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heme/theme3.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notesSlides/notesSlide1.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2.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3.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notesSlides/notesSlide4.xml" ContentType="application/vnd.openxmlformats-officedocument.presentationml.notesSlid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notesSlides/notesSlide6.xml" ContentType="application/vnd.openxmlformats-officedocument.presentationml.notesSlide+xml"/>
  <Override PartName="/ppt/charts/chart4.xml" ContentType="application/vnd.openxmlformats-officedocument.drawingml.chart+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notesSlides/notesSlide7.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notesSlides/notesSlide8.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notesSlides/notesSlide9.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notesSlides/notesSlide10.xml" ContentType="application/vnd.openxmlformats-officedocument.presentationml.notesSlide+xml"/>
  <Override PartName="/ppt/charts/chart11.xml" ContentType="application/vnd.openxmlformats-officedocument.drawingml.chart+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notesSlides/notesSlide11.xml" ContentType="application/vnd.openxmlformats-officedocument.presentationml.notesSlide+xml"/>
  <Override PartName="/ppt/charts/chart12.xml" ContentType="application/vnd.openxmlformats-officedocument.drawingml.chart+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notesSlides/notesSlide12.xml" ContentType="application/vnd.openxmlformats-officedocument.presentationml.notesSlide+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notesSlides/notesSlide13.xml" ContentType="application/vnd.openxmlformats-officedocument.presentationml.notesSlide+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tags/tag396.xml" ContentType="application/vnd.openxmlformats-officedocument.presentationml.tags+xml"/>
  <Override PartName="/ppt/tags/tag397.xml" ContentType="application/vnd.openxmlformats-officedocument.presentationml.tags+xml"/>
  <Override PartName="/ppt/notesSlides/notesSlide15.xml" ContentType="application/vnd.openxmlformats-officedocument.presentationml.notesSlide+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notesSlides/notesSlide16.xml" ContentType="application/vnd.openxmlformats-officedocument.presentationml.notesSlide+xml"/>
  <Override PartName="/ppt/charts/chart16.xml" ContentType="application/vnd.openxmlformats-officedocument.drawingml.chart+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notesSlides/notesSlide17.xml" ContentType="application/vnd.openxmlformats-officedocument.presentationml.notesSlide+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notesSlides/notesSlide18.xml" ContentType="application/vnd.openxmlformats-officedocument.presentationml.notesSlide+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notesSlides/notesSlide19.xml" ContentType="application/vnd.openxmlformats-officedocument.presentationml.notesSlide+xml"/>
  <Override PartName="/ppt/charts/chart17.xml" ContentType="application/vnd.openxmlformats-officedocument.drawingml.chart+xml"/>
  <Override PartName="/ppt/charts/style2.xml" ContentType="application/vnd.ms-office.chartstyle+xml"/>
  <Override PartName="/ppt/charts/colors2.xml" ContentType="application/vnd.ms-office.chartcolorstyle+xml"/>
  <Override PartName="/ppt/charts/chart18.xml" ContentType="application/vnd.openxmlformats-officedocument.drawingml.chart+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notesSlides/notesSlide20.xml" ContentType="application/vnd.openxmlformats-officedocument.presentationml.notesSlide+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notesSlides/notesSlide21.xml" ContentType="application/vnd.openxmlformats-officedocument.presentationml.notesSlide+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charts/chart19.xml" ContentType="application/vnd.openxmlformats-officedocument.drawingml.chart+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notesSlides/notesSlide22.xml" ContentType="application/vnd.openxmlformats-officedocument.presentationml.notesSlide+xml"/>
  <Override PartName="/ppt/charts/chart27.xml" ContentType="application/vnd.openxmlformats-officedocument.drawingml.chart+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notesSlides/notesSlide23.xml" ContentType="application/vnd.openxmlformats-officedocument.presentationml.notesSlide+xml"/>
  <Override PartName="/ppt/charts/chart28.xml" ContentType="application/vnd.openxmlformats-officedocument.drawingml.chart+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notesSlides/notesSlide24.xml" ContentType="application/vnd.openxmlformats-officedocument.presentationml.notesSlide+xml"/>
  <Override PartName="/ppt/charts/chart29.xml" ContentType="application/vnd.openxmlformats-officedocument.drawingml.chart+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notesSlides/notesSlide25.xml" ContentType="application/vnd.openxmlformats-officedocument.presentationml.notesSlide+xml"/>
  <Override PartName="/ppt/charts/chart30.xml" ContentType="application/vnd.openxmlformats-officedocument.drawingml.chart+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charts/chart31.xml" ContentType="application/vnd.openxmlformats-officedocument.drawingml.chart+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notesSlides/notesSlide26.xml" ContentType="application/vnd.openxmlformats-officedocument.presentationml.notesSlide+xml"/>
  <Override PartName="/ppt/charts/chart32.xml" ContentType="application/vnd.openxmlformats-officedocument.drawingml.chart+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notesSlides/notesSlide27.xml" ContentType="application/vnd.openxmlformats-officedocument.presentationml.notesSlide+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tags/tag825.xml" ContentType="application/vnd.openxmlformats-officedocument.presentationml.tags+xml"/>
  <Override PartName="/ppt/tags/tag826.xml" ContentType="application/vnd.openxmlformats-officedocument.presentationml.tags+xml"/>
  <Override PartName="/ppt/notesSlides/notesSlide28.xml" ContentType="application/vnd.openxmlformats-officedocument.presentationml.notesSlide+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notesSlides/notesSlide29.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notesSlides/notesSlide30.xml" ContentType="application/vnd.openxmlformats-officedocument.presentationml.notesSlide+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charts/chart46.xml" ContentType="application/vnd.openxmlformats-officedocument.drawingml.chart+xml"/>
  <Override PartName="/ppt/charts/chart47.xml" ContentType="application/vnd.openxmlformats-officedocument.drawingml.chart+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charts/chart48.xml" ContentType="application/vnd.openxmlformats-officedocument.drawingml.chart+xml"/>
  <Override PartName="/ppt/charts/chart49.xml" ContentType="application/vnd.openxmlformats-officedocument.drawingml.chart+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charts/chart50.xml" ContentType="application/vnd.openxmlformats-officedocument.drawingml.chart+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charts/chart51.xml" ContentType="application/vnd.openxmlformats-officedocument.drawingml.chart+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notesSlides/notesSlide31.xml" ContentType="application/vnd.openxmlformats-officedocument.presentationml.notesSlide+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notesSlides/notesSlide32.xml" ContentType="application/vnd.openxmlformats-officedocument.presentationml.notesSlide+xml"/>
  <Override PartName="/ppt/charts/chart52.xml" ContentType="application/vnd.openxmlformats-officedocument.drawingml.chart+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notesSlides/notesSlide33.xml" ContentType="application/vnd.openxmlformats-officedocument.presentationml.notesSlide+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notesSlides/notesSlide34.xml" ContentType="application/vnd.openxmlformats-officedocument.presentationml.notesSlide+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notesSlides/notesSlide35.xml" ContentType="application/vnd.openxmlformats-officedocument.presentationml.notesSlide+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notesSlides/notesSlide36.xml" ContentType="application/vnd.openxmlformats-officedocument.presentationml.notesSlide+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notesSlides/notesSlide37.xml" ContentType="application/vnd.openxmlformats-officedocument.presentationml.notesSlide+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notesSlides/notesSlide38.xml" ContentType="application/vnd.openxmlformats-officedocument.presentationml.notesSlide+xml"/>
  <Override PartName="/ppt/charts/chart53.xml" ContentType="application/vnd.openxmlformats-officedocument.drawingml.chart+xml"/>
  <Override PartName="/ppt/tags/tag1174.xml" ContentType="application/vnd.openxmlformats-officedocument.presentationml.tags+xml"/>
  <Override PartName="/ppt/tags/tag1175.xml" ContentType="application/vnd.openxmlformats-officedocument.presentationml.tags+xml"/>
  <Override PartName="/ppt/notesSlides/notesSlide39.xml" ContentType="application/vnd.openxmlformats-officedocument.presentationml.notesSlide+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notesSlides/notesSlide40.xml" ContentType="application/vnd.openxmlformats-officedocument.presentationml.notesSlide+xml"/>
  <Override PartName="/ppt/charts/chart54.xml" ContentType="application/vnd.openxmlformats-officedocument.drawingml.chart+xml"/>
  <Override PartName="/ppt/charts/style3.xml" ContentType="application/vnd.ms-office.chartstyle+xml"/>
  <Override PartName="/ppt/charts/colors3.xml" ContentType="application/vnd.ms-office.chartcolorstyle+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notesSlides/notesSlide41.xml" ContentType="application/vnd.openxmlformats-officedocument.presentationml.notesSlide+xml"/>
  <Override PartName="/ppt/charts/chart55.xml" ContentType="application/vnd.openxmlformats-officedocument.drawingml.chart+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notesSlides/notesSlide42.xml" ContentType="application/vnd.openxmlformats-officedocument.presentationml.notesSlide+xml"/>
  <Override PartName="/ppt/charts/chart56.xml" ContentType="application/vnd.openxmlformats-officedocument.drawingml.chart+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notesSlides/notesSlide43.xml" ContentType="application/vnd.openxmlformats-officedocument.presentationml.notesSlide+xml"/>
  <Override PartName="/ppt/charts/chart57.xml" ContentType="application/vnd.openxmlformats-officedocument.drawingml.chart+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notesSlides/notesSlide44.xml" ContentType="application/vnd.openxmlformats-officedocument.presentationml.notesSlide+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notesSlides/notesSlide45.xml" ContentType="application/vnd.openxmlformats-officedocument.presentationml.notesSlide+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notesSlides/notesSlide46.xml" ContentType="application/vnd.openxmlformats-officedocument.presentationml.notesSlide+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notesSlides/notesSlide47.xml" ContentType="application/vnd.openxmlformats-officedocument.presentationml.notesSlide+xml"/>
  <Override PartName="/ppt/charts/chart58.xml" ContentType="application/vnd.openxmlformats-officedocument.drawingml.chart+xml"/>
  <Override PartName="/ppt/charts/chart59.xml" ContentType="application/vnd.openxmlformats-officedocument.drawingml.chart+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notesSlides/notesSlide48.xml" ContentType="application/vnd.openxmlformats-officedocument.presentationml.notesSlide+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notesSlides/notesSlide49.xml" ContentType="application/vnd.openxmlformats-officedocument.presentationml.notesSlide+xml"/>
  <Override PartName="/ppt/charts/chart63.xml" ContentType="application/vnd.openxmlformats-officedocument.drawingml.chart+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notesSlides/notesSlide50.xml" ContentType="application/vnd.openxmlformats-officedocument.presentationml.notesSlide+xml"/>
  <Override PartName="/ppt/charts/chart64.xml" ContentType="application/vnd.openxmlformats-officedocument.drawingml.chart+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notesSlides/notesSlide51.xml" ContentType="application/vnd.openxmlformats-officedocument.presentationml.notesSlide+xml"/>
  <Override PartName="/ppt/charts/chart65.xml" ContentType="application/vnd.openxmlformats-officedocument.drawingml.chart+xml"/>
  <Override PartName="/ppt/charts/chart66.xml" ContentType="application/vnd.openxmlformats-officedocument.drawingml.chart+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notesSlides/notesSlide52.xml" ContentType="application/vnd.openxmlformats-officedocument.presentationml.notesSlid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notesSlides/notesSlide53.xml" ContentType="application/vnd.openxmlformats-officedocument.presentationml.notesSlide+xml"/>
  <Override PartName="/ppt/charts/chart71.xml" ContentType="application/vnd.openxmlformats-officedocument.drawingml.chart+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notesSlides/notesSlide54.xml" ContentType="application/vnd.openxmlformats-officedocument.presentationml.notesSlide+xml"/>
  <Override PartName="/ppt/charts/chart72.xml" ContentType="application/vnd.openxmlformats-officedocument.drawingml.chart+xml"/>
  <Override PartName="/ppt/charts/chart73.xml" ContentType="application/vnd.openxmlformats-officedocument.drawingml.chart+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notesSlides/notesSlide55.xml" ContentType="application/vnd.openxmlformats-officedocument.presentationml.notesSlide+xml"/>
  <Override PartName="/ppt/charts/chart74.xml" ContentType="application/vnd.openxmlformats-officedocument.drawingml.chart+xml"/>
  <Override PartName="/ppt/charts/chart75.xml" ContentType="application/vnd.openxmlformats-officedocument.drawingml.chart+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notesSlides/notesSlide56.xml" ContentType="application/vnd.openxmlformats-officedocument.presentationml.notesSlide+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notesSlides/notesSlide57.xml" ContentType="application/vnd.openxmlformats-officedocument.presentationml.notesSlide+xml"/>
  <Override PartName="/ppt/charts/chartEx1.xml" ContentType="application/vnd.ms-office.chartex+xml"/>
  <Override PartName="/ppt/charts/style4.xml" ContentType="application/vnd.ms-office.chartstyle+xml"/>
  <Override PartName="/ppt/charts/colors4.xml" ContentType="application/vnd.ms-office.chartcolorstyle+xml"/>
  <Override PartName="/ppt/tags/tag1572.xml" ContentType="application/vnd.openxmlformats-officedocument.presentationml.tags+xml"/>
  <Override PartName="/ppt/tags/tag1573.xml" ContentType="application/vnd.openxmlformats-officedocument.presentationml.tags+xml"/>
  <Override PartName="/ppt/notesSlides/notesSlide58.xml" ContentType="application/vnd.openxmlformats-officedocument.presentationml.notesSlide+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charts/chart76.xml" ContentType="application/vnd.openxmlformats-officedocument.drawingml.chart+xml"/>
  <Override PartName="/ppt/charts/chart77.xml" ContentType="application/vnd.openxmlformats-officedocument.drawingml.chart+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notesSlides/notesSlide59.xml" ContentType="application/vnd.openxmlformats-officedocument.presentationml.notesSlide+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notesSlides/notesSlide60.xml" ContentType="application/vnd.openxmlformats-officedocument.presentationml.notesSlide+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notesSlides/notesSlide61.xml" ContentType="application/vnd.openxmlformats-officedocument.presentationml.notesSlide+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notesSlides/notesSlide62.xml" ContentType="application/vnd.openxmlformats-officedocument.presentationml.notesSlide+xml"/>
  <Override PartName="/ppt/tags/tag1644.xml" ContentType="application/vnd.openxmlformats-officedocument.presentationml.tags+xml"/>
  <Override PartName="/ppt/notesSlides/notesSlide63.xml" ContentType="application/vnd.openxmlformats-officedocument.presentationml.notesSlide+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charts/chart81.xml" ContentType="application/vnd.openxmlformats-officedocument.drawingml.chart+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notesSlides/notesSlide64.xml" ContentType="application/vnd.openxmlformats-officedocument.presentationml.notesSlide+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charts/chart82.xml" ContentType="application/vnd.openxmlformats-officedocument.drawingml.chart+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notesSlides/notesSlide65.xml" ContentType="application/vnd.openxmlformats-officedocument.presentationml.notesSlide+xml"/>
  <Override PartName="/ppt/charts/chart83.xml" ContentType="application/vnd.openxmlformats-officedocument.drawingml.chart+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charts/chart84.xml" ContentType="application/vnd.openxmlformats-officedocument.drawingml.chart+xml"/>
  <Override PartName="/ppt/charts/chart85.xml" ContentType="application/vnd.openxmlformats-officedocument.drawingml.chart+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notesSlides/notesSlide66.xml" ContentType="application/vnd.openxmlformats-officedocument.presentationml.notesSlide+xml"/>
  <Override PartName="/ppt/charts/chart86.xml" ContentType="application/vnd.openxmlformats-officedocument.drawingml.chart+xml"/>
  <Override PartName="/ppt/charts/chart87.xml" ContentType="application/vnd.openxmlformats-officedocument.drawingml.chart+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notesSlides/notesSlide67.xml" ContentType="application/vnd.openxmlformats-officedocument.presentationml.notesSlide+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charts/chart88.xml" ContentType="application/vnd.openxmlformats-officedocument.drawingml.chart+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charts/chart92.xml" ContentType="application/vnd.openxmlformats-officedocument.drawingml.chart+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notesSlides/notesSlide68.xml" ContentType="application/vnd.openxmlformats-officedocument.presentationml.notesSlide+xml"/>
  <Override PartName="/ppt/charts/chart93.xml" ContentType="application/vnd.openxmlformats-officedocument.drawingml.chart+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notesSlides/notesSlide69.xml" ContentType="application/vnd.openxmlformats-officedocument.presentationml.notesSlide+xml"/>
  <Override PartName="/ppt/charts/chart94.xml" ContentType="application/vnd.openxmlformats-officedocument.drawingml.chart+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notesSlides/notesSlide70.xml" ContentType="application/vnd.openxmlformats-officedocument.presentationml.notesSlide+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notesSlides/notesSlide71.xml" ContentType="application/vnd.openxmlformats-officedocument.presentationml.notesSlide+xml"/>
  <Override PartName="/ppt/charts/chart95.xml" ContentType="application/vnd.openxmlformats-officedocument.drawingml.chart+xml"/>
  <Override PartName="/ppt/charts/chart96.xml" ContentType="application/vnd.openxmlformats-officedocument.drawingml.chart+xml"/>
  <Override PartName="/ppt/charts/chartEx2.xml" ContentType="application/vnd.ms-office.chartex+xml"/>
  <Override PartName="/ppt/charts/style5.xml" ContentType="application/vnd.ms-office.chartstyle+xml"/>
  <Override PartName="/ppt/charts/colors5.xml" ContentType="application/vnd.ms-office.chartcolorstyle+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notesSlides/notesSlide72.xml" ContentType="application/vnd.openxmlformats-officedocument.presentationml.notesSlide+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notesSlides/notesSlide73.xml" ContentType="application/vnd.openxmlformats-officedocument.presentationml.notesSlide+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notesSlides/notesSlide74.xml" ContentType="application/vnd.openxmlformats-officedocument.presentationml.notesSlide+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notesSlides/notesSlide75.xml" ContentType="application/vnd.openxmlformats-officedocument.presentationml.notesSlide+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notesSlides/notesSlide76.xml" ContentType="application/vnd.openxmlformats-officedocument.presentationml.notesSlide+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charts/chart109.xml" ContentType="application/vnd.openxmlformats-officedocument.drawingml.chart+xml"/>
  <Override PartName="/ppt/charts/chart110.xml" ContentType="application/vnd.openxmlformats-officedocument.drawingml.chart+xml"/>
  <Override PartName="/ppt/tags/tag1980.xml" ContentType="application/vnd.openxmlformats-officedocument.presentationml.tags+xml"/>
  <Override PartName="/ppt/tags/tag1981.xml" ContentType="application/vnd.openxmlformats-officedocument.presentationml.tags+xml"/>
  <Override PartName="/ppt/charts/chartEx3.xml" ContentType="application/vnd.ms-office.chartex+xml"/>
  <Override PartName="/ppt/charts/style6.xml" ContentType="application/vnd.ms-office.chartstyle+xml"/>
  <Override PartName="/ppt/charts/colors6.xml" ContentType="application/vnd.ms-office.chartcolorstyle+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679" r:id="rId2"/>
  </p:sldMasterIdLst>
  <p:notesMasterIdLst>
    <p:notesMasterId r:id="rId146"/>
  </p:notesMasterIdLst>
  <p:sldIdLst>
    <p:sldId id="260" r:id="rId3"/>
    <p:sldId id="2147483399" r:id="rId4"/>
    <p:sldId id="2287" r:id="rId5"/>
    <p:sldId id="2147483486" r:id="rId6"/>
    <p:sldId id="2147483487" r:id="rId7"/>
    <p:sldId id="2147483485" r:id="rId8"/>
    <p:sldId id="622" r:id="rId9"/>
    <p:sldId id="2147483488" r:id="rId10"/>
    <p:sldId id="2147483489" r:id="rId11"/>
    <p:sldId id="2147483490" r:id="rId12"/>
    <p:sldId id="2147483491" r:id="rId13"/>
    <p:sldId id="2147483492" r:id="rId14"/>
    <p:sldId id="2147483458" r:id="rId15"/>
    <p:sldId id="2147483493" r:id="rId16"/>
    <p:sldId id="2147483494" r:id="rId17"/>
    <p:sldId id="2147483401" r:id="rId18"/>
    <p:sldId id="2147483269" r:id="rId19"/>
    <p:sldId id="2147483418" r:id="rId20"/>
    <p:sldId id="2147483314" r:id="rId21"/>
    <p:sldId id="2147483495" r:id="rId22"/>
    <p:sldId id="2147483496" r:id="rId23"/>
    <p:sldId id="2147483435" r:id="rId24"/>
    <p:sldId id="2147483497" r:id="rId25"/>
    <p:sldId id="2147483461" r:id="rId26"/>
    <p:sldId id="2147483498" r:id="rId27"/>
    <p:sldId id="2147483499" r:id="rId28"/>
    <p:sldId id="2147483500" r:id="rId29"/>
    <p:sldId id="2147483501" r:id="rId30"/>
    <p:sldId id="2147483419" r:id="rId31"/>
    <p:sldId id="2147483502" r:id="rId32"/>
    <p:sldId id="2147483467" r:id="rId33"/>
    <p:sldId id="2147483260" r:id="rId34"/>
    <p:sldId id="2147483468" r:id="rId35"/>
    <p:sldId id="2147483503" r:id="rId36"/>
    <p:sldId id="2147483504" r:id="rId37"/>
    <p:sldId id="2147483505" r:id="rId38"/>
    <p:sldId id="2147483506" r:id="rId39"/>
    <p:sldId id="2147483507" r:id="rId40"/>
    <p:sldId id="2147483473" r:id="rId41"/>
    <p:sldId id="2147483508" r:id="rId42"/>
    <p:sldId id="680" r:id="rId43"/>
    <p:sldId id="650" r:id="rId44"/>
    <p:sldId id="2147483452" r:id="rId45"/>
    <p:sldId id="2147483477" r:id="rId46"/>
    <p:sldId id="2147483509" r:id="rId47"/>
    <p:sldId id="656" r:id="rId48"/>
    <p:sldId id="2276" r:id="rId49"/>
    <p:sldId id="2249" r:id="rId50"/>
    <p:sldId id="2147483475" r:id="rId51"/>
    <p:sldId id="2147483510" r:id="rId52"/>
    <p:sldId id="2267" r:id="rId53"/>
    <p:sldId id="2147483481" r:id="rId54"/>
    <p:sldId id="2147483405" r:id="rId55"/>
    <p:sldId id="498" r:id="rId56"/>
    <p:sldId id="496" r:id="rId57"/>
    <p:sldId id="497" r:id="rId58"/>
    <p:sldId id="2147483404" r:id="rId59"/>
    <p:sldId id="2147483270" r:id="rId60"/>
    <p:sldId id="2147483409" r:id="rId61"/>
    <p:sldId id="2147483394" r:id="rId62"/>
    <p:sldId id="2147483318" r:id="rId63"/>
    <p:sldId id="2147483323" r:id="rId64"/>
    <p:sldId id="2147483324" r:id="rId65"/>
    <p:sldId id="2147483326" r:id="rId66"/>
    <p:sldId id="2147483327" r:id="rId67"/>
    <p:sldId id="2147483328" r:id="rId68"/>
    <p:sldId id="2147483329" r:id="rId69"/>
    <p:sldId id="2147483330" r:id="rId70"/>
    <p:sldId id="2147483331" r:id="rId71"/>
    <p:sldId id="2147483332" r:id="rId72"/>
    <p:sldId id="2147483333" r:id="rId73"/>
    <p:sldId id="2147483285" r:id="rId74"/>
    <p:sldId id="785" r:id="rId75"/>
    <p:sldId id="2147483389" r:id="rId76"/>
    <p:sldId id="2147483334" r:id="rId77"/>
    <p:sldId id="826" r:id="rId78"/>
    <p:sldId id="2147483437" r:id="rId79"/>
    <p:sldId id="2147483438" r:id="rId80"/>
    <p:sldId id="2147483439" r:id="rId81"/>
    <p:sldId id="2147483286" r:id="rId82"/>
    <p:sldId id="2147483402" r:id="rId83"/>
    <p:sldId id="2147483440" r:id="rId84"/>
    <p:sldId id="2147483441" r:id="rId85"/>
    <p:sldId id="2147483337" r:id="rId86"/>
    <p:sldId id="2147483319" r:id="rId87"/>
    <p:sldId id="2147483320" r:id="rId88"/>
    <p:sldId id="2147483338" r:id="rId89"/>
    <p:sldId id="2147483442" r:id="rId90"/>
    <p:sldId id="2147483340" r:id="rId91"/>
    <p:sldId id="2147483443" r:id="rId92"/>
    <p:sldId id="2147483444" r:id="rId93"/>
    <p:sldId id="2147483381" r:id="rId94"/>
    <p:sldId id="2147483322" r:id="rId95"/>
    <p:sldId id="2147483421" r:id="rId96"/>
    <p:sldId id="2147483445" r:id="rId97"/>
    <p:sldId id="2147483482" r:id="rId98"/>
    <p:sldId id="2147483483" r:id="rId99"/>
    <p:sldId id="647" r:id="rId100"/>
    <p:sldId id="665" r:id="rId101"/>
    <p:sldId id="2147483448" r:id="rId102"/>
    <p:sldId id="2147483449" r:id="rId103"/>
    <p:sldId id="2147483450" r:id="rId104"/>
    <p:sldId id="2147483511" r:id="rId105"/>
    <p:sldId id="2147483484" r:id="rId106"/>
    <p:sldId id="2147483407" r:id="rId107"/>
    <p:sldId id="2147483380" r:id="rId108"/>
    <p:sldId id="2147483383" r:id="rId109"/>
    <p:sldId id="2147483393" r:id="rId110"/>
    <p:sldId id="2219" r:id="rId111"/>
    <p:sldId id="569" r:id="rId112"/>
    <p:sldId id="2147483426" r:id="rId113"/>
    <p:sldId id="2238" r:id="rId114"/>
    <p:sldId id="2239" r:id="rId115"/>
    <p:sldId id="2241" r:id="rId116"/>
    <p:sldId id="2242" r:id="rId117"/>
    <p:sldId id="2147483415" r:id="rId118"/>
    <p:sldId id="2245" r:id="rId119"/>
    <p:sldId id="2147483427" r:id="rId120"/>
    <p:sldId id="2147483396" r:id="rId121"/>
    <p:sldId id="2147483362" r:id="rId122"/>
    <p:sldId id="2147483384" r:id="rId123"/>
    <p:sldId id="2147483385" r:id="rId124"/>
    <p:sldId id="2147483395" r:id="rId125"/>
    <p:sldId id="2147483397" r:id="rId126"/>
    <p:sldId id="2147483388" r:id="rId127"/>
    <p:sldId id="2147483428" r:id="rId128"/>
    <p:sldId id="683" r:id="rId129"/>
    <p:sldId id="672" r:id="rId130"/>
    <p:sldId id="673" r:id="rId131"/>
    <p:sldId id="674" r:id="rId132"/>
    <p:sldId id="2147483379" r:id="rId133"/>
    <p:sldId id="2147483345" r:id="rId134"/>
    <p:sldId id="2147483351" r:id="rId135"/>
    <p:sldId id="2147483341" r:id="rId136"/>
    <p:sldId id="2147483342" r:id="rId137"/>
    <p:sldId id="2147483343" r:id="rId138"/>
    <p:sldId id="2147483344" r:id="rId139"/>
    <p:sldId id="2147483288" r:id="rId140"/>
    <p:sldId id="2147483382" r:id="rId141"/>
    <p:sldId id="2147483513" r:id="rId142"/>
    <p:sldId id="2147483429" r:id="rId143"/>
    <p:sldId id="2147483374" r:id="rId144"/>
    <p:sldId id="2147483392" r:id="rId145"/>
  </p:sldIdLst>
  <p:sldSz cx="12192000" cy="6858000"/>
  <p:notesSz cx="6858000" cy="9144000"/>
  <p:custDataLst>
    <p:tags r:id="rId1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Main" id="{288D563E-6B54-431B-838C-C1E8A10E5D01}">
          <p14:sldIdLst>
            <p14:sldId id="260"/>
            <p14:sldId id="2147483399"/>
            <p14:sldId id="2287"/>
            <p14:sldId id="2147483486"/>
            <p14:sldId id="2147483487"/>
            <p14:sldId id="2147483485"/>
            <p14:sldId id="622"/>
            <p14:sldId id="2147483488"/>
            <p14:sldId id="2147483489"/>
            <p14:sldId id="2147483490"/>
            <p14:sldId id="2147483491"/>
            <p14:sldId id="2147483492"/>
            <p14:sldId id="2147483458"/>
            <p14:sldId id="2147483493"/>
            <p14:sldId id="2147483494"/>
            <p14:sldId id="2147483401"/>
            <p14:sldId id="2147483269"/>
            <p14:sldId id="2147483418"/>
            <p14:sldId id="2147483314"/>
            <p14:sldId id="2147483495"/>
            <p14:sldId id="2147483496"/>
            <p14:sldId id="2147483435"/>
            <p14:sldId id="2147483497"/>
            <p14:sldId id="2147483461"/>
            <p14:sldId id="2147483498"/>
            <p14:sldId id="2147483499"/>
            <p14:sldId id="2147483500"/>
            <p14:sldId id="2147483501"/>
            <p14:sldId id="2147483419"/>
            <p14:sldId id="2147483502"/>
            <p14:sldId id="2147483467"/>
            <p14:sldId id="2147483260"/>
            <p14:sldId id="2147483468"/>
            <p14:sldId id="2147483503"/>
            <p14:sldId id="2147483504"/>
            <p14:sldId id="2147483505"/>
            <p14:sldId id="2147483506"/>
            <p14:sldId id="2147483507"/>
            <p14:sldId id="2147483473"/>
            <p14:sldId id="2147483508"/>
            <p14:sldId id="680"/>
            <p14:sldId id="650"/>
            <p14:sldId id="2147483452"/>
            <p14:sldId id="2147483477"/>
            <p14:sldId id="2147483509"/>
            <p14:sldId id="656"/>
            <p14:sldId id="2276"/>
            <p14:sldId id="2249"/>
            <p14:sldId id="2147483475"/>
            <p14:sldId id="2147483510"/>
            <p14:sldId id="2267"/>
            <p14:sldId id="2147483481"/>
            <p14:sldId id="2147483405"/>
            <p14:sldId id="498"/>
            <p14:sldId id="496"/>
            <p14:sldId id="497"/>
            <p14:sldId id="2147483404"/>
            <p14:sldId id="2147483270"/>
            <p14:sldId id="2147483409"/>
            <p14:sldId id="2147483394"/>
            <p14:sldId id="2147483318"/>
            <p14:sldId id="2147483323"/>
            <p14:sldId id="2147483324"/>
            <p14:sldId id="2147483326"/>
            <p14:sldId id="2147483327"/>
            <p14:sldId id="2147483328"/>
            <p14:sldId id="2147483329"/>
            <p14:sldId id="2147483330"/>
            <p14:sldId id="2147483331"/>
            <p14:sldId id="2147483332"/>
            <p14:sldId id="2147483333"/>
            <p14:sldId id="2147483285"/>
            <p14:sldId id="785"/>
            <p14:sldId id="2147483389"/>
            <p14:sldId id="2147483334"/>
            <p14:sldId id="826"/>
            <p14:sldId id="2147483437"/>
            <p14:sldId id="2147483438"/>
            <p14:sldId id="2147483439"/>
            <p14:sldId id="2147483286"/>
            <p14:sldId id="2147483402"/>
            <p14:sldId id="2147483440"/>
            <p14:sldId id="2147483441"/>
            <p14:sldId id="2147483337"/>
            <p14:sldId id="2147483319"/>
            <p14:sldId id="2147483320"/>
            <p14:sldId id="2147483338"/>
            <p14:sldId id="2147483442"/>
            <p14:sldId id="2147483340"/>
            <p14:sldId id="2147483443"/>
            <p14:sldId id="2147483444"/>
            <p14:sldId id="2147483381"/>
            <p14:sldId id="2147483322"/>
            <p14:sldId id="2147483421"/>
            <p14:sldId id="2147483445"/>
            <p14:sldId id="2147483482"/>
            <p14:sldId id="2147483483"/>
            <p14:sldId id="647"/>
            <p14:sldId id="665"/>
            <p14:sldId id="2147483448"/>
            <p14:sldId id="2147483449"/>
            <p14:sldId id="2147483450"/>
            <p14:sldId id="2147483511"/>
            <p14:sldId id="2147483484"/>
            <p14:sldId id="2147483407"/>
            <p14:sldId id="2147483380"/>
            <p14:sldId id="2147483383"/>
            <p14:sldId id="2147483393"/>
          </p14:sldIdLst>
        </p14:section>
        <p14:section name="Team members" id="{4DF55235-6A39-5542-B35A-15418D7546E8}">
          <p14:sldIdLst>
            <p14:sldId id="2219"/>
          </p14:sldIdLst>
        </p14:section>
        <p14:section name="APPENDIX" id="{DC8E74CC-DE1B-BC40-BD80-4EED9F777FB3}">
          <p14:sldIdLst>
            <p14:sldId id="569"/>
            <p14:sldId id="2147483426"/>
            <p14:sldId id="2238"/>
            <p14:sldId id="2239"/>
            <p14:sldId id="2241"/>
            <p14:sldId id="2242"/>
            <p14:sldId id="2147483415"/>
            <p14:sldId id="2245"/>
            <p14:sldId id="2147483427"/>
            <p14:sldId id="2147483396"/>
            <p14:sldId id="2147483362"/>
            <p14:sldId id="2147483384"/>
            <p14:sldId id="2147483385"/>
            <p14:sldId id="2147483395"/>
            <p14:sldId id="2147483397"/>
            <p14:sldId id="2147483388"/>
            <p14:sldId id="2147483428"/>
            <p14:sldId id="683"/>
            <p14:sldId id="672"/>
            <p14:sldId id="673"/>
            <p14:sldId id="674"/>
            <p14:sldId id="2147483379"/>
            <p14:sldId id="2147483345"/>
            <p14:sldId id="2147483351"/>
            <p14:sldId id="2147483341"/>
            <p14:sldId id="2147483342"/>
            <p14:sldId id="2147483343"/>
            <p14:sldId id="2147483344"/>
            <p14:sldId id="2147483288"/>
            <p14:sldId id="2147483382"/>
            <p14:sldId id="2147483513"/>
            <p14:sldId id="2147483429"/>
            <p14:sldId id="2147483374"/>
            <p14:sldId id="2147483392"/>
          </p14:sldIdLst>
        </p14:section>
      </p14:sectionLst>
    </p:ext>
    <p:ext uri="{EFAFB233-063F-42B5-8137-9DF3F51BA10A}">
      <p15:sldGuideLst xmlns:p15="http://schemas.microsoft.com/office/powerpoint/2012/main">
        <p15:guide id="2" pos="3727" userDrawn="1">
          <p15:clr>
            <a:srgbClr val="A4A3A4"/>
          </p15:clr>
        </p15:guide>
        <p15:guide id="3" orient="horz" pos="2024"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9751D02-0994-A8E2-080A-7638CC740EDA}" name="Jenicek, Petr" initials="JP" userId="Jenicek, Petr" providerId="None"/>
  <p188:author id="{0075010A-C945-AD21-3E5D-022A6FF92A1F}" name="Monica Sambataro" initials="MS" userId="1dbdc88c86a000e4" providerId="Windows Live"/>
  <p188:author id="{9186431F-25B3-8E38-2A7B-0BB1E8132E52}" name="David Trey Foye" initials="DTF" userId="19dcb38d808bbeda" providerId="Windows Live"/>
  <p188:author id="{798A573D-804E-A2E5-28DE-DC84A8E4B213}" name="Riaz, Hassan" initials="HR" userId="S::hr2554@gsb.columbia.edu::53fa7933-5cba-479b-ba51-ee6fd024668b" providerId="AD"/>
  <p188:author id="{D3CECC4B-249E-F3CF-3EE4-B49AC7878613}" name="Gernot Wagner" initials="GW" userId="33ee3ac88b4c2f16" providerId="Windows Live"/>
  <p188:author id="{B5FB0362-B61E-5A4B-4E29-675E7DA9B7A3}" name="Hyae Ryung" initials="HR" userId="S::hk2901@adcu.columbia.edu::98652124-d7bd-4e60-8447-ffbea6868795" providerId="AD"/>
  <p188:author id="{DA08E164-47B4-8915-C061-ED7A80B0BDC5}" name="Zhu, Xiaodan" initials="" userId="S::xz3239@gsb.columbia.edu::0163e47c-7593-4d01-91d2-f63452ae02f4" providerId="AD"/>
  <p188:author id="{B2A8C76C-E177-B3A7-67E7-8A5E60EE1D28}" name="Emma David Rabin Court" initials="EC" userId="eOmuOrH7aFM53dcqxir9gP2rePBIoynZz2bKUS/VYCM=" providerId="None"/>
  <p188:author id="{F3D2A17B-AC1D-D888-1A35-811199230ADF}" name="Grace Frascati" initials="GF" userId="xUEwnWBQ0FD6z5gCSNdxYbNwcwMTXvDE0Db53yHAyZc=" providerId="None"/>
  <p188:author id="{9A942288-61DC-A0EF-8929-E6AA0DA648E4}" name="Kim, Jisu" initials="AK" userId="S::jk4824@gsb.columbia.edu::d543f8cd-2eed-49a8-8869-6705d887ea11" providerId="AD"/>
  <p188:author id="{9C5388A0-7857-3556-7E52-E00D4919E117}" name="Foye, David" initials="DF" userId="S::dmf2205@gsb.columbia.edu::24517d83-1b80-4c8d-8b20-15c0250d80de" providerId="AD"/>
  <p188:author id="{5A034CE6-0512-3647-39BA-554856A9C3D1}" name="Helen Kim" initials="HK" userId="n1H8ZmGiKeGHwzxt24x1V8SczUGaTjzTyag75aCzgnE=" providerId="None"/>
  <p188:author id="{A9B005EB-5525-8653-86DB-7FF7BDA9024F}" name="Gernot Wagner" initials="GW" userId="OVbcNIsJqkepRvkUnLynhQ7QrcHjvSyJJ8O9qHeWIMM=" providerId="None"/>
  <p188:author id="{07F7A6FC-EB22-2604-9D93-F443DE4F611E}" name="bpl2124" initials="" userId="S::bpl2124@adcu.columbia.edu::e53defb5-cf60-4d10-a1cb-6591f4ab449d"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F2DA"/>
    <a:srgbClr val="EEF8E4"/>
    <a:srgbClr val="EDFFDD"/>
    <a:srgbClr val="0A9FDC"/>
    <a:srgbClr val="8BDDFF"/>
    <a:srgbClr val="C5EEFF"/>
    <a:srgbClr val="F0D6F0"/>
    <a:srgbClr val="D2F1EE"/>
    <a:srgbClr val="D4F2EF"/>
    <a:srgbClr val="C7EEFF"/>
  </p:clrMru>
  <p:extLst>
    <p:ext uri="{E76CE94A-603C-4142-B9EB-6D1370010A27}">
      <p14:discardImageEditData xmlns:p14="http://schemas.microsoft.com/office/powerpoint/2010/main" val="1"/>
    </p:ext>
    <p:ext uri="{D31A062A-798A-4329-ABDD-BBA856620510}">
      <p14:defaultImageDpi xmlns:p14="http://schemas.microsoft.com/office/powerpoint/2010/main" val="33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5B0C950-4D10-4275-8503-BF8A9075B6B5}" v="635" dt="2025-03-05T18:28:20.89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1" d="100"/>
          <a:sy n="101" d="100"/>
        </p:scale>
        <p:origin x="234" y="102"/>
      </p:cViewPr>
      <p:guideLst>
        <p:guide pos="3727"/>
        <p:guide orient="horz" pos="202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viewProps" Target="viewProps.xml"/><Relationship Id="rId5" Type="http://schemas.openxmlformats.org/officeDocument/2006/relationships/slide" Target="slides/slide3.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theme" Target="theme/theme1.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52" Type="http://schemas.microsoft.com/office/2016/11/relationships/changesInfo" Target="changesInfos/changesInfo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tags" Target="tags/tag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microsoft.com/office/2015/10/relationships/revisionInfo" Target="revisionInfo.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microsoft.com/office/2018/10/relationships/authors" Target="authors.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Isabel Hoyos" userId="R5eVIiNu+G3RtUhixS3Ma/YW1PnaDPM4b2qCIjSgG/c=" providerId="None" clId="Web-{75F0D2E6-6456-46AC-B58B-B4B959556179}"/>
    <pc:docChg chg="modSld">
      <pc:chgData name="Isabel Hoyos" userId="R5eVIiNu+G3RtUhixS3Ma/YW1PnaDPM4b2qCIjSgG/c=" providerId="None" clId="Web-{75F0D2E6-6456-46AC-B58B-B4B959556179}" dt="2025-02-17T22:19:13.205" v="1144" actId="20577"/>
      <pc:docMkLst>
        <pc:docMk/>
      </pc:docMkLst>
      <pc:sldChg chg="modSp">
        <pc:chgData name="Isabel Hoyos" userId="R5eVIiNu+G3RtUhixS3Ma/YW1PnaDPM4b2qCIjSgG/c=" providerId="None" clId="Web-{75F0D2E6-6456-46AC-B58B-B4B959556179}" dt="2025-02-17T18:34:41.989" v="14" actId="20577"/>
        <pc:sldMkLst>
          <pc:docMk/>
          <pc:sldMk cId="2667864761" sldId="260"/>
        </pc:sldMkLst>
        <pc:spChg chg="mod">
          <ac:chgData name="Isabel Hoyos" userId="R5eVIiNu+G3RtUhixS3Ma/YW1PnaDPM4b2qCIjSgG/c=" providerId="None" clId="Web-{75F0D2E6-6456-46AC-B58B-B4B959556179}" dt="2025-02-17T18:34:41.989" v="14" actId="20577"/>
          <ac:spMkLst>
            <pc:docMk/>
            <pc:sldMk cId="2667864761" sldId="260"/>
            <ac:spMk id="5" creationId="{BF6853DA-26B4-912B-BDE2-31A8244F8A97}"/>
          </ac:spMkLst>
        </pc:spChg>
      </pc:sldChg>
      <pc:sldChg chg="modSp modCm">
        <pc:chgData name="Isabel Hoyos" userId="R5eVIiNu+G3RtUhixS3Ma/YW1PnaDPM4b2qCIjSgG/c=" providerId="None" clId="Web-{75F0D2E6-6456-46AC-B58B-B4B959556179}" dt="2025-02-17T21:38:04.114" v="975" actId="20577"/>
        <pc:sldMkLst>
          <pc:docMk/>
          <pc:sldMk cId="3870922124" sldId="496"/>
        </pc:sldMkLst>
        <pc:spChg chg="mod">
          <ac:chgData name="Isabel Hoyos" userId="R5eVIiNu+G3RtUhixS3Ma/YW1PnaDPM4b2qCIjSgG/c=" providerId="None" clId="Web-{75F0D2E6-6456-46AC-B58B-B4B959556179}" dt="2025-02-17T21:38:04.114" v="975" actId="20577"/>
          <ac:spMkLst>
            <pc:docMk/>
            <pc:sldMk cId="3870922124" sldId="496"/>
            <ac:spMk id="1081" creationId="{0AEA5150-C046-CEAC-2006-DDF5563EF39E}"/>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1.840" v="54" actId="20577"/>
              <pc2:cmMkLst xmlns:pc2="http://schemas.microsoft.com/office/powerpoint/2019/9/main/command">
                <pc:docMk/>
                <pc:sldMk cId="3870922124" sldId="496"/>
                <pc2:cmMk id="{C6CA5D27-5AF0-44A7-B289-AA6775E56254}"/>
              </pc2:cmMkLst>
            </pc226:cmChg>
          </p:ext>
        </pc:extLst>
      </pc:sldChg>
      <pc:sldChg chg="modSp">
        <pc:chgData name="Isabel Hoyos" userId="R5eVIiNu+G3RtUhixS3Ma/YW1PnaDPM4b2qCIjSgG/c=" providerId="None" clId="Web-{75F0D2E6-6456-46AC-B58B-B4B959556179}" dt="2025-02-17T21:40:00.130" v="993" actId="20577"/>
        <pc:sldMkLst>
          <pc:docMk/>
          <pc:sldMk cId="2510339771" sldId="497"/>
        </pc:sldMkLst>
        <pc:spChg chg="mod">
          <ac:chgData name="Isabel Hoyos" userId="R5eVIiNu+G3RtUhixS3Ma/YW1PnaDPM4b2qCIjSgG/c=" providerId="None" clId="Web-{75F0D2E6-6456-46AC-B58B-B4B959556179}" dt="2025-02-17T21:40:00.130" v="993" actId="20577"/>
          <ac:spMkLst>
            <pc:docMk/>
            <pc:sldMk cId="2510339771" sldId="497"/>
            <ac:spMk id="31" creationId="{49E02A78-FA54-DE6E-64B8-C1D375E3C240}"/>
          </ac:spMkLst>
        </pc:spChg>
      </pc:sldChg>
      <pc:sldChg chg="modSp">
        <pc:chgData name="Isabel Hoyos" userId="R5eVIiNu+G3RtUhixS3Ma/YW1PnaDPM4b2qCIjSgG/c=" providerId="None" clId="Web-{75F0D2E6-6456-46AC-B58B-B4B959556179}" dt="2025-02-17T21:37:07.677" v="964" actId="20577"/>
        <pc:sldMkLst>
          <pc:docMk/>
          <pc:sldMk cId="2123215999" sldId="498"/>
        </pc:sldMkLst>
        <pc:spChg chg="mod">
          <ac:chgData name="Isabel Hoyos" userId="R5eVIiNu+G3RtUhixS3Ma/YW1PnaDPM4b2qCIjSgG/c=" providerId="None" clId="Web-{75F0D2E6-6456-46AC-B58B-B4B959556179}" dt="2025-02-17T21:37:07.677" v="964" actId="20577"/>
          <ac:spMkLst>
            <pc:docMk/>
            <pc:sldMk cId="2123215999" sldId="498"/>
            <ac:spMk id="14" creationId="{A9D82927-F0EB-2F93-661B-7737F1F1C029}"/>
          </ac:spMkLst>
        </pc:spChg>
      </pc:sldChg>
      <pc:sldChg chg="modSp">
        <pc:chgData name="Isabel Hoyos" userId="R5eVIiNu+G3RtUhixS3Ma/YW1PnaDPM4b2qCIjSgG/c=" providerId="None" clId="Web-{75F0D2E6-6456-46AC-B58B-B4B959556179}" dt="2025-02-17T18:35:43.693" v="18" actId="20577"/>
        <pc:sldMkLst>
          <pc:docMk/>
          <pc:sldMk cId="2117952024" sldId="622"/>
        </pc:sldMkLst>
        <pc:spChg chg="mod">
          <ac:chgData name="Isabel Hoyos" userId="R5eVIiNu+G3RtUhixS3Ma/YW1PnaDPM4b2qCIjSgG/c=" providerId="None" clId="Web-{75F0D2E6-6456-46AC-B58B-B4B959556179}" dt="2025-02-17T18:35:43.693" v="18" actId="20577"/>
          <ac:spMkLst>
            <pc:docMk/>
            <pc:sldMk cId="2117952024" sldId="622"/>
            <ac:spMk id="59" creationId="{811EBC04-8875-097C-10F8-2D70C1F609C7}"/>
          </ac:spMkLst>
        </pc:spChg>
      </pc:sldChg>
      <pc:sldChg chg="modSp">
        <pc:chgData name="Isabel Hoyos" userId="R5eVIiNu+G3RtUhixS3Ma/YW1PnaDPM4b2qCIjSgG/c=" providerId="None" clId="Web-{75F0D2E6-6456-46AC-B58B-B4B959556179}" dt="2025-02-17T18:43:17.621" v="55"/>
        <pc:sldMkLst>
          <pc:docMk/>
          <pc:sldMk cId="4135453016" sldId="647"/>
        </pc:sldMkLst>
        <pc:spChg chg="mod">
          <ac:chgData name="Isabel Hoyos" userId="R5eVIiNu+G3RtUhixS3Ma/YW1PnaDPM4b2qCIjSgG/c=" providerId="None" clId="Web-{75F0D2E6-6456-46AC-B58B-B4B959556179}" dt="2025-02-17T18:43:17.621" v="55"/>
          <ac:spMkLst>
            <pc:docMk/>
            <pc:sldMk cId="4135453016" sldId="647"/>
            <ac:spMk id="9" creationId="{A6A55F7C-5D93-6FD5-9E8B-1037FB6144ED}"/>
          </ac:spMkLst>
        </pc:spChg>
      </pc:sldChg>
      <pc:sldChg chg="modSp">
        <pc:chgData name="Isabel Hoyos" userId="R5eVIiNu+G3RtUhixS3Ma/YW1PnaDPM4b2qCIjSgG/c=" providerId="None" clId="Web-{75F0D2E6-6456-46AC-B58B-B4B959556179}" dt="2025-02-17T21:22:41.677" v="858" actId="20577"/>
        <pc:sldMkLst>
          <pc:docMk/>
          <pc:sldMk cId="2650095996" sldId="650"/>
        </pc:sldMkLst>
        <pc:spChg chg="mod">
          <ac:chgData name="Isabel Hoyos" userId="R5eVIiNu+G3RtUhixS3Ma/YW1PnaDPM4b2qCIjSgG/c=" providerId="None" clId="Web-{75F0D2E6-6456-46AC-B58B-B4B959556179}" dt="2025-02-17T21:22:41.677" v="858" actId="20577"/>
          <ac:spMkLst>
            <pc:docMk/>
            <pc:sldMk cId="2650095996" sldId="650"/>
            <ac:spMk id="6" creationId="{B1A62704-DA9E-A244-139D-AD0CA6989D3B}"/>
          </ac:spMkLst>
        </pc:spChg>
      </pc:sldChg>
      <pc:sldChg chg="modSp modCm">
        <pc:chgData name="Isabel Hoyos" userId="R5eVIiNu+G3RtUhixS3Ma/YW1PnaDPM4b2qCIjSgG/c=" providerId="None" clId="Web-{75F0D2E6-6456-46AC-B58B-B4B959556179}" dt="2025-02-17T21:26:32.240" v="888" actId="20577"/>
        <pc:sldMkLst>
          <pc:docMk/>
          <pc:sldMk cId="1024713625" sldId="656"/>
        </pc:sldMkLst>
        <pc:spChg chg="mod">
          <ac:chgData name="Isabel Hoyos" userId="R5eVIiNu+G3RtUhixS3Ma/YW1PnaDPM4b2qCIjSgG/c=" providerId="None" clId="Web-{75F0D2E6-6456-46AC-B58B-B4B959556179}" dt="2025-02-17T21:26:32.240" v="888" actId="20577"/>
          <ac:spMkLst>
            <pc:docMk/>
            <pc:sldMk cId="1024713625" sldId="656"/>
            <ac:spMk id="10" creationId="{C846F210-B929-7ECB-C693-1A618B84BF5C}"/>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56.246" v="46" actId="20577"/>
              <pc2:cmMkLst xmlns:pc2="http://schemas.microsoft.com/office/powerpoint/2019/9/main/command">
                <pc:docMk/>
                <pc:sldMk cId="1024713625" sldId="656"/>
                <pc2:cmMk id="{901512E5-4AE6-4766-B684-4B1540088BA0}"/>
              </pc2:cmMkLst>
            </pc226:cmChg>
          </p:ext>
        </pc:extLst>
      </pc:sldChg>
      <pc:sldChg chg="modSp modCm">
        <pc:chgData name="Isabel Hoyos" userId="R5eVIiNu+G3RtUhixS3Ma/YW1PnaDPM4b2qCIjSgG/c=" providerId="None" clId="Web-{75F0D2E6-6456-46AC-B58B-B4B959556179}" dt="2025-02-17T18:43:17.621" v="55"/>
        <pc:sldMkLst>
          <pc:docMk/>
          <pc:sldMk cId="2328158819" sldId="665"/>
        </pc:sldMkLst>
        <pc:spChg chg="mod">
          <ac:chgData name="Isabel Hoyos" userId="R5eVIiNu+G3RtUhixS3Ma/YW1PnaDPM4b2qCIjSgG/c=" providerId="None" clId="Web-{75F0D2E6-6456-46AC-B58B-B4B959556179}" dt="2025-02-17T18:43:17.621" v="55"/>
          <ac:spMkLst>
            <pc:docMk/>
            <pc:sldMk cId="2328158819" sldId="665"/>
            <ac:spMk id="19" creationId="{4E52C6EE-CCA7-AC9D-2BCD-D9D6B5490C85}"/>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328158819" sldId="665"/>
                <pc2:cmMk id="{9E9ACC30-802C-468B-80D0-DAA481C5D827}"/>
              </pc2:cmMkLst>
            </pc226:cmChg>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328158819" sldId="665"/>
                <pc2:cmMk id="{307B1D96-9A27-4226-8136-FF8A4FA96899}"/>
              </pc2:cmMkLst>
            </pc226:cmChg>
          </p:ext>
        </pc:extLst>
      </pc:sldChg>
      <pc:sldChg chg="modSp">
        <pc:chgData name="Isabel Hoyos" userId="R5eVIiNu+G3RtUhixS3Ma/YW1PnaDPM4b2qCIjSgG/c=" providerId="None" clId="Web-{75F0D2E6-6456-46AC-B58B-B4B959556179}" dt="2025-02-17T18:43:17.621" v="55"/>
        <pc:sldMkLst>
          <pc:docMk/>
          <pc:sldMk cId="4072237209" sldId="672"/>
        </pc:sldMkLst>
        <pc:spChg chg="mod">
          <ac:chgData name="Isabel Hoyos" userId="R5eVIiNu+G3RtUhixS3Ma/YW1PnaDPM4b2qCIjSgG/c=" providerId="None" clId="Web-{75F0D2E6-6456-46AC-B58B-B4B959556179}" dt="2025-02-17T18:43:17.621" v="55"/>
          <ac:spMkLst>
            <pc:docMk/>
            <pc:sldMk cId="4072237209" sldId="672"/>
            <ac:spMk id="15" creationId="{A48FFC38-5757-AAC5-DA5A-ABFA7E306455}"/>
          </ac:spMkLst>
        </pc:spChg>
      </pc:sldChg>
      <pc:sldChg chg="modSp">
        <pc:chgData name="Isabel Hoyos" userId="R5eVIiNu+G3RtUhixS3Ma/YW1PnaDPM4b2qCIjSgG/c=" providerId="None" clId="Web-{75F0D2E6-6456-46AC-B58B-B4B959556179}" dt="2025-02-17T18:43:17.621" v="55"/>
        <pc:sldMkLst>
          <pc:docMk/>
          <pc:sldMk cId="2824372095" sldId="673"/>
        </pc:sldMkLst>
        <pc:spChg chg="mod">
          <ac:chgData name="Isabel Hoyos" userId="R5eVIiNu+G3RtUhixS3Ma/YW1PnaDPM4b2qCIjSgG/c=" providerId="None" clId="Web-{75F0D2E6-6456-46AC-B58B-B4B959556179}" dt="2025-02-17T18:43:17.621" v="55"/>
          <ac:spMkLst>
            <pc:docMk/>
            <pc:sldMk cId="2824372095" sldId="673"/>
            <ac:spMk id="4" creationId="{99E4ED48-68C6-E361-29F7-06E19E9C98AF}"/>
          </ac:spMkLst>
        </pc:spChg>
      </pc:sldChg>
      <pc:sldChg chg="modSp">
        <pc:chgData name="Isabel Hoyos" userId="R5eVIiNu+G3RtUhixS3Ma/YW1PnaDPM4b2qCIjSgG/c=" providerId="None" clId="Web-{75F0D2E6-6456-46AC-B58B-B4B959556179}" dt="2025-02-17T18:43:17.621" v="55"/>
        <pc:sldMkLst>
          <pc:docMk/>
          <pc:sldMk cId="491469912" sldId="674"/>
        </pc:sldMkLst>
        <pc:spChg chg="mod">
          <ac:chgData name="Isabel Hoyos" userId="R5eVIiNu+G3RtUhixS3Ma/YW1PnaDPM4b2qCIjSgG/c=" providerId="None" clId="Web-{75F0D2E6-6456-46AC-B58B-B4B959556179}" dt="2025-02-17T18:43:17.621" v="55"/>
          <ac:spMkLst>
            <pc:docMk/>
            <pc:sldMk cId="491469912" sldId="674"/>
            <ac:spMk id="25" creationId="{9E484C3E-3A01-B0BC-898A-AB7008D26A1C}"/>
          </ac:spMkLst>
        </pc:spChg>
      </pc:sldChg>
      <pc:sldChg chg="modSp">
        <pc:chgData name="Isabel Hoyos" userId="R5eVIiNu+G3RtUhixS3Ma/YW1PnaDPM4b2qCIjSgG/c=" providerId="None" clId="Web-{75F0D2E6-6456-46AC-B58B-B4B959556179}" dt="2025-02-17T21:22:16.849" v="851" actId="20577"/>
        <pc:sldMkLst>
          <pc:docMk/>
          <pc:sldMk cId="2143081855" sldId="680"/>
        </pc:sldMkLst>
        <pc:spChg chg="mod">
          <ac:chgData name="Isabel Hoyos" userId="R5eVIiNu+G3RtUhixS3Ma/YW1PnaDPM4b2qCIjSgG/c=" providerId="None" clId="Web-{75F0D2E6-6456-46AC-B58B-B4B959556179}" dt="2025-02-17T21:22:16.849" v="851" actId="20577"/>
          <ac:spMkLst>
            <pc:docMk/>
            <pc:sldMk cId="2143081855" sldId="680"/>
            <ac:spMk id="485" creationId="{A22A53EE-2688-08F7-1C69-658A3B59F455}"/>
          </ac:spMkLst>
        </pc:spChg>
      </pc:sldChg>
      <pc:sldChg chg="modSp">
        <pc:chgData name="Isabel Hoyos" userId="R5eVIiNu+G3RtUhixS3Ma/YW1PnaDPM4b2qCIjSgG/c=" providerId="None" clId="Web-{75F0D2E6-6456-46AC-B58B-B4B959556179}" dt="2025-02-17T18:43:17.621" v="55"/>
        <pc:sldMkLst>
          <pc:docMk/>
          <pc:sldMk cId="1318130321" sldId="683"/>
        </pc:sldMkLst>
        <pc:spChg chg="mod">
          <ac:chgData name="Isabel Hoyos" userId="R5eVIiNu+G3RtUhixS3Ma/YW1PnaDPM4b2qCIjSgG/c=" providerId="None" clId="Web-{75F0D2E6-6456-46AC-B58B-B4B959556179}" dt="2025-02-17T18:43:17.621" v="55"/>
          <ac:spMkLst>
            <pc:docMk/>
            <pc:sldMk cId="1318130321" sldId="683"/>
            <ac:spMk id="7" creationId="{976826A6-7EF0-7BB1-F390-D1666E54B44C}"/>
          </ac:spMkLst>
        </pc:spChg>
      </pc:sldChg>
      <pc:sldChg chg="modSp">
        <pc:chgData name="Isabel Hoyos" userId="R5eVIiNu+G3RtUhixS3Ma/YW1PnaDPM4b2qCIjSgG/c=" providerId="None" clId="Web-{75F0D2E6-6456-46AC-B58B-B4B959556179}" dt="2025-02-17T21:53:57.349" v="1105" actId="20577"/>
        <pc:sldMkLst>
          <pc:docMk/>
          <pc:sldMk cId="1988584066" sldId="785"/>
        </pc:sldMkLst>
        <pc:spChg chg="mod">
          <ac:chgData name="Isabel Hoyos" userId="R5eVIiNu+G3RtUhixS3Ma/YW1PnaDPM4b2qCIjSgG/c=" providerId="None" clId="Web-{75F0D2E6-6456-46AC-B58B-B4B959556179}" dt="2025-02-17T21:53:57.349" v="1105" actId="20577"/>
          <ac:spMkLst>
            <pc:docMk/>
            <pc:sldMk cId="1988584066" sldId="785"/>
            <ac:spMk id="347" creationId="{4339D586-7B7D-F9A4-4218-884177E91AA3}"/>
          </ac:spMkLst>
        </pc:spChg>
      </pc:sldChg>
      <pc:sldChg chg="modSp">
        <pc:chgData name="Isabel Hoyos" userId="R5eVIiNu+G3RtUhixS3Ma/YW1PnaDPM4b2qCIjSgG/c=" providerId="None" clId="Web-{75F0D2E6-6456-46AC-B58B-B4B959556179}" dt="2025-02-17T22:19:13.205" v="1144" actId="20577"/>
        <pc:sldMkLst>
          <pc:docMk/>
          <pc:sldMk cId="2394950569" sldId="826"/>
        </pc:sldMkLst>
        <pc:spChg chg="mod">
          <ac:chgData name="Isabel Hoyos" userId="R5eVIiNu+G3RtUhixS3Ma/YW1PnaDPM4b2qCIjSgG/c=" providerId="None" clId="Web-{75F0D2E6-6456-46AC-B58B-B4B959556179}" dt="2025-02-17T22:19:13.205" v="1144" actId="20577"/>
          <ac:spMkLst>
            <pc:docMk/>
            <pc:sldMk cId="2394950569" sldId="826"/>
            <ac:spMk id="347" creationId="{4339D586-7B7D-F9A4-4218-884177E91AA3}"/>
          </ac:spMkLst>
        </pc:spChg>
      </pc:sldChg>
      <pc:sldChg chg="modSp">
        <pc:chgData name="Isabel Hoyos" userId="R5eVIiNu+G3RtUhixS3Ma/YW1PnaDPM4b2qCIjSgG/c=" providerId="None" clId="Web-{75F0D2E6-6456-46AC-B58B-B4B959556179}" dt="2025-02-17T18:43:17.621" v="55"/>
        <pc:sldMkLst>
          <pc:docMk/>
          <pc:sldMk cId="90665102" sldId="2238"/>
        </pc:sldMkLst>
        <pc:spChg chg="mod">
          <ac:chgData name="Isabel Hoyos" userId="R5eVIiNu+G3RtUhixS3Ma/YW1PnaDPM4b2qCIjSgG/c=" providerId="None" clId="Web-{75F0D2E6-6456-46AC-B58B-B4B959556179}" dt="2025-02-17T18:43:17.621" v="55"/>
          <ac:spMkLst>
            <pc:docMk/>
            <pc:sldMk cId="90665102" sldId="2238"/>
            <ac:spMk id="3" creationId="{12D18C4B-57AF-1BB3-C6DE-7C53CCB4B160}"/>
          </ac:spMkLst>
        </pc:spChg>
      </pc:sldChg>
      <pc:sldChg chg="modSp">
        <pc:chgData name="Isabel Hoyos" userId="R5eVIiNu+G3RtUhixS3Ma/YW1PnaDPM4b2qCIjSgG/c=" providerId="None" clId="Web-{75F0D2E6-6456-46AC-B58B-B4B959556179}" dt="2025-02-17T18:43:17.621" v="55"/>
        <pc:sldMkLst>
          <pc:docMk/>
          <pc:sldMk cId="724593749" sldId="2239"/>
        </pc:sldMkLst>
        <pc:spChg chg="mod">
          <ac:chgData name="Isabel Hoyos" userId="R5eVIiNu+G3RtUhixS3Ma/YW1PnaDPM4b2qCIjSgG/c=" providerId="None" clId="Web-{75F0D2E6-6456-46AC-B58B-B4B959556179}" dt="2025-02-17T18:43:17.621" v="55"/>
          <ac:spMkLst>
            <pc:docMk/>
            <pc:sldMk cId="724593749" sldId="2239"/>
            <ac:spMk id="10" creationId="{58454485-DC2B-282E-C8C4-617A3707D849}"/>
          </ac:spMkLst>
        </pc:spChg>
      </pc:sldChg>
      <pc:sldChg chg="modSp">
        <pc:chgData name="Isabel Hoyos" userId="R5eVIiNu+G3RtUhixS3Ma/YW1PnaDPM4b2qCIjSgG/c=" providerId="None" clId="Web-{75F0D2E6-6456-46AC-B58B-B4B959556179}" dt="2025-02-17T18:43:17.621" v="55"/>
        <pc:sldMkLst>
          <pc:docMk/>
          <pc:sldMk cId="2293912677" sldId="2241"/>
        </pc:sldMkLst>
        <pc:spChg chg="mod">
          <ac:chgData name="Isabel Hoyos" userId="R5eVIiNu+G3RtUhixS3Ma/YW1PnaDPM4b2qCIjSgG/c=" providerId="None" clId="Web-{75F0D2E6-6456-46AC-B58B-B4B959556179}" dt="2025-02-17T18:43:17.621" v="55"/>
          <ac:spMkLst>
            <pc:docMk/>
            <pc:sldMk cId="2293912677" sldId="2241"/>
            <ac:spMk id="44" creationId="{53C56E31-9DDD-1185-38C1-D62B11633311}"/>
          </ac:spMkLst>
        </pc:spChg>
      </pc:sldChg>
      <pc:sldChg chg="modSp">
        <pc:chgData name="Isabel Hoyos" userId="R5eVIiNu+G3RtUhixS3Ma/YW1PnaDPM4b2qCIjSgG/c=" providerId="None" clId="Web-{75F0D2E6-6456-46AC-B58B-B4B959556179}" dt="2025-02-17T18:43:17.621" v="55"/>
        <pc:sldMkLst>
          <pc:docMk/>
          <pc:sldMk cId="2229902277" sldId="2242"/>
        </pc:sldMkLst>
        <pc:spChg chg="mod">
          <ac:chgData name="Isabel Hoyos" userId="R5eVIiNu+G3RtUhixS3Ma/YW1PnaDPM4b2qCIjSgG/c=" providerId="None" clId="Web-{75F0D2E6-6456-46AC-B58B-B4B959556179}" dt="2025-02-17T18:43:17.621" v="55"/>
          <ac:spMkLst>
            <pc:docMk/>
            <pc:sldMk cId="2229902277" sldId="2242"/>
            <ac:spMk id="72" creationId="{5D8170E1-D626-44FB-7EE9-70B362DC7081}"/>
          </ac:spMkLst>
        </pc:spChg>
      </pc:sldChg>
      <pc:sldChg chg="modSp modCm">
        <pc:chgData name="Isabel Hoyos" userId="R5eVIiNu+G3RtUhixS3Ma/YW1PnaDPM4b2qCIjSgG/c=" providerId="None" clId="Web-{75F0D2E6-6456-46AC-B58B-B4B959556179}" dt="2025-02-17T18:43:17.621" v="55"/>
        <pc:sldMkLst>
          <pc:docMk/>
          <pc:sldMk cId="4008641674" sldId="2245"/>
        </pc:sldMkLst>
        <pc:spChg chg="mod">
          <ac:chgData name="Isabel Hoyos" userId="R5eVIiNu+G3RtUhixS3Ma/YW1PnaDPM4b2qCIjSgG/c=" providerId="None" clId="Web-{75F0D2E6-6456-46AC-B58B-B4B959556179}" dt="2025-02-17T18:43:17.621" v="55"/>
          <ac:spMkLst>
            <pc:docMk/>
            <pc:sldMk cId="4008641674" sldId="2245"/>
            <ac:spMk id="10" creationId="{755A89FC-4154-84D9-D9EC-642F5DF59E35}"/>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4008641674" sldId="2245"/>
                <pc2:cmMk id="{7B1CCED4-EF26-4AE3-B1F7-11B776117A78}"/>
              </pc2:cmMkLst>
            </pc226:cmChg>
          </p:ext>
        </pc:extLst>
      </pc:sldChg>
      <pc:sldChg chg="modSp">
        <pc:chgData name="Isabel Hoyos" userId="R5eVIiNu+G3RtUhixS3Ma/YW1PnaDPM4b2qCIjSgG/c=" providerId="None" clId="Web-{75F0D2E6-6456-46AC-B58B-B4B959556179}" dt="2025-02-17T21:27:56.505" v="895" actId="20577"/>
        <pc:sldMkLst>
          <pc:docMk/>
          <pc:sldMk cId="3631857334" sldId="2249"/>
        </pc:sldMkLst>
        <pc:spChg chg="mod">
          <ac:chgData name="Isabel Hoyos" userId="R5eVIiNu+G3RtUhixS3Ma/YW1PnaDPM4b2qCIjSgG/c=" providerId="None" clId="Web-{75F0D2E6-6456-46AC-B58B-B4B959556179}" dt="2025-02-17T21:27:56.505" v="895" actId="20577"/>
          <ac:spMkLst>
            <pc:docMk/>
            <pc:sldMk cId="3631857334" sldId="2249"/>
            <ac:spMk id="36" creationId="{1719AC9C-6B86-05F7-FE6B-A5F2B91A1D1C}"/>
          </ac:spMkLst>
        </pc:spChg>
      </pc:sldChg>
      <pc:sldChg chg="modSp">
        <pc:chgData name="Isabel Hoyos" userId="R5eVIiNu+G3RtUhixS3Ma/YW1PnaDPM4b2qCIjSgG/c=" providerId="None" clId="Web-{75F0D2E6-6456-46AC-B58B-B4B959556179}" dt="2025-02-17T21:30:35.161" v="914" actId="20577"/>
        <pc:sldMkLst>
          <pc:docMk/>
          <pc:sldMk cId="3537985988" sldId="2267"/>
        </pc:sldMkLst>
        <pc:spChg chg="mod">
          <ac:chgData name="Isabel Hoyos" userId="R5eVIiNu+G3RtUhixS3Ma/YW1PnaDPM4b2qCIjSgG/c=" providerId="None" clId="Web-{75F0D2E6-6456-46AC-B58B-B4B959556179}" dt="2025-02-17T21:30:35.161" v="914" actId="20577"/>
          <ac:spMkLst>
            <pc:docMk/>
            <pc:sldMk cId="3537985988" sldId="2267"/>
            <ac:spMk id="111" creationId="{3435C632-772F-A692-2C19-BB7EC42BA30C}"/>
          </ac:spMkLst>
        </pc:spChg>
      </pc:sldChg>
      <pc:sldChg chg="modSp">
        <pc:chgData name="Isabel Hoyos" userId="R5eVIiNu+G3RtUhixS3Ma/YW1PnaDPM4b2qCIjSgG/c=" providerId="None" clId="Web-{75F0D2E6-6456-46AC-B58B-B4B959556179}" dt="2025-02-17T21:27:38.912" v="893" actId="20577"/>
        <pc:sldMkLst>
          <pc:docMk/>
          <pc:sldMk cId="1001308073" sldId="2276"/>
        </pc:sldMkLst>
        <pc:spChg chg="mod">
          <ac:chgData name="Isabel Hoyos" userId="R5eVIiNu+G3RtUhixS3Ma/YW1PnaDPM4b2qCIjSgG/c=" providerId="None" clId="Web-{75F0D2E6-6456-46AC-B58B-B4B959556179}" dt="2025-02-17T21:27:38.912" v="893" actId="20577"/>
          <ac:spMkLst>
            <pc:docMk/>
            <pc:sldMk cId="1001308073" sldId="2276"/>
            <ac:spMk id="36" creationId="{1719AC9C-6B86-05F7-FE6B-A5F2B91A1D1C}"/>
          </ac:spMkLst>
        </pc:spChg>
      </pc:sldChg>
      <pc:sldChg chg="modSp">
        <pc:chgData name="Isabel Hoyos" userId="R5eVIiNu+G3RtUhixS3Ma/YW1PnaDPM4b2qCIjSgG/c=" providerId="None" clId="Web-{75F0D2E6-6456-46AC-B58B-B4B959556179}" dt="2025-02-17T18:42:35.387" v="32" actId="20577"/>
        <pc:sldMkLst>
          <pc:docMk/>
          <pc:sldMk cId="3612299971" sldId="2147483260"/>
        </pc:sldMkLst>
        <pc:spChg chg="mod">
          <ac:chgData name="Isabel Hoyos" userId="R5eVIiNu+G3RtUhixS3Ma/YW1PnaDPM4b2qCIjSgG/c=" providerId="None" clId="Web-{75F0D2E6-6456-46AC-B58B-B4B959556179}" dt="2025-02-17T18:42:35.387" v="32" actId="20577"/>
          <ac:spMkLst>
            <pc:docMk/>
            <pc:sldMk cId="3612299971" sldId="2147483260"/>
            <ac:spMk id="55" creationId="{728F2930-9F31-2442-DA50-A5363C37682E}"/>
          </ac:spMkLst>
        </pc:spChg>
      </pc:sldChg>
      <pc:sldChg chg="modSp">
        <pc:chgData name="Isabel Hoyos" userId="R5eVIiNu+G3RtUhixS3Ma/YW1PnaDPM4b2qCIjSgG/c=" providerId="None" clId="Web-{75F0D2E6-6456-46AC-B58B-B4B959556179}" dt="2025-02-17T21:52:23.427" v="1093" actId="20577"/>
        <pc:sldMkLst>
          <pc:docMk/>
          <pc:sldMk cId="223015746" sldId="2147483285"/>
        </pc:sldMkLst>
        <pc:spChg chg="mod">
          <ac:chgData name="Isabel Hoyos" userId="R5eVIiNu+G3RtUhixS3Ma/YW1PnaDPM4b2qCIjSgG/c=" providerId="None" clId="Web-{75F0D2E6-6456-46AC-B58B-B4B959556179}" dt="2025-02-17T21:52:23.427" v="1093" actId="20577"/>
          <ac:spMkLst>
            <pc:docMk/>
            <pc:sldMk cId="223015746" sldId="2147483285"/>
            <ac:spMk id="12" creationId="{B778F3E4-1AFF-6CC0-770A-5DBD4123919D}"/>
          </ac:spMkLst>
        </pc:spChg>
      </pc:sldChg>
      <pc:sldChg chg="modSp">
        <pc:chgData name="Isabel Hoyos" userId="R5eVIiNu+G3RtUhixS3Ma/YW1PnaDPM4b2qCIjSgG/c=" providerId="None" clId="Web-{75F0D2E6-6456-46AC-B58B-B4B959556179}" dt="2025-02-17T18:43:50.074" v="58" actId="20577"/>
        <pc:sldMkLst>
          <pc:docMk/>
          <pc:sldMk cId="2981258405" sldId="2147483286"/>
        </pc:sldMkLst>
        <pc:spChg chg="mod">
          <ac:chgData name="Isabel Hoyos" userId="R5eVIiNu+G3RtUhixS3Ma/YW1PnaDPM4b2qCIjSgG/c=" providerId="None" clId="Web-{75F0D2E6-6456-46AC-B58B-B4B959556179}" dt="2025-02-17T18:43:50.074" v="58" actId="20577"/>
          <ac:spMkLst>
            <pc:docMk/>
            <pc:sldMk cId="2981258405" sldId="2147483286"/>
            <ac:spMk id="5" creationId="{275D5DD4-A566-4ED9-6803-A8EDD0C2339D}"/>
          </ac:spMkLst>
        </pc:spChg>
      </pc:sldChg>
      <pc:sldChg chg="modSp">
        <pc:chgData name="Isabel Hoyos" userId="R5eVIiNu+G3RtUhixS3Ma/YW1PnaDPM4b2qCIjSgG/c=" providerId="None" clId="Web-{75F0D2E6-6456-46AC-B58B-B4B959556179}" dt="2025-02-17T18:43:17.621" v="55"/>
        <pc:sldMkLst>
          <pc:docMk/>
          <pc:sldMk cId="3516321284" sldId="2147483288"/>
        </pc:sldMkLst>
        <pc:spChg chg="mod">
          <ac:chgData name="Isabel Hoyos" userId="R5eVIiNu+G3RtUhixS3Ma/YW1PnaDPM4b2qCIjSgG/c=" providerId="None" clId="Web-{75F0D2E6-6456-46AC-B58B-B4B959556179}" dt="2025-02-17T18:43:17.621" v="55"/>
          <ac:spMkLst>
            <pc:docMk/>
            <pc:sldMk cId="3516321284" sldId="2147483288"/>
            <ac:spMk id="233" creationId="{DC80FC15-46AD-0129-59BC-7D36629360F6}"/>
          </ac:spMkLst>
        </pc:spChg>
      </pc:sldChg>
      <pc:sldChg chg="modSp">
        <pc:chgData name="Isabel Hoyos" userId="R5eVIiNu+G3RtUhixS3Ma/YW1PnaDPM4b2qCIjSgG/c=" providerId="None" clId="Web-{75F0D2E6-6456-46AC-B58B-B4B959556179}" dt="2025-02-17T21:41:21.974" v="1006" actId="20577"/>
        <pc:sldMkLst>
          <pc:docMk/>
          <pc:sldMk cId="2894642895" sldId="2147483318"/>
        </pc:sldMkLst>
        <pc:spChg chg="mod">
          <ac:chgData name="Isabel Hoyos" userId="R5eVIiNu+G3RtUhixS3Ma/YW1PnaDPM4b2qCIjSgG/c=" providerId="None" clId="Web-{75F0D2E6-6456-46AC-B58B-B4B959556179}" dt="2025-02-17T21:41:21.974" v="1006" actId="20577"/>
          <ac:spMkLst>
            <pc:docMk/>
            <pc:sldMk cId="2894642895" sldId="2147483318"/>
            <ac:spMk id="8" creationId="{4AF7E6FB-BB7A-DAEA-D491-1BB499BD21B1}"/>
          </ac:spMkLst>
        </pc:spChg>
      </pc:sldChg>
      <pc:sldChg chg="modSp">
        <pc:chgData name="Isabel Hoyos" userId="R5eVIiNu+G3RtUhixS3Ma/YW1PnaDPM4b2qCIjSgG/c=" providerId="None" clId="Web-{75F0D2E6-6456-46AC-B58B-B4B959556179}" dt="2025-02-17T18:43:17.621" v="55"/>
        <pc:sldMkLst>
          <pc:docMk/>
          <pc:sldMk cId="1093744254" sldId="2147483319"/>
        </pc:sldMkLst>
        <pc:spChg chg="mod">
          <ac:chgData name="Isabel Hoyos" userId="R5eVIiNu+G3RtUhixS3Ma/YW1PnaDPM4b2qCIjSgG/c=" providerId="None" clId="Web-{75F0D2E6-6456-46AC-B58B-B4B959556179}" dt="2025-02-17T18:43:17.621" v="55"/>
          <ac:spMkLst>
            <pc:docMk/>
            <pc:sldMk cId="1093744254" sldId="2147483319"/>
            <ac:spMk id="59" creationId="{4DF510D5-3C4C-3ADF-1A9F-84CD47D129D1}"/>
          </ac:spMkLst>
        </pc:spChg>
      </pc:sldChg>
      <pc:sldChg chg="modSp">
        <pc:chgData name="Isabel Hoyos" userId="R5eVIiNu+G3RtUhixS3Ma/YW1PnaDPM4b2qCIjSgG/c=" providerId="None" clId="Web-{75F0D2E6-6456-46AC-B58B-B4B959556179}" dt="2025-02-17T18:43:17.621" v="55"/>
        <pc:sldMkLst>
          <pc:docMk/>
          <pc:sldMk cId="2750187750" sldId="2147483320"/>
        </pc:sldMkLst>
        <pc:spChg chg="mod">
          <ac:chgData name="Isabel Hoyos" userId="R5eVIiNu+G3RtUhixS3Ma/YW1PnaDPM4b2qCIjSgG/c=" providerId="None" clId="Web-{75F0D2E6-6456-46AC-B58B-B4B959556179}" dt="2025-02-17T18:43:17.621" v="55"/>
          <ac:spMkLst>
            <pc:docMk/>
            <pc:sldMk cId="2750187750" sldId="2147483320"/>
            <ac:spMk id="17" creationId="{60314F00-28C9-0E8B-6211-61B0F66486EA}"/>
          </ac:spMkLst>
        </pc:spChg>
      </pc:sldChg>
      <pc:sldChg chg="modSp">
        <pc:chgData name="Isabel Hoyos" userId="R5eVIiNu+G3RtUhixS3Ma/YW1PnaDPM4b2qCIjSgG/c=" providerId="None" clId="Web-{75F0D2E6-6456-46AC-B58B-B4B959556179}" dt="2025-02-17T18:43:17.621" v="55"/>
        <pc:sldMkLst>
          <pc:docMk/>
          <pc:sldMk cId="2720553710" sldId="2147483322"/>
        </pc:sldMkLst>
        <pc:spChg chg="mod">
          <ac:chgData name="Isabel Hoyos" userId="R5eVIiNu+G3RtUhixS3Ma/YW1PnaDPM4b2qCIjSgG/c=" providerId="None" clId="Web-{75F0D2E6-6456-46AC-B58B-B4B959556179}" dt="2025-02-17T18:43:17.621" v="55"/>
          <ac:spMkLst>
            <pc:docMk/>
            <pc:sldMk cId="2720553710" sldId="2147483322"/>
            <ac:spMk id="349" creationId="{E07D5D4C-E918-1DE6-2B5C-2E06CED0F1BE}"/>
          </ac:spMkLst>
        </pc:spChg>
      </pc:sldChg>
      <pc:sldChg chg="modSp">
        <pc:chgData name="Isabel Hoyos" userId="R5eVIiNu+G3RtUhixS3Ma/YW1PnaDPM4b2qCIjSgG/c=" providerId="None" clId="Web-{75F0D2E6-6456-46AC-B58B-B4B959556179}" dt="2025-02-17T21:43:47.411" v="1025" actId="20577"/>
        <pc:sldMkLst>
          <pc:docMk/>
          <pc:sldMk cId="445611182" sldId="2147483323"/>
        </pc:sldMkLst>
        <pc:spChg chg="mod">
          <ac:chgData name="Isabel Hoyos" userId="R5eVIiNu+G3RtUhixS3Ma/YW1PnaDPM4b2qCIjSgG/c=" providerId="None" clId="Web-{75F0D2E6-6456-46AC-B58B-B4B959556179}" dt="2025-02-17T21:43:47.411" v="1025" actId="20577"/>
          <ac:spMkLst>
            <pc:docMk/>
            <pc:sldMk cId="445611182" sldId="2147483323"/>
            <ac:spMk id="15" creationId="{00000000-0000-0000-0000-000000000000}"/>
          </ac:spMkLst>
        </pc:spChg>
      </pc:sldChg>
      <pc:sldChg chg="modSp">
        <pc:chgData name="Isabel Hoyos" userId="R5eVIiNu+G3RtUhixS3Ma/YW1PnaDPM4b2qCIjSgG/c=" providerId="None" clId="Web-{75F0D2E6-6456-46AC-B58B-B4B959556179}" dt="2025-02-17T21:44:07.208" v="1027" actId="20577"/>
        <pc:sldMkLst>
          <pc:docMk/>
          <pc:sldMk cId="2417259106" sldId="2147483324"/>
        </pc:sldMkLst>
        <pc:spChg chg="mod">
          <ac:chgData name="Isabel Hoyos" userId="R5eVIiNu+G3RtUhixS3Ma/YW1PnaDPM4b2qCIjSgG/c=" providerId="None" clId="Web-{75F0D2E6-6456-46AC-B58B-B4B959556179}" dt="2025-02-17T21:44:07.208" v="1027" actId="20577"/>
          <ac:spMkLst>
            <pc:docMk/>
            <pc:sldMk cId="2417259106" sldId="2147483324"/>
            <ac:spMk id="15" creationId="{00000000-0000-0000-0000-000000000000}"/>
          </ac:spMkLst>
        </pc:spChg>
      </pc:sldChg>
      <pc:sldChg chg="modSp modCm">
        <pc:chgData name="Isabel Hoyos" userId="R5eVIiNu+G3RtUhixS3Ma/YW1PnaDPM4b2qCIjSgG/c=" providerId="None" clId="Web-{75F0D2E6-6456-46AC-B58B-B4B959556179}" dt="2025-02-17T18:43:17.621" v="55"/>
        <pc:sldMkLst>
          <pc:docMk/>
          <pc:sldMk cId="2368221001" sldId="2147483326"/>
        </pc:sldMkLst>
        <pc:spChg chg="mod">
          <ac:chgData name="Isabel Hoyos" userId="R5eVIiNu+G3RtUhixS3Ma/YW1PnaDPM4b2qCIjSgG/c=" providerId="None" clId="Web-{75F0D2E6-6456-46AC-B58B-B4B959556179}" dt="2025-02-17T18:43:17.621" v="55"/>
          <ac:spMkLst>
            <pc:docMk/>
            <pc:sldMk cId="2368221001" sldId="2147483326"/>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368221001" sldId="2147483326"/>
                <pc2:cmMk id="{9C7D2F2E-D6D8-4EC7-864D-05ACF8FC2E40}"/>
              </pc2:cmMkLst>
            </pc226:cmChg>
          </p:ext>
        </pc:extLst>
      </pc:sldChg>
      <pc:sldChg chg="modSp modCm">
        <pc:chgData name="Isabel Hoyos" userId="R5eVIiNu+G3RtUhixS3Ma/YW1PnaDPM4b2qCIjSgG/c=" providerId="None" clId="Web-{75F0D2E6-6456-46AC-B58B-B4B959556179}" dt="2025-02-17T18:43:17.621" v="55"/>
        <pc:sldMkLst>
          <pc:docMk/>
          <pc:sldMk cId="1437643480" sldId="2147483327"/>
        </pc:sldMkLst>
        <pc:spChg chg="mod">
          <ac:chgData name="Isabel Hoyos" userId="R5eVIiNu+G3RtUhixS3Ma/YW1PnaDPM4b2qCIjSgG/c=" providerId="None" clId="Web-{75F0D2E6-6456-46AC-B58B-B4B959556179}" dt="2025-02-17T18:43:17.621" v="55"/>
          <ac:spMkLst>
            <pc:docMk/>
            <pc:sldMk cId="1437643480" sldId="2147483327"/>
            <ac:spMk id="149" creationId="{E64D5C95-296C-888F-D8DC-FD2F9D1EBA2D}"/>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437643480" sldId="2147483327"/>
                <pc2:cmMk id="{7673E0CB-763B-4D9E-9D16-FC835D1FA474}"/>
              </pc2:cmMkLst>
            </pc226:cmChg>
          </p:ext>
        </pc:extLst>
      </pc:sldChg>
      <pc:sldChg chg="modSp modCm">
        <pc:chgData name="Isabel Hoyos" userId="R5eVIiNu+G3RtUhixS3Ma/YW1PnaDPM4b2qCIjSgG/c=" providerId="None" clId="Web-{75F0D2E6-6456-46AC-B58B-B4B959556179}" dt="2025-02-17T21:45:41.317" v="1033" actId="20577"/>
        <pc:sldMkLst>
          <pc:docMk/>
          <pc:sldMk cId="1018174901" sldId="2147483328"/>
        </pc:sldMkLst>
        <pc:spChg chg="mod">
          <ac:chgData name="Isabel Hoyos" userId="R5eVIiNu+G3RtUhixS3Ma/YW1PnaDPM4b2qCIjSgG/c=" providerId="None" clId="Web-{75F0D2E6-6456-46AC-B58B-B4B959556179}" dt="2025-02-17T21:45:41.317" v="1033" actId="20577"/>
          <ac:spMkLst>
            <pc:docMk/>
            <pc:sldMk cId="1018174901" sldId="2147483328"/>
            <ac:spMk id="85" creationId="{D5D01BE7-B5FD-A527-63BC-FC3945EEF9ED}"/>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018174901" sldId="2147483328"/>
                <pc2:cmMk id="{89B907B2-A2C4-4B18-B269-30B34C48C3BF}"/>
              </pc2:cmMkLst>
            </pc226:cmChg>
          </p:ext>
        </pc:extLst>
      </pc:sldChg>
      <pc:sldChg chg="modSp modCm">
        <pc:chgData name="Isabel Hoyos" userId="R5eVIiNu+G3RtUhixS3Ma/YW1PnaDPM4b2qCIjSgG/c=" providerId="None" clId="Web-{75F0D2E6-6456-46AC-B58B-B4B959556179}" dt="2025-02-17T21:46:30.489" v="1036" actId="20577"/>
        <pc:sldMkLst>
          <pc:docMk/>
          <pc:sldMk cId="764907150" sldId="2147483329"/>
        </pc:sldMkLst>
        <pc:spChg chg="mod">
          <ac:chgData name="Isabel Hoyos" userId="R5eVIiNu+G3RtUhixS3Ma/YW1PnaDPM4b2qCIjSgG/c=" providerId="None" clId="Web-{75F0D2E6-6456-46AC-B58B-B4B959556179}" dt="2025-02-17T21:46:30.489" v="1036" actId="20577"/>
          <ac:spMkLst>
            <pc:docMk/>
            <pc:sldMk cId="764907150" sldId="2147483329"/>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764907150" sldId="2147483329"/>
                <pc2:cmMk id="{D856AEED-D6C5-4337-A570-4B81DA272FA6}"/>
              </pc2:cmMkLst>
            </pc226:cmChg>
          </p:ext>
        </pc:extLst>
      </pc:sldChg>
      <pc:sldChg chg="modSp modCm">
        <pc:chgData name="Isabel Hoyos" userId="R5eVIiNu+G3RtUhixS3Ma/YW1PnaDPM4b2qCIjSgG/c=" providerId="None" clId="Web-{75F0D2E6-6456-46AC-B58B-B4B959556179}" dt="2025-02-17T21:46:52.973" v="1039" actId="20577"/>
        <pc:sldMkLst>
          <pc:docMk/>
          <pc:sldMk cId="4066909029" sldId="2147483330"/>
        </pc:sldMkLst>
        <pc:spChg chg="mod">
          <ac:chgData name="Isabel Hoyos" userId="R5eVIiNu+G3RtUhixS3Ma/YW1PnaDPM4b2qCIjSgG/c=" providerId="None" clId="Web-{75F0D2E6-6456-46AC-B58B-B4B959556179}" dt="2025-02-17T21:46:52.973" v="1039" actId="20577"/>
          <ac:spMkLst>
            <pc:docMk/>
            <pc:sldMk cId="4066909029" sldId="2147483330"/>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4066909029" sldId="2147483330"/>
                <pc2:cmMk id="{CCBF1336-A2CC-438D-8301-266996CF4418}"/>
              </pc2:cmMkLst>
            </pc226:cmChg>
          </p:ext>
        </pc:extLst>
      </pc:sldChg>
      <pc:sldChg chg="modSp modCm">
        <pc:chgData name="Isabel Hoyos" userId="R5eVIiNu+G3RtUhixS3Ma/YW1PnaDPM4b2qCIjSgG/c=" providerId="None" clId="Web-{75F0D2E6-6456-46AC-B58B-B4B959556179}" dt="2025-02-17T21:47:16.051" v="1042" actId="20577"/>
        <pc:sldMkLst>
          <pc:docMk/>
          <pc:sldMk cId="1120393258" sldId="2147483331"/>
        </pc:sldMkLst>
        <pc:spChg chg="mod">
          <ac:chgData name="Isabel Hoyos" userId="R5eVIiNu+G3RtUhixS3Ma/YW1PnaDPM4b2qCIjSgG/c=" providerId="None" clId="Web-{75F0D2E6-6456-46AC-B58B-B4B959556179}" dt="2025-02-17T21:47:16.051" v="1042" actId="20577"/>
          <ac:spMkLst>
            <pc:docMk/>
            <pc:sldMk cId="1120393258" sldId="2147483331"/>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120393258" sldId="2147483331"/>
                <pc2:cmMk id="{8E2F7EF0-5F10-4592-975A-86741411A1A3}"/>
              </pc2:cmMkLst>
            </pc226:cmChg>
          </p:ext>
        </pc:extLst>
      </pc:sldChg>
      <pc:sldChg chg="modSp modCm">
        <pc:chgData name="Isabel Hoyos" userId="R5eVIiNu+G3RtUhixS3Ma/YW1PnaDPM4b2qCIjSgG/c=" providerId="None" clId="Web-{75F0D2E6-6456-46AC-B58B-B4B959556179}" dt="2025-02-17T21:47:31.208" v="1044" actId="20577"/>
        <pc:sldMkLst>
          <pc:docMk/>
          <pc:sldMk cId="436339820" sldId="2147483332"/>
        </pc:sldMkLst>
        <pc:spChg chg="mod">
          <ac:chgData name="Isabel Hoyos" userId="R5eVIiNu+G3RtUhixS3Ma/YW1PnaDPM4b2qCIjSgG/c=" providerId="None" clId="Web-{75F0D2E6-6456-46AC-B58B-B4B959556179}" dt="2025-02-17T21:47:31.208" v="1044" actId="20577"/>
          <ac:spMkLst>
            <pc:docMk/>
            <pc:sldMk cId="436339820" sldId="2147483332"/>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436339820" sldId="2147483332"/>
                <pc2:cmMk id="{C1FEEAF9-B631-4F91-AA33-5E074189CB5F}"/>
              </pc2:cmMkLst>
            </pc226:cmChg>
          </p:ext>
        </pc:extLst>
      </pc:sldChg>
      <pc:sldChg chg="modSp modCm">
        <pc:chgData name="Isabel Hoyos" userId="R5eVIiNu+G3RtUhixS3Ma/YW1PnaDPM4b2qCIjSgG/c=" providerId="None" clId="Web-{75F0D2E6-6456-46AC-B58B-B4B959556179}" dt="2025-02-17T21:47:42.833" v="1047" actId="20577"/>
        <pc:sldMkLst>
          <pc:docMk/>
          <pc:sldMk cId="853045737" sldId="2147483333"/>
        </pc:sldMkLst>
        <pc:spChg chg="mod">
          <ac:chgData name="Isabel Hoyos" userId="R5eVIiNu+G3RtUhixS3Ma/YW1PnaDPM4b2qCIjSgG/c=" providerId="None" clId="Web-{75F0D2E6-6456-46AC-B58B-B4B959556179}" dt="2025-02-17T21:47:42.833" v="1047" actId="20577"/>
          <ac:spMkLst>
            <pc:docMk/>
            <pc:sldMk cId="853045737" sldId="2147483333"/>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853045737" sldId="2147483333"/>
                <pc2:cmMk id="{8BDD83E7-E98A-47F1-8773-BA1107334351}"/>
              </pc2:cmMkLst>
            </pc226:cmChg>
          </p:ext>
        </pc:extLst>
      </pc:sldChg>
      <pc:sldChg chg="modSp">
        <pc:chgData name="Isabel Hoyos" userId="R5eVIiNu+G3RtUhixS3Ma/YW1PnaDPM4b2qCIjSgG/c=" providerId="None" clId="Web-{75F0D2E6-6456-46AC-B58B-B4B959556179}" dt="2025-02-17T22:18:57.283" v="1141" actId="14100"/>
        <pc:sldMkLst>
          <pc:docMk/>
          <pc:sldMk cId="403562122" sldId="2147483334"/>
        </pc:sldMkLst>
        <pc:spChg chg="mod">
          <ac:chgData name="Isabel Hoyos" userId="R5eVIiNu+G3RtUhixS3Ma/YW1PnaDPM4b2qCIjSgG/c=" providerId="None" clId="Web-{75F0D2E6-6456-46AC-B58B-B4B959556179}" dt="2025-02-17T22:18:57.283" v="1141" actId="14100"/>
          <ac:spMkLst>
            <pc:docMk/>
            <pc:sldMk cId="403562122" sldId="2147483334"/>
            <ac:spMk id="400" creationId="{B51C1308-48D2-5D39-B0C4-CDC603F873CE}"/>
          </ac:spMkLst>
        </pc:spChg>
      </pc:sldChg>
      <pc:sldChg chg="modSp">
        <pc:chgData name="Isabel Hoyos" userId="R5eVIiNu+G3RtUhixS3Ma/YW1PnaDPM4b2qCIjSgG/c=" providerId="None" clId="Web-{75F0D2E6-6456-46AC-B58B-B4B959556179}" dt="2025-02-17T18:43:17.621" v="55"/>
        <pc:sldMkLst>
          <pc:docMk/>
          <pc:sldMk cId="3830922054" sldId="2147483337"/>
        </pc:sldMkLst>
        <pc:spChg chg="mod">
          <ac:chgData name="Isabel Hoyos" userId="R5eVIiNu+G3RtUhixS3Ma/YW1PnaDPM4b2qCIjSgG/c=" providerId="None" clId="Web-{75F0D2E6-6456-46AC-B58B-B4B959556179}" dt="2025-02-17T18:43:17.621" v="55"/>
          <ac:spMkLst>
            <pc:docMk/>
            <pc:sldMk cId="3830922054" sldId="2147483337"/>
            <ac:spMk id="17" creationId="{60314F00-28C9-0E8B-6211-61B0F66486EA}"/>
          </ac:spMkLst>
        </pc:spChg>
      </pc:sldChg>
      <pc:sldChg chg="modSp modCm">
        <pc:chgData name="Isabel Hoyos" userId="R5eVIiNu+G3RtUhixS3Ma/YW1PnaDPM4b2qCIjSgG/c=" providerId="None" clId="Web-{75F0D2E6-6456-46AC-B58B-B4B959556179}" dt="2025-02-17T18:43:17.621" v="55"/>
        <pc:sldMkLst>
          <pc:docMk/>
          <pc:sldMk cId="2608320821" sldId="2147483338"/>
        </pc:sldMkLst>
        <pc:spChg chg="mod">
          <ac:chgData name="Isabel Hoyos" userId="R5eVIiNu+G3RtUhixS3Ma/YW1PnaDPM4b2qCIjSgG/c=" providerId="None" clId="Web-{75F0D2E6-6456-46AC-B58B-B4B959556179}" dt="2025-02-17T18:43:17.621" v="55"/>
          <ac:spMkLst>
            <pc:docMk/>
            <pc:sldMk cId="2608320821" sldId="2147483338"/>
            <ac:spMk id="80" creationId="{683B3F67-458D-1782-2632-4FF281583B48}"/>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608320821" sldId="2147483338"/>
                <pc2:cmMk id="{0C8BB2DF-5296-41EB-87AC-156052A60A77}"/>
              </pc2:cmMkLst>
            </pc226:cmChg>
          </p:ext>
        </pc:extLst>
      </pc:sldChg>
      <pc:sldChg chg="modSp">
        <pc:chgData name="Isabel Hoyos" userId="R5eVIiNu+G3RtUhixS3Ma/YW1PnaDPM4b2qCIjSgG/c=" providerId="None" clId="Web-{75F0D2E6-6456-46AC-B58B-B4B959556179}" dt="2025-02-17T18:43:17.621" v="55"/>
        <pc:sldMkLst>
          <pc:docMk/>
          <pc:sldMk cId="3019871671" sldId="2147483340"/>
        </pc:sldMkLst>
        <pc:spChg chg="mod">
          <ac:chgData name="Isabel Hoyos" userId="R5eVIiNu+G3RtUhixS3Ma/YW1PnaDPM4b2qCIjSgG/c=" providerId="None" clId="Web-{75F0D2E6-6456-46AC-B58B-B4B959556179}" dt="2025-02-17T18:43:17.621" v="55"/>
          <ac:spMkLst>
            <pc:docMk/>
            <pc:sldMk cId="3019871671" sldId="2147483340"/>
            <ac:spMk id="17" creationId="{60314F00-28C9-0E8B-6211-61B0F66486EA}"/>
          </ac:spMkLst>
        </pc:spChg>
      </pc:sldChg>
      <pc:sldChg chg="modSp modCm">
        <pc:chgData name="Isabel Hoyos" userId="R5eVIiNu+G3RtUhixS3Ma/YW1PnaDPM4b2qCIjSgG/c=" providerId="None" clId="Web-{75F0D2E6-6456-46AC-B58B-B4B959556179}" dt="2025-02-17T18:43:17.621" v="55"/>
        <pc:sldMkLst>
          <pc:docMk/>
          <pc:sldMk cId="3939637344" sldId="2147483341"/>
        </pc:sldMkLst>
        <pc:spChg chg="mod">
          <ac:chgData name="Isabel Hoyos" userId="R5eVIiNu+G3RtUhixS3Ma/YW1PnaDPM4b2qCIjSgG/c=" providerId="None" clId="Web-{75F0D2E6-6456-46AC-B58B-B4B959556179}" dt="2025-02-17T18:43:17.621" v="55"/>
          <ac:spMkLst>
            <pc:docMk/>
            <pc:sldMk cId="3939637344" sldId="2147483341"/>
            <ac:spMk id="4" creationId="{4F978CD2-C825-E6E9-EFEC-E046F865BE63}"/>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939637344" sldId="2147483341"/>
                <pc2:cmMk id="{0B9B79D8-48B8-491F-9211-DA5E4F236E84}"/>
              </pc2:cmMkLst>
            </pc226:cmChg>
          </p:ext>
        </pc:extLst>
      </pc:sldChg>
      <pc:sldChg chg="modSp modCm">
        <pc:chgData name="Isabel Hoyos" userId="R5eVIiNu+G3RtUhixS3Ma/YW1PnaDPM4b2qCIjSgG/c=" providerId="None" clId="Web-{75F0D2E6-6456-46AC-B58B-B4B959556179}" dt="2025-02-17T18:43:17.621" v="55"/>
        <pc:sldMkLst>
          <pc:docMk/>
          <pc:sldMk cId="2578972389" sldId="2147483342"/>
        </pc:sldMkLst>
        <pc:spChg chg="mod">
          <ac:chgData name="Isabel Hoyos" userId="R5eVIiNu+G3RtUhixS3Ma/YW1PnaDPM4b2qCIjSgG/c=" providerId="None" clId="Web-{75F0D2E6-6456-46AC-B58B-B4B959556179}" dt="2025-02-17T18:43:17.621" v="55"/>
          <ac:spMkLst>
            <pc:docMk/>
            <pc:sldMk cId="2578972389" sldId="2147483342"/>
            <ac:spMk id="34" creationId="{729A37D9-9A6C-AB58-6BF8-3615C88F3F9F}"/>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578972389" sldId="2147483342"/>
                <pc2:cmMk id="{BE16DED5-AD3B-4E70-B6AB-61581CB31741}"/>
              </pc2:cmMkLst>
            </pc226:cmChg>
          </p:ext>
        </pc:extLst>
      </pc:sldChg>
      <pc:sldChg chg="modSp modCm">
        <pc:chgData name="Isabel Hoyos" userId="R5eVIiNu+G3RtUhixS3Ma/YW1PnaDPM4b2qCIjSgG/c=" providerId="None" clId="Web-{75F0D2E6-6456-46AC-B58B-B4B959556179}" dt="2025-02-17T18:43:17.621" v="55"/>
        <pc:sldMkLst>
          <pc:docMk/>
          <pc:sldMk cId="2269974377" sldId="2147483343"/>
        </pc:sldMkLst>
        <pc:spChg chg="mod">
          <ac:chgData name="Isabel Hoyos" userId="R5eVIiNu+G3RtUhixS3Ma/YW1PnaDPM4b2qCIjSgG/c=" providerId="None" clId="Web-{75F0D2E6-6456-46AC-B58B-B4B959556179}" dt="2025-02-17T18:43:17.621" v="55"/>
          <ac:spMkLst>
            <pc:docMk/>
            <pc:sldMk cId="2269974377" sldId="2147483343"/>
            <ac:spMk id="31" creationId="{1E28F234-3790-FD33-06B1-270217122DD7}"/>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2269974377" sldId="2147483343"/>
                <pc2:cmMk id="{47596B4A-1B68-43A0-B152-A7C8EE768788}"/>
              </pc2:cmMkLst>
            </pc226:cmChg>
          </p:ext>
        </pc:extLst>
      </pc:sldChg>
      <pc:sldChg chg="modSp modCm">
        <pc:chgData name="Isabel Hoyos" userId="R5eVIiNu+G3RtUhixS3Ma/YW1PnaDPM4b2qCIjSgG/c=" providerId="None" clId="Web-{75F0D2E6-6456-46AC-B58B-B4B959556179}" dt="2025-02-17T18:43:17.621" v="55"/>
        <pc:sldMkLst>
          <pc:docMk/>
          <pc:sldMk cId="368553936" sldId="2147483344"/>
        </pc:sldMkLst>
        <pc:spChg chg="mod">
          <ac:chgData name="Isabel Hoyos" userId="R5eVIiNu+G3RtUhixS3Ma/YW1PnaDPM4b2qCIjSgG/c=" providerId="None" clId="Web-{75F0D2E6-6456-46AC-B58B-B4B959556179}" dt="2025-02-17T18:43:17.621" v="55"/>
          <ac:spMkLst>
            <pc:docMk/>
            <pc:sldMk cId="368553936" sldId="2147483344"/>
            <ac:spMk id="24" creationId="{12103BAA-1850-2015-5E6E-91D3288EF609}"/>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68553936" sldId="2147483344"/>
                <pc2:cmMk id="{131FBBE5-BFE0-45F0-A3EC-2C88E98E72F6}"/>
              </pc2:cmMkLst>
            </pc226:cmChg>
          </p:ext>
        </pc:extLst>
      </pc:sldChg>
      <pc:sldChg chg="modSp">
        <pc:chgData name="Isabel Hoyos" userId="R5eVIiNu+G3RtUhixS3Ma/YW1PnaDPM4b2qCIjSgG/c=" providerId="None" clId="Web-{75F0D2E6-6456-46AC-B58B-B4B959556179}" dt="2025-02-17T18:43:17.621" v="55"/>
        <pc:sldMkLst>
          <pc:docMk/>
          <pc:sldMk cId="351936355" sldId="2147483345"/>
        </pc:sldMkLst>
        <pc:spChg chg="mod">
          <ac:chgData name="Isabel Hoyos" userId="R5eVIiNu+G3RtUhixS3Ma/YW1PnaDPM4b2qCIjSgG/c=" providerId="None" clId="Web-{75F0D2E6-6456-46AC-B58B-B4B959556179}" dt="2025-02-17T18:43:17.621" v="55"/>
          <ac:spMkLst>
            <pc:docMk/>
            <pc:sldMk cId="351936355" sldId="2147483345"/>
            <ac:spMk id="11" creationId="{60314F00-28C9-0E8B-6211-61B0F66486EA}"/>
          </ac:spMkLst>
        </pc:spChg>
      </pc:sldChg>
      <pc:sldChg chg="modSp modCm">
        <pc:chgData name="Isabel Hoyos" userId="R5eVIiNu+G3RtUhixS3Ma/YW1PnaDPM4b2qCIjSgG/c=" providerId="None" clId="Web-{75F0D2E6-6456-46AC-B58B-B4B959556179}" dt="2025-02-17T18:43:17.621" v="55"/>
        <pc:sldMkLst>
          <pc:docMk/>
          <pc:sldMk cId="3575160647" sldId="2147483351"/>
        </pc:sldMkLst>
        <pc:spChg chg="mod">
          <ac:chgData name="Isabel Hoyos" userId="R5eVIiNu+G3RtUhixS3Ma/YW1PnaDPM4b2qCIjSgG/c=" providerId="None" clId="Web-{75F0D2E6-6456-46AC-B58B-B4B959556179}" dt="2025-02-17T18:43:17.621" v="55"/>
          <ac:spMkLst>
            <pc:docMk/>
            <pc:sldMk cId="3575160647" sldId="2147483351"/>
            <ac:spMk id="12" creationId="{AED9776B-2FB8-5EB8-0A9F-631889EC4260}"/>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575160647" sldId="2147483351"/>
                <pc2:cmMk id="{C916B350-709E-41AC-914B-A8480753FA11}"/>
              </pc2:cmMkLst>
            </pc226:cmChg>
          </p:ext>
        </pc:extLst>
      </pc:sldChg>
      <pc:sldChg chg="modSp modCm">
        <pc:chgData name="Isabel Hoyos" userId="R5eVIiNu+G3RtUhixS3Ma/YW1PnaDPM4b2qCIjSgG/c=" providerId="None" clId="Web-{75F0D2E6-6456-46AC-B58B-B4B959556179}" dt="2025-02-17T18:43:17.621" v="55"/>
        <pc:sldMkLst>
          <pc:docMk/>
          <pc:sldMk cId="4127046350" sldId="2147483362"/>
        </pc:sldMkLst>
        <pc:spChg chg="mod">
          <ac:chgData name="Isabel Hoyos" userId="R5eVIiNu+G3RtUhixS3Ma/YW1PnaDPM4b2qCIjSgG/c=" providerId="None" clId="Web-{75F0D2E6-6456-46AC-B58B-B4B959556179}" dt="2025-02-17T18:43:17.621" v="55"/>
          <ac:spMkLst>
            <pc:docMk/>
            <pc:sldMk cId="4127046350" sldId="2147483362"/>
            <ac:spMk id="10" creationId="{60314F00-28C9-0E8B-6211-61B0F66486EA}"/>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4127046350" sldId="2147483362"/>
                <pc2:cmMk id="{CC23BB3F-6C52-4ABC-B516-19AB738AA3E4}"/>
              </pc2:cmMkLst>
            </pc226:cmChg>
          </p:ext>
        </pc:extLst>
      </pc:sldChg>
      <pc:sldChg chg="modSp modCm">
        <pc:chgData name="Isabel Hoyos" userId="R5eVIiNu+G3RtUhixS3Ma/YW1PnaDPM4b2qCIjSgG/c=" providerId="None" clId="Web-{75F0D2E6-6456-46AC-B58B-B4B959556179}" dt="2025-02-17T18:43:17.621" v="55"/>
        <pc:sldMkLst>
          <pc:docMk/>
          <pc:sldMk cId="1803818177" sldId="2147483379"/>
        </pc:sldMkLst>
        <pc:spChg chg="mod">
          <ac:chgData name="Isabel Hoyos" userId="R5eVIiNu+G3RtUhixS3Ma/YW1PnaDPM4b2qCIjSgG/c=" providerId="None" clId="Web-{75F0D2E6-6456-46AC-B58B-B4B959556179}" dt="2025-02-17T18:43:17.621" v="55"/>
          <ac:spMkLst>
            <pc:docMk/>
            <pc:sldMk cId="1803818177" sldId="2147483379"/>
            <ac:spMk id="12" creationId="{AED9776B-2FB8-5EB8-0A9F-631889EC4260}"/>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803818177" sldId="2147483379"/>
                <pc2:cmMk id="{AFBA45B0-5BE1-4C4F-82E1-E1CA126B5114}"/>
              </pc2:cmMkLst>
            </pc226:cmChg>
          </p:ext>
        </pc:extLst>
      </pc:sldChg>
      <pc:sldChg chg="modSp">
        <pc:chgData name="Isabel Hoyos" userId="R5eVIiNu+G3RtUhixS3Ma/YW1PnaDPM4b2qCIjSgG/c=" providerId="None" clId="Web-{75F0D2E6-6456-46AC-B58B-B4B959556179}" dt="2025-02-17T18:43:17.621" v="55"/>
        <pc:sldMkLst>
          <pc:docMk/>
          <pc:sldMk cId="2471978332" sldId="2147483380"/>
        </pc:sldMkLst>
        <pc:spChg chg="mod">
          <ac:chgData name="Isabel Hoyos" userId="R5eVIiNu+G3RtUhixS3Ma/YW1PnaDPM4b2qCIjSgG/c=" providerId="None" clId="Web-{75F0D2E6-6456-46AC-B58B-B4B959556179}" dt="2025-02-17T18:43:17.621" v="55"/>
          <ac:spMkLst>
            <pc:docMk/>
            <pc:sldMk cId="2471978332" sldId="2147483380"/>
            <ac:spMk id="20" creationId="{C5E82E62-AE1C-7263-4F96-CBF1D561EF01}"/>
          </ac:spMkLst>
        </pc:spChg>
      </pc:sldChg>
      <pc:sldChg chg="modSp">
        <pc:chgData name="Isabel Hoyos" userId="R5eVIiNu+G3RtUhixS3Ma/YW1PnaDPM4b2qCIjSgG/c=" providerId="None" clId="Web-{75F0D2E6-6456-46AC-B58B-B4B959556179}" dt="2025-02-17T18:43:17.621" v="55"/>
        <pc:sldMkLst>
          <pc:docMk/>
          <pc:sldMk cId="3524546876" sldId="2147483381"/>
        </pc:sldMkLst>
        <pc:spChg chg="mod">
          <ac:chgData name="Isabel Hoyos" userId="R5eVIiNu+G3RtUhixS3Ma/YW1PnaDPM4b2qCIjSgG/c=" providerId="None" clId="Web-{75F0D2E6-6456-46AC-B58B-B4B959556179}" dt="2025-02-17T18:43:17.621" v="55"/>
          <ac:spMkLst>
            <pc:docMk/>
            <pc:sldMk cId="3524546876" sldId="2147483381"/>
            <ac:spMk id="349" creationId="{E07D5D4C-E918-1DE6-2B5C-2E06CED0F1BE}"/>
          </ac:spMkLst>
        </pc:spChg>
      </pc:sldChg>
      <pc:sldChg chg="modSp">
        <pc:chgData name="Isabel Hoyos" userId="R5eVIiNu+G3RtUhixS3Ma/YW1PnaDPM4b2qCIjSgG/c=" providerId="None" clId="Web-{75F0D2E6-6456-46AC-B58B-B4B959556179}" dt="2025-02-17T18:43:17.621" v="55"/>
        <pc:sldMkLst>
          <pc:docMk/>
          <pc:sldMk cId="177209305" sldId="2147483382"/>
        </pc:sldMkLst>
        <pc:spChg chg="mod">
          <ac:chgData name="Isabel Hoyos" userId="R5eVIiNu+G3RtUhixS3Ma/YW1PnaDPM4b2qCIjSgG/c=" providerId="None" clId="Web-{75F0D2E6-6456-46AC-B58B-B4B959556179}" dt="2025-02-17T18:43:17.621" v="55"/>
          <ac:spMkLst>
            <pc:docMk/>
            <pc:sldMk cId="177209305" sldId="2147483382"/>
            <ac:spMk id="233" creationId="{DC80FC15-46AD-0129-59BC-7D36629360F6}"/>
          </ac:spMkLst>
        </pc:spChg>
      </pc:sldChg>
      <pc:sldChg chg="modSp modCm">
        <pc:chgData name="Isabel Hoyos" userId="R5eVIiNu+G3RtUhixS3Ma/YW1PnaDPM4b2qCIjSgG/c=" providerId="None" clId="Web-{75F0D2E6-6456-46AC-B58B-B4B959556179}" dt="2025-02-17T18:43:17.621" v="55"/>
        <pc:sldMkLst>
          <pc:docMk/>
          <pc:sldMk cId="3416399598" sldId="2147483383"/>
        </pc:sldMkLst>
        <pc:spChg chg="mod">
          <ac:chgData name="Isabel Hoyos" userId="R5eVIiNu+G3RtUhixS3Ma/YW1PnaDPM4b2qCIjSgG/c=" providerId="None" clId="Web-{75F0D2E6-6456-46AC-B58B-B4B959556179}" dt="2025-02-17T18:43:17.621" v="55"/>
          <ac:spMkLst>
            <pc:docMk/>
            <pc:sldMk cId="3416399598" sldId="2147483383"/>
            <ac:spMk id="1081" creationId="{0AEA5150-C046-CEAC-2006-DDF5563EF39E}"/>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416399598" sldId="2147483383"/>
                <pc2:cmMk id="{D8C6721D-C733-47F0-910C-64F83309FCD1}"/>
              </pc2:cmMkLst>
            </pc226:cmChg>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416399598" sldId="2147483383"/>
                <pc2:cmMk id="{3A5BA32A-D8B4-4E67-8EC2-FBC15C867D8D}"/>
              </pc2:cmMkLst>
            </pc226:cmChg>
          </p:ext>
        </pc:extLst>
      </pc:sldChg>
      <pc:sldChg chg="modSp">
        <pc:chgData name="Isabel Hoyos" userId="R5eVIiNu+G3RtUhixS3Ma/YW1PnaDPM4b2qCIjSgG/c=" providerId="None" clId="Web-{75F0D2E6-6456-46AC-B58B-B4B959556179}" dt="2025-02-17T18:43:17.621" v="55"/>
        <pc:sldMkLst>
          <pc:docMk/>
          <pc:sldMk cId="1923521211" sldId="2147483384"/>
        </pc:sldMkLst>
        <pc:spChg chg="mod">
          <ac:chgData name="Isabel Hoyos" userId="R5eVIiNu+G3RtUhixS3Ma/YW1PnaDPM4b2qCIjSgG/c=" providerId="None" clId="Web-{75F0D2E6-6456-46AC-B58B-B4B959556179}" dt="2025-02-17T18:43:17.621" v="55"/>
          <ac:spMkLst>
            <pc:docMk/>
            <pc:sldMk cId="1923521211" sldId="2147483384"/>
            <ac:spMk id="20" creationId="{0F81350A-5579-D4A6-1AB7-C507E803FB9F}"/>
          </ac:spMkLst>
        </pc:spChg>
      </pc:sldChg>
      <pc:sldChg chg="modSp">
        <pc:chgData name="Isabel Hoyos" userId="R5eVIiNu+G3RtUhixS3Ma/YW1PnaDPM4b2qCIjSgG/c=" providerId="None" clId="Web-{75F0D2E6-6456-46AC-B58B-B4B959556179}" dt="2025-02-17T18:43:17.621" v="55"/>
        <pc:sldMkLst>
          <pc:docMk/>
          <pc:sldMk cId="3555976909" sldId="2147483385"/>
        </pc:sldMkLst>
        <pc:spChg chg="mod">
          <ac:chgData name="Isabel Hoyos" userId="R5eVIiNu+G3RtUhixS3Ma/YW1PnaDPM4b2qCIjSgG/c=" providerId="None" clId="Web-{75F0D2E6-6456-46AC-B58B-B4B959556179}" dt="2025-02-17T18:43:17.621" v="55"/>
          <ac:spMkLst>
            <pc:docMk/>
            <pc:sldMk cId="3555976909" sldId="2147483385"/>
            <ac:spMk id="72" creationId="{B8046037-CDDD-707F-334F-9AD212AB208A}"/>
          </ac:spMkLst>
        </pc:spChg>
      </pc:sldChg>
      <pc:sldChg chg="modSp modCm">
        <pc:chgData name="Isabel Hoyos" userId="R5eVIiNu+G3RtUhixS3Ma/YW1PnaDPM4b2qCIjSgG/c=" providerId="None" clId="Web-{75F0D2E6-6456-46AC-B58B-B4B959556179}" dt="2025-02-17T18:43:17.621" v="55"/>
        <pc:sldMkLst>
          <pc:docMk/>
          <pc:sldMk cId="3738695649" sldId="2147483388"/>
        </pc:sldMkLst>
        <pc:spChg chg="mod">
          <ac:chgData name="Isabel Hoyos" userId="R5eVIiNu+G3RtUhixS3Ma/YW1PnaDPM4b2qCIjSgG/c=" providerId="None" clId="Web-{75F0D2E6-6456-46AC-B58B-B4B959556179}" dt="2025-02-17T18:43:17.621" v="55"/>
          <ac:spMkLst>
            <pc:docMk/>
            <pc:sldMk cId="3738695649" sldId="2147483388"/>
            <ac:spMk id="43" creationId="{20B4A86B-C68D-0A91-ACB8-FA80587FBD34}"/>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738695649" sldId="2147483388"/>
                <pc2:cmMk id="{16F79F63-C696-44A2-8D5F-496FE2E54BEB}"/>
              </pc2:cmMkLst>
            </pc226:cmChg>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738695649" sldId="2147483388"/>
                <pc2:cmMk id="{5124956C-4DB8-4CBE-8B03-9C8DBC45E92C}"/>
              </pc2:cmMkLst>
            </pc226:cmChg>
          </p:ext>
        </pc:extLst>
      </pc:sldChg>
      <pc:sldChg chg="modSp">
        <pc:chgData name="Isabel Hoyos" userId="R5eVIiNu+G3RtUhixS3Ma/YW1PnaDPM4b2qCIjSgG/c=" providerId="None" clId="Web-{75F0D2E6-6456-46AC-B58B-B4B959556179}" dt="2025-02-17T21:54:25.630" v="1114" actId="20577"/>
        <pc:sldMkLst>
          <pc:docMk/>
          <pc:sldMk cId="370165419" sldId="2147483389"/>
        </pc:sldMkLst>
        <pc:spChg chg="mod">
          <ac:chgData name="Isabel Hoyos" userId="R5eVIiNu+G3RtUhixS3Ma/YW1PnaDPM4b2qCIjSgG/c=" providerId="None" clId="Web-{75F0D2E6-6456-46AC-B58B-B4B959556179}" dt="2025-02-17T21:54:25.630" v="1114" actId="20577"/>
          <ac:spMkLst>
            <pc:docMk/>
            <pc:sldMk cId="370165419" sldId="2147483389"/>
            <ac:spMk id="4" creationId="{91A42F7B-A1F4-8CB0-A3A9-D0949D4C4C1A}"/>
          </ac:spMkLst>
        </pc:spChg>
      </pc:sldChg>
      <pc:sldChg chg="modSp">
        <pc:chgData name="Isabel Hoyos" userId="R5eVIiNu+G3RtUhixS3Ma/YW1PnaDPM4b2qCIjSgG/c=" providerId="None" clId="Web-{75F0D2E6-6456-46AC-B58B-B4B959556179}" dt="2025-02-17T18:43:17.621" v="55"/>
        <pc:sldMkLst>
          <pc:docMk/>
          <pc:sldMk cId="2775934950" sldId="2147483393"/>
        </pc:sldMkLst>
        <pc:spChg chg="mod">
          <ac:chgData name="Isabel Hoyos" userId="R5eVIiNu+G3RtUhixS3Ma/YW1PnaDPM4b2qCIjSgG/c=" providerId="None" clId="Web-{75F0D2E6-6456-46AC-B58B-B4B959556179}" dt="2025-02-17T18:43:17.621" v="55"/>
          <ac:spMkLst>
            <pc:docMk/>
            <pc:sldMk cId="2775934950" sldId="2147483393"/>
            <ac:spMk id="1081" creationId="{0AEA5150-C046-CEAC-2006-DDF5563EF39E}"/>
          </ac:spMkLst>
        </pc:spChg>
      </pc:sldChg>
      <pc:sldChg chg="modSp">
        <pc:chgData name="Isabel Hoyos" userId="R5eVIiNu+G3RtUhixS3Ma/YW1PnaDPM4b2qCIjSgG/c=" providerId="None" clId="Web-{75F0D2E6-6456-46AC-B58B-B4B959556179}" dt="2025-02-17T18:43:17.621" v="55"/>
        <pc:sldMkLst>
          <pc:docMk/>
          <pc:sldMk cId="449719937" sldId="2147483394"/>
        </pc:sldMkLst>
        <pc:spChg chg="mod">
          <ac:chgData name="Isabel Hoyos" userId="R5eVIiNu+G3RtUhixS3Ma/YW1PnaDPM4b2qCIjSgG/c=" providerId="None" clId="Web-{75F0D2E6-6456-46AC-B58B-B4B959556179}" dt="2025-02-17T18:43:17.621" v="55"/>
          <ac:spMkLst>
            <pc:docMk/>
            <pc:sldMk cId="449719937" sldId="2147483394"/>
            <ac:spMk id="14" creationId="{E8E347D1-9D3A-290C-EB40-544F614B9266}"/>
          </ac:spMkLst>
        </pc:spChg>
      </pc:sldChg>
      <pc:sldChg chg="modSp">
        <pc:chgData name="Isabel Hoyos" userId="R5eVIiNu+G3RtUhixS3Ma/YW1PnaDPM4b2qCIjSgG/c=" providerId="None" clId="Web-{75F0D2E6-6456-46AC-B58B-B4B959556179}" dt="2025-02-17T18:43:17.621" v="55"/>
        <pc:sldMkLst>
          <pc:docMk/>
          <pc:sldMk cId="746524054" sldId="2147483395"/>
        </pc:sldMkLst>
        <pc:spChg chg="mod">
          <ac:chgData name="Isabel Hoyos" userId="R5eVIiNu+G3RtUhixS3Ma/YW1PnaDPM4b2qCIjSgG/c=" providerId="None" clId="Web-{75F0D2E6-6456-46AC-B58B-B4B959556179}" dt="2025-02-17T18:43:17.621" v="55"/>
          <ac:spMkLst>
            <pc:docMk/>
            <pc:sldMk cId="746524054" sldId="2147483395"/>
            <ac:spMk id="73" creationId="{9E6EB62B-FCDF-E627-CDBF-2524FAB66A8D}"/>
          </ac:spMkLst>
        </pc:spChg>
      </pc:sldChg>
      <pc:sldChg chg="modSp">
        <pc:chgData name="Isabel Hoyos" userId="R5eVIiNu+G3RtUhixS3Ma/YW1PnaDPM4b2qCIjSgG/c=" providerId="None" clId="Web-{75F0D2E6-6456-46AC-B58B-B4B959556179}" dt="2025-02-17T18:43:17.621" v="55"/>
        <pc:sldMkLst>
          <pc:docMk/>
          <pc:sldMk cId="2939322346" sldId="2147483396"/>
        </pc:sldMkLst>
        <pc:spChg chg="mod">
          <ac:chgData name="Isabel Hoyos" userId="R5eVIiNu+G3RtUhixS3Ma/YW1PnaDPM4b2qCIjSgG/c=" providerId="None" clId="Web-{75F0D2E6-6456-46AC-B58B-B4B959556179}" dt="2025-02-17T18:43:17.621" v="55"/>
          <ac:spMkLst>
            <pc:docMk/>
            <pc:sldMk cId="2939322346" sldId="2147483396"/>
            <ac:spMk id="94" creationId="{7EB9F32A-EAB2-D86D-07D3-E8B7A586FA17}"/>
          </ac:spMkLst>
        </pc:spChg>
      </pc:sldChg>
      <pc:sldChg chg="modSp">
        <pc:chgData name="Isabel Hoyos" userId="R5eVIiNu+G3RtUhixS3Ma/YW1PnaDPM4b2qCIjSgG/c=" providerId="None" clId="Web-{75F0D2E6-6456-46AC-B58B-B4B959556179}" dt="2025-02-17T18:43:17.621" v="55"/>
        <pc:sldMkLst>
          <pc:docMk/>
          <pc:sldMk cId="801809420" sldId="2147483397"/>
        </pc:sldMkLst>
        <pc:spChg chg="mod">
          <ac:chgData name="Isabel Hoyos" userId="R5eVIiNu+G3RtUhixS3Ma/YW1PnaDPM4b2qCIjSgG/c=" providerId="None" clId="Web-{75F0D2E6-6456-46AC-B58B-B4B959556179}" dt="2025-02-17T18:43:17.621" v="55"/>
          <ac:spMkLst>
            <pc:docMk/>
            <pc:sldMk cId="801809420" sldId="2147483397"/>
            <ac:spMk id="21" creationId="{3B1E04EA-C6AC-57F9-CEF9-42B7F640823C}"/>
          </ac:spMkLst>
        </pc:spChg>
      </pc:sldChg>
      <pc:sldChg chg="modSp modCm">
        <pc:chgData name="Isabel Hoyos" userId="R5eVIiNu+G3RtUhixS3Ma/YW1PnaDPM4b2qCIjSgG/c=" providerId="None" clId="Web-{75F0D2E6-6456-46AC-B58B-B4B959556179}" dt="2025-02-17T18:43:17.621" v="55"/>
        <pc:sldMkLst>
          <pc:docMk/>
          <pc:sldMk cId="697340276" sldId="2147483415"/>
        </pc:sldMkLst>
        <pc:spChg chg="mod">
          <ac:chgData name="Isabel Hoyos" userId="R5eVIiNu+G3RtUhixS3Ma/YW1PnaDPM4b2qCIjSgG/c=" providerId="None" clId="Web-{75F0D2E6-6456-46AC-B58B-B4B959556179}" dt="2025-02-17T18:43:17.621" v="55"/>
          <ac:spMkLst>
            <pc:docMk/>
            <pc:sldMk cId="697340276" sldId="2147483415"/>
            <ac:spMk id="147" creationId="{BF7D2FBF-C766-D5E1-1920-17434132EFFD}"/>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697340276" sldId="2147483415"/>
                <pc2:cmMk id="{3DE6A42E-96B1-4B89-8F23-AECA4D09BC13}"/>
              </pc2:cmMkLst>
            </pc226:cmChg>
          </p:ext>
        </pc:extLst>
      </pc:sldChg>
      <pc:sldChg chg="modSp modCm">
        <pc:chgData name="Isabel Hoyos" userId="R5eVIiNu+G3RtUhixS3Ma/YW1PnaDPM4b2qCIjSgG/c=" providerId="None" clId="Web-{75F0D2E6-6456-46AC-B58B-B4B959556179}" dt="2025-02-17T18:43:17.621" v="55"/>
        <pc:sldMkLst>
          <pc:docMk/>
          <pc:sldMk cId="1964116028" sldId="2147483421"/>
        </pc:sldMkLst>
        <pc:spChg chg="mod">
          <ac:chgData name="Isabel Hoyos" userId="R5eVIiNu+G3RtUhixS3Ma/YW1PnaDPM4b2qCIjSgG/c=" providerId="None" clId="Web-{75F0D2E6-6456-46AC-B58B-B4B959556179}" dt="2025-02-17T18:43:17.621" v="55"/>
          <ac:spMkLst>
            <pc:docMk/>
            <pc:sldMk cId="1964116028" sldId="2147483421"/>
            <ac:spMk id="37" creationId="{66261F0C-0FA1-B66A-D6E9-A496ECD6BC64}"/>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964116028" sldId="2147483421"/>
                <pc2:cmMk id="{01AB1BE4-5036-49E4-B8E2-5EB2933440E6}"/>
              </pc2:cmMkLst>
            </pc226:cmChg>
          </p:ext>
        </pc:extLst>
      </pc:sldChg>
      <pc:sldChg chg="modSp modCm">
        <pc:chgData name="Isabel Hoyos" userId="R5eVIiNu+G3RtUhixS3Ma/YW1PnaDPM4b2qCIjSgG/c=" providerId="None" clId="Web-{75F0D2E6-6456-46AC-B58B-B4B959556179}" dt="2025-02-17T20:18:47.336" v="390" actId="20577"/>
        <pc:sldMkLst>
          <pc:docMk/>
          <pc:sldMk cId="3511684830" sldId="2147483435"/>
        </pc:sldMkLst>
        <pc:spChg chg="mod">
          <ac:chgData name="Isabel Hoyos" userId="R5eVIiNu+G3RtUhixS3Ma/YW1PnaDPM4b2qCIjSgG/c=" providerId="None" clId="Web-{75F0D2E6-6456-46AC-B58B-B4B959556179}" dt="2025-02-17T20:18:47.336" v="390" actId="20577"/>
          <ac:spMkLst>
            <pc:docMk/>
            <pc:sldMk cId="3511684830" sldId="2147483435"/>
            <ac:spMk id="10" creationId="{F3477BC7-6106-3169-EECA-889AF124D825}"/>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21.262" v="23" actId="20577"/>
              <pc2:cmMkLst xmlns:pc2="http://schemas.microsoft.com/office/powerpoint/2019/9/main/command">
                <pc:docMk/>
                <pc:sldMk cId="3511684830" sldId="2147483435"/>
                <pc2:cmMk id="{CE16D815-69AF-44B5-A6A6-D3B9141A8DE2}"/>
              </pc2:cmMkLst>
            </pc226:cmChg>
          </p:ext>
        </pc:extLst>
      </pc:sldChg>
      <pc:sldChg chg="modSp">
        <pc:chgData name="Isabel Hoyos" userId="R5eVIiNu+G3RtUhixS3Ma/YW1PnaDPM4b2qCIjSgG/c=" providerId="None" clId="Web-{75F0D2E6-6456-46AC-B58B-B4B959556179}" dt="2025-02-17T18:43:35.543" v="56" actId="20577"/>
        <pc:sldMkLst>
          <pc:docMk/>
          <pc:sldMk cId="3880385242" sldId="2147483437"/>
        </pc:sldMkLst>
        <pc:spChg chg="mod">
          <ac:chgData name="Isabel Hoyos" userId="R5eVIiNu+G3RtUhixS3Ma/YW1PnaDPM4b2qCIjSgG/c=" providerId="None" clId="Web-{75F0D2E6-6456-46AC-B58B-B4B959556179}" dt="2025-02-17T18:43:35.543" v="56" actId="20577"/>
          <ac:spMkLst>
            <pc:docMk/>
            <pc:sldMk cId="3880385242" sldId="2147483437"/>
            <ac:spMk id="17" creationId="{60314F00-28C9-0E8B-6211-61B0F66486EA}"/>
          </ac:spMkLst>
        </pc:spChg>
      </pc:sldChg>
      <pc:sldChg chg="modSp">
        <pc:chgData name="Isabel Hoyos" userId="R5eVIiNu+G3RtUhixS3Ma/YW1PnaDPM4b2qCIjSgG/c=" providerId="None" clId="Web-{75F0D2E6-6456-46AC-B58B-B4B959556179}" dt="2025-02-17T18:43:38.824" v="57" actId="20577"/>
        <pc:sldMkLst>
          <pc:docMk/>
          <pc:sldMk cId="4086690885" sldId="2147483438"/>
        </pc:sldMkLst>
        <pc:spChg chg="mod">
          <ac:chgData name="Isabel Hoyos" userId="R5eVIiNu+G3RtUhixS3Ma/YW1PnaDPM4b2qCIjSgG/c=" providerId="None" clId="Web-{75F0D2E6-6456-46AC-B58B-B4B959556179}" dt="2025-02-17T18:43:38.824" v="57" actId="20577"/>
          <ac:spMkLst>
            <pc:docMk/>
            <pc:sldMk cId="4086690885" sldId="2147483438"/>
            <ac:spMk id="17" creationId="{60314F00-28C9-0E8B-6211-61B0F66486EA}"/>
          </ac:spMkLst>
        </pc:spChg>
      </pc:sldChg>
      <pc:sldChg chg="modSp modCm">
        <pc:chgData name="Isabel Hoyos" userId="R5eVIiNu+G3RtUhixS3Ma/YW1PnaDPM4b2qCIjSgG/c=" providerId="None" clId="Web-{75F0D2E6-6456-46AC-B58B-B4B959556179}" dt="2025-02-17T18:43:17.621" v="55"/>
        <pc:sldMkLst>
          <pc:docMk/>
          <pc:sldMk cId="1615620102" sldId="2147483439"/>
        </pc:sldMkLst>
        <pc:spChg chg="mod">
          <ac:chgData name="Isabel Hoyos" userId="R5eVIiNu+G3RtUhixS3Ma/YW1PnaDPM4b2qCIjSgG/c=" providerId="None" clId="Web-{75F0D2E6-6456-46AC-B58B-B4B959556179}" dt="2025-02-17T18:43:17.621" v="55"/>
          <ac:spMkLst>
            <pc:docMk/>
            <pc:sldMk cId="1615620102" sldId="2147483439"/>
            <ac:spMk id="5" creationId="{275D5DD4-A566-4ED9-6803-A8EDD0C2339D}"/>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1615620102" sldId="2147483439"/>
                <pc2:cmMk id="{5A4D49BC-B109-4224-875A-A3EBC4825FD8}"/>
              </pc2:cmMkLst>
            </pc226:cmChg>
          </p:ext>
        </pc:extLst>
      </pc:sldChg>
      <pc:sldChg chg="modSp">
        <pc:chgData name="Isabel Hoyos" userId="R5eVIiNu+G3RtUhixS3Ma/YW1PnaDPM4b2qCIjSgG/c=" providerId="None" clId="Web-{75F0D2E6-6456-46AC-B58B-B4B959556179}" dt="2025-02-17T18:43:17.621" v="55"/>
        <pc:sldMkLst>
          <pc:docMk/>
          <pc:sldMk cId="538038695" sldId="2147483440"/>
        </pc:sldMkLst>
        <pc:spChg chg="mod">
          <ac:chgData name="Isabel Hoyos" userId="R5eVIiNu+G3RtUhixS3Ma/YW1PnaDPM4b2qCIjSgG/c=" providerId="None" clId="Web-{75F0D2E6-6456-46AC-B58B-B4B959556179}" dt="2025-02-17T18:43:17.621" v="55"/>
          <ac:spMkLst>
            <pc:docMk/>
            <pc:sldMk cId="538038695" sldId="2147483440"/>
            <ac:spMk id="14" creationId="{7B52391E-804C-F27E-0AD9-DC14454DE6E9}"/>
          </ac:spMkLst>
        </pc:spChg>
      </pc:sldChg>
      <pc:sldChg chg="modSp">
        <pc:chgData name="Isabel Hoyos" userId="R5eVIiNu+G3RtUhixS3Ma/YW1PnaDPM4b2qCIjSgG/c=" providerId="None" clId="Web-{75F0D2E6-6456-46AC-B58B-B4B959556179}" dt="2025-02-17T18:43:17.621" v="55"/>
        <pc:sldMkLst>
          <pc:docMk/>
          <pc:sldMk cId="3150747074" sldId="2147483441"/>
        </pc:sldMkLst>
        <pc:spChg chg="mod">
          <ac:chgData name="Isabel Hoyos" userId="R5eVIiNu+G3RtUhixS3Ma/YW1PnaDPM4b2qCIjSgG/c=" providerId="None" clId="Web-{75F0D2E6-6456-46AC-B58B-B4B959556179}" dt="2025-02-17T18:43:17.621" v="55"/>
          <ac:spMkLst>
            <pc:docMk/>
            <pc:sldMk cId="3150747074" sldId="2147483441"/>
            <ac:spMk id="60" creationId="{7DE97891-AC3F-7765-C39E-6DE0630FAF3F}"/>
          </ac:spMkLst>
        </pc:spChg>
      </pc:sldChg>
      <pc:sldChg chg="modSp">
        <pc:chgData name="Isabel Hoyos" userId="R5eVIiNu+G3RtUhixS3Ma/YW1PnaDPM4b2qCIjSgG/c=" providerId="None" clId="Web-{75F0D2E6-6456-46AC-B58B-B4B959556179}" dt="2025-02-17T18:43:17.621" v="55"/>
        <pc:sldMkLst>
          <pc:docMk/>
          <pc:sldMk cId="1426051312" sldId="2147483442"/>
        </pc:sldMkLst>
        <pc:spChg chg="mod">
          <ac:chgData name="Isabel Hoyos" userId="R5eVIiNu+G3RtUhixS3Ma/YW1PnaDPM4b2qCIjSgG/c=" providerId="None" clId="Web-{75F0D2E6-6456-46AC-B58B-B4B959556179}" dt="2025-02-17T18:43:17.621" v="55"/>
          <ac:spMkLst>
            <pc:docMk/>
            <pc:sldMk cId="1426051312" sldId="2147483442"/>
            <ac:spMk id="67" creationId="{00000000-0000-0000-0000-000000000000}"/>
          </ac:spMkLst>
        </pc:spChg>
      </pc:sldChg>
      <pc:sldChg chg="modSp">
        <pc:chgData name="Isabel Hoyos" userId="R5eVIiNu+G3RtUhixS3Ma/YW1PnaDPM4b2qCIjSgG/c=" providerId="None" clId="Web-{75F0D2E6-6456-46AC-B58B-B4B959556179}" dt="2025-02-17T18:43:17.621" v="55"/>
        <pc:sldMkLst>
          <pc:docMk/>
          <pc:sldMk cId="625963345" sldId="2147483443"/>
        </pc:sldMkLst>
        <pc:spChg chg="mod">
          <ac:chgData name="Isabel Hoyos" userId="R5eVIiNu+G3RtUhixS3Ma/YW1PnaDPM4b2qCIjSgG/c=" providerId="None" clId="Web-{75F0D2E6-6456-46AC-B58B-B4B959556179}" dt="2025-02-17T18:43:17.621" v="55"/>
          <ac:spMkLst>
            <pc:docMk/>
            <pc:sldMk cId="625963345" sldId="2147483443"/>
            <ac:spMk id="59" creationId="{FD11C661-A790-9977-B697-9650F3DA69AB}"/>
          </ac:spMkLst>
        </pc:spChg>
      </pc:sldChg>
      <pc:sldChg chg="modSp modCm">
        <pc:chgData name="Isabel Hoyos" userId="R5eVIiNu+G3RtUhixS3Ma/YW1PnaDPM4b2qCIjSgG/c=" providerId="None" clId="Web-{75F0D2E6-6456-46AC-B58B-B4B959556179}" dt="2025-02-17T18:43:17.621" v="55"/>
        <pc:sldMkLst>
          <pc:docMk/>
          <pc:sldMk cId="3066009455" sldId="2147483444"/>
        </pc:sldMkLst>
        <pc:spChg chg="mod">
          <ac:chgData name="Isabel Hoyos" userId="R5eVIiNu+G3RtUhixS3Ma/YW1PnaDPM4b2qCIjSgG/c=" providerId="None" clId="Web-{75F0D2E6-6456-46AC-B58B-B4B959556179}" dt="2025-02-17T18:43:17.621" v="55"/>
          <ac:spMkLst>
            <pc:docMk/>
            <pc:sldMk cId="3066009455" sldId="2147483444"/>
            <ac:spMk id="41" creationId="{8D9233CE-2D0F-86B7-EBDC-F9A791FA9ECF}"/>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17.621" v="55"/>
              <pc2:cmMkLst xmlns:pc2="http://schemas.microsoft.com/office/powerpoint/2019/9/main/command">
                <pc:docMk/>
                <pc:sldMk cId="3066009455" sldId="2147483444"/>
                <pc2:cmMk id="{8F14D30D-369A-4F2C-A3F8-E64BE14A0694}"/>
              </pc2:cmMkLst>
            </pc226:cmChg>
          </p:ext>
        </pc:extLst>
      </pc:sldChg>
      <pc:sldChg chg="modSp">
        <pc:chgData name="Isabel Hoyos" userId="R5eVIiNu+G3RtUhixS3Ma/YW1PnaDPM4b2qCIjSgG/c=" providerId="None" clId="Web-{75F0D2E6-6456-46AC-B58B-B4B959556179}" dt="2025-02-17T18:43:17.621" v="55"/>
        <pc:sldMkLst>
          <pc:docMk/>
          <pc:sldMk cId="3833357034" sldId="2147483445"/>
        </pc:sldMkLst>
        <pc:spChg chg="mod">
          <ac:chgData name="Isabel Hoyos" userId="R5eVIiNu+G3RtUhixS3Ma/YW1PnaDPM4b2qCIjSgG/c=" providerId="None" clId="Web-{75F0D2E6-6456-46AC-B58B-B4B959556179}" dt="2025-02-17T18:43:17.621" v="55"/>
          <ac:spMkLst>
            <pc:docMk/>
            <pc:sldMk cId="3833357034" sldId="2147483445"/>
            <ac:spMk id="3" creationId="{B5AFB467-3DE4-1F9F-84BC-86D5778319E7}"/>
          </ac:spMkLst>
        </pc:spChg>
      </pc:sldChg>
      <pc:sldChg chg="modSp">
        <pc:chgData name="Isabel Hoyos" userId="R5eVIiNu+G3RtUhixS3Ma/YW1PnaDPM4b2qCIjSgG/c=" providerId="None" clId="Web-{75F0D2E6-6456-46AC-B58B-B4B959556179}" dt="2025-02-17T18:43:17.621" v="55"/>
        <pc:sldMkLst>
          <pc:docMk/>
          <pc:sldMk cId="1258623451" sldId="2147483448"/>
        </pc:sldMkLst>
        <pc:spChg chg="mod">
          <ac:chgData name="Isabel Hoyos" userId="R5eVIiNu+G3RtUhixS3Ma/YW1PnaDPM4b2qCIjSgG/c=" providerId="None" clId="Web-{75F0D2E6-6456-46AC-B58B-B4B959556179}" dt="2025-02-17T18:43:17.621" v="55"/>
          <ac:spMkLst>
            <pc:docMk/>
            <pc:sldMk cId="1258623451" sldId="2147483448"/>
            <ac:spMk id="57" creationId="{9D8A4070-3E4E-A45B-DCEE-DF1764CD2B18}"/>
          </ac:spMkLst>
        </pc:spChg>
      </pc:sldChg>
      <pc:sldChg chg="modSp">
        <pc:chgData name="Isabel Hoyos" userId="R5eVIiNu+G3RtUhixS3Ma/YW1PnaDPM4b2qCIjSgG/c=" providerId="None" clId="Web-{75F0D2E6-6456-46AC-B58B-B4B959556179}" dt="2025-02-17T18:43:17.621" v="55"/>
        <pc:sldMkLst>
          <pc:docMk/>
          <pc:sldMk cId="3923321431" sldId="2147483449"/>
        </pc:sldMkLst>
        <pc:spChg chg="mod">
          <ac:chgData name="Isabel Hoyos" userId="R5eVIiNu+G3RtUhixS3Ma/YW1PnaDPM4b2qCIjSgG/c=" providerId="None" clId="Web-{75F0D2E6-6456-46AC-B58B-B4B959556179}" dt="2025-02-17T18:43:17.621" v="55"/>
          <ac:spMkLst>
            <pc:docMk/>
            <pc:sldMk cId="3923321431" sldId="2147483449"/>
            <ac:spMk id="19" creationId="{3C08D314-8D07-ABC5-8256-F267708F6045}"/>
          </ac:spMkLst>
        </pc:spChg>
      </pc:sldChg>
      <pc:sldChg chg="modSp">
        <pc:chgData name="Isabel Hoyos" userId="R5eVIiNu+G3RtUhixS3Ma/YW1PnaDPM4b2qCIjSgG/c=" providerId="None" clId="Web-{75F0D2E6-6456-46AC-B58B-B4B959556179}" dt="2025-02-17T18:43:17.621" v="55"/>
        <pc:sldMkLst>
          <pc:docMk/>
          <pc:sldMk cId="3996212113" sldId="2147483450"/>
        </pc:sldMkLst>
        <pc:spChg chg="mod">
          <ac:chgData name="Isabel Hoyos" userId="R5eVIiNu+G3RtUhixS3Ma/YW1PnaDPM4b2qCIjSgG/c=" providerId="None" clId="Web-{75F0D2E6-6456-46AC-B58B-B4B959556179}" dt="2025-02-17T18:43:17.621" v="55"/>
          <ac:spMkLst>
            <pc:docMk/>
            <pc:sldMk cId="3996212113" sldId="2147483450"/>
            <ac:spMk id="68" creationId="{908C06C6-AF19-9DA7-906F-7861C1822730}"/>
          </ac:spMkLst>
        </pc:spChg>
      </pc:sldChg>
      <pc:sldChg chg="modSp modCm">
        <pc:chgData name="Isabel Hoyos" userId="R5eVIiNu+G3RtUhixS3Ma/YW1PnaDPM4b2qCIjSgG/c=" providerId="None" clId="Web-{75F0D2E6-6456-46AC-B58B-B4B959556179}" dt="2025-02-17T18:42:53.059" v="43" actId="20577"/>
        <pc:sldMkLst>
          <pc:docMk/>
          <pc:sldMk cId="1359395125" sldId="2147483452"/>
        </pc:sldMkLst>
        <pc:spChg chg="mod">
          <ac:chgData name="Isabel Hoyos" userId="R5eVIiNu+G3RtUhixS3Ma/YW1PnaDPM4b2qCIjSgG/c=" providerId="None" clId="Web-{75F0D2E6-6456-46AC-B58B-B4B959556179}" dt="2025-02-17T18:42:53.059" v="43" actId="20577"/>
          <ac:spMkLst>
            <pc:docMk/>
            <pc:sldMk cId="1359395125" sldId="2147483452"/>
            <ac:spMk id="12" creationId="{A64513FC-F055-A943-D61E-FAE09A191B60}"/>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53.059" v="43" actId="20577"/>
              <pc2:cmMkLst xmlns:pc2="http://schemas.microsoft.com/office/powerpoint/2019/9/main/command">
                <pc:docMk/>
                <pc:sldMk cId="1359395125" sldId="2147483452"/>
                <pc2:cmMk id="{4F286B7B-36DD-4A00-AB61-2EFDFDB4A7DB}"/>
              </pc2:cmMkLst>
            </pc226:cmChg>
          </p:ext>
        </pc:extLst>
      </pc:sldChg>
      <pc:sldChg chg="modSp">
        <pc:chgData name="Isabel Hoyos" userId="R5eVIiNu+G3RtUhixS3Ma/YW1PnaDPM4b2qCIjSgG/c=" providerId="None" clId="Web-{75F0D2E6-6456-46AC-B58B-B4B959556179}" dt="2025-02-17T19:58:27.368" v="290" actId="20577"/>
        <pc:sldMkLst>
          <pc:docMk/>
          <pc:sldMk cId="2949818171" sldId="2147483458"/>
        </pc:sldMkLst>
        <pc:spChg chg="mod">
          <ac:chgData name="Isabel Hoyos" userId="R5eVIiNu+G3RtUhixS3Ma/YW1PnaDPM4b2qCIjSgG/c=" providerId="None" clId="Web-{75F0D2E6-6456-46AC-B58B-B4B959556179}" dt="2025-02-17T19:15:12.198" v="218" actId="14100"/>
          <ac:spMkLst>
            <pc:docMk/>
            <pc:sldMk cId="2949818171" sldId="2147483458"/>
            <ac:spMk id="57" creationId="{0C657577-D6D1-3C12-9C56-626BDB83BA4C}"/>
          </ac:spMkLst>
        </pc:spChg>
        <pc:spChg chg="mod">
          <ac:chgData name="Isabel Hoyos" userId="R5eVIiNu+G3RtUhixS3Ma/YW1PnaDPM4b2qCIjSgG/c=" providerId="None" clId="Web-{75F0D2E6-6456-46AC-B58B-B4B959556179}" dt="2025-02-17T19:58:27.368" v="290" actId="20577"/>
          <ac:spMkLst>
            <pc:docMk/>
            <pc:sldMk cId="2949818171" sldId="2147483458"/>
            <ac:spMk id="67" creationId="{00000000-0000-0000-0000-000000000000}"/>
          </ac:spMkLst>
        </pc:spChg>
      </pc:sldChg>
      <pc:sldChg chg="modSp">
        <pc:chgData name="Isabel Hoyos" userId="R5eVIiNu+G3RtUhixS3Ma/YW1PnaDPM4b2qCIjSgG/c=" providerId="None" clId="Web-{75F0D2E6-6456-46AC-B58B-B4B959556179}" dt="2025-02-17T20:33:40.867" v="514" actId="20577"/>
        <pc:sldMkLst>
          <pc:docMk/>
          <pc:sldMk cId="1689975083" sldId="2147483461"/>
        </pc:sldMkLst>
        <pc:spChg chg="mod">
          <ac:chgData name="Isabel Hoyos" userId="R5eVIiNu+G3RtUhixS3Ma/YW1PnaDPM4b2qCIjSgG/c=" providerId="None" clId="Web-{75F0D2E6-6456-46AC-B58B-B4B959556179}" dt="2025-02-17T20:33:40.867" v="514" actId="20577"/>
          <ac:spMkLst>
            <pc:docMk/>
            <pc:sldMk cId="1689975083" sldId="2147483461"/>
            <ac:spMk id="13" creationId="{3A44081D-B080-4C97-2D7A-D3A9B5F6C6BE}"/>
          </ac:spMkLst>
        </pc:spChg>
      </pc:sldChg>
      <pc:sldChg chg="modSp">
        <pc:chgData name="Isabel Hoyos" userId="R5eVIiNu+G3RtUhixS3Ma/YW1PnaDPM4b2qCIjSgG/c=" providerId="None" clId="Web-{75F0D2E6-6456-46AC-B58B-B4B959556179}" dt="2025-02-17T18:42:34.996" v="31" actId="20577"/>
        <pc:sldMkLst>
          <pc:docMk/>
          <pc:sldMk cId="1645769327" sldId="2147483467"/>
        </pc:sldMkLst>
        <pc:spChg chg="mod">
          <ac:chgData name="Isabel Hoyos" userId="R5eVIiNu+G3RtUhixS3Ma/YW1PnaDPM4b2qCIjSgG/c=" providerId="None" clId="Web-{75F0D2E6-6456-46AC-B58B-B4B959556179}" dt="2025-02-17T18:42:34.996" v="31" actId="20577"/>
          <ac:spMkLst>
            <pc:docMk/>
            <pc:sldMk cId="1645769327" sldId="2147483467"/>
            <ac:spMk id="14" creationId="{651337EC-6365-31BB-F671-9266454C33E6}"/>
          </ac:spMkLst>
        </pc:spChg>
      </pc:sldChg>
      <pc:sldChg chg="modSp">
        <pc:chgData name="Isabel Hoyos" userId="R5eVIiNu+G3RtUhixS3Ma/YW1PnaDPM4b2qCIjSgG/c=" providerId="None" clId="Web-{75F0D2E6-6456-46AC-B58B-B4B959556179}" dt="2025-02-17T20:51:02.913" v="675" actId="20577"/>
        <pc:sldMkLst>
          <pc:docMk/>
          <pc:sldMk cId="1683709160" sldId="2147483468"/>
        </pc:sldMkLst>
        <pc:spChg chg="mod">
          <ac:chgData name="Isabel Hoyos" userId="R5eVIiNu+G3RtUhixS3Ma/YW1PnaDPM4b2qCIjSgG/c=" providerId="None" clId="Web-{75F0D2E6-6456-46AC-B58B-B4B959556179}" dt="2025-02-17T20:51:02.913" v="675" actId="20577"/>
          <ac:spMkLst>
            <pc:docMk/>
            <pc:sldMk cId="1683709160" sldId="2147483468"/>
            <ac:spMk id="5" creationId="{1AF9B487-3BEC-4207-E75F-8E2C2251C39E}"/>
          </ac:spMkLst>
        </pc:spChg>
      </pc:sldChg>
      <pc:sldChg chg="modSp">
        <pc:chgData name="Isabel Hoyos" userId="R5eVIiNu+G3RtUhixS3Ma/YW1PnaDPM4b2qCIjSgG/c=" providerId="None" clId="Web-{75F0D2E6-6456-46AC-B58B-B4B959556179}" dt="2025-02-17T21:16:17.412" v="797" actId="20577"/>
        <pc:sldMkLst>
          <pc:docMk/>
          <pc:sldMk cId="30553841" sldId="2147483473"/>
        </pc:sldMkLst>
        <pc:spChg chg="mod">
          <ac:chgData name="Isabel Hoyos" userId="R5eVIiNu+G3RtUhixS3Ma/YW1PnaDPM4b2qCIjSgG/c=" providerId="None" clId="Web-{75F0D2E6-6456-46AC-B58B-B4B959556179}" dt="2025-02-17T21:16:17.412" v="797" actId="20577"/>
          <ac:spMkLst>
            <pc:docMk/>
            <pc:sldMk cId="30553841" sldId="2147483473"/>
            <ac:spMk id="61" creationId="{659EF260-E5F7-5FFA-16AF-FD302EB14E23}"/>
          </ac:spMkLst>
        </pc:spChg>
      </pc:sldChg>
      <pc:sldChg chg="modSp">
        <pc:chgData name="Isabel Hoyos" userId="R5eVIiNu+G3RtUhixS3Ma/YW1PnaDPM4b2qCIjSgG/c=" providerId="None" clId="Web-{75F0D2E6-6456-46AC-B58B-B4B959556179}" dt="2025-02-17T21:29:02.818" v="904" actId="20577"/>
        <pc:sldMkLst>
          <pc:docMk/>
          <pc:sldMk cId="2926441903" sldId="2147483475"/>
        </pc:sldMkLst>
        <pc:spChg chg="mod">
          <ac:chgData name="Isabel Hoyos" userId="R5eVIiNu+G3RtUhixS3Ma/YW1PnaDPM4b2qCIjSgG/c=" providerId="None" clId="Web-{75F0D2E6-6456-46AC-B58B-B4B959556179}" dt="2025-02-17T21:29:02.818" v="904" actId="20577"/>
          <ac:spMkLst>
            <pc:docMk/>
            <pc:sldMk cId="2926441903" sldId="2147483475"/>
            <ac:spMk id="270" creationId="{013258CF-C254-6312-1EC6-DC2B4ACE3E78}"/>
          </ac:spMkLst>
        </pc:spChg>
      </pc:sldChg>
      <pc:sldChg chg="modSp modCm">
        <pc:chgData name="Isabel Hoyos" userId="R5eVIiNu+G3RtUhixS3Ma/YW1PnaDPM4b2qCIjSgG/c=" providerId="None" clId="Web-{75F0D2E6-6456-46AC-B58B-B4B959556179}" dt="2025-02-17T18:42:53.855" v="44" actId="20577"/>
        <pc:sldMkLst>
          <pc:docMk/>
          <pc:sldMk cId="2640596587" sldId="2147483477"/>
        </pc:sldMkLst>
        <pc:spChg chg="mod">
          <ac:chgData name="Isabel Hoyos" userId="R5eVIiNu+G3RtUhixS3Ma/YW1PnaDPM4b2qCIjSgG/c=" providerId="None" clId="Web-{75F0D2E6-6456-46AC-B58B-B4B959556179}" dt="2025-02-17T18:42:53.855" v="44" actId="20577"/>
          <ac:spMkLst>
            <pc:docMk/>
            <pc:sldMk cId="2640596587" sldId="2147483477"/>
            <ac:spMk id="16" creationId="{62C9E3AD-5D08-FD72-4244-65663A206FEA}"/>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53.855" v="44" actId="20577"/>
              <pc2:cmMkLst xmlns:pc2="http://schemas.microsoft.com/office/powerpoint/2019/9/main/command">
                <pc:docMk/>
                <pc:sldMk cId="2640596587" sldId="2147483477"/>
                <pc2:cmMk id="{9D9F55AB-C916-462E-94FD-F0164F141BF5}"/>
              </pc2:cmMkLst>
            </pc226:cmChg>
          </p:ext>
        </pc:extLst>
      </pc:sldChg>
      <pc:sldChg chg="modSp modCm">
        <pc:chgData name="Isabel Hoyos" userId="R5eVIiNu+G3RtUhixS3Ma/YW1PnaDPM4b2qCIjSgG/c=" providerId="None" clId="Web-{75F0D2E6-6456-46AC-B58B-B4B959556179}" dt="2025-02-17T21:34:52.349" v="949" actId="14100"/>
        <pc:sldMkLst>
          <pc:docMk/>
          <pc:sldMk cId="2556217536" sldId="2147483481"/>
        </pc:sldMkLst>
        <pc:spChg chg="mod">
          <ac:chgData name="Isabel Hoyos" userId="R5eVIiNu+G3RtUhixS3Ma/YW1PnaDPM4b2qCIjSgG/c=" providerId="None" clId="Web-{75F0D2E6-6456-46AC-B58B-B4B959556179}" dt="2025-02-17T21:34:52.349" v="949" actId="14100"/>
          <ac:spMkLst>
            <pc:docMk/>
            <pc:sldMk cId="2556217536" sldId="2147483481"/>
            <ac:spMk id="11" creationId="{945F93E0-0422-6484-279E-52A28260C7BA}"/>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3:07.574" v="52" actId="20577"/>
              <pc2:cmMkLst xmlns:pc2="http://schemas.microsoft.com/office/powerpoint/2019/9/main/command">
                <pc:docMk/>
                <pc:sldMk cId="2556217536" sldId="2147483481"/>
                <pc2:cmMk id="{E888A874-F469-4EE9-819F-E92140A9C0C5}"/>
              </pc2:cmMkLst>
            </pc226:cmChg>
            <pc226:cmChg xmlns:pc226="http://schemas.microsoft.com/office/powerpoint/2022/06/main/command" chg="mod">
              <pc226:chgData name="Isabel Hoyos" userId="R5eVIiNu+G3RtUhixS3Ma/YW1PnaDPM4b2qCIjSgG/c=" providerId="None" clId="Web-{75F0D2E6-6456-46AC-B58B-B4B959556179}" dt="2025-02-17T18:43:07.574" v="52" actId="20577"/>
              <pc2:cmMkLst xmlns:pc2="http://schemas.microsoft.com/office/powerpoint/2019/9/main/command">
                <pc:docMk/>
                <pc:sldMk cId="2556217536" sldId="2147483481"/>
                <pc2:cmMk id="{A69579A2-4410-48BB-B925-17F0CD983E53}"/>
              </pc2:cmMkLst>
            </pc226:cmChg>
          </p:ext>
        </pc:extLst>
      </pc:sldChg>
      <pc:sldChg chg="modSp">
        <pc:chgData name="Isabel Hoyos" userId="R5eVIiNu+G3RtUhixS3Ma/YW1PnaDPM4b2qCIjSgG/c=" providerId="None" clId="Web-{75F0D2E6-6456-46AC-B58B-B4B959556179}" dt="2025-02-17T18:43:17.621" v="55"/>
        <pc:sldMkLst>
          <pc:docMk/>
          <pc:sldMk cId="2317544781" sldId="2147483482"/>
        </pc:sldMkLst>
        <pc:spChg chg="mod">
          <ac:chgData name="Isabel Hoyos" userId="R5eVIiNu+G3RtUhixS3Ma/YW1PnaDPM4b2qCIjSgG/c=" providerId="None" clId="Web-{75F0D2E6-6456-46AC-B58B-B4B959556179}" dt="2025-02-17T18:43:17.621" v="55"/>
          <ac:spMkLst>
            <pc:docMk/>
            <pc:sldMk cId="2317544781" sldId="2147483482"/>
            <ac:spMk id="9" creationId="{49AC279A-47EC-97F7-C01C-85493F43D7CA}"/>
          </ac:spMkLst>
        </pc:spChg>
      </pc:sldChg>
      <pc:sldChg chg="modSp">
        <pc:chgData name="Isabel Hoyos" userId="R5eVIiNu+G3RtUhixS3Ma/YW1PnaDPM4b2qCIjSgG/c=" providerId="None" clId="Web-{75F0D2E6-6456-46AC-B58B-B4B959556179}" dt="2025-02-17T18:43:17.621" v="55"/>
        <pc:sldMkLst>
          <pc:docMk/>
          <pc:sldMk cId="997463517" sldId="2147483483"/>
        </pc:sldMkLst>
        <pc:spChg chg="mod">
          <ac:chgData name="Isabel Hoyos" userId="R5eVIiNu+G3RtUhixS3Ma/YW1PnaDPM4b2qCIjSgG/c=" providerId="None" clId="Web-{75F0D2E6-6456-46AC-B58B-B4B959556179}" dt="2025-02-17T18:43:17.621" v="55"/>
          <ac:spMkLst>
            <pc:docMk/>
            <pc:sldMk cId="997463517" sldId="2147483483"/>
            <ac:spMk id="349" creationId="{0AD30625-BDA3-EF8E-6C21-88BAC6163C63}"/>
          </ac:spMkLst>
        </pc:spChg>
      </pc:sldChg>
      <pc:sldChg chg="modSp">
        <pc:chgData name="Isabel Hoyos" userId="R5eVIiNu+G3RtUhixS3Ma/YW1PnaDPM4b2qCIjSgG/c=" providerId="None" clId="Web-{75F0D2E6-6456-46AC-B58B-B4B959556179}" dt="2025-02-17T18:43:17.621" v="55"/>
        <pc:sldMkLst>
          <pc:docMk/>
          <pc:sldMk cId="3976408432" sldId="2147483484"/>
        </pc:sldMkLst>
        <pc:spChg chg="mod">
          <ac:chgData name="Isabel Hoyos" userId="R5eVIiNu+G3RtUhixS3Ma/YW1PnaDPM4b2qCIjSgG/c=" providerId="None" clId="Web-{75F0D2E6-6456-46AC-B58B-B4B959556179}" dt="2025-02-17T18:43:17.621" v="55"/>
          <ac:spMkLst>
            <pc:docMk/>
            <pc:sldMk cId="3976408432" sldId="2147483484"/>
            <ac:spMk id="10" creationId="{2DAF81A7-6538-2770-33FF-AA426D848819}"/>
          </ac:spMkLst>
        </pc:spChg>
      </pc:sldChg>
      <pc:sldChg chg="modSp">
        <pc:chgData name="Isabel Hoyos" userId="R5eVIiNu+G3RtUhixS3Ma/YW1PnaDPM4b2qCIjSgG/c=" providerId="None" clId="Web-{75F0D2E6-6456-46AC-B58B-B4B959556179}" dt="2025-02-17T19:42:46.978" v="243" actId="20577"/>
        <pc:sldMkLst>
          <pc:docMk/>
          <pc:sldMk cId="3520604842" sldId="2147483485"/>
        </pc:sldMkLst>
        <pc:spChg chg="mod">
          <ac:chgData name="Isabel Hoyos" userId="R5eVIiNu+G3RtUhixS3Ma/YW1PnaDPM4b2qCIjSgG/c=" providerId="None" clId="Web-{75F0D2E6-6456-46AC-B58B-B4B959556179}" dt="2025-02-17T19:42:46.978" v="243" actId="20577"/>
          <ac:spMkLst>
            <pc:docMk/>
            <pc:sldMk cId="3520604842" sldId="2147483485"/>
            <ac:spMk id="3" creationId="{6967F2F4-F0F2-DB7E-C0FD-493124FE867F}"/>
          </ac:spMkLst>
        </pc:spChg>
      </pc:sldChg>
      <pc:sldChg chg="modSp">
        <pc:chgData name="Isabel Hoyos" userId="R5eVIiNu+G3RtUhixS3Ma/YW1PnaDPM4b2qCIjSgG/c=" providerId="None" clId="Web-{75F0D2E6-6456-46AC-B58B-B4B959556179}" dt="2025-02-17T19:51:18.587" v="266" actId="20577"/>
        <pc:sldMkLst>
          <pc:docMk/>
          <pc:sldMk cId="2567438233" sldId="2147483486"/>
        </pc:sldMkLst>
        <pc:spChg chg="mod">
          <ac:chgData name="Isabel Hoyos" userId="R5eVIiNu+G3RtUhixS3Ma/YW1PnaDPM4b2qCIjSgG/c=" providerId="None" clId="Web-{75F0D2E6-6456-46AC-B58B-B4B959556179}" dt="2025-02-17T19:51:18.587" v="266" actId="20577"/>
          <ac:spMkLst>
            <pc:docMk/>
            <pc:sldMk cId="2567438233" sldId="2147483486"/>
            <ac:spMk id="14" creationId="{D96041CA-E817-D668-EB71-D499792CCA1A}"/>
          </ac:spMkLst>
        </pc:spChg>
      </pc:sldChg>
      <pc:sldChg chg="modSp">
        <pc:chgData name="Isabel Hoyos" userId="R5eVIiNu+G3RtUhixS3Ma/YW1PnaDPM4b2qCIjSgG/c=" providerId="None" clId="Web-{75F0D2E6-6456-46AC-B58B-B4B959556179}" dt="2025-02-17T19:53:36.650" v="277" actId="20577"/>
        <pc:sldMkLst>
          <pc:docMk/>
          <pc:sldMk cId="975346082" sldId="2147483487"/>
        </pc:sldMkLst>
        <pc:spChg chg="mod">
          <ac:chgData name="Isabel Hoyos" userId="R5eVIiNu+G3RtUhixS3Ma/YW1PnaDPM4b2qCIjSgG/c=" providerId="None" clId="Web-{75F0D2E6-6456-46AC-B58B-B4B959556179}" dt="2025-02-17T19:53:36.650" v="277" actId="20577"/>
          <ac:spMkLst>
            <pc:docMk/>
            <pc:sldMk cId="975346082" sldId="2147483487"/>
            <ac:spMk id="13" creationId="{307EE8A1-77A4-36CE-4036-B8EB92225E92}"/>
          </ac:spMkLst>
        </pc:spChg>
      </pc:sldChg>
      <pc:sldChg chg="modSp">
        <pc:chgData name="Isabel Hoyos" userId="R5eVIiNu+G3RtUhixS3Ma/YW1PnaDPM4b2qCIjSgG/c=" providerId="None" clId="Web-{75F0D2E6-6456-46AC-B58B-B4B959556179}" dt="2025-02-17T19:45:39.087" v="252" actId="20577"/>
        <pc:sldMkLst>
          <pc:docMk/>
          <pc:sldMk cId="3092497925" sldId="2147483488"/>
        </pc:sldMkLst>
        <pc:spChg chg="mod">
          <ac:chgData name="Isabel Hoyos" userId="R5eVIiNu+G3RtUhixS3Ma/YW1PnaDPM4b2qCIjSgG/c=" providerId="None" clId="Web-{75F0D2E6-6456-46AC-B58B-B4B959556179}" dt="2025-02-17T19:45:39.087" v="252" actId="20577"/>
          <ac:spMkLst>
            <pc:docMk/>
            <pc:sldMk cId="3092497925" sldId="2147483488"/>
            <ac:spMk id="4" creationId="{53A3F71E-AFF4-5FD7-97D4-EA2DD0821490}"/>
          </ac:spMkLst>
        </pc:spChg>
      </pc:sldChg>
      <pc:sldChg chg="modSp">
        <pc:chgData name="Isabel Hoyos" userId="R5eVIiNu+G3RtUhixS3Ma/YW1PnaDPM4b2qCIjSgG/c=" providerId="None" clId="Web-{75F0D2E6-6456-46AC-B58B-B4B959556179}" dt="2025-02-17T19:47:19.947" v="261" actId="20577"/>
        <pc:sldMkLst>
          <pc:docMk/>
          <pc:sldMk cId="3800265961" sldId="2147483489"/>
        </pc:sldMkLst>
        <pc:spChg chg="mod">
          <ac:chgData name="Isabel Hoyos" userId="R5eVIiNu+G3RtUhixS3Ma/YW1PnaDPM4b2qCIjSgG/c=" providerId="None" clId="Web-{75F0D2E6-6456-46AC-B58B-B4B959556179}" dt="2025-02-17T19:47:19.947" v="261" actId="20577"/>
          <ac:spMkLst>
            <pc:docMk/>
            <pc:sldMk cId="3800265961" sldId="2147483489"/>
            <ac:spMk id="170" creationId="{81F625C0-F824-C10F-033B-719780E01B8F}"/>
          </ac:spMkLst>
        </pc:spChg>
      </pc:sldChg>
      <pc:sldChg chg="modSp">
        <pc:chgData name="Isabel Hoyos" userId="R5eVIiNu+G3RtUhixS3Ma/YW1PnaDPM4b2qCIjSgG/c=" providerId="None" clId="Web-{75F0D2E6-6456-46AC-B58B-B4B959556179}" dt="2025-02-17T19:54:27.556" v="280" actId="20577"/>
        <pc:sldMkLst>
          <pc:docMk/>
          <pc:sldMk cId="2272016109" sldId="2147483490"/>
        </pc:sldMkLst>
        <pc:spChg chg="mod">
          <ac:chgData name="Isabel Hoyos" userId="R5eVIiNu+G3RtUhixS3Ma/YW1PnaDPM4b2qCIjSgG/c=" providerId="None" clId="Web-{75F0D2E6-6456-46AC-B58B-B4B959556179}" dt="2025-02-17T19:54:27.556" v="280" actId="20577"/>
          <ac:spMkLst>
            <pc:docMk/>
            <pc:sldMk cId="2272016109" sldId="2147483490"/>
            <ac:spMk id="14" creationId="{2C699F5F-9182-192B-19E4-E2A3AB18B8A9}"/>
          </ac:spMkLst>
        </pc:spChg>
      </pc:sldChg>
      <pc:sldChg chg="modSp">
        <pc:chgData name="Isabel Hoyos" userId="R5eVIiNu+G3RtUhixS3Ma/YW1PnaDPM4b2qCIjSgG/c=" providerId="None" clId="Web-{75F0D2E6-6456-46AC-B58B-B4B959556179}" dt="2025-02-17T19:55:03.228" v="282" actId="20577"/>
        <pc:sldMkLst>
          <pc:docMk/>
          <pc:sldMk cId="1487886942" sldId="2147483491"/>
        </pc:sldMkLst>
        <pc:spChg chg="mod">
          <ac:chgData name="Isabel Hoyos" userId="R5eVIiNu+G3RtUhixS3Ma/YW1PnaDPM4b2qCIjSgG/c=" providerId="None" clId="Web-{75F0D2E6-6456-46AC-B58B-B4B959556179}" dt="2025-02-17T19:55:03.228" v="282" actId="20577"/>
          <ac:spMkLst>
            <pc:docMk/>
            <pc:sldMk cId="1487886942" sldId="2147483491"/>
            <ac:spMk id="32" creationId="{291D0C75-892A-FF6B-14DA-DF9C9996FE31}"/>
          </ac:spMkLst>
        </pc:spChg>
      </pc:sldChg>
      <pc:sldChg chg="modSp">
        <pc:chgData name="Isabel Hoyos" userId="R5eVIiNu+G3RtUhixS3Ma/YW1PnaDPM4b2qCIjSgG/c=" providerId="None" clId="Web-{75F0D2E6-6456-46AC-B58B-B4B959556179}" dt="2025-02-17T19:56:58.571" v="285" actId="20577"/>
        <pc:sldMkLst>
          <pc:docMk/>
          <pc:sldMk cId="2088488442" sldId="2147483492"/>
        </pc:sldMkLst>
        <pc:spChg chg="mod">
          <ac:chgData name="Isabel Hoyos" userId="R5eVIiNu+G3RtUhixS3Ma/YW1PnaDPM4b2qCIjSgG/c=" providerId="None" clId="Web-{75F0D2E6-6456-46AC-B58B-B4B959556179}" dt="2025-02-17T19:56:58.571" v="285" actId="20577"/>
          <ac:spMkLst>
            <pc:docMk/>
            <pc:sldMk cId="2088488442" sldId="2147483492"/>
            <ac:spMk id="67" creationId="{00000000-0000-0000-0000-000000000000}"/>
          </ac:spMkLst>
        </pc:spChg>
      </pc:sldChg>
      <pc:sldChg chg="modSp">
        <pc:chgData name="Isabel Hoyos" userId="R5eVIiNu+G3RtUhixS3Ma/YW1PnaDPM4b2qCIjSgG/c=" providerId="None" clId="Web-{75F0D2E6-6456-46AC-B58B-B4B959556179}" dt="2025-02-17T20:01:08.712" v="297" actId="20577"/>
        <pc:sldMkLst>
          <pc:docMk/>
          <pc:sldMk cId="2264973478" sldId="2147483493"/>
        </pc:sldMkLst>
        <pc:spChg chg="mod">
          <ac:chgData name="Isabel Hoyos" userId="R5eVIiNu+G3RtUhixS3Ma/YW1PnaDPM4b2qCIjSgG/c=" providerId="None" clId="Web-{75F0D2E6-6456-46AC-B58B-B4B959556179}" dt="2025-02-17T20:01:08.712" v="297" actId="20577"/>
          <ac:spMkLst>
            <pc:docMk/>
            <pc:sldMk cId="2264973478" sldId="2147483493"/>
            <ac:spMk id="9" creationId="{E477DAAE-FFED-F5E6-EA35-5BBB5F6408A9}"/>
          </ac:spMkLst>
        </pc:spChg>
        <pc:spChg chg="mod">
          <ac:chgData name="Isabel Hoyos" userId="R5eVIiNu+G3RtUhixS3Ma/YW1PnaDPM4b2qCIjSgG/c=" providerId="None" clId="Web-{75F0D2E6-6456-46AC-B58B-B4B959556179}" dt="2025-02-17T19:14:57.057" v="212" actId="14100"/>
          <ac:spMkLst>
            <pc:docMk/>
            <pc:sldMk cId="2264973478" sldId="2147483493"/>
            <ac:spMk id="489" creationId="{E320F653-4ED6-B753-174B-D907B85F71EC}"/>
          </ac:spMkLst>
        </pc:spChg>
      </pc:sldChg>
      <pc:sldChg chg="modSp">
        <pc:chgData name="Isabel Hoyos" userId="R5eVIiNu+G3RtUhixS3Ma/YW1PnaDPM4b2qCIjSgG/c=" providerId="None" clId="Web-{75F0D2E6-6456-46AC-B58B-B4B959556179}" dt="2025-02-17T20:01:47.977" v="299" actId="20577"/>
        <pc:sldMkLst>
          <pc:docMk/>
          <pc:sldMk cId="2561971224" sldId="2147483494"/>
        </pc:sldMkLst>
        <pc:spChg chg="mod">
          <ac:chgData name="Isabel Hoyos" userId="R5eVIiNu+G3RtUhixS3Ma/YW1PnaDPM4b2qCIjSgG/c=" providerId="None" clId="Web-{75F0D2E6-6456-46AC-B58B-B4B959556179}" dt="2025-02-17T19:16:12.479" v="221" actId="14100"/>
          <ac:spMkLst>
            <pc:docMk/>
            <pc:sldMk cId="2561971224" sldId="2147483494"/>
            <ac:spMk id="5" creationId="{05EA398D-152A-7EE6-430B-0748BBC5C59F}"/>
          </ac:spMkLst>
        </pc:spChg>
        <pc:spChg chg="mod">
          <ac:chgData name="Isabel Hoyos" userId="R5eVIiNu+G3RtUhixS3Ma/YW1PnaDPM4b2qCIjSgG/c=" providerId="None" clId="Web-{75F0D2E6-6456-46AC-B58B-B4B959556179}" dt="2025-02-17T20:01:47.977" v="299" actId="20577"/>
          <ac:spMkLst>
            <pc:docMk/>
            <pc:sldMk cId="2561971224" sldId="2147483494"/>
            <ac:spMk id="17" creationId="{60314F00-28C9-0E8B-6211-61B0F66486EA}"/>
          </ac:spMkLst>
        </pc:spChg>
        <pc:spChg chg="mod">
          <ac:chgData name="Isabel Hoyos" userId="R5eVIiNu+G3RtUhixS3Ma/YW1PnaDPM4b2qCIjSgG/c=" providerId="None" clId="Web-{75F0D2E6-6456-46AC-B58B-B4B959556179}" dt="2025-02-17T19:16:25.104" v="222" actId="14100"/>
          <ac:spMkLst>
            <pc:docMk/>
            <pc:sldMk cId="2561971224" sldId="2147483494"/>
            <ac:spMk id="34" creationId="{FC51D60A-DB4D-1EE8-C20B-3C27BE48ABA6}"/>
          </ac:spMkLst>
        </pc:spChg>
        <pc:spChg chg="mod">
          <ac:chgData name="Isabel Hoyos" userId="R5eVIiNu+G3RtUhixS3Ma/YW1PnaDPM4b2qCIjSgG/c=" providerId="None" clId="Web-{75F0D2E6-6456-46AC-B58B-B4B959556179}" dt="2025-02-17T19:16:28.464" v="223" actId="14100"/>
          <ac:spMkLst>
            <pc:docMk/>
            <pc:sldMk cId="2561971224" sldId="2147483494"/>
            <ac:spMk id="35" creationId="{7E4B1E26-09AC-D842-9D09-58F742D9899B}"/>
          </ac:spMkLst>
        </pc:spChg>
      </pc:sldChg>
      <pc:sldChg chg="modSp modCm">
        <pc:chgData name="Isabel Hoyos" userId="R5eVIiNu+G3RtUhixS3Ma/YW1PnaDPM4b2qCIjSgG/c=" providerId="None" clId="Web-{75F0D2E6-6456-46AC-B58B-B4B959556179}" dt="2025-02-17T20:14:00.961" v="338" actId="14100"/>
        <pc:sldMkLst>
          <pc:docMk/>
          <pc:sldMk cId="1561246399" sldId="2147483495"/>
        </pc:sldMkLst>
        <pc:spChg chg="mod">
          <ac:chgData name="Isabel Hoyos" userId="R5eVIiNu+G3RtUhixS3Ma/YW1PnaDPM4b2qCIjSgG/c=" providerId="None" clId="Web-{75F0D2E6-6456-46AC-B58B-B4B959556179}" dt="2025-02-17T20:14:00.961" v="338" actId="14100"/>
          <ac:spMkLst>
            <pc:docMk/>
            <pc:sldMk cId="1561246399" sldId="2147483495"/>
            <ac:spMk id="10" creationId="{F77EE242-B54A-5F2E-E9A7-39F1078A4626}"/>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17.184" v="21" actId="20577"/>
              <pc2:cmMkLst xmlns:pc2="http://schemas.microsoft.com/office/powerpoint/2019/9/main/command">
                <pc:docMk/>
                <pc:sldMk cId="1561246399" sldId="2147483495"/>
                <pc2:cmMk id="{B6BAB83A-B1CC-4F1F-9768-70BFB9B8DFA0}"/>
              </pc2:cmMkLst>
            </pc226:cmChg>
            <pc226:cmChg xmlns:pc226="http://schemas.microsoft.com/office/powerpoint/2022/06/main/command" chg="mod">
              <pc226:chgData name="Isabel Hoyos" userId="R5eVIiNu+G3RtUhixS3Ma/YW1PnaDPM4b2qCIjSgG/c=" providerId="None" clId="Web-{75F0D2E6-6456-46AC-B58B-B4B959556179}" dt="2025-02-17T18:42:17.184" v="21" actId="20577"/>
              <pc2:cmMkLst xmlns:pc2="http://schemas.microsoft.com/office/powerpoint/2019/9/main/command">
                <pc:docMk/>
                <pc:sldMk cId="1561246399" sldId="2147483495"/>
                <pc2:cmMk id="{E2DF79A4-D3F1-4AC9-9941-2CC7EB90D19D}"/>
              </pc2:cmMkLst>
            </pc226:cmChg>
            <pc226:cmChg xmlns:pc226="http://schemas.microsoft.com/office/powerpoint/2022/06/main/command" chg="mod">
              <pc226:chgData name="Isabel Hoyos" userId="R5eVIiNu+G3RtUhixS3Ma/YW1PnaDPM4b2qCIjSgG/c=" providerId="None" clId="Web-{75F0D2E6-6456-46AC-B58B-B4B959556179}" dt="2025-02-17T18:42:17.184" v="21" actId="20577"/>
              <pc2:cmMkLst xmlns:pc2="http://schemas.microsoft.com/office/powerpoint/2019/9/main/command">
                <pc:docMk/>
                <pc:sldMk cId="1561246399" sldId="2147483495"/>
                <pc2:cmMk id="{7BEE69F7-6CFC-4E61-908C-89A0F3CB9467}"/>
              </pc2:cmMkLst>
            </pc226:cmChg>
          </p:ext>
        </pc:extLst>
      </pc:sldChg>
      <pc:sldChg chg="modSp">
        <pc:chgData name="Isabel Hoyos" userId="R5eVIiNu+G3RtUhixS3Ma/YW1PnaDPM4b2qCIjSgG/c=" providerId="None" clId="Web-{75F0D2E6-6456-46AC-B58B-B4B959556179}" dt="2025-02-17T20:15:50.008" v="361" actId="20577"/>
        <pc:sldMkLst>
          <pc:docMk/>
          <pc:sldMk cId="1183153869" sldId="2147483496"/>
        </pc:sldMkLst>
        <pc:spChg chg="mod">
          <ac:chgData name="Isabel Hoyos" userId="R5eVIiNu+G3RtUhixS3Ma/YW1PnaDPM4b2qCIjSgG/c=" providerId="None" clId="Web-{75F0D2E6-6456-46AC-B58B-B4B959556179}" dt="2025-02-17T20:15:50.008" v="361" actId="20577"/>
          <ac:spMkLst>
            <pc:docMk/>
            <pc:sldMk cId="1183153869" sldId="2147483496"/>
            <ac:spMk id="10" creationId="{88C1EBE0-FB09-9239-5C91-430EE21B3914}"/>
          </ac:spMkLst>
        </pc:spChg>
      </pc:sldChg>
      <pc:sldChg chg="modSp">
        <pc:chgData name="Isabel Hoyos" userId="R5eVIiNu+G3RtUhixS3Ma/YW1PnaDPM4b2qCIjSgG/c=" providerId="None" clId="Web-{75F0D2E6-6456-46AC-B58B-B4B959556179}" dt="2025-02-17T20:28:31.351" v="482" actId="14100"/>
        <pc:sldMkLst>
          <pc:docMk/>
          <pc:sldMk cId="1844105543" sldId="2147483497"/>
        </pc:sldMkLst>
        <pc:spChg chg="mod">
          <ac:chgData name="Isabel Hoyos" userId="R5eVIiNu+G3RtUhixS3Ma/YW1PnaDPM4b2qCIjSgG/c=" providerId="None" clId="Web-{75F0D2E6-6456-46AC-B58B-B4B959556179}" dt="2025-02-17T20:28:31.351" v="482" actId="14100"/>
          <ac:spMkLst>
            <pc:docMk/>
            <pc:sldMk cId="1844105543" sldId="2147483497"/>
            <ac:spMk id="36" creationId="{6AE61A31-C0D3-7941-1FD4-551965691367}"/>
          </ac:spMkLst>
        </pc:spChg>
      </pc:sldChg>
      <pc:sldChg chg="addSp delSp modSp">
        <pc:chgData name="Isabel Hoyos" userId="R5eVIiNu+G3RtUhixS3Ma/YW1PnaDPM4b2qCIjSgG/c=" providerId="None" clId="Web-{75F0D2E6-6456-46AC-B58B-B4B959556179}" dt="2025-02-17T20:38:15.429" v="551"/>
        <pc:sldMkLst>
          <pc:docMk/>
          <pc:sldMk cId="1741981575" sldId="2147483498"/>
        </pc:sldMkLst>
        <pc:spChg chg="add mod">
          <ac:chgData name="Isabel Hoyos" userId="R5eVIiNu+G3RtUhixS3Ma/YW1PnaDPM4b2qCIjSgG/c=" providerId="None" clId="Web-{75F0D2E6-6456-46AC-B58B-B4B959556179}" dt="2025-02-17T20:38:12.601" v="550" actId="20577"/>
          <ac:spMkLst>
            <pc:docMk/>
            <pc:sldMk cId="1741981575" sldId="2147483498"/>
            <ac:spMk id="4" creationId="{EB5229B1-DDDE-E2B2-39A5-0CB2FBCB427E}"/>
          </ac:spMkLst>
        </pc:spChg>
        <pc:spChg chg="del mod">
          <ac:chgData name="Isabel Hoyos" userId="R5eVIiNu+G3RtUhixS3Ma/YW1PnaDPM4b2qCIjSgG/c=" providerId="None" clId="Web-{75F0D2E6-6456-46AC-B58B-B4B959556179}" dt="2025-02-17T20:38:15.429" v="551"/>
          <ac:spMkLst>
            <pc:docMk/>
            <pc:sldMk cId="1741981575" sldId="2147483498"/>
            <ac:spMk id="15" creationId="{3A088BAF-76FC-6C76-A628-FAF950F89AD0}"/>
          </ac:spMkLst>
        </pc:spChg>
      </pc:sldChg>
      <pc:sldChg chg="modSp">
        <pc:chgData name="Isabel Hoyos" userId="R5eVIiNu+G3RtUhixS3Ma/YW1PnaDPM4b2qCIjSgG/c=" providerId="None" clId="Web-{75F0D2E6-6456-46AC-B58B-B4B959556179}" dt="2025-02-17T20:43:35.945" v="595" actId="1076"/>
        <pc:sldMkLst>
          <pc:docMk/>
          <pc:sldMk cId="3468793835" sldId="2147483499"/>
        </pc:sldMkLst>
        <pc:spChg chg="mod">
          <ac:chgData name="Isabel Hoyos" userId="R5eVIiNu+G3RtUhixS3Ma/YW1PnaDPM4b2qCIjSgG/c=" providerId="None" clId="Web-{75F0D2E6-6456-46AC-B58B-B4B959556179}" dt="2025-02-17T20:43:35.945" v="595" actId="1076"/>
          <ac:spMkLst>
            <pc:docMk/>
            <pc:sldMk cId="3468793835" sldId="2147483499"/>
            <ac:spMk id="4" creationId="{AC2F812A-5C98-BD42-7C9F-48424CC18570}"/>
          </ac:spMkLst>
        </pc:spChg>
      </pc:sldChg>
      <pc:sldChg chg="modSp">
        <pc:chgData name="Isabel Hoyos" userId="R5eVIiNu+G3RtUhixS3Ma/YW1PnaDPM4b2qCIjSgG/c=" providerId="None" clId="Web-{75F0D2E6-6456-46AC-B58B-B4B959556179}" dt="2025-02-17T20:47:10.304" v="622" actId="14100"/>
        <pc:sldMkLst>
          <pc:docMk/>
          <pc:sldMk cId="562423221" sldId="2147483500"/>
        </pc:sldMkLst>
        <pc:spChg chg="mod">
          <ac:chgData name="Isabel Hoyos" userId="R5eVIiNu+G3RtUhixS3Ma/YW1PnaDPM4b2qCIjSgG/c=" providerId="None" clId="Web-{75F0D2E6-6456-46AC-B58B-B4B959556179}" dt="2025-02-17T20:47:10.304" v="622" actId="14100"/>
          <ac:spMkLst>
            <pc:docMk/>
            <pc:sldMk cId="562423221" sldId="2147483500"/>
            <ac:spMk id="25" creationId="{94635981-F663-A36E-AAA7-BEC19940FEB5}"/>
          </ac:spMkLst>
        </pc:spChg>
      </pc:sldChg>
      <pc:sldChg chg="modSp">
        <pc:chgData name="Isabel Hoyos" userId="R5eVIiNu+G3RtUhixS3Ma/YW1PnaDPM4b2qCIjSgG/c=" providerId="None" clId="Web-{75F0D2E6-6456-46AC-B58B-B4B959556179}" dt="2025-02-17T20:50:25.022" v="659" actId="14100"/>
        <pc:sldMkLst>
          <pc:docMk/>
          <pc:sldMk cId="1528487006" sldId="2147483501"/>
        </pc:sldMkLst>
        <pc:spChg chg="mod">
          <ac:chgData name="Isabel Hoyos" userId="R5eVIiNu+G3RtUhixS3Ma/YW1PnaDPM4b2qCIjSgG/c=" providerId="None" clId="Web-{75F0D2E6-6456-46AC-B58B-B4B959556179}" dt="2025-02-17T20:50:25.022" v="659" actId="14100"/>
          <ac:spMkLst>
            <pc:docMk/>
            <pc:sldMk cId="1528487006" sldId="2147483501"/>
            <ac:spMk id="117" creationId="{8702A061-B7F5-50B2-1696-3CF9BB2444C9}"/>
          </ac:spMkLst>
        </pc:spChg>
      </pc:sldChg>
      <pc:sldChg chg="modSp">
        <pc:chgData name="Isabel Hoyos" userId="R5eVIiNu+G3RtUhixS3Ma/YW1PnaDPM4b2qCIjSgG/c=" providerId="None" clId="Web-{75F0D2E6-6456-46AC-B58B-B4B959556179}" dt="2025-02-17T18:42:31.887" v="30" actId="20577"/>
        <pc:sldMkLst>
          <pc:docMk/>
          <pc:sldMk cId="3145603358" sldId="2147483502"/>
        </pc:sldMkLst>
        <pc:spChg chg="mod">
          <ac:chgData name="Isabel Hoyos" userId="R5eVIiNu+G3RtUhixS3Ma/YW1PnaDPM4b2qCIjSgG/c=" providerId="None" clId="Web-{75F0D2E6-6456-46AC-B58B-B4B959556179}" dt="2025-02-17T18:42:31.887" v="30" actId="20577"/>
          <ac:spMkLst>
            <pc:docMk/>
            <pc:sldMk cId="3145603358" sldId="2147483502"/>
            <ac:spMk id="14" creationId="{ED693BFD-6233-79EB-9DEF-BA0C61380CA9}"/>
          </ac:spMkLst>
        </pc:spChg>
      </pc:sldChg>
      <pc:sldChg chg="modSp">
        <pc:chgData name="Isabel Hoyos" userId="R5eVIiNu+G3RtUhixS3Ma/YW1PnaDPM4b2qCIjSgG/c=" providerId="None" clId="Web-{75F0D2E6-6456-46AC-B58B-B4B959556179}" dt="2025-02-17T21:04:04.537" v="688" actId="20577"/>
        <pc:sldMkLst>
          <pc:docMk/>
          <pc:sldMk cId="3779678257" sldId="2147483503"/>
        </pc:sldMkLst>
        <pc:spChg chg="mod">
          <ac:chgData name="Isabel Hoyos" userId="R5eVIiNu+G3RtUhixS3Ma/YW1PnaDPM4b2qCIjSgG/c=" providerId="None" clId="Web-{75F0D2E6-6456-46AC-B58B-B4B959556179}" dt="2025-02-17T21:04:04.537" v="688" actId="20577"/>
          <ac:spMkLst>
            <pc:docMk/>
            <pc:sldMk cId="3779678257" sldId="2147483503"/>
            <ac:spMk id="717" creationId="{B677362D-625B-9270-2D2D-5837E725FFA2}"/>
          </ac:spMkLst>
        </pc:spChg>
        <pc:spChg chg="mod">
          <ac:chgData name="Isabel Hoyos" userId="R5eVIiNu+G3RtUhixS3Ma/YW1PnaDPM4b2qCIjSgG/c=" providerId="None" clId="Web-{75F0D2E6-6456-46AC-B58B-B4B959556179}" dt="2025-02-17T19:25:31.057" v="239" actId="14100"/>
          <ac:spMkLst>
            <pc:docMk/>
            <pc:sldMk cId="3779678257" sldId="2147483503"/>
            <ac:spMk id="738" creationId="{B3FD42D6-B4E8-5F3D-1B02-0F8C9B24EB47}"/>
          </ac:spMkLst>
        </pc:spChg>
      </pc:sldChg>
      <pc:sldChg chg="modSp">
        <pc:chgData name="Isabel Hoyos" userId="R5eVIiNu+G3RtUhixS3Ma/YW1PnaDPM4b2qCIjSgG/c=" providerId="None" clId="Web-{75F0D2E6-6456-46AC-B58B-B4B959556179}" dt="2025-02-17T21:04:46.475" v="708" actId="20577"/>
        <pc:sldMkLst>
          <pc:docMk/>
          <pc:sldMk cId="405779463" sldId="2147483504"/>
        </pc:sldMkLst>
        <pc:spChg chg="mod">
          <ac:chgData name="Isabel Hoyos" userId="R5eVIiNu+G3RtUhixS3Ma/YW1PnaDPM4b2qCIjSgG/c=" providerId="None" clId="Web-{75F0D2E6-6456-46AC-B58B-B4B959556179}" dt="2025-02-17T21:04:46.475" v="708" actId="20577"/>
          <ac:spMkLst>
            <pc:docMk/>
            <pc:sldMk cId="405779463" sldId="2147483504"/>
            <ac:spMk id="32" creationId="{291D0C75-892A-FF6B-14DA-DF9C9996FE31}"/>
          </ac:spMkLst>
        </pc:spChg>
      </pc:sldChg>
      <pc:sldChg chg="modSp modCm">
        <pc:chgData name="Isabel Hoyos" userId="R5eVIiNu+G3RtUhixS3Ma/YW1PnaDPM4b2qCIjSgG/c=" providerId="None" clId="Web-{75F0D2E6-6456-46AC-B58B-B4B959556179}" dt="2025-02-17T21:11:07.553" v="740" actId="14100"/>
        <pc:sldMkLst>
          <pc:docMk/>
          <pc:sldMk cId="3679140764" sldId="2147483505"/>
        </pc:sldMkLst>
        <pc:spChg chg="mod">
          <ac:chgData name="Isabel Hoyos" userId="R5eVIiNu+G3RtUhixS3Ma/YW1PnaDPM4b2qCIjSgG/c=" providerId="None" clId="Web-{75F0D2E6-6456-46AC-B58B-B4B959556179}" dt="2025-02-17T21:11:07.553" v="740" actId="14100"/>
          <ac:spMkLst>
            <pc:docMk/>
            <pc:sldMk cId="3679140764" sldId="2147483505"/>
            <ac:spMk id="13" creationId="{3A09EFB6-C58B-9F39-34C3-32E18823D09F}"/>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41.730" v="36" actId="20577"/>
              <pc2:cmMkLst xmlns:pc2="http://schemas.microsoft.com/office/powerpoint/2019/9/main/command">
                <pc:docMk/>
                <pc:sldMk cId="3679140764" sldId="2147483505"/>
                <pc2:cmMk id="{7E29DF73-38AF-4F5B-AF14-9063EBC1112B}"/>
              </pc2:cmMkLst>
            </pc226:cmChg>
          </p:ext>
        </pc:extLst>
      </pc:sldChg>
      <pc:sldChg chg="modSp">
        <pc:chgData name="Isabel Hoyos" userId="R5eVIiNu+G3RtUhixS3Ma/YW1PnaDPM4b2qCIjSgG/c=" providerId="None" clId="Web-{75F0D2E6-6456-46AC-B58B-B4B959556179}" dt="2025-02-17T21:11:42.553" v="747" actId="20577"/>
        <pc:sldMkLst>
          <pc:docMk/>
          <pc:sldMk cId="1163072382" sldId="2147483506"/>
        </pc:sldMkLst>
        <pc:spChg chg="mod">
          <ac:chgData name="Isabel Hoyos" userId="R5eVIiNu+G3RtUhixS3Ma/YW1PnaDPM4b2qCIjSgG/c=" providerId="None" clId="Web-{75F0D2E6-6456-46AC-B58B-B4B959556179}" dt="2025-02-17T21:11:42.553" v="747" actId="20577"/>
          <ac:spMkLst>
            <pc:docMk/>
            <pc:sldMk cId="1163072382" sldId="2147483506"/>
            <ac:spMk id="28" creationId="{E89A55DB-3FB3-3A59-5CE4-1CE8093D0B63}"/>
          </ac:spMkLst>
        </pc:spChg>
      </pc:sldChg>
      <pc:sldChg chg="modSp">
        <pc:chgData name="Isabel Hoyos" userId="R5eVIiNu+G3RtUhixS3Ma/YW1PnaDPM4b2qCIjSgG/c=" providerId="None" clId="Web-{75F0D2E6-6456-46AC-B58B-B4B959556179}" dt="2025-02-17T21:15:08.271" v="790" actId="20577"/>
        <pc:sldMkLst>
          <pc:docMk/>
          <pc:sldMk cId="726685008" sldId="2147483507"/>
        </pc:sldMkLst>
        <pc:spChg chg="mod">
          <ac:chgData name="Isabel Hoyos" userId="R5eVIiNu+G3RtUhixS3Ma/YW1PnaDPM4b2qCIjSgG/c=" providerId="None" clId="Web-{75F0D2E6-6456-46AC-B58B-B4B959556179}" dt="2025-02-17T21:15:08.271" v="790" actId="20577"/>
          <ac:spMkLst>
            <pc:docMk/>
            <pc:sldMk cId="726685008" sldId="2147483507"/>
            <ac:spMk id="58" creationId="{481B484A-FD34-C923-C864-6D7BF72EC197}"/>
          </ac:spMkLst>
        </pc:spChg>
      </pc:sldChg>
      <pc:sldChg chg="modSp modCm">
        <pc:chgData name="Isabel Hoyos" userId="R5eVIiNu+G3RtUhixS3Ma/YW1PnaDPM4b2qCIjSgG/c=" providerId="None" clId="Web-{75F0D2E6-6456-46AC-B58B-B4B959556179}" dt="2025-02-17T21:20:49.412" v="838" actId="1076"/>
        <pc:sldMkLst>
          <pc:docMk/>
          <pc:sldMk cId="2776589703" sldId="2147483508"/>
        </pc:sldMkLst>
        <pc:spChg chg="mod">
          <ac:chgData name="Isabel Hoyos" userId="R5eVIiNu+G3RtUhixS3Ma/YW1PnaDPM4b2qCIjSgG/c=" providerId="None" clId="Web-{75F0D2E6-6456-46AC-B58B-B4B959556179}" dt="2025-02-17T21:20:49.412" v="838" actId="1076"/>
          <ac:spMkLst>
            <pc:docMk/>
            <pc:sldMk cId="2776589703" sldId="2147483508"/>
            <ac:spMk id="147" creationId="{E74B2600-61C2-A69C-6529-F0A3828B1C49}"/>
          </ac:spMkLst>
        </pc:spChg>
        <pc:extLst>
          <p:ext xmlns:p="http://schemas.openxmlformats.org/presentationml/2006/main" uri="{D6D511B9-2390-475A-947B-AFAB55BFBCF1}">
            <pc226:cmChg xmlns:pc226="http://schemas.microsoft.com/office/powerpoint/2022/06/main/command" chg="mod">
              <pc226:chgData name="Isabel Hoyos" userId="R5eVIiNu+G3RtUhixS3Ma/YW1PnaDPM4b2qCIjSgG/c=" providerId="None" clId="Web-{75F0D2E6-6456-46AC-B58B-B4B959556179}" dt="2025-02-17T18:42:46.777" v="40" actId="20577"/>
              <pc2:cmMkLst xmlns:pc2="http://schemas.microsoft.com/office/powerpoint/2019/9/main/command">
                <pc:docMk/>
                <pc:sldMk cId="2776589703" sldId="2147483508"/>
                <pc2:cmMk id="{E78BFB95-6E7D-4A71-BD87-1FA20792313F}"/>
              </pc2:cmMkLst>
            </pc226:cmChg>
          </p:ext>
        </pc:extLst>
      </pc:sldChg>
      <pc:sldChg chg="modSp">
        <pc:chgData name="Isabel Hoyos" userId="R5eVIiNu+G3RtUhixS3Ma/YW1PnaDPM4b2qCIjSgG/c=" providerId="None" clId="Web-{75F0D2E6-6456-46AC-B58B-B4B959556179}" dt="2025-02-17T21:24:50.818" v="879" actId="1076"/>
        <pc:sldMkLst>
          <pc:docMk/>
          <pc:sldMk cId="1856415576" sldId="2147483509"/>
        </pc:sldMkLst>
        <pc:spChg chg="mod">
          <ac:chgData name="Isabel Hoyos" userId="R5eVIiNu+G3RtUhixS3Ma/YW1PnaDPM4b2qCIjSgG/c=" providerId="None" clId="Web-{75F0D2E6-6456-46AC-B58B-B4B959556179}" dt="2025-02-17T21:24:50.818" v="879" actId="1076"/>
          <ac:spMkLst>
            <pc:docMk/>
            <pc:sldMk cId="1856415576" sldId="2147483509"/>
            <ac:spMk id="474" creationId="{471544CF-8AD8-BDEB-200E-975B6F0021DE}"/>
          </ac:spMkLst>
        </pc:spChg>
      </pc:sldChg>
      <pc:sldChg chg="modSp">
        <pc:chgData name="Isabel Hoyos" userId="R5eVIiNu+G3RtUhixS3Ma/YW1PnaDPM4b2qCIjSgG/c=" providerId="None" clId="Web-{75F0D2E6-6456-46AC-B58B-B4B959556179}" dt="2025-02-17T21:29:25.427" v="910" actId="20577"/>
        <pc:sldMkLst>
          <pc:docMk/>
          <pc:sldMk cId="2589714308" sldId="2147483510"/>
        </pc:sldMkLst>
        <pc:spChg chg="mod">
          <ac:chgData name="Isabel Hoyos" userId="R5eVIiNu+G3RtUhixS3Ma/YW1PnaDPM4b2qCIjSgG/c=" providerId="None" clId="Web-{75F0D2E6-6456-46AC-B58B-B4B959556179}" dt="2025-02-17T21:29:25.427" v="910" actId="20577"/>
          <ac:spMkLst>
            <pc:docMk/>
            <pc:sldMk cId="2589714308" sldId="2147483510"/>
            <ac:spMk id="15" creationId="{BEA39034-1D3F-3E97-5639-C5E62D681836}"/>
          </ac:spMkLst>
        </pc:spChg>
      </pc:sldChg>
      <pc:sldChg chg="modSp">
        <pc:chgData name="Isabel Hoyos" userId="R5eVIiNu+G3RtUhixS3Ma/YW1PnaDPM4b2qCIjSgG/c=" providerId="None" clId="Web-{75F0D2E6-6456-46AC-B58B-B4B959556179}" dt="2025-02-17T18:43:17.621" v="55"/>
        <pc:sldMkLst>
          <pc:docMk/>
          <pc:sldMk cId="4230690907" sldId="2147483511"/>
        </pc:sldMkLst>
        <pc:spChg chg="mod">
          <ac:chgData name="Isabel Hoyos" userId="R5eVIiNu+G3RtUhixS3Ma/YW1PnaDPM4b2qCIjSgG/c=" providerId="None" clId="Web-{75F0D2E6-6456-46AC-B58B-B4B959556179}" dt="2025-02-17T18:43:17.621" v="55"/>
          <ac:spMkLst>
            <pc:docMk/>
            <pc:sldMk cId="4230690907" sldId="2147483511"/>
            <ac:spMk id="415" creationId="{85E93A6F-5899-2E13-FFC9-BE90F46A0096}"/>
          </ac:spMkLst>
        </pc:spChg>
      </pc:sldChg>
      <pc:sldChg chg="modSp">
        <pc:chgData name="Isabel Hoyos" userId="R5eVIiNu+G3RtUhixS3Ma/YW1PnaDPM4b2qCIjSgG/c=" providerId="None" clId="Web-{75F0D2E6-6456-46AC-B58B-B4B959556179}" dt="2025-02-17T18:43:17.621" v="55"/>
        <pc:sldMkLst>
          <pc:docMk/>
          <pc:sldMk cId="3201730028" sldId="2147483513"/>
        </pc:sldMkLst>
        <pc:spChg chg="mod">
          <ac:chgData name="Isabel Hoyos" userId="R5eVIiNu+G3RtUhixS3Ma/YW1PnaDPM4b2qCIjSgG/c=" providerId="None" clId="Web-{75F0D2E6-6456-46AC-B58B-B4B959556179}" dt="2025-02-17T18:43:17.621" v="55"/>
          <ac:spMkLst>
            <pc:docMk/>
            <pc:sldMk cId="3201730028" sldId="2147483513"/>
            <ac:spMk id="36" creationId="{AF4E9C35-8A6E-D946-E0C3-44E7108942AF}"/>
          </ac:spMkLst>
        </pc:spChg>
      </pc:sldChg>
    </pc:docChg>
  </pc:docChgLst>
  <pc:docChgLst>
    <pc:chgData name="Helen Kim" userId="n1H8ZmGiKeGHwzxt24x1V8SczUGaTjzTyag75aCzgnE=" providerId="None" clId="Web-{1B545A50-B8D9-40BD-9171-11694A5B8BBE}"/>
    <pc:docChg chg="modSld">
      <pc:chgData name="Helen Kim" userId="n1H8ZmGiKeGHwzxt24x1V8SczUGaTjzTyag75aCzgnE=" providerId="None" clId="Web-{1B545A50-B8D9-40BD-9171-11694A5B8BBE}" dt="2025-02-15T21:18:11.082" v="22" actId="14100"/>
      <pc:docMkLst>
        <pc:docMk/>
      </pc:docMkLst>
      <pc:sldChg chg="modSp">
        <pc:chgData name="Helen Kim" userId="n1H8ZmGiKeGHwzxt24x1V8SczUGaTjzTyag75aCzgnE=" providerId="None" clId="Web-{1B545A50-B8D9-40BD-9171-11694A5B8BBE}" dt="2025-02-15T21:18:11.082" v="22" actId="14100"/>
        <pc:sldMkLst>
          <pc:docMk/>
          <pc:sldMk cId="2667864761" sldId="260"/>
        </pc:sldMkLst>
        <pc:spChg chg="mod">
          <ac:chgData name="Helen Kim" userId="n1H8ZmGiKeGHwzxt24x1V8SczUGaTjzTyag75aCzgnE=" providerId="None" clId="Web-{1B545A50-B8D9-40BD-9171-11694A5B8BBE}" dt="2025-02-15T21:18:11.082" v="22" actId="14100"/>
          <ac:spMkLst>
            <pc:docMk/>
            <pc:sldMk cId="2667864761" sldId="260"/>
            <ac:spMk id="3" creationId="{BF6853DA-26B4-912B-BDE2-31A8244F8A97}"/>
          </ac:spMkLst>
        </pc:spChg>
      </pc:sldChg>
      <pc:sldChg chg="modSp">
        <pc:chgData name="Helen Kim" userId="n1H8ZmGiKeGHwzxt24x1V8SczUGaTjzTyag75aCzgnE=" providerId="None" clId="Web-{1B545A50-B8D9-40BD-9171-11694A5B8BBE}" dt="2025-02-15T21:12:40.570" v="5" actId="1076"/>
        <pc:sldMkLst>
          <pc:docMk/>
          <pc:sldMk cId="4003757310" sldId="2219"/>
        </pc:sldMkLst>
        <pc:grpChg chg="mod">
          <ac:chgData name="Helen Kim" userId="n1H8ZmGiKeGHwzxt24x1V8SczUGaTjzTyag75aCzgnE=" providerId="None" clId="Web-{1B545A50-B8D9-40BD-9171-11694A5B8BBE}" dt="2025-02-15T21:12:40.539" v="4" actId="1076"/>
          <ac:grpSpMkLst>
            <pc:docMk/>
            <pc:sldMk cId="4003757310" sldId="2219"/>
            <ac:grpSpMk id="16" creationId="{CF071E06-047F-4471-A467-B439AF2F4A50}"/>
          </ac:grpSpMkLst>
        </pc:grpChg>
        <pc:grpChg chg="mod">
          <ac:chgData name="Helen Kim" userId="n1H8ZmGiKeGHwzxt24x1V8SczUGaTjzTyag75aCzgnE=" providerId="None" clId="Web-{1B545A50-B8D9-40BD-9171-11694A5B8BBE}" dt="2025-02-15T21:12:40.570" v="5" actId="1076"/>
          <ac:grpSpMkLst>
            <pc:docMk/>
            <pc:sldMk cId="4003757310" sldId="2219"/>
            <ac:grpSpMk id="46" creationId="{D29766FC-AC3D-4F36-A79B-6E473E1CDE36}"/>
          </ac:grpSpMkLst>
        </pc:grpChg>
      </pc:sldChg>
    </pc:docChg>
  </pc:docChgLst>
  <pc:docChgLst>
    <pc:chgData name="Isabel Hoyos" userId="R5eVIiNu+G3RtUhixS3Ma/YW1PnaDPM4b2qCIjSgG/c=" providerId="None" clId="Web-{F5B0C950-4D10-4275-8503-BF8A9075B6B5}"/>
    <pc:docChg chg="modSld">
      <pc:chgData name="Isabel Hoyos" userId="R5eVIiNu+G3RtUhixS3Ma/YW1PnaDPM4b2qCIjSgG/c=" providerId="None" clId="Web-{F5B0C950-4D10-4275-8503-BF8A9075B6B5}" dt="2025-03-05T18:26:49.314" v="265" actId="1076"/>
      <pc:docMkLst>
        <pc:docMk/>
      </pc:docMkLst>
      <pc:sldChg chg="modSp">
        <pc:chgData name="Isabel Hoyos" userId="R5eVIiNu+G3RtUhixS3Ma/YW1PnaDPM4b2qCIjSgG/c=" providerId="None" clId="Web-{F5B0C950-4D10-4275-8503-BF8A9075B6B5}" dt="2025-03-05T18:14:39.349" v="108" actId="20577"/>
        <pc:sldMkLst>
          <pc:docMk/>
          <pc:sldMk cId="3870922124" sldId="496"/>
        </pc:sldMkLst>
        <pc:spChg chg="mod">
          <ac:chgData name="Isabel Hoyos" userId="R5eVIiNu+G3RtUhixS3Ma/YW1PnaDPM4b2qCIjSgG/c=" providerId="None" clId="Web-{F5B0C950-4D10-4275-8503-BF8A9075B6B5}" dt="2025-03-05T18:14:39.349" v="108" actId="20577"/>
          <ac:spMkLst>
            <pc:docMk/>
            <pc:sldMk cId="3870922124" sldId="496"/>
            <ac:spMk id="1081" creationId="{0AEA5150-C046-CEAC-2006-DDF5563EF39E}"/>
          </ac:spMkLst>
        </pc:spChg>
      </pc:sldChg>
      <pc:sldChg chg="modSp">
        <pc:chgData name="Isabel Hoyos" userId="R5eVIiNu+G3RtUhixS3Ma/YW1PnaDPM4b2qCIjSgG/c=" providerId="None" clId="Web-{F5B0C950-4D10-4275-8503-BF8A9075B6B5}" dt="2025-03-05T18:14:48.459" v="110" actId="20577"/>
        <pc:sldMkLst>
          <pc:docMk/>
          <pc:sldMk cId="2510339771" sldId="497"/>
        </pc:sldMkLst>
        <pc:spChg chg="mod">
          <ac:chgData name="Isabel Hoyos" userId="R5eVIiNu+G3RtUhixS3Ma/YW1PnaDPM4b2qCIjSgG/c=" providerId="None" clId="Web-{F5B0C950-4D10-4275-8503-BF8A9075B6B5}" dt="2025-03-05T18:14:48.459" v="110" actId="20577"/>
          <ac:spMkLst>
            <pc:docMk/>
            <pc:sldMk cId="2510339771" sldId="497"/>
            <ac:spMk id="31" creationId="{49E02A78-FA54-DE6E-64B8-C1D375E3C240}"/>
          </ac:spMkLst>
        </pc:spChg>
      </pc:sldChg>
      <pc:sldChg chg="modSp">
        <pc:chgData name="Isabel Hoyos" userId="R5eVIiNu+G3RtUhixS3Ma/YW1PnaDPM4b2qCIjSgG/c=" providerId="None" clId="Web-{F5B0C950-4D10-4275-8503-BF8A9075B6B5}" dt="2025-03-05T18:14:30.567" v="106" actId="20577"/>
        <pc:sldMkLst>
          <pc:docMk/>
          <pc:sldMk cId="2123215999" sldId="498"/>
        </pc:sldMkLst>
        <pc:spChg chg="mod">
          <ac:chgData name="Isabel Hoyos" userId="R5eVIiNu+G3RtUhixS3Ma/YW1PnaDPM4b2qCIjSgG/c=" providerId="None" clId="Web-{F5B0C950-4D10-4275-8503-BF8A9075B6B5}" dt="2025-03-05T18:14:30.567" v="106" actId="20577"/>
          <ac:spMkLst>
            <pc:docMk/>
            <pc:sldMk cId="2123215999" sldId="498"/>
            <ac:spMk id="14" creationId="{A9D82927-F0EB-2F93-661B-7737F1F1C029}"/>
          </ac:spMkLst>
        </pc:spChg>
      </pc:sldChg>
      <pc:sldChg chg="modSp">
        <pc:chgData name="Isabel Hoyos" userId="R5eVIiNu+G3RtUhixS3Ma/YW1PnaDPM4b2qCIjSgG/c=" providerId="None" clId="Web-{F5B0C950-4D10-4275-8503-BF8A9075B6B5}" dt="2025-03-05T17:54:15.803" v="11" actId="20577"/>
        <pc:sldMkLst>
          <pc:docMk/>
          <pc:sldMk cId="2117952024" sldId="622"/>
        </pc:sldMkLst>
        <pc:spChg chg="mod">
          <ac:chgData name="Isabel Hoyos" userId="R5eVIiNu+G3RtUhixS3Ma/YW1PnaDPM4b2qCIjSgG/c=" providerId="None" clId="Web-{F5B0C950-4D10-4275-8503-BF8A9075B6B5}" dt="2025-03-05T17:54:15.803" v="11" actId="20577"/>
          <ac:spMkLst>
            <pc:docMk/>
            <pc:sldMk cId="2117952024" sldId="622"/>
            <ac:spMk id="59" creationId="{811EBC04-8875-097C-10F8-2D70C1F609C7}"/>
          </ac:spMkLst>
        </pc:spChg>
      </pc:sldChg>
      <pc:sldChg chg="modSp">
        <pc:chgData name="Isabel Hoyos" userId="R5eVIiNu+G3RtUhixS3Ma/YW1PnaDPM4b2qCIjSgG/c=" providerId="None" clId="Web-{F5B0C950-4D10-4275-8503-BF8A9075B6B5}" dt="2025-03-05T18:19:31.438" v="183" actId="20577"/>
        <pc:sldMkLst>
          <pc:docMk/>
          <pc:sldMk cId="4135453016" sldId="647"/>
        </pc:sldMkLst>
        <pc:spChg chg="mod">
          <ac:chgData name="Isabel Hoyos" userId="R5eVIiNu+G3RtUhixS3Ma/YW1PnaDPM4b2qCIjSgG/c=" providerId="None" clId="Web-{F5B0C950-4D10-4275-8503-BF8A9075B6B5}" dt="2025-03-05T18:19:31.438" v="183" actId="20577"/>
          <ac:spMkLst>
            <pc:docMk/>
            <pc:sldMk cId="4135453016" sldId="647"/>
            <ac:spMk id="9" creationId="{A6A55F7C-5D93-6FD5-9E8B-1037FB6144ED}"/>
          </ac:spMkLst>
        </pc:spChg>
      </pc:sldChg>
      <pc:sldChg chg="modSp">
        <pc:chgData name="Isabel Hoyos" userId="R5eVIiNu+G3RtUhixS3Ma/YW1PnaDPM4b2qCIjSgG/c=" providerId="None" clId="Web-{F5B0C950-4D10-4275-8503-BF8A9075B6B5}" dt="2025-03-05T18:13:11.393" v="84" actId="20577"/>
        <pc:sldMkLst>
          <pc:docMk/>
          <pc:sldMk cId="2650095996" sldId="650"/>
        </pc:sldMkLst>
        <pc:spChg chg="mod">
          <ac:chgData name="Isabel Hoyos" userId="R5eVIiNu+G3RtUhixS3Ma/YW1PnaDPM4b2qCIjSgG/c=" providerId="None" clId="Web-{F5B0C950-4D10-4275-8503-BF8A9075B6B5}" dt="2025-03-05T18:13:11.393" v="84" actId="20577"/>
          <ac:spMkLst>
            <pc:docMk/>
            <pc:sldMk cId="2650095996" sldId="650"/>
            <ac:spMk id="6" creationId="{B1A62704-DA9E-A244-139D-AD0CA6989D3B}"/>
          </ac:spMkLst>
        </pc:spChg>
      </pc:sldChg>
      <pc:sldChg chg="modSp">
        <pc:chgData name="Isabel Hoyos" userId="R5eVIiNu+G3RtUhixS3Ma/YW1PnaDPM4b2qCIjSgG/c=" providerId="None" clId="Web-{F5B0C950-4D10-4275-8503-BF8A9075B6B5}" dt="2025-03-05T18:13:40.050" v="92" actId="20577"/>
        <pc:sldMkLst>
          <pc:docMk/>
          <pc:sldMk cId="1024713625" sldId="656"/>
        </pc:sldMkLst>
        <pc:spChg chg="mod">
          <ac:chgData name="Isabel Hoyos" userId="R5eVIiNu+G3RtUhixS3Ma/YW1PnaDPM4b2qCIjSgG/c=" providerId="None" clId="Web-{F5B0C950-4D10-4275-8503-BF8A9075B6B5}" dt="2025-03-05T18:13:40.050" v="92" actId="20577"/>
          <ac:spMkLst>
            <pc:docMk/>
            <pc:sldMk cId="1024713625" sldId="656"/>
            <ac:spMk id="10" creationId="{C846F210-B929-7ECB-C693-1A618B84BF5C}"/>
          </ac:spMkLst>
        </pc:spChg>
      </pc:sldChg>
      <pc:sldChg chg="modSp">
        <pc:chgData name="Isabel Hoyos" userId="R5eVIiNu+G3RtUhixS3Ma/YW1PnaDPM4b2qCIjSgG/c=" providerId="None" clId="Web-{F5B0C950-4D10-4275-8503-BF8A9075B6B5}" dt="2025-03-05T18:19:45.408" v="185" actId="20577"/>
        <pc:sldMkLst>
          <pc:docMk/>
          <pc:sldMk cId="2328158819" sldId="665"/>
        </pc:sldMkLst>
        <pc:spChg chg="mod">
          <ac:chgData name="Isabel Hoyos" userId="R5eVIiNu+G3RtUhixS3Ma/YW1PnaDPM4b2qCIjSgG/c=" providerId="None" clId="Web-{F5B0C950-4D10-4275-8503-BF8A9075B6B5}" dt="2025-03-05T18:19:45.408" v="185" actId="20577"/>
          <ac:spMkLst>
            <pc:docMk/>
            <pc:sldMk cId="2328158819" sldId="665"/>
            <ac:spMk id="19" creationId="{4E52C6EE-CCA7-AC9D-2BCD-D9D6B5490C85}"/>
          </ac:spMkLst>
        </pc:spChg>
      </pc:sldChg>
      <pc:sldChg chg="modSp">
        <pc:chgData name="Isabel Hoyos" userId="R5eVIiNu+G3RtUhixS3Ma/YW1PnaDPM4b2qCIjSgG/c=" providerId="None" clId="Web-{F5B0C950-4D10-4275-8503-BF8A9075B6B5}" dt="2025-03-05T18:22:58.540" v="233" actId="20577"/>
        <pc:sldMkLst>
          <pc:docMk/>
          <pc:sldMk cId="4072237209" sldId="672"/>
        </pc:sldMkLst>
        <pc:spChg chg="mod">
          <ac:chgData name="Isabel Hoyos" userId="R5eVIiNu+G3RtUhixS3Ma/YW1PnaDPM4b2qCIjSgG/c=" providerId="None" clId="Web-{F5B0C950-4D10-4275-8503-BF8A9075B6B5}" dt="2025-03-05T18:22:58.540" v="233" actId="20577"/>
          <ac:spMkLst>
            <pc:docMk/>
            <pc:sldMk cId="4072237209" sldId="672"/>
            <ac:spMk id="15" creationId="{A48FFC38-5757-AAC5-DA5A-ABFA7E306455}"/>
          </ac:spMkLst>
        </pc:spChg>
      </pc:sldChg>
      <pc:sldChg chg="modSp">
        <pc:chgData name="Isabel Hoyos" userId="R5eVIiNu+G3RtUhixS3Ma/YW1PnaDPM4b2qCIjSgG/c=" providerId="None" clId="Web-{F5B0C950-4D10-4275-8503-BF8A9075B6B5}" dt="2025-03-05T18:23:07.071" v="235" actId="20577"/>
        <pc:sldMkLst>
          <pc:docMk/>
          <pc:sldMk cId="2824372095" sldId="673"/>
        </pc:sldMkLst>
        <pc:spChg chg="mod">
          <ac:chgData name="Isabel Hoyos" userId="R5eVIiNu+G3RtUhixS3Ma/YW1PnaDPM4b2qCIjSgG/c=" providerId="None" clId="Web-{F5B0C950-4D10-4275-8503-BF8A9075B6B5}" dt="2025-03-05T18:23:07.071" v="235" actId="20577"/>
          <ac:spMkLst>
            <pc:docMk/>
            <pc:sldMk cId="2824372095" sldId="673"/>
            <ac:spMk id="4" creationId="{99E4ED48-68C6-E361-29F7-06E19E9C98AF}"/>
          </ac:spMkLst>
        </pc:spChg>
      </pc:sldChg>
      <pc:sldChg chg="modSp">
        <pc:chgData name="Isabel Hoyos" userId="R5eVIiNu+G3RtUhixS3Ma/YW1PnaDPM4b2qCIjSgG/c=" providerId="None" clId="Web-{F5B0C950-4D10-4275-8503-BF8A9075B6B5}" dt="2025-03-05T18:23:13.822" v="237" actId="20577"/>
        <pc:sldMkLst>
          <pc:docMk/>
          <pc:sldMk cId="491469912" sldId="674"/>
        </pc:sldMkLst>
        <pc:spChg chg="mod">
          <ac:chgData name="Isabel Hoyos" userId="R5eVIiNu+G3RtUhixS3Ma/YW1PnaDPM4b2qCIjSgG/c=" providerId="None" clId="Web-{F5B0C950-4D10-4275-8503-BF8A9075B6B5}" dt="2025-03-05T18:23:13.822" v="237" actId="20577"/>
          <ac:spMkLst>
            <pc:docMk/>
            <pc:sldMk cId="491469912" sldId="674"/>
            <ac:spMk id="25" creationId="{9E484C3E-3A01-B0BC-898A-AB7008D26A1C}"/>
          </ac:spMkLst>
        </pc:spChg>
      </pc:sldChg>
      <pc:sldChg chg="modSp">
        <pc:chgData name="Isabel Hoyos" userId="R5eVIiNu+G3RtUhixS3Ma/YW1PnaDPM4b2qCIjSgG/c=" providerId="None" clId="Web-{F5B0C950-4D10-4275-8503-BF8A9075B6B5}" dt="2025-03-05T18:13:06.049" v="82" actId="20577"/>
        <pc:sldMkLst>
          <pc:docMk/>
          <pc:sldMk cId="2143081855" sldId="680"/>
        </pc:sldMkLst>
        <pc:spChg chg="mod">
          <ac:chgData name="Isabel Hoyos" userId="R5eVIiNu+G3RtUhixS3Ma/YW1PnaDPM4b2qCIjSgG/c=" providerId="None" clId="Web-{F5B0C950-4D10-4275-8503-BF8A9075B6B5}" dt="2025-03-05T18:13:06.049" v="82" actId="20577"/>
          <ac:spMkLst>
            <pc:docMk/>
            <pc:sldMk cId="2143081855" sldId="680"/>
            <ac:spMk id="485" creationId="{A22A53EE-2688-08F7-1C69-658A3B59F455}"/>
          </ac:spMkLst>
        </pc:spChg>
      </pc:sldChg>
      <pc:sldChg chg="modSp">
        <pc:chgData name="Isabel Hoyos" userId="R5eVIiNu+G3RtUhixS3Ma/YW1PnaDPM4b2qCIjSgG/c=" providerId="None" clId="Web-{F5B0C950-4D10-4275-8503-BF8A9075B6B5}" dt="2025-03-05T18:22:51.164" v="231" actId="20577"/>
        <pc:sldMkLst>
          <pc:docMk/>
          <pc:sldMk cId="1318130321" sldId="683"/>
        </pc:sldMkLst>
        <pc:spChg chg="mod">
          <ac:chgData name="Isabel Hoyos" userId="R5eVIiNu+G3RtUhixS3Ma/YW1PnaDPM4b2qCIjSgG/c=" providerId="None" clId="Web-{F5B0C950-4D10-4275-8503-BF8A9075B6B5}" dt="2025-03-05T18:22:51.164" v="231" actId="20577"/>
          <ac:spMkLst>
            <pc:docMk/>
            <pc:sldMk cId="1318130321" sldId="683"/>
            <ac:spMk id="7" creationId="{976826A6-7EF0-7BB1-F390-D1666E54B44C}"/>
          </ac:spMkLst>
        </pc:spChg>
      </pc:sldChg>
      <pc:sldChg chg="modSp">
        <pc:chgData name="Isabel Hoyos" userId="R5eVIiNu+G3RtUhixS3Ma/YW1PnaDPM4b2qCIjSgG/c=" providerId="None" clId="Web-{F5B0C950-4D10-4275-8503-BF8A9075B6B5}" dt="2025-03-05T18:16:37.510" v="137" actId="20577"/>
        <pc:sldMkLst>
          <pc:docMk/>
          <pc:sldMk cId="1988584066" sldId="785"/>
        </pc:sldMkLst>
        <pc:spChg chg="mod">
          <ac:chgData name="Isabel Hoyos" userId="R5eVIiNu+G3RtUhixS3Ma/YW1PnaDPM4b2qCIjSgG/c=" providerId="None" clId="Web-{F5B0C950-4D10-4275-8503-BF8A9075B6B5}" dt="2025-03-05T18:16:37.510" v="137" actId="20577"/>
          <ac:spMkLst>
            <pc:docMk/>
            <pc:sldMk cId="1988584066" sldId="785"/>
            <ac:spMk id="347" creationId="{4339D586-7B7D-F9A4-4218-884177E91AA3}"/>
          </ac:spMkLst>
        </pc:spChg>
      </pc:sldChg>
      <pc:sldChg chg="modSp">
        <pc:chgData name="Isabel Hoyos" userId="R5eVIiNu+G3RtUhixS3Ma/YW1PnaDPM4b2qCIjSgG/c=" providerId="None" clId="Web-{F5B0C950-4D10-4275-8503-BF8A9075B6B5}" dt="2025-03-05T18:16:57.573" v="142" actId="20577"/>
        <pc:sldMkLst>
          <pc:docMk/>
          <pc:sldMk cId="2394950569" sldId="826"/>
        </pc:sldMkLst>
        <pc:spChg chg="mod">
          <ac:chgData name="Isabel Hoyos" userId="R5eVIiNu+G3RtUhixS3Ma/YW1PnaDPM4b2qCIjSgG/c=" providerId="None" clId="Web-{F5B0C950-4D10-4275-8503-BF8A9075B6B5}" dt="2025-03-05T18:16:57.573" v="142" actId="20577"/>
          <ac:spMkLst>
            <pc:docMk/>
            <pc:sldMk cId="2394950569" sldId="826"/>
            <ac:spMk id="347" creationId="{4339D586-7B7D-F9A4-4218-884177E91AA3}"/>
          </ac:spMkLst>
        </pc:spChg>
      </pc:sldChg>
      <pc:sldChg chg="modSp">
        <pc:chgData name="Isabel Hoyos" userId="R5eVIiNu+G3RtUhixS3Ma/YW1PnaDPM4b2qCIjSgG/c=" providerId="None" clId="Web-{F5B0C950-4D10-4275-8503-BF8A9075B6B5}" dt="2025-03-05T18:21:04.285" v="205" actId="20577"/>
        <pc:sldMkLst>
          <pc:docMk/>
          <pc:sldMk cId="4003757310" sldId="2219"/>
        </pc:sldMkLst>
        <pc:spChg chg="mod">
          <ac:chgData name="Isabel Hoyos" userId="R5eVIiNu+G3RtUhixS3Ma/YW1PnaDPM4b2qCIjSgG/c=" providerId="None" clId="Web-{F5B0C950-4D10-4275-8503-BF8A9075B6B5}" dt="2025-03-05T18:20:59.676" v="203" actId="20577"/>
          <ac:spMkLst>
            <pc:docMk/>
            <pc:sldMk cId="4003757310" sldId="2219"/>
            <ac:spMk id="5" creationId="{6868CC55-1029-9BEB-B930-B811CCE884D0}"/>
          </ac:spMkLst>
        </pc:spChg>
        <pc:spChg chg="mod">
          <ac:chgData name="Isabel Hoyos" userId="R5eVIiNu+G3RtUhixS3Ma/YW1PnaDPM4b2qCIjSgG/c=" providerId="None" clId="Web-{F5B0C950-4D10-4275-8503-BF8A9075B6B5}" dt="2025-03-05T18:21:04.285" v="205" actId="20577"/>
          <ac:spMkLst>
            <pc:docMk/>
            <pc:sldMk cId="4003757310" sldId="2219"/>
            <ac:spMk id="19" creationId="{580B0CFA-A98C-DD73-DB41-1824635DB268}"/>
          </ac:spMkLst>
        </pc:spChg>
      </pc:sldChg>
      <pc:sldChg chg="modSp">
        <pc:chgData name="Isabel Hoyos" userId="R5eVIiNu+G3RtUhixS3Ma/YW1PnaDPM4b2qCIjSgG/c=" providerId="None" clId="Web-{F5B0C950-4D10-4275-8503-BF8A9075B6B5}" dt="2025-03-05T18:21:20.505" v="207" actId="20577"/>
        <pc:sldMkLst>
          <pc:docMk/>
          <pc:sldMk cId="90665102" sldId="2238"/>
        </pc:sldMkLst>
        <pc:spChg chg="mod">
          <ac:chgData name="Isabel Hoyos" userId="R5eVIiNu+G3RtUhixS3Ma/YW1PnaDPM4b2qCIjSgG/c=" providerId="None" clId="Web-{F5B0C950-4D10-4275-8503-BF8A9075B6B5}" dt="2025-03-05T18:21:20.505" v="207" actId="20577"/>
          <ac:spMkLst>
            <pc:docMk/>
            <pc:sldMk cId="90665102" sldId="2238"/>
            <ac:spMk id="3" creationId="{12D18C4B-57AF-1BB3-C6DE-7C53CCB4B160}"/>
          </ac:spMkLst>
        </pc:spChg>
      </pc:sldChg>
      <pc:sldChg chg="modSp">
        <pc:chgData name="Isabel Hoyos" userId="R5eVIiNu+G3RtUhixS3Ma/YW1PnaDPM4b2qCIjSgG/c=" providerId="None" clId="Web-{F5B0C950-4D10-4275-8503-BF8A9075B6B5}" dt="2025-03-05T18:21:31.286" v="209" actId="20577"/>
        <pc:sldMkLst>
          <pc:docMk/>
          <pc:sldMk cId="724593749" sldId="2239"/>
        </pc:sldMkLst>
        <pc:spChg chg="mod">
          <ac:chgData name="Isabel Hoyos" userId="R5eVIiNu+G3RtUhixS3Ma/YW1PnaDPM4b2qCIjSgG/c=" providerId="None" clId="Web-{F5B0C950-4D10-4275-8503-BF8A9075B6B5}" dt="2025-03-05T18:21:31.286" v="209" actId="20577"/>
          <ac:spMkLst>
            <pc:docMk/>
            <pc:sldMk cId="724593749" sldId="2239"/>
            <ac:spMk id="10" creationId="{58454485-DC2B-282E-C8C4-617A3707D849}"/>
          </ac:spMkLst>
        </pc:spChg>
      </pc:sldChg>
      <pc:sldChg chg="modSp">
        <pc:chgData name="Isabel Hoyos" userId="R5eVIiNu+G3RtUhixS3Ma/YW1PnaDPM4b2qCIjSgG/c=" providerId="None" clId="Web-{F5B0C950-4D10-4275-8503-BF8A9075B6B5}" dt="2025-03-05T18:21:37.646" v="211" actId="20577"/>
        <pc:sldMkLst>
          <pc:docMk/>
          <pc:sldMk cId="2293912677" sldId="2241"/>
        </pc:sldMkLst>
        <pc:spChg chg="mod">
          <ac:chgData name="Isabel Hoyos" userId="R5eVIiNu+G3RtUhixS3Ma/YW1PnaDPM4b2qCIjSgG/c=" providerId="None" clId="Web-{F5B0C950-4D10-4275-8503-BF8A9075B6B5}" dt="2025-03-05T18:21:37.646" v="211" actId="20577"/>
          <ac:spMkLst>
            <pc:docMk/>
            <pc:sldMk cId="2293912677" sldId="2241"/>
            <ac:spMk id="44" creationId="{53C56E31-9DDD-1185-38C1-D62B11633311}"/>
          </ac:spMkLst>
        </pc:spChg>
      </pc:sldChg>
      <pc:sldChg chg="modSp">
        <pc:chgData name="Isabel Hoyos" userId="R5eVIiNu+G3RtUhixS3Ma/YW1PnaDPM4b2qCIjSgG/c=" providerId="None" clId="Web-{F5B0C950-4D10-4275-8503-BF8A9075B6B5}" dt="2025-03-05T18:21:43.818" v="213" actId="20577"/>
        <pc:sldMkLst>
          <pc:docMk/>
          <pc:sldMk cId="2229902277" sldId="2242"/>
        </pc:sldMkLst>
        <pc:spChg chg="mod">
          <ac:chgData name="Isabel Hoyos" userId="R5eVIiNu+G3RtUhixS3Ma/YW1PnaDPM4b2qCIjSgG/c=" providerId="None" clId="Web-{F5B0C950-4D10-4275-8503-BF8A9075B6B5}" dt="2025-03-05T18:21:43.818" v="213" actId="20577"/>
          <ac:spMkLst>
            <pc:docMk/>
            <pc:sldMk cId="2229902277" sldId="2242"/>
            <ac:spMk id="72" creationId="{5D8170E1-D626-44FB-7EE9-70B362DC7081}"/>
          </ac:spMkLst>
        </pc:spChg>
      </pc:sldChg>
      <pc:sldChg chg="modSp">
        <pc:chgData name="Isabel Hoyos" userId="R5eVIiNu+G3RtUhixS3Ma/YW1PnaDPM4b2qCIjSgG/c=" providerId="None" clId="Web-{F5B0C950-4D10-4275-8503-BF8A9075B6B5}" dt="2025-03-05T18:21:59.116" v="217" actId="20577"/>
        <pc:sldMkLst>
          <pc:docMk/>
          <pc:sldMk cId="4008641674" sldId="2245"/>
        </pc:sldMkLst>
        <pc:spChg chg="mod">
          <ac:chgData name="Isabel Hoyos" userId="R5eVIiNu+G3RtUhixS3Ma/YW1PnaDPM4b2qCIjSgG/c=" providerId="None" clId="Web-{F5B0C950-4D10-4275-8503-BF8A9075B6B5}" dt="2025-03-05T18:21:59.116" v="217" actId="20577"/>
          <ac:spMkLst>
            <pc:docMk/>
            <pc:sldMk cId="4008641674" sldId="2245"/>
            <ac:spMk id="10" creationId="{755A89FC-4154-84D9-D9EC-642F5DF59E35}"/>
          </ac:spMkLst>
        </pc:spChg>
      </pc:sldChg>
      <pc:sldChg chg="modSp">
        <pc:chgData name="Isabel Hoyos" userId="R5eVIiNu+G3RtUhixS3Ma/YW1PnaDPM4b2qCIjSgG/c=" providerId="None" clId="Web-{F5B0C950-4D10-4275-8503-BF8A9075B6B5}" dt="2025-03-05T18:13:53.363" v="96" actId="20577"/>
        <pc:sldMkLst>
          <pc:docMk/>
          <pc:sldMk cId="3631857334" sldId="2249"/>
        </pc:sldMkLst>
        <pc:spChg chg="mod">
          <ac:chgData name="Isabel Hoyos" userId="R5eVIiNu+G3RtUhixS3Ma/YW1PnaDPM4b2qCIjSgG/c=" providerId="None" clId="Web-{F5B0C950-4D10-4275-8503-BF8A9075B6B5}" dt="2025-03-05T18:13:53.363" v="96" actId="20577"/>
          <ac:spMkLst>
            <pc:docMk/>
            <pc:sldMk cId="3631857334" sldId="2249"/>
            <ac:spMk id="36" creationId="{1719AC9C-6B86-05F7-FE6B-A5F2B91A1D1C}"/>
          </ac:spMkLst>
        </pc:spChg>
      </pc:sldChg>
      <pc:sldChg chg="modSp">
        <pc:chgData name="Isabel Hoyos" userId="R5eVIiNu+G3RtUhixS3Ma/YW1PnaDPM4b2qCIjSgG/c=" providerId="None" clId="Web-{F5B0C950-4D10-4275-8503-BF8A9075B6B5}" dt="2025-03-05T18:14:16.833" v="102" actId="20577"/>
        <pc:sldMkLst>
          <pc:docMk/>
          <pc:sldMk cId="3537985988" sldId="2267"/>
        </pc:sldMkLst>
        <pc:spChg chg="mod">
          <ac:chgData name="Isabel Hoyos" userId="R5eVIiNu+G3RtUhixS3Ma/YW1PnaDPM4b2qCIjSgG/c=" providerId="None" clId="Web-{F5B0C950-4D10-4275-8503-BF8A9075B6B5}" dt="2025-03-05T18:14:16.833" v="102" actId="20577"/>
          <ac:spMkLst>
            <pc:docMk/>
            <pc:sldMk cId="3537985988" sldId="2267"/>
            <ac:spMk id="111" creationId="{3435C632-772F-A692-2C19-BB7EC42BA30C}"/>
          </ac:spMkLst>
        </pc:spChg>
      </pc:sldChg>
      <pc:sldChg chg="modSp">
        <pc:chgData name="Isabel Hoyos" userId="R5eVIiNu+G3RtUhixS3Ma/YW1PnaDPM4b2qCIjSgG/c=" providerId="None" clId="Web-{F5B0C950-4D10-4275-8503-BF8A9075B6B5}" dt="2025-03-05T18:13:46.160" v="94" actId="20577"/>
        <pc:sldMkLst>
          <pc:docMk/>
          <pc:sldMk cId="1001308073" sldId="2276"/>
        </pc:sldMkLst>
        <pc:spChg chg="mod">
          <ac:chgData name="Isabel Hoyos" userId="R5eVIiNu+G3RtUhixS3Ma/YW1PnaDPM4b2qCIjSgG/c=" providerId="None" clId="Web-{F5B0C950-4D10-4275-8503-BF8A9075B6B5}" dt="2025-03-05T18:13:46.160" v="94" actId="20577"/>
          <ac:spMkLst>
            <pc:docMk/>
            <pc:sldMk cId="1001308073" sldId="2276"/>
            <ac:spMk id="36" creationId="{1719AC9C-6B86-05F7-FE6B-A5F2B91A1D1C}"/>
          </ac:spMkLst>
        </pc:spChg>
      </pc:sldChg>
      <pc:sldChg chg="modSp">
        <pc:chgData name="Isabel Hoyos" userId="R5eVIiNu+G3RtUhixS3Ma/YW1PnaDPM4b2qCIjSgG/c=" providerId="None" clId="Web-{F5B0C950-4D10-4275-8503-BF8A9075B6B5}" dt="2025-03-05T18:11:50.374" v="64" actId="20577"/>
        <pc:sldMkLst>
          <pc:docMk/>
          <pc:sldMk cId="3612299971" sldId="2147483260"/>
        </pc:sldMkLst>
        <pc:spChg chg="mod">
          <ac:chgData name="Isabel Hoyos" userId="R5eVIiNu+G3RtUhixS3Ma/YW1PnaDPM4b2qCIjSgG/c=" providerId="None" clId="Web-{F5B0C950-4D10-4275-8503-BF8A9075B6B5}" dt="2025-03-05T18:11:50.374" v="64" actId="20577"/>
          <ac:spMkLst>
            <pc:docMk/>
            <pc:sldMk cId="3612299971" sldId="2147483260"/>
            <ac:spMk id="55" creationId="{728F2930-9F31-2442-DA50-A5363C37682E}"/>
          </ac:spMkLst>
        </pc:spChg>
      </pc:sldChg>
      <pc:sldChg chg="modSp">
        <pc:chgData name="Isabel Hoyos" userId="R5eVIiNu+G3RtUhixS3Ma/YW1PnaDPM4b2qCIjSgG/c=" providerId="None" clId="Web-{F5B0C950-4D10-4275-8503-BF8A9075B6B5}" dt="2025-03-05T18:16:27.572" v="135" actId="20577"/>
        <pc:sldMkLst>
          <pc:docMk/>
          <pc:sldMk cId="223015746" sldId="2147483285"/>
        </pc:sldMkLst>
        <pc:spChg chg="mod">
          <ac:chgData name="Isabel Hoyos" userId="R5eVIiNu+G3RtUhixS3Ma/YW1PnaDPM4b2qCIjSgG/c=" providerId="None" clId="Web-{F5B0C950-4D10-4275-8503-BF8A9075B6B5}" dt="2025-03-05T18:16:27.572" v="135" actId="20577"/>
          <ac:spMkLst>
            <pc:docMk/>
            <pc:sldMk cId="223015746" sldId="2147483285"/>
            <ac:spMk id="12" creationId="{B778F3E4-1AFF-6CC0-770A-5DBD4123919D}"/>
          </ac:spMkLst>
        </pc:spChg>
      </pc:sldChg>
      <pc:sldChg chg="modSp">
        <pc:chgData name="Isabel Hoyos" userId="R5eVIiNu+G3RtUhixS3Ma/YW1PnaDPM4b2qCIjSgG/c=" providerId="None" clId="Web-{F5B0C950-4D10-4275-8503-BF8A9075B6B5}" dt="2025-03-05T18:17:27.480" v="150" actId="20577"/>
        <pc:sldMkLst>
          <pc:docMk/>
          <pc:sldMk cId="2981258405" sldId="2147483286"/>
        </pc:sldMkLst>
        <pc:spChg chg="mod">
          <ac:chgData name="Isabel Hoyos" userId="R5eVIiNu+G3RtUhixS3Ma/YW1PnaDPM4b2qCIjSgG/c=" providerId="None" clId="Web-{F5B0C950-4D10-4275-8503-BF8A9075B6B5}" dt="2025-03-05T18:17:27.480" v="150" actId="20577"/>
          <ac:spMkLst>
            <pc:docMk/>
            <pc:sldMk cId="2981258405" sldId="2147483286"/>
            <ac:spMk id="5" creationId="{275D5DD4-A566-4ED9-6803-A8EDD0C2339D}"/>
          </ac:spMkLst>
        </pc:spChg>
      </pc:sldChg>
      <pc:sldChg chg="modSp">
        <pc:chgData name="Isabel Hoyos" userId="R5eVIiNu+G3RtUhixS3Ma/YW1PnaDPM4b2qCIjSgG/c=" providerId="None" clId="Web-{F5B0C950-4D10-4275-8503-BF8A9075B6B5}" dt="2025-03-05T18:24:32.262" v="254" actId="20577"/>
        <pc:sldMkLst>
          <pc:docMk/>
          <pc:sldMk cId="3516321284" sldId="2147483288"/>
        </pc:sldMkLst>
        <pc:spChg chg="mod">
          <ac:chgData name="Isabel Hoyos" userId="R5eVIiNu+G3RtUhixS3Ma/YW1PnaDPM4b2qCIjSgG/c=" providerId="None" clId="Web-{F5B0C950-4D10-4275-8503-BF8A9075B6B5}" dt="2025-03-05T18:24:32.262" v="254" actId="20577"/>
          <ac:spMkLst>
            <pc:docMk/>
            <pc:sldMk cId="3516321284" sldId="2147483288"/>
            <ac:spMk id="233" creationId="{DC80FC15-46AD-0129-59BC-7D36629360F6}"/>
          </ac:spMkLst>
        </pc:spChg>
      </pc:sldChg>
      <pc:sldChg chg="modSp">
        <pc:chgData name="Isabel Hoyos" userId="R5eVIiNu+G3RtUhixS3Ma/YW1PnaDPM4b2qCIjSgG/c=" providerId="None" clId="Web-{F5B0C950-4D10-4275-8503-BF8A9075B6B5}" dt="2025-03-05T18:09:56.385" v="40" actId="20577"/>
        <pc:sldMkLst>
          <pc:docMk/>
          <pc:sldMk cId="1170949540" sldId="2147483314"/>
        </pc:sldMkLst>
        <pc:spChg chg="mod">
          <ac:chgData name="Isabel Hoyos" userId="R5eVIiNu+G3RtUhixS3Ma/YW1PnaDPM4b2qCIjSgG/c=" providerId="None" clId="Web-{F5B0C950-4D10-4275-8503-BF8A9075B6B5}" dt="2025-03-05T18:09:56.385" v="40" actId="20577"/>
          <ac:spMkLst>
            <pc:docMk/>
            <pc:sldMk cId="1170949540" sldId="2147483314"/>
            <ac:spMk id="14" creationId="{D96041CA-E817-D668-EB71-D499792CCA1A}"/>
          </ac:spMkLst>
        </pc:spChg>
      </pc:sldChg>
      <pc:sldChg chg="modSp">
        <pc:chgData name="Isabel Hoyos" userId="R5eVIiNu+G3RtUhixS3Ma/YW1PnaDPM4b2qCIjSgG/c=" providerId="None" clId="Web-{F5B0C950-4D10-4275-8503-BF8A9075B6B5}" dt="2025-03-05T18:15:03.959" v="114" actId="20577"/>
        <pc:sldMkLst>
          <pc:docMk/>
          <pc:sldMk cId="2894642895" sldId="2147483318"/>
        </pc:sldMkLst>
        <pc:spChg chg="mod">
          <ac:chgData name="Isabel Hoyos" userId="R5eVIiNu+G3RtUhixS3Ma/YW1PnaDPM4b2qCIjSgG/c=" providerId="None" clId="Web-{F5B0C950-4D10-4275-8503-BF8A9075B6B5}" dt="2025-03-05T18:15:03.959" v="114" actId="20577"/>
          <ac:spMkLst>
            <pc:docMk/>
            <pc:sldMk cId="2894642895" sldId="2147483318"/>
            <ac:spMk id="8" creationId="{4AF7E6FB-BB7A-DAEA-D491-1BB499BD21B1}"/>
          </ac:spMkLst>
        </pc:spChg>
      </pc:sldChg>
      <pc:sldChg chg="modSp">
        <pc:chgData name="Isabel Hoyos" userId="R5eVIiNu+G3RtUhixS3Ma/YW1PnaDPM4b2qCIjSgG/c=" providerId="None" clId="Web-{F5B0C950-4D10-4275-8503-BF8A9075B6B5}" dt="2025-03-05T18:25:23.608" v="261" actId="1076"/>
        <pc:sldMkLst>
          <pc:docMk/>
          <pc:sldMk cId="1093744254" sldId="2147483319"/>
        </pc:sldMkLst>
        <pc:spChg chg="mod">
          <ac:chgData name="Isabel Hoyos" userId="R5eVIiNu+G3RtUhixS3Ma/YW1PnaDPM4b2qCIjSgG/c=" providerId="None" clId="Web-{F5B0C950-4D10-4275-8503-BF8A9075B6B5}" dt="2025-03-05T18:25:23.608" v="261" actId="1076"/>
          <ac:spMkLst>
            <pc:docMk/>
            <pc:sldMk cId="1093744254" sldId="2147483319"/>
            <ac:spMk id="5" creationId="{606488BC-E230-BA1F-0085-2E562BEECB45}"/>
          </ac:spMkLst>
        </pc:spChg>
        <pc:spChg chg="mod">
          <ac:chgData name="Isabel Hoyos" userId="R5eVIiNu+G3RtUhixS3Ma/YW1PnaDPM4b2qCIjSgG/c=" providerId="None" clId="Web-{F5B0C950-4D10-4275-8503-BF8A9075B6B5}" dt="2025-03-05T18:17:58.247" v="158" actId="20577"/>
          <ac:spMkLst>
            <pc:docMk/>
            <pc:sldMk cId="1093744254" sldId="2147483319"/>
            <ac:spMk id="59" creationId="{4DF510D5-3C4C-3ADF-1A9F-84CD47D129D1}"/>
          </ac:spMkLst>
        </pc:spChg>
        <pc:cxnChg chg="mod">
          <ac:chgData name="Isabel Hoyos" userId="R5eVIiNu+G3RtUhixS3Ma/YW1PnaDPM4b2qCIjSgG/c=" providerId="None" clId="Web-{F5B0C950-4D10-4275-8503-BF8A9075B6B5}" dt="2025-03-05T18:25:10.670" v="260" actId="1076"/>
          <ac:cxnSpMkLst>
            <pc:docMk/>
            <pc:sldMk cId="1093744254" sldId="2147483319"/>
            <ac:cxnSpMk id="9" creationId="{6FEC0369-FB52-F7EA-B70B-ACFB8699E0E5}"/>
          </ac:cxnSpMkLst>
        </pc:cxnChg>
      </pc:sldChg>
      <pc:sldChg chg="modSp">
        <pc:chgData name="Isabel Hoyos" userId="R5eVIiNu+G3RtUhixS3Ma/YW1PnaDPM4b2qCIjSgG/c=" providerId="None" clId="Web-{F5B0C950-4D10-4275-8503-BF8A9075B6B5}" dt="2025-03-05T18:18:03.591" v="160" actId="20577"/>
        <pc:sldMkLst>
          <pc:docMk/>
          <pc:sldMk cId="2750187750" sldId="2147483320"/>
        </pc:sldMkLst>
        <pc:spChg chg="mod">
          <ac:chgData name="Isabel Hoyos" userId="R5eVIiNu+G3RtUhixS3Ma/YW1PnaDPM4b2qCIjSgG/c=" providerId="None" clId="Web-{F5B0C950-4D10-4275-8503-BF8A9075B6B5}" dt="2025-03-05T18:18:03.591" v="160" actId="20577"/>
          <ac:spMkLst>
            <pc:docMk/>
            <pc:sldMk cId="2750187750" sldId="2147483320"/>
            <ac:spMk id="17" creationId="{60314F00-28C9-0E8B-6211-61B0F66486EA}"/>
          </ac:spMkLst>
        </pc:spChg>
      </pc:sldChg>
      <pc:sldChg chg="modSp">
        <pc:chgData name="Isabel Hoyos" userId="R5eVIiNu+G3RtUhixS3Ma/YW1PnaDPM4b2qCIjSgG/c=" providerId="None" clId="Web-{F5B0C950-4D10-4275-8503-BF8A9075B6B5}" dt="2025-03-05T18:18:53.499" v="174" actId="20577"/>
        <pc:sldMkLst>
          <pc:docMk/>
          <pc:sldMk cId="2720553710" sldId="2147483322"/>
        </pc:sldMkLst>
        <pc:spChg chg="mod">
          <ac:chgData name="Isabel Hoyos" userId="R5eVIiNu+G3RtUhixS3Ma/YW1PnaDPM4b2qCIjSgG/c=" providerId="None" clId="Web-{F5B0C950-4D10-4275-8503-BF8A9075B6B5}" dt="2025-03-05T18:18:53.499" v="174" actId="20577"/>
          <ac:spMkLst>
            <pc:docMk/>
            <pc:sldMk cId="2720553710" sldId="2147483322"/>
            <ac:spMk id="349" creationId="{E07D5D4C-E918-1DE6-2B5C-2E06CED0F1BE}"/>
          </ac:spMkLst>
        </pc:spChg>
      </pc:sldChg>
      <pc:sldChg chg="modSp">
        <pc:chgData name="Isabel Hoyos" userId="R5eVIiNu+G3RtUhixS3Ma/YW1PnaDPM4b2qCIjSgG/c=" providerId="None" clId="Web-{F5B0C950-4D10-4275-8503-BF8A9075B6B5}" dt="2025-03-05T18:15:10.913" v="116" actId="20577"/>
        <pc:sldMkLst>
          <pc:docMk/>
          <pc:sldMk cId="445611182" sldId="2147483323"/>
        </pc:sldMkLst>
        <pc:spChg chg="mod">
          <ac:chgData name="Isabel Hoyos" userId="R5eVIiNu+G3RtUhixS3Ma/YW1PnaDPM4b2qCIjSgG/c=" providerId="None" clId="Web-{F5B0C950-4D10-4275-8503-BF8A9075B6B5}" dt="2025-03-05T18:15:10.913" v="116" actId="20577"/>
          <ac:spMkLst>
            <pc:docMk/>
            <pc:sldMk cId="445611182" sldId="2147483323"/>
            <ac:spMk id="15" creationId="{00000000-0000-0000-0000-000000000000}"/>
          </ac:spMkLst>
        </pc:spChg>
      </pc:sldChg>
      <pc:sldChg chg="modSp">
        <pc:chgData name="Isabel Hoyos" userId="R5eVIiNu+G3RtUhixS3Ma/YW1PnaDPM4b2qCIjSgG/c=" providerId="None" clId="Web-{F5B0C950-4D10-4275-8503-BF8A9075B6B5}" dt="2025-03-05T18:15:18.163" v="117" actId="20577"/>
        <pc:sldMkLst>
          <pc:docMk/>
          <pc:sldMk cId="2417259106" sldId="2147483324"/>
        </pc:sldMkLst>
        <pc:spChg chg="mod">
          <ac:chgData name="Isabel Hoyos" userId="R5eVIiNu+G3RtUhixS3Ma/YW1PnaDPM4b2qCIjSgG/c=" providerId="None" clId="Web-{F5B0C950-4D10-4275-8503-BF8A9075B6B5}" dt="2025-03-05T18:15:18.163" v="117" actId="20577"/>
          <ac:spMkLst>
            <pc:docMk/>
            <pc:sldMk cId="2417259106" sldId="2147483324"/>
            <ac:spMk id="15" creationId="{00000000-0000-0000-0000-000000000000}"/>
          </ac:spMkLst>
        </pc:spChg>
      </pc:sldChg>
      <pc:sldChg chg="modSp">
        <pc:chgData name="Isabel Hoyos" userId="R5eVIiNu+G3RtUhixS3Ma/YW1PnaDPM4b2qCIjSgG/c=" providerId="None" clId="Web-{F5B0C950-4D10-4275-8503-BF8A9075B6B5}" dt="2025-03-05T18:15:24.054" v="119" actId="20577"/>
        <pc:sldMkLst>
          <pc:docMk/>
          <pc:sldMk cId="2368221001" sldId="2147483326"/>
        </pc:sldMkLst>
        <pc:spChg chg="mod">
          <ac:chgData name="Isabel Hoyos" userId="R5eVIiNu+G3RtUhixS3Ma/YW1PnaDPM4b2qCIjSgG/c=" providerId="None" clId="Web-{F5B0C950-4D10-4275-8503-BF8A9075B6B5}" dt="2025-03-05T18:15:24.054" v="119" actId="20577"/>
          <ac:spMkLst>
            <pc:docMk/>
            <pc:sldMk cId="2368221001" sldId="2147483326"/>
            <ac:spMk id="80" creationId="{683B3F67-458D-1782-2632-4FF281583B48}"/>
          </ac:spMkLst>
        </pc:spChg>
      </pc:sldChg>
      <pc:sldChg chg="modSp">
        <pc:chgData name="Isabel Hoyos" userId="R5eVIiNu+G3RtUhixS3Ma/YW1PnaDPM4b2qCIjSgG/c=" providerId="None" clId="Web-{F5B0C950-4D10-4275-8503-BF8A9075B6B5}" dt="2025-03-05T18:15:38.492" v="121" actId="20577"/>
        <pc:sldMkLst>
          <pc:docMk/>
          <pc:sldMk cId="1437643480" sldId="2147483327"/>
        </pc:sldMkLst>
        <pc:spChg chg="mod">
          <ac:chgData name="Isabel Hoyos" userId="R5eVIiNu+G3RtUhixS3Ma/YW1PnaDPM4b2qCIjSgG/c=" providerId="None" clId="Web-{F5B0C950-4D10-4275-8503-BF8A9075B6B5}" dt="2025-03-05T18:15:38.492" v="121" actId="20577"/>
          <ac:spMkLst>
            <pc:docMk/>
            <pc:sldMk cId="1437643480" sldId="2147483327"/>
            <ac:spMk id="149" creationId="{E64D5C95-296C-888F-D8DC-FD2F9D1EBA2D}"/>
          </ac:spMkLst>
        </pc:spChg>
      </pc:sldChg>
      <pc:sldChg chg="modSp">
        <pc:chgData name="Isabel Hoyos" userId="R5eVIiNu+G3RtUhixS3Ma/YW1PnaDPM4b2qCIjSgG/c=" providerId="None" clId="Web-{F5B0C950-4D10-4275-8503-BF8A9075B6B5}" dt="2025-03-05T18:15:46.070" v="123" actId="20577"/>
        <pc:sldMkLst>
          <pc:docMk/>
          <pc:sldMk cId="1018174901" sldId="2147483328"/>
        </pc:sldMkLst>
        <pc:spChg chg="mod">
          <ac:chgData name="Isabel Hoyos" userId="R5eVIiNu+G3RtUhixS3Ma/YW1PnaDPM4b2qCIjSgG/c=" providerId="None" clId="Web-{F5B0C950-4D10-4275-8503-BF8A9075B6B5}" dt="2025-03-05T18:15:46.070" v="123" actId="20577"/>
          <ac:spMkLst>
            <pc:docMk/>
            <pc:sldMk cId="1018174901" sldId="2147483328"/>
            <ac:spMk id="85" creationId="{D5D01BE7-B5FD-A527-63BC-FC3945EEF9ED}"/>
          </ac:spMkLst>
        </pc:spChg>
      </pc:sldChg>
      <pc:sldChg chg="modSp">
        <pc:chgData name="Isabel Hoyos" userId="R5eVIiNu+G3RtUhixS3Ma/YW1PnaDPM4b2qCIjSgG/c=" providerId="None" clId="Web-{F5B0C950-4D10-4275-8503-BF8A9075B6B5}" dt="2025-03-05T18:15:51.399" v="125" actId="20577"/>
        <pc:sldMkLst>
          <pc:docMk/>
          <pc:sldMk cId="764907150" sldId="2147483329"/>
        </pc:sldMkLst>
        <pc:spChg chg="mod">
          <ac:chgData name="Isabel Hoyos" userId="R5eVIiNu+G3RtUhixS3Ma/YW1PnaDPM4b2qCIjSgG/c=" providerId="None" clId="Web-{F5B0C950-4D10-4275-8503-BF8A9075B6B5}" dt="2025-03-05T18:15:51.399" v="125" actId="20577"/>
          <ac:spMkLst>
            <pc:docMk/>
            <pc:sldMk cId="764907150" sldId="2147483329"/>
            <ac:spMk id="80" creationId="{683B3F67-458D-1782-2632-4FF281583B48}"/>
          </ac:spMkLst>
        </pc:spChg>
      </pc:sldChg>
      <pc:sldChg chg="modSp">
        <pc:chgData name="Isabel Hoyos" userId="R5eVIiNu+G3RtUhixS3Ma/YW1PnaDPM4b2qCIjSgG/c=" providerId="None" clId="Web-{F5B0C950-4D10-4275-8503-BF8A9075B6B5}" dt="2025-03-05T18:16:00.524" v="127" actId="20577"/>
        <pc:sldMkLst>
          <pc:docMk/>
          <pc:sldMk cId="4066909029" sldId="2147483330"/>
        </pc:sldMkLst>
        <pc:spChg chg="mod">
          <ac:chgData name="Isabel Hoyos" userId="R5eVIiNu+G3RtUhixS3Ma/YW1PnaDPM4b2qCIjSgG/c=" providerId="None" clId="Web-{F5B0C950-4D10-4275-8503-BF8A9075B6B5}" dt="2025-03-05T18:16:00.524" v="127" actId="20577"/>
          <ac:spMkLst>
            <pc:docMk/>
            <pc:sldMk cId="4066909029" sldId="2147483330"/>
            <ac:spMk id="80" creationId="{683B3F67-458D-1782-2632-4FF281583B48}"/>
          </ac:spMkLst>
        </pc:spChg>
      </pc:sldChg>
      <pc:sldChg chg="modSp">
        <pc:chgData name="Isabel Hoyos" userId="R5eVIiNu+G3RtUhixS3Ma/YW1PnaDPM4b2qCIjSgG/c=" providerId="None" clId="Web-{F5B0C950-4D10-4275-8503-BF8A9075B6B5}" dt="2025-03-05T18:16:07.368" v="129" actId="20577"/>
        <pc:sldMkLst>
          <pc:docMk/>
          <pc:sldMk cId="1120393258" sldId="2147483331"/>
        </pc:sldMkLst>
        <pc:spChg chg="mod">
          <ac:chgData name="Isabel Hoyos" userId="R5eVIiNu+G3RtUhixS3Ma/YW1PnaDPM4b2qCIjSgG/c=" providerId="None" clId="Web-{F5B0C950-4D10-4275-8503-BF8A9075B6B5}" dt="2025-03-05T18:16:07.368" v="129" actId="20577"/>
          <ac:spMkLst>
            <pc:docMk/>
            <pc:sldMk cId="1120393258" sldId="2147483331"/>
            <ac:spMk id="80" creationId="{683B3F67-458D-1782-2632-4FF281583B48}"/>
          </ac:spMkLst>
        </pc:spChg>
      </pc:sldChg>
      <pc:sldChg chg="modSp">
        <pc:chgData name="Isabel Hoyos" userId="R5eVIiNu+G3RtUhixS3Ma/YW1PnaDPM4b2qCIjSgG/c=" providerId="None" clId="Web-{F5B0C950-4D10-4275-8503-BF8A9075B6B5}" dt="2025-03-05T18:16:14.837" v="131" actId="20577"/>
        <pc:sldMkLst>
          <pc:docMk/>
          <pc:sldMk cId="436339820" sldId="2147483332"/>
        </pc:sldMkLst>
        <pc:spChg chg="mod">
          <ac:chgData name="Isabel Hoyos" userId="R5eVIiNu+G3RtUhixS3Ma/YW1PnaDPM4b2qCIjSgG/c=" providerId="None" clId="Web-{F5B0C950-4D10-4275-8503-BF8A9075B6B5}" dt="2025-03-05T18:16:14.837" v="131" actId="20577"/>
          <ac:spMkLst>
            <pc:docMk/>
            <pc:sldMk cId="436339820" sldId="2147483332"/>
            <ac:spMk id="80" creationId="{683B3F67-458D-1782-2632-4FF281583B48}"/>
          </ac:spMkLst>
        </pc:spChg>
      </pc:sldChg>
      <pc:sldChg chg="modSp">
        <pc:chgData name="Isabel Hoyos" userId="R5eVIiNu+G3RtUhixS3Ma/YW1PnaDPM4b2qCIjSgG/c=" providerId="None" clId="Web-{F5B0C950-4D10-4275-8503-BF8A9075B6B5}" dt="2025-03-05T18:16:20.728" v="133" actId="20577"/>
        <pc:sldMkLst>
          <pc:docMk/>
          <pc:sldMk cId="853045737" sldId="2147483333"/>
        </pc:sldMkLst>
        <pc:spChg chg="mod">
          <ac:chgData name="Isabel Hoyos" userId="R5eVIiNu+G3RtUhixS3Ma/YW1PnaDPM4b2qCIjSgG/c=" providerId="None" clId="Web-{F5B0C950-4D10-4275-8503-BF8A9075B6B5}" dt="2025-03-05T18:16:20.728" v="133" actId="20577"/>
          <ac:spMkLst>
            <pc:docMk/>
            <pc:sldMk cId="853045737" sldId="2147483333"/>
            <ac:spMk id="80" creationId="{683B3F67-458D-1782-2632-4FF281583B48}"/>
          </ac:spMkLst>
        </pc:spChg>
      </pc:sldChg>
      <pc:sldChg chg="modSp">
        <pc:chgData name="Isabel Hoyos" userId="R5eVIiNu+G3RtUhixS3Ma/YW1PnaDPM4b2qCIjSgG/c=" providerId="None" clId="Web-{F5B0C950-4D10-4275-8503-BF8A9075B6B5}" dt="2025-03-05T18:16:51.401" v="140" actId="20577"/>
        <pc:sldMkLst>
          <pc:docMk/>
          <pc:sldMk cId="403562122" sldId="2147483334"/>
        </pc:sldMkLst>
        <pc:spChg chg="mod">
          <ac:chgData name="Isabel Hoyos" userId="R5eVIiNu+G3RtUhixS3Ma/YW1PnaDPM4b2qCIjSgG/c=" providerId="None" clId="Web-{F5B0C950-4D10-4275-8503-BF8A9075B6B5}" dt="2025-03-05T18:16:51.401" v="140" actId="20577"/>
          <ac:spMkLst>
            <pc:docMk/>
            <pc:sldMk cId="403562122" sldId="2147483334"/>
            <ac:spMk id="400" creationId="{B51C1308-48D2-5D39-B0C4-CDC603F873CE}"/>
          </ac:spMkLst>
        </pc:spChg>
      </pc:sldChg>
      <pc:sldChg chg="modSp">
        <pc:chgData name="Isabel Hoyos" userId="R5eVIiNu+G3RtUhixS3Ma/YW1PnaDPM4b2qCIjSgG/c=" providerId="None" clId="Web-{F5B0C950-4D10-4275-8503-BF8A9075B6B5}" dt="2025-03-05T18:17:51.044" v="156" actId="20577"/>
        <pc:sldMkLst>
          <pc:docMk/>
          <pc:sldMk cId="3830922054" sldId="2147483337"/>
        </pc:sldMkLst>
        <pc:spChg chg="mod">
          <ac:chgData name="Isabel Hoyos" userId="R5eVIiNu+G3RtUhixS3Ma/YW1PnaDPM4b2qCIjSgG/c=" providerId="None" clId="Web-{F5B0C950-4D10-4275-8503-BF8A9075B6B5}" dt="2025-03-05T18:17:51.044" v="156" actId="20577"/>
          <ac:spMkLst>
            <pc:docMk/>
            <pc:sldMk cId="3830922054" sldId="2147483337"/>
            <ac:spMk id="17" creationId="{60314F00-28C9-0E8B-6211-61B0F66486EA}"/>
          </ac:spMkLst>
        </pc:spChg>
      </pc:sldChg>
      <pc:sldChg chg="modSp">
        <pc:chgData name="Isabel Hoyos" userId="R5eVIiNu+G3RtUhixS3Ma/YW1PnaDPM4b2qCIjSgG/c=" providerId="None" clId="Web-{F5B0C950-4D10-4275-8503-BF8A9075B6B5}" dt="2025-03-05T18:18:09.873" v="162" actId="20577"/>
        <pc:sldMkLst>
          <pc:docMk/>
          <pc:sldMk cId="2608320821" sldId="2147483338"/>
        </pc:sldMkLst>
        <pc:spChg chg="mod">
          <ac:chgData name="Isabel Hoyos" userId="R5eVIiNu+G3RtUhixS3Ma/YW1PnaDPM4b2qCIjSgG/c=" providerId="None" clId="Web-{F5B0C950-4D10-4275-8503-BF8A9075B6B5}" dt="2025-03-05T18:18:09.873" v="162" actId="20577"/>
          <ac:spMkLst>
            <pc:docMk/>
            <pc:sldMk cId="2608320821" sldId="2147483338"/>
            <ac:spMk id="80" creationId="{683B3F67-458D-1782-2632-4FF281583B48}"/>
          </ac:spMkLst>
        </pc:spChg>
      </pc:sldChg>
      <pc:sldChg chg="modSp">
        <pc:chgData name="Isabel Hoyos" userId="R5eVIiNu+G3RtUhixS3Ma/YW1PnaDPM4b2qCIjSgG/c=" providerId="None" clId="Web-{F5B0C950-4D10-4275-8503-BF8A9075B6B5}" dt="2025-03-05T18:18:23.576" v="166" actId="20577"/>
        <pc:sldMkLst>
          <pc:docMk/>
          <pc:sldMk cId="3019871671" sldId="2147483340"/>
        </pc:sldMkLst>
        <pc:spChg chg="mod">
          <ac:chgData name="Isabel Hoyos" userId="R5eVIiNu+G3RtUhixS3Ma/YW1PnaDPM4b2qCIjSgG/c=" providerId="None" clId="Web-{F5B0C950-4D10-4275-8503-BF8A9075B6B5}" dt="2025-03-05T18:18:23.576" v="166" actId="20577"/>
          <ac:spMkLst>
            <pc:docMk/>
            <pc:sldMk cId="3019871671" sldId="2147483340"/>
            <ac:spMk id="17" creationId="{60314F00-28C9-0E8B-6211-61B0F66486EA}"/>
          </ac:spMkLst>
        </pc:spChg>
      </pc:sldChg>
      <pc:sldChg chg="modSp">
        <pc:chgData name="Isabel Hoyos" userId="R5eVIiNu+G3RtUhixS3Ma/YW1PnaDPM4b2qCIjSgG/c=" providerId="None" clId="Web-{F5B0C950-4D10-4275-8503-BF8A9075B6B5}" dt="2025-03-05T18:24:06.230" v="247" actId="20577"/>
        <pc:sldMkLst>
          <pc:docMk/>
          <pc:sldMk cId="3939637344" sldId="2147483341"/>
        </pc:sldMkLst>
        <pc:spChg chg="mod">
          <ac:chgData name="Isabel Hoyos" userId="R5eVIiNu+G3RtUhixS3Ma/YW1PnaDPM4b2qCIjSgG/c=" providerId="None" clId="Web-{F5B0C950-4D10-4275-8503-BF8A9075B6B5}" dt="2025-03-05T18:24:06.230" v="247" actId="20577"/>
          <ac:spMkLst>
            <pc:docMk/>
            <pc:sldMk cId="3939637344" sldId="2147483341"/>
            <ac:spMk id="4" creationId="{4F978CD2-C825-E6E9-EFEC-E046F865BE63}"/>
          </ac:spMkLst>
        </pc:spChg>
      </pc:sldChg>
      <pc:sldChg chg="modSp">
        <pc:chgData name="Isabel Hoyos" userId="R5eVIiNu+G3RtUhixS3Ma/YW1PnaDPM4b2qCIjSgG/c=" providerId="None" clId="Web-{F5B0C950-4D10-4275-8503-BF8A9075B6B5}" dt="2025-03-05T18:24:11.902" v="248" actId="20577"/>
        <pc:sldMkLst>
          <pc:docMk/>
          <pc:sldMk cId="2578972389" sldId="2147483342"/>
        </pc:sldMkLst>
        <pc:spChg chg="mod">
          <ac:chgData name="Isabel Hoyos" userId="R5eVIiNu+G3RtUhixS3Ma/YW1PnaDPM4b2qCIjSgG/c=" providerId="None" clId="Web-{F5B0C950-4D10-4275-8503-BF8A9075B6B5}" dt="2025-03-05T18:24:11.902" v="248" actId="20577"/>
          <ac:spMkLst>
            <pc:docMk/>
            <pc:sldMk cId="2578972389" sldId="2147483342"/>
            <ac:spMk id="12" creationId="{3E4CF379-3037-D385-BBD5-C37CCFB506CC}"/>
          </ac:spMkLst>
        </pc:spChg>
      </pc:sldChg>
      <pc:sldChg chg="modSp">
        <pc:chgData name="Isabel Hoyos" userId="R5eVIiNu+G3RtUhixS3Ma/YW1PnaDPM4b2qCIjSgG/c=" providerId="None" clId="Web-{F5B0C950-4D10-4275-8503-BF8A9075B6B5}" dt="2025-03-05T18:24:18.824" v="250" actId="20577"/>
        <pc:sldMkLst>
          <pc:docMk/>
          <pc:sldMk cId="2269974377" sldId="2147483343"/>
        </pc:sldMkLst>
        <pc:spChg chg="mod">
          <ac:chgData name="Isabel Hoyos" userId="R5eVIiNu+G3RtUhixS3Ma/YW1PnaDPM4b2qCIjSgG/c=" providerId="None" clId="Web-{F5B0C950-4D10-4275-8503-BF8A9075B6B5}" dt="2025-03-05T18:24:18.824" v="250" actId="20577"/>
          <ac:spMkLst>
            <pc:docMk/>
            <pc:sldMk cId="2269974377" sldId="2147483343"/>
            <ac:spMk id="31" creationId="{1E28F234-3790-FD33-06B1-270217122DD7}"/>
          </ac:spMkLst>
        </pc:spChg>
      </pc:sldChg>
      <pc:sldChg chg="modSp">
        <pc:chgData name="Isabel Hoyos" userId="R5eVIiNu+G3RtUhixS3Ma/YW1PnaDPM4b2qCIjSgG/c=" providerId="None" clId="Web-{F5B0C950-4D10-4275-8503-BF8A9075B6B5}" dt="2025-03-05T18:24:26.543" v="252" actId="20577"/>
        <pc:sldMkLst>
          <pc:docMk/>
          <pc:sldMk cId="368553936" sldId="2147483344"/>
        </pc:sldMkLst>
        <pc:spChg chg="mod">
          <ac:chgData name="Isabel Hoyos" userId="R5eVIiNu+G3RtUhixS3Ma/YW1PnaDPM4b2qCIjSgG/c=" providerId="None" clId="Web-{F5B0C950-4D10-4275-8503-BF8A9075B6B5}" dt="2025-03-05T18:24:26.543" v="252" actId="20577"/>
          <ac:spMkLst>
            <pc:docMk/>
            <pc:sldMk cId="368553936" sldId="2147483344"/>
            <ac:spMk id="24" creationId="{12103BAA-1850-2015-5E6E-91D3288EF609}"/>
          </ac:spMkLst>
        </pc:spChg>
      </pc:sldChg>
      <pc:sldChg chg="modSp">
        <pc:chgData name="Isabel Hoyos" userId="R5eVIiNu+G3RtUhixS3Ma/YW1PnaDPM4b2qCIjSgG/c=" providerId="None" clId="Web-{F5B0C950-4D10-4275-8503-BF8A9075B6B5}" dt="2025-03-05T18:23:24.103" v="240" actId="20577"/>
        <pc:sldMkLst>
          <pc:docMk/>
          <pc:sldMk cId="351936355" sldId="2147483345"/>
        </pc:sldMkLst>
        <pc:spChg chg="mod">
          <ac:chgData name="Isabel Hoyos" userId="R5eVIiNu+G3RtUhixS3Ma/YW1PnaDPM4b2qCIjSgG/c=" providerId="None" clId="Web-{F5B0C950-4D10-4275-8503-BF8A9075B6B5}" dt="2025-03-05T18:23:24.103" v="240" actId="20577"/>
          <ac:spMkLst>
            <pc:docMk/>
            <pc:sldMk cId="351936355" sldId="2147483345"/>
            <ac:spMk id="11" creationId="{60314F00-28C9-0E8B-6211-61B0F66486EA}"/>
          </ac:spMkLst>
        </pc:spChg>
      </pc:sldChg>
      <pc:sldChg chg="modSp">
        <pc:chgData name="Isabel Hoyos" userId="R5eVIiNu+G3RtUhixS3Ma/YW1PnaDPM4b2qCIjSgG/c=" providerId="None" clId="Web-{F5B0C950-4D10-4275-8503-BF8A9075B6B5}" dt="2025-03-05T18:23:56.589" v="245" actId="14100"/>
        <pc:sldMkLst>
          <pc:docMk/>
          <pc:sldMk cId="3575160647" sldId="2147483351"/>
        </pc:sldMkLst>
        <pc:spChg chg="mod">
          <ac:chgData name="Isabel Hoyos" userId="R5eVIiNu+G3RtUhixS3Ma/YW1PnaDPM4b2qCIjSgG/c=" providerId="None" clId="Web-{F5B0C950-4D10-4275-8503-BF8A9075B6B5}" dt="2025-03-05T18:23:34.557" v="242" actId="20577"/>
          <ac:spMkLst>
            <pc:docMk/>
            <pc:sldMk cId="3575160647" sldId="2147483351"/>
            <ac:spMk id="12" creationId="{AED9776B-2FB8-5EB8-0A9F-631889EC4260}"/>
          </ac:spMkLst>
        </pc:spChg>
        <pc:picChg chg="mod modCrop">
          <ac:chgData name="Isabel Hoyos" userId="R5eVIiNu+G3RtUhixS3Ma/YW1PnaDPM4b2qCIjSgG/c=" providerId="None" clId="Web-{F5B0C950-4D10-4275-8503-BF8A9075B6B5}" dt="2025-03-05T18:23:56.589" v="245" actId="14100"/>
          <ac:picMkLst>
            <pc:docMk/>
            <pc:sldMk cId="3575160647" sldId="2147483351"/>
            <ac:picMk id="10" creationId="{8B3A669A-A6D4-24AC-4513-8A792BB2943F}"/>
          </ac:picMkLst>
        </pc:picChg>
      </pc:sldChg>
      <pc:sldChg chg="modSp">
        <pc:chgData name="Isabel Hoyos" userId="R5eVIiNu+G3RtUhixS3Ma/YW1PnaDPM4b2qCIjSgG/c=" providerId="None" clId="Web-{F5B0C950-4D10-4275-8503-BF8A9075B6B5}" dt="2025-03-05T18:22:13.382" v="221" actId="20577"/>
        <pc:sldMkLst>
          <pc:docMk/>
          <pc:sldMk cId="4127046350" sldId="2147483362"/>
        </pc:sldMkLst>
        <pc:spChg chg="mod">
          <ac:chgData name="Isabel Hoyos" userId="R5eVIiNu+G3RtUhixS3Ma/YW1PnaDPM4b2qCIjSgG/c=" providerId="None" clId="Web-{F5B0C950-4D10-4275-8503-BF8A9075B6B5}" dt="2025-03-05T18:22:13.382" v="221" actId="20577"/>
          <ac:spMkLst>
            <pc:docMk/>
            <pc:sldMk cId="4127046350" sldId="2147483362"/>
            <ac:spMk id="10" creationId="{60314F00-28C9-0E8B-6211-61B0F66486EA}"/>
          </ac:spMkLst>
        </pc:spChg>
      </pc:sldChg>
      <pc:sldChg chg="modSp">
        <pc:chgData name="Isabel Hoyos" userId="R5eVIiNu+G3RtUhixS3Ma/YW1PnaDPM4b2qCIjSgG/c=" providerId="None" clId="Web-{F5B0C950-4D10-4275-8503-BF8A9075B6B5}" dt="2025-03-05T18:23:18.431" v="239" actId="20577"/>
        <pc:sldMkLst>
          <pc:docMk/>
          <pc:sldMk cId="1803818177" sldId="2147483379"/>
        </pc:sldMkLst>
        <pc:spChg chg="mod">
          <ac:chgData name="Isabel Hoyos" userId="R5eVIiNu+G3RtUhixS3Ma/YW1PnaDPM4b2qCIjSgG/c=" providerId="None" clId="Web-{F5B0C950-4D10-4275-8503-BF8A9075B6B5}" dt="2025-03-05T18:23:18.431" v="239" actId="20577"/>
          <ac:spMkLst>
            <pc:docMk/>
            <pc:sldMk cId="1803818177" sldId="2147483379"/>
            <ac:spMk id="12" creationId="{AED9776B-2FB8-5EB8-0A9F-631889EC4260}"/>
          </ac:spMkLst>
        </pc:spChg>
      </pc:sldChg>
      <pc:sldChg chg="modSp">
        <pc:chgData name="Isabel Hoyos" userId="R5eVIiNu+G3RtUhixS3Ma/YW1PnaDPM4b2qCIjSgG/c=" providerId="None" clId="Web-{F5B0C950-4D10-4275-8503-BF8A9075B6B5}" dt="2025-03-05T18:20:27.518" v="197" actId="20577"/>
        <pc:sldMkLst>
          <pc:docMk/>
          <pc:sldMk cId="2471978332" sldId="2147483380"/>
        </pc:sldMkLst>
        <pc:spChg chg="mod">
          <ac:chgData name="Isabel Hoyos" userId="R5eVIiNu+G3RtUhixS3Ma/YW1PnaDPM4b2qCIjSgG/c=" providerId="None" clId="Web-{F5B0C950-4D10-4275-8503-BF8A9075B6B5}" dt="2025-03-05T18:20:27.518" v="197" actId="20577"/>
          <ac:spMkLst>
            <pc:docMk/>
            <pc:sldMk cId="2471978332" sldId="2147483380"/>
            <ac:spMk id="20" creationId="{C5E82E62-AE1C-7263-4F96-CBF1D561EF01}"/>
          </ac:spMkLst>
        </pc:spChg>
      </pc:sldChg>
      <pc:sldChg chg="modSp">
        <pc:chgData name="Isabel Hoyos" userId="R5eVIiNu+G3RtUhixS3Ma/YW1PnaDPM4b2qCIjSgG/c=" providerId="None" clId="Web-{F5B0C950-4D10-4275-8503-BF8A9075B6B5}" dt="2025-03-05T18:18:44.921" v="172" actId="20577"/>
        <pc:sldMkLst>
          <pc:docMk/>
          <pc:sldMk cId="3524546876" sldId="2147483381"/>
        </pc:sldMkLst>
        <pc:spChg chg="mod">
          <ac:chgData name="Isabel Hoyos" userId="R5eVIiNu+G3RtUhixS3Ma/YW1PnaDPM4b2qCIjSgG/c=" providerId="None" clId="Web-{F5B0C950-4D10-4275-8503-BF8A9075B6B5}" dt="2025-03-05T18:18:44.921" v="172" actId="20577"/>
          <ac:spMkLst>
            <pc:docMk/>
            <pc:sldMk cId="3524546876" sldId="2147483381"/>
            <ac:spMk id="349" creationId="{E07D5D4C-E918-1DE6-2B5C-2E06CED0F1BE}"/>
          </ac:spMkLst>
        </pc:spChg>
      </pc:sldChg>
      <pc:sldChg chg="modSp">
        <pc:chgData name="Isabel Hoyos" userId="R5eVIiNu+G3RtUhixS3Ma/YW1PnaDPM4b2qCIjSgG/c=" providerId="None" clId="Web-{F5B0C950-4D10-4275-8503-BF8A9075B6B5}" dt="2025-03-05T18:24:39.106" v="256" actId="20577"/>
        <pc:sldMkLst>
          <pc:docMk/>
          <pc:sldMk cId="177209305" sldId="2147483382"/>
        </pc:sldMkLst>
        <pc:spChg chg="mod">
          <ac:chgData name="Isabel Hoyos" userId="R5eVIiNu+G3RtUhixS3Ma/YW1PnaDPM4b2qCIjSgG/c=" providerId="None" clId="Web-{F5B0C950-4D10-4275-8503-BF8A9075B6B5}" dt="2025-03-05T18:24:39.106" v="256" actId="20577"/>
          <ac:spMkLst>
            <pc:docMk/>
            <pc:sldMk cId="177209305" sldId="2147483382"/>
            <ac:spMk id="233" creationId="{DC80FC15-46AD-0129-59BC-7D36629360F6}"/>
          </ac:spMkLst>
        </pc:spChg>
      </pc:sldChg>
      <pc:sldChg chg="modSp">
        <pc:chgData name="Isabel Hoyos" userId="R5eVIiNu+G3RtUhixS3Ma/YW1PnaDPM4b2qCIjSgG/c=" providerId="None" clId="Web-{F5B0C950-4D10-4275-8503-BF8A9075B6B5}" dt="2025-03-05T18:20:32.784" v="199" actId="20577"/>
        <pc:sldMkLst>
          <pc:docMk/>
          <pc:sldMk cId="3416399598" sldId="2147483383"/>
        </pc:sldMkLst>
        <pc:spChg chg="mod">
          <ac:chgData name="Isabel Hoyos" userId="R5eVIiNu+G3RtUhixS3Ma/YW1PnaDPM4b2qCIjSgG/c=" providerId="None" clId="Web-{F5B0C950-4D10-4275-8503-BF8A9075B6B5}" dt="2025-03-05T18:20:32.784" v="199" actId="20577"/>
          <ac:spMkLst>
            <pc:docMk/>
            <pc:sldMk cId="3416399598" sldId="2147483383"/>
            <ac:spMk id="1081" creationId="{0AEA5150-C046-CEAC-2006-DDF5563EF39E}"/>
          </ac:spMkLst>
        </pc:spChg>
      </pc:sldChg>
      <pc:sldChg chg="modSp">
        <pc:chgData name="Isabel Hoyos" userId="R5eVIiNu+G3RtUhixS3Ma/YW1PnaDPM4b2qCIjSgG/c=" providerId="None" clId="Web-{F5B0C950-4D10-4275-8503-BF8A9075B6B5}" dt="2025-03-05T18:22:18.179" v="222" actId="20577"/>
        <pc:sldMkLst>
          <pc:docMk/>
          <pc:sldMk cId="1923521211" sldId="2147483384"/>
        </pc:sldMkLst>
        <pc:spChg chg="mod">
          <ac:chgData name="Isabel Hoyos" userId="R5eVIiNu+G3RtUhixS3Ma/YW1PnaDPM4b2qCIjSgG/c=" providerId="None" clId="Web-{F5B0C950-4D10-4275-8503-BF8A9075B6B5}" dt="2025-03-05T18:22:18.179" v="222" actId="20577"/>
          <ac:spMkLst>
            <pc:docMk/>
            <pc:sldMk cId="1923521211" sldId="2147483384"/>
            <ac:spMk id="20" creationId="{0F81350A-5579-D4A6-1AB7-C507E803FB9F}"/>
          </ac:spMkLst>
        </pc:spChg>
      </pc:sldChg>
      <pc:sldChg chg="modSp">
        <pc:chgData name="Isabel Hoyos" userId="R5eVIiNu+G3RtUhixS3Ma/YW1PnaDPM4b2qCIjSgG/c=" providerId="None" clId="Web-{F5B0C950-4D10-4275-8503-BF8A9075B6B5}" dt="2025-03-05T18:22:25.335" v="224" actId="20577"/>
        <pc:sldMkLst>
          <pc:docMk/>
          <pc:sldMk cId="3555976909" sldId="2147483385"/>
        </pc:sldMkLst>
        <pc:spChg chg="mod">
          <ac:chgData name="Isabel Hoyos" userId="R5eVIiNu+G3RtUhixS3Ma/YW1PnaDPM4b2qCIjSgG/c=" providerId="None" clId="Web-{F5B0C950-4D10-4275-8503-BF8A9075B6B5}" dt="2025-03-05T18:22:25.335" v="224" actId="20577"/>
          <ac:spMkLst>
            <pc:docMk/>
            <pc:sldMk cId="3555976909" sldId="2147483385"/>
            <ac:spMk id="72" creationId="{B8046037-CDDD-707F-334F-9AD212AB208A}"/>
          </ac:spMkLst>
        </pc:spChg>
      </pc:sldChg>
      <pc:sldChg chg="modSp">
        <pc:chgData name="Isabel Hoyos" userId="R5eVIiNu+G3RtUhixS3Ma/YW1PnaDPM4b2qCIjSgG/c=" providerId="None" clId="Web-{F5B0C950-4D10-4275-8503-BF8A9075B6B5}" dt="2025-03-05T18:22:46.399" v="230" actId="20577"/>
        <pc:sldMkLst>
          <pc:docMk/>
          <pc:sldMk cId="3738695649" sldId="2147483388"/>
        </pc:sldMkLst>
        <pc:spChg chg="mod">
          <ac:chgData name="Isabel Hoyos" userId="R5eVIiNu+G3RtUhixS3Ma/YW1PnaDPM4b2qCIjSgG/c=" providerId="None" clId="Web-{F5B0C950-4D10-4275-8503-BF8A9075B6B5}" dt="2025-03-05T18:22:46.399" v="230" actId="20577"/>
          <ac:spMkLst>
            <pc:docMk/>
            <pc:sldMk cId="3738695649" sldId="2147483388"/>
            <ac:spMk id="43" creationId="{20B4A86B-C68D-0A91-ACB8-FA80587FBD34}"/>
          </ac:spMkLst>
        </pc:spChg>
      </pc:sldChg>
      <pc:sldChg chg="modSp">
        <pc:chgData name="Isabel Hoyos" userId="R5eVIiNu+G3RtUhixS3Ma/YW1PnaDPM4b2qCIjSgG/c=" providerId="None" clId="Web-{F5B0C950-4D10-4275-8503-BF8A9075B6B5}" dt="2025-03-05T18:16:43.447" v="138" actId="20577"/>
        <pc:sldMkLst>
          <pc:docMk/>
          <pc:sldMk cId="370165419" sldId="2147483389"/>
        </pc:sldMkLst>
        <pc:spChg chg="mod">
          <ac:chgData name="Isabel Hoyos" userId="R5eVIiNu+G3RtUhixS3Ma/YW1PnaDPM4b2qCIjSgG/c=" providerId="None" clId="Web-{F5B0C950-4D10-4275-8503-BF8A9075B6B5}" dt="2025-03-05T18:16:43.447" v="138" actId="20577"/>
          <ac:spMkLst>
            <pc:docMk/>
            <pc:sldMk cId="370165419" sldId="2147483389"/>
            <ac:spMk id="4" creationId="{91A42F7B-A1F4-8CB0-A3A9-D0949D4C4C1A}"/>
          </ac:spMkLst>
        </pc:spChg>
      </pc:sldChg>
      <pc:sldChg chg="modSp">
        <pc:chgData name="Isabel Hoyos" userId="R5eVIiNu+G3RtUhixS3Ma/YW1PnaDPM4b2qCIjSgG/c=" providerId="None" clId="Web-{F5B0C950-4D10-4275-8503-BF8A9075B6B5}" dt="2025-03-05T18:20:39.972" v="201" actId="20577"/>
        <pc:sldMkLst>
          <pc:docMk/>
          <pc:sldMk cId="2775934950" sldId="2147483393"/>
        </pc:sldMkLst>
        <pc:spChg chg="mod">
          <ac:chgData name="Isabel Hoyos" userId="R5eVIiNu+G3RtUhixS3Ma/YW1PnaDPM4b2qCIjSgG/c=" providerId="None" clId="Web-{F5B0C950-4D10-4275-8503-BF8A9075B6B5}" dt="2025-03-05T18:20:39.972" v="201" actId="20577"/>
          <ac:spMkLst>
            <pc:docMk/>
            <pc:sldMk cId="2775934950" sldId="2147483393"/>
            <ac:spMk id="1081" creationId="{0AEA5150-C046-CEAC-2006-DDF5563EF39E}"/>
          </ac:spMkLst>
        </pc:spChg>
      </pc:sldChg>
      <pc:sldChg chg="modSp">
        <pc:chgData name="Isabel Hoyos" userId="R5eVIiNu+G3RtUhixS3Ma/YW1PnaDPM4b2qCIjSgG/c=" providerId="None" clId="Web-{F5B0C950-4D10-4275-8503-BF8A9075B6B5}" dt="2025-03-05T18:14:57.694" v="112" actId="20577"/>
        <pc:sldMkLst>
          <pc:docMk/>
          <pc:sldMk cId="449719937" sldId="2147483394"/>
        </pc:sldMkLst>
        <pc:spChg chg="mod">
          <ac:chgData name="Isabel Hoyos" userId="R5eVIiNu+G3RtUhixS3Ma/YW1PnaDPM4b2qCIjSgG/c=" providerId="None" clId="Web-{F5B0C950-4D10-4275-8503-BF8A9075B6B5}" dt="2025-03-05T18:14:57.694" v="112" actId="20577"/>
          <ac:spMkLst>
            <pc:docMk/>
            <pc:sldMk cId="449719937" sldId="2147483394"/>
            <ac:spMk id="14" creationId="{E8E347D1-9D3A-290C-EB40-544F614B9266}"/>
          </ac:spMkLst>
        </pc:spChg>
      </pc:sldChg>
      <pc:sldChg chg="modSp">
        <pc:chgData name="Isabel Hoyos" userId="R5eVIiNu+G3RtUhixS3Ma/YW1PnaDPM4b2qCIjSgG/c=" providerId="None" clId="Web-{F5B0C950-4D10-4275-8503-BF8A9075B6B5}" dt="2025-03-05T18:22:33.414" v="226" actId="20577"/>
        <pc:sldMkLst>
          <pc:docMk/>
          <pc:sldMk cId="746524054" sldId="2147483395"/>
        </pc:sldMkLst>
        <pc:spChg chg="mod">
          <ac:chgData name="Isabel Hoyos" userId="R5eVIiNu+G3RtUhixS3Ma/YW1PnaDPM4b2qCIjSgG/c=" providerId="None" clId="Web-{F5B0C950-4D10-4275-8503-BF8A9075B6B5}" dt="2025-03-05T18:22:33.414" v="226" actId="20577"/>
          <ac:spMkLst>
            <pc:docMk/>
            <pc:sldMk cId="746524054" sldId="2147483395"/>
            <ac:spMk id="73" creationId="{9E6EB62B-FCDF-E627-CDBF-2524FAB66A8D}"/>
          </ac:spMkLst>
        </pc:spChg>
      </pc:sldChg>
      <pc:sldChg chg="modSp">
        <pc:chgData name="Isabel Hoyos" userId="R5eVIiNu+G3RtUhixS3Ma/YW1PnaDPM4b2qCIjSgG/c=" providerId="None" clId="Web-{F5B0C950-4D10-4275-8503-BF8A9075B6B5}" dt="2025-03-05T18:22:06.303" v="219" actId="20577"/>
        <pc:sldMkLst>
          <pc:docMk/>
          <pc:sldMk cId="2939322346" sldId="2147483396"/>
        </pc:sldMkLst>
        <pc:spChg chg="mod">
          <ac:chgData name="Isabel Hoyos" userId="R5eVIiNu+G3RtUhixS3Ma/YW1PnaDPM4b2qCIjSgG/c=" providerId="None" clId="Web-{F5B0C950-4D10-4275-8503-BF8A9075B6B5}" dt="2025-03-05T18:22:06.303" v="219" actId="20577"/>
          <ac:spMkLst>
            <pc:docMk/>
            <pc:sldMk cId="2939322346" sldId="2147483396"/>
            <ac:spMk id="94" creationId="{7EB9F32A-EAB2-D86D-07D3-E8B7A586FA17}"/>
          </ac:spMkLst>
        </pc:spChg>
      </pc:sldChg>
      <pc:sldChg chg="modSp">
        <pc:chgData name="Isabel Hoyos" userId="R5eVIiNu+G3RtUhixS3Ma/YW1PnaDPM4b2qCIjSgG/c=" providerId="None" clId="Web-{F5B0C950-4D10-4275-8503-BF8A9075B6B5}" dt="2025-03-05T18:22:40.102" v="228" actId="20577"/>
        <pc:sldMkLst>
          <pc:docMk/>
          <pc:sldMk cId="801809420" sldId="2147483397"/>
        </pc:sldMkLst>
        <pc:spChg chg="mod">
          <ac:chgData name="Isabel Hoyos" userId="R5eVIiNu+G3RtUhixS3Ma/YW1PnaDPM4b2qCIjSgG/c=" providerId="None" clId="Web-{F5B0C950-4D10-4275-8503-BF8A9075B6B5}" dt="2025-03-05T18:22:40.102" v="228" actId="20577"/>
          <ac:spMkLst>
            <pc:docMk/>
            <pc:sldMk cId="801809420" sldId="2147483397"/>
            <ac:spMk id="21" creationId="{3B1E04EA-C6AC-57F9-CEF9-42B7F640823C}"/>
          </ac:spMkLst>
        </pc:spChg>
      </pc:sldChg>
      <pc:sldChg chg="modSp">
        <pc:chgData name="Isabel Hoyos" userId="R5eVIiNu+G3RtUhixS3Ma/YW1PnaDPM4b2qCIjSgG/c=" providerId="None" clId="Web-{F5B0C950-4D10-4275-8503-BF8A9075B6B5}" dt="2025-03-05T18:21:51.615" v="215" actId="20577"/>
        <pc:sldMkLst>
          <pc:docMk/>
          <pc:sldMk cId="697340276" sldId="2147483415"/>
        </pc:sldMkLst>
        <pc:spChg chg="mod">
          <ac:chgData name="Isabel Hoyos" userId="R5eVIiNu+G3RtUhixS3Ma/YW1PnaDPM4b2qCIjSgG/c=" providerId="None" clId="Web-{F5B0C950-4D10-4275-8503-BF8A9075B6B5}" dt="2025-03-05T18:21:51.615" v="215" actId="20577"/>
          <ac:spMkLst>
            <pc:docMk/>
            <pc:sldMk cId="697340276" sldId="2147483415"/>
            <ac:spMk id="147" creationId="{BF7D2FBF-C766-D5E1-1920-17434132EFFD}"/>
          </ac:spMkLst>
        </pc:spChg>
      </pc:sldChg>
      <pc:sldChg chg="modSp">
        <pc:chgData name="Isabel Hoyos" userId="R5eVIiNu+G3RtUhixS3Ma/YW1PnaDPM4b2qCIjSgG/c=" providerId="None" clId="Web-{F5B0C950-4D10-4275-8503-BF8A9075B6B5}" dt="2025-03-05T18:18:57.171" v="176" actId="20577"/>
        <pc:sldMkLst>
          <pc:docMk/>
          <pc:sldMk cId="1964116028" sldId="2147483421"/>
        </pc:sldMkLst>
        <pc:spChg chg="mod">
          <ac:chgData name="Isabel Hoyos" userId="R5eVIiNu+G3RtUhixS3Ma/YW1PnaDPM4b2qCIjSgG/c=" providerId="None" clId="Web-{F5B0C950-4D10-4275-8503-BF8A9075B6B5}" dt="2025-03-05T18:18:57.171" v="176" actId="20577"/>
          <ac:spMkLst>
            <pc:docMk/>
            <pc:sldMk cId="1964116028" sldId="2147483421"/>
            <ac:spMk id="37" creationId="{66261F0C-0FA1-B66A-D6E9-A496ECD6BC64}"/>
          </ac:spMkLst>
        </pc:spChg>
      </pc:sldChg>
      <pc:sldChg chg="modSp">
        <pc:chgData name="Isabel Hoyos" userId="R5eVIiNu+G3RtUhixS3Ma/YW1PnaDPM4b2qCIjSgG/c=" providerId="None" clId="Web-{F5B0C950-4D10-4275-8503-BF8A9075B6B5}" dt="2025-03-05T18:10:04.620" v="42" actId="20577"/>
        <pc:sldMkLst>
          <pc:docMk/>
          <pc:sldMk cId="3511684830" sldId="2147483435"/>
        </pc:sldMkLst>
        <pc:spChg chg="mod">
          <ac:chgData name="Isabel Hoyos" userId="R5eVIiNu+G3RtUhixS3Ma/YW1PnaDPM4b2qCIjSgG/c=" providerId="None" clId="Web-{F5B0C950-4D10-4275-8503-BF8A9075B6B5}" dt="2025-03-05T18:10:04.620" v="42" actId="20577"/>
          <ac:spMkLst>
            <pc:docMk/>
            <pc:sldMk cId="3511684830" sldId="2147483435"/>
            <ac:spMk id="10" creationId="{F3477BC7-6106-3169-EECA-889AF124D825}"/>
          </ac:spMkLst>
        </pc:spChg>
      </pc:sldChg>
      <pc:sldChg chg="modSp">
        <pc:chgData name="Isabel Hoyos" userId="R5eVIiNu+G3RtUhixS3Ma/YW1PnaDPM4b2qCIjSgG/c=" providerId="None" clId="Web-{F5B0C950-4D10-4275-8503-BF8A9075B6B5}" dt="2025-03-05T18:26:49.314" v="265" actId="1076"/>
        <pc:sldMkLst>
          <pc:docMk/>
          <pc:sldMk cId="3880385242" sldId="2147483437"/>
        </pc:sldMkLst>
        <pc:spChg chg="mod">
          <ac:chgData name="Isabel Hoyos" userId="R5eVIiNu+G3RtUhixS3Ma/YW1PnaDPM4b2qCIjSgG/c=" providerId="None" clId="Web-{F5B0C950-4D10-4275-8503-BF8A9075B6B5}" dt="2025-03-05T18:17:03.136" v="144" actId="20577"/>
          <ac:spMkLst>
            <pc:docMk/>
            <pc:sldMk cId="3880385242" sldId="2147483437"/>
            <ac:spMk id="17" creationId="{60314F00-28C9-0E8B-6211-61B0F66486EA}"/>
          </ac:spMkLst>
        </pc:spChg>
        <pc:spChg chg="mod">
          <ac:chgData name="Isabel Hoyos" userId="R5eVIiNu+G3RtUhixS3Ma/YW1PnaDPM4b2qCIjSgG/c=" providerId="None" clId="Web-{F5B0C950-4D10-4275-8503-BF8A9075B6B5}" dt="2025-03-05T18:26:49.314" v="265" actId="1076"/>
          <ac:spMkLst>
            <pc:docMk/>
            <pc:sldMk cId="3880385242" sldId="2147483437"/>
            <ac:spMk id="25" creationId="{7DD7CBFA-38F3-46B3-49C9-B9FBB937F39C}"/>
          </ac:spMkLst>
        </pc:spChg>
      </pc:sldChg>
      <pc:sldChg chg="modSp">
        <pc:chgData name="Isabel Hoyos" userId="R5eVIiNu+G3RtUhixS3Ma/YW1PnaDPM4b2qCIjSgG/c=" providerId="None" clId="Web-{F5B0C950-4D10-4275-8503-BF8A9075B6B5}" dt="2025-03-05T18:17:12.308" v="146" actId="20577"/>
        <pc:sldMkLst>
          <pc:docMk/>
          <pc:sldMk cId="4086690885" sldId="2147483438"/>
        </pc:sldMkLst>
        <pc:spChg chg="mod">
          <ac:chgData name="Isabel Hoyos" userId="R5eVIiNu+G3RtUhixS3Ma/YW1PnaDPM4b2qCIjSgG/c=" providerId="None" clId="Web-{F5B0C950-4D10-4275-8503-BF8A9075B6B5}" dt="2025-03-05T18:17:12.308" v="146" actId="20577"/>
          <ac:spMkLst>
            <pc:docMk/>
            <pc:sldMk cId="4086690885" sldId="2147483438"/>
            <ac:spMk id="17" creationId="{60314F00-28C9-0E8B-6211-61B0F66486EA}"/>
          </ac:spMkLst>
        </pc:spChg>
      </pc:sldChg>
      <pc:sldChg chg="modSp">
        <pc:chgData name="Isabel Hoyos" userId="R5eVIiNu+G3RtUhixS3Ma/YW1PnaDPM4b2qCIjSgG/c=" providerId="None" clId="Web-{F5B0C950-4D10-4275-8503-BF8A9075B6B5}" dt="2025-03-05T18:25:43.983" v="262" actId="1076"/>
        <pc:sldMkLst>
          <pc:docMk/>
          <pc:sldMk cId="1615620102" sldId="2147483439"/>
        </pc:sldMkLst>
        <pc:spChg chg="mod">
          <ac:chgData name="Isabel Hoyos" userId="R5eVIiNu+G3RtUhixS3Ma/YW1PnaDPM4b2qCIjSgG/c=" providerId="None" clId="Web-{F5B0C950-4D10-4275-8503-BF8A9075B6B5}" dt="2025-03-05T18:17:19.058" v="148" actId="20577"/>
          <ac:spMkLst>
            <pc:docMk/>
            <pc:sldMk cId="1615620102" sldId="2147483439"/>
            <ac:spMk id="5" creationId="{275D5DD4-A566-4ED9-6803-A8EDD0C2339D}"/>
          </ac:spMkLst>
        </pc:spChg>
        <pc:spChg chg="mod">
          <ac:chgData name="Isabel Hoyos" userId="R5eVIiNu+G3RtUhixS3Ma/YW1PnaDPM4b2qCIjSgG/c=" providerId="None" clId="Web-{F5B0C950-4D10-4275-8503-BF8A9075B6B5}" dt="2025-03-05T18:25:43.983" v="262" actId="1076"/>
          <ac:spMkLst>
            <pc:docMk/>
            <pc:sldMk cId="1615620102" sldId="2147483439"/>
            <ac:spMk id="46" creationId="{888BB324-7387-8E24-2E4D-B3D45DE2C29E}"/>
          </ac:spMkLst>
        </pc:spChg>
      </pc:sldChg>
      <pc:sldChg chg="modSp">
        <pc:chgData name="Isabel Hoyos" userId="R5eVIiNu+G3RtUhixS3Ma/YW1PnaDPM4b2qCIjSgG/c=" providerId="None" clId="Web-{F5B0C950-4D10-4275-8503-BF8A9075B6B5}" dt="2025-03-05T18:17:35.371" v="152" actId="20577"/>
        <pc:sldMkLst>
          <pc:docMk/>
          <pc:sldMk cId="538038695" sldId="2147483440"/>
        </pc:sldMkLst>
        <pc:spChg chg="mod">
          <ac:chgData name="Isabel Hoyos" userId="R5eVIiNu+G3RtUhixS3Ma/YW1PnaDPM4b2qCIjSgG/c=" providerId="None" clId="Web-{F5B0C950-4D10-4275-8503-BF8A9075B6B5}" dt="2025-03-05T18:17:35.371" v="152" actId="20577"/>
          <ac:spMkLst>
            <pc:docMk/>
            <pc:sldMk cId="538038695" sldId="2147483440"/>
            <ac:spMk id="14" creationId="{7B52391E-804C-F27E-0AD9-DC14454DE6E9}"/>
          </ac:spMkLst>
        </pc:spChg>
      </pc:sldChg>
      <pc:sldChg chg="modSp">
        <pc:chgData name="Isabel Hoyos" userId="R5eVIiNu+G3RtUhixS3Ma/YW1PnaDPM4b2qCIjSgG/c=" providerId="None" clId="Web-{F5B0C950-4D10-4275-8503-BF8A9075B6B5}" dt="2025-03-05T18:17:42.215" v="154" actId="20577"/>
        <pc:sldMkLst>
          <pc:docMk/>
          <pc:sldMk cId="3150747074" sldId="2147483441"/>
        </pc:sldMkLst>
        <pc:spChg chg="mod">
          <ac:chgData name="Isabel Hoyos" userId="R5eVIiNu+G3RtUhixS3Ma/YW1PnaDPM4b2qCIjSgG/c=" providerId="None" clId="Web-{F5B0C950-4D10-4275-8503-BF8A9075B6B5}" dt="2025-03-05T18:17:42.215" v="154" actId="20577"/>
          <ac:spMkLst>
            <pc:docMk/>
            <pc:sldMk cId="3150747074" sldId="2147483441"/>
            <ac:spMk id="60" creationId="{7DE97891-AC3F-7765-C39E-6DE0630FAF3F}"/>
          </ac:spMkLst>
        </pc:spChg>
      </pc:sldChg>
      <pc:sldChg chg="modSp">
        <pc:chgData name="Isabel Hoyos" userId="R5eVIiNu+G3RtUhixS3Ma/YW1PnaDPM4b2qCIjSgG/c=" providerId="None" clId="Web-{F5B0C950-4D10-4275-8503-BF8A9075B6B5}" dt="2025-03-05T18:18:16.342" v="164" actId="20577"/>
        <pc:sldMkLst>
          <pc:docMk/>
          <pc:sldMk cId="1426051312" sldId="2147483442"/>
        </pc:sldMkLst>
        <pc:spChg chg="mod">
          <ac:chgData name="Isabel Hoyos" userId="R5eVIiNu+G3RtUhixS3Ma/YW1PnaDPM4b2qCIjSgG/c=" providerId="None" clId="Web-{F5B0C950-4D10-4275-8503-BF8A9075B6B5}" dt="2025-03-05T18:18:16.342" v="164" actId="20577"/>
          <ac:spMkLst>
            <pc:docMk/>
            <pc:sldMk cId="1426051312" sldId="2147483442"/>
            <ac:spMk id="67" creationId="{00000000-0000-0000-0000-000000000000}"/>
          </ac:spMkLst>
        </pc:spChg>
      </pc:sldChg>
      <pc:sldChg chg="modSp">
        <pc:chgData name="Isabel Hoyos" userId="R5eVIiNu+G3RtUhixS3Ma/YW1PnaDPM4b2qCIjSgG/c=" providerId="None" clId="Web-{F5B0C950-4D10-4275-8503-BF8A9075B6B5}" dt="2025-03-05T18:18:29.311" v="168" actId="20577"/>
        <pc:sldMkLst>
          <pc:docMk/>
          <pc:sldMk cId="625963345" sldId="2147483443"/>
        </pc:sldMkLst>
        <pc:spChg chg="mod">
          <ac:chgData name="Isabel Hoyos" userId="R5eVIiNu+G3RtUhixS3Ma/YW1PnaDPM4b2qCIjSgG/c=" providerId="None" clId="Web-{F5B0C950-4D10-4275-8503-BF8A9075B6B5}" dt="2025-03-05T18:18:29.311" v="168" actId="20577"/>
          <ac:spMkLst>
            <pc:docMk/>
            <pc:sldMk cId="625963345" sldId="2147483443"/>
            <ac:spMk id="59" creationId="{FD11C661-A790-9977-B697-9650F3DA69AB}"/>
          </ac:spMkLst>
        </pc:spChg>
      </pc:sldChg>
      <pc:sldChg chg="modSp">
        <pc:chgData name="Isabel Hoyos" userId="R5eVIiNu+G3RtUhixS3Ma/YW1PnaDPM4b2qCIjSgG/c=" providerId="None" clId="Web-{F5B0C950-4D10-4275-8503-BF8A9075B6B5}" dt="2025-03-05T18:18:35.639" v="170" actId="20577"/>
        <pc:sldMkLst>
          <pc:docMk/>
          <pc:sldMk cId="3066009455" sldId="2147483444"/>
        </pc:sldMkLst>
        <pc:spChg chg="mod">
          <ac:chgData name="Isabel Hoyos" userId="R5eVIiNu+G3RtUhixS3Ma/YW1PnaDPM4b2qCIjSgG/c=" providerId="None" clId="Web-{F5B0C950-4D10-4275-8503-BF8A9075B6B5}" dt="2025-03-05T18:18:35.639" v="170" actId="20577"/>
          <ac:spMkLst>
            <pc:docMk/>
            <pc:sldMk cId="3066009455" sldId="2147483444"/>
            <ac:spMk id="41" creationId="{8D9233CE-2D0F-86B7-EBDC-F9A791FA9ECF}"/>
          </ac:spMkLst>
        </pc:spChg>
      </pc:sldChg>
      <pc:sldChg chg="modSp">
        <pc:chgData name="Isabel Hoyos" userId="R5eVIiNu+G3RtUhixS3Ma/YW1PnaDPM4b2qCIjSgG/c=" providerId="None" clId="Web-{F5B0C950-4D10-4275-8503-BF8A9075B6B5}" dt="2025-03-05T18:19:03.750" v="177" actId="20577"/>
        <pc:sldMkLst>
          <pc:docMk/>
          <pc:sldMk cId="3833357034" sldId="2147483445"/>
        </pc:sldMkLst>
        <pc:spChg chg="mod">
          <ac:chgData name="Isabel Hoyos" userId="R5eVIiNu+G3RtUhixS3Ma/YW1PnaDPM4b2qCIjSgG/c=" providerId="None" clId="Web-{F5B0C950-4D10-4275-8503-BF8A9075B6B5}" dt="2025-03-05T18:19:03.750" v="177" actId="20577"/>
          <ac:spMkLst>
            <pc:docMk/>
            <pc:sldMk cId="3833357034" sldId="2147483445"/>
            <ac:spMk id="3" creationId="{B5AFB467-3DE4-1F9F-84BC-86D5778319E7}"/>
          </ac:spMkLst>
        </pc:spChg>
      </pc:sldChg>
      <pc:sldChg chg="modSp">
        <pc:chgData name="Isabel Hoyos" userId="R5eVIiNu+G3RtUhixS3Ma/YW1PnaDPM4b2qCIjSgG/c=" providerId="None" clId="Web-{F5B0C950-4D10-4275-8503-BF8A9075B6B5}" dt="2025-03-05T18:19:52.814" v="187" actId="20577"/>
        <pc:sldMkLst>
          <pc:docMk/>
          <pc:sldMk cId="1258623451" sldId="2147483448"/>
        </pc:sldMkLst>
        <pc:spChg chg="mod">
          <ac:chgData name="Isabel Hoyos" userId="R5eVIiNu+G3RtUhixS3Ma/YW1PnaDPM4b2qCIjSgG/c=" providerId="None" clId="Web-{F5B0C950-4D10-4275-8503-BF8A9075B6B5}" dt="2025-03-05T18:19:52.814" v="187" actId="20577"/>
          <ac:spMkLst>
            <pc:docMk/>
            <pc:sldMk cId="1258623451" sldId="2147483448"/>
            <ac:spMk id="57" creationId="{9D8A4070-3E4E-A45B-DCEE-DF1764CD2B18}"/>
          </ac:spMkLst>
        </pc:spChg>
      </pc:sldChg>
      <pc:sldChg chg="modSp">
        <pc:chgData name="Isabel Hoyos" userId="R5eVIiNu+G3RtUhixS3Ma/YW1PnaDPM4b2qCIjSgG/c=" providerId="None" clId="Web-{F5B0C950-4D10-4275-8503-BF8A9075B6B5}" dt="2025-03-05T18:19:59.502" v="189" actId="20577"/>
        <pc:sldMkLst>
          <pc:docMk/>
          <pc:sldMk cId="3923321431" sldId="2147483449"/>
        </pc:sldMkLst>
        <pc:spChg chg="mod">
          <ac:chgData name="Isabel Hoyos" userId="R5eVIiNu+G3RtUhixS3Ma/YW1PnaDPM4b2qCIjSgG/c=" providerId="None" clId="Web-{F5B0C950-4D10-4275-8503-BF8A9075B6B5}" dt="2025-03-05T18:19:59.502" v="189" actId="20577"/>
          <ac:spMkLst>
            <pc:docMk/>
            <pc:sldMk cId="3923321431" sldId="2147483449"/>
            <ac:spMk id="19" creationId="{3C08D314-8D07-ABC5-8256-F267708F6045}"/>
          </ac:spMkLst>
        </pc:spChg>
      </pc:sldChg>
      <pc:sldChg chg="modSp">
        <pc:chgData name="Isabel Hoyos" userId="R5eVIiNu+G3RtUhixS3Ma/YW1PnaDPM4b2qCIjSgG/c=" providerId="None" clId="Web-{F5B0C950-4D10-4275-8503-BF8A9075B6B5}" dt="2025-03-05T18:20:07.377" v="191" actId="20577"/>
        <pc:sldMkLst>
          <pc:docMk/>
          <pc:sldMk cId="3996212113" sldId="2147483450"/>
        </pc:sldMkLst>
        <pc:spChg chg="mod">
          <ac:chgData name="Isabel Hoyos" userId="R5eVIiNu+G3RtUhixS3Ma/YW1PnaDPM4b2qCIjSgG/c=" providerId="None" clId="Web-{F5B0C950-4D10-4275-8503-BF8A9075B6B5}" dt="2025-03-05T18:20:07.377" v="191" actId="20577"/>
          <ac:spMkLst>
            <pc:docMk/>
            <pc:sldMk cId="3996212113" sldId="2147483450"/>
            <ac:spMk id="68" creationId="{908C06C6-AF19-9DA7-906F-7861C1822730}"/>
          </ac:spMkLst>
        </pc:spChg>
      </pc:sldChg>
      <pc:sldChg chg="modSp">
        <pc:chgData name="Isabel Hoyos" userId="R5eVIiNu+G3RtUhixS3Ma/YW1PnaDPM4b2qCIjSgG/c=" providerId="None" clId="Web-{F5B0C950-4D10-4275-8503-BF8A9075B6B5}" dt="2025-03-05T18:13:18.002" v="86" actId="20577"/>
        <pc:sldMkLst>
          <pc:docMk/>
          <pc:sldMk cId="1359395125" sldId="2147483452"/>
        </pc:sldMkLst>
        <pc:spChg chg="mod">
          <ac:chgData name="Isabel Hoyos" userId="R5eVIiNu+G3RtUhixS3Ma/YW1PnaDPM4b2qCIjSgG/c=" providerId="None" clId="Web-{F5B0C950-4D10-4275-8503-BF8A9075B6B5}" dt="2025-03-05T18:13:18.002" v="86" actId="20577"/>
          <ac:spMkLst>
            <pc:docMk/>
            <pc:sldMk cId="1359395125" sldId="2147483452"/>
            <ac:spMk id="12" creationId="{A64513FC-F055-A943-D61E-FAE09A191B60}"/>
          </ac:spMkLst>
        </pc:spChg>
      </pc:sldChg>
      <pc:sldChg chg="modSp">
        <pc:chgData name="Isabel Hoyos" userId="R5eVIiNu+G3RtUhixS3Ma/YW1PnaDPM4b2qCIjSgG/c=" providerId="None" clId="Web-{F5B0C950-4D10-4275-8503-BF8A9075B6B5}" dt="2025-03-05T18:09:04.680" v="26" actId="20577"/>
        <pc:sldMkLst>
          <pc:docMk/>
          <pc:sldMk cId="2949818171" sldId="2147483458"/>
        </pc:sldMkLst>
        <pc:spChg chg="mod">
          <ac:chgData name="Isabel Hoyos" userId="R5eVIiNu+G3RtUhixS3Ma/YW1PnaDPM4b2qCIjSgG/c=" providerId="None" clId="Web-{F5B0C950-4D10-4275-8503-BF8A9075B6B5}" dt="2025-03-05T18:09:04.680" v="26" actId="20577"/>
          <ac:spMkLst>
            <pc:docMk/>
            <pc:sldMk cId="2949818171" sldId="2147483458"/>
            <ac:spMk id="67" creationId="{00000000-0000-0000-0000-000000000000}"/>
          </ac:spMkLst>
        </pc:spChg>
      </pc:sldChg>
      <pc:sldChg chg="modSp">
        <pc:chgData name="Isabel Hoyos" userId="R5eVIiNu+G3RtUhixS3Ma/YW1PnaDPM4b2qCIjSgG/c=" providerId="None" clId="Web-{F5B0C950-4D10-4275-8503-BF8A9075B6B5}" dt="2025-03-05T18:10:30.996" v="48" actId="20577"/>
        <pc:sldMkLst>
          <pc:docMk/>
          <pc:sldMk cId="1689975083" sldId="2147483461"/>
        </pc:sldMkLst>
        <pc:spChg chg="mod">
          <ac:chgData name="Isabel Hoyos" userId="R5eVIiNu+G3RtUhixS3Ma/YW1PnaDPM4b2qCIjSgG/c=" providerId="None" clId="Web-{F5B0C950-4D10-4275-8503-BF8A9075B6B5}" dt="2025-03-05T18:10:30.996" v="48" actId="20577"/>
          <ac:spMkLst>
            <pc:docMk/>
            <pc:sldMk cId="1689975083" sldId="2147483461"/>
            <ac:spMk id="13" creationId="{3A44081D-B080-4C97-2D7A-D3A9B5F6C6BE}"/>
          </ac:spMkLst>
        </pc:spChg>
      </pc:sldChg>
      <pc:sldChg chg="modSp">
        <pc:chgData name="Isabel Hoyos" userId="R5eVIiNu+G3RtUhixS3Ma/YW1PnaDPM4b2qCIjSgG/c=" providerId="None" clId="Web-{F5B0C950-4D10-4275-8503-BF8A9075B6B5}" dt="2025-03-05T18:11:38.905" v="62" actId="20577"/>
        <pc:sldMkLst>
          <pc:docMk/>
          <pc:sldMk cId="1645769327" sldId="2147483467"/>
        </pc:sldMkLst>
        <pc:spChg chg="mod">
          <ac:chgData name="Isabel Hoyos" userId="R5eVIiNu+G3RtUhixS3Ma/YW1PnaDPM4b2qCIjSgG/c=" providerId="None" clId="Web-{F5B0C950-4D10-4275-8503-BF8A9075B6B5}" dt="2025-03-05T18:11:38.905" v="62" actId="20577"/>
          <ac:spMkLst>
            <pc:docMk/>
            <pc:sldMk cId="1645769327" sldId="2147483467"/>
            <ac:spMk id="14" creationId="{651337EC-6365-31BB-F671-9266454C33E6}"/>
          </ac:spMkLst>
        </pc:spChg>
      </pc:sldChg>
      <pc:sldChg chg="modSp">
        <pc:chgData name="Isabel Hoyos" userId="R5eVIiNu+G3RtUhixS3Ma/YW1PnaDPM4b2qCIjSgG/c=" providerId="None" clId="Web-{F5B0C950-4D10-4275-8503-BF8A9075B6B5}" dt="2025-03-05T18:11:57.577" v="66" actId="20577"/>
        <pc:sldMkLst>
          <pc:docMk/>
          <pc:sldMk cId="1683709160" sldId="2147483468"/>
        </pc:sldMkLst>
        <pc:spChg chg="mod">
          <ac:chgData name="Isabel Hoyos" userId="R5eVIiNu+G3RtUhixS3Ma/YW1PnaDPM4b2qCIjSgG/c=" providerId="None" clId="Web-{F5B0C950-4D10-4275-8503-BF8A9075B6B5}" dt="2025-03-05T18:11:57.577" v="66" actId="20577"/>
          <ac:spMkLst>
            <pc:docMk/>
            <pc:sldMk cId="1683709160" sldId="2147483468"/>
            <ac:spMk id="5" creationId="{1AF9B487-3BEC-4207-E75F-8E2C2251C39E}"/>
          </ac:spMkLst>
        </pc:spChg>
      </pc:sldChg>
      <pc:sldChg chg="modSp">
        <pc:chgData name="Isabel Hoyos" userId="R5eVIiNu+G3RtUhixS3Ma/YW1PnaDPM4b2qCIjSgG/c=" providerId="None" clId="Web-{F5B0C950-4D10-4275-8503-BF8A9075B6B5}" dt="2025-03-05T18:12:51.236" v="78" actId="20577"/>
        <pc:sldMkLst>
          <pc:docMk/>
          <pc:sldMk cId="30553841" sldId="2147483473"/>
        </pc:sldMkLst>
        <pc:spChg chg="mod">
          <ac:chgData name="Isabel Hoyos" userId="R5eVIiNu+G3RtUhixS3Ma/YW1PnaDPM4b2qCIjSgG/c=" providerId="None" clId="Web-{F5B0C950-4D10-4275-8503-BF8A9075B6B5}" dt="2025-03-05T18:12:51.236" v="78" actId="20577"/>
          <ac:spMkLst>
            <pc:docMk/>
            <pc:sldMk cId="30553841" sldId="2147483473"/>
            <ac:spMk id="61" creationId="{659EF260-E5F7-5FFA-16AF-FD302EB14E23}"/>
          </ac:spMkLst>
        </pc:spChg>
      </pc:sldChg>
      <pc:sldChg chg="modSp">
        <pc:chgData name="Isabel Hoyos" userId="R5eVIiNu+G3RtUhixS3Ma/YW1PnaDPM4b2qCIjSgG/c=" providerId="None" clId="Web-{F5B0C950-4D10-4275-8503-BF8A9075B6B5}" dt="2025-03-05T18:14:00.676" v="98" actId="20577"/>
        <pc:sldMkLst>
          <pc:docMk/>
          <pc:sldMk cId="2926441903" sldId="2147483475"/>
        </pc:sldMkLst>
        <pc:spChg chg="mod">
          <ac:chgData name="Isabel Hoyos" userId="R5eVIiNu+G3RtUhixS3Ma/YW1PnaDPM4b2qCIjSgG/c=" providerId="None" clId="Web-{F5B0C950-4D10-4275-8503-BF8A9075B6B5}" dt="2025-03-05T18:14:00.676" v="98" actId="20577"/>
          <ac:spMkLst>
            <pc:docMk/>
            <pc:sldMk cId="2926441903" sldId="2147483475"/>
            <ac:spMk id="270" creationId="{013258CF-C254-6312-1EC6-DC2B4ACE3E78}"/>
          </ac:spMkLst>
        </pc:spChg>
      </pc:sldChg>
      <pc:sldChg chg="modSp">
        <pc:chgData name="Isabel Hoyos" userId="R5eVIiNu+G3RtUhixS3Ma/YW1PnaDPM4b2qCIjSgG/c=" providerId="None" clId="Web-{F5B0C950-4D10-4275-8503-BF8A9075B6B5}" dt="2025-03-05T18:13:25.284" v="88" actId="20577"/>
        <pc:sldMkLst>
          <pc:docMk/>
          <pc:sldMk cId="2640596587" sldId="2147483477"/>
        </pc:sldMkLst>
        <pc:spChg chg="mod">
          <ac:chgData name="Isabel Hoyos" userId="R5eVIiNu+G3RtUhixS3Ma/YW1PnaDPM4b2qCIjSgG/c=" providerId="None" clId="Web-{F5B0C950-4D10-4275-8503-BF8A9075B6B5}" dt="2025-03-05T18:13:25.284" v="88" actId="20577"/>
          <ac:spMkLst>
            <pc:docMk/>
            <pc:sldMk cId="2640596587" sldId="2147483477"/>
            <ac:spMk id="16" creationId="{62C9E3AD-5D08-FD72-4244-65663A206FEA}"/>
          </ac:spMkLst>
        </pc:spChg>
      </pc:sldChg>
      <pc:sldChg chg="modSp">
        <pc:chgData name="Isabel Hoyos" userId="R5eVIiNu+G3RtUhixS3Ma/YW1PnaDPM4b2qCIjSgG/c=" providerId="None" clId="Web-{F5B0C950-4D10-4275-8503-BF8A9075B6B5}" dt="2025-03-05T18:14:23.333" v="104" actId="20577"/>
        <pc:sldMkLst>
          <pc:docMk/>
          <pc:sldMk cId="2556217536" sldId="2147483481"/>
        </pc:sldMkLst>
        <pc:spChg chg="mod">
          <ac:chgData name="Isabel Hoyos" userId="R5eVIiNu+G3RtUhixS3Ma/YW1PnaDPM4b2qCIjSgG/c=" providerId="None" clId="Web-{F5B0C950-4D10-4275-8503-BF8A9075B6B5}" dt="2025-03-05T18:14:23.333" v="104" actId="20577"/>
          <ac:spMkLst>
            <pc:docMk/>
            <pc:sldMk cId="2556217536" sldId="2147483481"/>
            <ac:spMk id="11" creationId="{945F93E0-0422-6484-279E-52A28260C7BA}"/>
          </ac:spMkLst>
        </pc:spChg>
      </pc:sldChg>
      <pc:sldChg chg="modSp">
        <pc:chgData name="Isabel Hoyos" userId="R5eVIiNu+G3RtUhixS3Ma/YW1PnaDPM4b2qCIjSgG/c=" providerId="None" clId="Web-{F5B0C950-4D10-4275-8503-BF8A9075B6B5}" dt="2025-03-05T18:19:16.078" v="179" actId="20577"/>
        <pc:sldMkLst>
          <pc:docMk/>
          <pc:sldMk cId="2317544781" sldId="2147483482"/>
        </pc:sldMkLst>
        <pc:spChg chg="mod">
          <ac:chgData name="Isabel Hoyos" userId="R5eVIiNu+G3RtUhixS3Ma/YW1PnaDPM4b2qCIjSgG/c=" providerId="None" clId="Web-{F5B0C950-4D10-4275-8503-BF8A9075B6B5}" dt="2025-03-05T18:19:16.078" v="179" actId="20577"/>
          <ac:spMkLst>
            <pc:docMk/>
            <pc:sldMk cId="2317544781" sldId="2147483482"/>
            <ac:spMk id="9" creationId="{49AC279A-47EC-97F7-C01C-85493F43D7CA}"/>
          </ac:spMkLst>
        </pc:spChg>
      </pc:sldChg>
      <pc:sldChg chg="modSp">
        <pc:chgData name="Isabel Hoyos" userId="R5eVIiNu+G3RtUhixS3Ma/YW1PnaDPM4b2qCIjSgG/c=" providerId="None" clId="Web-{F5B0C950-4D10-4275-8503-BF8A9075B6B5}" dt="2025-03-05T18:19:25.188" v="181" actId="20577"/>
        <pc:sldMkLst>
          <pc:docMk/>
          <pc:sldMk cId="997463517" sldId="2147483483"/>
        </pc:sldMkLst>
        <pc:spChg chg="mod">
          <ac:chgData name="Isabel Hoyos" userId="R5eVIiNu+G3RtUhixS3Ma/YW1PnaDPM4b2qCIjSgG/c=" providerId="None" clId="Web-{F5B0C950-4D10-4275-8503-BF8A9075B6B5}" dt="2025-03-05T18:19:25.188" v="181" actId="20577"/>
          <ac:spMkLst>
            <pc:docMk/>
            <pc:sldMk cId="997463517" sldId="2147483483"/>
            <ac:spMk id="349" creationId="{0AD30625-BDA3-EF8E-6C21-88BAC6163C63}"/>
          </ac:spMkLst>
        </pc:spChg>
      </pc:sldChg>
      <pc:sldChg chg="modSp">
        <pc:chgData name="Isabel Hoyos" userId="R5eVIiNu+G3RtUhixS3Ma/YW1PnaDPM4b2qCIjSgG/c=" providerId="None" clId="Web-{F5B0C950-4D10-4275-8503-BF8A9075B6B5}" dt="2025-03-05T18:20:21.159" v="195" actId="20577"/>
        <pc:sldMkLst>
          <pc:docMk/>
          <pc:sldMk cId="3976408432" sldId="2147483484"/>
        </pc:sldMkLst>
        <pc:spChg chg="mod">
          <ac:chgData name="Isabel Hoyos" userId="R5eVIiNu+G3RtUhixS3Ma/YW1PnaDPM4b2qCIjSgG/c=" providerId="None" clId="Web-{F5B0C950-4D10-4275-8503-BF8A9075B6B5}" dt="2025-03-05T18:20:21.159" v="195" actId="20577"/>
          <ac:spMkLst>
            <pc:docMk/>
            <pc:sldMk cId="3976408432" sldId="2147483484"/>
            <ac:spMk id="10" creationId="{2DAF81A7-6538-2770-33FF-AA426D848819}"/>
          </ac:spMkLst>
        </pc:spChg>
      </pc:sldChg>
      <pc:sldChg chg="modSp">
        <pc:chgData name="Isabel Hoyos" userId="R5eVIiNu+G3RtUhixS3Ma/YW1PnaDPM4b2qCIjSgG/c=" providerId="None" clId="Web-{F5B0C950-4D10-4275-8503-BF8A9075B6B5}" dt="2025-03-05T17:53:36.583" v="7" actId="20577"/>
        <pc:sldMkLst>
          <pc:docMk/>
          <pc:sldMk cId="3520604842" sldId="2147483485"/>
        </pc:sldMkLst>
        <pc:spChg chg="mod">
          <ac:chgData name="Isabel Hoyos" userId="R5eVIiNu+G3RtUhixS3Ma/YW1PnaDPM4b2qCIjSgG/c=" providerId="None" clId="Web-{F5B0C950-4D10-4275-8503-BF8A9075B6B5}" dt="2025-03-05T17:53:36.583" v="7" actId="20577"/>
          <ac:spMkLst>
            <pc:docMk/>
            <pc:sldMk cId="3520604842" sldId="2147483485"/>
            <ac:spMk id="3" creationId="{6967F2F4-F0F2-DB7E-C0FD-493124FE867F}"/>
          </ac:spMkLst>
        </pc:spChg>
      </pc:sldChg>
      <pc:sldChg chg="modSp">
        <pc:chgData name="Isabel Hoyos" userId="R5eVIiNu+G3RtUhixS3Ma/YW1PnaDPM4b2qCIjSgG/c=" providerId="None" clId="Web-{F5B0C950-4D10-4275-8503-BF8A9075B6B5}" dt="2025-03-05T17:53:20.801" v="3" actId="20577"/>
        <pc:sldMkLst>
          <pc:docMk/>
          <pc:sldMk cId="2567438233" sldId="2147483486"/>
        </pc:sldMkLst>
        <pc:spChg chg="mod">
          <ac:chgData name="Isabel Hoyos" userId="R5eVIiNu+G3RtUhixS3Ma/YW1PnaDPM4b2qCIjSgG/c=" providerId="None" clId="Web-{F5B0C950-4D10-4275-8503-BF8A9075B6B5}" dt="2025-03-05T17:53:20.801" v="3" actId="20577"/>
          <ac:spMkLst>
            <pc:docMk/>
            <pc:sldMk cId="2567438233" sldId="2147483486"/>
            <ac:spMk id="14" creationId="{D96041CA-E817-D668-EB71-D499792CCA1A}"/>
          </ac:spMkLst>
        </pc:spChg>
      </pc:sldChg>
      <pc:sldChg chg="modSp">
        <pc:chgData name="Isabel Hoyos" userId="R5eVIiNu+G3RtUhixS3Ma/YW1PnaDPM4b2qCIjSgG/c=" providerId="None" clId="Web-{F5B0C950-4D10-4275-8503-BF8A9075B6B5}" dt="2025-03-05T17:53:28.676" v="5" actId="20577"/>
        <pc:sldMkLst>
          <pc:docMk/>
          <pc:sldMk cId="975346082" sldId="2147483487"/>
        </pc:sldMkLst>
        <pc:spChg chg="mod">
          <ac:chgData name="Isabel Hoyos" userId="R5eVIiNu+G3RtUhixS3Ma/YW1PnaDPM4b2qCIjSgG/c=" providerId="None" clId="Web-{F5B0C950-4D10-4275-8503-BF8A9075B6B5}" dt="2025-03-05T17:53:28.676" v="5" actId="20577"/>
          <ac:spMkLst>
            <pc:docMk/>
            <pc:sldMk cId="975346082" sldId="2147483487"/>
            <ac:spMk id="13" creationId="{307EE8A1-77A4-36CE-4036-B8EB92225E92}"/>
          </ac:spMkLst>
        </pc:spChg>
      </pc:sldChg>
      <pc:sldChg chg="modSp">
        <pc:chgData name="Isabel Hoyos" userId="R5eVIiNu+G3RtUhixS3Ma/YW1PnaDPM4b2qCIjSgG/c=" providerId="None" clId="Web-{F5B0C950-4D10-4275-8503-BF8A9075B6B5}" dt="2025-03-05T18:06:22.221" v="13" actId="20577"/>
        <pc:sldMkLst>
          <pc:docMk/>
          <pc:sldMk cId="3092497925" sldId="2147483488"/>
        </pc:sldMkLst>
        <pc:spChg chg="mod">
          <ac:chgData name="Isabel Hoyos" userId="R5eVIiNu+G3RtUhixS3Ma/YW1PnaDPM4b2qCIjSgG/c=" providerId="None" clId="Web-{F5B0C950-4D10-4275-8503-BF8A9075B6B5}" dt="2025-03-05T18:06:22.221" v="13" actId="20577"/>
          <ac:spMkLst>
            <pc:docMk/>
            <pc:sldMk cId="3092497925" sldId="2147483488"/>
            <ac:spMk id="4" creationId="{53A3F71E-AFF4-5FD7-97D4-EA2DD0821490}"/>
          </ac:spMkLst>
        </pc:spChg>
      </pc:sldChg>
      <pc:sldChg chg="modSp">
        <pc:chgData name="Isabel Hoyos" userId="R5eVIiNu+G3RtUhixS3Ma/YW1PnaDPM4b2qCIjSgG/c=" providerId="None" clId="Web-{F5B0C950-4D10-4275-8503-BF8A9075B6B5}" dt="2025-03-05T18:06:29.721" v="15" actId="20577"/>
        <pc:sldMkLst>
          <pc:docMk/>
          <pc:sldMk cId="3800265961" sldId="2147483489"/>
        </pc:sldMkLst>
        <pc:spChg chg="mod">
          <ac:chgData name="Isabel Hoyos" userId="R5eVIiNu+G3RtUhixS3Ma/YW1PnaDPM4b2qCIjSgG/c=" providerId="None" clId="Web-{F5B0C950-4D10-4275-8503-BF8A9075B6B5}" dt="2025-03-05T18:06:29.721" v="15" actId="20577"/>
          <ac:spMkLst>
            <pc:docMk/>
            <pc:sldMk cId="3800265961" sldId="2147483489"/>
            <ac:spMk id="170" creationId="{81F625C0-F824-C10F-033B-719780E01B8F}"/>
          </ac:spMkLst>
        </pc:spChg>
      </pc:sldChg>
      <pc:sldChg chg="modSp">
        <pc:chgData name="Isabel Hoyos" userId="R5eVIiNu+G3RtUhixS3Ma/YW1PnaDPM4b2qCIjSgG/c=" providerId="None" clId="Web-{F5B0C950-4D10-4275-8503-BF8A9075B6B5}" dt="2025-03-05T18:06:38.206" v="17" actId="20577"/>
        <pc:sldMkLst>
          <pc:docMk/>
          <pc:sldMk cId="2272016109" sldId="2147483490"/>
        </pc:sldMkLst>
        <pc:spChg chg="mod">
          <ac:chgData name="Isabel Hoyos" userId="R5eVIiNu+G3RtUhixS3Ma/YW1PnaDPM4b2qCIjSgG/c=" providerId="None" clId="Web-{F5B0C950-4D10-4275-8503-BF8A9075B6B5}" dt="2025-03-05T18:06:38.206" v="17" actId="20577"/>
          <ac:spMkLst>
            <pc:docMk/>
            <pc:sldMk cId="2272016109" sldId="2147483490"/>
            <ac:spMk id="14" creationId="{2C699F5F-9182-192B-19E4-E2A3AB18B8A9}"/>
          </ac:spMkLst>
        </pc:spChg>
      </pc:sldChg>
      <pc:sldChg chg="modSp">
        <pc:chgData name="Isabel Hoyos" userId="R5eVIiNu+G3RtUhixS3Ma/YW1PnaDPM4b2qCIjSgG/c=" providerId="None" clId="Web-{F5B0C950-4D10-4275-8503-BF8A9075B6B5}" dt="2025-03-05T18:06:44.956" v="19" actId="20577"/>
        <pc:sldMkLst>
          <pc:docMk/>
          <pc:sldMk cId="1487886942" sldId="2147483491"/>
        </pc:sldMkLst>
        <pc:spChg chg="mod">
          <ac:chgData name="Isabel Hoyos" userId="R5eVIiNu+G3RtUhixS3Ma/YW1PnaDPM4b2qCIjSgG/c=" providerId="None" clId="Web-{F5B0C950-4D10-4275-8503-BF8A9075B6B5}" dt="2025-03-05T18:06:44.956" v="19" actId="20577"/>
          <ac:spMkLst>
            <pc:docMk/>
            <pc:sldMk cId="1487886942" sldId="2147483491"/>
            <ac:spMk id="32" creationId="{291D0C75-892A-FF6B-14DA-DF9C9996FE31}"/>
          </ac:spMkLst>
        </pc:spChg>
      </pc:sldChg>
      <pc:sldChg chg="modSp">
        <pc:chgData name="Isabel Hoyos" userId="R5eVIiNu+G3RtUhixS3Ma/YW1PnaDPM4b2qCIjSgG/c=" providerId="None" clId="Web-{F5B0C950-4D10-4275-8503-BF8A9075B6B5}" dt="2025-03-05T18:08:54.664" v="24" actId="1076"/>
        <pc:sldMkLst>
          <pc:docMk/>
          <pc:sldMk cId="2088488442" sldId="2147483492"/>
        </pc:sldMkLst>
        <pc:spChg chg="mod">
          <ac:chgData name="Isabel Hoyos" userId="R5eVIiNu+G3RtUhixS3Ma/YW1PnaDPM4b2qCIjSgG/c=" providerId="None" clId="Web-{F5B0C950-4D10-4275-8503-BF8A9075B6B5}" dt="2025-03-05T18:08:47.148" v="23" actId="1076"/>
          <ac:spMkLst>
            <pc:docMk/>
            <pc:sldMk cId="2088488442" sldId="2147483492"/>
            <ac:spMk id="47" creationId="{4E12F2B1-F47C-EDA2-9579-45142996C189}"/>
          </ac:spMkLst>
        </pc:spChg>
        <pc:spChg chg="mod">
          <ac:chgData name="Isabel Hoyos" userId="R5eVIiNu+G3RtUhixS3Ma/YW1PnaDPM4b2qCIjSgG/c=" providerId="None" clId="Web-{F5B0C950-4D10-4275-8503-BF8A9075B6B5}" dt="2025-03-05T18:08:54.664" v="24" actId="1076"/>
          <ac:spMkLst>
            <pc:docMk/>
            <pc:sldMk cId="2088488442" sldId="2147483492"/>
            <ac:spMk id="60" creationId="{E88284FE-4D00-BCE4-4D27-556AA28E6475}"/>
          </ac:spMkLst>
        </pc:spChg>
        <pc:spChg chg="mod">
          <ac:chgData name="Isabel Hoyos" userId="R5eVIiNu+G3RtUhixS3Ma/YW1PnaDPM4b2qCIjSgG/c=" providerId="None" clId="Web-{F5B0C950-4D10-4275-8503-BF8A9075B6B5}" dt="2025-03-05T18:06:56.504" v="21" actId="20577"/>
          <ac:spMkLst>
            <pc:docMk/>
            <pc:sldMk cId="2088488442" sldId="2147483492"/>
            <ac:spMk id="67" creationId="{00000000-0000-0000-0000-000000000000}"/>
          </ac:spMkLst>
        </pc:spChg>
      </pc:sldChg>
      <pc:sldChg chg="modSp">
        <pc:chgData name="Isabel Hoyos" userId="R5eVIiNu+G3RtUhixS3Ma/YW1PnaDPM4b2qCIjSgG/c=" providerId="None" clId="Web-{F5B0C950-4D10-4275-8503-BF8A9075B6B5}" dt="2025-03-05T18:09:10.399" v="28" actId="20577"/>
        <pc:sldMkLst>
          <pc:docMk/>
          <pc:sldMk cId="2264973478" sldId="2147483493"/>
        </pc:sldMkLst>
        <pc:spChg chg="mod">
          <ac:chgData name="Isabel Hoyos" userId="R5eVIiNu+G3RtUhixS3Ma/YW1PnaDPM4b2qCIjSgG/c=" providerId="None" clId="Web-{F5B0C950-4D10-4275-8503-BF8A9075B6B5}" dt="2025-03-05T18:09:10.399" v="28" actId="20577"/>
          <ac:spMkLst>
            <pc:docMk/>
            <pc:sldMk cId="2264973478" sldId="2147483493"/>
            <ac:spMk id="9" creationId="{E477DAAE-FFED-F5E6-EA35-5BBB5F6408A9}"/>
          </ac:spMkLst>
        </pc:spChg>
      </pc:sldChg>
      <pc:sldChg chg="modSp">
        <pc:chgData name="Isabel Hoyos" userId="R5eVIiNu+G3RtUhixS3Ma/YW1PnaDPM4b2qCIjSgG/c=" providerId="None" clId="Web-{F5B0C950-4D10-4275-8503-BF8A9075B6B5}" dt="2025-03-05T18:09:16.024" v="30" actId="20577"/>
        <pc:sldMkLst>
          <pc:docMk/>
          <pc:sldMk cId="2561971224" sldId="2147483494"/>
        </pc:sldMkLst>
        <pc:spChg chg="mod">
          <ac:chgData name="Isabel Hoyos" userId="R5eVIiNu+G3RtUhixS3Ma/YW1PnaDPM4b2qCIjSgG/c=" providerId="None" clId="Web-{F5B0C950-4D10-4275-8503-BF8A9075B6B5}" dt="2025-03-05T18:09:16.024" v="30" actId="20577"/>
          <ac:spMkLst>
            <pc:docMk/>
            <pc:sldMk cId="2561971224" sldId="2147483494"/>
            <ac:spMk id="17" creationId="{60314F00-28C9-0E8B-6211-61B0F66486EA}"/>
          </ac:spMkLst>
        </pc:spChg>
      </pc:sldChg>
      <pc:sldChg chg="modSp">
        <pc:chgData name="Isabel Hoyos" userId="R5eVIiNu+G3RtUhixS3Ma/YW1PnaDPM4b2qCIjSgG/c=" providerId="None" clId="Web-{F5B0C950-4D10-4275-8503-BF8A9075B6B5}" dt="2025-03-05T18:09:50.401" v="38" actId="20577"/>
        <pc:sldMkLst>
          <pc:docMk/>
          <pc:sldMk cId="1561246399" sldId="2147483495"/>
        </pc:sldMkLst>
        <pc:spChg chg="mod">
          <ac:chgData name="Isabel Hoyos" userId="R5eVIiNu+G3RtUhixS3Ma/YW1PnaDPM4b2qCIjSgG/c=" providerId="None" clId="Web-{F5B0C950-4D10-4275-8503-BF8A9075B6B5}" dt="2025-03-05T18:09:50.401" v="38" actId="20577"/>
          <ac:spMkLst>
            <pc:docMk/>
            <pc:sldMk cId="1561246399" sldId="2147483495"/>
            <ac:spMk id="10" creationId="{F77EE242-B54A-5F2E-E9A7-39F1078A4626}"/>
          </ac:spMkLst>
        </pc:spChg>
      </pc:sldChg>
      <pc:sldChg chg="modSp">
        <pc:chgData name="Isabel Hoyos" userId="R5eVIiNu+G3RtUhixS3Ma/YW1PnaDPM4b2qCIjSgG/c=" providerId="None" clId="Web-{F5B0C950-4D10-4275-8503-BF8A9075B6B5}" dt="2025-03-05T18:10:11.120" v="44" actId="20577"/>
        <pc:sldMkLst>
          <pc:docMk/>
          <pc:sldMk cId="1183153869" sldId="2147483496"/>
        </pc:sldMkLst>
        <pc:spChg chg="mod">
          <ac:chgData name="Isabel Hoyos" userId="R5eVIiNu+G3RtUhixS3Ma/YW1PnaDPM4b2qCIjSgG/c=" providerId="None" clId="Web-{F5B0C950-4D10-4275-8503-BF8A9075B6B5}" dt="2025-03-05T18:10:11.120" v="44" actId="20577"/>
          <ac:spMkLst>
            <pc:docMk/>
            <pc:sldMk cId="1183153869" sldId="2147483496"/>
            <ac:spMk id="10" creationId="{88C1EBE0-FB09-9239-5C91-430EE21B3914}"/>
          </ac:spMkLst>
        </pc:spChg>
      </pc:sldChg>
      <pc:sldChg chg="modSp">
        <pc:chgData name="Isabel Hoyos" userId="R5eVIiNu+G3RtUhixS3Ma/YW1PnaDPM4b2qCIjSgG/c=" providerId="None" clId="Web-{F5B0C950-4D10-4275-8503-BF8A9075B6B5}" dt="2025-03-05T18:10:36.449" v="50" actId="20577"/>
        <pc:sldMkLst>
          <pc:docMk/>
          <pc:sldMk cId="1844105543" sldId="2147483497"/>
        </pc:sldMkLst>
        <pc:spChg chg="mod">
          <ac:chgData name="Isabel Hoyos" userId="R5eVIiNu+G3RtUhixS3Ma/YW1PnaDPM4b2qCIjSgG/c=" providerId="None" clId="Web-{F5B0C950-4D10-4275-8503-BF8A9075B6B5}" dt="2025-03-05T18:10:36.449" v="50" actId="20577"/>
          <ac:spMkLst>
            <pc:docMk/>
            <pc:sldMk cId="1844105543" sldId="2147483497"/>
            <ac:spMk id="36" creationId="{6AE61A31-C0D3-7941-1FD4-551965691367}"/>
          </ac:spMkLst>
        </pc:spChg>
      </pc:sldChg>
      <pc:sldChg chg="modSp">
        <pc:chgData name="Isabel Hoyos" userId="R5eVIiNu+G3RtUhixS3Ma/YW1PnaDPM4b2qCIjSgG/c=" providerId="None" clId="Web-{F5B0C950-4D10-4275-8503-BF8A9075B6B5}" dt="2025-03-05T18:10:43.325" v="52" actId="20577"/>
        <pc:sldMkLst>
          <pc:docMk/>
          <pc:sldMk cId="1741981575" sldId="2147483498"/>
        </pc:sldMkLst>
        <pc:spChg chg="mod">
          <ac:chgData name="Isabel Hoyos" userId="R5eVIiNu+G3RtUhixS3Ma/YW1PnaDPM4b2qCIjSgG/c=" providerId="None" clId="Web-{F5B0C950-4D10-4275-8503-BF8A9075B6B5}" dt="2025-03-05T18:10:43.325" v="52" actId="20577"/>
          <ac:spMkLst>
            <pc:docMk/>
            <pc:sldMk cId="1741981575" sldId="2147483498"/>
            <ac:spMk id="4" creationId="{EB5229B1-DDDE-E2B2-39A5-0CB2FBCB427E}"/>
          </ac:spMkLst>
        </pc:spChg>
      </pc:sldChg>
      <pc:sldChg chg="modSp">
        <pc:chgData name="Isabel Hoyos" userId="R5eVIiNu+G3RtUhixS3Ma/YW1PnaDPM4b2qCIjSgG/c=" providerId="None" clId="Web-{F5B0C950-4D10-4275-8503-BF8A9075B6B5}" dt="2025-03-05T18:10:51.762" v="54" actId="20577"/>
        <pc:sldMkLst>
          <pc:docMk/>
          <pc:sldMk cId="3468793835" sldId="2147483499"/>
        </pc:sldMkLst>
        <pc:spChg chg="mod">
          <ac:chgData name="Isabel Hoyos" userId="R5eVIiNu+G3RtUhixS3Ma/YW1PnaDPM4b2qCIjSgG/c=" providerId="None" clId="Web-{F5B0C950-4D10-4275-8503-BF8A9075B6B5}" dt="2025-03-05T18:10:51.762" v="54" actId="20577"/>
          <ac:spMkLst>
            <pc:docMk/>
            <pc:sldMk cId="3468793835" sldId="2147483499"/>
            <ac:spMk id="4" creationId="{AC2F812A-5C98-BD42-7C9F-48424CC18570}"/>
          </ac:spMkLst>
        </pc:spChg>
      </pc:sldChg>
      <pc:sldChg chg="modSp">
        <pc:chgData name="Isabel Hoyos" userId="R5eVIiNu+G3RtUhixS3Ma/YW1PnaDPM4b2qCIjSgG/c=" providerId="None" clId="Web-{F5B0C950-4D10-4275-8503-BF8A9075B6B5}" dt="2025-03-05T18:11:06.497" v="56" actId="20577"/>
        <pc:sldMkLst>
          <pc:docMk/>
          <pc:sldMk cId="562423221" sldId="2147483500"/>
        </pc:sldMkLst>
        <pc:spChg chg="mod">
          <ac:chgData name="Isabel Hoyos" userId="R5eVIiNu+G3RtUhixS3Ma/YW1PnaDPM4b2qCIjSgG/c=" providerId="None" clId="Web-{F5B0C950-4D10-4275-8503-BF8A9075B6B5}" dt="2025-03-05T18:11:06.497" v="56" actId="20577"/>
          <ac:spMkLst>
            <pc:docMk/>
            <pc:sldMk cId="562423221" sldId="2147483500"/>
            <ac:spMk id="25" creationId="{94635981-F663-A36E-AAA7-BEC19940FEB5}"/>
          </ac:spMkLst>
        </pc:spChg>
      </pc:sldChg>
      <pc:sldChg chg="modSp">
        <pc:chgData name="Isabel Hoyos" userId="R5eVIiNu+G3RtUhixS3Ma/YW1PnaDPM4b2qCIjSgG/c=" providerId="None" clId="Web-{F5B0C950-4D10-4275-8503-BF8A9075B6B5}" dt="2025-03-05T18:11:16.154" v="58" actId="20577"/>
        <pc:sldMkLst>
          <pc:docMk/>
          <pc:sldMk cId="1528487006" sldId="2147483501"/>
        </pc:sldMkLst>
        <pc:spChg chg="mod">
          <ac:chgData name="Isabel Hoyos" userId="R5eVIiNu+G3RtUhixS3Ma/YW1PnaDPM4b2qCIjSgG/c=" providerId="None" clId="Web-{F5B0C950-4D10-4275-8503-BF8A9075B6B5}" dt="2025-03-05T18:11:16.154" v="58" actId="20577"/>
          <ac:spMkLst>
            <pc:docMk/>
            <pc:sldMk cId="1528487006" sldId="2147483501"/>
            <ac:spMk id="117" creationId="{8702A061-B7F5-50B2-1696-3CF9BB2444C9}"/>
          </ac:spMkLst>
        </pc:spChg>
      </pc:sldChg>
      <pc:sldChg chg="modSp">
        <pc:chgData name="Isabel Hoyos" userId="R5eVIiNu+G3RtUhixS3Ma/YW1PnaDPM4b2qCIjSgG/c=" providerId="None" clId="Web-{F5B0C950-4D10-4275-8503-BF8A9075B6B5}" dt="2025-03-05T18:11:35.045" v="60" actId="20577"/>
        <pc:sldMkLst>
          <pc:docMk/>
          <pc:sldMk cId="3145603358" sldId="2147483502"/>
        </pc:sldMkLst>
        <pc:spChg chg="mod">
          <ac:chgData name="Isabel Hoyos" userId="R5eVIiNu+G3RtUhixS3Ma/YW1PnaDPM4b2qCIjSgG/c=" providerId="None" clId="Web-{F5B0C950-4D10-4275-8503-BF8A9075B6B5}" dt="2025-03-05T18:11:35.045" v="60" actId="20577"/>
          <ac:spMkLst>
            <pc:docMk/>
            <pc:sldMk cId="3145603358" sldId="2147483502"/>
            <ac:spMk id="14" creationId="{ED693BFD-6233-79EB-9DEF-BA0C61380CA9}"/>
          </ac:spMkLst>
        </pc:spChg>
      </pc:sldChg>
      <pc:sldChg chg="modSp">
        <pc:chgData name="Isabel Hoyos" userId="R5eVIiNu+G3RtUhixS3Ma/YW1PnaDPM4b2qCIjSgG/c=" providerId="None" clId="Web-{F5B0C950-4D10-4275-8503-BF8A9075B6B5}" dt="2025-03-05T18:12:03.359" v="68" actId="20577"/>
        <pc:sldMkLst>
          <pc:docMk/>
          <pc:sldMk cId="3779678257" sldId="2147483503"/>
        </pc:sldMkLst>
        <pc:spChg chg="mod">
          <ac:chgData name="Isabel Hoyos" userId="R5eVIiNu+G3RtUhixS3Ma/YW1PnaDPM4b2qCIjSgG/c=" providerId="None" clId="Web-{F5B0C950-4D10-4275-8503-BF8A9075B6B5}" dt="2025-03-05T18:12:03.359" v="68" actId="20577"/>
          <ac:spMkLst>
            <pc:docMk/>
            <pc:sldMk cId="3779678257" sldId="2147483503"/>
            <ac:spMk id="717" creationId="{B677362D-625B-9270-2D2D-5837E725FFA2}"/>
          </ac:spMkLst>
        </pc:spChg>
      </pc:sldChg>
      <pc:sldChg chg="modSp">
        <pc:chgData name="Isabel Hoyos" userId="R5eVIiNu+G3RtUhixS3Ma/YW1PnaDPM4b2qCIjSgG/c=" providerId="None" clId="Web-{F5B0C950-4D10-4275-8503-BF8A9075B6B5}" dt="2025-03-05T18:12:09.109" v="70" actId="20577"/>
        <pc:sldMkLst>
          <pc:docMk/>
          <pc:sldMk cId="405779463" sldId="2147483504"/>
        </pc:sldMkLst>
        <pc:spChg chg="mod">
          <ac:chgData name="Isabel Hoyos" userId="R5eVIiNu+G3RtUhixS3Ma/YW1PnaDPM4b2qCIjSgG/c=" providerId="None" clId="Web-{F5B0C950-4D10-4275-8503-BF8A9075B6B5}" dt="2025-03-05T18:12:09.109" v="70" actId="20577"/>
          <ac:spMkLst>
            <pc:docMk/>
            <pc:sldMk cId="405779463" sldId="2147483504"/>
            <ac:spMk id="32" creationId="{291D0C75-892A-FF6B-14DA-DF9C9996FE31}"/>
          </ac:spMkLst>
        </pc:spChg>
      </pc:sldChg>
      <pc:sldChg chg="modSp">
        <pc:chgData name="Isabel Hoyos" userId="R5eVIiNu+G3RtUhixS3Ma/YW1PnaDPM4b2qCIjSgG/c=" providerId="None" clId="Web-{F5B0C950-4D10-4275-8503-BF8A9075B6B5}" dt="2025-03-05T18:12:16.078" v="72" actId="20577"/>
        <pc:sldMkLst>
          <pc:docMk/>
          <pc:sldMk cId="3679140764" sldId="2147483505"/>
        </pc:sldMkLst>
        <pc:spChg chg="mod">
          <ac:chgData name="Isabel Hoyos" userId="R5eVIiNu+G3RtUhixS3Ma/YW1PnaDPM4b2qCIjSgG/c=" providerId="None" clId="Web-{F5B0C950-4D10-4275-8503-BF8A9075B6B5}" dt="2025-03-05T18:12:16.078" v="72" actId="20577"/>
          <ac:spMkLst>
            <pc:docMk/>
            <pc:sldMk cId="3679140764" sldId="2147483505"/>
            <ac:spMk id="13" creationId="{3A09EFB6-C58B-9F39-34C3-32E18823D09F}"/>
          </ac:spMkLst>
        </pc:spChg>
      </pc:sldChg>
      <pc:sldChg chg="modSp">
        <pc:chgData name="Isabel Hoyos" userId="R5eVIiNu+G3RtUhixS3Ma/YW1PnaDPM4b2qCIjSgG/c=" providerId="None" clId="Web-{F5B0C950-4D10-4275-8503-BF8A9075B6B5}" dt="2025-03-05T18:12:23.422" v="74" actId="20577"/>
        <pc:sldMkLst>
          <pc:docMk/>
          <pc:sldMk cId="1163072382" sldId="2147483506"/>
        </pc:sldMkLst>
        <pc:spChg chg="mod">
          <ac:chgData name="Isabel Hoyos" userId="R5eVIiNu+G3RtUhixS3Ma/YW1PnaDPM4b2qCIjSgG/c=" providerId="None" clId="Web-{F5B0C950-4D10-4275-8503-BF8A9075B6B5}" dt="2025-03-05T18:12:23.422" v="74" actId="20577"/>
          <ac:spMkLst>
            <pc:docMk/>
            <pc:sldMk cId="1163072382" sldId="2147483506"/>
            <ac:spMk id="28" creationId="{E89A55DB-3FB3-3A59-5CE4-1CE8093D0B63}"/>
          </ac:spMkLst>
        </pc:spChg>
      </pc:sldChg>
      <pc:sldChg chg="modSp">
        <pc:chgData name="Isabel Hoyos" userId="R5eVIiNu+G3RtUhixS3Ma/YW1PnaDPM4b2qCIjSgG/c=" providerId="None" clId="Web-{F5B0C950-4D10-4275-8503-BF8A9075B6B5}" dt="2025-03-05T18:12:44.798" v="76" actId="20577"/>
        <pc:sldMkLst>
          <pc:docMk/>
          <pc:sldMk cId="726685008" sldId="2147483507"/>
        </pc:sldMkLst>
        <pc:spChg chg="mod">
          <ac:chgData name="Isabel Hoyos" userId="R5eVIiNu+G3RtUhixS3Ma/YW1PnaDPM4b2qCIjSgG/c=" providerId="None" clId="Web-{F5B0C950-4D10-4275-8503-BF8A9075B6B5}" dt="2025-03-05T18:12:44.798" v="76" actId="20577"/>
          <ac:spMkLst>
            <pc:docMk/>
            <pc:sldMk cId="726685008" sldId="2147483507"/>
            <ac:spMk id="58" creationId="{481B484A-FD34-C923-C864-6D7BF72EC197}"/>
          </ac:spMkLst>
        </pc:spChg>
      </pc:sldChg>
      <pc:sldChg chg="modSp">
        <pc:chgData name="Isabel Hoyos" userId="R5eVIiNu+G3RtUhixS3Ma/YW1PnaDPM4b2qCIjSgG/c=" providerId="None" clId="Web-{F5B0C950-4D10-4275-8503-BF8A9075B6B5}" dt="2025-03-05T18:12:58.830" v="80" actId="20577"/>
        <pc:sldMkLst>
          <pc:docMk/>
          <pc:sldMk cId="2776589703" sldId="2147483508"/>
        </pc:sldMkLst>
        <pc:spChg chg="mod">
          <ac:chgData name="Isabel Hoyos" userId="R5eVIiNu+G3RtUhixS3Ma/YW1PnaDPM4b2qCIjSgG/c=" providerId="None" clId="Web-{F5B0C950-4D10-4275-8503-BF8A9075B6B5}" dt="2025-03-05T18:12:58.830" v="80" actId="20577"/>
          <ac:spMkLst>
            <pc:docMk/>
            <pc:sldMk cId="2776589703" sldId="2147483508"/>
            <ac:spMk id="147" creationId="{E74B2600-61C2-A69C-6529-F0A3828B1C49}"/>
          </ac:spMkLst>
        </pc:spChg>
      </pc:sldChg>
      <pc:sldChg chg="modSp">
        <pc:chgData name="Isabel Hoyos" userId="R5eVIiNu+G3RtUhixS3Ma/YW1PnaDPM4b2qCIjSgG/c=" providerId="None" clId="Web-{F5B0C950-4D10-4275-8503-BF8A9075B6B5}" dt="2025-03-05T18:13:32.675" v="90" actId="20577"/>
        <pc:sldMkLst>
          <pc:docMk/>
          <pc:sldMk cId="1856415576" sldId="2147483509"/>
        </pc:sldMkLst>
        <pc:spChg chg="mod">
          <ac:chgData name="Isabel Hoyos" userId="R5eVIiNu+G3RtUhixS3Ma/YW1PnaDPM4b2qCIjSgG/c=" providerId="None" clId="Web-{F5B0C950-4D10-4275-8503-BF8A9075B6B5}" dt="2025-03-05T18:13:32.675" v="90" actId="20577"/>
          <ac:spMkLst>
            <pc:docMk/>
            <pc:sldMk cId="1856415576" sldId="2147483509"/>
            <ac:spMk id="474" creationId="{471544CF-8AD8-BDEB-200E-975B6F0021DE}"/>
          </ac:spMkLst>
        </pc:spChg>
      </pc:sldChg>
      <pc:sldChg chg="modSp">
        <pc:chgData name="Isabel Hoyos" userId="R5eVIiNu+G3RtUhixS3Ma/YW1PnaDPM4b2qCIjSgG/c=" providerId="None" clId="Web-{F5B0C950-4D10-4275-8503-BF8A9075B6B5}" dt="2025-03-05T18:14:08.145" v="100" actId="20577"/>
        <pc:sldMkLst>
          <pc:docMk/>
          <pc:sldMk cId="2589714308" sldId="2147483510"/>
        </pc:sldMkLst>
        <pc:spChg chg="mod">
          <ac:chgData name="Isabel Hoyos" userId="R5eVIiNu+G3RtUhixS3Ma/YW1PnaDPM4b2qCIjSgG/c=" providerId="None" clId="Web-{F5B0C950-4D10-4275-8503-BF8A9075B6B5}" dt="2025-03-05T18:14:08.145" v="100" actId="20577"/>
          <ac:spMkLst>
            <pc:docMk/>
            <pc:sldMk cId="2589714308" sldId="2147483510"/>
            <ac:spMk id="15" creationId="{BEA39034-1D3F-3E97-5639-C5E62D681836}"/>
          </ac:spMkLst>
        </pc:spChg>
      </pc:sldChg>
      <pc:sldChg chg="modSp">
        <pc:chgData name="Isabel Hoyos" userId="R5eVIiNu+G3RtUhixS3Ma/YW1PnaDPM4b2qCIjSgG/c=" providerId="None" clId="Web-{F5B0C950-4D10-4275-8503-BF8A9075B6B5}" dt="2025-03-05T18:20:12.783" v="193" actId="20577"/>
        <pc:sldMkLst>
          <pc:docMk/>
          <pc:sldMk cId="4230690907" sldId="2147483511"/>
        </pc:sldMkLst>
        <pc:spChg chg="mod">
          <ac:chgData name="Isabel Hoyos" userId="R5eVIiNu+G3RtUhixS3Ma/YW1PnaDPM4b2qCIjSgG/c=" providerId="None" clId="Web-{F5B0C950-4D10-4275-8503-BF8A9075B6B5}" dt="2025-03-05T18:20:12.783" v="193" actId="20577"/>
          <ac:spMkLst>
            <pc:docMk/>
            <pc:sldMk cId="4230690907" sldId="2147483511"/>
            <ac:spMk id="415" creationId="{85E93A6F-5899-2E13-FFC9-BE90F46A0096}"/>
          </ac:spMkLst>
        </pc:spChg>
      </pc:sldChg>
      <pc:sldChg chg="modSp">
        <pc:chgData name="Isabel Hoyos" userId="R5eVIiNu+G3RtUhixS3Ma/YW1PnaDPM4b2qCIjSgG/c=" providerId="None" clId="Web-{F5B0C950-4D10-4275-8503-BF8A9075B6B5}" dt="2025-03-05T18:24:46.591" v="258" actId="20577"/>
        <pc:sldMkLst>
          <pc:docMk/>
          <pc:sldMk cId="3201730028" sldId="2147483513"/>
        </pc:sldMkLst>
        <pc:spChg chg="mod">
          <ac:chgData name="Isabel Hoyos" userId="R5eVIiNu+G3RtUhixS3Ma/YW1PnaDPM4b2qCIjSgG/c=" providerId="None" clId="Web-{F5B0C950-4D10-4275-8503-BF8A9075B6B5}" dt="2025-03-05T18:24:46.591" v="258" actId="20577"/>
          <ac:spMkLst>
            <pc:docMk/>
            <pc:sldMk cId="3201730028" sldId="2147483513"/>
            <ac:spMk id="36" creationId="{AF4E9C35-8A6E-D946-E0C3-44E7108942AF}"/>
          </ac:spMkLst>
        </pc:spChg>
      </pc:sldChg>
    </pc:docChg>
  </pc:docChgLst>
  <pc:docChgLst>
    <pc:chgData name="Lauren Westley" userId="jqaggGXLAk6GjsFxmepDrJ/BStHRFE5GHQ4XN/scR50=" providerId="None" clId="Web-{6C281FF8-135E-418D-8AC6-D336B7C55314}"/>
    <pc:docChg chg="modSld">
      <pc:chgData name="Lauren Westley" userId="jqaggGXLAk6GjsFxmepDrJ/BStHRFE5GHQ4XN/scR50=" providerId="None" clId="Web-{6C281FF8-135E-418D-8AC6-D336B7C55314}" dt="2025-02-18T04:36:44.801" v="5" actId="1076"/>
      <pc:docMkLst>
        <pc:docMk/>
      </pc:docMkLst>
      <pc:sldChg chg="delSp modSp">
        <pc:chgData name="Lauren Westley" userId="jqaggGXLAk6GjsFxmepDrJ/BStHRFE5GHQ4XN/scR50=" providerId="None" clId="Web-{6C281FF8-135E-418D-8AC6-D336B7C55314}" dt="2025-02-18T04:36:44.801" v="5" actId="1076"/>
        <pc:sldMkLst>
          <pc:docMk/>
          <pc:sldMk cId="4003757310" sldId="2219"/>
        </pc:sldMkLst>
        <pc:spChg chg="mod topLvl">
          <ac:chgData name="Lauren Westley" userId="jqaggGXLAk6GjsFxmepDrJ/BStHRFE5GHQ4XN/scR50=" providerId="None" clId="Web-{6C281FF8-135E-418D-8AC6-D336B7C55314}" dt="2025-02-18T04:36:44.801" v="5" actId="1076"/>
          <ac:spMkLst>
            <pc:docMk/>
            <pc:sldMk cId="4003757310" sldId="2219"/>
            <ac:spMk id="30" creationId="{718517BF-8912-2CE8-DA2E-7C3066BF6B14}"/>
          </ac:spMkLst>
        </pc:spChg>
        <pc:grpChg chg="del">
          <ac:chgData name="Lauren Westley" userId="jqaggGXLAk6GjsFxmepDrJ/BStHRFE5GHQ4XN/scR50=" providerId="None" clId="Web-{6C281FF8-135E-418D-8AC6-D336B7C55314}" dt="2025-02-18T04:36:05.316" v="4"/>
          <ac:grpSpMkLst>
            <pc:docMk/>
            <pc:sldMk cId="4003757310" sldId="2219"/>
            <ac:grpSpMk id="18" creationId="{B96A71C1-C47C-4727-9BED-BAA16E9E6607}"/>
          </ac:grpSpMkLst>
        </pc:grpChg>
        <pc:picChg chg="topLvl">
          <ac:chgData name="Lauren Westley" userId="jqaggGXLAk6GjsFxmepDrJ/BStHRFE5GHQ4XN/scR50=" providerId="None" clId="Web-{6C281FF8-135E-418D-8AC6-D336B7C55314}" dt="2025-02-18T04:36:05.316" v="4"/>
          <ac:picMkLst>
            <pc:docMk/>
            <pc:sldMk cId="4003757310" sldId="2219"/>
            <ac:picMk id="1032" creationId="{424EB62B-785F-5AAC-030E-BAD41FB0752A}"/>
          </ac:picMkLst>
        </pc:picChg>
      </pc:sldChg>
    </pc:docChg>
  </pc:docChgLst>
  <pc:docChgLst>
    <pc:chgData clId="Web-{75F0D2E6-6456-46AC-B58B-B4B959556179}"/>
    <pc:docChg chg="modSld">
      <pc:chgData name="" userId="" providerId="" clId="Web-{75F0D2E6-6456-46AC-B58B-B4B959556179}" dt="2025-02-17T18:39:06.356" v="6" actId="20577"/>
      <pc:docMkLst>
        <pc:docMk/>
      </pc:docMkLst>
      <pc:sldChg chg="modSp">
        <pc:chgData name="" userId="" providerId="" clId="Web-{75F0D2E6-6456-46AC-B58B-B4B959556179}" dt="2025-02-17T18:39:06.356" v="6" actId="20577"/>
        <pc:sldMkLst>
          <pc:docMk/>
          <pc:sldMk cId="1170949540" sldId="2147483314"/>
        </pc:sldMkLst>
        <pc:spChg chg="mod">
          <ac:chgData name="" userId="" providerId="" clId="Web-{75F0D2E6-6456-46AC-B58B-B4B959556179}" dt="2025-02-17T18:39:06.356" v="6" actId="20577"/>
          <ac:spMkLst>
            <pc:docMk/>
            <pc:sldMk cId="1170949540" sldId="2147483314"/>
            <ac:spMk id="14" creationId="{D96041CA-E817-D668-EB71-D499792CCA1A}"/>
          </ac:spMkLst>
        </pc:spChg>
      </pc:sldChg>
      <pc:sldChg chg="modSp">
        <pc:chgData name="" userId="" providerId="" clId="Web-{75F0D2E6-6456-46AC-B58B-B4B959556179}" dt="2025-02-17T18:39:04.559" v="3" actId="20577"/>
        <pc:sldMkLst>
          <pc:docMk/>
          <pc:sldMk cId="2949818171" sldId="2147483458"/>
        </pc:sldMkLst>
        <pc:spChg chg="mod">
          <ac:chgData name="" userId="" providerId="" clId="Web-{75F0D2E6-6456-46AC-B58B-B4B959556179}" dt="2025-02-17T18:39:04.559" v="3" actId="20577"/>
          <ac:spMkLst>
            <pc:docMk/>
            <pc:sldMk cId="2949818171" sldId="2147483458"/>
            <ac:spMk id="67" creationId="{00000000-0000-0000-0000-000000000000}"/>
          </ac:spMkLst>
        </pc:spChg>
      </pc:sldChg>
      <pc:sldChg chg="modSp">
        <pc:chgData name="" userId="" providerId="" clId="Web-{75F0D2E6-6456-46AC-B58B-B4B959556179}" dt="2025-02-17T18:39:02.277" v="0" actId="20577"/>
        <pc:sldMkLst>
          <pc:docMk/>
          <pc:sldMk cId="2272016109" sldId="2147483490"/>
        </pc:sldMkLst>
        <pc:spChg chg="mod">
          <ac:chgData name="" userId="" providerId="" clId="Web-{75F0D2E6-6456-46AC-B58B-B4B959556179}" dt="2025-02-17T18:39:02.277" v="0" actId="20577"/>
          <ac:spMkLst>
            <pc:docMk/>
            <pc:sldMk cId="2272016109" sldId="2147483490"/>
            <ac:spMk id="14" creationId="{2C699F5F-9182-192B-19E4-E2A3AB18B8A9}"/>
          </ac:spMkLst>
        </pc:spChg>
      </pc:sldChg>
      <pc:sldChg chg="modSp">
        <pc:chgData name="" userId="" providerId="" clId="Web-{75F0D2E6-6456-46AC-B58B-B4B959556179}" dt="2025-02-17T18:39:03.027" v="1" actId="20577"/>
        <pc:sldMkLst>
          <pc:docMk/>
          <pc:sldMk cId="1487886942" sldId="2147483491"/>
        </pc:sldMkLst>
        <pc:spChg chg="mod">
          <ac:chgData name="" userId="" providerId="" clId="Web-{75F0D2E6-6456-46AC-B58B-B4B959556179}" dt="2025-02-17T18:39:03.027" v="1" actId="20577"/>
          <ac:spMkLst>
            <pc:docMk/>
            <pc:sldMk cId="1487886942" sldId="2147483491"/>
            <ac:spMk id="32" creationId="{291D0C75-892A-FF6B-14DA-DF9C9996FE31}"/>
          </ac:spMkLst>
        </pc:spChg>
      </pc:sldChg>
      <pc:sldChg chg="modSp">
        <pc:chgData name="" userId="" providerId="" clId="Web-{75F0D2E6-6456-46AC-B58B-B4B959556179}" dt="2025-02-17T18:39:03.871" v="2" actId="20577"/>
        <pc:sldMkLst>
          <pc:docMk/>
          <pc:sldMk cId="2088488442" sldId="2147483492"/>
        </pc:sldMkLst>
        <pc:spChg chg="mod">
          <ac:chgData name="" userId="" providerId="" clId="Web-{75F0D2E6-6456-46AC-B58B-B4B959556179}" dt="2025-02-17T18:39:03.871" v="2" actId="20577"/>
          <ac:spMkLst>
            <pc:docMk/>
            <pc:sldMk cId="2088488442" sldId="2147483492"/>
            <ac:spMk id="67" creationId="{00000000-0000-0000-0000-000000000000}"/>
          </ac:spMkLst>
        </pc:spChg>
      </pc:sldChg>
      <pc:sldChg chg="modSp">
        <pc:chgData name="" userId="" providerId="" clId="Web-{75F0D2E6-6456-46AC-B58B-B4B959556179}" dt="2025-02-17T18:39:05.387" v="4" actId="20577"/>
        <pc:sldMkLst>
          <pc:docMk/>
          <pc:sldMk cId="2264973478" sldId="2147483493"/>
        </pc:sldMkLst>
        <pc:spChg chg="mod">
          <ac:chgData name="" userId="" providerId="" clId="Web-{75F0D2E6-6456-46AC-B58B-B4B959556179}" dt="2025-02-17T18:39:05.387" v="4" actId="20577"/>
          <ac:spMkLst>
            <pc:docMk/>
            <pc:sldMk cId="2264973478" sldId="2147483493"/>
            <ac:spMk id="9" creationId="{E477DAAE-FFED-F5E6-EA35-5BBB5F6408A9}"/>
          </ac:spMkLst>
        </pc:spChg>
      </pc:sldChg>
      <pc:sldChg chg="modSp">
        <pc:chgData name="" userId="" providerId="" clId="Web-{75F0D2E6-6456-46AC-B58B-B4B959556179}" dt="2025-02-17T18:39:05.981" v="5" actId="20577"/>
        <pc:sldMkLst>
          <pc:docMk/>
          <pc:sldMk cId="2561971224" sldId="2147483494"/>
        </pc:sldMkLst>
        <pc:spChg chg="mod">
          <ac:chgData name="" userId="" providerId="" clId="Web-{75F0D2E6-6456-46AC-B58B-B4B959556179}" dt="2025-02-17T18:39:05.981" v="5" actId="20577"/>
          <ac:spMkLst>
            <pc:docMk/>
            <pc:sldMk cId="2561971224" sldId="2147483494"/>
            <ac:spMk id="17" creationId="{60314F00-28C9-0E8B-6211-61B0F66486EA}"/>
          </ac:spMkLst>
        </pc:spChg>
      </pc:sldChg>
    </pc:docChg>
  </pc:docChgLst>
  <pc:docChgLst>
    <pc:chgData name="Isabel Hoyos" userId="R5eVIiNu+G3RtUhixS3Ma/YW1PnaDPM4b2qCIjSgG/c=" providerId="None" clId="Web-{A9B87945-6BD0-4A90-8915-87DC8F55984E}"/>
    <pc:docChg chg="modSld">
      <pc:chgData name="Isabel Hoyos" userId="R5eVIiNu+G3RtUhixS3Ma/YW1PnaDPM4b2qCIjSgG/c=" providerId="None" clId="Web-{A9B87945-6BD0-4A90-8915-87DC8F55984E}" dt="2025-02-17T23:44:57.480" v="561" actId="20577"/>
      <pc:docMkLst>
        <pc:docMk/>
      </pc:docMkLst>
      <pc:sldChg chg="modSp">
        <pc:chgData name="Isabel Hoyos" userId="R5eVIiNu+G3RtUhixS3Ma/YW1PnaDPM4b2qCIjSgG/c=" providerId="None" clId="Web-{A9B87945-6BD0-4A90-8915-87DC8F55984E}" dt="2025-02-17T23:05:52.186" v="215" actId="20577"/>
        <pc:sldMkLst>
          <pc:docMk/>
          <pc:sldMk cId="4135453016" sldId="647"/>
        </pc:sldMkLst>
        <pc:spChg chg="mod">
          <ac:chgData name="Isabel Hoyos" userId="R5eVIiNu+G3RtUhixS3Ma/YW1PnaDPM4b2qCIjSgG/c=" providerId="None" clId="Web-{A9B87945-6BD0-4A90-8915-87DC8F55984E}" dt="2025-02-17T23:05:52.186" v="215" actId="20577"/>
          <ac:spMkLst>
            <pc:docMk/>
            <pc:sldMk cId="4135453016" sldId="647"/>
            <ac:spMk id="9" creationId="{A6A55F7C-5D93-6FD5-9E8B-1037FB6144ED}"/>
          </ac:spMkLst>
        </pc:spChg>
      </pc:sldChg>
      <pc:sldChg chg="modSp">
        <pc:chgData name="Isabel Hoyos" userId="R5eVIiNu+G3RtUhixS3Ma/YW1PnaDPM4b2qCIjSgG/c=" providerId="None" clId="Web-{A9B87945-6BD0-4A90-8915-87DC8F55984E}" dt="2025-02-17T23:09:53.789" v="232" actId="20577"/>
        <pc:sldMkLst>
          <pc:docMk/>
          <pc:sldMk cId="2328158819" sldId="665"/>
        </pc:sldMkLst>
        <pc:spChg chg="mod">
          <ac:chgData name="Isabel Hoyos" userId="R5eVIiNu+G3RtUhixS3Ma/YW1PnaDPM4b2qCIjSgG/c=" providerId="None" clId="Web-{A9B87945-6BD0-4A90-8915-87DC8F55984E}" dt="2025-02-17T23:09:53.789" v="232" actId="20577"/>
          <ac:spMkLst>
            <pc:docMk/>
            <pc:sldMk cId="2328158819" sldId="665"/>
            <ac:spMk id="19" creationId="{4E52C6EE-CCA7-AC9D-2BCD-D9D6B5490C85}"/>
          </ac:spMkLst>
        </pc:spChg>
      </pc:sldChg>
      <pc:sldChg chg="modSp">
        <pc:chgData name="Isabel Hoyos" userId="R5eVIiNu+G3RtUhixS3Ma/YW1PnaDPM4b2qCIjSgG/c=" providerId="None" clId="Web-{A9B87945-6BD0-4A90-8915-87DC8F55984E}" dt="2025-02-17T23:36:49.727" v="479" actId="20577"/>
        <pc:sldMkLst>
          <pc:docMk/>
          <pc:sldMk cId="4072237209" sldId="672"/>
        </pc:sldMkLst>
        <pc:spChg chg="mod">
          <ac:chgData name="Isabel Hoyos" userId="R5eVIiNu+G3RtUhixS3Ma/YW1PnaDPM4b2qCIjSgG/c=" providerId="None" clId="Web-{A9B87945-6BD0-4A90-8915-87DC8F55984E}" dt="2025-02-17T23:36:49.727" v="479" actId="20577"/>
          <ac:spMkLst>
            <pc:docMk/>
            <pc:sldMk cId="4072237209" sldId="672"/>
            <ac:spMk id="15" creationId="{A48FFC38-5757-AAC5-DA5A-ABFA7E306455}"/>
          </ac:spMkLst>
        </pc:spChg>
      </pc:sldChg>
      <pc:sldChg chg="modSp">
        <pc:chgData name="Isabel Hoyos" userId="R5eVIiNu+G3RtUhixS3Ma/YW1PnaDPM4b2qCIjSgG/c=" providerId="None" clId="Web-{A9B87945-6BD0-4A90-8915-87DC8F55984E}" dt="2025-02-17T23:37:18.369" v="482" actId="20577"/>
        <pc:sldMkLst>
          <pc:docMk/>
          <pc:sldMk cId="2824372095" sldId="673"/>
        </pc:sldMkLst>
        <pc:spChg chg="mod">
          <ac:chgData name="Isabel Hoyos" userId="R5eVIiNu+G3RtUhixS3Ma/YW1PnaDPM4b2qCIjSgG/c=" providerId="None" clId="Web-{A9B87945-6BD0-4A90-8915-87DC8F55984E}" dt="2025-02-17T23:37:18.369" v="482" actId="20577"/>
          <ac:spMkLst>
            <pc:docMk/>
            <pc:sldMk cId="2824372095" sldId="673"/>
            <ac:spMk id="4" creationId="{99E4ED48-68C6-E361-29F7-06E19E9C98AF}"/>
          </ac:spMkLst>
        </pc:spChg>
      </pc:sldChg>
      <pc:sldChg chg="modSp">
        <pc:chgData name="Isabel Hoyos" userId="R5eVIiNu+G3RtUhixS3Ma/YW1PnaDPM4b2qCIjSgG/c=" providerId="None" clId="Web-{A9B87945-6BD0-4A90-8915-87DC8F55984E}" dt="2025-02-17T23:37:35.698" v="485" actId="20577"/>
        <pc:sldMkLst>
          <pc:docMk/>
          <pc:sldMk cId="491469912" sldId="674"/>
        </pc:sldMkLst>
        <pc:spChg chg="mod">
          <ac:chgData name="Isabel Hoyos" userId="R5eVIiNu+G3RtUhixS3Ma/YW1PnaDPM4b2qCIjSgG/c=" providerId="None" clId="Web-{A9B87945-6BD0-4A90-8915-87DC8F55984E}" dt="2025-02-17T23:37:35.698" v="485" actId="20577"/>
          <ac:spMkLst>
            <pc:docMk/>
            <pc:sldMk cId="491469912" sldId="674"/>
            <ac:spMk id="25" creationId="{9E484C3E-3A01-B0BC-898A-AB7008D26A1C}"/>
          </ac:spMkLst>
        </pc:spChg>
      </pc:sldChg>
      <pc:sldChg chg="modSp">
        <pc:chgData name="Isabel Hoyos" userId="R5eVIiNu+G3RtUhixS3Ma/YW1PnaDPM4b2qCIjSgG/c=" providerId="None" clId="Web-{A9B87945-6BD0-4A90-8915-87DC8F55984E}" dt="2025-02-17T23:36:25.101" v="472" actId="20577"/>
        <pc:sldMkLst>
          <pc:docMk/>
          <pc:sldMk cId="1318130321" sldId="683"/>
        </pc:sldMkLst>
        <pc:spChg chg="mod">
          <ac:chgData name="Isabel Hoyos" userId="R5eVIiNu+G3RtUhixS3Ma/YW1PnaDPM4b2qCIjSgG/c=" providerId="None" clId="Web-{A9B87945-6BD0-4A90-8915-87DC8F55984E}" dt="2025-02-17T23:36:25.101" v="472" actId="20577"/>
          <ac:spMkLst>
            <pc:docMk/>
            <pc:sldMk cId="1318130321" sldId="683"/>
            <ac:spMk id="7" creationId="{976826A6-7EF0-7BB1-F390-D1666E54B44C}"/>
          </ac:spMkLst>
        </pc:spChg>
      </pc:sldChg>
      <pc:sldChg chg="modSp">
        <pc:chgData name="Isabel Hoyos" userId="R5eVIiNu+G3RtUhixS3Ma/YW1PnaDPM4b2qCIjSgG/c=" providerId="None" clId="Web-{A9B87945-6BD0-4A90-8915-87DC8F55984E}" dt="2025-02-17T22:26:45.204" v="4" actId="20577"/>
        <pc:sldMkLst>
          <pc:docMk/>
          <pc:sldMk cId="2394950569" sldId="826"/>
        </pc:sldMkLst>
        <pc:spChg chg="mod">
          <ac:chgData name="Isabel Hoyos" userId="R5eVIiNu+G3RtUhixS3Ma/YW1PnaDPM4b2qCIjSgG/c=" providerId="None" clId="Web-{A9B87945-6BD0-4A90-8915-87DC8F55984E}" dt="2025-02-17T22:26:45.204" v="4" actId="20577"/>
          <ac:spMkLst>
            <pc:docMk/>
            <pc:sldMk cId="2394950569" sldId="826"/>
            <ac:spMk id="347" creationId="{4339D586-7B7D-F9A4-4218-884177E91AA3}"/>
          </ac:spMkLst>
        </pc:spChg>
      </pc:sldChg>
      <pc:sldChg chg="modSp">
        <pc:chgData name="Isabel Hoyos" userId="R5eVIiNu+G3RtUhixS3Ma/YW1PnaDPM4b2qCIjSgG/c=" providerId="None" clId="Web-{A9B87945-6BD0-4A90-8915-87DC8F55984E}" dt="2025-02-17T23:17:56.402" v="283" actId="20577"/>
        <pc:sldMkLst>
          <pc:docMk/>
          <pc:sldMk cId="90665102" sldId="2238"/>
        </pc:sldMkLst>
        <pc:spChg chg="mod">
          <ac:chgData name="Isabel Hoyos" userId="R5eVIiNu+G3RtUhixS3Ma/YW1PnaDPM4b2qCIjSgG/c=" providerId="None" clId="Web-{A9B87945-6BD0-4A90-8915-87DC8F55984E}" dt="2025-02-17T23:17:56.402" v="283" actId="20577"/>
          <ac:spMkLst>
            <pc:docMk/>
            <pc:sldMk cId="90665102" sldId="2238"/>
            <ac:spMk id="3" creationId="{12D18C4B-57AF-1BB3-C6DE-7C53CCB4B160}"/>
          </ac:spMkLst>
        </pc:spChg>
      </pc:sldChg>
      <pc:sldChg chg="modSp">
        <pc:chgData name="Isabel Hoyos" userId="R5eVIiNu+G3RtUhixS3Ma/YW1PnaDPM4b2qCIjSgG/c=" providerId="None" clId="Web-{A9B87945-6BD0-4A90-8915-87DC8F55984E}" dt="2025-02-17T23:20:02.969" v="301" actId="20577"/>
        <pc:sldMkLst>
          <pc:docMk/>
          <pc:sldMk cId="724593749" sldId="2239"/>
        </pc:sldMkLst>
        <pc:spChg chg="mod">
          <ac:chgData name="Isabel Hoyos" userId="R5eVIiNu+G3RtUhixS3Ma/YW1PnaDPM4b2qCIjSgG/c=" providerId="None" clId="Web-{A9B87945-6BD0-4A90-8915-87DC8F55984E}" dt="2025-02-17T23:20:02.969" v="301" actId="20577"/>
          <ac:spMkLst>
            <pc:docMk/>
            <pc:sldMk cId="724593749" sldId="2239"/>
            <ac:spMk id="10" creationId="{58454485-DC2B-282E-C8C4-617A3707D849}"/>
          </ac:spMkLst>
        </pc:spChg>
      </pc:sldChg>
      <pc:sldChg chg="modSp">
        <pc:chgData name="Isabel Hoyos" userId="R5eVIiNu+G3RtUhixS3Ma/YW1PnaDPM4b2qCIjSgG/c=" providerId="None" clId="Web-{A9B87945-6BD0-4A90-8915-87DC8F55984E}" dt="2025-02-17T23:20:27.611" v="305" actId="1076"/>
        <pc:sldMkLst>
          <pc:docMk/>
          <pc:sldMk cId="2293912677" sldId="2241"/>
        </pc:sldMkLst>
        <pc:spChg chg="mod">
          <ac:chgData name="Isabel Hoyos" userId="R5eVIiNu+G3RtUhixS3Ma/YW1PnaDPM4b2qCIjSgG/c=" providerId="None" clId="Web-{A9B87945-6BD0-4A90-8915-87DC8F55984E}" dt="2025-02-17T23:20:27.611" v="305" actId="1076"/>
          <ac:spMkLst>
            <pc:docMk/>
            <pc:sldMk cId="2293912677" sldId="2241"/>
            <ac:spMk id="44" creationId="{53C56E31-9DDD-1185-38C1-D62B11633311}"/>
          </ac:spMkLst>
        </pc:spChg>
      </pc:sldChg>
      <pc:sldChg chg="modSp">
        <pc:chgData name="Isabel Hoyos" userId="R5eVIiNu+G3RtUhixS3Ma/YW1PnaDPM4b2qCIjSgG/c=" providerId="None" clId="Web-{A9B87945-6BD0-4A90-8915-87DC8F55984E}" dt="2025-02-17T23:26:11.608" v="333" actId="14100"/>
        <pc:sldMkLst>
          <pc:docMk/>
          <pc:sldMk cId="2229902277" sldId="2242"/>
        </pc:sldMkLst>
        <pc:spChg chg="mod">
          <ac:chgData name="Isabel Hoyos" userId="R5eVIiNu+G3RtUhixS3Ma/YW1PnaDPM4b2qCIjSgG/c=" providerId="None" clId="Web-{A9B87945-6BD0-4A90-8915-87DC8F55984E}" dt="2025-02-17T23:26:11.608" v="333" actId="14100"/>
          <ac:spMkLst>
            <pc:docMk/>
            <pc:sldMk cId="2229902277" sldId="2242"/>
            <ac:spMk id="72" creationId="{5D8170E1-D626-44FB-7EE9-70B362DC7081}"/>
          </ac:spMkLst>
        </pc:spChg>
      </pc:sldChg>
      <pc:sldChg chg="modSp">
        <pc:chgData name="Isabel Hoyos" userId="R5eVIiNu+G3RtUhixS3Ma/YW1PnaDPM4b2qCIjSgG/c=" providerId="None" clId="Web-{A9B87945-6BD0-4A90-8915-87DC8F55984E}" dt="2025-02-17T23:28:54.693" v="359" actId="20577"/>
        <pc:sldMkLst>
          <pc:docMk/>
          <pc:sldMk cId="4008641674" sldId="2245"/>
        </pc:sldMkLst>
        <pc:spChg chg="mod">
          <ac:chgData name="Isabel Hoyos" userId="R5eVIiNu+G3RtUhixS3Ma/YW1PnaDPM4b2qCIjSgG/c=" providerId="None" clId="Web-{A9B87945-6BD0-4A90-8915-87DC8F55984E}" dt="2025-02-17T23:28:54.693" v="359" actId="20577"/>
          <ac:spMkLst>
            <pc:docMk/>
            <pc:sldMk cId="4008641674" sldId="2245"/>
            <ac:spMk id="10" creationId="{755A89FC-4154-84D9-D9EC-642F5DF59E35}"/>
          </ac:spMkLst>
        </pc:spChg>
      </pc:sldChg>
      <pc:sldChg chg="modSp">
        <pc:chgData name="Isabel Hoyos" userId="R5eVIiNu+G3RtUhixS3Ma/YW1PnaDPM4b2qCIjSgG/c=" providerId="None" clId="Web-{A9B87945-6BD0-4A90-8915-87DC8F55984E}" dt="2025-02-17T22:40:52.502" v="55" actId="20577"/>
        <pc:sldMkLst>
          <pc:docMk/>
          <pc:sldMk cId="2981258405" sldId="2147483286"/>
        </pc:sldMkLst>
        <pc:spChg chg="mod">
          <ac:chgData name="Isabel Hoyos" userId="R5eVIiNu+G3RtUhixS3Ma/YW1PnaDPM4b2qCIjSgG/c=" providerId="None" clId="Web-{A9B87945-6BD0-4A90-8915-87DC8F55984E}" dt="2025-02-17T22:40:52.502" v="55" actId="20577"/>
          <ac:spMkLst>
            <pc:docMk/>
            <pc:sldMk cId="2981258405" sldId="2147483286"/>
            <ac:spMk id="5" creationId="{275D5DD4-A566-4ED9-6803-A8EDD0C2339D}"/>
          </ac:spMkLst>
        </pc:spChg>
      </pc:sldChg>
      <pc:sldChg chg="modSp">
        <pc:chgData name="Isabel Hoyos" userId="R5eVIiNu+G3RtUhixS3Ma/YW1PnaDPM4b2qCIjSgG/c=" providerId="None" clId="Web-{A9B87945-6BD0-4A90-8915-87DC8F55984E}" dt="2025-02-17T23:43:19.117" v="547" actId="20577"/>
        <pc:sldMkLst>
          <pc:docMk/>
          <pc:sldMk cId="3516321284" sldId="2147483288"/>
        </pc:sldMkLst>
        <pc:spChg chg="mod">
          <ac:chgData name="Isabel Hoyos" userId="R5eVIiNu+G3RtUhixS3Ma/YW1PnaDPM4b2qCIjSgG/c=" providerId="None" clId="Web-{A9B87945-6BD0-4A90-8915-87DC8F55984E}" dt="2025-02-17T23:43:19.117" v="547" actId="20577"/>
          <ac:spMkLst>
            <pc:docMk/>
            <pc:sldMk cId="3516321284" sldId="2147483288"/>
            <ac:spMk id="233" creationId="{DC80FC15-46AD-0129-59BC-7D36629360F6}"/>
          </ac:spMkLst>
        </pc:spChg>
      </pc:sldChg>
      <pc:sldChg chg="modSp">
        <pc:chgData name="Isabel Hoyos" userId="R5eVIiNu+G3RtUhixS3Ma/YW1PnaDPM4b2qCIjSgG/c=" providerId="None" clId="Web-{A9B87945-6BD0-4A90-8915-87DC8F55984E}" dt="2025-02-17T22:49:05.928" v="87" actId="20577"/>
        <pc:sldMkLst>
          <pc:docMk/>
          <pc:sldMk cId="1093744254" sldId="2147483319"/>
        </pc:sldMkLst>
        <pc:spChg chg="mod">
          <ac:chgData name="Isabel Hoyos" userId="R5eVIiNu+G3RtUhixS3Ma/YW1PnaDPM4b2qCIjSgG/c=" providerId="None" clId="Web-{A9B87945-6BD0-4A90-8915-87DC8F55984E}" dt="2025-02-17T22:49:05.928" v="87" actId="20577"/>
          <ac:spMkLst>
            <pc:docMk/>
            <pc:sldMk cId="1093744254" sldId="2147483319"/>
            <ac:spMk id="59" creationId="{4DF510D5-3C4C-3ADF-1A9F-84CD47D129D1}"/>
          </ac:spMkLst>
        </pc:spChg>
      </pc:sldChg>
      <pc:sldChg chg="modSp">
        <pc:chgData name="Isabel Hoyos" userId="R5eVIiNu+G3RtUhixS3Ma/YW1PnaDPM4b2qCIjSgG/c=" providerId="None" clId="Web-{A9B87945-6BD0-4A90-8915-87DC8F55984E}" dt="2025-02-17T22:50:24.056" v="92" actId="20577"/>
        <pc:sldMkLst>
          <pc:docMk/>
          <pc:sldMk cId="2750187750" sldId="2147483320"/>
        </pc:sldMkLst>
        <pc:spChg chg="mod">
          <ac:chgData name="Isabel Hoyos" userId="R5eVIiNu+G3RtUhixS3Ma/YW1PnaDPM4b2qCIjSgG/c=" providerId="None" clId="Web-{A9B87945-6BD0-4A90-8915-87DC8F55984E}" dt="2025-02-17T22:50:24.056" v="92" actId="20577"/>
          <ac:spMkLst>
            <pc:docMk/>
            <pc:sldMk cId="2750187750" sldId="2147483320"/>
            <ac:spMk id="17" creationId="{60314F00-28C9-0E8B-6211-61B0F66486EA}"/>
          </ac:spMkLst>
        </pc:spChg>
      </pc:sldChg>
      <pc:sldChg chg="modSp">
        <pc:chgData name="Isabel Hoyos" userId="R5eVIiNu+G3RtUhixS3Ma/YW1PnaDPM4b2qCIjSgG/c=" providerId="None" clId="Web-{A9B87945-6BD0-4A90-8915-87DC8F55984E}" dt="2025-02-17T23:00:37.236" v="174" actId="20577"/>
        <pc:sldMkLst>
          <pc:docMk/>
          <pc:sldMk cId="2720553710" sldId="2147483322"/>
        </pc:sldMkLst>
        <pc:spChg chg="mod">
          <ac:chgData name="Isabel Hoyos" userId="R5eVIiNu+G3RtUhixS3Ma/YW1PnaDPM4b2qCIjSgG/c=" providerId="None" clId="Web-{A9B87945-6BD0-4A90-8915-87DC8F55984E}" dt="2025-02-17T23:00:37.236" v="174" actId="20577"/>
          <ac:spMkLst>
            <pc:docMk/>
            <pc:sldMk cId="2720553710" sldId="2147483322"/>
            <ac:spMk id="349" creationId="{E07D5D4C-E918-1DE6-2B5C-2E06CED0F1BE}"/>
          </ac:spMkLst>
        </pc:spChg>
      </pc:sldChg>
      <pc:sldChg chg="modSp">
        <pc:chgData name="Isabel Hoyos" userId="R5eVIiNu+G3RtUhixS3Ma/YW1PnaDPM4b2qCIjSgG/c=" providerId="None" clId="Web-{A9B87945-6BD0-4A90-8915-87DC8F55984E}" dt="2025-02-17T22:45:12.466" v="79" actId="20577"/>
        <pc:sldMkLst>
          <pc:docMk/>
          <pc:sldMk cId="3830922054" sldId="2147483337"/>
        </pc:sldMkLst>
        <pc:spChg chg="mod">
          <ac:chgData name="Isabel Hoyos" userId="R5eVIiNu+G3RtUhixS3Ma/YW1PnaDPM4b2qCIjSgG/c=" providerId="None" clId="Web-{A9B87945-6BD0-4A90-8915-87DC8F55984E}" dt="2025-02-17T22:45:12.466" v="79" actId="20577"/>
          <ac:spMkLst>
            <pc:docMk/>
            <pc:sldMk cId="3830922054" sldId="2147483337"/>
            <ac:spMk id="17" creationId="{60314F00-28C9-0E8B-6211-61B0F66486EA}"/>
          </ac:spMkLst>
        </pc:spChg>
      </pc:sldChg>
      <pc:sldChg chg="modSp">
        <pc:chgData name="Isabel Hoyos" userId="R5eVIiNu+G3RtUhixS3Ma/YW1PnaDPM4b2qCIjSgG/c=" providerId="None" clId="Web-{A9B87945-6BD0-4A90-8915-87DC8F55984E}" dt="2025-02-17T22:53:22.297" v="108" actId="20577"/>
        <pc:sldMkLst>
          <pc:docMk/>
          <pc:sldMk cId="3019871671" sldId="2147483340"/>
        </pc:sldMkLst>
        <pc:spChg chg="mod">
          <ac:chgData name="Isabel Hoyos" userId="R5eVIiNu+G3RtUhixS3Ma/YW1PnaDPM4b2qCIjSgG/c=" providerId="None" clId="Web-{A9B87945-6BD0-4A90-8915-87DC8F55984E}" dt="2025-02-17T22:53:22.297" v="108" actId="20577"/>
          <ac:spMkLst>
            <pc:docMk/>
            <pc:sldMk cId="3019871671" sldId="2147483340"/>
            <ac:spMk id="17" creationId="{60314F00-28C9-0E8B-6211-61B0F66486EA}"/>
          </ac:spMkLst>
        </pc:spChg>
      </pc:sldChg>
      <pc:sldChg chg="modSp">
        <pc:chgData name="Isabel Hoyos" userId="R5eVIiNu+G3RtUhixS3Ma/YW1PnaDPM4b2qCIjSgG/c=" providerId="None" clId="Web-{A9B87945-6BD0-4A90-8915-87DC8F55984E}" dt="2025-02-17T23:41:21.378" v="515" actId="20577"/>
        <pc:sldMkLst>
          <pc:docMk/>
          <pc:sldMk cId="3939637344" sldId="2147483341"/>
        </pc:sldMkLst>
        <pc:spChg chg="mod">
          <ac:chgData name="Isabel Hoyos" userId="R5eVIiNu+G3RtUhixS3Ma/YW1PnaDPM4b2qCIjSgG/c=" providerId="None" clId="Web-{A9B87945-6BD0-4A90-8915-87DC8F55984E}" dt="2025-02-17T23:41:21.378" v="515" actId="20577"/>
          <ac:spMkLst>
            <pc:docMk/>
            <pc:sldMk cId="3939637344" sldId="2147483341"/>
            <ac:spMk id="4" creationId="{4F978CD2-C825-E6E9-EFEC-E046F865BE63}"/>
          </ac:spMkLst>
        </pc:spChg>
      </pc:sldChg>
      <pc:sldChg chg="modSp">
        <pc:chgData name="Isabel Hoyos" userId="R5eVIiNu+G3RtUhixS3Ma/YW1PnaDPM4b2qCIjSgG/c=" providerId="None" clId="Web-{A9B87945-6BD0-4A90-8915-87DC8F55984E}" dt="2025-02-17T23:41:38.832" v="520" actId="20577"/>
        <pc:sldMkLst>
          <pc:docMk/>
          <pc:sldMk cId="2578972389" sldId="2147483342"/>
        </pc:sldMkLst>
        <pc:spChg chg="mod">
          <ac:chgData name="Isabel Hoyos" userId="R5eVIiNu+G3RtUhixS3Ma/YW1PnaDPM4b2qCIjSgG/c=" providerId="None" clId="Web-{A9B87945-6BD0-4A90-8915-87DC8F55984E}" dt="2025-02-17T23:41:38.832" v="520" actId="20577"/>
          <ac:spMkLst>
            <pc:docMk/>
            <pc:sldMk cId="2578972389" sldId="2147483342"/>
            <ac:spMk id="34" creationId="{729A37D9-9A6C-AB58-6BF8-3615C88F3F9F}"/>
          </ac:spMkLst>
        </pc:spChg>
      </pc:sldChg>
      <pc:sldChg chg="modSp">
        <pc:chgData name="Isabel Hoyos" userId="R5eVIiNu+G3RtUhixS3Ma/YW1PnaDPM4b2qCIjSgG/c=" providerId="None" clId="Web-{A9B87945-6BD0-4A90-8915-87DC8F55984E}" dt="2025-02-17T23:42:31.959" v="539" actId="20577"/>
        <pc:sldMkLst>
          <pc:docMk/>
          <pc:sldMk cId="2269974377" sldId="2147483343"/>
        </pc:sldMkLst>
        <pc:spChg chg="mod">
          <ac:chgData name="Isabel Hoyos" userId="R5eVIiNu+G3RtUhixS3Ma/YW1PnaDPM4b2qCIjSgG/c=" providerId="None" clId="Web-{A9B87945-6BD0-4A90-8915-87DC8F55984E}" dt="2025-02-17T23:42:31.959" v="539" actId="20577"/>
          <ac:spMkLst>
            <pc:docMk/>
            <pc:sldMk cId="2269974377" sldId="2147483343"/>
            <ac:spMk id="31" creationId="{1E28F234-3790-FD33-06B1-270217122DD7}"/>
          </ac:spMkLst>
        </pc:spChg>
      </pc:sldChg>
      <pc:sldChg chg="modSp">
        <pc:chgData name="Isabel Hoyos" userId="R5eVIiNu+G3RtUhixS3Ma/YW1PnaDPM4b2qCIjSgG/c=" providerId="None" clId="Web-{A9B87945-6BD0-4A90-8915-87DC8F55984E}" dt="2025-02-17T23:42:42.241" v="542" actId="20577"/>
        <pc:sldMkLst>
          <pc:docMk/>
          <pc:sldMk cId="368553936" sldId="2147483344"/>
        </pc:sldMkLst>
        <pc:spChg chg="mod">
          <ac:chgData name="Isabel Hoyos" userId="R5eVIiNu+G3RtUhixS3Ma/YW1PnaDPM4b2qCIjSgG/c=" providerId="None" clId="Web-{A9B87945-6BD0-4A90-8915-87DC8F55984E}" dt="2025-02-17T23:42:42.241" v="542" actId="20577"/>
          <ac:spMkLst>
            <pc:docMk/>
            <pc:sldMk cId="368553936" sldId="2147483344"/>
            <ac:spMk id="24" creationId="{12103BAA-1850-2015-5E6E-91D3288EF609}"/>
          </ac:spMkLst>
        </pc:spChg>
      </pc:sldChg>
      <pc:sldChg chg="modSp">
        <pc:chgData name="Isabel Hoyos" userId="R5eVIiNu+G3RtUhixS3Ma/YW1PnaDPM4b2qCIjSgG/c=" providerId="None" clId="Web-{A9B87945-6BD0-4A90-8915-87DC8F55984E}" dt="2025-02-17T23:39:13.998" v="504" actId="20577"/>
        <pc:sldMkLst>
          <pc:docMk/>
          <pc:sldMk cId="351936355" sldId="2147483345"/>
        </pc:sldMkLst>
        <pc:spChg chg="mod">
          <ac:chgData name="Isabel Hoyos" userId="R5eVIiNu+G3RtUhixS3Ma/YW1PnaDPM4b2qCIjSgG/c=" providerId="None" clId="Web-{A9B87945-6BD0-4A90-8915-87DC8F55984E}" dt="2025-02-17T23:39:13.998" v="504" actId="20577"/>
          <ac:spMkLst>
            <pc:docMk/>
            <pc:sldMk cId="351936355" sldId="2147483345"/>
            <ac:spMk id="11" creationId="{60314F00-28C9-0E8B-6211-61B0F66486EA}"/>
          </ac:spMkLst>
        </pc:spChg>
      </pc:sldChg>
      <pc:sldChg chg="modSp">
        <pc:chgData name="Isabel Hoyos" userId="R5eVIiNu+G3RtUhixS3Ma/YW1PnaDPM4b2qCIjSgG/c=" providerId="None" clId="Web-{A9B87945-6BD0-4A90-8915-87DC8F55984E}" dt="2025-02-17T23:40:45.705" v="510" actId="20577"/>
        <pc:sldMkLst>
          <pc:docMk/>
          <pc:sldMk cId="3575160647" sldId="2147483351"/>
        </pc:sldMkLst>
        <pc:spChg chg="mod">
          <ac:chgData name="Isabel Hoyos" userId="R5eVIiNu+G3RtUhixS3Ma/YW1PnaDPM4b2qCIjSgG/c=" providerId="None" clId="Web-{A9B87945-6BD0-4A90-8915-87DC8F55984E}" dt="2025-02-17T23:40:45.705" v="510" actId="20577"/>
          <ac:spMkLst>
            <pc:docMk/>
            <pc:sldMk cId="3575160647" sldId="2147483351"/>
            <ac:spMk id="12" creationId="{AED9776B-2FB8-5EB8-0A9F-631889EC4260}"/>
          </ac:spMkLst>
        </pc:spChg>
      </pc:sldChg>
      <pc:sldChg chg="modSp">
        <pc:chgData name="Isabel Hoyos" userId="R5eVIiNu+G3RtUhixS3Ma/YW1PnaDPM4b2qCIjSgG/c=" providerId="None" clId="Web-{A9B87945-6BD0-4A90-8915-87DC8F55984E}" dt="2025-02-17T23:35:39.318" v="456" actId="20577"/>
        <pc:sldMkLst>
          <pc:docMk/>
          <pc:sldMk cId="4127046350" sldId="2147483362"/>
        </pc:sldMkLst>
        <pc:spChg chg="mod">
          <ac:chgData name="Isabel Hoyos" userId="R5eVIiNu+G3RtUhixS3Ma/YW1PnaDPM4b2qCIjSgG/c=" providerId="None" clId="Web-{A9B87945-6BD0-4A90-8915-87DC8F55984E}" dt="2025-02-17T23:35:39.318" v="456" actId="20577"/>
          <ac:spMkLst>
            <pc:docMk/>
            <pc:sldMk cId="4127046350" sldId="2147483362"/>
            <ac:spMk id="10" creationId="{60314F00-28C9-0E8B-6211-61B0F66486EA}"/>
          </ac:spMkLst>
        </pc:spChg>
      </pc:sldChg>
      <pc:sldChg chg="modSp">
        <pc:chgData name="Isabel Hoyos" userId="R5eVIiNu+G3RtUhixS3Ma/YW1PnaDPM4b2qCIjSgG/c=" providerId="None" clId="Web-{A9B87945-6BD0-4A90-8915-87DC8F55984E}" dt="2025-02-17T23:38:23.231" v="497" actId="1076"/>
        <pc:sldMkLst>
          <pc:docMk/>
          <pc:sldMk cId="1803818177" sldId="2147483379"/>
        </pc:sldMkLst>
        <pc:spChg chg="mod">
          <ac:chgData name="Isabel Hoyos" userId="R5eVIiNu+G3RtUhixS3Ma/YW1PnaDPM4b2qCIjSgG/c=" providerId="None" clId="Web-{A9B87945-6BD0-4A90-8915-87DC8F55984E}" dt="2025-02-17T23:38:23.231" v="497" actId="1076"/>
          <ac:spMkLst>
            <pc:docMk/>
            <pc:sldMk cId="1803818177" sldId="2147483379"/>
            <ac:spMk id="12" creationId="{AED9776B-2FB8-5EB8-0A9F-631889EC4260}"/>
          </ac:spMkLst>
        </pc:spChg>
      </pc:sldChg>
      <pc:sldChg chg="modSp">
        <pc:chgData name="Isabel Hoyos" userId="R5eVIiNu+G3RtUhixS3Ma/YW1PnaDPM4b2qCIjSgG/c=" providerId="None" clId="Web-{A9B87945-6BD0-4A90-8915-87DC8F55984E}" dt="2025-02-17T23:14:24.393" v="252" actId="20577"/>
        <pc:sldMkLst>
          <pc:docMk/>
          <pc:sldMk cId="2471978332" sldId="2147483380"/>
        </pc:sldMkLst>
        <pc:spChg chg="mod">
          <ac:chgData name="Isabel Hoyos" userId="R5eVIiNu+G3RtUhixS3Ma/YW1PnaDPM4b2qCIjSgG/c=" providerId="None" clId="Web-{A9B87945-6BD0-4A90-8915-87DC8F55984E}" dt="2025-02-17T23:14:24.393" v="252" actId="20577"/>
          <ac:spMkLst>
            <pc:docMk/>
            <pc:sldMk cId="2471978332" sldId="2147483380"/>
            <ac:spMk id="20" creationId="{C5E82E62-AE1C-7263-4F96-CBF1D561EF01}"/>
          </ac:spMkLst>
        </pc:spChg>
      </pc:sldChg>
      <pc:sldChg chg="modSp">
        <pc:chgData name="Isabel Hoyos" userId="R5eVIiNu+G3RtUhixS3Ma/YW1PnaDPM4b2qCIjSgG/c=" providerId="None" clId="Web-{A9B87945-6BD0-4A90-8915-87DC8F55984E}" dt="2025-02-17T23:00:11.298" v="164" actId="20577"/>
        <pc:sldMkLst>
          <pc:docMk/>
          <pc:sldMk cId="3524546876" sldId="2147483381"/>
        </pc:sldMkLst>
        <pc:spChg chg="mod">
          <ac:chgData name="Isabel Hoyos" userId="R5eVIiNu+G3RtUhixS3Ma/YW1PnaDPM4b2qCIjSgG/c=" providerId="None" clId="Web-{A9B87945-6BD0-4A90-8915-87DC8F55984E}" dt="2025-02-17T23:00:11.298" v="164" actId="20577"/>
          <ac:spMkLst>
            <pc:docMk/>
            <pc:sldMk cId="3524546876" sldId="2147483381"/>
            <ac:spMk id="349" creationId="{E07D5D4C-E918-1DE6-2B5C-2E06CED0F1BE}"/>
          </ac:spMkLst>
        </pc:spChg>
      </pc:sldChg>
      <pc:sldChg chg="modSp">
        <pc:chgData name="Isabel Hoyos" userId="R5eVIiNu+G3RtUhixS3Ma/YW1PnaDPM4b2qCIjSgG/c=" providerId="None" clId="Web-{A9B87945-6BD0-4A90-8915-87DC8F55984E}" dt="2025-02-17T23:44:57.480" v="561" actId="20577"/>
        <pc:sldMkLst>
          <pc:docMk/>
          <pc:sldMk cId="177209305" sldId="2147483382"/>
        </pc:sldMkLst>
        <pc:spChg chg="mod">
          <ac:chgData name="Isabel Hoyos" userId="R5eVIiNu+G3RtUhixS3Ma/YW1PnaDPM4b2qCIjSgG/c=" providerId="None" clId="Web-{A9B87945-6BD0-4A90-8915-87DC8F55984E}" dt="2025-02-17T23:44:57.480" v="561" actId="20577"/>
          <ac:spMkLst>
            <pc:docMk/>
            <pc:sldMk cId="177209305" sldId="2147483382"/>
            <ac:spMk id="233" creationId="{DC80FC15-46AD-0129-59BC-7D36629360F6}"/>
          </ac:spMkLst>
        </pc:spChg>
      </pc:sldChg>
      <pc:sldChg chg="modSp">
        <pc:chgData name="Isabel Hoyos" userId="R5eVIiNu+G3RtUhixS3Ma/YW1PnaDPM4b2qCIjSgG/c=" providerId="None" clId="Web-{A9B87945-6BD0-4A90-8915-87DC8F55984E}" dt="2025-02-17T23:15:12.302" v="255" actId="20577"/>
        <pc:sldMkLst>
          <pc:docMk/>
          <pc:sldMk cId="3416399598" sldId="2147483383"/>
        </pc:sldMkLst>
        <pc:spChg chg="mod">
          <ac:chgData name="Isabel Hoyos" userId="R5eVIiNu+G3RtUhixS3Ma/YW1PnaDPM4b2qCIjSgG/c=" providerId="None" clId="Web-{A9B87945-6BD0-4A90-8915-87DC8F55984E}" dt="2025-02-17T23:15:12.302" v="255" actId="20577"/>
          <ac:spMkLst>
            <pc:docMk/>
            <pc:sldMk cId="3416399598" sldId="2147483383"/>
            <ac:spMk id="1081" creationId="{0AEA5150-C046-CEAC-2006-DDF5563EF39E}"/>
          </ac:spMkLst>
        </pc:spChg>
      </pc:sldChg>
      <pc:sldChg chg="modSp">
        <pc:chgData name="Isabel Hoyos" userId="R5eVIiNu+G3RtUhixS3Ma/YW1PnaDPM4b2qCIjSgG/c=" providerId="None" clId="Web-{A9B87945-6BD0-4A90-8915-87DC8F55984E}" dt="2025-02-17T23:35:47.725" v="458" actId="20577"/>
        <pc:sldMkLst>
          <pc:docMk/>
          <pc:sldMk cId="1923521211" sldId="2147483384"/>
        </pc:sldMkLst>
        <pc:spChg chg="mod">
          <ac:chgData name="Isabel Hoyos" userId="R5eVIiNu+G3RtUhixS3Ma/YW1PnaDPM4b2qCIjSgG/c=" providerId="None" clId="Web-{A9B87945-6BD0-4A90-8915-87DC8F55984E}" dt="2025-02-17T23:35:47.725" v="458" actId="20577"/>
          <ac:spMkLst>
            <pc:docMk/>
            <pc:sldMk cId="1923521211" sldId="2147483384"/>
            <ac:spMk id="20" creationId="{0F81350A-5579-D4A6-1AB7-C507E803FB9F}"/>
          </ac:spMkLst>
        </pc:spChg>
      </pc:sldChg>
      <pc:sldChg chg="modSp">
        <pc:chgData name="Isabel Hoyos" userId="R5eVIiNu+G3RtUhixS3Ma/YW1PnaDPM4b2qCIjSgG/c=" providerId="None" clId="Web-{A9B87945-6BD0-4A90-8915-87DC8F55984E}" dt="2025-02-17T23:35:53.303" v="459" actId="20577"/>
        <pc:sldMkLst>
          <pc:docMk/>
          <pc:sldMk cId="3555976909" sldId="2147483385"/>
        </pc:sldMkLst>
        <pc:spChg chg="mod">
          <ac:chgData name="Isabel Hoyos" userId="R5eVIiNu+G3RtUhixS3Ma/YW1PnaDPM4b2qCIjSgG/c=" providerId="None" clId="Web-{A9B87945-6BD0-4A90-8915-87DC8F55984E}" dt="2025-02-17T23:35:53.303" v="459" actId="20577"/>
          <ac:spMkLst>
            <pc:docMk/>
            <pc:sldMk cId="3555976909" sldId="2147483385"/>
            <ac:spMk id="72" creationId="{B8046037-CDDD-707F-334F-9AD212AB208A}"/>
          </ac:spMkLst>
        </pc:spChg>
      </pc:sldChg>
      <pc:sldChg chg="modSp">
        <pc:chgData name="Isabel Hoyos" userId="R5eVIiNu+G3RtUhixS3Ma/YW1PnaDPM4b2qCIjSgG/c=" providerId="None" clId="Web-{A9B87945-6BD0-4A90-8915-87DC8F55984E}" dt="2025-02-17T23:36:09.038" v="465" actId="20577"/>
        <pc:sldMkLst>
          <pc:docMk/>
          <pc:sldMk cId="3738695649" sldId="2147483388"/>
        </pc:sldMkLst>
        <pc:spChg chg="mod">
          <ac:chgData name="Isabel Hoyos" userId="R5eVIiNu+G3RtUhixS3Ma/YW1PnaDPM4b2qCIjSgG/c=" providerId="None" clId="Web-{A9B87945-6BD0-4A90-8915-87DC8F55984E}" dt="2025-02-17T23:36:09.038" v="465" actId="20577"/>
          <ac:spMkLst>
            <pc:docMk/>
            <pc:sldMk cId="3738695649" sldId="2147483388"/>
            <ac:spMk id="43" creationId="{20B4A86B-C68D-0A91-ACB8-FA80587FBD34}"/>
          </ac:spMkLst>
        </pc:spChg>
      </pc:sldChg>
      <pc:sldChg chg="modSp">
        <pc:chgData name="Isabel Hoyos" userId="R5eVIiNu+G3RtUhixS3Ma/YW1PnaDPM4b2qCIjSgG/c=" providerId="None" clId="Web-{A9B87945-6BD0-4A90-8915-87DC8F55984E}" dt="2025-02-17T23:15:48.631" v="260" actId="20577"/>
        <pc:sldMkLst>
          <pc:docMk/>
          <pc:sldMk cId="2775934950" sldId="2147483393"/>
        </pc:sldMkLst>
        <pc:spChg chg="mod">
          <ac:chgData name="Isabel Hoyos" userId="R5eVIiNu+G3RtUhixS3Ma/YW1PnaDPM4b2qCIjSgG/c=" providerId="None" clId="Web-{A9B87945-6BD0-4A90-8915-87DC8F55984E}" dt="2025-02-17T23:15:48.631" v="260" actId="20577"/>
          <ac:spMkLst>
            <pc:docMk/>
            <pc:sldMk cId="2775934950" sldId="2147483393"/>
            <ac:spMk id="1081" creationId="{0AEA5150-C046-CEAC-2006-DDF5563EF39E}"/>
          </ac:spMkLst>
        </pc:spChg>
      </pc:sldChg>
      <pc:sldChg chg="modSp">
        <pc:chgData name="Isabel Hoyos" userId="R5eVIiNu+G3RtUhixS3Ma/YW1PnaDPM4b2qCIjSgG/c=" providerId="None" clId="Web-{A9B87945-6BD0-4A90-8915-87DC8F55984E}" dt="2025-02-17T23:35:59.241" v="461" actId="20577"/>
        <pc:sldMkLst>
          <pc:docMk/>
          <pc:sldMk cId="746524054" sldId="2147483395"/>
        </pc:sldMkLst>
        <pc:spChg chg="mod">
          <ac:chgData name="Isabel Hoyos" userId="R5eVIiNu+G3RtUhixS3Ma/YW1PnaDPM4b2qCIjSgG/c=" providerId="None" clId="Web-{A9B87945-6BD0-4A90-8915-87DC8F55984E}" dt="2025-02-17T23:35:59.241" v="461" actId="20577"/>
          <ac:spMkLst>
            <pc:docMk/>
            <pc:sldMk cId="746524054" sldId="2147483395"/>
            <ac:spMk id="73" creationId="{9E6EB62B-FCDF-E627-CDBF-2524FAB66A8D}"/>
          </ac:spMkLst>
        </pc:spChg>
      </pc:sldChg>
      <pc:sldChg chg="modSp">
        <pc:chgData name="Isabel Hoyos" userId="R5eVIiNu+G3RtUhixS3Ma/YW1PnaDPM4b2qCIjSgG/c=" providerId="None" clId="Web-{A9B87945-6BD0-4A90-8915-87DC8F55984E}" dt="2025-02-17T23:35:17.958" v="451" actId="20577"/>
        <pc:sldMkLst>
          <pc:docMk/>
          <pc:sldMk cId="2939322346" sldId="2147483396"/>
        </pc:sldMkLst>
        <pc:spChg chg="mod">
          <ac:chgData name="Isabel Hoyos" userId="R5eVIiNu+G3RtUhixS3Ma/YW1PnaDPM4b2qCIjSgG/c=" providerId="None" clId="Web-{A9B87945-6BD0-4A90-8915-87DC8F55984E}" dt="2025-02-17T23:35:17.958" v="451" actId="20577"/>
          <ac:spMkLst>
            <pc:docMk/>
            <pc:sldMk cId="2939322346" sldId="2147483396"/>
            <ac:spMk id="94" creationId="{7EB9F32A-EAB2-D86D-07D3-E8B7A586FA17}"/>
          </ac:spMkLst>
        </pc:spChg>
        <pc:graphicFrameChg chg="mod">
          <ac:chgData name="Isabel Hoyos" userId="R5eVIiNu+G3RtUhixS3Ma/YW1PnaDPM4b2qCIjSgG/c=" providerId="None" clId="Web-{A9B87945-6BD0-4A90-8915-87DC8F55984E}" dt="2025-02-17T23:34:19.456" v="431" actId="1076"/>
          <ac:graphicFrameMkLst>
            <pc:docMk/>
            <pc:sldMk cId="2939322346" sldId="2147483396"/>
            <ac:graphicFrameMk id="9" creationId="{3789A9D3-C8E5-07AF-0189-45D13FC688E0}"/>
          </ac:graphicFrameMkLst>
        </pc:graphicFrameChg>
      </pc:sldChg>
      <pc:sldChg chg="modSp">
        <pc:chgData name="Isabel Hoyos" userId="R5eVIiNu+G3RtUhixS3Ma/YW1PnaDPM4b2qCIjSgG/c=" providerId="None" clId="Web-{A9B87945-6BD0-4A90-8915-87DC8F55984E}" dt="2025-02-17T23:36:04.741" v="463" actId="20577"/>
        <pc:sldMkLst>
          <pc:docMk/>
          <pc:sldMk cId="801809420" sldId="2147483397"/>
        </pc:sldMkLst>
        <pc:spChg chg="mod">
          <ac:chgData name="Isabel Hoyos" userId="R5eVIiNu+G3RtUhixS3Ma/YW1PnaDPM4b2qCIjSgG/c=" providerId="None" clId="Web-{A9B87945-6BD0-4A90-8915-87DC8F55984E}" dt="2025-02-17T23:36:04.741" v="463" actId="20577"/>
          <ac:spMkLst>
            <pc:docMk/>
            <pc:sldMk cId="801809420" sldId="2147483397"/>
            <ac:spMk id="21" creationId="{3B1E04EA-C6AC-57F9-CEF9-42B7F640823C}"/>
          </ac:spMkLst>
        </pc:spChg>
      </pc:sldChg>
      <pc:sldChg chg="modSp">
        <pc:chgData name="Isabel Hoyos" userId="R5eVIiNu+G3RtUhixS3Ma/YW1PnaDPM4b2qCIjSgG/c=" providerId="None" clId="Web-{A9B87945-6BD0-4A90-8915-87DC8F55984E}" dt="2025-02-17T23:28:23.973" v="351" actId="14100"/>
        <pc:sldMkLst>
          <pc:docMk/>
          <pc:sldMk cId="697340276" sldId="2147483415"/>
        </pc:sldMkLst>
        <pc:spChg chg="mod">
          <ac:chgData name="Isabel Hoyos" userId="R5eVIiNu+G3RtUhixS3Ma/YW1PnaDPM4b2qCIjSgG/c=" providerId="None" clId="Web-{A9B87945-6BD0-4A90-8915-87DC8F55984E}" dt="2025-02-17T23:28:23.973" v="351" actId="14100"/>
          <ac:spMkLst>
            <pc:docMk/>
            <pc:sldMk cId="697340276" sldId="2147483415"/>
            <ac:spMk id="147" creationId="{BF7D2FBF-C766-D5E1-1920-17434132EFFD}"/>
          </ac:spMkLst>
        </pc:spChg>
      </pc:sldChg>
      <pc:sldChg chg="modSp">
        <pc:chgData name="Isabel Hoyos" userId="R5eVIiNu+G3RtUhixS3Ma/YW1PnaDPM4b2qCIjSgG/c=" providerId="None" clId="Web-{A9B87945-6BD0-4A90-8915-87DC8F55984E}" dt="2025-02-17T23:00:53.799" v="176" actId="20577"/>
        <pc:sldMkLst>
          <pc:docMk/>
          <pc:sldMk cId="1964116028" sldId="2147483421"/>
        </pc:sldMkLst>
        <pc:spChg chg="mod">
          <ac:chgData name="Isabel Hoyos" userId="R5eVIiNu+G3RtUhixS3Ma/YW1PnaDPM4b2qCIjSgG/c=" providerId="None" clId="Web-{A9B87945-6BD0-4A90-8915-87DC8F55984E}" dt="2025-02-17T23:00:53.799" v="176" actId="20577"/>
          <ac:spMkLst>
            <pc:docMk/>
            <pc:sldMk cId="1964116028" sldId="2147483421"/>
            <ac:spMk id="37" creationId="{66261F0C-0FA1-B66A-D6E9-A496ECD6BC64}"/>
          </ac:spMkLst>
        </pc:spChg>
      </pc:sldChg>
      <pc:sldChg chg="modSp">
        <pc:chgData name="Isabel Hoyos" userId="R5eVIiNu+G3RtUhixS3Ma/YW1PnaDPM4b2qCIjSgG/c=" providerId="None" clId="Web-{A9B87945-6BD0-4A90-8915-87DC8F55984E}" dt="2025-02-17T22:30:02.430" v="17" actId="20577"/>
        <pc:sldMkLst>
          <pc:docMk/>
          <pc:sldMk cId="3880385242" sldId="2147483437"/>
        </pc:sldMkLst>
        <pc:spChg chg="mod">
          <ac:chgData name="Isabel Hoyos" userId="R5eVIiNu+G3RtUhixS3Ma/YW1PnaDPM4b2qCIjSgG/c=" providerId="None" clId="Web-{A9B87945-6BD0-4A90-8915-87DC8F55984E}" dt="2025-02-17T22:30:02.430" v="17" actId="20577"/>
          <ac:spMkLst>
            <pc:docMk/>
            <pc:sldMk cId="3880385242" sldId="2147483437"/>
            <ac:spMk id="17" creationId="{60314F00-28C9-0E8B-6211-61B0F66486EA}"/>
          </ac:spMkLst>
        </pc:spChg>
      </pc:sldChg>
      <pc:sldChg chg="modSp">
        <pc:chgData name="Isabel Hoyos" userId="R5eVIiNu+G3RtUhixS3Ma/YW1PnaDPM4b2qCIjSgG/c=" providerId="None" clId="Web-{A9B87945-6BD0-4A90-8915-87DC8F55984E}" dt="2025-02-17T22:31:39.325" v="24" actId="20577"/>
        <pc:sldMkLst>
          <pc:docMk/>
          <pc:sldMk cId="4086690885" sldId="2147483438"/>
        </pc:sldMkLst>
        <pc:spChg chg="mod">
          <ac:chgData name="Isabel Hoyos" userId="R5eVIiNu+G3RtUhixS3Ma/YW1PnaDPM4b2qCIjSgG/c=" providerId="None" clId="Web-{A9B87945-6BD0-4A90-8915-87DC8F55984E}" dt="2025-02-17T22:31:39.325" v="24" actId="20577"/>
          <ac:spMkLst>
            <pc:docMk/>
            <pc:sldMk cId="4086690885" sldId="2147483438"/>
            <ac:spMk id="17" creationId="{60314F00-28C9-0E8B-6211-61B0F66486EA}"/>
          </ac:spMkLst>
        </pc:spChg>
      </pc:sldChg>
      <pc:sldChg chg="modSp">
        <pc:chgData name="Isabel Hoyos" userId="R5eVIiNu+G3RtUhixS3Ma/YW1PnaDPM4b2qCIjSgG/c=" providerId="None" clId="Web-{A9B87945-6BD0-4A90-8915-87DC8F55984E}" dt="2025-02-17T22:35:00.879" v="30" actId="20577"/>
        <pc:sldMkLst>
          <pc:docMk/>
          <pc:sldMk cId="1615620102" sldId="2147483439"/>
        </pc:sldMkLst>
        <pc:spChg chg="mod">
          <ac:chgData name="Isabel Hoyos" userId="R5eVIiNu+G3RtUhixS3Ma/YW1PnaDPM4b2qCIjSgG/c=" providerId="None" clId="Web-{A9B87945-6BD0-4A90-8915-87DC8F55984E}" dt="2025-02-17T22:35:00.879" v="30" actId="20577"/>
          <ac:spMkLst>
            <pc:docMk/>
            <pc:sldMk cId="1615620102" sldId="2147483439"/>
            <ac:spMk id="5" creationId="{275D5DD4-A566-4ED9-6803-A8EDD0C2339D}"/>
          </ac:spMkLst>
        </pc:spChg>
      </pc:sldChg>
      <pc:sldChg chg="modSp">
        <pc:chgData name="Isabel Hoyos" userId="R5eVIiNu+G3RtUhixS3Ma/YW1PnaDPM4b2qCIjSgG/c=" providerId="None" clId="Web-{A9B87945-6BD0-4A90-8915-87DC8F55984E}" dt="2025-02-17T22:43:10.508" v="66" actId="20577"/>
        <pc:sldMkLst>
          <pc:docMk/>
          <pc:sldMk cId="3150747074" sldId="2147483441"/>
        </pc:sldMkLst>
        <pc:spChg chg="mod">
          <ac:chgData name="Isabel Hoyos" userId="R5eVIiNu+G3RtUhixS3Ma/YW1PnaDPM4b2qCIjSgG/c=" providerId="None" clId="Web-{A9B87945-6BD0-4A90-8915-87DC8F55984E}" dt="2025-02-17T22:43:10.508" v="66" actId="20577"/>
          <ac:spMkLst>
            <pc:docMk/>
            <pc:sldMk cId="3150747074" sldId="2147483441"/>
            <ac:spMk id="60" creationId="{7DE97891-AC3F-7765-C39E-6DE0630FAF3F}"/>
          </ac:spMkLst>
        </pc:spChg>
      </pc:sldChg>
      <pc:sldChg chg="modSp">
        <pc:chgData name="Isabel Hoyos" userId="R5eVIiNu+G3RtUhixS3Ma/YW1PnaDPM4b2qCIjSgG/c=" providerId="None" clId="Web-{A9B87945-6BD0-4A90-8915-87DC8F55984E}" dt="2025-02-17T22:52:50.124" v="101" actId="20577"/>
        <pc:sldMkLst>
          <pc:docMk/>
          <pc:sldMk cId="1426051312" sldId="2147483442"/>
        </pc:sldMkLst>
        <pc:spChg chg="mod">
          <ac:chgData name="Isabel Hoyos" userId="R5eVIiNu+G3RtUhixS3Ma/YW1PnaDPM4b2qCIjSgG/c=" providerId="None" clId="Web-{A9B87945-6BD0-4A90-8915-87DC8F55984E}" dt="2025-02-17T22:52:50.124" v="101" actId="20577"/>
          <ac:spMkLst>
            <pc:docMk/>
            <pc:sldMk cId="1426051312" sldId="2147483442"/>
            <ac:spMk id="67" creationId="{00000000-0000-0000-0000-000000000000}"/>
          </ac:spMkLst>
        </pc:spChg>
      </pc:sldChg>
      <pc:sldChg chg="modSp">
        <pc:chgData name="Isabel Hoyos" userId="R5eVIiNu+G3RtUhixS3Ma/YW1PnaDPM4b2qCIjSgG/c=" providerId="None" clId="Web-{A9B87945-6BD0-4A90-8915-87DC8F55984E}" dt="2025-02-17T22:57:20.760" v="135" actId="14100"/>
        <pc:sldMkLst>
          <pc:docMk/>
          <pc:sldMk cId="625963345" sldId="2147483443"/>
        </pc:sldMkLst>
        <pc:spChg chg="mod">
          <ac:chgData name="Isabel Hoyos" userId="R5eVIiNu+G3RtUhixS3Ma/YW1PnaDPM4b2qCIjSgG/c=" providerId="None" clId="Web-{A9B87945-6BD0-4A90-8915-87DC8F55984E}" dt="2025-02-17T22:57:20.760" v="135" actId="14100"/>
          <ac:spMkLst>
            <pc:docMk/>
            <pc:sldMk cId="625963345" sldId="2147483443"/>
            <ac:spMk id="59" creationId="{FD11C661-A790-9977-B697-9650F3DA69AB}"/>
          </ac:spMkLst>
        </pc:spChg>
      </pc:sldChg>
      <pc:sldChg chg="modSp">
        <pc:chgData name="Isabel Hoyos" userId="R5eVIiNu+G3RtUhixS3Ma/YW1PnaDPM4b2qCIjSgG/c=" providerId="None" clId="Web-{A9B87945-6BD0-4A90-8915-87DC8F55984E}" dt="2025-02-17T22:59:09.873" v="155" actId="20577"/>
        <pc:sldMkLst>
          <pc:docMk/>
          <pc:sldMk cId="3066009455" sldId="2147483444"/>
        </pc:sldMkLst>
        <pc:spChg chg="mod">
          <ac:chgData name="Isabel Hoyos" userId="R5eVIiNu+G3RtUhixS3Ma/YW1PnaDPM4b2qCIjSgG/c=" providerId="None" clId="Web-{A9B87945-6BD0-4A90-8915-87DC8F55984E}" dt="2025-02-17T22:59:09.873" v="155" actId="20577"/>
          <ac:spMkLst>
            <pc:docMk/>
            <pc:sldMk cId="3066009455" sldId="2147483444"/>
            <ac:spMk id="41" creationId="{8D9233CE-2D0F-86B7-EBDC-F9A791FA9ECF}"/>
          </ac:spMkLst>
        </pc:spChg>
      </pc:sldChg>
      <pc:sldChg chg="modSp">
        <pc:chgData name="Isabel Hoyos" userId="R5eVIiNu+G3RtUhixS3Ma/YW1PnaDPM4b2qCIjSgG/c=" providerId="None" clId="Web-{A9B87945-6BD0-4A90-8915-87DC8F55984E}" dt="2025-02-17T23:03:20.164" v="198" actId="14100"/>
        <pc:sldMkLst>
          <pc:docMk/>
          <pc:sldMk cId="3833357034" sldId="2147483445"/>
        </pc:sldMkLst>
        <pc:spChg chg="mod">
          <ac:chgData name="Isabel Hoyos" userId="R5eVIiNu+G3RtUhixS3Ma/YW1PnaDPM4b2qCIjSgG/c=" providerId="None" clId="Web-{A9B87945-6BD0-4A90-8915-87DC8F55984E}" dt="2025-02-17T23:03:20.164" v="198" actId="14100"/>
          <ac:spMkLst>
            <pc:docMk/>
            <pc:sldMk cId="3833357034" sldId="2147483445"/>
            <ac:spMk id="3" creationId="{B5AFB467-3DE4-1F9F-84BC-86D5778319E7}"/>
          </ac:spMkLst>
        </pc:spChg>
      </pc:sldChg>
      <pc:sldChg chg="modSp">
        <pc:chgData name="Isabel Hoyos" userId="R5eVIiNu+G3RtUhixS3Ma/YW1PnaDPM4b2qCIjSgG/c=" providerId="None" clId="Web-{A9B87945-6BD0-4A90-8915-87DC8F55984E}" dt="2025-02-17T23:10:18.603" v="236" actId="20577"/>
        <pc:sldMkLst>
          <pc:docMk/>
          <pc:sldMk cId="1258623451" sldId="2147483448"/>
        </pc:sldMkLst>
        <pc:spChg chg="mod">
          <ac:chgData name="Isabel Hoyos" userId="R5eVIiNu+G3RtUhixS3Ma/YW1PnaDPM4b2qCIjSgG/c=" providerId="None" clId="Web-{A9B87945-6BD0-4A90-8915-87DC8F55984E}" dt="2025-02-17T23:10:18.603" v="236" actId="20577"/>
          <ac:spMkLst>
            <pc:docMk/>
            <pc:sldMk cId="1258623451" sldId="2147483448"/>
            <ac:spMk id="57" creationId="{9D8A4070-3E4E-A45B-DCEE-DF1764CD2B18}"/>
          </ac:spMkLst>
        </pc:spChg>
      </pc:sldChg>
      <pc:sldChg chg="modSp">
        <pc:chgData name="Isabel Hoyos" userId="R5eVIiNu+G3RtUhixS3Ma/YW1PnaDPM4b2qCIjSgG/c=" providerId="None" clId="Web-{A9B87945-6BD0-4A90-8915-87DC8F55984E}" dt="2025-02-17T23:10:48.916" v="239" actId="20577"/>
        <pc:sldMkLst>
          <pc:docMk/>
          <pc:sldMk cId="3923321431" sldId="2147483449"/>
        </pc:sldMkLst>
        <pc:spChg chg="mod">
          <ac:chgData name="Isabel Hoyos" userId="R5eVIiNu+G3RtUhixS3Ma/YW1PnaDPM4b2qCIjSgG/c=" providerId="None" clId="Web-{A9B87945-6BD0-4A90-8915-87DC8F55984E}" dt="2025-02-17T23:10:48.916" v="239" actId="20577"/>
          <ac:spMkLst>
            <pc:docMk/>
            <pc:sldMk cId="3923321431" sldId="2147483449"/>
            <ac:spMk id="19" creationId="{3C08D314-8D07-ABC5-8256-F267708F6045}"/>
          </ac:spMkLst>
        </pc:spChg>
      </pc:sldChg>
      <pc:sldChg chg="modSp">
        <pc:chgData name="Isabel Hoyos" userId="R5eVIiNu+G3RtUhixS3Ma/YW1PnaDPM4b2qCIjSgG/c=" providerId="None" clId="Web-{A9B87945-6BD0-4A90-8915-87DC8F55984E}" dt="2025-02-17T23:11:00.917" v="241" actId="20577"/>
        <pc:sldMkLst>
          <pc:docMk/>
          <pc:sldMk cId="3996212113" sldId="2147483450"/>
        </pc:sldMkLst>
        <pc:spChg chg="mod">
          <ac:chgData name="Isabel Hoyos" userId="R5eVIiNu+G3RtUhixS3Ma/YW1PnaDPM4b2qCIjSgG/c=" providerId="None" clId="Web-{A9B87945-6BD0-4A90-8915-87DC8F55984E}" dt="2025-02-17T23:11:00.917" v="241" actId="20577"/>
          <ac:spMkLst>
            <pc:docMk/>
            <pc:sldMk cId="3996212113" sldId="2147483450"/>
            <ac:spMk id="68" creationId="{908C06C6-AF19-9DA7-906F-7861C1822730}"/>
          </ac:spMkLst>
        </pc:spChg>
      </pc:sldChg>
      <pc:sldChg chg="modSp">
        <pc:chgData name="Isabel Hoyos" userId="R5eVIiNu+G3RtUhixS3Ma/YW1PnaDPM4b2qCIjSgG/c=" providerId="None" clId="Web-{A9B87945-6BD0-4A90-8915-87DC8F55984E}" dt="2025-02-17T23:04:25.917" v="204" actId="20577"/>
        <pc:sldMkLst>
          <pc:docMk/>
          <pc:sldMk cId="2317544781" sldId="2147483482"/>
        </pc:sldMkLst>
        <pc:spChg chg="mod">
          <ac:chgData name="Isabel Hoyos" userId="R5eVIiNu+G3RtUhixS3Ma/YW1PnaDPM4b2qCIjSgG/c=" providerId="None" clId="Web-{A9B87945-6BD0-4A90-8915-87DC8F55984E}" dt="2025-02-17T23:04:25.917" v="204" actId="20577"/>
          <ac:spMkLst>
            <pc:docMk/>
            <pc:sldMk cId="2317544781" sldId="2147483482"/>
            <ac:spMk id="9" creationId="{49AC279A-47EC-97F7-C01C-85493F43D7CA}"/>
          </ac:spMkLst>
        </pc:spChg>
      </pc:sldChg>
      <pc:sldChg chg="modSp">
        <pc:chgData name="Isabel Hoyos" userId="R5eVIiNu+G3RtUhixS3Ma/YW1PnaDPM4b2qCIjSgG/c=" providerId="None" clId="Web-{A9B87945-6BD0-4A90-8915-87DC8F55984E}" dt="2025-02-17T23:05:19.060" v="208" actId="20577"/>
        <pc:sldMkLst>
          <pc:docMk/>
          <pc:sldMk cId="997463517" sldId="2147483483"/>
        </pc:sldMkLst>
        <pc:spChg chg="mod">
          <ac:chgData name="Isabel Hoyos" userId="R5eVIiNu+G3RtUhixS3Ma/YW1PnaDPM4b2qCIjSgG/c=" providerId="None" clId="Web-{A9B87945-6BD0-4A90-8915-87DC8F55984E}" dt="2025-02-17T23:05:19.060" v="208" actId="20577"/>
          <ac:spMkLst>
            <pc:docMk/>
            <pc:sldMk cId="997463517" sldId="2147483483"/>
            <ac:spMk id="349" creationId="{0AD30625-BDA3-EF8E-6C21-88BAC6163C63}"/>
          </ac:spMkLst>
        </pc:spChg>
      </pc:sldChg>
      <pc:sldChg chg="modSp">
        <pc:chgData name="Isabel Hoyos" userId="R5eVIiNu+G3RtUhixS3Ma/YW1PnaDPM4b2qCIjSgG/c=" providerId="None" clId="Web-{A9B87945-6BD0-4A90-8915-87DC8F55984E}" dt="2025-02-17T23:13:16.938" v="250" actId="20577"/>
        <pc:sldMkLst>
          <pc:docMk/>
          <pc:sldMk cId="3976408432" sldId="2147483484"/>
        </pc:sldMkLst>
        <pc:spChg chg="mod">
          <ac:chgData name="Isabel Hoyos" userId="R5eVIiNu+G3RtUhixS3Ma/YW1PnaDPM4b2qCIjSgG/c=" providerId="None" clId="Web-{A9B87945-6BD0-4A90-8915-87DC8F55984E}" dt="2025-02-17T23:13:16.938" v="250" actId="20577"/>
          <ac:spMkLst>
            <pc:docMk/>
            <pc:sldMk cId="3976408432" sldId="2147483484"/>
            <ac:spMk id="10" creationId="{2DAF81A7-6538-2770-33FF-AA426D848819}"/>
          </ac:spMkLst>
        </pc:spChg>
      </pc:sldChg>
      <pc:sldChg chg="modSp">
        <pc:chgData name="Isabel Hoyos" userId="R5eVIiNu+G3RtUhixS3Ma/YW1PnaDPM4b2qCIjSgG/c=" providerId="None" clId="Web-{A9B87945-6BD0-4A90-8915-87DC8F55984E}" dt="2025-02-17T23:11:59.294" v="244" actId="20577"/>
        <pc:sldMkLst>
          <pc:docMk/>
          <pc:sldMk cId="4230690907" sldId="2147483511"/>
        </pc:sldMkLst>
        <pc:spChg chg="mod">
          <ac:chgData name="Isabel Hoyos" userId="R5eVIiNu+G3RtUhixS3Ma/YW1PnaDPM4b2qCIjSgG/c=" providerId="None" clId="Web-{A9B87945-6BD0-4A90-8915-87DC8F55984E}" dt="2025-02-17T23:11:59.294" v="244" actId="20577"/>
          <ac:spMkLst>
            <pc:docMk/>
            <pc:sldMk cId="4230690907" sldId="2147483511"/>
            <ac:spMk id="415" creationId="{85E93A6F-5899-2E13-FFC9-BE90F46A0096}"/>
          </ac:spMkLst>
        </pc:spChg>
      </pc:sldChg>
    </pc:docChg>
  </pc:docChgLst>
  <pc:docChgLst>
    <pc:chgData name="Isabel Hoyos" userId="R5eVIiNu+G3RtUhixS3Ma/YW1PnaDPM4b2qCIjSgG/c=" providerId="None" clId="Web-{1E4C3FA9-3AB1-4011-B4F1-DE677FC0A273}"/>
    <pc:docChg chg="modSld">
      <pc:chgData name="Isabel Hoyos" userId="R5eVIiNu+G3RtUhixS3Ma/YW1PnaDPM4b2qCIjSgG/c=" providerId="None" clId="Web-{1E4C3FA9-3AB1-4011-B4F1-DE677FC0A273}" dt="2025-02-17T23:47:24.272" v="1" actId="20577"/>
      <pc:docMkLst>
        <pc:docMk/>
      </pc:docMkLst>
      <pc:sldChg chg="modSp">
        <pc:chgData name="Isabel Hoyos" userId="R5eVIiNu+G3RtUhixS3Ma/YW1PnaDPM4b2qCIjSgG/c=" providerId="None" clId="Web-{1E4C3FA9-3AB1-4011-B4F1-DE677FC0A273}" dt="2025-02-17T23:47:24.272" v="1" actId="20577"/>
        <pc:sldMkLst>
          <pc:docMk/>
          <pc:sldMk cId="726685008" sldId="2147483507"/>
        </pc:sldMkLst>
        <pc:spChg chg="mod">
          <ac:chgData name="Isabel Hoyos" userId="R5eVIiNu+G3RtUhixS3Ma/YW1PnaDPM4b2qCIjSgG/c=" providerId="None" clId="Web-{1E4C3FA9-3AB1-4011-B4F1-DE677FC0A273}" dt="2025-02-17T23:47:24.272" v="1" actId="20577"/>
          <ac:spMkLst>
            <pc:docMk/>
            <pc:sldMk cId="726685008" sldId="2147483507"/>
            <ac:spMk id="58" creationId="{481B484A-FD34-C923-C864-6D7BF72EC197}"/>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Binary_Worksheet99.xlsb"/></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Binary_Worksheet100.xlsb"/></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Binary_Worksheet101.xlsb"/></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Binary_Worksheet102.xlsb"/></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Binary_Worksheet103.xlsb"/></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Binary_Worksheet104.xlsb"/></Relationships>
</file>

<file path=ppt/charts/_rels/chart106.xml.rels><?xml version="1.0" encoding="UTF-8" standalone="yes"?>
<Relationships xmlns="http://schemas.openxmlformats.org/package/2006/relationships"><Relationship Id="rId1" Type="http://schemas.openxmlformats.org/officeDocument/2006/relationships/package" Target="../embeddings/Microsoft_Excel_Binary_Worksheet105.xlsb"/></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Binary_Worksheet106.xlsb"/></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Binary_Worksheet107.xlsb"/></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Binary_Worksheet108.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Binary_Worksheet109.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7.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Binary_Worksheet51.xlsb"/><Relationship Id="rId2" Type="http://schemas.microsoft.com/office/2011/relationships/chartColorStyle" Target="colors3.xml"/><Relationship Id="rId1" Type="http://schemas.microsoft.com/office/2011/relationships/chartStyle" Target="style3.xml"/></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Binary_Worksheet54.xlsb"/></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Binary_Worksheet55.xlsb"/></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Binary_Worksheet56.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Binary_Worksheet57.xlsb"/></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Binary_Worksheet58.xlsb"/></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Binary_Worksheet59.xlsb"/></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Binary_Worksheet60.xlsb"/></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Binary_Worksheet61.xlsb"/></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Binary_Worksheet62.xlsb"/></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Binary_Worksheet63.xlsb"/></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Binary_Worksheet64.xlsb"/></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Binary_Worksheet65.xlsb"/></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Binary_Worksheet66.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Binary_Worksheet67.xlsb"/></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Binary_Worksheet68.xlsb"/></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Binary_Worksheet69.xlsb"/></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Binary_Worksheet70.xlsb"/></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Binary_Worksheet71.xlsb"/></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Binary_Worksheet72.xlsb"/></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Binary_Worksheet74.xlsb"/></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Binary_Worksheet75.xlsb"/></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Binary_Worksheet76.xlsb"/></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Binary_Worksheet77.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Binary_Worksheet78.xlsb"/></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Binary_Worksheet79.xlsb"/></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Binary_Worksheet80.xlsb"/></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Binary_Worksheet81.xlsb"/></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Binary_Worksheet82.xlsb"/></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Binary_Worksheet83.xlsb"/></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Binary_Worksheet84.xlsb"/></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Binary_Worksheet85.xlsb"/></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Binary_Worksheet86.xlsb"/></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Binary_Worksheet8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Binary_Worksheet88.xlsb"/></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Binary_Worksheet89.xlsb"/></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Binary_Worksheet90.xlsb"/></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Binary_Worksheet91.xlsb"/></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Binary_Worksheet92.xlsb"/></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Binary_Worksheet93.xlsb"/></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Binary_Worksheet94.xlsb"/></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Binary_Worksheet96.xlsb"/></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Binary_Worksheet97.xlsb"/></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Binary_Worksheet98.xlsb"/></Relationships>
</file>

<file path=ppt/charts/_rels/chartEx1.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Microsoft_Excel_Worksheet73.xlsx"/></Relationships>
</file>

<file path=ppt/charts/_rels/chartEx2.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Microsoft_Excel_Worksheet95.xlsx"/></Relationships>
</file>

<file path=ppt/charts/_rels/chartEx3.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Microsoft_Excel_Worksheet110.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714347135082973E-2"/>
          <c:y val="8.4132329802704839E-2"/>
          <c:w val="0.91316287991356404"/>
          <c:h val="0.8304479097001175"/>
        </c:manualLayout>
      </c:layout>
      <c:scatterChart>
        <c:scatterStyle val="lineMarker"/>
        <c:varyColors val="0"/>
        <c:ser>
          <c:idx val="0"/>
          <c:order val="0"/>
          <c:tx>
            <c:strRef>
              <c:f>Sheet1!$B$1</c:f>
              <c:strCache>
                <c:ptCount val="1"/>
                <c:pt idx="0">
                  <c:v>Light-duty Vehicles</c:v>
                </c:pt>
              </c:strCache>
            </c:strRef>
          </c:tx>
          <c:spPr>
            <a:ln w="19050" cap="rnd">
              <a:solidFill>
                <a:schemeClr val="accent2"/>
              </a:solidFill>
              <a:round/>
            </a:ln>
            <a:effectLst/>
          </c:spPr>
          <c:marker>
            <c:symbol val="circle"/>
            <c:size val="5"/>
            <c:spPr>
              <a:solidFill>
                <a:schemeClr val="accent2"/>
              </a:solidFill>
              <a:ln w="9525">
                <a:solidFill>
                  <a:schemeClr val="accent2"/>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Sheet1!$B$2:$B$6</c:f>
              <c:numCache>
                <c:formatCode>General</c:formatCode>
                <c:ptCount val="5"/>
                <c:pt idx="0">
                  <c:v>3.1</c:v>
                </c:pt>
                <c:pt idx="1">
                  <c:v>3.3</c:v>
                </c:pt>
                <c:pt idx="2">
                  <c:v>2</c:v>
                </c:pt>
                <c:pt idx="3">
                  <c:v>0.6</c:v>
                </c:pt>
                <c:pt idx="4">
                  <c:v>0.2</c:v>
                </c:pt>
              </c:numCache>
            </c:numRef>
          </c:yVal>
          <c:smooth val="0"/>
          <c:extLst>
            <c:ext xmlns:c16="http://schemas.microsoft.com/office/drawing/2014/chart" uri="{C3380CC4-5D6E-409C-BE32-E72D297353CC}">
              <c16:uniqueId val="{00000000-0E6A-4BAE-8A9A-C403D36A2A8C}"/>
            </c:ext>
          </c:extLst>
        </c:ser>
        <c:ser>
          <c:idx val="1"/>
          <c:order val="1"/>
          <c:tx>
            <c:strRef>
              <c:f>Sheet1!$C$1</c:f>
              <c:strCache>
                <c:ptCount val="1"/>
                <c:pt idx="0">
                  <c:v>Heavy Trucks</c:v>
                </c:pt>
              </c:strCache>
            </c:strRef>
          </c:tx>
          <c:spPr>
            <a:ln w="19050" cap="rnd">
              <a:solidFill>
                <a:schemeClr val="accent1">
                  <a:lumMod val="50000"/>
                </a:schemeClr>
              </a:solidFill>
              <a:round/>
            </a:ln>
            <a:effectLst/>
          </c:spPr>
          <c:marker>
            <c:symbol val="circle"/>
            <c:size val="5"/>
            <c:spPr>
              <a:solidFill>
                <a:schemeClr val="accent1">
                  <a:lumMod val="50000"/>
                </a:schemeClr>
              </a:solidFill>
              <a:ln w="9525">
                <a:solidFill>
                  <a:schemeClr val="accent1">
                    <a:lumMod val="50000"/>
                  </a:schemeClr>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Sheet1!$C$2:$C$6</c:f>
              <c:numCache>
                <c:formatCode>General</c:formatCode>
                <c:ptCount val="5"/>
                <c:pt idx="0">
                  <c:v>1.5</c:v>
                </c:pt>
                <c:pt idx="1">
                  <c:v>1.8</c:v>
                </c:pt>
                <c:pt idx="2">
                  <c:v>1.7</c:v>
                </c:pt>
                <c:pt idx="3">
                  <c:v>1</c:v>
                </c:pt>
                <c:pt idx="4">
                  <c:v>0.3</c:v>
                </c:pt>
              </c:numCache>
            </c:numRef>
          </c:yVal>
          <c:smooth val="0"/>
          <c:extLst>
            <c:ext xmlns:c16="http://schemas.microsoft.com/office/drawing/2014/chart" uri="{C3380CC4-5D6E-409C-BE32-E72D297353CC}">
              <c16:uniqueId val="{00000001-0E6A-4BAE-8A9A-C403D36A2A8C}"/>
            </c:ext>
          </c:extLst>
        </c:ser>
        <c:ser>
          <c:idx val="2"/>
          <c:order val="2"/>
          <c:tx>
            <c:strRef>
              <c:f>Sheet1!$D$1</c:f>
              <c:strCache>
                <c:ptCount val="1"/>
                <c:pt idx="0">
                  <c:v>Other Road</c:v>
                </c:pt>
              </c:strCache>
            </c:strRef>
          </c:tx>
          <c:spPr>
            <a:ln w="19050" cap="rnd">
              <a:solidFill>
                <a:schemeClr val="accent1">
                  <a:lumMod val="40000"/>
                  <a:lumOff val="60000"/>
                </a:schemeClr>
              </a:solidFill>
              <a:round/>
            </a:ln>
            <a:effectLst/>
          </c:spPr>
          <c:marker>
            <c:symbol val="circle"/>
            <c:size val="5"/>
            <c:spPr>
              <a:solidFill>
                <a:schemeClr val="accent1">
                  <a:lumMod val="40000"/>
                  <a:lumOff val="60000"/>
                </a:schemeClr>
              </a:solidFill>
              <a:ln w="9525">
                <a:solidFill>
                  <a:schemeClr val="accent1">
                    <a:lumMod val="40000"/>
                    <a:lumOff val="60000"/>
                  </a:schemeClr>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Sheet1!$D$2:$D$6</c:f>
              <c:numCache>
                <c:formatCode>General</c:formatCode>
                <c:ptCount val="5"/>
                <c:pt idx="0">
                  <c:v>0.6</c:v>
                </c:pt>
                <c:pt idx="1">
                  <c:v>0.5</c:v>
                </c:pt>
                <c:pt idx="2">
                  <c:v>0.45</c:v>
                </c:pt>
                <c:pt idx="3">
                  <c:v>0.25</c:v>
                </c:pt>
                <c:pt idx="4">
                  <c:v>0.1</c:v>
                </c:pt>
              </c:numCache>
            </c:numRef>
          </c:yVal>
          <c:smooth val="0"/>
          <c:extLst>
            <c:ext xmlns:c16="http://schemas.microsoft.com/office/drawing/2014/chart" uri="{C3380CC4-5D6E-409C-BE32-E72D297353CC}">
              <c16:uniqueId val="{00000002-0E6A-4BAE-8A9A-C403D36A2A8C}"/>
            </c:ext>
          </c:extLst>
        </c:ser>
        <c:ser>
          <c:idx val="3"/>
          <c:order val="3"/>
          <c:tx>
            <c:strRef>
              <c:f>Sheet1!$E$1</c:f>
              <c:strCache>
                <c:ptCount val="1"/>
                <c:pt idx="0">
                  <c:v>Shipping</c:v>
                </c:pt>
              </c:strCache>
            </c:strRef>
          </c:tx>
          <c:spPr>
            <a:ln w="19050" cap="rnd">
              <a:solidFill>
                <a:schemeClr val="accent1">
                  <a:lumMod val="75000"/>
                </a:schemeClr>
              </a:solidFill>
              <a:round/>
            </a:ln>
            <a:effectLst/>
          </c:spPr>
          <c:marker>
            <c:symbol val="circle"/>
            <c:size val="5"/>
            <c:spPr>
              <a:solidFill>
                <a:schemeClr val="accent1">
                  <a:lumMod val="75000"/>
                </a:schemeClr>
              </a:solidFill>
              <a:ln w="9525">
                <a:solidFill>
                  <a:schemeClr val="accent1">
                    <a:lumMod val="75000"/>
                  </a:schemeClr>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Sheet1!$E$2:$E$6</c:f>
              <c:numCache>
                <c:formatCode>General</c:formatCode>
                <c:ptCount val="5"/>
                <c:pt idx="0">
                  <c:v>0.8</c:v>
                </c:pt>
                <c:pt idx="1">
                  <c:v>0.85</c:v>
                </c:pt>
                <c:pt idx="2">
                  <c:v>0.65</c:v>
                </c:pt>
                <c:pt idx="3">
                  <c:v>0.3</c:v>
                </c:pt>
                <c:pt idx="4">
                  <c:v>0.2</c:v>
                </c:pt>
              </c:numCache>
            </c:numRef>
          </c:yVal>
          <c:smooth val="0"/>
          <c:extLst>
            <c:ext xmlns:c16="http://schemas.microsoft.com/office/drawing/2014/chart" uri="{C3380CC4-5D6E-409C-BE32-E72D297353CC}">
              <c16:uniqueId val="{00000003-0E6A-4BAE-8A9A-C403D36A2A8C}"/>
            </c:ext>
          </c:extLst>
        </c:ser>
        <c:ser>
          <c:idx val="4"/>
          <c:order val="4"/>
          <c:tx>
            <c:strRef>
              <c:f>Sheet1!$F$1</c:f>
              <c:strCache>
                <c:ptCount val="1"/>
                <c:pt idx="0">
                  <c:v>Aviation</c:v>
                </c:pt>
              </c:strCache>
            </c:strRef>
          </c:tx>
          <c:spPr>
            <a:ln w="19050" cap="rnd">
              <a:solidFill>
                <a:schemeClr val="accent1">
                  <a:lumMod val="60000"/>
                  <a:lumOff val="40000"/>
                </a:schemeClr>
              </a:solidFill>
              <a:round/>
            </a:ln>
            <a:effectLst/>
          </c:spPr>
          <c:marker>
            <c:symbol val="circle"/>
            <c:size val="5"/>
            <c:spPr>
              <a:solidFill>
                <a:schemeClr val="accent1">
                  <a:lumMod val="60000"/>
                  <a:lumOff val="40000"/>
                </a:schemeClr>
              </a:solidFill>
              <a:ln w="9525">
                <a:solidFill>
                  <a:schemeClr val="accent1">
                    <a:lumMod val="60000"/>
                    <a:lumOff val="40000"/>
                  </a:schemeClr>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Sheet1!$F$2:$F$6</c:f>
              <c:numCache>
                <c:formatCode>General</c:formatCode>
                <c:ptCount val="5"/>
                <c:pt idx="0">
                  <c:v>0.77</c:v>
                </c:pt>
                <c:pt idx="1">
                  <c:v>0.5</c:v>
                </c:pt>
                <c:pt idx="2">
                  <c:v>0.7</c:v>
                </c:pt>
                <c:pt idx="3">
                  <c:v>0.4</c:v>
                </c:pt>
                <c:pt idx="4">
                  <c:v>0.3</c:v>
                </c:pt>
              </c:numCache>
            </c:numRef>
          </c:yVal>
          <c:smooth val="0"/>
          <c:extLst>
            <c:ext xmlns:c16="http://schemas.microsoft.com/office/drawing/2014/chart" uri="{C3380CC4-5D6E-409C-BE32-E72D297353CC}">
              <c16:uniqueId val="{00000004-0E6A-4BAE-8A9A-C403D36A2A8C}"/>
            </c:ext>
          </c:extLst>
        </c:ser>
        <c:ser>
          <c:idx val="5"/>
          <c:order val="5"/>
          <c:tx>
            <c:strRef>
              <c:f>Sheet1!$G$1</c:f>
              <c:strCache>
                <c:ptCount val="1"/>
                <c:pt idx="0">
                  <c:v>Rail</c:v>
                </c:pt>
              </c:strCache>
            </c:strRef>
          </c:tx>
          <c:spPr>
            <a:ln w="19050" cap="rnd">
              <a:solidFill>
                <a:schemeClr val="accent1">
                  <a:lumMod val="20000"/>
                  <a:lumOff val="80000"/>
                </a:schemeClr>
              </a:solidFill>
              <a:round/>
            </a:ln>
            <a:effectLst/>
          </c:spPr>
          <c:marker>
            <c:symbol val="circle"/>
            <c:size val="5"/>
            <c:spPr>
              <a:solidFill>
                <a:schemeClr val="accent1">
                  <a:lumMod val="20000"/>
                  <a:lumOff val="80000"/>
                </a:schemeClr>
              </a:solidFill>
              <a:ln w="9525">
                <a:solidFill>
                  <a:schemeClr val="accent1">
                    <a:lumMod val="20000"/>
                    <a:lumOff val="80000"/>
                  </a:schemeClr>
                </a:solidFill>
              </a:ln>
              <a:effectLst/>
            </c:spPr>
          </c:marker>
          <c:xVal>
            <c:numRef>
              <c:f>Sheet1!$A$2:$A$6</c:f>
              <c:numCache>
                <c:formatCode>General</c:formatCode>
                <c:ptCount val="5"/>
                <c:pt idx="0">
                  <c:v>2010</c:v>
                </c:pt>
                <c:pt idx="1">
                  <c:v>2020</c:v>
                </c:pt>
                <c:pt idx="2">
                  <c:v>2030</c:v>
                </c:pt>
                <c:pt idx="3">
                  <c:v>2040</c:v>
                </c:pt>
                <c:pt idx="4">
                  <c:v>2050</c:v>
                </c:pt>
              </c:numCache>
            </c:numRef>
          </c:xVal>
          <c:yVal>
            <c:numRef>
              <c:f>Sheet1!$G$2:$G$6</c:f>
              <c:numCache>
                <c:formatCode>General</c:formatCode>
                <c:ptCount val="5"/>
                <c:pt idx="0">
                  <c:v>0.2</c:v>
                </c:pt>
                <c:pt idx="1">
                  <c:v>0.2</c:v>
                </c:pt>
                <c:pt idx="2">
                  <c:v>0.15</c:v>
                </c:pt>
                <c:pt idx="3">
                  <c:v>0.1</c:v>
                </c:pt>
                <c:pt idx="4">
                  <c:v>0.05</c:v>
                </c:pt>
              </c:numCache>
            </c:numRef>
          </c:yVal>
          <c:smooth val="0"/>
          <c:extLst>
            <c:ext xmlns:c16="http://schemas.microsoft.com/office/drawing/2014/chart" uri="{C3380CC4-5D6E-409C-BE32-E72D297353CC}">
              <c16:uniqueId val="{00000005-0E6A-4BAE-8A9A-C403D36A2A8C}"/>
            </c:ext>
          </c:extLst>
        </c:ser>
        <c:dLbls>
          <c:showLegendKey val="0"/>
          <c:showVal val="0"/>
          <c:showCatName val="0"/>
          <c:showSerName val="0"/>
          <c:showPercent val="0"/>
          <c:showBubbleSize val="0"/>
        </c:dLbls>
        <c:axId val="1609491311"/>
        <c:axId val="1609494191"/>
      </c:scatterChart>
      <c:valAx>
        <c:axId val="1609491311"/>
        <c:scaling>
          <c:orientation val="minMax"/>
          <c:max val="2050"/>
          <c:min val="201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09494191"/>
        <c:crosses val="autoZero"/>
        <c:crossBetween val="midCat"/>
        <c:majorUnit val="10"/>
      </c:valAx>
      <c:valAx>
        <c:axId val="1609494191"/>
        <c:scaling>
          <c:orientation val="minMax"/>
          <c:max val="3.5"/>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09491311"/>
        <c:crosses val="autoZero"/>
        <c:crossBetween val="midCat"/>
        <c:majorUnit val="1"/>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931899641577061"/>
          <c:y val="5.0909090909090911E-2"/>
          <c:w val="0.82293906810035844"/>
          <c:h val="0.8264935064935065"/>
        </c:manualLayout>
      </c:layout>
      <c:scatterChart>
        <c:scatterStyle val="lineMarker"/>
        <c:varyColors val="0"/>
        <c:ser>
          <c:idx val="0"/>
          <c:order val="0"/>
          <c:spPr>
            <a:ln w="19050" cmpd="sng" algn="ctr">
              <a:solidFill>
                <a:schemeClr val="accent1"/>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Sheet1!$A$2:$G$2</c:f>
              <c:numCache>
                <c:formatCode>General</c:formatCode>
                <c:ptCount val="7"/>
                <c:pt idx="0">
                  <c:v>9</c:v>
                </c:pt>
                <c:pt idx="1">
                  <c:v>17</c:v>
                </c:pt>
                <c:pt idx="2">
                  <c:v>30</c:v>
                </c:pt>
                <c:pt idx="3">
                  <c:v>41</c:v>
                </c:pt>
                <c:pt idx="4">
                  <c:v>49</c:v>
                </c:pt>
                <c:pt idx="5">
                  <c:v>55</c:v>
                </c:pt>
                <c:pt idx="6">
                  <c:v>59</c:v>
                </c:pt>
              </c:numCache>
            </c:numRef>
          </c:yVal>
          <c:smooth val="0"/>
          <c:extLst>
            <c:ext xmlns:c16="http://schemas.microsoft.com/office/drawing/2014/chart" uri="{C3380CC4-5D6E-409C-BE32-E72D297353CC}">
              <c16:uniqueId val="{00000000-F9F4-40F9-A55B-5BE1820D6759}"/>
            </c:ext>
          </c:extLst>
        </c:ser>
        <c:ser>
          <c:idx val="1"/>
          <c:order val="1"/>
          <c:spPr>
            <a:ln w="19050" cmpd="sng" algn="ctr">
              <a:solidFill>
                <a:schemeClr val="accent2"/>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Sheet1!$A$3:$G$3</c:f>
              <c:numCache>
                <c:formatCode>General</c:formatCode>
                <c:ptCount val="7"/>
                <c:pt idx="0">
                  <c:v>9</c:v>
                </c:pt>
                <c:pt idx="1">
                  <c:v>17</c:v>
                </c:pt>
                <c:pt idx="2">
                  <c:v>29</c:v>
                </c:pt>
                <c:pt idx="3">
                  <c:v>35</c:v>
                </c:pt>
                <c:pt idx="4">
                  <c:v>39</c:v>
                </c:pt>
                <c:pt idx="5">
                  <c:v>42</c:v>
                </c:pt>
                <c:pt idx="6">
                  <c:v>44</c:v>
                </c:pt>
              </c:numCache>
            </c:numRef>
          </c:yVal>
          <c:smooth val="0"/>
          <c:extLst>
            <c:ext xmlns:c16="http://schemas.microsoft.com/office/drawing/2014/chart" uri="{C3380CC4-5D6E-409C-BE32-E72D297353CC}">
              <c16:uniqueId val="{00000001-F9F4-40F9-A55B-5BE1820D6759}"/>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70"/>
          <c:min val="0"/>
        </c:scaling>
        <c:delete val="0"/>
        <c:axPos val="l"/>
        <c:majorGridlines>
          <c:spPr>
            <a:ln w="3175" cmpd="sng" algn="ctr">
              <a:solidFill>
                <a:schemeClr val="tx1"/>
              </a:solidFill>
              <a:prstDash val="solid"/>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9163498098859317"/>
          <c:w val="0.93504059962523423"/>
          <c:h val="0.33840304182509506"/>
        </c:manualLayout>
      </c:layout>
      <c:barChart>
        <c:barDir val="col"/>
        <c:grouping val="stacked"/>
        <c:varyColors val="0"/>
        <c:ser>
          <c:idx val="0"/>
          <c:order val="0"/>
          <c:spPr>
            <a:solidFill>
              <a:schemeClr val="accent1"/>
            </a:solidFill>
            <a:ln>
              <a:noFill/>
            </a:ln>
          </c:spPr>
          <c:invertIfNegative val="0"/>
          <c:dLbls>
            <c:dLbl>
              <c:idx val="0"/>
              <c:layout>
                <c:manualLayout>
                  <c:x val="0"/>
                  <c:y val="-0.2433460076045627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DE7-4508-A7FB-C6E0DED5009C}"/>
                </c:ext>
              </c:extLst>
            </c:dLbl>
            <c:dLbl>
              <c:idx val="1"/>
              <c:layout>
                <c:manualLayout>
                  <c:x val="0"/>
                  <c:y val="-0.290874524714828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DE7-4508-A7FB-C6E0DED5009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151</c:v>
                </c:pt>
                <c:pt idx="1">
                  <c:v>208</c:v>
                </c:pt>
              </c:numCache>
            </c:numRef>
          </c:val>
          <c:extLst>
            <c:ext xmlns:c16="http://schemas.microsoft.com/office/drawing/2014/chart" uri="{C3380CC4-5D6E-409C-BE32-E72D297353CC}">
              <c16:uniqueId val="{00000002-FDE7-4508-A7FB-C6E0DED5009C}"/>
            </c:ext>
          </c:extLst>
        </c:ser>
        <c:dLbls>
          <c:showLegendKey val="0"/>
          <c:showVal val="0"/>
          <c:showCatName val="0"/>
          <c:showSerName val="0"/>
          <c:showPercent val="0"/>
          <c:showBubbleSize val="0"/>
        </c:dLbls>
        <c:gapWidth val="80"/>
        <c:overlap val="100"/>
        <c:axId val="451739648"/>
        <c:axId val="1"/>
      </c:barChart>
      <c:catAx>
        <c:axId val="4517396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8"/>
          <c:min val="0"/>
        </c:scaling>
        <c:delete val="1"/>
        <c:axPos val="l"/>
        <c:numFmt formatCode="General" sourceLinked="1"/>
        <c:majorTickMark val="out"/>
        <c:minorTickMark val="none"/>
        <c:tickLblPos val="nextTo"/>
        <c:crossAx val="451739648"/>
        <c:crosses val="min"/>
        <c:crossBetween val="between"/>
      </c:valAx>
    </c:plotArea>
    <c:plotVisOnly val="0"/>
    <c:dispBlanksAs val="gap"/>
    <c:showDLblsOverMax val="1"/>
  </c:chart>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9163498098859317"/>
          <c:w val="0.93504059962523423"/>
          <c:h val="0.33840304182509506"/>
        </c:manualLayout>
      </c:layout>
      <c:barChart>
        <c:barDir val="col"/>
        <c:grouping val="stacked"/>
        <c:varyColors val="0"/>
        <c:ser>
          <c:idx val="0"/>
          <c:order val="0"/>
          <c:spPr>
            <a:solidFill>
              <a:schemeClr val="accent1"/>
            </a:solidFill>
            <a:ln>
              <a:noFill/>
            </a:ln>
          </c:spPr>
          <c:invertIfNegative val="0"/>
          <c:dLbls>
            <c:dLbl>
              <c:idx val="0"/>
              <c:layout>
                <c:manualLayout>
                  <c:x val="0"/>
                  <c:y val="-0.250950570342205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7F3-4AC8-BD4F-A78F8B5B2311}"/>
                </c:ext>
              </c:extLst>
            </c:dLbl>
            <c:dLbl>
              <c:idx val="1"/>
              <c:layout>
                <c:manualLayout>
                  <c:x val="0"/>
                  <c:y val="-0.290874524714828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7F3-4AC8-BD4F-A78F8B5B23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174</c:v>
                </c:pt>
                <c:pt idx="1">
                  <c:v>230</c:v>
                </c:pt>
              </c:numCache>
            </c:numRef>
          </c:val>
          <c:extLst>
            <c:ext xmlns:c16="http://schemas.microsoft.com/office/drawing/2014/chart" uri="{C3380CC4-5D6E-409C-BE32-E72D297353CC}">
              <c16:uniqueId val="{00000002-C7F3-4AC8-BD4F-A78F8B5B2311}"/>
            </c:ext>
          </c:extLst>
        </c:ser>
        <c:dLbls>
          <c:showLegendKey val="0"/>
          <c:showVal val="0"/>
          <c:showCatName val="0"/>
          <c:showSerName val="0"/>
          <c:showPercent val="0"/>
          <c:showBubbleSize val="0"/>
        </c:dLbls>
        <c:gapWidth val="80"/>
        <c:overlap val="100"/>
        <c:axId val="451721888"/>
        <c:axId val="1"/>
      </c:barChart>
      <c:catAx>
        <c:axId val="4517218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30"/>
          <c:min val="0"/>
        </c:scaling>
        <c:delete val="1"/>
        <c:axPos val="l"/>
        <c:numFmt formatCode="General" sourceLinked="1"/>
        <c:majorTickMark val="out"/>
        <c:minorTickMark val="none"/>
        <c:tickLblPos val="nextTo"/>
        <c:crossAx val="451721888"/>
        <c:crosses val="min"/>
        <c:crossBetween val="between"/>
      </c:valAx>
    </c:plotArea>
    <c:plotVisOnly val="0"/>
    <c:dispBlanksAs val="gap"/>
    <c:showDLblsOverMax val="1"/>
  </c:chart>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9163498098859317"/>
          <c:w val="0.93504059962523423"/>
          <c:h val="0.33840304182509506"/>
        </c:manualLayout>
      </c:layout>
      <c:barChart>
        <c:barDir val="col"/>
        <c:grouping val="stacked"/>
        <c:varyColors val="0"/>
        <c:ser>
          <c:idx val="0"/>
          <c:order val="0"/>
          <c:spPr>
            <a:solidFill>
              <a:schemeClr val="accent1"/>
            </a:solidFill>
            <a:ln>
              <a:noFill/>
            </a:ln>
          </c:spPr>
          <c:invertIfNegative val="0"/>
          <c:dLbls>
            <c:dLbl>
              <c:idx val="0"/>
              <c:layout>
                <c:manualLayout>
                  <c:x val="0"/>
                  <c:y val="-0.2775665399239543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A96-4A6F-B33E-625282399636}"/>
                </c:ext>
              </c:extLst>
            </c:dLbl>
            <c:dLbl>
              <c:idx val="1"/>
              <c:layout>
                <c:manualLayout>
                  <c:x val="0"/>
                  <c:y val="-0.290874524714828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A96-4A6F-B33E-62528239963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210</c:v>
                </c:pt>
                <c:pt idx="1">
                  <c:v>230</c:v>
                </c:pt>
              </c:numCache>
            </c:numRef>
          </c:val>
          <c:extLst>
            <c:ext xmlns:c16="http://schemas.microsoft.com/office/drawing/2014/chart" uri="{C3380CC4-5D6E-409C-BE32-E72D297353CC}">
              <c16:uniqueId val="{00000002-4A96-4A6F-B33E-625282399636}"/>
            </c:ext>
          </c:extLst>
        </c:ser>
        <c:dLbls>
          <c:showLegendKey val="0"/>
          <c:showVal val="0"/>
          <c:showCatName val="0"/>
          <c:showSerName val="0"/>
          <c:showPercent val="0"/>
          <c:showBubbleSize val="0"/>
        </c:dLbls>
        <c:gapWidth val="80"/>
        <c:overlap val="100"/>
        <c:axId val="451729568"/>
        <c:axId val="1"/>
      </c:barChart>
      <c:catAx>
        <c:axId val="4517295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30"/>
          <c:min val="0"/>
        </c:scaling>
        <c:delete val="1"/>
        <c:axPos val="l"/>
        <c:numFmt formatCode="General" sourceLinked="1"/>
        <c:majorTickMark val="out"/>
        <c:minorTickMark val="none"/>
        <c:tickLblPos val="nextTo"/>
        <c:crossAx val="451729568"/>
        <c:crosses val="min"/>
        <c:crossBetween val="between"/>
      </c:valAx>
    </c:plotArea>
    <c:plotVisOnly val="0"/>
    <c:dispBlanksAs val="gap"/>
    <c:showDLblsOverMax val="1"/>
  </c:chart>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722602739726027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59E-4309-A0FD-B1AB20D7FB4F}"/>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59E-4309-A0FD-B1AB20D7FB4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162</c:v>
                </c:pt>
                <c:pt idx="1">
                  <c:v>201</c:v>
                </c:pt>
              </c:numCache>
            </c:numRef>
          </c:val>
          <c:extLst>
            <c:ext xmlns:c16="http://schemas.microsoft.com/office/drawing/2014/chart" uri="{C3380CC4-5D6E-409C-BE32-E72D297353CC}">
              <c16:uniqueId val="{00000002-059E-4309-A0FD-B1AB20D7FB4F}"/>
            </c:ext>
          </c:extLst>
        </c:ser>
        <c:dLbls>
          <c:showLegendKey val="0"/>
          <c:showVal val="0"/>
          <c:showCatName val="0"/>
          <c:showSerName val="0"/>
          <c:showPercent val="0"/>
          <c:showBubbleSize val="0"/>
        </c:dLbls>
        <c:gapWidth val="80"/>
        <c:overlap val="100"/>
        <c:axId val="2004402624"/>
        <c:axId val="1"/>
      </c:barChart>
      <c:catAx>
        <c:axId val="20044026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1"/>
          <c:min val="0"/>
        </c:scaling>
        <c:delete val="1"/>
        <c:axPos val="l"/>
        <c:numFmt formatCode="General" sourceLinked="1"/>
        <c:majorTickMark val="out"/>
        <c:minorTickMark val="none"/>
        <c:tickLblPos val="nextTo"/>
        <c:crossAx val="2004402624"/>
        <c:crosses val="min"/>
        <c:crossBetween val="between"/>
      </c:valAx>
    </c:plotArea>
    <c:plotVisOnly val="0"/>
    <c:dispBlanksAs val="gap"/>
    <c:showDLblsOverMax val="1"/>
  </c:chart>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443-4D37-83F0-02BBF908DF80}"/>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443-4D37-83F0-02BBF908DF8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193</c:v>
                </c:pt>
                <c:pt idx="1">
                  <c:v>193</c:v>
                </c:pt>
              </c:numCache>
            </c:numRef>
          </c:val>
          <c:extLst>
            <c:ext xmlns:c16="http://schemas.microsoft.com/office/drawing/2014/chart" uri="{C3380CC4-5D6E-409C-BE32-E72D297353CC}">
              <c16:uniqueId val="{00000002-5443-4D37-83F0-02BBF908DF80}"/>
            </c:ext>
          </c:extLst>
        </c:ser>
        <c:dLbls>
          <c:showLegendKey val="0"/>
          <c:showVal val="0"/>
          <c:showCatName val="0"/>
          <c:showSerName val="0"/>
          <c:showPercent val="0"/>
          <c:showBubbleSize val="0"/>
        </c:dLbls>
        <c:gapWidth val="80"/>
        <c:overlap val="100"/>
        <c:axId val="2004407904"/>
        <c:axId val="1"/>
      </c:barChart>
      <c:catAx>
        <c:axId val="20044079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93"/>
          <c:min val="0"/>
        </c:scaling>
        <c:delete val="1"/>
        <c:axPos val="l"/>
        <c:numFmt formatCode="General" sourceLinked="1"/>
        <c:majorTickMark val="out"/>
        <c:minorTickMark val="none"/>
        <c:tickLblPos val="nextTo"/>
        <c:crossAx val="2004407904"/>
        <c:crosses val="min"/>
        <c:crossBetween val="between"/>
      </c:valAx>
    </c:plotArea>
    <c:plotVisOnly val="0"/>
    <c:dispBlanksAs val="gap"/>
    <c:showDLblsOverMax val="1"/>
  </c:chart>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294520547945205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00C-4AE7-9E04-79F93D29C546}"/>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00C-4AE7-9E04-79F93D29C54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221</c:v>
                </c:pt>
                <c:pt idx="1">
                  <c:v>369</c:v>
                </c:pt>
              </c:numCache>
            </c:numRef>
          </c:val>
          <c:extLst>
            <c:ext xmlns:c16="http://schemas.microsoft.com/office/drawing/2014/chart" uri="{C3380CC4-5D6E-409C-BE32-E72D297353CC}">
              <c16:uniqueId val="{00000002-200C-4AE7-9E04-79F93D29C546}"/>
            </c:ext>
          </c:extLst>
        </c:ser>
        <c:dLbls>
          <c:showLegendKey val="0"/>
          <c:showVal val="0"/>
          <c:showCatName val="0"/>
          <c:showSerName val="0"/>
          <c:showPercent val="0"/>
          <c:showBubbleSize val="0"/>
        </c:dLbls>
        <c:gapWidth val="80"/>
        <c:overlap val="100"/>
        <c:axId val="2004410304"/>
        <c:axId val="1"/>
      </c:barChart>
      <c:catAx>
        <c:axId val="20044103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69"/>
          <c:min val="0"/>
        </c:scaling>
        <c:delete val="1"/>
        <c:axPos val="l"/>
        <c:numFmt formatCode="General" sourceLinked="1"/>
        <c:majorTickMark val="out"/>
        <c:minorTickMark val="none"/>
        <c:tickLblPos val="nextTo"/>
        <c:crossAx val="2004410304"/>
        <c:crosses val="min"/>
        <c:crossBetween val="between"/>
      </c:valAx>
    </c:plotArea>
    <c:plotVisOnly val="0"/>
    <c:dispBlanksAs val="gap"/>
    <c:showDLblsOverMax val="1"/>
  </c:chart>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1455479452054794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3D0-4FB9-BE59-4ADFBE32E0C5}"/>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3D0-4FB9-BE59-4ADFBE32E0C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143</c:v>
                </c:pt>
                <c:pt idx="1">
                  <c:v>827</c:v>
                </c:pt>
              </c:numCache>
            </c:numRef>
          </c:val>
          <c:extLst>
            <c:ext xmlns:c16="http://schemas.microsoft.com/office/drawing/2014/chart" uri="{C3380CC4-5D6E-409C-BE32-E72D297353CC}">
              <c16:uniqueId val="{00000002-A3D0-4FB9-BE59-4ADFBE32E0C5}"/>
            </c:ext>
          </c:extLst>
        </c:ser>
        <c:dLbls>
          <c:showLegendKey val="0"/>
          <c:showVal val="0"/>
          <c:showCatName val="0"/>
          <c:showSerName val="0"/>
          <c:showPercent val="0"/>
          <c:showBubbleSize val="0"/>
        </c:dLbls>
        <c:gapWidth val="80"/>
        <c:overlap val="100"/>
        <c:axId val="451736288"/>
        <c:axId val="1"/>
      </c:barChart>
      <c:catAx>
        <c:axId val="4517362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27"/>
          <c:min val="0"/>
        </c:scaling>
        <c:delete val="1"/>
        <c:axPos val="l"/>
        <c:numFmt formatCode="General" sourceLinked="1"/>
        <c:majorTickMark val="out"/>
        <c:minorTickMark val="none"/>
        <c:tickLblPos val="nextTo"/>
        <c:crossAx val="451736288"/>
        <c:crosses val="min"/>
        <c:crossBetween val="between"/>
      </c:valAx>
    </c:plotArea>
    <c:plotVisOnly val="0"/>
    <c:dispBlanksAs val="gap"/>
    <c:showDLblsOverMax val="1"/>
  </c:chart>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7739726027397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B7B-4514-B687-49B13A81B58B}"/>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B7B-4514-B687-49B13A81B58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213</c:v>
                </c:pt>
                <c:pt idx="1">
                  <c:v>258</c:v>
                </c:pt>
              </c:numCache>
            </c:numRef>
          </c:val>
          <c:extLst>
            <c:ext xmlns:c16="http://schemas.microsoft.com/office/drawing/2014/chart" uri="{C3380CC4-5D6E-409C-BE32-E72D297353CC}">
              <c16:uniqueId val="{00000002-EB7B-4514-B687-49B13A81B58B}"/>
            </c:ext>
          </c:extLst>
        </c:ser>
        <c:dLbls>
          <c:showLegendKey val="0"/>
          <c:showVal val="0"/>
          <c:showCatName val="0"/>
          <c:showSerName val="0"/>
          <c:showPercent val="0"/>
          <c:showBubbleSize val="0"/>
        </c:dLbls>
        <c:gapWidth val="80"/>
        <c:overlap val="100"/>
        <c:axId val="451778048"/>
        <c:axId val="1"/>
      </c:barChart>
      <c:catAx>
        <c:axId val="4517780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8"/>
          <c:min val="0"/>
        </c:scaling>
        <c:delete val="1"/>
        <c:axPos val="l"/>
        <c:numFmt formatCode="General" sourceLinked="1"/>
        <c:majorTickMark val="out"/>
        <c:minorTickMark val="none"/>
        <c:tickLblPos val="nextTo"/>
        <c:crossAx val="451778048"/>
        <c:crosses val="min"/>
        <c:crossBetween val="between"/>
      </c:valAx>
    </c:plotArea>
    <c:plotVisOnly val="0"/>
    <c:dispBlanksAs val="gap"/>
    <c:showDLblsOverMax val="1"/>
  </c:chart>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56849315068493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1C1-4C7B-A5DB-40CF27EAF423}"/>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1C1-4C7B-A5DB-40CF27EAF42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127</c:v>
                </c:pt>
                <c:pt idx="1">
                  <c:v>173</c:v>
                </c:pt>
              </c:numCache>
            </c:numRef>
          </c:val>
          <c:extLst>
            <c:ext xmlns:c16="http://schemas.microsoft.com/office/drawing/2014/chart" uri="{C3380CC4-5D6E-409C-BE32-E72D297353CC}">
              <c16:uniqueId val="{00000002-31C1-4C7B-A5DB-40CF27EAF423}"/>
            </c:ext>
          </c:extLst>
        </c:ser>
        <c:dLbls>
          <c:showLegendKey val="0"/>
          <c:showVal val="0"/>
          <c:showCatName val="0"/>
          <c:showSerName val="0"/>
          <c:showPercent val="0"/>
          <c:showBubbleSize val="0"/>
        </c:dLbls>
        <c:gapWidth val="80"/>
        <c:overlap val="100"/>
        <c:axId val="451798208"/>
        <c:axId val="1"/>
      </c:barChart>
      <c:catAx>
        <c:axId val="4517982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
          <c:min val="0"/>
        </c:scaling>
        <c:delete val="1"/>
        <c:axPos val="l"/>
        <c:numFmt formatCode="General" sourceLinked="1"/>
        <c:majorTickMark val="out"/>
        <c:minorTickMark val="none"/>
        <c:tickLblPos val="nextTo"/>
        <c:crossAx val="451798208"/>
        <c:crosses val="min"/>
        <c:crossBetween val="between"/>
      </c:valAx>
    </c:plotArea>
    <c:plotVisOnly val="0"/>
    <c:dispBlanksAs val="gap"/>
    <c:showDLblsOverMax val="1"/>
  </c:chart>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46279729434867E-2"/>
          <c:y val="0.12767780634104542"/>
          <c:w val="0.97730744054113028"/>
          <c:h val="0.74464438731790916"/>
        </c:manualLayout>
      </c:layout>
      <c:barChart>
        <c:barDir val="col"/>
        <c:grouping val="stacked"/>
        <c:varyColors val="0"/>
        <c:ser>
          <c:idx val="0"/>
          <c:order val="0"/>
          <c:spPr>
            <a:solidFill>
              <a:schemeClr val="accent1"/>
            </a:solidFill>
            <a:ln>
              <a:noFill/>
            </a:ln>
          </c:spPr>
          <c:invertIfNegative val="0"/>
          <c:dLbls>
            <c:dLbl>
              <c:idx val="0"/>
              <c:layout>
                <c:manualLayout>
                  <c:x val="0"/>
                  <c:y val="-6.2553556126820911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7A4-4236-9A97-BFE721C6D933}"/>
                </c:ext>
              </c:extLst>
            </c:dLbl>
            <c:dLbl>
              <c:idx val="1"/>
              <c:layout>
                <c:manualLayout>
                  <c:x val="0"/>
                  <c:y val="-0.32647814910025708"/>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7A4-4236-9A97-BFE721C6D93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c:v>
                </c:pt>
                <c:pt idx="1">
                  <c:v>47</c:v>
                </c:pt>
              </c:numCache>
            </c:numRef>
          </c:val>
          <c:extLst>
            <c:ext xmlns:c16="http://schemas.microsoft.com/office/drawing/2014/chart" uri="{C3380CC4-5D6E-409C-BE32-E72D297353CC}">
              <c16:uniqueId val="{00000002-87A4-4236-9A97-BFE721C6D933}"/>
            </c:ext>
          </c:extLst>
        </c:ser>
        <c:dLbls>
          <c:showLegendKey val="0"/>
          <c:showVal val="0"/>
          <c:showCatName val="0"/>
          <c:showSerName val="0"/>
          <c:showPercent val="0"/>
          <c:showBubbleSize val="0"/>
        </c:dLbls>
        <c:gapWidth val="80"/>
        <c:overlap val="100"/>
        <c:axId val="1063053135"/>
        <c:axId val="1"/>
      </c:barChart>
      <c:catAx>
        <c:axId val="10630531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5"/>
          <c:min val="0"/>
        </c:scaling>
        <c:delete val="1"/>
        <c:axPos val="l"/>
        <c:numFmt formatCode="General" sourceLinked="1"/>
        <c:majorTickMark val="out"/>
        <c:minorTickMark val="none"/>
        <c:tickLblPos val="nextTo"/>
        <c:crossAx val="1063053135"/>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688019779725781E-2"/>
          <c:y val="5.9814658803706823E-2"/>
          <c:w val="0.93571589121150822"/>
          <c:h val="0.88037068239258631"/>
        </c:manualLayout>
      </c:layout>
      <c:barChart>
        <c:barDir val="col"/>
        <c:grouping val="clustered"/>
        <c:varyColors val="0"/>
        <c:ser>
          <c:idx val="0"/>
          <c:order val="0"/>
          <c:spPr>
            <a:solidFill>
              <a:schemeClr val="accent1"/>
            </a:solidFill>
            <a:ln>
              <a:noFill/>
            </a:ln>
          </c:spPr>
          <c:invertIfNegative val="0"/>
          <c:dLbls>
            <c:dLbl>
              <c:idx val="0"/>
              <c:layout>
                <c:manualLayout>
                  <c:x val="0"/>
                  <c:y val="-6.7396798652064023E-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A8-4C2D-85FB-A2CF56877F8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503.3</c:v>
                </c:pt>
                <c:pt idx="1">
                  <c:v>2506</c:v>
                </c:pt>
                <c:pt idx="2">
                  <c:v>4217.3999999999996</c:v>
                </c:pt>
                <c:pt idx="3">
                  <c:v>5018</c:v>
                </c:pt>
              </c:numCache>
            </c:numRef>
          </c:val>
          <c:extLst>
            <c:ext xmlns:c16="http://schemas.microsoft.com/office/drawing/2014/chart" uri="{C3380CC4-5D6E-409C-BE32-E72D297353CC}">
              <c16:uniqueId val="{00000001-F4A8-4C2D-85FB-A2CF56877F83}"/>
            </c:ext>
          </c:extLst>
        </c:ser>
        <c:ser>
          <c:idx val="1"/>
          <c:order val="1"/>
          <c:spPr>
            <a:solidFill>
              <a:schemeClr val="accent2"/>
            </a:solidFill>
            <a:ln>
              <a:noFill/>
            </a:ln>
          </c:spPr>
          <c:invertIfNegative val="0"/>
          <c:val>
            <c:numRef>
              <c:f>Sheet1!$A$2:$D$2</c:f>
              <c:numCache>
                <c:formatCode>General</c:formatCode>
                <c:ptCount val="4"/>
                <c:pt idx="0">
                  <c:v>20960</c:v>
                </c:pt>
                <c:pt idx="1">
                  <c:v>22299</c:v>
                </c:pt>
                <c:pt idx="2">
                  <c:v>23754</c:v>
                </c:pt>
                <c:pt idx="3">
                  <c:v>27155</c:v>
                </c:pt>
              </c:numCache>
            </c:numRef>
          </c:val>
          <c:extLst>
            <c:ext xmlns:c16="http://schemas.microsoft.com/office/drawing/2014/chart" uri="{C3380CC4-5D6E-409C-BE32-E72D297353CC}">
              <c16:uniqueId val="{00000002-F4A8-4C2D-85FB-A2CF56877F83}"/>
            </c:ext>
          </c:extLst>
        </c:ser>
        <c:dLbls>
          <c:showLegendKey val="0"/>
          <c:showVal val="0"/>
          <c:showCatName val="0"/>
          <c:showSerName val="0"/>
          <c:showPercent val="0"/>
          <c:showBubbleSize val="0"/>
        </c:dLbls>
        <c:gapWidth val="80"/>
        <c:axId val="784421424"/>
        <c:axId val="1"/>
      </c:barChart>
      <c:lineChart>
        <c:grouping val="standard"/>
        <c:varyColors val="0"/>
        <c:ser>
          <c:idx val="2"/>
          <c:order val="2"/>
          <c:spPr>
            <a:ln w="28575" cmpd="sng" algn="ctr">
              <a:solidFill>
                <a:srgbClr val="C30C3E"/>
              </a:solidFill>
              <a:prstDash val="solid"/>
            </a:ln>
          </c:spPr>
          <c:marker>
            <c:symbol val="none"/>
          </c:marker>
          <c:val>
            <c:numRef>
              <c:f>Sheet1!$A$3:$D$3</c:f>
              <c:numCache>
                <c:formatCode>General</c:formatCode>
                <c:ptCount val="4"/>
                <c:pt idx="0">
                  <c:v>32.495600000000003</c:v>
                </c:pt>
                <c:pt idx="1">
                  <c:v>52.361829999999998</c:v>
                </c:pt>
                <c:pt idx="2">
                  <c:v>89.092709999999997</c:v>
                </c:pt>
                <c:pt idx="3">
                  <c:v>61.508989999999997</c:v>
                </c:pt>
              </c:numCache>
            </c:numRef>
          </c:val>
          <c:smooth val="0"/>
          <c:extLst>
            <c:ext xmlns:c16="http://schemas.microsoft.com/office/drawing/2014/chart" uri="{C3380CC4-5D6E-409C-BE32-E72D297353CC}">
              <c16:uniqueId val="{00000003-F4A8-4C2D-85FB-A2CF56877F83}"/>
            </c:ext>
          </c:extLst>
        </c:ser>
        <c:ser>
          <c:idx val="3"/>
          <c:order val="3"/>
          <c:spPr>
            <a:ln w="28575" cmpd="sng" algn="ctr">
              <a:solidFill>
                <a:schemeClr val="accent3"/>
              </a:solidFill>
              <a:prstDash val="solid"/>
            </a:ln>
          </c:spPr>
          <c:marker>
            <c:symbol val="none"/>
          </c:marker>
          <c:val>
            <c:numRef>
              <c:f>Sheet1!$A$4:$D$4</c:f>
              <c:numCache>
                <c:formatCode>General</c:formatCode>
                <c:ptCount val="4"/>
                <c:pt idx="0">
                  <c:v>25.569759999999999</c:v>
                </c:pt>
                <c:pt idx="1">
                  <c:v>43.185890000000001</c:v>
                </c:pt>
                <c:pt idx="2">
                  <c:v>79.757540000000006</c:v>
                </c:pt>
                <c:pt idx="3">
                  <c:v>51.517760000000003</c:v>
                </c:pt>
              </c:numCache>
            </c:numRef>
          </c:val>
          <c:smooth val="0"/>
          <c:extLst>
            <c:ext xmlns:c16="http://schemas.microsoft.com/office/drawing/2014/chart" uri="{C3380CC4-5D6E-409C-BE32-E72D297353CC}">
              <c16:uniqueId val="{00000004-F4A8-4C2D-85FB-A2CF56877F83}"/>
            </c:ext>
          </c:extLst>
        </c:ser>
        <c:dLbls>
          <c:showLegendKey val="0"/>
          <c:showVal val="0"/>
          <c:showCatName val="0"/>
          <c:showSerName val="0"/>
          <c:showPercent val="0"/>
          <c:showBubbleSize val="0"/>
        </c:dLbls>
        <c:marker val="1"/>
        <c:smooth val="0"/>
        <c:axId val="2"/>
        <c:axId val="3"/>
      </c:lineChart>
      <c:catAx>
        <c:axId val="7844214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8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784421424"/>
        <c:crosses val="min"/>
        <c:crossBetween val="between"/>
        <c:majorUnit val="20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9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46279729434867E-2"/>
          <c:y val="0.10304287690179806"/>
          <c:w val="0.97730744054113028"/>
          <c:h val="0.79391424619640383"/>
        </c:manualLayout>
      </c:layout>
      <c:barChart>
        <c:barDir val="col"/>
        <c:grouping val="stacked"/>
        <c:varyColors val="0"/>
        <c:ser>
          <c:idx val="0"/>
          <c:order val="0"/>
          <c:spPr>
            <a:solidFill>
              <a:schemeClr val="accent1"/>
            </a:solidFill>
            <a:ln>
              <a:noFill/>
            </a:ln>
          </c:spPr>
          <c:invertIfNegative val="0"/>
          <c:dLbls>
            <c:dLbl>
              <c:idx val="0"/>
              <c:layout>
                <c:manualLayout>
                  <c:x val="0"/>
                  <c:y val="-0.33264177040110648"/>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01C-4CC8-BFA0-74035D6BE8B3}"/>
                </c:ext>
              </c:extLst>
            </c:dLbl>
            <c:dLbl>
              <c:idx val="1"/>
              <c:layout>
                <c:manualLayout>
                  <c:x val="0"/>
                  <c:y val="-0.17289073305670816"/>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01C-4CC8-BFA0-74035D6BE8B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130</c:v>
                </c:pt>
                <c:pt idx="1">
                  <c:v>57.6</c:v>
                </c:pt>
              </c:numCache>
            </c:numRef>
          </c:val>
          <c:extLst>
            <c:ext xmlns:c16="http://schemas.microsoft.com/office/drawing/2014/chart" uri="{C3380CC4-5D6E-409C-BE32-E72D297353CC}">
              <c16:uniqueId val="{00000002-B01C-4CC8-BFA0-74035D6BE8B3}"/>
            </c:ext>
          </c:extLst>
        </c:ser>
        <c:dLbls>
          <c:showLegendKey val="0"/>
          <c:showVal val="0"/>
          <c:showCatName val="0"/>
          <c:showSerName val="0"/>
          <c:showPercent val="0"/>
          <c:showBubbleSize val="0"/>
        </c:dLbls>
        <c:gapWidth val="80"/>
        <c:overlap val="100"/>
        <c:axId val="1063054095"/>
        <c:axId val="1"/>
      </c:barChart>
      <c:catAx>
        <c:axId val="106305409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1"/>
        <c:axPos val="l"/>
        <c:numFmt formatCode="General" sourceLinked="1"/>
        <c:majorTickMark val="out"/>
        <c:minorTickMark val="none"/>
        <c:tickLblPos val="nextTo"/>
        <c:crossAx val="1063054095"/>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491803278688526E-3"/>
          <c:y val="2.2668731138463596E-2"/>
          <c:w val="0.94672131147540983"/>
          <c:h val="0.94641937145801136"/>
        </c:manualLayout>
      </c:layout>
      <c:barChart>
        <c:barDir val="col"/>
        <c:grouping val="stacked"/>
        <c:varyColors val="0"/>
        <c:ser>
          <c:idx val="0"/>
          <c:order val="0"/>
          <c:spPr>
            <a:solidFill>
              <a:schemeClr val="accent2"/>
            </a:solidFill>
            <a:ln>
              <a:noFill/>
            </a:ln>
          </c:spPr>
          <c:invertIfNegative val="0"/>
          <c:val>
            <c:numRef>
              <c:f>Sheet1!$A$1:$B$1</c:f>
              <c:numCache>
                <c:formatCode>General</c:formatCode>
                <c:ptCount val="2"/>
                <c:pt idx="0">
                  <c:v>33</c:v>
                </c:pt>
                <c:pt idx="1">
                  <c:v>203</c:v>
                </c:pt>
              </c:numCache>
            </c:numRef>
          </c:val>
          <c:extLst>
            <c:ext xmlns:c16="http://schemas.microsoft.com/office/drawing/2014/chart" uri="{C3380CC4-5D6E-409C-BE32-E72D297353CC}">
              <c16:uniqueId val="{00000000-4C5C-40D2-B3DD-81D11E0D21A3}"/>
            </c:ext>
          </c:extLst>
        </c:ser>
        <c:ser>
          <c:idx val="1"/>
          <c:order val="1"/>
          <c:spPr>
            <a:solidFill>
              <a:schemeClr val="accent1"/>
            </a:solidFill>
            <a:ln>
              <a:noFill/>
            </a:ln>
          </c:spPr>
          <c:invertIfNegative val="0"/>
          <c:val>
            <c:numRef>
              <c:f>Sheet1!$A$2:$B$2</c:f>
              <c:numCache>
                <c:formatCode>General</c:formatCode>
                <c:ptCount val="2"/>
                <c:pt idx="0">
                  <c:v>213</c:v>
                </c:pt>
                <c:pt idx="1">
                  <c:v>1294</c:v>
                </c:pt>
              </c:numCache>
            </c:numRef>
          </c:val>
          <c:extLst>
            <c:ext xmlns:c16="http://schemas.microsoft.com/office/drawing/2014/chart" uri="{C3380CC4-5D6E-409C-BE32-E72D297353CC}">
              <c16:uniqueId val="{00000001-4C5C-40D2-B3DD-81D11E0D21A3}"/>
            </c:ext>
          </c:extLst>
        </c:ser>
        <c:dLbls>
          <c:showLegendKey val="0"/>
          <c:showVal val="0"/>
          <c:showCatName val="0"/>
          <c:showSerName val="0"/>
          <c:showPercent val="0"/>
          <c:showBubbleSize val="0"/>
        </c:dLbls>
        <c:gapWidth val="80"/>
        <c:overlap val="100"/>
        <c:axId val="784395024"/>
        <c:axId val="1"/>
      </c:barChart>
      <c:catAx>
        <c:axId val="7843950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97"/>
          <c:min val="0"/>
        </c:scaling>
        <c:delete val="1"/>
        <c:axPos val="l"/>
        <c:numFmt formatCode="General" sourceLinked="1"/>
        <c:majorTickMark val="out"/>
        <c:minorTickMark val="none"/>
        <c:tickLblPos val="nextTo"/>
        <c:crossAx val="784395024"/>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83333333333334"/>
          <c:y val="0.25963149078726966"/>
          <c:w val="0.75"/>
          <c:h val="0.48073701842546063"/>
        </c:manualLayout>
      </c:layout>
      <c:lineChart>
        <c:grouping val="standard"/>
        <c:varyColors val="0"/>
        <c:ser>
          <c:idx val="0"/>
          <c:order val="0"/>
          <c:spPr>
            <a:ln w="19050" cmpd="sng" algn="ctr">
              <a:solidFill>
                <a:srgbClr val="C0C0C0"/>
              </a:solidFill>
              <a:prstDash val="solid"/>
            </a:ln>
          </c:spPr>
          <c:marker>
            <c:symbol val="none"/>
          </c:marker>
          <c:dPt>
            <c:idx val="0"/>
            <c:marker>
              <c:symbol val="circle"/>
              <c:size val="5"/>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0-C440-42BD-B717-2FE72F870248}"/>
              </c:ext>
            </c:extLst>
          </c:dPt>
          <c:dPt>
            <c:idx val="1"/>
            <c:marker>
              <c:symbol val="circle"/>
              <c:size val="5"/>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1-C440-42BD-B717-2FE72F870248}"/>
              </c:ext>
            </c:extLst>
          </c:dPt>
          <c:dLbls>
            <c:dLbl>
              <c:idx val="0"/>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440-42BD-B717-2FE72F870248}"/>
                </c:ext>
              </c:extLst>
            </c:dLbl>
            <c:dLbl>
              <c:idx val="1"/>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440-42BD-B717-2FE72F87024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101</c:v>
                </c:pt>
                <c:pt idx="1">
                  <c:v>35</c:v>
                </c:pt>
              </c:numCache>
            </c:numRef>
          </c:val>
          <c:smooth val="0"/>
          <c:extLst>
            <c:ext xmlns:c16="http://schemas.microsoft.com/office/drawing/2014/chart" uri="{C3380CC4-5D6E-409C-BE32-E72D297353CC}">
              <c16:uniqueId val="{00000002-C440-42BD-B717-2FE72F870248}"/>
            </c:ext>
          </c:extLst>
        </c:ser>
        <c:ser>
          <c:idx val="1"/>
          <c:order val="1"/>
          <c:spPr>
            <a:ln w="19050" cmpd="sng" algn="ctr">
              <a:solidFill>
                <a:schemeClr val="accent2"/>
              </a:solidFill>
              <a:prstDash val="solid"/>
            </a:ln>
          </c:spPr>
          <c:marker>
            <c:symbol val="none"/>
          </c:marker>
          <c:val>
            <c:numRef>
              <c:f>Sheet1!$A$2:$B$2</c:f>
              <c:numCache>
                <c:formatCode>General</c:formatCode>
                <c:ptCount val="2"/>
                <c:pt idx="0">
                  <c:v>200</c:v>
                </c:pt>
              </c:numCache>
            </c:numRef>
          </c:val>
          <c:smooth val="0"/>
          <c:extLst>
            <c:ext xmlns:c16="http://schemas.microsoft.com/office/drawing/2014/chart" uri="{C3380CC4-5D6E-409C-BE32-E72D297353CC}">
              <c16:uniqueId val="{00000003-C440-42BD-B717-2FE72F870248}"/>
            </c:ext>
          </c:extLst>
        </c:ser>
        <c:dLbls>
          <c:showLegendKey val="0"/>
          <c:showVal val="0"/>
          <c:showCatName val="0"/>
          <c:showSerName val="0"/>
          <c:showPercent val="0"/>
          <c:showBubbleSize val="0"/>
        </c:dLbls>
        <c:smooth val="0"/>
        <c:axId val="767207696"/>
        <c:axId val="1"/>
      </c:lineChart>
      <c:catAx>
        <c:axId val="767207696"/>
        <c:scaling>
          <c:orientation val="minMax"/>
        </c:scaling>
        <c:delete val="1"/>
        <c:axPos val="b"/>
        <c:majorTickMark val="out"/>
        <c:minorTickMark val="none"/>
        <c:tickLblPos val="nextTo"/>
        <c:crossAx val="1"/>
        <c:crosses val="min"/>
        <c:auto val="0"/>
        <c:lblAlgn val="ctr"/>
        <c:lblOffset val="100"/>
        <c:noMultiLvlLbl val="0"/>
      </c:catAx>
      <c:valAx>
        <c:axId val="1"/>
        <c:scaling>
          <c:orientation val="minMax"/>
          <c:max val="200"/>
          <c:min val="0"/>
        </c:scaling>
        <c:delete val="1"/>
        <c:axPos val="l"/>
        <c:numFmt formatCode="General" sourceLinked="1"/>
        <c:majorTickMark val="out"/>
        <c:minorTickMark val="none"/>
        <c:tickLblPos val="nextTo"/>
        <c:crossAx val="767207696"/>
        <c:crosses val="min"/>
        <c:crossBetween val="midCat"/>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83333333333334"/>
          <c:y val="0.25963149078726966"/>
          <c:w val="0.75"/>
          <c:h val="0.48073701842546063"/>
        </c:manualLayout>
      </c:layout>
      <c:lineChart>
        <c:grouping val="standard"/>
        <c:varyColors val="0"/>
        <c:ser>
          <c:idx val="0"/>
          <c:order val="0"/>
          <c:spPr>
            <a:ln w="19050" cmpd="sng" algn="ctr">
              <a:solidFill>
                <a:srgbClr val="C0C0C0"/>
              </a:solidFill>
              <a:prstDash val="solid"/>
            </a:ln>
          </c:spPr>
          <c:marker>
            <c:symbol val="none"/>
          </c:marker>
          <c:dPt>
            <c:idx val="0"/>
            <c:marker>
              <c:symbol val="circle"/>
              <c:size val="5"/>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0-F2A7-4EEB-BE21-396456D0A067}"/>
              </c:ext>
            </c:extLst>
          </c:dPt>
          <c:dPt>
            <c:idx val="1"/>
            <c:marker>
              <c:symbol val="circle"/>
              <c:size val="5"/>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1-F2A7-4EEB-BE21-396456D0A067}"/>
              </c:ext>
            </c:extLst>
          </c:dPt>
          <c:dLbls>
            <c:dLbl>
              <c:idx val="0"/>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2A7-4EEB-BE21-396456D0A067}"/>
                </c:ext>
              </c:extLst>
            </c:dLbl>
            <c:dLbl>
              <c:idx val="1"/>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2A7-4EEB-BE21-396456D0A06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105</c:v>
                </c:pt>
                <c:pt idx="1">
                  <c:v>52</c:v>
                </c:pt>
              </c:numCache>
            </c:numRef>
          </c:val>
          <c:smooth val="0"/>
          <c:extLst>
            <c:ext xmlns:c16="http://schemas.microsoft.com/office/drawing/2014/chart" uri="{C3380CC4-5D6E-409C-BE32-E72D297353CC}">
              <c16:uniqueId val="{00000002-F2A7-4EEB-BE21-396456D0A067}"/>
            </c:ext>
          </c:extLst>
        </c:ser>
        <c:dLbls>
          <c:showLegendKey val="0"/>
          <c:showVal val="0"/>
          <c:showCatName val="0"/>
          <c:showSerName val="0"/>
          <c:showPercent val="0"/>
          <c:showBubbleSize val="0"/>
        </c:dLbls>
        <c:smooth val="0"/>
        <c:axId val="767223536"/>
        <c:axId val="1"/>
      </c:lineChart>
      <c:catAx>
        <c:axId val="767223536"/>
        <c:scaling>
          <c:orientation val="minMax"/>
        </c:scaling>
        <c:delete val="1"/>
        <c:axPos val="b"/>
        <c:majorTickMark val="out"/>
        <c:minorTickMark val="none"/>
        <c:tickLblPos val="nextTo"/>
        <c:crossAx val="1"/>
        <c:crosses val="min"/>
        <c:auto val="0"/>
        <c:lblAlgn val="ctr"/>
        <c:lblOffset val="100"/>
        <c:noMultiLvlLbl val="0"/>
      </c:catAx>
      <c:valAx>
        <c:axId val="1"/>
        <c:scaling>
          <c:orientation val="minMax"/>
          <c:max val="200"/>
          <c:min val="0"/>
        </c:scaling>
        <c:delete val="1"/>
        <c:axPos val="l"/>
        <c:numFmt formatCode="General" sourceLinked="1"/>
        <c:majorTickMark val="out"/>
        <c:minorTickMark val="none"/>
        <c:tickLblPos val="nextTo"/>
        <c:crossAx val="767223536"/>
        <c:crosses val="min"/>
        <c:crossBetween val="midCat"/>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749999999999999"/>
          <c:y val="0.25963149078726966"/>
          <c:w val="0.68666666666666665"/>
          <c:h val="0.48073701842546063"/>
        </c:manualLayout>
      </c:layout>
      <c:lineChart>
        <c:grouping val="standard"/>
        <c:varyColors val="0"/>
        <c:ser>
          <c:idx val="0"/>
          <c:order val="0"/>
          <c:spPr>
            <a:ln w="19050" cmpd="sng" algn="ctr">
              <a:solidFill>
                <a:srgbClr val="C0C0C0"/>
              </a:solidFill>
              <a:prstDash val="solid"/>
            </a:ln>
          </c:spPr>
          <c:marker>
            <c:symbol val="none"/>
          </c:marker>
          <c:dPt>
            <c:idx val="0"/>
            <c:marker>
              <c:symbol val="circle"/>
              <c:size val="5"/>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0-D023-4CB0-A7DA-E1E848830DC7}"/>
              </c:ext>
            </c:extLst>
          </c:dPt>
          <c:dPt>
            <c:idx val="1"/>
            <c:marker>
              <c:symbol val="circle"/>
              <c:size val="5"/>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1-D023-4CB0-A7DA-E1E848830DC7}"/>
              </c:ext>
            </c:extLst>
          </c:dPt>
          <c:dLbls>
            <c:dLbl>
              <c:idx val="0"/>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023-4CB0-A7DA-E1E848830DC7}"/>
                </c:ext>
              </c:extLst>
            </c:dLbl>
            <c:dLbl>
              <c:idx val="1"/>
              <c:layout>
                <c:manualLayout>
                  <c:x val="0"/>
                  <c:y val="-0.18425460636515914"/>
                </c:manualLayout>
              </c:layout>
              <c:numFmt formatCode="0;&quot;-&quot;0" sourceLinked="0"/>
              <c:spPr>
                <a:noFill/>
                <a:ln>
                  <a:noFill/>
                </a:ln>
              </c:spPr>
              <c:txPr>
                <a:bodyPr wrap="none"/>
                <a:lstStyle/>
                <a:p>
                  <a:pPr>
                    <a:defRPr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023-4CB0-A7DA-E1E848830DC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112</c:v>
                </c:pt>
                <c:pt idx="1">
                  <c:v>58</c:v>
                </c:pt>
              </c:numCache>
            </c:numRef>
          </c:val>
          <c:smooth val="0"/>
          <c:extLst>
            <c:ext xmlns:c16="http://schemas.microsoft.com/office/drawing/2014/chart" uri="{C3380CC4-5D6E-409C-BE32-E72D297353CC}">
              <c16:uniqueId val="{00000002-D023-4CB0-A7DA-E1E848830DC7}"/>
            </c:ext>
          </c:extLst>
        </c:ser>
        <c:dLbls>
          <c:showLegendKey val="0"/>
          <c:showVal val="0"/>
          <c:showCatName val="0"/>
          <c:showSerName val="0"/>
          <c:showPercent val="0"/>
          <c:showBubbleSize val="0"/>
        </c:dLbls>
        <c:smooth val="0"/>
        <c:axId val="342669215"/>
        <c:axId val="1"/>
      </c:lineChart>
      <c:catAx>
        <c:axId val="342669215"/>
        <c:scaling>
          <c:orientation val="minMax"/>
        </c:scaling>
        <c:delete val="1"/>
        <c:axPos val="b"/>
        <c:majorTickMark val="out"/>
        <c:minorTickMark val="none"/>
        <c:tickLblPos val="nextTo"/>
        <c:crossAx val="1"/>
        <c:crosses val="min"/>
        <c:auto val="0"/>
        <c:lblAlgn val="ctr"/>
        <c:lblOffset val="100"/>
        <c:noMultiLvlLbl val="0"/>
      </c:catAx>
      <c:valAx>
        <c:axId val="1"/>
        <c:scaling>
          <c:orientation val="minMax"/>
          <c:max val="200"/>
          <c:min val="0"/>
        </c:scaling>
        <c:delete val="1"/>
        <c:axPos val="l"/>
        <c:numFmt formatCode="General" sourceLinked="1"/>
        <c:majorTickMark val="out"/>
        <c:minorTickMark val="none"/>
        <c:tickLblPos val="nextTo"/>
        <c:crossAx val="342669215"/>
        <c:crosses val="min"/>
        <c:crossBetween val="midCat"/>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193648732669958E-2"/>
          <c:y val="7.0856161722272562E-2"/>
          <c:w val="0.93507846243817538"/>
          <c:h val="0.8582876423450021"/>
        </c:manualLayout>
      </c:layout>
      <c:barChart>
        <c:barDir val="col"/>
        <c:grouping val="stacked"/>
        <c:varyColors val="0"/>
        <c:ser>
          <c:idx val="0"/>
          <c:order val="0"/>
          <c:spPr>
            <a:solidFill>
              <a:schemeClr val="accent2"/>
            </a:solidFill>
            <a:ln>
              <a:noFill/>
            </a:ln>
          </c:spPr>
          <c:invertIfNegative val="0"/>
          <c:dPt>
            <c:idx val="6"/>
            <c:invertIfNegative val="0"/>
            <c:bubble3D val="0"/>
            <c:spPr>
              <a:solidFill>
                <a:schemeClr val="accent3"/>
              </a:solidFill>
              <a:ln>
                <a:noFill/>
              </a:ln>
            </c:spPr>
            <c:extLst>
              <c:ext xmlns:c16="http://schemas.microsoft.com/office/drawing/2014/chart" uri="{C3380CC4-5D6E-409C-BE32-E72D297353CC}">
                <c16:uniqueId val="{00000000-EFBF-4D9B-B86C-15FE56CC8B54}"/>
              </c:ext>
            </c:extLst>
          </c:dPt>
          <c:dPt>
            <c:idx val="7"/>
            <c:invertIfNegative val="0"/>
            <c:bubble3D val="0"/>
            <c:spPr>
              <a:solidFill>
                <a:schemeClr val="accent3"/>
              </a:solidFill>
              <a:ln>
                <a:noFill/>
              </a:ln>
            </c:spPr>
            <c:extLst>
              <c:ext xmlns:c16="http://schemas.microsoft.com/office/drawing/2014/chart" uri="{C3380CC4-5D6E-409C-BE32-E72D297353CC}">
                <c16:uniqueId val="{00000001-EFBF-4D9B-B86C-15FE56CC8B54}"/>
              </c:ext>
            </c:extLst>
          </c:dPt>
          <c:dPt>
            <c:idx val="8"/>
            <c:invertIfNegative val="0"/>
            <c:bubble3D val="0"/>
            <c:spPr>
              <a:solidFill>
                <a:schemeClr val="accent3"/>
              </a:solidFill>
              <a:ln>
                <a:noFill/>
              </a:ln>
            </c:spPr>
            <c:extLst>
              <c:ext xmlns:c16="http://schemas.microsoft.com/office/drawing/2014/chart" uri="{C3380CC4-5D6E-409C-BE32-E72D297353CC}">
                <c16:uniqueId val="{00000002-EFBF-4D9B-B86C-15FE56CC8B54}"/>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FBF-4D9B-B86C-15FE56CC8B54}"/>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FBF-4D9B-B86C-15FE56CC8B54}"/>
                </c:ext>
              </c:extLst>
            </c:dLbl>
            <c:dLbl>
              <c:idx val="2"/>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EFBF-4D9B-B86C-15FE56CC8B54}"/>
                </c:ext>
              </c:extLst>
            </c:dLbl>
            <c:dLbl>
              <c:idx val="6"/>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FBF-4D9B-B86C-15FE56CC8B54}"/>
                </c:ext>
              </c:extLst>
            </c:dLbl>
            <c:dLbl>
              <c:idx val="7"/>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FBF-4D9B-B86C-15FE56CC8B54}"/>
                </c:ext>
              </c:extLst>
            </c:dLbl>
            <c:dLbl>
              <c:idx val="8"/>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FBF-4D9B-B86C-15FE56CC8B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72</c:v>
                </c:pt>
                <c:pt idx="1">
                  <c:v>63</c:v>
                </c:pt>
                <c:pt idx="2">
                  <c:v>60</c:v>
                </c:pt>
                <c:pt idx="6">
                  <c:v>20</c:v>
                </c:pt>
                <c:pt idx="7">
                  <c:v>15</c:v>
                </c:pt>
                <c:pt idx="8">
                  <c:v>10</c:v>
                </c:pt>
              </c:numCache>
            </c:numRef>
          </c:val>
          <c:extLst>
            <c:ext xmlns:c16="http://schemas.microsoft.com/office/drawing/2014/chart" uri="{C3380CC4-5D6E-409C-BE32-E72D297353CC}">
              <c16:uniqueId val="{00000006-EFBF-4D9B-B86C-15FE56CC8B54}"/>
            </c:ext>
          </c:extLst>
        </c:ser>
        <c:ser>
          <c:idx val="1"/>
          <c:order val="1"/>
          <c:spPr>
            <a:solidFill>
              <a:schemeClr val="accent1"/>
            </a:solidFill>
            <a:ln>
              <a:noFill/>
            </a:ln>
          </c:spPr>
          <c:invertIfNegative val="0"/>
          <c:dPt>
            <c:idx val="6"/>
            <c:invertIfNegative val="0"/>
            <c:bubble3D val="0"/>
            <c:spPr>
              <a:solidFill>
                <a:schemeClr val="accent2"/>
              </a:solidFill>
              <a:ln>
                <a:noFill/>
              </a:ln>
            </c:spPr>
            <c:extLst>
              <c:ext xmlns:c16="http://schemas.microsoft.com/office/drawing/2014/chart" uri="{C3380CC4-5D6E-409C-BE32-E72D297353CC}">
                <c16:uniqueId val="{00000007-EFBF-4D9B-B86C-15FE56CC8B54}"/>
              </c:ext>
            </c:extLst>
          </c:dPt>
          <c:dPt>
            <c:idx val="7"/>
            <c:invertIfNegative val="0"/>
            <c:bubble3D val="0"/>
            <c:spPr>
              <a:solidFill>
                <a:schemeClr val="accent2"/>
              </a:solidFill>
              <a:ln>
                <a:noFill/>
              </a:ln>
            </c:spPr>
            <c:extLst>
              <c:ext xmlns:c16="http://schemas.microsoft.com/office/drawing/2014/chart" uri="{C3380CC4-5D6E-409C-BE32-E72D297353CC}">
                <c16:uniqueId val="{00000008-EFBF-4D9B-B86C-15FE56CC8B54}"/>
              </c:ext>
            </c:extLst>
          </c:dPt>
          <c:dPt>
            <c:idx val="8"/>
            <c:invertIfNegative val="0"/>
            <c:bubble3D val="0"/>
            <c:spPr>
              <a:solidFill>
                <a:schemeClr val="accent2"/>
              </a:solidFill>
              <a:ln>
                <a:noFill/>
              </a:ln>
            </c:spPr>
            <c:extLst>
              <c:ext xmlns:c16="http://schemas.microsoft.com/office/drawing/2014/chart" uri="{C3380CC4-5D6E-409C-BE32-E72D297353CC}">
                <c16:uniqueId val="{00000009-EFBF-4D9B-B86C-15FE56CC8B54}"/>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FBF-4D9B-B86C-15FE56CC8B54}"/>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EFBF-4D9B-B86C-15FE56CC8B54}"/>
                </c:ext>
              </c:extLst>
            </c:dLbl>
            <c:dLbl>
              <c:idx val="2"/>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EFBF-4D9B-B86C-15FE56CC8B54}"/>
                </c:ext>
              </c:extLst>
            </c:dLbl>
            <c:dLbl>
              <c:idx val="6"/>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FBF-4D9B-B86C-15FE56CC8B54}"/>
                </c:ext>
              </c:extLst>
            </c:dLbl>
            <c:dLbl>
              <c:idx val="7"/>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FBF-4D9B-B86C-15FE56CC8B54}"/>
                </c:ext>
              </c:extLst>
            </c:dLbl>
            <c:dLbl>
              <c:idx val="8"/>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FBF-4D9B-B86C-15FE56CC8B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Sheet1!$A$2:$I$2</c:f>
              <c:numCache>
                <c:formatCode>General</c:formatCode>
                <c:ptCount val="9"/>
                <c:pt idx="0">
                  <c:v>28</c:v>
                </c:pt>
                <c:pt idx="1">
                  <c:v>37</c:v>
                </c:pt>
                <c:pt idx="2">
                  <c:v>40</c:v>
                </c:pt>
                <c:pt idx="6">
                  <c:v>20</c:v>
                </c:pt>
                <c:pt idx="7">
                  <c:v>25</c:v>
                </c:pt>
                <c:pt idx="8">
                  <c:v>30</c:v>
                </c:pt>
              </c:numCache>
            </c:numRef>
          </c:val>
          <c:extLst>
            <c:ext xmlns:c16="http://schemas.microsoft.com/office/drawing/2014/chart" uri="{C3380CC4-5D6E-409C-BE32-E72D297353CC}">
              <c16:uniqueId val="{0000000D-EFBF-4D9B-B86C-15FE56CC8B54}"/>
            </c:ext>
          </c:extLst>
        </c:ser>
        <c:ser>
          <c:idx val="2"/>
          <c:order val="2"/>
          <c:spPr>
            <a:solidFill>
              <a:schemeClr val="accent1"/>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E-EFBF-4D9B-B86C-15FE56CC8B54}"/>
              </c:ext>
            </c:extLst>
          </c:dPt>
          <c:dPt>
            <c:idx val="1"/>
            <c:invertIfNegative val="0"/>
            <c:bubble3D val="0"/>
            <c:spPr>
              <a:solidFill>
                <a:schemeClr val="accent3"/>
              </a:solidFill>
              <a:ln>
                <a:noFill/>
              </a:ln>
            </c:spPr>
            <c:extLst>
              <c:ext xmlns:c16="http://schemas.microsoft.com/office/drawing/2014/chart" uri="{C3380CC4-5D6E-409C-BE32-E72D297353CC}">
                <c16:uniqueId val="{0000000F-EFBF-4D9B-B86C-15FE56CC8B54}"/>
              </c:ext>
            </c:extLst>
          </c:dPt>
          <c:dPt>
            <c:idx val="2"/>
            <c:invertIfNegative val="0"/>
            <c:bubble3D val="0"/>
            <c:spPr>
              <a:solidFill>
                <a:schemeClr val="accent3"/>
              </a:solidFill>
              <a:ln>
                <a:noFill/>
              </a:ln>
            </c:spPr>
            <c:extLst>
              <c:ext xmlns:c16="http://schemas.microsoft.com/office/drawing/2014/chart" uri="{C3380CC4-5D6E-409C-BE32-E72D297353CC}">
                <c16:uniqueId val="{00000010-EFBF-4D9B-B86C-15FE56CC8B54}"/>
              </c:ext>
            </c:extLst>
          </c:dPt>
          <c:dLbls>
            <c:dLbl>
              <c:idx val="6"/>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EFBF-4D9B-B86C-15FE56CC8B54}"/>
                </c:ext>
              </c:extLst>
            </c:dLbl>
            <c:dLbl>
              <c:idx val="7"/>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EFBF-4D9B-B86C-15FE56CC8B54}"/>
                </c:ext>
              </c:extLst>
            </c:dLbl>
            <c:dLbl>
              <c:idx val="8"/>
              <c:layout>
                <c:manualLayout>
                  <c:x val="0"/>
                  <c:y val="-4.2176296921130323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EFBF-4D9B-B86C-15FE56CC8B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Sheet1!$A$3:$I$3</c:f>
              <c:numCache>
                <c:formatCode>General</c:formatCode>
                <c:ptCount val="9"/>
                <c:pt idx="0">
                  <c:v>0</c:v>
                </c:pt>
                <c:pt idx="1">
                  <c:v>0</c:v>
                </c:pt>
                <c:pt idx="2">
                  <c:v>0</c:v>
                </c:pt>
                <c:pt idx="6">
                  <c:v>60</c:v>
                </c:pt>
                <c:pt idx="7">
                  <c:v>60</c:v>
                </c:pt>
                <c:pt idx="8">
                  <c:v>60</c:v>
                </c:pt>
              </c:numCache>
            </c:numRef>
          </c:val>
          <c:extLst>
            <c:ext xmlns:c16="http://schemas.microsoft.com/office/drawing/2014/chart" uri="{C3380CC4-5D6E-409C-BE32-E72D297353CC}">
              <c16:uniqueId val="{00000014-EFBF-4D9B-B86C-15FE56CC8B54}"/>
            </c:ext>
          </c:extLst>
        </c:ser>
        <c:dLbls>
          <c:showLegendKey val="0"/>
          <c:showVal val="0"/>
          <c:showCatName val="0"/>
          <c:showSerName val="0"/>
          <c:showPercent val="0"/>
          <c:showBubbleSize val="0"/>
        </c:dLbls>
        <c:gapWidth val="80"/>
        <c:overlap val="100"/>
        <c:axId val="342682655"/>
        <c:axId val="1"/>
      </c:barChart>
      <c:catAx>
        <c:axId val="34268265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342682655"/>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23295485065752"/>
          <c:y val="0.26358754911640042"/>
          <c:w val="0.34316486052399109"/>
          <c:h val="0.64242616184324786"/>
        </c:manualLayout>
      </c:layout>
      <c:radarChart>
        <c:radarStyle val="marker"/>
        <c:varyColors val="0"/>
        <c:ser>
          <c:idx val="0"/>
          <c:order val="0"/>
          <c:tx>
            <c:strRef>
              <c:f>Sheet1!$C$2</c:f>
              <c:strCache>
                <c:ptCount val="1"/>
                <c:pt idx="0">
                  <c:v>SIBs</c:v>
                </c:pt>
              </c:strCache>
            </c:strRef>
          </c:tx>
          <c:spPr>
            <a:ln w="28575" cap="rnd">
              <a:solidFill>
                <a:schemeClr val="accent1"/>
              </a:solidFill>
              <a:round/>
            </a:ln>
            <a:effectLst/>
          </c:spPr>
          <c:marker>
            <c:symbol val="none"/>
          </c:marker>
          <c:cat>
            <c:strRef>
              <c:f>Sheet1!$B$3:$B$7</c:f>
              <c:strCache>
                <c:ptCount val="5"/>
                <c:pt idx="0">
                  <c:v>Cost-saving</c:v>
                </c:pt>
                <c:pt idx="1">
                  <c:v>Energy density</c:v>
                </c:pt>
                <c:pt idx="2">
                  <c:v>Safety</c:v>
                </c:pt>
                <c:pt idx="3">
                  <c:v>Cycling stability</c:v>
                </c:pt>
                <c:pt idx="4">
                  <c:v>Temperature range</c:v>
                </c:pt>
              </c:strCache>
            </c:strRef>
          </c:cat>
          <c:val>
            <c:numRef>
              <c:f>Sheet1!$C$3:$C$7</c:f>
              <c:numCache>
                <c:formatCode>General</c:formatCode>
                <c:ptCount val="5"/>
                <c:pt idx="0">
                  <c:v>4.5</c:v>
                </c:pt>
                <c:pt idx="1">
                  <c:v>3.8</c:v>
                </c:pt>
                <c:pt idx="2">
                  <c:v>4.9000000000000004</c:v>
                </c:pt>
                <c:pt idx="3">
                  <c:v>4.7</c:v>
                </c:pt>
                <c:pt idx="4">
                  <c:v>4.9000000000000004</c:v>
                </c:pt>
              </c:numCache>
            </c:numRef>
          </c:val>
          <c:extLst>
            <c:ext xmlns:c16="http://schemas.microsoft.com/office/drawing/2014/chart" uri="{C3380CC4-5D6E-409C-BE32-E72D297353CC}">
              <c16:uniqueId val="{00000000-6F66-49CB-A0FC-31D81D548309}"/>
            </c:ext>
          </c:extLst>
        </c:ser>
        <c:ser>
          <c:idx val="1"/>
          <c:order val="1"/>
          <c:tx>
            <c:strRef>
              <c:f>Sheet1!$D$2</c:f>
              <c:strCache>
                <c:ptCount val="1"/>
                <c:pt idx="0">
                  <c:v>LIBs</c:v>
                </c:pt>
              </c:strCache>
            </c:strRef>
          </c:tx>
          <c:spPr>
            <a:ln w="28575" cap="rnd">
              <a:solidFill>
                <a:schemeClr val="accent2"/>
              </a:solidFill>
              <a:round/>
            </a:ln>
            <a:effectLst/>
          </c:spPr>
          <c:marker>
            <c:symbol val="none"/>
          </c:marker>
          <c:cat>
            <c:strRef>
              <c:f>Sheet1!$B$3:$B$7</c:f>
              <c:strCache>
                <c:ptCount val="5"/>
                <c:pt idx="0">
                  <c:v>Cost-saving</c:v>
                </c:pt>
                <c:pt idx="1">
                  <c:v>Energy density</c:v>
                </c:pt>
                <c:pt idx="2">
                  <c:v>Safety</c:v>
                </c:pt>
                <c:pt idx="3">
                  <c:v>Cycling stability</c:v>
                </c:pt>
                <c:pt idx="4">
                  <c:v>Temperature range</c:v>
                </c:pt>
              </c:strCache>
            </c:strRef>
          </c:cat>
          <c:val>
            <c:numRef>
              <c:f>Sheet1!$D$3:$D$7</c:f>
              <c:numCache>
                <c:formatCode>General</c:formatCode>
                <c:ptCount val="5"/>
                <c:pt idx="0">
                  <c:v>2</c:v>
                </c:pt>
                <c:pt idx="1">
                  <c:v>5</c:v>
                </c:pt>
                <c:pt idx="2">
                  <c:v>2.6</c:v>
                </c:pt>
                <c:pt idx="3">
                  <c:v>5</c:v>
                </c:pt>
                <c:pt idx="4">
                  <c:v>3</c:v>
                </c:pt>
              </c:numCache>
            </c:numRef>
          </c:val>
          <c:extLst>
            <c:ext xmlns:c16="http://schemas.microsoft.com/office/drawing/2014/chart" uri="{C3380CC4-5D6E-409C-BE32-E72D297353CC}">
              <c16:uniqueId val="{00000001-6F66-49CB-A0FC-31D81D548309}"/>
            </c:ext>
          </c:extLst>
        </c:ser>
        <c:ser>
          <c:idx val="2"/>
          <c:order val="2"/>
          <c:tx>
            <c:strRef>
              <c:f>Sheet1!$E$2</c:f>
              <c:strCache>
                <c:ptCount val="1"/>
                <c:pt idx="0">
                  <c:v>LABs</c:v>
                </c:pt>
              </c:strCache>
            </c:strRef>
          </c:tx>
          <c:spPr>
            <a:ln w="28575" cap="rnd">
              <a:solidFill>
                <a:schemeClr val="accent3"/>
              </a:solidFill>
              <a:round/>
            </a:ln>
            <a:effectLst/>
          </c:spPr>
          <c:marker>
            <c:symbol val="none"/>
          </c:marker>
          <c:cat>
            <c:strRef>
              <c:f>Sheet1!$B$3:$B$7</c:f>
              <c:strCache>
                <c:ptCount val="5"/>
                <c:pt idx="0">
                  <c:v>Cost-saving</c:v>
                </c:pt>
                <c:pt idx="1">
                  <c:v>Energy density</c:v>
                </c:pt>
                <c:pt idx="2">
                  <c:v>Safety</c:v>
                </c:pt>
                <c:pt idx="3">
                  <c:v>Cycling stability</c:v>
                </c:pt>
                <c:pt idx="4">
                  <c:v>Temperature range</c:v>
                </c:pt>
              </c:strCache>
            </c:strRef>
          </c:cat>
          <c:val>
            <c:numRef>
              <c:f>Sheet1!$E$3:$E$7</c:f>
              <c:numCache>
                <c:formatCode>General</c:formatCode>
                <c:ptCount val="5"/>
                <c:pt idx="0">
                  <c:v>4.4000000000000004</c:v>
                </c:pt>
                <c:pt idx="1">
                  <c:v>2.2999999999999998</c:v>
                </c:pt>
                <c:pt idx="2">
                  <c:v>3.2</c:v>
                </c:pt>
                <c:pt idx="3">
                  <c:v>2.7</c:v>
                </c:pt>
                <c:pt idx="4">
                  <c:v>4</c:v>
                </c:pt>
              </c:numCache>
            </c:numRef>
          </c:val>
          <c:extLst>
            <c:ext xmlns:c16="http://schemas.microsoft.com/office/drawing/2014/chart" uri="{C3380CC4-5D6E-409C-BE32-E72D297353CC}">
              <c16:uniqueId val="{00000002-6F66-49CB-A0FC-31D81D548309}"/>
            </c:ext>
          </c:extLst>
        </c:ser>
        <c:dLbls>
          <c:showLegendKey val="0"/>
          <c:showVal val="0"/>
          <c:showCatName val="0"/>
          <c:showSerName val="0"/>
          <c:showPercent val="0"/>
          <c:showBubbleSize val="0"/>
        </c:dLbls>
        <c:axId val="1877889535"/>
        <c:axId val="194329119"/>
      </c:radarChart>
      <c:catAx>
        <c:axId val="1877889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94329119"/>
        <c:crosses val="autoZero"/>
        <c:auto val="1"/>
        <c:lblAlgn val="ctr"/>
        <c:lblOffset val="100"/>
        <c:noMultiLvlLbl val="0"/>
      </c:catAx>
      <c:valAx>
        <c:axId val="19432911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877889535"/>
        <c:crosses val="autoZero"/>
        <c:crossBetween val="between"/>
      </c:valAx>
      <c:spPr>
        <a:noFill/>
        <a:ln>
          <a:noFill/>
        </a:ln>
        <a:effectLst/>
      </c:spPr>
    </c:plotArea>
    <c:legend>
      <c:legendPos val="t"/>
      <c:layout>
        <c:manualLayout>
          <c:xMode val="edge"/>
          <c:yMode val="edge"/>
          <c:x val="0.55993823442516721"/>
          <c:y val="0.11941098204184394"/>
          <c:w val="0.42528759420307377"/>
          <c:h val="8.1323079851074731E-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892763731473409E-2"/>
          <c:y val="8.6956521739130432E-2"/>
          <c:w val="0.84960767218831734"/>
          <c:h val="0.70893719806763289"/>
        </c:manualLayout>
      </c:layout>
      <c:scatterChart>
        <c:scatterStyle val="lineMarker"/>
        <c:varyColors val="0"/>
        <c:ser>
          <c:idx val="0"/>
          <c:order val="0"/>
          <c:spPr>
            <a:ln>
              <a:noFill/>
            </a:ln>
          </c:spPr>
          <c:marker>
            <c:symbol val="circle"/>
            <c:size val="5"/>
            <c:spPr>
              <a:solidFill>
                <a:schemeClr val="accent1"/>
              </a:solidFill>
              <a:ln w="9525" cmpd="sng" algn="ctr">
                <a:solidFill>
                  <a:schemeClr val="accent1"/>
                </a:solidFill>
                <a:prstDash val="solid"/>
              </a:ln>
            </c:spPr>
          </c:marker>
          <c:dPt>
            <c:idx val="0"/>
            <c:marker>
              <c:symbol val="circle"/>
              <c:size val="2"/>
            </c:marker>
            <c:bubble3D val="0"/>
            <c:extLst>
              <c:ext xmlns:c16="http://schemas.microsoft.com/office/drawing/2014/chart" uri="{C3380CC4-5D6E-409C-BE32-E72D297353CC}">
                <c16:uniqueId val="{00000000-8BED-4EEF-A30C-2977CC421DFB}"/>
              </c:ext>
            </c:extLst>
          </c:dPt>
          <c:xVal>
            <c:numRef>
              <c:f>Sheet1!$A$1:$A$33</c:f>
              <c:numCache>
                <c:formatCode>General</c:formatCode>
                <c:ptCount val="33"/>
                <c:pt idx="0">
                  <c:v>2010</c:v>
                </c:pt>
                <c:pt idx="1">
                  <c:v>2015</c:v>
                </c:pt>
                <c:pt idx="2">
                  <c:v>2016</c:v>
                </c:pt>
                <c:pt idx="3">
                  <c:v>2017</c:v>
                </c:pt>
                <c:pt idx="4">
                  <c:v>2018</c:v>
                </c:pt>
                <c:pt idx="5">
                  <c:v>2019</c:v>
                </c:pt>
                <c:pt idx="6">
                  <c:v>2021</c:v>
                </c:pt>
                <c:pt idx="7">
                  <c:v>2022</c:v>
                </c:pt>
              </c:numCache>
            </c:numRef>
          </c:xVal>
          <c:yVal>
            <c:numRef>
              <c:f>Sheet1!$B$1:$B$33</c:f>
              <c:numCache>
                <c:formatCode>General</c:formatCode>
                <c:ptCount val="33"/>
                <c:pt idx="0">
                  <c:v>87</c:v>
                </c:pt>
                <c:pt idx="1">
                  <c:v>117</c:v>
                </c:pt>
                <c:pt idx="2">
                  <c:v>111</c:v>
                </c:pt>
                <c:pt idx="3">
                  <c:v>126</c:v>
                </c:pt>
                <c:pt idx="4">
                  <c:v>140</c:v>
                </c:pt>
                <c:pt idx="5">
                  <c:v>143</c:v>
                </c:pt>
                <c:pt idx="6">
                  <c:v>159</c:v>
                </c:pt>
                <c:pt idx="7">
                  <c:v>160</c:v>
                </c:pt>
              </c:numCache>
            </c:numRef>
          </c:yVal>
          <c:smooth val="0"/>
          <c:extLst>
            <c:ext xmlns:c16="http://schemas.microsoft.com/office/drawing/2014/chart" uri="{C3380CC4-5D6E-409C-BE32-E72D297353CC}">
              <c16:uniqueId val="{00000001-8BED-4EEF-A30C-2977CC421DFB}"/>
            </c:ext>
          </c:extLst>
        </c:ser>
        <c:ser>
          <c:idx val="1"/>
          <c:order val="1"/>
          <c:spPr>
            <a:ln>
              <a:noFill/>
            </a:ln>
          </c:spPr>
          <c:marker>
            <c:symbol val="circle"/>
            <c:size val="5"/>
            <c:spPr>
              <a:solidFill>
                <a:schemeClr val="accent2"/>
              </a:solidFill>
              <a:ln w="9525" cmpd="sng" algn="ctr">
                <a:solidFill>
                  <a:schemeClr val="accent2"/>
                </a:solidFill>
                <a:prstDash val="solid"/>
              </a:ln>
            </c:spPr>
          </c:marker>
          <c:xVal>
            <c:numRef>
              <c:f>Sheet1!$A$1:$A$33</c:f>
              <c:numCache>
                <c:formatCode>General</c:formatCode>
                <c:ptCount val="33"/>
                <c:pt idx="8">
                  <c:v>2012</c:v>
                </c:pt>
                <c:pt idx="9">
                  <c:v>2012</c:v>
                </c:pt>
                <c:pt idx="10">
                  <c:v>2014</c:v>
                </c:pt>
                <c:pt idx="11">
                  <c:v>2015</c:v>
                </c:pt>
                <c:pt idx="12">
                  <c:v>2016</c:v>
                </c:pt>
                <c:pt idx="13">
                  <c:v>2016</c:v>
                </c:pt>
                <c:pt idx="14">
                  <c:v>2017</c:v>
                </c:pt>
                <c:pt idx="15">
                  <c:v>2017</c:v>
                </c:pt>
                <c:pt idx="16">
                  <c:v>2017</c:v>
                </c:pt>
                <c:pt idx="17">
                  <c:v>2017</c:v>
                </c:pt>
                <c:pt idx="18">
                  <c:v>2017</c:v>
                </c:pt>
                <c:pt idx="19">
                  <c:v>2018</c:v>
                </c:pt>
                <c:pt idx="20">
                  <c:v>2018</c:v>
                </c:pt>
                <c:pt idx="21">
                  <c:v>2018</c:v>
                </c:pt>
                <c:pt idx="22">
                  <c:v>2019</c:v>
                </c:pt>
                <c:pt idx="23">
                  <c:v>2019</c:v>
                </c:pt>
                <c:pt idx="24">
                  <c:v>2020</c:v>
                </c:pt>
                <c:pt idx="25">
                  <c:v>2020</c:v>
                </c:pt>
                <c:pt idx="26">
                  <c:v>2020</c:v>
                </c:pt>
                <c:pt idx="27">
                  <c:v>2020</c:v>
                </c:pt>
                <c:pt idx="28">
                  <c:v>2020</c:v>
                </c:pt>
                <c:pt idx="29">
                  <c:v>2021</c:v>
                </c:pt>
                <c:pt idx="30">
                  <c:v>2021</c:v>
                </c:pt>
              </c:numCache>
            </c:numRef>
          </c:xVal>
          <c:yVal>
            <c:numRef>
              <c:f>Sheet1!$C$1:$C$33</c:f>
              <c:numCache>
                <c:formatCode>General</c:formatCode>
                <c:ptCount val="33"/>
                <c:pt idx="8">
                  <c:v>141</c:v>
                </c:pt>
                <c:pt idx="9">
                  <c:v>80</c:v>
                </c:pt>
                <c:pt idx="10">
                  <c:v>149</c:v>
                </c:pt>
                <c:pt idx="11">
                  <c:v>123</c:v>
                </c:pt>
                <c:pt idx="12">
                  <c:v>108</c:v>
                </c:pt>
                <c:pt idx="13">
                  <c:v>139</c:v>
                </c:pt>
                <c:pt idx="14">
                  <c:v>173</c:v>
                </c:pt>
                <c:pt idx="15">
                  <c:v>126</c:v>
                </c:pt>
                <c:pt idx="16">
                  <c:v>145</c:v>
                </c:pt>
                <c:pt idx="17">
                  <c:v>149</c:v>
                </c:pt>
                <c:pt idx="18">
                  <c:v>173</c:v>
                </c:pt>
                <c:pt idx="19">
                  <c:v>162</c:v>
                </c:pt>
                <c:pt idx="20">
                  <c:v>169</c:v>
                </c:pt>
                <c:pt idx="21">
                  <c:v>170</c:v>
                </c:pt>
                <c:pt idx="22">
                  <c:v>171</c:v>
                </c:pt>
                <c:pt idx="23">
                  <c:v>181</c:v>
                </c:pt>
                <c:pt idx="24">
                  <c:v>161</c:v>
                </c:pt>
                <c:pt idx="25">
                  <c:v>169</c:v>
                </c:pt>
                <c:pt idx="26">
                  <c:v>177</c:v>
                </c:pt>
                <c:pt idx="27">
                  <c:v>188</c:v>
                </c:pt>
                <c:pt idx="28">
                  <c:v>190</c:v>
                </c:pt>
                <c:pt idx="29">
                  <c:v>200</c:v>
                </c:pt>
                <c:pt idx="30">
                  <c:v>206</c:v>
                </c:pt>
              </c:numCache>
            </c:numRef>
          </c:yVal>
          <c:smooth val="0"/>
          <c:extLst>
            <c:ext xmlns:c16="http://schemas.microsoft.com/office/drawing/2014/chart" uri="{C3380CC4-5D6E-409C-BE32-E72D297353CC}">
              <c16:uniqueId val="{00000002-8BED-4EEF-A30C-2977CC421DFB}"/>
            </c:ext>
          </c:extLst>
        </c:ser>
        <c:ser>
          <c:idx val="2"/>
          <c:order val="2"/>
          <c:spPr>
            <a:ln>
              <a:noFill/>
            </a:ln>
          </c:spPr>
          <c:marker>
            <c:symbol val="circle"/>
            <c:size val="5"/>
            <c:spPr>
              <a:solidFill>
                <a:schemeClr val="accent3"/>
              </a:solidFill>
              <a:ln w="9525" cmpd="sng" algn="ctr">
                <a:solidFill>
                  <a:schemeClr val="accent3"/>
                </a:solidFill>
                <a:prstDash val="solid"/>
              </a:ln>
            </c:spPr>
          </c:marker>
          <c:xVal>
            <c:numRef>
              <c:f>Sheet1!$A$1:$A$33</c:f>
              <c:numCache>
                <c:formatCode>General</c:formatCode>
                <c:ptCount val="33"/>
                <c:pt idx="31">
                  <c:v>2022</c:v>
                </c:pt>
                <c:pt idx="32">
                  <c:v>2025</c:v>
                </c:pt>
              </c:numCache>
            </c:numRef>
          </c:xVal>
          <c:yVal>
            <c:numRef>
              <c:f>Sheet1!$D$1:$D$33</c:f>
              <c:numCache>
                <c:formatCode>General</c:formatCode>
                <c:ptCount val="33"/>
                <c:pt idx="31">
                  <c:v>112</c:v>
                </c:pt>
                <c:pt idx="32">
                  <c:v>140</c:v>
                </c:pt>
              </c:numCache>
            </c:numRef>
          </c:yVal>
          <c:smooth val="0"/>
          <c:extLst>
            <c:ext xmlns:c16="http://schemas.microsoft.com/office/drawing/2014/chart" uri="{C3380CC4-5D6E-409C-BE32-E72D297353CC}">
              <c16:uniqueId val="{00000003-8BED-4EEF-A30C-2977CC421DFB}"/>
            </c:ext>
          </c:extLst>
        </c:ser>
        <c:dLbls>
          <c:showLegendKey val="0"/>
          <c:showVal val="0"/>
          <c:showCatName val="0"/>
          <c:showSerName val="0"/>
          <c:showPercent val="0"/>
          <c:showBubbleSize val="0"/>
        </c:dLbls>
        <c:axId val="1809988511"/>
        <c:axId val="1"/>
      </c:scatterChart>
      <c:valAx>
        <c:axId val="1809988511"/>
        <c:scaling>
          <c:orientation val="minMax"/>
          <c:max val="2025"/>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700" kern="1200">
                <a:solidFill>
                  <a:schemeClr val="tx1"/>
                </a:solidFill>
                <a:latin typeface="+mn-lt"/>
                <a:ea typeface="+mn-ea"/>
                <a:cs typeface="+mn-cs"/>
              </a:defRPr>
            </a:pPr>
            <a:endParaRPr lang="en-US"/>
          </a:p>
        </c:txPr>
        <c:crossAx val="1"/>
        <c:crosses val="min"/>
        <c:crossBetween val="midCat"/>
        <c:majorUnit val="5"/>
      </c:valAx>
      <c:valAx>
        <c:axId val="1"/>
        <c:scaling>
          <c:orientation val="minMax"/>
          <c:max val="2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700" kern="1200">
                <a:solidFill>
                  <a:schemeClr val="tx1"/>
                </a:solidFill>
                <a:latin typeface="+mn-lt"/>
                <a:ea typeface="+mn-ea"/>
                <a:cs typeface="+mn-cs"/>
              </a:defRPr>
            </a:pPr>
            <a:endParaRPr lang="en-US"/>
          </a:p>
        </c:txPr>
        <c:crossAx val="1809988511"/>
        <c:crosses val="min"/>
        <c:crossBetween val="midCat"/>
        <c:majorUnit val="50"/>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0396825396825397"/>
          <c:y val="6.0715576436573909E-2"/>
          <c:w val="0.59206349206349207"/>
          <c:h val="0.87856884712685224"/>
        </c:manualLayout>
      </c:layout>
      <c:barChart>
        <c:barDir val="col"/>
        <c:grouping val="stacked"/>
        <c:varyColors val="0"/>
        <c:ser>
          <c:idx val="0"/>
          <c:order val="0"/>
          <c:spPr>
            <a:solidFill>
              <a:srgbClr val="808080"/>
            </a:solidFill>
            <a:ln>
              <a:noFill/>
            </a:ln>
          </c:spPr>
          <c:invertIfNegative val="0"/>
          <c:dLbls>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D6D-4DCB-9FC0-9FD04BF1157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13</c:v>
                </c:pt>
                <c:pt idx="1">
                  <c:v>39</c:v>
                </c:pt>
              </c:numCache>
            </c:numRef>
          </c:val>
          <c:extLst>
            <c:ext xmlns:c16="http://schemas.microsoft.com/office/drawing/2014/chart" uri="{C3380CC4-5D6E-409C-BE32-E72D297353CC}">
              <c16:uniqueId val="{00000001-AD6D-4DCB-9FC0-9FD04BF1157A}"/>
            </c:ext>
          </c:extLst>
        </c:ser>
        <c:ser>
          <c:idx val="1"/>
          <c:order val="1"/>
          <c:spPr>
            <a:solidFill>
              <a:srgbClr val="F78C98"/>
            </a:solidFill>
            <a:ln>
              <a:noFill/>
            </a:ln>
          </c:spPr>
          <c:invertIfNegative val="0"/>
          <c:dLbls>
            <c:dLbl>
              <c:idx val="1"/>
              <c:layout>
                <c:manualLayout>
                  <c:x val="0"/>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D6D-4DCB-9FC0-9FD04BF1157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13</c:v>
                </c:pt>
                <c:pt idx="1">
                  <c:v>61</c:v>
                </c:pt>
              </c:numCache>
            </c:numRef>
          </c:val>
          <c:extLst>
            <c:ext xmlns:c16="http://schemas.microsoft.com/office/drawing/2014/chart" uri="{C3380CC4-5D6E-409C-BE32-E72D297353CC}">
              <c16:uniqueId val="{00000003-AD6D-4DCB-9FC0-9FD04BF1157A}"/>
            </c:ext>
          </c:extLst>
        </c:ser>
        <c:ser>
          <c:idx val="2"/>
          <c:order val="2"/>
          <c:spPr>
            <a:solidFill>
              <a:schemeClr val="accent3"/>
            </a:solidFill>
            <a:ln>
              <a:noFill/>
            </a:ln>
          </c:spPr>
          <c:invertIfNegative val="0"/>
          <c:dLbls>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D6D-4DCB-9FC0-9FD04BF1157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13</c:v>
                </c:pt>
                <c:pt idx="1">
                  <c:v>118</c:v>
                </c:pt>
              </c:numCache>
            </c:numRef>
          </c:val>
          <c:extLst>
            <c:ext xmlns:c16="http://schemas.microsoft.com/office/drawing/2014/chart" uri="{C3380CC4-5D6E-409C-BE32-E72D297353CC}">
              <c16:uniqueId val="{00000005-AD6D-4DCB-9FC0-9FD04BF1157A}"/>
            </c:ext>
          </c:extLst>
        </c:ser>
        <c:ser>
          <c:idx val="3"/>
          <c:order val="3"/>
          <c:spPr>
            <a:solidFill>
              <a:srgbClr val="C20C3E"/>
            </a:solidFill>
            <a:ln>
              <a:noFill/>
            </a:ln>
          </c:spPr>
          <c:invertIfNegative val="0"/>
          <c:dLbls>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D6D-4DCB-9FC0-9FD04BF1157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0">
                  <c:v>46</c:v>
                </c:pt>
                <c:pt idx="1">
                  <c:v>185</c:v>
                </c:pt>
              </c:numCache>
            </c:numRef>
          </c:val>
          <c:extLst>
            <c:ext xmlns:c16="http://schemas.microsoft.com/office/drawing/2014/chart" uri="{C3380CC4-5D6E-409C-BE32-E72D297353CC}">
              <c16:uniqueId val="{00000007-AD6D-4DCB-9FC0-9FD04BF1157A}"/>
            </c:ext>
          </c:extLst>
        </c:ser>
        <c:dLbls>
          <c:showLegendKey val="0"/>
          <c:showVal val="0"/>
          <c:showCatName val="0"/>
          <c:showSerName val="0"/>
          <c:showPercent val="0"/>
          <c:showBubbleSize val="0"/>
        </c:dLbls>
        <c:gapWidth val="80"/>
        <c:overlap val="100"/>
        <c:axId val="80310576"/>
        <c:axId val="1"/>
      </c:barChart>
      <c:catAx>
        <c:axId val="8031057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3"/>
          <c:min val="0"/>
        </c:scaling>
        <c:delete val="1"/>
        <c:axPos val="l"/>
        <c:numFmt formatCode="General" sourceLinked="1"/>
        <c:majorTickMark val="out"/>
        <c:minorTickMark val="none"/>
        <c:tickLblPos val="nextTo"/>
        <c:crossAx val="80310576"/>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4902036112178253E-2"/>
          <c:y val="7.5589150733659405E-2"/>
          <c:w val="0.83019592777564344"/>
          <c:h val="0.80035571365051139"/>
        </c:manualLayout>
      </c:layout>
      <c:scatterChart>
        <c:scatterStyle val="lineMarker"/>
        <c:varyColors val="0"/>
        <c:ser>
          <c:idx val="0"/>
          <c:order val="0"/>
          <c:spPr>
            <a:ln w="19050" cmpd="sng" algn="ctr">
              <a:solidFill>
                <a:srgbClr val="006088"/>
              </a:solidFill>
              <a:prstDash val="solid"/>
            </a:ln>
          </c:spPr>
          <c:marker>
            <c:symbol val="none"/>
          </c:marker>
          <c:dLbls>
            <c:dLbl>
              <c:idx val="0"/>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FCB-4B94-90F3-1AE5BD607B13}"/>
                </c:ext>
              </c:extLst>
            </c:dLbl>
            <c:dLbl>
              <c:idx val="2"/>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FCB-4B94-90F3-1AE5BD607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Sheet1!$A$1:$C$1</c:f>
              <c:numCache>
                <c:formatCode>General</c:formatCode>
                <c:ptCount val="3"/>
                <c:pt idx="0">
                  <c:v>2023</c:v>
                </c:pt>
                <c:pt idx="1">
                  <c:v>2030</c:v>
                </c:pt>
                <c:pt idx="2">
                  <c:v>2035</c:v>
                </c:pt>
              </c:numCache>
            </c:numRef>
          </c:xVal>
          <c:yVal>
            <c:numRef>
              <c:f>Sheet1!$A$2:$C$2</c:f>
              <c:numCache>
                <c:formatCode>General</c:formatCode>
                <c:ptCount val="3"/>
                <c:pt idx="0">
                  <c:v>15</c:v>
                </c:pt>
                <c:pt idx="1">
                  <c:v>65</c:v>
                </c:pt>
                <c:pt idx="2">
                  <c:v>95</c:v>
                </c:pt>
              </c:numCache>
            </c:numRef>
          </c:yVal>
          <c:smooth val="0"/>
          <c:extLst>
            <c:ext xmlns:c16="http://schemas.microsoft.com/office/drawing/2014/chart" uri="{C3380CC4-5D6E-409C-BE32-E72D297353CC}">
              <c16:uniqueId val="{00000002-3FCB-4B94-90F3-1AE5BD607B13}"/>
            </c:ext>
          </c:extLst>
        </c:ser>
        <c:ser>
          <c:idx val="1"/>
          <c:order val="1"/>
          <c:spPr>
            <a:ln w="19050" cmpd="sng" algn="ctr">
              <a:solidFill>
                <a:srgbClr val="008CC6"/>
              </a:solidFill>
              <a:prstDash val="solid"/>
            </a:ln>
          </c:spPr>
          <c:marker>
            <c:symbol val="none"/>
          </c:marker>
          <c:dLbls>
            <c:dLbl>
              <c:idx val="2"/>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FCB-4B94-90F3-1AE5BD607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Sheet1!$A$1:$C$1</c:f>
              <c:numCache>
                <c:formatCode>General</c:formatCode>
                <c:ptCount val="3"/>
                <c:pt idx="0">
                  <c:v>2023</c:v>
                </c:pt>
                <c:pt idx="1">
                  <c:v>2030</c:v>
                </c:pt>
                <c:pt idx="2">
                  <c:v>2035</c:v>
                </c:pt>
              </c:numCache>
            </c:numRef>
          </c:xVal>
          <c:yVal>
            <c:numRef>
              <c:f>Sheet1!$A$3:$C$3</c:f>
              <c:numCache>
                <c:formatCode>General</c:formatCode>
                <c:ptCount val="3"/>
                <c:pt idx="0">
                  <c:v>15</c:v>
                </c:pt>
                <c:pt idx="1">
                  <c:v>45</c:v>
                </c:pt>
                <c:pt idx="2">
                  <c:v>66</c:v>
                </c:pt>
              </c:numCache>
            </c:numRef>
          </c:yVal>
          <c:smooth val="0"/>
          <c:extLst>
            <c:ext xmlns:c16="http://schemas.microsoft.com/office/drawing/2014/chart" uri="{C3380CC4-5D6E-409C-BE32-E72D297353CC}">
              <c16:uniqueId val="{00000004-3FCB-4B94-90F3-1AE5BD607B13}"/>
            </c:ext>
          </c:extLst>
        </c:ser>
        <c:ser>
          <c:idx val="2"/>
          <c:order val="2"/>
          <c:spPr>
            <a:ln w="19050" cmpd="sng" algn="ctr">
              <a:solidFill>
                <a:srgbClr val="6BCCF5"/>
              </a:solidFill>
              <a:prstDash val="solid"/>
            </a:ln>
          </c:spPr>
          <c:marker>
            <c:symbol val="none"/>
          </c:marker>
          <c:dLbls>
            <c:dLbl>
              <c:idx val="1"/>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FCB-4B94-90F3-1AE5BD607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Sheet1!$A$1:$C$1</c:f>
              <c:numCache>
                <c:formatCode>General</c:formatCode>
                <c:ptCount val="3"/>
                <c:pt idx="0">
                  <c:v>2023</c:v>
                </c:pt>
                <c:pt idx="1">
                  <c:v>2030</c:v>
                </c:pt>
                <c:pt idx="2">
                  <c:v>2035</c:v>
                </c:pt>
              </c:numCache>
            </c:numRef>
          </c:xVal>
          <c:yVal>
            <c:numRef>
              <c:f>Sheet1!$A$4:$C$4</c:f>
              <c:numCache>
                <c:formatCode>General</c:formatCode>
                <c:ptCount val="3"/>
                <c:pt idx="0">
                  <c:v>15</c:v>
                </c:pt>
                <c:pt idx="1">
                  <c:v>40</c:v>
                </c:pt>
                <c:pt idx="2">
                  <c:v>50</c:v>
                </c:pt>
              </c:numCache>
            </c:numRef>
          </c:yVal>
          <c:smooth val="0"/>
          <c:extLst>
            <c:ext xmlns:c16="http://schemas.microsoft.com/office/drawing/2014/chart" uri="{C3380CC4-5D6E-409C-BE32-E72D297353CC}">
              <c16:uniqueId val="{00000006-3FCB-4B94-90F3-1AE5BD607B13}"/>
            </c:ext>
          </c:extLst>
        </c:ser>
        <c:ser>
          <c:idx val="3"/>
          <c:order val="3"/>
          <c:spPr>
            <a:ln w="19050" cmpd="sng" algn="ctr">
              <a:solidFill>
                <a:srgbClr val="C30C3E"/>
              </a:solidFill>
              <a:prstDash val="solid"/>
            </a:ln>
          </c:spPr>
          <c:marker>
            <c:symbol val="none"/>
          </c:marker>
          <c:dLbls>
            <c:dLbl>
              <c:idx val="0"/>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3FCB-4B94-90F3-1AE5BD607B13}"/>
                </c:ext>
              </c:extLst>
            </c:dLbl>
            <c:dLbl>
              <c:idx val="1"/>
              <c:layout>
                <c:manualLayout>
                  <c:x val="0"/>
                  <c:y val="-4.1351711871943087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3FCB-4B94-90F3-1AE5BD607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Sheet1!$A$1:$C$1</c:f>
              <c:numCache>
                <c:formatCode>General</c:formatCode>
                <c:ptCount val="3"/>
                <c:pt idx="0">
                  <c:v>2023</c:v>
                </c:pt>
                <c:pt idx="1">
                  <c:v>2030</c:v>
                </c:pt>
                <c:pt idx="2">
                  <c:v>2035</c:v>
                </c:pt>
              </c:numCache>
            </c:numRef>
          </c:xVal>
          <c:yVal>
            <c:numRef>
              <c:f>Sheet1!$A$5:$C$5</c:f>
              <c:numCache>
                <c:formatCode>General</c:formatCode>
                <c:ptCount val="3"/>
                <c:pt idx="0">
                  <c:v>17.8</c:v>
                </c:pt>
                <c:pt idx="1">
                  <c:v>45</c:v>
                </c:pt>
                <c:pt idx="2">
                  <c:v>59</c:v>
                </c:pt>
              </c:numCache>
            </c:numRef>
          </c:yVal>
          <c:smooth val="0"/>
          <c:extLst>
            <c:ext xmlns:c16="http://schemas.microsoft.com/office/drawing/2014/chart" uri="{C3380CC4-5D6E-409C-BE32-E72D297353CC}">
              <c16:uniqueId val="{00000009-3FCB-4B94-90F3-1AE5BD607B13}"/>
            </c:ext>
          </c:extLst>
        </c:ser>
        <c:dLbls>
          <c:showLegendKey val="0"/>
          <c:showVal val="0"/>
          <c:showCatName val="0"/>
          <c:showSerName val="0"/>
          <c:showPercent val="0"/>
          <c:showBubbleSize val="0"/>
        </c:dLbls>
        <c:axId val="4"/>
        <c:axId val="5"/>
      </c:scatterChart>
      <c:valAx>
        <c:axId val="4"/>
        <c:scaling>
          <c:orientation val="minMax"/>
          <c:max val="2035"/>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0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0595813204508859"/>
          <c:y val="7.0761014686248333E-2"/>
          <c:w val="0.65217391304347827"/>
          <c:h val="0.85847797062750331"/>
        </c:manualLayout>
      </c:layout>
      <c:barChart>
        <c:barDir val="col"/>
        <c:grouping val="stacked"/>
        <c:varyColors val="0"/>
        <c:ser>
          <c:idx val="0"/>
          <c:order val="0"/>
          <c:spPr>
            <a:solidFill>
              <a:srgbClr val="364D6E"/>
            </a:solidFill>
            <a:ln>
              <a:noFill/>
            </a:ln>
          </c:spPr>
          <c:invertIfNegative val="0"/>
          <c:dPt>
            <c:idx val="1"/>
            <c:invertIfNegative val="0"/>
            <c:bubble3D val="0"/>
            <c:spPr>
              <a:solidFill>
                <a:srgbClr val="4C6C9C"/>
              </a:solidFill>
              <a:ln>
                <a:noFill/>
              </a:ln>
            </c:spPr>
            <c:extLst>
              <c:ext xmlns:c16="http://schemas.microsoft.com/office/drawing/2014/chart" uri="{C3380CC4-5D6E-409C-BE32-E72D297353CC}">
                <c16:uniqueId val="{00000000-73DC-47BA-B3CF-65DC31320EB6}"/>
              </c:ext>
            </c:extLst>
          </c:dPt>
          <c:val>
            <c:numRef>
              <c:f>Sheet1!$A$1:$B$1</c:f>
              <c:numCache>
                <c:formatCode>General</c:formatCode>
                <c:ptCount val="2"/>
                <c:pt idx="0">
                  <c:v>35</c:v>
                </c:pt>
                <c:pt idx="1">
                  <c:v>28.000000000000004</c:v>
                </c:pt>
              </c:numCache>
            </c:numRef>
          </c:val>
          <c:extLst>
            <c:ext xmlns:c16="http://schemas.microsoft.com/office/drawing/2014/chart" uri="{C3380CC4-5D6E-409C-BE32-E72D297353CC}">
              <c16:uniqueId val="{00000001-73DC-47BA-B3CF-65DC31320EB6}"/>
            </c:ext>
          </c:extLst>
        </c:ser>
        <c:dLbls>
          <c:showLegendKey val="0"/>
          <c:showVal val="0"/>
          <c:showCatName val="0"/>
          <c:showSerName val="0"/>
          <c:showPercent val="0"/>
          <c:showBubbleSize val="0"/>
        </c:dLbls>
        <c:gapWidth val="80"/>
        <c:overlap val="100"/>
        <c:axId val="724122224"/>
        <c:axId val="1"/>
      </c:barChart>
      <c:catAx>
        <c:axId val="7241222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100" kern="1200">
                <a:solidFill>
                  <a:schemeClr val="tx1"/>
                </a:solidFill>
                <a:latin typeface="+mn-lt"/>
                <a:ea typeface="+mn-ea"/>
                <a:cs typeface="+mn-cs"/>
              </a:defRPr>
            </a:pPr>
            <a:endParaRPr lang="en-US"/>
          </a:p>
        </c:txPr>
        <c:crossAx val="724122224"/>
        <c:crosses val="min"/>
        <c:crossBetween val="between"/>
        <c:majorUnit val="10"/>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689277899343545E-2"/>
          <c:y val="3.7410071942446041E-2"/>
          <c:w val="0.88621444201312916"/>
          <c:h val="0.92517985611510789"/>
        </c:manualLayout>
      </c:layout>
      <c:barChart>
        <c:barDir val="col"/>
        <c:grouping val="stacked"/>
        <c:varyColors val="0"/>
        <c:ser>
          <c:idx val="0"/>
          <c:order val="0"/>
          <c:spPr>
            <a:solidFill>
              <a:srgbClr val="9DB1CF"/>
            </a:solidFill>
            <a:ln>
              <a:noFill/>
            </a:ln>
          </c:spPr>
          <c:invertIfNegative val="0"/>
          <c:val>
            <c:numRef>
              <c:f>Sheet1!$A$1:$B$1</c:f>
              <c:numCache>
                <c:formatCode>General</c:formatCode>
                <c:ptCount val="2"/>
                <c:pt idx="0">
                  <c:v>27</c:v>
                </c:pt>
                <c:pt idx="1">
                  <c:v>42</c:v>
                </c:pt>
              </c:numCache>
            </c:numRef>
          </c:val>
          <c:extLst>
            <c:ext xmlns:c16="http://schemas.microsoft.com/office/drawing/2014/chart" uri="{C3380CC4-5D6E-409C-BE32-E72D297353CC}">
              <c16:uniqueId val="{00000000-C3DF-48AF-9C37-BD5A3E65D150}"/>
            </c:ext>
          </c:extLst>
        </c:ser>
        <c:dLbls>
          <c:showLegendKey val="0"/>
          <c:showVal val="0"/>
          <c:showCatName val="0"/>
          <c:showSerName val="0"/>
          <c:showPercent val="0"/>
          <c:showBubbleSize val="0"/>
        </c:dLbls>
        <c:gapWidth val="80"/>
        <c:overlap val="100"/>
        <c:axId val="724119344"/>
        <c:axId val="1"/>
      </c:barChart>
      <c:catAx>
        <c:axId val="7241193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724119344"/>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428571428571428"/>
          <c:y val="3.7410071942446041E-2"/>
          <c:w val="0.77142857142857146"/>
          <c:h val="0.92517985611510789"/>
        </c:manualLayout>
      </c:layout>
      <c:barChart>
        <c:barDir val="col"/>
        <c:grouping val="stacked"/>
        <c:varyColors val="0"/>
        <c:ser>
          <c:idx val="0"/>
          <c:order val="0"/>
          <c:spPr>
            <a:solidFill>
              <a:srgbClr val="C3CFE1"/>
            </a:solidFill>
            <a:ln>
              <a:noFill/>
            </a:ln>
          </c:spPr>
          <c:invertIfNegative val="0"/>
          <c:val>
            <c:numRef>
              <c:f>Sheet1!$A$1</c:f>
              <c:numCache>
                <c:formatCode>General</c:formatCode>
                <c:ptCount val="1"/>
                <c:pt idx="0">
                  <c:v>65</c:v>
                </c:pt>
              </c:numCache>
            </c:numRef>
          </c:val>
          <c:extLst>
            <c:ext xmlns:c16="http://schemas.microsoft.com/office/drawing/2014/chart" uri="{C3380CC4-5D6E-409C-BE32-E72D297353CC}">
              <c16:uniqueId val="{00000000-7FA5-4F43-9F22-452C9D300EF5}"/>
            </c:ext>
          </c:extLst>
        </c:ser>
        <c:dLbls>
          <c:showLegendKey val="0"/>
          <c:showVal val="0"/>
          <c:showCatName val="0"/>
          <c:showSerName val="0"/>
          <c:showPercent val="0"/>
          <c:showBubbleSize val="0"/>
        </c:dLbls>
        <c:gapWidth val="80"/>
        <c:overlap val="100"/>
        <c:axId val="724117904"/>
        <c:axId val="1"/>
      </c:barChart>
      <c:catAx>
        <c:axId val="7241179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724117904"/>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23469387755102"/>
          <c:y val="7.0761014686248333E-2"/>
          <c:w val="0.72448979591836737"/>
          <c:h val="0.85847797062750331"/>
        </c:manualLayout>
      </c:layout>
      <c:barChart>
        <c:barDir val="col"/>
        <c:grouping val="stacked"/>
        <c:varyColors val="0"/>
        <c:ser>
          <c:idx val="0"/>
          <c:order val="0"/>
          <c:spPr>
            <a:solidFill>
              <a:srgbClr val="C30C3E"/>
            </a:solidFill>
            <a:ln>
              <a:noFill/>
            </a:ln>
          </c:spPr>
          <c:invertIfNegative val="0"/>
          <c:val>
            <c:numRef>
              <c:f>Sheet1!$A$1:$D$1</c:f>
              <c:numCache>
                <c:formatCode>General</c:formatCode>
                <c:ptCount val="4"/>
                <c:pt idx="0">
                  <c:v>13</c:v>
                </c:pt>
                <c:pt idx="1">
                  <c:v>5</c:v>
                </c:pt>
                <c:pt idx="2">
                  <c:v>2</c:v>
                </c:pt>
                <c:pt idx="3">
                  <c:v>80</c:v>
                </c:pt>
              </c:numCache>
            </c:numRef>
          </c:val>
          <c:extLst>
            <c:ext xmlns:c16="http://schemas.microsoft.com/office/drawing/2014/chart" uri="{C3380CC4-5D6E-409C-BE32-E72D297353CC}">
              <c16:uniqueId val="{00000000-4924-4A60-8B69-8C9F621D5DCB}"/>
            </c:ext>
          </c:extLst>
        </c:ser>
        <c:ser>
          <c:idx val="1"/>
          <c:order val="1"/>
          <c:spPr>
            <a:solidFill>
              <a:schemeClr val="accent3"/>
            </a:solidFill>
            <a:ln>
              <a:noFill/>
            </a:ln>
          </c:spPr>
          <c:invertIfNegative val="0"/>
          <c:dPt>
            <c:idx val="1"/>
            <c:invertIfNegative val="0"/>
            <c:bubble3D val="0"/>
            <c:spPr>
              <a:solidFill>
                <a:schemeClr val="accent6"/>
              </a:solidFill>
              <a:ln>
                <a:noFill/>
              </a:ln>
            </c:spPr>
            <c:extLst>
              <c:ext xmlns:c16="http://schemas.microsoft.com/office/drawing/2014/chart" uri="{C3380CC4-5D6E-409C-BE32-E72D297353CC}">
                <c16:uniqueId val="{00000001-4924-4A60-8B69-8C9F621D5DCB}"/>
              </c:ext>
            </c:extLst>
          </c:dPt>
          <c:dPt>
            <c:idx val="2"/>
            <c:invertIfNegative val="0"/>
            <c:bubble3D val="0"/>
            <c:spPr>
              <a:solidFill>
                <a:srgbClr val="898817"/>
              </a:solidFill>
              <a:ln>
                <a:noFill/>
              </a:ln>
            </c:spPr>
            <c:extLst>
              <c:ext xmlns:c16="http://schemas.microsoft.com/office/drawing/2014/chart" uri="{C3380CC4-5D6E-409C-BE32-E72D297353CC}">
                <c16:uniqueId val="{00000002-4924-4A60-8B69-8C9F621D5DCB}"/>
              </c:ext>
            </c:extLst>
          </c:dPt>
          <c:val>
            <c:numRef>
              <c:f>Sheet1!$A$2:$D$2</c:f>
              <c:numCache>
                <c:formatCode>General</c:formatCode>
                <c:ptCount val="4"/>
                <c:pt idx="0">
                  <c:v>1.9999999999999991</c:v>
                </c:pt>
                <c:pt idx="1">
                  <c:v>5</c:v>
                </c:pt>
                <c:pt idx="2">
                  <c:v>70</c:v>
                </c:pt>
                <c:pt idx="3">
                  <c:v>2.5000000000000022</c:v>
                </c:pt>
              </c:numCache>
            </c:numRef>
          </c:val>
          <c:extLst>
            <c:ext xmlns:c16="http://schemas.microsoft.com/office/drawing/2014/chart" uri="{C3380CC4-5D6E-409C-BE32-E72D297353CC}">
              <c16:uniqueId val="{00000003-4924-4A60-8B69-8C9F621D5DCB}"/>
            </c:ext>
          </c:extLst>
        </c:ser>
        <c:ser>
          <c:idx val="2"/>
          <c:order val="2"/>
          <c:spPr>
            <a:solidFill>
              <a:schemeClr val="accent6"/>
            </a:solidFill>
            <a:ln>
              <a:noFill/>
            </a:ln>
          </c:spPr>
          <c:invertIfNegative val="0"/>
          <c:dPt>
            <c:idx val="1"/>
            <c:invertIfNegative val="0"/>
            <c:bubble3D val="0"/>
            <c:spPr>
              <a:solidFill>
                <a:srgbClr val="6BCCF5"/>
              </a:solidFill>
              <a:ln>
                <a:noFill/>
              </a:ln>
            </c:spPr>
            <c:extLst>
              <c:ext xmlns:c16="http://schemas.microsoft.com/office/drawing/2014/chart" uri="{C3380CC4-5D6E-409C-BE32-E72D297353CC}">
                <c16:uniqueId val="{00000004-4924-4A60-8B69-8C9F621D5DCB}"/>
              </c:ext>
            </c:extLst>
          </c:dPt>
          <c:dPt>
            <c:idx val="3"/>
            <c:invertIfNegative val="0"/>
            <c:bubble3D val="0"/>
            <c:spPr>
              <a:solidFill>
                <a:schemeClr val="accent2"/>
              </a:solidFill>
              <a:ln>
                <a:noFill/>
              </a:ln>
            </c:spPr>
            <c:extLst>
              <c:ext xmlns:c16="http://schemas.microsoft.com/office/drawing/2014/chart" uri="{C3380CC4-5D6E-409C-BE32-E72D297353CC}">
                <c16:uniqueId val="{00000005-4924-4A60-8B69-8C9F621D5DCB}"/>
              </c:ext>
            </c:extLst>
          </c:dPt>
          <c:val>
            <c:numRef>
              <c:f>Sheet1!$A$3:$D$3</c:f>
              <c:numCache>
                <c:formatCode>General</c:formatCode>
                <c:ptCount val="4"/>
                <c:pt idx="0">
                  <c:v>55.000000000000007</c:v>
                </c:pt>
                <c:pt idx="1">
                  <c:v>35</c:v>
                </c:pt>
                <c:pt idx="2">
                  <c:v>3.0000000000000027</c:v>
                </c:pt>
                <c:pt idx="3">
                  <c:v>2.5000000000000022</c:v>
                </c:pt>
              </c:numCache>
            </c:numRef>
          </c:val>
          <c:extLst>
            <c:ext xmlns:c16="http://schemas.microsoft.com/office/drawing/2014/chart" uri="{C3380CC4-5D6E-409C-BE32-E72D297353CC}">
              <c16:uniqueId val="{00000006-4924-4A60-8B69-8C9F621D5DCB}"/>
            </c:ext>
          </c:extLst>
        </c:ser>
        <c:ser>
          <c:idx val="3"/>
          <c:order val="3"/>
          <c:spPr>
            <a:solidFill>
              <a:srgbClr val="808080"/>
            </a:solidFill>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7-4924-4A60-8B69-8C9F621D5DCB}"/>
              </c:ext>
            </c:extLst>
          </c:dPt>
          <c:dPt>
            <c:idx val="2"/>
            <c:invertIfNegative val="0"/>
            <c:bubble3D val="0"/>
            <c:spPr>
              <a:solidFill>
                <a:schemeClr val="accent2"/>
              </a:solidFill>
              <a:ln>
                <a:noFill/>
              </a:ln>
            </c:spPr>
            <c:extLst>
              <c:ext xmlns:c16="http://schemas.microsoft.com/office/drawing/2014/chart" uri="{C3380CC4-5D6E-409C-BE32-E72D297353CC}">
                <c16:uniqueId val="{00000008-4924-4A60-8B69-8C9F621D5DCB}"/>
              </c:ext>
            </c:extLst>
          </c:dPt>
          <c:val>
            <c:numRef>
              <c:f>Sheet1!$A$4:$D$4</c:f>
              <c:numCache>
                <c:formatCode>General</c:formatCode>
                <c:ptCount val="4"/>
                <c:pt idx="0">
                  <c:v>29.999999999999993</c:v>
                </c:pt>
                <c:pt idx="1">
                  <c:v>15.000000000000002</c:v>
                </c:pt>
                <c:pt idx="2">
                  <c:v>5.0000000000000044</c:v>
                </c:pt>
                <c:pt idx="3">
                  <c:v>14.999999999999991</c:v>
                </c:pt>
              </c:numCache>
            </c:numRef>
          </c:val>
          <c:extLst>
            <c:ext xmlns:c16="http://schemas.microsoft.com/office/drawing/2014/chart" uri="{C3380CC4-5D6E-409C-BE32-E72D297353CC}">
              <c16:uniqueId val="{00000009-4924-4A60-8B69-8C9F621D5DCB}"/>
            </c:ext>
          </c:extLst>
        </c:ser>
        <c:ser>
          <c:idx val="4"/>
          <c:order val="4"/>
          <c:spPr>
            <a:solidFill>
              <a:srgbClr val="808080"/>
            </a:solidFill>
            <a:ln>
              <a:noFill/>
            </a:ln>
          </c:spPr>
          <c:invertIfNegative val="0"/>
          <c:val>
            <c:numRef>
              <c:f>Sheet1!$A$5:$D$5</c:f>
              <c:numCache>
                <c:formatCode>General</c:formatCode>
                <c:ptCount val="4"/>
                <c:pt idx="1">
                  <c:v>40</c:v>
                </c:pt>
                <c:pt idx="2">
                  <c:v>19.999999999999996</c:v>
                </c:pt>
              </c:numCache>
            </c:numRef>
          </c:val>
          <c:extLst>
            <c:ext xmlns:c16="http://schemas.microsoft.com/office/drawing/2014/chart" uri="{C3380CC4-5D6E-409C-BE32-E72D297353CC}">
              <c16:uniqueId val="{0000000A-4924-4A60-8B69-8C9F621D5DCB}"/>
            </c:ext>
          </c:extLst>
        </c:ser>
        <c:dLbls>
          <c:showLegendKey val="0"/>
          <c:showVal val="0"/>
          <c:showCatName val="0"/>
          <c:showSerName val="0"/>
          <c:showPercent val="0"/>
          <c:showBubbleSize val="0"/>
        </c:dLbls>
        <c:gapWidth val="80"/>
        <c:overlap val="100"/>
        <c:axId val="724100624"/>
        <c:axId val="1"/>
      </c:barChart>
      <c:catAx>
        <c:axId val="7241006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100" kern="1200">
                <a:solidFill>
                  <a:schemeClr val="tx1"/>
                </a:solidFill>
                <a:latin typeface="+mn-lt"/>
                <a:ea typeface="+mn-ea"/>
                <a:cs typeface="+mn-cs"/>
              </a:defRPr>
            </a:pPr>
            <a:endParaRPr lang="en-US"/>
          </a:p>
        </c:txPr>
        <c:crossAx val="724100624"/>
        <c:crosses val="min"/>
        <c:crossBetween val="between"/>
        <c:majorUnit val="10"/>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935483870967745E-2"/>
          <c:y val="3.7410071942446041E-2"/>
          <c:w val="0.91612903225806452"/>
          <c:h val="0.92517985611510789"/>
        </c:manualLayout>
      </c:layout>
      <c:barChart>
        <c:barDir val="col"/>
        <c:grouping val="stacked"/>
        <c:varyColors val="0"/>
        <c:ser>
          <c:idx val="0"/>
          <c:order val="0"/>
          <c:spPr>
            <a:solidFill>
              <a:srgbClr val="C30C3E"/>
            </a:solidFill>
            <a:ln>
              <a:noFill/>
            </a:ln>
          </c:spPr>
          <c:invertIfNegative val="0"/>
          <c:val>
            <c:numRef>
              <c:f>Sheet1!$A$1:$D$1</c:f>
              <c:numCache>
                <c:formatCode>General</c:formatCode>
                <c:ptCount val="4"/>
                <c:pt idx="0">
                  <c:v>60</c:v>
                </c:pt>
                <c:pt idx="1">
                  <c:v>32</c:v>
                </c:pt>
                <c:pt idx="2">
                  <c:v>65</c:v>
                </c:pt>
                <c:pt idx="3">
                  <c:v>70</c:v>
                </c:pt>
              </c:numCache>
            </c:numRef>
          </c:val>
          <c:extLst>
            <c:ext xmlns:c16="http://schemas.microsoft.com/office/drawing/2014/chart" uri="{C3380CC4-5D6E-409C-BE32-E72D297353CC}">
              <c16:uniqueId val="{00000000-98EE-456A-92DA-5BC55E94546F}"/>
            </c:ext>
          </c:extLst>
        </c:ser>
        <c:ser>
          <c:idx val="1"/>
          <c:order val="1"/>
          <c:spPr>
            <a:solidFill>
              <a:srgbClr val="FF956F"/>
            </a:solidFill>
            <a:ln>
              <a:noFill/>
            </a:ln>
          </c:spPr>
          <c:invertIfNegative val="0"/>
          <c:dPt>
            <c:idx val="1"/>
            <c:invertIfNegative val="0"/>
            <c:bubble3D val="0"/>
            <c:spPr>
              <a:solidFill>
                <a:srgbClr val="006088"/>
              </a:solidFill>
              <a:ln>
                <a:noFill/>
              </a:ln>
            </c:spPr>
            <c:extLst>
              <c:ext xmlns:c16="http://schemas.microsoft.com/office/drawing/2014/chart" uri="{C3380CC4-5D6E-409C-BE32-E72D297353CC}">
                <c16:uniqueId val="{00000001-98EE-456A-92DA-5BC55E94546F}"/>
              </c:ext>
            </c:extLst>
          </c:dPt>
          <c:dPt>
            <c:idx val="2"/>
            <c:invertIfNegative val="0"/>
            <c:bubble3D val="0"/>
            <c:spPr>
              <a:solidFill>
                <a:schemeClr val="accent3"/>
              </a:solidFill>
              <a:ln>
                <a:noFill/>
              </a:ln>
            </c:spPr>
            <c:extLst>
              <c:ext xmlns:c16="http://schemas.microsoft.com/office/drawing/2014/chart" uri="{C3380CC4-5D6E-409C-BE32-E72D297353CC}">
                <c16:uniqueId val="{00000002-98EE-456A-92DA-5BC55E94546F}"/>
              </c:ext>
            </c:extLst>
          </c:dPt>
          <c:val>
            <c:numRef>
              <c:f>Sheet1!$A$2:$D$2</c:f>
              <c:numCache>
                <c:formatCode>General</c:formatCode>
                <c:ptCount val="4"/>
                <c:pt idx="0">
                  <c:v>2.0000000000000018</c:v>
                </c:pt>
                <c:pt idx="1">
                  <c:v>10.000000000000004</c:v>
                </c:pt>
                <c:pt idx="2">
                  <c:v>15.000000000000002</c:v>
                </c:pt>
                <c:pt idx="3">
                  <c:v>5.0000000000000044</c:v>
                </c:pt>
              </c:numCache>
            </c:numRef>
          </c:val>
          <c:extLst>
            <c:ext xmlns:c16="http://schemas.microsoft.com/office/drawing/2014/chart" uri="{C3380CC4-5D6E-409C-BE32-E72D297353CC}">
              <c16:uniqueId val="{00000003-98EE-456A-92DA-5BC55E94546F}"/>
            </c:ext>
          </c:extLst>
        </c:ser>
        <c:ser>
          <c:idx val="2"/>
          <c:order val="2"/>
          <c:spPr>
            <a:solidFill>
              <a:srgbClr val="808080"/>
            </a:solidFill>
            <a:ln>
              <a:noFill/>
            </a:ln>
          </c:spPr>
          <c:invertIfNegative val="0"/>
          <c:dPt>
            <c:idx val="0"/>
            <c:invertIfNegative val="0"/>
            <c:bubble3D val="0"/>
            <c:spPr>
              <a:solidFill>
                <a:schemeClr val="accent6"/>
              </a:solidFill>
              <a:ln>
                <a:noFill/>
              </a:ln>
            </c:spPr>
            <c:extLst>
              <c:ext xmlns:c16="http://schemas.microsoft.com/office/drawing/2014/chart" uri="{C3380CC4-5D6E-409C-BE32-E72D297353CC}">
                <c16:uniqueId val="{00000004-98EE-456A-92DA-5BC55E94546F}"/>
              </c:ext>
            </c:extLst>
          </c:dPt>
          <c:dPt>
            <c:idx val="1"/>
            <c:invertIfNegative val="0"/>
            <c:bubble3D val="0"/>
            <c:spPr>
              <a:solidFill>
                <a:srgbClr val="6BCCF5"/>
              </a:solidFill>
              <a:ln>
                <a:noFill/>
              </a:ln>
            </c:spPr>
            <c:extLst>
              <c:ext xmlns:c16="http://schemas.microsoft.com/office/drawing/2014/chart" uri="{C3380CC4-5D6E-409C-BE32-E72D297353CC}">
                <c16:uniqueId val="{00000005-98EE-456A-92DA-5BC55E94546F}"/>
              </c:ext>
            </c:extLst>
          </c:dPt>
          <c:val>
            <c:numRef>
              <c:f>Sheet1!$A$3:$D$3</c:f>
              <c:numCache>
                <c:formatCode>General</c:formatCode>
                <c:ptCount val="4"/>
                <c:pt idx="0">
                  <c:v>3.0000000000000027</c:v>
                </c:pt>
                <c:pt idx="1">
                  <c:v>15.000000000000002</c:v>
                </c:pt>
                <c:pt idx="2">
                  <c:v>19.999999999999996</c:v>
                </c:pt>
                <c:pt idx="3">
                  <c:v>25</c:v>
                </c:pt>
              </c:numCache>
            </c:numRef>
          </c:val>
          <c:extLst>
            <c:ext xmlns:c16="http://schemas.microsoft.com/office/drawing/2014/chart" uri="{C3380CC4-5D6E-409C-BE32-E72D297353CC}">
              <c16:uniqueId val="{00000006-98EE-456A-92DA-5BC55E94546F}"/>
            </c:ext>
          </c:extLst>
        </c:ser>
        <c:ser>
          <c:idx val="3"/>
          <c:order val="3"/>
          <c:spPr>
            <a:solidFill>
              <a:srgbClr val="808080"/>
            </a:solidFill>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7-98EE-456A-92DA-5BC55E94546F}"/>
              </c:ext>
            </c:extLst>
          </c:dPt>
          <c:val>
            <c:numRef>
              <c:f>Sheet1!$A$4:$D$4</c:f>
              <c:numCache>
                <c:formatCode>General</c:formatCode>
                <c:ptCount val="4"/>
                <c:pt idx="0">
                  <c:v>35</c:v>
                </c:pt>
                <c:pt idx="1">
                  <c:v>13</c:v>
                </c:pt>
              </c:numCache>
            </c:numRef>
          </c:val>
          <c:extLst>
            <c:ext xmlns:c16="http://schemas.microsoft.com/office/drawing/2014/chart" uri="{C3380CC4-5D6E-409C-BE32-E72D297353CC}">
              <c16:uniqueId val="{00000008-98EE-456A-92DA-5BC55E94546F}"/>
            </c:ext>
          </c:extLst>
        </c:ser>
        <c:ser>
          <c:idx val="4"/>
          <c:order val="4"/>
          <c:spPr>
            <a:solidFill>
              <a:srgbClr val="808080"/>
            </a:solidFill>
            <a:ln>
              <a:noFill/>
            </a:ln>
          </c:spPr>
          <c:invertIfNegative val="0"/>
          <c:val>
            <c:numRef>
              <c:f>Sheet1!$A$5:$D$5</c:f>
              <c:numCache>
                <c:formatCode>General</c:formatCode>
                <c:ptCount val="4"/>
                <c:pt idx="1">
                  <c:v>29.999999999999993</c:v>
                </c:pt>
              </c:numCache>
            </c:numRef>
          </c:val>
          <c:extLst>
            <c:ext xmlns:c16="http://schemas.microsoft.com/office/drawing/2014/chart" uri="{C3380CC4-5D6E-409C-BE32-E72D297353CC}">
              <c16:uniqueId val="{00000009-98EE-456A-92DA-5BC55E94546F}"/>
            </c:ext>
          </c:extLst>
        </c:ser>
        <c:dLbls>
          <c:showLegendKey val="0"/>
          <c:showVal val="0"/>
          <c:showCatName val="0"/>
          <c:showSerName val="0"/>
          <c:showPercent val="0"/>
          <c:showBubbleSize val="0"/>
        </c:dLbls>
        <c:gapWidth val="80"/>
        <c:overlap val="100"/>
        <c:axId val="724103024"/>
        <c:axId val="1"/>
      </c:barChart>
      <c:catAx>
        <c:axId val="7241030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724103024"/>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654390934844188E-2"/>
          <c:y val="3.7410071942446041E-2"/>
          <c:w val="0.85269121813031157"/>
          <c:h val="0.92517985611510789"/>
        </c:manualLayout>
      </c:layout>
      <c:barChart>
        <c:barDir val="col"/>
        <c:grouping val="stacked"/>
        <c:varyColors val="0"/>
        <c:ser>
          <c:idx val="0"/>
          <c:order val="0"/>
          <c:spPr>
            <a:solidFill>
              <a:srgbClr val="C30C3E"/>
            </a:solidFill>
            <a:ln>
              <a:noFill/>
            </a:ln>
          </c:spPr>
          <c:invertIfNegative val="0"/>
          <c:val>
            <c:numRef>
              <c:f>Sheet1!$A$1:$B$1</c:f>
              <c:numCache>
                <c:formatCode>General</c:formatCode>
                <c:ptCount val="2"/>
                <c:pt idx="0">
                  <c:v>70</c:v>
                </c:pt>
                <c:pt idx="1">
                  <c:v>80</c:v>
                </c:pt>
              </c:numCache>
            </c:numRef>
          </c:val>
          <c:extLst>
            <c:ext xmlns:c16="http://schemas.microsoft.com/office/drawing/2014/chart" uri="{C3380CC4-5D6E-409C-BE32-E72D297353CC}">
              <c16:uniqueId val="{00000000-1869-4DDE-9A26-737DE961088F}"/>
            </c:ext>
          </c:extLst>
        </c:ser>
        <c:ser>
          <c:idx val="1"/>
          <c:order val="1"/>
          <c:spPr>
            <a:solidFill>
              <a:srgbClr val="006088"/>
            </a:solidFill>
            <a:ln>
              <a:noFill/>
            </a:ln>
          </c:spPr>
          <c:invertIfNegative val="0"/>
          <c:val>
            <c:numRef>
              <c:f>Sheet1!$A$2:$B$2</c:f>
              <c:numCache>
                <c:formatCode>General</c:formatCode>
                <c:ptCount val="2"/>
                <c:pt idx="0">
                  <c:v>14.000000000000002</c:v>
                </c:pt>
                <c:pt idx="1">
                  <c:v>14.000000000000002</c:v>
                </c:pt>
              </c:numCache>
            </c:numRef>
          </c:val>
          <c:extLst>
            <c:ext xmlns:c16="http://schemas.microsoft.com/office/drawing/2014/chart" uri="{C3380CC4-5D6E-409C-BE32-E72D297353CC}">
              <c16:uniqueId val="{00000001-1869-4DDE-9A26-737DE961088F}"/>
            </c:ext>
          </c:extLst>
        </c:ser>
        <c:ser>
          <c:idx val="2"/>
          <c:order val="2"/>
          <c:spPr>
            <a:solidFill>
              <a:schemeClr val="accent1"/>
            </a:solidFill>
            <a:ln>
              <a:noFill/>
            </a:ln>
          </c:spPr>
          <c:invertIfNegative val="0"/>
          <c:val>
            <c:numRef>
              <c:f>Sheet1!$A$3:$B$3</c:f>
              <c:numCache>
                <c:formatCode>General</c:formatCode>
                <c:ptCount val="2"/>
                <c:pt idx="0">
                  <c:v>14.000000000000002</c:v>
                </c:pt>
                <c:pt idx="1">
                  <c:v>5.0000000000000044</c:v>
                </c:pt>
              </c:numCache>
            </c:numRef>
          </c:val>
          <c:extLst>
            <c:ext xmlns:c16="http://schemas.microsoft.com/office/drawing/2014/chart" uri="{C3380CC4-5D6E-409C-BE32-E72D297353CC}">
              <c16:uniqueId val="{00000002-1869-4DDE-9A26-737DE961088F}"/>
            </c:ext>
          </c:extLst>
        </c:ser>
        <c:ser>
          <c:idx val="3"/>
          <c:order val="3"/>
          <c:spPr>
            <a:solidFill>
              <a:srgbClr val="808080"/>
            </a:solidFill>
            <a:ln>
              <a:noFill/>
            </a:ln>
          </c:spPr>
          <c:invertIfNegative val="0"/>
          <c:val>
            <c:numRef>
              <c:f>Sheet1!$A$4:$B$4</c:f>
              <c:numCache>
                <c:formatCode>General</c:formatCode>
                <c:ptCount val="2"/>
                <c:pt idx="0">
                  <c:v>2.0000000000000018</c:v>
                </c:pt>
                <c:pt idx="1">
                  <c:v>0.99999999999998979</c:v>
                </c:pt>
              </c:numCache>
            </c:numRef>
          </c:val>
          <c:extLst>
            <c:ext xmlns:c16="http://schemas.microsoft.com/office/drawing/2014/chart" uri="{C3380CC4-5D6E-409C-BE32-E72D297353CC}">
              <c16:uniqueId val="{00000003-1869-4DDE-9A26-737DE961088F}"/>
            </c:ext>
          </c:extLst>
        </c:ser>
        <c:dLbls>
          <c:showLegendKey val="0"/>
          <c:showVal val="0"/>
          <c:showCatName val="0"/>
          <c:showSerName val="0"/>
          <c:showPercent val="0"/>
          <c:showBubbleSize val="0"/>
        </c:dLbls>
        <c:gapWidth val="80"/>
        <c:overlap val="100"/>
        <c:axId val="724149104"/>
        <c:axId val="1"/>
      </c:barChart>
      <c:catAx>
        <c:axId val="7241491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724149104"/>
        <c:crosses val="min"/>
        <c:crossBetween val="between"/>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402061855670103"/>
          <c:y val="3.7410071942446041E-2"/>
          <c:w val="0.73195876288659789"/>
          <c:h val="0.92517985611510789"/>
        </c:manualLayout>
      </c:layout>
      <c:barChart>
        <c:barDir val="col"/>
        <c:grouping val="stacked"/>
        <c:varyColors val="0"/>
        <c:ser>
          <c:idx val="0"/>
          <c:order val="0"/>
          <c:spPr>
            <a:solidFill>
              <a:srgbClr val="C30C3E"/>
            </a:solidFill>
            <a:ln>
              <a:noFill/>
            </a:ln>
          </c:spPr>
          <c:invertIfNegative val="0"/>
          <c:val>
            <c:numRef>
              <c:f>Sheet1!$A$1</c:f>
              <c:numCache>
                <c:formatCode>General</c:formatCode>
                <c:ptCount val="1"/>
                <c:pt idx="0">
                  <c:v>78</c:v>
                </c:pt>
              </c:numCache>
            </c:numRef>
          </c:val>
          <c:extLst>
            <c:ext xmlns:c16="http://schemas.microsoft.com/office/drawing/2014/chart" uri="{C3380CC4-5D6E-409C-BE32-E72D297353CC}">
              <c16:uniqueId val="{00000000-9B7C-4E8C-9C60-FBDD0F638578}"/>
            </c:ext>
          </c:extLst>
        </c:ser>
        <c:ser>
          <c:idx val="1"/>
          <c:order val="1"/>
          <c:spPr>
            <a:solidFill>
              <a:schemeClr val="accent3"/>
            </a:solidFill>
            <a:ln>
              <a:noFill/>
            </a:ln>
          </c:spPr>
          <c:invertIfNegative val="0"/>
          <c:val>
            <c:numRef>
              <c:f>Sheet1!$A$2</c:f>
              <c:numCache>
                <c:formatCode>General</c:formatCode>
                <c:ptCount val="1"/>
                <c:pt idx="0">
                  <c:v>7.0000000000000062</c:v>
                </c:pt>
              </c:numCache>
            </c:numRef>
          </c:val>
          <c:extLst>
            <c:ext xmlns:c16="http://schemas.microsoft.com/office/drawing/2014/chart" uri="{C3380CC4-5D6E-409C-BE32-E72D297353CC}">
              <c16:uniqueId val="{00000001-9B7C-4E8C-9C60-FBDD0F638578}"/>
            </c:ext>
          </c:extLst>
        </c:ser>
        <c:ser>
          <c:idx val="2"/>
          <c:order val="2"/>
          <c:spPr>
            <a:solidFill>
              <a:srgbClr val="F88C98"/>
            </a:solidFill>
            <a:ln>
              <a:noFill/>
            </a:ln>
          </c:spPr>
          <c:invertIfNegative val="0"/>
          <c:val>
            <c:numRef>
              <c:f>Sheet1!$A$3</c:f>
              <c:numCache>
                <c:formatCode>General</c:formatCode>
                <c:ptCount val="1"/>
                <c:pt idx="0">
                  <c:v>6.0000000000000053</c:v>
                </c:pt>
              </c:numCache>
            </c:numRef>
          </c:val>
          <c:extLst>
            <c:ext xmlns:c16="http://schemas.microsoft.com/office/drawing/2014/chart" uri="{C3380CC4-5D6E-409C-BE32-E72D297353CC}">
              <c16:uniqueId val="{00000002-9B7C-4E8C-9C60-FBDD0F638578}"/>
            </c:ext>
          </c:extLst>
        </c:ser>
        <c:ser>
          <c:idx val="3"/>
          <c:order val="3"/>
          <c:spPr>
            <a:solidFill>
              <a:srgbClr val="006088"/>
            </a:solidFill>
            <a:ln>
              <a:noFill/>
            </a:ln>
          </c:spPr>
          <c:invertIfNegative val="0"/>
          <c:val>
            <c:numRef>
              <c:f>Sheet1!$A$4</c:f>
              <c:numCache>
                <c:formatCode>General</c:formatCode>
                <c:ptCount val="1"/>
                <c:pt idx="0">
                  <c:v>3.0000000000000027</c:v>
                </c:pt>
              </c:numCache>
            </c:numRef>
          </c:val>
          <c:extLst>
            <c:ext xmlns:c16="http://schemas.microsoft.com/office/drawing/2014/chart" uri="{C3380CC4-5D6E-409C-BE32-E72D297353CC}">
              <c16:uniqueId val="{00000003-9B7C-4E8C-9C60-FBDD0F638578}"/>
            </c:ext>
          </c:extLst>
        </c:ser>
        <c:ser>
          <c:idx val="4"/>
          <c:order val="4"/>
          <c:spPr>
            <a:solidFill>
              <a:schemeClr val="accent1"/>
            </a:solidFill>
            <a:ln>
              <a:noFill/>
            </a:ln>
          </c:spPr>
          <c:invertIfNegative val="0"/>
          <c:val>
            <c:numRef>
              <c:f>Sheet1!$A$5</c:f>
              <c:numCache>
                <c:formatCode>General</c:formatCode>
                <c:ptCount val="1"/>
                <c:pt idx="0">
                  <c:v>5.0000000000000044</c:v>
                </c:pt>
              </c:numCache>
            </c:numRef>
          </c:val>
          <c:extLst>
            <c:ext xmlns:c16="http://schemas.microsoft.com/office/drawing/2014/chart" uri="{C3380CC4-5D6E-409C-BE32-E72D297353CC}">
              <c16:uniqueId val="{00000004-9B7C-4E8C-9C60-FBDD0F638578}"/>
            </c:ext>
          </c:extLst>
        </c:ser>
        <c:ser>
          <c:idx val="5"/>
          <c:order val="5"/>
          <c:spPr>
            <a:solidFill>
              <a:srgbClr val="808080"/>
            </a:solidFill>
            <a:ln>
              <a:noFill/>
            </a:ln>
          </c:spPr>
          <c:invertIfNegative val="0"/>
          <c:val>
            <c:numRef>
              <c:f>Sheet1!$A$6</c:f>
              <c:numCache>
                <c:formatCode>General</c:formatCode>
                <c:ptCount val="1"/>
                <c:pt idx="0">
                  <c:v>1.0000000000000009</c:v>
                </c:pt>
              </c:numCache>
            </c:numRef>
          </c:val>
          <c:extLst>
            <c:ext xmlns:c16="http://schemas.microsoft.com/office/drawing/2014/chart" uri="{C3380CC4-5D6E-409C-BE32-E72D297353CC}">
              <c16:uniqueId val="{00000005-9B7C-4E8C-9C60-FBDD0F638578}"/>
            </c:ext>
          </c:extLst>
        </c:ser>
        <c:dLbls>
          <c:showLegendKey val="0"/>
          <c:showVal val="0"/>
          <c:showCatName val="0"/>
          <c:showSerName val="0"/>
          <c:showPercent val="0"/>
          <c:showBubbleSize val="0"/>
        </c:dLbls>
        <c:gapWidth val="80"/>
        <c:overlap val="100"/>
        <c:axId val="87800512"/>
        <c:axId val="1"/>
      </c:barChart>
      <c:catAx>
        <c:axId val="878005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0000000000003"/>
          <c:min val="0"/>
        </c:scaling>
        <c:delete val="1"/>
        <c:axPos val="l"/>
        <c:numFmt formatCode="General" sourceLinked="1"/>
        <c:majorTickMark val="out"/>
        <c:minorTickMark val="none"/>
        <c:tickLblPos val="nextTo"/>
        <c:crossAx val="87800512"/>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285304952926729E-2"/>
          <c:y val="0.10070921985815603"/>
          <c:w val="0.95742939009414652"/>
          <c:h val="0.79858156028368799"/>
        </c:manualLayout>
      </c:layout>
      <c:barChart>
        <c:barDir val="col"/>
        <c:grouping val="stacked"/>
        <c:varyColors val="0"/>
        <c:ser>
          <c:idx val="0"/>
          <c:order val="0"/>
          <c:spPr>
            <a:solidFill>
              <a:schemeClr val="accent3"/>
            </a:solidFill>
            <a:ln>
              <a:noFill/>
            </a:ln>
          </c:spPr>
          <c:invertIfNegative val="0"/>
          <c:dPt>
            <c:idx val="2"/>
            <c:invertIfNegative val="0"/>
            <c:bubble3D val="0"/>
            <c:spPr>
              <a:solidFill>
                <a:srgbClr val="F88C98"/>
              </a:solidFill>
              <a:ln>
                <a:noFill/>
              </a:ln>
            </c:spPr>
            <c:extLst>
              <c:ext xmlns:c16="http://schemas.microsoft.com/office/drawing/2014/chart" uri="{C3380CC4-5D6E-409C-BE32-E72D297353CC}">
                <c16:uniqueId val="{00000000-1FED-4B08-89D6-AA89B1EA6DB8}"/>
              </c:ext>
            </c:extLst>
          </c:dPt>
          <c:dPt>
            <c:idx val="3"/>
            <c:invertIfNegative val="0"/>
            <c:bubble3D val="0"/>
            <c:spPr>
              <a:solidFill>
                <a:schemeClr val="accent1"/>
              </a:solidFill>
              <a:ln>
                <a:noFill/>
              </a:ln>
            </c:spPr>
            <c:extLst>
              <c:ext xmlns:c16="http://schemas.microsoft.com/office/drawing/2014/chart" uri="{C3380CC4-5D6E-409C-BE32-E72D297353CC}">
                <c16:uniqueId val="{00000001-1FED-4B08-89D6-AA89B1EA6DB8}"/>
              </c:ext>
            </c:extLst>
          </c:dPt>
          <c:dPt>
            <c:idx val="4"/>
            <c:invertIfNegative val="0"/>
            <c:bubble3D val="0"/>
            <c:spPr>
              <a:solidFill>
                <a:srgbClr val="006088"/>
              </a:solidFill>
              <a:ln>
                <a:noFill/>
              </a:ln>
            </c:spPr>
            <c:extLst>
              <c:ext xmlns:c16="http://schemas.microsoft.com/office/drawing/2014/chart" uri="{C3380CC4-5D6E-409C-BE32-E72D297353CC}">
                <c16:uniqueId val="{00000002-1FED-4B08-89D6-AA89B1EA6DB8}"/>
              </c:ext>
            </c:extLst>
          </c:dPt>
          <c:dPt>
            <c:idx val="5"/>
            <c:invertIfNegative val="0"/>
            <c:bubble3D val="0"/>
            <c:spPr>
              <a:solidFill>
                <a:srgbClr val="808080"/>
              </a:solidFill>
              <a:ln>
                <a:noFill/>
              </a:ln>
            </c:spPr>
            <c:extLst>
              <c:ext xmlns:c16="http://schemas.microsoft.com/office/drawing/2014/chart" uri="{C3380CC4-5D6E-409C-BE32-E72D297353CC}">
                <c16:uniqueId val="{00000003-1FED-4B08-89D6-AA89B1EA6DB8}"/>
              </c:ext>
            </c:extLst>
          </c:dPt>
          <c:dLbls>
            <c:dLbl>
              <c:idx val="0"/>
              <c:layout>
                <c:manualLayout>
                  <c:x val="6.2218583708555056E-2"/>
                  <c:y val="-3.4751773049645392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FED-4B08-89D6-AA89B1EA6DB8}"/>
                </c:ext>
              </c:extLst>
            </c:dLbl>
            <c:dLbl>
              <c:idx val="1"/>
              <c:layout>
                <c:manualLayout>
                  <c:x val="0"/>
                  <c:y val="-7.0921985815602842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FED-4B08-89D6-AA89B1EA6DB8}"/>
                </c:ext>
              </c:extLst>
            </c:dLbl>
            <c:dLbl>
              <c:idx val="2"/>
              <c:layout>
                <c:manualLayout>
                  <c:x val="0"/>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FED-4B08-89D6-AA89B1EA6DB8}"/>
                </c:ext>
              </c:extLst>
            </c:dLbl>
            <c:dLbl>
              <c:idx val="3"/>
              <c:layout>
                <c:manualLayout>
                  <c:x val="0"/>
                  <c:y val="-0.11631205673758865"/>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FED-4B08-89D6-AA89B1EA6DB8}"/>
                </c:ext>
              </c:extLst>
            </c:dLbl>
            <c:dLbl>
              <c:idx val="4"/>
              <c:layout>
                <c:manualLayout>
                  <c:x val="0"/>
                  <c:y val="-7.0921985815602842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FED-4B08-89D6-AA89B1EA6D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8</c:v>
                </c:pt>
                <c:pt idx="1">
                  <c:v>23</c:v>
                </c:pt>
                <c:pt idx="2">
                  <c:v>66</c:v>
                </c:pt>
                <c:pt idx="3">
                  <c:v>53</c:v>
                </c:pt>
                <c:pt idx="4">
                  <c:v>32</c:v>
                </c:pt>
                <c:pt idx="5">
                  <c:v>3</c:v>
                </c:pt>
              </c:numCache>
            </c:numRef>
          </c:val>
          <c:extLst>
            <c:ext xmlns:c16="http://schemas.microsoft.com/office/drawing/2014/chart" uri="{C3380CC4-5D6E-409C-BE32-E72D297353CC}">
              <c16:uniqueId val="{00000006-1FED-4B08-89D6-AA89B1EA6DB8}"/>
            </c:ext>
          </c:extLst>
        </c:ser>
        <c:ser>
          <c:idx val="1"/>
          <c:order val="1"/>
          <c:spPr>
            <a:solidFill>
              <a:srgbClr val="006088"/>
            </a:solidFill>
            <a:ln>
              <a:noFill/>
            </a:ln>
          </c:spPr>
          <c:invertIfNegative val="0"/>
          <c:dPt>
            <c:idx val="0"/>
            <c:invertIfNegative val="0"/>
            <c:bubble3D val="0"/>
            <c:spPr>
              <a:solidFill>
                <a:srgbClr val="F88C98"/>
              </a:solidFill>
              <a:ln>
                <a:noFill/>
              </a:ln>
            </c:spPr>
            <c:extLst>
              <c:ext xmlns:c16="http://schemas.microsoft.com/office/drawing/2014/chart" uri="{C3380CC4-5D6E-409C-BE32-E72D297353CC}">
                <c16:uniqueId val="{00000007-1FED-4B08-89D6-AA89B1EA6DB8}"/>
              </c:ext>
            </c:extLst>
          </c:dPt>
          <c:dPt>
            <c:idx val="1"/>
            <c:invertIfNegative val="0"/>
            <c:bubble3D val="0"/>
            <c:spPr>
              <a:solidFill>
                <a:schemeClr val="accent1"/>
              </a:solidFill>
              <a:ln>
                <a:noFill/>
              </a:ln>
            </c:spPr>
            <c:extLst>
              <c:ext xmlns:c16="http://schemas.microsoft.com/office/drawing/2014/chart" uri="{C3380CC4-5D6E-409C-BE32-E72D297353CC}">
                <c16:uniqueId val="{00000008-1FED-4B08-89D6-AA89B1EA6DB8}"/>
              </c:ext>
            </c:extLst>
          </c:dPt>
          <c:dPt>
            <c:idx val="4"/>
            <c:invertIfNegative val="0"/>
            <c:bubble3D val="0"/>
            <c:spPr>
              <a:solidFill>
                <a:srgbClr val="C30C3E"/>
              </a:solidFill>
              <a:ln>
                <a:noFill/>
              </a:ln>
            </c:spPr>
            <c:extLst>
              <c:ext xmlns:c16="http://schemas.microsoft.com/office/drawing/2014/chart" uri="{C3380CC4-5D6E-409C-BE32-E72D297353CC}">
                <c16:uniqueId val="{00000009-1FED-4B08-89D6-AA89B1EA6DB8}"/>
              </c:ext>
            </c:extLst>
          </c:dPt>
          <c:dLbls>
            <c:dLbl>
              <c:idx val="0"/>
              <c:layout>
                <c:manualLayout>
                  <c:x val="6.2218583708555056E-2"/>
                  <c:y val="-8.01418439716312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FED-4B08-89D6-AA89B1EA6DB8}"/>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FED-4B08-89D6-AA89B1EA6DB8}"/>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FED-4B08-89D6-AA89B1EA6DB8}"/>
                </c:ext>
              </c:extLst>
            </c:dLbl>
            <c:dLbl>
              <c:idx val="4"/>
              <c:layout>
                <c:manualLayout>
                  <c:x val="7.1223905034793283E-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FED-4B08-89D6-AA89B1EA6DB8}"/>
                </c:ext>
              </c:extLst>
            </c:dLbl>
            <c:dLbl>
              <c:idx val="5"/>
              <c:layout>
                <c:manualLayout>
                  <c:x val="6.2218583708555056E-2"/>
                  <c:y val="-3.191489361702127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1FED-4B08-89D6-AA89B1EA6D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9</c:v>
                </c:pt>
                <c:pt idx="1">
                  <c:v>123</c:v>
                </c:pt>
                <c:pt idx="2">
                  <c:v>39</c:v>
                </c:pt>
                <c:pt idx="4">
                  <c:v>10</c:v>
                </c:pt>
                <c:pt idx="5">
                  <c:v>4</c:v>
                </c:pt>
              </c:numCache>
            </c:numRef>
          </c:val>
          <c:extLst>
            <c:ext xmlns:c16="http://schemas.microsoft.com/office/drawing/2014/chart" uri="{C3380CC4-5D6E-409C-BE32-E72D297353CC}">
              <c16:uniqueId val="{0000000C-1FED-4B08-89D6-AA89B1EA6DB8}"/>
            </c:ext>
          </c:extLst>
        </c:ser>
        <c:ser>
          <c:idx val="2"/>
          <c:order val="2"/>
          <c:spPr>
            <a:solidFill>
              <a:schemeClr val="accent1"/>
            </a:solidFill>
            <a:ln>
              <a:noFill/>
            </a:ln>
          </c:spPr>
          <c:invertIfNegative val="0"/>
          <c:dPt>
            <c:idx val="0"/>
            <c:invertIfNegative val="0"/>
            <c:bubble3D val="0"/>
            <c:spPr>
              <a:solidFill>
                <a:srgbClr val="006088"/>
              </a:solidFill>
              <a:ln>
                <a:noFill/>
              </a:ln>
            </c:spPr>
            <c:extLst>
              <c:ext xmlns:c16="http://schemas.microsoft.com/office/drawing/2014/chart" uri="{C3380CC4-5D6E-409C-BE32-E72D297353CC}">
                <c16:uniqueId val="{0000000D-1FED-4B08-89D6-AA89B1EA6DB8}"/>
              </c:ext>
            </c:extLst>
          </c:dPt>
          <c:dPt>
            <c:idx val="1"/>
            <c:invertIfNegative val="0"/>
            <c:bubble3D val="0"/>
            <c:spPr>
              <a:solidFill>
                <a:srgbClr val="C30C3E"/>
              </a:solidFill>
              <a:ln>
                <a:noFill/>
              </a:ln>
            </c:spPr>
            <c:extLst>
              <c:ext xmlns:c16="http://schemas.microsoft.com/office/drawing/2014/chart" uri="{C3380CC4-5D6E-409C-BE32-E72D297353CC}">
                <c16:uniqueId val="{0000000E-1FED-4B08-89D6-AA89B1EA6DB8}"/>
              </c:ext>
            </c:extLst>
          </c:dPt>
          <c:dLbls>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1FED-4B08-89D6-AA89B1EA6DB8}"/>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1FED-4B08-89D6-AA89B1EA6DB8}"/>
                </c:ext>
              </c:extLst>
            </c:dLbl>
            <c:dLbl>
              <c:idx val="5"/>
              <c:layout>
                <c:manualLayout>
                  <c:x val="7.1223905034793283E-2"/>
                  <c:y val="-8.01418439716312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1FED-4B08-89D6-AA89B1EA6D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Sheet1!$A$3:$F$3</c:f>
              <c:numCache>
                <c:formatCode>General</c:formatCode>
                <c:ptCount val="6"/>
                <c:pt idx="0">
                  <c:v>14</c:v>
                </c:pt>
                <c:pt idx="1">
                  <c:v>20</c:v>
                </c:pt>
                <c:pt idx="2">
                  <c:v>42</c:v>
                </c:pt>
                <c:pt idx="5">
                  <c:v>11</c:v>
                </c:pt>
              </c:numCache>
            </c:numRef>
          </c:val>
          <c:extLst>
            <c:ext xmlns:c16="http://schemas.microsoft.com/office/drawing/2014/chart" uri="{C3380CC4-5D6E-409C-BE32-E72D297353CC}">
              <c16:uniqueId val="{00000011-1FED-4B08-89D6-AA89B1EA6DB8}"/>
            </c:ext>
          </c:extLst>
        </c:ser>
        <c:ser>
          <c:idx val="3"/>
          <c:order val="3"/>
          <c:spPr>
            <a:solidFill>
              <a:schemeClr val="accent1"/>
            </a:solidFill>
            <a:ln>
              <a:noFill/>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1FED-4B08-89D6-AA89B1EA6D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Sheet1!$A$4:$F$4</c:f>
              <c:numCache>
                <c:formatCode>General</c:formatCode>
                <c:ptCount val="6"/>
                <c:pt idx="0">
                  <c:v>182</c:v>
                </c:pt>
              </c:numCache>
            </c:numRef>
          </c:val>
          <c:extLst>
            <c:ext xmlns:c16="http://schemas.microsoft.com/office/drawing/2014/chart" uri="{C3380CC4-5D6E-409C-BE32-E72D297353CC}">
              <c16:uniqueId val="{00000013-1FED-4B08-89D6-AA89B1EA6DB8}"/>
            </c:ext>
          </c:extLst>
        </c:ser>
        <c:ser>
          <c:idx val="4"/>
          <c:order val="4"/>
          <c:spPr>
            <a:solidFill>
              <a:srgbClr val="C30C3E"/>
            </a:solidFill>
            <a:ln>
              <a:noFill/>
            </a:ln>
          </c:spPr>
          <c:invertIfNegative val="0"/>
          <c:val>
            <c:numRef>
              <c:f>Sheet1!$A$5:$F$5</c:f>
              <c:numCache>
                <c:formatCode>General</c:formatCode>
                <c:ptCount val="6"/>
                <c:pt idx="0">
                  <c:v>85.305970149253881</c:v>
                </c:pt>
              </c:numCache>
            </c:numRef>
          </c:val>
          <c:extLst>
            <c:ext xmlns:c16="http://schemas.microsoft.com/office/drawing/2014/chart" uri="{C3380CC4-5D6E-409C-BE32-E72D297353CC}">
              <c16:uniqueId val="{00000014-1FED-4B08-89D6-AA89B1EA6DB8}"/>
            </c:ext>
          </c:extLst>
        </c:ser>
        <c:dLbls>
          <c:showLegendKey val="0"/>
          <c:showVal val="0"/>
          <c:showCatName val="0"/>
          <c:showSerName val="0"/>
          <c:showPercent val="0"/>
          <c:showBubbleSize val="0"/>
        </c:dLbls>
        <c:gapWidth val="80"/>
        <c:overlap val="100"/>
        <c:axId val="724100144"/>
        <c:axId val="1"/>
      </c:barChart>
      <c:catAx>
        <c:axId val="7241001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98.30597014925388"/>
          <c:min val="0"/>
        </c:scaling>
        <c:delete val="1"/>
        <c:axPos val="l"/>
        <c:numFmt formatCode="General" sourceLinked="1"/>
        <c:majorTickMark val="out"/>
        <c:minorTickMark val="none"/>
        <c:tickLblPos val="nextTo"/>
        <c:crossAx val="724100144"/>
        <c:crosses val="min"/>
        <c:crossBetween val="between"/>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878397711015737E-2"/>
          <c:y val="6.9978245105148662E-2"/>
          <c:w val="0.9144492131616595"/>
          <c:h val="0.86004350978970268"/>
        </c:manualLayout>
      </c:layout>
      <c:barChart>
        <c:barDir val="bar"/>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B386-4B01-B523-4E229D49D0F7}"/>
              </c:ext>
            </c:extLst>
          </c:dPt>
          <c:dPt>
            <c:idx val="8"/>
            <c:invertIfNegative val="0"/>
            <c:bubble3D val="0"/>
            <c:spPr>
              <a:solidFill>
                <a:schemeClr val="accent1"/>
              </a:solidFill>
              <a:ln>
                <a:noFill/>
              </a:ln>
            </c:spPr>
            <c:extLst>
              <c:ext xmlns:c16="http://schemas.microsoft.com/office/drawing/2014/chart" uri="{C3380CC4-5D6E-409C-BE32-E72D297353CC}">
                <c16:uniqueId val="{00000001-B386-4B01-B523-4E229D49D0F7}"/>
              </c:ext>
            </c:extLst>
          </c:dPt>
          <c:dLbls>
            <c:dLbl>
              <c:idx val="0"/>
              <c:layout>
                <c:manualLayout>
                  <c:x val="0.19628040057224608"/>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386-4B01-B523-4E229D49D0F7}"/>
                </c:ext>
              </c:extLst>
            </c:dLbl>
            <c:dLbl>
              <c:idx val="8"/>
              <c:layout>
                <c:manualLayout>
                  <c:x val="0.49298998569384833"/>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386-4B01-B523-4E229D49D0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37</c:v>
                </c:pt>
                <c:pt idx="1">
                  <c:v>37</c:v>
                </c:pt>
                <c:pt idx="2">
                  <c:v>53</c:v>
                </c:pt>
                <c:pt idx="3">
                  <c:v>67</c:v>
                </c:pt>
                <c:pt idx="4">
                  <c:v>73</c:v>
                </c:pt>
                <c:pt idx="5">
                  <c:v>78</c:v>
                </c:pt>
                <c:pt idx="6">
                  <c:v>83</c:v>
                </c:pt>
                <c:pt idx="7">
                  <c:v>88</c:v>
                </c:pt>
                <c:pt idx="8">
                  <c:v>100</c:v>
                </c:pt>
              </c:numCache>
            </c:numRef>
          </c:val>
          <c:extLst>
            <c:ext xmlns:c16="http://schemas.microsoft.com/office/drawing/2014/chart" uri="{C3380CC4-5D6E-409C-BE32-E72D297353CC}">
              <c16:uniqueId val="{00000002-B386-4B01-B523-4E229D49D0F7}"/>
            </c:ext>
          </c:extLst>
        </c:ser>
        <c:ser>
          <c:idx val="1"/>
          <c:order val="1"/>
          <c:spPr>
            <a:solidFill>
              <a:schemeClr val="accent1"/>
            </a:solidFill>
            <a:ln>
              <a:noFill/>
            </a:ln>
          </c:spPr>
          <c:invertIfNegative val="0"/>
          <c:dLbls>
            <c:dLbl>
              <c:idx val="1"/>
              <c:layout>
                <c:manualLayout>
                  <c:x val="0"/>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386-4B01-B523-4E229D49D0F7}"/>
                </c:ext>
              </c:extLst>
            </c:dLbl>
            <c:dLbl>
              <c:idx val="2"/>
              <c:layout>
                <c:manualLayout>
                  <c:x val="-2.861230329041488E-4"/>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386-4B01-B523-4E229D49D0F7}"/>
                </c:ext>
              </c:extLst>
            </c:dLbl>
            <c:dLbl>
              <c:idx val="3"/>
              <c:layout>
                <c:manualLayout>
                  <c:x val="0"/>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386-4B01-B523-4E229D49D0F7}"/>
                </c:ext>
              </c:extLst>
            </c:dLbl>
            <c:dLbl>
              <c:idx val="4"/>
              <c:layout>
                <c:manualLayout>
                  <c:x val="0"/>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386-4B01-B523-4E229D49D0F7}"/>
                </c:ext>
              </c:extLst>
            </c:dLbl>
            <c:dLbl>
              <c:idx val="5"/>
              <c:layout>
                <c:manualLayout>
                  <c:x val="0"/>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386-4B01-B523-4E229D49D0F7}"/>
                </c:ext>
              </c:extLst>
            </c:dLbl>
            <c:dLbl>
              <c:idx val="6"/>
              <c:layout>
                <c:manualLayout>
                  <c:x val="-2.861230329041488E-4"/>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386-4B01-B523-4E229D49D0F7}"/>
                </c:ext>
              </c:extLst>
            </c:dLbl>
            <c:dLbl>
              <c:idx val="7"/>
              <c:layout>
                <c:manualLayout>
                  <c:x val="0"/>
                  <c:y val="0"/>
                </c:manualLayout>
              </c:layout>
              <c:numFmt formatCode="#,##0;#,##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386-4B01-B523-4E229D49D0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Sheet1!$A$2:$I$2</c:f>
              <c:numCache>
                <c:formatCode>General</c:formatCode>
                <c:ptCount val="9"/>
                <c:pt idx="1">
                  <c:v>16</c:v>
                </c:pt>
                <c:pt idx="2">
                  <c:v>14</c:v>
                </c:pt>
                <c:pt idx="3">
                  <c:v>6</c:v>
                </c:pt>
                <c:pt idx="4">
                  <c:v>5</c:v>
                </c:pt>
                <c:pt idx="5">
                  <c:v>5</c:v>
                </c:pt>
                <c:pt idx="6">
                  <c:v>5</c:v>
                </c:pt>
                <c:pt idx="7">
                  <c:v>12</c:v>
                </c:pt>
              </c:numCache>
            </c:numRef>
          </c:val>
          <c:extLst>
            <c:ext xmlns:c16="http://schemas.microsoft.com/office/drawing/2014/chart" uri="{C3380CC4-5D6E-409C-BE32-E72D297353CC}">
              <c16:uniqueId val="{0000000A-B386-4B01-B523-4E229D49D0F7}"/>
            </c:ext>
          </c:extLst>
        </c:ser>
        <c:dLbls>
          <c:showLegendKey val="0"/>
          <c:showVal val="0"/>
          <c:showCatName val="0"/>
          <c:showSerName val="0"/>
          <c:showPercent val="0"/>
          <c:showBubbleSize val="0"/>
        </c:dLbls>
        <c:gapWidth val="80"/>
        <c:overlap val="100"/>
        <c:axId val="80306256"/>
        <c:axId val="1"/>
      </c:barChart>
      <c:catAx>
        <c:axId val="8030625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80306256"/>
        <c:crosses val="min"/>
        <c:crossBetween val="between"/>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93416219270981E-2"/>
          <c:y val="2.5427872860635695E-2"/>
          <c:w val="0.97061316756145799"/>
          <c:h val="0.94914425427872862"/>
        </c:manualLayout>
      </c:layout>
      <c:barChart>
        <c:barDir val="col"/>
        <c:grouping val="stacked"/>
        <c:varyColors val="0"/>
        <c:ser>
          <c:idx val="0"/>
          <c:order val="0"/>
          <c:spPr>
            <a:solidFill>
              <a:schemeClr val="accent1"/>
            </a:solidFill>
            <a:ln w="9525" cmpd="sng" algn="ctr">
              <a:solidFill>
                <a:schemeClr val="tx1"/>
              </a:solidFill>
              <a:prstDash val="solid"/>
            </a:ln>
          </c:spPr>
          <c:invertIfNegative val="0"/>
          <c:dPt>
            <c:idx val="2"/>
            <c:invertIfNegative val="0"/>
            <c:bubble3D val="0"/>
            <c:spPr>
              <a:solidFill>
                <a:schemeClr val="bg1"/>
              </a:solidFill>
              <a:ln>
                <a:noFill/>
              </a:ln>
            </c:spPr>
            <c:extLst>
              <c:ext xmlns:c16="http://schemas.microsoft.com/office/drawing/2014/chart" uri="{C3380CC4-5D6E-409C-BE32-E72D297353CC}">
                <c16:uniqueId val="{00000000-644C-4451-8DE0-46DDCD9558DC}"/>
              </c:ext>
            </c:extLst>
          </c:dPt>
          <c:val>
            <c:numRef>
              <c:f>Sheet1!$A$1:$C$1</c:f>
              <c:numCache>
                <c:formatCode>General</c:formatCode>
                <c:ptCount val="3"/>
                <c:pt idx="0">
                  <c:v>770</c:v>
                </c:pt>
                <c:pt idx="1">
                  <c:v>5400</c:v>
                </c:pt>
                <c:pt idx="2">
                  <c:v>22800</c:v>
                </c:pt>
              </c:numCache>
            </c:numRef>
          </c:val>
          <c:extLst>
            <c:ext xmlns:c16="http://schemas.microsoft.com/office/drawing/2014/chart" uri="{C3380CC4-5D6E-409C-BE32-E72D297353CC}">
              <c16:uniqueId val="{00000001-644C-4451-8DE0-46DDCD9558DC}"/>
            </c:ext>
          </c:extLst>
        </c:ser>
        <c:dLbls>
          <c:showLegendKey val="0"/>
          <c:showVal val="0"/>
          <c:showCatName val="0"/>
          <c:showSerName val="0"/>
          <c:showPercent val="0"/>
          <c:showBubbleSize val="0"/>
        </c:dLbls>
        <c:gapWidth val="80"/>
        <c:overlap val="100"/>
        <c:axId val="80291856"/>
        <c:axId val="1"/>
      </c:barChart>
      <c:lineChart>
        <c:grouping val="standard"/>
        <c:varyColors val="0"/>
        <c:ser>
          <c:idx val="1"/>
          <c:order val="1"/>
          <c:spPr>
            <a:ln w="28575" cmpd="sng" algn="ctr">
              <a:solidFill>
                <a:schemeClr val="accent3"/>
              </a:solidFill>
              <a:prstDash val="solid"/>
            </a:ln>
          </c:spPr>
          <c:marker>
            <c:symbol val="none"/>
          </c:marker>
          <c:val>
            <c:numRef>
              <c:f>Sheet1!$A$2:$C$2</c:f>
              <c:numCache>
                <c:formatCode>General</c:formatCode>
                <c:ptCount val="3"/>
                <c:pt idx="0">
                  <c:v>2500</c:v>
                </c:pt>
                <c:pt idx="1">
                  <c:v>9000</c:v>
                </c:pt>
              </c:numCache>
            </c:numRef>
          </c:val>
          <c:smooth val="0"/>
          <c:extLst>
            <c:ext xmlns:c16="http://schemas.microsoft.com/office/drawing/2014/chart" uri="{C3380CC4-5D6E-409C-BE32-E72D297353CC}">
              <c16:uniqueId val="{00000002-644C-4451-8DE0-46DDCD9558DC}"/>
            </c:ext>
          </c:extLst>
        </c:ser>
        <c:dLbls>
          <c:showLegendKey val="0"/>
          <c:showVal val="0"/>
          <c:showCatName val="0"/>
          <c:showSerName val="0"/>
          <c:showPercent val="0"/>
          <c:showBubbleSize val="0"/>
        </c:dLbls>
        <c:marker val="1"/>
        <c:smooth val="0"/>
        <c:axId val="80291856"/>
        <c:axId val="1"/>
      </c:lineChart>
      <c:catAx>
        <c:axId val="802918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2800"/>
          <c:min val="0"/>
        </c:scaling>
        <c:delete val="1"/>
        <c:axPos val="l"/>
        <c:numFmt formatCode="General" sourceLinked="1"/>
        <c:majorTickMark val="out"/>
        <c:minorTickMark val="none"/>
        <c:tickLblPos val="nextTo"/>
        <c:crossAx val="80291856"/>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52057167605024E-2"/>
          <c:y val="2.7310924369747899E-2"/>
          <c:w val="0.95495885664789948"/>
          <c:h val="0.94537815126050417"/>
        </c:manualLayout>
      </c:layout>
      <c:scatterChart>
        <c:scatterStyle val="lineMarker"/>
        <c:varyColors val="0"/>
        <c:ser>
          <c:idx val="0"/>
          <c:order val="0"/>
          <c:spPr>
            <a:ln>
              <a:noFill/>
            </a:ln>
          </c:spPr>
          <c:marker>
            <c:symbol val="circle"/>
            <c:size val="6"/>
            <c:spPr>
              <a:solidFill>
                <a:schemeClr val="accent1"/>
              </a:solidFill>
              <a:ln w="9525" cmpd="sng" algn="ctr">
                <a:solidFill>
                  <a:schemeClr val="accent1"/>
                </a:solidFill>
                <a:prstDash val="solid"/>
              </a:ln>
            </c:spPr>
          </c:marker>
          <c:xVal>
            <c:numRef>
              <c:f>Sheet1!$A$1:$A$16</c:f>
              <c:numCache>
                <c:formatCode>General</c:formatCode>
                <c:ptCount val="16"/>
                <c:pt idx="0">
                  <c:v>0.25</c:v>
                </c:pt>
                <c:pt idx="1">
                  <c:v>0.75</c:v>
                </c:pt>
                <c:pt idx="2">
                  <c:v>1.25</c:v>
                </c:pt>
                <c:pt idx="3">
                  <c:v>1.75</c:v>
                </c:pt>
              </c:numCache>
            </c:numRef>
          </c:xVal>
          <c:yVal>
            <c:numRef>
              <c:f>Sheet1!$B$1:$B$16</c:f>
              <c:numCache>
                <c:formatCode>General</c:formatCode>
                <c:ptCount val="16"/>
                <c:pt idx="0">
                  <c:v>100</c:v>
                </c:pt>
                <c:pt idx="1">
                  <c:v>98</c:v>
                </c:pt>
                <c:pt idx="2">
                  <c:v>86</c:v>
                </c:pt>
                <c:pt idx="3">
                  <c:v>56.999999999999993</c:v>
                </c:pt>
              </c:numCache>
            </c:numRef>
          </c:yVal>
          <c:smooth val="0"/>
          <c:extLst>
            <c:ext xmlns:c16="http://schemas.microsoft.com/office/drawing/2014/chart" uri="{C3380CC4-5D6E-409C-BE32-E72D297353CC}">
              <c16:uniqueId val="{00000000-47A9-4D21-A15A-7FAE0EFC4BE9}"/>
            </c:ext>
          </c:extLst>
        </c:ser>
        <c:ser>
          <c:idx val="1"/>
          <c:order val="1"/>
          <c:spPr>
            <a:ln>
              <a:noFill/>
            </a:ln>
          </c:spPr>
          <c:marker>
            <c:symbol val="circle"/>
            <c:size val="6"/>
            <c:spPr>
              <a:solidFill>
                <a:schemeClr val="accent2"/>
              </a:solidFill>
              <a:ln w="9525" cmpd="sng" algn="ctr">
                <a:solidFill>
                  <a:schemeClr val="accent2"/>
                </a:solidFill>
                <a:prstDash val="solid"/>
              </a:ln>
            </c:spPr>
          </c:marker>
          <c:xVal>
            <c:numRef>
              <c:f>Sheet1!$A$1:$A$16</c:f>
              <c:numCache>
                <c:formatCode>General</c:formatCode>
                <c:ptCount val="16"/>
                <c:pt idx="4">
                  <c:v>0.25</c:v>
                </c:pt>
                <c:pt idx="5">
                  <c:v>0.75</c:v>
                </c:pt>
                <c:pt idx="6">
                  <c:v>1.25</c:v>
                </c:pt>
                <c:pt idx="7">
                  <c:v>1.75</c:v>
                </c:pt>
              </c:numCache>
            </c:numRef>
          </c:xVal>
          <c:yVal>
            <c:numRef>
              <c:f>Sheet1!$C$1:$C$16</c:f>
              <c:numCache>
                <c:formatCode>General</c:formatCode>
                <c:ptCount val="16"/>
                <c:pt idx="4">
                  <c:v>74</c:v>
                </c:pt>
                <c:pt idx="5">
                  <c:v>67</c:v>
                </c:pt>
                <c:pt idx="6">
                  <c:v>39</c:v>
                </c:pt>
                <c:pt idx="7">
                  <c:v>28.999999999999996</c:v>
                </c:pt>
              </c:numCache>
            </c:numRef>
          </c:yVal>
          <c:smooth val="0"/>
          <c:extLst>
            <c:ext xmlns:c16="http://schemas.microsoft.com/office/drawing/2014/chart" uri="{C3380CC4-5D6E-409C-BE32-E72D297353CC}">
              <c16:uniqueId val="{00000001-47A9-4D21-A15A-7FAE0EFC4BE9}"/>
            </c:ext>
          </c:extLst>
        </c:ser>
        <c:ser>
          <c:idx val="2"/>
          <c:order val="2"/>
          <c:spPr>
            <a:ln>
              <a:noFill/>
            </a:ln>
          </c:spPr>
          <c:marker>
            <c:symbol val="circle"/>
            <c:size val="6"/>
            <c:spPr>
              <a:solidFill>
                <a:schemeClr val="accent3"/>
              </a:solidFill>
              <a:ln w="9525" cmpd="sng" algn="ctr">
                <a:solidFill>
                  <a:schemeClr val="accent3"/>
                </a:solidFill>
                <a:prstDash val="solid"/>
              </a:ln>
            </c:spPr>
          </c:marker>
          <c:xVal>
            <c:numRef>
              <c:f>Sheet1!$A$1:$A$16</c:f>
              <c:numCache>
                <c:formatCode>General</c:formatCode>
                <c:ptCount val="16"/>
                <c:pt idx="8">
                  <c:v>0.25</c:v>
                </c:pt>
                <c:pt idx="9">
                  <c:v>0.75</c:v>
                </c:pt>
                <c:pt idx="10">
                  <c:v>1.25</c:v>
                </c:pt>
                <c:pt idx="11">
                  <c:v>1.75</c:v>
                </c:pt>
              </c:numCache>
            </c:numRef>
          </c:xVal>
          <c:yVal>
            <c:numRef>
              <c:f>Sheet1!$D$1:$D$16</c:f>
              <c:numCache>
                <c:formatCode>General</c:formatCode>
                <c:ptCount val="16"/>
                <c:pt idx="8">
                  <c:v>61</c:v>
                </c:pt>
                <c:pt idx="9">
                  <c:v>54</c:v>
                </c:pt>
                <c:pt idx="10">
                  <c:v>28.999999999999996</c:v>
                </c:pt>
                <c:pt idx="11">
                  <c:v>22</c:v>
                </c:pt>
              </c:numCache>
            </c:numRef>
          </c:yVal>
          <c:smooth val="0"/>
          <c:extLst>
            <c:ext xmlns:c16="http://schemas.microsoft.com/office/drawing/2014/chart" uri="{C3380CC4-5D6E-409C-BE32-E72D297353CC}">
              <c16:uniqueId val="{00000002-47A9-4D21-A15A-7FAE0EFC4BE9}"/>
            </c:ext>
          </c:extLst>
        </c:ser>
        <c:ser>
          <c:idx val="3"/>
          <c:order val="3"/>
          <c:spPr>
            <a:ln>
              <a:noFill/>
            </a:ln>
          </c:spPr>
          <c:marker>
            <c:symbol val="circle"/>
            <c:size val="6"/>
            <c:spPr>
              <a:solidFill>
                <a:schemeClr val="accent4"/>
              </a:solidFill>
              <a:ln w="9525" cmpd="sng" algn="ctr">
                <a:solidFill>
                  <a:schemeClr val="accent4"/>
                </a:solidFill>
                <a:prstDash val="solid"/>
              </a:ln>
            </c:spPr>
          </c:marker>
          <c:xVal>
            <c:numRef>
              <c:f>Sheet1!$A$1:$A$16</c:f>
              <c:numCache>
                <c:formatCode>General</c:formatCode>
                <c:ptCount val="16"/>
                <c:pt idx="12">
                  <c:v>0.25</c:v>
                </c:pt>
                <c:pt idx="13">
                  <c:v>0.75</c:v>
                </c:pt>
                <c:pt idx="14">
                  <c:v>1.25</c:v>
                </c:pt>
                <c:pt idx="15">
                  <c:v>1.75</c:v>
                </c:pt>
              </c:numCache>
            </c:numRef>
          </c:xVal>
          <c:yVal>
            <c:numRef>
              <c:f>Sheet1!$E$1:$E$16</c:f>
              <c:numCache>
                <c:formatCode>General</c:formatCode>
                <c:ptCount val="16"/>
                <c:pt idx="12">
                  <c:v>12</c:v>
                </c:pt>
                <c:pt idx="13">
                  <c:v>16</c:v>
                </c:pt>
                <c:pt idx="14">
                  <c:v>2</c:v>
                </c:pt>
                <c:pt idx="15">
                  <c:v>1</c:v>
                </c:pt>
              </c:numCache>
            </c:numRef>
          </c:yVal>
          <c:smooth val="0"/>
          <c:extLst>
            <c:ext xmlns:c16="http://schemas.microsoft.com/office/drawing/2014/chart" uri="{C3380CC4-5D6E-409C-BE32-E72D297353CC}">
              <c16:uniqueId val="{00000003-47A9-4D21-A15A-7FAE0EFC4BE9}"/>
            </c:ext>
          </c:extLst>
        </c:ser>
        <c:dLbls>
          <c:showLegendKey val="0"/>
          <c:showVal val="0"/>
          <c:showCatName val="0"/>
          <c:showSerName val="0"/>
          <c:showPercent val="0"/>
          <c:showBubbleSize val="0"/>
        </c:dLbls>
        <c:axId val="607202639"/>
        <c:axId val="1"/>
      </c:scatterChart>
      <c:valAx>
        <c:axId val="607202639"/>
        <c:scaling>
          <c:orientation val="minMax"/>
          <c:max val="2"/>
          <c:min val="0"/>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
        <c:crosses val="min"/>
        <c:crossBetween val="midCat"/>
      </c:val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607202639"/>
        <c:crosses val="min"/>
        <c:crossBetween val="midCat"/>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82374541003672E-2"/>
          <c:y val="2.2978347326557666E-2"/>
          <c:w val="0.93635250917992652"/>
          <c:h val="0.95404330534688464"/>
        </c:manualLayout>
      </c:layout>
      <c:scatterChart>
        <c:scatterStyle val="lineMarker"/>
        <c:varyColors val="0"/>
        <c:ser>
          <c:idx val="0"/>
          <c:order val="0"/>
          <c:spPr>
            <a:ln w="19050" cmpd="sng" algn="ctr">
              <a:solidFill>
                <a:schemeClr val="accent1"/>
              </a:solidFill>
              <a:prstDash val="solid"/>
            </a:ln>
          </c:spPr>
          <c:marker>
            <c:symbol val="none"/>
          </c:marker>
          <c:xVal>
            <c:numRef>
              <c:f>Sheet1!$A$1:$S$1</c:f>
              <c:numCache>
                <c:formatCode>General</c:formatCode>
                <c:ptCount val="19"/>
                <c:pt idx="0">
                  <c:v>18993</c:v>
                </c:pt>
                <c:pt idx="1">
                  <c:v>19024</c:v>
                </c:pt>
                <c:pt idx="2">
                  <c:v>19052</c:v>
                </c:pt>
                <c:pt idx="3">
                  <c:v>19083</c:v>
                </c:pt>
                <c:pt idx="4">
                  <c:v>19113</c:v>
                </c:pt>
                <c:pt idx="5">
                  <c:v>19144</c:v>
                </c:pt>
                <c:pt idx="6">
                  <c:v>19174</c:v>
                </c:pt>
                <c:pt idx="7">
                  <c:v>19205</c:v>
                </c:pt>
                <c:pt idx="8">
                  <c:v>19236</c:v>
                </c:pt>
                <c:pt idx="9">
                  <c:v>19266</c:v>
                </c:pt>
                <c:pt idx="10">
                  <c:v>19297</c:v>
                </c:pt>
                <c:pt idx="11">
                  <c:v>19327</c:v>
                </c:pt>
                <c:pt idx="12">
                  <c:v>19358</c:v>
                </c:pt>
                <c:pt idx="13">
                  <c:v>19389</c:v>
                </c:pt>
                <c:pt idx="14">
                  <c:v>19417</c:v>
                </c:pt>
                <c:pt idx="15">
                  <c:v>19448</c:v>
                </c:pt>
                <c:pt idx="16">
                  <c:v>19478</c:v>
                </c:pt>
                <c:pt idx="17">
                  <c:v>19509</c:v>
                </c:pt>
                <c:pt idx="18">
                  <c:v>19539</c:v>
                </c:pt>
              </c:numCache>
            </c:numRef>
          </c:xVal>
          <c:yVal>
            <c:numRef>
              <c:f>Sheet1!$A$2:$S$2</c:f>
              <c:numCache>
                <c:formatCode>General</c:formatCode>
                <c:ptCount val="19"/>
                <c:pt idx="0">
                  <c:v>19.50312951372166</c:v>
                </c:pt>
                <c:pt idx="1">
                  <c:v>19.50312951372166</c:v>
                </c:pt>
                <c:pt idx="2">
                  <c:v>19.50312951372166</c:v>
                </c:pt>
                <c:pt idx="3">
                  <c:v>19.50312951372166</c:v>
                </c:pt>
                <c:pt idx="4">
                  <c:v>19.50312951372166</c:v>
                </c:pt>
                <c:pt idx="5">
                  <c:v>19.50312951372166</c:v>
                </c:pt>
                <c:pt idx="6">
                  <c:v>19.50312951372166</c:v>
                </c:pt>
                <c:pt idx="7">
                  <c:v>63.50312951372166</c:v>
                </c:pt>
                <c:pt idx="8">
                  <c:v>213.50312951372166</c:v>
                </c:pt>
                <c:pt idx="9">
                  <c:v>213.50312951372166</c:v>
                </c:pt>
                <c:pt idx="10">
                  <c:v>243.50312951372166</c:v>
                </c:pt>
                <c:pt idx="11">
                  <c:v>293.50312951372166</c:v>
                </c:pt>
                <c:pt idx="12">
                  <c:v>293.50312951372166</c:v>
                </c:pt>
                <c:pt idx="13">
                  <c:v>333.50312951372166</c:v>
                </c:pt>
                <c:pt idx="14">
                  <c:v>413.50312951372166</c:v>
                </c:pt>
                <c:pt idx="15">
                  <c:v>433.83099836618067</c:v>
                </c:pt>
                <c:pt idx="16">
                  <c:v>453.50312951372166</c:v>
                </c:pt>
                <c:pt idx="17">
                  <c:v>473.83099836618067</c:v>
                </c:pt>
                <c:pt idx="18">
                  <c:v>493.50312951372166</c:v>
                </c:pt>
              </c:numCache>
            </c:numRef>
          </c:yVal>
          <c:smooth val="0"/>
          <c:extLst>
            <c:ext xmlns:c16="http://schemas.microsoft.com/office/drawing/2014/chart" uri="{C3380CC4-5D6E-409C-BE32-E72D297353CC}">
              <c16:uniqueId val="{00000000-0775-40C6-ACC8-60C1E02AE9DE}"/>
            </c:ext>
          </c:extLst>
        </c:ser>
        <c:dLbls>
          <c:showLegendKey val="0"/>
          <c:showVal val="0"/>
          <c:showCatName val="0"/>
          <c:showSerName val="0"/>
          <c:showPercent val="0"/>
          <c:showBubbleSize val="0"/>
        </c:dLbls>
        <c:axId val="4"/>
        <c:axId val="5"/>
      </c:scatterChart>
      <c:valAx>
        <c:axId val="4"/>
        <c:scaling>
          <c:orientation val="minMax"/>
          <c:max val="19539"/>
          <c:min val="18993"/>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
        <c:crosses val="min"/>
        <c:crossBetween val="midCat"/>
      </c:valAx>
      <c:valAx>
        <c:axId val="5"/>
        <c:scaling>
          <c:orientation val="minMax"/>
          <c:max val="513.50312951372166"/>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783367323815998E-2"/>
          <c:y val="4.8552754435107377E-2"/>
          <c:w val="0.97643326535236796"/>
          <c:h val="0.90289449112978526"/>
        </c:manualLayout>
      </c:layout>
      <c:barChart>
        <c:barDir val="col"/>
        <c:grouping val="stacked"/>
        <c:varyColors val="0"/>
        <c:ser>
          <c:idx val="0"/>
          <c:order val="0"/>
          <c:spPr>
            <a:solidFill>
              <a:schemeClr val="accent1"/>
            </a:solidFill>
            <a:ln>
              <a:noFill/>
            </a:ln>
          </c:spPr>
          <c:invertIfNegative val="0"/>
          <c:dPt>
            <c:idx val="2"/>
            <c:invertIfNegative val="0"/>
            <c:bubble3D val="0"/>
            <c:spPr>
              <a:solidFill>
                <a:schemeClr val="accent2"/>
              </a:solidFill>
              <a:ln>
                <a:noFill/>
              </a:ln>
            </c:spPr>
            <c:extLst>
              <c:ext xmlns:c16="http://schemas.microsoft.com/office/drawing/2014/chart" uri="{C3380CC4-5D6E-409C-BE32-E72D297353CC}">
                <c16:uniqueId val="{00000000-F2BB-44B7-A5C7-02641CEF312A}"/>
              </c:ext>
            </c:extLst>
          </c:dPt>
          <c:val>
            <c:numRef>
              <c:f>Sheet1!$A$1:$C$1</c:f>
              <c:numCache>
                <c:formatCode>General</c:formatCode>
                <c:ptCount val="3"/>
                <c:pt idx="0">
                  <c:v>26</c:v>
                </c:pt>
                <c:pt idx="1">
                  <c:v>30</c:v>
                </c:pt>
                <c:pt idx="2">
                  <c:v>210</c:v>
                </c:pt>
              </c:numCache>
            </c:numRef>
          </c:val>
          <c:extLst>
            <c:ext xmlns:c16="http://schemas.microsoft.com/office/drawing/2014/chart" uri="{C3380CC4-5D6E-409C-BE32-E72D297353CC}">
              <c16:uniqueId val="{00000001-F2BB-44B7-A5C7-02641CEF312A}"/>
            </c:ext>
          </c:extLst>
        </c:ser>
        <c:dLbls>
          <c:showLegendKey val="0"/>
          <c:showVal val="0"/>
          <c:showCatName val="0"/>
          <c:showSerName val="0"/>
          <c:showPercent val="0"/>
          <c:showBubbleSize val="0"/>
        </c:dLbls>
        <c:gapWidth val="80"/>
        <c:overlap val="100"/>
        <c:axId val="19215232"/>
        <c:axId val="1"/>
      </c:barChart>
      <c:catAx>
        <c:axId val="192152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10"/>
          <c:min val="0"/>
        </c:scaling>
        <c:delete val="1"/>
        <c:axPos val="l"/>
        <c:numFmt formatCode="General" sourceLinked="1"/>
        <c:majorTickMark val="out"/>
        <c:minorTickMark val="none"/>
        <c:tickLblPos val="nextTo"/>
        <c:crossAx val="19215232"/>
        <c:crosses val="min"/>
        <c:crossBetween val="between"/>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164062500000003E-2"/>
          <c:y val="1.9181113980081151E-2"/>
          <c:w val="0.91367187500000002"/>
          <c:h val="0.87790483216525272"/>
        </c:manualLayout>
      </c:layout>
      <c:scatterChart>
        <c:scatterStyle val="lineMarker"/>
        <c:varyColors val="0"/>
        <c:ser>
          <c:idx val="0"/>
          <c:order val="0"/>
          <c:spPr>
            <a:ln w="19050" cmpd="sng" algn="ctr">
              <a:solidFill>
                <a:schemeClr val="accent1"/>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Sheet1!$A$2:$N$2</c:f>
              <c:numCache>
                <c:formatCode>General</c:formatCode>
                <c:ptCount val="14"/>
                <c:pt idx="0">
                  <c:v>9.9999997764825801E-5</c:v>
                </c:pt>
                <c:pt idx="1">
                  <c:v>3.4000001847744003E-4</c:v>
                </c:pt>
                <c:pt idx="2">
                  <c:v>7.2999998927116396E-4</c:v>
                </c:pt>
                <c:pt idx="3">
                  <c:v>9.4999998807907102E-4</c:v>
                </c:pt>
                <c:pt idx="4">
                  <c:v>4.0000000596046494E-3</c:v>
                </c:pt>
                <c:pt idx="5">
                  <c:v>0.01</c:v>
                </c:pt>
                <c:pt idx="6">
                  <c:v>1.4999999999999999E-2</c:v>
                </c:pt>
                <c:pt idx="7">
                  <c:v>2.40000009536743E-2</c:v>
                </c:pt>
                <c:pt idx="8">
                  <c:v>4.6999998092651402E-2</c:v>
                </c:pt>
                <c:pt idx="9">
                  <c:v>0.05</c:v>
                </c:pt>
                <c:pt idx="10">
                  <c:v>5.6999998092651404E-2</c:v>
                </c:pt>
                <c:pt idx="11">
                  <c:v>0.16</c:v>
                </c:pt>
                <c:pt idx="12">
                  <c:v>0.28999999999999998</c:v>
                </c:pt>
                <c:pt idx="13">
                  <c:v>0.38</c:v>
                </c:pt>
              </c:numCache>
            </c:numRef>
          </c:yVal>
          <c:smooth val="0"/>
          <c:extLst>
            <c:ext xmlns:c16="http://schemas.microsoft.com/office/drawing/2014/chart" uri="{C3380CC4-5D6E-409C-BE32-E72D297353CC}">
              <c16:uniqueId val="{00000000-ED5D-4D27-B598-69BC536E3AA9}"/>
            </c:ext>
          </c:extLst>
        </c:ser>
        <c:dLbls>
          <c:showLegendKey val="0"/>
          <c:showVal val="0"/>
          <c:showCatName val="0"/>
          <c:showSerName val="0"/>
          <c:showPercent val="0"/>
          <c:showBubbleSize val="0"/>
        </c:dLbls>
        <c:axId val="4"/>
        <c:axId val="5"/>
      </c:scatterChart>
      <c:valAx>
        <c:axId val="4"/>
        <c:scaling>
          <c:orientation val="minMax"/>
          <c:max val="2023"/>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0.4"/>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4"/>
        <c:crosses val="min"/>
        <c:crossBetween val="midCat"/>
        <c:majorUnit val="0.05"/>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63636363636364E-2"/>
          <c:y val="7.2423398328690811E-2"/>
          <c:w val="0.97727272727272729"/>
          <c:h val="0.85515320334261835"/>
        </c:manualLayout>
      </c:layout>
      <c:barChart>
        <c:barDir val="col"/>
        <c:grouping val="stacked"/>
        <c:varyColors val="0"/>
        <c:ser>
          <c:idx val="0"/>
          <c:order val="0"/>
          <c:spPr>
            <a:solidFill>
              <a:schemeClr val="accent2"/>
            </a:solidFill>
            <a:ln>
              <a:noFill/>
            </a:ln>
          </c:spPr>
          <c:invertIfNegative val="0"/>
          <c:val>
            <c:numRef>
              <c:f>Sheet1!$A$1:$U$1</c:f>
              <c:numCache>
                <c:formatCode>General</c:formatCode>
                <c:ptCount val="21"/>
                <c:pt idx="0">
                  <c:v>37.777187244086903</c:v>
                </c:pt>
                <c:pt idx="1">
                  <c:v>33.993731937685702</c:v>
                </c:pt>
                <c:pt idx="2">
                  <c:v>29.2926420976994</c:v>
                </c:pt>
                <c:pt idx="3">
                  <c:v>28.056867726119901</c:v>
                </c:pt>
                <c:pt idx="4">
                  <c:v>26.893869772428999</c:v>
                </c:pt>
                <c:pt idx="5">
                  <c:v>25.1307917318295</c:v>
                </c:pt>
                <c:pt idx="6">
                  <c:v>12.3348881455242</c:v>
                </c:pt>
                <c:pt idx="7">
                  <c:v>8.9033942791815601</c:v>
                </c:pt>
                <c:pt idx="8">
                  <c:v>7.3977072261099899</c:v>
                </c:pt>
                <c:pt idx="9">
                  <c:v>5.8144272284478502</c:v>
                </c:pt>
                <c:pt idx="10">
                  <c:v>5.5719517609120697</c:v>
                </c:pt>
                <c:pt idx="11">
                  <c:v>4.4175712549669504</c:v>
                </c:pt>
                <c:pt idx="12">
                  <c:v>3.8838035833746498</c:v>
                </c:pt>
                <c:pt idx="13">
                  <c:v>3.5348798332771998</c:v>
                </c:pt>
                <c:pt idx="14">
                  <c:v>3.09585408940965</c:v>
                </c:pt>
                <c:pt idx="15">
                  <c:v>2.8433778009786401</c:v>
                </c:pt>
                <c:pt idx="16">
                  <c:v>2.5874747834478899</c:v>
                </c:pt>
                <c:pt idx="17">
                  <c:v>2.4244897860128298</c:v>
                </c:pt>
                <c:pt idx="18">
                  <c:v>2.2307449355441902</c:v>
                </c:pt>
                <c:pt idx="19">
                  <c:v>2.0472788576909502</c:v>
                </c:pt>
                <c:pt idx="20">
                  <c:v>2.0440197246830398</c:v>
                </c:pt>
              </c:numCache>
            </c:numRef>
          </c:val>
          <c:extLst>
            <c:ext xmlns:c16="http://schemas.microsoft.com/office/drawing/2014/chart" uri="{C3380CC4-5D6E-409C-BE32-E72D297353CC}">
              <c16:uniqueId val="{00000000-7A37-42B9-B159-1AFC48DA404B}"/>
            </c:ext>
          </c:extLst>
        </c:ser>
        <c:ser>
          <c:idx val="1"/>
          <c:order val="1"/>
          <c:spPr>
            <a:solidFill>
              <a:schemeClr val="accent1"/>
            </a:solidFill>
            <a:ln>
              <a:noFill/>
            </a:ln>
          </c:spPr>
          <c:invertIfNegative val="0"/>
          <c:val>
            <c:numRef>
              <c:f>Sheet1!$A$2:$U$2</c:f>
              <c:numCache>
                <c:formatCode>General</c:formatCode>
                <c:ptCount val="21"/>
                <c:pt idx="0">
                  <c:v>9.1985291543082823</c:v>
                </c:pt>
                <c:pt idx="1">
                  <c:v>8.2772680357625319</c:v>
                </c:pt>
                <c:pt idx="2">
                  <c:v>7.1325693760258204</c:v>
                </c:pt>
                <c:pt idx="3">
                  <c:v>6.831679928862318</c:v>
                </c:pt>
                <c:pt idx="4">
                  <c:v>6.5485116292023378</c:v>
                </c:pt>
                <c:pt idx="5">
                  <c:v>6.1762056446310289</c:v>
                </c:pt>
                <c:pt idx="6">
                  <c:v>3.1095034144218605</c:v>
                </c:pt>
                <c:pt idx="7">
                  <c:v>2.2710244880991102</c:v>
                </c:pt>
                <c:pt idx="8">
                  <c:v>1.8863005782103901</c:v>
                </c:pt>
                <c:pt idx="9">
                  <c:v>1.4799681112851601</c:v>
                </c:pt>
                <c:pt idx="10">
                  <c:v>1.4182601976394995</c:v>
                </c:pt>
                <c:pt idx="11">
                  <c:v>1.1258756506407703</c:v>
                </c:pt>
                <c:pt idx="12">
                  <c:v>0.98750742425315474</c:v>
                </c:pt>
                <c:pt idx="13">
                  <c:v>0.90251424240966172</c:v>
                </c:pt>
                <c:pt idx="14">
                  <c:v>0.78857249075575409</c:v>
                </c:pt>
                <c:pt idx="15">
                  <c:v>0.72444877947497099</c:v>
                </c:pt>
                <c:pt idx="16">
                  <c:v>0.65861682686958201</c:v>
                </c:pt>
                <c:pt idx="17">
                  <c:v>0.61664669766566993</c:v>
                </c:pt>
                <c:pt idx="18">
                  <c:v>0.56659608715433585</c:v>
                </c:pt>
                <c:pt idx="19">
                  <c:v>0.51948801498466102</c:v>
                </c:pt>
                <c:pt idx="20">
                  <c:v>0.51909603238520585</c:v>
                </c:pt>
              </c:numCache>
            </c:numRef>
          </c:val>
          <c:extLst>
            <c:ext xmlns:c16="http://schemas.microsoft.com/office/drawing/2014/chart" uri="{C3380CC4-5D6E-409C-BE32-E72D297353CC}">
              <c16:uniqueId val="{00000001-7A37-42B9-B159-1AFC48DA404B}"/>
            </c:ext>
          </c:extLst>
        </c:ser>
        <c:ser>
          <c:idx val="2"/>
          <c:order val="2"/>
          <c:spPr>
            <a:solidFill>
              <a:schemeClr val="accent6"/>
            </a:solidFill>
            <a:ln>
              <a:noFill/>
            </a:ln>
          </c:spPr>
          <c:invertIfNegative val="0"/>
          <c:val>
            <c:numRef>
              <c:f>Sheet1!$A$3:$U$3</c:f>
              <c:numCache>
                <c:formatCode>General</c:formatCode>
                <c:ptCount val="21"/>
                <c:pt idx="0">
                  <c:v>91.985291543082809</c:v>
                </c:pt>
                <c:pt idx="1">
                  <c:v>82.772680357625319</c:v>
                </c:pt>
                <c:pt idx="2">
                  <c:v>71.32569376025819</c:v>
                </c:pt>
                <c:pt idx="3">
                  <c:v>68.316799288623201</c:v>
                </c:pt>
                <c:pt idx="4">
                  <c:v>65.485116292023406</c:v>
                </c:pt>
                <c:pt idx="5">
                  <c:v>61.762056446310297</c:v>
                </c:pt>
                <c:pt idx="6">
                  <c:v>31.095034144218602</c:v>
                </c:pt>
                <c:pt idx="7">
                  <c:v>22.710244880991098</c:v>
                </c:pt>
                <c:pt idx="8">
                  <c:v>18.863005782103897</c:v>
                </c:pt>
                <c:pt idx="9">
                  <c:v>14.799681112851598</c:v>
                </c:pt>
                <c:pt idx="10">
                  <c:v>14.182601976394999</c:v>
                </c:pt>
                <c:pt idx="11">
                  <c:v>11.2587565064077</c:v>
                </c:pt>
                <c:pt idx="12">
                  <c:v>9.8750742425315501</c:v>
                </c:pt>
                <c:pt idx="13">
                  <c:v>9.0251424240966216</c:v>
                </c:pt>
                <c:pt idx="14">
                  <c:v>7.8857249075575409</c:v>
                </c:pt>
                <c:pt idx="15">
                  <c:v>7.2444877947497108</c:v>
                </c:pt>
                <c:pt idx="16">
                  <c:v>6.5861682686958209</c:v>
                </c:pt>
                <c:pt idx="17">
                  <c:v>6.1664669766567002</c:v>
                </c:pt>
                <c:pt idx="18">
                  <c:v>5.6659608715433611</c:v>
                </c:pt>
                <c:pt idx="19">
                  <c:v>5.1948801498466102</c:v>
                </c:pt>
                <c:pt idx="20">
                  <c:v>5.1909603238520603</c:v>
                </c:pt>
              </c:numCache>
            </c:numRef>
          </c:val>
          <c:extLst>
            <c:ext xmlns:c16="http://schemas.microsoft.com/office/drawing/2014/chart" uri="{C3380CC4-5D6E-409C-BE32-E72D297353CC}">
              <c16:uniqueId val="{00000002-7A37-42B9-B159-1AFC48DA404B}"/>
            </c:ext>
          </c:extLst>
        </c:ser>
        <c:ser>
          <c:idx val="3"/>
          <c:order val="3"/>
          <c:spPr>
            <a:solidFill>
              <a:schemeClr val="accent5"/>
            </a:solidFill>
            <a:ln>
              <a:noFill/>
            </a:ln>
          </c:spPr>
          <c:invertIfNegative val="0"/>
          <c:val>
            <c:numRef>
              <c:f>Sheet1!$A$4:$U$4</c:f>
              <c:numCache>
                <c:formatCode>General</c:formatCode>
                <c:ptCount val="21"/>
                <c:pt idx="0">
                  <c:v>6.7510000000000048</c:v>
                </c:pt>
                <c:pt idx="1">
                  <c:v>6.0749999999999886</c:v>
                </c:pt>
                <c:pt idx="2">
                  <c:v>5.2349999999999994</c:v>
                </c:pt>
                <c:pt idx="3">
                  <c:v>5.0139999999999958</c:v>
                </c:pt>
                <c:pt idx="4">
                  <c:v>4.8059999999999974</c:v>
                </c:pt>
                <c:pt idx="5">
                  <c:v>3.8640000000000043</c:v>
                </c:pt>
                <c:pt idx="6">
                  <c:v>1.0379999999999967</c:v>
                </c:pt>
                <c:pt idx="7">
                  <c:v>0.45700000000000074</c:v>
                </c:pt>
                <c:pt idx="8">
                  <c:v>0.38700000000000045</c:v>
                </c:pt>
                <c:pt idx="9">
                  <c:v>0.33299999999999841</c:v>
                </c:pt>
                <c:pt idx="10">
                  <c:v>0.31899999999999906</c:v>
                </c:pt>
                <c:pt idx="11">
                  <c:v>0.23699999999999832</c:v>
                </c:pt>
                <c:pt idx="12">
                  <c:v>0.23399999999999999</c:v>
                </c:pt>
                <c:pt idx="13">
                  <c:v>0.1720000000000006</c:v>
                </c:pt>
                <c:pt idx="14">
                  <c:v>0.17099999999999937</c:v>
                </c:pt>
                <c:pt idx="15">
                  <c:v>0.15499999999999936</c:v>
                </c:pt>
                <c:pt idx="16">
                  <c:v>0.14799999999999969</c:v>
                </c:pt>
                <c:pt idx="17">
                  <c:v>0.14400000000000013</c:v>
                </c:pt>
                <c:pt idx="18">
                  <c:v>0.14100000000000001</c:v>
                </c:pt>
                <c:pt idx="19">
                  <c:v>0.13499999999999979</c:v>
                </c:pt>
                <c:pt idx="20">
                  <c:v>0.12999999999999989</c:v>
                </c:pt>
              </c:numCache>
            </c:numRef>
          </c:val>
          <c:extLst>
            <c:ext xmlns:c16="http://schemas.microsoft.com/office/drawing/2014/chart" uri="{C3380CC4-5D6E-409C-BE32-E72D297353CC}">
              <c16:uniqueId val="{00000003-7A37-42B9-B159-1AFC48DA404B}"/>
            </c:ext>
          </c:extLst>
        </c:ser>
        <c:ser>
          <c:idx val="4"/>
          <c:order val="4"/>
          <c:spPr>
            <a:solidFill>
              <a:schemeClr val="accent4"/>
            </a:solidFill>
            <a:ln>
              <a:noFill/>
            </a:ln>
          </c:spPr>
          <c:invertIfNegative val="0"/>
          <c:val>
            <c:numRef>
              <c:f>Sheet1!$A$5:$U$5</c:f>
              <c:numCache>
                <c:formatCode>General</c:formatCode>
                <c:ptCount val="21"/>
                <c:pt idx="0">
                  <c:v>17.534999999999997</c:v>
                </c:pt>
                <c:pt idx="1">
                  <c:v>15.757000000000005</c:v>
                </c:pt>
                <c:pt idx="2">
                  <c:v>13.546000000000006</c:v>
                </c:pt>
                <c:pt idx="3">
                  <c:v>12.968999999999994</c:v>
                </c:pt>
                <c:pt idx="4">
                  <c:v>12.429999999999993</c:v>
                </c:pt>
                <c:pt idx="5">
                  <c:v>11.212999999999994</c:v>
                </c:pt>
                <c:pt idx="6">
                  <c:v>5.3410000000000011</c:v>
                </c:pt>
                <c:pt idx="7">
                  <c:v>3.7019999999999982</c:v>
                </c:pt>
                <c:pt idx="8">
                  <c:v>3.0210000000000008</c:v>
                </c:pt>
                <c:pt idx="9">
                  <c:v>2.2749999999999986</c:v>
                </c:pt>
                <c:pt idx="10">
                  <c:v>2.1799999999999997</c:v>
                </c:pt>
                <c:pt idx="11">
                  <c:v>1.625</c:v>
                </c:pt>
                <c:pt idx="12">
                  <c:v>1.3629999999999995</c:v>
                </c:pt>
                <c:pt idx="13">
                  <c:v>1.2010000000000005</c:v>
                </c:pt>
                <c:pt idx="14">
                  <c:v>1.0280000000000005</c:v>
                </c:pt>
                <c:pt idx="15">
                  <c:v>0.92300000000000004</c:v>
                </c:pt>
                <c:pt idx="16">
                  <c:v>0.83099999999999952</c:v>
                </c:pt>
                <c:pt idx="17">
                  <c:v>0.8019999999999996</c:v>
                </c:pt>
                <c:pt idx="18">
                  <c:v>0.73199999999999932</c:v>
                </c:pt>
                <c:pt idx="19">
                  <c:v>0.67899999999999938</c:v>
                </c:pt>
                <c:pt idx="20">
                  <c:v>0.70200000000000085</c:v>
                </c:pt>
              </c:numCache>
            </c:numRef>
          </c:val>
          <c:extLst>
            <c:ext xmlns:c16="http://schemas.microsoft.com/office/drawing/2014/chart" uri="{C3380CC4-5D6E-409C-BE32-E72D297353CC}">
              <c16:uniqueId val="{00000004-7A37-42B9-B159-1AFC48DA404B}"/>
            </c:ext>
          </c:extLst>
        </c:ser>
        <c:ser>
          <c:idx val="5"/>
          <c:order val="5"/>
          <c:spPr>
            <a:solidFill>
              <a:schemeClr val="accent3"/>
            </a:solidFill>
            <a:ln>
              <a:noFill/>
            </a:ln>
          </c:spPr>
          <c:invertIfNegative val="0"/>
          <c:val>
            <c:numRef>
              <c:f>Sheet1!$A$6:$U$6</c:f>
              <c:numCache>
                <c:formatCode>General</c:formatCode>
                <c:ptCount val="21"/>
                <c:pt idx="0">
                  <c:v>56.268000000000001</c:v>
                </c:pt>
                <c:pt idx="1">
                  <c:v>50.59</c:v>
                </c:pt>
                <c:pt idx="2">
                  <c:v>43.528999999999996</c:v>
                </c:pt>
                <c:pt idx="3">
                  <c:v>41.682999999999993</c:v>
                </c:pt>
                <c:pt idx="4">
                  <c:v>39.953000000000003</c:v>
                </c:pt>
                <c:pt idx="5">
                  <c:v>32.046999999999997</c:v>
                </c:pt>
                <c:pt idx="6">
                  <c:v>11.444999999999993</c:v>
                </c:pt>
                <c:pt idx="7">
                  <c:v>6.6950000000000003</c:v>
                </c:pt>
                <c:pt idx="8">
                  <c:v>5.4930000000000021</c:v>
                </c:pt>
                <c:pt idx="9">
                  <c:v>4.2710000000000008</c:v>
                </c:pt>
                <c:pt idx="10">
                  <c:v>4.093</c:v>
                </c:pt>
                <c:pt idx="11">
                  <c:v>2.9349999999999987</c:v>
                </c:pt>
                <c:pt idx="12">
                  <c:v>2.7109999999999985</c:v>
                </c:pt>
                <c:pt idx="13">
                  <c:v>2.2639999999999993</c:v>
                </c:pt>
                <c:pt idx="14">
                  <c:v>2.0139999999999993</c:v>
                </c:pt>
                <c:pt idx="15">
                  <c:v>1.7919999999999998</c:v>
                </c:pt>
                <c:pt idx="16">
                  <c:v>1.6660000000000004</c:v>
                </c:pt>
                <c:pt idx="17">
                  <c:v>1.4990000000000006</c:v>
                </c:pt>
                <c:pt idx="18">
                  <c:v>1.4510000000000005</c:v>
                </c:pt>
                <c:pt idx="19">
                  <c:v>1.2680000000000007</c:v>
                </c:pt>
                <c:pt idx="20">
                  <c:v>1.266</c:v>
                </c:pt>
              </c:numCache>
            </c:numRef>
          </c:val>
          <c:extLst>
            <c:ext xmlns:c16="http://schemas.microsoft.com/office/drawing/2014/chart" uri="{C3380CC4-5D6E-409C-BE32-E72D297353CC}">
              <c16:uniqueId val="{00000005-7A37-42B9-B159-1AFC48DA404B}"/>
            </c:ext>
          </c:extLst>
        </c:ser>
        <c:ser>
          <c:idx val="6"/>
          <c:order val="6"/>
          <c:spPr>
            <a:solidFill>
              <a:schemeClr val="accent2"/>
            </a:solidFill>
            <a:ln>
              <a:noFill/>
            </a:ln>
          </c:spPr>
          <c:invertIfNegative val="0"/>
          <c:val>
            <c:numRef>
              <c:f>Sheet1!$A$7:$U$7</c:f>
              <c:numCache>
                <c:formatCode>General</c:formatCode>
                <c:ptCount val="21"/>
                <c:pt idx="0">
                  <c:v>45.871999999999986</c:v>
                </c:pt>
                <c:pt idx="1">
                  <c:v>32.938999999999993</c:v>
                </c:pt>
                <c:pt idx="2">
                  <c:v>28.818999999999988</c:v>
                </c:pt>
                <c:pt idx="3">
                  <c:v>25.605999999999995</c:v>
                </c:pt>
                <c:pt idx="4">
                  <c:v>23.175000000000011</c:v>
                </c:pt>
                <c:pt idx="5">
                  <c:v>19.885999999999996</c:v>
                </c:pt>
                <c:pt idx="6">
                  <c:v>17.093000000000004</c:v>
                </c:pt>
                <c:pt idx="7">
                  <c:v>14.957999999999998</c:v>
                </c:pt>
                <c:pt idx="8">
                  <c:v>13.311</c:v>
                </c:pt>
                <c:pt idx="9">
                  <c:v>10.643000000000001</c:v>
                </c:pt>
                <c:pt idx="10">
                  <c:v>8.8140000000000001</c:v>
                </c:pt>
                <c:pt idx="11">
                  <c:v>8.8309999999999995</c:v>
                </c:pt>
                <c:pt idx="12">
                  <c:v>9.3780000000000001</c:v>
                </c:pt>
                <c:pt idx="13">
                  <c:v>7.6739999999999995</c:v>
                </c:pt>
                <c:pt idx="14">
                  <c:v>6.1579999999999995</c:v>
                </c:pt>
                <c:pt idx="15">
                  <c:v>5.0170000000000012</c:v>
                </c:pt>
                <c:pt idx="16">
                  <c:v>3.6750000000000007</c:v>
                </c:pt>
                <c:pt idx="17">
                  <c:v>2.8030000000000008</c:v>
                </c:pt>
                <c:pt idx="18">
                  <c:v>1.9860000000000007</c:v>
                </c:pt>
                <c:pt idx="19">
                  <c:v>1.1820000000000004</c:v>
                </c:pt>
                <c:pt idx="20">
                  <c:v>0.45400000000000063</c:v>
                </c:pt>
              </c:numCache>
            </c:numRef>
          </c:val>
          <c:extLst>
            <c:ext xmlns:c16="http://schemas.microsoft.com/office/drawing/2014/chart" uri="{C3380CC4-5D6E-409C-BE32-E72D297353CC}">
              <c16:uniqueId val="{00000006-7A37-42B9-B159-1AFC48DA404B}"/>
            </c:ext>
          </c:extLst>
        </c:ser>
        <c:ser>
          <c:idx val="7"/>
          <c:order val="7"/>
          <c:spPr>
            <a:solidFill>
              <a:schemeClr val="accent1"/>
            </a:solidFill>
            <a:ln>
              <a:noFill/>
            </a:ln>
          </c:spPr>
          <c:invertIfNegative val="0"/>
          <c:val>
            <c:numRef>
              <c:f>Sheet1!$A$8:$U$8</c:f>
              <c:numCache>
                <c:formatCode>General</c:formatCode>
                <c:ptCount val="21"/>
                <c:pt idx="0">
                  <c:v>152.90799999999996</c:v>
                </c:pt>
                <c:pt idx="1">
                  <c:v>115.57599999999999</c:v>
                </c:pt>
                <c:pt idx="2">
                  <c:v>106.73499999999999</c:v>
                </c:pt>
                <c:pt idx="3">
                  <c:v>100.417</c:v>
                </c:pt>
                <c:pt idx="4">
                  <c:v>96.561999999999983</c:v>
                </c:pt>
                <c:pt idx="5">
                  <c:v>88.38</c:v>
                </c:pt>
                <c:pt idx="6">
                  <c:v>81.397000000000006</c:v>
                </c:pt>
                <c:pt idx="7">
                  <c:v>76.707999999999998</c:v>
                </c:pt>
                <c:pt idx="8">
                  <c:v>73.947999999999993</c:v>
                </c:pt>
                <c:pt idx="9">
                  <c:v>64.504000000000005</c:v>
                </c:pt>
                <c:pt idx="10">
                  <c:v>58.75800000000001</c:v>
                </c:pt>
                <c:pt idx="11">
                  <c:v>64.933999999999997</c:v>
                </c:pt>
                <c:pt idx="12">
                  <c:v>76.87</c:v>
                </c:pt>
                <c:pt idx="13">
                  <c:v>71.050999999999988</c:v>
                </c:pt>
                <c:pt idx="14">
                  <c:v>65.507000000000005</c:v>
                </c:pt>
                <c:pt idx="15">
                  <c:v>62.708000000000006</c:v>
                </c:pt>
                <c:pt idx="16">
                  <c:v>55.67799999999999</c:v>
                </c:pt>
                <c:pt idx="17">
                  <c:v>53.908000000000001</c:v>
                </c:pt>
                <c:pt idx="18">
                  <c:v>52.261999999999993</c:v>
                </c:pt>
                <c:pt idx="19">
                  <c:v>49.24</c:v>
                </c:pt>
                <c:pt idx="20">
                  <c:v>45.356000000000002</c:v>
                </c:pt>
              </c:numCache>
            </c:numRef>
          </c:val>
          <c:extLst>
            <c:ext xmlns:c16="http://schemas.microsoft.com/office/drawing/2014/chart" uri="{C3380CC4-5D6E-409C-BE32-E72D297353CC}">
              <c16:uniqueId val="{00000007-7A37-42B9-B159-1AFC48DA404B}"/>
            </c:ext>
          </c:extLst>
        </c:ser>
        <c:dLbls>
          <c:showLegendKey val="0"/>
          <c:showVal val="0"/>
          <c:showCatName val="0"/>
          <c:showSerName val="0"/>
          <c:showPercent val="0"/>
          <c:showBubbleSize val="0"/>
        </c:dLbls>
        <c:gapWidth val="80"/>
        <c:overlap val="100"/>
        <c:axId val="724152464"/>
        <c:axId val="1"/>
      </c:barChart>
      <c:catAx>
        <c:axId val="7241524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100" kern="1200">
                <a:latin typeface="+mn-lt"/>
                <a:ea typeface="+mn-ea"/>
                <a:cs typeface="+mn-cs"/>
              </a:defRPr>
            </a:pPr>
            <a:endParaRPr lang="en-US"/>
          </a:p>
        </c:txPr>
        <c:crossAx val="724152464"/>
        <c:crosses val="min"/>
        <c:crossBetween val="between"/>
        <c:majorUnit val="200"/>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63636363636364E-2"/>
          <c:y val="7.2423398328690811E-2"/>
          <c:w val="0.97727272727272729"/>
          <c:h val="0.85515320334261835"/>
        </c:manualLayout>
      </c:layout>
      <c:barChart>
        <c:barDir val="col"/>
        <c:grouping val="stacked"/>
        <c:varyColors val="0"/>
        <c:ser>
          <c:idx val="0"/>
          <c:order val="0"/>
          <c:spPr>
            <a:solidFill>
              <a:srgbClr val="D6D7D9"/>
            </a:solidFill>
            <a:ln>
              <a:noFill/>
            </a:ln>
          </c:spPr>
          <c:invertIfNegative val="0"/>
          <c:val>
            <c:numRef>
              <c:f>Sheet1!$A$1:$U$1</c:f>
              <c:numCache>
                <c:formatCode>General</c:formatCode>
                <c:ptCount val="21"/>
                <c:pt idx="0">
                  <c:v>52.738095666947203</c:v>
                </c:pt>
                <c:pt idx="1">
                  <c:v>47.487739662525797</c:v>
                </c:pt>
                <c:pt idx="2">
                  <c:v>41.068949133631897</c:v>
                </c:pt>
                <c:pt idx="3">
                  <c:v>32.817983323257302</c:v>
                </c:pt>
                <c:pt idx="4">
                  <c:v>31.517787937839898</c:v>
                </c:pt>
                <c:pt idx="5">
                  <c:v>25.320142473628</c:v>
                </c:pt>
                <c:pt idx="6">
                  <c:v>16.790650238672399</c:v>
                </c:pt>
                <c:pt idx="7">
                  <c:v>12.338931144841199</c:v>
                </c:pt>
                <c:pt idx="8">
                  <c:v>10.5817011956744</c:v>
                </c:pt>
                <c:pt idx="9">
                  <c:v>8.9941215878200307</c:v>
                </c:pt>
                <c:pt idx="10">
                  <c:v>8.0997319907700298</c:v>
                </c:pt>
                <c:pt idx="11">
                  <c:v>6.8229668019216501</c:v>
                </c:pt>
                <c:pt idx="12">
                  <c:v>5.7061280249558202</c:v>
                </c:pt>
                <c:pt idx="13">
                  <c:v>5.1921244427661302</c:v>
                </c:pt>
                <c:pt idx="14">
                  <c:v>4.4563782948761697</c:v>
                </c:pt>
                <c:pt idx="15">
                  <c:v>4.1717471209371402</c:v>
                </c:pt>
                <c:pt idx="16">
                  <c:v>3.73245107819386</c:v>
                </c:pt>
                <c:pt idx="17">
                  <c:v>3.45693146335626</c:v>
                </c:pt>
                <c:pt idx="18">
                  <c:v>3.2271646948289998</c:v>
                </c:pt>
                <c:pt idx="19">
                  <c:v>3.1185957040502301</c:v>
                </c:pt>
                <c:pt idx="20">
                  <c:v>2.9745816425698801</c:v>
                </c:pt>
              </c:numCache>
            </c:numRef>
          </c:val>
          <c:extLst>
            <c:ext xmlns:c16="http://schemas.microsoft.com/office/drawing/2014/chart" uri="{C3380CC4-5D6E-409C-BE32-E72D297353CC}">
              <c16:uniqueId val="{00000000-9DC3-4E63-8E31-2D07EDC02D95}"/>
            </c:ext>
          </c:extLst>
        </c:ser>
        <c:ser>
          <c:idx val="1"/>
          <c:order val="1"/>
          <c:spPr>
            <a:solidFill>
              <a:srgbClr val="969696"/>
            </a:solidFill>
            <a:ln>
              <a:noFill/>
            </a:ln>
          </c:spPr>
          <c:invertIfNegative val="0"/>
          <c:val>
            <c:numRef>
              <c:f>Sheet1!$A$2:$U$2</c:f>
              <c:numCache>
                <c:formatCode>General</c:formatCode>
                <c:ptCount val="21"/>
                <c:pt idx="0">
                  <c:v>13.079479394012296</c:v>
                </c:pt>
                <c:pt idx="1">
                  <c:v>11.779841470785897</c:v>
                </c:pt>
                <c:pt idx="2">
                  <c:v>10.187077697047201</c:v>
                </c:pt>
                <c:pt idx="3">
                  <c:v>8.0653333307161788</c:v>
                </c:pt>
                <c:pt idx="4">
                  <c:v>7.7457111526856863</c:v>
                </c:pt>
                <c:pt idx="5">
                  <c:v>6.2221149282150705</c:v>
                </c:pt>
                <c:pt idx="6">
                  <c:v>4.2642987632915208</c:v>
                </c:pt>
                <c:pt idx="7">
                  <c:v>3.1610080895691492</c:v>
                </c:pt>
                <c:pt idx="8">
                  <c:v>2.7109483625128199</c:v>
                </c:pt>
                <c:pt idx="9">
                  <c:v>2.3035900228104005</c:v>
                </c:pt>
                <c:pt idx="10">
                  <c:v>2.0726446729272805</c:v>
                </c:pt>
                <c:pt idx="11">
                  <c:v>1.7484718966030304</c:v>
                </c:pt>
                <c:pt idx="12">
                  <c:v>1.4586566298586501</c:v>
                </c:pt>
                <c:pt idx="13">
                  <c:v>1.33078556954964</c:v>
                </c:pt>
                <c:pt idx="14">
                  <c:v>1.1398644921756302</c:v>
                </c:pt>
                <c:pt idx="15">
                  <c:v>1.0673888625810797</c:v>
                </c:pt>
                <c:pt idx="16">
                  <c:v>0.9539223579724303</c:v>
                </c:pt>
                <c:pt idx="17">
                  <c:v>0.8828133671055225</c:v>
                </c:pt>
                <c:pt idx="18">
                  <c:v>0.82340641424130023</c:v>
                </c:pt>
                <c:pt idx="19">
                  <c:v>0.79575213092213914</c:v>
                </c:pt>
                <c:pt idx="20">
                  <c:v>0.7588004266415278</c:v>
                </c:pt>
              </c:numCache>
            </c:numRef>
          </c:val>
          <c:extLst>
            <c:ext xmlns:c16="http://schemas.microsoft.com/office/drawing/2014/chart" uri="{C3380CC4-5D6E-409C-BE32-E72D297353CC}">
              <c16:uniqueId val="{00000001-9DC3-4E63-8E31-2D07EDC02D95}"/>
            </c:ext>
          </c:extLst>
        </c:ser>
        <c:ser>
          <c:idx val="2"/>
          <c:order val="2"/>
          <c:spPr>
            <a:solidFill>
              <a:schemeClr val="accent6"/>
            </a:solidFill>
            <a:ln>
              <a:noFill/>
            </a:ln>
          </c:spPr>
          <c:invertIfNegative val="0"/>
          <c:val>
            <c:numRef>
              <c:f>Sheet1!$A$3:$U$3</c:f>
              <c:numCache>
                <c:formatCode>General</c:formatCode>
                <c:ptCount val="21"/>
                <c:pt idx="0">
                  <c:v>130.79479394012299</c:v>
                </c:pt>
                <c:pt idx="1">
                  <c:v>117.798414707859</c:v>
                </c:pt>
                <c:pt idx="2">
                  <c:v>101.87077697047198</c:v>
                </c:pt>
                <c:pt idx="3">
                  <c:v>80.653333307161802</c:v>
                </c:pt>
                <c:pt idx="4">
                  <c:v>77.457111526856906</c:v>
                </c:pt>
                <c:pt idx="5">
                  <c:v>62.221149282150691</c:v>
                </c:pt>
                <c:pt idx="6">
                  <c:v>42.642987632915201</c:v>
                </c:pt>
                <c:pt idx="7">
                  <c:v>31.610080895691496</c:v>
                </c:pt>
                <c:pt idx="8">
                  <c:v>27.109483625128199</c:v>
                </c:pt>
                <c:pt idx="9">
                  <c:v>23.035900228104005</c:v>
                </c:pt>
                <c:pt idx="10">
                  <c:v>20.726446729272801</c:v>
                </c:pt>
                <c:pt idx="11">
                  <c:v>17.4847189660303</c:v>
                </c:pt>
                <c:pt idx="12">
                  <c:v>14.586566298586503</c:v>
                </c:pt>
                <c:pt idx="13">
                  <c:v>13.3078556954964</c:v>
                </c:pt>
                <c:pt idx="14">
                  <c:v>11.398644921756301</c:v>
                </c:pt>
                <c:pt idx="15">
                  <c:v>10.6738886258108</c:v>
                </c:pt>
                <c:pt idx="16">
                  <c:v>9.5392235797243004</c:v>
                </c:pt>
                <c:pt idx="17">
                  <c:v>8.8281336710552107</c:v>
                </c:pt>
                <c:pt idx="18">
                  <c:v>8.2340641424130006</c:v>
                </c:pt>
                <c:pt idx="19">
                  <c:v>7.9575213092213897</c:v>
                </c:pt>
                <c:pt idx="20">
                  <c:v>7.5880042664152692</c:v>
                </c:pt>
              </c:numCache>
            </c:numRef>
          </c:val>
          <c:extLst>
            <c:ext xmlns:c16="http://schemas.microsoft.com/office/drawing/2014/chart" uri="{C3380CC4-5D6E-409C-BE32-E72D297353CC}">
              <c16:uniqueId val="{00000002-9DC3-4E63-8E31-2D07EDC02D95}"/>
            </c:ext>
          </c:extLst>
        </c:ser>
        <c:ser>
          <c:idx val="3"/>
          <c:order val="3"/>
          <c:spPr>
            <a:solidFill>
              <a:schemeClr val="accent5"/>
            </a:solidFill>
            <a:ln>
              <a:noFill/>
            </a:ln>
          </c:spPr>
          <c:invertIfNegative val="0"/>
          <c:val>
            <c:numRef>
              <c:f>Sheet1!$A$4:$U$4</c:f>
              <c:numCache>
                <c:formatCode>General</c:formatCode>
                <c:ptCount val="21"/>
                <c:pt idx="0">
                  <c:v>6.8060000000000116</c:v>
                </c:pt>
                <c:pt idx="1">
                  <c:v>6.1009999999999991</c:v>
                </c:pt>
                <c:pt idx="2">
                  <c:v>5.2820000000000107</c:v>
                </c:pt>
                <c:pt idx="3">
                  <c:v>5.046999999999997</c:v>
                </c:pt>
                <c:pt idx="4">
                  <c:v>4.847999999999999</c:v>
                </c:pt>
                <c:pt idx="5">
                  <c:v>3.9000000000000057</c:v>
                </c:pt>
                <c:pt idx="6">
                  <c:v>1.0659999999999954</c:v>
                </c:pt>
                <c:pt idx="7">
                  <c:v>0.48299999999999699</c:v>
                </c:pt>
                <c:pt idx="8">
                  <c:v>0.4129999999999967</c:v>
                </c:pt>
                <c:pt idx="9">
                  <c:v>0.35799999999999699</c:v>
                </c:pt>
                <c:pt idx="10">
                  <c:v>0.34299999999999997</c:v>
                </c:pt>
                <c:pt idx="11">
                  <c:v>0.26099999999999923</c:v>
                </c:pt>
                <c:pt idx="12">
                  <c:v>0.25799999999999912</c:v>
                </c:pt>
                <c:pt idx="13">
                  <c:v>0.19600000000000151</c:v>
                </c:pt>
                <c:pt idx="14">
                  <c:v>0.19399999999999906</c:v>
                </c:pt>
                <c:pt idx="15">
                  <c:v>0.17800000000000082</c:v>
                </c:pt>
                <c:pt idx="16">
                  <c:v>0.17099999999999937</c:v>
                </c:pt>
                <c:pt idx="17">
                  <c:v>0.16600000000000037</c:v>
                </c:pt>
                <c:pt idx="18">
                  <c:v>0.16300000000000026</c:v>
                </c:pt>
                <c:pt idx="19">
                  <c:v>0.15700000000000003</c:v>
                </c:pt>
                <c:pt idx="20">
                  <c:v>0.15199999999999925</c:v>
                </c:pt>
              </c:numCache>
            </c:numRef>
          </c:val>
          <c:extLst>
            <c:ext xmlns:c16="http://schemas.microsoft.com/office/drawing/2014/chart" uri="{C3380CC4-5D6E-409C-BE32-E72D297353CC}">
              <c16:uniqueId val="{00000003-9DC3-4E63-8E31-2D07EDC02D95}"/>
            </c:ext>
          </c:extLst>
        </c:ser>
        <c:ser>
          <c:idx val="4"/>
          <c:order val="4"/>
          <c:spPr>
            <a:solidFill>
              <a:schemeClr val="accent4"/>
            </a:solidFill>
            <a:ln>
              <a:noFill/>
            </a:ln>
          </c:spPr>
          <c:invertIfNegative val="0"/>
          <c:val>
            <c:numRef>
              <c:f>Sheet1!$A$5:$U$5</c:f>
              <c:numCache>
                <c:formatCode>General</c:formatCode>
                <c:ptCount val="21"/>
                <c:pt idx="0">
                  <c:v>25.774000000000001</c:v>
                </c:pt>
                <c:pt idx="1">
                  <c:v>23.062000000000012</c:v>
                </c:pt>
                <c:pt idx="2">
                  <c:v>19.907000000000011</c:v>
                </c:pt>
                <c:pt idx="3">
                  <c:v>14.625</c:v>
                </c:pt>
                <c:pt idx="4">
                  <c:v>14.044000000000011</c:v>
                </c:pt>
                <c:pt idx="5">
                  <c:v>11.238</c:v>
                </c:pt>
                <c:pt idx="6">
                  <c:v>7.0349999999999966</c:v>
                </c:pt>
                <c:pt idx="7">
                  <c:v>5.2560000000000002</c:v>
                </c:pt>
                <c:pt idx="8">
                  <c:v>4.3539999999999992</c:v>
                </c:pt>
                <c:pt idx="9">
                  <c:v>3.6799999999999997</c:v>
                </c:pt>
                <c:pt idx="10">
                  <c:v>3.2359999999999971</c:v>
                </c:pt>
                <c:pt idx="11">
                  <c:v>2.5960000000000001</c:v>
                </c:pt>
                <c:pt idx="12">
                  <c:v>2.0990000000000002</c:v>
                </c:pt>
                <c:pt idx="13">
                  <c:v>1.8810000000000002</c:v>
                </c:pt>
                <c:pt idx="14">
                  <c:v>1.5590000000000011</c:v>
                </c:pt>
                <c:pt idx="15">
                  <c:v>1.4589999999999996</c:v>
                </c:pt>
                <c:pt idx="16">
                  <c:v>1.2639999999999993</c:v>
                </c:pt>
                <c:pt idx="17">
                  <c:v>1.1820000000000004</c:v>
                </c:pt>
                <c:pt idx="18">
                  <c:v>1.0980000000000008</c:v>
                </c:pt>
                <c:pt idx="19">
                  <c:v>1.0890000000000004</c:v>
                </c:pt>
                <c:pt idx="20">
                  <c:v>1.0359999999999996</c:v>
                </c:pt>
              </c:numCache>
            </c:numRef>
          </c:val>
          <c:extLst>
            <c:ext xmlns:c16="http://schemas.microsoft.com/office/drawing/2014/chart" uri="{C3380CC4-5D6E-409C-BE32-E72D297353CC}">
              <c16:uniqueId val="{00000004-9DC3-4E63-8E31-2D07EDC02D95}"/>
            </c:ext>
          </c:extLst>
        </c:ser>
        <c:ser>
          <c:idx val="5"/>
          <c:order val="5"/>
          <c:spPr>
            <a:solidFill>
              <a:schemeClr val="accent3"/>
            </a:solidFill>
            <a:ln>
              <a:noFill/>
            </a:ln>
          </c:spPr>
          <c:invertIfNegative val="0"/>
          <c:val>
            <c:numRef>
              <c:f>Sheet1!$A$6:$U$6</c:f>
              <c:numCache>
                <c:formatCode>General</c:formatCode>
                <c:ptCount val="21"/>
                <c:pt idx="0">
                  <c:v>63.943000000000012</c:v>
                </c:pt>
                <c:pt idx="1">
                  <c:v>57.260000000000019</c:v>
                </c:pt>
                <c:pt idx="2">
                  <c:v>49.466999999999985</c:v>
                </c:pt>
                <c:pt idx="3">
                  <c:v>41.819999999999993</c:v>
                </c:pt>
                <c:pt idx="4">
                  <c:v>40.159999999999997</c:v>
                </c:pt>
                <c:pt idx="5">
                  <c:v>32.181000000000012</c:v>
                </c:pt>
                <c:pt idx="6">
                  <c:v>13.757999999999996</c:v>
                </c:pt>
                <c:pt idx="7">
                  <c:v>8.4870000000000019</c:v>
                </c:pt>
                <c:pt idx="8">
                  <c:v>7.347999999999999</c:v>
                </c:pt>
                <c:pt idx="9">
                  <c:v>6.107999999999997</c:v>
                </c:pt>
                <c:pt idx="10">
                  <c:v>5.5739999999999981</c:v>
                </c:pt>
                <c:pt idx="11">
                  <c:v>4.328000000000003</c:v>
                </c:pt>
                <c:pt idx="12">
                  <c:v>3.6999999999999993</c:v>
                </c:pt>
                <c:pt idx="13">
                  <c:v>3.1380000000000017</c:v>
                </c:pt>
                <c:pt idx="14">
                  <c:v>2.7570000000000014</c:v>
                </c:pt>
                <c:pt idx="15">
                  <c:v>2.5289999999999999</c:v>
                </c:pt>
                <c:pt idx="16">
                  <c:v>2.2599999999999998</c:v>
                </c:pt>
                <c:pt idx="17">
                  <c:v>2.0670000000000002</c:v>
                </c:pt>
                <c:pt idx="18">
                  <c:v>2.0009999999999994</c:v>
                </c:pt>
                <c:pt idx="19">
                  <c:v>1.8640000000000008</c:v>
                </c:pt>
                <c:pt idx="20">
                  <c:v>1.7539999999999996</c:v>
                </c:pt>
              </c:numCache>
            </c:numRef>
          </c:val>
          <c:extLst>
            <c:ext xmlns:c16="http://schemas.microsoft.com/office/drawing/2014/chart" uri="{C3380CC4-5D6E-409C-BE32-E72D297353CC}">
              <c16:uniqueId val="{00000005-9DC3-4E63-8E31-2D07EDC02D95}"/>
            </c:ext>
          </c:extLst>
        </c:ser>
        <c:ser>
          <c:idx val="6"/>
          <c:order val="6"/>
          <c:spPr>
            <a:solidFill>
              <a:schemeClr val="accent2"/>
            </a:solidFill>
            <a:ln>
              <a:noFill/>
            </a:ln>
          </c:spPr>
          <c:invertIfNegative val="0"/>
          <c:val>
            <c:numRef>
              <c:f>Sheet1!$A$7:$U$7</c:f>
              <c:numCache>
                <c:formatCode>General</c:formatCode>
                <c:ptCount val="21"/>
                <c:pt idx="0">
                  <c:v>52.50200000000001</c:v>
                </c:pt>
                <c:pt idx="1">
                  <c:v>33.716000000000008</c:v>
                </c:pt>
                <c:pt idx="2">
                  <c:v>30.466999999999985</c:v>
                </c:pt>
                <c:pt idx="3">
                  <c:v>27.552999999999997</c:v>
                </c:pt>
                <c:pt idx="4">
                  <c:v>24.501000000000005</c:v>
                </c:pt>
                <c:pt idx="5">
                  <c:v>21.675999999999988</c:v>
                </c:pt>
                <c:pt idx="6">
                  <c:v>18.149999999999991</c:v>
                </c:pt>
                <c:pt idx="7">
                  <c:v>14.920999999999992</c:v>
                </c:pt>
                <c:pt idx="8">
                  <c:v>12.770000000000003</c:v>
                </c:pt>
                <c:pt idx="9">
                  <c:v>10.537999999999997</c:v>
                </c:pt>
                <c:pt idx="10">
                  <c:v>8.7629999999999981</c:v>
                </c:pt>
                <c:pt idx="11">
                  <c:v>7.8399999999999963</c:v>
                </c:pt>
                <c:pt idx="12">
                  <c:v>7.6680000000000028</c:v>
                </c:pt>
                <c:pt idx="13">
                  <c:v>6.0259999999999998</c:v>
                </c:pt>
                <c:pt idx="14">
                  <c:v>4.7360000000000007</c:v>
                </c:pt>
                <c:pt idx="15">
                  <c:v>3.7070000000000007</c:v>
                </c:pt>
                <c:pt idx="16">
                  <c:v>2.66</c:v>
                </c:pt>
                <c:pt idx="17">
                  <c:v>1.9720000000000013</c:v>
                </c:pt>
                <c:pt idx="18">
                  <c:v>1.3569999999999993</c:v>
                </c:pt>
                <c:pt idx="19">
                  <c:v>0.77500000000000036</c:v>
                </c:pt>
                <c:pt idx="20">
                  <c:v>0.28299999999999947</c:v>
                </c:pt>
              </c:numCache>
            </c:numRef>
          </c:val>
          <c:extLst>
            <c:ext xmlns:c16="http://schemas.microsoft.com/office/drawing/2014/chart" uri="{C3380CC4-5D6E-409C-BE32-E72D297353CC}">
              <c16:uniqueId val="{00000006-9DC3-4E63-8E31-2D07EDC02D95}"/>
            </c:ext>
          </c:extLst>
        </c:ser>
        <c:ser>
          <c:idx val="7"/>
          <c:order val="7"/>
          <c:spPr>
            <a:solidFill>
              <a:schemeClr val="accent1"/>
            </a:solidFill>
            <a:ln>
              <a:noFill/>
            </a:ln>
          </c:spPr>
          <c:invertIfNegative val="0"/>
          <c:val>
            <c:numRef>
              <c:f>Sheet1!$A$8:$U$8</c:f>
              <c:numCache>
                <c:formatCode>General</c:formatCode>
                <c:ptCount val="21"/>
                <c:pt idx="0">
                  <c:v>173.50700000000001</c:v>
                </c:pt>
                <c:pt idx="1">
                  <c:v>116.803</c:v>
                </c:pt>
                <c:pt idx="2">
                  <c:v>111.34100000000001</c:v>
                </c:pt>
                <c:pt idx="3">
                  <c:v>106.55000000000001</c:v>
                </c:pt>
                <c:pt idx="4">
                  <c:v>100.58900000000003</c:v>
                </c:pt>
                <c:pt idx="5">
                  <c:v>94.838000000000022</c:v>
                </c:pt>
                <c:pt idx="6">
                  <c:v>84.927999999999997</c:v>
                </c:pt>
                <c:pt idx="7">
                  <c:v>75.018000000000001</c:v>
                </c:pt>
                <c:pt idx="8">
                  <c:v>69.444000000000003</c:v>
                </c:pt>
                <c:pt idx="9">
                  <c:v>62.368000000000009</c:v>
                </c:pt>
                <c:pt idx="10">
                  <c:v>56.922000000000004</c:v>
                </c:pt>
                <c:pt idx="11">
                  <c:v>56.143000000000001</c:v>
                </c:pt>
                <c:pt idx="12">
                  <c:v>61.356000000000002</c:v>
                </c:pt>
                <c:pt idx="13">
                  <c:v>54.295000000000002</c:v>
                </c:pt>
                <c:pt idx="14">
                  <c:v>48.88600000000001</c:v>
                </c:pt>
                <c:pt idx="15">
                  <c:v>44.835999999999999</c:v>
                </c:pt>
                <c:pt idx="16">
                  <c:v>38.796999999999997</c:v>
                </c:pt>
                <c:pt idx="17">
                  <c:v>36.414999999999999</c:v>
                </c:pt>
                <c:pt idx="18">
                  <c:v>34.203000000000003</c:v>
                </c:pt>
                <c:pt idx="19">
                  <c:v>30.803000000000001</c:v>
                </c:pt>
                <c:pt idx="20">
                  <c:v>26.795000000000005</c:v>
                </c:pt>
              </c:numCache>
            </c:numRef>
          </c:val>
          <c:extLst>
            <c:ext xmlns:c16="http://schemas.microsoft.com/office/drawing/2014/chart" uri="{C3380CC4-5D6E-409C-BE32-E72D297353CC}">
              <c16:uniqueId val="{00000007-9DC3-4E63-8E31-2D07EDC02D95}"/>
            </c:ext>
          </c:extLst>
        </c:ser>
        <c:dLbls>
          <c:showLegendKey val="0"/>
          <c:showVal val="0"/>
          <c:showCatName val="0"/>
          <c:showSerName val="0"/>
          <c:showPercent val="0"/>
          <c:showBubbleSize val="0"/>
        </c:dLbls>
        <c:gapWidth val="80"/>
        <c:overlap val="100"/>
        <c:axId val="724163504"/>
        <c:axId val="1"/>
      </c:barChart>
      <c:catAx>
        <c:axId val="7241635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100" kern="1200">
                <a:latin typeface="+mn-lt"/>
                <a:ea typeface="+mn-ea"/>
                <a:cs typeface="+mn-cs"/>
              </a:defRPr>
            </a:pPr>
            <a:endParaRPr lang="en-US"/>
          </a:p>
        </c:txPr>
        <c:crossAx val="724163504"/>
        <c:crosses val="min"/>
        <c:crossBetween val="between"/>
        <c:majorUnit val="200"/>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63636363636364E-2"/>
          <c:y val="7.2423398328690811E-2"/>
          <c:w val="0.97727272727272729"/>
          <c:h val="0.85515320334261835"/>
        </c:manualLayout>
      </c:layout>
      <c:barChart>
        <c:barDir val="col"/>
        <c:grouping val="stacked"/>
        <c:varyColors val="0"/>
        <c:ser>
          <c:idx val="0"/>
          <c:order val="0"/>
          <c:spPr>
            <a:solidFill>
              <a:schemeClr val="accent2"/>
            </a:solidFill>
            <a:ln>
              <a:noFill/>
            </a:ln>
          </c:spPr>
          <c:invertIfNegative val="0"/>
          <c:val>
            <c:numRef>
              <c:f>Sheet1!$A$1:$U$1</c:f>
              <c:numCache>
                <c:formatCode>General</c:formatCode>
                <c:ptCount val="21"/>
                <c:pt idx="0">
                  <c:v>38.044726391352803</c:v>
                </c:pt>
                <c:pt idx="1">
                  <c:v>34.100528094106501</c:v>
                </c:pt>
                <c:pt idx="2">
                  <c:v>29.453563547875699</c:v>
                </c:pt>
                <c:pt idx="3">
                  <c:v>28.117914812652401</c:v>
                </c:pt>
                <c:pt idx="4">
                  <c:v>26.970862396227702</c:v>
                </c:pt>
                <c:pt idx="5">
                  <c:v>25.2371198401665</c:v>
                </c:pt>
                <c:pt idx="6">
                  <c:v>12.4183601958634</c:v>
                </c:pt>
                <c:pt idx="7">
                  <c:v>8.9957542923137996</c:v>
                </c:pt>
                <c:pt idx="8">
                  <c:v>7.8345994165744699</c:v>
                </c:pt>
                <c:pt idx="9">
                  <c:v>6.5418522323366899</c:v>
                </c:pt>
                <c:pt idx="10">
                  <c:v>5.6297383483654198</c:v>
                </c:pt>
                <c:pt idx="11">
                  <c:v>4.8848481622705098</c:v>
                </c:pt>
                <c:pt idx="12">
                  <c:v>4.14457904540755</c:v>
                </c:pt>
                <c:pt idx="13">
                  <c:v>3.78299675335834</c:v>
                </c:pt>
                <c:pt idx="14">
                  <c:v>3.25975582406475</c:v>
                </c:pt>
                <c:pt idx="15">
                  <c:v>3.05513992596872</c:v>
                </c:pt>
                <c:pt idx="16">
                  <c:v>2.71104455172624</c:v>
                </c:pt>
                <c:pt idx="17">
                  <c:v>2.5810735967264602</c:v>
                </c:pt>
                <c:pt idx="18">
                  <c:v>2.44183828500783</c:v>
                </c:pt>
                <c:pt idx="19">
                  <c:v>2.22930986822292</c:v>
                </c:pt>
                <c:pt idx="20">
                  <c:v>2.1648568815015898</c:v>
                </c:pt>
              </c:numCache>
            </c:numRef>
          </c:val>
          <c:extLst>
            <c:ext xmlns:c16="http://schemas.microsoft.com/office/drawing/2014/chart" uri="{C3380CC4-5D6E-409C-BE32-E72D297353CC}">
              <c16:uniqueId val="{00000000-669A-407F-8EB1-ACE526E11FD2}"/>
            </c:ext>
          </c:extLst>
        </c:ser>
        <c:ser>
          <c:idx val="1"/>
          <c:order val="1"/>
          <c:spPr>
            <a:solidFill>
              <a:schemeClr val="accent1"/>
            </a:solidFill>
            <a:ln>
              <a:noFill/>
            </a:ln>
          </c:spPr>
          <c:invertIfNegative val="0"/>
          <c:val>
            <c:numRef>
              <c:f>Sheet1!$A$2:$U$2</c:f>
              <c:numCache>
                <c:formatCode>General</c:formatCode>
                <c:ptCount val="21"/>
                <c:pt idx="0">
                  <c:v>9.2636562055461766</c:v>
                </c:pt>
                <c:pt idx="1">
                  <c:v>8.3032800244432607</c:v>
                </c:pt>
                <c:pt idx="2">
                  <c:v>7.171730791656028</c:v>
                </c:pt>
                <c:pt idx="3">
                  <c:v>6.8465363149746565</c:v>
                </c:pt>
                <c:pt idx="4">
                  <c:v>6.5672369860331585</c:v>
                </c:pt>
                <c:pt idx="5">
                  <c:v>6.2020960623808996</c:v>
                </c:pt>
                <c:pt idx="6">
                  <c:v>3.1301844664580294</c:v>
                </c:pt>
                <c:pt idx="7">
                  <c:v>2.2941050109906005</c:v>
                </c:pt>
                <c:pt idx="8">
                  <c:v>1.9987790692401202</c:v>
                </c:pt>
                <c:pt idx="9">
                  <c:v>1.6680005798277096</c:v>
                </c:pt>
                <c:pt idx="10">
                  <c:v>1.4324515190559497</c:v>
                </c:pt>
                <c:pt idx="11">
                  <c:v>1.2463371850053298</c:v>
                </c:pt>
                <c:pt idx="12">
                  <c:v>1.0543322195863798</c:v>
                </c:pt>
                <c:pt idx="13">
                  <c:v>0.96605110476840039</c:v>
                </c:pt>
                <c:pt idx="14">
                  <c:v>0.83032618806876712</c:v>
                </c:pt>
                <c:pt idx="15">
                  <c:v>0.77863374700486299</c:v>
                </c:pt>
                <c:pt idx="16">
                  <c:v>0.6898946887600621</c:v>
                </c:pt>
                <c:pt idx="17">
                  <c:v>0.65649963551336699</c:v>
                </c:pt>
                <c:pt idx="18">
                  <c:v>0.62060734675527884</c:v>
                </c:pt>
                <c:pt idx="19">
                  <c:v>0.56595061512283618</c:v>
                </c:pt>
                <c:pt idx="20">
                  <c:v>0.5496641250653469</c:v>
                </c:pt>
              </c:numCache>
            </c:numRef>
          </c:val>
          <c:extLst>
            <c:ext xmlns:c16="http://schemas.microsoft.com/office/drawing/2014/chart" uri="{C3380CC4-5D6E-409C-BE32-E72D297353CC}">
              <c16:uniqueId val="{00000001-669A-407F-8EB1-ACE526E11FD2}"/>
            </c:ext>
          </c:extLst>
        </c:ser>
        <c:ser>
          <c:idx val="2"/>
          <c:order val="2"/>
          <c:spPr>
            <a:solidFill>
              <a:schemeClr val="accent6"/>
            </a:solidFill>
            <a:ln>
              <a:noFill/>
            </a:ln>
          </c:spPr>
          <c:invertIfNegative val="0"/>
          <c:val>
            <c:numRef>
              <c:f>Sheet1!$A$3:$U$3</c:f>
              <c:numCache>
                <c:formatCode>General</c:formatCode>
                <c:ptCount val="21"/>
                <c:pt idx="0">
                  <c:v>92.636562055461809</c:v>
                </c:pt>
                <c:pt idx="1">
                  <c:v>83.032800244432593</c:v>
                </c:pt>
                <c:pt idx="2">
                  <c:v>71.717307916560287</c:v>
                </c:pt>
                <c:pt idx="3">
                  <c:v>68.465363149746594</c:v>
                </c:pt>
                <c:pt idx="4">
                  <c:v>65.6723698603316</c:v>
                </c:pt>
                <c:pt idx="5">
                  <c:v>62.020960623809003</c:v>
                </c:pt>
                <c:pt idx="6">
                  <c:v>31.301844664580305</c:v>
                </c:pt>
                <c:pt idx="7">
                  <c:v>22.941050109905998</c:v>
                </c:pt>
                <c:pt idx="8">
                  <c:v>19.987790692401198</c:v>
                </c:pt>
                <c:pt idx="9">
                  <c:v>16.680005798277101</c:v>
                </c:pt>
                <c:pt idx="10">
                  <c:v>14.324515190559499</c:v>
                </c:pt>
                <c:pt idx="11">
                  <c:v>12.463371850053299</c:v>
                </c:pt>
                <c:pt idx="12">
                  <c:v>10.5433221958638</c:v>
                </c:pt>
                <c:pt idx="13">
                  <c:v>9.6605110476840004</c:v>
                </c:pt>
                <c:pt idx="14">
                  <c:v>8.3032618806876606</c:v>
                </c:pt>
                <c:pt idx="15">
                  <c:v>7.786337470048629</c:v>
                </c:pt>
                <c:pt idx="16">
                  <c:v>6.8989468876006192</c:v>
                </c:pt>
                <c:pt idx="17">
                  <c:v>6.5649963551336707</c:v>
                </c:pt>
                <c:pt idx="18">
                  <c:v>6.2060734675527902</c:v>
                </c:pt>
                <c:pt idx="19">
                  <c:v>5.6595061512283609</c:v>
                </c:pt>
                <c:pt idx="20">
                  <c:v>5.4966412506534699</c:v>
                </c:pt>
              </c:numCache>
            </c:numRef>
          </c:val>
          <c:extLst>
            <c:ext xmlns:c16="http://schemas.microsoft.com/office/drawing/2014/chart" uri="{C3380CC4-5D6E-409C-BE32-E72D297353CC}">
              <c16:uniqueId val="{00000002-669A-407F-8EB1-ACE526E11FD2}"/>
            </c:ext>
          </c:extLst>
        </c:ser>
        <c:ser>
          <c:idx val="3"/>
          <c:order val="3"/>
          <c:spPr>
            <a:solidFill>
              <a:schemeClr val="accent5"/>
            </a:solidFill>
            <a:ln>
              <a:noFill/>
            </a:ln>
          </c:spPr>
          <c:invertIfNegative val="0"/>
          <c:val>
            <c:numRef>
              <c:f>Sheet1!$A$4:$U$4</c:f>
              <c:numCache>
                <c:formatCode>General</c:formatCode>
                <c:ptCount val="21"/>
                <c:pt idx="0">
                  <c:v>6.7990000000000066</c:v>
                </c:pt>
                <c:pt idx="1">
                  <c:v>6.0939999999999941</c:v>
                </c:pt>
                <c:pt idx="2">
                  <c:v>5.2639999999999958</c:v>
                </c:pt>
                <c:pt idx="3">
                  <c:v>5.0250000000000057</c:v>
                </c:pt>
                <c:pt idx="4">
                  <c:v>4.8199999999999932</c:v>
                </c:pt>
                <c:pt idx="5">
                  <c:v>3.8829999999999956</c:v>
                </c:pt>
                <c:pt idx="6">
                  <c:v>1.0489999999999995</c:v>
                </c:pt>
                <c:pt idx="7">
                  <c:v>0.46699999999999875</c:v>
                </c:pt>
                <c:pt idx="8">
                  <c:v>0.39799999999999969</c:v>
                </c:pt>
                <c:pt idx="9">
                  <c:v>0.34299999999999997</c:v>
                </c:pt>
                <c:pt idx="10">
                  <c:v>0.3279999999999994</c:v>
                </c:pt>
                <c:pt idx="11">
                  <c:v>0.24699999999999989</c:v>
                </c:pt>
                <c:pt idx="12">
                  <c:v>0.24399999999999977</c:v>
                </c:pt>
                <c:pt idx="13">
                  <c:v>0.18200000000000038</c:v>
                </c:pt>
                <c:pt idx="14">
                  <c:v>0.17999999999999972</c:v>
                </c:pt>
                <c:pt idx="15">
                  <c:v>0.1639999999999997</c:v>
                </c:pt>
                <c:pt idx="16">
                  <c:v>0.15700000000000003</c:v>
                </c:pt>
                <c:pt idx="17">
                  <c:v>0.15300000000000047</c:v>
                </c:pt>
                <c:pt idx="18">
                  <c:v>0.15000000000000036</c:v>
                </c:pt>
                <c:pt idx="19">
                  <c:v>0.14400000000000013</c:v>
                </c:pt>
                <c:pt idx="20">
                  <c:v>0.13899999999999935</c:v>
                </c:pt>
              </c:numCache>
            </c:numRef>
          </c:val>
          <c:extLst>
            <c:ext xmlns:c16="http://schemas.microsoft.com/office/drawing/2014/chart" uri="{C3380CC4-5D6E-409C-BE32-E72D297353CC}">
              <c16:uniqueId val="{00000003-669A-407F-8EB1-ACE526E11FD2}"/>
            </c:ext>
          </c:extLst>
        </c:ser>
        <c:ser>
          <c:idx val="4"/>
          <c:order val="4"/>
          <c:spPr>
            <a:solidFill>
              <a:schemeClr val="accent4"/>
            </a:solidFill>
            <a:ln>
              <a:noFill/>
            </a:ln>
          </c:spPr>
          <c:invertIfNegative val="0"/>
          <c:val>
            <c:numRef>
              <c:f>Sheet1!$A$5:$U$5</c:f>
              <c:numCache>
                <c:formatCode>General</c:formatCode>
                <c:ptCount val="21"/>
                <c:pt idx="0">
                  <c:v>17.62700000000001</c:v>
                </c:pt>
                <c:pt idx="1">
                  <c:v>15.774000000000001</c:v>
                </c:pt>
                <c:pt idx="2">
                  <c:v>13.590999999999994</c:v>
                </c:pt>
                <c:pt idx="3">
                  <c:v>12.968999999999994</c:v>
                </c:pt>
                <c:pt idx="4">
                  <c:v>12.438999999999993</c:v>
                </c:pt>
                <c:pt idx="5">
                  <c:v>11.236000000000004</c:v>
                </c:pt>
                <c:pt idx="6">
                  <c:v>5.3429999999999964</c:v>
                </c:pt>
                <c:pt idx="7">
                  <c:v>3.7040000000000006</c:v>
                </c:pt>
                <c:pt idx="8">
                  <c:v>3.0879999999999974</c:v>
                </c:pt>
                <c:pt idx="9">
                  <c:v>2.5509999999999984</c:v>
                </c:pt>
                <c:pt idx="10">
                  <c:v>2.1810000000000009</c:v>
                </c:pt>
                <c:pt idx="11">
                  <c:v>1.7980000000000018</c:v>
                </c:pt>
                <c:pt idx="12">
                  <c:v>1.3969999999999985</c:v>
                </c:pt>
                <c:pt idx="13">
                  <c:v>1.2530000000000001</c:v>
                </c:pt>
                <c:pt idx="14">
                  <c:v>1.048</c:v>
                </c:pt>
                <c:pt idx="15">
                  <c:v>0.9659999999999993</c:v>
                </c:pt>
                <c:pt idx="16">
                  <c:v>0.85500000000000043</c:v>
                </c:pt>
                <c:pt idx="17">
                  <c:v>0.81700000000000017</c:v>
                </c:pt>
                <c:pt idx="18">
                  <c:v>0.76699999999999946</c:v>
                </c:pt>
                <c:pt idx="19">
                  <c:v>0.71199999999999974</c:v>
                </c:pt>
                <c:pt idx="20">
                  <c:v>0.71400000000000041</c:v>
                </c:pt>
              </c:numCache>
            </c:numRef>
          </c:val>
          <c:extLst>
            <c:ext xmlns:c16="http://schemas.microsoft.com/office/drawing/2014/chart" uri="{C3380CC4-5D6E-409C-BE32-E72D297353CC}">
              <c16:uniqueId val="{00000004-669A-407F-8EB1-ACE526E11FD2}"/>
            </c:ext>
          </c:extLst>
        </c:ser>
        <c:ser>
          <c:idx val="5"/>
          <c:order val="5"/>
          <c:spPr>
            <a:solidFill>
              <a:schemeClr val="accent3"/>
            </a:solidFill>
            <a:ln>
              <a:noFill/>
            </a:ln>
          </c:spPr>
          <c:invertIfNegative val="0"/>
          <c:val>
            <c:numRef>
              <c:f>Sheet1!$A$6:$U$6</c:f>
              <c:numCache>
                <c:formatCode>General</c:formatCode>
                <c:ptCount val="21"/>
                <c:pt idx="0">
                  <c:v>56.604000000000013</c:v>
                </c:pt>
                <c:pt idx="1">
                  <c:v>50.685000000000002</c:v>
                </c:pt>
                <c:pt idx="2">
                  <c:v>43.709000000000003</c:v>
                </c:pt>
                <c:pt idx="3">
                  <c:v>41.715000000000003</c:v>
                </c:pt>
                <c:pt idx="4">
                  <c:v>40.010999999999996</c:v>
                </c:pt>
                <c:pt idx="5">
                  <c:v>32.140999999999991</c:v>
                </c:pt>
                <c:pt idx="6">
                  <c:v>11.462999999999994</c:v>
                </c:pt>
                <c:pt idx="7">
                  <c:v>6.7160000000000011</c:v>
                </c:pt>
                <c:pt idx="8">
                  <c:v>5.8860000000000028</c:v>
                </c:pt>
                <c:pt idx="9">
                  <c:v>4.8879999999999981</c:v>
                </c:pt>
                <c:pt idx="10">
                  <c:v>4.1080000000000005</c:v>
                </c:pt>
                <c:pt idx="11">
                  <c:v>3.3339999999999996</c:v>
                </c:pt>
                <c:pt idx="12">
                  <c:v>2.9179999999999993</c:v>
                </c:pt>
                <c:pt idx="13">
                  <c:v>2.395999999999999</c:v>
                </c:pt>
                <c:pt idx="14">
                  <c:v>2.1440000000000001</c:v>
                </c:pt>
                <c:pt idx="15">
                  <c:v>1.9019999999999992</c:v>
                </c:pt>
                <c:pt idx="16">
                  <c:v>1.7690000000000001</c:v>
                </c:pt>
                <c:pt idx="17">
                  <c:v>1.5980000000000008</c:v>
                </c:pt>
                <c:pt idx="18">
                  <c:v>1.5470000000000006</c:v>
                </c:pt>
                <c:pt idx="19">
                  <c:v>1.3569999999999993</c:v>
                </c:pt>
                <c:pt idx="20">
                  <c:v>1.3509999999999991</c:v>
                </c:pt>
              </c:numCache>
            </c:numRef>
          </c:val>
          <c:extLst>
            <c:ext xmlns:c16="http://schemas.microsoft.com/office/drawing/2014/chart" uri="{C3380CC4-5D6E-409C-BE32-E72D297353CC}">
              <c16:uniqueId val="{00000005-669A-407F-8EB1-ACE526E11FD2}"/>
            </c:ext>
          </c:extLst>
        </c:ser>
        <c:ser>
          <c:idx val="6"/>
          <c:order val="6"/>
          <c:spPr>
            <a:solidFill>
              <a:schemeClr val="accent2"/>
            </a:solidFill>
            <a:ln>
              <a:noFill/>
            </a:ln>
          </c:spPr>
          <c:invertIfNegative val="0"/>
          <c:val>
            <c:numRef>
              <c:f>Sheet1!$A$7:$U$7</c:f>
              <c:numCache>
                <c:formatCode>General</c:formatCode>
                <c:ptCount val="21"/>
                <c:pt idx="0">
                  <c:v>49.571000000000026</c:v>
                </c:pt>
                <c:pt idx="1">
                  <c:v>35.944999999999993</c:v>
                </c:pt>
                <c:pt idx="2">
                  <c:v>31.344999999999999</c:v>
                </c:pt>
                <c:pt idx="3">
                  <c:v>27.781000000000006</c:v>
                </c:pt>
                <c:pt idx="4">
                  <c:v>25.086000000000013</c:v>
                </c:pt>
                <c:pt idx="5">
                  <c:v>21.461999999999989</c:v>
                </c:pt>
                <c:pt idx="6">
                  <c:v>18.375</c:v>
                </c:pt>
                <c:pt idx="7">
                  <c:v>16.265000000000001</c:v>
                </c:pt>
                <c:pt idx="8">
                  <c:v>14.536999999999999</c:v>
                </c:pt>
                <c:pt idx="9">
                  <c:v>11.405000000000001</c:v>
                </c:pt>
                <c:pt idx="10">
                  <c:v>9.3919999999999995</c:v>
                </c:pt>
                <c:pt idx="11">
                  <c:v>9.4890000000000008</c:v>
                </c:pt>
                <c:pt idx="12">
                  <c:v>10.058</c:v>
                </c:pt>
                <c:pt idx="13">
                  <c:v>8.2780000000000022</c:v>
                </c:pt>
                <c:pt idx="14">
                  <c:v>6.6929999999999978</c:v>
                </c:pt>
                <c:pt idx="15">
                  <c:v>5.4960000000000022</c:v>
                </c:pt>
                <c:pt idx="16">
                  <c:v>4.0400000000000009</c:v>
                </c:pt>
                <c:pt idx="17">
                  <c:v>3.0910000000000011</c:v>
                </c:pt>
                <c:pt idx="18">
                  <c:v>2.1959999999999997</c:v>
                </c:pt>
                <c:pt idx="19">
                  <c:v>1.3130000000000006</c:v>
                </c:pt>
                <c:pt idx="20">
                  <c:v>0.50799999999999912</c:v>
                </c:pt>
              </c:numCache>
            </c:numRef>
          </c:val>
          <c:extLst>
            <c:ext xmlns:c16="http://schemas.microsoft.com/office/drawing/2014/chart" uri="{C3380CC4-5D6E-409C-BE32-E72D297353CC}">
              <c16:uniqueId val="{00000006-669A-407F-8EB1-ACE526E11FD2}"/>
            </c:ext>
          </c:extLst>
        </c:ser>
        <c:ser>
          <c:idx val="7"/>
          <c:order val="7"/>
          <c:spPr>
            <a:solidFill>
              <a:schemeClr val="accent1"/>
            </a:solidFill>
            <a:ln>
              <a:noFill/>
            </a:ln>
          </c:spPr>
          <c:invertIfNegative val="0"/>
          <c:val>
            <c:numRef>
              <c:f>Sheet1!$A$8:$U$8</c:f>
              <c:numCache>
                <c:formatCode>General</c:formatCode>
                <c:ptCount val="21"/>
                <c:pt idx="0">
                  <c:v>165.23699999999997</c:v>
                </c:pt>
                <c:pt idx="1">
                  <c:v>126.12199999999999</c:v>
                </c:pt>
                <c:pt idx="2">
                  <c:v>116.09200000000001</c:v>
                </c:pt>
                <c:pt idx="3">
                  <c:v>108.94700000000003</c:v>
                </c:pt>
                <c:pt idx="4">
                  <c:v>104.52499999999998</c:v>
                </c:pt>
                <c:pt idx="5">
                  <c:v>95.387</c:v>
                </c:pt>
                <c:pt idx="6">
                  <c:v>87.498999999999995</c:v>
                </c:pt>
                <c:pt idx="7">
                  <c:v>83.40900000000002</c:v>
                </c:pt>
                <c:pt idx="8">
                  <c:v>80.763000000000005</c:v>
                </c:pt>
                <c:pt idx="9">
                  <c:v>69.12</c:v>
                </c:pt>
                <c:pt idx="10">
                  <c:v>62.615999999999993</c:v>
                </c:pt>
                <c:pt idx="11">
                  <c:v>69.769000000000005</c:v>
                </c:pt>
                <c:pt idx="12">
                  <c:v>82.442999999999998</c:v>
                </c:pt>
                <c:pt idx="13">
                  <c:v>76.650999999999982</c:v>
                </c:pt>
                <c:pt idx="14">
                  <c:v>71.203999999999994</c:v>
                </c:pt>
                <c:pt idx="15">
                  <c:v>68.705999999999989</c:v>
                </c:pt>
                <c:pt idx="16">
                  <c:v>61.216999999999999</c:v>
                </c:pt>
                <c:pt idx="17">
                  <c:v>59.435000000000002</c:v>
                </c:pt>
                <c:pt idx="18">
                  <c:v>57.786000000000008</c:v>
                </c:pt>
                <c:pt idx="19">
                  <c:v>54.717000000000006</c:v>
                </c:pt>
                <c:pt idx="20">
                  <c:v>50.762999999999998</c:v>
                </c:pt>
              </c:numCache>
            </c:numRef>
          </c:val>
          <c:extLst>
            <c:ext xmlns:c16="http://schemas.microsoft.com/office/drawing/2014/chart" uri="{C3380CC4-5D6E-409C-BE32-E72D297353CC}">
              <c16:uniqueId val="{00000007-669A-407F-8EB1-ACE526E11FD2}"/>
            </c:ext>
          </c:extLst>
        </c:ser>
        <c:dLbls>
          <c:showLegendKey val="0"/>
          <c:showVal val="0"/>
          <c:showCatName val="0"/>
          <c:showSerName val="0"/>
          <c:showPercent val="0"/>
          <c:showBubbleSize val="0"/>
        </c:dLbls>
        <c:gapWidth val="80"/>
        <c:overlap val="100"/>
        <c:axId val="19162912"/>
        <c:axId val="1"/>
      </c:barChart>
      <c:catAx>
        <c:axId val="191629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100" kern="1200">
                <a:latin typeface="+mn-lt"/>
                <a:ea typeface="+mn-ea"/>
                <a:cs typeface="+mn-cs"/>
              </a:defRPr>
            </a:pPr>
            <a:endParaRPr lang="en-US"/>
          </a:p>
        </c:txPr>
        <c:crossAx val="19162912"/>
        <c:crosses val="min"/>
        <c:crossBetween val="between"/>
        <c:majorUnit val="200"/>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992652461425422E-2"/>
          <c:y val="1.9938650306748466E-2"/>
          <c:w val="0.79353416605437177"/>
          <c:h val="0.88957055214723924"/>
        </c:manualLayout>
      </c:layout>
      <c:barChart>
        <c:barDir val="bar"/>
        <c:grouping val="stacked"/>
        <c:varyColors val="0"/>
        <c:ser>
          <c:idx val="0"/>
          <c:order val="0"/>
          <c:spPr>
            <a:solidFill>
              <a:schemeClr val="accent1"/>
            </a:solidFill>
            <a:ln>
              <a:noFill/>
            </a:ln>
          </c:spPr>
          <c:invertIfNegative val="0"/>
          <c:val>
            <c:numRef>
              <c:f>Sheet1!$A$1:$U$1</c:f>
              <c:numCache>
                <c:formatCode>General</c:formatCode>
                <c:ptCount val="21"/>
                <c:pt idx="0">
                  <c:v>16.437799596505901</c:v>
                </c:pt>
                <c:pt idx="1">
                  <c:v>15.358928685692399</c:v>
                </c:pt>
                <c:pt idx="2">
                  <c:v>11.409765596732599</c:v>
                </c:pt>
                <c:pt idx="3">
                  <c:v>10.707960235654401</c:v>
                </c:pt>
                <c:pt idx="4">
                  <c:v>8.3700193259007492</c:v>
                </c:pt>
                <c:pt idx="5">
                  <c:v>6.0051397877540102</c:v>
                </c:pt>
                <c:pt idx="6">
                  <c:v>5.9892880521006697</c:v>
                </c:pt>
                <c:pt idx="7">
                  <c:v>5.7048827983663104</c:v>
                </c:pt>
                <c:pt idx="8">
                  <c:v>5.0686314895102802</c:v>
                </c:pt>
                <c:pt idx="9">
                  <c:v>3.45170914481354</c:v>
                </c:pt>
                <c:pt idx="10">
                  <c:v>2.75841999804407</c:v>
                </c:pt>
                <c:pt idx="11">
                  <c:v>2.58966284064689</c:v>
                </c:pt>
                <c:pt idx="12">
                  <c:v>2.2909858635318301</c:v>
                </c:pt>
                <c:pt idx="13">
                  <c:v>1.29298313710089</c:v>
                </c:pt>
                <c:pt idx="14">
                  <c:v>0.90111940952918801</c:v>
                </c:pt>
                <c:pt idx="15">
                  <c:v>0.76689381813219004</c:v>
                </c:pt>
                <c:pt idx="16">
                  <c:v>0.59892880521006697</c:v>
                </c:pt>
                <c:pt idx="17">
                  <c:v>0.437735100749027</c:v>
                </c:pt>
                <c:pt idx="18">
                  <c:v>0.263937776433047</c:v>
                </c:pt>
                <c:pt idx="19">
                  <c:v>3.1147610416019E-2</c:v>
                </c:pt>
                <c:pt idx="20">
                  <c:v>-3.5484527369783199E-2</c:v>
                </c:pt>
              </c:numCache>
            </c:numRef>
          </c:val>
          <c:extLst>
            <c:ext xmlns:c16="http://schemas.microsoft.com/office/drawing/2014/chart" uri="{C3380CC4-5D6E-409C-BE32-E72D297353CC}">
              <c16:uniqueId val="{00000000-F75C-41EA-A16A-4BD0E87F5740}"/>
            </c:ext>
          </c:extLst>
        </c:ser>
        <c:dLbls>
          <c:showLegendKey val="0"/>
          <c:showVal val="0"/>
          <c:showCatName val="0"/>
          <c:showSerName val="0"/>
          <c:showPercent val="0"/>
          <c:showBubbleSize val="0"/>
        </c:dLbls>
        <c:gapWidth val="80"/>
        <c:overlap val="100"/>
        <c:axId val="8802640"/>
        <c:axId val="1"/>
      </c:barChart>
      <c:catAx>
        <c:axId val="8802640"/>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18"/>
          <c:min val="-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8802640"/>
        <c:crosses val="max"/>
        <c:crossBetween val="between"/>
        <c:majorUnit val="2"/>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992652461425422E-2"/>
          <c:y val="1.9938650306748466E-2"/>
          <c:w val="0.79353416605437177"/>
          <c:h val="0.88957055214723924"/>
        </c:manualLayout>
      </c:layout>
      <c:barChart>
        <c:barDir val="bar"/>
        <c:grouping val="stacked"/>
        <c:varyColors val="0"/>
        <c:ser>
          <c:idx val="0"/>
          <c:order val="0"/>
          <c:spPr>
            <a:solidFill>
              <a:schemeClr val="accent1"/>
            </a:solidFill>
            <a:ln>
              <a:noFill/>
            </a:ln>
          </c:spPr>
          <c:invertIfNegative val="0"/>
          <c:val>
            <c:numRef>
              <c:f>Sheet1!$A$1:$U$1</c:f>
              <c:numCache>
                <c:formatCode>General</c:formatCode>
                <c:ptCount val="21"/>
                <c:pt idx="0">
                  <c:v>12.524183590419099</c:v>
                </c:pt>
                <c:pt idx="1">
                  <c:v>8.0410745858118204</c:v>
                </c:pt>
                <c:pt idx="2">
                  <c:v>11.466890812321701</c:v>
                </c:pt>
                <c:pt idx="3">
                  <c:v>5.1835780290654796</c:v>
                </c:pt>
                <c:pt idx="4">
                  <c:v>13.5977596582982</c:v>
                </c:pt>
                <c:pt idx="5">
                  <c:v>5.91615593675514</c:v>
                </c:pt>
                <c:pt idx="6">
                  <c:v>5.7733127001981304</c:v>
                </c:pt>
                <c:pt idx="7">
                  <c:v>5.9024231316487201</c:v>
                </c:pt>
                <c:pt idx="8">
                  <c:v>4.9572875941118104</c:v>
                </c:pt>
                <c:pt idx="9">
                  <c:v>2.8498876019332902</c:v>
                </c:pt>
                <c:pt idx="10">
                  <c:v>2.3275098649791</c:v>
                </c:pt>
                <c:pt idx="11">
                  <c:v>-4.75692939680241</c:v>
                </c:pt>
                <c:pt idx="12">
                  <c:v>6.5352068962380701</c:v>
                </c:pt>
                <c:pt idx="13">
                  <c:v>0.29938421543662902</c:v>
                </c:pt>
                <c:pt idx="14">
                  <c:v>0</c:v>
                </c:pt>
                <c:pt idx="15">
                  <c:v>-4.0765932019984596</c:v>
                </c:pt>
                <c:pt idx="16">
                  <c:v>0.57733127001981299</c:v>
                </c:pt>
                <c:pt idx="17">
                  <c:v>0.62459249958158902</c:v>
                </c:pt>
                <c:pt idx="18">
                  <c:v>-4.0357655972780497</c:v>
                </c:pt>
                <c:pt idx="19">
                  <c:v>-5.3041285176188502E-2</c:v>
                </c:pt>
                <c:pt idx="20">
                  <c:v>-0.61018304101704002</c:v>
                </c:pt>
              </c:numCache>
            </c:numRef>
          </c:val>
          <c:extLst>
            <c:ext xmlns:c16="http://schemas.microsoft.com/office/drawing/2014/chart" uri="{C3380CC4-5D6E-409C-BE32-E72D297353CC}">
              <c16:uniqueId val="{00000000-327E-4129-BA38-EA6848071714}"/>
            </c:ext>
          </c:extLst>
        </c:ser>
        <c:dLbls>
          <c:showLegendKey val="0"/>
          <c:showVal val="0"/>
          <c:showCatName val="0"/>
          <c:showSerName val="0"/>
          <c:showPercent val="0"/>
          <c:showBubbleSize val="0"/>
        </c:dLbls>
        <c:gapWidth val="80"/>
        <c:overlap val="100"/>
        <c:axId val="724151024"/>
        <c:axId val="1"/>
      </c:barChart>
      <c:catAx>
        <c:axId val="72415102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15"/>
          <c:min val="-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724151024"/>
        <c:crosses val="max"/>
        <c:crossBetween val="between"/>
        <c:majorUnit val="5"/>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424439624005785"/>
          <c:y val="1.9938650306748466E-2"/>
          <c:w val="0.78091106290672452"/>
          <c:h val="0.88957055214723924"/>
        </c:manualLayout>
      </c:layout>
      <c:barChart>
        <c:barDir val="bar"/>
        <c:grouping val="stacked"/>
        <c:varyColors val="0"/>
        <c:ser>
          <c:idx val="0"/>
          <c:order val="0"/>
          <c:spPr>
            <a:solidFill>
              <a:schemeClr val="accent1"/>
            </a:solidFill>
            <a:ln>
              <a:noFill/>
            </a:ln>
          </c:spPr>
          <c:invertIfNegative val="0"/>
          <c:val>
            <c:numRef>
              <c:f>Sheet1!$A$1:$U$1</c:f>
              <c:numCache>
                <c:formatCode>General</c:formatCode>
                <c:ptCount val="21"/>
                <c:pt idx="0">
                  <c:v>11.6220574991143</c:v>
                </c:pt>
                <c:pt idx="1">
                  <c:v>8.9882924299888298</c:v>
                </c:pt>
                <c:pt idx="2">
                  <c:v>9.9677757482761393</c:v>
                </c:pt>
                <c:pt idx="3">
                  <c:v>4.7324322438058202</c:v>
                </c:pt>
                <c:pt idx="4">
                  <c:v>13.888311029954</c:v>
                </c:pt>
                <c:pt idx="5">
                  <c:v>5.5569010262763099</c:v>
                </c:pt>
                <c:pt idx="6">
                  <c:v>5.3454654443629002</c:v>
                </c:pt>
                <c:pt idx="7">
                  <c:v>5.1357205733667701</c:v>
                </c:pt>
                <c:pt idx="8">
                  <c:v>4.32462008757315</c:v>
                </c:pt>
                <c:pt idx="9">
                  <c:v>2.50478772798242</c:v>
                </c:pt>
                <c:pt idx="10">
                  <c:v>2.1637094169166202</c:v>
                </c:pt>
                <c:pt idx="11">
                  <c:v>-4.8508460853624999</c:v>
                </c:pt>
                <c:pt idx="12">
                  <c:v>5.7012573846578496</c:v>
                </c:pt>
                <c:pt idx="13">
                  <c:v>0.30201491667687502</c:v>
                </c:pt>
                <c:pt idx="14">
                  <c:v>0</c:v>
                </c:pt>
                <c:pt idx="15">
                  <c:v>-6.6375149714237702</c:v>
                </c:pt>
                <c:pt idx="16">
                  <c:v>0.53454654443629002</c:v>
                </c:pt>
                <c:pt idx="17">
                  <c:v>0.54477354018139801</c:v>
                </c:pt>
                <c:pt idx="18">
                  <c:v>-6.4900092979060702</c:v>
                </c:pt>
                <c:pt idx="19">
                  <c:v>-8.5857977171654207E-2</c:v>
                </c:pt>
                <c:pt idx="20">
                  <c:v>-0.67765150911165795</c:v>
                </c:pt>
              </c:numCache>
            </c:numRef>
          </c:val>
          <c:extLst>
            <c:ext xmlns:c16="http://schemas.microsoft.com/office/drawing/2014/chart" uri="{C3380CC4-5D6E-409C-BE32-E72D297353CC}">
              <c16:uniqueId val="{00000000-C38C-49F8-82F4-A1F37DE38CFB}"/>
            </c:ext>
          </c:extLst>
        </c:ser>
        <c:dLbls>
          <c:showLegendKey val="0"/>
          <c:showVal val="0"/>
          <c:showCatName val="0"/>
          <c:showSerName val="0"/>
          <c:showPercent val="0"/>
          <c:showBubbleSize val="0"/>
        </c:dLbls>
        <c:gapWidth val="80"/>
        <c:overlap val="100"/>
        <c:axId val="724146224"/>
        <c:axId val="1"/>
      </c:barChart>
      <c:catAx>
        <c:axId val="72414622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15"/>
          <c:min val="-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724146224"/>
        <c:crosses val="max"/>
        <c:crossBetween val="between"/>
        <c:majorUnit val="5"/>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202132021320212"/>
          <c:y val="8.4337349397590355E-2"/>
          <c:w val="0.84665846658466581"/>
          <c:h val="0.83132530120481929"/>
        </c:manualLayout>
      </c:layout>
      <c:barChart>
        <c:barDir val="col"/>
        <c:grouping val="stacked"/>
        <c:varyColors val="0"/>
        <c:ser>
          <c:idx val="0"/>
          <c:order val="0"/>
          <c:spPr>
            <a:solidFill>
              <a:schemeClr val="accent2"/>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BE01-433A-BCF2-4B436C608050}"/>
              </c:ext>
            </c:extLst>
          </c:dPt>
          <c:val>
            <c:numRef>
              <c:f>Sheet1!$A$1:$E$1</c:f>
              <c:numCache>
                <c:formatCode>General</c:formatCode>
                <c:ptCount val="5"/>
                <c:pt idx="0">
                  <c:v>10</c:v>
                </c:pt>
                <c:pt idx="1">
                  <c:v>330</c:v>
                </c:pt>
                <c:pt idx="2">
                  <c:v>450</c:v>
                </c:pt>
                <c:pt idx="3">
                  <c:v>420</c:v>
                </c:pt>
                <c:pt idx="4">
                  <c:v>410</c:v>
                </c:pt>
              </c:numCache>
            </c:numRef>
          </c:val>
          <c:extLst>
            <c:ext xmlns:c16="http://schemas.microsoft.com/office/drawing/2014/chart" uri="{C3380CC4-5D6E-409C-BE32-E72D297353CC}">
              <c16:uniqueId val="{00000001-BE01-433A-BCF2-4B436C608050}"/>
            </c:ext>
          </c:extLst>
        </c:ser>
        <c:ser>
          <c:idx val="1"/>
          <c:order val="1"/>
          <c:spPr>
            <a:solidFill>
              <a:schemeClr val="accent1"/>
            </a:solidFill>
            <a:ln>
              <a:noFill/>
            </a:ln>
          </c:spPr>
          <c:invertIfNegative val="0"/>
          <c:dPt>
            <c:idx val="0"/>
            <c:invertIfNegative val="0"/>
            <c:bubble3D val="0"/>
            <c:spPr>
              <a:solidFill>
                <a:schemeClr val="accent2"/>
              </a:solidFill>
              <a:ln>
                <a:noFill/>
              </a:ln>
            </c:spPr>
            <c:extLst>
              <c:ext xmlns:c16="http://schemas.microsoft.com/office/drawing/2014/chart" uri="{C3380CC4-5D6E-409C-BE32-E72D297353CC}">
                <c16:uniqueId val="{00000002-BE01-433A-BCF2-4B436C608050}"/>
              </c:ext>
            </c:extLst>
          </c:dPt>
          <c:val>
            <c:numRef>
              <c:f>Sheet1!$A$2:$E$2</c:f>
              <c:numCache>
                <c:formatCode>General</c:formatCode>
                <c:ptCount val="5"/>
                <c:pt idx="0">
                  <c:v>200</c:v>
                </c:pt>
                <c:pt idx="1">
                  <c:v>20</c:v>
                </c:pt>
                <c:pt idx="2">
                  <c:v>50</c:v>
                </c:pt>
                <c:pt idx="3">
                  <c:v>40</c:v>
                </c:pt>
                <c:pt idx="4">
                  <c:v>30</c:v>
                </c:pt>
              </c:numCache>
            </c:numRef>
          </c:val>
          <c:extLst>
            <c:ext xmlns:c16="http://schemas.microsoft.com/office/drawing/2014/chart" uri="{C3380CC4-5D6E-409C-BE32-E72D297353CC}">
              <c16:uniqueId val="{00000003-BE01-433A-BCF2-4B436C608050}"/>
            </c:ext>
          </c:extLst>
        </c:ser>
        <c:dLbls>
          <c:showLegendKey val="0"/>
          <c:showVal val="0"/>
          <c:showCatName val="0"/>
          <c:showSerName val="0"/>
          <c:showPercent val="0"/>
          <c:showBubbleSize val="0"/>
        </c:dLbls>
        <c:gapWidth val="80"/>
        <c:overlap val="100"/>
        <c:axId val="8809840"/>
        <c:axId val="1"/>
      </c:barChart>
      <c:lineChart>
        <c:grouping val="standard"/>
        <c:varyColors val="0"/>
        <c:ser>
          <c:idx val="2"/>
          <c:order val="2"/>
          <c:spPr>
            <a:ln w="28575" cmpd="sng" algn="ctr">
              <a:solidFill>
                <a:srgbClr val="006088"/>
              </a:solidFill>
              <a:prstDash val="solid"/>
            </a:ln>
          </c:spPr>
          <c:marker>
            <c:symbol val="none"/>
          </c:marker>
          <c:val>
            <c:numRef>
              <c:f>Sheet1!$A$3:$E$3</c:f>
              <c:numCache>
                <c:formatCode>General</c:formatCode>
                <c:ptCount val="5"/>
                <c:pt idx="0">
                  <c:v>200</c:v>
                </c:pt>
                <c:pt idx="1">
                  <c:v>330</c:v>
                </c:pt>
                <c:pt idx="2">
                  <c:v>750</c:v>
                </c:pt>
                <c:pt idx="3">
                  <c:v>1100</c:v>
                </c:pt>
                <c:pt idx="4">
                  <c:v>1350</c:v>
                </c:pt>
              </c:numCache>
            </c:numRef>
          </c:val>
          <c:smooth val="0"/>
          <c:extLst>
            <c:ext xmlns:c16="http://schemas.microsoft.com/office/drawing/2014/chart" uri="{C3380CC4-5D6E-409C-BE32-E72D297353CC}">
              <c16:uniqueId val="{00000004-BE01-433A-BCF2-4B436C608050}"/>
            </c:ext>
          </c:extLst>
        </c:ser>
        <c:ser>
          <c:idx val="3"/>
          <c:order val="3"/>
          <c:spPr>
            <a:ln w="28575" cmpd="sng" algn="ctr">
              <a:solidFill>
                <a:srgbClr val="008CC6"/>
              </a:solidFill>
              <a:prstDash val="solid"/>
            </a:ln>
          </c:spPr>
          <c:marker>
            <c:symbol val="none"/>
          </c:marker>
          <c:val>
            <c:numRef>
              <c:f>Sheet1!$A$4:$E$4</c:f>
              <c:numCache>
                <c:formatCode>General</c:formatCode>
                <c:ptCount val="5"/>
                <c:pt idx="0">
                  <c:v>200</c:v>
                </c:pt>
                <c:pt idx="1">
                  <c:v>280</c:v>
                </c:pt>
                <c:pt idx="2">
                  <c:v>550</c:v>
                </c:pt>
                <c:pt idx="3">
                  <c:v>905</c:v>
                </c:pt>
                <c:pt idx="4">
                  <c:v>1300</c:v>
                </c:pt>
              </c:numCache>
            </c:numRef>
          </c:val>
          <c:smooth val="0"/>
          <c:extLst>
            <c:ext xmlns:c16="http://schemas.microsoft.com/office/drawing/2014/chart" uri="{C3380CC4-5D6E-409C-BE32-E72D297353CC}">
              <c16:uniqueId val="{00000005-BE01-433A-BCF2-4B436C608050}"/>
            </c:ext>
          </c:extLst>
        </c:ser>
        <c:ser>
          <c:idx val="4"/>
          <c:order val="4"/>
          <c:spPr>
            <a:ln w="28575" cmpd="sng" algn="ctr">
              <a:solidFill>
                <a:srgbClr val="6BCCF5"/>
              </a:solidFill>
              <a:prstDash val="solid"/>
            </a:ln>
          </c:spPr>
          <c:marker>
            <c:symbol val="none"/>
          </c:marker>
          <c:val>
            <c:numRef>
              <c:f>Sheet1!$A$5:$E$5</c:f>
              <c:numCache>
                <c:formatCode>General</c:formatCode>
                <c:ptCount val="5"/>
                <c:pt idx="0">
                  <c:v>200</c:v>
                </c:pt>
                <c:pt idx="1">
                  <c:v>280</c:v>
                </c:pt>
                <c:pt idx="2">
                  <c:v>475</c:v>
                </c:pt>
                <c:pt idx="3">
                  <c:v>750</c:v>
                </c:pt>
                <c:pt idx="4">
                  <c:v>1000</c:v>
                </c:pt>
              </c:numCache>
            </c:numRef>
          </c:val>
          <c:smooth val="0"/>
          <c:extLst>
            <c:ext xmlns:c16="http://schemas.microsoft.com/office/drawing/2014/chart" uri="{C3380CC4-5D6E-409C-BE32-E72D297353CC}">
              <c16:uniqueId val="{00000006-BE01-433A-BCF2-4B436C608050}"/>
            </c:ext>
          </c:extLst>
        </c:ser>
        <c:dLbls>
          <c:showLegendKey val="0"/>
          <c:showVal val="0"/>
          <c:showCatName val="0"/>
          <c:showSerName val="0"/>
          <c:showPercent val="0"/>
          <c:showBubbleSize val="0"/>
        </c:dLbls>
        <c:marker val="1"/>
        <c:smooth val="0"/>
        <c:axId val="8809840"/>
        <c:axId val="1"/>
      </c:lineChart>
      <c:catAx>
        <c:axId val="880984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8809840"/>
        <c:crosses val="min"/>
        <c:crossBetween val="between"/>
        <c:majorUnit val="20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201320132013201E-2"/>
          <c:y val="5.0436469447138699E-2"/>
          <c:w val="0.97359735973597361"/>
          <c:h val="0.8991270611057226"/>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bg1"/>
              </a:solidFill>
              <a:ln>
                <a:noFill/>
              </a:ln>
            </c:spPr>
            <c:extLst>
              <c:ext xmlns:c16="http://schemas.microsoft.com/office/drawing/2014/chart" uri="{C3380CC4-5D6E-409C-BE32-E72D297353CC}">
                <c16:uniqueId val="{00000000-369A-4565-B91B-89940B72CC87}"/>
              </c:ext>
            </c:extLst>
          </c:dPt>
          <c:val>
            <c:numRef>
              <c:f>Sheet1!$A$1:$D$1</c:f>
              <c:numCache>
                <c:formatCode>General</c:formatCode>
                <c:ptCount val="4"/>
                <c:pt idx="0">
                  <c:v>770</c:v>
                </c:pt>
                <c:pt idx="1">
                  <c:v>5400</c:v>
                </c:pt>
                <c:pt idx="2">
                  <c:v>9000</c:v>
                </c:pt>
                <c:pt idx="3">
                  <c:v>22800</c:v>
                </c:pt>
              </c:numCache>
            </c:numRef>
          </c:val>
          <c:extLst>
            <c:ext xmlns:c16="http://schemas.microsoft.com/office/drawing/2014/chart" uri="{C3380CC4-5D6E-409C-BE32-E72D297353CC}">
              <c16:uniqueId val="{00000001-369A-4565-B91B-89940B72CC87}"/>
            </c:ext>
          </c:extLst>
        </c:ser>
        <c:dLbls>
          <c:showLegendKey val="0"/>
          <c:showVal val="0"/>
          <c:showCatName val="0"/>
          <c:showSerName val="0"/>
          <c:showPercent val="0"/>
          <c:showBubbleSize val="0"/>
        </c:dLbls>
        <c:gapWidth val="80"/>
        <c:overlap val="100"/>
        <c:axId val="607228559"/>
        <c:axId val="1"/>
      </c:barChart>
      <c:catAx>
        <c:axId val="6072285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2800"/>
          <c:min val="0"/>
        </c:scaling>
        <c:delete val="1"/>
        <c:axPos val="l"/>
        <c:numFmt formatCode="General" sourceLinked="1"/>
        <c:majorTickMark val="out"/>
        <c:minorTickMark val="none"/>
        <c:tickLblPos val="nextTo"/>
        <c:crossAx val="607228559"/>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203926818384651E-2"/>
          <c:y val="4.8598130841121495E-2"/>
          <c:w val="0.95359214636323075"/>
          <c:h val="0.90280373831775695"/>
        </c:manualLayout>
      </c:layout>
      <c:barChart>
        <c:barDir val="col"/>
        <c:grouping val="stacked"/>
        <c:varyColors val="0"/>
        <c:ser>
          <c:idx val="0"/>
          <c:order val="0"/>
          <c:spPr>
            <a:solidFill>
              <a:schemeClr val="accent2"/>
            </a:solidFill>
            <a:ln>
              <a:noFill/>
            </a:ln>
          </c:spPr>
          <c:invertIfNegative val="0"/>
          <c:val>
            <c:numRef>
              <c:f>Sheet1!$A$1:$E$1</c:f>
              <c:numCache>
                <c:formatCode>General</c:formatCode>
                <c:ptCount val="5"/>
                <c:pt idx="0">
                  <c:v>0.6</c:v>
                </c:pt>
                <c:pt idx="1">
                  <c:v>0.7</c:v>
                </c:pt>
                <c:pt idx="2">
                  <c:v>0.9</c:v>
                </c:pt>
                <c:pt idx="3">
                  <c:v>0.9</c:v>
                </c:pt>
                <c:pt idx="4">
                  <c:v>0.9</c:v>
                </c:pt>
              </c:numCache>
            </c:numRef>
          </c:val>
          <c:extLst>
            <c:ext xmlns:c16="http://schemas.microsoft.com/office/drawing/2014/chart" uri="{C3380CC4-5D6E-409C-BE32-E72D297353CC}">
              <c16:uniqueId val="{00000000-7426-4E9A-B9A2-D2B852CCCE13}"/>
            </c:ext>
          </c:extLst>
        </c:ser>
        <c:ser>
          <c:idx val="1"/>
          <c:order val="1"/>
          <c:spPr>
            <a:solidFill>
              <a:schemeClr val="accent1"/>
            </a:solidFill>
            <a:ln>
              <a:noFill/>
            </a:ln>
          </c:spPr>
          <c:invertIfNegative val="0"/>
          <c:val>
            <c:numRef>
              <c:f>Sheet1!$A$2:$E$2</c:f>
              <c:numCache>
                <c:formatCode>General</c:formatCode>
                <c:ptCount val="5"/>
                <c:pt idx="1">
                  <c:v>5.0000000000000044E-2</c:v>
                </c:pt>
                <c:pt idx="2">
                  <c:v>9.9999999999999978E-2</c:v>
                </c:pt>
                <c:pt idx="3">
                  <c:v>9.9999999999999978E-2</c:v>
                </c:pt>
                <c:pt idx="4">
                  <c:v>9.9999999999999978E-2</c:v>
                </c:pt>
              </c:numCache>
            </c:numRef>
          </c:val>
          <c:extLst>
            <c:ext xmlns:c16="http://schemas.microsoft.com/office/drawing/2014/chart" uri="{C3380CC4-5D6E-409C-BE32-E72D297353CC}">
              <c16:uniqueId val="{00000001-7426-4E9A-B9A2-D2B852CCCE13}"/>
            </c:ext>
          </c:extLst>
        </c:ser>
        <c:ser>
          <c:idx val="2"/>
          <c:order val="2"/>
          <c:spPr>
            <a:solidFill>
              <a:schemeClr val="bg2"/>
            </a:solidFill>
            <a:ln>
              <a:noFill/>
            </a:ln>
          </c:spPr>
          <c:invertIfNegative val="0"/>
          <c:val>
            <c:numRef>
              <c:f>Sheet1!$A$3:$E$3</c:f>
              <c:numCache>
                <c:formatCode>General</c:formatCode>
                <c:ptCount val="5"/>
                <c:pt idx="2">
                  <c:v>0.10000000000000009</c:v>
                </c:pt>
                <c:pt idx="3">
                  <c:v>0.19999999999999996</c:v>
                </c:pt>
                <c:pt idx="4">
                  <c:v>0.39999999999999991</c:v>
                </c:pt>
              </c:numCache>
            </c:numRef>
          </c:val>
          <c:extLst>
            <c:ext xmlns:c16="http://schemas.microsoft.com/office/drawing/2014/chart" uri="{C3380CC4-5D6E-409C-BE32-E72D297353CC}">
              <c16:uniqueId val="{00000002-7426-4E9A-B9A2-D2B852CCCE13}"/>
            </c:ext>
          </c:extLst>
        </c:ser>
        <c:dLbls>
          <c:showLegendKey val="0"/>
          <c:showVal val="0"/>
          <c:showCatName val="0"/>
          <c:showSerName val="0"/>
          <c:showPercent val="0"/>
          <c:showBubbleSize val="0"/>
        </c:dLbls>
        <c:gapWidth val="80"/>
        <c:overlap val="100"/>
        <c:axId val="94206144"/>
        <c:axId val="1"/>
      </c:barChart>
      <c:lineChart>
        <c:grouping val="standard"/>
        <c:varyColors val="0"/>
        <c:ser>
          <c:idx val="3"/>
          <c:order val="3"/>
          <c:spPr>
            <a:ln w="28575" cmpd="sng" algn="ctr">
              <a:solidFill>
                <a:srgbClr val="006088"/>
              </a:solidFill>
              <a:prstDash val="solid"/>
            </a:ln>
          </c:spPr>
          <c:marker>
            <c:symbol val="none"/>
          </c:marker>
          <c:val>
            <c:numRef>
              <c:f>Sheet1!$A$4:$E$4</c:f>
              <c:numCache>
                <c:formatCode>General</c:formatCode>
                <c:ptCount val="5"/>
                <c:pt idx="0">
                  <c:v>0.5</c:v>
                </c:pt>
                <c:pt idx="1">
                  <c:v>1.2</c:v>
                </c:pt>
                <c:pt idx="2">
                  <c:v>2.9</c:v>
                </c:pt>
                <c:pt idx="3">
                  <c:v>3.5</c:v>
                </c:pt>
                <c:pt idx="4">
                  <c:v>3.6</c:v>
                </c:pt>
              </c:numCache>
            </c:numRef>
          </c:val>
          <c:smooth val="0"/>
          <c:extLst>
            <c:ext xmlns:c16="http://schemas.microsoft.com/office/drawing/2014/chart" uri="{C3380CC4-5D6E-409C-BE32-E72D297353CC}">
              <c16:uniqueId val="{00000003-7426-4E9A-B9A2-D2B852CCCE13}"/>
            </c:ext>
          </c:extLst>
        </c:ser>
        <c:ser>
          <c:idx val="4"/>
          <c:order val="4"/>
          <c:spPr>
            <a:ln w="28575" cmpd="sng" algn="ctr">
              <a:solidFill>
                <a:srgbClr val="008CC6"/>
              </a:solidFill>
              <a:prstDash val="solid"/>
            </a:ln>
          </c:spPr>
          <c:marker>
            <c:symbol val="none"/>
          </c:marker>
          <c:val>
            <c:numRef>
              <c:f>Sheet1!$A$5:$E$5</c:f>
              <c:numCache>
                <c:formatCode>General</c:formatCode>
                <c:ptCount val="5"/>
                <c:pt idx="0">
                  <c:v>0.5</c:v>
                </c:pt>
                <c:pt idx="1">
                  <c:v>0.9</c:v>
                </c:pt>
                <c:pt idx="2">
                  <c:v>2</c:v>
                </c:pt>
                <c:pt idx="3">
                  <c:v>2.9</c:v>
                </c:pt>
                <c:pt idx="4">
                  <c:v>3.3</c:v>
                </c:pt>
              </c:numCache>
            </c:numRef>
          </c:val>
          <c:smooth val="0"/>
          <c:extLst>
            <c:ext xmlns:c16="http://schemas.microsoft.com/office/drawing/2014/chart" uri="{C3380CC4-5D6E-409C-BE32-E72D297353CC}">
              <c16:uniqueId val="{00000004-7426-4E9A-B9A2-D2B852CCCE13}"/>
            </c:ext>
          </c:extLst>
        </c:ser>
        <c:ser>
          <c:idx val="5"/>
          <c:order val="5"/>
          <c:spPr>
            <a:ln w="28575" cmpd="sng" algn="ctr">
              <a:solidFill>
                <a:schemeClr val="tx2"/>
              </a:solidFill>
              <a:prstDash val="solid"/>
            </a:ln>
          </c:spPr>
          <c:marker>
            <c:symbol val="none"/>
          </c:marker>
          <c:val>
            <c:numRef>
              <c:f>Sheet1!$A$6:$E$6</c:f>
              <c:numCache>
                <c:formatCode>General</c:formatCode>
                <c:ptCount val="5"/>
                <c:pt idx="0">
                  <c:v>0</c:v>
                </c:pt>
              </c:numCache>
            </c:numRef>
          </c:val>
          <c:smooth val="0"/>
          <c:extLst>
            <c:ext xmlns:c16="http://schemas.microsoft.com/office/drawing/2014/chart" uri="{C3380CC4-5D6E-409C-BE32-E72D297353CC}">
              <c16:uniqueId val="{00000005-7426-4E9A-B9A2-D2B852CCCE13}"/>
            </c:ext>
          </c:extLst>
        </c:ser>
        <c:dLbls>
          <c:showLegendKey val="0"/>
          <c:showVal val="0"/>
          <c:showCatName val="0"/>
          <c:showSerName val="0"/>
          <c:showPercent val="0"/>
          <c:showBubbleSize val="0"/>
        </c:dLbls>
        <c:marker val="1"/>
        <c:smooth val="0"/>
        <c:axId val="94206144"/>
        <c:axId val="1"/>
      </c:lineChart>
      <c:catAx>
        <c:axId val="942061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94206144"/>
        <c:crosses val="min"/>
        <c:crossBetween val="between"/>
        <c:majorUnit val="0.5"/>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430921052631579"/>
          <c:y val="8.4337349397590355E-2"/>
          <c:w val="0.86430921052631582"/>
          <c:h val="0.83132530120481929"/>
        </c:manualLayout>
      </c:layout>
      <c:barChart>
        <c:barDir val="col"/>
        <c:grouping val="stacked"/>
        <c:varyColors val="0"/>
        <c:ser>
          <c:idx val="0"/>
          <c:order val="0"/>
          <c:spPr>
            <a:solidFill>
              <a:schemeClr val="accent2"/>
            </a:solidFill>
            <a:ln>
              <a:noFill/>
            </a:ln>
          </c:spPr>
          <c:invertIfNegative val="0"/>
          <c:val>
            <c:numRef>
              <c:f>Sheet1!$A$1:$E$1</c:f>
              <c:numCache>
                <c:formatCode>General</c:formatCode>
                <c:ptCount val="5"/>
                <c:pt idx="0">
                  <c:v>240</c:v>
                </c:pt>
                <c:pt idx="1">
                  <c:v>270</c:v>
                </c:pt>
                <c:pt idx="2">
                  <c:v>320</c:v>
                </c:pt>
                <c:pt idx="3">
                  <c:v>270</c:v>
                </c:pt>
                <c:pt idx="4">
                  <c:v>220</c:v>
                </c:pt>
              </c:numCache>
            </c:numRef>
          </c:val>
          <c:extLst>
            <c:ext xmlns:c16="http://schemas.microsoft.com/office/drawing/2014/chart" uri="{C3380CC4-5D6E-409C-BE32-E72D297353CC}">
              <c16:uniqueId val="{00000000-8B1F-49EF-8D6F-ED299007310E}"/>
            </c:ext>
          </c:extLst>
        </c:ser>
        <c:ser>
          <c:idx val="1"/>
          <c:order val="1"/>
          <c:spPr>
            <a:solidFill>
              <a:schemeClr val="accent1"/>
            </a:solidFill>
            <a:ln>
              <a:noFill/>
            </a:ln>
          </c:spPr>
          <c:invertIfNegative val="0"/>
          <c:val>
            <c:numRef>
              <c:f>Sheet1!$A$2:$E$2</c:f>
              <c:numCache>
                <c:formatCode>General</c:formatCode>
                <c:ptCount val="5"/>
                <c:pt idx="2">
                  <c:v>40</c:v>
                </c:pt>
                <c:pt idx="3">
                  <c:v>35</c:v>
                </c:pt>
                <c:pt idx="4">
                  <c:v>40</c:v>
                </c:pt>
              </c:numCache>
            </c:numRef>
          </c:val>
          <c:extLst>
            <c:ext xmlns:c16="http://schemas.microsoft.com/office/drawing/2014/chart" uri="{C3380CC4-5D6E-409C-BE32-E72D297353CC}">
              <c16:uniqueId val="{00000001-8B1F-49EF-8D6F-ED299007310E}"/>
            </c:ext>
          </c:extLst>
        </c:ser>
        <c:dLbls>
          <c:showLegendKey val="0"/>
          <c:showVal val="0"/>
          <c:showCatName val="0"/>
          <c:showSerName val="0"/>
          <c:showPercent val="0"/>
          <c:showBubbleSize val="0"/>
        </c:dLbls>
        <c:gapWidth val="80"/>
        <c:overlap val="100"/>
        <c:axId val="8791120"/>
        <c:axId val="1"/>
      </c:barChart>
      <c:lineChart>
        <c:grouping val="standard"/>
        <c:varyColors val="0"/>
        <c:ser>
          <c:idx val="2"/>
          <c:order val="2"/>
          <c:spPr>
            <a:ln w="28575" cmpd="sng" algn="ctr">
              <a:solidFill>
                <a:srgbClr val="006088"/>
              </a:solidFill>
              <a:prstDash val="solid"/>
            </a:ln>
          </c:spPr>
          <c:marker>
            <c:symbol val="none"/>
          </c:marker>
          <c:val>
            <c:numRef>
              <c:f>Sheet1!$A$3:$E$3</c:f>
              <c:numCache>
                <c:formatCode>General</c:formatCode>
                <c:ptCount val="5"/>
                <c:pt idx="0">
                  <c:v>200</c:v>
                </c:pt>
                <c:pt idx="1">
                  <c:v>250</c:v>
                </c:pt>
                <c:pt idx="2">
                  <c:v>350</c:v>
                </c:pt>
                <c:pt idx="3">
                  <c:v>340</c:v>
                </c:pt>
                <c:pt idx="4">
                  <c:v>310</c:v>
                </c:pt>
              </c:numCache>
            </c:numRef>
          </c:val>
          <c:smooth val="0"/>
          <c:extLst>
            <c:ext xmlns:c16="http://schemas.microsoft.com/office/drawing/2014/chart" uri="{C3380CC4-5D6E-409C-BE32-E72D297353CC}">
              <c16:uniqueId val="{00000002-8B1F-49EF-8D6F-ED299007310E}"/>
            </c:ext>
          </c:extLst>
        </c:ser>
        <c:ser>
          <c:idx val="3"/>
          <c:order val="3"/>
          <c:spPr>
            <a:ln w="28575" cmpd="sng" algn="ctr">
              <a:solidFill>
                <a:srgbClr val="008CC6"/>
              </a:solidFill>
              <a:prstDash val="solid"/>
            </a:ln>
          </c:spPr>
          <c:marker>
            <c:symbol val="none"/>
          </c:marker>
          <c:val>
            <c:numRef>
              <c:f>Sheet1!$A$4:$E$4</c:f>
              <c:numCache>
                <c:formatCode>General</c:formatCode>
                <c:ptCount val="5"/>
                <c:pt idx="0">
                  <c:v>200</c:v>
                </c:pt>
                <c:pt idx="1">
                  <c:v>210</c:v>
                </c:pt>
                <c:pt idx="2">
                  <c:v>300</c:v>
                </c:pt>
                <c:pt idx="3">
                  <c:v>310</c:v>
                </c:pt>
                <c:pt idx="4">
                  <c:v>320</c:v>
                </c:pt>
              </c:numCache>
            </c:numRef>
          </c:val>
          <c:smooth val="0"/>
          <c:extLst>
            <c:ext xmlns:c16="http://schemas.microsoft.com/office/drawing/2014/chart" uri="{C3380CC4-5D6E-409C-BE32-E72D297353CC}">
              <c16:uniqueId val="{00000003-8B1F-49EF-8D6F-ED299007310E}"/>
            </c:ext>
          </c:extLst>
        </c:ser>
        <c:ser>
          <c:idx val="4"/>
          <c:order val="4"/>
          <c:spPr>
            <a:ln w="28575" cmpd="sng" algn="ctr">
              <a:solidFill>
                <a:schemeClr val="tx2"/>
              </a:solidFill>
              <a:prstDash val="solid"/>
            </a:ln>
          </c:spPr>
          <c:marker>
            <c:symbol val="none"/>
          </c:marker>
          <c:val>
            <c:numRef>
              <c:f>Sheet1!$A$5:$E$5</c:f>
              <c:numCache>
                <c:formatCode>General</c:formatCode>
                <c:ptCount val="5"/>
                <c:pt idx="0">
                  <c:v>200</c:v>
                </c:pt>
                <c:pt idx="1">
                  <c:v>210</c:v>
                </c:pt>
                <c:pt idx="2">
                  <c:v>290</c:v>
                </c:pt>
                <c:pt idx="3">
                  <c:v>290</c:v>
                </c:pt>
                <c:pt idx="4">
                  <c:v>280</c:v>
                </c:pt>
              </c:numCache>
            </c:numRef>
          </c:val>
          <c:smooth val="0"/>
          <c:extLst>
            <c:ext xmlns:c16="http://schemas.microsoft.com/office/drawing/2014/chart" uri="{C3380CC4-5D6E-409C-BE32-E72D297353CC}">
              <c16:uniqueId val="{00000004-8B1F-49EF-8D6F-ED299007310E}"/>
            </c:ext>
          </c:extLst>
        </c:ser>
        <c:dLbls>
          <c:showLegendKey val="0"/>
          <c:showVal val="0"/>
          <c:showCatName val="0"/>
          <c:showSerName val="0"/>
          <c:showPercent val="0"/>
          <c:showBubbleSize val="0"/>
        </c:dLbls>
        <c:marker val="1"/>
        <c:smooth val="0"/>
        <c:axId val="8791120"/>
        <c:axId val="1"/>
      </c:lineChart>
      <c:catAx>
        <c:axId val="87911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8791120"/>
        <c:crosses val="min"/>
        <c:crossBetween val="between"/>
        <c:majorUnit val="50"/>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666666666666666"/>
          <c:y val="0.16666666666666666"/>
          <c:w val="0.66666666666666663"/>
          <c:h val="0.66666666666666663"/>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46CF-4CB6-9CFB-1B21A391B59A}"/>
              </c:ext>
            </c:extLst>
          </c:dPt>
          <c:dPt>
            <c:idx val="1"/>
            <c:bubble3D val="0"/>
            <c:spPr>
              <a:solidFill>
                <a:schemeClr val="accent2"/>
              </a:solidFill>
              <a:ln>
                <a:noFill/>
              </a:ln>
            </c:spPr>
            <c:extLst>
              <c:ext xmlns:c16="http://schemas.microsoft.com/office/drawing/2014/chart" uri="{C3380CC4-5D6E-409C-BE32-E72D297353CC}">
                <c16:uniqueId val="{00000001-46CF-4CB6-9CFB-1B21A391B59A}"/>
              </c:ext>
            </c:extLst>
          </c:dPt>
          <c:dPt>
            <c:idx val="2"/>
            <c:bubble3D val="0"/>
            <c:spPr>
              <a:solidFill>
                <a:schemeClr val="accent3"/>
              </a:solidFill>
              <a:ln>
                <a:noFill/>
              </a:ln>
            </c:spPr>
            <c:extLst>
              <c:ext xmlns:c16="http://schemas.microsoft.com/office/drawing/2014/chart" uri="{C3380CC4-5D6E-409C-BE32-E72D297353CC}">
                <c16:uniqueId val="{00000002-46CF-4CB6-9CFB-1B21A391B59A}"/>
              </c:ext>
            </c:extLst>
          </c:dPt>
          <c:val>
            <c:numRef>
              <c:f>Sheet1!$A$1:$A$3</c:f>
              <c:numCache>
                <c:formatCode>General</c:formatCode>
                <c:ptCount val="3"/>
                <c:pt idx="0">
                  <c:v>60</c:v>
                </c:pt>
                <c:pt idx="1">
                  <c:v>30</c:v>
                </c:pt>
                <c:pt idx="2">
                  <c:v>10</c:v>
                </c:pt>
              </c:numCache>
            </c:numRef>
          </c:val>
          <c:extLst>
            <c:ext xmlns:c16="http://schemas.microsoft.com/office/drawing/2014/chart" uri="{C3380CC4-5D6E-409C-BE32-E72D297353CC}">
              <c16:uniqueId val="{00000003-46CF-4CB6-9CFB-1B21A391B59A}"/>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13793103448276"/>
          <c:y val="0.22413793103448276"/>
          <c:w val="0.55172413793103448"/>
          <c:h val="0.55172413793103448"/>
        </c:manualLayout>
      </c:layout>
      <c:pieChart>
        <c:varyColors val="0"/>
        <c:ser>
          <c:idx val="0"/>
          <c:order val="0"/>
          <c:dPt>
            <c:idx val="0"/>
            <c:bubble3D val="0"/>
            <c:spPr>
              <a:solidFill>
                <a:srgbClr val="F78C98"/>
              </a:solidFill>
              <a:ln>
                <a:noFill/>
              </a:ln>
            </c:spPr>
            <c:extLst>
              <c:ext xmlns:c16="http://schemas.microsoft.com/office/drawing/2014/chart" uri="{C3380CC4-5D6E-409C-BE32-E72D297353CC}">
                <c16:uniqueId val="{00000000-6AA9-4B6A-9A00-562398DB3667}"/>
              </c:ext>
            </c:extLst>
          </c:dPt>
          <c:dPt>
            <c:idx val="1"/>
            <c:bubble3D val="0"/>
            <c:spPr>
              <a:solidFill>
                <a:srgbClr val="C20C3E"/>
              </a:solidFill>
              <a:ln>
                <a:noFill/>
              </a:ln>
            </c:spPr>
            <c:extLst>
              <c:ext xmlns:c16="http://schemas.microsoft.com/office/drawing/2014/chart" uri="{C3380CC4-5D6E-409C-BE32-E72D297353CC}">
                <c16:uniqueId val="{00000001-6AA9-4B6A-9A00-562398DB3667}"/>
              </c:ext>
            </c:extLst>
          </c:dPt>
          <c:val>
            <c:numRef>
              <c:f>Sheet1!$A$1:$A$2</c:f>
              <c:numCache>
                <c:formatCode>General</c:formatCode>
                <c:ptCount val="2"/>
                <c:pt idx="0">
                  <c:v>50</c:v>
                </c:pt>
                <c:pt idx="1">
                  <c:v>50</c:v>
                </c:pt>
              </c:numCache>
            </c:numRef>
          </c:val>
          <c:extLst>
            <c:ext xmlns:c16="http://schemas.microsoft.com/office/drawing/2014/chart" uri="{C3380CC4-5D6E-409C-BE32-E72D297353CC}">
              <c16:uniqueId val="{00000002-6AA9-4B6A-9A00-562398DB3667}"/>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403508771929824"/>
          <c:y val="0.11403508771929824"/>
          <c:w val="0.77192982456140347"/>
          <c:h val="0.77192982456140347"/>
        </c:manualLayout>
      </c:layout>
      <c:pieChart>
        <c:varyColors val="0"/>
        <c:ser>
          <c:idx val="0"/>
          <c:order val="0"/>
          <c:dPt>
            <c:idx val="0"/>
            <c:bubble3D val="0"/>
            <c:spPr>
              <a:solidFill>
                <a:srgbClr val="B1E5FB"/>
              </a:solidFill>
              <a:ln>
                <a:noFill/>
              </a:ln>
            </c:spPr>
            <c:extLst>
              <c:ext xmlns:c16="http://schemas.microsoft.com/office/drawing/2014/chart" uri="{C3380CC4-5D6E-409C-BE32-E72D297353CC}">
                <c16:uniqueId val="{00000000-BA12-4C15-B1F1-BA04313DC8F8}"/>
              </c:ext>
            </c:extLst>
          </c:dPt>
          <c:dPt>
            <c:idx val="1"/>
            <c:bubble3D val="0"/>
            <c:spPr>
              <a:solidFill>
                <a:srgbClr val="4D23A0"/>
              </a:solidFill>
              <a:ln>
                <a:noFill/>
              </a:ln>
            </c:spPr>
            <c:extLst>
              <c:ext xmlns:c16="http://schemas.microsoft.com/office/drawing/2014/chart" uri="{C3380CC4-5D6E-409C-BE32-E72D297353CC}">
                <c16:uniqueId val="{00000001-BA12-4C15-B1F1-BA04313DC8F8}"/>
              </c:ext>
            </c:extLst>
          </c:dPt>
          <c:val>
            <c:numRef>
              <c:f>Sheet1!$A$1:$A$2</c:f>
              <c:numCache>
                <c:formatCode>General</c:formatCode>
                <c:ptCount val="2"/>
                <c:pt idx="0">
                  <c:v>5.5555555555555562</c:v>
                </c:pt>
                <c:pt idx="1">
                  <c:v>94.444444444444457</c:v>
                </c:pt>
              </c:numCache>
            </c:numRef>
          </c:val>
          <c:extLst>
            <c:ext xmlns:c16="http://schemas.microsoft.com/office/drawing/2014/chart" uri="{C3380CC4-5D6E-409C-BE32-E72D297353CC}">
              <c16:uniqueId val="{00000002-BA12-4C15-B1F1-BA04313DC8F8}"/>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9633027522935783E-2"/>
          <c:y val="5.9633027522935783E-2"/>
          <c:w val="0.88073394495412849"/>
          <c:h val="0.88073394495412849"/>
        </c:manualLayout>
      </c:layout>
      <c:pieChart>
        <c:varyColors val="0"/>
        <c:ser>
          <c:idx val="0"/>
          <c:order val="0"/>
          <c:dPt>
            <c:idx val="0"/>
            <c:bubble3D val="0"/>
            <c:spPr>
              <a:solidFill>
                <a:srgbClr val="C3CFE1"/>
              </a:solidFill>
              <a:ln>
                <a:noFill/>
              </a:ln>
            </c:spPr>
            <c:extLst>
              <c:ext xmlns:c16="http://schemas.microsoft.com/office/drawing/2014/chart" uri="{C3380CC4-5D6E-409C-BE32-E72D297353CC}">
                <c16:uniqueId val="{00000000-B918-4F82-B3C2-0E24473310B9}"/>
              </c:ext>
            </c:extLst>
          </c:dPt>
          <c:dPt>
            <c:idx val="1"/>
            <c:bubble3D val="0"/>
            <c:spPr>
              <a:solidFill>
                <a:srgbClr val="687078"/>
              </a:solidFill>
              <a:ln>
                <a:noFill/>
              </a:ln>
            </c:spPr>
            <c:extLst>
              <c:ext xmlns:c16="http://schemas.microsoft.com/office/drawing/2014/chart" uri="{C3380CC4-5D6E-409C-BE32-E72D297353CC}">
                <c16:uniqueId val="{00000001-B918-4F82-B3C2-0E24473310B9}"/>
              </c:ext>
            </c:extLst>
          </c:dPt>
          <c:val>
            <c:numRef>
              <c:f>Sheet1!$A$1:$A$2</c:f>
              <c:numCache>
                <c:formatCode>General</c:formatCode>
                <c:ptCount val="2"/>
                <c:pt idx="0">
                  <c:v>8</c:v>
                </c:pt>
                <c:pt idx="1">
                  <c:v>92</c:v>
                </c:pt>
              </c:numCache>
            </c:numRef>
          </c:val>
          <c:extLst>
            <c:ext xmlns:c16="http://schemas.microsoft.com/office/drawing/2014/chart" uri="{C3380CC4-5D6E-409C-BE32-E72D297353CC}">
              <c16:uniqueId val="{00000002-B918-4F82-B3C2-0E24473310B9}"/>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209476309226933E-2"/>
          <c:y val="5.1449275362318837E-2"/>
          <c:w val="0.96758104738154616"/>
          <c:h val="0.89710144927536228"/>
        </c:manualLayout>
      </c:layout>
      <c:barChart>
        <c:barDir val="col"/>
        <c:grouping val="stacked"/>
        <c:varyColors val="0"/>
        <c:ser>
          <c:idx val="0"/>
          <c:order val="0"/>
          <c:spPr>
            <a:solidFill>
              <a:schemeClr val="accent1"/>
            </a:solidFill>
            <a:ln>
              <a:noFill/>
            </a:ln>
          </c:spPr>
          <c:invertIfNegative val="0"/>
          <c:dLbls>
            <c:dLbl>
              <c:idx val="0"/>
              <c:layout>
                <c:manualLayout>
                  <c:x val="0"/>
                  <c:y val="-3.985507246376811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584-409D-B1C6-F4542145811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917</c:v>
                </c:pt>
                <c:pt idx="1">
                  <c:v>1103</c:v>
                </c:pt>
                <c:pt idx="2">
                  <c:v>1454</c:v>
                </c:pt>
                <c:pt idx="3">
                  <c:v>3400</c:v>
                </c:pt>
                <c:pt idx="4">
                  <c:v>24503</c:v>
                </c:pt>
              </c:numCache>
            </c:numRef>
          </c:val>
          <c:extLst>
            <c:ext xmlns:c16="http://schemas.microsoft.com/office/drawing/2014/chart" uri="{C3380CC4-5D6E-409C-BE32-E72D297353CC}">
              <c16:uniqueId val="{00000001-6584-409D-B1C6-F45421458119}"/>
            </c:ext>
          </c:extLst>
        </c:ser>
        <c:dLbls>
          <c:showLegendKey val="0"/>
          <c:showVal val="0"/>
          <c:showCatName val="0"/>
          <c:showSerName val="0"/>
          <c:showPercent val="0"/>
          <c:showBubbleSize val="0"/>
        </c:dLbls>
        <c:gapWidth val="80"/>
        <c:overlap val="100"/>
        <c:axId val="8805520"/>
        <c:axId val="1"/>
      </c:barChart>
      <c:catAx>
        <c:axId val="88055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8805520"/>
        <c:crosses val="min"/>
        <c:crossBetween val="between"/>
        <c:majorUnit val="5000"/>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814683244523387"/>
          <c:y val="0.15217391304347827"/>
          <c:w val="0.66311426879810542"/>
          <c:h val="0.69565217391304346"/>
        </c:manualLayout>
      </c:layout>
      <c:pieChart>
        <c:varyColors val="0"/>
        <c:ser>
          <c:idx val="0"/>
          <c:order val="0"/>
          <c:dPt>
            <c:idx val="0"/>
            <c:bubble3D val="0"/>
            <c:spPr>
              <a:solidFill>
                <a:schemeClr val="accent6"/>
              </a:solidFill>
              <a:ln>
                <a:noFill/>
              </a:ln>
            </c:spPr>
            <c:extLst>
              <c:ext xmlns:c16="http://schemas.microsoft.com/office/drawing/2014/chart" uri="{C3380CC4-5D6E-409C-BE32-E72D297353CC}">
                <c16:uniqueId val="{00000000-F78D-46BC-B08A-64DED73D8EFC}"/>
              </c:ext>
            </c:extLst>
          </c:dPt>
          <c:dPt>
            <c:idx val="1"/>
            <c:bubble3D val="0"/>
            <c:spPr>
              <a:solidFill>
                <a:srgbClr val="004E6D"/>
              </a:solidFill>
              <a:ln>
                <a:noFill/>
              </a:ln>
            </c:spPr>
            <c:extLst>
              <c:ext xmlns:c16="http://schemas.microsoft.com/office/drawing/2014/chart" uri="{C3380CC4-5D6E-409C-BE32-E72D297353CC}">
                <c16:uniqueId val="{00000001-F78D-46BC-B08A-64DED73D8EFC}"/>
              </c:ext>
            </c:extLst>
          </c:dPt>
          <c:dLbls>
            <c:dLbl>
              <c:idx val="0"/>
              <c:layout>
                <c:manualLayout>
                  <c:x val="5.2101835405565421E-2"/>
                  <c:y val="-7.515527950310559E-2"/>
                </c:manualLayout>
              </c:layout>
              <c:numFmt formatCode="#,##0&quot;%&quot;;&quot;-&quot;#,##0&quot;%&quot;" sourceLinked="0"/>
              <c:spPr>
                <a:noFill/>
                <a:ln>
                  <a:noFill/>
                </a:ln>
              </c:spPr>
              <c:txPr>
                <a:bodyPr wrap="none"/>
                <a:lstStyle/>
                <a:p>
                  <a:pPr>
                    <a:defRPr sz="14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78D-46BC-B08A-64DED73D8EFC}"/>
                </c:ext>
              </c:extLst>
            </c:dLbl>
            <c:dLbl>
              <c:idx val="1"/>
              <c:layout>
                <c:manualLayout>
                  <c:x val="-5.2101835405565421E-2"/>
                  <c:y val="7.515527950310559E-2"/>
                </c:manualLayout>
              </c:layout>
              <c:numFmt formatCode="#,##0&quot;%&quot;;&quot;-&quot;#,##0&quot;%&quot;" sourceLinked="0"/>
              <c:spPr>
                <a:noFill/>
                <a:ln>
                  <a:noFill/>
                </a:ln>
              </c:spPr>
              <c:txPr>
                <a:bodyPr wrap="none"/>
                <a:lstStyle/>
                <a:p>
                  <a:pPr>
                    <a:defRPr sz="14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78D-46BC-B08A-64DED73D8E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Sheet1!$A$1:$A$2</c:f>
              <c:numCache>
                <c:formatCode>General</c:formatCode>
                <c:ptCount val="2"/>
                <c:pt idx="0">
                  <c:v>20</c:v>
                </c:pt>
                <c:pt idx="1">
                  <c:v>80</c:v>
                </c:pt>
              </c:numCache>
            </c:numRef>
          </c:val>
          <c:extLst>
            <c:ext xmlns:c16="http://schemas.microsoft.com/office/drawing/2014/chart" uri="{C3380CC4-5D6E-409C-BE32-E72D297353CC}">
              <c16:uniqueId val="{00000002-F78D-46BC-B08A-64DED73D8EF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78502134264649E-2"/>
          <c:y val="4.3697478991596636E-2"/>
          <c:w val="0.95964299573147072"/>
          <c:h val="0.9126050420168067"/>
        </c:manualLayout>
      </c:layout>
      <c:barChart>
        <c:barDir val="col"/>
        <c:grouping val="stacked"/>
        <c:varyColors val="0"/>
        <c:ser>
          <c:idx val="0"/>
          <c:order val="0"/>
          <c:spPr>
            <a:solidFill>
              <a:schemeClr val="accent4"/>
            </a:solidFill>
            <a:ln>
              <a:noFill/>
            </a:ln>
          </c:spPr>
          <c:invertIfNegative val="0"/>
          <c:val>
            <c:numRef>
              <c:f>Sheet1!$A$1:$E$1</c:f>
              <c:numCache>
                <c:formatCode>General</c:formatCode>
                <c:ptCount val="5"/>
                <c:pt idx="0">
                  <c:v>26</c:v>
                </c:pt>
                <c:pt idx="1">
                  <c:v>137</c:v>
                </c:pt>
                <c:pt idx="2">
                  <c:v>142</c:v>
                </c:pt>
                <c:pt idx="3">
                  <c:v>273</c:v>
                </c:pt>
                <c:pt idx="4">
                  <c:v>304</c:v>
                </c:pt>
              </c:numCache>
            </c:numRef>
          </c:val>
          <c:extLst>
            <c:ext xmlns:c16="http://schemas.microsoft.com/office/drawing/2014/chart" uri="{C3380CC4-5D6E-409C-BE32-E72D297353CC}">
              <c16:uniqueId val="{00000000-4062-4AB6-830E-E620125AC8F1}"/>
            </c:ext>
          </c:extLst>
        </c:ser>
        <c:ser>
          <c:idx val="1"/>
          <c:order val="1"/>
          <c:spPr>
            <a:solidFill>
              <a:schemeClr val="accent3"/>
            </a:solidFill>
            <a:ln>
              <a:noFill/>
            </a:ln>
          </c:spPr>
          <c:invertIfNegative val="0"/>
          <c:val>
            <c:numRef>
              <c:f>Sheet1!$A$2:$E$2</c:f>
              <c:numCache>
                <c:formatCode>General</c:formatCode>
                <c:ptCount val="5"/>
                <c:pt idx="0">
                  <c:v>10</c:v>
                </c:pt>
                <c:pt idx="1">
                  <c:v>58</c:v>
                </c:pt>
                <c:pt idx="2">
                  <c:v>59</c:v>
                </c:pt>
                <c:pt idx="3">
                  <c:v>124</c:v>
                </c:pt>
                <c:pt idx="4">
                  <c:v>135</c:v>
                </c:pt>
              </c:numCache>
            </c:numRef>
          </c:val>
          <c:extLst>
            <c:ext xmlns:c16="http://schemas.microsoft.com/office/drawing/2014/chart" uri="{C3380CC4-5D6E-409C-BE32-E72D297353CC}">
              <c16:uniqueId val="{00000001-4062-4AB6-830E-E620125AC8F1}"/>
            </c:ext>
          </c:extLst>
        </c:ser>
        <c:ser>
          <c:idx val="2"/>
          <c:order val="2"/>
          <c:spPr>
            <a:solidFill>
              <a:schemeClr val="accent2"/>
            </a:solidFill>
            <a:ln>
              <a:noFill/>
            </a:ln>
          </c:spPr>
          <c:invertIfNegative val="0"/>
          <c:val>
            <c:numRef>
              <c:f>Sheet1!$A$3:$E$3</c:f>
              <c:numCache>
                <c:formatCode>General</c:formatCode>
                <c:ptCount val="5"/>
                <c:pt idx="0">
                  <c:v>3</c:v>
                </c:pt>
                <c:pt idx="1">
                  <c:v>9</c:v>
                </c:pt>
                <c:pt idx="2">
                  <c:v>10</c:v>
                </c:pt>
                <c:pt idx="3">
                  <c:v>14</c:v>
                </c:pt>
                <c:pt idx="4">
                  <c:v>15</c:v>
                </c:pt>
              </c:numCache>
            </c:numRef>
          </c:val>
          <c:extLst>
            <c:ext xmlns:c16="http://schemas.microsoft.com/office/drawing/2014/chart" uri="{C3380CC4-5D6E-409C-BE32-E72D297353CC}">
              <c16:uniqueId val="{00000002-4062-4AB6-830E-E620125AC8F1}"/>
            </c:ext>
          </c:extLst>
        </c:ser>
        <c:ser>
          <c:idx val="3"/>
          <c:order val="3"/>
          <c:spPr>
            <a:solidFill>
              <a:schemeClr val="accent1"/>
            </a:solidFill>
            <a:ln>
              <a:noFill/>
            </a:ln>
          </c:spPr>
          <c:invertIfNegative val="0"/>
          <c:val>
            <c:numRef>
              <c:f>Sheet1!$A$4:$E$4</c:f>
              <c:numCache>
                <c:formatCode>General</c:formatCode>
                <c:ptCount val="5"/>
                <c:pt idx="0">
                  <c:v>1</c:v>
                </c:pt>
                <c:pt idx="1">
                  <c:v>6</c:v>
                </c:pt>
                <c:pt idx="2">
                  <c:v>6</c:v>
                </c:pt>
                <c:pt idx="3">
                  <c:v>9</c:v>
                </c:pt>
                <c:pt idx="4">
                  <c:v>9</c:v>
                </c:pt>
              </c:numCache>
            </c:numRef>
          </c:val>
          <c:extLst>
            <c:ext xmlns:c16="http://schemas.microsoft.com/office/drawing/2014/chart" uri="{C3380CC4-5D6E-409C-BE32-E72D297353CC}">
              <c16:uniqueId val="{00000003-4062-4AB6-830E-E620125AC8F1}"/>
            </c:ext>
          </c:extLst>
        </c:ser>
        <c:dLbls>
          <c:showLegendKey val="0"/>
          <c:showVal val="0"/>
          <c:showCatName val="0"/>
          <c:showSerName val="0"/>
          <c:showPercent val="0"/>
          <c:showBubbleSize val="0"/>
        </c:dLbls>
        <c:gapWidth val="80"/>
        <c:overlap val="100"/>
        <c:axId val="1416405840"/>
        <c:axId val="1"/>
      </c:barChart>
      <c:catAx>
        <c:axId val="141640584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5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416405840"/>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78502134264649E-2"/>
          <c:y val="4.3697478991596636E-2"/>
          <c:w val="0.95964299573147072"/>
          <c:h val="0.9126050420168067"/>
        </c:manualLayout>
      </c:layout>
      <c:barChart>
        <c:barDir val="col"/>
        <c:grouping val="stacked"/>
        <c:varyColors val="0"/>
        <c:ser>
          <c:idx val="0"/>
          <c:order val="0"/>
          <c:spPr>
            <a:solidFill>
              <a:schemeClr val="folHlink"/>
            </a:solidFill>
            <a:ln>
              <a:noFill/>
            </a:ln>
          </c:spPr>
          <c:invertIfNegative val="0"/>
          <c:val>
            <c:numRef>
              <c:f>Sheet1!$A$1:$E$1</c:f>
              <c:numCache>
                <c:formatCode>General</c:formatCode>
                <c:ptCount val="5"/>
                <c:pt idx="0">
                  <c:v>0.7</c:v>
                </c:pt>
                <c:pt idx="1">
                  <c:v>2.2000000000000002</c:v>
                </c:pt>
                <c:pt idx="2">
                  <c:v>2.6</c:v>
                </c:pt>
                <c:pt idx="3">
                  <c:v>4.0999999999999996</c:v>
                </c:pt>
                <c:pt idx="4">
                  <c:v>5.4</c:v>
                </c:pt>
              </c:numCache>
            </c:numRef>
          </c:val>
          <c:extLst>
            <c:ext xmlns:c16="http://schemas.microsoft.com/office/drawing/2014/chart" uri="{C3380CC4-5D6E-409C-BE32-E72D297353CC}">
              <c16:uniqueId val="{00000000-54FE-46AE-B0F9-D373789367CC}"/>
            </c:ext>
          </c:extLst>
        </c:ser>
        <c:ser>
          <c:idx val="1"/>
          <c:order val="1"/>
          <c:spPr>
            <a:solidFill>
              <a:schemeClr val="hlink"/>
            </a:solidFill>
            <a:ln>
              <a:noFill/>
            </a:ln>
          </c:spPr>
          <c:invertIfNegative val="0"/>
          <c:val>
            <c:numRef>
              <c:f>Sheet1!$A$2:$E$2</c:f>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01-54FE-46AE-B0F9-D373789367CC}"/>
            </c:ext>
          </c:extLst>
        </c:ser>
        <c:ser>
          <c:idx val="2"/>
          <c:order val="2"/>
          <c:spPr>
            <a:solidFill>
              <a:srgbClr val="006088"/>
            </a:solidFill>
            <a:ln>
              <a:noFill/>
            </a:ln>
          </c:spPr>
          <c:invertIfNegative val="0"/>
          <c:val>
            <c:numRef>
              <c:f>Sheet1!$A$3:$E$3</c:f>
              <c:numCache>
                <c:formatCode>General</c:formatCode>
                <c:ptCount val="5"/>
                <c:pt idx="0">
                  <c:v>0.30000000000000004</c:v>
                </c:pt>
                <c:pt idx="1">
                  <c:v>3.3</c:v>
                </c:pt>
                <c:pt idx="2">
                  <c:v>3.9999999999999996</c:v>
                </c:pt>
                <c:pt idx="3">
                  <c:v>9.6</c:v>
                </c:pt>
                <c:pt idx="4">
                  <c:v>12.4</c:v>
                </c:pt>
              </c:numCache>
            </c:numRef>
          </c:val>
          <c:extLst>
            <c:ext xmlns:c16="http://schemas.microsoft.com/office/drawing/2014/chart" uri="{C3380CC4-5D6E-409C-BE32-E72D297353CC}">
              <c16:uniqueId val="{00000002-54FE-46AE-B0F9-D373789367CC}"/>
            </c:ext>
          </c:extLst>
        </c:ser>
        <c:ser>
          <c:idx val="3"/>
          <c:order val="3"/>
          <c:spPr>
            <a:solidFill>
              <a:srgbClr val="00435F"/>
            </a:solidFill>
            <a:ln>
              <a:noFill/>
            </a:ln>
          </c:spPr>
          <c:invertIfNegative val="0"/>
          <c:val>
            <c:numRef>
              <c:f>Sheet1!$A$4:$E$4</c:f>
              <c:numCache>
                <c:formatCode>General</c:formatCode>
                <c:ptCount val="5"/>
                <c:pt idx="0">
                  <c:v>0</c:v>
                </c:pt>
                <c:pt idx="1">
                  <c:v>0</c:v>
                </c:pt>
                <c:pt idx="2">
                  <c:v>0</c:v>
                </c:pt>
                <c:pt idx="3">
                  <c:v>9.9999999999999645E-2</c:v>
                </c:pt>
                <c:pt idx="4">
                  <c:v>0.10000000000000142</c:v>
                </c:pt>
              </c:numCache>
            </c:numRef>
          </c:val>
          <c:extLst>
            <c:ext xmlns:c16="http://schemas.microsoft.com/office/drawing/2014/chart" uri="{C3380CC4-5D6E-409C-BE32-E72D297353CC}">
              <c16:uniqueId val="{00000003-54FE-46AE-B0F9-D373789367CC}"/>
            </c:ext>
          </c:extLst>
        </c:ser>
        <c:dLbls>
          <c:showLegendKey val="0"/>
          <c:showVal val="0"/>
          <c:showCatName val="0"/>
          <c:showSerName val="0"/>
          <c:showPercent val="0"/>
          <c:showBubbleSize val="0"/>
        </c:dLbls>
        <c:gapWidth val="80"/>
        <c:overlap val="100"/>
        <c:axId val="1416434640"/>
        <c:axId val="1"/>
      </c:barChart>
      <c:catAx>
        <c:axId val="141643464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416434640"/>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843997562461912E-2"/>
          <c:y val="2.6530612244897958E-2"/>
          <c:w val="0.96831200487507618"/>
          <c:h val="0.94693877551020411"/>
        </c:manualLayout>
      </c:layout>
      <c:areaChart>
        <c:grouping val="stacked"/>
        <c:varyColors val="0"/>
        <c:ser>
          <c:idx val="0"/>
          <c:order val="0"/>
          <c:spPr>
            <a:solidFill>
              <a:schemeClr val="accent2"/>
            </a:solidFill>
            <a:ln>
              <a:noFill/>
            </a:ln>
          </c:spPr>
          <c:val>
            <c:numRef>
              <c:f>Sheet1!$A$1:$AY$1</c:f>
              <c:numCache>
                <c:formatCode>General</c:formatCode>
                <c:ptCount val="51"/>
                <c:pt idx="0">
                  <c:v>2831.4550538583344</c:v>
                </c:pt>
                <c:pt idx="1">
                  <c:v>2863.4515392883854</c:v>
                </c:pt>
                <c:pt idx="2">
                  <c:v>2913.3434492457641</c:v>
                </c:pt>
                <c:pt idx="3">
                  <c:v>2974.5231816835349</c:v>
                </c:pt>
                <c:pt idx="4">
                  <c:v>3056.3512439204737</c:v>
                </c:pt>
                <c:pt idx="5">
                  <c:v>3156.9667279998962</c:v>
                </c:pt>
                <c:pt idx="6">
                  <c:v>3294.1151858352077</c:v>
                </c:pt>
                <c:pt idx="7">
                  <c:v>3417.6175976338991</c:v>
                </c:pt>
                <c:pt idx="8">
                  <c:v>3514.6185095695482</c:v>
                </c:pt>
                <c:pt idx="9">
                  <c:v>3625.3609685528377</c:v>
                </c:pt>
                <c:pt idx="10">
                  <c:v>3774.4939826103978</c:v>
                </c:pt>
                <c:pt idx="11">
                  <c:v>3880.5267267173763</c:v>
                </c:pt>
                <c:pt idx="12">
                  <c:v>3940.5784839042831</c:v>
                </c:pt>
                <c:pt idx="13">
                  <c:v>4049.9071618072212</c:v>
                </c:pt>
                <c:pt idx="14">
                  <c:v>4163.3784249577629</c:v>
                </c:pt>
                <c:pt idx="15">
                  <c:v>4277.5866875660795</c:v>
                </c:pt>
                <c:pt idx="16">
                  <c:v>4390.7109269443799</c:v>
                </c:pt>
                <c:pt idx="17">
                  <c:v>4461.8881285707666</c:v>
                </c:pt>
                <c:pt idx="18">
                  <c:v>4565.0721101958607</c:v>
                </c:pt>
                <c:pt idx="19">
                  <c:v>4620.1518461751275</c:v>
                </c:pt>
                <c:pt idx="20">
                  <c:v>4702.3094254525295</c:v>
                </c:pt>
                <c:pt idx="21">
                  <c:v>4756.1743609467949</c:v>
                </c:pt>
                <c:pt idx="22">
                  <c:v>4854.8123368296847</c:v>
                </c:pt>
                <c:pt idx="23">
                  <c:v>4938.4986729627199</c:v>
                </c:pt>
                <c:pt idx="24">
                  <c:v>5064.5537296803341</c:v>
                </c:pt>
                <c:pt idx="25">
                  <c:v>5134.6468251378938</c:v>
                </c:pt>
                <c:pt idx="26">
                  <c:v>5230.0246019923361</c:v>
                </c:pt>
                <c:pt idx="27">
                  <c:v>5339.7351219108532</c:v>
                </c:pt>
                <c:pt idx="28">
                  <c:v>5421.2485848461947</c:v>
                </c:pt>
                <c:pt idx="29">
                  <c:v>5493.7740460062987</c:v>
                </c:pt>
                <c:pt idx="30">
                  <c:v>5608.5212401017161</c:v>
                </c:pt>
                <c:pt idx="31">
                  <c:v>5755.4489633186731</c:v>
                </c:pt>
                <c:pt idx="32">
                  <c:v>5922.8714114287923</c:v>
                </c:pt>
                <c:pt idx="33">
                  <c:v>6080.3315212753059</c:v>
                </c:pt>
                <c:pt idx="34">
                  <c:v>6252.1253842577571</c:v>
                </c:pt>
                <c:pt idx="35">
                  <c:v>6434.9080102875623</c:v>
                </c:pt>
                <c:pt idx="36">
                  <c:v>6641.6021802938476</c:v>
                </c:pt>
                <c:pt idx="37">
                  <c:v>6827.8905484822635</c:v>
                </c:pt>
                <c:pt idx="38">
                  <c:v>7021.7776183325568</c:v>
                </c:pt>
                <c:pt idx="39">
                  <c:v>7198.8351557286651</c:v>
                </c:pt>
                <c:pt idx="40">
                  <c:v>7346.1279462354159</c:v>
                </c:pt>
                <c:pt idx="41">
                  <c:v>7471.663714534674</c:v>
                </c:pt>
                <c:pt idx="42">
                  <c:v>7605.8874627852938</c:v>
                </c:pt>
                <c:pt idx="43">
                  <c:v>7743.0100561839245</c:v>
                </c:pt>
                <c:pt idx="44">
                  <c:v>7885.0980284874413</c:v>
                </c:pt>
                <c:pt idx="45">
                  <c:v>8040.9407073523689</c:v>
                </c:pt>
                <c:pt idx="46">
                  <c:v>8181.2146321886576</c:v>
                </c:pt>
                <c:pt idx="47">
                  <c:v>8311.4851697715822</c:v>
                </c:pt>
                <c:pt idx="48">
                  <c:v>8447.5877085305419</c:v>
                </c:pt>
                <c:pt idx="49">
                  <c:v>8590.3151406882334</c:v>
                </c:pt>
                <c:pt idx="50">
                  <c:v>8737.8386680187541</c:v>
                </c:pt>
              </c:numCache>
            </c:numRef>
          </c:val>
          <c:extLst>
            <c:ext xmlns:c16="http://schemas.microsoft.com/office/drawing/2014/chart" uri="{C3380CC4-5D6E-409C-BE32-E72D297353CC}">
              <c16:uniqueId val="{00000000-EE6E-46A2-9F61-F2061290D456}"/>
            </c:ext>
          </c:extLst>
        </c:ser>
        <c:ser>
          <c:idx val="1"/>
          <c:order val="1"/>
          <c:spPr>
            <a:solidFill>
              <a:schemeClr val="accent1"/>
            </a:solidFill>
            <a:ln>
              <a:noFill/>
            </a:ln>
          </c:spPr>
          <c:val>
            <c:numRef>
              <c:f>Sheet1!$A$2:$AY$2</c:f>
              <c:numCache>
                <c:formatCode>General</c:formatCode>
                <c:ptCount val="51"/>
                <c:pt idx="0">
                  <c:v>18.13378957355917</c:v>
                </c:pt>
                <c:pt idx="1">
                  <c:v>22.99958257355911</c:v>
                </c:pt>
                <c:pt idx="2">
                  <c:v>29.445731261389028</c:v>
                </c:pt>
                <c:pt idx="3">
                  <c:v>36.296623026094949</c:v>
                </c:pt>
                <c:pt idx="4">
                  <c:v>44.351051063620162</c:v>
                </c:pt>
                <c:pt idx="5">
                  <c:v>54.975164572747872</c:v>
                </c:pt>
                <c:pt idx="6">
                  <c:v>69.715762437859667</c:v>
                </c:pt>
                <c:pt idx="7">
                  <c:v>89.410760749218753</c:v>
                </c:pt>
                <c:pt idx="8">
                  <c:v>120.48799800363622</c:v>
                </c:pt>
                <c:pt idx="9">
                  <c:v>165.22600291844356</c:v>
                </c:pt>
                <c:pt idx="10">
                  <c:v>216.08063557178048</c:v>
                </c:pt>
                <c:pt idx="11">
                  <c:v>280.00100206884736</c:v>
                </c:pt>
                <c:pt idx="12">
                  <c:v>375.30734725023058</c:v>
                </c:pt>
                <c:pt idx="13">
                  <c:v>450.64954965832294</c:v>
                </c:pt>
                <c:pt idx="14">
                  <c:v>544.03387535753882</c:v>
                </c:pt>
                <c:pt idx="15">
                  <c:v>662.2944246467523</c:v>
                </c:pt>
                <c:pt idx="16">
                  <c:v>792.08763733993055</c:v>
                </c:pt>
                <c:pt idx="17">
                  <c:v>945.98150144246756</c:v>
                </c:pt>
                <c:pt idx="18">
                  <c:v>1099.2736580786441</c:v>
                </c:pt>
                <c:pt idx="19">
                  <c:v>1279.8710066925905</c:v>
                </c:pt>
                <c:pt idx="20">
                  <c:v>1528.9764327424336</c:v>
                </c:pt>
                <c:pt idx="21">
                  <c:v>1811.4802409501053</c:v>
                </c:pt>
                <c:pt idx="22">
                  <c:v>2144.6705241310674</c:v>
                </c:pt>
                <c:pt idx="23">
                  <c:v>2654.1873020049088</c:v>
                </c:pt>
                <c:pt idx="24">
                  <c:v>3211.4870288608108</c:v>
                </c:pt>
                <c:pt idx="25">
                  <c:v>3824.8624855800663</c:v>
                </c:pt>
                <c:pt idx="26">
                  <c:v>4458.2262123919209</c:v>
                </c:pt>
                <c:pt idx="27">
                  <c:v>5158.9552739045721</c:v>
                </c:pt>
                <c:pt idx="28">
                  <c:v>5901.3447088427383</c:v>
                </c:pt>
                <c:pt idx="29">
                  <c:v>6694.76693416543</c:v>
                </c:pt>
                <c:pt idx="30">
                  <c:v>7392.3363820920003</c:v>
                </c:pt>
                <c:pt idx="31">
                  <c:v>8129.6171474482016</c:v>
                </c:pt>
                <c:pt idx="32">
                  <c:v>8812.8660894595705</c:v>
                </c:pt>
                <c:pt idx="33">
                  <c:v>9437.8749081642454</c:v>
                </c:pt>
                <c:pt idx="34">
                  <c:v>10017.205613478243</c:v>
                </c:pt>
                <c:pt idx="35">
                  <c:v>10554.680422451973</c:v>
                </c:pt>
                <c:pt idx="36">
                  <c:v>10953.385810739677</c:v>
                </c:pt>
                <c:pt idx="37">
                  <c:v>11334.151449251611</c:v>
                </c:pt>
                <c:pt idx="38">
                  <c:v>11647.382883572036</c:v>
                </c:pt>
                <c:pt idx="39">
                  <c:v>12040.28922699716</c:v>
                </c:pt>
                <c:pt idx="40">
                  <c:v>12366.561693614252</c:v>
                </c:pt>
                <c:pt idx="41">
                  <c:v>12703.621875914478</c:v>
                </c:pt>
                <c:pt idx="42">
                  <c:v>13056.594815638327</c:v>
                </c:pt>
                <c:pt idx="43">
                  <c:v>13387.212776679942</c:v>
                </c:pt>
                <c:pt idx="44">
                  <c:v>13716.370137888523</c:v>
                </c:pt>
                <c:pt idx="45">
                  <c:v>13996.335875361608</c:v>
                </c:pt>
                <c:pt idx="46">
                  <c:v>14344.14391763572</c:v>
                </c:pt>
                <c:pt idx="47">
                  <c:v>14705.202318652344</c:v>
                </c:pt>
                <c:pt idx="48">
                  <c:v>15022.191962832576</c:v>
                </c:pt>
                <c:pt idx="49">
                  <c:v>15314.220356786629</c:v>
                </c:pt>
                <c:pt idx="50">
                  <c:v>15639.462210750418</c:v>
                </c:pt>
              </c:numCache>
            </c:numRef>
          </c:val>
          <c:extLst>
            <c:ext xmlns:c16="http://schemas.microsoft.com/office/drawing/2014/chart" uri="{C3380CC4-5D6E-409C-BE32-E72D297353CC}">
              <c16:uniqueId val="{00000001-EE6E-46A2-9F61-F2061290D456}"/>
            </c:ext>
          </c:extLst>
        </c:ser>
        <c:dLbls>
          <c:showLegendKey val="0"/>
          <c:showVal val="0"/>
          <c:showCatName val="0"/>
          <c:showSerName val="0"/>
          <c:showPercent val="0"/>
          <c:showBubbleSize val="0"/>
        </c:dLbls>
        <c:axId val="957122768"/>
        <c:axId val="1"/>
      </c:areaChart>
      <c:catAx>
        <c:axId val="9571227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50" kern="1200">
                <a:latin typeface="+mn-lt"/>
                <a:ea typeface="+mn-ea"/>
                <a:cs typeface="+mn-cs"/>
              </a:defRPr>
            </a:pPr>
            <a:endParaRPr lang="en-US"/>
          </a:p>
        </c:txPr>
        <c:crossAx val="957122768"/>
        <c:crosses val="min"/>
        <c:crossBetween val="midCat"/>
        <c:majorUnit val="5000"/>
      </c:valAx>
    </c:plotArea>
    <c:plotVisOnly val="0"/>
    <c:dispBlanksAs val="zero"/>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7248322147650999E-3"/>
          <c:y val="6.4197530864197536E-2"/>
          <c:w val="0.98255033557046978"/>
          <c:h val="0.87037037037037035"/>
        </c:manualLayout>
      </c:layout>
      <c:bubbleChart>
        <c:varyColors val="0"/>
        <c:ser>
          <c:idx val="0"/>
          <c:order val="0"/>
          <c:spPr>
            <a:solidFill>
              <a:srgbClr val="687078"/>
            </a:solidFill>
            <a:ln>
              <a:noFill/>
            </a:ln>
          </c:spPr>
          <c:invertIfNegative val="0"/>
          <c:xVal>
            <c:numRef>
              <c:f>Sheet1!$A$1:$A$9</c:f>
              <c:numCache>
                <c:formatCode>General</c:formatCode>
                <c:ptCount val="9"/>
                <c:pt idx="0">
                  <c:v>0.18</c:v>
                </c:pt>
                <c:pt idx="1">
                  <c:v>0.18</c:v>
                </c:pt>
                <c:pt idx="2">
                  <c:v>0.18</c:v>
                </c:pt>
                <c:pt idx="3">
                  <c:v>0.43</c:v>
                </c:pt>
                <c:pt idx="4">
                  <c:v>0.43</c:v>
                </c:pt>
                <c:pt idx="5">
                  <c:v>0.43</c:v>
                </c:pt>
                <c:pt idx="6">
                  <c:v>0.76</c:v>
                </c:pt>
                <c:pt idx="7">
                  <c:v>0.76</c:v>
                </c:pt>
                <c:pt idx="8">
                  <c:v>0.76</c:v>
                </c:pt>
              </c:numCache>
            </c:numRef>
          </c:xVal>
          <c:yVal>
            <c:numRef>
              <c:f>Sheet1!$B$1:$B$9</c:f>
              <c:numCache>
                <c:formatCode>General</c:formatCode>
                <c:ptCount val="9"/>
                <c:pt idx="0">
                  <c:v>0.2</c:v>
                </c:pt>
                <c:pt idx="1">
                  <c:v>0.4</c:v>
                </c:pt>
                <c:pt idx="2">
                  <c:v>0.6</c:v>
                </c:pt>
                <c:pt idx="3">
                  <c:v>0.2</c:v>
                </c:pt>
                <c:pt idx="4">
                  <c:v>0.4</c:v>
                </c:pt>
                <c:pt idx="5">
                  <c:v>0.6</c:v>
                </c:pt>
                <c:pt idx="6">
                  <c:v>0.2</c:v>
                </c:pt>
                <c:pt idx="7">
                  <c:v>0.4</c:v>
                </c:pt>
                <c:pt idx="8">
                  <c:v>0.6</c:v>
                </c:pt>
              </c:numCache>
            </c:numRef>
          </c:yVal>
          <c:bubbleSize>
            <c:numRef>
              <c:f>Sheet1!$C$1:$C$9</c:f>
              <c:numCache>
                <c:formatCode>General</c:formatCode>
                <c:ptCount val="9"/>
                <c:pt idx="0">
                  <c:v>0.5</c:v>
                </c:pt>
                <c:pt idx="1">
                  <c:v>0.1</c:v>
                </c:pt>
                <c:pt idx="2">
                  <c:v>0.1</c:v>
                </c:pt>
                <c:pt idx="3">
                  <c:v>1.2</c:v>
                </c:pt>
                <c:pt idx="4">
                  <c:v>0.6</c:v>
                </c:pt>
                <c:pt idx="5">
                  <c:v>1.2</c:v>
                </c:pt>
                <c:pt idx="6">
                  <c:v>1.8</c:v>
                </c:pt>
                <c:pt idx="7">
                  <c:v>1.2</c:v>
                </c:pt>
                <c:pt idx="8">
                  <c:v>4.5</c:v>
                </c:pt>
              </c:numCache>
            </c:numRef>
          </c:bubbleSize>
          <c:bubble3D val="0"/>
          <c:extLst>
            <c:ext xmlns:c16="http://schemas.microsoft.com/office/drawing/2014/chart" uri="{C3380CC4-5D6E-409C-BE32-E72D297353CC}">
              <c16:uniqueId val="{00000000-B081-467C-B8E4-3B292CC454A9}"/>
            </c:ext>
          </c:extLst>
        </c:ser>
        <c:dLbls>
          <c:showLegendKey val="0"/>
          <c:showVal val="0"/>
          <c:showCatName val="0"/>
          <c:showSerName val="0"/>
          <c:showPercent val="0"/>
          <c:showBubbleSize val="0"/>
        </c:dLbls>
        <c:bubbleScale val="106"/>
        <c:showNegBubbles val="0"/>
        <c:axId val="772163952"/>
        <c:axId val="1"/>
      </c:bubbleChart>
      <c:valAx>
        <c:axId val="772163952"/>
        <c:scaling>
          <c:orientation val="minMax"/>
          <c:max val="0.9"/>
          <c:min val="0"/>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
        <c:crosses val="min"/>
        <c:crossBetween val="midCat"/>
      </c:valAx>
      <c:valAx>
        <c:axId val="1"/>
        <c:scaling>
          <c:orientation val="minMax"/>
          <c:max val="0.8"/>
          <c:min val="0"/>
        </c:scaling>
        <c:delete val="0"/>
        <c:axPos val="l"/>
        <c:majorGridlines>
          <c:spPr>
            <a:ln>
              <a:noFill/>
            </a:ln>
          </c:spPr>
        </c:majorGridlines>
        <c:numFmt formatCode="General" sourceLinked="1"/>
        <c:majorTickMark val="none"/>
        <c:minorTickMark val="none"/>
        <c:tickLblPos val="none"/>
        <c:spPr>
          <a:ln>
            <a:noFill/>
          </a:ln>
        </c:spPr>
        <c:crossAx val="772163952"/>
        <c:crosses val="min"/>
        <c:crossBetween val="midCat"/>
      </c:valAx>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540063377093707E-2"/>
          <c:y val="7.4926542605288929E-2"/>
          <c:w val="0.95291987324581262"/>
          <c:h val="0.85553379040156707"/>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168000</c:v>
                </c:pt>
                <c:pt idx="1">
                  <c:v>4980887.0116156265</c:v>
                </c:pt>
                <c:pt idx="2">
                  <c:v>27000</c:v>
                </c:pt>
                <c:pt idx="3">
                  <c:v>500000</c:v>
                </c:pt>
                <c:pt idx="4">
                  <c:v>2700000</c:v>
                </c:pt>
                <c:pt idx="5">
                  <c:v>3894614.5723336861</c:v>
                </c:pt>
                <c:pt idx="6">
                  <c:v>10900</c:v>
                </c:pt>
                <c:pt idx="7">
                  <c:v>1320000</c:v>
                </c:pt>
              </c:numCache>
            </c:numRef>
          </c:val>
          <c:extLst>
            <c:ext xmlns:c16="http://schemas.microsoft.com/office/drawing/2014/chart" uri="{C3380CC4-5D6E-409C-BE32-E72D297353CC}">
              <c16:uniqueId val="{00000000-73A6-42FD-86B0-FC01FC7FD785}"/>
            </c:ext>
          </c:extLst>
        </c:ser>
        <c:dLbls>
          <c:showLegendKey val="0"/>
          <c:showVal val="0"/>
          <c:showCatName val="0"/>
          <c:showSerName val="0"/>
          <c:showPercent val="0"/>
          <c:showBubbleSize val="0"/>
        </c:dLbls>
        <c:gapWidth val="80"/>
        <c:overlap val="100"/>
        <c:axId val="515905136"/>
        <c:axId val="1"/>
      </c:barChart>
      <c:lineChart>
        <c:grouping val="standard"/>
        <c:varyColors val="0"/>
        <c:ser>
          <c:idx val="1"/>
          <c:order val="1"/>
          <c:spPr>
            <a:ln>
              <a:noFill/>
            </a:ln>
          </c:spPr>
          <c:marker>
            <c:symbol val="none"/>
          </c:marker>
          <c:dPt>
            <c:idx val="0"/>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1-73A6-42FD-86B0-FC01FC7FD785}"/>
              </c:ext>
            </c:extLst>
          </c:dPt>
          <c:dPt>
            <c:idx val="1"/>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2-73A6-42FD-86B0-FC01FC7FD785}"/>
              </c:ext>
            </c:extLst>
          </c:dPt>
          <c:dPt>
            <c:idx val="2"/>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3-73A6-42FD-86B0-FC01FC7FD785}"/>
              </c:ext>
            </c:extLst>
          </c:dPt>
          <c:dPt>
            <c:idx val="3"/>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4-73A6-42FD-86B0-FC01FC7FD785}"/>
              </c:ext>
            </c:extLst>
          </c:dPt>
          <c:dPt>
            <c:idx val="4"/>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5-73A6-42FD-86B0-FC01FC7FD785}"/>
              </c:ext>
            </c:extLst>
          </c:dPt>
          <c:dPt>
            <c:idx val="5"/>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6-73A6-42FD-86B0-FC01FC7FD785}"/>
              </c:ext>
            </c:extLst>
          </c:dPt>
          <c:dPt>
            <c:idx val="6"/>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7-73A6-42FD-86B0-FC01FC7FD785}"/>
              </c:ext>
            </c:extLst>
          </c:dPt>
          <c:dPt>
            <c:idx val="7"/>
            <c:marker>
              <c:symbol val="circle"/>
              <c:size val="5"/>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8-73A6-42FD-86B0-FC01FC7FD785}"/>
              </c:ext>
            </c:extLst>
          </c:dPt>
          <c:dLbls>
            <c:dLbl>
              <c:idx val="0"/>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3A6-42FD-86B0-FC01FC7FD785}"/>
                </c:ext>
              </c:extLst>
            </c:dLbl>
            <c:dLbl>
              <c:idx val="1"/>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3A6-42FD-86B0-FC01FC7FD785}"/>
                </c:ext>
              </c:extLst>
            </c:dLbl>
            <c:dLbl>
              <c:idx val="2"/>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3A6-42FD-86B0-FC01FC7FD785}"/>
                </c:ext>
              </c:extLst>
            </c:dLbl>
            <c:dLbl>
              <c:idx val="3"/>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3A6-42FD-86B0-FC01FC7FD785}"/>
                </c:ext>
              </c:extLst>
            </c:dLbl>
            <c:dLbl>
              <c:idx val="4"/>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3A6-42FD-86B0-FC01FC7FD785}"/>
                </c:ext>
              </c:extLst>
            </c:dLbl>
            <c:dLbl>
              <c:idx val="5"/>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3A6-42FD-86B0-FC01FC7FD785}"/>
                </c:ext>
              </c:extLst>
            </c:dLbl>
            <c:dLbl>
              <c:idx val="6"/>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3A6-42FD-86B0-FC01FC7FD785}"/>
                </c:ext>
              </c:extLst>
            </c:dLbl>
            <c:dLbl>
              <c:idx val="7"/>
              <c:layout>
                <c:manualLayout>
                  <c:x val="0"/>
                  <c:y val="-5.0930460333006855E-2"/>
                </c:manualLayout>
              </c:layout>
              <c:numFmt formatCode="#,##0;&quot;-&quot;#,##0" sourceLinked="0"/>
              <c:spPr>
                <a:noFill/>
                <a:ln>
                  <a:noFill/>
                </a:ln>
              </c:spPr>
              <c:txPr>
                <a:bodyPr wrap="none"/>
                <a:lstStyle/>
                <a:p>
                  <a:pPr>
                    <a:defRPr sz="1000" kern="1200">
                      <a:solidFill>
                        <a:schemeClr val="accent5"/>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3A6-42FD-86B0-FC01FC7FD78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Sheet1!$A$2:$H$2</c:f>
              <c:numCache>
                <c:formatCode>General</c:formatCode>
                <c:ptCount val="8"/>
                <c:pt idx="0">
                  <c:v>26</c:v>
                </c:pt>
                <c:pt idx="1">
                  <c:v>1.1785714285714286</c:v>
                </c:pt>
                <c:pt idx="2">
                  <c:v>34</c:v>
                </c:pt>
                <c:pt idx="3">
                  <c:v>3.8857254625748809</c:v>
                </c:pt>
                <c:pt idx="4">
                  <c:v>8</c:v>
                </c:pt>
                <c:pt idx="5">
                  <c:v>17.142857142857142</c:v>
                </c:pt>
                <c:pt idx="6">
                  <c:v>1.0917431192660549</c:v>
                </c:pt>
                <c:pt idx="7">
                  <c:v>37.878787878787875</c:v>
                </c:pt>
              </c:numCache>
            </c:numRef>
          </c:val>
          <c:smooth val="0"/>
          <c:extLst>
            <c:ext xmlns:c16="http://schemas.microsoft.com/office/drawing/2014/chart" uri="{C3380CC4-5D6E-409C-BE32-E72D297353CC}">
              <c16:uniqueId val="{00000009-73A6-42FD-86B0-FC01FC7FD785}"/>
            </c:ext>
          </c:extLst>
        </c:ser>
        <c:dLbls>
          <c:showLegendKey val="0"/>
          <c:showVal val="0"/>
          <c:showCatName val="0"/>
          <c:showSerName val="0"/>
          <c:showPercent val="0"/>
          <c:showBubbleSize val="0"/>
        </c:dLbls>
        <c:marker val="1"/>
        <c:smooth val="0"/>
        <c:axId val="2"/>
        <c:axId val="3"/>
      </c:lineChart>
      <c:catAx>
        <c:axId val="5159051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980887.0116156265"/>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15905136"/>
        <c:crosses val="min"/>
        <c:crossBetween val="between"/>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40"/>
          <c:min val="0"/>
        </c:scaling>
        <c:delete val="0"/>
        <c:axPos val="r"/>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2"/>
        <c:crosses val="max"/>
        <c:crossBetween val="between"/>
      </c:valAx>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397476340694006"/>
          <c:y val="6.8029608741628486E-2"/>
          <c:w val="0.55205047318611988"/>
          <c:h val="0.863940782516743"/>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tx>
                <c:rich>
                  <a:bodyPr wrap="none"/>
                  <a:lstStyle/>
                  <a:p>
                    <a:pPr>
                      <a:defRPr sz="1400" kern="1200">
                        <a:solidFill>
                          <a:schemeClr val="bg1"/>
                        </a:solidFill>
                        <a:latin typeface="+mn-lt"/>
                        <a:ea typeface="+mn-ea"/>
                        <a:cs typeface="+mn-cs"/>
                      </a:defRPr>
                    </a:pPr>
                    <a:r>
                      <a:rPr lang="en-US"/>
                      <a:t>37%</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36.799999999999997</c:v>
                </c:pt>
              </c:numCache>
            </c:numRef>
          </c:val>
          <c:extLst>
            <c:ext xmlns:c16="http://schemas.microsoft.com/office/drawing/2014/chart" uri="{C3380CC4-5D6E-409C-BE32-E72D297353CC}">
              <c16:uniqueId val="{00000001-6059-4A9A-943F-A01DF1071E53}"/>
            </c:ext>
          </c:extLst>
        </c:ser>
        <c:ser>
          <c:idx val="1"/>
          <c:order val="1"/>
          <c:spPr>
            <a:solidFill>
              <a:schemeClr val="accent2"/>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15.800000000000002</c:v>
                </c:pt>
              </c:numCache>
            </c:numRef>
          </c:val>
          <c:extLst>
            <c:ext xmlns:c16="http://schemas.microsoft.com/office/drawing/2014/chart" uri="{C3380CC4-5D6E-409C-BE32-E72D297353CC}">
              <c16:uniqueId val="{00000003-6059-4A9A-943F-A01DF1071E53}"/>
            </c:ext>
          </c:extLst>
        </c:ser>
        <c:ser>
          <c:idx val="2"/>
          <c:order val="2"/>
          <c:spPr>
            <a:solidFill>
              <a:schemeClr val="accent6"/>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13.600000000000001</c:v>
                </c:pt>
              </c:numCache>
            </c:numRef>
          </c:val>
          <c:extLst>
            <c:ext xmlns:c16="http://schemas.microsoft.com/office/drawing/2014/chart" uri="{C3380CC4-5D6E-409C-BE32-E72D297353CC}">
              <c16:uniqueId val="{00000005-6059-4A9A-943F-A01DF1071E53}"/>
            </c:ext>
          </c:extLst>
        </c:ser>
        <c:ser>
          <c:idx val="3"/>
          <c:order val="3"/>
          <c:spPr>
            <a:solidFill>
              <a:schemeClr val="accent5"/>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6.399999999999995</c:v>
                </c:pt>
              </c:numCache>
            </c:numRef>
          </c:val>
          <c:extLst>
            <c:ext xmlns:c16="http://schemas.microsoft.com/office/drawing/2014/chart" uri="{C3380CC4-5D6E-409C-BE32-E72D297353CC}">
              <c16:uniqueId val="{00000007-6059-4A9A-943F-A01DF1071E53}"/>
            </c:ext>
          </c:extLst>
        </c:ser>
        <c:ser>
          <c:idx val="4"/>
          <c:order val="4"/>
          <c:spPr>
            <a:solidFill>
              <a:schemeClr val="accent4"/>
            </a:solidFill>
            <a:ln>
              <a:noFill/>
            </a:ln>
          </c:spPr>
          <c:invertIfNegative val="0"/>
          <c:dLbls>
            <c:dLbl>
              <c:idx val="0"/>
              <c:layout>
                <c:manualLayout>
                  <c:x val="0"/>
                  <c:y val="-3.5248501938667606E-4"/>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f>
              <c:numCache>
                <c:formatCode>General</c:formatCode>
                <c:ptCount val="1"/>
                <c:pt idx="0">
                  <c:v>4.9000000000000039</c:v>
                </c:pt>
              </c:numCache>
            </c:numRef>
          </c:val>
          <c:extLst>
            <c:ext xmlns:c16="http://schemas.microsoft.com/office/drawing/2014/chart" uri="{C3380CC4-5D6E-409C-BE32-E72D297353CC}">
              <c16:uniqueId val="{00000009-6059-4A9A-943F-A01DF1071E53}"/>
            </c:ext>
          </c:extLst>
        </c:ser>
        <c:ser>
          <c:idx val="5"/>
          <c:order val="5"/>
          <c:spPr>
            <a:solidFill>
              <a:schemeClr val="accent3"/>
            </a:solidFill>
            <a:ln>
              <a:noFill/>
            </a:ln>
          </c:spPr>
          <c:invertIfNegative val="0"/>
          <c:dLbls>
            <c:dLbl>
              <c:idx val="0"/>
              <c:layout>
                <c:manualLayout>
                  <c:x val="0"/>
                  <c:y val="-3.5248501938667606E-4"/>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c:f>
              <c:numCache>
                <c:formatCode>General</c:formatCode>
                <c:ptCount val="1"/>
                <c:pt idx="0">
                  <c:v>4.7000000000000046</c:v>
                </c:pt>
              </c:numCache>
            </c:numRef>
          </c:val>
          <c:extLst>
            <c:ext xmlns:c16="http://schemas.microsoft.com/office/drawing/2014/chart" uri="{C3380CC4-5D6E-409C-BE32-E72D297353CC}">
              <c16:uniqueId val="{0000000B-6059-4A9A-943F-A01DF1071E53}"/>
            </c:ext>
          </c:extLst>
        </c:ser>
        <c:ser>
          <c:idx val="6"/>
          <c:order val="6"/>
          <c:spPr>
            <a:solidFill>
              <a:srgbClr val="007770"/>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Sheet1!$A$7</c:f>
              <c:numCache>
                <c:formatCode>General</c:formatCode>
                <c:ptCount val="1"/>
                <c:pt idx="0">
                  <c:v>4.6000000000000041</c:v>
                </c:pt>
              </c:numCache>
            </c:numRef>
          </c:val>
          <c:extLst>
            <c:ext xmlns:c16="http://schemas.microsoft.com/office/drawing/2014/chart" uri="{C3380CC4-5D6E-409C-BE32-E72D297353CC}">
              <c16:uniqueId val="{0000000D-6059-4A9A-943F-A01DF1071E53}"/>
            </c:ext>
          </c:extLst>
        </c:ser>
        <c:ser>
          <c:idx val="7"/>
          <c:order val="7"/>
          <c:spPr>
            <a:solidFill>
              <a:srgbClr val="C0C0C0"/>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059-4A9A-943F-A01DF1071E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Sheet1!$A$8</c:f>
              <c:numCache>
                <c:formatCode>General</c:formatCode>
                <c:ptCount val="1"/>
                <c:pt idx="0">
                  <c:v>13.199999999999989</c:v>
                </c:pt>
              </c:numCache>
            </c:numRef>
          </c:val>
          <c:extLst>
            <c:ext xmlns:c16="http://schemas.microsoft.com/office/drawing/2014/chart" uri="{C3380CC4-5D6E-409C-BE32-E72D297353CC}">
              <c16:uniqueId val="{0000000F-6059-4A9A-943F-A01DF1071E53}"/>
            </c:ext>
          </c:extLst>
        </c:ser>
        <c:dLbls>
          <c:showLegendKey val="0"/>
          <c:showVal val="0"/>
          <c:showCatName val="0"/>
          <c:showSerName val="0"/>
          <c:showPercent val="0"/>
          <c:showBubbleSize val="0"/>
        </c:dLbls>
        <c:gapWidth val="80"/>
        <c:overlap val="100"/>
        <c:axId val="1267338239"/>
        <c:axId val="1"/>
      </c:barChart>
      <c:catAx>
        <c:axId val="126733823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267338239"/>
        <c:crosses val="min"/>
        <c:crossBetween val="between"/>
      </c:valAx>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580569339253069E-2"/>
          <c:y val="0.12699115044247788"/>
          <c:w val="0.97283886132149389"/>
          <c:h val="0.79867256637168138"/>
        </c:manualLayout>
      </c:layout>
      <c:lineChart>
        <c:grouping val="standard"/>
        <c:varyColors val="0"/>
        <c:ser>
          <c:idx val="0"/>
          <c:order val="0"/>
          <c:spPr>
            <a:ln>
              <a:noFill/>
            </a:ln>
          </c:spPr>
          <c:marker>
            <c:symbol val="none"/>
          </c:marker>
          <c:dPt>
            <c:idx val="1"/>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0-8C93-4D72-B6C5-96705EBDEF9E}"/>
              </c:ext>
            </c:extLst>
          </c:dPt>
          <c:dPt>
            <c:idx val="2"/>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1-8C93-4D72-B6C5-96705EBDEF9E}"/>
              </c:ext>
            </c:extLst>
          </c:dPt>
          <c:dPt>
            <c:idx val="3"/>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2-8C93-4D72-B6C5-96705EBDEF9E}"/>
              </c:ext>
            </c:extLst>
          </c:dPt>
          <c:dPt>
            <c:idx val="4"/>
            <c:marker>
              <c:symbol val="square"/>
              <c:size val="6"/>
              <c:spPr>
                <a:solidFill>
                  <a:srgbClr val="50CCFF"/>
                </a:solidFill>
                <a:ln w="9525" cmpd="sng" algn="ctr">
                  <a:solidFill>
                    <a:srgbClr val="50CCFF"/>
                  </a:solidFill>
                  <a:prstDash val="solid"/>
                </a:ln>
              </c:spPr>
            </c:marker>
            <c:bubble3D val="0"/>
            <c:extLst>
              <c:ext xmlns:c16="http://schemas.microsoft.com/office/drawing/2014/chart" uri="{C3380CC4-5D6E-409C-BE32-E72D297353CC}">
                <c16:uniqueId val="{00000003-8C93-4D72-B6C5-96705EBDEF9E}"/>
              </c:ext>
            </c:extLst>
          </c:dPt>
          <c:dPt>
            <c:idx val="5"/>
            <c:marker>
              <c:symbol val="square"/>
              <c:size val="6"/>
              <c:spPr>
                <a:solidFill>
                  <a:srgbClr val="50CCFF"/>
                </a:solidFill>
                <a:ln w="9525" cmpd="sng" algn="ctr">
                  <a:solidFill>
                    <a:srgbClr val="50CCFF"/>
                  </a:solidFill>
                  <a:prstDash val="solid"/>
                </a:ln>
              </c:spPr>
            </c:marker>
            <c:bubble3D val="0"/>
            <c:extLst>
              <c:ext xmlns:c16="http://schemas.microsoft.com/office/drawing/2014/chart" uri="{C3380CC4-5D6E-409C-BE32-E72D297353CC}">
                <c16:uniqueId val="{00000004-8C93-4D72-B6C5-96705EBDEF9E}"/>
              </c:ext>
            </c:extLst>
          </c:dPt>
          <c:dLbls>
            <c:dLbl>
              <c:idx val="1"/>
              <c:layout>
                <c:manualLayout>
                  <c:x val="2.6638809088534866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C93-4D72-B6C5-96705EBDEF9E}"/>
                </c:ext>
              </c:extLst>
            </c:dLbl>
            <c:dLbl>
              <c:idx val="2"/>
              <c:layout>
                <c:manualLayout>
                  <c:x val="2.6638809088534866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C93-4D72-B6C5-96705EBDEF9E}"/>
                </c:ext>
              </c:extLst>
            </c:dLbl>
            <c:dLbl>
              <c:idx val="3"/>
              <c:layout>
                <c:manualLayout>
                  <c:x val="2.6638809088534866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C93-4D72-B6C5-96705EBDEF9E}"/>
                </c:ext>
              </c:extLst>
            </c:dLbl>
            <c:dLbl>
              <c:idx val="4"/>
              <c:layout>
                <c:manualLayout>
                  <c:x val="2.6638809088534866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C93-4D72-B6C5-96705EBDEF9E}"/>
                </c:ext>
              </c:extLst>
            </c:dLbl>
            <c:dLbl>
              <c:idx val="5"/>
              <c:layout>
                <c:manualLayout>
                  <c:x val="2.6638809088534866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C93-4D72-B6C5-96705EBDEF9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errBars>
            <c:errDir val="y"/>
            <c:errBarType val="plus"/>
            <c:errValType val="cust"/>
            <c:noEndCap val="1"/>
            <c:plus>
              <c:numRef>
                <c:f>Sheet1!$A$1:$H$1</c:f>
                <c:numCache>
                  <c:formatCode>General</c:formatCode>
                  <c:ptCount val="8"/>
                  <c:pt idx="1">
                    <c:v>23</c:v>
                  </c:pt>
                  <c:pt idx="2">
                    <c:v>16</c:v>
                  </c:pt>
                  <c:pt idx="3">
                    <c:v>23</c:v>
                  </c:pt>
                  <c:pt idx="4">
                    <c:v>3</c:v>
                  </c:pt>
                  <c:pt idx="5">
                    <c:v>3</c:v>
                  </c:pt>
                </c:numCache>
              </c:numRef>
            </c:plus>
            <c:spPr>
              <a:ln w="9525" cmpd="sng" algn="ctr">
                <a:solidFill>
                  <a:schemeClr val="tx1"/>
                </a:solidFill>
                <a:prstDash val="solid"/>
              </a:ln>
            </c:spPr>
          </c:errBars>
          <c:val>
            <c:numRef>
              <c:f>Sheet1!$A$2:$H$2</c:f>
              <c:numCache>
                <c:formatCode>General</c:formatCode>
                <c:ptCount val="8"/>
                <c:pt idx="1">
                  <c:v>3</c:v>
                </c:pt>
                <c:pt idx="2">
                  <c:v>5</c:v>
                </c:pt>
                <c:pt idx="3">
                  <c:v>2</c:v>
                </c:pt>
                <c:pt idx="4">
                  <c:v>1</c:v>
                </c:pt>
                <c:pt idx="5">
                  <c:v>1</c:v>
                </c:pt>
              </c:numCache>
            </c:numRef>
          </c:val>
          <c:smooth val="0"/>
          <c:extLst>
            <c:ext xmlns:c16="http://schemas.microsoft.com/office/drawing/2014/chart" uri="{C3380CC4-5D6E-409C-BE32-E72D297353CC}">
              <c16:uniqueId val="{00000005-8C93-4D72-B6C5-96705EBDEF9E}"/>
            </c:ext>
          </c:extLst>
        </c:ser>
        <c:ser>
          <c:idx val="1"/>
          <c:order val="1"/>
          <c:spPr>
            <a:ln>
              <a:noFill/>
            </a:ln>
          </c:spPr>
          <c:marker>
            <c:symbol val="none"/>
          </c:marker>
          <c:dPt>
            <c:idx val="1"/>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6-8C93-4D72-B6C5-96705EBDEF9E}"/>
              </c:ext>
            </c:extLst>
          </c:dPt>
          <c:dPt>
            <c:idx val="2"/>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7-8C93-4D72-B6C5-96705EBDEF9E}"/>
              </c:ext>
            </c:extLst>
          </c:dPt>
          <c:dPt>
            <c:idx val="3"/>
            <c:marker>
              <c:symbol val="square"/>
              <c:size val="6"/>
              <c:spPr>
                <a:solidFill>
                  <a:srgbClr val="004E6D"/>
                </a:solidFill>
                <a:ln w="9525" cmpd="sng" algn="ctr">
                  <a:solidFill>
                    <a:srgbClr val="004E6D"/>
                  </a:solidFill>
                  <a:prstDash val="solid"/>
                </a:ln>
              </c:spPr>
            </c:marker>
            <c:bubble3D val="0"/>
            <c:extLst>
              <c:ext xmlns:c16="http://schemas.microsoft.com/office/drawing/2014/chart" uri="{C3380CC4-5D6E-409C-BE32-E72D297353CC}">
                <c16:uniqueId val="{00000008-8C93-4D72-B6C5-96705EBDEF9E}"/>
              </c:ext>
            </c:extLst>
          </c:dPt>
          <c:dPt>
            <c:idx val="4"/>
            <c:marker>
              <c:symbol val="square"/>
              <c:size val="6"/>
              <c:spPr>
                <a:solidFill>
                  <a:srgbClr val="50CCFF"/>
                </a:solidFill>
                <a:ln w="9525" cmpd="sng" algn="ctr">
                  <a:solidFill>
                    <a:srgbClr val="50CCFF"/>
                  </a:solidFill>
                  <a:prstDash val="solid"/>
                </a:ln>
              </c:spPr>
            </c:marker>
            <c:bubble3D val="0"/>
            <c:extLst>
              <c:ext xmlns:c16="http://schemas.microsoft.com/office/drawing/2014/chart" uri="{C3380CC4-5D6E-409C-BE32-E72D297353CC}">
                <c16:uniqueId val="{00000009-8C93-4D72-B6C5-96705EBDEF9E}"/>
              </c:ext>
            </c:extLst>
          </c:dPt>
          <c:dPt>
            <c:idx val="5"/>
            <c:marker>
              <c:symbol val="square"/>
              <c:size val="6"/>
              <c:spPr>
                <a:solidFill>
                  <a:srgbClr val="50CCFF"/>
                </a:solidFill>
                <a:ln w="9525" cmpd="sng" algn="ctr">
                  <a:solidFill>
                    <a:srgbClr val="50CCFF"/>
                  </a:solidFill>
                  <a:prstDash val="solid"/>
                </a:ln>
              </c:spPr>
            </c:marker>
            <c:bubble3D val="0"/>
            <c:extLst>
              <c:ext xmlns:c16="http://schemas.microsoft.com/office/drawing/2014/chart" uri="{C3380CC4-5D6E-409C-BE32-E72D297353CC}">
                <c16:uniqueId val="{0000000A-8C93-4D72-B6C5-96705EBDEF9E}"/>
              </c:ext>
            </c:extLst>
          </c:dPt>
          <c:dLbls>
            <c:dLbl>
              <c:idx val="1"/>
              <c:layout>
                <c:manualLayout>
                  <c:x val="0"/>
                  <c:y val="-5.3097345132743362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C93-4D72-B6C5-96705EBDEF9E}"/>
                </c:ext>
              </c:extLst>
            </c:dLbl>
            <c:dLbl>
              <c:idx val="2"/>
              <c:layout>
                <c:manualLayout>
                  <c:x val="0"/>
                  <c:y val="-5.3097345132743362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C93-4D72-B6C5-96705EBDEF9E}"/>
                </c:ext>
              </c:extLst>
            </c:dLbl>
            <c:dLbl>
              <c:idx val="3"/>
              <c:layout>
                <c:manualLayout>
                  <c:x val="0"/>
                  <c:y val="-5.3097345132743362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C93-4D72-B6C5-96705EBDEF9E}"/>
                </c:ext>
              </c:extLst>
            </c:dLbl>
            <c:dLbl>
              <c:idx val="4"/>
              <c:layout>
                <c:manualLayout>
                  <c:x val="0"/>
                  <c:y val="-5.3097345132743362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C93-4D72-B6C5-96705EBDEF9E}"/>
                </c:ext>
              </c:extLst>
            </c:dLbl>
            <c:dLbl>
              <c:idx val="5"/>
              <c:layout>
                <c:manualLayout>
                  <c:x val="0"/>
                  <c:y val="-5.3097345132743362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C93-4D72-B6C5-96705EBDEF9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Sheet1!$A$3:$H$3</c:f>
              <c:numCache>
                <c:formatCode>General</c:formatCode>
                <c:ptCount val="8"/>
                <c:pt idx="1">
                  <c:v>26</c:v>
                </c:pt>
                <c:pt idx="2">
                  <c:v>21</c:v>
                </c:pt>
                <c:pt idx="3">
                  <c:v>25</c:v>
                </c:pt>
                <c:pt idx="4">
                  <c:v>4</c:v>
                </c:pt>
                <c:pt idx="5">
                  <c:v>4</c:v>
                </c:pt>
              </c:numCache>
            </c:numRef>
          </c:val>
          <c:smooth val="0"/>
          <c:extLst>
            <c:ext xmlns:c16="http://schemas.microsoft.com/office/drawing/2014/chart" uri="{C3380CC4-5D6E-409C-BE32-E72D297353CC}">
              <c16:uniqueId val="{0000000B-8C93-4D72-B6C5-96705EBDEF9E}"/>
            </c:ext>
          </c:extLst>
        </c:ser>
        <c:dLbls>
          <c:showLegendKey val="0"/>
          <c:showVal val="0"/>
          <c:showCatName val="0"/>
          <c:showSerName val="0"/>
          <c:showPercent val="0"/>
          <c:showBubbleSize val="0"/>
        </c:dLbls>
        <c:smooth val="0"/>
        <c:axId val="31059216"/>
        <c:axId val="1"/>
      </c:lineChart>
      <c:catAx>
        <c:axId val="310592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6"/>
          <c:min val="0"/>
        </c:scaling>
        <c:delete val="1"/>
        <c:axPos val="l"/>
        <c:numFmt formatCode="General" sourceLinked="1"/>
        <c:majorTickMark val="out"/>
        <c:minorTickMark val="none"/>
        <c:tickLblPos val="nextTo"/>
        <c:crossAx val="31059216"/>
        <c:crosses val="min"/>
        <c:crossBetween val="midCat"/>
      </c:valAx>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4868081729815508E-2"/>
          <c:y val="5.0087873462214411E-2"/>
          <c:w val="0.92481650466177345"/>
          <c:h val="0.89938488576449915"/>
        </c:manualLayout>
      </c:layout>
      <c:lineChart>
        <c:grouping val="standard"/>
        <c:varyColors val="0"/>
        <c:ser>
          <c:idx val="0"/>
          <c:order val="0"/>
          <c:spPr>
            <a:ln w="25400" cap="rnd">
              <a:noFill/>
              <a:round/>
            </a:ln>
            <a:effectLst/>
          </c:spPr>
          <c:marker>
            <c:symbol val="circle"/>
            <c:size val="5"/>
            <c:spPr>
              <a:solidFill>
                <a:schemeClr val="accent1"/>
              </a:solidFill>
              <a:ln w="9525">
                <a:solidFill>
                  <a:schemeClr val="accent1"/>
                </a:solidFill>
              </a:ln>
              <a:effectLst/>
            </c:spPr>
          </c:marker>
          <c:dPt>
            <c:idx val="1"/>
            <c:marker>
              <c:symbol val="circle"/>
              <c:size val="5"/>
              <c:spPr>
                <a:solidFill>
                  <a:schemeClr val="accent1"/>
                </a:solidFill>
                <a:ln w="9525">
                  <a:solidFill>
                    <a:schemeClr val="accent1"/>
                  </a:solidFill>
                </a:ln>
                <a:effectLst/>
              </c:spPr>
            </c:marker>
            <c:bubble3D val="0"/>
            <c:extLst>
              <c:ext xmlns:c16="http://schemas.microsoft.com/office/drawing/2014/chart" uri="{C3380CC4-5D6E-409C-BE32-E72D297353CC}">
                <c16:uniqueId val="{00000000-55E2-4872-A112-A472BF682666}"/>
              </c:ext>
            </c:extLst>
          </c:dPt>
          <c:dPt>
            <c:idx val="2"/>
            <c:marker>
              <c:symbol val="circle"/>
              <c:size val="5"/>
              <c:spPr>
                <a:solidFill>
                  <a:schemeClr val="accent1"/>
                </a:solidFill>
                <a:ln w="9525">
                  <a:solidFill>
                    <a:schemeClr val="accent1"/>
                  </a:solidFill>
                </a:ln>
                <a:effectLst/>
              </c:spPr>
            </c:marker>
            <c:bubble3D val="0"/>
            <c:extLst>
              <c:ext xmlns:c16="http://schemas.microsoft.com/office/drawing/2014/chart" uri="{C3380CC4-5D6E-409C-BE32-E72D297353CC}">
                <c16:uniqueId val="{00000001-55E2-4872-A112-A472BF682666}"/>
              </c:ext>
            </c:extLst>
          </c:dPt>
          <c:dPt>
            <c:idx val="3"/>
            <c:marker>
              <c:symbol val="circle"/>
              <c:size val="5"/>
              <c:spPr>
                <a:solidFill>
                  <a:schemeClr val="accent1"/>
                </a:solidFill>
                <a:ln w="9525">
                  <a:solidFill>
                    <a:schemeClr val="accent1"/>
                  </a:solidFill>
                </a:ln>
                <a:effectLst/>
              </c:spPr>
            </c:marker>
            <c:bubble3D val="0"/>
            <c:extLst>
              <c:ext xmlns:c16="http://schemas.microsoft.com/office/drawing/2014/chart" uri="{C3380CC4-5D6E-409C-BE32-E72D297353CC}">
                <c16:uniqueId val="{00000002-55E2-4872-A112-A472BF682666}"/>
              </c:ext>
            </c:extLst>
          </c:dPt>
          <c:dPt>
            <c:idx val="4"/>
            <c:marker>
              <c:symbol val="circle"/>
              <c:size val="5"/>
              <c:spPr>
                <a:solidFill>
                  <a:schemeClr val="accent1"/>
                </a:solidFill>
                <a:ln w="9525">
                  <a:solidFill>
                    <a:schemeClr val="accent1"/>
                  </a:solidFill>
                </a:ln>
                <a:effectLst/>
              </c:spPr>
            </c:marker>
            <c:bubble3D val="0"/>
            <c:extLst>
              <c:ext xmlns:c16="http://schemas.microsoft.com/office/drawing/2014/chart" uri="{C3380CC4-5D6E-409C-BE32-E72D297353CC}">
                <c16:uniqueId val="{00000003-55E2-4872-A112-A472BF682666}"/>
              </c:ext>
            </c:extLst>
          </c:dPt>
          <c:dPt>
            <c:idx val="5"/>
            <c:marker>
              <c:symbol val="circle"/>
              <c:size val="5"/>
              <c:spPr>
                <a:solidFill>
                  <a:schemeClr val="accent1"/>
                </a:solidFill>
                <a:ln w="9525">
                  <a:solidFill>
                    <a:schemeClr val="accent1"/>
                  </a:solidFill>
                </a:ln>
                <a:effectLst/>
              </c:spPr>
            </c:marker>
            <c:bubble3D val="0"/>
            <c:extLst>
              <c:ext xmlns:c16="http://schemas.microsoft.com/office/drawing/2014/chart" uri="{C3380CC4-5D6E-409C-BE32-E72D297353CC}">
                <c16:uniqueId val="{00000004-55E2-4872-A112-A472BF682666}"/>
              </c:ext>
            </c:extLst>
          </c:dPt>
          <c:errBars>
            <c:errDir val="y"/>
            <c:errBarType val="plus"/>
            <c:errValType val="cust"/>
            <c:noEndCap val="1"/>
            <c:plus>
              <c:numRef>
                <c:f>Sheet1!$A$1:$H$1</c:f>
                <c:numCache>
                  <c:formatCode>General</c:formatCode>
                  <c:ptCount val="8"/>
                  <c:pt idx="1">
                    <c:v>0</c:v>
                  </c:pt>
                  <c:pt idx="2">
                    <c:v>34</c:v>
                  </c:pt>
                  <c:pt idx="3">
                    <c:v>111</c:v>
                  </c:pt>
                  <c:pt idx="4">
                    <c:v>76</c:v>
                  </c:pt>
                  <c:pt idx="5">
                    <c:v>314</c:v>
                  </c:pt>
                </c:numCache>
              </c:numRef>
            </c:plus>
            <c:spPr>
              <a:noFill/>
              <a:ln w="9525" cap="flat" cmpd="sng" algn="ctr">
                <a:solidFill>
                  <a:schemeClr val="tx1">
                    <a:lumMod val="65000"/>
                    <a:lumOff val="35000"/>
                  </a:schemeClr>
                </a:solidFill>
                <a:round/>
              </a:ln>
              <a:effectLst/>
            </c:spPr>
          </c:errBars>
          <c:val>
            <c:numRef>
              <c:f>Sheet1!$A$2:$H$2</c:f>
              <c:numCache>
                <c:formatCode>General</c:formatCode>
                <c:ptCount val="8"/>
                <c:pt idx="1">
                  <c:v>26</c:v>
                </c:pt>
                <c:pt idx="2">
                  <c:v>145</c:v>
                </c:pt>
                <c:pt idx="3">
                  <c:v>161</c:v>
                </c:pt>
                <c:pt idx="4">
                  <c:v>259</c:v>
                </c:pt>
                <c:pt idx="5">
                  <c:v>386</c:v>
                </c:pt>
              </c:numCache>
            </c:numRef>
          </c:val>
          <c:smooth val="0"/>
          <c:extLst>
            <c:ext xmlns:c16="http://schemas.microsoft.com/office/drawing/2014/chart" uri="{C3380CC4-5D6E-409C-BE32-E72D297353CC}">
              <c16:uniqueId val="{00000005-55E2-4872-A112-A472BF682666}"/>
            </c:ext>
          </c:extLst>
        </c:ser>
        <c:ser>
          <c:idx val="1"/>
          <c:order val="1"/>
          <c:spPr>
            <a:ln w="25400" cap="rnd">
              <a:noFill/>
              <a:round/>
            </a:ln>
            <a:effectLst/>
          </c:spPr>
          <c:marker>
            <c:symbol val="circle"/>
            <c:size val="5"/>
            <c:spPr>
              <a:solidFill>
                <a:schemeClr val="accent2"/>
              </a:solidFill>
              <a:ln w="9525">
                <a:solidFill>
                  <a:schemeClr val="accent2"/>
                </a:solidFill>
              </a:ln>
              <a:effectLst/>
            </c:spPr>
          </c:marker>
          <c:dPt>
            <c:idx val="1"/>
            <c:marker>
              <c:symbol val="circle"/>
              <c:size val="5"/>
              <c:spPr>
                <a:solidFill>
                  <a:schemeClr val="accent2"/>
                </a:solidFill>
                <a:ln w="9525">
                  <a:solidFill>
                    <a:schemeClr val="accent2"/>
                  </a:solidFill>
                </a:ln>
                <a:effectLst/>
              </c:spPr>
            </c:marker>
            <c:bubble3D val="0"/>
            <c:extLst>
              <c:ext xmlns:c16="http://schemas.microsoft.com/office/drawing/2014/chart" uri="{C3380CC4-5D6E-409C-BE32-E72D297353CC}">
                <c16:uniqueId val="{00000006-55E2-4872-A112-A472BF682666}"/>
              </c:ext>
            </c:extLst>
          </c:dPt>
          <c:dPt>
            <c:idx val="2"/>
            <c:marker>
              <c:symbol val="circle"/>
              <c:size val="5"/>
              <c:spPr>
                <a:solidFill>
                  <a:schemeClr val="accent2"/>
                </a:solidFill>
                <a:ln w="9525">
                  <a:solidFill>
                    <a:schemeClr val="accent2"/>
                  </a:solidFill>
                </a:ln>
                <a:effectLst/>
              </c:spPr>
            </c:marker>
            <c:bubble3D val="0"/>
            <c:extLst>
              <c:ext xmlns:c16="http://schemas.microsoft.com/office/drawing/2014/chart" uri="{C3380CC4-5D6E-409C-BE32-E72D297353CC}">
                <c16:uniqueId val="{00000007-55E2-4872-A112-A472BF682666}"/>
              </c:ext>
            </c:extLst>
          </c:dPt>
          <c:dPt>
            <c:idx val="3"/>
            <c:marker>
              <c:symbol val="circle"/>
              <c:size val="5"/>
              <c:spPr>
                <a:solidFill>
                  <a:schemeClr val="accent2"/>
                </a:solidFill>
                <a:ln w="9525">
                  <a:solidFill>
                    <a:schemeClr val="accent2"/>
                  </a:solidFill>
                </a:ln>
                <a:effectLst/>
              </c:spPr>
            </c:marker>
            <c:bubble3D val="0"/>
            <c:extLst>
              <c:ext xmlns:c16="http://schemas.microsoft.com/office/drawing/2014/chart" uri="{C3380CC4-5D6E-409C-BE32-E72D297353CC}">
                <c16:uniqueId val="{00000008-55E2-4872-A112-A472BF682666}"/>
              </c:ext>
            </c:extLst>
          </c:dPt>
          <c:dPt>
            <c:idx val="4"/>
            <c:marker>
              <c:symbol val="circle"/>
              <c:size val="5"/>
              <c:spPr>
                <a:solidFill>
                  <a:schemeClr val="accent2"/>
                </a:solidFill>
                <a:ln w="9525">
                  <a:solidFill>
                    <a:schemeClr val="accent2"/>
                  </a:solidFill>
                </a:ln>
                <a:effectLst/>
              </c:spPr>
            </c:marker>
            <c:bubble3D val="0"/>
            <c:extLst>
              <c:ext xmlns:c16="http://schemas.microsoft.com/office/drawing/2014/chart" uri="{C3380CC4-5D6E-409C-BE32-E72D297353CC}">
                <c16:uniqueId val="{00000009-55E2-4872-A112-A472BF682666}"/>
              </c:ext>
            </c:extLst>
          </c:dPt>
          <c:dPt>
            <c:idx val="5"/>
            <c:marker>
              <c:symbol val="circle"/>
              <c:size val="5"/>
              <c:spPr>
                <a:solidFill>
                  <a:schemeClr val="accent2"/>
                </a:solidFill>
                <a:ln w="9525">
                  <a:solidFill>
                    <a:schemeClr val="accent2"/>
                  </a:solidFill>
                </a:ln>
                <a:effectLst/>
              </c:spPr>
            </c:marker>
            <c:bubble3D val="0"/>
            <c:extLst>
              <c:ext xmlns:c16="http://schemas.microsoft.com/office/drawing/2014/chart" uri="{C3380CC4-5D6E-409C-BE32-E72D297353CC}">
                <c16:uniqueId val="{0000000A-55E2-4872-A112-A472BF682666}"/>
              </c:ext>
            </c:extLst>
          </c:dPt>
          <c:val>
            <c:numRef>
              <c:f>Sheet1!$A$3:$H$3</c:f>
              <c:numCache>
                <c:formatCode>General</c:formatCode>
                <c:ptCount val="8"/>
                <c:pt idx="1">
                  <c:v>26</c:v>
                </c:pt>
                <c:pt idx="2">
                  <c:v>179</c:v>
                </c:pt>
                <c:pt idx="3">
                  <c:v>272</c:v>
                </c:pt>
                <c:pt idx="4">
                  <c:v>335</c:v>
                </c:pt>
                <c:pt idx="5">
                  <c:v>700</c:v>
                </c:pt>
              </c:numCache>
            </c:numRef>
          </c:val>
          <c:smooth val="0"/>
          <c:extLst>
            <c:ext xmlns:c16="http://schemas.microsoft.com/office/drawing/2014/chart" uri="{C3380CC4-5D6E-409C-BE32-E72D297353CC}">
              <c16:uniqueId val="{0000000B-55E2-4872-A112-A472BF682666}"/>
            </c:ext>
          </c:extLst>
        </c:ser>
        <c:dLbls>
          <c:showLegendKey val="0"/>
          <c:showVal val="0"/>
          <c:showCatName val="0"/>
          <c:showSerName val="0"/>
          <c:showPercent val="0"/>
          <c:showBubbleSize val="0"/>
        </c:dLbls>
        <c:marker val="1"/>
        <c:smooth val="0"/>
        <c:axId val="710416896"/>
        <c:axId val="1"/>
      </c:lineChart>
      <c:catAx>
        <c:axId val="710416896"/>
        <c:scaling>
          <c:orientation val="minMax"/>
        </c:scaling>
        <c:delete val="0"/>
        <c:axPos val="b"/>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
        <c:crosses val="min"/>
        <c:auto val="0"/>
        <c:lblAlgn val="ctr"/>
        <c:lblOffset val="100"/>
        <c:noMultiLvlLbl val="0"/>
      </c:catAx>
      <c:valAx>
        <c:axId val="1"/>
        <c:scaling>
          <c:orientation val="minMax"/>
          <c:max val="700"/>
          <c:min val="0"/>
        </c:scaling>
        <c:delete val="0"/>
        <c:axPos val="l"/>
        <c:majorGridlines>
          <c:spPr>
            <a:ln w="9525" cap="flat" cmpd="sng" algn="ctr">
              <a:solidFill>
                <a:schemeClr val="tx1">
                  <a:lumMod val="15000"/>
                  <a:lumOff val="85000"/>
                </a:schemeClr>
              </a:solidFill>
              <a:round/>
            </a:ln>
            <a:effectLst/>
          </c:spPr>
        </c:majorGridlines>
        <c:numFmt formatCode="#,##0;&quot;-&quot;#,##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10416896"/>
        <c:crosses val="min"/>
        <c:crossBetween val="midCat"/>
        <c:majorUnit val="50"/>
      </c:valAx>
      <c:spPr>
        <a:noFill/>
        <a:ln>
          <a:noFill/>
        </a:ln>
        <a:effectLst/>
      </c:spPr>
    </c:plotArea>
    <c:plotVisOnly val="0"/>
    <c:dispBlanksAs val="gap"/>
    <c:showDLblsOverMax val="1"/>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865022983702465E-2"/>
          <c:y val="5.270972531551596E-2"/>
          <c:w val="0.93104889260342671"/>
          <c:h val="0.89458054936896803"/>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0.1</c:v>
                </c:pt>
                <c:pt idx="1">
                  <c:v>0.12</c:v>
                </c:pt>
                <c:pt idx="2">
                  <c:v>0.17</c:v>
                </c:pt>
                <c:pt idx="3">
                  <c:v>0.17</c:v>
                </c:pt>
                <c:pt idx="4">
                  <c:v>0.18</c:v>
                </c:pt>
                <c:pt idx="5">
                  <c:v>0.23</c:v>
                </c:pt>
                <c:pt idx="6">
                  <c:v>0.28000000000000003</c:v>
                </c:pt>
                <c:pt idx="7">
                  <c:v>0.35</c:v>
                </c:pt>
              </c:numCache>
            </c:numRef>
          </c:val>
          <c:extLst>
            <c:ext xmlns:c16="http://schemas.microsoft.com/office/drawing/2014/chart" uri="{C3380CC4-5D6E-409C-BE32-E72D297353CC}">
              <c16:uniqueId val="{00000000-5DA4-4584-AD7E-BB21E2FD6758}"/>
            </c:ext>
          </c:extLst>
        </c:ser>
        <c:dLbls>
          <c:showLegendKey val="0"/>
          <c:showVal val="0"/>
          <c:showCatName val="0"/>
          <c:showSerName val="0"/>
          <c:showPercent val="0"/>
          <c:showBubbleSize val="0"/>
        </c:dLbls>
        <c:gapWidth val="80"/>
        <c:overlap val="100"/>
        <c:axId val="351374912"/>
        <c:axId val="1"/>
      </c:barChart>
      <c:lineChart>
        <c:grouping val="standard"/>
        <c:varyColors val="0"/>
        <c:ser>
          <c:idx val="1"/>
          <c:order val="1"/>
          <c:spPr>
            <a:ln w="28575" cmpd="sng" algn="ctr">
              <a:solidFill>
                <a:schemeClr val="tx2"/>
              </a:solidFill>
              <a:prstDash val="solid"/>
            </a:ln>
          </c:spPr>
          <c:marker>
            <c:symbol val="none"/>
          </c:marker>
          <c:dLbls>
            <c:dLbl>
              <c:idx val="1"/>
              <c:layout>
                <c:manualLayout>
                  <c:x val="0"/>
                  <c:y val="-3.0066815144766147E-2"/>
                </c:manualLayout>
              </c:layout>
              <c:numFmt formatCode="#,##0;&quot;-&quot;#,##0" sourceLinked="0"/>
              <c:spPr>
                <a:noFill/>
                <a:ln>
                  <a:noFill/>
                </a:ln>
              </c:spPr>
              <c:txPr>
                <a:bodyPr wrap="none"/>
                <a:lstStyle/>
                <a:p>
                  <a:pPr>
                    <a:defRPr sz="1000" kern="1200">
                      <a:solidFill>
                        <a:srgbClr val="C0C0C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DA4-4584-AD7E-BB21E2FD6758}"/>
                </c:ext>
              </c:extLst>
            </c:dLbl>
            <c:dLbl>
              <c:idx val="3"/>
              <c:layout>
                <c:manualLayout>
                  <c:x val="0"/>
                  <c:y val="-3.0066815144766147E-2"/>
                </c:manualLayout>
              </c:layout>
              <c:numFmt formatCode="#,##0;&quot;-&quot;#,##0" sourceLinked="0"/>
              <c:spPr>
                <a:noFill/>
                <a:ln>
                  <a:noFill/>
                </a:ln>
              </c:spPr>
              <c:txPr>
                <a:bodyPr wrap="none"/>
                <a:lstStyle/>
                <a:p>
                  <a:pPr>
                    <a:defRPr sz="1000" kern="1200">
                      <a:solidFill>
                        <a:srgbClr val="C0C0C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DA4-4584-AD7E-BB21E2FD6758}"/>
                </c:ext>
              </c:extLst>
            </c:dLbl>
            <c:dLbl>
              <c:idx val="5"/>
              <c:layout>
                <c:manualLayout>
                  <c:x val="0"/>
                  <c:y val="-3.0066815144766147E-2"/>
                </c:manualLayout>
              </c:layout>
              <c:numFmt formatCode="#,##0;&quot;-&quot;#,##0" sourceLinked="0"/>
              <c:spPr>
                <a:noFill/>
                <a:ln>
                  <a:noFill/>
                </a:ln>
              </c:spPr>
              <c:txPr>
                <a:bodyPr wrap="none"/>
                <a:lstStyle/>
                <a:p>
                  <a:pPr>
                    <a:defRPr sz="1000" kern="1200">
                      <a:solidFill>
                        <a:srgbClr val="C0C0C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DA4-4584-AD7E-BB21E2FD6758}"/>
                </c:ext>
              </c:extLst>
            </c:dLbl>
            <c:dLbl>
              <c:idx val="6"/>
              <c:layout>
                <c:manualLayout>
                  <c:x val="0"/>
                  <c:y val="-3.0066815144766147E-2"/>
                </c:manualLayout>
              </c:layout>
              <c:numFmt formatCode="#,##0;&quot;-&quot;#,##0" sourceLinked="0"/>
              <c:spPr>
                <a:noFill/>
                <a:ln>
                  <a:noFill/>
                </a:ln>
              </c:spPr>
              <c:txPr>
                <a:bodyPr wrap="none"/>
                <a:lstStyle/>
                <a:p>
                  <a:pPr>
                    <a:defRPr sz="1000" kern="1200">
                      <a:solidFill>
                        <a:srgbClr val="C0C0C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DA4-4584-AD7E-BB21E2FD675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Sheet1!$A$2:$H$2</c:f>
              <c:numCache>
                <c:formatCode>General</c:formatCode>
                <c:ptCount val="8"/>
                <c:pt idx="0">
                  <c:v>112.5</c:v>
                </c:pt>
                <c:pt idx="1">
                  <c:v>278.7</c:v>
                </c:pt>
                <c:pt idx="2">
                  <c:v>349.1</c:v>
                </c:pt>
                <c:pt idx="3">
                  <c:v>454.9</c:v>
                </c:pt>
                <c:pt idx="4">
                  <c:v>302.5</c:v>
                </c:pt>
                <c:pt idx="5">
                  <c:v>388.8</c:v>
                </c:pt>
                <c:pt idx="6">
                  <c:v>430.9</c:v>
                </c:pt>
                <c:pt idx="7">
                  <c:v>295.39999999999998</c:v>
                </c:pt>
              </c:numCache>
            </c:numRef>
          </c:val>
          <c:smooth val="0"/>
          <c:extLst>
            <c:ext xmlns:c16="http://schemas.microsoft.com/office/drawing/2014/chart" uri="{C3380CC4-5D6E-409C-BE32-E72D297353CC}">
              <c16:uniqueId val="{00000005-5DA4-4584-AD7E-BB21E2FD6758}"/>
            </c:ext>
          </c:extLst>
        </c:ser>
        <c:dLbls>
          <c:showLegendKey val="0"/>
          <c:showVal val="0"/>
          <c:showCatName val="0"/>
          <c:showSerName val="0"/>
          <c:showPercent val="0"/>
          <c:showBubbleSize val="0"/>
        </c:dLbls>
        <c:marker val="1"/>
        <c:smooth val="0"/>
        <c:axId val="2"/>
        <c:axId val="3"/>
      </c:lineChart>
      <c:catAx>
        <c:axId val="3513749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35000000000000003"/>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351374912"/>
        <c:crosses val="min"/>
        <c:crossBetween val="between"/>
        <c:majorUnit val="0.05"/>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50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50"/>
      </c:valAx>
    </c:plotArea>
    <c:plotVisOnly val="0"/>
    <c:dispBlanksAs val="gap"/>
    <c:showDLblsOverMax val="1"/>
  </c:chart>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248407643312102E-2"/>
          <c:y val="2.0900321543408359E-2"/>
          <c:w val="0.97350318471337582"/>
          <c:h val="0.95819935691318325"/>
        </c:manualLayout>
      </c:layout>
      <c:lineChart>
        <c:grouping val="standard"/>
        <c:varyColors val="0"/>
        <c:ser>
          <c:idx val="0"/>
          <c:order val="0"/>
          <c:spPr>
            <a:ln w="19050" cmpd="sng" algn="ctr">
              <a:solidFill>
                <a:schemeClr val="accent1"/>
              </a:solidFill>
              <a:prstDash val="solid"/>
            </a:ln>
          </c:spPr>
          <c:marker>
            <c:symbol val="none"/>
          </c:marker>
          <c:dPt>
            <c:idx val="0"/>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0-DDE9-4470-A715-E55177A91BC9}"/>
              </c:ext>
            </c:extLst>
          </c:dPt>
          <c:dPt>
            <c:idx val="1"/>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1-DDE9-4470-A715-E55177A91BC9}"/>
              </c:ext>
            </c:extLst>
          </c:dPt>
          <c:val>
            <c:numRef>
              <c:f>Sheet1!$A$1:$C$1</c:f>
              <c:numCache>
                <c:formatCode>General</c:formatCode>
                <c:ptCount val="3"/>
                <c:pt idx="0">
                  <c:v>0.35</c:v>
                </c:pt>
                <c:pt idx="1">
                  <c:v>0.19</c:v>
                </c:pt>
              </c:numCache>
            </c:numRef>
          </c:val>
          <c:smooth val="0"/>
          <c:extLst>
            <c:ext xmlns:c16="http://schemas.microsoft.com/office/drawing/2014/chart" uri="{C3380CC4-5D6E-409C-BE32-E72D297353CC}">
              <c16:uniqueId val="{00000002-DDE9-4470-A715-E55177A91BC9}"/>
            </c:ext>
          </c:extLst>
        </c:ser>
        <c:ser>
          <c:idx val="1"/>
          <c:order val="1"/>
          <c:spPr>
            <a:ln w="19050" cmpd="sng" algn="ctr">
              <a:solidFill>
                <a:schemeClr val="accent2"/>
              </a:solidFill>
              <a:prstDash val="solid"/>
            </a:ln>
          </c:spPr>
          <c:marker>
            <c:symbol val="none"/>
          </c:marker>
          <c:dPt>
            <c:idx val="0"/>
            <c:marker>
              <c:symbol val="circle"/>
              <c:size val="6"/>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3-DDE9-4470-A715-E55177A91BC9}"/>
              </c:ext>
            </c:extLst>
          </c:dPt>
          <c:dPt>
            <c:idx val="1"/>
            <c:marker>
              <c:symbol val="circle"/>
              <c:size val="6"/>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4-DDE9-4470-A715-E55177A91BC9}"/>
              </c:ext>
            </c:extLst>
          </c:dPt>
          <c:val>
            <c:numRef>
              <c:f>Sheet1!$A$2:$C$2</c:f>
              <c:numCache>
                <c:formatCode>General</c:formatCode>
                <c:ptCount val="3"/>
                <c:pt idx="0">
                  <c:v>0.28000000000000003</c:v>
                </c:pt>
                <c:pt idx="1">
                  <c:v>0.27</c:v>
                </c:pt>
              </c:numCache>
            </c:numRef>
          </c:val>
          <c:smooth val="0"/>
          <c:extLst>
            <c:ext xmlns:c16="http://schemas.microsoft.com/office/drawing/2014/chart" uri="{C3380CC4-5D6E-409C-BE32-E72D297353CC}">
              <c16:uniqueId val="{00000005-DDE9-4470-A715-E55177A91BC9}"/>
            </c:ext>
          </c:extLst>
        </c:ser>
        <c:ser>
          <c:idx val="2"/>
          <c:order val="2"/>
          <c:spPr>
            <a:ln w="19050" cmpd="sng" algn="ctr">
              <a:solidFill>
                <a:schemeClr val="accent3"/>
              </a:solidFill>
              <a:prstDash val="solid"/>
            </a:ln>
          </c:spPr>
          <c:marker>
            <c:symbol val="none"/>
          </c:marker>
          <c:dPt>
            <c:idx val="0"/>
            <c:marker>
              <c:symbol val="circle"/>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6-DDE9-4470-A715-E55177A91BC9}"/>
              </c:ext>
            </c:extLst>
          </c:dPt>
          <c:dPt>
            <c:idx val="1"/>
            <c:marker>
              <c:symbol val="circle"/>
              <c:size val="6"/>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7-DDE9-4470-A715-E55177A91BC9}"/>
              </c:ext>
            </c:extLst>
          </c:dPt>
          <c:val>
            <c:numRef>
              <c:f>Sheet1!$A$3:$C$3</c:f>
              <c:numCache>
                <c:formatCode>General</c:formatCode>
                <c:ptCount val="3"/>
                <c:pt idx="0">
                  <c:v>0.23</c:v>
                </c:pt>
                <c:pt idx="1">
                  <c:v>0.18</c:v>
                </c:pt>
              </c:numCache>
            </c:numRef>
          </c:val>
          <c:smooth val="0"/>
          <c:extLst>
            <c:ext xmlns:c16="http://schemas.microsoft.com/office/drawing/2014/chart" uri="{C3380CC4-5D6E-409C-BE32-E72D297353CC}">
              <c16:uniqueId val="{00000008-DDE9-4470-A715-E55177A91BC9}"/>
            </c:ext>
          </c:extLst>
        </c:ser>
        <c:ser>
          <c:idx val="3"/>
          <c:order val="3"/>
          <c:spPr>
            <a:ln w="19050" cmpd="sng" algn="ctr">
              <a:solidFill>
                <a:schemeClr val="accent5"/>
              </a:solidFill>
              <a:prstDash val="solid"/>
            </a:ln>
          </c:spPr>
          <c:marker>
            <c:symbol val="none"/>
          </c:marker>
          <c:dPt>
            <c:idx val="0"/>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9-DDE9-4470-A715-E55177A91BC9}"/>
              </c:ext>
            </c:extLst>
          </c:dPt>
          <c:dPt>
            <c:idx val="1"/>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A-DDE9-4470-A715-E55177A91BC9}"/>
              </c:ext>
            </c:extLst>
          </c:dPt>
          <c:val>
            <c:numRef>
              <c:f>Sheet1!$A$4:$C$4</c:f>
              <c:numCache>
                <c:formatCode>General</c:formatCode>
                <c:ptCount val="3"/>
                <c:pt idx="0">
                  <c:v>0.18</c:v>
                </c:pt>
                <c:pt idx="1">
                  <c:v>0.17</c:v>
                </c:pt>
              </c:numCache>
            </c:numRef>
          </c:val>
          <c:smooth val="0"/>
          <c:extLst>
            <c:ext xmlns:c16="http://schemas.microsoft.com/office/drawing/2014/chart" uri="{C3380CC4-5D6E-409C-BE32-E72D297353CC}">
              <c16:uniqueId val="{0000000B-DDE9-4470-A715-E55177A91BC9}"/>
            </c:ext>
          </c:extLst>
        </c:ser>
        <c:ser>
          <c:idx val="4"/>
          <c:order val="4"/>
          <c:spPr>
            <a:ln w="19050" cmpd="sng" algn="ctr">
              <a:solidFill>
                <a:schemeClr val="accent5"/>
              </a:solidFill>
              <a:prstDash val="solid"/>
            </a:ln>
          </c:spPr>
          <c:marker>
            <c:symbol val="none"/>
          </c:marker>
          <c:dPt>
            <c:idx val="0"/>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C-DDE9-4470-A715-E55177A91BC9}"/>
              </c:ext>
            </c:extLst>
          </c:dPt>
          <c:dPt>
            <c:idx val="1"/>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0D-DDE9-4470-A715-E55177A91BC9}"/>
              </c:ext>
            </c:extLst>
          </c:dPt>
          <c:val>
            <c:numRef>
              <c:f>Sheet1!$A$5:$C$5</c:f>
              <c:numCache>
                <c:formatCode>General</c:formatCode>
                <c:ptCount val="3"/>
                <c:pt idx="0">
                  <c:v>0.17</c:v>
                </c:pt>
                <c:pt idx="1">
                  <c:v>0.14000000000000001</c:v>
                </c:pt>
              </c:numCache>
            </c:numRef>
          </c:val>
          <c:smooth val="0"/>
          <c:extLst>
            <c:ext xmlns:c16="http://schemas.microsoft.com/office/drawing/2014/chart" uri="{C3380CC4-5D6E-409C-BE32-E72D297353CC}">
              <c16:uniqueId val="{0000000E-DDE9-4470-A715-E55177A91BC9}"/>
            </c:ext>
          </c:extLst>
        </c:ser>
        <c:ser>
          <c:idx val="5"/>
          <c:order val="5"/>
          <c:spPr>
            <a:ln w="19050" cmpd="sng" algn="ctr">
              <a:solidFill>
                <a:schemeClr val="accent6"/>
              </a:solidFill>
              <a:prstDash val="solid"/>
            </a:ln>
          </c:spPr>
          <c:marker>
            <c:symbol val="none"/>
          </c:marker>
          <c:dPt>
            <c:idx val="0"/>
            <c:marker>
              <c:symbol val="circle"/>
              <c:size val="6"/>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0F-DDE9-4470-A715-E55177A91BC9}"/>
              </c:ext>
            </c:extLst>
          </c:dPt>
          <c:dPt>
            <c:idx val="1"/>
            <c:marker>
              <c:symbol val="circle"/>
              <c:size val="6"/>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10-DDE9-4470-A715-E55177A91BC9}"/>
              </c:ext>
            </c:extLst>
          </c:dPt>
          <c:val>
            <c:numRef>
              <c:f>Sheet1!$A$6:$C$6</c:f>
              <c:numCache>
                <c:formatCode>General</c:formatCode>
                <c:ptCount val="3"/>
                <c:pt idx="0">
                  <c:v>0.17</c:v>
                </c:pt>
                <c:pt idx="1">
                  <c:v>0.16</c:v>
                </c:pt>
              </c:numCache>
            </c:numRef>
          </c:val>
          <c:smooth val="0"/>
          <c:extLst>
            <c:ext xmlns:c16="http://schemas.microsoft.com/office/drawing/2014/chart" uri="{C3380CC4-5D6E-409C-BE32-E72D297353CC}">
              <c16:uniqueId val="{00000011-DDE9-4470-A715-E55177A91BC9}"/>
            </c:ext>
          </c:extLst>
        </c:ser>
        <c:ser>
          <c:idx val="6"/>
          <c:order val="6"/>
          <c:spPr>
            <a:ln w="28575" cmpd="sng" algn="ctr">
              <a:solidFill>
                <a:schemeClr val="accent1"/>
              </a:solidFill>
              <a:prstDash val="solid"/>
            </a:ln>
          </c:spPr>
          <c:marker>
            <c:symbol val="none"/>
          </c:marker>
          <c:dPt>
            <c:idx val="0"/>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12-DDE9-4470-A715-E55177A91BC9}"/>
              </c:ext>
            </c:extLst>
          </c:dPt>
          <c:dPt>
            <c:idx val="1"/>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13-DDE9-4470-A715-E55177A91BC9}"/>
              </c:ext>
            </c:extLst>
          </c:dPt>
          <c:val>
            <c:numRef>
              <c:f>Sheet1!$A$7:$C$7</c:f>
              <c:numCache>
                <c:formatCode>General</c:formatCode>
                <c:ptCount val="3"/>
                <c:pt idx="0">
                  <c:v>0.12</c:v>
                </c:pt>
                <c:pt idx="1">
                  <c:v>0.12</c:v>
                </c:pt>
              </c:numCache>
            </c:numRef>
          </c:val>
          <c:smooth val="0"/>
          <c:extLst>
            <c:ext xmlns:c16="http://schemas.microsoft.com/office/drawing/2014/chart" uri="{C3380CC4-5D6E-409C-BE32-E72D297353CC}">
              <c16:uniqueId val="{00000014-DDE9-4470-A715-E55177A91BC9}"/>
            </c:ext>
          </c:extLst>
        </c:ser>
        <c:ser>
          <c:idx val="7"/>
          <c:order val="7"/>
          <c:spPr>
            <a:ln w="28575" cmpd="sng" algn="ctr">
              <a:solidFill>
                <a:schemeClr val="accent2"/>
              </a:solidFill>
              <a:prstDash val="solid"/>
            </a:ln>
          </c:spPr>
          <c:marker>
            <c:symbol val="none"/>
          </c:marker>
          <c:dPt>
            <c:idx val="0"/>
            <c:marker>
              <c:symbol val="circle"/>
              <c:size val="6"/>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15-DDE9-4470-A715-E55177A91BC9}"/>
              </c:ext>
            </c:extLst>
          </c:dPt>
          <c:dPt>
            <c:idx val="1"/>
            <c:marker>
              <c:symbol val="circle"/>
              <c:size val="6"/>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16-DDE9-4470-A715-E55177A91BC9}"/>
              </c:ext>
            </c:extLst>
          </c:dPt>
          <c:val>
            <c:numRef>
              <c:f>Sheet1!$A$8:$C$8</c:f>
              <c:numCache>
                <c:formatCode>General</c:formatCode>
                <c:ptCount val="3"/>
                <c:pt idx="0">
                  <c:v>0.1</c:v>
                </c:pt>
                <c:pt idx="1">
                  <c:v>0.1</c:v>
                </c:pt>
              </c:numCache>
            </c:numRef>
          </c:val>
          <c:smooth val="0"/>
          <c:extLst>
            <c:ext xmlns:c16="http://schemas.microsoft.com/office/drawing/2014/chart" uri="{C3380CC4-5D6E-409C-BE32-E72D297353CC}">
              <c16:uniqueId val="{00000017-DDE9-4470-A715-E55177A91BC9}"/>
            </c:ext>
          </c:extLst>
        </c:ser>
        <c:ser>
          <c:idx val="8"/>
          <c:order val="8"/>
          <c:spPr>
            <a:ln w="6350" cmpd="sng" algn="ctr">
              <a:solidFill>
                <a:schemeClr val="accent1"/>
              </a:solidFill>
              <a:prstDash val="lgDash"/>
            </a:ln>
          </c:spPr>
          <c:marker>
            <c:symbol val="none"/>
          </c:marker>
          <c:dPt>
            <c:idx val="1"/>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18-DDE9-4470-A715-E55177A91BC9}"/>
              </c:ext>
            </c:extLst>
          </c:dPt>
          <c:dPt>
            <c:idx val="2"/>
            <c:marker>
              <c:symbol val="circle"/>
              <c:size val="6"/>
              <c:spPr>
                <a:solidFill>
                  <a:srgbClr val="FFFFFF"/>
                </a:solidFill>
                <a:ln w="9525" cmpd="sng" algn="ctr">
                  <a:solidFill>
                    <a:schemeClr val="accent1"/>
                  </a:solidFill>
                  <a:prstDash val="solid"/>
                </a:ln>
              </c:spPr>
            </c:marker>
            <c:bubble3D val="0"/>
            <c:extLst>
              <c:ext xmlns:c16="http://schemas.microsoft.com/office/drawing/2014/chart" uri="{C3380CC4-5D6E-409C-BE32-E72D297353CC}">
                <c16:uniqueId val="{00000019-DDE9-4470-A715-E55177A91BC9}"/>
              </c:ext>
            </c:extLst>
          </c:dPt>
          <c:val>
            <c:numRef>
              <c:f>Sheet1!$A$9:$C$9</c:f>
              <c:numCache>
                <c:formatCode>General</c:formatCode>
                <c:ptCount val="3"/>
                <c:pt idx="1">
                  <c:v>0.19</c:v>
                </c:pt>
                <c:pt idx="2">
                  <c:v>0.16</c:v>
                </c:pt>
              </c:numCache>
            </c:numRef>
          </c:val>
          <c:smooth val="0"/>
          <c:extLst>
            <c:ext xmlns:c16="http://schemas.microsoft.com/office/drawing/2014/chart" uri="{C3380CC4-5D6E-409C-BE32-E72D297353CC}">
              <c16:uniqueId val="{0000001A-DDE9-4470-A715-E55177A91BC9}"/>
            </c:ext>
          </c:extLst>
        </c:ser>
        <c:ser>
          <c:idx val="9"/>
          <c:order val="9"/>
          <c:spPr>
            <a:ln w="6350" cmpd="sng" algn="ctr">
              <a:solidFill>
                <a:schemeClr val="accent2"/>
              </a:solidFill>
              <a:prstDash val="lgDash"/>
            </a:ln>
          </c:spPr>
          <c:marker>
            <c:symbol val="none"/>
          </c:marker>
          <c:dPt>
            <c:idx val="1"/>
            <c:marker>
              <c:symbol val="circle"/>
              <c:size val="6"/>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DDE9-4470-A715-E55177A91BC9}"/>
              </c:ext>
            </c:extLst>
          </c:dPt>
          <c:dPt>
            <c:idx val="2"/>
            <c:marker>
              <c:symbol val="circle"/>
              <c:size val="6"/>
              <c:spPr>
                <a:solidFill>
                  <a:srgbClr val="FFFFFF"/>
                </a:solidFill>
                <a:ln w="9525" cmpd="sng" algn="ctr">
                  <a:solidFill>
                    <a:schemeClr val="tx1"/>
                  </a:solidFill>
                  <a:prstDash val="solid"/>
                </a:ln>
              </c:spPr>
            </c:marker>
            <c:bubble3D val="0"/>
            <c:extLst>
              <c:ext xmlns:c16="http://schemas.microsoft.com/office/drawing/2014/chart" uri="{C3380CC4-5D6E-409C-BE32-E72D297353CC}">
                <c16:uniqueId val="{0000001C-DDE9-4470-A715-E55177A91BC9}"/>
              </c:ext>
            </c:extLst>
          </c:dPt>
          <c:val>
            <c:numRef>
              <c:f>Sheet1!$A$10:$C$10</c:f>
              <c:numCache>
                <c:formatCode>General</c:formatCode>
                <c:ptCount val="3"/>
                <c:pt idx="1">
                  <c:v>0.27</c:v>
                </c:pt>
                <c:pt idx="2">
                  <c:v>8.5999999999999993E-2</c:v>
                </c:pt>
              </c:numCache>
            </c:numRef>
          </c:val>
          <c:smooth val="0"/>
          <c:extLst>
            <c:ext xmlns:c16="http://schemas.microsoft.com/office/drawing/2014/chart" uri="{C3380CC4-5D6E-409C-BE32-E72D297353CC}">
              <c16:uniqueId val="{0000001D-DDE9-4470-A715-E55177A91BC9}"/>
            </c:ext>
          </c:extLst>
        </c:ser>
        <c:ser>
          <c:idx val="10"/>
          <c:order val="10"/>
          <c:spPr>
            <a:ln w="6350" cmpd="sng" algn="ctr">
              <a:solidFill>
                <a:schemeClr val="accent5"/>
              </a:solidFill>
              <a:prstDash val="lgDash"/>
            </a:ln>
          </c:spPr>
          <c:marker>
            <c:symbol val="none"/>
          </c:marker>
          <c:dPt>
            <c:idx val="1"/>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1E-DDE9-4470-A715-E55177A91BC9}"/>
              </c:ext>
            </c:extLst>
          </c:dPt>
          <c:dPt>
            <c:idx val="2"/>
            <c:marker>
              <c:symbol val="circle"/>
              <c:size val="6"/>
              <c:spPr>
                <a:solidFill>
                  <a:srgbClr val="FFFFFF"/>
                </a:solidFill>
                <a:ln w="9525" cmpd="sng" algn="ctr">
                  <a:solidFill>
                    <a:schemeClr val="accent5"/>
                  </a:solidFill>
                  <a:prstDash val="solid"/>
                </a:ln>
              </c:spPr>
            </c:marker>
            <c:bubble3D val="0"/>
            <c:extLst>
              <c:ext xmlns:c16="http://schemas.microsoft.com/office/drawing/2014/chart" uri="{C3380CC4-5D6E-409C-BE32-E72D297353CC}">
                <c16:uniqueId val="{0000001F-DDE9-4470-A715-E55177A91BC9}"/>
              </c:ext>
            </c:extLst>
          </c:dPt>
          <c:val>
            <c:numRef>
              <c:f>Sheet1!$A$11:$C$11</c:f>
              <c:numCache>
                <c:formatCode>General</c:formatCode>
                <c:ptCount val="3"/>
                <c:pt idx="1">
                  <c:v>0.17</c:v>
                </c:pt>
                <c:pt idx="2">
                  <c:v>0.112</c:v>
                </c:pt>
              </c:numCache>
            </c:numRef>
          </c:val>
          <c:smooth val="0"/>
          <c:extLst>
            <c:ext xmlns:c16="http://schemas.microsoft.com/office/drawing/2014/chart" uri="{C3380CC4-5D6E-409C-BE32-E72D297353CC}">
              <c16:uniqueId val="{00000020-DDE9-4470-A715-E55177A91BC9}"/>
            </c:ext>
          </c:extLst>
        </c:ser>
        <c:ser>
          <c:idx val="11"/>
          <c:order val="11"/>
          <c:spPr>
            <a:ln w="6350" cmpd="sng" algn="ctr">
              <a:solidFill>
                <a:schemeClr val="accent5"/>
              </a:solidFill>
              <a:prstDash val="lgDash"/>
            </a:ln>
          </c:spPr>
          <c:marker>
            <c:symbol val="none"/>
          </c:marker>
          <c:dPt>
            <c:idx val="1"/>
            <c:marker>
              <c:symbol val="circle"/>
              <c:size val="6"/>
              <c:spPr>
                <a:solidFill>
                  <a:schemeClr val="accent5"/>
                </a:solidFill>
                <a:ln w="9525" cmpd="sng" algn="ctr">
                  <a:solidFill>
                    <a:schemeClr val="accent5"/>
                  </a:solidFill>
                  <a:prstDash val="solid"/>
                </a:ln>
              </c:spPr>
            </c:marker>
            <c:bubble3D val="0"/>
            <c:extLst>
              <c:ext xmlns:c16="http://schemas.microsoft.com/office/drawing/2014/chart" uri="{C3380CC4-5D6E-409C-BE32-E72D297353CC}">
                <c16:uniqueId val="{00000021-DDE9-4470-A715-E55177A91BC9}"/>
              </c:ext>
            </c:extLst>
          </c:dPt>
          <c:dPt>
            <c:idx val="2"/>
            <c:marker>
              <c:symbol val="circle"/>
              <c:size val="6"/>
              <c:spPr>
                <a:solidFill>
                  <a:srgbClr val="FFFFFF"/>
                </a:solidFill>
                <a:ln w="9525" cmpd="sng" algn="ctr">
                  <a:solidFill>
                    <a:schemeClr val="accent5"/>
                  </a:solidFill>
                  <a:prstDash val="solid"/>
                </a:ln>
              </c:spPr>
            </c:marker>
            <c:bubble3D val="0"/>
            <c:extLst>
              <c:ext xmlns:c16="http://schemas.microsoft.com/office/drawing/2014/chart" uri="{C3380CC4-5D6E-409C-BE32-E72D297353CC}">
                <c16:uniqueId val="{00000022-DDE9-4470-A715-E55177A91BC9}"/>
              </c:ext>
            </c:extLst>
          </c:dPt>
          <c:val>
            <c:numRef>
              <c:f>Sheet1!$A$12:$C$12</c:f>
              <c:numCache>
                <c:formatCode>General</c:formatCode>
                <c:ptCount val="3"/>
                <c:pt idx="1">
                  <c:v>0.14000000000000001</c:v>
                </c:pt>
                <c:pt idx="2">
                  <c:v>7.0000000000000007E-2</c:v>
                </c:pt>
              </c:numCache>
            </c:numRef>
          </c:val>
          <c:smooth val="0"/>
          <c:extLst>
            <c:ext xmlns:c16="http://schemas.microsoft.com/office/drawing/2014/chart" uri="{C3380CC4-5D6E-409C-BE32-E72D297353CC}">
              <c16:uniqueId val="{00000023-DDE9-4470-A715-E55177A91BC9}"/>
            </c:ext>
          </c:extLst>
        </c:ser>
        <c:ser>
          <c:idx val="12"/>
          <c:order val="12"/>
          <c:spPr>
            <a:ln w="6350" cmpd="sng" algn="ctr">
              <a:solidFill>
                <a:schemeClr val="accent1"/>
              </a:solidFill>
              <a:prstDash val="lgDash"/>
            </a:ln>
          </c:spPr>
          <c:marker>
            <c:symbol val="none"/>
          </c:marker>
          <c:dPt>
            <c:idx val="1"/>
            <c:marker>
              <c:symbol val="circle"/>
              <c:size val="6"/>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24-DDE9-4470-A715-E55177A91BC9}"/>
              </c:ext>
            </c:extLst>
          </c:dPt>
          <c:dPt>
            <c:idx val="2"/>
            <c:marker>
              <c:symbol val="circle"/>
              <c:size val="6"/>
              <c:spPr>
                <a:solidFill>
                  <a:srgbClr val="FFFFFF"/>
                </a:solidFill>
                <a:ln w="9525" cmpd="sng" algn="ctr">
                  <a:solidFill>
                    <a:schemeClr val="accent1"/>
                  </a:solidFill>
                  <a:prstDash val="solid"/>
                </a:ln>
              </c:spPr>
            </c:marker>
            <c:bubble3D val="0"/>
            <c:extLst>
              <c:ext xmlns:c16="http://schemas.microsoft.com/office/drawing/2014/chart" uri="{C3380CC4-5D6E-409C-BE32-E72D297353CC}">
                <c16:uniqueId val="{00000025-DDE9-4470-A715-E55177A91BC9}"/>
              </c:ext>
            </c:extLst>
          </c:dPt>
          <c:val>
            <c:numRef>
              <c:f>Sheet1!$A$13:$C$13</c:f>
              <c:numCache>
                <c:formatCode>General</c:formatCode>
                <c:ptCount val="3"/>
                <c:pt idx="1">
                  <c:v>0.12</c:v>
                </c:pt>
                <c:pt idx="2">
                  <c:v>0.02</c:v>
                </c:pt>
              </c:numCache>
            </c:numRef>
          </c:val>
          <c:smooth val="0"/>
          <c:extLst>
            <c:ext xmlns:c16="http://schemas.microsoft.com/office/drawing/2014/chart" uri="{C3380CC4-5D6E-409C-BE32-E72D297353CC}">
              <c16:uniqueId val="{00000026-DDE9-4470-A715-E55177A91BC9}"/>
            </c:ext>
          </c:extLst>
        </c:ser>
        <c:ser>
          <c:idx val="13"/>
          <c:order val="13"/>
          <c:spPr>
            <a:ln w="6350" cmpd="sng" algn="ctr">
              <a:solidFill>
                <a:schemeClr val="accent2"/>
              </a:solidFill>
              <a:prstDash val="lgDash"/>
            </a:ln>
          </c:spPr>
          <c:marker>
            <c:symbol val="none"/>
          </c:marker>
          <c:dPt>
            <c:idx val="1"/>
            <c:marker>
              <c:symbol val="circle"/>
              <c:size val="6"/>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27-DDE9-4470-A715-E55177A91BC9}"/>
              </c:ext>
            </c:extLst>
          </c:dPt>
          <c:dPt>
            <c:idx val="2"/>
            <c:marker>
              <c:symbol val="circle"/>
              <c:size val="6"/>
              <c:spPr>
                <a:solidFill>
                  <a:srgbClr val="FFFFFF"/>
                </a:solidFill>
                <a:ln w="9525" cmpd="sng" algn="ctr">
                  <a:solidFill>
                    <a:schemeClr val="accent2"/>
                  </a:solidFill>
                  <a:prstDash val="solid"/>
                </a:ln>
              </c:spPr>
            </c:marker>
            <c:bubble3D val="0"/>
            <c:extLst>
              <c:ext xmlns:c16="http://schemas.microsoft.com/office/drawing/2014/chart" uri="{C3380CC4-5D6E-409C-BE32-E72D297353CC}">
                <c16:uniqueId val="{00000028-DDE9-4470-A715-E55177A91BC9}"/>
              </c:ext>
            </c:extLst>
          </c:dPt>
          <c:val>
            <c:numRef>
              <c:f>Sheet1!$A$14:$C$14</c:f>
              <c:numCache>
                <c:formatCode>General</c:formatCode>
                <c:ptCount val="3"/>
                <c:pt idx="1">
                  <c:v>0.1</c:v>
                </c:pt>
                <c:pt idx="2">
                  <c:v>0.03</c:v>
                </c:pt>
              </c:numCache>
            </c:numRef>
          </c:val>
          <c:smooth val="0"/>
          <c:extLst>
            <c:ext xmlns:c16="http://schemas.microsoft.com/office/drawing/2014/chart" uri="{C3380CC4-5D6E-409C-BE32-E72D297353CC}">
              <c16:uniqueId val="{00000029-DDE9-4470-A715-E55177A91BC9}"/>
            </c:ext>
          </c:extLst>
        </c:ser>
        <c:dLbls>
          <c:showLegendKey val="0"/>
          <c:showVal val="0"/>
          <c:showCatName val="0"/>
          <c:showSerName val="0"/>
          <c:showPercent val="0"/>
          <c:showBubbleSize val="0"/>
        </c:dLbls>
        <c:smooth val="0"/>
        <c:axId val="1056549807"/>
        <c:axId val="1"/>
      </c:lineChart>
      <c:catAx>
        <c:axId val="105654980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4"/>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50" kern="1200">
                <a:latin typeface="+mn-lt"/>
                <a:ea typeface="+mn-ea"/>
                <a:cs typeface="+mn-cs"/>
              </a:defRPr>
            </a:pPr>
            <a:endParaRPr lang="en-US"/>
          </a:p>
        </c:txPr>
        <c:crossAx val="1056549807"/>
        <c:crosses val="min"/>
        <c:crossBetween val="midCat"/>
        <c:majorUnit val="0.05"/>
      </c:valAx>
    </c:plotArea>
    <c:plotVisOnly val="0"/>
    <c:dispBlanksAs val="gap"/>
    <c:showDLblsOverMax val="1"/>
  </c:chart>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06059643536368E-2"/>
          <c:y val="4.0916530278232409E-2"/>
          <c:w val="0.97478787878787876"/>
          <c:h val="0.95744680851063835"/>
        </c:manualLayout>
      </c:layout>
      <c:scatterChart>
        <c:scatterStyle val="lineMarker"/>
        <c:varyColors val="0"/>
        <c:ser>
          <c:idx val="0"/>
          <c:order val="0"/>
          <c:spPr>
            <a:ln>
              <a:noFill/>
            </a:ln>
          </c:spPr>
          <c:marker>
            <c:symbol val="circle"/>
            <c:size val="7"/>
            <c:spPr>
              <a:solidFill>
                <a:schemeClr val="accent1"/>
              </a:solidFill>
              <a:ln w="9525" cmpd="sng" algn="ctr">
                <a:solidFill>
                  <a:schemeClr val="accent1"/>
                </a:solidFill>
                <a:prstDash val="solid"/>
              </a:ln>
            </c:spPr>
          </c:marker>
          <c:dPt>
            <c:idx val="4"/>
            <c:marker>
              <c:symbol val="circle"/>
              <c:size val="5"/>
            </c:marker>
            <c:bubble3D val="0"/>
            <c:extLst>
              <c:ext xmlns:c16="http://schemas.microsoft.com/office/drawing/2014/chart" uri="{C3380CC4-5D6E-409C-BE32-E72D297353CC}">
                <c16:uniqueId val="{00000000-06C9-4EF9-B478-A97F6E015E4F}"/>
              </c:ext>
            </c:extLst>
          </c:dPt>
          <c:xVal>
            <c:numRef>
              <c:f>Sheet1!$A$1:$A$5</c:f>
              <c:numCache>
                <c:formatCode>General</c:formatCode>
                <c:ptCount val="5"/>
                <c:pt idx="0">
                  <c:v>1100</c:v>
                </c:pt>
                <c:pt idx="1">
                  <c:v>1300</c:v>
                </c:pt>
                <c:pt idx="2">
                  <c:v>250</c:v>
                </c:pt>
                <c:pt idx="3">
                  <c:v>300</c:v>
                </c:pt>
                <c:pt idx="4">
                  <c:v>5000</c:v>
                </c:pt>
              </c:numCache>
            </c:numRef>
          </c:xVal>
          <c:yVal>
            <c:numRef>
              <c:f>Sheet1!$B$1:$B$5</c:f>
              <c:numCache>
                <c:formatCode>General</c:formatCode>
                <c:ptCount val="5"/>
                <c:pt idx="0">
                  <c:v>50</c:v>
                </c:pt>
                <c:pt idx="1">
                  <c:v>40</c:v>
                </c:pt>
                <c:pt idx="2">
                  <c:v>300</c:v>
                </c:pt>
                <c:pt idx="3">
                  <c:v>320</c:v>
                </c:pt>
                <c:pt idx="4">
                  <c:v>30</c:v>
                </c:pt>
              </c:numCache>
            </c:numRef>
          </c:yVal>
          <c:smooth val="0"/>
          <c:extLst>
            <c:ext xmlns:c16="http://schemas.microsoft.com/office/drawing/2014/chart" uri="{C3380CC4-5D6E-409C-BE32-E72D297353CC}">
              <c16:uniqueId val="{00000001-06C9-4EF9-B478-A97F6E015E4F}"/>
            </c:ext>
          </c:extLst>
        </c:ser>
        <c:dLbls>
          <c:showLegendKey val="0"/>
          <c:showVal val="0"/>
          <c:showCatName val="0"/>
          <c:showSerName val="0"/>
          <c:showPercent val="0"/>
          <c:showBubbleSize val="0"/>
        </c:dLbls>
        <c:axId val="733495872"/>
        <c:axId val="1"/>
      </c:scatterChart>
      <c:valAx>
        <c:axId val="733495872"/>
        <c:scaling>
          <c:orientation val="minMax"/>
          <c:max val="6000"/>
          <c:min val="0"/>
        </c:scaling>
        <c:delete val="0"/>
        <c:axPos val="b"/>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en-US"/>
          </a:p>
        </c:txPr>
        <c:crossAx val="1"/>
        <c:crosses val="min"/>
        <c:crossBetween val="midCat"/>
        <c:majorUnit val="500"/>
      </c:valAx>
      <c:valAx>
        <c:axId val="1"/>
        <c:scaling>
          <c:orientation val="minMax"/>
          <c:max val="550"/>
          <c:min val="-10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733495872"/>
        <c:crosses val="min"/>
        <c:crossBetween val="midCat"/>
      </c:valAx>
      <c:spPr>
        <a:noFill/>
        <a:ln w="9525" cmpd="sng" algn="ctr">
          <a:solidFill>
            <a:schemeClr val="tx1"/>
          </a:solidFill>
          <a:prstDash val="solid"/>
        </a:ln>
      </c:spPr>
    </c:plotArea>
    <c:plotVisOnly val="0"/>
    <c:dispBlanksAs val="gap"/>
    <c:showDLblsOverMax val="1"/>
  </c:chart>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995386389850057E-2"/>
          <c:y val="6.7096774193548384E-2"/>
          <c:w val="0.97600922722029992"/>
          <c:h val="0.86580645161290326"/>
        </c:manualLayout>
      </c:layout>
      <c:barChart>
        <c:barDir val="col"/>
        <c:grouping val="stacked"/>
        <c:varyColors val="0"/>
        <c:ser>
          <c:idx val="0"/>
          <c:order val="0"/>
          <c:spPr>
            <a:solidFill>
              <a:schemeClr val="accent3"/>
            </a:solidFill>
            <a:ln>
              <a:noFill/>
            </a:ln>
          </c:spPr>
          <c:invertIfNegative val="0"/>
          <c:val>
            <c:numRef>
              <c:f>Sheet1!$A$1:$B$1</c:f>
              <c:numCache>
                <c:formatCode>General</c:formatCode>
                <c:ptCount val="2"/>
                <c:pt idx="0">
                  <c:v>181</c:v>
                </c:pt>
                <c:pt idx="1">
                  <c:v>293</c:v>
                </c:pt>
              </c:numCache>
            </c:numRef>
          </c:val>
          <c:extLst>
            <c:ext xmlns:c16="http://schemas.microsoft.com/office/drawing/2014/chart" uri="{C3380CC4-5D6E-409C-BE32-E72D297353CC}">
              <c16:uniqueId val="{00000000-FE22-426C-B984-CC111A677209}"/>
            </c:ext>
          </c:extLst>
        </c:ser>
        <c:ser>
          <c:idx val="1"/>
          <c:order val="1"/>
          <c:spPr>
            <a:solidFill>
              <a:schemeClr val="accent2"/>
            </a:solidFill>
            <a:ln>
              <a:noFill/>
            </a:ln>
          </c:spPr>
          <c:invertIfNegative val="0"/>
          <c:val>
            <c:numRef>
              <c:f>Sheet1!$A$2:$B$2</c:f>
              <c:numCache>
                <c:formatCode>General</c:formatCode>
                <c:ptCount val="2"/>
                <c:pt idx="0">
                  <c:v>33</c:v>
                </c:pt>
                <c:pt idx="1">
                  <c:v>203</c:v>
                </c:pt>
              </c:numCache>
            </c:numRef>
          </c:val>
          <c:extLst>
            <c:ext xmlns:c16="http://schemas.microsoft.com/office/drawing/2014/chart" uri="{C3380CC4-5D6E-409C-BE32-E72D297353CC}">
              <c16:uniqueId val="{00000001-FE22-426C-B984-CC111A677209}"/>
            </c:ext>
          </c:extLst>
        </c:ser>
        <c:ser>
          <c:idx val="2"/>
          <c:order val="2"/>
          <c:spPr>
            <a:solidFill>
              <a:schemeClr val="accent1"/>
            </a:solidFill>
            <a:ln>
              <a:noFill/>
            </a:ln>
          </c:spPr>
          <c:invertIfNegative val="0"/>
          <c:val>
            <c:numRef>
              <c:f>Sheet1!$A$3:$B$3</c:f>
              <c:numCache>
                <c:formatCode>General</c:formatCode>
                <c:ptCount val="2"/>
                <c:pt idx="0">
                  <c:v>32</c:v>
                </c:pt>
                <c:pt idx="1">
                  <c:v>1001</c:v>
                </c:pt>
              </c:numCache>
            </c:numRef>
          </c:val>
          <c:extLst>
            <c:ext xmlns:c16="http://schemas.microsoft.com/office/drawing/2014/chart" uri="{C3380CC4-5D6E-409C-BE32-E72D297353CC}">
              <c16:uniqueId val="{00000002-FE22-426C-B984-CC111A677209}"/>
            </c:ext>
          </c:extLst>
        </c:ser>
        <c:dLbls>
          <c:showLegendKey val="0"/>
          <c:showVal val="0"/>
          <c:showCatName val="0"/>
          <c:showSerName val="0"/>
          <c:showPercent val="0"/>
          <c:showBubbleSize val="0"/>
        </c:dLbls>
        <c:gapWidth val="80"/>
        <c:overlap val="100"/>
        <c:axId val="2037952799"/>
        <c:axId val="1"/>
      </c:barChart>
      <c:catAx>
        <c:axId val="20379527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97"/>
          <c:min val="0"/>
        </c:scaling>
        <c:delete val="1"/>
        <c:axPos val="l"/>
        <c:numFmt formatCode="General" sourceLinked="1"/>
        <c:majorTickMark val="out"/>
        <c:minorTickMark val="none"/>
        <c:tickLblPos val="nextTo"/>
        <c:crossAx val="2037952799"/>
        <c:crosses val="min"/>
        <c:crossBetween val="between"/>
      </c:valAx>
    </c:plotArea>
    <c:plotVisOnly val="0"/>
    <c:dispBlanksAs val="gap"/>
    <c:showDLblsOverMax val="1"/>
  </c:chart>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995386389850057E-2"/>
          <c:y val="6.096131301289566E-2"/>
          <c:w val="0.97600922722029992"/>
          <c:h val="0.87807737397420871"/>
        </c:manualLayout>
      </c:layout>
      <c:barChart>
        <c:barDir val="col"/>
        <c:grouping val="clustered"/>
        <c:varyColors val="0"/>
        <c:ser>
          <c:idx val="0"/>
          <c:order val="0"/>
          <c:spPr>
            <a:solidFill>
              <a:schemeClr val="accent1"/>
            </a:solidFill>
            <a:ln>
              <a:noFill/>
            </a:ln>
          </c:spPr>
          <c:invertIfNegative val="0"/>
          <c:val>
            <c:numRef>
              <c:f>Sheet1!$A$1</c:f>
              <c:numCache>
                <c:formatCode>General</c:formatCode>
                <c:ptCount val="1"/>
                <c:pt idx="0">
                  <c:v>50940</c:v>
                </c:pt>
              </c:numCache>
            </c:numRef>
          </c:val>
          <c:extLst>
            <c:ext xmlns:c16="http://schemas.microsoft.com/office/drawing/2014/chart" uri="{C3380CC4-5D6E-409C-BE32-E72D297353CC}">
              <c16:uniqueId val="{00000000-4D1A-41D8-9426-58BCED442B0F}"/>
            </c:ext>
          </c:extLst>
        </c:ser>
        <c:ser>
          <c:idx val="1"/>
          <c:order val="1"/>
          <c:spPr>
            <a:solidFill>
              <a:schemeClr val="accent2"/>
            </a:solidFill>
            <a:ln>
              <a:noFill/>
            </a:ln>
          </c:spPr>
          <c:invertIfNegative val="0"/>
          <c:val>
            <c:numRef>
              <c:f>Sheet1!$A$2</c:f>
              <c:numCache>
                <c:formatCode>General</c:formatCode>
                <c:ptCount val="1"/>
                <c:pt idx="0">
                  <c:v>21814</c:v>
                </c:pt>
              </c:numCache>
            </c:numRef>
          </c:val>
          <c:extLst>
            <c:ext xmlns:c16="http://schemas.microsoft.com/office/drawing/2014/chart" uri="{C3380CC4-5D6E-409C-BE32-E72D297353CC}">
              <c16:uniqueId val="{00000001-4D1A-41D8-9426-58BCED442B0F}"/>
            </c:ext>
          </c:extLst>
        </c:ser>
        <c:ser>
          <c:idx val="2"/>
          <c:order val="2"/>
          <c:spPr>
            <a:solidFill>
              <a:schemeClr val="accent3"/>
            </a:solidFill>
            <a:ln>
              <a:noFill/>
            </a:ln>
          </c:spPr>
          <c:invertIfNegative val="0"/>
          <c:val>
            <c:numRef>
              <c:f>Sheet1!$A$3</c:f>
              <c:numCache>
                <c:formatCode>General</c:formatCode>
                <c:ptCount val="1"/>
                <c:pt idx="0">
                  <c:v>19288</c:v>
                </c:pt>
              </c:numCache>
            </c:numRef>
          </c:val>
          <c:extLst>
            <c:ext xmlns:c16="http://schemas.microsoft.com/office/drawing/2014/chart" uri="{C3380CC4-5D6E-409C-BE32-E72D297353CC}">
              <c16:uniqueId val="{00000002-4D1A-41D8-9426-58BCED442B0F}"/>
            </c:ext>
          </c:extLst>
        </c:ser>
        <c:ser>
          <c:idx val="3"/>
          <c:order val="3"/>
          <c:spPr>
            <a:solidFill>
              <a:schemeClr val="accent4"/>
            </a:solidFill>
            <a:ln>
              <a:noFill/>
            </a:ln>
          </c:spPr>
          <c:invertIfNegative val="0"/>
          <c:val>
            <c:numRef>
              <c:f>Sheet1!$A$4</c:f>
              <c:numCache>
                <c:formatCode>General</c:formatCode>
                <c:ptCount val="1"/>
                <c:pt idx="0">
                  <c:v>5354</c:v>
                </c:pt>
              </c:numCache>
            </c:numRef>
          </c:val>
          <c:extLst>
            <c:ext xmlns:c16="http://schemas.microsoft.com/office/drawing/2014/chart" uri="{C3380CC4-5D6E-409C-BE32-E72D297353CC}">
              <c16:uniqueId val="{00000003-4D1A-41D8-9426-58BCED442B0F}"/>
            </c:ext>
          </c:extLst>
        </c:ser>
        <c:ser>
          <c:idx val="4"/>
          <c:order val="4"/>
          <c:spPr>
            <a:solidFill>
              <a:schemeClr val="accent5"/>
            </a:solidFill>
            <a:ln>
              <a:noFill/>
            </a:ln>
          </c:spPr>
          <c:invertIfNegative val="0"/>
          <c:val>
            <c:numRef>
              <c:f>Sheet1!$A$5</c:f>
              <c:numCache>
                <c:formatCode>General</c:formatCode>
                <c:ptCount val="1"/>
                <c:pt idx="0">
                  <c:v>4786</c:v>
                </c:pt>
              </c:numCache>
            </c:numRef>
          </c:val>
          <c:extLst>
            <c:ext xmlns:c16="http://schemas.microsoft.com/office/drawing/2014/chart" uri="{C3380CC4-5D6E-409C-BE32-E72D297353CC}">
              <c16:uniqueId val="{00000004-4D1A-41D8-9426-58BCED442B0F}"/>
            </c:ext>
          </c:extLst>
        </c:ser>
        <c:ser>
          <c:idx val="5"/>
          <c:order val="5"/>
          <c:spPr>
            <a:solidFill>
              <a:schemeClr val="accent6"/>
            </a:solidFill>
            <a:ln>
              <a:noFill/>
            </a:ln>
          </c:spPr>
          <c:invertIfNegative val="0"/>
          <c:val>
            <c:numRef>
              <c:f>Sheet1!$A$6</c:f>
              <c:numCache>
                <c:formatCode>General</c:formatCode>
                <c:ptCount val="1"/>
                <c:pt idx="0">
                  <c:v>4700</c:v>
                </c:pt>
              </c:numCache>
            </c:numRef>
          </c:val>
          <c:extLst>
            <c:ext xmlns:c16="http://schemas.microsoft.com/office/drawing/2014/chart" uri="{C3380CC4-5D6E-409C-BE32-E72D297353CC}">
              <c16:uniqueId val="{00000005-4D1A-41D8-9426-58BCED442B0F}"/>
            </c:ext>
          </c:extLst>
        </c:ser>
        <c:ser>
          <c:idx val="6"/>
          <c:order val="6"/>
          <c:spPr>
            <a:solidFill>
              <a:schemeClr val="accent1"/>
            </a:solidFill>
            <a:ln>
              <a:noFill/>
            </a:ln>
          </c:spPr>
          <c:invertIfNegative val="0"/>
          <c:val>
            <c:numRef>
              <c:f>Sheet1!$A$7</c:f>
              <c:numCache>
                <c:formatCode>General</c:formatCode>
                <c:ptCount val="1"/>
                <c:pt idx="0">
                  <c:v>4039</c:v>
                </c:pt>
              </c:numCache>
            </c:numRef>
          </c:val>
          <c:extLst>
            <c:ext xmlns:c16="http://schemas.microsoft.com/office/drawing/2014/chart" uri="{C3380CC4-5D6E-409C-BE32-E72D297353CC}">
              <c16:uniqueId val="{00000006-4D1A-41D8-9426-58BCED442B0F}"/>
            </c:ext>
          </c:extLst>
        </c:ser>
        <c:dLbls>
          <c:showLegendKey val="0"/>
          <c:showVal val="0"/>
          <c:showCatName val="0"/>
          <c:showSerName val="0"/>
          <c:showPercent val="0"/>
          <c:showBubbleSize val="0"/>
        </c:dLbls>
        <c:gapWidth val="50"/>
        <c:axId val="623917023"/>
        <c:axId val="1"/>
      </c:barChart>
      <c:catAx>
        <c:axId val="62391702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0940"/>
          <c:min val="0"/>
        </c:scaling>
        <c:delete val="1"/>
        <c:axPos val="l"/>
        <c:numFmt formatCode="General" sourceLinked="1"/>
        <c:majorTickMark val="out"/>
        <c:minorTickMark val="none"/>
        <c:tickLblPos val="nextTo"/>
        <c:crossAx val="623917023"/>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094088517486844E-2"/>
          <c:y val="2.6530612244897958E-2"/>
          <c:w val="0.96781182296502632"/>
          <c:h val="0.94693877551020411"/>
        </c:manualLayout>
      </c:layout>
      <c:barChart>
        <c:barDir val="col"/>
        <c:grouping val="clustered"/>
        <c:varyColors val="0"/>
        <c:ser>
          <c:idx val="0"/>
          <c:order val="0"/>
          <c:spPr>
            <a:solidFill>
              <a:schemeClr val="accent1"/>
            </a:solidFill>
            <a:ln>
              <a:noFill/>
            </a:ln>
          </c:spPr>
          <c:invertIfNegative val="0"/>
          <c:val>
            <c:numRef>
              <c:f>Sheet1!$A$1:$H$1</c:f>
              <c:numCache>
                <c:formatCode>General</c:formatCode>
                <c:ptCount val="8"/>
                <c:pt idx="0">
                  <c:v>119.99273829124144</c:v>
                </c:pt>
                <c:pt idx="1">
                  <c:v>126.03860345729234</c:v>
                </c:pt>
                <c:pt idx="2">
                  <c:v>133.64713817775007</c:v>
                </c:pt>
                <c:pt idx="3">
                  <c:v>137.0321323756184</c:v>
                </c:pt>
                <c:pt idx="4">
                  <c:v>140.34787572314974</c:v>
                </c:pt>
                <c:pt idx="5">
                  <c:v>146.31997110591507</c:v>
                </c:pt>
                <c:pt idx="6">
                  <c:v>160.1662194008054</c:v>
                </c:pt>
                <c:pt idx="7">
                  <c:v>191.40111310456001</c:v>
                </c:pt>
              </c:numCache>
            </c:numRef>
          </c:val>
          <c:extLst>
            <c:ext xmlns:c16="http://schemas.microsoft.com/office/drawing/2014/chart" uri="{C3380CC4-5D6E-409C-BE32-E72D297353CC}">
              <c16:uniqueId val="{00000000-446F-4048-8FA5-9AE25310861F}"/>
            </c:ext>
          </c:extLst>
        </c:ser>
        <c:ser>
          <c:idx val="1"/>
          <c:order val="1"/>
          <c:spPr>
            <a:solidFill>
              <a:schemeClr val="accent2"/>
            </a:solidFill>
            <a:ln>
              <a:noFill/>
            </a:ln>
          </c:spPr>
          <c:invertIfNegative val="0"/>
          <c:val>
            <c:numRef>
              <c:f>Sheet1!$A$2:$H$2</c:f>
              <c:numCache>
                <c:formatCode>General</c:formatCode>
                <c:ptCount val="8"/>
                <c:pt idx="0">
                  <c:v>1738.1642735879054</c:v>
                </c:pt>
                <c:pt idx="1">
                  <c:v>1903.3413573170942</c:v>
                </c:pt>
                <c:pt idx="2">
                  <c:v>2074.4147861143338</c:v>
                </c:pt>
                <c:pt idx="3">
                  <c:v>2245.9264356228778</c:v>
                </c:pt>
                <c:pt idx="4">
                  <c:v>2436.904288008252</c:v>
                </c:pt>
                <c:pt idx="5">
                  <c:v>2708.8118884426481</c:v>
                </c:pt>
                <c:pt idx="6">
                  <c:v>3017.191057190556</c:v>
                </c:pt>
                <c:pt idx="7">
                  <c:v>3383.8373418749211</c:v>
                </c:pt>
              </c:numCache>
            </c:numRef>
          </c:val>
          <c:extLst>
            <c:ext xmlns:c16="http://schemas.microsoft.com/office/drawing/2014/chart" uri="{C3380CC4-5D6E-409C-BE32-E72D297353CC}">
              <c16:uniqueId val="{00000001-446F-4048-8FA5-9AE25310861F}"/>
            </c:ext>
          </c:extLst>
        </c:ser>
        <c:dLbls>
          <c:showLegendKey val="0"/>
          <c:showVal val="0"/>
          <c:showCatName val="0"/>
          <c:showSerName val="0"/>
          <c:showPercent val="0"/>
          <c:showBubbleSize val="0"/>
        </c:dLbls>
        <c:gapWidth val="80"/>
        <c:axId val="957111248"/>
        <c:axId val="1"/>
      </c:barChart>
      <c:catAx>
        <c:axId val="957111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5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50" kern="1200">
                <a:latin typeface="+mn-lt"/>
                <a:ea typeface="+mn-ea"/>
                <a:cs typeface="+mn-cs"/>
              </a:defRPr>
            </a:pPr>
            <a:endParaRPr lang="en-US"/>
          </a:p>
        </c:txPr>
        <c:crossAx val="957111248"/>
        <c:crosses val="min"/>
        <c:crossBetween val="between"/>
        <c:majorUnit val="500"/>
      </c:valAx>
    </c:plotArea>
    <c:plotVisOnly val="0"/>
    <c:dispBlanksAs val="gap"/>
    <c:showDLblsOverMax val="1"/>
  </c:chart>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2556255625562551E-2"/>
          <c:y val="0.10537634408602151"/>
          <c:w val="0.92574257425742579"/>
          <c:h val="0.78924731182795704"/>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163</c:v>
                </c:pt>
                <c:pt idx="1">
                  <c:v>173</c:v>
                </c:pt>
                <c:pt idx="2">
                  <c:v>185</c:v>
                </c:pt>
                <c:pt idx="3">
                  <c:v>197</c:v>
                </c:pt>
                <c:pt idx="4">
                  <c:v>215</c:v>
                </c:pt>
                <c:pt idx="5">
                  <c:v>243</c:v>
                </c:pt>
                <c:pt idx="6">
                  <c:v>299</c:v>
                </c:pt>
                <c:pt idx="7">
                  <c:v>358</c:v>
                </c:pt>
              </c:numCache>
            </c:numRef>
          </c:val>
          <c:extLst>
            <c:ext xmlns:c16="http://schemas.microsoft.com/office/drawing/2014/chart" uri="{C3380CC4-5D6E-409C-BE32-E72D297353CC}">
              <c16:uniqueId val="{00000000-ED17-4249-8A47-5DCBE907CD6B}"/>
            </c:ext>
          </c:extLst>
        </c:ser>
        <c:dLbls>
          <c:showLegendKey val="0"/>
          <c:showVal val="0"/>
          <c:showCatName val="0"/>
          <c:showSerName val="0"/>
          <c:showPercent val="0"/>
          <c:showBubbleSize val="0"/>
        </c:dLbls>
        <c:gapWidth val="80"/>
        <c:overlap val="100"/>
        <c:axId val="1056659727"/>
        <c:axId val="1"/>
      </c:barChart>
      <c:catAx>
        <c:axId val="105665972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
          <c:min val="0"/>
        </c:scaling>
        <c:delete val="0"/>
        <c:axPos val="l"/>
        <c:majorGridlines>
          <c:spPr>
            <a:ln w="3175" cmpd="sng" algn="ctr">
              <a:solidFill>
                <a:schemeClr val="tx1"/>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056659727"/>
        <c:crosses val="min"/>
        <c:crossBetween val="between"/>
        <c:majorUnit val="100"/>
      </c:valAx>
    </c:plotArea>
    <c:plotVisOnly val="0"/>
    <c:dispBlanksAs val="gap"/>
    <c:showDLblsOverMax val="1"/>
  </c:chart>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328117591275486E-2"/>
          <c:y val="8.8435374149659865E-2"/>
          <c:w val="0.975343764817449"/>
          <c:h val="0.8231292517006803"/>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535.30999999999995</c:v>
                </c:pt>
                <c:pt idx="1">
                  <c:v>592.22</c:v>
                </c:pt>
                <c:pt idx="2">
                  <c:v>655.17999999999995</c:v>
                </c:pt>
                <c:pt idx="3">
                  <c:v>724.83</c:v>
                </c:pt>
                <c:pt idx="4">
                  <c:v>801.89</c:v>
                </c:pt>
                <c:pt idx="5">
                  <c:v>887.14</c:v>
                </c:pt>
                <c:pt idx="6">
                  <c:v>981</c:v>
                </c:pt>
                <c:pt idx="7">
                  <c:v>1086</c:v>
                </c:pt>
              </c:numCache>
            </c:numRef>
          </c:val>
          <c:extLst>
            <c:ext xmlns:c16="http://schemas.microsoft.com/office/drawing/2014/chart" uri="{C3380CC4-5D6E-409C-BE32-E72D297353CC}">
              <c16:uniqueId val="{00000000-8989-4EE8-B98D-27D9D8407601}"/>
            </c:ext>
          </c:extLst>
        </c:ser>
        <c:dLbls>
          <c:showLegendKey val="0"/>
          <c:showVal val="0"/>
          <c:showCatName val="0"/>
          <c:showSerName val="0"/>
          <c:showPercent val="0"/>
          <c:showBubbleSize val="0"/>
        </c:dLbls>
        <c:gapWidth val="80"/>
        <c:overlap val="100"/>
        <c:axId val="1267244159"/>
        <c:axId val="1"/>
      </c:barChart>
      <c:catAx>
        <c:axId val="12672441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00"/>
          <c:min val="0"/>
        </c:scaling>
        <c:delete val="0"/>
        <c:axPos val="l"/>
        <c:majorGridlines>
          <c:spPr>
            <a:ln w="3175" cmpd="sng" algn="ctr">
              <a:solidFill>
                <a:schemeClr val="tx1"/>
              </a:solidFill>
              <a:prstDash val="solid"/>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267244159"/>
        <c:crosses val="min"/>
        <c:crossBetween val="between"/>
        <c:majorUnit val="500"/>
      </c:valAx>
    </c:plotArea>
    <c:plotVisOnly val="0"/>
    <c:dispBlanksAs val="gap"/>
    <c:showDLblsOverMax val="1"/>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328117591275486E-2"/>
          <c:y val="8.4278768233387355E-2"/>
          <c:w val="0.975343764817449"/>
          <c:h val="0.83144246353322526"/>
        </c:manualLayout>
      </c:layout>
      <c:barChart>
        <c:barDir val="col"/>
        <c:grouping val="stacked"/>
        <c:varyColors val="0"/>
        <c:ser>
          <c:idx val="0"/>
          <c:order val="0"/>
          <c:spPr>
            <a:solidFill>
              <a:schemeClr val="accent1"/>
            </a:solidFill>
            <a:ln>
              <a:noFill/>
            </a:ln>
          </c:spPr>
          <c:invertIfNegative val="0"/>
          <c:val>
            <c:numRef>
              <c:f>Sheet1!$A$1:$J$1</c:f>
              <c:numCache>
                <c:formatCode>General</c:formatCode>
                <c:ptCount val="10"/>
                <c:pt idx="0">
                  <c:v>1443</c:v>
                </c:pt>
                <c:pt idx="1">
                  <c:v>1036</c:v>
                </c:pt>
                <c:pt idx="2">
                  <c:v>1032</c:v>
                </c:pt>
                <c:pt idx="3">
                  <c:v>824</c:v>
                </c:pt>
                <c:pt idx="4">
                  <c:v>697</c:v>
                </c:pt>
                <c:pt idx="5">
                  <c:v>552</c:v>
                </c:pt>
                <c:pt idx="6">
                  <c:v>493</c:v>
                </c:pt>
                <c:pt idx="7">
                  <c:v>312</c:v>
                </c:pt>
                <c:pt idx="8">
                  <c:v>244</c:v>
                </c:pt>
                <c:pt idx="9">
                  <c:v>200.59999999999997</c:v>
                </c:pt>
              </c:numCache>
            </c:numRef>
          </c:val>
          <c:extLst>
            <c:ext xmlns:c16="http://schemas.microsoft.com/office/drawing/2014/chart" uri="{C3380CC4-5D6E-409C-BE32-E72D297353CC}">
              <c16:uniqueId val="{00000000-AC0C-44A8-9F62-16010978A6BB}"/>
            </c:ext>
          </c:extLst>
        </c:ser>
        <c:dLbls>
          <c:showLegendKey val="0"/>
          <c:showVal val="0"/>
          <c:showCatName val="0"/>
          <c:showSerName val="0"/>
          <c:showPercent val="0"/>
          <c:showBubbleSize val="0"/>
        </c:dLbls>
        <c:gapWidth val="80"/>
        <c:overlap val="100"/>
        <c:axId val="1263311839"/>
        <c:axId val="1"/>
      </c:barChart>
      <c:catAx>
        <c:axId val="126331183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00"/>
          <c:min val="0"/>
        </c:scaling>
        <c:delete val="0"/>
        <c:axPos val="l"/>
        <c:majorGridlines>
          <c:spPr>
            <a:ln w="3175" cmpd="sng" algn="ctr">
              <a:solidFill>
                <a:schemeClr val="tx1"/>
              </a:solidFill>
              <a:prstDash val="solid"/>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263311839"/>
        <c:crosses val="min"/>
        <c:crossBetween val="between"/>
        <c:majorUnit val="500"/>
      </c:valAx>
    </c:plotArea>
    <c:plotVisOnly val="0"/>
    <c:dispBlanksAs val="gap"/>
    <c:showDLblsOverMax val="1"/>
  </c:chart>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949673615498E-2"/>
          <c:y val="6.0470779220779224E-2"/>
          <c:w val="0.97810065276900404"/>
          <c:h val="0.87905844155844159"/>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722E-4D86-A8EC-0FD1598F4E93}"/>
              </c:ext>
            </c:extLst>
          </c:dPt>
          <c:dPt>
            <c:idx val="10"/>
            <c:invertIfNegative val="0"/>
            <c:bubble3D val="0"/>
            <c:spPr>
              <a:solidFill>
                <a:schemeClr val="accent1"/>
              </a:solidFill>
              <a:ln>
                <a:noFill/>
              </a:ln>
            </c:spPr>
            <c:extLst>
              <c:ext xmlns:c16="http://schemas.microsoft.com/office/drawing/2014/chart" uri="{C3380CC4-5D6E-409C-BE32-E72D297353CC}">
                <c16:uniqueId val="{00000001-722E-4D86-A8EC-0FD1598F4E93}"/>
              </c:ext>
            </c:extLst>
          </c:dPt>
          <c:dLbls>
            <c:dLbl>
              <c:idx val="10"/>
              <c:layout>
                <c:manualLayout>
                  <c:x val="0"/>
                  <c:y val="-0.1404220779220779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22E-4D86-A8EC-0FD1598F4E9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General</c:formatCode>
                <c:ptCount val="11"/>
                <c:pt idx="0">
                  <c:v>99.93</c:v>
                </c:pt>
                <c:pt idx="1">
                  <c:v>90.93</c:v>
                </c:pt>
                <c:pt idx="2">
                  <c:v>80.010000000000019</c:v>
                </c:pt>
                <c:pt idx="3">
                  <c:v>73.370000000000019</c:v>
                </c:pt>
                <c:pt idx="4">
                  <c:v>50.410000000000025</c:v>
                </c:pt>
                <c:pt idx="5">
                  <c:v>48.7</c:v>
                </c:pt>
                <c:pt idx="6">
                  <c:v>46.64</c:v>
                </c:pt>
                <c:pt idx="7">
                  <c:v>44.830000000000013</c:v>
                </c:pt>
                <c:pt idx="8">
                  <c:v>44.14</c:v>
                </c:pt>
                <c:pt idx="9">
                  <c:v>25.7</c:v>
                </c:pt>
                <c:pt idx="10">
                  <c:v>25.7</c:v>
                </c:pt>
              </c:numCache>
            </c:numRef>
          </c:val>
          <c:extLst>
            <c:ext xmlns:c16="http://schemas.microsoft.com/office/drawing/2014/chart" uri="{C3380CC4-5D6E-409C-BE32-E72D297353CC}">
              <c16:uniqueId val="{00000002-722E-4D86-A8EC-0FD1598F4E93}"/>
            </c:ext>
          </c:extLst>
        </c:ser>
        <c:ser>
          <c:idx val="1"/>
          <c:order val="1"/>
          <c:spPr>
            <a:solidFill>
              <a:schemeClr val="accent1"/>
            </a:solidFill>
            <a:ln>
              <a:noFill/>
            </a:ln>
          </c:spPr>
          <c:invertIfNegative val="0"/>
          <c:dLbls>
            <c:dLbl>
              <c:idx val="1"/>
              <c:layout>
                <c:manualLayout>
                  <c:x val="0"/>
                  <c:y val="-4.0584415584415587E-4"/>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22E-4D86-A8EC-0FD1598F4E93}"/>
                </c:ext>
              </c:extLst>
            </c:dLbl>
            <c:dLbl>
              <c:idx val="2"/>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22E-4D86-A8EC-0FD1598F4E93}"/>
                </c:ext>
              </c:extLst>
            </c:dLbl>
            <c:dLbl>
              <c:idx val="3"/>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22E-4D86-A8EC-0FD1598F4E93}"/>
                </c:ext>
              </c:extLst>
            </c:dLbl>
            <c:dLbl>
              <c:idx val="4"/>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22E-4D86-A8EC-0FD1598F4E93}"/>
                </c:ext>
              </c:extLst>
            </c:dLbl>
            <c:dLbl>
              <c:idx val="9"/>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22E-4D86-A8EC-0FD1598F4E9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Sheet1!$A$2:$K$2</c:f>
              <c:numCache>
                <c:formatCode>General</c:formatCode>
                <c:ptCount val="11"/>
                <c:pt idx="1">
                  <c:v>9</c:v>
                </c:pt>
                <c:pt idx="2">
                  <c:v>10.920000000000002</c:v>
                </c:pt>
                <c:pt idx="3">
                  <c:v>6.6400000000000006</c:v>
                </c:pt>
                <c:pt idx="4">
                  <c:v>22.960000000000008</c:v>
                </c:pt>
                <c:pt idx="5">
                  <c:v>1.7100000000000009</c:v>
                </c:pt>
                <c:pt idx="6">
                  <c:v>2.0600000000000023</c:v>
                </c:pt>
                <c:pt idx="7">
                  <c:v>1.8100000000000023</c:v>
                </c:pt>
                <c:pt idx="8">
                  <c:v>0.68999999999999773</c:v>
                </c:pt>
                <c:pt idx="9">
                  <c:v>18.440000000000001</c:v>
                </c:pt>
              </c:numCache>
            </c:numRef>
          </c:val>
          <c:extLst>
            <c:ext xmlns:c16="http://schemas.microsoft.com/office/drawing/2014/chart" uri="{C3380CC4-5D6E-409C-BE32-E72D297353CC}">
              <c16:uniqueId val="{00000008-722E-4D86-A8EC-0FD1598F4E93}"/>
            </c:ext>
          </c:extLst>
        </c:ser>
        <c:dLbls>
          <c:showLegendKey val="0"/>
          <c:showVal val="0"/>
          <c:showCatName val="0"/>
          <c:showSerName val="0"/>
          <c:showPercent val="0"/>
          <c:showBubbleSize val="0"/>
        </c:dLbls>
        <c:gapWidth val="80"/>
        <c:overlap val="100"/>
        <c:axId val="351489152"/>
        <c:axId val="1"/>
      </c:barChart>
      <c:catAx>
        <c:axId val="35148915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9.93"/>
          <c:min val="0"/>
        </c:scaling>
        <c:delete val="1"/>
        <c:axPos val="l"/>
        <c:numFmt formatCode="General" sourceLinked="1"/>
        <c:majorTickMark val="out"/>
        <c:minorTickMark val="none"/>
        <c:tickLblPos val="nextTo"/>
        <c:crossAx val="351489152"/>
        <c:crosses val="min"/>
        <c:crossBetween val="between"/>
      </c:valAx>
    </c:plotArea>
    <c:plotVisOnly val="0"/>
    <c:dispBlanksAs val="gap"/>
    <c:showDLblsOverMax val="1"/>
  </c:chart>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59926620464737E-2"/>
          <c:y val="6.8505747126436783E-2"/>
          <c:w val="0.9788014675907053"/>
          <c:h val="0.86298850574712649"/>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20C8-4B36-BF59-DDC4E8BE7C68}"/>
              </c:ext>
            </c:extLst>
          </c:dPt>
          <c:dPt>
            <c:idx val="7"/>
            <c:invertIfNegative val="0"/>
            <c:bubble3D val="0"/>
            <c:spPr>
              <a:solidFill>
                <a:schemeClr val="accent1"/>
              </a:solidFill>
              <a:ln>
                <a:noFill/>
              </a:ln>
            </c:spPr>
            <c:extLst>
              <c:ext xmlns:c16="http://schemas.microsoft.com/office/drawing/2014/chart" uri="{C3380CC4-5D6E-409C-BE32-E72D297353CC}">
                <c16:uniqueId val="{00000001-20C8-4B36-BF59-DDC4E8BE7C68}"/>
              </c:ext>
            </c:extLst>
          </c:dPt>
          <c:val>
            <c:numRef>
              <c:f>Sheet1!$A$1:$H$1</c:f>
              <c:numCache>
                <c:formatCode>General</c:formatCode>
                <c:ptCount val="8"/>
                <c:pt idx="0">
                  <c:v>2517</c:v>
                </c:pt>
                <c:pt idx="1">
                  <c:v>2475</c:v>
                </c:pt>
                <c:pt idx="2">
                  <c:v>2042</c:v>
                </c:pt>
                <c:pt idx="3">
                  <c:v>2042</c:v>
                </c:pt>
                <c:pt idx="4">
                  <c:v>2038</c:v>
                </c:pt>
                <c:pt idx="5">
                  <c:v>1840</c:v>
                </c:pt>
                <c:pt idx="6">
                  <c:v>1677</c:v>
                </c:pt>
                <c:pt idx="7">
                  <c:v>1677</c:v>
                </c:pt>
              </c:numCache>
            </c:numRef>
          </c:val>
          <c:extLst>
            <c:ext xmlns:c16="http://schemas.microsoft.com/office/drawing/2014/chart" uri="{C3380CC4-5D6E-409C-BE32-E72D297353CC}">
              <c16:uniqueId val="{00000002-20C8-4B36-BF59-DDC4E8BE7C68}"/>
            </c:ext>
          </c:extLst>
        </c:ser>
        <c:ser>
          <c:idx val="1"/>
          <c:order val="1"/>
          <c:spPr>
            <a:solidFill>
              <a:schemeClr val="accent1"/>
            </a:solidFill>
            <a:ln>
              <a:noFill/>
            </a:ln>
          </c:spPr>
          <c:invertIfNegative val="0"/>
          <c:dLbls>
            <c:dLbl>
              <c:idx val="2"/>
              <c:layout>
                <c:manualLayout>
                  <c:x val="0"/>
                  <c:y val="-4.5977011494252872E-4"/>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0C8-4B36-BF59-DDC4E8BE7C68}"/>
                </c:ext>
              </c:extLst>
            </c:dLbl>
            <c:dLbl>
              <c:idx val="5"/>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0C8-4B36-BF59-DDC4E8BE7C68}"/>
                </c:ext>
              </c:extLst>
            </c:dLbl>
            <c:dLbl>
              <c:idx val="6"/>
              <c:layout>
                <c:manualLayout>
                  <c:x val="0"/>
                  <c:y val="-4.5977011494252872E-4"/>
                </c:manualLayout>
              </c:layout>
              <c:numFmt formatCode="#,##0;#,##0" sourceLinked="0"/>
              <c:spPr>
                <a:noFill/>
                <a:ln>
                  <a:noFill/>
                </a:ln>
              </c:spPr>
              <c:txPr>
                <a:bodyPr wrap="none"/>
                <a:lstStyle/>
                <a:p>
                  <a:pPr>
                    <a:defRPr sz="105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0C8-4B36-BF59-DDC4E8BE7C6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Sheet1!$A$2:$H$2</c:f>
              <c:numCache>
                <c:formatCode>General</c:formatCode>
                <c:ptCount val="8"/>
                <c:pt idx="1">
                  <c:v>42</c:v>
                </c:pt>
                <c:pt idx="2">
                  <c:v>433</c:v>
                </c:pt>
                <c:pt idx="3">
                  <c:v>0</c:v>
                </c:pt>
                <c:pt idx="4">
                  <c:v>4</c:v>
                </c:pt>
                <c:pt idx="5">
                  <c:v>198</c:v>
                </c:pt>
                <c:pt idx="6">
                  <c:v>163</c:v>
                </c:pt>
              </c:numCache>
            </c:numRef>
          </c:val>
          <c:extLst>
            <c:ext xmlns:c16="http://schemas.microsoft.com/office/drawing/2014/chart" uri="{C3380CC4-5D6E-409C-BE32-E72D297353CC}">
              <c16:uniqueId val="{00000006-20C8-4B36-BF59-DDC4E8BE7C68}"/>
            </c:ext>
          </c:extLst>
        </c:ser>
        <c:dLbls>
          <c:showLegendKey val="0"/>
          <c:showVal val="0"/>
          <c:showCatName val="0"/>
          <c:showSerName val="0"/>
          <c:showPercent val="0"/>
          <c:showBubbleSize val="0"/>
        </c:dLbls>
        <c:gapWidth val="80"/>
        <c:overlap val="100"/>
        <c:axId val="2039120271"/>
        <c:axId val="1"/>
      </c:barChart>
      <c:catAx>
        <c:axId val="20391202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17"/>
          <c:min val="0"/>
        </c:scaling>
        <c:delete val="1"/>
        <c:axPos val="l"/>
        <c:numFmt formatCode="General" sourceLinked="1"/>
        <c:majorTickMark val="out"/>
        <c:minorTickMark val="none"/>
        <c:tickLblPos val="nextTo"/>
        <c:crossAx val="2039120271"/>
        <c:crosses val="min"/>
        <c:crossBetween val="between"/>
      </c:valAx>
    </c:plotArea>
    <c:plotVisOnly val="0"/>
    <c:dispBlanksAs val="gap"/>
    <c:showDLblsOverMax val="1"/>
  </c:chart>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312131919905771E-2"/>
          <c:y val="2.9663434112949229E-2"/>
          <c:w val="0.96937573616018846"/>
          <c:h val="0.9406731317741015"/>
        </c:manualLayout>
      </c:layout>
      <c:barChart>
        <c:barDir val="bar"/>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A333-4317-9460-BEF7447923E4}"/>
              </c:ext>
            </c:extLst>
          </c:dPt>
          <c:dPt>
            <c:idx val="3"/>
            <c:invertIfNegative val="0"/>
            <c:bubble3D val="0"/>
            <c:spPr>
              <a:solidFill>
                <a:schemeClr val="accent1"/>
              </a:solidFill>
              <a:ln>
                <a:noFill/>
              </a:ln>
            </c:spPr>
            <c:extLst>
              <c:ext xmlns:c16="http://schemas.microsoft.com/office/drawing/2014/chart" uri="{C3380CC4-5D6E-409C-BE32-E72D297353CC}">
                <c16:uniqueId val="{00000001-A333-4317-9460-BEF7447923E4}"/>
              </c:ext>
            </c:extLst>
          </c:dPt>
          <c:val>
            <c:numRef>
              <c:f>Sheet1!$A$1:$D$1</c:f>
              <c:numCache>
                <c:formatCode>General</c:formatCode>
                <c:ptCount val="4"/>
                <c:pt idx="0">
                  <c:v>700</c:v>
                </c:pt>
                <c:pt idx="1">
                  <c:v>700</c:v>
                </c:pt>
                <c:pt idx="2">
                  <c:v>1350</c:v>
                </c:pt>
                <c:pt idx="3">
                  <c:v>1370</c:v>
                </c:pt>
              </c:numCache>
            </c:numRef>
          </c:val>
          <c:extLst>
            <c:ext xmlns:c16="http://schemas.microsoft.com/office/drawing/2014/chart" uri="{C3380CC4-5D6E-409C-BE32-E72D297353CC}">
              <c16:uniqueId val="{00000002-A333-4317-9460-BEF7447923E4}"/>
            </c:ext>
          </c:extLst>
        </c:ser>
        <c:ser>
          <c:idx val="1"/>
          <c:order val="1"/>
          <c:spPr>
            <a:solidFill>
              <a:schemeClr val="accent1"/>
            </a:solidFill>
            <a:ln>
              <a:noFill/>
            </a:ln>
          </c:spPr>
          <c:invertIfNegative val="0"/>
          <c:val>
            <c:numRef>
              <c:f>Sheet1!$A$2:$D$2</c:f>
              <c:numCache>
                <c:formatCode>General</c:formatCode>
                <c:ptCount val="4"/>
                <c:pt idx="1">
                  <c:v>650</c:v>
                </c:pt>
                <c:pt idx="2">
                  <c:v>20</c:v>
                </c:pt>
              </c:numCache>
            </c:numRef>
          </c:val>
          <c:extLst>
            <c:ext xmlns:c16="http://schemas.microsoft.com/office/drawing/2014/chart" uri="{C3380CC4-5D6E-409C-BE32-E72D297353CC}">
              <c16:uniqueId val="{00000003-A333-4317-9460-BEF7447923E4}"/>
            </c:ext>
          </c:extLst>
        </c:ser>
        <c:dLbls>
          <c:showLegendKey val="0"/>
          <c:showVal val="0"/>
          <c:showCatName val="0"/>
          <c:showSerName val="0"/>
          <c:showPercent val="0"/>
          <c:showBubbleSize val="0"/>
        </c:dLbls>
        <c:gapWidth val="80"/>
        <c:overlap val="100"/>
        <c:axId val="1757647359"/>
        <c:axId val="1"/>
      </c:barChart>
      <c:catAx>
        <c:axId val="1757647359"/>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370"/>
          <c:min val="0"/>
        </c:scaling>
        <c:delete val="1"/>
        <c:axPos val="t"/>
        <c:numFmt formatCode="General" sourceLinked="1"/>
        <c:majorTickMark val="out"/>
        <c:minorTickMark val="none"/>
        <c:tickLblPos val="nextTo"/>
        <c:crossAx val="1757647359"/>
        <c:crosses val="min"/>
        <c:crossBetween val="between"/>
      </c:valAx>
    </c:plotArea>
    <c:plotVisOnly val="0"/>
    <c:dispBlanksAs val="gap"/>
    <c:showDLblsOverMax val="1"/>
  </c:chart>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312131919905771E-2"/>
          <c:y val="9.3359631821170283E-2"/>
          <c:w val="0.96937573616018846"/>
          <c:h val="0.81328073635765941"/>
        </c:manualLayout>
      </c:layout>
      <c:barChart>
        <c:barDir val="bar"/>
        <c:grouping val="stacked"/>
        <c:varyColors val="0"/>
        <c:ser>
          <c:idx val="0"/>
          <c:order val="0"/>
          <c:spPr>
            <a:noFill/>
            <a:ln>
              <a:noFill/>
            </a:ln>
          </c:spPr>
          <c:invertIfNegative val="0"/>
          <c:dPt>
            <c:idx val="2"/>
            <c:invertIfNegative val="0"/>
            <c:bubble3D val="0"/>
            <c:spPr>
              <a:solidFill>
                <a:schemeClr val="accent1"/>
              </a:solidFill>
              <a:ln>
                <a:noFill/>
              </a:ln>
            </c:spPr>
            <c:extLst>
              <c:ext xmlns:c16="http://schemas.microsoft.com/office/drawing/2014/chart" uri="{C3380CC4-5D6E-409C-BE32-E72D297353CC}">
                <c16:uniqueId val="{00000000-5721-49BC-8FB0-B326FE342971}"/>
              </c:ext>
            </c:extLst>
          </c:dPt>
          <c:val>
            <c:numRef>
              <c:f>Sheet1!$A$1:$C$1</c:f>
              <c:numCache>
                <c:formatCode>General</c:formatCode>
                <c:ptCount val="3"/>
                <c:pt idx="0">
                  <c:v>450</c:v>
                </c:pt>
                <c:pt idx="1">
                  <c:v>200</c:v>
                </c:pt>
                <c:pt idx="2">
                  <c:v>200</c:v>
                </c:pt>
              </c:numCache>
            </c:numRef>
          </c:val>
          <c:extLst>
            <c:ext xmlns:c16="http://schemas.microsoft.com/office/drawing/2014/chart" uri="{C3380CC4-5D6E-409C-BE32-E72D297353CC}">
              <c16:uniqueId val="{00000001-5721-49BC-8FB0-B326FE342971}"/>
            </c:ext>
          </c:extLst>
        </c:ser>
        <c:ser>
          <c:idx val="1"/>
          <c:order val="1"/>
          <c:spPr>
            <a:solidFill>
              <a:schemeClr val="accent1"/>
            </a:solidFill>
            <a:ln>
              <a:noFill/>
            </a:ln>
          </c:spPr>
          <c:invertIfNegative val="0"/>
          <c:dLbls>
            <c:dLbl>
              <c:idx val="1"/>
              <c:layout>
                <c:manualLayout>
                  <c:x val="0"/>
                  <c:y val="0"/>
                </c:manualLayout>
              </c:layout>
              <c:numFmt formatCode="#,##0;#,##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721-49BC-8FB0-B326FE34297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1000</c:v>
                </c:pt>
                <c:pt idx="1">
                  <c:v>250</c:v>
                </c:pt>
              </c:numCache>
            </c:numRef>
          </c:val>
          <c:extLst>
            <c:ext xmlns:c16="http://schemas.microsoft.com/office/drawing/2014/chart" uri="{C3380CC4-5D6E-409C-BE32-E72D297353CC}">
              <c16:uniqueId val="{00000003-5721-49BC-8FB0-B326FE342971}"/>
            </c:ext>
          </c:extLst>
        </c:ser>
        <c:dLbls>
          <c:showLegendKey val="0"/>
          <c:showVal val="0"/>
          <c:showCatName val="0"/>
          <c:showSerName val="0"/>
          <c:showPercent val="0"/>
          <c:showBubbleSize val="0"/>
        </c:dLbls>
        <c:gapWidth val="80"/>
        <c:overlap val="100"/>
        <c:axId val="2039159631"/>
        <c:axId val="1"/>
      </c:barChart>
      <c:catAx>
        <c:axId val="2039159631"/>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50"/>
          <c:min val="0"/>
        </c:scaling>
        <c:delete val="1"/>
        <c:axPos val="t"/>
        <c:numFmt formatCode="General" sourceLinked="1"/>
        <c:majorTickMark val="out"/>
        <c:minorTickMark val="none"/>
        <c:tickLblPos val="nextTo"/>
        <c:crossAx val="2039159631"/>
        <c:crosses val="min"/>
        <c:crossBetween val="between"/>
      </c:valAx>
    </c:plotArea>
    <c:plotVisOnly val="0"/>
    <c:dispBlanksAs val="gap"/>
    <c:showDLblsOverMax val="1"/>
  </c:chart>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311475409836064E-2"/>
          <c:y val="9.33572710951526E-2"/>
          <c:w val="0.95737704918032784"/>
          <c:h val="0.81328545780969475"/>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71</c:v>
                </c:pt>
                <c:pt idx="1">
                  <c:v>115</c:v>
                </c:pt>
                <c:pt idx="2">
                  <c:v>224</c:v>
                </c:pt>
                <c:pt idx="3">
                  <c:v>398</c:v>
                </c:pt>
                <c:pt idx="4">
                  <c:v>616</c:v>
                </c:pt>
                <c:pt idx="5">
                  <c:v>861</c:v>
                </c:pt>
                <c:pt idx="6">
                  <c:v>1091</c:v>
                </c:pt>
                <c:pt idx="7">
                  <c:v>1330</c:v>
                </c:pt>
              </c:numCache>
            </c:numRef>
          </c:val>
          <c:extLst>
            <c:ext xmlns:c16="http://schemas.microsoft.com/office/drawing/2014/chart" uri="{C3380CC4-5D6E-409C-BE32-E72D297353CC}">
              <c16:uniqueId val="{00000000-99E1-4F5A-A713-6B94F5AEA8BF}"/>
            </c:ext>
          </c:extLst>
        </c:ser>
        <c:dLbls>
          <c:showLegendKey val="0"/>
          <c:showVal val="0"/>
          <c:showCatName val="0"/>
          <c:showSerName val="0"/>
          <c:showPercent val="0"/>
          <c:showBubbleSize val="0"/>
        </c:dLbls>
        <c:gapWidth val="80"/>
        <c:overlap val="100"/>
        <c:axId val="1263351679"/>
        <c:axId val="1"/>
      </c:barChart>
      <c:catAx>
        <c:axId val="12633516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00"/>
          <c:min val="0"/>
        </c:scaling>
        <c:delete val="0"/>
        <c:axPos val="l"/>
        <c:majorGridlines>
          <c:spPr>
            <a:ln w="3175" cmpd="sng" algn="ctr">
              <a:solidFill>
                <a:schemeClr val="tx1"/>
              </a:solidFill>
              <a:prstDash val="solid"/>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1263351679"/>
        <c:crosses val="min"/>
        <c:crossBetween val="between"/>
        <c:majorUnit val="500"/>
      </c:valAx>
    </c:plotArea>
    <c:plotVisOnly val="0"/>
    <c:dispBlanksAs val="gap"/>
    <c:showDLblsOverMax val="1"/>
  </c:chart>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862262038073908"/>
          <c:y val="0.14940828402366865"/>
          <c:w val="0.87196715192235907"/>
          <c:h val="0.69970414201183428"/>
        </c:manualLayout>
      </c:layout>
      <c:barChart>
        <c:barDir val="col"/>
        <c:grouping val="stacked"/>
        <c:varyColors val="0"/>
        <c:ser>
          <c:idx val="0"/>
          <c:order val="0"/>
          <c:spPr>
            <a:solidFill>
              <a:schemeClr val="accent1"/>
            </a:solidFill>
            <a:ln>
              <a:noFill/>
            </a:ln>
          </c:spPr>
          <c:invertIfNegative val="0"/>
          <c:val>
            <c:numRef>
              <c:f>Sheet1!$A$1:$H$1</c:f>
              <c:numCache>
                <c:formatCode>General</c:formatCode>
                <c:ptCount val="8"/>
                <c:pt idx="0">
                  <c:v>39.6</c:v>
                </c:pt>
                <c:pt idx="1">
                  <c:v>48.1</c:v>
                </c:pt>
                <c:pt idx="2">
                  <c:v>57</c:v>
                </c:pt>
                <c:pt idx="3">
                  <c:v>66.3</c:v>
                </c:pt>
                <c:pt idx="4">
                  <c:v>81</c:v>
                </c:pt>
                <c:pt idx="5">
                  <c:v>95.449999989999995</c:v>
                </c:pt>
                <c:pt idx="6">
                  <c:v>114.75</c:v>
                </c:pt>
                <c:pt idx="7">
                  <c:v>129</c:v>
                </c:pt>
              </c:numCache>
            </c:numRef>
          </c:val>
          <c:extLst>
            <c:ext xmlns:c16="http://schemas.microsoft.com/office/drawing/2014/chart" uri="{C3380CC4-5D6E-409C-BE32-E72D297353CC}">
              <c16:uniqueId val="{00000000-A427-4E32-8504-1857FC5DBC75}"/>
            </c:ext>
          </c:extLst>
        </c:ser>
        <c:dLbls>
          <c:showLegendKey val="0"/>
          <c:showVal val="0"/>
          <c:showCatName val="0"/>
          <c:showSerName val="0"/>
          <c:showPercent val="0"/>
          <c:showBubbleSize val="0"/>
        </c:dLbls>
        <c:gapWidth val="80"/>
        <c:overlap val="100"/>
        <c:axId val="1263347359"/>
        <c:axId val="1"/>
      </c:barChart>
      <c:catAx>
        <c:axId val="12633473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0"/>
          <c:min val="0"/>
        </c:scaling>
        <c:delete val="0"/>
        <c:axPos val="l"/>
        <c:majorGridlines>
          <c:spPr>
            <a:ln w="3175" cmpd="sng" algn="ctr">
              <a:solidFill>
                <a:schemeClr val="tx1"/>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50" kern="1200">
                <a:solidFill>
                  <a:schemeClr val="tx1"/>
                </a:solidFill>
                <a:latin typeface="+mn-lt"/>
                <a:ea typeface="+mn-ea"/>
                <a:cs typeface="+mn-cs"/>
              </a:defRPr>
            </a:pPr>
            <a:endParaRPr lang="en-US"/>
          </a:p>
        </c:txPr>
        <c:crossAx val="1263347359"/>
        <c:crosses val="min"/>
        <c:crossBetween val="between"/>
        <c:majorUnit val="50"/>
      </c:valAx>
    </c:plotArea>
    <c:plotVisOnly val="0"/>
    <c:dispBlanksAs val="gap"/>
    <c:showDLblsOverMax val="1"/>
  </c:chart>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424242424242423E-2"/>
          <c:y val="0.15805946791862285"/>
          <c:w val="0.88787878787878793"/>
          <c:h val="0.68231611893583721"/>
        </c:manualLayout>
      </c:layout>
      <c:barChart>
        <c:barDir val="col"/>
        <c:grouping val="stacked"/>
        <c:varyColors val="0"/>
        <c:ser>
          <c:idx val="0"/>
          <c:order val="0"/>
          <c:spPr>
            <a:solidFill>
              <a:schemeClr val="accent1"/>
            </a:solidFill>
            <a:ln>
              <a:noFill/>
            </a:ln>
          </c:spPr>
          <c:invertIfNegative val="0"/>
          <c:val>
            <c:numRef>
              <c:f>Sheet1!$A$1:$F$1</c:f>
              <c:numCache>
                <c:formatCode>General</c:formatCode>
                <c:ptCount val="6"/>
                <c:pt idx="0">
                  <c:v>38.6</c:v>
                </c:pt>
                <c:pt idx="1">
                  <c:v>34.1</c:v>
                </c:pt>
                <c:pt idx="2">
                  <c:v>31</c:v>
                </c:pt>
                <c:pt idx="3">
                  <c:v>23</c:v>
                </c:pt>
                <c:pt idx="4">
                  <c:v>21.3</c:v>
                </c:pt>
                <c:pt idx="5">
                  <c:v>9.4</c:v>
                </c:pt>
              </c:numCache>
            </c:numRef>
          </c:val>
          <c:extLst>
            <c:ext xmlns:c16="http://schemas.microsoft.com/office/drawing/2014/chart" uri="{C3380CC4-5D6E-409C-BE32-E72D297353CC}">
              <c16:uniqueId val="{00000000-9F36-4661-ADFC-CC086F30B29F}"/>
            </c:ext>
          </c:extLst>
        </c:ser>
        <c:dLbls>
          <c:showLegendKey val="0"/>
          <c:showVal val="0"/>
          <c:showCatName val="0"/>
          <c:showSerName val="0"/>
          <c:showPercent val="0"/>
          <c:showBubbleSize val="0"/>
        </c:dLbls>
        <c:gapWidth val="80"/>
        <c:overlap val="100"/>
        <c:axId val="1757751519"/>
        <c:axId val="1"/>
      </c:barChart>
      <c:catAx>
        <c:axId val="175775151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
          <c:min val="0"/>
        </c:scaling>
        <c:delete val="0"/>
        <c:axPos val="l"/>
        <c:majorGridlines>
          <c:spPr>
            <a:ln w="3175" cmpd="sng" algn="ctr">
              <a:solidFill>
                <a:schemeClr val="tx1"/>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50" kern="1200">
                <a:solidFill>
                  <a:schemeClr val="tx1"/>
                </a:solidFill>
                <a:latin typeface="+mn-lt"/>
                <a:ea typeface="+mn-ea"/>
                <a:cs typeface="+mn-cs"/>
              </a:defRPr>
            </a:pPr>
            <a:endParaRPr lang="en-US"/>
          </a:p>
        </c:txPr>
        <c:crossAx val="1757751519"/>
        <c:crosses val="min"/>
        <c:crossBetween val="between"/>
        <c:majorUnit val="2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338418862690708"/>
          <c:y val="5.3072625698324022E-2"/>
          <c:w val="0.80998613037447986"/>
          <c:h val="0.81703910614525144"/>
        </c:manualLayout>
      </c:layout>
      <c:scatterChart>
        <c:scatterStyle val="lineMarker"/>
        <c:varyColors val="0"/>
        <c:ser>
          <c:idx val="0"/>
          <c:order val="0"/>
          <c:spPr>
            <a:ln w="19050" cmpd="sng" algn="ctr">
              <a:solidFill>
                <a:schemeClr val="accent1"/>
              </a:solidFill>
              <a:prstDash val="solid"/>
            </a:ln>
          </c:spPr>
          <c:marker>
            <c:symbol val="circle"/>
            <c:size val="6"/>
            <c:spPr>
              <a:solidFill>
                <a:schemeClr val="accent1"/>
              </a:solidFill>
              <a:ln w="9525" cmpd="sng" algn="ctr">
                <a:solidFill>
                  <a:schemeClr val="accent1"/>
                </a:solidFill>
                <a:prstDash val="solid"/>
              </a:ln>
            </c:spPr>
          </c:marker>
          <c:xVal>
            <c:numRef>
              <c:f>Sheet1!$A$1:$B$1</c:f>
              <c:numCache>
                <c:formatCode>General</c:formatCode>
                <c:ptCount val="2"/>
                <c:pt idx="0">
                  <c:v>2022</c:v>
                </c:pt>
                <c:pt idx="1">
                  <c:v>2030</c:v>
                </c:pt>
              </c:numCache>
            </c:numRef>
          </c:xVal>
          <c:yVal>
            <c:numRef>
              <c:f>Sheet1!$A$2:$B$2</c:f>
              <c:numCache>
                <c:formatCode>General</c:formatCode>
                <c:ptCount val="2"/>
                <c:pt idx="0">
                  <c:v>80</c:v>
                </c:pt>
                <c:pt idx="1">
                  <c:v>55</c:v>
                </c:pt>
              </c:numCache>
            </c:numRef>
          </c:yVal>
          <c:smooth val="0"/>
          <c:extLst>
            <c:ext xmlns:c16="http://schemas.microsoft.com/office/drawing/2014/chart" uri="{C3380CC4-5D6E-409C-BE32-E72D297353CC}">
              <c16:uniqueId val="{00000000-09F5-481E-A6BD-609F07351D60}"/>
            </c:ext>
          </c:extLst>
        </c:ser>
        <c:ser>
          <c:idx val="1"/>
          <c:order val="1"/>
          <c:spPr>
            <a:ln w="19050" cmpd="sng" algn="ctr">
              <a:solidFill>
                <a:schemeClr val="accent2"/>
              </a:solidFill>
              <a:prstDash val="solid"/>
            </a:ln>
          </c:spPr>
          <c:marker>
            <c:symbol val="circle"/>
            <c:size val="6"/>
            <c:spPr>
              <a:solidFill>
                <a:schemeClr val="accent2"/>
              </a:solidFill>
              <a:ln w="9525" cmpd="sng" algn="ctr">
                <a:solidFill>
                  <a:schemeClr val="accent2"/>
                </a:solidFill>
                <a:prstDash val="solid"/>
              </a:ln>
            </c:spPr>
          </c:marker>
          <c:xVal>
            <c:numRef>
              <c:f>Sheet1!$A$1:$B$1</c:f>
              <c:numCache>
                <c:formatCode>General</c:formatCode>
                <c:ptCount val="2"/>
                <c:pt idx="0">
                  <c:v>2022</c:v>
                </c:pt>
                <c:pt idx="1">
                  <c:v>2030</c:v>
                </c:pt>
              </c:numCache>
            </c:numRef>
          </c:xVal>
          <c:yVal>
            <c:numRef>
              <c:f>Sheet1!$A$3:$B$3</c:f>
              <c:numCache>
                <c:formatCode>General</c:formatCode>
                <c:ptCount val="2"/>
                <c:pt idx="0">
                  <c:v>65</c:v>
                </c:pt>
                <c:pt idx="1">
                  <c:v>70</c:v>
                </c:pt>
              </c:numCache>
            </c:numRef>
          </c:yVal>
          <c:smooth val="0"/>
          <c:extLst>
            <c:ext xmlns:c16="http://schemas.microsoft.com/office/drawing/2014/chart" uri="{C3380CC4-5D6E-409C-BE32-E72D297353CC}">
              <c16:uniqueId val="{00000001-09F5-481E-A6BD-609F07351D60}"/>
            </c:ext>
          </c:extLst>
        </c:ser>
        <c:ser>
          <c:idx val="2"/>
          <c:order val="2"/>
          <c:spPr>
            <a:ln w="19050" cmpd="sng" algn="ctr">
              <a:solidFill>
                <a:schemeClr val="accent3"/>
              </a:solidFill>
              <a:prstDash val="solid"/>
            </a:ln>
          </c:spPr>
          <c:marker>
            <c:symbol val="circle"/>
            <c:size val="6"/>
            <c:spPr>
              <a:solidFill>
                <a:schemeClr val="accent3"/>
              </a:solidFill>
              <a:ln w="9525" cmpd="sng" algn="ctr">
                <a:solidFill>
                  <a:schemeClr val="accent3"/>
                </a:solidFill>
                <a:prstDash val="solid"/>
              </a:ln>
            </c:spPr>
          </c:marker>
          <c:xVal>
            <c:numRef>
              <c:f>Sheet1!$A$1:$B$1</c:f>
              <c:numCache>
                <c:formatCode>General</c:formatCode>
                <c:ptCount val="2"/>
                <c:pt idx="0">
                  <c:v>2022</c:v>
                </c:pt>
                <c:pt idx="1">
                  <c:v>2030</c:v>
                </c:pt>
              </c:numCache>
            </c:numRef>
          </c:xVal>
          <c:yVal>
            <c:numRef>
              <c:f>Sheet1!$A$4:$B$4</c:f>
              <c:numCache>
                <c:formatCode>General</c:formatCode>
                <c:ptCount val="2"/>
                <c:pt idx="0">
                  <c:v>75</c:v>
                </c:pt>
                <c:pt idx="1">
                  <c:v>45</c:v>
                </c:pt>
              </c:numCache>
            </c:numRef>
          </c:yVal>
          <c:smooth val="0"/>
          <c:extLst>
            <c:ext xmlns:c16="http://schemas.microsoft.com/office/drawing/2014/chart" uri="{C3380CC4-5D6E-409C-BE32-E72D297353CC}">
              <c16:uniqueId val="{00000002-09F5-481E-A6BD-609F07351D60}"/>
            </c:ext>
          </c:extLst>
        </c:ser>
        <c:ser>
          <c:idx val="3"/>
          <c:order val="3"/>
          <c:spPr>
            <a:ln w="19050" cmpd="sng" algn="ctr">
              <a:solidFill>
                <a:srgbClr val="969696"/>
              </a:solidFill>
              <a:prstDash val="solid"/>
            </a:ln>
          </c:spPr>
          <c:marker>
            <c:symbol val="circle"/>
            <c:size val="6"/>
            <c:spPr>
              <a:solidFill>
                <a:srgbClr val="969696"/>
              </a:solidFill>
              <a:ln w="9525" cmpd="sng" algn="ctr">
                <a:solidFill>
                  <a:srgbClr val="969696"/>
                </a:solidFill>
                <a:prstDash val="solid"/>
              </a:ln>
            </c:spPr>
          </c:marker>
          <c:dPt>
            <c:idx val="0"/>
            <c:marker>
              <c:spPr>
                <a:solidFill>
                  <a:schemeClr val="bg2"/>
                </a:solidFill>
                <a:ln w="9525" cmpd="sng" algn="ctr">
                  <a:solidFill>
                    <a:schemeClr val="bg2"/>
                  </a:solidFill>
                  <a:prstDash val="solid"/>
                </a:ln>
              </c:spPr>
            </c:marker>
            <c:bubble3D val="0"/>
            <c:extLst>
              <c:ext xmlns:c16="http://schemas.microsoft.com/office/drawing/2014/chart" uri="{C3380CC4-5D6E-409C-BE32-E72D297353CC}">
                <c16:uniqueId val="{00000003-09F5-481E-A6BD-609F07351D60}"/>
              </c:ext>
            </c:extLst>
          </c:dPt>
          <c:dPt>
            <c:idx val="1"/>
            <c:marker>
              <c:spPr>
                <a:solidFill>
                  <a:schemeClr val="bg2"/>
                </a:solidFill>
                <a:ln w="9525" cmpd="sng" algn="ctr">
                  <a:solidFill>
                    <a:schemeClr val="bg2"/>
                  </a:solidFill>
                  <a:prstDash val="solid"/>
                </a:ln>
              </c:spPr>
            </c:marker>
            <c:bubble3D val="0"/>
            <c:extLst>
              <c:ext xmlns:c16="http://schemas.microsoft.com/office/drawing/2014/chart" uri="{C3380CC4-5D6E-409C-BE32-E72D297353CC}">
                <c16:uniqueId val="{00000004-09F5-481E-A6BD-609F07351D60}"/>
              </c:ext>
            </c:extLst>
          </c:dPt>
          <c:xVal>
            <c:numRef>
              <c:f>Sheet1!$A$1:$B$1</c:f>
              <c:numCache>
                <c:formatCode>General</c:formatCode>
                <c:ptCount val="2"/>
                <c:pt idx="0">
                  <c:v>2022</c:v>
                </c:pt>
                <c:pt idx="1">
                  <c:v>2030</c:v>
                </c:pt>
              </c:numCache>
            </c:numRef>
          </c:xVal>
          <c:yVal>
            <c:numRef>
              <c:f>Sheet1!$A$5:$B$5</c:f>
              <c:numCache>
                <c:formatCode>General</c:formatCode>
                <c:ptCount val="2"/>
                <c:pt idx="0">
                  <c:v>65</c:v>
                </c:pt>
                <c:pt idx="1">
                  <c:v>90</c:v>
                </c:pt>
              </c:numCache>
            </c:numRef>
          </c:yVal>
          <c:smooth val="0"/>
          <c:extLst>
            <c:ext xmlns:c16="http://schemas.microsoft.com/office/drawing/2014/chart" uri="{C3380CC4-5D6E-409C-BE32-E72D297353CC}">
              <c16:uniqueId val="{00000005-09F5-481E-A6BD-609F07351D60}"/>
            </c:ext>
          </c:extLst>
        </c:ser>
        <c:dLbls>
          <c:showLegendKey val="0"/>
          <c:showVal val="0"/>
          <c:showCatName val="0"/>
          <c:showSerName val="0"/>
          <c:showPercent val="0"/>
          <c:showBubbleSize val="0"/>
        </c:dLbls>
        <c:axId val="4"/>
        <c:axId val="5"/>
      </c:scatterChart>
      <c:valAx>
        <c:axId val="4"/>
        <c:scaling>
          <c:orientation val="minMax"/>
          <c:max val="2031.2"/>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0"/>
      </c:valAx>
      <c:valAx>
        <c:axId val="5"/>
        <c:scaling>
          <c:orientation val="minMax"/>
          <c:max val="100"/>
          <c:min val="3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05790297339593"/>
          <c:y val="4.194260485651214E-2"/>
          <c:w val="0.71413667188315078"/>
          <c:h val="0.85540838852097134"/>
        </c:manualLayout>
      </c:layout>
      <c:scatterChart>
        <c:scatterStyle val="lineMarker"/>
        <c:varyColors val="0"/>
        <c:ser>
          <c:idx val="0"/>
          <c:order val="0"/>
          <c:spPr>
            <a:ln w="19050" cmpd="sng" algn="ctr">
              <a:solidFill>
                <a:schemeClr val="accent1"/>
              </a:solidFill>
              <a:prstDash val="solid"/>
            </a:ln>
          </c:spPr>
          <c:marker>
            <c:symbol val="none"/>
          </c:marker>
          <c:xVal>
            <c:numRef>
              <c:f>Sheet1!$A$1:$I$1</c:f>
              <c:numCache>
                <c:formatCode>General</c:formatCode>
                <c:ptCount val="9"/>
                <c:pt idx="0">
                  <c:v>2022</c:v>
                </c:pt>
                <c:pt idx="1">
                  <c:v>2023</c:v>
                </c:pt>
                <c:pt idx="2">
                  <c:v>2024</c:v>
                </c:pt>
                <c:pt idx="3">
                  <c:v>2025</c:v>
                </c:pt>
                <c:pt idx="4">
                  <c:v>2030</c:v>
                </c:pt>
                <c:pt idx="5">
                  <c:v>2035</c:v>
                </c:pt>
                <c:pt idx="6">
                  <c:v>2040</c:v>
                </c:pt>
                <c:pt idx="7">
                  <c:v>2045</c:v>
                </c:pt>
                <c:pt idx="8">
                  <c:v>2050</c:v>
                </c:pt>
              </c:numCache>
            </c:numRef>
          </c:xVal>
          <c:yVal>
            <c:numRef>
              <c:f>Sheet1!$A$2:$I$2</c:f>
              <c:numCache>
                <c:formatCode>General</c:formatCode>
                <c:ptCount val="9"/>
                <c:pt idx="0">
                  <c:v>482</c:v>
                </c:pt>
                <c:pt idx="1">
                  <c:v>500</c:v>
                </c:pt>
                <c:pt idx="2">
                  <c:v>503</c:v>
                </c:pt>
                <c:pt idx="3">
                  <c:v>496</c:v>
                </c:pt>
                <c:pt idx="4">
                  <c:v>403</c:v>
                </c:pt>
                <c:pt idx="5">
                  <c:v>390</c:v>
                </c:pt>
                <c:pt idx="6">
                  <c:v>380</c:v>
                </c:pt>
                <c:pt idx="7">
                  <c:v>370</c:v>
                </c:pt>
                <c:pt idx="8">
                  <c:v>350</c:v>
                </c:pt>
              </c:numCache>
            </c:numRef>
          </c:yVal>
          <c:smooth val="0"/>
          <c:extLst>
            <c:ext xmlns:c16="http://schemas.microsoft.com/office/drawing/2014/chart" uri="{C3380CC4-5D6E-409C-BE32-E72D297353CC}">
              <c16:uniqueId val="{00000000-CCDA-49B7-960A-622A80F96C4F}"/>
            </c:ext>
          </c:extLst>
        </c:ser>
        <c:ser>
          <c:idx val="1"/>
          <c:order val="1"/>
          <c:spPr>
            <a:ln w="19050" cmpd="sng" algn="ctr">
              <a:solidFill>
                <a:schemeClr val="accent2"/>
              </a:solidFill>
              <a:prstDash val="solid"/>
            </a:ln>
          </c:spPr>
          <c:marker>
            <c:symbol val="none"/>
          </c:marker>
          <c:xVal>
            <c:numRef>
              <c:f>Sheet1!$A$1:$I$1</c:f>
              <c:numCache>
                <c:formatCode>General</c:formatCode>
                <c:ptCount val="9"/>
                <c:pt idx="0">
                  <c:v>2022</c:v>
                </c:pt>
                <c:pt idx="1">
                  <c:v>2023</c:v>
                </c:pt>
                <c:pt idx="2">
                  <c:v>2024</c:v>
                </c:pt>
                <c:pt idx="3">
                  <c:v>2025</c:v>
                </c:pt>
                <c:pt idx="4">
                  <c:v>2030</c:v>
                </c:pt>
                <c:pt idx="5">
                  <c:v>2035</c:v>
                </c:pt>
                <c:pt idx="6">
                  <c:v>2040</c:v>
                </c:pt>
                <c:pt idx="7">
                  <c:v>2045</c:v>
                </c:pt>
                <c:pt idx="8">
                  <c:v>2050</c:v>
                </c:pt>
              </c:numCache>
            </c:numRef>
          </c:xVal>
          <c:yVal>
            <c:numRef>
              <c:f>Sheet1!$A$3:$I$3</c:f>
              <c:numCache>
                <c:formatCode>General</c:formatCode>
                <c:ptCount val="9"/>
                <c:pt idx="0">
                  <c:v>482</c:v>
                </c:pt>
                <c:pt idx="1">
                  <c:v>463</c:v>
                </c:pt>
                <c:pt idx="2">
                  <c:v>443</c:v>
                </c:pt>
                <c:pt idx="3">
                  <c:v>388</c:v>
                </c:pt>
                <c:pt idx="4">
                  <c:v>326</c:v>
                </c:pt>
                <c:pt idx="5">
                  <c:v>300</c:v>
                </c:pt>
                <c:pt idx="6">
                  <c:v>270</c:v>
                </c:pt>
                <c:pt idx="7">
                  <c:v>250</c:v>
                </c:pt>
                <c:pt idx="8">
                  <c:v>220</c:v>
                </c:pt>
              </c:numCache>
            </c:numRef>
          </c:yVal>
          <c:smooth val="0"/>
          <c:extLst>
            <c:ext xmlns:c16="http://schemas.microsoft.com/office/drawing/2014/chart" uri="{C3380CC4-5D6E-409C-BE32-E72D297353CC}">
              <c16:uniqueId val="{00000001-CCDA-49B7-960A-622A80F96C4F}"/>
            </c:ext>
          </c:extLst>
        </c:ser>
        <c:ser>
          <c:idx val="2"/>
          <c:order val="2"/>
          <c:spPr>
            <a:ln w="19050" cmpd="sng" algn="ctr">
              <a:solidFill>
                <a:schemeClr val="accent3"/>
              </a:solidFill>
              <a:prstDash val="solid"/>
            </a:ln>
          </c:spPr>
          <c:marker>
            <c:symbol val="none"/>
          </c:marker>
          <c:xVal>
            <c:numRef>
              <c:f>Sheet1!$A$1:$I$1</c:f>
              <c:numCache>
                <c:formatCode>General</c:formatCode>
                <c:ptCount val="9"/>
                <c:pt idx="0">
                  <c:v>2022</c:v>
                </c:pt>
                <c:pt idx="1">
                  <c:v>2023</c:v>
                </c:pt>
                <c:pt idx="2">
                  <c:v>2024</c:v>
                </c:pt>
                <c:pt idx="3">
                  <c:v>2025</c:v>
                </c:pt>
                <c:pt idx="4">
                  <c:v>2030</c:v>
                </c:pt>
                <c:pt idx="5">
                  <c:v>2035</c:v>
                </c:pt>
                <c:pt idx="6">
                  <c:v>2040</c:v>
                </c:pt>
                <c:pt idx="7">
                  <c:v>2045</c:v>
                </c:pt>
                <c:pt idx="8">
                  <c:v>2050</c:v>
                </c:pt>
              </c:numCache>
            </c:numRef>
          </c:xVal>
          <c:yVal>
            <c:numRef>
              <c:f>Sheet1!$A$4:$I$4</c:f>
              <c:numCache>
                <c:formatCode>General</c:formatCode>
                <c:ptCount val="9"/>
                <c:pt idx="0">
                  <c:v>482</c:v>
                </c:pt>
                <c:pt idx="1">
                  <c:v>347</c:v>
                </c:pt>
                <c:pt idx="2">
                  <c:v>327</c:v>
                </c:pt>
                <c:pt idx="3">
                  <c:v>310</c:v>
                </c:pt>
                <c:pt idx="4">
                  <c:v>245</c:v>
                </c:pt>
                <c:pt idx="5">
                  <c:v>210</c:v>
                </c:pt>
                <c:pt idx="6">
                  <c:v>200</c:v>
                </c:pt>
                <c:pt idx="7">
                  <c:v>190</c:v>
                </c:pt>
                <c:pt idx="8">
                  <c:v>175</c:v>
                </c:pt>
              </c:numCache>
            </c:numRef>
          </c:yVal>
          <c:smooth val="0"/>
          <c:extLst>
            <c:ext xmlns:c16="http://schemas.microsoft.com/office/drawing/2014/chart" uri="{C3380CC4-5D6E-409C-BE32-E72D297353CC}">
              <c16:uniqueId val="{00000002-CCDA-49B7-960A-622A80F96C4F}"/>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0"/>
      </c:valAx>
      <c:valAx>
        <c:axId val="5"/>
        <c:scaling>
          <c:orientation val="minMax"/>
          <c:max val="5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0"/>
      </c:valAx>
    </c:plotArea>
    <c:plotVisOnly val="0"/>
    <c:dispBlanksAs val="gap"/>
    <c:showDLblsOverMax val="1"/>
  </c:chart>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914893617021274E-2"/>
          <c:y val="8.6800894854586128E-2"/>
          <c:w val="0.9356636271529889"/>
          <c:h val="0.82639821029082772"/>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50CB-4891-A771-067BE685511F}"/>
              </c:ext>
            </c:extLst>
          </c:dPt>
          <c:dPt>
            <c:idx val="1"/>
            <c:bubble3D val="0"/>
            <c:spPr>
              <a:solidFill>
                <a:schemeClr val="accent2"/>
              </a:solidFill>
              <a:ln>
                <a:noFill/>
              </a:ln>
            </c:spPr>
            <c:extLst>
              <c:ext xmlns:c16="http://schemas.microsoft.com/office/drawing/2014/chart" uri="{C3380CC4-5D6E-409C-BE32-E72D297353CC}">
                <c16:uniqueId val="{00000001-50CB-4891-A771-067BE685511F}"/>
              </c:ext>
            </c:extLst>
          </c:dPt>
          <c:dPt>
            <c:idx val="2"/>
            <c:bubble3D val="0"/>
            <c:spPr>
              <a:solidFill>
                <a:schemeClr val="accent3"/>
              </a:solidFill>
              <a:ln>
                <a:noFill/>
              </a:ln>
            </c:spPr>
            <c:extLst>
              <c:ext xmlns:c16="http://schemas.microsoft.com/office/drawing/2014/chart" uri="{C3380CC4-5D6E-409C-BE32-E72D297353CC}">
                <c16:uniqueId val="{00000002-50CB-4891-A771-067BE685511F}"/>
              </c:ext>
            </c:extLst>
          </c:dPt>
          <c:dPt>
            <c:idx val="3"/>
            <c:bubble3D val="0"/>
            <c:spPr>
              <a:solidFill>
                <a:schemeClr val="accent4"/>
              </a:solidFill>
              <a:ln>
                <a:noFill/>
              </a:ln>
            </c:spPr>
            <c:extLst>
              <c:ext xmlns:c16="http://schemas.microsoft.com/office/drawing/2014/chart" uri="{C3380CC4-5D6E-409C-BE32-E72D297353CC}">
                <c16:uniqueId val="{00000003-50CB-4891-A771-067BE685511F}"/>
              </c:ext>
            </c:extLst>
          </c:dPt>
          <c:dPt>
            <c:idx val="4"/>
            <c:bubble3D val="0"/>
            <c:spPr>
              <a:solidFill>
                <a:schemeClr val="accent5"/>
              </a:solidFill>
              <a:ln>
                <a:noFill/>
              </a:ln>
            </c:spPr>
            <c:extLst>
              <c:ext xmlns:c16="http://schemas.microsoft.com/office/drawing/2014/chart" uri="{C3380CC4-5D6E-409C-BE32-E72D297353CC}">
                <c16:uniqueId val="{00000004-50CB-4891-A771-067BE685511F}"/>
              </c:ext>
            </c:extLst>
          </c:dPt>
          <c:dLbls>
            <c:dLbl>
              <c:idx val="0"/>
              <c:layout>
                <c:manualLayout>
                  <c:x val="0.18591691995947315"/>
                  <c:y val="1.6554809843400447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0CB-4891-A771-067BE685511F}"/>
                </c:ext>
              </c:extLst>
            </c:dLbl>
            <c:dLbl>
              <c:idx val="1"/>
              <c:layout>
                <c:manualLayout>
                  <c:x val="-0.10536980749746708"/>
                  <c:y val="0.13646532438478748"/>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0CB-4891-A771-067BE685511F}"/>
                </c:ext>
              </c:extLst>
            </c:dLbl>
            <c:dLbl>
              <c:idx val="2"/>
              <c:layout>
                <c:manualLayout>
                  <c:x val="-0.18591691995947315"/>
                  <c:y val="1.8791946308724831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0CB-4891-A771-067BE685511F}"/>
                </c:ext>
              </c:extLst>
            </c:dLbl>
            <c:dLbl>
              <c:idx val="3"/>
              <c:layout>
                <c:manualLayout>
                  <c:x val="-0.14083080040526849"/>
                  <c:y val="-0.10425055928411633"/>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0CB-4891-A771-067BE685511F}"/>
                </c:ext>
              </c:extLst>
            </c:dLbl>
            <c:dLbl>
              <c:idx val="4"/>
              <c:layout>
                <c:manualLayout>
                  <c:x val="-5.0658561296859167E-2"/>
                  <c:y val="-0.16957494407158838"/>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0CB-4891-A771-067BE685511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Sheet1!$A$1:$A$5</c:f>
              <c:numCache>
                <c:formatCode>General</c:formatCode>
                <c:ptCount val="5"/>
                <c:pt idx="0">
                  <c:v>53.2</c:v>
                </c:pt>
                <c:pt idx="1">
                  <c:v>12.7</c:v>
                </c:pt>
                <c:pt idx="2">
                  <c:v>14.499999999999998</c:v>
                </c:pt>
                <c:pt idx="3">
                  <c:v>11.4</c:v>
                </c:pt>
                <c:pt idx="4">
                  <c:v>8.1999999999999957</c:v>
                </c:pt>
              </c:numCache>
            </c:numRef>
          </c:val>
          <c:extLst>
            <c:ext xmlns:c16="http://schemas.microsoft.com/office/drawing/2014/chart" uri="{C3380CC4-5D6E-409C-BE32-E72D297353CC}">
              <c16:uniqueId val="{00000005-50CB-4891-A771-067BE685511F}"/>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178105994787145E-2"/>
          <c:y val="4.5178105994787145E-2"/>
          <c:w val="0.90964378801042567"/>
          <c:h val="0.90964378801042567"/>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8CEB-4CE8-9A72-AEBE1F917162}"/>
              </c:ext>
            </c:extLst>
          </c:dPt>
          <c:dPt>
            <c:idx val="1"/>
            <c:bubble3D val="0"/>
            <c:spPr>
              <a:solidFill>
                <a:schemeClr val="accent2"/>
              </a:solidFill>
              <a:ln>
                <a:noFill/>
              </a:ln>
            </c:spPr>
            <c:extLst>
              <c:ext xmlns:c16="http://schemas.microsoft.com/office/drawing/2014/chart" uri="{C3380CC4-5D6E-409C-BE32-E72D297353CC}">
                <c16:uniqueId val="{00000001-8CEB-4CE8-9A72-AEBE1F917162}"/>
              </c:ext>
            </c:extLst>
          </c:dPt>
          <c:dPt>
            <c:idx val="2"/>
            <c:bubble3D val="0"/>
            <c:spPr>
              <a:solidFill>
                <a:schemeClr val="accent3"/>
              </a:solidFill>
              <a:ln>
                <a:noFill/>
              </a:ln>
            </c:spPr>
            <c:extLst>
              <c:ext xmlns:c16="http://schemas.microsoft.com/office/drawing/2014/chart" uri="{C3380CC4-5D6E-409C-BE32-E72D297353CC}">
                <c16:uniqueId val="{00000002-8CEB-4CE8-9A72-AEBE1F917162}"/>
              </c:ext>
            </c:extLst>
          </c:dPt>
          <c:val>
            <c:numRef>
              <c:f>Sheet1!$A$1:$A$3</c:f>
              <c:numCache>
                <c:formatCode>General</c:formatCode>
                <c:ptCount val="3"/>
                <c:pt idx="0">
                  <c:v>84</c:v>
                </c:pt>
                <c:pt idx="1">
                  <c:v>15</c:v>
                </c:pt>
                <c:pt idx="2">
                  <c:v>1</c:v>
                </c:pt>
              </c:numCache>
            </c:numRef>
          </c:val>
          <c:extLst>
            <c:ext xmlns:c16="http://schemas.microsoft.com/office/drawing/2014/chart" uri="{C3380CC4-5D6E-409C-BE32-E72D297353CC}">
              <c16:uniqueId val="{00000003-8CEB-4CE8-9A72-AEBE1F917162}"/>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4217687074829932E-2"/>
          <c:y val="4.4217687074829932E-2"/>
          <c:w val="0.91156462585034015"/>
          <c:h val="0.91156462585034015"/>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ECC9-4D16-B4E3-D48F724D64DD}"/>
              </c:ext>
            </c:extLst>
          </c:dPt>
          <c:dPt>
            <c:idx val="1"/>
            <c:bubble3D val="0"/>
            <c:spPr>
              <a:solidFill>
                <a:schemeClr val="accent2"/>
              </a:solidFill>
              <a:ln>
                <a:noFill/>
              </a:ln>
            </c:spPr>
            <c:extLst>
              <c:ext xmlns:c16="http://schemas.microsoft.com/office/drawing/2014/chart" uri="{C3380CC4-5D6E-409C-BE32-E72D297353CC}">
                <c16:uniqueId val="{00000001-ECC9-4D16-B4E3-D48F724D64DD}"/>
              </c:ext>
            </c:extLst>
          </c:dPt>
          <c:dPt>
            <c:idx val="2"/>
            <c:bubble3D val="0"/>
            <c:spPr>
              <a:solidFill>
                <a:schemeClr val="accent3"/>
              </a:solidFill>
              <a:ln>
                <a:noFill/>
              </a:ln>
            </c:spPr>
            <c:extLst>
              <c:ext xmlns:c16="http://schemas.microsoft.com/office/drawing/2014/chart" uri="{C3380CC4-5D6E-409C-BE32-E72D297353CC}">
                <c16:uniqueId val="{00000002-ECC9-4D16-B4E3-D48F724D64DD}"/>
              </c:ext>
            </c:extLst>
          </c:dPt>
          <c:val>
            <c:numRef>
              <c:f>Sheet1!$A$1:$A$3</c:f>
              <c:numCache>
                <c:formatCode>General</c:formatCode>
                <c:ptCount val="3"/>
                <c:pt idx="0">
                  <c:v>19</c:v>
                </c:pt>
                <c:pt idx="1">
                  <c:v>27</c:v>
                </c:pt>
                <c:pt idx="2">
                  <c:v>54</c:v>
                </c:pt>
              </c:numCache>
            </c:numRef>
          </c:val>
          <c:extLst>
            <c:ext xmlns:c16="http://schemas.microsoft.com/office/drawing/2014/chart" uri="{C3380CC4-5D6E-409C-BE32-E72D297353CC}">
              <c16:uniqueId val="{00000003-ECC9-4D16-B4E3-D48F724D64DD}"/>
            </c:ext>
          </c:extLst>
        </c:ser>
        <c:dLbls>
          <c:showLegendKey val="0"/>
          <c:showVal val="0"/>
          <c:showCatName val="0"/>
          <c:showSerName val="0"/>
          <c:showPercent val="0"/>
          <c:showBubbleSize val="0"/>
          <c:showLeaderLines val="0"/>
        </c:dLbls>
        <c:firstSliceAng val="0"/>
      </c:pieChart>
    </c:plotArea>
    <c:plotVisOnly val="0"/>
    <c:dispBlanksAs val="gap"/>
    <c:showDLblsOverMax val="1"/>
  </c:chart>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899328859060399E-2"/>
          <c:y val="0.10351468464130958"/>
          <c:w val="0.93020134228187923"/>
          <c:h val="0.82474723158401542"/>
        </c:manualLayout>
      </c:layout>
      <c:barChart>
        <c:barDir val="col"/>
        <c:grouping val="stacked"/>
        <c:varyColors val="0"/>
        <c:ser>
          <c:idx val="0"/>
          <c:order val="0"/>
          <c:spPr>
            <a:solidFill>
              <a:schemeClr val="accent1"/>
            </a:solidFill>
            <a:ln>
              <a:noFill/>
            </a:ln>
          </c:spPr>
          <c:invertIfNegative val="0"/>
          <c:dLbls>
            <c:dLbl>
              <c:idx val="0"/>
              <c:layout>
                <c:manualLayout>
                  <c:x val="0"/>
                  <c:y val="-0.14829080404429465"/>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3C5-402A-A908-5ADF41B8F5E3}"/>
                </c:ext>
              </c:extLst>
            </c:dLbl>
            <c:dLbl>
              <c:idx val="1"/>
              <c:layout>
                <c:manualLayout>
                  <c:x val="0"/>
                  <c:y val="-0.4443909484833895"/>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3C5-402A-A908-5ADF41B8F5E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134</c:v>
                </c:pt>
                <c:pt idx="1">
                  <c:v>476</c:v>
                </c:pt>
              </c:numCache>
            </c:numRef>
          </c:val>
          <c:extLst>
            <c:ext xmlns:c16="http://schemas.microsoft.com/office/drawing/2014/chart" uri="{C3380CC4-5D6E-409C-BE32-E72D297353CC}">
              <c16:uniqueId val="{00000002-13C5-402A-A908-5ADF41B8F5E3}"/>
            </c:ext>
          </c:extLst>
        </c:ser>
        <c:dLbls>
          <c:showLegendKey val="0"/>
          <c:showVal val="0"/>
          <c:showCatName val="0"/>
          <c:showSerName val="0"/>
          <c:showPercent val="0"/>
          <c:showBubbleSize val="0"/>
        </c:dLbls>
        <c:gapWidth val="80"/>
        <c:overlap val="100"/>
        <c:axId val="1060493728"/>
        <c:axId val="1"/>
      </c:barChart>
      <c:catAx>
        <c:axId val="10604937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76"/>
          <c:min val="0"/>
        </c:scaling>
        <c:delete val="1"/>
        <c:axPos val="l"/>
        <c:numFmt formatCode="General" sourceLinked="1"/>
        <c:majorTickMark val="out"/>
        <c:minorTickMark val="none"/>
        <c:tickLblPos val="nextTo"/>
        <c:crossAx val="1060493728"/>
        <c:crosses val="min"/>
        <c:crossBetween val="between"/>
      </c:valAx>
    </c:plotArea>
    <c:plotVisOnly val="0"/>
    <c:dispBlanksAs val="gap"/>
    <c:showDLblsOverMax val="1"/>
  </c:chart>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7147401908801691E-2"/>
          <c:y val="8.9931573802541548E-2"/>
          <c:w val="0.90906680805938489"/>
          <c:h val="0.83724340175953083"/>
        </c:manualLayout>
      </c:layout>
      <c:barChart>
        <c:barDir val="col"/>
        <c:grouping val="clustered"/>
        <c:varyColors val="0"/>
        <c:ser>
          <c:idx val="0"/>
          <c:order val="0"/>
          <c:spPr>
            <a:solidFill>
              <a:schemeClr val="accent1"/>
            </a:solidFill>
            <a:ln>
              <a:noFill/>
            </a:ln>
          </c:spPr>
          <c:invertIfNegative val="0"/>
          <c:dLbls>
            <c:dLbl>
              <c:idx val="0"/>
              <c:layout>
                <c:manualLayout>
                  <c:x val="0"/>
                  <c:y val="-0.11241446725317693"/>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4FD-4C87-A6DF-228B78195AEE}"/>
                </c:ext>
              </c:extLst>
            </c:dLbl>
            <c:dLbl>
              <c:idx val="1"/>
              <c:layout>
                <c:manualLayout>
                  <c:x val="0"/>
                  <c:y val="-0.13147605083088953"/>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4FD-4C87-A6DF-228B78195AEE}"/>
                </c:ext>
              </c:extLst>
            </c:dLbl>
            <c:dLbl>
              <c:idx val="2"/>
              <c:layout>
                <c:manualLayout>
                  <c:x val="0"/>
                  <c:y val="-2.7859237536656891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4FD-4C87-A6DF-228B78195AEE}"/>
                </c:ext>
              </c:extLst>
            </c:dLbl>
            <c:dLbl>
              <c:idx val="3"/>
              <c:layout>
                <c:manualLayout>
                  <c:x val="0"/>
                  <c:y val="-9.7262952101661776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4FD-4C87-A6DF-228B78195AEE}"/>
                </c:ext>
              </c:extLst>
            </c:dLbl>
            <c:dLbl>
              <c:idx val="4"/>
              <c:layout>
                <c:manualLayout>
                  <c:x val="0"/>
                  <c:y val="-2.7859237536656891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4FD-4C87-A6DF-228B78195AEE}"/>
                </c:ext>
              </c:extLst>
            </c:dLbl>
            <c:dLbl>
              <c:idx val="5"/>
              <c:layout>
                <c:manualLayout>
                  <c:x val="0"/>
                  <c:y val="-6.5982404692082108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4FD-4C87-A6DF-228B78195AEE}"/>
                </c:ext>
              </c:extLst>
            </c:dLbl>
            <c:dLbl>
              <c:idx val="6"/>
              <c:layout>
                <c:manualLayout>
                  <c:x val="0"/>
                  <c:y val="-2.7859237536656891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4FD-4C87-A6DF-228B78195A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21</c:v>
                </c:pt>
                <c:pt idx="1">
                  <c:v>26</c:v>
                </c:pt>
                <c:pt idx="2">
                  <c:v>5</c:v>
                </c:pt>
                <c:pt idx="3">
                  <c:v>17</c:v>
                </c:pt>
                <c:pt idx="4">
                  <c:v>5</c:v>
                </c:pt>
                <c:pt idx="5">
                  <c:v>10</c:v>
                </c:pt>
                <c:pt idx="6">
                  <c:v>5</c:v>
                </c:pt>
              </c:numCache>
            </c:numRef>
          </c:val>
          <c:extLst>
            <c:ext xmlns:c16="http://schemas.microsoft.com/office/drawing/2014/chart" uri="{C3380CC4-5D6E-409C-BE32-E72D297353CC}">
              <c16:uniqueId val="{00000007-44FD-4C87-A6DF-228B78195AEE}"/>
            </c:ext>
          </c:extLst>
        </c:ser>
        <c:ser>
          <c:idx val="1"/>
          <c:order val="1"/>
          <c:spPr>
            <a:solidFill>
              <a:schemeClr val="accent2"/>
            </a:solidFill>
            <a:ln>
              <a:noFill/>
            </a:ln>
          </c:spPr>
          <c:invertIfNegative val="0"/>
          <c:dLbls>
            <c:dLbl>
              <c:idx val="0"/>
              <c:layout>
                <c:manualLayout>
                  <c:x val="0"/>
                  <c:y val="-0.44379276637341153"/>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4FD-4C87-A6DF-228B78195AEE}"/>
                </c:ext>
              </c:extLst>
            </c:dLbl>
            <c:dLbl>
              <c:idx val="1"/>
              <c:layout>
                <c:manualLayout>
                  <c:x val="0"/>
                  <c:y val="-0.44379276637341153"/>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4FD-4C87-A6DF-228B78195AEE}"/>
                </c:ext>
              </c:extLst>
            </c:dLbl>
            <c:dLbl>
              <c:idx val="2"/>
              <c:layout>
                <c:manualLayout>
                  <c:x val="0"/>
                  <c:y val="-0.1466275659824047"/>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4FD-4C87-A6DF-228B78195AEE}"/>
                </c:ext>
              </c:extLst>
            </c:dLbl>
            <c:dLbl>
              <c:idx val="3"/>
              <c:layout>
                <c:manualLayout>
                  <c:x val="0"/>
                  <c:y val="-0.33333333333333331"/>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4FD-4C87-A6DF-228B78195AEE}"/>
                </c:ext>
              </c:extLst>
            </c:dLbl>
            <c:dLbl>
              <c:idx val="4"/>
              <c:layout>
                <c:manualLayout>
                  <c:x val="0"/>
                  <c:y val="-0.1622678396871945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4FD-4C87-A6DF-228B78195AEE}"/>
                </c:ext>
              </c:extLst>
            </c:dLbl>
            <c:dLbl>
              <c:idx val="5"/>
              <c:layout>
                <c:manualLayout>
                  <c:x val="0"/>
                  <c:y val="-0.43206256109481916"/>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4FD-4C87-A6DF-228B78195AEE}"/>
                </c:ext>
              </c:extLst>
            </c:dLbl>
            <c:dLbl>
              <c:idx val="6"/>
              <c:layout>
                <c:manualLayout>
                  <c:x val="0"/>
                  <c:y val="-7.8201368523949169E-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4FD-4C87-A6DF-228B78195A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108</c:v>
                </c:pt>
                <c:pt idx="1">
                  <c:v>108</c:v>
                </c:pt>
                <c:pt idx="2">
                  <c:v>30</c:v>
                </c:pt>
                <c:pt idx="3">
                  <c:v>79</c:v>
                </c:pt>
                <c:pt idx="4">
                  <c:v>34</c:v>
                </c:pt>
                <c:pt idx="5">
                  <c:v>105</c:v>
                </c:pt>
                <c:pt idx="6">
                  <c:v>12</c:v>
                </c:pt>
              </c:numCache>
            </c:numRef>
          </c:val>
          <c:extLst>
            <c:ext xmlns:c16="http://schemas.microsoft.com/office/drawing/2014/chart" uri="{C3380CC4-5D6E-409C-BE32-E72D297353CC}">
              <c16:uniqueId val="{0000000F-44FD-4C87-A6DF-228B78195AEE}"/>
            </c:ext>
          </c:extLst>
        </c:ser>
        <c:dLbls>
          <c:showLegendKey val="0"/>
          <c:showVal val="0"/>
          <c:showCatName val="0"/>
          <c:showSerName val="0"/>
          <c:showPercent val="0"/>
          <c:showBubbleSize val="0"/>
        </c:dLbls>
        <c:gapWidth val="80"/>
        <c:axId val="1060479808"/>
        <c:axId val="1"/>
      </c:barChart>
      <c:catAx>
        <c:axId val="10604798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50" kern="1200">
                <a:solidFill>
                  <a:schemeClr val="tx1"/>
                </a:solidFill>
                <a:latin typeface="+mn-lt"/>
                <a:ea typeface="+mn-ea"/>
                <a:cs typeface="+mn-cs"/>
              </a:defRPr>
            </a:pPr>
            <a:endParaRPr lang="en-US"/>
          </a:p>
        </c:txPr>
        <c:crossAx val="1060479808"/>
        <c:crosses val="min"/>
        <c:crossBetween val="between"/>
        <c:majorUnit val="10"/>
      </c:valAx>
    </c:plotArea>
    <c:plotVisOnly val="0"/>
    <c:dispBlanksAs val="gap"/>
    <c:showDLblsOverMax val="1"/>
  </c:chart>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398612425102491E-2"/>
          <c:y val="0.25827814569536423"/>
          <c:w val="0.96720277514979502"/>
          <c:h val="0.48344370860927155"/>
        </c:manualLayout>
      </c:layout>
      <c:barChart>
        <c:barDir val="col"/>
        <c:grouping val="stacked"/>
        <c:varyColors val="0"/>
        <c:ser>
          <c:idx val="0"/>
          <c:order val="0"/>
          <c:spPr>
            <a:solidFill>
              <a:schemeClr val="tx2"/>
            </a:solid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B572-46C6-AA24-3A035A3F0452}"/>
              </c:ext>
            </c:extLst>
          </c:dPt>
          <c:dPt>
            <c:idx val="2"/>
            <c:invertIfNegative val="0"/>
            <c:bubble3D val="0"/>
            <c:spPr>
              <a:solidFill>
                <a:schemeClr val="accent1"/>
              </a:solidFill>
              <a:ln>
                <a:noFill/>
              </a:ln>
            </c:spPr>
            <c:extLst>
              <c:ext xmlns:c16="http://schemas.microsoft.com/office/drawing/2014/chart" uri="{C3380CC4-5D6E-409C-BE32-E72D297353CC}">
                <c16:uniqueId val="{00000001-B572-46C6-AA24-3A035A3F0452}"/>
              </c:ext>
            </c:extLst>
          </c:dPt>
          <c:dPt>
            <c:idx val="5"/>
            <c:invertIfNegative val="0"/>
            <c:bubble3D val="0"/>
            <c:spPr>
              <a:solidFill>
                <a:schemeClr val="accent1"/>
              </a:solidFill>
              <a:ln>
                <a:noFill/>
              </a:ln>
            </c:spPr>
            <c:extLst>
              <c:ext xmlns:c16="http://schemas.microsoft.com/office/drawing/2014/chart" uri="{C3380CC4-5D6E-409C-BE32-E72D297353CC}">
                <c16:uniqueId val="{00000002-B572-46C6-AA24-3A035A3F0452}"/>
              </c:ext>
            </c:extLst>
          </c:dPt>
          <c:dLbls>
            <c:dLbl>
              <c:idx val="1"/>
              <c:layout>
                <c:manualLayout>
                  <c:x val="0"/>
                  <c:y val="0"/>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572-46C6-AA24-3A035A3F0452}"/>
                </c:ext>
              </c:extLst>
            </c:dLbl>
            <c:dLbl>
              <c:idx val="3"/>
              <c:layout>
                <c:manualLayout>
                  <c:x val="0"/>
                  <c:y val="0"/>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572-46C6-AA24-3A035A3F0452}"/>
                </c:ext>
              </c:extLst>
            </c:dLbl>
            <c:dLbl>
              <c:idx val="4"/>
              <c:layout>
                <c:manualLayout>
                  <c:x val="0"/>
                  <c:y val="0"/>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572-46C6-AA24-3A035A3F0452}"/>
                </c:ext>
              </c:extLst>
            </c:dLbl>
            <c:dLbl>
              <c:idx val="6"/>
              <c:layout>
                <c:manualLayout>
                  <c:x val="0"/>
                  <c:y val="0"/>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572-46C6-AA24-3A035A3F045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0</c:v>
                </c:pt>
                <c:pt idx="1">
                  <c:v>580</c:v>
                </c:pt>
                <c:pt idx="2">
                  <c:v>1400</c:v>
                </c:pt>
                <c:pt idx="3">
                  <c:v>940</c:v>
                </c:pt>
                <c:pt idx="4">
                  <c:v>750</c:v>
                </c:pt>
                <c:pt idx="5">
                  <c:v>1400</c:v>
                </c:pt>
                <c:pt idx="6">
                  <c:v>550</c:v>
                </c:pt>
              </c:numCache>
            </c:numRef>
          </c:val>
          <c:extLst>
            <c:ext xmlns:c16="http://schemas.microsoft.com/office/drawing/2014/chart" uri="{C3380CC4-5D6E-409C-BE32-E72D297353CC}">
              <c16:uniqueId val="{00000007-B572-46C6-AA24-3A035A3F0452}"/>
            </c:ext>
          </c:extLst>
        </c:ser>
        <c:dLbls>
          <c:showLegendKey val="0"/>
          <c:showVal val="0"/>
          <c:showCatName val="0"/>
          <c:showSerName val="0"/>
          <c:showPercent val="0"/>
          <c:showBubbleSize val="0"/>
        </c:dLbls>
        <c:gapWidth val="80"/>
        <c:overlap val="100"/>
        <c:axId val="1735482448"/>
        <c:axId val="1"/>
      </c:barChart>
      <c:catAx>
        <c:axId val="17354824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00"/>
          <c:min val="0"/>
        </c:scaling>
        <c:delete val="1"/>
        <c:axPos val="l"/>
        <c:numFmt formatCode="General" sourceLinked="1"/>
        <c:majorTickMark val="out"/>
        <c:minorTickMark val="none"/>
        <c:tickLblPos val="nextTo"/>
        <c:crossAx val="1735482448"/>
        <c:crosses val="min"/>
        <c:crossBetween val="between"/>
      </c:valAx>
    </c:plotArea>
    <c:plotVisOnly val="0"/>
    <c:dispBlanksAs val="gap"/>
    <c:showDLblsOverMax val="1"/>
  </c:chart>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398612425102491E-2"/>
          <c:y val="0.28260869565217389"/>
          <c:w val="0.96720277514979502"/>
          <c:h val="0.43478260869565216"/>
        </c:manualLayout>
      </c:layout>
      <c:barChart>
        <c:barDir val="col"/>
        <c:grouping val="stacked"/>
        <c:varyColors val="0"/>
        <c:ser>
          <c:idx val="0"/>
          <c:order val="0"/>
          <c:spPr>
            <a:solidFill>
              <a:schemeClr val="accent1"/>
            </a:solidFill>
            <a:ln>
              <a:noFill/>
            </a:ln>
          </c:spPr>
          <c:invertIfNegative val="0"/>
          <c:dPt>
            <c:idx val="1"/>
            <c:invertIfNegative val="0"/>
            <c:bubble3D val="0"/>
            <c:spPr>
              <a:solidFill>
                <a:schemeClr val="tx2"/>
              </a:solidFill>
              <a:ln>
                <a:noFill/>
              </a:ln>
            </c:spPr>
            <c:extLst>
              <c:ext xmlns:c16="http://schemas.microsoft.com/office/drawing/2014/chart" uri="{C3380CC4-5D6E-409C-BE32-E72D297353CC}">
                <c16:uniqueId val="{00000000-38FE-4C60-8ACB-44B12F491ED1}"/>
              </c:ext>
            </c:extLst>
          </c:dPt>
          <c:dLbls>
            <c:dLbl>
              <c:idx val="2"/>
              <c:layout>
                <c:manualLayout>
                  <c:x val="0"/>
                  <c:y val="0"/>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8FE-4C60-8ACB-44B12F491ED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0</c:v>
                </c:pt>
                <c:pt idx="1">
                  <c:v>-30</c:v>
                </c:pt>
                <c:pt idx="2">
                  <c:v>550</c:v>
                </c:pt>
              </c:numCache>
            </c:numRef>
          </c:val>
          <c:extLst>
            <c:ext xmlns:c16="http://schemas.microsoft.com/office/drawing/2014/chart" uri="{C3380CC4-5D6E-409C-BE32-E72D297353CC}">
              <c16:uniqueId val="{00000002-38FE-4C60-8ACB-44B12F491ED1}"/>
            </c:ext>
          </c:extLst>
        </c:ser>
        <c:dLbls>
          <c:showLegendKey val="0"/>
          <c:showVal val="0"/>
          <c:showCatName val="0"/>
          <c:showSerName val="0"/>
          <c:showPercent val="0"/>
          <c:showBubbleSize val="0"/>
        </c:dLbls>
        <c:gapWidth val="80"/>
        <c:overlap val="100"/>
        <c:axId val="1325072288"/>
        <c:axId val="1"/>
      </c:barChart>
      <c:catAx>
        <c:axId val="13250722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550"/>
          <c:min val="-30"/>
        </c:scaling>
        <c:delete val="1"/>
        <c:axPos val="l"/>
        <c:numFmt formatCode="General" sourceLinked="1"/>
        <c:majorTickMark val="out"/>
        <c:minorTickMark val="none"/>
        <c:tickLblPos val="nextTo"/>
        <c:crossAx val="1325072288"/>
        <c:crosses val="min"/>
        <c:crossBetween val="between"/>
      </c:valAx>
    </c:plotArea>
    <c:plotVisOnly val="0"/>
    <c:dispBlanksAs val="gap"/>
    <c:showDLblsOverMax val="1"/>
  </c:chart>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8103607770582792E-2"/>
          <c:y val="0.18309859154929578"/>
          <c:w val="0.90379278445883438"/>
          <c:h val="0.63380281690140849"/>
        </c:manualLayout>
      </c:layout>
      <c:barChart>
        <c:barDir val="col"/>
        <c:grouping val="stacked"/>
        <c:varyColors val="0"/>
        <c:ser>
          <c:idx val="0"/>
          <c:order val="0"/>
          <c:spPr>
            <a:solidFill>
              <a:schemeClr val="accent1"/>
            </a:solidFill>
            <a:ln>
              <a:noFill/>
            </a:ln>
          </c:spPr>
          <c:invertIfNegative val="0"/>
          <c:dPt>
            <c:idx val="1"/>
            <c:invertIfNegative val="0"/>
            <c:bubble3D val="0"/>
            <c:spPr>
              <a:solidFill>
                <a:schemeClr val="tx2"/>
              </a:solidFill>
              <a:ln>
                <a:noFill/>
              </a:ln>
            </c:spPr>
            <c:extLst>
              <c:ext xmlns:c16="http://schemas.microsoft.com/office/drawing/2014/chart" uri="{C3380CC4-5D6E-409C-BE32-E72D297353CC}">
                <c16:uniqueId val="{00000000-A64E-4AAE-9431-D66CA32CF8D7}"/>
              </c:ext>
            </c:extLst>
          </c:dPt>
          <c:val>
            <c:numRef>
              <c:f>Sheet1!$A$1:$B$1</c:f>
              <c:numCache>
                <c:formatCode>General</c:formatCode>
                <c:ptCount val="2"/>
                <c:pt idx="0">
                  <c:v>0</c:v>
                </c:pt>
                <c:pt idx="1">
                  <c:v>1160</c:v>
                </c:pt>
              </c:numCache>
            </c:numRef>
          </c:val>
          <c:extLst>
            <c:ext xmlns:c16="http://schemas.microsoft.com/office/drawing/2014/chart" uri="{C3380CC4-5D6E-409C-BE32-E72D297353CC}">
              <c16:uniqueId val="{00000001-A64E-4AAE-9431-D66CA32CF8D7}"/>
            </c:ext>
          </c:extLst>
        </c:ser>
        <c:dLbls>
          <c:showLegendKey val="0"/>
          <c:showVal val="0"/>
          <c:showCatName val="0"/>
          <c:showSerName val="0"/>
          <c:showPercent val="0"/>
          <c:showBubbleSize val="0"/>
        </c:dLbls>
        <c:gapWidth val="80"/>
        <c:overlap val="100"/>
        <c:axId val="1735486288"/>
        <c:axId val="1"/>
      </c:barChart>
      <c:catAx>
        <c:axId val="17354862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60"/>
          <c:min val="0"/>
        </c:scaling>
        <c:delete val="1"/>
        <c:axPos val="l"/>
        <c:numFmt formatCode="General" sourceLinked="1"/>
        <c:majorTickMark val="out"/>
        <c:minorTickMark val="none"/>
        <c:tickLblPos val="nextTo"/>
        <c:crossAx val="1735486288"/>
        <c:crosses val="min"/>
        <c:crossBetween val="between"/>
      </c:valAx>
    </c:plotArea>
    <c:plotVisOnly val="0"/>
    <c:dispBlanksAs val="gap"/>
    <c:showDLblsOverMax val="1"/>
  </c:chart>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8103607770582792E-2"/>
          <c:y val="0.28260869565217389"/>
          <c:w val="0.90379278445883438"/>
          <c:h val="0.43478260869565216"/>
        </c:manualLayout>
      </c:layout>
      <c:barChart>
        <c:barDir val="col"/>
        <c:grouping val="stacked"/>
        <c:varyColors val="0"/>
        <c:ser>
          <c:idx val="0"/>
          <c:order val="0"/>
          <c:spPr>
            <a:solidFill>
              <a:schemeClr val="accent1"/>
            </a:solidFill>
            <a:ln>
              <a:noFill/>
            </a:ln>
          </c:spPr>
          <c:invertIfNegative val="0"/>
          <c:dLbls>
            <c:dLbl>
              <c:idx val="1"/>
              <c:layout>
                <c:manualLayout>
                  <c:x val="0"/>
                  <c:y val="0"/>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B70-4568-8D04-2704B780D9C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0</c:v>
                </c:pt>
                <c:pt idx="1">
                  <c:v>360</c:v>
                </c:pt>
              </c:numCache>
            </c:numRef>
          </c:val>
          <c:extLst>
            <c:ext xmlns:c16="http://schemas.microsoft.com/office/drawing/2014/chart" uri="{C3380CC4-5D6E-409C-BE32-E72D297353CC}">
              <c16:uniqueId val="{00000001-DB70-4568-8D04-2704B780D9C0}"/>
            </c:ext>
          </c:extLst>
        </c:ser>
        <c:dLbls>
          <c:showLegendKey val="0"/>
          <c:showVal val="0"/>
          <c:showCatName val="0"/>
          <c:showSerName val="0"/>
          <c:showPercent val="0"/>
          <c:showBubbleSize val="0"/>
        </c:dLbls>
        <c:gapWidth val="80"/>
        <c:overlap val="100"/>
        <c:axId val="1427818752"/>
        <c:axId val="1"/>
      </c:barChart>
      <c:catAx>
        <c:axId val="142781875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60"/>
          <c:min val="0"/>
        </c:scaling>
        <c:delete val="1"/>
        <c:axPos val="l"/>
        <c:numFmt formatCode="General" sourceLinked="1"/>
        <c:majorTickMark val="out"/>
        <c:minorTickMark val="none"/>
        <c:tickLblPos val="nextTo"/>
        <c:crossAx val="1427818752"/>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168032786885246"/>
          <c:y val="5.3072625698324022E-2"/>
          <c:w val="0.81284153005464477"/>
          <c:h val="0.81703910614525144"/>
        </c:manualLayout>
      </c:layout>
      <c:scatterChart>
        <c:scatterStyle val="lineMarker"/>
        <c:varyColors val="0"/>
        <c:ser>
          <c:idx val="0"/>
          <c:order val="0"/>
          <c:spPr>
            <a:ln w="19050" cmpd="sng" algn="ctr">
              <a:solidFill>
                <a:schemeClr val="accent1"/>
              </a:solidFill>
              <a:prstDash val="solid"/>
            </a:ln>
          </c:spPr>
          <c:marker>
            <c:symbol val="circle"/>
            <c:size val="6"/>
            <c:spPr>
              <a:solidFill>
                <a:schemeClr val="accent1"/>
              </a:solidFill>
              <a:ln w="9525" cmpd="sng" algn="ctr">
                <a:solidFill>
                  <a:schemeClr val="accent1"/>
                </a:solidFill>
                <a:prstDash val="solid"/>
              </a:ln>
            </c:spPr>
          </c:marker>
          <c:xVal>
            <c:numRef>
              <c:f>Sheet1!$A$1:$B$1</c:f>
              <c:numCache>
                <c:formatCode>General</c:formatCode>
                <c:ptCount val="2"/>
                <c:pt idx="0">
                  <c:v>2022</c:v>
                </c:pt>
                <c:pt idx="1">
                  <c:v>2030</c:v>
                </c:pt>
              </c:numCache>
            </c:numRef>
          </c:xVal>
          <c:yVal>
            <c:numRef>
              <c:f>Sheet1!$A$2:$B$2</c:f>
              <c:numCache>
                <c:formatCode>General</c:formatCode>
                <c:ptCount val="2"/>
                <c:pt idx="0">
                  <c:v>70</c:v>
                </c:pt>
                <c:pt idx="1">
                  <c:v>50</c:v>
                </c:pt>
              </c:numCache>
            </c:numRef>
          </c:yVal>
          <c:smooth val="0"/>
          <c:extLst>
            <c:ext xmlns:c16="http://schemas.microsoft.com/office/drawing/2014/chart" uri="{C3380CC4-5D6E-409C-BE32-E72D297353CC}">
              <c16:uniqueId val="{00000000-6315-411E-8DCC-E7379B9D548A}"/>
            </c:ext>
          </c:extLst>
        </c:ser>
        <c:ser>
          <c:idx val="1"/>
          <c:order val="1"/>
          <c:spPr>
            <a:ln w="19050" cmpd="sng" algn="ctr">
              <a:solidFill>
                <a:schemeClr val="accent6"/>
              </a:solidFill>
              <a:prstDash val="solid"/>
            </a:ln>
          </c:spPr>
          <c:marker>
            <c:symbol val="circle"/>
            <c:size val="6"/>
            <c:spPr>
              <a:solidFill>
                <a:schemeClr val="accent6"/>
              </a:solidFill>
              <a:ln w="9525" cmpd="sng" algn="ctr">
                <a:solidFill>
                  <a:schemeClr val="accent6"/>
                </a:solidFill>
                <a:prstDash val="solid"/>
              </a:ln>
            </c:spPr>
          </c:marker>
          <c:xVal>
            <c:numRef>
              <c:f>Sheet1!$A$1:$B$1</c:f>
              <c:numCache>
                <c:formatCode>General</c:formatCode>
                <c:ptCount val="2"/>
                <c:pt idx="0">
                  <c:v>2022</c:v>
                </c:pt>
                <c:pt idx="1">
                  <c:v>2030</c:v>
                </c:pt>
              </c:numCache>
            </c:numRef>
          </c:xVal>
          <c:yVal>
            <c:numRef>
              <c:f>Sheet1!$A$3:$B$3</c:f>
              <c:numCache>
                <c:formatCode>General</c:formatCode>
                <c:ptCount val="2"/>
                <c:pt idx="0">
                  <c:v>65</c:v>
                </c:pt>
                <c:pt idx="1">
                  <c:v>65</c:v>
                </c:pt>
              </c:numCache>
            </c:numRef>
          </c:yVal>
          <c:smooth val="0"/>
          <c:extLst>
            <c:ext xmlns:c16="http://schemas.microsoft.com/office/drawing/2014/chart" uri="{C3380CC4-5D6E-409C-BE32-E72D297353CC}">
              <c16:uniqueId val="{00000001-6315-411E-8DCC-E7379B9D548A}"/>
            </c:ext>
          </c:extLst>
        </c:ser>
        <c:ser>
          <c:idx val="2"/>
          <c:order val="2"/>
          <c:spPr>
            <a:ln w="19050" cmpd="sng" algn="ctr">
              <a:solidFill>
                <a:schemeClr val="accent3"/>
              </a:solidFill>
              <a:prstDash val="solid"/>
            </a:ln>
          </c:spPr>
          <c:marker>
            <c:symbol val="circle"/>
            <c:size val="6"/>
            <c:spPr>
              <a:solidFill>
                <a:schemeClr val="accent3"/>
              </a:solidFill>
              <a:ln w="9525" cmpd="sng" algn="ctr">
                <a:solidFill>
                  <a:schemeClr val="accent3"/>
                </a:solidFill>
                <a:prstDash val="solid"/>
              </a:ln>
            </c:spPr>
          </c:marker>
          <c:xVal>
            <c:numRef>
              <c:f>Sheet1!$A$1:$B$1</c:f>
              <c:numCache>
                <c:formatCode>General</c:formatCode>
                <c:ptCount val="2"/>
                <c:pt idx="0">
                  <c:v>2022</c:v>
                </c:pt>
                <c:pt idx="1">
                  <c:v>2030</c:v>
                </c:pt>
              </c:numCache>
            </c:numRef>
          </c:xVal>
          <c:yVal>
            <c:numRef>
              <c:f>Sheet1!$A$4:$B$4</c:f>
              <c:numCache>
                <c:formatCode>General</c:formatCode>
                <c:ptCount val="2"/>
                <c:pt idx="0">
                  <c:v>70</c:v>
                </c:pt>
                <c:pt idx="1">
                  <c:v>45</c:v>
                </c:pt>
              </c:numCache>
            </c:numRef>
          </c:yVal>
          <c:smooth val="0"/>
          <c:extLst>
            <c:ext xmlns:c16="http://schemas.microsoft.com/office/drawing/2014/chart" uri="{C3380CC4-5D6E-409C-BE32-E72D297353CC}">
              <c16:uniqueId val="{00000002-6315-411E-8DCC-E7379B9D548A}"/>
            </c:ext>
          </c:extLst>
        </c:ser>
        <c:ser>
          <c:idx val="3"/>
          <c:order val="3"/>
          <c:spPr>
            <a:ln w="19050" cmpd="sng" algn="ctr">
              <a:solidFill>
                <a:srgbClr val="007770"/>
              </a:solidFill>
              <a:prstDash val="solid"/>
            </a:ln>
          </c:spPr>
          <c:marker>
            <c:symbol val="circle"/>
            <c:size val="6"/>
            <c:spPr>
              <a:solidFill>
                <a:srgbClr val="007770"/>
              </a:solidFill>
              <a:ln w="9525" cmpd="sng" algn="ctr">
                <a:solidFill>
                  <a:srgbClr val="007770"/>
                </a:solidFill>
                <a:prstDash val="solid"/>
              </a:ln>
            </c:spPr>
          </c:marker>
          <c:xVal>
            <c:numRef>
              <c:f>Sheet1!$A$1:$B$1</c:f>
              <c:numCache>
                <c:formatCode>General</c:formatCode>
                <c:ptCount val="2"/>
                <c:pt idx="0">
                  <c:v>2022</c:v>
                </c:pt>
                <c:pt idx="1">
                  <c:v>2030</c:v>
                </c:pt>
              </c:numCache>
            </c:numRef>
          </c:xVal>
          <c:yVal>
            <c:numRef>
              <c:f>Sheet1!$A$5:$B$5</c:f>
              <c:numCache>
                <c:formatCode>General</c:formatCode>
                <c:ptCount val="2"/>
                <c:pt idx="0">
                  <c:v>65</c:v>
                </c:pt>
                <c:pt idx="1">
                  <c:v>70</c:v>
                </c:pt>
              </c:numCache>
            </c:numRef>
          </c:yVal>
          <c:smooth val="0"/>
          <c:extLst>
            <c:ext xmlns:c16="http://schemas.microsoft.com/office/drawing/2014/chart" uri="{C3380CC4-5D6E-409C-BE32-E72D297353CC}">
              <c16:uniqueId val="{00000003-6315-411E-8DCC-E7379B9D548A}"/>
            </c:ext>
          </c:extLst>
        </c:ser>
        <c:dLbls>
          <c:showLegendKey val="0"/>
          <c:showVal val="0"/>
          <c:showCatName val="0"/>
          <c:showSerName val="0"/>
          <c:showPercent val="0"/>
          <c:showBubbleSize val="0"/>
        </c:dLbls>
        <c:axId val="4"/>
        <c:axId val="5"/>
      </c:scatterChart>
      <c:valAx>
        <c:axId val="4"/>
        <c:scaling>
          <c:orientation val="minMax"/>
          <c:max val="2031"/>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0"/>
      </c:valAx>
      <c:valAx>
        <c:axId val="5"/>
        <c:scaling>
          <c:orientation val="minMax"/>
          <c:max val="100"/>
          <c:min val="3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005770340450086E-2"/>
          <c:y val="0.14285714285714285"/>
          <c:w val="0.9399884593190998"/>
          <c:h val="0.7142857142857143"/>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tx2"/>
              </a:solidFill>
              <a:ln>
                <a:noFill/>
              </a:ln>
            </c:spPr>
            <c:extLst>
              <c:ext xmlns:c16="http://schemas.microsoft.com/office/drawing/2014/chart" uri="{C3380CC4-5D6E-409C-BE32-E72D297353CC}">
                <c16:uniqueId val="{00000000-6ED5-430B-A7DF-500670604F08}"/>
              </c:ext>
            </c:extLst>
          </c:dPt>
          <c:dLbls>
            <c:dLbl>
              <c:idx val="2"/>
              <c:layout>
                <c:manualLayout>
                  <c:x val="0"/>
                  <c:y val="0"/>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ED5-430B-A7DF-500670604F0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30</c:v>
                </c:pt>
                <c:pt idx="1">
                  <c:v>40</c:v>
                </c:pt>
                <c:pt idx="2">
                  <c:v>840</c:v>
                </c:pt>
                <c:pt idx="3">
                  <c:v>-370</c:v>
                </c:pt>
              </c:numCache>
            </c:numRef>
          </c:val>
          <c:extLst>
            <c:ext xmlns:c16="http://schemas.microsoft.com/office/drawing/2014/chart" uri="{C3380CC4-5D6E-409C-BE32-E72D297353CC}">
              <c16:uniqueId val="{00000002-6ED5-430B-A7DF-500670604F08}"/>
            </c:ext>
          </c:extLst>
        </c:ser>
        <c:dLbls>
          <c:showLegendKey val="0"/>
          <c:showVal val="0"/>
          <c:showCatName val="0"/>
          <c:showSerName val="0"/>
          <c:showPercent val="0"/>
          <c:showBubbleSize val="0"/>
        </c:dLbls>
        <c:gapWidth val="80"/>
        <c:overlap val="100"/>
        <c:axId val="1427807712"/>
        <c:axId val="1"/>
      </c:barChart>
      <c:catAx>
        <c:axId val="14278077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840"/>
          <c:min val="-370"/>
        </c:scaling>
        <c:delete val="1"/>
        <c:axPos val="l"/>
        <c:numFmt formatCode="General" sourceLinked="1"/>
        <c:majorTickMark val="out"/>
        <c:minorTickMark val="none"/>
        <c:tickLblPos val="nextTo"/>
        <c:crossAx val="1427807712"/>
        <c:crosses val="min"/>
        <c:crossBetween val="between"/>
      </c:valAx>
    </c:plotArea>
    <c:plotVisOnly val="0"/>
    <c:dispBlanksAs val="gap"/>
    <c:showDLblsOverMax val="1"/>
  </c:chart>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715365239294705E-2"/>
          <c:y val="7.2775263951734545E-2"/>
          <c:w val="0.86859781696053739"/>
          <c:h val="0.8065610859728507"/>
        </c:manualLayout>
      </c:layout>
      <c:scatterChart>
        <c:scatterStyle val="lineMarker"/>
        <c:varyColors val="0"/>
        <c:ser>
          <c:idx val="0"/>
          <c:order val="0"/>
          <c:spPr>
            <a:ln w="19050" cmpd="sng" algn="ctr">
              <a:solidFill>
                <a:schemeClr val="accent1"/>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Sheet1!$A$2:$N$2</c:f>
              <c:numCache>
                <c:formatCode>General</c:formatCode>
                <c:ptCount val="14"/>
                <c:pt idx="1">
                  <c:v>6.5000001341104499E-3</c:v>
                </c:pt>
                <c:pt idx="2">
                  <c:v>2.9999999329447701E-2</c:v>
                </c:pt>
                <c:pt idx="3">
                  <c:v>3.4000001847744002E-2</c:v>
                </c:pt>
                <c:pt idx="4">
                  <c:v>0.15999999642372101</c:v>
                </c:pt>
                <c:pt idx="5">
                  <c:v>0.20000000298023199</c:v>
                </c:pt>
                <c:pt idx="6">
                  <c:v>0.15000000596046401</c:v>
                </c:pt>
                <c:pt idx="7">
                  <c:v>0.259999990463257</c:v>
                </c:pt>
                <c:pt idx="8">
                  <c:v>0.41999998688697798</c:v>
                </c:pt>
                <c:pt idx="9">
                  <c:v>1.20000004768372</c:v>
                </c:pt>
                <c:pt idx="10">
                  <c:v>1.1000000238418599</c:v>
                </c:pt>
                <c:pt idx="11">
                  <c:v>2.7999999523162802</c:v>
                </c:pt>
                <c:pt idx="12">
                  <c:v>5.0999999046325701</c:v>
                </c:pt>
                <c:pt idx="13">
                  <c:v>12</c:v>
                </c:pt>
              </c:numCache>
            </c:numRef>
          </c:yVal>
          <c:smooth val="0"/>
          <c:extLst>
            <c:ext xmlns:c16="http://schemas.microsoft.com/office/drawing/2014/chart" uri="{C3380CC4-5D6E-409C-BE32-E72D297353CC}">
              <c16:uniqueId val="{00000000-353B-482B-97A1-994EA69D1FF3}"/>
            </c:ext>
          </c:extLst>
        </c:ser>
        <c:ser>
          <c:idx val="1"/>
          <c:order val="1"/>
          <c:spPr>
            <a:ln w="19050" cmpd="sng" algn="ctr">
              <a:solidFill>
                <a:srgbClr val="C30C3E"/>
              </a:solidFill>
              <a:prstDash val="solid"/>
            </a:ln>
          </c:spPr>
          <c:marker>
            <c:symbol val="none"/>
          </c:marker>
          <c:dLbls>
            <c:dLbl>
              <c:idx val="13"/>
              <c:layout>
                <c:manualLayout>
                  <c:x val="0"/>
                  <c:y val="-3.9215686274509803E-2"/>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53B-482B-97A1-994EA69D1FF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Sheet1!$A$3:$N$3</c:f>
              <c:numCache>
                <c:formatCode>General</c:formatCode>
                <c:ptCount val="14"/>
                <c:pt idx="0">
                  <c:v>9.9999997764825804E-3</c:v>
                </c:pt>
                <c:pt idx="1">
                  <c:v>3.4000001847744002E-2</c:v>
                </c:pt>
                <c:pt idx="2">
                  <c:v>7.2999998927116394E-2</c:v>
                </c:pt>
                <c:pt idx="3">
                  <c:v>9.4999998807907104E-2</c:v>
                </c:pt>
                <c:pt idx="4">
                  <c:v>0.40000000596046498</c:v>
                </c:pt>
                <c:pt idx="5">
                  <c:v>1</c:v>
                </c:pt>
                <c:pt idx="6">
                  <c:v>1.5</c:v>
                </c:pt>
                <c:pt idx="7">
                  <c:v>2.4000000953674299</c:v>
                </c:pt>
                <c:pt idx="8">
                  <c:v>4.6999998092651403</c:v>
                </c:pt>
                <c:pt idx="9">
                  <c:v>5</c:v>
                </c:pt>
                <c:pt idx="10">
                  <c:v>5.6999998092651403</c:v>
                </c:pt>
                <c:pt idx="11">
                  <c:v>16</c:v>
                </c:pt>
                <c:pt idx="12">
                  <c:v>29</c:v>
                </c:pt>
                <c:pt idx="13">
                  <c:v>38</c:v>
                </c:pt>
              </c:numCache>
            </c:numRef>
          </c:yVal>
          <c:smooth val="0"/>
          <c:extLst>
            <c:ext xmlns:c16="http://schemas.microsoft.com/office/drawing/2014/chart" uri="{C3380CC4-5D6E-409C-BE32-E72D297353CC}">
              <c16:uniqueId val="{00000002-353B-482B-97A1-994EA69D1FF3}"/>
            </c:ext>
          </c:extLst>
        </c:ser>
        <c:ser>
          <c:idx val="2"/>
          <c:order val="2"/>
          <c:spPr>
            <a:ln w="19050" cmpd="sng" algn="ctr">
              <a:solidFill>
                <a:schemeClr val="hlink"/>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Sheet1!$A$4:$N$4</c:f>
              <c:numCache>
                <c:formatCode>General</c:formatCode>
                <c:ptCount val="14"/>
                <c:pt idx="0">
                  <c:v>4.9000000581145304E-3</c:v>
                </c:pt>
                <c:pt idx="1">
                  <c:v>5.2000001072883599E-2</c:v>
                </c:pt>
                <c:pt idx="2">
                  <c:v>0.109999999403954</c:v>
                </c:pt>
                <c:pt idx="3">
                  <c:v>0.230000004172325</c:v>
                </c:pt>
                <c:pt idx="4">
                  <c:v>0.44999998807907099</c:v>
                </c:pt>
                <c:pt idx="5">
                  <c:v>0.730000019073486</c:v>
                </c:pt>
                <c:pt idx="6">
                  <c:v>0.74000000953674305</c:v>
                </c:pt>
                <c:pt idx="7">
                  <c:v>1.6000000238418599</c:v>
                </c:pt>
                <c:pt idx="8">
                  <c:v>2</c:v>
                </c:pt>
                <c:pt idx="9">
                  <c:v>3</c:v>
                </c:pt>
                <c:pt idx="10">
                  <c:v>14</c:v>
                </c:pt>
                <c:pt idx="11">
                  <c:v>26</c:v>
                </c:pt>
                <c:pt idx="12">
                  <c:v>31</c:v>
                </c:pt>
                <c:pt idx="13">
                  <c:v>24</c:v>
                </c:pt>
              </c:numCache>
            </c:numRef>
          </c:yVal>
          <c:smooth val="0"/>
          <c:extLst>
            <c:ext xmlns:c16="http://schemas.microsoft.com/office/drawing/2014/chart" uri="{C3380CC4-5D6E-409C-BE32-E72D297353CC}">
              <c16:uniqueId val="{00000003-353B-482B-97A1-994EA69D1FF3}"/>
            </c:ext>
          </c:extLst>
        </c:ser>
        <c:ser>
          <c:idx val="3"/>
          <c:order val="3"/>
          <c:spPr>
            <a:ln w="19050" cmpd="sng" algn="ctr">
              <a:solidFill>
                <a:schemeClr val="accent4"/>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Sheet1!$A$5:$N$5</c:f>
              <c:numCache>
                <c:formatCode>General</c:formatCode>
                <c:ptCount val="14"/>
                <c:pt idx="0">
                  <c:v>2.0999999716877899E-2</c:v>
                </c:pt>
                <c:pt idx="1">
                  <c:v>5.6000001728534698E-2</c:v>
                </c:pt>
                <c:pt idx="2">
                  <c:v>7.1999998763203604E-3</c:v>
                </c:pt>
                <c:pt idx="3">
                  <c:v>1.60000007599592E-2</c:v>
                </c:pt>
                <c:pt idx="4">
                  <c:v>3.7999998778104803E-2</c:v>
                </c:pt>
                <c:pt idx="5">
                  <c:v>1.7000000923872001E-2</c:v>
                </c:pt>
                <c:pt idx="6">
                  <c:v>2.60000005364418E-2</c:v>
                </c:pt>
                <c:pt idx="7">
                  <c:v>3.0999999493360499E-2</c:v>
                </c:pt>
                <c:pt idx="8">
                  <c:v>2.9999999329447701E-2</c:v>
                </c:pt>
                <c:pt idx="9">
                  <c:v>2.4000000208616298E-2</c:v>
                </c:pt>
                <c:pt idx="10">
                  <c:v>0.119999997317791</c:v>
                </c:pt>
                <c:pt idx="11">
                  <c:v>0.34999999403953602</c:v>
                </c:pt>
                <c:pt idx="12">
                  <c:v>1.20000004768372</c:v>
                </c:pt>
                <c:pt idx="13">
                  <c:v>2</c:v>
                </c:pt>
              </c:numCache>
            </c:numRef>
          </c:yVal>
          <c:smooth val="0"/>
          <c:extLst>
            <c:ext xmlns:c16="http://schemas.microsoft.com/office/drawing/2014/chart" uri="{C3380CC4-5D6E-409C-BE32-E72D297353CC}">
              <c16:uniqueId val="{00000004-353B-482B-97A1-994EA69D1FF3}"/>
            </c:ext>
          </c:extLst>
        </c:ser>
        <c:ser>
          <c:idx val="4"/>
          <c:order val="4"/>
          <c:spPr>
            <a:ln w="19050" cmpd="sng" algn="ctr">
              <a:solidFill>
                <a:schemeClr val="accent5"/>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Sheet1!$A$6:$N$6</c:f>
              <c:numCache>
                <c:formatCode>General</c:formatCode>
                <c:ptCount val="14"/>
                <c:pt idx="0">
                  <c:v>4.9999998882412902E-3</c:v>
                </c:pt>
                <c:pt idx="1">
                  <c:v>2.3000000044703501E-2</c:v>
                </c:pt>
                <c:pt idx="2">
                  <c:v>4.1000001132488299E-2</c:v>
                </c:pt>
                <c:pt idx="3">
                  <c:v>4.8999998718500103E-2</c:v>
                </c:pt>
                <c:pt idx="4">
                  <c:v>9.3000002205371898E-2</c:v>
                </c:pt>
                <c:pt idx="5">
                  <c:v>0.21999999880790699</c:v>
                </c:pt>
                <c:pt idx="6">
                  <c:v>0.33000001311302202</c:v>
                </c:pt>
                <c:pt idx="7">
                  <c:v>0.94999998807907104</c:v>
                </c:pt>
                <c:pt idx="8">
                  <c:v>3.7999999523162802</c:v>
                </c:pt>
                <c:pt idx="9">
                  <c:v>2.2999999523162802</c:v>
                </c:pt>
                <c:pt idx="10">
                  <c:v>2.4000000953674299</c:v>
                </c:pt>
                <c:pt idx="11">
                  <c:v>5.8000001907348597</c:v>
                </c:pt>
                <c:pt idx="12">
                  <c:v>8.5</c:v>
                </c:pt>
                <c:pt idx="13">
                  <c:v>7.9000000953674299</c:v>
                </c:pt>
              </c:numCache>
            </c:numRef>
          </c:yVal>
          <c:smooth val="0"/>
          <c:extLst>
            <c:ext xmlns:c16="http://schemas.microsoft.com/office/drawing/2014/chart" uri="{C3380CC4-5D6E-409C-BE32-E72D297353CC}">
              <c16:uniqueId val="{00000005-353B-482B-97A1-994EA69D1FF3}"/>
            </c:ext>
          </c:extLst>
        </c:ser>
        <c:ser>
          <c:idx val="5"/>
          <c:order val="5"/>
          <c:spPr>
            <a:ln w="19050" cmpd="sng" algn="ctr">
              <a:solidFill>
                <a:schemeClr val="accent6"/>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Sheet1!$A$7:$N$7</c:f>
              <c:numCache>
                <c:formatCode>General</c:formatCode>
                <c:ptCount val="14"/>
                <c:pt idx="0">
                  <c:v>0.28000000119209301</c:v>
                </c:pt>
                <c:pt idx="1">
                  <c:v>1.3999999761581401</c:v>
                </c:pt>
                <c:pt idx="2">
                  <c:v>3.0999999046325701</c:v>
                </c:pt>
                <c:pt idx="3">
                  <c:v>5.8000001907348597</c:v>
                </c:pt>
                <c:pt idx="4">
                  <c:v>15</c:v>
                </c:pt>
                <c:pt idx="5">
                  <c:v>22</c:v>
                </c:pt>
                <c:pt idx="6">
                  <c:v>29</c:v>
                </c:pt>
                <c:pt idx="7">
                  <c:v>39</c:v>
                </c:pt>
                <c:pt idx="8">
                  <c:v>49</c:v>
                </c:pt>
                <c:pt idx="9">
                  <c:v>56</c:v>
                </c:pt>
                <c:pt idx="10">
                  <c:v>75</c:v>
                </c:pt>
                <c:pt idx="11">
                  <c:v>86</c:v>
                </c:pt>
                <c:pt idx="12">
                  <c:v>89</c:v>
                </c:pt>
                <c:pt idx="13">
                  <c:v>93</c:v>
                </c:pt>
              </c:numCache>
            </c:numRef>
          </c:yVal>
          <c:smooth val="0"/>
          <c:extLst>
            <c:ext xmlns:c16="http://schemas.microsoft.com/office/drawing/2014/chart" uri="{C3380CC4-5D6E-409C-BE32-E72D297353CC}">
              <c16:uniqueId val="{00000006-353B-482B-97A1-994EA69D1FF3}"/>
            </c:ext>
          </c:extLst>
        </c:ser>
        <c:ser>
          <c:idx val="6"/>
          <c:order val="6"/>
          <c:spPr>
            <a:ln w="28575" cmpd="sng" algn="ctr">
              <a:solidFill>
                <a:srgbClr val="007770"/>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Sheet1!$A$8:$N$8</c:f>
              <c:numCache>
                <c:formatCode>General</c:formatCode>
                <c:ptCount val="14"/>
                <c:pt idx="0">
                  <c:v>1.2000000104308101E-2</c:v>
                </c:pt>
                <c:pt idx="1">
                  <c:v>0.15000000596046401</c:v>
                </c:pt>
                <c:pt idx="2">
                  <c:v>0.41999998688697798</c:v>
                </c:pt>
                <c:pt idx="3">
                  <c:v>0.70999997854232799</c:v>
                </c:pt>
                <c:pt idx="4">
                  <c:v>0.769999980926514</c:v>
                </c:pt>
                <c:pt idx="5">
                  <c:v>0.69999998807907104</c:v>
                </c:pt>
                <c:pt idx="6">
                  <c:v>0.99000000953674305</c:v>
                </c:pt>
                <c:pt idx="7">
                  <c:v>1.29999995231628</c:v>
                </c:pt>
                <c:pt idx="8">
                  <c:v>2.2999999523162802</c:v>
                </c:pt>
                <c:pt idx="9">
                  <c:v>2.0999999046325701</c:v>
                </c:pt>
                <c:pt idx="10">
                  <c:v>2.2999999523162802</c:v>
                </c:pt>
                <c:pt idx="11">
                  <c:v>4.6999998092651403</c:v>
                </c:pt>
                <c:pt idx="12">
                  <c:v>7.4000000953674299</c:v>
                </c:pt>
                <c:pt idx="13">
                  <c:v>9.5</c:v>
                </c:pt>
              </c:numCache>
            </c:numRef>
          </c:yVal>
          <c:smooth val="0"/>
          <c:extLst>
            <c:ext xmlns:c16="http://schemas.microsoft.com/office/drawing/2014/chart" uri="{C3380CC4-5D6E-409C-BE32-E72D297353CC}">
              <c16:uniqueId val="{00000007-353B-482B-97A1-994EA69D1FF3}"/>
            </c:ext>
          </c:extLst>
        </c:ser>
        <c:ser>
          <c:idx val="7"/>
          <c:order val="7"/>
          <c:spPr>
            <a:ln w="38100" cmpd="sng" algn="ctr">
              <a:solidFill>
                <a:schemeClr val="tx1"/>
              </a:solidFill>
              <a:prstDash val="solid"/>
            </a:ln>
          </c:spPr>
          <c:marker>
            <c:symbol val="none"/>
          </c:marker>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Sheet1!$A$9:$N$9</c:f>
              <c:numCache>
                <c:formatCode>General</c:formatCode>
                <c:ptCount val="14"/>
                <c:pt idx="0">
                  <c:v>1.09999999403954E-2</c:v>
                </c:pt>
                <c:pt idx="1">
                  <c:v>6.8000003695488004E-2</c:v>
                </c:pt>
                <c:pt idx="2">
                  <c:v>0.15999999642372101</c:v>
                </c:pt>
                <c:pt idx="3">
                  <c:v>0.270000010728836</c:v>
                </c:pt>
                <c:pt idx="4">
                  <c:v>0.40999999642372098</c:v>
                </c:pt>
                <c:pt idx="5">
                  <c:v>0.68000000715255704</c:v>
                </c:pt>
                <c:pt idx="6">
                  <c:v>0.89999997615814198</c:v>
                </c:pt>
                <c:pt idx="7">
                  <c:v>1.3999999761581401</c:v>
                </c:pt>
                <c:pt idx="8">
                  <c:v>2.4000000953674299</c:v>
                </c:pt>
                <c:pt idx="9">
                  <c:v>2.5999999046325701</c:v>
                </c:pt>
                <c:pt idx="10">
                  <c:v>4.1999998092651403</c:v>
                </c:pt>
                <c:pt idx="11">
                  <c:v>8.8999996185302699</c:v>
                </c:pt>
                <c:pt idx="12">
                  <c:v>14</c:v>
                </c:pt>
                <c:pt idx="13">
                  <c:v>18</c:v>
                </c:pt>
              </c:numCache>
            </c:numRef>
          </c:yVal>
          <c:smooth val="0"/>
          <c:extLst>
            <c:ext xmlns:c16="http://schemas.microsoft.com/office/drawing/2014/chart" uri="{C3380CC4-5D6E-409C-BE32-E72D297353CC}">
              <c16:uniqueId val="{00000008-353B-482B-97A1-994EA69D1FF3}"/>
            </c:ext>
          </c:extLst>
        </c:ser>
        <c:dLbls>
          <c:showLegendKey val="0"/>
          <c:showVal val="0"/>
          <c:showCatName val="0"/>
          <c:showSerName val="0"/>
          <c:showPercent val="0"/>
          <c:showBubbleSize val="0"/>
        </c:dLbls>
        <c:axId val="4"/>
        <c:axId val="5"/>
      </c:scatterChart>
      <c:valAx>
        <c:axId val="4"/>
        <c:scaling>
          <c:orientation val="minMax"/>
          <c:max val="2023"/>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1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3470496894409936E-2"/>
          <c:y val="6.0085836909871244E-2"/>
          <c:w val="0.89363354037267084"/>
          <c:h val="0.84012875536480691"/>
        </c:manualLayout>
      </c:layout>
      <c:scatterChart>
        <c:scatterStyle val="lineMarker"/>
        <c:varyColors val="0"/>
        <c:ser>
          <c:idx val="0"/>
          <c:order val="0"/>
          <c:spPr>
            <a:ln w="19050" cmpd="sng" algn="ctr">
              <a:solidFill>
                <a:schemeClr val="accent1"/>
              </a:solidFill>
              <a:prstDash val="solid"/>
            </a:ln>
          </c:spPr>
          <c:marker>
            <c:symbol val="none"/>
          </c:marker>
          <c:dLbls>
            <c:dLbl>
              <c:idx val="13"/>
              <c:layout>
                <c:manualLayout>
                  <c:x val="0"/>
                  <c:y val="-3.3261802575107295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D75-4BDA-8803-38A10F0A573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Sheet1!$A$2:$N$2</c:f>
              <c:numCache>
                <c:formatCode>General</c:formatCode>
                <c:ptCount val="14"/>
                <c:pt idx="0">
                  <c:v>0.28000000119209301</c:v>
                </c:pt>
                <c:pt idx="1">
                  <c:v>1.3999999761581401</c:v>
                </c:pt>
                <c:pt idx="2">
                  <c:v>3.0999999046325701</c:v>
                </c:pt>
                <c:pt idx="3">
                  <c:v>5.8000001907348597</c:v>
                </c:pt>
                <c:pt idx="4">
                  <c:v>15</c:v>
                </c:pt>
                <c:pt idx="5">
                  <c:v>22</c:v>
                </c:pt>
                <c:pt idx="6">
                  <c:v>29</c:v>
                </c:pt>
                <c:pt idx="7">
                  <c:v>39</c:v>
                </c:pt>
                <c:pt idx="8">
                  <c:v>49</c:v>
                </c:pt>
                <c:pt idx="9">
                  <c:v>56</c:v>
                </c:pt>
                <c:pt idx="10">
                  <c:v>75</c:v>
                </c:pt>
                <c:pt idx="11">
                  <c:v>86</c:v>
                </c:pt>
                <c:pt idx="12">
                  <c:v>89</c:v>
                </c:pt>
                <c:pt idx="13">
                  <c:v>93</c:v>
                </c:pt>
              </c:numCache>
            </c:numRef>
          </c:yVal>
          <c:smooth val="0"/>
          <c:extLst>
            <c:ext xmlns:c16="http://schemas.microsoft.com/office/drawing/2014/chart" uri="{C3380CC4-5D6E-409C-BE32-E72D297353CC}">
              <c16:uniqueId val="{00000001-6D75-4BDA-8803-38A10F0A5731}"/>
            </c:ext>
          </c:extLst>
        </c:ser>
        <c:dLbls>
          <c:showLegendKey val="0"/>
          <c:showVal val="0"/>
          <c:showCatName val="0"/>
          <c:showSerName val="0"/>
          <c:showPercent val="0"/>
          <c:showBubbleSize val="0"/>
        </c:dLbls>
        <c:axId val="4"/>
        <c:axId val="5"/>
      </c:scatterChart>
      <c:valAx>
        <c:axId val="4"/>
        <c:scaling>
          <c:orientation val="minMax"/>
          <c:max val="2023"/>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1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563996909605978E-2"/>
          <c:y val="6.4171122994652413E-2"/>
          <c:w val="0.87252124645892348"/>
          <c:h val="0.82925897631779988"/>
        </c:manualLayout>
      </c:layout>
      <c:scatterChart>
        <c:scatterStyle val="lineMarker"/>
        <c:varyColors val="0"/>
        <c:ser>
          <c:idx val="0"/>
          <c:order val="0"/>
          <c:spPr>
            <a:ln w="19050" cmpd="sng" algn="ctr">
              <a:solidFill>
                <a:schemeClr val="accent1"/>
              </a:solidFill>
              <a:prstDash val="solid"/>
            </a:ln>
          </c:spPr>
          <c:marker>
            <c:symbol val="none"/>
          </c:marker>
          <c:dLbls>
            <c:dLbl>
              <c:idx val="13"/>
              <c:layout>
                <c:manualLayout>
                  <c:x val="0"/>
                  <c:y val="-3.5523300229182583E-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8F7-419D-B65E-D84FFCB9EE2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Sheet1!$A$1:$N$1</c:f>
              <c:numCache>
                <c:formatCode>General</c:formatCode>
                <c:ptCount val="14"/>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numCache>
            </c:numRef>
          </c:xVal>
          <c:yVal>
            <c:numRef>
              <c:f>Sheet1!$A$2:$N$2</c:f>
              <c:numCache>
                <c:formatCode>General</c:formatCode>
                <c:ptCount val="14"/>
                <c:pt idx="0">
                  <c:v>9.9999997764825804E-3</c:v>
                </c:pt>
                <c:pt idx="1">
                  <c:v>3.4000001847744002E-2</c:v>
                </c:pt>
                <c:pt idx="2">
                  <c:v>7.2999998927116394E-2</c:v>
                </c:pt>
                <c:pt idx="3">
                  <c:v>9.4999998807907104E-2</c:v>
                </c:pt>
                <c:pt idx="4">
                  <c:v>0.40000000596046498</c:v>
                </c:pt>
                <c:pt idx="5">
                  <c:v>1</c:v>
                </c:pt>
                <c:pt idx="6">
                  <c:v>1.5</c:v>
                </c:pt>
                <c:pt idx="7">
                  <c:v>2.4000000953674299</c:v>
                </c:pt>
                <c:pt idx="8">
                  <c:v>4.6999998092651403</c:v>
                </c:pt>
                <c:pt idx="9">
                  <c:v>5</c:v>
                </c:pt>
                <c:pt idx="10">
                  <c:v>5.6999998092651403</c:v>
                </c:pt>
                <c:pt idx="11">
                  <c:v>16</c:v>
                </c:pt>
                <c:pt idx="12">
                  <c:v>29</c:v>
                </c:pt>
                <c:pt idx="13">
                  <c:v>38</c:v>
                </c:pt>
              </c:numCache>
            </c:numRef>
          </c:yVal>
          <c:smooth val="0"/>
          <c:extLst>
            <c:ext xmlns:c16="http://schemas.microsoft.com/office/drawing/2014/chart" uri="{C3380CC4-5D6E-409C-BE32-E72D297353CC}">
              <c16:uniqueId val="{00000001-F8F7-419D-B65E-D84FFCB9EE2F}"/>
            </c:ext>
          </c:extLst>
        </c:ser>
        <c:dLbls>
          <c:showLegendKey val="0"/>
          <c:showVal val="0"/>
          <c:showCatName val="0"/>
          <c:showSerName val="0"/>
          <c:showPercent val="0"/>
          <c:showBubbleSize val="0"/>
        </c:dLbls>
        <c:axId val="4"/>
        <c:axId val="5"/>
      </c:scatterChart>
      <c:valAx>
        <c:axId val="4"/>
        <c:scaling>
          <c:orientation val="minMax"/>
          <c:max val="2023"/>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4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
      </c:valAx>
    </c:plotArea>
    <c:plotVisOnly val="0"/>
    <c:dispBlanksAs val="gap"/>
    <c:showDLblsOverMax val="1"/>
  </c:chart>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675698207586493E-2"/>
          <c:y val="6.607369758576874E-2"/>
          <c:w val="0.95664860358482706"/>
          <c:h val="0.86785260482846249"/>
        </c:manualLayout>
      </c:layout>
      <c:barChart>
        <c:barDir val="col"/>
        <c:grouping val="clustered"/>
        <c:varyColors val="0"/>
        <c:ser>
          <c:idx val="0"/>
          <c:order val="0"/>
          <c:spPr>
            <a:solidFill>
              <a:schemeClr val="accent1"/>
            </a:solidFill>
            <a:ln>
              <a:noFill/>
            </a:ln>
          </c:spPr>
          <c:invertIfNegative val="0"/>
          <c:val>
            <c:numRef>
              <c:f>Sheet1!$A$1:$B$1</c:f>
              <c:numCache>
                <c:formatCode>General</c:formatCode>
                <c:ptCount val="2"/>
                <c:pt idx="0">
                  <c:v>85</c:v>
                </c:pt>
                <c:pt idx="1">
                  <c:v>100</c:v>
                </c:pt>
              </c:numCache>
            </c:numRef>
          </c:val>
          <c:extLst>
            <c:ext xmlns:c16="http://schemas.microsoft.com/office/drawing/2014/chart" uri="{C3380CC4-5D6E-409C-BE32-E72D297353CC}">
              <c16:uniqueId val="{00000000-44FD-464C-8B8E-ED1284905EF4}"/>
            </c:ext>
          </c:extLst>
        </c:ser>
        <c:ser>
          <c:idx val="1"/>
          <c:order val="1"/>
          <c:spPr>
            <a:solidFill>
              <a:schemeClr val="accent2"/>
            </a:solidFill>
            <a:ln>
              <a:noFill/>
            </a:ln>
          </c:spPr>
          <c:invertIfNegative val="0"/>
          <c:val>
            <c:numRef>
              <c:f>Sheet1!$A$2:$B$2</c:f>
              <c:numCache>
                <c:formatCode>General</c:formatCode>
                <c:ptCount val="2"/>
                <c:pt idx="0">
                  <c:v>5</c:v>
                </c:pt>
                <c:pt idx="1">
                  <c:v>100</c:v>
                </c:pt>
              </c:numCache>
            </c:numRef>
          </c:val>
          <c:extLst>
            <c:ext xmlns:c16="http://schemas.microsoft.com/office/drawing/2014/chart" uri="{C3380CC4-5D6E-409C-BE32-E72D297353CC}">
              <c16:uniqueId val="{00000001-44FD-464C-8B8E-ED1284905EF4}"/>
            </c:ext>
          </c:extLst>
        </c:ser>
        <c:ser>
          <c:idx val="2"/>
          <c:order val="2"/>
          <c:spPr>
            <a:solidFill>
              <a:schemeClr val="accent3"/>
            </a:solidFill>
            <a:ln>
              <a:noFill/>
            </a:ln>
          </c:spPr>
          <c:invertIfNegative val="0"/>
          <c:val>
            <c:numRef>
              <c:f>Sheet1!$A$3:$B$3</c:f>
              <c:numCache>
                <c:formatCode>General</c:formatCode>
                <c:ptCount val="2"/>
                <c:pt idx="0">
                  <c:v>7.0000000000000009</c:v>
                </c:pt>
                <c:pt idx="1">
                  <c:v>65</c:v>
                </c:pt>
              </c:numCache>
            </c:numRef>
          </c:val>
          <c:extLst>
            <c:ext xmlns:c16="http://schemas.microsoft.com/office/drawing/2014/chart" uri="{C3380CC4-5D6E-409C-BE32-E72D297353CC}">
              <c16:uniqueId val="{00000002-44FD-464C-8B8E-ED1284905EF4}"/>
            </c:ext>
          </c:extLst>
        </c:ser>
        <c:ser>
          <c:idx val="3"/>
          <c:order val="3"/>
          <c:spPr>
            <a:solidFill>
              <a:schemeClr val="accent4"/>
            </a:solidFill>
            <a:ln>
              <a:noFill/>
            </a:ln>
          </c:spPr>
          <c:invertIfNegative val="0"/>
          <c:val>
            <c:numRef>
              <c:f>Sheet1!$A$4:$B$4</c:f>
              <c:numCache>
                <c:formatCode>General</c:formatCode>
                <c:ptCount val="2"/>
                <c:pt idx="0">
                  <c:v>1</c:v>
                </c:pt>
                <c:pt idx="1">
                  <c:v>15</c:v>
                </c:pt>
              </c:numCache>
            </c:numRef>
          </c:val>
          <c:extLst>
            <c:ext xmlns:c16="http://schemas.microsoft.com/office/drawing/2014/chart" uri="{C3380CC4-5D6E-409C-BE32-E72D297353CC}">
              <c16:uniqueId val="{00000003-44FD-464C-8B8E-ED1284905EF4}"/>
            </c:ext>
          </c:extLst>
        </c:ser>
        <c:dLbls>
          <c:showLegendKey val="0"/>
          <c:showVal val="0"/>
          <c:showCatName val="0"/>
          <c:showSerName val="0"/>
          <c:showPercent val="0"/>
          <c:showBubbleSize val="0"/>
        </c:dLbls>
        <c:gapWidth val="80"/>
        <c:axId val="659441455"/>
        <c:axId val="1"/>
      </c:barChart>
      <c:catAx>
        <c:axId val="65944145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659441455"/>
        <c:crosses val="min"/>
        <c:crossBetween val="between"/>
      </c:valAx>
    </c:plotArea>
    <c:plotVisOnly val="0"/>
    <c:dispBlanksAs val="gap"/>
    <c:showDLblsOverMax val="1"/>
  </c:chart>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675698207586493E-2"/>
          <c:y val="0.30027932960893855"/>
          <c:w val="0.95664860358482706"/>
          <c:h val="0.49162011173184356"/>
        </c:manualLayout>
      </c:layout>
      <c:barChart>
        <c:barDir val="col"/>
        <c:grouping val="stacked"/>
        <c:varyColors val="0"/>
        <c:ser>
          <c:idx val="0"/>
          <c:order val="0"/>
          <c:spPr>
            <a:solidFill>
              <a:schemeClr val="accent1"/>
            </a:solidFill>
            <a:ln>
              <a:noFill/>
            </a:ln>
          </c:spPr>
          <c:invertIfNegative val="0"/>
          <c:dLbls>
            <c:dLbl>
              <c:idx val="0"/>
              <c:layout>
                <c:manualLayout>
                  <c:x val="0"/>
                  <c:y val="-0.11592178770949721"/>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BEC-43B0-A0FF-44B91B19EB28}"/>
                </c:ext>
              </c:extLst>
            </c:dLbl>
            <c:dLbl>
              <c:idx val="1"/>
              <c:layout>
                <c:manualLayout>
                  <c:x val="0"/>
                  <c:y val="-0.33938547486033521"/>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BEC-43B0-A0FF-44B91B19EB2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20</c:v>
                </c:pt>
                <c:pt idx="1">
                  <c:v>220</c:v>
                </c:pt>
              </c:numCache>
            </c:numRef>
          </c:val>
          <c:extLst>
            <c:ext xmlns:c16="http://schemas.microsoft.com/office/drawing/2014/chart" uri="{C3380CC4-5D6E-409C-BE32-E72D297353CC}">
              <c16:uniqueId val="{00000002-6BEC-43B0-A0FF-44B91B19EB28}"/>
            </c:ext>
          </c:extLst>
        </c:ser>
        <c:dLbls>
          <c:showLegendKey val="0"/>
          <c:showVal val="0"/>
          <c:showCatName val="0"/>
          <c:showSerName val="0"/>
          <c:showPercent val="0"/>
          <c:showBubbleSize val="0"/>
        </c:dLbls>
        <c:gapWidth val="80"/>
        <c:overlap val="100"/>
        <c:axId val="1338887104"/>
        <c:axId val="1"/>
      </c:barChart>
      <c:catAx>
        <c:axId val="13388871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20"/>
          <c:min val="0"/>
        </c:scaling>
        <c:delete val="1"/>
        <c:axPos val="l"/>
        <c:numFmt formatCode="General" sourceLinked="1"/>
        <c:majorTickMark val="out"/>
        <c:minorTickMark val="none"/>
        <c:tickLblPos val="nextTo"/>
        <c:crossAx val="1338887104"/>
        <c:crosses val="min"/>
        <c:crossBetween val="between"/>
      </c:valAx>
    </c:plotArea>
    <c:plotVisOnly val="0"/>
    <c:dispBlanksAs val="gap"/>
    <c:showDLblsOverMax val="1"/>
  </c:chart>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21582733812949"/>
          <c:y val="4.6957355055103019E-2"/>
          <c:w val="0.80980215827338131"/>
          <c:h val="0.83996166746526113"/>
        </c:manualLayout>
      </c:layout>
      <c:scatterChart>
        <c:scatterStyle val="lineMarker"/>
        <c:varyColors val="0"/>
        <c:ser>
          <c:idx val="0"/>
          <c:order val="0"/>
          <c:spPr>
            <a:ln w="19050" cmpd="sng" algn="ctr">
              <a:solidFill>
                <a:schemeClr val="hlink"/>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Sheet1!$A$2:$W$2</c:f>
              <c:numCache>
                <c:formatCode>General</c:formatCode>
                <c:ptCount val="23"/>
                <c:pt idx="0">
                  <c:v>0.15690901818481509</c:v>
                </c:pt>
                <c:pt idx="1">
                  <c:v>0.19638802299532743</c:v>
                </c:pt>
                <c:pt idx="2">
                  <c:v>0.27866367819269733</c:v>
                </c:pt>
                <c:pt idx="3">
                  <c:v>0.2976164227035174</c:v>
                </c:pt>
                <c:pt idx="4">
                  <c:v>0.36542577755975297</c:v>
                </c:pt>
                <c:pt idx="5">
                  <c:v>0.44246324488259969</c:v>
                </c:pt>
                <c:pt idx="6">
                  <c:v>0.65017667515882394</c:v>
                </c:pt>
                <c:pt idx="7">
                  <c:v>0.83398450656012491</c:v>
                </c:pt>
                <c:pt idx="8">
                  <c:v>1.3229063006995234</c:v>
                </c:pt>
                <c:pt idx="9">
                  <c:v>1.8323080357622517</c:v>
                </c:pt>
                <c:pt idx="10">
                  <c:v>2.2631399839668558</c:v>
                </c:pt>
                <c:pt idx="11">
                  <c:v>2.9214870893257401</c:v>
                </c:pt>
                <c:pt idx="12">
                  <c:v>3.5441400623680273</c:v>
                </c:pt>
                <c:pt idx="13">
                  <c:v>4.3095450902859973</c:v>
                </c:pt>
                <c:pt idx="14">
                  <c:v>4.8303704913704379</c:v>
                </c:pt>
                <c:pt idx="15">
                  <c:v>5.2957743738416854</c:v>
                </c:pt>
                <c:pt idx="16">
                  <c:v>6.4739134639723206</c:v>
                </c:pt>
                <c:pt idx="17">
                  <c:v>7.6573655137081698</c:v>
                </c:pt>
                <c:pt idx="18">
                  <c:v>8.1028694398794823</c:v>
                </c:pt>
                <c:pt idx="19">
                  <c:v>9.0095396920958262</c:v>
                </c:pt>
                <c:pt idx="20">
                  <c:v>10.824908521899815</c:v>
                </c:pt>
                <c:pt idx="21">
                  <c:v>12.209741029668288</c:v>
                </c:pt>
                <c:pt idx="22">
                  <c:v>13.933026973133645</c:v>
                </c:pt>
              </c:numCache>
            </c:numRef>
          </c:yVal>
          <c:smooth val="0"/>
          <c:extLst>
            <c:ext xmlns:c16="http://schemas.microsoft.com/office/drawing/2014/chart" uri="{C3380CC4-5D6E-409C-BE32-E72D297353CC}">
              <c16:uniqueId val="{00000000-AB54-4076-A655-9C26450D3945}"/>
            </c:ext>
          </c:extLst>
        </c:ser>
        <c:ser>
          <c:idx val="1"/>
          <c:order val="1"/>
          <c:spPr>
            <a:ln w="19050" cmpd="sng" algn="ctr">
              <a:solidFill>
                <a:schemeClr val="accent6"/>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Sheet1!$A$3:$W$3</c:f>
              <c:numCache>
                <c:formatCode>General</c:formatCode>
                <c:ptCount val="23"/>
                <c:pt idx="0">
                  <c:v>0.60886834946436152</c:v>
                </c:pt>
                <c:pt idx="1">
                  <c:v>0.72043296909474019</c:v>
                </c:pt>
                <c:pt idx="2">
                  <c:v>0.97009828964201117</c:v>
                </c:pt>
                <c:pt idx="3">
                  <c:v>1.168772368980169</c:v>
                </c:pt>
                <c:pt idx="4">
                  <c:v>1.5244835303648863</c:v>
                </c:pt>
                <c:pt idx="5">
                  <c:v>1.8121505488833678</c:v>
                </c:pt>
                <c:pt idx="6">
                  <c:v>2.1071801796455301</c:v>
                </c:pt>
                <c:pt idx="7">
                  <c:v>2.6608713270588011</c:v>
                </c:pt>
                <c:pt idx="8">
                  <c:v>3.1129720743725238</c:v>
                </c:pt>
                <c:pt idx="9">
                  <c:v>3.7966778251268658</c:v>
                </c:pt>
                <c:pt idx="10">
                  <c:v>4.2713872657055623</c:v>
                </c:pt>
                <c:pt idx="11">
                  <c:v>5.7208828031093599</c:v>
                </c:pt>
                <c:pt idx="12">
                  <c:v>6.9354121910643816</c:v>
                </c:pt>
                <c:pt idx="13">
                  <c:v>8.1609633438019955</c:v>
                </c:pt>
                <c:pt idx="14">
                  <c:v>9.0878770653759204</c:v>
                </c:pt>
                <c:pt idx="15">
                  <c:v>10.546944025284706</c:v>
                </c:pt>
                <c:pt idx="16">
                  <c:v>10.647559973096181</c:v>
                </c:pt>
                <c:pt idx="17">
                  <c:v>12.269121301280487</c:v>
                </c:pt>
                <c:pt idx="18">
                  <c:v>12.99155641275955</c:v>
                </c:pt>
                <c:pt idx="19">
                  <c:v>14.99160800377518</c:v>
                </c:pt>
                <c:pt idx="20">
                  <c:v>17.404413637070405</c:v>
                </c:pt>
                <c:pt idx="21">
                  <c:v>16.945108602322279</c:v>
                </c:pt>
                <c:pt idx="22">
                  <c:v>20.194006226334295</c:v>
                </c:pt>
              </c:numCache>
            </c:numRef>
          </c:yVal>
          <c:smooth val="0"/>
          <c:extLst>
            <c:ext xmlns:c16="http://schemas.microsoft.com/office/drawing/2014/chart" uri="{C3380CC4-5D6E-409C-BE32-E72D297353CC}">
              <c16:uniqueId val="{00000001-AB54-4076-A655-9C26450D3945}"/>
            </c:ext>
          </c:extLst>
        </c:ser>
        <c:ser>
          <c:idx val="2"/>
          <c:order val="2"/>
          <c:spPr>
            <a:ln w="19050" cmpd="sng" algn="ctr">
              <a:solidFill>
                <a:schemeClr val="accent3"/>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Sheet1!$A$4:$W$4</c:f>
              <c:numCache>
                <c:formatCode>General</c:formatCode>
                <c:ptCount val="23"/>
                <c:pt idx="0">
                  <c:v>4.6985479495300714E-2</c:v>
                </c:pt>
                <c:pt idx="1">
                  <c:v>5.2668930530355866E-2</c:v>
                </c:pt>
                <c:pt idx="2">
                  <c:v>5.567767162143536E-2</c:v>
                </c:pt>
                <c:pt idx="3">
                  <c:v>5.7725872757103863E-2</c:v>
                </c:pt>
                <c:pt idx="4">
                  <c:v>6.3898285547278832E-2</c:v>
                </c:pt>
                <c:pt idx="5">
                  <c:v>8.4464255862707185E-2</c:v>
                </c:pt>
                <c:pt idx="6">
                  <c:v>0.13827856274036499</c:v>
                </c:pt>
                <c:pt idx="7">
                  <c:v>0.17746412780829973</c:v>
                </c:pt>
                <c:pt idx="8">
                  <c:v>0.43124321315418701</c:v>
                </c:pt>
                <c:pt idx="9">
                  <c:v>0.7315896024318308</c:v>
                </c:pt>
                <c:pt idx="10">
                  <c:v>1.0770692821969998</c:v>
                </c:pt>
                <c:pt idx="11">
                  <c:v>1.5467492945465218</c:v>
                </c:pt>
                <c:pt idx="12">
                  <c:v>2.0491805740637097</c:v>
                </c:pt>
                <c:pt idx="13">
                  <c:v>2.8762051729983975</c:v>
                </c:pt>
                <c:pt idx="14">
                  <c:v>3.1546260824183325</c:v>
                </c:pt>
                <c:pt idx="15">
                  <c:v>3.8484105950649403</c:v>
                </c:pt>
                <c:pt idx="16">
                  <c:v>4.8970956983069556</c:v>
                </c:pt>
                <c:pt idx="17">
                  <c:v>6.1818369734603529</c:v>
                </c:pt>
                <c:pt idx="18">
                  <c:v>7.6061643845205502</c:v>
                </c:pt>
                <c:pt idx="19">
                  <c:v>8.4148210096090228</c:v>
                </c:pt>
                <c:pt idx="20">
                  <c:v>9.3840946997442032</c:v>
                </c:pt>
                <c:pt idx="21">
                  <c:v>11.455990413821439</c:v>
                </c:pt>
                <c:pt idx="22">
                  <c:v>13.317598142165954</c:v>
                </c:pt>
              </c:numCache>
            </c:numRef>
          </c:yVal>
          <c:smooth val="0"/>
          <c:extLst>
            <c:ext xmlns:c16="http://schemas.microsoft.com/office/drawing/2014/chart" uri="{C3380CC4-5D6E-409C-BE32-E72D297353CC}">
              <c16:uniqueId val="{00000002-AB54-4076-A655-9C26450D3945}"/>
            </c:ext>
          </c:extLst>
        </c:ser>
        <c:ser>
          <c:idx val="3"/>
          <c:order val="3"/>
          <c:spPr>
            <a:ln w="19050" cmpd="sng" algn="ctr">
              <a:solidFill>
                <a:schemeClr val="accent1"/>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Sheet1!$A$5:$W$5</c:f>
              <c:numCache>
                <c:formatCode>General</c:formatCode>
                <c:ptCount val="23"/>
                <c:pt idx="0">
                  <c:v>0.30032759770004314</c:v>
                </c:pt>
                <c:pt idx="1">
                  <c:v>0.38680915229790863</c:v>
                </c:pt>
                <c:pt idx="2">
                  <c:v>0.44627452021341546</c:v>
                </c:pt>
                <c:pt idx="3">
                  <c:v>0.56094936619905267</c:v>
                </c:pt>
                <c:pt idx="4">
                  <c:v>0.6649682245259585</c:v>
                </c:pt>
                <c:pt idx="5">
                  <c:v>0.8771905059020495</c:v>
                </c:pt>
                <c:pt idx="6">
                  <c:v>1.2726509717240804</c:v>
                </c:pt>
                <c:pt idx="7">
                  <c:v>1.4435693932457248</c:v>
                </c:pt>
                <c:pt idx="8">
                  <c:v>1.6446037069559272</c:v>
                </c:pt>
                <c:pt idx="9">
                  <c:v>2.0676241179199955</c:v>
                </c:pt>
                <c:pt idx="10">
                  <c:v>2.0273592183080487</c:v>
                </c:pt>
                <c:pt idx="11">
                  <c:v>2.4492258422075794</c:v>
                </c:pt>
                <c:pt idx="12">
                  <c:v>2.9070236922430914</c:v>
                </c:pt>
                <c:pt idx="13">
                  <c:v>3.1516826565269751</c:v>
                </c:pt>
                <c:pt idx="14">
                  <c:v>3.276259632690727</c:v>
                </c:pt>
                <c:pt idx="15">
                  <c:v>3.3493696915775235</c:v>
                </c:pt>
                <c:pt idx="16">
                  <c:v>4.6862067184688803</c:v>
                </c:pt>
                <c:pt idx="17">
                  <c:v>5.385426337698183</c:v>
                </c:pt>
                <c:pt idx="18">
                  <c:v>6.5928519526629428</c:v>
                </c:pt>
                <c:pt idx="19">
                  <c:v>7.429655582459854</c:v>
                </c:pt>
                <c:pt idx="20">
                  <c:v>8.4170380126396456</c:v>
                </c:pt>
                <c:pt idx="21">
                  <c:v>9.2292028508115234</c:v>
                </c:pt>
                <c:pt idx="22">
                  <c:v>10.223102017686314</c:v>
                </c:pt>
              </c:numCache>
            </c:numRef>
          </c:yVal>
          <c:smooth val="0"/>
          <c:extLst>
            <c:ext xmlns:c16="http://schemas.microsoft.com/office/drawing/2014/chart" uri="{C3380CC4-5D6E-409C-BE32-E72D297353CC}">
              <c16:uniqueId val="{00000003-AB54-4076-A655-9C26450D3945}"/>
            </c:ext>
          </c:extLst>
        </c:ser>
        <c:ser>
          <c:idx val="4"/>
          <c:order val="4"/>
          <c:spPr>
            <a:ln w="19050" cmpd="sng" algn="ctr">
              <a:solidFill>
                <a:schemeClr val="accent5"/>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Sheet1!$A$6:$W$6</c:f>
              <c:numCache>
                <c:formatCode>General</c:formatCode>
                <c:ptCount val="23"/>
                <c:pt idx="0">
                  <c:v>4.3453667526999334E-2</c:v>
                </c:pt>
                <c:pt idx="1">
                  <c:v>7.6079587437251003E-2</c:v>
                </c:pt>
                <c:pt idx="2">
                  <c:v>9.8965033603169883E-2</c:v>
                </c:pt>
                <c:pt idx="3">
                  <c:v>0.15950936468241678</c:v>
                </c:pt>
                <c:pt idx="4">
                  <c:v>0.22297639959722759</c:v>
                </c:pt>
                <c:pt idx="5">
                  <c:v>0.28597711100890127</c:v>
                </c:pt>
                <c:pt idx="6">
                  <c:v>0.34942849388050767</c:v>
                </c:pt>
                <c:pt idx="7">
                  <c:v>0.40162893549940892</c:v>
                </c:pt>
                <c:pt idx="8">
                  <c:v>0.46442924920730311</c:v>
                </c:pt>
                <c:pt idx="9">
                  <c:v>0.57489236243254027</c:v>
                </c:pt>
                <c:pt idx="10">
                  <c:v>0.64558942596432722</c:v>
                </c:pt>
                <c:pt idx="11">
                  <c:v>0.85665616891477014</c:v>
                </c:pt>
                <c:pt idx="12">
                  <c:v>1.0420486798987709</c:v>
                </c:pt>
                <c:pt idx="13">
                  <c:v>1.6361357308857867</c:v>
                </c:pt>
                <c:pt idx="14">
                  <c:v>2.6180560267149713</c:v>
                </c:pt>
                <c:pt idx="15">
                  <c:v>3.8146176313890257</c:v>
                </c:pt>
                <c:pt idx="16">
                  <c:v>4.8501248375897053</c:v>
                </c:pt>
                <c:pt idx="17">
                  <c:v>5.6966681751172281</c:v>
                </c:pt>
                <c:pt idx="18">
                  <c:v>6.5753311661773699</c:v>
                </c:pt>
                <c:pt idx="19">
                  <c:v>7.414161994981348</c:v>
                </c:pt>
                <c:pt idx="20">
                  <c:v>8.6592027692141276</c:v>
                </c:pt>
                <c:pt idx="21">
                  <c:v>9.0974480234971988</c:v>
                </c:pt>
                <c:pt idx="22">
                  <c:v>10.004898876007386</c:v>
                </c:pt>
              </c:numCache>
            </c:numRef>
          </c:yVal>
          <c:smooth val="0"/>
          <c:extLst>
            <c:ext xmlns:c16="http://schemas.microsoft.com/office/drawing/2014/chart" uri="{C3380CC4-5D6E-409C-BE32-E72D297353CC}">
              <c16:uniqueId val="{00000004-AB54-4076-A655-9C26450D3945}"/>
            </c:ext>
          </c:extLst>
        </c:ser>
        <c:ser>
          <c:idx val="5"/>
          <c:order val="5"/>
          <c:spPr>
            <a:ln w="38100" cmpd="sng" algn="ctr">
              <a:solidFill>
                <a:schemeClr val="accent2"/>
              </a:solidFill>
              <a:prstDash val="solid"/>
            </a:ln>
          </c:spPr>
          <c:marker>
            <c:symbol val="none"/>
          </c:marker>
          <c:xVal>
            <c:numRef>
              <c:f>Sheet1!$A$1:$W$1</c:f>
              <c:numCache>
                <c:formatCode>General</c:formatCod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numCache>
            </c:numRef>
          </c:xVal>
          <c:yVal>
            <c:numRef>
              <c:f>Sheet1!$A$7:$W$7</c:f>
              <c:numCache>
                <c:formatCode>General</c:formatCode>
                <c:ptCount val="23"/>
                <c:pt idx="0">
                  <c:v>0.21044979969550545</c:v>
                </c:pt>
                <c:pt idx="1">
                  <c:v>0.25668674210033687</c:v>
                </c:pt>
                <c:pt idx="2">
                  <c:v>0.3374427902169061</c:v>
                </c:pt>
                <c:pt idx="3">
                  <c:v>0.39780000787722791</c:v>
                </c:pt>
                <c:pt idx="4">
                  <c:v>0.49873063910835641</c:v>
                </c:pt>
                <c:pt idx="5">
                  <c:v>0.5911979457368709</c:v>
                </c:pt>
                <c:pt idx="6">
                  <c:v>0.73000360116599405</c:v>
                </c:pt>
                <c:pt idx="7">
                  <c:v>0.90121886066763035</c:v>
                </c:pt>
                <c:pt idx="8">
                  <c:v>1.1564655532621548</c:v>
                </c:pt>
                <c:pt idx="9">
                  <c:v>1.4789142888425362</c:v>
                </c:pt>
                <c:pt idx="10">
                  <c:v>1.7399185717756622</c:v>
                </c:pt>
                <c:pt idx="11">
                  <c:v>2.2587907587020308</c:v>
                </c:pt>
                <c:pt idx="12">
                  <c:v>2.755819561095266</c:v>
                </c:pt>
                <c:pt idx="13">
                  <c:v>3.3738634969823988</c:v>
                </c:pt>
                <c:pt idx="14">
                  <c:v>3.7990663068239119</c:v>
                </c:pt>
                <c:pt idx="15">
                  <c:v>4.461386504985601</c:v>
                </c:pt>
                <c:pt idx="16">
                  <c:v>5.1530051166228459</c:v>
                </c:pt>
                <c:pt idx="17">
                  <c:v>6.1009117044347692</c:v>
                </c:pt>
                <c:pt idx="18">
                  <c:v>6.8805747559334218</c:v>
                </c:pt>
                <c:pt idx="19">
                  <c:v>7.8433158895052175</c:v>
                </c:pt>
                <c:pt idx="20">
                  <c:v>9.0560162813130276</c:v>
                </c:pt>
                <c:pt idx="21">
                  <c:v>10.134490924997261</c:v>
                </c:pt>
                <c:pt idx="22">
                  <c:v>11.711395701332075</c:v>
                </c:pt>
              </c:numCache>
            </c:numRef>
          </c:yVal>
          <c:smooth val="0"/>
          <c:extLst>
            <c:ext xmlns:c16="http://schemas.microsoft.com/office/drawing/2014/chart" uri="{C3380CC4-5D6E-409C-BE32-E72D297353CC}">
              <c16:uniqueId val="{00000005-AB54-4076-A655-9C26450D3945}"/>
            </c:ext>
          </c:extLst>
        </c:ser>
        <c:dLbls>
          <c:showLegendKey val="0"/>
          <c:showVal val="0"/>
          <c:showCatName val="0"/>
          <c:showSerName val="0"/>
          <c:showPercent val="0"/>
          <c:showBubbleSize val="0"/>
        </c:dLbls>
        <c:axId val="4"/>
        <c:axId val="5"/>
      </c:scatterChart>
      <c:valAx>
        <c:axId val="4"/>
        <c:scaling>
          <c:orientation val="minMax"/>
          <c:max val="2025"/>
          <c:min val="200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22"/>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4"/>
        <c:crosses val="min"/>
        <c:crossBetween val="midCat"/>
        <c:majorUnit val="2"/>
      </c:valAx>
    </c:plotArea>
    <c:plotVisOnly val="0"/>
    <c:dispBlanksAs val="gap"/>
    <c:showDLblsOverMax val="1"/>
  </c:chart>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47229755908564E-2"/>
          <c:y val="6.4224332881049298E-2"/>
          <c:w val="0.95970554048818291"/>
          <c:h val="0.87155133423790143"/>
        </c:manualLayout>
      </c:layout>
      <c:barChart>
        <c:barDir val="col"/>
        <c:grouping val="clustered"/>
        <c:varyColors val="0"/>
        <c:ser>
          <c:idx val="0"/>
          <c:order val="0"/>
          <c:spPr>
            <a:solidFill>
              <a:schemeClr val="accent1"/>
            </a:solidFill>
            <a:ln>
              <a:noFill/>
            </a:ln>
          </c:spPr>
          <c:invertIfNegative val="0"/>
          <c:dLbls>
            <c:dLbl>
              <c:idx val="0"/>
              <c:layout>
                <c:manualLayout>
                  <c:x val="0"/>
                  <c:y val="-0.1325192220714608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C58-472B-BD08-27ABF18252B4}"/>
                </c:ext>
              </c:extLst>
            </c:dLbl>
            <c:dLbl>
              <c:idx val="1"/>
              <c:layout>
                <c:manualLayout>
                  <c:x val="0"/>
                  <c:y val="-0.2582541836273179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C58-472B-BD08-27ABF18252B4}"/>
                </c:ext>
              </c:extLst>
            </c:dLbl>
            <c:dLbl>
              <c:idx val="3"/>
              <c:layout>
                <c:manualLayout>
                  <c:x val="0"/>
                  <c:y val="-7.553143374038896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C58-472B-BD08-27ABF18252B4}"/>
                </c:ext>
              </c:extLst>
            </c:dLbl>
            <c:dLbl>
              <c:idx val="4"/>
              <c:layout>
                <c:manualLayout>
                  <c:x val="0"/>
                  <c:y val="-6.874717322478517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C58-472B-BD08-27ABF18252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250</c:v>
                </c:pt>
                <c:pt idx="1">
                  <c:v>553</c:v>
                </c:pt>
                <c:pt idx="2">
                  <c:v>1049.5</c:v>
                </c:pt>
                <c:pt idx="3">
                  <c:v>111.48</c:v>
                </c:pt>
                <c:pt idx="4">
                  <c:v>95.2</c:v>
                </c:pt>
              </c:numCache>
            </c:numRef>
          </c:val>
          <c:extLst>
            <c:ext xmlns:c16="http://schemas.microsoft.com/office/drawing/2014/chart" uri="{C3380CC4-5D6E-409C-BE32-E72D297353CC}">
              <c16:uniqueId val="{00000004-BC58-472B-BD08-27ABF18252B4}"/>
            </c:ext>
          </c:extLst>
        </c:ser>
        <c:ser>
          <c:idx val="1"/>
          <c:order val="1"/>
          <c:spPr>
            <a:solidFill>
              <a:schemeClr val="accent2"/>
            </a:solidFill>
            <a:ln>
              <a:noFill/>
            </a:ln>
          </c:spPr>
          <c:invertIfNegative val="0"/>
          <c:dLbls>
            <c:dLbl>
              <c:idx val="0"/>
              <c:layout>
                <c:manualLayout>
                  <c:x val="0"/>
                  <c:y val="-2.1709633649932156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C58-472B-BD08-27ABF18252B4}"/>
                </c:ext>
              </c:extLst>
            </c:dLbl>
            <c:dLbl>
              <c:idx val="1"/>
              <c:layout>
                <c:manualLayout>
                  <c:x val="0"/>
                  <c:y val="-2.3066485753052916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C58-472B-BD08-27ABF18252B4}"/>
                </c:ext>
              </c:extLst>
            </c:dLbl>
            <c:dLbl>
              <c:idx val="2"/>
              <c:layout>
                <c:manualLayout>
                  <c:x val="0"/>
                  <c:y val="-6.1058344640434192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C58-472B-BD08-27ABF18252B4}"/>
                </c:ext>
              </c:extLst>
            </c:dLbl>
            <c:dLbl>
              <c:idx val="3"/>
              <c:layout>
                <c:manualLayout>
                  <c:x val="0"/>
                  <c:y val="5.8796924468566261E-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C58-472B-BD08-27ABF18252B4}"/>
                </c:ext>
              </c:extLst>
            </c:dLbl>
            <c:dLbl>
              <c:idx val="4"/>
              <c:layout>
                <c:manualLayout>
                  <c:x val="0"/>
                  <c:y val="-1.492537313432835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C58-472B-BD08-27ABF18252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38</c:v>
                </c:pt>
                <c:pt idx="1">
                  <c:v>40</c:v>
                </c:pt>
                <c:pt idx="2">
                  <c:v>85.44</c:v>
                </c:pt>
                <c:pt idx="3">
                  <c:v>4.76</c:v>
                </c:pt>
                <c:pt idx="4">
                  <c:v>30</c:v>
                </c:pt>
              </c:numCache>
            </c:numRef>
          </c:val>
          <c:extLst>
            <c:ext xmlns:c16="http://schemas.microsoft.com/office/drawing/2014/chart" uri="{C3380CC4-5D6E-409C-BE32-E72D297353CC}">
              <c16:uniqueId val="{0000000A-BC58-472B-BD08-27ABF18252B4}"/>
            </c:ext>
          </c:extLst>
        </c:ser>
        <c:dLbls>
          <c:showLegendKey val="0"/>
          <c:showVal val="0"/>
          <c:showCatName val="0"/>
          <c:showSerName val="0"/>
          <c:showPercent val="0"/>
          <c:showBubbleSize val="0"/>
        </c:dLbls>
        <c:gapWidth val="80"/>
        <c:axId val="721342047"/>
        <c:axId val="1"/>
      </c:barChart>
      <c:catAx>
        <c:axId val="72134204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49.5"/>
          <c:min val="0"/>
        </c:scaling>
        <c:delete val="1"/>
        <c:axPos val="l"/>
        <c:numFmt formatCode="General" sourceLinked="1"/>
        <c:majorTickMark val="out"/>
        <c:minorTickMark val="none"/>
        <c:tickLblPos val="nextTo"/>
        <c:crossAx val="721342047"/>
        <c:crosses val="min"/>
        <c:crossBetween val="between"/>
      </c:valAx>
    </c:plotArea>
    <c:plotVisOnly val="0"/>
    <c:dispBlanksAs val="gap"/>
    <c:showDLblsOverMax val="1"/>
  </c:chart>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726858877086494E-2"/>
          <c:y val="8.6048454469507096E-2"/>
          <c:w val="0.96054628224582705"/>
          <c:h val="0.85463659147869675"/>
        </c:manualLayout>
      </c:layout>
      <c:barChart>
        <c:barDir val="col"/>
        <c:grouping val="stacked"/>
        <c:varyColors val="0"/>
        <c:ser>
          <c:idx val="0"/>
          <c:order val="0"/>
          <c:spPr>
            <a:solidFill>
              <a:schemeClr val="accent1"/>
            </a:solidFill>
            <a:ln>
              <a:noFill/>
            </a:ln>
          </c:spPr>
          <c:invertIfNegative val="0"/>
          <c:dLbls>
            <c:dLbl>
              <c:idx val="0"/>
              <c:layout>
                <c:manualLayout>
                  <c:x val="0"/>
                  <c:y val="-0.243525480367585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24F-41A2-834A-0841A7341DED}"/>
                </c:ext>
              </c:extLst>
            </c:dLbl>
            <c:dLbl>
              <c:idx val="1"/>
              <c:layout>
                <c:manualLayout>
                  <c:x val="0"/>
                  <c:y val="-0.4540517961570593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24F-41A2-834A-0841A7341DE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38</c:v>
                </c:pt>
                <c:pt idx="1">
                  <c:v>75</c:v>
                </c:pt>
              </c:numCache>
            </c:numRef>
          </c:val>
          <c:extLst>
            <c:ext xmlns:c16="http://schemas.microsoft.com/office/drawing/2014/chart" uri="{C3380CC4-5D6E-409C-BE32-E72D297353CC}">
              <c16:uniqueId val="{00000002-024F-41A2-834A-0841A7341DED}"/>
            </c:ext>
          </c:extLst>
        </c:ser>
        <c:dLbls>
          <c:showLegendKey val="0"/>
          <c:showVal val="0"/>
          <c:showCatName val="0"/>
          <c:showSerName val="0"/>
          <c:showPercent val="0"/>
          <c:showBubbleSize val="0"/>
        </c:dLbls>
        <c:gapWidth val="80"/>
        <c:overlap val="100"/>
        <c:axId val="1011501584"/>
        <c:axId val="1"/>
      </c:barChart>
      <c:catAx>
        <c:axId val="101150158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5"/>
          <c:min val="0"/>
        </c:scaling>
        <c:delete val="1"/>
        <c:axPos val="l"/>
        <c:numFmt formatCode="General" sourceLinked="1"/>
        <c:majorTickMark val="out"/>
        <c:minorTickMark val="none"/>
        <c:tickLblPos val="nextTo"/>
        <c:crossAx val="1011501584"/>
        <c:crosses val="min"/>
        <c:crossBetween val="between"/>
      </c:valAx>
    </c:plotArea>
    <c:plotVisOnly val="0"/>
    <c:dispBlanksAs val="gap"/>
    <c:showDLblsOverMax val="1"/>
  </c:chart>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781818181818182E-2"/>
          <c:y val="2.462121212121212E-2"/>
          <c:w val="0.92436363636363639"/>
          <c:h val="0.9507575757575758"/>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38</c:v>
                </c:pt>
                <c:pt idx="1">
                  <c:v>187</c:v>
                </c:pt>
              </c:numCache>
            </c:numRef>
          </c:val>
          <c:extLst>
            <c:ext xmlns:c16="http://schemas.microsoft.com/office/drawing/2014/chart" uri="{C3380CC4-5D6E-409C-BE32-E72D297353CC}">
              <c16:uniqueId val="{00000000-15C2-486B-8BFB-C7AF8012E960}"/>
            </c:ext>
          </c:extLst>
        </c:ser>
        <c:dLbls>
          <c:showLegendKey val="0"/>
          <c:showVal val="0"/>
          <c:showCatName val="0"/>
          <c:showSerName val="0"/>
          <c:showPercent val="0"/>
          <c:showBubbleSize val="0"/>
        </c:dLbls>
        <c:gapWidth val="80"/>
        <c:overlap val="100"/>
        <c:axId val="1011514544"/>
        <c:axId val="1"/>
      </c:barChart>
      <c:catAx>
        <c:axId val="10115145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7"/>
          <c:min val="0"/>
        </c:scaling>
        <c:delete val="1"/>
        <c:axPos val="l"/>
        <c:numFmt formatCode="General" sourceLinked="1"/>
        <c:majorTickMark val="out"/>
        <c:minorTickMark val="none"/>
        <c:tickLblPos val="nextTo"/>
        <c:crossAx val="1011514544"/>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251862891207154"/>
          <c:y val="5.4837040869115367E-2"/>
          <c:w val="0.81706408345752612"/>
          <c:h val="0.82307294361096739"/>
        </c:manualLayout>
      </c:layout>
      <c:scatterChart>
        <c:scatterStyle val="lineMarker"/>
        <c:varyColors val="0"/>
        <c:ser>
          <c:idx val="0"/>
          <c:order val="0"/>
          <c:spPr>
            <a:ln w="19050" cmpd="sng" algn="ctr">
              <a:solidFill>
                <a:schemeClr val="accent1"/>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Sheet1!$A$2:$G$2</c:f>
              <c:numCache>
                <c:formatCode>General</c:formatCode>
                <c:ptCount val="7"/>
                <c:pt idx="0">
                  <c:v>98.88</c:v>
                </c:pt>
                <c:pt idx="1">
                  <c:v>98.45</c:v>
                </c:pt>
                <c:pt idx="2">
                  <c:v>83.13</c:v>
                </c:pt>
                <c:pt idx="3">
                  <c:v>70.06</c:v>
                </c:pt>
                <c:pt idx="4">
                  <c:v>50.07</c:v>
                </c:pt>
                <c:pt idx="5">
                  <c:v>37.42</c:v>
                </c:pt>
                <c:pt idx="6">
                  <c:v>27.55</c:v>
                </c:pt>
              </c:numCache>
            </c:numRef>
          </c:yVal>
          <c:smooth val="0"/>
          <c:extLst>
            <c:ext xmlns:c16="http://schemas.microsoft.com/office/drawing/2014/chart" uri="{C3380CC4-5D6E-409C-BE32-E72D297353CC}">
              <c16:uniqueId val="{00000000-1CF7-42E9-9DF7-3B97DAD5ABFE}"/>
            </c:ext>
          </c:extLst>
        </c:ser>
        <c:ser>
          <c:idx val="1"/>
          <c:order val="1"/>
          <c:spPr>
            <a:ln w="19050" cmpd="sng" algn="ctr">
              <a:solidFill>
                <a:schemeClr val="accent2"/>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Sheet1!$A$3:$G$3</c:f>
              <c:numCache>
                <c:formatCode>General</c:formatCode>
                <c:ptCount val="7"/>
                <c:pt idx="0">
                  <c:v>98.88</c:v>
                </c:pt>
                <c:pt idx="1">
                  <c:v>98.45</c:v>
                </c:pt>
                <c:pt idx="2">
                  <c:v>83.48</c:v>
                </c:pt>
                <c:pt idx="3">
                  <c:v>78.8</c:v>
                </c:pt>
                <c:pt idx="4">
                  <c:v>71.209999999999994</c:v>
                </c:pt>
                <c:pt idx="5">
                  <c:v>68.290000000000006</c:v>
                </c:pt>
                <c:pt idx="6">
                  <c:v>64.27</c:v>
                </c:pt>
              </c:numCache>
            </c:numRef>
          </c:yVal>
          <c:smooth val="0"/>
          <c:extLst>
            <c:ext xmlns:c16="http://schemas.microsoft.com/office/drawing/2014/chart" uri="{C3380CC4-5D6E-409C-BE32-E72D297353CC}">
              <c16:uniqueId val="{00000001-1CF7-42E9-9DF7-3B97DAD5ABFE}"/>
            </c:ext>
          </c:extLst>
        </c:ser>
        <c:ser>
          <c:idx val="2"/>
          <c:order val="2"/>
          <c:spPr>
            <a:ln w="19050" cmpd="sng" algn="ctr">
              <a:solidFill>
                <a:schemeClr val="accent3"/>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Sheet1!$A$4:$G$4</c:f>
              <c:numCache>
                <c:formatCode>General</c:formatCode>
                <c:ptCount val="7"/>
                <c:pt idx="0">
                  <c:v>54.92</c:v>
                </c:pt>
                <c:pt idx="1">
                  <c:v>55.97</c:v>
                </c:pt>
                <c:pt idx="2">
                  <c:v>49.75</c:v>
                </c:pt>
                <c:pt idx="3">
                  <c:v>42.1</c:v>
                </c:pt>
                <c:pt idx="4">
                  <c:v>37.94</c:v>
                </c:pt>
                <c:pt idx="5">
                  <c:v>34.369999999999997</c:v>
                </c:pt>
                <c:pt idx="6">
                  <c:v>30.97</c:v>
                </c:pt>
              </c:numCache>
            </c:numRef>
          </c:yVal>
          <c:smooth val="0"/>
          <c:extLst>
            <c:ext xmlns:c16="http://schemas.microsoft.com/office/drawing/2014/chart" uri="{C3380CC4-5D6E-409C-BE32-E72D297353CC}">
              <c16:uniqueId val="{00000002-1CF7-42E9-9DF7-3B97DAD5ABFE}"/>
            </c:ext>
          </c:extLst>
        </c:ser>
        <c:ser>
          <c:idx val="3"/>
          <c:order val="3"/>
          <c:spPr>
            <a:ln w="19050" cmpd="sng" algn="ctr">
              <a:solidFill>
                <a:schemeClr val="accent4"/>
              </a:solidFill>
              <a:prstDash val="solid"/>
            </a:ln>
          </c:spPr>
          <c:marker>
            <c:symbol val="none"/>
          </c:marker>
          <c:xVal>
            <c:numRef>
              <c:f>Sheet1!$A$1:$G$1</c:f>
              <c:numCache>
                <c:formatCode>General</c:formatCode>
                <c:ptCount val="7"/>
                <c:pt idx="0">
                  <c:v>2020</c:v>
                </c:pt>
                <c:pt idx="1">
                  <c:v>2025</c:v>
                </c:pt>
                <c:pt idx="2">
                  <c:v>2030</c:v>
                </c:pt>
                <c:pt idx="3">
                  <c:v>2035</c:v>
                </c:pt>
                <c:pt idx="4">
                  <c:v>2040</c:v>
                </c:pt>
                <c:pt idx="5">
                  <c:v>2045</c:v>
                </c:pt>
                <c:pt idx="6">
                  <c:v>2050</c:v>
                </c:pt>
              </c:numCache>
            </c:numRef>
          </c:xVal>
          <c:yVal>
            <c:numRef>
              <c:f>Sheet1!$A$5:$G$5</c:f>
              <c:numCache>
                <c:formatCode>General</c:formatCode>
                <c:ptCount val="7"/>
                <c:pt idx="0">
                  <c:v>54.92</c:v>
                </c:pt>
                <c:pt idx="1">
                  <c:v>55.97</c:v>
                </c:pt>
                <c:pt idx="2">
                  <c:v>49.95</c:v>
                </c:pt>
                <c:pt idx="3">
                  <c:v>50.26</c:v>
                </c:pt>
                <c:pt idx="4">
                  <c:v>54.47</c:v>
                </c:pt>
                <c:pt idx="5">
                  <c:v>58.34</c:v>
                </c:pt>
                <c:pt idx="6">
                  <c:v>60.68</c:v>
                </c:pt>
              </c:numCache>
            </c:numRef>
          </c:yVal>
          <c:smooth val="0"/>
          <c:extLst>
            <c:ext xmlns:c16="http://schemas.microsoft.com/office/drawing/2014/chart" uri="{C3380CC4-5D6E-409C-BE32-E72D297353CC}">
              <c16:uniqueId val="{00000003-1CF7-42E9-9DF7-3B97DAD5ABFE}"/>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60"/>
          <c:min val="0"/>
        </c:scaling>
        <c:delete val="0"/>
        <c:axPos val="l"/>
        <c:majorGridlines>
          <c:spPr>
            <a:ln w="3175" cmpd="sng" algn="ctr">
              <a:solidFill>
                <a:schemeClr val="tx1"/>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100" kern="1200">
                <a:solidFill>
                  <a:schemeClr val="tx1"/>
                </a:solidFill>
                <a:latin typeface="+mn-lt"/>
                <a:ea typeface="+mn-ea"/>
                <a:cs typeface="+mn-cs"/>
              </a:defRPr>
            </a:pPr>
            <a:endParaRPr lang="en-US"/>
          </a:p>
        </c:txPr>
        <c:crossAx val="4"/>
        <c:crosses val="min"/>
        <c:crossBetween val="midCat"/>
        <c:majorUnit val="20"/>
      </c:valAx>
    </c:plotArea>
    <c:plotVisOnly val="0"/>
    <c:dispBlanksAs val="gap"/>
    <c:showDLblsOverMax val="1"/>
  </c:chart>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409356725146199E-2"/>
          <c:y val="0.18847209515096067"/>
          <c:w val="0.93918128654970756"/>
          <c:h val="0.6816102470265325"/>
        </c:manualLayout>
      </c:layout>
      <c:barChart>
        <c:barDir val="col"/>
        <c:grouping val="stacked"/>
        <c:varyColors val="0"/>
        <c:ser>
          <c:idx val="0"/>
          <c:order val="0"/>
          <c:spPr>
            <a:solidFill>
              <a:schemeClr val="accent1"/>
            </a:solidFill>
            <a:ln>
              <a:noFill/>
            </a:ln>
          </c:spPr>
          <c:invertIfNegative val="0"/>
          <c:dLbls>
            <c:dLbl>
              <c:idx val="0"/>
              <c:layout>
                <c:manualLayout>
                  <c:x val="0"/>
                  <c:y val="-9.881061299176578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269-49D7-AB61-31DC6F41F887}"/>
                </c:ext>
              </c:extLst>
            </c:dLbl>
            <c:dLbl>
              <c:idx val="1"/>
              <c:layout>
                <c:manualLayout>
                  <c:x val="0"/>
                  <c:y val="-0.3998170173833485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269-49D7-AB61-31DC6F41F8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3.5</c:v>
                </c:pt>
                <c:pt idx="1">
                  <c:v>30</c:v>
                </c:pt>
              </c:numCache>
            </c:numRef>
          </c:val>
          <c:extLst>
            <c:ext xmlns:c16="http://schemas.microsoft.com/office/drawing/2014/chart" uri="{C3380CC4-5D6E-409C-BE32-E72D297353CC}">
              <c16:uniqueId val="{00000002-1269-49D7-AB61-31DC6F41F887}"/>
            </c:ext>
          </c:extLst>
        </c:ser>
        <c:dLbls>
          <c:showLegendKey val="0"/>
          <c:showVal val="0"/>
          <c:showCatName val="0"/>
          <c:showSerName val="0"/>
          <c:showPercent val="0"/>
          <c:showBubbleSize val="0"/>
        </c:dLbls>
        <c:gapWidth val="80"/>
        <c:overlap val="100"/>
        <c:axId val="1011547184"/>
        <c:axId val="1"/>
      </c:barChart>
      <c:catAx>
        <c:axId val="101154718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
          <c:min val="0"/>
        </c:scaling>
        <c:delete val="1"/>
        <c:axPos val="l"/>
        <c:numFmt formatCode="General" sourceLinked="1"/>
        <c:majorTickMark val="out"/>
        <c:minorTickMark val="none"/>
        <c:tickLblPos val="nextTo"/>
        <c:crossAx val="1011547184"/>
        <c:crosses val="min"/>
        <c:crossBetween val="between"/>
      </c:valAx>
    </c:plotArea>
    <c:plotVisOnly val="0"/>
    <c:dispBlanksAs val="gap"/>
    <c:showDLblsOverMax val="1"/>
  </c:chart>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409356725146199E-2"/>
          <c:y val="0.13446969696969696"/>
          <c:w val="0.93918128654970756"/>
          <c:h val="0.73106060606060608"/>
        </c:manualLayout>
      </c:layout>
      <c:barChart>
        <c:barDir val="col"/>
        <c:grouping val="stacked"/>
        <c:varyColors val="0"/>
        <c:ser>
          <c:idx val="0"/>
          <c:order val="0"/>
          <c:spPr>
            <a:solidFill>
              <a:schemeClr val="accent1"/>
            </a:solidFill>
            <a:ln>
              <a:noFill/>
            </a:ln>
          </c:spPr>
          <c:invertIfNegative val="0"/>
          <c:dLbls>
            <c:dLbl>
              <c:idx val="0"/>
              <c:layout>
                <c:manualLayout>
                  <c:x val="0"/>
                  <c:y val="-9.65909090909090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F45-422E-9FD9-CA2F9302F05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c:v>
                </c:pt>
                <c:pt idx="1">
                  <c:v>15</c:v>
                </c:pt>
              </c:numCache>
            </c:numRef>
          </c:val>
          <c:extLst>
            <c:ext xmlns:c16="http://schemas.microsoft.com/office/drawing/2014/chart" uri="{C3380CC4-5D6E-409C-BE32-E72D297353CC}">
              <c16:uniqueId val="{00000001-5F45-422E-9FD9-CA2F9302F057}"/>
            </c:ext>
          </c:extLst>
        </c:ser>
        <c:dLbls>
          <c:showLegendKey val="0"/>
          <c:showVal val="0"/>
          <c:showCatName val="0"/>
          <c:showSerName val="0"/>
          <c:showPercent val="0"/>
          <c:showBubbleSize val="0"/>
        </c:dLbls>
        <c:gapWidth val="80"/>
        <c:overlap val="100"/>
        <c:axId val="1011486704"/>
        <c:axId val="1"/>
      </c:barChart>
      <c:catAx>
        <c:axId val="10114867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
          <c:min val="0"/>
        </c:scaling>
        <c:delete val="1"/>
        <c:axPos val="l"/>
        <c:numFmt formatCode="General" sourceLinked="1"/>
        <c:majorTickMark val="out"/>
        <c:minorTickMark val="none"/>
        <c:tickLblPos val="nextTo"/>
        <c:crossAx val="1011486704"/>
        <c:crosses val="min"/>
        <c:crossBetween val="between"/>
      </c:valAx>
    </c:plotArea>
    <c:plotVisOnly val="0"/>
    <c:dispBlanksAs val="gap"/>
    <c:showDLblsOverMax val="1"/>
  </c:chart>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67875647668394E-2"/>
          <c:y val="9.5671981776765377E-2"/>
          <c:w val="0.93264248704663211"/>
          <c:h val="0.80865603644646922"/>
        </c:manualLayout>
      </c:layout>
      <c:barChart>
        <c:barDir val="col"/>
        <c:grouping val="stacked"/>
        <c:varyColors val="0"/>
        <c:ser>
          <c:idx val="0"/>
          <c:order val="0"/>
          <c:spPr>
            <a:solidFill>
              <a:schemeClr val="accent3"/>
            </a:solidFill>
            <a:ln>
              <a:noFill/>
            </a:ln>
          </c:spPr>
          <c:invertIfNegative val="0"/>
          <c:val>
            <c:numRef>
              <c:f>Sheet1!$A$1:$B$1</c:f>
              <c:numCache>
                <c:formatCode>General</c:formatCode>
                <c:ptCount val="2"/>
                <c:pt idx="0">
                  <c:v>3.1</c:v>
                </c:pt>
                <c:pt idx="1">
                  <c:v>9</c:v>
                </c:pt>
              </c:numCache>
            </c:numRef>
          </c:val>
          <c:extLst>
            <c:ext xmlns:c16="http://schemas.microsoft.com/office/drawing/2014/chart" uri="{C3380CC4-5D6E-409C-BE32-E72D297353CC}">
              <c16:uniqueId val="{00000000-22BA-446D-8F44-F4F7DCA7BB13}"/>
            </c:ext>
          </c:extLst>
        </c:ser>
        <c:ser>
          <c:idx val="1"/>
          <c:order val="1"/>
          <c:spPr>
            <a:solidFill>
              <a:schemeClr val="accent2"/>
            </a:solidFill>
            <a:ln>
              <a:noFill/>
            </a:ln>
          </c:spPr>
          <c:invertIfNegative val="0"/>
          <c:dLbls>
            <c:dLbl>
              <c:idx val="0"/>
              <c:layout>
                <c:manualLayout>
                  <c:x val="0"/>
                  <c:y val="-5.6947608200455578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2BA-446D-8F44-F4F7DCA7BB13}"/>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2BA-446D-8F44-F4F7DCA7B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52</c:v>
                </c:pt>
                <c:pt idx="1">
                  <c:v>120</c:v>
                </c:pt>
              </c:numCache>
            </c:numRef>
          </c:val>
          <c:extLst>
            <c:ext xmlns:c16="http://schemas.microsoft.com/office/drawing/2014/chart" uri="{C3380CC4-5D6E-409C-BE32-E72D297353CC}">
              <c16:uniqueId val="{00000003-22BA-446D-8F44-F4F7DCA7BB13}"/>
            </c:ext>
          </c:extLst>
        </c:ser>
        <c:ser>
          <c:idx val="2"/>
          <c:order val="2"/>
          <c:spPr>
            <a:solidFill>
              <a:schemeClr val="accent1"/>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2BA-446D-8F44-F4F7DCA7BB13}"/>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2BA-446D-8F44-F4F7DCA7BB1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34.499999999999993</c:v>
                </c:pt>
                <c:pt idx="1">
                  <c:v>100</c:v>
                </c:pt>
              </c:numCache>
            </c:numRef>
          </c:val>
          <c:extLst>
            <c:ext xmlns:c16="http://schemas.microsoft.com/office/drawing/2014/chart" uri="{C3380CC4-5D6E-409C-BE32-E72D297353CC}">
              <c16:uniqueId val="{00000006-22BA-446D-8F44-F4F7DCA7BB13}"/>
            </c:ext>
          </c:extLst>
        </c:ser>
        <c:dLbls>
          <c:showLegendKey val="0"/>
          <c:showVal val="0"/>
          <c:showCatName val="0"/>
          <c:showSerName val="0"/>
          <c:showPercent val="0"/>
          <c:showBubbleSize val="0"/>
        </c:dLbls>
        <c:gapWidth val="80"/>
        <c:overlap val="100"/>
        <c:axId val="995983456"/>
        <c:axId val="1"/>
      </c:barChart>
      <c:catAx>
        <c:axId val="9959834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29"/>
          <c:min val="0"/>
        </c:scaling>
        <c:delete val="1"/>
        <c:axPos val="l"/>
        <c:numFmt formatCode="General" sourceLinked="1"/>
        <c:majorTickMark val="out"/>
        <c:minorTickMark val="none"/>
        <c:tickLblPos val="nextTo"/>
        <c:crossAx val="995983456"/>
        <c:crosses val="min"/>
        <c:crossBetween val="between"/>
      </c:valAx>
    </c:plotArea>
    <c:plotVisOnly val="0"/>
    <c:dispBlanksAs val="gap"/>
    <c:showDLblsOverMax val="1"/>
  </c:chart>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007751937984496E-2"/>
          <c:y val="2.2365591397849462E-2"/>
          <c:w val="0.93798449612403101"/>
          <c:h val="0.95526881720430112"/>
        </c:manualLayout>
      </c:layout>
      <c:barChart>
        <c:barDir val="col"/>
        <c:grouping val="stacked"/>
        <c:varyColors val="0"/>
        <c:ser>
          <c:idx val="0"/>
          <c:order val="0"/>
          <c:spPr>
            <a:solidFill>
              <a:schemeClr val="accent2"/>
            </a:solidFill>
            <a:ln>
              <a:noFill/>
            </a:ln>
          </c:spPr>
          <c:invertIfNegative val="0"/>
          <c:val>
            <c:numRef>
              <c:f>Sheet1!$A$1:$B$1</c:f>
              <c:numCache>
                <c:formatCode>General</c:formatCode>
                <c:ptCount val="2"/>
                <c:pt idx="0">
                  <c:v>4.7</c:v>
                </c:pt>
                <c:pt idx="1">
                  <c:v>27</c:v>
                </c:pt>
              </c:numCache>
            </c:numRef>
          </c:val>
          <c:extLst>
            <c:ext xmlns:c16="http://schemas.microsoft.com/office/drawing/2014/chart" uri="{C3380CC4-5D6E-409C-BE32-E72D297353CC}">
              <c16:uniqueId val="{00000000-808B-44BD-86B5-44F9C469721C}"/>
            </c:ext>
          </c:extLst>
        </c:ser>
        <c:ser>
          <c:idx val="1"/>
          <c:order val="1"/>
          <c:spPr>
            <a:solidFill>
              <a:schemeClr val="accent1"/>
            </a:solidFill>
            <a:ln>
              <a:noFill/>
            </a:ln>
          </c:spPr>
          <c:invertIfNegative val="0"/>
          <c:val>
            <c:numRef>
              <c:f>Sheet1!$A$2:$B$2</c:f>
              <c:numCache>
                <c:formatCode>General</c:formatCode>
                <c:ptCount val="2"/>
                <c:pt idx="0">
                  <c:v>9.9999999999999645E-2</c:v>
                </c:pt>
                <c:pt idx="1">
                  <c:v>47</c:v>
                </c:pt>
              </c:numCache>
            </c:numRef>
          </c:val>
          <c:extLst>
            <c:ext xmlns:c16="http://schemas.microsoft.com/office/drawing/2014/chart" uri="{C3380CC4-5D6E-409C-BE32-E72D297353CC}">
              <c16:uniqueId val="{00000001-808B-44BD-86B5-44F9C469721C}"/>
            </c:ext>
          </c:extLst>
        </c:ser>
        <c:dLbls>
          <c:showLegendKey val="0"/>
          <c:showVal val="0"/>
          <c:showCatName val="0"/>
          <c:showSerName val="0"/>
          <c:showPercent val="0"/>
          <c:showBubbleSize val="0"/>
        </c:dLbls>
        <c:gapWidth val="80"/>
        <c:overlap val="100"/>
        <c:axId val="1011537104"/>
        <c:axId val="1"/>
      </c:barChart>
      <c:catAx>
        <c:axId val="10115371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4"/>
          <c:min val="0"/>
        </c:scaling>
        <c:delete val="1"/>
        <c:axPos val="l"/>
        <c:numFmt formatCode="General" sourceLinked="1"/>
        <c:majorTickMark val="out"/>
        <c:minorTickMark val="none"/>
        <c:tickLblPos val="nextTo"/>
        <c:crossAx val="1011537104"/>
        <c:crosses val="min"/>
        <c:crossBetween val="between"/>
      </c:valAx>
    </c:plotArea>
    <c:plotVisOnly val="0"/>
    <c:dispBlanksAs val="gap"/>
    <c:showDLblsOverMax val="1"/>
  </c:chart>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726858877086494E-2"/>
          <c:y val="6.094420600858369E-2"/>
          <c:w val="0.96054628224582705"/>
          <c:h val="0.87811158798283262"/>
        </c:manualLayout>
      </c:layout>
      <c:barChart>
        <c:barDir val="col"/>
        <c:grouping val="stacked"/>
        <c:varyColors val="0"/>
        <c:ser>
          <c:idx val="0"/>
          <c:order val="0"/>
          <c:spPr>
            <a:solidFill>
              <a:schemeClr val="accent2"/>
            </a:solidFill>
            <a:ln>
              <a:noFill/>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9F6-4BC1-8773-C6E5D88B656F}"/>
                </c:ext>
              </c:extLst>
            </c:dLbl>
            <c:dLbl>
              <c:idx val="1"/>
              <c:layout>
                <c:manualLayout>
                  <c:x val="0"/>
                  <c:y val="-4.2918454935622315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9F6-4BC1-8773-C6E5D88B656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27.5</c:v>
                </c:pt>
                <c:pt idx="1">
                  <c:v>50</c:v>
                </c:pt>
              </c:numCache>
            </c:numRef>
          </c:val>
          <c:extLst>
            <c:ext xmlns:c16="http://schemas.microsoft.com/office/drawing/2014/chart" uri="{C3380CC4-5D6E-409C-BE32-E72D297353CC}">
              <c16:uniqueId val="{00000002-69F6-4BC1-8773-C6E5D88B656F}"/>
            </c:ext>
          </c:extLst>
        </c:ser>
        <c:ser>
          <c:idx val="1"/>
          <c:order val="1"/>
          <c:spPr>
            <a:solidFill>
              <a:schemeClr val="accent1"/>
            </a:solidFill>
            <a:ln>
              <a:noFill/>
            </a:ln>
          </c:spPr>
          <c:invertIfNegative val="0"/>
          <c:dLbls>
            <c:dLbl>
              <c:idx val="1"/>
              <c:layout>
                <c:manualLayout>
                  <c:x val="0"/>
                  <c:y val="-4.2918454935622315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9F6-4BC1-8773-C6E5D88B656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2</c:v>
                </c:pt>
                <c:pt idx="1">
                  <c:v>10</c:v>
                </c:pt>
              </c:numCache>
            </c:numRef>
          </c:val>
          <c:extLst>
            <c:ext xmlns:c16="http://schemas.microsoft.com/office/drawing/2014/chart" uri="{C3380CC4-5D6E-409C-BE32-E72D297353CC}">
              <c16:uniqueId val="{00000004-69F6-4BC1-8773-C6E5D88B656F}"/>
            </c:ext>
          </c:extLst>
        </c:ser>
        <c:dLbls>
          <c:showLegendKey val="0"/>
          <c:showVal val="0"/>
          <c:showCatName val="0"/>
          <c:showSerName val="0"/>
          <c:showPercent val="0"/>
          <c:showBubbleSize val="0"/>
        </c:dLbls>
        <c:gapWidth val="80"/>
        <c:overlap val="100"/>
        <c:axId val="659409775"/>
        <c:axId val="1"/>
      </c:barChart>
      <c:catAx>
        <c:axId val="65940977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
          <c:min val="0"/>
        </c:scaling>
        <c:delete val="1"/>
        <c:axPos val="l"/>
        <c:numFmt formatCode="General" sourceLinked="1"/>
        <c:majorTickMark val="out"/>
        <c:minorTickMark val="none"/>
        <c:tickLblPos val="nextTo"/>
        <c:crossAx val="659409775"/>
        <c:crosses val="min"/>
        <c:crossBetween val="between"/>
      </c:valAx>
    </c:plotArea>
    <c:plotVisOnly val="0"/>
    <c:dispBlanksAs val="gap"/>
    <c:showDLblsOverMax val="1"/>
  </c:chart>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584704743465635E-2"/>
          <c:y val="0.12489522212908634"/>
          <c:w val="0.97483059051306875"/>
          <c:h val="0.75020955574182735"/>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8D6B-4DEB-942E-94AF730E2F0C}"/>
              </c:ext>
            </c:extLst>
          </c:dPt>
          <c:dLbls>
            <c:dLbl>
              <c:idx val="0"/>
              <c:layout>
                <c:manualLayout>
                  <c:x val="0"/>
                  <c:y val="-0.21709974853310982"/>
                </c:manualLayout>
              </c:layout>
              <c:numFmt formatCode="#,##0;&quot;-&quot;#,##0" sourceLinked="0"/>
              <c:spPr>
                <a:noFill/>
                <a:ln>
                  <a:noFill/>
                </a:ln>
              </c:spPr>
              <c:txPr>
                <a:bodyPr wrap="none"/>
                <a:lstStyle/>
                <a:p>
                  <a:pPr>
                    <a:defRPr sz="105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D6B-4DEB-942E-94AF730E2F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51</c:v>
                </c:pt>
                <c:pt idx="1">
                  <c:v>51</c:v>
                </c:pt>
                <c:pt idx="2">
                  <c:v>55</c:v>
                </c:pt>
                <c:pt idx="3">
                  <c:v>65</c:v>
                </c:pt>
                <c:pt idx="4">
                  <c:v>74</c:v>
                </c:pt>
                <c:pt idx="5">
                  <c:v>80</c:v>
                </c:pt>
                <c:pt idx="6">
                  <c:v>90</c:v>
                </c:pt>
                <c:pt idx="7">
                  <c:v>101</c:v>
                </c:pt>
                <c:pt idx="8">
                  <c:v>114</c:v>
                </c:pt>
              </c:numCache>
            </c:numRef>
          </c:val>
          <c:extLst>
            <c:ext xmlns:c16="http://schemas.microsoft.com/office/drawing/2014/chart" uri="{C3380CC4-5D6E-409C-BE32-E72D297353CC}">
              <c16:uniqueId val="{00000001-8D6B-4DEB-942E-94AF730E2F0C}"/>
            </c:ext>
          </c:extLst>
        </c:ser>
        <c:ser>
          <c:idx val="1"/>
          <c:order val="1"/>
          <c:spPr>
            <a:solidFill>
              <a:schemeClr val="accent1"/>
            </a:solidFill>
            <a:ln>
              <a:noFill/>
            </a:ln>
          </c:spPr>
          <c:invertIfNegative val="0"/>
          <c:dLbls>
            <c:dLbl>
              <c:idx val="6"/>
              <c:layout>
                <c:manualLayout>
                  <c:x val="0"/>
                  <c:y val="-8.3822296730930428E-4"/>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D6B-4DEB-942E-94AF730E2F0C}"/>
                </c:ext>
              </c:extLst>
            </c:dLbl>
            <c:dLbl>
              <c:idx val="7"/>
              <c:layout>
                <c:manualLayout>
                  <c:x val="0"/>
                  <c:y val="0"/>
                </c:manualLayout>
              </c:layout>
              <c:numFmt formatCode="#,##0;#,##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D6B-4DEB-942E-94AF730E2F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Sheet1!$A$2:$I$2</c:f>
              <c:numCache>
                <c:formatCode>General</c:formatCode>
                <c:ptCount val="9"/>
                <c:pt idx="1">
                  <c:v>4</c:v>
                </c:pt>
                <c:pt idx="2">
                  <c:v>10</c:v>
                </c:pt>
                <c:pt idx="3">
                  <c:v>9</c:v>
                </c:pt>
                <c:pt idx="4">
                  <c:v>6</c:v>
                </c:pt>
                <c:pt idx="5">
                  <c:v>10</c:v>
                </c:pt>
                <c:pt idx="6">
                  <c:v>11</c:v>
                </c:pt>
                <c:pt idx="7">
                  <c:v>13</c:v>
                </c:pt>
                <c:pt idx="8">
                  <c:v>5</c:v>
                </c:pt>
              </c:numCache>
            </c:numRef>
          </c:val>
          <c:extLst>
            <c:ext xmlns:c16="http://schemas.microsoft.com/office/drawing/2014/chart" uri="{C3380CC4-5D6E-409C-BE32-E72D297353CC}">
              <c16:uniqueId val="{00000004-8D6B-4DEB-942E-94AF730E2F0C}"/>
            </c:ext>
          </c:extLst>
        </c:ser>
        <c:dLbls>
          <c:showLegendKey val="0"/>
          <c:showVal val="0"/>
          <c:showCatName val="0"/>
          <c:showSerName val="0"/>
          <c:showPercent val="0"/>
          <c:showBubbleSize val="0"/>
        </c:dLbls>
        <c:gapWidth val="80"/>
        <c:overlap val="100"/>
        <c:axId val="721366527"/>
        <c:axId val="1"/>
      </c:barChart>
      <c:catAx>
        <c:axId val="72136652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9"/>
          <c:min val="0"/>
        </c:scaling>
        <c:delete val="1"/>
        <c:axPos val="l"/>
        <c:numFmt formatCode="General" sourceLinked="1"/>
        <c:majorTickMark val="out"/>
        <c:minorTickMark val="none"/>
        <c:tickLblPos val="nextTo"/>
        <c:crossAx val="721366527"/>
        <c:crosses val="min"/>
        <c:crossBetween val="between"/>
      </c:valAx>
    </c:plotArea>
    <c:plotVisOnly val="0"/>
    <c:dispBlanksAs val="gap"/>
    <c:showDLblsOverMax val="1"/>
  </c:chart>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994923857868022E-2"/>
          <c:y val="0.10725720384204909"/>
          <c:w val="0.93401015228426398"/>
          <c:h val="0.78548559231590176"/>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03D2-4498-AF40-A5CCD2C7F1BA}"/>
              </c:ext>
            </c:extLst>
          </c:dPt>
          <c:dPt>
            <c:idx val="1"/>
            <c:bubble3D val="0"/>
            <c:spPr>
              <a:solidFill>
                <a:schemeClr val="accent2"/>
              </a:solidFill>
              <a:ln>
                <a:noFill/>
              </a:ln>
            </c:spPr>
            <c:extLst>
              <c:ext xmlns:c16="http://schemas.microsoft.com/office/drawing/2014/chart" uri="{C3380CC4-5D6E-409C-BE32-E72D297353CC}">
                <c16:uniqueId val="{00000001-03D2-4498-AF40-A5CCD2C7F1BA}"/>
              </c:ext>
            </c:extLst>
          </c:dPt>
          <c:dLbls>
            <c:dLbl>
              <c:idx val="0"/>
              <c:layout>
                <c:manualLayout>
                  <c:x val="2.4111675126903553E-2"/>
                  <c:y val="-0.15901814300960512"/>
                </c:manualLayout>
              </c:layout>
              <c:numFmt formatCode="#,##0&quot;%&quot;;&quot;-&quot;#,##0&quot;%&quot;"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3D2-4498-AF40-A5CCD2C7F1BA}"/>
                </c:ext>
              </c:extLst>
            </c:dLbl>
            <c:dLbl>
              <c:idx val="1"/>
              <c:layout>
                <c:manualLayout>
                  <c:x val="-2.4111675126903553E-2"/>
                  <c:y val="0.15581643543223053"/>
                </c:manualLayout>
              </c:layout>
              <c:numFmt formatCode="#,##0&quot;%&quot;;&quot;-&quot;#,##0&quot;%&quot;"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3D2-4498-AF40-A5CCD2C7F1B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Sheet1!$A$1:$A$2</c:f>
              <c:numCache>
                <c:formatCode>General</c:formatCode>
                <c:ptCount val="2"/>
                <c:pt idx="0">
                  <c:v>4.125</c:v>
                </c:pt>
                <c:pt idx="1">
                  <c:v>95.875</c:v>
                </c:pt>
              </c:numCache>
            </c:numRef>
          </c:val>
          <c:extLst>
            <c:ext xmlns:c16="http://schemas.microsoft.com/office/drawing/2014/chart" uri="{C3380CC4-5D6E-409C-BE32-E72D297353CC}">
              <c16:uniqueId val="{00000002-03D2-4498-AF40-A5CCD2C7F1BA}"/>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500000000000001E-2"/>
          <c:y val="0.35273972602739728"/>
          <c:w val="0.93500000000000005"/>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56849315068493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96B-4A2E-8A9C-30C70A6BD8E2}"/>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96B-4A2E-8A9C-30C70A6BD8E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246</c:v>
                </c:pt>
                <c:pt idx="1">
                  <c:v>338</c:v>
                </c:pt>
              </c:numCache>
            </c:numRef>
          </c:val>
          <c:extLst>
            <c:ext xmlns:c16="http://schemas.microsoft.com/office/drawing/2014/chart" uri="{C3380CC4-5D6E-409C-BE32-E72D297353CC}">
              <c16:uniqueId val="{00000002-996B-4A2E-8A9C-30C70A6BD8E2}"/>
            </c:ext>
          </c:extLst>
        </c:ser>
        <c:dLbls>
          <c:showLegendKey val="0"/>
          <c:showVal val="0"/>
          <c:showCatName val="0"/>
          <c:showSerName val="0"/>
          <c:showPercent val="0"/>
          <c:showBubbleSize val="0"/>
        </c:dLbls>
        <c:gapWidth val="80"/>
        <c:overlap val="100"/>
        <c:axId val="1748101599"/>
        <c:axId val="1"/>
      </c:barChart>
      <c:catAx>
        <c:axId val="17481015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38"/>
          <c:min val="0"/>
        </c:scaling>
        <c:delete val="1"/>
        <c:axPos val="l"/>
        <c:numFmt formatCode="General" sourceLinked="1"/>
        <c:majorTickMark val="out"/>
        <c:minorTickMark val="none"/>
        <c:tickLblPos val="nextTo"/>
        <c:crossAx val="1748101599"/>
        <c:crosses val="min"/>
        <c:crossBetween val="between"/>
      </c:valAx>
    </c:plotArea>
    <c:plotVisOnly val="0"/>
    <c:dispBlanksAs val="gap"/>
    <c:showDLblsOverMax val="1"/>
  </c:chart>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9109589041095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B81-4468-A3EA-7CB33518B78A}"/>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B81-4468-A3EA-7CB33518B78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156</c:v>
                </c:pt>
                <c:pt idx="1">
                  <c:v>174</c:v>
                </c:pt>
              </c:numCache>
            </c:numRef>
          </c:val>
          <c:extLst>
            <c:ext xmlns:c16="http://schemas.microsoft.com/office/drawing/2014/chart" uri="{C3380CC4-5D6E-409C-BE32-E72D297353CC}">
              <c16:uniqueId val="{00000002-9B81-4468-A3EA-7CB33518B78A}"/>
            </c:ext>
          </c:extLst>
        </c:ser>
        <c:dLbls>
          <c:showLegendKey val="0"/>
          <c:showVal val="0"/>
          <c:showCatName val="0"/>
          <c:showSerName val="0"/>
          <c:showPercent val="0"/>
          <c:showBubbleSize val="0"/>
        </c:dLbls>
        <c:gapWidth val="80"/>
        <c:overlap val="100"/>
        <c:axId val="1748105919"/>
        <c:axId val="1"/>
      </c:barChart>
      <c:catAx>
        <c:axId val="174810591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4"/>
          <c:min val="0"/>
        </c:scaling>
        <c:delete val="1"/>
        <c:axPos val="l"/>
        <c:numFmt formatCode="General" sourceLinked="1"/>
        <c:majorTickMark val="out"/>
        <c:minorTickMark val="none"/>
        <c:tickLblPos val="nextTo"/>
        <c:crossAx val="1748105919"/>
        <c:crosses val="min"/>
        <c:crossBetween val="between"/>
      </c:valAx>
    </c:plotArea>
    <c:plotVisOnly val="0"/>
    <c:dispBlanksAs val="gap"/>
    <c:showDLblsOverMax val="1"/>
  </c:chart>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479700187382887E-2"/>
          <c:y val="0.35273972602739728"/>
          <c:w val="0.93504059962523423"/>
          <c:h val="0.4041095890410959"/>
        </c:manualLayout>
      </c:layout>
      <c:barChart>
        <c:barDir val="col"/>
        <c:grouping val="stacked"/>
        <c:varyColors val="0"/>
        <c:ser>
          <c:idx val="0"/>
          <c:order val="0"/>
          <c:spPr>
            <a:solidFill>
              <a:schemeClr val="accent1"/>
            </a:solidFill>
            <a:ln>
              <a:noFill/>
            </a:ln>
          </c:spPr>
          <c:invertIfNegative val="0"/>
          <c:dLbls>
            <c:dLbl>
              <c:idx val="0"/>
              <c:layout>
                <c:manualLayout>
                  <c:x val="0"/>
                  <c:y val="-0.2722602739726027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8E1-4829-8FC5-CF9BF7B2F53D}"/>
                </c:ext>
              </c:extLst>
            </c:dLbl>
            <c:dLbl>
              <c:idx val="1"/>
              <c:layout>
                <c:manualLayout>
                  <c:x val="0"/>
                  <c:y val="-0.31164383561643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8E1-4829-8FC5-CF9BF7B2F5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127</c:v>
                </c:pt>
                <c:pt idx="1">
                  <c:v>158</c:v>
                </c:pt>
              </c:numCache>
            </c:numRef>
          </c:val>
          <c:extLst>
            <c:ext xmlns:c16="http://schemas.microsoft.com/office/drawing/2014/chart" uri="{C3380CC4-5D6E-409C-BE32-E72D297353CC}">
              <c16:uniqueId val="{00000002-08E1-4829-8FC5-CF9BF7B2F53D}"/>
            </c:ext>
          </c:extLst>
        </c:ser>
        <c:dLbls>
          <c:showLegendKey val="0"/>
          <c:showVal val="0"/>
          <c:showCatName val="0"/>
          <c:showSerName val="0"/>
          <c:showPercent val="0"/>
          <c:showBubbleSize val="0"/>
        </c:dLbls>
        <c:gapWidth val="80"/>
        <c:overlap val="100"/>
        <c:axId val="1748110239"/>
        <c:axId val="1"/>
      </c:barChart>
      <c:catAx>
        <c:axId val="174811023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8"/>
          <c:min val="0"/>
        </c:scaling>
        <c:delete val="1"/>
        <c:axPos val="l"/>
        <c:numFmt formatCode="General" sourceLinked="1"/>
        <c:majorTickMark val="out"/>
        <c:minorTickMark val="none"/>
        <c:tickLblPos val="nextTo"/>
        <c:crossAx val="1748110239"/>
        <c:crosses val="min"/>
        <c:crossBetween val="between"/>
      </c:valAx>
    </c:plotArea>
    <c:plotVisOnly val="0"/>
    <c:dispBlanksAs val="gap"/>
    <c:showDLblsOverMax val="1"/>
  </c:chart>
  <c:externalData r:id="rId1">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Sheet1!$A$2:$A$52</cx:f>
        <cx:lvl ptCount="51">
          <cx:pt idx="0">Washington</cx:pt>
          <cx:pt idx="1">Oregon</cx:pt>
          <cx:pt idx="2">California</cx:pt>
          <cx:pt idx="3">Nevada</cx:pt>
          <cx:pt idx="4">Arizona</cx:pt>
          <cx:pt idx="5">Utah</cx:pt>
          <cx:pt idx="6">New Mexico</cx:pt>
          <cx:pt idx="7">Texas</cx:pt>
          <cx:pt idx="8">Louisiana</cx:pt>
          <cx:pt idx="9">Georgia</cx:pt>
          <cx:pt idx="10">Florida</cx:pt>
          <cx:pt idx="11">North Carolina</cx:pt>
          <cx:pt idx="12">South Carolina</cx:pt>
          <cx:pt idx="13">New York</cx:pt>
          <cx:pt idx="14">Pennsylvania</cx:pt>
          <cx:pt idx="15">Massachusetts</cx:pt>
          <cx:pt idx="16">New Jersey</cx:pt>
          <cx:pt idx="17">Illinois</cx:pt>
          <cx:pt idx="18">Ohio</cx:pt>
          <cx:pt idx="19">Michigan</cx:pt>
          <cx:pt idx="20">Iowa</cx:pt>
          <cx:pt idx="21">Minnesota</cx:pt>
          <cx:pt idx="22">Kansas</cx:pt>
          <cx:pt idx="23">Colorado</cx:pt>
          <cx:pt idx="24">Tennessee</cx:pt>
          <cx:pt idx="25">Connecticut</cx:pt>
          <cx:pt idx="26">Missouri</cx:pt>
          <cx:pt idx="27">Arkansas</cx:pt>
          <cx:pt idx="28">Indiana</cx:pt>
          <cx:pt idx="29">Kentucky</cx:pt>
          <cx:pt idx="30">Oklahoma</cx:pt>
          <cx:pt idx="31">Wisconsin</cx:pt>
          <cx:pt idx="32">North Dakota</cx:pt>
          <cx:pt idx="33">South Dakota</cx:pt>
          <cx:pt idx="34">Wyoming</cx:pt>
          <cx:pt idx="35">Montana</cx:pt>
          <cx:pt idx="36">Nebraska</cx:pt>
          <cx:pt idx="37">Alabama</cx:pt>
          <cx:pt idx="38">Mississippi</cx:pt>
          <cx:pt idx="39">Idaho</cx:pt>
          <cx:pt idx="40">Virginia</cx:pt>
          <cx:pt idx="41">West Virginia</cx:pt>
          <cx:pt idx="42">Alaska</cx:pt>
          <cx:pt idx="43">Hawaii</cx:pt>
          <cx:pt idx="44">Puerto Rico</cx:pt>
          <cx:pt idx="45">Maine</cx:pt>
          <cx:pt idx="46">New Hampshire</cx:pt>
          <cx:pt idx="47">Vermont</cx:pt>
          <cx:pt idx="48">Rhode Island</cx:pt>
          <cx:pt idx="49">Delaware</cx:pt>
          <cx:pt idx="50">Maryland</cx:pt>
        </cx:lvl>
      </cx:strDim>
      <cx:numDim type="colorVal">
        <cx:f>Sheet1!$B$2:$B$52</cx:f>
        <cx:nf>Sheet1!$B$1</cx:nf>
        <cx:lvl ptCount="51" formatCode="#,##0" name="Series1">
          <cx:pt idx="0">10</cx:pt>
          <cx:pt idx="1">6</cx:pt>
          <cx:pt idx="2">10</cx:pt>
          <cx:pt idx="3">3</cx:pt>
          <cx:pt idx="4">10</cx:pt>
          <cx:pt idx="5">3</cx:pt>
          <cx:pt idx="6">10</cx:pt>
          <cx:pt idx="7">10</cx:pt>
          <cx:pt idx="8">6</cx:pt>
          <cx:pt idx="9">6</cx:pt>
          <cx:pt idx="10">3</cx:pt>
          <cx:pt idx="11">10</cx:pt>
          <cx:pt idx="12">10</cx:pt>
          <cx:pt idx="13">10</cx:pt>
          <cx:pt idx="14">3</cx:pt>
          <cx:pt idx="15">10</cx:pt>
          <cx:pt idx="16">10</cx:pt>
          <cx:pt idx="17">10</cx:pt>
          <cx:pt idx="18">10</cx:pt>
          <cx:pt idx="19">10</cx:pt>
          <cx:pt idx="20">10</cx:pt>
          <cx:pt idx="21">10</cx:pt>
          <cx:pt idx="22">1</cx:pt>
          <cx:pt idx="23">10</cx:pt>
          <cx:pt idx="24">1</cx:pt>
          <cx:pt idx="25">10</cx:pt>
          <cx:pt idx="26">10</cx:pt>
          <cx:pt idx="27">3</cx:pt>
          <cx:pt idx="28">3</cx:pt>
          <cx:pt idx="29">6</cx:pt>
          <cx:pt idx="30">3</cx:pt>
          <cx:pt idx="31">3</cx:pt>
          <cx:pt idx="32">1</cx:pt>
          <cx:pt idx="33">1</cx:pt>
          <cx:pt idx="34">1</cx:pt>
          <cx:pt idx="35">1</cx:pt>
          <cx:pt idx="36">1</cx:pt>
          <cx:pt idx="37">1</cx:pt>
          <cx:pt idx="38">1</cx:pt>
          <cx:pt idx="39">3</cx:pt>
          <cx:pt idx="40">10</cx:pt>
          <cx:pt idx="41">1</cx:pt>
          <cx:pt idx="42">1</cx:pt>
          <cx:pt idx="43">10</cx:pt>
          <cx:pt idx="44">10</cx:pt>
          <cx:pt idx="45">10</cx:pt>
          <cx:pt idx="46">10</cx:pt>
          <cx:pt idx="47">10</cx:pt>
          <cx:pt idx="48">10</cx:pt>
          <cx:pt idx="49">0</cx:pt>
          <cx:pt idx="50">10</cx:pt>
        </cx:lvl>
      </cx:numDim>
    </cx:data>
  </cx:chartData>
  <cx:chart>
    <cx:plotArea>
      <cx:plotAreaRegion>
        <cx:series layoutId="regionMap" uniqueId="{D9E6D195-8211-454F-B526-E69D9D44916C}">
          <cx:tx>
            <cx:txData>
              <cx:f>Sheet1!$B$1</cx:f>
              <cx:v>Series1</cx:v>
            </cx:txData>
          </cx:tx>
          <cx:dataId val="0"/>
          <cx:layoutPr>
            <cx:geography cultureLanguage="en-US" cultureRegion="US" attribution="Powered by Bing">
              <cx:geoCache provider="{E9337A44-BEBE-4D9F-B70C-5C5E7DAFC167}">
                <cx:binary>7H1pb9tItvZfCfL5pZu1Vw2mB2hSkiXvsR2nky+EYru5s8jizl9/Dy3ZsRl17EH7XkDAqxm0EUml
Wp465zxnqeK/b7t/3Sb3a/OhS5Os/Ndt9/vHoKryf/32W3kb3Kfr8iANb40u9V/Vwa1Of9N//RXe
3v92Z9ZtmPm/YRvR326Dtanuu4//+Tf8mn+vT/Ttugp19qm+N/3lfVknVfmLz3Z+9GF9l4bZLCwr
E95W6PePrs6y+9sqvK2rjx/usyqs+us+v//944svfvzw2/Tnfur6QwKjq+o7aEvRARMMMUKY/fBC
Hz8kOvO3H1sCHwgisUSYPXZ6tk6h4RtH8zCW9d2duS9LmNHD30njF8OHz64/frjVdVaNK+fDIv7+
8XMWVvd3H66qdXVffvwQltrdfMHV4xw+Xz1M+reXa/+ff0/egGWYvPMMnumavfbRT+h8WZcB7IdK
Z4/r9A7giAOKEGFCCvXwEi/BQdg+YIxTaVP0CN5mY2wwetuYdkP0vO0EoS9/7CVCZ/fth9P7LrzV
74cQoQcUIyIQ5RvxIROEbH6AbEmULUGwnmPzttHsxuZ52wk2Z6d7ic3qbh28IyyUHhCpbIEp2giO
nMCC6AFnighpT9TaqwPZjci22QSM1WwvwTiGfVrfxv3jhv3nioyIA4YFwZRPgJDsAEshbEr5Bij6
2OlGg71lKLsR+dFyAsrx170E5foerH9Z3t8/LtA7oMIOJMVKASo7pUTyA0JH0J4pt+cq7E1D2o3O
s6YTeK7P9hKec3Pvv6vpJweKSC452QqGmmiwB9MvgR1M7MrrA9mNyGO7CRznl3sJxwUQ70p/uHyD
sf9f5ITuOgn/0iYL1+8otOIAM8q5QmonYUdIHXAkMFCSre177HvL2980pt175Pl8JvvE3V9O+FWb
+HGN/rlSpRgEV2FKCN7JCAU74PAJ44hulC5/7HuDz8jtXhvRbnR+tJxgc7afFu/svlnfvafkqAMC
zhJlxN5p7hDiQAoZkULKXd7U6+P5O1w285iicrOXmnXcZUf3prx/R3pI7QMELpJiZOPG2vilsRPA
1oVkEGrZAKcmLPFtY/o7dH7MZ4rQ0V4i9LlaB4865Z/rMwJSg4kQHG8DRBNsEEIjOBhjPtFkr41j
Nx6bVhMkPu9nTGjcl8t1mkNkyLwjb6fkgEswIOoxZjcJOogxpgeAgURtTBBA9py3v3lYuxGaNJ9A
dbbcS6G50nUVfHDXRidh9p5GB3i8TRQEibaqbYKVtA+kohAdAt728JoI0dvHtRusafsJWlfuXqL1
hwkH/a4w0QOsCIY495aVTSOto5bjlCnONoE+9FKk3jCg3fg8NZwA88e3vQTmdB1m76npGEQgxnUn
bCMdE1i4OsAImLQttrBNiMGrw9kNyrbZBJLT+V5Ccn3frcvH3foOfAAdUE4kBY210/9UwBfA91FC
QGRpfEHE77nxeXU4uyHZNptAcv3nXkJyouuwDNfvqsDsAyUBEQ60YPN6SaEVAjuDgKbJrfMzkZQ3
DWk3NM+aTuA52c+gwHmcQDYifU8WwA6YJBDk3nJoG8zH8yyrgvg4ZIlsW2wTfRDtey40bxnRbnB+
tJxgc368l6JzeK+N/67xNHwACVQsqdqtzyQ5oJQSARztKZ7zHJo3DGg3Mk8NJ8Ac7qfQnGkDBHq2
jnX1joJDIQMO5gb4Mdmp1gAzMEcjc/uh9p6j89ZR7YboZesJTmezvRSgRaJN+J5hNSwPmGIMYTJJ
UUh8QKUgFI+KbXyB6/McmzeMZDcsTw0niCxO9hKRVXb3zlxAHUB2QAnw/3cKDeT1wNGRNldbczTh
Am8Y0G5gnhpOgFntZ07veJ2V70qdJQgEBV4MCe+H15QFSKhasAGYZ97Oc4F5fTy7YXlsN0Hl+Gov
xeU8CN+zUgTsB4KgP1VbTEBJPWdmoMSEDYE2+TcG5rXR7EZk02qCx/l+Rs42RvJ/IXIGnJlAic5T
umbi+wt1gCRkazjfll5NImdvH9dujKbtJ2iduXspPV/C8lZnZfieVYqQnQF2xgh/tDcTEVJQQoqB
IqjdPOBNQ9qN0bOmE3i+rPYSnguo8in7pFm/a80A5NekgpKBrQdjT91PIQ4kkXK0SxvCMInZvHVU
u0F62XqC08V+ejun67Jc3wZ1eV9V5SOt/efBNSgegNINcDbFVlQmDAEyO9xmNoEc9WOnm6qBN49n
N0ST5hOMTvcVI9Mn6+zucaX+OTxEHqixjpFNPB3BgSQgSCCobRgaSMRz4na6fn0kfwfMY8spJvvp
fa4SSK/p8D1FBmoHoMyXMvZDd70gcEATKJTRMblNIUxCa28Z0W5sfrScYLPaTz/0NLwNQn/9vsxA
gi5TQm6jM2BXXmDDgBnY4KiO7ur4mlC4t4xoNzY/Wk6wOd1PXnAajtW/7xtaG6t7FaLkkRZMbI2i
B0hB6AZiaxNt9pax/B0sT9OY4rKfIYKVbtePq/PP7QuYf8hkciYo3QQIwI48lxdFIE0AOR5kbz+f
yMtro9kNyqbVBI/Vntr8sCx1bcL3wwRsPuGCPR2xmtamKYhyCkFGA/M3Ouz1Ee3G5fRpLhNsTs/3
0rdxNYSe13fvGLwZ+ZiSYPnpttZ2osKQDTEEKiSg87ghtkXQbxjKblB+TGICirufoPxh4veOclJw
NsGmELQlXBOjPwoMURBzA5l6eLGX2LxlRLux+dFygs0fl3spMJvarXdPqcGRRQI1M1AiuFFYk7ja
mFLDxAZqwCd5gbeOZzc6L1tPELraT3fmS6/hjLb/uIHfhQGMNBjzvxEeZEOlAENQxG5v3Z3HvjeK
7Q0D2o3OU8MJMF++7qXonOqsetf6GkhEQ9iFIQWFAA+vCTVDNhy7oZAF5WQiNW8Yym5InhpOIDm9
3ktILgM4rP9hVb5vSAbuL+BYQnR5y77GcrPnlHmshUZwnmOs3Xx4TZjAW0e1G6KXrSc4Xe6nq3l2
/92sy/g93RrAAM6jjYcINrIzOUIAJYNQujbWC+5mBG8Z0W58frScYHO2n7WcfyTr7+t3LUyD9CbU
12JI3exUa1AqICkoPmxvqznVS3vzhgHtRuap4QSYP/Y1dlaW4K6Fef6erieAg204jvYYuYTFf67b
JJgcBocJKd66P5NwwOhAvmFQuwF60XgC0unVXlqgmxBKB981sTbea4CwVBAh2FiXqfWRB2PWjZLH
AOjE13nLiHbD86PlBJub/QzczO6Tdbt+z1NScHDNBuHh+LGaZiI9cBAXLj7glKAtdZhg85YR7cbm
R8sJNrP9tDo39yYFPv2o+d/By6EQ52QY/jdh0XDbFAfnR3G4MefhNcHkDSPZDclTwwkiN/vJpZcg
K+E7WpqHOwNAWGwCJuS5iYEwzcjdxvjaxu+BCNvzzObrA9mNx2O7CRzL1V4ali/3ZfXhh0beLNA/
FxMIbwI1g2zA47HoSXgTzg5yYNVwcnpbuj7xbd48rN0YTZpPoPpys5dQAe98V9+GQ5YMzgcIG2/j
MeD9vxQgfICFkhTO5bwUnddHshuWx3YTPP7Yj/Mct7+82e+55Lz45n95qyHYfqiSGSVnd1UneJxQ
ZwtpgceCDUDtuVqbXDj498PaDdGk+YuZ/B/dZvj3t9o83QY5W1fr+cM1ks8uO/z1pw/ThfstJ023
a7dT423WbnX3+0cIKiuINT9dTzn+yItVnxws/6nl/bqsfv9oiVHtIQnhaRsuJfj4oQXtO76NITIq
xgNuUsLFbsoGU5aNh1Lgkks4RgpZU3CjBBljp+OdSeV44Bs+Asah4IJFReASP6jyhUMKj5O80EkP
dzo9rcj23x+yOr3QYVaV0Prjh3zzrXGCDI47CPghDqcjgXpC0Ancgfx2fQkhYvgy+n/U4p1fSDEs
44wFLhm452DugyZ9WpQdncAUf+5ESRg2g3lyBdGU551UurFyCKUMyzrGhdOJcpgFohFuHtMKCOiv
ugIV9VNXUB4tBYMjtjYjk6506nVF5JNh2TVh5YRJGB9jTDwH6Tx1ErhEdJkiYx12A6OOkr1+pfuf
lnO8dpRCXSKcjgfQGCD6fKY4GSRrOS6WUdZe41R8kWE5+/UMx594gdjYBVOgooH7SIiDvOzCGKuv
bQ8VS4ba646Rm1Ih7dYYCcceivtfd/ZQpjftDriUhAucIC1JwXC/7I74BeWdKsslbUlx5Mcpyl2t
rPQoZl56lDT0M/XaInWoX1S2w4iOUqdI1GCcNDapmZXaCx2BfaScIJLxqm6FSt1GN6pwuyTxtVOW
KsocXKC8ddJAOSZSeIWjlHzHUXvoN2X1V0alFTqmsvFNX6rctXpVp7PYyshZUNRqRoKYzGq77276
yDMnIfdb3yFYmGBGC5Vec5b4X8JeaEelhnzyfM3OWZXFl5xZkdNQkzq1X/lndZMhx0+VN9OyLhxm
s2LR1MOwiqV/WkdWsyBp+hcVyaUO6S0f5KfK6NRtqUyPcrv75je0hS4iPrcY/GZKomEW50NxGBcs
dE2GZqyM2nsTqGIlouA877k1C5U2c4rTet7qlp91HYldZXHvCPvkRljIO4qCsHKLUuRO2DT3hFvq
uoOK6VmPouhsUIV/XXGauLWMXVs1/kxo33O61muWQ5h488jugtOsZG4deI7tyb49Zr7N43lrrKp3
/bb31aqSUd0tQi3UdSEaOQskQy6WoTjJ7Siyj7MceWiRdcbwzzQT1pcgbsx5phH8juw6fK1R3Bwn
JqyXYOdKJzSmSgFVFhx7aWFOdWKzOc6KeJG2CrZIWkQXhda9G7UZmjd9jRdNmNg3VMdy1jdF51pB
iOuvdWgXyHftHp1Yg/Cvw6AY5lmokePxlM6Cgpex04ZIrQbLeCeeF5hP+ZCZi9SUJ57qyddikNU1
rUm8LKwAnaKO8GWawV4oBh4u6irrDrOUfA1iw3onDmt/EQnSLWkZqk8296NDi+TmdPAtfVEn/QyX
dX/qdzovXJUn9sK0UfFVc+b7Tshz30EdCw+NovVx6LWx4w0BvwhFufA8olPHqwRyFPK/RXUcrKDZ
l67xj2jqFbMubz/lffw5QqXvWE1kHdI0a46rksdOGDSl09R++8nyWnSISWgvkZ0nyz6t6IrlZXHc
a9tLHNtn+jztwW7AjsZcOpbn25+IV/Tr0tK2m4DQnDR+ZB1XPseHpFPBjCcWy2ZRmsWL2CvErLAL
6M2PiQZ5sSziatx5Cy8P+qPOkt5XGVeZ60lfHfqe1x53URS5Qtety5UVHJaN7YHsp5aDqe071Ks7
N2WxcghP2qMBB+ikg4sEF17E1Y3WOnLTGG6V5iJYE498UWjo535V2Zdh19tL3JBvAnC1ZOJfxdqm
DhKw0iQcjiqqa7fxYuMM1KpmXtvEs0KiwOVDdGqVRf4pKrxklhXDXejLUjqBHfeO9Pxm5Vl+PUeW
/anr60XVaX8ZWXXkaJW3h0MMP+t7vPhskCVSUE+tNcsLoxc11mRdNkns6CDn87JbFLlPrhnLlZuh
2GSrTDTlRW3lZA16W67CtCWHNgoSt2sCPA+CGhBiNB/OvCSusEO8vP+skUxOQCENK9Sp1skx+2p0
WzpYSctppafdJPfwrLSDE19mhwEYACdt7KZyfD/1nCRF2VmZylXS4M9xGtgO9lDm+tIcUSOt2TBY
3syLLXnqe/G916nIHYpyLmpM17VN8+9RTZrznJapclgCsgcqgZ+HfdSdKI6SFU+xWRIZxjPdDu2f
umuJA5cHQc+2ivreTTgIkGNlXfSXiqzkC2oL+9oTA/1EhojPSKKQi5I0Kh3NEnIokqCa8wz2F+p4
d5emvXUeF1kCy5y5sRHRDQtYtuxVqBO3MEntItpRN6KgPRJZJIf1IOhJQsK2cEg+NOdpKa3leHTQ
LQpxCzkdv3IaBbgXHotWMpLiOik7dJixMJ0bTHtXNH24xDHFc8RVsKxDrY91V7Mlqxg75yGKl4Hl
+98km6d+2B8mfQDL3wTdZwSaa4apkgtYpOSaSB+5zEZ54lhVjK9owee8TdMvVR/Tb13DgzNu+PCl
zMhMx2EbOlFuzFmN8moRpxHsvF5ESxonxkk4bDIwnn9lcYkdrzDxgvteuQL72K6aiIDOKDot+HGF
0h4nM5yU9YZXbGn1xXNqeKvz3oR+sL3i/emf/7nWKfz/4dLxH2+ON8T/+BfUqW6ulv/lt+Co+Jje
L6dfGkfz9Fs/rjcfifXTXecTqr65jP6R4v43H76N5MNtLBhIzRPJ/InkPx5G/MHut0227B7KTiGX
KwTch8AoVXDs7onhIxvqIxnwp5FgP/D4HwwfeNuW0RMORWFwYFzaGBgdeAnov2H0cJH3S4YIh//g
3BLUkCEOh83gkrMJQyy8SiaR3/HjFOcSjDgXqJ1x1PZt4dallVcFELLBq1snTon2znTWI+YaZltG
zYaKUHSV6MIGjleWnJhubg2dod5SejXiLqgLMO+iSIb8LA4gYC0WqWlS2p5VdhwGndNj0VKXlhav
/EVVJik/aWhR3sZgvSoaCs9F2BIuDbhYJHA8oV+UhT/L8dBfWXIY0MlQBWHuFgpldgFqEEfDIUam
tE+yDiXMjUobVKAwkElaJgXwtIvI8uIrU3jqa5kMJHBNWdTINaaJ8mOemcCb6179aRFONXTR82He
qQSHhzkcL8oc0mfpnOhQjoqIfy2EaGeW0u23sKHRxcAqsdB1z9zQBKZyogZ3laNJYEmn0lZ+GA9p
sorqJPjGS1b8iUuCNbgbobrVSt4mXX8mbROFThOn/Qr+4502NSfnIQMTDu4fmlcRUW5H7BS+Q1Tx
qY6yoAXC09uzqvWb0KE5UGZH1xr0BPV477SINcvMGtKLGtXlTRek3gqbHmzXIPpPqsT9kaWiwjh9
iDvL8TwrXAZJFN7BfmCforhpyLzR2DoP0kwedoybZak7dNJ6VXYdDCI8HGStL/RAhdt0fqBdKit8
SlmDv1g6KanDC0zONfXrGXAg7aZCiFUTouE4qVjfzMKagn3FWT23ggY7reV1C9KCV5bQqNNu7xXD
N6tP84UME+uwCIthRQM83NopFqugRPnVYPfeWW0V8OAKsNXpIR2s/ryrB94gtOgaWmFgRY9/QfnS
Jji1GM7z2g3tVISFUzSKZuYoyku/zY5Sr2wTPROVV0RqgY11KS0kW9tp2qRsh7kdeMi+fVAT/1+j
bsImL4JEj9Goh7AJBbf47/XpJNb0Q63isd1WqXLQiQICExDogPuk4b4sUHKbsAkcNxtTmKAw4ZAz
uKUSQhbbqAmUzhConoUoGdwWMAZatgoWQdUtwVAKpRBUdSi4avi/UbAEgtTPXOKxR3iMBZAfcCDh
Ig+4ieWlS5ygCDy5Nmb3EnlVreY4p7mVuHbehMMNY3Uer6llWLnIir7s6azCHQvAn9Ge/d3PDM2s
kVHH4kgFrK9nsbKyYgnUIilPE5bmVu/ouGP5dxZXIC0zi/MkIq4vBEX3otN9fZkEnUjWUrLcuyUp
KfiZz8MiJ06KwhKGQnNwP88DZFdtNvMTZuLc0S1L0xMkenCY536aov4YpySL/rLKRkObZ5BuycTz
uBKEyV6sEdzkAEQILq8dT3HCcgGyzwMhAqVhHfBA3nutzqJiWaU0oSD+TWnEcij9KmzdIczhNurE
9kLsLX7dPRrjPD+iJHDBClS4j9f3E8jLwemDachpiIgsuc3DuwjFJA7dShNGAkcpbBXRwnStb6qZ
CSqfBo5FrSHPLlpK+hID3xx4S44qHmTgWWpdEIPOoJqrgM9eGeQYO3k2SAFFk3DKVXEbnpgCD3eY
RotECsA3WZN/E0yziLk5MAwIkHlerZRx0SAsGLLXC18UiySpKXxW18qqVuCLS/ioayvCi0Xdks7G
Gzq4eeLMDgAnLAIufQApUjZTCO5JkVC1MUEw7uIy9QKdf8sN8P1iTspY0lOMAtIfE/CBi8JRXpMM
N2nQ9b1w6sC0ReA2Nm75pV8MnrU0KY2GG2PVJT+TIR83fkebNFGHcc1S3c90SVQTO30jWHOZmyge
boaEx+A220kyghGqxPIqeLKPCuBNAqx2uJFp11WeQ1jUw59ysP1KznJWknLBRd1Bq7jzQxCc4qF7
JX2rbx2puwh+QoNQwMhDKxv3fJWzNF53Jc+KfKEag5orSvRQnRgTe2Btk9Tg1LV8L+2WPoVN8zWT
mUdvwP1CVjoX0gf5aYpMg+j9em+AsppsDUgECAEhfyqAxqGR4z2LyxKvzyBkliffBpSWxnc6bIu8
dFod6WRF6qIt6Suhy1FrvdiM4xkejCA8C4xS/dRjaewyaFPSfiVDPW7GtqapySDcIWLYfrwpGP/m
RWSATdjiuir9U4GgyMS8IhSjmn4xDgLlXVhAlRDcnowpaP+XMx9IUxeW4ulNSrO0IkCyambd6yIo
enYcxCVEi4wndHjRlNIfwGEOmPbnPhCURjsQ7m6TxqmwXxwnnuRXHTGJ7J2yRby5rKRlh27Bhk4f
wyayAyeyqRfmEKSA+H12ZAc27EPdBHDKbOVFcQVbJG4gOn8OlwmLvHdIbEjXHP4a6tE/eD5jCYej
7fEyYvxw7gNs3csZx9wLshbCe5+bOrNBOTNjMCjnBihP60CajtJlgNoOtm0XKwJ//OpBY1s8H7c0
qaMWe1dex8ctjYtwSM0yzDGBHRoVQ2mjRZE0eQmsjvUxSJ3XpqOtQL1MQToFKkCMfj2lEaPnewnq
7wgcYYUqI7iddDS4L2fUBaGFA0OsO24ZUAgzHyJ3ow6TtCK2k5mK828xs71q9et+J1YHqgHggCCo
Lrj5GcIjZNpvXvdaaIvIO78Ha8qdBkJk5Z8B9XDmO20U1uF55sGz1ConCDRA8sq0J0BC92J086C4
l0KADdjBy2n7rAktiLWSO0skoiAua23O1kARQGXrIRTJWWghjU5JXPT1VVza9hA4cBVzAovy64WY
CpHNMNwRBwdWxnI7KFqZAFDx0I76OPNuPTVkzBzqIk+9fm55aan6w16a1w3Gz5OHuj948Aocknm4
P3iyiwMReEnU2+aO8hb4y6JHfEDxgpm2Bl0VSo/yb6aGVS+ckkPh7Tdt941R8ybUdt6+shHQhKNB
6kdBEdsDBYHnKoGATaBQQ8RUXlnfwXaBnV12VTCa+rTTATyrrW4jOlA3TMse506nMIFRgUMW1Fdp
zqPezSxksiuVBqMKLJg2+DJtwqz8/muYpjoXHoYCDxKyoQofnmgH0jKxsXXrSWMXQ/e9M5WBTWDX
sQ2LZUOQjVlOZ0hjXeU4LkahqVo9/glzv/5vFwueIwCHOCHhCFl/Qn8y9bLAZdWXXH/PEmaBkY6A
l4FmbXq7Ap1LPAaMtvRrOJiVRiwDJWPy1CC2lBakRGKnCIBHjpy2D6BVFg5Jc0y7OIfMyK+Xa6op
Ias2Fi5CwEJiQJhPs5UdabNcZQP5XnqYj+qtKvOkviiGKswzty36AgYHQdsGPtN9MVIMGQ+9ddXm
ubcqlYG4iJsO4Fwep0GRgd7LICsLBKOG4EdyyVPlD6kL98aNLAJbUT8ahQE4CNgBiOaD6v31hMZA
03NFKUFPSNhcwP7A0sH9tBNXoiBZOugow59lFRDgIFXuj4q6skg9UpwHvgOVTj3ocC/oRioEnHKk
XgYi0vEa8hlA4yHjML6lixgKSRIVCboM22S0F0Xfan7mFR18KwzIaAp6P+XlIraEIYtcmoaUbg+r
Civ1ytQmuhimphBcpQfBNXhkGVx3MJla1cVIJLXuPxO/GRldZQowwUMyhPq2smWMM6evdDHcCJyN
uyi1NALD1fE08fv5kHIE4SNFrLr9DLrcwHK0AgKh2RFpBmBdWWgpMMW0TXL4qKyBXi5DnLcAXAVy
Cx2GlWfDv8DHQrAUqU9hKapKBFblsqSOYKsGEFuCf23WZ6SM4xmDJ8f2YmPxnntBEzUMNTRQiA72
CPLR8PCbnwwCagfKe15Y100qNBjAjRHAgeya2AXPMvCzV0QET0zv2CWFW/Yh5Agl8FBwMFEpdqRB
0eaduC5rBDuk6uE6mPAQJATWh0Y51WzutZbuSocnpIcFTxovA8EGNQWr1JouqS4EL6UXLbyKSiBN
QFyaSwMlRMCUUwsIUgXJR362hc0v2gyWsktkBpwC2MYIhx93IxBWFCL4o/pINZe2TjWMhMUxcPiY
V6Of+uvVpmqi9WHyI1kGMoXgWUI/8w5QmqXl211/HQQ9TzynqmOSu15re9EZxwM1/bwIDM+lozBW
UeAYA8GnIzupScecHHSCdWz81KKnXhoI4hat7vxbG/KSy9arKZ/FItPJHY2SwVymmqfwyNUBJe05
bZDdDTMZZYpB6BK0bFkv2pbJ5swUgddph6d2ik6IbZCaZZmBrEjUVbXxHN3JYoicIGsM7Vy/g+hc
7DSDafvE6SwW0WgBMeeaXvGk6ilkQjtUt/VhrtoAjYFNz69WVSBAf7liSNphALcWtmK+6uLeq52i
zCO+aJTwyYylVjdct1zj8Kamie/NCATSkNsDi9O9w/2qVDMV4jZ2fciYL+Hin2pWaLsdjj2V2fYh
alGAF75VysCe57FO6eeeNX5sfVba7rrrrupIBbm3KrMugVmL+o4Zzs3nQTR+pp1caxSUn1Q3JPGh
F0J0YzFoyJ1DmjHWBAeuMENZyO8ojWR2F+BcN90Mtkpf3Ku6alvbjZO2RNGy8rKCyRlYS5bwQy+1
Yn6mkLDi+LDhOS6T4D6QGalglTtEpKGnA9ENbOkB4sh58AkuBqu4Pc8ymudiVSsvDJKTjHVx4c+j
xq/a5qRlnh+GC4+mbc0uvQyTYsUjGvhyAXuFk9jJm8EG9ycpZdgqx7coL6pZ4Jkh6letX0L6+rAN
U2DlbqxaCgq2ycOa/amtmrNyBZsDwqJuS8C9Q2d1Dt6pcqqeyI6fJ1gI+FNt3rTCMIHPIOxPobtB
l7T4PtSFws1RxE3u4yXqLEsIt49YXIvDLotQOuYZm9F/sJkVwnR8wsCorDuvh4M1bsQCxfzzvs3b
XFxEnhW1yULExML5Kq57JZtzHhEWKqdQamTuwlQsiG8EJHyt4ZjSBEL2c6svQGWfgtYuAnZsEc+I
5ASFRYiSiyhqI+nN2wgUgT/XIdyWa1xQWeOQ+sZKbDy3/aAPi5mdx5GRs6yyIQv9J/ZxBv2lUaLU
59qXReEaYIuwsljWIVgQF/Fg/BEYP7h2TlGokcrSoITZu3mAMsIXUdCOK0aSKoY/ugwq6ypLxajy
aVP5UriqrTRsgCEDJ+CwUgZqEhwoURqnGlQMIvpOEUFMW4AtKT3oLQkQULEMhSM8KIdgNfuCkm5c
54yqCGJJVm0ZgMLKYhnQ+6KAwE+xMGEIHqnbStSLwg1lwGoLEKR1Ud9UUVaHGayXFQz6MKgHirpT
GYlxyCEgnQ9XHHYW9EDgo+K7Z3XjBuPGGpFnvQXvJSodl6ZpEHwVTKwsWhhDA7UhMMftfIwhpPgO
AbcA3mNdrvlVzKiniEtbBW6Sk4sAwVpsd483lAp+UkTWODmv6h8Wo4ZdY9xtLECxgY3/IiWLT4kd
Gutqu9SQFh2//rjIm+8Bn8bxqcB5CgNAGWQEvsdQKRGawzAjPUy6wAM86drxMfFD+wpoqq8hF70B
Sg9NBVsN+Glt/FWGVO8xB8VBA0lqldYaVqnBaQJfwTl4osYFZ8BrlBPb/Rgc8FOG4c1E+HbxXW1W
UOcgQaDXNnMKcAixLDfXGW/Rsq/lyGHtDbSb7cG9OIH14TSEFnMmknHyHe8D2Cw+MmM3/8PclzXH
bWvr/iKe4gBweCXZ3WoNbVlTLL+wLNshCXAAMRHgrz8fLe97Yu86yd11X24qFcWy1CRAYGGtb1js
QGbhmx6sWdY9b0FPjL7GSJN9et8X0ma8wV1ikPunRL1U+D0IQhOsLqW7/dbfJzTY1g1/mIdkJtkh
COnE2XmD6NqJU7vXfeFh7c2MPV2wdq8PFIRZb73N4uUtStsJy0dRVPYYvLQABT4oYNn7B8Z2/0Js
m+PLMIX7dhg3ut//ZNK2W5/N0EIid5zaHJ/bLUnUJldc+SzSN8n7WumZKnR2+jnlBbMSt+P6hOND
cALMuDgTPcc5byPIa8JnZG4st9BPBHrqq1C1DS5OWYd3ENYawgZ9HpBWo7DBY+rMGcqlfTsbnK/4
HvcmZfmRI1l0/jop1ODmK8g+wnGshoIMoy0b1aK4jorI4Oc7vSh8QdJIh8u4GPzXjytKTRqCMgvK
BVj+cLFcNwBPV8lw9ahrZ/uSTo1DydB4iKl0veL9owCJXbLEiDC57AaTH4YRR+x4cMHUFOpMCxxV
7jVMHUO8aYd55vzqJ5zM9NBJdjTdAFzwqycKb967EqzDdJySH3tmmfMBE6agD2q2l6TL51U/L8na
remVfh+6K1qFKUqE2zhGBO5U0UO6hRGinJZkn77IiX3VoKrbl/g7ypArvmIGIsgBMV7d9zG+SCzw
vYztARgE0ERuQF8KEvMJWruu9+l4l4hI4idSH+1Yn6VgiR9/gtFbRAfZHM20yCY+t2Du8Bnbe4Ha
AL5Ebb1QwoEqNBEHRAhFB5+nSg8AcOnNyNN9P2my9gDhW55rhMokbTzOPAUpH6YZCOA+eaZPdkg1
hogNWDwbpha/jlZzGOXrivSsCa7XRknZX4qE7aX8bHDc3WW8SVL9kaDY883BNSzw3TFdBR1UDYgX
ZHuZASxPP5M2iVDk4zAs8PC3gGwYVTqN+7Ex0mZfbjKWERbf+0wyPQOvgc6qT+z1utGxyT7yzawB
iOZNo0jfxFKknxFvsb6CVWyYAahU9jE0YgoQ/AHD7Wj+0CNfRWZdjPMqPqeF75bojbghHS5pugjf
HEk8Kx38CREbc80BJ1oy0FINQImCKh+iTL6gbl+5fgpbaFvbqqE+6dzDmiG3Wb4VtrdL/KqaHBDu
SXJjx6IK4k3xl41A5TOXYO1RcJQ6imbklBAyFKCNscpHCC0ri28GmS2zFcyUq3+O5P1ZLoIBRqmg
6vX7sH6Em2Gwe/wrfLtHE2T/++btFXQ842H6gXE1LN6/R6MwwE/41u8/2CRAcccDEM4dAYQqUWAr
t8gWm8umfSQODBt135XFuP/NzyWLnBKRCGro/a/eUaM9nAZtJZ2XSVZGsQzze9Nl7TqXazgBYyJ+
ayAgXZdp3+VtsO20iQJPhC8EaZk+L1uI9U1CoHQXVPf7nfMeTOPnnxeissCRtmCpBI/vFdvUsy3j
JZuEIR/5e8Di74QMFGc7ZBMMy07WKJlKQuqxHZe5KSFONMGj6anAmPUKFs9e93G7p3EdcbhGZof9
tsyPDRfMkFOA76Fm3+Qi3mnGelrdviazZot5X9JOTeN46NiA3Xh8nxCgJXvQ4+goiM8lKgrYTRcn
Q5b/A0HwW0EPPBXxASs4RnBLo38DXzqNl+wA1Ykfu3mGxLmEDs9hN6zQdV2WgOw7aLAAqLvS9st+
7/9Q3f0KleyXh+8b7yPZW/fj+r8VttK4OVhVBkj/PTQycGW4C9QB2El/f6nfoEzsJmjHQ1wL0D7+
m+5l/V/IlzXnS94glfzXGgm5m+dqEQ0hH9A7cF/dRdrtD9X0DE94JpLgkf0Mjn9/L79CCDSELgj/
7l2jQYdjnf+G5DY2iUFzsfYRfT4Qxnoa7UmqUniPwWGbkTr/0zz/+wVhnAdwgFdsxyBh9g6Hfx08
72QIvV7YPCxuwkHRcpz458xzhLmfO/vvBxjtUOz/kAX7CMFxhTSDLTlGn7jfCR83MNJOekgffkaM
tdt2ctOniaf06IjK7ZGJZpMfzZp4Vo9m2uN5IhEaArURnEf/cEe/rnTcEUqp/d1DSVZA0QVA+9cp
8EUYrJlPlofhfVOtyOuwx53hkIUe+9z2e51AjMfOLBIcDkgtgm6/ESaSxWyVXVDZHynUVTQsHUKL
rxDqF/w49kcTXXqfoJ6s1nfUV7yH2b8fxO+PEQ8ObRDggMBrF+E9+Z2LwLm7aIh/7KVTfI9M249E
SCg6mY8+yA1BW4P/e6gLSnhcj4Z4kPs/e4fzX+csc8hG4HQxl5/HHmRDCytD6B7pXEKr1f5H0BoN
QY3uXVKwMdB4mPxbOEjWBoyd7dnl/VhCkrw/jYwP2BeTWvYD4+8HuMeXvyxTLAjQ9HvjPOhRoDb9
Hc9c/eZ6uVF+lU2B5LTKxjFLPqcSG+aftuC/XwqPLgfOjZfdo8j8PdSNTTx606bt1XsqYinQEayj
eBnx5e9HFf2KQOPTodAoQFnt7ZuLFJH11+c2hbprmBPF15ABpv65rSCu2lNFmYx7ObnmdhqrcCQy
zqC7G8AIlwNSUVXpZHLZM1tDBMF/uK93ichfJhwYJqaggHDnB62GN8v/emdhCF496zt1klscduoQ
U7dziQbdJcz8p9om0FHVrFpgvkU5QmcfpaWmLRSyN8giIA1qq5kLIFK3MQEmEt6PDUT685VHzkLn
S+N6HjlfNTHA/le1wJHQHiSLybQcxsFssa7COUzVWOeSAgK8TVw0J+l98a7H4CmKpORDM43R4u54
29kCUh5joR8GVsMgIblCAZT1Yz0EkP1O9c/EKQvwax2Ul+u+RFE55DjE0h/h9b0E4j9mc+3GGEcK
StY9PVltHCDRnuMc9csUG0w3Ur/UZJdEDXuSGbznXALUBp5bCNnn1pdc6THayknJYurrVGQDM+W/
oJgFx3lX/kywfmR2UEasmN9tyffkIlssEC/UPDyNDyKfccmRo9qx1yHY5r6tBjeimccJPMPAhucE
6XiRXFKvCyLOLA2DHaRQVgL/9e/1YbF6lSx1x80IOBjIUAb2o2SdzuemCszcriF8Iej6TuP7YilE
th7aBUFneaK+sNv8BB5kp+OQm4Zxepm1Arnx1Aug4LC8wBFOimMnlyiCoyBCMvynR0ms8muaujX+
HFHndX4BnNeIj1NRMB4f2KSCEBU6AprTFYx5YMIO0+zxbOvVxZv0ZRgAMbEVUsaI5pUnvllveaG0
2kqQSWuPKr/IJXQtfReqEwkHvb6l4ch9VzcEhcBUjtk0yk8TEKHAlFD/7pKJnzFyAZvVprf5iPOE
HaduSGOD7P5H/gdAfs9f/aT3w/B9aQw/stQpGzhKSVmAzxallWE6Roiw7ZzhNmLOobfkgS2ecLjM
+aOYimA4jj1tadm17fpIfU9Z7fu1OfXEJld9mGznUTp7BYRlfshkGleuoN0l6/UQAsu28qnBor4i
sJaoEruve2NSDJ/asJ9rV0TwNORDok8owgF1xRO9yUX4eebYjtMq0tt07UWdka7D04XEGO4aRw5s
7s2HjQ06PKBa0Ifch8mAFZuOXzthHuOIiBtJgvZmhP/rQBWgcdDI7ZWdYffqijX/mIluASsn+m+9
Wpp66OC98WSaatoUy3W+xePRNxNUPJOgBB+d+6kibMqOKz7ynKNOfJNuNiewls23peDDiUNevJW+
YPTYsXB+FAScAUyD4aLKIJnb59Vt+ZchmCggBjM+rXncH8JYh9ckLLq+nOGVuSWAD49SKzRHZlnz
EaAmfIidTopvESgo1FmRiB5sDEvXUfgpOERq1A8KgtbzHgpq5Z25TpT0vKTjmldNVjRd/qm3ceHP
UJCZryomLDrMRmiUX/3YeaiGaf491zQb66AJ5PVYQE5Wk0izj87CTEahtbqhSkcLXDvd/CVkStw6
tI27UWm0r9CG7hqY1q7XDmn2XZhxewYqH1z3PIH3IUf0+xatazKV2waDDcp5EbyuYlm/L0HgqhjC
3y9KsTmGIkxA1rhtCiu3G3ZjRDRLU4tt5e46Ne3SlmEk+ouPMgRilHqVXZMhuYY9dRDX0i3yGAsT
39BhdCUQ6Be6+q+haZoLibB9rDK6BuQZ9mXrRpvV1M/JgWR6uoiOyFcvHHLFEPKkVpWGQ8PGq6xv
qSgDk5AvUBbNZRIP0+mHjSUOR/3RRRP/qDqvecW1bp+Xzi+fpBNjXC4O1qUmkoKVDPcHxUwOLBAb
z3VbRVy+3hexgrln2iz7wkaxlSCfxhd0k19KIWz0sQC5cRaxzCsjw+aa9BP5ovLU3TLwEBZ0CDG4
aKPLBkpnVMqmvU3zYO7LIeLFFwlfcVjnyBtZSZla7tM15UcE+jStin7LrnQ0d/dg2aHNWzv5HM+T
OFkDrwsTNv0ik+Z5Rf3+vC3jlp8WQXzJlrH97jEhp05nxhyQnvpHLQvalJIsYJI53DNhZ+05Lbg4
LciP4YfMVPFcTLp4S5xInphs5je72e27wQKvbTZDGQ5h2CnESVEvbtGPyHuDkq6TvQ2k4p+3cJ5O
yRA10FUA5r50PiQ4yxwiUsh6uJw05elVBsKoEmpiJ06NfIYyI8H92/g6CqfkyNJEvQIvXO6LqZNX
kR+Kx3GU202r2HJwGUIuyvOxv0wk1NfSkPV+Uo18knlOvibcIjjEi7cX4kdsHmBtH6JEmxsns/Xc
ry6ZgSfBXfW/ewq3OO+ec0A6735CHPjtFTZbdrdFgYYCAVbCoWjoLZj3KKn0WAx1vvkpwXqX0/GH
e5CDGrj/3TkotCEtiv5tu/0f02AbjPMTXMyQ/Xft6A5JxvOrCFxkZcVGPuS2TcAYyOBb0MRQkNx6
Sra+qPzokIPXmQHUnt9ymthMH8JZ8kGXQyGa2zUQ7T3Qn+ESED+9DFp+we+0AKD76AUOMFMzk7EL
TGIQT1ER9dfFLOLPJoBZpBq6NbyDVNM897G1y6mLh4RURRdlN6SZZX4swnEqrscuFzX4ZbKVFjx8
nRfbmJVs04Utx6SZLnMAHcKND5YM/s00XLW8XQrI8I+Rk9F6nsgyfkgcCT5mUwEfSOpkNx+6QsgH
1vYWJq5h9t3N2PO5rwM5UeiZmiYKTvDeqe3B55M03WlPPcJ6N00NM8eszWvLrzmwAjlUUYbMpaKj
aewdUBymqsRE7dOabbCjzuGQ3kJs00T1GiFFvNEACPQL7VGVSsQRKTRNkTi1E2ShV1an2TWNXTix
py3xTWxL75awMNcxgl14zgmYitMy+EnWnVXUPBZByxkUlO1QyFLCnTnwKiCFe+wTqB7LuCPDx9lH
wXZaUQCzKsyWOLxdC+amKpbgF+6yAeG0hrxlq2cgbtcs1n2VRhm/1oF3in0YfJAWW4Lpn0I31sCP
Rr6rbGEtHD9oTViua5+ydIgB/KsZ+yEH7VqZyMfjgUSwstzyDqxxOU6An6tNuwUumdGDkMoM41dT
T+h8aFe63vEe8G3NXO+ukpZEeZ3mYZcBqmMyOvNWCtCkhma+jFew8qmO9SWghcuqkTUELiLCE0CE
wBJfIhHIb7ZAapJI4ePTPDdRcmjhmzRxhRSuC+YKmgFIidcy69IHH5A5Q2Jmct8PFSKpxg/MYdC7
/iuC0JKnh04MoqTtAl/lgY9ZlHUHEbuZ0rsosKl5Bsk8NldsycmX1trP29a1z20nPreFoKxEmTA+
rtCcHJq8kacQh0eIIJFK0HIZjC6w4V1k0puj7WRRiUVsoswgshLlONLxUU5DWsMs7UuT9wTx1erx
q26b7ZjNA+jF1jV3YD7zsIqcWpd6w2FD7gvVJY8ZBKCy7i0wKKwHLJgSeub1G1oY8I9imVR+UFnW
3qp5mh/NonR7MK61zRlodpuVweiK8zizpYbbejhy+CAfJx5Gh0J38w1vaHAXc0duYgEydW4VSPUC
ZVEdxw1e8mQyc9pcHMNJnOEQruEnh1tUROl8gf57hfRcrk1ZqDV01cJbVpFUWQFH89hAAQZBuzmr
FIM7eIDvj1uDN3s24OOXEwPvV0tsyrXcPJcXnPI4/PuUD3XPkF/gFpoHnDpwZGcFXGaT6F5Y30af
gQi6I8RExWkOi/GYiYzdByyUlR3T7lM4jc8Dg5K3ReF2zOKGvc5rrOe9E8H8moSNvDbo/+DKRjqW
Vz1A2+tGxBh0GwJ5752tUIQnHxjKkmu7Rv1X3iXZZ9600SceJeutBaNcU7HM5wRQ9gtIgZjvMc2J
MmHhcpfC1428FcFxX4TkK4GnLkTaDn97SV2s3maL3gWHIe1B0ALkntPzROFfr5TsnQYHts0AMbOV
RVUyII6UadAzejcIFb91Xad5GQ+4h5INWZdXHJ9bAZbDmui8oOcxNXFWo4S3MJEGOL6vRzHrPwSq
tq7iIknCzzh4Vwkfd77aK9hU01oLFlz1C42fdz3DMdosN2XvA/GBUsfejM0FjgdUnrC9QThbzg1N
bkEpyhvhIXYpZYuU5tYpI954rF1fKcCfFq0JBvdVa4+9gk2JOs0IoKvfLNg0W4IptIeJ2eQa4Dma
E6y925DMZ9R+R+t12xzHrNM3xKN+KwOkI7oemiWgh2AZodgLN0tf4CQcXjNhXcVVouohDJbwYtYs
egTrlxdQKyGHK1O9dsNpRVJ1jeg3rQe3dB1DKocuCSXUJcF8Sbo1CirT7EpqP4ZUHKSw0AdDKYNF
BF/i2DHC7bG1KSiekVeMI0mTh72MtVXjlz5GTp1MzfZpUmbiH+I5WlWNqqLhCGlFOm+ikpFpB38K
wphN5ENqkiYvebT0yZcBsv9gqmyQO9YcQeRxF97xbk7nokK17YgozdaNylQZDlzq6w68Wj6UBlpM
4uvJ+mbkNz5vAOlUyqAAE/eDBWqVlA4izcIcpRFL/6ltOZnbesVWAb0Dl1AyydK6ZU71sUWuNp1N
Z4LxT7UoZ+mhgy5rnA50AQf42IRwaNqTgIBLT7X0JAjZPTOC4zmQADIumOWNATdhIVLF8L+PQZGF
mEfFJg9LYOfoJypp3D2+g8iB2IkQPRQ7ZBtHjRM3aKa3SwqgY9j5GezDLfvWkiZ06Ql63Q37bYlU
0b8asXZBV045ADj44XnDVrjKJcKxfjEdAIX8ViOhdJeQFaEnlWmVWfhpA+uGp4Ujj83sLcnNZMea
Dtr46SYxGN5W9jPUH6qCGCcZm8dEU9HDvw2jQZ9ch8YsfoY+qtfIcVA7tMtRiJwhHgd6rjnUUXcx
RGZI3UWBiAm/OpKonJx6nY3eC6DDFghvX0HqZYaVHNrJkX44iBVKoALYwTTn8Lkakh+aYEgbsHO2
KYQpI7IU5JD5LSEn8JHji8jN8BxA9aPLeIYpriQGe+cAFcz4LZw4sixoVzvJD3Oq0MvBSuhnXLnF
C0jRLTX+h0b2uuhbew8Q114Bn+5v0SoiqXicmjsWeT8eRDJCRGYLENQiGB5Z4dbsvCCFy8pkEp6U
blr5dNobsFTa5WKdIK23/JvYwgYtLiT6V8ASmhNT62TzD6oPVocEIRgOyEBRITZMUHqSKdFj3Yy5
ewu2xnlRRu26RA857zmtV7zE56tEQyZZKmZRGkxbgCYH8M5G3QHphFRXpqPcfmsDtyMubTDHU7Xx
rj3CP2ab4DiaKIdoKF4KtKcIyTwfiA/VVaTm7HWwAwFgmTVxO1cAFHuKCjXz6jLmaWjqOKRGf4Ik
A3KOUgqo/ypoTRaLBCmKoXcCuHVpUXmjz82CPPzOgQh05Zrw7JDxdLgOWoVGNjDOQBoNzZ8YISmJ
vVF1PtECVFmguxNUx3gwmWuDMoHm72oRw8IqA8DsbYOQAmujKT6aIJwxzk0c00i4e4+HXZOiyYsD
g+bjewBRFcBDJtrbAGFYfUZxuXYfMzbKPetK4v4KGUx6LUlG+zeEyMSfEtiYH+Y1ae4g32y/tTLC
zOfr5iCjawyQkW3rXSn6cH3OHTX3qxw6DAH2OrDW2TgjmmYjzGacFg/wNUdZXTB0JYgAWvT1Cs3O
H2tC4G+kXJGriaAZyLJK+rigy85Rx1P4KZUK/Qsy6CM7OWxwWKnNl3Av+Au8nnFfx0ZZWDKGCQan
oreFPbephGpOTRtkqm2zOtxuMeySDVTDlZgyHx/BXIH/xTs90GCptYlF6A3gV+tLLTLIHpNWLUgK
Jq/uEiPMbRtHaGoT0lZkRwg0xNPqMg01tJ4wSqgUss9EdnlbjkjAPyzBnvEqePqnEjm178uUNwVk
MnzpuxoHOoMiDHDJ/TYCASi3VKAdCLcQ/tUJbNyHbXH4nZZC5gc5yyhqm4g/V9VNh7hRrlo19a8Z
ooW9cXqSoh4Wmz8oKrXB5ShdUBD0QIHGeL5Lhia+ybuBZ5AvNX4sZdQUN0HQxW8eza3QkEWoe2gI
WQVtWvwFmnYzgf/ICl/16DUkK3jxe1+b1aMDxyBz3RxM1+cD4q9MhhsWxZ4edbrSl6DphLsAueIJ
wIB59OUgxui1L6DEKEcIRC4zlC/hIVupR1FQxHClLU1Ix8MYse6JUyfXCucmsjrk53WXyCXf5y39
sCYrYGjY4ptLPozJpwXqj7a0ZnhN1Dh/khp9Zjq8hO8hg9ITAq7WYskP8rUNVjSQ4coFaPi0RXfS
QJyvgLt8nloTnCXDpq5lz7MP2uj5WtMFXj2Z8VvgAtlV0IT5CxDjPsMyaNM3NBhIDo6E6sFKH585
3l0WV8zuHnA/hSMkPRMgnkyp/Eol3ZTWWxEgcRr7Av2BaGyHB7h4+1oC3KolljqploSaA9KX6Gby
cwfN4hp96hrvPhWNjkqhTAjjE+WHMR+aPyF3DmtCiX7Oke6fItJEbzOU8Z/gPPe0DBwmDpatT/BM
5ncO4oOTsBq7LjdfIJzW98LAEV/meg4j7IPtvmgDjowmIuMJ54GcUGaopEZftBugaMHtusTyDwaw
o84dCpUF7eG20nXR/IJOOuSRdQkZKzTQCc5CTBEoOihAeZJ89QbovzxwATxIvuGA4qOtwc3DhfoJ
Fe08igdJ1EzoB826BVFe4S2t0EzJBb5siBecZ+MCrgFE6PyBeEh8/GmN4bWL62QOne7OoelGtp0h
MPf6uendSr/SCV2frtico5lR1RAZ6qDOLSWrRPDiUNmAa4NugxVRn4Y1BIHRhrQxDz16avFUhu5s
vAOKWaaxo0dCpjX/nE6TRlBZBB/cgDhGu5DWyPOgn6gDn7YthDYE2i/IpJHGQ+3l4dHGpoG8nlBI
VDsxfw+XwGeqBtEKAeFBidXzDkxq33KomETb7OJ2rMEFNEjL2i1cPtok1yhh+sSlUr7MOXpwsRoE
cY66D4bb3rELY7Myc61WtHqODqFIjFreDN9s5Et8iuh9tc4EKVm5iQ6R4aqBz5oVFRDrfSQkbcNi
OHWts9nyhwnaLaZl3+QcfweNfpa6m0ArFMw3zKtmSCsXFnlmj39Pz/3KLoM1RKPKFA4zvEMZJB04
mV+5uZ6iyQdt++wbn8VOaIzvwo+RFwMeeDCDlvoHovJXTn6/ImzcICt3hx0o371VwF9lCQDnch3C
L/F9fL+ifVfVJHSSoOZV1hEDEZwNXQDLR89ACr4P+T/q5vC/tbX5a1eb/6cmOv8f9sdJ8JpsTPb/
0QL8W3+c39sI7y0gfv7Sv/pf0v+KoaNJICch8Dvlu1v/Zw/MPPkvyLfJ/mDhVsSZjZX0s5sDWqIS
CI4iENNYa5CGQKYD1nbvgYmOOfg07PBst4JBo53+Jw0d0AQKi+cvVDNBY8NsF9ekeHn7Lkj5bXHl
NkUjMt9GVzlYogHOtzmvkIrSapv8AkgXB8fUfPZTTlGH5W33HBrRViDxZ9iqWnNJ5rQvC2mTI80a
uDJkRvP7zrfgsNJpeEKDnQktKEEGoDfPE3JVByrRLF/CRHCJIwVvAXhWMpheYp26ewGKcijB+Mpv
tJnQm6pri1viHf2CfjjDBo5P0S+JSPFDMIEWLxq+3+/cZe4ZHdtG971A5/+MXfcKLXm6OTvIUVV5
69hNyLjITyn8Pk/I2FrNoI4z5GJgAYnquJuDp4BQocsNXhRQvqwtM5jMSjX2C6kRBdwlgj0Ih1+X
fx74kMc3Stsc0wJTJzwIa3vLRGQqw1OkXmGczEDO1pUeowVt2xrF38i4TTct6MCS5hupqST8k2QK
VWfUkDqAt6cammR9iWPmYa+B1OkMH01/Qu9OcQ8nawhzQ9ORcwhV4CvwgL42yrlnMK9dzXs2ELT0
s0v2Agud1RVCYVAcNrl1sHiyJlyOTdEOPVwyRMcfUIpvyzGAeuYJiQp6oUHUv8ETtYpX0pL8Fjb5
6Aky132WeYS56OYieirgWo5LH6/RU9tr0KGDoPh4nQyhLeWsoWqFIwylO4yJqkzENIyHnNooLvOu
gIgikAu67K2TmW8iOcRJ9eN/0VEEz7UR6BZWLgZHVOW7Eb8D3SVH/8UJEtgYKPpYUT02L4ygYKqo
SVH5WoK+mEPXblHdOlq85DNPTAVjY/ESmUAjQcjRahNLk0RPkARjGKOx8KWgXd92crpIzkmn6Rfh
cIidiM4lumw6td0UaAmFcY7RfIPWnXxDA7YNA8r2SYkXqN1uNN+G7hrdlHADa7S49pC1DLM72ka8
DuuIirBt0O4IFJ1MGLKQbCBIT6AcvACsWqFehD2vPeu9aUrZzkx/w8EYVD3f8GcC1UOPGUcDuNPA
mF6qOUDPOAtwDAgvagcAt6VL98Hnm2Yb6l2OGZSrw3c2iH/OJB3J2bkOj2VTWrymyBgrEggMojFx
eJ/3Nr39cUVg2nAr2yBNzqBusDYXC6kl2lK2zcsquc4rWGbbrCYrHPkniYzrC3ozqbwioHJu0lCK
1yUGiAYlopNXLcA78rFlsPHzZOnmc59A6n9ogADBThb3+Pw2GTAsv1M0sEynfxDNfPDy4y4hCzft
1eDBFFboLoubpSLFKgviBD1I5DBBeAP0C7UJ9CXgDke7bI965TM/gufAI4VXdJ8TaKHURftivilS
Nd94OePPBYg/ViK9BrcTQNd64nOABVGMS3/K1gERKkPPqCsyhpE/opvM8Oe2wb5VshRuVJTD8TCj
pgny8TQbu8436PHiTNUJ7iqXcb3Wuoi3K4XuKQ/hmrt7y7x4TbDSEghpUJpjnUIsU6LBtbjVualm
QdGZgaIhiy1VrIqDGac2qbxU2SUNs+aGFb54wcNMu3rvhfzAgLeAj4eD61UTo6BRYbF7tFjFJ7bm
43GDwrsKbUs/ml6rryxIoqQccOi8DMXgHnM4hqsslljYsVwlBoMJuE1DEmB0IyRW5TbTCaImFMCA
fAuoyCBdaS16CUMYfLXCb/gVimjoyyKgN6Cd4aNEcFCcnNuWkXMy7fPrXdegqUKGCAK22eKC4/oB
7gNygPMihmlKJ+t/s3cmy5Ej2ZL9lf4BlACGedkOn+lO0jkzNhBOgRkwGGZ8/TuIzOyMyH6d9XLd
JVKLkpKICjodg129qkdZRYa4hAqFVcYkPbGrci8GW8Yb41IasrzL+8pBYsnytFq5WSyI183ulnFk
+rLcwjyGqk32zC7GZ267EFGibnS30NfSU62c5Musx+Ghs+3pIAvYZlOah0GVaI8q1dRTLCys8XWG
Rp77XrJj14SsNWpEt1B5+N/Gcqt7xbQpI33+SqYo4w4Y8uYKsrELLDd10YOKOTRfpyxtrtiUEW3y
hWsculllZwI39toeEFIYBqB0BUk4uye2MNdYo4sv2/ZjvPMEj0k3TvV0LNGTrvNBuzMKTYwb3TbY
CGVe3xinnENxfZktMz70ur9re4e8IKP+uqkzeR46EoWZ1oW3JCd5moCgIRMsuzssDS9mNACNJbw1
R6zEE/Mks1IXjyFTyRMCsbpHk7uN7b6+I5sEGiJqjDsMhe596TJ05d3Yejc1poQ90Aa5JNX0l0gM
I4tO72GOhPPcsZ/GRQAZYMeiG+mW7y2X+14tuyZz2OOoK4JOitsGYw7hTyglmxy+yGmo5nwBoLU6
rgMkqlEgnOboW6hesPZWMVOf3OR42XXChPHwDad8wc7SAsqy1YuuKzCwAQMKNMNCXjPrKvBGvX0Q
BM9eE4g+Da9CU7/pUqtbFbomD71jclUPZvpt5PV+NeRdd90K/duippwlWky7MoZROoFbhu2pgZ66
7sEc3k++Zl1NY2pcsPK033sc698mP6rqt7HV8/6SOCqMrlo1ZweWmCUrMPUiMN9fYoKpxDYzUOKe
MZ76loV4zkDQuw7bmMbUbpRq4aeS95oQ4YovTFPjqZ4TVm0MFhdE5/4VXlC4jgrgub70bdBvA7ut
rIyLmkijK69dmH9nPaxFuY47XbtYGZ4X1+pQ/IvchensjEfZFOW3pGOotCv5GHZSP2a6eoKe0uOh
5zptUv3VENGBsGJz0tDXX4YhMgvuuQn+UtgYqLNxfNVEVnRj4oE7d67ae93QrjJXYOvRjY6nZiVH
6zTErcUnXHiLsWXma9Q5vCrI29eOxaWiJ/EJP0+1F7nxHKYWokTuoOaIygrKoc3WDjDstYFrhGeh
tDbx6JApNf1wXkdWjZOKXIGx9S1TH1dCSPPiRZZzS5Krva+U1fGiL3uGStx0QTaPW81t+zOLf0LN
XfTo6DUahdKStYGFI0AVs7d+WxT3SVr1rJY4fmwF4cY1UkHKto8hinWDY7MfaeL4tgBEsc1MfXrQ
leqvcPHpz5riL/Yk9UCWuf0+GaExrnE9XMxWZ3FQIs2vW4GJyyzm+i62i7wPprIZNl1VJvEqHirj
2Flpd0mWkV6FzsFrU+9UZdH0qDd5iP2g6J7iLn5JwyLEwmR4HChgJT/2chFUm7HljduYR0fCZhr1
SKwsP/a2TufwPbSKLQF7WN2fA89lZ7tlcre5EwpsPnKE6o3Axtsxj31ELLfId3KwvCfp88F7Oar7
MK3cbTPWYbrhdTjsvRTcNljzDH4w5NtRGXdx6JQNsPLYWs9T1FxV1mTh9oinxVViVdtBiNGEvOOP
Z7cY2d25PG8+07pzvntsCzdJ5tjzPvbb/EO6br33lR9u8uVoJYkEr/J+qgEbGwX83wUonmg1IRkc
z4HXed15wG29Dqe8DWBl9+TSXXGVpUV/PTeeNB95v2XnFkEr7oPCH4vbtE3MoMns6q7D8OHc5b5m
zoFNQmfVtynHgnKw3jND6DAXkE64gXTOgpljZDcRL9mI5d4JNm2zmbrMH2FweuGl4RhwFjkR6lU5
mdGLW/RltZ5NlEY0i9eoM6q7ORxSNuJRvK2zbjrZjW1f12UMm9Kva23dVTZCZ5W3V6NRTzuvTMZb
w26bh3gojvh0r6Q3j2uyzjWg36r5gKGk7xCA1NHo7XCnIu+Jg9qwdRuFE0lZl7Sf2K7bfZZhlRqL
KD82BNCMbYIpDXCmhZmLaGVZpSi9znxHalC+jxnICS4fATlKlkQ2zRKnZmmG8ynDZFN8TP3Y3Gr+
NN+Q1VXJBpHG7t69Vj5AHCozdwX1HMbQrtB4uB3IXO5qlsh3lZE/S5a68VWZ1254Mkv9rR18eR7J
dK4Sj2vhkA1JyPcMrGfjZWns3vkCm/1zUvDf1LBSMHxuCazWWzth80rG35bD8xxbIDlN5UXubSRk
fcvb74DXt9CG/U+T/H8DsFjc3z8Pxr5u2h4KJjgwy7BAH/6qukT+0E0i4lzrKmUdEPv9E04Y8TCj
i336ykh2f//v2b8KSzYFA5ZpeDbgPle3OCqgFPws87B5mFj4N9Ue06zPZo+je8OD+S3T2iJei6r7
iHPEoeuo9zrzgL8CZTIg8xQX59ROc5583Ngbpy4tdVOo3rguNGfGWSgM/6mPW3BDWcUB0JrBuB0W
FMqnHummz0BvtfO9cDQWvfWYAdDqOo6ZMrXfKrsf2vvG8CE6zoTohmbZwJvWN7DjMsNSOTKwRSzJ
OetHzCIZT4wHsgHkFmHYfXLJlN+9uS/vTT/iRM+2mj9PSaJ8xVI/jlC9R1dbnp06A5ahhZdZa7pm
i71XNTsvqtR+Wrz3N1aFDWOnsLmjuhpe9fpjFi6c2vg38ae/xg98rB2OhVIDz5hl9F+TDhkn5NBp
2EPZ0zIv20nKbIBpjHHt77/t5er59eriHyI3wjEA/I3469XlsRDU6px/KI9zvmLpkW1ry5rvh3sP
qySBecalamQImXnLvv7Tf90jZUHWibgXyOS/0hfhbBouKznChqkUD84weGvYBRPnx1ztq1HjX3Va
lyFAGwrGtr//x41fcxfLhU7LotAJWRmuSdLqL3fWkNpaWIWq2jf4YbFxD1FnkWatxUOZNozNRF74
8L01VZD6JWdUXZUdg18ZufnCIjQefvxA/0je/P8S/42F9aev7v9SN/83kJyyeWt+Btxyq/N3fhc3
l05TmFnErImF06z5J6lWgwxOUBECKgygH+omd9of4iYK5pLMRvhECeNpx4PwD3HTpOqJZ6APqoAe
roUv+wf9/Pcn9t8V/ACe+/UugyrFf0iCQc9CTuXO/vWRCuCGc5joqInIPZzINpkwVbb9boYodcyj
2t7PWgXzrBqG6ROLP9NaZuGW8XjU3VVVR8qxkdpb7ub4VLiwr3l2mg9Oijtr5UgHwGxjuddx3jd3
U9onD0Vj46VHZjoUkWN8q2RIej5FkYRVvoEzVr/3TZruqZLghJGkw8jCv5PAn2WG/hNSSxGEIzh9
QmPZkaVceRW6JuB/E0GNfem5skUS+HnIHictYg4CDabRpEAe41lvroUWuUfC/5jPw3y8qaTH6S73
/NPURH2KRW8Ul1HrfPINmX42pgRTK/nmHtHXrLfMsfnOqET0YviJf21o2a0x4pMIhfHAAr9aGw7b
5bLGH7XSa2l+N6eJxXQxOYFn9KUIVKFaMkIGRRWLVIB2xA5b5Um3s3Ndfg7AGramAh9TJ6hACIHZ
Y22lDmxH2Ng7DrPpnngJEAJrwH3nTkbQGqJ7rrwkZM0ZD5e2SuYPfxqmF6wl5oXxfNpjFFXXjpmO
F9vhl0PgPNni++uusNPU74XZjWscTu5W9nm/c42MjxGN48rKyhxayIDVPbO6T803qW2xp8D05RXE
xIMFc2TTQT8Cp1GV68YOz0Umi4PmaQc20tmaheD8bPWq3tV1b3+PMAYwxrYJpllr2MEMgUsOQ+8W
lO0str6WZseYrZS2oRuiu8KRnj5FU+K/urUDzA0oCN48Z7iX/VA/+KGVnGfd0c9Dg+C76jBbPoOk
ak5pp+f3VmXJHbtS4a8GEEV7e8xRJ7LcNC8cTpJzFFnzdnJdToOa9Nw7wHkGdo625infmP2SStFv
fcW1UkWtEwbpbOUfHSnG6xDe8p4YhnnltDLfFdLBheS5yUsNXua6jKR9YaOLKhRPuI603rwSg71E
1qvoBjhF85DOC9C9aPJDoXUHWYaLY7K0vWtRS/Fa+oZzriMrO8DJkfsU2ZqmIByE28GK7ZtcDlci
HpglUT/3mt6yr4/at7hj3Ym4lBkbIUP3DQf7l12PxSGaJL7qqbAPVR1aW9eT1Oe4pXgyrexjGkz2
FFpkiVfXKx+q3pyfmkZOeFFK/VLFDioTepV2BJyFh5LtjH4d94ZtBAMEgzcM9OmtG2U1a0fT9D9Y
M8a7sucvRRQLPXqJTpOTqakNXqDiKo34EgfTTA5Oh/fVg89x75pNi/sKtO6qzYyHtioP6CjOsWIF
XhLjDYjIFSU8gDS7wMfL7+ww3zvT0B6dcC4PbJ8ZamWXsXXxzde28pODC4phOyUkydymxddJ88id
bHTra8bbFpgcooM5Jj6D5Sh7Ib82Prql1C5SMEnxhbpwHuKMoAL+mltNjdshd+qrWmHqCHx/a7dp
sYMVr5/Za+c4ty99GPYvtO7g+nJM45LqQFFKmHdNgEjTX5d6rz7MFmtPaOlrbLHuDjvguOlzBPgN
EDHvpYW5LUmZzTlSuUvnWMnAeDM3VbbTxpag3jTZbqB6Rn62vIAMIlCdXTk3WEuqrvPWvt8/RvNk
pai/PnYRFWHu1Romgrwr5qsKu8qZDRNYGUN7SUWmPLphcDskue8ik9d64KvSCXItecbDqx9yHR9H
pae0K6RZ9Z7D6LgKq9i/2LihDk1jj8WKxEJ7SVotI1pXBjbenDcndcddqrPa0slptYHE6Xrde7QK
eWExI4V6ubMh++E/+bw1rmciX8/Ks5JTMffffAh0e96Ic4ATpb9GUkm4lIb01KQOuJBJ809FZ6nb
Ng3rc6oPNYaUJMd0XMhNRSPS1vBxM1IfJDd2U5vP2VCIvdPyKVXoVdt4TMUXlFkmY7ifb5ZZLy8X
0iYvcZEnj6y4EBydJPO3ZupHtMjEOOamaEBGC+Nbw0CTwKhqr/qoHu/1jl99GdvzeppauWlG4V2x
QsSbPuZVfGO66cCFZgzEMy1EEqmjvE+R2e0YX9tD5s/yMe+I1xky3QBhm2+z3rQ2sgdHC/NQn3F9
aaWFNX3cOmjE1wbK8JFSqOwbto1sPXBaXPWct88Jt/gVrEu5Jw4NRC6rlf+aOU6yLspBf8lDRSsH
GdlD2Ir1JBz7dqal7ENarn6U0I63GMKbGyMp84NtafBOAGBc8mnwHiOahbaGXuv3cZ/gKuzdUMOI
rzlbM3bVtZrq9xJp8EOfOx7/nWpndl2jFe1gcBrM+J6J8q1d2aiqmPRKvMxgLBbEvLYyyo58FqVO
+oVFvuLdn6YRcjQHkVXakYUIStNvL3VU5/uKrVqyGqWbZexpFL5CN/Tq79CvskOfxwxq46CdEnIJ
5DqK274vs31rd6+YS5nYq8XjhRzXvWet88pg+qaH3Xc3n1+hfd+VBnYhaEqSf68uDgrb2AbcH/ur
SB5l7LoPvczEU0YB2QcQ+fFZhfzFvnQ0LvVkalV2lBGfojvKuqn7dpc7IzmfM0ct/ETLyolOokRU
rYVrFHlvFLaL0WrsvNu6rSfnpXHC7x1Rfw/G4sAXR+RQyK1GdioIK30HEErOuwKjyTmRtVa9Sh6g
nL38HrRPmCGYwOo8elqmMIukghyHmV0Z0VQeO5W4r/Zk199Yk0TpbTjG+RXykqEesA7G4S6fWYeV
AcECjKPgou3004vHRnu063C0N0bMDpi4IhGaQ+0m5rrU9IlcW1Vue6d5bqCpsAaM8jXgUQx1kfWM
q2LYO4kEMle03TV/ctz6IEYCwiLHRFmnzhe453StslcZwaUn7MPanrPIYznH+SZGtznyBoEqpSUR
2cPcQIU0pus+XhYDfJvHuQUTFCfD28ISOirf0VYNm5mdUY4TLszluAV7vIP7ZqqrJDlk4RYkBVC9
Kmz35E+tIKvZZjSoB8jr1qWYUSDTWosOM6vuAxHC8KgKkRxbnZSdkdPXQBSTDZxDGAakxreOfjKk
dOJESd0nmATZSJHnY5mf5NVmCC05Qo+nbawNJekhvuZ9p0uxanNR7GBZ69+tDk8TpZaSDArlkqbx
6Xil4z03ele6zUdnuXVmP4Y1tuw2SOo8QWr6zxD3o+/13xW1ciRh7Pl/e1TOScN0pZKfpzj23ctf
+nOMw9CxwMMXZDbT2O8GFd/+FxWpApVgGdH+qGfVGeygJsPRRLfAZMr/zx/Tm/MvfRnsXf6AjnSG
l+SfTG+L/+VnjQS/sysMS2d8BEcC2PUvOoEyHGTCOoqPMzkYaFJ55PDAtdJQTCvpWP2rHhUuoSqU
3YRA8fU8cKvUHhpUUPpdujFcmHop23oefmLMbmJ0dmISWpliyVW70cft3uJyplOOp9Da9kYe7Tg9
FxJRNrjbKabBkYV9ddIjAt6rSuQnid/81q1Mb4fCHu9CN3R31JhZbQA7NVw3OEAw4MfqkOEiO7Mq
C6mha2KNnB2P1RV7EHE15WzRkg5FL3BBHbBCDqPAjLuepJBomUqIA1W1ZQ10NQwY/PT3LJurNwAf
3nnOaArkCeW1G/5AtBmWzWC2sO4GrDUR5nif5HrMQ/Zg8CzYZ0poH0Ol6u+uTPwbMy29QxUW6isa
RVgHMe7W2ySW3a41TXVnYZw5ppmrmys2nFMRmBwtyIPrYDOR91jzmYRUyKxdR3oZXTVy1j5KJ6Ib
ypCVuCa7UB4AW770/ljfpbzMdxhm+sdYtu2977ecrXJtVu/gUaMXBbLUZyYnm+tQNdmt5pJ0AGY3
zmiZm6wEdMVDbPuZGwhhqLd6GocuENbw7AjStsRP8vc8adu9Pyft1rCS5GPWu/yU6OpGmyP7iFMR
9TOc5ysZsoIpbZoo3dFrxJpFMZOrPnVC8aVG2QvzLq9Tfksd/29I2VvR4BBGJAsDSk4dPii50FVj
hB3QSlvbp+QOdqxIFn+TFT9nECYz/CzSxDgCL2lTOHZqkEi3OfXEwsSgnXABHnCPsEez/LkJuopX
2moyyP/EQBPxVONbCIamjNf0eOERJio4fE9SgbVPjuzXV2XezDtYeuVt4tgMsPXkniJVzWt7njrW
+l5xlq2WngS7/wl/xGBpKxYzBBDZAEZP9BIKZ+V3kfXOipykTSZt8iY5fWKV1Iv9LGecHr0LUKLy
SgOWje1fOI3HweBpGxkXfRBTb+Uo+5qzdf9RumZ20BUa4ZDiyV6TT592VhmPVzPH3Wab+m3J7j4N
X7TCibQj68o63fila3zWg950bBCH7q6fhyrc9FNmvLboGpQ3lnV3MUDufVNAbagZHYy3TAE8Cvqp
JV4xuLm3t8yMlkjl+dU+ERPO+cIcsVm1MR74juzkk9nr8VWtx9Z7xwhQ4j/jol0Qu/leRqX3LXV1
F0FnnPTD6Gf+AzkwDDgToW5SDsg5ORbXptp6uDbe7Cj2H1VivWv6ILH3KvNsdM70ZUtOilwTRlUu
McnyJY26xghylbYshfJSvbauhTmZokOJ5bciva/1XUHi2/ZPMU1qa9mqi9F4Pt6thPtZ6djf6Sew
Nh4x14A+ME5aPUEKclEJmFe/28xDWx9R8Qne6o0bUPiWevweUE8YlnisKXNyA82XLIpyK7kTvWbv
qgSG11rz2xAfhqv0V5HFeMMsnqg9SvwUYM5K0p3LwM9EbdbXGb2l+cqvzPZOkd/kF+sW6TMOi3pa
1QYeDp5oYXcIo7H0lqFNfuvdSeKe0bxmTwCYjBvZ+ubGwtf3UdlugchlpP0tlgeNh8tMzzHuG7Zv
vmX1W82L628OBX1fNavBVzAWlEQ0SYgcPjSYZExMVGHgE1m7iSc/JIAoZLF24iE8xEIbKC3S5T2k
Lgnu3h8wHSqMWHmGEbt0j5acQMSWZX7x4yZf91ESHtKMx2ZF2GhHPuEhKu1ux+k7XCWU/+HGwZFI
kDSDmOHjutjUsK0/Z7MfAfgZTr2uoF+QK4+pdst1L70ZIYb13ZWV107ZBpYaZPI8a1FOj6drkT19
8SbsAGJFJYjRti9dN5FSDkE6wjVJnRsjxQ5GslDdwX7X74gyR7c8FsedC7z/0EfDkw3X465GK73r
DMahlZ6kiznLweihKQ89zi0HlKUoe+LAJXhIDdxWHp0At3rH8pNsGsi0qACdmWTWtR/hiKz6GQCM
rQAeGLzy0Gum5LoTxOdqDxrLmmhCcU2kjB/XybStQcKTX0yuSW51dnQr8kjOqTb48WdsLmfbJg9I
wLAN7y32Goc0yYYHPGdejaMjjL/Mmf46IuNU2bVLq92Em59jtKTpjmucTVSuf8ilB2+YlI0zr+62
I6zNb5m1FObNtTbvIyOftilmgtVotN2G1pZukxEl6dfd0rwn2pnuvISyvmJIb+u8Uyu7Jtka/ijs
I9UX3g1zSOVwKs6AT4hBlTP9ftPS9Ec/C6ZAfp8PaukB9NMZxIKluTsMYfSzZj2FgQKV60Kxd/yJ
CJew8dcGCFH1KPl36Ik4TrM7XdAehh22Lf/QGzQTgopgaFvaCrmfiEIjdypckS5cg+ZHteH8o+Xw
R+FhZ/r1BXhpQZIuRUBbStY38dKSmNa5ddMtzYmz64+HhhdjspJiuC4pWNSXpkWjWUoXWS7XL8nS
xKgPYXZolnbG0lyKGsGnUNoYq5iXtJWbdgANy90mfZphK6XpkQX8sM5aw3kVSw+kIL67aePloUnu
iKLIGRvrvFFKiOq+pEoyQR3liR2zn7piNqRsUi+h+RNJHvzXZGmjpO6jgdjxo6QSlb+GmeoA1SL3
jhv2JJw24T32W8Pl9KPukhc/v/lK0IKpqMMc0eImZnE6MqXvuEFclotIGQ2X2RAV9kswXMWe0Hv8
YktI3W/C4RYPcDMxlKphVkyo2W/zqmFA0Wx31W+zLJesYLJ1f5tza0Zezr7jc0Yv9Efaj+LJbzv3
wVhm5JphuV6mZhrmioNLPjZwux4PHcO1w5DNA/C7xdCdMny7yxRu/hjIrWU2bxjSXQTfveN6+W1t
5JvBKrQTXw5W2GW6L7O2/m7ONjaSVtaM/0NNyzCSTZLvVTW1F9MesinoOitGYVFE1B88p1ObYhbz
JZ4576za3/SG/4xQ/6MRCjPk345Q11/D/zp/QU+ofhmifvtrvw9RSBDL9IPV3wfTTS4GP8HvcxT2
fapwAetbvwFEl3XrH7swl7+Eg9P32IXiwl+yHX9MU8a/aKGDT2virtQZhP7ZLmxZdf20cNbJFFtw
utiC2cwAbLf/sgpLLbjLdLadlECYeWOHQJVtCT+Izh1ACwCRzUEN6bRPuJQL7VAhN9rAbm233Fcs
DHZoQ9OnMnmMB5ou7WBMp36+GkvH/cKr7K4TCirUXO9L2tWBWbGPGCYLSiXwEDxafYd1q/nM3RKu
NIByRs4N6cs09m/0RGvdC3SrHuqFdFoYGPcEtil8cYa+1V9zLJjJhCFIw10OEAXuwRF0zhCMnstr
tC8I5WXI8nY2xiceBbX07mMB0WQAIYIMR9l1gcNBLQzbonlowHYYGy/FqYbZpHbbGfFS9h5tdw0U
F/0qMZKMo5Zef8Rao6DByenWhpzEeWuCVbDxnEmbv8lSZ9Xynxvwf3IDGibCw99pGPu34S35RcH4
/a/8cfPZ1r9IxOiLTGDaBirGnzefoy8JHCw8hmfZ/BHW17/ffEL8C/M4oEWbdNWPBfb/ufmW2lQ0
EU8X1EkbrLb/US+1/auSQSs6/OClElQ4uudhL1msPz9RddH+c2jSkbhnA0XSXc60byFz83MGc174
J2lF6kIZmvpADhYPcZxpd8LHFVYyuMggB1+OjXRk+6SHORXNDqtRX2MdMPaYhHQ4RwFcDBGttJ52
wBSGV8bqD1tOFY/ZlvZMOIZG6jMb6uMtaYwB8Eg27SoxZXf0hc576h+aVQxn7IvoObdKbA3WjQbZ
72Ysc5YtcdMOb3h4pjeijlOyxhXsGkEMhJ/URKYgu+R6vTQzyPdOxOlbGw3TLadowjU48l8nNfMo
QVJ2A3Oa269eRcZKyBwfktCNSxQ7F6Ol7GPFgU08dibk9/VP18vv3oCf64h+wIL/fP79+ArgNrt8
q8A+ydEtppSfvoJitiy6shvnflamf7Bhcm+kWOw1Pn4XmgShBrhM6YV/W7lSnNgM89Gk41W0X2f4
Ouc4nTYAxKuDP3f9eQ7BBOIsqD55WmjPdLI0d/HEzhjLUHru7NZAno/b/Cmni3EXxUpusf9WN56n
HluOYXvMbCfEZvEgYrFzYx97JPvqv//Q/q/JQT40JqblAoYWizOMBNqvH1p6jheFuoTmXBXhq7F8
+xFFNC+GsMZbGGvq0OG8PhDfRU5i2BVUUbXztjHT+QyUR3+XmcGvwbeH8SYqrew40CV7H078t9oU
4ouaGuMqQiC/iTvHOJlskG4JfD5h0hE7n/KWp6wc+gDSDXbycih3saa0HSshZz1VquUhW3BNL77Z
K302P0unOw341fZtF9p7RmHID6Ag18mIR3C0B4pTpB/jBwSH5qdHy6qGD079JB2YSj+kCs2DO+Fg
Ui2TXBhjAJV9t6Vvd7zjpsyuEea5mZos2WfmJ6ftVK2cUDnYxtMZdKMVFZgwvLFbJ0lTryo39Xf6
rKhDS9hEumU53o0l39KKPof0XMRmfZq8XDyTpJdfXl4z6JYDs9GKCb/ej7NrALZsmr0/yoR28FY/
h+zNb1FX+rOd1QvWwuxISdXxnO4nFZN0RbAXd1rSjjcNdrsTUAMQD7M37wd7uTe1bL4U/dA8U/pS
v/tRFp0sCwSTjqXh3zjh/vLMWqKAnH451XDKAUQrfhRO/XTDCLBKYdS72l3M2u7S+l250xgFn5Dh
vLVyOz+gpIprBwnqYxDeHEAGRU2whin+TGU1XktHhEfM/vWzW1usbnEv7mpPvoy+la3xAhePWFV8
WkYV0UL4OOUu57s/VSGYB72N5k3DlnAzFZW4G3WV0WYw8VGnTpvOVhwmAY+radtbNpsRCQ78qAjw
GRu71cSGzRWL+5Rg+bXKqvny47KVae0HeK6ns6pt44RiGX4nfcKIrhXNs58azTPF8vV10iQKjyyS
1xK+KZP3Us92dYUbNgA508Urs+ucHax9CBhg7bwbT6+rafP3t674b9DgvHdcHfK7QAF3l1v7p1//
AAKGgLMK74SSDh5JwzVWk6q1+xRs/1kxyuiAtRvtIZ2SPl7RbrO4axUC3A5oJa8Xk3sQXTCvw6MH
BPAt6x2grn49YIuQhgpflTXxYXRc+Yc66bTtP/8A0KP4sfBzmq6wl+DpTx+gnLNGUTHi3uXO3G7I
UozXtYyibU16E0Wo5DkTkqLnaAX2aVk5axt2RpI9pm5fGQMLRO49kwfzVL2Zo2tgWxnx0AjZhVjL
vfCBnlGicHEZ5d7q73/2H+/jP18Wy7VvksvFNSYECxDrrz/7UKACzdZg31HAazMJN034nas59Paq
UfkThOH5nI7NeJMzTO7aAszVSjCmHjyZ9Meq8JJggBJxyO1BHWi/0x5ap/B3dGHBq0NlLm9mr0lO
ruDzD/ASWaU1Q/MdnBpNuz5aI/0o3UEHOdqz25vHW6COQGhcfN4BvlxwBvDwqHjrwmcRUwqGK8k7
NrjdUCJdZ5s3ZrSVNKW/omsQ3BsgpKF4K0qfXDS7Fnv+lxE1PK9EYWl90EhhbGZT4hCoMirI1B4W
W1nT+SvlgeLy8BW1Vx04E4y3P269EDLbpyIg0m+cjP8RFFR4nOEh3eWiode9AJZMMKqOP3VSNmBJ
4/CVKw/iVV4sT5DlV4PYeqQFaj5b+iKAW/C272hGAkkhiuyB9eLMmrt2Erz16QfpXva1UTziGgdc
hBzRQwrJxSmmZGtNMdF4nRoz75K/vxA4JHKV/nIl+FSL6T6eRErKOQ7+5djAs7romqwnx5EbLZKR
zg0G7ohncz6MNfhFer+pf+UDsH2OthzF5JuDHoVWwTOJsvnmEIN7XMeQoo91kjd0gBV6ApcRwFSB
V6XctnW23K44ct+nQYd4xFLjXQxW/9UlrqWtQZcX7rqhKgfbCMexc1+29qbAwMt1YJWwg3NQKfkW
ymhFO8NcdHsPUNB6mil4G63icSRxYvJTNhMNoUg6fu1oF7K608AWRe8+a5vXCtdXvFZVXe1HYyYQ
y127d/NkOXIu36sckva5GbO9rWX9tB5FMm98c3o2YGiAt2Bxxs8D5rhJuSH8yOJiTUVjBY7nuR90
BxcA8PrsWBmpvqdVdNJWDiHk3VwTvj6LkdBEgNcJ7l1vJk+NluJdm+VgekC7EZ/h0bAbQtUFDB9z
bhkD2rpH8tmxjPHuucad1g/LAQd176jjSt9pTQGDEF0/WrFZazftGBc6HzfjkZdXDb+oZgCWydKg
4zbAnTCHgec0FJjks1E+RPQBHgAp8daZjdR8j80QOEVkODKDMdEuxx9/utAsVmmbGdrle5GzZAna
usCCxkSvB1o5G6cIIQd1sMpwJQ1VdQV6FJGSnJ/5YhBDJQqPf+ZCcyLGSuO/2Duv7biRbNt+EWrA
BRB4zURaUvSizAsGVRThvQvg689ESnWPmNIhb/Vzjx7drTIkEshAmL3XmstN1F3D3nLfcRqnjNTO
84vppPIg+1nbIHdKnRUUXnpDejOPeCoHKoWtE0dr3Gjuamw0RmGMMagEmthgSRUpKNoq0H383tkL
db47QkcXVTvbVjh0BDqi40rzKxfG0Y2ZuyPqyczjyWD3uD29SP+VWL/TncdCskwp/3d3/tMTIddF
iPrv19LSzx/753RrOH/hQxGOI5D6IWRmL/BPacm0/1rYDdgIlsb9z4OtTb1JN20mLn6Iff9y5v1Z
VbLFX5SAli2dgQB7ORX/qx79q9mRcyzaANjmFLsMHUzF+fliLue6x7HhsCnN8nmNBqy/pTrbOSs1
1u3XXx7MH45wZ4fo5WKet9TCdNTm3C5n/F83FKFQNiDIzr4lBLH6AjfHfJgAtz2mcccx7uQqCTno
P3lD0uz/g0tTGOf0ThWLh/r60rGWGqqjZ3Q7s5dHxkoQIU3L0VUbHHbGgyUVxo1Wb6AatMGymr19
+eXX/+8itDxm17ShgEh08Xxx55c3rTgsvCSzbjPiPnHBAYer13rX4+6Jy+VyanHUv33N3/KZTxdl
qNjLFg6jxtnjLhDv9mHlmbfCLHBmIHtD0OwAjqCg4j1WnZCXdmxxcRK1cOtEXd89O+Andpnm8Bxq
hGG7CjCC2rfEQwabecbX4kiTjnEgBt24GKqA+kA8l1jJ28pgt62yAlTA2/dxdgQ+PbsT24RtNKeZ
87qnHCUScDcyaSprjJWemoPKFuyBbDGSUFgsL8C7tc9vX9X7wzdGlZX2hOTF4P9fDxhYDczmokEz
awzGA8cKcojdInrRE1XfTsas7oRdGVfC9SBvTBGgj7evvxSUzkYMXjIARQjNGTfn78rgeQDbgPrf
Opqj7uLlhZm8ntP/8K5l6szOcxqdlKh5sxZPkYtY5/W9gsfqCl3vjVsbXtidVkVgPoZ4yUYILKt9
VqkNfl53qi+hruNUINyCl0VDUHuTpAhj/v2Ng0hitiRXnnLg2ag1QXR6NUeI275Dibi23SArL80u
16G0Fqn3H7wkLtMe7yX/cfHuvb53VK5Ur63BvKVUQZAr4H/w+Asco3f18iJvFjbCAIaCfhKjnCog
rjzEMSFaA0Mb8UnMbAqcQd3hRYEjkuomZJN08DZGBw6HCkY98lsT3jIhCzUevQiJyzsntVPOzdlg
cVFt2brBUuExYl/fREIaMihpz7gNgoRu8YzhcX8aN6rLqy9Nk2vrTAKHKSYeYA6PcBMSdA/8dqLM
UU05eyx6y3VGr3DOGt8I9PYZNLu6e/ur/cMsuDRIqGlR1cIJevYxNY6zgxPYxq2YXR7I6TEbVVN9
MfTAeKiz5j0z4LKCvnqLHJxDeAFp6Bioz6AxvX4weReaiZ5O7e0IPOECAo14CjxgRCTIQg/pdUvd
NJZDwSeIA8yT+oA6ZzWOk3cf98RzYKadumfSlxnpOjOArvESIDNg4lzGxOkRtawazgoNtnfZkidw
MRmWvGQjZx9MlxtC2lNevP0Yf5gYf/2+WazxdUJ9MmzcWXgAX9/WjFDCxe0X3pb8FGXZaW78xNWS
69rKpm5fDNEwrhN3SEgeFiBa16Dng2jrRRBeUD1guFpPlBvWZmIOG4Ik3O2wSOb3kdPSDi7Q6Vor
tE/499GtspPVo1H7WGl52OHqKWmDjyHSOspHHEl83dR5M5J27GnTRA66pATYii2r4pbAxOhCtjma
plyWV0MCbsOXZaNT8DEz7bMxuem1QbDj33raGj5isAZq+DTDIJ7UED1PopycYzdFhU9FDUwiFf/c
ImcnqW4QB5X5WkWeEyxiap0zZIRgYXBdrXpEWpaMvhW4Lqq1OtJXZE+y+ebQWWM4EWEzr9irwEmA
6i6/1RpwSTAqbZfuZzV3WIpo3TYHs55iLNEYQC/NsMfRWA3BkVaAdz+NSATWrj1Q9ddGC8NUIrpC
rOsWbc46j8KqwnuSZ2TtIkYMyFYfvccw6ll2U8aIixEd/1k5eZuamAFyuzPL27hGB4kHdJR4aqmw
wd+VzDZsAReiVsUq0MYTPza5yDn8wCoI2ASSB98WBIJ7KfE09azMRmTICvZXr7vV0Qr1ZPrgWGV9
qSmK6ttwKvMIrn2s5MEO44hAWa/7Wxapg3PDjHRYD0lDLlweXjWm3WwbFO4cKbED6/r8Ga1TfDQH
qXzq0kA8gV/isIW+RA0m2MKoLL/mXktMOCG2q9rhaMdAUd9DtMULmSssfL3n60Hd2AHkxYzk5wYc
fAZWrlswVwql5GrStGkly+7ZrnUIgCIOqwdNSNIMhoKIWPuIGsjLH9yBwzJWpSibStfPXUo4hEhP
NsFa6coWXsDJa2WYo0mmfWrHGuV8OOEExiIzMrzqM6UPx+LjpgnxBiibcrnV9GXzMwt1R6grT7qg
GXOhh5LNEDO4/VTLEVdcC2YLqGgYZB8VEX6EJkDMvAKcDGhocMk1piHBXBFPjMpVJIlo2doFYpY1
CtTqi0eoyJJ4MPOlQrDQ1rpOgPjojQyvIgSORq2CKTu2w9vehQ9Fy9KxnwKgNKsw1tmvdhl4oiQf
BXnos/c4mmb73GKqx7gEVEtDZXbJYd3b5E1E9E/NGyrXeW7x66d6YWhx4igv2NYFj70DVTalPHuR
FvSsan2hgU1lhnW9W9pCTGfwIjLby0PfWLo7tGgV94TW1rgy9QXWRLAo+CYpeDiNyUqNoJzmMyYl
I7lCAsgUQ09NXoY1LTJvkV4Q08aiHmvMqKc5kj2cvCRAhHdi4TcFpWyfa295lN6C/Wrbnj+ePm3e
9xCKrJpiVcm20wQdHU83wOf5IxnXeMzhIMGwCvHN91jdr07248mEdjYYs4cECC5bD6H30coS8wEN
Mstzp6rRn5bd42Ty7A2SYOMVryRXIqa7fY5LBkOy/GloJvzvUMIguEESf5KEtFM/YXtUZay2tRfW
XxLw+YixqN3enTYKc1oX01ElmfNkKvb3SZvx1dZ8GEw5yTP9a+hDsWvR5as1/UqPeKWdMtCvKFGm
5SXDiO8Oqgmb97Jm4Wmx07cBn0hPdDbhZVl7G2Gk1RfkfqzmUwp2bxOYHrv0dqayCohpoujWNnzy
gZ8ZVmU5TtBqSB6hFL5scPplq5LOEMx+HH6sZeszJV5C9JuY7GxtaylhAG7l4PAGngv2Kxf2E9aw
BQM2N3xAmnAoi6VWjMkG6G7wLQNoEMAbXl4hIxAJgDLVLNsgVh5gq+OttEeEBF7Ld4S/ls0df+mF
BgtwYQvmNsTZ1iGN8nhnTAYbAx28mcM3fVW0lnvgdsoLC+bZXTz107TSqMzlPqCkZg+5ybjqluEp
isy40sOElQl3KL85Gdiu2rQy+w/VGGrRPqfmxy6N9GywiEtq5wamAB8mwEW86uyUZ9YZ0ntUBGY+
JKmss01HdtMOyQdj5GT6j/KRZ6oqkLA/JgEcnOpuikm5WGdp7F06Ex1cMPy8cM5y+XyEyHYCt2Wd
UX1JDCpKQImaPdt9mNqBxbcam60Eqmwtz2HkGyL+LnjUlraTQrb91EDRvUj1DNoAFTzN8UPBG980
LZ/kNBJtCvXtxRgzBQhcvGpjnFh9QODD9sZTgTkeZLl8QUmNvHEL2Lje5w2EibiblYcuadbazex0
bIpM2bMHMscwv590YBJWkhgPJhC1fO0lHENsJQ1ojJA9liK/gc01SLxshSl2YdZVvOg1bkJov9wh
KxF7ZLJVoP2UTbw7HXjnUau+zAA8HoaQI2rM1K2vRo60D33N3yxR3VibbtmlzXLhSv6g1i3L5oS6
Y/SrTAMCKE+gPFF5l4VJIFPSm9Qq+56TzPLUyEdQnp+MxKP5zfJxIoe7SOPAfqp6NPPrYkFUwoDi
tZonK/Bda7Zo9WZA30QbMh3FKS+XaS88h6hthLWKGPLoNhHt30Vx4Fho+GHgEE1HK5B86kzcgZMu
GthINvRBDVnw008oYAzbsEBx+gAEyz6kdamVG8+TY3bMB4efzvrIrO8N3RzZsQcpD3peFheCepe5
T5mJhhTOYJJnKxIuR3KbDA48AIyJeXkAP+ai5eA+JCbzwjKxYhNmxTmNXRS/vJOqQ+ur3Hj61rAM
3Z7Gp23i+UsoBOyQ39jpB7eXDBEiUVEFw60/RuGEMfPHgMjHXL5U7kBEAZSSZq9R/txkUyWeQoda
ymlUOJCJoYmY5MU6dsGLXKNIT8RSbUhbjQQRpygIBunECRg5Y553a5MiRCMSEIrxckM/yBUxvcV1
A025BfZG34lgI9O4MmxugSFnPIjIKUffyELeLDeoWWGAfVrbsmLQ9Al2Tjy9xrVwzRkF8cyg1jUs
6Ws4ec3+NAPaaQexokQina+74AQVxGRC0dkdl2IQCxAK8NCaRlrRHZNCGTZI/mtNekxX/fJpk77j
NbPqiesisFB3+WRzJEC9gZlUgQEMRch999MgGd2mDSA6sRtF7iF7ofl+MCQJRF0/FNG1AdSrPKBy
Mq5IieBTCInYkpW/ZLTrBjnCDzgI2YQA0PYekbPTUMBcwP263nhjk6dy30uVX5uWQPsUaMTjJO1e
ZLW+cqmsX4yk3ryEFrx/F4zfynI4Uq9hB/ACK5bHBJPcwg0c53VHydNjhzI5mAwnnnNM0O+qFOOs
dhqagy2i0WlYYaJHm4q4+hBXVfLBIsLbWLNqIrm0TLVfgIDTGspS8SEorfLFw4Oabh2Y2jf0nhlh
TWt2cqNUSxBhvUz+xyQIKUR6cNiu8NQiuke4lR3IS6AKQ5WtX9cZ7ML7MDH5epq84n9r2Now2gVt
NiqA40oihNtbAAOJKhrY4+TLlq6OpLojIu6U+qmt+xoK5OmgjLSBB2N5vKpeRPA6xXk+HuA/ik1m
yf4AViKfVJ0WE5K1mbFEXKbfS/aYrC4Q3jbAEqwDKMLgER8BM9zpYBgSs1Uds4y8g1XTMaeVDj6h
C+ppEImwjl7GdFkOY+UZVyf8qQH6+hkJLTlU1oJlZDhZ20URrrYNOJ19n4fMVrMTmw8DV16f5k0v
SZkc0dtam6kueCeyZb9ZBZ4EJC8JcA0qylcjBoQvsMTHVYmJ4KmpeYXIEWCTGmjpEd/j1gmXmXnG
cVmvOdtFexNe/Hd7cPT2QlQ9b1xHHMwK0YN3qf3YYdTsHhbwaJ4W0j64LoTbAwc21e1bzjdYW/tm
V3Ztv81QL+EzaGG16ulsPEgJmVXhCwL2ECysTDfRWDaCwOQkcUICOYCUHoh0hWNfu9ahEor3YQ5Z
jH5smYWevzigvVZUyXJ9GxKQJTfEt5pbrhw9RARBflSRM19G9hR/hCKX+uRoeMzOnHZIuMzMnjBg
J8efMhEHedNoTknQx+wVcgPfQu1NWKF/95UlnhOvn79n7CpRGqiW7fYIbot9lXlhVK2OmagtdxnF
lc82H7fxsWqS9VDXBcF+dalQVMHIvIpdwAZh4sSf8qoL7x32+ESC5tnkp63Qd5MkTsKzquAjrbH0
7xL/bePjTo5bdsp0km7mQuPECsNoNKDz6ogbGm9wfiCF/tvheafDg0DQom70f3d4rr4PT89Pv3Z3
fv7I/+vu2H9Rl7YtsEiQlV8Jh00qTv/0dEx6Ogup2zHZwVCTp+T8j1JY8I84CNGeWN4F9L3/pqdj
mIsy43/rQ7B5Fimys0h+8H4Dsz8rXtNiUQPZHNYHN2jdx4kd1WGy6K2uxEyQA13euvZVVR4dYmKM
VWnUVIHmsN2MDryZngL/pQj03vwsojm9IjWswYtFGqu9NqtaCb9HeIJDyx4+s3TSpwynmT3RRCaa
NxDvuKo6Ck/KiYphR3aHcdez4HwphmC4nuEEKtofxdgT3dK4MykczbiNc5to8ibhUNKkQ89xY+p2
Dp2aclVFiUrXBKzZCdEHLOrkMiCQiEjSCPeebcy9v4QgfEv6jB58NqXpc+1q9TU5oUNOKS9X10FA
0PaK5C7uPSfdBryGInjjUE4NmJXZ6FW1g4jKP7VaUZlHIOkcLCNRT4eQvNzEz/NJaUfJByyBqM5a
TkmEI/WtKavy1rOTEAlmOlzXwNdB7Gbwb6JchuugLTGEjo27RyBS1GCoS3LDoCywKZV9Wvgau4Cu
+mCl5seuqjp3rvwx0Muu3geGALpDlnpouTsJcS/cuk2sz7qvSMspSIArpLqy3DkvEJJOgwZr3ChB
jVRhHTnrhPSDokg3ZKVomfrUotNsrbuBY/6KcqdBgo6IA6RVaQ0sNdgAmWi8VcXOJt9WMFiojFq2
5YRroUVJcB0Yk7al2mK041q0nYVKte7JRrpsAchEcHR0h0BcvR2N4MJsoizwa7sdloHjztTTULts
NZWMKXA5Z8yGY4fspdKvjClPOoscybYdxjlfoQsZW+NzGESmOX9R8ZI7+dyNNaxP1p15zoL/trS/
//+Ita0F3fXWhPeJIiAt7V9nvJ8/88+MpzPjCQv/Ir0xnbmMJs0//WzD4B8tB7PFPn5Cg/0z/zHJ
cXKxpIMyi67W4hb/p6et/0VkmktVGzW/DmfW/Dfz31L9/nX2k7qgEQIUDxEsLfRlcv+1zUzcKxZf
lGlXff4cYhqMsm+/PI2bH7/qVyny644kjYSzC5xNr42ysrxSXECSMxrJfNV7T/FwRYgtuWZvX+rU
53t1M0h/af9zZkF+/nvPZDJaIxPEf0GIzDiEgyOFp65jR8OQktbia5uoUP4dlYHsKN5WcE1mGKHk
pBdHyvx1mD9TvpVueA2iL8KwvwuacNlxFP33WOrsEC+ZzVtgyfT35kPWeknQPMhEny7gG5bBw1R3
24TEsWPbJcZNUpcJyB8wN3gl6Sqz1bUagQx2cDQMveMAHMXnGFxH6T3g03Cgwm4XtEV8PkTerdBu
kjlV9OaxgRz4caKRe0FYYo8zA/bpuMXHn1n5hQv0wxfKma8k+YHjV63UsaNoYQ4evjObNQxI27rG
41fNF0nnRdr9SDXSLjbWEKJsq9ZdmnQqWMzRcfujMfvfbdI72ySIEG97rLYZdZvX+6SfP/Nz1pA6
2yRTp4nPFABPZlHw/5w1pPsXEhhHIA9BJQE6kHf257RhMZ/ohsd7zAeAWWHxuv+cNpDOCJOZCXE8
og6Tdv2/mTZeq1NwdyALsbEIC87lDg3Ds8ZzOCp9ZkHv9ybxxx0FPI+KgE2G7aXdWx54U9EUl6mD
4tH3Ik6V77zoryctgdpnCZfh+dCFZut21oMnWHT2Bty4u7GnJ+dOubMxYjMDhxbn+//gUp6k/4p+
iEd3dikSLQbDyEW3sw0KcZlpjCsLHd7Gkkb9H9wVj9KzHCwMDnuG11PxbKi0mmwb/JBS1PwQDPoN
4rt1p9z+8PZdvRZskHzDAwQxQmvZYlD8JmJQQ9enmeABehTZVsNk3oIYdF7UQIm0CBKMnxZskSCA
oa1DIH774ozBX5ecnxdHcryMYgibZ/eJNpEkXRgZpEfZNIMTFW0Kw67fESu87mYvtyhYbcG2SLxO
izTk9dNsQ2m1Qx30uwZ9VcPYLHAgCFW7wyZZwhLeuamzZe50ucV4ggbcZJgszsZf11FBlogV4dbe
hZNDkSdtvlPTeQHqm6+MLL9wCMZc/dvHKExOLUvSEqol8IivrxhE8KykVfYLqE2si8DL+LK8cvP2
VZbH9MuSerov1FjUVV2EaNjNXl+FdgA1EojeOysekO1q2mWotde0lEzyxnLxzj396Sn+erWzLw2f
KZV3kfU7OYzGKijpog2shBV5RqsSpAruq/Sd/cmZ8uvHQJE0OgWbLfC851PZFKUO4UW8dkbk2LCX
7ewx1HtCtssZ8BNmar+v79xhkhTT7PbZ6XR5rIS178GR7IbeGza9MsFojW71t1KWdqAH6a3MoKsx
X3HKcqNwbSBrf2diMn5/jQTSH1c3HPwS5m8jTrahA5KM1ygeCe9b2RoS15VSYthoGsHUcWvU60pS
77V4ehsTpttXfaax0tPyvsIHaq3DKvSu0VWF77wL4o8fjfl5ecMF/z17GehrOOlMBi94g4gkzEj4
cUNuaC2dbtPSWvlIFApu1RGjoF/CLzuqImku24BwOT9feP8DhvzUbolzJrERsXgV+EFBQZhN1HQR
9mZzBdNdO8wpsMZ6WCCqLp3rumu8x36MNYIfJBQNK66phmvuFvV3vBqsRhJKoI5d2rD70kjW6ALh
gWMVF5GdfuxH2UIDQc0xWXO6baye0FOtuy49TmZ1zPGbFh/Ry0EWXAL/X5IRao6sBeX4QEwv6WTd
dWQCAlsKQdc5UXfNby62b7+Ov78gSPPZGPDWswZDjHr9OpL7LHoxLl96G11pyLvXbEwPRqwe+jmo
NoSGGP/6leSKiHDBqVH4Z755fUWvUYP05rTbNUFwMEjgy4zwb6+wLxurAMXmOZ/fvsPf5225nIio
+BgQu+Frvb5eG3pDwXfT7ZIpo5822OMhJNN2I81m8t++1O/DVApQxOaiQsH5dc5LDnsxJONQsgrK
QQDXrI1DOVLs/A+uYiPxMDnmWTzD1zeU64GWk9zEcuc0eoPIwNP2cL7kzduXMdgQns3U3I2EJ81u
kUPmuQgyjbXZcCqv3SlllD4FiGTrKNQITkt8jk1tiy0FA5+qW3hs5KfGDHclwpn3pqWzchoLBiJU
6iJCGhzFKPC9vt26Lu05Hlw8FXB6N2PtZVuSIbqtPXY4ACx7tg+Q/jz4P+X3rBzdu7RLxl0o9OFD
Ps/WUaSo9d9+NOclvh+fCd4AqkXLY896tqyEtqYRemu1O+JkCzBOYuPp/QiCq6uvgrYi28rtqy8Z
DoJ1RhLodb9kczoxUaaeJOjCLbLvmaGGqxQxzzyPX0Fvmus67qr7qejxzXYxDtcwGo/FlF1B8n1v
c/HnG/AMnBJs6Xn/l+/+F3dZYDRePsmRhxpNd2HjYq8d7fAjSjMW/dpNfBJs9HXuOh0rVpMfp2h+
krTi28bxDn0VBGslG6Jw9NK7JWCqfJD2/H0mdPBIQ9jbYpKb/DFNNNaKLts2MeHLb38FxvK1v95H
MCx+uYOzt2DsyGEKy4nGJF3D49I9OHZCFX6i6X63+KCsnnN6kugHq5wWjxas5Lc/gvXHkelRN6Z4
bBru+etOBw63pujbXaJFXbXqCQz7xrbqxrXbgjQs/bnMBvUJSF/0d0vCaD+E6wQuhJ8SEgwuFkya
3pZ+Q8VmNcbGSHiQ2SPP4oI7JQjDprZpfJ8Kw2CqdO8Bhm2EnpS+o3mfyFiEszMI/VITRrafS/h2
g37vTFwotFHHVSNSsHee+e9bNxLNKe4QIAC1/gT9+HXQCPyWKRqDdlcn2aeCA/6QZL42g38uZ2G9
s0/8w7QNJJGDIfv6k5Hz9Qhts9QpGiadHcSxFy8mw8cygLDbCgHP29/jcuI6G0lciTgFD4qBC37x
9ZVIG+8rNxCMpCZ8SA0r/ESmIs1FGsl4kacUL5XuYBAMHFRsb1/6D6svWBPToUPJwvSbwbwL8Rwi
Gm53vTt9CTp5o9z6TreDl8ztvnHkdd5ZoE57z9/uVZiIDc3Fh3E+p3uD1qo4ZshyDC/ueot9z4RD
fCowe1vD/F0P8ocyzpQfThWbGxsn5tDihtLZrbx9638cTNhrWFnwryFTff3UydYaBJEt7Y5oK4St
FbQ2tJrRCnkCpe8oeXn7cn9YmimXYvRZvIhUqM6+ZIdWbZj3ii95atQurIxgPfcyeueM+Mfni3ie
yufyeBFbv76rpDVCfC5Vu+OM3KzloCD7FRjTnQDw/dgSUBcOdk8vBUHTSK99TTUg26hBA/vnvDdH
/n4olyfnCYdyhJdUjF9/mHHqBSjblA8DB2aDlzjcts38YRqA+YW5oa2XlLNd5CK5LdNef+e1Mv70
BrMb4mGzbwcecnb5Dge8aRV6g3TEjr5VboMsdYSadt3GhqA75JSOsy57fgFMzEXWNTh1JnzKrADf
crSTMCG1afwwRBZMPJPGhbEW4btekz98TEnQBnALEmsWs87rpwTkK55E4dQ7RwUNsI952Ngt2j72
8vE7j+QPl/KYP6FoUG3HC7XMRL+sujHasKpu3HrXzUH+YkMbvJ3JpWtWmoPm/+0B/8drMRJ1Zymp
/TarVUU1d5UE0yfMuLmlXO9sy2mJxmy6p7ev9IdJjN0uZRG2iGT+nFcqsH6GSdlzpdjSQx9xcXWf
h3ipWd3mla5yG4V4NL0zffzx9jhfY2Vz8F2cO4RCAKqUngUWYtNACSVQV8RJDptUp8T99v15J7/6
2azJTgMGlIu9Y0HevP7eZGqXfTgbDBG7weHhTLBo1zGQF+iheVBkOEjBojrsybN1bQ2jtuXk2KvN
rFwrJ/JB8HKR8DR7hwAT8aNJmAZm4SKVPSK6jADoDh/0E0wy7UMKCqfdhlGG5KwlWC+CkE6NaO06
pQTnPwgSyUDdWdMF7UEPnTNt3E1pQ78glDQyHpzeJNE3s5Uwt4mRK2djeVVkfvZoy+TfIfjZtA0q
TjDRhQKqGPhNnDbRxzYrjemQFVTXdlFs5PYGSJVxzGeltB2236G9EnnRyw9210/BrUNfpNjy1xpd
A9RhqVr1tkdTtUgHO/wgXWixfi+sMtn2os7uBw2jwLEptHJvLMFkaLoa4LFeFD/mrWOhokdslBwA
uoQVKXUlMqUpxWKxyQETN5fJwHES3TY402zXtqOX+moQk/LLYQr0C4izgU7dATmSX+Vi2VzFhOM8
uaRQTGDhO7WepV0295WIIRMii0mmG8JHh/sitsGoTFrtuXc63IFwg04s7BdVo4LmCOIY9XiIq8Ku
whlERwvSpGhYojbAVin/6ahxyGNphfyYRHW2VlleIluzI8IYk6oS+1z2t9R5t/0gqk8BtovPmSb1
u65wxlWQY+7TiFhFveZd9yAai7rdqsgt7gKXIqod4Wiake+Zdgpj0EvzbdgPRwvnJFKA9ilJHZIA
ejPw+4S8QNTPiJq1cTMUU8tnaNydQxrFxrNjcBveTGjraKOXQ9Jy0YIk/+Z2yNrsfkqAYA5Pc+2I
/QA6aDWATScz7lHXnQ0+pvpGeHmzMfQiviGfdF7D6DcuZJ5FH6yR74PTAmp1ZLJqtsROaAbBjItY
c1LBARh0Cuks7dlUAFzNWCX8tnXnW+RQh7qz6UnNk+B/0uuU6hJg3eaYKmX6s57WGwWqcJVEARAH
l5SQ0Yr8mG/2JpD2Xa5FiGtHGW1ncrrXk9b1PmBrczezdb0Lwqz6il9BvywiF0t5Vzu+0rvmxdHq
Yq11A7hTCtY77DTi0ICmXJFgqg6WHpuHdkLORJHiaBpqG4vK2KZi+pyDRPmMGHhP8wt70vRZqKDY
jLpHoa4PPufwoxrewFweht4Fhq/VkKuF9pB6Mji2gRX7JF7KjZ6AFc7GmqDqxJv9iHPDXdxow00d
NvKuBTm6Gq32sptwpGdqCfjQiu8t0JG9tDrQmaBF90Uuhxe77Xq0viMWfT8dUA8DPCzrAhPIip3m
YhiFbtk9pKXEIWkyeD7lcEaU7yLpSllMmSQA7o5fKp79VT0yypIJsj/ujIPeh9NGK7tyi1FCXvAH
smZ5IYhYNcXUXsppDMf2C0AMtyXn0wyAa/hzazZfNANlYhIiYdBMPvPO1czyb+XOabW3UmRffi4b
F8sGBN7FpeWQI5+6sglRjgwCxjGsXQIgyzreNw1PiuCXIvNnmQ/I0RJ1cxLjB3mRxocxcRrUvnF9
ZYym3JYxIoYVKS7qGMWt/s3RA/aT1HerDcq47AIYTfN318rQQSoLvzQZBcm+CB+de3tIgxeP4n5P
VIlDj7MKBt1HCKg+0mfKX5oKCAjQidb4Wii38TmiiWuvQN8bLyCwFizErmPH8iBJWfkytPyeCdnH
puzM+riYc9exKrCj2Vb7iSocbZAEpt+2G3pGQgS59HMUypp4aDvdpkqrP7tkfe8T+H3ZgdCqdBtD
tv4kkKVxPiRoy3cCkXd+P2NTWGWmJtYpnAUf8a9YY6uwDj08Ct+lhLzhVOo1xK8aQ77Pq5J/vyOU
+rEORuhAiFDQWHvhCAqo1G3YPhDZUfsVUbaMQW08kskU3et5lIFyanpz2/I4tceCJFnMV1XqRReh
OfNRnXR4HNBkjx9CkEfXsSQoqdSr+UPZIem3I5vfaiF3tPXYuR86E/4KO5H6iEMpuk7GtvpK6c7c
UDgT17DQa2dTlDnSoB722lhC4Nihtwqvs6wa3HUlSDriJap5qfh2KcJDdM49+9qNoupbs1jC7LnB
uxLzvOOF0jZPBfGgEQ9VQzl1oTE0b0EzVt/EcsIkkHGuSEGtk3jHk433JNjwazXMvkZj18cT920e
2upbN1XN5yHiuc6Erv5dGiEMmbmPeKw1ofJHVFLTrveQkXpjK65tyLsjJhAvvFYx+l32uyiZnsHF
2VItDFrLRveLame6BNRvIj7CvLTWcNHVq7CIkoIZqg/wEJW68VAZk7iORRl8rJwovHJEX35FNJr6
5HrNmPa0OTBWCJzbZ9Fb5gY5dn2cGp0YZK0fLpbwij12QfVRagnzYhjEe6vipytdC697eCYoyLAR
gRFCIndtW3V2aNIA2W3nUcTxARIHR2Tu/AvB4C0JQSMyq2SuSqjzvOeUsYr2E1FE04t0ceu4oS3W
QTBlB6PpllGOew/PIbHJ93EeDY/oitEcjCUfMhN6eie7psLeEDn3mjcDnqqKMbrGK1aQaGwXzeds
QfhI3JGPeqXSO8wV9rVJds8llPjgrrYHLpQCsyIQAZUsm4wIeDZPTSbRdKOH2gQKCVG+pmxgRBTt
gULlOIvxMBaXjjXyG8s5vWPLrj5CAW2f53GwteOMeiHaaHk0wf6nzLcOenIBVtRbWkBlKC4KoIGl
WzCTw7xHK+oEd3bEkWtV9S3qtXwYHOKKsULczFrdMPU6NiONOSu6ztKkNNY5jJsbzUoo4qK/4LvW
WxkNBwyDEnx2272UUuPMNOh5sq7zsX4hbM94tENU0QNire/OkPS43kxV3zJbzC+lmVRIPkyMxusm
Ef13HAOz4DtzGftVxWNxWMnbnT6mBug2trwPM0bQO68jUTR2neG7qmR92wUFhf/arK66AeO7Qm9y
a3QyvA6cOt5BMlty0KR1YB5DhT+hQzqAp+4+1XFMNFgDxpw5vkyXXLGp5OGRTvGBM3GwBT3VMImh
maRu2lk9DWFLfsVm1V0FeUXcepYNe9vJ+WpYNi+txk77lXDD+Max22pbFXb7EUMJuvU5eunCkr8F
D7Lyg6GyvgkvFFu7wpBRkXzpm5YiewpS3s7gea3oaNpgmhvew87KJyLjG3XDJmSE4Ypw3MxCm5Cr
8r7z7A8Y72J6kXrMWabB8tD/D3vntSQ5cm3Zf5l3tEGLsbljNhEImZmRqlJUvcBKAnAIh3SIr5/l
UezL6qaxefnOF6pmVYqIgB/fZ++1I3EhcXA2x0ydRdV0fNnCvzcncgJZQE4KFA/rdZLsd7NvNPd0
ZCfPfmKDOpxz2K1DXq1UG7FsbMlJn7x8OKtlKeOcz+YdruLutk6D+pxm9bJh1GcEjFj/IaF+jrys
PcGZwTovlfNNlS4MJNPikRbyL+SVdjV+wu08uDfzLNw35m34T+Ysv0ST3jPJYZ+hLJ/aRAZsyzIG
UiXk8hbOU/oEion247k5+rJs42iiXgf8jTyG0/oZ/a/6iK97xagt+SXZhpvyoOeGsw2Wxc22oij6
U2GYzkYlhnlfVG6z78fRu6kSGgMhS1WP/IcAUT4xiBMZPo+6KH0ae77I6CXBw2hG9QZhmma6AFM8
DRL+q98P5THPg9dZmNUBuTRjDmSU21RgJiAZTdldHiLcUMN7SpzV+pKZybRXoWEeaOla4zAfnXhS
fBj7Jhsg9CAVpsvi3zBcuG/C9Q61N8s9HycewFJwO039FqxYGUU/VDHab3PjWpeoilZcC5X7oaEa
bDszw+49nl38aOD7LC8IHhfFq+QpWr73AXMhAYMu3cEQbL7jFS/tbUPQ4dIK3gb0Z6X5xphrOiWb
htYMtxL9dm5Et2WBAG1qsIkC+gz0bio+C1r6zulUHweK88TGc41buVDNuJr225Ab1Z6P4h4akWBQ
8zwGsmC8VK6XvBBYZMygDqDgESg2DbmVpxDMUUwmMrzp8aNtEzODiV7iA8Uzdl81HunhbIoslhbl
eloWqe58jzARMxrNlb7r13RYzeK+FE4mSXDjAN10Xc21tAS9pct1J3UXJYN4r+DHHqCW1xw5OqHa
rg2SxpgbhM/oHbhdELO51QUqp4yvo8gxgof8BDrg3JGQOyZq2CqixXdXmEhfTwFPfUmQjQUPQMh+
uEX3peSkF0drNqL3iJ0p95zPnaxHwt7eum0bXxG4rzPKyNRgvc8kgAAwB1+s1f9OUW77iYm1/AT2
XPLQossqKD1j76gx3Q3BWD0uPhNLuXQWS28SCtuUeuSGcWg+KhtP3Nlw5OTGKjD74BgUUO94aPjy
3pgASG7qJZD3yDcgsYiVppI1QMlDSFqe+FRVon60qdR5pDGlIHK88AAV2TR8g9NqUpMmsm9tYhK4
t8lA3Le4AM4ePufnheLj6b1j4uF1o8t4T7Qf6h+xS+dUNkSQryAdTku0s7XUkaoUQZJmGuIpzMfc
TIsqc89pMfffqoI0dz/2Ok+1jNWPgkRYtunpG/hk9sL6UmQdJz1VJ/ND387JJ0D8XMLdJDdgiq0J
NdQe8IGNvaoo2K2FVz+XLXBO4GGA0fZBOii5d6MJRWOcdXQ3swlBbWRdyufMHwuPGVMmnzwL7MQm
amZCZIBBCy92iViQunaWoYhVz3dJpwJ2qbjGpRVwiZn5ogJbYX+Tr97AvdGslUWdCii1FIYp1sTN
alBtB1cP+THO3GgxDsaiRwCSZPxIXKaiW5GZbk3tCk2mZPp8XiVgMgGNhvOYfFKdyrJNOgJe2SSp
V/2wx5GvSvwRss6EyfXTz1+mp6hfIOLkWPl2hXINyB4Gjdxwn5AHrLDUD7XESrZoQfzqARLUzx7+
MYicuUDuwVmQc8EswL81FirQvQ2txNoP3urdLN0gn70JRwUvIfvW7ZS0/HwFpFxx6hqzEDc9LgZ1
qBaMH3eRGtQP5aONbkay9dmdT7T+Q7Eom0LYun6rAEA9FrQGJNumCc0PBNv75Tgjwyf37sgPfbSV
yffIVM53ndcJL56/zLXB/k+S9eM10Ty3JswWglAuv0VFMAp8QE3QPb8mCPlmdSOu6r/nohflIRo7
kkNjpFtQzIKinm1p8vnZ0FNtrsca/e885b1BE6wcmOi8zG3EibQOIkrHboXe1zb3aFeoQTjxZw3O
r201mkmxqcMRW5UNFKK8zxTYjFaPkDDQ7YFgvJ29QMOzd20pzTM7aQLI1eg8Vmk43+Jlyl/XNZte
SPypn2uw/3hQ/5UHFaoA+4x/HtU5fJddmqMe/zTCn7791/+yfv6Zv3tQwc9gJ+VDCPbH1Sb03z2o
3m+40pEmiM5c/Yr8o989qGi/f/OcOuZvGB5cvKZYlHAE/FtO9dD804KEKw+cEf4yIjsu6rWvReZf
9PjIljXNQmF5dML041SAphx6nkMsCd9rw3/uKCKste4TVtb7MqG8jsGy75GGBq0RMdXbJ4cC51Ov
FaTamrxTpFUlqpeamBgM5aQq6n4sCS5IqXUo+AosbLU2xUrZfDKuepVWrpwSXa0J83yfGPW8G8G+
0ocdPkxrHhfhUN3UUz7xt1Es5Extu+sNm9ZOrZYham1bVd0vve3hG0BRE0hrndbYPGgFsQymYGst
0/jBziOiPFqVo+oFRROhbtKKXT+kb76L8GFrNS/Qut6gFT6htT5Tq36W3yO2aCWQUX7nIg2OSISj
1goXrRpWyIdytASOKDXFndYWc60yFlpvdLTy2NDvc/C0GtlpXXLSCuXkopJQuvxt0Ool6dmEiyaK
JkPNZ1uhcSLTnTkpqn2VI1QKrYSuBGN3vKqbSaukFXLpgGyKynKfaB11NNr52DhocnMgradI662D
Vl7x5eyrSDegDNVTgevlNi/DbtwINtoFF7vyjrxWOu3sUPGUqdvifeTG+MiiHgBVbwxbQMaMwQ2W
+ufWMZJn27W8G7eguWZjVB7gi8Fveeo0+aWT5fSeRDwuMapGr3PlFBRmyhHhRqJ6ZYogZD8RMW3x
CzwGE8mcunQYJEpbecfBCZuPQS44oSAIla91UXs3BHMhaRMuvbj19cS3dI43NZvuFrEojJvcsfjl
RfZocd9EP+jtpj53PTwqaoDN+kwHEFNqG9ZBS2FyQfuORQblYqLs3Wjc5t6eAvEpsJkv4jlJ6x07
o+RV2BzhoUOV1Fzl8pnub+vi+OSYXX0CMO6KT02j0a2gVTRnm3TpvhIw3AeExofFU7QiDUVabyhN
m3c9XGgIV8BxnUHTBDzsn3HXhoBdTAeoLTLXl45w9clwnFFs037gt0qdS9xl4Er4BRpbhGmSxgDq
IRZID5PfwF+JZwJiLnV6y4Od8tb0xmQBs9orfvh2SZcn0Pp8j5WEgIB/XN700vMLOPq8Dk1Y8hda
GIjbHWGFereoCjjrALYr4/N3yH0Wa1ggufEmgEX8DfzE8rWx6vyykLL6RuuSOlij03z3Zu6TySib
++t3JnDnhns16mR0CST5MV1BtXHMef7WSbLwkZg+0pgxVD9KPajVXj1+6IU7bQm3shXN9Q9+vaiy
wx1egrni/1gmwj55iodIjE132ZlRrxNurvh0fafBQOKrrdjdgKEu3FfyGUhK6EbyfgL7jhRBS+DW
Q2B5ZVyz36Za7zGGyg0eqd1xT1ITFSxmurjruJXAXArcY6N4UcfRrc9GpT0RdjI1+3Kqhm9DkOVU
WEv/PrT85aZNLPspMUX4NLVGtct4R9LLG3nJJ0DO7WbyKsrl0Nj5i1TIVwwWktJlSngECCb1AD5T
L72+0UGWA/gc/WpBOpDPebrA8+iLhMiLhQtzKwW/OcrBvFur7d1kQ2gyo1cv1d11k26pK2fe9QTf
NuyAPoZIflu7ldDWxHqhHvCi2uUB6OYH1TKrK09+qnMUrcqH5BXe2cPIvT59yJRZbMoBTonofnhT
dBM53EgGJuLaDp7m3uH2kB0Gf31NAdbHnjmHtz4CP+IxvSw9tSrNIrehXcungXMMjrj2VVu55T8x
/bzQ5waZQfEML6wwjf2gcbZWgPsxr5ZLDjBjmkXcJ/Ls1EHyQPh7vrfAT+xDmbKtmUI/O/iyEBva
0d3d0hSIKuyVj0qVhG/Cos1io7O+1em8Va39va0BKbVZ3tyIdex3tV1ZJ2y2XzsLWFnoPXJMlmDk
R4e5NE0+UoTx3hvhV9BpdHnXfbWn0G/ADVNjBK6cJebizDXS7mBIN74vn4kruluVifVbpTzGNfZv
2newb4b5uRZjc46C4oAPLNt63soLnPvWfm5HGCjTUpDpsF78haGdofVUzEt1gqzvHCcewrEZjs1u
BvWxMSO6lNOVDmQpP7bmyMawlubtUpjBmQiU3l74QMhAbZtW1cK0olPaWn44SwMUOwy+5zYamDu1
5qcA0S62iuLDgKHxM73Vzo7POg2TThtuqdtlAYHQfSaZ6cIzW1eeB44qj6mgVhIghOluV9SlKHlu
q/5btgzJTrMYLixTJ0IcKauYbT3YJo1la0cNjrLrW2n5F8jVxSNvKzB3MIgfnHVxd5M91nSujXRd
EQ5tYpJgFMVZdvO99+xiR73bCT4U5RpN83ksJc3zYQ9MxVLvZkITtCk57SPuEhhBx69EMz62mXMw
lzZ5mawGb71TqI2HvrmlrMi461zvJcH9DPwjmblZ1ek7QJ5+C9YnHrAr3E4hF2KGhPCbG3jqKeCO
9VKArWKGCCK91fSX8zQkE4qkTc0DThbxIgJir27vVt/7JBDf0cvKc9RVNDimfcJ61kCS8N1pX/T8
2bSCk7AO5iVIhHwk5IrNKGuZrDSwbGq68NKoZvpUm0v5abIt5+IPZEU8JqwNlaNrXPIp4kk+5KjH
WU3bI4yWMNr4s0hvFasS69yDPJnhxKz+hf6XcR+mbWXykUhfB3827n0L0lwBGqPlRZTmljSesVOF
GG/xWrm8Y+oEvEDrNbSHrxPH4DzKiwzpi3TZ8++S1qt2Sd8mrxFezSf0pVzs1r6tQalEtXEZ0tA7
MSkUB8uU7S6fywRCtCfdXdbNP+rKtu8tKH4vU5dPR2rE2ze/HVjL8iyMuRZytw2gsRvUVZKxW09F
xRSGimycTckDrLHs9ijxqW2bbhDsepaEvZcV8m2V2CDc8gtounDTd8l0X0BQveuSuttDBOsOUMLV
dpyKZMvMcDezlcfAeqDwhntwuH4UXSebWNSKBfbU0qljFdYmp/FxX7nmsJWURxxgFd/RZ0PXt+bN
wqtx9l7Zq4e1YMYrlKQW0Vfh/TKx7W/BEbKvLIyPzhBdrLrpv08BFe4tkIh91PjpfiyTZmM4LWyO
Ls+JtK98xDHV6x3GEyeovK8DID9NNC6b3py8V6eZD/M0p3HvrM8LwNrLnNvWhgWTOOCQPPhcMbel
1e2kkun3dl4OzsCRp1pZ7hQAn91szvM5VxbVsaJPTlOb3OZp++QmnhdTHC9Oy+rPN4nAvcpqw8gK
a4es+xQVPF2tm2A0/FznfMDYNwfKYUX66FCvHPMRpo5Q8xddoveRQefEa5q2JrfdyEwXhIKpXObT
zPy73nqMKgVNfFXh7eixVPEcNlROeuB0BXRTNY4yrvwc91Ofqmz5mhUhm4iN7yTSPnIavnGXfjTM
SO0rCprRC8bpmV7adWcta39JhSf3QnnuHcLCe7s6+W5t/Kc8ksZWrMPwRHGRHZeRB6gyaLwv/SyX
rbDr9Qsp1+FuqgJjn1vqe5cuLOM8W92FSjlxECLUuTO3H67uMKwmWgMQXNqnlFFlZydIrosRfCLq
lsBuG8XnCSIB25DOdTjvk3Nl5D7kNpPUfNvXW6VyWB/oCxyVTUmewwXsGUYfImOYCZq7N6vDoI0s
8C2wJ7Vx26q7+FaxLaX7NaMdAU0+j85LSlnBTlh66IeNNHwxEQu/BYUnbqep7pnje/cIX4flvoie
TUI1QCiZZQx25UNxooA17BkS3AUGc2c8NtC338rOLO/6rPrKBTStdtJuR0SMQWs0dSLjvM6+wh3g
1Dfa6ltA5JZnVjIM+7HO1b6zzO4j44u/s9k8PA1JBBjKsZ6cXHi0RoN3gIZYOmfTjdo4WFY+aWM9
vfp0H960jVPfrqUCHNkuQ3lf1G3g4Vhxsi8YQkzIjCKf95WVcRSYUcfGiauhZA4oo/BbmJo8OFTq
WU/sGsK3AS/3x9Wp6i8rVW8N8rzjwrWrg6jejuZUf6j1Ot/Ti306deUe2Pi8C62VggvW/402Akht
Cci1OQAkphXDfsMx4NUZ1RtCTBKZU/IWoiLhXlzdBbU2GiDaadMBhPyrB4HpWVsS5p8GBUebFVCJ
1I9MGxgCbWWASdccZ9wNhbY5UPQdcH3sb4turLhnYYYAEKMeUm2QcLRVotCmiVXbJzxtpKCsKI+F
Nlfwjb1w8QMdFmVybwgsGOXVjXGVMv6j+vwL1Qdcik864J+rPveUnf8Rv/+3P/I7rsDyf0Ox4RJo
Rz9Z+/8t+lg6Q+xjHdT1boxOPgLN77wC/zeCNIgzAOt165z9dxHItTSvwA2IX/g/YQb/TvCYiCgq
zy/uPmzXWHUDvCss1xjg/uxELvqR2NcY5fC0ARNHW6LQMzsdkLX3UdK47qPrt2xNZWlyniYJMSM+
+Sr3twXq6UQtzxXqERBq3PS0BA/OU/aT/OGFyiiYtwq2no2qi2O61ub0MAAE+1aZzQQsK+i5fmwp
+iGLxvVdpnjpM7sI1UFGLva3rBVnlgjWDwdPgNxEfRt+MWzYTTPVZOcAbDTaQrqyAgzKJw9M3yHl
pI6dqGQpV+SS3nbHH9m02l3FfaxsOlRznggvgWl8CaHExBVLH1T4KLj4mcpPOaWStzDH81OgvPHT
JEZ751IbBr639rOnjmLlDJzTvDwoAmJRjJEBc5jDTdoAOrWCE+vbsokjM4Nak6BSqJxej3Tyv+S0
Ub707MTFxUPcj3twZ/cENVwqXfKZp0sJsHHLtZJzG0x0xChsDvnyHHjDQOg7aZb3ZJH1Rh+AWJ/Q
KZ4D1yFt3MuFXPHCt3/K/SS7Wad5fqfP3vLwa87mKa0dtYso1ay3piUqax8Qpks3Qe40b2yssGSn
TCx6QVWdjZ4rLTv+kAxPlayUUxVTgPSPobLdiDXnuA5m5stYeH3fxT6z20ccka3/wE9CpZRdqGqO
I7qD4twcwdVqPHVliOxH0JXMgWleHPvcHfdTSombR3FUPCINPrarO7NLyoo0tgH7PhZ+1Z0Xyf3W
rFrr0fCiaVeryj8nbkD5S4eQ8I1bvRXPKKcXIiardtxd6cLpgvt/39ZGc+teAcTmTxqxXbgTR0zk
AcgMd/wiXHZcKqubB5cbozyhr1kuUxi2yxo7SO6zw6t695ZCZHyoFEWRVgZxY5Hih+nGb+9x7FNe
q9VSwXPV1PmE5jlHzWvZAWTcAPLUsCMNiO6usGhnnoM+9m2a4c9CJh2AzibNvmH0pqIRhjJh0zJc
aPpVQIf7LTcMeeEemt/S15ORd66nz/ZPwrWGXS9NjfA6X0nYvbRrPNSlb2ZHJgJbHrFxlEyH1jJY
2+kK1za5lOzrNM8faMOzOJxbbqwb2SUVn2xan4iXNEsOIBUrM7BBwG3qdl3zsY3ZfTtbmfFqxo2q
lC5s1jwwcWWD+VdOWFeNVXA3r9XEPQ+kWFcEY5ylDoMQdnAaooRGkJVGkF+4v5YKno8GlXmWhpZV
ml9ma5LZEM1tenbN/gkUgVgfo9H4alyxaL2hEWmhJxbvMkiHTqihxZCDH3SR7zMoZncTavYajVe2
PLhJ09UH/kegclTTDsORJ9HyjMeLbRkyuGYAl6XtH0ozA0gaCIr/HNl0PybDffE0yNjJvR42YmGr
5ogubslTl2C3DRvDunFgrtPfKOxHt574PCYuvNqdSHma4XMmZru04rDOTngWRrhQOD8Z83w7WxD/
Aqev15ivVBzCMOl18hNKYs5rJWE3riK2V9d5NJrFVHtnzMqY2IZ9I30Il04Ipm5n5A09F25G9USz
unmMcqhvAQXL8y8dRtTPwhyMF6cr1cfenFW366Tr8llzZxUb3OB3leUbw6lLtd0DmbHf+Rnxlhv+
Dy6qmdFwt6FQrVngg4drlZ25kns02wK29hpzIxbavOJ59LOt3ftMZp7fpYy5qlFHLD6O3CVDNdEL
D4IRYq+smzHchDBuP1hALF/xKL65vIVxvVIFxWtTm/aRrHjw6HPXjtMhQfSzsXwwrAXmrsYcsCsN
L0m3eDDmpzrp3UtZ2SOY8i6orLupk/JuHdDODmErnfd2mN+RZRUcWa7LVmzlSRkycZtDvxmVmMc7
AFwaim/1T5WQeBAgEs/pI0nEpLM3VBwv63KsnGAIPNJnRpJSQNjz1Li4+EL3/5mn/if8J7ZfjDL/
fJz6fx2VLfUfl2jXP/L7OKXbsF3Tg0gUsEmGoPD3ccqixteC7kRel6ATdKj/HqccXZTNnwrZ0Fz/
yd/HKRAvxKJYjjFPWR7xqH9nmiK//adpCrQJ3xdUGI2mAsv3pzgNj/OeN7c/AWdsyrmlc2saqlIb
Vli+38hG6aZo8bM3urCrsjLfhpAJalcAXu0/0Kg3UKALRIDVbtmJrqGGmpbAllZq2tSa3h+4wXNU
6Ygj9W1715lYEtd1tByFMU1Gtq09G9vGqaMblC31Zh0oQmju6nLB3ML1k5tfRD0CkD0xn6VRKfMk
dKvl4ibJB+G0zZnd37uh8XGTVEG6NRFkuTU3t6Ji34B5iDWL5+H4zfiU1eRARhYqUQXdFfQoQO/J
adlXlSAz5cYvaQ5YNbLcbGy90h56dZfT59ft7GyYuBWBzmanAaC5pJ1OcSNWXRnGXiTzk0+MJrjg
YlYC6wb069bg+NjweBoOwxXVZ0CYA3sFv6/RJD9xhfoFV8Cf9rWxSNfcP5tc7sdhggU4XbGAUhMC
aVZFsYCYy8K+1wzBXtMEBdyR9wHR/DVZJUuoLm0b5AsZzsUm6Tx+UPfKJkxK0d5ORE8PvY0T27UK
qgzTpsWxaXW3dLVZbEDdYELtdFg24iD1Tj6R8dcIj5NmjpMizYUL3gqos0nDAm/12HDGxXxs/WJn
0+FWIeEgoPnS05kEMQQ8NYUwMPVVKqDJze1kjBDM1tPH39zKhAKkVI0hy6xp2k2DQFpNbZXuF3sw
+UXTCuFtaWCdfuDvMz+vnoXNwuPTuC+SHFm2dpfP2Ccie4+A6R0AOzTPVg18sfCH8l2a0MYSU1kM
B5gdj6XKUjO2u+AeVy/kUTtLdpSrA/DVGhFvGmu21C5Ny3ZPomTeZUEX3c9e2xxgLo7bsXXTcwaO
MdhIpyqefTqNGwSWsfxmCkOeBr3rGaqgin0vSD7xaejUphZW9AWmBdPY0g+qOKRDa39Iynw8TXq8
sUsV4CnjnHgOXfUV3cyIwYyscRJ2uMf5BOS0aTYO51nKKbFNaSe7rXxchUXmsSvxHfug+oyJjdPf
spDTyQr1dmU4LCPaD55bdpc2NNcv5VAROmnT5RVEeXVM1oSPoMFgjvXM4JRVjUa6yLm+tOSYJ7Dm
goyIrfIEhGERxhZG2hc/bfHoGVF9qqM8fRvaspoBjCXlU+E29rYnNXBQQ3UYZMj7EJMgXlC3MB/x
RGKxH2Yn2ks8IxNPlgT2IXYXgbVwaO6xM0V7jufye20VCwT4XlJUAUef/WGEJjV8FWbuxkClISqG
uXsUGADRyO3P87S8eWUH/KZII8Z4ZQcdXbuOx+vI9hcD5eg/TD0HI1+28Pxx6X5mzf6jMvwrlQHq
FgfZPz8WH77XNdk49bn+o8GEcVX/wb8djoH7G8gdBHmfqnKOoF8hZ+ZveBAtCyKPjeUDReG/D0fX
Rmugis9EAICW5Xicab8bTqLf2M8R0KbxHDCZDvT+3//zdf7f6Xf58FND6P/0339FF9pXhtIvWoOL
WOrCXIDE6AaW9Q/dQWXF7F415nL08IMtMTd+Bj+vnJyLncySTgtb0DVaVTkw0AlPAdyfvqM6NpSW
uV/bjsOQHmj2kC1eWS/O2PwaPLnTMe6iryDSk/vJZxtbLZYZu/kI5nwlfmhxBe17rZe68eqXttbe
e8sgG7M04AMzdre7TmTrATq7fO36hbunaLOLhZtnFxjr+pLYhkNnFBa0XReZjdhR/9M+p0U310ez
jfBPWrMZfCbd4NfbwpL6boXPB+N1Q1iP4DXPi6w+Ar3JvxsWwJcJT9zdzJ959xYpxjgyIpd2C3bc
GyvoeV4HUN/ohvBSeyeNyXuIwrS8gXAo7nOZDXcY4I2DlYgVg2RCkkIOCh2Tu+peUJqn9HMm3c4z
J6zR+f2GxgY8fhFtnhtVes5L2PFrtuA98yUo3jnXfjruahz68OfadMfyKNq4uWudpzWqHgbD8fds
e6tHcy3lgxjD7j4jhca+wizqM4gWbrAhFagFvpQ9yBu2Jl1Y3dWBlZq7BX9vBmiKCw6zifkGPni4
HaX7TkH38Gz1fR0ewg7cFldNkcKYHMOClOHovM5lQYpzdMID9njBNndNkjtXFnm8OCZ2Q0n9r+ep
/kmnQ8XOJ8ByJrlj/uC+WO/cynoK1IPG38bsJ9oDcsCDO47w/7kxOxeL6smP1tKkL7gj53vVC28b
Qb4zMORvvYr2U+wOnML1zE6v7JLbqMHO6pmDe1e49ls+uX5cSLOIFx6EZBfT5Bm3Qkt4xquOk1mx
oLSGbVEI8ZSMrXnP1j3AR6H5O9gmC+GEu8rlGZyNpowZN7AgRUomRxEl3n70q+JHNE1fLZCSe25x
RC8wX1hPvMk5lOa5PXFGsaAuI2dH5J+ApGO7sV97j5J3G+v06EbiQ9xUIdk/I+vf1ypH+5rZcmRA
uwA7hHyXPUVa6Ui83MKrceZQN94RHtMT7c/tkwc6n7HQi85B2Ld6K7TsOi5L25K87cVRLe8b3ra4
jQBrHnB34zlFjY4FBAdAd/7ooawDv1+mgZ1pmrsyRZGqltR6CZNyzvd9ZE0Ox761uv5IS0aWZvgn
/LkEBbAYUTg+2zYEzmeP08wj69lyFX8lSpGKnUlVw43fmcHjEIJNeJvdFa4ZJqwSbD0rH0pS8Bzz
9XHhROFiv0E4x/xaCqtTW8Rz2qxdSxoedfJOLU4TXJKGZt+V0xr3/UoBMYu+Tj2rPHen56HIR+aT
NDWEcykcmto+FqQp1jomf1jDhsi8Hpp74yPUq96eebKNeZp+rKw8LbcisxCHCkNWvD0nuZi7eVkt
pE4wU/z44bQEaVyKGlmqrRwsQ8dlCN2Po6yn4WtQRFbhf+R3FHHxheMkz/lQO97MSY7Wyr/5SXES
pvQMZCtzHJIPdTFi5zBbpOCtPXQYy2zDmnf/ub/+T+6vHtSdvzqot5/L/Ifs/nRM//xTv19huafS
wwd3CNQmTk593v4OMGYjwDWVaLELpzSCQ/jrKW2SC+WYdvUUjtr491Pa/s1z+AvpXvx5wf23Wnn/
DL4yoQlYNoczWBbIGWwz/mgLhWQnm5bc1qWeKIajGZuPhnREUJBDntQjz7flLGC8FzvTLIaPg3TV
C3A5FOI+qtu3X357f5shfp0ZrD/hFfR345owo0ErmFBK9TLmV5OqW2PwibJRXWzd4pKSCOcxE0g0
KKibkpz45I4fA0bufNNVoa79ER1X0WTtA3cbRkH9LRoGtgFYwEbqPErrhVwy+aHF95LvwMVJOf/1
d3yl8f0y5Fy/Y5CwmqjjBbh1/oR2cXO6AOn3Gy7OzOQc+/i3XxQLIGc/BIvkUbhQmhfnrN2pMPMX
bjOF6RwqSr4sas5JK2Rz31NkYlBRx0ZFqs1QZabaBJ1XkLORInsoxuhc9REFiIFpRq991t4UWC3m
HU5z/w44oKoOf/1T/ePLwDbBpEqPfJrFTehPZBdU95S+pLK/1Cx3X2UKYWfjFvqp2dRE/Ka5i56b
xCrf//rL6vfar7/LgGnAChl2dOsB/6K/rV8syjjLUrfp0/pyrSO0imykhwv4RJhkr3/9lfj4/MNX
ithRUHgJRDXQo/OvX4l03cKAmclL2JiYMifywgeQRAsFb022M7GrrlvHXELS0w6enH/1pvkTzwsi
Cm8UCCKsD+gpQor645dn25dTUYgrNWgL73MlRu9zAfO4PHhrhUyL1EmyjZf+MJXtREdkIYPvAzVm
pyla3NvZdzpz60xCYrAI6goNuLGdOAuX5XtjEPc3jbUKtsgqbnf0HH8df17c/jDq/+Fj+o8vFEhY
Hhua1c6I4Gpd7JcXyuS0rz0vMe6sMak+591A64FlFEPtbpxlqdPzlOXFlzSMmtt5bbO9L92ZYiuW
Jz/oHljldgHQs4WCob7nnRN8w7acBee/fold7x9eZFxVvIlYq/Js5dPJ1enX79KnlcbsssG5Q3vR
PTUxEJUVF4a+TWMvH7fd3JqPuGDxLLKIC1hN1kg8XXMo9aW8KNvqqSk9bupBOaVvkyBShRYBURVp
44UMDE5ZWnxgEegbfz44zBOJ6OvLpCUBfMiUJ6UWOgGJZZ3tUFl1ZCFRPtkifUiXmvO8HIP2AhDl
w3BVHrBJ8ovMwbzgLB9XiDJTKG5LLVigRLnnTIsY61XPmMzMreCvI3MYV8Vj0uIHtnwjXsX8tenb
4Xk0DTQSDKzBHifXeHIT2/7QZtZUHJLAQFlZsyL5El31lrxujU9sdqq4aXr7VKDnnyz4g99yCkH5
3GvhJr9qOErLOZ0WdhYt8VAcG923UzXv3Klr99ZVCypRbdOtmkj7k9lFLqp6B+GoibhKGGhJliWH
I0eNPZHCQWwKWem+z5WZUesQNc+eMyBKRcQ50TYqaHy+7HYsOcS6V0WY7lmymJ9tLW/1V6Vrvape
9VUBY5sk+XAgiy1XhazTYlmJv/hYI4pRxqq1NFQ0dDUiPWhsQUIKL7gqb3ScJVvnqsd1KHOYjtDo
Ji3X5VflTlxVPDzdKHqzE8y3kFp1W8Q4tbo7YsmvTRKMqLpXomcXFFRoVCwwC/nV/lsJxTiMY2Ne
hmKoivlMQno9qIhJ7lThDms2VyO6GdA2JxbM4Yhn0f9n70yWG0eybfsr9weQhsbR+BTsSVGiKIUU
0gQmKUJoHH0PfP1bUGTeykx7VbdqXoMMC7NISiAJd/g5Z++1MSNOlU5JN0dkt68RGvE8bJG2U36o
IdRXNRl/wV1U6Us6hprcIVrDu5ftDSbTJUNj+JWo0fEs3DpfQRv9r9SNylsiOAxLIXzNv6I50l85
HeMy8td+jf+hzqDWLQDMZqtIdkOwHVKXBLkm4FSwtfMlRMsDWDujF1ZisSkuMX19M4XNpcHIibwo
jL1PDMBurK/1woS/KrzOu7W/hi757yOYfGwqJjINTdQ62jAtdRf9YU+IvKwRDmyn1Mkmsj+arFzZ
5kRQnjvaEwaUmLzsFV+r+ayVGZMgy3KIWeM/XcPQqWvMg1rcYglVcXawatmmGxW1znXuWsva0oA0
jVM0RA1aI7Lfo5bcgr7MH3gYW8cknE217UquAMhFuqAkDKB8K8Sk5XDOPMog6CF5Wa8Dw+iOtWXb
6ToMLHoUbk56qR+71ObIYxOLbCdF12XtcQEZDTnkDgeD3tw+jF3F2V2pylrHRQxKpQvw+2lDXcpL
Av5TrGDxEomWkYumnXSCeLcwfUOby5VuiSAumgt8LgbpvooM4CUaZsb1gM0YGVQVWgtrBr6p346x
9lrn+NQ1P2YdmbcGc3AESR4IAOuRVASzuwWCiqM8l1V7trucR1LYuIoXSJA71jaIIyMnRzHNoyOQ
jnTcNoM9xyejDdtHgWPtDVQMRjrP4OZFLTYuKbbOTNc/o1wj6dOqFOqDIdjERly9pCjtmMXRw3ho
bGd4L+vI2vfugLjKU0hYcMUF/Bw7LYgmy2vyVuextMQ9AV/Go/GVEzY4lPArpt8E4+FgTRBbjSaD
3twNG/MOBBIxiHq13JxJgnXPTYGYXDDNEuKnV8sYIxpyLqwglsc48QSTT5ZH5iXD00HVa89Yxsht
Q8bvJak7pa6mBxTkMIpk6M4ERS+HzyX7Efop2rJiyPjVRTGT1TuaWTtjEnSXN79c+sD+xHUtU0nY
DLyLDoltAO28WPLgVM/SKdNQxdDk3cV/jMP8LeTf2FPNlsS+yhBTDdOhBER6iIZ6GXFqWB59xBfV
uKW9pCM5RgS/bBosphXviA1klMZyTm7z7Aliijx6VLkMaiNbcV8sOZ9DvsTjjTWpfFY7ksIWcsxN
mF7lKnnweFrs0IkYt1+5s7ANncqPRBSbx8ILZXcKoiLs1xOgN5Cw7mTtSmg4Ck1vNX2oVNmXsWv0
Yl/pU6+ewYKEzT7Dsfo5zXLZQ+IKLy11AKlysTktQnonk88aaEZYW0QM+S5C9s1UDxHgirY5yUwl
9tpGkB+y7UFe9vvIlE8k8PXhJjVzlsmsBZY8iJywqZ8En5GLSw+VtTEsOza+W41PdOwh3/GQGaqT
Ae7FWdGRanuetFa/5BdWySuxZ/JRmzimH2fZ4jBoG4xcfkZEDdKbweRHjcgU55UYQoceCl8LLi6I
zji0MGafx8lNH9DaV77nNnuRwfDaz4PDl6N0o5l3JTb24pw7o7jRWmICNgQCZv0pnIYyQvzQZNEj
J5HmB+gAthG2zqYnKLgh+kQOvVfxFJiqhzSsjPi7UcyW16NN0dT0rWwttANRBQ6MOYymwqMWlMM7
AxykGanbOOoQS924H+nsz7u6q5p4E8/LXC4228S6jIpY6tvMgdW2qEh15yyMSIyridMNsV0R8tHN
4OWgDeoZHoTvNU26MUZrrNd9anr1bvYwCvkKiY+7ngJ4PihgG6d6JtLXeEy+/Nc86eQT93rWXHLJ
3GLbmaXE8YFcgI5M9wLKY/AMX6ne/WabOQPGge6hOAtG/P21wrMAiiPkjt7gBuPbpHBg0BbTTSlu
3LqMrIs56qlzWLrMvK9x1MKzqjVQIhnwNJP076xrz3iMuP5aknjVRIvSa4CDcZgqwbrHl+TSAg4i
9/x1Kv3vzOP/mHlIw6II+ucjDw5QAEk+2v8pPv+HU2uXvf919PHr9X9MPpzfpI5c0qN6Y5z/pZf8
vafiur+xAqn0UdD/kZD3h7XWQ0opyGKQFv0U4TpM6/+YfHi/oQkgT1mSZACnnX/626TjX00+lunK
n6tLgSvP1oXFLAXFgmMt7/zPhcdE6IPBQ0Hfq3GZy36moXY3TsEBN9c6h3iRxfqx0YONDLrvwHz8
xGrWf/rw/j+NFPm32ufrEqyltrR4z+YidPjLJWD7c0oPvfS+wKB7G4jvE7UYUWmbHLCeYiiitxWD
CHjDDDqCc0mbFXchuUaD+SJ6czVH65zZ71nnJBEX3rYF/Ve6PAWWiamwe98oScmDWsLQ40NAcmNQ
sTSEfU29Jo25Wf46CWiY8fStmYtdnDV+o20mW+4hIlWACJRzU+ng+/wZa+YyuWgsa60rqgorf5pQ
39XcE7j5PT+zQhAJFtEFHNRjtGKibeik4v+IPY2ZQOL5Vms1m0bhMuzu0yjHApGHgFxke+/IF8PS
Nk3IwKbhCrLEoAawVtCRVxmDD7Sbm65I1/2YrXjAX0cNYUQ11Djbsg0xvK8dE45dnHYXDkKnxEBr
HpJ9kKhV5WAhdmYuY2hbvMp5/pGNQqfZ7wF60YePXISgyrrmJueQRKZmSZu84ZfN2EetuzADgfXf
zeXfadMazCr/5e5ywqTffajpL279Xy/6fUvx0Fm7kNds6cL7WQTYf3j15W/UquRFmAsPFXIHu8Yf
G4r8bSluDZJ+WWomzNR/bCjIwJeNRtp0dcGH86r/ZENZ+m1/aozRCSWo5CsagAqBdJi/bSjsMVHN
yC089kaAtdCyDPd+gK6xRQ9ENVW58tgTTKkN46GsBEMazAoSb1Hf7hHP9TurgueKwBhjyr/eZ+y/
S6C4NN6cTVAdo2aCdP6eJjU29oQ8yHMWCXVZ3Emp9DtvdjquQQtsxawJXyu6ULGJaxhroSV9reyb
VTbKLvhBdqRx3wA/qOpNObmZ+zyz69xOUTW0KxE1xksGNhLRTdqXUPIwoiAtBVCk32WN7TXaWjit
5iHbDOa1YDzZRgR0k4UOLVW4qv4WoUfZF9BVkgExcFpdUWKShSvcxsrYqnKOw3Vn4H+Zkg1NzcfK
6yKcjHLwrAuAku6bLIAZ0dfIel+mkLPw3SbVezZlOnYqEFSQS+syQRdV4IKkZhkN9K5mlB5bTLTw
DGGdgfXENXqPvQVfRzhQx4APDUKNynWuj1WYGLuO3NIPlFL1nYTuu3aS5gRb+1gWTvPo5jF4PtK9
d27TtacgAMw1ar1GT5kWpp/KxLmthDUB1oq2GhRAxNGM2q+akC+6lTRAxpuiWM8qjb6bQVC6vt7Z
w1kLC+1+7pQcV240cbKL+/EmdOcHiJjpXT2RzEChm4O+GRzEQ57SxHvdZAlz5ajxRxBjwFFhiDpX
3VPltY9zRvmBl13sfnYXwDqEobOVp431LQnryB8NLb6b52ojpsDc0tQYHiddZ6IVWflhdEqbbOMs
35ZuCwrbqJ1u1VgwWWfGyvvRIp3FnaXmW7MOKlUvAeHM7bAyqtC551OvTh7GA6bhqX4M0TYcJROP
I7HOKYzmXE+/lxhgHwu3SD6rwcBwpDqtfODoO99auTnecOp3f4Ru5GwFyUObrOLdY/klmm1CV2tS
eaCHinqBKmFg8lHSJH5T3Pa+ZdYjMn5V+3MTDlfd7YdbWqb9yR6abpOKWO5EFaWbVptz3xxiizfU
4ploM+jb+mz6YR1H3NIommir9DhHV3MlnO82P2SljfgMAk92GxTxxpsZJtEqS2jyLtblc4WXfu2N
RHyLUvQAM5LEeWnMaa5XgRsZB7N3knpN+MsUrebWhQvZF+Yi6UfM7/lmlbkmLWKAMsjg5bROQ7ob
vtOAMLPHBhKA0NIWqFttnCT8LJsnqp4eencmBSUz0uiGB3gOVnng0yPnijqoTzZJ00fbdDJtXBZe
ID6yQQwOFIahfpyHMr9Z6GN8fHOllsd2sLUKGaxMoiFZXcAghR+mIuh3PQoxBAItEAsXzbm9c1Xh
HJjBfpPRML+7pNdtgqERB4mTfkl6lHQtDa24ZSccXnATejVYMIzWfoYLxViruFYowIZ8mPyiqd3X
HOZwhyOhxjlfEArT31pZSVVvzFi+MvJ1EGb0bZTdTIULMF5OfX8oGOQzomETQdIZeOkdUDFsA1g+
zLsmFcO9Q5GPApN0gdGf8ia9Q0hc7iC2og9BXFlo27oxgCKW9ezcOmwHpyySKU7+IKU0b/MKU5vV
gp/F+nsOqqG60XDMMvSx0BPEXlI8uoWppWujQ9ClF/y7wz1KFgwNoGM/2/V5MKPoEpuD+kaTIX/0
bBwBIRisdVYO5GmUBZsvWhH1kYT0OP1YxMT0albt0KebUu07WJB5WI1VJa+mNXjxxtWzkC8FKmy9
FXomf9YzCNKJ3shL6EXpqp+M/gqpoNqPmGpnzSH4OcTjsdfNhEKac544RRIeCaPEmq4uI3c/MJzo
nqOz+Vz0WXx1J8rofVM34UUIUVLqwshKV6YbNa9Mz/PMF5hq7V292B8DGFtvERIcJA1oE84tuNzC
D+l6c9q0PAQuamqjO21sNYWir+HXpSEQKfZ3eZUaDMDKdZpXQkX4FaHU5xvB3ryl0wp/SpnjphrQ
dLA3jAcmoMF3WFQGf3DTsc+zyBU282Uyk6OkWSAXUs/MfIWO1L0xQqCMvjuZ0Kr0xqiOkqZbcOg5
Zp9az3G+vra95kWnTK81zsoWb7I33A0axI/E0qlxPUwqqhqtp9hoy0NSuu5FEovHb80+zKqR3Ig2
B8cRswtsPLYcO70JJy/4wBdzkC5eQqB2WNWNTFt7OlzLshTJ7WQX7k4UWskL5tG8y1noggwWb7i1
u8XFY3bmGvCnCa+OP0jE0l6JUK7ua8ydJ2FXIl0Qg/kL2pD+o7fS5qTgFq3rrBh3y7nkPdVob3OX
2pyqCZFk6wDn4m3ojUY3KIt7RhCeVZ8sj66Ub1uRixqpmV0Bf1xDpIWnSlrbaSGNr8e505+cBBPU
pnIq9S5a8sA2k1xmJaEIUTckjTbRykSViYAycoc3HD4p7RQV99qqgznwAslUPXGE4+uK3jSR9Hca
0ODrpDsPagzsXZJkWF4t2Dw0BZvIOjfxgE0B9L55h/1HHDhiFa9TEbTbFkLaumh1vi9wH3AZAZjm
r5ZdZfzMuP9hUumh+g3oj7h0Ns5e1Rg3DdsZq6iZgOuBRGCgSxYSehPkntwgrqnemEi+NJqBJ2oy
iDqHMFMeEy/QXIBHnrbM0MYgWuEbx5avEQB+HSK9vWXKNGHPM+KHMe11i2gq4lv8Gizytmuaayip
jjgU2efILpAHFyyxm5jWmr2WjJgXBlFsQavIsNrh2erXQTK5H0MyVu+epNNDP0dD/COaYTlg0mGj
VEKkh3+oFX491PPBS5gv+JIUi5s2Qzbjl5RFpj9qMxYoN0n6m8qYUc4M7CPJqoYbaK84ntTPZsJE
+Z6ZQyZ2HQ/9e1btjFyOe4AiuEidY58Q177Cx5ZXe1Xxea5HlAgBj1Yop36RWt7DODKGKSqXfr4A
gHHyEIWDP0Dqs/MKJ03OdTSpkShHN7tFXjM+1QjbroY1uK8Vnvdd4cBb9lWstA8AcYSso1/Od1VT
U/iR9wvdMzJmHhlkcXSUq6VxMeMwyo5eGUsijd3yEwuLwLmnh/oB/W2qr3KYD35jkeqBTwYeRXty
GCEXzn/Lul/QtP+jZwQ1Tadv8c+bRoc0jXNg+n8p63696I+yzqUOI3Tny+wBAG3R0fxe2EnjNxvy
mLfkmklS35Yh/B9+XCQ2Orgjj9oNhQA5kX8u7KTjkouKhvZ328l/UNghbvl7ZWeY6B1sdBu4qixK
zL/2aWInFklqNNFxrABLsXSQjOB8c07l152OeESsRYevv1QVtOglpwWwRe9RJYQNBvR9bWQElHnL
Ipq/1lP6tbbaZZlRdrDijK/Vp5aFWH2tyf5rfU4ByjvoJg1t7wHhoJ8GPA+wQS4rO1gWOZUF671Z
lv78tQvky4Ywp65Vb3oY9ewTQwHwv8FA6AtPq94xPLgfX4yi1pOoV2adHYeWcdusJg9T8toIB2He
SJM6rUF+eR4EJ82s767Nso25Xzsawmh2N4za8UO5bHnjsvnVoZnh4wIuu3HHAuNL4o1MwJCYhp7v
JOU1tUvwVCHDAkDT0x4TrjyaZc1oKvJ28DNq0NxFXDCvBEtl8ojgwxxMhamUAPctzxnzOZWc6GMM
dQ+GSZaIjMRrCBSag94k1zj9rUtnJvWhL3hoRYZ5iZy5WcPRdzfaBPdhxFB3sVwtpaYYrrY+NCs7
TSGml6MbfcBILnfCJTEDqIE6GVkGFNkZq2uPAIKPPYrDM+BScTtEucW1dXN3ow+byiyK26Css8+k
dyTTbwGUz8ZGHdZuc0Xp/WEHABsMXAErRrsVJ3j+ABT7LIHe+VT/OVMl+9gPBXwOJoIPCY22qzXK
8WSV7nCJGx1EvIreEyJ43+zCGdYIDE6pbk9rG4Kt75B54NdOyQZejNlDWiscSAptkGkpxtB8IgxP
1H2dJu2tNtK/Y4bZfAN0QJ8QdeTtRI7Duhxtc2PYXKkGjnmt90H4OHsu/NHUWwZWSV5IfmyS4E0p
S3yXDLOPk979SPn/2X1Feo8vilERT0Z5dUmquPcos/y5DpIAhMI83zLCbFdJ2Ws7BRR6N2tdftU5
28Dg7tobJtPiNKWmX9YW41Nu+3NBSPRLX4P+2Whti/0R6ea6FMg+oAn1Yl0pNey6JEBuwBnOQaJ9
1CPn3DPTAUTrcAasECIzCh61PYVujyOee3A96thPugCOnjO3T5qW4vqZr+Qu6dvAPYmeOT4UHUBA
XXKJrPpOg7JmTDW2q1RcjUpPN7lXfjSc/g48gJ+mJT8PFshrhql6C3K0nVZZbJ5sMUAwXb6p6YcW
QphBf1yC6NefRUdN308y2JdDr50HT8pN0JXhItV9YTNs7swyG7daUxdEj4c2I49GPAlH49CS4FrO
ghpwLHwaJ9GOLvmzPqTdF0DhnIzdrN6lcPhACx/nNuYc0EZ+1cJGBBOHF4eZiUODpxbUHCNO2WEo
463ikLESKmnovljpfenZ4YE0PeI0ZmUdyDHlQDByhstbRaZNWTJDUiNzp7oHsmwNhxq3mloPRjPc
D6J96tDx4UDFHTwwmmJETU0nBv0hTzSRynVl1GZymYLByvBmMcrihFpUFLCOM8vHBErWljhrtbi+
gwtFQ3wH6uUtp4g+cK4j5SA23pyyt8mhrvX2tal5ywRDlOu6TM1TmNJAR9rFLa2j9u0zkZKyEaWX
iW3Xj0b2O4Rc4KYpuF9nQAtASdifURu1N/E0Tq9yGpmdMQGoHig/H3KdeWro5dkdfnaSj3uZduUl
xOVzsEpECYxThcvh0aacopwpDqXqUYfHeUv4b5nLa5u4n4idh1Vo0nsaoDFgHfIYrpOz1Xr4xfKs
WE5WWTdire3sBNJQ7GhbYyaYwzPbbEuzbWSJ5+QNjd1TlE6NIfYTRvRjlutRx7NFqz6UBkudwW9C
uhNFv+ncqdqjbZ8Uo7dXnZfMN6OonfuRB/aDVQcsETVw6x1qmJTfGyOuj9GcMUBFcGq/t9z98cpA
nBBhTAhc6hGndK8VeUEmSgq9Pham7qEwCDQmD0ke7oOqPUzESt1FaZc+EO1gudgJCThCwcSNK+ch
eiEBrEEDILI9SuzoDRKHLpHEA3KhCm7FTUhPCjaxKF3HnwdCqvuS+cFg9X3vw/cEjcPW/pkrgbsb
qexwbvumuUyjWelrpJsjBRSlKAAkGxyoTzhj96wHVvVW1Xr8wjOZWQpU3jPUpuwu6G35qY9RR+5N
GlhXjVLyWWO2epvp7sE1nPRnllnODzuXNtqxyKo6/B89hB8ijA520R8or7JV4xnmtJ5SDBa+DPgU
CfmMvKeun+yb1GnSH1qiJ3CHOpMkMKeMh/uA9tETzxG5KccZ+NQ0mdoKqFmJTYCpVHiomYd+qDiW
gs0oBO+l8n6JYsThnU2RdokTh+mKaWX1Cyk56tZKyzDkLm6FuzJlNoN9rdQP0VbqCkHnIUWFZa7w
hgYHZaC7QbXJYi2Z8dzNlQWamZE18xCT0KRsM5lSP2M3GF7sYRp+Bl5UvXoClHuuJRKqQShDIqWr
STvWRtJfcpv9xreamiO7PuGyA8kOu4DQhX0HSKHeu9pQvspwzL3VNAfdoTRaC3pqnFQTSdJZ8lxh
eQMXUFjtNRGgT6HTWxWotTI9sOaAOFMBlxOWd7p6XDnWe7fWXwLZBmKTxzp9ZKPXkKLRybsGstR3
0LLdVd51OcBNT8DjsiLGT7bRZytLme4N9ofqaNCyXjulgAnRdw0oN244Ny0hl4Bo3FQ6NDdSUNoN
6V1S+OTk3Rtd09JbsuVNqvUU8i68ovXoJuUBYTOiD0zF9Yuqk8UYGnbohUl3LL6rCfbppgUGTlMt
qeafS0l4DvShXFum8y7CSH5zozx7K+BQbK0ItuGaLT5AqdYrSFlki7Ej2uOkH2LINGc5C/e1t+sU
YBtYALCYNm3LyZqsd3fAHNoGhvUkYY0x9sdFI/yqxnOcF0AoAFHzV0VD2dsD0Z+ungqqfjWakfHW
4y1clbldvoa0V+9tCUBulYym/tLRbws20BQ67iW96eAHuMYPWZlVsgkyJ1yqtCT4DnMp/wZMz2m2
Vh6Np67p6GYmmkZmQo3QJXMtXBGhuugIGb5XuXsbTj0U4qxfEZiAXIGk73xqJYNDqd92IK/Woczc
GOdxad4BmwfnYoTurgKihUOl7sU7seUmIZ1FGT6hFXYJ16WXiahKs4yJ7kWsk6QQhrdNa86MTOfg
YCYpZE9ht+u5tFKau3p3Y2jRxunq7GeUmB065s5xSaVDsI06Lica16GjGWJ5fXdEEWz7Qqe7xLc5
L9Q70Z0jc1SHkGMWmMbA1hGT1SFBUaESyY8SMEzOiJQ/Si1K2Vqs4VyQrPecBmP6GNt6tKNzqlEf
BN1NXY7IULGWeCf4PLRCdc6IwBuOcB+0holE1e29WDKWJSNefW/gUdd+FAy0bqLYBvtYlqazqYJ5
PinNKI+DI4wb3mF6Y1KzfwRz3AIuhr2RlVW/DXHZHKo0tNammp/LCWPaCjFx/YYUzb1YVaX9RPhW
H/47/Px3hp9IyBfK0z+vkr+1b9GfK+TfX/B7hczU8jfUCsvDkFaQCb70fytkkAa/EeGMscEA1far
DP5HhQzxYBHrMyn9Q0SxYBcYheo2ExTKaYao/0FpjNn0LzNPim/cqVhS0HsyZMU/+dfKmCMbQ7XJ
m84yn7VZIRosp2mbOYN8yjJieIjOQzfXh2F5amz4xMY0EUxDSXWZKvj4INeKk1kWIw7GDshubIzX
iNimC52dhmZPgSctQGVgDXrXz/ssc0QwXDXa0Xm16mTvSfEtCkaZlfsuY2zihEPP+tDTQGNIJ8An
FQAbGomq3Si8T2qpKe72A6PSsT+ELg47EgHdUUsgwnpV/1D2fMgPWl645qYUkSk2YUJlfeKzFBbk
JfgFOr8WYUSpwxDMTLRvhCRM7bXOEHp3QxoTHASSr3LN2VoNOMEe88wEg9MWFuuO1Pp07rT3Icpi
wqBEjTk/i5J7+oC37VhXhxnS0DYqgu6NiTbjrSbDfkoeJlGTemKtJPGSqbuSpF2YObrXPiaMyAcW
RgbYMOh9dTLdmZQqSjVvvI1C1WsH+MnDtFZKC6cHbTK6GXlvqJJwG4jSJvjIBHXV7fpA5zSwN/SQ
Awz5Nqqv1Hh1UraAc8ljLOdbyGhWgrH4747wb+0ICNJZlv98R3j8Ob79pWlm/XrF71uCtGh/Yb+R
xtLqcv+yJejOb0iuTJxOBsHamM7/t2lmLZIHPG6u6Qihs2T/0TQz7d88lM8YynXdQ5yl/4dqCOtv
AitSZ2xCYWjsoTj42h7+ujfAPdKgnRY6aFOzfu41ZKCM9T+80UxvkUFWm0hjFDfCE766g3dumrL/
ToBY9VAW2kOl182xA6HGCc6dsRh32oFccCdgQIrbqsMI8da5S6cbiEu1Fx7jVBgosLwuuWtP1r0Q
YEuRD+Sp4dIZqz3zVopZLwiWpZeB3UPNBTpY1eKo9cpadxM6dgPpsnBSgTzQXQtUwix5DpkX++VQ
19W31MtbbJ64eVIDVsbo4PoxOYdu3EgXzTZKhVkeWwH0Hb00Ybq6jsB4muQmzpLZOLrFZD4JFPdw
+ebCKGDLiWDEam26k33ABW1DLFVT7CaPwaQhxfcNl3W4jsDPviV54P0InQTB5mw2KIcXuIfeOyuv
QbH/MM51Uq5bLqHZIWgzT55ucUTpHEIRg8QAzjy0DJW3vc4IYDMXyeStObbtM0LLXsY8bmny5FYL
sWb0NoPu2S8EYHIot8KIjM/4ISTskC+rS84VDPF9Yg5PSRFbu6QdOLNkMtwjmyDYs8rC6DmGshmi
cgbZ541nDE5I97vuuQnpc3Vpc7EycnmAVElam6Hz0Y7BgJJ6eJlh2K1Mgh/VaB3CUT3hJ+RoK43k
iFbwPYwxmFiB6h5mr+NIO2tkcvGRalZe+LZbooF2cbsDOd8hIrz2c/zkpOZnkcbtaW6KwUdFejtH
FZqyrn0psubIiCPfqzYGDRNbzLUyQLd4hkF36Ma2ruZLFGaFr0z1VILsX3e1VmxU1v904tw5Z84c
XAZZOGABR7T3hCMyZwjWaurUTvTCQJvR35kACID89MvIL0gRIvfRDTVOffbobG54rugHtyBmIx8J
xus0am34zd573Jkk7ACee6f8Go9jPU2bsrK1a1hOtAGS8GcAhPfO1toHYOO0KEjj2eklWlmUyPE+
V45D4BUPKbj8tkYLttu2MC8P7AvRtmbqsg0zWxBrr0km+cPPwlbZoY1afO/sHT78hiWha4zfCwvi
dW8j4w3DGkKYnjXrAkKM3+Q0uWzGyb6tUxLj3afgMMdHw851Bl7qSUsDuLb54GdNCX2v1Z5tXCq+
BVv4GFW2XGmliD+tzq5fu9ldJQZJIQR00KHrK1I3cPWoG4KG6Oo5LSu+qxFUW2LWPhF65MS8ecwT
CAL1iPiukx6265TR5DOV3l2ZeA/uQypUeeHolOXk+tXxbYmXFTVDDKDaDdxmZaRd8oh1qV21ujGH
4H8K85h3YQ2Oxmr5bdxYavYDPN9dWlkrPej7C1NXY9X33BbkGoD0Q9wx/agoI/VN6Irp2LVxvgcn
NA1yh30ItrAGCJ6sO65W0QQb2k8DGlPsk3Nabp2x66LPKWkoMb1BLim8elUOt8jMmhdOTENvLkL+
mWZopp+oRLMdQ+FyFVWaSQAHsLtKwcubEmfnRgW7xEidX5AwubEtmJRWOYe+XlbWBvxvukORAvTG
m78zsJBPblyOt2mivbGknslN1eHxkDWTVe0RorC4JcpIrZlcJidyGX4EjVevY7OMn7I6QY+CGCg+
m/XUg/LoZmsN+sC4VFnwrUqhhZJ0a8mbUqTF0ZDt1nKt/gauVHkVltQesCa7oBPteB0qCfk8k7Sw
O+IGC5+TjLkJinzcTumknx0Am5s2aBtYdG0LyzAqNvycfFtoOuTvZdUqETj32dzje6mw22p4FTCQ
9Jc0Eojmp2Y/GEAF/aAllrTyZs+fAifHLza95F1h7zkkyo/abO7dcXHlNMrqCd9pvztTgl5W17WN
afUHgIDeWnUoeWE4lu1nAP9hk2itdgIwEW09gjXWuU66H2dZ3MMEDnO8MtgPAPHHg6fuZk3vz1NM
gZdPnQu7eWQm22CC64kLoTtghrtIihEvoemtZLI0AI16h8W3Zg9uz7Rz3NWMbRO8PuR7vR3zA5BB
23cG+KloK66dh1BJeYXaFAKwKu9N7qtxJH+sor9HL39VAEShzy6zj6ks+o2+tOI7Q9PWhEfCksgK
/CzSM5tHGSdyjVBjWiMrkBieqwMwFKbYWvk5Vu63LHaLzSyHbqs3kOGHCbS0JhZ3RD5G267LxqOm
qh+9ms9pG3QnY0ReNyPaWNFkye9MTiY3EBmKDVz9ZDvErc6513b2mk2OToWjxe/zPF55IeMfgI0E
+yho5CaBbHd25bzOMyq+nOp3E6n21SyUOtllADBjotsfWMiHyikxbrgHmh1kUyD2Sn12Tiq3Yzm/
huUiQJklexnsyuCM6y6AmpKw9SsZvnNGH1Z62taXQJnBKkItRAfb63m4Iw+AsPhCjt5nKaufoo3T
bWpzYOhH8ZzVtC8y1VRPqcePmmuBuqkb28+6E+YKD6Na4yeiZ8Tk/kKuWXJP1lO5JEvMN71q+Rhc
hbMz4HDes7rYpfpnbyp4YLTWQwxnjiIK/nwyeuzrTpy+mzmRKJk5FYdOZA6YdXda5bA1t8SKZDem
YQ6bdpqJwbCm9yYKJoaIjusPkmsYIoUgAkTOU6Ob80VZ8Gp5mkLu8SO3I6V0UCWXD5c8eWHZq/bc
Drn3WLn2ksOsTw/kix8cokpXWirD+47m4oX+Q/LiJs6D7ZAdWaThrTCLZm91XmjBukrKDeFPfNAk
PYlvKGQYY9gIs8BqbMQcOObq/7F3JruRK+e2fpWLO+cB+yAHd5LJbKXMVKpXTQipGjbBvguST38+
yr5wVW2f2vD8ADZge7uKUiYZjFj/Wt+qWxHxTQ+cVeaafoXEHXyMUaWJ+joWTjDxPVNiYpSXgTHn
Xoebsidb6H1RskWj0sevaRV2F4aZWrrBzjLs06qzLk7uDgwb0xELvV511E/E9KqYg49ZxHG4I/T8
vvZ8514RgtHXrJoaWwyTZDHH1exH2wB5WB7UiO+UYD+Rb9G4O6ZfDo9M4XblnuPlTJjL5DUPUvOh
SibKqDv9lrN8+toywP4oImqFVYz7NS3jaE3Y7xuysPNQuIn51YhSLV+DW8G7r8FHOlTk3ClFkjEM
IrKT41c98zK02r59mPG4HkIWzxNYGHruCveOERfYdNGJYOB1MO4NbU65nd1BfAsjQRbUbMXF75zk
xUGuIgqeOJiCVLahbhyre1nNGZ1HpDhLvLD3jN04ak58FOcRvzAn6ZBRt+iqPkLE87ocB347XQov
IXJoNCnDMtVtkSA4LvNz7brG1XYppsGcE3CWvLCayRdecf1rRm7nQaZduNdTkRx0R7HjDWv3SBcM
uOdEa2ERTpj1nyMzSaebQWNA589xc/Q1Wp/gqGCOw8rCvBg9E8LgSDcmtMWKlDBEo1lvm2sHpPZF
9+b+m8NQbe+1JcSdNO0uaKzNU2k5jeT5K0ENUo5IEakDKoHd1fzsN12OS9hxWvUYGayw9MIwoAtm
v7LQF7NqGjZJyvNwQ9qFqCysHPdJhTioXyOp0QMyeCNvVq+3fR7EZuxWU+OO0caWtnt2mcAymCMC
yWalf8jmAqhEGxfaKSvG5C3MnWJLdXS+MIzH7IBqrQcpvZ3eyralRn1GTs+CHo7hdeD/uh9zllfk
wQcS4wWbsLr/KPKCkW0s0q3bzdFNU7AlzYqh7qBUDPmjQW52BUjC3Ckvl7dp2UIAZCQYlFGdwQ6c
MwxfTeVslVGoa2Y7VAw7M/ozyHy5GVKjv82LuSfdkRZI+mN0Z1ZWiHgs0qa8jFE8Yl6KRh1MIshq
12SzkFexT0vSqmfkQTyO7WZClctKilrZD2VHTzjVVZCCPdG00JXinP60dBrmm2xcugHa1Nhkc1U0
gdXGrKOjl9Hf2brWvotd52XxovbBrKJK7BvJs/iBpyQMdI0x8G0CUJOh5aQ36cb0IkrOzH7AsqcJ
GA1x15S3Q6chF0E6uh/rjrOAUWu72QE8PnTMNEiVVAeGVmlA8ji5rVInWYdmL37kkHu/6gye5lUD
TCHdjXn12Eo/TN7Q6EhU02F1An0LWLSdZwfnl+d9L70q2rt9zhbc6PAi1kkjnkEa6RsMsbO9gSgm
t63Zzu86G+sbNRF+x8F+LgVjjJK/9jibdXetqqR6jUcbk5kynOPMDGkNl7QKnNiAV2TE9NhEklZM
AFPsDojv7kZckesGePTZprIisPgZn1p2kZtuHP01htt0E/GuY3NeT5vRbLpNn4mDVhVo8hzc77so
8beN1M13BxTxPpdNtQolK1NWVh6o8jLeJZE1BE3pLHRm5gAr2cbqI/O1YZeZ9sUaY/8bgPrL4s9c
NZ3OeME0p31tUO4s+z66lRxpRyLQttpw39Tbyh+dTT1JzjfclPrKSJN4o8I8xgrHazwciS217OlX
JWOjvZaEVqAp3iSFcgvCsouBRdO1aW2nxJHL0AYw6Qvt0lFtxOQi3vfEJk+YH6jhhsCOCVZpn3Ph
+HtVufYpDJOEhbZmjllqPLstC39PbGDKMNHODZHKRnYDLx01XeNO98/DiO0R8qu7l8wkNibw6pWO
jf+Y6Madh+t1haOPcBlj/XeC62lQlNhm2djV3llCZ17DUpAbI2OuC/DReotoLEDqbMFQ5Emcv2lV
+1Zbgin44O1sUgv6ClrtN4wTLYMAnY7knLm6wcGTAbbT9TRQMe2ewI6tQM4x3JqzdwdzKn0z5L7M
YnylgPUmjrwArsq3Is1e23RY7jdwZxvi97JcjZa1gXdkrjIwEsc0aWGetGOIRVunCJYSWn1NHSQm
32YJMEdM5G5LNy24W1qxM8hRr83GTm6Zusg79AddD3p77L3NUOkDcxj226k+UBu1yD+j11YHH8PU
ZlaIu1Hq6d9VwREt7dJhD3W3D5RWm1fmaSgCVfO1i8fuSJw1XZFmEEcU7yCOp+rgVS5qsKnJoyny
4TrLONpGSf3BeY2tGKYHsiRzmh+KvhoonAR68AKXkHL7QZ0sYtXPbKUeE62u16LpxE3sWmpNoTAb
xzI+hGquW8IaWhMUQ//FN+qTIje/Ylr0DJYXuMsA0LuCY7JWjuW9xCMMOKtuKAjQvWFNL5HzOJeg
ApxZmjfFFN8mGuzbirzx1MYPjUuTAivpVpG4WBURTIO4NN9wFGcHayjsb3jZGwTbBta7lj+PwrN+
VFWuzduo8DDEonqw+R6rHuy9m997U8eIuCSuEnSVR5+w3lO5NQ4D0zN/Uve1gfEKO08YIjt1Sm2d
1p7gw+U0sNF+6exkb/n3BQsWABULoxG/HvWXYITjTuNJyDeuLpujSeSEJtAID30UBnxVlTgR+a4u
A+AOWBWQ1ahnlomBMWnOis3gYZ/b9HpcnUEZeQf+A/9IFt4PMzLv7bRk8fCS+MjwVh4nh5erYamv
oaz6eieJR29Gl4I1IWAAONl4pC9Z8qgbuEfTgpIlPDW9uWiBVRGtJ7+HFGK4w/JMsMtbWhdMh50w
qAGWBHdsBrWHqb8XQ/0l8uYj6UV9nSWVfpCRdgr9lr1OhsM8rcWxImGwVZYUG/AP2bFykP9qn7g0
ldb1mp2puQ7t+raJhqufkgPHMhJQ9+hs/LG41nZVBAgz4lDAZVoJrYt3nF0QEBnoXZRpv5C5ahnY
alWg6BNbR5lV7GK9ovSsxG8/MjwNGqdvD0UX6SgXVHPp0vlWqdC/9hqBfcATyZoBzBcZ0SNldpO1
JeaSrNLO+gidwXhQniPBXU2qWad9qb47rRgeWPvwDblOsxZAlI5NjRhFD8Uaw619wsWgobMkCQBO
Xcq97xYniCsExGciJIGZKKIuAvu6WKV6LI8170eDRlVcT1P13hq04TmebeXQ9eb5KzgqZibGJLX3
0s2bi9AzbU/0tMUxIKha92RKZajkiAQ9NcUQnUCt0TA/W/k0fbDP4tGKKuhFqeFdiMmE0OXj/isN
Tj+iBlIkiRStPdbI0Nd5tIH5JkLhpUt09eSNTn9nmrE9n5vRK3E8i7zcoYIutJfOIgkxwwFYcKcC
DkkyBpWZFMx/IZBuk8qMOS+E2hk3hwO7k5fBPgmHxylyntghOA91GNEQQDvSnudg2rikRjhcec+K
jNMKI775AD+7WuNcp42yDd/zsaD0iuzVmlYaMwkyDunajQLab91mQMTxZw2kDmh7H7cRbCmajRK3
P9oF68/K7QCc7qJQ4aZX2MJXCi2MPU0ONbLgcMP2TpWVswa62Tw3lV3f1LUHbCAuha+vAAz5u6lK
QyDLqfFGb4NvnRXD50fqO/C3e3U/v/SSdCyPcYhohEDNhAuQwsnqq/5WcPfU9LSpbqfqIrmdF/dX
wAsLqn/TR+yY8FNQJoXNjNf8shNilXnLpUsHVxODrpF92u0p2KJXWxtrNq1ExotVpGXD2vas8cHp
qw7xSZeVu+IYRn0soeBn7HTRN4eK0CjAUBKNAZradD/hJ6crlQdtM9e0r7Kh5+CNg4GoyKjnVTBY
1Q8gmgXh5vo6aWzr59bVjxVz/MCperWLkrC+jtFgvqQpO/DAsRdoZ+MYd21dYj0CruPdt/R/s+Nt
ovIumzVMQaBrj/gd0WXymVrOZtK6F1lp+lnP1bQzKxgkHF5b64q5X5BiCTm+MNX3b/A/mB9Tlshj
13rDg2laiKEjToOERnqWVaZqXmGyZ4zjgI4LjJpCkccOeoUquIKEE6VnFP6lcMZvrIxwszk5285V
Dt90jgOjw28QjLK9o9LLZgQ6VeYGsub4iHM/OqYkLNd4MqcfGXGjt9Bo2ajNmM6IGxnNOfYhXa+i
NKlfepe2NqXx1o1Km5cZt1TAYSfZ6FGb7ipNUQiENHrTgAg/DErvNhAj5C3dszRUSmHot+Vcqqcu
LehNc8ckD2JN2Wu3sUOWkw7jlqyrszMpb5/HRrSBGkTwqqW+0qrAReFHVN3Jg0f8inqr8RJT1aPO
/u62KWu17Tt2/8iZApVGi+8nGjJBCQI1GZllrKOqzU9953/VBsPYsDiFezfG5UEKxaChnkfDSs14
k9TWoYwN764Y3fGgKAQ+upog5OCGWWB3nDp6doxr9Obm2EJROmmNkLe4zD8YpxqbAVDGltz4OzV6
9G3YlB6RWUBWNEJKeutmetYSK9wKypM2FfPfjcaNvouHql0PpHYOsi3RbEpZkODx4YDF1kiZmYG5
unNK9rL6TC4mox6Wo8K8pwjInXmRtf2dJ0p0YMPPsoAqgSG7Hx2grlPMyyaFWiXRswZ5qwna/xzG
N2isBjuNMt4a0gPlX85nR87873p4ba1xuqiuWODn8tlvzVcrYrEGVbpJbGtesGTvftG4Kz9i4KEA
wAatlulBIbRyaxrS3is7h9ub3s8ePtrSdkD0EpKExDpfrDixALrWL1Vbp3cAjPehZuICrbvdMNvD
F21kDGJa2qulA4/WZ3bIY60lOwi6ZE+9/j330/qq+vral2Y2rfTS49VuLAfBONMuHhFI4MpmfKjp
Kbm1B+2brYn+9Fm207D+rxLGYAg9vv3aKXhxUT7eDhU5sSb7JwTzfxEhfxP3IEiuM+j9n8fWp6Rt
l39xJP3Zz/LPP/f/Ex/ef2GkMGzDtBzLMRyXv/JfiQ936RD55IX808hi/eRf0f/LIICx8FZJ+7sC
nuB/4F+BoPqrgQXiIPRYwqMWBBDf1p1liP0TJDGhBdSRCOCLjXs+kWObt5rZcrgBik7pRRfr+66m
mGFlQs9i0vl5PB24425Lu5ye8DPSbo5zz2TBki7HMd+YyoYiNnO8axJbBoSqqD+sZIM836ZJP9+E
iZhAe7fLOk2f4ckXEED4KReCHBAfeaYCa/guUg8uVJ3QBgFvy29XKc0m97WGs7GhR2PnKTXezYKf
t8LJtxODHR5LZ4S56qKX0kOM3MzoqqjeLbw5W1y2Mih6iHVTjzq+cmNbK6p9Bmy7bx6MEFfK0cMz
bKwmDXvAt4GuKHerOD+bz0sQINnkfQR+irie5rzFOvwx4NgKn+ENyqH0LFy1DK7ualNwFBGRpxi1
slJ721JORnQPAc/d6pnMyQ8nBLkoxWiHTke20i3nAHqA/2dkxL54HZF0ip0LJ48tgoSQ7U5xI9e8
uWAyG8qbLfZQkrj7YlNxQx3bZl0g3M9TdEEELzclSHT6G8VUs3ZEtfc6o8Nrm8JQ44YSZ7Hr3Tno
+G+oJUPz1Unr4Sy8lE291CNrn7mWcaVXrQxUGA6vTXYlmpTt8ibXTwYxxp3nb6tmIFQwZG59g5i6
rUFX3tUxxniHLRSR2oVormHuvw44kp9k5chXneAb/tKCPI7Tl2tq+Zzvy1H63mt5X9b+CC2KKcuW
VrPkQDDHemMYLtHqY5o+RVMAhMLsDVxpj5cpu4+zVF6pGKbpV2hgOgtVw8pXLqdikvr+BJGgGTDr
+n774TDiuM9lLCiOthJOOW6+0VWX37AbB8hS4VyK5yR7KgfEq1oz4l0Ek+mrG0nCTDAk07tBc+v3
aDAcYz3ShXX2wVjGK16YGmWXLn+KDLB+bdpqYouIoGqZ2WOqVeYbFeQVFlVbfk0IOT67oAwDWxHu
CFE9DhGz9JVbj/mhsTAaM2t4n0d6bn288gws4qh7b2ZaAuak2aNi2itZqZvBjp1LJukCtoaZObQb
hYjwkS0PJUAB5jnCeGN/5Z0NUaiQPD8B+VRmnMEmf93bZfvY9mV0sZQDhtHKrRsFBeiMxo6/LKoc
tLbYOCMZpnhU4/SNb5QKnLG3bmDCZPu+KKqznO3saxV1brgUNotj0ljzXe3AJss7igfyhGPjKqzY
CE4pVUMrTbNYVqwxOXlkJa7+rLukzXkk9tnYhBox+CRZgP/WpcfYcEvYKHkh3j/ieJ8UXmw5JCeI
C/VjL3u1TIOqoyUjYqdj4r+V9pQ+N4Pb3bCL8LXN2Iv0yN5vNrdGHoN60P3wUM2j2nUzo3KdilKs
DYPzwxkaCPx45l/GlElv5GsHOr9xATAVy4hPB2Ef6xxqGKoaRXQw/epmcnTewL4FXMHuv9EXC1xB
Ftlep+QLj0FFxsloB5gZBaUDsT4G8+jWH1TQ9zdw/JItmxucbIWtrmnp1GfqhCfYR711DSc1vfb0
vJKUMgbSJ0l4Ia3ev8xiYtxuqzzgOemCksDKXmV4uklNE8rI+5IcfdJkO752nhZNQaIUsvpmEazY
zV5OmHkMQe6x4cMJnTfdnTCGwiQTMqFtQHtl5+2YP2YzBlxBSJgeRx20om/S54aEeorD/I7tiX82
SzN6pbUqQyv2YdNZkzas9ClhRp1I/eR30qdKLzev0zhgLzLayb+ldIgpTTZeMpp7Uep4UI8In1Re
2D6cTowF4yGRRgRDhCaoyEMC4MMoTj3SPeVYLDVFVtxorpMy9bCNB3fCgsfwV8OwX7vUMadqbPil
PQ4TPZjUfTu19QcHL+gbqaQjWRIqqkvzS9rjxaEIEAsAVuBHJjdEkRkanZEMxpXW1zNZ+UnWT23R
++fRwXE1tJX2ztRJ543GeDlLSrqxeXrEbaHU9G05WU1rGdXOvigcdSScO+xCBObz0DXW0YTyt/WS
un5WTFXumGOFwWQP887CbXjlzVa9uX5ffnhdIX5MVJRmHHLhE/t+9E1hENnYyewzs6+2qvT6m2ls
nYAjRrfWyqWx2tda7eAZEpav3lLRUuWeQc7HVOT13Rk7J8P/+jnsi26Dkl4ePCdfmn7cVP4obKPe
tv5QvxAFcd0NFQj5hxVF3q4gYXPqjdC7GbxCW2XsJQ+x7+39XprZajJ5v60ypJBzZ+v+JfXy9iTp
c9z0DJqOdal1p7DT3CC1JaGnDNOYNhT9C9B5l7mlD02ntTFXYRFS/bWKWu921vzpu271hIF85nIF
O/U6uslUpz3GseO+1UnJ0oOWZjP80NJiWbQ5ItMVTa2x7pUXIQvrnOghY5liwOPpZZOxSkPH24mu
/LwnVGKRB9Fw31PWvB5xy7xLfa62emK9231bQpgpnAcvWtqg9dG6VZ2P1h9NJv7cWV9HYXFavsBj
nVnGbu56ImtFErBLN0+916UY30tr1WDcuCvxwD8Jrxs2oyBOVxPm2mlIw0g0rrVBFaHpWyaUyZdW
RbW5juHCiWw0Xbi4zEaqmRPv4D8Y1JrR3NGaW0A7xiOVaLG9znEK3RFVoDzDHEb/mkWF2EGvLtdK
t249isb42mmGP9W6cepsF2JvZ9Ioiqb7Pe5J46007Dj7sKuZGWspskwGwwU4Y3vH/LO6k1NV71N4
wEBsnGKNCZfYBT0r8y40GvHCXsB8HCl6YT7tWOKHl2v9W156zhaF8tWpM7KlqX8FM9OCWyv15cyi
vHZvsuThMujS+KiqRju4BQGbtbBdGEtCq+evCZFREP1JqI5mjxJR8nqbOAtza2InzFPAnGAZ5dbA
nnfTu0QKtsprRMr8cmb/QSluf4ZiWwdt3QBQbfLLoAb4FOGs2zved8UWXqmEq6xNQIcMsTfLzLsI
Q4BC1UXyxgbNZWZCSndFimvPsCNcR7H00SqNxpAHJ4uMNXd2doe8NMTrxh5TxsF6yfYVFX2DNKvu
3QYRQ81EAF19Ki6dpEZ7lVluw83hi29sfOMNk0yTxCfLiidMNtP4nRnId6auHgbwP0+6LLMn22QP
aEctUi1p3/qCN9O/mTGyYT1zwoMuKjI39MdaVNkzIh9W3hAekn5oZmrWrPSYdgu3JhmMpGeL6Zf7
vMYO+t3KyUsyXJfdZHgV0rx3S+5LBmPnNUeHVhXqE1rrZNvNdPbrxgh8+VkQjOsuLtSMmtBFrzOh
jNR2HyOX3pDeJEaZOAa/pX3MkT6+JMI2Vw0UqXUduj5bstx9xXNpHiiipxxdxVZQUzazqaz5HQLC
RyK0q1cxSfTjwcUSbsSrtk70ddkVaoeDwV5Lh0J2jgg3SWbkmyyNnvhagPVOnr32W7g4VsbmRsuS
ywAx4oRV7M1oKefFMcm5V8oMx7fX4C7P+GBy5dM3hFrqWUwLS2EXxyiuqWWhmw7EPezVZLjEk20+
Ww0esLU3kkPWXcqlF7FyPWsjpUZMBgJC28wYEQDwdUKSTVLrbdLMcZcmM9W9vrejKEdcKHFeymYK
eSq4/d4p2dmYwgkf86519xXS2NExaWylWykJBrLm69lreM21MWXPlfC24NvnddWGDpEvEGXE1KJz
odFb58t0ujg6v1zqZQBRu5xzQtUQ4mWcsvrp1Ppv4Ix4pH+hueF2ManwwA4NnJ4Oj9+SDXFoI9r1
XnJI85ZjHZTw8NjMHqu000v3wdaL+mvFXqrglU3j0J8vzvn2Lxd3ddPULQ82JQ7vX0+lM0I04+Eq
ORhj2Xyd06a4xfsQk0Dw5f2fL/VbgoMDMOcZj38vp19PLOS8Xw7ANVHCkTjCwaio84Ak4k0ZHrWo
/P7n6/yVt8mFbIH2YpAKNVx3+cB/OmnLcprsRtJk1FfhtI0J2R3cntxChvn4rm6k9G9x5ejYT+z8
vRIRJ2qKkuEEAWrncB3G/HR//pH++hULzHL2Z58FZ1rx29m/1ykqQnWPDvVIbZWeN9MOfi4naFxv
eDR0XCNfx37gezaa8B/FB/+rH/2NfoR7xrN++pqC9+79//wDNHJ+z7//v/97W/b4yd9/75v9/FP/
Uo+4gbBw25ivxEKC/Jd6RBjKxvLrCCpDrIU6+6/og/VfuumZIGk9F0zkL9EHyLI+CBGyCmRbIan9
R2091m+PlGHAAzK5rxzhGLaAL/vrnZ4AwuYoYzQHB86NF1BfYNzr+IxOUL2rbVmnXrdy0Ak+Wk2E
jyL2Gyb5RXjUmgRQR2MOa5EJ47ZkBd5hN2GIPBhZvvI8qT16VNIGIsZ8i87R+WsjTseLUWj997Qx
jVt89dmzjWVkw5aYgWKch6dStyl/L0yBWaO2mjUNcA2HQWbIe7BF7kNPW8z5p6/s3yyev6lqfAK2
DWnS4WNYwC6/LyqEC2jNQXk9jI0x3lGz6u9AnBHD6rrl9+Ln/vP1flsvP6/nW+TQCKJh/FyAND+v
LZRp0UojZXVQWmOtxij7iPAUrMmOJX9zpQX18hPkc7mSsEyD5JxHMzGmvl+vNPeuMQMDyw4qBBVp
gj5hru5oO88Kk4fBzOwdo4nwb9bof/PrsXAK8KLcTKRGln/+09KJEbtVObC6Az3fqEjaQvzAuimc
oB+dZlr9xx8msQPG8DZtii4UnV+vFvmeSoo8zQ6Grhze4U0+b0e3MdSlz/zHP1/L+A2ts3ye/hJE
9IQFXQeY0K8Xo3Q8i3OpJ4c6HjNrbcWgP4O6zsvAawxYDVM8Xnron7eqlcMerE1X0ahEf+Kff46/
fsLOknoSto64LFhUfv0xcCeIKe8BzNW9pM8dk2MbICyFj76LFvU3F/vrPeSQyyQs59F+bdu/g2Kb
2s8snJIpSfh5vpZe0wZkpfrv5LllTHlN4qSBKHxc9P/5LylcCkd5+0LQ1X9blyRZxiRyq/SAWDgQ
veHbVFavFJERFIv/6FrLtoI4qg92l68Xrf+3a9mJpowh9tnRgf8MmNRiY6r0ZlrY+dbTn6+1/F0/
PZOf13IMk4/SE7rtGL99eWnegTQE9XaYp1kZQQlc7Jgl1mAEf74OpOC/XseiRYzNy3K7mr/eJFjI
24bpeXIIdWdg5qrAD644ZREuGCznIU4SJuBj06GMz/Bmww1gxvgfaPr/sdXpt3tn+V2pMmehA3pl
skX8DTIMy1Eysej4GQZ8KuiMNXjSGQZ4SFnJkRIw6JeuNf3Nev75Ef72EZssQa5rgeJi//bb10lK
C3JKiHE3hg7z0qRufmS3N53p34x3jVUxAu406pWZ31MpgLLVT8MBW974DYhG3XytBj8/yrAI91Qc
5McQzsQxnFPt+udv6N/9nEsq0gcT7YNX/2y7/WmllI6FX0Jo2l5nV/8xTb3drIc640SLZVe5exAW
lVhNqSY4s5dKnnCjsd+1qOs59LK0b8AehIcx8azzcjYWW3eIyxRKgS+G3Z9/1r/etR7be4u9sMOO
xP39R9WR80uc88kh93UkLQmcgUl923abP1/nt6WNO4ZQOF8Z+1tIbWRCf71rE41jTkg461Cqcr76
ycwGF6ufc5O1tvPw52v9vpx/XgzwGl2IzNXAFP12e06IqS0iAct5SU915IVDgA2mX2c8Klts9dG6
wj55Y/SjeNPyItqhBHR/88Ea/5ja/Xq7cpLVhU6rMl/0ZwD25xdm1lSayZMR7kWvmukgPiNJnT8i
PUV9NV9pz9U/nDhM1knSQy+ZqhjOe0LQGk5Zrjs3bTSER4yV0103+GbP6TytmnWdMdmhBCgn2BK3
4TFOavN+zqzwxzD22TMnp/k0Zw1HY4QE90HUI5ZE2o5vBgI41eLkNu8/T49uXDFXNOgJi5Fp+kCv
Eu0Rh/J8xU9n9bi34+GSN3r3nuE5+CDoGJ5arYKpia8s/JF7mlMdi7zOZ1KUVbifoQG1kJVjZm+W
aJY9QiltPDW1ab9T6m58xdJnPSmO/5hPsEVqa1yd9o9s6Gz6Nihbizct/qtTZPFk2w5Li9EMyUcf
s3iXbeT8AETtmesiZ9uIcKZ70VolfkQCKHbtnSK01mIRGNtvnujNTYF17s3DJ+Xdl0bK/cbTH8mt
LH0uj3kI8cNsWTv1thdvsx06+Ff86CSWP9vCxTxFk2PBYElUq7AaZ9qjX1rTifdM9lzXk7p8fryh
q7qNWcT6tbIYvh3LWWT4NY3IRX8GBnWiMj3vN/W8pE/E52oFleqmwSMv1p4xal+KUnJHljrO2jU1
lPOehBqf3UQHe7tudD1+pBHPfukbXGtwVvTibsHHFEi8/D3oj/EJSA0GiVokH43uKwauTTNFO5/a
HJJ8jL4f0siynrxiwHGnmXy2uWUmH5SqMJzBT/4OlZYaLh6arMGpmM9Xhz4y8oiyGe+I84+XBNU8
DoRtJF8yl/6xkVonSGQ6RCtruQ/zBe7n9anC+Bh7XcLEhalPYOQUGBRDxr0kaDg6RWpivBxy9JpW
Hc6bK450OPML7IkabOZ265RfAGh0qiiNbrnBNnobV+/xMqSCHsXd60ibkXYYj+W+jzkxYBfSHlF6
+MD0yJ5O+LnSIxL0xp/h+o5ohReUw3oL+8qA9DeXG+pukHS0srlGHVqPvqg+sNbtdbIoQe6iCRlW
MR97Zr97a1GMok5sykVDqhc1iTQ4c+BFYcpnsZOL5kSz3whCBR3KWxQpRpk7fdGotEWt0hfdiii8
uTYWLYuSqHwNpweBi0/VfPYRvZJF/UoNxq6LHqb6uDwCvADOrvXVSi66Wb0oaNmipZGaymAFoa+Z
i9LWIbk1IOpPUZ5cyHx4q2GwxmBYFDpeOBRi1cmTG6JeTouOlyHoYcZ11tWi8Uk/19dy0f1ihoFU
fKAFJn583yIOgrt5rxa1kGCQRcmNDZR80RI13XutYX8jKFoVPu/R463WV+aXHBmSqbhBxCs5x4tC
Se7kcRjCm5KCrdcOL9Imtif0zCxnAbaXPRLJsbObWBaJhba+gnxoj9qiis6ze0tMY0Iptf8pnLKI
IKPW2PP2k0EzOjXHQ0jEYtFcDVwQxoq2QHHbOxk/UJnRWQoe2pyf8Nxa21FlIfnGwfRvOsOoL2yU
bEp83IWzz/j5qQFh9NQvQvD0qQmX7VJ2VxHnPUmBhQrAkNjasvO+pVTQH8YM41Zc+zkXZRd9aiL9
3nOUgiBAQNqa+36zvH8cFOZFsE6qOr9rabNcC5607EDDAVsBUwJbaxC8I4nyXcgCEdz91MNt0srg
j3gjiMgX+yrl6NNz/2FxRkxnbgsa91Nhp8szv7R69yyyucaVkAxn+1OTjzJwg0H3qdVTgZDfYOKX
22KR8nVwUFtX9NFLl0bqxkLx7xbpP1UoUcRylf/FSsc2XDmfc4JhGRkUfhMfrc85grmMFOYh58ZM
2TtwRMi0azY1YpNPzWuxjCP0vBveehtbdcfsb8IJYpiP5GzFy/g5zdCXwcbU43wAHcp+rBjrfYUN
9jxqtQsckqGIVZbVWlsGJZyg/b0/GkxPKqNvvlcMPzcVMZ1j3VknsYxb/M/Ji+0bt7YDLYqRNOYK
kTGg+ZzVkFC3OPwvExxjGeZoiYb60GUU5brCf8CfOxNgCZn/FNpgfx0/h0KEcw6YRFvoBLUZIFzC
E1+mSBNdeju1jJbcZcgE+Nx+klNb3kVda63y0EgP4TKW4hNMAguoVD2Exm5YhleaX5xc5IN1mPvm
HaEnZ+/Uwrr1l7FXU83OQ+jURpB7qtxly3Qsm3Ei9AsAi4WGbsx2GaN5nyM1uUzXYibIiKQKfEXU
hsCnGJ2d+2Uipy+zOUqMSndVfY7scD4zviM8lu0yesnfHOki4ixzvlFzPNL2oZ0xJWAQ2HEcv4WM
1l+7zzmh9TkzpP6CdzrRomYBGTtnTuzVTuZwJ8PBKI/ZMoDshq46qTTP7irX6S4eXfR7q8bAuE4Y
X+bLHFMtE016Sbybcplypn1BoiQa8g+JIcbdSAKtL3bk1Ft3mZH+N3vn0eQ2lmbRvzIxe1QAD3gw
i9nQk8l0TK/Ni5RSAh68d79+DlJdM6VqU9H77kV1VEnJJEGYz9x7bvC5Li2XzSmATmZJcVo/e035
JeOlt3VVQBsP5Cxgjqu5fzfZxROquuxkw3JZz/rLpraKcG068Yz/V7H1Jyl3yzeut0kmvg1GUG40
g+BkhUGl2eZhOF1D+y++elben2aU7xs/4BkIr3neT8v2GE5/e2eZffOVMGnu2VXKU4ObAMnSLQKB
JaP3qTW73Gu+kTKJadN0cCP/iPA/I7ZpEE2HTpvTJrXGj8qN8utRlgJvtuyeIHP2XzE++m9hF6Af
zBHiwGAzmfbz2CNAER8lE5H8YLjOdBIihpqLrfRlai19YyJp2hj+ggKIqyXoYOEDUEWRjyImb9Mu
4ABbVApcYDravKt2PDh5bF47A24j8kF5ZkC+n7J12nXuEjFZRB3WpwovJwKBk1VnZbfBIF5wO5vm
8MFHyjqtQbV2RxngIILaRZWUKCDea5ZnxiMmSZNVScH3xkNhb5tleypn3X0r6Y0WmDoqUiPjKBC9
+0WJ5VRmosQ+xisFqytRjwfXtNXzJIX9bojS+CFIijkrfwofJSGZa1BK1n50xuDJynW/EgvBQS0s
B5jAAUZe/URhzIpauSbBidXFtZ9RhyISWmAQCH84qbJnc8FEmL5x8RB041fK57XJ7ge+g7uqF7SE
k5gZBqwlUNuL0NjmGEt8euwVqYwFCCT9NUlFlK+NhVfRLeSKyQ0PYiSOtgNoAcIy2NPLO+tqoV0k
ULIWwfxJNJlcW2wJEV53O9IRw7X0hbHxFKezGY8WIhewIrP1Ppe8cFR0/l5MEFuyhbCB6Xt8qFyB
/Bdn83Wc9z+MElBVBXVp5fa9OLHBMrcI6EdUQVN6CEzGA2Lsp5Vd1t2+xDj2NWkRi9Pj89ShEDo5
XeFsGzJmCVNsmzPe/vicWOM+cQnusim4cNiPLvL38XZwTQsexOgeZF1FazPr0RNU5Sbt8OoKSsG7
0WrQn6Us0f22+d4uwJLSKOa95WpCM6rgC8r1bFcvkJO2ZHYA3uZIZiAUauNduw62OfzRMK5u8gWP
YlRvQzbfdok6tYX7VNbqmlsuA6MFqeLW84+4Cp/Ral7AUe1LqmnowOl7YOoBOixDSq8NviIobbDP
EbYaGJZ8gsYCPrgQX4m8pLAyQm7ykTimbt2iukFf3ZUElngDPAj3W7YgYsQnLUYadAThgpGZ7fkb
0bdHN+7IqMFmPOD5mcIXk1RyvJm1j/KlLvvVBDkAzLG9t+ZtX+lXxMcgKdvoLKsnE2IDOUIVIYzA
bbyFcuMBWlyzVu5eDVH723Egl6mnhzlDHoHQN8bLZT6ZJ2lr79VtnHyvs8r1sfIO9VFXLuPRIV7a
CS+Ixn0xWJTQRJo48Ejd+Qxg1ah3UTZeJDzoD9NFF3oivZ2BDor2xjf3YpGvXBGW0TRgK6N+vEtF
vbyeqJL4Ha+YOzC4IFrqGGYtZ7SHS79eMdV04nZlwiffWU2IxyKhHjp4ducZN23Xwk9skOoAmg0Y
mrrNQMuZBIvOSKg3P0zUj0a5XID8VlYMksiUmlKERmoj/IK2KOS07zYFtxfmTMtOYyo69daFNAgK
CcMOrqS8Yv073lQ84579Sk3XhoMnSLDjhkBQueZNbEjdb9tgou3oPG5LQwPLLLeW7sTSY/89nsVw
G7sTuEILQasV1skpSgb1FmYGQ+7Q8ayL1ch2i2eJToTABvNrUQyuRBXXLy1v0BbTOpJlAzy9p3RI
Ddfcl5ZdH6nteWnDzY1tVNCgb+REItenBMIkUOKLm2Zio2vKv5UTlXeyntcJAjESYElHgNpWH0UC
P04D9sH/IRkKNDT5fucxI1g2NZ+/ry8dUvMImjkqFwcXfUK/J9U+e/38KwFAiIvpsjQuvDjYe1LO
B2EnmKWylh5srAVTAt8eboeZsseg2WTXM+fuQ5BwMHUdyZUZtdXuc1Bcprh3xVj4my5hbpyiNTRX
WkfB3gh4i1k0JCd3bhHQZrJ5KXTLB9Axr8h9ZL5vGLzcSSQFrxnEBCghicl7RkR2rPGy3SUj9e6M
JPcwJ918jdRzatejyedy4Nc/lpK2r+qjsljLKa72lGr09h2+YWJFEzUkKz0zFWF4yc2gs+hOTIjZ
hdPL6pgoM8s4/4kqPAdFWL4z/NME78ZMFP35KqjrBocDcdiMZCqyPbBC4ilrwRM757RqzRtpDRI3
/8yGDFjIVarmBH8q552hkTf3Md+APUPphuU+Y89tEKX2o7G8v6hUPwwMHAxFaLPu0245JmnHls3i
X/muRuzWPYeNIeXascr5WuRkzBfLKK7p2Ax7kxpu53TwAR8hx3YdzgA0YLx20C8vmMbuA1oXAxh9
j3kpJQ6o9RC6jrlnvmYmP0JgSX0ka5o/LVqOluWOnLCW7U3XPS+0JQ8qkJtqMMzXyJJOvEmQE+51
w3kPoMk6Wx5zVkCdNPyWIdSPGbbcVR9zNtkzLwrcvHhnlJgD88xF/9SK0ToH1qBOfaSKd4USE9Y2
RpSVEXEJO3bHbnJo1UnB03hPvAaJbDUa9mpq+tQkZCRV1oXmgE+IH5fxl8LPSwWMnBzohBZn+pb6
pQ2Ww5sh6j51BYepbwpxGWCZUGnxxkWTRB8ZMvp3+L786rFr+lPaTurYMnKFvu4bzTui7XVoMpFr
K34uqHVyxc33aycbGA/InlZlW37LTT9YByzz9k3PIt5s+XZaDLwv1cgVqDp0vU2Wg1uq+3YbFu50
bTMCvy6zXr3VA9F369mdras0FNZtDkIO1Y/NO2/pfOQm53aI5EYy/GAtiuR/OQsG/FxnWUpGChLy
8ToBfYHQEiXgyfVm8ysqpPKdVaQBQjwquaaLWqpNQXcKU5b7I5b2fE/isPG4iPV+eIpAXkyHyzlY
mxNnnizVSZOWQAi3Pc0HXCz+xvM95GG+G/XffZc+GU23Nb42hR6/jL3PFqqhIK8ZpeIPjSgreDLC
Ez4juM1voqHtHnE9+h8lRoAfGo/fqZcRHhoyFoZbR6OLnaQ3obDMOQP6oFJvsStRs0A4qdXGw1Lf
b9JSF9PP8fN/hA5/IXQQ7L6Zfv9zo8wt+sRfHDI/f+B3jYP5G+IBxAjCZH/GHJvgk9/DLp3ffJAq
yAtQJQUWK+//0zg4FgGZSwFhW4A2XH7s/8Gv/m/s4k1WulCl+XHWuv+Gccb681aB/YrlC0nqJj0E
S+k/LYTUYITYVKQ89qNZKhbhc4IngbP683qxJx4+gR1jTiE/cYfXgiFl2pZvAar2J0l2wptDfuIL
ySPNC75N8Rc7j2Wn8cf5P+9OmHx83iArejKhft15BJ1fK2sgAh5zfvEuqZjvKjPKz/mnQabS6bQP
SrNfN9Sszl9sPm3BQf7lt7N7AN7vIEyhY3ERqfz629ErpaXbaVA9oXrNKogc3dDp4DoJ6mJBjkvv
zL4md9f25HpXoxPoJyuu9ZdxzucPr2sq4ufmyT6RAdZsE7dL921K6u3SeLv3XuQzrUXkL3lwZ+3Z
Km2yEmjB2TkCIIzHDGyS0zfZbSQm0myRu1tr02dsvhpQQm26jqEvqJrIIEGjdaFXxa54C32oW0WD
k5jRR3HlNc68rUmAvkR5A2xtcnLkzK3tJ3iegyBaByqK17Z2zBejro0tOIbHjjkDuCpiAwnQcsv8
hglwuDUwgfJAKaCq0XgoOCyzvYpREhMp7AHrXYXKjdYYpqFnwQR7zdFVy5UBneUsh1ht3HpqX/wB
XN9Km+lAy2hFiy9C+u7Bt5OJMIXU3Y+B0CDIxMBN3BXVJeiM+N5stLY2cViZbylamg3DULOm2RiD
7dDZtd4xrgV6jy7WvYzKB2aA6tSFVOZE7SOJqNE2b72hOy72HzzIALcuI4pAwhBgdCgAVXgYMytR
PgPRNmFoLN2Sot8JZ/sqH2vyCcKQnD8cUwHgrnp2+FpJvzjIXgjk5ciAV4OUrx5qmS1y7/wuyetx
14SVqFdA5VggQJnBJ816Yge1s97VmBrvJjJ49jNkm48qEv0O6cQuaPt+w5UaHBE+ZZdZTD2YuqKL
TzMgoQ0Jg957hHDiMFN+wVIp28OkaxYErWjpmDzmCS7jMofFQ8/kbY+w27pSho+M2rfUM/MGwOND
tMh6PRl9J8ajv7WgyUkSLrzsO4tjyCGCIIEVMAD4YgGuKyB4pB3aK9dD6LDh2nuIQvIgbrpEd0xV
IES5wwOzDT2Wq8pjtLVmWliFEOdVDlSxbBMAJSzofDzm8V6QpPhB0jxjX4L+MlwbZV725nVTUTK8
9xo46SHIe4eQx4YKYe5m+5iSq9q/YkQOgzOjjOJ9BnjX4V7pRjzWQH/ab7nqYvBXARGIa1Be8ALb
rqZTKJh1XNOZ5dO6Mb0WW3BvzPphgqU5EbpRYQ80iKdXOLjrDPpkF4Xll2VGB1nOyBch/yRBCYRD
QiVNfAaPgjY/19EAaLQy7eK9KTz7aDEf4FQfzeI4JU1ysTxumuGIAQw/r85vGZ1h0OgKeKgGmQ5q
VS+fjcA++VCr2SJ2CKQaaJLeaV5a7QKdr3XPu2cBPx+qYpwPGg/1G0uX4m1gAN+QTNjj2aVWsP1t
wzjaWNEFdF/NGAnrdQzpAGeXQhKyLmFyv9dNSn1EXtK8+7yVE7DJcSJcRGzb2KeASoy2vyG1aX4m
QJZgwDXDrHlBDymhUka7iBimd0n7bJYnpG8m/8dKLnA4j7AE4lUviPLsX8nHSTUJuIbM37upzTh1
cH1dFTUJnFVj8Y7RkhHMOXQt6BfHqMt95Yv0dvoM8XQLTapGQ9LVfUdFdet8Bn5SLJKP+xkDmn9G
gvpLOij+h1aAfVlCQzO83ZiweAecu1npHHNcossUf4kbnW2puk3ekEKKiQOiIAeHcFLCVwkqLXyX
BLouQuS2AiY7QAQk1TRyl4BTf8k6VSzkj6FA25oMTfG1sdonexxcqq4glntrSUxFS0J4qgG7st/7
kY8p0vKXgFWxZK06S+qqhar4OrKXTYthTPk5WvJZRdKNpFREnfwm+xwTWW9b0Q4dwzYWhTGDQpHj
2Unj4opqPzp3n0GwWNJSRup+Kbc+erwr+zMzVojZI2dUGY9IsLgLMC4Dk/MZNWt9xs66comgxYgt
YjB9HtG0OQAg7n6fkbXcxxmchdLZjYobfpPZzctnNfSfwvGvCkcE3xR7/7xwvCnqNvqv9TvPX/2r
TJZaZ/nRv5WQnvzNoRYkG8+VnhCUI38sIRExEnRnUqYsEndKlN+91u5vqNKo6pCNwBAXLj/1e3aA
/Rt/1SKIbwnDW4rSf6eE9D5li3+s0qhdBa5rNOcIddFpLHXUH8Q6XjJiyEub+MDyFBSfFSwWVSKa
q2Ej+joYWWyUEBd9k8znoxJTyEUq8sDH4kVfvhaDG487ex4zmKcSmN3BSAtrgBfX5xmFQmQ3H5mG
Tkbr6xxpvK0bwJvOsXWW2cQk4uqNOs0+9howM/y5lE18AtXyk/BxDuic34gtLd9Kljpk6cV43ldD
zpLGIhjgHXutdZMFmZGvC24xjKAL4Zd7kXpRvW0SY/kRmyyAdRLr6Q5FbvDcAWETq6FcJgfAQMZL
OMrgOVtCD+pY2EeVZNzlbZLo6tuQ9KsCQ3dd+CfEfM0HI0LrkVwrLjbytIw1lsxUs8ydaO1ZLHSk
ZQd8jDJwavxmIqwPpmVbj7jw5bsnxvGuKIzuYPeR/TQP/niX20V9aGyzYCqYNdZNKBYlArp79Ry7
RDquq0qDpfHAGpFvRdzJByUqRyB3MEOxTynfeF4zKxjtmr/mjFZxlRVSvk88+8ExAYs+MLLh3Q4p
v820Q/EYq4gNfGe71DZuMPKpARymK5/a6S2NTT57kMq5X3WDad+4pGFd5ZEX3djEWp3x+gCRG/R4
HSvdH8mkTo659vgZD+YbpvdRxWQjjRkOPM5r/svPL5Qg0KTewHwJnkW3fMP9xAiMr7RpXt2pmMbz
gB2BgMFEAJfCTJjoeyMTfIQClZjmXIr4p9+k6UxQYMdxGWKD9xiN4K1RuzkG2B3DC/W+ajPZH0rk
o+ZLzXzY3qXZDAcLqPyPSHUcCbPPg+cpHS7s3OWOx5eLUgAp3PMsmvgeBz8Q6JSpy7q0MvGYO5yA
iyOfszbjRE9GErx3+PV5pVkJ/ulFivcWLSdRa9ojUYeLecFre84GUTd8s4HdevaWasQ+ovbtnOvU
81oyJ8KGkw+uZrRRveDS84ay/UD/B7XdbEuLcULFRegFI19wATQOPk0QgmxM4hK9RB5jkVon4Eiy
bc8p6q4sLstzUQauc/BiZR+NuBf2GqUn71sT9zMTKKHGi22GuWJvmnHGKKtrPsbR4VcCcue765fz
ZArG8q1bviKox/aRFU355lsNL9ZWpt7T8QVb7Et6z+M8IKLDKt8WpeXz5ymsDY/jC2Xlqlgu9ng5
SZXbjxdKGg7JIMLpbsSpfJfNorhyIhD9O3joAXb1gAPXFqVtk8Poc8J0mNyu0tzlP39eEh2jkb2r
Jw7ehKNwj0LFRtqqq7fZq+tDJYnx2LiIwx8dtjDPBH712Lrppwq2giG7vdrj4nTJqNxSu+t9Gkna
okFnfBxTO0fdoIReVSZ5n9zvTE4w2OOItJKe46Nqx3rsRcunNmfuIKj97CO474DovDQ4z6wzy1Wr
J16hKK14XpHQBo6u86BP3UE3IDLAqJuJ+2k4B4sezzswSAfAksYBy5DR2NhDZNRoJoCZErJWh8Nu
bqYO7iIXBRZ6FOCkONrcsTJRDNB3mrG8DmMSW/RU6b09cS0j4HKI60oMYlyslNdxcGQeqdkZT7bc
MkxTWY8tBCaOYOaMl/JzvEgQd/WWmKo6BGwv9gx+xaNnc867Cf62Hans9fzQBIF0DmPHLdKe+cBj
gvaHhYbgi6Ibsh6VOc/lKSw8rOo24QzRidgUvY/NWe87h3yjdU9+wyHVynlvtODWzEqac0qRhcGe
iHl5tabale8mdC29HikFH6tusojdwpe+SeqMxMAMSzxWzKYNtuDJy7cBS68LgaKybjTkgUcQeryf
OCtDte2D5czxrLSYTk5c8/IiVM1HmBR6ryPJ2Y2p+tFezr0aI2F85ZRdfegsz2QJuJzzjiC7Dac3
n5lAhOX871B233S6D56lxMC5tc3lttcPVtXe9zBMRjy9kHpoEmA7pZG9nI8Lg3Vdgjd+BkDAF/nz
lhYT9EcyojdwKrHwqbtj7DeVsaIDHOotLax157hcXWlKHC2jCw6vncJjX644Fo7O8wDhCRBEJesI
ziJ31gKokosh16+eLeKr8+eBfX7yIgHnEcXsLHcpgPx6T2Mt34N0CLZxV2X3VtSJNS7sD+LCYJSX
tBorHwsvD2eAIxiHMUbeDLPkRpZSPywhhz7cwDGiRYpuxRRNB24/djaQWNtRQqzCIi+stVvMwRV2
CZYIwlMj3PJGB+n9HKffY1Onnr/GEItoA6TpgTyPjK8oN7lqqK2513JNQhviFkOO+CAkUw6knB9F
nj0XEI9PgRo7OvvJH0bqEJuS3PEBTywPIlYOZHpNRB3xjPHvLMYNimsXMD22G72qLKu9kXR/V02X
hmuSCKMn7VUSa3muvlSt2BqiqM4NotZ1DZeWRBKuAaJ+SYofDm07HZuI3SgrpDpTd2a0LMGD9gUA
8K6Et7Qz0NTclcStxpl3UZhzzJfJTUtIWl4BJ+VIAlLGXTXmCndIup9tk0j50iyzDSP+OV+zBZAh
NA4nBgstiGdEuB+ttFP6TFYSmx2G6APUmPOOznE4yRg9HMv3YaJrycto2k0u2UQsvA1N69t0kBIF
3qar1nbmW39sAXbGAY85jehIj0bZrrLBenKsHhM6TqdbPSf+yROKsxcxK4Aav9iGflzCVC2B5ceJ
113VI00/21o27o0hx/fUKeKnycuenNirUhZFjXNfJcDfjLYZfIZRdQCb3+5/NFMdfEUfidZyQAE2
c5LRPrMc9eup3k3Ytw/ILfvNNLbZNvNLYpMdJ05Wnd3E134dxewUzM79iFs/383dgDoi1SQ+6OGJ
pq4EfujVe08NX3pwh1LH3tcQz8MlklO+gXcrdiAk45VoZX3f4Cuk/MndrRwzqOWdeDSI+8My3jTX
QDBZks6sLGBFZwzeDGevgt47l4Fm/V01j9Uy21rVLpXRtsmqAgGfWuKdMuqTISq3IXXDCU2zhdKB
vbUMiuaYBJ1zLmwM/Rw0aJxJJR9GtwD3WlX+1ghmBBjcsVacIcmdUyEto+okzsu65SEAGt7p8x0b
X/eY1vZ0HxKPbOc2KRdGU+/95QlhT0umbhh0B2BKeJn1ZDB3AGmDajq4JtaF3pw9K7Qa84IuwD8X
U9o+0SEb5ykrCZk1fI+fG6hdv7b4UqhL6E9PpBxUeIvb4jVeTMDQPrIeuGUmkkcBMpuVvW3cmKCC
yLmB4pj4zo656LSLC8JMBtPz3o0ke0XcBvLf8tJs3dd1szM8Ths47gwTiSvs9qYiIln6SbXm5g/7
E9f7XoVRe+xzWJtR6GxFSyiAVZrpcreyjlNc2+/k75bVRhXN+EpFvKW6rqkEtZlvpgSqb1shwVQV
dxTu/HUG0BO0oKGFdzCb0d5nrGY2DbIfvrTUGs7wZT1rVdpdzKywcf2aY9dK89IPSQrQDgbsRC1e
IYy6aGURBGDFhNoevLnpgSQmI6Fhsag2s2+VG8XIosT6p+YaMpWt9q0boQqaas3IFIDMs5E0ghgM
wq7dle6saFOXLR1IVG09yJMAvrgutN0Oz6XL5GCGv8RmbkrIQmrnLUwY/hWG+84FePw0hKPPKW5n
hWOctFwKP26kmQ6+kQASnsMqu4n6tnkxGIJekfJ7DfW1WfPwUg/koZqvwdAwByX8TbWnhCG1fmnc
sjOP4COD9mRU1rwMH+042NmB3VXDNraWgXJI46ZuFaMUqlnGQ6tR6sJ/U1XKTV3FMTF03L4n0DfE
ftazvfdi+F5yjUHPAGPYGCaC6VCaHcJhltLVjkgohqA+xo8QZYWS2VVl1vz3BJoUVmCZtT5njwjq
reyoQaM6otrKh4ZCxO1ZqLK1LtPpRI7MeJnEgNjRC1JImEC6IMtQn/2h47/72ST/F5r8u0LnbfM/
//3nBQets6SxX5ZMgjX1kvD1x9a5QzWpS8ZhoKoD+MAZiTzjy+zMXfPqTPNMVnoWUI0UuUwToJoJ
D99//Qb+3s6NV49AMt4IayjexZ8WQEPkWsXM/PggxwDFrsqbkICkgDCNG6KAopBiU5V7besoRGmk
5nxbol2+CfPWevTNzrpxCqiF//5hCfDUgKhzmWv8naM7tztVRLET4vOh9EPpyAZi1AU1aU9zjA5Q
UPl0LKWjjdGH5dtfHJPFaPangQa/nu0bDmOTg/Mn90uOyQ0Qy8wxmVJaodiqJrA/TeVnMV9INEGB
h5Ph24+Jp4yjtZTfuQPMCKZVRcap45L4OoP4bZEjtUsHDYw8j1HoSHqYHFL1Xxyuf/AlSs+zpGez
LjMRvYhfT6M+CLVBUm96QNLNgpvY665ZRy6uiFUtAwJb8jLLty5pY++Zk0yXqmVWUUX08myY60tG
CuNfHMI/787wJlIDOSzo8dlaPIZ/fUcGfoi5o2441PGiLnANd7xglAmeG0Y8zco3lvZ3EKL5cCxm
6GVPf5GTmJHul3G6XpMit/RgHNl//cbsf/TGXGTMeP8sl/TM5bv/47CqN0tCxqvoULohFWqIm2rh
9gxD7QF01naTP5RR6jsIpChbN6NdNMmJjUR/6Zye2XvUk4lpmgRDrACgURdbQDj3JH4EWxIkKd91
2FBzKzwTq3qZ9eSByZXNzoxpSeLVY3cNWLD9+NmU6mwYL928TAHyqRwvbEqgE/bxPN4tddy7zsEp
5OzyCE0hGY0O6F8fDuH93amO/xBUDftkRoiY5389HBEAdz31nrFHFMU9UBRzHuFDWVqdfOTdc+Nn
7SL83njIQYCTqpxFvC3iN+eHESla/hDa0PSWALF0HZNax+3VEfxz9NIp3H6Oh2xRLl92HTOlYYMa
6kOxJLuvtVf24Tbsq/owTxm/XYqE4Y2bTKQbA9TIPj4/7H8m0X8xieYOthj8/vkk+qFALvkPJ9F/
+9HfJ9H+b5KX8haX4wL7REzwu5bB/g06gGRa8hPkwJ/8PoeWvwkuM7S3Nn2wQOzw/3NoAeRhYTwQ
CvW3NNx/Q8ogP327v9y2PWlKEzYJ6bq2Re3x67kMIIrNa6yLw9h7rNWCiJjmNQlUwT7KKzLacgHU
OiefAPckeqsVnHB9MyDh2vQp6rVNbXeMCpS2X1z8O3eFK/KHvnHVFwzvzBq55ZeUqrM8lPVyDw84
Rlfa6IsN/K4Cde+YuBkO8BHec2R7AUSr1IhuEqswEtbE0j51c5VW2wpUM/rWaRoshr0uTIe5j/Mf
TYZrjTnt5OwSo3FuI1Zhd+S7O7DSRtKMzMqwT7WalvApV5JCYdgRCF3EsFjAi8m9FkatynUrmNth
ErRPw+zbR/TVZr4dgWG/mRlvakO0W/ud3wLZsHZyNAbQ1TBe+GWl4X266fRzzMj61gV/yjY12eIB
lweNeMtDmmdmPzRf+EHyMLtzQcaFxDJp9TG7EoJqQvfzUs4UwWvFO3txSnah+WAmlyBBvKZGHd0O
ncofS+QJt21T99PVWI0hDgOqSCj/keczJSCXU61Nq0IsNUelf0/gx7St3JIDiXKWSBvT1mpcOfHo
gficyy9W6Pt3KuVmTlhjbVobFTBe3DCjKHYeUlxSG7zjWGblbWJVwZ2EURSdY2ywByI4S9LAq+Cc
urraz1G0VPGB2I1Rz9QfnFvxQAvt3xvMEm5ittZrqJnykFmMAzOFHUahPTnSKdknME7OEUlHcUvA
CnfM2clAynuxdXKagSyKNOkc4OBCYgAyspbPbNmErOvq6zBn1VvN6uGlNCeHgOC5ku6ylyNq2cj8
LZuk1l35RLTdjyV9Jwye4EHUOrwfWZyExBTUBmlHvf1FqLHh7pkakj4N0ca7Tz++ThorOJel7YWg
p8wQpCB5JwflVe1MUhEOh71WnXEW9BwDA1ZypGyThoAWEFxae4xkIpFBDGV3QZ4gkzPIa4YUvmHZ
K6t23afcmpzr6Gc5bn/W5v7PQt39rNpDUu8p4Y2/FfSf1f30WelXS9FvfNb/0WcvkHz2BcRVL02C
D3BiR0DA0jyoojZINPzsKtLPDoNIInoLyf9qcvJoQjwVGg9Q7olQSBTWpqy/0kvTEtG9QLsMz+ln
RxP/bG/Ez2YHiC1WUG9pgnAha+bc9Enm0iKppVkyl7aptc30WM3h8KxboP9GEBXXDIWrbUPHFS+t
l05LujAkGJaPUCQanl1Xhe6By9t4zJfmrahr+ji4c1mJjIf2Ti+Nnru0fEb7icjPeQ+HydR0hX0n
us1Ews+VQfrYEXojwWlBfilmrEVxo9BDkRMR+MV4GnRMjsOo063TYq9AL7AfDMf4kDN3mlRhdlbz
fvSteD9pARW4hBbJDPmB3UW48cJhUYnIZwu/6yruum41T11xCyP+YtnkzwBl42traORDB25knyrg
Y1ROO/qEdRPL/Mok9OB7PHk35owSvaqT4TAOVUooWu/fxn3REGSDKdJJm/7O6pS9Wzh0TMxhHTvu
fKMrf9qnDj6jKAIFCxaBwaDBT1kYUte6rouSecD8BgwCz2nq3c5lTYxdotA2RAg62X7tK4UrNHYN
87quUfi6TeqvNAt7luDVPteWv9VqUjuqrhjPM9G0hSWqw4wIeJ32vQFXTeMWSRmAdV74ZdEhbEAY
sxnxmPoI3EyrFAH5yxBXwwEURPsUUx9xYgzGPqzHH13tpgstZtq2NQ1jbwn1xU6kgetlWVgi6MiI
KYbGAPaFFf/BzhD95mzXdiQBUBuXIdPkskuck68oohA7e/cdwVt7VNEFg+hG71vpZJwV7uzdQAaF
FUx/oeOtX+n2EjSVeg4qySUrM7VlBxxBbParr7iiQcrPo05eS4YmKBH6xZws/F3G8HtfzD070UGZ
L2QoIvHvWcUWQz7f5D5blQnHxCGzM//e5g+uG3c0bhs/fPYoCLEqBUwrMSm5N7VgjLHqxjaxTnKM
w3OQZH5A6gRNR9rqDrOOIARxVbnEq4F/nVayXYJohWXf2AoQJD0c7FPyqjTqW6TBXuklEJRC9Dwg
rVeV0RnPbWk2L5xxeYXZbCivTLu+4Ecs7scZRbkdJ/nGbxcMWcpp4Aw7cxTNerQi5yCYL616gJ3H
Wnnxd7txsu8M1SgymayzTmjVIHkOuizDPJ7Y63iqSPyS2nrCvdVfIuAtHwDtwy3GOv9cKfHFCLof
WufhK7pNkKtTbsIDlU+5I43Fg5ussQQQWWMxuJinSj2FtbMf7fiLcrtvvqjkfi6clsUfOChbT69T
PwWYywqBO6p+x6RMaKZNgk00ohO0RPk9VF7Pvs4oMHLY8aEXXV6sxTw529lV1l3K2GWbNENyn1vu
TR6iT8oQEG6xloBeFiTLt+shqody21jZfBNOrQIp1Xx0cfQIH5dSivpCzzapJ3bPIIq100bC5q9W
0AkZ5chqKWYqf906NQhennKkgyr9LpLkESN8wcqpMr9EwqOo1773vbbqS9dbPxRATHC2zOIM743s
bnOz0E72Y2J6p2BS87k0lyQgu3orQpyac9CdhjwhNjsqy22fV8nGD3v7EI9TdrT78ignlpexaz3p
YUrOKec8tBsXrwyxjXsRt2gPzXhf92l5KtrxwZmjZmfNUb5Ke7nuonj+YH7trFu7Kx5IK4Mp1cwc
a5XZ0yad8n4r3YK4v7zJdmNXkPlh+N9UKF4Znqs3s5L2LQIIBkG+vK+slvNKfssEYUtsRZv/Ze88
tiM30m77LncOLXgzuJNE+ky6rCKryAkWy8GbgItAPP2/QXXfv6V2t+c9lFRFMRNA4DPn7LPrsry7
kLjWXiZh/wxqCU7aYtNfimw78Sux5B/kMewScE9u55JfkdHkoRA/ULEEN8tYUoIRZLE3qR4fCGVK
MOi3Z0xf27bq2TSZ99kygNMMOm5RK0zJjFD2trcK697pimdF4sotURm+NPJgQAUQ7X3D3N8SWGps
gpkRtZ+2G5dX+tUQgw9aRr+MbNbWYlNYzQN6qpRI6+iCXuyXl6dHYdfVJjPMh0QOWCZIU8GKwW6N
sKCufusr2Jh6UJ/lMD121vgwGs0d1Rptu68XnnuG5zBbMPnPEzwD9AIbL6wyxI1O7sG2DFzvikA0
vPq1aJhTYFVaEM3h9q/1o9035eW/jV8z5uPybxo/m/aKhv+fN3537wxT3hv66N/Rfacf//f//OUv
/bXl81YQX2DS8aEyckDx/L+eL4h+Q9juoSECMot4/G96vug3hEphiCvTh73JDO1/e77gt5URhhaX
uWcA2uU/0h793aDOxJyBNc6MTJTi5E38seNrzKno66zUR4KsPBK+Z7e5pipdnmuLRzxNCTX5m6/n
H8xr1x/4hxaT8RogGtOz+c3xaP9pXILnPRsNJulHpYr+yTTmOSYn998NZf8OUMVHWnl75Gf4YDb/
DIcavYEllpepIzqF/CBtJZ7KtufMCtyOvGfJFmTo5ZYNj3EbZKCe//WHBID3dx+T2Zi98qkYTfPd
/ml6R0eA1WcJxmNbkQ8M/IHkcgRR5nF20WGR0tSfVaH64bDA6GLfgeZ3deDnBicAHpxPQAygA3/I
bwf4Klj9LJedsJblfqE0p8NrF5orp1olOKorMHl5ycC2bCQm+pcYl/LmFCEUCxXqY+aS3JUEvgA3
4ImvSS6Ww4q+WSsni3imVjh0nkim9dFkUfPZZ95032Pf/oxfVz1y5Cdn6Q/de0gKEm/rdl5+ZQOf
aG6q+aWaUEQO5ApfE4vqq0eqbBEYaKPUTMz2LSMN7RXSIn9RQum/DniVdnDZkhvbPFq4eUDaduKr
Yp6VAjSk74Vv5hx48/IxzWCwdwEhFLxrF5xBqs0ePKHX0JEIkTFOplWqlfdPbTU7lNeBHGNiEjED
o6260yQNHPHbyS1Qwv5cTrZ4GmrsXgiK1QHBAj3JqPl1nHF+QXc1v4hC+5+4OvZOD5gxGhtYyeQr
8X1pwSimeAjiXDbLczaiSSLthytDTrd59GXEMySRJTsjCiDfMvKjEIRNyalbns2ev7KY/fDFbzm0
Gca7J5Ey/58ALHwpCJW+qhYVS12HfCNAxZEEu7WkAPYnDeQZVTeNEnN72cxs2IRd3jo/izYTiB/Y
/ZBx3YR/TEuAnHFa2AzeAawP7Csn8V0NPM6hMS7Idqbq1IZc3CXo5Fah+c62g9P0ANWp+U+MFFCZ
a+AngWsQmG4l5S2VVgloIhP3EAM9eC7p/LM0kf0241ju68o0OTSs9o1l9vySkLB0F4mZH+XQnnSk
vG0sxSeOpNHdJ+X6sBvCezBSLCduxGfx3SLajBEzgbksuRWx0sw/Ibsta7PlPqQuVyKZIyKAm27Z
1lifa8xZE99riXUSwoYXK8maazsq7I/gyZLk5qOi+e5Fpr5rZLY827LOD1BBwH/3otzDkRh/mBRC
n3PMYFswodhyDL7bIeU6Fuibdh+3KIlo888F+PdelwvcXaG5Ei7CpQOb+uVXX1L8Vyks5GooX6Ux
TECw4I6n4S9M4+a8yY3ap/tPavuUDd6biXX+q50kE7HO3JsbQjrzVc1PCohbvbnUqHAvgg6OnMdN
udr5VMaF8gNj3CfC7R464DbkV0vvYVoQEDX5gD6MmuvNAImw+8i/oZVo35zaWy6FY7DYDld4DVDz
KA7ZDLyn2OqaOCevYRP1hOB8fLgw4yEY2sG4qaVrRnIHC30nw4Uh1GCUtwX9GDyflO/HGq3krKqi
jn1p5kekTMyoWCzlB0/lgO0q3+Qy1SUdCwAm8dXKmbwX5oLuzrcdcT/6dhraX8IyIrTmdW4bOX7P
+8l9za1VzHmcHd2QLThqErgYTUrG/IL941mmzuTecLgsG+Gq5Rku8xi3/kRpisi7h5Gp/T33oYfd
37apq1o1cjRNzf3UonAYucPOrlE+juZgPLVmdTO86d6tuxpRVeA9EXjH2RnALem9FP5Jco/ZH2RS
wEOU2jo7sWR/hiqO92EF+Ewu0PIQmpY7Tz/KzK5PRpN+B6+XnTJNolxjTd21rWe5qzwyvoCijD+s
fBAoJIaLGkWyR75unZUuo60FsybGSZJuyYbJ710NPAoeyLzEDA3OfoH0oGS1nlei0ehZE3FC8FZt
bUPBcjBTb1Pn5QzMoKp+pZ2GuwSzH+7MQHBa5Da3pQnynV0b0aXAlkEHWsi9n/HAiqK2LvmSqN3E
xhJYJBfStmbzZIKfOdYBjtxuxBnRSoOoYifksSQlmTzOoIttozYv0suj45Ran5jiRtiAg+FqNZFT
7QheH78PnZSM3kRkoHbUXMNNWhEXbHc5FEFLAhtLYAkMUCYa25xOqYzIaK0i4iK9xBfbJRm+O62c
DimxCEQxijzczxmvucxWIynDvrgxSbeISiiHfYrrXcHWQAkSheotBEdJH1YqfEcpXPyqLF+JIGyJ
slM+Vrd8hpGAJyvcAgvMYpSmDhWiI56ozkBuMFwK0EcL29wuHCIMg8oOT0XHc3XH/KW7wATTu9Y2
7ZOtumHrZBlP1bDDFCw2TcsdCAnFO3d+r9AWOwUBVfB3wqEhqWXrzEYLxMTX711leid7qfXnDjlH
GltDdFSEqZxqElMf85L0uTmZxLnEjREjLqi53WmJK0nKMnJa9wlXGiY11LoQ7nvJMLcL98KYaxQs
4NZI310NDE7xNfBTJLvmIvdusg5notnYi4wQ+SmtnyrL4F2OVfaU5w5AFhfvVGqk0UsVptaBQay1
8x1yf8NZJbtIJu5dG+EM2pTSuAHKC+8toZfzCjiuILxFGZg6v69/uilxNokOrpEabZ+eSIIrqRjZ
go7Kyrtu0Napy2poQjl9y6XSifM6FcFCL+vJVRokq+GSLRCpaNQK82dX1zWZhEHjKyJ7zPmkBT4g
gn/7w2RV3qusphzYW5kXV5fw5e+1U/hrPhUZKwjEGyv1XqPZNI8yK4d8g3QRqIShEDAGmTd/awuL
CKpKrnVBJ56UGqutL+am3YVznV8MhfZvkyxBEXD71dmpd+b+GomhdeOeMTFzuNbLj6oJkyFmceI9
LHaSH2mbu2820106Pjh667XBtLyWSEXh8B5aCXuEWjXXyAYEFzZojsn5kWhVpN0yMUWWAvqLU/hX
U1VY5RcjuXVQwHgGQAdeg2R1mqbeapXO8hrAUOc96Dw3bkbbYS2dcyfb4y8rw21qhh6RJ8Q0bl1f
dd/IR9YdJjsukqV5Oy8TVeHvxZdguvm5sJbhR1eQuba1PeaJGxIkkXerZbF3lKH+J1UKyrK1YGx2
9kysW4HJ8+QEfnOteq2PrjnAUWyRFGFXYxNbdyB/tpk38HKP6ta4NYijXnLbSR/SmkqjwSt4n+qP
3yISX0kroizFfrgeyvgzf2GwYhaJ7r9aE7KtR47B5ofT+e28NWCx8taGT0lgFOukGhX9FsTccmAp
O71k2CRLcuoMkgnMul8Oae0vF3OGgchkSm7TlHd5S7H1Ci6ljodlLX8jv30NRlWdQAmZGyd10WjU
avkVLsielU5akI55BKxDwg9c1jkPSmOnOpV2JJ7+dRNh/aMeYoXb0i+hLOEE+mNvhsambNPUGI8I
1MU5iTgMKYeDJhaF6J/Aq1HeM1jazlyYN3R96/6/4cueRu/fNTTW2pb9sW37/TcBNgiMIfhzDsPU
Om2Nx348ujmVP76TyXsIfKSa6QhcYXEpCDPkf2hdWFIFaVvvisFzjnBD3ojO4cZsHHEeHJZVjezE
12ly3Yc5t9WzpOLe/5sv7u8UCvDBMe5gAgqRKUR//mXZeZTBbDjDkRRSEHwDBJGF6C32YQUpChN3
Ha8ibjCLIernEgPK1uQ9tVLg2veio24OoHX9G1zxR8v5x2/Q8QI0sOsvFQCF/1Pjm06CewRpw7Gu
HUhYiMKS7RBO4qqlQVAY1sktR7PeLY7DiyeZqKAKVooHvA08pu5c3grpirNT+dA5cTL+IAcjeAqJ
ldth29QEjBIPuxGjZ2z/9dfp/YMbMXDskOEFTbXjB38G53qEJSLpYpytBO+0Jci7YoeqYUGVqTid
8kZuI/a1vyAIz8cP4Zhh2e8oVr9INje73KNcMthzbqeubu8Qj7mvc9c1d0xNy4vJVvXNdpnX3hFw
3cyXPstC8DFWuTXJvtrji10ONUfJMY1y7wHXc7frcbfcVIWwggIS9A4ZZLgYqOZ7Mcltu54wbKqN
25wCnzWgPQCKTU0Pea7rGhtn4IxFNkXdi3SF7R0HGB4nanaaZfqStOQPafIMmk2f1pzEH7U6yRji
qanYvOHPWsv2koI+gi3DVDD3P7lwbHa2SsjEwzh2RdZNDQo6NoYOML+sYGrEgp5dvbEjL/3zWOlg
ZhwuU76knHAkQw2j2nlpmaHh7JyEdHDHKXBnx549ss3e8oEa+6VNXAsdFUHBp8DXVXoqKWm2JJLz
LxIK+gTnDrKdOGG0S+61R8V9iUx3+BFUjup4G1PT9yaGD3h7GZ84baJ2pziEMww3lPIBBFhm8hT5
tNPmke6bIzZ0ARQUtJrgYLx48ACXknHTwcXpadzCzO2+LcVU7vucAfU0U12ZpeSOhL4zbrPGn17G
vHoLevpHrSx8LLJy8m2/rKzI9buLSiCGZ63XgAcvM373gFm8OJ5KZ84PqFI59DBvVyTyhe07M/T2
3V0sakPS1ewNj225dwgxeqQTxeQmTDLcJE2/XwFVIHZ++KKU5ZxMxWk0ruOHJkOSmMGIlLGrK1z0
eJEmpt0p+Ytos69FE2DYTvPgqXb66cW0cPrCkwGgMPSwelw6rM76cEw3mjfA2FrDF7tgoCRE1d2D
mgp4gl1OkzFpwq0TjnRGieuiZW89zTOC5Rhvs7L4j6OpxfcPG0VYkz030B1uvNzVR0xR4iw6wVTO
hjC8UdH6Cs1qjktvAQIArkl8lUuAC08yZhnYd11Tq+vP+RI0V5+9xaHnBXogIBgNddjML6FLHz3K
JT+E6wQoQml8X7MaPAbsEp9DNle/IGalepeHuntFivE4q6D7BjuLdtv0UtI1kKPXCB5jhJhQWYy1
cF5/a0WKH171vOXGaKv1GjiS1IT1UVXr+W6WpYTkwGsKk820V31d+JvClDZ+8pzJyBremiuTBj5T
rngysRTKmFg9btv1Xdw1q1uKWc9yKVEcYm/oJXMdB44Xg1U+XRUsF52Cu1Ez07WP29BWjGC4vYV5
VJOx3LkpEw9nWMTTx8Sncbh9aslCwidrFbYtXXBF4Oixwm0XV6EfXqfE9+KP8YCRGnwNrqCzZeDI
V78O8nQeLvuyYyAks+xXH8Jp1TxuTayWlGJEYouLw5TpFaL98iY6V9WAtcqIPoWSbGqJHhPTzHAO
5wWh0ZL9uNJ8ImgemFxSzSPYRmxDbbAQjP9KE2DuBMQuwn14AMqFPqfBjUTYe+092KW/YvdNs2fw
NeOCL3omgtotxVftuAzKvFGK7ymaZOzu4/LcGDzmid1XJ2MdroCi5Vijo4fqtU5qVrwbVj+SU+NG
5/yk2mbYIzRHnGPxv/+Y33y8JNUqqG1atrSYD3/i11rL5WDVQFQ1xZIYzHL/+60JDnLfuYyGcKYk
N9OqSHJqSdsUnhtew3EQX1uLGRrmJ2Zq01ory9rJCPWi04KMNHK4k0f8A59X+6ZSih1Eyfi+kIJj
+874CjMPvL7ZOFyQspwsrKc1oxxWkccRPtR1vZ9Fvx7DA1p1mO/YFmApBdS8Zc9f5yW6XHKHgi9b
p97UJetbgAbtbTWkc07g0psEEKnMStKHAHg6q7P1/ildGgBOok3l83GSdfr1Ud6GERPStGzKWy1n
pkggdbd+AIf2491Asnl/hpyYkV3I3QSHdDnMhuc+BKnh8aqQEdvSiDJELKX9WfawkqIaAJMPKv/k
0g6z9Smszyg+4IFMXEj0yfBTK7O5amdqrp7Ng4OLtt1llIevwyD7bt+TS7/FbMJpBvP0ZZGUyUTO
h1ezrTBf1KyQE86xr+3q9iXbBcQYGoz4YyQ4j6utzQZskzaZhLRF+TlwmnQxbQ40FJBOKBNgLUwj
zU7Ng30YHYcpKEl7TbyYc/uGRY0BtWRmjPiIVmGkcHb81eTMcHkNuuTm+Thm1WqyZ3IEo7x10y90
9QvcW7te+wlw7WfVY/LsGdo8dwFVuwG6YAFOO/NlEkQKlZbnqASn+sX0544ez+FeM8zkBnugfbMr
RcgX62Zxll3FEHE9Kp3VB9OXTvmgQxuxmU/c8pyCnnZExPshY2TCM9kznQaFshJaV9eaCKafwcrd
HvnVQcyzqAc0SxMC+az7NtQ9JYdgS3oq8Gpv8g7pFtD0t3n2+NYIZ3BOdogaltEn38FYEZ7WzFJ8
pSoBYTEp3Nob4mcj6pbJQ2dnmByyEiAiNjNQOlAolu08ccGXsNR3pc1I/eMfPx7MpS54xRjwir/j
hjFuHS+VU6NH9YjXZNnXGctLxF480DlVZQrOBBGcx53tdoH2NiQ/6rvO13RkMlj2aih/Ta5ufSiR
NLAfg+IVg+vadKZyrQIWJWjJAGxPBwYJfGJJ2EAhj1PovsK8zLZ63cSMDFR2kwcqjOTCKTyPydhu
PsrV/2pU/82qMvDXCKZ/vqnkLdj27z/+QNr6/e/8ZVFpmaua1AnxkEJPoOCnH/2LONUyo99MNmm+
h9ch+l2C+hd1KqAtHg2ocD5pOhC41iXmXykJ/m+wsViCEU7P4Iwf8p9QEtxVfPo3DRSJHew9IwJN
EMJ6OMD/1ECRY9CZiaGNSzgmAhsMtNVwmb72M7PO/sz2hgR7nvoQq+wB6TdP8NWJqlru0jrCQ0LS
GPSmDuVelGC0v2sMsGU+5pgxWyF2zAr7fDhMZTGq5FCGuZfnVy+VkF42mn+boJ8Tmv/Xs+nxkDJb
Sqd6UtnVmhm44xuTYWBsstCQsTH7YVOfncDFDYOCtsqZXJOgbr7aTZ+ss+uRqdCnQmjWNbvQTSV9
XAbgN3rI83EnSZ7F/FyHjFpjb8JftqmmXhvLBlJqUmLWaQVz/f8+Nf9fC36U3cxV/vljc5c3zc+h
Hd//sOH//W/95cEJWeOHDpMR7kpnZYn874Y/Cn6zeaLYsQOKRsPt8//664MT/cb+m5kAaBJcJ38r
63YddAERzxQSbCYY/OT/5MEBnfGngYgZWWzc7YBIWX5B01617H9r2XAoO+sRb++lMY02ExP1u29s
6T8S9i2W6nal63AQL+iE+j34S25Lnw3AT6UqOo0aBtOGndtwxyvJjVqmf4X+onTlui8W2QPlVg7W
NzrN9LlGuxsTreV9mWl3SCFOx0ctmcDv87bAVNtmRkAEB/8xnn0VdQcD8+xxpXth56V2qJX3VPWj
882QTKwvJps4dkq+PV7ngsf82SmTKbgOWuDgnCpfkoPr1s70o9ALClZ7UHHiI3lejah6YRAJhGnZ
Or3pxFngTK+y4F2I2I7d912JkkZvRF8HmFa5tp/YcdWQ6FD+lLsOGsWzlS1Q2TL6orjPi9k/cT7S
kTBm+eQjtj4NwZgdbFX8qES07PIgX3f3pIgSf2Hbh8LOPy8UFI8+ntbiyB9x7pgjJwjcFWXR2JB8
hnDOc3ajZbwrMkWY1BNQSwcaGLFmnYLO3Y4U/mh0PzoLhLfTrjHcLLPy7uZoDaMfp8A6TVEk2suo
I/AZdRh86ta8kH5c7BDJ3ugY22LovGoNORpEHPRJ8RUGQLYz8NMhTw8CvoNu3ohJNfBV2gqPWrCq
gWuZb6jLEtbPCO0vdIEp/ue0y3ZB7uubaFI3N7GH1v2xtNjdjP0i8fXK40JyCnJgOFNYhzmp9+GS
JEeXoI2vOADoYfVg6M9Rhfl0M3L25UeciGH1kvfh1DyzpERMs5sa6n6Ds7CKoK6snkRzOFGYo90n
kA954TviyT7lyoGb97wKQz7yLps26157idwpssDxzuBRzWd9C7PEx80ArL8sW1mgSWcn4baipoiO
xk0/MQPcVGDR8s3g2azudDIz3+eUbYzgc6nYXXg2gUn9nbeEQLEkrLi8XYMuRMw48UBvl5zxMOwb
vxyeDSNDVG4FOMf4DVOtMHjPyyshgvCWgzzZJ/PyCeTEcBLMulAhiuIqasM8dZ5b7nm52efIaMYN
kvNhNxgo3cBE5Gd3qtq9DFu2EtWiT6bg0bT9yn6OFvutGQlbEVaKvCwbjdgdi3kP5m9E3c0Y6TTk
8luPN+zc5256EX4wkW9SmzveQwdMgQgwuwnifMf3Y7BwXFk+qTAiyB2MTHHQZj9RQ39lOMSaLWk7
zPEmHRMptmGMgorx37SkK1MSiipyjwM9/6cxN4hSJ/1zM9seKK++sB757YsLKAkQG4kauxMKacL+
Kjb7IfEG+4CH7SgwUJfI9FbuMfIZIU6N9D4Jp7rxUr5qKzlE/WSietCfc388tOYQnVFh3+DGU9/i
rWbftUvZ1/QpPMVwdp8HIQ7hAi+HxSkzuEnt+64ad3OiSa1I3Bff0UBywLwTFlT9REqNmq6R5NdX
2fQpR5gXQiyIo5GmgvEqh2Ae3rkdLsGiVmrDzNTa2KiAnkxW0rta9RAEollyb3WD1XA9/IM91KSL
Y/w9hn31XQcLcl7bjM4+x+V56h0WLIlT3GfRWFAwO8TCBLn1RDL1E7ClHcrnbajb5l5BOH+v1tOs
nJKAkgVx4qXrbPeW28I/t90q4gSgue9UF70GIvtqGgN7Q1v9ysbaOqbBMLHxE/BXWKLHnpFE52nJ
nd3Asf404s6BKO5Hp7KAm+D3T3IezT3HBFkZhSEDICz++IVzZdrac5DMuLTH4r6wJ+DfYzkeTC7U
3mzFdI/tIrs5SkV3vTJvGtvB1i3qV4Zbdoyv+2FRNdH2VFaqIIQO2PcNZASnC/L7ZDKLPUsyh1+P
WKjMzRmoZrwdRELMu4WmuxihP5X+3q518glD711niB6x8lg8E2n/7DEmhvsyvw86+uqnbGpRSXAf
Tx1qlYpdsS33NMOn1i8OUF3gDiO3uSeLXRxk2H9voCTvgJ8PR3O0P3dJgJx+Lpn3YlSfL56QKEkt
5zZFHRra7MUvbeZzjO3N1kX/TxvrG9Eb/CCs3a4Xl+tZ2hnhYzg4hyEv1E1x6eoNtj32n74O38ok
tb5WQDwxTwU8agaBSnYwg9qed7Moz1TD496DtHgBHxluiKtEEozOJovLpQoPlZr0KWvH49gV5zlP
SgipJEenkdERAG9ApS+rWOPlwfrCkG5DhpT73TW4Xox7jPB+IcnnKavXUUfQizt2qeTiyJmshMLL
vnUKMJO0p6vKBe8EWT1b7oxFtr2LZs2LtYiind2Pn+ZluBd5UH+fVXOkKv9KyF21m/k8EPXbMqb8
zmGBrKTH2tq7bDRsylhP3ysGT0ypE5IbJp1ZFy/3UiAUzrIZptR5JZyng5Vklc3G6Mem24VQJeMZ
CM1jaswDO/CeYSSzo7hDlXUkOKnYWpbVkefeTVebqWGc2zZEzMlkqegYz9h51tczq4jWj7AUePfA
EewXo6maBzPtZrUl7Nxlab7oYro1hRGeoqHUZzU7zy58329GPxvpMakbxt0e1IVh40At6Deu2zLX
5T1r7+Yx+l4beDWyIEf0Lcfb4DWPsjGMWJTGUw026aFU2PvhTe+hGLZnBCxfwsGtPuM0ONuGNe4s
Ph4E80q8cby6R2ktyXuhrX4nvaQ/OUR77Ip2zg4+g4pNGHZlXENQRJI9v65ZPjtA4cZdCjPhpUMy
BJ19CH/5E0KTiayXjZc51XsbBsunQBIyUk7hK3YLcuvDOnhhoII/h8SSGPNxgfWGdBIlzeGAerve
OA6OCuWuDxEXrNggHGDsEzJKKyJ+vbQfoIYUP7q+/LaYRnCLgJF+cYaZKCBcFYw4sOGsCTFBAdoL
ykDvZjGGFHdDJGp1GbRuGYWha9dDk95Z2HnGkpaHFQ5jgylqbyQI4KJhbDI9odIJjzrwxRdDR8d2
XNRnkkBd+sKcWAdQHvkVjdoPUYbfOZ2rvWBVuJ36ZHrOobr6jRNBc+uXLUFz+S7pfF4QeUS6iM0E
MfNsk0CVtrDvG4ZYRE944lpYA0SpcViuNUrvowT8yv5dfCfEzoon0J1sp7vZ+sQBOYAlmhxcNP4I
lvfgNumA790teXkNRvMqcEpcmFd7e4B1+YspoYkwo4f7tTHcxflUZ471rak8/5ubYyETekwjnH3Q
QayKgmHiO7cjDkvtsRx36/kcTNpgDGhuG8d+SGhUHJ7bBgzymU3HtqbyiDMEqSls4cRign/pJxns
y3pOP0XAYHvrjkIrrlkS9JEGnit/tInvHwZLfItAYW7qsUMsxCzwlJBzgSXGizBkkizRu/BvsGOg
rCF8pW0LdgHTG2GKIxaLjoQ0lK1br2phthITHRtlixr1I8QK7E0XWtXRGW13k/XFfG5MiWPMuS+y
wnnOoQIfoBKGlzyr2wv+BACCQfRp0dm+wvB867PZPZjWt6nKKJoKBp3wV55JzKg3YGZgf7gOHpWu
2w6Y28K5SM69vzQ76DhH2KU4D9FvAHOzrbg1oITkQIlDmHMcKYz+IEnOrNlQEOkye5PReCW8Ndqb
IV8zm69nBV9pF5gRqGPgfBIe2hZXQb2lXSm4RQxW9SnebAyL7alt3Vska/eASuF71UzPbbcggfRB
/df0KqBwmK/JBkFJN247F7Oc03n9nQHih4GtYb8gGCNUtqrrZzUOdQyGlNcdPBycnD3bzBbbeOZh
7LSLtr1iAHiuRaf2SPpI62iT/EfZW1tLBRqjJ3e6qvwNqYlIS1WYPEPmuopscmFUR2M8CVy0Hhuo
Mht2VqHbODNKm0s6PyjW/nuN/e+5d4t8W7lTuhfYX3cuQYIU3qG3AR5UETXJAbPIst6jfBf3fph8
M4c+3Ual8g9kcqgnsQTGPhp8K14qaD8sBKMHsyvuG7VM9ygi47oVMtZDXxLwYy73pEydDSsko9GH
txPM84zHN5DX0Al+tPQc6Jhe7VC/p51/CKxhutLqYtwpyr2s9IlZz7zThgFo7pcRCngx/mASFVB0
R1H2jyJfEdUZR2SGRYehtQlDihZ3tnvngCr4YLeetXGK4oLggJdoYZ7NMnxmgulsnFy/q2D6nkwp
ISwl90/rPE3jHS6s53bWIyPcJn0zDFaoE7N5hsQ6Tp3girfsa9i14Jaj9lDygsRlFCKPZfS+MRqT
DDm3eypQ/8TGUJjxOGmESyUL7PsyIXKIXfIjqh0Cj0oSzXgtFAkfl7eB2JhGl+2XMBxOPXfw29Jn
Px3kWmQnQe7NHHsAtO2ixWNXUoMCL+p2Bxm8vue1hcNQtU5Fkdf2wRYFdPMkR5vgH0OBXyv8EvyQ
kfZxZ7M+jtsShL0tLRBxcsb/5XXiWU5hdZrZdp+orMtTFGTNwY0ad09aa3qRQKP2fTN9BmmMmLaN
HiLCOh+b3LDwywzTRWe5f0Zs2B/talmDNJJl78FB+uw22KzC3n6njy/uCBChyU/NB63TmZl/m14d
FUCFw15xZ5k+KjSt1MEhqnNLDk+7n9Ey70emilvMvhQBTXOYCc7apgrNYC1YKeTDSID0hCy2cUwk
xxM8s65wdnZWJQ++NfpHSAzf0HxG7MEC9gUV3xiF7V0zVQ14juVEGA9+dDnfkza6xsRmAe/j6I1Q
g3wrwsDBg5hh0u28hlKo11tZ8uOHSMZAtuMUYie3a41Iz2YvPyo7bjFH7DO0qidqx1NQNwWprPW8
X2ezO070hUvvNTsQnYci6x5oqMLbVEDIoh1m6uKo4nUuodOzdIadzOuaNxHkeHTfQ3TBBRhuurJA
UoAldDOVNRNLWpDV03kJlsFk813lx6F0rbiHKblBIWNexlKM56F1fgmNMBfUDhCm7Kut83vYfslO
sTt/LHouY1uy2o1KRPVVxSxUGha0x3zcliI0LtItHnO7hozU1nepH7y0YTQcqLFFrDpuf1L19o1l
HlLJzKMaPfoZD6AaWjZ+VDjZBPyMP3XbPeE1u1u6Bf4XiXgakQmTBnot2yGpkD3WRo6kxCRsytiP
xWamOJU9MzlmuMF2rDE9CpflLHlS42nVt5nTyBnpWQBSu/nbHBTfEAhBChWPaAYUUMrF3tJGXjii
X7oECJg7qR3tFneytQTxOBM8x9Ng3mtrsg8EsDJK0bx4WXGB87NuS2GcQmzGevbLGBlbA8k8080X
4RqMTqSU4d6uYIV09g2678InIsCl9CXdVyjjtKclHME1AXfcTEwFtlaSy3OGZIxUluYb+dnRU5Ey
LqaiPQhWRFsfV/tzaLmPgY4QdXeWzfLb3I+DR7xT3xd+TLFsoJAIFswnQfEZusrP0BL3g7YvZei/
O5a976r30SICbgx/gRnoaHXzZddYBN8NNRyEoomtoiu2Wsy/urEv48oo3zJhZDvhAoYfOgPrKmy1
SofMS3QRkR2AmXiTYSvccGq9FW3x2Gcc0PGABVhhQHRJtJ3IjjOo6wnKScnakjON+SyWnj/Em7yb
S4SEEMd2zaAaAIVjwE7Mv3RImtm3xZCQIeuCO5j2THLSM68sD4q8FYBgsxYxXcmA6w8u6mMQfj5h
RHklkseQU20k9sHqPbK/MpGFEOG0P342gHcO+zoc2Jn9D3tnthw3kqXpV2mbe6RhcwBuNjMXsTNI
BimKSTF1A6OYIvYd7liefj6EMqskUkV1ddvcdV1kpkqiEAE43M/5z7+0Rja0a3zGgdvIP+QtLBpb
JTtcEKwGGgr3SKDuJuDNmEwsxwP3S5eNftYjjJEdqMX/H8x+/7U6PRVfu/+9jNCeKS7Y5+L+//74
y+7br6Ov1eapf/rhF4Q7IJT7oL62091XHBn5Uf6iv/7kf/Y3/5LH/WKGZQOfM3X612j86evwH38Q
mP4DGP/th/6W21m/IY0imA07HmiKAdj531Ms5HY+oizgYh8OnsCs559gvGCKJQKBGm7JcYF0+Y8p
lmv+d8B4rv79EMsNxGLwAuaG0QqDsddZ91jGN5CRo+pCBwhA1lkZiRunHerTOVXru1tz+2009r01
2mtt33ItwKdlcIa/ikXOzQ+ov+5MY24Cq7w4+8jOesIJWDnyYeIOXKGakNv3r/eaI8r1XNO1Efb5
LoOG4NWUoV0Q5TowuR4GsNgV4ai5xLBgXdqPrnNREoPpbB2cFO4pmO379y/+2oaJi8P1wSc24Omx
sb36so1hdmPVteXF3NL0FXmBJW1uaahIFkZ0YzjLhxDI7Rdf+Se3GD4sKj/PWdbaa9uwvoNow+AP
2hh6ydsMje+fWK5jxCQTMlsjE5fj97/mmwvi82OaXI7VazpicbL/fpKTmgbnZNfKQ4yq4dIP4NpN
MUa8ReAYn51Qe79ycntzX31hQlm1BTRaVxIX++MFp84y5ygc9UFVI9mfygs7m9prMTwHUUKzN6nE
OgV56V74U2bdNVqUD2WNqe5in0bWKaCjf8c0wlarVgsFaljH3ZU1yvERKPEXqwDTttcvGARly+bd
Rwojedlffd6yQNGSFj3+m7ijunBaAJ8vuyjHwTBibrqh4rOGo1XFU05YQy8gAJfRdIdwgsLTjD3v
mHS4/hRTLZ4ip2u9FTwY1lIX4ulQYCtJzkdcxEdtosvYfvO+ByuAhJ8J3M4URiRU8W3CwUX0d7Cr
Bc6XJGwY7VYtVtq1MY131JRY+SSLTf3c4tz7JSDIfNqQIzpqMK7GTi9bZ3EHYpfwNklAMXdYjLQ/
AUnL8I4c15YlR8ozs2G/mwyk6SiVLOsrq5SYF+jpQI3XPQo798NYTsNVacZYwnmCdGJG2C5GAMtG
0E6Lif6ou/HWGGCGyKzBLXsEjUORYdfwNrDX9nSGldmokbsFhaNvza7Du15CBqP4N1McjDk0n4LW
HO8YMFCREDaHJX7cj3dGgyW16JEpJHMinvDRs8mTxNn8D8o3KgSkuxWJJYupn3JbvmmduYQO5B0X
JF0vfKCJw7tRBYN4yhX3EXou962Fo6UkD20OGvnALF48nd3xzr5xjTMIZzdRcQZE4y5+kx1OtHff
1mqcoiVbx06CuCzJxu5PAkJgCTKhpZuZdN3tu0Fj0WbgWxMfpR8mxUXWGE3Ro46lX9n2rh1/grIj
HwJkWsiWULuN22JaogaIIXGfvjGnopqXf/F9k1MrH4i8w9Ud8yNWxphRFbnRWFGsLBbnTl2Nt6iF
ISdq6GPkGNjo+ij/EfdG+EI2CNlaHpIEdL7AhQFu3ABUdZeA5qIHjoguON9/IovE2oFss40zsq1k
YMQdkZzSPJ3/TB+GFMaTmbJvzPHB4Lt+IAhJbwZiaHaq6VjA8fJ6eARN1oeuS8Pw0uqw+qPFGhTF
+xhIkFjfaglUChxTAUgwrjz1DdQtsQqKzB4/1l5pMlgLqzHUO3IMpgVz5QcIybXMi8HqSThekWSK
QR6Rkomxn5CfQ5qNjAl9S41FJynDQjB1i1UfXtmznP6ADTn8qSejgdaXdnNyO0yGPXzquP3xvitL
ve/IPh5Ws0kfTfq0sa7MDINZgWuFG3X3UKljnC9BVcISxjoiNeQyzXgxOA2daUAQE5RitQYTPoS4
Pl72UTXeewXOD6RlYrsIWerkisxbd35sPaIJbjZYPHsr4EYLECfu74a46aJVH2rxuXczYpZjpxtg
cMpkvMQXUB/coIpIeTTtCgFHNZ+CVpFZ1bFtekXiH0t0UKfaLLF3UrM7oaQbCh74aHQVVXK0kD3n
/k+ZxJDEOgPzvw2LG0ljiCnwRrq6Q47i+6RTYfSNAa3h/k5fYuD80zyVls+ABrWZe2gGhy0bp0gW
XWtqltSUMc2OLX4B8UuNdxxzrGU7LOPk4BlITIcZqufU0ekLonoeFuCaIONoiSUTmjCBeYzDB7AT
63SOH5godkmVyIanscLnJkWbShAGDsWpYaafsK/nxToHMITkke0T3yGKoZaLhy6Sng3HaHXv4cGD
LU+56fga0Q4z3UCQUTmb8tOMneXnojWM+WKOadEvnKLFTw4z4o7oE0xTCKS0HecLnZPwtjhgHHNZ
h1ewWaNbON3xRRTIez+Om4e8b5+mAjd0lqD1QCejNqniPo0EfHgrUVvJUVa1/VkZoYLGGg/mdS0H
/6PtISvZJHq4EI4CnneGhqlgbPmX5FO0wU4SyXIzKhuC8+zaD0Uc1ARhdgArmjBaBgt2468MbOz0
qnDC8lT6hvsltxz+fM2J1f4uYuRgX2QwJO2qaeqw2s1Me3PQoUy5GJBlxlWRJ4pbV9BmzJiUP0L/
rg6JWwY3AFImk/4eCj8k8GyNDq37AxCEWqSGNX/lDEx2CPTlsZJb124T+ABsFm4etac26KaLCb+A
kzFOHAsFyNDGyL3uz2/BCOGSbJF5M4umUayULjJRlo2IphmdwwbdkLaMj8o5O4JIcPb0VPL3aJtP
4/Xw0ruBRwOEIdkHC0VY7Qp6wAAj0uX/iLOSJTg6pJN5hEsUm8jO2O9b3R6meHGQ0yKCAyAFnGxZ
58Y6DSqunHKYYIDgk5VRO1zeE5hm7f2JcxyfKhid4ew+zVPKhn/eAsmKIu7AP9umTrCt41tk90G5
UjXBuoNS5t4/Z660vdH9WTrY6Kwsp2VF2DjJoTTnfOwSwT5dEBvcbiZ4rfECUfhUDBMtyv7bx7JK
gQUr9jRUEqFhcHz5Lbt9kxO7cE5c6ZE93RcB1v/WnJMhYg+2V3YrtWRBXFsMLJ212UqCyiAzwBcV
mk+dFDXfddAzlyxbCP532OTmZKTWHl5QAN5xtDh7D4GpfR9GuOsdVdaljBgbMX0MjUr84cUWG+vU
kiAz1O0IoJirlCElFgL3gz/DnwVu8q5cwi069kXf+phXhnmsiUd86dsGB0g1yHHFZ6bKOeeL2OPA
soA2x0neyB4+bLsE3kTtIq5sicID7RwTNIukNfLEc7Fkhqg6gLhStGxVaK15oggieUyqYMXlHY/R
IHMrRNgxm625EWAIyTYP0Nk94PHjCmixE6XlR89JDPURClHuAd0PcRQHd3kWSI+jiogeIgiDCAvt
3ZQBWlq/E9IWVtF+HHqx8hGN30GrFdvEdJktwfpJiJRfMmy8yd4jl6YG8e3YPGZuS+YOKpF1YsQT
AY5Tw+hLyGOezvU1j7+5qwJ2loxkHLzVZXI0sHpGbxZz9ExBgXwcmfI0AnfnahB8j8bblCasXtOX
l+7UheumcD5EAVu6A2qws8zI2rSzhXnSODYXFZTrVdTn1h2ypRDaFZvEKtUtGRIZFUnvFdmLkbgC
Y/8qPMi5KohuwQ5wwxs4MNAoX8q2eYEsciNHd7hgXVMYqMbERaA2b0QxkSdnouZHV4JGQjRbauMQ
O3y1+MZDRk6bGCINQj3X7N3rEd+sDzxtzuVyzI+cfMUetT/uSAyQ1kHhbSOZX2PCxkiUW3VjEtDz
e2146o+2sp1TpYu0WqMpooAcm30u83Lj6VunsO6o/NCSGoP5Ijz0/o6j3YQ4ZVumZrkqfZhgwcFI
56+i8Xgg6LoiZq+CpJZNoUzEzFQEul4bnMAdela97CCxyQ5xzqfxezLgMJUyLjxnalDBZ/iFr4qY
3SbxFpPeWS8AYDjmcXc7ZUOarDVl9+b9tm3pOr7jrro4+fg0HAJgwQKCeN32z5ohBidezYT4XPTr
EdlQuxS+71/nTffDhSCNgmXQ9rs0bj92a4SR9iqtCLj8Zo6s8Ly+b0g/QKG95FJ57tK6nLfD96/7
pvVfvqAJRdijM3XpFH+8Li157qTVWB/GNPeeegNSGER9jG8G5IvttirK6c7DMY6dQi9V7vtXf+32
w8VBvumKecH5EK8dqacuBT2xvOrAdJwGZGZYcE9wAFNDv+PM6qPFPRnXatqSpfK23SVk7fwR/od1
/ivEjtoRtum/Ruyun7ru6TlW3de+736A7b795F+wnSd/A1zwLKI9v1HFWUF/kc995zdhemAd9gIw
QYgEIfybQ2ufvbBcUqCxLQ6Cxf3/L/I5vPSFeStNpNN/ZUP/jVv+BZ0BeX7DMX8Cpb2B7biCKXmB
LdRIENmBB7+HXST5xFhxGPUhSPKXGIHp3qAIWSUBCTjf3Z3/5JWwoHfppTwHD8dXVwJHKd2Zmegh
sGd6YbP+XGONzPQmVr94a372nbiGdEDVwUmC5fe/83GPeiOc2zqrD5iBkgarzJuOPRpq3/zwb38l
5Ou2a1IL8bVeByRoKJqSDNP6QIfwkuXZCzFILyn//q9cRiy4L0/8zTPqMXzi5GUPCg2KK/w7m1UH
drOGa/NfuHWsVSQIvhSAja83nKg2C7eK+UY6LNqr0VSI3gg9vGrJKHj/Sy0b9o8HhxV4uNZAEaeG
hOvz40PydYFzk6Qlj4chW3E0303RuNRCD7X+5Sn1dhfnYg57OKQyZPOvwUXDEhUyjgq+VIMm3u/Y
xdMAn0gwkiczwCMhcenm4SL1//5SDDy48DhA4qRPS//jtyRrBQ02nhkHBO/VR0VK1EpIIyM9jv96
/4a+PYn5jsLH6hMhu8lb/eOlZpXCeMTL4GAoXPMLVU8kxpLB8v5VfvJu/XAVtqzv363F108bWEkd
DDmKS7sdH3QxlMez/OO/d6VXtw6iRVxhw8YCyRUI4pg+zdgDEyTwy9frTUopnzpgk2Vl+HKB+Ze1
+t2GUYWFCIqqLg61tqtNDR6ZLW7I4+28uHRLzN42lmwtiFZCHEzOXxi0jkRB55ZH3VA74AoHwhCM
kVq32D89n81LzjGJ0jetnfKzlwnJxEU0W/q69okWb+t56cBk1WCzwR8h87nYIi6314oT4+CPTfEB
iM3+lPl2dSFChooarvVmQEiAOTeynGoq5R7kKIBUPHoRNh8KWzWsHvDNaFA09j2kXZXl5bZHm/ex
N1L3aMp5eG5CdnmAWj67Z3GV1K0uh6DTKVKCIK62k5ubX3AzB2mhvV2Cqd2nIuRLZ7qvd5WMaqJL
52qD8zBG5AzY8S61VE4P1TiYB3sheszGxIMpbQBIyXI21oXJt8PHHL5V6vdrLPFsbPvYXOIogc3u
cQSUcLB3fUwI1FojHzlC/oIDgK7z0jJ7aBIFIruALNa1n5v2pyjW4nKMrPRzFFT5gzdAGGg6p/6j
8Qr7U8h3XxIvUeTXhatmPhO18Cr24QyuHWfiXYf/CT5qoCB+6IZAXCL1LD4YRtJ/Drk1l3Ha1Dee
Sl9McufWKvXsT0WQvIzdEH7svbkiemr59CDGuEMvzjYtDMCId1vSfqcJOGY6IktkR+9xOsWmTUc5
TvrCS1A+0m8ckwhUagXXKDlFTi1vUi8qX2DYWierSrmJKhcYTBsDNLjzss8hAB5nMwyuYo9bliXc
hBDYdE2U/bSGFxXdB7O9CMP9JPss5yXjthmqTSjipQHtdTWvmQ9jR53gTVVf4/hcS2hkoX6Mw5r0
HNuCSrmGVUtH66FTZ5yczJ8Css7vaXuLFziTFQyhiDk5Xl8r0wyag5taJAPSC947xLunaxInRbJu
AYIycN1YV7BAwYrbEdI7Jp08AuxfM7EabYytV3Q7xkLAIfilaXntXHM2SAjhiJsnGaCxrbVaiXyo
44e+NCK9V0GZPsnBhmRV8h55foWTZCJ1vj8j4UMr9ePcztle1KrPd4PR2sywa0fM2xnLyGbVdtGg
oIdl1pdZ1t2fNiGhF66xhMPmg+h+1z6QYJS6ArYIaEuB/QIUIExCjh6OHVhPLVATE0CogXGUfW5I
8D2OYVRuYdzZa1LPXuBvSobinnPkg2BBHBXTxpg6AM4Y07xTlBF5rKJc7lODJ6Qcjj7lsKvFpHlu
gMnCj7TBKtvE9Rh/LWtCCCCEL/mVsTdfuZZ6rLtJ73GnX6J8FAthHoLyOLgJCUIJJilGj/OVle/x
7f7aK/hOcTd+LBv70Ff6C0FvybEoPcwJYIVechT6H2LFSwlrY9wiXNfXum8Jq4EDtXMRI65sHLc/
BVY9X5py3BUzqnBUH3W/LgZQuxXWVEQN9jmLml2RGKxF8FAScHbjUFRiDsVbnyli0JixkCDX4YM+
M/45FAP8M7yKC8KN+d52kT4RbBncBMiYnvKxW5zFlyjnaEDD7obOcVSsqIwN9TMpYvnazCFO6ZKv
LzqSLFAUNvKmL9Xw3BktBJ5oYWjEbhZ8sLy2wcYkfxKCjbJt2T+w3V+SIUZohTjbbwg6wIIB4DP4
QFpDi+eEYic7V1pKtvTzZgGMCs1lXdiq2ngDl26xgzgwTYMKalnDcyxKnBxyJoKyM1nB2Gu2SX7j
1H21iwcn4CGQLtE1S11dMWzLrZrFBJlFAQZYAKA+d4eQTRA4D3n/edfFGvWPPgusrwuFFt9v1ogg
pgyiXE/UhCAagDEBoPVAJUF6fC9OaSR2HfY+a1219log/dg3UHzWGnbh75hYypvZB44eTb9duwY4
iuIJwx4ywe8iToN7TazpOvDK8hgCW33oFHuPwchxMyACKzNdcM9lpXZOKlCPlTrBpd02v0hL9ZcI
/KlHK3UTZF1+6DxTw9+q5L6QEd7nbXLjJI5+JOShQyIR99chOrvEdIZPQYb5acBUa+/OljjMMpkx
MWmKm5rIkts8Q+yBJTu2Xy9VFGJE3Se/8z4/tNqMDnZQGds4Kpp1bzr1DbgTXgXVBBzmuV8MUSn0
Bhx659haI4nzh6Zk521LdhyzYFifmFZdQb5E6v9tk/VcAj9mngHBIM4AMDzi+Bi4EPPJ31YHJq5u
u8diZWVjADKs+k6mJQ4rOZsZoG3QsERSWazxhCW5emhMSSCCn6zKjFgp2OENKQ957SSQzaOmN1EH
DA2KicL+vcMw/Dg0TnHEbpvRVBWoxRCpUxtlFZOdb8JmrHzvchrssZg5fACRr72CFLu7Bg+VAVua
NDb2bgIgfyQZy2EcZRehDo6YOVblCod5stnX1OKt8lazbP2XbkrhAjGALb7WWIAzWY2IQQn8Govb
SbYd1Y0wsbkY2denwM8mKP8QEG5Lzyc5LHWVhAjFRHrb13Hr4tel0Auz93SfA8IR0QKP+cchdRic
1GC/VAgoLLHlRf1xLPM02yS1+cUN1KFOU8bKk4PeURjxziaxe8PGoT8IkRrXFhHJWKD6xcIfJ4qE
99R2VlWKR5nKA8zWG9XjxBI+ZeSQbP3Bzra2iaal8hvrEaP78aQ4o3GkiQBdUd4pgwRIZz7xukbP
Ue7jM5hZGKHn/igpLQ3jIhmFGez8qGB/gyLFph9RndAtAZ4uo0mxYcyPMhAfHmj+k9D798veN4Ft
iGrNM+aEWh3akPuqwkYpAFGzM/MDfgjsN/agr/tImVB0W+qEntLyNIFDYrQ6U1dksiULu7UFIawF
8g5L/qpRe4O8LZ8HhADigVia3deNWkSmNohcfoAJ8qBMnCsy9lR0XE9lru7CiWPu/TvwpjOUJnRW
mytZ1OPytSkX/oaiiDCwOGhmRTdlqAhOLTmOyzKuLlERVBfvX89609MsF/RhLWEW7jhv6D3lguu7
pFGzoTRwitklqk3SlfD+07YA86skMQqwUT0RDLfnY2eoZuYiaEWsHS6zxjrMSJau5kbvx45z/f3P
5/zs88H8WkBW3NbfNOX1Em8YuCo7xEXhHpXuipfKWfi9Qz90ZrGKXIrtPM95keKUBGLtUWtazHlu
aotCO+FLUMqURzImINXYdJ5dsoxd8kmJS9fGuppsrBYfGdLper2MOnp82A5RyK7sjDSuW5fB3EcH
jtST47kMPiT/2BPx43/AsZcDOJzG/MGEm/H5fCqSASuD9TBndvyLe2G98krApAEImIoSPpsHreI1
9Ssilzfl9MoOvceETSyj5J5skfXguI8ItYwDjm4QePBu3IkWD+Wo7Y/vP443fbZcGFHQhkweCcv0
FR+rn7zBq8mFR3uFI4uAonJZu8OvtoE3iAVXAaiwPcwUbMDsVy2pSpQOvbJiYO1SPHswLwlq9Pp1
g3ciEc5Z5awmRugnBPD68f0vaL+9x5Qo6PcDjC+sJbXtx3aYoB1Xt/kQH4imikKMo3DmNMJQfi4U
pXFXDYLBiyHkQ+lOD5mcGMXUYtj2E/PMdV8xZl/227ZfNTmaT4wUa8pJN2sP1N9YkGFU+mcTWmF/
YYQdjev50/8PXv0rvNr3luHEv8ar7+Lqz6//cdG9CXX49oP/ZJlaNkYKoGXSsxeDh3/C1RBQoVAt
ngt/0U//CVbzEzAT8aZcTCJsNrB/gtXE2JoEf0Gr/rfMHjDCZtn9iBgGAZCuw2fgczmvKYkNg8S2
QFlyMHD7XqVTXOGvxyR+CwGC9GVbPA6F1te5URMgrerHPBLGhTn4J7tSOTrCOV78fdzig9RFeZsr
84HpK0cm4dTprnKHYDPT6l20Fl2OOxn+jlDKYRV0/qnOaT/wXbtNmQw/Sae49ob82jGGfUju7aZv
hVxTDwgSZRSe4m3yokyVnAru47rxa0bxJTiPacAWH+FurxJzvqykeetZxOvJdniqxmFciawFe5my
FUP+l26pkQqHdpug7pPvEN1FJua6BiWQWXk9WJpUF+y03AR5u51dq2m+dVOMJVBnYc5srMY4eQLD
IiammZ9FD2tEW8/UkI/N1O2qnC6KeAznU9jgTN4GBAib7P5VF844AwQnq3ceM50/+fQcOxMRutlm
18sd6AswHTfLX9K6NPCo7dOds3RjDh0h5svYA+pB30fOcBeUI2nLthddkAnzPIQZoBOxS1GE152i
755ziHvG0HFjTBP1SHK0Y2UjhYalFE93Q+0+xk52jMb8qW1STldxggrCYJ4qfevyhZauF3HkrZvz
rCanB56r6YXc7Di71AxjHxc4Z3BMonSiWoqJe4LvgaIPNuQWC3dUYSQ04goB9/9sTebGxZOyoG+Y
i+1Nv1hvLdeqaf23RjPfctje9vawV/F8ee5eDW1e1n4FapHFLw5uOFthJdcZJt02D+cQVBLFCBbp
iJOnhzmkoc57L98kEu8K/DugLCZBuok5Ta9akR6ricbGBVwB7L8vyHUbp5KUyrjtNxzFT1hokR5r
j89BNV9qO0pQx7XJKWv8RywGvwSNcyOHxMLEHjgRgdMsVHtoRn0PzeOQJGjw+tY5RAXPaLGlWGe9
Rsml5kus/+PtgI53DVTvwA5kJRCfxf5tF86q7syHMrKepTNg94AJAGPH/Gj5+r5p1b075i+FmU5r
E+bjRhXjvRNaMcgAEALAGFiOZ8RrC97m+nzfrdI7Sek+Vk2ZYlUqTrVw/V2//BzfcxWPPkvR8R4T
v50O6IdmlKHjqbaN+nMaovvz03jatEt/4CydQj7Ss04NgvRJ9vrQLO1FUwl90RVecDFqw7jJIMQi
naqLm9Kopx18UX0sYLatbSN3nnsalkm33pUVEInMqqmSxt20FE/pRhbY5ePgODyFPgmDJJLbOWwY
tykfsjJ8KEY4AJvZxZ+BmT6c0Tg8uWWGDyqWdjDGtmPsTesZQ9C6n1qkI2MMCYIhBcKssY2OQdUz
lPKbE1Ggt2XlVlvS+R4qwwLLVUJstRJPcFxR7pdQjOmD4m3uEZ3lIw6qZ+ntigRowp6q8NbqRU9L
zvKfU/u5YtKBxrOoV7E2Earb1s7x6QL5FAsTj2XI8WtuRsbFMCB8tR9xsoY15z/6hndSdjNchLp9
MYb2krL4F+XTm+qegbaPQID4GNyz3hQ2SYrDTDqglmWOkK2IcgQgDcZTIprrGeDsF/Xim9KZq+HU
BaGc4pT5yKuhCIwXVXrYhh6QnVeb0kKFnjvxynPY0L87TH8y3nxTsOEg7AjoQ8w4bVD9V1cafIIW
0rCuDhhKPsmQ3XDZjlNrmNYOVODqgv8yd+9f8y09gGsGzCvw0JbLv38s1CKnlHHQhfgDICgDC9P3
8OLyNVkih2EBZJbvm+fzZduxAb5/acd5cxpzbblIE+AV0Ru+KoMhHgxzOgXlgWEaMsCqCG4nDD2X
7eIS+VOG4/j4PAAf7LJB62Oq8StqZems2nh6jj2iE8r5UkWM+mYQQbkg+2QnblGFoTpm+2Z4iGkL
nhFNlV4TOLsrhL4bi+jBFDEZfaN7QpVprJd0mb0QFbgtmoI1BIhp8/43/ckSwhsTL1kUPKawz9Xy
d8MhO09wd7fd8hDbSN0raD5yvi1meuBfXOdnd9S1kCT4jHpZSq/uKJaowchvslZl7l4gGLydrMTd
mjmbMJhVuiE1DiiAkU2up1twouIDJq4JBp7RS6PZl5dSJSUbc2XZ4yUWj+QQD+rekN7JafU+Dtju
BTREwq9wbmlGe3yMBJhKEdm42ZLbfanMtrsrs/FhXMBrZSfusScSZDuQ9XsJzfslTHAcKTPay3YM
qj1C05ewmh8CKF5zDwQO0H+IJ3GI4xKrDmxMoIGPl5kPemmr+daf6D1tm78bGvfnVmTT2rd+2S//
ZIehaQGyWARCtnit1sF+smpcwykP80CMC+XEyM6GO4S3Mgbn8P5De9MM8tbD4XB5WnjHi9cMgNae
EtyepvIgMn3ndsDr1a82zPOb9GPdK30P5QeNGJ6Db4Qq0KOznhSY8lBJXe+6BBmtG87Py06Pz/i0
78lmymz3IA37NIQSG6syPxpj+KlL0y/I/UugQI1TQJ46B51yiMeS3ameimvLil6AP50teoDskDve
DI4J8En8U3eVJ95WB/XvAfOulQfUd+FOCQl+grqFtpFWVJKcbbf0+I5s7L1iLrAy7eRFlCzBJsmu
9ZiREhlNgMopBao1UP1a9RocByqa2d9VpR1vXWf+Fun3Lykt7k/eWJ4FJAaILSa8GvvHbbG0Gd0S
IlYerJxGQcdFsk56xnW4nfOdY+5AQrlFtmNwKgQ0y7BrUaBaxU2fspbDrNzC21O7IYSn0ntWtVGx
+TgwSMKByZ9XmfZOmLV5CGwFzkZ2uoEYa6xrTEc3fjo9mPbwPCM2xjft4+hQHcqGL9ySO4Uf7sNE
IYYwNa73Tj7sZT3cRcJTq7Rlfbo1G1/naUT7hptuCKggwBK0W9bAve8v3J+8JJwZy/8skvvsMwr5
3a42RA3E30GT3xKUG0qckVECH8dF/xDW0S+eCE40b0+LgFOYbQ0NU/DmnWxcZ3IWn/dDa3fl1vI6
Jrphegw5qaTF85lJv13NEw2Sttmm0pQKMMqvvYwCEMG8t6pKCR+20M1WenOxguTdr8opQIdqXRk6
uMklRlSxXIQoZeVsnJq8lHTGSn+6BCbnMGaZRU72FA5LlcpYO53N60aV2P1WjO5wp9QEcuBRJk7n
9nJ2R4c8bv6gXAj4Rs9P1IPe1aHq0f32MVj5eHtugkJs2jdDn1VHJlD3SU8jGWRMjWegeaI+hvuW
7AiCDjDIdvS9nVm3jZFABqVas7ArS8ps2iz/YZDTQuTYsiBrpXcWqarb5TXqRnGq/OHei5YGQjA0
DYg7X+cN1ZIZpteo1+C01Pzp1hCPTYrfDYrE5kqK8RnEfjOQbA22nVwnDhM3Ut85MnL3MY31HagZ
xoCVOKDtOxo6PZ5n9G3EC9z3+ZGmeE+OeblKyCIh5mVm0N5f55b4HHeQPjJLnPAm3jh2O62Xxmhc
dBUDw9zLgMo+791Hcsh/dR57P3m9qXUEANwiOcVI8sfXO4fP39iuKA6dPz2Xnb7rTM49TZuFP0y6
Weqvc6td9RJGgaTSO7/zZdzvpqEbVk3Kj8FP3mR9mW5lJjeBxqKKITnWVeB9JZHpajrky1xAJxlp
tZGbbJtlYtAYubyuWzKvZ9Qi235m2luyl+N57Jxsgz0m7acH7VBuma1Trz0ThtYY4UmF8fpJRTSG
nIcxqcfrNKLM9lN132t20Nbu79qAllSq/FordecKleyJWBy3CebNm2aYL9Fa3OOyiNLPIn8Kz9dn
ryMft637O5/u4JAl3klziNBkqnsHHd5Szff+3+fr/yBsv0LYHEic3+2yi578L/X3IkP/P/9r0XAf
v7bd1+kHOui3H/sbX3N+Y7v14Bm5tAtnB9R/0EHFbyxqh5rF9M0zXPYPNqj1G8bFZOWAOgMGQ0T+
B8DmBNBLF8IXv0OHQz7Mv+Ooirfrq42al4pRyNJO8I7RMb1qY+ymLbEdFe2BRK3EWZet028nxHjZ
JVQRKDdm2+iPkejCY2UmsbrQSdl/iGsiuvYZNgQZxhoaNy1g6WTth4rRgGpBYOoxouxkAgj41iFI
yWgEItlAXxmNAVqEFTsbJoTh/WiX4tEr9VNuTSSM5MW9bkLxkd11/oA6+L6qIyxDSvSUqwobd3IS
LNwiW3xbr9XgEmwSpIF113ng433dm48ys0hkgNhj35XlkB27Fv8JmhU0o/CwUEb4xhYTt/HEhAT3
CcOy7kJ4NJhuGvKls1t8jOrK4R3SlPwXkU4hXrhoHZ8cjZvZPHQSBg7BW+cbhaoRkoEff+H5g20x
nDAxz9DtBdDeHOwDyjtylwt1MWNSsvYdxQ92YuhsHNEWyw+vkIX8pNO5idYlKsRHYkTna6/Wci1s
IgQKEydZZj7tBRw8rm4Fw7DCy22iKuzlekgqR60QTbf4PCUJbu9D58z4uASq2EC5Mf5QigTWoEeD
uWIibF2hj5LmfhBW/jBlOU4yOlLWYws1ExnNaPK35WSw3wSIk17meJDr0WkoNuMx/tPIO3AZ6uL9
+fN1y6diZbd4BfLPCxsBERqHJcfB9/yS4PVWlXv0oJrhNgkDECGMbUfg4bacSbpb+X1iX0WBpWgh
VU+qxpVnh3F8CHOLDF+vA7raxcKH5uXMDtYbaYhhVWlQbc8ungOt25NWkmq165MIO1YALm9H0HqA
k1dG5ojqC9ZCUGfHlIHwhquDR3WdSBhtCUJpyfp4QOaff4zrdnpEn9RdBfio3aezDnb4C7XepgEN
OpZCRZdgpvGndGIukyP7uzRqHjYlLvYwWQ//SWOYR3khjK2YqXb2wpTuKhNNP6zwZPUWa8j5j7kc
pj3xM3Kf57bzMnjOwLnfFkWFOAv9IVqxNMl2KEX6+JTlFX8XR0O98yomwjQAzllKotvKZwIfZd1d
SGwRuUNDxnmeERvXm+F1gQwTAkg0BHt0jhYktdj5f+yd2XLcyrVtvwg7kOjxeKtjsYo9Kap5QXCL
Evq+S+TX35El+VgkZers8+xwhEMRNgkWCshcudacY5JqG+RnZSCNGoGDhqjJIS2Ds1yY/f1QO59I
o4E05Zofq0AuzP6ndk7opytDbae8uCxj0m+Y83vejjQV8Kc+5/TRzKtDTLwtHJsx6LDRF/UNgd+o
SAzb283LUt6A6RcHTHWYOiHdbUuQBxpyN2zRF6pD4mifV27hL50L1/4gcZuscPIAjos6+KSzRLnl
YHogWrFKeahoKO+qYcLXWQ86PwxFCT343jhrG7u/HO0wu5YBKUyVMbs3OArBFybTcAoao8aNywLt
S4Al6qII23TczOhiPk3KSC8jTkVfly7LvkGfOe8WvnrVECpaMTKZIZPVyG4w33lkr/EzT4pjECrH
jCHynnSw9r4NYX5t50kk2zGZAO+Sy6o+SFLqUaG1ydVkE2WjzKZ+NDx3ObNaH70Q0aVkzHfor41t
xUidyALKJ2hVFUKMsYLUNbNQCEQPs7mZPG85zvSabhOp+o8hn98+50gos3NiqPx+46m4O4wRgFtj
IWeXYMMgp3db4e9bmRgd10CXa7H2q6Zbd4WVPKDpMNVaFtgrMeBnR2phzuYMMqhjMgsSo+01JP6F
kzxLzLhCIVLSkDdbdE6LdV5HrX9VIz99yAn0xRBskQ8SzjIDalYVA4kQgepuuiAH+lnR8OGgpG4t
b2JV6mn1fD6tLBxyo++hLOlY1byhllAC9KJ+i0gCce+lYo3qZqofzzBZVhHqTqwaCztMV3vVmSTD
QouwLIfXYbbuhKsvRBSJ3EDP5i9hhEP8qzlPdEVnI6yu2LaXK1hs9bKpazVs+7FSl+RguP9NmOfJ
/18kzAsRcur8zwPJy/RrksZP1Yti6ccP/SyWAusvhz2RzBEKH987QeZ/emdC8y/HpEyBTO96GG5+
Rd4EfwkGhFbokelG51fPzv89jvRCsB+/MHReeWXe887o6u/XiSRSezjODhGQtBoYjL42pbXSIPe2
6MWxIv8Hx90Us97uOxflMhlklQeVNlnK+iLLhTGjwQMlQuYbW8yqD6Fw+OlUWWIDvEDrtdzMU5r1
ztksO8YWRw2I1BXD/rbqu/7slzv9m271q+M/TST+4ED3qakpXXQML89QQT/iC+1Ud8S3CLUjYfbj
ohu7WCbfJI9FAxzevyBt6dc3iztEAe3AJ0Jpzz17eUkjLezGGOv4iE3ioh4gGvNOInZhoEKyKjD2
1mj3mPaJ+cTI3cr16EC42+N8naKdGyeiPo98OI8rNfnclcqLEHZbA+ecoMKBuK2rEQWqjjkqLDGo
Mweg5zHrBS49ROaIVkTOTgITvi3V2pUjXt54rrjXhoflv9ClG4uO+zRUjfZ5A3VLETFHU7ztwNyj
gjxZ8GbPQCbt8Y2g9hv6cdxFELQuF8396eiKtShR0AJ1NtqsxTHwo6uhERjR2ZTXfpwu8ZbMszkG
cc9fbmJTJ+c5ia0HIQyU1+nJ19d3ZHdiNYW14cFwRS+dBnBXTzAP0LeKrCSrTSBXlpgCT+QBtoxE
fuhaN4H43RoW6VpZIvqjVbM/X6l8xqrr+YvXfLLYTpLDwEjgyY97jQThrD3dqa6yHiiALPmxCYQE
uWMN2p/dS+71go6UrbAJtGe9y/mhyDO4dAGzjDjXMeevszJ6CGt54ueARcgSnVmHxaHmQJGgnLb5
/FleuU8ZmpLHcUGEOf0AgMywkzdt6t0mqN7V2uxbblK6OHwLnoP37hNBBVOzd5RZllvuI15LN7W5
LalRIKyWLiGR0FOp4daT5VriGCtU+AelvxJ/cW3iVTnFb2bM9MewNRB7p4BM/bUCjXGZMMa4NQJA
egCdeHlB64iAtLuU6r7vFl7CglRvFI+eP/uberIKgHx+vCncFmS8NcvlwRus4Qo5DGLRMotwCTN4
JZM8g6i+LLH3aEy+uGLfKW5sO4+fLObWe5wsTgDCufKfqjifPja2mUly+nhkwTLIG4boYF6STIsM
KVVy3PTSw1/u1n5I3dD2w62VKsAy7uTz2EwdlTH1f+l11+Yg4cT0bgz7eV2OrS0UzacgUUxpeCKt
r1hI+O5SG9XS9yVbxuYz/yyz7w0ihLu0NNFce3o2X8c8I73F8BGCSigeFkt/8wUcfQ5U0cx3SxYi
qCDlM33hzvBy+VnFS5nTCo12QLqa/tOJgUOvnhfBUD43OLUayzvL8akfXdA+DQblHgHylGGiyCJL
3tBDbPeM2Bd5YQOjjlc+8o1yi2o/UyvB28ZwWmqKDKhhDPWcVetjleRW95ArcKiPxuir9mKwOqO7
WSTxzjs6Riy/qkTXCn3XLPO7aMrI/CyNDuL4BK5DTVrVphYNuKJlxr2U5owOLgz1gAVTXMdBBIgu
MiYoIoem9YEZnB7knBkISFpNWcL1rV+KoXP4LXLWPJLKqa2HdDSEvQ5EkHifZBGM1nUWkckGvEHk
9dcTwizxAtRsAYZ9Yu3zOJN7P4q77Av0D3I0Vxw6hmc7Cob8Y8cKIRJQRsrtrnEfVx5Avxje/dYv
YlBMtBf5TSaP06Fvfb7zoeigow3Klh+DMWrzb65fWRai+AVP/LY0J8u6hn7Ei7sijCLWHGQLFvWq
rnEknyeWjWiZMzaCCCONzS8pFSesyjgAH22Gn9xpjPCViHt/iiXMkrIePyz1YmxBayYbHgwNYoiT
c7sIow1OoTRflYBGOOOIxd0kfunukaJ780XtZHRF8fWgfd05KJKrDGPUEhER1NTnDfS1x54Zztou
zS8G2vPVUJGpli+kSaTJLIO9yK3476KP/G8yhvlZia66HuA+jHPXLtu86CRoTT/+4toTWQZsUht0
aPYdLsDqi0D5sbMqEy2Br5DxmIPf3cBhytd+k+uRleLgkzZx8cHKeh9IYz/slDGgSZ6kpEdCsiQu
uOYawlJ54SK53gKhLpjOWagWwIPfT05xM/umzM66tnd27dJKCusaYGtap/dx7xUf4Cj38Q4WPNnZ
bGCbIm/VoTDCfAekLV1xCoOlUfjIydPJrh/YdJpPlVs2ySYDKb4DVF5/BPKlb21JqCYmvrFae/7I
IR1k5ipGGr6JI7//nnZ+tylGx9lbQHhACVsWsQa972wSk9HNSi6UA5u+s6Zj25f1WVC0i7bd2fW5
n0hrF7viFih1c2bKZNx0fMZP5Awih5cWSTIVgtBpu5T+eNUOTnQfNswajV4BNmAQuTYyA3TYsnje
lZEMLTIWd9mbVbWcg1MNzxWQpu3Sdx3tZAdL/bjAdap672Ei7OTZBNpyDIOQgXbVcXB9v0J5U8w5
dNb4z0l0bNP/elmftHVpB1lBCqAcGvTdlfaZzDabkGPgUcmI+TtGvOX/bIBIIebTYHARQ1Dp+nDo
Xl6VU1viJzPoDYDazefUSVkYmsGixnj/071qmp+uA6MB0h3VHhKFV9XXlNTe2IdxdHAw7rCmmjAD
6kpCQJIRC8Y/vxgtSbjRFMhoBl/dSsE7bMQUgYegQLJU6xDNk2HZSMd/iA3kczHlI9+VWtwUTM5f
FbJtHPqNIU3vgBxIXFVAMs7cmQxczDn1sUc794en5G3hzAnQswSPyWns+6o/Ksh5qauidA8nRtSP
LahKAHOt3UrbvEiJ4fa+fzv17fplAKw/I1MOPcy2Hb6818X6UsYOPb3BORB9asIIN0yKHxZUduBK
YvPAp8BPrY1y4t8mJhv5jx/SE4QyZLzpW5b7WttSV05ryiKHvTOm3X6eUUlKMdd/mBLqR/DVx0Th
LgjcAwUJa/PVU1NE1lxFae8dYo7t+yUls/MEU3r/Zv7uKhwowaRqI/gblYU32FYLU947nKzgHuP7
NTms/4fHhAG0bdoBpx2Om68ek5xmIamYtXuwIkZiaZfwUEzLjEkYjznY0EZO6g9HurfrF2s6qwkf
y7H516vbR1MsWubCcw4G89JPggRWukwTpQjpSuG2IvjWYoyveETev6FvVxatsaJbwqeF0v36o0Kx
Q87auNYhJ8diG9VaUqk5MyoDgvT+pX7zEXk4kDtRg2Onf71Y+uQFcKnSIiaV0ISlBPyiNMWtcLQj
R5/gpH5q3r/o7z6fxytIBqSL5+A1t2IivNlOCIk8IL7DhFJi4y7MIDlrT6y596+lWxOv3gGtbHYd
xB6hr6m9L7eDWvtATdYT7KM9yaqZKF1myL5Z3DWT6q5qMJm4uRbKZJTInCqotfqrqZ1ktMMV4XC4
qHFQxsQJi6SHTBaoCkNykHtN8Yfb8ru/lNaHBjhYYEheK18qZuMpqY084SWemnUakcWb0VTuV1OG
vWCVhZT1f7g7b99dqCe8VdobETAoe7XYxwX9kog97mAEBrUu/V3OD4OUw3PQCbZMDTbkec8AELZj
0X4mjxaml52G8q7tLSBqbTwCnqRKSs8GYtaTf7w54FYC5aJJRXx3r6ViZtsTXxzw1p9wqpnpZl/I
u7EPfWFXBHG15p/aOG+eTQ8JHm+DFlMG0E1fPS5t2uuif1GHyYmcp54oe3rTbcVjKrXB5/3b/7uL
0TciO9RDv/nm2cReHpoxaX8HGaNNy6o8vDD7gFOOazackt6/2Juvmk8G/IiJpq13vNcaHvBboiGi
bzkAzuJgGacDTxYvIqfE9y9kvZKmWEhRbegt7Ah8OOwL+i/5RQmDHDSVzAJnKogOUpbJGW4EN98P
+Qf4cqo/Npkm1Tmxg/d+TnAiFo1vAzIs9DZYt/IuSXP6BMbMYYnBCAnzysdTaxoerSy6XvbOJEqS
43mbcziesdPdDFUdQrd7/5O8/X4IsQ0xiumcW4a4r96OFDlM45d9f7AQ0mxmXGxHAnHSs38Oa+ae
uUyIPQdvEi29N4459CwWoxdyvjv4RmRnZ3z+tm7DrWFJrRSUf+wf6t3rl+IA2QLrocWr71N/mW++
JfLvbNF2rnPwWul88zxrOnROFD6eGiKe39PVaVXhfiBgwvrDSme9fkQQE+LD8jybK2sXnquVm788
Ik6B6Rrvf3ZAx04MzcbMAuIQzxZPjba1nmUU/O2JPHc2E6D9/irU8NoK8F2KGHjBXU6wzXJnnlCA
Ktf9mrbz9cFi7Pg3ekVMJ6XXZ2cjvx9h52JU/KY5RRYLIwHrbB7Y9a0LJPax048XDheqh4Vwo+Yw
dUuj0xIhHbuzpDXWRxhajzmNIzzl7RT7m4B5SH7pmhrZSOJYeTvTbbjqvME4k07q3dQLepKz2q9Q
SU1DpYD4tZZ5QVuapKjed0kHSZyuuRhyx2doVDRq3tRLqzhAq/QwB1gOnKlwx2I1kiAQ4nZpU3eg
921Oc/1kq0xjngqR0TwaG1GI55lREE1xg1AL5EiNboYucZ7cTPht4q2P1aI+x01A0zvsAL/tf4Ca
q1bxv6rW/1l8TnlE54XIEDabtuFdS8iVWr7TLSdSIycuiYP70skwB5BqyLtGqjKBykeY9EUet9Nw
2wMk0HNxX3PcRNnkd4y02C86IjPaHRZVeZebsI9iz6vzO78R/bPEl6vo8Gau+sYEcHQuu1boVtRc
8DVLM+UH+egQoWf+3PsG0hLeUStzLibu5kRHY6Q3l+ZDLnceE/9yQx+EzhVCIhrhQbnAkQeowm9k
Dh5BqZjt6ryV2WjcY0zg0m2uSZmhiZW5XSWFDbK8IqdmuBMpXORNzuOS3HBerbs18R2MlFE+OOfT
1PV+vhkHIMKqqUB9ehZLuKtiniBIwxwkLB9/0YUzRWI+T6QBOHCQAov/D/J10Iy9OpMFZ9gVflG6
jDiSZffwgwkapC4PWJUg2b4y0o694VQH0LPn6VOxR6sh8bAFHoTn28sxohES4FRYavk9HFR0c4Jf
/2jBucXIH2MnUjw4meU+pWgAIkZzPaCoH68VsgA9xOWdmX3Ark96qNnRnF/Eg5ACwi/dXnrzFkBr
YDyey1PUBp4GcBQu99Xqdc/czvrxb2hJCPoksJabH6MZEThPkWvrQiJ2KNiD2od8IzLdie1oz6+a
jOOPFCYd+NP253sjTcaE3pV/4aJ2YdJqpgTc1Fjg+yPsA17TsjGYNBSLw411osmxd1mId+e2r1r+
EGHSO9k1hYXuWolWfhmJ/DFItvTdPL8LapRol64kQMXLMoK0CHlLl28ELPDIArAimnMRkCg3yUJt
bPP+zX7JfswYIKlXCe0KnhWHaY4OnBps/yOFeQ56ExdUrdUL6dQQFRRFGMnXLOFYkIqup1u/FDYe
IjpoKqAlAYHjUJqmpNVGh3zQlGQ1IiT+seP/V1b2B1kZG4uGn/3nOenHtP9KLzJ9MSj9+VP/GpR6
fwXad8m5GQvKC9dmqEmCAog7p0KaTQxR/w0Z9P8yA2S3AU0abTK2+TP+NShl8oo4zWS4SlUZ0GH5
J7IyXXn8e/PGrQkegZLEotCiYGArfbl/WsJM8tFNvOPpFT4lSriCKlUtC6/SaRb1yw26+fGr/3NA
yI8L0uxCWMOWDdDuVU3HfsmUoSndIzOzYCMm6n3kM8QOQKrdx0Q/XL1/vZel18/rOcjw0FPbKOde
1eEho9se5Z5z9OvEe+LoAzQ6y8RDr0fB71/qZSF0uhRfNd81DQx0gloK+Gst0lGCxmMunGNeEh6Q
+gwy3EExN/CsmMaCIg7ER4l39b9gsP7mU/IkuTwNAY7eN9Yt6tdpMY3OOfbsaOdV0LCAGW6FIHWK
/3jaEC/r8tMH5QkUtBTI7PU4Crz8oLIu+tIHonWca3wRKwTObKBzZnLUmAafnmVlZ01yKCW8oDWB
cFP/idQFVjzyKuFKWVX4h+7D24/PxCMg2QZkpkfl+6rBkokkGgs0jMcfkQu4A9Mziir+6/92LSpr
XNM8wjw4rx6oOLPheC+Lc7R7KPQjZ/tnH5Pk3Sm94v0HSt/Hly+nZ3KAZC7vm3RvXp+0MGqCKa5H
5zhFCYpHvJ+jhRnr/Yv87t6xCOE44GKsUq++TJOegD9YhXMkt56pfDBxcA+0il2onI31/YsJfXde
fyQieQRVO8ySN/lAQWQLpFzCPhJVz+TXJkzvKCKDyoL9jbQPEk2eHN0vPrUGiJmBzDdF9p+4Im+f
YLBgLHumflXhCr56YCJcF1Hk5c5RBoN1sPNKABeJwuCiMXqe0DZknp0zuCS2UmGP2ZxeXrchQ+B/
0Tz53TeA5piCU3/TdOdfvk55EXqIqxpeXp0aguUanI0+IjrI2bfv3//fXYrTEmlVHNZsRu4vL0U3
tSNqsbWPKUPxux8zVKOQLPUBxo8/dI1f7i0s35pIAFac7geXe/P4NslQF3BijEPEgQW3MLzBz5Vd
cAifMWhM1fLHUYp4uQTrS4J/QqJNH0R/wa8P2k1OCgJy7fBg6uauE1ScfhGEyDvEGkzQe+p3xBoK
NUqQMf6NeaVKyTjCJ4513gSp1+6VbtKcVpDByTnALYpxPkG4hmbQi/pPN8k9bbH/fiXoCyM5prFI
05uGiveG042WM3NkaTv0osxyZyoUenXqGbtY9PnIUa1cUGiDkOkIDqyzZvG2gl9220HYLrcLc7F+
FeFHSteRyyxaAY9/llbOoxsCp+X4gFwp2ZhdJgi9FjPFs4jBRhI3h7RG901pTQ3Pp26Bj46g2/Qc
/s5nC53LMPn4RWLHPnQZNxAfcrbcxGlBg4+xRvjI2QipEGi8VuxF7/KrCSzpYKWFxDCtiy6NmG6O
qe2dFVXLNfTgx+uT5aZtA9PkSEuyzWpMEeH0Sc0T8iPSA86WOoMTHHqHkzCEpEzN6OoEx5RT2lWe
0UCE3WA1h1Kky51AFXNjWAPFucL8mn4RC6wy0v9sL0doHczR42mEVw2595Qjvlbr0wlmISHvuYf4
xg5NP/KpXHLra6MiC7yR395xDC+ZWPnt2k9jZ1qx/hI7OocuG6pYhECTQyifI4PgAqa/sbalwx2N
iBBaHAuZmW33z10/oECtEf0MyuL+oHnw7/o+Vo/WRBJKEzp8T6VHto+QXf+cY/hkFACrc6v6SEsT
FrJ84MXy/4KFiF7mJDsrM45UJ/GSM6LJ+bGjVuzUu4Z5NWfrkmzjfUw+D0B63+fJdhKPfFqI6Mo/
JLowMTIfCZOOC0JFymm6XvCzFKahdStVQZM2bXlqcttEi+Rp8OSSZcAFpzpYYK6ZEQkUjV4vUdC0
JBg5Ey1cS1r8MdBr8nJ7SrTw6oT3rzZjVEOnvmtilDrGwi05t0V1wNHPXxzdKM4jjo6iwhtGj9oA
O2mS3HwWDBAtpGGTtiG05msYfE7ny+msO1RMU9eNHatL2IcqXouUw/1Uk5sBszS0Vv1pEM3hs7uP
bWXtFT0KQmY5836ppqmCyZkul0U7FRtIanDIOGWJYEeeZndIi3o6j4uF2qYvkBHMlarHjdlH3gOe
7RQKhRfQkvHdbLliOGgeSyfB10/8KunHbm+vpWs466VSy0OOq2M71knTHHJzATjHM0kQpdlXt0PT
EwWSRWP5rebY9z1waK4wfRuv8HajEFhkFiG1y1mZ1oh58PqaDTkMg5YXeEXe9SiJFu+rVL7YEG1R
XdQ9SUg7Bl8+LsWxSTfipGOox/oqzCYBr0L1yZfYNgikgNePMg4BQIss4CiWwW/PAuQen3EhY8Yi
/ueLF8/1wXbKGOHB7KgvJMPnWxSLik7qxNcYRC4whXyuvhDI6Q+batJtDrPzz3Qx2q8A5WKf0GDH
bUsNuJooXki1tMB8JNiPq9qM7sa8N86rvG3OMzq8u8Udl29RXM/bxEiN24VO7Kc0nxx4WBxxmwqN
SkaI0crPuyd/cHg/UFptIqtM1uMEBbhEkJJ1gXEF0MFk+bcj/Ag5SaZio9MCANjmrSaur9CMkUig
v/lmvqDSDfbw3pC9MKqbV85JDONoXQwU2OQ80FoZMtixlmn9jKWVNE3uteRUVf1u1F5p5kJfC7+v
P4UFKWxpKOSuN0ghJyjcPAujobxlV0KoQxcrufCcdl41sck36uMluEA4Vt2Yw9jcYJ3koTbo7g5P
p2mkYWW8Er2Wam1rxAfZEfAGBbZlI2+lA0j2H/g8FqRaaRkYPTILicxEng7ykngbjCDzINImEsRE
zVhsVfoRvSrLNerPkXDkDenjcHs1UnXoQ/bjYHRJoEKrrdF1OlnNFLLpz3BhsgSdMm9O6WGG5BxF
YhclnDcp8TA1Dq/+mKAPc6TDlNsVefO5IYWMP82n90r0S1V8tuo2pp4j1gUtDLxN3vmkb8ovLsDD
5vvSTA7Jaf4QbQt/6LdV5szfSK3BcoO10v0YelF43iVhvy9ASSZM2OMUG4zIkr/7aXjKGtfeuk4a
x+toYfn4VCiD7lyqcAntAysJrqaOpA2vSPMtZPN2n5GHTnJ11XxQIeyVVeg784fJ7co7L26+W4X6
BIdDXOcDxBbWVT2ODrtx64yN9cwgPH5WaTrfx6PPN8cbn21bNJfhyon9Gd0fo4eFSUTvHzw3xVQr
56KBwkjK1bLOR3C3+yGU5tFp6+US0aB95ymZGquuzEfSi/kWMgwcAZLCapLVVoqhuJRd51yrVBXX
LUKOuzKFa9nVov8KsKPY1ijJ/q5Db2LI2yhSeiMrJUMwsIn8TLpkNY9qDkEPFywXYeSSDx04h2We
/o4aY76fsarcinE0L4lydb/ks4ehA1dKyF5ZCZSrix1fhfjMLztEjAcjnCHoJFPcP1np3ODktZlk
p+54xB1ioHsgNb47Eyx5O4NidtogbLRoe6PQlLukqOwHL29g2Vc2vdg0iS7MZSScPjHrVYgr5jOR
sO24NfveSQ+0tqS7DmrGNqsgwjBx5aEBbM5CEiD2nHKNi4wwoQ9m2llEHOcjUcyW4Zv5fuThuZrZ
4b+LqcV50jRQANkIj1XWl8WmQUPcr2rB8YIGdXsG0oJw8YbKwsDf5k+3sTXRuquyiBSjniXvcy4H
TA1L4V7I1GIZtU3YNuu2maoZVG6H4K6oauty8BdFNH3YimAbFD4R2ay+36Axj9EupIe+ixso4I7T
4i4pPLXvRz+9o/vZfhjF0j8GtCS3yP7ytUL4ClzXcwDlJgmsTJX5GKhnP10L5EnPZjmwDw0mrqbI
mNJi43CrbibFOaUqGHWt3TpKrzE1yg9mNxuXbjrYcJnt1t4Fht35q4oAvF3LJGFe13SP+7ORZ/d7
VCRaa2wPX1FW+88wJrx0ZzbIlNY9FmMkZ3Xhd6uI2cd3Nag23XSIQse9PzTf3UTGN3TvQbmotB8O
9ixpeNZ11W4SmbbLymECR7BY1V0bxZxtLdOLhk0YU7PHCEsR3yU1GCR3dIYAGhV5fobjQ8IGKTSi
0lbZtenTpsYKXxXXVVgUmM0tadwmhs23VtBAcvZlMwOFfZRJKyPnxwn2v73QP/RCmV8G/i+HzTcW
2/N6fvrVL/LzB362QTGFCM62upvBWed/wHWh9xd9R4/+A5ssbcFfW6CnCBatJkGnxuBet9P+1QI1
Md3CkaDbRvPp1Dj9B14RTtovmhKY/PD70gBFw4U3xUcT8fJUvJTDMFV+GhzMtpRHI+ubzZxb+Z20
3fy5rCawvtHg+AzY3Dhe5TTtr2y77D7DQuhRSfu9cSNi3yRWrlkmVNJD9Jgri3ZUy+v4NRnSLD6v
W/yZ66gaeUxbkut3o0AZTASU/7i4w3w7do2NW3ZBUn5IsqB4nqbFvZjaMXhMZJ11K1V0QbkacKoC
8q4JHB9s5kGhk55P7lRss8RuAahXoUuRWdreM/3C4ltl+hSyhbrKQjl9HABo3eWRMaoNjPno+2Cr
8hr80iW5bIhXlirNPqvIbp+cKJ4+So4Ha2vpk+8GRATOLrELkLyT/k3jTWEJAs3ubzI3lhTgHQSR
sHOW735pGLd1lc2I4aYyvpoMKzoHlIn3Pe4D9pG5tp0LK8nyDMC8EiG15Zg8Keh5+4Kc361Lr+uz
YLORazvA/MjaZLM1l15xj/o1uR7d8Rx+dB3v07mIzzAUBAeaWtOZSRSUvVFl6d2XSQxiW1VJ4a+W
JbEkizyQG536J8iDB5r5vAhTNusl6HxzDXZsPHrI+NZWlLe48/JsizsFtoqF1BqagwyPnQJWQL3v
VSszbIIrWLdhuosmf7yb/FJ3rpN6nxMI/TchydDHw7Qsavg/XnPfFvNwoEFCSqheqOrTmmXo5Uuc
VrJAL2rpaX2LXZY68IcLHmC9/onTWqgF93gt9RKJAoTVMi5ZOAGodNeElnbr9LSu4gNsMXPo1dbU
Cy9WYo3T0stxwLqM/oUV2jyt1oZeuOc4L5yVjU8A6qGjhq/4pD1jH0VB8RiNGBYnu2q3xKFmNu49
b3piZBrceHM3bWq9a4SnDSTTe4moQ7YVmYr5GtZQnD22Zk58860ygrQuyBw0huHMZ2Z5Ny9+ckPK
GgqfZ75dDBfrpOxS7q10qsToL0zVQRy/Mj2wtldx34YgFWqGcc4wfZ7d2TsPOJV9iAOuEfUtYR/q
3umpdOcKicB6EAJuSlSJZofUDsYgbyiZFZZ/WGjm7PoyL3m97W69MIVt4pzQPdToKxpz9bYnOnzd
DiLaZQmVm0FTdJvKkATp2CamIRdHC6PuZW0KHxSdc2c64R7Lp3uhGgfQndmZW2lWy96TLfd9lLIp
V5OzRJuKaDBJFG9rYkXhnL3p+9Fe210U7tJMDai0OhiZ2eKf23giLkbw8Ju5LfOz1h0hmmCeaema
tOPBysbybhGkNQGr99wzL6sGQqT7W5XwYuZ19h3i/gdhsAwUQY7wqnY2REImqzrN+geDuJurYsYK
w3wzgXPnivvOyVm1grLC0NZDQTG9TEJMpiuTzXGwnixn4NiW39hO9UirQkcM8GIb1NPZEN95XpVs
y1pk66itqnWWmvRHZF8E+055GI5yT9/ten6g70UHalrCc7921BZUH4hiK7PuPIbXG5anfLs4nXuO
+g43CWxhEnudnvFqmMM5l5m8WEpXfbQLx/mELwEuY94VK9kkycEfB/8BHfd4bGavkCxSPWuKX7N2
rFI3Mr6aSnI0R+Sprs2ctzet4uxGwWH+lsdNsK8VI/DRCEmoFOTmbOM+lrvIUuN6qMgpxNoLHSHN
26tS65d9/PfHvLOeTC8Ec45yfyejEuJH2A5wCSYTbB435XYuknwbKRubjxcX3G3LhqC2xtQcfk0x
mnHP7YlQCGa2cp1ERnWRukl/nfUBucMmxtqpyplPD5a5NYMGEo7jj7uuD8pPbR0ENwnpciAY+Po/
ZYG7s9zRuHJzWV2LaUwZEcfmA+LA4nu/OMNnX8TOvd/K6rbFzbZdRGvuisYZLyc1BOeZiXN7hXOI
o31gFSy6STrep45dHwJkik92zyNt2+18AYmwugyQfu2l4Yrrnn7fmkPoyFs1L/ewz7C7lIZIrzh+
DhdmGE0XvVtEezNxs/WU9fmmdgKWzCK+pu+W7VMSuW6o1v0AbFNAgihr/sbOBhpg0ZCog1k0ya7M
s/IqtYroQ1IpzO5l4/ZflpTZwUpR8F5YU97ve4vTHpQo+TcZ7BTNdqMe7An5TxNllKkYphis06b6
0CK3uVBJNF+ouZ7iVeGZGc9bm9zBeRL3VjxZO0WLdbPM7QBhdBmSj03b9De2QomQ9HUE31mv9uzo
8inJ2wI0pgOrYvSEBNNp57TiHBQIPJUHWjq3w0hO4HXc2WIYPpmtBxSXwJBZ5OYnAtQLuGHS79KP
jksC8gCf2RvZiXIzyK5VnUwW3aKx3I7CazeLPcly20CZeA6GydviO6sAeuAYWWljJYGn3Qy4L1nG
s9ksH2ZJ3mWao8rhIY3O+SqLzVhVxa3dLAMdPh+7v9FsWq/7qQ78b338p/rYNCkb/7NU4P8VT38/
lS8r5NOP/Esn4IBwRlTpQJGnNEPv+D9FchD8hXzLYuKK2A17g/a//OQ72+5fJnpCqJ0QvNBfh5To
P4tk2/zLYqzPgN9DG23aofgnOoGXo8iTlRszE38FMjuLFuKrgVkmGsvpbcdA9wb/bMV2BbkjdPqH
X+7Jb9QBL+dTPy6jpyFQrPFVvJnLKYGxc1KTse8VbuG8JuTBHs3gupwnErTev9ar8RR6TMTR2iVu
EQEHJ/BV1c93kdHRt6P9Qv1ybXqA3NBW2gfcrDSc4XP8Ecz5Js4AsQWqYIQPnIMEcyo9lvxFrSjz
Hm+q30X7FN4rofVtPVzUxFlzQDbKmh4HXZVHBt22tTMBcNobl7nPcubVs1VRDkAuIwSdtItRoqU/
SZ7CWtIYJxXE/LuSaXfRhnBLTjFisyZ+lcQLr6tIVgfmJ9ApmTWeMb4ZPuBxrg7hRB4YSUDpVbSQ
XePEGclWNuHaZ0trlueMx5ZtSyPn1jIc9S0kQ/sxIaD40W/iSxPEPv3L4v+zd2bbcSNnl32iqIU5
gNsEcmQmyeQkSjexRErEPM94+t5gld1yldtu//+tb2q5XBKRRGKION85+xQ4BzPtsBhmemEQ6GDI
Ssz+arR9/rGYS3m3mGPybGgxIB4Kcnc8bYtVqx982k/Gg1YqZNgFSKE7oP009TxuyUtXm6wz2xup
d+Ut4WZgf1lqftewVLNLGOtgacR4IPxG4Yk1eQqatTDKd16Q+Rm0yXT1yiXqAWqMLvlg19pprdF8
xQsMXjHAHCshksl5DMf2K6Ese27PFAEmO1mgxPoj6DtmwFGpVaQ18+KNsiYM9H3ofkl4gD94oeZF
/grl/pG4bYUJlNKWAs7wXJLETOJp1wwuyyoMPtFbGtEk7cegA+60DGYj2OqwPMt+7G/mvhhf3HkB
96ziJjDA356sZAlxn8aJfReb+gOKiearCYsq7k1n2+pa8zWX5bArJ63buYODBjWVTv4DOk20j4po
paNUQcgA+Cb03J468QUm67bl5ETE5i51li9fLNMQV2zvC6tt5SIvT3p6BOykgb6OE6WxwBOPlhPb
R4Xb9zAQb9yac5wyKgr7H0Qiu7dUZ/C4XcKFFmXRxd6JU9AGkXLe6y7zR31sbosMuXmS2Q9tZTSt
s3a15jLTNHz2WkEDkiL4ICoXnUjkk99OY8EGydJ8TyFbyqq7STC0UAfXganE+ZF8Rw9Q/GH5zYRe
FRCbm7cwqesHRVDy7GAQt6cREAs8UItLm7sHovtwMVPL2DL8/DnlJO3tRnSX1CiWtxVE6fPN2m/V
lKZ3sVcY0Ba77qG2OxodOvehrr1429vLq+gb85ZEtLE15qWFQrgsW+TP8bEoqNoJdW/Y0aR+Lcb8
i2TkYBzi1B3RsjukboB2TsxrX4GOozOmT2kr3mAHN5LN0iYDvtA8tbeO0RNpnbOaLjF3zObpmOHo
n3PsjjWTUkrdGRmm7WixapkMPJchJ6KsA6BNbfJkwZGis3ujJ5M7jCTru2jr6S1ZeHuOAMcIlcY2
3kONmXDnFsWeVndHvk7CCunTYeppH1FKW430vZjdXZu0CAWAeDpnxx5pCR8GWKHuzqziIbxlZAwU
qsybYoSBQJgQDjmp9+jGQ4Is402rRvurUbExTTZaoQT8cqy+xkvSAz7esZe25Q85RXxRURd14pTO
Vdg3j2muirzeszRMvwq7Sh+pAoj3zDZ4DJe5hIOoddmLVLNofGUaakbPpsvNnoaV5LUMI4V0IvL2
dmeap5EV4VlHNT4YudDYr9GRNAf5OiMxaNIF7VWv/7dUjnqcZ8rJHKNQLsnkgjqMlNR5mU0ct7eK
OaAlzTpWrUYx4ERkEsr+UtDqp3BuCpekXW2tow8JSWD3Cc9k7E352VpnWLQajCQxE4j67Oj4jEbV
nSgeF+abyQbluq8oYBvz62Ra1U8LFYyicxWHO6CxdJfMHo72nh1EtG3msTy6WubdZXbsfM9wOAF3
hdIB5EJSjzimMvVTN+ezEW7gv9mioxnQbbIXE+wAdV0Y4QJ3ycvHMI+YeNO9xJyBGj1A6ZH6I7H7
31Xgv1kFSlZiv6xC/iKS+mVR/Hzv4ve++1Ur/f2v/bESlPpvq08UxzXpGtNA0Pv7SpBaarDJOIT+
hslByfyl6YNk4Wdmhg/B//j7StDSfiN6jTuQPmtWcO5/uBL89DH+alhxkUhBGq7uVPlPslS2ASHE
KePhUFI+AAgrzrbRUgDCY5MzO+mbi6cMNB/gJrgvns+V126maU5PLkNBX+vcJ3dw05PIuvQy9dl5
ALZGdNa5BXGI9VkTBbQKwHpzb00bF/bTzoItENQhxujIrb1d5QkYcU5P54BnXCs1aIEWwSNILDfd
6rVEPuBWpCFPg/bGPe1rWq0FSdq+Dpn31NtxSSwBtqxjJ2+OqLQgI+OxSXWIeOUggVUNzStMCOhY
9mBuPklXuZIvYtQeElN/GxoO79jUmJTUXIQd76iSiYx0jKsO9H1jFPw+TjV1W62pXx098SBPsEIY
Bb9eEa4w7ryAFSbksWncY1h03Va1nJrBU1Ty5CZVAemHkYpp4zicytJt2kCr+aHZwCnA//7Mr8Bp
0NxjHkPkUg1/atD4DMxh6d1TBlvSyCgPCeEQGkXCLHBqh/+aWtfRBU+4/k284y6T6p73kIEuEs6c
giqDKWl3+nINy+zqzdmAzMghs3Cxb2yL2EYxmnRU1nwgs3LSQFvC57RdWxklVg2vLD7moi4Ptbn2
HKo5RUefDaRjAK0qEzrnwXui1KzbIo1UPqk47EPAgHeIne6aSjH8BoPdkwL1zFLWUX4lsmVXMTaH
hszZM1sOOtry6Ori6fMiYaREc5ZVt0EluQ5Qjq/5AEOy0byn0dUHH+zGQMutfR2YDyKapNbRFI23
08ENBmWYTyfpIfUN1XoVdfxZgk63caunQV22xlYONLk6ypk4TVxY8E4qH0bFLdfzBwmWFZrOR8/G
+I3tE9/9wr8xMJw2g05WaOzclndDyd/JOUuMIkEZyWq5EEj0/KZtXj+/7zzECTJkXFbdyO8bRlwy
cFn46tFsUBfc7ETb7Qc3OVc13pONG3F1upJLpVzvhRC54jmL+FfyQ2/0xfH9T4RUhyqNb3tOl7Tk
E07GbjsC1dhIEH2kg/LlEgGa8z3ZvkpqNWBS8A27BAjA7zm3nycDI8jgj4I/WqX5W85GZKsIIZ2I
RdjgdrhosxTiKIXH+kPeJpVvVCPtZ+zifHMtl1pyg8rNtNSCHLExwILAZwij9sZtoW6H+FLPzEVi
hNfF2KaSm3IezXM80t6IBZKrjNehz9IwvbgGN6qp8SDAoppt0znMtkQ0PlhWx9chsmFjrRdIsiwH
Te+N7WRlbtCXvIHLPkETz/m6rcijtibSgNJpZrod9PU2TF2aJtfvVoCRxGZVnB18mDxCuATo7fB8
c+TcfF7lC5UjuxJb5p7OX0TLPPN2jhllwSi4nD8vgPUK5xa/IqkXe+pGPN8buL+tZYWErl9z1zNT
7houoyk1YFsnuvpexbY42BG/6iI4VtHrCPEgqf3Ejt9itB+W1OlHuAJPPF7nWybhsZ9jE/ONQlen
FeB5lrE23dqTvaeq9U2As0LCHoszam6KnYI7ol80cQht7lMKe/QzSry3kw4XGeOi4izoSvGXgseX
TPLvRcvDAeYRCqXFnD1rgRdM/DB9HHx0AIeeaM3E22O3NNGAFx0dOlw/CYITmCJ2dVgxREYPjgyh
NamRr05IaoZUb1wj4qX7RS/mfdXxMKmsYfDZFcLYHPgIY69zF0naOhgP8A9sO78/mwxvMrafN+0Q
O4MvQvHEz47u8WtoAfHDqwExiTpp4W7srlxfO8A453qCy+/EfH9lpgVRrRVnHAB0T9L7jR2XU4PX
yf881+Dp0iDN+ZG9zvdqFU66xULXBsK1eQRaNnvGTKh7UGS4XkoMb66qP3AKbmTeMzFaXQJhzPPE
Elm805vm3dWEvS3W1piyli/52iOTUigjxv4WA1bC8AUSwBxPLEhhtuLLcHpQlEY6sqQtfq+wyZZv
qZ3lA7qjazlbz13R18vSJG9GUk6BXiU06cWa8WQzzgnQj6vkModtf4pHGqkxKCiac1SIXWSbaDUt
hGXc3Ueh5axSpp6FEln5s0c07ZhffLaLLjjyqCqqa4HFr/8uurL8gVDybsGxAc9pTukHhUZiwYwh
lgVLgDfhZSmacufl6eRVm0bUOPMSaj3zBGdKEPIqCgzdVRcPvKTYEbke21umDK48FmhI+aGbl068
zrgs/QjdIzuryDOBbuJAoqZrTuv41h4cgzIolsfioYCTio3R+Tfi06ph/WldA47DxTxMlyPtEX8y
R2e0NCwWcsxBxvO8b5boAwuPyyPIfeobqMU2NgjfirnSf1kC/hPR689CFOsplvYAnVFHNGlqf/J/
e9hFsZFU/UEfPx923INmnP4oRlp4pir9+NdH+7PE9nk0+iocvEsegJY/HQ0XpICCVfSHbOYCWVcC
HiNharbY/30e6b+bgH+zCTBNKml++VL+sgt4+skuoG1//vx1D/DH3/qbHKz/5vwzvwTOB52BN/1/
a7ibf/59A2BipXCJvpIX+6SNr1aKv0nBFhsAWgNhuRGl5/H6H0XGLLkqo/9woxBZc4i/aFTiaPAe
/iQGy7mh5XakWlswftGr/QASLRm2NHOPQNZyUjqbdXczgnqbZz+HGhjo7WTuJZSrQ53DzFK2avMt
Wx1chLXl0AOjpVsn1oogDJ3W9sfG3OahM72SIarX6YdtfvfCQj+yCMj83sOvxDDLoh1F/uiLqmNY
3YZ7m+Fe4FAnjzsqjfxl6fr9PKCfIDlbJeXKU7uzI1wNWeGCNE7m8tWqaoKqRCuP+CWXnRY7u76V
kpUg/VxDEjOsapR7KOY4QzpgaLcZWotxEuSN8jXS+3pvDGI54Q6jeSA0HOdNubKKNlNOd+Emb8Lw
UjZz95wSVT1PyaI9QD0zgiKT16HXvQuA0Tpw8zD8lkVtxNs9HUAv45dLY4q/VKI1exiXdIHElJE3
5nwtq5JtA6TlnSMYUxP31O+QLU9hkQZ2OaX3wlUCZQPEOH157jYL6WHt09p+bDSzYP2HwqYx9Dx7
ydQeyQ6z0iDaAHwqEic8BRWh6HrxMfYvJAG08lI7YLC2MDfJo45j/6THlbU1MPucQ5Xbe6vSAbTV
ps1PbZdrNRjtBRao2qS98USuZXqf0x7pckwiNgkpw2rC4ZtxdrKd0/MGE9U0PyB4yrcet3NVzN80
9jR7vTKTQz+Exp6ggXphRV/ukkRha4mddKayxkguoZ2v7Q3VBHRv6gBQ5tkQxJHr4tZsml3tGAxD
Nd3YQhwyNqGLQgYz2ntzka4+QpCDu0UrJtevVY5iw/jjatFCkZ3npHqOej15dpEIvwtH19j3LLZ2
gWk+3LiCVHuZa3zJsRdV2yrkeU30mS75JXVPSnOKO0JO5SUb9Wfy2nTK0PpVH9y+TK9AKcQJfPlw
x9Tfw/xJxJldl5Xg4tBFLhlF9/HMOzldq3x7K2Wc2U/jyYmXXVIYg7dZphW3blUuBfc1Jti6NPLD
3LsJ7m7PxhlMJKDwMwOCM96OwQiSGtt7S5MLwuGS3wsBu8CuiR33RX1pHOM7IR2pzrWZTdENEIAv
DkPFB6YRe5ZSuji2cW8pY48en6RyM3hj4b0vIAop96Rh+m4Zpva+7QETvlMhppazVdCIh3P/2a4m
E7R0H+GZzVL5ZKmWTo+m17dMPr3TWEojh6PbZnMAia56qCaRE12O5yE8VBYW72cjG610CmwQ5l0U
UG9eylPR2mwdAlwAhnbHg5Lzng9Q6xVuCAdaQKg0qNX12PlaJcLbepa5/EK6Dm1hi19evxZ4OtSP
hJExrNLF2/CE20S6Jajz6stHrlw73dBaikUZQ5POjHvIkMu0zkveJN5dcXBRyjHqlxmJGNrg+zT4
nZaqgO5ZlzHMvZd8hiGcMsrjStFmPTzqUYcaXtTjdF900voxYxJL91RRQk+lektClRCxh5VTp8x3
W9gph1yyEM91Pmn6EymHMmcLkrFS1MYq3vPsI03ye2zC8NZgOA3jiUkpileUd9KdDYxLc19HZneT
ZqOtAdIeqEmUkwy3WlQ4d9PgTDvbYkIMu48dX2Nzjn1HV/NTNrrGTQNNt8FU0tSav+TeCAvYdC4s
1+pjGnvc95OtAhsLEa6p3pT7XjeifSEHd18iOd8XRnZeQvpqN41ul+cpsqMbVVVyV46dFbGaZpmy
ARaJZ6lnu0NBgGOcXNnsbQFekns14fkVOvG2CUtT7NA2tEf4FozrjXbR2ZLZYuOIoqB4tC8f3EHS
p+LUw1cbUOmM3cK7mVnpbbK60YN0ssJ913QLJoGlz7RN3i7zO6THN95RzS1JRTj4Ugk/HmLN3RiI
RY/hghFogibybFthe7UsoXg5FNmRJXN7V3Yuy1gxa6eBodY7Aop9D10xaCWdqjw61SHnR72mUo+D
NvfcrwMAAeqwlVEdEruebuQilwtjf3cT1hPdt+OcfINRo5/suhwYxE07ZGKL2Ye2JBj9IqjzyWBa
22RWyz2Fc8mWGo99S9vGM4zX7jiDbN+vVIC9PeRsVBJ9JDTSCjaOWRndQTfENdNMhnsTmzziPVgq
QdWYaFIc/3FiJ7QxdFTjkGaH+2oOR3+gk3drJV64p/piDRbRObvRRyvi0bhYr1hCyKIMtld9H4h0
XEg36D8HymOBbCzmNtWVTjVEbX5h21jRI1CGAZSOcJfEVbVtii67TbWxfum5Dy990zX3tq17Zzoc
Cwj4RXKmyIIRkRkNt2lpA4XGM3TIluFb7VrxmcxQ9EWVvXarlE4+KmkdVgIURWx6t9R8cJHabQuC
uWNnZLv3NlmnPVUtzXcq/Px6lZBMSlSvgJanfGPlrnPMGZte6VygPTZJy7exDetNNeVkJ+YS1KoW
fqFryfH1ItdYPEhJmHE2KTZOG5eEhHidCqVtx6isL1PhzTemaOH58/av1/hSFVjU61J/pXfPwuhJ
hGH/bxnzwZzzxFjiLZ8cz6+pf/GxM64podDAVs4GGNskriWdzB33vbuYxKn7ZugCbN32d2ONnk1W
RHJOagkBqqZJPUxvgzNH8tH8YygE+DyMnlpnruLrf9f3/z/4fHyOFrum/7fX4/I9Lv5hbf/H3/hj
be84v4G/B4xPABefAzTC/yvw63AfAKnBilqNHqtT+m/6vvyNKkNpuBKPMpCE1W3yx/LeMn/T2Ctw
eZD9J82MCeQ/sENziH9c3DOMAOaEfZGdAttEPtyvHoWZpbIJ52g5lGo7e1t7vmBH+uVs/JMN718P
gcPFXquMoNxTUfqnQ6ixz0S4tuaQ7N6ki8uMDEnT4ZT+/Zz/D46yfopfzBb4KxkARhxFFt9a8a2c
fna2/787xLqz/+UQMi6tohw4BNkVqV3nGCvD278+BIvJv+gDQOuwucP35MqgpO9Pp6sFKpWEA0ld
3o3NeykdbdzGGkqsHDm0rdLsAV0UGTDr1clstX43tea0xcup7+dpGPdx1TQvNH+Yuh8zdA6aTl4N
Ox/APA/TePYa4h2lQq8xO0ph9UGpRySltfoHYetpTtFQZSKTm9YZJDmc6lvuVkHiuu02K/Xh0LN6
xQEZYRzwdCdIhYwuWVXN9Ab05YblJKnfpk94jGbyRnMX5ysr3YL5L9NphHDh3DChoKhNEy25P5v8
Upj3OAWIrwZLn/bnnjnoc0ztXRBVEW1/smZgm8uTinNz64p64MW75HvLaM8Wmuoz1cwMOlSv7yGO
E4ziUXi0csyZWa9buzYFcSSnSr+4GknVxGTKNBnT8GBKAr9W6nZnSX/utlxclhIDiZKLUpQ1lbwM
/bDso6tKhvHd6/L5OiwmoRhH4aqVKLl7igJ+jvQfvEYV82+C0Nny7Ixgy4KR92PTgG/ybTaQH2Lt
nPbxAnQvHhUC0W5yOus6MMTxQXN/y20Lq/FsE5bMO6RiZ7adIK9Ud8YkjzIWW2G+Vfj48LAzqvA9
u5N+nyXiNgmtn10rLLZYXf8jWaZnazF+euQCvk4GZlarF/ErkKvkqGHyodE+qvV9MVo/l65sWAmP
9XJIYMpuCJbzJdhq6V56jZ+Xs6X1k0mmp9yz25dYzNInPShvcpb4lyofFcn6Rt9jTlgNsEbCYMsc
Aq+pmt1o0PZUUi+Lh95xQiwes9rSYaTRMpahgdpIYIdFp18xMRYUvzrp9hTKpCyWkuGRgrH+scPM
6S+N13JhQLW6ZuGMqA9//wSOknyUKPvtAGnnzvU4nZva1BUjh4r+Lp6dt93ImumYGE4O0Yls82ai
RkCt0Cb9gUb68DqHLDBB5Kdsx8C73RnEClllh9petxr1pkghEFUwhLo1Ro8gfhpJSeuRzmYnUcq6
w2dhBDNDNHoWQmJ1VVOfayH1B52eraPjVc69IqG0b6vIvJd6Hp5Hy35ReU3oTUbtSGR40GDrs2k9
1g071b6fcOMS3VQ4VQC4edVIDZFJonFPJ7z7YSWp+yFCReETmPabhnzNW+RpbK762tI3KyhmK9rO
26jSW8+HYh0R6Mv0I6tbziRLDqa2YaUd9Faf0do945yFofWkAYPYqpnJGQez9T1LJhblozW+uoYa
vhXKjq5aXmuHAVuuQ0B2osKVuhRzkyNxvusp0YM67/PbHtvP98Y0i0vRh97dpC/mU+Z1c4r1wBXb
qabO55O4SOH3mohr3HsYXsX3ObLHazPTsDElUXc7tTUN8JOcL4QB7Ju0Mou9XpM8xsjqPFas8oFz
zMuhHoXLHEEzOAD4Lh5emaFY4y0ak9dFU+xdC3ySQUz2YTeoUfsAsAcKL2J9/FgzQP1hL0570Ace
QqnI2z2Xhh2wLrN3FRy/fVeyswvaKm6xFUXWttes+iYbnWXV1OvoaYH2HG7QrvmZtoqcIPGk8g1Z
LCc+bfhk6OVymtO5vmHnunb1qrj2E6jR+EDyxDui39m7krxCIK3QO9qtV+7oISmZ1YZiD6U4ZmXn
sEn3XWZcO1YJjIHmpjmKhhrqTVS7805hJWch3IMgM7CK+IPqOA9TuUzMpEFuFFlTv2Ft7niMDek1
w5C9jxKNhlCeAt/i2Fu2zL/lgZzx8FNqDN6NECcZMyYsQ0DuXBT/pPrepqX+1sminUFdx+qjpf7s
ZcbAdecBYDt9/nGjcGxyOFZznKeQzoLFluMdteTT3WezHPP/cmZ7wTfP9+iyQIbxwCqWQ5LXpUHQ
ASngo/J4aOFZp72ladd+kes0ZsDQRmQDCXIbk5q5FGvtoNGGxsMKt/yaEMV/GeI833cetXa2vaht
vOga+f7Vz19rHuVgfXqCq/OdGUB3dCWKIZiKxCbRnmqHZFyhEXMz3HqdxukrIvz4je7FVN5Ow0UX
HRlfLKMTTSHebGxgLQGJNEycWZo75CeSQxNsgNLp+gA7H62ARcUH1iaCnl6cOo86qMLXrh0WZoQt
X121Vh7alVvs5ehg5lyqnsNi3oZ3v6At6U2PL0HW4qmKHVoFYap3W9dcdILjZnPswaT+8BgdAMdI
yD41jn2jcLQyXF3Lumo8aNz9wkVIs5sjRT/py+jF3r4oaufRqx268KzG892uK/bh2g3ZrC+7Fv8Y
ZkY53Y9rDyOClueXXosBg1H4vdnM1nedKPGWAOkCCNai7I8r2peaRRDC0oqfCe/wo9Fq7VObOuAu
Qje8dyIR3nVJ7z0WCQZQx8KrGjdVsWe077x2LEg7cCCGOmdjgemvzQsPjURM9/R+LNdFaMPPgfnP
cy4r5WPVS/RgHVT//j2l3aQ+Zo0PO1kmpYYIk7cACJkS4pW/p99lPiXIYlthT/HXom9dTKLDtBNa
b38x+9n6gq3D+kJF73zLm8rZRXUkgjmOBRKlFdH6ocrLEormoYyQCw26c7YiNScaADnrnY0EU7au
e2ek2o7WhJIXX5vc0ICiI9FFJTPdhYwtF+JuskvtRmKD3RZe0h3zuTO3VZ1TiN5oFjexhOPbG3N2
p9xVOcojnIGf1/LiYsygfhrFix3KzeLG061sC6pC8MH6a0Sq3th2kd4x6MuPzjw5r55Sw75TGvt7
N+ZliPLL17/UywXY03LRVxdCONLW4mtzGvEI1DGdivitSefplofCjOCuijvZLAvNjJSdbOa2ml+0
qbRtNFFiaOCR2p3UIQ7TuJigNMvkzkRL3sFfTU9WD+ktGQHu6HIUW9VU010tW17dMirIhNWlwD2z
5CAwDYT2eOPqkUf2ORuOHt0d44bSnuoydlmh+4Usyick42LX88BhDVTI9ka3jO6uDjEpND1T4TDK
lss8ws6slTPuTEMXhPDTQjy1mkbmy80HVsyWuVppeGxoYcut2dmYeMlMI5G4AyP2Nc+97/Qie9F6
LqccJMzJ9GL9TQut+WLleE2scdTeZs81emJvjAaFhQkiarkxYx3e+jJRXdSkkuz/aM1bt5sbgmsG
BXc4AqiSzknpT5tuKHnSUXWyXCGacs9T8oQnFQV5erJEHQLKUNFw7jsgO4o/eo/5iLh3udTq0OqJ
tY81czkmrnL2I8Cz9Te6W3tAEBHs6FZfYqP1+zh/NKYUYdRNiu1SRWLf2QBcN6Y9G99mwMRUJRX1
I3mZmZLHWNyEariHOCM3pVVjc07ET7fu5E63ilezz/QNhnR15tdIA4qCeHJSUNLsXLcZtxiNjD3s
DIRO1iU3lrKbnvSkJuFQENWqFpvQKvQfA/w+YqaTv1OO/N4u9h3gGHNnTGO+rttq4ioSqtwSP41l
tPiNK8IDT6s9J2Lwdc1iSKTyZuel7quA5et3yVo7ClpUBe64BnTNpgs0t4MsYjOryPASU95W2Rar
KoMsPYmqy1SpS1VEoZ8CyGPyhJVrU5qIaMuSwEjpB/uQTnoG96afBnDmS/lYWY6xYIXCuoPZO7qJ
Eqe6L4q0egUFjPnMmPOvraj69wo18lHqjTUFTCfSYz+AATeQd/dWFvUHEaX2hPOotu4tt1nuafZp
HitCZtsh7+XMLIPSLWdxHNzNDZHhJor2mbcku6FO2ZJD2TuFiT73G72r37xmyW90spgHinBsD9xq
GZpjtYP8kaY3bfHG8l7/OjmFe9G9vtP8xrDL61AnjSDd2o/3CtjrsZtxziZganedi55t5Iw3Nqkn
ItzzDd9iMCn7zaIIFF2QHOmdpXfJtcBmsWNa0Xx1GtZXyFuRcTvTlP0VSpM8pVZcfFGzxLNdk3p+
0dY3pAPMl4S/Gx2mouhvoti1LlHedl+KzrQPxMnGExnr4Yaeu/S9sxIVoc3z5ZZ9p+4HWeU/8pbE
7uDoMNXbpKRjTVXyRMOQdW66yEYTXqc181BY7HVbXA+z6Kxns5Dw3BRQEip6hui2FPPPdJDuqwFb
eat5i0sFMsYru80SPxlyiDdrXZvfRDkxgl5MYHnnhidZkiWHpEIJrfAQ8PXytj3N7CqCMjKXzUg/
WdhWDM7i/AkTCLJgR0U5T/kNwo0bIA2yKdarL42Z0HHu4BrbaJase3IeXreH3ZE/lSmthN2SGXgD
FUupbZjPKjR9WGRuLw5ABwXzHoIW4udMHWyF18o+6r3jvnSiLkig9+6eXcwIAiNWz5kpOnDRMrtn
qZh8n6CuPCd1Wr9WfTXJfSWYiGxiRQvbfihtZWPPZ0ljia64WqaOI78t4+lbypho2PTNmJwGo/9J
aS0RFOSdMx6z4sZkZfteVBoDB6LwAWPJ26UcMmRNU2T7LgWgNfJVndOhIsHn1VV3C8ExvKVE18Gy
mSXt1nVtZlEhfr+2IRbK/f+D+OVqwCZMuOklw0xTdcvJK9v+PsU6G1iYol+mBtaSNkt9izCrri18
mjdTVN+spB2/WfP0uPQGnU7SiYZAFKO+T2pMWV0lTJ9bLXuk/Iw5URTVzYOtwbSkO6/dQY/SdhTQ
4Sfnij8It7T2UeTIs5E6Mw+XppfHKPfYmybUWtkzFiiiDuXGNkW4c8NJPrHV4X0Sevk3lUstqELv
C1Cc8UardGPPTzGCeqq7Ryu2fsiMSt6h7Oa3cFHDbkhHFwe9OScXz1vG/UBj9cYj8kk9QjI16Cuc
FFPJL7gSrad4KJtd0sfcsI0H36VgTTVHjrezhb1naGDcswd5WWFGd1O1OKe6xj7YjZ2zrWBify89
QGhZM7oH/DoJTBWF38sW7GLo1p4OU2vXYFDG4gFsVMgKV1zzPO+OnTvnVxUL517WGuN2Bje3ejSY
H3pICLhMRvT9Pg5PtLH1d4U9RefMTu1HC6dSEfrzAn7ga1IIiHpw2nMet1gvkciXbtKuSvXI/GPV
+yW14szuqX3ueOKugSemFt6g7Zusf6IqAqQ3Jp6TGZbzvhubb5FXyEMSRryxWAieeJCKQ256w5ml
nDyNUKxu0fRT1r94VHvqqOOA+ts3s06qrxQS9QxEwzpK30osqdqNXvXqBm5cEqCWQE/D0PfUG2Ka
fQEU1buFax0aeL1rysLMpqzINRTTwtYsarzbYm6ypyKHtp7bs7eP4pbZBxLWE6OrnwyqySUtLFUa
TLInbRnf6XjMT3ZmQEqybTZJ9cBYX08TvL2evoIIDgJK/Yn73yb97LxgFph9S0FAYFWYBcgd761B
TzKTRgVTgffrPI6HfnJAZPHkTpaz3WhX1lAOyhkykehd/d3ysvHGWm16Tm0ipKTABEJmNoMn1EdE
re+9rQnj2k7eB1R/8RJy6z0bhmyiwG7Lmv7NZlL4zRjwicIu9xo47K0R10XgkHrZuAUKwL8WQv+q
glJiQXWCB3+WIOSfG0acKTOKQbiUHFnod4NAjIvpWc4JjbAfz/8Ny/cvErW7Hs3TSSECJYGD/idl
d7In1kmSsqMypHXu/7B3HktyI9m2/ZVnd44yaPHM7iR0RGpNcgJLioJW7gAcwNffBVZVNzMyXobx
vmkPmm1WFEgox/Fz9l5b8ksC8xY5RX0u3ezUoWZ3J9oc03HewWt1iVTcHAxOLPajR2CQfDLAtV0h
QcnOWB5xg77t7XNWMGsBndjQkHFZvj0rI3N0AOIcqhRld5khwN8hAKXk5OFdNNFQbLFFj7/bJOeg
pmHhtIRkOyuH3h7USULD1KpE7ojfYsxo84uLJw9TE798/IwcgVxsbA8BL7TveZ5NYIh7JEzKWPyn
utbErhhjkgbzUEtZ3Px0n5l0NHPaHww3DTqI+RRfdaD9zhx/fireCKPm41sW8xvANMxojp4aBIx1
rGeR3PmFRgO+5ATh2z99fJLvZIocxDJ5MPFe/Iz9ens9B4PPRRuYENtaWreeiqkiInxn17mJTH4a
gU30HSiDSlAkf3zoU88PyibHRDdoBMQuvT00kc+DEZmWmJsk47q2HJRQ6dwIJvgMuZMVUYHB7A3X
Hx/21KtvkUyE/4kpiGvMerRfxiyWxG7iJRzWa9L8YBT9E/iFaRdBTAPaxvP78eFOvZAWawwEb3/2
6ZpvD0c8BSNdyJs7T7bOY2M2Wzb/w7oBO3VmlTHmC3b8wFhYTPFROieCewIkan/dS/JK1Df589kc
w+47XAj06EiCr2gp61vXn/TXOJybSYpW/Mene+qhRRPo4oG28PS8e2k8q0UUqoud5UX2HQG5dPMj
ltiPj3LqonIL5/EVwTM4m95eVBsSV2cXLD0/V4E+DRlFBOMA2QXTwMeHOnVCJJDTA0EWyIhx/lF+
eVyyoSv7kUCynVJNviJ364vrV1/+/45xdDqJ05rITXhGDMQPkyu2tl/8NV7/Nvzf6Ed1Yn558uHg
+TO4OTweuL7enkcQpD5awVbsamrXK2I9zINZlQzKgOZ/ijVWmAYp0oyX6FeAUPU9dO1zK9r7Vw89
Mto31G96QOviaEWznbqztCoAcGSAXGmr1p2tCM1lrqUIgeqgXP3udeV42N8C6iio0cfvXsO2yh9r
q9kV5UCB4o53Xmx4Z0qJ988iCl0Y2A6tXdP6abD79QEJ8A1MIsubHWAQYnnqikTlur/0oO2deRRP
HGnW6TpE4iHbBVV2dAtlkpCk4Fc7ljYcPpq8sEbvsRbp88eX7cRtIr/d1A3uFSuXPS/cvzzybl1k
ViC8ajcl+lrkr5oPpC8rl4hIDx8fyXz/jcU/9Muhjr6x9KjcsECKhzozoHFf2tGiUF5LAklAum7T
l9PT6FCPOcw/CFC36e7rogk/Q77W1rh82nXK9HcLKlgyoLNogBf2lB0cP60PrTVo+0jF01WYsw+0
m5LkFDKC1uyr2nVutml78Pp8uFZVRwd77Nx8SZsNPSkCyTMnas8whrdrM19w5no6L4BhOccfO7BE
mhVgQtpBzW1fAix710bv3xOQm7wWUwdCJSfnWOThZ0ES+8bDyMzM2t27Ljgnh8ms0dQZ4rgnnM3l
snXjZVkV97XyryYYrIuiypq1zDADNQmEs1CkFiJVVYFy6QFWEcfbLQe7snfMttWqbX28cQRto5XU
vMvMRsuQZkG4HFivwSei9vKiYWVzhgFXy9TYN+Iy/uqFqjzz0TrxrJlEH6Dg4JtFyX/0rIVF31B9
jFyXFGBXbwTWnrs+7KJU4LMaQkvtPn7k3hc8BM15tg0eBNkLmMC3D3dT4RBSdVHtAr+19/Rbi3UT
ifbStep2G+J8v4xpvT7aSRCdIdifeH2p5uZMD7Q47/ccIhp7Le7cckeba/zUu8pAgFYbj47hpj9+
+yQReLAa0evgf8elI3NR9psgIVAOYi9LeoMhHpMg3EdpKfauzBJ/KRmw43s3adp/fPAT50ldBQFR
J9+SCvroS+Nl5JYUWJd3MqyQ3anyMRoipB7pKH67DMA1wPvk/UwGcGaTwq8LFT0gGUEMy3e4Jl/G
ceam+gOMNbL4fvsxpdxAMIUwit2H7h6dUy2rCitRl6Mr6NRqcmm8WumNUo5Lypf7/XcvoK0TVEh9
YxtMkY8/W+jzahAfDaflFNZOq8eyYobITId8yUyeuYbvX0AORmlDaeAw0J794b9ewwZtSOx2BWem
2Y+xpb00k/89HazHSLlnapD5XX67BnIotqUup8aa7xwdCoJgMpYaQgyrztcWvdKgcnJscP20mMr+
QJvyXDV6+ogBpWgwC+COvSWaXXt+NR+xMfpDhryUDLxHS2QNjmY3R7Vu/lZ2DJZ5xHzspIhlpOrg
iEdPpCPZd7Q4E3Za1x1wPO9sGxqIq585zPuidD4MW0Pw61Qfxw0FiDBDkvBP7yBiao+aVwKVGPgi
fvwcvl8qOQomIIOVWScL9OihHwh5hHloZDth0dGi07PM0+5Pr3Tv0qZloO5PS2s8F2HxLoTx5yVk
4fBIPiJ7+/hVQ3nbBmz7MowFI11wrDB868jiuBoCpvQ/TaVyDHIiiSpsJktvCmrGXrq3bQd44LAs
8g1gyMdpdJr7oMuyVVTXFAdzWYC9wblAFuc+BaZyd1ErnTNr/MkbMxNmGQYSiH58Y5AkxDmTjXxH
d7pEYB2kB22gz/nxjXm/wnJj0FXSUgI3+a7kLOyGzwim+h3yfyIRqn6nZ8aj77XnqpYTL6wD6wFV
Jdgv9rBv1wYHuyye5ZKFCBoqQpYw3g+uPmw+PptTKxCORdpwEMlodszX9Jdyc0p1c4g6LUM8JCEP
eHymBgd3uZT51z61f7+KZs/oABTmRhMMcrxD9VsMvwiuMvaO4ff52onEvStE+PLxWZ16eWYTJgEA
9G/eBbEMEjzsVPHy5Amq8Ww0GLGFDl4NVO0icvxvENzTPd3Cc1nBp9a8mflGXU2n7N2mh9apHlt2
n+2iyLxpS+11SqNNnT7X6fTAcr39+DRPPfBse+CAQIfDNDxfhl9uXs45ei56/l0d1dm2wIZ4R9qL
tvr4KMd52T/XVS4ivBIbmyDypbeHCTpz6Bxa7hiflP6cQHbfwJ1Fj5Zafc5szlNPqYH1vqva/qYZ
y+zayT1rG/toOqexdhksg7IymhD3kPLRY3Rdem53a5y88h47bN5My6H+eftDilDqDnmsfG0GmzFB
27wabVAtUZXJfeL5L3Bw6yV+PoYYpZU8Z6qX+zCovhDiuJzcuj3UqrD3dJHwEY1aTbIF5/HxhTzx
rjHTpgT1YMfN9eHbHzEnyAGmGOU2KSTf68loIbEjpgzhc+BO+/hYJy6H8VNjjCGOBvFxGWMao67b
fktpHxrfdRoO+Kz0VzlCqoSMNrMy3fZMhXHipTMMJnZUNHyx3rX1ewHsCo8Pp5c6n+Ik0pYmqh3m
GGLCZDk2T42A94Yao9/9/rkaBl1MOlIUiMcrpQ3zNRG+rHbs1a4bVwm60vkd3Xgw3ln0PPqY6T4+
4qk7SclGGwB7ZMBS9vZO8q6oVpL3sNMI616ORo8qobTaO0Xc2K4ADHfmeCe+OZwgNZTFh41i8egN
LEJhx0nFpR36iMmFTTKTThQ0EA3H+98cCje55UOupM9/9EGoPTtpi5ItmgED5tbJm2khvNa9SDrD
OLN8nXpGrTmDEB/C3Ok/Kkl7JHHlRGdgJ4vusYurH47TPOaS+5dEzR24oPa3N0csYJguTPK7GZ8c
v4DGwKwN01kJ43BC4+epe9GJFTlc7pkDnViYaanrDk5wyhAzmO/nLwtzPSkUYCFbwDxyXghy3/pT
8/jxI/gTanlU0L85xtEzEWiA122bYyDoNwANJvVBOtK5NzsXu3GuJFdRVwtHiXol3TR6qpTwEAsx
q+18UHLK6FBDlgmTXkLL1pplGGvlj/kusVpxwFcc35kB7PZy7MPPYQ1pBbMdY+nMH5fIYMN97PgM
KXRiKhxDoNWFe23cT0GB2Kok8GxTFVJs9Z4wPjZQQ3ST5jrVYZVgisoScRMPXrw1hBz3uYNEs7fi
4qrXRL/zs+AxqTK55Apnm4JekVjECAV3iBMJvFZTvQ7Jp0EsnKnLyiYUhdTwbvPx5T31bPIVx9fJ
5JA5xdGzCQYPEI/Ls4lM+LUZ2lcgUjc2/kXCrWd7fPW/eO2ouSn2aN8zEDo6nhNDW7Kisdy1TTz3
nK6Vme1VW54pXt+3/AhrZWpI448egRscHcYestiC4QdZXc/u6joRaAb9b032xBD6CkHKsnPML5Eo
z2yZjnMZ5hKC49Kl5YqyuT7eVwR10RDl4dATqcbpUwxefeELW7vD6KLnazQz7HEapwjXbdY3q7xE
JKh1JQt5Y/Z7B5W/kyptb+mdtjFau1yGCEN54Oot804m2EH61cGovVAAWJaZN0WroCXrO+m9aRUZ
4YOZ2XLpTw5s9Ta1MeeSUrBO+XlWbV7/wPNh3BLUMG3rQTUbHF3892JylrFs07WneeYzrvhzt+LU
mu4CdPbwK7JQGPOt+mWNSHTpFGUG5F4nIYpx6GJU+jYz2v7Mk3VqLfrlOMeFETQs8gvweu98J9eJ
t3K7ZRHH649fl1MfRBePNnMF5m2QK96ejN6YddXYotwxdMLZ6JQLNuMvVRajqZfjGdPZyYPNSGEK
X9xtx2WvK1iMSmg/6O/cgp3otO3teoMCFC11ey7n9NRC4NL252uBZe9d8ZuPo+WmqKh2IhV3JrZg
iBTjS5WLH22CZiF2z1zJd2Th+VWZZ95sYJEQeMdzmknWOdeXOi0d8hiXl2kc/EmovUkvfoWDOt5B
umiXQx1Y94kexrsxwtQQVQlM98jPNkFlj08eliDsGWFkT2cep1OPLffZoo1E//YdWkcNodSymDJH
NfUPK4ieY7N/yC10JB8/USePAwkJowuijXfFgeyhbdbo8XbsRGu6Oe1rOWpqVXXizIf0VNlKcwrR
hj7/4h29h5YKcHCgvdy1eEZiicRVlXeicg6pb9zkVfMIGuxMo+LUA/zLIY8L1nSyczR6erHTFOS0
rvoR2Dnidvcgqv7MnsM69fyyI2VIRvnIXvhoX9Qq366nwStYZszxSxvXf6okIEqDiMQl7dtoqdVg
52ATlOukmb0GmjErMwWiv6CXLyTAYdBufLnrTBwLuNrwGcWtwFYfVCu/zPNlEUp/M3jKf/YdVk2S
aySCKU0OqymbW5uV+aeuTOwsFRGQtf4lrbprpDj1uqXkS8DcLorRAs9bjCYBYobDx950zjxNp65C
MDt1aXHw3B4PYHOiVQlZqan86mlP0BWYAt1+ceqf4eWk6YzqzAFP3eLZmYVQxqPZenzZ69SIxoZi
aJc0ASEQdQe+kXwWGFRRmIfgA9Gkf/zC/NROHBWEKGZMTpDXhW3m0Z2ONCDa8AWLnQsedxkD1X2w
YyiIpTU6F3GV58+1WfgkUKCc/GkX8GM4vEBw23WLpG8L8wfl+sc/1InrTrExW6ADjIHvtryBO/pk
X1j5Lgtg/MRiBDwRUzaOaSVfUmFMO3SRXz8+pvF+3GejSqDrM6/aEE7Ntx+jaHAmSKK80XIKkbJa
kb1BkGptZCjkFoA8bEHXQTnp5OsgEvFyZCaD88I2Vh//INaJNWz2hSPHgBLPoO3oB8HJH7lFmxT4
liGpL376GhIrn+7QVpfOBVfG27cpamQsVnIR5TSRQccwR01I2bxVltI34xjqn2KbwttsJ/0TZXG5
jRWPFI4pYnBgMG+R5P8YEWOzZPdr203jNVpheyW0st3FbuOtoZl4Kz+6MKvMesiscrjhtcWEBqpt
eon9LjjkuvdZh1t9ZmN+6vyZgOFB9+YJ/XHjiHZbSg6mxfnn2fAQI0vbDe6QvADIiTcfX+tTh0J4
jdYANzqfjaMChKFT0xTzZymoSKgBBTW7+UCuHUAeRi8fH+vnfTt+0+buL4kDdBmRMb59wErNzTtV
JGwOegfyGlm2kB4mcg62YV31q9LLjQuDUNTbdjDVtWlq0Z3ZauQvEpm9rUtd/FXV/wfPdgbPxlvl
8079CyXwDs+2L78nryWtsx8/aRD77//9X3//nX/gbPYfc/ocwxzSMN7k2RHVweOExpGxMQxnd+bA
/QNwAOtM1wd1i0crG70HD9s/fDbvD4/fmP8aoGaoZ/7vABzsn2qPN08ahRY/Bd5UxHrvUzQQvcfJ
BHpqj5NvWFlNnr/CxUHY3SW6SRgSWKgeI9dIkm+n9WqZRWBY3VgUKJlCe1ga2IzAvCb9d68zipuJ
/IgvAcriCi8D+doL/hbxb1XYbopyKjGrk6DJTMq8EQlZkZBqhHU1GTnDJuJ7MKrLIGdb5foPHqqb
ezF0/Y3evxaVYIsu4+y57XXxucqSXkPblAOxyfR6eJVYaQdsPRozJc2CTLNiC4rAyWq9KFvDnM/I
WssIHrNEARdpNEW4rswx2WdDM5CJngcd6jn0CJtODyd75Qji4yEWsPgvhRWkRD77qbVtSCPGJBuH
8aWVer2/RqGTzKrm3LWW5CJV32pZ158rUDzXnRz1ZWflknQFqb7hJis/221CImbvR+NForLmbgTW
8GrGxBglqVktChKS+m628HemvhwSEkknZ6huHeZwtDj8oRHkdStvC3E+u/Ytwivs3Pppi12NstrD
6sV112QdYcMdW1t73Coz8W7nb7G5SK3iG4lbxsIaCsLZHKPeh4hkHixAZivQ0HJtq9HahRNgr0Wp
ZeUByaa3Ir2lu/AHRTTQJI3m0E8EVi30yAlIB3Ua79LXC5N8IYqDZ6uouwdIZGKRdgbBtl3WG58S
Lws/tbDb9uzPmzU5CNqlmsg0aEvCG6pptJfU/BMIKKN7yVHGNBAiCnGpQtFcxL7f/xkILE2QXVst
W8ncjm96u8zxQdJmXpUqwMpCedBf5dogcLOTm/DazJETkRwaZwtmtSoWZqrkFyw5VJMqbBrUNzRD
bku+ksaO1yW5j+vMejEB4NwFk8PRGAKIB4PohQ1kLPvCwOasM1GuYqQBbSQXY1WvzLZvdorm7H0U
F8R3FenwWSsjcQCxEfxQQnli4+pFZC8M8K1EoDRNcB8A11dLguor7VMaWe5tjPkpW/Sg+EqS1abs
G8IcZh9AubN1pMOPBdhgQPgxykfuY/akDBnfekMqr6QxkmomzD5YG5VqLuGa2ysN50kBcSOtHn2r
mSV/LWxkreH3jSqyr5re7qp1XBX1dVp6aK0XquAtx3+ETTDFswYYYRYnUW3VRGMkOv9XkYX4l2pr
TN17WRFGnF+Wuo5naWFKrQVXrICgURKR001MsDUeYidOMdq7t4afAq2yPabJVoInFAPxw5Dz9qwl
rILPMMzGhZGHZKt7nR3IZVabOGAL6Tx05DfWizExiLsCIreMy0S/tutiuGwdN97aTeosZCXJRAHw
vCZELGN7Thi64H25D+VAagMOrvxpCJVF1kvX6umtl8gpD9A+TZ3+YE9SFUgVPbd0rkHkaTvViWeM
d+pOy/yA+BdBbqYl+gPGP/eqqmtB0FpmrvJhbuWwn7gjY83cdymC5oohAMZNmd8pYYl78moHjFgp
KWZWkK/heAPZc8lUDskkN5r4GpT5ooMgDC4uuexTpkMJ/5Kl4V30wmYdJOZnN0Qj7aTaAfvQomsq
fUEcFJxrV4MB0Uj7ObYtex9KUS0NLgtGf1/eJLr9OejqCIoIMcuV6rUrsjPDXTSv1mOnv5RGSxBp
FHKTx+9CglCZuIZhq1+kidmOS4MkPUJw4qfBikssnNWz7xE4CMflm8MdWw+JeQ9NIFiFFPeRJW5c
laa3bVN+wsUJPWC8gImrbwq9eugTC8ne4LVLpY8FWKqsX5lljlehGwjUQ65JkIlLomDXy8ZbTLF7
BWtDHgR5Pi217QbbbL/FL28DBQXtu6Cdoa+8IIsPImKOwOnV0+d4kPIKsLC9QXS1MHmMLlzu9qUe
CTLJ6fLd60NTbef0561NSbpsx2q6JlUpZZsElAa7s1PfNeMY3FtoPWFzJm1+B1Jf3ZD0+d2rYv2Q
JZFxAduuAZQBDX1ZO4MxL7MNUVM+j9+jpwsiVODXYdhyzDV5xsUqcqPxOh8wII29IZ4mpFNLzbHl
tRkkdw7oY14JNA6i7+V1IbJiKSjNH/o8DO9IeQNUMuei4AAn2IrbFIS6WmWmFb/mQ/iKiq25M2tP
3ZpDMFwk2NvuXYh+D50C/9da7oGsjxLJH48OOIMXR8b0ODV+idMhJBGBn9TMvG9q6OU9YYPgxLph
3FjjFGw6spr+dGVYXk9qLbupuwTEZ8EM66R9zRpDiHabYLtt4qK5d3KY5lAJswvLqyxI/iZp24OM
v9l4KGCRVBKqfdbd8xDm10Gl5+TAYh50QTSuE3eSK0Z+t54t7RUoCbEvJsu6zRn+rrRurG8cZHRO
L9x1Y2jZA1Y6sspbz3xpcRxvJC1sgycjBtBKXUDjzPbKDZF/GFYdywUMKpILrXeDgyPVuCsxwe9B
LRCLk03uXgMY/feG7D918pk6ed4NU6P+v+vk6wpL7f9ZvWZV+6ZY/vsv/l0sE/HsMBdGloRrDOHw
3LJWP2T73/+FFdf+Y+7EBvCS2X5RL/+7Wg4ItqOdyW/r6M4QZ/2rWrYd8Gm4eP8FQvu9YLufrbp/
V8tssdFksc2kaYpqilHf0X4bDlot3cEjGRJ1ZDRt8euNbbiqTECRo7zCPxysazj0RKH6TtossB1M
nzXgN8bSTIyd7GvtMqTSX48sHBsaOBUIp0leVVG5i4XVHfxGeSs7D9yLqiu1h6aUNd7BSLtoE0jJ
tU1iMclgw1OKd7pcdFWq8ZQ3lI4ybZauBLPCv2cA2W0SqgmYafhYUf7ycw8wtKIdkKAr1yrEgU0n
1X0T3kF4uBlktfK4jgu7qI1dgzkWxJqfEWLtHgw7XIVdFqyIl/reOYZadWktl0hPU0rjcrwKARev
Vauvhl7/FpM2sGhyCb8Bbdlm1Ccwk1UTzZjCLe6/8iUY+3QtCZtYTTkl9iBuAEjYa3zx7SsOBmuT
e4XP+lpjMilcjl9AF+FKsT5Qru1G2SX3XhRXhP3S3KkzM1iqagwXqq57NF/pjRgDfdlAxV0TfGQs
OvpZC1tH4RQzTmVtJwdNzcywvsol67p3FRtBSIVW3Ad6odbo+7YgXcHKqoyNgUnWdQANwsY0sTJD
HWxXaiyZpj07bT8u+3Y+iTprV21nhat87CLqD81d5373tZAB9MihONSlkVywGI1Ly8RsNXkbDRXo
xpnwQHaZq1FIw4lsHHcXhMGBz5O+9DN2XwkO2GdalxXlaOesZVWD6ScueIMzLlhomM/3ZhWnpJvQ
dJSG36/YArAuDgZJr2yGVhRBNlZyB4WMH22HDqJBY7k2iV/pl3qoSR3X/P1YhoR3O8ClOykUDJ1o
G1sdQdoNxNU819ZZ2jxW0n32h+kyNZUHusi1Nxrl2NrQp3iL1/51ctIv6AbtbQodDhSEmr3ylC6N
GfywJy1d4c52VjwTzN/JqlE8Er6I0KWkgAGibFyatC3ZXbZsj4yJ4AjYq0br7BszNb6MNhzXTMiL
Qcu+smEY6Dj59TolWnLnlFEBvruEDJjzLCRl2qy8qLZ38YSl347HYann/LfMEJ+AXBWrzMONSgu5
x7A+kiLmcwcpuKkeUkxwoZU+CdONrvCUFxvL/8ruTT+gcGZXUrvaI028AlSGG9srL0+S+4JMENK7
XKBBWUxMRRKIx5kUvaJhmd1PNJJWUk5XshX5hkpYraGmupspg7mMdc5bl7jkFq2p6beJK6a1Tkd7
bUg/Zk5KoRlDUl5UXuruDbasyyTy+51pRvvW6c0LCY9mpZlx/dQ5gKo6LD0r0049coQDtUKr1Cx0
B7+KdFL9aSSfb9FqZCSgyZ82tOm9ZdDRphZTVj5kmjXehnWnH4xWKodNlBsz9WYOs3aJVFyBzHZh
xrHVt0YG7/yo3aUHUIM/qF2W4J62hINda3b2NekxL6Sln+/7hsTFzifUwZu4nvUkHSq+nEBQS/9z
CGN69YohSN1PVChu+6D7yR43lsswykuANjn3bpg2a6VbbFeCoVlMaoaIEbOxMJvgW9fm9wnkr9Do
bnOUHAs9TWAYJtoPxKDjJhfThWg94mH48xITiXIBKpCHXW48yDzLQkiye8NeLmJMOVjLktemihQ4
4elBEr6+83qoybCoNTbeXbs08BphWq7MlSgbHqnIFVej6W26wnwNGqumiExnVAD7ltCEFVJ4wbob
NRLggcMNdvOjl4Sne9MYXjvYN7Z6bhgH8tOzDaShHnZszZ6yzeqVCgp/F1v6TZWbX9APXkLpS/fg
Z5+J3SOHLnHbZc7IcN/BGH7E5/6Sh6h16tr74caQfPswodyO8kfT6C48uxXXtW8eEhyelJJVfkUL
n3RNcZuzW1yFVuyTyN38KURHpF9ghwtn6qotso9kFTpjuoaODeUch9zWHgDYOlZIlDmJO9KKvwR0
mR9He2QHXVIdu2gkemRYgEGAqw8+Ryyn6ZENZ3IL2OkyNfgIDRp5OZkKeJ+NKN+IDjiQXjgPRAbF
+MGb5GJs5B5fZb0glhEMdduZizzm80Kx6X6mzfsJWiO5G6P3veroTcXQHTad2artQA7KJoI6t/SK
Prhp8/5Wj4AiNHg3+cHVVQ3Obtk6JglL4X2VTtUaL9AGvB9jJ9fOIW9rL10A4KfRhu8WDCTWwq7b
+/0kWGsSsR7D0MUtPySHmGhVJlmscsrXHOCAZIj7uWltk8lyNpGnYNTktYUrpza2kZe+qJ6MzEnz
H8dWXsiMTg7I8T8tDSJJXubhRvPw+di1a2ywkvtrAwblwa9nfDztAUK+qnAjXFGtENCQFf41d2XZ
PqGkIgyMZ1ajF7IblJbYRAW1jV+p5zbsC49XEZADKZINT1/h34DZCVS98OgtzC9ZlRaOtHaNSUKb
gXYRNP2T1anScrPFOBIiHq1x8LN6o52Y2KBmi9IMnXvLLjyXLlw/0NJjs9ZLL1imoCc8QE9pnmgx
DaRaTEJc/awZ/1NenyuvUXhZH5XXN1n+SsvmbWn911/6p7S2/4DCYmBwsXBZvQEJUx9TQJNkg25n
dqXM3ea/G9GWN//ObEZE8Ep/+p8mtPUHQgzmIFT9SBF/swmNCIlxxr/LakwIM2AAFemsHJr70Ufj
DsE3tBxcmot2q9GEtnO+T32LEqr17xyiakHoBxHtsVbGk7MGMdNpT3HrpN9ZzMyKxEBN1HPSZgFi
EI6rZonHbmzyCz8KEloTbim+9CLxPoNtLA8x685Fq1JzFWgZrkM9SYqDOYTZxs2CnjolLS/TutGq
z2VcV1f92NXTthh5jclIWEZEu9abolci+NwTt+XvfH1GH7XN6H7q1dD5tyNd+xWdtZhiqWrtteX2
mPqCqPaT177V4k+dACCzq0SFFbCWFIA0tPS4jTZaXuj2stOp0geckvAn1TWGAwaAG7/Jp/qazTSn
S8ND4KMvR3L5EBW4CK7WRdXoWnEoZyMer7sZMjsgj9QrwmvfnMK5O5dzPZtFMpJX0CxD3BmU8j1Z
pEsjDg39m1IoI6d1FieO0hcZ4QkTolMWnmxZdGICjuZ2JRj40je1glWGjwUeG3SHjDWdtCbLPnPp
k9VLEdUmCvyFn3bVlH6fwnGUDly6IhqdVY+OxF4gSukj+DZDKK69AvqWrkpxC0Kf0F4AVQvV2/SQ
ZVxCyNf6beTUJjWK2yULmMXTgjA2dWeQVbCBljq+enWarVXe5WgHxxj4nGw2vV9kl4QvWttK2sW+
qsh3ycq+aSFMVS5It3xe2Iel18VIAAsgfJYbRzdonUu4VfmwQmObrbBOEuroRhWT3iC8EwWxvWGp
0UDLQhCXk9bXNzD9nkgfj+6sqJG3Ku69OzYE/ee48IdVFJC5Jup4uON5qDYjqbfPFMDhbW5W4wtB
epq5VB3QxtBjaKGMxLsOyFh6jgnE2A2xq91oQzhXMEILNr0nrEtyaMlCTqEHU2KydXpmFOkQ4pK7
T41rlA9yHDKDNmOMspItqDUsk0J4wxJZ3LQvKW3nYF8CdTpqpr0aJrFVORpmYDfWRTB5MTnQtaMe
baCOI/gzumRsUUT+p6FsPFWWx0RiEeH/I/ulAnlmmM6tSCZvL5TzmDbEh6SdTfCkNXiXBnG9QB+S
KS/xrDLJ6TAtXJC1W2GcCjqCHEbudZdLcRfnbvlMvFi57UOv/qrM+MWAtLpsc98/cKeLNU5vG4Bx
jSV2zIc78EvxoaQmIdnNmj511lQUm0AN5re0EvqFNpVYfZvGQqmfDyS0pfWPPgCGZzh6s45pAHEH
vfQBMFz3SXfT/GXMpuTFUkxolk7jZy+NVgZEUvKGuVqLzBQh5zpAlb1JavdCVSmFtE/dmwprvCkZ
th/UIAO1KMcsrZkIBdqNAbUKmCmQOEjGenJbhulwIORlEMsqIg2yNxhFoXEd8kXSaoACtQaStOpq
RhTQr7gu7cLzkGhFms6GWKpDpWOiR2xhPtueZt20mnhKJvGQ1pr3HVQkzTEd7hGcPWV5ztKsJ7aG
IrUvCnA/l3rLjt9NZbjykmgf2NKDfigaXo1OPoBWzpl66dU3tyPXolZTdUupN31tFLEeC0PLwWcU
qr6IKEefoth2SH2bHX3sMsbVNAXRFe2c7nPraKsSuN8yzIg/mDL26ICgxaFL6uiVmjH5kSsTH33f
XJpdqNaOqwbI4p31ySTScGchhfQXg1LjJaYkLOOZi8y4ZX/EG2fHuKobajxAmbNnWferuyyVJCrX
rRGs824wrnuZlDPMJSFCJS7owe/MuB3uK2VLn92lsh76NvS/ZqrQ6DonnWkt/Zyo5jCMiRbSQv+y
6kvntQPGeUGmKKEqIzkr/FGSyW8jo6Rr3vkxqYPK1q8wcBmPo6HJay8KuhEwrKVW2MNzsZBJvK8K
nwwoIDL+pWaY1bVM2DoFyqmWrT4gifXLe4NdyT7SQrSjsYQYnoZy74BK2LaNPVxqrUl2rV/734ia
c/6sNPs7ISjmJcMu2ZJXWMxQXUp0kZJHUmjZlWJbfEUuVHaJhcZNiaP9Futms2h0EGv2MDxVungY
mon2goEshX1/uEjYy24SvAhbPZmCu8YQ1Vpzya9iD67kLtLi6xzw4YYdQcjeRxgvCa7SbRo5+ob3
/Vv6P+yd13Lk2JWuX2Ue4KBjb3jcAukzmfRkkTeIqmIVvPf76c8HVveoW5qRRveKUEcoopsumcRa
67ec3g+NTix13OTVU+TQPyLjtj5NKacswXRWfmNV9BpaXTneVKWIVlEacga7sPu9KWV1zzu32JTC
m+6SpWo/YGQ14evQkKw9pvuCtMY88R0u5HPUiMkRVdVcZlZxV4TUhOc6qYSy7PVAdOTsLZ1ILhr0
ABBzWe37YSZbd5j7N70lkCp3K7IVnOy97+S3dDXdk9yuLvRqRwNBwlNMzmLD3dJVsD8FAfKLMXc/
JbnT24EcxccU89mW3X9tD0IKabpIzoxWIwR/lN3VFg5h5B5IytIhQCdk0yCVSxFPCnMBqqW1sXac
hnObmHFgldO3Vpj5ezNPww6VdPZRUGqyXZTg9+q677Gb/2izpFs7aJ1AOJgdG4v/F1oOqcL4pcnV
7sVRpLm5GROp7/Q+kRdVa+l34kAsnp2fCZ7kp5E4mt+nfW6c9A5Gqu4J5BhYSLZDk3sH+s6IZZ3Z
vFCdW3vKFsczpCkisnwGAeqlpm3EypvMaE+2BjGy33trSgK+96dkiGQwkCR3gPVrgsS6UeZUH0qT
ui1Re/quktb3RtT3w0CoBV6ANCDoeM8jWvMXQ/siE3PxicxLMForNoxc2NtMVFenbu8dgZiqa/YK
uI4bMcOSEpdwFX12SisV7ZDbuX4DYExvQEkSIbmhkHvRLjTzG6PQtAcC4Kd9TvfzwVzSaKMMys+z
knjDJN5RPYeiptLKwM6Xe+Io6P5Jsnzf9XWF8L8uSXKrOBtjmgHK0VA8hB3jVkNv4/Nsd556U09I
NQgr8vTlDxJkyUZeUoRV5Jn7elJbDLIsZh4YA5Y56X1PiqVB6s3br+q0gz2P5b2tjS7DGEnBaA0y
EF49HOei9Q4piC/9oMo9Ff1yj8Xw3Qyd5//cUv+XRhYD2z33xf9OVTwSEPo/URW/f+Af95T9G7AB
wRYEf1sWKzif889UBaIdw6SuhayENbjgD2EPfMRqV3cN1Du/1EC/n1Sm/puJKYNkpVXeTtOJ/e/o
enRj1WL+6aQiMgGlvBA4uZCRQaisusk/if89AT4Qho12Nk053rukrGwVmNqxyFUGG40LVyDteSCh
ZdwTW6m2clxIlqfKfBNl1USTh12cjY6kQdn0LryBGC38mGlJMolMAyjzeJv10UNUGwczw1MQmm0e
mGb5Mg3Z3aSbPShPxCOPx4lPBMYchJ3psUPA9nZmJtCpmLn+2JeUVte1Dv1oRMXVxDT5VBokVHZO
b24oMMo/YHD9xTWe0yr9SYoHfRzhcL94S/+QVra1bybLLOlyHoqHJFXDCYy8OVNYPJIy0xRklRoq
2aR5OV8W4smPBcl12zRV/YmuBm/Xd4NBOEqlbBoZhbi2NrZ4nyDmcDPOc134zkyzlL+IcsGJ1Iqt
qE2axq3GuojWPeS5/lALgg3pV5Y3RSbPZTijvqA3DlSGqvAspnixadxw14u6QNhCr69bypYEvWzy
Ew4xNsE24JdVnFVvZjvH0pxTQbY/Mc5hQaqpU+9mPZqBd0rqPpmic7Qlk+6xscpmMy3xi8cO/jwV
ln3Elzq+lZKk27hrPJ7ZRhVe63bRBVKmOCG5vdFiKc4EoxvqsWxZFIZtMlWu9j3LZ2q5/CofNLUb
gIxafyirTgUgyOZIZnXP5cTFvTw0RulevcgTGtAX54VPf3cz7Qu9aw+6Y817aOeSMmi42Fu66/sH
zelFj4xDK+Led1VnjH4fJdaF1j4RpBIpE+Hoiv5aGIKCpk30Q1dtSYyaNHUqPWHZaNFesaTqd2gp
+4U08YlW3Kn+hUJRfNmvmNSKT7W/sCqPQNoVukIA06bTfdhnxZ7GedeJbjljyInZkZktBrU3Vd32
TItFX+znSQydeNTGxQb9wviZFzRnRxBG+k6QxjJTr5XZaOvnmykpESvtABXLIZC5kK8VNNv9xIKF
9DUtGyZyIlPyqzXidtCdQ8RpQ9d5W3oLtReindc4VuWwxvV2Md9kUrB6l15DtnrUqE3FFf9QMsSp
C3csANE0q+MXmlyy4qqliy6Dol4ErYqTPdIw50yUlDQxA0b2ZXlaUhkfqhL6huvMiAJQ7OWxDWNA
efaJ+TVLco9LobGNdwROaFqiIrpt4qW5tZvE3fZjjQ4t5tDe8w2IG4WbiJrVhubnMlcHoj7qO7tr
yxeQeUJZnEZiBGHMdjS/ebI96jRwHmPXDo9u7Wi4BDtErKC5s7WRGplavpClw68cvsNPLVqkfDnG
Ohxd1z8Mo1PeEZ4T7Z3GJNR5tG69lF6MMK/nc53XiPcbLVJv/xmI/5eBqOuuDc/+vw/E649v7dcu
+yu4+OuD/hiGFlXD5mfq0srem+vn+/MwXAPpPtvLeJ/+bRauqCPpftgRHc8hYo0x+ccwFP/W8Fsl
un8ZfngiGHlEFjg0ZGHJ+Aet9qBx8ZKHb2BUGOMblbUYGwiGRjO2lJfRYeusi2MyhvGPeNBcXHt0
aDxZbmsfO9WHj3nhhgqaxNBvWpnat3rb2VTyehy8PRVbdIjk8ejrbP67UiXDF7Mrimvrkjm5GXVv
2Hm9m1zp3EMVarWE868k17bG/BMQAm1cKa2yQHxEsxPgVHdZJsq7fpqGB6+0EUYmS5S9tCTznkyN
UlR/bu3yi2im8IXwBw3djVt5DznpBw8Q5i8Q9ZC/ruTJK53ozm4s9SBk3j7MkRHuEK/aqHL7eatN
Rk8ysKeCeTKyNRd9hh41HWy8WZM/DUk6f3WcgqS7rkL/ayrKO1BKdnfsLPEro3RYAlGRs2BEo77z
Ykc+8lSKH6zZJpdZAOj5GsznpY0m/eI23XORk5mHNJMkYN8cDe4zo1ZPZT9kgZDzt4zwehpbqIU+
CG1MLigWeFiTvd+9J9RFwNvwO3zOkQVf3WmMd1ofq1NLcxDjDcvFJh9dB6Yxc11qlbTkjv4XElzz
6HbK0nTnpHRlqtiivoiy64OYqolmUZJsS00m11gWNrL6Yloelx7VbTZ7AJR2pt+67Uz6rN6UN04j
povZMfhZA42vdJpWp9ST/SMyaqp1CvS+21Kv+7UXS3ePRW0OKJkbsWukAwgS5uW91gvjsV/M/o24
hvznonfiSR+h1qiHKW/hCrWrkTg7Tun+C69VvQQNnZB3TecWX4w2oV+N/oENpy2FkWWm9pOwNHzU
7fzRTF13i5CvuqRzPwcebdM0efLGiXxP87zvBgtRGzQtSkNfgzDKA7x+lHSytt1DfYMR2V7TQ2gV
pMuJaty5QOt02Zpf0Xu753IYkz2RmfXVbDndh5I+HBrvBwyr9I3OUiMzlljl9FJj48aDjphPjHb+
g8MlvePuY/5nkbrNwIUZW1aofXcrA4osjDrp+c1kAyfBFg1nJMAO5AinWwLI6BsFcGOq5daXRBbi
tZ3T+WKjR9zGZjfcJA6yO7+qm/G+XZ//zeco0D6ngpVET56ZWbcuI6NdZwfQdnmHCbZ/0NfJkn0O
meFz4CBad2BDm0H5oEPWxv4cTt1UMqiSdWYZ6/TCuN0eOeoYae7neAs/R53dhsULj5H6blknYbnO
RFTb1jZZ5ySaRkbmsE5PZ52j7TpREbZHt+06Ze113uafo5e/7fm1+xzI8zqbbRuBOq3WTGy1zm6L
7MTToOAO8Lqtw33UaIfalevMT0O4HrSEn6tA5kYvlKGyIDh2FdaB2TQhT5KEcgFVVB/551oxrBuG
8blsJJ+LR7ruING4riPp52pCzyLcy+fCoj6Xl/lzkanXnUZft5v2c9EB3G/ZevJfOxAyqc+ViOV9
3ZDasY7Yl6Lpc3uaP1ep8NdeFTlF3T8QNT+Mh6pBmlOeVI1IRQW9mxYzxaejnk2PbTpH4F1RFsZl
EDu5mKznYkwnXEZubWnZjuitPv1YnLqW2Z6Ay7ZlcDHc/kMy/iuSUSKr+2d7AOAcHti/rgG/Pub3
NeBTo4eiD18KA19iKfnbGiBt5HseA5/bViDtY2T/cRN/yvf4V/hP/rik/9gDzN9QI+GEIe8FPAuX
27+zF8B3/t1ewHKCsZj/GWSekbTzd3tBrYDIw3Ch5LiuUSDkWrEW1cf6CvlTFX9w8K9RGZRFcZog
U6lvIj3XgpxS3I8upNfFd6IC9QCMXzMfY9UUK5jj2N9Vq3vbokzI8EZBt1yqhofZa0L0yIUbSnyk
RjR7vqRrAyCLW33ZFBrqhj3NCNWz0yNoPXKwjeNpNpJ2umlru9ySkTajPdNzakAWO7uppWcGcgh7
31q0C166OvEBwChzSkulb5oFjnPQaXPT4/xojrNYggWD8Q/bQjoG1oZH0XNDHoSkfFpxYCLwucEk
PFEKNjgHjZyS41gVcBdtUs60vmh7PR10pI3e61TOhC1peGyCIqJUCW2ASl9nC22iMdDHMCzzJfZk
Qta3kq2U0CYy7DdDlaeYaxyjtSg1KXXKInC1d4HSwgzhEb95XmWhBnmX6Il1AhekHb6eUugVeOzv
vCLLOeu8NGyfyE9Sx741Kas8O200Z1usncghJ3uu9zzt43yr44TjRDTzxMyxAy7IisudrfDdyGAC
G+yNA9lI9O/NQZfV4+CcETyXOEsC2bGjzFQyZ0PKVodjcyYTQnLNeyO1fWT/YFSaJRF62RGphePU
G04Q842VRj508G13ORbc+YNaiTr96aWy+4mnUp+Mqw6JWrAmFaHc2Uim4W5rJ3S+1JCVKPEKOiem
KMtOdjkg/4HNC/GK5tSfJib2JcJ5s3vw8XYroPDWEozplnyl0YexBvHP56zaLHWGwVpHS4S4rNpS
Qql2KqGiJaPKWyb1/NDbg4mWB3Ec+p6Wh2re9NHJdXvHRNTIqx3o0K4HUYqR2FzIpSNW7XaniIT9
Wul1/l0nOt7YeVlnW37bAFb2LrolTjmoL4ByT546o59g/KL8lBaoIw9mObzHqTn2gapM625NT7LQ
sdQRwR+mgEIyi10xWxrYDAVNDl/uBgNVvZdKzvdl1UsMqBlNwqYMHUxR7jT4hPJnZ11GzeRPejdu
3MwujyP70BUJDBL3GR3mxXZTdSpDJdDLIJrPhvgr32O6w6Ekd0MeXe0Ytn0zmPYF511HSkgWvsdt
7JEko8Z9ndKantEAdhqkUz+nnbrSmmrdr+/s21B2OA+EQQFUI29U6gBbJ3VPwyKNHmtfGjuuUYuf
FblYt5WVRV+iOkGC1phEyIxZfuhyezWz2NE+TcdsHyYdITqs1x/6RGBObWOLiUy0qbbhsj5nzovS
xW1pIOt1tNC+ZGq0LnWCRyVNu+mV7nc25JTynsucGPob9SGkwA+LqiJCFQVeAB31o6Qw7KfmuDGO
AF6NXaYokUM49538By9oE3z1q8y+8fwMAdRjbUAg0UM5Vt9NF0+DlZr0qVRZa33rC8JeS6/r+By1
doQt1AMDiMZvhjE/TsKuTljpCmJg6ZsPx3TeGWXkHmaWGJS5JTj3YM/prrci1LzO0Cdn6cXDUx+T
E5Tz+jzh1brnbV09UKR78aZYC6wMqZkGIU2VpNE4Jxc2HwDRzN0POqriOy93E1qhq/LDSYRHw9hC
9U9dcIlulwqx4yLkMbTTh75o0bga47zJeHc/Sq0C1pPToh88JLvB1KtnV1APuMwWpJHD1nZN85En
O5zfO1Qm6QHciIgViZ/fzPA/b5Y7IeyVtXqoZkoQTaedoPLJJLCMtLpB90WM6+jM3+mzH7ejbvQ/
Afs0TsGG0sw87tAD6hCepcIvKRPvdqQzjGXSqnYyj/o7vW3rMwlAYi0GU1nQNW3W7Kqqi1AAN+Kr
W5MpZRLm/JBSZQsROEHWxekAzyP76CelsuJQjqXzZuDo1oizbT3igac8iPtltH03iic4Wp787oRR
wnFH+0ZvVBTwF2nszAg0MWq8+uxOVnyq6OS9a+js2fQNGz4t3/Hygx6v/pGEpiYNgKjiTUdTCL4S
ubYizY3NyTfqR0Uv6xCYevOjKBJjK+fK8w1Lr26IyUsDzWjaiyqr6T6nNg9juIcxjTQ331mosT1i
ccpuYiGbjdSb9D3vRv2JPby+cWp3eRRY4Kg8sGPvwfTm/jC6/Xys5hBhSRWaa+9YIm5ZRbPXwqua
18hFW1IOefhSZ2FyHtji6S521TO1awuIU5XuqfBcaLIFXBYog2N0H42o0Ljooj+y5FPGFznDs0le
1EKfcldutMSCObJAcxsRCy42JzK2jhtWp5LWhZ7rcFpob12KLEhalANA7AavYz99MWdUctYY2/Rt
F+Mq0AvVSSbS/k4QrNCCKiyTu6iPp8BOhfe6KIv72FQMercUlPt2UZfsbGKJL05S10+hM8IualYL
vBGFbmLSazdfMIu1u46LtPyVO/af5fhfLMeg1Wscxv8Okh0/EOD91Qb++RF/rMZSsv9iACeogYDp
dZP9b4RMOr9h9Jdk8Xgouf4EkP2TxVj+5nkkj+IptywPeM34dxZj9+9d4ORYCLLrbVaYleX6h4BD
1rVmsJzQvlKPRKp+WM7NuXSWRd9qrlwsMONZpzagPM3Cs/NHBb/pfQPY+RFXyno0ncywAlkZTzag
0iua6eRsGQ6ypVx3oZHr0ub2Z6Eg0EUzFMwN20jEEyOapuZZlFTO+uWYoE87UyrbcbnnaXp19Nhr
fGo53F2yKsGKcDECJx2aADFetCnJ09gQaWjtYrhvfZt6wz3oFlFuqZiohTXq+tKhC94v9thgd2mn
DyXzdxNN4Qc+U/GWT5WzF3VSv7dFJgLTKsjjN7qvRku0ij+7MRWljt7GZ7XE80HUlbnjgtGuZYqE
GaPFuIsFMoowaD09Glvksxjgxx29gNR26cmU3mpxrL+OLMfmuiXLZK4DdCHiYenK6oEesXIz9uI1
txLvebbm5RYBs7GvWbjn2bWB1ChbMsbi3ky15oAXUL+2RdEeB5ephdg9uRTr+m6ti7yn5V+9vrEG
Xut6i1EhOwPYefu80sZvXeaExyW0jB2htfkPYDni4tfTwJC62wQu/tEDxfI/hvV88KZk/kKG3FRC
QKewdOuJ0RS5+67rQ7a1HNRMs1u9FkmBRIovDe4AmB9P41vYa9aWEu9qa2KrwS4BE+Q7U4nGPi9G
i40/8YpHR82m7Yciro/rO/K5GTt758owif1wyLODow9EPcUOSgoWA2dTfl5KYjTsZVPnSCV8G+X4
g5nJ7A5hobpFKyUCzB74nw1dA80Us8VXwTXgkWKzN9OcIPxCM5LHye7yi7UeaPFiGze6h7vbjsPp
DhlUuyu7bv7er8FYPorZPhgyrf7JxpNC5U0kbxROOl1ahUpptsrugoyIg3C2p+gj/rwS69o6xFAv
eJyH2jnL2otpGu0dcZ3KRfhMYYWFstRFGTQ2VYWR2w0vxrwgzWyMRd9lRtbQ6CmcZKNHMQV/611K
vTgnalXo3nksihnT/OdDfVyf76jdLknDN+U0NtGMaumeo9YpC3+Ec/1ZDejbXRd9h7MOC0xJH7ay
hG/EcZr6VPfZPvD1xOqsMNAYtVGDmTJwknHBjd46Z8p8k7vCdeMdGZPiG3hxvvJZ9vdsnVjqc3jZ
6xxji+AyWGcbyWDGnYawboNJL9wNfUXzWrmOwupzKrrrgHTtbKo3SHfi7TLo6s5Zp6hCwB7Y9kwu
3mxwDesZFmowgT3qrOHFiikiTZIyXoB6M3YWL8LYWRsLfegeblzX40eyK7JUfD3HQ17ggvLVOtOl
GrFf9OECz8nEH9fZP06N3MUWJZuxR5Ft25vhTbzuCLbNvhG67VOC1vTBM4ZDWxrqdhoEdcyzc7IG
/qx9/BrzMQmL6eBOdnWXFiRPyc+NBKXW8pita0qxLiz6urok6xKj2VnoDwQCYBBf1xu0Ts7jnDZ6
gD02MMisuilYg8S6D0Umm9Gy7kg8PMW1Q6eJ5KlErbWuUaOA2I3I7TmqRn5IGgquNQGnR31duYpu
sCFeWcOoQGQZ5pe8b9cFLUzqJ82pccktbKOPal3iCgFEqTRnISqpMO8d5GQACuumR95RHMjEyvYO
Nu1NsupPha76cxIP8zMFluauqelntNfNkQwAjYxyHkTeuleGmee+GZUgNG7dOLWZipHW7Bdtk3aW
/cYQVAf65rQfMm00hH5srottDj9B8KuraSXVQ4eKNajJ4ezXXTdSRYT3N6ebqRpRKowd3p06bOI3
Alb7C4Zp4giq4RR7dhkY6+Ksryu0WpfpaV2rxbpgd5wZjd8PodqaGHf2hYktSjdwaXUZprnBic0f
RGOO24mtfYDaIVIARa0fZhP2bNvSLrFG1R7ljdNr/bnyr8u/vZ4BvVHZb4Mb87dh2FRTor4+yiSb
SaHiaKjX82GyEvM9W08Kdz0uJBUveyUq+RXRmYm1Sj2H6yGiryeJNdLPg2k9tB6TRM6bWiioBS9/
UFwzbA/C91pDrhqp9dopKZhEzTneT8AAr9pMaTI6CIxE631EMtJS+nRDTy+4lZoTsjTnFJEy6vIE
5bTiuakFXS8uHVrSB6WGuwHjO+ZNkZ+H9S6zeO89wTMXJ5o+fP4k1gtQlhdbRfHRc7WHbPF4q00t
OinDWEu61pMvmW3UbG6fbztjoCvcDS/w1tm+srvhGCLxxhQkks1UE4bNHxTenfW0xOZDufScN/Qn
h8UlQn/JKAqnr6zy9V7D3H1W0P3fpZPn39qu1q5W1953Bs4h5ZrPYsFVT8VNc5mQvh7bXlN7d3Do
GLKc8bnjgDtZdvE1Xe/fOHWiXZMl1X7k7jgManVEzVrUnaiTxzGYROZDF5XVnWqsbAN+ZI1+mt5L
gO83DD/TxWMqx74hw/FV0vl+4D6wLkWdpBQ3W7tqPdnxKd9mtvkya5PpC7fIt0lJyaATjfmT50b1
fujd5rZ2CfaYu9rYiSb84WYRj0BqSfduR+nBFHeABlWuLrFpTud6hRRGj/AIpxurTa3yZmPalvpp
wd3RMl8GepY6jxw41q6XWR/w/aGnS42bkafqto7lOwIcjSoh8lNSeKN80pYbwrIuSyjN53yFPZoV
AIGWGPfJCookKzzSAu5h/Ura91krbUJ9BkIl4IiOzoTdCxvS+yR5rmCdlWgYR1S6hPjkIC/aYC2b
djEEFyawjEfMB90x+Xnuz05lm+j1qmK8mnkVBbHLsRXTPPycanb5yFKVnctP2MdaESCicgCDUPBL
stWi+poDZRYrXuSuyNG0YkjliiYBORU7EesR7Vwljx3wS1IvVuxpBOa6aywiaGIzlzvolnazpKkF
MDi9d5JnLfWdVr2fJqlu68kh4tVq5alSbbnj2J+/4q0E8upW9Cv8BMKyPCJ2xl5tyVal5u8lUv53
exkR8YGbFZEXbvhGfiIGbHZpUa458aXWHhGnukGRZtohImnChiLKitSXZlbeUOyZBUZm2ttpLGhT
18zoI+xbndosNTHS7Bbk1xPzQ5alt+y9QZ+sace6rXaCULCtmkIJowIcyBCuNwTniENoaOInbnrL
71fccOinalNRurqVK6DI6tFuOzBGy1HI0bni53NIyn3QlHp6FPyq3yvZRdRDhOHW+YQoI9yfp7Yb
uiCKUaw3v3DMFdJsYtF6Ozlw3CZK3Ds1A4lU5ii9yqmX3+fayW8VXuhAjHoeGGGm78ISY4B8dOdw
SPGYj25cfU+GAiTKRyVGCa4zx1lmnkLLTbJzP7te9TSBYGCZ7z9mTVt8r2RT9tPWlqjH/BxddFCS
Db+xvCRzNksccagDD+LGJ9zpR23X8cdEMwmq6c76wsdU71o0hbtFH8lCWsK59eWIaUN0bnIaRre5
aWr+a6zP1ZvBX56RLe2Or6jdZJ6HWzpa9H3iWDVZV/VcfrShkDd0YLtHW5eKv2BYjqsz2E8qxlXR
tJb9YRITicXFUQA8lof8HW3wQ1s0q8kEU75W1MW9mGKckEZFgXQVT8PBzHt3fRosG7Y+AHmTFUaf
usKP6IE/EERvbp3c0s+i7MxTK5CsJ5Ywtm4ezxvLXgrDdzS+nsjq6nlORvO1o9t1RqFOUIHfyVVP
IHIoeV65h4l+uiDJ++VtssLbKHV5WUXuzY/z5EWbMY0SDJSDEjc4O/Qg7btu0xo53twOr9gAvVu7
MOgtFko2reGYdhRI+F1dFqcZTdtT5Ob9W8/qyc3UjdelVNFjYalu564vdljE6V4jVznyLb2Ir1qI
y8qvynnc2kMtjjCxzWMYFqLH4sN/OijPOmZokB76yGvpZJbNSxu38otEAvilrKKXkE7ti6njXKSC
SNCIrtf1gMKKxvphFGfHK+rHETcVRtiwLp2bYY7N+zJuvjoK7N0n1jSCPo+FCtxJgPQlKjInXpDQ
Rpm+5K+pqNNnN53CPT2s8OTLIHWw67F/pvp7+hg1aQQ1Xv1zV0Q1mFtU7ig+449wbktS7+3eWoDU
8cnie230DXE/0zfF1sfGr5HXSLX2ctc4LpE0pZcnD23ksYk1CkPGCDez7VxNbnUqco74VBIIKZVe
rHhMjrRZO9fc4nJwZps3k9C+IXxXz3FERI9vS5sfzlh4aAgrw4XEo0LnnT9h2EgddasRj7OhLj7c
9/qYP5CjhsZd8b5qFapOFA4UdutZEtRsvkGSeNWhTEOJilJGFffnushKq72QwoSxpRTW+gQjn2kh
2gJdZ5IWzZeK1NjiluLqztjmi80xBsbI9j5WHYZk2pu6NVjetNWHtpRiupOE0R9sHJB8QnJ7X/ty
rucnNWkp81XrOXj7u0F0hqPja6Lni3YNVBLTmZekdd1dRV+3HRidrIbM/3+FOXbx6jS8qmjeh5pD
J0BezC9/gn/ufklt/6scijtyj/uO2L/VtPhnBa4rqIqyCHZmKwPdQdD7FwVujaw/pUB5ukZaZ20o
A0cHi1/ZmYuj5rqbMHrXC2M/pvrJyKydZrY7K5Zb1wlv6kGB9PZbftQ9yWebrEn2//ybA1T6x++N
ChPCBR3kL38fAV3IsSlFSHQkkVZo7dkVw0Pyr5KB/6cvsqrCHHdlfp2/fwGstJ85esfpmhCPsv5j
a/mOyLHd58/yH0jyX0CSBr+/fypkfyU5579ekjZKyuQvrP3vH/k7NOmQKInrzyYoB8k4EOXflOyu
/hsFzijVEZFL868RleI3e22x493tQUnR3fPf6j1Mw9JzbdIr10weQE3v3wEnEQH89c2KkN526Ckl
AkXS68R189c/pGgxp7xMuTm6whnOlVviyUR4tfajFuYmN8m387PBgIuVmEqKKIcgnRMIITkdsrjV
IKTCwdm1vdc+0n2i8WzIvZeEE2Ufexpy2GTwqnM1Ww3KZ/LdAjoMrGMXKuL7hpSjMbA0mGafUvbc
8tEY2ZvRW7KNRebaocGbVLrZQBXnEjGECjd6hnYjUWa0wAY9O/3iTdOL7BgavokW5lkheg34kZZd
Mmpi05vpcE+Xpzz1VQkINpfdGkKj5eNKlJOvtTTJhQ+R9aYVDixlpd0nYZ12m3hOp0NrNNWNmrj0
5s4Qr+ikx3NqiOUprBdjh4c/XoVxdgP8uv7kRHh0W72wE/TIab7D281ZGlM/+EgfN6ExYBFB2vGv
ESfKM8znc5VV1qplH29cc2FQ532gQY5sopH+dx7nZv+Y1alzF1bSuA8Bv1Fo2a0pdxWVqz5snaY2
3hB6HL+judXrUa5rc77he842RtfDQlcelhl4dT+cjVc63eqDxDztmKxXcohvieQY+42+4DfaOKBi
QLU89cs8Uual51ohxa2EoXdt1fth0R+oIiAaoWPB96Fg5VYbdfJ70sUo/LYrLX4f1nDB9nXoU/FG
8Ka1GfhZtlnYv4QgdSdvap8xEpuBh+z/vZ3S5SSJSyHhCXMEA3NLJ7C1ydMoeuhMHNGb0SFXAxFT
c81LUip4lYvYgYqs7Nto6Ow7uubDjRY7QKRtqN+T+pRurWg9vVT9o9dp5cA2quxt2CTRnZrS7jR7
4FIpoaIUO86XfIWPSCsLN2RChffS6L9EXVUGJKFlxxg9WnQmfykf72cvqpqv5DF172Jqhp9JOsp7
uyCEPI0akplRXGwQjQ0XqwNmCfqRNj7o2aK9GXTxPs3mcNVq4Cx9Ej/Msnh3pgl8qsBpcKSqbfBz
oltuCQEnhLBoF/cNKnF4UtpQBekY5jDjYT4EqhgGwuDNwUp3oY0CPcjLaXqPI1WJDR66pN52WgOB
l60aDsVvGVS5pwd31SXej5UiBghO7VI36IKCmevyfqz1u8mSbzAIb6Il55rq123riKI+eHZSe1Cw
cdPuR5RmexHp9iuhycTd1z8EJlMwQyevQaE4iKx8HN3bOMcJW3puEqSxrR8injkPfIYIqUoXXzsy
SFBMT8dZEkPJm/n/s3cey3Uj2bp+lztHRwIJeyPu4Gy/6UVRdoKgHLxL2MTT3y9FVRyR6kNFz8+k
q1ViEUAisXKZ37jpsh2Tfnau+6hfk2NIoQAmUrWfKiB/470adMAt9QdseOO7Cd4ESV3RXusJs+2e
8vswiuioXZmeC8b43RuHHK86jbENVA7kX35ZSAGDPSNRLjeLaLzrHp2VfSCb9JyCHdl3LQALP4CH
Z7d++MFVlaakWy9rEVBJoopwLMIy2cS+Yx28WINhEXo+1AZfkyxl8XEhF9tVeTdfhsBNXcgmmzY2
nnUhVJxNoXLvDbmVEcotJrSZgAuEU+Eymqy6i7yQUBHGsT1Obp9tJ7tKrufJm1mB3Ki70KU9e0Oo
rhcxWO/nZJeO9I9EkeyqEqcJPIKacL9Ysjrk7aWvl49OvPi7RvXOGWXEFWuWvr0sPdFc2z9NHjzX
og7De8oROw9ho+CMrEBIpFLdG3yr5UPooY7kI0u0Sz2bMaluV00WFzcIGpVF8WllErRxsQu4xG2O
TreaPpc0EDawjFFVgDupDmiq2/S9p5tyTfSPEflT/jYIaAonLnKgWTsecaH46sY0hP0ghSeR+rUN
FkrQwqp0uW0QubrKyvEzB4t/QCJnOtUrAG2Yx4210qSfZ/jhVTZ8dWpOm30AzPrKrSAcTYn9NkFF
H6pzJS4zgfezqsP8yBi8Qm1ZnfqWPNjmgN2TKqHGyfzj5KganifuR9sY7cuzP6OA5ZN2XfoDUg3g
7EKGvcK5GgM7ulzqINsvTnkf+6veBn0SHOc26kMo+NkPzInHZqORpdoAx0R510Z4NZJOd+4iGyxw
nhTdTizyTtnN1moWBysmPtHrtE2yGyYrkKjL1trqFUE4j2nABTPz+DCP3eVSVR3yVUv/zWvUsk1w
49mjt9teDZIich3d9KzW6Au6ddWZ9t63LkrG/VjMX6oKpIqwtU3qznEDMfkcKtoO41xKxgThDf7G
90NfyxuJ0PAmHCfvzexm1UFBvE50fk/ib72Z0/xuYV0vYuQ3+RrLGwCn62FB04OjMWOCsfHNpIlq
E/AEZgGgNSZ0nZS76HdugTbUPLKu992YJf4FfUI9XtOtSZq9w8mpGOgtiDyB59aUhO7caLH363AF
mRxH7fq2AoJifZx7Z9G7LAjCdZd5PYj3qaihVaHIUJoyfbBtjVlt8rYoEPXardNKKtNDcr6ZkCdj
W2EujlRxjje2sFX1XTf2gjzSuHa3ToNP967F6u6DbMflQ9WI5SIYcvuSOWJ/7LAuQTqtot7b2rqY
LgRTFkI/CtmHZUqHk64EHL+KiBnSyX0EGpjv6E/kF5MABkPBHVT34TpmF5WokJiV3h7WxkxrJEy+
dc5oHfth9u56HXYHaF/2QaoBFaiqJrwipcwCFbpYmIgmyXvIc+0uyKsBfGLRk3RU0j1lFI8TnENG
lBiy24xRfLnOBhUmLxVSuul+cFQLOMjRYxSihz0JRqmcbZtQpyEo/gDxj7Uo0wuNtQVk3rCfxrNI
9XgJsN06W12HPIWIBRWekG50a6PCN2ybYe2yA8gbupZhtKodynb+rgCz/QlZtNTeLbnI34Sp6u7z
CI1oBM10hm0Jrgc9g4+DCoV/Wu10mTZdgcDhRmgVGKieHj6UiLvvYgBwV1UeVnSVePkfV5mhJNd7
RznEI2or64AwQFgb6/aC5knfSFQKM4tOqYV45B4Te1iPGvc0kwF1eJ1gtHJ2M1d8QJIg3yYtBjxb
hAUgm7farSe2yyDAlAzDR4L3upcs0mUT2V8YwiPaFHiC8QH5VgdDnoYe4wI03Ga663QasN7aDoO/
AhH30+q2hmdgb/0iHfeDl14z3GiZKVbD1UwX7+yjsKex9gi9N32pGP32Xl0e3dpnRsxLuwjHvpsw
0nL1tyUOEQMj534HgS64jN209rdw3IKrHhqqT6lrJ9F1hfzi1tHBx6GS/QcdI6/mJ54Lcw3skbN4
4qwcvcKFhPz4SbYuYvM9+iO4xQXEgdKJrstc6+8OU60t/RL7kXiaXWQzPRDasIjvwCTRqARWAWpa
XYa+3CCQlkvAfx10Pcj7EYTCHsEJoF06KPa0TCKUaqtx7y3TdLkGVKq6T+b7HmbiJq/nZZujwQf+
rU0faV7Q5XIaQAB21gz+pkVcdt85YByrZqE1GA9IA/tI+zk42Hxzame5avtsvQkRznrbGkDrlnie
/6CL3T9EtSg/JrYokQzWeXRBry++yAC7XwhmW4eA/XopusR/I9dhRju5bc7Oim6JtXrWBm+ndq/r
wCb3B+vmefFI+3pIC0JzVR9mH+55Xlr1eUGge9NG5fzQqFIeLKH2Q9vltxmWJEw06L7nQeBcEiQY
gUHO5LdMDgkLkU8WKtumVtfu6U+D+kL0EBrjpJmB4blHxuDml21GjoJgUUcCBaQwLZhGALxNZ2x+
Rv/HNDTzN0gH9HNaOojXk+Ms8jAr93/r/19mEn+r/z18Jn9r+/zhTfH+u6qA7P8OSpJP/80/lb/9
LzeAiW4KeccHrv/foKRAIhfmBpTwmNQbNvpveH3vX4ZbjjlaYLTCflL6OCmG9P/9H0jsOHaRm7ho
g9kQAYP/pPI3aPzfGmiYWnp2BEZD0pMIwL69QOuH9jSuGbLqpzBECQdLOVr9lDGb39bk3/TpXrTp
3BA6AM+IdC/GnayE+fvfiPLxOHWObJL4NOaYAuI/xenDSKL5XA/Tclf5gTyXK3j+XbMO7RPl9Ovy
f5Pvzb+5tnlfvz/iz4tDSghFxLIFLPbzi6d+WS4SqflT4kYN5G/Vz7tpsbmuJ4r7HNWYx4QmdUSF
m8kdEI/s+4JVHCBk5ctdib0RYJM8Ow5TyFCls7qL0QC/+zCvrS1NPURAtKLeSpL1euyD+L7yy3n3
+gL+24eA0YF6WwR5AQzU84cQiuOgGtbo1K2Ls1/cZj1UFtPdLJj1u04KxK3sIpB7q2I+Zoul/TRH
Y8jcDD0wpljRcucTLu+aHiafmNbsGGGzcZjCojwv0VTQc5jthyobB8L4OpDRw7T4z/qhP98DLkrG
sRVwHI2154/Qu3IcdTBHHDbtTJ8FpM4yKX00Efv11TLNqt829dOVMKryUHsIPQy8nl/JQyYGjWWu
NCEofCJ75uX5YXehBtm9ER5QnNev9+Ij+nk9mq8hOn0YhpPJP7+eY/d1jdYR10sy9YaI0pOLJ9Ff
7Df/aNH5tAdBNtLsBp4u3RfrF0GvBahjhSflzBl6EvmPVkbZqejDh9cfx/k3n6vnwFgL+PDkn0Eh
B54cMfQMTw5ovvMa9HDGI/aMBm+yY9gFidBmfAAkZSju9eSFV7gdIuSWU0SkY71eVp7XvVHat1Ag
mhiytLbRipoQETslZRtfoGWqjxl7892UILG3latgbJ7kM2p4bsJFkE129tjdZ6fe8fsPs79mp9cf
8glv+WyXhALpDpbTwVIPpOcL9Y7YoZFCMbjgdC0Rc0uA1wQJ2lAWUPADFl1I3sjmx1Iqi4YUclNs
3vxUVkaA1W6HQ9EqZF+LjLnXUMtd59fig83I5saLtEtXp6ogEPh7Zc/OWzuqOppNc2mDdImRjRVF
dEjXDCQWozFGRrWzq5NMHxErtGHhfyacMXYcPI/mluOhQdQ0l5wu6alqY2cvEz87IX+mKWayap86
IOd62YQPCEHl59zKUXqClArOJIm/phw826ovkjOGHNNtW9rgtqY1cK+qsCtR0EFsqZ0cd+u77bj1
R78pt4wHm1OBduJ7akLILLRM6kpbtx5KgN80iMANk89hj5y4PHqxm/dUGvQM16L1d1awughKSvHQ
jn31ARnx4ges7IZelIi03hp+DHyFRkjGjunyMQjrYhdUjjp5UVSecw0dFaSaf8sAjfQyzGow7VU2
347omHxB+tR7FF2/t5Yo36Zx8d0qrPAadyALMaEMNYlAXVQVQCX04Dv086LzMln1DZzNGOxLPQ+b
RIHIt1ArZrAIpCRm3FviKo+YjIVVBeWJXclPXupDt1lScU6Kqrpy6fS+s8piYIZHkXdjjxbQJU2j
dC84X7Z5Ncuj00TheVxd+ahiv78jke7r8yBGJEGCXj4U7gGxS3bExGRw7KR8bDrVHIrUsXayXUDv
Nk6t3tWor28bSCe8GrCI/dIkp1mPhzSVb5yYTJrYNp2HstEbbS2MrWFGfwNPW+0Y0bdvtCqvsxjy
GeVPgRJkOe7GmFw7rYZxq4S4wG6HeXPiups8WpK3NP2vGRZ/ThctTukwiPvYXjXUL/8DUsmPDqiX
3ax62AS5H70faPpRlir7KljGGSXMIto00wpTW9CAGA3eDJMIQDiRBcSmGeetXf2Uo2qWSytMomOB
/OBWW2H8yWpTzc0s8QGhXHebFrKhpyeAqm44jMCkrgMi2Eno17t8zjKQAL5zVH1vXXpr09CURsBd
LZ5+pKIUb8asD0A9aS9En8/J21saobwhu7cRqtG2e07rpTzZMhMQEPlcfAawELSjzkEmnF4sg8OU
/uZmHdIYfGhef1WTm3xk5jp+84Nef5STmi9Aak7nYmJCPKF+foXAVnvshiLGkUNM5xEgJIPdgsE3
hrOJRC076O1znUXBCuix86t9JZIKHNS6vHMnqHNSOOmZNl67B6NDL1CPoHzkmB1tTKuvsoWhC6xw
MCkNf8zrEenqzF+AmbWi2PnNqI+WH/YID2OxHeeTpiBQc3MjdFLuMPtmujGBilWNgzuQcY3MEk4O
e8Xtji5buxfTjIsK/KCLwEdHZ8b/e+ekQqOSI/oPazS7tw4f6o3ORDfu6N37OOmgTwawEDXsqBTG
AjJXX9NgSQ5+kwXv02yor2ovsB8sQX5RNm16WxQz2clEygeCkQ5Rgt7LLgbQ0G1GW5DM0Ea5B2/U
fcxzWewKsc67zCIvtLxWH8vClufZ7SjNAcu8b4a+PHf0fb6tYAZQyXaJPYqH7FrSL79s4os1Av+I
4W97I9M1vgh6xckFYo0yHN/0Xd6A3o7UxJMjAXtr/AjogUpn3w3oR+Dmm9yuQRsz7nJX/hsnKvsP
ie8b/WnJnRRjJI7TNPBIlm9k5ZG5oVYucmDZUerd2gSG7Vr32bEdnPUkcr/cRsEYX5CreKAqsSci
j1QXE73FjS1T/YMceHqfTYq43jj0gkERQdL3XAYzouqOSKF6l4NqrHvNBdKdBR5ss8ZBx23r1Ps8
ozdt2tLpcE+jk/+HA869Ek63U/DkP4rQQwobffQAZMuxzx0aQuSL8tJbBAqIBAVbjfIGYTn30BrK
bVU4xlg2T0HZxem+qccHOzYKqgOuzF4x07TKxJ2K6wggWppMR9VOOj2y/EHxlQFAl16pvuomdjOU
1GGp6c3QHhCAWJDXB9hXeS2RlS6AUbl105tldpZqPf883v93YP2XgtUWJi/8nyk0/1W+VJl5+i/+
odA40b8whCYfwnVPuL8prtkB4mnkn1RRTKt/Dpz/IZcH9r+w0OTHA/awxH+JfPxXserxV57AW1NK
ykvjzvifFKumVv4tsTe3YzvAl9FbA+4gmFk/T7SZbuqqGoX7HbgQNOCyWmMpdvPsWB3mIEPu6Pd5
CcD20GtZVlt4w573dUHSqMaXjSDqHFqLjhbd1NBqgPZi9xSn5DIFSZgSsAA0verWX4F3xUuC/SHT
pc6dtkjUowi/y/Kxd26pMVvUVhLRWjMK2WOs9mU+JkO4czWOYpwhI5CVo+wTRDxpi+depLblvHDo
Heop79sMiV2MAay/VCH2czk6BIEEpYeNMgqKeQjgvVwdIHQ24XH1vrf9PDHcrBDmJ9VQrpTFdYSZ
IJdc7KyufnS+yvQDunoRt+ako+J5antOlne/7a27p2T6d3zOz5ruv3NsbokGNoLjLmUYAIboJawg
yPm0m14l35Du8uDXA/wtLvAM6YiPxsYG+5cqyFJGSGA7UeEp8qUtAthFbVM8NkuvOSSCEZAV5rZT
L9L9GifriKvNwqvYD8g6ru9TUmqLWc1adP7NihwuP1ZFbu91pDn9iI7n6w/1vNqjX8Mie+DnwR7Z
kc+38HwTQhFfMqso6+8CdK//1qszq7mvGEqtd69fCGGI33c7F2IEgEgzNpFUfFzv+YV0WXURAkHx
N3o3ji3xOo4LOLeOQEdqkUHu3oJ+9Ixynu+V1rBt7SSY7gtYk38rqJ+XnuaRJYkTHSxjsupHL1so
NtNzES25/23qkW+64VzOByYPEH4CeZH0cF78vyzy8xLeXJFg4qKizyakaWSQL793jJysLos285xv
WLeAf/juMBFP0zP2KewFBvDmsQG1jSClX190+89njWykMEJAOSw9khnPr5w3jU3C4lTfcMH0quCU
RXH9rkT2taORQoGYtLdLtMaiumoyVftiD8+0WN/nPXoXcgPxK15iMr+4it7QZA8Q1E6n2imv0PdV
oWbi5rqV+ksx+8eWxGktJPCSxIiAPfPini0b4dSmDOTXcqSk0AhVtBYGgFOILvzfPNH/vBYbHwEy
X+BGz0nxorlC8d+rKC/6rwsjkJBpZlCG033sWBlb4vV38ccmoMGJWmNAv8gW6D+9CPeYJIbOApfr
a60HxeKiz17kPyZbW97Hpqn8Ru5i+HlD/Jfr2n8+I102nw4HPVsktV+GrRintKWFzfWFWYDtrCRw
XgYeO0AEAz1FW5Zok4GKcIvgUeNMvWBIqJSK8DyxFmd6yKp1VkB+8HIaviR4fkYw9X1MG70KDkW4
+8sqvQBvwZq1wRD9fPERkis0bp5vWS+ZW4V9QPMlDTPG7ps81MN6h4ma4v2sWiR6QuS37XEPknHG
/uhrREStbY1dD8Eygk+gv/Iuq/wHoFBWhuPPLUgUJ9ulzfQUgCmBiS7eQh32scfANP45Ci146cCV
4FdsajX4HMMoaCL/Tb0ZmxBt9WnKBR29lOGbOG2H5dOqTQqx6UAmsBZMYiVBXqyZ3+UHx+08dmyX
wpC8a4HSVN/9eYS5vWHU1693bOjI+4jEMV+cWrGXmTcwC6J6RPtktD8WuHfl9R4ZhHJ9v5KaTw+T
ggh43+f8m3mT1jnfhNFCbnhnTrrMXLpCMR1vrBylBYJKHPI7aE2IPE/xxmTKVuOAipMFP+nbGWY+
G+S0+so/etOSDm+GOag4zHS35ITgnqFNQvWcRFzaypCpTjernM3VrES3/o2Miqz71IWZN51id+rQ
h3HrEA9h2Pb1ZdpZerxATXthL0HSMd9yhuy0voSUhV4Hs9fBnJlonToEESDYAwPwxq3bojj9egAg
oSmPWgcCXNxOiNhiQT1Rs/2QNTUBswSxbVV7NDV9/pEFra6Y/bZAhf75HV3bWWov6SNk6ZYt18zY
PGMLwhqMEnMLdVralECM+CnPlDytqkuhx8p5SCfwA/PMtOyiZqpplZhfIGVa7SX8uPyHpghiWVod
dDweoctslwarPaRnC8qNfp8jKVHd1wMuPcEhlwB/mQV6OQiNzVRHwCzQkQU7Tt9woYfzQ4YBFJbD
kAxFKC8siDT6a1ctE2vYLFPO9T3ivR2/DVG+Zk3WYKSRim5FPYGwTtba5G65vUj+TtOeMw+RR62/
XHcynupk31jKvPfAmYgCe7XKiYdBBdXsX7CBLn9KkM+Q0wWIe5ff0iCOwacw5oA6QYMlA0ZXG4VR
CbekeXr+5Tzm5l7cKJWuv/WDgE+QwX/BTpEr3PbThNgjt4faS2jythg9ueymxz4R3bbR5Q8I0umA
28qxeeAZu4lOy48R8i7LuYaB2XMlKaB7AiOMtPUhwYKBLWpS6+mhDWv+t8OYjQ84gGTg35A6rmQZ
7pzxnWulVxM80oJEDIcLZT5p5if8UiVcmzeB2enIP4bWltMD9FcMS3A8DtpenxBG6vPqesLHjV/Y
qV5xfyu5mNnVEpOnYdcWID680xKW3qJ2uXigds5whgGjGpjIlJZpvh4A1R9oMSWwtwYMYF2QnCnW
2OAiRbveeVovbP+wD+nL73FOKHXN0Tc3/o3veZNpeomh7MQWjzOZ3TZ2ihgLZrujecM1HFyBiSPf
8mSds16UmUYEsgPoiowfbab5soj7gHuMrZ5307lh1niPNcAIHgabCZ00b2nrxi7NRePWHG7xnwBy
uicQE272g0xyDJWTdmwinKbJ28E3xI4/pFCG8tFDRTAsCLMoW81gX9Ent5F2XQ8RooorGFWVLmma
XDFqQinnZlgiCGtbneUmpATDrLv2UOCVxZ/EuPTsoVhmXZFcNmuz8neMzUdl420uCZV9V7NKO9SW
bMxlFmHZY3fTzz7k2QMydCNvqbZdh7Og0RUeJNsI9CmLhD8ewyGgvm08TAcB5IqfpITp+LtBxSYu
FWLCIj0acpMRpu6YEJ5ad8E++XJILaLDxCryLdjO0LOhpk5htH7m7Xfau0QAh50eljhyJ5fpYo1c
2rVpDbUHwiXH0aRbDG9BKHk0k/fwxs0hO0DrZzsuPlRWi0NZaeIDuFHLvUWRS9EDIUR57qntBgwG
kQVRjdqslWOyFWHNhf5K55tq5FcdQtQ3izM3nWxoUKL3BZAFdbJZWmcDv1P4zsHR2XWIesV7V4D7
eBt3Cw8PQ6Yk2k96DrhjqOsWq9SAS+XDzmHwsHlCcM+s4K9tTRvb/J12G8nGXbPFJM5+Qy8b1QIr
5NCyLXal3MtAIaYATqdM0HUOLNAsw9YNcSWwoSmhnHTjZITdHV7l8DCxvLO1/9mq51K9FdUC/9Fx
IkQElILzgvJVy4TPb6ax/dpWnDGXKqks13CBAH/SDsu6zxkxdz0UAb4i32Dzr+oeZG2lHmcmQPMt
fkFYRc6okzWXrQTDAkQM+p/Xbjsm3P14mGcvnG5Ul8ZLg+kERMUrWXKs7uNwQBus4x2BMmoWkBqA
BOtJ4ZONwhhwEkYRaobE4gYa+MmmxeN++BQ59ui+9eFIuQkISbdYDKza0THcF3SL7Jh9GifDeUg5
ycptsJbzCgI6K1dUtWJaXM3lwseBjMGAYQdjoPYwQWuUO48EbX1IcidtOPj8IbjoUdCBWusOSD3T
J45oq/ugPbFGbhw4igL0htomXpkgmiCHHQbh83oZAy4RR3u2Uxh2LRhWGl14ywHniKVn3bVYFbnv
wO6ovGHKEOgWr3GwZMvDAvN+uMYis7buXcvt1/cYrgKH9JTvY14d4O3UbMoBIKZhXnrJujCtxTNu
Fy1raQStBlSfEPwKq2YTFY0hkQdq7bvwiw0+qkYlgfYsIkz+oLvvUe4xct2OQdsE6Oj23kDHL647
L8RtSHilf4wxNPFvmJpbBSLufmskd79D0zdK69sGxL3T7GxvMLhpXw7SSm6ADwFvufuVfQsN4t6+
n5MK5SRmOpk5UNtKgoZ+N2uvbd1dG88qnsinBCJsJ/BKHtlYDHK6PShGDux/OJs5GZSSTIM5ViIC
CR93h7MVZy0HOJ8D9lwmwjGwNxlmZkGnjQ80SrFgNA/WzuHl2mHxMmAa200cPV5a5ZwyQ+0lznrU
Afp/SCV4jcn+/B5tcQl4zqYBvNXuVJXRcYSZ739Ec8J0bm28fhD2SKyBXkM7dh5h0ut7MnuD62ud
o+sALf84C3I3CwT73BLL8jAzhwaaUjHkM1n1HpKldu2v8hS5TklKhCyFJKbAVxU8KHlJSL/J80B5
ExABX3FGzxgekJrMGqGR9gDPy5yc+BUv3KlK0oBrj8GK/fDbyfU6/q6JI3hu1JtNzLfUAwvl/tHz
M3GycIOSH8HcNeKOsNXpbfUYqcjkq1E8EW2cYVT+FwRi6uaAKHJQXyUNoED7MLStyaXqNjApSwqe
lDWCO+EP9o/RwiYe26YS7Ah8Xbumb7ChY44SAJho5bH8xHBtUqSf7R6/r8wp9esEc+2GdSzwKCei
gQA3d2/L2GIhW0w4owZ70YqiA5F8FpYwk5s7GHsLmurpn5VYOz6hzdjKlYw0qFN+Y1Oh7+7iQFtr
WMQkRGYrZoI84N6rltj7CJCD3tPTa+TAtG1EncU4PIRdvPDEMq9t3tHYT4GtbuqkmPCpgScgYjzo
isDLixPDu6Sazy7p6PSwBo7JYuGgmuaTUoj5pucWCwN+lxjw4zIietrUxKEPyuxjRb/OxidsFioY
AMc6ZCmJE5tsfkJ7X3mo3yT9FN4xj8Eq8spHupr70SvUlR7FFyZjjG2BgU4PZe+aTwTguGl44cXL
D8STaxI1u6Q0zjrbbDAZjxAej50TMCvcJU+nazphDmdtx2YmUTXqcmSBvlQm3wQiwX6MkQUisxas
QP4Dek7NH/j35qfJStR6N5dhwHFpI4bGGZamgUkNC39MTDIvW3O3T59HMXi8l3KcG16q6gl81ZVc
JNPtKZwBSpwQ6SwCvmqosWzTTJMT5AdXuWbvlrUT1dfVbCfQUpISEOV4wS+oJEktwGDe7Yg1M9eq
V8UjiHbKTA8GYdJ8F00NJV8SRJl6nNSYwUnpi7HFy5va0pVX7mwPBW5pCKXlPyrhmCIwbz0qNiSz
zQvBRIP0ksKT9zxob9WXcnaon/wg0st0XBzZFY9TaiOys42fMp8+ERO5Rt+EiqfNkLomMfhVEYdr
HZEYLAhHUn2hZSz5U0LNgtmpZVnLVzmNHSoaKDCIrUzblHJkSlWChU3ot3J88NdSjhYTXaTq7iyg
8iZnB9BCFqYW2xT5AO5NIp9gMDc9xH1szJ5R3jadCajUK5bNavJqcpQIJv17Vt1E3NXuqHnPXdDW
kN+pH9hOvsflae3FqwmVLTHZP8HPXoYUqPzC1j/ZoZ1SqhQhedTTp1fj88cPo/QaIYwD86bscTSa
8M9iY9SzaYtZsdRmSwYC0aNb4S5L3bEgq6m4vQhLdx+UfGA+carlpL1Gp9kledVznhwRKV7GNzjC
r/05xH+sPIW9Q03BwWa55AdyGfCzOwAXaPg1kYsLdHTMu9pkomBEieLb+alqXIqEkd+5g7FDkCLh
H/1tT0POKfdRMpkq8KmwKOPV3HSzLpDrt3xlOgOWHuLReuFOYc5Gp0gS7P45rWteaQaDilsf64WT
cL+kCMgOABRqt7gOWpoj/OCq2VHIiZiANfAarRQGXI/cDoTNrF+ZDKSyLh5ls5gKXT9FjmjpTaJb
2aBMir/0uF62OekZgZCKIslAJ0DH/0XPKFyacI7BrX5Z4sHUmRPasykUWhfeGFC4UfG8f7nky66a
uSTlqWvaeU5I4vS8TaXbug7F4A9fPH8205unrQF5zfQqX++J/Xkp2IzkuFC3HJrnLwGHTpqAdaE7
8SVzYxOfIBjJiaSQYE3sev1aP7uBvw05aL9hrQqQyAlclJf/mEr1AuIh/o7yyyIrdI0RdqkcdqI3
uBjTbFNV2ZyFq49g8eNYu15PE2UqO8CETIipu+lCmMlGRMlrYs9TZP41+6hVYkoEFFLxWbkK/G7m
T6/f/h9LhdQQsLLIBrFv285LBOiC0vqQzIH3iLHZwn1wQJmykMOVEur1S/2x5yCZAqPxEK+mrxq+
bB2TRmVOTQL1GKWhHPUp1vD639trYD4RP05Qj/rLw70codi8GKCGjsc1gdP+RLr9BjxVXS/DhFnB
Y+umJkYNCx/bHZ6E5oBwYPLpXRyR75NMaP78vUR0W90S7SrvaSD9P8JQXy4zU1OgtjRpGZN6tv1y
R0KXXCb0HeRnehKUjjpN6VKFdWDK+f9slR0PSDqDWAGymAnSy+Z1QWIYSju3P0OSC4rroS1NaZ7l
VGonAEsma3z9ggYo9/v+dxBJpO3MkNdjwkf76Pl3PeSItIWzVp9VzZwo3SsZmzBHUNS811h1+B4h
5JvoNNoCu085GV+/gZ9eI8/uwGcTRwA+Yf2gtCKd53dAlZiWdhvUn1FI0Um9Z5aFAxddjzTKj09p
y4RqBWee77omfv9qilveYFpelT/ACj4jUm4Wp8o90+Kh9a/5ihvY0lQLeHfWHAl9MTdhvwvlYIXY
GKABRLQOZs8clmD6G1SD0ljw4W8k0YlcZAhQMPlqzwglZKRvtOj2Icm8M5wzRstQmJrCMrlVP/Um
7bKUE1DF9FlnjnO/zchtwI6ZIx4VgZbbCp4a9D2pPVGzKByTNOXh8DPjc2yTLMd5lRNJBDwL1j9M
ckVn0pmWyTRZENEpLl5f/pefNXHPgbgOLjVy4Le/3NojlUVqiVV/atJOkrMm7WBKoGgdTAbwq2X9
+iXNkOnZCyfURj9nNEDL0fN8MRli5gSqtw/nT1Himx7jmEV+ce2FgVNYN6IX3AG06GikiFrs2CSF
2D6bu3n9Nl4+uUQ/XRA5ATXzP+FLSHMNSmvmXaafCphj1QWCP0P1DocFR105/XDz+sVeRhDsu71A
0inypZHV915sct8WSZa2ff956tp8fe/lgdkWed6azOr1SzkvPml+O0htyLp+wORNIlv6/INK5kWU
ZT0572rEy9DRoH2JdTZWmxmVbpbPnA4bBt4V/who2LAvF09G7ynWPIWzLW1dWjCUPGZ+386o19BH
wMWEDDtLqFCA2vFVpE2emrbWYpk2QDiAIEvPU+ibNnFRMR15MOIuPJxVeJxFSYKgMWFlqky8piBA
DPtsIY+pUbxoQDRev74IL9abNYgo4UBrM4GUfw6CPS8Zosofl3djlZuTOW4YVSD4N6MX9v71Sxn5
h9/3s3mnBC8EHiKfY1G+3M9z09JTtd34IXTRI+Jao0frtJg6k+qPhHpC0NPsvQSkwyrU6JiyuX/9
SU2j6RAgZ83iem5g+pnUgi2RzqnwJZ3PVoF29XrV86kC4kOWqJiPWo4UTPuijimPMcI0ZcmvwR/T
IjNEssrc4dtZQ4GgwgHrAvPCVy/nKpCySYdBoZkLTzYd0AHae2reZG6TtcwbAGfmvQ8KWRIqo6cR
Gl8kezdn5sG5F0Po4hdqG4+g5i/nbfj89QVB4IIaEMDYobhI4YkXW7jjCaYQqtfXcpLBx1zVnrGK
A0ztF2HrGque4ZC4S3SpsZiOd1gO1qfKKcr3gPgBq9fhWDM0BcUZWRqMJfi67l1M/drflUuPpnQa
Ts4pi/I3FaO2r1Pr9u3GV1YKHThI/NvJi5vLVGT9NSdSulKtp+BxrT6XH1bmyNNFjOiBt4G2Jdwd
XcPivbVaA8VBucC37iN153Iq4X5bWvI60Apx8BZzU2bi5XtU69wLbBGZEuTtQDuvwWs5B7VdfgYH
4F3qJQF5D6NV2CCLVfDgcD4/tik+sRCU/ZQWRtL3/5+9M+ttG8na8F8J5p4C9wWY6QtJXpLYTpzY
znIjKJYiUeIicZFI/frvKZJKi7TjdKZyQXwYdqOBjp0iWTx11ve8h9kTUXS3d4z8wTdgLB26qgLN
m0Le7gsox3TGEK7ko22mKW7RJL9cFfnqnDJBuRlB1mMXsBJ6vjLMzXD3JoCQNtvDQzN0l6vVp9y1
IeJ3JwwCyKAuvDswpX6M+8lE6UhRzJFqq7dmVqrf9DJLvzIU0bxf5haTjwobemIn9WEILP23Lx+y
JwKB+yXQaXgq1IOeuOm5BTXymrb+2TZibs/QgEK+OA8NDTzYyzeqcAl/WydEj3hK1wFieDC6GF43
thI0zvoOuMpMAz27wxVAiw5j4gB/XCwD50Okh5MPzCZg4LYaWB7TvnYbxpzvfFhPiiADDQWGzX6X
wOzzJlK2zj1mCGo00m3ZQxhi0/UsCjdDPdPMW3W3iqDAM9yriKzl7U4v9U8ec6kgkYo1dcPoy8U7
IwQ4CuQ9tElqrClR0RtDvinxytkqXmRk2PPkXFtY6lQtMmN0IK76LReh2pFq93HTTB0nrXMYGU29
drbWIppxVor3nj6J1meAdWk0shPVvn95/9vKtL6ZA0hRuFj4z11vcHIwcasTL5oxKjoEn1Wodxpc
rekwDNfXO9PIib0XcXhLedZZ/8IX7oDwuLlwA3CDEAADG911CTTFSQsGOxxm8MIjZUvfWF4YTNW8
LA7FNNK84IvBYK9xri8oemwTxWaSR2lF45e3wBIb2hJBR4A1abjT6RTEjHccJG09YfgHCePZAu5N
xj9EyRpKaYgZxilVkmy8M+HVccKMYTnwa4RUe+LwEl4973q3sXeQijsL5d1BW5iXcImTOGOO61eo
FiJrlKyVayZTOlelUV5ERmjckQMN3sUK0jm0KYyVo0NWUHZZxelk5Gw85wNu4w6qWNP/Xtor/8Zw
Nv7FmkzxJbwVm3ehlQXZOJ6k+bcyWOb3qqWvb5XIxUDYhbY/N/Rsn8OjzPCxfeDRr73cwk5H3wxT
znbZghKAs9quKIRgEz+aluJe+cvS/KSR1Z4MKTrAw/fy5oq96+6tSXbBwUiBk+0Se+WkhPnuzmS2
9U3rRtkaqwf6dEuGoUD4daPtBcPQy3fU2sBXpAryCoG6BY9kAMEzhcifxLHA5AMYDDer+WqzMt+Q
NoPIYpKXylsSlatzChEZmt5aJLONoQYP/qLIriCNU2+VnWec/+JZnhEtPFEwvUCyRHtq5ywbOrU2
2lPWcwirVGfo7b3VN3AEJXWpKJrjtTuzQ5pPXtuR8q1kqhijjOwdhLu/eIxntsQVIFcOOCPziD7b
WwIWJw3TgxPMJ6Fd5oyXW5bv7UO+DOAMsbNz9bDz7rZJlJ+X0I+fbbxJ8WXpJrvN5TI9aHe/eJhn
REJ06dJkynhp9QkmFDqe/S4u1qv5wlHtj1tbSz/AV66MHVKHbzEx+U3OSKA3Gwh/XtONql1nkYNN
cIKseO87SxfIa7TfXflKbnwHm721mIbnrz++/JT20y9HkIDyrdqKba0L40wYYJy6Cz7SoqA0RMYl
nnyNkwN01FtBdrNVdRicoQqmcSaD9qUcQ90D3zpA5jEZLs8bUaoOl+Mkth1GKdKmQNKe4kekpMvr
te2nlzQ1FTd2vlzAPuIsmBTiePp+mJYa7TWwLDBiPtHceOSGB4hgFQT6fLXOlGvPZi4tBPCOclV9
xrLY44isLH8D3S1+1yiG7fkqpEBPLGCEUGIF24CRfVDOUn2nXP3AoJTyDC8y/ZjR5AWhT2Akw8QB
6IQOodA3ssnXvqddEiJtB4gn/FkQlp9n9G4t4ItwNtd76FvoaPQZEjRi/2LtNbCifXKh2gv9E+0X
/uec5rHvJmO0SNLtoEj/lUA/MVuODYLT4oiDmSao7Aj0jtkLobc18zlZ7+3iHutmwQulm+UwT9Xd
jW7vmGa9Tw+2O3YTK/6+PKjOmk4QqDcvDMZePVhesGDo0n59rydmToUEK3CerJKAw7BYOcwspNxb
P/X/+izuys38P/+azkKaMP2UIOUxO23yB/GBQvp5n8V4Hkz302T+9O8ceQHo8Dc9k9Q0+E0KRyfj
fB1rQBqLqfekFdqEgIY3wG/VMdP4FmCkNf1Hp4Xh0p4BuSAINlC5pHR/a1oJGeyWkQPfTqQGwzFO
BMhzmvY7Wn692i05N972srTL5edslUWbMcUoLHHBwMtR4SRhdr7Zlu+DGLzFSPC501DsgYxSOdU7
5swCfDxonyewDeP1RxAxY5D28yKzlbHL4iN3YqyHgkg+ogIwTHLmhigJLKiQl51HCy8lPlUXZ0kB
W8yQTfQv6RyyPq6yfXRVQOh+E6wsGLvcnC40ByyjKfJeyRs0INPH4gmzi+DJGNLcth3CzpC8LUBj
AE0xgiEc7quLPQ+n41XYm9fOwZ+8BuOXfYi8BfS+qf915WyVz34QKneLLYzcJiNjL3JGkJxtwKIN
N25Kg2FBkB0W6e0O9h6GZvKSAGpojNZvTb1cn3uwSI1Ly1AgVIgyKNNog00MH2pbL6MaT0R9ZkGd
d65vM9BaB+6+3Om3NpDGoe9k1zDzg7/S9Vtfc+8mu/xaA3QyXOLi7LcH7aqgggL7DFw1ursX/wGO
XtKn6m4+k88HW6RlxRsgc189Jq3a23g3DAzjFv6gr8w3hbI2jpmNoBy+0MegjjdEf2Oi4hwSNegD
qEqNEMG7Au6RibOyh+uJLR4BAKzF0t6WCSqAENR3xlpRzrPdOv64SL3gATJC8wEYZXTBLFygQYuJ
cU72rhhGGYHtUg2/p4fNe9WmPW9iKm8ySk1TejGTOybKQA7mT3S4+DbB2d7VN++DPcg79wBPhJVt
39Fpm3w21+6dncIpHxe09GlpuaBKvnbODujTS29rMwg2cO+Dw0bZDpm6dw8R7+KNSf+JM3IWaXir
e5P8UVFxCkbOVjVuMz0wbkJ/C0MR/Z+QXJO/PJwFy+ijoTC3mcxTsmQkgvGBaTPeeepOIjib4Lid
CGazFbjc8ZIk7Aj829a7SKilMrpwo2kEb2VMEsRi+LG7s+MbXSvyt2SvMnBSjPG4d6gevjVDW/1q
8uLjtMz8ETP9dH8MaDFmQJmbTJIhU0vUt8D8rOx1vFIZZwWwt/yuRNZBuXATyNG+l56zvw70BEd5
Qa3xLHB8rB7jzYDgrLTaefh/o+ibFxEELWfVRPbbfJ6UH+YpYUf617/rOo34acUlfBf/d7/08kIt
TpnHOI8y8QQLP45OzYAuyhcty1E9UvW8L60QUIHL8hlWCTNgiWKH8DirC+UdxBAE1D9m9jTsMRgK
Ug/QY3HVNzzZop9twsvvV+/my7/TeoOfmk/yezo+9D/Zhc4arV3A/yfg1knuiQtjeLoLGuPAaKKl
6mfXt+rR+5MgEGkJufc3B/SmUOA0oQEWV0cKqEgM8CJh3HFrV6VH7087mZjOJvX+pjMQ+HHKTk4t
5RQxWt9fVwfUfYlTqWGIq3e7oJtYCtldMAagHKgaEAnX13O74LJRvXt9i/yo5NsbjPWzTBtHmUa9
5hu3ZEDzBjatyxwSaK7EVd2wRyeBidJUFaUOgmEOqmQnie36HbsHQShCMeLbpmmv2SRu2KNNoLXU
kN4Fj1ZzyvcUe+pdIH5ui4IN0bpF1M6ohZ7uAo3tkrIAO5xnMGtAgHqqq2MUiC1tfoLeaWSld6YR
xIr8iYB0r6qSU5avLrb1VBZwkEDGUB0gqVpdyEq/ToTmEcRLyoKhDqDaFwMeG92H8mvtgjYAiIWD
BDVedfXOTRSYaNkTYVgDoAcwKB71Qkc7Ot6AAaaYULtxo3p3IgDlCUyVnI1gygQ1C1fg/J47ES5c
lCbxBKwa9c9r4euRjeAoS7vMujtgki/8iUbnKDCEw3TpxefQ9fX1bZCsskJAjpBMmdB7zwqB5w6g
yaMBVFSuxcVR6ZdaxDaIiqvcUcBjBvlM7NQchY6JdFXUIueA+LHehf4phKckPz9JIfw0eLbNQTU2
SNX/1v2ntgHy2QF1CIBJWu9cZigMdFnbaIqPTNzQaLsqODx9fwb2wLniipNSC0HvPAQDzg9pq+AM
UIauBy77x1u2dsEdiC1iXFFzFGonvUdWQVehOpJUCPjMhIjYPsDZ1dXxFuG3gu8EGKTbO32I7yYK
R1L60NQGtC6QSHIaB6iTR8NZxosUnnJzWPonBKCO60/TSfM+zan+VCGiEDRSZYKguxaCzi44pkgm
QhRx9KX75yxrnGVJWaCKiC6wfqTMujlVDz8JsnCIEt2+2kbyfbWulpMFOHNNy/pb+Z+qRZeQgfYV
NqHxk/pnIk1SKpKywImgn89ijsfzVQZ8ZowjmwDErL6qG/bJOOAtyp4I04bcsIJxNtqvYxw8HClo
7YlN6jv16vXhp5MVAnPgYhg95+gBdLJqLlgFAmvch946y4AgpY2DPlBB+1FxM2vj0AkZPIOCHIkW
Dce8unoXMjjUByRFAduAC4BOhAimujongVkUA9FbgHXomyKgg0WXzi9bAwj+qaXSvVhd3ZMgFAXw
ZvukHNev4BkuTmnLiK8Iut2iW+VZGYAk1mE4AV23vXMSqY+JNic5V5nsukezI0C9Z2UAN5mSI4E1
u1P/Qt9OAkO1pLNImAQRC0C79uwmCB/RgPWV8TS1jPROFEgrC9C2nChQfabGQJqIRsTqaifXiSKo
QYgehL56R7iwrqx3BBJFGH6HwOnZXXDtAcqABgSv0Re9i5r4TrL5AwOlR30V4HdThO54B2wCOEpR
kWuqTb0LF4CCi5YcqQNBKZ40gjCAXcNoIQPk0TgutYz0TgboSRL4V7nXx/mBnAknsVZ6Am1yGjN6
bA9gHDCwTaqtf0JggA+Q3IUKbqG6QJNZ6fT1MQdCPITrWLvItRXqUbRk2LboIZUSApMkEeaAzOxR
H7Z3gcQBJ4QKFLQr1dU/T5mQWdpJBJhG4VYMk68PPG5XSxYwjaQniKqbBHaPpEDXYDGQlQJngLaH
HJ5q6vErt98fUJJJss5mHIIQuB69P56RdPqMQBFrKOCpTSq1owopsDEPECYYpkkc96dfuwDBv8h8
SukC4RWwl+SMf+IaIQQUsoimm3C6dzkDjc4UWbOIRqQ9j+rBEX/XcQ40DZWJOqQrrXdhgpixKesV
mRZZAQG+Oympn+oC2xswroM2H+gKqqt3GgFN3eAAJBLqxgBGIkrJx7RBx0OmwoaxYJbG0YPuXS6V
B38yCPZ3a+6cBZW+dP7pvj7gHJIKcH80sWTvjoIuAhxJhUidEZoovJ8mfyaSUadHQQgBs0Hp/2k0
Zu+co2ea/n5XBgiYVYwCAIajWehsgkXWwIWNjra76uqfKKggpSRFQaSSRbBo4Wq1RMCmpMRw0R+N
K78hAv/AifrRBzRa+sGs6gDy5+lzjUI/+4Vj78vTnzd9L69n//mXaPBp/aLoJa3vPa9ak8T//9Wq
RFcu4MkPjy5hdZ/mrzcv+PTWrXsd3+r4h5f+PJkygg+2UdqHyuYxb6YhfUQMA/s2DaenzUl1OuTv
J3nSAvvDJ/rFwswgaq8rTKn0uokPiUB74Qo/L7/wGur+aXp8RPEZ61Sp7MqjaeB/j5PIbz113fog
vXYcxMl0Fp8+dV3okV8ZFoDHzH/Ms9biVQVBdvEXeqN/HI//Tu6Ondqv4u+vRnGQh9/a285kpz8g
hYytTPxZ63s24FTZnbmYx8mi/cgN+Fd25Uu60X3/9FtChSzSPbILv55Nly0BbKIG6XWDwI9iv30i
a2yH9NLRzJ92tEidC5deOd63xaKuPcsu+/apbqrRwNILs0D+uC6PYlCpvToXLLv0VczI3SfbXHc1
yK59PfWjeeuZ60hNft2kDKbR7HRpAnTh7sgvnabTx2WezrOsJdMNgFF6ff8RBtVpu9EYAPMfOOHX
PrYgjbOWZOs1tEb+sdPU59/NpqWbmvzLn1g9zpPu0gITJL10HGUdHdKkDmVXvpl/S7ozWhuYp/zS
u2nbbjWNd/IL719dTsNNuvTblCdN8uBPrP9mnqTzlqYSZLN/4GjezPevrueF/9gyY02H9p948i9x
sj5KXBUfwMmsHf/gWZ6Zf+Rk38RJtnw1miYxlrJ9OOu2Kelnr24wnq67Z78un8su/27pt3e8xixK
L7sO8EjaUU1T4JNeOpkvulwOVQe37MLv51GUMtd72gkTmk4H2eU/LOPZ/NXr9Iltq7M6sst/jPOf
CGLTrvNnbvBUEMXyJJFkl79j9+ewmLZcigYyJr920Y4qm/ZW2XXvs+ny+OZCpzSEGrLLPsyTEMvW
WrnOfEqv7BPZdMS7aWGRXfrTFLvDkMb20WwoJqQXn6fZq4fnHr6ulEmv76ePMUOlWp5bU4uWXruM
oS9btL5mjYJ7eeXnMk0/qpRP809HWpjn/lo7uSZ+4zGYT5O//g8AAP//</cx:binary>
              </cx:geoCache>
            </cx:geography>
          </cx:layoutPr>
        </cx:series>
      </cx:plotAreaRegion>
    </cx:plotArea>
  </cx:chart>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Sheet1!$A$2:$A$13</cx:f>
        <cx:lvl ptCount="12">
          <cx:pt idx="0">Hebei</cx:pt>
        </cx:lvl>
      </cx:strDim>
      <cx:numDim type="colorVal">
        <cx:f>Sheet1!$B$2:$B$13</cx:f>
        <cx:lvl ptCount="12" formatCode="General">
          <cx:pt idx="0">4</cx:pt>
        </cx:lvl>
      </cx:numDim>
    </cx:data>
  </cx:chartData>
  <cx:chart>
    <cx:plotArea>
      <cx:plotAreaRegion>
        <cx:series layoutId="regionMap" uniqueId="{DAF01DD2-982A-4ADD-95A1-35DA9201C088}">
          <cx:tx>
            <cx:txData>
              <cx:f>Sheet1!$B$1</cx:f>
              <cx:v>Series1</cx:v>
            </cx:txData>
          </cx:tx>
          <cx:dataId val="0"/>
          <cx:layoutPr>
            <cx:geography viewedRegionType="countryRegion" cultureLanguage="en-US" cultureRegion="US" attribution="Powered by Bing">
              <cx:geoCache provider="{E9337A44-BEBE-4D9F-B70C-5C5E7DAFC167}">
                <cx:binary>tH1bc9y2su5fcfn5MMGVAFat7AfO6GKNPZTvsV9YiiyTAC/gDbz9+t2TZK2SEclzDqpOXlzRaJpg
o7/uRuPr1r/vl3/dVw93/YulrprhX/fLby+LcWz/9euvw33xUN8Nv9T6vreD/T7+cm/rX+337/r+
4ddv/d2sm/xXgjD79b6468eH5eX//Buk5Q/2tb2/G7Vt3rqHfn33MLhqHH7y2ZMfvbj7Vutmr4ex
1/cj/u3l9cMfD/rli4dm1OP6YW0ffnv5w6+8fPGrL+gfD31RwbpG9w2+S9UvFDHOEY7VX/+9fFHZ
Jv/7Y4z5LwgxKYnE/3no8a6GL55dx5+ruPv2rX8YBniLP//979d+WPJ/f3pvXTOeVJWD1n57uSt0
c/fyhR7s7q8Pdva05N3xz3f89Ucl/8+/vR/AW3s/ebQPvorOffTi6aU93oUffuP/dRfiXzhXVGDF
ntwFRH8RnFKm6I+b8LeGnl/G05vw99d+WPH/Z3U/vxX/tc793Xh38adZP9qNn3/6n230vvoDOn54
y/+o79W3314y/miXThL+/tpf9v2Dav/z6w93w/jbS0zZLyJWMSESEUEZlS9fzA+nTwT9BZBEKceM
IUZUrF6+aGw/Fr+95PARVwwjpDjBTDL28sVg3ekjLH/BXGGhYin4f73Hra3W3Db/VcDf//+icfWt
1c04wBu8fNH+9VunBUYgVjBBCUfw8/u7d+CY4Jfw/xm3qZaxVPktaub5kjaluLbzuCaP3v//XjqD
d3osHQue9csY5beZWu1uZrm+7E1fXYZJB10+ll5OfKmzCcu07LdyJ5xZEpex9jpMuvhRei5IGfNW
sbTNsErGSL/pXC92YcLjH4UXtRtagRae8kF9pFx+jCkTgUoHW32sFmn6WHeMsLQuiquF2sNc4n3Y
sk9W9Mhatp7OJTeUpRFCH3iWmaSsl+GMcHyyuSdskYHHeix9trEyYopYura2/FyUyt30aGy+KrSI
Syspv6ispZd1M5Br3a1mL2xs3oS9Gfnx2X2Zx7jjgqUQyPUuM/x6m8h9mGwIh4/fq85UO2QLbAhf
5jRXak4sEkXgbnsARmUUtTGfaTqiptzrLU+bqmzChFMPvyIiq1xwRVK+xvdtt32MK/oQpJSTI3ys
lBH3QoisIemWw05ufH7TzoSEeQbqYdc6EKqzgqSjadmlxRG6JtIUYeClHnhR7KqcjYakaibXeM7f
Fr0MVLiH3Xa1fdW0sr6t66jfL1nOLsni1FWYzj34clrFaKRRdbvOlaoSwu1w61Y+5YGr9wDMaTdN
YuqLW7OOxY7oVSR0aD/+fPH4JOUJ90DJjxYTuazhoq/y24abD6Ts1F7PNb+arCFrgqNmupyjAT/E
ys3JZHi/U3KML1ZTL+9HaaY9j1rCA9/Ug7SAOF8t0dilGTZXfcHkNWna+tXP3/S0HU+9qAdpN61I
b6Lo0rHK3mcTs7t4ywKDJvEgnZN8s2ZsZco7hRLetX8sBT4ELZx4mIYEfexsK9tUE4E+slLv9FJm
Z/b/Ga0QD9Nu05hH9dKmjY5LnbAtU3sT00aFbSnxUN3RmSle120qSqdvTO2KXTwV9EOYajxgq07H
rVsymzaK0MQpNr/hC11//7n0k5QnLIZ4wKbzMm1SDSKdp3be25zqZHYNv+F9Xex//ojn1O9hm2bd
VGTrItN45hcZK4pE0dCt9ZBN5yLr247FqYtVcUVV2e4G0kRh7pp4WLUrJR3FC0k7Qd7EWfW6y8uv
YUrxkNrEQpENGZsS08UoibhbP/dZ24X5a+xhVc5V1fUdFinF2SsZfVhGcfHzhT9jMNhDasZ006Fq
FalmBbvIShV/IlNV7JR2+OPPH/EncJ4wSuwBNo5km9F+kGkt5JZUCg83XT6+b0cx7qjUOt4vUd58
0nbeTVv3fTM5veoWvn1c6UAStLb4asxbFSVmauIbrIsBAmJXJ0WxlG/zYfgDcTQlWWvfOatfSb2o
HW7Z+KrvaqJuFk0+/fxFnrF85NkPK9uS6hHhdBZwROKmii+17c2ZnXhGOvbcDhJT3ndR1qQj2dZd
XZJx36Amex20dnza/0cJ+2z11HZkI6l25n6a59flRN6GiT690CPR00yrIo86lYpo/kzj5Xbbmm9h
oj1fUzVN3aybValDpE4IatNMqMAzKfacTb02rDALCM+5OMSHGddnot8JO0/Zu2cnmYNK2AhCUyEq
dORtNVzkCG8J7C+5GGfb3cmi5TsZYZb+XE/PodhzP3RUrs7LVqSM4vV1l1XljdpGvsvHhe9//ohn
zBP5LojhiXfIqNQCrJJWVW/EVIWduZDnhHAz8LKoepXGWJkPi+26313WT5dhK/fcT00ySNEpxERZ
djcdsV9bUpzZ6Wf0jjzM0rWvWZXXMu1xpY+cRn0SFRE5ZNJNZ4LWnwh9wpqQh9yyaJ1sNirTqazE
l3LlOGljEiWF1sOHseH2rZD9dF3XLpMXBW63q1Jn0cVsG3y9mRbf1uvY7Wsr4oulNc19mFI90HNE
ozpvEU8XWqCEsfIKx+3nMNke6ksdxz2nBjIMVV5L1OS71ug+LLtDHuobyiTNxAApRtmTS2aRuSwm
dSb9eg4kHg43PBfrjCYMx83BJG2P1OdJ5lmQo8XKgyCdcBuRTJPUQfHlolzzKYks2oIUg5UHwqZY
iJhwFqd5WY2v6qL/WKnOBYUfrDwMmtyxsucgnGbTu7gmeaJ7HmQuWHkgRJyZuTJQm1ja5WBUu29M
d/1zS8RPbyhWHvimiTNl8y5ODZurQy/n/A/mRPE+zli/M84ImsClyPiOVVmeSKvFe7uJe5U39YdG
s3GH40V+Lrq1iwN3ycOdLN2y0JpXKUGkLZKJEvlWTywO3CcPeihflaptVacdj68g6P6xxQ4HLt1D
Hu5KCXcXcZXmjTCX89AXCUPVEijdD7oqK6JIiirVkYjfSNknNmdDUIDCysM1NniIczjpp3XD3isR
XxV5vf+5iT1jYdIDdRS3XGQjiIZE+DUekhjzmzDJHqBL1sX5FuMqVaj6Y9Pb5YDLMDORHpzrra6H
UaxbGkXoj6YnW9KPax6oEQ/PpewN6ldSpQtraDIbMlzNsmNhdiI9RA+VLCtKZZZmS5vtI2O7XbXi
NXDtp11+lAsLF+MVa72luBXqeqlKluRGnruJOKn3n6kAlj46ixiRLkMyzRh62Jp6vJjhHvZdJ5i9
pm6mu0Fv26sw6/HQOrd4YosQMl1dkx8syeuLhVZDoHQPrUraqKp4XaYNgXw+ysYPyAxnnPZziPLA
6nLERTNAgcKZVrwiihWXbhFTmCsQHl6LyZXlNmdlGmXVcFWT6RLlGJ1RyzMbLDzIbsOMY9O6LBWc
G7LTa+XecDdXLLHjjOqEtlqeEq3ChKFBeEBGfJsdzVZ4mxgOhYkjeNwXa0vGXZAVCQ/Lau2yljFi
0tFFet+y7nLNI3wRJtyDcoRlOTPqynTN2y7hY7HuppEvZ8zomVsoLDwso4INhtoIii6ddhdaNHq3
bbi8qgeUXdbFMN50k1oh5aZNYnvFHkaLIesLezcP6n2WkTJj2KT1qBPpymuq+r84DX9RGm7/8hfn
b3qx8JBddh3q0DKWaS6rvSvYw5INn8NW7cG6jooun/GwpazqosRpsnOuDvTcwsN1sUULw/VgUonj
LOFN3uxmcgZ4z/iM0537Y79NYOvITLPsSBD7FlVwerMdDzty4NhD9SKWqYVYtqRinoYEcshjvNQy
DGGxh2Bw+M2CrDFw913UfQKX+/zLuPI5RDyhfybGjwKaQpOMZN9Oh5rKz3k766TPex1i5CDcM/Ii
UyqCu+/h0FH+ADfKN7ipvgdYIoj2jNwaNs3FqKdD10ltE9pM1R/dAEEtcOmepZexhqO2EvOBVJCp
5FkxvOGTPVNWeNIaYfGepTem1dxlw3CQSzJvjf7WVxm6D1KMX8cRhSqm2qn+UEf2c030295CUTZM
tmfodNjymsjVHpxeh2TI+auuJGe81knGP3IfQpFn58VozWw6bg95hqFsXBwIanQytSVOSj6nWmTb
Ja9c4Jt4cStrYsRLVgyHmm16R3HBk1hW+kxoeWZ//ZKOQqquSr66g6O5/SrqHl1PmOYhGQpoyotb
dFWTxQ3swiBIn0Jwz67wtJy7/jlp4Kl98DC7IOamSGF3GNlKbWJnSXeC2jlP8EyaXS2gNBVmTeRH
n8z4IOe6RsNhGmeZwN19m5Bsbc44tlOS8NR7eACO4zqaSrv1BxSv2XvdMHmo2gZfjhKYDmeecYoe
Tz3Dw3Fko8ZtMp8PaqnwbhU2361wnfVmJs7sS1Xkl3aGCoKcIfgkWZ4PQZojfqFoETkay3jAN3zJ
2ottbfqLaDFnXupp4yV+naifJtIt24RvorygSbbxJhlxHbhyD+WQ6RYx4SC8Kqom2bLXlsugiAC8
uh/NKe5p3FIMolVsUSLHpk7GLiySEb9OBJcU02QFmQ5qm/WYUKGjQ1eK5cx5+2ljhSPLj2tf4Y4s
FyzuDtVUuCzpBlu8hioKPdSLpG9D4EZONNHHKVAZkRYtNZ0OS6y/M9Ht9Fid4ybhE6r+iQSiPCxD
ZoIblg/9oYASKZDoOrYma2Siu6Jm5QXL4Yic5WX/agaWxg4u++pLNNXZBbV1/RD2eh7eRVnVboZd
OvDaJp2Ud3HW3YWJ9mBekmUZm3WYDhFe3kj1zog8pIQDVFEvLTXdZqRhI2QxdXm7iCOdXFCKQaQX
qmfeN7pRHaiDR29XJe5YTvdB6vhHcagpssrmPWAB6e+xsDoZZPlHmGwPxM2U2QHA1h3ENt8Ny1sS
wfEoTLR3mqyquXGjLPBNrWpI6JYLWquQ0wVsowffDNOlatYcXE8tqkS0847NTciRC2T7sFXDVrAM
ZOdOLwloZ9gVcRVofx5otlwYiq0uD65pvkDZ+aApKgP17aGGOhS1cJuLbgq3vlcs+ihceSZXfDpH
IX6NRtt4bpoxQjc57dx1tEHmwNpWHmuH+L6jdPsQZDJ+uYYC0xLK/Rm6YVDLzsrsCNczH8NEe4Fw
KIfY4BG2NVPNgxn03lESVFsgxC/KmGhZeTxLdLOU6wMS4ve1z4KIoiDbQ1GUtXHe5KCSvGmPwL/g
eyCbxxdhSvFwBPAEOwRC/U1Xt7dadtXFqIY4zG0JD0hQcbGmyzi6UXOf5tRduzWIbglK8aKfyipV
yxJEy0XvgL58l8coqLgAsj2I2p5NLRsYLJsOSabsfQTHpDCI+hWXkrYy15Kim1iWH5qq/SRtcyaj
OW3ZEwmBX3DRM5ka3sOy6YZfTVpd9QMPOv8Qv9zSTzQSwHsHjRR3tl9vJJCGguzPr7WgugFuFAZ9
EFteyHG31PoyTLIX12hmog4y35MnKT+hckvWdj3jDJ/TtIdIAjQX1WtQR2/+pIQnmlZB51gSe3jM
V1dw1vb1YUBTm8h62fZbMZgwQMYeIDcm4tmVhtyUJP9QROu8w9sadrgksQfJooByH+o1uVEu+2Im
9UWWS1hEjj1EOtnNC51OqOmyYzPrXdygQNP2YmZtCzVMM5hJ5uA8N+a6SaZMhOmbe8lmpXKgFCBn
D71u9XUuG7p3hp47Cz9jhtxLOKt8YSiqMQBeuS9T1QMZxQXd/RLCvWAp5aaNLbfyoHoqE1qzP9p5
CcvduIdMo0mcRXmNb9YpSsbJXW1zEL0blu0hszFLpuUUmQOBa19mkmX4EuRNuIdLQWytsgUEz+0A
Dtbuaic/hon2QMllXGeyc9vNxCeamLhfDgXKh7CowD1ULhFcenDggB0mZ95gU913cdftwlbuwXJk
Wyl0ZpoDAKiyCWJACktWo8ZAQ/GwWaF5mks0VIepLLZroAvU+3gKLen4DXRLXg6KD6U9GNN+7Wl7
34s5CwvzzIdmlNVVvTTbTQWsj2QlE0qIZmE5G/OwuXV2IkbU201N2z2rs4+UAmU8aEuZh81O1kAU
iKPmENHyS7b1ZTLUPPAYe+r0fFwPQYOU1lpHbty4LNWO90YAGdlMNMweT72cj+VnkwZnhfvqkEX8
a7Q0rw0ygRm+30C3VBHqcS6ag6FZ+2prh+WSanWO5HDSwBO5G/NQOg9oKDuu7GFtW3s3lwy9663T
7/NJ0auwnfXAKlsJPL2NNodtXr9Wpn5DNDrDlX0mEDEPpz3pUIYX1xyUrfUbBt2Xr0reuTPmTk5K
eEI5/+iUG7lZlrlqDpV29V4sdXdJLVsvc2CZ7Ahn0y7vLMoSrMfx4xbL7WoGG76bo3n8Ha4F8t8J
xPdsX7squyqnIr5beihxxLgvmqtyacZdFRmcXRDE+32uh/hyG3izD9K634pHCxeNCvR+A5dP+zUS
ZdIvJQkDq9+Kt1K9cjbz4iDdlpi6vSpHfAZKf3Z+PaV0zxGYja2jwtYedAQueKczKvZRbp24NlgM
7W6MhOQ7ZLo+nZdBX4uMRu0uirJlN6mcXQwlg6ogH020J5XEJoEOneEDrTA6ZPmkge41oX1paHwl
cBH/7jopjpga6K7RSvX7DK+wMfiU1QC/FH+aXVZccsL7Nz1R5qLWw/JKVOC8s647d3/xjBlT330M
ujTdAOqM62/9rA7IuTDsUc/xia1VrmkHC2kJQ2+7aVwSMioRUnikOPa2SuZkaFdoTAYqXXEFT9pt
woYsHER7C2+3quxyyXSKxIpIUlOKgJ6po0DxnsbFNlXVWufQQrG0NtlG9d4tNqxjEvuHHdybssg3
tKRtyT+NcVXuGryEdTpg/7DTFtEGlPB8SbdBDhdknVXSQH98iNcAtXu+umiBbbBhjNNKGPZtEWWf
dNUkPwX4JJDuuWsV8ZV1A9rSqugfMOlStZ4jwjwZxyiMT/gxAhPW4Am105gW66Bvs352Sct19RFS
q+FD0Or9U4+qYifhLmVMRVyat1GXx7uirtnnMOnixxfoF0vqlYshLYB6fN3XrXwDNGV5JqE9IfIf
ThXU4yEVfN4QCdQNqSgadhdTVe3hCr69WvPMXXUuL8+VmU7LfepBHm7jWfNs7G2fdiOKk7LtxZ2o
bftpkWv+bmRdmyfWsTykaAGv5cFYKdrm3TrII+n4pVbRLtKBzFXuHY6oieOtQEuXIrfqhEq4SO74
FBRAYeFe2mXKWRo4iMpjabvXFr/HnQmpa4FkD8GxZdC83jF53Ixzu2Ferja4oAiJ+yDcA7BupJq2
ooFlUwb336Wok2rN+jCn7J+LWJNVvKU0Oka82Nlh2EHbS5hf849FDVVLNCMSHY2w12SLbme0nUlY
Trb2hMX7hyLtsnyx0EJzjGu4s8E4UbkJVIiH2kgSMbt+A9GueY8stPQD3eciyN/840hkoA/aFig6
FhGnu6IQUBGp7Tk38JxSPGBWhOq4L3l01FbViSkjnGh37gb9OeEeNLlTMRODi464Ba6Ftt1Vxkwc
uJ0eMqdJ6dyuLDraaP4YIb3LyzwsXWIeNElusmkF6uOxk/YChnC9MnUTUiUCZp8HzNgNOG4krHpo
yks8fhpQFaYP/ww0Yaf4JNfoiFD9etr6y3YIOvIDY9CrVUyS9+sG2fuRjOzt1Md7KcbAHMw/oWDk
SjcNsOwl794sbrmo2vh7EHL8SSE5oeNq1RhBN6jMdzV3XzjQc8Jke+GTq26tJ7juPFrGZbLNyy0j
7mOYbB+TyxpV8wDmBzNa3rk6hibWSYxhkYF6mIw5zcsYLWCAnUgcR9d6DSqugJl4iIyzvi+JUeq4
TCtJ1hXOGo5N22WYVjxQljXtOqdnMBS7XMc82kOTVCB0PFAOZU91xFB2HEVz0cPoAxgTEXIRBIxY
P93dIjJwBasupuYI+UO0tGcyxWecqz/uYy7n3PXZFB1XYzlwEIYdkySIJwDL9pLcehrAbQ9CHVm3
fsQ922Dih2vD1P2PWR85m6EMZLp0Iy5KsKMfcRSfo0qeAPhElCceMNWYN0WOtz4tN/tJG15drmJ7
pxiPLoLs0J/2MfTjoNqlhge0wP3QhHdJEUN+FSbdgydvMWQmLIYhLkWRJ6bBSQNdA4HCPYByPeNt
0qJNjXR01+R9lazVHBY0/UEfpTxNVKEbrJy76qJQvXzFJDrXsXfKpJ7aVg+iFSJ03mqYyoPN4r5y
VZGd3Vp3TcqSJ5UVCJ0xzmfsx5/60VqxQPNMB4NoaDlBRgStQRdjRNWHOI4BYz/f5ece4gXUbKq2
FU1rmw7A0rplmxAHqc0fjd74mYz0JOkJffnjP+q2jKAPkcPsBsYGuF6gsdxvOTNH0274XddX0b5T
XF4uDdqCyFwU+8M0tFwnEfXRKSbSD5nK9K6J+vufa+wZb+eP0tDCdLPMuiYlhJJr18Xl5VgyGhbN
/YYLYXhEty2DU0e+qAPrt1edWQP7Nv2GixaKS3DUzk88gKJ407IMvduw2UJup0HpHqZJnGdRprYJ
ih3mA/RffJkdr8+Y6XNK90JuDsPKamBADTBDprztTH47xa0M80V+u8XcjAY1dT+kHHUkacv2Epnt
a5Cx+O0WY09m1pl6SFHu7jNEbnFVBYr2kOsc1DEmUg3p4Gz+mpGu28NIEXf984U/4xf8fgs7TIoX
kZzSRk5NDhdrcP7QaBoTOY3Qifjzhzyzq/78DNviau1PnVGtBI5e3LADHty7MNmnF3vUuYRxREay
dmuKsLiJMvHFxe5bmOjT6zwSHUFE4fNYy+MyRHEyOPw6HijahwmnPwrnHRCB8KQLaNteTcKa8h3M
jAw0GQ+hI8xDmqY5m2Gcgbstt+yrGEkbuJceQpfOidwskTr23agSTIa3XIbWYpAXc0e9Oe3aWh0L
DYayjk2/16qiQUtH/+iXoKuB2dnNmMJ93Gsk19eZ6T+E7CbyuyWafCJLQyObCgu+BVpmEgqVziCn
iPypGt2URcCPUH1acPUlZzTfQR9OF3TIQX6/BGUcUrR4a2BkR3eroVZqinPQfDqDgmHGP5q4hd0s
sYEIiub4AZpu8p3L4i9uHOJrKwLrpchvmuBq4XG2RvAUATcfZowvhWNzUJhGfrdEg+MZhhxmJo2b
abxWWO+mum7OZEwnP/LPjAn53RKmmgYYxNFCT6eI6ZWOJE/qgof1xyPlAbUeaGHmqTApKQSM04Xm
6d2fdcIwg/eQWlsri8aOGjq+1YcoJ0UiUdhMAuS3Q7ScSywJ0umy6auNZ/db1M1hPsBviIB5j1W/
TVKnpCneam6+89WGdS4jvyOClBguxcSk0yFz4o3SY/OFFTQ6E6mfsRZ5QtmjaKRqXUeIgVZiE71D
9fxtbKagNleK/GkZAm6ZI6qtTm3XRhDp0JgMlWZhdu73RQwUuKMFRUVaSfRZcvbJVTDHP8gO/b4I
F48Cxpl3eVquMK9szvU167I8ULgXR9GAmZig2zVtIp3t5JIXSWzVp7CVe/iEYTDENBxWjvRid5LX
U2KWuAxcuofPahuLYZJTdlRu0rteSXUBbQBh9RTkd14IaCpeo3qAuptRX4l0Nx2ub4PU4jdbRPmw
VdZYqAPp+Kqj/QdRhbUdQm+xV2Oapnid2kHLY2Q4ujDLmO9t3wR1TIJ0D6CM6brEqxVQHlOfoQa3
b6f4Y5hSvEjauqHoMpKLY1nPNqly4EfrMlTjJ4fzyLEAZ0Axu0TZ0TbRcK0UvorWKuwaFvntFi1r
YBrIUMZHJhb5dTFr/H2Jococ5s79lgvbItzOhWHHte3kZe8YvnCl+h6mdR+hwHEHutZCj3An+1Gs
7WFrp6AMHfktF2SDKbLxHJNj3qs2sTti4rAEHfktF25AJoKpIvMxqlhzMeEliV1RXwapxG+62LYy
QxZanY9sloeInQIRDarmIb/rolOmYVOO5yNfkUr7jaLusspHETZGBvmMpBWaQS3MWhmPeitLuJvR
8w7+CE+YM/c5STCWE1VbR8cjjYYmgdazB7WiMDP02y+6MhthmBUZj5ElF0uRo0SUMuxojnxCUgdE
1wlRPB7nerzeXPTOZefS/2cSFp+OxIEG0y5QSz4Cy7NI8EbzBChKH8IM0cNmQSVbelWNx7xpLuNa
/a6KKOzyEflcJD0AFw5aFodjbFi9I3F1CXPBA1Mtn42kMHVbmYvhOFL2sXTlrZjqMKfis5DKue/b
2mbDkRumYFCDdPjVOnIeloD67RdGuxhG0MiT+OJbjaDYGs8qMHj6LKQNxgnNk+bDsaPFsuOyErtu
G94HGYvfgYHlVBooKNrjAi3rOwntTDvS54EQ8plGMMBiA/wbe8zUlKyu2sMdfFjm7DONjCzGnmNt
gStB9q27I3C6DVOJl9o6Vdd8hL9IdhziJb+s86Xd54IGCvfACX/ViHWjWZrjorL6dV3OxOxcWRX1
RdjiveTWKVe4aSPNkcBQj25vCBvWK5gfvoURd5BPP+gq4LgjtI3HZqtu+ObovlBzoHZ8/sGKonGu
CG6PaMv4bjPl2yhX336umVNC+ERJwScgQFPo2sPRGWRzKm+ykdL7UwoGk5FmGxhIfS7WJge00o42
x3EooINnODYyiLQPI228Wjfc5QwTj3lzrCg0QycY6KsigT8DYcMcgU/IIktOq4h39REGCkG/FO2X
5juGpPXdz7X/TMTzG1Xw5jIYOTnbI68m+wn63uNkimoSliD5tCxad4MqcF4fVT18gF6Gb451n8MW
fnqhx0eArhLt2hp37NavzYDuGRNhMclvUYGuhSyqSpA8znjHty1pVhSW+/v9KXCP6Fg/a3ecUN8l
DUM7k/eBBwufkGVikc+kycZj5nhzDwWj7SOcksKSF5+SJXMYGw+dHc1RS5h3n9P1fbzxIJIG8klZ
8Xjq5c5Yc2zXTl3UQ7Vcw6XFucmVz1i43zTQ0k2Wms39Efdxq5Nsmu2Wajvwc3/Z5LkHeJaY1TDq
ePhfzq6sOW6bW/6hyyoSJLG8kjMaSdbQsi05Tl5YdhJzAbgvAPnrb0+ebHwaTRVeExfEAXAOztKn
e9zHjBde3Cc9tum4eVH4j9NFt7FIWwgYtS50n+20+KjWvj2YpnbDw/k2Gqlbyo2zep+yuhrOxHgf
MYfoMjGJeQbrReVN3Cz13iD2WusXsY6nOB7d3EpoPaax6nZ0FyXceO2xFInjS0O9H07bbWORynpe
h5ZUQ7ZGHrAle/hgpsGxnWPDkfal2EsvLIZMDqH5xHOyp1vdFzdCr0tN6I2X1MYjsXifIe/g9dnc
+qI7iG7lf3VVacqkmdmCOcFFpXVDlWPIYUOU9skMeTU0Q+aZIEpzhWbVkQMYOx7eP4or8iy+DVMa
65X7UT6NWS/Zwr7vweCvZz7nLUbRIr68NnRYuQQRMwYKTxBUg4IIpCz8/qv2QTD3GLEubNIq8Kb+
EVXuuk1QnFu2ZO5ljegiCPd0FjW4crlcvZd8kIXKltF/MdMo9IPON9ZgbGsOl9PalltSVIUhyeCF
rHN7DmyU1EJYt/WG9FnJ+hMw3d9Gcyu7/w8i8NZlCH9/H3nO17D0+iFrMRNNH43ofP5n7FVIf3g3
jxdhqm167bpN6od+aQd1N+YTZMl0N4VuMa8taDAV0oQTcNmZzMc7FC1/gJfY7Y22BW+KruTrBDnE
bJfTgYvuLij1jZzxSjz63/jkL4FFzVudj3wfMlaNiziC2cX4hxlz/APSGY+74YB8Gwnmd13QTzIc
Mr5HBxG07CAp9OLet5zL0/PW4VsOcvAI5uolGbLN75fPgWLDsVyKye1cbfQXoQHk7eQ8ZEtdDi9t
04R3lbdIt8DO1n2iTO8K+lpTFm45huHx1RRc6G49BhvxpTmG8OYF9wZTwiYJc/6omOd2J21k1756
207mDZuuML05iFUloCV3E8XzbWyXT+OlHFozoMITTwkBgykDTer71+XKlbeRXUs+N2u+5kOW7wrD
qChLPbCKQeasMfmNG/nf8b1xJW2AF1Eq8iFEhscCLGbfZTv9BI1eew8XDxbpvTB/QsMz/4DB1+5g
jL8lk2xAdCT86S4YlvIT6P/Kw6x6dD5NzaaHMif8sQRF+5gE+F83NuKK3fiW02wFeBinHnZTlPLn
qNSKgV1jTu/v8pXFbRAaZXMj/ZDJbA2rT3s4lId4BbzcbXEr2mqY8GrNYJPMqH/LYnvoBzfpGN8G
oYXh2uzlpsYsisVxofIDmP3/cfpqG4PGPAj0xlM3ZKTjwxMunrhfpma+ceeubLgt3kT3oENtEZ58
qvXZZ8957LlM6iMVYb8/rtLQLu8WMWRiCF7YUtKPHqs3t4zfhp5h2NMAx1ugghYa5Csbb1PINby4
7fjFBfzyuuVLCUpuiSKaaDuZ8pKrZOEwovdXv/z+N4zcJvgtYzOPXlGMGWa+gweviddzvfnt4xTH
6rGJwu4rIqvlxtTAFa9lI6+KAsI9XTwiMVJennZLI0Hc2QHHC6iwy3MBtlprMGFgPGCj6fssCrxH
5KWncdxd0iMsbdWNwrJpe+EjOKrYGn+VqDl8MrSfXXwNVrcuaBR3ZSkVjhnir17aVah8r51TLROL
09/vkBplZbQHq61Wr7tTGhq6rOAu+RcWty4oyqRRVeZNh3Sd/RMVGuRDfVMd37+fb3oELH7577/c
ft0V+eZL5F909MwBBNRVMqyxUz6E1a3XA1M93kDk0mW+V33YMdmOsU+k626fTn7/9N1v1KJBs5N1
e/mtRzA9qdXFm+G7rbcjR0wkpFlVRgdvfpw6kaK9PjrecysULfrcgJZFdRl4Uw7Qjf5Dtuqr05bY
oKu97NA14liaAi52qFTxd7cLp44auKQt+xz0POSL7JG8+NC7NLT4a9qJU3yOxS3zDCGu7ukKrqub
J3lPIu+Z5512aWVgccs8p1Hnogn9NlsX1h034K8OVcXdjtOGXRV10PexvNQBvfkHK4sP7cBuJF5X
jNPGXDVxvSpjtj4TZRme9FKECeE9e3S7LJZxVp6GGppBAyaQeCOqwntoh/7GS3Ttyy3b3Aapw7rQ
beb1BxVFMQbsQzcKLMEt44w6zidO8U74a/u3KqeHanMkFhbcss2pHKOgFigt1uGWgGY0HQuneJQI
G25VVutOPRBaZ8vEvsYk2af8m9NB2mgrCQTkGrQrrgklIhlSsI+LG+HLlXO0wVZ5r8ENW1Uq4xxr
9nOuUh3dyA7fjFawIZZV8pmALLKluCOFQKTC6sX8HBcQoup51y9uW2O9ncIwCEyNTAGINqujx+uP
JtaD29tpiw6hji40XlSVtaiYeVH+sOT6D7fvtmxzLPd2Iz7eNsblY7hFdzkb/nl/6WvbbpnmOBcY
duy3LuuRbT7MUTukNco6DxHbHT/eMtC68xcz6BwBi57IMYh5dK773ommBdfGMtFuG/0GdeIuG/ly
FzVjCeSIo9qHsHFXweYFqKMVfdYW8UnSQ1s6zd1C0cB6PZfRk4UnqzIDDMhPVDt9mWXl5m1t1NXS
0njFxEyfecO2JHxgH6fAc3vebMRVNa91FIzwiKjhfAMx0bkaR7doxcZbTZIwFm+qz7havi4b/xyP
1Y/3L/kVv2XDrcKVh3M3dpcW0bwmQvSodMc3duRyYv+T0uEkLdsMe6ll0zegzA78PqVhGX5mgV+f
OJ3Fgce5huK576VDMdxqY/zXannrT1o2G687eMkY7zI1zNu3bdKY7S2bvD4uglUfmirAX1+DMem9
eVfJ2Aj5Wew+wteO9X/UIzefaTsvKaoJy0cZ5M1Jqnp78ZtoBi8d+xzWo0o72e/pJIR8mjHPnkjZ
L4dx6vmp6sf6NGrN7+ot/6ubGu/kb8Yv3J4YG9ez+mAR3eatyWJKPykh/g7ywGXIESdlOSIeL0Xk
+SA3D/25STCDtCRj66iIJWyEmegrqGtR3LF5QjLp7wxUeaMTVw40Sqw8exWAT/uQCc9oUUCbcqrS
LZby4GQdNsZM1W1BcibbbNuCI9tAVp8L5oS3x5dbkXzXrUyQyqgsaCB96MX8WYTVv24fboUMrA40
5ifjJiuC4RuNxf1Geie1Xnz3xZX8kgnzYWwk5zAaVhd/F17zg2juFijYCLAN854CLNAqq4N4vpPs
aFB6uHPbEss1VGwO8nViBZimSPdA/E49Bau4pU50xdf9D9sU81atVNdkNQnUadObut8BFuh3VqaS
Rd7Bi9o40WvsRNyHU7Bed69rZbmi35GNK1nL4wLVrTRuAvgip+2ycU9LyZre79sWLoGcQoYZGa/v
nGChUP6x3vhtY3TOG6SCa1W9epGeDkO5uwkTCBv2tOV9SyC1W2eRP4bJWvtlUsVO0z34csuw9h2t
Bp+UMhtQcoY8BlHQe2af3Pb8Eon+Ylk0CsdZNahKdN7wrTIRScTcOlYlbGpeqOh6IfDUXVbWa460
/mmPenPjslxc1hvPro17mgDWIKQsWoDj8i06+NNSpZgmGNJhpOQhapbpQ1e0juGQDYWqmFy2CHMy
gOVXX8rmIaK+W0Bu46Ak2t2Ab85NtulWQl+R6sTfms/vn+7liry1SZbFQue+3aAkB0TbJu5KIQ5x
zU++UH8G+y1UwH8tvTf+ho2Haqu4Cuc9wg+YuW+Omlb/tHFbPXsKg5feWgYvuy7ohyLgc5TI1ZdP
IVgelqRZwuE5yhm+pA90taVBXpq/1ylQt3DDVz/NsnlQJwSLD5RZVgX7NEDkEK+pKvL+qWrBOZI2
YdP5d2NEqvseecqpZGP4FDGPfGu3Knxkg9zuPa3Kc8cYPQD45UahLmyAqiBF1ayD12Q72+KD8hWG
jSbH0quNUJ39HRz4Ed7hJRTiLgZJe7oJYDHfv1GXF/et07b8BVg+qTd3UwcetbXEHJNuDzlo2xxX
t975YSQ0BGcuyg4BprznvVhA5u+Yd9jQtAhlLpBKozYV+JoltBgo+FXdWM6FDU1rc6gvUeY3Wbjr
tFP+z5x4bnKgwsamBaK+KLmhKqAmyF5BYrEGkXB0I2O6HNxbB2q5CAiOjB7tWvReirpM95KYtN1C
/sGoxgn+ggEAK15WLaj3oo7KrJk5P4xz87hCie/Glbny/TZIDVxcFUU7oMHkHtcPHMyhqRyCEMY8
MLdUxUaqVVWIELyrm2yg8fSqdPUcenP71cmgbFiaBGVT44OoOEM3MgD0TXwtZiBJ3Ba3rFWjE27a
VuPLL5MTrHtS3Ht2W9oy1dJE68jzxjujCk4TcO7nCePTj/cXv/K4201lsreaTEErMzWbNkqLXvp3
FEThX7sBJCELo9uTWUJ1fP+vve3TuN0Jy5uJlWQlMsu3pUkHf3yZFHPaJm5TEGxdCeVBTPVly1Z2
KR4+kc7x7OYZuN0LA2KgpVutYVmRH37RAhUFSKCqG/f+yikQq5iiGtSA2hGmte3dMVfjBz61913I
jxVm5Qgt3UJQG8K29SNSjRwWIIv8myjEk2hnJ8QwXI9VZWhyQfQe8sva67+RX94XIn55/9Zcia2I
5TjXFS3rGEhEFPYGlPbLsG8ffECATq1cxB9FxOWX9//QxU2+4aFtAFsL7mjmG6EyUcR8TBTtBrQ8
t/Y0775+aLfBAJtvujHhuS+BAZrWW4Mo/4F9/vdPc2H9RhG3bYnnvkEVvV/PRm/+ZzZHIDBai/Zu
nr0lAfxDpFVbgQc2LryUtHX1QltWPTW759gitDF2ng/voiEbnbUB+VYp+ZfsnWgiibARdqaFwjbC
UfQgWHMnG8zytmP0/f1ze9utiMDK28RGhq7bsfbubZ/qcA6TXnduyiTCBtgNwW6qsqrgVxjkEIq4
PvCKznduX275dpSsuxV9O4SQS+Oncpm/o/3rWMuxoXUcLHljM/I6q0oCxCRdIfNb9TeimWt7blVc
lqAuZVcUEg3f7W8djHO6a+n65ZYzAXqbeMEMf1jP5G6dvR9ztTqxe+MiWpYWl+WgqcF5Cp9HYPDq
vkH23a0FYePWoKisezVsMiuMH97lOY1TsLlWJ6fLYuPWPDjdkNXwEds0el+gWPDYBet+w/ddOU8b
utabYNuaCA9ctO3lfSe4ekCJ/1a3+krsaOvHK9GVA1KAOiv9qDrGFAzLUMMojpvsHGvFNsYsZKzY
14siKxRU/4qN+oz5Ejf/YsM/+7hdJm7WCr2O/sWM8se2dPduZ2qZEYSCNBn0KLPJsPK4Tt2SYoqn
cIq3hA2H123VeRRV1kybhSZVJB6Vj1kIt0+3DOmi0gh1EaS/JOo+oENZ4q7HTgREkJG2Mhkf1VzS
a2R5cQWUgPDrxF/w9rt8Obcxdn6xdetgUEgBCCF+4kSJxO+8WzC4t8MVbmPshkAOyIhiCSbnIPHW
+I8Z2kT+2LzWotaOv8B68bYyUij6RzLbMRU7VqDMl9WfbptjZTIYqCHz0AvYUd2+gre4TVfl3xrd
edvLcBtoB+nubRfFjDB6qPsEuGST5PnsVtbmNvArUJFnpgVI6iaIDmMcvm4kctsVG/a1Rh0hE4d7
pPv6bRruGs2cnAu3MV86QMG5ARFhVpvhQen6RSp9a6707YAW6BQEur/UnEfDp3klYw3u+Qaip0PP
2GsRtuWha1sQk/p1CS4oGk5xwtqS/DDLkt/IaK4ctI0H46FnyFSbBkzpEaDEE4ied7r8dLqiNiJs
iELQkokQV5QSdkK9IzrN3bq42ZbNw9UMQkGjxsjM88j9ehGaXoVjZMM5+f1E6AxMSLT4CJvkGr5I
0kUHMq3rjQjh7WeW26AwWoxxHNMSSdhgxD0tt+JZAG39c1JwSjfKQNdO1nL7PJoMJFdX/IJRTUm7
KFT4WuO29zY8rJ3iaIxGxMN9XP4L3c5Mg3jR7cNtgNiq0aiuxkmi34v2pulPtaRO5OCE2wixteM7
HSGfl42F1x8h3nsXsMjtFec2REyve0+qBjHCyL0x8UjxPLS7U/zBbfVztqxK6wKmpOMRrDYgQ6i/
DwugDk6WaoPDICNYjVGN1J1gUjOd6CK6pCascL0v4e/mFNMtmJqob7KKRl/8Sisk7cKJwRmHatkq
wytbDRVqY0UfyDQiXpvExXCrqXzFVm0Z9FrxZVgukR8Bb8ZDuc/7vScbksaSeHduu2+ZajiTuN7U
rDI/KodkhtSQH9ySwrjy+TZGrCAA+aITKFHjH1WbTLEcjwPkHj9VZb/ewOa+XRbjNlqs9HMFGP6I
Ur+/90e+S50ubbAgWMMF0ox9W4rBSZOEcBs9Fm+6hnY0wO6i8NnHreTNA68it+QEtfHf7+kIVlql
GqTiq+pPXf0dKsRHpzO24WPrLr2S6rgGCVO8HNcoiE/ekL+6LX55A36JH8JRx1BTQdqWz6xLKSn4
wQTGZVofO27ZLkYJ9NAY+IackCb12dwevHD55vbllu22zaYEz/c6MxH9u+k3DdYu4aRrhi+3yhP+
MM+yoTMKKxgkv1dRPj9GqnUqrHAbUDUCHh21tVZZP+U6WWfxowwnt/O08VQAOnFNmF9nC5/Fg4HG
wWHzS+PmbmxAVa1GxsYYMGMSm88D0fURylVu7VBuA6rY6O8j95GWgHypeCzp2DxP0JZ3/HTLPjco
VvWTj8aZnrp/ODEfOn5LHuGyxBuVXRvZt+iO+nVY45oPZJ/RahXohO8BlNkY2jj3bRfQGzH3fxv9
1p+yzLXaze57FAirTSmV0KrIE8l8fr9O8/IQjyA5nwvzb9iLqUkj5UVJ47MpwbT2dN9AHuhpZITe
QUqKnPKx5imU8crnkC7RYVv85ZMASRJoKfLgHjT+9K6b/fouX5AXpfEEKvID2XZ9LPI8vNOiV8dW
rLmfVMMc3bNFY/x5Bov2Mdq319Jrm7uxNl10F5iuNyna5/kABVsNVsBC9eRFVqThqZm9Zj0A4emd
Sb6D0w+CCkffv8xOVSD7OzVz3QMnX+6MJ7yM1UNF+6CFdtJA82/REjRfoLuDBkeA+udXTqbtGdOw
5IFxBDqY3eyfQfna3niqrkTFNrit3Gm3NRJPLcgbMkL2Qzu2N0K0Ky+traKowfNCPchuZ95aTXcU
Q3uQmlPsGHtr8eDkLW2AGwknyCZXuKOE75j4GPw/un6+hR+6tjVWFOKxqGY4KcTdjIl0N2F3lLrp
nYbUuA1lawYQWgxINbMGbLjJqx8Rt1EVbuPYVr6DM2VDQXGSW3jfdBukxHA73bIRG8hWbj3voIGK
Cs46tSkHAeRR86lziwpsJFsxrnUf9j1gcqRr03CJP06YMHdL0mz2rthjrEaRFaGfV9xT0ZYp6i2O
Eb2NZAuIQm2u6TANv013Yb0+AcDjBrLmNpLNX4FZjwEgzrZig7Cn5xevYi2il/eN6L++yhvu14au
AV0dozWJ7nYVFexDiLj4X7Shw4MBFi/Zt9z/KptpS+fe704hnOFdq/2wTIdgow91q02Ff4l/5XbB
7L5VDNV1n/KmAvy9q5+inPyYRrnecBhXHjUbS0eDPFwjTA9njecVbUr4RsCNio7TYZgvrVMyQADN
8bpZ/oOHjaZIL+qMl/lTF5fP3PiB29o2pE6ESpOLKEKmi10i2IKmet21sZsV2tyLLeo8PhKwGnM0
k0kwsBcBU2Scek3chraVvVnigrEKRD6hD7r4Ai9fE7nFQza0rSq1nhWDd+pEF6R5y/CKGn0r17pm
KTb3GoNelFDjgBJ5tE1fqtrEpw1QoiOQyBNPRhTznjZoM50b00CCoFHqueXjlGAWOR/TPlbLRzPq
8MZdvvK+2rr0Omp4sS+X3Ezwv6YS9KRF33ookZrpxht1xVpsPNyKJo8nyrgC4USzpT5mcAFiKFqM
5PB4lWnZ9W7gOG6D4woT5GaPBQq+dH9a8dOSSoU3fsWVd9wCx73vI6+tYdky6zs6QtoStkw1Slm6
RuQmF7dik41+ixc0icUCbDgEg+hRDPF2ZNJ7ff/L3ybOItyGv9U71QaQzDoLpkCniD/Bk1GuK2iI
oJMDxLia7kcxqDrZWbQlQxGNZ0+CufT9P39l42xkHIH0QbP0FVxJTL7XhTzBcd1IG64tfbm1vyT5
bbjxmVIk+SpaPrEN4oYQ73OSSMauXYzul8XVMCBWHXAm7WRArjbPr6a7WUz/D5jzxotrE6WVet22
3EOY022+gijjkNMvk8E0WFLzvd0T3cbd34rJKU9zjXLyoQrrvE/l7s/3Qb9Hp3jOva/FKmEno8oP
JA/J4wYYE3D/M08glDf8GHPiu1U8bD4lPw40A6FHlYEN747PnQI/RvHsdEFssAfbIRzUb3sBFqGQ
JSLaeOLtbsUUm6EoBI5hL0NaYpuXVG3da7R4jktbpZQe4NdZVUGZgQRpP8zzUD+h4uRGHcBtrAef
9OAxhfyxFG34PJt4/qEkk47+xipgadKT0Vu2OqPr8sLrFiy8RkVu4ZuN1WuKMC4R+QJzUKWVwVRj
HJNbpedrFm9tOttEpGtkz9miyXY0hKwggSxuOMpri1sungdjL4cIU71x0/yzoeeXY5zRLVyzAXqI
Os3CQVaYRV4fJJQXH2ff/+RmQPx3T7XoCECvDiHtVjcPOR4pNCpcjfNS4P7FC8ZEjHttVJXlrC9S
MQcpG7R2uyk2+o1B9sAUi6iytZi+T6Rek7AI16PTrtiIJsCD4wnHCfBxTL8UvHnuxPDZbWlrw6Vs
SUsjg6VV26ci7PhhCrmbX7HhTByz/ChXU+8s6qZPTXPqzTS7bbiNmQ77mNRgDPXOKybN08DLqyTq
+83tjttQqZL50iBGwperOXiKYUUv9bLObo+9jZIC12uYx6spUeiUx7I/iMmNQ4nbICm5h3gty7HM
Ij6chk7fb5H+4XZTyO/mEzVDWKxEl+Cw39ghovOGCXNu3OJaGyTVNcPe+AE+XO7IMaIAuc5YRW5U
YdxmI4v2EQVNheNcSu0/6aj2U05o7hQWMhsmVY+Yvq/X2juPTZWfIAS7HRZAh122ndkwqYJxNkO1
Jj/Lon/22uXDOlC3W85skFS5Y1oRfD6wIdnibVOYUvH60emSM5uIzCw7oRguLjOPkvs46Ir73ojy
3m1XrIiW9wVe+qqvMrbt6lj7FU/jdrvFh/n268lsgJQIG6jKaaw+6Y+b+D7nP92+2opVoLJblWOA
cCIszD2ly3mobs37XsmMMNf+u3n2K2sCGngID+UUfYrBkp1IIorD0En+Qa/0ZyHb9jzk5Zp5y7Km
yzq49VWZPZYx46UrgXIpM9PRHZyI+3osTFsf3DbNCmU22gZmm2iRxdi0qdxkIpfCyeswG6vmBTjl
IeJgQvGrPg29/dGEfuH24TZajbaF0oUXFRkfq0MfLWnkplNO4AJ+P2yxaIZCUIClc1ondbv/GZaD
U+uT2XA1fwB3piexthzpk6iGn10Lygens7QBaYumpQQ3eJGRoaiS1jf1vUZU5pQKMBuRVuvGMzIa
sfqs1yQQ9Njmy+b46ZbtSklVQZa2yJp68pOy9mi6zJApddsYy3ohOg1NS4ON2cfmK0TFXsVcujEf
ghXz98tSdKIB/E8hxANS/T7K29cyYsrNEdssZTxoR934K24LCdFi9B41cGNOe2LD0DoESKT3OZ5V
g+ZD7u8k0Xxxa/2gy/v7rsRFO1DoZhQZ87Y47XWIILIc4xu2f3mH/rcmAv3B31eHIocEf4fwzrUX
5AlahmMycGUOO+iL3HbeBqSBxEBoGRDvPEOmC9DjAhzx2i3HA/eR9f1eJ+isVJF1a9yme1h9mYLh
h9u5Xl7dX/IwsgToXysiziUCma1e73kg3IzUVoeUYdHXHdrvZwbKP8xPieV+ZjpyqhwxG4rWVHzV
stzE2TO9SpsxYIch317ddsWyUjZX0YBGJ7rsfDrmlfkwsvbGrrxd+WY2TVlDJIjKeu2dgSpo76Kp
0w91Hs4PK53jb6hU1XdOP8Fuv4MIvsmLdRQgECgOntk2sLE4gjuZDXXbKs34jjTvDG2x5bGGLN09
xsuOTl9uY9x4IXjj9Qiy863xj/MAEr219cIb+/9fdfoNb2DD2padFZVaYKoo8NYH3/e7R7nVNNVy
/W70CPfjE3MGd2eV6Hx5ZtH4UbV+ftjERZtdFJ9LTenJbM2aoi0LPEe3f+nCWKXDEPunRZV/qEUV
X+JquA/m8eNUg0bGj4HyjNlaPgVBUwPZxb+67dXllv1ivtpsBfooe34u8YOIGSDtTIcXt7Utt0MJ
IcBTe/y8VWQ4lHn5DCDNLf7ri3956xQsv7PXqq3MsiGTiponbsCR1eJ63jjja4uHv+9K1w5QK4F6
0jnv2dMc8Qs62M0z2LqXc+uVXkNrcVZjqKdEGd/r0z6aGrcZImYj6YTQ9ViSQJxB8TqnehF/od3v
5uxtIF0YLGOwsJWfo8Iv6GFeK12lQeuxGxH85Wa8cag2mC4YIzQLNXyylMWY5iBnudfxUh+Dudjd
nIONqCOlIdU4U3EeqX9WQwucLW8ckwQbUbfF1b6tChMfIIyhTYIBetCzGNEXkVtxwhbCrEUPvovc
iPM+0wHEc6q9a72W32jbXrn2Nq6OkXxREbj8zsViPo+e/22LYscPt8xV7yt85N7Dosh2aNqj35eO
75QVbO87KDvDvoNBRdFdjAkmDDoEtxq0V9rqzIZxAczQyrWucaLrUh9MtfC7iexT2uSmfyRdKQ94
I9V3tIp8kqiR5g+a9d5xYEKdaoX3coWW8I2r+7awB2E2h1lOA7bQPszPrPenx57L9lFoFNuSaveL
Y8NVNCCXKcavox7zJgWMPFyTWAMNdSABrR7Rr6sOMmTDkmDYeHtsin2+u7Rgq8QvK3kKJDjg3/f9
VyzZRrMgSQ6Wchz4uZ3D9piTOXzaW0NfIJTEXt7/E1dua2SVEpoIrPtUh/xcFdHfBem/DwN10rMg
zAax5HUDlsuxwdNVdlHqd2OcrIa6xfo2hmUyO/AEk+TnoiOvMYYy08Xv/3TaFBvCQgUgpUANsTPA
HfRYqv2E8Z/p4LS4DQw0YMUKi4WLsx95H8S0nIJYfXZb2krgELIB1MgQbQ47eW3HGao06+g2n451
fn/OywaWsKtJnMMl+ix7/dDAWN2+24qfVhqSMepmuMycP+cN+b4K4uaNbUwgrckUTgGWnsj2WOf8
p1czx6Utb2zmMgaPFEwnjFuZxmwGWyFosdy2xAqeymqYulVxfhZUy0O+ACdtBnnDB14zesvbR2He
mA5l9LPhQGf5stlBsMPcLqEN0RLQfgx9oEjPwZ4vpxzkdhh5jb68vy2XG/FGbGMDtKKVGIMWNEe+
SdeTbmo/iVi+H5Te4WHqQNzIay+X+q2/Y50tWCgxVhstHNH8glKChtReCZb8oD9Q6st7X6xAr5ZQ
nnj/Z105EBuIZTwx7Jvs2Xno/b9EW3+kQeBWAbSRVxz8PaT0RnZu0XBMYrp83GPphO1gFvLq/ygY
+ucGkjPnMTZf+qn4Dtlct1DHlsykrJxpURO8S1OX/7nQsnqF0K2TriVhNiKLkkjsRuLD+ZavB5DO
/THEzA27yWxA1l6vpM9zLC6HnSdPIgKY7P1rcvHjb9xKG2ylw6gkJXRzz0MdRh/COqofq7peTyEk
PxMVDtWdDBbvrvWL/oa9XbEDm3hH5nNpuB7YuWpj1DGHKqma4icz4Zmhc3Mgan15/6ddsQCbBE1V
giMPXdh562Wc9d4UpMpjbig1ZqO9wgvXdElXdt4ZA+55uLCoGs/tHbDBXrscFkC4aooKm1KHYlHT
cVpv8Xde2xfrHai7chwp6+kZQIonZeSpHfN/3LbcegXiqlwlCHfpOeSVOOy1eO4u6tFui1u1O7lM
wx4tNEZlAd4aGWL5Bfib4kZD5lprz6beikG6QWbZ4bqIyO+StoynP0oRh5kw059dMGzHTu7zEcay
JINZ5w8IttwYxZgN9lm4PxlQisVnjCoVh7kN5V1EVOT2Ntt8VMvakWLbWXwOtjzEo+9HH3e/C2+l
FFceUBuUo0g5QqKW0bMYS1CMbLQ+gKMaGUs++ubTjlaRY7xo4/wxJLuTmPvxmQbR9Dmmk0lNrPob
D/QVu7Ahi1UR+E1dR/Qcl4IfR/AmGt8xGf5/zs6kSU5ci8K/iAgEkoAtmTU5wUN76HZvCD8PIBCS
QMy//p3qlUt2OiO0qaVKKTRcXX33nF+Qxakm+3JMrFzU+Ko28bd6vlWLca3bzpqToUBlMMqfy9Du
8x2L9vjJstWcvRYdcRcdpvwMsP95yLf5pGlPzwzOwH6NOzfFJYj50PUUo7KuXY7MXvAU98nh17rL
c9WjMuNCMFsSomHt223kAQnor15ddwWqxCJQJN9m2IwC+CbrqMSrn1/tTuICXXN2yLprsNFZ3oW5
Oeb7sW88d1GX6BqHCUXr+mBlbYPwXMkKNQBwkPabLi7RxYZN74JvGPNV/EgWvp5MjUoZvzF/XgE/
5cR1hRITyXvMRalaewonUKK8osyv+iZxsS6J5Cw2R4lxX/a/QuTv8olSz/jQdYLe1TJq0ilWijCo
nqbRfDuge+y3w7tcV30wvDwBly+zabdP1ZLqe8h/3KrKfB7f38SILteVRJ2YIlSu4y5N/g0pKbbB
fv7zJ/19OgpZkJeftLUT6ljTIypp10Xv1BaqJzNW42O9da3Xto4LxMt/gRBhHUK4NuFdzgRQHEty
2M9zr1sWd9kuiqonwvqAljGB7E/N9D1r41tS478fd+6yXfF4pH24DmhcrFMO6cdXXB1e9yzuekwG
EfIuAWue53oI14IV+XZ4/fqlSLiLdoG/qghUsVnZpBAt6uUJRKpnx53odWYMU4ZrVsJy5/vYtp+7
iL3/82S8Nt7OSVo1NYlHiV7HXfrm2NqHhdhPfk07x+h0VI0yjYjKWGp23tbB5IMO/DgC7iqqyqpZ
k5aaqIRf22cigrMN6Q+vjrvsVrQpxgYBg545gzsHXFZVrmt6nP1ad9bmskQHCGBNy4movzMmMcsB
uXndF7iLb5kZBbALrrclngO2vGvrOhcp9Vz5LsDF0slAMWShJRSwTQ773f8dW/+P37A875Y/HXTH
kNSjzVZa6j75EY3hj3RgH/2afp77PzU9Cp1mYuGkNCMcSXNoVMpPiqaLV46R/8IPhKNe6nCISltr
llMdXrps8luerljZCHWSEXFRhBM0PHPVhSfZNH7MHHfFyvS0irCqVVyySn6jeHKR0nMFOUu/htAl
oTBVL8ODvoV47CUjmV+kyF0uLFrWtqqHlZQThSBFskjkdeu0evSaKy4apoZMZDsdSdlJeaI7VB1b
PykD7nJhGsBBF5MBTVP2Paubv3ooZPj12nlUUBEe+gDnRyWHIQAEMYLvZvbLfHKXBkvHcRHxukcl
aafwrtfp/ZI1vo07qz7os7odujouG6U+xkcPpct2+ttvUJxlb2Jo7SwT6ii13WS+jfytQRraLwhy
ebBdb9B0SGVUJpqr/8Vd2LyvSfPdr+fOoXwMMtlbPUflGOzbY7x27/S0+b1acFeYrKpCGtYLIeU+
BPt9bIfgnK5+9Sfw6Xi51dJ4j4cWMu7lZNSHJRlg8zP5ea5xF6VqjOiRY5lIudTdeKrhNJkfBGiG
15i7JFV9VH07GVxqZad/bPWKFaT91G65Kw8GkaeeH20UlqLt2UMS9NMpTlHh5tdzZw3VthZ1Q0xY
9oc6TzIqAtr+z69pZwk10KYxkZIhdsOjbFj6aelXryIOFCC/nCnrGA3Dxqqj7DZ44p5QKUs/TvNW
ffhzz59//K/3N+6iTf1E4W++hmE5r1PTn5N21EhhVnHwb90M6ka25YqsP3f5JoCyi1RHHZZxL1h1
orGRf8mwh7HkoeUphbxuvlEFdbKEpSSCrwC8KLcA2+gR1PtXZprm7s8/9/mD/ObnurIqYd+ZbKD9
UUICcn9IA/55mFM/2VG8zL38VJDeb+I5q/bStMM2nOwIDd6cKJLCgqNKlZ++GIwNX/4bs8U8sWF2
lGpXGwQjVn7qvcNul7VSppqMtZhv/b7+gMeAONGuuXHS8N+PvotaqSXL9mQjR5lkwPhpG8nPzVxH
d3vYs1fzqFvmt9Rd5CrEeNQiSg5kydj+ORFsPBHIxt96DngOz34zi1zmyhzLINJWHGUWZ8sdClja
72JI+dcAFN8TT9YGnz0cxju9HOTMGSxYaEIC+IEdbewXybgGlXU0NhYiimF50G8JtuJ8DIVnbsGl
iGuyTRqPJ2EJWTJ26uEDH4tuvNHx/95Mfjd4zqG9BiQxKNY9yt2GNcTMIICxQd28mJpdn6s2FQ/M
oDBw3Xp1quhBcpm16tQRDZMukXU5t5XGE39kmzwdg/gOMrZ4S20W+DDRZt8fWhPG/blSY3/22zPc
HXjpdWRlt5VbbOc7m+Fd+wh3zzDdVUsywvDnKnS0ruomx8v8cp/QdPXsu3PBCIOxr8JNbs8UDeo5
d5k3ae15XLswl4yAIdsjXcu1w8uUkhCXhKGEX89diA/EbdbZHftQQGBCXLWPGn88twdno872Y2pE
po9yofu/gxQSPCnzy0G5vJWiPF1roo4SrlpflrdH1371m4ZOPmRCscmYHhYbs+rhVZdxpKPzGX6X
fgPuAlcyPCQqupujpBAdvKSrMSc6zrdcq+nvt0xXiW2uFmVMZY6S0ynK4Vyn7vZI3yIVrrXuhHbd
NER6GNB6GLEq580Q5gvr/CIwlysMUAewN5Lv5TDV7ENryf6WWxv4zUUXLNQspX0UpHupGi3v5I56
1IxOfjVz3EULg1ZSrciwlCMl/4vI2J61IH5apNxFr+quBUY3bKib6Jf2ZFdZPYBbrG8cFM/z+jfn
hMteIaKJI9VMW0l4l9xvlYzlORNhUsiOtV9YEo2vtqQGSZBNk+8vep5fP2XAqjReDQTd5nJrsNkM
I2q9w90vY+JCV0hmiIHaei7BKsxPVUzIPUOhsF9g63JXMV0lr6AyWkYjgc2kSJIHgjdqz9adY2Q1
ZAe+wW3ZKfoop/fA473AK+6CVzbOounQ1Ja2q76F4oeALZ7fynKpK9pvyVLhZlYqdtzDO23MpzX8
4bUZu9BVsByoNokmC6r2knSbyQFfiRv9/j0EBeuGl5NwV2PLUKJny8yM4z0z+3QH4CN+jGHu/Uot
VfQlqZdbVetXds5fQKiF4FLc4IfER0py1mfLu83a9l+/YXL2ZZlNZjumeERNznw8gW9fcthZ+cFK
oOicgeK6Rh1WP5ZwCf++VmHJUC/t13En5otVR6xO6FCiWuYTC7Z/RRZ4HlaupNHULdlCFKa8slaX
bcTN+Xnb8VuqrgGhZkFcBcEylplGrRoLwzzbhJ9cBXc5KNU287ih8KnEXtZekgMoiQyMn6k5d0mn
2HbBVk8rBOPao4Ui94xCiG165/VFXbQQsJw+Mviml6ab7oOwlznMK/1qz1DS8XImJrjqc7vwodza
JHi0bdY/7NJ6rlEXoooDUlc8EkOpVPQeRQinftu+/HlUrmVmXGxqQ5kTPuUwlHFk+WO1JY/DuuDo
0Kcq1m8Dwu7GLPnM67V5Jae6vVAF+Gnf+lvvCFdOeRes2psNKZ91G8qUyN2gpEXSBzuk0VfVNFsB
V9aa5KuM1y9iaFrPqeAsbphTw9wtzUypiLWF1qO5U4qOH/48pFd2VFclbsa4dSlC3TIExX1egulv
Iz3vAC5xFa5zS6ycTGnVpw0Jjlxbtd44dq7127kUJZpFQ6aoLmH+eR7JhMqIW3mfK027tNW+bTv0
LDoMyZq+vyf44zXULmg1miTdW7miXRT8wGG+y2lA/YpVuUtamdgGGeObKbHNDfcJ1ErvYkKrk1/X
+csdo2O6+i84L+ekIrmp+3xEjaln486x20FjbZYB0eV66lSY5HZXnoeXK5wFVmFCfBLrcmxCVfBh
XIpI+9XZchey6qPBNqlgfWkFeTqW6WO/3VJqvjYFo5fjDTntvq2SQ5UtT/9FGVqdD6v4y+9bOtFx
x/sKNMiuS5pGH5ZgK1qGGNyvbWdValCtocC7XBlQ3sq8N21dQEhAeG2FzGWssm2moYy4LNNtHk5C
tvtpC3e/Y5G5eFWT6r1SUaZKmlVfAlEd+TxZr7XPXLoqaqNGNGksMVcsuTviwJ47IrySOMylq3Q1
URQ9Po/6GD7iivJpbOKHP3/Q5zX467WWuXCViKloCdtliUoH/o9OA3ZmB94JLGxSb1Rk/36uM5ew
gr7PHleVxk5Ogw8ws4DgbBZ43deYa10eJHHUbvyQJd2W9BwkYw1EVPlJCjJXQivs+UxqUqsyVct+
Svrh1QFT9htL6drIO8uUTQ3fVKBNCSkH+26i0XpOqnS4yArUvt/HdVbrs/M6agqFLqMDy+mwU3vi
g27uxBYeXsgic6ErUy/Hmk4t1hTXJUyTH+eD38i4XJk3rlxWo8MDN+SuL7eoFyXMQau7dou3G2Nz
rXUnRm67aTPVZk3ZQ4y4M1WWB2z95DXuLnCVihgaQoHuyybsj6d6ZWlhzFad4ft861HkuZu/Wbeu
cNYKEZBwYVVfksCE74N1lSKPu9VeRJuCNw5afrc3Eb+xS1wZLPcl3LbGjgME5cpd7W+4+J89/PBL
5hplQZWB1/Vm+nI82Kcs0O/i7paC/JVOu+pf4VhHYNNSXdrEyrtpLI4h8lN0Zy7gFUiY7CIvjbhD
6yTv2+UVIZXfBYu5gNckwmXI1rgvJ91AASJYurweAq9UAt6vX0YeKZyHiIIUTMnIjz0FbbgI7pc8
RnnLy7a7cTE2WoUpu71CeiuLuic7L+xGz59j0d9MeZfxmlBjb0UwyHICApO+ohFr2hOoyRUWCwmr
v0tm/DQymMt8jQDVlt0oCRHc8CGZlvdm8TNvY64Q2GrTqIv1qsqu774gm/aPCSAB5LXvuMyXXgFI
G40gpMkaOZwkb/cPna1RHtlCFdMrmmeuElg/y64iBDHaZtfllMoDHnfVLWWkK2vWdaZEJIIymD2S
JYlpdiJ87u9MOvIb43Nl03TpLyoClvWTxXmeDcNlXSsFi10NTyu8xrfLiUSJedh7SW5wJldO+CR6
uRyY1eF6DIvC2xvRMD1YI2ByKGIkUnz/8we/NlzOYqY1IxI1qjgigy5PI3hXRKz20yVgLhSmbWXh
PIzGV01p0ZP5YeDtLZ2YK2Pj0rdqtdk2hQbLAGoud1kzfOvpJF51USRvfOwrY+NyZ32WwKLGkr6U
0XqyFdwH6NZ/8Bp3lzqbsnUXQW9lufD6exOYjzYYbgRUV+Yof/45P735zLDoOep97cuBrdNfHJjl
3wOqPeu869iYazEo+Iamfiwxc3GupV+qEQ/n+AxMkAe+DeKcVbTx2ypcmmtJ1cGRcMdW0drvIrKP
BCrRfvGby3AtfGvNsRuJjHWjzlsTv+HdpO78vq9zkG1KomoOvnGlRIH7OeMmueugtnLjILsyM11i
ahYwJImyWZZsa1/HuLPk2Th98eq5y0vNDSUNIBZZ6o0/acubvIazu9/3dIEpoY4w0ZXpypWmly1c
X/XT/M6v304Cat7nFqEJaUs1NJA0G/SWEzv53SRcQCqIMjp3ydqWsPTpT6B9glNNDr8rqIs+IR23
TfNBRDmq6lOHe+IhpxtNX9kLXPIpmCphLMoTSxiUh8hGC1M9UTNOr9ZQk7d1EBC4ccvus98ncI6r
DIrdqtpnUep0zh7hG1mfkM+sbqzXKxu+C9A0tpacdYco56nS/677NN7XEdlfTfCdvLF1XltXzqpl
VbvXYptEqUSF8hzbHic5EHr2Gh6XpJkqmULZtkbrbH9a9NbcbQO3fhcs19Vwt+tmbM9r1HQsbwyb
Hyt7+Jn9MJekIXybKirjumxBPJ5kzeM8gIey357gkjQdKmfVkux1uWbzP10DC9Gkee834s9T6aej
MJnlnEQg/8B2s4+VHV/3sfrHr2nnlK1obaZUSDS9po+z1H9HMvjq13T8stcwla4WWw91KWYLfR56
4ArH/fA89gueF2+DqXQQFIm057W3Twsxf/v124klo2ANkUND0xWJPkYHN3kbwBLNr3FnaQ44qxfe
iroMkLK72wAkQ3JB+GFFAFhfDjnel2ctoiwoWKjeCrqV1Zz6RQIuD1UrVIfVWxQUqTDJm2nXyZt6
rvwOPReHiua17ifT1OWs4+VN2tD1bshS6pd3dXmoPUhWsmtWg4ciz9XnAjqxIbkRZ1w5mlwcqhFY
P32MrotZBE2eBXR4w6DjrCD3H00PM160zyQLbt1sf/8uy1w3QKCXS0rmNSi6IRDstAVanHXNpx+p
nPg9km3qfjdDcDooa/y2ZBeQIgFs60QigmI/Zv0jSIPpjAtF5VV9yFxAimwLqTc74wcR88U29dsE
Imdea83VpWoqzXpIB+Ms4T8gr6/PImLRjUPw2ndw1jGNLUIRFdSlSiHE1HNj7g8yda+kxGuQjLM5
71HW/wpvtZ4JZheb4tWcqWmyQaE2zOK0hWVnZ/yKepnLTTU0WzB7kVsjm7mDROdbM9Y3YrcrwYiL
TVXZFLfgELNiXvaP/dq+PtrdL85xIalmWUWgULJQ0mpPcrPuf08V85s8rlZUuO6QllM4c2m4v4oT
/qPPRj+ckbmAVBRtVnCoTxWzsk9yr/o8IiT0O2Ei59idKbSQWb1WRdf1T9LSzzvqV70WlEtI2SaJ
p6WOgwLM5DdiVvMQkclPKYS5gBTs5PphPLasmML+R0PAC4/Ip538eu4uV4m5HVUjjgADWYZULv8m
4ez3Fsx+4aMyM4hxVVmxt/tnGM28W8zqF565dBSdJlFtIasKcUAm9IiXL/vI6htb738W7b9JJLt4
lBwY5TUOkgJiO6rcSTLdL1M6v67bOZxfCVwiHgaUzOcw2K0ekpoFb7HFqacd1pTwhhzn9R+STfXb
iMDEKIegET1N25SluVm66RtFGcyHRMfd15YftM6jpuPv5lYlda56jjxOncXzDwE+8J84pGCbgqGT
IB3X6E7WqTxNaTh/aVJz3OOBAUXBa9+/aRoSzPnWTiuMWREI5ybIpjlvMGVKzekB0+woOvE6VdBT
kuGa06bB4/w6JheAF+3nLQ0ayHOmC7uP1qMr6j6QDwHEdJ/4uhp0ac38oDmABS9DMUMb+ELEMSyh
Oyvyo7V4yvdzdmQuHLYzC05/zKqCwcRFr1znc4RN5M9L5crrgkt+mUQ13fzccYOa9x8jLntPsCX9
LpK+fl1Henr887+5ciy46lp2MyMbKK8KMoQPVSrfrwjpb/yEa21HL8decAn5m2VMiyrEu04g9ztG
Bz/TGOayXrJP+QFkoir4HBeiYh+hT+gXqLp+oNWC/IzMbFpIklZ5HLwPCLlVencl7eCyXqlOdIjF
kxVVhxL4Kd7rh97O5KTs4WdwzFzsi/eLnfsBLugTtyrndC9b+N/6fVMX+1oPwLldwNMCSZkncrTk
pBfS+h0PrsBWtICDTrojLSa27Odn66vT0OnB7+rkCmzVWkxBA732YrDVN6HJVzi9/vXnVXTl9uFi
X+yYIFAVTlXRLLQ/izpa7iDA3b5uU1j3ZCo4ng6I59/4Z1eWlYuBSaRlNqilV8Vm2ghJOPWW9Ylf
KtiV2kJxOR0bgV1nnzJ7GrLtrl4TP2SQuVJbC6M2Vcyi41Uo701oXte28lPbA7j9crNBaUoEI2Z8
3UWlFFIEaXvHeJ+e//yBfz/m1AXBWL9xqAYgKrKWV6eADG2eHZHxWlTUBcGsSWD7mLCsoAbPfvAA
WfKDth/9uv48Z3/KWtUtEc/211nB1QwblvCboJXXRkldDmxutrHbe4wK1Iwf0+FRJ4PXbYW6GJip
4R4XHCQr0kCXKLGFoAcbvbIc1OW/kmBUM12fe81RYB1W3SlJA78SAOoCYGlHDjW0R1boYcobE2w5
haeB5zyJXn5KTLs6rhTNik1nr1U/j+cmbIXnFHfybWKPLTQF6qTYhHpQbbyc2rTxW/rUldmyadvI
TtS8EJu4xH31lG5+YT91ia+tEVxz1vAiXusxV2R9iMbsX6+14yJfhjQEzgYtLzr7aaLqTacXr02c
ugpbPXS0w6QVvJACqz2L+FNI1Vu/Xjsxb4+diaS7gTniFBTB8m/cHe/9Wn6Oan7aS7aK9Cokz2Md
8LAgQRs8biPSbX6tP2++P7Uue3iXjXvPC+TyGIQB1u3UpeRGoPvfNfDXWxZ1Eam5lxusHoC+QawY
y31Xc3jaWl4/wcYF4TvLvmVB0uR7urFLyHr+BWu5f9wt9p6mGmKR11243vF4YnhmDFBcUONAe7OZ
qCF4o5bVaW8H4rexumBInKQxXzPJio3kz5Paej08UpcA4fWsWSvRbsj5Ch0THeaqvXGNvXJEupRY
FVlc8KI4wTrsLqi1jPMoSfzcy6lLia1GZawhOy+Q7vjKw/7zjNXoN+ucwEHBqpyTKGPFrsL1LMJx
vY/ZcStBeWVUXEisa1ptSV2zYljoe9aZNgf045UHoi4VtmUEZj08YoXosxPiy6/ZdnglPKhLhQUz
LLRZQFmR4fIMGZoF2Zou9TwkXS4sy2pEZhaiFpDT+76k0HSjsZ/XL3VxsEN20BtfAPkJagII5gwa
qhE3KY8rBWHUBcJkFI9aLpgtzxBSvjwbUSQctkU5wfl2UnUav62raPwQVjBMPVVTNoocvlbZg9qn
9USmYfebtolzXFd2WMIgq6Jno7jXwWEKVFZ5VfRTF7QSAumFcZ9pYZu46I0uSFX7Ne1iVqnYZ65M
GhfhAtYtgOFzPLW3cLora80lrLCniXBWcVQYMZ9jLh/IsXjdTOkvgJVhxgKOjAo8pN4J1lyajd1o
+vcZAfoLy0wFHhQyjDTXRsEmdf8RWzacjy6SXhdf6jLNQySUnGgQFQiknw5iX3mvNpcO0+3ahhDJ
ioqpx5jw8J2RmedUiV9GAwSBQLYtOynitJrzJBAXctR+25sLgoVMGGMI2bG9De05a+Ykh4KN8nqp
oy4KFsQmQjlSExZmi77t44B3EXGj49cmi3NYRXNC92Q+jkI02X4x/fMkn5Y2XzLqGYW5NBiT29HM
JjoKzYc+z6rqs2mzW/fo32c1qYuDjeOoRJ0OB17PzPJB0bp9J9eh+cw2UT/SoR09bwUuGnYg+Yhb
5b7hMSB7j/pKsKKTX6DjqmdVUQ8ecmVrkS5yfwxqrU/JnPjVgVCXDQszPGIQjdazODlPqR3upQip
38x02bAp2Y8OqqoYlblf82DK3gxI590I36/MTZcOO+TcjQcukYXAZnPqiZKPVqT1w9J00Y298soO
/98Lyk83BNTuz1mqUPlca7AsEPY6jTq6dbu+1n/nRA3CQEZmD9ci2RO4bhPTF1BVEW+Wihq/+PsX
t8OmG1ClYNcibobh0QaQsW6RyT57RbIuEQZxGQ2JbIxODBwhl1H0OU5mv1jTBcIGqVtYfckNRSst
RA2yJB9h23Rj5lz5rC4R1kbzMMK2ZytCppf7GA44D2GPumW/YXGvw2FGUtOlS8FTdR7F+GZV9sZ2
fK3jz1Ppp/m4DHFWmX5eChXsb1PZpKeonq3fZHfFGJGusxM14VjIKTjP6it8Ybwe1WHE8LLbEWV8
kcdmC5oRuH0qfbcund8DMnWRsGWg0xbtwVjQQNcnWqfvgrbxs7qlrgfnkNA+bUNtiyb72IX9jGtP
5zveztkaZEuIAga0PVP9WdT2L1S3+q1MFwiTnekG2bQWXEcgcsh5DvEk/RaPS4Q1fYz0F6stbpig
I5ooPAV8SP0ODJcI2zfV1+Py3PFmOU5GV6/4FEd3XgvTBcK2TkMXBK4+BUzGyi5MvuxZ+96vaWdh
HgPkUjeU2xUV5F3yNp7eiszz/HfZr3mYcYym/VjMffi9WviHUK6f/brtLExkjsdundB0ZeXran8I
J+t3XXT5rplVjclgE100ZK7P0ghygmfDrcfqK/ugi3hJmCoPBlaqhcUrWBkrwu+fU/h+G6ErgoUk
nZasDkyxZ9uHSJGyMd0HrwF3aS4atrDY0LUp+M6Pe9mH34Ij8StmoS7NdRxm6FpUARZTvf0vApgy
TzeDrSsj7uJcSZVl6tiFLrZkLfloTvu6+SW9XZyrZU0H3f1NFTMsDi8Zz5ankPR+ApAoinx59hjw
HjMFs1QgtBUnVB+e6QajPr/P+TxaP53HsRSCREjUFwrKyHeG6vkuSQfil1d3ka5qlXBo2KKh2Pfs
ibEiXviNEOX5Le43uWmX6FILjVq8Yagiq7pguhsWDbLHhrP+msDY9h1ZmvQxWeVh/FaUC3klXQZL
TzJhnCgP76pkzk6dHb/4fQTnHI1YDx1fnsgiGYOvg0r6PB2q3u/McCGvCnWj5AiyvqhH/ZHAoFhk
xC+YcyEvXofHICbdF0Eyx4+zZWdZHZlf5O8yXmwXWVRNU19YBiZ5ClAknIbIGHoNuUs5YX9MjZ7b
vmB9aM56GVF9CXl+z9adJbtspumhqa2Ko06+9HovqhlqgX/u+X+L5zdT3+WcwB+lGYpQVYHRmR95
ZRqVD2rczzPt+9dQ9hL3bCDH23FN5nJq7X7XE02emApa7H3JBD8wIfvz82aY5SuVlT1BinG4VO28
kDs2gvqKhn7HaEON+iQpwgHd1ksJx1k/3J+6DFU4w7BpEFi98Z58Wyh5GObdL9fgqmU1UdLuBO5t
hR2qXBuYa7KZeqbhXYSqp8c2kBZ5JBlVcOAa3lSdpz85dRkqEadLjL1svyy6f5Twwf3RrLr59udJ
c+XwcyGq7OjWZSbtcQnE8q232XmNMk8Ww6WnZloNyFJ3x6UJY8hOEQtNK1Qn+VlOxq4IhN66dEtF
xS+AEF6Do1zzVref/Ibl+XT56fQL9QYAe++PCwTqh9OGqssHm1A/WTjqwll8rYI0q6b9ksxbdKlo
3+ZQ9Jj9gA8XzkISOU1Nz9hlm9XxROJWnKQ4dr+4wOWz2qzCo3XdJZeALR8SJHXyJqsCv+3R5bES
mBOZhtUcUicxy1dEknlbMz/dOeoSWVOPF8mBz/sFPPlwv9qmu18rP99W6hJZI4PImk1IfFlZ8rlW
4p5a41cQTV0gqw1nbOWsiy8aMq179lFV2ussjV0YC88AKecqjS5xhrWfNGN8QlrZ66IUuyzWElsE
GDAMvATtfKlmeGyHiWdRQOyqcrWKVwrX9eiCytn9bLOEntvYL0UXuzRWmiaZbgYbXY6BjKdNI8NQ
QRT3xkH9+z03domsVKGOmyzVdtG0kf/0Ubrax+YIm9Ar0xC7eEaAejBobMj4kjSobUtF3oedH4gc
u2hCk+gAd4EDw87NmJMVSojPQpo+u27sogkwgJN8V2a7hOuy5bqxyXnEAeW1ucQurLYtEZweYMl1
6UgtckhmvpLpLWr12ieNX54X9QpLkUMG2My1MPlq7OMQLh+9RsWVKsuWncY8jaPLEDf0XgUoAlgy
JB38WndS9ekad9DOm7ZLO+3RqYumpyqwfhRy7LJqShz8mOskuvCT3GOT83r0nYjZyxHv5zhhR5VF
l3qjj9DLgl1mf+v55crXdFm1bB+StBs4v8g5+7BO1T1K+m4Jt11r24kslt4kXa3W5EKa+C0qit+z
PfE6+GNXm8zESo6tyrbLGNSyPo1t9Czxz3b4cXjNFVeZjJOdkDGhWEGQ5ZwM+7ud5d9+TTs33VCq
mosKBxHSMTAnmTSHmyUXXlfd2EWHoMQJZA0OcRcW4RJU49nordi2+dGr7y481JoojpVGJKeD0eaJ
Se8hzvyXX9vOdKkl1NIDO0eXeVsuZFof9+Pw221ddGg4GN+zfYkuEBTd7gM64wkzXUO/RCZW48sF
mk0bIFiCMTc7AA9dxe2HNIkDzzF/Xl4/BejDkUHEm6vtIqckvk8R8t51/Sb9VpILDRIresgLDftl
agjN8c6+5ipELZffN41e9h2Sii3MYMV26fnaAvWIxkeFxwGvnFHs0kwTTSa5Njq+hGHzel6XV/uS
+PbcWaXZGOpo58F6YUuYvcqafXnkZKNeKfvYJZr6BQ5F8JtbL+0Bl66pa+THhI7s7DXqLtJEMmqA
3bcxDoz0zKvwDq5gXqUeSMi9/KB2TQQVtt8vreFDHiCvc4L5kZ+teuxSTbi1/J+zK1mSU9e2X0SE
kECCKSTZVutyV54QPm5AEggkRPv1b9UdvZvXPhWREw9sJ0mq2e3aa3E7rHjx1Fl6SpO1LUowRdx2
ka4RTczGqaoiLDqJtTyFcnSXst3eoyR8u+z/W5Ji16AmMc01a5DBwQhUfh8SwX42KW9f2Dq6d37A
W+/5T19xFXoR75oAlOLhxQmTPFaJdLuGO14sbRLAh7DbwK3sGuiUWoiV21mEF9HVr5GwT2XJbovw
rlFOTTAFgzVRCCicJo8I6E1Wec5vKnyxa7HAiUZI6+Tb02fxTNKgzUZH/rnpUl0jnJyMexBczcsF
qqX6U9vU8+MsGHjG//3xyZ/39hrjJNaRCGCh50sb9OtLH0LUJoOwc180mga7jbXuSboK8w9tXbfv
lH7eLu0fztP/0F8scFUg7hovXRPGhzVA6iqDYE8AcvsCRd/1yYcWldB//4F/iQavsVWrZ92qXQSD
Gk8fMAPwXaTyNh92ja2yvJ7j3sDLmDnJx274p+q3G/3ANbJKQRXcQjVpQtmgqfOpn9A7SG7TFWHX
yKpYNAQ0/na6UM3HE6TfpgK5pr0thr2GVoVR1I/gkJku3oF04q0RBUm2Gy/yNaiKNQJlAuBtLk3c
sSwJ8Ue1vHMu/3ZUrhK1mJb9EtgQLx7OwW55Q7I40d7G9cSu4VSKCKDBCE59W4EHZw6mbCTz8nzT
Kb9GU7kFshsN5JMvSGDVUYqgzMbVJu90/P7iAK7xVMvQYMilb+bLBE61j56CbS5rFPq4oa/BZefV
jVRH7BpcFfhgLTEJOV/kRl997LNyQl37tjV6+3X/L6AdgJbTxvDpMskhzsCKooGjtV9ve/hVLN53
cQPU7zzBBVQGArjp/TIut1X5rrFVE+5Sq2c7XlKxNAXUTTqUKMXP2178yrm3YwcgwTTOF1dFw2Ho
lwQcGpCKue3p9L/XHIIEMxfMzhdbVTwn29RmJIndjU+/urBdCeF0NOKmyybtmOkB3O9t2r1Hof62
dX9wU9eSmOMwpl0DhvwLCrjRnsAi31VRlxxXXurbPMg11ArY6Hqeqmq4zAF7wDDA7znktyl6Aof4
30tvwkpxq3Hcaa98EY9kzeKY39ZmZddYK9+mvvRl6S9BtHYPtDfTUftYvBNx/sUSs6urmqY1gZPa
5svq+i5baPqiZPxy05G8RkS9OWxeejVd5oicVPttqm6bcmHXpFdJpCmPCZ0v3bx2+eo3mm1s7G4z
X9egKJBWsjacsSaMNFNBVi93UcxuI6ln16CoUE80sCkML6GrupixBhk+hINufPerrHYeWSiGSePp
YB/fy21wuU2G29Lxa1hUqlO9BEROF5uEn0Ay+SA2cts5vAZF4YiPRiuseUdbUyhTPhkSrPubDuI1
KioyEsxWhPmLxBB9XhFncmveefZfbNc1LKqNRw3URjpeIG245G3vmsPiB72Ts7qxJneNjYqjqJaV
l/6iWEL2A6quB9nEN4bt9M0y/D9nbSpDFrsl/pIA13IXBNuXcDLdO5Div63Olc/bJoaUVpDlgoqo
1kfQ/DXPmlh1GirK3/uSv9iwa5iUGDsDOejQX6jyRxNGX1ZR3xbtXSOixrWNmjeBj0sXOpZ5F7hM
k/Wdh7/5hz+4vWtdQAnyZgLtYNhHGWO+3k1pMS8jVFuBZn4JPTU57SuS2xLjvjddhGuYFCayKNio
p+niekfzkZOmINV2G1UAu0ZK0TleQ1CFuIuSw90SJ09MmXfKaX85R9c4KRk1PSUeZWNuaHQKZgvo
+0j7nQWR0DsRwt++4soTkgRgg0agYZfUdPnVkVQV84hblzmTvhdG/SUfv6aGSkCH1VGPPDa1avwx
qpoU48C6nZJreKr4wI7xSpqvt2w2vW5vBiP2uNkqfVm37qdRVhWcING66eHXHlj6afJphYlHcP08
8PmrvjHvpNfeNwXNzLYGKCaXvNqhV/UKsafbcn167Xs7De7PMg70xS7uJa1L0KCVxW0LcuV4tQho
g55PfenVrDOfOHUA2dJt2AZ67XlbugjTN31z2QLL7hfRLcC73UiSQ6+dL7xKnJZ1Ki9ciQdOCCxD
887F/bNtpteutyQLaxtgpy8IY/8pA/dpC6ObZo/oteftJ7D1BlLKC5b+SQREZ6JdbmMwptc+t1Wy
i0A7JS+VVF22trGB3KB6x9T8bVHe/v7/uVwUDkIRtHNwjlTwTXs2gAnP3aaHQa/hyJVvg7XafHBm
q/xCq+4SNbcFIvTa0cqmhgRgp+jZu0HdL0aebMv4000X6NrVDsHa8DqZamRowwMxED1WQz/c5Pjo
tauFPggIx6O+uhhaL7uxN2C4qLabWib02qsyU0UV6ObCcxPKskDLas3b1rxTEfrLWbl2qoaBQDDo
eXVpm2ApOlomGYr3N2Vo9Nqtbr5PtgW36Gxr7k9xsm271tHbEBP0Gn68dsncjHWYnP0GTeh2NuOR
tOlt0QZYLP/7ErX1isFgsMKdHUT18k7FLBvrKXgnrP/bsl9dUdO5UM+Y5zkPYarzIdx2i61vC8Po
NTJ4rcQQCr4m56DrkkxF4lvc+9vUL+g1NnhwgF+CtDk5y4DVD2XAvgXc2xtP41UdKPFhYxMClAev
1UvZsblo4u29YvmfIzB6DQ5O6sZhUrjkZ/TAor2AmOS5l+A8gBzGdNu2XkOEbR8GeqkJP/tlDHeh
pevHdHHp5383Yf/Jmf43oqfXKGG2bZZBjFmcnRio+BaFQrzMTUqyepMhNCRUl3MGjP9kS/0EUWiw
aQ3h+rLW0fTswQv804O/o9lHMYaxyqZh+1gN8wdBS/IY2UTswdFGPoVtqg8T39J8xEDvCRUcsJlv
oBL+9x/xl5N/jSyN6ymMJqvjc8za/gHYcnY/dBzIu9sef9Vfxjg1NUHJ43M0l19t0L1AMv62gOAa
ihwGODJvscw5aKDYsSV2ySuemvzfX/wvp/MaimySFHMFdonPAFO16NJZvuWUu/BDKCdzW2BwDUj2
NAYR2jLG59FX62syJmshmnp4x0/9Ofug14jkjoCK0oAG7CxZm37QtlpOCsazyu2YDiwnkGxpQAxK
3xsnesuc/nQbrozFoKGq1202Ps9pku7QglwPNQv0Dgg0uTcIU378+878p078py+6ir1JuGmvZsPP
tBnD6aWLEuXy3plwlzSuzTsMjWcri7uXqo1JtAPBJ0VHIuxG7ODgQC6RvqVJ1MXRiWsVfZHxUn3U
ek2fu8AMXRbZieE+tuSBQUf0nCwQDHgLap8T0tSPygfVAYDp+WMD/NtpNA7SQKQy/CKW9tOmoqro
6k4fWtQ/XZMlbAoPKRQqD5YF5lPDuuCua7ifs1gwlXWNHL5UFAyq7yzOHzchvEZFG1BCN9KW29mM
BoMvoVkKId/TrvzzDofXqGjmJicHrvlZ4VYfgBtR+7iNuqLVrv8wyFW9Ux38j2f83x0OrxHS9Too
a9IergHjpOTUt7MFP0v5JnMPxqhC+sZ8AbLE/kAtKy40rX+FVEdZ2K5NJp3sD0O9JjdhEMJrZkEV
2VBXsg7PQ7f9HAAizMoWS3vTdl3DNQPbYVQjcvQcjfzb0mbN4N+x63/Zq2tqQRZUWvEGwTsJDOQ0
jXQ5ITOUBbcoyR1Jb2NgDq+Rm+C15zIsLcVWaZYHpT8YEd6mORpeg9k5FGswKSrCM+6S+A0l+3Lv
MFz8z78v/p8LcuE1mH0cV6CpxzA6x02afhYoOJ2Z4u1dpERXDFXV7ec+Wc8iSubDv3/jn50tcFv/
HcQ6Mq180jY6Kx2Rc4SjugMFZnlTShVes46GtV3rzbfR2aaRO0tjwszJML0peYD25H+/+9pxRtaY
sbPZFmMy1yEiqeaEfvr3pcFsxZ9dbpheOZCtH/pGUknOHeF1FeW1wjifyzvCgohmKXBp5MM2T3z4
KSEVm5pMbWoBMISqOQD2UyY0hsDrBmlv1WdgIjSKP1Upoq4md0M4TjVo7HlCh2zrhjXUOUR/muiz
/88VzPyyVuR3Ndq0WjIyJOP2oLiOqx/AnmiUppYKPB9h1m+tMg9Uzk3h1pQeKgy9B8VAOjiLZRrl
sUVfNilqhoFUX1p3iFJ3R/WqwBxpwL899SYmedTW8Q7TNsDxhzUccOrRsThCPza+azAK8hxKUkY7
ssl6zsZS13vMt/6uZLD9LN8Qkc3oVWZJ6r+UYikfOoiYvbaQqX+0tSH7WmCIfd7KVv1eh9V1WbPw
pnx0QDt9bZOEBIcaTfXmUYwDjkc2IPprccilCjLNQvuYSu12Q0tUBjAd9njVEDF3Y9wi12X2Toay
BnG27TPNm5deb9Fdit+A+d7aL3kzhOWOB1rlWo3ts3AL2DSps2LfYzufCBCB00PalEuXl7GJHzHS
Xz4G0ME8NmMbBtmI0e1cbxjgPG56of1L0AWg1K/b9GuggMBPRMUpJG/op6iS5EcZ0d981d25V9J9
jtOk6jJUj4nMgw2hR7o08a7th2HnIj/uVVINukhkUMqjEJj/cNPQf+6HhoKypalBSuvqlI7Hud4o
eUyDRZcH6JrY+ahcubBPtuutKILO4PPjGi9LDsYto/NJ8PZoJQ9P2IAOb2mUYN2pnyvg+PoZ1R+f
STApqs9llcwAig86XesCZrNTPg9Mk5i7MMFHMya7Kd9cRZ5kW5EIYrmG7suqa0F9PM7RGOz8MHfV
yetG1o9mGd1e4rzfNSsIK0fWD2AkFL3YmUGyLEZSYnamaV3/LHTSkH08WEH2JqWM71W8pK7c9e2G
mkDmFUTfH40IxuQ+tqWtPxtrOXnsknDzPCsROZLc1EZbjTexTXBA8ZBuJpdm1tGZR2Zs9hSKcW6P
fmfFvk9+kttTUBrQ+EgOENxXOq16BpFbx+hsMxol2wTRnGkydyjgNOxuWfte/pBbFcq7UA74ry3W
JH4G6RAJshWbEe9rGRu+Z4NLk+NsSpfkhpRQych6AtKjfBrWNLmHQkZavYqoYm5fbjFglEmHD+y2
tguAIZmXyJfPoOwA+lqLhc/72vaR/AVM9qBUhuRsqh57hoN4SMZp4ueu6xVI+fpWot7QV+Oo7j34
gKcnnYxVoVxQzmVmKzuJbEjnmX9p0MLuX+0Kps/nJGpjRCwkwfWMxrBnx81EYvkNgdBgQnNslhbz
90tQnVgL5MwurJWqT57Xvf/FUqfYfUIgC/+qXbokR8ZiGXyq2qhHANkNYkkK8L+zKE/E3Jef8Skz
PvU2hiRmNrMgMQ9SkGE8YEKGj0XUDsR8bES0jPcixLnGFGcbiMJSvvZfAIceY2SaTY1zDFaT9NDr
MbX3G6t8fUyVau1XsiUUeutRP1RhPjlLxioDpxrjJwHEiPnpSjWjkdWFMz2oEFCyY7O0a3XpTbeF
R16niNwzmyzNdlrSdpqrXMcxVLM8WaI36zpC4OoL9Fk7v+9H27M7Cmu0xkUnu1KdtXRN+WWKOAdg
k5uU08yYGbJ5GToftnxoYCva04LfpJ5d7buuKNNyiE/oL8fNK2QkB3GuwQq6l66Om0Mz4/9jZnzr
ygLDW4l9LikYxZpMhZp2R4QxULzdxWYizRH9IbmY/ZYmmIBfG2zMQ8Aj6T0IgceWH+CIxHIXplL6
09yNs/klQMrKj7RDJyuTwBlV2eC4c7t+0E34c3NTMB5aSLYsKnNOTGvG6zjYVUMIDd+ctJ0dv3dU
LOTJNEYbMM2jr10BFhwSW6FMxVFGGppUkS3bwg4OKo1bWf6DxuscfBA2DMezAZByOURtI5K7UIdT
8kN10Db65IFANXsFEuPyKwvdTO9bEVn/IVI4pL8nGkziVDfYbgJJFxpG/2Ae1bsjg+oNuQxmWkwW
r/jnX2KaprXO2AQ+1C+CyiHcd5jfW+61J3y5my1DcpQ1U5Xo76Mfy/QhCZuhfl1wEaY6i8Q8lJ+S
VZbBXpUz5Xsq1qW6k6xrg9yyNYzrXUsjhkmJYA4O2o02vsxgT5PfUTuijcUUH3Qnhl0JnT3UWQic
CfkB4kIid/iiVuvd2+UY1ryM0AqaM2qoI6KgPIz1naRgaZf5BgDV9HNr7aC/KxMr/91vMhBIz6Ag
9CnpEl1/ZN00619jI9na7VwS8DHec8lQTyq878PkDoD/1j1TaBMO9bHF+EIy52j9eXsca7uw6tin
pVx/tc1s4B4kpOTKAn26tJXQP+J9vGR8a2XMMceKJnGUedoH0x1NrCwzA+1jAW9blgPmFrnzLg4L
ma48GXY1M3EXHcQ4+fF1kMA9xgeoe6PXnK0RcfKbGmPr15yPkx2Ldi1JNGbJaqqJZ9yEEN/JfCiX
A2REu0EfSkD4q3AneZoE5ozy/Mie6YRZjzlnS8rtd9Wase8zpsNanrv6DQOcRzJs2i1rklnoc7xM
/cZ3yeSNqPM0HQ05KBOA+grDBUzFJ8wErfooAhNOv2PSc3GYqQz6Q43SU7KLN+6giy1ahYBpkUMd
y33YibJq0JSBpmfB1bSth4bPmr4GZW2GYhmT6LfahAl/iXZi+tgv4NfxNKJ54yGLQYMlJhnXoYoO
IL2ukktaUbKAdy9OlvUYbyE7JxhSXuGv51bvSxdM5JNhutoKngZlrA4VXTQU94ZgCn8kLSVHUJJF
6pCAVlgVGJge4ilPJ5Aq3suahBQqxyugnTmqdHTHJzuXT1VbGTT522my34eFradgdAaqGiOmC/sR
AykTIB+HFGGU+zYaSCOe8ZPZkJycTmebZrVZUlEkLFGpzzawWJjTjMgSVkMqOWYpBpaeE4hhGZsh
qpojc1i1p/RDCKnrKtgzQexybnkn1XMQDpg4iGLIdy85ri7UGHPBTFr/UwXMumMixTlMou5UU+CB
YWHT7nXuU4DJ7bBpuVNipckpDgeX4N8GEwzQcAKX6j96Lcul2KY6qM+IrDn76h0816PqdEs/lP1G
9AmKVjiAfNFvjQ2vYt8eQB1v8SaJjrbxiP1b9PPGY9DTDq38iaYTnKEqt2MFNszfQgz1OGTzZKb+
iWGMerwTfb2qR7YGKn5cFxR3X1a29uuxH5dW1tnU1DGmiRu2rnswaAzdrzQMg3jfVJ4kr9Eoxvkl
HlMgMMqqdeUPhXdFvKOF2OpvpRdguM+Xdqv549amqutQsGk8wS8j3GQ1aeRFsiFacX/dMC1hjoqt
XLOORKI6Jahv79XS2aQF3LaXB6onMcBWLFo9lnysAkSUDQEpadDnMm2dl8WUJOCNjjkBJWdOZOuC
l7Gzsp8LNCbKuD++aRoeUpHAVXtRJmmdO0jLMARnWyx+lkDMM5tziJ6RBz7NsTzRZYu7jGIs+bC1
kXoRqq3Aia0F8rh9p7pIJtlMII15HyXO9HWmVdLaB1rqpguzkYOrGf45cHTAxgWV2u4xYFaPXa76
dc3w98HE8iaux+cBDgLmz85L6ZasGqTZsdUt/c+4XINn6I4he28xFXExCNP9BotG3YZ6XRRUH3Fq
Ma4mMIU0n6AP07mMTO1KHsCVnaAZW6ZxWt1xcDdGCBkmyA4VeHBz1MCdLB9r0afzcm/TsLdPcwf9
wV0zNg15RqAgSbGtevXVPmgJFx9GSCDyvXF8TJ5d2tfzYRhFeRclfkDTOq4OCLkq3WcR0Wl7cBJh
yeOGMLAteopz1RUO00aDPU1xF/cWEfVbfa8OpwCao8pOv4dZefHPDGTM55nT5BeSUxizfbq2mAud
aLmMux6TYT9XMGrlEq3EvR8ADSxzl5RVZHIYHzathZo7qe0hGlF6tacK/Nu2QIKf6mQXjVD8/FhD
oXX2O3Rkva12QbQlDMQNo6PjU5wOM30C93DwKu2clKiLIzNIcrYaqZPPyIwB/xp1D8pHEIaBSljk
KnAcYm4tSqtRvKsj44G19qm/rxdGvg8MAok9dBICRcsdnfogFFmrYhd9hZJ1MO8CtphRgyF+Lqd7
u8wK/Dq+RCQ7ot1FGloMS1X236BWm8yFxo2IPyT4EeM5tWKOmxwtH79Ttl/HDOpAHVTiAv7GNGgw
xEiR7vbN9L1jkP86rMkbgVIulsAFn2FkW+6QuwZ6LbYaLDYzROvpEsWZhWbmeOC6juv7dXGMHWeQ
xo7gmQcCrs581aLdMmzoTMQvIGPS7q7FFBNNMbQxwpOWhEFTD0IfmUeN4MybN5LZCIM0RTKP8c6w
itGd02R5lXMSHASl0aMZ1yDYBZC1O6D2zn7ZFjrRew8kzj3OCr9AAiZFE8qvQe6nnp1atk4f1cK7
l1HEGhIxDjWNnUEh02chukVrRoDu7NKPPIoWtCFM/4upgc0orQNyYt2yZUuV8udkQoqFkARTAyHS
woOEpS137RbJbJj108AcLPxSbuwsu9ZdcLsG6HWB+QiF7nQ7aSChcu43j+h7no4x8QhQFgde9jVp
8zKo3EH1U7UL4204Dix+Ex8s57OSMFBJOHV533bxfRiiYBPWvULAtkI1IyodyAo2UojBhRlGKHSe
UDbnoKjsDtMU9a/DNMBoAQi+U6UIC0CHOUIEIzKWzF+cTzXSsgiBk0fKvTUDKWoFmzFSseXaQ7ci
6cA8uzIUPMAd/5nVk8eRY0sOQ1EWAeonFGsQlHuviUPG1PnTGiw/wKXKETVWSNhagfeRnV7ycBlK
rH9FwyFvtbcXiBFQZAHR+NtaHn7qG5iPSAbTa9MNc24jx5/Atqc+KabKE7gxy7NKrIE9sQOU4izP
WxVWxSoZwHYhb6vCqAVhU53a4DhLP+5WqxDSgb/EfxtXBZHGMlUXBZzIRwU10qzlrNon4Jg+6h5B
YKbaZYvyOGhLzFggbV6BPTrYyfMLBd1Hn8UwDYeqmzjokBnzEIEvo6QF2jhe/omsQwCM5DZ6goya
RPovlv6Xji05DlGwfojqsjl0lZh0zg0ULyAmH+8qZUnRMNv/MNOcXEbOh5cKKic4+VSimcJRSa5x
GPY2rjAmrfroGKuqLTDbjIPuWnNspFshAZn6ed9CTLLOiC3rX1XTykeVsuprN2ue0Slo24LVYfe5
MeWy7nWrBn6WpNN72Xo+7sKoMS9xVfXPfdTE38uwl79BvxeACYwjMEuT5NMG5XF2D56J+nFypjzN
tE6DbAEr/a4BlBZiLnrsDhJNoO8edtAe+YYy107VVXlQcQmCyqhvSJ1DSHA9lmlY1UVHgmDOBNEq
3PUdlIuzZJhWh9KRGs1Ow30VEB1cw9ehXeCXM9ms5BJGYvOfaezBkJDGUyCLBnnMUCBbh0jEsKX1
A9tEdc9Crkdw7YoGRaR2/UHI2r5y4A3ueQBsPvYOKSLSygn1BPjJoPAicS8AvWMky41gpvldSqX7
nCCGgjooXfiuAtk2JCj0NjxVIUJMv6nxvI4UBG0mTGz1gG5Yrx82hL9VoX1UPUY0Neluq0C5jLdH
fJEncPXfOV/ECTi/bk954H6XnrgNNc+5PEOuoRYZ5HLSOMfpUFXeEJDN5ZTK6JGJGddont5450QY
NyZrXDBD13OJoRvnRJpijm8QfbuzTDF7agS8X9G2zL7NkPcSEWQbP9fUDvw+cD75SYQ0dc7BRIYc
D5zTr6SPBE4xOgCkACAGYYrArnZFk6z+G2K84QtY+spfnXUszsIkqKA8OkcIjevRTPQ8Lsgy83VK
pxGXZSBfZTePDzAK4Xdn6/mXQ1vuaU7GNc0I0TiTwbz5+3lO+Xmuq/oHb3z8D0I28cWQViAnq8wU
XFYMq/+GLBAPMtpHq9pViJMepm2otzxaWHoJq4HCmPuBftBQQ+4zgvNfZ9vUVBeKCKTOrTJ02JfL
sJl9NURTd+Jh155t+FYCEfiyNMMjjEfc2aKo0di6yRltOvEFpOpRs6tigFYzGg86zscZlJEPPiYa
o13QBtTb07AIWLYkgv172raxDL4uiOrOsVt8oTGLwHcbWVBxBVRVpwUAHv4FUy0gPSDRksRgDiqr
9HlDr/WIigdyMxhFUqIwlDTdnfWE2FyYNTiK0sJe1J3l9Etd9enjRpfuYxcCBL7bhC9dHoGgye28
LaFwCXewDPalgUbsD++Bm19IMkRFsLbmAwNr/Lega8Whc4mXl9EyhH8QJ9XDcZ2l/Ay9TzbtCPLZ
5xmzT7/Upht9BMRuG3O3oLS3520LJZaVNu1rA7n5x3SYzEMvSpkUZdzVrkDNgk+5QQ5SnStU5ccj
PpGeKSBG5gBWAq52EXcd9olIW+VLQlxfcE6bJK+JqJFzAPPhd95F7DmdV2wonl3bTNRmeyQtJjKy
Ds4C3CtsgcvqMNtkLnOl5u8yHgaX2bVBP4PbKDmQyHkUUNYVQXg0zFH4eZJ6FijOVvWuBoH2Vki2
VN1Zbg1uqgZUg56wbhUvYmimnGSKDt9sfEhOFEv3PRhnlN4bBCb3KSOIO0vSD+tJaN1FJ5NG4qsb
u0k/CS7BmD/qzeBCwLNxe0LxoNaFEyiQHbdgmXgejW1yKetlJRkFrQzK2nyawkfEXqtHljD5Ok+m
hUikcGqad5DHevO/tOzS9Fj5Sn+JJKn759SHdfAs1pCuOQL0bjkEkNPye72K8GmcjPqu/YZEOpYr
ypkGYRJ6K2EU/mhqgQiEJfFQFaHvrcmJc2yECHgUe+S0E1l20krx2Ktg+sf5UQJQrbu0QIaHwgqY
mPoGvF118z2eFNuJbVQQJE7Wqd4ZjsjAITHr9kk61wcHPT2RaRkHP7ZJiHtUJBJ+WJldT288o+oH
6x35MLmqRS7kyvauJ1BXfRI1IyeUIJ/qZmaPIbhDzwDyY2W7tZv6zNFSoNho2podzLAAsmrkWL32
abOqjIRsOkF7WUU5lUt12CgIB7568EcUxA4OAX433/WRipClz4uxu3iJK3IIRNh/sf1A0x2iXtcV
oBIb+wPUjjRc8ojELOs1TYoOhco0a7sQfC5TVPf3UINTPhsQWbYQWmr9h9qA8xjWZW4PXdhsP+v/
4+g8liPHlSj6RYygA82WZFmpSnbUZsNQO9CDHiS+/h293UT0tFEVgMy8Lr0FVrgp8OPde3cd50Mc
s5/nKgaeflDeiO5ClN0k6Z8smjXbHcgSSGZR+kW2BUatB5YBxNW5DuwoSEFHvfZY+0Wrs84OyjjV
0mah26QDOI892FUSsMd4TRxb86J6fhffRWRtqeVH5e/Nq+uVGaO012NljyokxHOj57F3eQzcLq7Y
50R0DZMDnolEFqqdL6br9yHr1F5ESdMQOZm1AxI2HPd9fQkXL3gCtxZZ1XjyHuU+58Qtw49gdsGr
IsbcJLbLvP2Q1oyNtd7ihlaviv+fouZXdSagG79+FEQgiY4XOSTa8eaT13XGTtrJaw6bEO2PfClm
FlovDP3F1MKzrPH4uoxq/ynsRYgsbCEQUj3Sch+WsuQlcCPWQTwXhAG8N8bUU8I+1PrVqknPug8R
6T8M61p6mYKaYHtybm2go0iU+5MiFdtLuXhhl0w9Zv8EKm1/VXLYlwxMnzrgLuB/ycye1fliyyb8
lHFRd/+M1+sqYbwELbB7xYfUEWv8kI9e5aZd53focfPCMs9DIPP6NCprHeiQ5/gRrf78nC8yLw5B
V0ZRViJam7MtjGuTjvkgX7fK+Gu6mzB/h1kb//ZOuJNxUznVWTROdaLOU5nk0F5bcLHt6DE1fjEL
a/FUas5UMsq9EQ/FoIvpupds1oJQA2c4LzJut0NT7c3nANh9kIqVOtoP1h84+PY/O4PNFQCeU+ft
2/vWOK5HqxqZ6Fjng/+0MNpcuFqlznbPH5q0GyPPZ7ppQu/aoFWa3h3lz8EpaFXTX74k8nsKOaDv
nY8u4AECq4t/7ptxYONGum8ejLH92/fj/ns0hSuP2l6d90rCjslycC4oF4KHRTs5ebC9mE6byUs6
dMiYv3MwcgpktDnIZ7w+hBgOBubenGBdEQD8rflUvkdaP7m58LNW+PV6pkFQSeXurE13hvlPrLZp
vRGO27mHLpDmofYD9xIN3vg461acCjsiKxpYrhBgvoRfZSQwbxfFFw1Aiu3x0oYTBY5urpySdvNH
YAfgUjI3MUqckNe7fwp2fljJakHOzGW1/mOZvFPy1K91omSZf+zNsIUcrylUmbTGlYdHD/NNWFv5
r/VjmmCBQV8QfeHDsoSy1Ld+7gZ1VnNUv21WAcnp+dF/G6WNYjyZEgBz8yGCh6i75m3svO6Wh6Gl
sOzD2rvq4NhwZRVvDA+dR2foRUV48FxbXk2/dEft8dc79lwcp1KB+cU1RaaF5Em6MCqOwMKsctTh
Wg5YitTwWtcxkxiuKKj30c5vfaloedd6mz/Xqh6yfBSCqmI1bdJHrjnm5TQReaFkzs7r2D3rsFs/
wm1ZmnRmkUGC4yS86Tbsz97Olla4nTJ4YgKD74Y0S7tGjIAAufR+TE25HudWyheUA1E2B6HOtl7o
b4s17ZkL5fw6hFbz1JJukwJzqnMR5tYHtx25qE3kQQIa5pyWfLQPegJAoBbKU+MtNTeozBlLIvLr
0rYtuZet6WjhdvwegS4+HWfoSEGNFKNbudzHFr1nlNP3pg7U1tmdwADsUZa3xevcBEh0Y+Scp5vY
Rn9MCCTDIhv7Xra3w+uKKiRzvW5OxRaKc6vy7eyzu4hXZN8fGTb248aNeF6FVZ6RJIlL03wtPbda
cwpk1zzOjYgPLD343XnFkvJbZ9qEMWdDhqpJxt1VuWcq3uLnuhL2hy6Vm0FM2k+Aus29L1vnN4fd
y4xfqNTz1jzPNmXDckhXJsor7CTvTH7I67X69CSYodfakp1ETpGF0ky84pb1idwsB9AsP9ku2Z5I
uY2Oa4Qei3Ph/wnt3FmKgyEOU2YVmeYvRVjORxBpaNF82zJvDJdTOO+hlZT5+mtZLaCZajGXQfl/
aLj/DlIHr4MIyLMOOvu+VXBWGpz+3ZZ2eIL2dbPS2uJLFI/WfdLDZ9Cr/lAPBeyKzGMCWaH2GEEq
qmUV+u8gC9MJ0Kq+2qx0OCI6HCjke/XX9Wd1BocMXppxfp/Cpvxo7IAUvYUeAIfSlCcmr+sHjG7R
q9OUYWZG8IijFcRtUhdj7CZK7W2yz6Gd5Z3zO0SVw+e5iszEY4t+pdiD8NCZsR5TlCxdEmux6rRA
PVFQ7LEuZEONrGnYZvnMmpMfbtWOzmehO2+rr05od4F/kERxpkth2Fpy0vNCIawDCz7medgrWz62
y+R61nEPsFaBSs2zNIIL0Ir122rirTvTtu3bG1BqpSCr9tGP/yum1f8t6l0VT3axhcNBsfx2/Mc+
YzPXyaZr0WfFVAzuzcS4Xz+jcrDVlY+7an4LFyUBNPfYF08uzn7v0Yxtnflybd1vu+eY4eqyBRa6
0Zt1MbzGWMpGyt7qUCXtZnD0f/EyFsPfyNLBsCcdezVG5Lz8At2G3ZU6wSy8FOniVxJMd3fin8vc
0EP7YSTv0J+1cxjXLufgr011cMN5fi/0UraJnqLROuTrUO0poG5Ia+nPSMepiGQCoyHtlVt87kPt
w3nl7Jtr7qXMhw8Gyp4eqeG5adOyMfuHjZV7fInLSBdHj9Jop3Ez9DdAFRc5Q53X/b8V9V733ldi
714d8hnGNC4p/BthLXpkZSmXtXpUUz+0aez4pmTuhMbyE8py1z1182z4pKUBrU3qHcA6bbQzQjV4
7ADqrnHs+azaI8dcfp8ttUdPdFt2+bFrYfrELKyD+Ci7gcPkulBPzsHbtfsD4jVynmtAFvmviObu
3xKixD54CqF6ma3CjphmFQjDhTUyjpeCNBnrmdZnlocpKqz3WHNKymT062KwESaUYZ2Tci4EWefW
UnYE8M0luPEsVoy4aVREy/Y2F5AzWTmhemJ7KHtHdrS0at5aaF87t5d/ju5R8B3g8xTrUbemIN2J
nfBIH6j783ggatpavtfC6vTfGEgpchOWIW0Eq7tLERdbOlDWwZQpTyXk37T18ptXWTDi6Sy9yLq0
fTFFbVb1yM2ujYvkqIaMJxviFu+idc7ofcb9Mo3W1KosnNqouU/buMWnsKiifriQ9iVpi8hINj/9
dWllqm2vVYjQFpimrG3jUP9XAG15LxsJFv2QbVO4BHkys2Kd9jdwjLiTuxIvkNYuCg3b5xNaE5Ej
GOgTy5Lb4+R4odc+MJMy7Sad2+3yj9iFENPRW4PSIP8pFJDFA6lUUo3HrVzBwBZbBs1tgA9rfkNg
debbxIMl/lXObENMBmWjS/tsYwP1W3qFEK0c3FbNz57NbltGzsE4QdcxOxWzNWuJ/MECbTi1fJmy
ufCeMMCRSqhc892Wa9hn3jRHZf0KWbBrdY9sN2ztLCLaxPwKHBlsn024FDUM9x40vzYQgWU4lp4n
i2MfldvQp5MrzHCTBgIbe3Cw2tkGPNCejFxj77U3RENCwK/zkMKHSiYjw4+AKbTCn5BoJGX/wPvr
8MDta6I1i+Z9vKFKb7qbIxjN1JFaGkYENS+C+WT3eCf4pNum/8VlrvybPbvlkAza0/7RqeaC21+T
qJuuzhQl2zTH/2Rhl58r/c82w3MVIppSgk7jVp56X5rmNQ8myrWxSR3jMQmqC+RWK97qqFzyJ203
63yzetSp16rqCbvLp7HN0KyLA4sBBL3JOkR/iriq42TzqoErKmkraBmH2fpoebPVgZ+/WQ4l0ugm
Q5bkHZzANss99wF0PoU0Qf8TxZf7Z/A2EwEtQKACa+vIfxSQ1MwcUBveKQ9GBFeOipvXqC9jAt+2
gI2u2drY7ngDamy+F4hslqeY8WJPIUbD4VYokqKPu8f9PfQxJHDiLZvp3XRgc4L40GrW3iF27G1K
mB/M066UNipZMXiYtKrAX58tVC/iCMVMjk7l7WKnIdmGh8Edli3N2etdnJUBwkrsYifeiMuDm1O5
2+sgLe1/s3Vgb582aeROti8M5ICj6/6xuc460hyLsfuxOrE6zRrFmieD8BJ7M7CfQFuaunVDHlPk
2lwlgIyKi16GINisgxdpTB0zmVKoABJhipDEAw6A+57XApSob6yGwICqeZ78aAieJrpdmpZiXjbY
wqq91nUZmgt73sYL8vXgt4g3uzgg2LC/u0G4vkm+WVZl6GF/BOUOUIOG9vg6ohEI/wRg87/ynNty
ZjOH7jJX+CCDoU0reAlh3/0rooT1xS/9HZC/7SKysYS93nVtVfVDVReKbsNrl0+/j73tbm9x/xMu
b/vT5mFbp3GfF36iFt+H1ZP4RCzUq6mO8zVKq7UqWgoHwTfAjPznQicM1cSXJZPSWM2tb6Lg0Ml2
PYko3CqiATQwhP11kZUbw4bs/fiz0DPLfyfodGrF2ssQKNStP9xpVX8biMI/Sktl3gyLq37uFraD
l4rkqvxhHGtrJFPFWuNjDkM+HhBOmj6Lu6mlMdFe0d1Z5qI5tiUgyhHPV2W9Bug7MHuZevwFJfel
M/6C66dk29QCor8VPZRdLe0xh4mRlZfqckEBJ3YvViSuRV5NQRV2/gSAi9crQe9aT/+IApPOoUDK
QrNlx0tcZ53YW+dk9aPlfrdVroYPblWov/wPAFx6IO/1KQbGHhO+uDb8O8V9/at01OBwhsxSHEOj
++ABDRmluiRh5B7E9RCmxnLcMwKlasJbCbAwT6p/WQN3ANwckSqUz9JVvnwFqApegWBr+SeYmCns
pVq/q262XrCYbl3qBLwPWKaWibffWhrrVfJ2vfj5JsM0DFcRHYKtqJGdhoPllw+66b3mW+33Hc+l
LCxxZhPhFp7jCMjoGAbAI0cUXuxzlrZGotLuEd4dIQc0PmFT2fvbwK9uY0I8kM+7FPpdtE8HwiLE
mHlSDu57uwHubqfGbY2X1Rj3nuVM6MPBR5XEuTKtbtOCTGHgWdaIIFxJxKpC9VTsdZH/bERTsQW9
0WsepUGfR34CiGSGgzcEobhFktb4iSix8dKq0vMhoceBd2mp4uk6R7t+7yczkA0t3KlI4qGFdVBQ
nKd2X+QlbHnpz+u+TJrsTAR8EBy8Qw/9PhFWj3zUrt8UVQlRe+fv/HiyB6j8Lsyi/IOOe59/xqrX
MdOm5KcIyja+BEvevcWbDt9tVnd9cwdOckr6nm3927e+4L9Fl/91Z2/8GdlrqI4bDNaaFAT1yUNj
gI5Ti7Ys+O3y9llFsrAd2XqNdCDMYW2LafjwcfZbx2br5vwPC8+D8JvpxfoySrd5sGh1Xqc+GtCg
1CPfV5OLHY5hWcLEtvxqAjgO94lTvzTdUDz7Q9fYT6uDDvWxyWfrsW9RtFA5u/3esxPARZ1d1fV9
mAs4FZSfGK7aomkOIrQKcgCa2QjYckd67x26uYty5kA+d+1YpJopIekZptdEiyA+jx36zrWzhu+k
PU1x0ki3eOqdxrKfBa9ikZlqVj+YTCQCgMGn61KAON2tbpuRiDgCqBp0S3VVpHbkbzxinRvnCZpH
lzcqKsyPgE09KbLliaVjLEl8bqbJli/tWo3qLSJ/tbqMRTN89f5clcTsHvDSvnridQvmEu21i8Dv
VND9t3MSsugK7QtY5RsTSawOw+iud9/txE32+XCJ6RcQWsSW672iaNnYI9GO0/RhGhd5ZaiDtnln
x4TdHUq5odhx4GBABHU+ybtN5P1T7didgGGop/oodd5G565fRfmIiK8CIF6HOf8HpVDNP4a46dV7
TqS3SGikZr4B0063HEDWP6KBnyOgx3XhF6dZDacRoXxBIYJjOsdqXvWlQdn7Wi1u7R57t8+bDGp4
l8+OyaG6Cwsx5r2FDOtPdeswmyeecm39aqyFY9/Xcp5xSVD5xA2Cmx+iK12EihW3Cqe8mIKky808
3Lx1K9qzX5vCQLDMaDnByM1pUlZ7bND4XAbNU5FU+C3WlEZ1vk9ElF/HaEITpJR8icNJXefVJQw5
tgLUQNaOemqEaxEHQRjtTcJ/pWqxCD4dxtzzvtNR7EEaWr7yLr4R5l/Vc4vetWnKW7O5w88Jy4lk
wQ+BdCnjut5v8xwH6CsoHXMKEYvyj43DTvWwwA7pQztY00WPJQqEeVDhs8iNRce9eMt9Z2XjrzEO
+hMb4Wz8SbO32Wck/GI8xtqEVYqOw23T7gvluYJlstHJzgtz8smfXf9GsRBh6q/a6dKlnLsLMoTx
dVCWX9Bv7v4eZ0JRulJkYLp4XheDCoGbODOqhfY/pBNt2s7KrQ/85YMP3TAE3oM3WH18mdphbDLs
YMQR5jUz+G9O9fJTmn0+oPPCjuAHuRoPvdMy2/tN665HV049DaG1PYlhjY6VrNjGtS4Li8tmh8cq
U4M9nwYzqT90WPVhFbV+FL7THnFMLtlGe/e4SHBNhefgp45VxYHs6+uSm15l/jS3z07Fat5TU+71
E9RIey6crX0arNI78Ja5cI7bvh5HeqGkik18Fn21P/Mpz8uBlrDpUZME9pwy4aIu9Xp5XCR8wUtP
sRn5AnF4vdkbkU5+3C8ZkgpiWTe5IFb1xxhFt6rDEVjQaOrFNPlwImq8+cLIH6L3N/e/anRmxz9p
XETu93GsSv0QV7p5dCdbvLlFEH3LUb6xP1dwuZLIgiQOMa9OydhW7l+WAjomseNV3wqh9LnxakQw
LaslTt34BRvUTfvQtEsk+exH77en6kAdIVfxDkBvN226ds1aXKRBP9E6ruzPdi5ij5bAnelgpf/I
N0YbsI05wqraGa55bPv3nKBqrlfvW/NR4M552op9vvGHfEe2RbAJQQTmDe8hptY6GmsnzYvFPhuB
2uggm9pS6YhezpxCh1oRmUlepLa2pGf8OiMfn95UPXo5mFKw7q9h1AE0mEB6KqnH0NrvCGbRhdP0
Wf8Fqwcdrsf1q9YbdXJcEc0niK59O3SURPuvbS+uTnKUTnUKMIHGUHteY7KZOXd/AhdGrMbDMoj+
YBmn1fd2cagVBmOPOm1251vZADtavEIuEXO1WDGDRQK5N9BYVnZsxde8KvIRsU/DdBSjOBIP4bzA
kO4U6DPPIMKsuetzBkyt1mfmef8z7qcAy5G/Fhs53778CBC3Xe3QGp7FYs3+wTejcu60m0ueOQqJ
/De7rC1gQduKDqHe6JY5tNF54EzQt9FgF6lgfIQWc4h3yzB1LXvShoEan02nixwwb3MGkO9J5ig6
0Na+0amsC7+3lFgyGtW9F/EUWlfdM/EdptgZ/vN9tWU8KPJ9XPHpAA0uJe13aeKARD0oqSJBp81D
AJzIK25DAtxZjUPTBSu/HviOnU+bweRQLKy4P1Iq0SpIZENwXjWddDLqGuWJ3lHY3lYa1iClmrKR
ukNUUR0dRCD7s7MMkwNp0i7x8esdjkwCLWlHiWhQMaR4SZziIE0VBM96wxue9EG/BU9xK0LzhJCv
0Bd0EazL221u1a3iqrbXNRSTf95lXzL72Zv2T7FiO9hfF8uBS49SAnUUEK46ses8+hGryA+eCUWe
fC61Vbg4jVQjs6CwSRhctrwO0plHoUvHfsZmkgxo34aXfab28vTLBhFW2rScp3SigEBGLPmMmjPd
PcS2j/EyjAIRLWC29R//7+pfNmzH5Bh70WM7KpXfyKNr8oPuNvnhLV3xiT0MuNsvhGbR0LgL4NvY
96PlAzbW7x5aHUL6AFMi20TOOqDL9obp2NtM0MmKZcoFV0UDkNWo4wGLpuk/F9NOf2ynsLRPXRSu
f2XRx8ciMFN/nj3mhYQc2/0YovqUsDPLch/UvLRHs+7R+NqZpbYQvZSyiBO2DI/FYY27+rcFiT/d
u0JG08H34/0UhJbeE62awkqqL5cB/XIrj3telphHMCunwRZEf9CZ+a9D3pePhQphQElpY7KNdInY
xJh5P460EluKS8bu3+Ft+egtGdqg8G3nVolsWDx4XlTf5nfPMvaX23PuPATlNmqxm2/03v1Qeiqf
uq4LdzKdA/EuetJimdHtqHp0Ba7Jm54gJ/6yMg6fl+mK8G38knFB0MEhX30Q7fboVsJAR1mbuXGQ
HDrpWpvzNIn8uTFIK99aBvZnn6KLhgBfXZaLaTOPblXW4TGC5v5JszU7qdvxipYJOmfzzZ5FPOIF
HFFeR7u3AvUvpZ/UrhEcHDX8mOKBJfYwP3/ZV7rTqsSwNtaqi2+Fnrp3bjPEpcjd8wLL+3sohXnb
NhE8ut1kfu1l1RzJRKoeQzsMPoMcTQPsAwLDcqx+E3TRd2njih3TtdgeLYR5U7qMwwbrJ8fvLYYG
RtN+Ce8tzlAqBLXTsboWZ2INRB66c/8jLgMLOq0xH4gYtycD+3hh1QHewTaPy0O17eLB2lR5d5qV
ydiwVLCh3SYah1HMDVGYy+U4OO56Qjoy/0RXZj3pooRhR4n5gLF0iA8Y2ro/SKPsFMcMaP2krfeo
0OOr2vvtM8Di8ehgVnnewu1ac5BO9ErDm70O1C47HJcT4nN5jdZxvCjLRV1t1fSYxH/ZB0esv8El
cONMRfWIKgwXmLs5j7KLxQ+Ewz0pPlv8VRhbRDmE9aqLkcI+u7rbbyGvMIKTVn1TElGtxTfyu1hL
9a9rWODjbLP1vqEaeiXPQD/W67ZcfEQgj55XjX/q3bMugH36wh/FZENbXdxYbh8/yvVL0TflDhuB
jYPNc6QvbtZ+zHjJIoBHp5OQYfZ+gDOFhUSQLYDHNjQ3cQU3iYseF4xcgv6VTKZtRQIWWUPC6Nm+
uC4CR6Gt7uDOpf7eri2QK+BWEWf7OhbnqdhmxuIRUn+sGPpWzy+zPmxdSqqN6JQc4YnMGwHCncqG
WH0gr3FBAxgO8jZZA1KEMVdNatfO51SH1kWGVX7Noy38sVm+BygXiRscyPxrr6wF0YZdfWgnhHVZ
tPsIwaIv1mqWB4wwXZbHY3SQblxd+8UqM6sipR5atHusIntLZjrfL/ehc/IYXiPjbUcMUp8h+trz
bOL1zDDrfUZDPz9MRqgXQEPQV2+i1ya5LrX6cG2gW2yfJ6+0Tmhja6wJdnzcMGGWSZCb38bBaVZh
Bv8WzN34S+KgeYEax/CsISrZf76eWkvNVEiOEerjcckAsNwp3bvQfHB+Ea0MKvovh9+qM3e15b+9
7qwDRAAzK5z13eHOQd4uuT3Tldrdbdpr4aTC8503aYlhg5q32+su655ButrcG1OYfe0hPCk2mwXn
y3uUdR16ZnQFpfgo9nFO62FheVwH+olVXtNBuGbKandBBASqsr/N1sL+J7/em29R4IPCAsEdmIfQ
yoXrVD2jCQPVASiwLnsft2flwQFGpcI4xBvdJXT+dYbnbvkddEH5HX/GBOkRaoLG/PrWy6J9jac9
UC+tj4ugKPr2+9QRK5zEO2ktSTH7EQMOvmgcdQ2KIneu733tIeFCWHZqRFVdlzYH9mZRwQYHuO3X
svftBxza48mCe2kP9L71+0ZTiP4PlxtmDKuBYdQ0C27vfWtV/bOLggHf8bxQCJegsq8uISkQk4Hn
po5GXH2u9hGRbrG4MNC4tjO6ijULwBSQDy3tya928ekiyrtPeEkyN+qotHytAVVEMwIVcBMpXXGd
csq2DxuR2ZJAjeG/Cyqf2DV7Q0w+TEzohcWyTY0aAl87fEN4xQ/pvSgdjC/SmP08OG29wi4XC6qm
wflHYnJ7xaJuo+dvLXSHsc8AhihriP8OIKsy2b+sf6njkR7s+kt9IwFnDh8gdyuBNZ/R8IxEfUfd
hLaoSmh2ujzRmNLOtILRbSjG/AAYjJxk7L207cf2F742iGSUYPPBnob5vxwPpvONKIP4ZXN2hBpy
KJemSgJP4wHEjLIcw3Z2Lu2IVAfL53LcV4nnqxjafElXew6vQyNJ5VOx6rarQzYBrdnsdKd52pwR
hK83zyKgaa/jfl2zMGjMtzwo8vRrAWJ8qonj+SlVMP2lqRBkxvvqaERjH7DPqHfXRM678Vbnb69w
r4glyqlLBspPs8znZzGuboG8x/Ufi7abD2yYRWYMniPqxMO5BwCnG9i70nKuKC40OORs/ZxjzHgA
zGH936Bb/9LOpfUJxOB35x0H9APmMvWAeqK8aHsYb0JaHSLPWA2PtbVyNnbp3Iudny0W9LbcKCAp
j64VD9Ok4wT0a/vnB+V0wHEg+DfZ4l03EgsNlDe8HOrdNzLA8puNeOUuvb47Abf1+JGG/TgDH/iJ
Jde+OBC/p95WNTCsVQ1QTFF56r6XnfrVlVb3bMWBdRbhYN4H1F/4PwGjTDrHS1/hdalAKoMgPrpL
3bwYo70jmegC8EHFfwP8SQQYGPtLjE2u80yKEUm2c/zsjVH5WOe7/viSxNxdmP3/wtBfvzcF3Qd+
KvNndCbE4vPK7JAwwDZXILQ99cZlulro/1++TIbYXiwORTrE9nrbphYzzeya34Xtea8hUutL7kXt
c+Wa5Zc3etrDvBHUitceqgGlLygrMWs1JABDHWvsPIeH0A+X/Ohv+XpHyUfIIbFqXZX6UwWYjTgi
QBklI/VftOKZPVBp9ic5L1V3mPrOeQtsykSNv/XXtvhIi7YYIvpu48WqPsvcgWdydlTiMdjJPxul
4cEfl8b8LYkiO06zv0RP0eqgK5qtZnkcJb6L62Jb9gc7mc18KASZ2Kme+7C6FBKNiQIUlnOd5VOF
BqesiMY74byO2jeiVmLnMO2FuqEUtv5z2RayHuPOH4qjCmGw0xq9ozxiJhJ/+iIP1GkfcMokRUT9
JgzJbe2P2gkC5zSuLUjq3vAlEKixroZNU03X4creFiu/Tvu6xUPaUwbIrduFk+8pA58eHlHZ7Wyr
j0fsVMBJ1Srw/BTLzgyKSfroL5ZXgQcgs9mO4zyLixXug/uzhZBP5yZ31leKYDi/ax3J4mKUq/0X
otXMltSDxc1lmPMewv3/8vIp35+QfkXNY5tbDWluNNLVdBfTUG1kMyPGOJLUgSR8G0s/yqx+WC11
9EQwZIjQ3QqiIrT7nv9VKlYwZXsR2voH4vwvupBJ18Jy1KuIWBNCYh4b8ve8jw4+KX6Hm60VL2NT
79/6AgS2vPXB5KFp6AbtHOyWKMH9NJmdeRdathY30lJcnYLuDGgjY0T56+s214xBdYD4pc1tv9/S
SvjTeINGiyLcJq0YJTqyEPVdImQ3mod+ib3u1Ywo757swEb8nWI3NOOzFzG3o3IWIn63O3uck231
l+0RtG3/FCpGDJLgk1mOrPstwDTHHDkbDXUoAjbgIBNSZz9wdOZOFoR9aybnLcY1f/sfZ2fW3DiS
Zem/UpbvqIZjc2Cssx64kyKpfX2BKRQK7IBjh+PXz8fqmulKWefkmNLyJUwhSkHCl3vvOd/xJh9/
Bg3CycYiUclHmpH+M4Hh3pZhYX2wKR5um8m+ja0p3cmSzllPcuaylq7zo2b4/RbhYDn0teOstSNp
CyhUVYzatXjlnmdwdkCtSbBe3ohCcJF0URu6foMcZey8Yu0WGfdnKw17ZERBftKx8h84IoKtozpO
qSTjILb8dptgFXiBPsPuUbtcexaFS0dJAuM4ONY0/ULaIJZpc5HJtGFpMf728pty8OObWRnyasiq
cuPl6NvbNs1dmqlh7qyQJVk3ejb0iU5ghkT34jdcQO9vX5tQIhWKlRu/263CDk6gxWaeOr2KCk89
TbWJ/t8ZpmcUMs2jZxnMcnK3FG9BbY+7wB7R43Dx6R8gHrZ45JNmWjJOmXg2qnE8W76uXiobZ+GS
gjLY2Jmvr4hXyZ+cXI1vGbiiZhmzKmxm7PyoGZbBcZYNEkRRFE8dK27lxl4OBT3r5S0uVfFhJNO8
wm3pPMxWUpwyU6bRolBT/1xodN+YdaqtS5V99Klbd22NWHqh8fi8KNtK7+pRN6j/qZs3DtsBVR0G
8UXmxvGDaVTRWxmPglt72zurTEzxKg9sca/MdjDWkw+3sokMDDilXV9nScZmo6EbvDpTivcm8ebo
niSK+oAwfF4N5eT9tAyTzgGtM3/J+YFcu27tw8hg7dQKy3oh9nm6KSUKZRPb0LGxXEugX+9CRCv4
M26jBoMqfsh03XtNCnbFim4CfsVzK+f2F95LHJc2HIxGY2jFduqjY+ii6MpTIOMWdmxML7QamnNH
q4s2cNmv4F2kTx2GicdoEN4KeqHeeFFUYDBHaWsuGt9tmnVuWF6xwgranhP4N94ZP0JKc94QtOXv
rLGz3tLRdCvUBsiGVljnG3OjjWpeimwSD0XGPHDkOZk2prTV8MoE1RM7C0GS2gCX6F5o771gvEPz
aWM7rBceR9kZM3fsr7Ky8ogkoTRMz2an3OgUX0qUZZjW9YpgxXJeDqGiBVTGhdqUNgrzbT834xYg
NF3oHj7iRSQRBG+eHxnxxghGTBsEYQ6XuS9h2DthDi1yP+gnZwWucOeUsb+pTKSKh9DosD4js7oD
w4OFhxRkLgCBTIb50FWlvQlairwhMRrGY/S4KDC6ni26517V+5CPiq7Ids140VFe8Bubpsg9Ol+B
k/VL9rV+NTB/2Kl2HH4kGr/J5HbopJjI2YKHOqDVVoPWmEak/AvQoTV6Uzsdf6BoAVtl0Q/iQoHa
6ILUTeul4G6GyFxmGiNrGDcgT5pU0IUtUT8W3ImMoQHDCiho3tVqQE1MqXTg90IHOuiLycLEwkyX
VK1DGeZ7DznxAXQSuTAxvtgpRm3ZmhPngUWBwBOmKnj+6IDQOIfB5H4gCBxbPKhd/TjQ3vyZcxz9
iO0kWBeWXVw3c1A/N5S/60mPekmbudyWpsTNmaXKKFc6j4z71A3Upy6sYo3UngnkYDTV0pI04eXs
I7FFKts4OGHDmnGjUf4s4KI8zqFkGu52Xs21ZEb4HLpIybNYNOvYHxB7hSQO+rP30g5kbxa5L84w
DTPk6Km7bRmQbDiPwptWav0YVE7JvCZNH2nH+g99gbMM6UhSFJuh5f1DIMJoLUEZcKdgq7HScW19
jhQvG6N1UPDh1P2Y3WxGoeZXaikRTFIZCvrIiMqZTJVNlC6HdDAOJoPnVTOaXIHRYoirCPoO0c8R
PjHfQnO7NYkmtvaMJTG/WJNtJPTRK6ZbTBsaczVIpGz7QTTFDhJsfktOpKQcNdIllQC+lEAhPZyM
iNttD8TqvZ8t1FMB0pGklPYu7SzYNDPTkGsOZ/2caLe5M2oQDvgNKd5KobCVBXY6beF2BmJDWTRH
+ywt3ZgnuxEnOrIXdQhTm6PLufcEu6JrNqpv446Zp1e8mKM/X+6aM8TFOWqs6hbBi390g6RLnyLV
2XBy7HTZ5JW9a2xHyVenaueCfQcj3TJJKrWbPVzrlKEQDUbXZnOeq366SxEzy1VcmNa8smezaXdu
iSwSVR58RqauZucwtcjbh1z3abHpLhCfbVfPsPKg2Mlo65nlMFODeHnxSMLAkC7bJCJ2DldRGn3k
Y5jwJJd1w3xSQsIK7wcNOsVcaq0SCgO7LKihdTAVDmQmWq4fQ5LWxa+ukEhlmJBl+V5fXv1Q+9o0
drQvjGKFTWKiM+r7DdYokoSN5ugFnrDeQABIydKTpavugtKMnXjp0IcYDrkzjnIb+bQblg7uPybr
HLPeMu6ExDeSjLLZwfAo7xhPBneNEsNDN6rJWjdSo2DjkjsVJ6Mr+vGKRmR6WwZj8zwPns6Xno/O
cGN7xRhucuhPu0o56iopM4Ya9NKYYsJ1EYeJpbmMs9p/SroGG5dDFfiRWKEOD3bFlf01hbJF4DcN
U4A1kdbv5EchBHSbsX3HQQGXcOip267cJgjllimOG65r9N+nKBPJ+4TD7942tPPcUVCgOkFDhjPB
jRPn0EMq0YsGPAxcMcpH/56R3Fjfp2G1RGFFD7dgM1J+cBUC7Fj7aY9l1MfrNK0BF2KRQbPV3VXM
RDZWN5tnDenjxHTeRV6FdKjb4kgMokVO//IRVVDKMZBFIfeSePylGDpv6Xm4ybLo3X6fhsLtF+MI
KA9iQ/Kz9+h3MiXzx3dGO+k9mIbxOqDtn61ql+4b/1hHrbRVubtQ2Fm5YFaunnrofttBxt5VEcJj
yX3b/dUrpjjbSIwj27TBTLvg9c5B50trm89dexao5af15CE9SwOrTddxSInG3DzFGB7goyiDghht
tOTuAYkXf5fdqDJX0EKlQmeC+GPhz0aK6o0G9dbuSnfV1xgjgDxxeWVp2yB1VMEWFdQTZpeOgduP
eMaAtgBPMG2bWppMnWe9nzJGeswKIrqXlO4LuN3Dey3VCKoi64Jx3wdabhrKt41LnP01ekJAVsjE
8kOVTuWRCfl4zousPnhhGJ/LKg0RpHX2oywMkR3SvICN0DPjO/tdHWztNAAIZrgPwqz03gkdl/F2
mAWHjJsJKCY97mQ6td5NWYdBe2LYz0UGTkgqrWpV6wk2W2DEcol6FcNSrcIbnHbzSbcszK73q03b
igLUHsIfUEbFAd+3Q31X4tCIoTSdEqapTMA7T7wB3uduHCZx8RnGF/9bPDVvkdPly+BChFqWdS5f
qQPEmjHQvILE0V7TTdIo0ERoRkthdL1YR3ZKS9O24+w4IsXdVhY4RrN225dLyCahcRym3CV7teqV
cHfO2DcKe0be+atKZgY0o9xbY396Jg4rXHqifi4sJc4Cchrsn3nclsHsPvSJ2X4Uk9/cNB6cJNZG
de/Ms30fx6D1ODZNWnW5Zrq4qGmWbqWVpfyeObIWBpV+4yJALz5ggmiigadx7QpKnQWLSbCratui
v2aGIPc0lJszathBLhFh+4diqCemGLBFufr5U/MQWFOx4TpEq0FlY/uD4HTzqL0LyKkb9b0r4EAv
W8WJNshu2LbZrPbt5AT3s1F611Bj3HsKeuPITNG5Eth+aKTzQZcHs6O9W9MIygj5NaQJ4TPLr0pc
KGI5lVImRyfP1XvdNGLnIByj5IwmpkjwvLYYVzn5dYPz27bnfjEn3biLoy688stwXPlseh8ugQIP
PhH1tERK8B8288KVD2RgGRcDJ/KosS+nabCzUoRiJmoeHFPQ7l9bt8biUuO2W7gI77cMGVh9oSmV
Xjv0dqKdX2X1g2ys7NGEZLDA9WlsLEPheW2BNawaRGVqMbRDsq9abPVzabZ3MEXdoy/+qSgarRqf
u8FOibDBoq7tzPKc+naHQtOlZRbOeC7idABKRRANImyHKMUpRX5SKjs45LCLHhu67M3CYnx9HSlP
HKdeji9tbf7Us528CE/Ed7KLs2vPi+sVwWXqycz6fIeMxzshNmg3vl95cMX9UO0UA5EtIzTurQAL
L/sWc02UwtFbGEPNW3fU1eBdU1xIyFAvc1MWJTqNV1No93lse2NjTE56or0AVUD0+Vra6JSjyh+g
GoIT+8nBKz88A9eN5km9pqkh8EO5/XiOjUa/98YUXfVzl66hqgiMYhVNjXoH2zjjlllcMhmdfW7B
a9ObgDyRFCJJQpDAjzStLHVMOaxirHujW7cEO+FHyRcQ9orRWjSGdMOzGWcV/YO8C2R/hyI5cdIl
7KCCIQFlD9shyznwSR+NQeuxupDPFTdUUbML9CiMO1ymVM9ze2ZGlOXsBBZVwTXnKyiAReXlCJJP
aFHC1NjM8Hgibr/Q2Tf+jDT0zkCPWX3+vwHDf8Ze/kKN76IRxZqMxMEKrXOA/rgG/vCtl/YvQON/
C/gBelLIUSvrwJvzWrfToWzM/fde+gsxmiJNyDwvxQE/Mf7JbZt334uwQl78x9/aEEi5sqxxD7Q4
bltn9hatOar1937vL7ToyAhpFDaZdYja/ppa95lz7i/o8H/yQfpfMNE6REWIhtU6UPtANojujQx3
xPd+7S8PiTeaCKssPEVVEf5wOv0medS/99oy+OP7zUgOUZgte1oiEK7sSuwT43tBLUJeEOf/9gTa
Nh5mixHRIcaAsrITy4bX5P9Vjt2fvOPyS4gHXhM/dU24IVwVcQRmG5SC34rAYMz2x1+8qBUUk8RV
lNaw9V7sVP/Fu/0nMHH5ZU02ojJjM5Xq4CFUMug4NQVaMxRrCbTl74USCflldTqSviSSPn6IyH7Z
qrjGOL/61pMov6zOKev9tBWlOuSB/5Y11Q2CyF/fe+mva7O2u6ygT3LgTL02KeGq4S8iR/7sQfmy
NKe6b5i+JvpgktrgTzeuzr6XwiC/LMweUipYgUgfogCugyMuUURBNH5vt/K+LE2phFnTJ59Y9r59
jbSo3iNP7r/3UXpfFmfcIsRv/X48eMSYtyLamlV6+62P0vuyMvkk57pBAXoouWuQdfbayu5777j3
ZWX6NrTMTrTDIWyzeo0qzV3LWlvffMe/LM9kEKAhULodhE7DczNRupLxkHzv1PS+rMsM0knt2gi7
2wtUQfXeZxh+L3ldeF8WZkrXoxkb8MpujEwmMCpqg8LJ/mLb+pMV5H1Zm41RKC6TcweCVXa4F2jX
hrH45kf6ZXn6QRtnIH4LwpIkzpbo2DjV+/cexC/r04haPxuipj6gOcKPkmdyUYtvRs0K98v6dKLJ
hdcO5p8NHKKKET2mUzp+7whyvyzPBFOD5Wa9OoRCXLybkstsBnfsW2+M+2WF+gLd1Syr6hCVsw9V
ZjgzsKqW33vxL2u0BBiWCurlA86pbAFGZyNwhH/zxb8s0T5vk6IfONwSM38AhUQVWfbpX7wtrn15
Mv6HjB/3yxrF72jaOnV5YzCUP1hGuq2c/omRO3hBRSipEEZ1UffLvZLzYaoYQLTlfHT9oJg3wFei
J9y/2T51GZvJsA2odS69cgodNA3tT3dCDobesb/EMzRLdCG3YTPGS4AmSK8MjNiNRsDbI8l1teUe
ak0Wwjh8yIleAlbfBbW/f0PUd3adm0h9kXlOZ6xLyUFCXlvEsbHPe+c+aYLrlDi3fhyeJx3TqJoz
RKiUenPJj1WyNMYHvyyzTeeZ0RoNWrDJmuDSFla3GV6sdR71AvF8POwFaloXPQ9BA/pqmmS0manz
2kfSMnZ23ozVAg+k8RNetiTCxB2QC4GuHiAIoXiztwpByhHbdkXHKYW6HCfXQR2G18BjiX1uh9dU
W9iBO2+lZWivMb9cCb95mdE27J0+vzbKod3Qrjeoz6vpfQq4GXjmVUGXoTZDJXfCgF6FAZn+kJ9c
sNhSDFBQpgG1stFOiA5L1FoY20vcbM6iiMNjEvWom6srofI9hWt5P/lhuHUNSPEeno8znD98oBo9
7AA+07FuBte+GXx33FAEFjis5YT1sSNqvWQctWb80y+9NMif0wQNYtIZW4Ge6iaDBgew8KwCmMNF
lT7OeeEvuZ2VesMweAfc50EZeqQ7gt+Y++YqyP1Mr4CR3zhY1pYoqCGDNZPeAdkg9yGL/SMI0xFJ
jj4aGJMxirpLEYXh0ufTrw3blcxhvWkbguHdebbAkVPKDWLF9omWItqdgYkoARm9wOBHn/sBcHOC
2RdS3RIKkLnxRgaLS2zoGDc9q7ny7VZOTLKdGhw5M+3OJrlA1bo7hkF3rngYLyTntR/AtNz6Dbcs
oFOjuywGvaPHdByj8nHs9FZkfl+uK2YtnhN4+V2LrOWoXfOUgm1dt6C1l7EM8PcJOLMDUOYrrIDd
sqvNR4F8amOCjOdBS2m5u36RHRg8+VuJCcXzscU70ZZ0iS2z24sIwucNVf2vgFH2qpDACyQ9qH2P
f3BVM+VcRJ5fEP8yA9Huzc/ZmW+7joy2myCSLcz/tgHEJaYj814N/LxkCTNetZCcLYSeTprkQMBB
up4xEzMqY9jYDfYhmnL3xel7LMONb97DcPGO7lgx7wT0XDyPoJF4E5xxyfQz0PeQnk4ufQ3rMax6
UkGqfWZ75jGBf0zTpzU3vRXc1EbKsGVMj/DvVjC/9p6NCCaYhk17EWbgBRXr2m0WvZOlfARab/0k
AiYF3AO4CM/08uKDwzA23WZgszbFmBy6zL6ixf5DRoN/FqkF6qxrWNl6VvPLnOQ5DJEkcbfkZFjL
ajSBq9TxoTBt7xdRIBoeCzxoIlkC3BaeK5N5Uw+JfXQthvwrq5/MDXDzk5sElr8C1I+Kcx7kGglS
aKxKrS43q7c4JgEGJFC+dBnuf4qwNFLgRvVTkpjZTrQlI0LM0cdhDp/yxLuYKeehuHZo/Wysojog
WGFtQKoO+ksfq3KQ2OIwWQCZYpsJnR2WnHfcxOIpMCji8HcQn8yQvF4Z0P0QzKI158+Dee1ChVlP
ozYQraiLElA2hrH2sY49xlgL137byJWfNYClZNTwWcQ4UXVilsdW59eo0MITGSfXBlu4KmkC2raB
kwHBGcE7Izw+tgMBb/9VeGpXZs2OB8y4jvC3bUIZQwgPmQVMiBqrpkBK49Yg53DFspzDev6pSlSE
WWtn96gdLaS3Y/RCfwp8mDclxrIpe+NkVuiEl2TEM03Pg6r/MJCONDCoyvohbPpPZJ7GFaRIlMWa
z5L5SH+IDACOmo90VXdyvuNWMW8Qcqh5hWAehSOjsI/BaSioB4/0QgO7FrH061A7+ZvQnSYAeMiw
miprHcwoQeKgKck3aG66Edtq1hFMaTtdhCqrmfhonMoLAOkHb/QVo53Z1clzbtpddRgMZ9DLDr3q
MR2HQC7toHttWlTTNtj9w1CMiE+z1tfMabzuvQfXsyyDbkbE5LgPmPfRU3XYdRksFytgQPgvIXrj
lQLYJIQPmwYI2i5A2rGdsyo6Dvm4H1zRHHDNx5AIaucmk2axsj3ax0Zg7lsSo9a2C3p9qYvohsYj
cV6z04/olVI73ngk5AxV4MkrA8Z+/SbJ8VlmUxNtXSWB3wXNwxDn4tnkM0UFW+BNBN5SOcpVj5DO
5n7lM720V35qyZd8CBih1abpn+ti3kEv1zvHRSk3EZayrVNmAwDUs/coi1F6QEUtGY3av4DQ+HdV
w1i0y5OftskMDg2qqF56XZpXagiil6HpinWNG36VsyNDZalimS641OTLOOk7TFIJlJg0F8O10aMZ
6MMClpvsfJtZkvWAn1HsI7S1vzQxWY+yVvraSAtmtaVboJ93JrEOLCybdtExUwKNeZ12w3zjmDOV
B/MudrQIwGiO6GSj2lymZL6gdmJoa031sjDzhjOrsnEuBAJHSaHK9iqKJ+BuxJj1tyMW4YeKZvkR
v0/5iLWwX3euHT0h4lbcEHo1dhsytPQOddFUHTJBZpYp7Nglm61lHtfHJZtQmleLUVE9G7OD3cmJ
DSQHwToJa5InPG2vxso5jWClGbdj4snG/NFpw5Fgj/CWgYohsPo1+dbiKOViB9nJ7vkJ6JAQuCX1
Y8hNbInysrzRUconV0jjvxJk/+Nj+l/RZ3XzX7fN9h//yZ8/KmQsmJC6L3/8x/azOr8Xn+1/Xr7r
//6tP37PPx6qgv+//pU/fAev+6+fu3rv3v/wh3XJ6Fff9p+Nvvts+7z756vzG17+5v/vF//2+c9X
edDq8/ff3n8WXGiSlnPjo/vtX1/a//z9N5uEFi7a//HvP+FfX778K3//7SUp0+S9jP72qKO++R++
9fO97X7/LfD+bvuBeWF74kB0PYsiYPy8fEXafwfxFliegyXd9uQlBp1Yhi7+/Tcn+LuQpi0Dz0aI
TKHKN7VVf/mS7fzdti3X9E1f0oC8hNL+n1/xDx/Tf39sfyv74qZKyq79/TdkYJfK77+rB+mwaLFE
mcRy2jYGN/tLeQXqdOrqmlyMYKpffTfIXxDAT8kynV0zPo2iz4BGYP8HvEZUEHR23HHrpLame86j
4ZmsmmeabP4CZzlnvzIPZQutcBgyzGUoDsRmQMe+StP5nVsVMDqAQNvavmiMkDFxAAWqPMu6x1UP
sXnZQmvjjtTbj5kmcGM/soJQUthBm4ttiXL3jMfUqDFdilRvHZw6/gN2NdwPXlZAOl+w89fv0BLs
dZSa07IdOWPeAOd1x1y1SX6Lrbtu98wA53zNkVhc1Xhdhz2K6k+nnpMT4pm3mG4TpEVQlUgtSTDI
xiy89pEIzYGaDzLQ1jEFxn6uc1y18Mum7gauUggmYQJlcOFkPAoUtv5Nisx40zWuv43gDJQ70sOa
dANPCK9XyYHhRcVbcIGzhKmMbuY2v2Dm8trB+MTniSoTkgcDXHQkAG5XrWuZOKcR4v6q07x+dtOA
LgrxW35+16SBe3KFtMklCTOs+ZbfGx5+DMS9V2licClnUCmmy3XjmAwhuD0a0mH4LPlReD2UVz7b
k+0TSTZaxcEjZcR8jfISHCyWwotgB4evS4acNb4D/VNXtUIV5nREtL0hNESxFqra5lxs4S7ctpV0
HtOEAeyVNSvnNeg9R6DKdsPuAJsLv5uZSTIB85B8A6K5GmZcfF+Oupyry4+4DEgxwDQwyVPa44Mt
Lhvru8shC4/cQU6eWcCeXUw2i9oaTPeUZAhj7y0b3iT/aCAI4V5E/cSNljbHvNCXpLuHrEqjCp9W
5afbobVFvjZkZ5NJTNJLzqSdx7S0uyQCmKxCvU4m00rO9AVK7tH9M4rSCMesaUMISbBdfmRssvFp
5rvZvOvcMqD/pwViVzcanwg/1fsK5saVJ6s5bLb4U2UPqQkxyrqZEfQl4UVPC++nwuAj8KnAgQUO
T8bmWDPUuyKdNAEqagAWX04KvCWwH3qrlBlhRnFT6aBRsDaQGIJgmfQP1I3zrlMeWtMJbWR433aK
8a6Y3OxUt3DTTFcp/cs2i34JSs+/WF/KawT7qrcXsO1VwV0tG3tn3bXCi66GSHj5dd0oE2UPUtqr
bPJguYWNAaW1KfWyASVoLxFcffgG1FLTEjguywLYhMJptNDl1HBwQYhaO/iMf7mz+CRPjeiPkZS2
kAP5pvMdJqye8BoQYZri+AQorbnWme+LK26PF2yrzshNoPDzoODPZp7vAZ7xYGd1hTUjVjaJCX1X
iFfD7Uzv3hm6udkGCkPqEDeS65gqQ+8zSy+xecu0K0OCbYIRt9u6deVY/WR0QjhloyC4AKEZwo7B
au8BIQdG2x+sKEnDJajvMX+BKUZFJEK7egfUbCJkV4avaKV5bY5dhHyK6Ip6GWjkqCxO9TnTHkob
ZwxuRZJqA4CH54eknRWykA+Ql++4sbTGKa+b4JLAYQ7uLpl8rIeSN1AeWCWB+hGgl9SIPf1mvCSE
mcGE9SWicmPRojgaJq4qeDWGmw7D94Xx09VWd8MrkqKnsDwmt0UUTPGed5fozkv/KUNEFSrDCWMm
yUYQE1fU2QU4FqjRRDkg3eqhqKNCpexdhDXa4E3ksdPz1+cWu9MuVGw7J4gGRvhuNKh8uBYN/GOB
uI+zF7LVRSGGN8fR/osYU3J41u6Q+N7L4GAhGvZW4cXl8zQUfXjuZEX00iKv+6xatQliwncszKJa
WbVPqbWIWwbvH1qhXVnzIQCQinlz4zVuLIVhQsfOR0LPZOOFWh2N2Y/XJWRLUjYSdhbrndPX9Ja4
5Yf0qQD4yvPrCf7b16QXzGsaIvQA2o5Un3PauG2BVYxFgTa2HjA6ACCwOlznfmHM74TjYMjrUQwN
REMdCnIKzPfZsdNzRE7QKqo7pMSGMj4Gg2rCSOtpYYJ3WCu/0AsrKE44BYK9ha72Z28MZr/O4vYu
FOaDBd0JnSX5W1y+WTvstq82GIgk3gyloq/TUcQ/4WurT7RRCuxxgJ2QecALvRnNJvePUW0S0BsF
YQhi+MI+cGH9UXXaBXdJmmOBDwggQwvOowE4rsNyuvOMC1Jlhu4ZA07rL/TV3uEwg8CfJTe4L60R
NMKl5+dlWqgd0CzHfCTJ52kS/vvQklp+CTbLuTfAvrbcvckSy5+qOZ+uKsIaifGCsLc1gxCO9qS7
8b6M4MsuPIPsoYu/5+yOSXZteRrxcWyrn/E8ZjdZbjliFdth+eSQJSCOph3m3SqnSHgrybE+jsHk
HOuxhxQmp1M11cljEjjRbSQ9fWfTXzkoRBSLjJPeXxDsYi98D9Gnl7b5e4ikLl2rMQBb3c3jbc2x
eu1pi6+jI2JxWdW9STP0VWXZ+wQ7gx1nwtGF4Aiq11XWhsE7dlqgFdTlJ2cMI0IG5m45I6Dd1F4p
lyVZ6ts59NGAlR0BGxDd7VWDPAM7k4WPVyOjt2YTTHo6A39lL0TEd+Fc9Irxh8NW/TzRPnmIa3nr
xGl9C8EnXxl+Fx+Ex43GBzyyVKZFp9COQSMfCTGzl7NCn7/wmszDAlwOO4eO1HQJtOPDjr0wdx+J
uQOlw78UxDFEjOoURVa2Mk30QMvagbDILmcHC98Mq+cuYtO0kH2CkcGU51zURBrK+rkNDH98pvQd
EFOOoltFsgB6I5s2gulZuao4Qphpb82mD6gJ4V08JwN3I2gEQSVhuIj6jqQOKVdBhgiLPhq78gIv
Ju6RTGTusLDrOXtjOxlf+PBd/z1hWKnTSGzYb4LP1se4tggxuz2QktuXJ7dIvevS89mLctoutTUO
zkqMQXpKmUi8QzBTUOfoxenFbGURjlLbe0gTelBNkqpzEcYHO5HA6KAibyQ5itWiIGQVRfzlYbBt
c+tYSXT0xzE+V403/xh7Es3vMO+XBjDQmSK3wZe7xtAjf4kplJsgT0EExQX9QbxMHyjXxaqBefwk
4MHXK4/UkkfThP6wd6Kmv2Pm5byruMkB+7eihao2TJ6164Y2uCECWxzYGGgctY0XPVR4w6+42GRX
jll7OI7m4EP04XDrmgoljhNP5hafyPADfHPxjomQi2Bfp+DC7A7Ovt0p452cYqhQDqHCXKQgyYxA
Ha4oG+btWJfFcaCQfITUolDSY9U3Hat5EVNTaLUstB7DhYo72WPjkn1pLJHw92hfo8rqW+5RI106
q0z0nc6TCslrMxv1exVy2gBN69ATh6ni7rOoe3wLG5MMEuIpXSx+Pkm9uete8d6BkWAXs4V9xc8u
4W44XEWtrRXIsL8uHGmNnz2GX6CvOF2QKaJ1cvVTFwVRv0gAc2Bd06RjBNEyriw9rmEHzcY1q9Ug
RLdqTeMyfu2HiSzs0MmOuR1YTxgvmxwDqRzIyyWmuF0RcNwhOcVvvNODJiart+zmVoLv300p2yHi
81OZkQ/mA7DdRsWEbaOc3Y2hwgnRtrKy6pYO0SUurw39CHV1SMRV5xeBhfo+t4ACq3qCoSb6JpkO
DgoLcecaovdgQqXlxdbUGDeWzost+jNML02e3PtCDI9Y1jCdNAHKzZ7O7zau3eE6MVV+8jIACuAv
2CNMgkPnG1+Z2lympJW6K6Ng5PeqsBViznMlA+8WF9BEAYTFNm8x2w0YHXYp5Ecw54SoBoQzq1w9
Ol7QRGxvZguVxTXGcdvnGvMwnIm6QZHclW0TM7+xpHGDbbzDVl5Eq8KheT4kHmsbmP6GIp4zem5+
kL+p91ymo23hmF6z9PL2SHSvPSwjodVVT7ITanaAfDi22hOEtgTUYZR27VGnTnLy59Fb6FBk5zi2
xjuG63QvGV1YK1LGjePoarWe2aL3+D1CLMDkY3AYRvO9AY8CeIN3F/XKenZR99DBg/wCK6nfdBcV
LhujdYPW0TogYB9wuRQS+HhELHmAl3mXl7C7nXBG7RoXqQI1Sy4cuRrTqc9d+pCQVW/7WUwHvyVk
0jALwCKlFpQ4GkV72E/daowyzXMMsmVRiAhLABhBLrKmcewt/6jSNtiHIwTHBVSsFhpZ214DwRxf
+4bsDCoM1MeeGIptiEbUwGHVcqdOChI1ZW2+O3WAvQcXib5N4ijYTYjdhkUQlWovffLyyCSy9SEj
emNB5vB8wM9z6/T/m7kzWW6cSa/oE6EDyASQwJYEOIqSqLlqg5CqJMxTYsbT+9BuO+xeOMI797K7
/4q/SAL55XfvPTeLAraHIjAX7kFcJsjCt6YitDNybYIruxYX2bczgzZ7Sa/r3N+N6/TjzmuYkpyO
k1Qp1go8o5O4JpIReOjz9B25zdmbtrSvLsB0/JiVejAcrvxwU39J0ZFG1tLY4jo2vjpDfcUELMjb
ZnMgKA+4w02aHAdS3FsaxqpDFqN7UHPXX6Lcjo4mL0RmxdvLXvW/WyoJdkstyezkg3/G53fnKkeF
ADEIxoJSag9cASkVsLL4s4EV/Zb7sXsPtHB6wArDCrVpalo/xBS/Sl3FB+PWeqYVxPQWbZChQBQf
Oh7gaBlKf1EFsHfoLjiVjXHf40Q7cEjV+1Uy5teZXk7YhvlJYr427nirVMFI4+ueua0ayOzYWXqR
IADycxcZagVMNVE3AEb1zhqy4uoUcWrsHGpuOIxtge1eNEtkPAmr5yrTlCZ0gr6GujJjm8BK5p7c
1Mq2VjfdNuwxpBJVyhdaoole5Fw4QFKFkUXyjcu9TZpWOuEUAf0jwPlEjOq79FCAlyUKSQgV/Ngn
HtlIvOi6eYrZ2QIYurRRD8UrBqgUuDELzsV28pDc1o/K2vdp9t8bzyGGsuTNaPPLJB7JF0cbuGeD
+9igEC4bxxA3oq3AUBeRO2ZxKYfmnUA0PEWctM53b/lFQy4oWb8F0uhDZSRdeTsMMwJgunwGkk0U
N9aFyfbTXYMln9PbG5Nk/qrnYGxmgIVSMuvW7Ri6ehj3pPsnehNdLkYGVLIXGmXW/WxQzLfNAAi3
QW9FA8QVPzOo67KcX3XTi228agvoEiTJQRlXLnRHZnKaEE151/EgbdPOX+7zsv+KuVtuGK+rba74
ZGV8owoPfrPxVHQU0kbbkjFgO3yK+3qpGlbAKxd7j57h2kVJX9Lyu7dnGrRxd25YYZyxgbvH1h5p
rhioVlsAlyRzgzke+izYOvKkBNifRVWDPM9XVH3lHkE4mJua7srtoNKZ/TnlbZQmBthP/9ppfV5R
2TexV31NcrXIo+bbyaOomvtze5+VBiD9eppke1j65reEarEXPZdumnGXocQYQk1RDzP3Wq+4nXcc
owbbgh4KE2lSAPM7qtDjXV635VsGf+QtMlcWRA31vj/QxXEt1xlfRWir0Qe0y15nM7PMVCGvNYNW
G3BCPl2hqngxOhhWW7koqEw9pAkg9lk9vMdOYX9I7dp0XND9Q4kSf3yv3Ypf1GoQuC041vQ9uW6b
LiqaKg4dVd2EHUtDX+soKnHBzz1Q4Wkx9aaedN8QmlXiGCmddlttiizoLFO9FnUit9zu2N7XRvR8
aw7ymUVp4yhweP9aezt+LORo/zXLhtxOOaqJbREj7QDV/W4UcN3Cdkjqh9rzss0MAoKGgtH4ijQd
EqmWNF605XzFpzW+Uy2enKXHRviGglL1W2bNFspGw1Fb8s1AxQY5kA4E2kceluZOEVwghstxT3C7
ipu5WzYJFPN34rATmK5RTOu9y3tr/EXiNC3zW2UJANFtlwDL+dCrKc2dRS2Tundy9OqtrXtj/eUT
5HQe4tpY5SPJ1IbhzeFQCTrh0T+BMtHTBnVL6nmo0Ckg3GJZrOqlU5za5wQToXXCmE4BeeJVmfmL
sJc7v8FRBKnNbcMHv7Bx5Orrv4wTZXvM88hcflzN/vYv1DXCDbCRZxjBZjRJuhhiwx56Ukf5Wt6w
anbZvSQFNbHbcexJPvI7NSTjig1aExIgvcWPtB/U6x1NkWQaLQZIi1K3wWfFaokp9w8NMBVySImZ
897q4gIsPp0R/OG2qvM6bJRhcQG1/TLZMV62yGFJZ8PLrXH076y1zYje48GkERuDSu49YTRo02Ca
+2g+GpYzaUFrWFJXWzaq0HEhJQAlY69CmOgkAdMJtnFpsmI2tevmdZVc3uHWgZXashuR9tvoYty7
I+eWcvj57FeOk0WLAlAqd3TXPbY7I/mIDCB4Ww3+m1s7ujWsEd3JlsdpACt4aqH7OacbZma+0kHj
tUGZL6sNMUMLew+IJFveoGLQble1XqLuMnIBRA89MqrhwIUu3SIe3fBSeFr6PfPR4DyseY+Dkyx7
gUFkVbZPutF0ERJTbRbeiQIXg+m8nx2WhV3GiWoIYXcrkWOfykd3RdxsN+Zs2u6ua7gzfdhjRYCw
Jn3V37Ohm7x3mfOuu0UFY+QuTcVe9cEnJt7Lci6n13miXDrIpt7BVZLlbMPaDrRxAEbM6M9JPLLg
XlmootMNXdE88RekAm+o16WG2bg2iTyasx1ZDyM+Og7yTNKU+UHY1FMbfwBs3xlDf7BAAVyM1WHV
AianCpDuoie7ycbNOK1o0XS3v47o/+feYrDQBiaFzShb9Q3m5o/wJi680xLt4cM5gG+hXNH4ARsH
JE0Xn5uFXMupKuCs7VAsWjxKVKIqwoSc/t1olk9uMhf7vGCrdEO59wUHR9/YFe8nsvlXdgYVzQhA
9BQ4Mi9L76fCM5jjKUSLjjBnqOQYGsszt0RG+MnUOB1Oy4TfcYvVCtKNupUUGY3D3AmJcwiLpkW2
lUkHFXzqh99ojPCZnbp8dkA8Hm2T3VQ0Gt5Lt5Km3YAALU6GgU9Not/w6oyddttLE1YxdS7fkZnK
z5Vt0XuRzzuXTNMb7Tvp1qEEOsxG1mwhKAD7rQRMyXayduXTMlgqGI0+Y0y2rLBnuCKMO7pqOEyo
P6GR39I9pHl9Bhfi8dnl3yW5f+qD/0Pw+i/F8V91yUv6R9dd/dP/q+r4P2TK+88xrX7qf/3//D9U
Ji2HMO//pkyeqJut/rsg+c9/4j8ESUta/5BIipYphbJsz8Y2+B+CpCWsf7g2GzZTKE+iLOJu/U9B
EhXT5Ibt4zmCYeQLXLX/FCRt8x+ey5/HQtfi4oa++X/QI3lH3PTG/6ZHesJzAa/4nuOYJggC518c
makaaft0hf24Msneyisrby/NJj75pbF8FuBZgnLo44A1L41pEBTsc5zGt3UUVoBBRENgTGN7VE2J
qTMmRTlENhkAHrOPRfb8iGv3uGbV8DA7FXTrhQHTYbl2sIaalQSXMLgA1jKcrNXzf4/Ac8+8+qvf
OFKaHQKM/1s5y/gBixfKNQyl+8wdnPcmZ8bVKUzLpcBsJF1Dvq/9rD4Yoaonv1zq14m/8TXrrfmp
WVAXNiWPShi50pg4RFZxnCnJOblJYp6XwXmkrgKHZdksBJg5q8HG0c7gEJjNejAwTiVYDK8tf5Ok
w46YiZxcorg56hyx/qBXZBDTdNRf13QVWz/R7UubAIghqe58ktj2LGieqfw7mHYwsNuiKDhTG6PO
vDtmmQSz1To+ZhUcM6BGEW9ZszU3c9qp0xx17vvADWW/EL2/QJEnxEgc4pB7VOV1zpzf8cXlF9+f
mi0XZPM170URrjBOOdGgECJgUclNfJ0woafKdOf7RSRC1CP7YJP6vHeTgZJus2seSekCk6N3hZcD
rLy97SzRN7Dy/pmjcbnSEaOeazV6v6alNA4dWMmt21JP3eEigW4pWARNMRM/zVn4TTGphJgj1gcS
mGo3Dyb2VmMw0chkgqKb5OYHZFN9ZEsqLtUs5HPOp6c3xRCDA2EjHjZShMlabX3fngMnQoR0ue4d
B2nRvglR4eLK/L1wpb911dSS96QywFoMDHKLqN6jcfww3LEG942xJW0L/8KfjJOqQtzQsYtDyDV8
lp3GCMGxwJtXD9/+VKJYFW51V1sW7Y5lP2/9hSGEw/+3qO3sXhc4Yroc7qqIWHiawMCggPFTGGaH
+vBaVqgR9WkyZxpN4OcSRpUJbB+xbKxIx0cD4GDYqnI6W2ai9tAK5cNcR+rFrjIJlNw1ptDO02gT
1XMVAnKN0k0xEQ+PkYgPosd1vJR3qIL5bsUa/JiyFQrsZFBBbeRA7m2zD9o5bSFZc6QkBdbL25a1
YTwKXFHqB4pZ/thAC0Jwe+zSJme+3MjIP77ypxc2rs21Gxd60rh+6RMamomfziyvklkIp0xKf2Pi
nfyK/lyFyNslg/VVONE7Smi6mUyx4KVvoherZS3Pyo3VOUzLE3cC4zggYW5Yc3ZHFhY0+lTtD9ZA
NgbJSKQ1ooRpKaov6C+brPWzgNl4DWZljo92ZV3pJMe/gzKwoboqDfjXue/TIt61i97bXqFCCAJn
plzaWaXedZXXIreos2+Wn+Xkp7CKZ4oBHU8Goxtnd/aqzUO8OPmu7sDJektWYLsyVGCYQ/cIMI/Z
xRuA2a3tRKUP39noTEtAbDyhx2mgg9IxjW2DBXGz6EYc1hKgLLv6ckNoH6gM0GQuSwkwxiT9DYzo
LQbujUiJMbhVvt46oDeCBrDfK/+k2KfcdYB+K5/IeF09LvP005oT3snRH/aR49BL49U8RVg/aKvx
fvWg8+gr4T1sdNh/+4l7EUsyb9yONevIkrt9pZ3NHFUSl5qjWa945Q9cEBqFLByOxkRVfbvSDc9j
ebU0i8M55T4YLePmJiXtksnxd2qgmmiqEPzgqqltaYAfsKKI/oQxKkiopTeDKIV3zPCJjctD42qZ
FvKzEsE99yAKLdHyogbmEbdx393U2TFJ31phVEwm10P08Je3NnHxe9eGwqLCBzt0Kaxn2eNhqcFs
TcWe9uafIhPxkRZdsH70gfPvP4FuZbm6Z4Z6dnuWcJt2pS1+Uyezf/DGHDzSjEIOoYDIv1UCqoDL
tods0j7DGWavjoVjU4nSCOOB1Gfa3Zp85dSYe+izLc/cGP9YgnDYIePR5XCHSzM76TQ8W6wgr9MM
LPih1Lcue1sgUNqivut4QfzWEjAVsvU34pz7E9UR+/2ezb2c6b9S2XsrhHnA5h8MmOpwcRzMpOZX
yAZjK2rEqLq9WH36OlPuuKE8iOh0LZnkRL9xHQi/uhyqe5YwVNrNjgXHpH73S32nCroOY/rPwh5a
Advx+bT6vbNXbXQLgxth6XuwzJdkZQS1hm/Hspo9AgYrK86HPzG32J03mMWThzbNcC4AG+fV8MHO
mwufgOG10i+eJnN1qqv1L5fYZxXn7qNjQSJ2q6Q6Gr0X7yWQ67uZMXVvowtQPTwfxMQrESrgm18s
z34/vRhNhToUy/UYZ+KtcBPOJJdbUGqvj37Gvb/3H9LVqje0dHyJJHsGfsQZ7MwJzP9G82LSjCiq
f5ae+AYcW/yqe3VwS9/HZ0msosG+uZ8bz9jSdu1vI5jYG+0sV8ix/A0MMznkg01ivXe7U503l3Tx
3lM+rDdBIedGcTECleUMH1k8SrRTZ+SWFKf31Dame4lnNkD0pYmkxb6/ghe4saJM/0Apon4mcmF+
DiYfUmJ64k7YfvcGwErtF71UF0a67NEy2Ql71K/7UH5S46QiCg/72ejITgz9peMzOcYgRx403e+b
1LEla+YxPjU5vRSCY3RbMjTulo5+SJdXcRhjwji5HA4B8TfziTUQn9xAWTA8mh9XAgIXFLduzEHJ
V+HnvBt7dCi2/pQ3CqE31UKhKp5GrpsMS0SKspB1zrgn/BAFeVn8jFwk4aDWmEz6yl/CfqFV2piH
7JpQQMNLY6XZyxhr/eyyCP2oNJbJcs6OxcRThyaDm7Jg3GruJZ+sHNgpR4PThxy+QwhpoQzHVbm0
YjpWmAq2uRV7w9DP0neT2+p+4kp4FZU/7wZIIkFjZkj5zdVwc6rArYz+ZF5GW61mI986E8djJGS4
8HztpsYxrjaFO9yAlvGzMOaIZASBELfprGvnVlbQ1NF4arocUNetRDxx0uZ+nUW+B4n6a15MC9/P
7TDhF+TBBNgPE9zVcYrqYBUMIZBl2o1IZHsX9UsH1hsVxnCHKShc9sZDRt33QOVuSO/RREUJonNj
9W1IXbe9LXSdILf6txLS2d50Odd6o7VYsnTpsIdUkob01aRboVUFKFWpazvO0w5r3GVYQdUQ1Og+
a2PwAnOcoxfRSl5CRsKH204Va9Usf40Edu8xHYEdNDThsYVYJIj+WT67hCowyk3Vke8GNw0soIzS
GgBfek5uzcqgcOFhgF6ZcbkM0K9OoozX9xqZcENthBHYRIeAB+K3K2ZnvMxLI79Ti7WL5fCJ+VlX
X1M4DeeqNX6ZA+5fd0qTAEpb9VL2w2eZrWQ8Rqqu8QHo4qh50e3YDOFrq8yBg7QuglLRv7kB7ODD
0J6KXV6k5tbIPHGdfQLRIyW5dOLZ6xMJoPpi8cOqQ1tw7gOt6ci6oNVDNdahvczUR6JIR2CGtyte
ocXCAzgjwcjYrB7pvcXPrvPpodd2cYhHkZ2tem7uIWp753rK5IuQMTo258ZcMeNAq9ooSPiMZyyz
3+LSqwjZRG24EtHApL9WjzDj3KD2zOTKW9R5IK53B1N+5/OrOVA/48EQV2SZ8TKJUN4EyyTO5LPX
+i3LlVSlHwsn/wNS8/cwdcWxmRx+gbrKHgqvl+iCnUuuQVjyUTlTvO9ZCn2Wsf62hJl8YPaGtZs0
yxf90dmHjKL6LkqLcesuzKlb12+mY0Y16WuPWPicNcK8S7rs9lOdWP1RxPCIAz859GxP3zNbxtul
LWEfiWygdHQYvGrjSSO5Dotj/8l10QBlheASFjqxf4M7Wg9sml6IrbzyG5RnxZN/ZxW2G0qtK16W
5aQP0MCSbVqOeueBBHyl4+EMMfASmRgbEYf5RVrDgTRTDEwp/pasB3mRLOpMGyqXHp6Ia2X1PpeR
ojmbXvoBGOlu0VLTNNY8upyQO5pAykB3U3qNW3xtSc9OXSbJNyXJ64VdYTYDfFm/kGyNLU9NzZYo
S05eUoxX2dmc/K18dvjjt3MPksd2Usg1Y2S+Qt3pf3F70zsaFaKr4aPpJDWVRnb8J/H7D/DO/XZs
FMXU0mkv/N4BNOXriN2KAsBNYsVOOFLNeyLJM9EL4kdUza2cV/1kX+zKvXUc8NrxaRILyO6gBabW
J7GZL3dtexjkMr6DvosYlnrXAqvu33mWAf7MdjMkDa1OblU81mPbPzhN1IfKdp09MDYOV+pUDo6T
ZzuISs7FTqXzWAx5f1BJi6wUxxGaSmR6CCvCfDULM/9i/cBezKDmmMGil+fWnNXzlEvvJHPzDwGk
+UOklA/Ecvj0bLRL699Xev4QbeAg6x3WwFByH9ti7FzOUwJASyGr/nQlAe3tnEMKHxwOIMorPaai
LgmHjue6t6s6qN1GXycYlBTLAPmxsT4+KHzHG1E2aMZ1lrhMrBTTUIwnzq7I2bQWnvmGuQ9bgulL
j3mEJkzsewkG/9iJIDp35YRVyI55eZK5OirKuA4m5Nqt243lMQVfRmMMcaQysBjSVtSXbv3tYDJc
N6KLutt6rHwfe/BHEjCnT0axnB5gyPyqCXXcrSR+t/hGMHgVDV0U1N8AH2ytBiR+/YHs291PY8nm
M0rS1DuYrOruaKMbqu3Mbuhuant6tqmSdDaVgWsFJ2mlUGsKY9jhFuKlRa5qxTxWpr8AOQJ2w+l3
iipN19CousBVhXPw+47lZJ11ittpLPn2KLRnbrRs2uQILN2z7k2uJr5l69TbuckvNa0vYpQLb5PW
eIiqogW9inoGO/hukGMSAJ9Zj4hn9nb0FlCS1oiRNDHXILaUu+MOfLFafwLtFmOLySN7X/qGSeNl
QbrHrPLAkdlbI5W5cTpOwlQ04thCXYeSFS0bqEWPPe6HH4/Ckn1Z1u5fH3v4Af8w3UipgEvVpDai
b6bPc93Sa7U20wOJcw1Yqnlw5jG/qnnuMBVhaZ21g4klMY9ujZl76NoAy3/o2tPtUxsAJcNrZcgk
qOJ32ggcXT4UZXwAjks4ZUlzF1GtkOg6cb0jRlSdHb8N7cbD5kSAhWUH96in0iPqi5G63cU9XHpJ
j+a2XTOxgXeXPbXYQc6Np/Qfso8Wei6zSenQ3jsX+rmLevXU871ZvEFzCuxiY3rrbxoGTNRorwtU
6yBGmPtD0TUPBgIeUxQXAxKJaTV9dSPb/lndRjh29TcPLFjs9dY/jQ8nRFHCspqXjLwG5hhcZLrj
I1XLMcNs+VwQESs3KI7qMytS72NoUlxiLL0DsGfmKeaYOWNSyX4rEoN7vYzpWSmSsy7+enrT5tgi
FeAhBiLEvk4zNHs8n5r0Het4u+nqQ9M0rCoqzxaHhZwnS5GZjqyiKFWzTTpx06sgkj7meYwlk04Y
rolj7D+xROAVGgvadpy+uEOyVnBoKU3FR8BVMR80Ru8kN/4WmZLXtYCa27OxDCIbYYkxF0CeXBIu
du57Pzcm5gRfHToKph86WTYHO3Htl7bUxwyfDwPsbCnm9TWttqsRe49pl+uTNgEA9pXtbmq/9SAy
R92xder55PQ5HidtI5+tFDJvhJyiA3zO5urquNoVbTwdVewZXza1OHRdrvGDt3IK3PIT2UYavq+O
5TjRDMm5z9cy98VZLq3/VQ/ZLblIkmrTaDHQYtbIoOiS/kjHrEuXSitfS7N36IGB0DlRZfVoiXI5
CjRYAHPA7p8ralyhY8L1+ootrPT4SLJrOcjugT0hvdm3YpFjxc3+THxs3ftxtxBByPZ544h7pcTy
CNiRe0EC65lyx9qhtGzJl/wMZqzYKZS8AyIte1krhkLK9zVuYFY2F6IFmsxxMRwRguodl4dov0gm
swzvb1gWHehhQ8QH6XhcoumlesgnWK2+sTJS5JHzJAmBb6fEVBf8VmNILQy1C+yoA+xx+i6mmuNA
jyYpbA8m6zRx+eWSYewprGi45PXxzPzsGrtx8ooPL5toWdN4q471DKh+C1LQIgPRr8/keONv5vPu
YaEym4myin7iFHMfey/s3pFO8w/YdN0+ou2A5seVyXZiMZoM/jtNHVao2WPeF9mcPhEYjHFuGrRQ
057bHbjJJ0HTUxNBO3lnYhgp4kdgakdT1OJsT3QviDiL7hJCm6xTuiS6Yo0vWCa1YNdY81U71D1+
4gkppsOUxselMzWrm7GVh5Zg072NnHBjdRuS4GRj3WnT9Nmj3iK3pAqg1HrY9h5oos0PsaiML6er
61cR/61BZeOOiZ2ApseGKlC6YJFidSSCBYvotYL+fG8INZ14NgAtOukq72r2gHgf7fhC1r0/pjf/
ndcoh3YeDG6apRb8XGIdO4qi/YAsrnOmesI+RzEZmqkaT4mqp1Pt9fyPbLu2WbtaxjariujRAYke
2CkW4LnM5oPdtjNpXtbzX45o0kMnBvNrZBqPQrbpEc/8Lew79jPP+Wr/kpO1UgTaIn7T+Tvgd1cL
RQx1J7bQLXVQcfN9MMk/beaOfKXOLRviY9uEnJSvnWWTnipV/dXRgbBZsI/sWxtnA0r28ELpV3dI
pNVxX+EWMffCvPTZ3F1GniN4DhHwR6XN8WjgNr8wbifPIk1JrGYYB0IIkdFTQU1uyNYMebuGj4Hw
QD7RlvIegxOvAAN25z2u5gp9fsGoRF5h+a0VTXPGSrA6yW295/Wi+F9Ek3+ToMd0WS3dp679devw
n51cyTS2M7cB0rtO0K3jcM8KDkNMluBDwnBQP656vQB+ZiW0LhiUUJU5mPP+l09R1RZIfLyPe4Hr
AoL2FqzptB2tJd9RAxf6DnDzOX/GQfmmo5UCcda4uPZad8eeNg0d8NNbBSf3yIeNnAuegsOoAFbI
SBIYwHZ4L/NG2/Sdll+VMc/vpS6W12jMbx4pPz3MA5GKDQaB9miV7W/N8uED6YWHrfebnZe67usw
JlfRkRNofAsfeT2sAVVlr3TAZh8uNTJXwt75vmyQTOJc/yxRuTLVZ8xenaH3dZzoUBjE2oBTtF8J
nax7o54QoMXAcOGv1Rup2YkoXcmhAq12n6SWsZ8anPGUH/W73JJRiG7A2g2K6yGrp/LCi2V5KR3X
PuXlHHFMrOgaqtFczzu0U65sBydN6lD4TrTrVmKu2p7Kc0yj4V6VS/ogZ/6UGMcbg5fQOwskPJGy
ZNxNZZIfEcRJwHZas0UdEoktrFItBaTCTQ8F/Sm/02Um9ExxKFhDx/xFdS2lS3BTAJvmybDDBWdg
14j7x3HsxEWrVh97bmknOPygK/NiSHerC14hQwunessfceZ7FBAGvSy433Mf+ymnbn2OiopvkOQ7
xxptWXQQTSfH6+NvK9Xf9aLChkKUWXuHPqUnAGB8StVjiekJdPN3UgkiTXgNhpfptsIn498d6X9i
f7sS4GBdp5GH4PMvUFqZ9C4oaPV2kpDQt7CIrR+F6hZYheXsmyX/do3uvSSMPWxcFCOa8Qac/cO6
gA9M7DW0GADvWePZcCNdVAan2Blp/gnk7Q/L8OTbjAdmpIZf8bFQbJx4V3sjW5dMY/fzIaPM+AUB
bKyXhuCdoOthwfFleNi6tkmTq0PqM8A3ra5+z5U37yLPsN5aTOxvQ+kX+CtHgO8l3/DW7RmeNiAW
FCJNy+4QFFk4OzcZbQG+UZjdbyXiBe602Z2XJQG+wlLJ2zajZT9keEIJotukbRNeW0EsK66ugsbw
oUjcMK0Qb5DlbdZuc6x3w9Sn/AbL8Ujz85hiTUpKEypobdCZU6ivTuReFZpzGmrTjSkdWC2y4pDw
Cbe0w33l9PbBT3rnQSOpQJVjwA3MIqOA9NYGcp1cAPcmc0ov1/FQF4YTxpyS51t4L/RSfr7YC5OX
OirkgYOyII0XV0wpomv/asuQn6KuubonC14s7ZbdbWs8gSDWmJE/Od4UTQvecjJSuhzBIOMOVZN1
YnJ80wqbokBK+d1O1qPp9NFjJYX/bjSrfLL6xT+BNruhIKz1dy+t4blq/OKYO6I+42hjuhMxfVMl
KSzg0QQ1+4kqyO2Y2p13yXXZvadSEtGg61Tdqlzj7L2eV+95lRFhw8yrSeKwfnV2ne7YacM4hvsx
zc1p4mPB61o11SVuwZf2Fj/3mLTMi+Ut60ec5+qiGx8dEhtZ9ntM+6+q759mexQXT8Iy9NkTkK7i
NzGA582cBuQIcsWwGVHxWEKZjXNpMafkIUAd98PnBX8QXH+JsuQWHaMlKYcH+nMZEpwJQ34pUN8a
Ubj7edAxEG2+5/SgO15GoVMnfnzIs7ZDwgFMm+Kbt9lzg009ukKwLAYigHifDNny4rWO4p49gHVQ
SXmdhLZp7sirfdfLOKDN0AklnIlNojA0zQ4FV6J0aHNIXU5urlwB18R2K0AaZLUjuROwE3B855YU
5Q2X51N7aIcmuRIs9LfmhF99k7QRtlGbjlv+Uhb9KbOxPNRcNYJVa4sG88gDdiaWN4yXMSHaMeMu
z1+fEGd/j/Ep3+EBU7skR1yiIjJ6dakLo655Pet8fC0BKlzjOaK9o7r3iqUIc8/4o0akBttkebNR
tIhcy3J6B7/efrLZvo/reAhn2z0W6LbICchd3SCx9athCEdKRQhvuRUUEV/RTpwvDG4OQIShLngu
FgroZfI4d6neENlonwY/Ld8gPRD4mG85AQkdZd/pXh6F5T/Lkvr4li8orJbhZZ50E459x0/DcvHj
2JxQrcXfK0qS5oDlYQw66a80dBCcouRsJOmWDy8ZsKKjC1DtG8e8T4Vg+41vtjpwmyf8V5PUqznS
iWU7KhN3ihTyXuR9sav5NjL2qRuTNx79QAq42XatDf/A55EGeWFYKF9cmmgAcRAfUjv+vEXPQqC8
zYHxrttGo/PLZMW5YwONUsKfkhZN9jDIyP+DuEcBwjx4lN1BtLCZuXssdqOdcf3D6XWyjMQOcAUS
9Iq7AZ09gZ6MLktFZk6ab0THtdEFrzKp3J/c4ka3GWOc1YFiEw/raVwSWnPI4f5dFLKeUzgWDBZG
EsoF+XLJXndeSNATf3ZWNGHXjGy1k2U9eo3fwZMaGWAI14cWPlk2grWPVXlQ+9rBC4aMmT10cQ9/
tTS7eEutYP418O5mDDNL8xOllyBDrE1YG8Nib+uIeMPGW1yN82zi2fM9Es9g4d1fTuRceK11B5Jy
GSm6pjNoSE6G9mpOBtn0Olvf7a5YxMYRMbKJEYMp3ol89Sl5yqjTJXkBPgd/GdbtuMyYVqFEYi5U
hY4u7kD3Ef91+2ORwNzPExUkeGFpZ7VvMNZUFQbuX2ZRHx1gpXJccw/xFHP53lkn8YjNvWsvPFV9
eyzTdH4wCzSijZ251gtPQx/SXJbcdZU4JAV7qHUQexBSzpG2PSucQUH/CEr4XrEzmXdV7O9NFgDf
RcY7AmbBJJiYp/gAhA5UFflVknV9xKmfei3dLn7cDmTQ0/h76MbxUEbOo0HV9yG+2U28oXahwNeU
GhGguWvnZv07D9TdmmsXf0AZEN2BOLpiQxSzh7KNurg4dLnrBD070yO7k8lNditdMFsdddbfmk4p
QB04VGFJmxQbNa62qFpvcT0MY7Q8ithJ71HwrdcxsqOdYzE7kwiqPp1oTl4hWaFsNwWlTXbPX2HM
i2gLi1URXDfjiyiML+ISn6R4cGvarMkT2n2DSHtd4K9quMRej7HbdKZgTQayk6Zjw1Ywu49/Y+7M
diNHsi37RSyYkTQz8tXnSZNriFC8EFIoxHme+fV3eXV1ozKBW0C99VsWkFkRcjmNx87ee+1bxnmP
nUd8F9GQHDxHiZ3P1i87RkNDXCyhXO+hSsfmN/n5eIf3L3yljW3pT4wFMd8L2pZtHrCdCkvxFWLj
Z1lQ826mW13NODAMbDt8hCltAda80JrRxdWeG3ewRUqjOyw1xHPRag7SLBQwpn1H1wv6hWmeICiF
RFpcIOdUc/AKXF4wMTVvkODjA7q0PDAAEqSIcPHwiYz0vVGI5O7iWnffLfmET0bIkpG61Pfk8edd
jQOBoBE3oo4kyD2EvOFXl1hTcTdyvJdbegWTa66s7ClqC1qsUGbHA2FMmExTTzR0lrua9sR3wYqL
V0XzPfbdt7aSm7C4FJeefCiN2qViOxz+wCTTXqKsTB/rwetfl7pEKvcXGfIQRsFeVgGrIdYFKUjh
hK5l2350CGn27H4j3FxpfutKqsdkLo+cPjQLMXiI17CTLjVjqR7e7BCSWUHz3ltakqZgdZrADAgo
cWjyKrxMA4w/BwISahf3UqQRAPpRIOmKdgfn00Qlvwc/DndOZ1vHdJE0pbPwcIgpzDGlgJ44jTO3
/iAUpb3RGRp/PGG4nir5PhX1fBdgeIb4BDmSwKp3KDrKjNAnrUMByu9oCzJuq7GDy8qNtaSbup/y
d3IG9X6kHeaLN3G865RFzQzwjS0SYfwdOpW5TEFf/SnSadqMVFdtXK9JjlyFbh2rgYs02CINrhvq
Bug0bvxT0VHvPPDbZo8QorZ67Q2r5N5IHjhQn7qBopoWFYwdJKVWKjA+ZQAVGrtTwY2jxQK5wxY+
6SaLRTsMAPQpCXmol3J6nkIb8Egcy+OCTnwYHDmh7LhGwAMT8Z1KRnfbjr3YMcYSuENTY/cfFUiZ
mavA5rcdhZKgxqpjGWDcKDFyHCZl2n0xWclzDiPpjSApCoC1sOIs+mzYZUR8N0Y7pN2LfLroOAgf
nXYO78clyA+i7OnY611aiqfaQMxohmmjrcy9pYt5J6SixWw2J92Lw4N3wF5cnPXipVdM0uqBKA5/
lEvrHOhEF3U0SDamt6v9iMSxmZsoYTCJASCo2adWL11oIk4sDqI+DUuPsjubBSKIs5wrhFU+OnE9
P6CaxE/LHFc/WUg2Z6fkChdgOKbvj+T5jEbBczy6XySTo1cewmI7ycF5Nn1l/lgqHJ7Z5JgTtvqJ
C6yncBUvmARXZc3RVcoy+uH7vbd24BAcIytpHmw6rW4wGDxRrdsPfGj+gyIBXRLCSgPrufIXxPFw
a+j/vqlZCzt9Uc+HCiLKeWBdwD29mN+sXglGtnAYuACnc3KNl0hw0czrt6Fpm18+XA8OyVv1LjjE
M0RJvTMp8XuG/HiXcqZSnye6/ADKjUvISIJg74tm+snwU79YsaX2XiZG4J4yHvazVtYVzFZ54TYU
bnM5DgeG9Xo9lcq94wKfX9qaaFNmyEDijLHWA+GYDd1c9k6aOn+1uVacGnvOd1bf05hcYS+5TsE4
ckuy7JVpJv8em0zEDiqTF5rJzEaWbvwSp8jGK5O2y7EpnOrizplz1xMFOJE6C9btMpMPJ9FxN2dp
9eW0tLuRLE2eW2KL+RoDRE3bQHsTQlRx7XGl5m2yi+Io20NvQEe355rHT486ebNyLrZdVyeSlYBT
3OfIPGv60Ic3sgQle6pbQ4z2secvnuJa2yGYaOwDCw2JsmE5zoV5Pg6lOz/2Gm+MztjwTpnWfC+G
tqaDSrlP0kdUSXCZbJUiOivVV5AHH22Lp5B6quaQN1w+LeKFOHx2xBaQa6AHtCuwndxM/nsb+f9i
EP+Lifx/Q2D9/+gid7g6/ScX+eHP55/4Ly7y//Nf/MtFLv1/ePjQbSMUgzeEh//nIpdwrbjQ+Uo5
tm3rm4H7/7rI7X9oaWzpIeipf/1H/3KRO/ofwvU89si+58JksL3/xkYu7ZtL/C8ucuEqj8NbeUo7
qGp/4x0PwUK102IF95VXL2+tNhUzuFVuJl+oU9FrZ6s7i/Jfkw9/8sTHA+65b3GL60SO0Ysj62GX
RuR+KyfFa3uD8/CuybP1DACO3H8Zu+sC7+kGt263G0uDTLwU4z6pbybMtr63Qdvex80od+Qp3IeY
lNTJD0vrUoa3iZGqlV0W5umLh7RwQQmdsTss7A2rnvIqMzO9OZyIrKZ7OvNKzjf2JM6OLXR6WoCz
/exslM2eACQ+llvgeGzEdpR2e5mMBEqq8dENJFo2alZ6T8FQexpKr3RJNKrpwoib33WtnV19A0tr
GvpnXAX2voi0ftGIbsdF2/gOVTl/0CxbPTdu5NGc5C8BDtOKGi0OKVrkSq85ZpSA3QW+bJ9I94mD
hdcdj+M/R1rbrq4iCoI/IZmrPXWm5hhyj1yhkLN2YH6+qiLGt1DgjYNfYewfVqgoIww7pdmptGqX
BBZF3cjBRNkrwcWFaYi2+ciIM+MhDksRaHh6uEi2adbaj7V3W216cYfH03tOsMyTQFbV0QXyfqaD
0VovLRkafx68dZnH+Y7aQbOTLAWPQBStqz+xkC4jci8rqnhppInG6qhS34OWu7Cw6AlNmdEKyfYu
7cVUaoKvOwaPYVpgqqQmDRZix7tQ1IMy/xWg3ni4MIlgYCGUBFod1/wtF9HJvkIDifKHRJHH94I2
3gTgArb/9oz/Ky/z70C4G6r7L8+NjcfOaNtzhOMCiv3bn1JFlsfCOssfYsihPxqLgqpjONJRZPOp
xqtSMbRQFcbCIXRAGf7nP9y9kd//8qfjUnCF8n2PSImSf28REB70Qy/Kw4cFxOu7axK8A05mXp1I
1DxNy0zhrhv/0bmUf8CDNlwn2m5HCopCVDcCwynZgnBxnpw/0QwTtuHttOqt0H+yNeZBNWafUUc0
woKH/FLe9BjZmBdTP2OZfglczdqZHnWEstA3Dza1iecGzyq2skw9RxZ7zmTBkR0pXmbwApKNwJF5
qvStbxdnS4jztnPvZBN/qSKMn63MW9gGFOXv//wx2RrI398+KKwuHJKCFKHv+44gjvPvbSXwLepR
40S5Q3WwU65uqCmUZOebW0br3AHM+fSQDXZ0AXOtGctpQ7qTflkjvTWfToWzTDGAJl7+FU83ebCP
OUn87Gx5+NoqLPSytG52oLL4aVnpQ1xl7kHK/KPj+f4xsh6GZCq7a4cddZswIDVNYu/myKFa1Sw3
2Jtb2ssL1uz0HipI/gMgx20Z6FjHsSun75BE8I98cVoiNT4O8pu7duCatTWlyNcicKdzN/nhjt1+
eewHSbF3YZmLW5p2N8WqlbhEe1BjXZYG59gfw4hl5mR+QQIdDrginu16zg5oDfWau2LFF4HZZcEH
uyVM6RNM9zQNzWrg72n79s/AwYJe00F2xTCqTk7Xo8C6s5+8+p2F6VWDjyXZjHPVw4GSCTI1bRXN
VyvlaGIvU/wyuapeRotf+MBe7Mz8SIzAUuN+YsTdEEQGf6yDsYSCPpX3kyPEtadT/iNuMObuANqn
v9taZo8SOtnK2EqLFTf1gcS90+MkYfKrTqR4x13dYDNal7Mqol3DlkRy9Y/s78YL2B87yfDLheV3
TGN7WoXUB9RbTBmARvto6K7SS1l8kgkfLrV2fzfsrLAGgHXZdYOvf0JmZBTuYpeMiBy7L5Pp8qnM
vPAT9oTclhMmht0Mo+ASFLFfbrJU4mCApGhvwyKuYAAH1okE7dXlKh6Xb4ZuKw9jQ+G8yWj+UwUo
391TqTrM/BFJktvL1n/NBvNQWyEXk5v/bFJYjhNGY6Nys6EAmoZyqgUZg1WMCR7Rvjm3XU4SloF/
7RYOvsnEfq7sYNjhbGd8jzqWNIrcI4gcsgIY0ANCR33E1qZ21hmO6ppcSzP6z/Bkq72Dao9fnktj
jRjV2R+e4z4yL5hXHbHAEvrauNes976AcHyb8j3N7027uJhdhuHSZniQAY7fvJCkRKqWCkaE42Td
2X74zVtQ730zta/Eg8XeGsP5xSkFy+Ca3S/EzMoGezsmGmA9Y+2PiPC33uRFgo/fWrpdLrPwo+7I
ooVWjcrjVzUL2DpoCMPEc+A16z6oCEREcXd7FFx73wDHwXnhjOq5dnV8AjhR9VszJtKCa+v684qH
amj3WE2cF5kx6W9dr8M71Y5N/FwsVeuzROoIS8CXpBtKTnn/AfB+JNXUp1debmV7Locpu7PTYTyK
sDbYmKZRnYjXTfdi7BCWCy8jZ+2r8ppVLpYEF5bsG1I9QauqauRh1tI/ZPlY/+klPBgWhsu7e1vT
OTg7SFvYKjsQRunfmpB3HHfuaVOSbdnNuDx3jq27Uzdk/cdoqp47Sp/XO5Bx5U4s/XOFHya7Vi1+
CzTGhQAvP/OtUXDqH1xW9S8RpNAt0BciDanJ7rGMkgzzxJB81k6DSlxO5HwIZtwwNuzzMOlyXvY3
9w+QlmTFa0jhjcHiFtagGCHUBCyQ4fHgjgUwocij49dX7V3fgRni8IbOBQh+Y3gdUKZaI7c4KRNX
D9T5lycxCEO5NvmnoPJwlSOFAgXjrxFJjjlDPP4Rsv+IKkBemowPYaXWVWrbADV9qOeowdMASXqt
+1LtegAKm3Tpww0kYlSaosq7ZzlTEZeHefmCPwhnqmva5yHU8on9fXA3aH9eFxlLF6Ij6O8WCB3y
PL+CbiLxrud6HyzyPUqNuxky0J4kXubN4DnFAW+78wsalToPfqPXlFr9TDHJnwmqgCHSKSnBAkGv
T6dTyrdnP+VPpDpR1Qfbow1MIdDcZ47cejjzCXjFIFHR/mWTqmdOvmabwEM9wxNlcwuOMm3sZhM2
0492mguSOP8EZzRgzpOUNDh7kPg+YBg/xpHV3+kEqXBTdBSRFAkb7CHB7i8xCXj2SZDu37Ds6Xfk
uXAQVGP2jFZGLLJx5guxvDfSbyziy/rZlwvp5huxDrPNq19ZziEEbHXuAGUSfyND03ids2un2F31
oY8ZF2l9Pbjg8zjEZnxmIndXvu5+xiEUJH5vwxWj07hzJpThRNi8GDznMkjU8bkE3oBQAvMDFtih
RPs7RjPhzaYR3boB0nQaXPdPUzUcJ8lyc+j0u9ZUmzDHUjObubgRSW9LTFCB6yLhgelCCdxfs2k8
GKxb0Vw+20o8iaHLPjA8oxj2+cAmpRHTH4vNJdEtjv6yi7+krh8B5/lbdlL+JjJQZxZmvnWKWro1
gUfh+YyJInE6IJx9GxwxdnzhlYjPcTyHO6sciqeenPfa1NMHORmS6OwH17aYEf9t5Kk4AvFSLt2w
roLgENeFv055I60I73DfFxMLuBHDLS8fd+16fv1AXbE5qoaGS2zL7jrJ2s8Mn+U2dcenJIzphSBB
emS96a0pXITiT0ZgvNoqt18E3bjs3Ct3g1ktOhM25ybhUnCdmdI9W1ExcMUqK3AnOEwu/jJeIx+P
58iBscFnm90Jww/ggPHe4/S2f5WO2+MK8WP74HGCgTXHjc5ekfOgq75ZiBDJIq+y0rk3ckTwugYJ
q+875bzbnfnQYP9WlC+QKZNs75Np+F3flr6dm0fo8u7vNpTXPsZLStA0TuQhQYDZ3Eor97gdrjG2
a74nQXIZeeMk6clhRZt/5rBIU+EecSetOxz6qC7+d5Hz9VDtvio98O5LuZ3qJDixf0OJFMCJaK/e
VXO8yxunAQ4DAsqG0i5QjELtnNO+vquH4o094SXRcbZpJ2ubLcszehhIq6jpTomdFGeuKe+Aj1/G
rKaXFU0zyvG2C8fXW9XXaN1OTcZgJqk68BuOCTjtO/uhLML0KVjwslPX0J4tWG174nagXQcht8Kj
QlEnEYotnrMTsglaIqfdSdg92ZicCgFgVcupwYeCvqKarzEBsxYV0ZPrtRnuVoRU8JnkDOv+E8oK
rB8yAmsQV9OffnK7U1jT9xAIF2xvnm6hpyIiS1RM9NI++MWbi+Bw0GDm4mzCpr7SVs06LM6x00qo
YAc9BXJcO2jWG+PW/TacwVwTEWU1CeQyXguGXgInKxnnZyzeapcv4CemLBswWBE6KT1zh96AYQLl
+WeiXehJPGZ+K4glErza0oCK7NsNISEkD0WZzgMS/eNWWOxI63Had21K4oCrxT5hsCSIx/PKyIG9
MUy3lLvAF0z7Xe638y7vKBeQdd9sain6dWjrAONNpS6mCDKu0nw9Bi+gzHXS4RHymLMP+rzdaye/
q+KhPgxmqB+UmV4UzVd3BnPFKTeSkpqGRIy8ZWN8zeGzmuy+3YfLUh5FbNlYFGVIurBUvwEK2L99
fKDIFLbHNp0fsBD+h4nm6NKls/0lb+cZA8839FpcqmIU/6wy18cRyC/1MHZ89IE5PpAQDHmuR/Pc
A8TYDuOEPRVPxS6Wfv0RYyRFqtGj+1HOSQJkT3uHGKDGb1uGzW/grpXN9kJUd6Q0AZSOlk0WIy1s
HJGsdx+5TZmHkMR5s8UFgLsvsmdnZ4rcekJo0O8p/c3MYCMYiS18n+/sJhnHIPq3iChM+3wzx3Xa
5vOlyL3mkg0TdovAYa5BiW74iWZrqrHzz84jqgFb1SqnjgJk6E6nQmw6ho5t2ufWviuVHTM4R5Iz
BEQS/3qpXkUMTRlOTL4djfFO3S0YGwPVeMfcB2usD4rjFBNhBL4lXpYUK1XulKO7NhJBRrZBRq0q
RzAO4eq1m0lAretp1lwas/lRjaQIt0Off/bBEn8kvbM8GcsONtQAq1+9g+91Jg/6LGY6J+oM182q
kQnb2oZ1/D2aVrDpA69lawz0fE1LEwpN5E055DSlf+lKftN9oF4mjArA4FqKkiKbFyCOV9AHzrnI
NIEz2N0OEnnrP+usc071Mo5nv6vNpwHlRzhvbtZppDjq0jH5MRH8e4OCkP4eQFKtgD8+af8Wqi2n
UXOJZRbBZ2bficIEjygW+YXLnwMYIPIvaso57qTNGTqPGToSwaxuh3XsY3KCH02bxteJlM+FyzyQ
a8qywF/zeBql6z1TMbhtgzSIdqHZBLqNiQF/NjGeHDQd+K6xS+NLkI8OiTCRyW3RzOY7wN/J8nyI
DMmAZnrsJniTgxxZbiPVfs78bxBVS3KM7Yg3ShPbew3XQBa2g4LqdBePaWNDRXp1srFarues4lBu
i+lp0J3aYZJkWJslJaD2GMcbd+IuFUwewCwl6IBq4/Czb0TOQAJIfEmabhOEo8ZMWA6EeOJsRMuf
0k3U+u5OxyDhIsbS01i11XtcRQlD7QwenGVQ9WvWXUy3FoKgXcnwWwUeKEBLpK8tz/euCq1hN9Xh
QiAx8d+HgoPbeAQM+thJ190yF4d0sX1nRTSwKbdgJO9d2Gx77F0AdH1m+l1MffEqGcAMQr6m4x2r
+66cpvFxbCX0oQqb+NkyjD2raRDxPmWXdYUjt+L6IA6xmZMFuBwwpZWT1hHjuR7fXcup3vEexGfp
YE5w7MA8Cci7e2L12Vp2vXcB+rBs7WmKYDsaQEjcaBlT+D0e47FNKDRzGwukWjweQj2Vt4wVo0y/
ECEpYR59pTXLTy7dyyYOcf0u9exzdGbm4OXlzUfDnXU1E9pbWxTqQGQIdbxHXuOv5tTR1gKOufbT
uP1yXIhPPFo50okbMiP4frG3hY4uWZGW72xuUeb7mWHN16r7ov2rG9ea8ihGvHrDISGBhhSKoUv+
QEb01wWKMBr4Ldqd32gWAFOW1QgyaVr6+i2Ft/aUpX3ASA/EoAhFf2gGyz/PHVBjEJ3Nnc+M85l0
c3NXd3h4IBEBQZrbLjmyw2m2xCvD+7rEF+M7PVvr2wUFx0LCWoy+e/66E2ZCpGbZqGLv+0F/sb1W
vSWs0Sny8d7CNg1+cisr1raz5Pc23iAyrmP76g9hdmx5td5NlV9tCkk0c4CM0GDH9BYdbmFkmZU9
B/7KTxUJvWTIvktBNUHpxAljRJY+yIlrcy0iMtz6hXIgPs6sPJnKFC7Jc3wGGrCWXoKHyavqFyCd
r21lpkfXyokTIhCubC95shGqTqWqGaw6l2q8PmiuVQjalrw0gIGEb+421GmxE1RpHDNr/j1Qm0sc
MqYPL2X00rpSTwDb+WWk4Snq8OTjTekPCLUJzGiuNBgGVl05WBdHRXpdD+2VqI2z7RP8gQEcrR14
sQR0c/JGG/p9m4d8uaPebPvceSI+dyh6+3Z9ktehyq7g/qhOLx8mwmrsh14iSg2AwpUdu67mMNfh
ERx08tZUSKoCx+G9Gw9rOjRIilbyl0OHEDQpmMSpIGemhDzl2KjZsuTg4CeGNgViA27zDOmgiNaQ
LQc+Yv/V4UsO2yX7BsZyL1RWrsV8ax+LwHapqOLwiC5Wh43GjkTL0kT/TqgbwB/MZ0oC4zEgxLcp
J28/NuaWR79aMsHMRv58xf91CH4EC5yoxItu032Se1cHUMoWLjGeEfc4TwgSSRynd6JqCZyHWVcw
xB2x5Dqwr4JXeo5+TG3wkXqjRc6cqwdBz+g2FdJqoUFRpQI7FDuZMDtoF+eiKm0LI4pxyLTZeitE
/ZwTul0zC7h4rcF3wjzb1Ra06cLelZ71R9gvkGRoSm7GmCu+od/DJTo6xsG8aeVy6mvvvrL4RVIh
33J5qpjMJ/MD6zS01hJsTk9UpjDPkfoDwB9zEYk/EfKaa/ZTYYEn9dYgKO7jQDLBpQ/CSi++cb19
p+ePMrJ/Ky+7eUfGAT4YGaYlVg8w2dkjegdeVf42aVxzysz4iLcVH4v94PbgRmvP2+h6HA+4qrIT
8fA/OrOB4/npCetMiAez5YH3e2oSuG3B6hZWuymivjhXJtmQS3wOvOyTXd8hWBiTAXzQdsjTfpgV
dsNJ4VP3MRavs9QOjrzFuGsqB6IhBJqHsPDN8zJVRKStdNlj8GLt0e/YRGCVStWPCngbQF4z/eak
JWs4hm/C9DBmkJ257GE3wq+0Dkj6SQUcx/J2UaXuudke50TsypqktmkjvsZlxvKEuN295ehnwAnf
IgmBlFZTg/GxVIcAmBEI1Rkrmoiw5/sd2rKY+7c8ZbO78j18/X6txFrlWl36Oev4leAOWDrGe3/g
zCaSvhzNQF6e6Jx/8uc8sGhoYBRdh87McpDMhvPGieG/B9jsn8WEuTzLfHVzcxKrH10zHJDsucdp
RaK0GIfmQNEi6VEc4nBd7QKqnxPMZXGIyp5xgWvKG9mJZVNiXf+2x7w8jlA8ac1rgA2S1+1WS5NN
R3/A8z7VJQoBsmBEOrONTmFXR8mmqoHthdy6HqfIAa7jjTOp654dfh+AzneL/JwMpse7ZUW/RwjI
VIE2S/3MIkbvg5F7SdGC1fF7i0xcGPOPJLWfUKniGHDwjC3f44vAzqflNwByoCMptyoZB3gFyxT/
NolPYU3mWNfYeXXj94dkrGrudkuB1yjF/1QkBIVXOFRHyL3meyKESqVcL58w2i8nwTYLBs6CWHlb
0hknxheV5m9ciqadi1uMNzGfoBeFdDHqmdSzcJd0a0MY42XP8mWVEgwAH9M5hyLD/8Cyo+vTI/fS
9wgrDhM4u+73tFvc3ZTe1k8YZ5Yv8Bi8xN3etncJoTTSyiVHDf2U7IFt+Yn9/w9cCM33EyjoryHC
YbuJR1wSIPbyRgGqngPnnsx8weX7nzo0K7c1tStcMwFnYFvEEGFXUzjAj3JeG1yYN3iummaWwGXz
g1lF3ZOQOwSJPZ5LAg+rKdIWfOKopfKFDOEz8d3Gpm2JO58M+ItVc0XVStE7e27Pv5pKi304wQ3Q
WU/IOmyTblMwXh4mH1ToXHa/U10lgCBjKj8ziiNFIx3iWYIWAiZQmvboMAqklx2yMePbq6uvxbDh
jf0q2lhGXOnq4Me3cmo4YZ7xzLN4z27tt3mHObwYHfPCXai+RksPca1rZXqaq/i5o+Jpm1fkTNMB
y1KoKDiqrKEFWRP1zEmkGyx/SQAXuVhVYJUEAGowsxLzjN9UN/Ek+qXsfy4iocEnmei8jWl94zoS
sMSioUi12xTwy1cqpgYnVRaOOyqQiNqmJCq58/U1VZLzXBwFF96McSlVrxSazETLO/OS56H97edD
/0ItkfvUTv3PfrHcO1CXBTXfFVtHb1nkBgN0f5rihs/A1R51KtSRpE9V3bYEpPrrkETdXjRee46L
sMIhpXAM9JV8DE00UUg6W5jsDMhMOnQ+hDVWJ+h0/b4JkzJfN1VYwSnxPBDAeKwL4F9N/cRpkF66
JKnvuPWRds2BwG65FaovXiV5sqtkggpnyuzdlVN5B9POo+RCjBut7fYrzB0glE7i+W8DLwW5dowr
f+Jh7tfzu/1AfY3cGbRQ0iIZ1ACbCMCRfiBNZwGwRzy3shrPBbvgF5QY+VjSVPuH5AzrSYB6Pj99
C4HCfu9ze2bpwwzDBB5uAIOMB/Dty8k4LnyOZaQBlAStWDEn8gYbSdc8UM5JtatuW+4RiuyQv9TR
bsIleq7GlojImNtPfEGIB3HgHC0He25mUo0BrL8fpvotiCtetr5h84Yl91i62t/bFW1iuSRam7J/
DRXqvSCxiG5fbydPGopcPPOR1+n7NPbyIrXhAG7t2nurtM+NIG0pnvV1iHvdhp67Kelr/YwItX/U
1UiaythZe0bZHB6rPLfuXZ+VLEF6ax+JNER9sTFcZt0IA0fzgIwZGeDcc2CNwAE/BHHXbtzeXR5l
2NaEsrKKY0Aa8+iVQl2oS8AbGiuYcVmn0Cn8WNxW0M4xKwepKECrE7LPrnzF5O7u6doQDxm38Z+s
StonP25avXHrhlbgKr71HA4RNSb59BA4eJfJy7t7wBPBplEutvups44dQaMXfqPABpv8NyJa+kQ6
uqDeRCDlbDodvi6KlL7Q6h5ROHz0nSblJwUq5mvPOiREqx4qAi/7ypvVOR2nZD910DCoHcAsFlh4
x7TXQO4GLMMKKL40gcn3ce/1GxCE5asIchzhvhi8neoGrhJo2ayVNQsvXIr+exs1/geBSURH046H
iR9506Hc7PKRK0gbLckT6LTqHDSYPdxqpC1i7OYHXrvOL24q5REGZPAjykJe1bVbbefBp2gz4YsE
R4rwvuySn20xghNyMm8Du8g79+CCGUJb6XBO2f2tsDUcVnSIAISWA3Ar+kwPUQIhLRgm72lhvFkX
lsw+8zrPH4ybdcCnO6YGr3mM2R/z1qVRi2hRfGLYholCxefvfO6TM9JdTpJUseqlpOvBjA2vAnuW
oMQKNUBkcnNgWJ4LfmyJPxVZvj3gvhHikLy1mAiSER3AAVXMOOvhUl2hwY0xIG0bY2nTIeGxueya
d8jS85HgRvRZt+xTAZeQLKEo4bUVXhISYE/Mm7M07ll1jBekBZajm0jxRYqtvxRBHX6IsY2v1B3o
E9vo3KPV13EfoFHgtnAwV3pT7x8wBVqryTjJcZGtJP9R+Wy/kxAWkIkCRrCa+E+qYRaHrXdLeoSi
vS9uxBk4Ghi/ZbWzHcFjXpcze5JMx+KOJkxYU7FiPO7BIG7czDF4ROna8oGODxGsmNRGq17JwVaP
RRk4hCFyCpudPMgf59H1fwjZlhfwGCU08C4EUDj7R4GV9SWPK3MVNczpdTlpDNxzydhaYZ4mQzUK
PKnwwf+wZ81PMiMcS0cJ0oyE1xzw1X9xglq/dbLrCPvltFS5Q4pPU8IoStruG9CJfB6DrgP94NVU
c9MYvQqCysVam8DWGrndcc/waBqpywPbnIqW5SJ78EmwkVdDjIPGHW1Rx6t607fh1YxT/FxZPNbw
iMx+ACtwwh0NYIHE9dElbeMSDbf1amDPxrFHcbSCTQYRTfrAFagmLP0IyoBtW+cRsOqGxrcWT6kk
tI6/I1t7bjnodRZzWFttxwTk9fmfPjbL2YwV31DawC5dqL1uTWJleG34oNzbeo29XM42eSUjT15G
rNJ88RPHXvNEgMdmSGB9IxmTN26Z6cdJ8uwh9ffRQxbQcmBUNZ1rVvGXVC+sEuhVV7itgA4ra3J+
kEHLdzLt+13tFdmlKWZmbqCFy8Zj6P3MTcxBxCoIGOit8dzly04uIP6EftDdR9TIPQkPIECrMu8X
R0JLFiu3AX7VHCmrsY66bBv7nXfMgVIe6XQBKNmmdreNaKSmyaKM2d01jhv9wpXDogKVo7mf7ZoC
eRfSRCoacqe69b1vJgWQtAtDtFbC+7asiNxSWE3ioCOLz8Ht2/kSyrrchOFQ7IUdklhrmpv0r0qL
Fl0LBZY+hZDF/q7yZHFFKmSu9CIe5JofX4BYnakFuNmyo09Z4XfoIOJwQ53iT1veOCHKio5V1V+z
NmMfwArwEKtJ/l406nDm2b8xv93PLhpL3vvLXrKmBO9ox5uZHdNa8JAduhYo49rNkle/qH6Ecki2
YXirrzJ2t7dgOa1jxtW90PN3lQjzpdwZ0cnyM00Im2iL5cftJgpRLTA+EL4L6ZEsRScPY9iM69Gf
l11mictoE/BcmASpLRhH9PyhoXalzT8ivP3dRIQuTHn7dcBm15ODa41Wl5FlLriRldDsa5VjY+7g
d89qwz2xhNa4hFNcNG4kd8FU5oex6qtdXtFsJP6HvfNYrhzJtuyvtL1xIw3CoQZvcrW+1CImMJLB
gHQADuEQX9/r5st+nZnVVmU1betB1aCsIhgkcR1+9tl77Sr2djLX8N9QkTd8ECOEDbt/uC1f10mS
rYnEA+3DzI0b3/EfvMKqEDwFH1V/ntglGEeiKO2BqdZfc2ynQPJb4z2I+Q1PqYIkkFBwscI/YObr
ASghi+nWeQzDZDpnNjuthUgIX610A0GTxLTJphwiVT0V7gW7Xr7BZCFhiHVsPjdlzdEAS3AwFiRS
ve2UkTCrA294VQVK7AIPGIKNRUhpQaWSepBxXJ+TyaJaiM3Gm/DMMOAuPuQE9wcYsRxs6o5PiICU
q+LTEAFbrlq/50KLe8cuRqDh/MIQLtyIUhmv0x0vwOQKrs1d19mA5S4mFrLOU5/MHB1K0yrrfOuC
+iGI+TCnX3L6wTejDBnUsZ0eZe889KJSa9yS5Zo17BEWokDti4r7om2jx4yGga32TPWiuuEGEXWt
9i2PQxdea1ZGx7jUxkfCbLbKY4znG1rMoe/5iOc3qD2QAi79K9usg6/ZiRk6CP4a353nomTXjnc3
cIFZAsK3jlVppjsjQD6TQXi07FigzdrDxYeZu09ZRGwG8Ol7NRqg57zXCXToOiQau4xYR67pkwy7
lSy4NoeAQVZRqxPIocOwVmhpWIrkbd+MOYQ3MYIvVj65KjGEXBqT+8+k+XkuuG76u8bJnXM9pO4T
0Ti2PynT+8scSIXgWttkTIwS2x2s+ZW0sJth02B5FeSuBqblssKTSYPLlinFTIFRzBFvqjLoi23a
jsPVdBr1PhRecUHl8H6WFXxlk+vVoxHV82s81dGBJLh9MGYj3YsqvjZjlq5JTFtPXgmmelF0k9p7
gpnfw4Z8JK5I84YefJAPeW+WG4fL1tYwJbyzjNDewo+721JNfFlNR5eb69xlyIonnmtnaRIsfizB
Oh2LBCCSjAuDsnNHvoS96X7MHXgZsg7wYnobBCVeOnfraNKSOqg2vRlxlMSurBKEp5bSxNbwkPwT
LFwK6wnyMET/xs1fMpcXHiMEHX6m9imlJ8gAc9jx0w+yuQlG0dYlc1Gxk2qnBu2vnF9UG48vZUW9
KjBQ1W/rvEUTBQnCBKxF85oLYp9DKihxATFDJBGJK0Fwa7V5lSOP1mANPxPhbQH9r4swo3wQj6h1
8sPU4zYb3aLqeE/70MB3ncb9Ia/HDQtA+gybcsle8QC08S7oCPrcUOL2e+33DcdNFZdPDaRFAoP9
rjYIfWUcuPyN6QhKhbD2ZZ4muFCulifWXf4zA3mA/E5KegxyPntq5oZrlSAVDEdtM52xOWk6nzun
VPsq4wMw3daWWWZQeUWArVzFgfLZVY8VXSUl3hYEzhlMBMO7xa8QNmdKgh6jEA29lF4kj6xRzLVT
t5L4RZZjKrr5KUMItKjX0jrNRRSsdZHn1C/Qgpz2JmjCqak+Q/xXW5SSG/yjaE5VwZuJVZZ7ASQc
gHFx/Fs0qW+XdUif4d4MoOPSDYGLIDCgpoErgQgpQwqWbNQJicCzAAlj/YBRiAGwSDhCHTwv7DCG
8CExxTAsSpHaXAK52BJJMjPUaE/c63owvskmG49TXOvvQet2rWZQLRSUBeciidL7Gs/fZE7lfdSC
5nYa0yVBICAo60i9diSH1gG5T96LaqLmzawOnEDOO2ZA/1oy7L4IMjTPfiRvwwKEnVUYYF/jMS12
oevoLfH/9mK3M/ewmhBtGzrBQ1w2zmPFP/AO89K4S4G6bSELIAKhvwVvnhUnF3umSm+rdO+u03HU
+1aJ4MkfTbzaSjge6q/VkbdJLf8uQac8+qAqF5jMyR42TbGKvRY48NA5+PTMUFF5D/1hfoxjl/+B
0sOetQKB5c1M48YGj4bas6LvtxU3bwIGRjxue6MoVr1bde8NLoovry6xu8aZJCcH+LxRgN2EZdrr
2SzVPhOzBs2c3z74ya22YnZt9x1zWfw4jOWHmGvcO43pHW1P2zvdT8NLpXqyo13VM3Og3PMahEEB
n3jqbkxkaYzrIhrREslFAsAao/DGtsrbTUPgGJ8VNrzRB9lk4mBemsSKeQEwCrjSGLaBk1Z32o64
KEI+Yw9MQSggZBZTRu98UTQg1wrOzRrO/s2K6gQUg4VktjUGiDPNID9dx3l1Jq0Xnj8bC5gmetPG
Rr3tMhC0KIued6pYbtITgNiEjYT1UGrO1aUvZx6tfDRXfk5+lnPD/UGl8MBNeKiY6yxebLiDKnV0
6q54nsWg3kEsRNwtWx4LNWGesiZz3OYqOrVWNS7yPJ3Wo+k/9w3ci9/XiUiPtII5ictJHRv7WfZq
6TYwZpxq/BiL/rYBTr8QuiE4p3DNwiG5SzTX0LHp8bA4EgpJnGTbOKR3Zp5rqMMgYvk9YvBNA5ZO
E5aFfHl7X/EztYvXORjJp8eROozYRN5NEVLfIxk9pd9uA8Ls68bEbA6ZgCVuFudffP7GNf2wyblT
ZXFIM/TQJeDPgd1EPXJZ6rM3q2rmvVHVxV3fu+zi4olDj2dlfrJHZ6oRAIi1eoo+4cwGxJEYzXOk
wCJ1ifV7QBFf+lmZ/kUUwYt1O5AAJfrfOSTU+1SA31+62gOnpsJ4eqVWo6OVLxyvHLAfcWSHBz4N
yXFkNDjmvFRPJhadTZZ73UcvWudlmn1sPkRV83NUxliRu96m6VuWfETlmBxZCNqfrJWs50nx02Gf
DRofSI48OXnPSksqCw/TXKMrIAKlEpyYJCNc1UxNjuGYd6T33GIRZPipOstkHUr++hj6Hb/jeqzL
3QAS+FV1GYQA7dUH9qbyygBu3U+zQU2Q6P1LBG7pkCvCLnBuBvfdUHXxg+i9uZ1HXLE0EAVnT7v6
URv2rdnLxg2XZF2KlyeGe1jp+IlCbGc3zkO1tUdZsf1gEl1KdbNLAjbZGOzhfrDlrlYdK5Mflq/7
X8zuJmvB3ML76dnWo9I0bEh2pmzLK3wh+Bznvedi7YAOluu9cAy5tdzKrPEUSXGa6EqnhpMnIYjy
bRTCukPjg7I9j7jG5UQvPNW/FRQjgo3sDBudgTwdvfmElBQsSodTDTd8SqXOzUlmqOg8hDDeEZ+Q
/PHnPM08lSvVWMnOYraCHdZwXljliEcrIKeeenF3rs3YuQS+Q/1jyVVgGsgUsy/K2880VD9Ks0Sq
8pv83ein5k6bfBCmLCg39D6659RqqNwqka8LUeFvi00TqcadjugvHSCsodvevFggGUtvp6NwEyuI
NCUGNurZynXBXoX7YtxuSqU1oyEhLxr6yi/QZv1qolV8H3Zed+REc6726FI0W8NLymqMIDKyEfez
jA3irfIVuGiVbN3eL8/ZFEjG1CTeD0hB+Hm08eDrxphYZfsD+IQ6XgNWin9iOetfiZVmS2+qCI9a
naDMiLAN1y8dN4SK7XGV4Tg59K0z0VLfVDeYdAiaaWmGc/AA6K2HwUWxJnn5atkGpDs2NiF9eExh
4KGIlfJzmrWzakkCpxs3bIPVRODgR2jL4FQ3br8t/JsDoivREiAKWOPqn8do/iEi6BKnEn5ArIqo
oO+RYPxzhiamMzxNWFRf4TX25zlQKPZtqL5DisJxwZfFv/h6/xCt4usJojoe62PTdv8erUrrzKts
f0iuvuEbgMwHGh3CyTtmtEXsAh3m+wI7xq7nQDr+8+/0H9OQty8NGcMynVt05O+5KqjofkZg8oYC
ozUtMexZ7PMGaunCNoOWPYHXmqxn8PtRZxBa+a88ZzOyGEQcU/0ESu3iUcf4rqx+Xk9hydu1wk8F
kAbYT8Bd6pHSEbDmphzria46k7kKhjCTr28/uV5SHxsFRpbaGzj7Wdq//vNv7//2i3T5HRIpJabt
/f0H24/IV5XtJNfAsBtWNEX74sNguNZ+ke19utwe/v2vBx3DBw7Ab9K0qUn684Njzh7oFboUr1Nb
AvwKBNBqCpKwH9S3Do3Aqv9FKO/2JP6fWFwgbCc0ObZs8niW65H+++sX9G2lhU1r2FWkN6TbOXLm
jenLf5G+s/4aKvuvL+PDTLVJb+In9f/2ZQafZj03kvVVdrii0GqeSLDjg8RLmIzBayH0wSXybYb5
ahiGVxqcPyYhlqm7/ec/X2LIf/92uRFCchE8rXxA//bBTGchyoQC7aullPoyoJryxmfF+i++379+
Hvl2XWGaROs4v22+mnUrovr6eGDj1v7nf1j/s7VL1onU/V0TuNAGew+/7Z7rPkQJ+BbGzcurD79/
Y/9WG9n/azFy0poCq9mffsOrj+7jf3yXzHzT5UN+/+d/EAQuYxSX+C9p8v/+g/87UG7+ZptYwx3P
v9X0Bnyq/qglM93f7OBWCEaOl1KyW9T8j0C5Y/NnLCLjJNHZd0L6+e9aMjv4zSLfIMDWm7jb+M+/
FSh3A/MvTyX/HsfyTY+wguug03i/n7F/elwYOMvGIw1+zIxp2De1Hx1VG3Gp9W8hOozMV5+myLWK
wMv1jeDijOiFKprVP2a/BNBRxc4K6ijxxgHLufRH9hDCirIdIiESMe8iDVERYW1JTDLZGM5k3wPX
rqE+9+kHiXEXa7UKt10SVeuEzOPRbewU8ZU5wUWdW2JUVEeLpuNH1ntiY06MDm78qJVJvwk7TLFP
CukA5o6No8DWsLH0SASWMqKcHjG/eiI2upSZ0V0UWbFj7XFhJN1lQnL1uGKT+XCvTcL6F4rLGymi
+YoLSL4EMnLcTdrp9EcZd0mzsvIsAN4ESjucc0jWnW4PQ8JqekEpuV7pqg/2/Nq6bQVXYNEGLG+G
4i2pgZp4mV4nbd+TxsRnvWUQil5GEkLPHZbWBmWTLZxDUBdftpPtqtpNV+M4txs9zkTlpKKQXfXy
3StI3a+sdEr2cZrWn7h/spWeb6USWtcSx1jS4DrMdPVTjPwzhfzlcaleo5FGq5IA3AjDzgAD12ol
Dlg80lPe9LzQRmxmMMUm1thukzF1KnNCv8x/JtaEVGfLN6lMzfYns+KHqvGnr1pZhPm5hQ7LrM2D
y62vbKXGXjxS1pifBhiY+whf3MphSQYy3B2BwmUOl9YJh8Fhxpz72Ek1PGZEs1ezmLOnKHXxb5JE
DZDi2PM0uqHxtsqOLhj05WQizIx9tWQF8QLUvt3JAne6AAGWcP/6JMfiPfuzyCApp9az2fbDgWet
ABjqUecciu4StLgZGFSn62w1MeuuoiUVr/J1F4X+UY2DeQyK4Ib+HMKDU9X9np1gviknOiSpyJsP
BTapTZqTsrfsGXcb4tx9G9nJ/TBP1Q5XQXW4UauZcW3JEpe+iR3gm24ts1g9YzouD8zY5Vubyvrg
qA7/LzLGQ2N4zY4ehJcu9H/IWYfP49Rby5YQwqWhl2nt06C6gOHZvEjL/YAgcMLV0DxAWsIqRney
4hfcYOqu5obcjpM4xgHPJ0ZF8szbRFrFpTMpi49Gr9k2SLKHVlXmPg5n90mXJajUvg4PnFDBifJ5
uZq5BX/XgxmuDc+yTklpNNdIQc4fEot0whCeMwCWayr6vKWBW+fAnM0DENjGwSq98N3usE3ByvgV
d99Aq1BZikR+pF1ABYtvPM8BDxiOPlbrefntRFhNxvbRzwO0/Tl2H4ThsSrhBolZuysPhjCSA4y0
ZOtZAjo0Y+lS92F59UJG2k2v/XFdF64DfD7Fn9hlJNKmbKT9oQHKK7Qh3gfNtEkHcT/ugf9jXa/y
LfXEKMC1qQYXezGSBebA9r3CXFb1w+gtBY86W9CiwlAVCmi7WKNwe1N8uknCvHxLlb/ms8HqqU1S
iuMz/e1bUh4yT5Qg/XR6yVo5bjIjyS+ppYedBhv2QS7DvW8Tj7/Jx3edsJ/i3hE5hykw/Lue2qtH
tP747LDS240daas5dzGYR6mXXepa62eLme+NDwTTUVhhGkghzp4EXX4EdNvuoSUYtShTEZHr4SOC
jS3bBm6RbZUN3sfoEnPBhrzZk4+gDcln266R9KnMZd9A19LU5D9b8twrf3b9p7CZow8wbMBV67an
25XG8nWSFeXJxH1yYhWJIMzCF0rzB0vj/L4DzYYzSEF0ckPTWgaVVTxAkk1RTgsKwJqcioMO+6Sg
bqmg3cHa91BIqV1jh1R31AENtJMVWdg/FlaQ7Oakw4sKgTHmJ19jbYnZWgPyvTQZEKmINTRK29Q+
FnEwfmVsNBapGbVvE7McqimnGx4PlOHeaOnIkxOx1HC0o5M3NzHULdZi9A6WFm0QZvFtlUTiEG7n
le3Nzp1dpMlDmFfVUwlMslpypmZ3oBblWeSV/0s3LhFGVLNXpxuyU9tb3ZWUbPxqOJY42+DBrjbc
X6x72cCELEusj12ZNy/jTGkG/mlWUBcPCh8GYvpmfpi0K1jkYHqDIuHR3CfsTK7YxdQlGX3jDuO1
fip01D0buN5+DUU1vrRkyust63gkj75udzgoxC/ehvIEJ23CxtRNL3UxGStVVd4ZQhIdxcBB16bs
3wjtDB/EP2wctWXymjQ1/NAUxuWGv9k794L4Wdt43alHzMTP7L1X1pSeQ9Ei5nji1kAolPUek6xf
OJ7sVhYGwUOMzWtZlPicwzLyTpSWGg89hp7ShVfHrCYRKir1MdCQtRJ+SMtFDBR0KeWtM16z/QWQ
1uhyvsHF+71gSWc6xtOYapu1Z1j3KypiHqVPGL2gkm+L74V2HuLshJqiVrxGsijXjs/ERKM8BVUU
aYVcSvJmPdD0gQMTng0Ayzjd5/YcHyD2iady8PxdEYonDo9FkNvGagoETU3tXAdvptAEnIowD9aT
KoJxYVI7vysN1/6Onbr+QQczqlJBSfh3NZQAHpJ+rB7cPi/3U8BPhrhL+qkqiQ+CnvsPkPY5SMYy
qi+ScDqxCjLcZmDgtbGNl6oAKdcNarzGcL1zmVfexgud6CGKSw+N3nVdLApQQ8iOJ9Ba1wnHA3nS
LJ4fEbTHS64L/WnqpHwWVQiXDzNXy6bGQ4hFrQ+4fYXqZsuU7Z4yHtpJ0ohWde1kBPYsIH+bxq70
KavZwkJiC6iCSyJcCbVNlfkCjcvbA27Qb5lLP85Q8xJNVFCz8zdbRYUbjq5uoixPxS1qcea5713t
lPMGasC4JNitWE5gIGzMKSWYYhNuAkNYHqspxQaEQ+VnZ3N0gFV3njDzYtWcPU4/r7PpPRzziVSr
6UxvE34iIM8WtW7kEAofs27tnQIEWI7beFhjZbC2dVbc216bLHNjhLCbtoZ/IZfRAomcQ/piZPsD
jwQmSfzQL1lnsNl2+h5TJo/+KbKKW2i0DeB1Kq6Ebl59ZZj6sAaoOqOhQ5f2kWy5zc+PRj5wFSy5
mmoyr+rWlUvyiofRhrBZE02/wuActoTKsyNlF+UmiTvBUzziV++M3F1zDR7xB0QOrusa21BgpSmb
njHjnmDRfjOJdp04efBUxcAdeRe02S/hxGIve/KjSyeenTPQyfjJFyhtPsSOq2w5lDvDSR5DIuMF
dEO66V1i/WuZet2mTdxftDJ5R1GE/YfLXnJbgho4KA58FO1xbLa2Vj8BL3g0uiQ0anQTSZyR6oAd
N2js2truPqzECg8xII9VQIlRobqK3ZARXEJyRfgfAvkOWiR5ZtogaZZE6h0dYzo7U26dTauTD9kw
e++WP0EANwf7iKe3RuW0sIqVTZi/m6kWp4znBy9L88vxwnufKsUVpv97r4sEOBo33qs4qO8cxc12
0UdQ35dhQe5B0FKQbm2nxe7KPeKG3/Cy7zZo0heiGfmXwEr6xeARnGvfq1eujoJ7Sw3tdWz97i4M
UuYILhY+hJaw3LELbk+K8Q6OqSMfAAUW687p21VN8dzNKAixqIsBEogqQWxs4AqtijQesfa23ypB
rIWaAmJOtuM6VV0LAUahpxStuajpQF1TRueuCleQacWsedKJoU42ztJVxV9wSviwLzI35lDKSJ5t
OEma73HGyUIKxXlqKumZS3jhZPaGgBZK23qI+BTtSN1wDcSFW93rqkJliIYo3rSFW5s7WcV2vgqJ
927p7ArCDY1hkX/JbR1zFrTBxnJ6UsdlhURLpV0ERzauuvvQ9YZTVzfTJy9jXO8gyMipO9O2dXq6
IPpyYkPXCjzqGb1MJOann5IMwEYA9NzNrsMqosw1uUKP2zvR9R7ARDYRVahGR/yYzRYbEsj6Z8ob
3Du/U+rCeNGsUduQg2IarTfBFNuruBg6yJhRNDXUyolq47vmswHAiJpGcEosO+xNaNnllujymz0F
atOrqATJnrS7Vk16P2IZwMig1l0VHy3gPASLObWJvEkW7kVxDIZ0OJLmAX+TUFQ9pfO4IeNInSs9
K/CUO7Mmbg92nL6PNzfIZpI4Q4abYxrhxgTtF1Eab8MtOFgR0Q4uQxR5T4DQMcr0g7ciOq8POUaw
DTvHbGO4Gc+tIDeVBo+J3ZGKKkpni+ZAaSW3aCA3Be2C9TZOeFnKtvzsTW5wbVp80n+VcBlvxLal
NGbFMGmt8GJ89Cmkpmo6Ekpd2VN9zPLqojmedwwwwB00LUq4HAZsxN1nlpHiGix5Tx/qmfaRdAM+
oz1DWeSTMGVrnceMRkxsIVlbPc94Rj3/iNqP7I416kCjdromIfPTrrDnDKou90CgH9g5nsxwvHSV
g8xdmKc068mFmE+TNVCuATcE/8dwEHWsgKTRzsEzsHC1MR+4WmnSWuW27EjF+aDcfdar26HVhyYJ
zWWumzeDux+YGNpHOMnpgFJTBAVH9vtyMBnd2BssLIwWC180NLsZ7psKQX5KOR/7LN9kcYPgr3w6
AxjgcIuLLVaZdxsn4rLqAn1hC36HK8dn3uRg9/v8TVAw9cQyhhR0kIFhS4gJ0DrIqZ+TCSAw7Kx8
TTxhcJVgyMfx1Zg+P/TO/xoTH+MGPy+Nf6CLVpYqrSd8MZSMjW1xVmH4Fk5x+GbxRLHNwQt/FhPO
9/CWL2gC5xAQvMHeQJCoHHGWgT35Vc3i2tX6g0jIWQbJo2VSgprU33FfbcrQOvdgI254IhoAu2lY
2bY8pCkm/sp6SYJwWE4d3R8NeiwkS8UV1LunvuG5rqAW11weF00+FKvIJgexaHyNP9xventZRk58
1xKr39RDGR8dXiabGBP4u2NQSjp0PR5pX1mEbON+PziN+4kL8PfPYUSIAksRhAG9UWlX7pp5KLYJ
5HcUh8jlbjThZvbTKH/ACzudW7avxMTxXb7kY5qzbKQJiLohfVFji5MstvrL5NnyGtDmzau2m68G
dSVrrhjd9UbjveTdqPDNOvHa4kVIRQTYjTYCZeDWbnZnYh4+9aUvN0gStGflAqpPO8ZbF0A1N84A
TlIEbPpaksHbUkiEQd8r1lHO5UU3wbLs4nt7rF+HML4RNVrg0XgDe46XNSMC18Eq/fLzcN8PkmGb
2IaCCUoKDPueKpNd2xs2G8OkwmExc+LKEnfyfOmHWzWcIMsE2GguemNvRLraGiVuWBMGHA0Mtj6P
RmHu+gp1gl7J9K4KSu9kEZk/xm0c0mRXB/FTkphyL1kuPXPEKAI0FAAdYBmEj0AIX6rALffQYdVV
ynH+YFAEd56MFvvqkZMwcKvdXKPGZxjbl0R6uh+dE/RryMIfORgd7PffxH+fm5zayN/9oeFW4sBc
xrwAl7MakW8iqLeY+uveeDbs5EzPtrmLrPGgZwhA/a0YyCr1xdQ8iwS42a5VYQBHSbqQZcUM0KAR
a1JsBPntMLvmsPJP2JEoFgs5gLhRGxuSkhN/3a1Wwz6kOqFoJCNuwGyHT2uYF4SObFq+sHo0nhut
M1V/+n2CNUTVzYlVd8fo6PwMkiHGqOCwH8esEw/VY4A38lJ1fSUXyhloj2fPe82s3n51qTDaWV6B
/YPh8BJpJ6R7WgbiOAsoApGdwVdUMtzNw1RerSgZn6SKZgxsFDfSixsNxSmqMHX4MTlcHCMJcXyi
9w0bytpI2JXXXPm9DgiCxFuf1WhG2H6g/8EhnuivucXbTCIrc8r/E8q9vC8ky1v6Nn2CgdSEPevY
kJ8U/vQ/ISYNRx+D2yOSDvVhwpivpCWsR573jLIQ6oDTibV6l8RY2bAyrKZ5RBQcegyLo5AdGR05
bfvcbx5NJQYSuo6fb8Juvgm9FKviJa+fDY/wOURvrHgY2Lk31QS96XzwZlwYGd9dHuQVjTLwDUI+
A0BuhPNiw2b5Yk3oflAuxHQsxpQ5PsucfWDF1rWKzBBo9FhtQxewVA70L1+2np1dnLoiGKNFue7m
Jjo48ArTRWeq/mJQertz50wRBLcFMJaUtL4JZKYQpXnmVz7ep3R6LsEgqR2NpRhRrAicO3KnQWOI
4mADOFMayF6R8RQoR6P5FuVjGcX2Fo+av+nSTG+rFEUv6BrgyxQD7CJWOHuX2ZtmvpCqlHosKLXs
CXM9Auk2j03Zq2e38Odly5l0X0YRoE5udnddIsWZ8NV8iwDG6i3VWOQJTM+vVhCVkHHiXzfheRnG
IZiPqmWmMbR58isJd4k9enJJncrZgJtie95FWKr6iAGGktClASgdd4l1M7jbuC5C8Fefc+vVj73t
UZc1Tjm0Ful9EuGk0bAOivnFn0j+U1pMe11qMY5RoHqPbJvsfNwD7LingJdBlN5oNw0crGwKn0h1
SjrTCkHeza68eVtFI5Skrog2WefZi8TjdS5oxFylta7vx741fsQp+NmldfvMJy7dAEJjuixqRKRs
8sJDMKO0c19yzkOqnS/qQRAOIKxuIw/cYYDstIGoQLFhrEgltl2bH7lnydcMhvRmxFO2GRQVapg4
A5BlY75zh0g9YO3oj5VnGasy0hMVQmZ9N8us2Lj+UF5JFYtL4LTyLsDjgglhBIoNd/WQQaA8tAV/
48Jy7OTdL3omYoGR4Kdjwh5Y+CojJD/DollOnAZ4g6RNw/QQ7SO418h7kXosKfu5m7A97PIYuzon
FpSK2EvEkdE5IljiTziG+oom9yJs7jATNxw3IvkYLefTof9gH5nEye1ajncyvFn9ZZi8uimPo1W3
HCkukEk858JehEgcR44rilBi6J7C/0G7Yr9EePaWVQ1WvWgFkdvkJrsl6XhfzSlnYVWmR78IWH3G
zofhyV3T1hiphsLfZAPaa5NjQXVL/YtmU2hvXZyf6WdNdzPvlFPbBARW+qzbxWZaPQTs4BcCp7eH
oXeuv8FExWsvLhWgAdYJxOqaYScCqHFtaRn7lEgw33xpm6+tK8XVa5LvBIrNJvKgUE2AA5dz7F3d
1u2Xhtla35j7cWEM0A+R6mhb4swcgncH++y19x75cMMD0OZLkD8JfHnnci47uEmY/vI66n8OXHsW
PRijY0BZaraUVjhTnVjYx6TIdLiwTKO811Oe7TwVkp2Mjfl2hNO0PPktSb9o6Plvj4prwsl26TxF
8P3PerSdI+NzyKVLtR8JfnFss9C3uqobdgqBYIuveTLXxTQX31HZGhs1yv4w+Zb6hUHkl2vE3W60
Znczp7iCeE5J1wRKoD/C0sGSx2aDy7UNiMNVAYSqkFFoLE19ZWTWzHPZbM0r36nTb6lQMbl4NM6v
mqrmoxok1pI4MTm/fc+8x4uc7lrXs09N3k73yqn6bMniDWfVyL2qSNCMisgFLpHo6Ajbppk3WEao
T4rQx9gbII+sHafpDqwP3efUE/KgB3rU8kQYl2IS4bknZfBD80l4rqoSCWSSfvBDZJM6Iprc2cKg
DcyeVU2gBgHWacLWXHaOOd0ns+Q1ienf+egsg+GOKP1aYSncum7LpB14coJn2La3A6sUBxBPDukT
egqblV3PesuHpudWRRV1IkyqDzOYE9xW/TfLgIrn2MPVSlgrdYNprOnBtLeG7uQLHfGEZ6EpL6y6
/JQ1Hkgcc1+UKdVsiMAUyk6LHQJfch4jx3tk2Ob8p60w/obp2D6qrmOk90br0xOYu6hRaTacC+NR
CM7kss31gw2v7U0bTX/02LbtBMn3B4tl8JnyJ++MYu+epry7s5pom1vpiozqd0t08cJa0dknfJaX
wslCOj/NX6C75nVd9u6uznX13ajYYHFlv0fZbG4kVVx4Ix0h97Dsx21UCdCR0kT2abInSr/ScdGI
wb20BuZjq2sJC7bducjMu1wx8dNt/9Lp6jV21bOf13eTiPYMpuG1QlFcFlWYn3Q1NBcAcARMfA0q
yZDwVzFM3qj0HYQgbOfc/HO3W6R1k35GsqVC2KoqY9n4IjnOtJIs/bB/ErEF60KM+9wyRwS1huKj
IbQ+eFSLE0sk2j1mtGVcYYBLwesSrzcNsZG2/YsXnLPCGcyEUjQTmnRTbZVls9gdzfk4GG6xyhis
FpGfbAF+1suBD+epaMvqbS5ItXXFdNTd/Pb/nQ9kJ/+p7YHoBRpT/xfTw3/9mT8cD2b4mxv6gY/4
YgthiT85Hpzfbt4FG46+5SIN4sT5w/Fgh7/ZWBCQ0ix84b97If4g6NviN88KnADdJvScwPPtf8vw
EIR/tQNheMBMFQLk9q3Q90K2LX/1x+RsQM0elOIhHOZim805HuaaGBheUFwN6TprU4MCCIUj/OpG
zdWqjTVghnRNbCY9m05C5d3/Yu9MluRWtiv7K/oA4QpwdwDuZWU1iD4ysm+YzQTGJJPo+x5fXwsp
PemWNNK4NHgj2rVHRiDgx8/ee21H1gNAubAct5Xf+Lt85sDfFdLQfUGjXpMBHOh6C+SSP12mua41
/XZGHtvAglXXBukVTSsBF5mwvvFjhucuqW4SLdkxMI/ukiWiVFx4dvArbjtkq7pQNRhuN+nzbUob
mwfR7mdTqOnZ0xDpMCDk3mufZYfcmTE3RKH7kuXLeJ6JUh9yq37sAeFv+VTENTwFNyILjCdun3JP
vNIRp85Gs7h4cKjGzrgSk8nXvu0cFSWEM85QUWCYgOI7baFO+Q6t4zl4VPYGKTLb6ADqgp12gE6m
r5LCAUCEuJrfNgTJMQyvxM44nYqdUHEyUzg2tzdR5KVHYvl1esamytIugVYKYzM6c9GnqqSETh55
SQJaF6vpKY451khG+8snYff62h5n82NyacLbC2tSd+7Y0jMuF2k/022CoutYQh8duyfFlFbavfb6
mPOhStUdO7E/q138nXuzd+9hL+ZN5YvpPSxbFe6R64brnCdjUzB77XuZq5NtV/Kxa6zgKQxM/stv
mu49Hqb4R0IE6Gy8AtyPUjmEzqZbicWIbPXL4g8si4J0DHkr5/1jTgXqE08NAISoJmfVpUSMdnaX
WvsAmwLEl7A6W1S8PRCChcE7W+6Cs7ZpxmuxvuZaZadn2RfRfUwb3rVhXKMYJLG42XncpsKJadED
+MA8GOUge7MmvulyBTIHYtuDETN+BG8xpGqH6Fcw+u6x1pm3hWSKIbaLp58ZJCe+nHE+jRyQWygN
7V73xKIEYcQdPj7/Npr7cueJgYYnZLT0J3QLDA8IsBhK7CXD58pM2jGjfrQTYcSs8V8DnzS4ERYb
nmQs9kTrnb3l59a7rAVhaENAPy4idTBlOV9hdlieUqfOeWTTjxLZtuMfwuJF5Yu/0xE/S6xvmkX4
YAAADN3VsoTJ3hpG5wbrA97TZmBliqqVEC04sPoO7+GOt8AdsEcD2uJInE248TAn8WQ7ByJj6g51
hpJyZK1LSJJrW2hGEzTFZhviSkKn9LaYYOxd5fpnOyu6LSO//+LOAfcvUlVH6uZ+jU0i+dlkt+NQ
3nIcp7/6LkxOQVbx+Svl7ws1qkeAvsUOrB07GdsisgJlex/7ofy+CIJoyigiqwF77zJUsj2lVelb
iNq7zySLLux+MY4XK7imEdj+PQh+SoGLHQuRhXhoAA4d/XUpLyM7j4fehjJeFn7xLEVLy58pIzRF
O1rOvmFN3+LOCbcJitrPwhJkvRhAehB/dXnQPf/WeZmtT8CD8ZHPm7rHBjiN09nmOAaW88Zuxvq0
BbllJ6PJnOEicIEeoPHOso63dOIuLyYADZSKPDhaHv62TenZ+ScqWU/bknIfdMPdoLLH4Za+8kxQ
PrSok0yt8XZg47ANHBMBD2wcsPZMsn6UBwDIXH2dq3G6dSenabZWMfg2fKSBmkwQ2PtgEik4l97w
IlEpBnSUiB7rCR/bLAbvD6uH8HHmdbKt7NJ/GnEI3xar0jPUGnhTtU5weAto4QlXDJ1v+xZfUaGP
fsuGPPbyYjulrXvpyEEcaKuWF52LmjwanQjwMC3vQ+MjZrokjJ7iPbgZAzPuHODmj1jK5tsIzXUr
JWQDnFzWFmJjuhVl4L2PLbeEcUKX5YpjUwxpF4xFqjKAD9DyZlIht3GrMNd3uX9fws+9qR1vOnHV
Qhefu0TfWVMVbseg784VBZOXvnHaUz82mO97p7+4M93ZdJUhYlh94v10On+5ZwXBg5e7LnufZmaF
7RoLUaDkJWV6Wt4dCyhIOjZbDP/tTcqC0dvYABXfAFPy1bVL/ZaXS7FzbeJ5GYNqva2w7T2zXpM3
adsMN8rk4lSOVMoHQbL2QqNucqMUCkq1iN9Q677CMaFGGwfYUYYY7yHLvXiezcKmoN1eKz87M9cv
ByZYsgLxnPWXqHJCJl5LPYEZ8x4jZ6gPUgNkmslbw0mK8n3kLtEB/MxMOt5Ob3wj63sqwPxtQLvA
Pb6UDl84F29eFsmhsUb31VPhRPJkaPwL2JNm56Z0pLHcjn6XNQDAbERD8ScRPUWu435gl2zv5xIP
Hu8iZ/1qggP7wHqn7S67LomyH7SmLLr3zXjTl+l0k5Ce3kZ2yAJFQmvcOjnt7QNoIKhjmu7Dgr3A
lvMieBoYqW4mqHivxHvhoOt8egmCHJqUTsMP/O3sS8tJUadexUF89EcOug0BF4rAcrNw1U61Mvbe
R3zllljcNVkpbrtKQFAOqXxLZJi9VKgbN8Dz1DNRm/CutLqfrLG637IkOUi5QgXWIHJJoDiSCEcC
7ewCOGM4xkPh3YPqbx/CMMFZVUQgejrdPkGGTK4gmhX8ipwy3S1uM75GqR/etI3fv1UuiTYnauu7
LAxHsbW9IKJuxhoFMjxLrdzS3MXKeUg/RVPlz/MSDSS2c/lz9hN0fikV4Lsx46DZZ1PovDRuQole
z4vvzRSzvYB8VLA8W91Tax1kI63OVXggVIz8VzR6nw1e+8rJyQ1BAwevbEzXG5jWw4/C4RJMEnVS
AKhAXuxEZ5PZ5FsgYtYl4IDtkJAX3JbyJLrcOWbDUB5o2YOQDgT+uY2S6NAzEu2diUafmD/YlYgD
ENgGEjwZYItk2mvKyrcuNgTu3GukaeJ2CZgvaIO9UHZ46Ec04iE15hWrCOSMvBzv6CnqKKRsAC3J
xXd3psNsEM5ZsWOTHVwCyD1v0kVWGTV77R5Gez8PLFDpDIc/kDkX3zT+vuwx7OUwfULOmiOeK7p+
Ej7sNSDSH2TWls+575GkEaCmkoW0TRFoa0dHQP0iRAuYN+mKs0qT8cqTjTz6lBeR/sbntAWXLw/E
7KdjIWrwE5HHV5WUvIizgI57LLAKLblD1kokb5ZYw9XiTituSjpqjuunRy5DxnQdrzCPiouuGFpx
yIew3g0eGBv0Fcj29DX8IYKF26UeVsOlT2PPoBg1bAzHcmWOjQgchzkGRxml6FSgeh/ARHQ70Wcq
2XsD3FYJwYUqRQXUa4AefGztPuQv53tseNLghdqX+YXagfOwOC9jYZK3AE7jGgIfxkOBXR4B31RU
4442gRENUyvn3DgF9DbeAi8lGE4gjVoSz+ajDctCPPdhDDOCFQgzbq7+QECBZWlRdjjqFKhYyZDF
y9L+auvmtsf+tw110H/UMRrjEJTVNbN7BdS2ACIQU8nnMKG68VPShTUVeYIwKTFGde5moTcuLM0T
Ba7Q/EKntZ68BPeejSJwLcrZurRjmsAza3eLM78SpN23Pk0vtle2pMo1FTsma62rSnTBVsMA+eCN
88lmq90mC/wIz4xQhYA7NXupB0LnbM79N36+4wd2D7DGwygeUrvpz8lCMBl8TwoUfIJMmUfps6jr
dNfyawESXSzJiYbS9rXqc4b20idob/Jyj4oDVJk2rWnfmWo620Apb2s9mQNzoONum3iCDQA959yy
1dsHPrs6GD/twWKpcpuiSz2FVhn8sftR1xvXZou77QvMe7sEr9Aud9vyDmO2c+M1gmpBL+7v2p7X
WsiU94Pa1OBcqN+0iQCzBZxufTV2iH47Ld3RUdX0PqvGflpKZ/oVer7co1mAp6Kd4smbHeshHMTI
Z0+4KM2n+Yvgh2G9G7ck1fLf3JOerB6DSK7UbzhjV2qwYdhJO/8qshA4AHjd05CYQ5WHN3G7MDmz
/Yy69tmeopMuQSw3VvxKfHZ5adVi7dRkJ3uV+wvmUXgMh2LIFt5FVgf3NEDA4wa3SSDF/RrdPPyp
dIBwg1mpIvARQkssTPoC+U1+TBhBa9LCB35c5m1YKdew4duT0WXySXaluLNAX3N8Vd62HTzvkW5d
hddVsHmvZf1jnop5Z0Z//JH70tpghxbLpgnq/DFIs/g2jGDVNbC27uHIDL+S0PIKzMt+tmfjfjK4
+naizq+oe1FfS9yUHylA8QyhDKWLWqaRRvRm5EHL6b7K14g8/+RPN4OsgO8hF/BBVviEYzATAiA8
RBIISbPmAtyiIyHQJWQFZlBBllXUF3bj8d4hxHrhrUnId80ZIIK7Z2cI45/OmkJI8kI8kNOMWKxL
wK/op8O2JKJOgydXg1P2HWgY9OqvdgBhz0GDtARKbqgZ8XGNJieZ93AAbHViL/cwrBkJPo5pXyBk
A9UQ2K8jWITVmqqQZoLyLOqRvqjlLV7mbIeto3xzuyR4gwhZbknNg19al1oDr262+90akS+GYkPv
tdpV5arUjdyU4eB8ut+bsmLgiRmxKMIg7p2fooLlI9qmBLA0nmtL3nsd+miBaXvXrvu4qcUFIpcu
+9JZw8tkrZmJITd/1oVkhyfWdZ503Oq56VbevxWnwZ0vKRvqadFi05He5etW0EWY/NU4bAuD5pWJ
4SUtQSsWDTUU616RRBZVsuu6sVsXj0WZu7fOUrON5LCMT0NEK3KdJvvUybvf2fcSc20BIfOAnzOb
PAvrmVV8cR10eTBoVvJxrm5U1hjCEGxHozRFNoxUfIsHhHGf7OpmkkJdk87zbsS6aYWWNTwC+len
BMjEhR6l+m3J2cOiQVl7ve5r9Tr318atdsm6za37Zdq764Y3CNLoq/1e+6oWGg37ruizr6Q6Oet+
2DhQybEx//BYjxwc4sbIkXivQ6b0H2VZimO1wuc7P2i3IQriPklr/w36GomY7z11zDumajvrkCft
cMy+F9rqe7kN7kldiSlg5W3W7XdXMnTt4iKYjg0K/54ghg/6k4059wOW5/T6LQ/qe6Wuv7fr655d
fq/ca5bvTEv1hViwJosPFRPm+ZK9kMjrP1iwmxsbo9HtuG7zsUwWV3x27ouS7PqF63T9PgeHuJ2/
xQCjbcioMMeCy5TzLspX3SDMwuG2Y4y6irnDICusCkPvJyS7y7TehTb3r7Ye7Ad+V81T861M1KEA
pVV8qxYFAYIvzSG+7JxvXSN1c4SbrJhO3D5W99cY+E9DPdIc4jLwyG9xxKw6SfUtmRTj1NPRgY6S
ibI7Qfb6A/IGezQNlA+xbeIDwZfsjzUToDzgvk6PzJDjiQouOCLoIcdyadMzo1X+YxFdR/utH98O
KQokL7rVjjQYCgGnbykIqhjrBrqB7+qkRCoCaD/t5EAhy6ohhd9yUrIqS9m3xkQEhcqsVXmaVg1K
m77/Ha66lM9Ze+rasbxWTM2UV8jsA06iuQ9AnLwXvZ7ZsODvfoJqjHmJg935cqw+/QG8TpKNGNxP
tcpnsW7o50X8sdCikddInIwnuUpuMUsrKlFWIY7OreprjFuPCxzmFC4aenmUq3in+QAPhQ6zaywC
/CJnkdzwYsQauIp/VPqG17KrLOrJmgFiD7C14lHGC9WUljHxFqyLRlgBTXxcMD/xhoOIteeadwCl
6m9j6vZ4ka8KJhsutMxV1ZyRN1nDRT91h79PrNqnWFVQ7gwIooo78zXrSXUBjq/ObCZ2OCsgEU9j
dD2vhykMBFI5cUhh5ze80iRS7RLBcMkhX+1s0PkHwFzWlvTsAixj6m+rUSxH3j5n9gv1G9P3+Hts
BpVvg36MbmhfN2CMphYjQXGlVX6wM25eUTu+eOhLR02k6thZgkckL/udowjCKwrMtt4qImPRHPZd
P1cHAukRTW3ozGM2Wrtx1Z6NnOvHMi9wLfm/0dxfGwBvyg0O3Jw/p1WxNg3kyD53FgYdQlRMK39U
mfqr0X25YIgcM9Tb6EI8FTi8BpEDOg0uMfjhW16b0yGW4Be4c0G98Ib0KGbKK9xBxWcGxHBXxjKi
nS/O7+sldICQ182hrEZ+SFxZXQtwsdVEkJNdhsaLINfxnKyKPZsAs6tTvf5Vvxzt/amGYE9HNAWo
tNARIw1PkDTNEYYF7xkP1OSGuxb5F5oHntymFRe2P/MBct+lRoTZ8SRDqvIoNIv4xLce0zg1XrP+
ZVajAZRXdYE6Vb7ZobKup4nsW+Sa9K6qIfoxhHwM7fDTx+C5EW2yHTp94WhauIqlbFyd1dSA61je
2qvRIVgtDybxM4Tp1QexpM68W1ZzhMJ6oLtR7Pjd1pe5qa5Nzt+DFfJvVYq7ItXjle/L8uKw5n9y
UlmfrVGenRnmRVPH78TP7208QqyW/ng9eYFkfmKh9xVJoGd4PLwtlrXhWk42he9joK4bbYtT77r2
PsRGBP/Btum3kyGTpicZpSkl6u67EBPVECp718btw+QOUGyUDZSDG0KfaUxuWGt2xRzQoSWc7n6i
BXpfhNZ40jrdJlF9ATLUbKSTgAbpvPoHIQGBzLl4ZzUTh6ROPj83XfvTszLrtIDPe2hIbW4mh+c/
5Xs9jQlMKiHopJ7cbN5XpXJPkiIwNm+z4C+dC8Yk/RqLYjgJQRCHCAIuAFrnti03RHeTe81wNbsE
iWLnfqQe+GhjfDpabpn9BuJEVQfun03vMb3n4AHRZm1zLbq1fIN6t9rO55s5cVmfko2i5Iuv2YGe
YSfFbwjKMLpUDdl4TD4q38p3dkg+p6aSZ6NzzE92Jw44FmZGFBoo5puSg+rA9t19XS/lG5lXtyYS
1V2VkxqAGKn2dl09c1+hM5V79CGZ87dpMoYsWzhcPPoSQfku8iq1wuXTapoSkqlPdJIjqX/NgA2d
VKdxwZUWYYIhkntO5hUlpN3+xh6AznOXO2vQ/wsuAjNUgJmb7qJZg/U+i1GbncemZ2zcO7YSRxrZ
7R1XGPeWv+0BujVm3LEs9/0sHoGzOZvaiPe29Jh60KjEra40MbLWpQpvjgfeXBQpF9Iqr4q2BjxU
9/IRBmiQI8LmVAlkeEWaAFuI20bdxY9RMTYJOUFes0VGYw6Hzi6rXHHNPxTHOf3JpMYZzMu1u71r
OUSC0Hnn0VY7y+d3P9Vgkp0KCAL3Yn2OpDdRcGrNcNrb+ZzS9sP6J3DOpBBaDsVivKjknkn8Kwrn
9uAGbfEcs8mhXoL30rlbSOgQgba5DrRJeZ040BctRc9xlQBmHzPB7di65jeYHYKeWESdT2uqsDd3
/JzTM6DTFahdceI7zbRx+9b5AajL3rP/ct4Xz154LweSUsTq2RVN86HbCNRZfUM1wbQ1VTFf7KBf
nhh2dz2f2jXisNnGa99HQU4FV9uyZ8rNr5k/6Xv3NQ2IYxvhxC68fdjX/qsAC3Kx8HyTgRu8N0xv
1nsp50Xva5agUC25Xh7gGb86M5p5qQINsTCyql0z1f3Ow0G4XbOb/garkDplPScw8GvrmzxsXQte
JBt6fXD+9D4E5M2gKx9DIKr4JsTd4EXsQbZgpvYl718cqnjv4IfeNtXY/WkNUOfNEhcKMmYOhzw2
ur5PFdkhZ0xaFmslfEQ0PJpMx8mUVGSYMIOGH5iH1psy2B2zj1U7iF/HmmeFuxlRIkUcNyFQ9ivk
IbrPPHxSOPm94Cro3flzdeW/MkvAa8I5SAMVJ1vNdL2lCNWCxz7N4c6a0oShdw5pLKGS5jJYnbiV
cCTXLyw8GJvrGuNsQL9bQ+NAH06l2biTZkaqgwR5pUK06U35GBQ+dWn4RTFExDUGxdCqHgpQqmev
GBL64CL9XvL46MrZRUb9dmgQXUtScB/YnTqXfCjEIu3Fu23rSv3I7VVD8fPqXWsA0ACmm32FRHn2
5bRQD5EGVxF1GDVbyAgUuoszHdOxai+ABmsKIXxG4MTG+jW11pmNYflCg6l80hEIFixQsS55RXf+
uG3pvHxl4K5PnLwL/2/1hP0na14XgTDc9lO8X5URGUdvk5PJA3rvq6Rdb4vZjFFt9L1Ha2zCkIPN
iFcx2kSzpKzSK5QJ/zlT1InGbsoqqPVY4eTSoVbJ916ELC6t6cVPXs+8qCvwzmPRsYHDtcOsmKnq
4HuLfyUWLW4jmJL7AP7NUw7l63bkIv3DFTkYJFaot+gZPdSwIIqom1/iJzIw01tVNPVvXEigntvW
3LeF+5EKot5EkIr7KRpcqskdQ/e4H9ww7MJNCkn481wjIOgmAp5DksnsTYFU1c8TD7RMgupLUtRw
DN00Bt0tO3xdlnsBiK8fxly7RwFC7+QtMzh+wYONNMeeyY2pgJp8OFOI9Xd+uRDQA9HTwOckMlfW
kb6iEC0isszm2Q/tX7YXT2c3Yb2XBlAxSd8wufrNT65ij66dMmxXEnOfWK5E3+W7fiz1FnA9gyHs
5Uds69l+wJizAbJabeMB1YHFc3IwPK/NpjSe+1j1GXs22Q5owlZw5VC6cD91Ysm2Abphv2mT6DGW
oM8GTTO0z1YGmpToKReQLQJ/ycpykxcYpjZel+ec3R2hLdo7MAtk+DivphwLjhyS5kgs25xZDddn
9Pb4i50Ja8e0sGFPcahFseciMib+FcA5mocXzTYdYmKefrVphS87Zqangmc+dGlv0n3LscL9VchH
XGqY9Zvcmn2KMCshgdmNdsZrIaNlgJweD1fhnsl3TidInNY5kWwBN5Tcww+TMtpNlqkfU2ewn0vj
LBC6OnzrkHpfyz6UNzJkoSSKuLn3Vbw8MN3XJ7c1Pm08qlGPMquaUyD5yJfR1IcF8km2oa6juG6N
QxJH+3lELbNisWCzNvA2rFKYOV0sg2WUqbNdhRDbshAOIL/+OgCdWC4vSay83ain+FmJuor3JK7n
+290NJ/Q/DTlbXStEmPtqmoe17ZUx8NTmNXUwmGWHNnKzPu26cZXg2vaZcZ0ql8ufuU3OD40uzj0
p1ZTR+TGQhALQNdZ8jZ0xXQ1mxZUkh8XLw6/8lkOE+8Cr9zVXmR+EPbjhpkMy3CzmJqbV01XwElh
IyCYa2ug/017cTqP6AddKfvRVZBhA8a31WaBVujlzm/izsgJQW7waVTxkZ3sE2a+hqR6WTvJhQRW
eMn40wMwg/xXT8gDl5zZR1YcQyRjqQtbszdsLZpP0wZbl87vA+vm6tw0LuewY2GsI13D1mOs0vpA
YxTNQhWV1VQZhcg1hI15o/2IYKI/NlEMh3ee+4N2ynr1L6g3DuCw3WaEcA51K+0TSnn7NFPcTU9x
4mvyCHbK+i5DFsaOfK5oDAIQsAdI2WybQLMBHPrzZIEm2jacH1cpNY/PtFwX+A9iNJ1+LV8Z0umc
W6RtlhAnQCRb9q/wUdl4NphFNcmuomBYdx4HLzrRvGvoX5DjOfHLsywJmgm3PhQZvT8NaD7GZfqH
/YYXiCOoUAMixU8qDAE1NkuHqTKKr8q6Yb1l2vLVCdLkZbLoBjG5tx91Uv9IvMS6CpxQhKgsPo6c
SOlzQecmPkkzXKkAaB7pZ8i6bhORieSbAFXH4eyGK8CTNQVfcBOMKA1LSOVtbXOQza1DMXLkXbWh
XZ4grqyLpijajdzNbuNxzGDVRoD/6JBD4JcOCS0TFu/h3OvkEKs5ibd6IKp3BaTQ2Y4z147W9p9r
6TKZJK7ST6TR3dvJ8tUDQ7JV7P2mYWcXZfl80NyWw80/c+5KEORmQm/q9da4efyBbEL2ehjS7d/g
Ovf/yoX6J8KmSNhFt6KK/l9+EsYtT0A1U7YrHMPucPWV/R1shHbH7lvL6RL3ybnqdPpnHMmLb+zK
bZ/I6LmHFMPSzionCNk5m/pyxpiggbCz48wdcScJFe37qj38jwkQgpQPze1v39B/wR9tviBh/Wf4
0T/+s3/Aj/y/VoKZwzOjPSn0f1gBHfcvJTxnXQJjyKOY69+tgMr5C3yV0L7yXTKVuPf/HX4kzV+K
KhsWjXz9xrON+u94AcFy88T8B4DMXx2IrkdWT7i243NurH/+N/ZRNM0lj5txb31sZw920Ti7xVCn
q9EZz9XCkjn3A3V06r66Du1x/h2ZCH9cTimeBxLusKzVvVTyBOdEpP1K5yQlP82i+EgCdwQ8UbcX
/C3VVgHWeOiFDClP9H5nlvfQ+v5dmGGjX4bYXLKADFm4lgwvtA3DRrGv3Xp2t3FXea+xHS/Y4pnc
wB4++Q3idC2Ck8X7DTRPRjcmt42x8oh5wbG3o3yn4GTSF2Sile3oIiYVFJD5Yo9guGsF6nfPDRFP
jvMuYnLVrJp8MJrmT7aWMOvcj3ZEg9NjUQBqEPwPBO52TS53dDgDMaIB5EdePED2+dWuFc9VQtmz
lzWPVUC6Zok0qyYMKT6DK3UOIEQq771K/P4dzGeyJdykCJl17p0CyvZJO1N0buFdQAyN8U9WrLPd
TcUCjg+6tR6FN+dni0PjMILYPGhq37ZWtIR7E9EKrpD9LlBxqnMaY7wZbDwUZWlueVOtZ0wr7glI
631DsINaRO6gLM59++KBtCgBWlY2CkvYyO3g+GTYkbcPEbucUxjxaJJ89MUrOQ9/2djepE9QJZrH
uRbuDcv1nrVZ6p/H1HTH1u2sr0qI6tGtaslBaPKZDUXhnIxx2gfXcuObsNQNoAcm6a3TO/qp95UN
jd80GkajrJ7Q1+efM7o/4hyVa3nk0QCuUnmch/6Jc14dC2ylexcY/D6lQ3Da+Cm1tURiSbTWtqzu
pBOBR+ZFv4oXlF6QDo7OBif5feJF86XL0u4JRxM33JImGYtt0HYQFJqUUcQ6I6UkzPFjwv4YCrvf
0XcZ57z2cuZrQ6eIUmBRa2unrVd8JTML/WIKrW8aJoqWygksaIdKU8fx9N58E3abtRJ07jN3y52I
5QGCLwk9tyMu1fb2KVS14QGmW9RO+aiqtW8UhS8Q+8yneiO0qeabQgUnJ0aIuytY853JoBwn7XYH
K6lGUhmBKNmcTNPFwaq14QyBP2CvXajEL9kFNH20CYMMTDzG1ffFjqNTUGL6JM8/xsve9xW8X+mB
9w9jeOBr72qo16WVo0hCTK2DSQrmyXhPAac+tMoLD0KN/Y/Ap9B1jl1sTbBlqkvx3fqa4aPAmLJQ
BjusyTVrsjESr1WxtqA01mmggBHa705+iEFdW5TLemvNrMTU9AfTa7GpGbYu7lpHq6e1mRZvKY2m
kKPeY9fPr5gaWY9lqXtoHWL81DOPW+yk3Q4TIq23Vj1y+/EAcQUYV1mKTeFnBbGIqvlq3HRirdAN
aPO6GimPO/ZYEQ8tsaaH3PUNa295340USVhZkB1bMVgnsdb0Igy+y7W4d04i9FWrAws90+0LipLD
dKLvN+BnstMBlS2x43kHg9OZstm1HjiZLHsP/JnOYPndH1z5Nv5+esbLZ9msDcOz8fhNyu/m4XQt
IfZcr8bAT9FFvVYU0xEMJTsxLk5jl9vT1BJ5R3kIY0ysHsWaM5NZHQmsVA6Q+Ptg0OKGzAs+yKLw
Lt5S6TuMPPLUr33KuROJBPdDnLwOYzdc7JwezE21UMns04lwFTWheUosym/9MDVM8GzctjPAZJYs
efzYpWF15wfkjWyJEuYN85+uNh8AzEH/+iRV35KeS0bureJ1kE7tI8ZFsyPk1N1KzeJu6yFzUuA+
r33TszRP9F0uXJlC98Nbe6l5G3D/+e6q9pPPaQlQq0wTDMeKYsItPkHqrUmqVi8eu62NvbZfDylL
DRyiVGJbivpNvNqYoFW/nJda0J29tmjPJmKRF0CR56aPzY6i9zULJbm1+OrFgvx+b75rufvviu7U
InnnAp7YxwqPcoaPg3opWr25v6bH0s/lPdaSCXmJvMkarccAH+WWgnvmzA2ZC6D7NETwaMZg9cCH
0iU+Rcv8wFH4J3JWDHArAxhl0ibcV3E4UMdgPZjelQf3u6LcwmLU7JVY/Du5dpjTv+6wAVubzT1u
yiCJCrIoWYD91rHyDnfsWoXuabn8QlHRp3KwoMx4VKZH3GwBia1F6nqtVPfZGJ67tWZd0BPyFDXw
7PRawi7CPj4PazF7Uo5UgkmUHF3Xzk3j1X9YS9HfnDX1xXcphBvnpLgq6Xpf3ACIwBB80EyiHgTZ
akz7jfXu6hwrXUTbNmeaJR7p/SzPne/AC/8ulY9GFylpbZrvjeIyGw/szz3K6HvE6rsaXu3JG8ob
q8/bYzYt8oiDLDovOc1RQrX4fwYv5sFsK4HZTlrnAMMur2l8dpKhYKecorpWiiKJLLDDhVvFAN+/
S7A3Onrcd26kTx3AwK2rY77pieb6qhuoe5troIWV9gmoxtEO/g33OdJo1nmkA9LZeGBD9k0+qZ3L
T5go52AlK1cieXStmruSVcRr8UceZS8R80+3G6q2Pf1/P2wLohSwf//l//zvX9P/Cr/K/zJp43cN
o5/x3xM3//bf/CNxI/+yEea1K5TjGSOY2/+VMaoZmG3AzkzgGNXRfv7GGF0TN47rGOXbAtlSMfz+
W+RGOsR0bCFBj9q2WgG9/50x27Gd/xy5YZpXhsffl8L1lFmH/b/P2f1kA8ZPUCpmLL7TCTKE3x1o
XZ846iUbxZM0C7URZV3bP8NKNqzG7G6O7vDNKP+Y2UjfBytT8g55pI3/APJweHhp3BxIOkfWfU9p
CYa2zlBo4LisAg6VqtLsKrAsoruBZ1FAZlvRgIhEffam4COzj4IhBGO63ZM6nJtwIF++aOp0e4n6
w2rULT+T1Hbf28x0jCBOGL6ZwFBtCcYo2ZZ97eDdsBGqPnREcyvogTmCzYJMke+MPYwf0WyWYRck
A5tWz52xa7BzouYr5wDHmcX4yrJkSK0zRUxUqNpZ54F+YSrauBl60bkJ2RbvqgAcNYMOabtj2RZL
vcuSEUsVBWqUR7DM1C+pS4yAu4IhaB5SKsgBq4f+M1CVJe4GHVVmJsXKm+hq6Wc3px0+HW9Hr4dX
IjyVVc+Fk1ISmMDxjrelitph7+bS+mSXB2+zp4w5o7EO0sZT48y53hW5g3NzKlnPPoeqaxnzk7bI
kgO6Aydf93/JO7PlSJFsaz8RbYCDA7cRxBxSSCkppcwbLEfmycGZnv7/6Dq/WWZ2niyrvj13bd3V
hSDA3ffea31LzkZ85Een8BmdZvX+mwWZ1sxBjLvR7YdPmBj5jSUMWdAHhc2iUSzkBIQVgfAe+kjP
+2g0I0eszM08GvNQnnDUW32/nQa7mLAXGdj6hJ1+q3JP02SZ6aSmmzpViCFNGrndS0yfLQoHC97f
ZU5gMb2vkFJ9IBqhHQ9K2eKBxGOiQk0Lx5MPHJCIBk7SSDSduIJU4xnu3u+KZdiX3eCgkzOM0qRH
3JGVKzt7XLmIBDDPMlPZg0EADzmzcZLcL0tkO3QGaVHvbG+BXgbej5JgtkraZv6I5STEZ+xa37VO
Ka2sPJCgLprWwyBbmzZsmQjaFVEliWNdY6bEyYF4zMQ7Ll1TZgQcryco1/SKfD/VCqFblsQ1+R5R
sGAk5fEYWy4CecdXcRNxtPYYwa9214wRsj+x5eRYeMJ+HB3/2Enal491GmQchhZPtPt0iZHm9rIi
vKags8mHUwejfhHxBC1qCESvDmYwB8UTm8zQAwCDCglcKnf1Y0ophb3HKr2PiSJTAWqcKR+RRiK+
TxXdQqITbFLENzaZat5bas/Gexc0wLHt2/rJa1qmGdB4ugEjlGUVuzEy1/kNRi3rztfN0O7wmFI/
DaqAeeM2zbKRCgQ+XTTGgYgZSre/n0SP4sRQcU490xFZdkxBSaZbQi0KNEMM5IA+5JpJ9jT3nFlj
j2YnSA0TQcJSeXawle5CFPEwu8SozxZBxGjXG3EXNU1bHRKgg9SMVMXenvaZpp3YC4ZlztTU6CJM
J5WnQPVus6etbeMC4NRv7g1e51NA9lu6VWsw9INu/MneJ7NM39TMu4JQSsk1SS8hZLPKY+i8iTax
CshieemIXdHPXEvQlR9gnW4GC4Dth4na+IsihSd7cHPO7tTOEd8PlRBUFwhAc/5odaivDwKUr7td
7BHPiY9PvDmmed2f8Ti33kdFW/uMmISOpc7LvoD6QGKGMyaQaMrUp85BpcppUw3GFVfMjHKrlPV3
BnwLvJKhHM4eUa1vKbv/eK+In8h3Wrut3liZi2MwGHuZYpBxMhfyi2OCLzQ7HR9mxWJ4EimRosCR
NOgYYjQkLj2bLv4Dn8YgWTeqoLk0s0rVrmduUt4TXW2A5aCpxKyi9yhmc1wR5X5ZHZJ7EB9Y9UtG
EsuNMjX3L4vpqXuHVYtU7h5667aYEHiHC2Hz3V3V4JTZKRuPppeI6R5MIvK+YGxRA84jITyMofzm
eYYcxsG6zxt1YrUi7KPw/fGu87vFeN/Qfb4L0iAYATBOXn2VZc0bmTuZM4RM+gLWFaFUevKBlyBl
pnsa0ZURHQaebl4lQF3r55vMGKbg4tVVbbzSCSfx3c/NhcFzYxPmFMtxerKtoYK2o8buC+dbRva5
6/Yr+y3DmFXjd83D0oIjyI6T4qZOcFBcEEFZFDzAoK1NXEBV3sVge6KzjgiX3TqWj22HHcwstnZc
qFtW+citE4quo8jMcnpWTYPHaKztUt+rVIh3rk3SWub0lXueGECzC6P270IT1l70gCZS1NuFV+67
E9FYCxuACsltmGKpjsba5d4Ju0vVJWFwg7drjtqrs9BYeKqV3X1y2ip6WQJLsor67PN3aGzQIuAF
xP/h5x7ZdnMxZg8Z1eu3yJPgXvFiZfI2Zw3Ffzy3ChsY0IGYB489hq93ztQ7MURsMDFQrm7vFEW6
qvmoDYaniC7QN4bGsTwAW5rcMMc/5D+Bi/Le2a42YMv0SWqyOxBxAccc7XPjdXTlWcXLJHQcvkq2
niaihBwSbqiPAL4c+DaD6OzCWCIyzZr9bwoAEXC9gKKWBVe7Hwp3Cj7UMmmfmLQhChf4SOyj2Y/p
XZ7QBAsb0h0WdKK2OHU6QdJOA5VsXeYhU02u0di1zn2PH8/ZUoh6VEoI2RkT9W4GImQx63uypKvs
oUrj9DWfYje4xz6co+PE6aYfBIe1OxcCF5IAyex+l8z58GyUFXAuAZmNDFZVe3fGANOF/yJuo/d0
uQDgUgvUBJUDmErbV9PppPsxgQJ4mXvfR40z5bZzKzoB9DuiVf9WJ6XKQ0b+jPYlQokHT8ZJug+6
WN95mbU841odnhwjz3MyxWuTPzXV1iW2I/NrAliz/sYLa39VkM8QqYDVwEpbpmZ1bD3EEZ96whGf
aMHhkN74c2CSLpwCjjmVYDT7TaE5VG1EFLT+a+4Bhpgdy4I7ozHgVgvMQhwwr77qNfrZBq7rBgOq
0AeAyWMQ1lkAziqjzMt3QZxZ54ESP9iMs6fvAyKHSV+PmxUxX6X1uSkbzoOpHafPae0nL1DE+o9t
gShgJyG3ZbuxhBO7m4LOwmNZ5Qm8n7hK/TunJcPng2tMyXPVIDfYaFT1VyRsfHLtOPoWfDo7b1at
Pb1llHpgqX1coS2EnkxQkMYiHba+Ksd3LtMjL0R6nZpfRw4vE2D63Ohp9qKPJhV0HLC4ejZ2H9Iu
0sdlMkcIR9Sdw7Ev+u6hnDPiAqthWAGk9cRw9UhbfHE3S4ZQ4SGZ6fLfiy5G1psjfszOo5uaFPBj
YZyHFtoWYT7uzscqyXosLCpBI4C4xAb/VuM8QLJWjF3I7qjaz0NTo29mJ6imzWiNdMz49ljKN0Iv
A7tvQf/tamDYnl/qmP5jRdhen3ZX04xWdkxV3qM+K4azlVbpsMlj2ZhnG0sxlDI0sDrdYUWq9SOJ
9vmJATAgPF0zdA89DhN4O7wkfWUMTDJv0pOpysjeXXHksmHePiJV4CkOzg1Wm7/vybCdQ7VAC976
UFoKc1txaDVD/jE33+WtCsw9Tc3WuFOArhHcVQVJuh1YTsuLa5yrirpkF5S0Y15AmzfMPScU2juj
gUFws+WIfs7gBqbnIu4Heevo0fXXNCIG6VHJtcGaaNptwTx8j3pS6zcZgK8LCJSmf7aRdj2akSPG
Q2EtQdlvBnR/b8RqTiOnrYh+q0YagPtyCKIXVzf1J8XKPm4lvYPizbKi6GtXZ9OzWVapZjqq1k2z
miHfJR002G090APdRYkKhv3c0JO+kejcT1sS1SKGgXJA1elZ2ibIa4RktJVMsdmItBo5sKqE9mRc
E6KZ0fFI8SJH8ltsoELeDwjkuoPFWyB3q6ZpI5BeqUOK+6JAjO2VvOuZJHYg1bLxDwTK07y0NHcU
9sNU7tB3zfHBS/MGKj/hz7TEHA+2ZzUabvBpoKi7JouPF66gJEhK9wFMZ8loAkVAaEH1LhBclR1w
chCXD707AGHGISlPpMn1TyP6R4V3sFmOBeAAqJtNCQULiTYig3qpfYiA6jVwp89Z486nsfHG76gG
ll2WDBAgwGKoC7OKDmSB8RpLh0MXjHXaMPir5pyMycjB3C9iVW/LyBn2GVHUBqYxEVyI0BBf2UAw
45a5xEitYIrVl0akLkLaqu+p1jLeljuv9Wt5c9a96N4xbSRWeBPa9GzHjBmCof0kLVhWkpCJ/Aiz
QVkYhNidokAHjOE9G+S8drm2NowFcbmp2y+RU8/vzbpmasNekD6wccTvqsnvrB25y6oJ4ajm5OFa
i93fNCJKBmAO1M+7NKNrDZY9P6FGZIjtO1O/m6bi2RNV+mj3cHW6YtY3j8l7KDza0jgKkvkxV8H8
TE3rHZFWt4fa8FYJwwJJ0CtRyylE+dvSrK9LBroWxMO3xbIHZuSAeQPnoQOlhyo9Rc5bWK3cF/EC
JVTG2SPJHcN2VouFdxYSLeKw6AoOsr4rRgShSBXYREemWY0JtCmTrbvNDKAYWo8dqyoDtaqD49YP
WBHzcVAn6LrxjVlkfG2dRoW5ZlCWyRItsT1kz3m8KAQ91o2pNHOTXJF/3NAEKPKx3w/xWH2aZCsO
OhtvlVs891bP2m8H2CTG3KFgNCvNH8vriQ45ijihxczoVKEe47qgHTIlL/XitluMuUWIhJvMZs/z
44/oUsWuLRsJQZEeD8K2jBwBhpGpE2o/whBlgJmM8DnmY7kBNY/s1C+dydpwGk7yuzQo6UCYo1Sc
81sUVOTRihggk5OifnIWCsOCqqbckaflgAJrU5xmLCxkqzozFI6NEiPFkesHLgRfXatkU46l84LX
p3NDoYfkq61ddIFuP4+IAnRkHnAuRBN929a1D4505qfRtZB+eoX3ZMWebLdd4pBBWeJ763bxanZA
0zYD/uXEZ1vbdlRfdaduCfqkb3GR89yavEJwMTsJjtPMfOky6gYGWtaqbPQnmGUYGbJ0OPViCtDo
pTwWxOwS+Uj8pAzSa5IWj0vsAyaPo40ViCeV6q91gSIV7HCwL7S8L2EIb+J2LnfgJgALuM1wNBY0
GvgUBQhz1swNmfb1hn5PsyuxD5w8Ntdy5/Zs1qiKVegZlJqpVWAIHhdthz04fyTAyWdj5WbkmDOg
9/Hwx6F7DYqcfY3mEeLEZj3PVO8VuYfbqW/yg4DxfbRh4X0xymbZ63QIHqRHrILljjPLrBjYV0jg
QSGXbxSteiKj04Vi1ytbesCINwjTiECQAEPFHfVqy6CrrkvQTd5tKnwSMksxJ3TEiiYCnlLWNYHr
s5vVlx6btsy2yJ5FFPbtXLlXK2nXuRw47fgrE+E4u6MxES13nTP7+Vviyyx+34xlDEQ686xpa6Fl
xlbuN45eY1iYI+Mg44CG8E1nF6AxmI2pFRybrnZBziUxRGOzgeVNwq4wpq4JjdZLjQ0gLIeFSw9g
1AcCUNHESZkdvAUV7M5LZ9UCLOhYwhMzJTJDcRh5jwo1EtglqyZ6VnlPXwvT/TOGQ5+wezTP+mjR
9+a3aGvSXtCsZx/UPA10uUe3eGxzVv0zO98QbbLBUxa6HkA0IPFEwWgqrfR4D360ynZNOyUUjn1V
1GA0F9mfyIeYSDdivif5bdJqQXgsM3laP0M+BiCXQ2jiU8UFwQHgsDhwI3brYWjem6n1UQWYH4Fe
MyWfUztA99Mun628KvYY1+tHM/FKe9eIEZdRSnvfuDGIG3cDMzmmgLiroNJ6q+4riZAN1jothlsz
Oy2o0Z45MEOTjD6BYAyx7N1J05KtAOtfPCzi2M1wq2L9nXR1wZvWxq+iyTo8qlkexM9V5ljxp0iX
k8V8KrbQ/yHQg9NRwSrCuVaoi9nafrd1q3FG/DZEcbKHC1M+IqBlCfZYh2njlE03fPZEoRq4p3a3
bH3tV+OuUZjREgGn9C5YOtMmEaYfkosPawwD7OiPGFbbkS95TEEAbtBhS2Z+45yqc9uwaP+Vp/Z/
Ot3Mctecr/994rCnL/ap+nHgYP31f/mfgYNt/suzgXK5AYKF4N/qnb8GDvxj//Jd4ZB3htDAddZI
xv+P+PL/JSwmDYG5Zt8hk2RK8T8DB1v8699SH2YRNqxIQtH+ycDhV1WPY9NH8oJV3OPT6pFrQN4P
qp6YN5oTopyuc5BtqRc2nCj+eif+mr/8Rov220v4NiJ9V/JgnF8u0Sp/tGcAf1fH5QhVJQF2JPP6
wxP/L67Bk/zxNkrZiZrErulaTRNYrYeRM8mfr8Dw5yf5078flC9Nz3WFK6S5/u8/PKgIR3Ji2uZ0
HVLvM5Lsl2GETJVF/unP11nHOz/KrNbruGtEp+vw6zruGkH3w3Wy2qOF547T1as+MBPdeA2lcftc
Lt8Sswv/fK3f3ZNrSuBEwuMF/VUk6KGmZn/mWm5WhEl9asX3pPryX1yDMRdNXpfz1apq+/F+DHDP
QGa66UqYrrdxu/EaD8WTjRP8v7kOEjUhYL0xkvv5OoFZK8KY1ut4y4InHet2QoMQnUosDn++FF//
f/xEXAKWirQC6fyaTUlNz1idrLvr0rxl9qe+vhTV5y7+8M+v4rmea3mO9B3p/TIHHC2/lRX8lWu5
Imx1L5GUifYd7SZnn5rZ38TD/u5V8GiW+gFTUTCEv4D+Rs3rQb0zXOWKRddYBtPuIqDI/Bc35Vmr
mFEKsCa/rAXSaYpEiYSbKvF5DEhGoHGNJzvxP82dfv/ni/3unnwhXcfhqLq2y39+JfiMGkm7faIc
SeJdIVtzl/ZtC/yEqLc/X+p3axxLuWc7vOYsyb88vrYyilX1Ml2BnbwZnnwZEB/9+RK/Wxh+vMT6
J/ywMMxG5Jl+n01EnSAM049R4+2i5eLRZZgm828u9ptHR5eU3YpRt23hsfz5YvQoilnYilc8+KQz
b1M671P58c839JvPyGZLkJ4tBK+59cvKYIragsikhyuEdNCHAXGXef/BrIpbUFsvf77Wb+/nh2ux
nf748ECmJo5jmOO1cbrgabBHfUuLRF+ssbLv/nyp37wK69btBkgJqO9+TdBlEtnHGibvVTHGBYBD
E4ip7/bPF/nN/QjLExaMTx8Jwwoh/fF+ClIyUH8X49XA+eatnYnkvpB/sz2sH+MvW9FPF/nlJfCw
etiNx0XS+lAe10y7CG3S1nYPfvQ3l/rNyy0sFBQWyyqcUUQUP91Pgr4SeNY4XL3gRnAhbV8Xc1Cz
ZbD55wf3218HQbQjpWV64tec6CKIHPR5y3rekVc9qqMH5/GfXwJtiY+UW7qYln5519TiJniaLd5r
P37yYnnWw/Dwzy8hgO75LhIRGzvNz49rchU+KXforygadnX8lb7j37xgv/k4OZgiHefzlIRD/vKD
LCLOe98tB1Yb8gnT3RAYxL3Um057f3Pg+d2r/OOVfjm69TArDM/HGjKY34wZ7oLzZWz/Luf5z7eD
YuXnB+Z6kUwjkwfWMQBZwLMMzZe5IIcmf/znv4zDJ+kgBOK48+sGNwmngNfYj1eF/f+ecb7/FEvR
/s3y/J+fix+I1fCLxwMXAdL+nz6XThWj0oxVrlFni7BtjWenTZjUTejhmCrC4vmb48F/fjY/X/DX
9aYbyFSjBr2CCwoeycwiOQ7OxT9+6Th+UIUIDr6IrH79cqhr3ahxRtIyScuSJv04t2jpwGCfU52+
/fmXIiR6fbV+XuC4XuAgW4G8bLLb/fwYI9+pzClouN4w6mSHmAn0Gfjcvd3MWLjEYG5bZPY7LLvp
x1nmxTfkm9UealH5xIW6L5QK/kcLHsIHeoKaH6AgcM2nUSuUn95y5rxPXl12iL1VA9p1MM1tKpzk
A15PGtu+XkCOx96dXZL624LWRFBjJzR3Cj89w5SiPCeFctzxR+IpTEdXfW41VED+qPzG/lO1yKYn
/zpzG/xD0XJqAnSkBLIEmbGZW9qkib9I4hGm/pilyL3HpHh2266GvNdBQ2R2QZJjb5e7DJ87cmla
f0Bro+DVGB2CbZyoAE/mklXgLMZ3JXMuqEcL2bPThV1Qmu/tHmuHr/S3nmHGQVordK50lDj3sT3A
DPXUaRpQOjEXF0i7uKk1yb3PWw3uzXcgiQUYMjLbnu4ztwBSG6sAQo3fqg0Thf7dQNb0KUW4iek+
mByCSMo5FCgrmm3ZtP6XcoyWPT06jALF6kpA8jCGYwkCM0fVAl8YKiVz51x/q6QKSOdSS5iJ7N3S
jdGjGPKvU1WBLqybyjggepj3ImLqS8d8PqaI7I+pNMsPjpu1n5mOdg84J8ePeWmrl1QTgoAPbtpk
TWZ/YIRunNWA0FcjSyu2PSD82xJU/T2QgQDWwASEyWhqMGteBUAxAYxKQAKgmBjAS+KI+oi2dCaP
DgMzEy/jhcgNhB8Zdn9SDDHuBsIAt9+o9BZl9nxJivq1ggXHaxR00Eey4rPRNM0l8aL8Aj20gOej
+10BxHWXaZJBcmJXTp7t0VySS/eaFYosZ3vOn93gK2c9sUvJnNzW7ijfjMkqSdOte7mBBxdsx6xS
+6YCtwByN7qD9jmgB0FjH9OdZJLfMJBk3N1uQTUaF1USKkfOyf1Uud3BKyZyJFzLdg42Rl4V8kSZ
1ANcI3NwNaBahEVQ3kzipGFrXaLADLYVk7+NUA0vXhRQQW4GLyJnCwTnTgmX2QYOO1wNVrRtTfyE
OAYZq8aMMgjy8voYbVdGt0/6armYQY64xIi0Q7dNEYfDEZ53nFytsPcVab4LkTq7iZnVzRzM+Wa3
lf4usX+eiyjOXpLGSMLcTtc0JSiTi4H+KUKC/aB64Ig9mvNy+FpOwvxam23/3XLr6jmgO/+hRip6
X451ThgHWnR0ih2qX48PEEOSIr6zg45wkYOFzKgn8XdD+1Vv+5F1vMxTuBOT8A+OauTnEfo1wa/a
1ttkJGuob4Xc1Li6a9ATQ4RVZ8QEG5Z2r98cvxMEUShgvmnnHWnx+R9xTRA1Sk4kZszB2NBc6MKW
MfFjJYAAC6dvbgHWrRtLWPMCaq78pCvIixiPiWAvuMw3Iuj49WQ2HlBbE/4TBwGpEgN+ITtanvGR
e1dXTt0mQVgbb2GXlZvG8GmvWz3r7ibQCP/7qm6eiE4ILmk3zK9Ak5bjoKOJsfkih8PkwD9qmO9j
L2IDfY8asCYMTSfvAJDDczOgxDFdAM3NuKVoHoMoX85maYq9CVUynJCFhDaTnKNv4XWF0tYxBszK
cISYRDrCIvYxjPGQ2EKSH0Z+jq70hlMaQwBcbJRiees8x52R4Drqec2zvrhLCRa/68xGvrRV2SPV
UeqYetI+iRbWSZ6ituUjgIQTVAbBKbUBuMUvQ68sMapFxvwcZ/AtzK7MDr2f6Zvq8v4d1Kfsi+VO
hLp0gZ+HorfNjV/nxZepBoi9cYwovsrEWs6WSZzHpl1Ba9A3wQRGpj7aKvcwn7dF8dmzo/gISBZZ
ZCbkE+Kw7MVCOvJVDWP2hMusRcuO+7uB4HpDHAKKxTONJ6T4amcEEAaiKILl1+PRnQhjzRh3bIY+
9rc2c/QYiG6VHo1IZqdu9F2oVLi/yxgP9BiDHDFmGBBtCktpqtdk1zw3z5ic7F0sRHvB8d3zMEy4
Zo3fnkC6o9htF/m08MnvvGj1Y/WYYWZnyD96SNDet0GNwGFqoseEr4WxNQaJXKyC+0zNe5xd8UXm
TvlaOnYEViGez0xpdaibxjnHdZPf8ihxaORD8sZ3NcOixKElPbJjTRczUjEAJrAXbEZw3S3ygVMj
xK6U3ZxxnDVze9bbKMjarYJXd4NA6iIBG4zpU5Vkrdzg1gyOmh4NU23ZPqKHQohE6RocereOPwt4
78fBTIJH0l869rg422dDF2wUzxNJcFezCjZgIZsa8hvqGMx18zfKbuICbKN4sQQ+lyQZk3s49tAm
WhQsWgCsYXSbbeO5rrZZDXBFCvcTrhpFMmYwXCoRG6jw4AUlhP+80WLLwnxOPeJoorraa0/gYeHk
oB/s2gcYHnP6RaxWf2Cnhw5LBD1sGzaHRCGMqyfv61K7/vNcqShsEfnsZxQoBFQnGgtRlES3OjXi
S5p71iNJKjXc20We88KWA/AWH4KLM9fvqHv0rVDgSNqS/OjKJEQpNKxkZpO0vwcIWLZMPF6p8RNA
s4jOUxh9jxNjmWBTu/lqym6xlRpxezYrqR9aAZIniRfyhvl4WP6c6AGt2PAl7+AXD7NI7E0DDQVA
AhGeE48WUwzcX9NF9YDstz8UsPdDuHw6JKwAlLPLhDDtiOgE9qnuJ+U65MBZZR6a2hFfB46KIQ0p
t8Qsmeldha/1XdWPOkQcE++r0hyONUlH4PKD4KThJ+/61oDQPMxUquig5GMxApKBdDEfG5cTVWSh
3AvTxS62+PQSKPC+s/Omoj16adt+WA0riChTwKMRudSY0K3+2pKvd6c4qoQyB4kMHW1F5ZqU3vkk
V6logoaVad8pp8jYShsZBT499rNFujfb1uaZD305wO7K7+y2Dj7KzOGTE7qvmk3kek4PFQcn09YZ
Vk9n7TbTBUw8cRkAZIlVA/d6UB5HmRoKztmok/R7Ni9pHLKY1xvZ1hUHSYOcPoC7FhiYKRDPBBnh
C0uMb3Mnhi9qsPWNv7X/pJiH7QBgvTOyNtlN82Q8JV4r3nBLR2SURRqMVlnpazL1cYiiuDs7GUB/
HHp4OGVSwQiv8jswz8W5aIkjcEbLDO0YznYbpMZ2IgbhwJmGkLvZ3C+dBdXYS7yNmSVfBtmPpwLR
2zOVNKr+eUbeRTngRBuXypdsCat486ckuxAo6b8i/dP3OSlhJ/Rdyd42dXmaEZRcBEd2ts6gFZsC
bMcuKiKMT1M2fSbzt462lmF2Z5IbY3ij3XiE1jZfiY7kdVmoBTeLpYgPXTrv2S3NtXXbliftTuaZ
aV8UzhDBjgrc6A5Afrf6EsjARtZwtvl3kRoCo8vNxafG4fzIzHdrt/YZ8TpHIkQuxIoUjveMoHzZ
jbTUD1WUtC/ShbDKT1u/z0SnPyHnylF9Tk045L0i+AOxKAZv54Cts96hXPUYdxLX22sRvJEuLkPG
hjrE/dGfhVPqvYOQ/KFcD3TAcNDAxcrKNggS1lTHAX9fjoh8G0NuREdYzPf0XHSY2C3iMLB951Vn
tIxgJiJfI8mTo7HCVEo0YtYUmiNqoICUVpI3I72rWfSQ2PpqPczIncW2GRKUQvKDy8S0ypIGFnvl
8qs7/j73ArBsIN8uRpFXD6mh7Ess9ISTLoOAgWAYulnhf18C5t+MtjuO8VHwRg/VerT5Cl9GOwej
OCZ9cE+GTISQEdQUarEoxMoKE5kZ7KamW07fqw30HlGDc4+/gWeBOvhMMTdujDKYzzE/M/8eIF5r
yi1nOAcBEV2gCqC9F71JCHFfbKnNu9ycjKsCJLfxZZu9R+yFVmow2m2BPINcTmsiW0bBK7t1aJxe
KhbXXYto4VAuAeR1NFer2CK5h+YAuZDAmHMBTfH7lMO8n3Vf7BDUu9tCJfOunymz1NLEp7pfnHeW
s+TnLjPynZ2K2d3YwvZQawVD/hzDzncRgRjubqJogWC7DDHBN+ihRk8Zb7JZwFIBEt6UAg8F63y+
wFfUwfzU8kKDkizdg/ATC0xVSbziVi8EOHRygHyDmdH40jeoXkftgI/ULUfmvq9fUhQbbHtyeZdZ
ckDiqeaHfNaQ6stZBU9FygqJb8MqnyR+5adFOvlbMQ7tq3YZtHdSdaFkrB+qkTNRvAZu5q1BFC3M
8/spqBDFECEDnWMSB3pB3YG0nw7vNu/dKkjQJ4NghnetRT9zbjLzIXNw2OQsysjCKnqcLQvWJq/9
LwgFho9kutj8Xal56e1cfFyFP2A0CrEbaWV+TQ2wxAzXhi9+RoYFYMPyuSR7fhM7LPx1rfs71Mvm
Y2+AnEHAlyif5UCQ++MNY7TXczDS9PTLdxqdw2un0+lOM87f2VFn7ohyYL2fUnej+t6/l8R431Dp
D5/BwgUXziZ8/O5MSlLllvfxMkAsoebZ0TgSZ4vz5RFt3vxO4LPYMB6FN66D5DxHRfJdzHL8ivXS
2llebhLtGnwYUiijUkYW4QyGQ3YLpqJ3o8WtTH27zger8lNF0jvLYFx6hzpolmwDSkUBGm4C6hY2
gunklE53rLKI86EPyXQ3IrojamBNaEAn0p71Yk87q7MJg5t1xTtKBaGCiFcbX2rIBk8JZ+b5KQM1
FJI8hcRe40FnF8Iv5oOlTSsc/0tXdNTTWobGsHKmlVmHEEjlAVQXK4oxViGp5ThA0WHtYBi228Wc
jbAjOTWMkMif+3ocD/RG5J3wOc13UpTbzvHbm4odKJ9LNbvddijK8tZElnoC1eXzq7HGT41HtGEt
SjLLczyylHLER1nWgbJT3Cs3sKicagpnvvirG1G4F+0aDW51jY8DJ4BhWRRu/CEXCSsm2TvpAYYz
JMcFsQtJj1M7fGaAMG5o8hUn3iTaGS6BUDnpPScRRe4jKm1977Zjc0bg9UV1FTlG7dgRg9T5xgve
e2RRs+guji8QKA9JPT+Yla8eXPJAXtDOwKKxK8nfldRO2NMFDhFNLsA0TOILzZ6Em3kq40uZehBs
ZUBMOv2uDz0Qn3u8A9Qcdf9eM/840plUtygvORG3RfcC69a/d1A6fMUVXOGTk5+BUHhAnQrvEgxi
2mXN4N5nbTdsMPWmSHSM+OSg3Nur0U4OkCrdbWMbEBpIEcGxMhWAlsCuYezpOOe0hMzkeUI0BFuq
9b6oKPRaMReHRsCXSjsejepm/+xNkwFUY5lCzkyCpFeYhExOkbnndbv3EhAmlm2wT0yZd587MZZn
ziyfTU3pnHWyfIc3kpNYgE0RXyVoQI6GYV/holR17H138CJs/IWEo4r/iB2rcWjY5OOB/Ey4vgkO
hmNHNMQddiSFfWUSyzVLu/gQtXF3T/C6+BzTO6YHlFpAqyCRO1edeCwNcQeuQ80MXtMRTNCOzJXs
Y6SjgaOb6VzRfRnutoNvYCeye+BA5Z9acAF7vHl4FqVJlgakK7j5Xt1fIxpZJ1UT/lJHvnzz27zE
rQ2VkGNDSsvYEaAUzOqVE0a6DeiNbx2vbneda/S7xXXWtAZ6QGaFOzFAF37XtkA+EsN3byTRWm9G
DCJlMbjwGFTjvsO2sxtRL6KaC5KjwmJ7JVgBIbmMlnAovVdIEXZoIyBf4SqssVHmfZV9179azeTT
ywmsDw6ixB0WRRXCyMtPQM1oXQG13fclPsS+RY2MGyM7orGMtgi6xnM/68uyyvCNDAuFUS3AmYXl
HOS/221NZZIEW0XnThnWLWAJykKJley9ULoPC1K4DhYBPvQI4SLXAkXkQvLGNs0aijhUsyf6BCPE
P/Zi6tjyk9Ai3emGAjzpB//qWUZx32GVgComTaxXuN12jRXUj63RfCf6Nfvmkutz3wYyASTuube5
ZQcupJkceplZrwpo8aVwx/IjUbLy/3F2XstxI9uafqFBBLy5LUOySICilUTeIEgZeO/x9PNB50yr
CsQUQuzovfui99aqNMhcudZvbmhQhDfSoILWE4HWB6JaY3YZZT8Cv053KRz8m85LlIsO5AnvN+Ck
RlSne0Vz9cfIHTRHKHvogggBbgTEkWEHmj9pVRS2p5Kl4deXXYcFTHlKbeRbZue9UQbAa7ISyHN8
0JCb3ON4bONWuwxEiwvAiJDywaaKB0vyLg5wY6Bm9uYOl3ZhWwuZcYt7eOVUngnN0nIHWg8G8BjI
DKCGG7Bue8WPNafXw8TuEhy9+4YHWyy6OHHFCdWUZsDoRIXl2YOy/FKMgrrPBdW/Ql5NtLuxkPY9
Bd69b9ZYOrgidi1yBeleHCwgjppxJZuBdMHVaGyRCym2PTIx+5LX3R5iavOEZBDEKdIWbJnLLgNu
H7U3HQ4VV6wcXXMrl67SLhD3rYcp00ZuBk5SAIBBuIExaFzRM86+pGqu7BPKhw9F5lsPA0VrVFJA
VwptE+20tsfVYkiLiyhAiyUjc39DcCN/skwfazCfEiJkasl8liIB4F42Nj8R0ofB2MU17UcfAc0G
rsKuNQ0q1OjIPitToS6N8+RQRQqaviLX2s6v4tiBYfysm4WBdmkE7SaLg7seWRWfN4TPnsykWLrC
BZVrpq4BEac0KH2elWnyNYdvjBwwnvK0+5WDMCId6am0CGLoDNTrsJPySFeeujJp2WlZCW86qNWd
LkWxY5l99z2SMY0AuCnaQuLKF+SDr6g28HyQlBcNPh0ZYto9UR1X9lpRYgIj4IC+kU0PxRMg5Rvk
GFByl4WJDKQGiJW2zVuPtr8DIY9Kb+aT/PsBr9fG9Gw0Bc2D1mHuJo7Ynoyy7o9oGY35D9kqdJC+
KCh5barwSXv6bcdbD5q3O/Jp+ggNQTTk2ueFH0oluFFdMn8gotfzXuj8g9g1NawEGGlJgqrDdBEO
B8oX8StFzPgLY4offbNpLlpOMFjqsf6bFkkDOjlK4j3Nz/IK8U3jNRbxJjDcdtKVGRTetfqI7iF6
5xgSN1JAH6fWH1Jyb6Sikv5bCekYfXOdt4HQXfg9OGahD+U9nFLtEnWvHAoherkUJn2UoNrWqTE2
/Clzvm6gQlcPaU5XpNVTi2cTtt0JT8c9Pm4jVkJm6tAYEvYKpZ+D25OdidrkSFQo7zgM9xfSqKd3
lRkbT4Iw5I7l4WdHZpbe0XQNHoXAGvpN5CciL/BqRA40pUsUaZTTtgNsP3zjfX7dWI/GQa+SBq06
rDBpzwntRgry7M4NTfGgK4Z0p/Ryc93EonUTtqJx1Vh9/wXJZJHdLPOV4uzyu83q4ZGnT+/Uql6/
gbclz1GQqr+HAFpfDlqEH7dAmVwfxfbZD+DER5TeDprbBeghKsMdDocoR3umIV6i+/+7VtP+fqLo
NZNTlLWrXdXdl+DyUmSEYcZEBopV7iPEUP1yCGLhe09Z5SdodOlFaOrsIqZ8d6VaVVVuqoInMd1w
YY9eCBu6B5DylgbUKylPh689ptgHYIaUQ3u5vx/gnb1EepD8dKlP35RBXW3hIZKsCzhPKEhQQVIW
Kkdu1Wyf8nMvICGjYYDyZL2vAxTQa8T46DDFTisMSIcqsn9h6m1q0D+k9yCNYnQfVigmkCbEmbnX
BD3meyyMjR8XHr0iUbDDRLiKNdG/aai7X4AywHAEPwAUk2TD6QxsCboY01WuM6QD8ojsa6PRtn7g
xqcMWcc/AUelN6Hrql/GLpF+IdI42Dw5EHKNdeGqaYXsjl1BJ640ku+oEOSOihzMm4aC7dehUEIH
t++L0JCDG1Pv5S/8n4wLJekNcOVxq36V/fwH+guTnmXaXo6U9W+9QjCuKw5e7M1z6Z2a/G+4QcW2
sx6UsKdOaFEeuRu7YdhLtIMcrwIOAJHE3YU4K72hG5cceqMWbJcvfqLyDLYf59kFQvXRVdyrwWVW
G8UXXiXWbsBF6ilxW4STNB2JGbNqcAZC+pF+o0+jedN1LamPkRuP0SCggOgOyXMv5eaDb/KYjHge
fiOFQNEcrYQXmJXZYbJUfA08vwpgl0XhC6Cv/DJt5ODVDWQ4NyhJBu/oGCE5wbtZmISYpb3cC7Rw
m2S4TtxIuqfXp72Io5Tdel4i2y3f0lVQc2fVNMTffBNkJELR3dMI/hf4iCY+Kh0EgdZFnrVKZEuY
VOGlSx13mPeY1O7BkKisUDdo1Ps6rdR9VsfiF69T1HsfIstVGYbBXaeV9Xe5CFQc49TuqRnS8Fuk
Kx3WXlo+mY+J0G8Ktb/rUje8GVslvYb8TPuTdPW2r5N8K6pqeUsFOro0oE4icZdEo40SBhYJESD6
CAYWy0Ztx4CRVJuIJqF1eyl1yFl7klyIW+R3aYHmcf+j02vjndxZQVwjMO+hshuHsbaqKznvvFfo
hfGFj+DJvuJ/8stl+3/XE5wAa2voKMthBSPD+CIpdmvx1c+L8ho/z/obQgCaw0arroo4t+6lrEIg
wfe6l0FqlEMYFPpXOcuTrWblyW0VYvtDf1n/0lj80SgZ6xuaJ96VoTVc2WOhx788FFMpzWSwtMsI
LxitFOQKAEwWwYyIjC9WLFGrlsLyGY0s7TpDcPibSGXtXSPF9vjURWowYa+aTzXly4caw2Sb9Ykf
B8xF7SxT6ysR11HM6Nu4DPfc5yWFyQKBi9HV73203w4iHDzKTwEJ/WaMi/hnoSI27Ma6mV4Gskt3
nkNYxyPVRxS3p8lzOTR8IpCksVuyOrW/Sg11uB+wvrlOqJW8ulnbXJq+3HOlhMojD4r81i2t9Co2
8gixrcBor9RkSIB/DhyefVFUmxwCf3yJww09EckNfxdWPXDDGfVtCT+fTliroceBhaGJ+pom3iG+
Cg9XniSzRw5Dv5gc5ILeVa970sH7LlBV+uj6uFMttkUTyuNWDtLsqW0krBd5+cCcwE6GVLLUN5TG
UY5W3ZQ3lpHt0JZFJSSXS1LWsuKAQ5QbgIGoUEmoYPaURXfP0QOHEh7EQ5yFwaGS/BdJKdKtJqjC
pVAoGLp4mJjGPr6CFmZquzKlGmMGtXkFLsW/81rE/iW6jjwF+OhuM9Zo7/NMuWu9Uf2iC4n+hRTE
/YGnqLIzQ8Wi+mbRmzJQXG6wRtwMivbVMN3R5p5W3tqoQi6+ErA0xUpitFG54Mk1iIPhXvGFBnuR
J6qjg7faGYPnX+IEZ6EZCAF8cnivf2ioj0qbETlBDcBGDdUZ61qaxm7f/zCyvALv02jlDVJrIVI7
XVjYtVtF77hnBofU0Kgdt7dgY+4kFLJfaCCbz22Pe7wbok0+hor44g/UxzcGcwEt3kcyNxiNW+y9
oh3lI4hckW86SFegiKXH4k7xNXNbSX34KKEg+T0cDJTda9awiqRnEBDioTZbqC740PygHSxusSof
sG7oEZTopcH/1tG5OlAfN8i7jfTeSprMRsDY/174dFGwLqaZrXsTySjHL+mXYXTJ/SAqEKBSOAxf
jbb171uv7Q5oK4fIkeu4BAj+Pmcff+GhXB4E2XcvpFIrftJWlC+ltHNpsVN8hCPuhgdPGPy7xtPD
vd/Dn8VswHuhSBzyHCnNr41sxV9Q7j/0LnodGx4DzSGKMv2ZekZN+TQ2Lymd6buR583l4IJRRARI
ughoO5KrtcVTAaX1SZR84bqowhERPj+9jM1RdUgulBc3KAYb7npLm7DJ6JPDrWtd4b1FJRO9kY7m
zM5E7YzjFIgQQvNo5GllgUdIYOVPUjLZv6Waj7tDhWfFJiflfMkZxqPSwP9T+1C4yhvLfKtyXbs3
EX54aMc8vQpgDCWbsS5rn6kIjcuyhbae6425k8Xsp6irb3iaTdLYnWXc9F5Pkkj22u11dE33cDva
h1FBLwdlh8G78VUrRy0OdqFRIndZN1mHBWEkXoKsMQM2B64ltWRJhzjLXssg7XcNF+c72ct7ySWz
txpJQVIq+zmJRu5Sf/w95v4jdSJlhwD5Va33N1EOYIoKLWIx+oDnfJT+MOvgNcf2rzWelXLE4TKv
St3O0V55p2IqOnJOfxxADA+Hr3WiseZV39xxKlZ7vW38awuj6s2g8pkbedheI6UfbxO+8BeBq5pk
n1rTo4bC4h7uwJBt0zggn8KEYhs1WY4lmWnayM2jrI5G4R3PgUs9hW+vqnl/oegen+HkWXKLLYHQ
bbwEYCaKBNWDpkEl5OLlk9frEWcoCT2RXUh5BsZYO4TtZdJAyguEIrBB4VNM0MmUDqKfTmo5lnXV
miZ9kzoY7hEwQtPURKzCLPznFPmYr7SeShtQfaZs8zT1XwQAUDSbuEw37Viqt7LhJb8TkLVOn5dV
sFPrqMRPqE9CTF0RwcUMN0BVAf1qr6nlO7pJ6CNg0eF4YVjy+IBRRs4YuQe/L+kvuCA2oCFSFalL
1zsUGMc8Yg5eb0NMMO5iSaBN4RXS73FUq/sUSd2iCHco7Ag3ohd2N3KgFbcYjlkI5JrSpd8WLxgk
mdu8ibJ7X4gEjgkfdq7JhXsNfgS3IBohk0WnUiK3ntRPllCVuxgRzV9UzDSZwq+pHfRaoBWImGD9
jsMClQ+3qKiJo7G2xbAxVSnhtBA8lbTHUaY1VXoCdUzrHf+S/wOAJo1Kv2AjFT2rU+F0q3nee6V7
4n3jd8JW8v2G7MdIrs7jDz9CUqH8SqquiEjliNockoqegg6lfMztQsepzRNR/42AW2FunK1RB5bQ
m1CJJkoRwHT07U5xjunQBzL8NNCbmnJTZslvct50BZL6MQYsIhMsP8B3k1LxDGHLBd7TRZNLW/FD
Hk/AN9p+hWTxESls0WGe+HAm+iPAkk+HUUcSuBhJLO2cDhe9xhBUUHhQJWB+/7o0FmJ/KgeyqICv
tWbMhBJSJtXAsLQbgADKnzcYPTtcH4ymXQm1NG3HoWYQ1FLo45IaTml3xqRLrVAh2J0fjDT9Eaco
19PRzFa/b1Qhiz2jsMfHlLwNRNALUlAtpA6SoK/W7wm4KqwM6+PmPo05DfuIrNJYoz+gxF/aIY29
yMX8FjhOhvej/+v86NYCzYDJGEcJatjqBR13jMiQGdPbXadDHx9+nA8kra3U9EuOhtR5QagYFkMS
HnMbIPltfgEw4YdyHT+Ut+kW1d4VYLw0fTIfFw6IN5tQAfI0m0SSTTMDnMYk6j8rmo46CggFuxAh
Ijj017pIdbPGUNRbWbyl70yTJY4EyzAwp5htmEEYFAMWMnvS1J9H2aL1DPxJV67Pz+jihMqgplTO
QY1hnk6oL2gCnjZ8ZYXuXafY7CSRv/tMCCB/Itxb9QMaXywxAaKjU9p4PV76OQi2TLo9H+IPTenD
Kino8sPEIcofkPnRvtCNNhGs0KtswVNvEL64QkZxr1Afs6bSySgbh9DLb8C93xo+HatMR1Pr/E9Y
/Ab+/gJ5NpGeS0mo1S3Wq0T9Cvgd79Y+DzYVzcfzkRaXDAUPqkQGEJk5e2ZsPDN2q7q0PVQSwvSr
0a0c8WsBJuLD0WSiOINptZ4yFD9+iJXojRLbyoJ95E5wNB2NYcZs8buiHWuXMSgcE5rxquhPAZlA
IL8bxQrDbfnoPYo1u7FyvfP11meL1/hH4pbnb1Qz+aImwFwEGX5+q11RHLI2ooQ9pVD56I4rVyQ/
1sp3sDRmXVUtRZ143vr8cs4GE83pqKvs3HqvSWb94ptuPZso59XZChN7MZSBFwUfNKeWMTsms1gR
JArxFUMGOZ3XwnPkNfu+a36DbbpWk3Ql3tLm14/izXaMygu6jPqwstPxG8+lTVK85Ppd3nzmMDaA
pGgKWPXJcuN0ZwrIqEYtOpm2WtKsh9GAj7cS3GkqUKxaxZHKykOUASNr347eFyE1V5Zw6VA+jj/b
SnjzevA0GGcXFHYjh98Cb7KX+VQedxRHmR0mNDL9kYyqsi1Ve7J6koMRSYpPnCOoF2gcykyloc02
SRyWCUUPs7b1CP/fyr8bQAudP6qW9gXZqAWZWZmyxVli4HU19D+tmRhfvJgRxoUm1wNSSZN/pkZZ
6EBBJaS5aCDiM0sWW3QQMepiwvrwWRcQ2vCH7fmhLB2KxxHk060nx40s+B0RWpYcwVeqtSubay3C
7MbPG88Nq3Ko7LBLc1qDfgLSeW3Rl1fk70RNP+LobJekyocY21a2kWsbDSVKF9N163lUpZWlXzqC
DMXgUUVzSNXmCtrAkqg7Cllluy7+5tbBj51ervbpxDNp5ZVgi6OilTrdhooEj/l0VJ0rpU2fy4Wd
diNSvOh6hpdd9AKd6PwmmL7veZrB0+e/OLNNkHvoF+daUNogerel8Zq03zLtW2Q99HiB+eb3wor/
mcpoSSYSpViJGFDbrdmJY0kISEYB6WdqvaUKjafw5/khLU3d3wBcF6dTZ/Qp+04zC1uWG0gyIGnx
ruzK/FIzf5+PtHR4mgqPdF2XFbbFbCg97VvcULmHQYSn4Wtc9xTR17bdSpC53ECf8zgIsHGh9LUT
YmuD2K+vfjs/kMUp+zsQdbbbXAow5LPkR8gT3rmKCaIP1WDDe44a/e58qKUzweIdr0MkR4JCmYWi
GgyXLhNyO+wTpxnF60gKVqjySx/qcYjZno49yWpC1OXsEbKKW9RXqfise8pVmYD+TC/Oj2dp6uCO
aZii8bb5oKuPOklO60dit+HvYYTAIH+CELjAw3T3iUBEUCyLhw0Zw+m2Nlu5DcaKE4ETaERrt43v
1ZESZjmuHD0LG05Bt5aiiMV/W9osJaED1/c4CGaUKWCD3KX5j176fn4sHzaBIiNIQ/+eO3rS75km
9ejMLoyijkdBzh18aHdqe5BxmDkf4cOyEAF5VEtGzEBEkW92CLgFjRATmxZHh6iawG7MhfjV97wr
dE5WHpwf5otQU7rBHjBMVZuz5gfZjekpu7kDoemiSIZvTTdghaPSlz8/pg/7GvkecI6IBOmmaRL1
dNZwbhIbPMEsWxKUjRa+4Vd8qQvqFpn3XfjPyi1/giEWJHG4oeUz+4hqswecnRSCXcnqxufJp2p7
BFPPj2hh6jRFMUVeEEzfh9JbUGDP5JedRZVU2xRUUyWUvf9dnGEaCj0cwsikhvO3g8UdgN555Dl+
BSYUydbW1VaOnMWBmGxp5LVhfmuzTAeHNQAbgubauoTOHwXmmNZq1f06P11LG4BiqwkK9o8czGwD
RFEhgyLRXTuhmj3CsjSFh9pQd2L2apTqym5b+IKmyu5/waYhH32jOPF57aCzAaZgRfOaqT277Nqq
n84PSlqaO00jESAL0UQMAU8DWbXU0uhPCQRbFenjt+pW3bt3/i79BpvA25YPkiP96lby68WoBmIn
liGKkyTNaVQ8EGoEn9vYyag5NN2jLD4U/Y/zQ1uOYbIpkHOSxPldp0q5hGeTETkCjMYhf8N/HD39
9/NBFtfJ+BtkNhB1sGhAKFXsIMi4Uet3Let3ivLkRysX98Lm00W2A+IdlO8+vFQ5d0oQbXXqDPlN
23+1EsBNxqXlbVWxXDm8F0OhageXmfKXOa/It2GQBI3YlBC0JoZnthdNpxz1nRyj1ax+ZlzcFVzg
VNq4K043wmCCfRw7NXMsH5EvpGWbe+iTcNaQ2bg4v1QL+4HDG20vmBfTI3V2s7aDEaAeDVyOxlgG
TB/c96YPkv35KAsbgvSKOho3K5mJMhuQn4o5IpWTJYInbDLXvQEcjSrqZWEaK+u0OJ6jSLP8Vwbx
2zcZ4/GycBNB34NZlIAOPT+elSjzBNhLiiQYdCV3DJito/aW8lIZipVLfGXS1NlXBLeiL8VBA8mY
iTdB+bOQLoZO2EOAWVmdtdEop9sNsDPqDngnOVJPGdd8rSR9k7IXzs/Z0hcki1RCZN5T5FizPeAZ
tE9z/G4cVx52Uq+KOy9RbxBtvQTDCgIiA1V2PuLSBAK5oH4rcZSTOJ6Oq887fBHkNnUM+WcxvKlS
sRlgd5njw/k4C6kjO47nI9k2767551p5XqeCBsgcmukmUL0qtvlc3ZXy39IqTeqZnAgSYkXzO2kA
0THkNXzZeogu8ZS4rGppG+TxJw4E9P44C9D2mRyVTyetdoWkb5GQcLJa1kASqijF0sjej5K+Mm3L
A/obabY8+PkOUT8iwt1Pi1I/wYzShJUY059xUktQQGz8v9Gw+2YXudACcq+tMXO6r0G1UfJdcoky
dLYLb1xjZbctDkejw8kFziYXZ19RO0IqK/DtcBrerF68UQTsvOq15vNalFm+ZYhdn1D15plCDlyA
lKhgcLj//N6apm2qbHOrWqJmzF7EEVYCNIE5eqridxTetN1bI671cha/mqMY8ulGg+djBp3FjVqU
8rbJxHulGi4/8WEehZgtiZEZlEanYQiNtREwLVV/nQ+wdMKoSH5OAnXMujlbDR/8pRTmQ+boNKEw
FcC4sbpQELcIksP5SEvrTn8SSVZ56o/O68g4GwexGBQwbSFh70xofyiYj80+wkR+94lQMgkorj00
FOfVMCxArSS0ssxRu/Z7mhZfXRFexlj9e7aLotv/C8O3ebr+0pj2klWWuYPmmhRIu3y4r8GWf2Is
iIaI2qSBJyqzBRJ0rYp9vUydpHmPZQSwO2wk3JVDZnFt2Ab8zXzx/Z+OpHcjZCoqAXqCep915cbI
MJD7zGwdxZgdy0WhCDU80cxpPGnbKuImaUoA8ysdw7WRzI5kU4rQp9JgTgkgjqb7ssruV5/xix/N
36HMLzLXRWYAnSeEHwKIcVV7FRfaIfT5cIJMWzmU12LNDjLqbp0KBD9zRtihF0EoP5f0XScG0XhR
atJaiWdl/ibHzeMHqlV4Zq1nPZ+O+VhzB3R9AdlwLZNaHpSqTnV/DLzmpSpTBlfXtjL5RmfaihTd
KLBpwElkFwCrVs6dpayNSCCeeF6Bp5rtOw3roHjAmNkJteigMZQCLwcfsZbeu3bNp/Nf6/Q1zm9r
qlW0kUVR1uk+nk5fXWVQX42G91w6WBc0aJRdh4j+yq2wOKSjKLNbQbYGenIowzkgETcN9jll223V
kk7NIG+VcA2StrgnYJvIU0WWCtlsUBXsgajCxcYhBa25tM3mrg5WhrSU5iCQ/l+M2ZDEqIpa2WBI
HQhyjL+S98j6WXXSxrfuGuNe0z+Rix7Hmx2rcmLJsSwa/zOFlP2mF0OR3X9iN5CDiCbIHBEk3Olu
8CvVb7uEI69MxvvaEu+Qc/7E8aCjCw5N6Q/WbhYi8+oeSHNYOC36fJoCKlEOcGmFJmF9JnFDoFlE
nZknMCt1OppClJW8iZPCaboRSxc0KQSbPsPKgJa+IB0pbdFQFVCf8xrzgCIHaYpBUlWHL+gAHlLZ
259flqX9zCseWAxnAsfPbCB1N6Idj+m108WP5Ly7lBppO6wBE5cGQpuRqj/3qoLS+el01a2uBmJg
ccbF+qMZg1fVtHGlQroYw2BnYUlA/jF3BKCsjZNfRQxLLe4FTZl6PyvX9sJRTS3P4JA2luRrYwmR
CUMgRFcrmyq9jlpxI5YvQvF2flEW48h050WEeDWkF06nK0FMUsexsHBIq7aigMcHN08GX0bhEj8f
auH4nKyh/ws1W5lGjvGZ7OTSUeRkV0lf5PoLqhB7ZA3CfqUCsrDVDPI23rrUDbCHmKUjbVdnbqC3
hWO6d4pG9Vp+jDRrJUVcODvxIYC4g047YnDq9COOisqYFrlh3Cil4yvW05AUvyy13HRy8R3vRhVs
r9RdGGgD7Aq0Wc/P5NKiSZhvs2BQxNghp5ElHqd+ARXDge7kIcQwDN+60c6QHj0fZ2GfA2PDkQIx
FBwX/uA9j0ao+u6AXA3VN88rvteRdw1vcXc+xMJK0XXmOzW5uifH8dOhGG0aNrzniikFTiOAtre1
+u+5KeIyrJIuo9LMA/U0BAJcHrRxQlAk3yhavK2EawmOyCcGQt1f1SWdZF6f3aSm77dhY5qZ08ao
ODRe/c1qLDiQlbdyuy3NmArbhNMHSCgb73Q45iCVOf6opZO6xUtahdGmkX3ciqty5ZRbCTS/eORY
8fxJ8c/pjXcTyYKBf6T6yhZbCzI7fyromQYqI5VjBK+NZSvRb6FagRgunDvm0YTNc2u+UhiDglnC
74CqFgYQJWKxLPZ51dN1gpL9La7Uf5Yf5xZVRUrjUyUefblZ+qtGapMnpWDYoJEdUClXkrFmTbL0
dR6FsGb3qQW5T++RyCObp6Up16oJYSVaa50tL9B/A5lfEJ0h4afqawmWlKjAWOOmM9519/DvHw9F
CioUpFQAKaahHh00SJRFsoCCsAPReyvG+6BAY9NYuRQW9wES19wKOCnQqT0NEsfAXqIiLZ24fRyU
4QJhSGSWnQQx/QZLyE+M6CjYbF+3yliMQ1dzrkEqc0XtT108l1ayhMUtcBRldnr2sdEWg1cUDi5p
91qqO2qwdkAv3DVoTP+dtdnSBGIimUlEIhKab4r6PA644EpXRvr2iflSgPBz19BgnKN25FqB0Qdp
GVL+o+c/oZyCQMRa5XBxLBR0pvokQI15nxRnVEHvUDR20EQJN6WlwFiGEYpkSnmfmfXap7MWbnYl
oOfcymqdV1Nbdtt1IpxjLh/12ZIfPzF5Ot16tKZoA8/ddoxMdy0zjHLHHUQo+4+Fcodo6Cd2NC9r
jLgmcBV39unnU5RBh20fScf0+p2ePLzdtuLaR7p03OAdxXkzGYTgt3UaZSCnG+qyKx09vO5BIqLg
vgnd3/8+XzoPBMANBhqyf/gKR8eNouOx20Zt6UQFuslIuqASqKZ4AqgX5wMtHTnHgWbfp+CrUeDn
fensRPEeLSClfmv9Tyz+cYzZusiqKoSpxYxJ2auYP9NmRvJyLRNc2so63TeDlyidc3E2EKgZKsIS
04zFiCGXbx7yLNpw3a8+35bW/zjQbDRxj1duVxIos8SNLvyYahHKKh5kLcpsl5l9ztWpsy7MWZv+
NK37qvjMshzN2LQ1jvZYrcuCimVr6YioyCZcAH18o3VPn9hfR0FmuWBVyFXGXzG6mU+oYO6LFMrT
iC3xPhc/0drhKfDfFvhDxToaUGRhUNn7DCiJfk/1PFwpg2olt13ZZvMPM4KUYpgx60JpqPTQagse
xvxBE36cn7Yp+ZqVCycwHbV9+qE6henTtZG6Wh90zKicFlMLxzUzRGZlC8iO4Hu8gEukp/OwrHd9
bRVX50Mv7LyT0LOdF+FeHKMXVE0IjUJONy6SELr179OI9wksDKoTQMW02Z2thZ7Q8xapHMV7btqH
PCs39Ej5+9/HchxmNo1jwX3dYRXvaHK/QeoDBWBta3wC08Kdw31N8QAvH3l2IkTm4BrZoCYOonpb
AdPoskDwuQU1mLxrq0WKj496FYg6pXGQLSg+zHGJA7CgyhMU3UbmbcCi44AUalHv1QvqfH27Pz+B
H68HgvGMAwTJXfTBoqpSIzEXclWHRXiDZiqGvjhvqPciggaCIP3zap0Gm+28ug1xsEiQA0gQBdbi
cRfDc9WktVfJ8pgoXLFiKLnMSUBWIw+xQUZi12O6j5rXAAFHV5F2TX/nr33HHz8mKnwTa5GS/2QC
OHtkZWKG6nFTmzb0D8TMUskWrACZdLW5OL9QH88lFIdIrKYzA8rWvImqpm2A6mho2cgybMQx2OIq
50nqfhURsjQiSsoG/6HciyPf6cnEGd7JqZdYdupp21HH6T5GK30IcG8+P6LpCDg9AhnRUaDZhT4g
hR+b4WDasoGYQP30CaAqAabvlfKULIO9PR2JrmWhlCBPbXtdAuEHZQ3tf510/7+uqUuTxTbTeDYi
YwX0+jREJwuimlUjWw1JD2+sL7zQ+2EO8fP5qVpafFDX2JSJ1HbIfk/DGPJQaBEizLav+oesezfR
SY5C7dIrVx6oy+P5G2i2+IlVi3WXDrqtxC99gPN2+5zJK1ffWozZuoujpZSW1XHkCLdN+swjO9E/
M4w/CFgAB5ABZyHoVQha4gYmJA9966PYj0frfvU1v7QqgK0Bj+Oby7LMUh93FMahd32+fV/dkMaZ
wo/prYDX0ebfl/8o0ByyR4Ul9TGHN+0RiTsh3agomA5vZrxSbVscj8RxpsLy4a/ZZvaKpMn7jDB6
Ht/hU7VxB98ezNeu+cTyYLsHtAHjRfCv0w45yuMq18OKM2GX+ZhkNih7lraJQ84nJu0oyGw0Fd4c
eR5z2SDJukHsExXnewCpdE0fzgda2s+8FSWYkhK9MW02GhT2K9RQ0+mYee6Er7F8rQpP50MsrsxR
iNlYTKGqe99TDSg4r/Hww+QKmECOsfXzM3EAHE5sD5PK7unCcBirKoU2hiKiGpq9dtqdWnrb3Fqr
S3xMfzGxnUDq/xto9oGWXmlIbpCZE0i9rvZDtjesPapaxrWb78+PaXF5JoNe5PIp7MyzATlIdFCi
nAWuSANbfk0o7EVrxOPFIIxGRr4Alsz8qtEqrXMVTLjstBb3Yx1eokW1j9qV5ZkurPmNSf8VtBbQ
JlyHZ7MmUyhKa8ysbS995LAximblm1kOYHFgogqO3ePsRNP7jhKYLli2aYrdTWsOD3WYyf/8/sBL
nSrORFmDpG3OsmkrLQcdfTjTnh7y6HBPjf7k3xFap0GmkR4dMXrTN8gtEUQO7oMK3Tkeo+v05aVl
Px7K9O+PoihtLbS5zN7CFbNtrkXyCzXY//v+pcUC/JybBt/n2aKPso+wGNV97BavBx8WqXpfMWnn
gyylzKCNLdR0ZNAr+my6KtlT8gRJK7uvCpS2q4PU/WhlbT/4r58bEMc/KeZkJju/Ng1cLeqAaqHd
Gwfaym79lOCgfn48iwvzN8b8xgyGCue8YLRsNUpA5ja7rkXo8BPHJS80qLfGH1D4nKqm5i3mdqOB
FaJ600rpHgUr5P3vqeX882h4m4E9n04W/OZnx38DfylosSz9n0SDC5mXINyh80EWjuSTILNqkTVl
/UrDFrAG/VsdmdtwEL9WZVehZDrgQyYUT2b5z/RVPH450EjTefGSRs0SW8z0hlxVU4t9l2NXFIv3
iiCvbe6F23PikNFD4Myhfjgbma71Q2e6smVXXXfBy3ZnZcGmyLVdjuvc+Ulc2HcnoWbPQS3LDbzh
mMSQlHAAhD4018kauWIxCN1X2F10q0AYnZ46SYYtYqwHaE3LvzM0N0ls8n8v67EwRzGm33B0stHi
RZcmqy1bwI1Kl19HSjlp+HN6QSkYZ35i1o6CzfZ3htUGBli+ZUOMfFJq72CFhl3BxDsfZpqX2fXJ
mFAhAbCgUAKbhUFRsRWkXLX+vAe5dFa5d4sbzQDhDNoQxML8fu6s0FRCXop20+9UdWcMe9Xdamt9
vcUowBkh4pJqAHI/XZoQCVRN8AfTNqNfahKhAKltp/S5H8PPrIs58fGNib0x74SUpWC52F1YdlQE
6bXGyX0dhnmEN4TkraDyPspoTSfBdAIwIh17r9lHGqVVx0O7suxXpEG9y6a5Gm/DdG+puyvPvzi/
ERZuu5NYs6+0NBgqNy4HQnqNE0eJL1S66XsE1lZSncWlsngasuVgM8/vbnwzB72Gfmy3fY2Udr+t
aYvkynWG/ub5IS2dCRwI1IYmLYgPeDBlcpZqtMC1m/igCodhvKnXqPnLIWhZylPNGomL031XIqkT
Ck0fO3KMgnfR9vlFligSTnFhvTKa6Y+af6mS9jfUbIt76AIXfS4I9hDEt4pWPgVJta8x7pD94GJU
J2arl/88P4MfJcLYgcidyibXLPfsvDXba4kVIhPvObqB4UWNH00Uh/mFBr7f6PNiE4g+WqzDReUX
j0pvQRK31spJSxvz+Ccop1OcqEjLUleGwC3wPXso/7U/AwSwQnPYqp/IwxkvhGR2J2fV/O7Vcsx4
VAjjDsmrLCK6mrz1XrSykktfAK17CFnmVIz7AIMThkQPS9+14zDdGGq8EaGZ5c2rjw3O+fVb2p4I
/BiQssiS4bSczh3S6YH1f0k7k+a4jWUL/yJEYB626G5OYlsiKdmWNghKlDHPM379+4o3rtVdQjQe
eb2QF4xgMlFZWVWZJ8/po1i5d4LboX6i1bA5G7xqwqUE5/DOY7paPzcRFaT+vDKZfAfG1Sm976Ks
U0XvuLyCgAU0zBQbFAgyttMe9TnR1Sw9etrko3/oD8ZRbTcgaWuHIQAhoJDcw2nSiJ+fHPAqFOxx
lLjB643fpL2p2rdvXxDDZORYgP1/hwhaQ1rVQ88gOkS9N6352MbJIQi2blyrfoghYOyQ/uRlRwV0
UY1KC+6D8B9RfTO7LVzyWggzhsPwtAVB4W+Vd8Qvhb5VHh7L+VnVn1AcpSuHXsZWDWHVDpkVX0h9
mDpfkdbRB6Oeg+SI7h5Kjc7uFXHfPDnjO54TkMACduKJD2mMdOmOWo3dOlbhkXKCTzlJb+7cLa6q
NWdYD9AToB2ZmpYyWQr2RQkrg924wN4RI1SRJamxRy3nwchr+3A51NbyJg8jg/obw7IQcZ5/Ojte
4r7SsvCoJY/9FeK0abNXbjdpKVad0jkZ6IzQKpNPQH2yah3FyPxoMh8Z9Q8IVPgUR+GLuOyOON7k
4090yqjBioqVTClaFiEycyMJoDPL5ibUATsl+W0sVL2QuG5s969UDYerLik27itrCY7CnE1WAK5K
zeH8O6LYFAcWFbOjqJnGyY+uQ/yY0ull99a27KkVKfV0vbXMMUTER1dvQ+i1F2T0huLNXCgm/0G5
YQDkAZIk1vIkvw0zfF/eZIRHx32Ovb8T72tubkFSVj8XWVqQbXhciMTPT2w4gxsMcOdnR2XS9oZz
Nxj9dj9OW7sMcajx3mMbkRukmzESbNBrL0ZwX8zFDkk4lKSsXV3OH21x+ef9h1blzQwMxguLax01
48Wo0PccP9dMcSn58mQjaBo30wGVqY3TffUDUJEUjBzMqsqArNFyFFQH0/RoTsdxhNdk+mnany9H
y+qmO7EhRYtjlm5YGAGEHBltXA9mNfOuQF7BQAn5sqU1b5g+oThJL5d5SylkJgXpOZBMXAA9NMKe
jfany4Xlso212D+1IS1mmuRT4SA1eQRRcERH9HaJwnecu6cmpHt6oejaqCNGA+4TzRFYKqgX+O0m
HmvVE/KgQMvyZpMfh1rK5nUXXblX3ehRsNl4Zvj4jo+lOTb8BxB0mXJzPQSp6xpGnB7zoftSMALr
OPNGdK178cuE9NLoOwAjyOglDFkiFBx/BqC9seJr8cvuZRBdVKB4Op0nCbhinTavYWfTSpU7tnVY
Et0H77Ozmuo9AXxiSjh7ko/0NDMaQ+iJj0O2m/OvWfsSOxuXh7WjFtosFOgoCbi/Yf/pb1staOzo
lYRnbJ+D5Dvl6atmfsi32h2r+/GXKfmBgqAvGrgTprQxO4gefjvOu1H/fjnIVteH1r3JxcsSRHrn
Hy1vvEgvIwvgfzOK/pCYGOeBUm8Rha9FGkz1DFHyRKdUIh8WQWK5C7pp92Ma+ZaZPGZK//x2V05N
SAmsV7vICj1u3CohBhAPdQrfWJ43p6BXizWnhqQs1lgT7aOhV+6Xq2UfDvdoa5p776cQYrrOry47
tfXdpPUJba3hHpvxUEncv6t6uc6bcSPPuDprLF+4qC4JdljR9pLnqNKAm5iTQM7lefFfAjMQJvCU
IIx4g/Eei65DRcqebxAw0/dBrQ6fOxTPd0nHPKFgymi/VW2DrMYSmLeVVhf7mLH6m2WansMmRfCE
PLYLtA6uNATsGAEKg6b1+XHJ0K4ydb6DxNMuMLP5BUnK4UNvOumtmUYQLtpDqM5I3KY2l0DPvm3t
yXiwJkv7s0eZdxd4hYasE1Ip+xwZF6Bj8JsyUDL6XoFaRZ1FBYK+c4v0o7H4aZMr+6yxAr8f4u5L
ohj5Ae5u83Gs7OUvrVeqwi+gkzzYSj/uIzul7DAu9t1UpNVdgIDlflHzn6rRJh90mE9ueEmgH6nH
wb72ICVBFMp8mjqa7HnTFyj/5PMNM3DZY6t1tZ+mo7GLo6m+WyIn33tZlu+neUhQMdECdLa7XgjS
dR/hVrEOXWZODr86rb6hdefeXI6plczCYvNgoOUF67xcCXbytM/zYoKeqKDd5R7h4fLLrRf2lhFp
k9jIr7b13AH1d6zEN9zmCtrR2/fQe1EtZX6aqimkN79xM5axNqCFAllepgxM+jGhG6P3G/wowHai
cb2//OnW8j9VWmY1mXWHeVbajmqclBB8Gdkxaez+C2xp1Q0iR9VNYsbBYzu3Ha89KFb/umx15VuC
FHtttQmOGvkmMOnKbJVcOI6Z+aMbPzXtI3o97zBB5Q8EByVvYGPn50AwpuhtFnp2DBmXES1jpD/R
kN1Cva16AjEaIgTiLJBf+Q0FOXTEx+C+TZ+G7OM0fYM85LIna89HDPD8NolyyLXPPUmYXZjsWcWE
rX5SjfnGqhHq9l4y3btJUSC36IluNtzX0rQonvJC0aHekUerowQkFCA1no7l4t0g/Kru48roNjau
+NPlRM2dg3oSqCHqMZJrmmenyWwr2bFFDAUWRaQtdylh3xnq4fJH3LIk7d4mMoIo7RTej4BtOht2
uaz0i/FYWBuFuLWAOHVJ2lAGkm0UY5ioR9v6ukAQvsr2MZSXl91ZtcL3oq4ogASvrJEnV0O1cpt+
Hpb0SNmiK15ilMS2uiqrEXBiQlqbfjScBFLv9DhPmZ/BKrddOVj1wjYFKY7B9pFpFVArbjxkI7Oj
hSqOsjya44eo2bhErdqgKib4/sQ/2vnu6Qojso2eWlJh/uAOJZZ9E7a+lkS5a/xrQ9xHTlajylPU
72ItPVbmwSz25udWKA/f5VvEDatBzGIzVU8uYHLi3A41pDCd2zA/jhT289rye+XZU16saGMIcMUO
vScG60FAc42S8ZbuMgPr7o38aFg/FETbIPZaJjR4Xy4H8cpnEy0uARskjCEnOHdHpQwzmGTPY5C2
yCui0j7/MNwnu9avBuvTZVtr7SCMvV4S4NKF++LcGKR4ja7oJIA6U+YPcMmYu2GxGeSP0MyeZ8vw
qcrcZV3l7YzWRmm9QbjSyK3my+U/ZCUez/4OKVZQqq4cW6whR5/mfuvBfjjzxtm3un4MAzoeUwfi
WnTu69iXfWjA0nUcEYEco3/68rOn9X7bbhzjKymCGX4oHkAYCUoe8fOTuI+aKtDCJY6OgqA4YZK3
1d/RcDozIYV8vQxmipY8YgLR4nvLY8fAY2o+L28feOT4OXFF+mQRj5IJNv/XuaecQbGufioWfeNB
v74uv76XdAgFueLOnppnxxxspLDi6P1OpFat2SJmWg0zDSJkhhEB/TtSmQK4dDA2wFiPqhF/CFGP
71sVJerE3jjuVl3SQZnRSBEQPWlb1YyMOwYCgq9UCJzgFIp3dvIcKlvfbtUhED9QVFDLhtzyPNbS
OaORprb5UR0eBZ8h/IymsYGYXrUBQRtVKCGQIo/YW6mbTw3UOEdcQnTT9LmVVkq7cXavfjIQl/CJ
wOwN9/a5J9FArdyEr+9YWUh+DG78zQvSn8uCEqFWFk+X083qFj0xJn02L1si10tIBU3QZ340Fjd6
om+APVY/G5ym4qkNblouuaCPqmlKT21+ib7Y1pOXhv7bJef4UoJ5Cdp98PmqLI9mto0W1gmkAbDn
iRjL+u82xEhavuHL2uKc2pFSWtDVXQB2j3uv+xQY1oGUM03poW+/Xl6XtW/GtxIdLkF9/VvqbIPI
6dyCvJZ/hHUQYEAePLzDhEF3Gzwjby1XyjalA/xPM8dMzOx17XClU3azo6166OrBymA1ZTAuJHQ1
pEwzmUHQJUkLU1qfuEc2leqHpeF+r4z6uYU/0rfgobsqy3zch/NUPSrzGPzsIrd/vOzu2sqJ555Q
BBIyaZK7WZHMg6uExTGzzD9f1Zwtk0kxSx30XaMG08YuXlvAU3PSPb/1uqrvO/gJE+97RU9NzL5t
IsRXjVCTF0S7DJWr4ucnB2zo5Z4VuYzhw271GfTgLURnd1VkvgOiQE37lx0pS4RL2wHEGEsufLcN
6laAB1r7HbdXqHyFCAivPSgzpC9WRk2fk8KLY6ske8ZxgeQcclrW77nynxmSmgBDNM/RVFbMFWvW
ro/Rg29ctMm/vCPefrkjn3yB0/MWV+fitcBQRy9d+gQI8X0hcGJGui/WRdhMWW7B6GmZvin4XC1Y
N+ON6/Ha5kFEliKQYDu05VFsw6hqZ+7hGprrH2IUexoZVrWex9p+x7YRZAxQEDKWxBF4HtFJ1Lej
1TXlkc25U6Mfeer68fKOVHBaD5QiLVea2ua6Ayd6EX9RpnrPPMcundW7PBg3rnQiq0gVDFFnJuEw
+gSXgbRz2qrupkKH1bMKoxuVl3JvPEENdU0obD4z17LBqS0pw9VzUyCA3pNyYFPTc/Q1C7/W3i4v
YJLGHTHK4zKgKtNOVWFa9Cki7UchoSHaNOL5J3qOhHb/jm7wmTHpuFXDUTdHwP3HvngxEtQs0iew
P333josd0CXeQwJNBrzoPOoqWIaSpazyY4pah80mGqLP9mYzeG0TCcwhIBnP5TYsWdGcEmC/yXsW
ZpN903+ATpDZvh9N9v1y5lm70+GLeDXDPIMU0bk3cbGw8mlSHKfBgkL4r2x8O9jilT2cjiDoGC4Q
5wY0m7lUr8WAsqCVqbUHphM2H6lr0Swoyv9rRDrbutKZQjeH6p/rSUVAm9CeGvnGp1pbEmYRmHuG
rg3aAulygjTnmNtxWh8DQ921S3lAUyANpw9W/+Pymqx6A5cE6GqKzgi3nX8yVQNo0xRlfix4CgdL
vy+MO3LA/2RE5puisW3oocdFu+5TX1X/nLSPpr1xa1z9Yr8ccaXgqqvCrQMzzI62m1/NVncNIeoh
ovewtNXte9xxXykzKALJUz2JSR2kKck0nveQsTFd46bvt+B+a5sFoKrA9FD9+U15YQxSK0nsMRec
c0BAkvIdZw0z6bx/TSBWhkyeF01dF4UeeBaRWnictBDhQ60rqEgvf63VhfllSG6fB2aR6D3VkKNg
rJir+kpMv8LS8p6xB9olgipA8AVQQDoP5ZHOiWn1GBLARaH/I9aGGyGYgMsere6ZE0NSqHV1NLRK
v7BnImuXtf9QzYyS9+zLExv6uTMLvW1HzSllCkdS8wfvpe1H46ojTG84yMkgcyWjohVrLAqXmumx
U8dd6/4EEbfbpJhZNwIWmooBiV++aQT96M1UQeojI5C2/mKFT0n8jrovaiiMv6P0QztQ/Aknz43a
rfuB5y8b0v2Smc9TzdDgVa1sWHllPJHvTALgy0veouhmS2uSGl3fmY023Tu5W9Ng12e389MpVZ6W
KeoOfWVGn6ZsqG7VpISzIEySQ2yGQeHbWbZ8SLqi2Dt6kYHuGLtbKy5NH0o0z+/TPpt3YTrWhwWa
8FvVzNvYL5JcYb5Az8Rocu/X3VjtL4fxysbkkc0bmzMZ4L2MmtMKkNCp5YbHylOu5nzy06DeaVF5
U70DEGRrtJeJsdfKgXSaVUsZmxAHAAjJzZ0d2L4xfB/n75fdWUmYTMuIGohNymQ4+TwISr1JnCTR
gVBlTuaXVvNzTszDZRsrsYwN8JymzdsWnppzG/0QRmk5JOkxHe6V+ikaH6t+48q3cjEHagu/D2Sw
0DnIWQym475OFc7KtBIK335sXKXxp6Vo/Sx5s+yxwMyd2JISWZ9ATZJUXPzEuC2YZfoYA6BOZ0tC
Zu2zndqRNk7Voo5VpAwsGO5Ha/nhFB/0dOPqtxbMpyakEHNjZfLKjDqbCdCf/RJq/yzRQ8rY6OUI
WIsyoNeUDHVmnH7DnZlLZs6LanGVEdrsmsIrY0u8d92Vf03IB+bQzGORxS6dlvRRQLsH9SYKn/ot
GbsVTzgt6emgtsTzQq5/zUEcj5GOro87wII0/j/ezCuO0LoUX4vzWMwyne+WkNEslbxSHsO62Q20
WLjE2oV7G23NDK8aAg6vQhnCe1ZuyC2lFyMOO1GhaR2/6JarULN8s3D2Tbx1m1nZnojVw3UtjhuQ
E7JPTjnAlyjE0ZzuEZ/2alr65fznEC13oX19OdjWjHk6Rw7UZTC5yxRcAQ0svUqMmN6ft2u7dA8W
XghHlEbix/3GrWYlHkRHE+1ecg/lfckze1io67YAaaE43Jtet0vtLQnftTxwakL8/OSc7k26O1rG
Q9mhVdo53U3dTzdLUh8uf7YtT0S4nJiZpkXpvAAz4aB+qnvrXgmKt6/M2ccSK3diQm+WVuG6/B8d
Vb0375TlC1zAClvpXaCJM2NSWchuhi7J3SW4FwAaynWK9dRl72i8nRmRjrYElH6vuH1wD4NQylSc
xuhF4/78n1ZGfjllKXnaVhwFae2D1ajHrPE2js/VEEONQKiQ6zpn9PnCDNWkMC3JzIrdhftMaXf2
/GPa4lFfDbATI9K5GXd6VHDdZc5naa8KFXRi0mw8mbdMSEcmzERTVYw5szda7gFAHNM9oxkbRlby
JnR71LXBMHCbkZNZFRp60fVFeEQiBLrCzK+8D532LcjfkVoQ96Kr75I1KTmeL8oYGWm69MxnWDBs
WMEf0fD1clytrToUe3A4wJsPxETKXQPDGOWUhsyQjuEuL1Rfix82W2wr2Zj7MhBZxsNpB8n0i1pQ
GmZYQnfVBs6hBPRVxNdl/Ky638rQ2F92aMuW5JCyNKkXtlp4xKudOj2Eievr1ceB2Xq93diU6x/v
1ztA2jKhXpkME3KlEYjDHFm/9AvMEZf92bIh7RjFtJKlckSk9d+ZioUqInu7tDWCAyfPGWnH1KWh
pqnaRsdx/hJ31S7WXsIu2rj+ra0LvSBXcKXCgeNKR8vi9GmQqMwTKpGfQ7R43xRX9TW3p7d/LoZZ
II0TM4tgjM43TNZMWqakTJxoUbUT1EEqtDHty2Ujrz0L6T0rRmb+tSKdK2XauIkyONkxC/WX0LV2
cRsNu6lvrgxrPhRN9km8Brxq+jhY3gb+Yi0gTm1Lx00UODzaF+EhTKlxa/lq+1lHguuyi2sJ7sSK
fN44dtF5bWunx3ahOZiADzcfG9TftiGBa5ZIDYKFk04h71xpxbRqqMIhZ6yie4ZoFp0DfzDvgC1c
dmjts52akZ454BXcdoxov8dLdMwN9bos1Tu0uG7fYwZ+Eph+6HnKkmXm6FJ9mHjnVvYXR7evoiK/
noN3JG26XZS32baQRUg5zm5jJZsyAOOd9uLlDxCJQlr0Dj8obgHvoGSPFOP5qkRtuPTgiZiM9G6o
4/pz88HWN77V6sqf2JBWPk2WcUQuCuDsEh6SOrsa9eRqZgIlGzYW/5WnQ96wIKn/dUda/WRWuAd6
c3APNOY6FHJesbubtPIPt5vorSafp9D80wCLw+vx86TWH82g+x+/qLRozeDacdfBTgEKPvmgBmN0
15uh9mSkVbq/vHjiV/3uLRgwB4AGVSop1+YB+NfQbNlSxYtufQq8L5d//9peApyOWgCITTpSUgqq
p6KMKEjRtquM+64YD5Zb3uZ9tLFqq2bI4hBPCJoc+ZJVBKFqIi6XMl/y1JeO7xbDLkFq4e3O8JYX
BGAmW1aOdA29g2VIQ+W+s26s6dGePxjhj8sm1gKdZy+eUMlFr1U6Lsy256rY1ZQ+Gr8Dzegemuf6
HcOvAO9+GZEWhS5RvHRZCcvBVB+cjCGldkk+q0TB/+SM3JLKZndmDoGSFFuGyaknk4Qdlw/1Fhp9
7cIgRgToSAJopWh8noHaZWzsyAKX5TnTIVxUv2IC1umdHRC992gGmFRzNIFTENMpcoXa0kNLsWy+
XoNYQOZ8K8ShHm3k7dU4ODEiZSFlUKN4ylLQ72G1m60HOPqa/6BbLy/R2sY5dUZKNXbUBJPLs/So
tEzBOaY/UQpXtgC0a1kG0ADznUyPUzeWbr9JWDvtYi6oAjtaBZtGmfoh9NlvdgXxOtIMjXwa7ZYU
1SXdkSAfUKeJqij6YEf1+NiVY/apsjpvY5eufDWIskBdCV1TJD2kq+MCFhjVRzSeYjt4TK3560j9
sIyVd9B/ndmRskGTjqFdx2F1VLPW54oKkggxEb9qt8hA1x2ChQZGM0gOZMENNZrCcFKtkpsiAijq
dwD5/w8yiFUrDpRLYpqMK43kjmtQmtDSCuGYpMsfWrf0bs3BG+663NhiK1hJCZD/0dlF3UWQxUgr
NHNXMA1YScR8f/ohK3bucNCyG3tr1mbLjuRSrRYLEFdAeI3z6CyP9N5A9kz603tmrgQvDXuIs0cM
FZ/nOKXx6L3rMWOMg/7SV0F4V5qbW2jVGzGtRkEUZIecsOdU04ZmrFsw6Pn14kDYIQCi1QcrerK3
ZvBWMhyTY3D0Ugul8ipTKbtOGlTNTDBASZXE494cvpnKD1vdEmdcyT1ndqTDAUCZrkczkSD0+CJK
/ZuilmthfeqJFGtGrmbBLGLA0V/arPODgQHYdxBB4gbkJkLiGCiHlELVsbSy0EKxaqoeUlqXpjMz
q7Rx6qy9Vs+sSHf5bCpMLwkmhGaRNn4YU7u/LjUvuCvKon0OEb7+So0reRyGLD9UVUylaaAx8Y5E
DoMCJXJAUAS99D2jvLPGOTVRunQ/mvFfRWrvsnhjCmY1Khht5bIIuBV06/l2csuyTb2hJxWN3x0n
35XmBq/P2lai3/uvAcmJtC8XQf+EDGTqDNeTESw7Ixj+Ho2i9CfDu1UCe2scZtUnEDOgcZkDgx7w
3Kcid3kn1QEi4mmyhyHycxgOW4ju32Od0TJOVxwT4yNyfS6qhqKwgky5nwLnmYVi0j15VBNvf/ks
/z05gDYlA4FsBngK5e65K1Hq6nW3TMG9KJo2cNuoo3fooHQdJvXNl/pzU1Ik5Ap7d0ms+AgRmy+I
R9Li2zb87/e1wYoNFF6ggAS52LlDel+2kPrayn1tq1eKpz30xZbiyoaJ17190i7JnWkEOEHZrMi/
Cg78dry+vChra894DeQJLLzJXO65D3gFgUqvgjBolqOYmp5hekuCrXqS+DXnT1IoeQRbvCgnQDsi
fap2aPWWY0i5d6ddSXVn1+41Z98Ge2erALwWZbZ4L/DyFex40h6dgjGHDiagmc3MkDZV11b80BvO
XpApXf50v2cDvhk5zWPLk9Lk7K13Yx2Pip0dNSN/sILksciHj3rTx7vJrj7ywt+o/K3bA6sDawuM
GfKFW88ZQUAMTrkPveVvfQw+C3YvJhJu50y7D/vlcNm9tdATKMr/mpOOjWKok3bIeLUWsQJkGwzF
EJfWxjdcNQLqWKX/TElVrjMOTYWUp8UWatXj5H0e3Y2u1srhxyKdGJC8iINYUeKOjhNk4/eZFd1R
q79Xugb+P6b9LG28yZPoRmmG4+KVW61BEdVy1J8a1883F0QnSwHpP/ANYwyfvCwOr1sl6v+k49MF
Pq133dcbN7utB93Z53O6FTGre+HEeel+6USjOxTDEh+VcYmueN+kt5M2udfULvVjaSb1n5dDZi2Z
nPorVvskW5VtDARnIO1q41/BpO6W/oexbCSsNZ8cqO1ga9MYhJfHAlsYyyazVD1BExqVNgQqz02U
7ZS3c8NTXeWdgcgBmEhbPq3ssG71rGN3Z/pPvXlWy8+z/aJuCd2senNiRfz85It1Y9/oEcC5+7wa
d6VbX6VOtJs4D2kg7C8vztpWO3VISoymG6aGEwbBfdkx6xhk/iYydi1BnVqQzhIrzBKlDErllTy9
LKKdi7aa4LrPg4RJ4XJ32aG1aIPtB/JTAZH8jVOkTBaYB60Ibjx0KFAhmMrDJlX76voIoRsTzArT
tVL6cOu5X5osDI+UUgX/F6od7qT5m3Sbq5+Odzq81Q6jBPIrWhvitkoZVL832+9BeKs89Oqnxdk7
b5eLEz2DX3bkczizMeXAMOWYL/1zej1Mie+Mz5tMu2uZ78SOzCaSBs2EIAH6DbVR+k40XQmS8y5K
XxYmZoqYImhrPWlFvZEcVkMCHS/mLC3KGTK5TazxzEkcD/eosCUIuok+3Kacw2pQQOCOwBpDw7/x
s/Qc8dPgYcXS/Ma7chq/ePasjehe3a7iqkzsIWksQ3OD2Mz1EaGVYxLMn7owO7RKvXGh2DIhJZ8i
XlD9DqAQHgwFMH6tfo3H5eodm/TEDSnr9J0YzOscRoXLb0wwCamDTdGG1fU4sSHlncFGi9WcGkrS
oDGN5DEtHxGaN5Pnt7viIqAkKsRgy+Rpn2ZBBbTVafcrVSrYVcdPUe78Y7BjL9tZWxbaKoLFEo6+
30TGKeNPTjF4tPfU6J7a2t/QTG48ZFdN0PKAVoRWPNCP82On1pQGwO+S0Szod0v3Jd7SiFvb/2Lu
E55BasQ8984NxEFYqnENJq4ZPkTKHkRu+7U2fLc9ZOUu3ICwru36U2NSHKdGVQJiIMaU+F4bf5bm
y/R2bXFx2/jljxTGJfXIQNMgIxD9ATSFhUrM1hDj6qKc2JDCOGJuaYJJiJk13g/XU6/FL3WoZF8v
R9fKZqGCQWNQkEtRopM8ma0oUcZJUMos6n4IjR3KjcAwlP7t078gik4MSe7Mpe61aqeCjmkNn91v
hfU+jh8tEBKXPRK/SLplnxmSzrSmVYO6j3moMB+zw9DI9YlUU+cMgE2RX6V/Xra3Em7g41yEj3gx
m7QmzmPbrKC0bFwFlZDOgc8395Pqx/b0z0UrNCilwk8ed0kzx0IvNIAey/sseFA2B0xXQk4oXzL9
BTBfhZfg3BU3Cuu+6TBSVcnOVszd5kVAhJO8OKcWxF9wcsHNU6dyyxkCY8ROYhC44lBm5hMQrl28
Xe6EYU/RX6WKhVyBfIkCr5IpcYSGhuZcJ/ons/zWaH+/fe0FeJh6D6yDtCbP3RG8OG2q5ME92sv0
blTjZxnuL5tY/WKAvtGWZ1bSksUVo3p21bKuvPvS7syDCq1k3vlLEw8fzLmYrmPgYG+/asBj98ui
lD/7IUu4rKFaIarpg3Pnwj552aeV4wALyJJynAngipQLCuS8WigxvPtgPkB+odsHVd+bFLwjX/3W
bE1nrG0dD0wbIgxMzlByPl8kPRnrUacGeM9sO8BvJ7vblA7dMiF9siUMVa10weO62d2rPJ32zY0/
X/5oWzakTG2Hbqf3KtIbyyC0teb+UKTKN0UPN2J67USgpQYZkqBOZETr/HMtUdHVnplQJZirg+d9
U8N+Dwx089r8emX9LRdAtA4RJEAIyj3nhiyFQm9rEAWl1UOwksNugEbGkt106D7E8z9FHvvDFPjU
8Jnt+kIxf6/WyIKryq6P8k/v+Lonf4wUkgnzFPEc9DEk9kb9gcsiY1DBlepkG3bE7/nNaQSYIIHi
MIRy4dxpRNniaa6NiOkqxOwOFpw/rR8Efl7to4fLLq0upKPSJkdZSv2twB4YU1wMnZMcFbp8djHt
NG53KqCT0NyqbK3GJnylJFlGeQz54NDnobbHGAJhiHCvUJ7ya+oVsba1k1c9OjEjnR7OONf0/cXR
zuOeQVszCG84BNXxx+UvJ37Pb4vEGD90qDYCc/LJ0fWuPQfMpt4zXuvAMsQz5bKBFUfYYMwLgxgH
yv1KYHxyDCp1MSqTUnNuwE4teh8z38uc/oqWdiOZr8TbmSXpSOe9Xcc5YP57tV6KyC8H2N2tKBs7
X4kW64gkUrxLC0W7UWg5bTT5tryUlivXlQnl9vk/BSCDckkCD2bP/NJgf738PVcWjEEywSTLmiEQ
Lv6Sk+8ZM8NgtwvxZ3bjH4XhfWqD/stlE2ul4zMbcrrqPAr8HTZmRCGujXg//6EaB/OeIt0V7Mkb
R+SWR1I+qo1OnYZk5r6XPzBe4KvKlmbvyp4980fKRJGR6Lk3U/vxFntXG7Xfxs+bN8rV8Pu1MHLh
B7LDajAgED1qnFzXXgc9dDum7UFMZvqtkTW73GzzvzOwChuBv+GezPfoFkmjaQlAPk8L/c59EH0s
Y2OSeTXAT7yT3s1eXbeZ07BIAhJdmj/AokHVvSvePsnIeXxiR9rEVZ1DGWc0VGa6u7ZIfcUt/IGX
VBBeXQ7ylcsmhiA5t+mZiar6+T5aXDWC1Zy+nNHejMnBsvdBCshyvzX4s7o4FkxD1E84/eVT0IUL
dgpgU76HXbQNHiE23VZz3bAh98eyaSxqPe2om4TPZRj7vM6c7j3fi5Ico8zcl+lnnn8vMnwbVPzk
Ht5sX4jswESyL+NH0VzeVvVdzQkC6gS4SkzNSjkhynkM5A7HktlQr59q2EtjwC6XQ2A1psFVaUxN
o4Yrc78ObqrB5M40e57+k+SgH4cX23qM3jEzTUzzNAPvBGDwN9VTy22MqY5ohiG2m/bfKzPbed2j
Um61ZVcz0IkdESYnR8MEe5+TtoSBnWv5Vc5XPVhmEz902jQcSoYQjtyTrBu3rrdUD1cD8MSy+NIn
lucyLWez5kvOxQvKlBWl7944XF6t9VOJWwTMiEzTMrd7biQrc6foc3aS4EfV83inm+0ehoqjXbV7
mNVGpbwWQkFuuuXeaqCcWJbOj2akHDGK67sYd6om+2pQSU7jQWjKXnZyNe5/WZJBL13bKPTMdEJS
u8tydF22yHtW096JAamtMzk6qs+Mbd47xHvpt+6HumRGzH/7aJWI+X8XS66zutXieuFMRPDopUNV
VjeLvlHEXws6IFUUPGA7+l3GpzCztgv7RLmv4CGiqTI6xW4Mlo0VWbfCQMvrpOBvc4Ju0dnDmOvx
UegiO3BKpvxfV94OxkeaBimi/5oRf8bpDrK7JoxtwXcAItZE1BBSJaXZqkyuhdepFWmfQuoSKEgg
ML9QvKTJDz15vBy+q3v01IB0cwyHoU+7NOQkKvVb+DrGzvB7y9gtuuE7sCwJEv+QQphdbEFkV9eJ
kQyG0zg0fhOsdWKtyoKQPuIQ5T7zglN9n8U3l91bywMUawCj8WJCEElapKgK1CLM4/gVfKnzjs3T
q9aafFX7ftmQSCjSqwxFQIb4BMycd6a0TsOspUmdAg7R6n00Xz0ON5F1Xe/TYUfqu2xqNSR0Qbkg
ihMcueeBl/XT7IwuU2iMKfq9W+wK++myhdWVObEgfbW+UZLRDFA+KKtr2uR+qN5XwctlG1teSB+s
68ei7URbp7ddyG+6eE/Ube2eVUeQZ3UF2QEjM/r5p9LGgtGghLp+aVo7w/5YMlGfRFua76uunFiR
bsCt3afDmAyobhXuscizay5kW5QUq56guiII9mnxy3M5xpSPpWrNqWAK47x2eRal84/LS7JlQzo0
k7aMxKgqE9xI5tDP3fXhH+2WUs3qjvzliHyLz4IiQdiWjTJWf3r2JFAKRobqcPX2DihL8u8Hk2el
QBIvtoFIiCANFVPv3ZQfLDAe7/hknAHUCMHxItd7HmC0c2bFafro2DeO76WeP9aVb2YbyLC1hQEd
CPIR8isSpRRg6gJPQ6qhCst1lMWPwEe9p+ijk4tfhVptU06Ui7N0+ZQzJiwOzQGmMEY9oDyzvGT/
9i/GaxEFR4Ek5359/sU6yyxTK4vQOtH+TNTAt8sHbje7y0bWgoxfzbMUUAJgTulQ692p1NymiY7m
PO1cNdjDlG0G7sFY3lH1M8RMhGhNUTlVJXcq8DbWFNDP16sZJaoXwMm7Jb8pgq175to18NSQlMrK
VrNiNzQExsu51qwb2/tpzPUhTa+0cmPrrH69E5+kcGvhWLC1jLHturePJgPOteuPsXrtbUlBrMb1
iSGRWE+uUHrYd1qntGhcx1/EE0Hon+Tx98uxsGqEYKP9CUM/HZ1zI4o9IuZkDUhWxfcMU/ldUvtB
udU1Wv1mJ1YkV5ZcS73IDIg47aY0/jKinbrcR8PDZV9WrYDsEkNZsBPJt4yAF01kB4yZTsPkC0Th
ULxEZbWPR+89OwguD5rvLo13uaUbespSuRkCO6jGfI+zfW7fO1vslGvnJkvyrw1p7xhOUYXBiI0h
fBynrw1Ptcufa8uAtGfSqhmSuENeByEicL2+tkXIvxZbhioG6JmVVcFyncdWNUxFm+QoeqLlyFJQ
oXwXYgjFh182JCfKcuIjeR6cp9Z46JTnqlj2Ql6HAuzG51r1hsY6jWFB3CsXvrKkTBDEAX8cx7ca
2JG+0VC++fPta8K76b9G5MpXFSqj1U7ksV5Rxj3XjfHag6Dw+j1WYLoVRNEOrfbzhQkBSAdRhr45
Unh7gT3fZDla/1gwnjHy/bpHzi1ADjxHoEUgiinugIz79XilNFuC82v7nd3+rxHx85MECf0cbXd4
ddgh7q3AdOZqR3l62FfW0+UPtuqOTmnVNFX0cuRlmd027cNCVLwAPar6k9dwnG2JrK6dYYaAIXJh
EoOykjuWnU8ptJfR0QuQmSw8vxnLA1xEEUwu79ubNmBb4RXiH1JGnsqx7D3Yru7txNuJYqGjlb6F
jPU7Ptwr8R31SBBR0vGiMRVtLUVKtdjUdgLZ66JkU365bGRFxwJHTqxIztSaqhpRGnv3SBOY0Xwj
aHYRp3qFqIRZe2iW4Koqk49iPMnW68//R9qZLcdxK936iSqi5uG2upsUqW5bpGTJ0k0FNeya57me
/nyg97/VDVZ0HdK2wzcdwSwACSCRuXKt6+ZX1w0+JIB+gklYbogb+mCph24kmwY8iqMuzNQ7Dfb9
qG/2SPFtuOKWNSlruNSjBtdTDsRD+2mB8xFjFZd2lqGKxVa+PrZVxwfvQVLKQvzZk2bWCvp+6hfC
A8d6FOiIOEX7F2v/zor4irONPMaNkjldGRzTuNx1/ZM6tb7TbyzT1lCk7UWuShs8g4SKOClsMlI9
mQ59q/68ujzsXU97bjeQywphmfHONkHOD6DlIeIN2bxe1wiVx0jbSvivDem5pZ7IDHZZWY6opmWx
U5OKpGT9qY8i38g+FqDYri/OCuUKTIiicf+/VqSJs7VKS1MdBhk7NvpoF5dN6OddY82+MxU85wd9
vENSI7+Z9Kz6YhtJ/h99XoZvcPoaD3FCUvv6B22NWizBmbfok2uXHi+Jo1Z8gmeoBoUssOhvMCKK
GzSGwfYhcwg4relNns7dEgV/JfOPsb+v8u/XTYh5k5Ni5pkJaSdbqMkVhsjwAXTmBZabP6z8+xvU
0Vg91o+HnhB5krvookCbnXoC35QM9Y0nons73zfjGzbXuRVpLH0I3GYZRfdX3Pq2e1qcEcrmu+sT
trrwUP8Qsohpc/TLhS/NIS+XHi5QK1XeNZW1F1InXhJuZEVXzZikKpkwmO7kviSnKOANaMn5itQ1
CRjWvnc3niqrNujVFZwbSBHJtZ+kcOIsrQ33GM7qni6Oj2mLMLRXfbk+Y6sudmZGCvRQA86acdAo
MY0f1fgBZruRbPJmb836aGCDNEBFCUDt5cJEMEzNXoeSrktK3AYWnGTmsSzs1wOwQImAOINKCIoF
edKG3OX8ydrgqLSHttktd2CDM8u361vXecv293jcwaZOpkRmgm10tdTGml3TaH8Uw08uXT9ypn9p
REzr2UE26zZt7g7jCcr3HADK8s0wN6ZMW7uPzLOBSIe3BgWwonlgUOFx0JrpnUmIJ/A8Ium3VNOh
hQpOcKo6lf5X7C4H1Ur+EAUNhaq4C8VR5v0cnC2R0tUrhS5rQmkPefoX/daxPlJLS2mWC/roQ580
Bycq7y2le2e7/X3dejeNY4Jf6Pfik1q6pZX29YTsIiv5v094rvycTX4VxkpTFSovrXHKjn0zRffj
bMUfJ2gPN7IFq1Wkc1vSQzgIFs0Nhik+OU4Q7MbWm/eBp0b3w6ga71NSQH97dTDfBO2ov4sDe/wj
q4atboG1PXr+DdLh2Xg99BUxKEmyvumO+GXcwd0/3cTJWypXNLyQhYfTR38BDzDq1o7bkAqjWiWk
lez7BeHrpZw2boP1WT2zI20fym/2YDtQwc23muZP+Grsp+Nd5+6qfG/fzBvXwtpOOh+WtJP6fnGr
tOW6rhX7XcQWmVQIfLVb5DU2iTxFWC2HBhZvzWd+CoJv8fuZc4a1XjRWpkYiNdMqT5t0NatjOfv7
0tSZpdkZY0CauXhOYiCpXTc3YLntfrkLla2SnLj8r41Gmjk3VMg9qgQH+rcl9quv89f+76XeoeR9
/bZbdfGzUYlRn80aaBEaYtsaO2n3oHbGn3lc73M4I/6dGSnW8Up63dsZbm031P0G8IsQWWmsreB+
1QfopXdUg9ZBDqrL0cSRDS+bAPm5ClTU5edt1ou16MBCJAotchS2ubsvLYT0qrsO7+ZTlqi7YIb5
RD049ny7KYQnwowXDnBmSHIAdInQGU14RQpkgwtEvJuzm6oZd5E570XDjSD1LTfbitfG90wDRlkQ
XS9Z5s+tjYa7R8tPooTuIbljEtDN7rfN7bS2VOeGpLPV8KKmNxUTNZxEUGLMN5Ntvb4zDn0baNNI
aSFiKgelhhW4eeSkIfz+2S5unhboUEykbq+79uqMobYF7pinAlwYlx5RxUqvwOySnyz9p4gS/uko
Axv578xIO6jpitw25y5/1kMSkYjWfgdYvMzVxnjWTgQwxUiVwLlPcUO6eN0kgPiiJIeuFH96wwdv
RHbJ3FiZ9Tn7bUNa/MabKmfJu+gUdM4zoEZrf2lusU+djTfD2jF6Phgpl5YH+pKlGoPxkr9ya290
vjXv5vZO/dLpN29ZoN9jks6ePGhjb1xokB1rc0BIxP5rqua7ES/359F4fIsxIm1RJ+CxLT1StNps
ABNGOSocPZJBP/LhgXPpUClb8fb6Sv3PkEyMvyTDqGgKheLO/tEZgS9gAjF7yFW/Xx/Rutv9NiS5
HY1yYTW5CjRMzneEtalIvw1gxbktuopRyiF5dblVJ2XQ9cJgMDm3T10ArjJgHNu/YSBnRiTfnpfa
CWk7yE5zkO2TrNuV1ue2/3XdyOqynBmR/HqOtGEAiZSesrnYifu0Dh1f7CB4A/23mIIf1BC5zBdQ
AUVfusQK0axIyGM6WsKjrvDbNiGnuXEqrF4Jxm9L0g5yy7xq8xExHtUOdkHs7Er6Mq8PZtXLQPGR
mnPIKbqSiayOy24uCs4D6/u4PJTA8rt846Ret0GnCww2qugsvPSy0A7NviohrR+0n+QRdqr3Lohu
r49j9VxzNEo1sN5yTEv7X4mMzuhrGFvdaufqD6l7jD6Of2vewbM3jrXVJwP46P+acuW6rTcVnRLW
8B3nSu3+nJK6fNeh0guDkJfswrKrfbXsl9tIyXrfKsxqP9lzufFuWZ1SB9sIA8GKa4rfz6LUUq+K
yZwAqD0TsutITir7za7G1T11ZkT8fmakj1CB6OIyPTWaDX2wKkrhSLMStF5fuy07UsAw9JYWl46d
cPktBPTfc7bwaMz+DD7yuqXVDXU2Iilm6Hq9hY6SxPrSAiMGdtcaG7mSrbFIfhjmdQS7c0VRH4bI
AYk2zwx2TaKQA9niAlz1AUGpAABHvH2krQuzISwq0ESdPBo1p66/1YfsEHXWzfU5WzXjCaI+C5Yl
PO7SC4bUKkorJondIwc2AF3t3IM5bwWNqysD1Q39uZR74fG5tNIU6jK5CziVYfy7dhN/M7xeH8Zv
A9Jsseo9OGiNZBxpOChB6DovkIS8Pldrqy+oqASITJCti9/PdkxSq1lkKMD7igm8ndoeeCgIRNwb
dJMt7uzfhqQt0852m1GERNssH3Zjobyv52QHP+mDZ23RaK5NHIA4VYCvLNWVIyubQ1VN8z47FYX3
C4xc6DuZux+DrUb3tQKs0NADdIsz816Vrgnb6fRiKTt4qgdv3HWh8d7L9Y+a1d33o/qrLbQv6ZTs
l0FVb1Wvfjda5f6Vq4fsNSl7ijXPPcmywmY8LBqX7KQfYzse/DmxRj922k9VPMd+bW4iZ8UaXTxo
MQftBtpx3PCuJaOmRs2uejUr9WMd5vtF/cugP7NJ79TufaZuNKq9WEPJlOT8WQoHlDfn+jEqPy11
u4/LvyhPHK5P34stLIwgEMG7UiyjTIijtVHbFrDBH5e8vJlqWg+WNywQZAvUKEVvw4vcfTkovaYp
mn4sYpWrdfCD9HvSufuy/XJ9KC/veDGWM0vSMV7GfRd0LmMJfjked98ubXZJups9f9Ju7Xw3brUr
vjg5Lg3KPS7D1Axhnaf6sanvbHI1TmLsdS3aL+4WynHNFyBkRuD1maVb3mZDpkc6YFf9mAUU+71v
jvdhCrboqlaNsI8FpFYzESm/PAi7vEkmO5i1Y2ZO+8wzfA4YsAzLRvS65nJAXEG7AKiiDiDdGg55
Ot2MYu24hE/e8PP1QuiQk1LyFK00AMRUWdsxCbvRrMvGOFpjzVv5Z2BOvvbqiqQwgjYHZSnQtOS7
L+cqdlLPSaLUPPbtzyb9jxb/Qq7suj+veBcmYC5UBbL9BfQoMCHi45lnH9Pa3lMpTswnh4awbajH
yoIQ5QthJ0EgDFPh5VhcAAshzKQmyiofOu1DlgcbN+yKY6F8RpTg0vIFn6s0WdlAy6WO3O4xStpd
T3OT031P8sfr07VqxAKobQhwO0+Wy1FMiZlnXQ0eM+DZ7C+9F76bdKu/g3hjvLluam3CBA22iYIo
z1dLeoGbSogupcqElfrXqv3oDd//3d+Xh9KYsVEqvXlc3Pmu05XbrBk2Ws7WnAt0AJ+P0Addw9Im
XEolzIx5NI9DXfrB9MF1En/0vnpbBb91O+STYK53CEak+AAsRazmUWMfs+ljMYS+O9zarp92/vUZ
WzVDbCWCEMivZU4fdciawPAqWzzvb4zlsQlAIVTzrWvcXje0tvR02Ao1BkIeQF+XXgYvVTrmQ2Yd
zaH9o1CMP5c63mryXxsMx4vgckY5hfT1pY2qduD3KmB2qNUFGMKjk1Y3JpXaoQk2juK1PXNuSXK0
DGrqRK8C69iZc3iYnTndm+rS+v1UvjadgBmTLAJd6iQT6Ki+HJPWU4pA1M0+KsXX0PwSLDf2lqT3
SmgGYRTnC6EGZ40pTRvEFYrXGMgZAXmok3zfAg/SSJb31ej39cfrfrC6RrCaoDVi8vaR78q5nqMA
QhDjOMC3BK3jPiWvFOXfgy122bUlolRBDA+Dv/UiD+NOLqAIWsCOVDoOAbX5EoXHTYqvteEg08Me
pdCAZoK0TaFNjrVl4M4En3zgoRXQiJwk9/nWaNbs2JwCmglhmf0CMRkCeppna7KOQhU55ykXo7Yq
EmRR8uP6Aq15w7klaaMifEUAH6N/G8JY1lBhUoCJM6SuV3eQjWycP2urJDyPoh1cQzyIL93bmM3e
1JHIPA5WdTt0rW90wX6E8eH6oFanj7aq5x0EmaG0X2NV00hatTavj4aWqkeX2YvTY0IL+XVDa8cc
lLn/M2RcjsfMk9DNJrZrUxSFrxXB9P8BxFg34tHzJGSr8axLI6M5DlbXj9Yxhfx3gMpwO3ckQhfp
uQY3pqD25+kBlbz4hLO3vVtkieVFjEP4Gxytt11dKYchnk/WuHR+Y5RfDau5C3RtKzfyIrfJgYd8
G0ECMa6O/tWl5WyuHUupDPs4QJQbfJiaW/tOy33d2BnaRqC4akokg2khF+UuySusbrH6uXKYR/XT
bHxSlEAg1UOVNpj5FBYb1tZ8kIkEC0/BBoI7adVsYHeKY6dMaf8YzPcKGH+4Jx2yZtddcG1LndsR
G/xs6QK19Ga7d4jnyh+e91DTA6VuZWTX3OPchnRIDDQulY4aOEdzOpD47T72t2N5Y1k3Ndr2v66P
Z+1AArrGfwad1y/0htXBmVx1MKxjk924zY37EAyHJvg4bdDCrk6b8APe855KV+TltPUzmy1Z8Pgk
ObbDN/KDcLF9vT4UbW3nCvQWnk38+CIA1ueo1wMRNySkWHhep1CiDVAL7B2LZ3doLkCakih8mNp5
8dXCKwKhEl1/NUpjOOTFOB91HlCfoFZo313/tPXh//4yaS90Vh97QUMg6OiRH9ndbnY+695WTmN1
Lbn0haAz14gmvZhms7HqPFGsYzn/qSjVXUtXSDc4ALw+aaF995Yh/c+YXIkp56CctRLHKcbGt5eH
JPsVFm/xGkvg4gicTFMmuZgatW3rjOdAb37ty7/m9FGxNwoGL1OF4kTkrHdpbIOkTb4jLWr/TTe5
jCPf2ctu6vySJuT9ctu6fv4xdP1iq7tg9agCtffflldX2t7sEXdKZ9U6Ls/N4ZA9ddOdqx+ur8+q
M8DUxx0mrn5PsqIPiarkzmAd3QSsopZkjW+Gy3vYk6kwGihoGYq74eVbJiX/G0rHqtypsI5ZuPjT
TC8IooqR9yHT3V24peK4utn/Nz5GeXmiaGppJ+gOEElF4V/KaHyp+63y3OpC0b9JUxoxG/nISxOu
Opp9ovPgtWJUFFpiDfBVfbwPqi0kwOpgzixJ54Nd5X2etjh6Vxi71Cn2mrfl6FuDkWInKO3nrLMS
+2i7H1srv4kspC26R29aNnbU6ll3NhYpxDCNparcpeEU0q2drv4J3fGOIPUN97A45gzydVxepuRr
TTh6SZnzGhWFPhAuBSKR9ZsiW6g7eB3aXI8vSE+6ULdKO7N4iRpW7fP2flCN4L6d0VglFn01XpCj
iLMI1gZIScgSipk9iy3qSS+tpB+5JaxH2GPM5PFNL51zE1KYlEe08aaabR8976n8h2C6RWJ1frx+
+Kz5AHSvlPq48oWi0OVIOsUdYnVc7GOBkJno5hO8g8b8cN3K2q7xBKEPvbwABuWDVEN3ZOy6nKYF
nU6w8eNSbQxjbc8IbWeqKtynnvz+RHVk6tIJAw6onCjrnrsf6TrbZsBam7BzS9JRUyuJVidj7Ioe
Irosh+iTGR+uz9bqYEzaXwUPjch8Xa6Jm1eZpjeO86yrzI4p46emL/bbLBurhsgRUUtGydmWFx8Y
u1lkdQtsIjPiHS7yoSiTI9wuH5t0S397Zd54X6DuhAeQkJYpY8ICqW3VY4WWHjI22HaHaDfT6/jq
qSPLQUQFD4YO05zkzkHX4utL4R4rpMVQI/UH/ZNeV4fwDWVDgMeiCRrYiUPt93KNkLALXWTSnGci
NAim3V4T5evNxMrqtImKCnyJsPXLkSJURBURyOAeBX8UUbM/Tbkf4dnX523DjBwjZhOVKk1ZnGNU
QUs0oHnb+4H3+oIkBMhoGJJgt5C4kQKdLGzIqoPlOebqJ4t9arTfSai8fiCQkyDKgqehbSDZGGa1
Sya3QEwJcBsttQJWsmlkZd+ACf5tRLrS4ERqprihNUZ1PxbqvEs9wenSp/NGFkV8rJR9OLNDL/Kl
k3XGZDVcyM7xGfmcCNJjbS/6NFvY880neijf4AZ0lQFxox8ZHWxp9uCfLZOsH92jW/6AajkA5rhs
NhaJr34xKiGeAkEvLMiyJnEzqnm3lGyd0Upb33ODX4ET/D1NHkm8+lbXwgSxautQufpfi+O8Gq1B
jUo7sy5FV2He9YExOO6xDvIbvaa5ZAAXvZRp5tuVslXhXdtX59akEKuYA9fU+sA9egO8D5R1DeOr
pfznus+vuiPpSEGYQEFGdhNoxfQpmFk1rqRyfira95nxyVM3cImrzkiAgCQNfXqqId4U5zEPpfEu
J4V5zBTDN/XbNLxpvjResI9V26/b5d31Qa08UaDKQBPQIarnTpcOWA+WXQgaafQSbepKAweAjsKX
ILZaHvX213VjqzMo1JGJHT3UKcXvZ2PT5qoI6J7659ToIQARURDk95uw2PVR/TYkTeKkVcHYEJ0e
Ew9WnrvqWQdhNg51vb8+opWIi+n7bUjeyXFnN6HdM33gxMJsvk0gab9uYnXSiLcoMJOO5zS8nLQ6
JWQMR1P4dv0+6R9Elz/LdtqctFVDYC8FObELUZe0Zenii6jSL2hxUyMp49gvHfiWk1MVPF4f0epu
PTMk7dam7FsrHrX2lJjpbVDFPw2j+1xV5UbtVFwPLw5AYlXynyTZOGkvJ26KQ6W2gom10cwbLW1q
36r1vxEcP8yL+pmi3UO1qKEfOnqycb6vut+ZZTEBZ36OHHudmc1CwGce9XrXQjWx7NXge7OR492y
I+2nwW4DF6UHF6qJCC6DY6rMsClmezcOd078+fqqrR5MQCKp2eMiL2AnVZpn6dJwolv9Lmx23hOQ
aX0f7rP+LXtK1OooPJGQl4EhkHWkY6i1rJua7vSoeANqXlxO3In8awmFAMnTZ6PKkjaH9AS1Ul+z
btUcjdLk9vp8rR4NZ0Yk94uKxmkoM2HEMyFAGPU/zbrYcPFVBxCPSpfiifj/paORcqxC02z+0f6D
7zsM9T16WchNbpLfrJ4OHNrU0lWLf2RfSwPLG0meHqPa3anVI8GYaFUPljccDrpg7NLRmYQzQwrG
lN7I+yCfOe6eZX8K7z0Js+srs+bJwCkIjUHRsPrSiTp5Wtx24IaPc/wRZ6/8oDL3+vjRiIpd3rup
H7pbhbq12Ts3KXmc2oxjltkQ4Mzl53p+SvP4Fq2ctjd314e2ZofeMFRtaZ8wX/QktkvtpaGJHQKU
cMyFZKvNE6DfZIRZM4QWKI9AhMa5MyTPM+DX1F3FsqHnf6ZRKXkAOPObKtFAnhDlAjNiAJCV8gBD
0ddK3lbEkYAsGqXwi+rHEC67Kn7Dq+nckOQUmr4Uddn37rGJAxpcZg6EO7XZUktfc71zK5IfFJSF
44z079FxbzP3Ycn3ee8vJ++o/bzuCGt3rEB7iwIgUZ1cKbBSA+8PuBogXla0D7H+a1A2Dp+XJAEc
o5RWwCEYcPm9IN20e230+jo2jjqxsJGU7xc9ed866l00ju+iwng/B3mzT91ur+rZ+7nVv1HA+Hh9
nGsnII8bGPtVyEB46lyegDRRjBD2e8axaA9elr8TVAnNlN/bMPtE/nVbaz7vGkjXCOpPInPJFhj3
sMjsDvRF8hiGzk5IK0SU9pVlwxfXrg4eLEJfjbL4C6luT9FbQqTJONJmPtx0c9rCu5DahzcMhygc
+jdSOLjK5dTN45RE0KVRHewOtWnui+ax1+ad9ZaLkEYaQlechRqPNG1VZeiKYir6Uc9v0wp3D8ON
hVmDFNPfQG8iiwK/iYz009RqaYweE+bJvc3vs2VvJTvlNN+1kGds0SesutyZMWk8ejeoQ5KEYIra
+zm3fS38ahWxr6G3usmfvupyNqIh4m1GP5K0Ruk01D05L/3YA4wuAeLMI/i81FedVyd0wGKBZKNa
zOVBmvLSGTLVClJYAOajPdSUfqcPnhHdFm79n+s+9/JYwgzwKFISz2hZ6dpIwqEw1bCbj7Wp3JZZ
c7MY1mFu6o1rcM0MuAdB0AtgBb7ey9FQvuhTTsfqmTfdtaGDh0VZ3erve7k4/GUWB4APRI+giy+t
mIay9E1jtieU3pt9EhWzH8eBhd6YXt02Qrbh+uS9PBawB+abQj7h3osQbPasovPcZTkC/47v3TxQ
3uc5ZczrVtbmjo1KYpwWcwHNkkbVIyrkjZFKIemxgZvBjrJtXN7qUGBhIwkm2LvkXEpdaobCVahy
JiRHDR2NPnf2rx8HjNYm8pHCteVESmprvdJb+nKEGfDv3qka30IgGZZrxXiDtwk4GQ0usBHRx3U5
Y2ii2pkN6cRpmOqdFzg7TzRKvj4wRgrT5lKg/kKaWO7CtHO3jbx4bk7VrKFrplDd+zV77YaPra3+
bysvGjDrKc3UUA3no2UcDLibXBpCmLXrS7Oy+lzZhHPk0WgolcsHajj2jtFn09HJ0j8DE0oGg3vh
uo2VzXlhQzoCzBICg34ema5s/K6Y89/TWH1xjPoYt+nfbzDFYUNWjoiLVM3l+ldpoQVJ1U1HewTX
A8ntvNz1eqZ/mZZF1Wnpiqx31y2uTSCJXeg/wNGj9CR5XBHpdWZ07XzUhFhReRdHb5k+gHbkTSjy
iGfS5ZjagVdrk/cq0qiVv7jf1OhHRrjDy/L6SF5epjoINQ2oCVxT9B5Jc0cVvq+6yFWfAbpl/02P
1X0RPUzVk4isrttacQniEA42HFzwgIpZPU/LuMPUlTT0HVEE3A0WjUeY0MiZzNEGTmdlfaAkpHRB
CQaHkPGMahu23lhBHBYayy+lj2/GeH59LYk7lIqi6G9gI8nlS61KlyVUK+UYsEKp/QfK5cmyUVBe
OQ24p+llIgZd4a/MFH3QOQXcY9p/t4rsxpiCXW5sZLxXXODCiOQCntnTLlaT7zHHpwU5HdRcbsbM
9NuqvWmC+C1OcDYk6VwoNCd2zZHKVYZSAAKAZarurZ6m2FezBQM4J7vEQU0FhpWSvI1Gva5oxVO8
oHUYlmUADEkX3+Brb+BnFbYIrkWth2S9DJSwMjNyuk6FighGOPHuVwirts2sbqAzM9JKobJQhH2f
pCfN+GxMPxv1qSwHv822yjkvSfGex0OekaobDWjyidopTqYPM6lblM1RIZ3ulKW8KRH5sqpsr+bm
TuAPTJAnQo2rzNt3LTqfddTeGLDnjap5U3vJo5DmesMBQg7i/z5L8p1Ed0NvynRIs8EJuGgnKfWT
1jbvp9fz4kgTIB2/c1VWc6PhpUsd3RTqd8EmtKmUurrxRHcM5BSEsHJfZGPYU1tkKBJ67aHrDtD8
QCfkKu/NLRzmqt+cGZIeF27cLsNUIq4nVKIpXwihBNW+H5uNZMDqsXtmR7884IO0AjLmzGRTik9i
F4Dkue4AYtovSwrsszMDxqWBMrP0VrM7eKwhdobLWkjSW/W0j1T7kYAv7pfDdYPrO+HMonSKdKZZ
qPXITggy851g78w91a8oAzZxxYMwB6jQ3mujeQt3dy5aTuBjVBr3XmwEsQGiajxsb4S1iaY1A459
7h0dZu3LeSgiqJQUu8pOuRrueZYeu36LPXDt6jk3Ia0l8LI4myo1gLC2+qxP2Z9Jan6pi1dzybLR
zs1IK0q7blVAmRqekvA9nZtqcC84yK8v4upQRAsqFTwoVORcXDIVZlK60N6l3NTQDblx4ev9xgN+
bY+Jlrr/MyINREvmMB4MzuZFj313bnZOVvuz1foWjAJvGI/oSaSwJhqQpcNJHYKsVCuqq4oVPUMN
SUjE0UZUsDppZ0akx3WoOeBXBS2yZv7Mvcb3tD9pFLw+kFU3JmcE/war8hJObTX5ohcIbCiAszJz
PJnqtLEs6yZ4tNMWhsaOXGrqDE/J1HSBqGtpeEpPNLtuyRKuHeM2j4//MyE+4SysVQutd0MgEOIY
7wXrbpq8n+1boqjrs7W6IgSaogJEWlnG/CyVOoRmwrJ39NIJTVGkDzaZilfn68yItOxUbC0ohDEy
aNEuzRcfI/9mGC9gHENMJwCpT+8YL9nzTcQtMUafrhtZyUhyrnCzkhAgmUIa5XJRvLBvhnygxmRo
XBWOolJaMsbitk7N+TAUoXboeDP6UL4a74vMtd8rzufrn7B6IJx9gRSsFNmIcP3gsktBdtBotOgP
qvutfD3a7HKg0mHA1TO1YZLhFVO6Q3szDn6pypbKgSFOL/niFUo7tk4tg05oyUqvt2Of0rVwXIL8
Qa3Gap/oabavY1v9Ug9V/5CmbX8TdEbr15X7afCifm81iEVDj2ffKEr6uZ+Qxh7TSXsM58DwDbr+
/ux7RbtJo6rdhXnzq40H6Ja7zPGjcTZv5lbrbpO5QvrVU5ydNrnJfa/kHSLbRQ4HclJ9aHMqVn5P
5tRPan0LbHu538j/cyA9N2CSZAQ1KqcXe3LLihlb9WkIFEhvStjDjOFv8ZDeuJ8uPeWFIZl2r+zj
nLnN65OjCzHdOnjMogctO7zGH/+xQjFKULLQVoUUx+WOaPMYrbGuyk9B1ez0+GG2Gjpyn6DUf4Md
C6wobmJ7vI8lO3VhDcWCnCEFZBXZAVt5bEfNt72NWHBt1rhtAaiTzKZSLeVgFNeYinkq81Od/zKQ
Z4VHZ8lu4+XX9eGsHohnni8diN6QJnExQqtlG9ljXieftuWiLx3NofKD0/w2IY+krC3UIoyIqzbV
Ba3jcG+mwZfYnLYYcy+n7KUhKWysppZ6ocNLnwIa/Fo7Z3xy84e3FKcvByTFjqVpTqqelN6RBM99
j+aKHYd7ODpuRC38+vKszx3ocVEGcBz5lR/NFdXCSUfeWE8X3+wtIvPEs/70ivHDdUvP6mgvzkBY
jSjQUESjMHjp2PFiFB5VBZ4CjQGtcX8jvDsBqxwT4wugrz0q92ysKh4+AQLRIXcK1fheUBI0mXUb
DG86+tHGhmDJJhSUlSsqK9YjxSWf1t0tka8EzvS+dgNroxi6OsNnVqRhL2NeaV3neEfQuLP1MCLb
AtDg+tyubTLWzuBYAt9kyrWCGkHHbglswX8cvE+b4C81t75cN7Hm+6JpAiA7hzoV18vVU1OjUpbC
QDyaw8id78UbuFwgv3l33c7adJ3bkc6LoVOaZmmglFtmmsGDr03/pJkb07Ua3YD+pxTlCjovuRKe
QS0/xQr5zbFsdrWrorxs7tAog6LGF/ISFA7f6XXzGaXM3RuGB8sg6S5kuIioL6exqQZIaEsN/U3V
PtR68zFJiUa7eiv/vTqN8BNBGgTaTXekaWz1uAlzfUrFnQitg+gMq3htv2Ewv43IafxUmaguIt5z
Wsry2KXpbbtEhyzO3jJnoF1p2ABQB5nT5ZyFetUEuiIUl/tvcWL4I6nveuswuNxC4npHqYyjiWQ+
rzakay+NGNNSkRKwgQcmIfiZbBsZdvnOebaA1A+lAioSdFLJFqi4ZyqwoxFNivKQBNHORLlIW8K9
reR7a8hfNWvP5gSvi00kARaNwvjlgMbZA5oKf9ARiv/c+9nYf+jdFnDh8lD4x4YoiAPWElV3S4rR
Q2qgHY9oqixgwpIfRfPd5RxH0uO6nz337P6+Ov6xw8xRDhV97YDLL8dSBXPqwRu20GGb9TcUf8cT
IHPFL5vCOqRG8WuK4qfImsvG70zlFzml6qkd4u4PWgfU4xzZ5i5oU28XRPFy5+SR+z5qcqi6y0bx
qw5pSiA32UGp1afrH/5yfgQmgTI+cHtRKpbmJ+54jdbqVJxs7zC6kPgnX7vip1q+6kkopucZ+uCQ
2iPUpvn/cnoGC4qlwlIJGe3h4C3mzlzInG3BDi+PlJdWpKMrVdXBRlYlP6Xmg2F/00u47ofP1yds
3QYhBwMiHpH7mKw2XYLMIsimPHio1PJe08uHvtmqRa9sdnIm+JJnPNfWpVg+SKaorYx8OsZRMt7A
gmTfqna5xay4suGp/AAwM+DHhCdOeMdZYiOaOQnMOZ6PRvwtbX8OyZ9K4+zcWtstw+H6vD13Xsk7
hCAGLhWCmZeaUnE86L3RN/NxuBn25v2093zNz26Cu+rdsFvuwYj66j7fx/tsFxzcjaPmeVleWEdK
1qCUCyOe7OdLlZvJFAzzMYH4Jz40rG+xC+OiWO4y3W7JGMAoE9xEYR39SKwBJQh7KjTXL0e70qHB
TavQz0KnTPygMbV0vxSq21PSqulpntpJfRjsqmj9FjR8tIMSmK10ff5e+h1ZNLqPEeMSNNQyqZPt
ZfpsexVLFT0q/Qd3/iMLP143IbaHPEfsTo+Xo3jXyTHHHNpKMDj9jLjUdFM5j73zvTduwqy4Xcz7
FHjHdXMvR2SCKwQWhwqrQPhIR6aXDZVROXZ7arjL0LGi+rJJfvRyG2EDEhB6dcEZY+bSwTUlbXoL
Zs/T1JifEOfb90H8qnBQHDqYAJxE1An3qiknEYooV1S7MdpTr30lv00YE2UbAfrKIa1CMaKye0D0
uLKGeDjlkd4qqHhAmLxb1Owp1syDO5m3eRNvNDy8nDCeP9D5ARAnj47m8eWEKWULaQpC7yc37kW7
drhfqkJ59cpfGpFW3h15JjQzZyhvqQZpq1p5mOqt6v3qpIFK4k5D5Z2r/3Ikvdm4SaY4+cls+l3K
WzhSUP5T9ps+9tKPxYtRxH4Ua16GMaWpFRCgtfkphr2pa1tfix9eKVb7z9UGMIlWRkIlAMHSaNwG
4pNG7UhV9fXeVd8LHZfN/qSVkTBVv41I14E2hfrS63aD9kn+15RWByWznkxIvK5v/JWVuTAjBQPo
7mremIX1qVCTG5EOc3+B2PYp9V63s+LL2HGeoVyOoIy99IDUtALDjbP6NDuVb6U1R/pGxmB1wgSD
238TiNKq5KFWz91Y1yejfGjj/yz196Hb8uPVUZzZkBYlU+1Or3q7Plk8wyztyQ43BrFlQFoOTxkr
OmWr+tQQk5XWd3PcgLGvrvfZCOSwTB+50wJGEJc/IosuvjbbZ9ynxbL1olizxNMf0Bu9OpCfSkNJ
807TyhYVIqfTuLRJGb2rIVqeysN1z1qzQ6MORGMALMXaX3pW4hRxlsAG8pxptZBVwoXV9oFW5n9n
R7+0k1dlnhZZV56a2rshbNG9egflEmrHv64bWnNkQMNQbTIkHrLSxHl2EVtN0BenZi4OLlod1IQR
x2v2/86M5AmzYKFzA7c4idZU3fpByritN6KY1bWhjEGLJQkMSkSXc5bGUbNYcVOe8vQ/g47OH1UJ
x0Hr5A3vV67JM0viS86iZ9fJwjgw0/I0wQSRVD+6ZfCNZNoIXVeXBh08UyexRUlYWhrHqOhjiMvy
BOSt2Rsi3lSDZT8oW/RGW4akxUkiiJwXVytPWqj6+nhvDN/i18kC/XONUTGDL0y8O15cYyg+FEak
O8VpgZI6UO5aR9nZxt0bvOzMiLQuoZWM7qDjAZDawED+LK9melvn8qqfwZwFUxMY+BciJk3atGan
/z/yvm05blxb8ld29POwD0nwOnH2jhiSdVepdLEsWy8MyRcCIAiAJEiQ/PrJ6vbZbckaafrM47y4
2yGrUABBYK1cuTI7ed5nnnqYIAHC9KeBr9+ezGunM/R5/j3Mi8mozptS0pyHmaecJfxazO+Bje/N
5MUOS7tp4Ryl06MIR5MxOWXSJy3YXvGTlzaf357Pq7vsp/m82GVNS1Jr6wi7DDvZ2ttJ36h3e+fe
W7QXYX/KJcDNBbGfKYe11zrHEv7Cb8/j9SFgCh6E0AFCu9Lzl99COwd4HYCTMlKbqZquAlZv3h7i
9aX6a4jzV/jpfPHb2aWTwXMxSJAqWKfDj2P8m0S4P19J6NAmOFtArAff5PkogDNGS0a89n4y5mcB
0vMl087/neLkz8O8uMrO5hSwTU7UEbymfMb2Smo3H+YCjYdvr9prD+bngV4+GCFESpcJd+bs9vtQ
6CwoB/P3MzLo0P+1aC8ejfLm0ano8uOIeQBl7fxw2HsM1xdlgB8PB9kl8PgURNeXYb+EinPgjRYW
vUm47im7mn10DcC1a0yXC+X0mU77g5wf2ym5e3sZX9t8SJtxgaLxDw2vL7ZFSVQ7RV0CQ0cE6TEV
q8jjKxO/c7m90EL8McGfhnmxLeJm6kOKCtQxUp6+kk7SQ+2oNqfQmRCMlshyYohsbkBunPZLBAH7
ynE7SGjMzurt+b66bYDoQdYLmmjIgp6/BiVCky7ouDyimeKL4Oyhaud3hnjtnEV96hyXngVOXmLR
CkKFkZrTBpa2yERnN5P1d8KqjJYf357LK88OCE54tkyAYQLMDJ7PpVNpNUPVSR/9Fp4Ju669nPmn
t4d4ZS7Phnjx3Gpbg84OgsEx9L779ob7JNMgqTXi+u1xXnksKHcEAO8RaqFZ5sVUktJ1QjOXGg5v
/ifdq9tEOPdvD/HaVH4e4sVUlK000DUMQZuZ3AgJDcE5FvG+NC3ZJV37njLra1NCRyh6F9D/BSTv
xeXUtD6rR+wEqIA8eAEreD2881a99vx9NC7A0wCNCyicP3/+ZTTMM6zb8e4CoyZS5pBhK/r3zsDX
5nH2Dyc4CSHolZy/xU/Xk0hEPXQRoCLhWciJ10O7tpq377AUX3s6P4/yYi4ScCWQT/ixqqTMga+Z
7iIOPvTt9u1N8N5kXsRAMCpUi0D98chhaw2zoWwpv749wmsPhaBd4Q90DQ0fL3ZydYba47kDTKTg
XAMDqgqSpaCdvPPsX1svKF5Bvx69cme9/OdPxY5oWJIau4u73/tFrZxGbRv58C4J6LXpIGNEuRAG
9gTI1/NxaDIQ4U/AJEXw5dxT4gI8CJ2bt9fs/Co8R6TPqjKgAKG0hjpI9OLVDBa9MNbBV6219MqY
ehf2fSHcp3RsVsaGh3oR+wj3wdujvraECLnR/AVRBNQqznvlp42tkPuKFof10a9cvmt732z6tLxP
wrDJYjk672y9V1cSrIUzto/b4SVMFXhqqg1Meo89SXdp053AtvsQm+H27Vm9OgyYEeAknvXkXlZb
A18HLLAEN60EdaACZ0X75NZQv/h/G+fFC1v7KjEGKcsR7OJjANo6fKf9Y1tO7ynYvjIh3KUwOz9r
BSAUe3GOgjjhVKCDQ6cJLTkp+xDArbnu/36gB0IQxA/OxTgUXl6cC7Fx6mU0SX+cvXk7NNuYBVvf
OVX/nXTy2UAv8qKYLWg5btHqPNuFrJkdYVcop3nt+jCM75Lk73Vp/RF4PRvvxepFZ88mTjCxqT25
MS1Aly9pmHnmnYLCa08JUkPIkQk4TKhgPH+ZKsn41GpUYGq4aIDf4Xn7Orj721sOUoU4JrCTIii6
kedjuB0EjUjl9kcXQO8A0yMpDiR8Z1//eiqcNa5wzYGKBobHSz352JZTBVBDHwOIDfXopoW6esbU
loWbvzsbWFyfC79nv3ZUYl4cPyylY0Aj2h5hnSz7Oh8AYpH3OJy/PhYMgrwVDXTgVv6yrzkzcpyQ
XhwJzu3Aa9EttFvqd16e9wZ5sadplFIv0JhJCQXwoAuyRa/19Pnt5XrtuUAkBY/GRwyIW+L5w0/r
JVIwmm6OPfMzvXwcIlrArh1XxN++Fs7Sz7hY8Z9XcrFBd0vQiRSSB+CXWf0YY1IluYNDwtsTemXV
no3z4gCNReNATBDjnJPx86PxyyfznknYeRM9v1n/mAUMoJHs/Jru9HUjaVchRSjDDqJ36DrcNwN7
j4766lQgr/Jfo7zYyvBrn1v4O3VHZm6a5qMiNJPy6e3lOh8gz2ZytkyGgRfE0l0foiEvDhipWwmO
hJ4uJjquK9rmpfNFoG49ikvZ/Ykt/MeX6X9W39TVnx/b/+s/8fcv5/4/VlHz4q//unwcmfyu/vP8
S//+R89/5V+bb+rysfnWv/xHz34HH/xj4OLRPD77y0oaZubr4Vs333zrB2H++Hx8xfO//L/94T++
/fEpH2b97Z+/PX5tmCzOqlvsi/ntx492X//5G2rjWLH/+HmAHz89z+Cfv/0vSQf26y98e+wNftlL
f4f+w7lDGgAFaFw4ee23P38S/A5pNhz5iA1JjI0hVWfoP38jwe/o2kAPFThmyE9QqfntH70azj/y
09+h84gU/PyRgIjRxvVfX+vZo/nrUf1DDs2VYtL0+C5/EtH/2hqIGsEqwNkGmg5a0tFSet6ePwVy
YLjRmVnZH9POpIUueeaOXXPpzc65MUQZyrIw1STXriNP0Ty1thC9M+QCIppb7kn7ZW5L2Fg2cPME
Lua2DmSeiLtJFW/6DIK5ukgIwLOMJxPHr8H1YvEkcC3S144C+VqXdwOWIC4A2ftQi48Y301zLbba
6+hDClzvwSZ+/Vmodp2YuT22pOuPQeqoPQXwv2YQTFtXZehszFjWYh+wEsjZgET1oktitgN0EqPn
bVG70a2Wazee1CHtHTQoluV0q+NaXAwJDdboWCO3zMZjiZZFz67EhNbsjpN5V+tGnizKzqu5rNxd
14wRUgbfPZx1UD4vKn0Y+5Zv4gGXHisjOa+CYfF3dRfdgD+wFI1u+YMb1WGVcRZ6gPMidz+LsaNZ
FFP/EcU6EhSwF+ozBOrNyU10txlhNH3T2KFcYdH5VtvwiPSRZ4Sq5rrqq25bOTLdYpnB+E4Wg/Qi
XqgTrWQ1k6IROtz0JZkLU6c9QedNhAtSWnNoyrnf1qL1P/MEnE9JW/rQaheNmkvgVac2wadkEHXh
Gz/Vwakyjb9Kyfg1LGNzsGHb39rWqfZD3aNYvBgYIoQqkJ8TsPNsoaCncRS1Ex4EpAf2wJhJkPmc
97eKd6hjt11YVJMIdoK3Og+EjCQcVykxyLyrJAa9j5A+n6fQPPmdzy6IA8Qvh6FA/bmhkhXp4ib4
Q8uDifhSyJjqA0opsoIdYTRvgGbu3UXU35qlQsWJ9/Y4xlH1NaHVeKqGMcIh7jtXmJybqbCityqe
oIQPXIWfBOPz1u+jpoh1zy5GX8ZFMDq2WAbuYumr9OQsgVlXQcTzSbbBA16Dqcm7Emw91B40LVAf
CIH1QFEbyOO9XfzHQINIWUHcCjaZsiAlRVbhLOONz2LnZGOt1+kYNLtqXHTRdlDpKHn1vYfG7l4n
huTQQbE3yMHumzm6qwzKwbBEuRtZI9bwI7BHLdsrRgNQQhuy7Uqv3sZNeei5WIM6SHMYf9idGdAs
RNCdl4G0EGy5o8t72tUBWNmCbklj6AUfwZ9e2PIxbaMbFdM5r/pgyDo5w0oUFc+VHPjT2HcsG5n3
NY0degiJA0+xUEP7peEQk19sFtggzZgwN5H11B7yLf1uiaFGRdLpklnhwH4k5jkRMR5jQ8Focaeq
2mjIbF6a0YhVrQPq5UywkGdIaeYsGSR5hNWk95BUk/0UDoE5Qr9wQecxt0g3QaC7TOuyuXeYbaYs
BjypMjRtQeOCj9Dpm6vqfoGH+r5MxVkRp3a8zKi43Adp1V4HFpqogJbcTRnjVphnAew2sry/KRmN
RGZjF/6GgUrzBsWlfeybaDt7XXA0noi/hV7j7/qze/XUpnSlzkJSkfE+hwYOmcNQytXgYK/TAdLC
vW27opydFDptKJev3AX0NyYJ2fiKtVXmuLQ+xZ1iKzIMNnOp/1lBBjAbKtjcsKS0+3Am3le8VvyD
COkHNFoO2OqetwUEFyCWp2rbtTAUqvt4OoJcp68DMGw/Mfgb5U1gyw8tOrjymE9j3riLHjNV1tXF
5MuucHrto5DR93cIdNUedPrmMBkudq7sbGZlO39ChMxXsYpwLE5J+zF2CL6z5/jVfkr9eWVUKrYR
96Z1Y8ZwPUAmJJNVcJCNGj8KyqrvsVuhNa1rS3FsY1QFMjp3BrqDi/cw93G01Ym0aBtJ2+UYT7F/
ajrhrhPJ3SujaJTJuPGuHFfVO6uNfxipxNHqhWXWwJVtFXg2zHpJ40Pp9skGB7QVuZjsR6lD+7Gs
+2DlmoVCriHihTcY5mWOscs20nbOnRaJyQgviRkN7IeaYpsw8tjETOV+622TpVq7g8l9HvQgKUcb
Ug/9taMTOB4juZl28YTEkAdoVfONHPKFmnpVB7J5mEjZ7aa+j3YjBP1v0ItGdiWurczhw2fVnvsu
J+WvGHe+StbAeFgqkkVDBdlwP4hyT0XztTtLWSgndlGcbaEilnnKDledmsUMHdd5WGsQhtd0GMiW
Je14ELE/bXAl0Lqg/pheBqUWX2sZXqtQHwK6hDcdjX2oIwbex1g+UFClJ6eK8ZXCmKJ05n4rHdrC
IKj5bsMSith1dGUJTjiXov197tzM9fotddkNqnj2UzJ7JqvL2MVxXfI15Og2bp2sIyb03qn9flsO
3i5sq6pIQQC4jVhAT+jSjPORU2xL4oAZKvxwX4czggWvMVkqOfnWevLLgnb4wizdF+GS6NLQlB47
1S1rgXNoPY9hvIPImbtuhhDaKaUT7ajr1KuODQg4IDaJ8plI2eUApbKnqTPVHpG7d+F1S/UJZmPJ
ppaJvAFltcM2bhbsFpQN6cpnTXw9yICsplS4FLLTaIHIGpgLraMO0vi+hhVmFgdluKZuaXZg52nY
Ujkoag2tU4QtKLAwlec7NEErOMsOsi0sl06TcbcePxiFHoGNcKrkPqRIogvpTQ7ftpSHKnPIQm5l
Q3TeoEdiY3Al5m25OMU4h3ZDTRyupVm86yU26BYOB0W2kaDDykPi8BnNX7tF4ctAhuvrgtbHNVpB
scEcZ8xg1Dqcyl6wnC9wHVuEpIfBpi2uD9bmviX06DgivpjGiuVVMugvfHbkoUE71XVcaWfKQNuQ
a+G5A8kY2tPT3ji3sWb9rWjVfCgd3woY9FZXpRC5hEe3k048B5l+zMQQQyY1yH2nvHfV2bgTCErN
Cc/nnvFCcLy9S4zrJpvTtnAQdjV1S58QDECl31Xi6zIu8ylRs+/lnI1YJmJVcoYvyqvKo/Wl8QLz
pdONtw7k7Ow8f+Af6sDqPU8jetnUjGRjJKGx1DrsKXHmcBOhUrKfSuk/9mzGGtZBly1UTwecWt4u
8bRKV4tV4s6bxBhmUUerKyuDelsPy5ApZyEnMgY77SK0gEpJF5/o0liZNRRmxQvpx1UA6ZsNBFvr
DIaOYo2u+A5b0vKVJAPbtUZi79bCZvHkpQWTuPCcCerfFlJ7aU5izY9h2H5zKnDbsy7lwWGChmoG
YxC7H/ouslmqKV3WhsyqqFDQXGko1KxmsJYcZI0avCRB05sabOtdsAzmbk6d4TJQvXvps0retNVY
b2DGIpssjRrUVfTcONvSTmTdhppe9jSBvWpi+u6j0T4cnID0KMTvZ4kqJlzozfRz7AwHzzbyBobQ
/h5CdiJFRhCNew4ZwCecnenaTAs9zqEi61R62CWegaySQ5/On5apMTZrli7TQRgvrHIfEmwzNCKg
Xpg7PptXHB5Fh4EYdUiE61yliexvFjmg0QrBaFXM0FTZBKRqds3ojGQTOd4DqvOmgOFI9egOJV8F
nQd7jtIb+XUaG2jb9n1vLip8o481uMoZn1h5FYJOK+E3mDgXlsdsEy5h9Ei8Ul7OaE/axgjbrsSg
UYBnFfSfNO8YIuiebdOwjreOrdRdWkf9unS7/qLnDt1A122Ai2bo7Y1KgnuYpA8ZReCXR0PSnyQA
k6K3Q5WPTq1vUX+Ho0ejMESmhaoPQzrR244HyYmqlm1J7zSfiEn7Pa7j6jglDEGpUN3Rwqy8SOe4
vdcy+cDRXH/P7PQHIv4FOSQe6uR11b4b3Op7BPfNj9CZsoUDJfg7qKezrVlqcozcmhXSZdEmkeFy
0fB+Rrio6vUckuu2bflc8DKdiwER8mEMI3YNBiTZzUkyr0RVll3OIx7kqirbp9ikNcsWVN3vy3Be
PnCWeCwfYzriBcS2w9jSHvmAHlGFogF0I0MnyQacn3Bv0qOLOhIg5AfpjGAIyLpKnkhY1wQZputk
idPXD4b2fJXCRDJvsEstctGwvjOeI1aij+O9Kof4IfaMhklgN5IVGmzYlIneSy4VC+a9h9D+IpxG
fakojIhM70Iec4bl5EUv0GsRE1Hta690s6CvyDZxp+XYGeE8apQnL8ZO1B8mq8gKqW2Jt9k3y9ZS
h36lmA2yA48lWbik7kVYtemmt6lf5aYZq1NnF1yjXqDsKZFxuekaf7m11g+/0mowx2RegjXDtbRZ
RM+ymHOTa8qj+7ZO4v5Mku430L8nQ0bK5QklM3bv1SFOFqt0vZ+7fuKQ4EE3Zzb2ocmgdDyM2H3G
fsfNTSHCXtmsrNvpJJIu3fULowUzSXUZDtau6MJh9Vn55LIdR6dgtI7Wrq2SAGcUlce5R5d8HvYt
bGipV69TRE/bMl7ge+Mh9E4gvLMdvUThN5WmGcSH+Lrze7iCc7LcTW3v3qAn118NjS3BwusjmJS0
7d7TbXBvURXbOs2YrvzKYPN72I+ZbqJp7QNrEHA8ApRgV0tNr7uRbXW0DyH3ddJmSZ8aCC1vWFAH
OemC4GIStc5mVRU1wq+1dfkl9BhM3gJpL2Ik0iGKvHmThGhri12c0yBRdJdJiSYKNhukckyKz3Ie
lc0p9IWQW7ei3JctT3eOTXeLXDZQA9fFVCPrdPVc51aBLeell+05VdF00Ee8K486GNKtrYSz59xJ
is4jZj0SVSeZN9sIqmt1mbsDXCzDMoj2XrKERddMD2lcQ86uMnkXlu4lnHJJVuHFW8uAhhIHYorC
pFnuVOovUB3r5IaKyMOBFXWZW00TmqyV2KdRdaZtpnOGqIDi9urSPAZf6ZB0UX1ZOo63G4K03Saj
LJF6SOnfqMDBezVad5XKMfzqoAp/rYHcXzq1HC/ostSrGT06a1HWy8ouosUN72u6a62n1wOsvU7O
FMAVxlXyCvk6VsyzDtLXKMlTSGquG68D5aELLCKrMFkTT57ViQdvdQ5dc0BRG4f5HsjmsloFAWe5
5bQpFArk69i46SEAfnRwk5Keuiama8sjuQp6FK4Iur2K1Ab9ijmcfECKTBFWtJ2zR98klE3Qgf6g
/MVGWYrw7iDrcUhy3ShE1Mgave1UCQWJfVQXLyhNykxBC2WBmGSgtzWJ1Cc0efGNkshqEH3JkeXw
6K4RyJiQPYGzShGih3VwMl5ZfXBC7d/QJjF1pj3hfXZj1X223ThuwVwg0GEoI3S62sF9HOJguYKZ
vbuuonq47bqyXjkMJR7iQiMsXIacDHbKXI5Q0sMeXpnKSSju/AoREZ4svoWBhlgK8Ek/NI4Sm1mD
QD+g1rNBO9VtOI9ybUrlrOOQilPUzUuh+675TunEr3gEiaRs9vt2zsFdNcUSaGRpNl3O9o+22fsW
789SEXmoRQQwvXPqaDMKSe6CFpboAJWiZad9+AQ4JuB13pfabgKoPT6FpPFuoWZbxIE/Xjds9g+c
CHbbpA429aTQ4wZFk9o8JdzVa0iahXsHhDaLQFPpC0l4uh/cSJ+alA9FClnZNW8qseK1XwJZQlvC
HibzegNJU7GLywAJFXfbDTozDNJWUa8bxHkfnLIfrgK3Fk9LFSJNV/HQZBq2I7Hx6b5PyvoiUIO3
Ac7XbmZAroe20cMOGard2wp+q4yGE4JxkWbRGHmFPxEAZcpA0oyE1WqqxnmNM6C5jEeczypZDik3
6ZfFWlXoqXQ/cmcEgDPBm7acZ7PtpaJHje7h7Nw4jigQ96wZo7IADtwgu2xI0bp9uzaA/w6z67q7
tuwOjhjLlTeZoVgQUlRF09Dhg4u85ITuYnlUpv0aozsY+IE3btAIPsYZC8V4hlCWrDGEZJ5oGRI0
WbU4qVL+pNsquCATzoAxGmfArmbaVMFs1yDQtS56fWyD5gI7VSFelnAEaQCISdkj08wcu7ATn7R3
4weMbJt4cnaTKFEDGyBRdus5JN1PftddsKoPd7T36l2FP6IioIFaD/3QXYhkqB5YV3KSTzoOt/Go
kss5XnwUbYdqyJme0eJaBsPHpTeAyxi11+kQT1cLmcO9cWl31VfNcOlDqbvKRVf1ZT4GzPme6HEs
ZtaxNfRM/e9MVOmYzZK1Dx4tdw0SaiQ90EWEYHQXyctFJN7GrcYQ+rQawl3AEMVqGSU7QRQTR5Av
XYB8QHP5AC2fBXqp2TiMRgPBKGf8P6vvommEJOGETm9xDk76TYqzEHdwWX2B9IvEHew09Qb012At
OOzbx7HrwKhuzAqqXglSIACl39NezQXQZ7cpaE2nTzVejkuYvzj+2psCs2tpp68Ca+IDgXpzlw9u
zWXmISO+B5yNxMXG8bbuGxS60BTSfQYeAEsp5Bl9ZutQT0XUjN2Uwwwv/IC8srlM4858rpaK34dh
suwCAWBYDBM4dX5LxLXjLN7BmEE8phVT68BJUgbsfhYPQo3tdd9JufIC7j6VSlXA8+vmEZpvuF05
isdUpENWwWcardfwz76ekes+Ah+z+7rzmx32G4evMGIUXbYITKAY3WeVney2rKkL/jQpLzjCC/Qd
k3S4TJlcAIGR8Ls/xo3MIummH9MytZeCmfqppiS4iuJmWcHiI4KvUL/p2vjEhirdLB2AX1Of9e87
FOd95q1GvwX8QViw8qcK97/zffRM+xEdaSozwl8pN2VXLiRrTwmX0H+X+JeiLONtMgwevJejCPm8
Qp6wAI7KdZsA7wMt9wQd5+GiprBoQbY7uMVILN0shAJ1HyxiwVq7Bn5vqT/5KJrU9lTVXbUWZDaf
aBTLzPFAQIWpmt0APvWPkbDtuPa7urwak6a9sxxEZnySAkauen2YxwXK2qi75JNFZBmgArdbEHHf
eK2PM4rY4cGZPBfx7pnxFbptUuU90IA7J7TJNUVtZuMGVXvjy6S8i5QiFzOUaBCd+fU99ATqEDUJ
XT9KcN8+ynZwV9qIgBdd7KtD13Cy1mVd4pQ35YoPbbBihLc8iywU8LpZTHsr3S5j3uwjfV1Qq+j7
JcT9O0cHG5XQgxFy6f1cknIuvDLkJz6Gw+ViwmhVz1VX7Rj8m+88j5sTbpYOJRxox1jIWhapE56d
DxOdwvgy4N6nWpg+9xMrnhI9lP0qHJdyukewEX7xqG/25TIl92gACOetOwX4FhSdrniBUOgEluVW
iucGign3xC2HfSQ8NhQ+XJBvYn+sLicRR3Dx9JOnOKbgXSDHggQad1Nkf4651LMug21TN+mT9By2
dhNaXuLqdlcxxCfyeOrsdlyWdBU1BAhYmzpHP3aSdSdm8znoHIMXKaTXYRA6JvdsrD7yJoSuBnOh
z+02SgWZ8iBfEhMjLwWPohtwLAMAOU095eUEW5ZQyQO3s7/1PJQOhp4N23KGV3DuhXoJkZIDVHOg
mnBndTcBo/QG5FRs8t31QCZEIcMUj/dgN9gcV652stmVDF04CQNKtbBVlZj2ZENafWskCOF5OE/L
fV13uxmlAkD1ExnyVPYU1+/sZ+gZca88HZYPOnTkNvS76lCj3bvQyklJBgE6FWXIqpumcPiIl/gs
QJPVlJsNdMI7mdu0adZj2fc3HBvxi6V82Jqh8/KxgV5MRtQ8XtXpwg+BimElBtmWtjBjDUDXs+CB
5M3c9rloILY7NLPIFWC63EHut154yHI/StRtmUrxKUWNYZOgpjlluJKiC3i/hB9GwLtJRjD3U9JX
zuX5BDq0dKBJIXAFbKXTt3mlDMtT3M+rxsSA2lBnqPaYHslmFtorqxELZjVhegVgqSu8qI9WU2Rt
0ZWu5VmIs+wK5zX5dHbRKGTUDIVgdQfEu3f3HWAHFy5PBDigTvw7AlhgC5zbL8Ts6XvGm/FigUjW
nvGgrLCeE6D6GcAfSqVtfCtc/5JOooHHRzV6n4m/3Kvo6LYiyZEkTwfaE++CyQ6xY1kHZYxaY4xq
Ts2z/5Eq7fWVL+KjP4XxeuYeJJq0X38Yum7Qf1Iz/r+u/4MBhLr4/5kAcMEelWSyesYB+POXfpAA
/PB3RFYxOKdwtIigf/MXCSD5HfouSQCJ6XMX7rn9/gcNICC/QxEZPW2IDaEJAqGLf9MASPJ7DLZY
cNYhDM/6fMHfoQGceWw/cwB8kPYg/kKAciLihLnQcw7A3FKPEQBXJ8arexH5jwZSviBFnFqq9s6k
PuOiWMGY8ftPa/SDjfCMffCcYINpQS0UYj1oDQ9h+IIqyPNx0be5NLVbhSdIxpZ3MEqILmefmdvR
0cOqAzEKCdHQF0biZTKWeeulwVuncK1s+3FM1m7F630HQf3V21/szHl4vh74XufGSBdSXKABvuDt
csW1Q2QSnFRlLxvgJ9kozBaJ6PXb4zynZf2Y/5kZcrbtgAfSC1qWNCIaw5EEp2XyN2Oqb10JaGTk
X6tYv9Nf/OtS+3BXikERhsvq2Zn7+VKjaUMtqUQRe4aW+RyO11SO7+hx/TobsOTgDAIPrgi0lZeN
xdPARs2Mn5xkGNy1LZSKZp1mMtKXC+7n9dtLd6bFPX9EKCLglgWBH9os0BR6Ph+hwXiVSxCfhmpt
uglA480wbsOJ5YLHoFHcvT3cr3ML4RTkhfC0c1GdSc8//4klAya306ajjk4kvguGAlfAvp4Okarf
WcNfdx7GQbIABRj0c0AH6Pk4IW/beJ5peDIj8J5yyusFeqZOsnt7Oq8ME8EY+UwHDeCe/nIYA80K
reW8nDzFPwzhdeXTj1al70zm1z0XYhScK6AepqCdvWCmzwOdpjg0OEamByJ3i33nobz6+ejccUFd
Ar/55UOZZBP0oC7g80e1sZ64IDVZvb1Q55Pv+TYDYcvDyYQ2XGhj/aGG+NNzn6MBZBaXLKeyawG7
TeaEcHE7U+ezXztr3ZTvjPfKg8FkICkCTxVIQQcv2KDnzbEYPyCntEqhgVkWQ6PWnLjbt6f164Ef
QSIDbS9gBIYQDX359gAC4BoiPafav44cnXP1qSQMGZKFURmoCzllX94e8deFxApCMA8yfSh2Y3bP
N3aCmCOYkE+dfL+8iUKps8mwrccM9FnCTUDfawl+0RV4PlvRLHDWuvZxdYIifF6Cn57cWMnW+v+b
s/NajhvZsugXIQLevMKUoytKNCJfEKIoJpDwLmG+flbdiZho8Sqk6HnrbqkJoirNMXvtExT+XQvZ
KrN9NehknM2lw+7sgwU/+lYmzdjuvb8NkzER9H1aNL88+vPsKoLwfKAk79+5nTMcC232Q7OgD0Xr
mz5Qz+H+kdZFcagLmoJRidAEaNmUT/Qpi3urrkjAN609utbUMf2oMRAD2dvB9ms/gad0YgoQXpI7
1vI135B2JgTi9CX0bv7L/v3vQ++iQERHy31hQwl82r9lLnwt6/nOiu0oGya/jXokrTq0RB7/eXX8
97LnZgIjQenI2ep8xr2myu833c60u6KVYPX3k/99zN///IzfvA1bCqKQ97m4a346Whm00jeqDPy7
Lp+Coz+3FT2S4ANYwTrWmUg//vy4/z6cWHUWdqRQEZdo4vLn/1h/tTJ1UbWCBjIRd0GtVvPT/Z8f
8btPzbm4NhE/cql/dvQv/LIqSbf9OxvLrXF9yqqfoEDhnx/y2/fgDRCvUmIEHvj1PcbSoLGj5dpd
u41Xuukt5P3D1z8/4z9y/V+PWc8AkMMeKrjAn5+9IXttoGpNyfK8ZlH7Lf2JWOzmXkZeaGIknyNF
CLWkm0Pry/DSJ8ZpepiOp+A8/etTkd+CQSSXw1f33M+fpzaOlNfdITvjmmFErmLc1BimlBPDZcPf
Vhtxx3GN5ymbzX//IRNUELK4yKOYe/jpPN5gmybqROnd2l7SfPtkklb/+TP+zWJBScyQDCauXrba
p/VoFkuzkUWnd2Mho2pef7ZVHlUoJP/8mN8sF5gMwIyLweN/e7IuY9+13mrL88BOboIMxeJfgubf
PQH6GHyP/QW/+/mK1JXV6l5RnDXjqXLPzvL479+ALUs0zooEN/yUDHlKk2U/DOVZOClDb4r7ytH/
gt//5jK8zEhiCgdWMrzKpz2FRiXPhd5od1Sco2UdKZL5J2yVmftcPRnoiP/98uJ5XL9EYTZS3093
YUPlNC8LlZ3lYty62fCkF9n/Y3n94xGfPdHaIpuwrDTF2ZIw235wlQ7uV2+2v/35y/nNIf7PN/E+
hRFjl1lB6evUpA0+OicXzcGd6OkXndnvSlbF7s/P+92u+edrffqmxNKlstcNcQ7M8Vuq9IOjTYnT
Gf8KAvpPsALDGTgAOhcS4PNNm5Voq/RSZGdz0cLcvtJTFQfiL9f57zYOsb5F2Y2rCcj215O8EtZs
uyijzy5FQtMvE2Py/7LQfvdxMfGbuAvS4EKH/voISv/ZOLtKnPXiRP8rLNbbKv0buf270O7ihsA1
zm1BlvTpBOiKTFtazb68yHmZTy6z020mEAaNGxXN40RxF9MH0f7NauR3uzagcEemQSLI6fbry23W
hmiuM7NzwEWwOg/jlGKdmkb2hT/biv/Hhvrn0z69JBoOox/tLTsTP4ZVt3PqKh68v02E/+Qt8b8r
D8dEHRz6Ah5anx4zBE5TuZUmzqOmkmzVzmu3nI3UOFRN8dxpQbQF83XdbjdV0B4He/7Lwv/dmvzn
4z+dTOVQ6JpV+OJMqx8tvNlGNTXz/61I/gIk/VJnuqzsT+EFkcv/veTn4kc7m4xG1QZxXtZV2wVo
hHbYxM9x4BY+0t88INAY3fnWrWbkmtbwwr3zt/Gsvzu5IAkDahUAchT8fl09uSzRCQsnO4vga+ab
iB6/TNJms5d/2YO/eRBRLtEa0CI1ws+5HXxmkXPQZOd6zHa9v4VqffV9lLHlXy7i3+1DCpmXvUBy
T358+XL/EeLqw+x27cTh2KnxZWjyNzdo9rocWTfzVWl0+5IWrJqZMyW9fweA/mfd8mxKWg6Wn5d2
y6/Pzr0Ghxcc2M9Olp9mzbzVdO0xqIO/hDO/OdB+ecynV2SSkoPpykoU30aO/X2u7BPO8v/KvoF3
Ia0HzMJc+hKbsRF/fZehLbwGO9zlrsAY1UaaEJamH4NwxKJMn/98oV1+Nj/ul91weRxmn6xBDyjt
c7A5A4oL1EnLXeUZ276dhtYDo2bId1SZRUt3RIpQ0epIjIxJ4ihQnJ1buU+2mVqnoui00HZ6K6aL
JKJgXMxzplXeT4Tgw0OetS3DoK315NjDcGvaKBxT1M5VvFj5G/1Bak3KiZvcguJJXePezNoPMksN
RtQ3oz6oxhMluCIcNnM9e5XzWtqleVcgmYprB8m7u3Yq1rO2DgslnqeyvCsp973LsZTJkDt4JRop
5sxlaS2xgwD+YYAU2NsrOuNQW/MmyWrZCWYErNZO71DdmT16ZK5MCa1MPIxuX6II9uxobPRvo212
yQDYbhD8q2G/uNvlxNe3yKR1HkpZNfeWYZ8Hf9FvS50yMUJzdUhpLyMQ8EWIb0+N6Noyo9FbqTyg
LEh0s9QTHENSJowieZmr1EJdXyMg7rTaD32Zi6iSvA92tlM0oMlEP2s/6nrxvHT047jX3eNE65+5
DS4edIyYdPz1YwYPCoOxXEIUW37UIZC+kc62fq0K5X4fGw0OSRZZqAK6xkr4dSTHxU4E+tHdoBvf
N3ceI13fxLEkGzmaFLsPoB6jDHMvVXcEy/ahmD0/8qoK6VtvS8KtUcamNyt6+JoA88Yfq/LXKcQo
AGk9je6EjCp/qLb52eq76bpeh/aAUvKb6tDcyOYyKrZx47pYvxOYzrvemvOIERVDuGCuv2uytdt7
06DQQk1T2Op9Go5uwxxw6bnRIOZ5h4fDoVgXD8ZGqRNjT2ZsHys+BLNL253ttghjioyvY6hprocI
08bY2Yo6cSoXFEvWrCu/bw4t/ckQtQSzSlq92OFdCSM/NnU4m7lmxWjHdQMW0BWoS5aBBMoshRkj
Ac4f3NWcQ0Tr6rXsPCsZmjSIRpjAqKGz/d3rWTL51DWRL6ciZuZBhspwml/9dThrWoPq3SnSTY9K
5kSHwg1MJFMGi7VnqoDriiWeQZAQoTfBPmXzHWrTGA9To6MHm6dFxmhUu6in9ReOKe1QsAorYST8
uE8XjW29MvpCn/jG1CWMcIt2A/2d7BNCxGEnRlWFTH9AvJulBs1hS9s5Pmb6tZ5WCrQCXRHSc+PY
26uGKzTZZSj4+09OIBC6aH37RVbdepzNgW49zap94MvUvaB1Zhoq1HP3RV98DxzBz3WqL5o1LHE6
8nqynfK4HxlSbhZ5Fw6BNgDSGV9k7n50qiIKKOyB04VuT9kCYzkpumNYyVfNpQZF8mR9Q/jgnPIZ
+cOql2mEnsJfo1pZboLIn9zTWKol8lYn38m1KcG0VPDIFLQssbre/8GEtznuxsYVodv4qLYnzQUe
WIq3wDbH3YhUbu/nGmx5ZWePszUHjBkwZjQZlrpLM+HGKbdCtEi73MtRG8NZNmZYzAPs2jxekjkf
Iq6i79+lzRZ5NRu6RNcX6o4K4gl8fb84Q5oAcAzo2BE+GyPDcuGo9CMiLnRTXq6nR7m5wZEYxXif
mG92a2qd/KbcTbtF8zM+tUz6vho95CjStxDSdq55m+rCDU0CZFTVdtAnvbk159bU7SjT6yXOy2yJ
MqsGKNHn/OjmHSrHFM2/69H5u7hYQ1Y9jghdzqayGz7Lcjs465xeF8K53Yq5Trp8ZZyVysW+h/nE
ASpzYwgpdULp7ryPiMFDiB83qRgHGA5YaCQVQp6DlMrA2yBtk2ph5paZZzjD5tx1fbD4CMkxJnDy
7KXyJMd80LX7lGkuiM8uMlLEltHmBSqWIqveCXkeVVZmV11nIAYbdcTm81IhiyyxJhqsOvKpUx3y
VD3LbcqiJe3HU2bI9AjgomI64pwSlMd3eab1u25ct7eyGN85w4qL+hFXe+WZ0bLVXigQe9x4U64n
LlZhcVlzudTIIE5tRZ08M9FHkh3a0UUz+qZncB56vvqxNposBKNcitgEOr6y+na+DVaRJZ3blW+t
bFGUKWVtvLLu7awBiQPpH8iCpqEGmCsEwnJKT5XJ6HNBeH7Trk75nGHbcJRFN6DxcHS1H5u2V1BU
enayatSJRZPaoaWtFQIaTs2tLraDIWww2k0WX1AGpI+W1W6xMRmZ4BQtuUY1x7sd7dbbMavKjuaB
0BiPiPZOFgvSWA2iMu3y/sphGCJJTulF9KObbxWbPUIWW8VK6eNXKL77poV3WQrTj6pOmRHKJ7Rc
lIpukZAVCTU3ubPAlHauP1gPiHFePATJZ68v62QmTHkNtBGIPMj8yJDFmnSNc5eRKzOiNDOSaWsG
Cvn8msEs5LkoXGcnm425n4UsrwK9ec/Wi+OIZ1SPdroVSIZsv4kapH/PfmnbGvHC8KIhOzmMrb/1
V9uwvji9LvwoRybbkg571mnjaNwhijfDDl8eAB9olBAxpYaONJu/2wOfrFZX0ojWPjAfi1RwIM44
27txU1oNMibHzcJ8dhmfkxnOy9qK5npjTumL7XRBmDqiPCv8FvSuz26a2mfr5e0PUS9ZlHVSntPC
UvcQH3YkzWD6WAEf0Vt1TfZo8kpXbZ8Pd2zWNsmhGXf+otjudMYWjsdp2+u6B3CEDpFfbF7fcxPr
8zoP8n2uj4Kz162fvFS0464ZDOvQDtmObxyxbCdzmyqdmm6Rmr3i6zCB3KR5ZOhDHdFecGMfJLU9
IjOtVxSsvngd+c9wlLOiZ6T1Y39XIQcVoe9qKOPapfvez9I4I8XVkpZRI3pMTcLqdjBcSOKb2dzr
zYwOU5TzkzNUlMAsNbwDPaxJNi+ETF7v4w9g+v5Z6Fp+2zEZ68PQ+z6hgDwjDADNg1PMdbQ52gyG
mG7p8I5H1HhcqqZDzd/45XVbOtXdKiz/pjEsq4yGXpMvcjHnxAiwS6CM7ZknvSCgDDoBUOs75U3u
FdbTqFzOhnRsXugfte+ol8u47yy+WmtY/ZOrBbBzNbKM45p6020r9fo+WEAOFmYBcBHBfuCmPbQh
THwdL9syES/kiuhw7p42hmrvi2KZfqzpOJzzZhxuKq0cd0WTiSaqS9OmdsF0UDTa3ZWH6rnuK52x
Gou8MnT/okl8BwNhg9Xpgtd12sc6/36fY0EQjensicgpLUaGBA3B0yi385xP61HvMYishceEFMvF
I7teEtsbqKnXoArz0DhxQUyRpIOunuoAyd3CPJ7bLNOkEaIS14/uXBdPaeWt+eXs11ccd0b/6Cif
28S6yqSwCSuhn3eEyy0zr8Hpv9qDP+6QXDfvTICrbhhz4d7MIzAE5gGkCGtp3ViW6K79YqDBBGOH
lj7o8weJWUVcWpNxrSuVHfx+CW6l4DIuoU+irqh6KjwpzNFgrtWOmboN9fKuehTrbCIRyf3YC/CM
Wyqtj8aur77WS1pdI+u0b4rA4rszZnW4VB2S0mub69VlSkhn5GoP+DkL4mTN2Wdb3z1Aa8/f5sU2
9qNTUNdkuEB18NEuM1sqKNEgqybbbUvrwqKa2pVBslXEKYH/3A/9q1dU3ZNbVjpAxsqowVnO/Ajs
12e4yHp9mh1N7bt686+CcV0P6OM3Sqem3sYeurF28e7srDunBm5K1RjZonpVKIHw93OKXSqdOd0F
xtTf2TjhYImmyXgZTeOpWbIxXoOZcWTWMA2MRNYWEbnO5J0E8etX7kDv52oo6yt/Wifm2mePgIj2
+4a29D7jB5GoIPY+2E0dzylz5fUVz2Yg4Pzezrv1LjO79gyjVyX1ZmJvkJYdeQtDZrG3LC5yBUOU
wd7J5+Z9BTOqQUgRdvqT2ZKIySIerMGOPQVfxP+zcO9J587b/OILCDFqx9GUh2qV40OpD8VzkZtu
6Gkc4TAo+hLToUEFP9l4kwxyC7il0+rQb2BNXp6KM7zEcu27VhNnHARxM5XY3egyj22tHpeo7uTG
DuyLr6vjDfvWBH5sU36JHuL4yHi/NmkBJXJMNmq/Ctce5SzBsGdc1xNSbZBIO5Gant90Rt8kQ5cB
fUNiVodLz/7gVqV90raxuAe6BJDhf+wOOdKrieYcH5GN8DbC62PC9iP1gqOh9VgfLDRUl4lwQfPt
e1s4JWxWhq67k+DG8+BegpLeoDc/68FpmDS0+51pRUDUmxXCIYkc1mSTRzvvl5isns9o0JqfmdV6
13Tu8g+xZF3CaJ/qANeY7+DPSqBzu9s3i6xelAKeDWc1iX1dqvHgMafj0VvlcOvPtnbwMsS0mLr4
B4ABdxdk5ERGJdab0l1fXGteD7nnLrHZGDX50OpqB83f9JMYVmTW48CvqDuDcTJHUzs6q68lPtTc
3rOV9ZYTQe8rbCujBX3szkaEuUarsr2jta7iWk9bFKPFMB+LrmLqLMtePlkC4sArXPXUrNKu4aU2
/RFhgSzDtsGS4qhbwtFh7rKAQHzD1Ji+uGmeSbseJirCtM6BUSPDdYJ9u7gi1rum5RyxFvtWpVmd
CN7jeqzc4XqR8tnacidWC8r/TXT1tadJb9c084e19B+GspGKB970gk+GsZPLdE/UQJ6XWfOhDAxZ
hTUI8H2JnutLPpC/J3hHGeZN1nbqdUGceVvDYyT5YnX7RW/WnVk17q1jE3d5w6K9r2U3fTSLa+/m
Ys4bDj+1he3qsebMbDYOxK35YRWyf1LFcs+WfUBER5afraRKmg887vX3eoZbhu1tDdYq7EpNDH6y
OMYK8OYH1Dbydo/YH8B6a4pbZ9mMqF9ncVCp7+8rtRR3wKM+fOb0bkusozaRhXqzcHkiwCfNGOuj
jSTeLMha+uANvbAZWr6MFV2vk06NjsofOEsH2kmOgkdOwPGEs/UYrexjfcsOumb0kTFNLrEv/iaN
MN19VwW4ClTWt6398OhvHzzqtqHRUsNoKj9NnNx5W53le6XPC3muf3QxtQn9tNcPyC7UzkJZkuvB
qzVXSd5gCtGDAG8q+AEdIo5W67pHC/uUxEgDR4XUaMYo7Zc+HgJCDFkbTB7Wg3eB6vyq9cpmN/j8
ZjIz7F1X9M+YBWi3WuZ8K0stSDw/63cKoXls+IsRlabVxZCoIm5b1PRo2ElmZzUax67rraNTgL2G
A6Lk2yVX28njncB9C8hC1PvLbiB+uWa8jfsxjy7hbVOM7o9ajXpY2R3N6NIAaw/ZSGRQ26J+8pDd
yqQtKy0LpilW0Av5UAO+d8OAhUGtP3KKvFZWhvakpThiz1m168Ar9wiAdmKo4C+ld3H8UW4n7srC
CZ48XRXXw8SkVQw/Bojq0a7ofuNg82jP9tSHGrQTZLiYZdSDRiH5dq2KrahNH4i1r4bZA+OdbH0/
W17+0dvT+FG1dX12ZnFsZ/FkuvMA6ppL1kRAqF5subf3+sX4utlD3xytolvd3ajEskcN3987XYU7
b14YV3btAihmYqG6sGCIP/sLNFw5N68U//Wd1GYbWRF3hVr8OuydyjtZXc3V2hlcgcqdvo7mfI37
SAbGJu7Ssuqvli3oH0bcb6xo6xswwqafx69rWTRfLNeOS2fRryaxddFgr5GfrxjswqbkayZ2QzE0
oU7sNuf5S5+Vz3bPHG6Ct0cGIL6ZwCEfRquGRHk2tKaYysgaR5BZWVgcgaRgICsQeiv9o74c8xdu
sAEzZeqDPknX0fdmN3QD0R6btG4hLebg2lXEdhLPquNaje3VJrARyPyiSkqKufsmz35mVUc/GXXh
C0zJGFMnjZpA26iQgXmIBm4OZwkVitEWB2OZx0TqVYXJR1+ae7POfgRkqVW5GXGa71sMdnQMMNAm
r185ssRJ5bm84vnuDltbN9raIo84l6YbTW/1NVSjZgS7jnDrqeE335vA8UAO3SiiQuXyGhsT89HL
XZ8t0xb3JJDGDilifZqW2bzHxmRCy96Z1CV6TFHKYDmarpY/zEv3GmQSVxbl9AcL0mKfKw/+Yem2
b8wvS+9r0qJwqLqGCKGvDiWQ87Gw3Qe9nBe1d0VPFVVs6mhOhtwti1SvNhTID64fOxYrhjzhmF8e
vozc5i0TsdhCTpk/15DFPVFGWx0ZyTL90KbMvB16ara44mBxaM6bG45eXey8bnbCTGTedPRt0Xds
gdWcQiymmx2FvPG6TfOqP0zcpXunMJedKHL8XoqmnmKLEuZ67LFNGwEQvRTXpb77kC2nfiX6Lem8
sTls2Oo+t5O2xoRid5LjMLZmhYdGUXIxeE2KtbgHZwpi49lxW4qZZM73jkYJTYeCOr/T9M1JPI3Z
RaLh8g1FrYZ7W9nDye5E9dZbS/4FRqc44aGCDVwP/FJ6hh67PhQG8Vf//dLAmqlnluYXJzecB7mW
GhtidMdkKh2PAyo1cGnDiOhI2JleMwDIuC5TKz2mVcZmtGUab5ixs204ir/iZ7Yk+mqqL/BO/fNU
Z3hkSCB7qQZmxKSW3RIxD0SYlG6VRfI5vNWTucN/Ot0Nypv3eunZb0K2RsLhtzyMa5aKKN+KBp6D
79OsAXz7Zcmoy2ja85JRLG0dpxDEVOZy3Ra2/6p5W3GcsrpZQqG88kEWcx+7qdKuphyqNjQ8NX4R
NYNYpqmoDrgclQCZqfdNqD596EfH+6EgsuIy9ZsPycQjGfoXK2RqLtmTF2hGnM1dN4Rra1Nsm6yx
Omo98plYX2WdQGPW1/4m6UW0HDN+2ObmzL42jZ8G+fkBe4QlGZy5JheyI3fsKNWVGDf6Xbaz2Iwi
rIa1+eJsSh4KCuZ362LKV2SCxmuOY82Ji824GzqmYq6FK0RoY2ryXMNnbZHubcPdMnrlYV16eU1m
5Fx19KfuOoyIzqWzjlaY5a3zdTOKNAvLrbIjXVlw8qmW6q8Unin/pwBVBvWAF0laPl6K0OUbsT1u
MgYApSdritKVoDo2qJWCmlZa23vqjuVzajE5kkaSHY+thTMWRjs/OyqmIRFgflW3xLVb7tpva1mt
FHa3rH/xRT9cbWQI1wCd6f1k4gOt6aW253cCfa/z9vtUp07caq5+5XUrROw66Wohdiyro+569D9G
rzAI8LLnrZ2z91FiSFRPKWm7iQlY4ZVG4km2nl0wRaHbiJgsbzuOs68nW7D8mPwqwyrKc65E11y3
GRR3rTXbYWsqL2kuHa1i7l4y2RP3CrDzzCOn3zSdq7TVIe2logJcQiympt9fibVx79J06lNqGgwL
CF2ntXcow5t7H66Ov4TBn775DLW25+0WJz4qhKP+ktZBC6IPYgmTVRg/OzOl2hL07oOjxHxVcItr
B9oPjhUbZukeqxLyye2ZvQvri1OaVk24mlHLX4HPe9kb3zCRQvFmSj944hui+eG45vA+9hTJcQLw
sUVZmpvGNsuXhsD2uXUgU2HOqfcCexuJXZDKRIOU3Q0SoOK6WM3ufpkwfYsEOZMTWkXVYt9yEZG2
fb/eY0bRxUHhOU/lqvmHefMXhyiwNc7Kkf1tVgtYCJiLq0lm415N85eRbPZsahoCWVgaBpc1LmeU
C0d48jZuq2CgExJy9tenVBn2Tb9M30B42cREUj9KluDHpIT3YAP2fvOHwnncHJx4wnpd62M56tig
MdiJcpYLyUzPTjBQVmcgJn1BY33HxM4ZkoD7Ee+/vLbxZSNUofMg18SHuiMWrGjBVL6dP/FPa2KI
ojpDhm6KBgDDEvzBJe23G2RSUat1p7Ie+yTrMLKQJc7cs9x+CEphCV1Eg7igIAoIldcKHAEtvdoV
JeF2OmdEaxwYIX0bI6rXvnzQx3L9CtyFz0ieYedTI831FRXxxmP1i9xyOVZWqgCui7IyGH76zogJ
Z+NsyTBxStosecwzvfWLFdDA8DmQuXIYKzL4Qu5ybyyvNtrAMZOiMvolZZvQHH3pJHY7C75ZP4Vm
vQSoAEKdcW9muLj8kKoK7tJ6ppA75/ZPbeSmYZjm8GX21joq8JyIO6yBtH1Q6PVFglHHfVEOu1xM
c4R921btUT/DWG/L9pQCST8qDCRvRlcEYbtgN8BQhSpeNTLsXlfNboVlDx2sbSIgTt65qdvnWTe2
uNFldjSwVN5nrRGcstZrgOS04tonztgxvYJP0yGD9XpVzWGT5SUudaX2pdDMJw5gM8Rpp4ppmaVn
bes/tjV4qj3qa2PvFR+907Vxb5s9k4CnnlWtU/RSSB+UkV9JuzXw1PLlPhswzuK49b+IVsN8jQ5k
hPFrc4f5JyvOSHHi2ND7eRTeo8Wn2EGjR0aFoU/X/KEXloGNqZKxTMe21p9li3XHSgMI07yGngqd
52scQMxoTmX3Upm6sXdmcg56wz6t9CazE0SOVIjJ+mmLGIt8LQ2T4mFnM1Ml6LuMkGGabwR2MI/U
+d/Yh/K2auRwLTY6yy7LJvFXX7xxmuo7JYKljZu2rfYloR/DyTAApH7eJxNx4jEzMekIIPwTVTm0
c5SmkasF2p6h7DRw6kXh6kZDssa1h5OLZraysrdmwIMN39kHygyqDGmUl3u3LLBCWJQX+rriZpwb
KGeqT1FgrRsVdk4ozRv7XePDr2KeDZ/fqJegat+rsRTkyjRgInfz2p9DrmDHGPcQGj4FhcWw82TE
JOvQWVh6jQ5fG4lnd52ls0osvU5h0VN5jVYgPxmudzGk1TF9wjTQpkqfNhA5k1Ud84weB8joFvWN
eU3/27ilxmd8GbDb6rvcvi6Ry4SuhnvBWGtrRAE/Lt3v5Uprh1OwTZzM3sKxKzHeTDGKoe7z0eMw
sittfdnlw/RjyYR/UH5bYNtPI80Vbpcs0nFDgrOUcQEevaZAUVDqRi0q3JmDxiQvspr+i7n4QKAd
5o2UurPuDjGGva9TuR36UdYUZwL/DSc6ylCdehywUQqFqJZdarUPfdvD1Lb1/YipW2wjc0gWM72Y
zinOE5oUxkMuXOeboo1/pY8gFPVYdYlc0Z0PheXfSayXIkHRJV5EMxB8Su9BaaRkpGp4xmROfgvA
vD6WHc3QmReNN5y2YtDYIK7GFXJba1YMhVL9bWl98hS/l1eMD01PmT26z5vRUmjLu+qqn3ETpDbd
0uPPxwAYN/fyb/RR+EZrAo4r7Bby+OIccPKR0YQ1BwjRthbEG8cX9AcmwdhL9ny/hokfIRlixvR1
kPqxMqwjHVtQfmGgtIhtY/hguIZDO73+KgcIXUzotkRJNV/l3pTuUmSbiaH3ON9VeJc0lSTywFwL
n5f5a46Q+bb3hvEtw3ktClwsY7Ta205Z6nuJ1xpvo7lOe6y2V1pEuo+HSW9zUijzm1ZdZih42yrj
aR5svAH8JbL0DS9YSGjNdbCJ8WZ5RSWi2zHlKKWJXqgXSjhLpHJ3SEa7HGiEcqyYZbfSvzT9M3W2
/ETbxIyC1VLHglpNtM4jcZwv6YNQtESIwDURLgbXXbgUGb8vszdoIONP4neU+7fVyvaWcgNasBU2
UwWOtWVEuu1dE5Gmr5JLAt0ZFQ78KbCSijRhDCHCjF6LUQ1oEQ2bjhQgGyOHKvnONYstziuMMKn3
z9/pNQQHrBeoI4xenieDtWKok0uyoQ1RFD5f9YdRVeZPWGoy5GnEw8vxuEWDAs8TU6avqsjbOy2Y
1y50NMc++V7mnCwSfZWJ+QeuhAEJMGc37pwKrwNSoF1Tp/6xHuYA/tsbvrr0Cg2C8exZyrreO6tr
nyFVYfK7y2XltBQbZ5u0vNcmZ6Zr3uqxsDVOp8aZzaRofAcxjHJv1szy8ZETVeKpbYk1X7inrC4r
iEWZfQTjtt0hQBiZJW353wfdV1QYW4cDpsQMo/Y6dAPYGpdhb2rToSB42tG1rk55vnBXNKhE+PVT
upgjLsSc9DtDes8Y0Kb4GvlWvE5UinAkI1Xfsumtsix51CfaPb6hYXoxT/6HaNWLxDkFR0DdOJr6
/5B3Jrtxq8m2fpWLM2eBfTO4k+yVaijJtmR7QsiWzb7v+fT3o/a+Z2dSPEnIe3iqUIABlxX6G8Yf
zYq1oPqNgtcGSor9OM/1HXAG5VeHFPABGEwCnUJu8L0AyIA1GyBsAw+cljKlVMj6N0fU05Vs9A99
NfyWYS+9GnV2wrVr+MKNUYK9AeOeUBE3lPLVJYK5avxW/NlwHSGLi8d6num85J4lU90ZhOhaj3x9
5ZJUbWI5M9Z62nRrrUi/5nL0s5YHZ9P1LSWpPKE4QE+eKmCbgwYW1RUd/uDZKoJsI0Dgt8/NKIXT
LoRwUO2gDO2lYj9QT3sWFLXpoRGB9nUN/+fA9Ci38C43A2+nSWX1LJU53KdKSuFDI+4ZJHbeA0x9
TDw4JXsGy9xNk+pQ21BpX9EVgMcoT+8BncGuJuoDfl5vihQwNMSbclTVu7FfCdeim36tePgAQHk/
FU98HTw6MFokOSszoTOtoraGCBI8vLXnDoDC5LHN0iU7TzLlHa4LtiFBqMVV07Q6+wBlcNHkHggx
PuOgdtVrqBo/V2b82ri9+9OoUxqTNRw9a73kJkrWkD9BCyYcpMD01gyLjiyHqhDuWvpMHe0j4gjf
VOttFSd0VyG8i5UBDs3id5QT0+syTdXYcX/BnMF0E+b35JbZrRmZRKg0WQiU8hfGjKluwa14iIQY
NJNIX1T0DBysocUbN8mahKpmlH0DmfJClz+HzFzvpCsphBdE0ZX+Vx46tFLDrjjy4eV0adz8vhSy
b1nb9ZBkgvdaiY7ykKXhZwHGZ0dWZJxMCYOeA6WJrAk9de7oV6EFzcNQQx5lWnwTZBjtpsphWJAN
75ciqI9Bn4TXUKCBAmypvtVpLhzCQGYGBBGETRsW5gZ+Gx0CtrrdEOPXEFRk+U7pIonr3UtbkbiI
vMSnmtGE8g8P1MxKayMSrlCUSf2NiCgk6NwvsCSW0NqmEOJR2CPmdPOHjDbRawFdyaMBMGMXj0qC
ndhpByaOmBT0Q35MH4Kp2WS0WW9aZURrCDwA1M6NXesWkLOHRFS8FX1L/USyyQdyxm779tYp3fBW
qUCn0M+21kFcoZBsefqhMSh85UZHBygxqt9sX/cMpKTay2wI5VtGXg0hT229Kw1ASybYjioC3CD1
/QZuw/5GZZL8VqsqeZO6HdC6LHZ/SS5d65XI9X8o6fpfw3pmqODlzSYjpaF/FMhdu9fA3RG/K9Kt
5lq/IB8gHE0VcZNJcC6RGf7qs+Y1q2GvIDn73UaUGIvelx5xAPK1ElYUhnyqGhsIoISV2GbNti5d
QIKebsGkr4C2iBQohXNduwFL5m4tcowVKCnBopfjirTcdMjHQWCu1CSR7jQXV7sqJYkmcxVArGW1
IpM5tOCSwEzuRUjifsMDrz7puZ5cBXlKKAq73DetN6p9FRT4DpJFn+5I1dHVqjpd3NatynBm5oJk
M/u8vc3pOa5kjnLvG5m4z1Wpv+ppXkP4AhoQalc1k9BGNsVNrRgWpLsQ8+rMgd/UqE/AERxbyAsI
fbaWSilaKbUFZE+12q0WFlT8lSApdlLhwByiK46MDpMjvYRpX5Iay8QwSRsd88Ko7wV3dBmWCdqG
ihM8ACSmOuHcTtVTf+PnTfFkNKVwlWpPpotfAB1sGBINyo7S5YPXhZ+ECB6TKidPVn2620x4A47U
UwgjocR40AoXjEmktDf1QE2lcSTr2oKHcKWpcQiErQWMk4TCrRGPGBIpFja4h+FqiOXu4NKaAMzV
DPRJQ3WjaXpLdRGwKb204kfbIb6SBAEIUx8Hr0Ft9SCLLbxuPZ+RX0lPoZk9BUWcbZTUHXaxkEub
psrzDZlERDXb+k4C5wUbwpcK7lUpz15Dkq7vNJyqFzPqymiVqgP1xzAw5N8W1DWkYwaJDa35AyM1
8K6iW0C4bCYvrQ+NryTm2ZfQbRsqSZb0HPQB8flQ0Hai5gIgz1d3UuS+0kcWv4meXtolsAy+NbVY
W14M0rcyXEhqUPtYGySpfNHMsQR+j0Z2DOrYFEua1mqc76tMMEfkIgBTEnO4d+psC1Co3AdlQVZF
4W/t0yXHv0MPVlBz6Ah+NTVyPiuU1reWKcRXneS/VjEhe97luZ1IZUJxKfiqQOZDY4jQu5IAALTy
Z02gGlNUgn9tAQqgU+PXe7VmNALiW75HV6u2UQMAGt2q12Roza0gys5x8KH/GaAp5baX8pGQHIhY
3H2he1Xzco66NoE3PIa6CPyuZyAhgg6H9l3m7tMeeQLEHMqNb0YNbQyzsPOoq+inRb53RQUmOUSD
Xx4BpNfcepOZ/LU3svqHrix8VqUK2GxhPaVotG9FKQoPFsjyvZ4kCA7UWbT3DBi8Uy2G8ln2V3Up
HLxOe7H0MoJq7w6I5kHXGv+BBMYkSekJ1ihK7pXqtaYPtksrtYATW7N2ckvxMa5cflBBftfm4KhH
SPu6pGAGoFUzr13P725yzGww89VUK2HlAkmjm0OI7CqRf6RlOGriJj9bM4I1sAkpkUrDEGzl0mpg
GispQwTcdIGCxFoL4u7acMRX06KHWlahuBONrjtEbpzsYsatkHNLpbWqeaUdV3F7JXs5dJGWJhxj
q+BRKjLz1gwl3g3UKQ5RMvL0DV24I7+AObbgT7lZVruhNqJx/j+Eu0+I14IiEQibUvIgwOFOiVQ2
IS1Lsl1hQGrcADt6BAXkfuEp6b45pC1rTS7KVazUxcZQSE6SMpU3OJRvZcxsv0yBAa8WNSDn5Rev
DpsNXPPK3lXIb5D51IAvBzUDSEHhPqY6UA1XBsi1itqC+KNtSSEY2GSLhCGkog/dlO9sXaWJvlJv
V+66BMKprV7CwUTl3n3MoMHSQQPyz3zfd17dLCKIpB1GLwCAU6TzwgpeVpObh/QswI3bvRb+RAwi
2qHo3Wxl3VHsemjaFX1C0ZZbfmNubx99ypxKPUrwEj4algJ6vNC+VULyLU54/ng4nrzM1Y5dqCfU
P4l74xHHHPr1K12GZoMMULKGGa3YdjkJkaIP4V6CaH5v9HV9zUBF8SMTUkRxBueTBH0/QDtDu+th
3953MPSuwK9Q76dSTsJvWgSIEmxQeUMRSZLRfygzKn0ZtPV3bcHAQ6FZPwn1x3SY7xYKVI+2i1w6
uyzQ8i3xkLr2JW/Ap7XJGjygRNeYGqJRh/W1LrfhfQxH2h7UcLktdMH5rbpCtiHJT29CnplVmqny
0qDqu9mlcTRFBpsJk4zFyMdkHKwJ0kgOEbSxZfMOpkZ6H0RNPJLxwozU+9Gl0RAcGAaT0CMBymSW
T6LKUtGCHGyj243tk6Jcw4W5dphLcIBISMrOUB8tCmeXp2/ejRNhFrEnieKPjqjPlE4EEjfGsxpJ
sgFz+DiaBOC6WmtXcao0H50fHE3xP0NWJOm9Qh455cAUtSbbVO+o6Kg7BgJuZTn6cnlFszuJYiZT
babO7P50qhS31OomIy52IlQMgUiNcdtFaJnUOA6YyHViWRFUSN2UoEYoCRxkKr4f31Zkj3XmZ5nZ
Vowp85BXwq+dM4hhW557O9DgSUPh2Wqi/eW1vhtWJKAQQYXqiMBLJqxD53NaTdwVlQK23Eb/4Qvc
bjDixgtMCDOzWeZIV8KcPkwAzISdm4DJXKVE2BK954TL5A6pLRk93HhmYO0KsZMPwO/9hfmzuXXJ
hoqsPVpluvpuXVUguW3dq7ZOe4VX/EudZ98vb93MxTcVeWT6MlgexKjn6/KRehbE3Oc2smfrThV/
tmOg26tVsDDsOWsJbigwXIYIHnLiQtDSy506iWUb8tnbZsRBhkMMpwIUsJeXNLdrI/sGn5eIXuzb
mN3J9GNKod9DAb6z5SzVVvlgNJusUKOFAfS5C8E4NVxXWCIzlc83zqEmJ7mO19m1RZcUOnUoFsth
Jwaw2QCkCTdDGjx9fGGnJid30PNFzwc00Nlu8ltLnuIlap65JaF2aozjh2B+p763EeLBCLjPNvUT
6a7vBG/txMkTNTH6FlHsrYfGNz7uDS0YpiWIXiHVYoT7fBv7YpCpFAeD3RlA5f3aMLYDnJPbgQTu
4/eCEX4AR0zfSoxfjhf05F6oiYkkclXBreXc5tYv0ft2+XikmRt+ZmB8RE8NtFFvgb8dbGRTZMon
gvETbN7agTpezqMNfTRIJs2bxiOzgBnNcG3gCfu6sp6LtvmXix3P+uR3McTK8r24JH4KnnvqoOWQ
L1iYuS1EAiNgCf8+MqScW0grgEMuujc2RadHBCH3nRFvJK059FW3Z6j66vLuznzVDOHCj6ep1Np5
N8/NdV4cSrxkop0WSBxYVHqk5KM8DJBRnZqY3EUzKpqCsppoU7o59LLz2dWXWFjeXxEdTkWJeJIR
GRkew/NVKF0oVQwmDXbm1Pvco0zEfP2NRYPqo7t1bmfyIhpRXva5jp2kQho5UR/Swrn/ExNQA5Hs
AzZSpzeMxhOiwjCwoc92QD5sk5dLbHjvr9i4in9MTOavGz0zunF62JaSz3rxC2jGKrbAupQbWOc/
7IiwBdemrsiyjmTkxJYLDYFomJloKz7dIjgYwebdgcHeX961uQsgYQBCT8kgLJtcY2ozUQNIarDp
KHwCQ50n8aEEkHLZyvuPZQyh+TDf+P1g7jq/ZpXJcUtkISCG0n0n1z/bMF84/rmzYdBHhRMPtmAm
/s9NMOOsZZqcK3ZmhkCDXqgVrUqKZa13k5FTXl7P3K4xg08oZIhs3XTXLDN31Ia5VVuH131Qg+u4
qa5CR15wAGMIcj6AT5QKEY+CEDNqa1PeBBA25HU9ZtJQiq+AXak7r3Ao3DtjZ5WsZFPAs7XtHGU4
oH73cf4UMh/TgqATiBVTVOrk2NQBWkg6LJItg+E7tDqzxfx/ZYbjQaoMEbMVqlYyyZUmIBorMVgj
g65uL2/1zNXBp9NAZ5eRnp0+yADQRAvlBShnKwMQkLdn1uZw2cTbtzTZZ0mVLbIcvgITnNH53dGp
pwwiun12j66H63mblF7cg2dKMAQAeCQvj/MjMrc1/cioeXTFMt1LpSUDEC0t6niUxdMur246q/4e
q4m4M6RaeU6s8I7Rd++14yebgvhJScuAiSPCMzVr2k0Du+8RbdvuUEUOdb1U1H9cXtj7+4MjJEse
2exGrshxb08eXWbGpKbOFcOOHVA5qd6YN0IllDdO5P6uSikYVrTJqbdScdzJobv05s8EICPpx8i8
Qa5A5D55wCoRCczEr3V7AHY/CN4vNIT3OgNBUDetRboEXQ7yP2YU1K3CdRYLx4Yoi+YJ822pvwYo
9FGWDpJ47pBJIs84zTv6JJ9JTNQfUcvQ1bCkrwz/AYhZpigTb3V56+euLRzNJvhM+oe6PHlYdUHJ
9K7XdBvglLotIjO+SX3tw6w4rIfF6GSZ8EfIUzq8RnWozjJvY2dhepMP7VMr5wsUZDOujhRWl3RL
h4WZP57fIU3NaRKojWG3DPiDwzGfK0RmdwnTrAtf+owH58fTPCbs4b/TPKkNhaRT1Nqwc+XYtc2m
LA700wyq8Jaz4L9HxzX54GXcKcOkGqT9VM3PF1XBsB2JcS7bgnRjATsr6wclp34mffwWYGdkKwSD
YODKz+2kJqQ2rWeJtqH9cECNyeLj5Ws2txC8I5SA5LGyJk7iqsQUcz3TxhHoUqs3ZZptkjqSriUB
AT6pWHrGZ60R8o5Jiw591+hvTvyJl6DCVESebDP8eyeFLkhTiAtSChB+VlcLeyfL7w7JAESswnc2
hqfi1HswsjDkZH6KraX+XkD0KHeMLQQacGpERER7KWKeVHhxaaAAP9oFfv5Zan6UiQ2t/8pXfg/h
z5C2bT48qXSHUjdYl+2vy9v//uMwoP8m5YCTjQ9wypADAQdoJ03Q7Tj/hSzXOql+WFW98F2833WC
DFgSLQjQoYWa8pEiCj7QlYoMu6RmFYnwfj855rALhr8J+f9H+qu51YxEaSPvNwXP6Ya39JzgA0A0
JYKK8KaX4Hk2IMG9F1DN/HDYyZoMWvdoG729vOc3KQnqso/qwYA43cu2CSN1z1Ua6LC4FNXPj58R
DQhp3Dm4ks1x1SeXtikHx+xq2bBRdmKiygfc9FuCnOiylff+ngVB9yaO/kSn/XNupWIQxS/J9m0c
/75tk6fcUBYer/f+kddc1PDyEkVvBALOTXTMUFROWRl2k6XHVL0Wql8oytKwRa1CWHq/Zi7dmbHJ
ejTa8nB7YIzJLWRLyivAyxso+h7iPFu430vrmniVvuB8MiZBbB02lqj+PMAzo6M15GUHGrSXj2nm
isPYyqcEtRoB5fRZdmOQ7C10xbZswIMiQXzQuNsmXfJdc2Z4j3n+JQW+3Wla7SnQT8pQRdii8cmT
7oNwVKYNFq7crBEqBFSZRbiyp2uxGj0VCr2HRp9JaGCfvxWT6T0h+3p5y8aTPn8rqZEicEBaBVXj
OxLFDslWIMmxaXd5G9/64Jf3cUxrnbaYuFZRHGIASKZhpmn+wsWYu4MSfBoUTS287DSl07skLumv
WTZCYZp4h1jlRtf3mvN6eYGz+3hiZnL/RMeJMpUGox1nxUYxH5Gz2srVp48bIRCnxgIkw6B5M/l4
h6DQVMB+toRwLUJQcJhxAaulvtiMGxqzeZM+C+E+MO5zM0obhS29DcNGXbw/BnRTt2qVup//YDEn
VsaX+8SlehGoAiXAitsKR03Jn7WyBAJQLEhRzB0MrQ1TJgt9iwvPzaimI6iZVzm22/hgdQ6WN8KM
ni6vZe56m5KFAAECHgof0rmRwIuK2hEKyy7L+AaY8TZUnF1jaa+DONx6evNQK9L6ssnZdUELihMn
0CR/PjfpxR6pmBFadhsbv60UFFYLFEhPHi+bmem4GeQF/9iZHJMzAJQSmswC4UXw5NUM0R+NBuyF
W8DcIK074S7NHrI/CCN4oEbuaDpUEBdPlmdpdQDyEbNxwSSxooPgTREGBnGiL5CCzjmIU0uTBba5
m3qBgaXcaLdAQ9cu7ASxkjz6nXFY2MwlW5MPODQS4FM5L0c1Du97UtPvQSTbhteC5WqCH4FiWXBY
AhZsU0UHpVsle7lOIC3w5OTBwbutgzYQf4AK/i1qWbZw2O+1BDQOWyXTxFePPa3JXmhyA/iZ3itK
DbH8w7VyD1JIg9/UA1Gqod27GqwS0T+rQluRGa9Vmw09wpm9ZGxDyprbAgaolRnX7c6M3acwTtub
1vGjjZfWXz2Tlm0p6MNNCNB9lRZR+4gS0FJZ7a1GP3lr6C5CXofngjp9yj/toQ/r9lbj2H5fmC8N
cefaVPP6QYdiYivoRrVm6oWEXWtaoPipFL/4BJE7uD3i7ZDCQWX2jFy1WaE85LFn3htBWqwuX4QZ
D8t3y0Oojc1s4ojzj1ex+lhvEba2S8+rdyjo5dsUlZury1bmYiKicEQIiJGJKSffECphPvyJFd9Q
3631/H6cyNQAd/cyY1eptbCmGYckExVR4xNBVNC0Pl8TSoq1kcsIOLpNvU7ir1oSrYXW+bjbg4KV
Ch759ljJm1iJNWlwm84VbDdSPzFpA2WXY96pWvNhknyE6k4NTR50GblZCpQw2JOVQnnYH3pdW6g2
z3iDUxPT2MvXGoaTVXj4fYUhPllBX7J3avcK8gcNsV0p+rinwx69Y21MiN+BJzr0aSMPnNK9qWY3
vkylNUEhrj5oxfDj8s17E9uZfIPUxiiEStZYK5vS5icywwuZGLv3XencAxvVN0ELBQsQbMqbKyuR
YnTh4BCwVK/fu10G9aIW1eGnsh8cmBVA4F3+hWYuJ2wn3BtSUj65aY4NT0Cd9WIs2Chr+f5PybyG
6/qyifHmnS2Z6I8yPr5zfLZIsc7vv1GktO09L743+i7/kXTg9qGlitDzViEJSQ3zyih9/2aQh6UY
fuY753uDAZ02D0COaSEqRho7U4fWsgPlJmRx5VUUJOvCuGdyaXN5kTOOi/ATan+kt6jGahOXQonf
LNW0tGx0vK2XJKzb350M38hlK7MLOrEy2cokULxaGEhKxKIertKgB6CpIUCsxGBVG7SD17XlDAue
5d358cGfLm3yNgt5qGT0JHj7qLmv29hPDx0wxZ2QG8PBGxkoXcH1DwUY+4XLObdcXKYhyQhZmGTM
5zcnlGsXsRiUVdII1Kr7o4TmQoO0VQ3XhrpwS2cOEOE9qukUw2hyT8FLfcRwSyAllj2k5q0bMhQp
6QslhplvjUIWLkYlO2W+c3JHrCypcoZo/fsYFVdFu4L4lFnlYuG4Zq3Q2IQSHI9G6H2+aaSQPUND
g2M3EZf+Ho5Dwft5+RrOm+CVGYE9fFvjXp5kKFFUmGkv6I6dgDNo/OfIf3DUBajSzHmcBSvjrTyx
0Xd6gL6JgFjGuJJb3Vn4lN79/NEr6dSt6MyjkjfdpsyxzEFVsvh+aAF3QaoVye3mg9v0ZgL1IS7V
CCabLCF0K7NODDm+l6ErEHymUpjgxFUuxBfvXsuJmcmDXOFrCIWN+D5Wdxn8hoX8wng1M5nigqF3
x/5miP4vj4VovdNLCZKQLkVfR/cpE8qZfx3G/rHJlvQLzw+GlwjqdTwoFV8a5vAFTZbjwoCkdo7F
rklwyA51ol+5CIwvNH8n3bN3Zt7Su5P7Ba1UX2mpg5mH8on4b7jKb5VHdSM9FE+MJe9UFOZX8V+B
xv9qUVbZsvDL/7Mo675+SdzO/z/fvfEPZ9Ksf/3Tv6VZJfk/IvGXBEqCMASw0X9Ls4rqf0ABIccI
HHME+vHq/S3NKuv/QXpAJRyF3pcLqfGPyrSuvP/7X7L4H1pPo/gCIf5Y1f2QNOv0G0MVFcpWE6FL
+hGw9U9foqKwoj6M+mMOBzIC0IzlvfCZ7ON+oSE4ffLeDOEwcBdAaIGxnrs9MSjCONGL/kjA9wJb
wKcG8jpIBoZVW2lXYmSlH3wu3gzC7As+Wab6bY6f48l3YMgFSPCElSW1txHUZO2qrwhH7U6O/P6v
aO9U++P8o0Zvd0SBElrjc4Fa0K47twKI3vEFKhfHSOx4MTJYNJbc4NQ7vZkwDGr4qGC8V3PqOKHU
hfn/CBsJ0xg1w4rxOui+XV7IWx51Gs2OZuAy1cCmcBPeqUQkJWQAQySIx+gm+JbdZ6+A/Y0f1bV6
pdvMhzESNmzdr1Dc9CsIBZYyo4nb+msjadiBW8dLynwq5xtpVjAy9QLm5aN7qO/S7zVztvfGetia
10yMMzlmM36+cHp8K+ch/NuiAWyqVKkJpKedVsuCk8WEQOco76PPkDeZzFcd5CvrFg6E9F4/FN9/
Gwvv89xx0sOiD8oqqU9OFqrWVUxHyBSPsSp9D730LhDRlle6j84CsDSKhDgIdJwNmqGTDy5gXk12
Ioo1RvvJaapVoGdrS/p6+dbMLGaM/MYeP/xGlJDPTy0l9QK5wldNIWDLdBDq8Zty6Rt7l1u+LYUV
0BEhzaIUfm5FV/xWYiK2P0qfmI0tis3gr4zrFvbHaCVoKzldJY/5p8sre+8Y2T50D8GSa6r67rU2
MvpAFSRPxzCL1k72i3HXldfoGzfMFqKPBUvTB1uDclGGtqo/qvEvHXJua2St9reNHC3cvPl9pPY0
Oivk2qa4Dys2W+bmxf7YQpKCQMj18GzeD3dMHFr9ykNj4Vf7cHkX5z7rEe0G2hVRMJ6xSWpQQnHa
xLLUH+tjwzDVF+0mfGAO89Z7Ksw1bqWLVuFrbQsL3mzmu8asQkeDPhq56yRCraI4ME0fs4rnoEZ4
sODhuryyWQvcR43GDJDvMVQ4fV4S5sADMvv+6Bk/VaQhKPz9SwuTrQtQSQBhx2mJwXOevoTyQp/k
rTE/8fgUCVVEeglLdNol50sI6dpHXihTzoWR4065ibfas/ep/hm95FfBdfFlycfPOIs33AyOCZ1A
U5k4C7loHSMKxeGooT/RO69CGG5zZ6HkNZ7su0XhV/82Mg1oingojADmsWOBxp3Yams9PFqdtwqt
W8OpUZcQNpcvwuyqSLXI5EXEwqdoOcgqGzel63NMIvdO7US7TINt5n9Uwg8f+KbhhMYioI53gMZA
9x2V2jnPRm/ZlQ+upVflfZ126YI7ml0PLyF6rxKjTqZyfissVJLqXEs4JSZ4V6Dh94zi42SFcHt5
4+Z8A0v6x9LkJTQBpqZO7vB4REbw1Kcwt2elJn3VJK/8LqbZsHOhxmGIuXbaQxlDBzP4fX0Micqr
NXQu1gpGjuFYOmbGNKKSxl8u/4Iznzi+AwQWXzd992l9O0A12tJ6ggNfelC6ezzKn2z1iYHJBxGV
pVn3rioeu9jZA7v8rGTmLqBncXkdcycKsl0bg5wRmDv+/UkkLGVi1laeJx2ZAqWR/Aye8ai2r//O
yCQQDi3okNTAJ0oN5ZVlfiusTxbDr39ghElc2g40QfVpa9+r/MYS4G46KlW0LSpG1gdhlUOkdNnM
zIs8is4Bokb9nYdrspaWeei062r4k03rWLYEwpY6ZDs4jEJI2wprwYPMmSNDpHNF7VwE+np+PrrQ
gwcGI3QMjC+qzqQNNNm5t6/RDbq8rrmLcGpIPjeUdqpSSEzTHBMluE0NsHBqvw8sb8EFz64H7RXc
B26elOLcjDDUeI6YhKVXYJOD1deBwK+I+uuk/mDh8c0pnliaHBQKHLpaQWl2DOCaUXodTjtjB7/9
H9xtSu3/vaBJ/OmGvQNfAgcEG8TWINwcfGejyx8ck3xbDGhP8JiAc/TpZ+pYEnhni8stOlvYW1aN
s4SsnnVoJxYm26XIDYVnqDiOavJbSI70RC7fr6WfP9knZvp1LfI4+FT/7MGw2C897rMX+GQBk7AO
1sQSIl08Wdz4h07+oYc+PCILYfLSKqZeGe6JSsw4h4hmmaXCAfzReeK3k2aAj9iL+b13EtCNkPuK
0Rk8LNCb61EBPYa1q4TD5dOY3awTK5PNqrUqUFwU5I8tSXssZDyu14Ff7y5bmd2tEyuT3WKRiZS6
47chPIsNmRgTg//KwrRyFNEqLNscC50/9hWy+CCH/e/LNub3apx4GOvm1ALOXVbCqGtjutxcRMXW
EN9HMD4nrrOwV+P39S42Bbj6/61M/K/qGQpS9FjxzWrvNfcw2lJxqDZR+NEh0b9u2D+WJkFcaDlS
BoeaeNTj33nwy9erhadkaSnjtTiJKdqkzIZE4Lmv433iCass3+fI5ElL5eylgxn//sROF2Z6Ushs
mdhIcIaX3q3bQVephub+8g1YWtD49yeGQhje64oO5VGQ5EMnbFToUCrhGc61hes8OsFLl2DiJM0g
cNk4di7SEXbzIPaGNk0rlF3SFVeoGF5e1vz+/RPDTpalx10owtTAxwMgF5bIr7BRv8BkteBr5r3A
P2Ymi9KEwYFOn+yk04x9kRSfkzZ9uLySuX1j4hSMOdNBKnRx5wdEBFZEGcQ8R8QvwvxJoNaaWPdV
/mrFw8IRzW3aqanJaoLUrTWxM4djLOZbpYwfVQQGdNTuLq9o7sqdmpk4aMV1MmJQNs2xsmPuI3Wk
jKInjFfB8f7vTE28tF/COp8wgnqMSyRkwntXC1aV3K3TYSlEX1jUtKjgJCIBZcuFy8V9kCMJAS9a
Hmprt9tdXtLsfQAaS6JKTxhs1fl9KFyxdlty5mPZ9bs8PtbpKJZod0jODcZCqWT2QgBKBJlNrYcR
znNbjSqmjhKMybeEDFEjrgUp29T1v7QyOaRYCyGdHlcUKd5aFYevQQ4Zo7c0t3h5McBIzhdTZEZv
WgUn5Ok/1Pylyn8u4o7m3ME4FyxStAV7Mx109RC9SlsHr13D6gtKNYVE8fLpL1mYPHCtatSt57FX
YewQPmWrzH3+dxYmL5zOFGJMq57wyaGECMhRK75ctjB/EP/s0vj3J09Ob6QwsxnsklrG33tZ2DV6
zMxssb1sZnarGFnj4qoWMLqJ4+yUHAlBClLHUvouRo8RNAofN0Dzi8FmIlpAAZN7m9HKzgKBUrlB
pGxI3VqIF5qHc5VrjXaJBdWQPoK6J4eBfCsMgQHVVhfF74fqc/4Q2Op98BR/Th7l537h6OcOhhob
qDnKPwwVyucHk4rqAMFGiLeMvT0zdLu4l/d6vdQJmjsY6uIUZlgVA2GTg1GQQMzEthiOqiYoX11U
Wo6ZpykLgIC5xfBocjwwNvA9TnxXpuppF4nycAxk4gztUMBLjPzNQjw4b2Wc7+M/FJsmB1T0tDA8
l2qcoAWI0JQ/5ES+8hXnT777EZouj5w4cCFNnFegmV0sy9TkWiNH6gjuwh3x0xIybG414w+HSUuh
Pjc9GWaL0GJ18fd5FG60ooCJ7yoVl8pMs1aAZVE6VijPTV+wQUZ/MU9ZS9grTIKL6zjODlbTbz/8
eeojdA+ojkizf9qjy8wagWJXZsv86FAHwueg6x4vm5h59E9NGJNTcY0mRRaKvBxZgJVTjILF7a6P
m72RLniCmT0D/sV8FGQdFMGn1WmKL3KKALd4hDKUz3JTI3mfKz/+YDknRiaX2ciUNBtT3mMefEKz
kA1c16kdIut12c6cW6Mei5cBhTEGFhNHo7hGnQFsJKa1wKCjbbCCUdxLVsqj/pnGZlxu0BmgxHnZ
7MxpWSqcBcxK09rk4p27Ny/pxcGlxnnUe1tCfzHSr0XlR/kHxZozM5NnQYIdtQoLjgrthHuet9+4
wTvIh/8gtj21M4046WKFalvwjJrIJUgN6oFNFH+HdPGT5C2N/Yy/8yR5w9bY8RvJv96NtXuyKCcJ
fulYR78l1BBrKAqT+lPCnISTxrCYf+0zbfMHx2W+ARTQw2CY7vy4RnGJAlZqpIA8iIMjBbmRV6Mw
tpqTLliaCalplf5jafz7k4BEqENdQZqQuhQUlusiU6+c2vKhXIAAXvA2YOc+7jfODE5uIrMDUlOM
NzFvEIquoFsu4k0hJkgQqgu1yRnHMWK1mYeWNYOkYfJNSxmJ9zA+HGYHoTMoGliYRoLTP/i2AHOB
zRp5EQHDnm/h0MC3/OY6/Iq6TiytPAnMgFNDr77gPMZfeHoVNZkOxdikAys22bum0ZtS6tk7xRd3
FGOQ9tAXEpI5R6GRIDCPiiVw/eeLiRDwMsyCZ7Dy201QiLeOdZTrT6H5UT4pniWouIFCQ/thAIye
HA4I685xPNYSS9l91LQHR0tt0aw/fN0s7gCUQnRZmJxSJ1W+1Lc8tNu432l/aIGrSp2PSM1PZXFe
+N3ZQMLEdwLimuBRIoefbFyiIbpS8+TKTXntDOmjF/qvl73CeLxnx48JBLklIgee3nevutoV0hD5
PgiH3g13Sam2G4ac6o0xKD566VLx0gxQPFBehi/4sunz1QEbIYiELQsk6zhETKnxfHVe0fRpVIva
kebLizFEe0vzDpdNnN+8v02wQlJthe7rtIVU6Uaklo6kHdVA+NpI2ha5+asKeCLq1Zctne/jaImM
mvklIFeUfqnMni9G9ytXbAdnOOZCoI/Sh7fCgH4kA95XhtBWDANIX8pgKSd7W8A/x/eXWR5f3BEs
qgxRjO7qxNWi1gV/aG8NRwiEvvZ1KCOxoSMfDjdyEiL9pQpw7UQRbKP1ESbqG37DbCWX6SenTZEc
NKXwK4EDwB0GetdGb9R7TY5K6JQqAUaXuj027eChLirV+3rQn6Ouizdl04YL5/T+KgDj0IE+ECSP
TmLyRTF/34BhzrRjLgvH3EOlNur/xMRILEGrguFhc3JAaMIj0Gjk2jHziwcXVSyg1b8u34Hzt2E8
DHOcuudRVxjoBdFzfhgI0JcoGsba0eiFjdGliBbk0hpirgX/wzTEGAmfnzs+jpSSOw1hpGlNTDGn
gY6P68uUxx6qus2uQ0NJr53GRwER9QLxrgbUf9eGlmajuxj/LqUEbn7R6jet7kogppDWK6FivyoH
UXkkDBi+9EgyZ+tGdEJIkdQiuNcsP35UYGa6SmWIqtGtKWBOLGPtkEpedxdrBsqKrgv9Syg46s6H
VuobkJ3gJkPEgGrdoPcrA+rqL5VYitedVak7jdlPFFJMH5L4GAHP1tWhai6rr6gSK1vEZetNo3Wj
XK3ut9eyJw2HLo/9u0TToeUty//H0Zktx40zS/iJEMF9ueXSi7pbu2TJNwjZ/ocASAIEQQIEn/5k
n4uJmIkZe+RuEqjKysovvbpyob/SLf+LmHjysigYsrCjJa49UpAxg+b+zZAxfhccpiAkfyM7G7sx
x1hHrA4sFQfvmbttgO00+zDllS75uQvzHySvAzxGO34wIQYEW0CxhZUiwCWB7SsOEd2djY9j1+t2
73x47ZGq8wrClbtAhfevKDWCQwgGSh3xIXyb0y34yHCntuCDgkQ/AQGYY6cN27DJv9gqYJ8VIqn6
TpVND+dgkw1ke9zSldTZGLB3L8DgBc9OVArtSQUcEsFjJOz8nIfAEMUyTE7FznXVa54D/5CER6tS
0uqAL3W/GVuN2VC2a0cR21bMELUoi/6odXcASA42+YiGTX0M8bTUSYG5UQr/42xVkzLPD12hdsB2
C7QNySReLdP0G5sAmDAGhvfvvRz0UCvpkPkODDyskwDfRNiNb3oQG9rZq2M5yOwViEcKAODKSbWE
fPiV+3i9mBSknQVznpoWqKGqNfP4rAdwxpauN58D1guBVgeak8gAmJZBWnebY3iv43LRew1waFlF
PAMSrCvseAmESJsVSLRfNvT7Y7wFyCLuePFqnSEtS4g5Z6nuH3g+k2s3MBY1lkfhcQHO80FNtPiy
xq7/7lm/rV2yoDFjrJqgY3N/KGB1QURCxtRnx83UUmFtXo05zQHLoQty4fflU61Ax4RIeb/sgGyu
tevEfimQhoyZNXAw/xtKs9y6jO17A1RJkVczyJwHlRNyjhFW9yoQTPkVxEb+on3ePxHsx13LaQC8
jZG9XvoMWfWgramkGmUyHXuw4Q4byJBXWYIeUSOcff1vSTmAXDPsT5HeygtQXOIPLMrIjPU2bhZH
g5MEPLMNVrK2nGb5KyBEUQSpG4vkK9YDfo0RUISc4u4wYgJDe9JR9kz0DPLAnM5P5T4BsDJPgIAC
BcLPPbJOb2Ifw2OwZf+TMrrnAEbzNWR+e9k0SoYqCfzQRMBGXsDNAQUONdkn32SYV6tAcB9oOAox
fh0DEABbgY8M8Kv3kHXLXy9ndsDEBMnzZlnO5WSzVxLuSOxn0/5DUJHfAlrmNwFL/sVNBtR40oFi
FpeIup7Gosf7NANmMXp9CCduH4N+6Ot17cxjl3cR+JCg3lvUjqclCt07ONOq4XSa/yRADZ4Cks8P
IW7CL0uedmTVBvmApP4CMMxRrjg7BAvg/pP9jy42UeMpY6DBELpXI5/Jc7i76AqKZfYRWWR5DSjZ
VV3uyp4Wr8mDEvh9xEbGU1qw8BsjCfkSaJAOql1F239Y4fDoWWKg7iPYa+q41P1rTHsR1lk8qwNi
SzEiRf4UsJf8kLlgbb3aMtIUyNxv7GZi4IeATQqrINDMV0OcpsCKoe5qS1DsDwERQTWkidU1Yu/I
CwcsdbxT5dXrKPINf04u1aOG4P4Cpnl8YmNoKxVg0z3pXHCxBVfvQSC2J9gaYGiY9xHP3YwdpKtb
3YzD08J01slQHqeNFA2gWL8IYyZs8YB2180QN7UjbCO8BV1r/86W7h2UNP6rD6jDATiYY8p2fXE5
b0Nljs7iRVuiHspF8qeMiWlpaYA5+cd9tvwPaUT/yLY2bnDlw55k/8aicA1cEsmvMmPgXoH//EnT
0F83uiwHuvDhP9g29yudxHfU/T9P0oFdukwme6McjPOBz/PfuQ9cPfdkVBXY0dlJda4/Rvk6P2ws
H7q2w1Zck5NoOSqQUispi+JZzGH6BuMVMvwSvKu0YnrwregtANO5Mo3ce32YZda/hMMW/7mXkBOa
oGk4g57Fzn715d/M6+iIn6L7YXM0PUIEc4106/A/n5WeV3REyElBy4HXdjWwWeM6JhcK18qJYhOs
VTEoViZJ1keEXKRf1FDfEF3qm0KK2QY2ZzDdsqnYgQfDk7DAgznzV+Cjh2bxRACUDTbsC+SKHhwQ
PrUuDPEBCVruv73vaNBsagflZRq3f0BjTP9CBdRTqPbtVdo1ex3vpMFtyhIkTJbyM12mklZDsesr
wRok6I0l0PF1P8X8Tn7A0d9h7TehSfTUK9FfS23/dmD9PDLQb47BaOd65kP00hnQwCqBahpB2/F8
7p1HwRD2BnMaRLPBIsBvu05wEpeLaJg34VrFJN4RDaqR2OY42ESeM41d9RkjvbIHFAxrGgPwxS7O
jxS/x3H1K23yaaP1QpY7SbDUaRWMZfQ7H+b+lpvibR3mw94V+3HN+vWMxHGZNXyayouw4HSspRhK
5N+PC2vVXOxPsZ95K/BWPYPRpg99mmCpUQ3VuveIiIh8Na1h+BsQ5GWsxErXbxQC5MSxlvMqWJy/
ASHa4dopSrY03R6T1oy9+g/thmr9Jou9SlYT/RIbeNvVPNv1prcM3kKdihZtkK/jnLGsLmkHpIwY
bXigCA15EAN2qZB0KSjOEth3XPDMVvyiKpuW9DStUfdlcyQuRHOGTKCNefoZqVgdzZTErwGs3S8i
TubfCQ7TSxwZtIhr2LUD8didWJbM3ZFVIalHEq+yCtSuWppw5eoIaMYGMBAwcLcV6DsPWiDSN914
ECFoiCzz7iq6cXldZUhPOHtQQdEic3jR8EjZUccA8JGMAUdXeER+oKRsktneSCT4G1unqQ21tkiw
ydP+QENg5XGPDwgW36MSGwEIJcFdlK2Fbva99PBI5S5oHZ/084bH6ywoAxI2zenRJkv4bqLoM+GD
P8w9lNo8n+0DBX4QAsLyJzb9euLW5YAp++42uaxvu10lb/APBGfN9r/5DKpeisND1TaPdMvxt8+7
T/hxXIU75MRHLdDO87G0uT1TEcKqG/YJuLAb0Ie9GFGRrL7pdAb9b9tfCmSgIaKim2/zxOZTEfBf
3UwfHFpB0FPAr3/NAKk7FF2sr9jVjOt13ldEIsYga5kUTFWwrPZXOwx3ChwPT7kxohWxx3XggqxJ
O5v9YW4FJYxTcdxURnE8EKl+LExxmI4RhhkZ24oeLxBVF7NFFkpHOZEXrZEh64MAS+a71CcPYHHN
o76N1sK1SSnJbUMh/iaCWb7YkXXvPlINXBenAA9bQCZfiXgD5BTYv2q3QIczgd0EcQGX+Mf1/g37
57hQ+R8lCanhx+afG6L+k1O8AHVdhbpMr2U+wZEPCxR2d7I1OYeEsMsU78sJoaQ7kFPqiIp1/k8U
lp2ESNKPTmzlK525xqpPUCLqzZUTIGqbR6W9lRxF68qOeHJxKSBfCnvI0br5JonX3wnNUBR3BjJP
vN4ZVh0kRpzzpYVhAKqNPcG2L4Gj7kpwuhPdI8t+zaePaNyXGjcrclMclidaEY2LqIqop3/9tuHJ
jtT+RBNk6HFo7EC55T6tF4Y6l+IgupFuFq9uXeyvAJmX2NbTdwj8zHxUpzpLTnN6P+UTTLLQybK4
KUZNJL6DZXpeWRGfvSzVLYltMNUOsLobQiq7n3LnQ1qh/qGHYPL8I5rZX0zefQ0Es+3x+LLlBzKB
OyXOsgchTfgGd7MEfTYk/sTDbQPszuT4EhBIgb/yhkY6e/TYBzqOAbbD8J09otLEYlUsVmSC9pnA
5WoFhUEE1au+juPc/eOW5A1SpXkDRQC0TKqH98KU6wipk05vvLQFwfHYhw9i0ijDAT0GlitRiW7L
AdBdACb4uNQ5ItNwVDgYn4qi900ZeoQsilhR0CCWsvGLZ4/oWszzLMu/nI/f8cbegXpg997FnmDU
644UEcVn5ArZAu1Z2MC/+23J1k4WlFckAWN4pBqQyO5JRDDTkl2aGgcKgg/3XiLc34dnkMvU27YI
c44kAYo9JnJsAXtJXnsJdOx6B4vijtT1bhCdkm3uA/8SfRsL4zYfna5duqk3XN3qmIcc3Lx0/1EM
ELiZhLxSYH2dJjfoNuqnp8j02bmU2+94whebqzIGIQ37KP2kEMwdr0/zmn6lyr53scL57vvuGfRH
UFxLxx/BqpSIOWQfiMwrgnZAZhoaUxLtyMlCMk5UKU75MUlIYPDecTiJYkrjD8RnzS1hmfvIw2mu
nRTjLxibohsSwsu3MWMJpIS5uzkT9qB9jAxlSkytqNF/q0tv+7ymat1uIKfZy8DdiLszQ0ldcFDB
pPUX4RPdMIOHshiA2sikZmcMe8wzx2D1twW0+c3ITF9nWxZVBuvuf4M0Q7VZMdQ9tlDv+LX8kicd
THbSivRXRJWAC0J1x4WsS1sqnz4Dl57jZDY4+yfd38Zu8nW4LOxQxGxs0WmMeOeL/H9DD1omzPnp
6wAfzVsJ7vMBRK31QicNenXUrzsKOzGe8XaMDQby28uU5h9RF21N5xU5ukKhZMrpP64j/rWsNjlA
f+Un/FBDjheNk2MCEPdJGNxkviP2IaJu+u5jUYLWiFriKhXwwUM86C83gsMH6dx+DbiwsKsTMXPT
KN3qKSTFZ1KuwzkHGvAtXgJycRDXUJ6qtKvmPkXA0ZLvzzMSj3/sxKWpMg99IEFS0CUyvjx0cMl9
r2A1P88exrR9EcXTSHb40gF63FD8psGtHBJ/Lfr8FUvl5KSllI+e72MblT0InYBuHbp+mU52W0ZT
WeODFm9f9g3RHDjVdSQ4XPH7FcmeXve1ZH9cAIFZZqCCLBzVkGQSDFgust9LMiHFKB8j/TC7Lb4Y
DXCc6016oUL+x/fUVmuKRSKkImy1XoryJQtycilSVuDt762pkKU9H4C6i+GrT0Rx2LCJg15d5W8a
hDnUx+F4wxx+xu8BWPtJDmo9dClipatwLUuU+T2AT1iP8i3YeOk5woUd4G0NwSmUiYPeRdLiKvey
PLN9vmM9h7Adycr+rIFO8O4F7hGJmMkpHQhWV9A52cdCAHabSjcfSLoPDYKE1ieplvK/yRkAiHEj
0CMrsICULtn+oYFJq2Ux3YmARXAAhToC3DTfUFwxdYA6FFxReZM/AKmFXxsx5TGbZY6994H8RVwY
P2aBIH/y1QfNuAsFMidfKwIc3W8QnuUL5s7dE3JsyFx1Gv88BGw/T76MKmwOQxNU2SrfUVfmzZ31
9QJXobpEQSYfWKDLfz12/L415Mg/ciD0mmvHT1BLKIjdFvPENOTihXW2rJXotK6yDSpiR4ax2TbR
P+YLuEa9lRJ4vzD7cPusGjJMAY7ShAMXHYu/zOfxMeLj9FiuK6t5NkGUkADZYzCBlE8nPSaIIMJd
eiplrdSaPCkEbR1MMC1XBUhjRQvja6TmZycptT4ogTgxWAY3Ufm9E63p5fKAuJzyeB9VHWzCsLq6
cNGE4DDj1R3NUuOr+z2EejxE0vUfBMjMMwLk44MqwvUG2bp4HAo5gf0LFl0rXbBjYob1mhXCZVDt
Q4w+Z19xVYCci4cZqaLV2lm8BC4Izji5o5Yycxf+zPyfzSLZdjZiNxpQ02yOxke/dvrIC7Q46f2A
6205H7cuQEVXyLL7wf91eqRLsf02DGuvG7RheNZi/nIHgtVYAOA35AHuuBY6PIGA9sZB7ZP1anbw
nlaxkieGYc6xj7fxMObjN+xCy0sRAukAHGt+Rpqqu3I7oE+cN1rENeK0lhc5JOpcktjjD00pmneA
bhsR2SRCp8yHY7+nR4s36CX04/oajg4/MsVpXa0hRug0MRGUQcR4WQAEpwqwZphTER92bzthUjp7
MNA/i3levhXu/78TA1MwY5DpBzqTQxJt/iTm2QP67iw0PBN3bZRH2zfoT5Avo4Vmz6EJzHfop/8W
JKs/IV4X7cVUpNeUOGCUmbcFCLrCplj3noP3ZTdw/OBQSZ5A/FSsLdQAJKf0+sqI2f8Ijh8URMcF
9T7o6mgaxG5AucSVAk1lYwcqovI4uSQ6RKLQ/TnsgEfMABO94YLmHitXBqd32PWNjA2Q3ThzxscY
8Ox7/jOaMSe7+ECVDtKDRJpFnUWzhrieuRyaEYr4rZ5DPH6VEhzPCpaiw6OnHQYz8QKStclZ+FKy
QidoO2WHCEWAZ1qegbHcUgQrXXEUl7Uk+hVfVHpgVLszsHcfNKelg6NhOOB7yn4hfztEnyCT7T2f
RvPTM/abpWId6xklbIfSKVe4y/eB/u13hmzxAabiJlow7SxnO1SwR+CqMZ2+5RrBa8zQ/iEwvUUN
VcbHhc1T0QBiCyaoVug95nSuEVdu4gb7BHkz9lK6Ooi1PSI4HrhhBun/5taQt2yk7cD1k0PIh0B+
0oLzeYAoxNtB4144kXJzc8WcwbiQrLgywsz4Ax6gxKNDLlECQ+JIXvCwp4/ovou3FMdeW2BEO91T
3KMf0ZvxOAVdf7aJwF1kM9cQOqp6Sxj/pt6HCHw1TYjejDQk29TBhal7zknQn7dlj3+8Vv0FX/fg
UIjT4n9pRMkb9MDLnmu0NeuqZ7Tps9bRYQVzo6scZI6mZ1AeKQAllz3p1z+ZTzB9u2MTLM45GXBy
GNZhPWO0Zt4Jdd1hRXrQyQdzgaaCjfazgwb/lCBWv2iiValLHDvQzcnW5e9cL5jEbATZRoCFlUNj
FypO3ZyZ1g6hOuFwLH8YUoN+ggJHYdXTWT0WkHmO2TiCHuLmXJ76icrnnQnzH6JGUb8GbDtJN52K
aRD1UkIMMMlUiWTvnud++xkVf4XxjTejsWi91uDaS8ivtJskfBGcknOSG3dD9b2czTS+RjvcLls3
6kuq8/GiAHXG+5TppNn2lYMJ0seXLKX5SwFp/zzcQ8bmEPjhZH8YVgQWcwopdkDG6Nmzhb3whfTv
ZYcC/4DQQ3SmdvXzhy3z9XdQCP+uoyW77LL016gkVmC04eZzsRd5u0rUjXXkgTMVJvaXJUVUsWTl
9kAKNDprolkrJCWNKAZ1lqhAHwdeIv8zVBG+4g6jU3qX3AFIwhHNKBn+WKP5a5iL/QaDDf29YCwA
mV7u330wp0/RkPY/trjzabGNihVG2e0dAINAn+48JmcbjbA1c72SWxlu6wLQKVnhYImLj1HP0xGp
+OWfYkELXAXIsfrwqtAXtnf0tM+JvU55+a+cMoIr917vgnQ/VeNi/VvAp/mbyAFr3qHfGhWLJ+tt
3sokukt+a11Ajb1s+zC3C3bNj0QuyzXt8ggrRXP2MvVd+W5V4h6HXT+ki6s7Bit+hmcDQsxWydE2
HYTIalb7Dfjfy4DVU1uvoSoqEJ6PsYavSSfrZyjxCHfl9C1x1484SE34jJRHaOO5DyAscB7UyHeQ
B2WK8YQw7PwQo9ZOmh7OJBxRil+y3gYfW4FPHWuHGXhnY9RGXVYeaDEOp22fRpgRoa8ECCe4zbm/
wGZURzmW53uJTW+97/YldcafOV6oZu2AfRHd/aWmwcIqs3TZA7ra8O9a+vuPNQgC1pUeX4jT/rSS
hbfjLoOxjske4CgXDBZlO0fVsiZvW6w5yEODayWLWpCdxdmpom+LAq17mcIhNKDDRsmgowDhqSZ+
pWKQXxgRzyH0t119ll2QNgsY1hghYpEWUzY0mjPcPxhAMujnkcl/5GCLhgcbCOndhs/jfsMs0MaH
GMqD1dD+IeQWR48f8M8WxzWZkY1gWVw8WChvDOLQUDwuS59kFZ831sIwxW9mxdoupmZYdBBb64J+
76ttKm/h6mlLPejWcAv0NzUsO/wLWV5lnf2cNZR2mmRPlnJ1zpwDjVa8bZjqIKNDnibRvQewBfO4
FAfGNegmJM3ekeUv4UtEk+rGuFmHnn6xwcVop1J16JYoqYWgj0gQhj7IuTkWmKGdcVEaAJehqyER
ib+lhH0bCWLQgqQ1TKPxAWDSHPwjik/nwtr0AVi+renFHL2gwSprajDscrl5VTta4A2l7ZHNBsKp
XdBzY7F0Q301kWys1cSX52UEdHvK1rCG6i0xEcBO1ZjWIbIYAjEltzwW20+m1Jsvp3NfWnkZtvlP
mkzREzrfiq3LXuWMowKn8mvLXbHXaIaHB1+muLIyM7H3zIQUltN7jC7Oq2rtIbRTyPi5SVg9iG3A
JMQ9YO681L6XwBjPyRUOmfsuMj/wFbMiI9n2MUWm8b64YEy4Yn5lAIce4yckzLzElugzTwKMj81r
F0a33brvLMDLlUYPhRgeQyDjqx7Kaw0pb2mhp8taQn4Ku3GtXBAiQ9a9ZpncMZw1D+MKZQkZh58R
m+fWLIU7uCEDTwai1oIgLuTIkzelPWCYXQRye/ZdTDDuOzOP//LIQpzvMn8GFeN3Z+1UL2HxRIyu
Ypz4agL7YEvQzWFpLfwTA28cbMlVFd0Rw0x8e4Qr20ST/dd1997S5hNKiL5/DqE4NRsKrJYqgjld
DwTYHUoPos6GQShBXUbK+Zm72f7Ox6SsDNYkK2BAzGMvE1G7hTwjxgCaiYvPoR6Ock+2v0SV5D3I
XPon3hSqNoYlsSbvepApB7H3h04t/sQ6HX6NKWrXmQ3mTLsUx6kUZasFiV1FBlZbY65rTuJfqscX
zDLW10G22bonZvgcgLVGdIiE00ngrhFei3ZR2YMe1bOHILUa9CDxsrTML5iW7OGrS9SDHaL0TMxa
ntesrNENtLq0/L5QPMTPNJbDAS34CzgJF8z/6ZePTf65cy4OQsVnNsdnFcunOXsf0XpWqdj2b7aL
pQ5cJz/BfgsOZDYXw9LkXDoyXIMhi94RZmDP2YpZHDOfMYaU7eZlUlkSCkBkdfK+d6M9T7jJgCcz
4Nrj/LQ34QAiRJRO8ULxJ3+QORqNGdOmulTR0LLdmfde56qvlEshPK+9edW9+h1tw8GlZEBHMLnD
uo/DgW9kryaQZjGx57/FGkGCxOH4k5ZYZqqMz55EfnY+eS8yBYyLVkA3p1jpTRzFEJOWfzuw3//x
vbsSGWqoeGvYEvhZ2jQqrtC6dTvNe16leQcIF6HlbQHove5Xk2GTVndPLoq6ZoZcf0iZ/Fcm/o6m
DMJqRUuVrtJC99yDHmlmBqMvFkGKlEMDzWJCG63Hp34Plq8SevA4wygBRifHrCm/Yk3uBTrtnV6R
yY8u7wXC0dcEtw3cOnvV9Wx6T3gZtoNcE94EfH7arcRRhxHBNG2HOA/9kcAWdIYSjmF6Kc3H5juk
qfepPYyqix7p3LN63PXXFELp3ShcFiM2br5l0C/nO6y9CihmbWtBfk9dyc4pzrrPNA0wauvRgOYo
m3jYbf8rrR4eUjTsaCXRCTgS8XpaXXfr2SzfaSj3M7Rte0xtHlQorKEY4odc/fST+gVec2/rVCxp
izx841s9TOgcZGzLZmbz+EFp5h5HIfD19tsMlTyLK5mm+MU7RUuzf9koR1ezhBhZo9R/pGyHFMud
aJJ1WA7WOnUJWYQPWEMT/NQblI8qLpYZJlkT8yodhreVqv+ZVcPkkMGeOxPIvGpEFsLAo+kz3pWp
g2nUj4lBhL4f343blrYQ0Xq1hK7XkCRDa0A8biVd/sIiuV1QVOkHtOTBdy4SJ6vJlvQNMxuMWNMS
VgCD/qevglDmH7lB/6N6o1q1LUUddd3yGCV6fw4YjkESjOElA9k9arNo66GRSJo/pN0KObYky9aU
eKVaTKE6fJP0gEUI97h0hX+KXMwa9L3dadl3dURIpD32JQZGMdw0dbyXaeO3aDrsao3Og+ZlA1RK
UvVuo5DTmWnItMRXN4T9G25wyOIzAIJMrHu1IJZNYB068395hGmDyTKHIbh2aRNiwag8kFH7gyjW
7bClqNpr0UPniFZLr7pA2TCIDrImvKSYFES6NlLIp5Sn5TXkqbnFAOC2GDGMh2Dl83O37OoXkZE6
LgNDDbBuO0q3/W+8w2aI0dr2l5bdVg/KGxgdSlHnnfvTC1hiIP6TxsGhce33CEmCUtjXKY5wSGNE
/Q7NM/7Zty2pjIstfilf38qJjWeGm+sh2WG2uFO8MPFJc3ZMSpqfUqfHI/Ty4sXqbcPwIFvEv4Lk
ISzrS9aE1HgDQIZyn4hdMUeNoSCrVrhKnlznWBsgPAmdKRrhK0+jCX/4SZ1WUA9rpOeGb7SHDpWH
8f5rZy4/iDh8MqT4kl5GL3pDlqTD/LK2+z3woFjchGmtUzVuqhWIZE/RUZf7s7a9Om/Z/oXnras4
zU2NdXbTV9noiwd80pDpchUf3MbTb81ECE/aknTQLQqB/3zSrUcA2ENkSfk6IWWlhZzP/w4ZKzAB
KPrTHCra2kzct3h3SEEF615WhDa9dqBrgHfjkjPKGEweYSt4plisPtFwnl9nFgwnJLX1zbYajbbN
6YPWU/mA7PK0WgB/eJy9n1q8BPIHJWr5ssd2xUByU+0Ir0NjxRYfqSbuSPycggJhxhcUdmI8jbLw
vAEozL0IjCxgbtn5EZVVDIq4Tl4ZBMcagmraWCswlkO990OIIM0sUdhDDd8rn3P1YnLYxfDB5S8M
MLlmd+AYr9tsrxgkYdAqcLhkkOOfcNfNmPUg7g7FYDQ9ZLk2qMawU/9lAmkva8rhpwQT4iUMtH2l
+4pPF7rpcEoi75+VWaBNW0daWNuLeopw/sgwIwoJ+RH7GiTpLjQQC0YzcXxbZLZcC6qC/xzjXZNk
0Ht8EG5HRY37NUPt+QBzFW+U8ugreozSasEK2/p0Hb5g0dEoAR0K90osHcJ4BzUcDZTdZzcWyQN0
hLwpwg7S/NZ1DYwrtm+M0fudjbrwh2EY7GnyFm+A7yR2xAIvW0FK+Zj4+Gfxwj2pYA9B2xJbtUMq
aKFd9eeAs6+OxfuPjGZyyiFqn/tg+0Mjs12gJpEnGuvtNrIlw9y/IA3sofB9SOojtBPB1sAWAJOK
1/rdp2bGaUC2qxi7BtYBFNy4ngByjfy/fvJ/YA5xf2Vi8kak8HXxKJNfS6y7slk4Qi9QergBTirF
bmQFcGPDiQiLQD49ZnmPDn4gvF7oNJ4HOWQ3DEGyQ9oPYbVJBucAn5Mzmwr66KZFQ3zIuhOSYH5y
Q9QryHTdQ8Tk9rWTrWyh/y1PO7Zda6mT4TjjI29jd5eSsZdeLbR3zYR4/qtJlvIh9Zk/Ys9XtFRi
IjlHQ1YrPvsqs4Y8q/+j7sx240a6bP0qB319WOA8AN19Qeak1JSaLd8Qki1znoLBCJJPf76sKqDL
/t3lU33XNwUUZCkzmWTEjrXX+jbSxg4j6ZzIRuJHGHObM56pNmVv5V+kpJDVyFO3Z1FsL6cAeqjw
jDi0hM9sqx6Hb0PCZGLGiI40dpWgxO/Xc2IKCuN2CvM7VTSbtDUQpXydbrkZrooqvMOGdD5gZDYu
tvK+6RX98vk65BY4KqvIMZAiWfPEgKKyM3FhtnlNV9R5INn3apbhGGcyx7swhs6+MqqnUk8MAeeU
5+m1oBfrmOeCN5sRFeeunHdN2r6ihFIaYzTDNFBF67J1sgITgWcwpcROVXjdj9S+owyMLZj381R4
xXKkCqWSEd9T0qVhFYek5qpfpGl+Yi/3CMgR94TkGPjmD/ZyQZfInrRpo71adxxgdl2T/WoA/E/M
3+R8YaEQ2CDdb/7gxB/CjGyQKu2jh65Iw7k8cHZ2btLsV9D/n3wYrDzEl02CQU7w47jgVWfZbHBk
hu8kl8So9bd0Ffkv4gz/GpwgIx2ASAsD0ifhj7M2q6ArtH3OR7Z6iK1zp27Idml/8MbXv/fM/+un
+e6FvB8in1MrONDQfjqazdem8ziLzL8IOP3so2DJ95n1iIeS1NYPrvzBrtpxhV+ECWMX0TfJmRfN
Sv1iyn+UDTv7/yPI7//1SueMyF/CGAgFdZGl8JhMIeM1fbeddRP+T17ENc9T4EG8Ubn/kAmiLgsr
mZKRneUIUrE8uEIcO+Snv/9efnbVXPIkHLEsixD7D7czCu7k9H1jHQOx3s6OfChT57GuowfsUr8K
u/3roxMRm+DbASf7e9jph+uG2gp7kesmpaxv606X90Y4MADKKuQv6C8/ud1sciYoDhA2g3+5euW6
kieNuN3WsVPJ6tMLCLLav/jHF++7Vzm/i7/cCMXihB29CPK4FEDNQn2tV+/aU6ZEoM/+Ebzu97uO
5YabISA4cybDf/9iTd8zvqbixVLmFKYXnnNdN6e//zw/+4L+8hI/ooWNyBllU5GrQ+ofw28m/i/V
7v7+Nc6P4feJFtKw//UxrB/XaK+vFDUqKfbZvh8CmI+0va/C0bjsFucDQ/Wv6Dw/uxX++oI/RCz9
mjNje/5QixzpNZgAbQLvn/Gt/vxy4BiQtw3IaFk/PK2znPrM9bjfimlgSrJ/6TV4o1JLPcklVJu/
v4Q/eWY9eAYw/8AagZj54RLSg2KKUO8DTJzDS+rgeGkL4rfi1im6979/qd+/8h++LrzjLuNMz3Et
xsZ/f9dhtzYyTr3WUdtLd5UNKULeMkIF4GRSUlP0mLk42udvfs3PLYd/HlcsM79Y3H9y1/A2zlxy
Bk+alv/DR86XYVzmSltHI6+MXWEgfmgD8TIMjOjU9oF3KcLS/OfrPHtiaFFTnJGuP5IQsI0tw5pz
ndMhpFlNwMBC06kb/xeRtZ88dsyeOgf7Gb1sEvD7/hojFSxujvXg6E94DCJ1sud51/reHznMfzR0
47r4Irqx+yb//fxrX7oenzK2iv/89+/+7+aN0drfuh//zXe/Mv7n7z/OPrrNm3z77n+2rSzkcjd9
iOUe6aX+48//+S//f3/4fz5+/yuPS//xH//29rUp2g1qCCdW+d3oDOAOPPB/M3XjrR2nn/zGn8M2
zPA3bmxSxCaRQcga3Ff6Y5T/8W+R/RtPF1+Iz1ZPPXn+8v8ctuHav7Erg/p14EmAdDV5Pv8ctuHY
v51Hd5Ca4q5Baua3fr+0fHbq/yXrWi7bfzsp2wK+/91qCRkgikh7wgA8v0H6rOfF7S87TO9VWUaL
hTHMQdc+EJ2hg2uRUfpiqqggmlJG58FzlZaYenk85gPPQ2dui7DxOgrH1H4OaruckiJrx2I3FMxj
Skyz8d8JXs5N0gs8RVVjBsumV+cyFnQVilczOWq+MHrE8SQvCI/Gvpjqde+7Ysx39UIohMHgDZqO
kRqaHqA1gKAqBBzXu8GX6XuZj9WlEeL5P/LJqujIKWe4Wku/R+2cR+3eG9Iwr0t/rrtt1vqIXwrv
xsY6Zy6KoRVe0kgU81gtKU7dxRXdS1N3lt4ag26sa6y84nNZzrohQRjV5LvQj7b5xFuivx6Onx0D
KTH23ZQIIqgbnEtK2879aAAKOWpgvQGezmj+7NG0e3dk7j1ZpJHcXWOMGD/zqeifo1pZ1cZQs5hu
fbo6Fb2FIDc3vtsZEAXn2RrxNnbTZ2ZDmuEmL5qh2E0tB7i4WrN52vpKM+HQD4toiE16JzR/8dq1
OI7xum+ritFOZzMPvsYAC7e3U0L0GPdDzLrkVMq+Hbe1rWqgHipCNZ6DcvzIiLctz3Wjoy8zYzEe
wzIk6DH6KFmxUTFKveilIm6FY8Knt5gXlxrGwA2+sAWHBCbGjU0H1dk0QxV9MlsG7LHIkRqbFTb7
2Le6ktKFyH22GXKrm+6mIGwf0Q/kciu0lX+4bb+cHfzW8lgXdBaSeV2Yr4T1oau2Kg3mzz1N6eC6
khM+GCgzwT00oYl8gxoh8Dmqx4dGvEYWnMsXRyQDHS28prg7i63tjxV9UIZd2bE32MQNCHtyrb1V
ZnftymHpNVMmvrZ8cfpPtikqBgWWVTIM7XuAxe/GIDgAUhT0+dYMKpGfuqVU/Y7IzLxvtNlfsXmk
DsZdnT3RGxnyhDNsqPEtVjg6iKz51xg6MidOiTVVD4Q8XH8XzgUtCLU45Z4WoBE82nO0qlhPQb4k
vVpXfdv0+fK1EyAnL2kzOjOabkWbw3cya7gsA7N90lNXfm0DiW+0Dgvnpdc41o6za0yPS1MYmNxd
k+FYWWkaBv91MzpZLoYjepjkkfJwZExME2EsjGlqLONpaOeSqS6p9us48K3mi1nP1X6yx+jr2KzA
W9dyLj1a1cIZdkSBm8/9zFmDUE7TPqlVhy6G6CZQu9VCwsFGOR8YzWm4T83srdejuZTlrnFRkDeI
DYQOnNQfqk1WcPUTywmaB7qRFqreissyNcWeJPZwAmJALA1EeXhtmdr55IP5obVaDxvaEMEm5+x/
mrvGfAsI/34MgPAP6xR6T4ivX91ABInWNSnGmnMbQMeej8pXIUdxW7CUHCenLPfMw5r3ax61MdqT
uR3L2jnWQvtxVeBE9VsdbP28WTfL2BkJzoEhJvz8ubT0dNcqp84YP+ZFHzhwxCcNPY/FIhovKtyd
N15QeJtSorY3y6X2ircaxQaj1mxyq6ZtSnp3xR28uiN6qmmsAQ28wb3zM9tXMXJp/4BInmFn89O7
LjVeC5tIQoRV7XIQOmzRC93ucfJltR8YKBfT+IKCavd5YvmDd7UMMymjYqaVPNYdpNfBoZ9pfW4H
DJ7nHo3cumaoLzXt+i32wekVR62iK6jXQxPmF7KsvY1HBDwR0HruDS3Cq7CoXu1UnJPw1dvatB9h
UD9UvRF+xqM3QKbGcr5N+dZpcYxBeiyK2dyvQW3cOaLe1VyLLHYJtZT7buxnUFO5wsqYT7p8CUNy
VEhmJhbhsLLdF6cvkPGwwbfv7Sgn0rxDtl4JGknjLu+Y2ZmE49m63i3WcFxRAdukHAMv2/V5Wa+b
wBvyDyncZY5dfImPIzJXt6+Ub1lx6pfdegFjy2AOmWYGQGzTkcLN65XLvJOMTPbjFGKl3Acm2/TO
H+gsxoRio68DHkCeVIK9QWzmVfCYjZ5/BVsJTatjByoIVTb+ZZOjUgFUmuxPVrAuWGo8ojurb/UI
vgwk6fcyINiamxhu22q14jZs2keJHcnfkWmVxMG9WZD97ZCGMCUL+9GYZ4Yfm3YpbktbEYkqCjmc
3MXWz5VvwZw0ddS4DHHGtnvBguUdih7PcVxECymHs05Isw8R9R0RuCI7VI8nJrYON32w+K8MgHHc
Hf4ewvIiGlJNXpRNnF62Ru+MutV7H8njy906N97F2EHV4pCcP+VTdINf8W3C2FbOJua3wlknnqnZ
fhZjmN2uCJw8wAxO/Mqs6wt/bPcgIZyvK03xuPIbvRnawr40Owz5BrVE0ik72hB0XHayKz+qtWt3
61n8Jgm8c0I7PBgBzYmKvT1m7MIXudiooWNKmz+a8gNcyTIeWk1agtuyP6DjzrHT0VZweoL2wSRR
Gb3SPZqZp/ytTcdou45iYxjdvHWl7x49X8/72hDte4P5fy8C0s7bRdLAxXEQXMFmaA6UHiAvaC1d
N4G23ltBmlitqknGyOkPpWvSphU+hofKq2lylWvS9wFOqKibwWs5TGpVNvWX46akQsolKW3S2lZT
NzcKBh+HIT94rfBAPqblsDy3nRdeFHXFeB5X5PeT6uRt6xbDoVaLfUtqSjMba6ZP16iUC+maFya5
tL50ZKIMRzwSUODaNkWKE4IxGqnNoFa4zfal1zbG4yzMD5du7XENSKZ9syZ5HTrsrGfbdETXrOvH
2AkUBzMs48QlTTl0IpkINmrc77aRHQlPZ7SLzMy8twYNT8TvI54fbao7E8x/dus2RhZtLVTB8DCG
VcEtB6k5DirLonQhSHkzjpHdJnmIc9rkGPpRZqMqNunqQiKb5pI26WKEtjwgJ9v9pdeL4Kk13CCL
zYkz5latGT0J4v7nQtNzZxzEolq2VqonO7bZ7853ei4wlgnRHaTv299CBarwBPGkIGHD8Fcv6cPK
9BKeFrwp+HppwLr9bOJLhrZ1aNbVvHPWtL4nOSbeqGZGjGCFgqngloN46YrABsHAM/oe4AYV5Gwz
Y95gIUqvlDXNEQljhwZR3df+1wpjJHapsmjf6iF35+Nip7N3QeGcRxcGp2LyFik6xta2pPeZAbTu
kKRNjczNBoXRyMC4K+MMe9J8U1sEDK44BrjTTkRqDTaL0Yl+S2cDd2popMGpaIvMOGrDSpkOjEcJ
rn9QVDtBgdY9UOXKZZOmZkR3CDuhf8JGLa5lzXK8zxgl92hDEqJz2dgpX4CpdXYKZFY8KzfQxV5y
ciGO1hPISyIy8Yw4n0fhyZs816mbTMiRONJtf8U7mvtduN64cmbGPdVkZW/FNOJKKf1wfnIHTvgv
zdRD23HkFFrPzHyJzI23GuALGhshhOzc1Nd7Rt3o99JzyfAafkv1qfI1jDHBc5oWRcQD7hj0oDpQ
O8bZFpLBFzGxnJSUYGX24QcCp5jUCrqdQMMJH8y+7bMLQxF+b2O6HC1tUEHqhUWTaX1y2+LJWRMd
pv5FntY+fUkV0i1ctOFcC2ZkOd+4/9di4wu7cTs2oXPQmMizyD4AsbTGKz3XPl7yKuy2rTPX69fR
jHLaIe1SRh8oMpW+Qhmllh2rlLOKzxS6nM2k1v47F8Kwr0I6SeZ94bJUXnn9MG4tX3nPDO0o7omP
18RBQwx6r6biL43Ky+S+5DpuptUM7mubbCDq2EKxkdvPbTZU2Y5vOjr3gk0lNuPC17PnzxK2KlcC
aDKGRJNfjVM7jkkxtplKnN4e7MOiiu4m7bVd7zgkDh/m0vXELNcFPIBaiJqS8loKwgfjUhtvLimK
4cKQfZlfZk3huFfo7JgSjcWfcBs7qi6u3S735isoFm52TWFdtFQMFgbMDK01JAoCz7N6FTNhlz6O
XMD7sNOipkqWtZcGDl9QlZxRFml9EnDjrCHOgKCMN9rUgTxSE8n1OiP/K1id8JpftMKioTYCFenu
BqMeqC/mleT9U4U9P5jwB3updxlMhRubWE/nCy8cy5WywMRmtKYZmyM2fsHJbsRmT1LHM1xv6+Tl
V5/Y4XxJ31I3J1lJzKltjznomOWZiVs3oofkPqocc+s0LSvZ4qVWfnrZFV7pP3XEufAseIOVvcpp
mMarEAs33oxqoMhPk9lzOG12OB6GTWezt1L6OHnEMKIygAywy/F9lf3Bgo3rmQftDW6ex7Y7W+U3
10ml5ydeSuC73nQRfbaEvIIOPxluljLope+9dF+ravHzOCBZUAleNbKN27FyYLTYohqs66qc4GLE
8xCR0OHgWROK6sSQErZpZOOvO7Pq8juXHx6GBm3vcSz8FpcW1s1Zsy1xAb+mvgcx36PQ4s05U1/p
DyHSzN1jPsCEtalrGOTPvCnfe1yy0Xa3NgZE0ny4aau90laV00alU3zBicYSYMUyxjgGB+K9vUnl
kqfTqW9t3TGTKaOiVa2T9S+WPfr06rWxZJ8wCteY5sK2okt4tor1cZ4jV1w23N3W5eLXnrdbRJtj
gJqK+lGtVKQQDIiJJUSr2dPG0lTeAWwNEe6197EP0ro1amDckAMzGAUzII51aMNds040cSuKSKy4
w4S9EEnO43Cp67M10/BJAmNLePHN3rIO50lucuPOKwf9NJLVReajAty1KDJnH11AVmxbZn5vMhEL
uEhMiV6qY+62zc1q4pePlCzGqyxSTtEm6VS0y5NXLwEO9omUdDLN3tlD62piRbHpEr3jq/Y791iY
nE3fS1XM46aP2mjLU74Yn+gIg3ha0XVCraE3KOVtJ4SejcEB2ji6mQ/K16qzkrxdWfnbbEFbvlF1
hJkgGhWWUKpSsz00inYxR52lXJADOnc8rX06eds5B9zzqa5dVdwZXdk/EszAq0ax5AFR8kdV46Av
3ejK5bAcvVjj2NBuZ9XoqdNKh+wd7U3j2tFCn5ywIIyFIUrN1IPEaDY+mzfKhahJDzbWuWTzsRTG
7M0EeIcyF68zyCDOk1W9FslQ+NEn6drrC4Vt2GMcG8TZWYmdY6sGw3uqLRPTmUuNSYCwJE7WmR7F
UtaDV/LGbBVQlIIJ+glg9sSMINVsXIuUJnsRa9UGw06wMp/CN/feYrmvwltw7FTGct8us3oSQW1+
JuKYxpk9YO8OgSBUUA8/Lca0dAjDoYXxkqfJuMCSYgZJrvEJSUgJUffYkxCf34j+ca3TTurswl50
lzNtZW6/hSvUoI/cTs2vHt8/M01ruXxzmHhXHaURlvfr0hcgN2x5jZsBj/DS6fCkq9LMdhnBZ3Qq
MqCfChxJaZIVBGjuBujeYLsq17lcMmcaiNubhf6Y2qZV25xHj2NfZRGUf4EmJusDT2lwjRtJp9Qz
xGL3+LiY+6grMZgfAmfHtSWbNbxeorrEgeBm/ZdCSPu0DHlbntxiNbsb7TQV0K42XQ+WMwRiy3nH
0Ek3Z+tw25FqMzd4jdyajHjUp3gds1nRbGT8XlzmKza2CtrMNUN7SmZqULv1ceZY/QPHgui1YsLX
6xStsjsM5dBPpKyL6MMdCVXtbWsgG4AGUOdhwuaGxtMZszttTVPU+aYLxgmnvY2oByqGfQEUIu5l
ExlnuSlQP+/LwMlDAh9q5hTt5QOHCBridVLLsboHDjM611M91vU3085787CuI8bxeUE5u5eSMHUy
LSxaGzccx3VbFEYbUlO0pX97pkWDhwMqg9PH4BKtjpYsaMbCO6IDVhrJEnbjuTyC533JANZqjJlg
Mr45KxDIB6aXrVeKm3Hcwvo2uvdpznzBl5UP+a2TuiQKUr7jD55UgD/UWGt6goywjJshTD0QMNJH
IfFTbk30BMfBIh9UPAB9zwPnMbw+f/abARuOk9WYUMvWrJOzID0AUzIzHJtpZnI323PmbLFP51as
9WrBYcnbxrm0Lbe64lLiYO9Ub5qJGsrROeA2knx1WQl5BnFm/GJZqo32a9T073ZjBC/0VOZwR7PH
CHdh13bGy+zUo3dos2XWCRWJ52xn7YzzYfEdSFWDtiZ3w1CFvrhoYDK0xONqR22CprOCuFYzJ9y0
iCKSuSH1sBnks/FcoewBZwQqvLVl1Yuz6xnDim7k+GnWdWOcnfwuS5D0Awxjii1Jj615gmBmUDB6
enoxwNuO1zPEl3IjAWGsCfdPQ1welscNptJC7OvOCOvnfhrQhylJYcEwo29pdjWLOAZm4TIJYMrn
QRzcGn7EZQi0Jt+TqI76yzxwONZGYy/Lk8YIq3aq9XskkKLh4VjyntwkTL0pwzkHB26TCkBocTTN
w4M54ckqV5+qWU3sWcAufFHh8WoLfWPU1voJrIo6ZgpiA5yaofsWmgGG3XOxd7XSNiDQO1nTztN5
P21dkU2an00GwBC791joK6hnq3qeyupRDMq4mIbQ3TpSdPWr72nqtZqDCwFcjIEJBz8mdhCtCI19
2TZLdVeR8pgSyHZ5gFxoqSqxczkapKFq6ytkHJG9ctAjup7nktSWwJ6VPs/A3Z6KfDJLTHlV5h7B
NLsyCeHI9InDNoTIPtKoxKMCpQAKnjEHp55EepFkGfHHxqRG3tkZ7rWLoCV/v1VBPXTHDrJZdmid
uienQBU4bgQSdUOg2kJk8Kt+vtAjLpykC7Ezb0zt1jaKVJpnzNcBLaVUHWzmooyANqft9ITZziwI
NeGPS1LVNEFc0Xgghu3mZE9Z57tNNTlWfpvpKXslfl1dp6jp+3oAvcZ4B4fIU5pfOsOqrHMQ0My3
7dKx8y/UFVXr2wekCPmUTkTYy2GuCXz3St+sYB0EcIVqJPZdw/6emZlxu2oZ4LKiE9cKPW0D0Rkb
DyNZWEP7rLmIsybfMpHEJkRlhhyDddszcG1trgZLkBlxQ5yYXmvkD3nDUp+4PB/Wzg28gicrm4nx
U1uieVYQkRIDIFWWhE04fJ1CH79DpPFzxsHoG5ctYzkFaeSi2jp2GzGD26lCIsSdF6WHEvn8aZrq
5oGehHtyOGncWuHobgOjD/eiG9pNFbjuftWgevimm9t5OWfHyXZw+CDx4DT1bWjp6sTtpT915rJw
YDUc45NYyAzFRATTjkCpKNt4zZcFf9mIqb1A+gtjOgzLtghATsXDFFULAKNzoK2aJ3GhSOxtlEsF
QqltIZwUleEkWR/Nh76NbGpVBxe0WueXvhjCDTVUjnM34Nrhmu5grQP/skiMuUv22GRsv+Arl5QI
Ygc+MyWhmLbF+MIzKp9zjjDoYICaeBuwG5o6tHF+y+zKRrljkWuaB0xM1aPh4p2FGAKybEjlA7Qz
UEeqm/NjugbRk2FN3SMgtMiJ1wYX54xAAd3HM6+NTpITi7ijOcSkYYfdLus/1Ui2Sb/k4Q3nZR4W
PVcYATOZySA+7/H0jwAtHD180Y8rx40tD9IVSmLBHMs2nG4zqJxfREl7AoSxINxj2Mmiz+pwuUaE
Y9OAmxFT+0anMqUklM/NSmTSH0QYMwlp2qB627uui6D2VE6+cyVMwSCCQCPBjFRGkH7wEsYx0OwL
W5BZKl6Ek12MjtlsVmcuyG1x6AKDF3wzU+FACjSuF2JXr4N2UM3Jil94s/PZwf0ZyxxXAHyp6Slg
CgfdwWwQG1kxa4z5yGFStpN9SAdb3VKtqX2oYLMM6KGnhiUrCVuFng255FbwgIGs7OgZxF6aAnU4
j8aLieioF9vpZHsfmKt7pcaZLJeJV2vZe6zmirW7dfElc9T4hv82j/bM7ZupJmefZ+WckarF5ozf
4XDqEn0YFnu2tkFvlhzlEH332ewP7HRkYYLxmYbSHqXDfpKEjw8NMsFp0W74OIrJu7PXwo4d8Brb
SXhBv6Me7w7IYkTpdIbA66R2e/BBN5x8doyN7xerkYSSribRiNa5CofoBRoM2h6W+OLeEdKPsyIs
LzKvDz5D0V2vSN8Sp3f8gb8JwMQ+jKMW932uozjNW9pz3RKc4BMVRzWIbw46XhzJpnxRSh3LENZ9
ZlBneZPV0zcZnhn9N1z7gqakr3O9ZZNmcJX0eaCxWTtfFtm7155n0z2AmMUhzFqdcTtY1dRuYHQ7
xcZuYPMwo9vwT9wI6UbptPzAtWJGLx5LCLMPupyEN4Nnus3/RQmqUA9aceWG1fytATQQva6cWdmo
SzhSsZvDwUp6y8EQ7OHW/cM98o/sFv+NkeI7s8X+o7t5az7G/w1uC5chun/ntjhM7Vv7ndvij9/4
021hub/ZvmV7juNhznPOk3/+cFvgmMBTgf80CDjWMsUMH8afbgvH/A3LD+abMzMaI+z5l/50W9ju
b/yA586CM+OxcVr/xG3xvQsHEALGG17Exm3JJoy/83urRZQZDjHNaL501xWZubLLPYSy/LMfTeEv
3Ew/GrgYBWFiIg7PnyvEoPiDlU/2eV7XxrhcDaNHys835XvfCfOwEFG8BtOmrV84xiyuCW//r0Yu
PhPjgvFrY4z2TfdHOH+31oC40o54U9OnJw7p+tDaQXbw8pnWkafSkJkybJbmEjJDOzNy0GFnwGLk
pEN5yM2xP4JGFJuCxMdGiGh89rWaH5hl770VZ3pjZjfmnfY0i/B6pjvWqQ3nUQXqubU9l4ZxUzDe
oNI4KLS7omb9To2k70vae3Hyxypt7HcLPvgjQYvi61Ry/JuUKj7ZwKQR02tKigyvzr4fJGJHkJVh
4nnnOXguTSnqZeIGd5aawTHU7kvtGYw6J3w0bYHprMaO+iC7dlnwO2JBbrFzzaH/FhnlzWR2d/xb
0kzFusqtaRX2AzB05wEU4ARJpTEvGloWBGExYnN+EGrZ1EW6XhoeNAbtZOFdRAfxOPolWqDS0aWz
9uGFKOUZ6+F5uqKcrcENFYYO9g7MhlMAVOy+VqCAByuHdKIaggUe+1+y2ESCs8xd74YCrnFsGgOg
XqAo56T4ONOq8tr0M7ESddGSczo1JDV5O3OLzmJ3zddpUeik+QA3PPHkNCalasgv+6G4MDhdPRiW
Np6gyniXuO/rKzKuyPGWJ9cNsJz+Lm9GZwvwwMp2K9iye7fv/edRol9VpVcfmiVg+x5bZ1tFJag6
Fd0vLQdvIA0r0Tt/te+JOvuP8PV2hFkJZNAvWJ9S8pLs3qN7ort2pp/0LuiSVvQXOlqjA+F8D523
ju5p73rJKCNFdLNbdo2fqkOah9XRZu4Wi3s17pSnmitbeNahH1rzCnxzQ7Oiak1Nn1cgCUJsvXHM
ebjBTFhlZC2L/vPsCn094fo4SDYBkjHkLsoFfgw89P516adsB1wOJrkBXyrNyEmtWnRXlW0Up0IE
2OIX3PiJi/vzRAkw3dJqKa54sOstVY51E4Lg2QFXkHtlrMsmd9D0fLGS7+xpn1Bd6RvOI+kTAq91
PUZsp/3ES/OsTf0eY6NOZkoA4pE1+P15wDrFCJfXLCwMwHgQiJ0gSA+Af/MaycR2qF+7Yssm692Z
vZu9GsMgX/tC56dZwx2MAZNAgQ8FbUtkGm8PHsO7tWkaXQ9kChKkzelSGFBIlq5Lr0oa1m+Onb/3
PartnJ9TbRycqjUeQ2E5sTGU7VXNk5gYrkl0UpbRyTHX/m4OaE7IIbfv+99navssZru5ddOjEc4w
hxWnoMTCuvVRdab4FMopfZiJcp8RFHV+yqKOEy/kC/soZHhth5l8j3KPwhrC+nKnoKgyctAo9i2F
y6PF+fbOL3BQERZSy9NkRBD5hH3TW4oigeVBJoZeyqMUAravce6icvFvtQanIhxBWtufvHu+yxR6
rt0U27BdxGUgMftvWJTsuJjyJgE96mwLpYvr2srlvUkUghYh/BXbRN4Z2nwvlL7MXTAWgv/kibCX
Q1rmEfD1UHWfGqAvFy6dwD08pfJgoafcu0ZaQxBrlr0cUy9ETzSjeLBD50S/hiVgHYivNal1Rd8o
u2aa6W1XrNbezW1ny8gHxpcucwniOw2tKyV9im2Aa/lhDVz/NOcFkOJ+aN4JjhMECnV5MStJlM8j
KsiOuqaEi+ikcJbz8Pj4OSF6rfds0Xd1hX1C4glQkVXtM7Q1FtS0Xbf9WGY1RhQGjpF8pqM0VQvo
VEYmBkNFnLDxI7mTVtdfIQK1R7ZoPp8qzL1OAeQm2dB3/kYgg1xgTyq7fb56TOaYlHsXrHK8srup
YUzALL6uVl3uZpNu/rpOfbTJaRcdOg6yW8+Bw+1ayF45q/2XTjXT7ryobVmGHAABY148YGeDv9K7
6kG7inwlMsG8wYLmfaXTHUVAEZFA4hAJsIqlgGyDb6Z8hPoVJSjw82e7hUnF125Vd+f+zv0E++mi
qNbhY42ymnZw2L3VJk3iMBjSnbbzebuUo4l03dOojHu3ab4Sq7HYKPD8jDlIUu7NWXAI94zLwjYA
C1husGVoACYIVQ/L4+i3zpT4CITEUkV9U2CN2Zs0Nl6doj474wb/jedavnOixvzVE2wnTgZvgE0L
+Ad2DyyyF9loSvdYUi7fljQCoTKF6ZGIOzeYQzuxdmWZeMOcNlu3dOvXyNbqJOyu3/ZBX75Bag13
WN2Mg4MA9zxnYoDPwEld5m5HPjKb79EMw+tBGktiomw9LZE0Hz3r/5F3JsuRK8e2/ZVnd/wgQxPo
Bm+SPYlk39cEVmQV0fc9vv4t8EhXJJg30+poeE2mgcRzGAwgEOHhvn3tQtvFst6sMY3w3105SJ59
NJl05w4daZ4Wtu8t11xP/uDM3XVpqr2hFHE3KddbCG0yiZ5sCF76Nr2kBxKue1JLtCWXnXcX0Ee5
0cpO3UWZpEPcNXs+7sC6sIBdsP7GKHb4r8D6zrwnnqov9cTSKElnKd+PxnVVhO+J5/6uSv8XBDnx
qJLofUWqOQGVyaatfQgm76FptLQCZ9VtCMMwXWSJ3b4kuklZhRM4BPRdhxeNaRvLEKOUVVV2wHdE
FDywVRS3JLOphUNrdtinh1UR1eVthl5n1UIP/Jm3bvsaVhXoR6+01mmLmY4JsHtLEZe2gJ4e3p5z
ep/4phsuM1qNd6EvOG5oQL6ln74HwhGnO1mVo+vGrturEprPOyoHjgmqor/KqrXx85LadA1yhYQA
bqoB3Bs2FLUGWaTQMn0JRupmHF/sAR8gKvlF9Cj7ZuGUQ9SvurSSH0DCqo/UN3xnhF13kSPdWMmk
DWB5AJNegtSiWKcDxUJ02yqVM0QQIz0PpMqiDPp8xW+KtYUdU2d0rT69c3XTCpZs/96dDIZiS3Gq
vSoEOZ00aMcHwen9M2kCMI11n/jPrab2W/Yn/3LQ7OxHQKPR+2QAvLYll9JUpRIGqsgEkGZ39z35
rte6BDy5zEWcv7VRaDQLuLvIDcla3iowZfY22pi1okFcp/MC01XbE7/qnhS53PZgRTxFPdfqvF2l
wpTvCq9Asunbv3MPqaaqYu1VQ5BDxQrm7IF6Tv3u1za5TJLL1Jnh95PSBiN+bog8fEiqhExQ4OtI
BImDwCQ112GIxG1d5gCCMPJKlQejSrT49xiPlGCNUHeLjcgHw0JJ0Sm3vojT+yCUvMux6eJNjazF
IPKR3HVjacRtpLDdfklElf+yx9B/koOA1W+lYA7WE6LnPZnccy8zY0CvlNh2tBpkUSNUyOzCWtTI
Kd5yv1Yudb2Gd8xrZH8E50FoRmfXC1C3Vjo3CiNHAS33l3rPejM1Ou19sCbkreXwoVUU+JX8gyki
W1vGNwVKRZrSTrUaoTOf4UTRrtO82XrI2G7KokRaDl/yranU6kKMyKcXZloY6bK1kuy3r8USzN2+
fAnLhLRWG8ONjutzq5YbZ6DMc44AHPizqkfPWpF5ZMdU+zyCDnphZJ19WxZavygVWhM9SUoeeY/d
VUgFCeBHp44gUjp701S1fF40JqFtP7zlbIDnRY70zfWfDPgw63IsrxGoVWubEsVZaDevVRQMD1na
1E7Tq7saz9ZaQ0+Qm3a68qNIXaV6qmxtaNiLIESrpnv+EzLAaA/VnsZVLUb9O2aG/KLHnkYiKlwK
3aaFKYvVuzgPu3v82sWjAucBYW0KlwYktTOoUlxvjVAyptSxZ50JX5T3PgRtmvU7a+9RJNuyPUa/
zLoiT9ljdJKCECwWSBOSJRJsY51AB3b8AViw7uekCFFdFFdF0iGMHOoU8GuuNvEOoZMsLdS0grCh
avq9adjlhQeb/9ki1UJPceqmfNMU+/WFnqfdg9RQjCFiBATJ17SxQD6sdc+DCpXogDs43tH2azZl
rIQKWO+b3opSXo61W2HvzMzuXkkxKw0dxXGV0gFtPbCl/2xsXVzJlUdnQuV63ZpeGnXhFsPw1DX2
vi3d/rY0J+qdjSZ2redaR0pZPqfyUG7k1uIHY2k01PW5RWmBBmUA3duP3DSqnzVV8VtDL+KfQUg7
/jDat62cp5z9anjnEeYvCJDPKSFvR9XsuZNyTVxQvLeuXbcXWBnR/BKodnjjovt02rR8H1ykjh53
I3r00ZeHpMsv3CFLKfOHSIhU8uhRKIaUipMoJgEqTLJaylTEkkU/bt10Us/XfPXXZmM3qzJmteBB
QnuomYryXBS69zJAYbjOxzry1lmSmRs6xuiN9yDKnBNOkHIQnBlvCOT1myavUjSwQbCqVMOG1WAa
45khKsFVS0lBErNT3YdjarzZkl7C2eoDXG2E7Jq/G99IUWkS6ARK3bSLuki0i74aW3ep2y2iht6j
WZx82xBZ8HWUYUc33nA2NRa+uRagndpL4GNwMue/qUPGl6xL9cJPTeNCY3+D42J1O5O0KvVABVn9
4ErSpWsPJf4QYXrBbipzlFT2JYyuM9wxnmQN6Cla9h1HT7Wucg+9nU+2h01pgIdHV7jxACTOe2pi
V2FhGclaFtrKb+AcE/hus05qtqYL09K3h20U4WYzAXqUmLaByJ04JTYx1yIEKnhlZb7/EsaR4lSj
l54po5yuehyxwBVI9VUQuSCdfbW9NrPBeiHbpN6GCpxfuCTZyiAQ2uCvTTKyjoscPmbWrPIREKSb
msk9df4MzLwfoBljztSKMggyZt0EKy/3DWvVckZh/JsWyaOWtvU5h4dxW0qZhwIkKtBRtE2Im1CQ
v/ahAY+Hfa+A09IkL4EJ5MkMwbbXUlVt0hzaIi8l3IUIfTa8jfKOskuJewBK3gcqMu5jTv/WluwP
9QrERBuladC7lMYrCfp82QOH32Jvb53JqEGI9z/UzXVbnUNw8eE4Bf61HIXWloS1V66owAU/KoUj
l9uAET9KyFauWr94LvzYgqFsXuF1M5WiCNQfcNOQOrYkYTvQ8+rLqIRg5pvZfWcaIZAhl/SzN0HM
CEclp1Y9jey4Kc4Q5WsknyEoxYYcFYtMJOarkpC2kdOgf4iDMd1VWQa2aAjK7AfigKmmPVabABEL
dbwOSYyMkvqtTYR3LXl8eQApAxBQRXJb6AZdozEWEgu/brpHTvNhVWVF8RiNFdAeJB+bsjWMW3Yo
Y+kiHD+jzwVwTWwEr3E6VDsTPdMqyjXrOZb0W9V12VFTtvm4HTX+mDx+APtPSJoi69QstwsXXiWk
HzAL1bekz+tFWwqFI1qqzzjzyVz4OQLoxEQrDm45XEdJ9zuY3FYazAMfDK2kOg1kk04HjlV/51Jg
HUc1AS/lcbsL7Y1K19RW8/NVEnvSPkdt/FumvkGqhnZPrS1RTNviJnaTXx5Vt60G+MQJk374LToM
7qVG7XbG5OHQUsS9K0NssjLJFyRhlP6NbIh8J6OXfQEIVm8lXaBooKnpN5zGVEVt9KuEFXImmZX8
WDepgYZK1Fdmqfq7MomUiwZ07lWaE1SpCd40q3pI+2BJRIMIkKYK+52VMd6NHFaXZISqjWRK6U09
pogzC0o1klFS5rRQHtGVVtobGVX4ZWNTha1Al65L2UcrgToec5Ee+gWXRX8turF6StIx3Fl2ABoF
nE60EoYc3scjFgsNmrgNFzcqsXXYnOl2pN6EBtdnyU+7HzJVs2cqpvqkLIwQpch229CjhdIFt7EK
9xLkmrwJa3DtHwWoYZKNIZmXoCSXIsteBRY5j9dlqV9gxIb7QEXHK70DCvIJBxSETkcBZVJwutJd
F2BcQOAXkFhVBoskjKudpaRc6YqtveJSN2ocTWwZTV4fRBkLYxKugLDK91x3OgJwl4ay1NCWcloB
g0qU3wQKw65HiU1+SCIML8xhZ/qqePfQOm/Jl9ZboY/qvSeK6XttAImPPnE3xbt6uEzMyNpRpDcW
FrHlJTizgtyXbjbLiCvIphG1qdHkbYfP3mjcNwrUzSYme6X37oOMLHnNwUBWp29Etk3huu5Cg9wJ
gWS7AcuFHU2D5cMqpGnlpsa7F1TmcOEFdr5RE2A/8LqojbYiXumNFJIZwDpCYZsPYg+7H2zR3lvb
U89DWQxX+LKDCtFilawcE1PGMTjvpYkG7qKB62JuDjnU0ovAoOXYRwxDUbhGnArdgL49NC8sr2Jc
44tjkYHW4oDDRO+3lQSG2Sus1sNqK9MXQQ3/TIvC7jzBxOoMyLi2An1dPJS5Jq1a+gFJhWoDsCdy
JSKusvtBNYdmM6TUbbFSMCe1Go1ICgg5o8T6T41NVKWt4uQ6lPakNpQrSydjbWrkDX2cDik3RM8G
/nWORMS96vsOTMpo6iv884BNB1ED6SzJuisU/spdOLb2U92pw9KtyUtKkATTKF4rJGpJHFQSlYmG
bm/0NK3c7eG9+LQW9SCpuJjBDMOjxR0Kc12RT9tU9Afdu2QONr2UZRttKrzStJPt8POuti2UVAxg
WvSAS7Vo5HWuSyotKb0AFVxUKN+qIGuerFrAo2pCoNTq5LzWy7r8hFJIo2OM/lA5Cb2N7mI/o9Ow
BAQG34hFb9sjsDHbUJ81teELpb9OefBodh3WqMPh+4tRwpWsjMfniiTST4hU7SpBSnOfQgp/jQm0
0SoYaHsNNPY/qq4LuJEUBjZluVCJekn8Lyw/b5+9yPQuCHbbp5jyPSSvPM0WPve7KatY3WX4C6wM
v282GT1S9z4Km2tJ0ZttwFWRFcT2VvNuYLXlGoZ1AYJsRBdW9Qu/558DXgVXwKDEfaYr5kWASOoh
t2V5LTc+NOkOHplsKzLdEXqwlSNli4ia+9x46WZcjAAHtmugXuIqjuhmq3yJL7PHcmj0a4DtRbQm
0i/WmYhwefE6egXEIP0Y8dmrdQGsdzIKEWqc3dF4gw9WYmprlrm0MEOQaMPkMULrSLFMCiVzCsMN
rtXJkATiDd4kXdZk566IISiHhXKmTSYmNdeFVZmF6MQnixMIS/FKm2xPbNMD8Nmto1J5waxvRTNV
6K69AOHRWKXN1RAU1VTTtvzLRh04KCkqP7ofJiyI3cl3f1izaBhXrk23ijyESjGV1SD0oZCHav4k
VbwqdpkaZEGXoKPp86K4g07a8iWnenLr90H61ADche+rKxt18MWm+TCTCT+MZcISrwJw11F41Uu4
YipJYz7RR4HVD5kT1JkhWzXeVMquShrLWqIsLy4QKbc7clX1z/TD9SaKMM5ScMKJ4Lc8uC3o6bzy
yXMnmiEWvjV6PwXdVhedRx/XEqh0dpFA0j1TO5FTMCu9bN2z7OmglZB5oYiU73tXxk80lGRfWqTo
4p7bIR5v28yPXxu3z9j2wqrHz5G/QVHM4KEObLNdqCrlf3BR3noSoEEHbrARogmdRgi7yEz8Mmur
BdRteg/0M9G0mCNMJ/UPaTVfxkVSnruNES+7sea0bpoiZEuaDI8wrLZvJSkyHjhe/d0gSV20MItB
PMuTbxKtyeIMFSw5fWBZ+hLipbFXP8yWYtr8xE7CVexRNyi3j2r+rKT5Qqg1cqf6Z4Lvq0zTSgVO
mvhnZ9EusGgH2VuMEj5PUAR3fpw+hIh174PJD0oJ+uCO1Lp7kRCLrFHWrAMMLpfGiJNU0FETa6AK
U/W40jPXvaFrALa3HbGSUb3Hy0bvJFSSHw5VVqunP20lxreKO2pIEj1J6Xf0jFddarCVzfo9nHR/
ZUzGV7GGBVZoSYA76am+tTQ6i8jI4KxQl9hmVTre3YNp/I6NHo8DipqbWPNJ46kFF30lsn8nXa6d
8yAx+TQMsbKwvUQfQegfVU/4QGBQMFl4lblg+8mMpYIS8Jx67aU9GX11fGx4TTVUF0nackfJ/D0Z
/3YjES9s/RKnsBDW9FpJKhcVUaY4SVU6eHUx16imW27AaWxKGi2ZkX5NVdMEuBuMa2o57OuCWBxV
fIvvMPB8O4T4mJqhE6a+ct9+2JvhFzBZrHpn7WR+RkVRXnNxwBFNMxrc0dxYLlkrVY9R3Yd/WlOb
YYA0Cls1XCYaeOENZmulqvl3Wtle9KIYjJVG+vG2RRHmb8oxxgwn/zBwS7La3VG5rG7RdXb71I+G
vdDxfCvohqFHdfKBA8apLWgc81c0C2EFME6ecWqSYB9nTk5yfojj0SSwBu9WT15zqorrnIis0KEH
pfwR0Td/w8PWbpvSzbbdh2Pd2MK6DDXFXRaTo92QKDqFljRc2W5wjy13QauAlCHw85C4IGftqvDC
jwVOeaPKpWw5DG1Cm2mlOnmPqV5Bt8VF8OG0B50ofkuTKAZdPFnxEe5m7xJ60DX9QTj1kbWFus5C
Nu/SKKr2nB7FZdt0zQtGrTj9ZQ2mf0NC+SXwwmQTTP6A4OUD6KD9eKVLMnLdvB5diZZImsL8HH/B
WlcSY1VProOBEdU7OlLlDRu+vBong8Kx60CXl0nS7/6vD1lUK2wNiUKX0zGHiP3KTGw2CA9l/0ok
hPlU+NVtlJTqKrBTfTPmenWH0IU2WKSs0TvP+y94yf9qmQv4ONQhR6Aizc/U+5Wl3hepy1//1r+k
LuY/UKuo6DBs1TKVidb0L6mL/Q8DqptND6HBrdr6t9RF1f9BwhebbxOtGHlr5ZPURf6HOilTZJn/
WxHwNv8TqQuesxDfEIIoRGDQQ2ZQnzZXKH7KWutkXb6CSPwQhNW6A5lwgsc3l9TMx5nRS1JZBU+v
+J0TYOukjHu5vLLy509P/p/QlP/D0XSdBWld/b//+koGMq2PMWwMivB6h6AzB5jpgwp/eUA7H/tA
l+gGJY5qxMMQ0gvT3Bwf6/t8BMoaOkKgAun4Tk0am080FtyHiooeDdWBg4zfyxvZXhSU3gl10PRU
/q3UmWb0dZQZsCpR6bDCLINRgMrxP7aWp66PT+TgEIiQFKrMLEF5pnUqChV1TeCqjssi8Ot+79b9
ifdyeAhaWQEYmrT4zIB/Jk5VoS61mhN/iAAwydFOPKfvb57nNDXL/nOE2dvAcpCwcJSYRIS9TuhH
Z1BO3nJpQMAan0uacn/8oX1Vbf3zvWB0rMpIR6jrzr6aSlazSrZa1dFcyv/0bXk3Wo+EubGtBAsd
YzgBfDs0P+hGpgxjiCWnz8bLKdR6tPUojofQM+2eUTQvjLLaGYlYZGp3/uezY1MyNGFoOvuP9XVt
KypiLw9+jiOy6QoJacfVF435zio58d4OfUWfR5qp3yq7jSpr1OAICKAayWvfaosg0VfH53NiFDFb
f1pKDxxQahXXQe8XVs3nUVndZ550YphDi+LTZMRsEeqpatAEaamOqiX0xJ9HbbOiui/B0Tk+H+XU
hGbbQoXoRE80loNK/RjI7jrXkOWivo/iYadndDgENFJbaDtMp49/y+NTjbxW758n86rjf8uhb/vz
pGcrs+oGneqHoToJvsq01+JTa52Y7qkhpp9/2mr1ug8CrROK46qWvfYai/IOhPi/saF/nsj0zD+N
wh0kbmtAGo7t3do4ccqvbhP9jeVOscNS6OclSDZm7y2oWjRqdc8KCeWfUdq/DBGtW8J4PP5ODi0P
2xC2YikaOlp59v2GNcWDRFNVp8cdrx36NdZHAOZPHekHNiWNeIaz1kAwa+uz9R551KTt2jOdVrwN
GO9N0iJuf6Sn1hmA/eNzOrAIiE5Mnhphj8Z28PX16FAJNEEM46SagQEY+JYTW+yBh6bx0MjPQj/l
HJk9NGD7vaqD+Ha4egxDDDp6H/n26vgsTg0y2+9cyB1FD3PGqSsgzwjFFODVtb0+PsoUHM7DBuYC
MW4KTqjWzNaZWeIt0/pYapYr77a7mBjyv41fMIzka+VW+gFs4M48k/YUO9KN9yptjg9/aF3AvYQO
gYqaIHa23WaUE6Rh1IWTocs3+h0EI2Stv/3+VTq5Bg/suZpt2zJiB0GkbszemjuZnXmJajoYQy7K
GJVtuuVe52cPx+d0apzZi6N6mHqm4llOV7/GBXmefj/mdEXpf4Rd/QgsON5l+nigFk+x5ddljqty
hQIvsBzcFLDjoais/lajP0M9/zWKqtqqKiacJTDBr6PEnlLxJ2joVt19lPSLtntUKRhgFvvnXy0T
gY1t0JRh0jj3daDEdWszwbl532rDPtUBZWne7fE3o0x/7CxGBm+k6dYUrYAWme0MdUPTJtaOCil1
+G/pG8xnPDSQ7ynvFkLEnC3JjHds5i/HBz6wzL+MO33rnw4MWrGhSHQdURK6TFrrLhP/p+rFa13d
FtqP42Md2P0Yi1YE2SCLzOP8OlbV+0Xe9YbhoORLOGLH+8iQ8hMv68Aa/zLINOFPE0IzZJAdNQ0n
isRSSeG2qO9x90Jl4sRAp2YzW+R9MCXYrVhzpCa+4wTZYej0fPyBHdhohUrkaqs6m4I8D9B7s7dj
viTheKWQHEXBq7Ju6RSN07G/+s+Gmq0/vuHSlGJbc4DSLVUcFxCljmR1j49y8JnZxA3cbOFjqLMN
SDa9im7xjEbrPrkSbBAyXr//2RjabFuIkly2okIWTovMqqANISpPjHDwm/n3LKbens9LLERs0UL3
05weQNRI43zS36nty6jc4MNw4hQ8uJw/jaV+HatSAHU0ciscrXwe6LZskUfWwRs10P/ozWizCBh/
dI8UPGe6kdaPPQgn/BeTE89t+iLme5zGKrboCDbFt1CrH5HK1bZvUGMOfsVecO0qSKgCvTxDBXtW
VuOZK8y/GMH/I3L2QBAxtQj995iz52egcaSNhIBoHJSnsMZIJ8aZraX/XXjZBj3Phdw0F51hngr1
Dn27GDcIVrqlUHGffVARJLE2azrToUP0wqbDlIL9jdb8Ge7+r0Pw8zCz/Tsvu6CKc470DDW7kpSX
HpqTZUlXat8qJ9biwfeHus5UTFPhiJp+/mlrjTQEzcWg6w5CXK5IvX3ul8pTU8U7ui7PdTqH4Bni
9HF8ZR76AqjL//eosz2j7JOqqo2Qr81t117WEWp2y0aFMXeKDX5wJIvLBpdOG53vbOeQqRm1lPY1
J5Kp5xpPNrP0umcZfs7fmJJl0ttF1yDZt9mU0BW0oFNdwwEHe6moogSyEtGFbi+Lzj07PtahLZc7
B0xoAxoacOevL03yJYy5wAc5ErFYh+IeIfmJ6Rxa6kJTuNhoREmM9XUIOcuGFL6O6YD/XE/tPPjP
LMrcO7EQDm27n4eZfcqSjzYSM3cL097pVL+aeptgaiwwxMOh8+3PH9uUOiILK9sUxmbfFQYwNugK
LGms4rGpxIKm2j+/RhPuKzqdi2SnyPR+fWp5hjNCGVf+fsyuCns8y8rzNqs3x6dxaEkbOoIRNBkW
/oWzaMi1476NwTUi5hWr6YHlboL5uLRMwufjIx1aBJ9Hmm0OqgTvw+qIxiFzL/3iyYBY1UU3xwc5
tANZyLy5q1NqgLf59Zl1aoJFu2KHe1CSqyhCOL7UdKfHfq4MgQ33JxbBgafHLUazdIvcADnS6eef
NjxZYD4I/jPao1QwaQj0sn0T/8CH+c8/IHiPfEGarZk6X+nXcYZ8NBKlrKO9XZ9jXAxf5VagTjn+
7L6/IEvWKcXIMjInRppNpi5CEAC1lOxNcxsI9oImXRZWcOIjPTiKTVKZQhHPzJi2o0+PTBk9Su1o
22m1vy17fLVbbCrej8/kwGXJkg3KIJpiUu2BTP91EAIVFCfYke71sIWYrsiDeSVKHY+PLm1fEzWy
zjG+DX64etQ+apCkzyVM5LITD/T76vj6V8weaKh6Yz6AdduPU4sfkEY8o9A3s4kXd8cn/H0PhyVH
EGjjk6IoeCp8nS/gQCsyG531oRVn9Ceu5MrcHh/i++ZqsXPrCNE4I3C0mb23Xg/gkZMv33tVuKC3
HLx4turrjYywzovGzfHRDqwSlcnQXspaJJusfZ2QUSC1NiWF0fAezKTzsXsBFXN8DOX7ZsGUPg0y
m5IPnjkGcJ7s5a12ZZwr+2ZbXJi3YqVf2BfFPriGQ7ybMkjG+vjIBxYGijrgbiZgV+Kk2cCDlgCN
SZtoT6dyUv50C33ZeY6JNfvxcQ48RcaZtkMhg5NUZgeiTIYWCRDjQKRfWN5dXXmYRYcnlvmBlaHJ
dNgTFNFLZWqzYAUPzd7tczfap7l/FdNQ3lnSS24VW+yvJqrGieGmh/P1kmB9Hu7DQOLTBiJEaHrQ
Wz+aU2hZRPtmqBRbjz+5Q2+ImFyjC5BtnQzz1/U39lVewYiP9+SVF6rxFLd42+Qvkjjx4U7PZj4Z
ThCLIUggfTuvonz0x9FlnctiU/jvNJwthOTTYw9DxqoRRFoU26ITy+/AE9QFGmfyBqROhTVbfshX
sWyIbAbtVtXYrBRYRMcf38c9fTYvMsw6om3DxABLnsUuVLzq2BVusm9Xygrc4aJfwbheYFG/FkvI
CWsgEEu6A5a0ESyb1biurtWVtQkXAGwW7voUfuLAEtV1GTibaqjwOeZLFJtoRQtV/pyetlbwP7if
LuTspRuMhWjcE2vnwDv9PNj3Ohysz6T3aHwkscCOignGZek9DhLegQieA+XZ5vUef+AH1iucGGqZ
1Op1tBKz5w3ur/Y7cLT7AnMDqb3E1nfhJ04r/T4+zqGTlWCULqpJ48ERO9tSRjHIBr1ACSDfLMQX
NAucsPbgheYQJ+9Mc0geBZar6wKfwFddg7xHO5N2YgEfXF4meA9B5IUlzfwRNwqi7srlfZYbrnur
YZkt0O4uAR8u+0WxlNbJErXe4u0N2ehmWIUL4r9lufQ22iJfnVpcB3ZZm+ungVwFQYw532VHuots
y61TSNr+EqtROqB+42t+/MEfHMTU2CrYlfiqZi+4FFDFEy9O91Q9VsJ6bE1as5oTgxw4EMFKyCrh
n0mRUZ6dukpkdHIwWny1VbyWQO563k5o+aLDlQId3AJH7RNRxaH19GXI2V5kFpbhgYvg4UU/eIY7
H+0XMs5VlbToyW8GVdn4E5bLqk6MPP3i2Q7FwJjfcPc1TIo4X3f4cipMeB3tyXVxo8Q3UC+Pv7AD
XyS/f9JBIdVhy5l+/umYimlqTxPB74/pX8ZSF+nze4vVJI0VJ/Yb5dBUOMp5Y9QnqR3OhqKYAj4r
ytO9ogLmVoytQk+Sm0uXgFMXPmd+FKcXFRBXq31udFyf+1dawMH6BieO5kOL1Jpq/9weWKvzL6Ho
WwxRpSHdq/0Pz91nyt4cT1zwlOnknb83yjmmTvwEHGl+FWpcy2y0skn3vfKIQHOh0ybqomptAJH7
ilhCo4csTrwdxD+Tftwdf6vfZ8hZRgcY/VWkZQh6vr7VSAsVEw5Xslc64JBp8cjrvGhK/+n4MN/P
q2kYCr1I33RCuNkuGxlyo9CYkezhaOCYs9aQjQd5gyHOFsboiQzoqcFmX30k6C9IMgazM2/pm9dK
4i5NP9zF9DjFtfzHJxVlTI3UFt6bwJzn3x0uHWD+Mk4qDWWuGLRFYQ2LEg9hxXo8/hAPvSvEUtyb
1enSMpd8DbqCoW/H9cs3/KU6wtke07XadicW/fevb6rL/nuY2Uai+FMvZ6anezl17aVKxH1eJ5Z0
fXwy3y4ruD7ItFxwo4RDT1w1G8YSfWkMbi7O8S8aH4vcHze1GHeGGtRcksYQB58kvDXjlHtSQEMM
mDm5XAEGfsPaaNihQqfhKteUVZKbQEA0zcgKuLtd6tJsDMb7+J87fygffy3n4VQ6ZA80pxjp8+4H
It30MsnAZbc2NqmkmE9l2bgn9tj5G56NMo96aNsJezR/xnmVlePSx3ZnY0vNeCvRL3jiizwwFHVk
1eBuze4m5um+JOiaCNZl6JQ5V6m+WSXGb+OPizlMCHksUTlaO83+RmQrFSPMY92PSDAPdOmE/tIU
kliM1gSlB+F94uSYn1Efw3GlJ1MvSJfNCWmanLvgc3vpXI+q+7LTtRVmGjdqDfxyxL3k+JJQp03r
8879MZqJ5kSgmtCUuV1xjrOAqweFcY55QHUjZ369s9NKLONALegdl/GS88DyN7Q3qexDHc7oedEv
aUWkr6s11JVep/BZajtzemyNVmERjryGvFtXNW21mR7pC6zHiMFGKdhQEa2fj8/g0Br4iI4mm0SZ
OOzromZiKa4fTeBwrMOcEv4V4AAQXuaJMOzAx0OBnyjsn+NMP//08SDv7+uisQOnqfTnLjJojPmn
M+b/WPWadov5u/gITrACVMEmze63Rq7kNP+BBPHT9Jo20nXYWJd14V3U7nBfQ7XKaLP4G08Pqdak
Y0EtMU/80dxIIxk4XUcJonjiT8IyC2nRGGi1PPGxzk+0aaUhjuaMIRdsc35+fYCi10nugRFzqvRX
b2MOKAq49fS9yk+BVa6Oz+vg2/o02OxtjZbktwpGFPjSetkzhlC0Inqmv/vTUYj9+VRVbhlCIIr/
OqUGwh69nFrmVMOZKb3U5a/jv/9bXMWpIhPysu6ovZOQmA1Q96DRxowB0mf/OnzJf/GfK/tBPCvW
Sv99fLDpd31dfTSTQMQk/qbR7FsCYiwlKxFulTmYAcGysuvsBxHOqSLa4VGQubHZyPhiz05MKhsZ
2MAAEiu0BEyOqFhrJ/a0D4nZ95n8e4zZOScldm/ZcZ45mSfDU8xaOXdku2quyXL39TJuhPeeZJWr
rHN6967ascTcMwjLaKXTSr9CTP0z7frive5K21ENkVOV7QFFxZJ3NgAxXISYvTrwi92NSWvruYxB
ydK1MMfLJFt23NEAZRXqtPfgXJVhv2wMD7AwxHIyuriSS89dmz7g957uJJIQitiAes+2em+Cg1XV
Qn+wlFK7qEr8zcpUktfw8tLtmCY0e8dtd++ZnfRaFIa1NougufR6DCWyvgM87RfDhR3gh6nj/HTt
x1q9/eNFosJOtQ2EgqbQtWk3/rQLYtUVgXAZMwdP6YyG8f5SSOGJr+r7jo4+9NMYs5uT1AednrVD
5hBbVXcRiICbRs9JH0jKKVHs97MWheK06pkJF/i5JsSOgRlbSh47YQg4SBPYpcpR/iuJ6KKyXUlb
HX96h2b2ebjpMP709OK0iCPcTGJHS7wlHne33KX2OIMeH+X7McKkpmo4Q9Ek8LGpfBrFb/H4Qvgd
O6K17lQXzjvGVGdyVTipV6+LLPsR1rAfjw964ElSStYtJE+0QrCJfJ2a7Rkd4mMzclrjNSsv4RUs
dfw0+k4+MdCBZ/h5oHl4SXk3GhTfix2C7ytFj8CwtDfQb/7OIhQCGO/ExjXs2XziRh1wIqYRlFba
t3KIk2WctCtRWO9//NwIYf81DmW+r88N76s+KsYmc5SByk2QXri+fRF60fngn7hRHloWn0eaRReU
AxIY+GHq6E1l36ey7p9ZhpwskiSjVQlsxS8a4jFsgqZ1Isj4fvJ/XZCzZV9YclaqCqZJVsZGCzkL
oiDdgbVv093hYbg2hvfHn+r0dmYnAJJFki8qJRYLFcrXp0rGs/TsUcRO8Y47QB4t2Ysp92kPmbUY
uz9fkV8Gmx78p++tHmGfaAmDdd1V0D2puPfaJ57ggVNzquHoBu1eMrn72bZrJUGgp3qZOL4ubosI
J4c8Dk9M49AYNpdCerEwIieP/HUatigCrUyNyPE8/aYoygu11P/G6UH5F3GGQqABLffrEAm0dLph
JrDsOPwYPRn7WRrmj7/6A8ucVBCRBdcBLoXz/WEsOjFAqI9wtaQlIKTv1zCXffcemI898JJxME9s
tweeGx39po7P9XRPNGbvhsdpKY3Mc0tjbBTi9FyvtRPL+cDmKqbJ6EjSFFme60FQCcl9qxoZ+PqH
QRrP7Jh4Jjnrw9XxZ/fRXTX7br4MNFvKmlZD0ZHilOhMHs4zMM0LVgL5rXx011oSWAvX5BKc1TDy
1L4o3vOmAYxWkpkjvzeQ9pfwknDJBZ5hOgeGw8uCSzUIgMdyZ36J+d0X+GnFP41KHnANp986qeNy
rSmFdGWQcl7Ulvj/nJ3HbuTItmi/iEDQk1OatFLKSyVNAlIZes+g+/q38oxu1yl04Z1JA91AFytp
InZss9Z86b1iRAXbU/St3eYD3ob7otU6Bh9w/ri6a/c9HTcHEkdqgVtLt2ig8rHLO/pL/v2O/KdZ
97/uiMnRhbOxd6Wk//OVlYYBG2dICUa+6TfrrfECL2R7zF9JZkL3/pn/BIb275f8w/t0nZuhZZ1+
azby357BtvrOttDqcTZN78PJALps7uV/uITOz3HIY1LJN/75ozaNGQAKQs3ZMucP1Wafmvm3V+mP
N+7K0HdNh3Q+PXP/vEbhDZOOFKY+57OxTzb9VMsMNceShGMxD4GR0gNWOcbDlWVVQkIP1Gr8QIgd
odb2/nJL/xAzUPckGEL9dm3d++33Dpu0yDlyS5M1222TEaS+G/vk4f/9tv7nz/n9ZaHkhCSdn3xN
C/7zN9ckqrYc/eK5hZOeRtjlpyfrfVaBUvQ+BtutejMe//2af3hb7Gtjru/oROT0I/3zklj0HHvI
q+bMBH7s+eqe3oK/TCf9YfX5z1SITthPd8R/bQxKFTo4p/psjJ+FfpdX7r69gvXt4S8f2x/iBP66
vm7zpZGm/D0WmuaUeRrf4rQrVR5W5PbiAndRaOTljdOl4ST/9sT+ePf+zxV/i4kwUcPtgUIDShv2
M6NK6faXd+KPN+//XOG3V28F3t5IfaSlBF5Ya/+UK9ge/8uruv/PjDepApt9j6mnq5yCMPyfLwJw
XnuoMbyfOcWDL15OZmb95fn84TOibeV6Db6m/y7w6gJH+ppM9VllvX0j8PmcpytiKumGvxWt/nTb
jGs5yaKabf5XIbDRBywS2cQRXjxU4/fU+iB9BZb189+/nj/9ItO85vTIf3II/O2D9V1ZW9qaN+dE
3neGFlTw8kbtf8h5cIq4TonxkV5X9n8+moTJAwNtRHOmOgfeDfZfF//77/jTl0MCij4zwYX830tT
erdai1MlzXmUAmbvstN7nF6T/OY43Snxq/8h5OVuXYuJ/EMQYP/zF8FcZ4rGKPhSASsj0vwBBuYk
Zu1vUyF/ej5UTw0maUhMkc/753UmMspo/cgWORDvFgnXjKzRZLp/+Xb+q+B9/Xgo65HbN9mvrN83
RGMzN4XAEICVF4Kqh8YHYM0FQTwE3ts8wAv6y7Lwpx/GjsTuKMiBser984dplZyKNOf9HlJHhSmO
pNh3YKO1LYqof383/rDGAfOgTkVkR+ve780hVsIaVzK+c04cvFDFV6W//fsF/vBbrrQQnz+ddrb/
apfC+QqDgHZy5iC7WGjDabCmV61s/vKO8ziuj/u3/ZX+e/gjDnOK1LB+ex3mrMRw3uTi1OQutDoM
xWI/lpYZTvmywjEvmWWoJz0JG8vZEGOMZlwLdzpRaCFBB1XwBoAnOuytMvduZmsxXEk8hM3o7we3
Gm/dXvj7bqVxfJjbLShsHA7eDKZIS8stlInufBIplpe8pq1YeWVyrJcadI+PByHri/S2r7biJRl7
4Ojm0BxVJf2vmVT0Q4VwPKKX2PvKPbEtJB6T7a2A+JaFqV3Kr9as5amFWggRUoE5DTOFJzOcx9KQ
R01oOdDI1GhemzZFJuBu47L3F9sPq7Zt94QiPf5OxhwVAO5Psyjwgi3rfD8m7Rj3CbX/rHXMM8Zf
+96xYe9gbN12pWpGJywYoW+CRcc2QsdMic7bJEWaz2+ml1b7ElNxoFXldBCD7R3tvEJ/0ztJ/bb5
jfFzEMsm4G/W7YMoipVDtpGoJ79VKPgwHDZtVCsbcmdbVZRkHOlG5WC6AXKRJKZ127zQoojUUcfp
lWmFHQPMw9hmI99zESyHZO0YuB6Z7+ZCa2QZMiWr5IGab+Bh4afsHktjhsh2/fMENLyHksvV8Zhr
DUf+bHrt7JSnifmnpsvYGAUPbKm+9NXytCBxm+2Q6gW16DHrqb622vYzr5P2PXFEeakQDJ+1osze
6tHCa48v4kJCeLgdm0Hbt1L6h1Ru5svoD/a9KtPhXCQb4KTZdJ5yY11PY2tmMSDXH2m/VfdeM0no
+ZD2+s4b7aBYW9D/RuIyFlHgKOyCjBknqhQpCgKnduBGtYZ37nhfMCJNGf3/Pcj7GRLrTtcWZd9c
1fRhXsBz4jXIj46HoW5Bg3rrIRE+NgDeDxtSvr3rTNNHZa/2rT3RURCWRoYhwm7pJJ/65AMZRGeB
wnSGOlyGcqJIDcbvxp5H85S11bgf16yKzCyjMjiTsC8rR3MCMSF67Ydu26tcA6BMYJ8GTqPaENwx
XrYywy6QWP7txAwF9ozFC03sz+R6XDtYdRZWq3fvGGOtwwpq46Wb6uYypao78Ah1wL3F5D0s7TJ9
s7Nc/z64SIuQCcKr7uUWJHC0Lgm74XkR1Rh2g+eAMp7ETix+fsxp8d4PCvJkVavlfnI8GVs1deiR
3ENgD2Pz3JA3jey2tRmIUsataUg77IuyOPcMGSVBr+XJz7l25yMI7TEkmd/c9+yr3wXoyffSrtS+
Hpv8MKxwL+vGMIPB5k260XSjTq6QUGUGLhy5V182mH9tSyuOCGFg887LcrSki9joij83+LuA30PG
9GuCoO9A4Sy3vZW4DGPkxMC4o9M9yE4gvE0v3jN7WxA5WIjvHH8pnszSd2Ro4ZUjDYrvuEQmVzeP
lVzNA4DWPN6AHXYMO64675BPc0Iih4+6ntZzfnXHanbRvtgtSox4WfLukQPAADlOdfprxQTSm7sI
LjK0WPB628vDDELwK70Na4zWSu7TVqh4Uo1xxwsrjsIdmouRIHEeIa5FS7c5Oyfzu/OyUIApt3oK
S0wLXEqll7R1cojsQj0QM82h5eY6lcC5R6YOUp+Vgl5JnRQejamr50euIcp4k6X7PHDG4yeVmYiB
TRpvNgdJxEXg7n6VWmUf81H3iwAMcH/Jq6z6rrtq3dWNW7y4XTvs/AE/UlC02AewGRZLvLiiqQIX
Mt4xxdZF2toCjlBVo/7hMHsxB4W79S/mgG56dsc6bmVn7kkwDZeCdzb27E2/MZXVolQFioIsAhSK
VUw9bH7V3qSzNx3TFh4f/121UcIMIxZXuxAiEHajDSFWR3+KNDd12XXMvFKBjyw9JLNV3EDrB4OJ
y3APZDjbeUutnXNnNe56YaAlaPsm1JZ2CouescFIWvX3ufP0HfehR1JuFnEHI1MP26Sr+egwdL+Y
mS+wJE5+/c2f+mnXq55ys6Ygq65N8lR66bQXozF+z4pJh/Tdzrs+B8hV5ZTwewxxD3Ae8zPS8eYA
EhkvltDvrbZpnlEa0kqMTfa4KvQliVMVUa53LN0IPeO26Vb/mFvFcLI22PGh3RmA0/3K/O6ZFbpy
P5m+UGpoe7EiJh6r9ZsUN0Xm1idr1AUL/qlxM+SUYD+n8tfYFPvZZ9taK5dc0tbGpt9DL8z85jAg
GYghxZcx7xjMOj2jtZh9DXCqNjFebIZat6f5EByh2IysDNy2Nu/8QiZ4OYfWfLZ94PRB4XQUprPl
AdoxqlthXpxxGY45m5yxoJcoZyamlhVIopYNzc2mTN4drG31rskqk26UQR59ZJD3FsjhQ11k1SUf
zTQylWexZkomByFXXpYudaOpNiFaTuZiBtIEbZ0Ie2QdbbKDUYsc67xf9VFdgnCEdplYTehLu70l
mQbhr2b31jIYzzZitpcxSZcQ0Slgw2YoqlDmI6DuWq/iwZw28LJzEVemYF2j1nvsibrDXuXbt3nV
i50zD/Iiy7WmnIj5KA0EbvMYGUQdZ16qTp6nHD/q+aJu8sZ7BXqVHfB2LKE59/VTO3jzqTWU/WG2
ozYGpT4mzAnD+IV+mjW3G80bb/7Yt4xN6vlBlE4fOQ0ak7Sc2rM3t0wieoOL1LUa3DXogO2+N64/
L1CFYMDuslRPvnfWMr4LeOn46voHF+vamw069FANbJjo040HZ3Xtu035P7y27vZVgxcGQyC2dlEV
35aOag64/CXcsskIe0/lezS2BgrZgvdR1/WRj5fjmbWY1ZtoDDt7gotMfGZn3hGWUwMVNdsQ3Vv1
7EYaQMMIq1Rzjz+4yKPhmtsMOpchysxG/9yLWb+rYUvfVtPi0y+bsuap3D0rLDhBnevZdwqP264Y
S2+XNXl+p4YBBHSRzAHhXPlewR25aSw7P/kLk1AZhHOoYqBpdaSiiDDEtneXafpVsc+HoNv7Q5E5
W9wZw3bvLFP3i4wOsmdV9beIF3PeSts9FaOJVqKRw0FsHq8H5jLVh5SG8oOmMtaahmWR+atxl9C+
/1OBiz6lmmFhVMqTDn80gHdIlPNya6vUDRpq47uxq8sHR9YjvpeMDz5InO3FXozsbppMK/ZExega
ht4vrVnUt0mf6nuqeGkIFFNFoMcYcVzwiwgdSVZiD35QDBvz3oVV7ZUcHzpMQuFUtkPogjQ2D9Th
UtCqmvbczG57tMwKDniX9LHlGqDroWz3sQc5uA2TbZnPamQDzByZPqlNqbtqxiuTacQbyntxp9Ap
FhG6maL4u02/sjpDMezP6V3SFd6L0Mrs6DUbJqNC6iwFS2WdulGFbV4UNxYTp5eu1Ar6GCxxLKoV
AJGvqlBvxy9s8RNQTFo5Q7PPnZexm/XTCCyOSMnjbpdVTrgrViyUQ1lmp3H14dCTxIkSrUl/5EMG
rrabvF+Dpdd7qYT16mZgi0G4y9CzsvVm1LZY0NwSIgffjhXRW6Dlph/YU2+HrtGhI+h9Yq3JUNOz
405b1Hdd9ugy0jKGBtShJ78pvAj5DBKWHC+4V5UF4wqmf6iMbCUAd2feB5jA0eBnqBqmunzxSlZe
mzNJGmTj3O6cshUfttazjq2u/x0mRXa7ucOPdhUTn7Sabt206Y56JiSdh9K52Wbdul/0zn+yl/Wr
Lc31mI7SD1q0hdHQZaGZ6MjIyemHnuBfp8mbH83arM5V5mcPWqKlF1oktcBKUgcTTjcYLwtJyrDz
QRRk+NfCxqV/oEapfHBG3GboSdywp1niyq8WezW21kstkvpFjFn7KQu7PCVrkdzTtvqTOQv3Gw0Y
OI+bLkEK7jr0bXOPR0mk7afJynpHmCRaX+67enb2cknT3Yp3dF9bHfoqr0bViv8lOY8ukPQsxzKC
IMkOZXHlthqrc6+Bve8Ca+qqvSZl+s3U7HaXL80Upmtr3YyrfOJ4RFWlnvrlhj2R462/8f52Or05
3arddsi0vqZu6J8sCu3HbsUzJbUh2ana9ddAa0f/1evzu9rwQAdbmO/oeLnvV8nQTw93G0cP40ym
hVq1cI0YWo5EwD3bp4wsI8K9xMlDjWCd8KFbk2+t1eHRs/qfXVp/M+p0ZFycOd7BGfNYY/+Prakv
D/THmST5xXjbmcVVHjrLC92vZbvD9e3jKhddcfCTBci316kp7Bt9e11164dXqeREeC5wXGXrdyvJ
UU3J3MFA0WQQl/MWhDMrX+znIj/MTZUdGHzMDiot0ldtLeny0XK+aiZlYduiy4jLJYVnLBlMYz7X
R9sNhnw3yaJlk6+y135D+CTEQCJAaGbMDXpdp2E7Nd6MPkXLZLT5oos9+miC0kk9ruSVZz0HZd1o
ymdwT1gVKamZMhSKC4OtNbMOjsWjSLC/VIyuHktttSCP+wzfNaUde9a43SPNYqI/nbGdMCJnbdGk
kuHQI2rfWRJb4JQSe9gdzcY0UF7ZhzJpl7uhprxVG8lwqvXF+tRm5e1zB/z51i883qRJcYF48PBu
e9+qXiqnWV9h+ztPk51n35mTzk653/KqFOMIXWX9maR1AghlGp/Xth+fO1xRx3XLLCA1mjiJRac4
q7lJte9FK571qfCfZ9M0Ymu1hqhjHB0lhZmt+AAdu499LFYRniQ86p1Wy7Bf+gzHjV3mVZQvLYtc
Bn/1XHR+UQe13pRfINf7n2WKYKJdNu9sFJ0WuqU5I1FhiwUJrvaLPSd716AlquTZBtKe55fCmB41
iyoByGmBjLLMO2cMvMGbHhoXjQJpjumHYdAPBbMjavLqaM50ao19+aMQI42A5lwRFJe/Sqdcrm+V
UbAirPUzRg10Vt6cosnCG0Rnmm8kRyvxhvXUyzzbz+irPkvlu11oEPvtdEcNcb5xszYxP5TOXFTR
ysEY6iJuQmedkl25EJcWiuHLvQFq4Scij/Ru0/Lm0e03I4DNPXKGWMQtfEgVCQVIwkgNI6gmesOU
5dCVNC7cIM0UR2J1dbaGaXo2vMa89AWh6Lys6UeuY8rErjZwfqXNPYvSTu8jgZIw4rvScQ5Y1mEt
3Ay7MYqmphrzG+FzBkkQz8ZbVyg6eG0j0tTsHxg1ouElTdyYo1Kvxcxarg9FasnnmtL3sWFWMhyX
uY+HaYECqiHvii3VMnYshvZSbaZkYXPdn6ZZGVxKcfZ0zKRGBkBkoq3FsM8qp9/ZSbe821Prfbbp
1L1UxtUF4C6LEVCT9EOxgHR0UrPfUclPb0Zhbie3pnFvZt8Ic06jka+V/WHu/PkD8U6axUbvjW1g
kJz0scpX2iMUbzIdvg4DW8DZf7WbUrufq7xl33bqfucNoo+bqwfGAIe9H5ule1Om3Rz1tVfobTgr
q1yQFKoNZAZlApSvnCXNCiPE9mdHM8q3SjbVrd7gxcWSkRaRKOp133Ko46jd07fm6MMnTD/7Vrcx
3tO81wR1saa3Jjj2GLuoExh9KfaaW6Mq7IiFDDpvbutJfYgeheCcXTca+MjhVJRObCh9vM1XRZ29
ByOU0ktxsD3UFoHG0eVp1t3pq0ugpi/rmFwcesPwvbCoOJVvHjVjRPDQdP4d3z7uI02oECQHhoS1
46+B1jQ0LfRnhZa19+X1vOXRxJuTMvWJXQyQswH2ph5KWzlMt60/zY+pGo17R7O8J4Lc7J3wJjs1
7VLlwWw1ZCPbfsgw2PnzbaXP1a95660LaUs+rd5E0tHVdfremFpjhgDh+pt+3dxXv0tfHK/O7zGk
tLE/ZutDruP0hFUD67+4ZgU3DNKLMsEJdoPIbmrlEMCXbjHtC2lKxa4mh8gdtw7tYTVJYn+7r09K
GsMjswJ+PC3orwOHfNTFYsatCa08X3YkhWu0UNWeJGd1Txpow/DleTdoR7mhZORCwoly11gpK55O
P3xcpFr5lHQbcwB1Jsv3IR3KkHLFdKKy6R28lGNilpjpyW+rIW5nT92rypZh0aZ7p2rvSXkeKptv
v5vT9otd3GEOJLlqaWpcFK6G52KwBaG5tuv1BQcoyC2YfMvZTzm3jJMZj7781tfzr3XQ7ajayh+k
LdYAz0geLk3nxVrTf1M+4EPHMt7WcWZ5M8sPRVnt6Be9H2yLgbpvHdwsFD695mnOPuT1RfOuW+32
M7P89nPVnKucBLdMUPHbHou1f7PzGUFU73ihUc+HNVnMklnsyjunTmaQV9TtKerA/EfDhEyrFZ27
N1ukxiEdlhuJFvJUB5HMzuPAUfHBt5T32ax4pS1l15StnPmJpbV+H8SE7LOxufecY7BKJGxgz07f
tXvP2cgAmRXvjq+TAgGNYI7RbGk1WnRilc90q6PJVaR1qmkkIs46lABU7N9tQvFbhI/1vh/y7USJ
U556f3Gf6T/onvOC/TdJXUFuTsNf1pQ4SZYclB9BwVeKUe/sUZzg5ybIzjeFTjwEjmdOu20d3T0a
CDKHaUMb8TAMka1lc4xySR19fc7bAAiTGflJ4z1O7WDsql62H6Ly59Ogi+4Ou5Lz2iM/PfWu1b4a
w8pKTuaHNLoju6gqcIbSM0EpIUCyN/LSg8hq6KPzm103rWg3KWPPPy1DQNWU0vnF0qLjF063V1N2
6WeSZsnnogQCFY/GuZg9mcGVtTJKQmxN3NIULrCpI2WIaAHSZQDYsmTsW07dqzVrnEkxWMP5rQft
yRWV/jzq6zqEyVLYJ2NS1dus43hLs0k+tyttQlRpPHRNSRJBddvaECEbJo1Jw+mTFm32PruV820Z
+ffYnGp9V/SjfsuZWhsjsysMbJc8ybOb+O5jyidxoiD9WrFtoR3S3uq2/mC2tyUl5KGFMSRHvnyg
Lypj2vyCEmx7wD2swAzRQxAYoy8utrS8EMWqxhOqhmxnYvYi6PNyEfauL8kK05GEQWZsHldz8POg
SDdnDlZ3se9lVzgE9ZhTLxo5qDvfb9OVQKdq3lLDIwisi+4D0IwZAsoznxhAQtuU99NbOwxWRD6H
oKDfzJ2RepK2EG55v+Xbzm0m6+pFMcpfnWvPp5U07mUWKLwwgI1hRb6DJLK1li8Glrgd/GhjVy+w
egJTuekvb1R2WFiazr2Svn0sbUZeUnZo1BqL33G4ENZ0zKBIXTltybNF3bPCqFIbzwbnpMuUS3Vs
En86ephfoxoB9dlExnNO/Xo7Gk5GNhrI5BLQsmx+YhGvLvZksdKP5fw86eX84BlZ/8NbEgpUVeOQ
CHZ+anJQn5rRCRGKRJvCbMvUjiXX33uNNoYj+Qdkhkb/tcDaJVFOVSIUqbERCw/tFfRN4Lh3tCQP
RzeTF3+qNrCGojui6E4QM7njT2Pqsn3S+eIT5+X0kNjS2a04Ks4WJpy4bMidGnJ6T7Gy8QL06sa1
lbrXlPpMqwZ7uVP0cMULI5jdnDkXzyRhlzZ13NUNUASKcXFeYiBpZDJFQ29XZ3E9lZdj+8MsVbrr
bIVjh28wQmkZ6R7FwYZTI3vD3LSB3EC8mIlj3lbppZGWQyJaMfaHMjFjL8J9tzfJ3Hy2nf1jkpUb
ZZBw7qFo5zsMbHakRpOsJIK1o5Eq/a5VqXjCjebdlkYqj41TtEvgcYik+y7nvJc42YNDCEeYjBVr
c77rLVXasMhH2SFYIbYChrZG9LCxYXJ0RtGYOzpOs05+s6cJAafec+TiAGpEfaGvd9YGwp7xL++D
QpJ6tNQ6YrXbireORu4zZ9RzPsx5tJVJspO5hJKyDV5Qp4v8kAuklJbX4ce2FcV7P7mEHJCb2Y1z
/35z1BjTjaaClEd/KWxDmIGF1vki2p4THIfWio6fNSoFo9gOzY5fDgfGkKQUu8K10EVqrn2rV0uF
RsuZs/Aq5jDSxr6zk9be61ToSKyg9esW9eI3oti5SF9vlcxoGkD5e4NffHxvk8Shems7EVmW4mBx
gjcaj9iOiclwK9bxMPNqXK4FzJ1hpEWYjDkHAK3/ls6D8UCdkd7VmvmNHgRO6KFlo7Wr/jmv5lPd
G8uuU73LCks4zm4r9VsGP6vYMJthrzz63TzKKzwIojqKEfYaEQXWO6m5zj7l/4zWskaDTVAUkHf+
JMZ9y9y53iu3NWLf6+tfCzkF0qM1RrdsFMOlNjvnVvj9jzptJadWSGEWiLqI74+Z9saaHntpGbvC
sG/0tSIB2UxjXPDSJInhR2W16Y/rRkqCGl1JJZTqi9P61h1nkle70ynW2fM1qaJ/NxLt4Mu0ubGt
TcWkgakgLsCuPm293Rhj3XDLJEAWdGncVpbdH0zD73c6s/ghRqcs9s1mPo2aJ/cjZ/GbolYba5ct
z103sDom6Rbm9ShuWrX5oZtvrh4kPLoXoSQ2s00fKOxKKMF2Mwys6Bw/VJSWDkkrWYtIiFxytmed
euzFoCe7pBqwsrMRPJBI3yLDGsmPG01R3oxXhRQa5vFbnomFIJ140hz96myNagj1PCPfMa0TEuxk
tMsfqUzUzjGVY8VokjBEX8s5tGLLj4FsOxbwpUhujdyqbvvMQjqdLLl46HI1Ug2amRNV6bbvdXLV
cTW5xZ1nbcWjRbXvPltbd5/KzF9jadt4qIZ8pJHW2lrvSHjtn6lQ9TepYWUni+n2h8Tp8qjK5HZm
i18jJeRYEJhPbKr4xbYj0il1t7AHPQ3KuNr7IP4kKz6pUG7VQ1plFzxSza+VQGdHbl80Ieqn5Hae
/UXbydpAtWyNSxNUtv62mJ2x67ZteTDrjO3EQnJXUJsqMy9supHJvZo2idJbPGpV3eiFblcvryMq
DxLE0/qGEjn98FJL/0rqPn1uR6N79bWVzW9DJf06psp6QnvknSq2jMdlrJdH2xiLA6YT8d42Y4H8
bxt0ijuJFIxN+9tH0pdYS4XvNbFpozFMvUZ/GFYtn+k44Ey3Tr7ztK3sD0Fng8Ri5+ra21mnbSDI
OQ3cqpTPbWod+9swKEamNmJF2VgMIKAOPUjKqGQqYXIScSdzFlKX6t66isp3UM2q/EmJdY6S3mgv
aZokn/baGftmxpYXmD2PtNA1ryV6yMyvgQ76hy2T7c6lAhNRRut2eqMtcVL2hMfz4NdMDWet/dTL
2buvvQElJuezPWdbP8JhWyax6ar+lCRtQflCOQdCHkI9UzAkDzK0+64a+QsxtvNk4t0rAzO5Cl3d
5N3BVEuuKyt/+X097mQ5kCDWxfSapmytaTfQsOx5c7Razo+lnP3TSmEoILwcfzr5dxs3kzS1gSbS
7vswtnlEFeqST0Wcp+3el213dsty2CMRnqOpc1IKL0QVW7G9y5y+WjJHcmpjZWfJjTvJTo9XFrBm
0chml6rec1zzdslqATDvANHdaOuarqyeY00l1LXmO+VlzbOZsM/MWm+EurlMQUrX3wHP1/zQ2V59
qa7O2wgDd/OYmvpSBd3Waw/ANOhFILHCsZVXYDcq8oSM0GLb3kTHRQZzMHUCZIdcHm9tTgJrsbXI
Wcj4U57Pdr0cQuhA1d41+4YH12U665GWP8q81uk94XlRFZ3WqB6q5ddGAzpZZ8NEJ+tu4l3zzeqQ
GJChUNNrJ7k1E0dzz25Ccyo4tema/SIwxd8oS5P3stFoYMhFmwbslnlYz3b+ueWpuDWcOt/p17GF
KvUPulvmUd230eKPAprp1p9ss7MOuWz7L6tIGqB1+vyck4c86L0505RPS8NINvGic4INF3hGF5v9
fZdbPWnI0iyi6w730hFe4XjUybNlhkGrv/TdWwlf6Bazh3zPchN/HSrvyzyM45Fm3T5e+I53CHHH
74mt2c+mN1gXfSvZG8bGiI0uYxglX2rdDVJmTF+pi8tApqCWTUHiZBQ5szf03SwPnWH0Ny4y2H29
zpRVhhzPISn+ozb49p3c2g4rN467u6Tv7c8y6537ohUcRGiBMMI5t9WvbRvE40q1OtSqEfLmRE/C
S6/JmkKIs8Qk0MQBtZoZLdTt4zrx8y+zW5jj3PT1xNtJYoC8ya/K7zm+zYlcb0Rh4N+rrXavO2lD
Fb5wevbqhkSBxajBI/nx4s6hh+I1M9L1jbDAeqxdTTsyq13tKrf1+N0OyDDADhmZ71W1Pz3GjlMk
5/l25knrZJ0kI+qt6rvPXCvH15YFPKpd6V5kaytClLlcoPaZ/qOPaA1Lp+W1xa6v0GJuiS6iRRtx
aq5N/mAV64Y+fVbWSTFMs7fGLDFIGfQadZusOOmLSWpwxsG2pAbcPHovWHebjeYaOb+Jzbei1Juq
s5ldQTQiJ5ftov5TsT6R9g6NwgVjKczyYWRm6yRc7WtImu1UZBZLzThQUatd/sihMyRKw7WP7Exr
j3h5k3MqiuQhpe9kNxgZaQFRr4w6etqQhshGTJzFDKhmQacSLcwy9gckEvK4FYN4KZyyiElgVI99
w7lBCDsPWpymRDuO9su3evnUp/ZA5wYT/l48OW0eV6RJCrYcJMmWl1gnd5EFpnnPLfeZqsot0DVr
SIPcSqaHWa5XPTC56MOi/z/SznM3bixr17fS6P+cjzkcfD3AqayikmVLlv2HkGSZOWde/XnomZ5W
UUTxqAdwNyzI0qqd917rDXF46xR1d+xzpd14aaj1K4PC+WedkgQPdYCUD7XZUARBu4saWB+SXvCG
QPgZpkkccVRrAGZq4GfHWtWefNyK1k0NgMhAD4HLSYGOrsCtTCER2DOWONd3q16R5EcyIpkFAaFW
rty0yL5RsgyZwAaS91mZ7EHxFptu0BWI+PzWFcn98mhxc977rRQetKAy92TM5IPca+63luczbp9x
+2DWUb7Ndat6kjunfEn6MS1FVc2xRbNMN5qIKbHmBo6CpWxcbsTYJ/fZqsMT8J5oQzUmu+NdqO7b
OM9e8wbQo9WZTJMura+KWtZtQHbxo+RWyoObG9YuEyX9ruqM+pMaQdwoAgZDFyTrk5TL4iaMsuSH
mJO8L1QreYoUo3A3PQnaVyxT81WjDfXeQonsSgA4cZVVWiyuqtThQJUDeSd3lB3RTSoOFgjIK00f
vmZ9EYMp5S4gsR1fO0aIg2MoezvKeEBC0kTSKW5FJKQHte1BF/bYWFAVVNt12yiHKJB2WYn7eJYC
udDzuww/4ZXRDtENr/n0k+NI6WPoeUW8cQ03+6JWqrokszEDkbVkVTF1vDGRRpvqxCht6iRNlavH
xOclFmuWcDnKO28aXOBfzqNxZ+C+UPigoY3ER3QmJ8jiVslyUgeJemQ9Rxs9E+SLEtGkTwtRRmbE
BIpryRaAMIRKDFaEcgpgjsu6xXci1Y+GrFKltlpu515MF+yailS9WbnkMEuXy44UVeWqxHVeIolo
+as+rIUD/p76U6F1iq0mjKHmCP4RkZ3u1tEcP+ChMniHodaUT24vdhdKmqUXYtF1x0EwJPytsuoR
XF62Bcnh4xBckqDMK8F9KYwUEj/QkHCXqeiajPbG+X2YmQW5u4Qtdd2qlLpWWdWoz1bUBhchOezx
NPSkYeMyZ2wxyZTd+c6aITOc9NU4ZG8IokBYergZEbo7lcX+8FA6XCuRyKyrBZroDA3AYixkmJUG
YzqFegsiOe9B6LSjxUVy3dcKl4zcJK+AyYV1SCQ32znYTC8As+dmHJMACN6oim1NfWNk39O1kLE/
dlkAtRdjErvQk36hbXNLyDAV5RcLCRbFpBOFBG/SWDK0I9nqPSwifY0f4ZpNb8knaW600N+EQ0MP
ouo8AZkr3LHBMg/G0bSadTzCAkvL2PC0opZXNpvzU2OGqIxs71/BJssI/+JIsLRQP3pqLR4A4mIJ
qwzSCsPnT46YPzZadReVGqWUJF2A7c8N29vQkw4NpCbIBIRs8MLmkLIEceOkyZJ89fsgKl0InXBE
7COzMCEzWphf9DD29aMZCD2wznad9HKywHCYoW+oCIqM2pNIE7P7TZqixrKRhIWkHtM+8C9Lpzev
es6ii8FohBWIy4IcZG1snLqUeKVhMe94QvDhRc5n0FH1ResPtb+pTWLNDdQRPVoq9uYxkEivdA9h
l9xa0WKfvqdB4DiJ/RkUUWXUUJs0tzMVVzOayDhGul5/A21sdXYGDuq6asBQ6W5ebkIPIIaOTJUt
uiqGCH7DrlBlrUo6Qa7ZcFVq/YIf6C+CSN21MOTh2jfJKFdFGuPC3oVIhA7RlaCr5JPzSllHmQc6
IdIAWuc0i0dFtpVIjF8MVWFc4d9dAg3pAIkKQ3lR61KDC7PR7EiLWjwngKcawDvXQ6l410EfIbdd
lB10dg8PZapvWCV38cKIvN8x2I54OvJ0QZP0HTFbbXgYkvpBkkJ8cGI+WR1DSF4Sln2/XcB5EUXq
3zqbkiROKGQouFVtHLueXZlPTvfU8ILRkIiJuyWu4mwgxpt7BFZMkjbhKppVkppdV/noy1yV3bcc
hGz4re8WVCLmOm2cVX9Gmex+vOQqLU15q1Q5eGgcuznBHf/b+V1vblegr9gUUC+HbTUJohu55ySK
H9qw/A6DHLibfCAl9eEg5BF0tnG0vJkJk61VrrNCA7vrA2/WXxLFBVZpXfx3ISYLUci49boD7ZDL
6EoG2lTU1uF8iPdHuiqTLEWEREOagUP29O5Q8oLuyfUH9tB8BlwXj4R3787zvja6tTofamaCKUif
o2QgYSwrT22F5aKyehEA+TEy6v3gteJOsTDRI022U4GeL0SbmQMK6kpwIjkZWKWTdSPqUW8p0iCA
uOLp7/qBeTEoCB6db9N4vpxeU2mRjHPVuCujaTWJ0lehT/rGce2eJJklPVvha1c9q+T13OE5lBcG
a65Nb6NNlqjqko3Oxpp5DVdrC6ahXKex+/HFo6BKbirj5Ob/k0lXdILlQDJVKEt0xTNMGLRke0ey
FnpubjZoMH2ZCdgzv1ujlZQpnCGOcEQxco/FO+KUGbAoSt7ukmTHzJ7DO8WCgCsxAd+ZNlZqwzkC
+xuzG2NXVO1rE8hY+ZiFt9Cm2fGBTjqSiqG0T9XuQjZWfDV7HLqFFtSDtSG/s7AlzHTbKE1PmgtV
aNRaJqOTKUUTg2WUjo30Iy1u4eSui8hZRd7S9jYbiL2BU4f3F0fQ6cageS2neetJx9ANN6MsNKIu
EAM1gMhL/OWZPWh8VaCnjXafitvJaSglbXK1Dgg1YgqMcqwX3cfSg1PLW1dYuObPxYLWh721pCPh
Oj0ajLSVlaoAVidAic2BGCcC94fCXTn1bdUsiUnNTAgoDqPYGGTc9wLejqPCp2h86WiU5U3op0c3
VLfnd6C5cTIsfvm4q3LYTToPqkPhNoYuIeiUl7ehgYgbif96O8Af3YdAlBbsGmcWE81BZhGqPmZt
03gegl+64dTasW0GF0CTXl12QRLs0/Fxe75pS6Emc70PWy8iGwMCBJKH7RRCfUPVWtk6QSws5BuW
Qo3ff/OEJtkuAYMs1aM5CJTA6rVYmHdd0X18gzANQDwyhwWaXFPR7rjWYSs0dWjrZQEEQblvO/XL
xzrNEhW2U2gXEM41dLEmB3rtFo0luFFmu6TvgCejT9SuMu/hb0TBCYskkIHljmmd9hdESdWMSyG1
W30TKPmVBd5MEqP9+SjTuU1blF/SZewLv9JNp1FIz6eZ1DkVxsg/+vhadO6SDnRa+Hw+zHTwxzDI
bLJfUzah+ybzLEsLCxKIXNtOAuC4lCFiPJXpwtk91xYI7AjWABKly8bvv5lhrdapEbTg2la0CPBE
Vli8uT1qMTrp3HrwFyR4pHHdv72ZjI1CqlwnJYbuoDKVjeoiatRZk9U2sN3hJQ9T8+iAqtkVhWzs
DE+NLpGNMAKINCnPI9I9ZD0bkyL92m1Tv7ioypTdUVUbeffx3ja5liF5pPPOnJ5go8pM0epDZSv4
RqyxOvNHLOq1IDULs2e6+Y49YPF85f/owfJ8Ou1xeLxmk+hSZZM9/EQC/1MBquTjbWGZ8Q5APEJj
gz8NgTeqGoixWtmxCGevBP3VUqyC4LzwapppiiqOuS9umhxcU1+BziyFDGWxxi4b0CvRXSA/nm/I
bAAF7RXW2bizT5aAEbttwU4Lf9G7F4bLEBbd+QAza4x30njvZ8NAkmISAM3XAmWHvLEHHiNQUJ2M
d0aqbGowiAub7FKoyV5uhJGpNwbLua+jVeFe4ouL6MbPv9EeFNPIxIgs66kiim91fVRKSW37YvBa
1QJpjMwovb1r9fWCCe84iSYrWR1t7XhkjpaDU30kagi5rsBMQHyl2Tale5O45W4wsq9FE3w936q5
aSARYkw0IWM1PTzMTALKIUvMs+CrmDxZ/vH87x+PhXdNQZ2ZbRbvPMuazILaSwUBQbvG1sz8tm+R
6C9lF7SW+BMD7S9pH75w8/ii9OLC8T7XhVwvwUaz+6J5PD7j3my+KeZUhptDzxXLy6764gL2q/KH
yJK359s3E0fjqELxjI2NS+Zky/EGMlt6CC3NjV4Nr92gZbv1mmc1XxinuTjjpiNiuUGaTpxc+jI5
S40wyFsbcnjdZzvZ/ex1wgpY+sIe+i71ySb6a3v7M9JkxCJKkQiyNhDtAg3+ROdjsCq8UrlZBzVV
+SxXoQUUl1SBv0vpkm7OOCyT6aIhnzQ6HOnk16ZvEDVNywoAeWe7SGdcaGUT7PskQRXZ7aE4iMSv
fF1+IrkhLeyHM5F5kIz1LdxLiT+5RY3kQ1g/KgshtjNAUK3q7ZIGvMONAKZC1b98fN6gr8RdZ3w3
vitxhFna+qRnGtt0dUqH7WoY7hr8GcCcf3wfRrmSbYtSBte3aZcq+DDCkTFRHvEB/ehN9qjncN+H
ZGHTmtlJeG5bv17BaORPd5IuiHU1GDHWbGvqqnJb4NJy+tG65zg78fJTOLNYdOj2nq7rAodhPHf0
BhFAfADSHHCZ015qxZJh6syRchJncqREagxSUPcbu9cD8dY1g86GwVm8NlJfL7nQzfYcWSXEjjhY
8H06bROMrcyXqDTbjud+HbThK5aWC0mE2ea8CTHdDlOEJqBzNLbngTY243Cr+FwFESJ4OT+vlwJN
ngl+6w+Sk6W9DbAKWYMLJLAgRi/sUXObIXrUf3bYNAenhkkQGFLb2eA8byKI8veAkrtraOXeixAm
HzXS+zXnKN0h9IhiLs4Gp+MTxZWaamnS2kDGUC/FVK6LYYae77j5Nv0ZBOn/0yBFBKa2VbvGbjMp
vsidut6AjEyAvLSIWaBDsft4PIRQZEO3VFbk9IIZqkbOzszrpMN6ujo0Mjwk7YtQ/Y1dgewB5RKM
xiScYk6b1bY6IOIha2mWqqFnVPY7j/1wYXqPK2R6bPC84JJp6hh9TcvUCYdGZg1Ra0ep7sMqiOJH
T8JUBDGS/gK5kOfWtZK78x04N9MNMiKySHKOh8A4oG9uGKbluuC4OCflQLw2Zfm56Zrrou6358PM
zQseqhpZBGb8O8MGyyhIv6gcFP0wrPSk3FrZQxCj+2Is3JhmDkDOW66AnBbKmJw7bY/WKAHnUM6i
8gFvYwaXgMOnDroxsjyjbEMtF+Q2mFtXDz6aJRlXGJp/uJqNSs7vTsMCKxE8KbgltmDXsYHLOUaU
QTcWHlVz04QUDOJsFD54lUwmI5puUpDCq7AVXjuw+jeu95D78QoiHYT85w8PHHK7UJ/GrAyGqZNd
vdDhTY5vbNtztfUgFnv2KVIz6a4tF17+M1OEyxLrC5VfNg5xnKlvZiL3qYS3cMAUMfqjlrkhQA13
3/Qtmk9++PXjzZJJmYyi/Lznp8LhmZcGutf3tT3oUbUpwKfve7CGO3Lx2YXjtf7t+Xgzy2wUG+R+
Sa2FIuVkzIQBOedsQDgtb+LvlmseOf0R3RMWtt+57AlxSNdgajxWECf7r9mowGpLGHlFbPVrqxhu
UIM/RorzE0+KPYniOxi++kZq+42hDt+HOL7J20paiVK7P9/imevAySeZ1Hz0qhJ4/HH1iNT2C4KE
R2BsC3nWmYVACIu8wiiBycw5nTFDK3o409WNHbbSwazLap167l0gDVc+CNGVpPafz7dpboq+vV1P
ni9qX1GijbUa7ifl/gGHTvlbGt2UqrE0juNHnxwFJ/f4yXxJ+sBScANvbUsNh+8BJLQVdM50X9e6
DoA1jS6yRkf2okDuHHnJ8KlRnPLhfGtnttLxATOWnrjToQV72r3ZgGuLO84lH+WVvDbSFXSRq8yr
PgWpcu85KPmB/T0f852zD3sorxbebvxBFlqf7DdSrQkyw0m+xdCjFZZbX7KoPlaN80m26k9NAaAd
0aSVW+i2nEhfnKo9nP8Ec2P89gNM7piw6ED/JzyFZZSEmhDAqP596LVtbiwJms/tCfimgSjAPpG/
TMZYRbITCDRnoiY4X9mGnssQ/aUGKtv5Fs3F+RUDu1cql9NSeQrJqHYa3oQCfM6kfQj7zwUcgL8R
ZDwpZFyosZadrEXLL5G9iHnRhDm5aAWMr/Bkln9j/QGO+E+QyZ7iCY5pAhIexwYduaHEngMNFOnR
h1Nwvjlzu9fbSPLp3Pf1NvNCmT5TeF8k/s2iNejsoGDAi0UuQs5ILZ8GyKWurrSac9XIEb8rLw1U
J+BfPZ9vxtwSNjnguA0ZmMBNbYksriEFUkw0oxMEO3f6fhsYSXVQkYB6GHpU49IUToIXyerCfFiK
PC6zN6c51nxiI7QkM7FR8/eR1/ufEO0S7o0siw9xDk2+Q1lz3XV+tjB0c6eCaVJXHFcx6ruTZTVQ
ix+gHzd2nb9EETxarMOFp1y9F/yX8707t1W8jTTZILFwFENLaVo7ri+tQl8HAGvVBkw7vOHzkcZb
6/Q4GG9Go1b/6HY8iRSagQUFo+ztqr/1UdJMzQYOTwvMU9q0hbkGvpErH3/z8ONjUlWUubi/K0P0
tSzkSGTbpWkGB5Uy6bWehOnufMvm5onFswpAmg5ZffoITg3FtRwroGUhcji9a8DzNbsXLx92giZu
3cqLV0KEbtH5sHPLzzJxJ9VVIMGUz06npw/Tu4TO1NlwYzd1GG4LK/nMy+zn+TCzrePFCGwMhWn2
rdMwrdvGZabFvY0e1g4RrPsWyhm22+GL6Yk3Ay6nEgWM/fmgM9MSvyQRzJ3CoQ3kdxI0QMGr83hG
Wi7M9iBut02vJmtDHJ6R0ljIjM905NtgxmTfz2RerWmN4r3ep/neLyoRWb3B4wlrFgtbymwoHvmj
UgjAr+mWGecScHj0A2zS1ZddPcBJ1g6Cqy9032wYhgubCnYQKlen3ReKgYfqadXYXRJs6lz5HDbl
XmzbhY6bHSVkBiWDt74FOvY0TIowveL8Ssjx0N/VUZ8emiIsrlJX8g+F6GkLyYWZqWhwcv4n3tjs
Nxty1g9FIDtya2dRu434CwRZpPbK4YuR55c4FxxLWfxxfibOxWT7QI8N6Arw48n0d9USxeRQ6uxE
7LQKhcSq/6Z6Ynn0g4A0gA/N+6AMFsouhbVkFztXATDBGoGWAQuGA8Ckg00UXhFH1gpbcze4rsXs
z+JK+R49RTEiMkh5L+zR4++b7NEn8SYdXIgVfqtIHNm9it6JUniPqbBk3zk3N0coNZgwXHchFpwO
4tBVErR8WbQNrnIRHP/qsu1fzw/aTDtG2AJIOgwvoTxPLllN2FQNVKnWxhtd2zhMnA2ixtLCvv/O
E4ZhQTKaNzEungbQm8nwaIpvip5BGCMbpG2b+c9t13zzW+hikXjp9fpB1PLHTjGPXVGvBy24UL1w
4T45Nz9lRQXxppEVBZp22p0Km1eo6V5ri6ioreokG9ZSqEnfrVCDHuohrRyALNZXRVX+ON/J85F/
ZVV0MjjTMgNaobrn5CaRO+Sj+oi3hmDKiKw6Wo3geXMpVb0HxVU8nI87c5EA9Q2qiwZjhzFtMUJt
ZDHjorW1ULjwVOPW1dxPcNlG/Wew55p4jyXRt7KFkHY+8MytjGIzRlE81TkwpokJyNgN/GQ27wAq
AmT09iaV8f5GwgP9wY2lLSUc51aKQnZd4glJcnh6LtUdFKgCX1FbUIbdoNM41N4/NfVSpWCuQyl/
ccRTcAPjMA70m221dKFNWiXTWPdku3e9bV51t4nY3+hW+hUR6qNVowJv5uXj+f6cW6XkyfBhhNkx
ckhO4w5lXpU+DEXbQthKapAPC/uFIZs7od6GmKxQK0/hUuAYYIuoWkIgQzxUALcrrTz19nxj5gYL
roDFY5hboCmOk+dNJ4bI5Ehq0eU2d9+Vqd3mJlimfiFtOtect0EmIwXir0MgmSBd8L3vDlHbbFLj
B8bLH39/UA4lhy/idiWBJzttjFKZYtRWDp4zpmXuNMRkd+kQm3dJ3OmfUg+54iqL+sP5HpybDqNv
CrlTcG1MxdOg8ZgQJCde2Bg2eeCDm8UFrM3N9Lchxv59M0iRKITAJ6PSlvTeuuviOr9ASErYoT5a
PyTIVm+6XnTWaV0Za6PWna3ZSM+aERnPo1D/sxtWBfzkONuKdQr5XbHqg9hl2RNeC9ZlWXRIovRu
tEHKqdpnbtbeSnWFKlWXbiuY5btA0/0boZJcO0SPC5Zvn65CAYxvojeILyNZvOrEIMSDSS3RlINk
n5TJgDIujHgdN4m7MmWGrY1QDp86wyqQDRlM50KvxPielIJ4qQstVF8FHSmfs3xv1cB4c8NxH2Qt
DFHtV4sXcgLS9RAhP9v2cbjOQqRNUOMZtoWYUCeWHGfjK6W0kBifWR2/eCej5TUFFGWy1Bs59rI0
NnI79nTonOhLqg0SNE8fnkEnUSarPW/zMkodq7BlyX3sveFCcpWlpMDMFIKVBY1GJt2Fxc+kJeD6
ytaM/NL2g/YYtZKyatpm1yjCTddlzxUyA+jkwTf2JWl7vnUzi/8k8qR1gweY2SzlwoZeBSX8EEg3
ciGsJXF3Ps7sWAGloZg2Zi/1yeIfMgwbFEEsbLMMt6mnXIOXvJFL8/7vhPnrbjtZi6lGBajPy9I2
s2LTCg9Fk23y4Nt/F2SyK3vC4CttNdBnrkSlAjlUw0bpHUUhRSyWDpuZDczEcHrkvJD4fUdjzYyM
NJWrl3YeWfEqjbVrGMoLL7v5GOMpw/OYm+fkuhcFnQCuXCntZogPXPSOVbkEuJi55pjjvZyKhKow
wSeXZ9hpbVsgn2z7TfM9CtBOSLSHNFQ3QyxdaCNp7PwYzTXpbbzJC8vwkA0Q0Lpj1X7qRq1j68v5
AHMTeqwkAQ4jgaj/emW92fVxf0oiJEYxikdBAK7jOtQ6LqhLLn2z/YZLIxVAHt7cxSeHy4CyQi3k
ue1JD42HgrmMKYp0zPmrH2kLnTYfDCrQmBcFmTq2+U2bUhcpF612MVdI3F2D6nzvuDg9ldtaf5DM
fPM3ehBbwD+jTdZqVEPAj8Px3pF5WzO78yt5n1t/Y63CfhzdzUl58qY5bZIc/Xm5MRQ8RIF1FAD1
k3YhJTi3i5KA5Ayi5iYC0j6NknTKECIUn9uqAAQx8STzMpGpMQZDje9UOBTqQrOWAo4j+Wak5EYF
oB8ZhS2R6M+lbCMpF1KW7VJryVhxbp6DTISfBOacyT7pwMKrnbZxBkZJlK5SD3InXlRl6nw+Pxmk
uTgjFdqyePbK7HSnLaoaI3b0pizsqK/K10EYnB2y3NQYML0IV6iOIWSIgPxlhTzBlnukhYwix/7g
OvEqIzOK/1He7OUOywKrd/Pn8x9v7tNR7iMpOvLN3lVUtYynBvqZpV1F5TqE1JZAno6W+npu/YEa
hIxHjhKoxuSQdLzEC7RELW0UvbdRhq48wt5xdeG413L98+MtYuOigAkVDBz3JFail5EhZYiEY8/a
AUEPZXelG1l5qWBXtmAIO86RaQYIO0tyTRT5We+T6w2S3r3jZ1AXKM062yGLDDtKpOr1fIvGTzyN
wtuChDy4YBgskxahdpNZuNRX5CdvAv+b038X0MxvAHX1HACh8OW/Czfe6d4sQd1rshAeEzVv/LD2
aSq4x0CV8KKQ0IEaLB7WrSUE3xtJWERJzq3+v1pKKf80NERHI6lxpbEr2fNvuKnXq9KUUMZC6HHt
e466Pt/UmXjk6klTIJgwPqTG779tat54KKl1sCLQQjT2spyvAhN03o/zYWYWmUVBAIAQBQFM0CcD
qMdp3JgCYUa9J9e6a3ntIq58Psj7uQhRi4s2R4HGLJlm8RT3VxaolPEXk1D022koxn44wlheM6Rx
HnJFGD/Bm94S1STiA/SyzdPrImjlTVTVF+dD/KrVnc51sKQA66k/yYByp7U8tW2aWo0rWvGofZaP
zaV/iA/13ts1B+MaiFV1xJ5hZ+2tfXdNfvkq/dotnEDvB4tPgPTzCFfnNW9O5kRXuYii44dltwUa
PQFi9iurwGkQo4nzbZ0ZMG5YKJkpXE/J0E2OusHrGwP3E4mjrt6QN10Z+tfzEeaa8jbCZN6hClxh
gMSUaKJ058n+Oo2+d+HD3wgijZIjEDEoOEyCCIrRFThcSXaHqvzQSQjPitdhMGzOhxm7fToxdORT
LKBb0KTUyT17cEqpMBxTtk31EfHytRKEyB89otv+8VlOkXCEiLGGmO+TQEGGTgikENkOA2zqPG4E
G7FTF174s615E2RyiwfMklserBZeDdVLZflXoFqvJClCqXPYnu+42WnGjCZTBD2aatrpqu0QdCo9
yswkRrQnTal+tNoSruX98a7qQE1G9gGZda5UpyEQlQ1CXwsVW6SYO9TCzsg+u9KdWigI3fgL7Znr
Ooua+Dg0PByMyXzLVaX1y4QdQh7QOUuMvd8/JmiF9uYStHmu58CacfE1mXlYnp02q9MR1AsFmqXn
7T4Zsmuz8hZW6Gxj3oSYzAMvjvNEgW9m5+GF7wZ738IvaJvK0eH8JJgZIWNMJvEfOwkjddoULZEH
Mw/Y1CL8yhO8nlZkwba1p29r33xkI74/H2+m6zhOeRjzbAD8O6VOcj/pIxECpx3Ww0ui64e4G+7O
h5jZ3AzRBN8EzmUUX5vM697I+h7dPNnWkGRwkmdSDStBeDgfZLYdcEDhz2EmT1XxtN9aMRG8XmSy
IW+yCpof2pIi2uzAQDuRKdCQxJ3WLIUUScW6oxVxj2WzqPdf0qzcY2FwX4fphdd4j+cbNF7eJtso
e7Q0TmgExExjcrkrwnGi98STMaR0lX5f+kAvfpjRN2S31hVIk9Fo5XzMmUn+NuaUyZPpKiKmVS3b
ABxXekBHooMJbnojoVR4PtTceIG94ErHJWgkJZyOlxW7WUZGjsPbidKDEivuITSUaHM+ytzUextl
MvUwwxPwX+GI0PpbXIDWqGzTdUu76ly3vY0yfoo3160kjEULsVHZrtTaxz9W9ZDmVW6twQc0qGkL
xZL5nhsRR7zTxkLtaTSpThwkG2lTrXrXVVFjGG1+Od9tc3Ndonb17xDTbFzZK2HktJpkayBNb2Xc
6zZocWoY3YbBPsY35iIXtP7jJ60hoTY5ZjFAXkx3ojwTWynhXW4nnEaVVa8N1LuCqsbYZ+l+PDMt
qHZSeIFpC8BpCldJBykMPFdUbNMwtlrzkMrZVvUXMjIz40StCVNmmVIgijSTGe5k3MGKtFJtvW60
leyDRC7Sp/MDNR6hk03iJMZkfmNFV8lKJKk8ZqsLL7zXw1vU3sfSi4WdQtsu7EnzTeJAB5k/0mAm
hxMvI72J5ECxcY7WLuG+t/h7Ntr+fKN+sY+nrVLYGBgYA5WMaZjcwc3RkQXddr4/+HfJrfrQXvW3
4WX4JbrLrru9u9tot+djvpsR8JOZepTdR8UYSOuniyrTcGN25Cq+bHT1Z6njVu0aOtR7bVHj693a
IhLAfrJjTPJRSeo0UtMLgzmQaT+iWCag5ty767DTdklsGPhkeQ9ZmH5UQ4hQHCPkjEaesoxUyGlI
XzHboPGN+DKS8rVXfu6TJWDn++4bpWIssisjxZAE1WmEPEzShutkfGn0n7vS1rNvSfdRUBZUMt6z
Irqto97SVCQG8v2QhuTAju2QIA7olHeV2O1w3cLsUAnSzfn58H4OApQeX5WQlAFmEfe0RUYdNXrh
1gn+6O4qBNMMy2yduPq30cjLKZSLULlrQvkYBMeg8A+Gkm5rBTvnFoMHBMTxEz3/gd73MPnPEY0G
+g2WyvRoLtQ8CqWwTy5ZgsPe6jUFZ7HG2KdNKixsxO9uHpDMYSHqxsg6589kuggZ0ttC5RHKHPZu
h5YGFp2S6W86XcAa1ls1AaaJ1YeJ7r/CsvhU2km9c7Jf6kOAd3msMktLbVUV3yLdRy8VQJi1ROH4
le072WAmoSbbpuAEURt6ES10q/LSy/N0jxdmdR/0andpWUF761sQfvWwlnZG533m0mQcs1r3rrnQ
SBtND7VDanT9FyvqMMvTcXgNrfRnVjD6NY4RtxEOit9HMsXR1AqMPPRAFy/KTE/rXWgWPwzXFD7L
bZo+Z2Vc3mC+cR8rBbr7CNZvPc+8qLClu/jwBJLQLuFxyfoktzUeJW8uKX6HGk7fd8llESOR4nvb
UYi6NOJ/bd7/89L9H/c1vf1XL5b//F++fkmRsfZdr5p8+c/rp8ZPfqb/O/7Qf/7R6Y/8c/+aXj/F
r+X0H538DL/434E3T9XTyRf4kPlV/6l+Lfq717KOql+/n484/sv/32/+9vrrt2AY+vrH708/Yj/Z
+GVV+C/V7//+1sWPP34nEQ5cxGJF/s/bIP/+F2Mr/vj9/+KA5P8G2y2Z/8nXp7L643dT/AdKSmit
MCWoQSJV9/tv7ev4HcP4B88ea6yxmSY5rfFWl6RF5f3xu6L9A1ULdm9WBaIz/NTvv5VANcZvKf9g
mWp8m7oPOyOD+ucnPBmpv0but6SOb1Hfqco/focOwhz4a10IpApHgrgqT97PDjpfSmx10SEYivyL
ZtTx59o0ug0LoHFwjC/0b3IfxrddJ/WjuZ0c4oMbDFG0kxEp1FeK5onf8gDV+ZWlCAVmJGFl3HWJ
3+C6HCjNS6AJ3dEKEFyWate9w5EBpTTTl8F1B/VX0Sm021jw4jsjDvW9UKnWQYWTt2/ELtk6AuJg
lw3pjE2favkWr6puI8P6Rbe7LuJ65cq194JideUdBLR/0F6T9aZexWE7ILSgKz9bp+k+i7mLRSC6
p3iGuFn+bZBD9caq+0DaeiW+UOtYDdx7Q41gCdR1XN16VFyue7wWW2o/2cDKdns8GyPfxaAF7b97
brPCQ275Hvo5rSHem7WEc4el53249YVIvDUBnj0HUpvvCx71a0musK/qRLe8jRMdy6Q049Tfxplj
2YESVpdB4hX5KleA3mL05ZcXapxbxSqUkup7rIZAVjW1Ll/d2Om+aE2KpkOpVo60MrEpWiOgZl6l
WQFzw0UUGRgPkwrrk6C0bjRrlNsn+ZN0a81q2MIxOkn9q3Yw2N7jPk/VLVbEgrKL1cF4TQLFQUs/
ynF/zAKgl1sdyzdpLQBog2mmFdn3QY28RxHNEDwrfaodGENqDeWxuC/pjChuD1pi4ClEx3b12ldJ
aa3qpuZz8rRMOrzme+9Ok7y8oPd19xFlKeenH2TwS4tIdl5DR68OZpDX0ksWNWK88godNSclxqpk
RawKz5NC8dJb7qPolVjeaN8RReaFh4/ECzt1txWKrE42oh/zdSmXwqUk+Gm4bera+q6mwxDcVl6j
1yu1czSS5H18n1eu+qPXBv8bgpGOCX7IMTJs5jBQwONE2wXgrNQ1xubtReZhEI7vh25gSSJQtdvI
SR6Za6xQcBtqLDyYekvss5U39Oar1RS6vAlLS9pi9YBPRNNVxif0H8oLlCbKZhXFdfdZiKzy2Sq0
8msAwPVa7YZhp0GdTDex16HPC16l+SRgEPG1LTQN0wecb4dByneUYUWoh2aQ6SvsDJvt0PfqF9Fx
82hdyRkQsEZy7xVB7vdqPih3lC0141BEuoMphtIFxzCKqnbHdcBr9ro16Le1hIteYMJ62qmyj4ah
5bvJtdeGGFQajjLsjSCurZ2cNXL/zYXS6e10qUs9foeBP16Mfku9DoymHlZ1yXV3TRTvqizy7nGo
lXo3kleGtYJCer9WsU/+SuRY3WKuWERb08p80g6tBXE6a1ztp1VhzXQjDYXmHARRyEOch9ISpRYD
j188jiJ8sbUwdYqLQpN86c4ITfmzJfouV8PUyW+gOTXNSmuT6BgnJRqxGFZcmoGCu4npCOk6jgwV
Y8qhCZ/NvFCCncmvV1dZ6oSvioxfm1FLPZ3qaTfDKNCEE5uk5WuBTaaM5KjbCIrVSFhFlmn4uQjD
3NiVrpYI3LcD7V/E2g+dr1f+S5GW6f/j7st65MaxLn+RChK1v2qJLSN3O+30i+AlTe0UxVX89XOi
u/BNObPGCc/TYIBGwwVXhSIkipf33LP8lK+L5y/19gOb8L/X/8r/i/UVloJoGP7PxfXwtZu//lpY
//uf/LeqAu/9C+xehFTgxAq8H4X6v0UVNu5/oaLC3grEfICpl7/5u6gS/y+MDFBLY7hOwvngMjz4
u6gGGf4KhggwCYAxLo5MyZ8U1ctR8n+XVAylUNBhT4FeFnAuZE2v+ghkNbQOua/uFIqsbDV/mBvz
8I+b8Xcd/2fdft1RXi4BygK+MfQcMFd9dZrdMqgB+BisJ7/91CGRTeb3OhWlz59l//T7S136uF9/
DQ4ZkPngt6ANe/NrcgQvCYNjxGlBki0jgSwjpBhFrvs44X17B418e+sw6fXhawmYBsSW1yfWzagG
9bwnJ2+b3BUZurGcM++9OIO3dw9XQT8AulEGS7TXzh5Ieg7bZNXmNITbDixXWTjmv9iJ3V0yMnHH
/y9+FRAAYAAA24GwvWqVBRAbMHXQOSoaXiNL7LElevf7p/RvN44gHRi+IWj3MRj59ajfgoGi0OrD
XID1JY+2tgDv+T3Q818ucvFBxAuSASoETPPrRXqfIhOy9WFvmjZltMxIqH7vEm8fDXwtgbhftOZA
3rPL3/+jZaE8STXhkTw5y6ph3ZHxKbQPKDCVH/8hWAc66C+XetUdNXwLTBs7eTKj56qh8xiSgR9/
/1jevjy4BrCYEOAsuurXBmAeiNiXnUCefNRd9FVFK1MYoNxN7D053ttn8+uVXrXSzi5M047IU2zN
D+6eY9W/h9+/92MuX+Efz8bzID1tPF+fBnZnEQochXnBNXLKua1+f9ve+zEXZOQfV9JE8iFNjTyF
sIXZAclCLDdydH5/kdeYx3+efx5hspMAVH8jOs1GUCZmDN9PbmjTIrCAn/Nprb24r0J09WWbXMjn
ofGrJN2ad7aEf7mX8Bm4UDlBgsI79epVQh5wFqV6YSeFoHEVJg8i1ki7p8tcmkC+czvfu9grdEfr
3mvCuGenrjvOHd97+mUMnxV7L5PmjYoMtxTjfxRRVCbIqF77+SJh2sf2rRb4qWTnyYvrdEMkKU9x
OpaHWMLBYQR5bumPq7ed/OxBdn+qvHj1DV4rqtBcabgyie2UyUgUKVmu5UhY8fuVc1l+v5bEX37m
axaC5y0iEum6nDYxPEE7dp7b/J5tcnznOv/yGvzzdr6uUy2T6wjIhp96q2CNnWCpENfLw+9/zb9s
uRffC5R3AIBIuni1D3aJClig8dDs6CG7NgZTPuwQwgZtiUC6MMwR4y+/v+K//i64SqOSgjn3hnUZ
bQikVYnasEzmcjJoMKbRvnONt78KpzjsvICoc/A7X/MDZscU5ythJ+RLF9YiwK9/UJzUk/R2a/ce
vPgrinI58v16tVdvWIda6ftdwE4jSNmPlC1XYozRpPF4F0TLvWCpLvrUvQMQ/9tvxCgLp0CQyi5n
3l+3SUzZPQvokJ10FxVxBiHfMFcyuJ2bQ8feU/BiU3yz7MGGgjcGDsqghONPv17OVx2CcESMy+WZ
hPvM+C0ciaxhTo/Q7zleAJL6/dn13fYFqEhSeIyY2iE4+CEZUvRcOGP2N5CdhQcjV36knddWjPhL
CQWDAL4dePVGA+/Ictse42GzH7aOQxqsJT0DbECkYbxZiNK0unYIwNwm7xAmiJkJ2Yh+GSDAlVhG
uA4hjKiwYzyU4ZDPZTLGa9FMYjrjkQzwNOhUGarMlGHj2h3rV3VnQwz0zgEzFFms8Eotw9Tj1yte
uCJaKIRV/hJq/DEcbzU9IFCuuwXpszkrQKmyCxdwu9UEFZDXN/3PCYa0B0Wz/GPG2HRIN9LAZrfR
u7hZOw8BpOt6P6Q9Pftm1MgokG2dU5td55FZDjDciTHkcOI+sWa9SaIuLNN4iL/oRIgacazjzoSw
ZyUd60qMG80divJ6oKxxDxvNDJwEt7XHr8K/VW+NmGEKbjbU6njottvcKTT7yqNVL+2IuDVYiMsl
UeUKgPhEEddaNUg4r2C8TD+ZpPEWSLO7DMyNBXi29jOGmj9vTyvBhyWmewmNQpYkSssEi2SRhIcc
EpXbbYiCndADQ3Z3pPZ2WBA1Ypvm4FAc8EFCdTeMrvIKwXvNWZp8KjPE7131Y6ofI7V0zxNF7GAh
XDtUTcIRqzBr0X7jcB+rs7XRn1rPa2q/wfgMrF4NuVmaV81ESIEb5M5bDM30Lu/5i9cHulhy2u82
16w/p8ykH+llUQDM7p9guinuQf5DGmdE4SfEWMLuMkFaaJw1jJx41F/TIIHt8+bZ3dgNti+Ybvr9
4Dz41SMLZt+LmOxHuvolJd6+abne+YKJoMjxqpQtM/5BGEauYNXR4PTfLC/aj7dTuqapgls6T2w5
eY57lcLXesBaWbPd4Py+r3LH5ghwoY//ywJ53TFOa8B17skDj6jGXIHtYatr644q5ABT4kvY6YHz
mXPff7CiIwdwhdvHCf3NddQ682L8oDn045w/YabWr0W+NOveSQm6O/DhAbBZ1F+I3waZdXqOkiqW
idlPJNTIPWqbr9m6Bk9Wb+wYiH6u2BZypJsi6ry0ITx78yW0ZYRY1ZfQG34IZIMWo+fz21R26Rkd
y4Dh/sDKTixzZft0u2Yz8w6r8Hww6f0c7NFWDXufTWBNp3N75DYin2mTLD8jbiHmhbP+IcpXmHH7
wBbKdWZ+hUxahKNPbTVNJr8eGnA/Dgj2dMiEjwymV3z2Z14qeLgXHoHFpie2YC0CyuXVAu5lepzw
SsHdLuv728tdHvB8e/2zwydcx/MY3ygEuQLPyhsgwp2MaYz7A+f5QgYt+BFjGCI9VxoKEwyYlGLH
iEbwWnq9lISPZoNhlW2QKdzIl0h7usAc0YCzjWDIApEY3nWw+QOGjVhhIUFScuIGXi/GIvglabHm
Cf9mEbtwnNjgffd1zHaJxKC87mC5/yFrYKkAM9w4rqJuREosG+knwFWIqsza4YAEtBWPWG2twTdE
574SqupJATMpFuFT8ijw2cdsC6NPgVTdkaYrME9PEXZgwZA9NUu6VuM2212YqawE2JEUhE5RuQWD
vgjxkeY9IMMlUGz4OEYOWWJt73YKAWBF02wedKXTdKWAXeLA5/3gqpNIDjSkv6EGGh/Xjjhc+2l8
PcHBrZjnBEC0HdebnBsNYob6GboZmeM66Es0t2FbOtIEtoIlTSJLzKcA7rWu2zvbTvtwacJSmUjc
mkFGB52Pao/w2eAo86Xdj6sIFd5Fb66FP0H+jaC/R07hpoBWlr0AbhA3kVL0mGcoo6Zd/V07E1Nx
kw/fQmGbn8uE1yObGStAsJ+fzTCuByapf5pgCfBIaZ95JUpx8kSa3NvrRcZRMcQNglO6jO6RBMwR
kc1UpfNQfG4wzd01sfM/RXYI9gYF8qyaPjnmTnQnEqzkx4zs5XJrNCQo/SDHWk+dV8G5yb9aNcsh
hnHw0KycRvB1NMbts2X9eIQDPmL1VpeuMEmjFG7TY9alN0737AuCB9mHS9pQna6tdzSTWWqB4PVi
tV2ENGXwsnYassK6i8Nhv/EgqZac5bdpKBFGtzbTHpYpl4xoO9/n2gNZOZCTLAltnwn0zUeU9/ya
dOFEy9h24OmrFNHe04AsdNHTH7IbtnII46kKgFDXKSfhbkaosAUAm+ePmrLgWwQHyL0yuoc1qMl2
S4YX2q0O5EQhtg/NlsqbNueIByF+U3kpomkS4tKPGv/8skz5uOtCHiJwdyC25KFdCrJ5PzvnspOL
I3YzJI6Ui9Cf+0QiOLxf492CiW2hfYXIrTSVPVzWR2RZp9xe95qONXxz82Jb/bAQfk+xCCPyk2Dq
9SHjzuy3iyQOA2W1s9nIr5VDCqFYgIlPTazv/Yy/QFHNSkz/oooCjkH+YBxcU58+AVFvDoPPuhoA
uLsNyRjWNCbdxw0cLygPxqjEfqie85nYH4EfrXciCtvrMYvbj6OOp3OW0mBHmqbFY3bhzjTLfbyM
J4FH1XR+XsexIvsAIerXntHdT8dyd7WtFoeGKQMcvsIyNC3VnHCxQ7z46D9KX2a0duBrFsPS2qwQ
cwaznRm751ZYESAuNVI8OOcuTsB0gB9Pgc0l/iqXAf5/kqenaN7YjQf/x2rj3L9TzeLQs7TJNdA8
V8QjAtNYDHPLDWG3h3SJs32aLsOdBQ3DK7NefyPLmB0cDhg/1qyzT+D1d7D8ltKWfZJQZH9HczbW
CMFuqtj4a63wrs4Fg4XyVz4v8bdkCtZvKdy/+hIuIm6fzU7XOFplEwzplNytJLFDIeHro8qJIL96
ztxQ5nMfH8F6SxAWvU6sHjDOq1S8YVef8skfq6zFUAj+qmN0b+K2hZ4cASzIol4jgqMAhFNVtyby
mdBo3PGBQLfIFudvFcSuX6FowoChy0RNVoW81E1MlTd63YVaIucDypkX7kdoHjHcUijHW9r61bxg
tBpwb+GY6iD1fgRtoO4ZXzAyDEjZiwhDFrIlHFGrQYOgiOBiCGNgjRcdKQvjy6xPsTP2lK4iqhe1
Djv/jhsUWSE3cb2lRJ+9ZRortK6iDBlLsYA8Um3AIx7oFONA2yLSymfcRxGd+3aPCHn/DNcgiYRN
GTLsGURFjwSxTeUATsMBiGd7//v+8I1ZEIbh//FmhVMIrJ/AEf610wgDkTeRSPxTgCTz/WT1iwrD
H4baJ5Znn7vM5scxWFKEFiBImeTL/A409BbIePUFXrU6c5eyVHQ+AKgVQWKdDmoFGmSwyhPm45Vo
gtp2+d6k0Q5KkYKoFzK905W/6ZEv3wCTCKTSQusAVtKvt4Ai8QtHSKlOMEvghVr1k8AM9ff3+Q0u
dLkGRihoxdEiv3G43kKw9XtmAgQxj2hCot2MMXaqD1EfvnOlN51qimkMuChoHPMYsNcrjAE4gFC5
x/XJQAixy5xjJdwmxhoKZAWxXO8fTcJl/6f4yeWqyGUEBoBxDAY7v97D0GYesOxcn7p0rPiYHLtx
/EOKTQLxLUAMRDGBOXahc/x6CUjHDKb7gMRj8dkOpgjhyyra3e+f0xu8CRcBO+s/Ziy41GsXbXS2
BrwKZ07NOhTDhNT46dhtf0oZxE+5BFYDi4SCBglTlxX5D9A1GRYcJIFZnhDlqWvFFoXQ08G+82r9
y28B7nOZ3EFhE8Oq59errE0E/mPKg1NGVjSNueP1jOTLCruu3P/+tr19hS5wBVKrEUIMMXZ0+Sr/
+EHzilvVyQiJ34qXg88xU3/nwbx9geAZBXAfIx04Z0Eq9usVlM/XiXRuOZl+eIHTQYWDxE3r+5WC
NeM7iPEbM2loNuD4faGsQhoArOTVnYMz4UiHwOBi2uz8lYOkJxMMSYxn0er3uyGddn6HU/8UAznI
MZqBF8pcz+kCid6g33MPef0gIbxAkwKGJnhNMZDDV8uFB+g+ZxTXU8jcUg0u+2bXJCys89+pBq8f
Iwa8Fw4kOLRQkwCnvzyEfzxGmIG1ELuS5ZS6S8ZZlBfoj99BC1//GABolymAj5gzAkTtzTVsms7T
Fi8n1m4WXdBSaX+4oYiQ/sMtCZ6aF4fzGCaeoObC/vfXHxPmfaanOZhOSIq7ADhXM4jAf7bsc9wi
PBignhh0w2fo1ZZkCcx7IK+eTrDMPWNx7Im2n//wEvgBlzcKej9Mot+oI9eJgls4eYCMRS66CxKX
1IQS8vc08I+YD/+/MQuxjeOh/4b58NKNbKZ993WmvxAL//sf/s1/AEPwYj17ITOgmmLZ/g8BggR/
gRiBOosHg9L+P/SHOPwL+CsC2S+xAXARv/zV3/SHKPwLE1cED0OgjN0Fn/cn9Ae4SV7K+T8HJJh5
Ys6NiQJCJHxQxF/tDbRHz8ZXzh+6zGHEHueDHx9DOYfFiAV71CbZ7mjOx1sAjcaDoqrzzpgIJyVo
2WHZTejO4N/46GfDJ5eo07QkpojMBjUFsOmyDVf/Cp6AQgI+JQdCou8h4+JqTdvJ7DgYUI30V8iD
RSfv42HcgW0nQCqmJO0/bcGkAPDyceen7uvICNl3gxQH6Zz/VfR+DvaiAYoNgl3Bc6+FvZOhaW0s
5uvISfamnA+FRcNDL/bnJ8LbDKyIdHrQc9uu1RT2FsmpUhd5r9SDljDMQtqo7UoMV9Jbhf73azz4
7iOLoe2CxU7Vw5V6DwOsqTIL/yDUf9KYidzB2qdcNxagxV8/95G+lTAI3DdhD9e3JaJ1EDb5Nx2j
+5bp4K6oWGyFiOSo8LcgOG/KbbfRkFxvMpzvRsHsYcEBay8J7489GduSe7ipGyKTb0Q8i2Ps602W
GVJ8CpP28P+chPY+ZnbrSgFH/Ts8UGzzWdPG90uLlBw4UW4Pbdg8g4zegwPHvcfQqvTc+yoQcNhL
L3IKUDmHJQiaop+y9Go2bKllZrIPOPH1ATw/h/6eTMtUc28yR587MtYkNuBD9qG/T7sp/dLJcImr
MTcCgYKqAQuNjd/kOJhjq/xn7cj3Rcw9sAY0qRvv6TGVzYFtZtdlaisbw8MvkSHZWPmi9448aLPb
eLDpJzXxTKDxH4dURNdpaOcFbdSdwe0qTMyugFxjNUr9PbWZuR2m+doBjAdi9SNb3RPdlgdnwsel
sx88pIqVkM8sxRC2QKAn3gKcVHcmTs6E4eNAmHscgw4wIld9RUXOi4QywH09/STQz0+Ql3rN+iFs
1kqCFFglq7pFEtFtmAMhyWg6XsmpuY3AXesjeh23ia4c1kVrg09CqI82pykg0x5NsdyFvoshiYbl
aU/DR9i93q8DTB3z7jnpIFdAYLU2+QfYkN+kI/kc9VsAp0uPHALjf9zawMdhfDvTxNwNU/QMT3Cg
4iLDANwVDiOLXKX1GgVtaXPigKIwUoAeSQuekKP14mdIkuLD5kVNgQ4+KjBAF5UcflrQDM9yQa5l
kuvbjgZkA44QpocpBG0uCW/oNIW7FXkOWJDztc7CGpCv3rFRPssxQYPMaYiVEVfJuB5dPOiDgG3J
3nJdUsV6+FAwetYGWCH40lMhe+7vQTwENTLLz60T+mwWMWKwou8wSDr2doE38jgCaEG+eqZyGMoN
g61UZr0TsoIFOj6UNZsvO/BqMUJqt/YQhiqqErK8LHD/PsFm8ns6kQPwuB1mtH6Ze+osLYzAuwmQ
JwCCutuMq6MBSG4OZ3eY8twINpH7oVuQ8WlhTEuz8WTjvIUhXn/0XLIc0P1/nnBAh/zCqdrGK25R
m3wHwe2oEOQDtsVyS8DhnwbvpU1mWo7b+nEFUbwa28wVzAfYoJO+WC+r1zTprdvEvMc8LCgTD2Ex
zXx2K0Bbb4hv4q25Hz3zFRhKBo8iYI08nq6GVWLOJqJ9k+NzUuzUhZwhjXJOweR5Pi1TuhagTn3u
JvcE7RJwdRx5NW92CGI/K5qr63XJ5ZXx+AqoyUWl5wTEpLNgVwFhA2YNgXKlAm0ygJdOag7MRONV
sxHIlNIpgmdA6J1QovoC8iMQbVO2VkCpxUFnNARNo0noyViQio0O+Y6lxrvCTpjdQcHb1FE7tvsV
c5pzgO2WFyNf429tltWBG+0+WfrtQW/4Q2+Waupt8rmhYVZj549O85QhtBbZtvRpIsv2OKSSAWnt
VHTKE4n1mMwVsnfm29hE0fWQDfpLkzBYvIS2dftpoM6vbCfSTyS3hhzbdRK7Zg3uCe71IQATMCjQ
XC1NKTdHn7CnywrzK+8mXPXyUbZjMhQJcBXMWLtDnFJ5LybblHpKxzIF5+rp4pL0ndOePYVAV0UB
kNkDEuQ1ewe6+dfGLJTCKlGOGFSx5DmZF1AfomG6iibW/tS0CbISp0boiKAKOQqRrx97ioav6Diz
dZsR79G1OFjvqG+4d91IOJheJcLHezCNAPURTbD1yT12e6KKcB6XvlzQ+aw3EvxaTAqQ766ww6W4
s1FGt/yAcDhEh28aH3dZNd4ERyqlgVwOAVnvleVDCJgul7JYJV6eh8xmFma7TR9OH8IZS7CIWMfy
muXcw6zTZGtQApEJ5p1qu/E8dmHsjvhiGqRgqJMwF+q7sf2xgdYD7g4VKr4Z1hkJWiIcR2ClkYY5
TmASOIyKNYxFMXUOsTRm0+x7E4A6h7pHp/GQWku7HQ8Yv25gbcNrhMqPYUkdCxFzrDELxuSOQha7
13kwBR8MdhK6h+gYeH86Kpy3FxnN0KuNARCsAgmr21ed+E10mEUv4X4bYhYK40gwgG4Y1nleJZse
seAUKG83Po3ZcPTzxVtv+xwx81eph8HbDTMySwseNbmtG7DI53PTLotfQu6MPccEWywr3bSE3zRT
2I2AyUmLZ9aHJvs0Ii5VYqNM1q10MHPlRQoJhqyGxsAWcbQ+wlN7KLQc2kSSksrTejT7NZZmOy1x
bHnlPGwy51xYrCfhWT1eDegq/XLWnguu+hbk7a9Bw2KCN3eJmqu1zeAkybCnnYVHxvl+pf38GVPV
Jbqx84oMKRR0g4pI0cQUwRL5Blirr3RNbOSCAiFo7XAdTL5er3rF/LjOiWAtLwbsFusRuuT8i7Zt
GpQYVwd9vW1CRWWrErlWUOjhOijibR5exkxkZIWH3SxClQqT/NqfZB4XwLJ9fx8tOGAVmoX5F9Tu
CE4vlIlv/dQMSWGWuTc1N7Rpjt68zSEo7sHyRYd5a46bDZw5N9NqSZFArYB7tulKkF4/cddxtMFx
CM/4DpzSxx65S95x0BJCgjAZbf/gYcbMSkUnxnfCxN56UJpmcBNlYmaF33ojfobJGgDpA7BZP3M9
LzexMfHMGyvWL43f530V6XFdAEb6sTlNfpqyD80k6bL3Im+aK1BixHAIcf6dUBXhrroDR77dMFgG
1F01HdzYT4P1EIDgHMZ+V0FksJFZg/2s8hnz7V0O2aHA/o2tr4iCwUDtEUMOMR5GoO1tHW35gHlx
i3z7empEKipLnTTVqGHoV8Tpkt4lw4i0wZjHZNxhV9561FQK4B7NsXfn/IW11SIl6iFlW4DBVu+J
YLxiXhDfRy0h2x0kUJzcwilAugo4/jzu8jhtO5SjZMEQcbMoG2vvy2si5TjtYWVgv4AyHf/QvbJr
lYI++DIscBsvmkSciMPp8iK9nT9gNEBfDFRBz74Xu/a4DLKZChevyp63aewqOHIM0fd8bMHr6CcK
pvXm4q8L3OSh9oxj2hWZ58U/ccCEBTPDweGwRKmVFXjHQXbZy7stL+ng2OXLQj4daBufXevQA5EN
4HmhtY+nuuZLmlRZ5Ias3rrU346Yo7cwPvfUOFUcEl7QStAZtgejLT/IrktrqqbgdpzZrI+Rmf2q
DcE8C+eoe/ZTT93nGN980VMOz17OARfpWHRXMrDJhzxoMcTDwX+uBu1l06dZBe5DhO0HSwSviC41
R4pfQecE82+IMTl+5OB/VKKxD33epY+EqFTWOJLxJ8ycsH1iDubjUJ6NN3Sg6TEcpkDVrk8XTOjT
VmGQwpehv2otT87r7GH6inMxL1kEVhQhCy8jRpuXBMXrtsdK+8i3JLtraBqdki71cNJJVwz2W5eX
xKp4Ki3PvHu3JM2XJRwQCUsxRF0ODJ951W2LbcvUJJk5ECv1hyhY2VO/AVsCG7rPzQzgORrkzuuc
/1nk04KyAho9NhWnD0nrYSwf5FtYJEGoDknme3WDmDhxspSyqPSj3HwPIQvZySU3XrnKCSMlAcZD
TQJ9H+CJQQtD+PRDjCs4RnHXKreP+jjZTROepcDpf6xx1Eiw4/DLovdSY2OwA+ZoPiB7IunAHoNG
rEzJINZ6YX30sIaRVBV+b4TYbro8TfBurgGV+Q1Ep4OXfuzUELqTbSKOs5Lv5WE5iAaaR3CG7Anb
slV1a9vwMfDIDM9G03lfqJjXRwcBXl7A0hbKpCgUyyncOhuVTdq344cJRbUrY5OK/IhHIcIis7Fd
axpAylfCLjt/Sm0fXM+GrrchnSdaLCiaZ5HxJHogaoash4F9dNSR8s/REKaf89ZhskXgAW/h5Zjk
66Ffl2SvOQzb4fYQdw2EqVne1fMooa6hpPXpvpmD5MkFRqaQ5LL2SgqDCT3G6WCL9NmY/lwjuxaq
9T+mZsRJ1UsCTKWXfAU1fcLjwomrESPOjBmGGtwYuGSaOawaTTf5kcqEfmlwFMgLiUL9gvAv3As7
JBlmugBQHnnfrrT2ppjCBnVLtrIHcQL9+oyuF5+csO8BHdP5agIdw1ajI/LagSjzpQHXCDE9Ipcx
FOTJ/Cy5xTgcpFmpLgGUE9I2wScGu0rhEKIMws1oGHg/29TTN4iSRJCQJlk/lWZTnS4XG5jr3MOi
OuQWActo5VO1i41Nk5JymAC2nd/uQJejAo5L3lZf+G/f2hUnnZKnHlgvCP8DfSWcZmWqNo91fEtd
w7zdDEQD4jfrDXUSMR+sKO31NyQX7HHIu3ze8UV0j9h9/AdQjhBniTZdmMO8pXMATbNp72BYExd6
RdQfHX3IFiEfCx4a3xOHFlw6Wkthox45lS5csJNYdyRqERmOdOF2CHo6gT3j6Vvkgs/Y14ncCt5A
lZkBwSiyqCO6wvGe/IwpqDiXterdbE04P2UDUKNy4zJRV4txsFcNF89P0TAE01ftunErfDmaI/gI
+Qedw/+9mDmPPrhEBj+8TgFigrw94bVYWkQ/ghgiSwVaDwVsERBRRHTbINpcV4z2QKrvoztva+mI
fdhBw+qxJa86v/G+rSykaIB96PtKD8SL7/OcBZ8NvFKeB8swTbdRs932/eqfCd7Sr1Ln9qnT89hB
9ZYuNzRB1WuLvPE3XpMeIUh1vs35S6wXmDkmQ4sb4npnT1I5SQo8PhioJyAR7rALkaVo2PIY+4t5
3hDT982HDug581YUmB5GrWwPKwP/JrVpt9QY9nq4Y8g3/jHmKczWEx/M62nATS5hvMHvAtkjnlXG
g3rmI9bWoWuHFTJb2SFfFFSMZU83pHC2ZPVZ3S9RGxSpHfzhQUSUlExw+9KaCYfehvb5pygbPZS5
nJID7/1eFnAY3WidYGS77RxRm8RgnHTnlcFoqNzCgDt8DdbifN3TLMPBf8mf4GHLf0CgI+5A+Yl/
XsBO8AnwlnVo3XIdo7WGmydwBMNvOA9ZXw0qSlm5JONjp/NuK1XoaTTRW/M1tVQBERnYfJU088Kr
RCQKFI+Vh89pAOYO0ncUkv4CwvN7T2GCj1AoN4HTpi7krABtTbG2c4YsvbgHeylzjQK/BrTprVi8
CYafQGNXJCB5rS4z7qNRbeAe5nbGD+0XOkTLTvXRGgLRcLjPc7/KfikbZ4KoxHqNhhKswWmtaDJ3
/nWcDhxGs40eblHTvk5wDcAJ3w27eWw7Xmc+ZJwgERAKn9rWkalGIKX40vro8HMssedcDMB/tnYN
HqgZg6yGaST5NDpY+2MRIfanwMR5TQumkuDzCIodyqwLPYWoLy0YWGqx5JWga3M9QkcXlRyme490
m4dnkYkVXAEdJWNluml4JFkb6zJvWvkhkLyF6x8lYVsN1rijxK5pK0kbDhotOG9nkfreZ1h6wOsB
u3f+pY/S6arjXXODljQEa2iy83VE82ipcHvWEwkxyahaZAR/9NIh+F/snceSHMnZZZ/IaaHFNiJS
VmWWhqiNGwroCg/tocXTz8km+VsTHCPtX88seodGIjOEf+Lcez/LpXcv2EW0V1uXy92mmupTr6L3
d0VnrSwTLbW9jPWE/6WbM6bo823e4fjZFxEdhrFSkUjaDayzLRfwsRyuGzFn677EmkJEswz6lIMn
bcdIgbEGUcaEpY1DX/TDMe03r4OrrQDWgP90pGdrOIlB4l1Urfo+S2nW4lJm5GxJx8n+4LETzylj
jjnpthQXjQwhSnbpRer/AO3lHeT2ds7t49Tbj95kooM5X66eZQ11NhAL+BoUTfeQmTRCpOPaTGWC
dAF/XUWAKD6r4PhUIL9qpwS2K0Q+yNiw6vDKGB2L4LXC5+HMsikMolRVXHleqjzLoOy2s1vrdd2L
YTSvwarNxFqsbYznDr7mRnBSLg028562BAmL83y0jjO6rJq5WpMS9F7Iklgg+vJPF2Jm3slRpsQ6
LB3N2cK+MbD4yPnmItz1RaEeB2LbkdWXRtXBjYETPsw0o+tBtX7x6NhiESAVOEgOX/2C8+olM/PK
OJQAONVlE45H3aGG8EqeRMX+r3YVLmVZ3n9F0NDbD1U+V9Tsqgzzg1vVC5Y64jbWXDa66c4Y4g2u
+ChUNj1nMMIPZKzkOTVWrpm3Zf7Ik81B/BgiV6Y4pXtu46yDnz0bLqV4siy6iBmP3VWqUFGrnHZ9
2ASZ4zsNgxWH0/CZ24OVE6YRrBvd8YwEHtgzVMxBQCua1tYHTqkBSbwepx9F037LDGzCIlDLb15Y
Xl2qh8Wm9Z17H9jFzJz0pLtxludlaFOmHWLYIPs7IGNvDO2zaqYeUN7OIn/b1I+SI/Szzkbzy5qF
8mfqDP3VznS7dzSquW7yC8bFS7peZh2KvTKdcZ97TUeFZE7hHA9V1txmb7CJW4Q5dPozHcwrVAWq
SEUJ/2oMRlMfhCWyR7NR1U+vaMXdTP7ILg3zm5rcKlSCZwQ5QohM0nhdJybny+jlx1otq4y6oOBl
E/rjBhUpGMk9cy76xZ7JQJ8/b13NPHm1ZUYomDNhqb2Rk2my5LED5qT21n/d5gWfA7zCtBn3dc2C
BVzPDuOpo5znj5jjSzctM0zTZk4Vr+hBPtZ/Zn47Q1pT34oRG3bbo38b57koaL0sJpdKrUwZ5eCv
b5sOsjnBJsNn+yQ89TpYYX1RY6+yWK399nMrc55At84KCsChobScTIVdwI0HQ85eiWaGmCBcBUNP
I991yhxvHjqwdifXnrw3qu/smyFL+A07wLYyqY3ZaRJdrNm3PBzWmgPAqN/dIQeLbWdfh/FGWfSR
bpPkWOpUgTVC0HOeebUnnZMC0Asw5YEfZoEhgxhPgU0epsktBYsuiUWB17WUdOHk0RPMysE0g0rE
pftp+RKxHkSZHXP0pL/S2lI35o9iMMLJvfxoWRTGfTU4QyR7Sz5UacvvUhTNku67LZz44LnNr1lD
54gTRwv76yq7ATXYOlZgZma0FVOMNs24ommQHTeV4oVRl6SlJXmv83t2PvPLZlbVxavW7KFpLXXI
g1vg181rCkuFeVJuJFAlXPBCEGEScrNeW1XXbAk8v4z8zvQeENxQXQb1gqigNrrZP2y93d75ysxO
GHdId0cKs3VwIbkGfOwyRoSpLSd2QaFevlSlK597ua27ln7qV2MvNpI/s3Z3dbukTH6mTL/PprlO
93DZbLLsJqxpA02vbZ4mMJorD3E3R0WAKoFBa9ffjXrKA9S3uVc+rFlm+vu60ywZ0wWwe3VS0zyj
abBx4+2GWwdXrc1HODHRim0n0FbUlSZ2iJQC1hnUWtWxpMmDs96ouCLDnd2r4Fza4pI/SEHd+6N9
XrdctEwX0mo6EamBzVdf8QpKVssS39O+FcTmkBEwxWq2FswpXFGWdxq2VIHqduwpgVZtY48bmm3F
jr0GUdjaRsMLs++83USQ9Sdzmt5EX4EA/JfXTPhssG6roOtDJEGRZH54RI/uPbRZ3tZQ4dJ9tirC
ShNmN4qmZFLcq4652FU0cgjo8zBnet3ZW4XVRoqhxPomy8n5yohsaB9hAvVrseLZEY3SHvT9olq5
xUtAhl9sCWAE9sdlri9zYWpF0Fe6nG0O/TwOW7P/0taOsybVWGKGx5yEdrMeJQEZVDk0QUVuufKC
sZU1H7A35Fds525kmWp4mD9NjWFtW7QGaxgeS3KO3tXcs33DocIEzYSZjXiOGb6PxuLdGfPSs2xg
2Bs5zJ2SVNjLwwTbZn1ReahYHSMxrmNRYW0Iy33AkuYuTLeijlF55M8ZFyEKeGBeEQO1zqEU3Q52
jpu9WyqYTs9beWTLcnksxzmN86DRia2ME1bP4YOzTMWTK/XDVk9H/jjjyqYOgdwmUXK4+WN6mHO1
/FGK9mkSco3WxSPOzndDXn4UXOa0sczCouVchrCh4VTJvceh/BhW23JCVMZtpwA86EKq4gtse8Ot
7KPT8RvxfUPInEdV10pme+sWHlwx/jnTKbKniQrx2rnWVOzX3lRqv9Te+AVzjoNujPBKkc/U33Ng
1slk4MBp7HovmiYntIktWhc1c2GLpMx8XybbaPr3m1946cPa+t21vB2gyeBuI5U5FSWDIrNbrR23
GXkXLJOqipl2o5c4wMToSE6O8aXQLa/fP3mM/7epFIwQ/jOV8m92HH/+H/+04/D+5iG0vKFA9k3U
zN/1Dz8OE/8r3KqwUQbC+7vL4j9NrjycrMi2QP18SzbGxeN/gBTb/BsgFqyX69KauIhg/zdAyo2p
+hcaBfcK7Gb/pGIIIPydufJQJI8aFdjVysyJpb7L2NJq+hPes2gC3GwCwl+a419+nse///V/degw
STf87XNxKTcwNeX0cP/0df6N9VrkVlZNNtQXLxBfhrBXH3Uz9zuJUoh183Eh83FgwH1yPV1fRa69
V7+augUvJxtFfbpIgzwzKrHIrcfue0+mBuTAmAfHFBn1gQol/zq2FjL/Dk8lzhDmZHdtbmnE+el4
mow+tfcGa5Br6Y+Y8LChrBLZNxSFoV98MrBio7QG1bBjtdU9F/lUxsuWu+xtquKgV5wkIqce1E+9
QUo0lLyHNZc4X2Uydem22uptq4wtjOZxGnRUO1YfYncKJeJOHuoMJtObYu1pTCS2m6Iud6vW66HA
wx8NVxmYB7/z6qsjcUzFcSlHILUs4rShUH9fbeoMtm2Z9bllXbYPVmNKZicT/LPnkuZ46ZnRD2k1
XpXddwxofPcsR3959FeGsXVhThT31fTFa5xpt8LmjPHib9Y+mJrgavabe2xlntvxYqfp+9CP3b2r
nGbv5Fbuwe/ACTv8FCcEeYQbM044V+Gcvqwl0ptYdlqcTKSZR3hg41nOW/YgOVtZBfXGFuGiO53Y
tYABYLHEbNRGxGbEyoFKIeB14WvTizqLVzC3SNGd6jD/ME16zcQqoTotTJGjXgRrlLs3hSgFJHtv
EUyH2t98Fr/trwb1wyWAbmY1YgyvopMdqbrLbVQcNHLnkdyE3yh3VuN0d53Rt3seApscAybo2kdA
E6AHTbDdvOXZWH7UM1y+iHUdjo1lt0khkD+W/WIQJGiyK8qH8OfaeAnmH+egoGndOMavazrROxOn
tNsIUGUPbhfxGgozqUyukNdJ2pqUsnqzOaFbwS254V9yR9PXHuxmNA9YLRb3NUKWc+tnX8iGmSgb
U9c+Qz+UH6nox8fR0v5rCu+zd9AcJ2tu8P8Wqj+1CFhP9rrqgyEJpWUawnlfVOh2UEWE+xr6KpkM
Tz90vJjOaKT1PUtFRquVk3nY0hl6r6pi+BhG8Ku4DkU6oFAqs5c6u2VoNNn8FApQHLY7L7fr99GX
CyXD6JBs0Fp+eQ42bzs16PJHloyG/YZQwDvkpVfCIWGTcmfOTZq0uqmodsLNjtGuuvvAz4dksfp2
jSeVchiHaZA/hqVffeIZuSXT2MPE+ZPYE0BQ75u6fxkwSjlk44yqzguHg+G1X1GoUdFXB2kaYYy/
HJVkKgKFeZWX78xcMBxiixc59PQdqZewbKF5dujH98a8fbAkjpy8so9l5hl7ulrjcZpH48ckPXFv
CYPdnYkZK0Wy+4Wm7koUkv/Ks7E8GUJrOm9YhzpaGtaHPGrOg4PQB65Pm/p7cVPXhCzP9bb8XIyh
idoUt/nYzzxKdLWVTrRka34IukZ/0y2oPG+yKd6EHmJ3tYzPcSFwiaZmi0rWsbtSwaQnGHQaB7xH
rR9GndlvTUHCye1F1aLh3Jj615me3wEc6pjZuTg3BAHoCDlA8IKhordzerr4Oe2NKJVIAFHMZzib
SvXgotq/s7MuvJNB2D1REq3vujBM1jkUeirAbJCMgzmuza67qJ5qvuvoTazWEslg2/KcWlv9mK6O
DUoQmA9eGuh9aWl1IkKmLSOdEkWZMY3eI0MrdrKoyREOm/UqA9N7mtdg/DWGjBuiGe/5RNdGr+nx
JkAmJxR3t/3vXRPU/tUmjhchmq/fUqsvX9Zpbd+4FJg0umGzqxzlkkEJ2rLXA5MXAj6M6+BjBkXY
tk40HEQi2fM+unLODwbi9N1oN0UQtaYNZJgzTXKyQJ5bZwyPrVP/aNSoabYZyWdjOO+WvsC3ceKW
M5pFPPPFbl/cQv9UQU7M8awrvtbqC5wjjWHvy9x5CkOvu9Jb3m7asdl+6FbkDE0p4k7I2LO4yzL3
PkC9dXQQnMETIe++rv0XMWLVPmdI85H4RC6LYnp2FEmoUDtYJBMYBLj6yG6dZsFu23OnLe+OKaZM
TF7mO0IzjWdQeIOnkXkzuuF872FUF41m0Aj26KZ/nFgnHWg60w9ZMaJQzEf2prt6J9F7YFIiTYer
OaeBc/Kq0N137EQSyVDzWk51EJUTlgbeVuHCvmWKGFIjPAm6wwdsYhjOjwtjyHCYJ7SBvTtEbS9u
ORhdvzDattPi7KaNQa6Y4WRfEXt/BEtpj/S5c3WnjAJEpgyz5htqZEZI2DdHudndjH83Z4/Ke7gA
Frm/+sraXsLalwfLaeYHMApp3RAdc986KPuZ1bs6ZjvOBdlC4x44h+4razQTWz1mv4Q1bEezBTiM
ciBNh3H1Uq9RUI/FD2fxa6YjnZkmHlaQ96oji6JkNzRDnJFYtKSdjsfSnq7mlrlYTdV2e09t92Nw
bGk/MktMd2ByNG6eHK+2NVsPo8P2O+49CWKbU/iDgrJwaaKJAuza5TOjg9ZgBTg0afGr1MF6bwzt
cNaltp+8oKbxK3x0nQMAzXkTLNadZnC/tVpbJ/AJfhgW6OIlE0N2PyATOIZh7+7RvOlvOP6KDyWx
xET2bVhPs9fZBz6wOhhh7V4cuxjL2FaVf6cRNxw6Usb3vDsTv3A6mBTbjRfybYG+OsP6sXbcl+gp
3O3F1JV8wgCBVX/YBY+qFr+6LvvGjPMhDBdntxj1PTYWO+VyHUapoHM6W15Dq2KgtlgGY6v1+0wL
vx9YCbz7mQSR2NYBejds2wMrToiasG9PLIO3ZJu3VPNyzNa7xtb9zoZicpNwNtQFFARux8TYIFmc
io1MRvjfYyOlTo9B0Qa71p44l9nK1CeFVnrkp7bkj3EyROJLK0O7r+bEBeiaGYf22/e8TK3PPkdo
+DzXwXhnlalgsNrb50GI+dw2q1hRtN4usGNtKs6yrP7JrHU8VbY2wXhy/xSUt9Ga8CqDvJTFAxnh
jFDHBg1J4tRz+Yutsp/tlk75OLIE4rx2lXhXcvOSMLfEs+FX6b1nD5LnKOsBZvJlOoRo+Y/MpSGf
B87fYcnr7+zyxJ1QRnDwJ2UxrHXtJ4fFUUTjvTK2BcMDZBjELSoqs14qmbnJ5qwlu7PcTOwB2oSd
gowRZHpvad/hwuoDdR5CYwN34Zey1r03SzySJj+zyyjw8SfA+bSbh50bsBaMmMnxVmRG6AALusvj
6jWI4suh5dywYAu4NBNHy7ru/NnEVIftxePsVek1c0WVhIvfP6clyeiRMiv1PDCcflz6NXho3EXD
hbTTyQxN+QczUboDwx+KJKXMGXeSOeN3JptmtQ83nFBhVJo4x4fkp1tjQUmpOJ0IItCvjNFFsqFL
/dpsTLSjeV5ZE1nDciYVNePt4gXyZbZKn9eH9TkvciFbAhFRNeX62W+2fr/kpdypCg+BshiHP6py
kxORo+305qKP3Ita+PdynIukp74/jcA9e8OZlrugMVhfWyAD80AwdOiv+irTpd+naR18bRZn/gx0
2Tw32Vp9reqcIXhjba/UVI4ZMyHzIVE23mhkETOfYiQnXHN4XkY4Po7M9avwMLkb2ms2YCZTEwBE
ye2xINE7lQ/BqQLoFZbN+TFXDRCYaJbbULVIlNeDZ3TutAdX0g8rYucYs+8waqFBE90GBJnNwbpf
uqD/wB6c+kDKMinCla/teyavboEJgbZYLICmsPuMhiWdDhJp9f1KI/M+dHWQoM/ps/22TXZidHX1
wUDRe8ImvktjxOLmsu8c9p6NsK1HjYT8wwy34LkNgXtiNkbMtGEWV8TYckWayagumQvmp1XRD/i1
mIPDrbo2MlalQdg8ZgdfF8NNfyHgS3cVNe4xmPDX4rzNxfPMvukla1R6Kmj13r3Rry+U8erA+3xT
icpzN6qlZRwwOmgPUzrOZ3tx8Tu3c/tBr/l4tzlzeLLTbkxmadU/mx6usGo54YIw7fdFHzgHKsQK
UKJnR4VuvFB5XMn5i7I8jIqXnPPWsKnw7Mpd74x+xu9jUVwyvFQTDrgQiNl1L5wCDHdRRVETrt0j
4ob8e0XBd7/2zXtnFv3HNrvSpxdm+9N3q5uwlrSvLW+uy0Sb9VbkjTx6tjRdkPXV/4Qhlvs2yCnE
JOoHe8ahJQqbkc2dndA9QkdovzqiEB334+yzJCnCX1NgXUzffq2Axh+w3TDJxK7ZaDLuRxfmtN58
XuHeLobRL9/ILuGzR48zQwj/NVDzz4F4OrDjBfeULa/FpyPlSKXFboQ3PtVO4H/NPPFN1Ka9KwVW
jXoNiqvcRj6nX8gjDsfRf+pFOd2xs0GmvkmRuHoKb+81Ghc4eXXcGj7SKJS7d009PhGDpA+9OS+X
dZnVXeqO+ovpddaTblKscpseeWDYNvcYUy68QBtive00u6TSyR91qkhxZQT60lsmxIKRZ8FHCaPw
g3Sj+bMvNFszUUwnoPXEJDgKcM5cmLjJcM/KnR0kBA3NrkkhmloO2S3OvCsqamB4nPcREhzkP1+O
QVke2IZcZpvjDPDJeLRcU0R+1S6nTarmMszDHEnL7UD8/QfoonpL5OK8Y7tfXRfVGMeSTj2xKlMP
Uc/bKMFrx9kPph8+rkX2s1xC5hiTMuPBSuVdWjb9cdxIcpzcbGeP9ZykzCDxSAe5cWx9QXKvk1Ia
V5Nxo+koha/uRvqAXML5rgo6d0cn3cHd1HKXwfmny4b+UO2Eectv9A+1uRnfEU8vINp4scYMYLx9
ycrjjoi89Oyh7HkuJrf4FrZpA0MftONFY3CTsxgZqhNTcA8ovckAVR0mtttUFY9Z36dPfCyCigJv
s3OQpyLDWjss3uu1ynlEeVja0Qt+2FB4kAyO3Ad4GvP260usmrDNpFEQWwx2k0AaTFDMxsJWrgRv
q1ePjk/rp6nmdyxaH0chw98NhdXyFIbOxXVkbNnjFDGO9m6PqPGDTCAeJrRSrMnwJHhk1axPdt/j
UyCZwWbAOQAm2y/k5XWGzcUY3OEJkZ5WR6t3a8T62lVu+TahxYkgSRjIozniUeiceQ9alMZAvR5W
LNl4YLuUP/bshRPTntv6WBrEbbTdm5+Z7G4YUQ9ju0ejlX8GKs8YhDOscqDGsH0xxnsVVPwRSWT5
nWNDVal2eLQx3b4nxxrht3YIKC0x8qqYU8bKbIguLQM9P9AsN9duDYOD1eL/4HGgYeHAYPJ+c97V
iIIA8Vumor6wwseh6YqLX3G6lvnkX/oZmFnWWWZhoxAsv7SuxSWvvQGrD0O9uR1yIeib/mOey13T
CbXDztbYKXOwnrNWMganCHn2EW5gZEHaQRexO8i+CH/9UuH1dpLlGDyZ5G1+w1aaoVuvzKtBOOeR
j5y5SvU8fFtINf2osTpiy+3NcwaX1CxLslFAJcwM66PhlLckMZsXjZWVD9rxEPGkcNabHOwYD5bu
vkiXh4qrc4d3TZ34oJYJMAy3bBFSTGD1Ne/zRpvf7HTkAecMLroTaxJAg6zsER/Ans4psVG+8eI7
0+c0ro5zqMPe/O6Hm3/Iu9R/lv7Ufleg9tD0cH9lQpFs/syctkoTR5dhSNGStYnhCLdNRO2+yKBg
1z+gorhgFxYs+0JXRYuQZnMeOuI6d/WIwcdkOs3L5JEXFTKJLFhJ+D8FqwAe85QJwnqqt0vesGYx
hV3FruyX+Wh4AgstxiI3CMzpLuwYoEgJ9eC2RGuIhGLNvyGJye+KKlgfgG55i9DYjEg6avu4oUL5
LlmMJ60/DlO8LH31vQgl7AC5T/behQyOZ5Z534aymxjiLuFXvlr5MRcd1aGHu0bU9x4G7zNX5JVF
Kv/UZhKo4ay0xBwqsJ81rcpuwZXpXA8CHM0idGHMNFVzsBCj17nNdXSdnWHpF71VwTMma/LgWBi3
z2bV/bxxhY/Sztad1TEkZixUhftlzLiD23rdTbyQDmx8p4+wZHKapxY3nL95by34DfIJfzwMIVdB
53MXBZZUu5ZX1pmtHJMhxxXOTnlW896E/froViy9I3Ntx0diWMNP8BdFEna2qLPkCu2WNvT2BZDT
1NdgNbnPSHVJhfeV5fZ6GTwH+na1J0oAreFfsnXaB60qWbDNut3lZi/v8sLun+EYV0hZn6F9hy3d
SzuMBV9xXc6OMwT7cNVjssi1++Lm3S23rPSfg1AUFPc6u+vSNiDrclz919pg0TYv5ba3PLWhExxS
mK/VPsDmizfZjRuOVU8deo9ooysqLatJ8B7+HnS1YtigxE1/6EC1tRB7KzDGC/CrYcXo10f+5Y1+
Uj4/sdYyf++LTt572Ci+lvlY3td16lANIpGGN+xei6nv71OMop7o/7LXoZjUI77/5V5WW/a1Ksr5
ClbSf/qykn+IpW4Il9ZubMjQffVgdX8WlauPpQbZijM5Nd8xQXCBqYtwb7J8jCcdVA9cAz1FlpEX
T7mBPmHolb6KjL+sE9747hZOv2Ouv6w72CDnZ4NpGNLEunxSndUnvYIcjnCJEhDrdfGGPIsRcg5s
ytiCXeogO2Q4YBWMyTLv4mCOwmXNzqOCZQJVM3Z9O3YbdCALcZjxbo4FL4Jrr6zylWqtOoZ5/gev
NLYL08i56va1epQ4VH0uhsZOY+7k3ZAj7okdp3OqeET9A/KGKThctEp/SF/JO1vM5l4bW1ckbeeD
LFRlM94R7wF9VDaIi/ytujTDOh4xQqijXt80kER8qK9Y63iRDAzrYQmZz6W2kLxWTY2cNcfq7bkg
EPIOmxr3mA2Nfra7tIibSmBg5ZLXwHgXHVzp7Me2A5m3wRXvqej9ey0Cbz+htHoTc1UkjCvFe5Mv
HzxK2R2/uJQ73WFftcy188u0Su/B6RrzvmiLc0eflBhpsd7PRFIc0Dn2zx0PNr0ZRg4pAOgPjx7g
7GrfPjneGCTFgHkZ1dhXla0gl27PDCnb3PCA0KQ89YG9Pk12Ob4IJk57txswsFTD8m1yOtpQrMTe
dM1vjgVS/lqzaP3ScmOoKGvncs9sq9ylg60eoFpnvHTzrrvXSqmzXrBSwDyJ93A0s+L+QWKJStxN
hw+4TrDbaLN1vU50V5/TYi3fZwDK7Jmg7fSYzn13MWS27dAFZK+VBqyJcHRTFEtbjpbMbx/LZcKF
CQKK0T4qu2pazVOqumaP7YAf08qMfxhmuuKdBHqIq526m4njjHXDNKa3u+w+z6bgYXJDJxmXaj7Q
oE/fqmqsd5CFoKdmw8oHJYK/g3leHyvsW/ZVt2os5oh2Oi543COCC7E/kio81IF229tUtXtA2ZM9
VBWKa8R0Eygb/6a54XtjkFmtZxB8BuMa86tXan+VmK0pbrIAfk/i3579zEqTUYXBhVPXrOIUO6Nr
0BTbWXLcvy2yIqSywjqToJS6T3QYWB+GX3Kb2bTYb2TZmYdNDfo05qKLGY3Xnyj95I8GgOmp7MIT
0Jl6aUunvbD1kU/5MKNJXuaCistbGJsOhlM89X1QJ9I00/0UTtsRuGv5AAPojmuINJrixKC0XTU5
5T1hJ6wc8XWD9owrBv4o8vDmm1HnoAjGB6mIdT35tHjM8g5OW5gnTyomGyIwv8ztjE6m7DeWQ3Zz
YAA7X2Tn+FdM18RuLnqRFBh17R1I6l+GGHCpGOA0uzBdoS9pnEE0KLz8oOKnYrE4nECbvD0MILLi
fHU/hmaTH7bRs0TIwfy5BksxnHiDPa032TkL3/KOkK/qELS9HctatV+yWr8XjQ8g1Tkdvnb0r48k
ADZEQgbVnUAkF7m0OA9+gENWRCy8ed+FAtunlkG2n/fmH3jmTe+BSeuQp664d3vHuQIvGRE4hosp
XtazLTRxwTOddUlj0bv5i+my7wqbzKDrd9Nk0EZ/UISzQM5NZfBUomDzozRY0f+T7hkr17LeS4UX
35gzDhzcDJoOihNC0q6+ctDJc6bxJ9Elou6oKOuTHYDRDtOCA1hH2JC5ru2eWXNAhVHm95jYDsAV
Iq/fyAfwn1ReijdKmf5VDEV+76Qlii3TDXe+dqun1bjhLiPE6bL++P/UhIuby1+wgFsO2b9EhJ1v
Jh79+C82Hn//f/7BTVjm39hEgSew4sFTHOON/+EmbnQEjkJ/9+P4063jn9yE+zcTt26WBL7lEOJ8
85z6h5GHbfzNd4EOEEuAcON89L8y8sAQ5F+5CeAMB3rBuzlCof+88Q1/Md4pZ3ezxiKbr8bs7wCD
DqKvDrW3HP7yk/xfSInfTZRwHrnlspr8h6yG1Id//RhN02lPcz9fW0YjUdXURzIGSA3X98C1j//b
z3L9m3GRa5LDyWbiNy+hsW9Tzg5zuXbUib4UsSN+biQwjebuP3/Q76ZFFjH1OP1g1mWRToPtxr9+
qdFTdpaX7nLFJuXiLDY21v703/zhf79ARJcQXMA1IrMWFc6/BSrTlvUp89tLtf3pORvq4nUte/Tz
i+v/F1eh3y1d7Ju+gtv0ZqOGY/vvX8iA2w5L3KWuZHU1sbRTXBjZ7qL1DX22cxrV4TeLHseMLW8I
/lu6xe8ID5+OxVro2AYwDXF5v/2cdTh6BirE5ppGYsdMKbqmX//zBfu335JPcBzuQkKADPI2f7sL
QdqYdgQz9l0YGzMoLsW9QMb4bi3iv4Q5//t3CXhusfHigyAunN/8mSqGfxaE7Hwt02nvIKUypPW9
UMuzFKRmZfhN/OdvZtr2zYfsrwQUb5a/fuQNz/rrkxyC2o6BYvWwNF1XJcB/eKbgIJyOUbP6+WXi
EMLGaWr2uPtilg28f86tfo2tcF4/hDkat+7HRW8GVBum84KcBfwk6qsA+X1K5NXThMIdpJwRNrRg
yxbPNc8eViAfDWla+JVnRVI49XTTiHXu2Zo784ikaDm0bGAvYnC2n5pYubsQYfNlZYLy0co0fKZr
9T5hEgZyQSmDNGMMROsR5KePcmnJ8qP0coeJI1rJXBX5TczY/uReoT9XvvO9EyAfeYcNugUnmqyB
/cdijOpBuh6AUCH716wajeeuZepn55gyYUDSY1sMQpCCj3byyIm/qsikF4UA7RbUWi0W5mR078li
l7CLWxevzO8plnwfPX66PtM+Xxo0BHHQT/4db/H2Ca8h3Acz96NcF3dkGNybpBUCe58Do7V3k0+5
iZGhzYTKxutzLUM47XKDxPyVhuk5xev8ixJ4lJe3GnMmADouF1+dstAcTy0Guljw5grtcN66sUkl
zM7TnZ/ygvK6GArj4f+Q9x7LrTPbmu0T4QQSHl16iqQoR7kOQtLSgkkkbMI+fQ2se25E7WqciGpX
d/97OYkCMucc3/gEg4lVbTrByVZmeaKxDEcsdd/HugpIb3rCOebhSMk8EoTdKMs7ghoH3685pYhx
P4OZ7rAn/VVcCo+tBHAgl298lGZv7lVQfzK0VFt7xB2b9kNfIRFtWF97E+kpspbdwQmafJPr0Pvj
huPgMmmD474z+mh+D82KuXeSdzk297YhS2fPAClMosrJvFlxYyZ3VqWfJ6dPaA6w0c2qtv4dnfqL
/TGhOy7MVFCa/VuVKapGxqYTb4MskmotGwMLuxOlA8wbqO1xNu32nj6A5BpIqMMDv6fcjqghVmXN
wmWKsAiQ1JNH4Pn2IeunIOGHQU87UyBGoRNy9F9FVi8EfEV50SoSPsJ2188nFtOxY1+YKkzrMkWx
0BBclAS9VqmN1zKDAwSEZh0KBQOogteVgAqqnpzf7bOzffvcmAAVzDSDemsEdrtNe5lcZaXHeTUE
SbKShd3M3F8BlQjV+cdM27cpVvLYJBb/Vl4xmG96d2DRkkbEPYlh7HM5j/dMCu2t2avug2EWHztt
Ejda17BJ18GTzKBEXGJTMa2N7RTxyi091sp5HzIbTvlYcz4wyIcWzs3MejtmBJTOfCunZvEJ0JKI
c4Rl5vwp0mUKyVF8l0Rud0azkN0AkfObWwVGviZeYq090w7Wc6edT3NMpXtJ3cra0KPno03KGDrZ
5CEftDHxyTVS556oTzAeE0P5BKeKaPycKvlXdLX7Vk29m1xxDUb2pS5aQv/WHGyiup1ORqPlPcnC
8nGuE2vtK1ioiza6uDsQVMrfI5FNz1gReoxc3vSxhEvXcjDbU992X7l0Poo5INObl2/EPaxVB64F
2AcrjaTLGsMdVioGLYE/fYtyJlJuJMOnRVb1SpzFXIIAxBOEoki8GQt++qqmGVC295780dJzbiLQ
4s73sAxthOdb546gKDk0HuArS6X9TeZ8PfY9A5ds01fxV881hMf26DrUJ/QwV17j3Xocxn+nCSw8
Nnvnm+wvTIBtdm+mNKs3tPKWvYYaaeEYRGEcOCgGCTmjovSYPfCIXY2xhXCKOfapHmf1ajhltKMF
aT4Wo+7PlVWFzBGGymQAPiTxeQyn5BRwVdra7hTeaQQce3Och0uPFu1vScPB90Qp6rSlOCCyNwVZ
Kp6kPo9LhqqIKP3JHQ6oIDQKD1PJPj8TtAiOdZTPH+zXwr+9FeWPblIFhFTBQxH3R+SkOxPFW8u2
8rWZuuzXj7R8ZOiTynerAtf3ARD21NOhB69a90KVU/OFTKtzVi1bgwe/pyVknfMXXk3zPO894bb7
FKkhOWdtXEYuzqSYI26tqTke6WIyH8IRuwUkboDKP0W3UE6jLpifp83e1IV8EABH67Ev9U8xsaTv
Yrh4FtXTQYIFrAiWiePoDd1teWksXRFj/pKKQmx4YkJV2kwKzcYAvB+6ZsvofnqfQ8/cWknmvwcd
QR9woPrkePN3Z+aMu4FtwYvqUYmTJNS+r5yyviRxmJ7jMVe7xAzS+1C2rDQtne6gNp3dsKwOnQ62
cdWT6WX/VZr71PKNLeMSphmRhMZhFUpaIWt/6I99MBlM3Xdz8mKTo6HkD/VAlJviUY4eqe3RUwxD
JRNeYMYq//ULr2i3QYtDjwL6atsP4PbaibzukId1xeQ/slDGcVZr9ny/s6uTCwc7Pvb/W+DhYStp
DePdwWtKz2p+KhVLrDqpefBwrZdkpLXC4d0MDEpNJNP5irKCqV4PZaSvrhbWJiUl8hpZht4FSRrm
a09ra18bRmryjg9ih0zF6HwQs7ePmZpmfsxqAOTVYABDCLuX2Fx6Akkbirf1yaC+wtnObVVf5WQM
OTutwGMP1o4EGkhS6meb5fTNyFgXl5EV3RLC/S8zycRn0qH+Eyv3kS3DWG9jah3OvQgcsDMilS3a
GtakY/FOB4n8KI28eAMmGZ9BPKxf5qImlIzP4QWJud++1H6UvpCv6S8oDEK99vy6OI3O5N5RkKNO
nIrrMw0Ww62VkX9iYaVeIUTjC5WsBGFCx/ic4qK5Z5iC211QAPFCuLQuVw0jSLIhkcq+uxHgApDh
0Wgy+To3w4eVT/MND0S5Kd083tjDRPbMEYwQw7L67UDq9gEtSo+qHMNnTOgsVni2HsqON9jIxeNg
8gkHWajxym9iPRanNARQdFoQyzXguWZrhyoDeUTg3dmBNmnk6ShynvJcnTORBUdhp/29ZRrll1V2
3UGDvD8kbRK/JZ3LqjTpgG1UT3uDADFfVXAVZ3Zbv/bkhz8Rb1hwy8L+KYmv3gKl0mcXS/kzqRvK
OkTrHIahfEQHbz6KosnO7LPkPfyNWk+EvY7WPImveR6WFmHXBJ+3hPpG9W/2O+YkmoMRoQXkZykd
DXHV0jlhTefaxljnVVNRrOBjmefCAbwBmTg7N+GsvKp6uDGfLwv+wTQ+Vxw9i3UgCns/OqW3T6ug
vTqpTAGWo+LPyNV4W5Q1tQyJYAqOLP9PUsS3EGnJplHAHjDcCbHtXdGr7NkLJ83DipxaQfCcakQ/
WGs3PBbFeAw4l67B5xCDNb48kCgY7h3lVWuKdSI+4OHI7mBJxZIHXA8jFgzbK5iFKv8v6Bj/RNT4
EI9IwnpjMg48Ov5MDIN2kZ8XCAB4ta2MoaQhxMzrmT9JqWBr+WH1Opc5tCwzI7A0ZsvDj0ixLpR8
UvZVbMQ/XYPrY0J2VR0Kt41/XYDsFQM9F36ExNlg1f2pwFpAlXNbvjtTAeMR0hn1k81hdBjrAf2B
V6YPtGMvRLeV3pd6WeaJ0n1UkqKKOBjFBoHWdKhi8uuc9j1rbXi9jfWhS7OvdIrLB7uH4dooKKE7
RS423o4UTb1XnSkHFsUp3TwSom07+23429WKZYGmsMZiLTOQrHICbgDNFF0WboW05m3MoyeT7uWV
qBHtMWi9KjPBUDiblPCMFWlr+NzkzJbEuiLdq4A7mAH6bnXPaWI6F6kz3clWBPc42UkCo2CnA4IX
6m4M7fiF5br/KVvfv6sCN9+KWuW33MW6ueZRTb6P5cZWeqyYZGGym3GlxE2Fi/+7cnT+0Tu9Pk6+
RvRSLS3ampcWPSKiWewmhF8urH0Ep5O5iDei8aovgxeD3hDJnF8wf9tvRtDKdFWQ2/82MoPgJwYs
7jjL0B7LnH2cuW09ojcaT3aVzRvGE0RQstadXkYYvLJL5S7PuDv6hTuf57j29q5J2qCdpX0pWese
IqeZb/YAkzG5HKjrzoz/hnkW3xWcDFPGMsMPhtHmWrRh8Ca66MWNyuat70Ie2rzjLwJ24NxCK16a
TOk7i6XHu7ZTEMHMCa46HJNnjm/yFHV2R1C/luwoyWpWz8EwETJmXrpxO34QdeSSxXNpYhqdznnz
8yrf0wbCad3iDGFKh0ISEoTnCv3UDnSAw4lVt3+dok0PIodr12kcMYPtSHfkUzY+dNwJaDQyCbXM
rvdVSpPzCf21Z2eseWKkYxo9mAPlMMbolq+ml+qza3o5Prkg6q6BlZkR32IngzhZltR2vzdG884U
DS5U8hJx6UNtImrgOhU8Kn0jHk7xGdoH+ny8Hb6ZaeNa3TlwOVA7nNYwuhCJ2GJs67aNSYk1cVL3
pXMZedsFN14g0GnLHzO9pGEV/EGAPU5cF4VL3Uk4jycmgD4dr/0SP6/HdSh0SBqTM/bsljbCxyq5
YBUNd31ny2/Zev1dNRi4LvHHW3dxpieQT1Q/Fwb0Sy37MA38xPRNznYjmOu94ml7CMDWsnXDx/s+
HEYMGRO1bqNd2+mmjAdFW0/cy71qTPVUOKbLszv0N0GbpUfFVIP4qTM37O87b00ZE4saoyKrU9AI
wSLf+vCU8WM7VbXloUh7d0EOPA3J6Irure6KXUJwgqtnkc47TGv4cDkeDAQ2gAYL8s+nKI4yghRu
/Wv5VXYpq4TY+WyN2DXmgDg+/AXiH/DoShf+sbTpUeJ6m21nMgMrj6jtTjRwCXFAi8Vkt1j1A35t
PCsWCnKM/SuatazFvukcC2O2r1k3U4dQOPJQa8u4ws514HmeL2/sJXEhqiy1jlNSjafUJyzZpBM3
4qiwvryYqV9rDb+TJcW6w5j43Xl4EHOZ8k+ReYrgb6juTKvLXlgLYcKtFB1twtE/cdjIezxt0QOe
keCSphRNrYKOWP0aT9l0bUI7/yPAHo8Ruc3viWhajvVnoiEDfU+OBxZZQrYJlJ+ti8pH/lH9zL0l
uc7cJ+QMvEH8Dnwg4wjzoprjL43eDK70vkM8ma8UWPEpqNL2ubJdNvtZdFbChIcLQeHJpDJNWqlx
Nh45nxWnIQyrn4mi2/Vs9/5ZDDTjKE/VayuhLNjMi+RkS6Qs6JJScD1Euq1BrgxgQ2wNZjA7aam/
abrsZnAYm7UIPiZZdDgeS9Jc/NTxF9KzeIy1D/vfTMO+imZjw8iC7HFsW3sAvGoN7mc/V0nGF0qJ
0cgOunSJcEgjDt7aUszxPjVl/zJ0AqdcKrui3iC6Kc9u2mdHjocWahFpbAZNVMdpiWwz39FHEHrQ
9Sokuz/NfJ7ZB1q70jRJ3A1hznmRD4a95fXKEsc1HXgiNQNB2chxVzmNPU+JMwMyYRt5l0WMArrR
8R06Nve7I1Zwb4xBeWnTTvEjgMVvS+DbO1qCM07KJGvHF8U/ulTP7dqymZlpKFKKmfbuoSd/TEuw
cRLFTzXN1i+BbBQyREL2RW4RuyM5uELARcKOAAEfGs18LY2cZ6+GNDM6cfS7rj2wlC3v3KHcNlN7
nEcKC7gDs0aekPjErdW/u1o+TJZzbCDuV20dnEd7JOgrvYfRJeKAAgYVKTgg45DxN5Z4AFdChli/
nPZAQES8tolvnWgFc5+IQJxoXn7ksSj/aK7UgFohZYLj3I97/GH9SU8koDRbLuY7U7fjQ4g1aiRR
/6BqCxFcaUZzQ7cCKjWz9KbHqAu9tdvFgn+pXAI/CmwuM/60rIvZzHOLi7Luo9MlvI7n2MemVObT
AOlzFKPVHPGn5Z9TouVW6IL+STyeT9441tcgVhCQMrLHDahV+0gj9d5yCH5iO1yHM/qPaIZcSCG8
7a/Wxkejy1OGy2xaxU3q7icHqWdjlqxyO50C4RNq2Zh9l2y4GDpbnrWAuEX3Su0exFxX5MG+DW3v
5DL8g7es5y3gJwEyGs+OA/rPU2TiHwXoNR8QbpIkS535gbCCubOXOMcUxPOFVNIggQQy/yCDWXxq
e+Kw55eCwjsurhcPhAFuGzUPP/jjuKutUB41k60liwC0mkFAt2WYHzQhx61pWLz5Q1g0fs6D+tUm
EYhhMci2BOq5IaMLXeV0XxxDUK4T/jZqjBu3vUUtd/EQ+yowoozPuTnDuhSixZhmoLWKMhm9JNoF
f4u7/B3rbfWYtf64qNSuxrB0jw1Yi4NeE//TocCYSs+OkjANCKD2LEN2ydDIl9BQ1p9pLkZeaNil
8DGUsHgln5uWr7Qf29lVlCl/+QGDxlr3kntK3IUr6iIjdF4Guqc5DfsNGO680sBbm4jp+xbHTbyN
0ZvthzpMttLyxLMjlHV0I+H9qsBSJ5+MwokFoX1X4Pu8dKOHUCjPzQ29Pc1TKqG/t1rUGyGnfG2x
SN8PiptyZFvZDeCgPmDDB8BOHTFvY7y6G/73oveynW0GE9GqqMCMymxUIRmXkXoLmpSA/oJrxxYP
ghVnIn1h6j68+34mPlnI21+0C0yrCcKEQ9JiAYO6mKEbaznct4ClGLkXvteXcbaBAgLSr3rjLCSh
t4onixEa3tkexkdJeeae/KjcNChSYe7RpJicE9uE0F4q/kRO8oL4I+YoQ9/VgDOBkflwb+UWX9Oh
fDEsce/345eyiYGt7MGO3myvcQ4ZdptV2ylNXVo7bJO+vLmSLxHPvlNcl2hCGpB9zG7Wmb7Y4aLA
djiXANQbnBdzs9p7uAvrPpv5Hg/DUyHGt7jJXzEXMa02uR+DaujVMKOoCnpHHZ1mqHYCUyUB57l/
mueqPkgVcR0OvPMkee11TXvxkSsXDO8Ohue5l7yh5WtTRx5yMvxmCr+zVaGDsrCbmG7e/RGFnK4F
1tXFY2HHR9HY9pZhYnMa8dnydrc7QMGZ1s+JYMm8srX9EmQGLg6rLPV3nuHV3w3c3j45LHXubmiU
R6tP5Ro/Qrh1Ty/nSFyoSZRqGQuxYeZrpuM9odjy3h6N6suCuaE20gUljb3kx5jiGZ2COb1gxohB
FtAek48pP4gxUNfLoODLjgdMK11dXKBC5zX7XIuBUUpgq/fZEfzPG63/3NUFDoAJjc6mY4aCrSNr
kf9cZ3EdRemY0XIzH/LTlmzd//zbi//c0C2/P90slBTRWMVq2vaX//6/Lb5RaBCda83mviPgmz/D
sgDZdQVmZKsoN4kTF+XWMbPqr8hBN3GARvM1nYf4lymmeTf7afCcpE7fbJuxcoeNjZbqnDOj44PY
E4r997f9f9pG4TguW9H/oSOl+/5N/4Oq+P9+xX9TFcL7L2F7gcN30LSFxcfnv2UUZgBUwdgG1wT/
4//PU9j/BX3A/5n8p+miF2L1+988hRX+F2tah80bdAJeFfF/xVMInOx8cv5jEcvHiVJDpkR4gB33
/0QqjFoXM6uv+VwvALJT1Xc2MVMi5Pic2Jw7PUSCTDjaW1a3CKUJoBz1EOTM+HgZkOp41WLgg0iC
MTsowx/OVS9J0g1hUWwc3IvnMavcn2aBUpkNxg9F3dRH23KDe1dExXXoqm5AS0z4kgrkhMcqF8Rv
P9GRXEX0X775nA8J3bn1qRw4okVtJn4CMFFccyNNET2ds5gFbD7aruXfeqv2D/j1CJBOiOm2rsnm
kgtVnm0rQ/h3PQmzOzqy/K2Jt+jCUDV9AmyDqOaBYzO2RwhluiXp7yiRuE+JEKD/8vA9LcFunwDI
d5IWPtFi454HHJcInPysm/nSxZgSutkl+Zvr9DqJqD8GsUGtmFmjZqwEbRe2hqydQ/sHMuzA29rn
dggpyBtRNn9MjSPR4Jixjr1AbqdssLauXys8NIRWgirg13v4CyVhv9+6LftbyEVj35nAd4XHvKrQ
nv9iUl69LXng3jhEG9umieI1aWvS7oTJIrUp4knufGOmFJc2xreMdUmzSUNUqS7I+D0LH/0Y1Jop
QrVEp1i+qB1HTXUasJ1vBhqY91U4lS+lz0WVQgcGHW7H5D8x1bbvrOBgODigrDnLPmakapc8wXe4
F4lD8osKqP2Ij3072EW11FPmjLqsWa7m2rnDKy7OLFStj6msFJt9I6LCoe/dTxRqnuAuk+kreVxj
N1BJ9h56dYGRzO6Ijtgy7nEU5bk+gg5F8TE3056NFTeVk9kstQQYwKyIHHTofZGQUdUBudnIYYnX
t9zkwRTsiaZi2LL8ZlfpTuNItViaTHETH22TLqnCz3oKKqS8+qmcN6qYWyyjNCrjzkwn78TBenbX
jeU1e2e0xDIo5h02UYPsIUhd4R+vsRg0VkRVZ+Tt6khG+1ZlNtCjUZ5qnTvZZimQ3pJgZplg2/LL
qFhIMsEUFGHMWoxPSlXGTfA5e0rzItrTiRI8BqCst1AnIRbkMojYbYtl4mcP3Sf2b7ExMy97Cjgo
bkcjpkPFa79oO/6XQ/UvUdBlJCqteuIGo2oy6jJ6IPbWLNXwlX0JqcbZz6U1faWLbLHScffOrTbe
8aek59HPmErmA5LvUHVYj50lzJ1ZVFtnBNT2AUe2TVvyveVKmfZnWgyMa6jxVdp9T3S7ZOLkcP7w
logZjo4o8g9pStNKmBXTWcxzfK3MMH2IGbatB6HrV4CgTznPz5rl/pY5rdyEtT/c+axNV73ixJtR
97HPnPk3DBbpN3AIjoDUfVCplt8sSob7NKZtPHKIcMLTF+7fJCyaDxnTcUBJnR2dDZ51l7xO7N3k
k06pR2jfxPyOzPybIMTD0BOZz+xmkbx16kiv+HCXsp/4atkUPCIGnRS4Y9yvpAWqs0IDdA80ob4Q
SsUPzNHMb1YRBTnnvn60eTR9Otbyo8YWnxIJ3eVfcWyKkwXH/kh0n+M/phF/67nBjMJBZ2+w6Pqj
GnvzCIR35ON4MIYUyXPdbl0Vxd/eGL5WCynJN+MyJfLU8wV/VAtNWdY1kTPyXud0YS1hwQwys9aS
7YPELBmIcSgP/BQAE1LTWphNJ2cJ1i0cJ9tldcpBO5EtAHkyIas240J+Bkmt3tLQhgZduNCIZMle
Lqxo3pXWZ7/wo7GnFT8wC1SqF76UendO5O1CnRpczDbV5JN+WJhU0gfZ80hTQ7zmQUkYa6FXw4YR
7LpamFaEK869rTjAB2NUbvQ/9nWhYKseqUG7kLEDw98zIBC4rLbs8Rpz11qZ+BFOIo6rE+3HzcP8
D7bN/3G3dvNpLCRuy0YEHebiMCljON2kpSjK9R55WuojFxtwXu7AoL1JkRrfaZJ438NC/vpz6+3s
hQa2RQTEEP6DhOOFF2ZYPK7EwhBLR417d+GKg4GkB0NEWOOFOo487d+zohsuRjqUe5Q483ZJZa+i
hVj2F3bZXShmBsjtvv6HNqed1jRZ/0OeXeDn4h8G3REKJqCMmV79w6S5+fKP5aW7nxeKeuA9d+Dj
Nn77GRdz1fTxDglJwcoRAju1OvvAOxA+puDez4B6obWbhdsmEps8K1DuSsN0Jw5pffwsxd+Id8ca
+QG3pGFEmwSTeTNdjEGreqHEUeACJy3keN45QOTGwpOHC1lOxxqo4z/cvHCm7oqysvqLCiBFAxjH
T+aCqdcLsI6EAa6IdPZ0x5MCot1c4HZG3v2aQErCZoiXLChOc23awF020+0SruVMEA50upgLOF/8
Y+gjWqPJYwDWNw1mXh7vWNb/cfddbPJddvLhvV+w/LlynI1cUH1T8nwrRqO+p3+52RA0S06VRtUF
pj7tqwX4Jyjmr3sfqQUFZvZdY0T1r5EN6WnQpYlyMAx3GAnpIcu77oJgO3nqhhT6Il9SBvCE0xaT
X0N6jwyCyrppfkptKknwYBf4WP6FFvRohgw7STIQ+F2G9VHyiICeeQCRt+BPQBIUAyXxh2AJQvB0
mQA4hP/mcGu9tni41gBSxRl9PAkKfw6SdUUg8STH1FkLmTQHG7v4AdvBmdNXf7FKXX96AGlvjvZG
QPMhOIBJ6GfIMOOAuGkEhtf5UZdpcij44Kzc2KvdlRXUzzLl7jNh0XJI323QXLU0lAT2BcFrfyvp
2dvavpr+8qPfPo1LkiRo+SOG2Gi3Q0wLmOAfYIxZ+dO2tXOfZZX13HmK55UYBGUpHtYNUT40bl7f
ZTO0el65j2Vu7fy+qA69D4bWGb281UvSZSg6/2zOqt9iEH+cu+DZ4uhLl8mSjWEN+Vr9i8z4BSct
zKnVUxR37kGSvTu1rZ4ejJpetmiuux9z6qyj7orupdb0xRsByZxgyehwukmQQ7JGJcrfkpYMsq8J
qJg0QI8kl2MAwkCYf2YbLZak2DsQyo4uisyHw7l0LI/s6xYxbffHizy2qli8cGb3N8Fw9GDlY7zP
8TBuItirHTYpmq+hj/xDEReftj2XbyOIx2o0IXlWLkVu5FC7nyJWGysp9M3Kgvivt0SX5tQT6wFd
Lqmi1vlig4CM3+6v+Zhw4HUYmkqUn1SGBw8dLNARhOne68kE9FYV3FJyfqc0oClC123GiS+o951w
x6c59edtv4SqWjf0Dlz5z0kfkXZuA2vtYj1hRkgSSzMYkTAnAwR/m9gbo+yM17x1KcrLwXimpV7C
DumFIZPK3IqUVxwzPZ2X5NfI4fCFbe42mSZFXDKNWrZGRMT4GSmv7RIbk0uATCxRss5KmCFg5vWB
QlGTO6zpdlXsuGtjysXJNOx8H5lJxgehGx5GStHwkBn+bjZpyxJ8pVfFwFCfldfBx1z2mlbKP9aG
KW+kUON1H3SgcmnffhFDH468eshDKJKkEB3lBWdn+uLQqfXIzovV3JKl46iKkmyKD0Y6UgkJFnLx
IaBesq4iNDjz6FqbYVA+ppxfVmQvfwe2vxYcGvm9EVUVLSDO1WAoZzlhiwOJB/suXBJ/RSU+mIx6
NFJ+xDWOApfpIjLNzL8qciwnN2+MG8WIxp0yq/nAYnB53ZjmHT7o4q7H9Rqs44wIYtipkqqmOPpw
25BpeRk4ajUCkvWrIPVQ+/Y63BS+/+vQnfDX5MgPtTjZN0Z+8XfiI4kLsS7vamQd28xHBL6CghrI
aC7PXgaXa3ypON6IFKEJmOL95MXGfqL87S6yKrFnZRbSkQjm1K+Anex1lbnwN3miD6MfsL5IHZXD
C0UwR55Tp7gujOqdmLBa66pEB05ZTPJWDJHm7TCHO08kMXsnwmBre7LYBZVT+0dSMg/lgZV9RRbI
Zv81lBoyl7d414B38O8VwCkTn8EHorLtnaBClomo1+5seKPPhmLDD4ZqDOMNyYLbIT6/YiIVHhvR
Tm+lTH6ymscoq9Xsqadb4L4PI/kaO/K5C62WuWpj8pIHQnK5HpJtaXaD1Rvv0Wj5a0+U/S9SLP1q
t11wbCdHvAOnjvtxolUlcgqTBp3Irfa5Y1J9xe3iy20Nc4cQg6QQYeT8y4YlvbdrFvAj4Z8HKpw6
IFQr/2PYQeavSdXjPqcZnrylVGcQleFDtZ53icNF9o22EA9hjWknQfK8sslW8nWp035rcpN2VuCJ
rly3VCf5RNOltS0tPdxPZdD+ZUvNQiTxUw5KbiJqADQnvraAKnym2iJ+UIkzDuup8fSNBaXcozju
7nrYiH4r+BvyRLfKYY/LRW1ZN2A8UWP+4I5x9uwkbXeB/UJ4ROzSAWas+hfWCqO1KRSNEWwBkX0Y
/KJVH+XVV9qyvAiaHlhswLW3olqJSZgqzROFEs1nEEf2EcQc8R8j9eNM7mWT1RQOrBPyTVfDjvzH
aoTEWinVe895RhQDH5SqWfhq90m3mNjXLfLYE5DZ/G6n5Df7sJtfyrGuD10z9nod8c3aqjHVe0dT
9dm4PHjpU3U2LTuUre8uXnm2ENVq9nT1N6o98MeOhwkJqPpPMdvODQk3l2C3WqT8SG+Kjfbr7IkB
E0NfQ/ACRej86Ns5ObnGNU8lz3bA2oTPrkSKcGiR0t0V5AMpeWLDf6zrhEGziwU4GFNs44rXBElX
L2FT21rGkcDgBBngc1GbwUSfaBlYW8Irqa7kovjp+FF5GlTSXgSsJL1ZvTUe+PGl4ls7/p+J1SIF
kfj/DgquAwME9vbu2gVcAWePFVjrFZL/jlIrKByxy/xZrE0/KF/8uNJ7ESr5rtygMumTsKtPZbjW
72zPArIm5/RWicjfzowqOTa7vv8+BpzP0AcOBinuYZVY1osaPP9AN6vz0lIjcKeTOD0apaoYxqSF
OMwE27dVloXrVOJ8oj/OxiytmZz4aXa0lrNMMiEfj+rcHzE01vHeigWmmLB4DnMUMHkScujA0Yov
mcaoI8flgmY4tRRL0wEQkS+YecLZfrhA1iEpamkVXyMMFiwH7R9bJg5bbUXG0ziY3lniKb4D1UvW
ZtBYd0hu9MZIANN7pxYfUwGfQrdMqw4OVNGFPaz3YSm1Rt+hz9pxmz8cuL0LUQLcllUyEZXnTfBW
zNR1Z/E4fKnsxRfyWZILobBLZQxWIpfvHYHGgQ/fq+Qud1xUludBe/Zfmx+xgxsYJmewsa32Q+IP
r3PQ5X8TOqpuIvP7l3T0jQfe+fiMhtS9VtIzj33aGbtWzQMqHtLnn3VHEcFKoPwq7rUpApsAoF2/
5sWy9Jp91jVWSkIZ00GprrPZOJfETOM306qZriDBPxezzN+6xqWqRzne38lO1UX2SDf8OHTLtWv7
Bd9qK36ysME+BGPisANTUUKPCG91oKu+Y0hmxnc8T6NzBZ5acpwxWmfFOonnZoEYTzljuK3wAgCy
tO9N1TDAtB5G/uU/vVDtcyzzPVsUJiYUvCxSs+TQ18Yv6amnlNpmDscBPjHVhjtAtORQRUP3zFPO
WEO2llvhuSm54KVCFBcvnyCOhduEH2b0Y7lB0YdK12Ep8ie+bC/JJIdD1YENc3DrJaHQ4JyXjlhV
xay2qM0dWhxYWE1x+IcCzZAhzqybdeqP6V1iyeirBwF4iTG/oisK09a80nWf8iqI1E+pSH9Iork7
ZGHBFbldyitDZPs5Tq0XM2f6V1uthm0FN6KqpjjbYdnTK5aYNu3DYfheMmm7Kb/P7nHvo03F6j6s
fIYLB1Vaxpnpbf88B4b/IMLIvlM+9btBkJj0MxbuI5ef5CsTPU1Mtp3dy1axTjVBPFIo/Y8+i/I7
p836X1cHNPlB8a2TmvxeaTM8zOd0F45GI5gf5fONUwxIeNwCrBIuH2FoeOJKpO04vkdzkxtK+VQb
cTWikjn5X+ydx5LkSJZsf6hRYmAGw9YdTsNZcLKBBEtwzvH173i+6enKnJ4qmfXMpqVEuiqIh7vh
ml7Voytz8CkOgJDZlloz7sYeDDCs1/bQEdC/HePRXtFPxtqsCFeoyWRoU9sEFNA7IIjwXREb6tz8
jC0vXObMgZC9rxXUFAQJQA0LbqPoX2a4j+w2B7g7yUVBsn9NLqe9TGWN7DQ292ZhPZVUO/LRfcp6
KIUzTH9vIgSx7mmBeR8FjqTJ/cKL8kNvNbqZ48Z9xT6s7SNNQIkZUTrpOIn3oO0Y7QIHWw7dYEAC
HLGqTXOTV08BlsRzPWj6oRgEtBGO1m9XYzZXjELUIGMy6vKc3mY12w+NGAQns5nsGY2bTSMKgcFI
S086wLKNRZHs1THCt2+A4CJah/ip6pR66nQWAFFcTSMDH+j1XUl1xUKkev1kKjAmFe09qzoX3Un3
qb4A6OM++iVmPn6j9oCNpwXHCf5CdG6x7zInRxwOeOGcpnrEZtiuDM1xt9FoZOT0I1Qg1Odij6en
2NJbEyI8p9WtHZktzUj9FanaStINat7PGazCrr5K1/3Y7chpuftm0rs1D29xEwrh3BRlAtKOHNOy
L4zgPM/FdHabLN9XZdydtEKWi5qWnhvwRAMOtkh/hAiR7EVkyEeuJ81HLVyiYdaqb69OvGvFK9CH
N0OT5qLAfEAvGj3Ws5Qb8H7qpithxOPqyeOHKARZ2mTVcK9pHMSyzKz9EJthvdDRp1eGiVxGG3Pr
eAFKKcrFnBxQAaz73OmVhzbisOTGSwlaUw4e0uD82dkBgoEPd2WB43xczE31Wqcj1d1ULa1zvbiZ
wNNOeCA1UJV0zbJzlmgWdY+SPgsNxrPT9QNjD59XTxUISWM0fRjh+BWBu/yylOW/dH2ZTStWFhHV
xgmeXzpVkS6lCuUdS4p2TxlW9jSUVANzPwgc5c1u2UekwqfukPCtuRnZ+EAarSp/uAh8D9U84wnh
iYYtsiopKqG2dcFcV6+JZRSeSY8pjHNojn0TuK9OaPQXTBHzWrO09gy8LFqJWeTXeqIc0S3h6gaF
5DWStn+GqDLVi9TvRmzGZg3y6oqtoeQHgMG0AbyywKDfb8Zkok1ZFwyOwV4rg3zF3VoHLF0Ez7Pm
SC5HgHEAcnCHqGGN1VemHSKEZQXb2Wy8KOmfx1TtOB2xHtCQt0QWyY+aO9V3kM+0k9CtEWqXi7mW
i8q4taBOeG1N5JXCQePozEF2wvRdfTf4aBLUU816MBNNfM54R3AS6dMWo1qqQBR1ZOPJqNCz3CrK
dZZNlZlHgAcdFRh5EAM2oxbTqjv13Y6RFB507dr0ojmXn9Af2gc0y2xnWw03N9eB/Uwuzg/h+UG+
6uBfPRABlLcDntLPoKTlgb7dns8iZKrAK8LegdXYpgHQmMK9UIgavDKu1XuzNsmV9aYVH1TnXg2a
6XxBIsW3ms3WvGGuY72RBaHPJamqC5rOxZx7sIKsfej276ZtmDsambWnUKeTMqjMadXmMQ5rMnI3
OAWTW00L8x9ojpZni1JdrLJBAumAgt2KEC8Ya6h3lzake8so+01kl2zx7Cp9L1GKmMjL9j1QLVdd
unYABZsF0TC8R5rM+oe5VyqlMRHPXcuITHU2tE89G7+UxOhEYwP/b12r6RTO/G1AOk3PtkJeCCtc
2zkzVAhfZm4CcgJq6PojnXPQVp27QIkvinCafN1Hg97dS/p2Prp24iwbynKf0nzmlTy6fiBasgQk
Rh8uEXxc4h1VfXbipFuZ8WCtNUX1Rk3jMVVI+fBIoe9I8W/uMzgisOP30qKpeSEmXh97hq4HcH4+
k30KmK4wunQ7XbMuiyol+kCHq16dLZyXxcqd8YGkQ1rdhGUH2AZW3RJDZ1DRj6jmk+Qas8inKPnS
cpSlwh6YPIbevRvmun6I5ehsIYwxv4yGlrYbPGguKLc537Rj57yO3H4eRGjr96Uy5JEWavPYMitn
C9DqwDFJu/aEdh2EHIOn86GbIuc0JcH0MASYF0dftUzJqrYpkqIZGPZg3nzRR0lujYDDvOR/3a8y
kgNafZs/me5cIbL3zoWLAuHMWIOw47Ct46NUMBZbtjVdgsLXjkmSlDiKRph/AePWrlNZ8a1lkZOT
18w0sHp10B4hHdLuMzbyyFA0n31kD80xYLXUUbZNuSSCbQy53VIQLhagYvHBOgZ5L0Xf8yMwajZ0
DXcPOab5FnYi4cVKlvsSNqK2r7gkvg5TboULqAX12s2MMYUH0+onO3CHz5r6Ieymuk3yBqRY4llZ
aw9rIsRgR5Iw129bOfbmGvmb8B+dyuFzjPr1NQ2mNi6ztsBfWOuav2p68AFr0EUBCS9NX8gSc/Js
6wlnfYl3nE6zo0VHAh7rVqkTllWNHmeO5SNbjxxPK+TzMLinBIobSw7iNVgVgCcviQM7qWhJGdUk
ymBvu9FjJwdz3zhRKAie9iatpHCIl71ptj84Ey0ii2bsNeQAgmVE+cKS2Kq4geH4PY0MEJnliHtu
R70nnKy915Lo2XamepvipP6KjIyyVOC1HyO+fnbzfXGQFK7f4WNSK5v63I071Dau/SppqPJu622h
i/44OHX9wZcbHmIjx+xbFP4BhUPsr2CplaRQ8Mc09MXbgNETF9bVUalZwYsvnBAd0KTBOseufQo6
3gVu5c6XHI2LqLgZHZyMO6dd5ADGdZS3pavG/P6KRD3GbT70i0xg92I3OuG8lsMzdhoyo3XT3KSO
WT5VBdmd2GEZzyqcEZJLCmpIxA1rNeP73pKZsrZhgjabwbypQ1HeAM3pTmkZpcu80Aav1Z1m33Wy
P/yjRb1KU400RuzH3LJM0wW+TGp6WXchJm13nJzt/zl1hIAJITDT/PdmnfsQCEr4/qtf5z//u3+C
UIw/uOYJaBg4jslc4MH5D8+OIf6gBoZVE9SHn4SQfxl39D8ghjtotzYcFNu9+rT+BUKRSoCpcOCW
KFda6n9UIGP/V4AC+DTp8O2kaVHU+BsdQo/DvoU8m5wyHM6mxkan+RYmaAFBaq02kOzk87XwQ9fQ
AnS6Ws3wOcAprnRW1BRXHSa322qd9iGLqdjPPITwePv6xi6phw7DeJVm01FvVLxxXffATczDTnOI
QefhbozeHNm5Sx3QASr52eVJw1y1YSWGemxf8JjcQMC9ickDe+TnI7iOITeApFRHp3PMYxMX7ns0
T/mpNtUHRhiq1RKOThyTlLv6zUUWM6lBUz8naXoKRX/qg6FCpW/ERsy0plkhuFeeuJJCPgjRIAid
NVuwrct4jF/HIl1Q2gYGcSoS+lwe7LjY9Y1OckFAjGNXNFF+5ewjN7IODW1Au2YovkWUnKsmmQaP
dP+hkziDirzQl9Gc3KejTxAkWZtj8+zOIcC9glvXSFJqKi5aL86oCNSDztTN+Bcw3D+wIswYPjDX
DSpgSurZS+A2vWastX2XYtdQ2TbuhjMb4YyiYIqgXbmh1YIdqbA6Tzqa/tBO6U4nQXUNi6lNOlsu
Q6Dev0uOwHNBIDtZhY5i3UjHzVIYvFM2bc9djNcHNdRrBb2IPAHuhO4/Em8S6Fv2Ng3rTaQmXING
4S4FVUG7Mo/xs1Nmf7Ji59HC0tm33XMwsshR2iMSHeTj1q92fp2sZVJ8hk3Yr7OYtKPQxWGiEx5H
ME3GbuT1bD3BDafuw2y6E0vL1AuGgm3IaKtneKwfgKje3N4+QuuizY8JHer3GNypcnpKNfci0/A1
cbofDiiSlrg2z+/NINE5rCbcORzgFQYnTsRoQwfLttRS+xUSZ/vMRNCwQhtXgdVfa783gSNf6wLH
mq0/mHD7KAa6Kv6skVIm0imel0PKjtxUP7iSb9n0EUSnxFkbU/Q7Yq1jI06dZbfb2s9PbtV69JoM
CzGJXVGTnRkMj85dekkhEEUJxSpy2nbUIWVUGmFMeCEPvFFm/gjC7yCD+aW3xSsJJw9S4SaZ7Sd7
ascnWRMEcwdTUCDcryp4gIsUBwiq2hVOyiU8jNg353ERLgnhkrkis91SDZ2159kR5zhV68ZnxdKS
KGm0/GgPORA4VpOw5W8Ice97Ue4Bvgw8yp11qsdv0mh2wVywC5nYB+XZCxj2+4kzQutdr4zGnYbh
95qI3/kBjaexPd1CHUcNzSxty9nSLGxQvtZQMUdwPzjD6ei2dA9GHkstY9/rPGyNyH2rWvvONty7
unAzWveIsY3EJis05t5sP7FEHX1j2qLcrM08Wc96u9EwQ4kkMJf6HDPx+OQPA8oZiJVs2GI6Hv6R
jS6SjpxPjiASPVa6D31a98r4ihAWHjXl0NBdZOoQs7JuPEmXVzGd7qtIu2ki82hDCi1tfYUM7Q20
EUR857HRbpWkdIhFKOWX1WMaifOYjSQrhmUd6w952NNd0LMPcUJWzs0zr82li43bNhkvtsjlxg3T
w1w6z1kavNSDeOxyCrI6KpPPohTPVT7fUr5w1xTmXZFGIITVYdDmesdlzb2fOifYgaJeST3d2zF9
mcQu7Go84UQB+aHdmygCkcZ+uwXqb2T8i8ppFr0YnwRzISuodS3s7yTWbqIsvLFjQcMlVvfauLp0
anXXNfxQ6cA1alw1EKkJSYRbpxmOrPXQFqNbMUOPpLZwOfczWnB4m7TqQEkm050AHjEM69khE15W
wSECG7asHIv0hyB9ocyHERp7Z7c2tpvWA8tpHqs6eipbeivofV8rc7gjE7Em2Q9vJtYOsjU+Qom0
P/aZ4A/Xniy9TnazU+Kico7EfMp1Q5Ety0ECK1Oxy5qRaDoTvZQh5A8ecNtAK3bXiqBab33aqxA+
S6cjyHFF4YyVbLy4rUidpESu8aeQqCmOVYD+WUc7A9pxiwV8W/EcWBSZ3PglfRTaHIT7gs5X6AyX
MYS8APCSuVZbc6AuW83aE3TH4DpSja2LkxtDs+MM5Z4EYifG4DSnG1cOJ041wlo9ydQy+q4GfxfY
ABNJf6F5CrKf2RI1A71iOhk9YPhoSpZ+P8h1loxPNrUBfuzvryWZK9XmV80d9Fg099vZT+S+Au5H
4eR3NvIwidgtzppBcKHiUt9A+TY2RGrWg96v6zi+qdmwliGwIctVWxYRHp0BVJ7CfcwhAFdl+iHd
Ymu74TZo209RcKEI5DNIRtpOtWmFqWXPlLoax/kwxHZ7ErJA3R/Ku4Edz2RaTywBxGKIx71tNnub
rc6UgLJJqY6XFk+zzqfVKMi2WVge7Cx9YJ+2hkMD+JvWTj6y087JtQx6ZRc+DlcECMPMs2ma6gmb
19sYJGLT+qi7E0HulT4kRBtkT/wjLt6cmnKjUh9WxM8f8dh6tKmQHBGuB+yTmpVq75c44nFfer4a
VqhsX1NAplOjDDSI3oCssEyy9WPZ2e5jy5qHsi16tiatxl2WrEM9OOU0nM9TelHKOXAKUEscxkfd
xJocReG74+QXs9Zuy5ba9xC0bhzMDYmNg8Vj1/bxhibSea1nOhbiZGOIifWav9X9AYICK+25530p
RvWA3ntX9sZnbVhr4l3U7brVm6kXm1phdurhKRJ+wj5Fhs0gzIgKCEc+ORkmdiE8q9cALSuJS1IE
32GXa3wIOCiSkRVJKZeJ3iF3UKxkTzWVYPMKXtZlhJ0yRP6r4FQNEFiWZq+3oIXnFynKezP1z7UT
bzCEf5Y56Pv8+hydxhuNdp1tZRcvQYtbws/5wzvzIZTjZ2O6a7BN65h0GSyjpWO2X+SYTl1Xd7hi
xa4rh7uM26Kl9a+VFTzpo3kwG39XFswIlbbLO/OV7pZ1bY3RaqjatUAQ5YkvufbFJ8ETyhTWvall
r+GID1rJ7klPNY977ZKqT/sqla4mH4G6a9U+6lmz5TPYeaNtYpDL/NYJE+FAStYGV17BAXLrnnSp
6+58SqQWlkl1i5aNkJ0qRx70eHyK0b4KlbyaRqovwWyRb9UJrsWp51vWkirvdRUw7E7F+GU2UeHp
WrfhvfUCFHU9RebZdLNb9uCvbueW63xQ8To3fer5+rVjRVvbKD2g1IBzI+vBwbDEaVyf/aB6MObS
YBrEIqHxV5dmRnCNYAsh4Won23iPMw3VVw2eH/qHyp4awMrWZ9MXI2ibYlrZ9A5BT6DaFsFZq/Q7
XY/btS4DzLkFwy717Fs9ax/E7D46RohrFIM579V+MsjZD9/+ZL8GSUVKv7odk+BWDe4jZVl0Ns/4
a1sfSjyGqoWVqpXJImkphihZpjJ7n1LBHSN//EedElTqi6Q8uVaxZPHartTYraWbqNU/MpaauUsH
+GlQ4w1MBCrrXHvfd025/EfQSqvlHVCe6rA75Bls1zCQzHBd9HfcuSuI8te0A8oKHjh4+QY3O8IV
v+ZoYlOjLASP2UnmwZoJJ3vuis80Dv1lxJ0pG7CG1EG4i3tedoJxU1/vxngi9DXcgALo2b/j6GZL
gVPf6Uvt2SY6uoIfg4wxQ4mp6SPXloxWbNSLmnfcSlPRfaynl0pNBW2HmQQb4dt7Uu+MBnQOnToR
D89RQ79lKwDlu9dJSNHRq7Wrsa5IzxbNS1pZmynLMYRgmcpdByaMuQJLTsUFEfqAvjgTwTwoaL3x
a+rNdcjKnbMPtPGmDeylDMtgI0OqOMPh22ysV0O626LuGIUzhM5cHAk3LWZ32AGLWbRIDwPusmlk
lkiJaBp+9tWHNGIChH6I8XS6OByWNrN+CJ/Na2pqthN5kHAQsOOxzzSCQ0fagwX2TPY29Nh3UPAx
F6uk0O+1WpD57T2NwuA1TiXsk0SSVcEuWURX1BGfXXzzd13waYfNO8MHyeqMT3wT5es0nUDolssZ
K7NiVbfM1IAdVBIdM8a1pLobcdRx3v4kDvwbHKgu/t27Rtm0jwpSN5Su/fqu6R0tdXWAAydTRQjq
JQi1ih0H3ZdkANor/ixr6J2bmIxHyoYIkGbD3yXA/ut931Ksi1yDiYbIDvLBLwmwPoqaKte76oSm
yLAz+kunNVJ4HO1JzxJGiubqcIoM8m0sZ3vIAinv6NpEdSRF3q/++iX5HSaK0KdMYGAS66RDH+dv
r0gJe8KqYqM8dZlF7twBkPj9199B/zcKB6wRnOmWw/acAsLfCJuCuoKm5XZ/coRdb/JaFdB8ymKp
ikgdu2p2D6qfv7Ug1S/GNNvHLDJfyRiMd5jYrXUP4O59MArjSI0eVa0jdaHPCQ0Fnl/2HI3hpE5B
BEGyDtDdB0QKylGbmXY3dzS2KY7fiHI0atNHylSOKERo3CSSM4oNFN0ywBuTB782CO+Uc2ze+LMP
FyEPz7pZXlRof9JsQrlugLwvlXby28xcJVo4b6jzns6wG6xl5xCDpYaAp2w6ElA0kJ15l5dPWj+G
bzMKK8lROok9qxtvLWemog7e49HI8vc5aihPQxkKj0af96uWFZdrq+mhgwkGD7WbP1Ee2nUB8vVO
l3m14obYvRmzyypfT/q1afOVeBAOq7roQsnwL8ybqdCDZaUPGZ+Zdrh3R6IDaZZbD8DYKZfS+9cr
UmrflOMLT55wnZhGdNbC6rnBQ7lwzBwpNXCRf2nDYP7+tOZgfO6jsF6bfr5vMjc+TZVubP2KNt4E
beONRvCdg9TAutfgQk9YYOob/zah/RJGOQk5IBiReV/GESUCNdgDICnOrq2r+q3MWcxhSM4SJjAu
KDPQoBMAb0Spzot08aX77O64WQ8xPExyWxBUeRlgNdZAfiYQO4fOFl4bVwejSOS97VBIXIT2WeF1
GbRyQ7r/bUqae7+teDRLceTxtW8Iva0RjhdzyUnnhxxObgL8hcEqG8pF0gfjYxk0Mx0HBSXBMAGW
VArbiygeqBHqg2soO66f51HZ+7/+vLi/HlKKiKjigDJtUoa2IJH2W0S0bdOYZAA27LFiYmQUrf1z
kRXU+dDD1tB87hNBwEIqq4y3Oj1u1N0PHu4ljg2/CtZxQvkrnWMZkIN8QRz1djbcY9gYwCB0/UYz
myP1f8ojk4Npiu4DO7xP2OFNIbHmenzr2nkJh3Lp9MkrkykL8QmIRQiXBqqOgRlSWoS0VNtAbrcX
FEa95pycpTRgT/QwFJIGj5WvkUeKVnY6exWNRwAnL1XTEUKJMLfp+JgRybzkiu0ytW1EZGPWqNbl
2dSKcqV8eo2cMN/VCmmvrT0a6vLHuglW/QxiCzWduM7Brer+Ju3bZDOwAaH7dzOraFqkXQOAKtp3
jdrqatxqefONkWQmyRV6cQhiNbSSvUmF6sK1Y/qf6yq+z6o52ajUap4dvhiDaF0MBww/7j0Dd9J4
f/Mn/u0xBKBX16WSDrqvbpDV/PURoKddZMJ7uE5Yg8HSIkbKiFj/WzB5PArdyiVX5Y9owGdBBav8
mwP51wgyjGq+uxKOI5GxyZ+K6/vvTxFkrBjYNXWHUGRCce3IjjnApsGMFqmvOP3461/1Oof9OZX6
85thbr5yyC3h/Cwy/9M3Uy6fYFwW9FHH4t7SjF1os7aPXKX+5rn6b3+rP32j3x4yDl5FoLf8VqjI
vLG2xvAa+h3/dA//9q9/p9+fmfxOBhkYxxA80kxSvL++gERhU81wMa6HhOlQ1Q19a19xtH/9XfRf
X7qf54ApHO5vxIZ1RoXfzoECtggmhLY9ZY5ovbhBVneNvPbYSj7EeYZZONK53U0RwYeRGLkNpRHv
hPE1tNWHG+LY6+YZt29GX8lf/2jG9Q36r7/qzx/NYl5wLAYYJeE///oKZFpZV1YiKraj1UB7KGWB
40wPH0Elf0EOFW5IXehY9VsBRYYms3Hszz7q8k1FPGFjDaI4B67vbsl4+nIh/GssNGbC1i3/eyqC
/BjHKoMwI+U3yabokCXwmH/+Ev+rw+3MV2Dn//t92c/SgPHXddn//2/+GW9Xf1hKkiNnEry+8/hq
/7Er080/cOkajGhYfH8G3/+ZcRd/CMdwHeU6CDscasZ/rsoM6/rVDMgdDnk8dm//o1WZzrv/l/cd
R9d1hSelSeOXxfe8/nh/Pro0OU61Sfr0RsZadiLYdCMsbXhxprY+z1HibiqDhqesF81yIEgLIau/
7+tSeqMz2hc3KqddxkiC9G0n4B4tfDuKlmuMQpWJzwr0SCng/Gmj1C+dpWIYQo0uj8k4RF+Wbymu
KbmOGVJVPE7E8DXY7dk3jGblakJ/mCg9H6f8mvIsibzTwAtnKX1yacTd1hjZhesy4IZATXOZkGTW
0v1Eh9ljDq6Ku2iWfMOjzdtVyOfr0OWUMCI8QB5xG4CkeTkfcrf6kCQjRIkmm2TCOmXU7XCa2uM3
4Aq5mKbC+ARHxhKJDGpAaBiHSsVOngyl4z8MPvOz3nfZczgm9h6i5dwATga5YY8WHJEuZg1nDlr1
SBlr9VQE9dVSIwsS17Gr1Y0nIQGvHKEJDDWQYXhAZvoi4W+2GjrBY18LouDd8KvwvYnC+QnrOrXX
ri9/BFgI15JS4O+SjnF+nMko1iJrMhpc57DH3I3bBLtxUiHKSOlXXhS5bb0wmwm8n2OVT83g+nsL
uvUTBS/VmS3KsM9rv3zD82igABTqrhkq1E0ZJTCW2qzbEcgeVoodQUS9npfmGpd9LMIOdhhIhuup
qzhEO3iXHoQGFF93yvobt1DDBzwx/YdbVwW1WgHdOHKQnhkBOOJA7lZxUkjcknW3m/yhv8rO8643
3BRUgKWeNGwV20A02N1YPyxYt8QrkjPhhWhnvCODhru5jKkHnnK4JkZtV19YHP211Yl6x2fShSsW
rtpCA4sFjnHXBf2w65HNb4lBq6dJVKzb8kJlLDGC/jvKGp13cStmrw4nPfVsM45efNrTDnWbFbe4
U4iM57BecKyFz4L32bzMsJHh/kvFEqvC+FlmJlxo2xY7s0n0x6xgDHehGkKPE/4LD0ACV6HNu5+0
iDdkvUMJZqiOmL3djZWjc5Fcc04Dgcl75YaA7WVFtnGKTfSzGF5+TBZ7SeWpwjtqja++LEg9tNCJ
k/zMT35rDvpE0qxJPqygrRjn8cgvEZKaG60Ksbg2/jh+FvxsWGvA0i8wVhY276EB03U0d+0nkEPW
HCXslUVO1ekGrxpVuY6dHfWpiVaTrSl/2+u1Gy35G80H2RRauKQqCKvU5Jvv/ViIQypHjVgKsDfi
W9kzmwt3yWMIox558s9KjfJcK9c6u7YYL/hz9JVsB+s0xpIwU0gXlhcwT15iTtU1H4T3qHb8NQue
L44TZ+VX5nxnaZa2ESbAg0iOFwLY2k0x1d0djT7JpmkGggFVhgzOLqDfDYWQ28pgKW50AXImtw70
c8uHkBuVyR2UNLmwieouuyF0m+XPiKAPmPqhj9H/6VMSyyymMhZS8H1QxfalJdJJRli39lElumAd
ApenX7gdF34fA3si13MBwaAwGXUKU2aaETkanfY0UYAX8UN1INJtXYcdCxdqM1UVSFiZU/JcFHa2
6WWEL97xYZgZWlJsBVu4U1bG5n3ihtOd3xndxrei/i1q+hkrsTXdkpSZthjO4u0UBNgZhibg9kh7
rYdrmxCqjAcEXwOKar4pLTdZ9Z2dfuFL48aoUj+qly7Npzujron16pQ1k8+tF6NKrxhT1bMPCdDf
tnMiwgPY/fQep0FygPtj/TDkbO9y4Mf4cXRTe2uutSqQEbLsmXSJjbE4rh/HmcGkSRLn3HZF8kCz
wbQZTcPf1wibcEz1lrwR/uGl5Uq01Eqm3z14Bly4ZHRWtKM1HtpkjJDYyjPVsijZrJVPZBSypVaY
8mnUO3OHXmDNWCiNYuPklU1DUtE+uxhV93GpxJsO2gT/kpQtfLVpWFcVtfedORUvCV6sb3cAk1W6
QYYD3g/eREvQ0O0gt0AFUreG1Pp1DszqOyrTkQ9KQ8+ZGGgXH0nq0Y8GGMIMZ/9mUk65MkUOplNB
gSAwpiXVsOJaPh/IctCChvCfbkRMK9zQcnCGgzBPGrX026k3rytoP74BmDJeBF/lnQiYRZzIHIJ1
O+Xx8xSn44NeIZf3dMWRv+qiSwoGbGvxYt8CbBXnLocqp3XSutVg8Ev+jIVzRy45+sh8oW8S2fgU
71WdtaPEIXiSgS3u86Aw7zs/Gx8CFcfbkuXsOyfGhNmedJampcYBe2VximAZvhr9oBMjzqa9bCgL
yMcmXNY+ly8+c9qyDQcnX4RUnX4QuTR7fJkJHNzCLze9GuNXiC3X2JA1jGx33GKHq6x+bR0wMSkb
4GfeLvZl0kt1149U6sLG1cVLMM/RsqcQqKRcGqo70L9AbbX22A0VwJEItmZF/IjLOMVk7yDdDoYL
X20RTsSI9dZOViLtOKQnH29CDCl5RSAHHr+07V3XjdOlKgZ706r4MAnMLnmTspgyfPsUcnXkQxGd
8LlHHpUQtI9jpt5l1hR+xSXW6Mk6aCwL7gPbBqTF3u2rGuzoQuqkhtBYv1D6/loTqz+Cq7o3Bu0H
hZCd3JJDKVbwctqDMs2CdvMWGxENuZ7t9OOpMOC2UWvAM7eAyL4YAXDjCmlNYhC12NU56SUvKXp9
YXW6xjM5E/qFLwF9bITbbySPCj4lEXfxIWVCohFryLMw/YvTWGo74ke/U6hNvZkBIc/Hdy2A1xCR
XjiAcLDQ213yqrxC2qKPRwpXDTXetnbaHs0uviIUc0WeJIT8GuWfbH3sMz5lyLIz7quUIPGWRL1z
E0ls89Qlzm/21TUVVVaG/pZYK72Bf9EYBnGyOZ+KswXtvsaAQCNCPhrMBXz2vQhQ2n1UsLmuDIhM
S0pcww9c8ktDRZ9kHA163pvxRicjx6mRvZQ80F5H+AYvLht9BBzff51zJBgICASw4tjymVosQ+3j
OOvZwhblMwemgRO+U9uy7Y1HDYrwJjdI8SxwHYt9Wef4/GXWeRjPlAc1zXyRUY77O0rY/E3U+Xpj
OMsVGOWaxyQ8IsvpgVXMkT1c9MGByj8A+MxbB9+vBAy7dys4GJnVS75jUL+nhEyTRQhs5UZI3T8J
gjF70Qcw82EU2A92aMkDdnI2+WUasYt08/TFAP1+L2LK7GJsIOsS7igLNYMCQGbyYwcxbsm5FREN
1bumWOIfAlPkVOyiG7eKbyD19Zchg3O4KPFuM+CX7q6zJ/Eep2FDbDfL1jWBgpwCwxhoZD3iAw6S
3n2S7BwzEs0hqhIyIQGfBuXXs4w64MSy8i1sSP+twBR/Uf5k4NlnCW4iqBGuAfGOnV/x7zXqrSuo
OlqSrQ++B9pVzmE+R6RMUv/WpY4gsRu5zZxgghMOcpPk8IHLEr+OTRYlcCWjnITpyKe+F9cWSCL1
Q2tROQTvN3xMKIg5mEkyQDcC8MnTpcqmuzyqmPSHydj2VU5rbFz3aFMxPgqrLXm8S3mX4TrYQ9m/
+uKVpVa9McTsetiAPaXWFPCBoBz61pJVd2ubCNV+msitYVLcG7k1XTtj/UGKASGUGNXK7wTPESWC
dVKaycqpJ0DCFChjddbdjzYzNGsLC6s9AaJzt24UyZtoDnE7SS0rHwfnyrXGfvBgRuqxTIpuOTEr
r2KIBrjjteT/kXcey5ED3XJ+IvxRBY9te8OmafrZIGjhbQEF8/T6wKsbCilCC631ADPDYaMLp/Jk
fvlUWgGfujnCMkQg67aTiGiqRybXNDCngdOufTuYYEbVtT0dyOu3j27auXpN1M0fX2leM8R6CHuM
PhZO7Xc5uwAVgzRUyUY6br7X4N+yjeCYTslmFjnGcqd3PzCMcInBxQdCCnwhOKlCQJaSf5ApnVkp
/Y5/8CnL8LqIlRQjGr069htOR2MnwMvf1U7pyA12TedfvBCtXPh9DrJlZb5zx5A3gsBOyllE0+TC
wxoXMhYsoXpLGL/YswIzrsUfQou1vXfJciIszL/Rpe9N/xAt1K0YsutiIdAvs8xDdlFzc60q9F0S
oMPB7GhrYDTiMFp4Xv6MtgbL1gwetJ+MDyjKGRiYzP0pKeYuVx2n806wWIgxQYasY0UX7qnBize6
cckOLkyxCpjAs1w4Y3gnvCfMXDgwWLU8uJPX0zQSFj9EaMWFiMFwboza5MQo0Gai4beU3vhtk0LE
zi8SyV9QtLCALA9CmnBL0rELNq2m4vyuSmk9yvksj6R6PT6V1P70FwjbIn5v2AuWdHS3rnjWBp/l
uICvS2U2R7h1RDknpp9rpqb5YpWRv6dnlkBa53qn2FfwRgp8aat5AcTVLYzSFdt5WJhe7T1bxWy2
W0NHlKC7fk01inToGIpJn/zk/F3lCjpjAM8tcoDfMJzez1zOXmiHr05iznC72QvWruUnvy0W1J0u
0+hej5pmgQWE5yxIPNzp0PGaBZQXgnS+mXN//sliQsskI63oMsLqufhzx5DnDiOl3bpn62ctML5m
MniWVTe/C6cxbmVX8WUsIdlqqZMzdy4CfbOhMeBAPMYV6KjpW5UB2T05jb+htPXdDA/gnnarkqqy
aDwFYd9dS4WtrByqgVD7BCZ1yEfIMZ3nn4qokadRSv8QVzOn+1wyCupQf6YAAj9K+juQ6uP2amEk
pkults4jp8hhdoz6WqZ2/Ez6PKTMFYtyOlPl3pKSvZRNTR1N7njNZ1kE+j3RCgCsPVTqakzcB/Da
D79jEbYY40peNBJayGcxJfaLbCj04z7NFa6Mp5umr8o7GZsWmfGgu/Ub58mofevUES4G/KEzCnnJ
JFyMyRuPpFic7Uw3EFhW19gF8C8eIzpUKKUJlbrMbp8cUrZBtHtUabgbS6o8jLmIHjunw5XZ96W8
0nEUY00OZtbxOCOLt9Dwot9YziC7ZUMde9CJJz/rojcjT4w1B4E+EWIecWS4NmktmW0TO5o/rZxS
izKO6AonbPFhuEmNWyfX93bR5O/wHVKSlhKiFIhl+Le6fHAa+O7lxPKKQe5gmktEOSPFNTas/Dgq
o3PDtpTul5xW6dro6NCSfAosyTuTbsm4gX2XDdzQbDIktHpjRKXQbN5XhZnfOolR7hXw2Z50at7c
En98Mq10fq+oNGI4DI6G5+R7TBHGuWzIR2UVkd3YrID6ND1rROofHvhiyEf65Itvuvmoq2viSOKQ
ZuTapqNxbzVkX2sdTZ/14Fcf8BtymLxz8xOmZX3MtBteXSfKH2iMs97m7GXEBsMKL55ea66q67En
E1cOC3mMGM1KCDcDeGB6Ocs2h3FjxaszshcWzwjb2KqbNVOa+T0OROVAQVcNE8MIbsVrSRkvDQIT
waTBWdiwAUNjIIYYmlUFeyyTNA62iFqeZ3xpnUQbmn+/yJphrs0IiXi4WjaI0WSIZQ41fE7ab7PM
i7NOMgWIicL2wlS30hqcUyTDINor2wCDV7QmHKXxpfUKIOFutyRzrTfTx4iPlR2gRdHFWC7gJntz
kG8hu7M2lVWNxhB0O7fJYn/b23X0Co2IC6XHc6pMwkeVSiO462EJwY3mAH/dBzLbO14a3OakolZE
mMHGc4bHDhdnPKs0AFg917eV5VCbINPcPi79BS1cf5JieCI/hxiehWbpc98VRnyYTSLnKxX68kaZ
U2JtKCiPNravre1gt3Lf2NbdxBbxMnD5xyhKvheCWnY3BaV9nxusDOteuD6c32LaR05WbAWxtqs3
D+nBjqUD5SRDeRuC6i3sSJmu+CUc9NxgfI5sOs0azb6g7uN9K6ATuaPN1BnWh0zG3XUSgOHjZra2
CS1I63QQoNlNmlCxbE7t2aSPNNm65hTeMks7V76W6mYcHP8updz7rjGwuJCJ5NZg1OmpKeBlo1Bq
6u5q67YzAokpKpmenSSh+HrE3vmAK9N44ttMxn7ophMqHZJEW1CwEDJIfxqze0GZMU+segO9S2s3
uh8qItV7r+vDx7QS7ZugYf2nz3qLoS8amXJquFE6rOxoVwF8OSEW+HfFMEJmNC0o0cWsW7xWUbRj
3po3c57I215H+avVAy/ooJRcC+46JKBgb0CMmyh5ic2NM8XiZGuNYO2w03tznEnuE/CJOzNuqp9g
QWylimL4Jis2mcq8Da6l9KXRAY2qZRz+1qSyV+SUUKp6Ze2UU7PUJWlNXDNpXmpMmCv0O/eWLsf2
F3qRf5mwtd6qVmT7EbfCIZtpUdEdULk+1Tj2ZAEXU8b+N1oP7h443fOmDCIyf0RgfRxmqO01/Ei4
OfRQ6DvXniiUCZ32FBqu8dV0+ORJ4YFiIJmxqcqk3GKLLXeQ6eqN65F+rIYSl61JbvZN8bPcgD/K
jxSZLqzqIjgbNIPtumakdaoOxAd4PGdTCqokMJv8CGfG9V2/gAttjmC0xi8HWWbdTxkhBFKqe6PD
BznZ72KWWKwsov6xSdljJOmYZ7Lju5hTN3m0ilatcjb1675iuZZSSiM8pJ4hMeBTzkm/EyPT6QQB
HOgQE32B330V43gGeb2UT+gUH0Pwbigve2zL4McRlb+LJzM6oJc3317u6geitIBxsxqYWGbd6t5z
nrSCfVTGQXZJTHITGNKb0uT3zf1A8Z0gClroHXtsrPxNmZ8LOlzOInbDzWALTY172B9lEwA6HQ1n
WyiKN2vbIByUWN5alTp6qnTa4/swvJs0bxEJ8zCPzvSjbHsIifDIQSeVgE6nHNclMWfkv2QALoTt
xllbRThvEtUmH7k3uU+0IJkcPR2ZWm1QJ5TEkmUKdk4GdXISo5+Ntw09C0cFAixdNYnQ+8CASoOO
Ne9y6gGwGOTVBvycubi+7gIPkweQJf3qLL7c0jHMxxKNej2wH/iHuQQGuqWRANT8X4v5/593ghhr
F4vZ/30nSIbuo/zfd4L/88/8905Q/sekupCUnGlx2krW3f/NvHb+QwZuycdJxzHxsv2v/FzwH4c9
IkA7m+wvjeJsiP87Pyf/sywRXd/hL0R/sNz/l/wcP8X/uY6XMvBZFWIBAjbNevD/WEbH7hxNSZg0
N3QcVB+uz4ikqXj7HH3QPN2kMFT2Y3WNakNg3O/i7iceRfbmRwvEaMEZlZo1FSkMuaMdeK8yPW+n
hX+UDKiQKpUHNYU7M6ANN0EsmP+wSXIhKEFOHnbuQlVCKQKwFGF0u0SUcp3jhb9k/aGYBMEC2BT6
GlbERVZ9a073MIeNo4fb/1j+IZ2CP7xTUIOcWk1NsvUW+lP1B4ISnVedsrYWB2zkHjabBRlF14M4
+wtHql6IUrzBhudIcTcAr5Vex4U85f4XhKqkvQu4RRW96ZrzxjcC9RE2SXTkVV7/5hYuFBzeybwX
SLlbyPfQrhbuVdTJkOoTZofeIQRAgAtAVizIcoE3SV75vdUfIjQ0pEXeWVBeHeeaEA841GZNAUC+
QLiqPx6Xh/n1IVogXckfrwuWg4c7VgYsONBJhCrs4+QP7b+pjIY9Y26Od2MhgI11/0Utkj63GP82
nW/JF3jWNqe4phSwWiBiijQMp4cm2M7GAa/gH2+Mu3Z/IYqWPiIa5PelVjhP+6bepQMla+a4cMuG
P4YZI0N/Cn1CZmYHbaX8o521C/isS8k0U3fYRXcNv3yywAskzfjjpcGC7H7Rt4dbTETmtgvM7Cdm
vdVTeobWw3oK9pr9h2HDQMipiVWw31F7BawtLAf3Yi8EtzD38ptqobrNhjOQdltQb1KX+Xe38N/y
Fj25FUmz9jA/gEYQ+p/wQnDH7kKPY8HkfmS2GPZpElMA94eZy0VHa97CnmPLZ76ZC4/OXch0U23r
H+yQgE4Xbh3aEVuu2EOfx7KxoO1AXhC8ijv7zvKG9D2ghPM81IV4jvIgP+VJAgSKJtejEiE45hpy
nipc7axioDWkyYjKNAtjz1xoe9Ad1W6UXLDLDhZf4lQVut0C6CvmusYiuHD7Et13W+sP5jc7Obk0
Nj3i1IDU+tZ+pOBokWGgig8aIDU9wQ5kfHfqF1ag+sMG2mW7BLZhCU6OSWFNlRDZU3+wQZSw7OCw
IjpUC4sQXC9vjj9AIY5rYIXc4VjpLgTDqa6MfR44lCr5U7TKUrPZiZRpnGFAEnRJhk2JVYkS64WO
SKjO2CULMbFEwn5hzV1+KI/GKUtAVoSkRHqLa7G3UBc7myT4ql5YjLk7ZAu8QkRPMQalK5IfBLQo
Ui+x1/cbxwazY2pvPE3o/fcQn4xHGY/q2HrG5Kwo4FPXDN7C2VSEJFQGAwp/9aR3lMwaXH1EAKDC
Lhs0Yj1d8lF5r/R1O0c6Y5p+RUPqemoCF9RKhfSXjPHJSPx4xv8eBb8m3av36MRkF4cEGkPimtU/
Z0nXhV6NUtnSY3oKzDDesj8cAIPTozznXr9vi7H8Lim9es4icwJUHbf3Fs/C50BtHEV3vLUn4Aj3
XdYFO7OswnJlWBTCpZ2j7gGdt4BMHCYMGxNuMxf+1RY9TCLnM1JOdUtFzbDmiITjZeb5braTbjVB
UzkBNWq3UTtYJBLLfF9rQ67n2VWM87WZPAFC7iu8gjE348EDABJBCPyMxzF4rfsB57Bfm29cTIFQ
d7a1ywMAJbjjVfHeemQC1uY8eBvhR9a7pBn0MOEEPLa9QaVAWvjTHRprdk7bKX0bWxQGPAb1iFjj
cVPt+/YS9UvvAnLE/OKGamQVWvjFurRGa0N6lS2jKO/JJchbzeR0HNwOeWdS1WPVz3qriYxtnSi0
75QZ2rcmqpi3w3DJJjThF8QMCpjN3Vpay5vAy/NxHWGp5g7cGsNNAuwKnksDKHQ9GGhsP7gHHIz5
sntN+oYNTFo9NewpLmPE2v2rRu41Ec0K7qjSs6LbCE0l406QeQ2cd2gnQZQP93Wn/C/yHOWursb4
3BbsKOiln2LE2Cx4NuTgnytZG1d/HtUb3j79VCQ5Sm87+QHRxgqRp4WJdLHigQphB6onEBFSZQXt
Tm4UZbR9JXICGmfCi6/smOMVbtEG3E4Kj44CWUqcNF+2AMODA4f9xfG5VrXm0J0dp5YfVBqzD0Lo
h74FwmcVNXpjDYF5i3llgW5ShvfYVB4PCuCWW3DcnDtlko4/II9MHsNc34ZNxe8sA0qLkUDDEZZO
pMPlU8UkZFV0cLt5tpetSq54fT5nc3ZWi3+Kjp0KmWv035tcinPhjLxxM4DLltduMwlEKLeqH6I0
3xYXFFH0xcOUOqy9OK0Akcn4AHFuZHdA5ruY/Id4hA7IxY9tZVw/ibb/LgrHgQZsH5vKRqmNXN6Z
8RFmcbf3MCHdF0ZCKaxLv986i/E9TGzB9jQ1eat5ORD9okhvDXIQdxGj8wYrqKQnvTP6FQpFd0lq
DQ1Dp2AsjCF8rAm/72rDrz8j+lSxA1Qz6izxIIn2cDsUzePcspJS7pDfh31Z3SvBuTd4UfPQWmC5
oE7FEUuAuH6OWqwZng6inVPj2fWJgm6Xc/a3DzFHUGbnvmczlC9saZAb6yaE4YaJiPfmseooT0pl
FQLtyqfNHMO4hnRCE/ksrQPcr/4CIbomVQLCE1rnILapU8TP46jAaI1h8iAdUCtHqpLSz6LyjMvM
r+c5Fi6U9ikx2bREBpV4c5LfcTttd9XchaeYR3qlcxmcms5kJ6eHYhsS9wOlIsc52/A/p341oBUM
FOq+ZNn9NfEHWbDFXGjLqtx6bhs98rVpl24moa5hkkw76O35SbPIlnc4l3iIptyZLx0I34/aBYBl
1bH9UucdOceUS/aK/lXrHaYhDEkjH4IY848b3wepae6L2e85AdMmy7dCjfCdHE3UIU5ZzgywK/RO
NxVttAqOL62lxRsHHZ55Xr5QpehmOSZqynIM1TV8YFaaoAOTwsUWa8ReDDEoSK+DKK2raNLqfZpZ
Pcwd0kQ4VnekEEDViMEMnltEjtt5aXIhVGEKUpgMGqugnX9jxplwVY0p0p3qXOeBglfGGuZojwY1
t/bvYMfx5a+4YR+TQuQbOBHt2vECe2+qObzHj9FbO9Nkqy0SLzv5M0LF8vZMrj2xcX6tTf3gF109
rTUuw1NVahbdAhTLpauK5wqo7mPcUlyaWVicrICAqwSPsYvyDlKg5CyO5XiTl051RyTD4TCxhkvp
6vyJar7ubmxi7ve+9d139cNo9OletdZ7bvlsowYLT0Iask+NCrnmyLsHjhkgnaiGp8vqnmqOkA3h
ureyxQCb14Z97KgGBEoFznTNIsFfi5F/foV+167TCUfXCFAdY1AhX/069R4lGep15NjJU8Zxfo4N
lW1HB3Y0DRM3Xdg92RGgLl24Dbb8Zb3phtO5tE2xsaLaO6bAGlZVHT4p7lvoqCG18jlQASoJOex2
Vp3QmQ4BZ13oKqcNo4dN5PvFvRnBJJR4zHeJKPArNp1xRiBDB4xrdt1dOhDDLikUW/dzBwOWLDBr
xRoqCZHEcV+bDeAgsy7VXVaY+hUQXwRfj1XCPo5rf5Pj8jrbE4ZNXv21tWsL8E6QIYHKl/GvxWDy
4swR7zs5im1PygScfZVw25gIftMtu/XZW2+YcuevLp2doztEFLWM1IzSasDtSOqZQ7unR1ZvCvCX
BMa6pju5A7/qkmgEaVlVkzPrOPfiUJ7h8LHX6+ZpHeZQ/QT+nMFh5sdMaNJP0U79CsKGZHITwVMt
xa8Oa9w9bmGkO5oFwremTWu6G/zCOIJSjcezxjR5h6/SW3NVyPutKpfT3ANiliFYL3vOcLCnu9YW
0RHx26feMWyvUDj9rWHSAExFm92fs9xkXrGWq9BYqerd7C0OncjrmV8y1G4uPnPwEJNNqLd9RYw9
pY/TXxvWCOps6npxsF38UxZ9wUe/4fWZTdIlVA0LzrX97MMlAtJO4naGKXkS7IreIoB2v8lADTJK
M5VzTetW+0b4i+uqU+3bVMVBC7lLcRD4TA3uKunyGFIcJR/IcVnxQC8sal+LkQ2ZrKsEmpj2YRhz
HyZpiDfQZXGf1eT2IwhPu2hsLex6YKwRBLOs/GeqlmtNtVBtLKuHqWgps313emhQttVF2XZOZoGV
IDBT+jC1r4gpGIe8RvC3lxrdVaBZqzHjiXWSj90N9xgT0sw4wG+gYe2lzwyDjWtufEzYWYBMZuHO
SHLUZDXjbhvHdjPBJINeoGZ6F50i2meA6fdOBdJptmGarvBztp+dT05Yhso7+b5yLj6o8Xd6V/tb
J/b72wlg67+q62IMeonXYEXLe5NQm+18J30E3BoswqpqYm7Y7GQIdNejgwGhjet7xEpC5jloyVu7
T5v90A7jTmZ46OFeSOchRRJ8sTzWaJsu4c2dKje4NXsSAKHR0a2eSfR2Znb4ciucxeOhneLkyore
+OZCpttNCj7zwc4CXqN9wSISNL8/IQGMnBXxjPjHpTNqwUZH2rxmFU3OlH8lS0/QeFSzq+09yabY
YoxogpOZ+N4XWQJj4xjt+M7jYh/6vGjoNG/MR5rGnLPjBuoWWd+Abt3ieaHqOqLxuDNuqgi+884i
NXpC0GUxVEyssGrDy1dQstO7CvvE2ZyK/D5jm7LuuS69lSH6ab4UsPKywPkbhWBPhoEqxeXOmViq
BT06pz+RacS72OS/Bqi0GB7KxHG35syiET0T7IAW5Kt1ooZPlJWB+XqYwRiPzLqpCf7Lzlht0VqF
rSt0c2tDde18P/bBq2zAaCD6Plk0C12txJK3owiwuXRFc6T6obpUqCV6NRELQ7TvtL9P7DDbyb4u
DuPs48fgWQZWSWfltkG92hJkIn41ma3bknmt82s1Z+ZrVDj9tbTg4rUzb7ONMKnQEG7qvs+4+J6l
6Dnui0gaHKxkpjZknUFKskgF68uDvQ3buLS5nHTqzqF/aWWw4klAx2XsyYfZApGYpe5rDJ98Q9MQ
0hWMuc/ZYheJx9tchrj3KfeGf85AkDKXrAqoPnc2CpjW2YQWsGb5Me467sv0IDXYqkXU9psxazCL
ztmvBoSwsXLLmTd9HBbHxpHVqwHvFS630x7S0M6v1sQdh81hke16UOQQbpgrXziMMKuPtnsahUE7
0zBxkIBQPhZ13RCAtBeMweQGbPBcTjRhAJHyB3/+npDEBa7XomKp4oJ1S21v2fo48UOeg83Lu8Df
Zn2gjqPBFS8rpfNs87pgp1iK+ZLOOt/zmTI94j87TiPWySHR1o1TDt6WDU7M7rcNiQYsy0mnBPTn
k6yGUeBvIzl3p9a2yuMUTd2DHnKA7aw+12kFUpNb47SNVJU/RERzNpjhFonmnePhxm8D856MNx5A
aHEr+m8FukFd4coe8abjNj0nfVrgks64SuOYu4Vb7Jx8xp0zyGb8SHbh7KC+14sdud37WF5XFgaO
veZzJSxKO4Nma4GdCeL9cIU9PPEhfSYutSixOHN/olmP3ODH4LnjLsd+AgvQk99zGUsSle3Y71Xo
lutWEfFvy3I8SIfX+QpcUXQrS9cEdMGPAI6SCdZIJU5+7hlMB4uDlMycOMJGAJoXOsBezKFtPjo3
h6Qv1QdeD5YGpR5xRRrl1agIBMVG3t+FfI5HprX+hWK74Mo9P3lzzTA6TFWaH8YJwrI1cCLAY0ym
B5my4t1rKPbRStV2stP2CC6iNw2YJFMhPgtKojGqO86pdIviy+QrdimpXdrYlYNToRxTUFPz5P5Y
je3C4IAHCt7RAKOTB/UkeP+6y3tctMMZ41b9bac5oThZC3+XQ5KkHoP9JDaPgudUmdZb24fVi6wo
I5ww0ewElXq7xhBdt1WghC6OkuarP43xVWKCOxZC1Ufco8UlA0hz9piXvoMhN9+yEeNva3n6aEYc
QLG22vtWmcVlWiw/q4HL5RrgWvjMktIct33u4dBxTJZDW4pep283kTQDMoJsTM0ZzvFm/MTWnB9T
kcd3bj+a99Sqes+gAOwtdgA28W1ygusrjjBoi1vKd8Wpov4pPEQcs+a6HjsfY7g941AyGu+Y44XE
5AL+Avt6s7OX9346aeemCl33LRwUEGqDIgevrJOtAW3xzGaGihO0qXVP/+POnEVfrwcleY5LS7NQ
TVgyGaaPR7VWPYRfu7x4WKN3gxGb68hys4ud1Pgt/L589DB2POfpOK69zOBZq8vmXnW+iUhvhWd7
gTb5wdJO28pm3pBCKm7oiRRn6efJKlCpoTf5OCgKwjHP0lhvHdO6OkvcDasCUPKqVfaPapwGoQnN
UdB0clfjTdkGIYQ4ptivPgpvtOntB14fUsA7GmjsfjYWzheyK7c40rnsDz21q0JM8Iw9A2vRUGqC
u4anc1zoCeTyQA4bxfv9blGx6Z3x0ks4euFLzx6MbD/nzmcZ5emPLrxkaw26/8qyoD0zt04/mdfa
GBtdwZLc0JcsmKxnWVTFNa7DjtNe19z+h6wZ+Rf9yVvJfuhA1nNzv+Zdj00zb3R172dGuIeTnFNq
hKOM+qd4F/CSwpZTAzvOgn6XVs30jy6+Q4uV7YhfDj8G+BBe3sB2YE+4/Y1dGBZPM/q5Lyz1OYZK
b9ETs63b19OTm4FMMGPD3VtBHm89A3NEnEzlhZ6D5hw1VvsQjLXYziaY1jJUwwpK6ydUn/HE2jq7
Uwr4Bfaw9wwRc+wlY/DUHAwkpbUa5A13/UXyxZpeueIJ1lu+lnFzhygU7j0EiHWnTEqRg4K3QmR/
GNP8mDRetqmMHiCJrdGjBZmIbvIpUCj6/FXlBKOiuP5F2B1/rammv0mEPyE3v5NHguXYNEZPSBwL
+jqQdvCSJSo7c99zX02z6bEmldU6hoFxF7jK4w9ji1kCRs0Ja5Xcm9r03+AzlU/T4OJntbX9Kwk4
3WXSesNmJlGSGI1SORn7wmxeRNZeca71h0TZ00YJ0CV+0mIU85aK5CBOzlaZUwmd41cwuFbfoFpm
pCeiYunrYI8tBzA4c5DGd0FVoxDmTr91GxVvDE7/78rI9RbXKj6/Ygi+XGB/OxO/Ip3T0YTaifkl
2siyS349wZQyeKn60X3ksGJK653V9c1Wu45/Fhye/zKhUBMZ3dZjxzzXY1Y9VGNV/aLw17sqmn7s
0othvFOS4KOm7rD1oSZVVX5V5TCvmVcDSPppuzEt5zM0UY5pE8FXWV0ykoYryia5mSXfVZgc3Ln4
wa70TLu9vW5Hg0BOyx1q4FEl8e14q0E71cVl0TWv8J6KBS+0C2paFHnXFmqXVPk3D5u5beykX5dz
4+6pi4nPWR/FZ7IgwxoccbUm6bMGXbdEqx4y6iGxI4T1F13virtsJB5yOczHqAAYxGuRPV2YFeWZ
nLtz9Hzqn/A+hsUBeyj3trB2+2e3SCDMzIP5SLjMPlKRRr36RO65sVO5m1OxSPzl8EUYu36gtOLd
wes7b8zZ7f5VDh2FaygiN3XsfC5Z8S8siAOgNx+g5xAX7j/R6K8iVO6/nvQF/9PQc0EgoZksJqj0
iie8WXOrSjC5xEvoT9cvyP3OkTMj3jAiQ4RgUGSY1MO/UkTq3MigeeazxsKj+mpnozh/gsEFgti5
7WtUQ8xZA6zOPixFN5tPvnzPsQoBpwk7qOEy2dcsVe7dzC5fhsFETgr8mNwK6QgwQlhUj4mJmcLX
Xrko35XgDiHy3ZQZCIaD11nfcjbmXVHK5hX/+7wm9cMpCc60bYG1wVSud7p0xoPFZf+WuyHbW2nL
U1a7h0ABhgtTd36IUunvx9gYAQlU7dqyp9fCnoL7HoF47+PaX/1584yw9/eBIJQ4wxH+02WSbelK
taadZdxWTkPBTNL+dLUXPYKGqy+zymcu+pZaxd14KLsOM3kxxdWdWUM4t3jjQ93vX5H9AP7OHRjG
Gnxfxj0cfXBcs+LLqm3UE53EmYTWOTv2I3uSjniT8IezLxrjAUM9BhjZGKSPPAuYDiY93O85u+20
M+BctTChagTmpmE6aaPpObKcjRuJF8ohvpMBcEAC+fxcdDPigQoepSGnJyTt5g1UR7QNLKm2ka6L
myKO+w/K/WCPTeGr4Ubb2u3Cz7Z3uBqS5ElvuOL7L4Ixnw+9CTZp5CtqGPsQ6HaPEW2OYXwAEEHy
4zv3Xbd5tHNxIq6jsn3Vw+hulzASFZe3gdTxCnyy3vSW0CvqFR3GhQLcQd1yXo0UoUDGs7n0x+yh
AFGzwgE/xPhgvzW4t2xfiE2Cegrv06cQzCXrihnKCeaH2BqoSxzVsHGcobNWco6H39nuoSTCMhA9
GEnZ1WxXLAMdfDDCe5lRFJlr2dxGnQAwabQuKXNydQ2feiCxuTgzRJfCx1K2EnE/P2r89fe4asDH
hTMOxqBNosW+aSKPkd30nxpqZQgXDBVUvJyC28oW6bXzzOrUYTh8TjhmTlIU7qd0RXonBw+JjyHr
keGfnQ0rFqAx5Y0GeLMLJ7rtqC9hoZ5KlhXe8l8xMts5ERwUJ1y00DQEBta0pu+XGwFgWoXyVCNU
r63Key3TftpgQRvRHMG4Wlh43BV8zmnHGGy/Yyks7qlagrqWB+pfTuUAHbhO8RCbNLO6dLWsaHzT
RH6n9s6KIbav/Hn6GkummaJicKbH2AZnjYhXCkWbDf7TF2dpDBpomWU4wmI7snuTA+8PShZxj1oY
TMXYYEwQsEKmjCZK3l3bKVAE/wQ7BW/sq2eqszEvCPCiP5ilu0uXuMdCzg+FYInRieaf09a0VJmD
WJdwpdaFZDTGyISwTxgifFewr855g9XDdUv35AXj3lPOwRdltUPAOzpdjllXUxiDx9G95YWGIDnn
+qVpyqUwRjAdrSw/yxBJdfzD8G3uU39JMlLHGuJpSLDMAV/6mahXpp+8APDV6sqHQ0tBKgxWl3eM
mBs7O6aYw+njccb6w+ESvq/HSf1MLcBBt06bp8kK9FEUZIJ63O7liosKOcecU5J3r8I9FVd87n7h
/9RkOT91qEzsydR1ngC1qYvOeZxD7nHbsQopP2SkJDoEpdRol2c3tRmhPVF/c5cmMZooiFIrKHvz
SlU4HpFnw9REl+lzHhA/+wyMgtJLUwrrlQe8wWlhz/SDJ86XLwLnJu9aeZg6HX35VYo5C0hZCC3O
E3QV1k0iL5SeNbs5DvoHd+jji07LnLxF7B8UGJcLDkReAFlizFsT5wXRXIO3dW6htHHxkedM0D7J
OGF+uYZBC4Xq3ZNJPu/kjsbwmEKW3xgoiNHKAlD04WDjuI6tT9OHSNI62o1Nzr5eJfhi1j5l3Bu/
sb1TQe0REPlhyI6yDJxd5eYBREMJ9fZ/kHcmy3ErS7b9lWc1RxmAABDAM6tJIlt2yV6kJjCJotD3
Pb7+Lchu1SWTaZmmU8M3uYMrHUUGEIjwcPe9tgCNrJrjOqLP1C18f2ZTLgZnnFZt7NEX3QXWOkHE
eVEYGSmBLqs3Nk716I3qlCr08KB3eU8Aoaff7WFuxaTCoW7aFON4eCb1917C0mOV+ZeFBV9foYed
RZVE1EYsc7YxiAGdDpiQceeY4h9dUTSrIjOi16GdihWC6460kBc92qpR425j9AtMcss7JQ/jl8Ky
kq2W+YNrqLQZThnFuwUdltzNSz3vriotyUmxiEj+VGPRA5v0lOCua9J6B4usrGj8MKWNOM4CyRvX
1MLQhzTgooLsCbpt97PktniTlVRSfByj8mWFwitYxSKRIUkG07Rcx88sY1GCI7qPUmQ96zlaqvty
2OM5mfyKdOUZYymxo7+PFY0gfSucCUhKUiM4+v+e3UHPnQ2J52SfXvYrz/z/+D/vBOHNuPv1X//x
r//o36B7qcHYsaRlajPU7X8a9TTjP21NAv2jF/BfLXz/Te8A+KGqqm7rMKeoFVogNf67Uc/4TzED
6mDgC1MzLd38m0a9zzQbSaufzu+y+XcM05RCO6DZoDQsoB3B6RglOdmmf8IMdVkV5f2HZ3IM8XeI
CPkzjgOgx9YlwBHngK2UUneI9K5u9uSKVwqcDa8vOTAz+rXHGFMmrZ0Q23r7birgv03p7MRI012E
2A99s7aQlcCFt0muEhVpii/F6vQPPARXzr/P1izdUlVgAYZ1gP8zkWl6lpmHe9TV9dxZsK7IJ09I
Hfxw2sVD8GT2bDmxWdydHlif4Sj/hvb8eQOSB2MZ4F3oEZ+Xx0d4Slo4rVWFcEpBvZaE0orBtaBZ
s1c+eH7mwka9IG3zI0+cDQKNdCGRkBQ1QrhpKtM1ZYctYnzA3LmOuLJ67rocsoNlvoVxuk+z8KoM
S//G8PvXMCb5jzLrtRZGsjs9C+2w25Pn92kWB+8XkyZYXZpV7DnbSVlSUL3oEFACt24F9gROHlzH
hQcTDULIwhpNNC/Z9DrUjoqqrMRmPa0tLG9D7efpH3ZkfUsHPyC+IkulX/agC7Vucfau/sjdMus+
Qv6LVPTJT431Xw/DN8TLM20cmQHhfH6JRZiNltmqBZAQrJBJltkh5X9FnoHQHXnKeAA5JD1hXRma
OHjKjZ8BviWyQJTfv3i1+kwy9ubvZ0LbLhwf9hiLevznmcDWUuRAxQuG4hjeU5VR3aqxIYGzE21O
D/V15VuWCu5vZhfhznz4bpKItpNxCoI9ab6FYr7rtNBKXBPr8fn0QF8XAa9f2qrOxdMxoKx9ntNA
34agcpPtO2Fufa90O6V4pBJxZhF8nQ/DoOV1BLu86swd2R+/5Njvci6c2Ag20lsU+m0Y31rKnVqc
Y6p9XQWfxtEPpjPGelfQM1vvZXURZNdp9Xj6cR399x0T9KgOOEo9/PejWo0A4cX1vq26LRXKWyOH
WHh6jGOvhCMRBpVGwZRe9M/PqkbK0Y9ame0BBtF65nRXkU/TkR4Z5V+PpNvCmLf3eVvXD7Fwk+P3
JPoKf990yl0TOGR7gis62M68/CMHnM0RSh8+UAbW9PxQPxD1nLHFV7rXgn1d1Nd9kLMRp4+BEj5g
PE2fAfrb0w9wPpAOjo3ZBAddqEOYpx+Ox5WvjOrKV+gStGu31CN8iKW9HvxkE8XZVSXaHyOC+eXp
Ub++Np4kzWAOlWMpiRo+z5LL2SDZgMSNmfSgvaatpswMneHvh0GBQDMleymH4uHkSk7jEU21c1P1
9FRYzkPVtI/U0s+Ah79+sKyI+RmaQDaIfQ4Woe11npbXFRXk4rai3Ev6w82rfNmrP04/tiMDkZ2V
ts2FQwCDO9hUuYcaEwBh+Fhx/S0eTZzQKPDj9RgsZDydWRlHB5MaqguyrNiGHmxDxay7xIShQNvV
5osxKFcwfbZtr/wESLs+PbEj60HO4DmH3dVU4WZ+Xg9knwt6IDktkjiU2KQb9BEFSQiaqz33HR+f
1r+HOojQwpiK/AANZz91w3vY6TempqBDlQDao3/yuogGBYE270wcrAvKJF7NHk8wA0OoHz1XjTAX
wixOCW///vlpKHVMaRrCID75/PxGra4mdmF/b0fbZMRsCZhaPZxZEMdeEsINFJnIhUjvHgziydhW
mjIs9mGO/YfoNrpIr4c+ejo9l2Mv6OMw88/4sANGQRym01RRSCkC2ifCJysqvweGs9Nzup1Oj3V0
SrolVJLt5LQPry1VUxZqY0b+3hm++aBHuupXFp95N1+w5Bj3SCq4qsNGx/8cQrj5tCLTG5hQZEaP
SeVvqQJx0ccKEUn6BpkPRMLIJSf+sx/D9q+3QNPiQsC9jJyOxCnt89NsPBob+lz1954kxYzB0oMI
yNgWrX9mE/x6cM1FAYtv32Gj5Sj+PFBqKLDOTIKj1OxeRgo7ECswCIhDwO/6jZ39S8z3Nvxf/z0/
chWcf/jng4vxAEUKk4YRLg3zMvqwTEo63BTfSuu9nvnxfTNVeGoVaGlPLxBt/tmnhjnYmXq8ZwMT
K4J9JlTMBBw8OEPtW1w2d7JQrxRVv/T1bCen9lq14otxdNzTP+DrCv08zYPtSkMA7JhTVe8BDS1k
/djIO19k/2QQe+b3/glwD5nUve/Ena4ySQVZjzVcV/FLL3//g4l8GONgIlmQodKhe2Jf5jQ8eg6W
5N4vYfln7h1HlwWHsWR/criHHywLZMxqLB3IHqaAqiO8a/TrZy6p54Y4WBJFTTOG5tCVlZuXGa5e
Q3R9+lF93QF55x/mcPCo/Coq0yjQ6r1RBdeDTNfCz69R4YDdTc+8+T8B8uH6Rh3AV0QCydbUw0uA
TkVnkn6976y+eaYrvIcIoLf3VkA/cEC36i4vcbEdKdBttQa3IWT70lkOaPv3nVK/n57519Xu8J8T
ZKv8FoEN4+ePuk/8ijRrlO9nP5UBmXl5bQ+/To/x9elyehHt2jMhG+7EwdOl1EQKFEr+nnarRRRY
t4Vhrexa/PBsmvhOj3VkPhzLqqmxI5Jksw9iKBwTbTrRmm5vq1RfRoEtom08dX1xdXoc/euaRFPJ
GBYZIC5chyYMJgZVXm7Kbi/2Faq/hbLAZN1N1oFbbpotTK4b/xaG9KrYAuZZl2tqWjv5K9+e/hnH
Hq1GH46Dlpio8TDgiU0gEA4GP3vHpthXj8bvXvdoazNcJ1XvTo919NEiCCbcmUlCf2DCH/Z/mg0k
gIOqAg/x4sXdRduiNSvPJEqODUKyEXQQPHeDu9/n9ZhzOa+gIHT7oXuYW38whxsxtvr7mXwc5GCR
4MaD64RkkLJ8SzBZqfq3KQ6X/2AQjmUVzqug/+rgeLZlTPuu33V73em2RnEFSAiKXnNmvR9bhkSf
/zPKQcQ7pyeHeHC6favXd36fP5J9PvO0jg1BXgSwPbctg8/l8ytpK9qkJnzA9qpePWRg5+vJODOL
Y8sY+xZCc1LjAPwPZkHdJW8Tzer2frgbkj1FpQXOkYH3fvqVHAkMYY/avAuCQx6aM6++D0tYCUWH
asSr9qmarzKVdnuMAbdkIOnPpsFbGgqQ6zT4rhjpjzaSZ4Y/OssPo89//mH0kJ4NH1uyft9LUMCo
QEUHxcTbjUm9Pj3Rr6Eh8+TKqhtcJh1xGKoJeD6Bj7nYXtOAV9qd/4TkQ9n0RuBcczu/Rq+MJcnp
Mf9kyT4fbNxUyKE4Ktw7JEYHR0mE0rMLyzAi+wT51XM0PEQdgLHOCtTGqragML2X7V6pmk1Cd6GT
yZsElQZqlnWNPs60PMi7/mUEBGSwHk7/uHnbOPxtxMrceNlWVBVGwqdH7+QC6bdBZqyxq29IsH/o
qKE7A1xT30LNMvq9tIyX02Me2coMBNBc3MDC8doPFltRT6MzBn6+t/VyZarNRdLnK2Hk9/+7YQ6m
VkzUdCGvoi3Da9W70jJcMM48vfmfOHh6f/JjVIAgVsB1+/z0rGrqJs0k8u+wu6EFchW02rqUGwOr
sr+ezKeRDiZjNp5SVYBrwVjjzQYJ20zk97QEnX16nKMzEqQJCBbIgNgHM5r8NGwo1tDnj+FwVbwm
SrgyJDvc2a/i63WGhCyRMYVEwaF2mBGLYUMUfcsqiI1u26gC2VIy6/pw/kQQdW/ZzjNNRbj+ReaV
MoyvU2v+/eaKoSyP1bbAg0j14Ei1fbBqtgFflVYNxElvMbpKT4LRP3d1O7Lg+bmOTV0UFws2zc/L
JO8DuLZSafd2+hBSEtC7TRf8rVkI+xnVTp34WWenkX/isg+baAnOx4g9QvU4/d3Y94ninXlcR447
BuC049+2yHQfbGO90Ado08yiCfOr1Mlu7P7cTfrIbsRmxFog3mbL1A/eCE1qKHjhpexFjgF0oaBe
xMmybbsNtKgH4JnbRGpnVvyRlzOvc9LoGLDPh+znlxOZLERfrzgSlEeZXWThexWtTn9Uf5I3B/sE
SnfINgK1MUVz/fMYAXax0mo5dqplcmteaZg6vvabek02s3oenu3L5p2E2X2wCp5Oj3zkc7bnm7RD
3E865HCJh42nZx363H0OZSylBxIHPwBXfNSnxzn2EDFqEVBVOeTII32eYG41jeqnWbM3Ux0kh7xS
6AxBxrw9PcyRJciOQX4bKwCymF+SZAamCr491HuaUOh4wQhcfTw9wpcHxiGIUxXcQSlNPtaD4LRj
TxjCgWNvFK9Z8Io+a91WfK3+8vQ4X2ZizaH8DLFHhoPRyPznH75W4o0xF47o9yZQRIHldmCcWddf
Qp2DEeZX9mEEodMFlNlWv0cAs0qnjanv01EsEygF4eXpyRx5aJ8mM//5h6EqOp0TralGbu7p0ozM
b0kabmHSX0I2+H16qPkG8ulLslRrZjrNlTyemnOw0ELoLB0NccPeBCVAU5t61xn1Ko2NO1J+z/AY
bj3hY+4d//37IhFC/zRlV7KK+sG4eaJhVJ7lzV4HQgh97JYi1Zl80ZdviCiMqIh4CNGTYB///BT9
JkTurzgtZI7UnXupe+++jc0zKaOvowguXsBCLOp6JDgO3hUZ4hideiFvUpHudVvd63V2LaZzyd4v
OzmZbA5VPiXeF2fFwU5OVdmDsx3ZN3YMC8APsODs6/oxzN+00V+mIOboMT5zD/8aaM+DEoqRd8D2
kqv45ycYj3Cjc7qTb/IVbJu1uRZLy0X+uvYX76ELwuXOewm20SK4C/42T2ZxMhJLkLenvYq7xeeR
gbGYFZ444d7L0u9ZOt6i/lp3VXLt9/2ZY1j7+rUxlhCcw9TfSHMfLMVCqwYLmVCzr3T0mYjavieW
dZFX0TvVaYwFgnCndpa+AsqEZjBpbkRUvZhtceUk9a5uxXeoT8qiDqb705/m8d9lGQaXVZ1v9CA+
QP8FnCutwj2mIpdNgx5/Spw90pEG9e9f51xQWtPYZKJSVmnusA/WlxA9cjibckkLs4a7jRsk/sIS
0+r0nL5u01Dl5k9S1ZGcfIncIiyFgDkk/p7P/bIwJfAgCLenxzjy3OgWoHKgz8Eb7/Xz2slgfFIQ
CUvqIkGy8u0s3aOOUdJFEOsw6dssys68qSN7AFIQ4hEa8hj2sEZn0mudBlNRYcV5lUa/Zij89HZ6
Ul+zubwgDawtDTe09dqHLReanlRCw3xzH4fVi+MZO73VMF9UlR9NoOWuPyZXflxe07j7AzjKk9bq
JB6ac40lx54tPTJs2kQlnBgHO4JNIMtTzKr9EFdgTa3foId23ajeOYg5Ts/4T1np89EkdPokCR/I
N1INOkjGo7NpIzumdDFmXY6gXEt35BUAajjI850eGFfU95f65GF8bG1obFXoCcZGWeVucCFCBTug
rLqOp2lt9i3mItFbbeq3sWpvIXjeV9l45kj7GiDwe+HnkcJiy3L+OF9/OLUzunM7RIzBvhxbF3u9
Va/sIaFACNk61j/4jgxVSO55jiGI3z6vcd3oNGx5qmyf2cp47Zlac1ObjXpmXR9725LWK5qeEQPo
cv7zDzPS1RGMHuzwG3qJlgXd+v5bMTzVQ704/aqPPTlJsowvyFE1Okc+j9MXSDJhz9EbV0fpldYP
xWrUlXFrlDWE7gY7cN1qsqfTgx6dHNkSWm5J0n05YgQ6qy53qmIfdC3iJ/MxGIwdPS2balDLM2fM
sW1vdtIkW2Wpc3vM5wnaKCGhGvK6er+8iHII9dZ0Jmb8mnJkg6AyZtCqMnfmqQdjBEbiq1jyOjcp
aiIVepxyGyQjDfRLO3gLvWRdFdcGzP3TT/HozD6MOv/5hyUyTTZKGC91bmZImI6kBdX5+vQQx2Ym
yG1hUcf9Ye6b+zyGyDt4cxrLsE7x57PqwbXCgPtKrd7b2A8FTXM3JdMvegigFLT1mQLMkRmSBgDz
APFsvvodLM4IC6W+6QwPwjvuRH22H8Ly5fQMjyxFMkQW/HmqHRxd+ucJ2vYA7cxnKar5eyoiN0kc
V8VgKFLPLJLjA9EORvWUZO3hIQJ+SkDQHxFLQ19YIKjbdmpzPRSyXxV6EZ9Z9UeORa6WBh/2fMcQ
h81TvhINnu4H4T4rlSvDc1w9aq+qtD2zBI9MihwA+CgeHbvHYcIBMLeTJnSr3nBTwXrdLK5FiQg0
GVZpDoDk9Ks6NifeEZE4aTa6Lw7WO5LJSYfdY93Q5jfuOk0AQo3Qp1lGUi5PD/W1Y3q+kNEvQ+BN
vkEaB+s+ll0TAUAI5mWBwQSWbcjuMdhBBOLqdbJB/XvJzWfZJ85aKvdhfqu3MOz1v75H/Ymi5uoj
659j//PqLCvdQ8nFLaAE8zKk5qL1+5UXP56e7ZG3SEgxx4Yo0CkmHZz2xQTcOs0GNpJxAo0zLf3q
OoGYkw73/7uBDiLdtk0qzcDE6YYVv0kTpKbUxMGLuD1ssdND/clXH4QwdGDSVUxwPecmDvbkpimg
BmU1q+Uu29mb8dm8RON9k23lXfpYXVQX8lbbnR5z/vlfhyT5SgGVy+/hAiWrKDJPpPZNHXirSXlG
fL0QHbqEFlfu8raxzuX7jhzepsEC5Tsn7EYq8nl5GEPDtuYn1o1sE+8N0aS1cVq9vawdWEsLI8N3
PQbzdebjOPIdmmgiUNNy0tG5dvBklTLJpqbu8HRN0h3U6At0wt/7pDoXhHL3+fJAkd5YtIXzEucy
y8HCjEjEmGnbZTeRNkCLGDVxW4wmElTTwz4sd5x32cJcyfUS4E04gEP3lemps5vXqO7jZwzd7poh
ye/ZKqOfHcwFa8E9BC/RIW/jx0j14OvacW9dtl0nf4VpW1ybUvGxb7PTZ1ga9iX+KP1TnXrlVS+c
9NLBJ+3ClGV2acF+xiohF9019o3ho09C5dGTHi6gJQ1WIE/CULx7IB7wkZyyb36sxa+1HmUvTdTm
q96JtGUl4Vz4fmVfTZ0oV0nhD7sRjMg99fH4voMm8IwFgfeE9m5w9dFEzq+k7YMuC8hZY2BID916
1ftYXGXZfZWSHV014GexxJltO8xRSbydr9YKOAIlCxedOqhyOVqp4O6sGK/U4H0DCbiDR2Db6ck+
yyftMpD+jzqnw8zJQMNEahuhTKSQaUHGxNexTC5CDI2Xlhnoa2IQGwqWWq7UuNcueo9lVztduVRU
GDakx3HbxDFvMSTZeOmQTFhhXFRte8DHS6+PTVeGWX9Xl7YCZJRCKbkHyK9ZLJZOkgNOq3TdVTNi
i7KU4X09ldkiNz2YVpr+3sRsHFhFmBtsu3YRGJ6xhEZO9vE1DDKBkV3+UFTW7dhgDBYaVrQZ6wIN
YzdVJNvSDus/9R1epw9FafipNXq/aDgL3NyTd5qIlbUPn9ut8N10jUiVdN2p5Y9BKZ5HjX7xCYoe
Vf8mX/jwsPHPxPBhUWccByKsf4chaTvsC0WyQTeq7fM8xtUtlUiRtdimv8lJlo7wxLYKLP1B1jrQ
dUvXVlWBw9tCjcDnep7x2DvjTysLb2oMXVC5Nu8YmpfcpRVcDSKn3AZJrNAeHXQrmNmYliowF8NQ
AkxzUvYDod62Q/V9SsrAxZMhebT7LBmWZKuaC5nCRFbAMWCtN4xuq2sdhn3JGDOfWOJBIfplWbOS
3dDzJW29fvhQxlhKOjhKbGE71DvgNuGSv/jbKkrW8RjHt5FWJeiry6K/hA0uIX9izyrHQS7wJ1C2
IUztVY+iehcGFuWwEri3Yua8T1/rlrLCVdiK/N8hlc4NndL48lpdvtFpf1n4afJCVyxOpxnvPzDU
5MKiiLOouzDbRWBLQfU94iWrrZPZ31D46FLzsqbHoCz1jWhyPIe9ZASf0oCdhauLu0Me63dO3smr
dvDspXAKLBBNE0fGrMR6RAK8n+Et1dpvs/DRBGtgLOoSAPJCU3scZxJMndRAAHYxraG8ccKG48Wf
JKaMPg2hk5zWXOOhP89o+bAvgA4rfr7ufMDGwg6LRVACXRMGHaS12lgLDQLlpePn1lViVMUShB/G
JYmDda3uf5NdOq07EiqrkSjWHfJUXNCrLjfaYFVb26m9BwyDh1WsDFCxdJDhldCjreyU2M1ssLGJ
rQxbGbENmP6UL5XBrO6rYeq8VVnzWr2hMNcQUot7xTSSB6llr5YTFsCOTUiuY0XjUSJqtzD5cII6
bS6M0BSLwURZXE+id/3Q+U2MCMQQsOCz6PRqTV4YQjBUsyvE9T5dPloLmC1VGha4jg6n9sJ1huxw
rRdsuCvqO2++ghuTmqeDilFi5j1aCna5ozV9twsBtW8GbtHBlzOZRicHqPnXJfSZhWcGOIoOczob
/L4bDBy8Zjv+coTSbyDd5UQ09mNmaJBp+jG/axILeIsR6GLRB628LbJMBQQHp1/znUXVBPlLUEON
SrxMXOZTBK26U01XzVlPWcyzBdKKfrkBgiTYcDH660vQhUW9pDSq8lfazo30GPiSgIS1gDVSPM3O
0ZB9rPgS1R0sOjNNsIzUI2VFikE8wvBXfhhFFm2MarRcDKUguRsYowepbS4na4RUGUbNbY1IHQZt
9RyqkNZtTB9vwaJ7bMwARhd+ozwHSeYBofS8ehdz6Gzyoq6XQMDStenHj2rovaT4D7tN34IICksI
WYrJ0jJY8lnUtCtsqYvrDojtxuvYpsdgLB8seuR/VnJm6bYp3tBD6iztosge0Tr/dBrwMvzb6vyH
cBtrNbwR4JVdVgHbI/yTpxTOE2pqzKjpMAshvAJFB39nLHRnlM+5F40sqoxME0YJwaLD33BB3tBc
6uP8zZnpj6kPfgQ9uV4B3XAN06uDDAqLsc7R5nuO+qDCv5slIk8E9NpKb82faM7L3aDWzhKReL4e
WvDjgd8G66kqjN++7KFoc7lZZAlwmwQHRWyudeyV0lB1O7WLXciHybLVMwMRw2BeKi0mS3WpAe6r
8Qjra9o2sQqUbqiY5G1VfW4A58K6aEO2GczLQI9PLZam0+gj/Q/U6MI2B++nVwI/CPUgWaulBvtJ
IZZpp7jclBxdazugWV3XYMcOVi4XgaZYW8szWlequNZaZpKhErUNwgsVr8cRcBCmqy9q5CnXOU4A
d/DY6fpBgThe0PkS/SQepCve5NMznQJ/xNhSkOuGE+gwJb0AQ20u4Az4i6xqnrNRnW4tnA+X3lSa
v7puHHdxao5bp5LD2onG4CZz1HSZqiJ3uUz4GyLw8MYAmPcUOT2AXS18C1M5bpxUsG3aSXIX+5a4
gUJc3NtB+yQDQ1k08fBYgpUB88GXJa0CvamBD9SFLwJjKVNzpvxX1tKCx+HWpf4tMyhi4jUCaSJy
8g0IWDY2MDKsN8+xlsaEGWELKwaWCVgnoy/znYeh8XXrp/41hiK4bJXxuMdIslnNZM/tVI04Tyv9
tzGACADqZVwS6NqvQDsm7MMMY8OHaMJ6TvAiiGCUL/WobNci0MtLp5TKQ28Zrx4hk5tkbeTGiR+/
wsNwruowBj7fxTBHOXKWEmcerFpljCNuHxfXo//LH74VCnA8AqcLzUjCK4Ks9DrPs8otxlZcIDrh
oq4b/i+AZ9P3wJwg/XI7c+vasO7x0DRBZXvALS09qDZqmeFVmpj1kris2uNfAN98FDLe2pqnrLFF
b/b8sGRTUf0d2cVMNEcePBLQhMoNRAh43m2RuVrhPwy1CO/sLv4x2rHzi/L4dyOZOC/ZiRawVNPL
tnc07EzGYFXVmBp6eRGCFymCDZF3ubWVKca/SS9WcAXp9hq79rKnyeKyhFa6lTJ7hNpar8u4cy7R
Pqn7qE1eeruGiQ/7IzcgMUAEHq6x0aJlb6gs+0U6yKo1yD/we017XSle+tyWVi8pwiVdvx1qdbyi
MDgsYjjNLsdYs6TMIhdN1cXPZAPZjaze0rYxvNMbOgswFYSMQiBaR+PCGbEvC1E5MkVdX0OeFo8e
wcVaVtrPDtKX64DhfIMOqV21uTruY5DFVyVOqNu+7dp1WEfsJTY4Hi/N41VExymdN9PbpJIo16ey
3ACckxBuYxoA+8D6ZqVmcjmRSFvXxhQ8dInvbSZ0b4sWpsd1bvXPg9n5dzWA1TAflmGEE9zI+t+k
qAldEvHVDy13inoRF6nl8okWCy5H/rrUwmd6TEhEpBaboSrqXWsIsbTz3hmWemWUWyjRLHRB/QcU
h4GbTRDxFM26ZI/yHHHpOQmkTaB317hB564JR2Zlj/ZwWWm2f9UH5YCro9ZfDIaXbAyJoa9uJSFe
5WiWiGc6OPgajl5j6V/KUZ92wThUC70EgdeYEy52Gt5tgAK4CYRN4SDoACFcDwZQzKju3jzQpnBx
Ixs/21iHghg6dC4sFPK2S23AoLTM5PCd+o+Rw3eiF+C2cMx03Sd2BB93ythcy5TTUtFWMcBGSFRK
gUNgIFeJzMvboKn0NUwYax0FUfzsD2F4Xadmc8UO0D2CO68u/LzO+LzN6RI03YCZNmTBbT1Jeetl
g/YSBpCqisSILvMBsDQdZO1tNUgb/khu3Xl+Xa/YMIc3EPjWXe8DwCx075uhiP6eXZdADyXI1koz
Zwn3cQby4e5+3/oAXEWHhYzmzzDKkYKnVMSI76tatN/VIhZXIxHPveVHo+raiddv2cbsWy+O662v
GFyLZOMkb7io4KLT4nxomF2zjJMGt9W2N13MM22XwKlfZZnzZAmMxPQujlZQ/sy71hi75yqX8T6I
LWD+WRCui7Y3FlMMcCYMAvHQhuFTEBCjenbeuBz1gdtr2FXrY9ysVLxc7/hw3mE92XcM8jpWlsb/
PWPPq+JXUWpP+F4+8F6nBvQqvmN5g8UrF60EunbzMvVC4Pc4iAsnBA5T4xU11jDluk5JN4Wf92tD
mXCZoeVt19pDtcbdrMTrHjeawARR6OHzsw6DPrhyOjFtCJxHVxsqsK1OO7mWXvebOCr6XTFJAfa0
xcHcqkSJuSKcQaOYfmN7PCzjyjKWXNQsN0tDusQlPeIh2NzlvPJde2rHrWlXwNoK239MuZ0Q6Sr9
sislqHx6YNPFoE7t70Z2eNeQMozvyiwvbyhHcdJlWARetLTNLAd6mjASgn5+p5hqtyysXKdkhlUz
zS3lHSaFya96mkjwwcJeTmGHpn/kOqAKwH/aEGV8kzMRikvGYhociMW8oWwTme2EYQIRi5op5kYO
lrisbb3ZDl1dXFS9/nsE07f1oMa7eZYgx+w8jpI+b7978JtWk8Xr7I2Ev6JX8TdwEP4OPqrmKpN5
C5NqNj6Pog2Xy1+1RJFVtX29Gvo+e01QwC1CbFzXhtF5mIJ65nXpp+LnOKrpTkZhscyQmziKsk8V
1nRuVz6gOC2e4c7+8Ax1LyO2dPS7tvadDcnPn0MXYBc248ujtDLdtva+W2OD34OTGos533JptGOx
yw0cVQUkfvhc/kuhieii9vziVg9NfVXY2psqkgerxGcm0LJum2n2twhrBxDPxrBpIKEuuW1BbW0a
XEBSrAwQXBJnNLm/a1SD5EQR0WBhE/GVGXGp9Av8NoOIa5lTJd4yy4voinMONF9Sa8+ETNgb0m5Z
Ugd2bjA7ia5CrMjcOGwG17Nhp/dWFn8LvfnBF2rkql7wm8TWz3jEv3Ex2r63hCZRudLTxLpknyL+
BawPL5Xu5YaN0kuUcVFz5C6CMUqowTb12szNadtNYuKKXDnffE88qzigvjpdARdNUOfjEBzvHasK
rnrLY2qNkmHONs102ZEAUet/x9WU7uxUB6CsFVy4RU5nrN9qCcKS2dBbL7o//OXaZ7UBsFw43qB9
b/uCUxzq5LJ1soC0hYdHJu0xBM6d9VolYKMVnuVmpjCvpsanlaHxrGVr8EonBQcVpYizTeqAYZVp
Ze0C7OoZlaA9czK+uFo0F2RsalfxFA38VQ701ursC0BKcA4sZxLr3ughcjtc0RW5HaXKAYBfIlyV
VCe+s+2rJqzAVo250q3pSHDcStH91yBkX4k6m8JLMgUbNWtwtFRD9YdWT1hxleYskcbJ3dHK9C0N
5bQZDLPHQ4GdSPdGbYkyslgl6fBKlOjdpsVkrj3BfpMGISC0oi4vO5xIbtBzcwUcy+w33iz51tKS
V8Lx+C6QKYD9xHbeOwiBXFowAnwb5zNRcdL4uupR1DthPB80RUB4VQ0B5liGdM0J2/qIpbNqZGpc
kORQX7k8leQPy9pthzHa+DhYvMZsE3iioI5ihbfVjj4voYO9b8100fTT3jPNcFUZjreN4sZYqI0I
lxLy/nU8GlhNj0VwZ8im3GEpV1wmXgtHuuq0rVC92s0VLV+rk6wXWIa+iqyzZ/dKsjd0TJBRJHRu
m2iVaTEIcw2LPm5X+TohD4S/H4apWt1oFHnD7wpAtYqcLIjLIo7wtx9g6PbAVMnrqcZN3+WPjcje
R/KP2DdlLY4qunCbpMabWmAyU0/ZLsjCekMHE24ztWHgEaEGw6SzQ09kEBGG42uidvWiSkV+hR07
Bu+YlkIWh0QMhsYjZa2pK6lyuaFCJgELOvbW6zl96/m+CtjQuBQYAhCPy3IdaAnIXC3AbLSwXnRI
lzUeAraxKtNMPCCbaW9i9LJrS9M9axHhyLTrZc20R13ucIgsF3ML5rqlrUpd5mEzAdjHYLkSXLyk
7l2khgDZ21mam3jVk9nuElioth9gi9Kk1NTIHcU7LzWdb9Xw/yg7s+a2mTRL/5e+LvRgXyK66oIE
V1HUbi03CC02EvuWCSTw6/vhNxUzbbuiPHP3ucqyJBLM5bznnEfPyPmV+wCGt18PPrXHRutf2hZl
YKAoYzufbeqjZzdgyS5YKiK7Qmbx/Q9jtsITfMf2tpxBm1RBx6G4C9qzC7dk7flq2jY55W7apUfT
igowBRlnfzBmH9h5KA8uI/8rn1G9ED9v7YDNq6yRpzhjUVE9lcYRGgFs7nQ8Ny4FdWwfX+5g2dRD
LDwykaJmpancIl0LG7wPjn/GImNaLzeZLZGLqG3HH517iN7GIDcsvlrEA8IPPeghwBuaPGNOsxza
cTRyW6EBFJEt3Yi6g3ZPB/s+cpBw5mRSUNvmJIZ3Nm8J9ll7869jZZ6YqKUJ6u7i9HvYnOAmPYqG
zMo2eMGWYOUs4QLNGGA03cptjD7jXfeQpI8TMNkzNIds50zjfOBE8J1tF1waF6ZD5QXf0FvGo+TR
WNXAwREH9bQd+gt3J1zY8rqq3Qb1Mq5V19S3Q9rrPSOwMu5HeQQoiw0raCe2gLy4SCePzCQasheV
+dXMbnIE0jWvEQWsXcrzzeS9j6J36HjLRz5THdwOYbdRnNSROH3ntahLEMVqntYypY0fhqK5ribw
Tghu+bHX9XMLRzEOzepb2oSfDRLnvgs5ps+j0CsrG2rK9axqVyAxnzBCSZ4wNd1m9BpX6673/HPJ
OYBuQds9as/5WBRtsBKuMQdOwzkldimRcTXtSsV0Tib4z/mCFkVz7LpQajlR7882uAAm5J4N0lDE
IdgsaCKkQOyKhkZbjSL2slrHXt+LOXa9cui2GhPrigYGKvaaPrOPfbtQn62hIePRWygik3Wsu4xN
XkzjvekyxaBq9KGgadQGHrTyqaWkdLl30eeUF4tFf4Amnq55Md15l0XpvOMGzOlgqqhDdqaZtlha
eou8+ip69jZ0zhTcZV68Lbr7nDSarE1MN2abaraUq7brKAlHVJNCHpocjFwxpcN2kELvwXD5O2UE
2dkbuQWuOM/RHZv3YzyO/XiOcpRROsrZnDnvo8r56FlWF306zvDICunHqQ7tY6kbju1VFRncM2tg
PdbMfGXgiMjKlRmnPunckx3I4Ng5tcVJWRffpsKGQAMFAJwyCXG16VAbARN1NhgUGJHObZTAqSm9
MJi2wou6czm20RVCJ/dvWrvE/YzKjJ0lEesQMfyOKmixzrCnVduQY/PlLpHduzA5vpzOtl6pvrce
XRHQxQl9Moe5YLcVkpw0tiKcYErZcwq1FNrhdeS3hr2OmOdc4/UEOq07Z3fp1aJ31fA438vp0rhZ
zds2a4HE4b3eoRyN+xkzEk9v1sTFEjZnPDccurNheB+siGtVqLiiKspNUh/ldDG5OqLIaCopgV1w
q7agCXhTwJmM2sv2kAzCW8GxfaiN1HiD5cHdKtFH3jfkwjDKp01gyHAn6dcdkGCj5hxyntt1afrS
2IqbAFeTM1NJyKh1EtwkCpIiLonvFkLnI8UNiJ+2quMpomy0KkOLW02dPjcNDmVauxgpclC8ERMM
VAPpY7sUrntd+Ha101YmXqUnw1dYKQraGxiQZMOMposlmpe7itTcoIcvCXDv0oteyH2YcaEdMkYc
vhjiBJOW3OL6Uh5CtSCnBn7V3BkUEXEXCdti50eTsWJBgWeERPoVAkilv1plxaUn172ywLquM599
BVJSwQIg87hnobgIcq57ahX4o4Ke52UFCIf/rlDvj7jF6PKEHUrHf8VsbLVUTGf9HLL6MkzfXW1k
ey35iA2pdJ992fcPwoH4BpJi2JtkSpgiJuh7jp+9JfRuU7GfVBsMkVxqL5yrGpxKu6JmrQ5WzWxY
e7dqLQ7ETp6ie6SiOXDLaqgsHdpvvTnbjwOMFgBkJS23kAnG9N5gTHeatKbcterD+eDlgkpllfkP
MnDrj6HOXBUXYam2k40onqs+e5yLzvqmHCkYWxRjv56ThPGrxUkt3QNey9lS1UARq77PoRUf86hK
12Og+FhTZnZCLvfuJe2GjAtoNFpVld3TWMN7uDRhEedZog+BkM9lkLRrjGQ9Ncmzt12sxVrTD55s
hY+SZIgRy/coaFiMWuvF74PxCtw7HPHa7B/rAaJK67hD3I1mErfWIK5xjXTHaK6eZ8nd1tLwRYHu
1P6PjhvHcYwoMTQMmadx44/GW7pM6V0tzOU4+YEDwNX5RFq19mETtLslBJw3+IzhOwhEDZ8Y4fQb
BkM910R22MQJvOumCn/4/uIzRM3z8dgyLeJyX4hz1U/+SuNbXaeN8Rb6jYG8rbKT5Xfiup1zfap5
MDYLnFT2FdmZu6Kx0mY1XHAia01B13OmTeJsptL1G/O4Ghe8nCj7p3p5Uyzt49Am1f2YUFTZj3Xb
HHVt6AdD+uO9wcIrN5DlOU2itvDpuOh1T1Xuhj/ADPY7PzPu0xwu3cqrQrExYWrsnc4J9lU6fi/t
5Ie2vOTaipaFDC8JTEhxBYMonVFkzemw3EpUwA2E7XajAdsXO6Z58ouCp+HQtPQAZ1Vpt0A1xeUa
ewGalqVq7hcCo6DawqRcqdbV59Cq2WwweGAXKcbpgKQFiaX2aO6qxrLZtDgavkMKLO6jLp2e29SV
76DtlHEQSBUVxf8tUw5zNMTDNI7cR20Ib/WG0ZT9OEfpOOxor+TwFE65ZRxbt28U9wA/O8KM8x6c
oqZIkwdsxyEPGVCR8OO3i0pQfnPh07csFFc4gOA+L2PmtOpo147xpgYpt0pCa4tyjmpxmTr9MxRp
xoKqtf24p4U4XLmNacMMEXJ+5Dpt7pJAD081v+sOEkf6o7NZ7puBg2WokpAJn8t0sEpzvArleJon
8zNvor3hv1iCeRwXvOdxuDfG4MypZd2zZTyVBovQkqZPzSwR0NrmpaJBd+fp+glRfUPWNGY3WQd2
+maFHJa1Z6zakdIerwP7yc+16l3FLVUmy0PgN8uulwy3qC3vrzAttGBSSkZCK65IIRtRFcTF5bLO
CVUCtGp43Mvg7NTyBH7g0etQrjgC6VT/cE1sfpAC+RSjzl8mFmVyKlvegIa81Bcd/dzN6uWlKqw+
XyVNGTbxUgnndPl0Vdt2SC1OcjL98Eu/uas7IM+gmmuUkjSkHcUa/Re3FXLrBOUE6LKwP1HBxhO+
fhMzgRjl/dJjn1lPcqZkbNBc+tNK+AdTWeqNdc7bRr2wf7ASWFacMq4SWx8PRA3+iPNA2qv2OE92
2665cqtiYxTQVFZmyXxBdlZ5qzIn/ySfModbpZfkXQaNeT+OdYNVjZI2N51rizvJ1MacOKddWGQl
mA3uyGlkL5vaG9rHqAZrR8mEw9nQ0veFudjoLpz/5spMN10y2htdhxx5YV48LWmCqcZk6nw0AZbe
0nIOCM+O7JcO1dyCY6L9Oytpf8xRC+m78qZdWdfTbe5SJFOaOngT0ZSKGJB5xuCvETXYERJKT8s8
GLeOv8hXAZrlu8FmvQvnQu/zkPkOU1aIpHgw0EZ7BuY+oXaDVpCHJg0EiwpugiPn6+ENyuDEqJoz
1jMbDbQ2N58e7MI8YqlmMINtv2UQEtezdj5NjBUrtg7rukkKu9pWKM2vTQSZdwOERUFf8armTIdl
8h262niYpF42PhLMCchvfZvyXt1PBiRTxiS1vM89o4pTodNznvvUkZSBs63boNhE4TxvWmj3cUMf
wwqserb2Gh1i2/HBXnlN8Bx6yQesOXFUpnQf8DwO5tpKGUOwvA1aboqMeeRKgbjkxhUkKNi4/6GE
clTpnyT35eMYQh1Eje46RlKcoleh7E/L5IvVJP2PcM6Xq4qRWozZwnpwC9tmKhRp5CmRQ3kO6KUF
BmYvjzmqDE5YfUejPZ80MVD5T+7gtWkNkFyN8Y6uHewY2L24uR53eqhdRJswKjmBNDn/kAO/IRrU
BTPsJG/8a8ZRJq5/4APqZxuPWypX0gU0izGJfccTwtGxNRBPiqBkmq/JJx2WqadyHE7gsRNL9enZ
DC/EzNVlRUTPmNeicaYj65hzdMoUY222qCt6vBd4gPBdf4SQWV+toATFXTdiiiEYZpscBlqcI3h9
oAEIXswcO2AG25VZRpiHG+SiBoTXlC63QEGRDmpc8aswKnS4JgSVnj2bnRKfROQxiG6HjTV4+qru
AwOQjmcuccbH6tBPmXVlRpwV5lnq2GkGC0Ejd3teib7cBr75msF5WeOglis3EsYZT9e4MhPeLOUd
hym9Tu3kLoy0uwkSspxpdM3sGPxv1Ie38MQkKQSd3Om5NB90L6eMh8+030uvs7l8YVkYZzkAGjT8
2OF4g5mIwg1bVMGV41y68wcxe9cZKIAdOEpnl6Mh3KWJjFyYHFbyYWdm+4KNxYNNGLR7Ycjs5NS2
8WAAYXe3nantg9NI72VMPPwy6DjHnPd87YU1d8lyQUheJCzTgsf9JFKdf7kdj8+Ksn4QqnYznLOR
9XqFd82FjoJeNoAtXZZ8HejAJu2ZqHNQoLsGc5tuBhdz1i0Jx3dRRG53onDfOyZaTOcZr/ga8tCC
RcNl+U97hEywmd0paMDuuYwMOX3XqngPOl2jRxlW4q6peHI2qi+Lx8byrRMVC8b7YDP1c+wJI9KE
HQKYcrpbhGbpt0dsCGOXnjSWJG/FU8bgZeh2FxAzvfr8uLSxitNietDrnMWE9G2VNIzOZLCZ4IDj
WjjyAWzguBN8L6n1X9n9nFyPjRtyA8U4N+Fu8oq1EkrtzWCIviedbYqNDT7mKNVSTbdRkKWvKmih
nJTeCGNgZAmI56Vn6VVZ/p74FzJEjWFnzTY/Dut+6OY97cRWjNbFUN5qvDu3WqBTmnZ2NvpRxYPf
ZLfRXOujs1jJ3oNC8+nMXJ1WGLDqF6xW9Wq0O462tD6uLR74dUlOH1fIkH7XXhK2e9ljHyzFlH7W
OBZ2ZlZFjzQoTp9yaas7RgBcjuemhJSI9tEfm6aTa/omgg0muKWj17ypynXBm4bfJ8BLMacBdpI8
+uoN39gz9wzxItMjD+XvwuRNftg+RugmlU4MlQ7H3JKyy8yXJJSY12YpKc2+hD6Ctp7OMsrKfVnz
oSFnMq1xGu4Miqo2jTXO29DuqpXr5ilK75w/pGOfsg4jK0z4rDAZhHkHLwQjHZwTb5MXSf3lZAW8
kJbg2eQSs8KT5ewaoiyYoMIsJXoFMDHCHrTGycS+7BoKMpY56Ocl8rIrnx4aVAXSD9tSpMtpTNsB
a1Rr7XwoES6OxVwdejM3xy1m3+qjKjnQmwtXWZgVwn7vAHwdAgxba07FuLLqHsCN65BSnpq7Tpvu
Pur+Mrp4/UNQVdlDM+TmEwk17g5FBZp6DqJPQ1jfm5BH3lQj3EAyEOzUtgTqgxqJVKbS50En5q2t
KxjJptG8a45j57EOggOT/fKUE/GN7VCa8CpYyY9tVPG4e/isV43002zdBWn5ADUwPI4dD0fMOMED
/zjb8rqG3LvOIzSuNKXI1e7Cef83H1KTatuI2nVbN3tL0yM2MmVfswIPQE84viYL5Oe/5UiAqT1L
cr9+l4oVOIp+7wQzCl/pFrtwMNyr0F9wYo2BvAok60xgRLSa5FwnMuYQ2fpvGIGzqqU45qylGDZ5
NaanS8kKMqgFemoenU00IebimTOPIJu7VT3Umla6aVzVMFFXkzH3Z0hh4dYGhXflDcLgsOiCIsWs
1QP7U7MXW24+P6I3w2up8vn5bzm8iYmBKz77wHm0Lg1EfuW/MMCv4rb1w3iBQRMnY98+4RGFmBZZ
5doIc/EAtdTccofh/uRKxjdJItepTtVHXi8JUpFZ/Kk49nfPPN3kARFOjjMBBsFfQh21u3Rawe04
T214DN38yRt0ETMAP1ghuQtNQAPLZn/z7536l3/1Z6c+0i+5s4DOcYvr2S/GeTGkGFPTxWcT/Gyd
o57/kKj43SJPZ5xPaglOCKV7vzacmex7YW6J4KyoBdJleOKa8+bqPwUOfg9u+BH1NtSY+Zgf3F/b
QXWSdNEkA1I+PFJzZq+TBlsSg8/kD178338fvtGl3ih0id4QhP85aKADqQ2Wyv6mN0+qO3TRXfmn
Bhv39yeBrCNcDSoJQoss5y91FSC6/c4dpkvmmjkPXhcl31B89yNHvL5EXbt4P/xNC8s29fotc9iU
cUC58cR909tx0gIGSs3bKBXcXmYA5hj62ruow/c+llctVzTF3ZGq55Nos7hePuaBi0F3GhPsEsE3
Pfqr1KHkfIHwYvnXE0bExTwWeIwRrRnCqg3uAnzmpErxTyMz7gOKbzD/cxkL/hAWs35/QC/BT8KE
QUR8i4Pzzy84mTf693Ve3PiNtettebRUv6owOWXTa7RMu4Z2iq50AQW9gsvbzS2JNdfc1sEfEnj/
8k0hgQHQhPfF+TWBR7o1NHB9Zzc9PovF+qzDLJ4688ov4JcKGHXL9Id2qH/1TBNlJqEeBlYY/Bop
G1HJVD1b/YURx0CtsupNNjRQNXG/7nqMW39Ilf3eRUvyzw1oebw0ZXt0Sfz8UnObSUazj7Ib12SX
tqqtXs5Z6+wUGkbYDvsFzJIPbz1xg2tFj9m/X4l+j7hcvjt4RodDDWUzlzfgf4Q4y8wJkiXw8htZ
5zE3k3XJtBaf8brlKpfh2Pn33+73+h5CnCGdliGZR5ozf6UtyMpyoM/zSTbfHLVK74PtsNIf1S7l
MvGRPk4nYyeu7Dh9mKs/fOvff1NAO/yeeIXh5lCJ9PNvWkjPZWvnUQqH+2m6Dyj7HwFzuZJL6J/S
X78/tj9/r1+CQ14I7sHtMnGDDcsZJG7oryiY4tZ/Ziq8robnP7yqlxzez/vJz9/vl3cRhaI0USTE
jWIyqRhmeAsJGaybRBB2oueGQO1q4i4ryH2xSN+j9H9/av7XT8XNwz/+iz9/NiiTGZLhL3/8x/md
rMOP5r8uX/R//tLPX/KP3ffm/F59H379Sz99Df/wP79x/C7ff/oDvQVglO7Ud8wj3wdVyr/+fbql
L3/z//X//CeM6XFuv//9P96/qoz4wyD77FP+zGkiVfo/3ofLd/jnV15+hb//x4N45/78L77kn2gn
AE7swvQXEOC8fLh506bvg/z7f2Co/08aKi71kJdWVfMSePwn2sk1/5M92wn+6sH0bMdlYf6/aCe2
P3bBAFnJIlPo//+gnQgY//qBoLGCw4d7MaRTpmX9GrskAWNa9A8bpyKNiInooumA9/ITE2/pqjQu
Pdv6JALQlTGUjJE5rx91ryMXwHs0uWBH2Mx6HTnoBdupaq9DJt7+XPyQAkm1byYASfaCpcRayv4A
Vs5xmbg7FlS0MLw18uYHQwpn7y2+iXhUyW0lyiYuZdZe5am+CZ3G2EJZdeM2mu7DVI2bqCjEieIJ
61qCflovbqko0vSXp9mtZo0LZJrIAzktuThsguGHEUXyJZ8tzrLmXLh7AeYTZkT7Asx87WVV/YIj
JbxLisw+lML8lodp/i010gprgFhoxIocGd1zmHV2kfbsewWCe+MCMNjA5ds4fSc/SmJh9P6L7Am9
QB0kwPTrwOznL3sMOQ7xzdyzV3sBpFtjZNpj4bMp7OiW4i/8TJU/Rd88g+kfI9eKzo4Uv7HGq34m
7D7dlEZgqlUdcVLPugaJpUTKXGsdxcuSFScyws2Ke8SDEm56lYUVyY9xMtUptepkbQvSaRwQshhb
X/7Dk+95CEJSoJJlltxaAxcYzH1dvTcb5lt50eS3XBXUTpHofpDDZYjUYxyx+w6ppZn0vE28Wb3O
ME3jOXLEm0YiPriZG17xqNdZbDT2F8NE+7wU3LrtYTBj8lztoZJdd1s7HQrBPIGNlQUEjUaoeSdN
A9hr7V2rwubRu+ytKEOvQzUQ0krTWI9me+cBT9pXSo77FmcDaYllxPpcxXCW1rpz0c9Hb2BswP2Q
ZS9xk62tuA/5eRu99wTd0FdkvvPtvnwLctra6DnzIzpCPJdUn03BlTPq4la7JVNqBn9oFlVLc3RB
5UgnFJdEj3fhGscG7NictOkL4qR/7w+ZOMKF5ppbzv62LxxswJj09HqxBbPoJtiVxVGWWDr0cuwd
GSs8tKkr5GYOm/66BhO7wfinr5pLtJAptxCPoiXCkDF09tBvWxedx+uSO5Iw+65Prl1VM2EqekJL
3fwSGZ6KPTDzqJTuD2oMrxNmx+tIlwddZJ9eUiW3MrddXACtihM8oXIlzBJadDCaSB+A5JfMenIo
PkYFLYMbp3Lm2KBBezUioF+HFGIehO2qTROUomXW65AstTGPGMYyrqbOeeXTKQ7h5LqbIQFnbhh+
s2mSoT8EBZ5dEMPRlk+cZgTiAqX3SjyFynydKzkeYJCM99kI+dXDzPBu5Vn4MYxNPuBU79UD1902
TsE43/Zuft3KBjWXKZte66hrTlbZEaiaQVXDvLbvOMy13xY9iSuJ1n1t1ZivI1xnd1YhvK3hIQjW
lUPPuQ831m9HXO0QG43Y1GlPbGkcr0KlgrveFjAhJxCspHMzPoJGg+4rYckFLkq7yET3TdUaVqjz
3UsSRc+yY/yoNIRV5QvU58GZP0PDCB4DXomYirPhOux9/bK4c3Ttdf505Kin11NtO4JsNMwrlNZl
uIGlnq8Ay6wJcHzJKRhjIiuKyo6g2mMrmNYiwOmeO7YBx7HRe3DP9DdYucGMZg5+dPxLBL3yJtn3
RVQ9ebPINnaNRJ1nInhDg3m1G6O/6qm83qMGDrFDuK+IOv+uSPp3MyiuirncqbK9V+wGgDoHV9wV
veST4JBl6LS/nDyTQEgKARXvtfWp7HJHhocfO52GcGfgGsRyXdf7UXVdXIjmUyQjfhCvMVtM1139
xf5ozJuhjBZWjILlqU6Y6fSj5+zl0lkPPdrAzlwMc4SPicl2ZbXG+Jj0QRMTwp7e/MxxmPU56lvi
mwsmEjE1J5V2RAMjpzg2S5A+0gw57oklXZjWHfjABVVz643e+BAmXXjdaE3dZr/MO3T/8o3ebO+1
7PBcr41U2iSRPIZ6srGPVV7Zd1U38zAz83juasS8Jk2tZwSQep8gtGCQI1tw1bpheYhyCn7gegKE
pXPVum1VQv0gelQRY540sPxfTH2JPZC56wkQpquJTrrT6Oo+nnHy6NiaCuupEKXzAcL5ym8DzbSb
gp9dFWh40oY7F9c+Xz6sVOI530arUe+D5+fbcknak5RZdWUbobhqUH+Ojs7eDUT0m5nt6dD1an62
Kun1q5wh47Qum9C8YycOvrcYJIlAVK8KPwyjC4bM3rwJoX08SZEE+85un6sMYqvy2oVPTGYuj046
45wclZff4e4qb+2mXw5lHeYvvRiBd+f1xIOKTRaTT10ejRm8bCR8venytPh0yRsSzbv4jebU3PhV
MOzaalqZvsjWTFGj1xbDwpHYnLsOW7t8zhkYrBbp4Z3Kw2DZG3iz7w2DguMxVKRAgYDHs0Fi0XKq
YK86UmkTUPeYGaG47QqCmEY6ZZ+FSCac9xmjymnu8AA3xiF0BHFKbDYYoZZV2uiI2NV8ZRXTvAJW
NG+amuFYz+Moeql3AmrSuO5UGt6j8eHB9rPu1cUF+IQvpLvCL5DUaPpZ21NF7cKm5+F6C3nOgdRq
Mx7rpfmwrX5gw2JE4ToMedrSYkgcVFS7MZ9cjuZUkAPOLxZ8mbKChdoe4dcmiAn+vDGTiftuU9pY
AnW5w1uBu0W7vSamHd5NgxOiggf7wG2rDTatO6LzXOLIlJhdabDDTxwxlKVvuNwivTtZc1uqCr+Z
i7M7dc1pZdjRY6uMm0m29olkIUmNGsxlpck2rppS1dsC8zV20IvBj6IA3jExZkfMmbzZozo0orFJ
ceP8+4aN3CbhZvrY5bFoTnn3HuAofriUI9EDilliDRWZdcJd+GEcb+wOGGLtjYGL5kh0xsQG1FZb
FO2WAZZjfUqvka8q7UuyeY3euUsdjBu1dIpse90T2ijbrZk20TYdAaav0qIF32Gl5vJQgJrs1pO+
8DwMb1ialdlVZCoxkq/RFu/SaLSvxswKbrUlxa6ljg9wc1Eqpu6dGz5C4BkPs2V6G6IoVrYjnivO
BAmil9QP+ZjmoW53WWjrPfuef+sqx3kYwjy699vZ2CROGF3JppBnSs6oKYaPttedghMu6zSmOckm
JUyM8uky4vqGEyG4oRfAfRVB2JBFVPO68Eisci6XG/bk/jmQSCw5LMmNgSQedyKp7xieMpJp87vW
luF1NnQtOQYI7J3pgixOyvSxF2n6Q5mld5dCnWeroUP5qXEzEISmO004T4ro3jVHeQ08XKxHJj3B
qsoG+632Z2aUg0/XXBUR4CzN5VqEIXvznBfDTpYlygRJ+vLgDL4c1hG7166Hw4EU3nnnpo/kfdC7
XyonDmBSQHpIZk/v6t5vPnJFacPgcFSqumxrRsynwO5dT8Ka1otyzm6ZpEd9WaTUsDC0lD2J95aj
4cpxWys2a0p4eRuPbQ4owBXYuhODyC8jN8wbS1jsLPwNfrU4HIKdo+3kDIkxVO8majVYmQ3qHpHj
il2RJLukL52j6pL2wP9ckH5JcW/nRrdDJvTvdI+deST+yavAp7cXLcbmfJxgv/bhsQmS4MllYH76
S58cO4fmYZWxTlKF7O4ag3TjEIRqfynzsaVaj3V4b3cObjUhBiobstJ+jaSJIVMDkkXLG40tBPH2
KCOjvMcyiSmn8cTOaBPEx0ZaJ3LLDRkVD19lWg28FizV+BZxHwtvr+hUODECHp57W7ESFQNc16DS
ahc4giw+h3ZKkl1z+RbVauk309Q9BiUifpspceRolb8zDr9A6segeKjM3r9wbfvkUPRe8S3nhBG7
eMAOM7HOF3cgHdzbg7HCzIyZFvcXYYopxMlHhfZO2J23SxrudsY0VXz4pOy3+Ij8974q6m/KU8ap
EiwFRIO6q0IK/4EIAXYMZ3FPnvCc25lRc4xJqllx9wtXOA9wP5FeC3dWocx6y1zeYb1E2lmz+zpX
RJupA5Rzd2BIhmc+MruML0D/6rjtzPQ45FOSHBXdtkhsDbnftop2Q0VOQbqkfdNOl1dVkoavYbS4
tz1XDhoSgIofooDnd8V83HtkZp0eO48czmoo+DG3GCdCVv6yHG4dEO/t2uPavRsjpyTIw/FlM4mw
OWHM6aYfDMCSO9/JR/82GCWVhReN7NE0KPqMKRlWN47Z2/uoKItvBmmq4+RXVb0bO0NWV9ouS7oj
sijblJEG85HRcInJoAvyc2DQB3li5WzXXanlqitLExdxLyruBP6w6T2pzU3W2/lwxr6NO+vipLeY
bp3SslAhy56TypWcy/TKTXgV+TkYjLptSIkCKduUyJq7HAlWe2uJjA4HgIk6n5PEGYvNnEVcbxYV
Brirs9bcjE4RhHFOio/kKJcPFmSHIPPardimdz09K6iquevEwvTqLT7U5Yv/IK3OsE6+KFfS7NMT
ecZ1IE+5U5Tbtu3zZ0yaWFwNQWGMCeRdsa/rvYvN9Ex0/o0Ogmo9ZmW3NvjPA1d8zBj88vt06qf7
BmdwxcXODR5dU5Rfwvfqm6Lk0e7K2S1XnaPE2UqsAoJ90ZM5MLl8uY0K9k7dflrR0D5op/hBsitb
XaTjlZEXapMukiVJO8ZOItgei0GWh9HNjFWIenKbRTyqU5c9KTtpHpMF2gDxfCfv1n2dGWcX43y2
pol7PhMcLL+CQuX39mAZNzoqpqulsnOsrMZA3UqjNLYg0z6FMlz2ZSn0dYKXbNVq1dy0JpnGxkww
OSO+ztu+5DSfO7N4pncivHO1uzwMTfU0Rvn31qPSZDJ4wlbKtb1jqBeCi1Nb39lRkNYxXPjsvshw
/OLXm4sj90DvQOpaOtuKS8Zt7RfOls5Yas+Ik/rmXSDSMiatnh8Yr3G5os4nuMlHKiriKk24Tg2+
8u4oM4NIIKvyrxjZ9MMHB0huOrXNG0xbBVfcglXfnNvoSWAZS7G56uZmlkusl5Klt8ub18kJ7Htq
DvP7RS9iP9dtlK/6MOdvwwLMLnvVzK8VdbgFW6uoDngwI3Nd00P04isuTHnoZe9N6/oj0lId3EQe
jSMrckvpawc1t9wkU6s4WHnK3pVcT2+TEjpwXAxYDi5pGee1gmdZcCCS3ZHkufut8TnAtaiv77r0
lusxSsr/Ju9MliNHsiz7KyW9R7RiUECxqI3NI0nn4E5yA3En6RgUg2Ievr6PRWZ2ZWRJt0juWqS3
EeIeDKNB8fTde8/Ve6BLg30/t1iL65IfkfqyaZ3ac/JQRiFOUt9v4ienS8stmVisKF3sfkRTPe5j
8LQovLdI9bToTegIMkbcW6y13SuyU1UbnsIGJ20O/21Vzxo3MpXVaBME6cl6cpfEokHKcbDbVSx8
6zapei85V4ProPz015THxHnmYkm/2UNWnVNZJC9hNIptM5ctmYgg4OKN6/xauZ17qBObX0SSDufJ
sibcP2F470EhuBiy9HjYWayyI/NXbDSCc+UY/w0FVWLOSkj0uhOl39uYFPwJNo+kll3IZUU0EDc4
Zi/1u+9U+aBknj/MTbesRSDyZyx63boEj7PmpvbR9WLkGhtY5zgz7tq3dfQUDBnZGUOQLyryjq1j
Z/Uru+8/TR4lewnf6VEUmmQ7fUKrrtWAmKY4vk+q+TEBVluO7UdL7Rn8CGpiwjF6dR0lHkZkt72y
k2PSRGIfp+69HGaH9XlhfdhD6l0IKx4Vzw+TiOJx1E5yDZo62GEgJpnS27eveVp8C8bum07hsuSh
dRFyCK4se5ut1O6PsPC/yjAR37pOirW/OPOuDAeuA3nzy2nalLAk352wSsvdGPPWJeCMXztZBpWx
NPCXV6plIrKV+XBHL6jzUKTZ9FVObVCtYB1ldywC8v0CKvwJAJbI8ZYuzl3V9hufQ4BX1ZxOJyzv
/aMnjf2znMvu7Ckv3uGJy3ix17ClW0awi5iXF49uYgPWplE0JJEpO1e3c3AkBjSvJWaGr96R9Edw
RmT8rswqsE26cxkZrn2Vet/dxYS4pFPYp6wO6+E5WKb2teRS/9g0UM2gPIQvk+AVva6L2bxW1ZSc
W28qsZOEwYeK8/GBtTmMl6lkMx0bmsx3U5g48d2AqrIGH88b225lLT7MWDtXS+XPfl9YaBx290NS
HbHxsloHX/2IpXZdJ8jHe4yzyEtNh/lRBXnOFcDP7YvsZnI/Sc1wh7105P1iL4Ef7AaLI2eTahFO
rLGa4hoqjQ83KuXTn6LB/8/SiS0ENv2bl+J//rM+8xf15C4tIR38/I9D/xcJ5b/+6N9VFBH8gY/h
z14H3ph8I/+3iiK8P9ju+A5aYkDc8gak/ruK4oZ/uNg5UK5RjJE1Jf/qHyqK/MO5yZzIKDRDefRG
/Dsqyp/U1H8S3kAC3ljmN2+CwDLAf+uvomIJbby107K51ICR6tVETOPAEk2vbmv+rStYLAS0fn1Y
zdziA1c9EQlAQQ3vOPTrwFpXTR/FKxGkgr9iCnYuJkcNNKwZHr3RmaIT0DgeM1fp6fc/fdwPf/sh
/6PsiwdOjK79z//xNzrqv/zwoY0PHNPUDVLp/ssPL5OgoSrKbS+FEsPJbqAoRXXyCAvRgciBzSsz
vlxleRGtlLnJCZ1un7njYVAIIqaR2D4WOr5QbB6xOPXQCWK4/mfpiVPQH2QfWvuBGrx78o0GWnV2
xSk6n8rMj7a5qJ6srJ6/C79UzwRLPgNW8OeOI2c1xu68doq8uHPJDvAeQxeIvZtr0sPy5JuoOXAi
uFdaMaZV5xBEriV7JA65Ze0G/bQzg/PNSuq7mOACawZElC50zSGQ6BKZNZCODkb7F0b28epzx5qD
8d3VI9tWZRVnpoU1L00bE0vgv5rM0yvDuMvqxiYhmYcVBwkSyS6dfHPx/PHP5KN3iqxqIqzYbqIp
nrfj0N8GAn1oRZWdjJeyCMEmXBydtmZ5nlactexZT34FMs1OK8LuFYHcWssJXlM332Cr9fxoWt6Y
mUVMP63nkxLlakya4SnQo9oa3MtNpD50zd8dBZzwDl/7QxuyMpr5dDQIwJ2Ji68wNEgKgxNuWFUq
wo9chZ0gTQ5iqa5k1sfNXKGiwAPzPn1BDj8Yj/ZQ9OcQhMm2Gp1u4zpw+rIklngrbeub62b2Nqnk
+MD+rr+ryLlvgqxmnHPUcZbVW5iywTKYo7dxGITrtPetN1O5TCbwsDZ9kJ8TDefCA6iyiePgh2XR
G6dqc9dY4rP1tLnEbYryIivi3HJcDoaOs33cyqd6yVlTlPm+6tj2AibyH0sL/BhnM3yPpEi4hkf2
Uw3aCIuv46MYoFY0zvLRYsjcVJTBMRSofKchuG2gCLJrtSf1VvrtcLIyYa+yRRdnNPvlurAJOcJk
VkQnUr6MHTZ3SXX6AQoOQMMZe34xmWy7ZIz7PnUqh7wqxL1eJnsdu+FwGtuxffDGOd+2SQYrM/e7
a5RU8TmEFnnfJsZ+qEYzHFRHxNkOsHcWjgLRuLgbFLGQTaQdfjoC+1yoZ0x6zQiJLVpC0HHdbcr0
kw0u85dsSJ7j6UYDHSF+d/nYr6K5Xz6j2jeHVPAkhjUjV+BVKZ1cFgoUZC3EoBZ9YyK/3LXWhD16
KE+z1Ya7ClMr6DRRrSmxTo91NZWPCn89jfHVY+03NrBvn82dVVj2c6hMvkH/u/L2vlqJ/OEUff3u
MeFsAart2ARGuv2WLcFXokbi17UiBwnrm1C8Y8ov7LLNtmzKas9TqjaK+Bm0xmIdx9ERGS6gW2P2
DmmaHBmPi2MfT3fFMD/znXlWxVTuR6iLBESqdsuK/16r4qHIuoEfTW2XQu89lQbnNlLjVjuTt25k
5uzDNnZ3aCjvegj5xobcq0mRLftySNTWtwV8kSXdYkZF86udTc8Qc8mJG6wCXe/M8hHM7jGNlv3N
eqsgbT+aGRyRj8K00bPmn8v6bSxQRKwxGH91Q0iGPEjerBATtcuMuiNxUexFNr6boiARyIm17QcW
/QWdh1vXytrvlqjFNQysAwkz99DSFX3Eh89h2rfOA5mW+W5JdPAcU8r30sGS2k7hjea63M4WW9Xd
U5147TmoMVLz31bsjioQSVHqq1Phk4Fk51iSkPYYjCC9EnqgCCxx215gWwW2BaFJPtneXOyjBG/3
zN79TjBNX7oEygXBmgStY2n7O0J8yy0RER2C2kpOsYiK3cDTdA5kPJ0cp2ivSOMVpc354m97umwf
vVuEuA80OiypCC6tw3BzrVPBssFHEG5ynPX7crmpg2hdKwEP5yfkIe9E6035ykKJ24xvYRCZCgey
Rz2UqJJVhLe3zcjHOO0Q7ruiIoyK/fEFH1d9Wtoy2EXjwpc/75aHZfGKs45dc1fqtjw1hEpO3Wir
TWCRlOQOPT10JI3ZlzsVkPSS7Ple8Xdvi7br4RImeqcNGrijSax7JuVWqwQ9TUUtlmIrl2V50R0w
iZWJ4uwhHpUiixOxhJvquDl1Vek9BXwyUCIVCAmCqj2AG0+Y7rIY4b0Mi2q2qc/+AQZUT90PhyDR
Nps9l5mKtlwPRd29wJTz31h5VAApBCc4NrYbLU72jyTTnR+iNvnj4rC749ARnLtQqfJT3hFA27JI
nU8TPv8DP5beJbTL79Pcld1qHCb2vYQTq6tgi3WcRRjdealr41QuCZHG/nOLnwhi8PJ9EHl0dgwj
Q1/YLXs0iyhAG1fO2pkmvfNgFyKvN5LdV9qOv0Yx4zkWJtmSK0UcbozlE7ksxm/2CEiFzIVF/As6
1hffw+bQCGSQNud0WnUjHHduNt/pucWnn3hvrk1GCILm+NoHkURWQIdEionOVV/r+9Tgq2c/65O/
TqX/DJ4zpUbNylS0hvXrHDkLZQ76tIWmrMIR3dq1ePqnocJJgDzwZSc9gbYGzE9ySLRblCe3HpcP
veTej8rJvScmT4uSijQ/4xfPvpE9rBCMVKXWmOyE/NErGfjsL7P+V1E3gThKeDo8qEGF4NVID2pf
M8w/pWPUpguhrP5wXPL+J92Nnr5rkoy1cDj0Y3YOtNvj1y8UbKBGj2BsE0g7FDFry3d3IICDR671
3tlKiamByHXuVVB3ekNo4RbC83T2LedcdTZ0DNwc5q6t2IAiie7Gqoq+1a3Sr2NagxcdjfyMVO5w
KxPJxdEOpDPiBHRicqHkMnmjjgJwi+buVOUWbAG0R/ubv6TRL1aeTX+YpyANtrhQXPi+hlOEwJ28
zpo89EDe4YCUUN+UZ++JZzb83pSZdXBUFeJ80dahYM/3y4erwUcI9AOkRuAehzTJqXSpPBuyWwsO
p3Y9aFp1fkDiEQAqWx2fonhuNjgM/JOJ2E1T+zNePW/S28V3rDMJxAF2jBWNIARKULFtVygYDqF3
IYZYn8u+Xg4popZZI1bicHAH8AEsVvINE4DsVw4xYHvlgZ061iiWT3Ud2W+8cFCc8MDUK6BJBe/v
CRZa5nndkYi8QbR0aUwJyZgM64m3wKtvFRxZZZ1uBUWPP0myqhQcM3vHLVhEP4O1dxvurA5APky1
pqh2TcvdF8jJ6LVraeXGQQyKmW4kf82K1VQkVzMn81aMY/Xe6BrpUQErSNmL1jpc4Za2NyVc7l3Z
Tf6ZWhVV75pGGTKUEf93tTAFu7McOiX/WZHudINB8YyJrZ32Tt0G1l1GJuImRbOjxEaBXjzcMZ7A
NdA2OfxgXaayKyCzROKtUqztdEFArG/rfBvibWDTU7UDMfAi9x/CdGnuraUpdyqulb/yQFKeIiOr
58Z3G2+rGMb2ydxnFDU1sl+7TQcrZ/EInrs9b8xo1he/n9141QzuQBVeNx4b4hkCoXlWW9H0zTWZ
StwoBZ/OzA1hjcFHQyGDLKZ49r94r9Xjqh4d98ecFvYB+siTrSaxC+cUmAzvZdnvcsvI9mRXTDgI
FGSAvck9OghGzSqII/WK2EK7uuHLBZ3RvweQBGBszhwYA3MGKiWp3v1hEmuTSvU5gh95Cx1Ozz5R
8t0NYk9jvQQTEY1AQQDChWglBC3wikRx+U2DgvqM+u4mmRbafMihD1c1OfYP2SkDLqr3ro5Jh+fC
tr3tTPzyzoq64oIxYFoFg/cTda74qSgu1avC5P4ndDL/OKe325PVNdUvmLfOo+qn6mdeVMC13Sm6
TN3SsJnrUdejnIY3SyRveOeyfQ4t7dCWN9RxX0Nnd6R1KukA4GVXp48c4foIOmncABrXxY6VNRhz
AVR2AxC+3AN5re+mwurPlSmj+7pGVTNmUTznAfwzi2A0DOTqIaJlg3VtRIMMRFjuSsMlHerwQrjL
PljzPOx6/H3nELPWlvUkN2gybOvZi5ETLQ30yvfpCLbrh56P9zON+fMoDiXtX7BH4dOQlIm/RctS
PNQTaUZy3tuGQm7Ox1vYOfJhmwXWeMaV5WdbyBfy99i5IYprGt5xq/cuHoB1+HTuhixVx8g7lCWg
xGhfW/EFQzj1UryIr8KJntueEHCZ5SlZsjk8Vo3NglZP43bCfAPapu+t4zAncJMW7xXvWn9ZCoH5
MHUUrJzJu9Mt1LshTrZZ3ZFYz6IG14U/H00Qwn+03+d2mFY5OuzWa0qw27kT/3IjkcPuLz+WNhFr
wt6ftA1U93CvLynZLlaIvvVa1lPxIJkm1pUPLWekmWWX6XygXDmqzpVQ7S6y/engBtMCJ0p450a6
rwNlp3qfUH17Xkb96oSNIGbIaZrkMyIEUdKPxhagCLylODShO2whQbCiZ3RbWyRlv/tkhd5FZjt7
rHc9v44o35SR776EudYvfWb3lyJf4kNbt+SsayQRRkqeVkxcKzevvf1s36hckWPuAh/dNa9SdyXN
kBx8l/fE2AfFjYgxpHfUEufnGLDlqnPbj2pkI++Oob9uar2D7sIMbwMAX+Ut3x1R4hykJDlhEP6U
I/hAgJFgrXJk9CkXUK9aOPwx9jnYSGm5l6bhEgm9ndthh8OCvgjwiGEO4MhR7donH1Iyla86m622
zXvGWlVYs1BCofOMHFVx0O26eOl3fZ3l+7Gfg6Pt9+KoWz3B5LYwnIR+zJZFoYzT4SI3He+9NbC5
iXaHbjpbef1OLO+J0uXdbCf1ZuYUWOPRtlFgOEvZUHpf6HM+LQGE+zRP5AFwMWAZv7ePGpmy5SgF
C21PWChbPBgEpr1TVeKK7bsrFJCYaHXiEbGXLU58csT32L9vDtly4N4BknpWrf7eubrYy44bux8J
8Tdv/r+1A72mHwgY1e/uX73hf7GT/x9M5v9P+seD8P+6AX1KP5L+Z/lXA/mff+Yfq0/1B3kQFqmC
Zi9qOHGj/81AHgZ/uBK2ADZhx3FowcZa/o/Vp/eHazsM7YqKbBafLlGAv68+Hf8PcUuZCJt/RZDK
//cM5Mh//5I6YHdIig2x1+fHkP8tZeag3btRNphTXtvFrYouZ6EptFTJxup66WzsLrU/07TLh3ql
B6sz9yNIloS1QFwqCiUc9z3BaRXuiNmGND8sTCW7QFkuoES/nhrioiOUeV1Nfn8i02ypPb2GHpbr
ulumLRwhYL2ELJ18q6KEhNIcuRbPcE9Kdd97UNrXzhjBK4MsWR5sa+gNq7kwDK7YPmu9YhzoMUrF
KWKHrsIiuW9tAj8bXwEVPsrGzoaHIanBoEYpDRwDTJ7m1Cg7xxMxZB76Um2W5EbR9VhBYAKI3qxJ
dxhPALlxS6EixglOwrjIhSLBPYS0VcXv1OIiS7KTjb/QuNETXcxnapfQgcAY43XuvSnjwL2QDY3E
0c5dDLMJcKmV8UNC1ZzqnvMt8ucl37GO8of7pcnLjjFRqeYoCnciYpzz2UO1Do3ccA3sngoCyDGZ
cbuor9CE2ebyDucjmLPB7s+aZd2TbfjeHLDhynSHRwwrZ7xY3bfad1uzNtVtMsYDUmSXfp5v8AAn
JxEVOXoMDraXdveiCMqnpWz5jS1TI1/BnHGrzE0DvnZUC8a/xkOkZHHl+S/UGmcRTNQIewFKpam3
xqsUKnzTU3UFCqBejmhBSgF8isPoRSQmeyTHHNhbv5179gfFIvKtX+d6eqh01gIDmgfzKwgirDSR
y8px50+EAXYZMs/wMiAvDysWI+NPaHtkeLlb4TNdkpyEOY+KE+y0bRaKDJIoFxseS97HblZMyQFn
TL1yvIplclEUwW9EVLQjb2bdX+cRY7h7q2VYuIEza7drFlTZMWTpD9nJThL2rEQkfmrppJtZdjXM
Ost+7XlzrOYubDxmvLH7jUfdv8MdZXi1dmC2qE5Kqs0854la983CahBSQbaThpsSduYGOp8lINhO
0EExrvd12OyytsWWTKdOE20jrN+Ac4rQf82VhJasx+4KGATL2RzNOA+W9tpIZj8Rj+yyQW6ewLey
PSwH/IoM3Zd5buzvLKaqd1sO5ac3yJGwob+wFhP2G9dnshBySdnd4lByrLE7DKC330LRh/cgfJaD
Hw7RPUVA/UFjxlm7bVZdHEogy03teJN/kJDPtn2tPvs2NCAT2E5asIBOoYjERrZ1t/EbAebc9SfI
cKM6OkbYZyZRftUVtLA1qxJzNn772rgYk+1ZgcKcAGTJkt/K4IGQxaJhapcbPgVtsMfYJkYal+Jk
eZfbxaLAw51y06hcqzopiBkw2dPhmg24W/JBJO86KQs8Jp14c3hmyD+CmOHmvFVjEO9yQHtUUGmx
IVXsYNGJs20gLDYKtJ6DtMcBAchW56SuMFsvmyGpcNt5rZvtfGvky2gvbv9jDPCTgg8y9koUvZh2
bLqHc+zN/SkvbQDv2Ps3rBjZkeSQH4wX1/fcO5JtwBYaa4HEQOIs+c07gN6t2ggeR1yX9KPGwXHu
CV14hcQB5rnLsSPvuVOV3PUttxv8DOGFnE92JdaT40INWIDQyEKeNO+9Pba5h7YK5BnVE3iLq2AK
1y6fccJkeEBGLUNkByvDeRM1SLSmAmdyWwUSXHuuMX4cysD8pLmBx4ATOoa+k3Wvzq0lpO1wceGn
PwcKU3Snlx/FEFp3xo0QxYD6scNWxX0q5+gwyiG8cYNnte+xO3zB3Zi9lfRHn0YqZYntLdN4QIP2
LvFUs4Ke9HCD8/EbWSWl7eIVtvz6RbnGm95zr/a7NZA6r4GGm8TYzN2mj/fZEo4Xr7h1ryiQbzGF
MJVGHI9T+xTYsX0fVG5zpaCUu1nhBiMbSlAIZ4+nG9Si3Xk/4jq93cKyGW0PvzUkqTkKYrOx2d08
JfZCjB2cNCtfRDbrYJVj9oT7bTw36En4KjqZv0BSB+aXMbCdS1ct3daJ2v4FqWUhqMM39LNMKwhE
BUwqPDalsJ+6UBhKpZgb/LVTFjq900FhZ5vc7/ON688wKOKlBokSLuygtGQn2WGQUfsI+PGPtG2c
N3f06R3Je4T0dZ+l9aNnHCvYCH7lAZYx0cNytGQ4cDOcSvI2cMEVi4G86Ndj3cGuq5zUftc6kw8k
bDB/AZwGsFloyfGGZyV4jZZisPZQR6b3grKpYsOSmktSPpceitYs3Afbsdyfk9vIX76pAHBLr8t2
HV3nMZSa6mZkMU20SZKsw3aycBUv3c9qbKYjsTXrUNUYSq6mcirIDrA9XiC8cApOQal+2ZbhmWfj
3TOVRxR8beYgnL6SJlTHYewQrLx5zu75qMQ3DP4s/cAp8FyM3ydCCKiZE8FY/KZeIk9EGdSXmXrz
OPk6vPLHQ7jb5RDUuNGXyVyyIK9BTMmo+ikaOZyzkD9rJ+UPPmc5bK0ZUYCFdaNfmci5ouTVPIHQ
dmUeH6I+ovlQOjV2L2AIIj/3GYuVTc2rgmFnaPMHAoztsOpNM/8yFJhA0+im6GfFesqH+zBpCE6W
GwtiKKqtvpF10fWhArc2gEHnzkJ4gg9mF4kKyFsey/Ji7IrdeQX54fuEF+nWu2XjBuestttjtLTd
d4pYRH8/Y9mN1t6Uw8cjv6A/gtKhGUuhAnDBzmQEEQi3J0jEHA5uySwDE3Ftaz3X29Du7d/SEc2y
Tgr2qY/RUDMugdVxAJTbXvcZFYs1MKgkcqbDmhpBdmeqSnYmZJ206SE1f2/BwN8hBqT5kw1u9d1p
C3buXJ2w4EUMybCVdBp98rqBwcHwRfkIv+zCWdWedJLjYOddbK94ydQWMnLp95uJSj8ovtC232VR
NO5qbvtbb4kFfgzQUsbkZKt8ZOcwtbwewoge4oNAfnwzXTJ+D0Rbv+bOUuOmBX0/bpdY5u8eAZ1N
FAZPDLFYX7tYwDS2tRAXKob6r2UcZXhkHzV7x3BiJUrY3zBXABe65hMXZpjn9ojbbaaLAozHHdvg
mC3mCD3nWJZO8huCSXByVIIe4Dq5tF9saYjr8L5o44MGqbKJM150OzFRntExT/CxThZdCu6Y8Or2
ADqtvUHVH8xDtw2433HUF/zPsKQEPpdD35I0itldAUC2r28DOSjIjh0cxhtrp1TP18jX070fdsG0
GSHFs2iX0fIrpQNM3Qs6CZJ1yELMRWqfzE89YtpaBanfu29MlcyvydTTf1QKrD/kuVDVd32EULN3
gPkbbHGCmi/ZJBV4GjeZKs6eW3WRQuyKT7MOWrMNQxDnVOQp3vOOCdx+n6QCb22Y5z9KYt8GaOgM
7wybWcRvkTTXp81Zc9fSSIZMEkOO63SUlHdelJKks/Iw7dfKm5zviSpkdfKtkJCn4K0+HWo7wHnZ
pFMzH+whTJmzAtF/hGHil4dFKoxWOPU3Atm5WvtVXTL7pcMc/hjHKPtSLJQPU26sc487FBEBjkbK
zaKEFZzy6m+3bUqiaOVLp7/qxGCV4zuz64nQclfHXwc2mDDYNmiS9EyRlvPEfd6cx2IaN6EFQndk
J8Ec3xxCbmEYlWAzdUP124/mFI/FGB5xb6TEXYC330xVXTs2j3BXBufAPgaSJLBqeRtKxKWiQvc9
1hpMczH5wAzD9BEnIVPUgi99Lf0b35pLnL3yh2jBHuFFL4OAU1EnInrQbuTQaiqkPPAapiiKYsVD
yoWg3o2aYpoRWAaBDgDKUHNOxNA+ppFsRd+ohDQ80FUbTfwIthUgTZc/pZFXn/MpDfclVStAZmdn
sgF6k2gRBcPoMrQMthLY+bR0dB9Z4Z3GAgbWjMqnZciTcL+IjmOH/R0w5cAdmLT8Uc1wRHE3b5TA
XO6C8iofx9wZfoRdpyFP2ePsA76ccEr3lX7olrT+wXeDtXobF84Fq9vClNPYIDcJqjzNqSV/z3iV
ObUzluHS74JsCyvXYCXRXFKSko3pZEvGRpEZaqtNJlajdpPdSNbkMMA63MUFydsxmMuV0sEtWlxG
O48mt7AEBwHwk/uiFxU6IboD5moy8JHw+1ChFJWqv586ho4VDxOOPRrnWRjpZwhk6pR6Y0LYE1t8
sBo9do5Hno7ilthxg7sCdQsAVW9eoX+E1drYDC6xAXoPTGsQV5t5jNVugLUn4TaNo6evnq0lCF9G
THonn9gsOU66kJ9UMfpPsZyqbeNo/Vz3fv5kkLqRHRTjnu3pt5QBrbo5CdM6Q1Ede9l9pwi0/YFA
ND+HSyUPWHYjVBMEk1XWF/FzGFSYuLkgzHStBbXdgHeH5IndIq0YiZxfC+kDjzKR0NlRSWEdloCW
EAirmHMy9mzfU9XYd93sO/sSHfbAiQP/P01ZEQBdQlKuC8GiYOxs5sz25mDFnox8HPvoyVNe+CcZ
NmG15bo1LxsDpd/DFesMr5oXy8PUguVS8kb3t0R84Dm8a4Ck5EPBZe02tPJS+JV6s7wnsF1ulGXU
nj2ht11MZu6jJPUI3Sj/3u9U9KWLvjh0RF9BMrhaCYq7PBTPue+A9RZ8VSHNTa+9A2c+VX3yNcZh
hmGHRSNYs35ZBYWqP5cssOJ1Zpf+um3CWm01y+Rx4wYy5eQvutbma9Yw3lGamzxJT2Wsa+1mxPGy
FBfXIC2dLIg4RMeXZkeCnlNywA3fGvmWErfYzp1xN+QspkcxdsF2hp1+3/MHuIAHmsJBldbNlb3s
eGexj0khjkFRm+BGv0BBIwimU+akKnTXvMhAvFERwVoSovW5lqQkNkWtHeKcqP7kPbLrKOL4TaFH
JPe8Rqdqwz9N5SbvwYNaA7fvFURHuk7KORAUZEVl/5I7MrRwJzXBJuTwu/D9YnRkZC6cDb2z0P6n
lp3YWgFRmY6j04OpkaGPdZUC2xtDPTPs8SPB3YjBEHpRhfFkwm1UG/eqs9qI04LG+QQXtf0u2QD9
4OLHpnhgToHzOHbLvG4pYGkOwgrg4HC+QNTqYTyjFbRM1Qde0KQ3K6ft/AsaibnSc5jtQUWa9IQN
F+eOZKlER+loVwtJ2rw8cQ9wirXK0bR5LwBauE4ucve6Y4E0YdFBQT5aVFOwE+rq6gkQmX3InNkC
J2B5+Qtb/fz3EietStfT4gOWSYdY0xQRJW+h3Vrjrsu17LEqz166WRI3kg/JUsbVYZmHttl7UN/D
nVSUAz6iNFATly0xL6t2jmW9oxis5BddKouMPr4uFl0Ficp1P3KwHxYPaxaalmHVHs/1/CULpklo
rzHFfnQROw4StJNb67xOXUF/KEnrIzhx3q9jNpTOnU4FmVEj8CceEhgByZ6MvGNfaOki1M41mzx0
Y+rAWTk69Jf10KcwowMuAvbvZjBgAnPLZU+GEuW6HCJLA9PXWUpFNNLz/JWRdci908isg6qeNdmD
lZITQhuIcroAOkGTQ9kOXvgK/jaPtsUcElX1GlE8458mHCeWaC7Xs8BkBoe/Cn9a5Ese0Jq620sm
7d9qPrf5+2hPDvH8mW7UDc71rn0xzBzxgfKEigm2YNz1acYq0y+nh+O8tWqF+V3rwux5Jym+oFZd
9bupCoJ3wj0xb5nYJAUHjUPcdI67Chy+NS5kYUxbfol5sK6ZyHmjMngZzjvuXvF6jJ1xOmDPytWa
foU821luR+PMqk5zhYCtvR6vUBo5xGVnP0geAsf1rfXAp8G5ZKfUsXmFa/0qvaTlGsPLOF37ljHf
syb3rgUXKPM8hgj7zDOULuD19CkkjbosvxSogtFPe6oqm1ASfSWPdU8+mwVmBfCHTtZHsHhY0ehp
pHtzQtKYv5wW89NeNt5XTZh8ZRnifKCmnR0Sd3cJCRgSw8ife/r95KHEP6aZfTUXRMH778q+SvoH
H8G4/h24Dc1tFAXdAmWTiTehlF61dW1y1ZuUIrnxSwOw1yeCcNgQJzyQFo76sQ4eQ0dzcOGzi4vf
QEvl2oSpeygC2bYoM9TryL5qvk30H5FaoMc4Fqq5R4IEFSdL9F8ZPHVc6nl5IkQqjw7ZTsJf6Ozg
SRgWsWeYLO1dq4Ppl9BOXH8pP7gTfR7TU+aAYbcDc7HJ8xyjGsSobUL1rYqBl+EPXPhKa9EmzgkM
863egSh35qW3RLyzImuaXnqXd71Mu/5gJP3i3tiqXTR5E0M5bWE6cH+nTfO/2DuP5diRNUk/Ecqg
A9hmJlJTk4diAyOPgAjIgAgAT98fWF3Wc6/NXfRyzGZbViQPk0AI/90/Xw5pndFxZfeUEYwQ8HbM
eMQ+m4uJdX0C/Ecb4w22MmpTUZZuFwTqXYcv/9XvJvtGzFm+Wyh/vItp2dobS1nu+likEWq0t+Fg
aTwTAW9oW+NmpX545SyO0ja/GJ7/qTgAPU4lDiR0Br/8NK1KCwqk7cI8QcJMo8HM7mncK35JH1bo
C++A/aNu7Hi6eNMa8PVdL+drtZx3lZewmdv0bxnnpZ9GpIvEDCP6wuUAwQpYLMC17J4bNO0DPVDy
kchNAtiiDRv99i2vD6Xy2kMRNNTvxjXxbe6Bddh+4HQU7sfgmIZ3mtnZ4g0NI91yDjxJ3XoDjeJ9
dvzii0q1Qt3w2tVwk/H5figvLrpfbNGC2Cq+6/JoYjk0tmjHzh0rTUXJ9FJTZQuLTlJyEPR+CpFf
N00EtVPf+aMPTb1K8cOiT3pYV4yua90bFiSwckaSjphZdIaf3MD2RJIc3x/dSEMyApBPaPUGmjwH
L5ZloZyROKvHrQOklsJLk58NXLKpg33YD1hBkB3q373NSn5P4GzRW2dyFr1Le+G5u2yWJdDLKrBf
6OUgbIr/xmJaOY5gNSlNDa+hmYXEYCUnnZaHRuC49fFkjHCsmaTkZnaEAvTEcQ3/yFh/LoXPoZVb
RL0Yp4zaqGccI1Mkgv7TSRJ4M31l72vXCbNtNmKJ2jhsIdCbF7082qnTnIMiIM6If4Ue9xyVpIiS
1uW2aTBHDnbO1I3OpljoYT7kYVfezWzd2VrxBMHTmJs6O1PzxQ2XYABHu7RR2Schbog3yfBesr+d
bIZCww1xaKwi/ZhT8EDVeb8ZS5U4x77Iul9Fz9F8iyduiVG/pfliVt78Dh2p+hzBbviLBzTeat3l
rQ/pB6R1e+nDDenI8p02sTkKK3vytu00x/Lk1V6FtRpHoY0/LyBG2CRpGuySngcyGvnrMZdtjLTa
KZuam/OAwX7tb1jUcLBcdhhaOgNIz+Sep1+GNAN4bRpHJrhK8i4fg9kwprUKY/kzkKpBnYxV/9Cw
cq9SA5sHVwe80buVBUyQb5Rx80ZsZ5y3yo7JXyUVTejfiYP/1ZT3P8xv/2XG+/8SJMxxVsTdf465
PGdfv/t/GfH+/RV/j3jD8C9gYLgl2Hs8zC4mULq/R7wi+MvlyEmmxOZQHtgBw99/Rrz+X8RgQiEE
XFxfhGvw5Z8Rr/jLFp4FVIwhjOMLK/zfpFvC4F85dsH6g93A5OeYRDdtz/u3hAhAWHgM/EA8fJMs
znUjFKKfWRU1VaTk+APCDKlSglfHKodTEkig+QmmMna3sG2NOzzHCYCKNsf264Wckg+JLIoTWoh/
GDEpFp/gFwKO5ewZlYiYMbbufW0Ua+ebmgYq1ZnvmknwDKJEE4tFzZsutnLD4jlJrZiuRmFMHJJ6
Z2oNTppBZz+Xfe80z1KE/QTce6WG7dh/YH5jn3XGjxl31lBta6FFcevJpGOWCJSCC1Wew/PchNQ3
uR/OrAZzy0rQjvuA+r75XQZummNmId0YmYsVOg+uwtx3ci1ZzL+oYAwm9rssmAL2VjObj4Wbhujs
btbSec28rLVofphDbImATMr5K2fS5T+zZecCt4bl5VzB50wxt1sMbVjkMKf1ANeWlgcwyEM5ZO+b
lM8lvaesnNMchtmdcGeqtYBC1DLZT8XSNY8VK/UgtoabheOjZTaGojPTJea4baTQywVjje8dTNjt
2BbxES24DqFcFOKI6FkYwabtczoScR73Js5vRYipoCsIgRxgObW7jbNgwDfDkMC4V7VJc5/XAD8i
SycBLe5Gt3QK57diTZ+0LI0L2l1tPWjoJvVt52ZzxYoXgvSKfH8FktS5E4M/4tfZUiSIeyBQujjJ
ai4YT3poVannjzekpJkP+SECsgu8RN3MA9cm6IYgtO+9HKwIGe2OI0wzX7MJj5zqU4cAvYo9G6CM
72bRhKKQH/SK268M2Rwh2VCM01sLGRdUwfCDfoPgkdHf9BAzwIlsOwx+JGaR28cuaSZzkxHo+pn2
Zeff5kx5ykff5wB/bOOhLdbfIyncW1MFZhkws+HygE4dk688LAM/6kmP3TwddF+488nMMXFe5tYM
40hbzqA+uHbr6ppKU75aDLTJ9nrjarjSvtkPV6/pGAR2zlKbNy3xdnlanBkiQ+FO/bVrevFiZox4
LkxD+uXNlFbr/0zb0g4PM1dqW2zNFsMAViAp/P5LBf1KndM4ZQlexu0kInBuQuKXCCl2PZU65tfb
8iKZ9r3g35h9GUMsUK2NnuskhwOXy86wtTPklPsRt8J8tnAXAzePXRptD+xtnMz5fTmlx41s3jrX
6K6I7/Ye/68bDQZG0DjCztAPX8IrLGIInW22N/NCJJzJfZZ1hzp2QVk7gwMlX4rUEOjngcoP9JzR
MU3r+phsu2yhVpXawCo7l5Is6s5qGLhbJOYTULkEWqDbNFOM+hx74BAgb1HkuB39Rf8ZwauU13Yw
05+z5wp0UjM0ESI63dL+Dsil2WhTEn0ir4plitNICasAYR7wns1wutlytemyP6VhWNZpYFIrDiCR
S/3LpgJm2HJw0TqiysUDESTC6gXRL5iOqtEjcx7Nu37GoODbNyUudYu+bBamjacDHaPBLC6knjFE
b0KZASTBSMa0HyGblMOuwMW4REO8ov3jqcsa+mgd+mEmW6jpZwA2k0zyHDJOWDrCM3u/0jOKuxxD
JGoUxRDlCkjGNsi7EWaf6J+oG7XcfShKL/jS3mzrF6Ftm4IPUeXZzyWDOrTiXQZmUOFMWPpP6uKF
3IydUOZ2Xho62mQbWPAhqHu8t7CYEy4q/JbLo2NzUw8SbKKlHOOI43x8I+xOPNWdU39Z1jRwlfBx
RlY28tNh8DhEvyCA+uG18VtdYHR2F78/yRAg/KuqUlySG9Xyv+F7l5lBuRAmtrNKh+oupVuoo0Be
k1wgI06PBKP1Kn6GJmNSceczdVR75P/CY8pNN2R/A706DqI6YRtb04trX6Yqbe/GXuTq4NC9ZJ1a
Wxvy5Edmpqji29jr4+wmZ0yZ/Boqy+rf3GlYZiYBrjuMp4SilDxq5jZt6f4inSH3Pi+fikKjNMu7
xHDacZfB86nOhdLlRxJnWHQB17wlNlb+opwPsJVIfyWqijqKXFMcjhzaEgY9RIgGyh5VkqdfXsGN
r5xqsJpOL7A1+F17wyjSpLLMGsYn1TJT5O1It0qQ19zIwPBvFS1Ru4k2n1vQWPG+oeN0VwjxSUHm
U10nMXc3N3kNjUbxItOUli1FCjlndrtNa9T11lAUnp95TER3TnWHLzWlglSebQ80SqR0O+Qveo13
oYqXlM9YkmyZkwyLemQsmDXbxfEHcWkwazPraz2x5CBAUY18RvNMqdtlzveW9tWqMjFGhtxJ79QN
DcyTxdql7HrLbJ8sFM8SC9ho97m76+1pnOA4VkUfeXrEyrrkaKjSpmp0TnmDt5UR9Bt/6MOIFZGp
QerMgjxdS+AQsoOdSPA5JSH19UP+g3LOtSyEcrDgGgAmVA9nr625vDBXuC2M0Do3AeaALV0bFi1/
OvvR6ByammPi5WKfzX+y17p7EsOpefR56PDcE45IcuJh/sRhSjXD1QyMtGMsK/xjzey/5tg9umVU
m4xQSKc4j07Pv1n0LB5TxoAJRx99OGIx7rpykacp71pkw3rguaWMA/2NDk0M9ySmWTrJVRUyvOTV
YI7pFv8Fnby0zHka5ZWNq9is91IqTJsB8oPyxHBlYNzF6lAXfn6hNHkG5tH/aPN1md9hc7Ix9pma
0IWkeiu5yYSufhJnXHRJfx99UDScuc3DslQhURinzxKuNHVZTlzxS/M2CXpnpZRZZAOwxx7MJgmx
62Z5GqjnbMqXTZN3Aw8EYmKF6mEpimW3UGHc8omPxSSL1+E/dCGhUxNgb8IFnQDX0cQR8ZM3Yoia
qdDiBomJQkZyGaXcjEMJ0lMGOQapzWJXlrEXcYj/o42rsD8Lzkbr2cokXF0hjeeXkUP4Q5gr45nA
IJLfFq/swAPVtzP2fR0HQCZt/TkaayomXNbuiWywM4mErYLyAwnQLs/4IHHOTjp7N4lbEuT2zDh+
RerG1GYr4qwsWD3GAFrtw/oyhJjQUafUOG5dSzjGZpqB0aai8l5xhJYW7+qs1a2K2ZMAM1ozLTOg
XzJgeyDmcIgngr8nPqYRx/QrKhc9CrlIOEG7EgmvFleXjMAOcmib07HZZdUxb5VxoJra3tupx8U/
9S2C60WG6X1DeU1/rwjrkVaGfnML496+wnSB+yPcU6FlfGdxSAGGTgniB+RGQK1+/cFbm93Qfvob
WLxmAQRifkG+JvfalkvdnWQD5eoBIml37RDvgw+yJNNWQjOMwtltPzPUa7pQoN044DB8i+kgjth8
PhjFELdbmDHjLUUh0jpoTDHUXHVeOkDihLf2kglzui+Tqnst45bGPRfzmOvQthGmcX/ANVAdmkwD
gWN2uw8RKsctmYvyJVQ1ERbDfpGYHF5hLrYvvWsWIFU16VpORh2GcGuQw85J6b+58Q1Ho6VzRPog
ZxFs46EyiTjY2Rcen5pdXiUYFoD1TqTvgvwefHZxJtlNgzn9Iikc4mU8KOYeBzrrDRxsfPNXNJi7
mMFtVFgxWgQwoq1Lwx+ytFxrBjCOWJe4dfiYOy9zLsHcScwOaXCjhWTMiYjOVE65V+X6MzEmJe/5
kCHuMORJItbs4AGD/HRJkmJ68hgF/pbIaOUuzASxWMC0tAc1ya2lxR8qdZqDwxFyPdLDL0B76CjF
mW/RiVL3bdaplzyVSCnBDlhSnZ4ctsX+MlSz6x10TV30iGXm7A1AAw1mdylJ95jhvBpYuiqy8S7Y
wzxmtKkb4kgJMWdjJhqZD/1jmdC5umn9nG0gKXERb2WZ6gcHfTmMbDxOu5iCmXbvNotq8eK3vH91
JdRLbXvyBoN7oui6SX50bQuLRiApw/SEuoAxJx9+wpylAFJ0EjAwOQoi/D1i1mOzXni3XRm/14kX
/moGT7/GNaMPu7R7b+toJn/R5FJvAW8q8O470U6/M8ehVVJbRXyUU8LxYCqABCFSeZ/hpD7WntZ2
l08VQdCgTJJrHZSfqQ6999HwHJP5IgIz1T116TQXSGcNHdNeI7GxJCPBebJVFJkVEhNF86uDF03A
7Y/H1IfvKTnhkjFX/rSjRYaerKoo37SXVDd4WfvVBpvgZgLtd0nZRey90SYVi99a8Wj0jhCbyg/0
ifWhec/JP/1sYfP/ZpjDaZQWvkjZ8+TuksBY1raJOXWoUxI2KMc+nA7zmI/XpMnsVzAD6TNpXGc6
CRIIkZuNqo1m31CctKvV3hgnnXrtFsLkXGI9AgdBNt57ISmkjWfQZEUmJpuu/uTNuF78+FS5sHmZ
mxvpQ1jEy0U06mNRrNWD48VHm+nkVmO7xO4YpPlbNw0Ut83rwZRFt9jVFnew8+KP6s1ETPjllWEx
nrJ6lHKbGnVLkH+BK3EA0x2Yx7E20vw6OaQjb8ws7+LfwTR6tNEw2n0GwjvZl4KlyDkPFXScPa6h
mlRFXXEDhoXuQtrzLB3PJINzo6TLOePzXU+2Zpk/k2gzIy6TaXI18Ao0nEOWcYpUSPHw/QKnobmM
4SAfk9SgYJSRC8ldUzBsNAiDDJEvSsPfk6+aLng2GwKOY8nvPNrciFOyGXdOW5P7gGm7+BZVXbSd
bx3o0tilsTu6gykiy3eCU8IwYR+m0J3fKrfIjJ2aZHjrdHYHYJtQsKBfSgoFriMt0iceuCYihY4Z
yLLHnELhisZmx1IzECiqgsVb4I7FcfKNj1YLRAoagp4aa/nyXcfjEQcoujDg/DVweVr2eHf7W4P8
6VnOXUuDaemPG5qgs+Iwexo5Y2h/sPJ1u6Lh/rKF4xpcJsSJ6pq1zngz6NHo7svGK6evwq+w4kwW
ioglkto7u4Ma9aGNY0bdg5MDu8K6gZ/Ck5qo1TJXRx9N4FSAXKS525+dm6boMJQsAwE0DsnT9Eij
ewFlYcLMK8Ihu6g8w1nVpKG7ZtEZMjubsLCo37Q6vXdnYzy3ReuR/AJLLC4CeFy+cxPAxtHYGPZT
WNs4sZ25s1/9OYF6YnDcK8CKGe8CGnhwKUobVN7sj4VxCItE3oNJrN5zK2vuxxylg/3AxCCT0vqS
WRjKmfzIU9grPznEVpA9k2+jCnjJsX/QJjf1Nx3Hx3Qj0zK5KQBik0ODFBI1i66ixLIlieN8aezX
jNJ32HQuCbQPAFlCb4LFXnEV2OVEryiSWroash+Uw5niuqSavwLLVlAvU66IzG5hHDWDNW1sfD2b
Sfee+TM1nfFYN2Sk5FgkPNWmNWxxoiDCJHTmodstcMMKm5nhlunHGOBr9PX8qAmWY3ARCDJG7Oac
qAb5G0LEGGV9WD+1TU1/oz+VkpODpoiRWYuV3IIaLsb7KvXsLz2nRiSDejykgsErVoP6SBxC+Bez
NYLziCrzCfdmOkwJnfd1K8h6yfi28JpiuRatX+EXMvBmtFPg7eds8MSBf2nDnMOcGQgClaEFfAjl
yc1IcT3KmOZZPLL7WYUc0Vf6ZNRTxTvcmRyPSK/OyJLBiFRyaqpBMKCJJQNlkPQ4Vl2/Y/RRT+0u
1n3wxDg2G6+cR3mvW80oUnJSe3ZmSVrez+ybmIlsdh6HxGHPb8P2kDqW4xwmSF4z84UQ+62bC56I
Co+C5c3zCa8aOzotmBqeJoUGnKBWDYW3uG6+kmIYnulmWBG9SXxJmpKYvQhTJuy1piQaVPyEX7Hg
DoAWSVvBhwkSj8FkU4ns9//X+amdQpv/zzr/O5vCv2W5/v6Sf7Jc/l8WeB26LUJiedR4/CP0k+Xy
7P9R+W2qr/5b57fDv1Df3e9qHnYS3sL/0fmtvyxgewwBQnqKnBAq1j+grf8mP/1dzkIxyv+FBGXB
U/63KJePTx4TDN/ItwPHXkcK/2cNkNWAhYQaNJ9Iv1iIljLNo2JY4OHQG0eEIlvKDPcGCu6naVdY
NosZw9dGssmc9WAqP4LPArKwkqWJ1yPHxEkSrGtLbMW+fKbpDklU+l1ONJaegmEvoPJ9ASmvxX0g
wUsQg7HyRxLWeXosFHGvACxkiUIwz+UjRv7ygVbesDp0XZKMG5+67mqrQ2PhmsPHmR5H5izPrBHE
EJjId3Jvl1Jq8B05I/9sNGhsB4CIHFwka7M5Q8cvJ5H5Vy3DIt3j8YMSZSAcLpeA+co76YZySyR+
hXXMuIhr3+AiLZGRaCtZwuFYjcnygJZav/Bys4ibWrjnSk01Un5APG2X4C8ecKXwn3aQ8DkS9tx2
UR5DmTt4Qq3U3XJQ5ALuQw3Ca0sQxLk3dIWI6PAwtA9jP40jskYyYK2RTsMBL0lUds+QkLVUhgZi
iJjViJwipyW4445c/vG5hSZXRntQAx1up6yyeAhu09wtd8Bzi6MTJD+DMaMkUhGVOBU+pX9GPf92
aoLAI//QN4JYJNtWSQLXFQQlagK2FEdjO9b1GdMDJ01kdAyJieh2BJdegsR9V8b41Zrpve9lt8xn
xnNewjEbOi8/Ff2AvDyJ+iBnO4/4c+Vr+hxTuAWrgNWyQbJszIMZYwkgQ3cHM2t+mHLbuctsj2aX
vm2bSIHAP0CuhCFjmuUD3hjNfTXlAMPYgRGr4OhixwFtUly0EB05vevx8O0Sz6AvnXVu/57pQL9z
gFqSaq/x7nQTYbic5hXL9JDsgHHvDLN8VMPiMVcKLxR9nnQ6/EzmOoh0XL1PiKm4+1FKcUVskl6X
L5DZ62OcUhGBQv844z7eW6o4x9BN7gLwovueqPHBDJBCQZzK+qaDlEEOEF5QmFrqxWmrdD8BrSLc
bcPcbiVKKKEiHRQZnTU+IMWWsuGfdYtdHQlAHDK6Ww4y5BlvHdBG5Je721oHFjF8n8/TDqEGESOo
R+dpjKtHQBcQgArdnniIyCGkW75+od/RbgycEjiYFxHcFm1jnLQHt9jLCZqFSse3zZLM+wlj1TXu
wisF3OkqZq+HEFQzCMw54UmANsGhjCfy86OmndlHO8h0M1yQwUPOtQsiDGjWHstN4BA4sMka7XBK
uo+qDmLS/3oARD5ACUNGsq6tCH9XJRpZUKt4b+QxrszQleGOFNIx9MRv+uCYajvqOOjhp883PuMh
OtNW2m+pPAyP2LlsD3nV6rbJsuK6GyA7Q9hWUV7nz6k11Oeq188UqrC0dUHkpHqkIqepeSb6PH5S
+LcW7N7dnWsM4saCV38zcg7YFx4u8DW9MA/Nz9BKu7ssLow/nWG9eJB1XluB4TkjGxGZDsKsteSQ
HmzUz2HE1DdP1PKWJfJTaIb+S43Ct9HafokNrrr42OA6Vx7jmTkl3Wp5sASWAUddEBPOZljfOXuQ
lR9GnTTXqiM2sJTs+ocuCyobQgvXOMnfZZt9L6Kt6tcgZejOR5ZhdEEurWVqscZCpHeaDSoZbt8m
m7h9+fdB65vWFdt0cG2x6P0IZkMRdaP36Y09KUkPyimFsym5JTK61Rgv+rw5kUGFu16DLV0tUExE
dgo+0NlVXVjspyzRDGCoKellPZAnHKT76QIp7u+UK61HfNzwSFsTf+ZQj+mDWSYnYGjhzkLHRIUv
AKshf6HUVDGvcafONHi0G+xW9QHt60fLeg6SMFFehxW676/0CoH5TlbNxvfzTwp3w20OUmje8b6o
fu81AKMDkdcf0HOhtoQ9vaibEe90G9m6T9sjVtW0453zCMnGdis/WyahWAs5bX2AAknEZvb9oblN
iXstR6Z5PXQsmq6dE5dfFe5Dl3XxeQI5l4Ohq4dnu6pYsJP1vndbgF//NVkFj4CtqXvaTMyC91gM
04stSTNWTvxTpG7xHCQ2D0jDKyPwBl2muli4m2jyAzt74lIB0rpunyQ0meRgOgSR7kMOEOrSmJ0M
zqHTsTXaPVPnHfMucmPr3VTdUkdD9rbijvlugej+vViFJ874JLEY0urqGjvAzs1jS+wx2FLQ0SEB
QWml2wTLCIgPLLrTAkXcUQwvU0w4m6EKm4mS6tgrATuXI8XCDGtDlsZsZXrZuXz1ar9+xfCQ0pRp
5hW4q9wpMdJxsSKcWRmsAmNainK/mPYAvi9v92tv1Hj1zXyob2NCdCieoAUVqCVHoehQ3syHURvB
gxiVuAtKEcdsTqGdX2ZiMSUFyZQYHObFBWJYagPJmttZQ4czVI48Qiw2Y3bisqJjO/Vp2mwnAMQQ
g1TubpgomixG3UStcB2MaD85ZjEAaQ3S14aJp/ujzMX85E9u99uestw7BoXKlk2J36wFiiItOC6d
By0SAGRKNLJ06IDKg6a6xgp756XoSdQUoFkElJR0gmK2dsj35ZdWhHwfwZkte94QX5KSKZLmMptt
+ExcySEGJzRGvrr0HBkVfZ+EW8+zEN2t2RPOBbzv3F4bTEf3fR8P2Y5gmVy25LIJORWy07cDzThE
apPEHE949UPntUScuaReAJxNJhLmbS8K7Moz96s1xlkAe24gmrKgdTQYYaDqpkttxHVDpN2vbm3I
vQpz25xSj54DoALWaWKTZvMb34EOjcfFMcpbEWi/2UvYcXSXDgTkXtyWF41AVWvm0Sh7CWslNlil
PXP2+eg0xuuHDhrphoeu/kxrMVqnCsQ8TCaIYfGFl3LsjtVcp5fGdcW4IRayrntIxG/NYrJa4cod
ihOTH+DWdjxKzq9rnpu2FbLdbH6uwL5gkGgbzMDlrDhIUuCeksYKMWaouZHfcfHZ1BSKjD0UzijG
VeJE8Zou13xCiqxPmSE6d34RSUWuC/5mHs+0XTG1fOy/4+o5lhqfEhIbYmlG7mKgLcNnVdaBaFtg
YTxGbAdrBD6LrfBp6NNRHSamdyRMvwPz2Xd43lxz9Cirqd5hW62eGt33d3i/K2OvQEGZt8BUq/xq
lSnnXkX7cgA4RjtvwXd8n1XBzfZgxoj1BwbRNCyNy3AhxL1GIr4hABAmZXtTfcMBDMvonmpiYjST
aVFX2BFjrc5t7M72DwJVWpzMzrPth9BSjMbLeFG/NCGsXZ7bfnKdGcS0Z0LMjv1oJXVzIxZ7Cvbt
N+HArMr0t1Euq4a1wODCAzwSEpFD2bXngSCH3Okq6a0twysXcgIXH46ZU+zoL/cbrhD6wodkwjir
+Cx7I3zw8nDSx6WnIn6DLBOfTbeln6dZQKyelGZp3wUNKtdd9Y13WGYYllFWSt9jWZpgo2H66ccO
lM9aMt21Y88gjbeIlH5MNJGuGTVPUd2vuAnR+WFwkABQh3M4z/w1xoq5DDO5FVWBkbZluP2NsMi+
cRZEpJ0PgrsyeEkYQBNd4FKYXQXWiYnCFTgXvxL2EBvuTEhgxvgGZ6TM9uebhMjbn+7bgecYtp63
DPUgCZPKtLxDpWVXRHB2aEpsaAKHzpSgbXJMwNrHQJVCBFLWnLvxIlf4rAlJnPocUO9nVolu4YRZ
z/W+KzN9l397B4lJs5MOwA6GA/YT/IWVMuiUEN++w+Hbg4h/yW0jKtnwJobMMPkLqlL4vAWrf1F9
exnjb19jGY8z1D3Mjvm375GeHTyQPsrI8iZWayQA8Yj5SvUZ8OG+e6uBkrkGXsry21eZ6qn7pb/d
ltlqvBy+PZjx0HDUJ8aFN5PQXnLiQvQeQFA6cN9OP6FTAnZNv52dCee4DJABCxbu5NX9Wc1OeQf7
Ak/oAtaA2hQbOW9HAS2GbvntIbW+/aQdUlxJwG+sn4hY+CfBbXa55N8+VDcYYpJ0o+ZYn606O4h+
0krMjP0gzp8hLOYRG525wS7q7dtstq70yOGBXYM15pZPC29sutpk+TxWx6xocM/Gq5E2HJDeN8O3
vzZ2m+lRd2Dlt+GIWXAHfgw3btHSB78VuRWmT9UyjmLLnU3EF6Kl2HmHhATQbcy4yWdXyLH8BkaM
+/fbCGx9m4IR8kyuLW3CbDRIiwlGMZgCcpWc/Zct1q0aH39l8RagWfNMwWzmF8KmpO846NdN5GMN
xHnwbVduYSktW/cbUx+TwUABXs3NijNKs+e4z4XRhsHe7e0wVcu5WR3RmFAxR7twacIr9jLvd0gC
+p201+KAKq0ncc5KghYE1SklOXjEd4a3lJ6d4JdCCjQ20Mv8P5M1D240umR7ijQdbwzQWzcILfWv
NByPjhsYnwMAkfxE9Yh1BAPLEs+R9JQH3XCs1xtdXuLYqe24Obc8fiTyaPXcSJ6uccfA8GdsQYCn
+Vhx5e2H6qjmQEFQ0bi4mZ/twMZzaPXJWAjGu1GjOM3p2nxM8J9RVNR6sCqZxh/AjaRv5C87klCc
pBbSKYfQbhsRub5x8XTZ3yin0MAYCOg2Pt8l0abaOZnpXRBFwz2T2ACtfpHRkHrja9+YxTNBdobJ
dZXkB/YPbBjeLE+4vOOQu5CkCAZNhmGS24bJBT7sNO2H2QjuEqpRPlrKy04m0TKq26wl8SO76H6T
CaOBpaSxMcGiQnJACItec3cCssKX0vPXV6Z5DJNgMA42xQvVNli8aYZ8J+qz05GcxlKPL4ICnGab
6Kk9pVVu9xvGvmV9whQBitAZwZBspn6az525BPcsYeNnCTY42EAv8iOa1lRkl013dpHk+5NbOTex
cj8bmGm3vCJWvnVV+hPzVvPY1cQPgZuM6mF0Fu+xd7R6aBMXKtuUlPNPk4oEvPnjqx33b8PQppvY
p/6FggO8U51bpNee285ZkrmEhdwaUDPAD2083HEP3HuCdjsCnLuCjZ9e3NJ0zzmPyysFIZguF5Wm
BuybJbnvijJ4kO2cnURf5oTrx2m5LLZFeKniHOaAd+spsDBD+jmgGUw8vFk2vbP7tjsz5cDvpVAM
Z1z81qYijxEJ5pc7A1o5J7s8YP412KcAFlQUjibZc3Kbw48wY/XF1jCTvkiNFtOR3xxIThe/p7m0
X0vfRsFg6CNxVwj1oKZ4ONs+NherCLobp22CV2Tfo8Y69CgI4O1yu7piTPzy61E9ZVYOqMQkbIcG
hceiYOp9rEO32wGvMI5NKTDk87i4b3bRG9yokuWXJLu2Y+kuccj1C5b+CibPF2MeLh2uDyfXHFhn
Nx0VR3hWR8xqvglQmuyuA/kwGyhZKZEUzwTf27suHF4M/mIu5zCwqtEiq3bczr1sHyrHfG6KdFg7
A2fnDdbFfIOBbTlP8JjOvEErrzvhhi+r0tr3Q84FqMdKhJe3DgxKV3NTdads8R8GJVDUtBafXhNU
Ebd1J8oXI7tltgHENiR2C+KIc2GQaufLSHW1twhKsAyOjbubgumZbiyW207O6V4SHMr3HSfH2TMH
4rSj/mVQx3YnUnuEMiQh/lEYNtCEGquor2t8Bczlb/04A1rHoQxzmvVCGN3dt2VY5XuuW/UTCFr9
lObFgmHDnPqtjyp29QS+jHhW0zt6sM39y82ZhczOMYlrdjPR2QcnHMp33xQU0TiEWmVCCLEK0v5j
KYjmJUNsgCgnpLIJbRD9Ztpl56V3x3vbH8WpgznrM3TklmzaHKyObmVl3dEA94KQI1v/qDL5LntT
AutOm31poQ4ol9/I17Beq6W75KU3h8eyZR4mqew+pbnKzFtABTZLOtCe4bFPm+EFe0P8C7xsHoVJ
bR1dm5UFycw+KQP8DTHf/2LvTJri1rJ9/13u+OmG+mZwJ9mSQAoMBjcTBQajvu/16e9PrnrlTFkv
FeZMX1ScqAHnsNiN9l57rX8ztMUmGFKBJLnL1xRCqrtSoWDohUXw1CHwN2JGBFvElbMGvBJQzeoM
44tl1VQBR3ANojKdZ76BSPP6A2iTBtwOzoLdDt9b34dEG5q3HvaeNHCRtNX8ttv2pFFb1Yh1W7cg
GFs+yxflpaavPKTV9jJq2a7PO6GQnCcIGS9VKd1EafkGWF1oUR6vJHkjFyJGIZJq4WFDB7W/s5r8
e5zF9w0wp60TNjj5qHV+VwyVAP4MjCMoRbBrHp8sTH8IqgGG6z7nmPQuxUkfrkbTRr03ryD6odCV
emW617COQS0j/Ybx2rGQOAuRqs52EGjkXaGgLIBEmpKP95f3iSQW9pPVtmu/b9pbSTDR3yj8ZMWU
3yoRwsoYVeClrKP9d0Tntr011QgZAHzPbjKF3vzK67vslcY3qBzgUhUPGemLJEvXQoM9nK7cO7W0
sco+HD14QsgjZvEzpoD9RfOj9MkxVWmDZvLnXo70DQZrLqJaFackRT6awgp6rjjE+erwTLk9ec0T
rYlvAtRYkI+jpy+YAiLq6ZZ87U0GObTpSBmKlVdarXtvGlgXrJF6OjgA3RCSo6QYegjSroH+3suS
dBRxG1sDQZYfzXAAGBIALcfP7iYgrzhQ2nmI4tzdQOM1P5VR/eSasK84BnHDap1nXrPaHklLXCoE
sbDDmBg9bo2r3qiDXaBl/RGlmXtzIAszROeZiru+skLRABWDrSiKA9E+KzqE4ke+X18b1V7zmfhI
sbIdl/QdWMdj2sjpoe2Rg4Hcaq0bsLvI+rCpKNkWQMNKIXoMZUnYA7AEzYZ0xn0u9ub33CLdtbzh
lnYJZQaKXrKduXJqkqVkm6YCaIgUiaEBosdpzcw76xvM3V0OpX6Vhd6d4oBcdASODgs3gaLzefFX
FCuh4Hoe4Ni6uALn+gQGiJpjkSsODqnUqtRg2BT+eybFT0Ado9fUHKDjO0gcFJSyLER30HruKQEJ
FlXHXOEp5PjVvSZDUYhLvp28ZbdbLcnwWnK1OysZXcRQCUGdAT7jpvUL6SYogXFJZD7fsakNNnId
9y+JKnu3/ggIoKShZd87V21QvxvyXR7o1zU0qRgVCdV8dMzCeBjpEeBqpcx4NJXBR3+dJ6hqes51
Y3bRoa1Rl1551FK3nUhoQQzgxOduvxEKI4CiPbjbVmipJFe3pLjJu8O+RNI+bdcIVWBdzlbbZi6e
witTDF9LMX8J8aBCA3al9K1EUT1By5HdXtFdMMv+PqYvsKncWt6alor+mTTE2q6yJJMukRXaOiI4
0h1CIOqnykMdGasCUlJHvh7coH4Ic/Gra6TfZM19omeW3Lp1jISp3gNDXQtcc/1KRmcLYXc96r9o
dMnX8eg01jk0ty1BKLchluzf9RBMTN5gWB9C9eARSfEERe6UdxwkHOqRZLSR8wVwVL3vJO1zNpg/
VQ9xoqBOHpK4Kq40z+ssyrhx+6wgKUvKizUlCtABxjC0zyFuxqEEdL2FIkr5IF0jLRLclG5h4owX
7nqkblxwu+ZVJ8QB+mGoWwExKHemBO/UEwsKQ2k2qmXFjznCD2AUrfiTIGbOQ0tiuaKW1zyavirr
nAJO+qgAEvuSaDWwGBy4fHQPKC+jTxMfk9g3bvUEW06IsNq+QekIlazRotGhgJd6hXKlpIj7r0h0
Prl+eTRzHk5A/CK8PBwPg8UbS+JGPPRoMPg718O2zFI4dBG9o7+IPza8PZB7eD3LEpcTrQsHLZVV
B5BQPw4Gj/cVJUuNO7AIrhSnNV9dqu3mc1VweK7UNkMbs+RiUXaQDoCU6yEPRYAJlsR9RJfrNdSU
EjPLvG3rz1RFjOFWlNxa2lcBz8rNqHAMRjkVRhmbKkWWDoQFon+JFPtfjdDjkKEKFBg3XZzgFWBB
xPpRKtTiDqLFx7zSHA3wTB6qSBsEeqWUV/gnWeHNgM5mt4tlCBDbUEMrCV3Hroq3Lel9eNWLfH37
GByztsaBvOcK6bNCPFjMFa3JNiK3aKBp5jd5GcR0tEq0YBC4DvXgR9DUeXffqWKlQ/1BwueOJqKe
HRtYIF/MyvVE9Dxof9O1a9HlDDj9+dZySL8bjq0I0pbu0cTsdJmOk4cRsbOt1KECW1JWarvvjPqG
zPU29dF03Hqo26I71tcNHp6Kcg+zI3ioYQzQAuD+zrEDQ+fRw6ZwPZi5cKUZ/ucyb7uj2v0yaDA7
FHGcRs7XqWogiI9o2AD8D75w14CgN029HaCHdLZUDsO+5tbeB6lF5c+r5fZKgwBw4DCp1pWioq2E
4hW9i9a6Qt+XIs9QvmNZ3KzBMkEdg8+KLlgXbTLEoPgGwnz//+EXBvTIS/CL797PwH9J3DOm5b/+
o38DMGT5v2mGGKpGhqAp1m+mpSSZ/y3KdPUh2euGZpwyLYFZ4CL2L/7liMz4TbMUVQXsBXIRuqbJ
hvI38AsGwtncu2lyePuf/zJG+IYmwubU0eXVFNUYf/768oDoJq5d0v+xahHjV0Hqji45w9AZlHqL
TWk9JeXTyZTM4DxQH/4zEKARVdLN0flsEkjraqejgFEdBdV9LKFTQQL6l5Az9Nx5KMnsWCwTRKkO
LoUw52MxzIQCrMxYUsQMrP6LUN6otCCNfGEoU+lhuLG4iRqiDKEc7zdrgleRTepwliJ4tiHf1q0B
Lk3bBP51mT5n0fXlWZsO6SwURa4ROnOyPD4KLi1Sq9KxQRaD9vUuMHj3+eHekK4uR2JDna3Pr0iS
CARHNwF76ePPTyLR1YYnDGH7WHWPinsbCt87xPwvx5juAWLIksqeNjRdN1R9Mho3rCFJ9q0KnbKJ
dqARtRuxLMuFKDPLQxQObwWzN2RiJsvjszsyel/6MejvXVXbNvHRbz2AHO+tdrg8oNlQQHIk5F1U
FYzV+aQhHQcwoZatow4e+xe8VCEXBb+IifYmkb9cjjY7ffCgtV+kbE2f7G+kKhSlLAvtOFa2HO8p
tRb2wDgzp4fBr/XRTANjPh0IugLm63QPyCn0oRp1/aN67HrlRrWU+76BiVGaz6qZofygK1tpYQpn
9h3SeGDN0Jrju7ImeyLJKB46vdIdEYROvveyIO78JvX2GcSYheEthYLVfjo80XeLsvTl7jgEyZ70
9MZJolGjpv63ovz/8yBaCjSZx0pHE8TjRWtbnn9Q9GvHocobvF/eDTNHw9nETejxmaz6g+bI7VEQ
791QpeGU0tU7Bv795Thze1wRdY2EUTHg2wMePJ21ijqbGFdddzQl8hsZpbC0fIJCB8hj1N4eFvbD
fDgLdBvlETK5ySaXRfxswgJDt7KKVh1c1YAkXlekdQavilb25cHNrRQivRL68iO1R5usVCNBm4D0
MByFgNdui54wGBDt5e+DqKgiALVEFEGZfreJoJYBdjnIaGXu65Amd3IqHSOkWP46jCIyDNp5HHEc
SucLZaCkjAePKx+RF9qEmH27CkpTzsJHNHMInUWZzJhSpxhIh558LMLsUS+bJxefpA8MxARhKqJL
aerTa2IQMgMRg1o+Au+rIQiIEFJzT1uIMvP9kIVwnEqoWJCWjYfhyYWHrRmPbDMLbDN9NpxDl74m
EYy3hQt8brpOokzH4qs9PfGhkI9drI912fJdF9OFJZnZxOh6ILihoj4kkmOdjySsIycuIjmwYY2v
LfWKEiIg1dvLizI3EJMclZQR/qiljH/EyXQJfUL3Ohk0pKgx82qfaoBHlyPMDeM0wrhgJxGsJoJX
oUnCkU7Npize6xxpGPPr5SAzxwv5t0HyNiYisjoO8ySIkURdq9S5fozAzjsu5ZIYH/Ho2vfctS4v
fPizwdA6UkzyfFMfMdSnwRI302WpFlSMNzlefLP9Rnv0Z+tlLcVz85skJNvLo5PG23JygyO5zTtD
JTMFFzC5FKLS1DxRzLRjUCrUO9+q+IDOIApP95LvULwBTiCEu0Yx15cDz31Mp3En01qaFgScLNGP
qBVgZN/uIDGt9Ly4L8uF62hmH9KQG485Mvx/PbJO51SIswwBtNGM2xx2uSoferxPLw9mZiNqEq8I
xGcMU6OccL5seYEYM9JzoY0uwetg+VspVL4hVrgwZ0thJrvDSGonquH42xXquWpDPxApScBRm8uj
mZkwLh7SOU4IbtXpjketxe/zQArtIHNxuMOgNF0YyMzik5SqsopyjshxOtl0CNOFmkDhyjaMu254
l2je6NZuyB7+fiBcCNTbeHJp8AXOlyVB46ZWDcxw1Sg6OmZ3zS2xMJK570c7iSFPslHoOnGt4z5q
dwjSgQi78Wr/C9LmPxUaY2ji2IKm4eeaf+504/EDw6MSYIjUZHm9mOfDK93SLCujcXG9TB7dzrj3
0nzheJhdqJMQkxkM0EGxjD70bMX44aGA48nfWjS6rezp8lDm45i6OHJO+N9kQ9SWldLI5YEsVF8b
OiJh96WJ7iUkHS7HmTlfSUt/x5mcOlHuKfR7kxCFQP1HCme8Lzw4CxGWkYn0NTX7u8vxlsY1ftEn
l4ek9QIkyza10xI4Uk83FR3qKAO9rf/9KXc2svEvOYlUKHQViiAPbUEs95jiYJqqLWyGX9/L5K6g
FoWkP+cpX9N0lbSmwEVWMmgHfBev232pbgQbmNajApborr/XoXJ/Bf1s11cNZgINYI2Fr23uZDr9
AybLxxUhCyl6OrbXCJ/gI+yD2N99YMVOxjhZMQXwcFG3XWhLmJunwquUvEdds/LkhY93/Dinc6kC
IiIDM3RZMSfr1cZlKyDjFduptW4xBa2U6gYZrc9i4P1E+PS2iuOFvT+3F0GZgltSZa78XyfZyQ6p
GxdTpxxd3ZT73U1R1Sh5L0VQlAH6/v0kUrJD1o2jUTPV8TM8CeWSNLVtFCY2DGUb0hAiBtE1pf5r
OcQi/nKscUGmE6nLvPvwHDPA9sjnsaLQTAbZ0WK75qby4MVW+ERhProQZm69dBzKLHKkMZmdhIEa
AY/W6SNb0ZPPKYZSImiSoX0BhYGxEhYhwc8PjOsk4ORI7OPMC6wUcHkk13sD+oKcx1dSsHBszM7e
+KLRTU0dc87z2fMssSINlVJbSj5L2i1KeSu9Xfik5mPoLI1J0/xXafx0NzTU75oh44os0dFIlWgv
qXQv3epwecLmDgdeG5Q4xiorD9rzofQO+lAtMq42EuM/u6F+oReysAlmR2IZFNJJ98aKw3kI+CM9
x2plHTEafEzD/BEtsqu+rv7+CYi+B8mRjnwIr7TJ5wMW0ckjvxeOXeFtgN/RSUiPlydr7jA4DTFZ
d0UCoD2YgXBEVH7tGa8Z4I4a7+pB+Xo50JghTD/P00CTDAKNChrPaHQeozY5yD3yPfBmxPKevpdz
QPscxAi6wiCheF2Bt14q7c5tipPw0/RMhe2DGlgmHB1XvnGb6DaD03l5hHObwlAorlKrpgg6DVEO
oANKkxBi1+9dLNV6xFBU/e1ylNkFU2VU5kmXecaMPz85UoMQNTIhbYyjmxnPltFGqBHgQabkoDPU
Rl+4aGfGRFlf5UEjWYZIHf88WpoaGBLLvXWsNKTURDcSr1TDqw9qr0l/v9nPQk0GFqUGrstlah3F
trxV8nALO+r75bmbHQ2dMWCakqlRvDkfDRJmlthXkQCUNa6vStRTroeo6GzNKuT95VAzywQlmdxI
FHHh05TJqT2IhaiohS8cBTdelQFmGOg1FEm7hju2cBjNbG2dXJbWiAyBxlInoZCC691A7Z1jlQzG
HXbo4iMQx2BzeUBzD5yzMOOfcbLxBrkPIInwtvUb09vD8EB0gFpJ9jB4Ro1jrdmuCtFv7jzsI9co
k/bXVeZG28t/xdwKkrOQtSBiyYtxcvuqESIGdOr4xrQMbhWo/rgDRSfiKPDPAk0mtcffErfkwsMo
Ax20lrY3gBOxXxjOTDIBpGu0/IYIQkI7OX01MyqTHAc/W+4cTMzSLzT5b7RKwB8pEK+8Uv0kk6wt
fNNzW1OlbM3nrEqyok/mEPGgrIa7IhxdSN1XnZ8aWzA5wz4WlfShDytBXpjLpYCTuYRr7WdiRcDe
bfdJhqo+oH0dFIKI99/lZZt51zGhv8c22aSSUwcUFEzhWEUF0E3XRtT0qTKzt8EXHjLHef5AOCqo
hITZaUxbDoJXIHhVh9yeiru1THkdhI9OJqIfE4BLXagJzk2jJmm8jcduwB/pE8QOveLwd22wQRu1
eA+9fmu0W6H7dnlQc98YRwmvOxlTF12fbEpdMvI08j0cqusvTfkZFT5sKRcO+6UYk2zACmLZ7H11
3BLw+H2LZBPRRKn4wFYHm8TnheswVtOToSDLbElRmFFfgvoC3BQFxXTl4pFXBeLC+Tj3KWsGQA1K
ttRmRzjG6fHo5NSMxVoL7T5ykd/JEM408dMUXGuXJMWjV2tvYa79uLxUc1uC3WBZCk85StPjNJ+c
yWpS18jSVIEt9vWqcL+XPBabYVhhfLTwYc0tmK7IbHSFlJryzHkk7PI8KKtZaGPng1GOnKJ07ML5
91W1ty8Paj4Uwoi/6mmqMg76ZFAtjFdMYgcecul9raPpBStC1BdSgbmDYmwQkUCRClDyPg/CMZFh
XNdGgGXTvaGEt6gNbeJI+KRE7i2o7KvLY5pbKJP0Ca6IJStk8+fhIjWOshrrQltGbqd2RIjp/koN
vkNkXNiHs/c0eGKLfICnFoiM81DIBDSimnSZrdb1TwcN4qLMdzjDocXZFwe0yGhV1o9xWx2kNny4
PMy5pTuNPZlVFIXask+CzC4FuwaPJvE+LuqFPHt2LlF7GcEMtCan/ST4mjFM2C6yhRYPj+6nKIxy
4p9NDOg+MJqTQJONKI1aLOjKJDa2K8iWZzcgJ5/cYCmnmRsPhy3NRBka6h+NJbEqs8KVeXoD5cdc
ud4myY2J1aymLHxYc3ueAvFYj7FEPNYn4xmweZX1pIpstIgBXsdrH4y87smH1HqVs8fLk7cUbPz5
yVcs1znOt6JG6Qd4MNSTGCFqA8cNnk+rvG7vkkH4wL11OrzJEQWvuhIct83s3st+xlKzb8CRrhxx
6VU+t8lP40zuLvCxouUPlDGy8rOBC6hDJpM5b5enb3ZT/F4rddJOwDwSXxoksW302A/l8K1O6Yqh
ZAAvd2GXz11clsb7Qad2Boxrcl7gX6QGo3Im9aU3lMnWeVE+m0OxEsNvJZX+qs4WLuXZ+TsJODkk
NLSS6TiJmFnm71ZmbhzpIcDp7fL8LQVRzrcffpXoTIxlOhnv8BDzLhOZj+b9cpDZPa6PWBqTbp8y
fU9SB8cq1tK5RDBKc6Q75NY3ufqeYVCFo+nlWGPmOqmf6NQcJQ49RdGlKcIKAUc9izXKm7io3UCT
vkM7ZOEDmt1zBpkf9F4SGXEyZ5aWyDUPx4gUxl8FGUkZTYpO+2JmH8j+rJNA41hPzoYOC1sQi2lk
O+LnxHgXYLDq0QLqYGYDUO9RwQrKmklFZnIaoJQnmUlL81LPXkWkbNBbUeUfl9dkZsLIuTSRiin1
TGW6JhxwgttneWrLFWTi3lVvfSRN0aNEnCpPtYWbfXZEdK/H2raBDsNkRDn3kVnGXmR37iZu7yIJ
IfanywOaDUETkaImI8KL5Xxh5Kw2Qxcmr4389BOCLm+Mbu0qxcJI5uZN4vU+opbJKadwWxEpVoE7
HKkN4cUahUqUVyl6biCC/f1wwFCoOoIipEPTdvzIya+lpAjtRkKOEm9LvFLaaxyXnv9ZnMmJJsV1
EmfoTNtxIKGXDulVNraR8velWgP0MFg6HdQjv+J8cZoWwwYZTU7b1B6zu1R989zruvvAZ3MaZLLJ
fMkImk5lyrwIKR18TKIdDuEy9JTS2X1g1jR2gKJYKo+0yayJlah1LlJ4tquJ72iEb0hc9ojjLWQ9
c3saHJUoAlKXQQZORtS6UhXKjRfy2Whrve63ifGo4rTxgcEYAPVJ72k5TNt4JfeZBiYwscPqxfGv
BcP21E+XQ8zcALQAfoeYrD9CvwObQ85szYlf8M9+8ItseznEOBeTS+YsxGSuBDTMcApyPDuTw30Z
w5F0/BouZaqtS6PdxY1yQAl0YR/MjosnLGtkiroxLYIh6KTHIUm8rbo/fedgeB/YACBMVEA/EjZs
UxiLhwwR3KKaUwAlm0wTXugE7IELf/37uTsNM+7Dk0tNFBAlgSgGpACGT/y5d5K1hUr/MDxBDi+0
pXfe3LaWNVXBfItmA4nBeTjXM52MImlgowR7lUavcPI2ApTJy4NaijL5Rl297HSciUG1KO9K2W2C
8kUZFiZu7jY4Hcnk0nH6UkU1NwptM7kfNXZQvUNwCzAYwnKXRzO3004jjT8/WSJXj0qjjsjcY1fH
L9fFeqdY2GxLISa7QBWFppFy17eVJt5oVcXz11lfHsXSfI0/PxnFMJaEkemNbSVxvyED9rPvxLcM
z+pSqRdCzY5GR+5F1QAGAnM+D1Wq8Ilqg96znrU7JUN/jwviAx11yE0SIH76zzS2JuOpG7X3gB8n
tqGWWIqj0BX9iNH9LNw7z78f2oUsd25LK1SVyAdQkCL7OB9TXFZ9Ct03tV3nS6qXG8/EGq7+wDY4
DTJ5I2LvDv++pN4Tt9od8PddXhULSfTcNlBGGA6oVK7QKRBBE4IcsYOMbrrjvLTo4BuaeoV9R7mS
F283eTxNphfDabDJN4rUQBnRVeNww3Fxg+Spsfah/MTYz7DHXUP5ETalfhuAPVol+ODZIZ7ICJzl
PZIs6EMnCqzblR91EG4FxBcyutlX+GVbfIZe8MNIRMWFhZg/e9itvFz+XmYXfOwK/FrtP2pv/VAA
O9fD0M48OyDbrNNg3fCcvhxl3DZ/zNBJlMlJ2bf94Pu+FdiYZyLm0V5RALnzvRiytWLsoet/oYRq
LgSdeYAi1/x7aJNlKSJYrIUpBXbbCqu6wMEqRrAUkUn9vaTKfXmEsxvuJNjk9IQU7zphWyOUm4XP
La65WhutVUdap+USvmt+ycBwGLAVyXYnk5k6GKk5ZeDbEehneJErRBrU+PPl8cwGMcGwSTTCRHla
Am4rNEGRKY5sRPKRQIUd5/6oyy+Xg8yuEI8pms20bMCKnJ82QiwnCDuWkZ28NfgYD3mEvKUt1d8c
b/dPIqEmfB7JTGLdB78OrCt/g8mOZ0mBVCyKiiM2OPzAnT02Dy1N1UxaUpO90LhJDj0hjuw4efad
h1p5r/Jk5aUfeI1AjoMuSZpD3XyS5Oi9iqgujrl2nhcbMXgLwIj7ycJY/rzkFBhrdE84GijQTzs3
0SizgvhsYDtKsdMj9w1tqgWy0FKIyX6WMB1MtKgObFLgB0XsN7JbLSz/n+fP+SimR0GFLqSv0IqM
hXZlubYuNrtGTjat+iRmryX+25e3259fz3m8yQ6AJxz4+LXhRVrmKPRqSCTf6crTB4KMBEmgxyyP
Ov4RJ6kOYqxNi1ECbUIpuMYa9ScWwWstshZe1rNjGamRBFIVQAvnYbSy0sIUUYBjWQjhsxXJ5Tpw
BucVCQ13/5ER/Q413QlDlFRppVlHaF0UvWSqKyhHLy3On6cOi3MyoMlmQOIQv4gmN49mQJ9JxEDr
RssyaSdBON7iOFWgVlQr4vM/G9tkS8QduruVkVlH9sYbJmjbvMQFNbOChTP1z4sIWBrDg0Y9EuPM
ya6AICwJElr9tozyY1NlCPvWeIC8D0t1naVA489Ptp/rVnEkGsieGDg9NepVLJprcOKpISx8TDPn
w9mIxvU8CZRaHD8GL287xS9ni+Hvc5JY3fby8vwCx5ynKOfzNh4hJ1GCQhFxWBsiu8CzaM/DRLn1
oZLYg+PV93KCuZVaR8bGzUX13sPuZjX4Rfs5iGj2rkoywL9HUVICHD9rLl9S8Wn5HL+2SrLQdeLh
jwjae5PdDItg55kv4WxmJ/dv3PpyoyRlYLtpjP9SpNTZdZElDj7DGtnquqvD4MnVQ/Xh8mTPbR2K
dNoI1tDp+U5WNO6MuEaXN7FNNV6n2d4Uup1HX6BZgqDMbZ3TQJNFdcsaE/Uw8u2u2jfkfJb++IGR
6Fz2I9f1z8ZDYaoocRtYbw4KuAnhk9uh2OZ+der3y3HmBqIA0jDB1cJEnJJ0wkpTB0+ufBu0Tqvd
O+LCOBZ+/xSeWaNg4hYWuz8OvXtHRd0rqRaGIM3GAKIDRgbAOwCG8y8MawCk2NrUOOZ1Uh66eEjW
Wu15N54QCdcmBkQbLCBFsM8qCgkaHqmHvJfzrROh+Y4rjsgcD93B8pjiy5M7tx0VKPIWgpgIik+3
YyBSYfEFTrIOq7cweRRGIcdudENauErnvrfTQJPtmHoK/WyIN0fPqT8VfQGCQ7oD23n0XClbV1n0
95mVdBpv8n1b6Ikpjk7NsHVwDvHpVmDBeXnuxl8xPTZBG9B8G+u6SK2cL2quhy4P1XFIwgB2A5E1
EWmm4BnxgY2JbJautmul/XE56OxOAsSBIwGxKYucB3XSIHNkjLltp+CzM5PugHrj0pt1Ju+ROKJG
Rit8yD/6V9Hg4FJncZFyC6CJ1rT9RpE6BwV9SViYxNkNqNO2oh3Di2ta7Hc7uUNoFeHKQUCeOsO5
UYSf72yGZOHgnR0Trm4ji5XW7FSWZmi9zhNwYrSlSFw5pryFyYOMVLfwQc3ucxr9Kt4iQHynzOkW
O8nerUBuIsBmuNk6TJNNkPkbz5BWbvDp8maYnbzRfYkGPdWeaVuupffrORlnvADBcJ1UwiEw8gcE
xbbks8PCSs1OIMewBIPeAGI+eUcWdacj3cZKicNnxXhsvVut+3p5PLMh6PnAIIP9yaDON7cadnWq
lrJvZ71+L3vNY2UiZ4vX3z8LI5+HaWIBax4VMqEqtFuUolF045/KXQgztzrM80gJB3/9h3iQLLjY
mXReYONf8mb6xa403W9plW5wWltYm7lQpxnT5CjKDKOjCMtRhF358Fj5MgU4X7O6VZF67pPhDwiE
Xp7D2Yj0z2EGyZyB0zaDgemJ4+e8JPSk2BQUevT4pcBSdoiWJH7Gm2F6zI6d+v8babJaeMIUqSSE
xrGunkI13A0oKxTNRsPvtesRV14on84dsMDjuArpoSBNPA78JBk2hcRAe7Qwjx4gB1qrK63+cXnq
5nY5FFYaT8DVKf1MFsupAC62auvZPoQ0R0LDsAi+ar3+9z0apgwpEvLM8Yaf1s8jvZFQftYRlTL2
TXYYygf97wEbhADkADoN2SpUx84nqyvkIAcwBri1fhhyPGvaa314+PvpgmxOB5VjAf2yyfpLPelJ
lli89ZHKXRsaPsiharlrVY3b/eVQc4f3aSjlfDi9hEShguC57eK/Y6YvqfiuWI8mteEs+MAmAIMp
jlAH9LGmZDSE3ku5KOkHOVa/aZXXplVW7bAQZO4jPQ0y2cuCKOaNG4quHaAAjCj8rmkeiuhHCzjt
8sTNfTQmFzjlMoYCd+B84qzBhz1qeZ4d9aJ40JFrWKU4Xi0cqHMnATT2sZHOsxCZ/vMoXpIHtW+M
sKqgvMlzx4VFlV47cvQGHPMe/+UHFJ93l0c2GxNwDVp2lJ05xc9jSqWP7YdOgiz6UblK4vheDL18
jQHIsUHzyUzcu8zIF47zuRMCVuV/gk6SV78IJQR9lNiutIfOrFcVIur6wjk3HwN8Gh0iTBn/KAuj
fYvzBzhMI/bflWTYyGLwYMTPH5g+UmO6q/zDa/F8+rg5MP9AvdLOAuUFVeADbinf0MS903G8XikB
NoWNsoRJn/2MYZ8DV6K2Dor7PCia9bXrSkIEWsnfh/mNV+Jkaz02CHIXf4+MUsYKxX9iTQc4NFY0
ZDRdhyK5jws4QRgk6m29cDLNrtZJmMnWVyMU+FsVsIoUf0dS4soKZVLyJVzU/MTxFjTgDqiyNDnO
kW4Uy7SLaOsW+RXaqutQx5OjjDVUjVu7D/4euTZO3u94k2MjNwH8qY3l240QrspQWElUlFT98+U9
OP6WaQJh8bhFiwv9L2XaNPK5bWX8/yj1mGK1iTXzOnIN/HIA0GJjY3zg2z2NNrlDUJK0UGqjNZHK
yapWH+HxM6xuIcrSmMYD+SRLCQRkWXoDbETQfm3x0nD11y5405vXy1P3CzP/59xxRND/QIdgisFB
T9GqjSAPbK8u9St8E7EYKVsKPX3kfYqQ011puoMbHmjaYyEkwbrF//g2lLQWabW2brBEUOp7dJ61
o4HNw22kZj2y3Ar2xtgMpng38v2sUkczXsVMbjGbU5UbIcZDsgpk7ZPqps1aUWJpUwy5d6O0MQVr
dwCk0WoR6thCto4VKcXNMPe2cV/G+1jBFezyJMy98y0UykRuaxpbU/XHVLYKJcQR0/bKZEtKhVep
it83jqPiN199sUjcsmDhe5/7Ek9iKpMjTMq0TIG+CTYpG6mM0GyVVd5KKzm6bVjuywOc3Uzq+IVY
YAGoK5xvJlEPW1/0INYU1KWK7Hoo8dNOdnG1AH5YijP5NFDAriSvBdAhScVVHNF8inYOMt8Yzl8e
0MxpSUEBFg/OIha8k8nXofde7yUl8hJShVS0exukxabt+4Vpm40iEwOM4kglm6QGQ+jrQm6FPIgr
RE6kx9ZNVlX3cnkoM3MGZVwHeq3wxkeJ9nxtVDlzG13mOME8cK3judRHzaop7h3z2z8LNBmNmtaF
gG2mZzsBBEz4ORVlBH+U9IkXhjTO/uRMAdKD6hvUu5FNOLllsFfzocBRtXC4XERNeCwG9a9ldfjl
wKGBKGns6elF5vZs6K5oY+R78N2q75LstWu3orz9wJydhBkX7+QULnkpSj1e6rZb+djENrhq9kjr
R1fiEgBzds5OIk22AaQFSVArsIpCkV5LrpqjR2Qu1a5m9xqkfhGZRGUUbT0fjo98jymWTWDHscVe
69a69O4kuIW08cL1NXOksj7/iTStJQmJaWXU4AI7MEQXTwaEj9Siv5HE9qufK4++UUqrRjRWLcLv
H/lqeT9QneNNKU93X6EqYVRUcmz71Q8xxEc7rFfJEil+9mgAuvYLSwYufzKTIcz3Xpb61E4suT+M
xpjryum1Y45fyubyHlwINW1fUMH18mqIE1uId2BNtxUm5XntfGTWfg9oWplzGqMuMb5GJoO2len6
N60cHoJ4Cco8PxiU2GjjUqmdQi6qSjHjRssju3ZGL7PmqqvaW7lxFo6H+TB09aHW4Uc/hfrJFigi
XxB9fKbrFZ3ANRZzWrNwoM4QLscTDskcSrMAlqZMk8QAAtcXSmoHhYANXaTbAw2/Lgt73pHisZb7
3ZDX4aYDIFeag7/9wMY4CT/Zg55Qi0bEa8ROwhRTmdElAqGOBSDO7JHxO8g0T9FU6ABuDrcuJDO0
9E+prgMLx9zp7fJgluJMnlmiRw1zyMHqOVCQFONOjX7gWbKO/YVFW4ozSYVSo9WDoOa6TbCrxt5l
ZSD8DmOjMZfodbMnOnxLkgckfGkNnh+2ZpvqTYlXCxyx+FDqzrMWiYfLkzZTu0Ck8XeIyaURu2aV
RtboXAs6b13i1dGXw8qIjefQ0Q6D1WD24qQL55E0LsUf1/tJ1EkiEYR620mlm9htbqo7vemDbtUq
HT5JoV5tuqSpVn5uCT+83smOJnZaelR9LYM82V8e/exHfvJ3TPY/vmqelIpeYjf9PR0t7pI7o/xA
p4ynkQwvDnQJUpXjH3GSAShtpcoppmb2oMqraPjpBCUlyiXC8exRchpmsllCS+ycOMsZS5gcFbW6
7ovWDtTyIHphu7Gy4qAF5sH1ejZqcn95HmcX9DT4ZBvh8wfBFNdpGx+zq8wsvmWYx1iij54RamCu
POBZVQ84s/Xbhn/DFSL/6vKfMPdVSqgngM5Gg+wPPmUtFCE2Ts0vEbLE+lH7byHO4oK+MNLZMGCH
RjEN/k+c7Jg6KqVYt4rILi0fjrov+us0rcx1Prge9cbk7xlI5PS/4/1a9ZPNgz6h2OIomNmi5L+m
nfRUqv2wkqJy4RU/9yWcxpkcnoGQQW6QpdyGBP2gudEdEoCHol+qNo/7YPrhn4aZnJ1x0Cso0Iq0
pivpSumHreZmePjtG+jdQVZ/4HoDeMLzTmNXQPg///Ikt+urTJQp8vFCxvV5pbsvydId/uvp++eY
/pe0L+uRG1ea/UUCtFALX6VaelUvbrfbfhG8UrsoUfuv/0K+d9wqmijBdR5mzgANnCxSyWQyMzLi
3Yrk+6ym0At2MS5MaPLdhFC1D6lGeiS1cB7syhz2hVaNjzG33X2divlQxBjryPAuDIDw7jAoa83H
ClJaj/2M8hbvqwSzgLx4snisH6gw9HsINOYQI9LEvTCm+Is5e+Qq76Jhz0zL3JOib97SsSq+pYm2
CPflcwtpKSd9RN0TzIIWCJ7+vTCMyh+eAGBQsJam/OnGQn1sZILPdZh53Gc9DwzyFHlPF5zolRHp
kqBeRuYI2mdIkB2/8V5S8T2NAZn497FFHLHfFOMoci/CvqeLaVFFon2HBlVXGnj/Vc/Ape+namvK
T3WZr81IzohZ1koMOR4VcefdYabrMWbtxr2qPMSrlUifJRE6lNWBSA5t0u/5FOFN2+y8vN3AzShj
4MqM9GEqEE15dZbiodmNvtv+SqKvkfgATZKNF6AqWJgOhqQJaJ7ROJRqQXpT1hAEj8BeiXrG7EE8
j30Cx0WIGfAd5hbOe9tvQkT5GJsOikE6GvELYu3UDfrBcPlQlUWoVRi6M+bUCSo6tDfQGBuvIhMa
ulk2WlcYCCx2hbC8g92zIsAXpddV24ijZ0OJq9TArA1tLHHlJfTNbFx+wf2zQNpBrIeq+F9jyfXS
E0GmiwGupAcHVnVtpgDDlK+VtlWkVvnr2pIUqrPMhJKpkdZhkRhfcA3dacI7nN9z1Qde2i+WvnCJ
Aad/uuVAyGg12o4lIPqmeeWCfctP2hh1P0c0VymEI18trx0/njeqOiS/+zEOEG2AhkveOxjcqpZy
WZgUrwybZ8dQoRo2XFdpBOQBi2oBZLbk1+MQNXrf1EkVkiZ/48D2DNR7LdkWVlt1EgHx+mNGykZG
xvoa+uCoyjZv1vyrcj+mxpfqAlwe7hHgUEE1jGeqXD5IIWjet2VZASSgHXgcfx688mMzGqB5bT2o
Nm9he9WrercnnUQj50Oc6QsoBmKsFDTQCDBjtZRgNgKZysUtZ6GnRKURombLD1klV53edBOKj8ha
J3adjJAlbDxz6xGnXI2DArCFHudCn3NqxGGTKUij4RHn6v44/upQAibpM2mdjfqLMoLBzv+39Fe7
1qQo/lVxBM/2qhrC7npV4CUHDWGm8dGPy/57UpXzUcSQmUyN0Qu0ZPBwdfPxpY/12i/6p47O0Gif
MAdy65Wd+RRXQhwvOH9g13Woi5FNDG+e7gfEdTIoX9sLgYf32JfU87M8vqo4eT1vR/1x3+1I8avr
4xFyXBgNT0BR3ZvaD1LYn86bUH/adxPSBZXPui16SHKH8ZTuPfGjNmw/L1+nctoIJ1uGlrWuHJU3
BYeyMtayzLTxrg2Mdtwb+SfMP258HaUlEJOg+I5/AYB+amk0YiODtyaorlXhnFb7JvL2gjY37dx8
uGD3MB8M2Tc8cFw5iexmUneGLoqw7sERYT7mRRZMEN3pxw1csXJNK0PSmgYQ79LBIzz0UKjxEqgR
32dD7cf5JXu3siOddNolrGuTKg3NMsHoyndUBfwaUZKP1+d3Tuna74Zk8IJtRWYiIuycl0Z+6X6x
QMZ+3oJq3gOE8n8+ji2d0shJ667SgH+EaCw9aIn7WYypcZcxKMgWRVo+xUiX7obUq27G2r4vTSu9
50lrBMM8TBv7qrpMCcA8aMyDtfi3WuXa+3uvsr02BqYn7gd/bh9HIEL0diOxUu8piv0L7e7CYn7q
+F3klp7Zolve8WQpRkVmWBoGuyT5AHf+f1YkF+naQrOHGtoRwGrsMlO/cgb3oej4hscvP1bOZa13
M/KN7cDbE52Au9LOza+c3KEAexR9vKvz29iZdvSiqLGyJ3mLmbuGzjVwf9gFstLMOrLqs6CglWy3
UKwbn0kGaozR0DR9tPQ681+mJb7NWvm64fruxuZJUT2x7JGMLTZPs9yvFSBIee/uMu7epGx+hNIu
NKvHj5VHQwyY3bmV7exKYn+Ms5H4Q+zuzKZAczTix85wr87/tK3FL39fXQMWelJZyRNUuCGbCh5D
H1rxG0mEKlaCmQEIPQJsKyQ5T000DV46aLEArWmw/mEyLQBcE3QrnZjFP1KDZxtLUp7tlT1pSQwf
E1QUHtqjZnXrGnNY1snnyt6iZFZ9U4L+OLQygETF2/V0WWkK9SuWgy9I9Bw3KIiQeFvc84nO/lCJ
TyKzduc/lXJdgKKi7b/IZMjx04A2WmT1FvjQZnPnIuFqEaP7fqNJpRoaMhGs/piRkhw3IXVcGbxC
xcj+UeD578dakX1sBUANUBLX0WouQF1U1ICUDxhQPRZ50Xx39JpDj6vXqntDEHJsba5//t/WL/nR
nA5Z1CUZ+gquRl9rd4FxeGZxo8fj1rdVnQrUB/DQQj6JMWzJVNuJqC1GVoROZt+UZrynDv96fjVb
JiQvHR2ha56B51xtgQ5uhoL4F7MZ9W/nrSh9BihIoH09zCvLYGwOSfl4GACELFldB3UctTurHMRx
dDaxYcrzYAFgAW7jRYhQennbbdEY4JwDZDUeMX1NfMCI8sHEkJXrk3jDS1W3EUHFAhogYJ4GDOb0
8M1g0s2aYlEhqVGYjMZbrdIbP6LjbQta6j2fq1u91H6c38zfuyXfgWur0p2UmCwzGwOUd/mLeO5L
v/9kvkxlUH4bn6KHJsw+MDzH0n1MfPvlvGnl5q7WKx3KHNo/DbDOINvD+BVND7zwQntwdl2THvtx
Cyeh9JqVNcn9p25wapc0RZjmBLMcRQhOnD2kS3bnF7W4+LntXP6+unuyuMkHHkfgqXPdfStIWNjD
RtaiXslSlkHRHljgxY9WJmIHxQxRA5OLwppPoBlfurcWxrPPL0R5w0EF+j8rUgpmaFae1xUu0WGI
DQhXZkmAWl19sBPvu56ILSyJet8WhkewFmKyXnKGGEP0jjZ5SchqTgOE63ZXadO8sXXKRQF2CBAY
WsV/aVx7bjN7mZmXIcoy4EN/GtI0EHGoN1t8/MqzDJD28kIE+EIGOqYuGqYjZF5Dp8Zbqsn8SHR+
BdiAR4wADCh1uoXUVm4g+JYAPkR9HqoYp14x9Bp35gqJeV8WgYkT3Dn/rmqF6jswjcDdYhbTlgH8
+dRjSCVC+opCtD9arm+XH/Ik9beEu5VfaWVHcj0za+xMlPhKw0B2Scq+5H3yYNaG72aAip53c+Vh
AkAbCCboFP/V+2onPSrH+vcDrthbBP2jNj0aQxr8uxncu5C0whio9desOtVYrwkdwNeEeQe84I9G
/nNT/0e1b2sjUmCA3LmBWkufhPiPL9asH0VV3cepfk8Rkjb2TeVuQFpAiwdYSrDVL/u6CkJl4Vot
jcCUqBH3wezMUJj56/k9Uy1nYY9f5tUppsikm2nu+3hg+pSGXef6JclAskF9Unp+sik3rLqKcO1i
Ms4D2RNS0dPVZLSztawUQM+Dv9CePrjJ55ImV9NQ7Orhx/llqTxubUuKdEXiVmOHvgkOag+AAztE
JA44yo8XmMG3wVQZOPExU3a6JBq1uZV4QKzkVmBAeTy6DOeK0hf4UtFowSyRtGvmjEmAPGo4WPIG
cY0Z7uZg9YT6OW34Me7qLezG73aAfLmuDUprarrOsHH9oVHteRVGtvtZAMWrjwNaXiMLDDCWBHW9
84qg2+u88QsDqApP88wd0yvzkEaNuIacoZNhIs2pfqS2Pt1Ojhju8hxPubzu8V8sST8Xdeowvx9M
9gPzqHTfm3pxAMnpoze6ztVAm6wIogm1YyBZkofcTXgRuIzp7t4bptzPaER+1Z5bfKzcmWlXdUX7
12ooxjvNK6ybNKrJAaO7hRGkrtCupzluH5q6H2+nGVh133Dm+jrR7bj1IbHWiOfzjqE8VlCkxrQk
cN3A9J46Bo8x6+BOQDmy3g0YZkzT4heHTKbVX3DZOuD9WtRnQUcgFy6LYqz0sVvco7KWc4SH/1QM
xRUInO8dPu7OL2u5FP7yDSRDuNYBEdRlnLI1W0LjdKnGasnOdOordEKdPWh2cxD+t+yY97pxPYN3
90fNj+dNq3bUxSHAOcP4Pe7I0x01jN5sRQw5CGccgwQdOnLdOmmgdV/O21FFDlSIFvIdHGjwuJ7a
qackqoU+oUDr6oGleZ4PGdJray63lHa3DEkXCQ5CTtMMqgx8jqF58tl1wsbaOs1KJNZ6OdI1zwaS
Cd5AK6FE4aibv9nV59GLfQ3qRVbbHeLS9Iup2OXJVvFGlZzBTZBoQqYMs8lSGAEjad9PVl2HJuWB
zb6YHggxmzfolPm1CymxLTSPsvywNii9PVqt8rwIZM+hyV6yPjkUsw6RsnGfeFNQlNXe075jYMjH
TZoM5Y3GkitiIYx0Gxeq4rPi6U89hCxIe6Erfuo/XdImmpN0JYotDzUK1JYeHQY725/3UkVmsLbi
SM/YKGHjoOkT3sypS49OWceHJta2tGOVawGdBhgnqYP5B+ksEIAQKGjhQTdZ2D6b012bd4HYVDda
/m+kqILi3rsZ6STMNdLdiRsszNvBd+dXzuJAF/syhtLB4fy+qVYEFbv/B9ZeZCJOv04yWN4s7BTt
XO0g8luze3KGrSar6tusbUg3NnTgNdNGDf8+99w3aNMejWL69+sFrfb3ZUiHqx5ja/YY+rg20Q6a
/TrQ7lBNaCNtyakqTrEFIIpnY+IW//sba7nKQAfIn2jU06J7sMEbAeeTsecoj0xO2iH02k9Tmhzx
TtrohSti/YlVaXn6aOl5UVvgNEDwuqmGRPi9FpFbYfHo4BnQlTnvFSp7KMeizuyAGxiqFKdeIeaK
AGoY2/dVhRZZ4dj7SXN+gAV1nzr5RgFqy5a0NreOhipyG3rfD/ZV3dxNeXezDK0U+dZUtupYWcvL
WIdICe7M5Sysvt0c5WOnc2pjF7sbToEUavSn1slvq7k86uOv83uo8nrgZ8DjCxwLGGqlQzw43MzR
paOg9Mjui9l+4eMlhxdujx43mgEQTJK2Lq6tsgG1EdRqUzACuiXxo7G5YU668YmUG4egh9YYAF9Q
8DjduCxPizjNJ+0+Qf4LGbyd2eLeEFbgdUNQp1tTzEqPAJ87hEqQU6HhcWpOc7gx69HCG26xXVc9
D5hqnOJbt385/4V+Z2dynEXFEw8JsGvYSExPDYEXwBTAYcTh+BBBdbL8nF3Zt+mDtzOOor5v3J3d
+MY+vtF25w2rXAPT2SDJQU1jQVed2k2MumFOs2hQ0hGDU9TowV1Mdf+8FVVoJ8i0gdQC5hqqmqdW
TC+uWj6jm8Jmb9drtl+C1pkX/y7PDZDpyowUKyZkxczK+iyss/HJ0Tl0QsWtWW8hRhSZ9okZyddL
PHFyyGXHIeIehFhM3ymSgPQoz4gCwsaZbxZfGBhMLthDhHm0L3CMwYxxuoe2i+HoqUI1YAL905z/
Gp1P9XwBFQ+kTHBQQZoEYJBc709Jy4yygztw9pGW48IjjPYMJis3gMGqc4WRPR0dKcvEUJP0pZyo
1Ie2LeMwnuud3n/mIBIW9us4bnGhbhmSdi0d3JE4EcQ6R/JKR9MvRTg22Y5W//40+U3xA3m1RTDh
r+rjODe204MjLiXMr+HZsfi+LcOrPEcgEvrPipT0JTlo1/sKPIlDz3aEuaXfJPQRI+9P531NGRUw
ILzgWxd6FOnzeIVZdHkPxe5Gi6+zMXtwsq0bUJW9AGoPTN0iY/1X7aQrUNgXGbiRBkvsO5vc1l16
FQMH0FjmriDDQde35CzUq3o3KflC2zsOn7FoDJvwrwz4+4o3r/++cSC7Q5hD3wDxXAp0aU7jFqTV
CA39dMd1DsZM4/m8CZVHA8mJuwikTwgG8ipiUTd9Y2v3HdGOaQ90w/eJfkNhwT9vR3XTIgag2I1W
OBqmUtIwIUyDK0tHmW4abwyzfKub/Dp37J/11DxoI/153pzKtaFvBksYcUSVWNq55ZXTGDXUdDNc
6hpwC679abC3wMrKzVtZkRybxk5GEWvw5K6e+pHiKfMGoSifsC0Uv8oQAEI2GPUsD71M6Ssh0ULN
2ba0e8/iz27TP6A8s48rdiNQrPv3nUMbGAyOqBJj3kgKCiDBjBrS0CIkCa4izXuLegTTat5IxFUf
CGyHSO+QsCJZWFa8SlmhoNLTGcXBkDLvXod8tMvau3z6/O+LQRq0FNYhzQrWnVMrZW5FvAfZWNjZ
RUCt4Xaop/uEtFsXncq7UXv5/U5DJUQGXtuJZcaGwCN9NlH8QyFpANrWEf40PBraVq9A5QwuZs1Q
AlkE1OW3OsUsAacOeizaPPq1/ZTpjm82N+UW/EAVU9d2pCPrak2Jgitfhu7nfZ6Qw0xY6uuOfqR2
9qS3xovIp8fzH0wVVNc2pZoK6s5gC4ytEqodHGXoqLg3uLsxGbxhQ54Mzp2Ge/bcIxfJBfMnO3p1
9G4jI1G596IFgWcSEK2Qijp1PN2d3c7r4d5ZZj+BTuslgzaED+Dj8fx+KX1hZWdZ6+oYaVrXdEUN
ghSz+2q0n1p+RMYVAEV23oxyy+DXqHShxA11ulMzVtJ1GCppUbeZ873lVD8bc3i9xATGS0DSBj5l
eV61ICkoPaqChYWT/QIZwcOUD/vzJpQfBYT5/5mQYk6mexPNKyA6OyBlM9cLoBADkvStV57y3KzM
SBF0wDBxgjQoCYXL/dq8ptEx0RJ/MEa/Yo8TJu4vWRY0NheuVTA6SGcGcCueawWa4xHq2PaU+qCY
wYzEFgeHevf+M4MO76kPVEWOYn1TpqFontOyDEDnGekbX0jpzouqMIELLNIWpzacCfj9yAH7RmM6
QW2+Cd3YlcWjV384v2XKT7SyI92nvU3b2knRoGxN0KuiRg7A+b7NMLS4t+zgvC3VvgEC6CK78lDR
kMslOih3B3R2OZAy5nWkg1t9NO6cza6J0gzew7pp66ADlBM5LeuMGp20PMQRBpj9F1rXO0zXXLIY
kFOAxGsRa3CleNNwYRug9IACTTcAoRr5NQSL42grnVfFG7B6/TGzLHYV1jqILLqCQDpWaLFzhV5Y
9iUFAfrX819G5W1rK1I8iLwc56Yl4Hphw3UBFiOQpjwWPb/qY20j3VGaQt8YmiDoqf1VGPHmbCIm
ZlBC8OX4xHqEcI8+vMbx6wUrwof5rVAAnXjp/DBAVmiaohkOWc/j7Fh+O3d+CpG1iWylPOoVvZuS
jlDbmzHQZZg7FNqHsj/a3Y/OeY4xS/e/rUi6SLXEBnqlhSyZjQGmJH8cnc/e9CHd4uBWrsYB6ZNu
UsjIepKZKB11PTJBi6Oxj3XU7efiJeLZbTpenV+O8pSu7EjnRx+a1BYjepuRAIBb9E8iByhRJ8kl
53RlRzpAGWZf8FYEw0uytDXTe69hgf7v8q7LZMRCAoZ5KkQEaTHJnAnWFRzfJv0IhdeIPHpWFmTu
y/k9U34bhE7U2zDA9ZfMgsELg0HkFVDD7HkEpYNufsp1HmweHlUSD9bR/+zI1aqk7KO41KY6jAqa
BUI3e780wc0mIvcLIWkQV+4FqEDM5mGqFkM5IDGUqVZK5kB/oQJe2TIhgsfeMH2+p4MbFEa+4RDK
iLqyJCUloubdEDsGAEZxGtDyfrLm3fnPpHTtlQXpuWBYPGVVM9Yh0pQ7bjqfjKLfA/q1le4o3WFl
R0p3GhAc1DTGJG1mfs4HB6OaH+P4g70lgKX0BkzluBhHwhCQfJ/yqJzLRtOLcGh62/dq47ZiJgQy
2HVjxqGAsugl2/duT4pAJO0HXTMiHCYvfWu89tFm6ZFF6UYAUu/eu5nFT1Y3a41OyGTaWhmiOXXU
7Os85Xs6JlfC3Lhc1e7wbkiKQNakiUSf8TJJmBHkxS93/Jpu6bBaqjwOpZw/H2lZ7Wo1TamRTl+e
i4JW89UwzKZPqiwPzKLprvsImRDho4Y5ehvsN/3guQFv26u8yH02jj4aT9oeo95vhXCaQ8sxlm1N
ZXU1QlTYBsSU68cROMNDN9c6KPINY5eJpoJOelUGhjYmB1AGO3utYEnA6rnc87rO96AZMW5cRo0d
0DXptcc6azfaiX6rD/bk12i+7ytI+hyZnpGNM676tiBTx8+m6JqZ8hNqMHXhdBOBy+YfRCP2VLsj
vRbQLSJ61add25F2faj6YvSKpMaMK9u36Xgfx6bvRnTjna76uGszUsjy6qJBl7Gqw5wUYtfrjQ02
kkkLnNRge02In0PdTI/MBf7s348iJhQWDhcdLBBybYpm4HgDKgrsN1PpTyTMwQbJ5udLjCxNC1BM
ABMhhbFuGOmcueANK7rWN1082jFPf1GtCPDY/6zIddDEHdLRA14MDMNgeqEV/JY+0gk8uaypL8nV
QA1LQLUOXlCUp05PYz+wjmZLPtCVMbqpdxl5bIwvtbggl16bkSJLnBBegccQfTmdgHHNCOqCBSZe
12a+VQxVuuBqRZKn242nJWBMRJJLP5UxmoxZ6h3rPEIy5Q73A0YHAnfcmnlQ3Tzr9Ul+zwwrcqFh
kYakfeXjDw7QJd7Abf6N0w0fVAaM1fKW5a/CpzVmEOyxFhg1iZ6zurzCdCcUs1r9Z6z3bCM6KaPG
kjBiwHeRTZccvgBoiXn9mGDOaK/V1S6ydj3Z2ju1EfCdgVwBjyC5EJtFLijVO3TYWQYxa4uDLPRh
4dY+f3bVX+jdirSUPKkazSjwzBLgI/YAUTUYC1KMeevc3lXV9Xlr6q/0x5o8d10NUZVE1qJo7jyX
RnlwQBcXZ3st2ThXG3snDw86SYPSWQyqINQTfa+97/tv01anVn2g3tdinnoct2M7szM8uc1+uq0t
dt0Kcwy8jF2T0bphJtDVdr1FRKo0SsCpinF/kKLo0oEyus4Eqw/I48XwNR0fzahDsRx9VSsJSoYK
8JBecoGsDErnqtWThEcJIpQ3OPcDre6gSP+MM73hGMoPRjCjvsicAJi+/H11fFlfzm3pgRGpHnlg
5l/RTvPt5JKHPl1ZkWLgxMSC0QLA2Rmn28r75PRZ0OnVrhMv5/1chWAFOAZtYjSEMFEpK1SZk8Mj
4QHr1kD48JDGenXFpxrkxQNGQI4sLeOntJ77Xc2hW+Snw9S8cUu0+/M/Q3nc3n+FfNwGKDyRDpM5
oZjHz9Bdjw9IMndlCy1k/G7vkqi4siZVbAYtqotCM6AhqHU7XhnXQvvKbLaxJrWn/NlZGe1RxFbB
O1Kh8m2hD0Y+TtajNV+Cl1kGcsBvBB3Bv2S4UogFpmQswEgXfSLxLy/vA1tsVVOXHEJGNgGhaoIG
GjgPnOdTnyduKtx2EYIYs/xDzyJIfjr5Jbu1kDShkgZxLE/y+LhKGe1ouRAXe4FFrvgAHPoFhDRL
nwNiYpibQ6VGioRzpucWdzF8UUWI5DHj1S62m+5hnGh/SWAHHgtEQICEgdf1dM/qhOox7/EuGMGy
k5DHvLuzrQ/nT43Sw1Y25NwvQ0O5xNBS2Js/6vYwDE5A5q3EXHE0MT0OaRbA56AHYEkLKQRuDdTK
ihA59Us7FS+eML+1lXV0jQu4bxbeKcjJ4fugkyeZguo5dq3teZjYw97zbrVkvuq6mwkz9f+8cctY
IyIeJvZBqiW1VWzWDILEmJcpeUR9lGj2NLJZUIE38rwhRdKCKwnCMya2zsR0xakXDC0ejbrda/cZ
dJwL+6WJ2K4iP/rsu8k3nGHLlHSAqDuPqKYWSTjFtLsFtYm5Z5j82UM9Aw90p4T44GS0G+tTeODJ
+qRbvuhqkTvIj0CQYXdQNXQ/Rl17yEh5wdzmcrcj9uAFj+FyaXWJUdl0MqESQOlHTX8eNOhjGc9i
s6+n9HZoBGEuEAgwUBKefrAs15CleAAVmAOmKECyIEjqa86nMv153jMUMRU40YWsFFBRtBCls2v2
fJyA/M5DrRyvHJp/mLwtoK3KBFpTaHyAl85DF+R0LTlKKjjODHAPan/qvPma5vzfs6FlWPePCcm/
0X+DdHhGIe/ejD9iwWvfqsmOZuTt/G6p/GyZA3TQygNA9DeH0Srrak0MFzoWClut9UyMqynOII/2
eoENhDpIAuFQQnL6dLu0qRM1BDwwWJ09u2UKxoDXtN+ft7E8UqSbFHcP8JmYOFzU6pe/r9ZhDI3d
pTlovoE42putcz2k2q2dDXuamiNY2exramZfvMzZsKty65VduczeGYNns4UhwbN5jHFxDQzYU6JX
4EpIrfprapcX8MYutywFwRJE4DxPcj5Uq+LaBXdomHDw0yHjBwP9bpiNw/kNVToGoN24NxZYjswI
Emkss/UEjgFktE/th0K/7exf520ozxEwJQuWEpx7pnQtFTROZyuOEcShnll6KA1A5OPzeRvqdbzb
kLZrSiGfXbakDC3BUV95ivsmmMx/R94TtHNs4AhMA10dKf2JbJPVfeIAtJDNgRUlX7wue6Z0DsHR
jhEJMBlfsCjYwbAW/gEo+dTbU5GzrGYohDX9h1z/AB13343/HfQDD3u3Id1AdtRlM4+wJr38XlFo
Kdghj67+t3VI+W+e4YFkVIhyZawXvsP7sG6sn9Um6ZPSCTDMh3Yb6snokp/uV0HwMtb1BkIU6Rw4
3u1oFkHePJ5fjDIUrIxIi+EtSvfMoSkqeZ8nMfmYdQqa+YvbbU1vbxmSYh3UGdkkTPQJrIhdFe4j
7tsgMR4Z5jHPr2hj2+TAbfZdnWNaC6k25GFccqVhcLW+QNsUfvbn28iFGtuEDGOrERbaAsx0GK1O
Ww/EDluZ6camyS8UtEIaVrcOA+DHwnD4M0hEfLf/6unfz+/Zlh0ppg284YNlgBolmviw65Ok+lTS
VuxBwMdfRhCdP11iDzVqpATg4JbL+1Y5kVkTKOp2bnHTjTeEaofR/US1jZCjXNeiobo8VJHFSXG0
8vohMVI0dyEhV0DOO0Oy7YYZZhPOr0d5J/we8wEjr41p5tOjWg5uH02AyIQYLHtwWPLN4OVG1Nky
IUVrq0E2gpQ4D61lbjO/N82tRSg3iwLsDtwXhrHkdkg6IJxFGF0DLWd7TLoMnpbt3Hw4tlvM+coj
+m5JbonkWd+QJbyFLkI0i+v9VL5o+lbnQLVjIKvHDQ3VBjRVpY9P+FwWRQLGwAGvLZbnLYblE2vj
s6iWAgcGwNQBlOtvPq1qAHFXDWYX6jw7/dM8P/D4x3nn2jIhOVfDOEX9AIeF907Q1d4RZyqM9eaC
M7leieRgxUALFxh3tC4Frw7tXIlwQG0TqgKtFWggprg+vyyVu+FFhdG/ZZLxr+5+3GcAuqIoHLbp
R8LvAAXzDfe25VsqLFt2pNgGKSeDJhN02AzxYkDjyKqfRWf6aLPszi9I+Z2WyQC8SbEoOahx5Gsd
TdH4KHAXQJnCb+NoL7SX81aUy8FQ4SK7qWODpHdJCZRhaseAFVlaHggnvjUrvtBKJ2V+OG9JuR70
cPAghRoWXtqnQS1qcituTeRrqY3R/eZ6rm/zLbTclg3p40xdnPdmp0Mm0ez2tNGvdKp9j7yWXRCg
IcSDCGlg1MYk0loE5qpzPUYFvXWdHxP0QOsh2kISKdeysiGtpfEEpOOxayEZQLnjviRO7IME4vxH
UbHbAb/4vhIpqlXN3NZgkgWRbA6WYRKx6NrtQPrIIFl2tFpb30XJSK4zYv3MTIPEPvjo0tsecgUP
XuzOT0adsteR2LFfEdA47FqjjjZ+o9JFMSezsIhCYENmUoq9aSzdGokrd9G5z/jnhnR+Z+g7fZFU
O78fyk3Haw4PdJcuQ1SnTppptoXOCCSWUwvSlE7V33QG+i8iszcMLdm2/FYH04QOJhJU76CGemqo
TbnL2cLtAY51ageJ3SXXw6DHyP6m6eOoLQwYdcqbrbkjVUuGrAzLo7Yt7jdWTYN2z4fCCrg+XzGz
RUWvuIGeyAHJzdeED9/nmO+cOXk9v7sbi5anOnODJ07hIATYGZQg6p1p3NbRBPn2Iujphi2l17xv
sPwcTWzSTcLQtfvc+mnNiZ9H1XXWNj7l+Uag3rIkHVSottmQaUBzYcg+aeS6MZ7s4qaID+f3TuWZ
4DnALAWgHxgvlq5tiFjQ1DJAVwXAqe+5y1t05yYbCe6WEfPUK2kuUpHmBmQEgWzShPNhMKNXM6X7
82tRsYKT9WKkLcsISUBiCWg7CF6qEd8GMJmxdbpd56H/3lTJsyEA3k8JSHXoMFU3AIw693YioKrg
tOaWHq162YSCfwBNIlTPTpftWPUU9QbalBQohsRAkEu9XbVVQ1f5CaAZf6xIX5B6vKrZDD+xevOY
2e7BaNnXqNCueYsq1vkdVtqCszgOwHToQ0jhJYP3F7XWlqHbA9U/vEKcMdDtBy3/et7Ocj3IYQz5
1n925J0rCodVjtvxcJrIG6igb61066WvNrHESfwDKuzl462qmmaF1EWv0FZjke5HhhHY0c/zi1B+
fgj1WCgkQvbNliyAk7fUZ7DOhUnTBX320o8l6lUb51f5RVZGlr+vlpEi+zIawlEk1b/0DtTebAwT
FjX4nDdWowqymI8EHsfGaALWIxmyxx64SGAIesECT/sVk7d4/JgUbxx993/fOEx8wg4eRIs49akp
c9F8bC3WhLT43NV3o3U/excUlBxMzuMJiZFPjFucmqiowUD0hWdEPT4MPcTn49fWDaziEjNgaQQq
AgcUJcVTM2NkcasDpTUqvZDdAJsiYNtZe28l0eH8li1bIh8YjMf+Z0huAc3o26buDENp9eDi85vu
NaqWdIv7R3VonKVBsigiATwqRTQtQqe6yTH9MJAooBV7aIpp48GlzCTWNqRP08cVyYemEGEB+dLO
194yBpahPaoh6Gwl34ctlSfVMV3bky6nqXbdrKwhMku6PGgz6juYTRCXYB7RQUEjH5JLIJGTSRuR
1Xtd4zigQq/wRGZBx60gyl9abwMMq/SElR1pOXHmNXOjeVVoo7lgtq92Ne+4gw7uBfp3BPAKl6KX
tpCDSJet6WVVnQC8HcZxkR5KYbGrmdsU2rmaHbRu4u7Pu7jK99b2lr+vIh0yWYxrxqOAVn39AGHW
ox6RjVOkcgVM4GHcHPQQmLSQjisgGFE1aoMIHbf3mzHFwyXzxbDFg7dhRr7dLBfJv2iICBn/ZhlP
Eb3yxEbgUUVrsFx4ywiuhw6TtJLSmonVaLQJ3fgu1zQ/i5JFFyXI81er3yJhUrEI4eX9x5r8vDHB
Nafjgzfgn592sYH8rjUDJ/k1aEA6zr1vG5YP9hcQ3xl7A1KanTfcJ7Tf86zf9Y4VnHcU5faCnAww
PmiC/cWBkHvW5LGRYnsdPSjHCQc69qctWPbScpAjLvhxLQ8lO2yzu5zDlTsamtdmHbWb0J6R/efc
1xPLjwE01lMeRK7lg6Nh4wSojjZyLtAtoBwFbNOy8JXJvsWD1bbSKqTVU5GjOBTfWE2z0y9pvCK2
4yAgeQFMS1raRKK6mkRWhQ35HtEpiJBTYGwmyv+dqJSs7SxOvFqPhiHh2oFgYTiLeBcZV2MzAv5x
t0xdnPcIVeiAOA/YcsE0jbxSWlBhO7Tq0NgNhXXTZ78I2UJ6qFyOEqRaYI4gFINapysZ+nyiw/+R
9mVNcuJM17+ICLHDLVRVr0XvbvdzQ4zbthAIxL79+u/g+N4xpVYU0T1zORXhbIlUKpV58pwBOhd+
+70FQXc5vrVfoHVFtwmQCB1jz0CbSYuoWUxJMQDQ1vp12GRdKKAaiwT2wM2t17xyOStT0oehaBNB
mM2p/hBHeMllaREoo2+EKKU3r4xIPT296qtMK7Mymu0ZaiBuUYealj4gK9/Rlv4+7wFbK5Li4dSa
tuYPtYgck+y8gRxEIW5L7nyhzo5ZZHDwwM+gXyHdicBizVneIXeh5bcmeTat78386/xKlNsGVgAM
iaO0CibVU1eru9jXrBYTz7rVBMnUBKVRh6b9BoamjTiqtISsFckEWIsx3nZqSTgtugY5rqlWPGu0
CxJXC/wqCYotNUrFZYUK8WJnMYPIfWqoYbYveG1U0WjdgmcfzNFmMFeHmt1bItlYlMIRTmxJ2eUk
uon2ePrjTT68m6AszjOky1r3Bcj1iR0pIvDKn8XggjN4Trqj8H2cH3aXDN7nIxvMILaBzwHgbjmy
+bFrN6bB8cAYxGEQySGv8s9TepyYkIKBPzdtDIH0Buc0ywLfyEGQ62/QmClczcaTArBoUB8syuWn
HjD1eTcQzB9FNNGcgwXOgHDWRLHra7/Ao8kwv58/RMshkS7vE3vSmvIysbqhaJrIcrL6Ih7Ag9Jm
eF741mQ/JkPTX2Z1gpE1luc/zltW+t9qpdLxTZjbz9WAlbYeJlJRaG66V5FsYGaURvBEh1/8+XTS
8rSmgDh3g3LzbPg7lkyH2KiuDKZtPDWU53aBHULZA0AjmaoLQ5WdBkbzMqosrwlFPw2/OsNmTyOm
evaDMOfANLrq8Qsb6KDAvXTkge6V1gYoNri8EuBaUIoKzOytH3/ofGsu4w9q5YODrKxInwn75VRe
5uOp1th9WHX2dM3a8heb5nqXx00WOC4lVxgYIRlKLf64G/38V1FNIhSuMV3Uje0cBoeZB63w+IWW
zFNUljwBXz5Kj8SFDC4yEgeu3SIjGUwT9eO0vBwmHf3sGaheDSyIB6ewmh0jRhtM1IzDKZuSQ2JC
mB1QAvKcgUBzN/moc/aVZYUmKrz70i7INWWZCOuUYHoq9p09GXNrj8qje5k5vR/yua+uqwY0VyRG
BygF6/1Wt0NxmkHHCq1ydONA0CMXV9CFpcOcz6CEz+k7ER1mh9PbGKG8LrewnApTgESj6IuEGFTE
cvecpakbOwmgEwSqiMzowwlleeCd4k3whPJMrSwtv6+S1QpUI1pbjQDtFbMWJl3222jchzHGtMcX
HHzpZmI5ADnI72pLr5qysCFnXACwY4+PSX1P/bf/ZkN6Szf1qE1ZT6qod9JHPYnvaWNcaLOIN9ai
SLzR8fq7FmnTZpSJkZELMPSz/H8uya5bX/sC1h82QNMMOxbKhlJAsGbeDQ1rctDZtyKMrSa+xuhz
vButOb40DItdfWXv/tqTQkOe27lbJqyO8mw4CPd+9vtwFFutYKVjo6AB1lpQrKK+cupu9WjRmpVt
E6FS8YvHzn3aWagixo9gcfpCGAegH5PKHoo5yPdOTSGrmJvMLzDBoFnDvvBfJsMNwNCpBVSvk6uh
MswNiyq3wAwDINGY/8VjVloc1VmqW4UBxbXZvHHLEfN29PNvSxS4AHKAawB9LXNdGR2HvqWDe1YU
N8nwXQzPhX6ETtOGg6uiwl8zAGKf7p3vDlAf8VDV8/Int33JikNef34oZ9G3WLoIBCm/HA+cJteI
rZEmKpqHyniy3e+t8XrepVXOtjYhhQMSa3PNOphoxcPsQv5kuAZ3G2ABG99dZQfassCQ4zWBYo9x
ultl0lpu21dNpLM+oG5UN/2Omw+W84UJswVXjdYORljQgJEczE3cws8Gs4nsEWLUgxEw85GlW/ec
Kv9ZW5G2raz0vDN1HJzBj0OjH3Z6gZI1Uv7R33Nr47m8nEI5I8G1ri8807gbZEB3mYsxH3qvicyl
4DSI6QW9vhsKME8wzkhR6uaZ5N3FecdQrnBlVFrhOJhVM2DWEqrDv4YMRbwZKB7tOGO6sTCezttS
HaX1AqW7Iu+1SZCqayKXVKHZIVcyxwCv9K9YAdWnjlkZTOxJntGJLBW0Rc6qVSCKF9kQH4HHr/dT
PWYbIUi9oL+mpM1zx7RyhwQhPLV+Nf3bnDqB+5WTC73Yf5cjbZrXtOD2ZKhYp933FFMSXnznaDfd
+OP8ri1/6gfnAxE9Wkzo+0DM9PTgMjz/JtZVJeoav3Xxnuuf//fxD8O1F4IodOSkrWotngITj6KG
VxbV7aTbZWjS3NrwZsUHObEibVbBSNGIP4M/AGzwRN9VmrebzK0EThHlTswsv68yRUwbW4NeJmVk
5ElgmBc6aYMuibr+8w9zvJQxl4PCI5BFMvLNi8XMQShbRX6PZ0LmXXVzvrFjyqXAu0xwCgO3JBeb
qh6zEDWg6lFdPZs13ivlTe/uLXPjvfqHXlfyLywEpKGo16O5LE99YaCRdJ1Y7MSWE+qVczHr1WXT
N7dFXdx3eZwGTQM1TNLtq7iMEgPfzqA3TGzNOqlcBBVcaNHhsoVWpRQepo76gzaC2qv2XqDFHFbu
QmS7dT0pYjlmcjCwtczZfsT8Dhrr+jbXK/DGXDV4JhMfpEMO5i2z3UiMUEvNjTRFaRBSfmjSQF4a
ed6pS1Ie542HQRpwPkKFg9ooTubXmWNGzWT/xmC5H9aas2FTuZUrm1Ja2RZlmhjx4p4akG6YHpvm
oN6CzquMAGgI7m4AE4CYlAKTXyEdFmNSR/qkQ/gcBfFOgJy+O5yPf1tmpKphX7HctwcUVKbhn96j
e7958dhW1V112CDatpDkoWGHvP70I9U1tyqcNVxNnXeZevRb74kkyEsMwebYwvMrUtzsYD2xF+UU
F9JHnrSigY8GxNqQIc3+CxS6QY7W72popjaohraowZ63pty/lTVpaXxYRl185BFV9lpAH9UAjfz4
7Ss2oB6xTMEimEh3yEAKxgyx5A9Zg/xhuOwzZzdqn3/9Yd/+WllWugruNYSojJmiMBRPXeDX4PxC
ApZ18+V/W8ziKyszo8G5101ZE2Uw03FnJ9j/dE/b/zcrUljgbTGWGamR3hG2c0ztJWd9GurZFlRA
kT6ADXqRxISrLZt3upq+T2lv9C4+TdfsOjO+qYj3fH4pKhO4pJYetO+hXSFtWOXMie8NMDEPr7U3
HKA2vTtvQeXDjg8NY0B4sRD5eOKBTOMsRf8NDe6w0oowTiAtbL2ct6Jah4uSmY9Chut+4ANvsxnl
Eg/V9nQQtwmlN67TfT9vQrWQhZYXyCr8+xCNOP0aLHdjb5rw1aEdc9nxQg+GnOzdHsoUXzHkLrfp
H3YE6bOzpOxqy8WpH00ejvzawDyQ83zehiqOQTUGtWBoCAMwJl3YvNah4Nmgi5jbZZAVUHUd3jqt
CdB+2Wfj4bwx1cdBswGwgoW75AOcayDAtBeOX0RjJ76bRnmsRrbx/VUfZ2VCBnJZfsGKyRzQCyNP
xIBw4X2XPpxfhXLLkHjgigFCAvNAp98fKSVeWTXuzK5+tPInPLVCu4PsqgXGwrLenze2nDs5s4Oi
C9L65ex8gD3lQ9eCyRYVwLl/tZo0qCzoxM63RbmVdSs3bmVIWtXUFd2YNkWNzI0HQA3O5pFsKTAp
dw6wegeTLWB9kdH1hAgtaQkalTm1LkRtkHCYzTtv1N7nuXpLh+z+/OYp1/TXntwYFQ1GOxk8OZoL
ME6Ot6354H3lFYExn/9bkwyeT6uc2+0AomE3HZ9A2PjLMbJf55ehPDYrE9Knqdze0RrXrzCBDGaU
TMRdaPaZ9vn6gbNeiBQJmN8SPRPYLJMnBxdzM30v9qb+hYsZwtiY3kerGmxXUlabxnrBhhzVX+67
Abe/k+LINrGC6u/+14iEVsgwaOq2IqsjWt1zPLtq8Si28EtKX/ZAsaED+b+kZqdRYBzzLksJw3d3
i+lqTOt9jRaKlgnrRtegs6y3Wblx8ShjwcqktHc2UqcWiiCgy3RI4GESpWFWkGQsmOmGLyg9bmVJ
2kBvzJgFrAzyTQscqzy5akqMN3zBq//akCN1oXPOaIebWuRaJKzmlZtb1Z2Py7CgbYDr0yAYrMcF
d/qNqDPxEsOAAs+O7nui2bc937qj1SbwCvAAwED3ZPl9nWiODTMTjZdQJuqe0HF4SbXi5fxGGR/d
GcsAMxJY8QEcxvP61EaFj663kPyLeOfT96W7H1iMpFd1zH7UFgd8paFVwPM0OQ5JloXGQNzbVKTx
zizbMYzjwkSh0+eBT4buvaDaeM0HQG0gdlYbN0s34XKo7PHYmJkTxQn0OeOYvPWk80NcPlsE2crV
OGB6Xmi4lx7C6WqMNtU7lwt8lImFMzhXWh8T/MPGWVFaQfcCXXx0FeADp1bqZHm0NYgzjv3EcxyR
9qDxrQL2lhEpBmAyy88FSAKiuPhN2z7IhotavJz/+h8PPT7+ktEAdgcvkBfiJ6KgYNtB2szmwNCr
wJ3+IeY/dKtNorZj45RAXAn1qmWtK0dG6dJkbQe0Utwbu6R3ggqzRuADBgXhP19ZEaScAa5A21lm
U3QyOhmxhSPj1U0w99ZFCkRULnbWWBzOW1oOxmnytOzdX0uSE3CjN0Z0AvAYWLTDKi2rLnrfE9jC
Sj/6fknDOLd4SMHRHg7ojT6fN6/cUoyLQ8gHtb8PU4tmCXIuZ8aWTjPdDdl7Sp1A1+9GeyPNUdkB
3RMaxQRw2g80yi2IHEZO0MRnGRTETBpy8auveECG9/MLUswWgA8Dr0OQNUMBBRq4p06Sm3VDqcBk
Cc3b5pJSW7vwkq7aIZCYAfQMjW+6mxR3zK6TXY5OGNTCh2ljV1WHbgEHmhgKWap/UjSMhbBZWyEj
7jO8tYvsys7iPeVid36tS+CWfccFBAjVW2Dm0G47XWrTz3pPKF55JcnuuJ1dYj5/4wZUfbe1ieVP
WB05r7WdEiwNTdS7P7Ti2EwpigjIIcQWl+PHXAWfbbUW6Wz3I4igEgZDDHpMeb8QQDnh1H2fhjjY
JIFSbhxUIIFcAbTpQ7GC1WWX5RlerXalQe3HfEZU+XX+2yg3Dh5og6IQtXX5QoxLbvdJi15eYf4s
Y4TF3t7N1ctsfuFgLQ3Q/29HJpnx87ruMCEGOOr04IgH1l4lzm3fXf6n1cgjpJT3Dq1ixMOMPXgV
Caf+umTfWm3j8Cq/y2ox0iuCujFnjYdNmwaoEKTmRZFuERur4i0qO0sitCAHZP7frkIFkbC+QVl8
qAORV/51nk3+IdPH/qKoKETHvYFOYV3rFkSm2612i3qJf+1L4Ul0o5n3M7p5k+0FQPsHrNsAEyhX
CAY/CLCDQRegj9MjG5NZH1tgZMBwBqXgXAzad9tsnWAUHUJ8k9TXg+8nezvXkws3q/yr866iPMgr
88vBWEUMOs2xq7UYzYiN66m/Moag0u70+HILmaiMsT4eNyjVLTwKUvBr26Erfa6Vkehv++FbUd2Y
n+cxRUxamZCCn0tAv95X9pL+/7KKH74hAu/zJW1EbmArFwI0/PdH1WK1XXaeEDrWaIvlxnHEOFI1
3uvmRhdRFYvWNqTriOlmCiJZ2LCQZY4M9OTZcRrBich+nv/2qm/ig3RoadQA+yO7XpM5sWgMVAHS
WGuvChaz+0Zn5gWeDFtv2+WcyHff2pTkZoPnla4GD49EhguiNHdOXogAKKsjm0FO0zh7bgBQeX59
qsOL29YBuAw0rRgLOvVtr7HciUIsIRqEeDPEeGDzeHHehHILVyak05smsVcIazGRP83gRdXEk0k2
IoR6GQgNBnJppLdSmDV6kEJ5eoJxSAZt0n6ch0BADuX8QlRxAG79rxHpfA4+ZvFLG7X0vM5eQGx7
D5UGdFL0N4i07AXrN1xP5eN/ZOaXWS0kXdKanLwFaRTH4FROnh2NQDxdC1jy6E9biYriA0EOBNPk
lrFQscp97KEuC1DFYF1emgZsvk+KH0W3EUOVNgC2NhZJLWDcpAOL2Q99bicN58gwgrjTbipw1FG6
JXSm8AMDrbT/MyOP+hZmVox07ICs5Q7bdbZdHsCIteUISisAtoFuGkEOpOCnh2aOjUbkIyocPite
GUMEysy3876m3C8IEC46uBD3lR+gUzbQ3vORb7ftVarXYc/vS2eLlUzh0JgX9RbcAEQrPmR0rsc6
5HSoDJfNszWQYMROserKwium2cIVKWguFhmwf43JaR0U7FNaTg2OqG3SoLPmoyjdqzaurrtYu40t
Q+xyku+Y291Rauy7xMLcJ385v62qLwdCG7SoYMX/gOUb8rwy4wnlVqNpbjTe7yvz83gdrBMEqXiu
oeOCnOXUOfRswnZbmKHJchqM5VVFklCYW51wlX8AiIqbaeFjRVvn1Epepfh/PYogbVcFun1HKAl1
9n5+txQ3Epby14h0I6Wdk5kNw24BdHGRpNOxZgUmW0hpQTCoBwl1+41RttHoUYQ9cCdhogbzJgTF
N2n/3ImbaFBh6K1CgbfodqS7qwTZC+/TdKb4Tis7UnitnawQeQYKdNcsL/zUeatHdsOr4en8HqqX
4wPEgjBu+zKZwhy3ZT0ZI2JF95p38POnMUuCkm1Br5UOYf1rRy7s2gkYZNoMxWM/M/ZgNcIXSjHa
/mkgIjYNVVEgvDHMhyT11O0MkmVuh34Lxuc9yMHkwQgR4J5//jYHBT7YTVDgRR1J5nI3ZxtAD3Bq
I+nil8w1LrvmC6f0xITk2pXTUN8uMHZWNsU9rcWrbvIbm7ZbxUrF54cdB4cIKu24maR7r5/rsbVT
DGB4QEu1QPDVVRvkzgsZf573M0UsXxtypbY16ZIR7LzIgFyUnFtxLHURsumpiR+0LeYqhaudmJJO
qGFWDtNttGK1/nX0IVryjW2Vq7dWIx3OAj2ERvS4YTu7Bz94Sb5lpXYhtO46dvlbxsYtZlv1dwJ8
CY1klE9kGeO6TIyMVMCaZd7TbNaB1T9PNgXA6PMHCMMRyBzwikWFS6Y4iK3Y9NoOQ90gAAw0qFnb
2mu21R1VLuavERlflgy0GGcPXeWMPGTGVYrZ7sb/Ibb48pQfaWVG8gMBbQkUHpGjFBm57Ml444j2
tRb80RrnK82bN+pCirsbWwfkKORXDMhAS+k3Jntz2+qXWSZRXlo9aJWrz6tUIqatTEjhbYTIR0vo
hBFEVgRa4u54+T5pw+H8UVUtBJVp0D8iCQHVubSQzNXmhpYoPSV6doFi+R7YsA0Ut8oD1iakhYBL
CRgpHW+HVv/dG3Nou8O+7O8qf4uQSuUDC0IKiZ0FThW52Sf6JO6oBQofgZ6S6f8AziScMTKY6Hcx
1MfPb5wq8CDyYPwGqQEIH6UYl/YDKGIIhszQLeGhJQbn0sCwz3UC7Z8fXzCFihr65VAt+UAcVUEg
QMwG5F5NcLe3h7m4Flu56BL6pfc+9myBTRKo46JVenqXlqbHbGOpQHILCsaZ9T4m2jsx+I7rw1Fz
O0Do0NgOvG6LyV/lf2vDUsEOSt0iNwoUpod0eHJmTFJqVlKG5zdQ5RjoNEHLBsOAYICQPDArGZnG
0mgi7oAypThCTPliML9hBHYEWfR5Wwq/WBS1QBrzh9DdkAKRx/0O5REN2BlM1zr8vh60YIo3XmSK
I7WI2CyTQAuxwB/y0FVZy/FzroNeIj72eYkR2OeioEHsmEG91XlWfB4YssCUAqlug8hEJhgDoiKd
GI9KqvfBrE1+AFrSjc+j3LKVEcn50C9vhA4FkSNGcwVme+mN35b3RbfFiqZwg5PFSL5mTKjRjjoU
HfCWeB1d73dnQ1+NsRfH6A7+sHW9bpmT0q3MtDDS7LsYj6nYgZFnGv+aPb4joIjM0s/jg1Et+XcP
dRkgOnLM3ZPSi4+2eJgqFsSpFsTa5zmWwcwBJAUwnGAZ+ADfGyugkDUC7HHW/eOML5qdB9wnQbnF
Q6lyu5Ud+QEBwEZRDp2uHXuj/Z9Hzb1tNFuPFNXnWQZrHZxVlPLl50PbzyCVYOD9Y8VT1aMl3Fk7
3b1vWnSThs9nWkvtBMHVWYZ/fMnDMaOeFrwwtWNttSHVoFkCIF/xhf7OiRXJv2eLOzlYLqyj57F3
0D8+2UAInY9uqsAD3gDUANERAyWfdOuxzk8qhxLrGDs5ZDgfM3o9WMUV7bYYvpRfZ2VICqNJl8SY
qeTa0WU6Q3vPvSkTaBQOmKs0xBW6i1fnF6aKQeuFSUk+hlA9Vg1jGo3sNsbkJmV5uDlvpN49lBFA
tu0ga5R2T3e1RjQFAfMCeh1J+R295QkQaP55YqClXwm+ddPGoCj616e3+Zg4WuuxVjta9e98ui+0
J2rdJZ+nUzq1It2qYD83k8JAOB2sMvT7OkjzCawzP6fx9/lv89EXYMgDWgQYaDxc5aHXruAtgDa1
dkwr46I3vVuIxS/4pSSwXLsI5tnbmKb66AyLQaSQgG6g6ClDFHt3rFK7H9LI1u5Gcc0xZsS+YgKz
QsAPI60D88zpJ2pz3nq9lvlH14TSWH0kVRkmzuv5jVOuA2UeDLvqmNaU8x7dHKFzjxfycSzTx5qY
L0ndfnP4/O3zZkxsGMS1F71AudDdQyXJhKgieIA9fgCV7q1G/PckJRtvro+nB++slRk5JMyYrsO4
uHX05/GJde0bJOkvWUG+OZm2kV+pNm5tSooGGHxvIJOg28c0btz7bh7Ld9eFxmLpaVt0SirnXpuS
zqrO8inNwEkXCdcL4uFRN++muUBsvYn7jXOk2EDwmqDqjdcK6B5kAs18RktR49Q6Mu11TN8yvd2b
2TfDYBuXhGL3TuxIu0eMviu8gptHvdHurDkPqWn+z0iK/Xm3Uy1n6RIt7UITLFvL76sk2NWLnlmk
0mDmgY590BeRHt/ayVeWY1mIoiiaAg0kd1gsLUtbPjPzOOWTFrhZu69G8kJNcXl+Pcv1fPoGA40u
NFChdIgrAmf2dD2cmT7N0Sw4lin9yQi0K6bcu3BqugM1+tHt/T2pweh63qjqW8GaCUnAhctXnksG
QlKPza72j4bV7Hvkc7477fzP49PwKPchiAphOJBx/EGVrT5VQhKjopYfH6HSA1y0EST+E82TnVdt
zUx+zBwhrwe6Ahcj3bYDyofTTbSXs5qJCQWZOf0RN3wH0vzHT28ZODEW3tZFSxY92FMTExjPczER
/9iDkFxPpz1xx8DSv+DeBlxhafJi6yDleGpGL00nt3GMj3FteKGROReZ5h0JYLwB1Gw/7wZoEi1q
wkgbUO2W7vK0y92CArISzZUZJi0yx2ov6q23scLDAV8FlfdCNmNBX+F0SW5tUK5VQ7HM2vtNEsZM
g0TydZLzy6LPwwKTp+c/lSJEnBiU9tDXq0VNyWNRnaQPM6sxzdC+s54FbTNtRCP12gCexVHCnS73
CdoeSbOR6RQlhfxojt0L8C2XTYEnWFpZN02tXeYx32KT/9OqlmIGFvjXqhQD5xylaWTIeNI2lnHt
lSWIuB0xR9SFtF9FShHovdkEuqjNK4qs8yAA37zTQbmxa12rPegA4OyzMq12FUBL2ii+ZaQ7DnoL
KTVzwJCJ8bsc4j5o82LY5ZpNd3NvODvKB+eq8ks71LIyDokZV0HiadNGUq64G09WJ/lLh1R/aGgM
ajmMObDmt6O917YFXPKLkT18wVNAEIMez1LTk1PmvgS8nnIIvXWkP1rufWwWF2X7o3G3mqVKl1wZ
kk6ar8VWGsdzgYKrvounBz0mB2u+MZNv/21BS+BfhdwpQ8OxatwEKmi/c8ACeP/TGO9LtjXEoVzP
omiLy2OZUJWqHD1ear4tKEoC7Y9yiOKmCZkRDbzYiFCKwL6cqv+zI0ddUM2zqsj1NLJ4kt50Gd4c
Zl9vjamrPA5XPWijQNIPaLEUMPphHlKbxUlkaGk4lXNA/d+D/YuVfpAPX9k6zKgC6PRnrEOeg6gJ
6cscpAIRNLF2RvbNLJ8MPfKTDddWXPHLKOy/ZqQvZADXDn0SyqK4BqQio1eDrd9CDn133uEU0HB7
KUhaIJ9YcNkyqh/QRy1xbEoxypMA0IySGs/B0u46P1o9vauxqVZrHXrS3GQc5HnnravcY21cCoRd
m+TEYVMSuaWjB6PZ3ZUz3QD6qWxANRwzmJiX1TFZcnqkMB+bupBVco985j8x+bFzM/P5/DJU/gfQ
05LNGpgulbsKBmXEr328BmpMTYSlZqT7NvHJw5xr2YEm4OSbgJ75dIMG7k6WejXiHpJPaV1a7fDM
SdokatLryf/ugjHU7nigjWTjOlZt4NqQFJNcTZsBVau9o8+au3yKnyzRfsEP1iYkP8jLuXMZyd1j
2aSPLQosbrJVOFSuAoVDdEvA2YkCy6kbzJitstH9c451Nf9m3Pve2e3uvBuoguoy64M5i+VNILON
6HVl+QKsRUcyOOD1vinaLmy0F7oFhFqOvpw+rO1I4Q4Z+1CAuCwDyjc3gtkg1+7U7iD1I4KUGo9N
Nz+aIBQKhnHYgFUoV4jUy0ZBGQM6sqMn3cRTkBZ7x6J84/p7HCdhKcwA6cyGz6miHwrj6HOD1wDJ
mbTEBpw4AFEic26pF1DPiFx7uuEAv5//YiozABPiUgUKCqo75qlTaEjRCK7BLGpi8PvakKoIBUkP
k8+zDQ9X7RyG5/GYWko6H144Yh5qA4lmEpUVgKX8xq32xPzZzE/nF6QygzIBcksCji+06E4X1Gc+
BBVHBNSe/aP5b9RyAj5e1umP82ZU++ZhtA39MhQqcXecmhlpq+m5Y6cQU3Sc3cS1fs8h7xB6hWN9
wRPWpqT6kYN54zZp/QRqQhiEnN9j9x8ab9y1ql1DeXfRCEUL2pAhNrydO5NMLdLI3jxUmHLclbpz
SXwhAt6VGzVE1WWBl+EfaggUKGSxw5Qxq6E1ZyAG0kNNh0wk1CAMZHhcT69FuUVlp4p7wCPgAlyg
kyiOnn4qPvYk63pklBB5fxz4dNHlW+1GlTcADYlyKCo6oGqUnI5iEHzC0z6JBC0OmgXOnpg4T7kd
b8Vw5dZZ6GGhnAxhKTn8DJ3QvZRSQK4c8AVTHkxJHeaAtjd+EyBCbJxZ5db9EadFbxgdoOX3VTJe
JZUw8N7SjmBz2o89HlDF9/PnaMvCsrMrCznmhzCDqCVRQsFL7KJG0G9RYCl9e7WI5feVidkue2cG
U3SU2OMvpzFvEiYuk1KExqzvz69GaWphIwEp1fKclq5Yo875lPhuCmisG4Id+iYHaLEDQgVFmS1X
2LIlXRAW9xu7ROf5OIhfo3ds/N9dUYbG+Hh+SUrXxpgIkKQQYEC+dbp7bWLVxEt1MJ+YP2fnDg9y
UCxtbJvCBvwZuwYO72X8Stq2aiqETrI6XxI5Or25fjRs0UUr/OzEhLRbekpF3sYai2wv7wM07Z8M
o7k4v1WKLwJ4ImaPADiAVJYjORqeEFaXEU6jIgeFagfBWAYFVJ3vE/J5/iZEgJUpacdmQtqyGuHT
bgFEe2HZl/Nox0h9t0CEyn1bGZL2LW7sekigkxZVznjnj/Fln/KNu2f5W6VkDlxEQHcikUeUlmH6
icjwdlgqC3qf7vFcDv3ul9Uke736WZXORkT78xKWrcGPl0YwKGI9XQppHOqGlI9WHhnVlOwgistf
3bg39zXAFE+cVN0vb3aqsKhjsAZ3JRDhRULClszkKnY4Ow4sJvsK5+6uokN2k7bjW5Ezbd8OrNk7
IGO8cGfPe/DpaN5avG2CbGpT8NU7dRpqxNEwUmjQGjOEw5ztahL7v887oWo3Mb6BNiqIajBEJt12
ielUlWFMLJqIFcyTd9vWF6nn70H2cpG1G9mwvuQeH3fzX2syT00/CQ+NdVjjzghdkn43ZvbB4M01
1KlCKAJc2x1qbbN9SKfkMeHT4fxiVSdutVgZ5544sWMJA9kr9PYCQoogqbx9ixfokLydt6Q6B2tL
0g0PPum+Ei0WWo/9G8VkWeCQLe1LVRhcsEpIuZGR2x9Sfk5qb8Zcz3FweRswYT7Flv5e9FtgCOVa
kLni/eIi4ZM/GoY3iNUzPNYJfZ0LETaJuTu/W0onXFmQUtaippMddwYUliFRFdfWtc6c0HfGS2v6
WfJPDyEAy7oyJn0aQEGHGThDETUaCOAeqjQPLXNDpkT5aRYBLlAHgwrXkRbkT0VqZAYw+yVvdniZ
gpSph54sCIfK4PzWKV16ZUlaTdUZE51HzItY+e+6HTFP9FKUF4I8/jcz5um1zroO6N+CiKi3tDCd
KRiNbsToHxr2fN7Q1s4tzrjKvjDkDnLTATLDlD7z7LvWP/pfyL5NzCwC6YeMeKE9ODXhgppN8KTh
kQOiZSCvAqfsQ4op5y+sZGVGWgkaPznRBs6jfppu7QzS5IV/AX7ejZimjqlLhw4lSdxGcn+4Sgej
4nmbRmmpWeE4o5FP3BDZxV3rjEnoJ95d23cHrffvMBlxT4v89fxCN/+C5XivvtnA0Yyn0x+NVHPf
Cu8ys9OrHpT9QW1hGGu0QRbqBZMQYVe3AD76G4iJP5fwh2tltQVS1tFzP+GYc2ORo+39ZJdVQfXu
2oDxBoTurEMOeqBg1NChAoHhxldWnj9UrqAostC8/FE8XK09YbkhKhBaQBbbuehqEpnZ8AtPcHB+
2mO8ESeVh2NlbPljVsb0xPSr0kpZpHMPim55aM7/cyHwdv57KqOxj5kjPE7BPyI/GmfO04TnOIIk
mffT4O3YcFshNhv2HSUbiMHlEMhfDnMZIEjDzbL0mU9XBNAbqfUux41c1vdWkrIAHdXL8+tR7Roy
RhPwExwPjFGd2mjywQBKEDAnE0OQOaV7jBEGUKHc2DblMVjbkeJKPDW9U9ioMnINCZzb2ocBLVHd
Hx5aKh4Sj+ziTr+aMju0R/1nDSKU/7ZOKeC4JTdNbGMR9fUyNRia4lAUW8NV6g/2dzOXzV65IMAC
bIr9QjvCMeY9xI3mi94RdMPRVadqvZWSozc2SxvbxP3Z6k5gzc+5Wwds1IMu3agtKX0DEpnoB0Bv
F4MOp8vxuZvXFLRTaLfFgSjmYORXvvGVD7MyIoUnlid2Ezt+FqW17l+LVusv2szJrm0nG7+Q3Jho
6kH8ETgH0OOdrsdiWmwXaVlGNXtpe1zVxtugbQUI5ddB3wboBrQQP3QPR1aSVPNRquDej7Z+7eb7
YYiq5PAFd8YgA4A0DnCkcmW2YEZaZl5HI24496YZB3FLIJa5hcpfNv9DBFqZkU5tM3idgWcrHkCt
du012Q6DGVcZH3eoOzzZadyHLRNbLVHlKVoZlY6qOYiB1k6TRp5ojumINmFWuluFYOVnQpV2odUF
C50M6Epn3+TzLGhkpfO+os8u9zH61l+CBm/jElSeopUlKSjMMePMBh4pSrU0yDBA08xpUKcbr8ct
K1JQiJGiYQoRtYVhfinJReG+knojhm9tmRQOiBjK/0falzVFDiPd/iJHeF9e7SqgABfQrM2Lo7sB
eZF3W15+/T3q+Ga6SuiWAmZiHiaCic5KWUopM0+eY9eujwLmtIbFakYFhBht6p01KnU6lSUhJkyO
1vltWZJ9ZrHQzV50HV2O4tFIP75+isDrBBVQoB7B7Cbk91rXjCxLcYo0om3qsdpiWiMaqGomTeYO
+kHA/qNujVeDYCYB4C31y7nYBz0g/1o/bIfVuCnd+sbuVWgg2T44sCX2UsZA74HZmtDNA1nkgzXb
w49FR1kL4EjVy1IWHA5NCXmcUXWjgf4D8jhQNEAA0gTCZBwfSvqrgkgBWxQXhSwscB5HgEwAMAC6
7zh6a3NrgbwM81r+kt5CWvyHlql0EGSPO5DOgHwG6rOADgomzIJCGp2mBEJrZugGL0HzPDt1OLfX
OVNc4rLvdGhK2OJNQllG8yrbYzY1THCDU3ruWN8ICqAtQG8Tc8QAEAqhJ0dLD1P3SwGOReusWjB3
aRbJ1URQTzp9kGTf5tAQPwEHD5+MgVw/NW1c4tN0M2v0tWPry2kTskPE2XSQxaHtDnDJsQmXlqU2
Tnhq0+LVhcTCTLOwdt6N4Dup6aEhYVsD4e4P2crQvjOnO5cEFx4lkLHPzv43f4SHt+OUAannPIUY
UB35WXe2Nn/G5Z3mX1f241SeeN37fMgJukDHC1d34xToWZDty2YIveDRq17WagkZQtFpjySMKseW
hOMDPj7PJQOmqeaSgW0LKJ8srFrOATeO7ZaU0PXKliYcyfjRr7VxXqNPEs5BZ2/o6vX3p3+N9Cwf
uC0cMBDOGUbZLXTfeTdT4F+kA5SxpzuLWhEGDRWuSzcnsjQAw8GRA6TV8RpTjAd34LPirApkDX2z
K1A9pQ9lTbcsUfHnS0PHgTHBs5IRHaMpJlJQt4Hid2x0XrgWT6eXT+4RgPUmD7j477FHPiVm3mEe
fL8AnbwtJj3YaFaSbvSG0KslGRbFCsqd4oEdvT6oJAm7FD2G1S5ypAFFfkHMXVrdlqoUULojOD7s
/0wIH4klaVIEg0f33tQ9r2Z1NZJ2G3jVxuycaCaqVow0Jh6YEz7T0NdD3aUAro4d1Dp1jwGC28zf
SNGAmgCeGqATPkJy/JlY0U/2GhBcik22Gehd3y3R6HzDCEAmwEQC8G754gAwWvRGu7QOzvVQbQvb
uJiYftmPhuJKlC3YoRnh+yTEGyrPY35c0OmMzsXl2qioIWX4RMt3gDkCPkznCMXj9QogCOR4pe3H
kLbdkPp+AMN9kl4bHfRu7KjYjVfMUgQi2c4+NMndPrgbQcQzAYVLkUVnz1X+05kezew7K4fgDgyD
CaiO2PWzdUbM0Uj82PHobzbP28VeFEV72eGBFjGnu9RBZycSQ/s2zboR0D00/pN60xU69LXaW3Po
EVURyq1s/TrQEtRskGYDbzLG18SQCnY4SASzPogHl7xPVRbNFZDsXw9yhzaE05NblbeCwsGPwb7q
hLSh26Ry7w0Xk8BNvv6PxoQsoJrSNhlSTGdnNVC+2rYw37h22UAUbzHZfgM8FTQOmBoB2YFwjLR2
nnUwIyexTV4W7S2vP6ZsUvjyF98oFgYOjQgrp3najAESCrgo4s0SNg/tj/Whvixje5P/qllovywv
xuVyTbeBqqkjkbkDVZqJVAD7HXVLsfaRu+3grWWexF1XWVGWzX7oJoxdOahWXS2jiZ+Qj+R6zsvq
vZrLYofJbvuR6HWyqbSGbHBQVJP3stsS0BpwUfHjAZrR4zPu5bSiSUKcmFXm2dL9yvO7dPY3dq5y
XhYjDw0J614UaaEbJcqouo5no6sRPQT4a3v6WMjO+qERYaf2NYh9y9F1MAOR7FPXeE409yccfCND
emP5qntZumEdBzw3FqcdESHVbYb03kknwEAzNAbG6qLHwAwq4oogKTcD2jOMp/JPxP9+EIe7vPLa
ES+1OC2WF9akG7vMX61CNdQr3Qq4kv9jRnjIkD6fhnxC3Mr6BuyVZbkNEmMOIWh/Tpjz5xtfCvRQ
GNeyMR7mCV+q6pa2wrvAj3OQGEQaS88Tal/krvbU99mT6X6nuAmKif/YE7sfgW2AnJP4FN1u/b3I
p5fVJtcAz9hRl9eKfF/6vVCfAxQQST90M4+/Vzl1ST9xoDgUsHZ9W54XhoODXj2cXkLp9zoww0/c
wbaoW40a1Kg9AAW6nQ6QBbKU1lo3rkogXGoIjyeAjcDjAwKNY0OJmdZzT3UvHtFnK33cnXVoL+b5
2kyKnS49v9Ak89HE5ao0wsrptDV7FAT9eGp1D1pRAEAUbHzFZyVhnc7P9aBiK5N8KwQ+dDLBjYfg
LE4Vt5geCHLHz/dNqu2aIb+YAX4O3a76egX/yI55vIaFmVqF7aw5iutsCY11E0xe1PXj25f3xJEZ
YQHLMhjyrgS635/JJneNbWa/VeWV3z6ftsOPp3CLgi2TU2biFfKZ5A2pV7nYFV68trVaZ8yZ6VlS
2cWPzvHHnTHoxS63p26bOquz1aZaxSMu/Wqg/UKhCyCJT7KfTodJcC+HdrOzaCDPpBsve0mG99M+
8m39yccDI0I5JR2sCuUcloCQRI+aZQhrkA6eNiE5WSBB5nqz6JVCUEw4WdBf7JGfIHe0zWUDSr6B
xhWYY61GUU6TunJgh6/nYahgQWsv1kz3PcuuCGbas9X7eqp15Ipwe+i9rQ+U+G48OfUtaskfy4zL
kGitwhXpp+ccAChnAd4vMlTRqsUIOgLffkh/lfa91V/nVHE3SVcLLWWQyhmcHE1YLYhv0aL1Uro3
nGtXRxEo+IYPyOAAdTVR3TRFuWsNY9l1lxEAxaEQPVFA3jFbqxeqJ5dsd6GGirF4PDUR5IQ7diFN
izEIILxMq3i2AwBFNCeL7MF6yTz6jUISSi4YPjSBL4CalLCVSVH5LF3QcPMcas9goEnWTbkYemRn
9fLa01ZTpFmyjWAANoARJkx5YF7heE+zZIInxpLE1GnOwbp26Xr5hY/hi9NHVHIlgaPhnxkhcKcZ
0cokaL14MDAXyi6W5ZnSW8NPt369PW1Ktu8OTQnB2wmaqWp8J91PbR4y966YFYgauQE+kcVpBlFV
PV6yBvSDSC3KJG6seYPIvmmch9MuyD/KPwt8NQ8CTZNjlFHPvWJvdJet/x7MO4xAK4Km1AsIWUMo
KMClLX74DqUwrcOeiNFyqcPBXL3Qa+n5Nxw5MCJ8dmh9QARhQYI9lsZ5tmxADLHplAo6Uld8IEpR
LkCoERNCu3CNFpIjdA8EIQ2hUcdCyFYo1otnVuI9hiAG3A8vSHwCD5jEdOjkVCi3OqCuqB4BXgsB
f8dkQhM52tvoqnjWZJuAC7KCLQzTIp8oJigpawxkOmTvF3lop0O4+g60ChR1HakVoPk9UITz7Iuv
7eFWs5bCt5ccVhpIpg9vnV5GiafyRRZDkaEE0OEDDAwMTsdWMLadJ2Wgkz3qbdFkPgf1h9tP4Az4
es5gww/QREEGy7VFJhOSN7XGbMzYmCm9zXJ9N5Xm/VxVm69va1RWIMgGHQQMWwi9KFb7ZQUJliAm
zpXhvxX2ZphVN4EsYqJ9AWIoqMtyjuvjJetH11+IxrDfDL3eBFYVaVlwWVkBWqssuJvMTnFWZUBB
sM3+sygEzt7X7CaoUNMZL/Un/xeShNwP6ZV+U+78s+aOmBF9V3HoyrYfJ8v4y5QJLV3By6Vc+0Qn
CVaySTaplkUFaS705OHr3+vQiuBZNU1mby8kiWdvAggUODozBWmhowgRsl0OOmBgf/ASBeBR2OU5
5LDmdB79OLV7CGy9+sF8PrTv3uqdnfZHFvDQJbEt6KcGoKERDu3sJVYyefCnDl4I+eWQ99P/vtQR
RFMDdJ+gmxVJCRqukRfgcoitvoII9Gw8ay51w2adQii+/DxtTLrRD4wJ7yvXxqgPIGx0X1ZbZ4yo
8UjYpbl3v7VoPijk0IjDE8sTNoGxJn5uria+zjL9BuPntemrmCOk3yVA+wp6Dj7kOIXdXKeYbKcm
aj+UdHe0yX8ylCxOr5bsGgIFxn9NCF7oZF1GcA+h8HpJb8s7d7detrcqZIf0VAZIDYBxBXRaJFF2
mONpScGCuNGNyFqyMHMxe1P8OO2KbLWQ/vL3B+a7kCccRzh7AX2T5iKKBkYepuZPsF0rFku2j5Fb
c+U+jqEVpS+QggTzWrh072R1iP8HYJKAXxEgltZvFCYQPDm/lQFJRPHok2TNaD2AAWUGBPmPk/Ud
CHQ8/QxcmSqWc6lTXM0W+QHSDZP//eDGdvslJWs6gGxFa0FGZ4Wpl0SWjbaF4p0r6+fbIGqCFg+s
QS+An9wDS3U/YLRlLECEEqPGX0HZdNvGJC6vhw/trvqRP57eD7Jdd2hOqG1rTWunGP/K9xqGxGb/
UrOvWJt8Z0sc+CREmyAtMT7K/CBGPTi0nXaDkbQwgSpYwv6cdkf2nRxoWCGngsAt2nzC6qW5bQ01
Rg/8+WenWWd6B7KQposLlR6nbN0ODQnrliX2nI0J4GX5dLVSO/TxMgVF2Oa0O7K2C0hiID/L4VFA
FAmZotPObjB1XbavMTkPcuEn9314Ts60Vwgo9W/2VfPuvJ02KXPs0KJ5vILtXKVZC4JMiHs82t2j
VkIlmKjyIJkRLqfmgVcIg9nivCyjzoQ3K8n3SbJsRlKB2xp8qSpsjGwzHFoRvtGgm+XS5k22NwMW
UfuxHaFu1PwJlPQqKneE/V2m3lp7FDhQ4hd3mAR9mga3DEevUGwHHpzFdAibGi1a4EM+8+DQ0S7A
fljke0Mf7jFhEtNc1dWWrhmAmdAcxkMHvBDHn391q7bIOnAWtW0dOcaPLH0qh5d+UUEmZQ8QjvfD
YwqQAJRfju0saUrBipRDOBfafVoDorMsCIn9Xpp7K/lxekvLlg1ZA9zhYIpPN+voVNQddIAYF5td
VIZ3XdQqzkDZDgDGBT0Trs/7qRqqBZjhQ+sJxLWLEdLsOWCYf9QfT/shNQLyb4ju8EaDmGj5EwAp
lQ/aiWT9Gehv6fRaQYH+yzaQbmOMGXpSIAURTyZx6DjQAqNovcfidISQp+Ykj/6oYiSU+HJkRzib
WTDjQW94UJWCfLGeXaTVvsM84jecQQ2Ry1ACISZuMsgbgJod19t+qZ5KiK772aOm0kSWbC7efcHb
lsv7APV5vJHnxq0KB6zCe81xw2EaQ+j9fscN8ApADxTMDJ8S7NkzNMsvMbc3a+i/gH2ZsP3kKrJ4
iR+Y20UPFaktuBLEIqg5T36NqTUnXtvud+PNPzqyRqc/hyS2oOPCX1E8I/BEYs0sYE3PZmeJC8/a
2c4eNJu7LL0askGxYDJDeEPzdxoKVOjFHn+TscpnkmveEq9LF6brB8mfwGkRtYOm8Eiyi7m6m/WX
9wEnRtjFNn/ZDENiQna03ibaHBZWGhnmy+l1U1kRrhdrWinqedoaE7OCHMgQVe4U5tPXX9OHvoht
Zl2nI7iDGzPWjX4Kex+y8DrgP1tMrqrKLNLvw9tGGANBDVzEHbZjWaMFhqkm6vz219eia6LCJmFh
PJ5eOL78wn3JicKw01DMgyX+Ow7e0iQFsVbfEz12ja6IHCt97I3lFcnC9dol1wMxtlPqnZ+2KflY
uGnwnuXzg5ya8dhmuzIH+ZU+x4vRnpvm3qjr7dyqanuy0T6YARkuRgg5Bk3YeazRKgoOUSM2Y7C6
/Rlukl32qO8GGo67QsV8JYkNaFMAuYeaGD++/O8H6xiYlgb2fG+N3XFBXRTCMetumauvSwEASwfm
eD76BqJ+scLnN3kdJA7V4xW5iDPsGEm2uqOIc9Lvc2BEeFFnjtctXofDlFjedvB/VF2+68j96U0g
XTD0KoCg8MCxpQtfxyxmsx9Gd4l70i6/qDn7z31ZqOKpzBUDsQczvtgCAOcdf5bKLPKeFskaD+ab
m146qYmn+tejAjgX/9kQYo/d5RAYGMo1NgZro5WvfVadV26rCNhyT1AtxMfHfG8gBGwHHDClt2Rr
3FT2dpz1y4Dc90SFdZWEA/iCWw5lPMxmiONnRmd4hZdnZmzlFrRTUuN+hZDYVA4Xq0lfQYv3R3dV
aANJqDuyKYSDNFn9CZN1a7yYTpTmv+y2jFbzLre/3pcFFQzQh/z9iWe1sBfapdBqEHRjBQ2w39Ee
Uu/1XE9neV3rm9ObW+rSgSlhSwzaqjVBq2f7tGWQn8jCtek2lrNfOpXUl+wYHTgljp8kJcB/INzT
Y4tNbxgSuspaFQ+R1BlITOJ9qGPQRZzW0QbPYISC6MNjnPvfDs3Zu6rL62aatqeXTerMgSXhMrKm
3FpmdzDixvTOdYLxgTpQPEfkJoBl4DNvn4HWLtMcfa2SJcaAIOTpi5Cmf047Ib13QFT6XxP8Jxxc
BZgStkFrAGqh4aX+YdfR8mj44ZhuXRYCSLhcrT9PG5R/HyiBYJAKwjdiVbyourrxe2agKv5C0nvP
eDDdc12lACC14gIAgJkdZG+fsNxt4a8OOFhigxURTcuwpeO2at776em0O9Iv5KJVgXk6D3gDYfmy
fLSMzmxXoMSS67FtY81gik0gyawxa4E7mf/zyEiFElg+Vp69lBV00Nhy5WTtBgQdO8yhQWG5BBX7
12VauTLeP3NC4AH+dqrarrbicYYQMCasMFwUnJ1eNdn1gKyXl0N1i+cnx5tOt9ckcFYbJX79o14x
nZq/rkQBApJ9GUygGXiR4nb41JOlaTKzBXCveJrdJOxZWV6lfeMqkB9SK2i4O1gy8FiIKEGT9CQz
x86J9Wa80WdyTy36dQILtK8x5ghJKlQOTeEupdXoIp4lTmxU1W3jkIc803env4fsuCDtMVyQtnNN
W6EVSzI6mF7TQxShRPae+foc9nprbxNa6eGCQSnF80C2alxkHWVdBGlsgePvXwdZXfcU0Ax9MTdp
72561dyQbIcdWjCPLaxuajArQ0u09oqLsbUejG65MEhwf3rh+EYVEhIfwC8EGLzYHdT5j810BHxj
AyfkKIJb6qe7xn5MtRYcPBHYWLdm9dglieIBJ1s7ZAqQO0I9BcOIgmeLVSy6aRAzNtzfFjvLVPVi
6b8PKlScTIBswcx87NKi5dSr/DLf9+2PEpjrXHXlyDabD6gEKDFA64rRuGMD0HTM0D+HATqD1W7A
mw33Wk2g3fR6+uPI9gBQkUDUAvjhYFjp2NDMagPzNpUZd1A2Gs4K7zHoFYFMFpuhkYrVgjucKO3Y
RDK5ReEmLV6goBVbQOTZzZsAQDq3MUIj+8aT8NCYEDXLNF0g0dyZcVH1KB30EQvmG2DXFfeNdNmw
r8AtBkoHyFwf+5QPmUtIPZpxM6ebxP+wuidvUgQcuQ3+cAc03cbg3bGNwbV6Mror6izpc2mUW4bp
y2Csv+MJpsZATgASRwyVHlvBLFySAHBkxa75sE4fflWHpmpSQerJgQ1hB2j+UDKjIxaQ7962S7If
XVeUeArmv05vZtnQHfqvuAX4jcYrBcfOWDOw/OUC3CyA8eV2qfvfeprtp6G7TsCaDpL2n50znTuN
Axpe4NYVEVt2aDE+5nEcFQqXYjriMothNprZcdk1Z0Q/76hx3tDdbH3LkAtSO94xhcPCejaYmQHv
82LH9qRvmqT9uWTttrSqD7dWpY9SnwC398ArgkxBLL9Td1lLe2KQZA3WKO/P+4WdGc2VDnmy099O
FlIRG/5rSLju0jHP63IEo1FQVMNjk65aaFa9q7gY/la/xMsIbwRU+g0M+30S5y1RaLbMvnLiskU9
UQ/Ky2Dp29ArnRj0YV04LdXDAs2ZGrkKaOO1ULe1XVd4YeUWd1pS3uiaDUV2FX5AdkL+UlBzOBk6
hIL3bDS9oufkjl5HcvRVy62fJXnYTuv5N5aZc13/nyHhhOQuGHUz00FP38/u07L9KPRUYUK6ZfjY
HDSQoSAt1jUMfRkhKj8HWFB7M0+3vk5C3yiiVlftGcmqYZQEBTrgN2wUH4XLiyW5N/lBacWFjdnq
iZ31qHhmjeL9IvEHViwAR4Bfh3iJ8G2qtehqiINaMSNj2PdaiBGy89lrw3VWTVSqTAlfJ4Va1cpG
lNYtXPtW7UbzPEdD/1iOqlakzJJh4AQAb47Opxir5qnOzCEBgCjQm3M/z8+RdMZQQT2revb1/cDJ
6aH5BoyPCWGq46DMWn2AHhvG04Op3Uz0j1VO58y/bkZFkVPyzjyyI1z93TqUfT0BZ9yY6XvpDfHS
+ds1H8+Wuj3L2+686KGiUSyKkCIJXFw/zwYHF9cLsgT3dE0rWT2SINYgLxDZbbP3fM3Znj62spvt
yIrgXDPqXWUvgx+7yfDbNfOnyVjKTa95d8GwboZ6tkMIxL2uHb0FxdDDaevSzfLPRfGcJcXYaDOk
Q/fo/ESQOAtBhnxWWu/doiK5lVniwQn/4WtqC256E0570zUQVFm6a7u9yowp1Pw0XrPvxA70LwEx
QTQEwJH/koOajtW4S5f1kxdz7uoU8nAkmKJeOY4g25QAPePeB9w1wP84NtPYlZknwxiAamAA3UR6
T3yyW7z+PMnBkMnSDdOte33yLk5/MVlkPDQrvOoMPqgU8ImVgasMaCBcbBrwDN2dtiJD6mAED7wc
oCXGSKY43DPn4Bb37RVIR0T9ImRd82eCgOAV5czB45w3kc8KF91IA5zbKZ0iv9THqyGx/bAo0dNn
fqZiAuWeCRc8qmbgqkPrm7MkC3dC0gR0AgcWZiYGIwTed9M8O3fp8spG1fCj7OBbGHv0gSyEQNOn
vKa0CaPMLfYJWLe2mqYBxkzY++kllhpB2YFX6MCLYQuXjxN0OBJVm+8BYI7W/mNmP04bkO0UnDOQ
kwFFip6hcOIgfgBqTDIA0+W+Bf4Da58S9g3kU3BgQ4wfpd+v01AMUNbjAPN6x+oidJkKXSE7ajYu
NA4U0h1HfPzXU+UmjYfJnxQqHsNY8NmM5c6syGNpVneFWf4uoLMXrmn96xtLiM7dXwXs4BN8yCG9
gVCCrCPQy8eE+PdzNp0x4rx8xwyfiQZICf1d6ziU6EvXOYm7QkJ+eh3Xcw90aOU37jJO8vgfE3w3
HgTFNAF5cYkUJ56m8rUsjecqpYqCg2xDI8uERDTaxHxPH5voG8NoQLAPeo90uQaJ3E1Oyq/XADjj
N0raQENiUkcIAayHKsVScKWaYn3FTPy53xqXdCGq15r06EBQyuBcV04gPnSndLZ03BpAwBVzd4ak
r982bjlfFStRCc3KohqKwVDOBdyb11GOV631vXadHRciFW5wmWTVG6nW98BOoqJKnpfJ/k4U5bSi
qG1g1BoYnGN7ZBgsfWzTfM/6y8B9qtgSsWbndEiqV6K4q2R3Pgb2oH+IXhRgrMLnMiGs4Nl9k8Rl
WWxasJLV/Xgx51mU1yoEgWzzuagKonqLQRcE1WO3MMpg4wyhFLmAfg/Cts0vMmuKUrTsUx3a4Lvm
4AxlaZ8jZci82EZHd6quBu9tWMjlXLth525OhwRZOhscGhP2hZVWFssGXA9spi05tzpvB2KQZI4W
0HdsaBnUaQik5oR2pa1dGkth3ZhVmmw1naYUw2UZaopeAvYjStbfq+G3b8xv7bPTv1J2TvBAQPkA
FQs+cHq8Ig3m5By7Bsqqq9dbgNZu19y8TPNVBRmTrvyBHeGurGzNH6vZRE7jgve0KHa+S7fz+qCD
hZmUxflpr6R7iQ8TIMWFcpkjXJxpb9cJBlbQ1WiLrZH9ZL21PW1B6s8/C2JtFoGNgUdshgUD1JBr
u5uDC6u4Y6Mbp/Ttf7Mlrh0qdJNLsHZ2Xp77DUjipwxkPizQz5MqexnrQZGtyTYF0mmeN2H89NM7
relXSP1Nhh/DmPVRdX3ypA+dHTqMqtQ6ZaZ8zGwC3xsgVou57ooJ9BqtNJBWVSzS+vLWmvz7NulU
QVMWyADv8jjCG01b8WqrkkADXzZnL0toSJaLBujeAOg1f/j4+sfC/IfFVcGhYyfOsgHOgZldXU9B
f5j/nZphwTNyitCbH8avE2GAwAyNCFRMcf18UqapjWRZWNqiSdTkO9q5W9PtLipl7VSS4HI7Dq90
4yX6aa6FJ0pBOy5BPLtWGvYZhGPd5Q4URGtoZ8auz7U7MzP/FC31I68ZVITqn/cIzKNchWIIKleQ
gzuOUQ7xcqcaoUyPosGlp0HGs9PGbdcYT6c/3eeowe1gFBptPTR4RDgOy0i1ZK6JRxymQbQpiCbQ
QZ82IXcFBGpog6M+LGa2Gbim+/Rv2PDG7GpMcxpZSHIh5u74iubB5wjFvflniv/94K7rqVP4VpOD
jap3wgWD3ayIncIMS4+E49fxCugegWcMaAXEXIy7HBvzOtPM9SRz4jmrQqxjNHh3Vu5dTO7d6QX8
fI6PDfEFPvAqtf3VmkrNjheQo2Qg1iwMyOBUm1VTvHxkXwqtCsRAUGMglRQ8mpN1bNegduIq0erQ
SYbnoTBuBiUKR24HmFBIa/JsXcgcHEiNL6Oda7FtIynKgs1Y9dFiq8TGpWYAY4S+NFD02H7H65ZZ
6Zw6ne3E0BcZwnSqrbOesp8NzVXSc59TPXwhQA3xwEdfAgT7x5ZA1wh8cOMhKOX5zUTrDQmCndV7
F8bonfu2e2lo6CHUxe3pjSF38J9ZYbsTtJrHuZ3J3vNuCrrN05uObv83E0IcWqyg8Xoc1Biw9F9a
m+zqxv4xKMEMsoOL6jxnJwMS5jPViJ7MTdVCWM8t3xLz3EaFCDTe22k6s6mhCBKykAfiB/TK+QMQ
c3fHH8tKRkCwufolcZybqaHn3uIqDpLKhLDzApr7szVbZM/qoQyXLoiCpFEN9Ek2HQbw0SlFNY8L
LgjPWBD/uRRXCCZqQK85TeGE8bQyKUDjfqnVWpi475Or2A2Sz4QkDDcv2K4AcfSFNIx2dEjTpMHs
k7sz8C6y3b2LpKhYlwiTKqd3ntS9A1vCZ+paaEnYLUO7tAHJxZY0nHxGx9UfmrlBd+CqtC5NwuwU
Nfx0bSCdN6o2v+QzHrkrfsYFkzjEBFdQlSfRshqbUgVFk4R2QKlQfOAgHo7DP96LTUEmYN4gXIqL
K3S1DzLCveCinN5OL6bKjvDh9Gytej9lWlzWQ1itAVCCzhT7pb0jhkotweT/2HHJE4NxB04JXy7V
rcHAlZXExGbjNeb4zdCZIKplDMuHWQ8W2KjT+gdrm+myN9LmyW9Y9px3zXOmA71g9KCg99rA6Tel
nRHANNuWXmtak19kheE1keVBhIj5qTGG+D7zdnXY11/O8AAJOaoNnPjXFAKr649DUJlg0mkcutXI
up2bq1EjWy9VRHDpdzkwJITXzIGQwEypFjPrx2CiwUrefQjaGL2iyqWyIySHGCEBSacLh3L7Y07N
c5A1hInzy6ics9MbTXIloZIGJK8O+I6Jmvfxhi4oxchcjf58Wbw52nWuX+oqLVmpL4CGIFvDZDbw
TscmpirJrXxo0321PjvWYzO/juQWsKGvP1sNPFb/a0bwRGfAotVACu4zZm4qe/pd+aSOgjJ4Ob1i
sph6aEc4muukN1ri6hoeXRhca/raDBNt0sKeEitckiLZzvXc7E4bla9hwAuFgBF/6onnINufxpXr
f+TdGAKJU2/qzLO3GDaqr/vSUZUOpPageehzzB0GwsR9njITJ70ie8vLu8g7C/UanZamJYpilyxi
Q3ucm/nbIhfsNCNdinUFdVBf/glIGplKciKZBUzLglmB84JjKPx497UDa3RioXhkB8w7A7pr2BZD
8XVwJzq3B1aETTHng5unGM+OvUwPA3/d0BHD+gnbtrVi+8n9AdoOuC68lMUSpJ8A/1R6ARq5g3Oz
Tu0z4pwiJsg+PgbUgLjFwCGItQRnLMZsAzwnaIElA0go6sgD0yjVX/1lVbxPZNHn0JJw84DQpdRr
ywfRfRmDATCaU9Tcms3Xz86hEb6iB+mYPeiJRR2QjC542w35GM72TafR87Jqo9OWVO7wvx9Yoro5
4IUAznZ3TcimmoMrbSqWMKs8RYdCugkOvhD/ggeGyiWt/CmDJAeD7OlMlzAfFBeQ1BUUiCABDtz1
p6J6ZrhNjbp+EOdud+2363VBxqsx0X6cXjGpIxx0j0sIPVBRKoeOS53TBeemRSJuTc0V2IAVV7Zk
+gJnEy09qA7w0prY19NT3040ZDJxWjt+FraAC5MwY0Z5sbosCZlup5dVYAzRgNLSFZndJWrKwb4g
zNKfTrv7//ktnBUHbT5k08JdaHsFiGRGkOL4RQikpJWF04/+cS7D1I+SF3ZXfV09DM7j3kWJFAEQ
HaDjnVLoma4lQ6PFffkx0J9m85r7INFTgVhkIQPcNWC3dLArgKY6NjMnngehVJCzVWkVOrMVrcWw
KaxbN1ORXH66fi1ggFwAZdCdw+D1pxlOatZGhkJ9XMw3q/+nmB8y8zqzbvtue/pbfToBMMTnNqGG
5YD4VqyelwUpndYkU7x2bRjo1733q9YeT9v4tGx/bbigR8WzCMTRwteBTBm+WxBMsQtRDGS/5xij
iFLvPu1UYAO5N/8sCTF9sGnDtKGa4mq4o8Fz216Ws+IulzqDYgoIbvGSBEf68R6gGGtYcyfFEG99
1T+17SsI0kbVVMungIEVwysV5S4eMUCdd2ykB8VYMzX+EFfBdMWSLKqpdXf6o8h2GGD/KK/iSYLX
j+CHhruBLUEwxFbjR6bRgAfyLkCOM+jZ2TwpsubPEYE7dGBNODlt6aYoW2P0mVl2TFr3zE17KzTT
LgIT3XmZJXsKSaK10t+SRr9pgk4RHqULCqlUZAC6B2Cr8ALLB3SG6cDlBZflKhiHbbrY96cXVLb3
bKwk4O7AzX4qzZv5mKQdONhjJ3tNx1064Uqsv4xp5uvIi0QIQchlRNkPoyKab1bJEDvNQ2vu3PEi
QUeDNNvTvkg3x4EZYf8hARzWsSznuM/tKDC35dqEBpkBAL5084fTtmQHygYuCsEbrnkiq9XssGVG
n3WOi2C/QpLRGx/T5Dr98hTs35X7Z0bYAbq+OIZm+whCLjjH8j9LkUQaUeHlpM74QDuBQQ1UrqLw
xADyKTMvizmeMrPY5FBp6mfQuUK66XXoVFkt/8lHFQ245KCmAWtAH+ANcxwlRscYAbY15jgF7zW0
YVHySjDZaY3trylt9BCwdCg26pni/Sfz8dCsEGRLcySAWeEsOWa3bb1b9ILCCYORxaqqJcot4fZD
UTSAlo4Yo9ZMz7TGnONgBMwb5/rMHtslyjDkOZqOAtUjO7+cceI/xoQQBfx+75IOq4kJyXstB/vy
oD/1Q6swI4tEoDGA+jlueP6UOP5ofdO5Jmt5jluSyAKTRlKqXkNST1w8nOGKhLTagfYfaUsyxmSa
rg3wlaPUu5nRmvn6wUV3HW06KQNvr2NaCU0OFk+QPpm1bEv1hz69AreoYsPJ/EGDHzSLGEXwcI0c
L9niAjtZQVQJHBNraFk0zI2HRqVxqjIi7GrAfBZ7Hg0WU+iOWsw4W5LHlSlindQIQIR8yBMzvp6w
x7x+YkOAEnlcsj+gnoqINoZr8uf0d5EFb4x4/9cI/xEHaZPlJDPw2/+Psy/rbRtnw/1FArSTupVk
2U7i7E2b3BBN00qiJJISRWr59efxd84BUo8RYwYYzMV0GoYUl3d5lt4e1lZnsXmTrE6DaM5aWfB/
jUrCFfR5rOMJ/jRWGSgw8BqM5ST7ij/35XVoCjfcfj2jc2cG+B2kT2jMoT13MoqthtGpgfM49HJ4
InQqUAW9wPE9+2VwY0OSA1i4JDr5/KJd4kiMgTmsx766nXLAhVLL/Qtb+dyNdnwY/v8wpzeaq2o+
j749gBwDcx07pAEbb1oyQ8+zpxcYxec2AngyPmB+iOz/Ud4KRAfNNtw1BxCx0EX/o/iDoe+GXnn2
QjB57iUCpRi5J0UA5Lonq9dLMJbUjG3g1n2bi8XZ0bDD3KL4x+IPj8tQ7SDE+ePrXXFuLT8PerKW
XTOsQzIjdWGlzb31Q+pqo813ckn96NI4J4c2WBdv4i0ml/gfmtKUyhtZsYxeqnmd2YLAlMLn9n+U
NUR4f58lhce+Ib0aD26gslWsuVpNapcLq3bmLIEqi5IaGNpH5OJJbh4LsUQWeezBH+NtN8tnMI8v
RPtnhkCCcuyb/l/e70lZP6YdtCaiUR/oMJQfumRO5tFJ/PsTS/C+HMv5/+PknrwKE3gkfmdDfQh7
8mclAEuvjn0aADT9epud2dsE7OIjwPN/xNzjKft0xc2i5N1sPX2YVg/cKashyD4Dv+qPTXnTxwH0
I01MX6o4FMXXI3tIxPDDT0I8gIDR2ARF7MgKP9kTjTEo7cpJQ96ghY2b74xsPy9tlbqD3tha3XuJ
SDaqnoMcOKogDWU7ojVUulmtAWsZtWkeDDFR5nftlM4wPdrZDhiltBnplKP3zRDFwebGAaKkCFQS
/ygVmlmRP9G8WgdoLTkL2c1GrXdwIRNwH2PhDXdm9QQa3rRF8SzeNKWMciityXxdpnE/sLDczbX7
bXVKm1o5b5XTtmWmo8ncAyOYbDrm2qxbfGfjdZbvAfQRqWik3UEBrtp7Hvu+Vt2QKxHJPK5sWJRL
M2XegL9QggiS18tU7+aG2I1KFrsLaAPhB4NaSk64MfupXput2/HwyufJe0WpvB7YCJ1PPYwyyeHD
PaWeZ+c6VY7nPnedP++4o9BOG40sGmf2tlhGloUD6Tfx3NDcMHV8rCs171Gs7r+74Kp8T6BuAU8l
2kw3VRnUpqj7he/8mEVHgkMI2a0JCgxpFaslzkC7c5psslxf+4sydd6VjE5Zt7rR1dBb/KCBDBBC
d0FN6vNgaZtsxaf9Y+ekey/x+hXGWAgmm8HIF6Xn6EEGAX8Puib4juygzOpK1m3qOL3/hOdN74Ky
sT+VjPVmgez5frVkTvFQ86yZm/C103HzrdS2zxB3jTeD49VpyyYvt9CS2pc97Yqmq2yVBlXnb4Qu
AcOqB+59cOsHG8Fkb6CGQzV6Qkm36eHv8ctrgtnLpeDU28T1DJBTOSYQ3A7LTFZY8xT0gu7Fjmtw
O+h6+ePKsd+2SKVSObAuM7Xq3mkrllsa1OGQKmtI1lo77qQsu60c67lY3diZoP5ldN7TcLj1HW8E
PLlBW2q1znSDvD/aaOW32zXsl2dRI1SUlV5MFrCE7Hk3zYVWHTQCyDTeWZlAKHfk+MtRPWxix0zA
ccfwI3RNdQuAzrz1XCavrBfLwxAP7cOQVEBergb/86KqKjUAm78047Bckal1VMr4FGXMo+O3iFVJ
brEgqZP0485rhylTPCD7GUTynZfIFahiuiA6i4cD+Bb+1WLi5RkOjk4eNMy7bn2lCg5I0v3YTnMm
60U+QutCZJ0qWQEAIpTQumH6gBLjkGkIDaaBjeCnGII8yONGbLy1T34RnTwnlS1zMtmggCdpf2jh
n+KgkM4F28iqm98tabor6KCqW6Z9lQEk0v8gxxsm8ST68Szoir5z2ZTicmSPHe7YbNb0sVpMnTlu
L7DdojUD+mKFyuEa5IxV9f2aOHHeAeZ/pNutOQ2bpUBfpSu8aQz37cJ+LYujfg+mn3bLOOntCu/t
P5AeBZbC82URVVG4aymqUjKA27dnV8DCB+ibpkav4bauG3u1OnOwXanTpsQGcH4YD/EcTU/Uw5eK
EM49V5Oqfk9gsP3WFa/24Jlj5Zx22qx9rZ+FTkhuw6B6maOk5hlUIe1HFPZDISNJD/0Yih9HkyPA
iSs/D8ikMhRe2o3n6yl3YVmdodXvZmJqotQTo9qIDi7TXk3VY2y88o0Szb/hg5Id0810MKNZCogO
dhtPGPIQKWOvRtmpu6Up3WjXe65wN2E3rntRQ5pwI7mdWG75umz7AaXZcl3dpziYxZ92HMkf2jm+
m5cuuA1zG9jrioRdhrZ9/QzAeHMLXzayide1S71qKlMBOvN+hU1nh+CljF7auW1uPL8N4RzLpOi3
jR8t0D+OvKvRF2vWlg5LW89tM5iiQ4Ngagf23otxKgKiuzxMDN20ZVyiX6rkb2XEAiqCO5RRFkPe
Pa3RFNiEtXiXPXeu4Mzg7stugAVnHDS3RxnhLKpZtdUlDFTmpO833hx1RcsD72ZIBpMtwTTnfIUI
ONcsuJ8CxEIiafWGBkbkkHzqNnifFP5bzF6MBFQk0cuyFzFXO3+ERD4ApVxhkwdLkAZN2b9WiVs9
WN+6L6oM4Uvj22Tnc4oZ1HNb7m3n2jRqrP4dm3DG44pUJDVuMl9bGQOkuUCW6aZJtCpCVzcPQTWJ
h7nuV4mnDPy9rUtLFF/Y6LsZm1oIGTAJUEg+S4ZwsWTxC4Ei83M8MvxYgcx8zQDAGtOJA6bZDonJ
fUaA869kEjyE8To8Auoh8WR7/uM84NlBhKH7MuudasRvjA1EMwdi3JnfkvCqDNb6CWLWPNeQ9t+3
Pl0/3MZ4G9RTkhtIcqm8XJ0wjxjj26nhDNErknVorPMt74djRi3jex5F4rdc/eD7MJEatThbPc12
8q972HNClq5Rqdsr6KusLFjS0nAz59C9hU7ZJEiiimTh1TVs7c3VUILICXX/Pr5uDHKt65lVEIzu
qpls1drFv+u2WeYiMaC0pC4ii10HOaF9zZsKiYINH21X9vtmECofYxaAA4ez9zhB3Har+q4pUD0O
CghL4b6FhN62laTKhTZubiviZO7irPswJOVmtIlTTCyCUodswm3FnDb3R4/nS9RX6dipcCuWciqm
Bl8WwgVJlE1xH2UGHaY6behAv2ls6lvOoeNemhhUGOXz0AVjs0R7FSY9643tTHdt5i7mWbWoLiew
XUyTVTjfOeHlvllntcXWMLdlG0cYRMDcr5v76LuZjb4bgHbN5tihv2xsog0ZLHqcqPvH6driWg9n
DXzo0LB0mGdg8nk7HV0qjbmpOdOIdvul28Jusn2dCZDmjmrFZjV23QpPrJulC3EjY7vnUZPQLKiI
3vBxlsVURVM69KG4mSmN92HcdjcMCuX7rqd2G0WTc5e0vQf9dRbd2SlscM0oWWgjgw0sO8YMXfMu
LVvWpAC4+kUbBrpYjRs+DTPgdsjTh32MF/U9gGrnT5ANhmttWJvHVouUR02VO7U7QkoNkG5CEp7j
UDebSoBc3ECRNV1KgrJ5N8Mxaqhq565RZZC1zMfJj+IarsIrPHD6AF9PquEe+W2XQSjpj1jiHpFS
1RZhBMB4JdrpvvSkelgn+cJ4PGW4s801MyPNRO/BPQVImiyEfu5dOaq6CG2Hin3CJQ0ztpIa71L/
0QlTL5tqDkmVoYbtvkQVQ9RrfeAeUFh9VaE2z51DUWzFniZpKfDiiRoPQh+btJdKvzKQEF69OVyO
9lTmKFtBgFJ0/WGvjUOux6rw2rz05l15hAZ0fkPv1zq0j027KD9vlkig/b3IO5DnunjTR8ExzLNh
nDtIuAMoCrfuryXWFo2UdsbVG/CffLTLI+YUIchuST7P5UtU1s1d7LblY9nU0GbQkIMg8Mu7Lkft
FdxdSNqBkLXn8YqgJRyr+HfrT8OPKpj8G0lLzK/HWXdmxyxZuQy8KOOuzhWeeAS3RsusgqDFJkj4
lHeDcTeVR9mzcoI/cnaSOwRBwz1+VvvAp5Bd2cF1QQZy/e90JklmEGgEus6gvOtfN1R0+yb0P8RY
O4WlkECyupJPAzLjbC2ddeMGtXqsnKEM8ZJ3MTxOW/EdLixek1eQVy2cOtZOkShwWlMiK7dNm1h0
N9hLzru3LgQd8L4Zi8Cy5T1ZKWI6hPsdv+9nb4KueTseqJjCIENUFYMO3trgx6TDtQi9pp/ypUFP
LjUBT2LEDOqdAtWaIYJTec8i75f2hyClVdK9wRFar/mkTCPSABFHZsomuStF++YNXnKAa4wXFvAA
LAF9Gyj96bZ60AWZurZLE9VrezsSq2+YVxG+79wRngsgnb3gmeLkpoLY6lJ0xpFBKtzWtntfgYuY
UdJSjt+UTetVHai12dS9V67X3HGnLX6fEc4usNfVOZtjIuHYukCk04BUEqRsmJKrCT2sfrdWHiMZ
CgXQToi0f23U7FwJIvgOLnVVUTUIruiQNEdRc/MWLEn1HDC0DoEFiDPZw5L6ZqLImuHtxN0ML4gX
pi5SIJgwzclb5IAMce1O4W9EBeIdqsheOsJMIpPUie/HujQPideBWzWuDJRN18bOTkWLzvy1iwpP
QujAM1Xsp9Sv2z1iFYSFKNo61y64KZsZZIeiVpxhH4JK71Uj7HaTWTfpZLxkTwf7q29kgmOIk71q
dO45JKOuPBPbG5dUwTNtiL8hLm72FNlK91RRaY5GF1GZ43LsdpqvPwB8MQ9I/47slErHeGbk8k37
brPRGtxzvKBxQWzXZrjY/QyVHX/HBz/DJ8bdy1bnO7MRNBUw1EFMoHOVHpebYBq8Xdnacg/SVDNC
YAqX49RX0RZ+WXiSVmOCvKvhIDDL8N5heAGTlrRbvwo3M5MmGzpq8ZtySnHCB4WToNgxIaqiDLG/
ewWTpeW98WERXzPRXSnFgi33e7gsqIXwAw0VpFuAcJVuSsaOxvlELPSZVA0Yx8pmP+etXpGz9OLA
h8DfKo/zn6WYnX3gL/IVd5z3TFF1fGiqKXyeS4HLAO2b5AMmafJWa7fc4npCzKcRkKfB3CCk01Bw
lNtVRc4vEeCtCQHH9a6UEHBJgBtW/XNe3PZNWhVvcE0QmwdSju8Jd0ydEjd67lXVrKmSa+1lBujB
rWcSgM0b2l/jGQg266LxzKyBIHnNfH/bB4OzByeZpgiHAYAHkqOIvL1v49lDKNOHb06A15xXy1hU
wqN3i+EuRFPjKTc+fghig/rG03GHu4/Mu7jT/K5kmGBWwrXkCdw2NxVJ79zLpouvSVXaOwRB5cfE
NZIA3xcHWvv8d1CuVxKnbwvmG64pxDDqOjJwPJmXUlzT1aW5X9d1LrqweeW0piQzTNc3S9CP744O
Ap1R1RKSLarxR1in2wi5Ie8VkAJJsB/6IcoFxzWNT6SfVDz7YdroZLpqGie6FoFpDw3HQ5mHMhSv
wl/jm7HRTZ/a3imvJo8NTyEj4zUN7EepSn/jJSq8a5nDt4sdEKsG7VDeDcpFNj1QUr4FpW7QLabe
K0Rm9W7lYrxe0RpAqC/R6R8RNeaQkI+2w6yDnK6VE2+SdWQrdIKQ5aSVI5Jd6If9Lqxk92AanLl+
AtJwmflOTIZtiIjVo0fVsI2dsrtzNNxl9dHHKu/l6v2cWzvARI4v7lVdR16+xk1Upq3qYSo/uGvu
ivAxxCHcL0HYLRsE+hLJZM+3IojfNMCMr4Nx3Ou+s/EGHKR1X0a+v2lVJ+4EtM33sLIMU1gVTZsK
x4IhJ6iDJ8NJUEAXsr3h0TI/UY3naSWzvCbcWx7wmMp9jObsjROv9d5W3XIDJUnkBxGEvNqrikXO
tpcEaXE/qyJIHHkVh5WGJZHsDw30eCz1m9dKLs3bOCXl21gmzQ5GI/W+nUa/gfQXjNVyOim0qoRm
MrPBiAs3Uv2zoGFtMrdLfNy67qJyZScsGEcytmW9w+4FhCFhwKVrDwornph+wUKR7SoGj3pMBQ+d
x1xxFycKMQYMynFHmBFJFd7j7nbEMxKFAqohBJrv47SaFyB85NPUICjNF4FwhY+s+mnBsrrnfdgV
ifb4li5qfaviKn5sRITsIJLODl1x8Daqzl5pSCrcVeJXpya8gOMo6M1gvfFVR3iR43aeHwwHPpyv
JAKNhCYGxgAT4vp2tTesTFB4DMT80wTdM8oXb5CGNo+xDulusLP6mNgagx4i2UtQduZ1iY51E4e6
To440/fzQa8DuCNAru0G3tscJO/mlqxI4jgKRisc6N0KJ672vmFe1VUbxcmYBZz/snSQBFc6Kpp+
NNX3wFmVuQEz5kOQEfnliLA8NROvPmK0GPcNKe0Oqu117kSa3i8+i24lzIAbPHPQZBrNvNwDRhzt
O0wzBzG9DXa2j1ZcpF1ZbsCY7/fLKIc+cxl13zquSDELhzzLOkpyAZjL3Tw59VYMYbPzXCsLYBSW
m66SLIOeBaDvyFb2jq3bn7qunNwZ3PCXa2r34Bi9bKjbd/ccohBI8VC7VJWsMsfwP24SvFPd+EE2
dZJeLXTob11b2i3wLqbwAWuuWhu++B0Ev7ImdkhBnc6/C8hYX4dIHhY78kPSMvUCYHv1UwytOtBg
7H6Usx5S5OzyXrXoGo21agqpw/nGgrT5W9RuiC1Yi+t+Zc3HkNRXYP/QR/gcwRaoVnjaMunzKbPE
iXcgZpMDKsjhzsdhLcYgJAXiFXO7oh36k6DAWowMwTaFNRzd1Np1EQxJ1TyEIOpekdjieq/0VBXG
WfpNP/YtjCNNWvVuDBfEEpgh6EuidobCCILHUG6kh67Aisw9B/pw3sYDtmdfjzpLoqG+5nHdfSy8
Ua/D7M8PjLh8j8ek34uS8bdBlWTjuUP908R1mCC5q8ti6NE6LRcHa4LDUe6QrMgCHT73dRqW5CNO
FucHsoJ4i3TrT+9FY9ovSYk8o974HmeFlqHKidQM6F+5zg9kMX9gxO1tWwG7jZSDcHMfs6neuy36
tdDqVdkyVtM34aCuGrcreUPmMW4Rz4sHp5J2SiOlzM9+GOfDaqLlaUFiaafI2XcqQslkTOYZFzEl
O39Kkmt/9s1Vzzr/PuHU3asGn1UEi2NT6AqwDZIOsxWQsdhHelW7WdZlfUwIWZUZ6+K9x2ZArdCz
7g2rk2VODVzW7ly9AfKlII64rzxQgtO1VuqAWiB5dlFLuhdlN+P+DN7XSPbfmET4vbZxDPxV5Gyq
iiJWAfY+b6eFbWi0UCT5IsnIVCU3bufoR3/iSar7mX0gNEFjflmQ6nFdbVHY6XcokUeIkZS/GT3U
+HToTAXpbQwMCgQAUPVMSdnConcOx/gRXpyoo0ekkvno9C4KOvUSbGJmkZiQQaWgLZK3wRAww/1G
tBu6TihNA4T8h9g5yhfmmZzFun0KkZndcR7iGhPxsmdeidiZlF2V60GMW8vDZOuKZt4GZZv8Kn24
8iUs4FmooQephnhJx3hYN3KRVU7LMr4FgMK/i1BE3vstEjayrOoX9BurtUCNUG7CqZ5wefR039Vr
eQObt+iO92TcWA6WVKhHltdqTDJ4OldvcxmifSFZnDXtKnb4V13ApRj10IXxvINqPqjAprkmDZ4O
AhDrrROu8Raydr/LcdFXNBbBv+WNgAv1uUt20nD0VUNcFVl9cOq3xKnzll+5QZPR9j/A7+CrAmPm
I1INrk4n7TgUmUk1OGieQqk7JfSuKpvcNVfCuYSxP9tC/TTQyYzckErlIa2HQK974w3hkXt6Ach6
dohPfc2TudSV66M8hLkk0bHc1aY9OmJfNzDPdLQJUkekK6jaH7mZf7dOS76WCAEGzMJ9bcYXSSi4
ahfQLuegpQBCwmkJyA2Ip5xiZcGDb5IIjouHsauOdairxuLS5j/bec1UiGoNYSCWyY2uHISHye7r
KZ4BBxztw+CzAqg7+uon3WF/sCZhtT8esPFx9Ci4/UHOhbfh3o+vRzr3vUK8WeBFwY/iH2gOBFgE
jgelgWDoON4yJ2TXbYgE/+tRjl/9tOEMbBrIzjBODvzo5JO5VaM9wFbHg+OX86ZCny2jw3INbxKe
usS5rRzvmxaXtATObZTPox5X+VOPHZaGOuymeDwQt/7mk/5b46mnUJqXryd3ZgkpQk5sRGg1AUN7
/PNPwwTLopCtAoheatThwl/D/Pz1AGfmASIh7JD+R8H4J7hijIA/XzAArffN8lpH921ySQT3DKoH
RwrHCfEiuEunUtSlwgs1reF4QN06Q2KaNgKaglynLVKhqL6kSndmg/813Mk1MS40skgVAUVXr1qC
Ng7VoN59nOsLMIt/SpuAhQN/H8Rv8D7ADj+B8/S+cAXe/ekQRCu8acLN2PL71ji7MLJTJlz6QpsQ
ogxB1Wah/6+5tSejn2yNozddDwDIiJv9NcQ77EYDKtG3qPcWX2+Rc58P8snQQ6OQZQDy6u89CHGt
GhoqgFbjCf1BpRU5AzoCYsbwMUHFEOrR8vvXI57Z9RAUQK8SHVoKFfaTL1g2CPK5M+qDdZBFT8RJ
k+qiZtjxQfr73gBQH4MA+Q4TZHzAv6fF+6CEBkqzHAaU1iG/h2ZUv2VyzpSNdtDvP8QDS1Jpo6ev
J/fPE/f3uCf3FQXHnhFcVQcCPHfSzmhTje53V1ziyfzzGPw9zvHPP10dpY0Xslq5oDb8B6PNqDlK
D22cx6+n88/d8fcwxz//NIy3gh/RMPh2Ua5pCdx4ktzwSvfbcQ5BGxNcP3eQcr7wTp+dXOTFUBQC
2+QfvFuwhxtn4XJGTlY4hBb18FyhakqBWvgP04vhiQkmBpha8enXqk1ImHSmgws8TY+mlZheqg6l
D18B93/hMj47q6OZF9poUGU6VcxjdEHLpsWF0vZo0QOksPAArROSyeASUuvc7kcMgjlBpwbqMSe7
fyBNVQ9MrQffjX77If+mwr5PtR8WnR+nXRM/TWy5QpZ6gdZyborImEFePQq6AZT/93ZZwNG2xJ09
KLw0eRJvHfj7ARuSdvTCWp47Zp8HOrm1POlOy8wEUCcSxVjI4iC7gQrjf9iHwA1CeRAvNJhiJ8so
XStorH0PEg0hyGgfevG3Ot6OyYVTdnbZPo1zsg2NKCcT9tI7uJHKqnF4t2beAIsNZDn6+F9v+fNj
QcoKOEXQxf4BLMZOiCCSBVcswKPQl3lvS/ramfYKEKILp+ufsRv8lo6qWf9vqJMXlOhWNt7xI1md
e+iypmV93SSFyIZl+/Wkjh/i9LbHNQ8BMPwD3sVx0p+uKZj5xLSKYDEZSP4M5BRKmcvu6yHOrRvC
NA96l5Dd/Qdji9TjNKEYux5mgNY88uBOHho+7zq5QDI+t2igJQLHDrgqdLNPXscuqWo8+zMYOwIY
I9MCLuAMPBdVuKYyDL4FqwJqkf/rNxm09iMJAOsHuWvv5DwtnNPFoA9+cKKdArGqdX79h+X7NMDJ
XvDVUY5iCbyDdp4EdtrgP7v6qawvZcTnLgao7IYQJU0IbDZO4MSr8IK6B9noAK5TIaG0mcJhI5ui
Xl44R+dexgjUXoh4EBdQ2JPvtEppOSpe3qEawyZTiX+3DOoecAJsc6AeUwh3vX+9hOc2OVC3cDs/
Agchkv33Jp+VNp4aQveA+mg+Wj9j5kLMe3aPfxrh5Po2pdQAo5Qe2mn0EOLtFXDNG4areby0epfm
crLfhk7WtAsqD/6pN2DcpYO6wKQ/93liRO1YLThR01NqdJj0jZlQpD94uOaAofrRKrGxa7V1CABT
K3/5+tuc23Z401EARGUBGsmnLwW6KCEf2/mA5D8LpwPQYoBG7r8e5NyrDu8TpNsJYL3Iu//eAErD
ux1kmvngs/ZGRcOz4yX3RnYbRmqg18gv0fRvkVp/fD3suaWEGz2MtnFF4P472eko0NfSgI52YPH4
rttxS4n7PIpuW1kAay7Q0c4tJIFzFvJIEiMyO9kYM4/RCFoxRwYM1tL12yV495PX/zCjo54QqhdQ
dDyNxKZKJAPH7jgEHtq2rp0ebDKFQCav+VB1JhW6+dc6OdANgR5nALovmGMoD/797aAIK1F9ddfD
MIHFSsotRzArnfrCPe4dP8bpS/h5nJN7FsLz9UiR+xzc0OeHpi7DXz63fT4MXrUjDnDva1wCNRIH
TsZHPwKwKalT36ollSoRadsCXJtOPVorHWmJl/JmQBNbxOu7YCG/8CHOXTggOEIOELsaknanxwbA
lHAaEwQ+NPdsmC3NjUvRK7xUNDi3q44ex9B+CH28qidXpzfPaMs7cFKexG8qfw7EplRtv95UZ8eA
Tm2C8CD24lMuXePUfY131EUx59GVj1P0K7C7r4c4d2tCJh+cUGRGOJHH5fwU5ixlzRRQsNUtm8qC
lO4TDu2F83dpiONl8GmIKCqj2h0glVFVt2Xw0U3/vgZ71I+AFCgCqWMydPIp0B7RQYOi1MGYMWX6
jjU3Sj1+vU5nP8XRYgslhqPFxclhc3y1KnfugZPQNI/mF9r7Gybzrwc5t1IUYhXkGHeCBHr8808r
NZK5X0wo1oPo9V3XoX3j/msVX1wan4c4zvPTEFDfdidD4fUaAeqfQv+hcB3/t2suuZmfPYafpnKy
r8C2aGXiIV1UCrDcPPKfZXU333+9XueeEeSFeCSRaSMJPtlZIeww0IVDKaGc4MvVX/WNyLv4kYEP
bIP/krkhF8DHB0oRwLXTNwtEMrRtx+VQJgqgghIwnfvVMyA9XAjXzy5dCEdBBJ1owpweySGSIhx9
6oFA+UH8e48+Qy4B7KF/T+Q/Eq6OHhLExa4+rUaGaJO5HvdRiBkfhQckuoT8kLhiAGB//ZnOnp1P
A51sa/Qq5yRsYfsLsFPWAk5i6zVznX7z9TD/yyhOHyoYV6JHgjIPiHkne64BOp6MISbUDHH87rhG
AmXJp7ReVZmxwQN9wCF8C7k/kk8L9YfUrcckHTWJD70Zywun+ey0oaCDtg16Nrhj/z5qs4lWvsK3
8aDDBxi6ZB4UDeUlIvzZzfJpkJNdOfooOi5AmANzjXJW1USvYVi+rsy5tUPz5+sFvjShk2BxcgNA
hZXvHqohYLeCzHHh0SVJJ/+SF+XZixCJI3zJ0KNBvfzvpUNp3OsCs3gHcOK9ItCLtxdzW/2XD/Tp
eT3O99NdqIQy0lkC/1CaeV8CRBf35sZc6sic/UKfRjnZlawMYEkc43UaB3jQtOm4NoUq7+pgKr7+
POcWDSEPNFMSBO1RfBKntRMQo6NGOWFy3xwYBYBCeOEgn5vK5xGOv8GnBZMJKQdXcO/Alrcl/m5A
RWLfovrl63kcP+7pMf48yslnSdhCG7eHyXopwjB3p7HolrCYVZt7ALETIDRTH8W57OtRz21uNJyO
bSdo3MM26u+5NeNKYO2OyhITILoCo19BF3a68GCd/USfBjmZWm88z4l6lBJgoPK78oes97oLq3d2
HtAJg04/tHNQSPh7HqapDeRz6Po/AUN6pEWyNBC/vl6ssxvh0yAnWb1qgoY77YitRqCaMz7J6L1m
25pcyLgvDXMSdI2zmWe4RqyHvoGMfAeD9XcZ/Q6c/X+YDcyOUOeD2Acsif5eMkQQgBpKyKK4rNyC
KXGTgDaSUjvvgGe/JPhy9vt8GuzklIb9SpTf2+WwsuH/MHcuzXEbW7b+Kyc8hxvPBHCjfQYAqlh8
FCmSEilpgqBECkggM5EvPH/9XXC7bbJczbpyT+7kxHFQUjIT+dx7r/V9bOflcbQG7jljuHu/U0en
GoIUSKeDG4zX79tOoRSghRxJ4y7JxDUqZJ7HLj4hgj/6eV41cdCVyogu8U05I9WBurgPfo9Qxdea
nVgzp1o5WJiOtbOFbGK95MH5Jy01NMYd0KwQiczzqc366NeBHzSS2y5gdofZBjVMRtiFuTDlBLmj
Po8xv0N+YtyObnCvGjn4NGMLMdMw+/N+qMvLmtWbMhVfwBWATKGrdKbCaacgq8renxDHLssIZv/Z
tYOvhddlCT8BrFlV3nfQKSEimLnsk99+xgP9RFtHeogQCDKyeCshG/s7LvDVQZHWBtYL8Gba+5rs
20oCUjYPCwID/Q2q8SDuUrKgfX/2fg/X+8fBwYFWYTqzplfI3wglQTi5De1S3NA7SAPr6hxaYYh+
DK6AEw1ppv3hgQ0QcvTk4/stH5k2r1s+jKPiUB5RRcjdfdKVWWUhJYLrTaVP9O/ISnjTysGuGwfU
cQ1KJvYCLMe4uppqr6iq67Jr8/e7c6qhgwnqWB81YB719on6FsF9gt9FCObE04nAwNFm4PwAv90w
AXNwHdVXs0TCcByuy7jlzSOHKXaUpRBRNtH1Sez40YbgI7bKQVd/4oMzUYeckTbBFhLM90reJSAC
Sv+8SX+8P2xHtlxYqv/VzMH3QQ/iOZzRjBi872E4QLOLZ9X7bRydaa/aOPg0g/KtZgJ3Vk3cL6oZ
fgwKiJqBqs//u3YOdgs2B7WNXKzg0HabaBzP++ZBNvpEK0c/TASLE6RVgDE/vKwYM7Al5eGa3C2z
JCpiUhblfNmfgmceHbVX7Rx8mVRXpJcDVOO2ic4h/3uKpPvBBZn9/UE7ssXC2+av7hx8nDrmoYvi
UG8vW9VCcSQS1A8330OrrmGT/r110sf3GzzaL9jkowwL1VJwUj1YQQlqhkkK6ts43UTqIlzVM5v3
mzj6iV41cXD8plBjJS0KnveTz/Bw/6ZCVSiIqJz6/n/X0NrXV7sBGbhidtDNNdfVlhg3J8mTrtJs
hiL7/ZaOjRrY6ogSwIoRIZD1M75qyYd9gywVutQ0dfKFwhUhD6SudaYJnATeb+vYlADRAHoHIFsR
nDz4QsyFhmoMRx8ieLhFQSgioZ0S5xLkjMx4qBey4SmY0LEv9rrJv32xOFGpcH3U7X8S5AlOmrX8
YfSJqXekKHUloKAyI4DN0rqvvh1F2FmIijWLv7fOkGytUFksvTxxoBv2W7Nhpn9Mlv6qc2G9MyQm
h5DnRHnv0bGFzyAwWih09MhBPMJUgVUxJEx76kJSMEG4QTI2XJfwCdCmLd7/kMeuNF4YBWvkz3XR
87fdVQ7rRvgUYVRLGAXJeTsn3bULCi0KfNJbWMOcSW2+vN/msQPldZsH+4kc7QLdWu/vDYTcF6l1
ktytWnaiZ6daOZiiwpvaqSPa33e8hOCwy6g9sbRPtbD+/NWCC72OzxG2MLSwPCY1fDtMvXt/qI7d
/fzVqRFJ7NXl/ODzxE7Y0hYvqz0vw4sZBCAox5CxR9B5UO1Vwu1Wj/240fLn7e7wulorOvHUQsjx
kLtRiaQP/drx90BjNDe6Gjs4xXjQZFWx/2TqxZzYj49tXqgi9QC1jaI18/d2LA1NeYKyy3IfdWbK
cLJe+T4lkGSIs/dH9NhHQ2wY6wroXJTsHezH9RK0ENvSYA9T4Rue0LMoOVVjc2ynet3E+vNX8wIa
TzelJCxxoYUy1btB4KeIoBIdb9/vyrExQ9EaBgtm0BByHawjUrd1N7ak3JdQ9TkhK7T7uUf05Z+0
gkoh7PW/p2Xf9iZE5XrJyqREeHTOAVo7h9p4w+ipINzfdz2gxpFhxisHGBG4hb5tpoKSaw7WeKJ2
gwZan3gaoQseYICT2TguTY5U4qpO5LCU+dkOvm35YMdveIIXOJSTe2fwHv1On9esubdi+ulxRDPw
vEP5ENwW8f/edpDBLRZ8EhgVcFfs/Lg672v9TafVicqUo+NIUJe7WnjgsXgw+Sh0/TMTKAtwa1iJ
LGcwX8NhTK6GvoN71qkn1d+nIDqVogwBeZaVrn7QWguJRtx7KAsV2JoqtmTOhJzD9uc/EN5RmB2I
AIfeIdSKLVPPFoOMQ+q9QBKflf6POH15v431F337yMb8ftXGwddZojGBjJXOe+NX52V7KRNWyNBB
FPCE+eHRhqJVd5KgQgT+hG+nwdA1AncyVDDyMYDf6nVH2jN//NHWJwbt7/scOoTa0gCAlGTFZ71t
ZyljiQgTodfpQD+1LNoyiO/+wZi9auLghAVRQZbhaBZUULjwvzsjAbwByut2PnEhOjbJXnfl4Gzw
ZhED8YwQT2KerNNuOn7V9ifCcUeybG/Ha/0lXm3aScDdfqIG4fmn4WreT9nwCJ+vzZL7RfnIv70/
cscW6cpu93AEQWd1mHRls2udyWLkWvHoKng+CGgmoagnyXd2MsN7dPheNXZwnxzb1QAopv6+n6IX
uUDpqVUJR/iSTyd20hPdig4CEk7kTYk7E2+vBpN+oQoaO1gmWqQDVj8SaocbPQXkxCw8OtH/6t7h
7iBM4Mx8Qhp2GMzZnKqtv5zK+p8YwcOtewEFgywoIt/XI1427nPrCsAxT4SNjsho1iMWMnNQPVCN
flh6E81DDHqf6+LlAUBA3YjPYSWnVYcRVJfL4iz38Nlo4N7oOLfwBmNb+Bb9vNf++jusFXNwSoCY
7OAsTOdZRaS37h4Gf1lf367VJxBsvz/7jw4n9EJI56FePI4PltriRF1o3GjZ47DKSXVBKCvSU4X9
pxo52GcVSVwDB5Fl74ibuA63S/NjovZET/x1Rv/t2IAWCHdkFxPgkJcT9NVoRBwsewuA+naCV25W
c+YWXSoayLpQucYGEhaLrAkU7W28Yx01sLBIp7O5Ss1lCfATy6F9vkscaIiyLiohC2u8flcL7T47
Y4wKL6hz6rP3P4F3bHiAjcGzAm72wd80iVrUvW+hGd5DeW4QVQYlzqUImFPpd7c81d9gWhIMcPi0
6WcVoYw20Q7MjETjbkRdCyiIE+esRBAafmzedOLsWr/N30eVIJ2EAgLUbx3MwlGlZFYSEceS3Uuw
CaIG/lhl0bETW8exdnwUvbgh9FzILB6ckQmnYyibFK+roc/T+lukLqkPEWhy4gA71c7BQYnLUz/D
3sTdw9QtC/xvVf3gIC5Dfj4eiNfmq/4cHJSkg0NoVyJ2MUGgfj44/jp5hOaPdUK9z+/PoGMTyAcD
GT4lHjRBhzG6HjvFRHlAr534exc/8P5+ObWEjw7bqyYOutOkVWXqCkeyXxFUg4Zn0wKvos4tGGrv
f743q5RgpX/gdXZYnIQZUi5WIGI7yLhgSfXQtwPcsuYTe/yxQQtcAgcM+GmlfytM7wN/8GAMN+O6
TGChd7GANEqSE40cG7bXjRzEDAYdCmhNsHpc+dwFl/B7zcbwXJx65R47d183c7B44kW5Xi1wQMCN
9+Oi5S5AZuzE/np0vLw10YsqSMztgxlgJK5J81wt+149x+YyjscCvhAnHmbHbi14Rv/ZyPpLvLr5
weEwtU2LnEANs/0+TGDwsictPZ/4Bxn/g50AcncI67F21nLet22ZtofLia39/ViTzA3OOrfK55Jl
0VSe6NXRofurpUN5R5UODUQ4EaqA4DcE3xi/2QwEKvcmNdP9+4vn6Ex41dTBhGt66frVjAEUcoFH
2GCuZ3UKA3V0UkM7gow/cOgoV307cMKHOdbqWb8nLviiDkyOw7ngare6QP+T3vzZ0uGRXvs1i+sS
mzXIaxdzXBWdtSf2zmMDFuG1GeP0BQfhsIROwYQaxj0hmFYGaX8XJGN5KlV9qomDIzTRxvTBTAG1
nWQFyyd7q0r3xEZzbIqtjhqYzS6CduHB6owiDa/MCulhxa7dymbh0gAn9PH9z3G0EbgugSgKXFL0
+w3s1epU1ZgyP4XquoTroZZnqvrWnqJmn2rjYAI7KuzU6K+XoaGu4CDVGBRB0+iOxJOz+SfdiSGD
IiF6c/iU4GM99MauSr9yhG1mnxuk1Dt9otb26Nd/dbtbV9OrQTPAPJExAZFb8C+uDTNLfzr0SFCF
9df1cd1TXzWwpA3Mktfa11rvanbX+y9x+/D+SB1b8VGM6YWbM0GA82AGG+FT2BBqxJOCaKuW6gOd
YOoZtO0t6ku+vt/W0Qmw1lvju6CUxF9//qo7E+RvFWyAl31YfWT83K8vy1NynaPdAWElQOkzytfS
gya60nqU+lgsk1ZF6nwMUafehjbXP0+9wKd51dDBt0eFA+6AjE4wLgeXz+u3vf3ienITBKaYAEue
YY3286MHZR8CGVAyw0vg4NmfSFClRcLx1KJ9u+VOACKzBz8rGQ+nno7HRhHtYBBx5VxFVm8/VDNz
V4JesOw9h8JlzqfdDcFD6uvgTSzz4VS9fb9rv2sTDp8irxs8uOUw1Q5DCfflfeIJeKOmxs9h4z0X
QyKSVZ0UbJDgxfMchoHbuI1I4c4O+Qqhw3QJS93pe7uAmqlr4MVPHFNHbi3IAaLEHdMJMrrDM8Qb
g1ggpjvu7fKBVQusYFczTdhyyW9jemIPPrKdvGnrYCkCBxBzeEShuC/odwY1Jq23nLiuHG0CStSV
HY5ZdFisGHT+CLvdtr6mokftIAN/4lQZw5G5g3gDaOEEEXgM2MHCcImcPD60KIXFk3se72SynQML
V9QTm++RzWStDlv3LqSR4QP8do6yULYgk0MzN3lmW2t+SylstyMGi5D3J+fRDsG1Zk36rxjYg8UQ
1rJ23X41JCkBaZng5Dyj0MijedyduLYe/TqvWjpYBSvntBzkgoiN5Dw3xEAfAkP337vzH9+n/1O9
dB/+a1WZf/8n/vs7MsmaVrU9+M9/n71010/8xfzn+rf+/FNv/86/r58GKn50h3/mzV/BP/xHw8WT
fXrzHxv4T9v5tn/R892LgSv07/88fsX1T/6//vBfL7//Kx9n+fLbL0/PnIqCGqvpd/vLHz86f/7t
F9jFrGfJf7xu4Y8fr9387ZdzIV70v/aoKegYfTryV1+ejP3tF8+PfoWYGXXPcEFa78D4AOPL+pM0
/hWBZITSVhQsLpPrMSkQlal/+yUK8HdQDYKcGs4bBPRwZzZdv/4oiH8NUVzjpiiPRLIVS+KX//4V
33ynv77bv0TPP3RUWIPfBqokzOlX22QM9RjYqbiWQ/OPZPXvsc1XByhUosBmYl5cTWFb92e+NCW/
isEN4nlCHSQjwCLVAN3kHlSMgVfAMUolMHGMWxJuA0Q+p1sj8QvD/0tTln6egQOCFLMe9fBgGl/0
F21D2UJguWOVymN/gCN8i1/RZIpHw/K9BXyEfOOpYPyyihgzxSAVnKjnKIRPMCBAdHpxU0d7t5Fj
OT+zqJsGKHIIvAVWuTHjFzRxtbnzIeH17pQ/rHo46XYizphISnozulOf3iCS1uIeOq50DfiEDgQc
XJokAwNNwavb9KKLdR2JTAl/4p/pXKoURtbU5TJHgnOBbXirfBRRhYgFVvmoNC0/+HJM5Qc01Yl9
l8Dr/typ0o5PmeeXSNrVrKwRJnA4XI52+L48vhnnxZNIizayvSDtVHG4SVmjYPjplmbHAumg3NbT
c30Zgy/l56KsWJwvbqzmzxRWfmeS16ndcBnrT5Mq/fFiWCBF21KE8iDKX5gwT0gp9dF17C+hB69N
hPa3JZcBfKAlZzBHbzpjrn04KE6rr7oKL4I6rABAE6K9GCGZBS1EuU9rvPuRhbxqwBax3vzojS5S
Dz1AKlUBykm0h6SV3lgtwqegTKr5OrJCThmee9KcwwVa0UIjYRbkEI5V27QhU78HasI5T1zWjFca
tw6RV9CywlR0UfAvmNvZFeeo7ktuBycCegAx5kldLPUUnHe+c9cMvXpxhRRILjuRi+rZwDyMyJV+
6UcrnpLI0ZehnnmyS+IyvTYR9Ee5QjQ8zVTK3E/NoCs/kyns9HeoGXPuh4jy7sfqQOwXlQnLYVdK
5jZblNqUAA253HukpIN4mkKa1d9gPYZlJqV0v1TMyq9YoOHzwhP2UbOouUQpc7TTNYLHiw/eC2hf
rl68M1clzn6m5ZAjItI/wa9U5Azp6h2DV96NKMHskcBEPA6W/khH8SMIRXsdGJg4DbZb4N5kBjs8
8RF12HsC+MJeG6nyMVgwPmRKHic+lgwlJSOMK2HRTMAYiRxUrQ5sQLyX6RZusmCoR7mOydgUUBeR
6FscMMNuVWQnd9MGZax2gQHp62pJ+kje+Z6ZuzBHy0ucUbok6oYvSONVWVr11cQzg6i8uakGmjSX
toV92DWZhyq96XzaPjQywF1Gh5TcDHFkx4sahqsmDyu/YZuxc7smj3lF6LjpPQUXi6yd4Em8NWS0
zx6VTrWXBkSoC6m7KdxIPtcTMl4UKfenfq79JQAVYWQRpKIhxI9t5rhUgzZQUtpc06GFzW3ueEJ2
MHJSsnL2Q5JWKvcsLI/OuBlc+8gH6nWFQDiHpCC7xCXi0xo0iKyePWKKFO5WyQe/c9IadsOoYHDh
6hlHqD/NCFFNsgtEkFabmlEZ5Y4/9FKi2MWZw9xYC6oJI3wC2Xu2zbCfyqEh29r36/ieK5iQ5ail
r8odk/VEC7QWOBtJ6Nx+mB2PfG0tik/gtkbIclmpOg12QptugEM4rG+1k/lpBfaA6UXq5mPH27hQ
ARIShRgqcSVQ1Q7eAGgN9AUOCsP3nvAInulLLBJ248/RUl9qNwGO1KmDmuxUlEq6MZo7/qbul5ls
jOc08yaFbEtewHu874pxwXQHAK6zXVElKH7Ml4BXAzzAG+IAS+3VZtugdxVQaf28ZFXrVtO2G9pJ
btoOAdtvmFYR2I2DEnwfG8GdTdvChe2WlWUbNTmzIU3OOFET+TAvvQrOBJuCpMtxT9X63mDKQ/VU
87L9CJrcTM7Abaj97Yx/o836CuSfnUzroL+DZADxxtxXXgv2gwDR3MZFbCahLxeD6ESSh/DLYVuC
Ne78gAM8Fx1KvIl+CuBSyy+hqI9sbqg/p/cRbYbkGfbN3py5E6ALVaZnD28FHtN6WgsJW1XnMLgf
WpwxISAouw64ASqLMhZT42UzuGPVXqPq0CDx0s0WCCLiUw/W9XaodhW2lfG2naEKBb9l8susTbnr
PMThosSGkUAMQK6EKCJMxfA7XUBTILemmozszoGzOH9QXERJIQ0oQ8j2WdqRq7BkMM1OE4RZt0uo
h/Ix7cM++jpj3tn9MktX26xzPC4QVJhF/QkkpyjNNcxoexgeL+wHjKT5C+eqbS6VAqtsMCNM6AeB
em4Gd/bnsmrm3DAi8lD4trrmKIn4odpRf68wMTWcrHuPnTv4OO1GeAPDYaqrMq9QboeFHNDvC02e
pQSDblBshrDJoxdkaVRBHcPZp4DFwwWxka1yT8DRRM6IXl2ivAgYPa1i9bWbw/HRqaYGnuqTsOy8
S9PqwSZ+529hYxzfOahw/jFFnvokOg8E3hYu9O4XV/JyqycPchbk49JH+P8BCYOjvb2FISeixnGs
y500gXdbe5Pd+AvthgJm5+Z5KiHLhRQAPhv+NcaujyG2tp3clDZ24YjTBHUP5mCi9JeIEIG4k1+l
8waFUGbZ+FXIQfzzQDC78GET3hUpGyaSddbHaRzXTkW3cDezzhmeJB6uMZ5i/i6RpiVFHCmwH5xK
dgYQtxKEHd9UfbtzbUn4tpnLZCgISrnTHxOKlMVFNbT+rWl6k9yShafAeMUN0c6uDmCrfKOCLoEX
OA6a+ixgspQFUKWk3rkINwSZNo3nZ6yLmNqCx8PKh9CMY3XlQTDsn6GYFPJQZev5ZkxdoG3w3pwt
oDiw+jgfAM2SudNwFELCArp32ttpBiKwCNzK8zdDTKk5x8KI+01iNPEBrYsqJQALGyN6IaRMsJl0
9TSjznPqSbPzxoXnsZAt/KkNNtZOwDB3PQTDl4jGo3MJK+sadnwjUF619a71COPzDQLXxocJOnaC
ZteYJHmUfignFKERtmWdcK/pwjDmYGLWT0QScmFIaBAAqB27ZG4jbxuBLKVHqrm8KJWHQqKqh4X0
GR8ESN5pe9u4C8W1TsUOWFOT6fvcSavlR+8MKdhKxpXsMzZJr9nAm/ZR13IsgrFxAC0sSTfflG79
GAHbJ5XL6LYBjoFeTKAzBNfDGAq5SxTKfQqd2OFO1DbezWyBmYMHtkcG68oYQmDc4k1wQ/r+URJZ
AwIJzjBzbmuKLXU/Y2N1z4aoqe29i0u8fYT/e+D0hVWcfZhChvI7sBOM0ECGR7N7HVjK6w+jGODG
DXbJiC0DY9jiUZqHbYKqVOhbK2hBtayfLIPHZFYbiXI+R3B/PZKGEsYp83CJ25/ubydoSAG+6IMr
+JaSLUngULLBCR3s14jKvTCs8reyd/2tPzei2YylN9w4UlIJC++o22Nj1GEubEPtVtVJ+Uh4yIG3
X4BAulJD61yjbjF9Aqyi/TZRf3may8rwXeowAAHjmIovQQS40N4sFTCLMDBjYwFI8XTuBAY0Sjj4
JWBbBnXkwct/CmsQyWrLYfyOTNsOXjzr9SCpFjAahEWAGmw1El6MaZ365wRe+0E2uMkI23flBFdV
MPQfVInbP2BkVQwXRYsClgwVgupa+H1/mzSgWeW9V1pS0MWSy6hKEVCjfBL7svYHkQfGpw8JKjNr
0MGV83EO4u4GR5maMtPIuc2AYQPWqmcwMMiROmmaDRWt5RvaNOkIboQ2YCMi7fZIBw1DdmrqMK96
4BWKDq5cC7zUFFYVLsr2iYBTeEsAlrtGGaqOs2UIlc2kZvUX2hP7oltWzxfGhdJhA0PFQd+obsI9
LeV2uh6GAGCJKdV+UUML6O5RitTpe+5UgiZZmFTjWJRAmUbbcOKSZimOjmXbzg5zz5EWHNuLIOlj
IIVkLSE+c2rh5yM8q3guXUpuOevxXig7kjzGzFkVUI6Y48KOcliKcDAUBgUxGDI5pfAAz9dXVJtV
IBFFwICRWAFjmIj7IGrbB+AgwMTAcY1qB9o5ZfPFTmz5aiPHfO0A50sQX+uAv4GwQs15KEdP5t7g
0Ksgqhd82XFI5i3+wFxtKjM31QWfx/RxvbaxnNQzhwE+7ixS5F2/yDZTMtB9Bqt9t7nuEspRgTBZ
WEMvTew90ziFsX+S0Eh984ATbHa91fdJ78FuE5zMoD1LW2IX3Om4wAMxQzqpq88hFCPf5rCcbxg8
+k0Ghh770kEeDMCvdBOWmy7A64X5HE6TVbhEwM5Fc8VgmDLbCNSkaQAcY+wcAcpbu0TTRs8rLzOK
e/x6umM13bieHc/B/E3AAbOtM+WlazUHVykQDxxGlPCyd/w+3grbjxlsFAw2a9/OWYmaVBgEWPrs
AKd67fqL69xMXofrGx0rVW1mPMaXPML/FCYkP1A+FJgLFL8DNJr6E2LZAOguyR0hI55804Q6wAbf
PnxuNR/xotYChL8LpNYcA+DtSPD00W37eZphwU7auUJtTYj1mmLngyWrNbgftAm+yp3kSRm1WHw2
3luwEOsfhsx9BPSHqKZLvILmOeP9iAvyJMJEXE6elN+p6xBcSLvFJNfNaID9SEsGf+WpVt6LF3Qm
6rOlI1FjinbxtAfiiIgAOGBzZL5Z+B9FV17SO+PGIncqcOl3TUWgJO29DqUo2gYgPnLu0uHCHcLJ
v29Y00F2FdKaeJeqhMU3rkWT6FM88Ljk+2Hmnt2B3jREn8OZAgcbdBVyykLDfbxQDMUN+yCd6Zxr
bLzuVd0FntrhBSVFhgohBos84eq7xboOjIbGCE+x3Bs5yH6TH/OXXoNMnDWxr/FrJXCMuYJfBqjZ
ID5VsnDCOhpz4J6bbtv0pQWYnE78rNVz/Bl/swEsEkH6IRtFOvS4pjWBLHwPAVKf+uwjDOChEo+B
nOgeAxlWDXrmT91zWgK+W9ChItONK30JJIBw6ulBOqD3XpUocvjeRlNILtPRZQL4SAX+pzF6Vrnt
/PapIUgavZRJP7BsJJWZtnOKS29hPawKkI2FR6/hYzbDVm/AnfkOvl8oB9ow1Tt4uI/ax/mYwHoF
PAkNPEnc0gFUEGQJe+hkhKLZCFN5FOF5lU6AZPKqezx4vTnnoh3byylRClfyuuYOS7I+9lBste3l
GKQM77BI1KZwU4OzM5uFg4zGrRP4etqkUzBF7AzQYwW0UotLp0RkiciYg+gBdkvvn2F/1QmYpXHU
QcWNKq5Rv5QCyGqTD4Bqq6sQl0fJc6DEZ/AeQL0p8foB16vuwwK4SW70xlYqxkkFgO2wD0ip+ktI
5ZgjCgHa4IwXtlwGuW+dIFADkIh8iYq+g41AlyugZPAh2oA7X8Q49hiHZopKoIeixIC7HGrwzyrE
b5aiBuUHqLelTZGZgK2DyBBia2wxYH4uOURiZboBUtYDI7rkbngL7Bh/HjinTcEMLv7PZFCAa6a8
b6WfDVE6Tt8RPvGbXelo7KbUEQYTpB2rAAwYXCE/MWiUHQSMiNsRhNjwnhi2lWN7ue1kEFDc+h0Z
30nRjzvrJkmBuDlw3W4so88Y2igE40BEODz8qOm3qfBkdOXDlzUIt3JIlvQilVPvPKPU3emyKRom
d86CpvSVD1ApAR5ajyOuthZUbA8gdjiiPOBJVY43PSlFuu9R1zZ1BU1QeNvlY9kvJd2q0Z2BDVFL
VD+UTE4yB+o7crcAatPhYZClgCF23cJX8p4hMtmeE4APw/uuCaYf8wgp5vnoGJJch6oXIt6yAC80
lUmoNRVcjxYs3ryewIe+INifwnxsEXG4UCACfQm5xk2pT0wqc3w6hVtbikBL11btVweBDr4tNcLK
YErJAd3hnecC/6uXCrzHlCwmhy5Ai23VB+WPxpk99xLI6cAp5kXHQU5xQteoOQ/AOCuXVM0Qj+ve
7a456FMTHn2NFzw7E8LalyiTd7Zw90D9M8BqAECGkw5HZMd7Xek7rO4uvWpx8Yq2ERCBZZelupVD
0ZrAVkCzoLxx/h7TCDHSMFID4hzN3IRwpMFbnEebTjGENZK1BloDLtFalo9OmnYIG3KsjI+edpl8
chcfC7NsFnvlRqO2FsRV4yVPuO55YCNDMxxMZ2CBSf6Ru0bpAooEK3Iwt/he1mP5Ma4jl81525Va
fsCLbRm/phIA5hjR2T4PrXDYLcxqVejkehrEMOcR2IoKQXLPpIhfTfh68ccYdsN4LyhJvgZNK0YL
OCefeIgbHEbyg25BXEPER/QG0ecOrjggtFYI9NItrtrSHe+E63Hvoyv6Wu0SADARCMLrRXXBFsEa
M7k7LdSYdkCyOWkwbad+Gdsz3Kd5BX/DJezbBUTjjof1Bp1EjSci1dKaMLpsGY/JytsBYTOSON1Z
rQoXDzwZFDVrEwSVUdgwYRAt68ExL2SFKxiw8hLIsgtpK7+75CUU8R+agcbOpWlrMEWi0WjsET7i
MdEnCbah+0n3uMBcTHVURpfuUOLqcT4uUx18kg5TDQWmqVs6mWmExkfYrbp0vsfJCOAbLBsHvBMU
4nKYAqrV3ufIk8OcKbtU/XYgA0BLSN72sv1SAVVWV5eocGUUToe04zuwKIPwqrQSNOQU7r9RnM3r
BGwhbAUr+xFSvJScp5XDk2LBL+znHbzLhodKBwMYr9ZGy1nrxqK/GkdY4FwMEhqz0u3iOyAtnQJl
H5OPiL8BS+uscig+rXX0E0uTId0nvSXuHfdMHVx1uH2Qbwh0zyhy4mnjbmmKU+GTchGtEmcWkdvM
c61yviBFoKsXaloDKxy/8nG2kRIXFwFubvCjTC2LCosocXcL1kRrN1pjHwKMOA4DhfODlt2IjdnB
QGctQkZqV7sV1mXmpX2ZfNRNjz4KFvvlA0Q3lmznBnHsbOot6O2Ohpy0iAbT0St4oCFGgf1W+dEj
YLpk+gQ9YaC3Q8364LwiXbJcK8foF17ijXqRoqomzHtdBmVmZxnZ7wmyY7bL10AvLNRQ5tUEiIA6
iEmD0ul0fzgx/ZHve5PA+jOFeJho/B9yiG+yjv9TMvL/w0QjlNgwy3eD93KNH+mTaKh4nWT866/9
kWf0kl9dVF0jyQgrYDhcIxH8X3lGzyO/rmgU+L3FcQD7a6Q1/8gzhu6vPpTKq58v6Biogkdy8L/z
jMmv0AchD449HDXy67/3E3nGw5IH8JtQdASPfpTjQuF+CCUKwZnXXrA41zK4m5x96lu4jgEp0l84
dixeDc0fU+RNThO1B29zmjDwiFALBKu2NYsfo6z6bR4/HOIA25MXXfd27j76M8jdHCZnXjyVxYJI
LqIX3tkC8Rt4veX4WS+gr7Klr4rSK/si6rsICnHe/F/qzqM5jiTJwn+lbc+bY6nFZcwmVQkUtMYl
DQTA1FrHr9+vQLKnQfbMtA152TbrC1mMyooM4f78+XufYJI1JxTjoN5kah7kJTl6XtPUHU+Ya68Y
JBrunEqn2EADJjfr7ELZnneKTGd9o08hxJ0zQIbPIpa3a2yTeTfS+eA0gYFv5BJFCJ1HhwkXNxBH
aACcD5Y8HdDLch66um8OQ1yMGHEmo4ferXRlYoaM02O8ePWkcLMQYT+Lsn1DZ/0S/7ywy9XsUQVh
MVv7qSjb9lTqQAsVs/xUmX10hTfvgKepM8ara5Na+1V3lMuSZuGoLsQza6vJ9fJUS1l+VRl9U7uo
NKdXcuKk10qsRwGm4Yg+Zqjrn49YLM4U+AKactnxxuTPMAC3CCAVHnmCn62mAf9y7oM6Xp0DPrDX
o57imZaJkJfjr/GwHUHQg3zRpM0w9sSns+Wr8lw9Sm1W+lW0hInBxFWZPeJLM3YvuPnlibvmHD3e
OMjccFQbNo0huLrAqgcq1UYQRW3YTqAOKt3BYhKNywEV3TrHxgzdqpA4UtSHKBrX63npl70os/p0
zWT5QBaJcvDSVvYG9DDZy8VMsNtUsnkbp2O5K1oz83E0VbYZRaF9klIIi3W0QRpb3enpCmCNo0EL
i2fhaz26vHdqrJyAg0mfelgluzZTQIp05OBVPEIDNR0g/BiowBwmg9BhdqYt+dBxEWhJMLP+Mndy
sjOg3bVHSFE9/syoO82acpv29U7voo1qtoGhRaFZ5HIoFLGRynG/Sqpn67FXyzL2r/JTvxB/yZlz
3kXVjW00l2o93zki2ap1cS9V7XVVS1fQZQPdHm5HK2NiwLiqmmBd3shRGYhSE4dY4BM/0AW7GXFx
DuVERY1HEhf0vhwSWwsWi03dSG6pO8Ha9wMLvr7FPeuyzgXm7IUD+yRaxiv4XlrY95p6bnKj9EN9
kFSjPBFNvV/qBodkZmkvWe1lXKaHUdPnbaUNT8IWL123yvii2khFKUqTE8F3lb01hApeYw6zVyrV
qdJPfTDr8xMdlvuGiNufW6TXLYdWzYgIKZs3cT77E2VmdrzhKQ4XmrR22kkTl692MnNtlVEgZeJO
FQ64F12LnlHPO12dJduN5fGhisAOVQvKDriU31Mn2PZ2fh9jW+ibVIO8JqVmnmA26EsGjoMJeLin
ycsGBN86aRN4LS5uq0T3hvqExcyFUSpYUoNoWsrqK710KOPuSaNz9nQtRhlD0HE7zElgrumj1jNW
teDjqiGu2cX5Z7XWD7mVXWDzFBjJciAQ8ESun9nLCCV+HS5JnY1wbsDH2iiTmKTI0yMt5JYHKaQa
mbp90Tsl7A1F36trvKlkZ2sOCnL/TmDUOc7IyL0nmLoBipnh0GL9rFiF2LSIiCsUheteumxt40Sq
SHSxJKxmS4VVZ1AFrpeyouabb2qrDttc049mKcG40p5UcW7sG3labtq+um0ye96aqT3shEhKF3vO
9UBat6/NWXL1SLnrhYHn85rv6AUCK0iWKwxyY7esqKOpq5/Lhseb/1Rk1h0Ge61fxMVboi+hXmbX
ShbL7qLKZ0MRc0pVZ2LVr0umx+nlsEXwCXB4Wq/JKPdQfcJ+ii1qIuV9zdZI1GgbA75CBeH/vg9z
LMpxcsQAmPJPHiO6IXtHf5vYImGNlNOye5xXCIRY0Bip4k5YKiPF9VCl7S1QlHIwj7K5cBqeRgdY
JLaXFxvOQObieP15yo17zcblSJalsKsRl5OKXPH0st1rRo+DcZFOZ10in89G/uT083RaxNOnyabx
rKWVA+BIpcU6hktB5fd8KOubZK5OlEFNPbsqlLOVWCBccDZ2zbHeqhrhZU9JsM0OFmiFB7mud9GU
6LFz0t86TNa9PE5r19Ry9WIE5ipdOCz7drGTsBHMg7LKYAy9OrvaWG6ZScOb9YmDR1OJUh1zk625
zV5XjpUsgfN9H93kOSq3Ezot7mo729ipNotZ7YYE/FnNfCMeE3/RWAJki94qcLFGgFo69L1au3U2
g/xVgjtDKQ+g5qdGZF0NNui6znlrlPti7lmlgxrY3cK9IQN6qMTZ+ZKH0zqfU1+5rfr0hpoJaYhR
qq4yipMhZm/EmsCGPRavUP+NoLLm+hyHbFbwxOKfLRi/E91H9BXhkTM7NGXMEObhPxN/z/e0HHRe
Pa9JaNvJJW59n6nKsr3zzzplBE+Kmjf4V65jrzFvNM43TScO4LLNQR7jwUvNeUKxPi8CxRQ6XRiC
2TO0V1XFHNqeaWfX1eZ5XuAj5XUgjnFFHV9IZutNbBMMJnTktvR9UQ4nlNv6TYvafNC0ED2PHIVg
7PAHbiGdunAUHiXa291FFNdjL63eoC2Jl3YyKAlvxMgNLy20cMxB2uHUbMb+Mst1mBQIHLqmzMJy
UvuqsKTQtKUHsvSCWh2ZfFboKRbE+ez2svOiJXJPct8Gemz2bpxlJObkydABTrOW0MCe2XvLWp4Z
Wf1Zl47ol1Z1PmFyKJvJ57KAezwYOYpOC2a5xdQM7pjXBQ+g7AtZEnhkwc3SyXlhk8WmB7uH2yff
16OW+oI4BwEP3lcM0qDrURy2TouhMaJNsy4mdLhBNdUIqcEV3KaW7grZIqNTlRt9yd9641i+j/sd
xvcAPVbhqZABXEWHuIy7PPbfZvk4rc5Lvip3+H9LbNwI/9cEs/iiig5UHJjL/qpMWFSd2t7SkTIg
LS3JftuS/PZTfi+lsIMKR0p8g+aJ08kyJT7BYVEyobNrcf2eQBu8jgwsZyULAlJJ4u4n6cxxYkAr
M/MqdAxJRVBXecIeeBO37efRbKB75cP5YhWvzowpLpGG50Tz1gJXzyXpKUqlI0yZ3Ma2uKhSya2B
7ylpxDk+YElQjtRwdeNIqSnzC/odYaRm034cl22RGk9j035WkUuU5vKSzj5kzWXVtZL4LAdv1KLK
F469cxLjhoC4dWsywBAjy92Qi/sxNfsAwLT1Kz2CIqxsULGEdDJxwagIlmsLRanaatUQP/RdPjdv
vSXK3VQW+qZrh+s2GwMpIl8osv7VjqEjLMe2TwsKhKvP7WEe6ywo8Lh1l/wY8yPqTeav8RDaGZ2i
tVeo1kZk9CBQWtlR59nR/HsZYek2JckY6JP8JJLhgnJMwlXgXDuSOBMztdhx2LQFxXUjI9acrU3V
OpcdSktE0J/xJElgh7zjnr5iR8Uxs158C5DEFd1EIUnBQDyuzxAIDbSuxYl4wRM1Sahpm8teQ2LT
i+shtBeuKwTNHuPFuq8MmShJue1L+w76egldEdKGKsR5URXbqmAbZtr4Kc61XWEdE25d2UVDcTgS
CpSuekrL9DVzhpBaWwr7kdIwEJnr1MrDECebtUeRTZPODWf8RIXftVTs2qeM49Pe9QS17mpk97CQ
/Swyn5HhganQX3QlyMMx2K0qk8LAEZJvZV+U8waQ+YoKhuHGs/S0NOpWGaxLW6PkWmbpGWDOpo0A
1U1oL2Z30djROR6a+8KKrumhDFnStBxZHS9n6AMdv+cgj8gNKkzizRR7pm4gTVnX6K5cxENvDouf
iPJs0jXzMqUJezzab07G6uZ4E8HPoRRnVne9pV4pcEa9oizu4inLuBSX/RpTKVOr5XFu0OyN1J1a
JaunLFGAHMtT3NDDBb6V+/EoxV5GQrYrDPY6+DMZ3TAZnp6q0BRN0eHmMAoEtqpkV+fLvlSc3B+7
hligN/FFbxNyyzrbKKo4NBInJ7WI0QULPhOycypP2U2XK6NLLDl7hjB35QiTi27DQ7+aJxqnIGVJ
tjJVPuztI97vpG+TZgqA3JGYcPSzvp2vuMYVkk/1kRQjhLoJ4W00TqVs8WOuyJ0825lPbiiwhhop
hMxVz8nfblmHWVgYFgdCNOMNkvZ+lXbTtp1QS1+Ecy/yruckK51QKclxnUKDLttytaYaN5vMgZzq
EYWpuWfUnPelKHmwDtNw4cw9tXWnO6F/loOkK5qA4Cl3Nbv05AZTNG1hLbeDcS3FFj9fN22vTQqC
fha0yMrPEN+6YKWfqpTMyRU5RcwhvlCq+i7lN3kTlB3PUOIeuFudN92s3TmUBc0JKKF/0/X1wUGG
g6K86uar/rlJhPAKIehs6koXpS9y+iLZzZRyYKgN/YHOaE9NbLLgPD8vhmwnt/W9Q/mXPBLaiFzL
Krd2fqYWhZ8O8ecFzo+fTRHVy7neITBzVfT97IIx3IFw+nmmaWGeIyFL5I5chmFcF1G+d9qeGrJc
uRJOfsgkpBrzwGXWYUk4p8V5XvQhATTKK6kkeUU33w+okvpDz6abnTshaSKYbetmPgYbQoLboS0w
sZxGc+EVd/syEleqNN+rZr9LovquXxZfnyHLds6ego9EiDTA+FQaHex32kCQqwBfq8danc7gmBHm
GVY4yTIVR8t4iJQMSZu+PRunZhsn0t3awxTrRTVvWmnZA4WckfZR5HzIrJ2IzDgsk3Ty25o6fWan
1uUwmWqgzSzvNFWfx9R+Fqb8LFpxL8OfgDdGoF03+bZ34uupzG2/aJQ3s4Fva1QvQNOvio3XurC3
Saudprr1iB2mv3YrWbTsSga8y6XbLWp2k/Qp9+eq3hk5ZNXMOtPqcg/q7C1Wh4SR6jfZyNqLYL4C
SbiE8F7ZWX4SxVJgSNPZmg07o09RwsJSftUuBq18agYZtIZzgKzjE6pSL32kLe6gDuFcZ2eJYd3a
jdKEhcyb5NpUtrHZTCek8DBJR1z5DM+RasJY2fRMSR8PZSP7kyaXYc01D9VrdPUhfZsTmhHgx8JT
7GvHkwwh3EyF2Kk4S0uVpXsQtmTDHe3PdVg805gTDY9j5eYpVNzxiJWVJg1NdnW7ADCHTjufYvH6
Aqtmr6bLVm6sB45/AoPU6TzbgveW69Z1HqFVU8U2ae+aeWCDT7ndn2fR3B3Lq4Y3xMh2SSiFnpb5
dNWo86EVSrSHAnvJjbfr0paTCGktj9OfA1EoBntZ8nOT1qgV9Ko0rVPO7ZO+i870eL2qHCU0oJb5
ddkE8ij2lSxznHS+MrxMTu4V69ZQx2vNsW6b4VXONVgc+ks5UGfMnFTdQgSiJTWtgoqwnIhZnvym
61fI7NljZHdgFPamUKYzWNk7R2TPIrVuuHtXXzXGZlPrTNhs1JdxVzhuOYy+wmUb6qxML5P0ICXm
ip0jFU3MV1EWew5BwxDHcdCP+g4r2G0x5HcK/IdNWs03SpEGip0+DnntUQw80UfFH0fNHxpxgCpz
ATxIgDLdOVQRliEPO7O6XOvSczqYJUUDU2YsO99Wpk08itibluJxmTpkw6XyeNqgMDI2nVvJ9Y3N
VeWbMg1Hkr0VQ73XhkJBtHnIvBz2GNUMNEgxVSihp2heK6DAo01huiLmqk4dKbDWZi8vCc4Ua2ga
yW0+m9daq+BQAGxpzvvWkcO41MO1gIoFC2+e1y0a3G9TbQVWMZYc5s4pnOyDViBVjdV1KBevatsd
sCDW3KVAWIYS97E03vnD3Hqxslg77KXbcyRuqDtNaL3VqSM8qaFzteyP4bK0cJskQWemOzi5x8DB
ebCGcWcY+VbrsnMTPnwJzOVOsOWgW5Js9NVnA7EVb6b3VUnWWxnCgidBOPAQzN8MA1JomqqcZ/EE
scWyQlUqT4pFOY8hrgBpGtseDMmvZlrrFil9TaY1D2tdvo1ESVll7UOJWy/JzXu5NmhYgJftjk6y
kSV5DsxUu6emsTft/g4KzB0VdMfvR+VQ2q0756kUUqlfvLjSQkiZMOKGetkuDdeMnEA9lEQc6rl0
XdILc2NYdXqiCcp55XxSqtHG0Y/rsbwkcttJS11sR329pCp7ZnXas90aHI+ooKdrCoBGE8lYIwBn
1v02y1XABdZZNNAuJqXxid4Yipf3xqleG59TVT7HH4AE3k5Kn6LlXjLMOxg2pteBZ6xwOrfoU55E
yuxN64QJak9MMkNPkCfNTSvjpo2cc3kdn2qH7AV8xekhWSnW4MK04CQ1h9c8yi7KuA9W8IBpJeJA
LqdKF4IlYrSlhOvacwIJT6ClM9mN7Fn9dNF38sCWW/E2Hq6h5mOZQIZmd9VzI6Qrax1vBnyWw3Rs
zxQhGwGV53Mprzb4DW3nxtZc4eSn5Wi9Orklu0PinDeW5SuliYrhZATzaiGJH7W+NCyXESXybC2M
s9no7ouBc7ig/Bs3lnBpyoAqbac6wc1EL4FGqMdCRm4RplzQQqEPZCPics54q/lMKlNIyDKWkKtP
klHTtqNth+Nch0LoiYsDYrZTITn4sPeuZxlsHYqg2o53zaps8PC5FHJ3PQ+G6cWteZ5byaEeCeXk
Ki+u09Yp4WEtY9hDSINSn9ebGGXYdiXd5JiC8D1bL4bk6JtSUVnNGvhAlZGko0giwpV9FrR9ulxH
Kw3IWbHer5xHF7HcKh4cvbNBs2g8UZXqCGjcp1Ki7JcWw6uI2OuV9tvLNMqsk2Soj1GrUd1EqnZa
Fwo0HwhhYVIY4yVUAHyeuDMLqNknSrtMsIfihwl7YBnof5ipFhP56lo03faKUhz3QupORbvrEzMJ
slm6lCqJLo25EMGgkAJW3bA8LJKYdnTdDJ6tllcQfBSX9TuFqiXyTdqZz6bgarE5YlSdTovmeCcv
wMl1THdLbciByLJsx4GDgrXSnapOJZ2afe3Liy6fC93qr40ubk7+98hWidkH8fmsGDtjHTfL1ARN
WuYe5enUJ+3iAJNhutaxvS8qOblWu/Q14p24k1I9wPVsvG4VdzhiNK+apKw3c9uknmkMJ1Ur7sYy
bsIIFye/lZIXbOQvcBQlwDJz1V+cOTRFLm8AGItjWvAGNy9Ite4kyulCGpyCDzqD4dp9/Qku9gEb
5CNVSAtrMHTNuLHhJe0WkQGPFMTd3drtnaUz2az9RY2qtgt3ma6a2NMc8Lp8kLdj5pwsXXNjAlUK
56bOjN7FeX72DSiA8WSmXlcuu6bMbiD/XRa2tuk6fa/PxSfFrCJfFb1zWTVkzimXAud2or/1xJEb
ZDSSMwiWW0VAWyDgerAXxH5XZ4D/JSWBjmu666TJUyRW8I1MNy8MPX2TejCzzmwlf27h+49CsgMk
s7YwbaK9LdL5oCjOFZywMxZq6ZEIIKYZD2FGg6D3vyJRjJVnSM7TkqwAYrY0+HFuqtwO2Fl+qRP+
f6glf33GP+1a/VLu/trT+t63eVP/0Nr6lz70rV57/JofB/rQBvtSj9VwbKoFz/1QZj5Waj/0wL4P
9N6B++8GKJ5p1B1faZPVTOrIsC4ULrcv//3PbzDu469/rcja3yyIzLh0v3/RH2bmx0f+sef3v/vM
hyf/lx3A7/K8f+3XfzfGH3698ze8JFBYQQv8z369YvwN6VwkhWxK1MzzX/r5f+FDv68PkJni9X35
pG/9Hxqn/+MHvi2eHwf4OnvvTdLG76SA988de6q/jPzPHuu/f5ic91/4h7/89ov/+M+//r4fv/lP
n+nbH27Tt+65e0nW91+7fn3KL73a/0ATL/3AnjA1KAr/fI4fGsF/X/P/bthwzCBmfBvnOCFQylR6
/X924M1z1Y/fhvkyLsyNb39wnOX/7oE343MVv7L7vg31PraKdsq3P/jJsZf0t6fk+CXfxvv6BUf/
mZ+elDEVSf1xWrR3NZafHXn7nFbfvUdIMb/gPW7fPr19XHfauz76Tz/wG2alNKmx+j7OtGYd1UR+
fvgfpuPdMemnxx2/nw5dN+Du/Py43z8v/qO/4PXtj/P73UaEE/ULNuL7yMvHpcHIv+SZi++IYpj8
/II1cUif6yr9brmhlPILTo5Lhk2eP0wGshdHIcefXRjXyfNz9XGauY6Pms2/YOTq+4OUoY+KMb9i
6O+fmQDiFwycvhzP5m8DHY9m7cgL/PYH//3Zf5N+ehu+DfM+rqYpv2DRPaATdtyDv92u8dh9+AJM
WH/BXD9Crf9uRnCP+QUr7yl5++F0BkX/FZfKfxae+df6Nn8prHHfUsimHy+WLyRV6KE/u7r/PZX1
J58cial4SZ9/234X7X15+l+w0DlQfjirvjJxf8FB+I+8f05/I+79sEchZEB9OKrO/ezcewlBQ/vD
q8U8nvbh/zT8n0XlvycsP8bq33K1P/tnH/OQ4ydeirfn7u//BwAA//8=</cx:binary>
              </cx:geoCache>
            </cx:geography>
          </cx:layoutPr>
        </cx:series>
      </cx:plotAreaRegion>
    </cx:plotArea>
  </cx:chart>
</cx:chartSpace>
</file>

<file path=ppt/charts/chartEx3.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Sheet1!$A$2:$A$21</cx:f>
        <cx:lvl ptCount="20">
          <cx:pt idx="0">Sicily</cx:pt>
          <cx:pt idx="1">Calabria</cx:pt>
          <cx:pt idx="2">Basilicata</cx:pt>
          <cx:pt idx="3">Puglia</cx:pt>
          <cx:pt idx="4">Campania</cx:pt>
          <cx:pt idx="5">Lazio</cx:pt>
          <cx:pt idx="6">Abruzzo</cx:pt>
          <cx:pt idx="7">Molise</cx:pt>
          <cx:pt idx="8">Marche</cx:pt>
          <cx:pt idx="9">Tuscany</cx:pt>
          <cx:pt idx="10">Umbria</cx:pt>
          <cx:pt idx="11">Sardinia</cx:pt>
          <cx:pt idx="12">Emilia-Romagna</cx:pt>
          <cx:pt idx="13">Liguria</cx:pt>
          <cx:pt idx="14">Piedmont</cx:pt>
          <cx:pt idx="15">Lombardia</cx:pt>
          <cx:pt idx="16">Veneto</cx:pt>
          <cx:pt idx="17">Friuli Venezia Giulia</cx:pt>
          <cx:pt idx="18">Trentino-Alto Adige</cx:pt>
          <cx:pt idx="19">Valle d' Aosta</cx:pt>
        </cx:lvl>
      </cx:strDim>
      <cx:numDim type="colorVal">
        <cx:f>Sheet1!$B$2:$B$21</cx:f>
        <cx:lvl ptCount="20" formatCode="General">
          <cx:pt idx="0">4</cx:pt>
          <cx:pt idx="1">2</cx:pt>
          <cx:pt idx="2">4</cx:pt>
          <cx:pt idx="3">4</cx:pt>
          <cx:pt idx="4">2</cx:pt>
          <cx:pt idx="5">3</cx:pt>
          <cx:pt idx="6">2</cx:pt>
          <cx:pt idx="7">3</cx:pt>
          <cx:pt idx="8">2</cx:pt>
          <cx:pt idx="9">1</cx:pt>
          <cx:pt idx="10">2</cx:pt>
          <cx:pt idx="11">4</cx:pt>
          <cx:pt idx="12">2</cx:pt>
          <cx:pt idx="13">1</cx:pt>
          <cx:pt idx="14">2</cx:pt>
          <cx:pt idx="15">2</cx:pt>
          <cx:pt idx="16">3</cx:pt>
          <cx:pt idx="17">2</cx:pt>
          <cx:pt idx="18">4</cx:pt>
          <cx:pt idx="19">4</cx:pt>
        </cx:lvl>
      </cx:numDim>
    </cx:data>
  </cx:chartData>
  <cx:chart>
    <cx:plotArea>
      <cx:plotAreaRegion>
        <cx:series layoutId="regionMap" uniqueId="{E44BA18E-38CE-470E-AF6A-33EDF701D386}">
          <cx:tx>
            <cx:txData>
              <cx:f>Sheet1!$B$1</cx:f>
              <cx:v>Series1</cx:v>
            </cx:txData>
          </cx:tx>
          <cx:dataId val="0"/>
          <cx:layoutPr>
            <cx:geography cultureLanguage="en-US" cultureRegion="US" attribution="Powered by Bing">
              <cx:geoCache provider="{E9337A44-BEBE-4D9F-B70C-5C5E7DAFC167}">
                <cx:binary>1HxZc9220u1fceXlvlwqADGfOvmqDsg9ah5sR35hybJMghNIggSHX//19hRJUeKcKt+q6x07tsgN
EuhGr+5ei/S/76d/3ZcPd92rqSpr96/76bdfsr5v/vXrr+4+e6ju3FFl7jvr7Mf+6N5Wv9qPH839
w68furvR1OmvIcL01/vsrusfpl/+599wtfTBntj7u97Y+nJ46OarBzeUvfubcy+eenX3oTJ1bFzf
mfse//bLia3e33UfzN0vrx7q3vTzzdw8/PbLk6/98urX5xf7041flTC3fvgAYyk74iHiApEQffqE
v7wqbZ1+Oa2OBFeYc8U+n0Xi663P7ioY/mVG89ejL03o03TuPnzoHpyDJX368/HIJ9P/fOLol1f3
dqj7g+lSsOJvv+z6uxLuYpyNPp+I7GH6u5tP6/31qdH/59/PDoAFnh155Jfn5vreqT+55drcm8Pk
fpRPiDhiUgguGXviDEyPMGNYEPL1Xp+d8P37v+yCr+OeOQAO/1z2j+7Ku/fdj4wKoo4gJrgUSn3e
92DxR1GB+RGhgjPEQvX589Qh/2RCL7vkj5HPnAInfjanVM1d/SOdQtGR5IhJROlTb9AjSSn4guDn
bvj+FP7KDV9H/skNVfNz+eHkbjH2q11eguf/Ml/gIyUR5wKjb1v/cWSEkDAgbiR+hlEnkHGG6u/m
8bInvo575gdY1c/lBn3nTGmgJviRuRsdUaWYYpz+BUohiSkBd321++d88c/m8rI/Ho995hM49XP5
5GJIyx8MUEpSQrgEtxw+8ilO8SOOFVWYQVr5cvpzyfDZLf9phu9M52WXfB33zB2H1f1c/vjP+25Y
lh8JVuFRGAqqSCi/WfwxWJEjycBVRH6pfZ/lj8/zMV+D5yXw/AuPfFoIDHzmErjgz+WR07sOOqC/
M8B/mT0IFE4MEXYw+6fP0wghR5iG4K2QfTv9OEI+T8f93Xxedsi3gc8ccjj+k3nElsb9SI/gI4Cr
EH7hzzkEYuBxiNAjyC8h4QKw7IkrvjuPv/DEl3HPHWF/Mqy6Gdz9Xf0Dmz5KjughlUuEv+39x47A
R5gwqRDk+8+fp/74B/N52SHfBj7zyI11P1lovK5+bBNIwyPFobbC6CkngkMouxDUwOxZjfv9Cbzs
gq/jnnngcPjnAqfrAzn1o3s+JBm0E1+7jaclFbTphGAMFdUXeko9jYp/MqGXffLHyGdeOZz4ubxy
0x2Au7bBf8revvrPB5P+yPzBjyjFVEjxjCLBR6HEUpHD8ceJ47+czcveefEizxx10x39B/77qZjE
VQVN4l1wZau7tP6RnSKk8ZBIQsM/CKunyQUBzDEintG7/3w+L/vp+fhnLlpVR7DUn8tFJyYdfijX
SOkR9IxAN5IXE788UlQSBC3j0zj6B/N42SffBj5zBhz/uTxxYR4+VLbuv9rlpf7sv2xPGNC+QCQi
zD/XWBAOj8JEHCmInxBj+SXbPIO2fzKhl33yx8hnToETP1l8vHmoH/of2cODQMUIFoy8TKpgIH+Z
hBT0rHn//jxedsXXcc8cAYd/ruhYdwbopFeH5Szm7tXm8NOPzCj8CHMCH/mFWnkaKpgcISqZBA3r
a3h+Jrk+Tyv459N62Ut/cZlnTlt3R2+ONj+X397cleXDqw//59V/rPuhZDE7EgSFoB+Sl8hicUQk
VwL+9zK2fZ3Wd2f1sr+eDX/mpzdHH/5/r9RelqM/F7afE8+Tb/y3KjyB+owxhuQXJv8ZCxNCsB38
8jXxPMO6L+L4X8/mZad8GfZk4v+Plfa/VuG/PaQQg0ay+vR0wyMh/u/PfloePHTxbOjfCfKfbbX7
8NsvhAgGguK3pyYOF3nasTyleh6Nebhz/W+/AB9AuILoAeYSCyEIXG18OJxRwK0JqNwoVNaEEYZB
iKlt12fw3AVUfSKE43CWSBCT4ZSzw6dTwFpDrQ7KDmIcQ91Ovz1VcmHLObX1N2t8+flVPVQX1tS9
++2XEC7UfP7aYaYiRFKFVKiDQEoxJgqAurm/u4InV+Db+P9a70rUIDLrbMyqqOCF3I6IFVq45npy
1YNVndFD0+aaOrVEjIdF1IU2qnn6uu38O+vbNPKBlKdYjK1ODeebBNOPSTn5qJ0rq42pyKZXnYuJ
SdOoIIOLZ55dVlhdPzL8C4uBbv/5WpQA/TFUAGNgmWdrGTiGZnQIFy0WtuhcsTIiPrW6IayPuCd5
VLo0P5ZJUEZ/f+cQnPj01gqBkoDxQU4AO0ooxx+bMUsGj8tsmLVA5T4ht1k7m03RK6e7NAx0Pi+x
yMZxJ9rQbFU9oahKukF37TBGS4JJlCwi2M4i7FfIZEgTgYpYpXTWxMoNbgWLlCNOV84oPZil1I2a
/XdWgcPDNJ/sBoXkoQlEiiCF4PfTZdSylaQeukWbdLxOOipXJZ/2zs338yR1W9TtWvHpjcpYqZm8
CbzMotGVZyGeN0mKupgFVlcZfk2TrouKEiEdGFVt8pE1emzyXOcFn7QX3K5km3Sa9Mavkpka3QQe
6XJBs6Z5lkVBPvCtTBhf0QL7KJxze5GbfonMMpa7qcc4djKvYsLaj1Vui7guFV3Xlar0wMpApzak
+wX6aV31bNMX8iP3kuqAJZHtbKVbu8h1lzq6kWmdaiq9Wpm89ToIBq5pELhVPftkH0gCs3ZTeOFt
Nek+o2lkabeqHeMxmfhJZ9C7kpMLa0ekWd/UkWhRodt+W/IgiMZW9brn4pZXhdEG1W5fkKDZFk1r
TmtToM3ix3DFJTa6Xeo+JpSzYySyk2kumq3HaXLBUFGv0hkXG1Ply7rKFqMLtyzHUuIlCrox1MTM
5cr3HdqUpuWbqpDLdgzSi2Ay+cZO/gHlvbaknmAKRakDX99AZByDs+2+CmSqx4QMms1pE6G5EhGl
wbzjJjntvOWr0Hf9xdL4Mba9lCekTaQGjf+0SBqzydu61QVNj6cuq60ea3szoHLddsH7AidZjMti
y4YUrYIcwkF1NFl/J/j+FPewX6HGJ8ADAlgqBPnvcfDNFSqGxLpZc59Muqzce9U31431lyXypc6U
XDOLUk0aw7S0+cfRSDBEy2pNkk5Fg6iPx4XdgjK1DRa8CZNxT0XV6bAL1nKWZ1WFzvO0i7hoJ70s
YtKsIpdVMa1ZnfjvLOfQmjwLQgwdPwXRBUhkWNgBax5BMhLggYpNi57qOdNk4Uy3pBS6Gf1VN2a6
bxYRt+nvuTQxnSYawdbLd1TalRtqqtMA1Vr4rNeA/Ge96Edd8WHvjbop2zHinUp0QKtomH0RS5xu
U0QulW+3fduTaDTqChdi1yQ0iVqOV1W9OC26+mPKJV+NCL339bBNUmN0WE1VNI7J+cJsvymd7PTf
e1Zy4NL/ZAuGQXwCihfk8RD6hce24IWvU8sN0gm1D7Usl3WCvTaKuZVj+Um59O9cUtzkiHerghZ2
K0Kb6jwLLhbcnIbIn9UhvRqFugxJ8hqlpVq7qoId7ImuROXXkvfnhamCjRKw96dxCKNZ0i5uy/nW
WYgjPfY9mre8RN2adV27YodV84m0O9mT7l5Q9yCxUxvk+BjVvhW6HgA9XBW213k5JXEX4AVHcslI
XPOBxL2sEoAELAFCeRKjwaqIVrW/51Al6BFCV495JmIhqYvZJOgZQWyKs05Blu7IZpn6jxBKJhoq
uE0+vBktsxEp6WuRDMlKZY3TZV6EUTMRbcqyiHnRp+eqs4kG4J/Oh2K+mnkposKVdjeb8SwN5aWy
84UX+GGsAn9W9Zbvwimdd6mD3B+OyVnXV/64qWm3HlSVrOqUBrc2peNb6gE2ZwtJlZoZrXkzIT27
6b6gYXMs6sbDY6KERGQqh3WTuhMzllewoOkkwWOlUTsHWg2Q0aohVR1serMzKve3s/HpDonFXgrH
k2M2ns1zLnUQEt/qirW7sqsGnTD2UI11c2X6BgDWBvzKd3ZedNaUVosRFadBOdjt0FimWdN1Dwmi
l6i0r3GV3c4ehXEBi09hN0VsXI5DU0KNMlXrsqiLbT2Od0VRbYp5uGmYT/XSJcumxHmokcerWrk5
bqnMI8OLWRftdNl0pt+5zvnbxYbjKmwLvOcLhhAWAzsbxzbZzUUx6BZmpccBT8ceDUWUJA06J6xu
T9MUzVcjNuOKLmjQCNvbapRDFlemDeAWyG9sW2hsJFsRlk+7GuKZBymPpqR/l9HwXVv05X6W+YfB
0lSjrM2imaf5bnb2bHZzuCuZEl6XiWOAE9WWlk21TTxZ97JttxxgcZshfg+bWAy6qBYXTVPVZ7qp
6xUFGNGQF+/mwHXbVo35ik7s45D5a9ol9tg1Tq3YUohzWy+wIdvRnyFsRFykstgTU5zPFoAJsFyz
zAKajrYLz2w+setqSU1UMcTXKR6zjRsWrgd8MJpvu5O0UOY4pZWBXE2qOSoSzC9l3g67bLwOlZPR
XOROJygIjV5EkseFyQBC25HoqVle+3kaI9dAAYqr/mRsaa+nVIxR2BcXA8tF5ClBMa9todmAmphR
v2x8gU/DwOHINt27YARwJX0I65/mdT2ERGeEjCvR8+WY181JBzXKdVDWZ8nSSK8n7FdWlsklJWkR
D4Wxd0nIhTY1VA6pn6i2IT73wGytWwpXDHLJT3g6J5Hi1Q2ZE7A4ndKY9dWiZzHVq8QXFWx4e8xZ
FeElvM5Edyd4tsejmqMkSOV5mkMBVKZj0AGQoHU4g6EXu9yFdOnWdRECAmBLVpZhlOkwKJCefH1F
giTc+badI5r2QsPWob0amabUNWfcqe5yXsLwQgxNcJFJWkcNNZWWg0RRoPLrhbphhzJXrYIi+D3o
+RDVyqR7JkQH5p7yeGRpHtUkFadzDw0A7FcaHs/Ol3GLBN9aT4uoNe3BiSpfedbPq6RLolEU14xb
HYzVemromWCovh1bdoXIQM5sXwVOk6kpdNPweUXLgMZjsQyazrB3kqkb1qOXJ4kc0BY3Yb2hCmCV
iDF/R6ex2rGpgvrUBvlJOnc87vyojqepGE2UA/ZGJF3MsbTFDRdi0XVaTNpKv+lrWaxZS98FIT0J
Bu/Xi5rqUedl7/diMm/rPEW6yBE7a2ZrY2zDXDPUdqfGZPuhblU0Nh3SfiJJFJjuYpG9XNteQJk5
1P2uKBp5jVu3rurwIzzu/TETLr0QRUhb8KzvVn4ofJw0ON3xWkL8DZ6cO9xCAanq1kbdHC4PnVE2
TgJRxj3u+xOVcnPnWxu3bvLaD+O0ngJ1HLZZGId2yLfKFVHAHT+VbiwiP5llzat+h50roTyX99nI
1Cbrl73Lm36Fu3y+KQIVSxbMqx6qStYJf0IK966q3oBs3moJ9V/U08VGTV/dBlZWcbIUFxasq21n
ztus2zU4W4+kX9bDIKYorzpZa3MotVs3mIu2TIOoFTiNaF5CWIKfm5g66C/LoGk0l928rqAwiakR
WDd23KaAqRdlEZzMlk5XiC7ZOuTkHUJhCJujsXvAIKznTAa/Z20FHRnpkmPjquOOslxzw2RUFnMe
NTNYn7n81iAAuaIKq73zXWJWYTq3h73fbqFleb3wctMk40WNEJgMsvyGhU16V7twilBV6SqZh43H
OYBc0CDYQCiNatSAE1AW6MF1PqbDbsqNO5GZUadSOhot6bjs+7Z7lw3GRBzabBplStjYkOyG8PHt
FMRcZGmtG58BfC94X2PWa9nY11AT+LjlWa2zQdpIHkrejN1BqTYmsO2p36Sw1SDSZndF4RWQ2y6F
YonhdInhxKSHWdSbuaFoJ0T+sWzLt0njSdQtoTxtc0tiVKVXma+LjUsCM+i+VfMNqL8MLu6XCMJH
6qHoB+hOGjqueFrbreQQik1tVFSO0GwNOdEJ7Jw3FaXvqqD0ZylZzH7m9YUDOuQNHvMBKghRRmlZ
LpEdq9ewGbu3wnKnfZGUx3yekY1okdTHxcTorYUtvLigiIMcDREPCkhoEIqa8iCLHPRAWxcEeYyE
veeLgxubMEHaAYvQQjZfNjiczTXvQjbpNCvQ1kFNGZe5epgp8jdLLo5pP+THM7XD2iHAQ7mUv88K
NVcJxEZpidzmiY+ohZhCS9evaFicYAUBHiIxnuNa0PVSl1d2CMS+9IBYHe5MNClIriZLqzO2QFWo
TdUEUUfn+6QNYZtM0+u+bvIoC8tpNWQD1v0Q4LO0DoIaILvJt9BC1DonDMrirn+fQ058W0w1O/Re
eRu1TQfAb3j5YHx4PtYBlFdzMF8R6Xksp3bdW0TiwAMe+rK/bFrn1nziYPa0PMGBoHvgKI59PZdR
ko3lDVsSAFnD1tBYKN0s0MklnjfxLHyoAeqGtS9MuZpFIgD7p1TLimdba8o8qhzLruhEGj0NSO19
ZnOIhTGMhxQHOxRytlUdoBKkY7XjCRo3nalRxLK+XAVy3peM4bUHGuE4H/x03AkIvamsABCkgk53
giZurtZtH7Sr1u5FTcweTfSkxSVsmbAr5Bnx71OwWNVBPV2PQR1xNPawt8qPBuXNCrvUNHoIAnyO
oE/cODPNH0NokU8CG9aXHrdQDySuD9jKA5hCNzWd0aSthGa+7qD3nafARc52lw77Dusk6eoozJda
e8NIpkdcdaVOa5buxCT9mU0CvjKqmFcDI8l+YZXZhOFML8lIhzWpaHoyAJsBJiTotJgTGcNq1wMB
VgFDrL5ulArf15n/CIRjuD9cV/PJfCjrQULZAvxEw8Ys5nM6rT0Z7b5zebitW2ZiVjEwKuvHelUx
URwDVrYktqWFzV/5tLtGmaLXbUboTVlWJfRZ5bwBwmbZFpMs4kIscWanZG8C2C2Dv6gd+lhUqNR1
NuJ1FRT5qgraN2zp39ihe41l0G1MlkO7lKYi4q5975q82jcujA11LJJ9JlcJr3SBKDA4Tao0Slwb
hyq5SziwFyaH0ifoq8uqJS0k6Kq+gGTb3GIfAsCmdQgtm0GNnscUSiPVesDE0GN/yqYWX6CmbFYA
Jk6jVBQxtNNpFDLXQH8ortKZ5KuOQF0ryvlGJcB5ZgEf3tSL2YKp1Vq6PowwVB2kLIiel/IB6JHi
rcdQCYHFpM6qEOu8Ti9SExZxh5oiylVrR+gIRO82uEfLoqlZzpM5tL8bbKa4KIp+6zp1M/kph204
uHU+uipaBlJs5SgSQHTXrHmO7oEb8uuutzO0GyTVHcmubI5PmnTx0aDS3yc1fGyHbE9NvQvDMtcK
OoOhSq9tw3ZEwNznIjSn0JJ9HNPsqu/TK3hvQ7d1ETVBuy+X8H2XtQKsfiBzuDlzHWQP53qpZ8aK
Fvq1vhaaljxfoQH1G9zRcI8aCuBLeERqJ3TAIcSWkB7slMSsJa/ToM6BZ4IWdiKnSaKQxtZChVRm
p6UK3/gkvTHhsGlIN2rYuFclhh4nbcdzJWsMkdIuOuihw+ma2NfvHc6BcqYNilyAt0SlalXnJp5d
+hE4uNiPJd20QVJ/h3Y4EO9/Yh2ALAZBBR4fC6Feeco6sKBqZNrQRTfpfBI6s8ID8EhJBUZVkx3X
WJhNZegHkzREe5lEBhfNxgcN1R3qWJQQcjkTcz2r4v0nRuSL8HHxmMC/t83cmTT78mbotx//58ZW
8OvTK4t/HDy8WPrHT6df30j9229tHuxBdnXPv3SYzbdr/fFy5EH6+Pam5DMx5erTO6x/obT87ckn
MswTsemrNHwQKoBSf0Qd/UmEeSJxffv+FwFGwgOZB4UD8U+v5R04ps8CzOGNC8aFEhTIbiY4BsHg
qwAjjuBZWsjQIbwiA8+jc2DCvwgwhB3BIzdAOXLEFSFM/VcCzEGTeMS4w7MkBB4iZfDWGgIJRnwi
Ax+RfZZV7dIrGerM9ONxLtAdVyOOyj4k2yXMXZQxnJ0+ss2XPfRY9Dm8bfX4piFSnzQKaJfAJhjR
Z/u7q40bfAXtcleVydlCPTC4LFD7KV+Ap28TJU+qohXnAfPNvpad0qSbXBqhQbpgHfR2xDrLSDh8
T4AAtfnp1KAUFyC4YQryTQjpKzxwvY/sEdKq6ChAp26S3kGuG2Ve74ChbkSsklwNsfcu5yc2mZvm
LM+lFefLmAC/UlBat8d5HbBuT5Kw7NbEd5KsEifwFHm0mGVHk7FbNeD0DzgNcRLnRdqVoAdkyq7z
UszoVpZQF20b1bXNHjlT2ZiRvKlXovWf0Dshx00BIozOm7B5m6bD/CHwOWmjxSETpwVSrU6E87/7
Is/8egT4D6NQZWN3kc+oueZ5XiQAXM3C91jxvtLMlQnZlYuiv7NgWNJNIHk2w9SAiwRQB3GQrJwi
sAaAPhyCCMN9HoGaGEBpoeZizKOpmM0c46Uz4jjznnfQ9YmyK6D66ei46xNgLK+cMkkY29SrTYWH
4TLPMD4P0xQUHMQpuj1w3EE7ZS4OoAc5bYyr11nHPdecjOL3qq4c1cw6ai+SUVggyEo7BdeOkJms
+pEM5QlaEhRCLsmnfIMzXNyOuOZvJxQAWxh2nEasqZpb2cjuHNVyfD84apyGZCOTODELLNQC/dxE
WMxh9R5ZVwEJ1jJYdEmyLNcyCLGM+gDy7hYVARyHrKjiAeCaAZ2PCqGXOR3TKAnJtU8KwdakLkkT
QS3RrwDQ+9UyjCVpdVCodrgw8+z9task3BOqkPYWyr8s4u081xFxhBY6ncSyB9nJnhXOBXQvbWVu
BLXYrPPUQRk1uyS/R1XfSj2BoGBWRVCGfDORvumidlnooTip6qIDmScslyxa5EKS8y4P/PhBQlRh
sleqzWuoFNIFNfsZDZVd98CoAEPfmtxdVMg2t8jn8NcioOB7T1vq1r0pQyDDvDDWnsOt5zZfd0lS
F6tAqKS7KBwmxUVLhr7YJHM1gTAVTnWWb/qewP7CrELucoIuPW20nW09jPEYhmS8QO1Q56+rJszK
EwbbHnYhLw7f1hY5qEL1l4NywcZvJxXmRZwhBVdOlklAnQUlN3ckKptUQgGEx4T5JTaqTocdKxLB
39E0SOd4Tivu1g3wV8HbDogIvlkyD7uZmKW59cZzsgraEVSYeRxg1TVxcDJtGnlZQz+Z6cG71t3O
bKJ1nHBjY4gUy+JRih5apjlVNbDxFMYHQ9ejjRUTLl77soNQQc0EbT4dbJm/EX3WFRcjp011A/9k
A1DqXWUAN3oHDzWvcqWMiXOeuxtD28Ds2jnPgfMFXk3ch1zlIubT4NCmFi08+eYC87HssLrqQyjD
brMaCqF8sLhfg8ixLwrcrYN0kW9ITqHCHJmjN2lrxJkdMDpt53ILDaFukdETAGWUtV0eh36mOsdi
Y5zYleFAoXlK8kZjPqyXlL0mc+G3DLo21tdeE2BNot4P4kKltrxoGQpAJpAgoPDFTMcEFLk3fpED
qCVhYMQlD+ubmlQfW5uMIBCaiW1Q2ePdsPha6doMYH5DzjJA4zJqFR2vawxIWJrQfgirBOtiQvyy
tBV0CKZbi5S99bkyuq4zGg8LftNI+1CBo09F27dxRvE2mEa3mdsm2Yl6eF/31TnIG3IV9tC0oCS4
Bpkwh2xYlGs5pd2pmlvdB7Ldd7OK22B6PZp+0/QoW7vMZJE0ozj1LulhP0D924G2NRu8Ug7oMD7Y
M1HXgKxSigb4jdScqTx7A43VytBlicoU9HZhZQJ0nWl+xykI8UXxpqbzsYS3niKE0/2wyA0HEn3f
8y7ueEF3s2rXZZecAC0iDxSp0WRYjlPrynXFllwPiTJr1E4gApP+mPQloNiQX0EKG+POQswCjb0P
G8DRHDRowCr2dhHzDSm51Kgf2Tn8kxvpqpb8Trhhy8QM7IBdTpLEv2uWAAi+Q8fXHhhsEBCtxsUo
I6W6TqcD2QyG60XJmNghTkPyAd593AW43NYG+OrGVfNtUsAjKNDVg5MykPO0R/W6wcFJmKc3ROVr
KEkWDVpTrpep62edyKql8WzyrIjGJRvWyBN52SIVMKDD21Oa8n1a1OpsSNglApE4yirYS4ka3nov
LhGIcUB2mZNesa2XNUjARXoWmgSAe1JVlNJ8kzZzviJFOO/mubwoUmBzOAfafK+CArhE5iBJBQUI
Q0Gj3ufeTaMG/iqvI+o5WjQCbNQQV+OlkhPWGHBnxcbyEncLMD9pj1rd9a730STn+m7sF4CloBFV
EDeTL1dmYUmpQfv/X+LOrMlOXNvWf+iwAwQC8QqsPntnOp1+IdyCADUggRC//o5l7xPX5Trhih03
4p4XV0WGvWDRaE6N8Y2Z406ng4NkJ+nRybR78WHtBE6zYbjMk4PlmaTNh9xvDd6KzcxFEM1cVy2Z
+/NUr/pZ2iz6lI+i+ZhDo0xhGE95v4u8vsGq4e8noyW225R9yLDdOSdbLz+1tZmwd25BiMyi6+3O
a1yvdWqqJqP9sUn7WhRTF+tuN4+EPRs9B3g/Otfqot6SYGdcrnY1asVt2/QD1sVma6pwXczb2tro
OIVt9lGnZNwphO8ee7S0KBE9ZOt09en9HOWfQjoOO9YESVyMXA39ATKDSj/TPrfRTW7xz6D1w5eC
8oEutsjYog86XeBf2Tktmy1o78eoWb/nIydVrhQ2j8oH/JUyvZXwHLq0HCfVN9UcUQNpHBIX3yV1
nGK/mdYttuzh4F2J28heQ2h3d3B5HDwE0oZsL8M+fGyEXV0FYxtfGl5kUDWdCe7E1qZot/SUHeZF
xgVE2vZeBJE51MRln7Eh7o9b6MIz6/ushMEb7yZjoe41bTfAwoWNRNZu1cXAhxHLbgoDAk/pY6ap
kYWft7hKoSyOt9gj8nJol2wsVI/9OZ368R3sku1I8NO1ZLWKTiFfSaUj06PiN83yJWLUH2LTRR9G
HcUDVsOroimTtR0LOcztsVFd8sHM6bLrxWzJvlkCyGpi5OH7zOWHMYcozQVAkjqZxCkU4doVU4Dl
RpmalrRxyW3Ujdm5IUK9Y2v2yocpxA4eJBLcSXPsZy3veAKTxsr0YLAkHmhDelJNcRA9T6YmO5RX
WY611OU2ru4AwCl+5EPCjwnWTgABpDvxWA37Gk07VkLgExql8JKNEHbkHOdodIblZKcZIhzv08cF
ffbjPM3Y3DdjerGUfl/DdTjp4br+jmyp52KYJ7XrRKbyIldNdNv1c3hOYffdtTBfRQVHiYe7phbi
y8gMTKXOLPLE8kXebWu+n9VUH7J+go7RbrPBqx3bPnuywYTuqkm7+hAFUHCBeQSf/WDaD+FkJuyi
cj2cMgBw9TFborxa9cCKPBBDuU0pfMtMhOWqXfsN5dREBbPWHTK3TmffYkPBMAOpjJ1LoKJS94il
ByI36g89tKH26HnbaT5u0TJABNhmVmrDp8rGsHR6qInnGkLbviObfbFxHCxl3wX+2Jmwu9ims3tB
XPyWY5OjviWqTkOYkmk+X5Z0A5tgcvdeY8ZUstciTadiSAINuz2r7Tu2jOw2nrIIrcywPGGbC1Nv
CzJ3COsFO0fUT1WYYcZC7eHEyGIIzfrswmhZruZd+z0VIR7pTnjysckiWpopbXoAQHlcjsmk3X4O
hohD2A/zg5YNg3G3MlYto4CJEC/+s3ZEd/u8b5e2nFKy3qcOwNQZZi+fjqmlgyvWrlHZxWz0cbBb
S4u1z9V0mJYpO7dRDKMzyeFwANo5z328nqWAlGUUfK0h677o0UZjtdlouaEqB06FQ42PwerduQN6
A5ooHnaEWwkFEWXj6nxGe9iRdQ/yD4u6CsZIFYT7zpdzvTTJDiZY3dy3uP1gnnQKx7GDdlBQ0vZF
nIxXKXbOSFXjyTwCDf1kFuWfeGqHfu9cZyjmcWW2TKwebl0tg5PFSn0Dgb4t54W/r9OWX7CqRxcm
Nnq3cMjBE1bNQ85Gsl9mWt8mWMXvqZPZjjAeoPw3/IW68YqNbe1OedLeLtj3V6aLky9s3vQrTUNz
s07D8hjUYX+Qir108TCeQh/3N5QK+TKtMKw2vfKdDRtzCBIYLzUhU7PHGqSrXs4j9P8w1YVmxN32
lqBIw8NQO8U5mvwNT/MMM1wm4/q0LWt6oDJEk8EVbLqqBSkwXyg2k7vWj0sVQ1zQBUe5P6xkXE6h
XGJ7E7Z1sL9KMGcmU9uXeGWC4yic2scTDEKGjJPGQTmaQ51rxct4VvR9amC01hJ77q7BWztTS1DE
N3PdUUZ9UQ/4wr2Nmod6TdO9QILtdhhl9r6p/QYIJsimwobhdi/C6R6bR5OXI852lw9LUoL9AivU
j0FfrjaY80vdoU0MUlgfIOdkh4LDEtwtzcuJT9uTnTpaWYmu/jC4oH9IM7XkQKWaHn/VaixgDc2b
uEBUCz7u4NRaTtm6gfHobOnqgX8FVOh3Yk703rccoAxQmtbu5ZjGS6kouT6Q2GJeXOayoNDYVt4E
0FgBZgAIGtNhKbXCK5+QMPmc+pm+885v58GYtC8gFdfwE+bE70LfEQKzSjIOHogtza5ToEVXEjev
QA3GNzo0tpBTEj9F8QxgyTf1ibCMnyVIXzyQZhDPszNRDn9xTXy59Sr/TrEUPYdh9k00K6ru0qD/
bYmB/4c7n9PCQD549Q0DDkw6HX+ZQgsv3aLAoQ0YsPdcW0jai+31pd1IDwaGL/sAEjPU/YE1u3GE
/QlBn7uiMVbtceS27HkkKmJrQB0TyKiAzuYVxU2cjJviuxmk03EKRuWLEM8MAZ4lh3d51/S3Qzzw
Z5H6/i7x61gs2m64+uyS4bac627q92Ps1wjmQj8b7H0mNApT2HdfBzOY/TLMPP7iIbp/GkQArLPx
2WcM1FvPmmp96KRUp3DKOd1l+dRFhel77lGLG/dopzoDYdFmYj2B+aXvtsyR5aiJla92wU0vFdax
G8AXAYDOWXJsANFMXXo/AorcBpuHVxakP8B7H3kJHII/dgTboV3dk/TjEDXDXEKvEW1FNg1cufCd
HYC19Vu0xxTB7LPTzI03PWClrGR+W+NTa1r5aZB+/BQGYntZw3mDO6aCfMJrhL4UV68NpluXXA2Q
BTxTcul77/aiY+1rm2o0P6ih4Xac0HF+R3Nm8KBmLQF4wQN+S0zYzABt8YqtsYjeoEzBWbbUNZeM
x/UrnLBn1G+Y4KEz6qubs7AttcxHiifLm099kpOzayW24vUPbYsOC/5fhFp+QV1Y2pMLguyRxdGi
K6yW0wvv5w7qVRt3LQiARB23dtym0nK9AMjdxl0bhe6Z2yDbcUHBaYZ51L7Omg3nbohEVE41bT5Z
rSAq0ACkkIJbGUBnWJ2Oh9McM/m6pETQfbtFUNYCm0EV6H27NrsogwdS5DYe2mrlDH/CUeeQKNoE
CpYVEf+4JgMKzDQrqBBtLqFDMdHC9CcTjfS5NqBP4S620xf8azT9dEGrEfWDfrNtUF+kATSArUPX
636HfRs+RFOUqCpoAHftB50l6Ow9zOXEiOQFbOFWojLhr+GdjPHw5suGdygWnbhWLPy8+6E50atu
QgDbnxhrzg2oZl/kXUqGE69pCDevdxOqdZHWAoBTKaA5bMcBsELPS8iCWt2LpsPFIDBdQGG3W7qJ
y5AvLiOF9g6SU5zpYNtnQvVBoVbRmId0yyHN+KslJxOKa6XjHB/hWI0/ow7kxAVCeqheYgIsgmHn
Gw8vU+Rx+yermT3adkYVCrrB4wRXN8b9raE5GT8LiSjFTtRQV/8t40C7wkUitoMMNIuJDzdtF3Ba
yTGr1S4XseuOoQvCtUzp3K2Paz3qt4DG+ABCO1ymn7pOrNEvX4KgpWbvDEw7OIQNvlwar/g7uXJj
D7S0idKDp9sIuctNOS7U3E/4StbE+HyL+wTVVWup7oMoxP2HyBaJyziNwrwNGTylotH1pl5CMg/r
I5bLpjsYqPKAEZMJD2WLrXp/K/yadBS8aTf3dxGWHnEDtmd+ReNv7HuZrjU8VBNueu9Upq4Frant
YQ6TbCwnpvFpwmw40QkA6HCX//iqCOTN6QkSYDCWUlgQXeNq5F03GawoC85hvbC1VTk0rRiSHUvj
OinBp8h5x1OFr7gOCU6fEDBCaJCmBtFBqlAzEnETpN4W07Qm7/nKkGqYGUx1mPO9zDbxnNSLS4v/
CkkrIbUltFC2poBhQ1/DSIOSqe8TJyN1YsrQtz87Gn8z7K4pFpZgUlNOUryHvyHTnWtIHvJrioXE
471cYw5gQiyIGiC3MfF9HM3C/oNZ8ffoDP4tIr8pjdAIYkrqb1YFmmkkdtA8FWkW6Dcod0tY1nga
vk3Y3lVk3ug58WYEC7UEiBgMM+CNvYfMUljXj4+DE50u8yWku47IuQBwIfY+HunH0THrKopETotM
gEax9zaWEhsXy17AtSzvshHoVA7m62xVEE1VnnaT+AcX9H+k6uM0YQwsDHj0367pFhAdoXyAqoeq
iWdbTScAMmNlYro+TC5xtyDpZNmpZnz+D+8m+M8YozsY5IT46o/91QMa8aotXILhXTqCxrIf0hMU
4/ZbSzU2EDlsse4f7uXV8PrFhcNjg7gCQxoKZiDMtuy3I8pxIoB3YUUPNVkfmBDrQ9dO6MqmsEMJ
/vPXu1643w+WhBkURGRt8ND+dmFzX6dKmWgullxgD9MOOp7hKzfJ6c/H+f1LRSSDlZVFkCERifpb
JskvW9fh0VV4BwwE7RCSzLCbVLvMJRQDLMF/PtzvzwsOR3C7EEjDJInsb0ky6SMu8dojbvVjfecr
h7zvPbSWA6sB4xaD8VetB+svtNsNrUz15xOIkr+dAsxMGLokAeYSwsD/7Y3kjvC1h/VSoI0e59cW
LFew65LEpjD5guYepT1ZdoFpNAT51vRv9TaoAFIKQApsgKYQGlzYQJiw8O3uTNOCmK9lxvTOkj4F
Tcc63pW1ja8QxFojsNRbvKbl2DiOVn4j23GNO5dh39l6BY1VZkMBXI2ER93ooK3obLHE/nQ+6GJR
zyDVX1u9JIaLQ6yQE0T3ZAI1FazmI2uQjLpI9IvkDlo/eKtgAP92nAYb2ofBrbiJuVkj9YIWHnUL
5ggMuBE0NfyhJcQHM4k4GbjSWoKgDQGgFrmr8adaAtXvelXTy5jF2WOTe/x0pBmlxeRisGkJFpbo
gCzgteB1LYouWQROHgFGfrDgZvBRLG4+NXrV9Z53ETuLyUBvTWw233Ssz7+HcYs6iWvMUWprCPnn
2aZ1/QpifUAD0LbtewBz22MWeIuaRRKcAh1qGD8EEvdwwyeNujlkC2q9ZQEwpJZ6P3+jQ4JmVeXt
HLxbu7i2J68WVFUz0xwagI67qEK8i4s9SBR8Tswh2OzINkqEy3J0LqWfWjQrfcxwoSCH8EOwAj8t
avgl27E2TWBPVqyogwKIBiyzH2WfjmDQz6tKgnXPYwvF0oDTC482cqG4rJkTaWH5CJV4zr0ed8uP
T5h5goPMsEC6ShmHeMgKIDM/wj77cREyfOkMTvOEh0bhZDe00l3pxNKaB7vm+s1snYU9otcagq7L
9xz0/iuJJzw1XQgnwQduvKutlWJX6x6YXh2wT3W/3ppOQr5PZefvojTBPm0wnQ/OP5uh1XWLwo1d
kIkbF1ElEBC/R6onj4CcIqSIWJbQqkb6B1mCUct/qi6/cQ8kSrFUoFPJsezSNI0AZfzq8+cpMOc4
kgTAL0fr3MC2e8R3xDrFkjoIy2hs7zo24xb8eZH4ffGN0gwzBMMMxyeo2r8XbeKwDasZEnPDgBQL
wlJQcCuFTeTDn4/ze0cSYRJbinAthTWP8XjX0Tm/fj+YPW1OINIVEvGQSxyhm8bLezVWBzm9LQ1f
on9Y/q7ZzF/LCnABKFURDswwfhcYxV+PCME0WWynpiKJg+x9m0fiWxfG03hskYQVBZEZdqQIWIbs
Um+R+mDxGn7/85f+W8VBXBmwQB4mYGfgxf8WxHN4i9Zr9LDYwDPfr752umrW+FsOvD7e/flYf3uA
rsFpXGNGIzAQ4OD/+nXbuUEUKQGYv26q/0xpzcciaQf8IF+URmKNrV9/QgX/+XHTFC1Cggw2Iz/Y
ml8AlS33JJAihevk2PqgPPYg0Mmyx4hEoDli6r+KxuPJ+vNR8UL+dntJSBIQShhmEmPHlPwebkYt
kqlBYgotiR3uw9CYMwjlSQE/HaTekUSlX3nWr98pV9FXCopuAITKzCfTxtxeSdrxK1HdRHagNOil
h3/mK13nw2MmlvhFy0zc5Cu0vYIDMnifw4X9BFY6tJWqGcMmE9oWKuDiIeNxrl1FmmX5NHB2hVV4
vp4xnpCqiiCK8immixkR4Q3G7gaLJgyWMVWfna2D8bBFZD2BSpDsYY0yVBHPp4Z/UDkT1pZtMmJq
GPIhGULj2Y/dJXJICAJo2EgIiy0iq08WitD8LScWq4Op2abPTm1JBjNJLsERqAkW0zbpLPLVc8AV
PNrrLjmfNH4uf0grQYyu+lZgp8seksXjE5pBc3kXWlU/9RkCSLbYnA3FeU7rju0MsxrczCwEdnzE
INWeyFYR1LN8e2hMvAGoYAkwjU3jSAPctdtxmQTb8y3B+iJdF9wbGOPv1h8ySNsgYj3AsfzaWXnV
l3ge3hsqLL4IABUorh61O+/YeqD9kIDFlCBaIrl8HwaExMBjLA3qsWchuOMM69AN4mvQa2mf2EpP
ek6OSksPfQ9551feSpntvZjz47o18QejuXtPGQp+xYKU6nOgYnqRUwN02LdIlSLXxsxh6q6PtgUg
d4RRy9KSqxqVyXeJTUq2umW6mB5J1Fw7evm5VFNoYxNejDrob35KIh3wVPOmgQfjVuUMpVqDlt2O
P/8+fBDWXEKOEX833E4suckg2H1YKbIGGUtXfbR+y9OqH0zwhsBZ+pwAMIF2koT19hFASH+RUYA0
9wKkFZoxus8D9TndO587ux/ytRZluM1zfdtJyK/7SVgz7oA/CHHLnUGCfljTJKqAfZsAXCvFw/wT
/Ngmj1OW0jb6kAoGvXbwqGgQfzXi+RPeEQH/6Xpzu4nHW6nTSeUX5df18Oc3/+/vPeYbhRgqBTYw
xSzD37cmINFyu3YYrZBDYygg1/XBo7J6k59/HOj/G1r6v0eN/mVezK/UKMUG6Jer/TdstPz034P8
/+/Aj5//5t/oKP0XrjsGr2GCYQQfKsLN+YmOYoJRRsFhhJiMx7AeM/Qv/42ORv/CaI4M2DD6ixz/
+QUdzf+Vw0PF7yjAZ6I+ZvT/aXbHtYeKaIZnHrHdOEt/q/g+bCdvID8XENlf4mstYCClwJCw53wZ
9qBnMGrBJBFUiRRAosX0ha5+NC7uCzUn2Io1mO8Rsid8S9SD8LlGWhWZGFi72fRB0fa7r9E1oohc
w23mFcJlXAyW/3zufv7OlYefHcqvNOqPJ/gvjcuPVhDrCJJCMcHs579WchWsIgNeiJZsQsgAnBCK
QSYh/wZAdoAA9pQakNis3y1t3FZtPN9ORDbAo4LHWvTfY44Vc7vjM0SUAJEm5F4QRGo1/i+j2z53
7Rnhp74yJHlcumCfM/Y2psg70bGdS561F4moGEx8891s4mugY3eZZ8RcwHR9UJBHC+RodqRObhIq
v8dXtB6jJEzhcvoc9fif2kNogoEK7TgI91e8n8BzwfTD+rBMWGPCAexDZOJ3gbQJamHnirqJqlQg
mbDI5PGXR/h/up549P7aCP5ocRlEqQgAELqFv17PWemEQVYnRVIjB6VXBHC7d9EKpiW4lsTNXmYk
YYrFyQfq6jPEuyM03lv8toBHBOyHgmzNxQzRY7rMlbhm2aS724JPI5FFVBc8Nshmba9WEBj/ZMc4
ONqueRs2um8gzEQMQTSRHF2/IteznOol7wswuM8BcsiyiZtqG5ZdRoAqaBmdBi7fUVZ/Qul4cLL5
OtAYAwmSQ+uCs9qaI+hbDDmoLyB5/tMGEu9n+GMkD9ZVDLi+XsZfGzlH8riRLbCRlIP/FCm8XHe7
4tSXSd6rer35833Bov0b3IxNDybKo3/D6DPMcorpby9sqFI/Qt9Hf2PYPqjHxy1OYQm6HQbl3Mug
LsS2bOdgWvx10EtQyPwwXVN8SwQaC9mSuy1KbueoaYpZxm9jkDxaTHEoKag9Mo8hQKQ+P3RUfLZ4
BlOEDgE4wYe5Sv7ZAyA7VpAa6SvjzHpWQzMgaGNNNY+ANhGB+mCYtzvS47WjGTbyNQbaPJM+Aipj
m62AzheXnIrmngMC6/k0nOduHBFTNQYpnQZn5XGIM69D/oCJQTc+SfRO9SHkEMCBpeGgFr0M3CEO
OGYBrQfAtNCYE5wHQK22tDN78ujC9rXBm5yYeJ+LZalkgh217TCjZIXDcNUonlXUI/aZIy++iYWX
GPTTlh04yxKYiStFBgCpX7a85HIbTz2RX0imp0s/D0mB4CJmLDRoMKBvfh5qyLMNti33XE0RBtZc
k4Jj0x69te9cPB7yNi4tSY68xXgD+MOiUNJ/wRQE7JhXPxQpwkEF6flXyMO3KfDAx75fX0wTfgdO
FFUNAqPvUnrNwAOzbRZkIeesfzIgmO8EMLaq7+r0zpH0CQRUd9/Z7LFN2Us6y/fYnqtKs/RbUsuo
dBOmthiH08thd3JeHzew54VS2Q0XhBwVnGyi1rUCdw1gw/uPSIC+9g0i8GA+kP6cnqcRmAQy91/z
wXxQJmiLPqc3DBFPELagipCf/8rxAAO2zsBftsMuhJdWkpp+SMG0VLNehpPw1yESzMcVrPBP6QqK
ImQdyLCF8x3LQD/iumNwT9yxlxDhdRJtA/p1rbExgLtZg5xjYx+WYzffLWZVVW7Hp7CDE2euiIXp
kiceqPC+Uf7V5fo4J3grIPdhQQrng2tStKGzMQeHjhXy+QW7aXGI/WIKj6Akwn336cCekVgACNDI
N5+t17EM9Ak205PvxXSwmbsNu7mukqRFRn5Kb5JQqb1Z248jRMXCDZhg1AdqOXqtALC74EIgs5Wk
cenjmmMYDlyyr22+ulOOzQXeZOpKPJiPpg+W3cBkA9QZfALy9ZVZVyyrkkIzMp8nketn2Ix4G0Jc
8iCS/hxTne+0NBWIw6iSopvLLkCwfhV5lSeYX0FdMl1cTMC6RRj0EpoaFIKZ8+2OOqQvBPCKJ9hx
3YsKZoykyFGrNgiSVStUehYITX7BZcm++FAg9Ksuk9R4RxDYqsY163bqmn6D9w/cSXhTjtCEkf9s
fcmaEYM/evYlmpBdJxm8S8hq9j0RELESz8Oj2iZ9FwIIPjY1yM9U7la4lmIebyFHYXnaVIdAf+8w
hWC0Zz8pwIKBCCsxxe+BS2c3pE/qYjX1fo3W71MdfeDBBLavZe4wrzHmMsweVK5GNYr458aFdSVk
BKpWnwxoxeM8pE0Z5+zWYfTMKenSJxViZQsFpe8U9kiHBMwDWnK2b42RO+j75VIrguzxMB76Nh6O
cEqnMlfvGRj8XRvgTKPkycOTQUeQp/vEaaCvE+ijFLF23LOm34P4D96aUCxFmpDl5AVuPTzVYZeq
7mmEH46HsFMwzCQARbI9mBrUVhgE12Io2Y45XGROzGcFOhI2hs6wXg23HszGTmCUwdGZ0VVJ1NvS
hgAr107DR4RoVDK39eVQ00qM6TcEo/nOB1F9UAszO6aXAIQTTnncQPiZdAX5NUuJTRJopX7unwem
kFKTy8uKAC581zS+NVG49yOpkIo+EhKUG6J/esRICkM3t6MjeFoAnyNyk6I7+th/Z0OMWQhNxk+E
LoBQk4TfjYSqJ9KHDrvGBVGIYJhKhqlbIcTlIsUv7sM8Myy2mFITnNIEn+bhD+w95AZQhFhGQPTJ
XRDomxVbqCJvkbIMogDYMtLwuzCp3zAoJgRXxNyV74+hviMGP5CtP/GGxqUPu2c4VLRILVxaPrdA
ONk8oM3T+Q3A2889ciF33sr3itkAfM3MbxDZLoWcv2If/zIO0y3DHnKvVr2UJhTkrqdb+mpoyk94
3TaEDrMGJNjMq7GDjKCy+r13uOf8ulMWK76uo/12SBCrOJDAYhzBvBxd1NybREe7kXYVHyjuixfj
PpR526BSYO2CoxAC3so4QCDvXpjAYjXb1aNacInBZXR7khruLWZkVMICKAD/hackHKur579DuLBq
qdipNOUXMYJjwrAN4HdjjVSSaZZjHWV7TPlCqaHSHZlETxrOqFyJnB41zqBAc/7NXvObS4CUybb5
92Ku9bnXyQ4rzw1ryJcO0YPS0i4vxIDpFHUWTTfRkt61WfZACLYcmfZPm0kRYpULwVCmbYTqHb8n
+bZ3Ma5nb+iOI2uNeSX4yuloPjMEWo+wQ9/1Hk89DToEFQLQ8Kxe+7KZRrCVuAjotZOPPrveVu+2
MouBfq9pVO/rUS1VaGJ96zdHYdrnOxAHvmqd1RiOFkcTbn8cHfQ8fZQ8uLMcWIYLX5YsuwGyG7O9
n/WHcMZLno8YiWWELGYCh6qx97FyZWMGe0gCTP4yk77EE+YZLN1rPquLytBM2QCT1urGHIcA2E5s
/FommQoxiy/UeyHEXncIrWM0Fr2FLBMXHYZEMD2OGNu34pYHGli+bxA9aPDyZuDvlA4YXjc8Ulyb
Q+PVadbDvQnZsfXAaeECtGVEhgrymSisx0yn2U+fvcGLALktLlmE98hprOA1+M19ynDJfCfemGRH
jIVLQURKZDkAyfsM+wwsT1uJYSZzoZLw2UbDA1F03q1Lpx8RgFgh8hu155x80BmgcucxpXHxFNPq
pvjJaJ2DXUqQOBtD4S4qducNTBvr0gReBUfMOpqGcN9t3IMZBYUHAAN3pcufNXFAD9tm7yyay2WR
YdUnjJcuTtYiMspWGRxJ7BpaXQbJ+kqBCXTTvJulCHZ1vvqy0xCUXTbSuxWAezF3iMhAsJ8bQDoJ
r8C2oIdD+Co/SGf6s1jHbScSeteTh2XIv/ir88GHkOz6FRM3MFHjfmFI8/ohO0WBea15XDE7H5LI
wIr1e72Rm2SJjssCJd0A04PtZHo8f0nwwA3G48VY52srdi5fgBXPABBjezfFch/VyZFu/KOzGG8i
23JJ5QXi07twxMyuJNohUAdGpYg2cVgx1axYapnsY1CbB3gSHzuFO4txVcjWKMzj6ivsIo4UMCzQ
oo950zwB9fiwRXN4SZ27bQR+E6rengJkIUmDxRBT6qwLDyHwXGEwoCdXeJhzdB7ZM3C2Gzchvdlm
52S2aIzUl43VvMza9IgFtKTIWCBn8dqBdKYYgFeAvkc4ZPraOfbNDNmLcymGaiR3mAEzpDWW9Dr6
juz/S9x3lfeicO4J4ei3da5P+dR8NVHzuLbg7nSTFUKLdrey05Z0Dzbu76ES7725dtTrrlmg163p
nrTiYyimd90Eki5qUG1nXPcZQ+56rAXRPXJpN9vWfiWoiommj6LPDkFo96k5DGO7j0dyaKLsBDUT
CRNys4xBFdv06GDThh7zSO38RuPpEVjZTQxIYzTNMYoxwaiTS7p3rG0rvmCSF9Dp7JCl28fJ90+C
+3YHrOIIRQGDRDiQwkHSYJfOJi0XOpzXpUmrsMGoIgcrAI03RseB9ECIjJ0EQmz7fEaT2ru1/v5/
yDuTJceNdEs/EWSAwzFtekFwDEYw5iFjA8vIAfMMhwN4+vtBUlWnUlVSl7XZtdvWWsiklIJkkKDj
H875TptyEKoM706s62aPetAHAEfXyaDcfHNF8zZbXKVLizyLqukG4SqQGxsgiGDkF6vkpSnBBrUF
D6Nr7uZTWgVbHcd3PlbV0Mwh7411dwvu8NSCWwCM9qCWKpx6+1oFOey/YWuwygNG6p08iWFBpd+n
knl+0dWfPA3DpuFfhJ7OUsh9YabngntUPFXDpkehpLU5h0l36UzVgk6hNDc66FfKvQyzcbHd/rVo
7bdlBnnh6OHNEpgxkCee6PJBUowcPxauXb5eLvdjfsfekfeGkmCRktjfUsDsmj67ZOTxnbv1rXLx
OR3dNjJ2ScIpqfw4uVUMal+MsQ5oH6f8ChPphO2xf7NmHhkgyaUyku92Z04XRJFcdq2fnNu2+J7I
RuyiaACe1/UKNS7/m6OmfqvlJL9CXFpuVFBcI0VZ/UEQKCaBz65Ov8PuA0DjNTdY1a5z1pRhk5a6
2zSt0TyNzQLYI265T6OaGl4bxsUUHYv5kUs19yyqvWbcBVbuvqSNZyIK7WrmChxSUxdMB9XINBS6
aTg0+KrbKv9oVjUQTuErPJA5PafW+84APZqsjAGzcu1Tq3ER9N0qee5GfGsZP+mOrdh5C+CBYbAx
B0wpQiT8OoaC/4dktNrVCWrMzAIbig4qsr2XYcEvE1vPk7+AJWOtzn6kWjGkkxUqlT44dtCGpVrQ
DCP84fkllCbV3mtnxNyjrsy5P6U+9BNuMsjsEwfZMmZBUEhVsi98emzVTMjhF6X3ohmQ9vbtNRLx
4jCvQmIWgsBjx5pyrR+EgckdnKaWo7xDa3QnzNrnjLb1lnXlJ4OuOeROaMPuiN7RK+J7WxffEO4W
akJMNak9tWEWvVFI6RX2+12r4mQ481UM2ktyEIHZQv3ptG6F8sG9QmAcMtrB2ZffY5lFZQ8ANnq0
gvoxHcdmH0Q8o+OpN6K36yvFKGGT5JiF+ik4iC69CQz1nrvNV698sGr4IVPAXAsRudDPeRvv8yk+
lT24Dt9ODug+D06aXODA8rUFH+XAxmuNDAiw/JZbgPSmXN6zc7sEtAYbR3nn/96J/o8YiP/1Pw8W
8e/H/gGL6X9P7P4puHHFRRCtxt7gN163/IXVEuN7n+mpQBH2w8if8DX26/wxief2OjD8x8hf/ELO
gckS2qbnZDfLo63iv5XkTYIeKkH+lMW6R0Kb+5+M/F2TR/ppuGuyQuD5fRtjqPmzUk2zi60NjzFy
NEhmW2798BuiqjwhapJ3/pKhEOESPKDpBNfrddPJGwAXjjXwrE2JNOZpNjjF49U42VbxcESboA4q
pp+2MhpIBpfq0JYDLLSx/0hsQEt0GsxXFhs7SVZjtkZksPPBwezyIGsPej00fadrt0rXMFO9ANYp
zmC/mEzmvNjKy/yG14VM2DAPiBMiOjz3EqnplC38qOqYO6W6uaB9PyxVn54oN/394pWA0LoeblAt
Hiy3qw64i0GTNTYeMa/HUZ9j8QbpkG2N+r5crBOCeWYxMcd2saygxdwYwEWvf2uGG26gm07CbMbu
YazIMvna9qDMjLI7VwOkAEC+Y+M8QOLUyHjKPlSOdWeVNNdTLLZZ23P0y348GEPClLQxrK1vFk8J
kqvT5Mtvpt3szSk5AG7gaEVbA0EKXmhTVmFcRvF2rM33YVzvGhmjQEeoxwBhZYi/Kd4hHb3n+PZD
p46SO5OR0taJoCiKcr6HoVDvkwljid8gsY/82bmpx6R5yRPVbmWjDRwwyddZuu9dFlA6MGrAZ+N0
E/qzoTwDjVx2c54+OTYMDUsO5m5QOW3yVD6qpc+30Tifq2kG1G5aYA5LDTQ2gfFY1Y1/O1ZpextH
zNIoczF+I/H4NMfGctJRl4f0/tahTZavfRXTczvGNz3O32wVhHPtmBu/F1w33niXNAMWPIArh2qs
M1xCYjgkhfkqJpFfOV35fYFge4wmyIslVdKucmjtAU2j2fuSOOl3gf/WEdXb4A4YGtOjOztXIqAs
m4AsFo55ZjpxYWp+p3TbU1lNZmh2yQ6FGejS6CufpgGo0k92WWTYLyiCjZ1feVcNXxZeJbCjA+Cu
6BrUwfAtdebxgbu1f2lqYNu2jRgKDdglK0fEO9ZsHHLaWm5EgXFXDS6foO77E2c9843ibM5FeWTk
FNrZZ5oHX6ZXsZ28M0nH9sS45jSWztHtxkvX+JfRb8vtVLufCwHdFhG8d5hwmmFOrBbuvHkJFXwD
9vvi4ZjOFV+Hxr62FN0QQ6+NUsybN9bcWreJ2yfcUz0BCdT8wCDFAHuZvS+1ZrEuxkqz6O+KO6og
XuUiVwoqY/mWSzFNr2p+nbDjw30JHONzDhP0WCqsRTTi2d5fzPaQCsZga5WGMtBETYoggbIBD0Jm
w/3M8u+DGJNz4yw7l0voWDnjU5+gIAAm+tXMrem2rW0M1gJW2iyrTxnDhQMiL4x7V6Wcj+ZifFom
PKPzYk6HzvWnS8dKgWKlhbeg+npb2u6XCZkaK61h6B8GhLM7bMnJRZh0I+4UGIdiHm+0Sm6ryr/v
PV4mw02atwRlBsu9eh8xML2LbYa7MW35FjXUAH4MgnGN2Ky2GHRoXgZo+HZr2oAU+Joxi+vjACMR
TXNeTS4n2jpijOmto1FdQLv6lyBBYjcbcCeILlaMDBLFecGP4nD5ntnxsB1tXe1HSY+Lo+8tCjTW
i2KsaZNh63Q25Gk2zHzDzeQusPC/FPar32lz6wHktauAtVxaUFEViBnHVl8G6eXHRoGMB7kCh3K0
XlPTH7YaNt+SmuvRFxcHVN0PJgq7HTrYRyQV0DUjtgDaYvI8KTtj3g361RNtyz6h/pawBUe61E+n
MTZdpgp62JYZm40VcBsmWX02KXD3oLY+QavIdglrXGz8y1d/0c9iJmch7uc87K11XhZ03tFPmDto
k1eOeycM4MJftYZ9Lx1YrbUM1CGSWbufZQTZq7WYH9U2E7U5e8ilHm7xVtWhkmZ+XzlQf9vGefIH
eW592Ls6ja4KtgNhkt5q/5AgSNqjGz1jAPs2RQzwS786I8JkC9yZ37HtDq8Gc6FQt43+VndoeaIB
EGjlVR9W5FtbWqa8DlHnyefO0PZp1uAXEboUfTj4owUqBi/gxmMIQYiAzSUUVF+qxHFfXQMOBQpM
wBwdXMGpXqqjZbifTLQq6I+zp4qAj7M3MQJOIJccmtmu8egxFxeLb4Pmadwty04gGM14HArm3jO0
X5DQ7VXTxnclxrOrDlCFcuhfCkPfJQ58m5lKcZvM2juiEq1CPnpyEOa83yNxUiG7wA6Xyyb3Ryhu
WXzo6659LOVUbOeE21oZZMtNbE1XuXbzfZRV2VEKpvJ90CT37MT8U++xYdF5cusa1nTMuUCOOIfZ
EHWLf/71Kkzz7kZorz9CZdeh5bblw5S7b4HNUM1BdceVNgocVdOzUMMuEgkQxt+uED89qTyYL3NU
vuSpfODF4YhT4oERN2t9ZVymBYHLMKX4vWRzwjES4HUvX/sc6j2jeIRmjuG98VJGDmeZv1h5Z6D9
jfaCkdu2l9HnIOA2HdWg27D/llsTjdXWDRbzVg8a2W8fE06QOAYzamZQhac7ZqpAKES8PGi21SwB
4N8VnirRbZKY4Kl8uLZi852Fz7g3/dVXOQPuLqReR3E1XZeZgETlrp1JWJp5jZBcjvFrUgG8MCWV
BOhadnGu8YA+Xt3G2mB4C69jqq0wzrgaVMzew4eaMXTle+Yx7KtdMgtw6T2VEd8Dy5zUgUyHZEf/
dw/NnylCGcff6rK6XqoU4nMcLuuMnFiTl3HicMKJgtQ9iy0m27M4ZFH+4vS0W5gxQVI6Y31Oc4sN
x6jVutKYrrWYGFb6nn3ld6a5j5qqvcpWdfLSj6tUpGemjLdxu5CkcPHZlO7jABilg5J2N5ey4KKN
PpcoFA894+jNoqA0EIkx3tXtyCRGB8kxL7kRMakN4wmXkysjtSts8VbM2EFlWjwNOYNTS/A9mfP6
02gyVo/HYboYbW4fjIwHbEznPWV9CWFp5QdUFGGDSUfHcVZvaxh+eD/z5mkWw8cUwA/e/Oe91P8Z
Ve//Bs/3P1BDFfgeQTB/2VA9pl/SYv5RePXPH/qnjspFpWSjoDLpg/AA/rOpskhNDJAME22AZtle
XUa/N1W2/wstmHQDbF3IM1ax1D+aqhXBF1hSrBoXQaYP1Lx/oAd/F8j8VQbSqrr4g/4I0bJPvKkU
DrA/hF5/FII0sVPiR4BnjNFi3lULZQoqV3Sc6y7tK7Bq/rD3pt0PPefvr+JH2dOqwvnpWXky+kEb
C9mq5Prjs1KJTIWRI62qeXfUZolSeShyOeKvXDitZXcEbsNIikyAU50Bbv9Pnx6ZOPL7YO1JLaLF
/vj0ONP1MM7IXGPkiyGsfudGVisMatbNU+nD+0ytwD8bERAS2ORATf76+a0/v+uIty36bGTwpv8n
A8BEzVQ6EeE4bRkxFhmQfDQFRaXnpeu8sA3UCbOEHYq+ap58tvLQb5kzhWw185M5VWLX5/VwJ7T8
AKSC41638AhUa3z89QsV4k8f1NrA+wGSPfyFaPf++E4R6OF4yKTxZ6Ad3cbKyx7poNOLAYabRo6T
/HaeOKFCaif7hOmifR7lEHNzr5f7RrXf+Vl5hxcmvSRDk16clIkqVKd1vSOdHYS+Tz3eFujWhrpO
Zz/+G2+b+DlPhhdOOByaRMv3icX6daTwg9CpTcZg8obYYsJUcBz3pkVyC4sIZZi0zSLfmXSrY2Ew
4OzkhTCcQ4apb0MTzqKL1X84mkACkCulh77riNyI627LFPDAAJxB61x8htgw/Ta7+reqQOtfvWoP
8xrUEr7rTFz++La7yHhh+HosBIH3bK3G+6hQNhM/hR0yKwswYOz0jTJvQr9s5nBMv2UW7eZff/jW
n8YtDFsYeVtIPJGA/slDF2UTDtkJtfavc86hgTpsFPHrkEhwPYO1zyKAmejFc0YGyXMq7fms9Dwh
1jKmHUNL4z2oixOrQetv3p9/cVlybCHv4xvk8PX52WthpQa3+XYNJsBJEvdAo5hVo103+iuvSj5m
8CgoKagIvap7jN2RgwZV4Efp4qaPu3ccBvdVlTd7w4W6r3VLRAq+vXuvBm9QtemHASNvO/ld+zeX
46+6uj8efNwG8FmiKsUlQqfwxw+2yYpsZGUGeKwVX2e3/5TXCyywfLapHKZLnep2L9zyuVZ2unOr
+a7oRjQxpvM3Dh37T27B1UGySqrtdazH8O6PL6R1em+2Rt7B0c/TQ1WqR5z396BiMDWzDfGz+FhT
TwLfk98BXa2xIvmyN7v2DVrcN6oncjNq/AYu4rzYrCZIY4AsfIu3OuB3ggPu9yjs0hcrzb+WPcwr
tJL0pFFm7ZPSS3ajUV5bLEOZFtfesSyKD0AVnDO8/XsPFjXV5QIhArA5spZLFQ3+9q8v73/5FkBS
41PgWsKx89NbMHmyFUtLWN7is7LJ3JYwCv+6H1MnbDW0Z3s07nGOX5tRAkJhNo6QuvgNMHbAo197
es3Uraz2uAms3TiR7GFmH1TDdmg2T+hRvgfYxpfWuEqX6oXDfhs3rUsuVcm+eHxPR+82sPOHJVI3
zWwecubhG/zISSgqjp3AFvekisR7ukDzb8SYeJL4dH+8DH/z08D9FbblIMr8SYu59E4jRWat99/I
ebRdpDSNopUYg6Xe6iYBwBUN1fcs9Zzn1Mk+T2rsOfVWLpltsoKh/dka4NJDtzMNuWGP+l2sK8CK
0mFvam9FpNHexXaUjWzfLbyBEaMMsrq8fS4s8xFjvHMeR/4sKJJHi//lkMd63fz76mstUyucxDgh
iUuNq6DJ3uEORXsrs4MdjvptvGSPGKU3QTB616xf4p3t5nRyRI5sqxS6th0nbDktdWM1DaT12d+a
Q5/sjChrX5rAGI9ClgGyoDK7Ft2862UVMUfls0xn9iCaTu0alw6qDgsMmg4U+22pJR1sHp3dpF92
ZMfJfTlOMcMEtH1scFY8SLPvBuUcsbhmSLlxO1ZT1dwOnct4p/CNbWphj40bNqOBG83HEdb+o28r
5rYzUgJrah61DG5ZZjbg8UiqkS7Q88hG267NUl0JS/m7uba4Ohy/PTUdLHH+2nsS7DZqPQ9I3hIO
dnycZkWLMxUXyQY/XIqYdEvtiS+z5SxhTDpgCOVBknFH1oTXRkXoNLxQpx6nO3ManBMFiMX02HUe
Y595WQ0Bk4ieyPumdf7rL2SfInP55pGV8F2PAuKYnTQ7Vlry1AmWjQNu2c1kilONyXYzlfzabeqD
LsmVQb5gRtJVi+IkBZZIeEmBNKYWxBg4ZgL5YYEqlHdoI6yxfcXpVpJmRGeZOAsRhGU7f0UuY74x
Lb6brWG+YpUHBEAQ8oLfs1vgGeUUsU3KpA9obp1j/smL194tnGNPqX09Mq/d2Ur5KNw6RCwt8gAE
9zahjGMUvAnI8Y+gZ74YAIPQgtYiv/Ta9T5UEoHTYjZZgjhHqDsTInIbKER1m4b9496u0/JZdY6z
nVF+p6OcdoLMhkOhfECPcawR8RVKsZzt0DDRcG7ttoWPnEbFtvDa9LoY3b7fSKR47dbnzgnITA2k
06w2M05JlZK5EDQ49B3PveqMwbkuPXO6Q75Eo8wmQFPCUK4rRR5bgY5nD3O5fszsrN2ZjlOdsHQY
+1qMt/EyOUDs+2L1nsZ9l0G4Fu4nZEzjqWssiAvIgN+AiuwHmwbbA7zFO+mXtwxibOq+iyJtDHJ2
9ghBSz1ww7PXLQDjnLKqz1HkcsQXpaZJhh7ypK3Fu69Fk/T7qSe3ESB4/oZB/rup8ChtpMdbyO7W
TS61Bo60cTiB3/LKHIiCyikyGT6ikh+79KBsk4RQNXFiRSr5qkQnXrNpkWFVuaBVG+Br0nBXhmYb
XxmNegGNOiLy6PW9P9pXbimRX6cQZWDZ1nqzmFl0k2bZtEPPhRwxGJbrpF6iG7NBzdqpBS99Xxsa
OrGSb7AEbGhqg1N9lkOxWuqoWcVBFKabwhkh9xMzWL7JuV+f0i5BamJIq96CTOEaa7Ci2We3qWdY
tGMdvYtqaPaALmpYnxZhMN0Q7OtllYsPUmN/M7jpxdjbkuEregzxBHOl+s7bwWMFOcb+dZQRhQUD
At46Xd+ygph29XqoEle2qlu8KL+CvocqIx2ihxgP/AEumLVXYmRw7kecVbhYx2uWK/kpgkRUEZoh
17fbjsmfmjoD5l8DNg323YjcqBWUu0w0JpcUgpZ7QFRPJhDnVeVRc4wjDPbvNQm9j2LNbshmylLN
rI9QEyQbCz5uZwNneNrlMcRv1xH1LRkDzjFRjb/qRTl4InSYFMTxaXTi+KYHurEV4MVOysDSPnW9
c8aHiGmtjkDoDnDiBQRgNslo/AF+D9s84ZJjm+Ds8yx7bmaONYIcqy9p5j1WsdMAQ4gRDeAqh6yM
tsxwrZOD7nfv+wtavr7PkFdk6QIOe14w3gzY+SxpWk/cOwS7tkIdKx9kDtwJKKGJXd4ot55QLbOW
RKgyx90OG6jxzFFSho6yzOe+Qmq5+iFhU89fxOSj/hBOfFPrxrti1zHdOYsDOLO2zBTINsAvt1af
DWBGTzk1n7spIV+pzeTiC+IaWwiymZkbnm2TznRrgJqZ0O2U2JndmhC0xW7hngcqJ2bFwgKLRsNK
b5xEqrCzAFCELYgskteYdR5bw1kO2lSRHwpWFQ/tkmk0UGibfK2nu95V0Sc+L+CYmBI+spxMqc6L
mYq3Y8On75CakmOMYuuwMW1pvkOuZ8rWFGn6JU/M/q5aMuMJeTDlrN2SmjXFWeHCZYu879IepjvQ
L7fWGM+vsO2YHVoiim793MuTIyl6/WNptXT+9swdNYiMh6GqPpkEzWwtSGgWclYEZYHn3NVNeycz
QHRh0pv5tPXM1N072mCUCng6P8R8dJxfcvqEJFOfOQrf0tgTR/jmQL365Rt8giEky7S9DoAUYiQh
/SYjmc1scBk0GZO4dOrEjeyb9uuyKBkamMifJ+WtQhSbnUmW2M3Wbwyu39pynTD3pB/qOF12BHtG
n4Ks/MiHiiI5neuPCHgM7vNqFX8tw5UTJd4byIPqRBbJAhkC6Us8+lvZ9uK+ToJtEfRy53nJkR3q
uHPJA/ybRupPLR4NMR4p9D1QS4CxiLVQ/KE9TubJr0SMwXJxR2ffDOkV/LLnlLBcNhhELpbeOO06
C+F9krredsFji6g/ns6zmLwr4UfzjeLLx7S8X/6ud/+5RYEqRJPk0Z64FrOxn1t3i5MsZXC9io64
8+e0y1euHaRECKl032BXCXHbg6PLExH/1vr+f20HdSRV/r8XhoSfi88fXfr5x0km2R/8zO9jTO8X
LhYiedERWx72MT6u3+2gzi8Y7ZhVMsyDauEwrPiHNMT8hQECSA6mZZJZwRpo8bs0xPZ+YbgAJMJE
OQIqAhDQfzDFZJrz544GOgAXsWNDRHB+dgqjebAH4dJYD5OTfEGsbLAFJ07SLmq8IrDtPsYFmDrS
ruqh8zPBGsEAUT3aKczF7AuIPSzU2IpAYkbtyYuT6CJjbb+2siof5NB2SL8S5yldtRya/LIKPmSm
tglyv72bayCfGVfoR2fpliiA9Nx38XzjJeZa9K7Efo5BRRhX4XdbF9r2G4je4lWPLBT3srTrKJxt
Rd5T6WnnyjAIoeSGpa+LxhHjpobafSewUtwMlQHpoaYvu+48Vm3arUyaszY+NiBMoKQL+wJ1MEDh
DhAe6DFVeM1/XVCoHGppUtaA9N+b3sDuc5mdW5jF7jbj72tFCgM1x+22GWVDKHJpyR37tM+O7M37
NAmQ2nvdCCWygfhxIKbcqXZFr5ZtNkdGgCBOF9/AoA63lTPZR6jSuCyqSO98G8oCpgySQ2M8qiN3
oNEuWXikcYPPyM2268YdtxdqT3eFlg6ueMPBdsOV864XMe5mf3ioKvtNl35+9Jqo2fbwny9eXbhs
f+aLC1mI/O8Cp2t3zZOMCBxm7xgVFoEnfjmuHgixsXB04chLnkwoqCQzNPZtO+NkiRHqXuMBGU9k
TUbb3oL9hlnkoqrufXaHdFtPw4LknzSmsvasfYpeb1eAnXsWGrunlXme2ASFQy2dCvt2MnmkWts8
8MKnkRLetO9ow/djpGkLYCDj38EzFBbkX28xD8ol+mpGRfZtaTuCaSffvGf23pxin9hn7Ly19TlW
jrxhIUZjl3RE4wSNfbQocs4WZ+FLZ1j2KwaSaDsNxYSwVzvut2xKZQASeiTiPFvsY2vWAc8Qy8vi
mdE5c8hyc5yCx6mn9KnlLd7W1UjiXb+AAALqz7x5XzN725cRlw2MLfuCspbAbIqOMEL9G1U1EtEU
BQHb8uFUtx42qCI7Y0Vy7qQxWI+5fEIvwBN5VQDnm+d81KZAHG5l5AxCQmUjGfoBIuzG1SaMOGvY
QCDEuzHREqRTA8pSXEH/Y4Mb1fvA1Oe8U1/cPMazBPEh50a0UXr8TOG7c23oL+TfPVCXH6RKbhK7
Ju0rle9m4R6UofEs2x5JlHb2tIy+dcd32rkblZhPQHIlOo/xok2M0YI+jjKL1S2YaFZ+Lb6fVpaE
S7KnPpt9nRyqDCCnRWZeCGGy3TM+AHHrt3Kn12zKtMdBhMVFU9dWmvZzdnexNQ+3OCXGLZMU79hN
nX9ITRTLi2zHULj1m2rQhKsWhPeoEm/P1KffSqDruFmm8gYGk/82G92HXydgJDBYMJQtxM4hvSRk
PJfuUTUXG2dI4zMYWhLzRgwO/hoDXUnxUo/OMTJYuJYehp6yFa81XnRWr/X0OW/AezNeSEMihqor
sVivDkaLk10HYKmFy7I7AhJl+3XL6rzqGQRY3SOuOnRajWmt83ITyW8E09kOENgXmtlrYE5HLoTi
wYfIffurUUe32a3CeLbJBna8kTLOEMayfaQ94lqqL0lONzr6Gny/kzRbTS4RkRwVA5Y6Cy4k6Dy1
WfbVNpwTvg6+7lOqt0MQeXdgp4ll0caTZJ/7bHYoFlTZuPbGx7LUM2MKYRjzhS/QE9uj55yJgoZ9
JHn8csTSCLUTFXGcg6cXz+RnoHdRAUb4/q0qRHUkKP4hTRGOwUD7KoGX4KsfnueJ66/NuurRAn57
A1Se1mPEhamzOjonKzAU7E/6WlGY45FyI/w6w5qDGBHjMo4DZqUUrbB2hy3c99NUZN0WJNSDXVhy
ayfC2vmYNZhwtaJ+zros4bQ7ON5qizbyFyOgkamLqLslsfiAR4m4gsll+oYzwy7EJzV5wTftN/HR
SzoEMYsLE8VHZJTL2nnCjVUeqwh2ZVORwuv0Qp1s0Roh3ULPqEl3HghfpW5SIftzRc+VkUCv5qMd
T4YOietBbD8axnMRO+OJhK6GGUxDNFClxxevlDViknYeNx203deMSUYDWdT7hEjFOLNygY+WNPOh
MVjK8BIJYa7id4Nm+mZezzWd8/RzbSdHcgX8B8SO5W4tH8JCWE+9iL8HoNk+E0hUoujx+1fQ2vGH
zUH4K+ltJQ4r0h2JCE/csMl8+v81z7D1yUmOYkX6pqpNZl7Enlui5uCfa96lWEA7XqVdXbP28Zkm
wFZre4tuhuN6tUyg0xIlFJc8PyJcwDzrxSbH6+Jcu8z3EBtgngp0zYwi924CUDw7HAHFddnkw2WK
XHmVMiawzAp2Ht/ge14P2cImARxzQdSHFzXLvio5aOdWjadi5p/6JeWobCVnLkZgi49Sl899inem
9jRhsmQRcC35FCGBl7tHk6YVtXU0gOyFTGDhtR2dptwLslBIQac97vKz4S3euWZ+xHhz6cikIsh9
r1gT7KWAVLBUzO9YYYdBXFSHvNE0HXpGzCjN4IWTkguyGsmKz9jXYm4NjLcuxyMLQOzSdMwOetq/
vTE5n1MZHcj9/ORo174o0EhX8cSVn2jLvgXrwSg8RioPbdzao/xclfPueIJ0ZHPBT9FDJ60IeH+1
eE8oJe1LlfJrqV7qO3aFzl6SmoREvoy2zUpg/bXq/W8r/f9f1Y1bCA3YgPz7BuH685Cq8sf24Pcf
+ad03GQGJNlrsy9E7k0b8Ht/YP0iWVyw63aDXyUQ/1vmINGO2x6LeGYmsGTddR/2e4MgzRUyI9ld
sLvlJx37P2kQVkHBjwsPWkjBsp8VMK9AOD+HWubFHDfQI7G4E5JMbkAR78Q0MHyeXR8NZTO+/PDW
3P32yD8KHMS6GP/5CVFtrKIOhw7n5yfEATa1hJHjzUXCgRIxKTdW4lnbbmCInEBJ28A07MKV1ykN
mZRhgOQ09DLnUahOg3aIyy2u7oFpvbpq2Y4T6T6a6FcpNlu3hbrsUWo0Q16GBoLoTVdUaBdNTr6/
/kX+tAOm94b0E7AxwhnwJ56KzZ0EKjxEYVMvzALFIsgJks0W/7J/+uun8v7VmyZdF20G2l66w2BV
I/wwjfBIlkjrdhEbB4HAgLkeHWN2rsBL7GMJuZXBehUuFfcBbzUHJQ1viGrdqySa78m3kixyAlgd
iaRLqIzrQhKAhzl6nnZ2MD5UfgDoRlHviYFokwl/kEuowAckjmKfoBMMnSx2dn6LyRkBGHO84aqy
nQFlPEZTn65tk6/m08iYe5RwiPdXY2rushZPa9MN52a5Fn5OxpNmtwANBCeBFXJn6oCeDhafqb+6
c3ANCm0gdlyc7FNXj9luXG20euxX085qrUUPfFdSgACRu47w4Dat+cWMu+6cNuVVPfXDIUthVePd
TYhZtBQ7V9/PTktu4LKqH4apfWTz96xz/Y6//d2pG+uA9m5hnNktzS5AWLTTvSw+5V02P6rUdak0
K3MHH+iVCuFrwvrmMFkq2KR2O/N55yuoTpC9U5qMC2NpbAjHvKcU/kIa0sj7QMHqech55sk2brSo
7xBSfAuq6RHOp0un4zMM1g7kVYfgyT6oljtcx1jzSrSNwmNxWKYkk2/nVc6mVmFbvkrcilXsBnC/
3/TIPHEOxrddHIhDsorj0jZzyf5FNCfoei6pGd+ymh03yyjdU4R6FXe+eymQ3uUIpQ+FHSW7ctXl
matCj3ke0p55AB475945WHV95eQn33DRtyciVhTXBh4MY4H9NrCORi8uy+naWXWD2aog1AXvHb0i
6R7KuUMvIA4szWkPVwGibBAXW3YcbYc0eNGr7ztIT2au7EfyZap3MABYpFSLFtga6hCVR/kUdwmJ
cp3/Kc7rOOxGwuBUhm8sFc2daDtxzQpoei4bea8h4PKFsIt97JZE3gXoeLeKPT2RKrLrXCAcCDYF
yk1/lXA2FXt1NJWYbjUloevFN1S4Q9hYXYfHnhzxNg6ird9W466SRM9xMJahtwpHU10iNzQiWt8W
UkYcIyEP5vIdxIK1Z0lnnNpVijrpJaM+aexVt1/529QBL1JEFXwPL+5OXBDVsZmdl7hE64rh+kE6
Ewhv3xWUtRToUcvOrUwK8pRth+EyCku8qxIERlYfrdl/E0sTfx6NlTyTd3N7dFaBLsRi+dyt6l17
1fG2U5F+K1aRbzbSivmdDX2mTQ6mXPyNUTeI+glWX5XCqBQei8r2nhwSZvaL6XxnQJp9VKvqOOkE
HORVkeyv2uRKy/yQ4TN5Tlcds78qmmsPbTNCl+ckxokgkD1rgXd2iCgd7VUTDfNXWZsyS9Srv2qn
I2wKZJxkbko2/YTXqF/F1uYqu3YAQrfbiuCa93pp/F2KQOkrOgHcSrA/XpUn+EKMzXmOUHe3yLz9
urm3/ou9M2mOHDm37F9p6z3KMDqARS86AjEzOCWHJDcw5gQ45hlw/Po+nlWlruFJMlkv+y0kS1Mq
SQYDAfj33XvPTd1piyocsWiJt+Dv61OtveJlnhQPgfaPZ9pJTuZJQnCuzn5OyIH6WjJ32nQ+2bbC
xOv7l8YAWm/25WNm9/EFiFX26s5ZeKMSBdMkEd0hbbM1Cjr1jEtLATrGPqtd8WOGIy1ZOMhldKqx
WpkpCchshCXDJWrqBD8YUd+D0nsrUulceuRhegXA7bahf09b6ryLE+fFpUQUWqFFN1rTdhevdfNx
a6G4bucQNIXp+VTN6MMsfnG9zhNPGZBeRVsdrR5ZmhySDBaP4krhi8c+lT3rTMQS3+5esDmHy9QP
4q4f68fWZk/lds5WjCApJnEpg8Xeg/kRirvTan7GB3imOc+JMnOZCWLZP5x2uKuD5eqMZby1/JZk
UJEG6bUd8MhX2UQ1l6ynG2rq70I3qa8Jb/ncQnLqHLt+99ax2K0loc2ttjhuY8oW3pRoMGg3qDSQ
FPkLjbxpl6zYdNRo7qylxf68pOVFUttx8Cmz5HazqrfJcLKowt8WDai1lxBQHHXpQ3aAn1Qdp2SG
HGrTkhOq5DrSKXNTrAG2iIbLnvrUju6tOVr7wsXI4n83QkzSE8yWjYuLnFQmnKCKSxurzWRHlpjl
rjDd7DZfu5ScHNVRrUcfFcnWjo2PxcfM4R7NbYrwAjiQKB/Ux1wE39o2lXvl6WY3vWAUhgatDWKH
RDYectu7c5lL17wcdrPvr1HVVf6tjS9gV1JANa8mYVFpYtvPTiwSjX3CovToLGR+y1U2myGHDS5c
UCLKc7NHv5JQJowuzK5BHNdgo6kRRVvqt3kTfhUV5S2sE8YzrBhKj79LAjm8LSjulJhbt5kL3mEs
8FxKigUicmbmzgwmc1cg2krVXYt1LG8VISKIOZiBiHKw4/Xkd7pOv1BbuCMAjCi3jiOhADv9NMyT
d9Oz65tJWJ3GpPhMLZq5FyvJg8QAaVSLHjs6jHMKpMSZ2MQdSNZeg3M9EjUzdPpSV/Sirx1cG5qT
2fIEVCnImzS1Ae/NxG88lp8cDcFqydz7PrGvA/5rZjVD7mJle0bA+oAaAnbOV+owhWo6iVU9Wdha
t33T0Qgsjz4Qz0vfeKDF0qjIS3mLGYnuyGSbKaKGFL7E9CH7auAoM47nxub4Se/dW+Yu7Gmw/t0k
LpvzuaupJ2AV/9gGbsYtBmn8sUyd7yULQuBsPb4fZyLuZBs+dobbKgVhZ451/bDIKTmxSZ7eIBid
ijEJO56eUPdY6xE1ZH3B86NeGKmzx6Ftb1ZCW/umdPjccjO+yVy7uSz98tVrFpPOPX7JVhEWWzcl
s+Sqdn6tOZu8DbCtUd+Wbk9gfrzQwXub9jzunSVRvD0JhQrCnPB6WtxN1b1hBQ+iGm9hQVUnkab+
dkznxz4flru4Y1MklUzusqLIo0GLpwEIYEKf1mbiZEcUkg9Y73UvA925MiQnbzjtjxzJbgkTdhGt
uURhuri3IiAnM2VInZNmRHtYwjdOWU1f17EOOSTqcxFGR5YUEhKeIPXdF4EdsT1eNZqN/FIgOUbU
AEZ2ZKEIoPdi3gZVgWadtN8DGiq+qn5qT5xSyi1lfPjmtNvnzjN0EdAgPbO5A+Qy7FpnJbBh9y/Z
uuR7PogkZevpPhgaEEshsj9V2+Afc1leM0s6+7rgaVM1UlxzC0Is8Vp5GuqMzPbA5lVQATKQWaJG
UlILVFTxLluIuq5A0M5ll/s7Vi3qwnHf3i0UV+0XutlqIjU1N+LGFvuUogBunKQNa+W3Z68gZjHK
MecxlRUXpRyysWVG/8C6kN9XaWdSa9kG92EjqhvVLTWYU4/8JfaMUx0XRN3z2LYe2hkn3sZwinsn
KM80otmfKmgn26wPKeBTnFycLLa+JEsO98NVHVwh7gbpHdbV/LEepuZLyW/kze44rQQiKV/47OQX
XBzeXbzSI9NNacstx1MX1Q7iVBk0Tcsi9849NeA7Gj7gSpprv5168m2kYXlO+zAoIAd+Ctume49L
U6oDfaHpMzjP6RJmWXiqebMzfmhHRlVehHSlTKx+6FSHWgVYRpI+lZyYJVPEA4bV5ZCGzXCgBRgm
s9djSexMtbzboH2BTFVUUNZNFvVB0n8ZuxRMb2/E91YTFzskDWgiq9EY5K3G7smxygfltsvRmEbB
kTysp8NQc9fdjJNrRAzwpLbW0VBWpPi93lrtWryETqZ2E/ixFne4vWw4wTu3/3ok1D7nv0zRgq2x
55F24Az2N5/iTCJM+ANB0KJ5xYTYXDKglocZt+XWK6w9fCcZUX8NjCZu/o1X96+KIrEEJnfNkg8Z
MP8mjTumb0FY53sTY8YTRa3au85dPVgWdyCT3S+1d3kaxZxifn3V/72CelLN9//1P/8puoBVLXub
f76B2nz0spBfP4Y/idS//qvfllDiF/AFsOltWNEkFlw2CP8QqfEiuUQ+aGEkzoWu/btIbf1i8S9M
E9yBR4GAgxn/d5E6BG2A7521VRDwha3wP9pBeX+13YIu4KIKg5BhGOpCoC/3P+w3KHeALzBx4Bmp
W9zinpzvTGMsHgctl3Ckob5VSyhsX4Mdkpl5dLXAQjUSEDgtumRafsmWpWVhjCSD4N0fOzi3ZzDp
ODIN5xVyfQXLTEnIUcg6vb9+VD+VngLNh2ifjEItA8EgOPrSe6EXFk/baIy7WYtGqJ3Qb+eC6aNs
5L4gsbnF3WHvQMBBLGEPcmrX8UuwyPBzO/vl1dMCldBSVdfUPpiolr1vi78lrrrP7NOnLfUQbHa1
3FUOJprsCIbKMBHD1OCK3dzCSSGsDbRRi2bM1NWm0kJaUPagXbW4BkLQQmFEcMu555I3LZZLo+U4
/FrQRLRERxMioRkt201awEtR8qghjI8mtitOeoSNX7lTgwkKOaCdPeneBWtinmJvcKOsRbgVC0Xy
WzV6+WM3civamLywq99xgmJF7tevqhD9dk79U5jRrRV3ABsJtjbw+ar7hOV+37kX0U6fTMmmaHJ6
VDTYwmXrAbgMH9Van6oMywBZ8pfYWQ9Tu9L4jGdgRrYqR0egb1Jca2fs21mPMb9b+ZnM/WfbwHlW
V5JG8YUTo9AgwbqWrJeo6ha0VW/IVkXAHD3ObW39Jejnz4LgeTBwydDZZwCm0WQ3Gc93Y4qNnX2r
u8/V5D2KGKypymEZB/EFDzKuVQfMwuLalBF6jzxNnoIJnAX+ZqeN4jTvdvmIb6xpMAI4FWmYcrwI
adtU91Xf1kweFVbIcxlWzAct5vkT5OIsynMvido6wPecU6TuKY68st+6dvEkx+4KWKxhruW9xxd4
pfVZN8R49zgS9hxxgwuwpPO4FGJXF9XXoK4OP8G3c+V/w8d4stV4hGZ4kcr5HijjzVnds06nL9Lm
6FDnIBlnqIL0/x6Mfv3AXUpFcFtU1Bsk1ySzr7Xvnmckmk0xV5GZgW7szPrRZFIIXEa5ERlsI+zu
S6WD8ollHIKcaT+rPsK0eM+H9gaX1ksQzx8eft8rqja057y8gUx7i3WPveAQgrrurVfTlN+DoLmx
fJJ2ODj3QVK20OvWoH+SCvNv0pITzYEExgqo4RgotYPd5BzMrEmoZ5I+Ujd03NIjF9Hzhbl+0cEx
sedLvMLwME0ONGDnpIulW/riXs0hNNEcqKBrGuuFYMGdWXXTFhZAshHgFe9lFajIdKlr3iSrX2gm
1EdpJODylvRbECi0KSNxuPLKNyr4oArzsNwqAO+n1B6hrrnxc0u2gmRaNkBfV/xy09wH5hP65AEc
U0FW8FwTKEgcPuQYZLf5aCNCDhRR4adIjqWLp9Qvpo2H+RBgU1lFfazrq23uRa2Ei9l64EIocUbq
w50XxNBPsAuCSMPc7Ew3lNFDRULcRqbKgBvk3HDUPBWX1pplxECQnBBbn5m7kx0WfbE1DSK6bWG9
Uq4D7LLwbsZxpMOW7XzTdR6zCZjU2YK+CaXIEevTUrTLvmuDKB7w/eQrzll53xbYNryB11frMtDG
l+6msY2nOhevq5cwh2V3fR7cUjy5w8O9D2ax9RPn2lXhm41/YpvEGS0SKvkS+O1bQT/IbihhmqxG
sOMA1kRDHL87YfUeT+5lcrjhWoYbTdZKHTDBsM1UoPy7ZclRl5mAaPJYM8/Ncbr3WN/dZVQc6wAx
7j1yN8CkO+dzkLpXPT7jfsij0OrNG6VRuauG5tZNB35eg3TLMa8fQ6nGbZ+s6y22SIx/dty7QM+p
nB8Gai8WHCn8FpIwmhjXSr3DgPKrzc9dZI1Em6f+3ifEc65xO2wCzfztNf1XgQE2Lec8aC5wqgnB
LRvBBghm1Gl68AxGWGLxYEMP/gM783yKm+Sb0tThccjFg6VJxJNmEgtRvEFKmY5Jz26gwTpIHTle
TOCB+wmosaPpxqazMlIBPIbYAsq6VY/c6h8XzUQGAf4p9RI29rH31KnwTmUzNcKY7wtNVMbj/ZS5
7hmI38+Yn2Csgb/M6eIyaCLzBJrZqNRrqlnNQSkeO01vXjXHORjax1GTnWU83fqa9Zxr6vNoOO8N
ab0oVl1x4t3c9pTsPHOW5TGsudGFJkiz41s2lCZLerqSj1VzpgtNnB4a2NMslILIngHNaS51ttLc
Nqnm4JUW7cRj8k0ADwf5ya+cwqObShOuA1DXAEjgjjs8O1ZNwg40CW4Ajr2m87upadnYfxYMp+5+
rYQOnaZH+EBX6mYepBUcF+7OGCqyaNIIbkfDuBmAv0uN5/bG6iURwfPUeQ+rBng7XnnnyKw79SzW
j53GfJOdfTRGNk6rRoB7sMANA3VCSqBCHZxwzQvyNDi8d8KrBUnc00hxd8K7XBRrGVXwxlsNHm99
gTUJFnlAvGqCTY7B4BN2pvSYaWw5YE6LkCYoc9x77Sa2my8TSAcOO9JhpQAhzvKBoFM1+TXVWPTe
BNNT/ESl+2CTDJz5W8+FmFPlHblPDVevNGZdKu9pADALvxAEuy/4rTJoTNFc2vsy0Q8H4Zd7rxUA
KnleELTCl2HHM0zi5WAzm2C4YpPsszavNAbeJQC1QQ2hsmitb1INixfBGpwXDZAfSfqsbEGAg+Rg
Rc/C7/epRs5XGj7vaQw9weViG9vm8JR19etSFV9doW/fiUddry4atyG1ldPBdObD0PKWJYu9MWz7
MZb2jWNmH/Vkvq4huNiCdcQcuq/EcACV191LJQUfxOGJgfgd3aU/Vy2A0WoGRYEBfA6JHFCIuhkL
tbXkgOfZc5/6lejWpVFzdeBIcAVXex7b9rmYwfggRvTERFn9lNoX4wA6gFTI/0sUTvWJBEpC2d/8
7DJI8YGEgoWxGiJr/ojEXB1j7DcZNpxY+3FK+1lof07oZ84OfIzYGQ7unUX7eDovF5clLyninkqA
jT4zN+EH9jHaArRqN5Ar3PlZcNIax4I7hfYMjdo9hA+m37kYiuSQfLPYLjNPBHgN8BxN2n0ETBwk
DaUaUaK9SRkmpRCzUqJdSyH2Jal9TIN2NGn2zs/B5r9HwH8zAiIzC+avfz4DXj+6r+n3/o82hN/+
zW8ToIOv2MEvEIZCuL/Ohr9NgPYvVsBUGLqCQDuJT6Tu30dA/pEI4aQwMOqou84b/25DsH8B+8/E
FtjM+4SYgv9oBNQEvT9vNDxweAybPJQsIqd/7XspfdWbFb3dsKtsNmJtVhyTwARtpCFHKDYFpOrw
WgEipUeHSCNEpHRteRBk95grm/1UjsZhMMAn0bZb0z9BGrBfvM+zhiytJSTeihN/lCXjDxr45ogu
So2zHUa8zqMXBRrZ5Gt4kw1PadU4J/8n2CkloykhuGwcjX0KONNGfFh/eo/baFp5urrASH+eg33I
UbEJWc7wgUnNIc9gOwns+zqjSwAgGtApezE25oTbsoZIpY1/Xrtc27TAyqR9bw2oqNteg6zqyusf
Ld+AboUS+bX5CbzylDzBkIU/xv3/1qAWhE6FwVm2sI/eBzTX+6Ro2xh31ti/mpDYK87vJZu/ulyn
LTtqniExE+suU+Ua7Hym+2iiFKs5rL1zTzLpbBTlYzyYeAmG8lBVIVFAVZ0SShuuAQy97Jivpg/k
oHGfGycGPQQ0GQ6xhcPSZV1NVgK+r8mfyjD+WCb1WRduMrf7+n/m77SmsJFx51zcwKcngWXkxrTh
/XkOXCon50+NhYOt9HgDXLsbmDJWVL6iOfsifEszNzu0adY8OLPsIkUsOfFJ/AeWeZ6C8t0wje8+
Cnpk5nb/jWIxFscrOcijzJj7xqb3D/UY2u+0DAf+DtxyFmzjHAndqYKntB7W6r6tBnfZL+XKwd4o
w6e+8r0taddnL+woZl3WS1N0fr1fiXkBpmM7j54ZeeCLQPE2+vG5xsZ6lYHzfZ3CKvIgjhsxJzuU
sk3Txz0u9k+ZWK/+Up7hD8Ez1sfu2H2MSRpvB5Ojv7I5s+hDeOFTK7TM8JMEBwX+C+9q5tER4aYx
b4sovypYredc7/ljpx73Th8ek3R6MLR2A7DvHXjIdyGyvQDajwg5PQuPP8wx64C5GgHxNZ7c9XL9
0VvQdB3rVQkxwOxirMOS/W7PMSipVd6ZNOHMPZvXuXQx32Fe2uAQynZ9XTwlPjUjKKB2S0DeJUQQ
+YG8TvX8knrZ7dTBQUAkf0cheupLEiue+9ksey4yYnuEulmvY/OuH+rca67l1LyEffpNtMm4zUOw
cyQIOU73El2IhBtOEGZvN1PBNXFL3KC6Njz28dkTUyqOi8yh7NlJs5ts4s6wahUaJ/EwwzXOacUy
NqaN9pRg5wyans9nh22oWQw6IAbzg5W7BF1B3puILcN6ba8nJQ334EDX3tb1ypvhjN9LYtabIuDw
5LeLj4DsdbdM2zQ+hBxgutF1N7IZPwmqTgGpUFtSrM9LgbVEVtyAqvGL2wafLSKAy2rb9/nanKTu
nCpYxQCg7JtbZwhnD39y+2lsOaGWs1lHQc/ZSzT0FrThtQ6MFB4iwwJHW+ns5gboJQ9ctkL1+uG6
ktNWy9kbP6B5okODOnlzRjSP710ucdb5w24MCYBbbBqo++V4tyzP+FGJTJgcQkFfldWl1N6sYZl8
VHN+vNyw7O3YV+Ct+s7DVlFd1KLKT0oCgZs9x927LtLoHAaUUQRXkQHhw/lGcDOX9YdDn0U0+CO9
u0y+cOTH49hxm/h5gsRs2lXnpE9eub/KS8pJSzkZqYcReXsJMd1Y7cK6T332y7nfhgGXjIv7eeOV
+eNsYTigriRqqdmFBAyGNMWLeQTLUKLCF0dKIxi1PPe0GlaxCzzsYfOCMT1Zka0S5ZEwRLIbYzZK
co1BpCmEF65TtSsSCjRS+r0io+uK7VCntFdYbINaU35DoH5zhjZ+wg+Cw2X4TLE9Xn2i6xFZcKZp
H54vxq1dDQby0QmpP2gz7vw0gj747spJHST0FQ1IsXXBPdEKJjDRshASAryqJadPSCSAs8x5P4xU
Dzu59SId+OOEw8U5CQsUcLqzIWSzYAC7bF88L3U2Df3i94IQdGWbB+FXbwbArS1S0NEcl49R1UdC
BGoH2zNAzoy/CTABQGDIcxi9cUwWcW2k+exh196M7vBlygC9Dab7vTWr9a6u8h24vottw5kVcz9z
bBzE/WpzA2r64m4Nqysb3uNCDGS7+E6+LcHM7LlHxru0Y3HhoJ1E/eSwQwriO8JFXGIu7LTSGo9h
yfesA4hwVpB1e7HwTsasd0wJ8XIwmVjinhtu52FHWJIm3hh9Ue+NNKNusmp5NXX10pnIkE7IsmTV
LNtuXOhiVENLJ4bytoYKvzoDLqvYrG9yk0MFpPh6YyVUL4Rr9a0QmH29Pt5KKDMHfs98t7K5mUd+
AOjfDshoPFlzwav1aiTbpEIR7Lv6q5/gf9NVDFagsoMok2/I4PZW6I9Q4WlMBrhXxldJA8PqJ3uR
1P2hapOYSbLLjpKg9mkoVH9bsVE+M7s++UUmd4kzfYZPP505+oMabGa1XyDubi1aP7nK8gTPhr7e
ejleBqIjjIjp2FGYsyz7OOVpT8DGfhgdfvGFGWtLB0vKrmSvZxrhN7mOt2nRnYqVjcEENG5RWCCW
KX2VoFcjI6vvYaqy1cqC+5Fm9I0BvjOVZFgd6hvy3n2EwxcNKdZC4cT4mlyautPyS50P1o6E8rIn
w4/WK0sRzWqa9zk+LehTV0ClX/ypu6os/2SO04WTAR+5rjVA57cFXTtGzX7H6OZ9IDl+zeHwOTR4
JJo1UH60p4AraFF6fvfq/ZLVBUiL8o1jVI5nnsaLRJnxHcIsH/t0DA4rzMfatIyLu5ofJYPVVhjJ
ok0y844cWWS3yXXyeCL6az7+CFeUhm4yNSwju8RW8dUw9IoQv96AfXvbT0zsyPvDyY8xzAECZeUO
ESciI8C2uTFegpm7S9xihzE99cMsqf0aOGwWjYF3HP/FdV6DcBsO3K69eeEuuDTZc1yNBrVaC40U
bS7Pkzb6dPyIrDSApC8e9wIa21ieDEYCIMODDUo0qQycVxZh7fE/n7L+v+Ta2eKnP/ufj1n/uxmL
P2dBf/snv01ZwS8ehm2TZKdJ7hNN6x86m/sLOVBCoMREbW3txlP++5Rl/2LbRDOhcRFt0xSkf0xZ
TvgL/0+T//iCDKlv/r+ZvUmCBoyA/GguI5/JQPlHmS0cSCqw/Qg59rjHdjHYlfLo6IL2rgVN+W8M
0n8b6Hgt4AowvfOtNP78z98sjVdfUL+Hi5xSmI0x26csvWnk9DUfiL2bon36w7j7XzjL/4seRf0N
ieZ6Fn8AA/Dnb5hUwxAOSUuJRlDew5ttiY/FHYEvNlT85V1rL5GJe2bLGZNVcmKX/0YY/7u1Xf8A
mOkti3fe8vXf/0HFbFQzlxJQz8YMnOQC/Y266FKN53/9Ov9mPOd36QJncrnGWIb+NdBbx7Y7ldgv
NgNO6JuJSq2bMJ58ztCm+f6vv9XfXhC7KhPfAE53ssrsyP78gtgH5GMJjGRjtE4YGWDPd7SBlL/e
bP4p1E38Xf4NBNkDF7oYHxCIkH+xt+f2bKdFMwEeytIS32lhH2bdR2PzmdkwyQc7q+4DCsUz6tZy
Gq16oAS7ZBzQBxtJirexbTB0lQ9zYmaiH2cGC1fyBeyerNJYHMWUPOvd2HW2PGPjuMl4SuPJcTal
S9DYz/q7WVXiR1ICM8aZrDnnfbkfZj+7s4v5PpnL9mB6mvQy5emnmYTw2ebIy3BZlnR2NPL7Os/N
jja2fJekBtVtrZwOvSLWxOksAEQMC9sriQQS9HXEh7sqvFthKq6Yd5lYFAeCjWAvEe7gPtZnMbvl
18Ho8pc1XyyQteuI34ViTnFjYkw61rEDezD18ea3q7lgDuUB3FXAqLze6ymoEvdlZ5fH2kxxfvv2
FHHuknu3tlng2nnxUjCkHm3ofdu+7O9nm5Q3zIKE5GISEMtdtg11ZjuxJOurkfXrM+qsOto4CB+x
GeCL4+3haIoSdKQ7z2pOY1val2bxLPgna/0skzmkUqAiqOXRI0XtEQh3fzch60EMG6jjwMtpnn0y
wcCI4kTJvYeti42MMYXFHoOu9QWwdP0xwpg6EFh2XNzCi8v00ZNGp/AtlAdlclFIDxHKzwGVkYcl
/uh6fJVlplaqSEWF5KjreUbg9MfGWxBQvE6yEMGGxJ/nrIvZG9BMlcaYtplusLfj9ile4DlS5F6T
UO+I/MXUzVqS180+BLAFc1hHRSyOnyx+W7OuTbZ2OxBnpJ2L8N2UFPNtSJMVip6NL/8Y2sbKkVIt
mAqJXefx1vab9dp5o3jpkzh+dVS53AHz82sy8dJ0N3TqVfGWJjHlPFdmG5uHsFw5QAailNZrxhL8
a+kzXfaBV55DJ0Skj+3ViAyOp2zLBKLpVnYxWgg3LLbC1OAdM4RDYOoLllk3L0+jbGdWPuF0dixK
Yn3ljw8ADJl6e843k99/KUX8A+dhvzN7JE+z7V6ndP4Exeq9mJqbASlrkxr4wUcbG/2KsA+C2ieE
VzbWhx/ip5ak18cSrGXenW0lPxuFcWLzBLmkAgfiNOxFkgTO2eTetpgbomzu1oeiz2HtFEtLkqRZ
b6s5f665F+7CWiY77ND9obbnPPKEPPbCfHMHwVqNcWGHLuRHos5zcD89pl9rKuHiODYDF26FFvfG
62ib/VGlWfKYx6NPmLkn/zomIiSTKenHtYjc53GPbT02ETNltx2G5ZESuebWaGhJdkYR7zsM+4h6
WMBwJzOMup08pgNoHx8YPoYviZPQnfp9DxPgQqzP1zWNRkxh45w1LBuCRsANS4YtdNWdo7OtwhDZ
Lqf+Llhpf3SxMmLV6L9gCv3UGKUkHtgweI7QWSPcGxYhhfrG7xKuZVyxSLMJSkFnjFjQBg7pYQeX
35kpqkx1ZaVYOe8mnnjkk9QfLN1vCZqlOKK1twcIWfSE5437CrukOtTzNNzEbVVsKzLKG9sbgRuI
cP6yyuzbNIkOuyPYeYf80aDrOPNqqm66oX4dOzvf+la+3NuJ9QLB0IxEzJF3yun5bHTj56C7P8mC
JkRWcj5e5FdIwFzBoe/EaFMMYgF4sTa+WaX3ZrbOXBuAADeMHgi8E1EQBIuXqkb+jFK/8Pchui1a
q1Rb37QIEOda5Z1Ipja5C8ZsRbrdeVkZn2kjrU4EMvIt5sX+mGkteSqCYD+lVn61J/etj+m6nFy6
0Nw08C4kLse9dCc8iWF+n0/to6ve4yRNDyoDy8UavfwE84hvrKXymhLmncqG+0Vr6bNDzcdPdT00
eb+5VZ1SqSg7wUaAabxovi5ana+SmzwNS5RrxPs8o2VTy/mGMV6KsBmP+H01v6HVEPee3zJ700I7
Ahj6boeSJUfuSuwCtrOSwIKGparqkc8bweAFIJVpcM2HbCC2gbYbeD1ZLFnXbMPMn34EPhKuzjs8
C1dlJFQ4C2V2UP0w3LHeFyz/1l5M8MK1CcLTdohQGyNWbZHw8Uo42jQxaPvEoo0UVpmCRk/dSDZ+
vxuBWpYb76f/IsWJ0WtLBlqodmf8dGqsP10bjjZwDNrKIQry+Lu+w2nAyhj7R63mk9sYX6THfl+b
RKyiIsIP8mlmo/UdAuNLgb2E4fad3oIP8pZv2ltVDyOkkDK8V5WnDj1elWmUp1nlP1zxadJGlgpH
iyHta+XFNzIDvzGWjHiJceNrJ0yV0UXCwdw76fW/i12GXWl1XtqJ8lsqPTDZlG4ndi7YN2OoxrPT
jNppAaLZ+FYlJa+mfgUKgfOgR+6csycqxNatwJRPNJHVME5x9l8TWkZi2tIC9z6oE/b2VG/m0Hy1
aYgHAjQfb9rYnIV2CVW/NEbU622/ZE8+1iNfe5AEiaqdiy2J/clFufOrp/1KlCCmZN2ReNPaTT8K
DxRYom1OvjY8eTifunjuqcG01DXVrqjWiQRE/40L2aKkeqHS5ikvtZ5Z6Ht3ORarVHutgrKmKa9P
Kf51q3kjvfXZQk4Fp0gDRLLzDFUdF1xcBINwho/LMeCASFNMOmPluzUwKUnP5U1RF1keevxhAT4x
dm4E+zGOmWbD+YFvn9OlYCaEtGJj4RlJ7CmIgpKq5cKm03xDA1v5TXiF2nV5aV6bfCnuRBqep1pV
ByN04vOAP/hoDsELtgrrpmkazj8jveAUdN7iJcrfC26kmKstzZkaMlaY83QT5HhXYkvSbRA72SEu
CYxkMrYjr67qTzAc2n2n1u601hUVFn0Z9KDoRHxnGGrlHOpTTpHM/YvoXSvC3HAjqrgFhLeOn31a
jT55I+1Edr74byXHC7mVcm3fOdK33paCjpUE95Sd7GK6iNw1HgpHfXJoa9oO0DknLv1d2wzBbk09
jOYmlIr5TgfHDtgfaXlb6EvMrZBqOLfGEIfqEC5lfhaTpbZJO02nqmpxdytKhAnW0k/p4Ufs+3E5
YxLtX9xuTDgRepLnYtKyKiLuxVIOWIfbLQ/0D98p2Ds3cfW54Co4sW6nSgS9BhllQB4GkzmllIhb
c3JGaOB6KFMWuZMzk6SUbfU2jXlyMpDwRu4KgBxGufOdADOyzVLaHWybiEuW3JZt3R4dN1Z0RDQ5
xRJZH+WrS0QE5W7jZZWK6on3yF3JnRAVDvdTlvcnQxNNvNlbaPO0mtsG+7bFbsR+86vc/wgXvMiQ
PzgFpjUFRR7YNPSD5hoICg+F2c+R7+fvFY/eXyfe/9am/402bQWM3X+YLCOMyP/je8VJR91+lBib
b2Qy/oWg9du/+W1rYv6CaRw7MdD+X/XnX5Vp/xeXZXGIIdi1Qu2l/78rE5cCNVLX6MVBYNMIwPf/
XZh2fvF9gWmZdcqvf/ufCNMWPwhT7h+99mZgo00zN9B5EADm+stewSgt08xjfYYJ5WtuMkVVA+wL
Z9eRKjHt+iqS9Ws+t3fK5GQz7AdoTBuHot2t7c0PJZdjtKjuzVroX9IpBXf0b6cQcnSZzT8ISJsR
WQ6glLRgbSDZPdny1YP4ucEYdZnB96FyOA+GQJ6o7P6xjn3Kz/z83lsIiLK6fE5+5oM8R2Bxcr61
qjmTbou3caWe7JQiRxx6XzQq06ntT+0Aft5m0MMgjIdZrrQTVgYPvMA+uEu9a0oEkKWuXoeeLh8R
v4oBB5BhzbB4HPtZ2uKULq/ksOFa1Q4g+B4rJcbDjPd1pxbfIFxDY2Vowk5dBoa9sSa8xwmIG3m+
/1mJGiJnRlNVrHsO4jUxce9BlCEiJGBjzsMij1zRqkOKZg+xCe127UJnw4xJRlF/0Qp/jl+4sH4C
tAiJWzGZvI2RmViH/Fv9ingeN5xqreVkLIBR7VwWu5ka2nMed8vt3I2YWqguHQwjwz2UDsDQQWe1
oycPVpfuRwdKN0e0wgk5Kg4+SN1QGEcOiP0lHtrj0tqEY4cEiqbrf+5Nm65J0RwQw1JqLAlXjc7Z
9zr3VJEtOWTAX7YEfO7cfCq5JaU/jHD5mI3p/7B3HsuRW1sW/SJ0ABd+CiB9Jr0pcoIgWSS89/j6
XpfPtFRSS/Hmb6YIqUqZSODimL3X3iaWSreEY9QzrCl8aGYcnKXRPjWz9DFq8Y9adQ4pq1TfGLUr
Xe2vSvz1c9t8ZFkKsa1b8BDZZMQkrKl84LEz69XZCaYpfLMjOABj4j6gg+uxdxO+I2tnJKHd8ojx
aCCGbbVYcyCvEnQcoJBd3v+RzJsVYFK/74OWNte3VIVBWk+0QdJYUFnlDRnryZdcB12gmeqeXdgu
P1KWeQqpfdBJ8uR2UAk1NTCcm9koU1/Zh+UjzEy9WtpDXwJ1sSaS19w5ZlqevhdhcZ4zjbSWhAnD
iCXMizuNJeZQ8Wuv9gEaKGyykTwvgv/Cs53azU2fNsoexmjiRzZfrbXj97bSbnkl//iO3eWsMYOx
trVdK+NjQcqx+NNFe2DdR5MoL0ceYQjb9DCHqeoMTGZaJs4tqW/Hpcu+amcyN2ijYLrWRh7oZASC
WmZMQJKQb2rkh9tmzjAApZuqlq+lkt4sKw8cUWcdvfDRLejL6alvjTxv91OOwLXTuQlETS2fMias
ulM386lwJDxYVf0Q228l2Wyl3t0b0wMZ97T1zXgisPqh03LAYHnzqmhKQDPtuy0v1TJbhiA325uc
BIqNgiZ3h4vsuq/Ur5bYbGNCzDd9u7jDo16xUSBBaZ8M+kEL7aDukaDWLZemR0h3RbKxeuZuYcml
FQQIgJDxlFn5TLvmGWguIsoRL+1aDJts0tpti1zHx62JTNYSrDaV5qEjLQLIV4Ups0VDEhvhg06E
7/cvI7S53yRK8p4ZMtE2Ag/ACvGtyYezqtQSai/Y2evhI8V/thdUx5tomjd4kPtN5cBZdh3qDJzF
MYw1VkQQ6WaPDR+59fphdLN7Z20eCFF8X8P1YFqWJYV8z0gXT+6sfDULnCmJ0Ar5gl61DDDeMhD7
OLXeupJEEwsHtydWohQ5rw4MbdBAqEhx8eyaGILxnw/YphO95pqM/HLMMbHTLY+ECu8VQ91oMTH0
WGWYJ0LWWCpF2dgifUePTOrumBL4XigPlKZb1PjbBh+t3zOWKrPoQx1dPxnFTeGw7wlnAOgYTGOe
ypZSELCVV2BQTpbiyUSQR9DgjR0We4FuJSkWnk5L+wGz+ZOO6kxyx9a2uUtW5wnEw7qbwRYHKCMv
xIZlWzCzV9Fkndg7bY26OAibCg4mUUNwhvqs1gLQc5WjTqKYlBHPbhof8rp77dTiCa7rrsadHCFH
V/UXizlGGhnXY1Fdp7YboNi56QSZdULQLYGTNQaugXsoXHERseXpKDMw8D9GDE3K0ACj/Qr7yE+s
Ze8Yc4AzwK8bnittvJNG8DLZOd1HjmwCtvmdg6U1j4wPvQMtzYDfy6ovnaY7I20OrqM3khcGTEtW
pAeXIQPxOX6tUygX3a6dYX83DdDdjzD6glhhI1OuI/4mS+j7MucFVbXOAy7fXQJLMdTV5woAn5H0
VwwP9oMbbmxluWc3d5fViHXrfqtGaUCQwylViaYnNzjHg+64K53CtDUjwUJWgSiXfmDWeQoN84hC
+lRKb2psHls2lX2pPdfCZbTaX3Hm+pnOTheBSpdM224K96OZo6tPNyWOfRY59NbtYbSWq3Wwj+Qo
+r3UcRbLrsdzoBT9xzxld2zlD3qf7F1WznY54SztjnMxH2GSXhXZ19KJR6ZCp7IjidumgtjOpn0M
u7txKg8OtLGhV67XxOatZ5zbGc8CMYp7bDjnAm02XZOZ8GwkP6quum9dh/68fK0MkKJ1i9+WZKLG
M1VIvhnITLeoJ8izyrM1Icu1FsgRUdMpbPoR5HrabJyrKK/3QKoCzMIXBLYmKtthTx7Cfbay7lxy
xA+dvRiPEVjy62xav7IM29fktPFugNkHX56uJjOQTBTZArO8YBbBwC4PGhemv5FHcTBiSWHU2IiA
TQDd3ty6R5gQtTeIPr6rrDjzh3DGV0WP4Q0a+uaudqlT0BD6YWg/8BDEu9VGfFc6ehYkUrvljEhf
tdFG57KGDBXT/CFNhtxP3eWEods4aqn5CMsO26+zdNu2GHkVYWseZqYYYo7vCpYAfo4JtlxQJc0l
P3o6imsn/zYTcYt09Wz5RQEVAaFS/0Uidr+xjDF9z/RiebYWdIlzNxDpaYZAk8bY9OwxDj2rLfah
NcGcHPmbkNQfwJYsQRayCTdInUu6hqQ7ohe8ieae9nt1ckIBSwUhHtWoUbRnNeVOW1ezPiATeLfQ
4SeYAhhNJCGqJVR4bnTR62mX4evi3G5Nj83fM+Q+hXA3qigWDxbBqiW3Xzb/MMfmKZzkmMDEliVY
InmJhmeJTjEJRlvD6h1LeWfR3eJJ8RiofdZ68S6mjhRMAQ5O+pHQcvbJedb0U72KXY3FZNsT1su0
aOzgPubKrU5Pj9EDg7gknGwLE9DEYtoUOQCFuAVm7OFPCCoPlQNrhK16tBXEPPo5EYimDOfBz/Ee
1eq0WVN9DeqZMUQmSgSJifgCN5IxpncFGI3hy4I3QyDqnagnJF25EwWAYtIgrDD1TCWKFgflPgXd
gKmIh8gTWItplhWbYM2I9OTefeI/Zc/DBPSgz3xPreI2dzjot8aC1BGRW3OsBgQH0WQ4h0S1mLak
JSG/MzqXpNBvXDQEjF4ZFmaCHLth6u8lQ+/FAVeBhDB9FSrcH6ZwuW/lxF9WNuKVCmgJqhNkTxnC
NbB80GYrgWqwrs8K4jhIUA3cdiSrUUhYBTp7cCKa+7MqljcjRNZi1Vc2lQTPFw9ZyCTllGkiORko
PvdVZCOxdfKHbw0KlAAH4C8ynKQohq1mS9FLHVrXVlqdk8oMX+0uSY782GMwG/ja9AVWgDEo5aFN
iUOea/AsClvAfUVa644B33AuVubZyNpaXwituIjZ3oU6qj2lGJZ7yJDY/Ugz9tV+/FEJtGdhPGx0
u0ZyRZgRNg9zEyGX8Ah8R22VoRNN2gzNBckZVzN7XD+FankYCj6M6FBmgfdINpCWYAZp7LgGBBu4
OpSXIiuBuiDMkVZ1sl5dFilViYsU+tAh07InIApswEwDXxKSSNZFJQLWgRx6Ggt8bxEWlmgEfJPX
BoC/jpasRuoHJpkOTBoZMxMLinDyF1Jae5at7X2kf6AoIks6ujbZqbhYtnDrmftkLBnZxgo1mn4/
oskJlCVyN7ONc4FLNgZlF7eBPThyOzGyBAGqg/JI24vZ2dQkVMDzlKo7tPkkdNzO4XynzAgZzZxh
ZZfHQdcjFmNZD9wmHxYMV5EBAytKH5ece6fJuTjFOBWXhjrtMLEw246iDNaE0xOO5iMfOD0s9mLy
sxFJWQnbIb6F88ZizcjiiVqtW66lsshx5reWgoH9bk7UalnTd/HTYjykm9KAgo0KSVXONqusqw4Z
H4ahfHluIPGCm1DioC26HwSdpgEzQMJfciSSFUDLn/wwUG3XvDgWZEvfrC2/E/8Fd0m1Audox11I
VgF2RtqqZN7X3dIy9YoTkk9qJrI58qluHtZLkTsYouBGHt1k3hhxSpCp2T861ho0tnzOp7LeAH5s
KDzCH0Q1XRU6DOtqNge4QpPhh0V7WHRUu3mdreQOzHpg1Bwa7GJ0HpvoWoyozsiUHbZETuveCGDc
74X5Q7TulTLbWJAAGB1dpdlPMtGzNu6iBZGSUYdPDD5qf47ri26Ic9JNJ2JCPo20coK86uKdUqPZ
i9F6eBjIDnbrHKlwiIKpKCEHpS43fdTd1w1HReZwcxZdqmylxG9JEFnZ1vDDzJAD1tBAPHAMH05d
xJtkHMVeq3VQCDWTbdYD0EvH5OegFi/ZwPoi6fBnFuGgXy+LMl64Pu6xTYeUZeIYBqHNfBQWs78k
6Z2TpvZWupFNs/jQaWQConHvrDQrmRxo1zac5UFTXIbpvWvsDVJ2rlWYSoe4422RdSfIprWnamH/
YrVGTCunoLRg1CgB4ZzF/XwE62Bff8cPi5q9TKbM8asoeEiqucrPoAcnAGMcP4vzxqkrETocDGCT
eWxG9dYgwcXIkCWb0yFTrJ1Lv6iw398rAeUurWze7cKGDJFBN/yERErIdUUEqMgJoI/brCpgF41u
u4InLsXOTlr7IR8niLRDaRPWjkiAGGt2IqQ+8CAui/jZDtT/bE2bHwZTlP2gN4THRTH5DYXg6bHs
xYcUQm26ukW6S8fWPTl4Cw7KaL/ompK7mwpr93kmHNqvVDaOWWicVkfZW2U3Bkuh3SiRfUy6L9At
H7IPI739uSxxCSrNUWv1t05QK7smbOmll0OjMV4Pqk66QqWKo0B/6FXg2y/aqO5+Mwr8E93OrzgJ
FcWViu8fGwljO8Ivfy8y6cmuVyk9YBzFw9aOxg9gdf7c/Jwq9na03XUs/qHT+e+c9m/mtGi+DFRY
/7+47YITtPv8rYXon3/kn2Nak9QCC4GmBY9CMJPlp/ynhQifENMUBriGxpxUCnj+T9uGak1zVQxE
aOt+M6bV/keX2EySVQ3QEgxw/4OYA+CnvwxpiRDRHZXEBD6bxK/+MqTN6mShJlFIirOx2DAlfMrq
ub5aRkzCwwq5zV3zIEYH4SUJr/pGozheLLz28Nv92bCzA+NfQtcsRL7fwclWNqpnBKevis3LYQ1R
eZoGu6glRUzL6/Yck066YSQW4qGAgJnEjoHNmIIXyYRy4PxmkBIl5CpWyAJAfh7p8loO7bHcDGRA
Q1XI6ztHSdKroXech47ApUOXUwEC4PxyZgKuiooxn9VQnjimOW20RCMhgLisAZ2OUzR76njeAlKr
UDG+4HtS4qeNziRi4f+L7PZKSe1P9vyYoFXjCrDljrga7WaBUnxQO4YMHYBndo9K7TfkGG0Urdw5
U/1RjAwDe6eBOp/iwV6Emz9XinWnutVNmur6scEM5KEUBvgmtRboTTL8hyoHNjaACXQP3QYHRhwT
w5Oz/XRq/cVAsaEqyUelzKi5M8YbYsRQjRecoYBUeKRG8di3ZNrK9ADety+rOz4wjXjISiChzpi9
GUvf8nFX2g9Z5qgZUUe5E19sO+eKzJnlRX26KZQStkV50pGcuGvNS4EybjD9FownrywsQW2rYuOV
YpV+otDjtlA95d5CFa7QFH1rWqS6BZ3gWQzaa1sAtET+ouYG/oE6fi1id/CEygWMSw2zS3SupWim
ZoAS5M0qLqti7NtkYrIfFdORodN0QzJaFqga0/Apq0gMgC+SSUWONqFewP/gbmCrkumu2t2Bn+ze
nub6YSVc3uMyI4cw2Z+CQO+XuN/xWL24ioMWeZof8hl922D3b00FhLQEG+glTXtR85deOFum0pum
dT7yCahXAQ9gMV8tUQem5GEL8TQJ1ae/HxgCIUSeuAl6GPU3baP8KEXRbgG8m9KerWoPpP7Um5Uk
w5NRD+N70UzoEoqhpo6Ki02fsz3tbsbeUTYuaJVdUrNSh1VxY3eCsXXFCd/LMc24fFqR+5mNwjk3
zfSza6CwKkQA+DpZOyREjC9x3+C9rkz6u5Su/RqZlg3S1Sj9dOx0L2YOwm/IuiS0pxPeL83T7fRo
zZT1vYI2SIPZyhhBxvIkD2EfktsVZcVJA1I/+21UF45PptWlKY3XQY1/0tkqXuZUTcBQo3oqyHC6
dPmUMR5fGUMWcbWlAb91OwVLPyZmVEZEu6Oqd/yonAFONdEmtDqF0IPhnj6BMcO44oSp1NepgvKh
1vQ3ZGdF3uIQqpvh7WYZtNN0YA2O8ZnUjnpwhvQhtMEFRAPmHHfOR+LdmYWFKWzkYRLPKooIvxj6
yZtq884ICaHozW1Utqe2Kwl2MJ4jxwwqnOvl4kBUnW4t3GN8JBQdxYp6ZImYjugrru5y1Q6re2MS
jRcoDlfV1vN2p5dLEehiUg/AEsodFfXdvFCulGm4HJ0+QTFTZMmh0KJdYuT1Ff/wM1uRxLkDixbb
gvJnkbThwjjDuY/gL7sgBgjsfFY39orCp60YT4i4eGE5gnWS8Q+W/LTZcZgam4J4yk0X0zmtGBy2
tcW0KNHpkYuxe186vCqqIPKeDbGGf5yq2tDWgQwqo9srJkaPWYFEG+a6+jBVdAqe09OGI3CZD5HI
Jkp2EuP5WO42rnvjBsr6QRnMU2pVd6KamsPyHQ5vJeRIyLx4SMPmScnnx++z3EYJRhsHzyDDV79q
/O+Eg9VZamxCGwEjGyrYwJwY5Yh7A3nbSl00cTEkVKHCGpQASYbJNd/34H/x6xzBWR4HVS+vegEa
UOiWtXViGAWqnn+QTXK7ZiLftNM4bKpvyLCGY4deHSWuGVU7a6V3qvQXpKXqppgZu1njeJ9ESbdt
emQJA3qf83fTk6coTjB31he3oXXTaPq2FnZ031wYGM0IhICn4BLs+aDffig7nDO/Az4h0ygjwCR5
cWnh63VWO+7Npnt3TeAPjQbrIu2YxejYmghMJSBVfyoGTkQ6ok0JRsjT2kj4PPEvSqfecV8JL7Ht
G5GsV2PsdOeSdIbtLLCYjv2Y8usaH+h3CPYxNkNSNkfFVZ9sUAe+mYAGoCD41PDM8FD1txHKVjob
MGdI6/j9U6QryOq3CZvAvVLFbBzCAoORZEnRDSYnlDABwOXNyJwrYJTUbgQCmUvesypF4RQUdUMW
Bje8ojDfQvO3gHZlDDfaywQH2YYg6/RZYK/DiNtHzeCgunzVesHBYSmKta1JnWuNWmPNmFwjadpr
Ss8IBvv7bjTJSstnXv0xilrfijQeQHz4cGDp6yt6n1ZBXZJrPJ0oFNJDivX1uUtncVWCX+fZpMfG
cnrJicwbpvbnwGCqtobkH9m3/y2K/6Yollp6isn/vyh+LN5/0S7884/821cvLJ3Aepe/R7MQHvy7
KNaApMl/YXF3GoDNflMV6/9jaZaOpp5ICf6MBt7tX/IFQV2MD59/pwoo+f+Zr95W/1AYEwkGS0yz
+J4mjhQ+xG9NCUXjmMpK0S4XO7Gn5417ng1N8cAhN/uqSqPHhPn3NWF7LxVQxc0kEbhRKO3XuUnJ
0JlnTM26L4Axec4KrAiTfLkza97nhIE9jaXWHVwzv0hqJmJaqoDBXaN90gjoMixw9ynvU3+lK5f4
TsxZLdPZhVOZQwuIb24rs2+jHmZumHZnoE4VUy7Ce+JkiA6AW/Duhuk11K2JTpJ5r1J8Kp0Fo2a1
XotoXMDOU+dU0AuwZvXL86LieQXyKLbIlnt0a5L2IfFGE6HJflGH4pTrwEP6hKFL1uUPbcaXJaQS
uC6M0b2JCj/ywqQ+laX6BdYjDqzMZACorRcD9jGZ71+ICSfwTThydZYRgU65TjgNZkRgwRzSYjW6
K2vSdsZo3lUFEy2Wb37bVNfsCcz7pCay12tIqdxHGisPgxkiMDNS1EJR8ikWmJtqOohLIR1jyNVR
GWIiU1ftS7TflGy0mGutPDUpEVHtt/cM0VcApZYBWtP0BzWBPTBItxrLVYss2+Q6bKqPdSXpJNQn
8FosOB3pdpuk7w3I/CU3CN+VjjjGjAxH1CL1q3h5q6pOOakY6ByG6rtGeuoilXnMIn12Swztmsns
yyI9eCDKq23/bcwzbTx6mnTrhdK3F7XTj64C1jtJT18q3X2a9PkphmkBQpOBDY7Vn1bsgA62QMg7
dxh9kVYm5xTLYMScfYsr2QqG1bmLwFGJOJu3RlRqVKtSPYDx0MYAMUgrYo0nUR2tu0qaFBPcipHb
UTfAUDfU5RKRBlG4U7cHJn/TEIkTTNLwOLUwuqM5vk7qad8O5TGdin1W2T87aZYspG3S1lQ6urk7
Ykq+7gS+Si1Ekp8uzAENhvAQYFZG9ChAhlPNVUC61q7bhNaHW1WOk6V7s2pHZ0dzPUJX63+Ua1xt
NCW7rqTrk1utu2rIHad5xEcQ2Xjw2SlVDDfHbpeFcbw19IKPr7ASKKSpdJlQ29LQsP8ip3seWAJI
+ynz93eqK6aMgmqiQdFjSbNqX1RfZirioJBO1iiLhNdhbk2ky9WyZm1nYXwtpAM2xAorIqaToNgq
j24y9wTUYUM6Z1PYUyLW8dIifDmhKIwDenImq9Jz20n3LQqkp1D6cSMCZoOol4+FdOt20rdbsC/y
BunlRfSIqRYQmycjBuOhabeGm6WHULqAw2gi3AdfcCsdwiNW4VZ6hg1cLEHS0oGHYx1uSuktdgXT
rqXFb+x0zl7FgNxgRCZOjXc12s6bJWYjOcwUeS6bixIDcyudzPTgn7DRENtm7Ts7itDTTNypunEB
JrC3pB+674vIS83h0zXYt+duOG84mPbEuL4xgt5HtP1AEvKXShqtM/vcfDuvpQdbSDd2RnnmTdKh
HUuvdkt41SFl7ZRKDzdxSNpTHHWH0iLN3c1R2yP3X5iBehDz0GVYVGTqxJITBQjkeOkVd6RrXMc+
now6kRjSUV4lWX6nQuTf1NjNJ4DAPMzce4P0onfz+CPEnG5Il7qVxC9JqHxQOxKFLZ3sUYenPZHu
9gIB0TZUMbajYSKnbcLVTC698NXQumNHml5FRItDU4I96bh09qp00vdY6jXprVeGYk9+bhEk0ne/
UEVzywLISqQrP+phDGHTN1owKYze8RVbLbaJYvoBaG2XO1WxS6BcIzSKwPdh/e9cjZKNV4sqqQBj
iiAGcTjak0XPhr0BPmCQHAFRw/xeeCA2kzZumqQ8geuEYDUwXo9iLguRf9HeLOtzmEHp7uiUEl2f
0GUsKIpzFElOkd9Hs+wTAKGDzWbKEI7pVUEO7a4dQzZIFbOLAZhOIHILqIMdyTb3BpnJ5BOlwMFg
V0/WZLJn7dnGDkL7hLPDSgPyN6Iu5j4NH4Qgr4wZzjBHP11LvEx2BTZFKTq/i7X5Fl50l6Hyn3RB
SamkxBUIFaeG25ivIjfNK/K2YdFkU+2tbBVZEkMaz1dePcItIMsrZbvJS35yc4QvWY688jSnGbZh
2L5nlU4azCTzWebFH1T1mVjK7LjiZQosQNBXZbkaj6rLYGhZLDRGNcHB6AvmxfhEv5Be+ni812fz
C7xEgz9BeyFquN0vjs0ohmOl19vLNNM3FwPs9sxCDgFFMdypU6nzJtcV327Mcs8bjGO2cEy/wBCR
KGxPJit8KUI0hn0XEhhgQIfLKMsdm/vKKFhT2O16RetIBPeqveurXfl1Zn408uMvg/aGHfoFzgaC
Do7gdrang1tm8VbTud0b+hV/VNLpkltzzsSfzaCmkrbBaug6kpM7wsBIsmFLCSUxPZgth1PKg+Th
0TW2w8AbK1tQRy6rce6we17qmFq9VjiOmpmXcTErsNYW56x15WnEnw0HKK4O9UR9T8KceiyraQLq
PX4WDNEu7J2aQGQi3uIf91llXZhSlQFT04JencmhYO9Mjh76csIHSvGzqAE75jJtUm27h87JdgoS
dGktkpqe7r1JnGPb5S92D3XQnJ+x9F6wcNxOhbl3Mi1GlxiCw6see0487LfUZdGM8AWm7LLR+xBS
wZSZvLkKWWrl7QmqV0K9ZQ+bKS0+VgKXttjXyEpUukPTGGsw18NwjMqvzKG66bVQAMQrFCoa5GcR
Z5NfmnJSkOS+jjtzbqFjSN7BnKad78DUb2HrD3qhnns6tAa+z7j2qEStDlbYxNwjKp+aksGA5PSj
pq122WAScjnCZ1O1edNZHNi1DorXM4fOfQIQ8jk4ihYQU+HcY5OwgfGFBKJjHT3UyoSnTcYFEG0S
7/KpOrkh7ReuUn0DEIWyhQeON4y4NnPxrGu8nyqEum1Lo4VsEo2MDChYZVQBC6vx0IJeJsL2CsuA
eQ6rRvo/iTiIZdgBe6sNMJP3qDcPjBYfjdwpGAwQjmBFaAPGfAyvR7Z3q4xRICw8BwbbvsuccS48
b7ehWo74eM1Aq83Xgv4yYEkFTmgVn6KpwWgM93ppNhudOSJdbfRDzav7iGRS2Bfcdmo2buIUKXE0
xuyUxtYA2OSml1QpwMtxfAVDoyzbkQEUXBvlJzrmny6YWe/7CdfFigJuvNIGXp4qVEMjI/kCY+j1
GFvn0ED3xS+Zs6wOcO3egxvnvSSJlaax46c9rItqe7ldPsINEr5eGxSDVUEoEWO9Q6i1kLKMFMId
ARcVv4f/DUgQWUm0pALXmSH+Z9tQNeSsmnkK8KdGbvgzJTijs5iyqWGkoeTiVKuQAnnWYMtGmwW7
YlI0f7d0/+1+/6b7ddG006D+Vf97/9b+TMrfMw/+/cf+0QNDAxcOnS7oA4DhripgG/xjMeSAEP+W
7mNYx0iOt/v/NkMsgDRhOOwuTBeNPWiDf/XAugOt3BC8Kk0gAt9AhP9gOaT9QcCPrwCcku3YFAes
iX5pgSurtGF8ochZMuvSZjwuWYJ3ezTGu8S0y43A6eOvbnQ3j8mL4lgPdTkcfnPJ/mTJ+W1I+L2L
QH4IBHv04DgWNO0XHEJrjkplhzx6a1i81XK6TEOhsnFluE98FKKNpKSIs37ktf6WLuKegM/nDPMg
yybeYomWvc7ReDtV+aXPwekK+CdjShwUuFaysR/mhEgDd0SrM1mcxw5QHndllxu99aNswfT5jgkV
1nklv3EGpHDVVDwQIeOwan9DoHnmNVkQx6N99oNzjZq88dbMQRkz0PfXeUly2XDXaekHayy5fK9v
WjcBU5RhBre6+y4afqaqfuqidueY9Ygs0NgCGophjranMEUo2IXNVgv1pyrKbvMaRpwY3Q+CiM5Z
Gm0agln8LCpfRLY2/txDhLbGvU1zhNICTYaxor8cIDjo8fDSwFjA6tT6HfESKOzHS7eKAxIB6TqL
fPyKm8Kc7ubQ/TkirfESN70iafu5qiZEYaoeTGn8YsbKaerT13GsCQOPDB+Hnukb+nQHI4lbRE2v
OmWGoNfWj41CxCC+Wo5dXUWDkGdXoRThWOhsQr3WaHs13K6Lvh3gesbEG/ptOj4banmDPIDkity+
NQkBywu78dSezNbYeh4Wht2q9dKSZ6OR3OZBcA7+5rb7461v2bbKgAoeBQtY9Ze1aJfYGr6urvFq
puKkkiN14JJ5ZPp9AXW8T9kd9kMHRT01d0wgYj4h44q//hD6rxgJueQVOis8SR9B8fPLht9yalRB
mcqcO1zPI8Ob/Zo49H7RckaTwVYjTUafgpJcs7Cnyaujwu/rpxqvvaeQaosW3QlqV7nqGqSIPf8X
HwMc1FM1xRvjPLSteOinZk9baW8b1b03G+0xSpMJOA8E5yFrb1e927jdzCZ1QdGqRdlDTlJ3Y7ah
99dfVpNX9HduIfllAcA4sDmEa+ucar+dt7XrGi7xOg1oXVOyr6pLTZF9dO14l5r2uTBmWKygJYQD
7qKZzEM0Rx+NFuce8/rzSDo2NOHx5q8/lPlnv4BuqhzBpstQUf0F/FJPFSF69oK9NCRlE1DgVdPV
7GYcVNhpWzytMCWzoTly/hzHbHm1ULKbygNuP31bVNSepd07O7t2X2u1euVB4eXdPepr+UoDf8Qk
G2A9ZuLUTzsNsZKX5VTTFXhxYA/VPWTK17TQvjBZQjJzTgOWPvABLKyNG5fDwzMxZeRsQFujgn1Q
MT9h/xwRQ9mR9eLPWDEWXdIO8GyaqkJwUBh/SHykzlYd6RbAXKaEkQDxYOTK9q+v3Z/+oLrLzcvb
iB/2V/sXx+KUKQvXbohCBFM634xVZO1zx82+O7ynjr4Xa/oKD5IPURWV32VKQIbZqXWsdw7Ky5Dh
HfjrT2X/8cFGOKHzMJEraziAXX9/mw12Z4lS5ZkiZRoAZ3I2Blw/TnETLdZOH9eb0jVVNjPT5FVu
9TEaT3ESE45IRqCqOB+Dol33MXqotkovSaKcq3a4tspqV0YgCEjgu9R2uEGQ/dHUw1dtdIc0I5oz
cjD4kAntGZG472WycWFat2lq7DJzOVdLdt9n98Y6nkPT/exEfI5Cwi9zF40ABwTBFVp8NSXGBY3z
vWPPt0k13RXDtElSdsnu7O76Yf2IR3EqJ9CGdQ0BLVR/ttrC1I91LOwOTPDrrdvEB2WhCYW0BRf6
zonKmzlrNr1r7rQctSpFsoUsfdPPDDdQfvzd1f/jMy4ocmxUG8hh0Hf9/uK7eTlFY6FLfqzueAja
XzuzvHFMqOdWfz+5yNz++ueWJ+Qvh4oOT8YxoSnBj7J/+bWzagrNdeLXXjv4mTPJgIxLsqvvnzfv
dRo9yDTLckLNW//Nd/2To0NH62PbBicaR6v897+BGrGhtVXI9LzdCj07R11THYue8/ivv+Af4E3y
ezmEwKADw4vsOr9c0iZSe7JfOTZr29k4CmQfyxhIIaE6fOSNMW6cXhcbErKSfZ2JlVucsKy/+Qzy
Kv56lV3HtDXdhCxkmr+UaIzRHJDg8+BN2jrT4C/ZmeCp65mdnvx901S7BeR/Vvv8GInkru8M3XMM
Gq+//hwG5ffvPocmbNUGuqzzJmEJJLnPv73kva0Rq2JbmAPLipuZ9DK/Cq2YRgq1fN+Ow8FizoFi
w3nVa3fyOjgSqPcx2tSV9sKJOu60SBsC1bZOUd4ihizCrSNt72jZwYM3EaYt+AiAsCKbv9+5Uyft
ypq7cSc042Go8gAzYespmXtvJ92tWrunNBJ41RlJzPxAON0Z3ZSu8jUxoTPJsNeATwVwAmZGBYyr
qppwdyGR+dOTVcJyyZCI/c0zoWGN//VCIXRxsflS3bPBos/4/YXSpi5mScUpNKUIhKjDaJyZU1Ts
eYASUeDHu9bhXOu6s4EbNlT7bVovBHYoGQbysH1bzfEnvBoy1GdxPefObYprJk5Ib631x3S0ZsnH
tX1TKbcg35xDpT4qUDISATdpjYjQSbXXyXbRLQ54AvTBjXalQ8bCIHIZtdjFoOP7/m2Khq3Rxbc9
eQT1EoJ6rcLyxDu13cZrh7LTxqbAKHl5cgDIVajF4viUFWELN8lOKE8JEWQK3g1FoMXJO8BmvEep
cWerFVCJFHKRW6nQ3Pjm5zwqcvwV1XhSmxXRqzuhhxvQnJ4YKthA+LMRPv5SviKX06+VmSFqXasY
hObmsWKdo8c94vDRAEphTLP9bISrODlG9kqMkExWXNIf4wjBRoMhU40i3Ff/y96ZLEeuXNn2iyBz
9MA0AtEz2PcTGDOTRN85HHAAX/8WJF17JT2rJ6t5TTRI3SSTQTTH99l7be3kp3YU9y3NjDdE77ag
TSjynJZPupk2/hzLA4hkAjRcAl7mUT5QL2wJyCgR2H1cYISyvLuv62fPKh6K+sqocjcZzZHoS7mz
MpKzpT8CvIE7TBb1E2hWikmkpcGSxlpFmhANDPCr134GiXodig7doUyNR0qg2l3XzWqPx2J5K0WB
BLOCbMUcwHaxRFTNZJTCOR6vs+LRo1i0nErtHL1gdVv46uyG01tWTBC9IYqkprhrmiDf1IoL3yag
gW9w1TiseZu1RHICg+MOleD7aoRbYgd4IIwukmjV5Sw+bH/CHuCOO1DXtwQlWNykv0wUrwiKjY4m
XGr0VbxVC/MTfgFFUsardyn9BKVn/nJp6NrEg/NnEcN1yqb6jtLVnVWll1LbJ7sR93jIcJMHoJWx
ZM0li4ZmYe7Q8/BYJ+GzXblvAvnbqRx0xXj4xCfxu0QX0h72yKIzzvFk34YtbTIGecK0wgxU4L0j
hyxUZtIrO1M7U1IX6S81XiONMZIYLDM1upO6wbHkRFWKJu6q7JbttthWc3xNWWWawr3l30N6L0OJ
9BYm3q2tJyaT2G2CM5W6/FMrevMKaS7HHq4JuMByllHuBeVNblYkfE0H91wTx3B/BFQSW1QHP6Td
LivLcV8HefXLoMuX6173p1jreQu3JDsw/ZeHdPDnW2xNYQQi6HdZ8zm6+ZLumMvVo5xG+qDGgaWQ
Rw80STSDxG5D9GegblLWiUCTnpMjotwXnRfFETe2/MN4insGH9n70mTmCxNCsg26YnxksR7eTUT5
tn1ZVpjtJJuHGFwVR0czqkT9q83KjnW0vfDNbKxybqcMCi/BxAZxZZ0BvFmfw1K1TGZhR3lKHGMy
HKEXb+2sIgHLZ2SdE84eN+Q38c6M4fDbL4frmGnvbdSLiS3S8hIVmWp0T30Wzyep8vBU0OJC4WYq
MISnyXuz4CgJ3PEJDUKBRaxxfsa44WlcjtdQfOkTMBzCQxbOW9tZ9D62HZi3pT9flVm+tUE2ERIc
lq8xUfylVt7BIIkjMtYqw35k1xvTUQYWNQMfmwGhjfut3Qn+Abs55XARqOHOjiWl8g57FhM0Ekm0
UYknTlYQxTj57dQcAhtv8c7m9cXMzecBtFmfmTRRFmzFRMGSjox2GD47bv9GnTT9sAufFkSkqxc7
bxX7zbzybt1+XFn1uD5DvolseA2GrX07ZuUnG1oa3n1U3dJ+p78z3Um/vU+zbKZW2MWWKUpqPisb
IyEy5GpQ/9148WdsGp95yhdjFxchEQz80ymyHdqQd45LSrG0h72Qt3nQvVTJcOcbHMDnwfnlGOAo
e/lkkUDfLaX7JsMQMI/qsdY5N0Du9ouL4Ym1JuQ4iwx5Et67I2nD3Mh/EO4jY9EUL/ftcbSqbxZQ
2baovBsoSy+Yl4mvg3q501SF1I7LPhPu0maYw+86ya9LxvprHt8nsCmbHteH7tjv5hPx37EDAWVm
xgMqOK4AVaHsNnwwIJ9ugqz8kSl1Ho4Iv91Cv+U2dcYGngjwEhzARtbWDh9AScMWV8EDSvPDIAE3
1zU7eUnrsYwtlGsOJiF9okSVf5ZC3o8Z9bj2BMLPxcCw+IeCDA81T+8jR/m6b3ayqV4HcwmJwXb0
y8wWnQOwrXo7u7iSwNE4iP5QTVgK8HxfeKIafJ7iKkiJ7tBX0n0KLm3buw0OUnshOQb1s8l+Bvu+
A4LdmqsTeEVikSsjduy8aMTqIG0eKMr64EBCe/mcEXhrxu80Nczz4ubXiYXrpqBEYlsJ65aL/8MO
h+fKbORx9KqnvM6P6ZKc5eSe2UyyWYU+0Hbm65h572ndF1sYN5GiBiIq5PIndcw/WYCg5HTDm6WS
l4YOw41TzfvFZ/2Ll+xQzuVra/SfyKTXobQew8k9jhVnOB8gWLawb6Eu3MmgH1rWT8MSwpkdQGje
eK35/YxsZ7Ox+gzIj6ZCvY9Z8MQi7pI29pFOq9vO8W9I17Cs7OWBRPwmyarn1A1fQzO/LxXbG4dG
eMucnzg4cl+kHcVcLUz2Kf8ph/YPvp8T25yvhsgA0l57LEy97waUAbDSu2b8Xa93yMDeK5pqzRFN
fi5D56yz1BNAv5410nDG/sc0QT21UQzPeds/5On45ms+FlOyGMXovolX9ojrZOGWoya6kKeOYEO4
JoLlKyj1M3k/En36h7Hllo4jus01goApnGNucyrO3NfOpudAevZxqFlVpmb+x091tbPzZE9mhmEt
WRNgcMY7z/kum/SX8vQvcwyhC5EdC0yujICaCsJrG+K356aAedAH431RLN9GN3YRnb8dh36y204n
yAMT3xqn74K2AM1g5dT0PEz9DYUBr9IZP4tkRDcgcBSNs3hvjPCWS/y5Iw+OWGLyEIu5VxakTLdO
vl063tj7KKxXhfeciXon8RbjmEjeqYD4UfgAUsEhQWaKtgReLW3VPpqph/vGq06JDtZe8tWmsB6U
Pf2IQeC7zmf05GqxNrYO2ovEO74tZ5g1MXZT0ypfq94n+GzCABCaZbpklqD6GZwl71mDJijWcEtm
1ueST+FQNUa9Eza7n2QN8djaJ9AdOLzEsBgNokEygUSVOhqe3mRDUuUl4/UDIBGWkV4lz0sTppEO
iadKN3V2YyaP7JTQGub6KoaZdkD7YrLuZUy7Iy1+YwUZVJPkmFo1qDna1ysMlMc2HQmx2uZT308/
QZ4+pqzETgafoMWPnqr46loqu3PIF28tTtgY5R2s1MKhW2IRb3QHlhviUDxiZfE1xsVt0y9c7CV0
jMq28m2r3V+wOx6BTyIyd8ELNSNyN8yQMTFj/ukcctmZAMs2+jUu34WFGm5zhNaZYvJc/SlKPj/P
YGSweybSfOA54uqWWYDlPcN8A3K29H1Y7PYzPrfsFMRd9aYQqk+Dqal3N1UYlVku3rpgfJwdTCZq
XOHN8DTFWN12EqUsYf7DAMbpXDT6BZvQcmu50OY7VS1g31noeyVbZgiKKePqAOcLT0wykDiFuVqv
9Dortv7EDU8Ej8/zYo8k6H3Lnrein/NnQ7jVDR4EFqo0YzCkpWVOVUuTZNY21Yt666BrJFt61vlK
FCG7kOipg1h9rBwIFtnxkC1bzz6ZAPhem4L2tgRf+SXMtLnp+oKDSjoZ07jXK/StbV37bC+cXTdD
MMtN1aDYb+M2xDI2OzU5Rb9lZOeHsjMz2fMLfJe+Utu2H57L0v3yqLkiRsfvBWvBF8bc9pYKDRz8
ikHPEz6LbMs4iiCdo7nnFjDD4lm2YEDGlIAQipvJ2c2mj2gxH6B28Ox347cyRpkwTYyJwUORzIwA
1nLDFkFuS7Cnt71kauiHTEdOTmdpkXF0mIRgRCaryUGe3KktIOV7I6d2F7GzjZMPf270zkBM5t7O
vuom/YmrSt0tMRYqxP2fKXf/5JV1R+c7VDy9HAY9/iYUz5YkQy6tMI+0IZN95/bJLnVTSilZGLm9
4DEVNxfXY7XQuFW3tTusf4QnbuRMkz31E9s0CPUWfl8EvbcjfJdUQO2T9oONC9aMMP8G98IsEkrq
KXyOFSPP6HOr+TkG2XcnfKU/3BwuslQO5yFpy1NqyOlQz0p8jDm/jJDSlx3lq8uVsyJ00Ja971Kl
a4Jl3PaZW20agbhQ4riaFQUDrctzb8Hdr/hryvlDVZO/9z2dHfKe119dtDdBJa6B8uVdazn6aAjn
PJbJY18l3+vB3aTBfDuRBN4EtfkhRkwnzZz4UT745pvAxrTuc6qoMJcTYN1l709QTQuqne7akMnQ
5AhyoM+mIZ1kwO82WoYE2p8YI0wS3MR3GNE1PptFAd60e5LzDSF5hgngKEEwg00Olhur+Uw8JraV
ewxKZcu+4WtaPDreVZZtuW0/TYeno2Naz0Ztmwd/7lCSlplK7emD657XVeC+NzBuNh4j2r73UrTc
DuxqmZVfixxvJb6Xgz98pkaIl0p7P8rPw00xtpiNvK5hT060ysyoaRTzKpH2JzUbGnJR7l7n3MsP
7VoO6AQ4dNK1HURWnG1tsqkTKSIevRBvLJt0vwZBlIMqiAZnTm9WuWXLTa/2Q5ARiZ0slJ2YQFWZ
QtQwq0m9ZMAxHoJW63NNc9eFMvjpPrTo5xKDq85CD5RbBGu9lHFtLNe54vnv7trcpzzHs79DE6wa
DcfE2gtMInaDJxn8Ugv8qxb+C3BMbyPJ8PXtzDULc+pJYW/QAd8tbKbTUjFqlcsMU4FNp1+ZxGcL
/5n0d4gjjaFBVSCYwHNvy4wTQEA/8Wreio3QPyoFGtNOJaU1i+rv4hZIfWAk5kykrh5fcr83n4Rs
QMvmwbBL+oSCGbjMA/C1Xdem0/1ctRDLnNSF9qv8Xd8v8QmMbLhVRSh2YQi5KJCc7TPDHqlAVnlk
0QvPMB4Sf2A/8wAPYHjuZtoBTcM7BkPNJrFQEfKDc6I59eoPBBJb8ETTEuhDNcDwBixUD5+wz8TW
tlS1823yBOuB89x07nh2PeqlWo/ID0vPX6bFUzUNA+NVZtld0J7LRpXHIhHLHl93eEgIlAnTZspu
rJkpmnNHrK1pV6/RrbyM41vPzndjVdGcNQ/tLhFuSaNK7nCeGgS4BdVHSocX8lbqOE80s7bdbK3P
VcxTa95+jIeFolVjvCXM/Yv89Igph1lvwlpFKm7g+9lUOlHr/EK3VroKjJr8w8RkEOA/6sEnaULU
0zALTobvgwsKLuacdprRxw5dmtpAoFk012HYful+cXZKSLVLE+Mtr6dv2fJGn/CERm2JFTEVpNj5
Z0bsswUhFPfgmN5P2ifefsSRdEhtMR55C/y2GmVvqRumu6PyrqE7NDurTP3fc2PBhR4gYcAilad+
HupTrcICa3b7GNdWfl935mOXB/MNCyMiN4Z5ChfDJ3RYOQ9Ta0Ib7Y3+4PMVo37oPmLD8Q+iTDir
KN1GQkzltam5Ak0ow5EBejk2yh8rK2+K1iOD5K/GH+jN/0EH/3/kZ2wZmM+CkCIFXBP/3sQ3OD29
XC5vbK9ZfpMa35HkH6PGKXnExcHz/1/s/vfNBvYQy3eAkOMOgbP473ssSvgW7PcGsVzAfX7o3OrK
3+amuNf6MlX9CSzI45D9tcH5X7/Pf/D70ES9Ok/++7TLrsroNzEem+orqb/+axT8n3/1n6kX62++
y0jCAZFb4B++nn84fsK/maDYnNBdgZkB61J+439lwcmPs0mlmeMffh8TPf+v1Iv9N982PWRBLgIz
dG3zfxIHxxb675sBh2WSu1qL1ug5i7p/3Qz0aINoJYHDZkAvJ0COGDKW9AOeTEXAoR9OcZg/jWHC
HxsFr/0cJH3DaWMbuA00aUnw2nfD7MTb5KW0e2aNHkyWHJ+Mii+amGazE8tad1dzHvgcMqs9+mGX
UCM3jPHeZgp6DPQIqUYS8lob58KAbUMafsaLDfgbOXSJUmuZrkZq3IMw5PSzGHNxDnVYMjUpvBBd
Cyhm4kn5u+90cAKYWawP2RI8V08L4y5fy/GKAu6QF5JKoKOgAHppG7TnZvNRUgFOaoSWPeIZpIih
Eg6o7i3mGzKEqBEeFX30tfFmXysYTOr7qin+QcRkgMBjR126z8qPx5ajvQR95+hJHpMk915MU5eg
IahYmlrKA91ZQgfpRnA9dA327feQ9ujBmAz2xYj1GKxMcmnrr4Rq5UvhUl5Y5KW+JsvUXERBrj1M
FxP//2me7Dc8VAMqYnMWrX6y3XY4/529BUIeY2LnVLuFzcqptr13gulYWgWx2ENVCvs1SfVD0wzW
TghghmE2jOAGqZgAVOJvVVzSPpVBBnJn3nLN4MgKmRJi8uBVq8Kadb9YRLS7oE5AQWrXgUWUBzF6
z5LfohlnR0uuZCXT0TerqXEDFhTYoVHp6XEB/hhp4H83BvipY2OOh5YB/8Y1GNQZGd3ypvczlxhR
LAgQWgmv2LCjyoz0kZRnH1ai3JAVA7bpBizNMF7bezPI7gdVUqW4TC9Nrd7m6dpaWDPKWL5AnTSf
dOulrxnDA1eKSS2854gtLzWNVb77ST32OjXLMM5XpLQ9RkrD0fdGz6vMoKBzD74f03yqfwBIO+8Q
CF5lY9sHvFBdNKmxJhxeNSteRkD0o13RI7CF+VaJs0NfJfOPBR0aizDrK29fuAjaODhHY7s0HDsA
tiSckuJ7Jda3bZ7jdhO9ZMVmCPY7RTXDY+8866hcJVxCOsGyq708uOuEsrDxkIl2UTaGBarKpmS5
8TX72D3GtjdvwTKAMUikfRrTqjkX3XTSPrgDRZxqw0bCR/ydr4aOx8heHO/sxmULc91fzz+TNl+r
cgz2VMrED1yBYAoBS9A3QTlHyh1ozw9+IkBseQmjXKAbjvHSwyCdgIJLhtL5ErEJMhU/rTgKcn9b
z8HTreOlPVgD3NQkEwaOsp4X2rTQVxNNU79KHE352TWhcSBJqO/6PnBppCYmiq/OOwVrzyzhvd2M
/npXzeF8a8e++Qi/qsMpu4yHYmVaMcWmmykbi2NadvNPMU7Fc80JdQPboLZ2Y2o1e2habC0MzP4M
fWRX7CV8Awq/dnXWjBFL3T/GceBfpMP6joCsI4+dSvCtsCZ3I66exzRNHvKiyfbD+jKe/AY/N+7/
R7sCbjSnxmlUmuFTA60dmM4C6uDt3H0gYgFMARJjF2i4uCONT1luofoTt+FIkG+aXpDHYSe42PEx
9Ca4eNR1VHK4JvnqG87Cu9jz7/Ppy2Th0m9T13+wHeDhWdzScz8vTyyLSMi2em9NTbgZ/OAyzRir
VTdflsaBLGYULpof96au1D1JMH+bWIP+zMS0HGkJdc+ewiieDGQ9gpiTJ25Pg5W5m/0mybdJB1Ju
UdcuAzMy8rDpdjOgJGtecPIv5QXBY6T2rQHxiirfYP0CyMNOrddQFdkWvPVWQ0oQJOOthiEW5S2n
LKPPrYOQZM8d0ss06mnrIl0eHHXdq0vjrHEZHqdHakqreGtktX+X0dP30BlIFuS1vKPLNYgMVuhf
U4V6ujjsgLX3lCSe+xSHBIeb2Z0eoVLLA7qcuKhwcSgyCCKjAiLZ9Ik6xZgYvuYkoSnBmsxtEoSQ
Hmqf6XcY9k0jOn5NWQgw0sARRmMXBAEMT/C/4mkf4LJE4RftJfaMBpIFueoUuhYs05YwnaXE1eHa
GTddt4zfmBSYg8H9gK7Kkd+9QR/ranbPSybkAXlaPwfwESDA28abIUFKbZwmpFW5Xuw3Tmvecaw7
qA7x/G4HnriPHaPHmZRQf1NIehXoqP6V9p1oN35P6RFulf4SDKQRABWxg/aFfSNYpdVbPj/4rAE5
kCSHKlzlaNRulhNVd+QDL7Ubg1g2h23IZ543HLu1xKlvDPPoktiP+pBfaWd27V4uFA51Bes9/Dck
9cQcpYL1pJu4BtsBHe/sDOUaKy2MBoXlIOQX+9SPxvBarckUQ3WMGVT6TdSWIj4R1RmA/tcUFxJ1
Ktr7gW+Kz3Z1/eEeqnJMB7qCQhY7r+RbSfssBf//Er+YOAzoQQr1VxLmq4WQPEFf0jcPCMOw9zZR
0K1UlXjv8mQ+U2+UHPQYiGsJk5HQ2ckvcsDDVlUSknVvAh/5LugXfbK4t5OGrD4KOScJ1+rFno6D
6czrwthWWbpH/KF/C87LrSIU+gI6DD4sxasPhc+eFIql4hNiXLH5n9bP+boNQ49MEfuqgQAW6tE2
R9P/Y4yQDZ1hXeGko7fmxFgTGByA6Z7ZExygBMLTsIFXRqJeUgdwXHyPLj6fGtscr4rWLbQBt7qO
K3HR8pZ5Uww03Rqri5Gok7uhPOZhltUhp7Bg68kQCFvJHUVHCUk2Iz0kpmfs+1ThS8nOwTitHEOG
piDeu/5wY7KZBJ0ZmxeY3UTI0iACx4enr4iBnuFCpEWOap6FMCXpC+K5MuytwwD1mANaTyFjXtj7
cXoxGHHZlIfoUKN7jzLyDR34fQqKtahMk7wy+4xdtE9qMYGmXE8hF1VCHKZvza0HP9MwQRWOCa3C
YbZgECVeaPUthZ+gDJDH6cQOG8KPOUaTqeuf+UxAvrT2eFhWjKfTavZ2dFz5PdG2WJb9doTFMuIr
rczNevuAIo9fy773qC2fp0ja4VUaUpzY2HrokngDb3FaczFbctoNNdlXErkvFgI8/JDwuctYkpcG
N87GQ464LaVBNRKrwO1EwwILLZb6QOYeSU25e5ie+VPH0n67LJzFdW2YB9Dpw8lCrpjy3r73GXU2
UlB7PDnMjBVLrJsMgN1z23nfkkxtZCRMuqz92FwK9nJPDLI+5gHRGbDxF/JAoqp+S2juESVBydH2
jHRr51yXow/OGwjr26iKMqpTK0JNcz7sAvdNZ3Vmsx1ghVy8Bg8qVt3xjff4c2K30L1XjiZgPXUo
eyt5mbz63gCBey6NcrwtHUiPfR+/ItslJ+SKcOt7uJ4yZdTHvHX0ThUA0zcD4jfMYLlsOaK4UY/H
/VnGRsa6NABQ3OAzP4wOFFyDF+Z2Muu3wM9/MEiYJ0tkzcHwUW5L1tE7K/iYEqv51c79I3+KKMeh
ejwYaQZlJAyzh5iAIYdsk9IzFNI+GyO/bV44cPAhtIF5bkb268sa3Ux9iouGt9bwXzEUvtYZ82oE
FtNDzuc1qIukvC5JMLyb/qRubH5ROcTOzgwZhqkIihpp0VBMp9umC6mqUTlJUgnkAF0t678WKKkb
VfXFSYXzPaGDD36S8UwZakecS8bZuvBnHcQ0eFQ+iKJi6vdgfPEcUP3MjlZncEWqS2DL+BLEtbl1
BO/cCb4w9ynPwsadmrM1VXprdvO74QbNCaOU+zB47r07zOP9EgzHGbl8E4e6jjyyprvelJ9NXgHg
je1HLgxcTvh9fNqPGYvJ/MlbyH3c3V2rSUNLPP1qgNWeW0a+m9jXsth6mrhRZXZXF/wDw6W4l9Bu
IzPOP3qHXU9lzBQutAvqckUqP/ssnHS66UHg+lTk7HIjjGhEmEG6U96CV+4MVzM+hHPwe2LLu+vM
4TRM2bLvJ26U2Ou9a8ARjcRcfmRcw0zUBcwN7bTPYm7koWuidmxAl5uKk5bhlxGw7HgLkh+oLoJg
qiGL9p1vMop3nn3n4pAh5aJofSgNFMG8lTtD5A6ssiBN7oVv/5DM/BFdvw+AuD0ZizMdcTpsUkP9
aRsd7i0CIDrD48Zq6nEa3HKXzcbJEYCmRoeQqd/MSESV0d3S68IWsEreMNWM5zlk+bvJ/WbcyxzM
urR+pR6nlXrdHCZkvwmWLfzt4tmqwuQyV/gBwk5D1Uwbzf5uwodQ8jAirp/eWDCaolQHak8ZoY2l
vLGiwVoI/gZeSjVMx2enGywWy6PLIxTYBRpk03rzzpo4HNeqMlicm0re9jP7L9niZBG1uk0mMnuw
R5nXn8N+XGM1/W7xXKBV9q1JlB9TF7uYwgZNDJ4YpqKCNu0ajnXpHBsbcFsk5rnQyopERb+eEZPM
/rsI87961X/QqywwvFiB/3u96j77/kMgW/1Xpeqff+mvbBr6FPAP/NM8/1x6U//KpnkwWFyPUi+8
KwIOyyqM/aVUeX/D2Y0BlxEy8D30qP+rVDl/g2ewGtgEUQoALc7/SKnyVmPzv5iOA3xevmV6po2R
A0DLvypVIOCCvK9ZeyUdIQYpXIDk7TK9GejjW7E23yWukkdg4LtxyThbqMgFTeqCKE1Rp0BdlDNz
ZthFCeEP8gAESDeurcB6UXC23LfaYlUic+/JXVmphdkPH8vKT/XC5WlBXjo5FVKOKqtfSUfl5xxo
ZqKxNSIO8Ud2SUzTDgfZfq6W+yD1n/2V4mqAc5WjEdl1wtRor6zXaaW+8kuw78iDUDmIOYZaCQw6
1J2IoukObGgZnBYHUIkQ5jZcqbIglnGPiP7DW4mzwGj3ImYXRs+jsRdzleHf5EUMC/ppXLm1g8l5
GRHG2peAbVXM6y1vZutgTyjEVNYTE1IdLnmvfGElQ0+aSN7aCsPhZpVrtrbkRMA1MuywjL4vednd
jTOY4pk+jVqzeMlylyha0U83ncN+Dx8re/hi3ha+Z58nV95oWGMRyK8P1obdtulVu8O2y7sJUxZB
NUK6KS1l2inFYbZwsLAiMq+ea37SsiPOLQyZPcByUCTDfFRlzE8Kd3tFH7CXlrhNiOuG93E5VOdE
pP6hXonGXeuycFwpx5lAr+sAHzP7nmTDPJLHQJHlikduCqhemQc5ObF4hvrkbeEXNvzyLCJQmOkw
pvjutmVw2Gid8K0k1tmMICOfDaenPC0Ev05eb3NaGKSReL4P0quu7cp8nlb6s71yoF1VOeykljli
ObSwImd9aPl1yhtJT3thUY1EeZ6JjNYaxrV0j/44nM1Aib1rxWt5HizDhSHBnyqIxB3YGmoxMAqY
U7ZfFOtabpQnE4IxK1vwauI4ce1se5xtm2VUT+Bo0IVoXG3ptOCLmPOB1X5+CmT6SFTHjzKkPJ7W
O8JJAY6M0nkJVyi3q+vmTsjsNbTLeCenxSCUSGUNPbhIESV2my5bjPt0zP9ggIMzZrjOi7eSwtkF
mTsgX9m+DkW1a5gMD84qyAxlx0yUqHf89az5DbwX8Qomj2GTUFfC2BIWS7m1qpa8JBzksyM4wyUV
iPPYU8apjvGZcTD8O2ajBu/NtyV0ze2xgtJ7XeO2tyH1HCqFbzBp8EOObkVGJmiOrpmLPecp0NbV
NrW9KpJ1F/LHPlJzDKbdXIHtLe+uyNDTgwPqYrMAdsd3G6ASN/ZutVWNi4MrFkvLGTSCcSDxTrtO
8lVo6moaijJRCWDDuCtOfnQlP46LEWY0mn1MUvxIdl19VOb45PtpsIfHh41L+r+Lv1Pri/nB6LSO
cNk1m7IFxiLXA+LsOhu/aznAGgw483qMBH6irwG4KO4TcEaxqkGs5ES/ped7kfJsxrXGhfLfNlRb
lGaM85Z82d5cvxyTHYNQemLFz5XjIwjbhJlAwbq3fQ3uJYUAuW0DeRMbSOoYfz6o7uR4PIDEzuX3
IMrgQvHYS1kmMaHZ51K6OItGcU25sbZFiq2CpsaVdapdWKOZf9d3+LqbVh40R6t7oSqFLYqDlqGK
m5gnP3Wn+AiGCS9GRzFhYpWnQtHS0MvJ+4hhx+NuAR4lBoDR2mj+xCZISN4zl5HxBSGG5qMcFhYL
S6pSyALMlDkQsOcpaMgYrdeqx6jn7NgPrvkQSwNHjarOyo73eW2mL5UZG+eK1eCdV3Ep6QnjqykB
M/HmwySf1iJKKBSGhjXBtvOUojVymPC001nB0paEHo7mYh9W7rgfpY1DpIBv1Y4Lpi0URTadmPs4
jGLeUBwHJaRSQ4vxlMEO/wGsVJ5obOzvEwNiR4e0ejVidcE9SDPEGl1CPSGS0cVHRnW08cxvbtva
yb9GqS5V6z07Hp9nuMakg07OZ+hCxmftdQxvJhROTGg3iT98s4eXW736q0pRepHtNOJQ9diSs/xn
6QE2DauFR8gJcTSmXAbF5x4mw7mBULgR2mUBU8MO6dtVuwC/TS4GmhUaQNRPHkXnMZ4iqrsfgqCH
c7R6oBXmhk3alhOxjyXnEZe/isbEiUMsbZyGWwN6ggbNuO0lt12Sv02TvrTGQBmYyXtCj96umYZg
q4v2omiYBbHUPVrGxeqXU7z+nUVNvNTkM8LWjwyoVmp7+/cwdW+4zFlT19/BmAkoasF7wvfZsJib
Tr35ZeTxbhbdaxGTd6iAfyJW8Chb1K0n9RU9jvOfAGshcjYJU8x/nLfDAXXoJc66P9gfMY8UwQ4p
fNzQ3IJt28vwq2FOczrnwonV2S8DzC5LYtKXY1q/On56IRL6IAcpIz2X8Of9BoUWaONmRlrkJ+l3
E7ZPzNdECPv+ErczmXAG5QgCsdrNfpI+l0047sAgOodFO3WUdP5RWNjr2zhmdUTL0uxY86tLNeRO
tw1OPQ5F5V5zDrovs+SuHmacT2wZX+gS57Ku5/m+dExek6Gd/sghlzcJqfnn0kn4BEgOeYfRxijg
V2zPTJwGj1WwBKgefDRSaUTtanmyuNp+MGww2k99DOafUPS1Q806KjGzoINYxurNDeMPbVTT7WyS
qUmaQkZQpVm4sVqMAJOKo1XTIY0JoUCDbFRrPXZd+UPAAVZXxjL1hmLcskJKVvEXOpj45YUI7Nth
NJyMH1bVPz0ltpcRROWZGRXhIukS9+xmcC29jEc2j4TAPEwuUXq3WQuxUiBdw+Qgj3jtKsqbakLx
6gTLx+0o6MeugUz9kh7JThy/y9bsPbWvs6V6tF1S4UYyJPcczv1zHxJYR4A5inGBHjZMy5mSZBYj
UzYcWdXl1JMb7x2HHRucEiHePqiilnKPyyANEMxNOYS3WD0+B66UrUc0HX96RVOwDJdosYJu5zZW
Qo35yiPxhyV/aLrBv5G4jK9lttbAYi7NKPnTon+OG/xqu8xTqBoC0tlbnSThY6nIIdB6Rk2iWbtb
P37y6wz0Wybbeu9putd56SvCV9TtaQpaEvOIeEiuncM57vSL7rBi7332f5jMKUx71nGNa0wI7yaU
4R2SxnUYs1fuHF4eaTud6Rd/1BY3oWQOIrECjEuZhfEZD7rcTRVCVBWuONr/w96ZNceNnFn0r0z4
HR0JILFNxLzUXkVWkRQXUXxBkKKEfU3sv35Osu0ZtabdGr/b4bDdDolVrAISmd+999yRNErT2OKU
LjBhWkNmp7TnmreSRr4Upv3NM/zixcim6mgsQUOKsX0O7aw89bYhyLp/ZOR6HCHzFytOix0baX6q
M7srtyQ5KxWCQTow3lKJHTAHS4oNlrJKQ3f4WHPs/tJJbqfCeQlHzE/ctc0G3v49pQEPNDPcjK07
EboaqJMV0ZdIclMjMkVrc0zbMwsuacOWdXaSxqON7Aecm71ygAh67p2GN+DnFEswgwLtEJq15Foc
s5D878TusMH59wDd178kssA2nNgGa/NSxct9l1vZ/Vg6jyTb/Vt26EzKAybjKVGoM208O77f5pFD
ubkP5OyunSK33iBeNKztseWvWxICLDMeoaU0Td9lneKCCeInJvoFE5m2OYml6rHkZrXaS9fHaOt0
UKrLC8DXBRhavbPb5MQstN6UI6xwJ1HGe+ZPEpKEAetC3rWySL87RsdwyhtNdiBp2BErKFMtoDWg
bmIXPaky6wMCCx6xZag3DO/vE0EuxqwIJwUoEm3SLp8gzsI3gz5L+IlijcVaeB4WUzSv89HIbhVZ
8WOvXPfZkFEG9Lar62kVOQFqI/aI+LSQP193vCjGAiTI65YU3bZmVT0vjWl8K3pZ0wasorMIyvxa
NICjR6szXwN4l9+DNmzfIEwXO1MqKHtTXH2r2HSj7gmnuvIU1+vUwD9kh1Jd02LtHWfFV8FBE58c
rOcbNSXNbex18JdGv4X2mEAwH+cFp7fS3X9RwIoGSUVwQ6YcKyLEdVro6TG8LXtBF1uK8RKWRQhV
YLKz0xRlzRcnj1B7W8nojc7dLWUXHsOwyVgD3E9OZS1s0NAqLx4Gkoa0YZSDJIk+yRm5Jwk2AYHX
C1uw9EEI75vj0zmErEBOZYRWmMaNgdXSaw4z6N53Rk7WLTAB3ibJJ+vzHPkkxotRmV85ZdOMWXQ0
XtnEZHbdNHWPRTuZF2bDNftEi5pjWCH7ktM6lk86nvi0SPbJbmCbHikuVd5UvKZwqthYzO/okunt
jeH06nNPSPMCxIH+mJ7witUw5zWaCoAfuCR8umOZ3wdplJ1zO08eCnfOLnImsyhbVb23ZXpuctJz
jYsBlHqBYtMM4fxushXYR33T9zz8sp75Ll02DTZRZEAXEe+Sq1ztWOTHO6CuWFcSAnfHzmoAS6Rj
E+6Q10qwEpAGX/OCJxa2Tu+N0+p0qp26BptSVkcBxMUhWGwmn/uAvpJ/T60+ao1/MbUyA1igfzW1
uq6KN7BK849Tq7//pb/7q8zfJNsS5kFOIG1qUcCM/IOoJBk+4c9zJR4nrHNYn/53auUSXcc+5WEX
kUypfpxaAQHG54Rv3bb0j/5XplY/OQR5bdtxSSLT2OJj1foZ6KLN5EsX+Ba+mW68AhDwaqthvrG8
6cSF+qs8PJ/dzy5B4TOqI8YUWIIWEbZrfxySRYvHcL4LcCYjZ0WrImo+ZSbQP8WTCYipd21rZdPX
GudQpscC0XOcCvPszW60b7UiqrQ2KrVKqrRe6resvSuC82Jr+OiphWyJhdWWz944fOx+V13RX02t
xLKTKI7h8CiRaIXWakNGFiumB/Wt13rOqtCabmQs7Ranr1rjQaImOL3nuRkS0kALjtWi7nso8uaq
Rir2prF/6Gcr3JpRQBAtgVQTt+zTDETmJNeEX607z4TqoMKzKXc/VOm0tA5zRfJ8LsYDi5hcpVq2
gKZybcr2Lp/KAVg/SreRoHlnxdCsG1mxFBIqxN2m1XGniN193XMG16q5j2X3auAkgdKlRfVwkm/+
h9Beas3d4iO/9hKqgyxlPvdamYdS7h7Yxdufba3bhx8Svq3VfL4gdP0knx6Mwmv3S+w5bJ3Q/y3t
BPD7hIGfdgfU2idgf1gGDLMT5xnb+7lzjfyhgKzHn8Fl0Gm/gaedBxx05503ZLSRfRgTzDGbMOe0
wWmUabsZIEoVGBkk7Vb5CpObuR6XwiNgbvEIlnPVHVu90WNagqiPMSLjT9PciVmi1LYJbrRoYxiO
c19H0czjgaVV1cv4xm6uOivtv0jwp76S1l7u4FR7N+2HUWPSng0ylunBFW6lrSGEp1K8HRGNXRtl
tfY+1M6PRHtABu0GCbGFtJY2iBRYRXwxIMQVwvksieURwMBRYjMvMrXHJMia/Epp34kCk0GiI5uO
9GnwyApnJQjoYonq869OYExEqmjy9vOE57d58cWYbOIiMDC6OFhe6DF5ibQNRpbtbaKNMe6IpUW6
acsYYeDtLaN9RaD6bvY+mdpUo7Jhl1FuhWfwKfSN8RDPzOcIwdwRScKUYxuvVcfZPShfjES7dmBs
hpRe+drPM2PsYa72Il3uyVh7fjBVZuAJLRRKTrxuTCiS74l7z3mabINNuDwJWzsSygoQlj3uCWJb
tI7nn8zZwXfUaQuSAahiBwr8EcuSs5mlpuygMSlsch8eJso8roQ2NiX6GB1FhCwTYiQXQgECHwhW
KFRZzQj1afFwAPOgHQ3bQhunUm2hIiw3fx+1rarSBqtUT/YCgAN7T9uvLG3ECo1yoTAQc5bEU+5p
u1aaAiKROXeX6y3NsQ0zc1/BLMX2NA/tPs2taG+asqKGZL7rVFZeojnIdm4jmT5ROn3usT8+ewZ9
sKxrRxDfZ7d24gNloslVyyyaXMZUfu85mJOf68uzTZXaru7xgMfSCr4vMOR3wF42TZd4dJDb+b4k
H7Aeeg7lTi9pmucQEE9TfGt3OpZgMN3NiyFc442PLy32yGLNxZNt/K6Kz1kB1Sh1iaTlidyLmn9K
/Bk90qNkGqfgBIJXPLhFXOxayvyo2RjXoKHHzRy+Y51LNgpy5MqOWIECQI4nv0uqzcSavOo4Em0g
Wd/XKGtbcO5Ixkvy0DHe2DoJqlyHM2oVuSxrfmsX3wgTvy5CXjNBqI+Fqp6yeUhfISmRSBjka5Di
5gyKgsiJy0eMa+ChKb0IqjxTgxLaOP7ehkz90ciIJ5UaAZSgP4N5VTej2QeP9Gp4lBFycIrxLu8Z
3TlHG4oJOiv1601p3mRBgftxZiJPwOjA4BRhP8lQFhrzdSoqbz0lnvrSdeOd6LgXw864n80MKqXp
4SkdOTh/HLJFG87X3VKeIsyUCdSPg+U222UpnrRx+Nj6Xfg5GZr4uw8fc9MOEJiLHgZWWeXNcwBr
4sSV7nxZWm/YWr10QYc7AH4KB7zFQOM7BqW8ufiRrqdlvduQRsOLa+CG8230IihePdYlE4sm6IH+
WIvW+CRInOo0F8Xx02wnW0ZYnFfFkoD+zpo3wjcmpa2ApWKmozEno4qbLYoychMNca6bVMxwYjB0
vTru4mwKzUkdUwoy8yE6pLPzjI7FJbkAuaPdJz14/Ws/DfPGtU1FJqe9MDDAQ2wmwWEGPr8SFGSd
uKWL+9DoozPnWbp6vQGHn5WdLb+ihlYP5kKPzrpqkJ+kP1l3DAeaJ2fmhhU4t50gfTEq970XxUvT
V1eGS8e0lzn9dRcXB7sjp+fJeNyCq2cOl9pA8KzOXTMSbVdj60w75ljWqbXxWo9Lct0Xik5iVIue
X3hjtXn5NtWCg4a5bFHqcQYwBNq5uUpZW+gZTYxQV6loEOz0VpvzcCWTMd5FEm1FVe41BZDJNUQ4
NP6BONwwLDB/I3gI+NYvDPKOER8vob5W7TyB3w5ns1nAMRhyMp65dR/hurkhrPY6enN+O1vl+OTx
Qa4Gt5uv3apyjyJVajfGdFsrH4qvYYSUPnmCiBneqNVskT+FIt3e0U3LIGjCqjfbLVPNxVHruk8Z
fo6SDQFN7jMjynAgRG2xCRnOoDXugDHSC2pJvJZkRR6y0GPIkqUY5Gf3W0HztO2YazYyOAjFp0qU
1XbI0FOy2E9REmhE6sn+MX/u69cWjybBOJxa0DKeqF6RR6KpHdPSBvZiocNtHQWdvjNhbkly8ylb
ZvUlS9yYZ2aTiCdvDPZYTlKiy013CJngHIUcvaPB4r2aHMZ2pgAyUilOnwTC5dlMGw+Xl4e3BxrP
OrRoa/Eh2iQ5Rs9Qdg5xFg7HXZd5mCuJ9/R1yQCDqEBXunvPIf9kF2TJR57aNHsTZG9tw3zIsZJu
xojm0SYscdSr3qKRqM92lueQ+5SMM9yRBYq4P+hrtjrMWdgM9UvirNgPqCuvMdh/9DiAHB5eRxOd
Avh45t4Ng1igJzDN0MLpVedQNDHXirhSxak1h1zcmNoRTQI4xHRQc4U6RbW3EgGvPcsAJHaYjY6l
V5lk/3LnapR2uzCDzIZDFzsUTjIX8K4GNI7z1CpsSUxyHntw+HTu2vsEvgpBSTWUxy5GnzRZo7Bt
j7tuDKIDoc/8O+ItT6zejjb4/ur72Oyy00gM5IvjA3Ek7eu5h3IorLdhYllgugAPhrJ799KW4dtE
ldHKNDB0+VVqvM0MlJ4BXBOd7WfUvWmwPOQ10/QATWmOmUWdz4lB1XAGOdrx3GWSCJImPdUcmdbK
K8RaqcTaKlt+m2hB25WWN3x1MJfufJbn/aJUfQIVLPdxUFk0TKCv2uMoISE74x0KCxYtTEvOXukm
4lz21BwAt6J1d2bSGYFJ2RMiYWhfq6TdwEgiCl6Xd5z/1a4OFkph6UR5TiWNZJaHiW6VpcZ8SOII
CFNbMxIJqvmKaLCncKinsKnY4n8ZZAGPSBH1MCfZ74uG8taRuil+/+IerAyYeVNUpLvMfrGOIYcU
SrSmC2Gc/qnqppKrnIt+T9T1dUyt5crwzac8jtxnwDSEPHosyTeZ6vETQW0h1tYWPAawrLevTpqZ
Nzl8wiO2rJewzOw72fXOjZ32BEN5aOh7IjyK0fBuGQZNxAfidz9b2nUHBIwULVaxFTgCLkNOFNma
xrb4ORdqekjCJsXP5/rPVR8Y3zCSsmj0k/EWl0mzlu08PxhBjsONDrR1Q2rnjG6CudQHYgbrfniK
3YLhsQzjgzmpBqVpuokHUsWpZYKlZLodeOzqpzA5tJZ8IF74TN0eSLqeDiiMuzOKnJObcls11Hix
ravjrS/mii4AZnrRPMeYmSQPPvplXUIAxbYXNZT2NGi/ssrCS68Q+iNpG4+DuWSf6jDwr0PhqM/T
INwdBd/zHu28/4bkxjDN1MV+ZS+dNYF2He+PeLR4o92cEHTzY1MsOCtd+qjXYFbD24G87T7mdz1h
k2BXay9WeLaUk23mTFu+yuT72JntbqKHBAG/jLfyQ36wtRLRQwL73mt1IiI0c2wQLHKtXNCpHn4q
Y45kvdY1TK1wABGdLr0RFycs2bRyaxWk0HrIJEgs11ojmbRagj/bf/TliMCYp0+ubXS3TlNkO9wC
CC2BJamB0OoLQDVWjL4BglcDx2KzurEM8v2uzTN5GWy5ryt72HI2jx/iEnRMU1LeBR+pxepxhfkY
tUnrQE7B9dp637FEavshYhElzta10gKSVTV3NorSwPP7qW8R5IWWm/zRAkGPAsWCn4OjTODnd+BR
MvIzcR162xrlykDBMlGycul2e1+LW1KECdSoaWdo4Ytj3tlKlwtOiomVnCsFsZ+0TvO0lMaWqWkY
IKLFWk4T6GoiKcU6QWmjV2ZtYAZN4vmrQZUBvSLiuxPeQ9mziEUQpLA8cbSNKwMNz+k47ZSDd5kX
y4MSgdA3askvcLodjKur3Iw+K1K+cvJpL6y9g2epS0FjHyVry75DR4RBltIlgrQYDZhInWJEK21o
7VGDyu9IDJ9bLUqaDi4MvRuaW90HoqVLdoHuetFyZqmFzWy0T4Vr3JRa8ly0+FloPggFnaicKKMh
smTsY5ggqOttxoZjoB/BjqP94lvRQlgDu7HzHIS+TsuuPgScU6il2HniXOOa474jshUmU//V7Bbn
GiYq92/XegcELLh3w0T6IUC3b9VVraXf0bKrtanlYHzroAG0RMzCOBzZVzX3/oJiUmop2dGisqPl
ZS+olw1bw2g70KlIX+WwA2SYcW8gTBdaouYSQK1O3IZHDAK2nD207FrL2oUWuIWWusee5yHHsGET
zoV30y9lxOUYkyoODZzeZnEKWzqh2RXctSjptZbUU+Wx99Qyu+k5/mOhpXfaCCd4o9o5w6fQo88P
pXUVaMEeVfYd31a0hfg17gMt67d8TV9SLfVTjnKEOHUqfDT+PAWZFmhjQIhDAJYVlOOEiRP9Ivlt
FDf7VhsKTG0t6CdMBri90B208SAfmplrQpwzbUqAc5xpk4JNDj6syfAk+BdYPf2TjaOBmC2NoFgc
uqK5jrTpwS+M5GrSRggm5cY1ufJVIw0G83UbH5O8fpkGm7oRjBSZtlQA+R23H6WF6sNx0WjzRapt
GFxSpT5OIrZpk4bCWnRWOgTAKCd9BEKrLuyQ/W1JViDUoYFZxwekDhI0OlLw75Hy/2ekDD1bz4D/
uRHy6Vv5rat+HCj//a/8faBs/4aIGbiBjQ5Ij2jwPwNlU/zmWrZNsTpjZYf/Zrj6w0AZfyQPBAdq
tLQ9/tI/ArvyN49prMPU0LMdtvnuvzJQ/mm+KywLQrnpCP5HIC3PwqP5I/EUL4JT2TPWpKiXaHzU
q7Rmesmmkis8/YbB2dw1ThATghW/QGP/PMrWr+zb/JtmJ2Ym2mz64ytPnWOMHcj+VajwClfjC67G
18X1751kvvrh+7j93dP5H2Vf0LZcduq//mZqK+fv//fx/b/+5n38lr6U2BMtLH8M4//4Wv1gZ364
SIj7Tas2wxh+b8P6KQpJ+YX2Ocm43esxuYfVdCoH95hO5r6Q9fuIq/Ov38lPntPf34ieo0vBfwQ/
p6MrpejSsAGGmGZxKAlW9aCUPCcNVwB/TgvNrWWsrF+8qMXF8n9/ffQCxAnHhNj6UyabeVo9NJnn
r+Tg3Fii6aj4NaOzPcawn/M+AklTU89KrpJQYF0d/Sw5kdu4a+roq10zX5PdccowPYFNWvcgHJJ2
rpha+bekuk7Mqa+V6E6LtN/9dtr89Sf28eZ+/u5YxqWFURgyb6Cv4B8wyD5yfQsJyOdjmh3iu4gH
5IgYJa5bIa7EEF1kVPBuFGy4vJxviiJ9i/CrHP76ffzZZxhABcasTP06uJM/vo3Yy/1GNYu/misA
2S1nJXAsb62Z/eJ1PrgL/+f3ZUWwbZf4FOj4P76QWgZH4uznvmjnQ5OxMbDkvnMAika2OncWc+Ti
KWE7m0eAMllbMMRVlB7neXz0JSN/RNc3Zuzf5sJ+NoycM1IYzCu/B7BS1k1A08RyZfqA0yKXxGHT
04droe9MxXCdAAbaCD/5Qt7YWtO0uqUesvjF5fhnN37wwy/405JDM5Fy65mbMXf74NmsUygoYxsc
CHPnjBOozvnrb+7PLn885ZLPCc4Bs9+fqM5+SO8b9k6fron4eh6SjhiQzYK2IiJFdVrvbwrcx5zY
Kq7hivJFtUrDbKWC8anqmalwwFvBKN2NTXZ0kDroMEP8MawZ/ElnkJzME/xNfnpNpDLXfp6jGdXZ
r36Ln8AKeunQNy//cjiocRj443Vh9L0bFcvgU30mNlnnc1i33bbcVvAY2GbKGgUhc9kx0awgp6CE
1sJ+hiT/Qzy5jPmpyChKTAeVTliHfvFtkKLy8NIOzsVwgKfWZExyEoB//en/9IABW61bGeBVIBK4
Hm/pj2+b3jUOpNMCG4byqh3CZkQLdvNpCIJDq7wHI8rvTDQ74kzhL+4kzaD+4Ub6/ZV9QQbBsuBe
eD+9slON3AV+4q9sTtC73pgvRISXS2uW91lfNIdYKvf3Kt+v039G36o/edAE3k8L/MeLknYILFNA
27B0fOHH1cpcGhCNMWnnQfnuI4Zhe1eT1HoICJ49IA8WjxFUsU23UO5ZgbKiDas2nwXUrVMfTNnn
IUjEFWE6/xNJmWlTZ+LJat3j6NTdQxVg0VQJz6rCXu6qZATeM0XFSAjItOIvpgfOsbfYOE5m8lYN
S7qHr0MYOFSwBpvB2DtYfo5WaboQ/3Fzz0HsXfq5RcHLaEtk99wyb4VM/DzEisYno2JEUb7MGBtO
UK7ci5GLLxnazbYxQvd7pozvVeltZNzccsJ016NeazphgKTLH6Ab5HsbIuWpSav2PoJbiEuxo/8c
DNMJAjC9cqRoX/1FI+pAlvtbkJC23FDUbp1HtzFvC3c6p8NCjztzvOCOGHq8dQIwfYPvjk89nKhd
TYwi3lB/EqwdBZkqDfyngUkMnKv4hIk42UAy4uAch9krbE7IBjHKhxU278GSkKGt0nZn0zH51bD7
4n1eqKKV2JhepVau2EhkZMby+lSb0NYjE0tYEpF3MNzqBatWg6ElnA9eBGqxrHk4mQphjUZJviW3
e/BSkLs090kh+7WBlnMwetY6O5qzsyAbuRs5LECZJq1L0MHIFnPdzdwJvZu+WSVyioe7ct2lvrvj
CNptjdkW24xjU18k1zGY47UH+4xOuC2GkmNniF0AQgXDTwoHQKE39F15V8UJqApk0FSUd4zDi++C
odUmzTqTVcIFoAtp8SGsEQ4Sj0uPYj0kO5w4F3Sq6DLHDHYTVwmwsr3amG7fEsCbUH1C4gt+Bq1M
qcy4Ing43fRu01wndCDe5GbbncE3DJvIJrldt1RkiqpsOqKEBQqsmXrMNTi3nItCXGaXES7FeG8E
2O8wvtVnvkK5VQPWGpEOG2citz8MQ37ljeRF7bnK7ruWnC00i41ZFmrTCIaLwaj2qfaCSrvpr4T0
YfW232bHf2jAyj1AFG8I6aFYr0abtC0h6nBVo+afcwSm4wxw7dq3oB5Db7bwGq3iUHzlMFWeLRSV
XRfb8Mwm0LsDTEJygeLeGg1E0356i1yct1FasZ1s7fsmkac2MoITJ+6Ukr7M3iqjH05SSU+Le3Jv
yyLZ4OC+GOiAKzNIk2PRhvKqxIhHQVFSfgvxL/oRZqukHey9oXeJbaor0q1OAuW2PO0Bd8X8Vdlh
NB0rDJrmBgWPDAjuJ9TBymmCrbM0A+1JDnGOQrQbEDABeRLSBbbHbL4G4b7iys4B5cZiPpY9JKzB
X7xdOOZwiWdCPSDBD4SRVwT+GBvCRTzk7QDUtMbYaVrMAwDiFNd5uiOJwIQxB6I3V288YqttbUKv
aaUs90sXf45totxNW32OJeiSfAk20g/3cWi4m0gt39IiN/GCWkcI9iANqvTemiTBV6xz971tMbgy
7HQ9uUu/LjEkbyaQdk5uNxuQsy8yZxrTNVWxblxRrtqyKJCUaNYm9rXuunhvsgFYjy6TyKK26me1
zDQr99BHzDDYmrM4hnZ+LDrrQmtkuO0NNHOhwrOISbUoaeUHU7UITR5zm34Ydzz5Gcok3+RA9Chc
4nQT9k19k5XTwRycc1qTxor7dO/k0wtbDj6FviUL0VW4BlyPeA4ch/WcgWMFurvuvRb+s/u16vvg
mqH/sA2n+95SN5GAYBEGNRJPBnjWJSvR9uQD+gc5OpckIsgi48VmnE0IoxTnJkibHWcu9SL4jGDb
M3frRga/dU2JX63ohIbQT+ofjt628qxPLmYT+i8HcZWgbbgj7QOS+q/IHrnTRwD9C/obQ9ecgZ6z
ZZIS7FwCNjPzix2D/OFkdP55sspPOZapTeORIY9UQkJ9NA6YLlHSUxeAv6bbTUp4Z3Zow81S0JVA
ClhOYBKMrV1xx1UFDUyjgwVBoRIfaPaFC8xqcZgZSwZjnN11NaA9lEfs6AAA6L5JpqtIJDfm3AEl
7IrkM3oj1t1efJJ1riudvOIcCecZmCt15IHfvQMfPLpscFfAtdo1QNh0FfLjfT2XD9zkeUk8tnmU
757jSnw1fZm/RioK7+Qivkd5Sm2bmDSTHu6BvZA5WTmjug/LIT3wOHE2nj8zcY6rTWuSicgY2oQc
kO7tYPZwtrCsmza+U8CQ2Q5Lh30Z67nfyta5a8Y02Fa4bUCg4kL2+TjLIF6bRpnTo45F0x+DYB0P
FDePUwzZunW97QKSmduhIXWVlS1wlgaXuI7m+75xntTYE1vjhDAmTw44lG1BNHHDAkIjkBudWQ/C
DQH6HncHRCTOFmdbBx+cDKJO1qXGltiwTy9ytpwELTSrXEFHVmHZbIvGGeNVZ6YvOf4qoDhR+jUI
3XLfGi/FkFAanMz+OU7rmwlyFjORZUf/mbESWRd+RVpq6YGIrEczjeNbyCTmk++0Fn8eBEU2mYwm
rT5+8Ef2MH0+z7vMy6m58Iqvc+wYZ3xeAmyUD/2AGoXrNpzqB2SD+cXrnW3oEVxz1dJdBUbNDHf2
7PSLIWt717WJ96lYPJxkHbhM2v+G5yjuW647ogBAfolsc2zoMPQymPNt3ANNkF0Nmek+Tg6I9YTH
9l7Z0Tsnl22e8EBLZrc6pTz836OGhvQshnsQSVW99LrCdqQI5DbhGCAGj6oOF5256BqMcTOoBcxh
wynJ8ehiT843QJUY3GKCeYjHlNFE3G5pGIZFw+PZNHgeN0WFM8j7qpy4u659CnNngQPAa/FtBJk9
rhNS7xyggvIYNG1xKUEDLHbKHqQVljjxJGasDNnDpzXAyQ+qG+yjG0bua8ceUCOiPjOlZFFAf1t3
Vk1Dykw7Hiox6Ti6N4KTmnFzJ+ojIYZMugtNHPNJ4TwOTLpvfcOzD13QcZhKKkaRMm02KXLjicAJ
O8pS3Kct3uLRFeO27yZ3w6PmzUgxIw11t2xxbLvfyd5H6wEK1cbHLidKY7rv6thk4AnOk2NYFxA7
r9QujcLvoS5lCV3rO1GhmT0fKwVQpoHIbMzIHnDLfsHofwWKVDxSbAvBVKj8xOYKmqpZ25fak/cU
/LjHGd8VHyUYZdgX9REZmH0dgDoe6K2JQ7pDa9eF4nIgSLpuoggJzpqcL8Ii/dhXY3NpUzGgAubn
1gNCXxvdqUKvv1TMYXY95s2dQaiuS4V/Zr8xUQAGw1PZTXXt9s14ZaQLmr2k8z2CN3KFWDivvbmu
nlvMxKBAsj2z9ZvCw4lRUaM8WhmAd2u5K/qE5wYHrkti4ZSxEtaFLAPMn/Gj70AYkfprvAUysaXk
g6Hm5pMK2HipPP1EVUW4rierPvr075wLk/WPoAbSfTINWxXn8n7KsneHcfebiMeEvWpZcIhguhDE
895JRcqGVVRUeUZogPVsrRjzkxF1Z+rkSJoYvrqWwCo2vlMOULXsF0NSEIRkLbd+n8ZwrLxobXXF
0+g18hg4k3WUkUQTCrpdhilsZVQopGPgbiGcV6yPxK+h5mPQopBjwRmBtQQC1Hoc63A9mrT4xXPX
PHqC7aSPEUpastfdLO+QpLotTiAbsA4uqZQ6q5UH7BgP1wJbGAdOVFYnp6u+imYc7ijWEndRk483
cR1M+6jygKIUufdUlAjSUSAPqlxeXW9wP7Er6x7dwFvuksgVN02RFpcqaOZN4wD8dV1VolEs5Dmt
i+lnnymU2RtKXU8NTOAsndOHCiP5oa2Tuy5yoitLoj8ly8TvlQrzxsma6mi2rbWNOvvebyqceoNR
rpcA3joctPh2HNihZ9mWJof5c5Wj/ag6TO6q3HqZ7FjTk6tjUnFSnEsBtqerTy4A+x5G7o5vszo2
yqHCfs6891oF0TVQWK7U0Srv/bY2G+AuVQkMUT47Mxkdo2P/r2ilK79ERWOQuAu5YtmLydPUWPZJ
LW3zeUIJvcojSYoIuL3vbcws8CDb6vJBkYs7w6M3yOGzYBOwcWsyiGxoNzk0c45l4jpu4cHCGGL0
PNgFh1csXdYSP2Q1D6cet9eobV+jNoBVOMFibQmDVsEs0PcP7PGGE3rQusZAhvKLRKg9ZZyXvhAJ
TrcugdWDNzXsgAGqbQbtRBtq2d7gymAd1g1SvoMLuSvnY5pjo4lM0ZRottratmByy7TbrfRhWwRl
cPDd6p78Qr1LtTmOX+GJyCQcPJVdl+b0BTMCRjq8KzDoEdVkwAm9c/E1uuPEVoQET6XNeI4V30s3
5CRnAa50SwlyW5v32pk6zlYb+pqFtXkK32tt9QPkgekP959Ze9k2sNRbmzkTERUsgvPsLLtF2wZN
18VJgpOQh2lOWCGMzqm2GQINwnGoRjPiSAerpMJxTIwCa2KkTYoNWzYeNRju2KFvBp7YzFUxNdba
3ljjc4w56e4yw8b9Pc8CbDgBtF3tE+jptEfS1W7JRvsmQcXNNwTal20TjWcWQNyV2CzDMK2emUoM
Z0d7MI0JNyZnxvICjPBOaKdmoj2bsXZvlh9GzkZ7Oh3t7sRLWK6GyYLfNFmk56feunFtcE42PV8v
oyb8jR+wv37Q4L8Re94rt3u6lrFX75OhlHCV2T1RlyEOfsjJl6VOyFc6fK1VNmAJqsKKqL4/Zkhy
NULvrEmEqVHNMReiBhSSY8PY0FTGHb3lPga50Xwy2Exgr9B8Q2uBdNi66bhxwvnsagriZKE60x5W
HVIQib1mJYp2sY/ZSH691yTFSTMVM01XLMyCwoUGpuWqA744D6Z1KHgS3jA4wIb8AWksGtc6GKlG
N46a4rhoniMJ+IVHBw3pv0/N/s07+VVyhEElE8J/LvPtsObmiaHVviV5/Y+9/qfXH1U/Jsv6J/yP
6odooSUeWljwosv/Vf0s2rdpNcV6HUifRAhqzA+qnyM8E9QPQ1saH5nx/kP1c35zfAGShQYPZAiT
hMm/UMz901BWz5IDCg4J9iKpUCAu/jilDEQ3SIRvY+WG6PzutPHGaZ8IbL1zekg9b1e3E0hT4xfj
0T+bxOMQ4/cAu0UGVerp6Q9ajmEzpcbYYHAOFjY9YJjWBI7GlVVbBYkrzd9zV7h0uNPVOk2WsyHq
Ey0XLgNKucuD7rOVZ59McGjERL9kqn0TE2bernyC8WavmgaI2siQzDWJz49PP3zdfzLc/TMVkW+M
ibUQhKatD6DMD++ejUS/hDCFV2KuWXdApDhXVn9LALBPy93cH3mo75BNcclnV+RHNzOkkr9+D3pm
/cNM++OLQxKyXWJGgQs/548fYIapOzJDWHhRFiBURMcxMg5E7remKn7xUpYeVf/xtbgSkZmB7jge
zek/jbJl4+YC1yrVIP/N3Hn1xnGlXfevDObmuyqicgDeGcCdczebQeGmwKTKOdev/9YhZY9IyfJ4
eKOGYcOiWN1VXXXC8+y9dlwdm/KJ9f7c63Vs7WwNe2A4/mNq3bkhs4ZuL0CyT5oqWXeEbSN4o8jm
S0yAl7ahnlzPXkdhuGB7vNQkcrbkv8pZVkT342cf9k13pIoiX9ZMPmytPI4jZsnQ+2C5bOxhWBRh
jLXdmtsYc6NqaUZgvaiKdjqZu39x0d6mqfIFcdEs2eL5NjRhm3r9BY16AQYxHiU22lkMba6Zurq5
jZGB1C6bAQAubDHsASuSV8x/fm/Q+P/uGtDallELMHzI6lt8PIqrrLZ6T5p0BdEHqb+ArmlO5L6c
anq9MeNgH6kwXBp/bjr1Fb2yeR+mu9400LZ4DbuyZKeREPjzT2X84JuBVUwOkUxzxADp8fqKyPBX
BgB1vLFjIHKiR8GyZJ4l7mfT9lGyKzfJCgYR65Jmjcv6asDGHCFWZzHrQlQO7amkENkkeUReu9qm
DCnAty2itwwtmaM39/lIcQ5Eyc63vWUWQM/A/t9G1g1cF3UiWXQ20ozge6StuHZGoS2XAZXk46KQ
k08dGyP6J+2iVqNT4HntCuHpYwS9Y0asypbamTWhO03LN+4e6jY6GNSe5qnqP8g1WxVcZCTSmtPY
jD46dZwtfn71vh+oiTD84+IxYr++eLmRutpoYCmm0sdO373xcuGEZS/Y+iZ5qT5MmtRZ+nRN/6JL
+6aRJW5kzIpMXDZ4LDBdb94ZOXzdtCVfWyrHxLwGwD6UYYEXbR42OUyTHlzgyIbt5+f7o0HHpOlt
4FXC3UjD8/UJx/qYMh7VSKZAcePBxnIleTiQsF1kdTNlB7Rr2HdITjMN0jspTpaub7MFKrjbtXLC
enGKF/lsux70QEfZBlK9y7T4xo5w6GJAGTz9rx47cSXeDD2vPvKbR94cgsr1PMbkFO6vZ2ZL8d5V
plDhaG6QaH4uOnxKXryNaq/7i+v1fD2+f3MeezHWiFH69fVqXEWJOlbfE39EYz/42wDlY2+tydid
S8bwgUs5j3T5QGlnpfvpX0zoPxhxOPX/vPubKcIYQvbq4t0pRy1knXuD8i1q8mud7J2f3xnf6y+s
V2/1ZoAPHM/pYUdCgSVx0GzjWaIRO+b/1XD1o0EUXCdOLjFcoUp6c9+Teawpcc77pFF1BMoh5TYP
3tZKVYJ0ukNjlh9Atm7Hlvk3ZQHVp+ewbQ8YSeP0qtazzc9Pm/d808cWTyKIPB5C/kPD+e0AGg5+
jcst9qbA4VlmRNCedMdXlrSOdPYIjE91+Ul264XEfrltPozSBkrYJJQNzEC9MusbKhKIENFZrcLo
BnjysuzGGfISJJYs+ZgT4lCe9z5NpqayJkZW3tcw0YfPZn+MtScTmFqCvsRb6mUEEwFzfezuC7+d
JWfZN9mUII31dB3SjP6AaR8IJtluNds71JdztZvL3fWA6QeFhLwireALxkVp14H03ZY51qAi+DQW
GnGIhj0lu+wYep8KjTaDbt+jTVi7IFlYzDoTslmDORhO+EMpV2OQVWD6FAvZnkWKSpQRQYNtG6Ko
9E1V6NS/dKg2KwrlFrjWSSnBTQBuQDGNcpexlGOa0SAzEbi13aHv2ooyuc4CouMQuXnnN81MGfW1
Qtb1hPyqKZthJopi27kISGqHtCYn17NlgtNkXaRqfmyDyKCakBhro9Iu1c50YfEhrXcJfxUoqj0e
gJWTkaWIWeBYWJAtJapizCy0vZWy3xGENHGpgRNQGQ+w69tqk1unPB1Z7tpzWR8A/qXdCujisQIm
kpZkzeLgVLyYu0/1zy6UWVibR7lvtoplAsJrL8mXmPURHgCdVREsZrIdCFQt7eFWQnuN+aKedc6T
0rlCD1EsnQHQAUyDRR43p3JwZhg5b7qgXhIres5pRQeevHMTSjgtJeomzr1FRflCQv06yfun0D6H
PSVwoi2WZJTMUr0E3mXTjsiDdRMWm35ks0GBsyOPmDJOd+NZgEwV1EjE91m0ERIBOuNrT+FTUnHo
Kv2yApSGhXYI/ZUi++OpyjKdOuSZfYurY6BKtLmnLi0L+fR1FWRTozm59LOjiLOBhUyc4yRo2Tz7
T4SIpTjB4ZfJ8lyH8KwNqyjehEazLOQjngR7qkE8jCl3s25al+0X24unrnRrjMG5pdNMx9DYwuk6
m9BQwBjm09Kv92S+a0zKt3p1ZWbNZtBqnwBKaysrHu4je6l2Q73s1OE0aIcKFpK1op2PPOu6NrG3
FNOecKowvaK8O9MIE++vhODfpLc8TkMuR3wcbkvzCDnCHuwdvWx6JTmdu8qZy9c6CqXUxGq4LDGh
3kMRRDi+8YpT66wU5wrQa6B/0DAaVcOVXBO5bO1Byyz7qF/SPtVv+OR49slIJL0d0FNiYB+uNXIL
WBKlKlmH8GC4sunViLeparc9jC/09HcJ901Lm71gDSDbS6+7qpql6Vf4MXBWWtHVcB1gmMQOfohw
ouFHmurWgGjQm1s16I11k3xSWoKtgyVbXqglD7lpb0pqjLp/8FxnZhiXobvNQvqpwNAK+M2zXAU1
QI8mM0nk1meStu9CAPX+OkbA5nifkD+sINZsSwQXBongBGLTucinOFHP6OpkGMEF+LKArWKoRjdy
XjEqYTBXZYx8hQGRYIgWBpTbFKm8XjnRzAFmGwR0ebDCUa+TC23py+E8pEwjV/JlOpT3lVcu4lOu
hIDTGJ+kuazsNQsK8wQbd6JMMQxP8hHWZaHiGluazcw1dqVzre0JTUG3tXXbVSA9aO0jrSAsAdQe
n0gshTYjLe1EWw7oTBoPCIm/VmpaaUrkbXFUD8mVaBWO4GQIu2znpfbUeIsQyDdSnEmp3mjhZUxC
izU1yIEtLi2fpHCUO/GtWi1KyyINBdsYmJ/wszF+KIalWT22CN082gGdvLXcTXmiPr20dEboU4AP
oXSEm/nWpwFjdwrGmj33smHs22vQZdOxOUXhIR/pn2f6HQkepJG5dDTiKUzOI33JEsrvEq4L40RL
xnbt+BOr1ctDQH+DlEZ0Fcou6tE5pDKl68ey/4DTEmLVaOdk1VnAF/BzWxsN0YEl30fpbZv5GMbI
VyBeUYRPblkUZM3R6Sjtsfmm48M9AuMYavymwPrQ7h19DaYcXMGc1II5eLm5lhQzp5pDd0lrexrH
i6CPp4UO9tPJMh7gHkdyFzfXXViwpbz2cmqkQIO6Wx8b6y5wSxwExFRfy4IAIMHi7P1lon2Ci01P
b9ZUt6BW2X64yczTN9Knkhyk+fjYycdY2lu36lgcy2Y1ttdBOm48KXIW3Vjr88gm+sVy5tVwpIEA
2n+Jh+UkZFHJls5OqZ/qLJzFaHB7GLG3Ekgck+I4/rIodQ5ZeSa7sgUrFbJDyGfhjm5t5ydTrHxJ
c+qGle0wkYwnI5G5R7dJe/atfpbolwUYQM6FIMh6m3I++cYHGaQAQsu1WWDBv255IlZyyNYecxU0
jqWcns3oXrvHzaLCxi1Jv+AMRwJoq4lBjE9frZIvVhksGzDWBb0Evn5/6XSYoawVjNGx3xrFbCRP
LbY6XB7yzahD8yA7lOj0hm7nCIiVR3CVDJ8zyuQes8gHF5cPQSX+54aoT1lduAzyVfJU6wQfZdqS
54BYwnhX5jAjt31q4rdvppm6tnaGT7SsbfNl8vWo/VhP+OMWr5/mrlt6bTlVcevk19c0aAltJ6QZ
m+OokuEjP0p6c6Qh2mxsokcPLHb6JWEOdieWEyGKNX1Y2BJ1ZTNAJ1B4AE+UXJjfclM5YEnPlnXK
o+jL+YNS9PVH4O4fpEyqF0aN4zMzmLHCEFaW5I3dpWMjM40UQEZFqX2MuvGzU9jjAu6CeYb/4U8r
rwj2AZaDe3kwipVZe1dymvgICwf7UNm0iPzCtvcZCK4Pjd3ghM/7Np6XBNUC2A6qy5D85Hluxt1S
Rxo2ifK+P45IhxZIKZ0FGUHBpsvc5ibo71t4IUelhVaWmi1iI4RMc930PgZhd0m03LRra2s70M5n
IqQl78YKDn49qm/1Xn3qoV1NtVQZJ3LjpRMDK6Rq0XdEyiDtUWk8OIruoRwi6cMqvc9qWw6L3iCb
cLDR4dZB54FVpcsLNaa4CoRQoFD1z2ZXxutOF+7uyDGWBkEhp9pVrA8I0GsefdQGmdAdFFWyN63m
UA8dPmStWAdIEwKTNkaHZGeulvjJUtqeVpCC/hxBvFO/kaaGU2k3FCIWfZbnl7ZieSt4f2jdogy+
IE0S1ESpv9RB3a0okfm7xHNZkoxQnHNP29MnoagfwfqD4xjObNclJbLywoMpxBioIK9KGaRdHeb+
TFUHiYGpNKelbTlTJ4tRVHoOLRIjnxZcU7kswmMg5B+2gszRAxEnNDHhIjIBvNeDBmxGKEfIzjqT
pmqT1jUSoiKh3YnqXjuwMm1XsaQ9VUVK4e5ZjwLGf/Ic1SE1wbFtLboXI6vRsCT2oDKDES9hbbLW
QdeiqsSrtzlOtiog8mzChwxBoXCLd66UMYzIXyTuqkvf7HC5V3J1NoSGJvVIRLfN4CMb73Tt1xmE
Futx9BoiFuWEJUYfkttY1492EqkLD6l6UfYJUyJqI6UcOIiaLBATPb8DlkJP946xUP0wkpECo7Uw
TIkvIzlKnhRGjk7Si7p5Xw7xTCoidhZCSJQJo1uZEE+hAZYk3E2BuUZYuoQRe+Pkho4xVqYdnJn4
B4g8YMSs2mMntEqULN2pKfRLXeihaEWdXEs8on6ebU1cvXMLOsq8sPUlINRzLYvcAKleoorc5Kl3
Gl08iY4kCQsFO2Nc+BWk+ilI7bMKy2E2WvrWEIKrxEXdiR11gcEZSVEZnavWXo229KWr/SsPdT6U
w2hRewgoDXQabUvgQ6MSU1IJaVfX9JgzsaUCCGakzqiEkTGRXncQGmZy2ZU7OYmQiFsadES5YeCV
l3XQ7GULvgdqMt1FBlWQPbQmB3yJefuyakE4IwV0dlnrPNSI0wJEasFQ2bNM6NZCoWDTueMmuHa1
aStlCF7IXUgiWmhdZIng900kJHBI4bpSWSFNoVwvaebcsSCNyy4+BAP1nIuKDsfdIix8Qkx4Ayzm
8heoGwzXxKaQ70fNJ+LUnKBdJXVbbsOqPNioPpIea6uvriExzz1a75NSCPoCu08/agNEvbogojmr
xnk0eiaoZZ9pAICE1CkJ8w8ywayGQavnyZ6CNWpRdZ977BE6NIUIQkqgtQU/oYZLMUdAAZEfeunI
qttMtl4XI9mLRjCxStFu7cDcFqFx0Hrn2FrKsWncWz/QDt6oLDS1b2dSOT4pcAdnYV7NncGhLY9X
bOLVKGULBCGBhoIagA/e0MS4DALrPgEFMh8V5R5j6ifywQHfSurBTaqPddHLM1moLtOCCS3tFGNC
QLe9civKYR53fVNh5yeYTfAGCItt0PvNiL7V7Klb5gcYGMsg0E+ZMhx6DIlVmN6orMvVFvNrraiz
IPb6uQwAiNq+ihqZW8odWHZr4NdZ0bgmpFxJLpKF7xPQNeIFCrCSKF+kUbmX4fQhxJN2o1J/rrnc
BamMtG2adVJ459BRT6rZYV2JHkBnzejlk2N5CIPkRFVj3nD5rCb6nGjRiuzRYxwKt8vHiKVxQ6wE
FcGZb9So1AKmhO6DJN3oNCLQGfJ0E2ttFzdmGS111hxDcK2ExLqr29GAOJglbOCVfqGH0sdMynlQ
249KXG3H0p5pglJygCo+oZi5g5+5U5N8luGVkez+7MvKg1xSzUqSlTQ4N7S5yb3QNjWCk2mhFXOp
IYpDuUG/T4SiMw+79Qgqh5DKVR6Fa11N8WSqbPfBWIC/aNN7R27PgTGc++JzGJqfkC4hNiMv3BtT
/MXWDTBYxKtJslMKkMhq581w5wPzzMuThHk8kot5WoANRzCDn9pnpqqRWSIPiPXF0LHmSdyzE1MT
15ynNCX7DsB/CxPEMLWTKda5zLOqXVrIu51bCqaoGvpD0UvnrmlOmtKwU1C6uZJo5VQJy3UD43PS
evIpc8ttFNe3gNHyrDqGuHSY9Re9TFaXk3pn5NCkHpE8lrvLJlPY/F31ebemvHCXEgUODN+bJaZ8
KePXzn0+xJiRtdOzDsB6pMpEAUlw6zNrb9nFTCWpSzeUpa0Zm5iZFlxLszdMKm15yXhg62ZPJSrf
aJGxRLPHGs6EoVrCVXMhsSKnuIzLQicjpV9RhJnZDv0f9qBPmsOD2WQH0UAHD3ypUWyypANVnCtX
e6QCBGOTPiS7OLm29mm+0L1y56jaOrZRU4fwHODWh5WhTIq2Xwyuv9MLimJ2/tlPEAjI2EyyxLlJ
0IpJanJdNelNWtnXmqZ+SVr5RlC3pKR66Mtm3fXFpm1YryVXeQWdn37+uVAtYgn87mi1H60AcLkW
HAsPCHDe33mdGJ6pPWhRBcBMnnbGZYbWezLG1bVD3JiqSyoAZI08gIzqIJmK0TDH6XxuujCGsqdt
IxcIZV8Gh2Eo1lXPFALZmKckYosWeiUyblOtpoGqpfTyVGeh++zxoxyJf5LVaARNbd6mQi1e+e3C
0NBJxI67p1aPb7RU89mQa/OhM67SPF36EmnxVb9vNIkgJ9PQVw49ln1axGLDlweHse/cj6glWtYy
eAq0yOxPfkPzjmW/tcYeeSDmc9kqlD2k5lrLmJdpHppzuVCLfWB9rrTglIf+xI1R6CCB09PIm9pe
v+fZY0KNvIUO1IBdnlpMDKqDduBuYxdnvL4PHW+mF5fjYC7DANdJGO7cqtmPvnuXjc401Yp42pbW
dRjecuJTvUWxk+v5x8Z18YWZaOQNc2Fn0DOkzL/KcmoMVcQ0QoSH06TEAl5TGdiNkn6kQFtMwZpt
0Nsj3jHqy6BDB1nnyNsJoq1Xgavc93JzB2RfQ7sDUCmrbCRlQzTtq0NlFFD1a8Bh0WPlNvTMtO6K
2POdLHmfdJ303EaC5wu2vCBuc5BJUegYpVhghGvXd/Fn2JO0vwLqt+6fDELVPTzuytNA4ZMb+Imo
V0G9GZexd9aCYu5UK0ZgL92TFhRVaxdG/CSlvEQZWWGFS7/+UIT4dwy+KTb9I4VIG7mOVmbX1cnv
qNECXkwXqrNrhvt6+Jix67OuKwdyALEQELPYAb90Pv6WTmUfPJRZlX2p/0/82kMGzjwAK/4sjPjP
/11nCf/89K/86YFeHbf69/NBsILN7uq7V/8DxQp+62XzxNL0qWril8/w9W/+tz/8x9N/5UfXbJM2
4Z8LVa5LcZw0k34jkfgfvz0G3tO3MhUs1+L3v8pU1AudDjyuWls1ZV0Yo19gp3jTMYFgUyZi2sHy
yg9+F6lYF7JjqLJFf0QzaNRxsP+IVFj9YSaXTVCihoJJ9m+IVAxdtI++bW4hsLLxy9NSN1gUyW8F
F1XZ80SyiaarYe8QMpPDmBUQFyXf32oIA0FdMoebRXQ9CHVlGtLKjdAZSskuMxp6JU7+AXYb7LAU
yGQulJp4jZSjU2XGuVRAZwfAFs4l0k7cP8ZKSaRZbVf2bYb28aDI7kgtIcazgDz/chQ6UScoH0gv
UVZtBuAjLpUpkVUZy+OgmkVAPSlXUVlGgwCgJVhlXXapueCZ4sIsbrzAMNZU9eAvA0iE9ZCscnu8
TP1DIvStqGVX3biqNBKuJaGAdZHCClAi+ZktSlxUskUXaGs/MrU1aMFbfJxwylGqUfXSEMALpa1Z
mJ91FEbzxic+rY6LfQ2jckZX6xT0Es0WE4XlMGoPseRk+xq59tRz02WtUIHWKrw6iWv7C10IgKmB
P+SBalx5AawZYmZ9GEfsUehmOltNblUicNhjYto9BywZTDbuN3z4udNKwwNOM3TIJC3GR7JvDfQW
7F9ZTWMHKX33UKh2vML+m67UISBbF0G74mTHGtWzFCH/6buo+pgPEnZWuIVgmoRMOkIwXchjty2f
RdQVbkOv66NtZ0js10KLfYGrLFIhv9YhDB065v0NKLDrNhLDF2JtdzALcJIajYLK0D4NIlagwy+M
QllIvRtbxrQTdMo0dPFHGTLb3TAsaJfp5L5V0L1ov/Qm7l7rKhBico9k8GmdKPHGsVJKyUJ0Lgv5
udXnpKyhu7xMocV5OhwzN0TAKJnsspImVoCKWV/IrwMjza2/kMMCpTvGUWUv1+VwBQiRCgOC+FpI
470KkTz5BOMcaEy8CFHQt0JK75HaOdcag718rV5V7lYxpXDPtcpFkDfVCiHLJ8Ko22qqnO+D1rqR
hHi/gcW6CCIcUIB7c1baCjJ/hMIo/n2FJYAfNYQihSQVVT5+IaUjs7Bm6zaMrXlXCgMBKu5kpTZw
DCDFi3tCWA1aTcV1YFHsN0YlAYoaZyRGIYlyhU2BLWUwBY3GN43JZhKVZb2LLOdBFQaHzMkUwiBV
+mzBscEDwZqnmvm4IsJnfwQZIPHMF6YJNx7bTSuMFK7fqlNY7RH+qDEmOgaQlN/HpwQ02cQTFk1W
DQEJ0U23CIRVw8TEswE7MSACquZyHT5i0oIElLBpboTZI8f1EVXZuNPrEYs0y8s15RJA/8Imwp2G
GKINh49uauMiSQiwnJYV6Mu466GEMoyyLE6VTQH1Zx1RtRTU+/JYjQVS3sRHeEJxwOdaWXp8lrO+
ZNdTerMaBdZUU3E4eibLNCJ4keQl8JT3rduPXxoelesqbyRUZV6CATDw+08psQjs/51sjvEs2PMl
5WcIYv0Uaqk3k/u2+tT7tbLqm0adQXSXNrmpFnOysIPLpEtDSmEEjeCKaNtFn+fuKVeLG9rFMfVV
SddYYDcmN3KQ01aM42xjUmn7Ulht8QgzUT7WvRUXICRD91423fxkRFRWdk7N4cEMeJ6oKjs9snO/
x2Vots2kqxuWnKPkHwtKhF+cIgBNS4GOAWmQgg+GTfAnz30IeqlL+7XWEEEMQ1A5NIpRyaBhk/5Y
VyrNZt1loTirTHqqkwBg7TBJ4rKiJB3aH3zPxamSq8HKDwoMiJEcNwhxh+BM9mqMjt6lYKbJgXvs
NM+a2r5odrYjZhC+0gKuRBatMFKXUy+spEMy+rQFXLyrS8qn2qRqS/+YSEpFkaezxG4ODqaVyhtG
LosGVRjPZLp3ZVXXxDKoa1zP9q4pEvfJ7BOQ+j2N0UmMJJByiaxzjVSv3qhpBpkrc6I7N+9d8Hwx
lKIGj4w+T7vPDY7IiRKqEJFstZWXlIeKqzAiw1YN3SWWHW9Z4WmnY0vS9FoOeq6qp7Hs7ZxxQOri
tfjYjGGpVaHyEbMbeZk2zWtItKlP/cZT022q9xjo0rjxV/jy9I9VwzqckRe1nOz6oP9qsCFkCBTU
j6BCYgZUbi1BijRo0yRZAE9AUCT1Z6BkJNiSoaBMUs+e4l0IdnJJ7YuxhUFBUCkrBxtnI0iVqWBW
6myHLZW4BknGNRiddTkwnwwwlzZTDTMi5MuAeti2Gag8sUa+9MFjhmAy9UhuD4NE4lsrGJpZI3Ca
VqpU014wNhOKshOjgbvp4728pOukzGRB5ewt+JxhhF6xMqmit4LeKffQ/ANbMtZx3qMMi+kK4mrs
bj0rJWcq6O8kBRYoVRXlSrbD+GyVPt8aQS0obtyoWkgSFUbOjhnNOkBIx5+TI7mH3FTTTq6pUTME
7EqgpKQuZ9NOy/0FNZh2m4Iu1Z8Zpm5I7wGs6RBkWGwYUxeRYJ4GiMA7QUHFpZveu0URzpIKM0rS
FHsyCXdSQopFITiqmTqQAUdTahKpUFZ1g4TsRJBXJR28lCporBXemXZom50rSK05yFZqdp9dEK54
6D+P7EB0wXYljLm81RtHvSQV5JygoHzwn1mwhBRPExKE9w2g2EEQYx3BjsWBkVxh0g82hUdDEwKC
s6oEbVYDO4sLoFqgRB5wFtyFGbq1XDBqE0GrTT37o4HpcRU18l0siLYK8o9kirrW1gDcj+6VJDGF
hgDV10YoybihtGrlAUdY+PhT97nJXDO69jImD5o2ufq5cofgUpdL0k351Q/VsHP7QL0bhHlmFDYa
zDb6Zqzts6yEJ5iO6lyucvQQz+vtv7U3ec+u49VmZvmUHe6Sp+rtBuYX3JogGBSgqj/fmtzexfHT
Px7/32/kM77Szn/9zZdNiXWBGtdEOu+gEkfaYyECfNmVmKCvZP7cNlUVsJr27bbEuHDQZqOQYi8j
6zTxvt2WoMHXNZl/ySai9L+xKXlR8L7alJC+4KBFg6fENkd51rh/owKHVtr2Y05nzjGbeGayQCSK
sBvWZkYHmWXXCf2+CU23tpe+TwhKr1qnSO+ux8w2se/TgAwhTMyh/zwmOcgCUIEfKC6FFFFIGmfL
49C1JfdPsvJilgHAJvgZnHdQ19LZK0ZK3haimyE3P481jRsdFtMG6nyyH8qK5lLq0HEf6CTHjkev
1UYS7+vlPqaz4KVVOQsqM2bVnS+ayuSx0qIjwGkCxJKUBYmrVQcVJl/XWTemPdSf/LS6RwKTrXEF
G0vIeemGgYkc9NxpT17Cnin3idestXIvR1jRUDh6e8VOmknkdzfliPgpCcgoMJGBOXp0Hjszn4Yp
y9vUj70FrlB17osmnNy5BALE+sYSaUfq2F7xGbybTk6UAzl5cDcNWkexbc7VxhjI+NJv3IZldelZ
uLJq2KWqTW6opAmGpVmB+Y4xAlRM2cjErn1NWgsvoNwgAVcbFogDcU30KMMTozgsbxVuqOFVM0J8
pmYCozziuPR+6QXCAb4n8HMld1QCO4ueh97QNMrk599hC0boZLJwZco4BWmMJL/eqXaFSUhETCk0
eou6PRRmZz24KQEVatNcMf9oxC2aIJqYfNUipT7cZvI0dWDgNp5PanjY2Eu9yp1NJlW0TxzOrYtd
h052lEL9pyqv+tTXqEnd4ecH2UsPBI8nXUXsnQmNdJHImucGqC6iI+0CLqKTqzPmpNVYevXMNJDf
OAZFsNzykct7LTjVJMcTRk1v9BVlNngkUyF+gyedwEl2LSeZWgX6BWJf/T0OwWrmkONKeFWP/Fnh
CqFOVW6JX5JhBVDXdn3PmUsOeNvAtBFDuLgyQi1GC0sjfMlwzZJ2jKUZbEMMeFEoT8MId6gd2xa5
b161rNC0WK7C2TARwX0JqEnp8gmbIjhjiW7I1ETHh0wM1GZhP7Vl2s8rOb1N61S58xwUwSUsM2Rv
CJmlbd5bxWUGhZNc3DKnqcIdXKiDdYR/ufd8vzqh9tBnHbbr+aCLXInOegKL8xRy0SZtrCmz0BhZ
MaoAT6ejnyULzrW77gbW4bYGSgXkD9GToWevnEGmHKEEbOrAzk3sGFmPndPuM9SynKsWlICxZMrS
lehKJQF0TkMXVWdsxkxTcb0ImN8WVF17uhgMCmnJxrTzQntBo3dcR2MoH4ckHJaq1AaboPKBafAM
dzrRZK1kuMcG5uZckUgVL5KO9AWuzASAFDBZL5OQESjMyiX4pf0ABSeZDOZgzbQmM27zcEh22DXN
CZZlqFJl0n3A9oKBHYu9UyjFkVt02LDSCpYgZLyT1WUHtKs1Yg/ZOtda2vA8h+naY1mIYrvuPibk
Va5rW0tByifKosprCr01lGtGwHjW95K/djtaNuboN7M4hTvWBcVeHYjLK9DagxOVHYjUWXJQWSgv
APEas78/Xf9pBfDVXPyeSf0d8/XXhYeoOn5XS6Qo+YKnEj99BiBeZ//bX/r5gV4VJ4GRpNQhzk9e
kKXfFhcBlL2Z/58/0nNh9GdHiO+onzaPT//6p65dgM3CAmDr1BF5MfnHWep9/bGiXiim+GMaHc8v
fsx645sr9GfX4Oen933V9vvjvDqBu8ckID6igh7xUH97CRzsP5r8dhn0J5fhzVH+cxk0C78fgm9g
b6/PX79QDEOxNGqlv9Z5G857z1lXL4TrxNFQcz+/uJe+/eq1C9vAV6XhV/w1v3osgdbb0vzf/eJ1
mXUskawmPs8fXQTzArocS0jhpBKvl+ftF7r/qVfhYHi1B/gfrgENY2YMYYD99g7QL5DVgdXTfrmn
nkbIe89acy5k2g3cQritxItH/NuTNy809kMGp//yzb/cab/QN/+j7d/f/uqNC0uTmQAU7UcXwboQ
3SuLf7389GvY3y90EcQu8/23v7CPOtiQfnQNFPMCeLCwUb+80S908gp+9peJ6c2a5PsFwJ/OfLrC
AMhFtPC4v7xePwbqhWXykGBL/NVmQHz7YrZ+39CnXzD4Mw7ACPjB2dsXONA1+dlF+2tN/0CR3z0C
8tUz7WH3wHj6/Hqz9tMveChAyArq6q919iq7/Zc56R03vsYAj72QqeRHX70CR15XWRsBs/39zvi1
LoIGpp4J+333v3ahi5HPFlyW59frp1+5UJBmUQT8VS/CVwrI+y6CySZH44WP//nF0uLblYB2IaPa
gBLyMtr8QhOApmNXf+8toF44woJLc+v1aaNVYWVkmgKq/Gvd+WLPB8/lvScuM7GD2vhj4nu9/2F5
qGmUZgSS4/n1yy0A+caU966CdQZ5VaRCYGh/eb2+CRTufUVGxPHyRr/Svf8DYdbfXv6aFyKmwkKQ
//a0VRsgAhEOv9q9rzIcv8zH75j6DLY+bGxkoCM/GPBoCAm8AcWlr3f+L3cRfpQ7/re/e4M4GFZ+
Mmqc59fr4c9h3UvnyHSEvk68fr0H4AdJOf/LRaApTBzOj8sfChUAw+YR+RsVgP9ijPijiopvPH58
rp8GT9U3es6//Au/lxe/P8DXsqFIohHl0Vd/UUDJXg799If289+vtkbPpc1vfvh7qfP5fb7++tcT
/P6tX73X72f1+x+ugqfyrnzwh+cfDF8/pug1/+ufv92XzTgG39Y1n+t7//kg//rnq4/5zdT3s+NO
7qogDh4oVX976Jc983uPPb2L7+7L10y2l7LM+4+c5HfpmyM/l7nee+R5wuW4k85Zcuelr67J17n0
vW/wX1Pr/rj9/rcvdkcBv0m+/VK/1gLeewK7wIOO/vrSvOyz333kLLm/Kx+HVx/aQbj8+x+Ip+t/
uxp78Vw9Vb8fSDz6X3eI7/3Qp+DpMcnSVx2HrzPwew/9W/6WaPi1nv3eA1831QPpGt9eja9bxXcf
+b+Tur/z3r5J3g4rX7c57/34f54c985PvEdqWT19e8G/lmfe/Yn/SsDzzg9+FTyAtvn2g//RTnvv
R7/iWQ/eDOJ/7Nt+fvAfza9/9By/n3V/7yX+6NdeLynE33iIn+7Kf/9/AAAA//8=</cx:binary>
              </cx:geoCache>
            </cx:geography>
          </cx:layoutPr>
          <cx:valueColors>
            <cx:midColor>
              <a:srgbClr val="00B0F0"/>
            </cx:midColor>
            <cx:maxColor>
              <a:srgbClr val="002060"/>
            </cx:maxColor>
          </cx:valueColors>
          <cx:valueColorPositions count="3"/>
        </cx:series>
      </cx:plotAreaRegion>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Reversed" id="21">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31"/>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31"/>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31"/>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DEBC7B7-C273-0C4D-ADD6-616A9E69291A}" type="doc">
      <dgm:prSet loTypeId="urn:microsoft.com/office/officeart/2005/8/layout/chevron1" loCatId="" qsTypeId="urn:microsoft.com/office/officeart/2005/8/quickstyle/simple1" qsCatId="simple" csTypeId="urn:microsoft.com/office/officeart/2005/8/colors/accent1_2" csCatId="accent1" phldr="1"/>
      <dgm:spPr/>
      <dgm:t>
        <a:bodyPr/>
        <a:lstStyle/>
        <a:p>
          <a:endParaRPr lang="en-US"/>
        </a:p>
      </dgm:t>
    </dgm:pt>
    <dgm:pt modelId="{ACAE199F-9DA8-BA40-9CD0-9197D4CB0A7A}">
      <dgm:prSet phldrT="[Text]" custT="1"/>
      <dgm:spPr>
        <a:ln w="38100">
          <a:solidFill>
            <a:schemeClr val="tx1"/>
          </a:solidFill>
        </a:ln>
      </dgm:spPr>
      <dgm:t>
        <a:bodyPr/>
        <a:lstStyle/>
        <a:p>
          <a:pPr algn="r"/>
          <a:r>
            <a:rPr lang="en-US" sz="1800" b="1"/>
            <a:t>Battery </a:t>
          </a:r>
        </a:p>
      </dgm:t>
    </dgm:pt>
    <dgm:pt modelId="{6D050F40-6462-8D4A-86C6-0B279093BA56}" type="parTrans" cxnId="{D0124C21-98DD-2542-9D8B-FF025D80A598}">
      <dgm:prSet/>
      <dgm:spPr/>
      <dgm:t>
        <a:bodyPr/>
        <a:lstStyle/>
        <a:p>
          <a:endParaRPr lang="en-US"/>
        </a:p>
      </dgm:t>
    </dgm:pt>
    <dgm:pt modelId="{CD27BF22-6F77-FB46-A814-1187564E661C}" type="sibTrans" cxnId="{D0124C21-98DD-2542-9D8B-FF025D80A598}">
      <dgm:prSet/>
      <dgm:spPr/>
      <dgm:t>
        <a:bodyPr/>
        <a:lstStyle/>
        <a:p>
          <a:endParaRPr lang="en-US"/>
        </a:p>
      </dgm:t>
    </dgm:pt>
    <dgm:pt modelId="{01F4DC80-42DF-6B4F-AF04-2CA94E3B5186}">
      <dgm:prSet phldrT="[Text]" custT="1"/>
      <dgm:spPr/>
      <dgm:t>
        <a:bodyPr/>
        <a:lstStyle/>
        <a:p>
          <a:pPr marL="355600" indent="-228600">
            <a:tabLst/>
          </a:pPr>
          <a:r>
            <a:rPr lang="en-US" sz="1600"/>
            <a:t>Raw material mining</a:t>
          </a:r>
        </a:p>
      </dgm:t>
    </dgm:pt>
    <dgm:pt modelId="{C6B8F745-D9D8-E34A-903E-4A4FCE0D36AC}" type="parTrans" cxnId="{C3CF60B4-CEA9-BB47-A74E-3F097E3FBD29}">
      <dgm:prSet/>
      <dgm:spPr/>
      <dgm:t>
        <a:bodyPr/>
        <a:lstStyle/>
        <a:p>
          <a:endParaRPr lang="en-US"/>
        </a:p>
      </dgm:t>
    </dgm:pt>
    <dgm:pt modelId="{2DBB64FC-2C04-1E4B-BA68-78A3738BB045}" type="sibTrans" cxnId="{C3CF60B4-CEA9-BB47-A74E-3F097E3FBD29}">
      <dgm:prSet/>
      <dgm:spPr/>
      <dgm:t>
        <a:bodyPr/>
        <a:lstStyle/>
        <a:p>
          <a:endParaRPr lang="en-US"/>
        </a:p>
      </dgm:t>
    </dgm:pt>
    <dgm:pt modelId="{DC987F3D-E61B-B74A-B9D2-2931554BE22B}">
      <dgm:prSet phldrT="[Text]" custT="1"/>
      <dgm:spPr/>
      <dgm:t>
        <a:bodyPr/>
        <a:lstStyle/>
        <a:p>
          <a:pPr marL="355600" indent="-228600">
            <a:tabLst/>
          </a:pPr>
          <a:r>
            <a:rPr lang="en-US" sz="1600"/>
            <a:t>Raw material processing and refining</a:t>
          </a:r>
        </a:p>
      </dgm:t>
    </dgm:pt>
    <dgm:pt modelId="{AC61AAA2-F454-1B42-ADC7-53CBD287E2EE}" type="parTrans" cxnId="{DD8CC8B4-7B0E-6D4D-8FFA-15BFA300F01F}">
      <dgm:prSet/>
      <dgm:spPr/>
      <dgm:t>
        <a:bodyPr/>
        <a:lstStyle/>
        <a:p>
          <a:endParaRPr lang="en-US"/>
        </a:p>
      </dgm:t>
    </dgm:pt>
    <dgm:pt modelId="{0A556584-AC8E-EF43-BBE2-E6CFCD234688}" type="sibTrans" cxnId="{DD8CC8B4-7B0E-6D4D-8FFA-15BFA300F01F}">
      <dgm:prSet/>
      <dgm:spPr/>
      <dgm:t>
        <a:bodyPr/>
        <a:lstStyle/>
        <a:p>
          <a:endParaRPr lang="en-US"/>
        </a:p>
      </dgm:t>
    </dgm:pt>
    <dgm:pt modelId="{35BBDE6E-B6F6-B045-B851-26DE811F84BC}">
      <dgm:prSet phldrT="[Text]" custT="1"/>
      <dgm:spPr>
        <a:solidFill>
          <a:schemeClr val="accent3"/>
        </a:solidFill>
      </dgm:spPr>
      <dgm:t>
        <a:bodyPr/>
        <a:lstStyle/>
        <a:p>
          <a:pPr algn="r"/>
          <a:r>
            <a:rPr lang="en-US" sz="1800" b="1"/>
            <a:t>EV</a:t>
          </a:r>
        </a:p>
      </dgm:t>
    </dgm:pt>
    <dgm:pt modelId="{45C3EE1C-033F-354C-915B-A9636194712D}" type="parTrans" cxnId="{21FB951C-5620-794B-8030-0F73003BDB90}">
      <dgm:prSet/>
      <dgm:spPr/>
      <dgm:t>
        <a:bodyPr/>
        <a:lstStyle/>
        <a:p>
          <a:endParaRPr lang="en-US"/>
        </a:p>
      </dgm:t>
    </dgm:pt>
    <dgm:pt modelId="{E6FB48F8-0C3D-0A4E-8D5E-3C4D03DBDD3F}" type="sibTrans" cxnId="{21FB951C-5620-794B-8030-0F73003BDB90}">
      <dgm:prSet/>
      <dgm:spPr/>
      <dgm:t>
        <a:bodyPr/>
        <a:lstStyle/>
        <a:p>
          <a:endParaRPr lang="en-US"/>
        </a:p>
      </dgm:t>
    </dgm:pt>
    <dgm:pt modelId="{8CEC43CC-B874-4242-9114-1EBC0968C202}">
      <dgm:prSet phldrT="[Text]" custT="1"/>
      <dgm:spPr/>
      <dgm:t>
        <a:bodyPr/>
        <a:lstStyle/>
        <a:p>
          <a:pPr marL="355600" indent="-177800">
            <a:tabLst/>
          </a:pPr>
          <a:r>
            <a:rPr lang="en-US" sz="1600"/>
            <a:t>EV production</a:t>
          </a:r>
        </a:p>
      </dgm:t>
    </dgm:pt>
    <dgm:pt modelId="{5F502CBA-2DF0-B646-9A6F-D4EA24E4DEC0}" type="parTrans" cxnId="{35798EFE-546E-0748-B936-657A596F2CF6}">
      <dgm:prSet/>
      <dgm:spPr/>
      <dgm:t>
        <a:bodyPr/>
        <a:lstStyle/>
        <a:p>
          <a:endParaRPr lang="en-US"/>
        </a:p>
      </dgm:t>
    </dgm:pt>
    <dgm:pt modelId="{C70FEB35-C7BC-B140-A2C0-9398579140AF}" type="sibTrans" cxnId="{35798EFE-546E-0748-B936-657A596F2CF6}">
      <dgm:prSet/>
      <dgm:spPr/>
      <dgm:t>
        <a:bodyPr/>
        <a:lstStyle/>
        <a:p>
          <a:endParaRPr lang="en-US"/>
        </a:p>
      </dgm:t>
    </dgm:pt>
    <dgm:pt modelId="{228B0057-B5B4-EC47-805C-2179BDC5FBE7}">
      <dgm:prSet phldrT="[Text]" custT="1"/>
      <dgm:spPr>
        <a:solidFill>
          <a:schemeClr val="accent4"/>
        </a:solidFill>
        <a:ln w="38100">
          <a:solidFill>
            <a:schemeClr val="tx1"/>
          </a:solidFill>
        </a:ln>
      </dgm:spPr>
      <dgm:t>
        <a:bodyPr/>
        <a:lstStyle/>
        <a:p>
          <a:pPr algn="r"/>
          <a:r>
            <a:rPr lang="en-US" sz="1800" b="1"/>
            <a:t>  Charging</a:t>
          </a:r>
        </a:p>
      </dgm:t>
    </dgm:pt>
    <dgm:pt modelId="{D0ED7D12-80FB-4F4F-AFB7-F546737CA4D3}" type="parTrans" cxnId="{E73DE7D3-B12B-354E-A660-409F2E645C24}">
      <dgm:prSet/>
      <dgm:spPr/>
      <dgm:t>
        <a:bodyPr/>
        <a:lstStyle/>
        <a:p>
          <a:endParaRPr lang="en-US"/>
        </a:p>
      </dgm:t>
    </dgm:pt>
    <dgm:pt modelId="{14855EE1-60D4-5D4A-9BEC-E5C05F378B87}" type="sibTrans" cxnId="{E73DE7D3-B12B-354E-A660-409F2E645C24}">
      <dgm:prSet/>
      <dgm:spPr/>
      <dgm:t>
        <a:bodyPr/>
        <a:lstStyle/>
        <a:p>
          <a:endParaRPr lang="en-US"/>
        </a:p>
      </dgm:t>
    </dgm:pt>
    <dgm:pt modelId="{692EA3F0-0448-324B-B95D-C9A130738DB4}">
      <dgm:prSet phldrT="[Text]" custT="1"/>
      <dgm:spPr/>
      <dgm:t>
        <a:bodyPr/>
        <a:lstStyle/>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Power generation</a:t>
          </a:r>
        </a:p>
      </dgm:t>
    </dgm:pt>
    <dgm:pt modelId="{5DC30543-4EE6-8D48-872C-0BD7A94AF46A}" type="parTrans" cxnId="{B9CAD369-E5A2-1447-A72B-DC1E18406E03}">
      <dgm:prSet/>
      <dgm:spPr/>
      <dgm:t>
        <a:bodyPr/>
        <a:lstStyle/>
        <a:p>
          <a:endParaRPr lang="en-US"/>
        </a:p>
      </dgm:t>
    </dgm:pt>
    <dgm:pt modelId="{C0AFFBDA-4BF4-3C49-80C6-3203FAF5408B}" type="sibTrans" cxnId="{B9CAD369-E5A2-1447-A72B-DC1E18406E03}">
      <dgm:prSet/>
      <dgm:spPr/>
      <dgm:t>
        <a:bodyPr/>
        <a:lstStyle/>
        <a:p>
          <a:endParaRPr lang="en-US"/>
        </a:p>
      </dgm:t>
    </dgm:pt>
    <dgm:pt modelId="{74FC8EAB-AE56-0F4F-BC1A-8D9E3A425351}">
      <dgm:prSet phldrT="[Text]" custT="1"/>
      <dgm:spPr/>
      <dgm:t>
        <a:bodyPr/>
        <a:lstStyle/>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Charging equipment manufacturing</a:t>
          </a:r>
        </a:p>
      </dgm:t>
    </dgm:pt>
    <dgm:pt modelId="{B9752306-82F3-654B-9567-E8E8837C55D4}" type="parTrans" cxnId="{CF7A3C2C-0993-F441-9D8E-C3005E9848BA}">
      <dgm:prSet/>
      <dgm:spPr/>
      <dgm:t>
        <a:bodyPr/>
        <a:lstStyle/>
        <a:p>
          <a:endParaRPr lang="en-US"/>
        </a:p>
      </dgm:t>
    </dgm:pt>
    <dgm:pt modelId="{1979B72E-D967-D448-B714-4D0ECF983D0E}" type="sibTrans" cxnId="{CF7A3C2C-0993-F441-9D8E-C3005E9848BA}">
      <dgm:prSet/>
      <dgm:spPr/>
      <dgm:t>
        <a:bodyPr/>
        <a:lstStyle/>
        <a:p>
          <a:endParaRPr lang="en-US"/>
        </a:p>
      </dgm:t>
    </dgm:pt>
    <dgm:pt modelId="{ABF9D390-CD6C-D549-87EA-211921152EE8}">
      <dgm:prSet custT="1"/>
      <dgm:spPr>
        <a:solidFill>
          <a:schemeClr val="accent6"/>
        </a:solidFill>
        <a:ln w="38100">
          <a:noFill/>
        </a:ln>
      </dgm:spPr>
      <dgm:t>
        <a:bodyPr/>
        <a:lstStyle/>
        <a:p>
          <a:pPr algn="r"/>
          <a:r>
            <a:rPr lang="en-US" sz="1800" b="1"/>
            <a:t>Related services</a:t>
          </a:r>
        </a:p>
      </dgm:t>
    </dgm:pt>
    <dgm:pt modelId="{C30EF2F3-1B63-1E44-942B-4F116213FF89}" type="parTrans" cxnId="{E3E271A2-1537-B147-AA78-BFEC96672864}">
      <dgm:prSet/>
      <dgm:spPr/>
      <dgm:t>
        <a:bodyPr/>
        <a:lstStyle/>
        <a:p>
          <a:endParaRPr lang="en-US"/>
        </a:p>
      </dgm:t>
    </dgm:pt>
    <dgm:pt modelId="{603FAA02-9193-3443-82E1-681AC54B038A}" type="sibTrans" cxnId="{E3E271A2-1537-B147-AA78-BFEC96672864}">
      <dgm:prSet/>
      <dgm:spPr/>
      <dgm:t>
        <a:bodyPr/>
        <a:lstStyle/>
        <a:p>
          <a:endParaRPr lang="en-US"/>
        </a:p>
      </dgm:t>
    </dgm:pt>
    <dgm:pt modelId="{19518961-D354-8E48-BB01-050EAAA4AFE4}">
      <dgm:prSet phldrT="[Text]" custT="1"/>
      <dgm:spPr/>
      <dgm:t>
        <a:bodyPr/>
        <a:lstStyle/>
        <a:p>
          <a:pPr marL="355600" indent="-228600">
            <a:tabLst/>
          </a:pPr>
          <a:r>
            <a:rPr lang="en-US" sz="1600"/>
            <a:t>Cathode and anode </a:t>
          </a:r>
          <a:r>
            <a:rPr lang="en-US" sz="1600">
              <a:latin typeface="Arial"/>
            </a:rPr>
            <a:t>material</a:t>
          </a:r>
          <a:r>
            <a:rPr lang="en-US" sz="1600"/>
            <a:t> manufacturing</a:t>
          </a:r>
        </a:p>
      </dgm:t>
    </dgm:pt>
    <dgm:pt modelId="{677922CF-DD3D-E24B-8493-A8804BD4241D}" type="parTrans" cxnId="{9C742B6E-4336-1340-BEA3-F5A57563EE75}">
      <dgm:prSet/>
      <dgm:spPr/>
      <dgm:t>
        <a:bodyPr/>
        <a:lstStyle/>
        <a:p>
          <a:endParaRPr lang="en-US"/>
        </a:p>
      </dgm:t>
    </dgm:pt>
    <dgm:pt modelId="{EE5723DB-E8D2-3647-B148-0898F47B21BF}" type="sibTrans" cxnId="{9C742B6E-4336-1340-BEA3-F5A57563EE75}">
      <dgm:prSet/>
      <dgm:spPr/>
      <dgm:t>
        <a:bodyPr/>
        <a:lstStyle/>
        <a:p>
          <a:endParaRPr lang="en-US"/>
        </a:p>
      </dgm:t>
    </dgm:pt>
    <dgm:pt modelId="{5E915D06-276A-FB44-B03B-9E1AA9BDFC53}">
      <dgm:prSet phldrT="[Text]" custT="1"/>
      <dgm:spPr/>
      <dgm:t>
        <a:bodyPr/>
        <a:lstStyle/>
        <a:p>
          <a:pPr marL="355600" indent="-228600">
            <a:tabLst/>
          </a:pPr>
          <a:r>
            <a:rPr lang="en-US" sz="1600"/>
            <a:t>Cell fabrication</a:t>
          </a:r>
        </a:p>
      </dgm:t>
    </dgm:pt>
    <dgm:pt modelId="{7550E323-4198-8047-A708-6AB4D4C0FF22}" type="parTrans" cxnId="{9D009446-114A-8E45-A72C-831FC00553E3}">
      <dgm:prSet/>
      <dgm:spPr/>
      <dgm:t>
        <a:bodyPr/>
        <a:lstStyle/>
        <a:p>
          <a:endParaRPr lang="en-US"/>
        </a:p>
      </dgm:t>
    </dgm:pt>
    <dgm:pt modelId="{AC4946F0-37C5-9147-A2C9-94C691286AFB}" type="sibTrans" cxnId="{9D009446-114A-8E45-A72C-831FC00553E3}">
      <dgm:prSet/>
      <dgm:spPr/>
      <dgm:t>
        <a:bodyPr/>
        <a:lstStyle/>
        <a:p>
          <a:endParaRPr lang="en-US"/>
        </a:p>
      </dgm:t>
    </dgm:pt>
    <dgm:pt modelId="{D00D789E-2735-BF4D-AE38-5A97CF6443D7}">
      <dgm:prSet phldrT="[Text]" custT="1"/>
      <dgm:spPr/>
      <dgm:t>
        <a:bodyPr/>
        <a:lstStyle/>
        <a:p>
          <a:pPr marL="355600" indent="-228600">
            <a:tabLst/>
          </a:pPr>
          <a:r>
            <a:rPr lang="en-US" sz="1600"/>
            <a:t>Battery packing</a:t>
          </a:r>
        </a:p>
      </dgm:t>
    </dgm:pt>
    <dgm:pt modelId="{98D5C83C-1C00-DC42-8194-0F5583CFF6AA}" type="parTrans" cxnId="{0B837DD7-C8F6-324B-A277-563A6B93A501}">
      <dgm:prSet/>
      <dgm:spPr/>
      <dgm:t>
        <a:bodyPr/>
        <a:lstStyle/>
        <a:p>
          <a:endParaRPr lang="en-US"/>
        </a:p>
      </dgm:t>
    </dgm:pt>
    <dgm:pt modelId="{48E702A0-334A-644B-909B-80656B9582C3}" type="sibTrans" cxnId="{0B837DD7-C8F6-324B-A277-563A6B93A501}">
      <dgm:prSet/>
      <dgm:spPr/>
      <dgm:t>
        <a:bodyPr/>
        <a:lstStyle/>
        <a:p>
          <a:endParaRPr lang="en-US"/>
        </a:p>
      </dgm:t>
    </dgm:pt>
    <dgm:pt modelId="{D3F260D0-2C2C-2441-ADF0-A6DEECED1D84}">
      <dgm:prSet phldrT="[Text]" custT="1"/>
      <dgm:spPr/>
      <dgm:t>
        <a:bodyPr/>
        <a:lstStyle/>
        <a:p>
          <a:pPr marL="355600" indent="-177800">
            <a:tabLst/>
          </a:pPr>
          <a:r>
            <a:rPr lang="en-US" sz="1600"/>
            <a:t>EV sales</a:t>
          </a:r>
        </a:p>
      </dgm:t>
    </dgm:pt>
    <dgm:pt modelId="{0ACA15C3-39AB-0E42-9F51-F02D57056142}" type="parTrans" cxnId="{7300B1F6-4A49-5540-8EBA-82A52721373A}">
      <dgm:prSet/>
      <dgm:spPr/>
      <dgm:t>
        <a:bodyPr/>
        <a:lstStyle/>
        <a:p>
          <a:endParaRPr lang="en-US"/>
        </a:p>
      </dgm:t>
    </dgm:pt>
    <dgm:pt modelId="{71B9FA83-3C51-CD40-AC56-8D579F918B4D}" type="sibTrans" cxnId="{7300B1F6-4A49-5540-8EBA-82A52721373A}">
      <dgm:prSet/>
      <dgm:spPr/>
      <dgm:t>
        <a:bodyPr/>
        <a:lstStyle/>
        <a:p>
          <a:endParaRPr lang="en-US"/>
        </a:p>
      </dgm:t>
    </dgm:pt>
    <dgm:pt modelId="{8216F9DA-F058-8A43-81C0-02C19841665C}">
      <dgm:prSet phldrT="[Text]" custT="1"/>
      <dgm:spPr/>
      <dgm:t>
        <a:bodyPr/>
        <a:lstStyle/>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Charging operations</a:t>
          </a:r>
        </a:p>
      </dgm:t>
    </dgm:pt>
    <dgm:pt modelId="{4D748B02-F8D7-A442-BDCF-B9F3473A1289}" type="parTrans" cxnId="{A954796C-B477-4A43-A9F9-B3ED3DE226F8}">
      <dgm:prSet/>
      <dgm:spPr/>
      <dgm:t>
        <a:bodyPr/>
        <a:lstStyle/>
        <a:p>
          <a:endParaRPr lang="en-US"/>
        </a:p>
      </dgm:t>
    </dgm:pt>
    <dgm:pt modelId="{41E6BF1E-4C3F-3B45-9F78-51D2A1A260B7}" type="sibTrans" cxnId="{A954796C-B477-4A43-A9F9-B3ED3DE226F8}">
      <dgm:prSet/>
      <dgm:spPr/>
      <dgm:t>
        <a:bodyPr/>
        <a:lstStyle/>
        <a:p>
          <a:endParaRPr lang="en-US"/>
        </a:p>
      </dgm:t>
    </dgm:pt>
    <dgm:pt modelId="{0DBC6230-A3B1-B34A-81A1-DA99D1BFC267}">
      <dgm:prSet custT="1"/>
      <dgm:spPr/>
      <dgm:t>
        <a:bodyPr/>
        <a:lstStyle/>
        <a:p>
          <a:pPr marL="355600" lvl="1" indent="-177800" algn="l" defTabSz="711200">
            <a:lnSpc>
              <a:spcPct val="90000"/>
            </a:lnSpc>
            <a:spcBef>
              <a:spcPct val="0"/>
            </a:spcBef>
            <a:spcAft>
              <a:spcPct val="15000"/>
            </a:spcAft>
            <a:buFont typeface="Arial" panose="020B0604020202020204" pitchFamily="34" charset="0"/>
            <a:buChar char="•"/>
            <a:tabLst/>
          </a:pPr>
          <a:r>
            <a:rPr lang="en-US" sz="1600" kern="1200">
              <a:solidFill>
                <a:srgbClr val="000000">
                  <a:hueOff val="0"/>
                  <a:satOff val="0"/>
                  <a:lumOff val="0"/>
                  <a:alphaOff val="0"/>
                </a:srgbClr>
              </a:solidFill>
              <a:latin typeface="Arial"/>
              <a:ea typeface="+mn-ea"/>
              <a:cs typeface="+mn-cs"/>
            </a:rPr>
            <a:t>Vehicle-to-grid (V2G)</a:t>
          </a:r>
        </a:p>
      </dgm:t>
    </dgm:pt>
    <dgm:pt modelId="{0380C259-920D-2E4C-9241-AF678C9F88B0}" type="parTrans" cxnId="{33A207BA-7D57-8D46-8F76-3B325ABB5E72}">
      <dgm:prSet/>
      <dgm:spPr/>
      <dgm:t>
        <a:bodyPr/>
        <a:lstStyle/>
        <a:p>
          <a:endParaRPr lang="en-US"/>
        </a:p>
      </dgm:t>
    </dgm:pt>
    <dgm:pt modelId="{A2F95674-E651-D94F-83D5-02E6B267A0B9}" type="sibTrans" cxnId="{33A207BA-7D57-8D46-8F76-3B325ABB5E72}">
      <dgm:prSet/>
      <dgm:spPr/>
      <dgm:t>
        <a:bodyPr/>
        <a:lstStyle/>
        <a:p>
          <a:endParaRPr lang="en-US"/>
        </a:p>
      </dgm:t>
    </dgm:pt>
    <dgm:pt modelId="{AE02BDBE-2F8B-CC4F-BEBD-87D7937C7E68}">
      <dgm:prSet phldrT="[Text]" custT="1"/>
      <dgm:spPr/>
      <dgm:t>
        <a:bodyPr/>
        <a:lstStyle/>
        <a:p>
          <a:pPr marL="355600" indent="-228600">
            <a:buFont typeface="Arial" panose="020B0604020202020204" pitchFamily="34" charset="0"/>
            <a:buChar char="•"/>
          </a:pPr>
          <a:r>
            <a:rPr lang="en-US" sz="1600">
              <a:solidFill>
                <a:srgbClr val="000000">
                  <a:hueOff val="0"/>
                  <a:satOff val="0"/>
                  <a:lumOff val="0"/>
                  <a:alphaOff val="0"/>
                </a:srgbClr>
              </a:solidFill>
              <a:latin typeface="Arial"/>
              <a:ea typeface="+mn-ea"/>
              <a:cs typeface="+mn-cs"/>
            </a:rPr>
            <a:t>Battery recycling</a:t>
          </a:r>
          <a:endParaRPr lang="en-US" sz="1600"/>
        </a:p>
      </dgm:t>
    </dgm:pt>
    <dgm:pt modelId="{BFE9066A-3335-F045-823A-CC8A2EE9327F}" type="parTrans" cxnId="{0EB62E43-9127-9C42-A54B-12667FD5529A}">
      <dgm:prSet/>
      <dgm:spPr/>
      <dgm:t>
        <a:bodyPr/>
        <a:lstStyle/>
        <a:p>
          <a:endParaRPr lang="en-US"/>
        </a:p>
      </dgm:t>
    </dgm:pt>
    <dgm:pt modelId="{D7F82D19-7B48-234C-9F3F-F1436DE1719D}" type="sibTrans" cxnId="{0EB62E43-9127-9C42-A54B-12667FD5529A}">
      <dgm:prSet/>
      <dgm:spPr/>
      <dgm:t>
        <a:bodyPr/>
        <a:lstStyle/>
        <a:p>
          <a:endParaRPr lang="en-US"/>
        </a:p>
      </dgm:t>
    </dgm:pt>
    <dgm:pt modelId="{5D335169-0E36-A243-B767-29CC12EA4E2F}" type="pres">
      <dgm:prSet presAssocID="{9DEBC7B7-C273-0C4D-ADD6-616A9E69291A}" presName="Name0" presStyleCnt="0">
        <dgm:presLayoutVars>
          <dgm:dir/>
          <dgm:animLvl val="lvl"/>
          <dgm:resizeHandles val="exact"/>
        </dgm:presLayoutVars>
      </dgm:prSet>
      <dgm:spPr/>
    </dgm:pt>
    <dgm:pt modelId="{BB172102-C72D-954B-B71A-DC8FDDEE6F3F}" type="pres">
      <dgm:prSet presAssocID="{ACAE199F-9DA8-BA40-9CD0-9197D4CB0A7A}" presName="composite" presStyleCnt="0"/>
      <dgm:spPr/>
    </dgm:pt>
    <dgm:pt modelId="{201F1232-0157-BB47-9238-D149C7170EE5}" type="pres">
      <dgm:prSet presAssocID="{ACAE199F-9DA8-BA40-9CD0-9197D4CB0A7A}" presName="parTx" presStyleLbl="node1" presStyleIdx="0" presStyleCnt="4">
        <dgm:presLayoutVars>
          <dgm:chMax val="0"/>
          <dgm:chPref val="0"/>
          <dgm:bulletEnabled val="1"/>
        </dgm:presLayoutVars>
      </dgm:prSet>
      <dgm:spPr/>
    </dgm:pt>
    <dgm:pt modelId="{E0A0C32F-B127-C749-81D5-72D2489B69A9}" type="pres">
      <dgm:prSet presAssocID="{ACAE199F-9DA8-BA40-9CD0-9197D4CB0A7A}" presName="desTx" presStyleLbl="revTx" presStyleIdx="0" presStyleCnt="4">
        <dgm:presLayoutVars>
          <dgm:bulletEnabled val="1"/>
        </dgm:presLayoutVars>
      </dgm:prSet>
      <dgm:spPr/>
    </dgm:pt>
    <dgm:pt modelId="{E57FE873-1D44-3749-873D-B9753BBC9091}" type="pres">
      <dgm:prSet presAssocID="{CD27BF22-6F77-FB46-A814-1187564E661C}" presName="space" presStyleCnt="0"/>
      <dgm:spPr/>
    </dgm:pt>
    <dgm:pt modelId="{1E7AD7AB-43A0-9641-B488-469102E59836}" type="pres">
      <dgm:prSet presAssocID="{35BBDE6E-B6F6-B045-B851-26DE811F84BC}" presName="composite" presStyleCnt="0"/>
      <dgm:spPr/>
    </dgm:pt>
    <dgm:pt modelId="{45184217-D41C-7F47-BC76-6D237F2C8882}" type="pres">
      <dgm:prSet presAssocID="{35BBDE6E-B6F6-B045-B851-26DE811F84BC}" presName="parTx" presStyleLbl="node1" presStyleIdx="1" presStyleCnt="4">
        <dgm:presLayoutVars>
          <dgm:chMax val="0"/>
          <dgm:chPref val="0"/>
          <dgm:bulletEnabled val="1"/>
        </dgm:presLayoutVars>
      </dgm:prSet>
      <dgm:spPr/>
    </dgm:pt>
    <dgm:pt modelId="{8241D9F3-CCA6-6541-B4F5-2E4CA246C1E0}" type="pres">
      <dgm:prSet presAssocID="{35BBDE6E-B6F6-B045-B851-26DE811F84BC}" presName="desTx" presStyleLbl="revTx" presStyleIdx="1" presStyleCnt="4">
        <dgm:presLayoutVars>
          <dgm:bulletEnabled val="1"/>
        </dgm:presLayoutVars>
      </dgm:prSet>
      <dgm:spPr/>
    </dgm:pt>
    <dgm:pt modelId="{230F1DB7-02AF-C945-82BA-E4CFDBF190F8}" type="pres">
      <dgm:prSet presAssocID="{E6FB48F8-0C3D-0A4E-8D5E-3C4D03DBDD3F}" presName="space" presStyleCnt="0"/>
      <dgm:spPr/>
    </dgm:pt>
    <dgm:pt modelId="{B843CF2A-69F0-8B48-A374-40EB27DBFACF}" type="pres">
      <dgm:prSet presAssocID="{228B0057-B5B4-EC47-805C-2179BDC5FBE7}" presName="composite" presStyleCnt="0"/>
      <dgm:spPr/>
    </dgm:pt>
    <dgm:pt modelId="{56DF45ED-B775-7945-B404-92167CCA82C2}" type="pres">
      <dgm:prSet presAssocID="{228B0057-B5B4-EC47-805C-2179BDC5FBE7}" presName="parTx" presStyleLbl="node1" presStyleIdx="2" presStyleCnt="4">
        <dgm:presLayoutVars>
          <dgm:chMax val="0"/>
          <dgm:chPref val="0"/>
          <dgm:bulletEnabled val="1"/>
        </dgm:presLayoutVars>
      </dgm:prSet>
      <dgm:spPr/>
    </dgm:pt>
    <dgm:pt modelId="{5EE792F7-6D8C-A64F-9095-FCA936E54FB2}" type="pres">
      <dgm:prSet presAssocID="{228B0057-B5B4-EC47-805C-2179BDC5FBE7}" presName="desTx" presStyleLbl="revTx" presStyleIdx="2" presStyleCnt="4">
        <dgm:presLayoutVars>
          <dgm:bulletEnabled val="1"/>
        </dgm:presLayoutVars>
      </dgm:prSet>
      <dgm:spPr/>
    </dgm:pt>
    <dgm:pt modelId="{A9C35666-3600-4545-ADD0-9FA7E1701325}" type="pres">
      <dgm:prSet presAssocID="{14855EE1-60D4-5D4A-9BEC-E5C05F378B87}" presName="space" presStyleCnt="0"/>
      <dgm:spPr/>
    </dgm:pt>
    <dgm:pt modelId="{2D1FBD11-FACB-F640-BCC5-30B390BC2AB8}" type="pres">
      <dgm:prSet presAssocID="{ABF9D390-CD6C-D549-87EA-211921152EE8}" presName="composite" presStyleCnt="0"/>
      <dgm:spPr/>
    </dgm:pt>
    <dgm:pt modelId="{EE8639A7-7823-C14F-B146-1149BE74D8AC}" type="pres">
      <dgm:prSet presAssocID="{ABF9D390-CD6C-D549-87EA-211921152EE8}" presName="parTx" presStyleLbl="node1" presStyleIdx="3" presStyleCnt="4">
        <dgm:presLayoutVars>
          <dgm:chMax val="0"/>
          <dgm:chPref val="0"/>
          <dgm:bulletEnabled val="1"/>
        </dgm:presLayoutVars>
      </dgm:prSet>
      <dgm:spPr/>
    </dgm:pt>
    <dgm:pt modelId="{060F64A3-C5A1-EB47-850A-1F404628639E}" type="pres">
      <dgm:prSet presAssocID="{ABF9D390-CD6C-D549-87EA-211921152EE8}" presName="desTx" presStyleLbl="revTx" presStyleIdx="3" presStyleCnt="4">
        <dgm:presLayoutVars>
          <dgm:bulletEnabled val="1"/>
        </dgm:presLayoutVars>
      </dgm:prSet>
      <dgm:spPr/>
    </dgm:pt>
  </dgm:ptLst>
  <dgm:cxnLst>
    <dgm:cxn modelId="{7C96FD12-4FF0-594B-BAF3-2E1C5B86A254}" type="presOf" srcId="{8CEC43CC-B874-4242-9114-1EBC0968C202}" destId="{8241D9F3-CCA6-6541-B4F5-2E4CA246C1E0}" srcOrd="0" destOrd="0" presId="urn:microsoft.com/office/officeart/2005/8/layout/chevron1"/>
    <dgm:cxn modelId="{21FB951C-5620-794B-8030-0F73003BDB90}" srcId="{9DEBC7B7-C273-0C4D-ADD6-616A9E69291A}" destId="{35BBDE6E-B6F6-B045-B851-26DE811F84BC}" srcOrd="1" destOrd="0" parTransId="{45C3EE1C-033F-354C-915B-A9636194712D}" sibTransId="{E6FB48F8-0C3D-0A4E-8D5E-3C4D03DBDD3F}"/>
    <dgm:cxn modelId="{D0124C21-98DD-2542-9D8B-FF025D80A598}" srcId="{9DEBC7B7-C273-0C4D-ADD6-616A9E69291A}" destId="{ACAE199F-9DA8-BA40-9CD0-9197D4CB0A7A}" srcOrd="0" destOrd="0" parTransId="{6D050F40-6462-8D4A-86C6-0B279093BA56}" sibTransId="{CD27BF22-6F77-FB46-A814-1187564E661C}"/>
    <dgm:cxn modelId="{CF7A3C2C-0993-F441-9D8E-C3005E9848BA}" srcId="{228B0057-B5B4-EC47-805C-2179BDC5FBE7}" destId="{74FC8EAB-AE56-0F4F-BC1A-8D9E3A425351}" srcOrd="1" destOrd="0" parTransId="{B9752306-82F3-654B-9567-E8E8837C55D4}" sibTransId="{1979B72E-D967-D448-B714-4D0ECF983D0E}"/>
    <dgm:cxn modelId="{D793762D-8A15-DE40-9B8D-C991248E89C5}" type="presOf" srcId="{74FC8EAB-AE56-0F4F-BC1A-8D9E3A425351}" destId="{5EE792F7-6D8C-A64F-9095-FCA936E54FB2}" srcOrd="0" destOrd="1" presId="urn:microsoft.com/office/officeart/2005/8/layout/chevron1"/>
    <dgm:cxn modelId="{0EB62E43-9127-9C42-A54B-12667FD5529A}" srcId="{ACAE199F-9DA8-BA40-9CD0-9197D4CB0A7A}" destId="{AE02BDBE-2F8B-CC4F-BEBD-87D7937C7E68}" srcOrd="5" destOrd="0" parTransId="{BFE9066A-3335-F045-823A-CC8A2EE9327F}" sibTransId="{D7F82D19-7B48-234C-9F3F-F1436DE1719D}"/>
    <dgm:cxn modelId="{9D009446-114A-8E45-A72C-831FC00553E3}" srcId="{ACAE199F-9DA8-BA40-9CD0-9197D4CB0A7A}" destId="{5E915D06-276A-FB44-B03B-9E1AA9BDFC53}" srcOrd="3" destOrd="0" parTransId="{7550E323-4198-8047-A708-6AB4D4C0FF22}" sibTransId="{AC4946F0-37C5-9147-A2C9-94C691286AFB}"/>
    <dgm:cxn modelId="{B9CAD369-E5A2-1447-A72B-DC1E18406E03}" srcId="{228B0057-B5B4-EC47-805C-2179BDC5FBE7}" destId="{692EA3F0-0448-324B-B95D-C9A130738DB4}" srcOrd="0" destOrd="0" parTransId="{5DC30543-4EE6-8D48-872C-0BD7A94AF46A}" sibTransId="{C0AFFBDA-4BF4-3C49-80C6-3203FAF5408B}"/>
    <dgm:cxn modelId="{17B2B56B-828F-D44C-B303-7444FF75F237}" type="presOf" srcId="{DC987F3D-E61B-B74A-B9D2-2931554BE22B}" destId="{E0A0C32F-B127-C749-81D5-72D2489B69A9}" srcOrd="0" destOrd="1" presId="urn:microsoft.com/office/officeart/2005/8/layout/chevron1"/>
    <dgm:cxn modelId="{A954796C-B477-4A43-A9F9-B3ED3DE226F8}" srcId="{228B0057-B5B4-EC47-805C-2179BDC5FBE7}" destId="{8216F9DA-F058-8A43-81C0-02C19841665C}" srcOrd="2" destOrd="0" parTransId="{4D748B02-F8D7-A442-BDCF-B9F3473A1289}" sibTransId="{41E6BF1E-4C3F-3B45-9F78-51D2A1A260B7}"/>
    <dgm:cxn modelId="{9C742B6E-4336-1340-BEA3-F5A57563EE75}" srcId="{ACAE199F-9DA8-BA40-9CD0-9197D4CB0A7A}" destId="{19518961-D354-8E48-BB01-050EAAA4AFE4}" srcOrd="2" destOrd="0" parTransId="{677922CF-DD3D-E24B-8493-A8804BD4241D}" sibTransId="{EE5723DB-E8D2-3647-B148-0898F47B21BF}"/>
    <dgm:cxn modelId="{8BC20172-56EC-D74D-A1D0-2A14B31406A9}" type="presOf" srcId="{0DBC6230-A3B1-B34A-81A1-DA99D1BFC267}" destId="{060F64A3-C5A1-EB47-850A-1F404628639E}" srcOrd="0" destOrd="0" presId="urn:microsoft.com/office/officeart/2005/8/layout/chevron1"/>
    <dgm:cxn modelId="{AF3E3C73-DACB-AB4E-B415-6DAEADC013BF}" type="presOf" srcId="{8216F9DA-F058-8A43-81C0-02C19841665C}" destId="{5EE792F7-6D8C-A64F-9095-FCA936E54FB2}" srcOrd="0" destOrd="2" presId="urn:microsoft.com/office/officeart/2005/8/layout/chevron1"/>
    <dgm:cxn modelId="{4EE85873-1ED9-4045-BD95-82535D5F20C6}" type="presOf" srcId="{692EA3F0-0448-324B-B95D-C9A130738DB4}" destId="{5EE792F7-6D8C-A64F-9095-FCA936E54FB2}" srcOrd="0" destOrd="0" presId="urn:microsoft.com/office/officeart/2005/8/layout/chevron1"/>
    <dgm:cxn modelId="{07DFDA58-5CD3-434E-B0A5-5EC07E601BD1}" type="presOf" srcId="{D3F260D0-2C2C-2441-ADF0-A6DEECED1D84}" destId="{8241D9F3-CCA6-6541-B4F5-2E4CA246C1E0}" srcOrd="0" destOrd="1" presId="urn:microsoft.com/office/officeart/2005/8/layout/chevron1"/>
    <dgm:cxn modelId="{487F4881-A7A1-A742-8E02-572BD3E5CFDE}" type="presOf" srcId="{ABF9D390-CD6C-D549-87EA-211921152EE8}" destId="{EE8639A7-7823-C14F-B146-1149BE74D8AC}" srcOrd="0" destOrd="0" presId="urn:microsoft.com/office/officeart/2005/8/layout/chevron1"/>
    <dgm:cxn modelId="{5E533588-3442-9949-85CD-26872BF1CAE4}" type="presOf" srcId="{D00D789E-2735-BF4D-AE38-5A97CF6443D7}" destId="{E0A0C32F-B127-C749-81D5-72D2489B69A9}" srcOrd="0" destOrd="4" presId="urn:microsoft.com/office/officeart/2005/8/layout/chevron1"/>
    <dgm:cxn modelId="{C8169690-B489-FE41-A36D-95B891AA1AF7}" type="presOf" srcId="{01F4DC80-42DF-6B4F-AF04-2CA94E3B5186}" destId="{E0A0C32F-B127-C749-81D5-72D2489B69A9}" srcOrd="0" destOrd="0" presId="urn:microsoft.com/office/officeart/2005/8/layout/chevron1"/>
    <dgm:cxn modelId="{E3E271A2-1537-B147-AA78-BFEC96672864}" srcId="{9DEBC7B7-C273-0C4D-ADD6-616A9E69291A}" destId="{ABF9D390-CD6C-D549-87EA-211921152EE8}" srcOrd="3" destOrd="0" parTransId="{C30EF2F3-1B63-1E44-942B-4F116213FF89}" sibTransId="{603FAA02-9193-3443-82E1-681AC54B038A}"/>
    <dgm:cxn modelId="{10F112A9-7773-684A-9740-F652790460E4}" type="presOf" srcId="{AE02BDBE-2F8B-CC4F-BEBD-87D7937C7E68}" destId="{E0A0C32F-B127-C749-81D5-72D2489B69A9}" srcOrd="0" destOrd="5" presId="urn:microsoft.com/office/officeart/2005/8/layout/chevron1"/>
    <dgm:cxn modelId="{C3CF60B4-CEA9-BB47-A74E-3F097E3FBD29}" srcId="{ACAE199F-9DA8-BA40-9CD0-9197D4CB0A7A}" destId="{01F4DC80-42DF-6B4F-AF04-2CA94E3B5186}" srcOrd="0" destOrd="0" parTransId="{C6B8F745-D9D8-E34A-903E-4A4FCE0D36AC}" sibTransId="{2DBB64FC-2C04-1E4B-BA68-78A3738BB045}"/>
    <dgm:cxn modelId="{DD8CC8B4-7B0E-6D4D-8FFA-15BFA300F01F}" srcId="{ACAE199F-9DA8-BA40-9CD0-9197D4CB0A7A}" destId="{DC987F3D-E61B-B74A-B9D2-2931554BE22B}" srcOrd="1" destOrd="0" parTransId="{AC61AAA2-F454-1B42-ADC7-53CBD287E2EE}" sibTransId="{0A556584-AC8E-EF43-BBE2-E6CFCD234688}"/>
    <dgm:cxn modelId="{33A207BA-7D57-8D46-8F76-3B325ABB5E72}" srcId="{ABF9D390-CD6C-D549-87EA-211921152EE8}" destId="{0DBC6230-A3B1-B34A-81A1-DA99D1BFC267}" srcOrd="0" destOrd="0" parTransId="{0380C259-920D-2E4C-9241-AF678C9F88B0}" sibTransId="{A2F95674-E651-D94F-83D5-02E6B267A0B9}"/>
    <dgm:cxn modelId="{DD7CC0CE-DFB2-E74E-81CF-FA588FD8FD8A}" type="presOf" srcId="{228B0057-B5B4-EC47-805C-2179BDC5FBE7}" destId="{56DF45ED-B775-7945-B404-92167CCA82C2}" srcOrd="0" destOrd="0" presId="urn:microsoft.com/office/officeart/2005/8/layout/chevron1"/>
    <dgm:cxn modelId="{964DA5D0-AEBE-BE42-AF37-4F52181DD43E}" type="presOf" srcId="{19518961-D354-8E48-BB01-050EAAA4AFE4}" destId="{E0A0C32F-B127-C749-81D5-72D2489B69A9}" srcOrd="0" destOrd="2" presId="urn:microsoft.com/office/officeart/2005/8/layout/chevron1"/>
    <dgm:cxn modelId="{E73DE7D3-B12B-354E-A660-409F2E645C24}" srcId="{9DEBC7B7-C273-0C4D-ADD6-616A9E69291A}" destId="{228B0057-B5B4-EC47-805C-2179BDC5FBE7}" srcOrd="2" destOrd="0" parTransId="{D0ED7D12-80FB-4F4F-AFB7-F546737CA4D3}" sibTransId="{14855EE1-60D4-5D4A-9BEC-E5C05F378B87}"/>
    <dgm:cxn modelId="{EFC419D4-338E-8E41-B110-AEB16B92ADFC}" type="presOf" srcId="{35BBDE6E-B6F6-B045-B851-26DE811F84BC}" destId="{45184217-D41C-7F47-BC76-6D237F2C8882}" srcOrd="0" destOrd="0" presId="urn:microsoft.com/office/officeart/2005/8/layout/chevron1"/>
    <dgm:cxn modelId="{0B837DD7-C8F6-324B-A277-563A6B93A501}" srcId="{ACAE199F-9DA8-BA40-9CD0-9197D4CB0A7A}" destId="{D00D789E-2735-BF4D-AE38-5A97CF6443D7}" srcOrd="4" destOrd="0" parTransId="{98D5C83C-1C00-DC42-8194-0F5583CFF6AA}" sibTransId="{48E702A0-334A-644B-909B-80656B9582C3}"/>
    <dgm:cxn modelId="{93321FF0-780F-B848-A654-98C92D2F2EE2}" type="presOf" srcId="{5E915D06-276A-FB44-B03B-9E1AA9BDFC53}" destId="{E0A0C32F-B127-C749-81D5-72D2489B69A9}" srcOrd="0" destOrd="3" presId="urn:microsoft.com/office/officeart/2005/8/layout/chevron1"/>
    <dgm:cxn modelId="{4F5289F2-E2B0-C545-8925-223B630C25C1}" type="presOf" srcId="{ACAE199F-9DA8-BA40-9CD0-9197D4CB0A7A}" destId="{201F1232-0157-BB47-9238-D149C7170EE5}" srcOrd="0" destOrd="0" presId="urn:microsoft.com/office/officeart/2005/8/layout/chevron1"/>
    <dgm:cxn modelId="{E3BD37F3-D43E-0649-BBC0-FBD06786AF12}" type="presOf" srcId="{9DEBC7B7-C273-0C4D-ADD6-616A9E69291A}" destId="{5D335169-0E36-A243-B767-29CC12EA4E2F}" srcOrd="0" destOrd="0" presId="urn:microsoft.com/office/officeart/2005/8/layout/chevron1"/>
    <dgm:cxn modelId="{7300B1F6-4A49-5540-8EBA-82A52721373A}" srcId="{35BBDE6E-B6F6-B045-B851-26DE811F84BC}" destId="{D3F260D0-2C2C-2441-ADF0-A6DEECED1D84}" srcOrd="1" destOrd="0" parTransId="{0ACA15C3-39AB-0E42-9F51-F02D57056142}" sibTransId="{71B9FA83-3C51-CD40-AC56-8D579F918B4D}"/>
    <dgm:cxn modelId="{35798EFE-546E-0748-B936-657A596F2CF6}" srcId="{35BBDE6E-B6F6-B045-B851-26DE811F84BC}" destId="{8CEC43CC-B874-4242-9114-1EBC0968C202}" srcOrd="0" destOrd="0" parTransId="{5F502CBA-2DF0-B646-9A6F-D4EA24E4DEC0}" sibTransId="{C70FEB35-C7BC-B140-A2C0-9398579140AF}"/>
    <dgm:cxn modelId="{E4B24B25-8729-504B-84F3-1958854400AE}" type="presParOf" srcId="{5D335169-0E36-A243-B767-29CC12EA4E2F}" destId="{BB172102-C72D-954B-B71A-DC8FDDEE6F3F}" srcOrd="0" destOrd="0" presId="urn:microsoft.com/office/officeart/2005/8/layout/chevron1"/>
    <dgm:cxn modelId="{8DF048E7-792A-EC41-9D7A-987856589EDD}" type="presParOf" srcId="{BB172102-C72D-954B-B71A-DC8FDDEE6F3F}" destId="{201F1232-0157-BB47-9238-D149C7170EE5}" srcOrd="0" destOrd="0" presId="urn:microsoft.com/office/officeart/2005/8/layout/chevron1"/>
    <dgm:cxn modelId="{6C668198-8B88-6341-8656-980AFE23048D}" type="presParOf" srcId="{BB172102-C72D-954B-B71A-DC8FDDEE6F3F}" destId="{E0A0C32F-B127-C749-81D5-72D2489B69A9}" srcOrd="1" destOrd="0" presId="urn:microsoft.com/office/officeart/2005/8/layout/chevron1"/>
    <dgm:cxn modelId="{E93A30F1-D0CD-F543-AF3C-B623AAF5FEA8}" type="presParOf" srcId="{5D335169-0E36-A243-B767-29CC12EA4E2F}" destId="{E57FE873-1D44-3749-873D-B9753BBC9091}" srcOrd="1" destOrd="0" presId="urn:microsoft.com/office/officeart/2005/8/layout/chevron1"/>
    <dgm:cxn modelId="{038E5AB0-0771-A945-8A5C-4C2298D5F79E}" type="presParOf" srcId="{5D335169-0E36-A243-B767-29CC12EA4E2F}" destId="{1E7AD7AB-43A0-9641-B488-469102E59836}" srcOrd="2" destOrd="0" presId="urn:microsoft.com/office/officeart/2005/8/layout/chevron1"/>
    <dgm:cxn modelId="{D7971F67-AF91-AF47-9BF4-4666F226F995}" type="presParOf" srcId="{1E7AD7AB-43A0-9641-B488-469102E59836}" destId="{45184217-D41C-7F47-BC76-6D237F2C8882}" srcOrd="0" destOrd="0" presId="urn:microsoft.com/office/officeart/2005/8/layout/chevron1"/>
    <dgm:cxn modelId="{B391DC39-3DBD-2647-ABB1-6A7CF512C70F}" type="presParOf" srcId="{1E7AD7AB-43A0-9641-B488-469102E59836}" destId="{8241D9F3-CCA6-6541-B4F5-2E4CA246C1E0}" srcOrd="1" destOrd="0" presId="urn:microsoft.com/office/officeart/2005/8/layout/chevron1"/>
    <dgm:cxn modelId="{BDD87372-9074-B446-A2DC-9CACEBE8A1B7}" type="presParOf" srcId="{5D335169-0E36-A243-B767-29CC12EA4E2F}" destId="{230F1DB7-02AF-C945-82BA-E4CFDBF190F8}" srcOrd="3" destOrd="0" presId="urn:microsoft.com/office/officeart/2005/8/layout/chevron1"/>
    <dgm:cxn modelId="{D906DE41-610D-3B49-8643-E5E822833533}" type="presParOf" srcId="{5D335169-0E36-A243-B767-29CC12EA4E2F}" destId="{B843CF2A-69F0-8B48-A374-40EB27DBFACF}" srcOrd="4" destOrd="0" presId="urn:microsoft.com/office/officeart/2005/8/layout/chevron1"/>
    <dgm:cxn modelId="{8FB928FB-7E75-3046-92F3-8009AF1E9C16}" type="presParOf" srcId="{B843CF2A-69F0-8B48-A374-40EB27DBFACF}" destId="{56DF45ED-B775-7945-B404-92167CCA82C2}" srcOrd="0" destOrd="0" presId="urn:microsoft.com/office/officeart/2005/8/layout/chevron1"/>
    <dgm:cxn modelId="{84C7263E-E828-8B4E-8F39-616506543795}" type="presParOf" srcId="{B843CF2A-69F0-8B48-A374-40EB27DBFACF}" destId="{5EE792F7-6D8C-A64F-9095-FCA936E54FB2}" srcOrd="1" destOrd="0" presId="urn:microsoft.com/office/officeart/2005/8/layout/chevron1"/>
    <dgm:cxn modelId="{891A32CA-5CB2-BE43-B17C-7F9A04A9FCDB}" type="presParOf" srcId="{5D335169-0E36-A243-B767-29CC12EA4E2F}" destId="{A9C35666-3600-4545-ADD0-9FA7E1701325}" srcOrd="5" destOrd="0" presId="urn:microsoft.com/office/officeart/2005/8/layout/chevron1"/>
    <dgm:cxn modelId="{7E44DDAA-9663-B04B-890D-8D966C4B6E69}" type="presParOf" srcId="{5D335169-0E36-A243-B767-29CC12EA4E2F}" destId="{2D1FBD11-FACB-F640-BCC5-30B390BC2AB8}" srcOrd="6" destOrd="0" presId="urn:microsoft.com/office/officeart/2005/8/layout/chevron1"/>
    <dgm:cxn modelId="{AF259C64-2853-4243-B520-C320D9013E67}" type="presParOf" srcId="{2D1FBD11-FACB-F640-BCC5-30B390BC2AB8}" destId="{EE8639A7-7823-C14F-B146-1149BE74D8AC}" srcOrd="0" destOrd="0" presId="urn:microsoft.com/office/officeart/2005/8/layout/chevron1"/>
    <dgm:cxn modelId="{4130EF27-DAFD-5241-96EF-25F995BFB4A1}" type="presParOf" srcId="{2D1FBD11-FACB-F640-BCC5-30B390BC2AB8}" destId="{060F64A3-C5A1-EB47-850A-1F404628639E}" srcOrd="1" destOrd="0" presId="urn:microsoft.com/office/officeart/2005/8/layout/chevron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1F1232-0157-BB47-9238-D149C7170EE5}">
      <dsp:nvSpPr>
        <dsp:cNvPr id="0" name=""/>
        <dsp:cNvSpPr/>
      </dsp:nvSpPr>
      <dsp:spPr>
        <a:xfrm>
          <a:off x="6766" y="273942"/>
          <a:ext cx="2959026" cy="1183610"/>
        </a:xfrm>
        <a:prstGeom prst="chevron">
          <a:avLst/>
        </a:prstGeom>
        <a:solidFill>
          <a:schemeClr val="accent1">
            <a:hueOff val="0"/>
            <a:satOff val="0"/>
            <a:lumOff val="0"/>
            <a:alphaOff val="0"/>
          </a:schemeClr>
        </a:solid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r" defTabSz="800100">
            <a:lnSpc>
              <a:spcPct val="90000"/>
            </a:lnSpc>
            <a:spcBef>
              <a:spcPct val="0"/>
            </a:spcBef>
            <a:spcAft>
              <a:spcPct val="35000"/>
            </a:spcAft>
            <a:buNone/>
          </a:pPr>
          <a:r>
            <a:rPr lang="en-US" sz="1800" b="1" kern="1200"/>
            <a:t>Battery </a:t>
          </a:r>
        </a:p>
      </dsp:txBody>
      <dsp:txXfrm>
        <a:off x="598571" y="273942"/>
        <a:ext cx="1775416" cy="1183610"/>
      </dsp:txXfrm>
    </dsp:sp>
    <dsp:sp modelId="{E0A0C32F-B127-C749-81D5-72D2489B69A9}">
      <dsp:nvSpPr>
        <dsp:cNvPr id="0" name=""/>
        <dsp:cNvSpPr/>
      </dsp:nvSpPr>
      <dsp:spPr>
        <a:xfrm>
          <a:off x="6766" y="1605504"/>
          <a:ext cx="2367221" cy="22280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355600" lvl="1" indent="-228600" algn="l" defTabSz="711200">
            <a:lnSpc>
              <a:spcPct val="90000"/>
            </a:lnSpc>
            <a:spcBef>
              <a:spcPct val="0"/>
            </a:spcBef>
            <a:spcAft>
              <a:spcPct val="15000"/>
            </a:spcAft>
            <a:buChar char="•"/>
            <a:tabLst/>
          </a:pPr>
          <a:r>
            <a:rPr lang="en-US" sz="1600" kern="1200"/>
            <a:t>Raw material mining</a:t>
          </a:r>
        </a:p>
        <a:p>
          <a:pPr marL="355600" lvl="1" indent="-228600" algn="l" defTabSz="711200">
            <a:lnSpc>
              <a:spcPct val="90000"/>
            </a:lnSpc>
            <a:spcBef>
              <a:spcPct val="0"/>
            </a:spcBef>
            <a:spcAft>
              <a:spcPct val="15000"/>
            </a:spcAft>
            <a:buChar char="•"/>
            <a:tabLst/>
          </a:pPr>
          <a:r>
            <a:rPr lang="en-US" sz="1600" kern="1200"/>
            <a:t>Raw material processing and refining</a:t>
          </a:r>
        </a:p>
        <a:p>
          <a:pPr marL="355600" lvl="1" indent="-228600" algn="l" defTabSz="711200">
            <a:lnSpc>
              <a:spcPct val="90000"/>
            </a:lnSpc>
            <a:spcBef>
              <a:spcPct val="0"/>
            </a:spcBef>
            <a:spcAft>
              <a:spcPct val="15000"/>
            </a:spcAft>
            <a:buChar char="•"/>
            <a:tabLst/>
          </a:pPr>
          <a:r>
            <a:rPr lang="en-US" sz="1600" kern="1200"/>
            <a:t>Cathode and anode </a:t>
          </a:r>
          <a:r>
            <a:rPr lang="en-US" sz="1600" kern="1200">
              <a:latin typeface="Arial"/>
            </a:rPr>
            <a:t>material</a:t>
          </a:r>
          <a:r>
            <a:rPr lang="en-US" sz="1600" kern="1200"/>
            <a:t> manufacturing</a:t>
          </a:r>
        </a:p>
        <a:p>
          <a:pPr marL="355600" lvl="1" indent="-228600" algn="l" defTabSz="711200">
            <a:lnSpc>
              <a:spcPct val="90000"/>
            </a:lnSpc>
            <a:spcBef>
              <a:spcPct val="0"/>
            </a:spcBef>
            <a:spcAft>
              <a:spcPct val="15000"/>
            </a:spcAft>
            <a:buChar char="•"/>
            <a:tabLst/>
          </a:pPr>
          <a:r>
            <a:rPr lang="en-US" sz="1600" kern="1200"/>
            <a:t>Cell fabrication</a:t>
          </a:r>
        </a:p>
        <a:p>
          <a:pPr marL="355600" lvl="1" indent="-228600" algn="l" defTabSz="711200">
            <a:lnSpc>
              <a:spcPct val="90000"/>
            </a:lnSpc>
            <a:spcBef>
              <a:spcPct val="0"/>
            </a:spcBef>
            <a:spcAft>
              <a:spcPct val="15000"/>
            </a:spcAft>
            <a:buChar char="•"/>
            <a:tabLst/>
          </a:pPr>
          <a:r>
            <a:rPr lang="en-US" sz="1600" kern="1200"/>
            <a:t>Battery packing</a:t>
          </a:r>
        </a:p>
        <a:p>
          <a:pPr marL="355600" lvl="1" indent="-228600" algn="l" defTabSz="711200">
            <a:lnSpc>
              <a:spcPct val="90000"/>
            </a:lnSpc>
            <a:spcBef>
              <a:spcPct val="0"/>
            </a:spcBef>
            <a:spcAft>
              <a:spcPct val="15000"/>
            </a:spcAft>
            <a:buFont typeface="Arial" panose="020B0604020202020204" pitchFamily="34" charset="0"/>
            <a:buChar char="•"/>
          </a:pPr>
          <a:r>
            <a:rPr lang="en-US" sz="1600" kern="1200">
              <a:solidFill>
                <a:srgbClr val="000000">
                  <a:hueOff val="0"/>
                  <a:satOff val="0"/>
                  <a:lumOff val="0"/>
                  <a:alphaOff val="0"/>
                </a:srgbClr>
              </a:solidFill>
              <a:latin typeface="Arial"/>
              <a:ea typeface="+mn-ea"/>
              <a:cs typeface="+mn-cs"/>
            </a:rPr>
            <a:t>Battery recycling</a:t>
          </a:r>
          <a:endParaRPr lang="en-US" sz="1600" kern="1200"/>
        </a:p>
      </dsp:txBody>
      <dsp:txXfrm>
        <a:off x="6766" y="1605504"/>
        <a:ext cx="2367221" cy="2228027"/>
      </dsp:txXfrm>
    </dsp:sp>
    <dsp:sp modelId="{45184217-D41C-7F47-BC76-6D237F2C8882}">
      <dsp:nvSpPr>
        <dsp:cNvPr id="0" name=""/>
        <dsp:cNvSpPr/>
      </dsp:nvSpPr>
      <dsp:spPr>
        <a:xfrm>
          <a:off x="2749792" y="273942"/>
          <a:ext cx="2959026" cy="1183610"/>
        </a:xfrm>
        <a:prstGeom prst="chevron">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r" defTabSz="800100">
            <a:lnSpc>
              <a:spcPct val="90000"/>
            </a:lnSpc>
            <a:spcBef>
              <a:spcPct val="0"/>
            </a:spcBef>
            <a:spcAft>
              <a:spcPct val="35000"/>
            </a:spcAft>
            <a:buNone/>
          </a:pPr>
          <a:r>
            <a:rPr lang="en-US" sz="1800" b="1" kern="1200"/>
            <a:t>EV</a:t>
          </a:r>
        </a:p>
      </dsp:txBody>
      <dsp:txXfrm>
        <a:off x="3341597" y="273942"/>
        <a:ext cx="1775416" cy="1183610"/>
      </dsp:txXfrm>
    </dsp:sp>
    <dsp:sp modelId="{8241D9F3-CCA6-6541-B4F5-2E4CA246C1E0}">
      <dsp:nvSpPr>
        <dsp:cNvPr id="0" name=""/>
        <dsp:cNvSpPr/>
      </dsp:nvSpPr>
      <dsp:spPr>
        <a:xfrm>
          <a:off x="2749792" y="1605504"/>
          <a:ext cx="2367221" cy="22280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355600" lvl="1" indent="-177800" algn="l" defTabSz="711200">
            <a:lnSpc>
              <a:spcPct val="90000"/>
            </a:lnSpc>
            <a:spcBef>
              <a:spcPct val="0"/>
            </a:spcBef>
            <a:spcAft>
              <a:spcPct val="15000"/>
            </a:spcAft>
            <a:buChar char="•"/>
            <a:tabLst/>
          </a:pPr>
          <a:r>
            <a:rPr lang="en-US" sz="1600" kern="1200"/>
            <a:t>EV production</a:t>
          </a:r>
        </a:p>
        <a:p>
          <a:pPr marL="355600" lvl="1" indent="-177800" algn="l" defTabSz="711200">
            <a:lnSpc>
              <a:spcPct val="90000"/>
            </a:lnSpc>
            <a:spcBef>
              <a:spcPct val="0"/>
            </a:spcBef>
            <a:spcAft>
              <a:spcPct val="15000"/>
            </a:spcAft>
            <a:buChar char="•"/>
            <a:tabLst/>
          </a:pPr>
          <a:r>
            <a:rPr lang="en-US" sz="1600" kern="1200"/>
            <a:t>EV sales</a:t>
          </a:r>
        </a:p>
      </dsp:txBody>
      <dsp:txXfrm>
        <a:off x="2749792" y="1605504"/>
        <a:ext cx="2367221" cy="2228027"/>
      </dsp:txXfrm>
    </dsp:sp>
    <dsp:sp modelId="{56DF45ED-B775-7945-B404-92167CCA82C2}">
      <dsp:nvSpPr>
        <dsp:cNvPr id="0" name=""/>
        <dsp:cNvSpPr/>
      </dsp:nvSpPr>
      <dsp:spPr>
        <a:xfrm>
          <a:off x="5492819" y="273942"/>
          <a:ext cx="2959026" cy="1183610"/>
        </a:xfrm>
        <a:prstGeom prst="chevron">
          <a:avLst/>
        </a:prstGeom>
        <a:solidFill>
          <a:schemeClr val="accent4"/>
        </a:solid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r" defTabSz="800100">
            <a:lnSpc>
              <a:spcPct val="90000"/>
            </a:lnSpc>
            <a:spcBef>
              <a:spcPct val="0"/>
            </a:spcBef>
            <a:spcAft>
              <a:spcPct val="35000"/>
            </a:spcAft>
            <a:buNone/>
          </a:pPr>
          <a:r>
            <a:rPr lang="en-US" sz="1800" b="1" kern="1200"/>
            <a:t>  Charging</a:t>
          </a:r>
        </a:p>
      </dsp:txBody>
      <dsp:txXfrm>
        <a:off x="6084624" y="273942"/>
        <a:ext cx="1775416" cy="1183610"/>
      </dsp:txXfrm>
    </dsp:sp>
    <dsp:sp modelId="{5EE792F7-6D8C-A64F-9095-FCA936E54FB2}">
      <dsp:nvSpPr>
        <dsp:cNvPr id="0" name=""/>
        <dsp:cNvSpPr/>
      </dsp:nvSpPr>
      <dsp:spPr>
        <a:xfrm>
          <a:off x="5492819" y="1605504"/>
          <a:ext cx="2367221" cy="22280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Power generation</a:t>
          </a:r>
        </a:p>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Charging equipment manufacturing</a:t>
          </a:r>
        </a:p>
        <a:p>
          <a:pPr marL="355600" lvl="1" indent="-177800" algn="l" defTabSz="711200">
            <a:lnSpc>
              <a:spcPct val="90000"/>
            </a:lnSpc>
            <a:spcBef>
              <a:spcPct val="0"/>
            </a:spcBef>
            <a:spcAft>
              <a:spcPct val="15000"/>
            </a:spcAft>
            <a:buChar char="•"/>
            <a:tabLst/>
          </a:pPr>
          <a:r>
            <a:rPr lang="en-US" sz="1600" kern="1200">
              <a:solidFill>
                <a:srgbClr val="000000">
                  <a:hueOff val="0"/>
                  <a:satOff val="0"/>
                  <a:lumOff val="0"/>
                  <a:alphaOff val="0"/>
                </a:srgbClr>
              </a:solidFill>
              <a:latin typeface="Arial"/>
              <a:ea typeface="+mn-ea"/>
              <a:cs typeface="+mn-cs"/>
            </a:rPr>
            <a:t>Charging operations</a:t>
          </a:r>
        </a:p>
      </dsp:txBody>
      <dsp:txXfrm>
        <a:off x="5492819" y="1605504"/>
        <a:ext cx="2367221" cy="2228027"/>
      </dsp:txXfrm>
    </dsp:sp>
    <dsp:sp modelId="{EE8639A7-7823-C14F-B146-1149BE74D8AC}">
      <dsp:nvSpPr>
        <dsp:cNvPr id="0" name=""/>
        <dsp:cNvSpPr/>
      </dsp:nvSpPr>
      <dsp:spPr>
        <a:xfrm>
          <a:off x="8235846" y="273942"/>
          <a:ext cx="2959026" cy="1183610"/>
        </a:xfrm>
        <a:prstGeom prst="chevron">
          <a:avLst/>
        </a:prstGeom>
        <a:solidFill>
          <a:schemeClr val="accent6"/>
        </a:solidFill>
        <a:ln w="381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r" defTabSz="800100">
            <a:lnSpc>
              <a:spcPct val="90000"/>
            </a:lnSpc>
            <a:spcBef>
              <a:spcPct val="0"/>
            </a:spcBef>
            <a:spcAft>
              <a:spcPct val="35000"/>
            </a:spcAft>
            <a:buNone/>
          </a:pPr>
          <a:r>
            <a:rPr lang="en-US" sz="1800" b="1" kern="1200"/>
            <a:t>Related services</a:t>
          </a:r>
        </a:p>
      </dsp:txBody>
      <dsp:txXfrm>
        <a:off x="8827651" y="273942"/>
        <a:ext cx="1775416" cy="1183610"/>
      </dsp:txXfrm>
    </dsp:sp>
    <dsp:sp modelId="{060F64A3-C5A1-EB47-850A-1F404628639E}">
      <dsp:nvSpPr>
        <dsp:cNvPr id="0" name=""/>
        <dsp:cNvSpPr/>
      </dsp:nvSpPr>
      <dsp:spPr>
        <a:xfrm>
          <a:off x="8235846" y="1605504"/>
          <a:ext cx="2367221" cy="22280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355600" lvl="1" indent="-177800" algn="l" defTabSz="711200">
            <a:lnSpc>
              <a:spcPct val="90000"/>
            </a:lnSpc>
            <a:spcBef>
              <a:spcPct val="0"/>
            </a:spcBef>
            <a:spcAft>
              <a:spcPct val="15000"/>
            </a:spcAft>
            <a:buFont typeface="Arial" panose="020B0604020202020204" pitchFamily="34" charset="0"/>
            <a:buChar char="•"/>
            <a:tabLst/>
          </a:pPr>
          <a:r>
            <a:rPr lang="en-US" sz="1600" kern="1200">
              <a:solidFill>
                <a:srgbClr val="000000">
                  <a:hueOff val="0"/>
                  <a:satOff val="0"/>
                  <a:lumOff val="0"/>
                  <a:alphaOff val="0"/>
                </a:srgbClr>
              </a:solidFill>
              <a:latin typeface="Arial"/>
              <a:ea typeface="+mn-ea"/>
              <a:cs typeface="+mn-cs"/>
            </a:rPr>
            <a:t>Vehicle-to-grid (V2G)</a:t>
          </a:r>
        </a:p>
      </dsp:txBody>
      <dsp:txXfrm>
        <a:off x="8235846" y="1605504"/>
        <a:ext cx="2367221" cy="2228027"/>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2E05374-F0A1-41EC-9E07-A6D0D2AEDA1D}" type="datetimeFigureOut">
              <a:rPr lang="en-US" smtClean="0"/>
              <a:t>3/5/2025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F2026DD-9B05-49FD-8387-C9B0870D6C7A}" type="slidenum">
              <a:rPr lang="en-US" smtClean="0"/>
              <a:t>‹#›</a:t>
            </a:fld>
            <a:endParaRPr lang="en-US"/>
          </a:p>
        </p:txBody>
      </p:sp>
    </p:spTree>
    <p:extLst>
      <p:ext uri="{BB962C8B-B14F-4D97-AF65-F5344CB8AC3E}">
        <p14:creationId xmlns:p14="http://schemas.microsoft.com/office/powerpoint/2010/main" val="7920537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a:t>
            </a:fld>
            <a:endParaRPr lang="en-US"/>
          </a:p>
        </p:txBody>
      </p:sp>
    </p:spTree>
    <p:extLst>
      <p:ext uri="{BB962C8B-B14F-4D97-AF65-F5344CB8AC3E}">
        <p14:creationId xmlns:p14="http://schemas.microsoft.com/office/powerpoint/2010/main" val="38539287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CC805E-6500-C375-684F-2FFE22B366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4DCE05-4D5E-652C-D054-AF398B7D70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6A33FD-4A91-43A2-C5D1-9A2EB587A84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A5EEE65-37FE-8B8E-B835-A61F84801B70}"/>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607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589951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84038-A552-407B-42F3-CFA9275A6C6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CDDE16-8DFB-3F6E-EEEC-2D3EC7F056E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140AD1-44A2-9BC9-7BD6-CE31C277259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BC94786-11BF-A295-E4FC-5B5BB8F25B0F}"/>
              </a:ext>
            </a:extLst>
          </p:cNvPr>
          <p:cNvSpPr>
            <a:spLocks noGrp="1"/>
          </p:cNvSpPr>
          <p:nvPr>
            <p:ph type="sldNum" sz="quarter" idx="5"/>
          </p:nvPr>
        </p:nvSpPr>
        <p:spPr/>
        <p:txBody>
          <a:bodyPr/>
          <a:lstStyle/>
          <a:p>
            <a:fld id="{7C7120ED-20B9-4CC8-A606-12D10436DCAF}" type="slidenum">
              <a:rPr lang="en-US" smtClean="0"/>
              <a:t>17</a:t>
            </a:fld>
            <a:endParaRPr lang="en-US"/>
          </a:p>
        </p:txBody>
      </p:sp>
    </p:spTree>
    <p:extLst>
      <p:ext uri="{BB962C8B-B14F-4D97-AF65-F5344CB8AC3E}">
        <p14:creationId xmlns:p14="http://schemas.microsoft.com/office/powerpoint/2010/main" val="15856938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E9C466-A308-1D6D-8CD1-25D8C554DC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BB1C213-A5EF-0EB1-9EBE-1F11DC665C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857A4D-0170-0399-FECE-9199408B842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64844D-32B9-E8BB-164B-FB2E69B40ED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752662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4DF809-2BC0-7714-F6F6-F8CA6085CBD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0E29ED2-F3B4-D6B2-E6C7-22999891A48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5CB8440-909C-CDCC-3A5C-9D796703305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9FDB55A-9311-AE6B-8745-9D41B088C3C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123253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0B5AD5-72B9-489F-3A62-C0A62B4CCA1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39680E7-B4C2-587A-F20A-476FB068B5C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79A7B3-CD05-0299-2E46-8F932411671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3E7DFD1-5932-2D30-AAF8-0B0696608AC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146020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0CF121-FFC7-AD99-06A9-5FA924BF9A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2978CC-6110-4627-6860-E2BFC387C2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78E7996-4AA3-E397-43A1-42F0717722C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BFE3EE0-5573-81F8-BA72-313493359A5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901269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DDBBAB-44A6-711E-9B85-216162A76B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3CA6B1-35B5-4BB2-57BE-86F35EBCDD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8DA94D0-C686-FF86-6ABF-06CAD4A1AB1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CC04690-F5AA-75E8-1270-D69617449AA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684286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CD6DDA-7E0F-DE5B-DE59-A507689A59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1814916-45B0-8D9F-52C9-B9DC7DB2979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954043-6E24-2E9A-A6F6-486AB8CA465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FA2A9F3-93D6-FF8B-3BD9-ADF73FE44A4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757206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7266E2-98E2-CAF0-936C-F98D7C7740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DD8F8CD-0484-D3D3-6F29-45DA5DF836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0376EC7-5001-9997-E7B6-4684D47111B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B6F5907-1601-0BB6-597D-E3E2CCF2479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2357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BBB3F1-86EC-7FFD-46E1-DBFE839E286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77D36A-82AE-D945-2E7C-128FAC184C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2DF89B-AA9D-F72E-7088-05AC3A6B2A3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83FAECF-5A91-3904-6EA9-17B860BAEB96}"/>
              </a:ext>
            </a:extLst>
          </p:cNvPr>
          <p:cNvSpPr>
            <a:spLocks noGrp="1"/>
          </p:cNvSpPr>
          <p:nvPr>
            <p:ph type="sldNum" sz="quarter" idx="5"/>
          </p:nvPr>
        </p:nvSpPr>
        <p:spPr/>
        <p:txBody>
          <a:bodyPr/>
          <a:lstStyle/>
          <a:p>
            <a:fld id="{7C7120ED-20B9-4CC8-A606-12D10436DCAF}" type="slidenum">
              <a:rPr lang="en-US" smtClean="0"/>
              <a:t>3</a:t>
            </a:fld>
            <a:endParaRPr lang="en-US"/>
          </a:p>
        </p:txBody>
      </p:sp>
    </p:spTree>
    <p:extLst>
      <p:ext uri="{BB962C8B-B14F-4D97-AF65-F5344CB8AC3E}">
        <p14:creationId xmlns:p14="http://schemas.microsoft.com/office/powerpoint/2010/main" val="8980004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34661D-BF0F-628B-125D-FB6B640403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3DC7C1-8AC1-18BF-65A3-1FE2AF894D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CECC01-A2BC-C57A-AE2F-8CAE4B20510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3CACBD2-ACF0-D173-AEB7-412AEFD4FCD7}"/>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1004529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7D4E5-C5FA-9A2D-8BA5-C25C9C90ED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2F6CAD-4C40-2435-F79F-D9730D241B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0BA00F-FDB9-6508-4639-DA67C0A3E76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2A0CF51-5A99-B008-B6B5-3A9390942B12}"/>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062458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632499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337911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355423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7335427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4759172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42</a:t>
            </a:fld>
            <a:endParaRPr lang="en-US"/>
          </a:p>
        </p:txBody>
      </p:sp>
    </p:spTree>
    <p:extLst>
      <p:ext uri="{BB962C8B-B14F-4D97-AF65-F5344CB8AC3E}">
        <p14:creationId xmlns:p14="http://schemas.microsoft.com/office/powerpoint/2010/main" val="38480732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44</a:t>
            </a:fld>
            <a:endParaRPr lang="en-US"/>
          </a:p>
        </p:txBody>
      </p:sp>
    </p:spTree>
    <p:extLst>
      <p:ext uri="{BB962C8B-B14F-4D97-AF65-F5344CB8AC3E}">
        <p14:creationId xmlns:p14="http://schemas.microsoft.com/office/powerpoint/2010/main" val="22944887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47</a:t>
            </a:fld>
            <a:endParaRPr lang="en-US"/>
          </a:p>
        </p:txBody>
      </p:sp>
    </p:spTree>
    <p:extLst>
      <p:ext uri="{BB962C8B-B14F-4D97-AF65-F5344CB8AC3E}">
        <p14:creationId xmlns:p14="http://schemas.microsoft.com/office/powerpoint/2010/main" val="38292685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E9C466-A308-1D6D-8CD1-25D8C554DC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BB1C213-A5EF-0EB1-9EBE-1F11DC665C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857A4D-0170-0399-FECE-9199408B842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64844D-32B9-E8BB-164B-FB2E69B40ED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375289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48</a:t>
            </a:fld>
            <a:endParaRPr lang="en-US"/>
          </a:p>
        </p:txBody>
      </p:sp>
    </p:spTree>
    <p:extLst>
      <p:ext uri="{BB962C8B-B14F-4D97-AF65-F5344CB8AC3E}">
        <p14:creationId xmlns:p14="http://schemas.microsoft.com/office/powerpoint/2010/main" val="364472360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25231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3B9CCDF-3A38-448E-898A-E4A57860A880}" type="slidenum">
              <a:rPr lang="en-US" smtClean="0"/>
              <a:t>56</a:t>
            </a:fld>
            <a:endParaRPr lang="en-US"/>
          </a:p>
        </p:txBody>
      </p:sp>
    </p:spTree>
    <p:extLst>
      <p:ext uri="{BB962C8B-B14F-4D97-AF65-F5344CB8AC3E}">
        <p14:creationId xmlns:p14="http://schemas.microsoft.com/office/powerpoint/2010/main" val="29870305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EF4704-F888-9170-C0C3-28A420F07D2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10257A6-1268-B63E-89F5-A462566B7A9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83A4EFF-98D9-1EF4-1A02-DF857A1E142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81ABF32-1474-EF97-245B-76F3552987B0}"/>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7563613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3270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067317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65</a:t>
            </a:fld>
            <a:endParaRPr lang="en-US"/>
          </a:p>
        </p:txBody>
      </p:sp>
    </p:spTree>
    <p:extLst>
      <p:ext uri="{BB962C8B-B14F-4D97-AF65-F5344CB8AC3E}">
        <p14:creationId xmlns:p14="http://schemas.microsoft.com/office/powerpoint/2010/main" val="88055573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000295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20144228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66033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677584-5105-E3D8-B626-3EB990161D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19E832-F246-5F1A-740D-060FC2AE278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D433F3A-6197-E700-5F4E-85127D651EF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544D436-BAD4-AE08-5FBA-63071D859843}"/>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935740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6878609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8464458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505960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2903122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8537518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6DDC8F-5DEC-F9C5-E48D-EB46F1729F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CD4046-6894-8776-4E2A-B191603E32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8EF4A94-D768-3CE0-5804-714335C9E8E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1C76132-5303-4D76-9318-D7BD414A6797}"/>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6784915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70180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9700303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559472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742932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267352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baseline="0"/>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6019002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89</a:t>
            </a:fld>
            <a:endParaRPr lang="en-US"/>
          </a:p>
        </p:txBody>
      </p:sp>
    </p:spTree>
    <p:extLst>
      <p:ext uri="{BB962C8B-B14F-4D97-AF65-F5344CB8AC3E}">
        <p14:creationId xmlns:p14="http://schemas.microsoft.com/office/powerpoint/2010/main" val="27439599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E15510-C488-701E-854C-4B5AA3F689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F2B9AD-A2A5-A7DD-964B-8D36F53D42B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29A6322-0E1A-E7E4-638E-537967C0D06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F903496-2660-D91D-66C1-DA4EB7C22197}"/>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84361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39C8A3-A818-35B8-7D43-E88CFE9437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DE5E8C3-1CE0-B92C-2F19-AD90C5722A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17AA25F-9576-9F12-0A2E-14880B80808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1FAA797-0E16-835C-C145-E3605B017597}"/>
              </a:ext>
            </a:extLst>
          </p:cNvPr>
          <p:cNvSpPr>
            <a:spLocks noGrp="1"/>
          </p:cNvSpPr>
          <p:nvPr>
            <p:ph type="sldNum" sz="quarter" idx="5"/>
          </p:nvPr>
        </p:nvSpPr>
        <p:spPr/>
        <p:txBody>
          <a:bodyPr/>
          <a:lstStyle/>
          <a:p>
            <a:fld id="{0F2026DD-9B05-49FD-8387-C9B0870D6C7A}" type="slidenum">
              <a:rPr lang="en-US" smtClean="0"/>
              <a:t>91</a:t>
            </a:fld>
            <a:endParaRPr lang="en-US"/>
          </a:p>
        </p:txBody>
      </p:sp>
    </p:spTree>
    <p:extLst>
      <p:ext uri="{BB962C8B-B14F-4D97-AF65-F5344CB8AC3E}">
        <p14:creationId xmlns:p14="http://schemas.microsoft.com/office/powerpoint/2010/main" val="12298143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0772779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93</a:t>
            </a:fld>
            <a:endParaRPr lang="en-US"/>
          </a:p>
        </p:txBody>
      </p:sp>
    </p:spTree>
    <p:extLst>
      <p:ext uri="{BB962C8B-B14F-4D97-AF65-F5344CB8AC3E}">
        <p14:creationId xmlns:p14="http://schemas.microsoft.com/office/powerpoint/2010/main" val="262405100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95</a:t>
            </a:fld>
            <a:endParaRPr lang="en-US"/>
          </a:p>
        </p:txBody>
      </p:sp>
    </p:spTree>
    <p:extLst>
      <p:ext uri="{BB962C8B-B14F-4D97-AF65-F5344CB8AC3E}">
        <p14:creationId xmlns:p14="http://schemas.microsoft.com/office/powerpoint/2010/main" val="178838858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F9D7C4-7C6B-A23F-33E8-379B521F95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D407EF-63A0-BF3F-11E4-AABB5E2391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38DEF0-23E6-F3FC-523A-315F978A1CE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3413290-63B0-7DC2-B7CD-3ED2C0065B3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462714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99</a:t>
            </a:fld>
            <a:endParaRPr lang="en-US"/>
          </a:p>
        </p:txBody>
      </p:sp>
    </p:spTree>
    <p:extLst>
      <p:ext uri="{BB962C8B-B14F-4D97-AF65-F5344CB8AC3E}">
        <p14:creationId xmlns:p14="http://schemas.microsoft.com/office/powerpoint/2010/main" val="108925704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F870B5-3A62-6D94-9736-62208B43D91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81C9C3-E33C-FFC8-6BD2-F93EA3DDC1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296B6BE-2DBF-04E5-CD45-84F5B39101D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EE37C50-8EDB-0444-05D2-7671240A520A}"/>
              </a:ext>
            </a:extLst>
          </p:cNvPr>
          <p:cNvSpPr>
            <a:spLocks noGrp="1"/>
          </p:cNvSpPr>
          <p:nvPr>
            <p:ph type="sldNum" sz="quarter" idx="5"/>
          </p:nvPr>
        </p:nvSpPr>
        <p:spPr/>
        <p:txBody>
          <a:bodyPr/>
          <a:lstStyle/>
          <a:p>
            <a:fld id="{7C7120ED-20B9-4CC8-A606-12D10436DCAF}" type="slidenum">
              <a:rPr lang="en-US" smtClean="0"/>
              <a:t>104</a:t>
            </a:fld>
            <a:endParaRPr lang="en-US"/>
          </a:p>
        </p:txBody>
      </p:sp>
    </p:spTree>
    <p:extLst>
      <p:ext uri="{BB962C8B-B14F-4D97-AF65-F5344CB8AC3E}">
        <p14:creationId xmlns:p14="http://schemas.microsoft.com/office/powerpoint/2010/main" val="4228081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408925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20889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78809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7637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baps</a:t>
            </a:r>
          </a:p>
        </p:txBody>
      </p:sp>
      <p:sp>
        <p:nvSpPr>
          <p:cNvPr id="4" name="Slide Number Placeholder 3"/>
          <p:cNvSpPr>
            <a:spLocks noGrp="1"/>
          </p:cNvSpPr>
          <p:nvPr>
            <p:ph type="sldNum" sz="quarter" idx="5"/>
          </p:nvPr>
        </p:nvSpPr>
        <p:spPr/>
        <p:txBody>
          <a:bodyPr/>
          <a:lstStyle/>
          <a:p>
            <a:fld id="{2398D4EC-AF3B-7D45-8817-58E0822E4AA8}" type="slidenum">
              <a:rPr lang="en-US" smtClean="0"/>
              <a:t>109</a:t>
            </a:fld>
            <a:endParaRPr lang="en-US"/>
          </a:p>
        </p:txBody>
      </p:sp>
    </p:spTree>
    <p:extLst>
      <p:ext uri="{BB962C8B-B14F-4D97-AF65-F5344CB8AC3E}">
        <p14:creationId xmlns:p14="http://schemas.microsoft.com/office/powerpoint/2010/main" val="289859921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113</a:t>
            </a:fld>
            <a:endParaRPr lang="en-US"/>
          </a:p>
        </p:txBody>
      </p:sp>
    </p:spTree>
    <p:extLst>
      <p:ext uri="{BB962C8B-B14F-4D97-AF65-F5344CB8AC3E}">
        <p14:creationId xmlns:p14="http://schemas.microsoft.com/office/powerpoint/2010/main" val="11495441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F79130-14CE-8FBC-337A-B98243C63E6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C4EB1B-20DE-84DA-074C-B328392705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90885E8-407C-D6AB-535C-3A89F0C7925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A3AC82B-66C9-961B-51B1-507A4CD4C499}"/>
              </a:ext>
            </a:extLst>
          </p:cNvPr>
          <p:cNvSpPr>
            <a:spLocks noGrp="1"/>
          </p:cNvSpPr>
          <p:nvPr>
            <p:ph type="sldNum" sz="quarter" idx="5"/>
          </p:nvPr>
        </p:nvSpPr>
        <p:spPr/>
        <p:txBody>
          <a:bodyPr/>
          <a:lstStyle/>
          <a:p>
            <a:fld id="{7C7120ED-20B9-4CC8-A606-12D10436DCAF}" type="slidenum">
              <a:rPr lang="en-US" smtClean="0"/>
              <a:t>116</a:t>
            </a:fld>
            <a:endParaRPr lang="en-US"/>
          </a:p>
        </p:txBody>
      </p:sp>
    </p:spTree>
    <p:extLst>
      <p:ext uri="{BB962C8B-B14F-4D97-AF65-F5344CB8AC3E}">
        <p14:creationId xmlns:p14="http://schemas.microsoft.com/office/powerpoint/2010/main" val="9106401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119</a:t>
            </a:fld>
            <a:endParaRPr lang="en-US"/>
          </a:p>
        </p:txBody>
      </p:sp>
    </p:spTree>
    <p:extLst>
      <p:ext uri="{BB962C8B-B14F-4D97-AF65-F5344CB8AC3E}">
        <p14:creationId xmlns:p14="http://schemas.microsoft.com/office/powerpoint/2010/main" val="28543476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F2026DD-9B05-49FD-8387-C9B0870D6C7A}" type="slidenum">
              <a:rPr lang="en-US" smtClean="0"/>
              <a:t>120</a:t>
            </a:fld>
            <a:endParaRPr lang="en-US"/>
          </a:p>
        </p:txBody>
      </p:sp>
    </p:spTree>
    <p:extLst>
      <p:ext uri="{BB962C8B-B14F-4D97-AF65-F5344CB8AC3E}">
        <p14:creationId xmlns:p14="http://schemas.microsoft.com/office/powerpoint/2010/main" val="98827802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124</a:t>
            </a:fld>
            <a:endParaRPr lang="en-US"/>
          </a:p>
        </p:txBody>
      </p:sp>
    </p:spTree>
    <p:extLst>
      <p:ext uri="{BB962C8B-B14F-4D97-AF65-F5344CB8AC3E}">
        <p14:creationId xmlns:p14="http://schemas.microsoft.com/office/powerpoint/2010/main" val="239277704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F2026DD-9B05-49FD-8387-C9B0870D6C7A}" type="slidenum">
              <a:rPr lang="en-US" smtClean="0"/>
              <a:t>125</a:t>
            </a:fld>
            <a:endParaRPr lang="en-US"/>
          </a:p>
        </p:txBody>
      </p:sp>
    </p:spTree>
    <p:extLst>
      <p:ext uri="{BB962C8B-B14F-4D97-AF65-F5344CB8AC3E}">
        <p14:creationId xmlns:p14="http://schemas.microsoft.com/office/powerpoint/2010/main" val="26153046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9517356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129</a:t>
            </a:fld>
            <a:endParaRPr lang="en-US"/>
          </a:p>
        </p:txBody>
      </p:sp>
    </p:spTree>
    <p:extLst>
      <p:ext uri="{BB962C8B-B14F-4D97-AF65-F5344CB8AC3E}">
        <p14:creationId xmlns:p14="http://schemas.microsoft.com/office/powerpoint/2010/main" val="4066670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55508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837008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69616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93866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088680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1C495F-B28B-3DB0-A9C7-A239CE4E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EEEF0E-AF04-F524-F409-826D6AA5AB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B0EB9F-DF49-227E-3E7C-08DFEAFDCA5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1E4D2D5-0A17-EF06-6895-0696FC86187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89468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baseline="0"/>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57707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baseline="0"/>
          </a:p>
        </p:txBody>
      </p:sp>
      <p:sp>
        <p:nvSpPr>
          <p:cNvPr id="4" name="Marcador de número de diapositiva 3"/>
          <p:cNvSpPr>
            <a:spLocks noGrp="1"/>
          </p:cNvSpPr>
          <p:nvPr>
            <p:ph type="sldNum" sz="quarter" idx="10"/>
          </p:nvPr>
        </p:nvSpPr>
        <p:spPr/>
        <p:txBody>
          <a:bodyPr/>
          <a:lstStyle/>
          <a:p>
            <a:fld id="{7C7120ED-20B9-4CC8-A606-12D10436DCAF}" type="slidenum">
              <a:rPr lang="en-US" smtClean="0"/>
              <a:t>13</a:t>
            </a:fld>
            <a:endParaRPr lang="en-US"/>
          </a:p>
        </p:txBody>
      </p:sp>
    </p:spTree>
    <p:extLst>
      <p:ext uri="{BB962C8B-B14F-4D97-AF65-F5344CB8AC3E}">
        <p14:creationId xmlns:p14="http://schemas.microsoft.com/office/powerpoint/2010/main" val="171756318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6.emf"/></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2.xml"/><Relationship Id="rId1" Type="http://schemas.openxmlformats.org/officeDocument/2006/relationships/tags" Target="../tags/tag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2.xml"/><Relationship Id="rId1" Type="http://schemas.openxmlformats.org/officeDocument/2006/relationships/tags" Target="../tags/tag12.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7.emf"/></Relationships>
</file>

<file path=ppt/slideLayouts/_rels/slideLayout2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2.xml"/><Relationship Id="rId1" Type="http://schemas.openxmlformats.org/officeDocument/2006/relationships/tags" Target="../tags/tag13.xml"/><Relationship Id="rId4" Type="http://schemas.openxmlformats.org/officeDocument/2006/relationships/image" Target="../media/image6.emf"/></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E1D5B05-97AA-C54F-BC3F-61DB4A99924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09313" y="6145823"/>
            <a:ext cx="2925500" cy="750930"/>
          </a:xfrm>
          <a:prstGeom prst="rect">
            <a:avLst/>
          </a:prstGeom>
        </p:spPr>
      </p:pic>
      <p:sp>
        <p:nvSpPr>
          <p:cNvPr id="5" name="Rectangle 4"/>
          <p:cNvSpPr/>
          <p:nvPr userDrawn="1"/>
        </p:nvSpPr>
        <p:spPr>
          <a:xfrm>
            <a:off x="11234704" y="280303"/>
            <a:ext cx="627096"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a:solidFill>
                  <a:schemeClr val="tx1"/>
                </a:solidFill>
                <a:latin typeface="+mn-lt"/>
              </a:rPr>
              <a:t> of 143</a:t>
            </a:r>
          </a:p>
        </p:txBody>
      </p:sp>
    </p:spTree>
    <p:custDataLst>
      <p:tags r:id="rId1"/>
    </p:custDataLst>
    <p:extLst>
      <p:ext uri="{BB962C8B-B14F-4D97-AF65-F5344CB8AC3E}">
        <p14:creationId xmlns:p14="http://schemas.microsoft.com/office/powerpoint/2010/main" val="2513253241"/>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losing">
    <p:bg>
      <p:bgPr>
        <a:solidFill>
          <a:srgbClr val="181A1C"/>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C163C72-0336-2B40-B240-CA0966E91C6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6688" y="406502"/>
            <a:ext cx="3113590" cy="550574"/>
          </a:xfrm>
          <a:prstGeom prst="rect">
            <a:avLst/>
          </a:prstGeom>
        </p:spPr>
      </p:pic>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rgbClr val="009BDB"/>
                </a:solidFill>
                <a:latin typeface="Arial" panose="020B0604020202020204" pitchFamily="34" charset="0"/>
              </a:defRPr>
            </a:lvl1pPr>
          </a:lstStyle>
          <a:p>
            <a:pPr lvl="0"/>
            <a:r>
              <a:rPr lang="en-US"/>
              <a:t>Closing statement</a:t>
            </a:r>
          </a:p>
        </p:txBody>
      </p:sp>
    </p:spTree>
    <p:custDataLst>
      <p:tags r:id="rId1"/>
    </p:custDataLst>
    <p:extLst>
      <p:ext uri="{BB962C8B-B14F-4D97-AF65-F5344CB8AC3E}">
        <p14:creationId xmlns:p14="http://schemas.microsoft.com/office/powerpoint/2010/main" val="37393163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6227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659434"/>
          </a:xfrm>
          <a:prstGeom prst="rect">
            <a:avLst/>
          </a:prstGeom>
        </p:spPr>
        <p:txBody>
          <a:bodyPr tIns="0" anchor="t">
            <a:normAutofit/>
          </a:bodyPr>
          <a:lstStyle>
            <a:lvl1pPr>
              <a:defRPr sz="2800"/>
            </a:lvl1pPr>
          </a:lstStyle>
          <a:p>
            <a:r>
              <a:rPr lang="en-US"/>
              <a:t>Click to edit Master title style</a:t>
            </a:r>
          </a:p>
        </p:txBody>
      </p:sp>
      <p:cxnSp>
        <p:nvCxnSpPr>
          <p:cNvPr id="4" name="Straight Connector 3">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E1D5B05-97AA-C54F-BC3F-61DB4A99924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09313" y="6145823"/>
            <a:ext cx="2925500" cy="750930"/>
          </a:xfrm>
          <a:prstGeom prst="rect">
            <a:avLst/>
          </a:prstGeom>
        </p:spPr>
      </p:pic>
      <p:sp>
        <p:nvSpPr>
          <p:cNvPr id="7" name="Rectangle 6"/>
          <p:cNvSpPr/>
          <p:nvPr userDrawn="1"/>
        </p:nvSpPr>
        <p:spPr>
          <a:xfrm>
            <a:off x="11234704" y="280303"/>
            <a:ext cx="627096"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a:solidFill>
                  <a:schemeClr val="tx1"/>
                </a:solidFill>
                <a:latin typeface="+mn-lt"/>
              </a:rPr>
              <a:t> of 143</a:t>
            </a:r>
            <a:endParaRPr lang="en-US" sz="800">
              <a:solidFill>
                <a:schemeClr val="tx1"/>
              </a:solidFill>
            </a:endParaRPr>
          </a:p>
        </p:txBody>
      </p:sp>
    </p:spTree>
    <p:custDataLst>
      <p:tags r:id="rId1"/>
    </p:custDataLst>
    <p:extLst>
      <p:ext uri="{BB962C8B-B14F-4D97-AF65-F5344CB8AC3E}">
        <p14:creationId xmlns:p14="http://schemas.microsoft.com/office/powerpoint/2010/main" val="62438096"/>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838200" y="523318"/>
            <a:ext cx="10515600" cy="659434"/>
          </a:xfrm>
          <a:prstGeom prst="rect">
            <a:avLst/>
          </a:prstGeom>
        </p:spPr>
        <p:txBody>
          <a:bodyPr tIns="0"/>
          <a:lstStyle/>
          <a:p>
            <a:r>
              <a:rPr lang="en-US"/>
              <a:t>Click to edit Master title style</a:t>
            </a:r>
          </a:p>
        </p:txBody>
      </p:sp>
      <p:sp>
        <p:nvSpPr>
          <p:cNvPr id="3" name="Content Placeholder 2">
            <a:extLst>
              <a:ext uri="{FF2B5EF4-FFF2-40B4-BE49-F238E27FC236}">
                <a16:creationId xmlns:a16="http://schemas.microsoft.com/office/drawing/2014/main" id="{2E66CBD6-CB37-E04D-9A47-D2D523865AFA}"/>
              </a:ext>
            </a:extLst>
          </p:cNvPr>
          <p:cNvSpPr>
            <a:spLocks noGrp="1"/>
          </p:cNvSpPr>
          <p:nvPr>
            <p:ph idx="1" hasCustomPrompt="1"/>
          </p:nvPr>
        </p:nvSpPr>
        <p:spPr>
          <a:xfrm>
            <a:off x="838200" y="1488618"/>
            <a:ext cx="10515600" cy="4351338"/>
          </a:xfrm>
          <a:prstGeom prst="rect">
            <a:avLst/>
          </a:prstGeom>
        </p:spPr>
        <p:txBody>
          <a:bodyPr/>
          <a:lstStyle>
            <a:lvl1pPr marL="228600" indent="-228600">
              <a:buClr>
                <a:srgbClr val="9E9E9E"/>
              </a:buClr>
              <a:buFont typeface="System Font Regular"/>
              <a:buChar char="–"/>
              <a:defRPr/>
            </a:lvl1pPr>
            <a:lvl2pPr marL="685800" indent="-228600">
              <a:buClr>
                <a:srgbClr val="9E9E9E"/>
              </a:buClr>
              <a:buFont typeface="System Font Regular"/>
              <a:buChar char="–"/>
              <a:defRPr/>
            </a:lvl2pPr>
            <a:lvl3pPr marL="1143000" indent="-228600">
              <a:buClr>
                <a:srgbClr val="9E9E9E"/>
              </a:buClr>
              <a:buFont typeface="System Font Regular"/>
              <a:buChar char="–"/>
              <a:defRPr/>
            </a:lvl3pPr>
            <a:lvl4pPr marL="1600200" indent="-228600">
              <a:buClr>
                <a:srgbClr val="9E9E9E"/>
              </a:buClr>
              <a:buFont typeface="System Font Regular"/>
              <a:buChar char="–"/>
              <a:defRPr/>
            </a:lvl4pPr>
            <a:lvl5pPr marL="2057400" indent="-228600">
              <a:buClr>
                <a:srgbClr val="9E9E9E"/>
              </a:buClr>
              <a:buFont typeface="System Font Regular"/>
              <a:buChar char="–"/>
              <a:defRPr/>
            </a:lvl5p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E1D5B05-97AA-C54F-BC3F-61DB4A99924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09313" y="6145823"/>
            <a:ext cx="2925500" cy="750930"/>
          </a:xfrm>
          <a:prstGeom prst="rect">
            <a:avLst/>
          </a:prstGeom>
        </p:spPr>
      </p:pic>
      <p:sp>
        <p:nvSpPr>
          <p:cNvPr id="5" name="Text Placeholder 4">
            <a:extLst>
              <a:ext uri="{FF2B5EF4-FFF2-40B4-BE49-F238E27FC236}">
                <a16:creationId xmlns:a16="http://schemas.microsoft.com/office/drawing/2014/main" id="{19A8BB83-4FD8-5242-8148-9E75CA62F6F3}"/>
              </a:ext>
            </a:extLst>
          </p:cNvPr>
          <p:cNvSpPr>
            <a:spLocks noGrp="1"/>
          </p:cNvSpPr>
          <p:nvPr>
            <p:ph type="body" sz="quarter" idx="10" hasCustomPrompt="1"/>
          </p:nvPr>
        </p:nvSpPr>
        <p:spPr>
          <a:xfrm>
            <a:off x="838200" y="36092"/>
            <a:ext cx="5407025" cy="417512"/>
          </a:xfrm>
        </p:spPr>
        <p:txBody>
          <a:bodyPr anchor="ctr" anchorCtr="0">
            <a:normAutofit/>
          </a:bodyPr>
          <a:lstStyle>
            <a:lvl1pPr marL="0" indent="0">
              <a:buNone/>
              <a:defRPr sz="1200" b="0" i="0">
                <a:solidFill>
                  <a:srgbClr val="181A1C"/>
                </a:solidFill>
                <a:latin typeface="Inter" panose="020B0502030000000004" pitchFamily="34" charset="0"/>
              </a:defRPr>
            </a:lvl1pPr>
          </a:lstStyle>
          <a:p>
            <a:pPr lvl="0"/>
            <a:r>
              <a:rPr lang="en-US"/>
              <a:t>Title of Presentation – Edit using Master Slides</a:t>
            </a:r>
          </a:p>
        </p:txBody>
      </p:sp>
    </p:spTree>
    <p:extLst>
      <p:ext uri="{BB962C8B-B14F-4D97-AF65-F5344CB8AC3E}">
        <p14:creationId xmlns:p14="http://schemas.microsoft.com/office/powerpoint/2010/main" val="337740252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9EFD4BA2-C57D-B354-D625-4F5DF6ED1B85}"/>
              </a:ext>
            </a:extLst>
          </p:cNvPr>
          <p:cNvGraphicFramePr>
            <a:graphicFrameLocks noChangeAspect="1"/>
          </p:cNvGraphicFramePr>
          <p:nvPr userDrawn="1">
            <p:custDataLst>
              <p:tags r:id="rId1"/>
            </p:custDataLst>
            <p:extLst>
              <p:ext uri="{D42A27DB-BD31-4B8C-83A1-F6EECF244321}">
                <p14:modId xmlns:p14="http://schemas.microsoft.com/office/powerpoint/2010/main" val="235927335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9EFD4BA2-C57D-B354-D625-4F5DF6ED1B8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446567" y="365125"/>
            <a:ext cx="11334307" cy="780503"/>
          </a:xfrm>
        </p:spPr>
        <p:txBody>
          <a:bodyPr vert="horz">
            <a:normAutofit/>
          </a:bodyPr>
          <a:lstStyle>
            <a:lvl1pPr>
              <a:defRPr sz="2800"/>
            </a:lvl1pPr>
          </a:lstStyle>
          <a:p>
            <a:r>
              <a:rPr lang="en-US"/>
              <a:t>Click to edit Master title style</a:t>
            </a:r>
          </a:p>
        </p:txBody>
      </p:sp>
      <p:sp>
        <p:nvSpPr>
          <p:cNvPr id="3" name="Content Placeholder 2"/>
          <p:cNvSpPr>
            <a:spLocks noGrp="1"/>
          </p:cNvSpPr>
          <p:nvPr>
            <p:ph idx="1"/>
          </p:nvPr>
        </p:nvSpPr>
        <p:spPr>
          <a:xfrm>
            <a:off x="446567" y="1376855"/>
            <a:ext cx="11334307" cy="4800108"/>
          </a:xfrm>
        </p:spPr>
        <p:txBody>
          <a:bodyPr>
            <a:norm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736035" y="6356350"/>
            <a:ext cx="2956776" cy="365125"/>
          </a:xfrm>
        </p:spPr>
        <p:txBody>
          <a:bodyPr/>
          <a:lstStyle/>
          <a:p>
            <a:fld id="{56C38594-C98F-6E40-B972-C0B586366D0F}" type="datetimeFigureOut">
              <a:rPr lang="en-US" smtClean="0"/>
              <a:t>3/5/2025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7173A7-B86E-5140-B4E3-6309F91ECF60}" type="slidenum">
              <a:rPr lang="en-US" smtClean="0"/>
              <a:t>‹#›</a:t>
            </a:fld>
            <a:endParaRPr lang="en-US"/>
          </a:p>
        </p:txBody>
      </p:sp>
    </p:spTree>
    <p:extLst>
      <p:ext uri="{BB962C8B-B14F-4D97-AF65-F5344CB8AC3E}">
        <p14:creationId xmlns:p14="http://schemas.microsoft.com/office/powerpoint/2010/main" val="29760261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E1D5B05-97AA-C54F-BC3F-61DB4A99924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09313" y="6145823"/>
            <a:ext cx="2925500" cy="750930"/>
          </a:xfrm>
          <a:prstGeom prst="rect">
            <a:avLst/>
          </a:prstGeom>
        </p:spPr>
      </p:pic>
      <p:sp>
        <p:nvSpPr>
          <p:cNvPr id="5" name="Rectangle 4"/>
          <p:cNvSpPr/>
          <p:nvPr userDrawn="1"/>
        </p:nvSpPr>
        <p:spPr>
          <a:xfrm>
            <a:off x="11234704" y="280303"/>
            <a:ext cx="627096"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a:solidFill>
                  <a:schemeClr val="tx1"/>
                </a:solidFill>
                <a:latin typeface="+mn-lt"/>
              </a:rPr>
              <a:t> of 143</a:t>
            </a:r>
          </a:p>
        </p:txBody>
      </p:sp>
    </p:spTree>
    <p:custDataLst>
      <p:tags r:id="rId1"/>
    </p:custDataLst>
    <p:extLst>
      <p:ext uri="{BB962C8B-B14F-4D97-AF65-F5344CB8AC3E}">
        <p14:creationId xmlns:p14="http://schemas.microsoft.com/office/powerpoint/2010/main" val="1299417961"/>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p:bg>
      <p:bgPr>
        <a:solidFill>
          <a:srgbClr val="89939C"/>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E8989CB0-7EE1-D64A-BCDE-6EE74F0B27C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10" name="Text Placeholder 8">
            <a:extLst>
              <a:ext uri="{FF2B5EF4-FFF2-40B4-BE49-F238E27FC236}">
                <a16:creationId xmlns:a16="http://schemas.microsoft.com/office/drawing/2014/main" id="{80314010-54D2-C64E-8187-349281B7F31C}"/>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4" name="Rectangle 3"/>
          <p:cNvSpPr/>
          <p:nvPr userDrawn="1"/>
        </p:nvSpPr>
        <p:spPr bwMode="gray">
          <a:xfrm>
            <a:off x="6972300" y="6590007"/>
            <a:ext cx="2819400" cy="240711"/>
          </a:xfrm>
          <a:prstGeom prst="rect">
            <a:avLst/>
          </a:prstGeom>
          <a:solidFill>
            <a:srgbClr val="89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286488981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0FEBC7CA-A196-B94B-BFAB-96CD0373E90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1924542281"/>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with Picture">
    <p:bg>
      <p:bgPr>
        <a:solidFill>
          <a:srgbClr val="181A1C"/>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4CAA46-A955-2041-9170-6DF9BA57BD7B}"/>
              </a:ext>
            </a:extLst>
          </p:cNvPr>
          <p:cNvSpPr>
            <a:spLocks noGrp="1"/>
          </p:cNvSpPr>
          <p:nvPr>
            <p:ph type="pic" sz="quarter" idx="12"/>
          </p:nvPr>
        </p:nvSpPr>
        <p:spPr>
          <a:xfrm>
            <a:off x="0" y="0"/>
            <a:ext cx="12192000" cy="6858000"/>
          </a:xfrm>
        </p:spPr>
        <p:txBody>
          <a:bodyPr>
            <a:normAutofit/>
          </a:bodyPr>
          <a:lstStyle>
            <a:lvl1pPr marL="914400" indent="-457200" algn="l">
              <a:buFont typeface="+mj-lt"/>
              <a:buAutoNum type="arabicPeriod"/>
              <a:defRPr sz="1800">
                <a:solidFill>
                  <a:schemeClr val="bg1"/>
                </a:solidFill>
                <a:latin typeface="Times" pitchFamily="2" charset="0"/>
              </a:defRPr>
            </a:lvl1pPr>
          </a:lstStyle>
          <a:p>
            <a:r>
              <a:rPr lang="en-US"/>
              <a:t>Click icon to add picture</a:t>
            </a:r>
          </a:p>
        </p:txBody>
      </p:sp>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E8989CB0-7EE1-D64A-BCDE-6EE74F0B27C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10" name="Text Placeholder 8">
            <a:extLst>
              <a:ext uri="{FF2B5EF4-FFF2-40B4-BE49-F238E27FC236}">
                <a16:creationId xmlns:a16="http://schemas.microsoft.com/office/drawing/2014/main" id="{5A04659C-9D48-E843-9CF9-9183C7BF9195}"/>
              </a:ext>
            </a:extLst>
          </p:cNvPr>
          <p:cNvSpPr>
            <a:spLocks noGrp="1"/>
          </p:cNvSpPr>
          <p:nvPr>
            <p:ph type="body" sz="quarter" idx="13"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181A1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292129753"/>
      </p:ext>
    </p:extLst>
  </p:cSld>
  <p:clrMapOvr>
    <a:masterClrMapping/>
  </p:clrMapOvr>
  <p:extLst>
    <p:ext uri="{DCECCB84-F9BA-43D5-87BE-67443E8EF086}">
      <p15:sldGuideLst xmlns:p15="http://schemas.microsoft.com/office/powerpoint/2012/main">
        <p15:guide id="1" orient="horz" pos="2064">
          <p15:clr>
            <a:srgbClr val="FBAE40"/>
          </p15:clr>
        </p15:guide>
        <p15:guide id="2" pos="3312">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Divider">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1543733"/>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04B7EA88-C0F0-5748-B9E3-2FD0FEC4AF5A}"/>
              </a:ext>
            </a:extLst>
          </p:cNvPr>
          <p:cNvSpPr>
            <a:spLocks noGrp="1"/>
          </p:cNvSpPr>
          <p:nvPr>
            <p:ph type="body" idx="1"/>
          </p:nvPr>
        </p:nvSpPr>
        <p:spPr>
          <a:xfrm>
            <a:off x="831850" y="4114451"/>
            <a:ext cx="10515600" cy="1500187"/>
          </a:xfrm>
          <a:prstGeom prst="rect">
            <a:avLst/>
          </a:prstGeom>
        </p:spPr>
        <p:txBody>
          <a:bodyPr lIns="0">
            <a:normAutofit/>
          </a:bodyPr>
          <a:lstStyle>
            <a:lvl1pPr marL="0" indent="0">
              <a:buNone/>
              <a:defRPr sz="2600" b="0" i="0">
                <a:solidFill>
                  <a:schemeClr val="bg1"/>
                </a:solidFill>
                <a:latin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7" name="Straight Connector 6">
            <a:extLst>
              <a:ext uri="{FF2B5EF4-FFF2-40B4-BE49-F238E27FC236}">
                <a16:creationId xmlns:a16="http://schemas.microsoft.com/office/drawing/2014/main" id="{25E2F487-CDFD-8349-BD14-BEE97F788A1F}"/>
              </a:ext>
            </a:extLst>
          </p:cNvPr>
          <p:cNvCxnSpPr/>
          <p:nvPr userDrawn="1"/>
        </p:nvCxnSpPr>
        <p:spPr>
          <a:xfrm>
            <a:off x="0" y="3980525"/>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6557A7B6-B9EF-7B4D-92B3-AC916FCD9CA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8" name="Rectangle 7"/>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388794303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p:bg>
      <p:bgPr>
        <a:solidFill>
          <a:srgbClr val="89939C"/>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E8989CB0-7EE1-D64A-BCDE-6EE74F0B27C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10" name="Text Placeholder 8">
            <a:extLst>
              <a:ext uri="{FF2B5EF4-FFF2-40B4-BE49-F238E27FC236}">
                <a16:creationId xmlns:a16="http://schemas.microsoft.com/office/drawing/2014/main" id="{80314010-54D2-C64E-8187-349281B7F31C}"/>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4" name="Rectangle 3"/>
          <p:cNvSpPr/>
          <p:nvPr userDrawn="1"/>
        </p:nvSpPr>
        <p:spPr bwMode="gray">
          <a:xfrm>
            <a:off x="6972300" y="6590007"/>
            <a:ext cx="2819400" cy="240711"/>
          </a:xfrm>
          <a:prstGeom prst="rect">
            <a:avLst/>
          </a:prstGeom>
          <a:solidFill>
            <a:srgbClr val="89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417427326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6" name="Picture 5">
            <a:extLst>
              <a:ext uri="{FF2B5EF4-FFF2-40B4-BE49-F238E27FC236}">
                <a16:creationId xmlns:a16="http://schemas.microsoft.com/office/drawing/2014/main" id="{6557A7B6-B9EF-7B4D-92B3-AC916FCD9CA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Tree>
    <p:extLst>
      <p:ext uri="{BB962C8B-B14F-4D97-AF65-F5344CB8AC3E}">
        <p14:creationId xmlns:p14="http://schemas.microsoft.com/office/powerpoint/2010/main" val="147464672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181A1C"/>
                </a:solidFill>
              </a:defRPr>
            </a:lvl1pPr>
          </a:lstStyle>
          <a:p>
            <a:r>
              <a:rPr lang="en-US"/>
              <a:t>Single talking point</a:t>
            </a:r>
          </a:p>
        </p:txBody>
      </p:sp>
      <p:pic>
        <p:nvPicPr>
          <p:cNvPr id="5" name="Picture 4">
            <a:extLst>
              <a:ext uri="{FF2B5EF4-FFF2-40B4-BE49-F238E27FC236}">
                <a16:creationId xmlns:a16="http://schemas.microsoft.com/office/drawing/2014/main" id="{2328750C-F954-AF44-9155-0A270DE599D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3150" y="6145823"/>
            <a:ext cx="2925500" cy="75093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spTree>
    <p:extLst>
      <p:ext uri="{BB962C8B-B14F-4D97-AF65-F5344CB8AC3E}">
        <p14:creationId xmlns:p14="http://schemas.microsoft.com/office/powerpoint/2010/main" val="4679114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181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009BDB"/>
                </a:solidFill>
              </a:defRPr>
            </a:lvl1pPr>
          </a:lstStyle>
          <a:p>
            <a:r>
              <a:rPr lang="en-US"/>
              <a:t>Single talking point</a:t>
            </a:r>
          </a:p>
        </p:txBody>
      </p:sp>
      <p:pic>
        <p:nvPicPr>
          <p:cNvPr id="4" name="Picture 3">
            <a:extLst>
              <a:ext uri="{FF2B5EF4-FFF2-40B4-BE49-F238E27FC236}">
                <a16:creationId xmlns:a16="http://schemas.microsoft.com/office/drawing/2014/main" id="{D0469804-59D3-3C43-828B-D587403839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5" name="Picture 4">
            <a:extLst>
              <a:ext uri="{FF2B5EF4-FFF2-40B4-BE49-F238E27FC236}">
                <a16:creationId xmlns:a16="http://schemas.microsoft.com/office/drawing/2014/main" id="{2328750C-F954-AF44-9155-0A270DE599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3150" y="6145823"/>
            <a:ext cx="2925500" cy="75093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86131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losing">
    <p:bg>
      <p:bgPr>
        <a:solidFill>
          <a:srgbClr val="687078"/>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C163C72-0336-2B40-B240-CA0966E91C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6688" y="406502"/>
            <a:ext cx="3113590" cy="550574"/>
          </a:xfrm>
          <a:prstGeom prst="rect">
            <a:avLst/>
          </a:prstGeom>
        </p:spPr>
      </p:pic>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chemeClr val="bg1"/>
                </a:solidFill>
                <a:latin typeface="Arial" panose="020B0604020202020204" pitchFamily="34" charset="0"/>
              </a:defRPr>
            </a:lvl1pPr>
          </a:lstStyle>
          <a:p>
            <a:pPr lvl="0"/>
            <a:r>
              <a:rPr lang="en-US"/>
              <a:t>Closing statement</a:t>
            </a:r>
          </a:p>
        </p:txBody>
      </p:sp>
    </p:spTree>
    <p:extLst>
      <p:ext uri="{BB962C8B-B14F-4D97-AF65-F5344CB8AC3E}">
        <p14:creationId xmlns:p14="http://schemas.microsoft.com/office/powerpoint/2010/main" val="3940407460"/>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Closing">
    <p:bg>
      <p:bgPr>
        <a:solidFill>
          <a:srgbClr val="181A1C"/>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C163C72-0336-2B40-B240-CA0966E91C6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6688" y="406502"/>
            <a:ext cx="3113590" cy="550574"/>
          </a:xfrm>
          <a:prstGeom prst="rect">
            <a:avLst/>
          </a:prstGeom>
        </p:spPr>
      </p:pic>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rgbClr val="009BDB"/>
                </a:solidFill>
                <a:latin typeface="Arial" panose="020B0604020202020204" pitchFamily="34" charset="0"/>
              </a:defRPr>
            </a:lvl1pPr>
          </a:lstStyle>
          <a:p>
            <a:pPr lvl="0"/>
            <a:r>
              <a:rPr lang="en-US"/>
              <a:t>Closing statement</a:t>
            </a:r>
          </a:p>
        </p:txBody>
      </p:sp>
    </p:spTree>
    <p:custDataLst>
      <p:tags r:id="rId1"/>
    </p:custDataLst>
    <p:extLst>
      <p:ext uri="{BB962C8B-B14F-4D97-AF65-F5344CB8AC3E}">
        <p14:creationId xmlns:p14="http://schemas.microsoft.com/office/powerpoint/2010/main" val="37729752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9515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838200" y="523318"/>
            <a:ext cx="10515600" cy="659434"/>
          </a:xfrm>
          <a:prstGeom prst="rect">
            <a:avLst/>
          </a:prstGeom>
        </p:spPr>
        <p:txBody>
          <a:bodyPr tIns="0"/>
          <a:lstStyle/>
          <a:p>
            <a:r>
              <a:rPr lang="en-US"/>
              <a:t>Click to edit Master title style</a:t>
            </a:r>
          </a:p>
        </p:txBody>
      </p:sp>
      <p:sp>
        <p:nvSpPr>
          <p:cNvPr id="3" name="Content Placeholder 2">
            <a:extLst>
              <a:ext uri="{FF2B5EF4-FFF2-40B4-BE49-F238E27FC236}">
                <a16:creationId xmlns:a16="http://schemas.microsoft.com/office/drawing/2014/main" id="{2E66CBD6-CB37-E04D-9A47-D2D523865AFA}"/>
              </a:ext>
            </a:extLst>
          </p:cNvPr>
          <p:cNvSpPr>
            <a:spLocks noGrp="1"/>
          </p:cNvSpPr>
          <p:nvPr>
            <p:ph idx="1" hasCustomPrompt="1"/>
          </p:nvPr>
        </p:nvSpPr>
        <p:spPr>
          <a:xfrm>
            <a:off x="838200" y="1488618"/>
            <a:ext cx="10515600" cy="4351338"/>
          </a:xfrm>
          <a:prstGeom prst="rect">
            <a:avLst/>
          </a:prstGeom>
        </p:spPr>
        <p:txBody>
          <a:bodyPr/>
          <a:lstStyle>
            <a:lvl1pPr marL="228600" indent="-228600">
              <a:buClr>
                <a:srgbClr val="9E9E9E"/>
              </a:buClr>
              <a:buFont typeface="System Font Regular"/>
              <a:buChar char="–"/>
              <a:defRPr/>
            </a:lvl1pPr>
            <a:lvl2pPr marL="685800" indent="-228600">
              <a:buClr>
                <a:srgbClr val="9E9E9E"/>
              </a:buClr>
              <a:buFont typeface="System Font Regular"/>
              <a:buChar char="–"/>
              <a:defRPr/>
            </a:lvl2pPr>
            <a:lvl3pPr marL="1143000" indent="-228600">
              <a:buClr>
                <a:srgbClr val="9E9E9E"/>
              </a:buClr>
              <a:buFont typeface="System Font Regular"/>
              <a:buChar char="–"/>
              <a:defRPr/>
            </a:lvl3pPr>
            <a:lvl4pPr marL="1600200" indent="-228600">
              <a:buClr>
                <a:srgbClr val="9E9E9E"/>
              </a:buClr>
              <a:buFont typeface="System Font Regular"/>
              <a:buChar char="–"/>
              <a:defRPr/>
            </a:lvl4pPr>
            <a:lvl5pPr marL="2057400" indent="-228600">
              <a:buClr>
                <a:srgbClr val="9E9E9E"/>
              </a:buClr>
              <a:buFont typeface="System Font Regular"/>
              <a:buChar char="–"/>
              <a:defRPr/>
            </a:lvl5p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E1D5B05-97AA-C54F-BC3F-61DB4A99924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09313" y="6145823"/>
            <a:ext cx="2925500" cy="750930"/>
          </a:xfrm>
          <a:prstGeom prst="rect">
            <a:avLst/>
          </a:prstGeom>
        </p:spPr>
      </p:pic>
      <p:sp>
        <p:nvSpPr>
          <p:cNvPr id="5" name="Text Placeholder 4">
            <a:extLst>
              <a:ext uri="{FF2B5EF4-FFF2-40B4-BE49-F238E27FC236}">
                <a16:creationId xmlns:a16="http://schemas.microsoft.com/office/drawing/2014/main" id="{19A8BB83-4FD8-5242-8148-9E75CA62F6F3}"/>
              </a:ext>
            </a:extLst>
          </p:cNvPr>
          <p:cNvSpPr>
            <a:spLocks noGrp="1"/>
          </p:cNvSpPr>
          <p:nvPr>
            <p:ph type="body" sz="quarter" idx="10" hasCustomPrompt="1"/>
          </p:nvPr>
        </p:nvSpPr>
        <p:spPr>
          <a:xfrm>
            <a:off x="838200" y="36092"/>
            <a:ext cx="5407025" cy="417512"/>
          </a:xfrm>
        </p:spPr>
        <p:txBody>
          <a:bodyPr anchor="ctr" anchorCtr="0">
            <a:normAutofit/>
          </a:bodyPr>
          <a:lstStyle>
            <a:lvl1pPr marL="0" indent="0">
              <a:buNone/>
              <a:defRPr sz="1200" b="0" i="0">
                <a:solidFill>
                  <a:srgbClr val="181A1C"/>
                </a:solidFill>
                <a:latin typeface="Inter" panose="020B0502030000000004" pitchFamily="34" charset="0"/>
              </a:defRPr>
            </a:lvl1pPr>
          </a:lstStyle>
          <a:p>
            <a:pPr lvl="0"/>
            <a:r>
              <a:rPr lang="en-US"/>
              <a:t>Title of Presentation – Edit using Master Slides</a:t>
            </a:r>
          </a:p>
        </p:txBody>
      </p:sp>
    </p:spTree>
    <p:extLst>
      <p:ext uri="{BB962C8B-B14F-4D97-AF65-F5344CB8AC3E}">
        <p14:creationId xmlns:p14="http://schemas.microsoft.com/office/powerpoint/2010/main" val="124907835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With subtitl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endParaRPr lang="en-US"/>
          </a:p>
        </p:txBody>
      </p:sp>
    </p:spTree>
    <p:extLst>
      <p:ext uri="{BB962C8B-B14F-4D97-AF65-F5344CB8AC3E}">
        <p14:creationId xmlns:p14="http://schemas.microsoft.com/office/powerpoint/2010/main" val="18410935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9EFD4BA2-C57D-B354-D625-4F5DF6ED1B85}"/>
              </a:ext>
            </a:extLst>
          </p:cNvPr>
          <p:cNvGraphicFramePr>
            <a:graphicFrameLocks noChangeAspect="1"/>
          </p:cNvGraphicFramePr>
          <p:nvPr userDrawn="1">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9EFD4BA2-C57D-B354-D625-4F5DF6ED1B8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446567" y="365125"/>
            <a:ext cx="11334307" cy="780503"/>
          </a:xfrm>
        </p:spPr>
        <p:txBody>
          <a:bodyPr vert="horz">
            <a:normAutofit/>
          </a:bodyPr>
          <a:lstStyle>
            <a:lvl1pPr>
              <a:defRPr sz="2800"/>
            </a:lvl1pPr>
          </a:lstStyle>
          <a:p>
            <a:r>
              <a:rPr lang="en-US"/>
              <a:t>Click to edit Master title style</a:t>
            </a:r>
          </a:p>
        </p:txBody>
      </p:sp>
      <p:sp>
        <p:nvSpPr>
          <p:cNvPr id="3" name="Content Placeholder 2"/>
          <p:cNvSpPr>
            <a:spLocks noGrp="1"/>
          </p:cNvSpPr>
          <p:nvPr>
            <p:ph idx="1"/>
          </p:nvPr>
        </p:nvSpPr>
        <p:spPr>
          <a:xfrm>
            <a:off x="446567" y="1376855"/>
            <a:ext cx="11334307" cy="4800108"/>
          </a:xfrm>
        </p:spPr>
        <p:txBody>
          <a:bodyPr>
            <a:norm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736035" y="6356350"/>
            <a:ext cx="2956776" cy="365125"/>
          </a:xfrm>
        </p:spPr>
        <p:txBody>
          <a:bodyPr/>
          <a:lstStyle/>
          <a:p>
            <a:fld id="{56C38594-C98F-6E40-B972-C0B586366D0F}" type="datetimeFigureOut">
              <a:rPr lang="en-US" smtClean="0"/>
              <a:t>3/5/2025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7173A7-B86E-5140-B4E3-6309F91ECF60}" type="slidenum">
              <a:rPr lang="en-US" smtClean="0"/>
              <a:t>‹#›</a:t>
            </a:fld>
            <a:endParaRPr lang="en-US"/>
          </a:p>
        </p:txBody>
      </p:sp>
    </p:spTree>
    <p:extLst>
      <p:ext uri="{BB962C8B-B14F-4D97-AF65-F5344CB8AC3E}">
        <p14:creationId xmlns:p14="http://schemas.microsoft.com/office/powerpoint/2010/main" val="2757099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0FEBC7CA-A196-B94B-BFAB-96CD0373E90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464129360"/>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with Picture">
    <p:bg>
      <p:bgPr>
        <a:solidFill>
          <a:srgbClr val="181A1C"/>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4CAA46-A955-2041-9170-6DF9BA57BD7B}"/>
              </a:ext>
            </a:extLst>
          </p:cNvPr>
          <p:cNvSpPr>
            <a:spLocks noGrp="1"/>
          </p:cNvSpPr>
          <p:nvPr>
            <p:ph type="pic" sz="quarter" idx="12"/>
          </p:nvPr>
        </p:nvSpPr>
        <p:spPr>
          <a:xfrm>
            <a:off x="0" y="0"/>
            <a:ext cx="12192000" cy="6858000"/>
          </a:xfrm>
        </p:spPr>
        <p:txBody>
          <a:bodyPr>
            <a:normAutofit/>
          </a:bodyPr>
          <a:lstStyle>
            <a:lvl1pPr marL="914400" indent="-457200" algn="l">
              <a:buFont typeface="+mj-lt"/>
              <a:buAutoNum type="arabicPeriod"/>
              <a:defRPr sz="1800">
                <a:solidFill>
                  <a:schemeClr val="bg1"/>
                </a:solidFill>
                <a:latin typeface="Times" pitchFamily="2" charset="0"/>
              </a:defRPr>
            </a:lvl1pPr>
          </a:lstStyle>
          <a:p>
            <a:r>
              <a:rPr lang="en-US"/>
              <a:t>Click icon to add picture</a:t>
            </a:r>
          </a:p>
        </p:txBody>
      </p:sp>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pic>
        <p:nvPicPr>
          <p:cNvPr id="6" name="Picture 5">
            <a:extLst>
              <a:ext uri="{FF2B5EF4-FFF2-40B4-BE49-F238E27FC236}">
                <a16:creationId xmlns:a16="http://schemas.microsoft.com/office/drawing/2014/main" id="{E8989CB0-7EE1-D64A-BCDE-6EE74F0B27C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10" name="Text Placeholder 8">
            <a:extLst>
              <a:ext uri="{FF2B5EF4-FFF2-40B4-BE49-F238E27FC236}">
                <a16:creationId xmlns:a16="http://schemas.microsoft.com/office/drawing/2014/main" id="{5A04659C-9D48-E843-9CF9-9183C7BF9195}"/>
              </a:ext>
            </a:extLst>
          </p:cNvPr>
          <p:cNvSpPr>
            <a:spLocks noGrp="1"/>
          </p:cNvSpPr>
          <p:nvPr>
            <p:ph type="body" sz="quarter" idx="13"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181A1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4092643482"/>
      </p:ext>
    </p:extLst>
  </p:cSld>
  <p:clrMapOvr>
    <a:masterClrMapping/>
  </p:clrMapOvr>
  <p:extLst>
    <p:ext uri="{DCECCB84-F9BA-43D5-87BE-67443E8EF086}">
      <p15:sldGuideLst xmlns:p15="http://schemas.microsoft.com/office/powerpoint/2012/main">
        <p15:guide id="1" orient="horz" pos="2064">
          <p15:clr>
            <a:srgbClr val="FBAE40"/>
          </p15:clr>
        </p15:guide>
        <p15:guide id="2" pos="331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Divider">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1543733"/>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04B7EA88-C0F0-5748-B9E3-2FD0FEC4AF5A}"/>
              </a:ext>
            </a:extLst>
          </p:cNvPr>
          <p:cNvSpPr>
            <a:spLocks noGrp="1"/>
          </p:cNvSpPr>
          <p:nvPr>
            <p:ph type="body" idx="1"/>
          </p:nvPr>
        </p:nvSpPr>
        <p:spPr>
          <a:xfrm>
            <a:off x="831850" y="4114451"/>
            <a:ext cx="10515600" cy="1500187"/>
          </a:xfrm>
          <a:prstGeom prst="rect">
            <a:avLst/>
          </a:prstGeom>
        </p:spPr>
        <p:txBody>
          <a:bodyPr lIns="0">
            <a:normAutofit/>
          </a:bodyPr>
          <a:lstStyle>
            <a:lvl1pPr marL="0" indent="0">
              <a:buNone/>
              <a:defRPr sz="2600" b="0" i="0">
                <a:solidFill>
                  <a:schemeClr val="bg1"/>
                </a:solidFill>
                <a:latin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7" name="Straight Connector 6">
            <a:extLst>
              <a:ext uri="{FF2B5EF4-FFF2-40B4-BE49-F238E27FC236}">
                <a16:creationId xmlns:a16="http://schemas.microsoft.com/office/drawing/2014/main" id="{25E2F487-CDFD-8349-BD14-BEE97F788A1F}"/>
              </a:ext>
            </a:extLst>
          </p:cNvPr>
          <p:cNvCxnSpPr/>
          <p:nvPr userDrawn="1"/>
        </p:nvCxnSpPr>
        <p:spPr>
          <a:xfrm>
            <a:off x="0" y="3980525"/>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6557A7B6-B9EF-7B4D-92B3-AC916FCD9CA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
        <p:nvSpPr>
          <p:cNvPr id="8" name="Rectangle 7"/>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2940633910"/>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6" name="Picture 5">
            <a:extLst>
              <a:ext uri="{FF2B5EF4-FFF2-40B4-BE49-F238E27FC236}">
                <a16:creationId xmlns:a16="http://schemas.microsoft.com/office/drawing/2014/main" id="{6557A7B6-B9EF-7B4D-92B3-AC916FCD9CA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699675" cy="477381"/>
          </a:xfrm>
          <a:prstGeom prst="rect">
            <a:avLst/>
          </a:prstGeom>
        </p:spPr>
      </p:pic>
    </p:spTree>
    <p:extLst>
      <p:ext uri="{BB962C8B-B14F-4D97-AF65-F5344CB8AC3E}">
        <p14:creationId xmlns:p14="http://schemas.microsoft.com/office/powerpoint/2010/main" val="333314825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181A1C"/>
                </a:solidFill>
              </a:defRPr>
            </a:lvl1pPr>
          </a:lstStyle>
          <a:p>
            <a:r>
              <a:rPr lang="en-US"/>
              <a:t>Single talking point</a:t>
            </a:r>
          </a:p>
        </p:txBody>
      </p:sp>
      <p:pic>
        <p:nvPicPr>
          <p:cNvPr id="5" name="Picture 4">
            <a:extLst>
              <a:ext uri="{FF2B5EF4-FFF2-40B4-BE49-F238E27FC236}">
                <a16:creationId xmlns:a16="http://schemas.microsoft.com/office/drawing/2014/main" id="{2328750C-F954-AF44-9155-0A270DE599D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3150" y="6145823"/>
            <a:ext cx="2925500" cy="75093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spTree>
    <p:extLst>
      <p:ext uri="{BB962C8B-B14F-4D97-AF65-F5344CB8AC3E}">
        <p14:creationId xmlns:p14="http://schemas.microsoft.com/office/powerpoint/2010/main" val="38321287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181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009BDB"/>
                </a:solidFill>
              </a:defRPr>
            </a:lvl1pPr>
          </a:lstStyle>
          <a:p>
            <a:r>
              <a:rPr lang="en-US"/>
              <a:t>Single talking point</a:t>
            </a:r>
          </a:p>
        </p:txBody>
      </p:sp>
      <p:pic>
        <p:nvPicPr>
          <p:cNvPr id="4" name="Picture 3">
            <a:extLst>
              <a:ext uri="{FF2B5EF4-FFF2-40B4-BE49-F238E27FC236}">
                <a16:creationId xmlns:a16="http://schemas.microsoft.com/office/drawing/2014/main" id="{D0469804-59D3-3C43-828B-D587403839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5" name="Picture 4">
            <a:extLst>
              <a:ext uri="{FF2B5EF4-FFF2-40B4-BE49-F238E27FC236}">
                <a16:creationId xmlns:a16="http://schemas.microsoft.com/office/drawing/2014/main" id="{2328750C-F954-AF44-9155-0A270DE599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3150" y="6145823"/>
            <a:ext cx="2925500" cy="75093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56119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losing">
    <p:bg>
      <p:bgPr>
        <a:solidFill>
          <a:srgbClr val="687078"/>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C163C72-0336-2B40-B240-CA0966E91C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6688" y="406502"/>
            <a:ext cx="3113590" cy="550574"/>
          </a:xfrm>
          <a:prstGeom prst="rect">
            <a:avLst/>
          </a:prstGeom>
        </p:spPr>
      </p:pic>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chemeClr val="bg1"/>
                </a:solidFill>
                <a:latin typeface="Arial" panose="020B0604020202020204" pitchFamily="34" charset="0"/>
              </a:defRPr>
            </a:lvl1pPr>
          </a:lstStyle>
          <a:p>
            <a:pPr lvl="0"/>
            <a:r>
              <a:rPr lang="en-US"/>
              <a:t>Closing statement</a:t>
            </a:r>
          </a:p>
        </p:txBody>
      </p:sp>
    </p:spTree>
    <p:extLst>
      <p:ext uri="{BB962C8B-B14F-4D97-AF65-F5344CB8AC3E}">
        <p14:creationId xmlns:p14="http://schemas.microsoft.com/office/powerpoint/2010/main" val="4034194646"/>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oleObject" Target="../embeddings/oleObject1.bin"/><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ags" Target="../tags/tag3.xml"/><Relationship Id="rId2" Type="http://schemas.openxmlformats.org/officeDocument/2006/relationships/slideLayout" Target="../slideLayouts/slideLayout2.xml"/><Relationship Id="rId16" Type="http://schemas.openxmlformats.org/officeDocument/2006/relationships/tags" Target="../tags/tag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18" Type="http://schemas.openxmlformats.org/officeDocument/2006/relationships/oleObject" Target="../embeddings/oleObject1.bin"/><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17" Type="http://schemas.openxmlformats.org/officeDocument/2006/relationships/tags" Target="../tags/tag9.xml"/><Relationship Id="rId2" Type="http://schemas.openxmlformats.org/officeDocument/2006/relationships/slideLayout" Target="../slideLayouts/slideLayout16.xml"/><Relationship Id="rId16" Type="http://schemas.openxmlformats.org/officeDocument/2006/relationships/tags" Target="../tags/tag8.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theme" Target="../theme/theme2.xml"/><Relationship Id="rId10" Type="http://schemas.openxmlformats.org/officeDocument/2006/relationships/slideLayout" Target="../slideLayouts/slideLayout24.xml"/><Relationship Id="rId19" Type="http://schemas.openxmlformats.org/officeDocument/2006/relationships/image" Target="../media/image1.emf"/><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userDrawn="1">
            <p:custDataLst>
              <p:tags r:id="rId17"/>
            </p:custDataLst>
            <p:extLst>
              <p:ext uri="{D42A27DB-BD31-4B8C-83A1-F6EECF244321}">
                <p14:modId xmlns:p14="http://schemas.microsoft.com/office/powerpoint/2010/main" val="35434782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8" imgW="503" imgH="503" progId="TCLayout.ActiveDocument.1">
                  <p:embed/>
                </p:oleObj>
              </mc:Choice>
              <mc:Fallback>
                <p:oleObj name="think-cell Slide" r:id="rId18"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9"/>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p>
        </p:txBody>
      </p:sp>
      <p:sp>
        <p:nvSpPr>
          <p:cNvPr id="8" name="CreatedFoote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3" name="Title Placeholder 8">
            <a:extLst>
              <a:ext uri="{FF2B5EF4-FFF2-40B4-BE49-F238E27FC236}">
                <a16:creationId xmlns:a16="http://schemas.microsoft.com/office/drawing/2014/main" id="{CCECC6B5-B58A-574A-B188-965A3EA68087}"/>
              </a:ext>
            </a:extLst>
          </p:cNvPr>
          <p:cNvSpPr>
            <a:spLocks noGrp="1"/>
          </p:cNvSpPr>
          <p:nvPr>
            <p:ph type="title"/>
          </p:nvPr>
        </p:nvSpPr>
        <p:spPr>
          <a:xfrm>
            <a:off x="334963" y="365125"/>
            <a:ext cx="11522075" cy="1325563"/>
          </a:xfrm>
          <a:prstGeom prst="rect">
            <a:avLst/>
          </a:prstGeom>
        </p:spPr>
        <p:txBody>
          <a:bodyPr vert="horz" lIns="91440" tIns="45720" rIns="91440" bIns="45720" rtlCol="0" anchor="ctr">
            <a:normAutofit/>
          </a:bodyPr>
          <a:lstStyle/>
          <a:p>
            <a:r>
              <a:rPr lang="en-US"/>
              <a:t>Click to edit Master title style</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spTree>
    <p:custDataLst>
      <p:tags r:id="rId16"/>
    </p:custDataLst>
    <p:extLst>
      <p:ext uri="{BB962C8B-B14F-4D97-AF65-F5344CB8AC3E}">
        <p14:creationId xmlns:p14="http://schemas.microsoft.com/office/powerpoint/2010/main" val="2290061233"/>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8" r:id="rId14"/>
  </p:sldLayoutIdLst>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userDrawn="1">
            <p:custDataLst>
              <p:tags r:id="rId17"/>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8" imgW="503" imgH="503" progId="TCLayout.ActiveDocument.1">
                  <p:embed/>
                </p:oleObj>
              </mc:Choice>
              <mc:Fallback>
                <p:oleObj name="think-cell Slide" r:id="rId18"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9"/>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p>
        </p:txBody>
      </p:sp>
      <p:sp>
        <p:nvSpPr>
          <p:cNvPr id="8" name="CreatedFoote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3" name="Title Placeholder 8">
            <a:extLst>
              <a:ext uri="{FF2B5EF4-FFF2-40B4-BE49-F238E27FC236}">
                <a16:creationId xmlns:a16="http://schemas.microsoft.com/office/drawing/2014/main" id="{CCECC6B5-B58A-574A-B188-965A3EA68087}"/>
              </a:ext>
            </a:extLst>
          </p:cNvPr>
          <p:cNvSpPr>
            <a:spLocks noGrp="1"/>
          </p:cNvSpPr>
          <p:nvPr>
            <p:ph type="title"/>
          </p:nvPr>
        </p:nvSpPr>
        <p:spPr>
          <a:xfrm>
            <a:off x="334963" y="365125"/>
            <a:ext cx="11522075" cy="1325563"/>
          </a:xfrm>
          <a:prstGeom prst="rect">
            <a:avLst/>
          </a:prstGeom>
        </p:spPr>
        <p:txBody>
          <a:bodyPr vert="horz" lIns="91440" tIns="45720" rIns="91440" bIns="45720" rtlCol="0" anchor="ctr">
            <a:normAutofit/>
          </a:bodyPr>
          <a:lstStyle/>
          <a:p>
            <a:r>
              <a:rPr lang="en-US"/>
              <a:t>Click to edit Master title style</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spTree>
    <p:custDataLst>
      <p:tags r:id="rId16"/>
    </p:custDataLst>
    <p:extLst>
      <p:ext uri="{BB962C8B-B14F-4D97-AF65-F5344CB8AC3E}">
        <p14:creationId xmlns:p14="http://schemas.microsoft.com/office/powerpoint/2010/main" val="260101493"/>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Lst>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image" Target="../media/image1.emf"/><Relationship Id="rId5" Type="http://schemas.openxmlformats.org/officeDocument/2006/relationships/oleObject" Target="../embeddings/oleObject4.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179.xml"/><Relationship Id="rId13" Type="http://schemas.openxmlformats.org/officeDocument/2006/relationships/tags" Target="../tags/tag184.xml"/><Relationship Id="rId18" Type="http://schemas.openxmlformats.org/officeDocument/2006/relationships/tags" Target="../tags/tag189.xml"/><Relationship Id="rId26" Type="http://schemas.openxmlformats.org/officeDocument/2006/relationships/hyperlink" Target="https://iea.blob.core.windows.net/assets/8ad619b9-17aa-473d-8a2f-4b90846f5c19/NetZeroRoadmap_AGlobalPathwaytoKeepthe1.5CGoalinReach-2023Update.pdf" TargetMode="External"/><Relationship Id="rId3" Type="http://schemas.openxmlformats.org/officeDocument/2006/relationships/tags" Target="../tags/tag174.xml"/><Relationship Id="rId21" Type="http://schemas.openxmlformats.org/officeDocument/2006/relationships/slideLayout" Target="../slideLayouts/slideLayout12.xml"/><Relationship Id="rId7" Type="http://schemas.openxmlformats.org/officeDocument/2006/relationships/tags" Target="../tags/tag178.xml"/><Relationship Id="rId12" Type="http://schemas.openxmlformats.org/officeDocument/2006/relationships/tags" Target="../tags/tag183.xml"/><Relationship Id="rId17" Type="http://schemas.openxmlformats.org/officeDocument/2006/relationships/tags" Target="../tags/tag188.xml"/><Relationship Id="rId25" Type="http://schemas.openxmlformats.org/officeDocument/2006/relationships/hyperlink" Target="https://iea.blob.core.windows.net/assets/a9e3544b-0b12-4e15-b407-65f5c8ce1b5f/GlobalEVOutlook2024.pdf" TargetMode="External"/><Relationship Id="rId2" Type="http://schemas.openxmlformats.org/officeDocument/2006/relationships/tags" Target="../tags/tag173.xml"/><Relationship Id="rId16" Type="http://schemas.openxmlformats.org/officeDocument/2006/relationships/tags" Target="../tags/tag187.xml"/><Relationship Id="rId20" Type="http://schemas.openxmlformats.org/officeDocument/2006/relationships/tags" Target="../tags/tag191.xml"/><Relationship Id="rId29" Type="http://schemas.openxmlformats.org/officeDocument/2006/relationships/hyperlink" Target="https://business.columbia.edu/insights/climate/energy-storage" TargetMode="External"/><Relationship Id="rId1" Type="http://schemas.openxmlformats.org/officeDocument/2006/relationships/tags" Target="../tags/tag172.xml"/><Relationship Id="rId6" Type="http://schemas.openxmlformats.org/officeDocument/2006/relationships/tags" Target="../tags/tag177.xml"/><Relationship Id="rId11" Type="http://schemas.openxmlformats.org/officeDocument/2006/relationships/tags" Target="../tags/tag182.xml"/><Relationship Id="rId24" Type="http://schemas.openxmlformats.org/officeDocument/2006/relationships/image" Target="../media/image10.emf"/><Relationship Id="rId5" Type="http://schemas.openxmlformats.org/officeDocument/2006/relationships/tags" Target="../tags/tag176.xml"/><Relationship Id="rId15" Type="http://schemas.openxmlformats.org/officeDocument/2006/relationships/tags" Target="../tags/tag186.xml"/><Relationship Id="rId23" Type="http://schemas.openxmlformats.org/officeDocument/2006/relationships/oleObject" Target="../embeddings/oleObject13.bin"/><Relationship Id="rId28" Type="http://schemas.openxmlformats.org/officeDocument/2006/relationships/hyperlink" Target="https://business.columbia.edu/insights/climate/cki" TargetMode="External"/><Relationship Id="rId10" Type="http://schemas.openxmlformats.org/officeDocument/2006/relationships/tags" Target="../tags/tag181.xml"/><Relationship Id="rId19" Type="http://schemas.openxmlformats.org/officeDocument/2006/relationships/tags" Target="../tags/tag190.xml"/><Relationship Id="rId4" Type="http://schemas.openxmlformats.org/officeDocument/2006/relationships/tags" Target="../tags/tag175.xml"/><Relationship Id="rId9" Type="http://schemas.openxmlformats.org/officeDocument/2006/relationships/tags" Target="../tags/tag180.xml"/><Relationship Id="rId14" Type="http://schemas.openxmlformats.org/officeDocument/2006/relationships/tags" Target="../tags/tag185.xml"/><Relationship Id="rId22" Type="http://schemas.openxmlformats.org/officeDocument/2006/relationships/notesSlide" Target="../notesSlides/notesSlide6.xml"/><Relationship Id="rId27" Type="http://schemas.openxmlformats.org/officeDocument/2006/relationships/hyperlink" Target="https://business.columbia.edu/faculty/people/gernot-wagner" TargetMode="External"/><Relationship Id="rId30" Type="http://schemas.openxmlformats.org/officeDocument/2006/relationships/chart" Target="../charts/chart4.xml"/></Relationships>
</file>

<file path=ppt/slides/_rels/slide100.xml.rels><?xml version="1.0" encoding="UTF-8" standalone="yes"?>
<Relationships xmlns="http://schemas.openxmlformats.org/package/2006/relationships"><Relationship Id="rId8" Type="http://schemas.openxmlformats.org/officeDocument/2006/relationships/image" Target="../media/image185.png"/><Relationship Id="rId13" Type="http://schemas.openxmlformats.org/officeDocument/2006/relationships/image" Target="../media/image190.svg"/><Relationship Id="rId18" Type="http://schemas.openxmlformats.org/officeDocument/2006/relationships/hyperlink" Target="https://business.columbia.edu/insights/climate/cki" TargetMode="External"/><Relationship Id="rId3" Type="http://schemas.openxmlformats.org/officeDocument/2006/relationships/slideLayout" Target="../slideLayouts/slideLayout12.xml"/><Relationship Id="rId7" Type="http://schemas.openxmlformats.org/officeDocument/2006/relationships/image" Target="../media/image16.svg"/><Relationship Id="rId12" Type="http://schemas.openxmlformats.org/officeDocument/2006/relationships/image" Target="../media/image189.png"/><Relationship Id="rId17" Type="http://schemas.openxmlformats.org/officeDocument/2006/relationships/hyperlink" Target="https://business.columbia.edu/faculty/people/gernot-wagner" TargetMode="External"/><Relationship Id="rId2" Type="http://schemas.openxmlformats.org/officeDocument/2006/relationships/tags" Target="../tags/tag1575.xml"/><Relationship Id="rId16" Type="http://schemas.openxmlformats.org/officeDocument/2006/relationships/hyperlink" Target="https://media.crai.com/wp-content/uploads/2022/09/03093916/CRA-Hubject-V2G-Roadmap-Whitepaper-2022.pdf" TargetMode="External"/><Relationship Id="rId1" Type="http://schemas.openxmlformats.org/officeDocument/2006/relationships/tags" Target="../tags/tag1574.xml"/><Relationship Id="rId6" Type="http://schemas.openxmlformats.org/officeDocument/2006/relationships/image" Target="../media/image15.png"/><Relationship Id="rId11" Type="http://schemas.openxmlformats.org/officeDocument/2006/relationships/image" Target="../media/image188.svg"/><Relationship Id="rId5" Type="http://schemas.openxmlformats.org/officeDocument/2006/relationships/image" Target="../media/image184.emf"/><Relationship Id="rId15" Type="http://schemas.openxmlformats.org/officeDocument/2006/relationships/image" Target="../media/image192.svg"/><Relationship Id="rId10" Type="http://schemas.openxmlformats.org/officeDocument/2006/relationships/image" Target="../media/image187.png"/><Relationship Id="rId19" Type="http://schemas.openxmlformats.org/officeDocument/2006/relationships/hyperlink" Target="https://business.columbia.edu/insights/climate/energy-storage" TargetMode="External"/><Relationship Id="rId4" Type="http://schemas.openxmlformats.org/officeDocument/2006/relationships/oleObject" Target="../embeddings/oleObject95.bin"/><Relationship Id="rId9" Type="http://schemas.openxmlformats.org/officeDocument/2006/relationships/image" Target="../media/image186.svg"/><Relationship Id="rId14" Type="http://schemas.openxmlformats.org/officeDocument/2006/relationships/image" Target="../media/image191.png"/></Relationships>
</file>

<file path=ppt/slides/_rels/slide101.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2.xml"/><Relationship Id="rId7" Type="http://schemas.openxmlformats.org/officeDocument/2006/relationships/hyperlink" Target="https://business.columbia.edu/faculty/people/gernot-wagner" TargetMode="External"/><Relationship Id="rId2" Type="http://schemas.openxmlformats.org/officeDocument/2006/relationships/tags" Target="../tags/tag1577.xml"/><Relationship Id="rId1" Type="http://schemas.openxmlformats.org/officeDocument/2006/relationships/tags" Target="../tags/tag1576.xml"/><Relationship Id="rId6" Type="http://schemas.openxmlformats.org/officeDocument/2006/relationships/hyperlink" Target="https://www.nature.com/articles/s41467-022-35393-0" TargetMode="External"/><Relationship Id="rId5" Type="http://schemas.openxmlformats.org/officeDocument/2006/relationships/image" Target="../media/image184.emf"/><Relationship Id="rId4" Type="http://schemas.openxmlformats.org/officeDocument/2006/relationships/oleObject" Target="../embeddings/oleObject96.bin"/><Relationship Id="rId9" Type="http://schemas.openxmlformats.org/officeDocument/2006/relationships/hyperlink" Target="https://business.columbia.edu/insights/climate/energy-storage" TargetMode="External"/></Relationships>
</file>

<file path=ppt/slides/_rels/slide102.xml.rels><?xml version="1.0" encoding="UTF-8" standalone="yes"?>
<Relationships xmlns="http://schemas.openxmlformats.org/package/2006/relationships"><Relationship Id="rId8" Type="http://schemas.openxmlformats.org/officeDocument/2006/relationships/slideLayout" Target="../slideLayouts/slideLayout1.xml"/><Relationship Id="rId13" Type="http://schemas.openxmlformats.org/officeDocument/2006/relationships/hyperlink" Target="https://business.columbia.edu/insights/climate/cki" TargetMode="External"/><Relationship Id="rId18" Type="http://schemas.openxmlformats.org/officeDocument/2006/relationships/image" Target="../media/image14.svg"/><Relationship Id="rId26" Type="http://schemas.openxmlformats.org/officeDocument/2006/relationships/image" Target="../media/image201.svg"/><Relationship Id="rId3" Type="http://schemas.openxmlformats.org/officeDocument/2006/relationships/tags" Target="../tags/tag1580.xml"/><Relationship Id="rId21" Type="http://schemas.openxmlformats.org/officeDocument/2006/relationships/image" Target="../media/image198.png"/><Relationship Id="rId7" Type="http://schemas.openxmlformats.org/officeDocument/2006/relationships/tags" Target="../tags/tag1584.xml"/><Relationship Id="rId12" Type="http://schemas.openxmlformats.org/officeDocument/2006/relationships/hyperlink" Target="https://business.columbia.edu/faculty/people/gernot-wagner" TargetMode="External"/><Relationship Id="rId17" Type="http://schemas.openxmlformats.org/officeDocument/2006/relationships/image" Target="../media/image13.png"/><Relationship Id="rId25" Type="http://schemas.openxmlformats.org/officeDocument/2006/relationships/image" Target="../media/image200.png"/><Relationship Id="rId2" Type="http://schemas.openxmlformats.org/officeDocument/2006/relationships/tags" Target="../tags/tag1579.xml"/><Relationship Id="rId16" Type="http://schemas.openxmlformats.org/officeDocument/2006/relationships/image" Target="../media/image195.svg"/><Relationship Id="rId20" Type="http://schemas.openxmlformats.org/officeDocument/2006/relationships/image" Target="../media/image197.svg"/><Relationship Id="rId1" Type="http://schemas.openxmlformats.org/officeDocument/2006/relationships/tags" Target="../tags/tag1578.xml"/><Relationship Id="rId6" Type="http://schemas.openxmlformats.org/officeDocument/2006/relationships/tags" Target="../tags/tag1583.xml"/><Relationship Id="rId11" Type="http://schemas.openxmlformats.org/officeDocument/2006/relationships/hyperlink" Target="https://media.crai.com/wp-content/uploads/2022/09/03093916/CRA-Hubject-V2G-Roadmap-Whitepaper-2022.pdf" TargetMode="External"/><Relationship Id="rId24" Type="http://schemas.openxmlformats.org/officeDocument/2006/relationships/image" Target="../media/image16.svg"/><Relationship Id="rId5" Type="http://schemas.openxmlformats.org/officeDocument/2006/relationships/tags" Target="../tags/tag1582.xml"/><Relationship Id="rId15" Type="http://schemas.openxmlformats.org/officeDocument/2006/relationships/image" Target="../media/image194.png"/><Relationship Id="rId23" Type="http://schemas.openxmlformats.org/officeDocument/2006/relationships/image" Target="../media/image15.png"/><Relationship Id="rId10" Type="http://schemas.openxmlformats.org/officeDocument/2006/relationships/image" Target="../media/image193.emf"/><Relationship Id="rId19" Type="http://schemas.openxmlformats.org/officeDocument/2006/relationships/image" Target="../media/image196.png"/><Relationship Id="rId4" Type="http://schemas.openxmlformats.org/officeDocument/2006/relationships/tags" Target="../tags/tag1581.xml"/><Relationship Id="rId9" Type="http://schemas.openxmlformats.org/officeDocument/2006/relationships/oleObject" Target="../embeddings/oleObject95.bin"/><Relationship Id="rId14" Type="http://schemas.openxmlformats.org/officeDocument/2006/relationships/hyperlink" Target="https://business.columbia.edu/insights/climate/energy-storage" TargetMode="External"/><Relationship Id="rId22" Type="http://schemas.openxmlformats.org/officeDocument/2006/relationships/image" Target="../media/image199.svg"/></Relationships>
</file>

<file path=ppt/slides/_rels/slide103.xml.rels><?xml version="1.0" encoding="UTF-8" standalone="yes"?>
<Relationships xmlns="http://schemas.openxmlformats.org/package/2006/relationships"><Relationship Id="rId13" Type="http://schemas.openxmlformats.org/officeDocument/2006/relationships/tags" Target="../tags/tag1597.xml"/><Relationship Id="rId18" Type="http://schemas.openxmlformats.org/officeDocument/2006/relationships/tags" Target="../tags/tag1602.xml"/><Relationship Id="rId26" Type="http://schemas.openxmlformats.org/officeDocument/2006/relationships/tags" Target="../tags/tag1610.xml"/><Relationship Id="rId39" Type="http://schemas.openxmlformats.org/officeDocument/2006/relationships/tags" Target="../tags/tag1623.xml"/><Relationship Id="rId21" Type="http://schemas.openxmlformats.org/officeDocument/2006/relationships/tags" Target="../tags/tag1605.xml"/><Relationship Id="rId34" Type="http://schemas.openxmlformats.org/officeDocument/2006/relationships/tags" Target="../tags/tag1618.xml"/><Relationship Id="rId42" Type="http://schemas.openxmlformats.org/officeDocument/2006/relationships/image" Target="../media/image10.emf"/><Relationship Id="rId47" Type="http://schemas.openxmlformats.org/officeDocument/2006/relationships/chart" Target="../charts/chart80.xml"/><Relationship Id="rId50" Type="http://schemas.openxmlformats.org/officeDocument/2006/relationships/hyperlink" Target="https://business.columbia.edu/insights/climate/cki" TargetMode="External"/><Relationship Id="rId7" Type="http://schemas.openxmlformats.org/officeDocument/2006/relationships/tags" Target="../tags/tag1591.xml"/><Relationship Id="rId2" Type="http://schemas.openxmlformats.org/officeDocument/2006/relationships/tags" Target="../tags/tag1586.xml"/><Relationship Id="rId16" Type="http://schemas.openxmlformats.org/officeDocument/2006/relationships/tags" Target="../tags/tag1600.xml"/><Relationship Id="rId29" Type="http://schemas.openxmlformats.org/officeDocument/2006/relationships/tags" Target="../tags/tag1613.xml"/><Relationship Id="rId11" Type="http://schemas.openxmlformats.org/officeDocument/2006/relationships/tags" Target="../tags/tag1595.xml"/><Relationship Id="rId24" Type="http://schemas.openxmlformats.org/officeDocument/2006/relationships/tags" Target="../tags/tag1608.xml"/><Relationship Id="rId32" Type="http://schemas.openxmlformats.org/officeDocument/2006/relationships/tags" Target="../tags/tag1616.xml"/><Relationship Id="rId37" Type="http://schemas.openxmlformats.org/officeDocument/2006/relationships/tags" Target="../tags/tag1621.xml"/><Relationship Id="rId40" Type="http://schemas.openxmlformats.org/officeDocument/2006/relationships/slideLayout" Target="../slideLayouts/slideLayout1.xml"/><Relationship Id="rId45" Type="http://schemas.openxmlformats.org/officeDocument/2006/relationships/chart" Target="../charts/chart78.xml"/><Relationship Id="rId5" Type="http://schemas.openxmlformats.org/officeDocument/2006/relationships/tags" Target="../tags/tag1589.xml"/><Relationship Id="rId15" Type="http://schemas.openxmlformats.org/officeDocument/2006/relationships/tags" Target="../tags/tag1599.xml"/><Relationship Id="rId23" Type="http://schemas.openxmlformats.org/officeDocument/2006/relationships/tags" Target="../tags/tag1607.xml"/><Relationship Id="rId28" Type="http://schemas.openxmlformats.org/officeDocument/2006/relationships/tags" Target="../tags/tag1612.xml"/><Relationship Id="rId36" Type="http://schemas.openxmlformats.org/officeDocument/2006/relationships/tags" Target="../tags/tag1620.xml"/><Relationship Id="rId49" Type="http://schemas.openxmlformats.org/officeDocument/2006/relationships/hyperlink" Target="https://business.columbia.edu/faculty/people/gernot-wagner" TargetMode="External"/><Relationship Id="rId10" Type="http://schemas.openxmlformats.org/officeDocument/2006/relationships/tags" Target="../tags/tag1594.xml"/><Relationship Id="rId19" Type="http://schemas.openxmlformats.org/officeDocument/2006/relationships/tags" Target="../tags/tag1603.xml"/><Relationship Id="rId31" Type="http://schemas.openxmlformats.org/officeDocument/2006/relationships/tags" Target="../tags/tag1615.xml"/><Relationship Id="rId44" Type="http://schemas.openxmlformats.org/officeDocument/2006/relationships/chart" Target="../charts/chart77.xml"/><Relationship Id="rId4" Type="http://schemas.openxmlformats.org/officeDocument/2006/relationships/tags" Target="../tags/tag1588.xml"/><Relationship Id="rId9" Type="http://schemas.openxmlformats.org/officeDocument/2006/relationships/tags" Target="../tags/tag1593.xml"/><Relationship Id="rId14" Type="http://schemas.openxmlformats.org/officeDocument/2006/relationships/tags" Target="../tags/tag1598.xml"/><Relationship Id="rId22" Type="http://schemas.openxmlformats.org/officeDocument/2006/relationships/tags" Target="../tags/tag1606.xml"/><Relationship Id="rId27" Type="http://schemas.openxmlformats.org/officeDocument/2006/relationships/tags" Target="../tags/tag1611.xml"/><Relationship Id="rId30" Type="http://schemas.openxmlformats.org/officeDocument/2006/relationships/tags" Target="../tags/tag1614.xml"/><Relationship Id="rId35" Type="http://schemas.openxmlformats.org/officeDocument/2006/relationships/tags" Target="../tags/tag1619.xml"/><Relationship Id="rId43" Type="http://schemas.openxmlformats.org/officeDocument/2006/relationships/chart" Target="../charts/chart76.xml"/><Relationship Id="rId48" Type="http://schemas.openxmlformats.org/officeDocument/2006/relationships/hyperlink" Target="https://www.sciencedirect.com/science/article/pii/S1364032121004020" TargetMode="External"/><Relationship Id="rId8" Type="http://schemas.openxmlformats.org/officeDocument/2006/relationships/tags" Target="../tags/tag1592.xml"/><Relationship Id="rId51" Type="http://schemas.openxmlformats.org/officeDocument/2006/relationships/hyperlink" Target="https://business.columbia.edu/insights/climate/energy-storage" TargetMode="External"/><Relationship Id="rId3" Type="http://schemas.openxmlformats.org/officeDocument/2006/relationships/tags" Target="../tags/tag1587.xml"/><Relationship Id="rId12" Type="http://schemas.openxmlformats.org/officeDocument/2006/relationships/tags" Target="../tags/tag1596.xml"/><Relationship Id="rId17" Type="http://schemas.openxmlformats.org/officeDocument/2006/relationships/tags" Target="../tags/tag1601.xml"/><Relationship Id="rId25" Type="http://schemas.openxmlformats.org/officeDocument/2006/relationships/tags" Target="../tags/tag1609.xml"/><Relationship Id="rId33" Type="http://schemas.openxmlformats.org/officeDocument/2006/relationships/tags" Target="../tags/tag1617.xml"/><Relationship Id="rId38" Type="http://schemas.openxmlformats.org/officeDocument/2006/relationships/tags" Target="../tags/tag1622.xml"/><Relationship Id="rId46" Type="http://schemas.openxmlformats.org/officeDocument/2006/relationships/chart" Target="../charts/chart79.xml"/><Relationship Id="rId20" Type="http://schemas.openxmlformats.org/officeDocument/2006/relationships/tags" Target="../tags/tag1604.xml"/><Relationship Id="rId41" Type="http://schemas.openxmlformats.org/officeDocument/2006/relationships/oleObject" Target="../embeddings/oleObject97.bin"/><Relationship Id="rId1" Type="http://schemas.openxmlformats.org/officeDocument/2006/relationships/tags" Target="../tags/tag1585.xml"/><Relationship Id="rId6" Type="http://schemas.openxmlformats.org/officeDocument/2006/relationships/tags" Target="../tags/tag1590.xml"/></Relationships>
</file>

<file path=ppt/slides/_rels/slide104.xml.rels><?xml version="1.0" encoding="UTF-8" standalone="yes"?>
<Relationships xmlns="http://schemas.openxmlformats.org/package/2006/relationships"><Relationship Id="rId8" Type="http://schemas.openxmlformats.org/officeDocument/2006/relationships/hyperlink" Target="https://electrificationcoalition.org/wp-content/uploads/2022/06/Advancing-V2G-Technology-Adoption.pdf" TargetMode="External"/><Relationship Id="rId13" Type="http://schemas.openxmlformats.org/officeDocument/2006/relationships/hyperlink" Target="https://business.columbia.edu/insights/climate/cki" TargetMode="External"/><Relationship Id="rId3" Type="http://schemas.openxmlformats.org/officeDocument/2006/relationships/tags" Target="../tags/tag1626.xml"/><Relationship Id="rId7" Type="http://schemas.openxmlformats.org/officeDocument/2006/relationships/image" Target="../media/image202.emf"/><Relationship Id="rId12" Type="http://schemas.openxmlformats.org/officeDocument/2006/relationships/hyperlink" Target="https://business.columbia.edu/faculty/people/gernot-wagner" TargetMode="External"/><Relationship Id="rId2" Type="http://schemas.openxmlformats.org/officeDocument/2006/relationships/tags" Target="../tags/tag1625.xml"/><Relationship Id="rId1" Type="http://schemas.openxmlformats.org/officeDocument/2006/relationships/tags" Target="../tags/tag1624.xml"/><Relationship Id="rId6" Type="http://schemas.openxmlformats.org/officeDocument/2006/relationships/oleObject" Target="../embeddings/oleObject98.bin"/><Relationship Id="rId11" Type="http://schemas.openxmlformats.org/officeDocument/2006/relationships/hyperlink" Target="https://www.nyc.gov/office-of-the-mayor/news/790-23/mayor-adams-tlc-commissioner-do-deliver-green-rides-program-make-all-nyc-shared-rides#/0" TargetMode="External"/><Relationship Id="rId5" Type="http://schemas.openxmlformats.org/officeDocument/2006/relationships/notesSlide" Target="../notesSlides/notesSlide59.xml"/><Relationship Id="rId10" Type="http://schemas.openxmlformats.org/officeDocument/2006/relationships/hyperlink" Target="https://www.nyc.gov/office-of-the-mayor/news/806-23/mayor-adams-signs-bill-paving-way-electrification-all-city-government-vehicles" TargetMode="External"/><Relationship Id="rId4" Type="http://schemas.openxmlformats.org/officeDocument/2006/relationships/slideLayout" Target="../slideLayouts/slideLayout12.xml"/><Relationship Id="rId9" Type="http://schemas.openxmlformats.org/officeDocument/2006/relationships/hyperlink" Target="https://nine.energy/ev" TargetMode="External"/><Relationship Id="rId14" Type="http://schemas.openxmlformats.org/officeDocument/2006/relationships/hyperlink" Target="https://business.columbia.edu/insights/climate/energy-storage" TargetMode="External"/></Relationships>
</file>

<file path=ppt/slides/_rels/slide105.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57.xml"/><Relationship Id="rId3" Type="http://schemas.openxmlformats.org/officeDocument/2006/relationships/tags" Target="../tags/tag1629.xml"/><Relationship Id="rId7" Type="http://schemas.openxmlformats.org/officeDocument/2006/relationships/tags" Target="../tags/tag1633.xml"/><Relationship Id="rId12" Type="http://schemas.openxmlformats.org/officeDocument/2006/relationships/slide" Target="slide16.xml"/><Relationship Id="rId2" Type="http://schemas.openxmlformats.org/officeDocument/2006/relationships/tags" Target="../tags/tag1628.xml"/><Relationship Id="rId1" Type="http://schemas.openxmlformats.org/officeDocument/2006/relationships/tags" Target="../tags/tag1627.xml"/><Relationship Id="rId6" Type="http://schemas.openxmlformats.org/officeDocument/2006/relationships/tags" Target="../tags/tag1632.xml"/><Relationship Id="rId11" Type="http://schemas.openxmlformats.org/officeDocument/2006/relationships/slide" Target="slide2.xml"/><Relationship Id="rId5" Type="http://schemas.openxmlformats.org/officeDocument/2006/relationships/tags" Target="../tags/tag1631.xml"/><Relationship Id="rId15" Type="http://schemas.openxmlformats.org/officeDocument/2006/relationships/slide" Target="slide81.xml"/><Relationship Id="rId10" Type="http://schemas.openxmlformats.org/officeDocument/2006/relationships/image" Target="../media/image8.emf"/><Relationship Id="rId4" Type="http://schemas.openxmlformats.org/officeDocument/2006/relationships/tags" Target="../tags/tag1630.xml"/><Relationship Id="rId9" Type="http://schemas.openxmlformats.org/officeDocument/2006/relationships/oleObject" Target="../embeddings/oleObject99.bin"/><Relationship Id="rId14" Type="http://schemas.openxmlformats.org/officeDocument/2006/relationships/slide" Target="slide59.xml"/></Relationships>
</file>

<file path=ppt/slides/_rels/slide106.xml.rels><?xml version="1.0" encoding="UTF-8" standalone="yes"?>
<Relationships xmlns="http://schemas.openxmlformats.org/package/2006/relationships"><Relationship Id="rId8" Type="http://schemas.openxmlformats.org/officeDocument/2006/relationships/image" Target="../media/image10.emf"/><Relationship Id="rId13" Type="http://schemas.openxmlformats.org/officeDocument/2006/relationships/hyperlink" Target="https://business.columbia.edu/faculty/people/gernot-wagner" TargetMode="External"/><Relationship Id="rId3" Type="http://schemas.openxmlformats.org/officeDocument/2006/relationships/tags" Target="../tags/tag1636.xml"/><Relationship Id="rId7" Type="http://schemas.openxmlformats.org/officeDocument/2006/relationships/oleObject" Target="../embeddings/oleObject100.bin"/><Relationship Id="rId12" Type="http://schemas.openxmlformats.org/officeDocument/2006/relationships/hyperlink" Target="https://arpa-e.energy.gov/technologies/scaleup/scaleup-2021/quidnet-energy" TargetMode="External"/><Relationship Id="rId2" Type="http://schemas.openxmlformats.org/officeDocument/2006/relationships/tags" Target="../tags/tag1635.xml"/><Relationship Id="rId1" Type="http://schemas.openxmlformats.org/officeDocument/2006/relationships/tags" Target="../tags/tag1634.xml"/><Relationship Id="rId6" Type="http://schemas.openxmlformats.org/officeDocument/2006/relationships/notesSlide" Target="../notesSlides/notesSlide60.xml"/><Relationship Id="rId11" Type="http://schemas.openxmlformats.org/officeDocument/2006/relationships/hyperlink" Target="https://www.quidnetenergy.com/news/" TargetMode="External"/><Relationship Id="rId5" Type="http://schemas.openxmlformats.org/officeDocument/2006/relationships/slideLayout" Target="../slideLayouts/slideLayout1.xml"/><Relationship Id="rId15" Type="http://schemas.openxmlformats.org/officeDocument/2006/relationships/hyperlink" Target="https://business.columbia.edu/insights/climate/energy-storage" TargetMode="External"/><Relationship Id="rId10" Type="http://schemas.openxmlformats.org/officeDocument/2006/relationships/image" Target="../media/image203.png"/><Relationship Id="rId4" Type="http://schemas.openxmlformats.org/officeDocument/2006/relationships/tags" Target="../tags/tag1637.xml"/><Relationship Id="rId9" Type="http://schemas.openxmlformats.org/officeDocument/2006/relationships/image" Target="../media/image110.png"/><Relationship Id="rId14" Type="http://schemas.openxmlformats.org/officeDocument/2006/relationships/hyperlink" Target="https://business.columbia.edu/insights/climate/cki" TargetMode="External"/></Relationships>
</file>

<file path=ppt/slides/_rels/slide107.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hyperlink" Target="https://business.columbia.edu/insights/climate/energy-storage" TargetMode="External"/><Relationship Id="rId3" Type="http://schemas.openxmlformats.org/officeDocument/2006/relationships/tags" Target="../tags/tag1640.xml"/><Relationship Id="rId7" Type="http://schemas.openxmlformats.org/officeDocument/2006/relationships/image" Target="../media/image10.emf"/><Relationship Id="rId12" Type="http://schemas.openxmlformats.org/officeDocument/2006/relationships/hyperlink" Target="https://business.columbia.edu/insights/climate/cki" TargetMode="External"/><Relationship Id="rId2" Type="http://schemas.openxmlformats.org/officeDocument/2006/relationships/tags" Target="../tags/tag1639.xml"/><Relationship Id="rId1" Type="http://schemas.openxmlformats.org/officeDocument/2006/relationships/tags" Target="../tags/tag1638.xml"/><Relationship Id="rId6" Type="http://schemas.openxmlformats.org/officeDocument/2006/relationships/oleObject" Target="../embeddings/oleObject101.bin"/><Relationship Id="rId11" Type="http://schemas.openxmlformats.org/officeDocument/2006/relationships/hyperlink" Target="https://business.columbia.edu/faculty/people/gernot-wagner" TargetMode="External"/><Relationship Id="rId5" Type="http://schemas.openxmlformats.org/officeDocument/2006/relationships/notesSlide" Target="../notesSlides/notesSlide61.xml"/><Relationship Id="rId10" Type="http://schemas.openxmlformats.org/officeDocument/2006/relationships/hyperlink" Target="https://arpa-e.energy.gov/technologies/projects/prussian-blue-dye-batteries" TargetMode="External"/><Relationship Id="rId4" Type="http://schemas.openxmlformats.org/officeDocument/2006/relationships/slideLayout" Target="../slideLayouts/slideLayout1.xml"/><Relationship Id="rId9" Type="http://schemas.openxmlformats.org/officeDocument/2006/relationships/hyperlink" Target="https://natron.energy/" TargetMode="External"/><Relationship Id="rId14" Type="http://schemas.openxmlformats.org/officeDocument/2006/relationships/image" Target="../media/image204.jpeg"/></Relationships>
</file>

<file path=ppt/slides/_rels/slide108.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image" Target="../media/image205.png"/><Relationship Id="rId3" Type="http://schemas.openxmlformats.org/officeDocument/2006/relationships/tags" Target="../tags/tag1643.xml"/><Relationship Id="rId7" Type="http://schemas.openxmlformats.org/officeDocument/2006/relationships/image" Target="../media/image10.emf"/><Relationship Id="rId12" Type="http://schemas.openxmlformats.org/officeDocument/2006/relationships/hyperlink" Target="https://business.columbia.edu/insights/climate/energy-storage" TargetMode="External"/><Relationship Id="rId2" Type="http://schemas.openxmlformats.org/officeDocument/2006/relationships/tags" Target="../tags/tag1642.xml"/><Relationship Id="rId1" Type="http://schemas.openxmlformats.org/officeDocument/2006/relationships/tags" Target="../tags/tag1641.xml"/><Relationship Id="rId6" Type="http://schemas.openxmlformats.org/officeDocument/2006/relationships/oleObject" Target="../embeddings/oleObject102.bin"/><Relationship Id="rId11" Type="http://schemas.openxmlformats.org/officeDocument/2006/relationships/hyperlink" Target="https://business.columbia.edu/insights/climate/cki" TargetMode="External"/><Relationship Id="rId5" Type="http://schemas.openxmlformats.org/officeDocument/2006/relationships/notesSlide" Target="../notesSlides/notesSlide62.xml"/><Relationship Id="rId10" Type="http://schemas.openxmlformats.org/officeDocument/2006/relationships/hyperlink" Target="https://business.columbia.edu/faculty/people/gernot-wagner" TargetMode="External"/><Relationship Id="rId4" Type="http://schemas.openxmlformats.org/officeDocument/2006/relationships/slideLayout" Target="../slideLayouts/slideLayout1.xml"/><Relationship Id="rId9" Type="http://schemas.openxmlformats.org/officeDocument/2006/relationships/hyperlink" Target="https://www.gihub.org/resources/showcase-projects/hornsdale-power-reserve-project-australia/" TargetMode="External"/></Relationships>
</file>

<file path=ppt/slides/_rels/slide109.xml.rels><?xml version="1.0" encoding="UTF-8" standalone="yes"?>
<Relationships xmlns="http://schemas.openxmlformats.org/package/2006/relationships"><Relationship Id="rId8" Type="http://schemas.openxmlformats.org/officeDocument/2006/relationships/image" Target="../media/image209.jpeg"/><Relationship Id="rId13" Type="http://schemas.openxmlformats.org/officeDocument/2006/relationships/image" Target="../media/image212.jpeg"/><Relationship Id="rId18" Type="http://schemas.openxmlformats.org/officeDocument/2006/relationships/image" Target="../media/image216.jpeg"/><Relationship Id="rId3" Type="http://schemas.openxmlformats.org/officeDocument/2006/relationships/notesSlide" Target="../notesSlides/notesSlide63.xml"/><Relationship Id="rId7" Type="http://schemas.openxmlformats.org/officeDocument/2006/relationships/image" Target="../media/image208.jpeg"/><Relationship Id="rId12" Type="http://schemas.openxmlformats.org/officeDocument/2006/relationships/image" Target="../media/image211.png"/><Relationship Id="rId17" Type="http://schemas.openxmlformats.org/officeDocument/2006/relationships/image" Target="../media/image215.jpeg"/><Relationship Id="rId2" Type="http://schemas.openxmlformats.org/officeDocument/2006/relationships/slideLayout" Target="../slideLayouts/slideLayout1.xml"/><Relationship Id="rId16" Type="http://schemas.openxmlformats.org/officeDocument/2006/relationships/hyperlink" Target="https://business.columbia.edu/insights/climate/energy-storage" TargetMode="External"/><Relationship Id="rId1" Type="http://schemas.openxmlformats.org/officeDocument/2006/relationships/tags" Target="../tags/tag1644.xml"/><Relationship Id="rId6" Type="http://schemas.openxmlformats.org/officeDocument/2006/relationships/image" Target="../media/image207.jpeg"/><Relationship Id="rId11" Type="http://schemas.openxmlformats.org/officeDocument/2006/relationships/hyperlink" Target="mailto:gwagner@Columbia.edu" TargetMode="External"/><Relationship Id="rId5" Type="http://schemas.openxmlformats.org/officeDocument/2006/relationships/image" Target="../media/image206.emf"/><Relationship Id="rId15" Type="http://schemas.openxmlformats.org/officeDocument/2006/relationships/image" Target="../media/image214.jpeg"/><Relationship Id="rId10" Type="http://schemas.openxmlformats.org/officeDocument/2006/relationships/image" Target="../media/image210.jpeg"/><Relationship Id="rId4" Type="http://schemas.openxmlformats.org/officeDocument/2006/relationships/oleObject" Target="../embeddings/oleObject103.bin"/><Relationship Id="rId9" Type="http://schemas.openxmlformats.org/officeDocument/2006/relationships/hyperlink" Target="mailto:hk2901@Columbia.edu" TargetMode="External"/><Relationship Id="rId14" Type="http://schemas.openxmlformats.org/officeDocument/2006/relationships/image" Target="../media/image213.jpeg"/></Relationships>
</file>

<file path=ppt/slides/_rels/slide11.xml.rels><?xml version="1.0" encoding="UTF-8" standalone="yes"?>
<Relationships xmlns="http://schemas.openxmlformats.org/package/2006/relationships"><Relationship Id="rId13" Type="http://schemas.openxmlformats.org/officeDocument/2006/relationships/tags" Target="../tags/tag204.xml"/><Relationship Id="rId18" Type="http://schemas.openxmlformats.org/officeDocument/2006/relationships/tags" Target="../tags/tag209.xml"/><Relationship Id="rId26" Type="http://schemas.openxmlformats.org/officeDocument/2006/relationships/tags" Target="../tags/tag217.xml"/><Relationship Id="rId39" Type="http://schemas.openxmlformats.org/officeDocument/2006/relationships/tags" Target="../tags/tag230.xml"/><Relationship Id="rId21" Type="http://schemas.openxmlformats.org/officeDocument/2006/relationships/tags" Target="../tags/tag212.xml"/><Relationship Id="rId34" Type="http://schemas.openxmlformats.org/officeDocument/2006/relationships/tags" Target="../tags/tag225.xml"/><Relationship Id="rId42" Type="http://schemas.openxmlformats.org/officeDocument/2006/relationships/notesSlide" Target="../notesSlides/notesSlide7.xml"/><Relationship Id="rId47" Type="http://schemas.openxmlformats.org/officeDocument/2006/relationships/hyperlink" Target="https://business.columbia.edu/insights/climate/cki" TargetMode="External"/><Relationship Id="rId50" Type="http://schemas.openxmlformats.org/officeDocument/2006/relationships/chart" Target="../charts/chart5.xml"/><Relationship Id="rId7" Type="http://schemas.openxmlformats.org/officeDocument/2006/relationships/tags" Target="../tags/tag198.xml"/><Relationship Id="rId2" Type="http://schemas.openxmlformats.org/officeDocument/2006/relationships/tags" Target="../tags/tag193.xml"/><Relationship Id="rId16" Type="http://schemas.openxmlformats.org/officeDocument/2006/relationships/tags" Target="../tags/tag207.xml"/><Relationship Id="rId29" Type="http://schemas.openxmlformats.org/officeDocument/2006/relationships/tags" Target="../tags/tag220.xml"/><Relationship Id="rId11" Type="http://schemas.openxmlformats.org/officeDocument/2006/relationships/tags" Target="../tags/tag202.xml"/><Relationship Id="rId24" Type="http://schemas.openxmlformats.org/officeDocument/2006/relationships/tags" Target="../tags/tag215.xml"/><Relationship Id="rId32" Type="http://schemas.openxmlformats.org/officeDocument/2006/relationships/tags" Target="../tags/tag223.xml"/><Relationship Id="rId37" Type="http://schemas.openxmlformats.org/officeDocument/2006/relationships/tags" Target="../tags/tag228.xml"/><Relationship Id="rId40" Type="http://schemas.openxmlformats.org/officeDocument/2006/relationships/tags" Target="../tags/tag231.xml"/><Relationship Id="rId45" Type="http://schemas.openxmlformats.org/officeDocument/2006/relationships/hyperlink" Target="https://about.bnef.com/new-energy-outlook/" TargetMode="External"/><Relationship Id="rId5" Type="http://schemas.openxmlformats.org/officeDocument/2006/relationships/tags" Target="../tags/tag196.xml"/><Relationship Id="rId15" Type="http://schemas.openxmlformats.org/officeDocument/2006/relationships/tags" Target="../tags/tag206.xml"/><Relationship Id="rId23" Type="http://schemas.openxmlformats.org/officeDocument/2006/relationships/tags" Target="../tags/tag214.xml"/><Relationship Id="rId28" Type="http://schemas.openxmlformats.org/officeDocument/2006/relationships/tags" Target="../tags/tag219.xml"/><Relationship Id="rId36" Type="http://schemas.openxmlformats.org/officeDocument/2006/relationships/tags" Target="../tags/tag227.xml"/><Relationship Id="rId49" Type="http://schemas.openxmlformats.org/officeDocument/2006/relationships/hyperlink" Target="mailto:gwagner@columbia.edu" TargetMode="External"/><Relationship Id="rId10" Type="http://schemas.openxmlformats.org/officeDocument/2006/relationships/tags" Target="../tags/tag201.xml"/><Relationship Id="rId19" Type="http://schemas.openxmlformats.org/officeDocument/2006/relationships/tags" Target="../tags/tag210.xml"/><Relationship Id="rId31" Type="http://schemas.openxmlformats.org/officeDocument/2006/relationships/tags" Target="../tags/tag222.xml"/><Relationship Id="rId44" Type="http://schemas.openxmlformats.org/officeDocument/2006/relationships/image" Target="../media/image22.emf"/><Relationship Id="rId4" Type="http://schemas.openxmlformats.org/officeDocument/2006/relationships/tags" Target="../tags/tag195.xml"/><Relationship Id="rId9" Type="http://schemas.openxmlformats.org/officeDocument/2006/relationships/tags" Target="../tags/tag200.xml"/><Relationship Id="rId14" Type="http://schemas.openxmlformats.org/officeDocument/2006/relationships/tags" Target="../tags/tag205.xml"/><Relationship Id="rId22" Type="http://schemas.openxmlformats.org/officeDocument/2006/relationships/tags" Target="../tags/tag213.xml"/><Relationship Id="rId27" Type="http://schemas.openxmlformats.org/officeDocument/2006/relationships/tags" Target="../tags/tag218.xml"/><Relationship Id="rId30" Type="http://schemas.openxmlformats.org/officeDocument/2006/relationships/tags" Target="../tags/tag221.xml"/><Relationship Id="rId35" Type="http://schemas.openxmlformats.org/officeDocument/2006/relationships/tags" Target="../tags/tag226.xml"/><Relationship Id="rId43" Type="http://schemas.openxmlformats.org/officeDocument/2006/relationships/oleObject" Target="../embeddings/oleObject14.bin"/><Relationship Id="rId48" Type="http://schemas.openxmlformats.org/officeDocument/2006/relationships/hyperlink" Target="https://business.columbia.edu/insights/climate/energy-storage" TargetMode="External"/><Relationship Id="rId8" Type="http://schemas.openxmlformats.org/officeDocument/2006/relationships/tags" Target="../tags/tag199.xml"/><Relationship Id="rId51" Type="http://schemas.openxmlformats.org/officeDocument/2006/relationships/chart" Target="../charts/chart6.xml"/><Relationship Id="rId3" Type="http://schemas.openxmlformats.org/officeDocument/2006/relationships/tags" Target="../tags/tag194.xml"/><Relationship Id="rId12" Type="http://schemas.openxmlformats.org/officeDocument/2006/relationships/tags" Target="../tags/tag203.xml"/><Relationship Id="rId17" Type="http://schemas.openxmlformats.org/officeDocument/2006/relationships/tags" Target="../tags/tag208.xml"/><Relationship Id="rId25" Type="http://schemas.openxmlformats.org/officeDocument/2006/relationships/tags" Target="../tags/tag216.xml"/><Relationship Id="rId33" Type="http://schemas.openxmlformats.org/officeDocument/2006/relationships/tags" Target="../tags/tag224.xml"/><Relationship Id="rId38" Type="http://schemas.openxmlformats.org/officeDocument/2006/relationships/tags" Target="../tags/tag229.xml"/><Relationship Id="rId46" Type="http://schemas.openxmlformats.org/officeDocument/2006/relationships/hyperlink" Target="https://business.columbia.edu/faculty/people/gernot-wagner" TargetMode="External"/><Relationship Id="rId20" Type="http://schemas.openxmlformats.org/officeDocument/2006/relationships/tags" Target="../tags/tag211.xml"/><Relationship Id="rId41" Type="http://schemas.openxmlformats.org/officeDocument/2006/relationships/slideLayout" Target="../slideLayouts/slideLayout1.xml"/><Relationship Id="rId1" Type="http://schemas.openxmlformats.org/officeDocument/2006/relationships/tags" Target="../tags/tag192.xml"/><Relationship Id="rId6" Type="http://schemas.openxmlformats.org/officeDocument/2006/relationships/tags" Target="../tags/tag19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tags" Target="../tags/tag1647.xml"/><Relationship Id="rId7" Type="http://schemas.openxmlformats.org/officeDocument/2006/relationships/oleObject" Target="../embeddings/oleObject104.bin"/><Relationship Id="rId2" Type="http://schemas.openxmlformats.org/officeDocument/2006/relationships/tags" Target="../tags/tag1646.xml"/><Relationship Id="rId1" Type="http://schemas.openxmlformats.org/officeDocument/2006/relationships/tags" Target="../tags/tag1645.xml"/><Relationship Id="rId6" Type="http://schemas.openxmlformats.org/officeDocument/2006/relationships/slideLayout" Target="../slideLayouts/slideLayout7.xml"/><Relationship Id="rId11" Type="http://schemas.openxmlformats.org/officeDocument/2006/relationships/slide" Target="slide141.xml"/><Relationship Id="rId5" Type="http://schemas.openxmlformats.org/officeDocument/2006/relationships/tags" Target="../tags/tag1649.xml"/><Relationship Id="rId10" Type="http://schemas.openxmlformats.org/officeDocument/2006/relationships/slide" Target="slide126.xml"/><Relationship Id="rId4" Type="http://schemas.openxmlformats.org/officeDocument/2006/relationships/tags" Target="../tags/tag1648.xml"/><Relationship Id="rId9" Type="http://schemas.openxmlformats.org/officeDocument/2006/relationships/slide" Target="slide118.xml"/></Relationships>
</file>

<file path=ppt/slides/_rels/slide112.xml.rels><?xml version="1.0" encoding="UTF-8" standalone="yes"?>
<Relationships xmlns="http://schemas.openxmlformats.org/package/2006/relationships"><Relationship Id="rId13" Type="http://schemas.openxmlformats.org/officeDocument/2006/relationships/tags" Target="../tags/tag1662.xml"/><Relationship Id="rId18" Type="http://schemas.openxmlformats.org/officeDocument/2006/relationships/tags" Target="../tags/tag1667.xml"/><Relationship Id="rId26" Type="http://schemas.openxmlformats.org/officeDocument/2006/relationships/tags" Target="../tags/tag1675.xml"/><Relationship Id="rId39" Type="http://schemas.openxmlformats.org/officeDocument/2006/relationships/tags" Target="../tags/tag1688.xml"/><Relationship Id="rId21" Type="http://schemas.openxmlformats.org/officeDocument/2006/relationships/tags" Target="../tags/tag1670.xml"/><Relationship Id="rId34" Type="http://schemas.openxmlformats.org/officeDocument/2006/relationships/tags" Target="../tags/tag1683.xml"/><Relationship Id="rId42" Type="http://schemas.openxmlformats.org/officeDocument/2006/relationships/oleObject" Target="../embeddings/oleObject105.bin"/><Relationship Id="rId47" Type="http://schemas.openxmlformats.org/officeDocument/2006/relationships/hyperlink" Target="https://business.columbia.edu/faculty/people/gernot-wagner" TargetMode="External"/><Relationship Id="rId50" Type="http://schemas.openxmlformats.org/officeDocument/2006/relationships/chart" Target="../charts/chart81.xml"/><Relationship Id="rId7" Type="http://schemas.openxmlformats.org/officeDocument/2006/relationships/tags" Target="../tags/tag1656.xml"/><Relationship Id="rId2" Type="http://schemas.openxmlformats.org/officeDocument/2006/relationships/tags" Target="../tags/tag1651.xml"/><Relationship Id="rId16" Type="http://schemas.openxmlformats.org/officeDocument/2006/relationships/tags" Target="../tags/tag1665.xml"/><Relationship Id="rId29" Type="http://schemas.openxmlformats.org/officeDocument/2006/relationships/tags" Target="../tags/tag1678.xml"/><Relationship Id="rId11" Type="http://schemas.openxmlformats.org/officeDocument/2006/relationships/tags" Target="../tags/tag1660.xml"/><Relationship Id="rId24" Type="http://schemas.openxmlformats.org/officeDocument/2006/relationships/tags" Target="../tags/tag1673.xml"/><Relationship Id="rId32" Type="http://schemas.openxmlformats.org/officeDocument/2006/relationships/tags" Target="../tags/tag1681.xml"/><Relationship Id="rId37" Type="http://schemas.openxmlformats.org/officeDocument/2006/relationships/tags" Target="../tags/tag1686.xml"/><Relationship Id="rId40" Type="http://schemas.openxmlformats.org/officeDocument/2006/relationships/tags" Target="../tags/tag1689.xml"/><Relationship Id="rId45" Type="http://schemas.openxmlformats.org/officeDocument/2006/relationships/hyperlink" Target="https://www.wri.org/insights/countries-adopting-electric-vehicles-fastest" TargetMode="External"/><Relationship Id="rId5" Type="http://schemas.openxmlformats.org/officeDocument/2006/relationships/tags" Target="../tags/tag1654.xml"/><Relationship Id="rId15" Type="http://schemas.openxmlformats.org/officeDocument/2006/relationships/tags" Target="../tags/tag1664.xml"/><Relationship Id="rId23" Type="http://schemas.openxmlformats.org/officeDocument/2006/relationships/tags" Target="../tags/tag1672.xml"/><Relationship Id="rId28" Type="http://schemas.openxmlformats.org/officeDocument/2006/relationships/tags" Target="../tags/tag1677.xml"/><Relationship Id="rId36" Type="http://schemas.openxmlformats.org/officeDocument/2006/relationships/tags" Target="../tags/tag1685.xml"/><Relationship Id="rId49" Type="http://schemas.openxmlformats.org/officeDocument/2006/relationships/hyperlink" Target="https://business.columbia.edu/insights/climate/energy-storage" TargetMode="External"/><Relationship Id="rId10" Type="http://schemas.openxmlformats.org/officeDocument/2006/relationships/tags" Target="../tags/tag1659.xml"/><Relationship Id="rId19" Type="http://schemas.openxmlformats.org/officeDocument/2006/relationships/tags" Target="../tags/tag1668.xml"/><Relationship Id="rId31" Type="http://schemas.openxmlformats.org/officeDocument/2006/relationships/tags" Target="../tags/tag1680.xml"/><Relationship Id="rId44" Type="http://schemas.openxmlformats.org/officeDocument/2006/relationships/hyperlink" Target="https://iea.blob.core.windows.net/assets/8ba25b88-1931-418a-8d97-e3d1c22d7298/PolicyExplorer2024.pdf" TargetMode="External"/><Relationship Id="rId4" Type="http://schemas.openxmlformats.org/officeDocument/2006/relationships/tags" Target="../tags/tag1653.xml"/><Relationship Id="rId9" Type="http://schemas.openxmlformats.org/officeDocument/2006/relationships/tags" Target="../tags/tag1658.xml"/><Relationship Id="rId14" Type="http://schemas.openxmlformats.org/officeDocument/2006/relationships/tags" Target="../tags/tag1663.xml"/><Relationship Id="rId22" Type="http://schemas.openxmlformats.org/officeDocument/2006/relationships/tags" Target="../tags/tag1671.xml"/><Relationship Id="rId27" Type="http://schemas.openxmlformats.org/officeDocument/2006/relationships/tags" Target="../tags/tag1676.xml"/><Relationship Id="rId30" Type="http://schemas.openxmlformats.org/officeDocument/2006/relationships/tags" Target="../tags/tag1679.xml"/><Relationship Id="rId35" Type="http://schemas.openxmlformats.org/officeDocument/2006/relationships/tags" Target="../tags/tag1684.xml"/><Relationship Id="rId43" Type="http://schemas.openxmlformats.org/officeDocument/2006/relationships/image" Target="../media/image217.emf"/><Relationship Id="rId48" Type="http://schemas.openxmlformats.org/officeDocument/2006/relationships/hyperlink" Target="https://business.columbia.edu/insights/climate/cki" TargetMode="External"/><Relationship Id="rId8" Type="http://schemas.openxmlformats.org/officeDocument/2006/relationships/tags" Target="../tags/tag1657.xml"/><Relationship Id="rId3" Type="http://schemas.openxmlformats.org/officeDocument/2006/relationships/tags" Target="../tags/tag1652.xml"/><Relationship Id="rId12" Type="http://schemas.openxmlformats.org/officeDocument/2006/relationships/tags" Target="../tags/tag1661.xml"/><Relationship Id="rId17" Type="http://schemas.openxmlformats.org/officeDocument/2006/relationships/tags" Target="../tags/tag1666.xml"/><Relationship Id="rId25" Type="http://schemas.openxmlformats.org/officeDocument/2006/relationships/tags" Target="../tags/tag1674.xml"/><Relationship Id="rId33" Type="http://schemas.openxmlformats.org/officeDocument/2006/relationships/tags" Target="../tags/tag1682.xml"/><Relationship Id="rId38" Type="http://schemas.openxmlformats.org/officeDocument/2006/relationships/tags" Target="../tags/tag1687.xml"/><Relationship Id="rId46" Type="http://schemas.openxmlformats.org/officeDocument/2006/relationships/hyperlink" Target="http://www.iea.org/data-and-statistics/data-tools/global-ev-data-explorer" TargetMode="External"/><Relationship Id="rId20" Type="http://schemas.openxmlformats.org/officeDocument/2006/relationships/tags" Target="../tags/tag1669.xml"/><Relationship Id="rId41" Type="http://schemas.openxmlformats.org/officeDocument/2006/relationships/slideLayout" Target="../slideLayouts/slideLayout12.xml"/><Relationship Id="rId1" Type="http://schemas.openxmlformats.org/officeDocument/2006/relationships/tags" Target="../tags/tag1650.xml"/><Relationship Id="rId6" Type="http://schemas.openxmlformats.org/officeDocument/2006/relationships/tags" Target="../tags/tag1655.xml"/></Relationships>
</file>

<file path=ppt/slides/_rels/slide113.xml.rels><?xml version="1.0" encoding="UTF-8" standalone="yes"?>
<Relationships xmlns="http://schemas.openxmlformats.org/package/2006/relationships"><Relationship Id="rId8" Type="http://schemas.openxmlformats.org/officeDocument/2006/relationships/hyperlink" Target="https://www.iea.org/reports/global-ev-outlook-2023/policy-developments" TargetMode="External"/><Relationship Id="rId13" Type="http://schemas.openxmlformats.org/officeDocument/2006/relationships/hyperlink" Target="https://business.columbia.edu/faculty/people/gernot-wagner" TargetMode="External"/><Relationship Id="rId3" Type="http://schemas.openxmlformats.org/officeDocument/2006/relationships/tags" Target="../tags/tag1692.xml"/><Relationship Id="rId7" Type="http://schemas.openxmlformats.org/officeDocument/2006/relationships/image" Target="../media/image202.emf"/><Relationship Id="rId12" Type="http://schemas.openxmlformats.org/officeDocument/2006/relationships/hyperlink" Target="https://afdc.energy.gov/laws/ev-tax-credits" TargetMode="External"/><Relationship Id="rId2" Type="http://schemas.openxmlformats.org/officeDocument/2006/relationships/tags" Target="../tags/tag1691.xml"/><Relationship Id="rId1" Type="http://schemas.openxmlformats.org/officeDocument/2006/relationships/tags" Target="../tags/tag1690.xml"/><Relationship Id="rId6" Type="http://schemas.openxmlformats.org/officeDocument/2006/relationships/oleObject" Target="../embeddings/oleObject106.bin"/><Relationship Id="rId11" Type="http://schemas.openxmlformats.org/officeDocument/2006/relationships/hyperlink" Target="https://www.energypolicy.columbia.edu/publications/the-ira-and-the-us-battery-supply-chain-one-year-on/" TargetMode="External"/><Relationship Id="rId5" Type="http://schemas.openxmlformats.org/officeDocument/2006/relationships/notesSlide" Target="../notesSlides/notesSlide64.xml"/><Relationship Id="rId15" Type="http://schemas.openxmlformats.org/officeDocument/2006/relationships/hyperlink" Target="https://business.columbia.edu/insights/climate/energy-storage" TargetMode="External"/><Relationship Id="rId10" Type="http://schemas.openxmlformats.org/officeDocument/2006/relationships/hyperlink" Target="https://commission.europa.eu/index_en" TargetMode="External"/><Relationship Id="rId4" Type="http://schemas.openxmlformats.org/officeDocument/2006/relationships/slideLayout" Target="../slideLayouts/slideLayout12.xml"/><Relationship Id="rId9" Type="http://schemas.openxmlformats.org/officeDocument/2006/relationships/hyperlink" Target="https://www.iea.org/data-and-statistics/data-tools/global-ev-policy-explorer" TargetMode="External"/><Relationship Id="rId14" Type="http://schemas.openxmlformats.org/officeDocument/2006/relationships/hyperlink" Target="https://business.columbia.edu/insights/climate/cki" TargetMode="External"/></Relationships>
</file>

<file path=ppt/slides/_rels/slide114.xml.rels><?xml version="1.0" encoding="UTF-8" standalone="yes"?>
<Relationships xmlns="http://schemas.openxmlformats.org/package/2006/relationships"><Relationship Id="rId8" Type="http://schemas.openxmlformats.org/officeDocument/2006/relationships/hyperlink" Target="https://www.iea.org/data-and-statistics/data-tools/global-ev-policy-explorer" TargetMode="External"/><Relationship Id="rId13" Type="http://schemas.openxmlformats.org/officeDocument/2006/relationships/hyperlink" Target="https://business.columbia.edu/insights/climate/cki" TargetMode="External"/><Relationship Id="rId3" Type="http://schemas.openxmlformats.org/officeDocument/2006/relationships/tags" Target="../tags/tag1695.xml"/><Relationship Id="rId7" Type="http://schemas.openxmlformats.org/officeDocument/2006/relationships/hyperlink" Target="https://www.iea.org/reports/global-ev-outlook-2023/policy-developments" TargetMode="External"/><Relationship Id="rId12" Type="http://schemas.openxmlformats.org/officeDocument/2006/relationships/hyperlink" Target="https://business.columbia.edu/faculty/people/gernot-wagner" TargetMode="External"/><Relationship Id="rId2" Type="http://schemas.openxmlformats.org/officeDocument/2006/relationships/tags" Target="../tags/tag1694.xml"/><Relationship Id="rId1" Type="http://schemas.openxmlformats.org/officeDocument/2006/relationships/tags" Target="../tags/tag1693.xml"/><Relationship Id="rId6" Type="http://schemas.openxmlformats.org/officeDocument/2006/relationships/image" Target="../media/image218.emf"/><Relationship Id="rId11" Type="http://schemas.openxmlformats.org/officeDocument/2006/relationships/hyperlink" Target="https://afdc.energy.gov/laws/ev-tax-credits" TargetMode="External"/><Relationship Id="rId5" Type="http://schemas.openxmlformats.org/officeDocument/2006/relationships/oleObject" Target="../embeddings/oleObject107.bin"/><Relationship Id="rId10" Type="http://schemas.openxmlformats.org/officeDocument/2006/relationships/hyperlink" Target="https://www.energypolicy.columbia.edu/publications/the-ira-and-the-us-battery-supply-chain-one-year-on/" TargetMode="External"/><Relationship Id="rId4" Type="http://schemas.openxmlformats.org/officeDocument/2006/relationships/slideLayout" Target="../slideLayouts/slideLayout12.xml"/><Relationship Id="rId9" Type="http://schemas.openxmlformats.org/officeDocument/2006/relationships/hyperlink" Target="https://commission.europa.eu/index_en" TargetMode="External"/><Relationship Id="rId14" Type="http://schemas.openxmlformats.org/officeDocument/2006/relationships/hyperlink" Target="https://business.columbia.edu/insights/climate/energy-storage" TargetMode="External"/></Relationships>
</file>

<file path=ppt/slides/_rels/slide115.xml.rels><?xml version="1.0" encoding="UTF-8" standalone="yes"?>
<Relationships xmlns="http://schemas.openxmlformats.org/package/2006/relationships"><Relationship Id="rId13" Type="http://schemas.openxmlformats.org/officeDocument/2006/relationships/tags" Target="../tags/tag1708.xml"/><Relationship Id="rId18" Type="http://schemas.openxmlformats.org/officeDocument/2006/relationships/tags" Target="../tags/tag1713.xml"/><Relationship Id="rId26" Type="http://schemas.openxmlformats.org/officeDocument/2006/relationships/slideLayout" Target="../slideLayouts/slideLayout12.xml"/><Relationship Id="rId21" Type="http://schemas.openxmlformats.org/officeDocument/2006/relationships/tags" Target="../tags/tag1716.xml"/><Relationship Id="rId34" Type="http://schemas.openxmlformats.org/officeDocument/2006/relationships/hyperlink" Target="https://www.regjeringen.no/contentassets/a894b5594dbf4eccbec0d65f491e4809/norways-battery-strategy_spreads_web.pdf" TargetMode="External"/><Relationship Id="rId7" Type="http://schemas.openxmlformats.org/officeDocument/2006/relationships/tags" Target="../tags/tag1702.xml"/><Relationship Id="rId12" Type="http://schemas.openxmlformats.org/officeDocument/2006/relationships/tags" Target="../tags/tag1707.xml"/><Relationship Id="rId17" Type="http://schemas.openxmlformats.org/officeDocument/2006/relationships/tags" Target="../tags/tag1712.xml"/><Relationship Id="rId25" Type="http://schemas.openxmlformats.org/officeDocument/2006/relationships/tags" Target="../tags/tag1720.xml"/><Relationship Id="rId33" Type="http://schemas.openxmlformats.org/officeDocument/2006/relationships/hyperlink" Target="https://blog.wallbox.com/norway-ev-incentives/" TargetMode="External"/><Relationship Id="rId2" Type="http://schemas.openxmlformats.org/officeDocument/2006/relationships/tags" Target="../tags/tag1697.xml"/><Relationship Id="rId16" Type="http://schemas.openxmlformats.org/officeDocument/2006/relationships/tags" Target="../tags/tag1711.xml"/><Relationship Id="rId20" Type="http://schemas.openxmlformats.org/officeDocument/2006/relationships/tags" Target="../tags/tag1715.xml"/><Relationship Id="rId29" Type="http://schemas.openxmlformats.org/officeDocument/2006/relationships/chart" Target="../charts/chart82.xml"/><Relationship Id="rId1" Type="http://schemas.openxmlformats.org/officeDocument/2006/relationships/tags" Target="../tags/tag1696.xml"/><Relationship Id="rId6" Type="http://schemas.openxmlformats.org/officeDocument/2006/relationships/tags" Target="../tags/tag1701.xml"/><Relationship Id="rId11" Type="http://schemas.openxmlformats.org/officeDocument/2006/relationships/tags" Target="../tags/tag1706.xml"/><Relationship Id="rId24" Type="http://schemas.openxmlformats.org/officeDocument/2006/relationships/tags" Target="../tags/tag1719.xml"/><Relationship Id="rId32" Type="http://schemas.openxmlformats.org/officeDocument/2006/relationships/hyperlink" Target="http://www.iea.org/data-and-statistics/data-tools/global-ev-data-explorer" TargetMode="External"/><Relationship Id="rId37" Type="http://schemas.openxmlformats.org/officeDocument/2006/relationships/hyperlink" Target="https://business.columbia.edu/insights/climate/energy-storage" TargetMode="External"/><Relationship Id="rId5" Type="http://schemas.openxmlformats.org/officeDocument/2006/relationships/tags" Target="../tags/tag1700.xml"/><Relationship Id="rId15" Type="http://schemas.openxmlformats.org/officeDocument/2006/relationships/tags" Target="../tags/tag1710.xml"/><Relationship Id="rId23" Type="http://schemas.openxmlformats.org/officeDocument/2006/relationships/tags" Target="../tags/tag1718.xml"/><Relationship Id="rId28" Type="http://schemas.openxmlformats.org/officeDocument/2006/relationships/image" Target="../media/image219.emf"/><Relationship Id="rId36" Type="http://schemas.openxmlformats.org/officeDocument/2006/relationships/hyperlink" Target="https://business.columbia.edu/insights/climate/cki" TargetMode="External"/><Relationship Id="rId10" Type="http://schemas.openxmlformats.org/officeDocument/2006/relationships/tags" Target="../tags/tag1705.xml"/><Relationship Id="rId19" Type="http://schemas.openxmlformats.org/officeDocument/2006/relationships/tags" Target="../tags/tag1714.xml"/><Relationship Id="rId31" Type="http://schemas.openxmlformats.org/officeDocument/2006/relationships/hyperlink" Target="https://www.wri.org/insights/countries-adopting-electric-vehicles-fastest" TargetMode="External"/><Relationship Id="rId4" Type="http://schemas.openxmlformats.org/officeDocument/2006/relationships/tags" Target="../tags/tag1699.xml"/><Relationship Id="rId9" Type="http://schemas.openxmlformats.org/officeDocument/2006/relationships/tags" Target="../tags/tag1704.xml"/><Relationship Id="rId14" Type="http://schemas.openxmlformats.org/officeDocument/2006/relationships/tags" Target="../tags/tag1709.xml"/><Relationship Id="rId22" Type="http://schemas.openxmlformats.org/officeDocument/2006/relationships/tags" Target="../tags/tag1717.xml"/><Relationship Id="rId27" Type="http://schemas.openxmlformats.org/officeDocument/2006/relationships/oleObject" Target="../embeddings/oleObject108.bin"/><Relationship Id="rId30" Type="http://schemas.openxmlformats.org/officeDocument/2006/relationships/hyperlink" Target="https://iea.blob.core.windows.net/assets/8ba25b88-1931-418a-8d97-e3d1c22d7298/PolicyExplorer2024.pdf" TargetMode="External"/><Relationship Id="rId35" Type="http://schemas.openxmlformats.org/officeDocument/2006/relationships/hyperlink" Target="https://business.columbia.edu/faculty/people/gernot-wagner" TargetMode="External"/><Relationship Id="rId8" Type="http://schemas.openxmlformats.org/officeDocument/2006/relationships/tags" Target="../tags/tag1703.xml"/><Relationship Id="rId3" Type="http://schemas.openxmlformats.org/officeDocument/2006/relationships/tags" Target="../tags/tag1698.xml"/></Relationships>
</file>

<file path=ppt/slides/_rels/slide116.xml.rels><?xml version="1.0" encoding="UTF-8" standalone="yes"?>
<Relationships xmlns="http://schemas.openxmlformats.org/package/2006/relationships"><Relationship Id="rId13" Type="http://schemas.openxmlformats.org/officeDocument/2006/relationships/tags" Target="../tags/tag1733.xml"/><Relationship Id="rId18" Type="http://schemas.openxmlformats.org/officeDocument/2006/relationships/tags" Target="../tags/tag1738.xml"/><Relationship Id="rId26" Type="http://schemas.openxmlformats.org/officeDocument/2006/relationships/tags" Target="../tags/tag1746.xml"/><Relationship Id="rId39" Type="http://schemas.openxmlformats.org/officeDocument/2006/relationships/hyperlink" Target="https://ccci.berkeley.edu/sites/default/files/China_Dual_Credit_Policy_Brief_Feb2022.pdf" TargetMode="External"/><Relationship Id="rId21" Type="http://schemas.openxmlformats.org/officeDocument/2006/relationships/tags" Target="../tags/tag1741.xml"/><Relationship Id="rId34" Type="http://schemas.openxmlformats.org/officeDocument/2006/relationships/chart" Target="../charts/chart83.xml"/><Relationship Id="rId42" Type="http://schemas.openxmlformats.org/officeDocument/2006/relationships/hyperlink" Target="https://business.columbia.edu/insights/climate/cki" TargetMode="External"/><Relationship Id="rId7" Type="http://schemas.openxmlformats.org/officeDocument/2006/relationships/tags" Target="../tags/tag1727.xml"/><Relationship Id="rId2" Type="http://schemas.openxmlformats.org/officeDocument/2006/relationships/tags" Target="../tags/tag1722.xml"/><Relationship Id="rId16" Type="http://schemas.openxmlformats.org/officeDocument/2006/relationships/tags" Target="../tags/tag1736.xml"/><Relationship Id="rId20" Type="http://schemas.openxmlformats.org/officeDocument/2006/relationships/tags" Target="../tags/tag1740.xml"/><Relationship Id="rId29" Type="http://schemas.openxmlformats.org/officeDocument/2006/relationships/tags" Target="../tags/tag1749.xml"/><Relationship Id="rId41" Type="http://schemas.openxmlformats.org/officeDocument/2006/relationships/hyperlink" Target="https://business.columbia.edu/faculty/people/gernot-wagner" TargetMode="External"/><Relationship Id="rId1" Type="http://schemas.openxmlformats.org/officeDocument/2006/relationships/tags" Target="../tags/tag1721.xml"/><Relationship Id="rId6" Type="http://schemas.openxmlformats.org/officeDocument/2006/relationships/tags" Target="../tags/tag1726.xml"/><Relationship Id="rId11" Type="http://schemas.openxmlformats.org/officeDocument/2006/relationships/tags" Target="../tags/tag1731.xml"/><Relationship Id="rId24" Type="http://schemas.openxmlformats.org/officeDocument/2006/relationships/tags" Target="../tags/tag1744.xml"/><Relationship Id="rId32" Type="http://schemas.openxmlformats.org/officeDocument/2006/relationships/oleObject" Target="../embeddings/oleObject109.bin"/><Relationship Id="rId37" Type="http://schemas.openxmlformats.org/officeDocument/2006/relationships/hyperlink" Target="http://www.iea.org/data-and-statistics/data-tools/global-ev-data-explorer" TargetMode="External"/><Relationship Id="rId40" Type="http://schemas.openxmlformats.org/officeDocument/2006/relationships/hyperlink" Target="https://www.competitiveness.in/report-on-assessment-of-pli-scheme-on-ev-manufacturing-in-india/" TargetMode="External"/><Relationship Id="rId5" Type="http://schemas.openxmlformats.org/officeDocument/2006/relationships/tags" Target="../tags/tag1725.xml"/><Relationship Id="rId15" Type="http://schemas.openxmlformats.org/officeDocument/2006/relationships/tags" Target="../tags/tag1735.xml"/><Relationship Id="rId23" Type="http://schemas.openxmlformats.org/officeDocument/2006/relationships/tags" Target="../tags/tag1743.xml"/><Relationship Id="rId28" Type="http://schemas.openxmlformats.org/officeDocument/2006/relationships/tags" Target="../tags/tag1748.xml"/><Relationship Id="rId36" Type="http://schemas.openxmlformats.org/officeDocument/2006/relationships/hyperlink" Target="https://www.wri.org/insights/countries-adopting-electric-vehicles-fastest" TargetMode="External"/><Relationship Id="rId10" Type="http://schemas.openxmlformats.org/officeDocument/2006/relationships/tags" Target="../tags/tag1730.xml"/><Relationship Id="rId19" Type="http://schemas.openxmlformats.org/officeDocument/2006/relationships/tags" Target="../tags/tag1739.xml"/><Relationship Id="rId31" Type="http://schemas.openxmlformats.org/officeDocument/2006/relationships/notesSlide" Target="../notesSlides/notesSlide65.xml"/><Relationship Id="rId4" Type="http://schemas.openxmlformats.org/officeDocument/2006/relationships/tags" Target="../tags/tag1724.xml"/><Relationship Id="rId9" Type="http://schemas.openxmlformats.org/officeDocument/2006/relationships/tags" Target="../tags/tag1729.xml"/><Relationship Id="rId14" Type="http://schemas.openxmlformats.org/officeDocument/2006/relationships/tags" Target="../tags/tag1734.xml"/><Relationship Id="rId22" Type="http://schemas.openxmlformats.org/officeDocument/2006/relationships/tags" Target="../tags/tag1742.xml"/><Relationship Id="rId27" Type="http://schemas.openxmlformats.org/officeDocument/2006/relationships/tags" Target="../tags/tag1747.xml"/><Relationship Id="rId30" Type="http://schemas.openxmlformats.org/officeDocument/2006/relationships/slideLayout" Target="../slideLayouts/slideLayout12.xml"/><Relationship Id="rId35" Type="http://schemas.openxmlformats.org/officeDocument/2006/relationships/hyperlink" Target="https://iea.blob.core.windows.net/assets/8ba25b88-1931-418a-8d97-e3d1c22d7298/PolicyExplorer2024.pdf" TargetMode="External"/><Relationship Id="rId43" Type="http://schemas.openxmlformats.org/officeDocument/2006/relationships/hyperlink" Target="https://business.columbia.edu/insights/climate/energy-storage" TargetMode="External"/><Relationship Id="rId8" Type="http://schemas.openxmlformats.org/officeDocument/2006/relationships/tags" Target="../tags/tag1728.xml"/><Relationship Id="rId3" Type="http://schemas.openxmlformats.org/officeDocument/2006/relationships/tags" Target="../tags/tag1723.xml"/><Relationship Id="rId12" Type="http://schemas.openxmlformats.org/officeDocument/2006/relationships/tags" Target="../tags/tag1732.xml"/><Relationship Id="rId17" Type="http://schemas.openxmlformats.org/officeDocument/2006/relationships/tags" Target="../tags/tag1737.xml"/><Relationship Id="rId25" Type="http://schemas.openxmlformats.org/officeDocument/2006/relationships/tags" Target="../tags/tag1745.xml"/><Relationship Id="rId33" Type="http://schemas.openxmlformats.org/officeDocument/2006/relationships/image" Target="../media/image77.emf"/><Relationship Id="rId38" Type="http://schemas.openxmlformats.org/officeDocument/2006/relationships/hyperlink" Target="https://www.technologyreview.com/2023/02/21/1068880/how-did-china-dominate-electric-cars-policy/#:~:text=Starting%20in%202009%2C%20the%20country,spending%20to%20improve%20their%20models." TargetMode="External"/></Relationships>
</file>

<file path=ppt/slides/_rels/slide117.xml.rels><?xml version="1.0" encoding="UTF-8" standalone="yes"?>
<Relationships xmlns="http://schemas.openxmlformats.org/package/2006/relationships"><Relationship Id="rId13" Type="http://schemas.openxmlformats.org/officeDocument/2006/relationships/tags" Target="../tags/tag1762.xml"/><Relationship Id="rId18" Type="http://schemas.openxmlformats.org/officeDocument/2006/relationships/tags" Target="../tags/tag1767.xml"/><Relationship Id="rId26" Type="http://schemas.openxmlformats.org/officeDocument/2006/relationships/tags" Target="../tags/tag1775.xml"/><Relationship Id="rId39" Type="http://schemas.openxmlformats.org/officeDocument/2006/relationships/chart" Target="../charts/chart85.xml"/><Relationship Id="rId21" Type="http://schemas.openxmlformats.org/officeDocument/2006/relationships/tags" Target="../tags/tag1770.xml"/><Relationship Id="rId34" Type="http://schemas.openxmlformats.org/officeDocument/2006/relationships/hyperlink" Target="https://business.columbia.edu/insights/climate/cki" TargetMode="External"/><Relationship Id="rId7" Type="http://schemas.openxmlformats.org/officeDocument/2006/relationships/tags" Target="../tags/tag1756.xml"/><Relationship Id="rId12" Type="http://schemas.openxmlformats.org/officeDocument/2006/relationships/tags" Target="../tags/tag1761.xml"/><Relationship Id="rId17" Type="http://schemas.openxmlformats.org/officeDocument/2006/relationships/tags" Target="../tags/tag1766.xml"/><Relationship Id="rId25" Type="http://schemas.openxmlformats.org/officeDocument/2006/relationships/tags" Target="../tags/tag1774.xml"/><Relationship Id="rId33" Type="http://schemas.openxmlformats.org/officeDocument/2006/relationships/hyperlink" Target="https://business.columbia.edu/faculty/people/gernot-wagner" TargetMode="External"/><Relationship Id="rId38" Type="http://schemas.openxmlformats.org/officeDocument/2006/relationships/chart" Target="../charts/chart84.xml"/><Relationship Id="rId2" Type="http://schemas.openxmlformats.org/officeDocument/2006/relationships/tags" Target="../tags/tag1751.xml"/><Relationship Id="rId16" Type="http://schemas.openxmlformats.org/officeDocument/2006/relationships/tags" Target="../tags/tag1765.xml"/><Relationship Id="rId20" Type="http://schemas.openxmlformats.org/officeDocument/2006/relationships/tags" Target="../tags/tag1769.xml"/><Relationship Id="rId29" Type="http://schemas.openxmlformats.org/officeDocument/2006/relationships/oleObject" Target="../embeddings/oleObject110.bin"/><Relationship Id="rId1" Type="http://schemas.openxmlformats.org/officeDocument/2006/relationships/tags" Target="../tags/tag1750.xml"/><Relationship Id="rId6" Type="http://schemas.openxmlformats.org/officeDocument/2006/relationships/tags" Target="../tags/tag1755.xml"/><Relationship Id="rId11" Type="http://schemas.openxmlformats.org/officeDocument/2006/relationships/tags" Target="../tags/tag1760.xml"/><Relationship Id="rId24" Type="http://schemas.openxmlformats.org/officeDocument/2006/relationships/tags" Target="../tags/tag1773.xml"/><Relationship Id="rId32" Type="http://schemas.openxmlformats.org/officeDocument/2006/relationships/hyperlink" Target="https://www.competitiveness.in/report-on-assessment-of-pli-scheme-on-ev-manufacturing-in-india/" TargetMode="External"/><Relationship Id="rId37" Type="http://schemas.openxmlformats.org/officeDocument/2006/relationships/image" Target="../media/image222.svg"/><Relationship Id="rId5" Type="http://schemas.openxmlformats.org/officeDocument/2006/relationships/tags" Target="../tags/tag1754.xml"/><Relationship Id="rId15" Type="http://schemas.openxmlformats.org/officeDocument/2006/relationships/tags" Target="../tags/tag1764.xml"/><Relationship Id="rId23" Type="http://schemas.openxmlformats.org/officeDocument/2006/relationships/tags" Target="../tags/tag1772.xml"/><Relationship Id="rId28" Type="http://schemas.openxmlformats.org/officeDocument/2006/relationships/slideLayout" Target="../slideLayouts/slideLayout12.xml"/><Relationship Id="rId36" Type="http://schemas.openxmlformats.org/officeDocument/2006/relationships/image" Target="../media/image221.png"/><Relationship Id="rId10" Type="http://schemas.openxmlformats.org/officeDocument/2006/relationships/tags" Target="../tags/tag1759.xml"/><Relationship Id="rId19" Type="http://schemas.openxmlformats.org/officeDocument/2006/relationships/tags" Target="../tags/tag1768.xml"/><Relationship Id="rId31" Type="http://schemas.openxmlformats.org/officeDocument/2006/relationships/hyperlink" Target="https://iea.blob.core.windows.net/assets/8ba25b88-1931-418a-8d97-e3d1c22d7298/PolicyExplorer2024.pdf" TargetMode="External"/><Relationship Id="rId4" Type="http://schemas.openxmlformats.org/officeDocument/2006/relationships/tags" Target="../tags/tag1753.xml"/><Relationship Id="rId9" Type="http://schemas.openxmlformats.org/officeDocument/2006/relationships/tags" Target="../tags/tag1758.xml"/><Relationship Id="rId14" Type="http://schemas.openxmlformats.org/officeDocument/2006/relationships/tags" Target="../tags/tag1763.xml"/><Relationship Id="rId22" Type="http://schemas.openxmlformats.org/officeDocument/2006/relationships/tags" Target="../tags/tag1771.xml"/><Relationship Id="rId27" Type="http://schemas.openxmlformats.org/officeDocument/2006/relationships/tags" Target="../tags/tag1776.xml"/><Relationship Id="rId30" Type="http://schemas.openxmlformats.org/officeDocument/2006/relationships/image" Target="../media/image220.emf"/><Relationship Id="rId35" Type="http://schemas.openxmlformats.org/officeDocument/2006/relationships/hyperlink" Target="https://business.columbia.edu/insights/climate/energy-storage" TargetMode="External"/><Relationship Id="rId8" Type="http://schemas.openxmlformats.org/officeDocument/2006/relationships/tags" Target="../tags/tag1757.xml"/><Relationship Id="rId3" Type="http://schemas.openxmlformats.org/officeDocument/2006/relationships/tags" Target="../tags/tag1752.xml"/></Relationships>
</file>

<file path=ppt/slides/_rels/slide118.x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tags" Target="../tags/tag1779.xml"/><Relationship Id="rId7" Type="http://schemas.openxmlformats.org/officeDocument/2006/relationships/oleObject" Target="../embeddings/oleObject111.bin"/><Relationship Id="rId2" Type="http://schemas.openxmlformats.org/officeDocument/2006/relationships/tags" Target="../tags/tag1778.xml"/><Relationship Id="rId1" Type="http://schemas.openxmlformats.org/officeDocument/2006/relationships/tags" Target="../tags/tag1777.xml"/><Relationship Id="rId6" Type="http://schemas.openxmlformats.org/officeDocument/2006/relationships/slideLayout" Target="../slideLayouts/slideLayout7.xml"/><Relationship Id="rId11" Type="http://schemas.openxmlformats.org/officeDocument/2006/relationships/slide" Target="slide141.xml"/><Relationship Id="rId5" Type="http://schemas.openxmlformats.org/officeDocument/2006/relationships/tags" Target="../tags/tag1781.xml"/><Relationship Id="rId10" Type="http://schemas.openxmlformats.org/officeDocument/2006/relationships/slide" Target="slide126.xml"/><Relationship Id="rId4" Type="http://schemas.openxmlformats.org/officeDocument/2006/relationships/tags" Target="../tags/tag1780.xml"/><Relationship Id="rId9" Type="http://schemas.openxmlformats.org/officeDocument/2006/relationships/slide" Target="slide111.xml"/></Relationships>
</file>

<file path=ppt/slides/_rels/slide119.xml.rels><?xml version="1.0" encoding="UTF-8" standalone="yes"?>
<Relationships xmlns="http://schemas.openxmlformats.org/package/2006/relationships"><Relationship Id="rId26" Type="http://schemas.openxmlformats.org/officeDocument/2006/relationships/tags" Target="../tags/tag1807.xml"/><Relationship Id="rId21" Type="http://schemas.openxmlformats.org/officeDocument/2006/relationships/tags" Target="../tags/tag1802.xml"/><Relationship Id="rId34" Type="http://schemas.openxmlformats.org/officeDocument/2006/relationships/tags" Target="../tags/tag1815.xml"/><Relationship Id="rId42" Type="http://schemas.openxmlformats.org/officeDocument/2006/relationships/oleObject" Target="../embeddings/oleObject112.bin"/><Relationship Id="rId47" Type="http://schemas.openxmlformats.org/officeDocument/2006/relationships/hyperlink" Target="https://www.iea.org/countries/united-states/electricity" TargetMode="External"/><Relationship Id="rId50" Type="http://schemas.openxmlformats.org/officeDocument/2006/relationships/hyperlink" Target="https://ember-energy.org/latest-insights/top-15-wind-and-solar-power-countries-in-2020/" TargetMode="External"/><Relationship Id="rId55" Type="http://schemas.openxmlformats.org/officeDocument/2006/relationships/hyperlink" Target="https://www.globaldata.com/store/report/japan-solar-pv-market-analysis/#:~:text=Japan%20Solar%20Pv%20Market%20Overview,solar%20PV%20market%20in%20Japan" TargetMode="External"/><Relationship Id="rId63" Type="http://schemas.openxmlformats.org/officeDocument/2006/relationships/hyperlink" Target="https://business.columbia.edu/faculty/people/gernot-wagner" TargetMode="External"/><Relationship Id="rId7" Type="http://schemas.openxmlformats.org/officeDocument/2006/relationships/tags" Target="../tags/tag1788.xml"/><Relationship Id="rId2" Type="http://schemas.openxmlformats.org/officeDocument/2006/relationships/tags" Target="../tags/tag1783.xml"/><Relationship Id="rId16" Type="http://schemas.openxmlformats.org/officeDocument/2006/relationships/tags" Target="../tags/tag1797.xml"/><Relationship Id="rId29" Type="http://schemas.openxmlformats.org/officeDocument/2006/relationships/tags" Target="../tags/tag1810.xml"/><Relationship Id="rId11" Type="http://schemas.openxmlformats.org/officeDocument/2006/relationships/tags" Target="../tags/tag1792.xml"/><Relationship Id="rId24" Type="http://schemas.openxmlformats.org/officeDocument/2006/relationships/tags" Target="../tags/tag1805.xml"/><Relationship Id="rId32" Type="http://schemas.openxmlformats.org/officeDocument/2006/relationships/tags" Target="../tags/tag1813.xml"/><Relationship Id="rId37" Type="http://schemas.openxmlformats.org/officeDocument/2006/relationships/tags" Target="../tags/tag1818.xml"/><Relationship Id="rId40" Type="http://schemas.openxmlformats.org/officeDocument/2006/relationships/slideLayout" Target="../slideLayouts/slideLayout1.xml"/><Relationship Id="rId45" Type="http://schemas.openxmlformats.org/officeDocument/2006/relationships/hyperlink" Target="https://www.iea.org/countries/china/electricity" TargetMode="External"/><Relationship Id="rId53" Type="http://schemas.openxmlformats.org/officeDocument/2006/relationships/hyperlink" Target="https://energy.ec.europa.eu/topics/renewable-energy/solar-energy_en#:~:text=Solar%20energy%20technologies%20convert%20sunlight,EU%20solar%20energy%20strategy" TargetMode="External"/><Relationship Id="rId58" Type="http://schemas.openxmlformats.org/officeDocument/2006/relationships/hyperlink" Target="https://www.chinadaily.com.cn/a/202408/30/WS66d1e41ba3108f29c1fc95b9.html#:~:text=China's%20installed%20capacity%20of%20pumped,Energy%20Engineering%20Institute%20on%20Friday" TargetMode="External"/><Relationship Id="rId66" Type="http://schemas.openxmlformats.org/officeDocument/2006/relationships/chart" Target="../charts/chart87.xml"/><Relationship Id="rId5" Type="http://schemas.openxmlformats.org/officeDocument/2006/relationships/tags" Target="../tags/tag1786.xml"/><Relationship Id="rId61" Type="http://schemas.openxmlformats.org/officeDocument/2006/relationships/hyperlink" Target="https://en.wikipedia.org/wiki/Solar_power_in_India" TargetMode="External"/><Relationship Id="rId19" Type="http://schemas.openxmlformats.org/officeDocument/2006/relationships/tags" Target="../tags/tag1800.xml"/><Relationship Id="rId14" Type="http://schemas.openxmlformats.org/officeDocument/2006/relationships/tags" Target="../tags/tag1795.xml"/><Relationship Id="rId22" Type="http://schemas.openxmlformats.org/officeDocument/2006/relationships/tags" Target="../tags/tag1803.xml"/><Relationship Id="rId27" Type="http://schemas.openxmlformats.org/officeDocument/2006/relationships/tags" Target="../tags/tag1808.xml"/><Relationship Id="rId30" Type="http://schemas.openxmlformats.org/officeDocument/2006/relationships/tags" Target="../tags/tag1811.xml"/><Relationship Id="rId35" Type="http://schemas.openxmlformats.org/officeDocument/2006/relationships/tags" Target="../tags/tag1816.xml"/><Relationship Id="rId43" Type="http://schemas.openxmlformats.org/officeDocument/2006/relationships/image" Target="../media/image223.emf"/><Relationship Id="rId48" Type="http://schemas.openxmlformats.org/officeDocument/2006/relationships/hyperlink" Target="https://www.iea.org/countries/india/electricity" TargetMode="External"/><Relationship Id="rId56" Type="http://schemas.openxmlformats.org/officeDocument/2006/relationships/hyperlink" Target="https://renewablesnow.com/news/japans-installed-wind-power-capacity-reaches-52-gw-in-2023-847899/#:~:text=Japan%20installed%20572.3%20MW%20of,were%20connected%20to%20the%20grid" TargetMode="External"/><Relationship Id="rId64" Type="http://schemas.openxmlformats.org/officeDocument/2006/relationships/hyperlink" Target="https://business.columbia.edu/insights/climate/cki" TargetMode="External"/><Relationship Id="rId8" Type="http://schemas.openxmlformats.org/officeDocument/2006/relationships/tags" Target="../tags/tag1789.xml"/><Relationship Id="rId51" Type="http://schemas.openxmlformats.org/officeDocument/2006/relationships/hyperlink" Target="https://windexchange.energy.gov/maps-data/321" TargetMode="External"/><Relationship Id="rId3" Type="http://schemas.openxmlformats.org/officeDocument/2006/relationships/tags" Target="../tags/tag1784.xml"/><Relationship Id="rId12" Type="http://schemas.openxmlformats.org/officeDocument/2006/relationships/tags" Target="../tags/tag1793.xml"/><Relationship Id="rId17" Type="http://schemas.openxmlformats.org/officeDocument/2006/relationships/tags" Target="../tags/tag1798.xml"/><Relationship Id="rId25" Type="http://schemas.openxmlformats.org/officeDocument/2006/relationships/tags" Target="../tags/tag1806.xml"/><Relationship Id="rId33" Type="http://schemas.openxmlformats.org/officeDocument/2006/relationships/tags" Target="../tags/tag1814.xml"/><Relationship Id="rId38" Type="http://schemas.openxmlformats.org/officeDocument/2006/relationships/tags" Target="../tags/tag1819.xml"/><Relationship Id="rId46" Type="http://schemas.openxmlformats.org/officeDocument/2006/relationships/hyperlink" Target="https://www.iea.org/regions/europe/electricity" TargetMode="External"/><Relationship Id="rId59" Type="http://schemas.openxmlformats.org/officeDocument/2006/relationships/hyperlink" Target="https://ieefa.org/sites/default/files/2023-12/Energy%20Storage_Dec23.pdf" TargetMode="External"/><Relationship Id="rId20" Type="http://schemas.openxmlformats.org/officeDocument/2006/relationships/tags" Target="../tags/tag1801.xml"/><Relationship Id="rId41" Type="http://schemas.openxmlformats.org/officeDocument/2006/relationships/notesSlide" Target="../notesSlides/notesSlide66.xml"/><Relationship Id="rId54" Type="http://schemas.openxmlformats.org/officeDocument/2006/relationships/hyperlink" Target="https://www.spglobal.com/commodityinsights/en/market-insights/latest-news/electric-power/022824-europe-forecast-to-add-262-gw-new-wind-capacity-by-2030-windeurope#:~:text=Highlights,forecast%20to%20exceed%2030%20GW" TargetMode="External"/><Relationship Id="rId62" Type="http://schemas.openxmlformats.org/officeDocument/2006/relationships/hyperlink" Target="https://www.mercomindia.com/india-growth-wind-installations-2023" TargetMode="External"/><Relationship Id="rId1" Type="http://schemas.openxmlformats.org/officeDocument/2006/relationships/tags" Target="../tags/tag1782.xml"/><Relationship Id="rId6" Type="http://schemas.openxmlformats.org/officeDocument/2006/relationships/tags" Target="../tags/tag1787.xml"/><Relationship Id="rId15" Type="http://schemas.openxmlformats.org/officeDocument/2006/relationships/tags" Target="../tags/tag1796.xml"/><Relationship Id="rId23" Type="http://schemas.openxmlformats.org/officeDocument/2006/relationships/tags" Target="../tags/tag1804.xml"/><Relationship Id="rId28" Type="http://schemas.openxmlformats.org/officeDocument/2006/relationships/tags" Target="../tags/tag1809.xml"/><Relationship Id="rId36" Type="http://schemas.openxmlformats.org/officeDocument/2006/relationships/tags" Target="../tags/tag1817.xml"/><Relationship Id="rId49" Type="http://schemas.openxmlformats.org/officeDocument/2006/relationships/hyperlink" Target="https://www.iea.org/countries/japan/electricity" TargetMode="External"/><Relationship Id="rId57" Type="http://schemas.openxmlformats.org/officeDocument/2006/relationships/hyperlink" Target="https://www.pv-magazine.com/2024/01/12/chinese-pv-industry-brief-stationary-storage-installations-hit-21-5-gw-in-2023/" TargetMode="External"/><Relationship Id="rId10" Type="http://schemas.openxmlformats.org/officeDocument/2006/relationships/tags" Target="../tags/tag1791.xml"/><Relationship Id="rId31" Type="http://schemas.openxmlformats.org/officeDocument/2006/relationships/tags" Target="../tags/tag1812.xml"/><Relationship Id="rId44" Type="http://schemas.openxmlformats.org/officeDocument/2006/relationships/chart" Target="../charts/chart86.xml"/><Relationship Id="rId52" Type="http://schemas.openxmlformats.org/officeDocument/2006/relationships/hyperlink" Target="https://www.eia.gov/todayinenergy/detail.php?id=61242" TargetMode="External"/><Relationship Id="rId60" Type="http://schemas.openxmlformats.org/officeDocument/2006/relationships/hyperlink" Target="https://www.teriin.org/sites/default/files/2024-01/Pumped_Storage%20_Plants_Discussion_Paper_2023.pdf" TargetMode="External"/><Relationship Id="rId65" Type="http://schemas.openxmlformats.org/officeDocument/2006/relationships/hyperlink" Target="https://business.columbia.edu/insights/climate/energy-storage" TargetMode="External"/><Relationship Id="rId4" Type="http://schemas.openxmlformats.org/officeDocument/2006/relationships/tags" Target="../tags/tag1785.xml"/><Relationship Id="rId9" Type="http://schemas.openxmlformats.org/officeDocument/2006/relationships/tags" Target="../tags/tag1790.xml"/><Relationship Id="rId13" Type="http://schemas.openxmlformats.org/officeDocument/2006/relationships/tags" Target="../tags/tag1794.xml"/><Relationship Id="rId18" Type="http://schemas.openxmlformats.org/officeDocument/2006/relationships/tags" Target="../tags/tag1799.xml"/><Relationship Id="rId39" Type="http://schemas.openxmlformats.org/officeDocument/2006/relationships/tags" Target="../tags/tag1820.xml"/></Relationships>
</file>

<file path=ppt/slides/_rels/slide12.xml.rels><?xml version="1.0" encoding="UTF-8" standalone="yes"?>
<Relationships xmlns="http://schemas.openxmlformats.org/package/2006/relationships"><Relationship Id="rId13" Type="http://schemas.openxmlformats.org/officeDocument/2006/relationships/tags" Target="../tags/tag244.xml"/><Relationship Id="rId18" Type="http://schemas.openxmlformats.org/officeDocument/2006/relationships/tags" Target="../tags/tag249.xml"/><Relationship Id="rId26" Type="http://schemas.openxmlformats.org/officeDocument/2006/relationships/tags" Target="../tags/tag257.xml"/><Relationship Id="rId39" Type="http://schemas.openxmlformats.org/officeDocument/2006/relationships/tags" Target="../tags/tag270.xml"/><Relationship Id="rId21" Type="http://schemas.openxmlformats.org/officeDocument/2006/relationships/tags" Target="../tags/tag252.xml"/><Relationship Id="rId34" Type="http://schemas.openxmlformats.org/officeDocument/2006/relationships/tags" Target="../tags/tag265.xml"/><Relationship Id="rId42" Type="http://schemas.openxmlformats.org/officeDocument/2006/relationships/tags" Target="../tags/tag273.xml"/><Relationship Id="rId47" Type="http://schemas.openxmlformats.org/officeDocument/2006/relationships/image" Target="../media/image10.emf"/><Relationship Id="rId50" Type="http://schemas.openxmlformats.org/officeDocument/2006/relationships/hyperlink" Target="https://business.columbia.edu/insights/climate/cki" TargetMode="External"/><Relationship Id="rId7" Type="http://schemas.openxmlformats.org/officeDocument/2006/relationships/tags" Target="../tags/tag238.xml"/><Relationship Id="rId2" Type="http://schemas.openxmlformats.org/officeDocument/2006/relationships/tags" Target="../tags/tag233.xml"/><Relationship Id="rId16" Type="http://schemas.openxmlformats.org/officeDocument/2006/relationships/tags" Target="../tags/tag247.xml"/><Relationship Id="rId29" Type="http://schemas.openxmlformats.org/officeDocument/2006/relationships/tags" Target="../tags/tag260.xml"/><Relationship Id="rId11" Type="http://schemas.openxmlformats.org/officeDocument/2006/relationships/tags" Target="../tags/tag242.xml"/><Relationship Id="rId24" Type="http://schemas.openxmlformats.org/officeDocument/2006/relationships/tags" Target="../tags/tag255.xml"/><Relationship Id="rId32" Type="http://schemas.openxmlformats.org/officeDocument/2006/relationships/tags" Target="../tags/tag263.xml"/><Relationship Id="rId37" Type="http://schemas.openxmlformats.org/officeDocument/2006/relationships/tags" Target="../tags/tag268.xml"/><Relationship Id="rId40" Type="http://schemas.openxmlformats.org/officeDocument/2006/relationships/tags" Target="../tags/tag271.xml"/><Relationship Id="rId45" Type="http://schemas.openxmlformats.org/officeDocument/2006/relationships/notesSlide" Target="../notesSlides/notesSlide8.xml"/><Relationship Id="rId53" Type="http://schemas.openxmlformats.org/officeDocument/2006/relationships/chart" Target="../charts/chart7.xml"/><Relationship Id="rId5" Type="http://schemas.openxmlformats.org/officeDocument/2006/relationships/tags" Target="../tags/tag236.xml"/><Relationship Id="rId10" Type="http://schemas.openxmlformats.org/officeDocument/2006/relationships/tags" Target="../tags/tag241.xml"/><Relationship Id="rId19" Type="http://schemas.openxmlformats.org/officeDocument/2006/relationships/tags" Target="../tags/tag250.xml"/><Relationship Id="rId31" Type="http://schemas.openxmlformats.org/officeDocument/2006/relationships/tags" Target="../tags/tag262.xml"/><Relationship Id="rId44" Type="http://schemas.openxmlformats.org/officeDocument/2006/relationships/slideLayout" Target="../slideLayouts/slideLayout1.xml"/><Relationship Id="rId52" Type="http://schemas.openxmlformats.org/officeDocument/2006/relationships/hyperlink" Target="mailto:gwagner@columbia.edu" TargetMode="External"/><Relationship Id="rId4" Type="http://schemas.openxmlformats.org/officeDocument/2006/relationships/tags" Target="../tags/tag235.xml"/><Relationship Id="rId9" Type="http://schemas.openxmlformats.org/officeDocument/2006/relationships/tags" Target="../tags/tag240.xml"/><Relationship Id="rId14" Type="http://schemas.openxmlformats.org/officeDocument/2006/relationships/tags" Target="../tags/tag245.xml"/><Relationship Id="rId22" Type="http://schemas.openxmlformats.org/officeDocument/2006/relationships/tags" Target="../tags/tag253.xml"/><Relationship Id="rId27" Type="http://schemas.openxmlformats.org/officeDocument/2006/relationships/tags" Target="../tags/tag258.xml"/><Relationship Id="rId30" Type="http://schemas.openxmlformats.org/officeDocument/2006/relationships/tags" Target="../tags/tag261.xml"/><Relationship Id="rId35" Type="http://schemas.openxmlformats.org/officeDocument/2006/relationships/tags" Target="../tags/tag266.xml"/><Relationship Id="rId43" Type="http://schemas.openxmlformats.org/officeDocument/2006/relationships/tags" Target="../tags/tag274.xml"/><Relationship Id="rId48" Type="http://schemas.openxmlformats.org/officeDocument/2006/relationships/hyperlink" Target="https://iea.blob.core.windows.net/assets/cb39c1bf-d2b3-446d-8c35-aae6b1f3a4a0/BatteriesandSecureEnergyTransitions.pdf" TargetMode="External"/><Relationship Id="rId8" Type="http://schemas.openxmlformats.org/officeDocument/2006/relationships/tags" Target="../tags/tag239.xml"/><Relationship Id="rId51" Type="http://schemas.openxmlformats.org/officeDocument/2006/relationships/hyperlink" Target="https://business.columbia.edu/insights/climate/energy-storage" TargetMode="External"/><Relationship Id="rId3" Type="http://schemas.openxmlformats.org/officeDocument/2006/relationships/tags" Target="../tags/tag234.xml"/><Relationship Id="rId12" Type="http://schemas.openxmlformats.org/officeDocument/2006/relationships/tags" Target="../tags/tag243.xml"/><Relationship Id="rId17" Type="http://schemas.openxmlformats.org/officeDocument/2006/relationships/tags" Target="../tags/tag248.xml"/><Relationship Id="rId25" Type="http://schemas.openxmlformats.org/officeDocument/2006/relationships/tags" Target="../tags/tag256.xml"/><Relationship Id="rId33" Type="http://schemas.openxmlformats.org/officeDocument/2006/relationships/tags" Target="../tags/tag264.xml"/><Relationship Id="rId38" Type="http://schemas.openxmlformats.org/officeDocument/2006/relationships/tags" Target="../tags/tag269.xml"/><Relationship Id="rId46" Type="http://schemas.openxmlformats.org/officeDocument/2006/relationships/oleObject" Target="../embeddings/oleObject15.bin"/><Relationship Id="rId20" Type="http://schemas.openxmlformats.org/officeDocument/2006/relationships/tags" Target="../tags/tag251.xml"/><Relationship Id="rId41" Type="http://schemas.openxmlformats.org/officeDocument/2006/relationships/tags" Target="../tags/tag272.xml"/><Relationship Id="rId54" Type="http://schemas.openxmlformats.org/officeDocument/2006/relationships/chart" Target="../charts/chart8.xml"/><Relationship Id="rId1" Type="http://schemas.openxmlformats.org/officeDocument/2006/relationships/tags" Target="../tags/tag232.xml"/><Relationship Id="rId6" Type="http://schemas.openxmlformats.org/officeDocument/2006/relationships/tags" Target="../tags/tag237.xml"/><Relationship Id="rId15" Type="http://schemas.openxmlformats.org/officeDocument/2006/relationships/tags" Target="../tags/tag246.xml"/><Relationship Id="rId23" Type="http://schemas.openxmlformats.org/officeDocument/2006/relationships/tags" Target="../tags/tag254.xml"/><Relationship Id="rId28" Type="http://schemas.openxmlformats.org/officeDocument/2006/relationships/tags" Target="../tags/tag259.xml"/><Relationship Id="rId36" Type="http://schemas.openxmlformats.org/officeDocument/2006/relationships/tags" Target="../tags/tag267.xml"/><Relationship Id="rId49" Type="http://schemas.openxmlformats.org/officeDocument/2006/relationships/hyperlink" Target="https://business.columbia.edu/faculty/people/gernot-wagner" TargetMode="External"/></Relationships>
</file>

<file path=ppt/slides/_rels/slide120.xml.rels><?xml version="1.0" encoding="UTF-8" standalone="yes"?>
<Relationships xmlns="http://schemas.openxmlformats.org/package/2006/relationships"><Relationship Id="rId8" Type="http://schemas.openxmlformats.org/officeDocument/2006/relationships/hyperlink" Target="https://iea.blob.core.windows.net/assets/e9118c48-002b-484b-9f96-b59c9b3aaebb/UnitedStates2024.pdf" TargetMode="External"/><Relationship Id="rId13" Type="http://schemas.openxmlformats.org/officeDocument/2006/relationships/hyperlink" Target="https://ec.europa.eu/commission/presscorner/detail/en/fs_19_6723" TargetMode="External"/><Relationship Id="rId18" Type="http://schemas.openxmlformats.org/officeDocument/2006/relationships/hyperlink" Target="https://www.hydropower.org/publications/2024-world-hydropower-outlook" TargetMode="External"/><Relationship Id="rId3" Type="http://schemas.openxmlformats.org/officeDocument/2006/relationships/tags" Target="../tags/tag1823.xml"/><Relationship Id="rId21" Type="http://schemas.openxmlformats.org/officeDocument/2006/relationships/hyperlink" Target="https://business.columbia.edu/insights/climate/cki" TargetMode="External"/><Relationship Id="rId7" Type="http://schemas.openxmlformats.org/officeDocument/2006/relationships/image" Target="../media/image224.emf"/><Relationship Id="rId12" Type="http://schemas.openxmlformats.org/officeDocument/2006/relationships/hyperlink" Target="https://data.consilium.europa.eu/doc/document/PE-36-2023-INIT/en/pdf" TargetMode="External"/><Relationship Id="rId17" Type="http://schemas.openxmlformats.org/officeDocument/2006/relationships/hyperlink" Target="https://apcoworldwide.com/blog/outlook-for-chinas-rapidly-growing-new-energy-capacity/" TargetMode="External"/><Relationship Id="rId2" Type="http://schemas.openxmlformats.org/officeDocument/2006/relationships/tags" Target="../tags/tag1822.xml"/><Relationship Id="rId16" Type="http://schemas.openxmlformats.org/officeDocument/2006/relationships/hyperlink" Target="https://cdnbbsr.s3waas.gov.in/s3716e1b8c6cd17b771da77391355749f3/uploads/2023/08/2023082875180908.pdf" TargetMode="External"/><Relationship Id="rId20" Type="http://schemas.openxmlformats.org/officeDocument/2006/relationships/hyperlink" Target="https://business.columbia.edu/faculty/people/gernot-wagner" TargetMode="External"/><Relationship Id="rId1" Type="http://schemas.openxmlformats.org/officeDocument/2006/relationships/tags" Target="../tags/tag1821.xml"/><Relationship Id="rId6" Type="http://schemas.openxmlformats.org/officeDocument/2006/relationships/oleObject" Target="../embeddings/oleObject113.bin"/><Relationship Id="rId11" Type="http://schemas.openxmlformats.org/officeDocument/2006/relationships/hyperlink" Target="https://single-market-economy.ec.europa.eu/document/download/9193f40c-5799-4b1d-8dfc-207300e9610d_en?filename=SWD_2023_219_F1_STAFF_WORKING_PAPER_EN_V9_P1_2785109.PDF" TargetMode="External"/><Relationship Id="rId5" Type="http://schemas.openxmlformats.org/officeDocument/2006/relationships/notesSlide" Target="../notesSlides/notesSlide67.xml"/><Relationship Id="rId15" Type="http://schemas.openxmlformats.org/officeDocument/2006/relationships/hyperlink" Target="https://cdnbbsr.s3waas.gov.in/s3716e1b8c6cd17b771da77391355749f3/uploads/2024/05/202405031640333573.pdf" TargetMode="External"/><Relationship Id="rId10" Type="http://schemas.openxmlformats.org/officeDocument/2006/relationships/hyperlink" Target="https://www.ferc.gov/media/order-no-841" TargetMode="External"/><Relationship Id="rId19" Type="http://schemas.openxmlformats.org/officeDocument/2006/relationships/hyperlink" Target="https://about.bnef.com/new-energy-outlook/" TargetMode="External"/><Relationship Id="rId4" Type="http://schemas.openxmlformats.org/officeDocument/2006/relationships/slideLayout" Target="../slideLayouts/slideLayout1.xml"/><Relationship Id="rId9" Type="http://schemas.openxmlformats.org/officeDocument/2006/relationships/hyperlink" Target="https://escholarship.org/uc/item/8d05m7dp" TargetMode="External"/><Relationship Id="rId14" Type="http://schemas.openxmlformats.org/officeDocument/2006/relationships/hyperlink" Target="https://powermin.gov.in/sites/default/files/National_Framework_for_promoting_Energy_Storage_Systems_August_2023.pdf" TargetMode="External"/><Relationship Id="rId22" Type="http://schemas.openxmlformats.org/officeDocument/2006/relationships/hyperlink" Target="https://business.columbia.edu/insights/climate/energy-storage" TargetMode="External"/></Relationships>
</file>

<file path=ppt/slides/_rels/slide121.xml.rels><?xml version="1.0" encoding="UTF-8" standalone="yes"?>
<Relationships xmlns="http://schemas.openxmlformats.org/package/2006/relationships"><Relationship Id="rId8" Type="http://schemas.openxmlformats.org/officeDocument/2006/relationships/tags" Target="../tags/tag1831.xml"/><Relationship Id="rId13" Type="http://schemas.openxmlformats.org/officeDocument/2006/relationships/image" Target="../media/image221.png"/><Relationship Id="rId18" Type="http://schemas.openxmlformats.org/officeDocument/2006/relationships/hyperlink" Target="https://iea.blob.core.windows.net/assets/e9118c48-002b-484b-9f96-b59c9b3aaebb/UnitedStates2024.pdf" TargetMode="External"/><Relationship Id="rId26" Type="http://schemas.openxmlformats.org/officeDocument/2006/relationships/hyperlink" Target="https://business.columbia.edu/insights/climate/cki" TargetMode="External"/><Relationship Id="rId3" Type="http://schemas.openxmlformats.org/officeDocument/2006/relationships/tags" Target="../tags/tag1826.xml"/><Relationship Id="rId21" Type="http://schemas.openxmlformats.org/officeDocument/2006/relationships/hyperlink" Target="https://iea.blob.core.windows.net/assets/234d0d22-6f5b-4dc4-9f08-2485f0c5ec24/ElectricityMid-YearUpdate_July2024.pdf" TargetMode="External"/><Relationship Id="rId7" Type="http://schemas.openxmlformats.org/officeDocument/2006/relationships/tags" Target="../tags/tag1830.xml"/><Relationship Id="rId12" Type="http://schemas.openxmlformats.org/officeDocument/2006/relationships/image" Target="../media/image225.emf"/><Relationship Id="rId17" Type="http://schemas.openxmlformats.org/officeDocument/2006/relationships/hyperlink" Target="https://gesdb.sandia.gov/policy.html" TargetMode="External"/><Relationship Id="rId25" Type="http://schemas.openxmlformats.org/officeDocument/2006/relationships/hyperlink" Target="https://business.columbia.edu/faculty/people/gernot-wagner" TargetMode="External"/><Relationship Id="rId2" Type="http://schemas.openxmlformats.org/officeDocument/2006/relationships/tags" Target="../tags/tag1825.xml"/><Relationship Id="rId16" Type="http://schemas.openxmlformats.org/officeDocument/2006/relationships/hyperlink" Target="https://www.sandia.gov/app/uploads/sites/163/2022/04/GESDB_NewYorkStorageSummary_v2.pdf" TargetMode="External"/><Relationship Id="rId20" Type="http://schemas.openxmlformats.org/officeDocument/2006/relationships/hyperlink" Target="https://iea.blob.core.windows.net/assets/1474c634-b3e9-4ced-8535-2dc306a98719/DevelopingCapacityforLong-TermEnergyPolicyPlanningARoadmap.pdf" TargetMode="External"/><Relationship Id="rId1" Type="http://schemas.openxmlformats.org/officeDocument/2006/relationships/tags" Target="../tags/tag1824.xml"/><Relationship Id="rId6" Type="http://schemas.openxmlformats.org/officeDocument/2006/relationships/tags" Target="../tags/tag1829.xml"/><Relationship Id="rId11" Type="http://schemas.openxmlformats.org/officeDocument/2006/relationships/oleObject" Target="../embeddings/oleObject114.bin"/><Relationship Id="rId24" Type="http://schemas.openxmlformats.org/officeDocument/2006/relationships/hyperlink" Target="https://www.hydropower.org/publications/2024-world-hydropower-outlook" TargetMode="External"/><Relationship Id="rId5" Type="http://schemas.openxmlformats.org/officeDocument/2006/relationships/tags" Target="../tags/tag1828.xml"/><Relationship Id="rId15" Type="http://schemas.openxmlformats.org/officeDocument/2006/relationships/hyperlink" Target="https://www.nyserda.ny.gov/All-Programs/Energy-Storage-Program/Storage-Data-Maps/Statewide-Energy-Storage-Projects" TargetMode="External"/><Relationship Id="rId23" Type="http://schemas.openxmlformats.org/officeDocument/2006/relationships/hyperlink" Target="https://www.eia.gov/todayinenergy/detail.php?id=61202#:~:text=The%20remaining%20states%20have%20a%20total%20of,16%20GW%20at%20the%20end%20of%202023." TargetMode="External"/><Relationship Id="rId28" Type="http://schemas.openxmlformats.org/officeDocument/2006/relationships/chart" Target="../charts/chart88.xml"/><Relationship Id="rId10" Type="http://schemas.openxmlformats.org/officeDocument/2006/relationships/slideLayout" Target="../slideLayouts/slideLayout1.xml"/><Relationship Id="rId19" Type="http://schemas.openxmlformats.org/officeDocument/2006/relationships/hyperlink" Target="https://about.bnef.com/new-energy-outlook/" TargetMode="External"/><Relationship Id="rId4" Type="http://schemas.openxmlformats.org/officeDocument/2006/relationships/tags" Target="../tags/tag1827.xml"/><Relationship Id="rId9" Type="http://schemas.openxmlformats.org/officeDocument/2006/relationships/tags" Target="../tags/tag1832.xml"/><Relationship Id="rId14" Type="http://schemas.openxmlformats.org/officeDocument/2006/relationships/image" Target="../media/image222.svg"/><Relationship Id="rId22" Type="http://schemas.openxmlformats.org/officeDocument/2006/relationships/hyperlink" Target="https://rhg.com/research/epa-power-plant-standards-111/" TargetMode="External"/><Relationship Id="rId27" Type="http://schemas.openxmlformats.org/officeDocument/2006/relationships/hyperlink" Target="https://business.columbia.edu/insights/climate/energy-storage" TargetMode="External"/></Relationships>
</file>

<file path=ppt/slides/_rels/slide122.xml.rels><?xml version="1.0" encoding="UTF-8" standalone="yes"?>
<Relationships xmlns="http://schemas.openxmlformats.org/package/2006/relationships"><Relationship Id="rId13" Type="http://schemas.openxmlformats.org/officeDocument/2006/relationships/tags" Target="../tags/tag1845.xml"/><Relationship Id="rId18" Type="http://schemas.openxmlformats.org/officeDocument/2006/relationships/image" Target="../media/image226.emf"/><Relationship Id="rId26" Type="http://schemas.openxmlformats.org/officeDocument/2006/relationships/hyperlink" Target="https://business.columbia.edu/faculty/people/gernot-wagner" TargetMode="External"/><Relationship Id="rId3" Type="http://schemas.openxmlformats.org/officeDocument/2006/relationships/tags" Target="../tags/tag1835.xml"/><Relationship Id="rId21" Type="http://schemas.openxmlformats.org/officeDocument/2006/relationships/hyperlink" Target="https://ease-storage.eu/wp-content/uploads/2022/06/Energy-Storage-Targets-2030-and-2050-Full-Report.pdf" TargetMode="External"/><Relationship Id="rId34" Type="http://schemas.openxmlformats.org/officeDocument/2006/relationships/image" Target="../media/image163.svg"/><Relationship Id="rId7" Type="http://schemas.openxmlformats.org/officeDocument/2006/relationships/tags" Target="../tags/tag1839.xml"/><Relationship Id="rId12" Type="http://schemas.openxmlformats.org/officeDocument/2006/relationships/tags" Target="../tags/tag1844.xml"/><Relationship Id="rId17" Type="http://schemas.openxmlformats.org/officeDocument/2006/relationships/oleObject" Target="../embeddings/oleObject115.bin"/><Relationship Id="rId25" Type="http://schemas.openxmlformats.org/officeDocument/2006/relationships/hyperlink" Target="https://www.energy-storage.news/uk-unveils-ldes-support-plan-cap-and-floor-6-hour-plus-duration-and-lithium-ion-excluded/" TargetMode="External"/><Relationship Id="rId33" Type="http://schemas.openxmlformats.org/officeDocument/2006/relationships/image" Target="../media/image162.png"/><Relationship Id="rId2" Type="http://schemas.openxmlformats.org/officeDocument/2006/relationships/tags" Target="../tags/tag1834.xml"/><Relationship Id="rId16" Type="http://schemas.openxmlformats.org/officeDocument/2006/relationships/slideLayout" Target="../slideLayouts/slideLayout1.xml"/><Relationship Id="rId20" Type="http://schemas.openxmlformats.org/officeDocument/2006/relationships/hyperlink" Target="https://www.ren21.net/gsr-2024/modules/energy_systems_infrastructure/02_energy_storage/" TargetMode="External"/><Relationship Id="rId29" Type="http://schemas.openxmlformats.org/officeDocument/2006/relationships/image" Target="../media/image227.png"/><Relationship Id="rId1" Type="http://schemas.openxmlformats.org/officeDocument/2006/relationships/tags" Target="../tags/tag1833.xml"/><Relationship Id="rId6" Type="http://schemas.openxmlformats.org/officeDocument/2006/relationships/tags" Target="../tags/tag1838.xml"/><Relationship Id="rId11" Type="http://schemas.openxmlformats.org/officeDocument/2006/relationships/tags" Target="../tags/tag1843.xml"/><Relationship Id="rId24" Type="http://schemas.openxmlformats.org/officeDocument/2006/relationships/hyperlink" Target="https://www.ey.com/content/dam/ey-unified-site/ey-com/en-gl/insights/energy-resources/documents/ey-gl-recai-63-final-07-2024.pdf" TargetMode="External"/><Relationship Id="rId32" Type="http://schemas.openxmlformats.org/officeDocument/2006/relationships/chart" Target="../charts/chart91.xml"/><Relationship Id="rId5" Type="http://schemas.openxmlformats.org/officeDocument/2006/relationships/tags" Target="../tags/tag1837.xml"/><Relationship Id="rId15" Type="http://schemas.openxmlformats.org/officeDocument/2006/relationships/tags" Target="../tags/tag1847.xml"/><Relationship Id="rId23" Type="http://schemas.openxmlformats.org/officeDocument/2006/relationships/hyperlink" Target="https://www.energytrend.com/research/20240426-46696.html" TargetMode="External"/><Relationship Id="rId28" Type="http://schemas.openxmlformats.org/officeDocument/2006/relationships/hyperlink" Target="https://business.columbia.edu/insights/climate/energy-storage" TargetMode="External"/><Relationship Id="rId10" Type="http://schemas.openxmlformats.org/officeDocument/2006/relationships/tags" Target="../tags/tag1842.xml"/><Relationship Id="rId19" Type="http://schemas.openxmlformats.org/officeDocument/2006/relationships/chart" Target="../charts/chart89.xml"/><Relationship Id="rId31" Type="http://schemas.openxmlformats.org/officeDocument/2006/relationships/chart" Target="../charts/chart90.xml"/><Relationship Id="rId4" Type="http://schemas.openxmlformats.org/officeDocument/2006/relationships/tags" Target="../tags/tag1836.xml"/><Relationship Id="rId9" Type="http://schemas.openxmlformats.org/officeDocument/2006/relationships/tags" Target="../tags/tag1841.xml"/><Relationship Id="rId14" Type="http://schemas.openxmlformats.org/officeDocument/2006/relationships/tags" Target="../tags/tag1846.xml"/><Relationship Id="rId22" Type="http://schemas.openxmlformats.org/officeDocument/2006/relationships/hyperlink" Target="https://www.trade.gov/market-intelligence/italy-energy-storage" TargetMode="External"/><Relationship Id="rId27" Type="http://schemas.openxmlformats.org/officeDocument/2006/relationships/hyperlink" Target="https://business.columbia.edu/insights/climate/cki" TargetMode="External"/><Relationship Id="rId30" Type="http://schemas.openxmlformats.org/officeDocument/2006/relationships/image" Target="../media/image228.png"/><Relationship Id="rId8" Type="http://schemas.openxmlformats.org/officeDocument/2006/relationships/tags" Target="../tags/tag1840.xml"/></Relationships>
</file>

<file path=ppt/slides/_rels/slide123.xml.rels><?xml version="1.0" encoding="UTF-8" standalone="yes"?>
<Relationships xmlns="http://schemas.openxmlformats.org/package/2006/relationships"><Relationship Id="rId8" Type="http://schemas.openxmlformats.org/officeDocument/2006/relationships/tags" Target="../tags/tag1855.xml"/><Relationship Id="rId13" Type="http://schemas.openxmlformats.org/officeDocument/2006/relationships/tags" Target="../tags/tag1860.xml"/><Relationship Id="rId18" Type="http://schemas.openxmlformats.org/officeDocument/2006/relationships/tags" Target="../tags/tag1865.xml"/><Relationship Id="rId26" Type="http://schemas.openxmlformats.org/officeDocument/2006/relationships/hyperlink" Target="https://www.carbonbrief.org/analysis-clean-energy-was-top-driver-of-chinas-economic-growth-in-2023/" TargetMode="External"/><Relationship Id="rId3" Type="http://schemas.openxmlformats.org/officeDocument/2006/relationships/tags" Target="../tags/tag1850.xml"/><Relationship Id="rId21" Type="http://schemas.openxmlformats.org/officeDocument/2006/relationships/image" Target="../media/image229.emf"/><Relationship Id="rId7" Type="http://schemas.openxmlformats.org/officeDocument/2006/relationships/tags" Target="../tags/tag1854.xml"/><Relationship Id="rId12" Type="http://schemas.openxmlformats.org/officeDocument/2006/relationships/tags" Target="../tags/tag1859.xml"/><Relationship Id="rId17" Type="http://schemas.openxmlformats.org/officeDocument/2006/relationships/tags" Target="../tags/tag1864.xml"/><Relationship Id="rId25" Type="http://schemas.openxmlformats.org/officeDocument/2006/relationships/hyperlink" Target="https://apcoworldwide.com/blog/chinas-booming-energy-storage-a-policy-driven-and-highly-concentrated-market/" TargetMode="External"/><Relationship Id="rId2" Type="http://schemas.openxmlformats.org/officeDocument/2006/relationships/tags" Target="../tags/tag1849.xml"/><Relationship Id="rId16" Type="http://schemas.openxmlformats.org/officeDocument/2006/relationships/tags" Target="../tags/tag1863.xml"/><Relationship Id="rId20" Type="http://schemas.openxmlformats.org/officeDocument/2006/relationships/oleObject" Target="../embeddings/oleObject116.bin"/><Relationship Id="rId29" Type="http://schemas.openxmlformats.org/officeDocument/2006/relationships/hyperlink" Target="https://business.columbia.edu/insights/climate/energy-storage" TargetMode="External"/><Relationship Id="rId1" Type="http://schemas.openxmlformats.org/officeDocument/2006/relationships/tags" Target="../tags/tag1848.xml"/><Relationship Id="rId6" Type="http://schemas.openxmlformats.org/officeDocument/2006/relationships/tags" Target="../tags/tag1853.xml"/><Relationship Id="rId11" Type="http://schemas.openxmlformats.org/officeDocument/2006/relationships/tags" Target="../tags/tag1858.xml"/><Relationship Id="rId24" Type="http://schemas.openxmlformats.org/officeDocument/2006/relationships/hyperlink" Target="https://pamirllc.com/blog/chinas-renewable-energy-battery-storage-sector-is-enjoying-a-boom" TargetMode="External"/><Relationship Id="rId5" Type="http://schemas.openxmlformats.org/officeDocument/2006/relationships/tags" Target="../tags/tag1852.xml"/><Relationship Id="rId15" Type="http://schemas.openxmlformats.org/officeDocument/2006/relationships/tags" Target="../tags/tag1862.xml"/><Relationship Id="rId23" Type="http://schemas.openxmlformats.org/officeDocument/2006/relationships/hyperlink" Target="https://epaper.chinadaily.com.cn/a/202405/22/WS664d2fb1a310df4030f51b59.html" TargetMode="External"/><Relationship Id="rId28" Type="http://schemas.openxmlformats.org/officeDocument/2006/relationships/hyperlink" Target="https://business.columbia.edu/insights/climate/cki" TargetMode="External"/><Relationship Id="rId10" Type="http://schemas.openxmlformats.org/officeDocument/2006/relationships/tags" Target="../tags/tag1857.xml"/><Relationship Id="rId19" Type="http://schemas.openxmlformats.org/officeDocument/2006/relationships/slideLayout" Target="../slideLayouts/slideLayout1.xml"/><Relationship Id="rId4" Type="http://schemas.openxmlformats.org/officeDocument/2006/relationships/tags" Target="../tags/tag1851.xml"/><Relationship Id="rId9" Type="http://schemas.openxmlformats.org/officeDocument/2006/relationships/tags" Target="../tags/tag1856.xml"/><Relationship Id="rId14" Type="http://schemas.openxmlformats.org/officeDocument/2006/relationships/tags" Target="../tags/tag1861.xml"/><Relationship Id="rId22" Type="http://schemas.openxmlformats.org/officeDocument/2006/relationships/chart" Target="../charts/chart92.xml"/><Relationship Id="rId27" Type="http://schemas.openxmlformats.org/officeDocument/2006/relationships/hyperlink" Target="https://business.columbia.edu/faculty/people/gernot-wagner" TargetMode="External"/></Relationships>
</file>

<file path=ppt/slides/_rels/slide124.xml.rels><?xml version="1.0" encoding="UTF-8" standalone="yes"?>
<Relationships xmlns="http://schemas.openxmlformats.org/package/2006/relationships"><Relationship Id="rId13" Type="http://schemas.openxmlformats.org/officeDocument/2006/relationships/tags" Target="../tags/tag1878.xml"/><Relationship Id="rId18" Type="http://schemas.openxmlformats.org/officeDocument/2006/relationships/slideLayout" Target="../slideLayouts/slideLayout1.xml"/><Relationship Id="rId26" Type="http://schemas.openxmlformats.org/officeDocument/2006/relationships/hyperlink" Target="https://cdnbbsr.s3waas.gov.in/s3716e1b8c6cd17b771da77391355749f3/uploads/2024/05/202405031640333573.pdf" TargetMode="External"/><Relationship Id="rId3" Type="http://schemas.openxmlformats.org/officeDocument/2006/relationships/tags" Target="../tags/tag1868.xml"/><Relationship Id="rId21" Type="http://schemas.openxmlformats.org/officeDocument/2006/relationships/image" Target="../media/image229.emf"/><Relationship Id="rId34" Type="http://schemas.openxmlformats.org/officeDocument/2006/relationships/chart" Target="../charts/chart93.xml"/><Relationship Id="rId7" Type="http://schemas.openxmlformats.org/officeDocument/2006/relationships/tags" Target="../tags/tag1872.xml"/><Relationship Id="rId12" Type="http://schemas.openxmlformats.org/officeDocument/2006/relationships/tags" Target="../tags/tag1877.xml"/><Relationship Id="rId17" Type="http://schemas.openxmlformats.org/officeDocument/2006/relationships/tags" Target="../tags/tag1882.xml"/><Relationship Id="rId25" Type="http://schemas.openxmlformats.org/officeDocument/2006/relationships/hyperlink" Target="https://cdnbbsr.s3waas.gov.in/s3716e1b8c6cd17b771da77391355749f3/uploads/2023/08/20230828622434477.pdf" TargetMode="External"/><Relationship Id="rId33" Type="http://schemas.openxmlformats.org/officeDocument/2006/relationships/hyperlink" Target="https://business.columbia.edu/insights/climate/energy-storage" TargetMode="External"/><Relationship Id="rId2" Type="http://schemas.openxmlformats.org/officeDocument/2006/relationships/tags" Target="../tags/tag1867.xml"/><Relationship Id="rId16" Type="http://schemas.openxmlformats.org/officeDocument/2006/relationships/tags" Target="../tags/tag1881.xml"/><Relationship Id="rId20" Type="http://schemas.openxmlformats.org/officeDocument/2006/relationships/oleObject" Target="../embeddings/oleObject117.bin"/><Relationship Id="rId29" Type="http://schemas.openxmlformats.org/officeDocument/2006/relationships/hyperlink" Target="https://www.nrel.gov/docs/fy21osti/78101.pdf" TargetMode="External"/><Relationship Id="rId1" Type="http://schemas.openxmlformats.org/officeDocument/2006/relationships/tags" Target="../tags/tag1866.xml"/><Relationship Id="rId6" Type="http://schemas.openxmlformats.org/officeDocument/2006/relationships/tags" Target="../tags/tag1871.xml"/><Relationship Id="rId11" Type="http://schemas.openxmlformats.org/officeDocument/2006/relationships/tags" Target="../tags/tag1876.xml"/><Relationship Id="rId24" Type="http://schemas.openxmlformats.org/officeDocument/2006/relationships/hyperlink" Target="https://cdnbbsr.s3waas.gov.in/s3716e1b8c6cd17b771da77391355749f3/uploads/2023/08/20230828720675911.pdf" TargetMode="External"/><Relationship Id="rId32" Type="http://schemas.openxmlformats.org/officeDocument/2006/relationships/hyperlink" Target="https://business.columbia.edu/insights/climate/cki" TargetMode="External"/><Relationship Id="rId5" Type="http://schemas.openxmlformats.org/officeDocument/2006/relationships/tags" Target="../tags/tag1870.xml"/><Relationship Id="rId15" Type="http://schemas.openxmlformats.org/officeDocument/2006/relationships/tags" Target="../tags/tag1880.xml"/><Relationship Id="rId23" Type="http://schemas.openxmlformats.org/officeDocument/2006/relationships/hyperlink" Target="https://cdnbbsr.s3waas.gov.in/s3716e1b8c6cd17b771da77391355749f3/uploads/2023/08/202308282004453533.pdf" TargetMode="External"/><Relationship Id="rId28" Type="http://schemas.openxmlformats.org/officeDocument/2006/relationships/hyperlink" Target="https://cdnbbsr.s3waas.gov.in/s3716e1b8c6cd17b771da77391355749f3/uploads/2023/08/202308281496227459.pdf" TargetMode="External"/><Relationship Id="rId10" Type="http://schemas.openxmlformats.org/officeDocument/2006/relationships/tags" Target="../tags/tag1875.xml"/><Relationship Id="rId19" Type="http://schemas.openxmlformats.org/officeDocument/2006/relationships/notesSlide" Target="../notesSlides/notesSlide68.xml"/><Relationship Id="rId31" Type="http://schemas.openxmlformats.org/officeDocument/2006/relationships/hyperlink" Target="https://business.columbia.edu/faculty/people/gernot-wagner" TargetMode="External"/><Relationship Id="rId4" Type="http://schemas.openxmlformats.org/officeDocument/2006/relationships/tags" Target="../tags/tag1869.xml"/><Relationship Id="rId9" Type="http://schemas.openxmlformats.org/officeDocument/2006/relationships/tags" Target="../tags/tag1874.xml"/><Relationship Id="rId14" Type="http://schemas.openxmlformats.org/officeDocument/2006/relationships/tags" Target="../tags/tag1879.xml"/><Relationship Id="rId22" Type="http://schemas.openxmlformats.org/officeDocument/2006/relationships/hyperlink" Target="https://powermin.gov.in/sites/default/files/National_Framework_for_promoting_Energy_Storage_Systems_August_2023.pdf" TargetMode="External"/><Relationship Id="rId27" Type="http://schemas.openxmlformats.org/officeDocument/2006/relationships/hyperlink" Target="https://cdnbbsr.s3waas.gov.in/s3716e1b8c6cd17b771da77391355749f3/uploads/2023/08/2023082875180908.pdf" TargetMode="External"/><Relationship Id="rId30" Type="http://schemas.openxmlformats.org/officeDocument/2006/relationships/hyperlink" Target="https://pib.gov.in/PressReleaseIframePage.aspx?PRID=1928750" TargetMode="External"/><Relationship Id="rId8" Type="http://schemas.openxmlformats.org/officeDocument/2006/relationships/tags" Target="../tags/tag1873.xml"/></Relationships>
</file>

<file path=ppt/slides/_rels/slide125.xml.rels><?xml version="1.0" encoding="UTF-8" standalone="yes"?>
<Relationships xmlns="http://schemas.openxmlformats.org/package/2006/relationships"><Relationship Id="rId13" Type="http://schemas.openxmlformats.org/officeDocument/2006/relationships/tags" Target="../tags/tag1895.xml"/><Relationship Id="rId18" Type="http://schemas.openxmlformats.org/officeDocument/2006/relationships/oleObject" Target="../embeddings/oleObject118.bin"/><Relationship Id="rId26" Type="http://schemas.openxmlformats.org/officeDocument/2006/relationships/hyperlink" Target="https://www.eia.gov/todayinenergy/detail.php?id=61944" TargetMode="External"/><Relationship Id="rId21" Type="http://schemas.openxmlformats.org/officeDocument/2006/relationships/image" Target="../media/image222.svg"/><Relationship Id="rId34" Type="http://schemas.openxmlformats.org/officeDocument/2006/relationships/hyperlink" Target="https://business.columbia.edu/faculty/people/gernot-wagner" TargetMode="External"/><Relationship Id="rId7" Type="http://schemas.openxmlformats.org/officeDocument/2006/relationships/tags" Target="../tags/tag1889.xml"/><Relationship Id="rId12" Type="http://schemas.openxmlformats.org/officeDocument/2006/relationships/tags" Target="../tags/tag1894.xml"/><Relationship Id="rId17" Type="http://schemas.openxmlformats.org/officeDocument/2006/relationships/notesSlide" Target="../notesSlides/notesSlide69.xml"/><Relationship Id="rId25" Type="http://schemas.openxmlformats.org/officeDocument/2006/relationships/hyperlink" Target="https://grjapan.com/sites/default/files/content/articles/files/gr_japan_overview_of_gx_plans_january_2023.pdf" TargetMode="External"/><Relationship Id="rId33" Type="http://schemas.openxmlformats.org/officeDocument/2006/relationships/hyperlink" Target="https://www.renewable-ei.org/pdfdownload/activities/S1-Key_BNEF_Ali_20240314.pdf" TargetMode="External"/><Relationship Id="rId2" Type="http://schemas.openxmlformats.org/officeDocument/2006/relationships/tags" Target="../tags/tag1884.xml"/><Relationship Id="rId16" Type="http://schemas.openxmlformats.org/officeDocument/2006/relationships/slideLayout" Target="../slideLayouts/slideLayout1.xml"/><Relationship Id="rId20" Type="http://schemas.openxmlformats.org/officeDocument/2006/relationships/image" Target="../media/image221.png"/><Relationship Id="rId29" Type="http://schemas.openxmlformats.org/officeDocument/2006/relationships/hyperlink" Target="https://iea.blob.core.windows.net/assets/234d0d22-6f5b-4dc4-9f08-2485f0c5ec24/ElectricityMid-YearUpdate_July2024.pdf" TargetMode="External"/><Relationship Id="rId1" Type="http://schemas.openxmlformats.org/officeDocument/2006/relationships/tags" Target="../tags/tag1883.xml"/><Relationship Id="rId6" Type="http://schemas.openxmlformats.org/officeDocument/2006/relationships/tags" Target="../tags/tag1888.xml"/><Relationship Id="rId11" Type="http://schemas.openxmlformats.org/officeDocument/2006/relationships/tags" Target="../tags/tag1893.xml"/><Relationship Id="rId24" Type="http://schemas.openxmlformats.org/officeDocument/2006/relationships/hyperlink" Target="https://www.enecho.meti.go.jp/en/category/others/basic_plan/pdf/6th_outline.pdf" TargetMode="External"/><Relationship Id="rId32" Type="http://schemas.openxmlformats.org/officeDocument/2006/relationships/hyperlink" Target="https://www.hydropower.org/publications/2024-world-hydropower-outlook" TargetMode="External"/><Relationship Id="rId37" Type="http://schemas.openxmlformats.org/officeDocument/2006/relationships/chart" Target="../charts/chart94.xml"/><Relationship Id="rId5" Type="http://schemas.openxmlformats.org/officeDocument/2006/relationships/tags" Target="../tags/tag1887.xml"/><Relationship Id="rId15" Type="http://schemas.openxmlformats.org/officeDocument/2006/relationships/tags" Target="../tags/tag1897.xml"/><Relationship Id="rId23" Type="http://schemas.openxmlformats.org/officeDocument/2006/relationships/hyperlink" Target="https://www.mofa.go.jp/files/100153688.pdf" TargetMode="External"/><Relationship Id="rId28" Type="http://schemas.openxmlformats.org/officeDocument/2006/relationships/hyperlink" Target="https://about.bnef.com/new-energy-outlook/" TargetMode="External"/><Relationship Id="rId36" Type="http://schemas.openxmlformats.org/officeDocument/2006/relationships/hyperlink" Target="https://business.columbia.edu/insights/climate/energy-storage" TargetMode="External"/><Relationship Id="rId10" Type="http://schemas.openxmlformats.org/officeDocument/2006/relationships/tags" Target="../tags/tag1892.xml"/><Relationship Id="rId19" Type="http://schemas.openxmlformats.org/officeDocument/2006/relationships/image" Target="../media/image229.emf"/><Relationship Id="rId31" Type="http://schemas.openxmlformats.org/officeDocument/2006/relationships/hyperlink" Target="https://www.power-technology.com/data-insights/top-five-energy-storage-projects-in-japan/" TargetMode="External"/><Relationship Id="rId4" Type="http://schemas.openxmlformats.org/officeDocument/2006/relationships/tags" Target="../tags/tag1886.xml"/><Relationship Id="rId9" Type="http://schemas.openxmlformats.org/officeDocument/2006/relationships/tags" Target="../tags/tag1891.xml"/><Relationship Id="rId14" Type="http://schemas.openxmlformats.org/officeDocument/2006/relationships/tags" Target="../tags/tag1896.xml"/><Relationship Id="rId22" Type="http://schemas.openxmlformats.org/officeDocument/2006/relationships/hyperlink" Target="https://www.meti.go.jp/english/report/pdf/0520_001a.pdf" TargetMode="External"/><Relationship Id="rId27" Type="http://schemas.openxmlformats.org/officeDocument/2006/relationships/hyperlink" Target="https://iea.blob.core.windows.net/assets/3470b395-cfdd-44a9-9184-0537cf069c3d/Japan2021_EnergyPolicyReview.pdf" TargetMode="External"/><Relationship Id="rId30" Type="http://schemas.openxmlformats.org/officeDocument/2006/relationships/hyperlink" Target="https://rhg.com/research/epa-power-plant-standards-111/" TargetMode="External"/><Relationship Id="rId35" Type="http://schemas.openxmlformats.org/officeDocument/2006/relationships/hyperlink" Target="https://business.columbia.edu/insights/climate/cki" TargetMode="External"/><Relationship Id="rId8" Type="http://schemas.openxmlformats.org/officeDocument/2006/relationships/tags" Target="../tags/tag1890.xml"/><Relationship Id="rId3" Type="http://schemas.openxmlformats.org/officeDocument/2006/relationships/tags" Target="../tags/tag1885.xml"/></Relationships>
</file>

<file path=ppt/slides/_rels/slide126.x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tags" Target="../tags/tag1900.xml"/><Relationship Id="rId7" Type="http://schemas.openxmlformats.org/officeDocument/2006/relationships/oleObject" Target="../embeddings/oleObject119.bin"/><Relationship Id="rId2" Type="http://schemas.openxmlformats.org/officeDocument/2006/relationships/tags" Target="../tags/tag1899.xml"/><Relationship Id="rId1" Type="http://schemas.openxmlformats.org/officeDocument/2006/relationships/tags" Target="../tags/tag1898.xml"/><Relationship Id="rId6" Type="http://schemas.openxmlformats.org/officeDocument/2006/relationships/slideLayout" Target="../slideLayouts/slideLayout7.xml"/><Relationship Id="rId11" Type="http://schemas.openxmlformats.org/officeDocument/2006/relationships/slide" Target="slide141.xml"/><Relationship Id="rId5" Type="http://schemas.openxmlformats.org/officeDocument/2006/relationships/tags" Target="../tags/tag1902.xml"/><Relationship Id="rId10" Type="http://schemas.openxmlformats.org/officeDocument/2006/relationships/slide" Target="slide118.xml"/><Relationship Id="rId4" Type="http://schemas.openxmlformats.org/officeDocument/2006/relationships/tags" Target="../tags/tag1901.xml"/><Relationship Id="rId9" Type="http://schemas.openxmlformats.org/officeDocument/2006/relationships/slide" Target="slide111.xml"/></Relationships>
</file>

<file path=ppt/slides/_rels/slide12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59.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xml"/><Relationship Id="rId1" Type="http://schemas.openxmlformats.org/officeDocument/2006/relationships/tags" Target="../tags/tag1903.xml"/><Relationship Id="rId6" Type="http://schemas.openxmlformats.org/officeDocument/2006/relationships/hyperlink" Target="https://www.iea.org/data-and-statistics/charts/material-content-in-different-anode-and-cathodes" TargetMode="External"/><Relationship Id="rId5" Type="http://schemas.openxmlformats.org/officeDocument/2006/relationships/image" Target="../media/image230.png"/><Relationship Id="rId4" Type="http://schemas.openxmlformats.org/officeDocument/2006/relationships/image" Target="../media/image10.emf"/><Relationship Id="rId9" Type="http://schemas.openxmlformats.org/officeDocument/2006/relationships/hyperlink" Target="https://business.columbia.edu/insights/climate/energy-storage" TargetMode="External"/></Relationships>
</file>

<file path=ppt/slides/_rels/slide12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xml"/><Relationship Id="rId7" Type="http://schemas.openxmlformats.org/officeDocument/2006/relationships/hyperlink" Target="https://business.columbia.edu/faculty/people/gernot-wagner" TargetMode="External"/><Relationship Id="rId2" Type="http://schemas.openxmlformats.org/officeDocument/2006/relationships/tags" Target="../tags/tag1905.xml"/><Relationship Id="rId1" Type="http://schemas.openxmlformats.org/officeDocument/2006/relationships/tags" Target="../tags/tag1904.xml"/><Relationship Id="rId6" Type="http://schemas.openxmlformats.org/officeDocument/2006/relationships/hyperlink" Target="https://www.spglobal.com/marketintelligence/en/news-insights/latest-news-headlines/lower-lithium-prices-support-adoption-of-lithium-rich-ev-batteries-80627369" TargetMode="External"/><Relationship Id="rId11" Type="http://schemas.openxmlformats.org/officeDocument/2006/relationships/slide" Target="slide38.xml"/><Relationship Id="rId5" Type="http://schemas.openxmlformats.org/officeDocument/2006/relationships/image" Target="../media/image10.emf"/><Relationship Id="rId10" Type="http://schemas.openxmlformats.org/officeDocument/2006/relationships/image" Target="../media/image231.png"/><Relationship Id="rId4" Type="http://schemas.openxmlformats.org/officeDocument/2006/relationships/oleObject" Target="../embeddings/oleObject120.bin"/><Relationship Id="rId9" Type="http://schemas.openxmlformats.org/officeDocument/2006/relationships/hyperlink" Target="https://business.columbia.edu/insights/climate/energy-storage" TargetMode="External"/></Relationships>
</file>

<file path=ppt/slides/_rels/slide129.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www.nature.com/articles/s41467-024-46418-1" TargetMode="External"/><Relationship Id="rId12" Type="http://schemas.openxmlformats.org/officeDocument/2006/relationships/slide" Target="slide40.xml"/><Relationship Id="rId2" Type="http://schemas.openxmlformats.org/officeDocument/2006/relationships/tags" Target="../tags/tag1907.xml"/><Relationship Id="rId1" Type="http://schemas.openxmlformats.org/officeDocument/2006/relationships/tags" Target="../tags/tag1906.xml"/><Relationship Id="rId6" Type="http://schemas.openxmlformats.org/officeDocument/2006/relationships/image" Target="../media/image10.emf"/><Relationship Id="rId11" Type="http://schemas.openxmlformats.org/officeDocument/2006/relationships/image" Target="../media/image232.png"/><Relationship Id="rId5" Type="http://schemas.openxmlformats.org/officeDocument/2006/relationships/oleObject" Target="../embeddings/oleObject120.bin"/><Relationship Id="rId10" Type="http://schemas.openxmlformats.org/officeDocument/2006/relationships/hyperlink" Target="https://business.columbia.edu/insights/climate/energy-storage" TargetMode="External"/><Relationship Id="rId4" Type="http://schemas.openxmlformats.org/officeDocument/2006/relationships/notesSlide" Target="../notesSlides/notesSlide70.xml"/><Relationship Id="rId9" Type="http://schemas.openxmlformats.org/officeDocument/2006/relationships/hyperlink" Target="https://business.columbia.edu/insights/climate/cki" TargetMode="External"/></Relationships>
</file>

<file path=ppt/slides/_rels/slide13.xml.rels><?xml version="1.0" encoding="UTF-8" standalone="yes"?>
<Relationships xmlns="http://schemas.openxmlformats.org/package/2006/relationships"><Relationship Id="rId8" Type="http://schemas.openxmlformats.org/officeDocument/2006/relationships/tags" Target="../tags/tag282.xml"/><Relationship Id="rId13" Type="http://schemas.openxmlformats.org/officeDocument/2006/relationships/tags" Target="../tags/tag287.xml"/><Relationship Id="rId18" Type="http://schemas.openxmlformats.org/officeDocument/2006/relationships/slideLayout" Target="../slideLayouts/slideLayout1.xml"/><Relationship Id="rId26" Type="http://schemas.openxmlformats.org/officeDocument/2006/relationships/hyperlink" Target="https://business.columbia.edu/insights/climate/energy-storage" TargetMode="External"/><Relationship Id="rId3" Type="http://schemas.openxmlformats.org/officeDocument/2006/relationships/tags" Target="../tags/tag277.xml"/><Relationship Id="rId21" Type="http://schemas.openxmlformats.org/officeDocument/2006/relationships/image" Target="../media/image10.emf"/><Relationship Id="rId7" Type="http://schemas.openxmlformats.org/officeDocument/2006/relationships/tags" Target="../tags/tag281.xml"/><Relationship Id="rId12" Type="http://schemas.openxmlformats.org/officeDocument/2006/relationships/tags" Target="../tags/tag286.xml"/><Relationship Id="rId17" Type="http://schemas.openxmlformats.org/officeDocument/2006/relationships/tags" Target="../tags/tag291.xml"/><Relationship Id="rId25" Type="http://schemas.openxmlformats.org/officeDocument/2006/relationships/hyperlink" Target="https://business.columbia.edu/insights/climate/cki" TargetMode="External"/><Relationship Id="rId2" Type="http://schemas.openxmlformats.org/officeDocument/2006/relationships/tags" Target="../tags/tag276.xml"/><Relationship Id="rId16" Type="http://schemas.openxmlformats.org/officeDocument/2006/relationships/tags" Target="../tags/tag290.xml"/><Relationship Id="rId20" Type="http://schemas.openxmlformats.org/officeDocument/2006/relationships/oleObject" Target="../embeddings/oleObject16.bin"/><Relationship Id="rId29" Type="http://schemas.openxmlformats.org/officeDocument/2006/relationships/chart" Target="../charts/chart10.xml"/><Relationship Id="rId1" Type="http://schemas.openxmlformats.org/officeDocument/2006/relationships/tags" Target="../tags/tag275.xml"/><Relationship Id="rId6" Type="http://schemas.openxmlformats.org/officeDocument/2006/relationships/tags" Target="../tags/tag280.xml"/><Relationship Id="rId11" Type="http://schemas.openxmlformats.org/officeDocument/2006/relationships/tags" Target="../tags/tag285.xml"/><Relationship Id="rId24" Type="http://schemas.openxmlformats.org/officeDocument/2006/relationships/hyperlink" Target="https://business.columbia.edu/faculty/people/gernot-wagner" TargetMode="External"/><Relationship Id="rId5" Type="http://schemas.openxmlformats.org/officeDocument/2006/relationships/tags" Target="../tags/tag279.xml"/><Relationship Id="rId15" Type="http://schemas.openxmlformats.org/officeDocument/2006/relationships/tags" Target="../tags/tag289.xml"/><Relationship Id="rId23" Type="http://schemas.openxmlformats.org/officeDocument/2006/relationships/hyperlink" Target="https://www.mckinsey.com/industries/electric-power-and-natural-gas/our-insights/how-grid-operators-can-integrate-the-coming-wave-of-renewable-energy" TargetMode="External"/><Relationship Id="rId28" Type="http://schemas.openxmlformats.org/officeDocument/2006/relationships/chart" Target="../charts/chart9.xml"/><Relationship Id="rId10" Type="http://schemas.openxmlformats.org/officeDocument/2006/relationships/tags" Target="../tags/tag284.xml"/><Relationship Id="rId19" Type="http://schemas.openxmlformats.org/officeDocument/2006/relationships/notesSlide" Target="../notesSlides/notesSlide9.xml"/><Relationship Id="rId4" Type="http://schemas.openxmlformats.org/officeDocument/2006/relationships/tags" Target="../tags/tag278.xml"/><Relationship Id="rId9" Type="http://schemas.openxmlformats.org/officeDocument/2006/relationships/tags" Target="../tags/tag283.xml"/><Relationship Id="rId14" Type="http://schemas.openxmlformats.org/officeDocument/2006/relationships/tags" Target="../tags/tag288.xml"/><Relationship Id="rId22" Type="http://schemas.openxmlformats.org/officeDocument/2006/relationships/hyperlink" Target="https://iea.blob.core.windows.net/assets/ea2ff609-8180-4312-8de9-494bcf21696d/ElectricityGridsandSecureEnergyTransitions.pdf" TargetMode="External"/><Relationship Id="rId27" Type="http://schemas.openxmlformats.org/officeDocument/2006/relationships/hyperlink" Target="mailto:gwagner@columbia.edu" TargetMode="External"/></Relationships>
</file>

<file path=ppt/slides/_rels/slide130.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xml"/><Relationship Id="rId7" Type="http://schemas.openxmlformats.org/officeDocument/2006/relationships/hyperlink" Target="https://business.columbia.edu/faculty/people/gernot-wagner" TargetMode="External"/><Relationship Id="rId2" Type="http://schemas.openxmlformats.org/officeDocument/2006/relationships/tags" Target="../tags/tag1909.xml"/><Relationship Id="rId1" Type="http://schemas.openxmlformats.org/officeDocument/2006/relationships/tags" Target="../tags/tag1908.xml"/><Relationship Id="rId6" Type="http://schemas.openxmlformats.org/officeDocument/2006/relationships/hyperlink" Target="https://www.sciencedirect.com/science/article/pii/S2352152X23019564" TargetMode="External"/><Relationship Id="rId11" Type="http://schemas.openxmlformats.org/officeDocument/2006/relationships/slide" Target="slide42.xml"/><Relationship Id="rId5" Type="http://schemas.openxmlformats.org/officeDocument/2006/relationships/image" Target="../media/image10.emf"/><Relationship Id="rId10" Type="http://schemas.openxmlformats.org/officeDocument/2006/relationships/image" Target="../media/image233.emf"/><Relationship Id="rId4" Type="http://schemas.openxmlformats.org/officeDocument/2006/relationships/oleObject" Target="../embeddings/oleObject120.bin"/><Relationship Id="rId9" Type="http://schemas.openxmlformats.org/officeDocument/2006/relationships/hyperlink" Target="https://business.columbia.edu/insights/climate/energy-storage" TargetMode="External"/></Relationships>
</file>

<file path=ppt/slides/_rels/slide131.xml.rels><?xml version="1.0" encoding="UTF-8" standalone="yes"?>
<Relationships xmlns="http://schemas.openxmlformats.org/package/2006/relationships"><Relationship Id="rId13" Type="http://schemas.openxmlformats.org/officeDocument/2006/relationships/tags" Target="../tags/tag1922.xml"/><Relationship Id="rId18" Type="http://schemas.openxmlformats.org/officeDocument/2006/relationships/tags" Target="../tags/tag1927.xml"/><Relationship Id="rId26" Type="http://schemas.openxmlformats.org/officeDocument/2006/relationships/tags" Target="../tags/tag1935.xml"/><Relationship Id="rId39" Type="http://schemas.openxmlformats.org/officeDocument/2006/relationships/hyperlink" Target="https://business.columbia.edu/insights/climate/energy-storage" TargetMode="External"/><Relationship Id="rId21" Type="http://schemas.openxmlformats.org/officeDocument/2006/relationships/tags" Target="../tags/tag1930.xml"/><Relationship Id="rId34" Type="http://schemas.openxmlformats.org/officeDocument/2006/relationships/image" Target="../media/image22.emf"/><Relationship Id="rId42" Type="http://schemas.microsoft.com/office/2014/relationships/chartEx" Target="../charts/chartEx2.xml"/><Relationship Id="rId7" Type="http://schemas.openxmlformats.org/officeDocument/2006/relationships/tags" Target="../tags/tag1916.xml"/><Relationship Id="rId2" Type="http://schemas.openxmlformats.org/officeDocument/2006/relationships/tags" Target="../tags/tag1911.xml"/><Relationship Id="rId16" Type="http://schemas.openxmlformats.org/officeDocument/2006/relationships/tags" Target="../tags/tag1925.xml"/><Relationship Id="rId20" Type="http://schemas.openxmlformats.org/officeDocument/2006/relationships/tags" Target="../tags/tag1929.xml"/><Relationship Id="rId29" Type="http://schemas.openxmlformats.org/officeDocument/2006/relationships/tags" Target="../tags/tag1938.xml"/><Relationship Id="rId41" Type="http://schemas.openxmlformats.org/officeDocument/2006/relationships/chart" Target="../charts/chart96.xml"/><Relationship Id="rId1" Type="http://schemas.openxmlformats.org/officeDocument/2006/relationships/tags" Target="../tags/tag1910.xml"/><Relationship Id="rId6" Type="http://schemas.openxmlformats.org/officeDocument/2006/relationships/tags" Target="../tags/tag1915.xml"/><Relationship Id="rId11" Type="http://schemas.openxmlformats.org/officeDocument/2006/relationships/tags" Target="../tags/tag1920.xml"/><Relationship Id="rId24" Type="http://schemas.openxmlformats.org/officeDocument/2006/relationships/tags" Target="../tags/tag1933.xml"/><Relationship Id="rId32" Type="http://schemas.openxmlformats.org/officeDocument/2006/relationships/notesSlide" Target="../notesSlides/notesSlide71.xml"/><Relationship Id="rId37" Type="http://schemas.openxmlformats.org/officeDocument/2006/relationships/hyperlink" Target="https://business.columbia.edu/faculty/people/gernot-wagner" TargetMode="External"/><Relationship Id="rId40" Type="http://schemas.openxmlformats.org/officeDocument/2006/relationships/chart" Target="../charts/chart95.xml"/><Relationship Id="rId5" Type="http://schemas.openxmlformats.org/officeDocument/2006/relationships/tags" Target="../tags/tag1914.xml"/><Relationship Id="rId15" Type="http://schemas.openxmlformats.org/officeDocument/2006/relationships/tags" Target="../tags/tag1924.xml"/><Relationship Id="rId23" Type="http://schemas.openxmlformats.org/officeDocument/2006/relationships/tags" Target="../tags/tag1932.xml"/><Relationship Id="rId28" Type="http://schemas.openxmlformats.org/officeDocument/2006/relationships/tags" Target="../tags/tag1937.xml"/><Relationship Id="rId36" Type="http://schemas.openxmlformats.org/officeDocument/2006/relationships/hyperlink" Target="https://globalenergymonitor.org/wp-content/uploads/2023/05/GEM-Pumped-Storage-Hydro-Briefing-2023_v2.pdf" TargetMode="External"/><Relationship Id="rId10" Type="http://schemas.openxmlformats.org/officeDocument/2006/relationships/tags" Target="../tags/tag1919.xml"/><Relationship Id="rId19" Type="http://schemas.openxmlformats.org/officeDocument/2006/relationships/tags" Target="../tags/tag1928.xml"/><Relationship Id="rId31" Type="http://schemas.openxmlformats.org/officeDocument/2006/relationships/slideLayout" Target="../slideLayouts/slideLayout1.xml"/><Relationship Id="rId4" Type="http://schemas.openxmlformats.org/officeDocument/2006/relationships/tags" Target="../tags/tag1913.xml"/><Relationship Id="rId9" Type="http://schemas.openxmlformats.org/officeDocument/2006/relationships/tags" Target="../tags/tag1918.xml"/><Relationship Id="rId14" Type="http://schemas.openxmlformats.org/officeDocument/2006/relationships/tags" Target="../tags/tag1923.xml"/><Relationship Id="rId22" Type="http://schemas.openxmlformats.org/officeDocument/2006/relationships/tags" Target="../tags/tag1931.xml"/><Relationship Id="rId27" Type="http://schemas.openxmlformats.org/officeDocument/2006/relationships/tags" Target="../tags/tag1936.xml"/><Relationship Id="rId30" Type="http://schemas.openxmlformats.org/officeDocument/2006/relationships/tags" Target="../tags/tag1939.xml"/><Relationship Id="rId35" Type="http://schemas.openxmlformats.org/officeDocument/2006/relationships/hyperlink" Target="https://www.hydropower.org/news/chinas-fengning-station-worlds-largest-pumped-hydro-power-plant-sets-new-global-benchmark#:~:text=16%2F8%2F2024-,China's%20Fengning%20Station%3A%20World's%20Largest%20Pumped%20Hydro,Plant%20Sets%20New%20Global%20Benchmark&amp;text=Corporation%20of%20China)-,China%20has%20set%20a%20new%20global%20benchmark%20in%20the%20global,its%20kind%20in%20the%20world." TargetMode="External"/><Relationship Id="rId43" Type="http://schemas.openxmlformats.org/officeDocument/2006/relationships/image" Target="../media/image235.png"/><Relationship Id="rId8" Type="http://schemas.openxmlformats.org/officeDocument/2006/relationships/tags" Target="../tags/tag1917.xml"/><Relationship Id="rId3" Type="http://schemas.openxmlformats.org/officeDocument/2006/relationships/tags" Target="../tags/tag1912.xml"/><Relationship Id="rId12" Type="http://schemas.openxmlformats.org/officeDocument/2006/relationships/tags" Target="../tags/tag1921.xml"/><Relationship Id="rId17" Type="http://schemas.openxmlformats.org/officeDocument/2006/relationships/tags" Target="../tags/tag1926.xml"/><Relationship Id="rId25" Type="http://schemas.openxmlformats.org/officeDocument/2006/relationships/tags" Target="../tags/tag1934.xml"/><Relationship Id="rId33" Type="http://schemas.openxmlformats.org/officeDocument/2006/relationships/oleObject" Target="../embeddings/oleObject121.bin"/><Relationship Id="rId38" Type="http://schemas.openxmlformats.org/officeDocument/2006/relationships/hyperlink" Target="https://business.columbia.edu/insights/climate/cki" TargetMode="External"/></Relationships>
</file>

<file path=ppt/slides/_rels/slide132.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xml"/><Relationship Id="rId7" Type="http://schemas.openxmlformats.org/officeDocument/2006/relationships/hyperlink" Target="https://business.columbia.edu/faculty/people/gernot-wagner" TargetMode="External"/><Relationship Id="rId2" Type="http://schemas.openxmlformats.org/officeDocument/2006/relationships/tags" Target="../tags/tag1941.xml"/><Relationship Id="rId1" Type="http://schemas.openxmlformats.org/officeDocument/2006/relationships/tags" Target="../tags/tag1940.xml"/><Relationship Id="rId6" Type="http://schemas.openxmlformats.org/officeDocument/2006/relationships/hyperlink" Target="https://www.sciencedirect.com/science/article/pii/S266679082100241X" TargetMode="External"/><Relationship Id="rId5" Type="http://schemas.openxmlformats.org/officeDocument/2006/relationships/image" Target="../media/image234.emf"/><Relationship Id="rId4" Type="http://schemas.openxmlformats.org/officeDocument/2006/relationships/oleObject" Target="../embeddings/oleObject120.bin"/><Relationship Id="rId9" Type="http://schemas.openxmlformats.org/officeDocument/2006/relationships/hyperlink" Target="https://business.columbia.edu/insights/climate/energy-storage" TargetMode="External"/></Relationships>
</file>

<file path=ppt/slides/_rels/slide133.xml.rels><?xml version="1.0" encoding="UTF-8" standalone="yes"?>
<Relationships xmlns="http://schemas.openxmlformats.org/package/2006/relationships"><Relationship Id="rId8" Type="http://schemas.openxmlformats.org/officeDocument/2006/relationships/hyperlink" Target="https://www.teriin.org/" TargetMode="External"/><Relationship Id="rId13" Type="http://schemas.openxmlformats.org/officeDocument/2006/relationships/image" Target="../media/image237.jpeg"/><Relationship Id="rId3" Type="http://schemas.openxmlformats.org/officeDocument/2006/relationships/slideLayout" Target="../slideLayouts/slideLayout1.xml"/><Relationship Id="rId7" Type="http://schemas.openxmlformats.org/officeDocument/2006/relationships/hyperlink" Target="https://nredcap.in/PDFs/2020_Tenders/5_Kurukutti_Preliminary_Report.pdf" TargetMode="External"/><Relationship Id="rId12" Type="http://schemas.openxmlformats.org/officeDocument/2006/relationships/image" Target="../media/image236.png"/><Relationship Id="rId2" Type="http://schemas.openxmlformats.org/officeDocument/2006/relationships/tags" Target="../tags/tag1943.xml"/><Relationship Id="rId1" Type="http://schemas.openxmlformats.org/officeDocument/2006/relationships/tags" Target="../tags/tag1942.xml"/><Relationship Id="rId6" Type="http://schemas.openxmlformats.org/officeDocument/2006/relationships/image" Target="../media/image22.emf"/><Relationship Id="rId11" Type="http://schemas.openxmlformats.org/officeDocument/2006/relationships/hyperlink" Target="https://business.columbia.edu/insights/climate/energy-storage" TargetMode="External"/><Relationship Id="rId5" Type="http://schemas.openxmlformats.org/officeDocument/2006/relationships/oleObject" Target="../embeddings/oleObject122.bin"/><Relationship Id="rId10" Type="http://schemas.openxmlformats.org/officeDocument/2006/relationships/hyperlink" Target="https://business.columbia.edu/insights/climate/cki" TargetMode="External"/><Relationship Id="rId4" Type="http://schemas.openxmlformats.org/officeDocument/2006/relationships/notesSlide" Target="../notesSlides/notesSlide72.xml"/><Relationship Id="rId9" Type="http://schemas.openxmlformats.org/officeDocument/2006/relationships/hyperlink" Target="https://business.columbia.edu/faculty/people/gernot-wagner" TargetMode="External"/></Relationships>
</file>

<file path=ppt/slides/_rels/slide134.xml.rels><?xml version="1.0" encoding="UTF-8" standalone="yes"?>
<Relationships xmlns="http://schemas.openxmlformats.org/package/2006/relationships"><Relationship Id="rId8" Type="http://schemas.openxmlformats.org/officeDocument/2006/relationships/notesSlide" Target="../notesSlides/notesSlide73.xml"/><Relationship Id="rId13" Type="http://schemas.openxmlformats.org/officeDocument/2006/relationships/hyperlink" Target="https://business.columbia.edu/insights/climate/cki" TargetMode="External"/><Relationship Id="rId18" Type="http://schemas.openxmlformats.org/officeDocument/2006/relationships/chart" Target="../charts/chart97.xml"/><Relationship Id="rId3" Type="http://schemas.openxmlformats.org/officeDocument/2006/relationships/tags" Target="../tags/tag1946.xml"/><Relationship Id="rId7" Type="http://schemas.openxmlformats.org/officeDocument/2006/relationships/slideLayout" Target="../slideLayouts/slideLayout1.xml"/><Relationship Id="rId12" Type="http://schemas.openxmlformats.org/officeDocument/2006/relationships/hyperlink" Target="https://business.columbia.edu/faculty/people/gernot-wagner" TargetMode="External"/><Relationship Id="rId17" Type="http://schemas.openxmlformats.org/officeDocument/2006/relationships/image" Target="../media/image240.png"/><Relationship Id="rId2" Type="http://schemas.openxmlformats.org/officeDocument/2006/relationships/tags" Target="../tags/tag1945.xml"/><Relationship Id="rId16" Type="http://schemas.openxmlformats.org/officeDocument/2006/relationships/image" Target="../media/image239.png"/><Relationship Id="rId20" Type="http://schemas.openxmlformats.org/officeDocument/2006/relationships/chart" Target="../charts/chart99.xml"/><Relationship Id="rId1" Type="http://schemas.openxmlformats.org/officeDocument/2006/relationships/tags" Target="../tags/tag1944.xml"/><Relationship Id="rId6" Type="http://schemas.openxmlformats.org/officeDocument/2006/relationships/tags" Target="../tags/tag1949.xml"/><Relationship Id="rId11" Type="http://schemas.openxmlformats.org/officeDocument/2006/relationships/hyperlink" Target="https://publications.anl.gov/anlpubs/2022/05/175341.pdf" TargetMode="External"/><Relationship Id="rId5" Type="http://schemas.openxmlformats.org/officeDocument/2006/relationships/tags" Target="../tags/tag1948.xml"/><Relationship Id="rId15" Type="http://schemas.openxmlformats.org/officeDocument/2006/relationships/image" Target="../media/image238.png"/><Relationship Id="rId10" Type="http://schemas.openxmlformats.org/officeDocument/2006/relationships/image" Target="../media/image10.emf"/><Relationship Id="rId19" Type="http://schemas.openxmlformats.org/officeDocument/2006/relationships/chart" Target="../charts/chart98.xml"/><Relationship Id="rId4" Type="http://schemas.openxmlformats.org/officeDocument/2006/relationships/tags" Target="../tags/tag1947.xml"/><Relationship Id="rId9" Type="http://schemas.openxmlformats.org/officeDocument/2006/relationships/oleObject" Target="../embeddings/oleObject123.bin"/><Relationship Id="rId14" Type="http://schemas.openxmlformats.org/officeDocument/2006/relationships/hyperlink" Target="https://business.columbia.edu/insights/climate/energy-storage" TargetMode="External"/></Relationships>
</file>

<file path=ppt/slides/_rels/slide135.xml.rels><?xml version="1.0" encoding="UTF-8" standalone="yes"?>
<Relationships xmlns="http://schemas.openxmlformats.org/package/2006/relationships"><Relationship Id="rId8" Type="http://schemas.openxmlformats.org/officeDocument/2006/relationships/notesSlide" Target="../notesSlides/notesSlide74.xml"/><Relationship Id="rId13" Type="http://schemas.openxmlformats.org/officeDocument/2006/relationships/image" Target="../media/image243.png"/><Relationship Id="rId18" Type="http://schemas.openxmlformats.org/officeDocument/2006/relationships/hyperlink" Target="https://business.columbia.edu/faculty/people/gernot-wagner" TargetMode="External"/><Relationship Id="rId3" Type="http://schemas.openxmlformats.org/officeDocument/2006/relationships/tags" Target="../tags/tag1952.xml"/><Relationship Id="rId7" Type="http://schemas.openxmlformats.org/officeDocument/2006/relationships/slideLayout" Target="../slideLayouts/slideLayout1.xml"/><Relationship Id="rId12" Type="http://schemas.openxmlformats.org/officeDocument/2006/relationships/image" Target="../media/image242.png"/><Relationship Id="rId17" Type="http://schemas.openxmlformats.org/officeDocument/2006/relationships/hyperlink" Target="https://publications.anl.gov/anlpubs/2022/05/175341.pdf" TargetMode="External"/><Relationship Id="rId2" Type="http://schemas.openxmlformats.org/officeDocument/2006/relationships/tags" Target="../tags/tag1951.xml"/><Relationship Id="rId16" Type="http://schemas.openxmlformats.org/officeDocument/2006/relationships/chart" Target="../charts/chart102.xml"/><Relationship Id="rId20" Type="http://schemas.openxmlformats.org/officeDocument/2006/relationships/hyperlink" Target="https://business.columbia.edu/insights/climate/energy-storage" TargetMode="External"/><Relationship Id="rId1" Type="http://schemas.openxmlformats.org/officeDocument/2006/relationships/tags" Target="../tags/tag1950.xml"/><Relationship Id="rId6" Type="http://schemas.openxmlformats.org/officeDocument/2006/relationships/tags" Target="../tags/tag1955.xml"/><Relationship Id="rId11" Type="http://schemas.openxmlformats.org/officeDocument/2006/relationships/image" Target="../media/image241.png"/><Relationship Id="rId5" Type="http://schemas.openxmlformats.org/officeDocument/2006/relationships/tags" Target="../tags/tag1954.xml"/><Relationship Id="rId15" Type="http://schemas.openxmlformats.org/officeDocument/2006/relationships/chart" Target="../charts/chart101.xml"/><Relationship Id="rId10" Type="http://schemas.openxmlformats.org/officeDocument/2006/relationships/image" Target="../media/image10.emf"/><Relationship Id="rId19" Type="http://schemas.openxmlformats.org/officeDocument/2006/relationships/hyperlink" Target="https://business.columbia.edu/insights/climate/cki" TargetMode="External"/><Relationship Id="rId4" Type="http://schemas.openxmlformats.org/officeDocument/2006/relationships/tags" Target="../tags/tag1953.xml"/><Relationship Id="rId9" Type="http://schemas.openxmlformats.org/officeDocument/2006/relationships/oleObject" Target="../embeddings/oleObject124.bin"/><Relationship Id="rId14" Type="http://schemas.openxmlformats.org/officeDocument/2006/relationships/chart" Target="../charts/chart100.xml"/></Relationships>
</file>

<file path=ppt/slides/_rels/slide136.xml.rels><?xml version="1.0" encoding="UTF-8" standalone="yes"?>
<Relationships xmlns="http://schemas.openxmlformats.org/package/2006/relationships"><Relationship Id="rId8" Type="http://schemas.openxmlformats.org/officeDocument/2006/relationships/notesSlide" Target="../notesSlides/notesSlide75.xml"/><Relationship Id="rId13" Type="http://schemas.openxmlformats.org/officeDocument/2006/relationships/image" Target="../media/image246.png"/><Relationship Id="rId18" Type="http://schemas.openxmlformats.org/officeDocument/2006/relationships/hyperlink" Target="https://business.columbia.edu/insights/climate/energy-storage" TargetMode="External"/><Relationship Id="rId3" Type="http://schemas.openxmlformats.org/officeDocument/2006/relationships/tags" Target="../tags/tag1958.xml"/><Relationship Id="rId21" Type="http://schemas.openxmlformats.org/officeDocument/2006/relationships/chart" Target="../charts/chart105.xml"/><Relationship Id="rId7" Type="http://schemas.openxmlformats.org/officeDocument/2006/relationships/slideLayout" Target="../slideLayouts/slideLayout1.xml"/><Relationship Id="rId12" Type="http://schemas.openxmlformats.org/officeDocument/2006/relationships/image" Target="../media/image245.jpeg"/><Relationship Id="rId17" Type="http://schemas.openxmlformats.org/officeDocument/2006/relationships/hyperlink" Target="https://business.columbia.edu/insights/climate/cki" TargetMode="External"/><Relationship Id="rId2" Type="http://schemas.openxmlformats.org/officeDocument/2006/relationships/tags" Target="../tags/tag1957.xml"/><Relationship Id="rId16" Type="http://schemas.openxmlformats.org/officeDocument/2006/relationships/hyperlink" Target="https://business.columbia.edu/faculty/people/gernot-wagner" TargetMode="External"/><Relationship Id="rId20" Type="http://schemas.openxmlformats.org/officeDocument/2006/relationships/chart" Target="../charts/chart104.xml"/><Relationship Id="rId1" Type="http://schemas.openxmlformats.org/officeDocument/2006/relationships/tags" Target="../tags/tag1956.xml"/><Relationship Id="rId6" Type="http://schemas.openxmlformats.org/officeDocument/2006/relationships/tags" Target="../tags/tag1961.xml"/><Relationship Id="rId11" Type="http://schemas.openxmlformats.org/officeDocument/2006/relationships/image" Target="../media/image244.png"/><Relationship Id="rId5" Type="http://schemas.openxmlformats.org/officeDocument/2006/relationships/tags" Target="../tags/tag1960.xml"/><Relationship Id="rId15" Type="http://schemas.openxmlformats.org/officeDocument/2006/relationships/hyperlink" Target="https://www.fhc.co.uk/en/power-stations/dinorwig-power-station/" TargetMode="External"/><Relationship Id="rId10" Type="http://schemas.openxmlformats.org/officeDocument/2006/relationships/image" Target="../media/image10.emf"/><Relationship Id="rId19" Type="http://schemas.openxmlformats.org/officeDocument/2006/relationships/chart" Target="../charts/chart103.xml"/><Relationship Id="rId4" Type="http://schemas.openxmlformats.org/officeDocument/2006/relationships/tags" Target="../tags/tag1959.xml"/><Relationship Id="rId9" Type="http://schemas.openxmlformats.org/officeDocument/2006/relationships/oleObject" Target="../embeddings/oleObject125.bin"/><Relationship Id="rId14" Type="http://schemas.openxmlformats.org/officeDocument/2006/relationships/hyperlink" Target="https://publications.anl.gov/anlpubs/2022/05/175341.pdf" TargetMode="External"/></Relationships>
</file>

<file path=ppt/slides/_rels/slide137.xml.rels><?xml version="1.0" encoding="UTF-8" standalone="yes"?>
<Relationships xmlns="http://schemas.openxmlformats.org/package/2006/relationships"><Relationship Id="rId8" Type="http://schemas.openxmlformats.org/officeDocument/2006/relationships/notesSlide" Target="../notesSlides/notesSlide76.xml"/><Relationship Id="rId13" Type="http://schemas.openxmlformats.org/officeDocument/2006/relationships/image" Target="../media/image249.png"/><Relationship Id="rId18" Type="http://schemas.openxmlformats.org/officeDocument/2006/relationships/hyperlink" Target="https://business.columbia.edu/insights/climate/energy-storage" TargetMode="External"/><Relationship Id="rId3" Type="http://schemas.openxmlformats.org/officeDocument/2006/relationships/tags" Target="../tags/tag1964.xml"/><Relationship Id="rId21" Type="http://schemas.openxmlformats.org/officeDocument/2006/relationships/chart" Target="../charts/chart108.xml"/><Relationship Id="rId7" Type="http://schemas.openxmlformats.org/officeDocument/2006/relationships/slideLayout" Target="../slideLayouts/slideLayout1.xml"/><Relationship Id="rId12" Type="http://schemas.openxmlformats.org/officeDocument/2006/relationships/image" Target="../media/image248.png"/><Relationship Id="rId17" Type="http://schemas.openxmlformats.org/officeDocument/2006/relationships/hyperlink" Target="https://business.columbia.edu/insights/climate/cki" TargetMode="External"/><Relationship Id="rId2" Type="http://schemas.openxmlformats.org/officeDocument/2006/relationships/tags" Target="../tags/tag1963.xml"/><Relationship Id="rId16" Type="http://schemas.openxmlformats.org/officeDocument/2006/relationships/hyperlink" Target="https://business.columbia.edu/faculty/people/gernot-wagner" TargetMode="External"/><Relationship Id="rId20" Type="http://schemas.openxmlformats.org/officeDocument/2006/relationships/chart" Target="../charts/chart107.xml"/><Relationship Id="rId1" Type="http://schemas.openxmlformats.org/officeDocument/2006/relationships/tags" Target="../tags/tag1962.xml"/><Relationship Id="rId6" Type="http://schemas.openxmlformats.org/officeDocument/2006/relationships/tags" Target="../tags/tag1967.xml"/><Relationship Id="rId11" Type="http://schemas.openxmlformats.org/officeDocument/2006/relationships/image" Target="../media/image247.png"/><Relationship Id="rId5" Type="http://schemas.openxmlformats.org/officeDocument/2006/relationships/tags" Target="../tags/tag1966.xml"/><Relationship Id="rId15" Type="http://schemas.openxmlformats.org/officeDocument/2006/relationships/hyperlink" Target="https://www.rheenergise.com/how-it-works" TargetMode="External"/><Relationship Id="rId10" Type="http://schemas.openxmlformats.org/officeDocument/2006/relationships/image" Target="../media/image10.emf"/><Relationship Id="rId19" Type="http://schemas.openxmlformats.org/officeDocument/2006/relationships/chart" Target="../charts/chart106.xml"/><Relationship Id="rId4" Type="http://schemas.openxmlformats.org/officeDocument/2006/relationships/tags" Target="../tags/tag1965.xml"/><Relationship Id="rId9" Type="http://schemas.openxmlformats.org/officeDocument/2006/relationships/oleObject" Target="../embeddings/oleObject126.bin"/><Relationship Id="rId14" Type="http://schemas.openxmlformats.org/officeDocument/2006/relationships/hyperlink" Target="https://publications.anl.gov/anlpubs/2022/05/175341.pdf" TargetMode="External"/></Relationships>
</file>

<file path=ppt/slides/_rels/slide138.xml.rels><?xml version="1.0" encoding="UTF-8" standalone="yes"?>
<Relationships xmlns="http://schemas.openxmlformats.org/package/2006/relationships"><Relationship Id="rId8" Type="http://schemas.openxmlformats.org/officeDocument/2006/relationships/tags" Target="../tags/tag1975.xml"/><Relationship Id="rId13" Type="http://schemas.openxmlformats.org/officeDocument/2006/relationships/slideLayout" Target="../slideLayouts/slideLayout1.xml"/><Relationship Id="rId18" Type="http://schemas.openxmlformats.org/officeDocument/2006/relationships/hyperlink" Target="https://business.columbia.edu/insights/climate/cki" TargetMode="External"/><Relationship Id="rId3" Type="http://schemas.openxmlformats.org/officeDocument/2006/relationships/tags" Target="../tags/tag1970.xml"/><Relationship Id="rId21" Type="http://schemas.openxmlformats.org/officeDocument/2006/relationships/chart" Target="../charts/chart110.xml"/><Relationship Id="rId7" Type="http://schemas.openxmlformats.org/officeDocument/2006/relationships/tags" Target="../tags/tag1974.xml"/><Relationship Id="rId12" Type="http://schemas.openxmlformats.org/officeDocument/2006/relationships/tags" Target="../tags/tag1979.xml"/><Relationship Id="rId17" Type="http://schemas.openxmlformats.org/officeDocument/2006/relationships/hyperlink" Target="https://business.columbia.edu/faculty/people/gernot-wagner" TargetMode="External"/><Relationship Id="rId2" Type="http://schemas.openxmlformats.org/officeDocument/2006/relationships/tags" Target="../tags/tag1969.xml"/><Relationship Id="rId16" Type="http://schemas.openxmlformats.org/officeDocument/2006/relationships/hyperlink" Target="https://energyalliance.org/india-first-utility-scale-battery-energy-storage-system-project-regulatory-approval/" TargetMode="External"/><Relationship Id="rId20" Type="http://schemas.openxmlformats.org/officeDocument/2006/relationships/chart" Target="../charts/chart109.xml"/><Relationship Id="rId1" Type="http://schemas.openxmlformats.org/officeDocument/2006/relationships/tags" Target="../tags/tag1968.xml"/><Relationship Id="rId6" Type="http://schemas.openxmlformats.org/officeDocument/2006/relationships/tags" Target="../tags/tag1973.xml"/><Relationship Id="rId11" Type="http://schemas.openxmlformats.org/officeDocument/2006/relationships/tags" Target="../tags/tag1978.xml"/><Relationship Id="rId5" Type="http://schemas.openxmlformats.org/officeDocument/2006/relationships/tags" Target="../tags/tag1972.xml"/><Relationship Id="rId15" Type="http://schemas.openxmlformats.org/officeDocument/2006/relationships/image" Target="../media/image165.emf"/><Relationship Id="rId10" Type="http://schemas.openxmlformats.org/officeDocument/2006/relationships/tags" Target="../tags/tag1977.xml"/><Relationship Id="rId19" Type="http://schemas.openxmlformats.org/officeDocument/2006/relationships/hyperlink" Target="https://business.columbia.edu/insights/climate/energy-storage" TargetMode="External"/><Relationship Id="rId4" Type="http://schemas.openxmlformats.org/officeDocument/2006/relationships/tags" Target="../tags/tag1971.xml"/><Relationship Id="rId9" Type="http://schemas.openxmlformats.org/officeDocument/2006/relationships/tags" Target="../tags/tag1976.xml"/><Relationship Id="rId14" Type="http://schemas.openxmlformats.org/officeDocument/2006/relationships/oleObject" Target="../embeddings/oleObject127.bin"/></Relationships>
</file>

<file path=ppt/slides/_rels/slide139.xml.rels><?xml version="1.0" encoding="UTF-8" standalone="yes"?>
<Relationships xmlns="http://schemas.openxmlformats.org/package/2006/relationships"><Relationship Id="rId8" Type="http://schemas.openxmlformats.org/officeDocument/2006/relationships/hyperlink" Target="https://timera-energy.com/blog/italy-rolls-out-new-model-for-bess-investment/" TargetMode="External"/><Relationship Id="rId13" Type="http://schemas.openxmlformats.org/officeDocument/2006/relationships/image" Target="../media/image251.png"/><Relationship Id="rId3" Type="http://schemas.openxmlformats.org/officeDocument/2006/relationships/slideLayout" Target="../slideLayouts/slideLayout1.xml"/><Relationship Id="rId7" Type="http://schemas.openxmlformats.org/officeDocument/2006/relationships/hyperlink" Target="https://www.trade.gov/market-intelligence/italy-energy-storage" TargetMode="External"/><Relationship Id="rId12" Type="http://schemas.microsoft.com/office/2014/relationships/chartEx" Target="../charts/chartEx3.xml"/><Relationship Id="rId2" Type="http://schemas.openxmlformats.org/officeDocument/2006/relationships/tags" Target="../tags/tag1981.xml"/><Relationship Id="rId1" Type="http://schemas.openxmlformats.org/officeDocument/2006/relationships/tags" Target="../tags/tag1980.xml"/><Relationship Id="rId6" Type="http://schemas.openxmlformats.org/officeDocument/2006/relationships/hyperlink" Target="https://www.ey.com/content/dam/ey-unified-site/ey-com/en-gl/insights/energy-resources/documents/ey-gl-recai-63-final-07-2024.pdf" TargetMode="External"/><Relationship Id="rId11" Type="http://schemas.openxmlformats.org/officeDocument/2006/relationships/hyperlink" Target="https://business.columbia.edu/insights/climate/energy-storage" TargetMode="External"/><Relationship Id="rId5" Type="http://schemas.openxmlformats.org/officeDocument/2006/relationships/image" Target="../media/image165.emf"/><Relationship Id="rId10" Type="http://schemas.openxmlformats.org/officeDocument/2006/relationships/hyperlink" Target="https://business.columbia.edu/insights/climate/cki" TargetMode="External"/><Relationship Id="rId4" Type="http://schemas.openxmlformats.org/officeDocument/2006/relationships/oleObject" Target="../embeddings/oleObject113.bin"/><Relationship Id="rId9" Type="http://schemas.openxmlformats.org/officeDocument/2006/relationships/hyperlink" Target="https://business.columbia.edu/faculty/people/gernot-wagner" TargetMode="External"/></Relationships>
</file>

<file path=ppt/slides/_rels/slide14.xml.rels><?xml version="1.0" encoding="UTF-8" standalone="yes"?>
<Relationships xmlns="http://schemas.openxmlformats.org/package/2006/relationships"><Relationship Id="rId13" Type="http://schemas.openxmlformats.org/officeDocument/2006/relationships/tags" Target="../tags/tag304.xml"/><Relationship Id="rId18" Type="http://schemas.openxmlformats.org/officeDocument/2006/relationships/tags" Target="../tags/tag309.xml"/><Relationship Id="rId26" Type="http://schemas.openxmlformats.org/officeDocument/2006/relationships/tags" Target="../tags/tag317.xml"/><Relationship Id="rId39" Type="http://schemas.openxmlformats.org/officeDocument/2006/relationships/tags" Target="../tags/tag330.xml"/><Relationship Id="rId21" Type="http://schemas.openxmlformats.org/officeDocument/2006/relationships/tags" Target="../tags/tag312.xml"/><Relationship Id="rId34" Type="http://schemas.openxmlformats.org/officeDocument/2006/relationships/tags" Target="../tags/tag325.xml"/><Relationship Id="rId42" Type="http://schemas.openxmlformats.org/officeDocument/2006/relationships/tags" Target="../tags/tag333.xml"/><Relationship Id="rId47" Type="http://schemas.openxmlformats.org/officeDocument/2006/relationships/tags" Target="../tags/tag338.xml"/><Relationship Id="rId50" Type="http://schemas.openxmlformats.org/officeDocument/2006/relationships/tags" Target="../tags/tag341.xml"/><Relationship Id="rId55" Type="http://schemas.openxmlformats.org/officeDocument/2006/relationships/oleObject" Target="../embeddings/oleObject17.bin"/><Relationship Id="rId63" Type="http://schemas.openxmlformats.org/officeDocument/2006/relationships/hyperlink" Target="mailto:gwagner@columbia.edu" TargetMode="External"/><Relationship Id="rId7" Type="http://schemas.openxmlformats.org/officeDocument/2006/relationships/tags" Target="../tags/tag298.xml"/><Relationship Id="rId2" Type="http://schemas.openxmlformats.org/officeDocument/2006/relationships/tags" Target="../tags/tag293.xml"/><Relationship Id="rId16" Type="http://schemas.openxmlformats.org/officeDocument/2006/relationships/tags" Target="../tags/tag307.xml"/><Relationship Id="rId29" Type="http://schemas.openxmlformats.org/officeDocument/2006/relationships/tags" Target="../tags/tag320.xml"/><Relationship Id="rId11" Type="http://schemas.openxmlformats.org/officeDocument/2006/relationships/tags" Target="../tags/tag302.xml"/><Relationship Id="rId24" Type="http://schemas.openxmlformats.org/officeDocument/2006/relationships/tags" Target="../tags/tag315.xml"/><Relationship Id="rId32" Type="http://schemas.openxmlformats.org/officeDocument/2006/relationships/tags" Target="../tags/tag323.xml"/><Relationship Id="rId37" Type="http://schemas.openxmlformats.org/officeDocument/2006/relationships/tags" Target="../tags/tag328.xml"/><Relationship Id="rId40" Type="http://schemas.openxmlformats.org/officeDocument/2006/relationships/tags" Target="../tags/tag331.xml"/><Relationship Id="rId45" Type="http://schemas.openxmlformats.org/officeDocument/2006/relationships/tags" Target="../tags/tag336.xml"/><Relationship Id="rId53" Type="http://schemas.openxmlformats.org/officeDocument/2006/relationships/slideLayout" Target="../slideLayouts/slideLayout1.xml"/><Relationship Id="rId58" Type="http://schemas.openxmlformats.org/officeDocument/2006/relationships/hyperlink" Target="https://www.caiso.com/Documents/2022-Special-Report-on-Battery-Storage-Jul-7-2023.pdf" TargetMode="External"/><Relationship Id="rId5" Type="http://schemas.openxmlformats.org/officeDocument/2006/relationships/tags" Target="../tags/tag296.xml"/><Relationship Id="rId61" Type="http://schemas.openxmlformats.org/officeDocument/2006/relationships/hyperlink" Target="https://business.columbia.edu/insights/climate/cki" TargetMode="External"/><Relationship Id="rId19" Type="http://schemas.openxmlformats.org/officeDocument/2006/relationships/tags" Target="../tags/tag310.xml"/><Relationship Id="rId14" Type="http://schemas.openxmlformats.org/officeDocument/2006/relationships/tags" Target="../tags/tag305.xml"/><Relationship Id="rId22" Type="http://schemas.openxmlformats.org/officeDocument/2006/relationships/tags" Target="../tags/tag313.xml"/><Relationship Id="rId27" Type="http://schemas.openxmlformats.org/officeDocument/2006/relationships/tags" Target="../tags/tag318.xml"/><Relationship Id="rId30" Type="http://schemas.openxmlformats.org/officeDocument/2006/relationships/tags" Target="../tags/tag321.xml"/><Relationship Id="rId35" Type="http://schemas.openxmlformats.org/officeDocument/2006/relationships/tags" Target="../tags/tag326.xml"/><Relationship Id="rId43" Type="http://schemas.openxmlformats.org/officeDocument/2006/relationships/tags" Target="../tags/tag334.xml"/><Relationship Id="rId48" Type="http://schemas.openxmlformats.org/officeDocument/2006/relationships/tags" Target="../tags/tag339.xml"/><Relationship Id="rId56" Type="http://schemas.openxmlformats.org/officeDocument/2006/relationships/image" Target="../media/image22.emf"/><Relationship Id="rId64" Type="http://schemas.openxmlformats.org/officeDocument/2006/relationships/chart" Target="../charts/chart11.xml"/><Relationship Id="rId8" Type="http://schemas.openxmlformats.org/officeDocument/2006/relationships/tags" Target="../tags/tag299.xml"/><Relationship Id="rId51" Type="http://schemas.openxmlformats.org/officeDocument/2006/relationships/tags" Target="../tags/tag342.xml"/><Relationship Id="rId3" Type="http://schemas.openxmlformats.org/officeDocument/2006/relationships/tags" Target="../tags/tag294.xml"/><Relationship Id="rId12" Type="http://schemas.openxmlformats.org/officeDocument/2006/relationships/tags" Target="../tags/tag303.xml"/><Relationship Id="rId17" Type="http://schemas.openxmlformats.org/officeDocument/2006/relationships/tags" Target="../tags/tag308.xml"/><Relationship Id="rId25" Type="http://schemas.openxmlformats.org/officeDocument/2006/relationships/tags" Target="../tags/tag316.xml"/><Relationship Id="rId33" Type="http://schemas.openxmlformats.org/officeDocument/2006/relationships/tags" Target="../tags/tag324.xml"/><Relationship Id="rId38" Type="http://schemas.openxmlformats.org/officeDocument/2006/relationships/tags" Target="../tags/tag329.xml"/><Relationship Id="rId46" Type="http://schemas.openxmlformats.org/officeDocument/2006/relationships/tags" Target="../tags/tag337.xml"/><Relationship Id="rId59" Type="http://schemas.openxmlformats.org/officeDocument/2006/relationships/hyperlink" Target="https://www.gridstatus.io/graph/lmp?iso=caiso&amp;date=2024-08-18" TargetMode="External"/><Relationship Id="rId20" Type="http://schemas.openxmlformats.org/officeDocument/2006/relationships/tags" Target="../tags/tag311.xml"/><Relationship Id="rId41" Type="http://schemas.openxmlformats.org/officeDocument/2006/relationships/tags" Target="../tags/tag332.xml"/><Relationship Id="rId54" Type="http://schemas.openxmlformats.org/officeDocument/2006/relationships/notesSlide" Target="../notesSlides/notesSlide10.xml"/><Relationship Id="rId62" Type="http://schemas.openxmlformats.org/officeDocument/2006/relationships/hyperlink" Target="https://business.columbia.edu/insights/climate/energy-storage" TargetMode="External"/><Relationship Id="rId1" Type="http://schemas.openxmlformats.org/officeDocument/2006/relationships/tags" Target="../tags/tag292.xml"/><Relationship Id="rId6" Type="http://schemas.openxmlformats.org/officeDocument/2006/relationships/tags" Target="../tags/tag297.xml"/><Relationship Id="rId15" Type="http://schemas.openxmlformats.org/officeDocument/2006/relationships/tags" Target="../tags/tag306.xml"/><Relationship Id="rId23" Type="http://schemas.openxmlformats.org/officeDocument/2006/relationships/tags" Target="../tags/tag314.xml"/><Relationship Id="rId28" Type="http://schemas.openxmlformats.org/officeDocument/2006/relationships/tags" Target="../tags/tag319.xml"/><Relationship Id="rId36" Type="http://schemas.openxmlformats.org/officeDocument/2006/relationships/tags" Target="../tags/tag327.xml"/><Relationship Id="rId49" Type="http://schemas.openxmlformats.org/officeDocument/2006/relationships/tags" Target="../tags/tag340.xml"/><Relationship Id="rId57" Type="http://schemas.openxmlformats.org/officeDocument/2006/relationships/hyperlink" Target="https://www.energy.ca.gov/data-reports/energy-almanac/california-electricity-data/electric-generation-capacity-and-energy" TargetMode="External"/><Relationship Id="rId10" Type="http://schemas.openxmlformats.org/officeDocument/2006/relationships/tags" Target="../tags/tag301.xml"/><Relationship Id="rId31" Type="http://schemas.openxmlformats.org/officeDocument/2006/relationships/tags" Target="../tags/tag322.xml"/><Relationship Id="rId44" Type="http://schemas.openxmlformats.org/officeDocument/2006/relationships/tags" Target="../tags/tag335.xml"/><Relationship Id="rId52" Type="http://schemas.openxmlformats.org/officeDocument/2006/relationships/tags" Target="../tags/tag343.xml"/><Relationship Id="rId60" Type="http://schemas.openxmlformats.org/officeDocument/2006/relationships/hyperlink" Target="https://www.iso-ne.com/participate/support/faq/lmp" TargetMode="External"/><Relationship Id="rId4" Type="http://schemas.openxmlformats.org/officeDocument/2006/relationships/tags" Target="../tags/tag295.xml"/><Relationship Id="rId9" Type="http://schemas.openxmlformats.org/officeDocument/2006/relationships/tags" Target="../tags/tag300.xml"/></Relationships>
</file>

<file path=ppt/slides/_rels/slide140.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128.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5.xml"/><Relationship Id="rId1" Type="http://schemas.openxmlformats.org/officeDocument/2006/relationships/tags" Target="../tags/tag1982.xml"/><Relationship Id="rId6" Type="http://schemas.openxmlformats.org/officeDocument/2006/relationships/hyperlink" Target="https://arena.gov.au/knowledge-bank/modelling-v2g-simulation-a-study-of-the-economic-and-technical-value-proposition/" TargetMode="External"/><Relationship Id="rId5" Type="http://schemas.openxmlformats.org/officeDocument/2006/relationships/image" Target="../media/image252.png"/><Relationship Id="rId4" Type="http://schemas.openxmlformats.org/officeDocument/2006/relationships/image" Target="../media/image10.emf"/><Relationship Id="rId9" Type="http://schemas.openxmlformats.org/officeDocument/2006/relationships/hyperlink" Target="https://business.columbia.edu/insights/climate/energy-storage" TargetMode="External"/></Relationships>
</file>

<file path=ppt/slides/_rels/slide141.x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tags" Target="../tags/tag1985.xml"/><Relationship Id="rId7" Type="http://schemas.openxmlformats.org/officeDocument/2006/relationships/oleObject" Target="../embeddings/oleObject129.bin"/><Relationship Id="rId2" Type="http://schemas.openxmlformats.org/officeDocument/2006/relationships/tags" Target="../tags/tag1984.xml"/><Relationship Id="rId1" Type="http://schemas.openxmlformats.org/officeDocument/2006/relationships/tags" Target="../tags/tag1983.xml"/><Relationship Id="rId6" Type="http://schemas.openxmlformats.org/officeDocument/2006/relationships/slideLayout" Target="../slideLayouts/slideLayout7.xml"/><Relationship Id="rId11" Type="http://schemas.openxmlformats.org/officeDocument/2006/relationships/slide" Target="slide126.xml"/><Relationship Id="rId5" Type="http://schemas.openxmlformats.org/officeDocument/2006/relationships/tags" Target="../tags/tag1987.xml"/><Relationship Id="rId10" Type="http://schemas.openxmlformats.org/officeDocument/2006/relationships/slide" Target="slide118.xml"/><Relationship Id="rId4" Type="http://schemas.openxmlformats.org/officeDocument/2006/relationships/tags" Target="../tags/tag1986.xml"/><Relationship Id="rId9" Type="http://schemas.openxmlformats.org/officeDocument/2006/relationships/slide" Target="slide111.xml"/></Relationships>
</file>

<file path=ppt/slides/_rels/slide142.xml.rels><?xml version="1.0" encoding="UTF-8" standalone="yes"?>
<Relationships xmlns="http://schemas.openxmlformats.org/package/2006/relationships"><Relationship Id="rId3" Type="http://schemas.openxmlformats.org/officeDocument/2006/relationships/oleObject" Target="../embeddings/oleObject130.bin"/><Relationship Id="rId2" Type="http://schemas.openxmlformats.org/officeDocument/2006/relationships/slideLayout" Target="../slideLayouts/slideLayout1.xml"/><Relationship Id="rId1" Type="http://schemas.openxmlformats.org/officeDocument/2006/relationships/tags" Target="../tags/tag1988.xml"/><Relationship Id="rId4" Type="http://schemas.openxmlformats.org/officeDocument/2006/relationships/image" Target="../media/image250.emf"/></Relationships>
</file>

<file path=ppt/slides/_rels/slide143.xml.rels><?xml version="1.0" encoding="UTF-8" standalone="yes"?>
<Relationships xmlns="http://schemas.openxmlformats.org/package/2006/relationships"><Relationship Id="rId3" Type="http://schemas.openxmlformats.org/officeDocument/2006/relationships/oleObject" Target="../embeddings/oleObject130.bin"/><Relationship Id="rId2" Type="http://schemas.openxmlformats.org/officeDocument/2006/relationships/slideLayout" Target="../slideLayouts/slideLayout1.xml"/><Relationship Id="rId1" Type="http://schemas.openxmlformats.org/officeDocument/2006/relationships/tags" Target="../tags/tag1989.xml"/><Relationship Id="rId4" Type="http://schemas.openxmlformats.org/officeDocument/2006/relationships/image" Target="../media/image250.emf"/></Relationships>
</file>

<file path=ppt/slides/_rels/slide15.xml.rels><?xml version="1.0" encoding="UTF-8" standalone="yes"?>
<Relationships xmlns="http://schemas.openxmlformats.org/package/2006/relationships"><Relationship Id="rId13" Type="http://schemas.openxmlformats.org/officeDocument/2006/relationships/tags" Target="../tags/tag356.xml"/><Relationship Id="rId18" Type="http://schemas.openxmlformats.org/officeDocument/2006/relationships/slideLayout" Target="../slideLayouts/slideLayout1.xml"/><Relationship Id="rId26" Type="http://schemas.openxmlformats.org/officeDocument/2006/relationships/hyperlink" Target="mailto:gwagner@columbia.edu" TargetMode="External"/><Relationship Id="rId3" Type="http://schemas.openxmlformats.org/officeDocument/2006/relationships/tags" Target="../tags/tag346.xml"/><Relationship Id="rId21" Type="http://schemas.openxmlformats.org/officeDocument/2006/relationships/image" Target="../media/image12.emf"/><Relationship Id="rId7" Type="http://schemas.openxmlformats.org/officeDocument/2006/relationships/tags" Target="../tags/tag350.xml"/><Relationship Id="rId12" Type="http://schemas.openxmlformats.org/officeDocument/2006/relationships/tags" Target="../tags/tag355.xml"/><Relationship Id="rId17" Type="http://schemas.openxmlformats.org/officeDocument/2006/relationships/tags" Target="../tags/tag360.xml"/><Relationship Id="rId25" Type="http://schemas.openxmlformats.org/officeDocument/2006/relationships/hyperlink" Target="https://business.columbia.edu/insights/climate/energy-storage" TargetMode="External"/><Relationship Id="rId33" Type="http://schemas.openxmlformats.org/officeDocument/2006/relationships/image" Target="../media/image28.svg"/><Relationship Id="rId2" Type="http://schemas.openxmlformats.org/officeDocument/2006/relationships/tags" Target="../tags/tag345.xml"/><Relationship Id="rId16" Type="http://schemas.openxmlformats.org/officeDocument/2006/relationships/tags" Target="../tags/tag359.xml"/><Relationship Id="rId20" Type="http://schemas.openxmlformats.org/officeDocument/2006/relationships/oleObject" Target="../embeddings/oleObject18.bin"/><Relationship Id="rId29" Type="http://schemas.openxmlformats.org/officeDocument/2006/relationships/image" Target="../media/image24.svg"/><Relationship Id="rId1" Type="http://schemas.openxmlformats.org/officeDocument/2006/relationships/tags" Target="../tags/tag344.xml"/><Relationship Id="rId6" Type="http://schemas.openxmlformats.org/officeDocument/2006/relationships/tags" Target="../tags/tag349.xml"/><Relationship Id="rId11" Type="http://schemas.openxmlformats.org/officeDocument/2006/relationships/tags" Target="../tags/tag354.xml"/><Relationship Id="rId24" Type="http://schemas.openxmlformats.org/officeDocument/2006/relationships/hyperlink" Target="https://business.columbia.edu/insights/climate/cki" TargetMode="External"/><Relationship Id="rId32" Type="http://schemas.openxmlformats.org/officeDocument/2006/relationships/image" Target="../media/image27.png"/><Relationship Id="rId5" Type="http://schemas.openxmlformats.org/officeDocument/2006/relationships/tags" Target="../tags/tag348.xml"/><Relationship Id="rId15" Type="http://schemas.openxmlformats.org/officeDocument/2006/relationships/tags" Target="../tags/tag358.xml"/><Relationship Id="rId23" Type="http://schemas.openxmlformats.org/officeDocument/2006/relationships/hyperlink" Target="https://business.columbia.edu/faculty/people/gernot-wagner" TargetMode="External"/><Relationship Id="rId28" Type="http://schemas.openxmlformats.org/officeDocument/2006/relationships/image" Target="../media/image23.png"/><Relationship Id="rId10" Type="http://schemas.openxmlformats.org/officeDocument/2006/relationships/tags" Target="../tags/tag353.xml"/><Relationship Id="rId19" Type="http://schemas.openxmlformats.org/officeDocument/2006/relationships/notesSlide" Target="../notesSlides/notesSlide11.xml"/><Relationship Id="rId31" Type="http://schemas.openxmlformats.org/officeDocument/2006/relationships/image" Target="../media/image26.svg"/><Relationship Id="rId4" Type="http://schemas.openxmlformats.org/officeDocument/2006/relationships/tags" Target="../tags/tag347.xml"/><Relationship Id="rId9" Type="http://schemas.openxmlformats.org/officeDocument/2006/relationships/tags" Target="../tags/tag352.xml"/><Relationship Id="rId14" Type="http://schemas.openxmlformats.org/officeDocument/2006/relationships/tags" Target="../tags/tag357.xml"/><Relationship Id="rId22" Type="http://schemas.openxmlformats.org/officeDocument/2006/relationships/hyperlink" Target="https://iea.blob.core.windows.net/assets/cb39c1bf-d2b3-446d-8c35-aae6b1f3a4a0/BatteriesandSecureEnergyTransitions.pdf" TargetMode="External"/><Relationship Id="rId27" Type="http://schemas.openxmlformats.org/officeDocument/2006/relationships/chart" Target="../charts/chart12.xml"/><Relationship Id="rId30" Type="http://schemas.openxmlformats.org/officeDocument/2006/relationships/image" Target="../media/image25.png"/><Relationship Id="rId8" Type="http://schemas.openxmlformats.org/officeDocument/2006/relationships/tags" Target="../tags/tag351.xml"/></Relationships>
</file>

<file path=ppt/slides/_rels/slide16.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29.xml"/><Relationship Id="rId3" Type="http://schemas.openxmlformats.org/officeDocument/2006/relationships/tags" Target="../tags/tag363.xml"/><Relationship Id="rId7" Type="http://schemas.openxmlformats.org/officeDocument/2006/relationships/tags" Target="../tags/tag367.xml"/><Relationship Id="rId12" Type="http://schemas.openxmlformats.org/officeDocument/2006/relationships/slide" Target="slide18.xml"/><Relationship Id="rId2" Type="http://schemas.openxmlformats.org/officeDocument/2006/relationships/tags" Target="../tags/tag362.xml"/><Relationship Id="rId1" Type="http://schemas.openxmlformats.org/officeDocument/2006/relationships/tags" Target="../tags/tag361.xml"/><Relationship Id="rId6" Type="http://schemas.openxmlformats.org/officeDocument/2006/relationships/tags" Target="../tags/tag366.xml"/><Relationship Id="rId11" Type="http://schemas.openxmlformats.org/officeDocument/2006/relationships/slide" Target="slide2.xml"/><Relationship Id="rId5" Type="http://schemas.openxmlformats.org/officeDocument/2006/relationships/tags" Target="../tags/tag365.xml"/><Relationship Id="rId15" Type="http://schemas.openxmlformats.org/officeDocument/2006/relationships/slide" Target="slide57.xml"/><Relationship Id="rId10" Type="http://schemas.openxmlformats.org/officeDocument/2006/relationships/image" Target="../media/image8.emf"/><Relationship Id="rId4" Type="http://schemas.openxmlformats.org/officeDocument/2006/relationships/tags" Target="../tags/tag364.xml"/><Relationship Id="rId9" Type="http://schemas.openxmlformats.org/officeDocument/2006/relationships/oleObject" Target="../embeddings/oleObject19.bin"/><Relationship Id="rId14" Type="http://schemas.openxmlformats.org/officeDocument/2006/relationships/slide" Target="slide53.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29.jpeg"/><Relationship Id="rId2" Type="http://schemas.openxmlformats.org/officeDocument/2006/relationships/tags" Target="../tags/tag369.xml"/><Relationship Id="rId1" Type="http://schemas.openxmlformats.org/officeDocument/2006/relationships/tags" Target="../tags/tag368.xml"/><Relationship Id="rId6" Type="http://schemas.openxmlformats.org/officeDocument/2006/relationships/image" Target="../media/image1.emf"/><Relationship Id="rId5" Type="http://schemas.openxmlformats.org/officeDocument/2006/relationships/oleObject" Target="../embeddings/oleObject20.bin"/><Relationship Id="rId4" Type="http://schemas.openxmlformats.org/officeDocument/2006/relationships/notesSlide" Target="../notesSlides/notesSlide12.xml"/></Relationships>
</file>

<file path=ppt/slides/_rels/slide18.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29.xml"/><Relationship Id="rId3" Type="http://schemas.openxmlformats.org/officeDocument/2006/relationships/tags" Target="../tags/tag372.xml"/><Relationship Id="rId7" Type="http://schemas.openxmlformats.org/officeDocument/2006/relationships/tags" Target="../tags/tag376.xml"/><Relationship Id="rId12" Type="http://schemas.openxmlformats.org/officeDocument/2006/relationships/slide" Target="slide16.xml"/><Relationship Id="rId2" Type="http://schemas.openxmlformats.org/officeDocument/2006/relationships/tags" Target="../tags/tag371.xml"/><Relationship Id="rId1" Type="http://schemas.openxmlformats.org/officeDocument/2006/relationships/tags" Target="../tags/tag370.xml"/><Relationship Id="rId6" Type="http://schemas.openxmlformats.org/officeDocument/2006/relationships/tags" Target="../tags/tag375.xml"/><Relationship Id="rId11" Type="http://schemas.openxmlformats.org/officeDocument/2006/relationships/slide" Target="slide2.xml"/><Relationship Id="rId5" Type="http://schemas.openxmlformats.org/officeDocument/2006/relationships/tags" Target="../tags/tag374.xml"/><Relationship Id="rId15" Type="http://schemas.openxmlformats.org/officeDocument/2006/relationships/slide" Target="slide57.xml"/><Relationship Id="rId10" Type="http://schemas.openxmlformats.org/officeDocument/2006/relationships/image" Target="../media/image8.emf"/><Relationship Id="rId4" Type="http://schemas.openxmlformats.org/officeDocument/2006/relationships/tags" Target="../tags/tag373.xml"/><Relationship Id="rId9" Type="http://schemas.openxmlformats.org/officeDocument/2006/relationships/oleObject" Target="../embeddings/oleObject21.bin"/><Relationship Id="rId14" Type="http://schemas.openxmlformats.org/officeDocument/2006/relationships/slide" Target="slide53.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1.xml"/><Relationship Id="rId13" Type="http://schemas.openxmlformats.org/officeDocument/2006/relationships/hyperlink" Target="https://business.columbia.edu/insights/climate/cki" TargetMode="External"/><Relationship Id="rId3" Type="http://schemas.openxmlformats.org/officeDocument/2006/relationships/tags" Target="../tags/tag379.xml"/><Relationship Id="rId7" Type="http://schemas.openxmlformats.org/officeDocument/2006/relationships/tags" Target="../tags/tag383.xml"/><Relationship Id="rId12" Type="http://schemas.openxmlformats.org/officeDocument/2006/relationships/image" Target="../media/image30.jpeg"/><Relationship Id="rId2" Type="http://schemas.openxmlformats.org/officeDocument/2006/relationships/tags" Target="../tags/tag378.xml"/><Relationship Id="rId1" Type="http://schemas.openxmlformats.org/officeDocument/2006/relationships/tags" Target="../tags/tag377.xml"/><Relationship Id="rId6" Type="http://schemas.openxmlformats.org/officeDocument/2006/relationships/tags" Target="../tags/tag382.xml"/><Relationship Id="rId11" Type="http://schemas.openxmlformats.org/officeDocument/2006/relationships/image" Target="../media/image10.emf"/><Relationship Id="rId5" Type="http://schemas.openxmlformats.org/officeDocument/2006/relationships/tags" Target="../tags/tag381.xml"/><Relationship Id="rId15" Type="http://schemas.openxmlformats.org/officeDocument/2006/relationships/image" Target="../media/image31.png"/><Relationship Id="rId10" Type="http://schemas.openxmlformats.org/officeDocument/2006/relationships/oleObject" Target="../embeddings/oleObject7.bin"/><Relationship Id="rId4" Type="http://schemas.openxmlformats.org/officeDocument/2006/relationships/tags" Target="../tags/tag380.xml"/><Relationship Id="rId9" Type="http://schemas.openxmlformats.org/officeDocument/2006/relationships/notesSlide" Target="../notesSlides/notesSlide13.xml"/><Relationship Id="rId14" Type="http://schemas.openxmlformats.org/officeDocument/2006/relationships/hyperlink" Target="https://business.columbia.edu/insights/climate/energy-storage" TargetMode="External"/></Relationships>
</file>

<file path=ppt/slides/_rels/slide2.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tags" Target="../tags/tag18.xml"/><Relationship Id="rId7" Type="http://schemas.openxmlformats.org/officeDocument/2006/relationships/image" Target="../media/image8.emf"/><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oleObject" Target="../embeddings/oleObject5.bin"/><Relationship Id="rId5" Type="http://schemas.openxmlformats.org/officeDocument/2006/relationships/slideLayout" Target="../slideLayouts/slideLayout7.xml"/><Relationship Id="rId4" Type="http://schemas.openxmlformats.org/officeDocument/2006/relationships/tags" Target="../tags/tag19.xml"/><Relationship Id="rId9" Type="http://schemas.openxmlformats.org/officeDocument/2006/relationships/slide" Target="slide57.xml"/></Relationships>
</file>

<file path=ppt/slides/_rels/slide20.xml.rels><?xml version="1.0" encoding="UTF-8" standalone="yes"?>
<Relationships xmlns="http://schemas.openxmlformats.org/package/2006/relationships"><Relationship Id="rId8" Type="http://schemas.openxmlformats.org/officeDocument/2006/relationships/tags" Target="../tags/tag391.xml"/><Relationship Id="rId13" Type="http://schemas.openxmlformats.org/officeDocument/2006/relationships/slideLayout" Target="../slideLayouts/slideLayout12.xml"/><Relationship Id="rId18" Type="http://schemas.openxmlformats.org/officeDocument/2006/relationships/hyperlink" Target="https://www.driveelectrictn.org/what-are-sodium-ion-batteries-and-how-do-they-compare-to-lithium-ion-batteries/" TargetMode="External"/><Relationship Id="rId26" Type="http://schemas.openxmlformats.org/officeDocument/2006/relationships/image" Target="../media/image33.png"/><Relationship Id="rId3" Type="http://schemas.openxmlformats.org/officeDocument/2006/relationships/tags" Target="../tags/tag386.xml"/><Relationship Id="rId21" Type="http://schemas.openxmlformats.org/officeDocument/2006/relationships/hyperlink" Target="https://about.bnef.com/blog/top-10-energy-storage-trends-in-2023/" TargetMode="External"/><Relationship Id="rId7" Type="http://schemas.openxmlformats.org/officeDocument/2006/relationships/tags" Target="../tags/tag390.xml"/><Relationship Id="rId12" Type="http://schemas.openxmlformats.org/officeDocument/2006/relationships/tags" Target="../tags/tag395.xml"/><Relationship Id="rId17" Type="http://schemas.openxmlformats.org/officeDocument/2006/relationships/hyperlink" Target="https://www.iea.org/reports/global-ev-outlook-2024" TargetMode="External"/><Relationship Id="rId25" Type="http://schemas.openxmlformats.org/officeDocument/2006/relationships/chart" Target="../charts/chart13.xml"/><Relationship Id="rId2" Type="http://schemas.openxmlformats.org/officeDocument/2006/relationships/tags" Target="../tags/tag385.xml"/><Relationship Id="rId16" Type="http://schemas.openxmlformats.org/officeDocument/2006/relationships/image" Target="../media/image32.emf"/><Relationship Id="rId20" Type="http://schemas.openxmlformats.org/officeDocument/2006/relationships/hyperlink" Target="https://www.sciencedirect.com/science/article/pii/S2352152X23031985" TargetMode="External"/><Relationship Id="rId29" Type="http://schemas.openxmlformats.org/officeDocument/2006/relationships/image" Target="../media/image34.png"/><Relationship Id="rId1" Type="http://schemas.openxmlformats.org/officeDocument/2006/relationships/tags" Target="../tags/tag384.xml"/><Relationship Id="rId6" Type="http://schemas.openxmlformats.org/officeDocument/2006/relationships/tags" Target="../tags/tag389.xml"/><Relationship Id="rId11" Type="http://schemas.openxmlformats.org/officeDocument/2006/relationships/tags" Target="../tags/tag394.xml"/><Relationship Id="rId24" Type="http://schemas.openxmlformats.org/officeDocument/2006/relationships/hyperlink" Target="https://business.columbia.edu/insights/climate/energy-storage" TargetMode="External"/><Relationship Id="rId5" Type="http://schemas.openxmlformats.org/officeDocument/2006/relationships/tags" Target="../tags/tag388.xml"/><Relationship Id="rId15" Type="http://schemas.openxmlformats.org/officeDocument/2006/relationships/oleObject" Target="../embeddings/oleObject22.bin"/><Relationship Id="rId23" Type="http://schemas.openxmlformats.org/officeDocument/2006/relationships/hyperlink" Target="https://business.columbia.edu/insights/climate/cki" TargetMode="External"/><Relationship Id="rId28" Type="http://schemas.openxmlformats.org/officeDocument/2006/relationships/chart" Target="../charts/chart15.xml"/><Relationship Id="rId10" Type="http://schemas.openxmlformats.org/officeDocument/2006/relationships/tags" Target="../tags/tag393.xml"/><Relationship Id="rId19" Type="http://schemas.openxmlformats.org/officeDocument/2006/relationships/hyperlink" Target="https://www.woodmac.com/news/opinion/lfp-cathode-supply-expanding/" TargetMode="External"/><Relationship Id="rId4" Type="http://schemas.openxmlformats.org/officeDocument/2006/relationships/tags" Target="../tags/tag387.xml"/><Relationship Id="rId9" Type="http://schemas.openxmlformats.org/officeDocument/2006/relationships/tags" Target="../tags/tag392.xml"/><Relationship Id="rId14" Type="http://schemas.openxmlformats.org/officeDocument/2006/relationships/notesSlide" Target="../notesSlides/notesSlide14.xml"/><Relationship Id="rId22" Type="http://schemas.openxmlformats.org/officeDocument/2006/relationships/hyperlink" Target="https://business.columbia.edu/faculty/people/gernot-wagner" TargetMode="External"/><Relationship Id="rId27" Type="http://schemas.openxmlformats.org/officeDocument/2006/relationships/chart" Target="../charts/chart14.xml"/></Relationships>
</file>

<file path=ppt/slides/_rels/slide21.xml.rels><?xml version="1.0" encoding="UTF-8" standalone="yes"?>
<Relationships xmlns="http://schemas.openxmlformats.org/package/2006/relationships"><Relationship Id="rId8" Type="http://schemas.openxmlformats.org/officeDocument/2006/relationships/hyperlink" Target="https://www.sciencedirect.com/science/article/pii/S0927024813004145" TargetMode="External"/><Relationship Id="rId13" Type="http://schemas.openxmlformats.org/officeDocument/2006/relationships/hyperlink" Target="https://business.columbia.edu/insights/climate/energy-storage" TargetMode="External"/><Relationship Id="rId3" Type="http://schemas.openxmlformats.org/officeDocument/2006/relationships/slideLayout" Target="../slideLayouts/slideLayout12.xml"/><Relationship Id="rId7" Type="http://schemas.openxmlformats.org/officeDocument/2006/relationships/hyperlink" Target="https://www.sciencedirect.com/science/article/pii/B9780444527455001581" TargetMode="External"/><Relationship Id="rId12" Type="http://schemas.openxmlformats.org/officeDocument/2006/relationships/hyperlink" Target="https://business.columbia.edu/insights/climate/cki" TargetMode="External"/><Relationship Id="rId2" Type="http://schemas.openxmlformats.org/officeDocument/2006/relationships/tags" Target="../tags/tag397.xml"/><Relationship Id="rId1" Type="http://schemas.openxmlformats.org/officeDocument/2006/relationships/tags" Target="../tags/tag396.xml"/><Relationship Id="rId6" Type="http://schemas.openxmlformats.org/officeDocument/2006/relationships/image" Target="../media/image32.emf"/><Relationship Id="rId11" Type="http://schemas.openxmlformats.org/officeDocument/2006/relationships/hyperlink" Target="https://business.columbia.edu/faculty/people/gernot-wagner" TargetMode="External"/><Relationship Id="rId5" Type="http://schemas.openxmlformats.org/officeDocument/2006/relationships/oleObject" Target="../embeddings/oleObject23.bin"/><Relationship Id="rId15" Type="http://schemas.openxmlformats.org/officeDocument/2006/relationships/image" Target="../media/image34.png"/><Relationship Id="rId10" Type="http://schemas.openxmlformats.org/officeDocument/2006/relationships/hyperlink" Target="https://www.mobilityengineeringtech.com/component/content/article/49256-sae-ma-07246" TargetMode="External"/><Relationship Id="rId4" Type="http://schemas.openxmlformats.org/officeDocument/2006/relationships/notesSlide" Target="../notesSlides/notesSlide15.xml"/><Relationship Id="rId9" Type="http://schemas.openxmlformats.org/officeDocument/2006/relationships/hyperlink" Target="https://www.greencars.com/greencars-101/different-types-of-ev-batteries#:~:text=Types%20of%20EV%20Batteries%201%20Lithium-Ion%20Batteries%20Most,4%20Ultracapacitors%205%20Solid-State%20Batteries%20for%20Electric%20Cars" TargetMode="External"/><Relationship Id="rId14" Type="http://schemas.openxmlformats.org/officeDocument/2006/relationships/image" Target="../media/image33.png"/></Relationships>
</file>

<file path=ppt/slides/_rels/slide22.xml.rels><?xml version="1.0" encoding="UTF-8" standalone="yes"?>
<Relationships xmlns="http://schemas.openxmlformats.org/package/2006/relationships"><Relationship Id="rId13" Type="http://schemas.openxmlformats.org/officeDocument/2006/relationships/tags" Target="../tags/tag410.xml"/><Relationship Id="rId18" Type="http://schemas.openxmlformats.org/officeDocument/2006/relationships/tags" Target="../tags/tag415.xml"/><Relationship Id="rId26" Type="http://schemas.openxmlformats.org/officeDocument/2006/relationships/hyperlink" Target="https://www.iea.org/reports/global-ev-outlook-2024/trends-in-electric-vehicle-batteries#abstract" TargetMode="External"/><Relationship Id="rId3" Type="http://schemas.openxmlformats.org/officeDocument/2006/relationships/tags" Target="../tags/tag400.xml"/><Relationship Id="rId21" Type="http://schemas.openxmlformats.org/officeDocument/2006/relationships/tags" Target="../tags/tag418.xml"/><Relationship Id="rId7" Type="http://schemas.openxmlformats.org/officeDocument/2006/relationships/tags" Target="../tags/tag404.xml"/><Relationship Id="rId12" Type="http://schemas.openxmlformats.org/officeDocument/2006/relationships/tags" Target="../tags/tag409.xml"/><Relationship Id="rId17" Type="http://schemas.openxmlformats.org/officeDocument/2006/relationships/tags" Target="../tags/tag414.xml"/><Relationship Id="rId25" Type="http://schemas.openxmlformats.org/officeDocument/2006/relationships/image" Target="../media/image32.emf"/><Relationship Id="rId33" Type="http://schemas.openxmlformats.org/officeDocument/2006/relationships/chart" Target="../charts/chart16.xml"/><Relationship Id="rId2" Type="http://schemas.openxmlformats.org/officeDocument/2006/relationships/tags" Target="../tags/tag399.xml"/><Relationship Id="rId16" Type="http://schemas.openxmlformats.org/officeDocument/2006/relationships/tags" Target="../tags/tag413.xml"/><Relationship Id="rId20" Type="http://schemas.openxmlformats.org/officeDocument/2006/relationships/tags" Target="../tags/tag417.xml"/><Relationship Id="rId29" Type="http://schemas.openxmlformats.org/officeDocument/2006/relationships/hyperlink" Target="https://focusdst.com/forecasting-demand-for-batteries-until-2030-and-considerations-on-supply%EF%BF%BC/#:~:text=The%20purpose%20of%20this%20article%20is%20to%20summarise,Wright%E2%80%99s%20Law%20to%20forecast%20future%20battery%20pack%20prices." TargetMode="External"/><Relationship Id="rId1" Type="http://schemas.openxmlformats.org/officeDocument/2006/relationships/tags" Target="../tags/tag398.xml"/><Relationship Id="rId6" Type="http://schemas.openxmlformats.org/officeDocument/2006/relationships/tags" Target="../tags/tag403.xml"/><Relationship Id="rId11" Type="http://schemas.openxmlformats.org/officeDocument/2006/relationships/tags" Target="../tags/tag408.xml"/><Relationship Id="rId24" Type="http://schemas.openxmlformats.org/officeDocument/2006/relationships/oleObject" Target="../embeddings/oleObject24.bin"/><Relationship Id="rId32" Type="http://schemas.openxmlformats.org/officeDocument/2006/relationships/hyperlink" Target="https://business.columbia.edu/insights/climate/energy-storage" TargetMode="External"/><Relationship Id="rId5" Type="http://schemas.openxmlformats.org/officeDocument/2006/relationships/tags" Target="../tags/tag402.xml"/><Relationship Id="rId15" Type="http://schemas.openxmlformats.org/officeDocument/2006/relationships/tags" Target="../tags/tag412.xml"/><Relationship Id="rId23" Type="http://schemas.openxmlformats.org/officeDocument/2006/relationships/notesSlide" Target="../notesSlides/notesSlide16.xml"/><Relationship Id="rId28" Type="http://schemas.openxmlformats.org/officeDocument/2006/relationships/hyperlink" Target="https://www.nature.com/articles/s43246-020-00095-x" TargetMode="External"/><Relationship Id="rId10" Type="http://schemas.openxmlformats.org/officeDocument/2006/relationships/tags" Target="../tags/tag407.xml"/><Relationship Id="rId19" Type="http://schemas.openxmlformats.org/officeDocument/2006/relationships/tags" Target="../tags/tag416.xml"/><Relationship Id="rId31" Type="http://schemas.openxmlformats.org/officeDocument/2006/relationships/hyperlink" Target="https://business.columbia.edu/insights/climate/cki" TargetMode="External"/><Relationship Id="rId4" Type="http://schemas.openxmlformats.org/officeDocument/2006/relationships/tags" Target="../tags/tag401.xml"/><Relationship Id="rId9" Type="http://schemas.openxmlformats.org/officeDocument/2006/relationships/tags" Target="../tags/tag406.xml"/><Relationship Id="rId14" Type="http://schemas.openxmlformats.org/officeDocument/2006/relationships/tags" Target="../tags/tag411.xml"/><Relationship Id="rId22" Type="http://schemas.openxmlformats.org/officeDocument/2006/relationships/slideLayout" Target="../slideLayouts/slideLayout12.xml"/><Relationship Id="rId27" Type="http://schemas.openxmlformats.org/officeDocument/2006/relationships/hyperlink" Target="https://www.argusmedia.com/en/news-and-insights/latest-market-news/2513976-nmc-to-lfp-transition-poses-battery-recycling-challenge" TargetMode="External"/><Relationship Id="rId30" Type="http://schemas.openxmlformats.org/officeDocument/2006/relationships/hyperlink" Target="https://business.columbia.edu/faculty/people/gernot-wagner" TargetMode="External"/><Relationship Id="rId8" Type="http://schemas.openxmlformats.org/officeDocument/2006/relationships/tags" Target="../tags/tag405.xml"/></Relationships>
</file>

<file path=ppt/slides/_rels/slide23.xml.rels><?xml version="1.0" encoding="UTF-8" standalone="yes"?>
<Relationships xmlns="http://schemas.openxmlformats.org/package/2006/relationships"><Relationship Id="rId8" Type="http://schemas.openxmlformats.org/officeDocument/2006/relationships/hyperlink" Target="https://www.energy.gov/sites/default/files/2021-12/IEA%2C%20Net%20Zero%20by%202050.pdf" TargetMode="External"/><Relationship Id="rId13" Type="http://schemas.openxmlformats.org/officeDocument/2006/relationships/hyperlink" Target="https://www.volts.wtf/p/the-ongoing-battle-among-lithium" TargetMode="External"/><Relationship Id="rId18" Type="http://schemas.openxmlformats.org/officeDocument/2006/relationships/hyperlink" Target="https://www.arenaev.com/ncm_nca_lfp_solidstate__ev_battery_chemistry_explained-news-343.php" TargetMode="External"/><Relationship Id="rId3" Type="http://schemas.openxmlformats.org/officeDocument/2006/relationships/tags" Target="../tags/tag421.xml"/><Relationship Id="rId21" Type="http://schemas.openxmlformats.org/officeDocument/2006/relationships/hyperlink" Target="https://chemistry-europe.onlinelibrary.wiley.com/doi/epdf/10.1002/cssc.201802430" TargetMode="External"/><Relationship Id="rId7" Type="http://schemas.openxmlformats.org/officeDocument/2006/relationships/image" Target="../media/image35.emf"/><Relationship Id="rId12" Type="http://schemas.openxmlformats.org/officeDocument/2006/relationships/hyperlink" Target="https://www.researchgate.net/publication/334564888_Analysis_of_the_Current_Electric_Battery_Models_for_Electric_Vehicle_Simulation" TargetMode="External"/><Relationship Id="rId17" Type="http://schemas.openxmlformats.org/officeDocument/2006/relationships/hyperlink" Target="https://onlinelibrary.wiley.com/doi/10.1002/smm2.1205" TargetMode="External"/><Relationship Id="rId2" Type="http://schemas.openxmlformats.org/officeDocument/2006/relationships/tags" Target="../tags/tag420.xml"/><Relationship Id="rId16" Type="http://schemas.openxmlformats.org/officeDocument/2006/relationships/hyperlink" Target="https://link.springer.com/article/10.1007/s40243-021-00205-w" TargetMode="External"/><Relationship Id="rId20" Type="http://schemas.openxmlformats.org/officeDocument/2006/relationships/hyperlink" Target="https://lyten.com/2022/03/15/lithium-sulfur-batteries-are-a-long-term-solution-to-rising-ev-costs/" TargetMode="External"/><Relationship Id="rId1" Type="http://schemas.openxmlformats.org/officeDocument/2006/relationships/tags" Target="../tags/tag419.xml"/><Relationship Id="rId6" Type="http://schemas.openxmlformats.org/officeDocument/2006/relationships/oleObject" Target="../embeddings/oleObject25.bin"/><Relationship Id="rId11" Type="http://schemas.openxmlformats.org/officeDocument/2006/relationships/hyperlink" Target="https://www.google.com/url?sa=i&amp;url=https%3A%2F%2Fwww.flashbattery.tech%2Fen%2Ftypes-of-lithium-batteries-which-chemistry-use%2F&amp;psig=AOvVaw0aHs96Kh2cBNglEeoP4SGO&amp;ust=1720500880579000&amp;source=images&amp;cd=vfe&amp;opi=89978449&amp;ved=0CBQQjhxqFwoTCKDt35XZlocDFQAAAAAdAAAAABAE" TargetMode="External"/><Relationship Id="rId24" Type="http://schemas.openxmlformats.org/officeDocument/2006/relationships/hyperlink" Target="https://business.columbia.edu/insights/climate/energy-storage" TargetMode="External"/><Relationship Id="rId5" Type="http://schemas.openxmlformats.org/officeDocument/2006/relationships/notesSlide" Target="../notesSlides/notesSlide17.xml"/><Relationship Id="rId15" Type="http://schemas.openxmlformats.org/officeDocument/2006/relationships/hyperlink" Target="https://www.sciencedirect.com/science/article/pii/S2352152X23019564" TargetMode="External"/><Relationship Id="rId23" Type="http://schemas.openxmlformats.org/officeDocument/2006/relationships/hyperlink" Target="https://business.columbia.edu/insights/climate/cki" TargetMode="External"/><Relationship Id="rId10" Type="http://schemas.openxmlformats.org/officeDocument/2006/relationships/hyperlink" Target="https://www.onecharge.biz/blog/cell-to-pack-lfp-lithium-batteries-outperform-nmc/" TargetMode="External"/><Relationship Id="rId19" Type="http://schemas.openxmlformats.org/officeDocument/2006/relationships/hyperlink" Target="https://www.sciencedirect.com/science/article/pii/S2542435122000964#appsec2" TargetMode="External"/><Relationship Id="rId4" Type="http://schemas.openxmlformats.org/officeDocument/2006/relationships/slideLayout" Target="../slideLayouts/slideLayout12.xml"/><Relationship Id="rId9" Type="http://schemas.openxmlformats.org/officeDocument/2006/relationships/hyperlink" Target="https://iea.blob.core.windows.net/assets/cb39c1bf-d2b3-446d-8c35-aae6b1f3a4a0/BatteriesandSecureEnergyTransitions.pdf" TargetMode="External"/><Relationship Id="rId14" Type="http://schemas.openxmlformats.org/officeDocument/2006/relationships/hyperlink" Target="https://www.spglobal.com/commodityinsights/en/ci/products/batteries.html" TargetMode="External"/><Relationship Id="rId22" Type="http://schemas.openxmlformats.org/officeDocument/2006/relationships/hyperlink" Target="https://business.columbia.edu/faculty/people/gernot-wagner" TargetMode="External"/></Relationships>
</file>

<file path=ppt/slides/_rels/slide24.xml.rels><?xml version="1.0" encoding="UTF-8" standalone="yes"?>
<Relationships xmlns="http://schemas.openxmlformats.org/package/2006/relationships"><Relationship Id="rId8" Type="http://schemas.openxmlformats.org/officeDocument/2006/relationships/hyperlink" Target="https://www.spglobal.com/marketintelligence/en/news-insights/research/lithium-ion-battery-capacity-to-grow-steadily-to-2030" TargetMode="External"/><Relationship Id="rId13" Type="http://schemas.openxmlformats.org/officeDocument/2006/relationships/hyperlink" Target="https://business.columbia.edu/faculty/people/gernot-wagner" TargetMode="External"/><Relationship Id="rId3" Type="http://schemas.openxmlformats.org/officeDocument/2006/relationships/tags" Target="../tags/tag424.xml"/><Relationship Id="rId7" Type="http://schemas.openxmlformats.org/officeDocument/2006/relationships/hyperlink" Target="https://www.nature.com/articles/s43246-020-00095-x" TargetMode="External"/><Relationship Id="rId12" Type="http://schemas.openxmlformats.org/officeDocument/2006/relationships/hyperlink" Target="https://www.sciencedirect.com/science/article/pii/S2352152X23019564" TargetMode="External"/><Relationship Id="rId2" Type="http://schemas.openxmlformats.org/officeDocument/2006/relationships/tags" Target="../tags/tag423.xml"/><Relationship Id="rId1" Type="http://schemas.openxmlformats.org/officeDocument/2006/relationships/tags" Target="../tags/tag422.xml"/><Relationship Id="rId6" Type="http://schemas.openxmlformats.org/officeDocument/2006/relationships/image" Target="../media/image10.emf"/><Relationship Id="rId11" Type="http://schemas.openxmlformats.org/officeDocument/2006/relationships/hyperlink" Target="https://www.forbes.com/sites/samabuelsamid/2023/08/16/lithium-iron-phosphate-set-to-be-the-next-big-thing-in-ev-batteries/" TargetMode="External"/><Relationship Id="rId5" Type="http://schemas.openxmlformats.org/officeDocument/2006/relationships/oleObject" Target="../embeddings/oleObject26.bin"/><Relationship Id="rId15" Type="http://schemas.openxmlformats.org/officeDocument/2006/relationships/hyperlink" Target="https://business.columbia.edu/insights/climate/energy-storage" TargetMode="External"/><Relationship Id="rId10" Type="http://schemas.openxmlformats.org/officeDocument/2006/relationships/hyperlink" Target="https://www.argusmedia.com/en/news-and-insights/latest-market-news/2513976-nmc-to-lfp-transition-poses-battery-recycling-challenge" TargetMode="External"/><Relationship Id="rId4" Type="http://schemas.openxmlformats.org/officeDocument/2006/relationships/slideLayout" Target="../slideLayouts/slideLayout12.xml"/><Relationship Id="rId9" Type="http://schemas.openxmlformats.org/officeDocument/2006/relationships/hyperlink" Target="https://www.spglobal.com/marketintelligence/en/news-insights/latest-news-headlines/lower-lithium-prices-support-adoption-of-lithium-rich-ev-batteries-80627369#:~:text=Lithium%2Diron%2Dphosphate%20(LFP,Mineral%20Intelligence%2C%20a%20consulting%20firm." TargetMode="External"/><Relationship Id="rId14" Type="http://schemas.openxmlformats.org/officeDocument/2006/relationships/hyperlink" Target="https://business.columbia.edu/insights/climate/cki"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www.nature.com/articles/s43246-020-00095-x" TargetMode="External"/><Relationship Id="rId13" Type="http://schemas.openxmlformats.org/officeDocument/2006/relationships/hyperlink" Target="https://www.sciencedirect.com/science/article/pii/S2352152X23019564" TargetMode="External"/><Relationship Id="rId18" Type="http://schemas.openxmlformats.org/officeDocument/2006/relationships/hyperlink" Target="https://www.frontiersin.org/journals/batteries-and-electrochemistry/articles/10.3389/fbael.2024.1338069/full" TargetMode="External"/><Relationship Id="rId3" Type="http://schemas.openxmlformats.org/officeDocument/2006/relationships/tags" Target="../tags/tag427.xml"/><Relationship Id="rId21" Type="http://schemas.openxmlformats.org/officeDocument/2006/relationships/hyperlink" Target="https://business.columbia.edu/insights/climate/energy-storage" TargetMode="External"/><Relationship Id="rId7" Type="http://schemas.openxmlformats.org/officeDocument/2006/relationships/image" Target="../media/image10.emf"/><Relationship Id="rId12" Type="http://schemas.openxmlformats.org/officeDocument/2006/relationships/hyperlink" Target="https://www.forbes.com/sites/samabuelsamid/2023/08/16/lithium-iron-phosphate-set-to-be-the-next-big-thing-in-ev-batteries/" TargetMode="External"/><Relationship Id="rId17" Type="http://schemas.openxmlformats.org/officeDocument/2006/relationships/hyperlink" Target="https://www.weforum.org/publications/making-mining-safe-and-fair-artisanal-cobalt-extraction-in-the-democratic-republic-of-the-congo/" TargetMode="External"/><Relationship Id="rId2" Type="http://schemas.openxmlformats.org/officeDocument/2006/relationships/tags" Target="../tags/tag426.xml"/><Relationship Id="rId16" Type="http://schemas.openxmlformats.org/officeDocument/2006/relationships/hyperlink" Target="https://www.sciencedirect.com/science/article/pii/S2095495620307075#s0125" TargetMode="External"/><Relationship Id="rId20" Type="http://schemas.openxmlformats.org/officeDocument/2006/relationships/hyperlink" Target="https://business.columbia.edu/insights/climate/cki" TargetMode="External"/><Relationship Id="rId1" Type="http://schemas.openxmlformats.org/officeDocument/2006/relationships/tags" Target="../tags/tag425.xml"/><Relationship Id="rId6" Type="http://schemas.openxmlformats.org/officeDocument/2006/relationships/oleObject" Target="../embeddings/oleObject27.bin"/><Relationship Id="rId11" Type="http://schemas.openxmlformats.org/officeDocument/2006/relationships/hyperlink" Target="https://www.argusmedia.com/en/news-and-insights/latest-market-news/2513976-nmc-to-lfp-transition-poses-battery-recycling-challenge" TargetMode="External"/><Relationship Id="rId5" Type="http://schemas.openxmlformats.org/officeDocument/2006/relationships/slideLayout" Target="../slideLayouts/slideLayout1.xml"/><Relationship Id="rId15" Type="http://schemas.openxmlformats.org/officeDocument/2006/relationships/hyperlink" Target="https://www.nature.com/articles/s41467-022-29022-z" TargetMode="External"/><Relationship Id="rId10" Type="http://schemas.openxmlformats.org/officeDocument/2006/relationships/hyperlink" Target="https://www.spglobal.com/marketintelligence/en/news-insights/latest-news-headlines/lower-lithium-prices-support-adoption-of-lithium-rich-ev-batteries-80627369#:~:text=Lithium%2Diron%2Dphosphate%20(LFP,Mineral%20Intelligence%2C%20a%20consulting%20firm." TargetMode="External"/><Relationship Id="rId19" Type="http://schemas.openxmlformats.org/officeDocument/2006/relationships/hyperlink" Target="https://business.columbia.edu/faculty/people/gernot-wagner" TargetMode="External"/><Relationship Id="rId4" Type="http://schemas.openxmlformats.org/officeDocument/2006/relationships/tags" Target="../tags/tag428.xml"/><Relationship Id="rId9" Type="http://schemas.openxmlformats.org/officeDocument/2006/relationships/hyperlink" Target="https://www.spglobal.com/marketintelligence/en/news-insights/research/lithium-ion-battery-capacity-to-grow-steadily-to-2030" TargetMode="External"/><Relationship Id="rId14" Type="http://schemas.openxmlformats.org/officeDocument/2006/relationships/hyperlink" Target="https://www.ief.org/news/nickel-a-mineral-with-a-challenging-role-in-clean-tech" TargetMode="External"/></Relationships>
</file>

<file path=ppt/slides/_rels/slide26.xml.rels><?xml version="1.0" encoding="UTF-8" standalone="yes"?>
<Relationships xmlns="http://schemas.openxmlformats.org/package/2006/relationships"><Relationship Id="rId8" Type="http://schemas.openxmlformats.org/officeDocument/2006/relationships/image" Target="../media/image10.emf"/><Relationship Id="rId13" Type="http://schemas.openxmlformats.org/officeDocument/2006/relationships/hyperlink" Target="https://www.spglobal.com/marketintelligence/en/news-insights/research/lithium-ion-battery-capacity-to-grow-steadily-to-2030" TargetMode="External"/><Relationship Id="rId18" Type="http://schemas.openxmlformats.org/officeDocument/2006/relationships/hyperlink" Target="https://business.columbia.edu/faculty/people/gernot-wagner" TargetMode="External"/><Relationship Id="rId3" Type="http://schemas.openxmlformats.org/officeDocument/2006/relationships/tags" Target="../tags/tag431.xml"/><Relationship Id="rId21" Type="http://schemas.openxmlformats.org/officeDocument/2006/relationships/slide" Target="slide129.xml"/><Relationship Id="rId7" Type="http://schemas.openxmlformats.org/officeDocument/2006/relationships/oleObject" Target="../embeddings/oleObject28.bin"/><Relationship Id="rId12" Type="http://schemas.openxmlformats.org/officeDocument/2006/relationships/hyperlink" Target="https://www.nature.com/articles/s41467-024-46418-1" TargetMode="External"/><Relationship Id="rId17" Type="http://schemas.openxmlformats.org/officeDocument/2006/relationships/hyperlink" Target="https://www.spglobal.com/marketintelligence/en/news-insights/research/china-south-korea-battery-makers-drive-growth-despite-capacity-regionalization#:~:text=The%20nascent%20LFP%20industry%20outside,demand%20for%20EVs%20and%20batteries." TargetMode="External"/><Relationship Id="rId2" Type="http://schemas.openxmlformats.org/officeDocument/2006/relationships/tags" Target="../tags/tag430.xml"/><Relationship Id="rId16" Type="http://schemas.openxmlformats.org/officeDocument/2006/relationships/hyperlink" Target="https://www.iea.org/reports/global-ev-outlook-2024/trends-in-electric-vehicle-batteries" TargetMode="External"/><Relationship Id="rId20" Type="http://schemas.openxmlformats.org/officeDocument/2006/relationships/hyperlink" Target="https://business.columbia.edu/insights/climate/energy-storage" TargetMode="External"/><Relationship Id="rId1" Type="http://schemas.openxmlformats.org/officeDocument/2006/relationships/tags" Target="../tags/tag429.xml"/><Relationship Id="rId6" Type="http://schemas.openxmlformats.org/officeDocument/2006/relationships/notesSlide" Target="../notesSlides/notesSlide18.xml"/><Relationship Id="rId11" Type="http://schemas.openxmlformats.org/officeDocument/2006/relationships/hyperlink" Target="https://www.sciencedirect.com/science/article/pii/S2352152X23019564" TargetMode="External"/><Relationship Id="rId5" Type="http://schemas.openxmlformats.org/officeDocument/2006/relationships/slideLayout" Target="../slideLayouts/slideLayout1.xml"/><Relationship Id="rId15" Type="http://schemas.openxmlformats.org/officeDocument/2006/relationships/hyperlink" Target="https://media.ford.com/content/fordmedia/fna/us/en/news/2024/07/09/blueoval-battery-park-michigan-construction-progresses-alongside.html#:~:text=BlueOval%20Battery%20Park%20Michigan%20plans,power%20Ford's%20future%20electric%20vehicles." TargetMode="External"/><Relationship Id="rId10" Type="http://schemas.openxmlformats.org/officeDocument/2006/relationships/hyperlink" Target="https://www.forbes.com/sites/samabuelsamid/2023/08/16/lithium-iron-phosphate-set-to-be-the-next-big-thing-in-ev-batteries/" TargetMode="External"/><Relationship Id="rId19" Type="http://schemas.openxmlformats.org/officeDocument/2006/relationships/hyperlink" Target="https://business.columbia.edu/insights/climate/cki" TargetMode="External"/><Relationship Id="rId4" Type="http://schemas.openxmlformats.org/officeDocument/2006/relationships/tags" Target="../tags/tag432.xml"/><Relationship Id="rId9" Type="http://schemas.openxmlformats.org/officeDocument/2006/relationships/hyperlink" Target="https://www.argusmedia.com/en/news-and-insights/latest-market-news/2513976-nmc-to-lfp-transition-poses-battery-recycling-challenge" TargetMode="External"/><Relationship Id="rId14" Type="http://schemas.openxmlformats.org/officeDocument/2006/relationships/hyperlink" Target="https://www.stellantis.com/en/news/press-releases/2023/november/stellantis-and-catl-sign-strategic-mou-for-the-local-supply-of-lfp-batteries-for-european-market" TargetMode="External"/><Relationship Id="rId22" Type="http://schemas.openxmlformats.org/officeDocument/2006/relationships/image" Target="../media/image36.png"/></Relationships>
</file>

<file path=ppt/slides/_rels/slide27.xml.rels><?xml version="1.0" encoding="UTF-8" standalone="yes"?>
<Relationships xmlns="http://schemas.openxmlformats.org/package/2006/relationships"><Relationship Id="rId8" Type="http://schemas.openxmlformats.org/officeDocument/2006/relationships/hyperlink" Target="https://www.sciencedirect.com/science/article/pii/S2352152X23019564" TargetMode="External"/><Relationship Id="rId13" Type="http://schemas.openxmlformats.org/officeDocument/2006/relationships/hyperlink" Target="https://business.columbia.edu/faculty/people/gernot-wagner" TargetMode="External"/><Relationship Id="rId3" Type="http://schemas.openxmlformats.org/officeDocument/2006/relationships/tags" Target="../tags/tag435.xml"/><Relationship Id="rId7" Type="http://schemas.openxmlformats.org/officeDocument/2006/relationships/image" Target="../media/image10.emf"/><Relationship Id="rId12" Type="http://schemas.openxmlformats.org/officeDocument/2006/relationships/hyperlink" Target="https://onlinelibrary.wiley.com/doi/10.1002/smm2.1205" TargetMode="External"/><Relationship Id="rId17" Type="http://schemas.openxmlformats.org/officeDocument/2006/relationships/image" Target="../media/image37.jpeg"/><Relationship Id="rId2" Type="http://schemas.openxmlformats.org/officeDocument/2006/relationships/tags" Target="../tags/tag434.xml"/><Relationship Id="rId16" Type="http://schemas.openxmlformats.org/officeDocument/2006/relationships/slide" Target="slide130.xml"/><Relationship Id="rId1" Type="http://schemas.openxmlformats.org/officeDocument/2006/relationships/tags" Target="../tags/tag433.xml"/><Relationship Id="rId6" Type="http://schemas.openxmlformats.org/officeDocument/2006/relationships/oleObject" Target="../embeddings/oleObject29.bin"/><Relationship Id="rId11" Type="http://schemas.openxmlformats.org/officeDocument/2006/relationships/hyperlink" Target="https://medium.com/batterybits/a-brief-introduction-to-solid-state-batteries-37ee3eeb6587" TargetMode="External"/><Relationship Id="rId5" Type="http://schemas.openxmlformats.org/officeDocument/2006/relationships/slideLayout" Target="../slideLayouts/slideLayout1.xml"/><Relationship Id="rId15" Type="http://schemas.openxmlformats.org/officeDocument/2006/relationships/hyperlink" Target="https://business.columbia.edu/insights/climate/energy-storage" TargetMode="External"/><Relationship Id="rId10" Type="http://schemas.openxmlformats.org/officeDocument/2006/relationships/hyperlink" Target="https://www.science.org/doi/10.1126/science.abq1347" TargetMode="External"/><Relationship Id="rId4" Type="http://schemas.openxmlformats.org/officeDocument/2006/relationships/tags" Target="../tags/tag436.xml"/><Relationship Id="rId9" Type="http://schemas.openxmlformats.org/officeDocument/2006/relationships/hyperlink" Target="https://www.stellantis.com/en/news/press-releases/2023/may/stellantis-invests-in-lyten-s-breakthrough-lithium-sulfur-ev-battery-technology" TargetMode="External"/><Relationship Id="rId14" Type="http://schemas.openxmlformats.org/officeDocument/2006/relationships/hyperlink" Target="https://business.columbia.edu/insights/climate/cki" TargetMode="External"/></Relationships>
</file>

<file path=ppt/slides/_rels/slide28.xml.rels><?xml version="1.0" encoding="UTF-8" standalone="yes"?>
<Relationships xmlns="http://schemas.openxmlformats.org/package/2006/relationships"><Relationship Id="rId8" Type="http://schemas.openxmlformats.org/officeDocument/2006/relationships/tags" Target="../tags/tag444.xml"/><Relationship Id="rId13" Type="http://schemas.openxmlformats.org/officeDocument/2006/relationships/notesSlide" Target="../notesSlides/notesSlide19.xml"/><Relationship Id="rId18" Type="http://schemas.openxmlformats.org/officeDocument/2006/relationships/hyperlink" Target="https://www.sciencedirect.com/science/article/pii/S2095809922003630" TargetMode="External"/><Relationship Id="rId3" Type="http://schemas.openxmlformats.org/officeDocument/2006/relationships/tags" Target="../tags/tag439.xml"/><Relationship Id="rId21" Type="http://schemas.openxmlformats.org/officeDocument/2006/relationships/hyperlink" Target="https://business.columbia.edu/insights/climate/cki" TargetMode="External"/><Relationship Id="rId7" Type="http://schemas.openxmlformats.org/officeDocument/2006/relationships/tags" Target="../tags/tag443.xml"/><Relationship Id="rId12" Type="http://schemas.openxmlformats.org/officeDocument/2006/relationships/slideLayout" Target="../slideLayouts/slideLayout1.xml"/><Relationship Id="rId17" Type="http://schemas.openxmlformats.org/officeDocument/2006/relationships/hyperlink" Target="https://think.ing.com/articles/can-sodium-ion-batteries-replace-lithium-ion-batteries/" TargetMode="External"/><Relationship Id="rId2" Type="http://schemas.openxmlformats.org/officeDocument/2006/relationships/tags" Target="../tags/tag438.xml"/><Relationship Id="rId16" Type="http://schemas.openxmlformats.org/officeDocument/2006/relationships/hyperlink" Target="https://www.technologyreview.com/2023/05/11/1072865/how-sodium-could-change-the-game-for-batteries/" TargetMode="External"/><Relationship Id="rId20" Type="http://schemas.openxmlformats.org/officeDocument/2006/relationships/hyperlink" Target="https://business.columbia.edu/faculty/people/gernot-wagner" TargetMode="External"/><Relationship Id="rId1" Type="http://schemas.openxmlformats.org/officeDocument/2006/relationships/tags" Target="../tags/tag437.xml"/><Relationship Id="rId6" Type="http://schemas.openxmlformats.org/officeDocument/2006/relationships/tags" Target="../tags/tag442.xml"/><Relationship Id="rId11" Type="http://schemas.openxmlformats.org/officeDocument/2006/relationships/tags" Target="../tags/tag447.xml"/><Relationship Id="rId24" Type="http://schemas.openxmlformats.org/officeDocument/2006/relationships/chart" Target="../charts/chart18.xml"/><Relationship Id="rId5" Type="http://schemas.openxmlformats.org/officeDocument/2006/relationships/tags" Target="../tags/tag441.xml"/><Relationship Id="rId15" Type="http://schemas.openxmlformats.org/officeDocument/2006/relationships/image" Target="../media/image10.emf"/><Relationship Id="rId23" Type="http://schemas.openxmlformats.org/officeDocument/2006/relationships/chart" Target="../charts/chart17.xml"/><Relationship Id="rId10" Type="http://schemas.openxmlformats.org/officeDocument/2006/relationships/tags" Target="../tags/tag446.xml"/><Relationship Id="rId19" Type="http://schemas.openxmlformats.org/officeDocument/2006/relationships/hyperlink" Target="https://www.metal.com/" TargetMode="External"/><Relationship Id="rId4" Type="http://schemas.openxmlformats.org/officeDocument/2006/relationships/tags" Target="../tags/tag440.xml"/><Relationship Id="rId9" Type="http://schemas.openxmlformats.org/officeDocument/2006/relationships/tags" Target="../tags/tag445.xml"/><Relationship Id="rId14" Type="http://schemas.openxmlformats.org/officeDocument/2006/relationships/oleObject" Target="../embeddings/oleObject30.bin"/><Relationship Id="rId22" Type="http://schemas.openxmlformats.org/officeDocument/2006/relationships/hyperlink" Target="https://business.columbia.edu/insights/climate/energy-storage" TargetMode="External"/></Relationships>
</file>

<file path=ppt/slides/_rels/slide29.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18.xml"/><Relationship Id="rId3" Type="http://schemas.openxmlformats.org/officeDocument/2006/relationships/tags" Target="../tags/tag450.xml"/><Relationship Id="rId7" Type="http://schemas.openxmlformats.org/officeDocument/2006/relationships/tags" Target="../tags/tag454.xml"/><Relationship Id="rId12" Type="http://schemas.openxmlformats.org/officeDocument/2006/relationships/slide" Target="slide16.xml"/><Relationship Id="rId2" Type="http://schemas.openxmlformats.org/officeDocument/2006/relationships/tags" Target="../tags/tag449.xml"/><Relationship Id="rId1" Type="http://schemas.openxmlformats.org/officeDocument/2006/relationships/tags" Target="../tags/tag448.xml"/><Relationship Id="rId6" Type="http://schemas.openxmlformats.org/officeDocument/2006/relationships/tags" Target="../tags/tag453.xml"/><Relationship Id="rId11" Type="http://schemas.openxmlformats.org/officeDocument/2006/relationships/slide" Target="slide2.xml"/><Relationship Id="rId5" Type="http://schemas.openxmlformats.org/officeDocument/2006/relationships/tags" Target="../tags/tag452.xml"/><Relationship Id="rId15" Type="http://schemas.openxmlformats.org/officeDocument/2006/relationships/slide" Target="slide57.xml"/><Relationship Id="rId10" Type="http://schemas.openxmlformats.org/officeDocument/2006/relationships/image" Target="../media/image8.emf"/><Relationship Id="rId4" Type="http://schemas.openxmlformats.org/officeDocument/2006/relationships/tags" Target="../tags/tag451.xml"/><Relationship Id="rId9" Type="http://schemas.openxmlformats.org/officeDocument/2006/relationships/oleObject" Target="../embeddings/oleObject31.bin"/><Relationship Id="rId14" Type="http://schemas.openxmlformats.org/officeDocument/2006/relationships/slide" Target="slide5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9.jpe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32.bin"/><Relationship Id="rId13" Type="http://schemas.openxmlformats.org/officeDocument/2006/relationships/hyperlink" Target="https://business.columbia.edu/insights/climate/energy-storage" TargetMode="External"/><Relationship Id="rId3" Type="http://schemas.openxmlformats.org/officeDocument/2006/relationships/tags" Target="../tags/tag457.xml"/><Relationship Id="rId7" Type="http://schemas.openxmlformats.org/officeDocument/2006/relationships/notesSlide" Target="../notesSlides/notesSlide20.xml"/><Relationship Id="rId12" Type="http://schemas.openxmlformats.org/officeDocument/2006/relationships/hyperlink" Target="https://business.columbia.edu/insights/climate/cki" TargetMode="External"/><Relationship Id="rId2" Type="http://schemas.openxmlformats.org/officeDocument/2006/relationships/tags" Target="../tags/tag456.xml"/><Relationship Id="rId1" Type="http://schemas.openxmlformats.org/officeDocument/2006/relationships/tags" Target="../tags/tag455.xml"/><Relationship Id="rId6" Type="http://schemas.openxmlformats.org/officeDocument/2006/relationships/slideLayout" Target="../slideLayouts/slideLayout1.xml"/><Relationship Id="rId11" Type="http://schemas.openxmlformats.org/officeDocument/2006/relationships/hyperlink" Target="https://business.columbia.edu/faculty/people/gernot-wagner" TargetMode="External"/><Relationship Id="rId5" Type="http://schemas.openxmlformats.org/officeDocument/2006/relationships/tags" Target="../tags/tag459.xml"/><Relationship Id="rId10" Type="http://schemas.openxmlformats.org/officeDocument/2006/relationships/image" Target="../media/image30.jpeg"/><Relationship Id="rId4" Type="http://schemas.openxmlformats.org/officeDocument/2006/relationships/tags" Target="../tags/tag458.xml"/><Relationship Id="rId9" Type="http://schemas.openxmlformats.org/officeDocument/2006/relationships/image" Target="../media/image10.emf"/><Relationship Id="rId14" Type="http://schemas.openxmlformats.org/officeDocument/2006/relationships/image" Target="../media/image31.png"/></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32.bin"/><Relationship Id="rId13" Type="http://schemas.openxmlformats.org/officeDocument/2006/relationships/hyperlink" Target="https://business.columbia.edu/insights/climate/energy-storage" TargetMode="External"/><Relationship Id="rId3" Type="http://schemas.openxmlformats.org/officeDocument/2006/relationships/tags" Target="../tags/tag462.xml"/><Relationship Id="rId7" Type="http://schemas.openxmlformats.org/officeDocument/2006/relationships/notesSlide" Target="../notesSlides/notesSlide21.xml"/><Relationship Id="rId12" Type="http://schemas.openxmlformats.org/officeDocument/2006/relationships/hyperlink" Target="https://business.columbia.edu/insights/climate/cki" TargetMode="External"/><Relationship Id="rId2" Type="http://schemas.openxmlformats.org/officeDocument/2006/relationships/tags" Target="../tags/tag461.xml"/><Relationship Id="rId1" Type="http://schemas.openxmlformats.org/officeDocument/2006/relationships/tags" Target="../tags/tag460.xml"/><Relationship Id="rId6" Type="http://schemas.openxmlformats.org/officeDocument/2006/relationships/slideLayout" Target="../slideLayouts/slideLayout1.xml"/><Relationship Id="rId11" Type="http://schemas.openxmlformats.org/officeDocument/2006/relationships/hyperlink" Target="https://business.columbia.edu/faculty/people/gernot-wagner" TargetMode="External"/><Relationship Id="rId5" Type="http://schemas.openxmlformats.org/officeDocument/2006/relationships/tags" Target="../tags/tag464.xml"/><Relationship Id="rId10" Type="http://schemas.openxmlformats.org/officeDocument/2006/relationships/image" Target="../media/image30.jpeg"/><Relationship Id="rId4" Type="http://schemas.openxmlformats.org/officeDocument/2006/relationships/tags" Target="../tags/tag463.xml"/><Relationship Id="rId9" Type="http://schemas.openxmlformats.org/officeDocument/2006/relationships/image" Target="../media/image10.emf"/><Relationship Id="rId14" Type="http://schemas.openxmlformats.org/officeDocument/2006/relationships/image" Target="../media/image31.png"/></Relationships>
</file>

<file path=ppt/slides/_rels/slide32.xml.rels><?xml version="1.0" encoding="UTF-8" standalone="yes"?>
<Relationships xmlns="http://schemas.openxmlformats.org/package/2006/relationships"><Relationship Id="rId8" Type="http://schemas.openxmlformats.org/officeDocument/2006/relationships/diagramLayout" Target="../diagrams/layout1.xml"/><Relationship Id="rId13" Type="http://schemas.openxmlformats.org/officeDocument/2006/relationships/hyperlink" Target="https://business.columbia.edu/insights/climate/cki" TargetMode="External"/><Relationship Id="rId18" Type="http://schemas.openxmlformats.org/officeDocument/2006/relationships/image" Target="../media/image42.svg"/><Relationship Id="rId3" Type="http://schemas.openxmlformats.org/officeDocument/2006/relationships/tags" Target="../tags/tag467.xml"/><Relationship Id="rId21" Type="http://schemas.openxmlformats.org/officeDocument/2006/relationships/image" Target="../media/image45.png"/><Relationship Id="rId7" Type="http://schemas.openxmlformats.org/officeDocument/2006/relationships/diagramData" Target="../diagrams/data1.xml"/><Relationship Id="rId12" Type="http://schemas.openxmlformats.org/officeDocument/2006/relationships/hyperlink" Target="https://business.columbia.edu/faculty/people/gernot-wagner" TargetMode="External"/><Relationship Id="rId17" Type="http://schemas.openxmlformats.org/officeDocument/2006/relationships/image" Target="../media/image41.png"/><Relationship Id="rId2" Type="http://schemas.openxmlformats.org/officeDocument/2006/relationships/tags" Target="../tags/tag466.xml"/><Relationship Id="rId16" Type="http://schemas.openxmlformats.org/officeDocument/2006/relationships/image" Target="../media/image40.svg"/><Relationship Id="rId20" Type="http://schemas.openxmlformats.org/officeDocument/2006/relationships/image" Target="../media/image44.svg"/><Relationship Id="rId1" Type="http://schemas.openxmlformats.org/officeDocument/2006/relationships/tags" Target="../tags/tag465.xml"/><Relationship Id="rId6" Type="http://schemas.openxmlformats.org/officeDocument/2006/relationships/image" Target="../media/image38.emf"/><Relationship Id="rId11" Type="http://schemas.microsoft.com/office/2007/relationships/diagramDrawing" Target="../diagrams/drawing1.xml"/><Relationship Id="rId5" Type="http://schemas.openxmlformats.org/officeDocument/2006/relationships/oleObject" Target="../embeddings/oleObject33.bin"/><Relationship Id="rId15" Type="http://schemas.openxmlformats.org/officeDocument/2006/relationships/image" Target="../media/image39.png"/><Relationship Id="rId10" Type="http://schemas.openxmlformats.org/officeDocument/2006/relationships/diagramColors" Target="../diagrams/colors1.xml"/><Relationship Id="rId19" Type="http://schemas.openxmlformats.org/officeDocument/2006/relationships/image" Target="../media/image43.png"/><Relationship Id="rId4" Type="http://schemas.openxmlformats.org/officeDocument/2006/relationships/slideLayout" Target="../slideLayouts/slideLayout1.xml"/><Relationship Id="rId9" Type="http://schemas.openxmlformats.org/officeDocument/2006/relationships/diagramQuickStyle" Target="../diagrams/quickStyle1.xml"/><Relationship Id="rId14" Type="http://schemas.openxmlformats.org/officeDocument/2006/relationships/hyperlink" Target="https://business.columbia.edu/insights/climate/energy-storage" TargetMode="External"/><Relationship Id="rId22" Type="http://schemas.openxmlformats.org/officeDocument/2006/relationships/image" Target="../media/image46.svg"/></Relationships>
</file>

<file path=ppt/slides/_rels/slide33.xml.rels><?xml version="1.0" encoding="UTF-8" standalone="yes"?>
<Relationships xmlns="http://schemas.openxmlformats.org/package/2006/relationships"><Relationship Id="rId8" Type="http://schemas.openxmlformats.org/officeDocument/2006/relationships/tags" Target="../tags/tag475.xml"/><Relationship Id="rId13" Type="http://schemas.openxmlformats.org/officeDocument/2006/relationships/image" Target="../media/image47.png"/><Relationship Id="rId18" Type="http://schemas.openxmlformats.org/officeDocument/2006/relationships/image" Target="../media/image52.svg"/><Relationship Id="rId26" Type="http://schemas.openxmlformats.org/officeDocument/2006/relationships/hyperlink" Target="https://business.columbia.edu/faculty/people/gernot-wagner" TargetMode="External"/><Relationship Id="rId3" Type="http://schemas.openxmlformats.org/officeDocument/2006/relationships/tags" Target="../tags/tag470.xml"/><Relationship Id="rId21" Type="http://schemas.openxmlformats.org/officeDocument/2006/relationships/image" Target="../media/image55.png"/><Relationship Id="rId7" Type="http://schemas.openxmlformats.org/officeDocument/2006/relationships/tags" Target="../tags/tag474.xml"/><Relationship Id="rId12" Type="http://schemas.openxmlformats.org/officeDocument/2006/relationships/chart" Target="../charts/chart19.xml"/><Relationship Id="rId17" Type="http://schemas.openxmlformats.org/officeDocument/2006/relationships/image" Target="../media/image51.png"/><Relationship Id="rId25" Type="http://schemas.openxmlformats.org/officeDocument/2006/relationships/hyperlink" Target="https://www.mckinsey.com/industries/automotive-and-assembly/our-insights/battery-2030-resilient-sustainable-and-circular#/" TargetMode="External"/><Relationship Id="rId2" Type="http://schemas.openxmlformats.org/officeDocument/2006/relationships/tags" Target="../tags/tag469.xml"/><Relationship Id="rId16" Type="http://schemas.openxmlformats.org/officeDocument/2006/relationships/image" Target="../media/image50.svg"/><Relationship Id="rId20" Type="http://schemas.openxmlformats.org/officeDocument/2006/relationships/image" Target="../media/image54.svg"/><Relationship Id="rId1" Type="http://schemas.openxmlformats.org/officeDocument/2006/relationships/tags" Target="../tags/tag468.xml"/><Relationship Id="rId6" Type="http://schemas.openxmlformats.org/officeDocument/2006/relationships/tags" Target="../tags/tag473.xml"/><Relationship Id="rId11" Type="http://schemas.openxmlformats.org/officeDocument/2006/relationships/image" Target="../media/image10.emf"/><Relationship Id="rId24" Type="http://schemas.openxmlformats.org/officeDocument/2006/relationships/image" Target="../media/image58.svg"/><Relationship Id="rId5" Type="http://schemas.openxmlformats.org/officeDocument/2006/relationships/tags" Target="../tags/tag472.xml"/><Relationship Id="rId15" Type="http://schemas.openxmlformats.org/officeDocument/2006/relationships/image" Target="../media/image49.png"/><Relationship Id="rId23" Type="http://schemas.openxmlformats.org/officeDocument/2006/relationships/image" Target="../media/image57.png"/><Relationship Id="rId28" Type="http://schemas.openxmlformats.org/officeDocument/2006/relationships/hyperlink" Target="https://business.columbia.edu/insights/climate/energy-storage" TargetMode="External"/><Relationship Id="rId10" Type="http://schemas.openxmlformats.org/officeDocument/2006/relationships/oleObject" Target="../embeddings/oleObject34.bin"/><Relationship Id="rId19" Type="http://schemas.openxmlformats.org/officeDocument/2006/relationships/image" Target="../media/image53.png"/><Relationship Id="rId4" Type="http://schemas.openxmlformats.org/officeDocument/2006/relationships/tags" Target="../tags/tag471.xml"/><Relationship Id="rId9" Type="http://schemas.openxmlformats.org/officeDocument/2006/relationships/slideLayout" Target="../slideLayouts/slideLayout1.xml"/><Relationship Id="rId14" Type="http://schemas.openxmlformats.org/officeDocument/2006/relationships/image" Target="../media/image48.svg"/><Relationship Id="rId22" Type="http://schemas.openxmlformats.org/officeDocument/2006/relationships/image" Target="../media/image56.svg"/><Relationship Id="rId27" Type="http://schemas.openxmlformats.org/officeDocument/2006/relationships/hyperlink" Target="https://business.columbia.edu/insights/climate/cki" TargetMode="External"/></Relationships>
</file>

<file path=ppt/slides/_rels/slide34.xml.rels><?xml version="1.0" encoding="UTF-8" standalone="yes"?>
<Relationships xmlns="http://schemas.openxmlformats.org/package/2006/relationships"><Relationship Id="rId26" Type="http://schemas.openxmlformats.org/officeDocument/2006/relationships/tags" Target="../tags/tag501.xml"/><Relationship Id="rId21" Type="http://schemas.openxmlformats.org/officeDocument/2006/relationships/tags" Target="../tags/tag496.xml"/><Relationship Id="rId42" Type="http://schemas.openxmlformats.org/officeDocument/2006/relationships/tags" Target="../tags/tag517.xml"/><Relationship Id="rId47" Type="http://schemas.openxmlformats.org/officeDocument/2006/relationships/tags" Target="../tags/tag522.xml"/><Relationship Id="rId63" Type="http://schemas.openxmlformats.org/officeDocument/2006/relationships/hyperlink" Target="https://about.bnef.com/" TargetMode="External"/><Relationship Id="rId68" Type="http://schemas.openxmlformats.org/officeDocument/2006/relationships/image" Target="../media/image59.png"/><Relationship Id="rId16" Type="http://schemas.openxmlformats.org/officeDocument/2006/relationships/tags" Target="../tags/tag491.xml"/><Relationship Id="rId11" Type="http://schemas.openxmlformats.org/officeDocument/2006/relationships/tags" Target="../tags/tag486.xml"/><Relationship Id="rId32" Type="http://schemas.openxmlformats.org/officeDocument/2006/relationships/tags" Target="../tags/tag507.xml"/><Relationship Id="rId37" Type="http://schemas.openxmlformats.org/officeDocument/2006/relationships/tags" Target="../tags/tag512.xml"/><Relationship Id="rId53" Type="http://schemas.openxmlformats.org/officeDocument/2006/relationships/chart" Target="../charts/chart20.xml"/><Relationship Id="rId58" Type="http://schemas.openxmlformats.org/officeDocument/2006/relationships/chart" Target="../charts/chart25.xml"/><Relationship Id="rId74" Type="http://schemas.openxmlformats.org/officeDocument/2006/relationships/image" Target="../media/image65.png"/><Relationship Id="rId79" Type="http://schemas.openxmlformats.org/officeDocument/2006/relationships/image" Target="../media/image70.jpeg"/><Relationship Id="rId5" Type="http://schemas.openxmlformats.org/officeDocument/2006/relationships/tags" Target="../tags/tag480.xml"/><Relationship Id="rId61" Type="http://schemas.openxmlformats.org/officeDocument/2006/relationships/hyperlink" Target="https://pubs.usgs.gov/periodicals/mcs2022/mcs2022.pdf" TargetMode="External"/><Relationship Id="rId82" Type="http://schemas.openxmlformats.org/officeDocument/2006/relationships/image" Target="../media/image73.png"/><Relationship Id="rId19" Type="http://schemas.openxmlformats.org/officeDocument/2006/relationships/tags" Target="../tags/tag494.xml"/><Relationship Id="rId14" Type="http://schemas.openxmlformats.org/officeDocument/2006/relationships/tags" Target="../tags/tag489.xml"/><Relationship Id="rId22" Type="http://schemas.openxmlformats.org/officeDocument/2006/relationships/tags" Target="../tags/tag497.xml"/><Relationship Id="rId27" Type="http://schemas.openxmlformats.org/officeDocument/2006/relationships/tags" Target="../tags/tag502.xml"/><Relationship Id="rId30" Type="http://schemas.openxmlformats.org/officeDocument/2006/relationships/tags" Target="../tags/tag505.xml"/><Relationship Id="rId35" Type="http://schemas.openxmlformats.org/officeDocument/2006/relationships/tags" Target="../tags/tag510.xml"/><Relationship Id="rId43" Type="http://schemas.openxmlformats.org/officeDocument/2006/relationships/tags" Target="../tags/tag518.xml"/><Relationship Id="rId48" Type="http://schemas.openxmlformats.org/officeDocument/2006/relationships/tags" Target="../tags/tag523.xml"/><Relationship Id="rId56" Type="http://schemas.openxmlformats.org/officeDocument/2006/relationships/chart" Target="../charts/chart23.xml"/><Relationship Id="rId64" Type="http://schemas.openxmlformats.org/officeDocument/2006/relationships/hyperlink" Target="https://www.spglobal.com/en" TargetMode="External"/><Relationship Id="rId69" Type="http://schemas.openxmlformats.org/officeDocument/2006/relationships/image" Target="../media/image60.jpeg"/><Relationship Id="rId77" Type="http://schemas.openxmlformats.org/officeDocument/2006/relationships/image" Target="../media/image68.jpeg"/><Relationship Id="rId8" Type="http://schemas.openxmlformats.org/officeDocument/2006/relationships/tags" Target="../tags/tag483.xml"/><Relationship Id="rId51" Type="http://schemas.openxmlformats.org/officeDocument/2006/relationships/oleObject" Target="../embeddings/oleObject35.bin"/><Relationship Id="rId72" Type="http://schemas.openxmlformats.org/officeDocument/2006/relationships/image" Target="../media/image63.png"/><Relationship Id="rId80" Type="http://schemas.openxmlformats.org/officeDocument/2006/relationships/image" Target="../media/image71.png"/><Relationship Id="rId3" Type="http://schemas.openxmlformats.org/officeDocument/2006/relationships/tags" Target="../tags/tag478.xml"/><Relationship Id="rId12" Type="http://schemas.openxmlformats.org/officeDocument/2006/relationships/tags" Target="../tags/tag487.xml"/><Relationship Id="rId17" Type="http://schemas.openxmlformats.org/officeDocument/2006/relationships/tags" Target="../tags/tag492.xml"/><Relationship Id="rId25" Type="http://schemas.openxmlformats.org/officeDocument/2006/relationships/tags" Target="../tags/tag500.xml"/><Relationship Id="rId33" Type="http://schemas.openxmlformats.org/officeDocument/2006/relationships/tags" Target="../tags/tag508.xml"/><Relationship Id="rId38" Type="http://schemas.openxmlformats.org/officeDocument/2006/relationships/tags" Target="../tags/tag513.xml"/><Relationship Id="rId46" Type="http://schemas.openxmlformats.org/officeDocument/2006/relationships/tags" Target="../tags/tag521.xml"/><Relationship Id="rId59" Type="http://schemas.openxmlformats.org/officeDocument/2006/relationships/chart" Target="../charts/chart26.xml"/><Relationship Id="rId67" Type="http://schemas.openxmlformats.org/officeDocument/2006/relationships/hyperlink" Target="https://business.columbia.edu/insights/climate/energy-storage" TargetMode="External"/><Relationship Id="rId20" Type="http://schemas.openxmlformats.org/officeDocument/2006/relationships/tags" Target="../tags/tag495.xml"/><Relationship Id="rId41" Type="http://schemas.openxmlformats.org/officeDocument/2006/relationships/tags" Target="../tags/tag516.xml"/><Relationship Id="rId54" Type="http://schemas.openxmlformats.org/officeDocument/2006/relationships/chart" Target="../charts/chart21.xml"/><Relationship Id="rId62" Type="http://schemas.openxmlformats.org/officeDocument/2006/relationships/hyperlink" Target="https://www.benchmarkminerals.com/" TargetMode="External"/><Relationship Id="rId70" Type="http://schemas.openxmlformats.org/officeDocument/2006/relationships/image" Target="../media/image61.png"/><Relationship Id="rId75" Type="http://schemas.openxmlformats.org/officeDocument/2006/relationships/image" Target="../media/image66.jpeg"/><Relationship Id="rId1" Type="http://schemas.openxmlformats.org/officeDocument/2006/relationships/tags" Target="../tags/tag476.xml"/><Relationship Id="rId6" Type="http://schemas.openxmlformats.org/officeDocument/2006/relationships/tags" Target="../tags/tag481.xml"/><Relationship Id="rId15" Type="http://schemas.openxmlformats.org/officeDocument/2006/relationships/tags" Target="../tags/tag490.xml"/><Relationship Id="rId23" Type="http://schemas.openxmlformats.org/officeDocument/2006/relationships/tags" Target="../tags/tag498.xml"/><Relationship Id="rId28" Type="http://schemas.openxmlformats.org/officeDocument/2006/relationships/tags" Target="../tags/tag503.xml"/><Relationship Id="rId36" Type="http://schemas.openxmlformats.org/officeDocument/2006/relationships/tags" Target="../tags/tag511.xml"/><Relationship Id="rId49" Type="http://schemas.openxmlformats.org/officeDocument/2006/relationships/tags" Target="../tags/tag524.xml"/><Relationship Id="rId57" Type="http://schemas.openxmlformats.org/officeDocument/2006/relationships/chart" Target="../charts/chart24.xml"/><Relationship Id="rId10" Type="http://schemas.openxmlformats.org/officeDocument/2006/relationships/tags" Target="../tags/tag485.xml"/><Relationship Id="rId31" Type="http://schemas.openxmlformats.org/officeDocument/2006/relationships/tags" Target="../tags/tag506.xml"/><Relationship Id="rId44" Type="http://schemas.openxmlformats.org/officeDocument/2006/relationships/tags" Target="../tags/tag519.xml"/><Relationship Id="rId52" Type="http://schemas.openxmlformats.org/officeDocument/2006/relationships/image" Target="../media/image10.emf"/><Relationship Id="rId60" Type="http://schemas.openxmlformats.org/officeDocument/2006/relationships/hyperlink" Target="https://www.iea.org/reports/global-supply-chains-of-ev-batteries" TargetMode="External"/><Relationship Id="rId65" Type="http://schemas.openxmlformats.org/officeDocument/2006/relationships/hyperlink" Target="https://business.columbia.edu/faculty/people/gernot-wagner" TargetMode="External"/><Relationship Id="rId73" Type="http://schemas.openxmlformats.org/officeDocument/2006/relationships/image" Target="../media/image64.png"/><Relationship Id="rId78" Type="http://schemas.openxmlformats.org/officeDocument/2006/relationships/image" Target="../media/image69.png"/><Relationship Id="rId81" Type="http://schemas.openxmlformats.org/officeDocument/2006/relationships/image" Target="../media/image72.png"/><Relationship Id="rId4" Type="http://schemas.openxmlformats.org/officeDocument/2006/relationships/tags" Target="../tags/tag479.xml"/><Relationship Id="rId9" Type="http://schemas.openxmlformats.org/officeDocument/2006/relationships/tags" Target="../tags/tag484.xml"/><Relationship Id="rId13" Type="http://schemas.openxmlformats.org/officeDocument/2006/relationships/tags" Target="../tags/tag488.xml"/><Relationship Id="rId18" Type="http://schemas.openxmlformats.org/officeDocument/2006/relationships/tags" Target="../tags/tag493.xml"/><Relationship Id="rId39" Type="http://schemas.openxmlformats.org/officeDocument/2006/relationships/tags" Target="../tags/tag514.xml"/><Relationship Id="rId34" Type="http://schemas.openxmlformats.org/officeDocument/2006/relationships/tags" Target="../tags/tag509.xml"/><Relationship Id="rId50" Type="http://schemas.openxmlformats.org/officeDocument/2006/relationships/slideLayout" Target="../slideLayouts/slideLayout1.xml"/><Relationship Id="rId55" Type="http://schemas.openxmlformats.org/officeDocument/2006/relationships/chart" Target="../charts/chart22.xml"/><Relationship Id="rId76" Type="http://schemas.openxmlformats.org/officeDocument/2006/relationships/image" Target="../media/image67.png"/><Relationship Id="rId7" Type="http://schemas.openxmlformats.org/officeDocument/2006/relationships/tags" Target="../tags/tag482.xml"/><Relationship Id="rId71" Type="http://schemas.openxmlformats.org/officeDocument/2006/relationships/image" Target="../media/image62.png"/><Relationship Id="rId2" Type="http://schemas.openxmlformats.org/officeDocument/2006/relationships/tags" Target="../tags/tag477.xml"/><Relationship Id="rId29" Type="http://schemas.openxmlformats.org/officeDocument/2006/relationships/tags" Target="../tags/tag504.xml"/><Relationship Id="rId24" Type="http://schemas.openxmlformats.org/officeDocument/2006/relationships/tags" Target="../tags/tag499.xml"/><Relationship Id="rId40" Type="http://schemas.openxmlformats.org/officeDocument/2006/relationships/tags" Target="../tags/tag515.xml"/><Relationship Id="rId45" Type="http://schemas.openxmlformats.org/officeDocument/2006/relationships/tags" Target="../tags/tag520.xml"/><Relationship Id="rId66" Type="http://schemas.openxmlformats.org/officeDocument/2006/relationships/hyperlink" Target="https://business.columbia.edu/insights/climate/cki" TargetMode="External"/></Relationships>
</file>

<file path=ppt/slides/_rels/slide35.xml.rels><?xml version="1.0" encoding="UTF-8" standalone="yes"?>
<Relationships xmlns="http://schemas.openxmlformats.org/package/2006/relationships"><Relationship Id="rId13" Type="http://schemas.openxmlformats.org/officeDocument/2006/relationships/tags" Target="../tags/tag537.xml"/><Relationship Id="rId18" Type="http://schemas.openxmlformats.org/officeDocument/2006/relationships/tags" Target="../tags/tag542.xml"/><Relationship Id="rId26" Type="http://schemas.openxmlformats.org/officeDocument/2006/relationships/tags" Target="../tags/tag550.xml"/><Relationship Id="rId39" Type="http://schemas.openxmlformats.org/officeDocument/2006/relationships/notesSlide" Target="../notesSlides/notesSlide22.xml"/><Relationship Id="rId21" Type="http://schemas.openxmlformats.org/officeDocument/2006/relationships/tags" Target="../tags/tag545.xml"/><Relationship Id="rId34" Type="http://schemas.openxmlformats.org/officeDocument/2006/relationships/tags" Target="../tags/tag558.xml"/><Relationship Id="rId42" Type="http://schemas.openxmlformats.org/officeDocument/2006/relationships/hyperlink" Target="https://www.iea.org/reports/global-ev-outlook-2024" TargetMode="External"/><Relationship Id="rId7" Type="http://schemas.openxmlformats.org/officeDocument/2006/relationships/tags" Target="../tags/tag531.xml"/><Relationship Id="rId2" Type="http://schemas.openxmlformats.org/officeDocument/2006/relationships/tags" Target="../tags/tag526.xml"/><Relationship Id="rId16" Type="http://schemas.openxmlformats.org/officeDocument/2006/relationships/tags" Target="../tags/tag540.xml"/><Relationship Id="rId29" Type="http://schemas.openxmlformats.org/officeDocument/2006/relationships/tags" Target="../tags/tag553.xml"/><Relationship Id="rId1" Type="http://schemas.openxmlformats.org/officeDocument/2006/relationships/tags" Target="../tags/tag525.xml"/><Relationship Id="rId6" Type="http://schemas.openxmlformats.org/officeDocument/2006/relationships/tags" Target="../tags/tag530.xml"/><Relationship Id="rId11" Type="http://schemas.openxmlformats.org/officeDocument/2006/relationships/tags" Target="../tags/tag535.xml"/><Relationship Id="rId24" Type="http://schemas.openxmlformats.org/officeDocument/2006/relationships/tags" Target="../tags/tag548.xml"/><Relationship Id="rId32" Type="http://schemas.openxmlformats.org/officeDocument/2006/relationships/tags" Target="../tags/tag556.xml"/><Relationship Id="rId37" Type="http://schemas.openxmlformats.org/officeDocument/2006/relationships/tags" Target="../tags/tag561.xml"/><Relationship Id="rId40" Type="http://schemas.openxmlformats.org/officeDocument/2006/relationships/oleObject" Target="../embeddings/oleObject36.bin"/><Relationship Id="rId45" Type="http://schemas.openxmlformats.org/officeDocument/2006/relationships/image" Target="../media/image74.png"/><Relationship Id="rId5" Type="http://schemas.openxmlformats.org/officeDocument/2006/relationships/tags" Target="../tags/tag529.xml"/><Relationship Id="rId15" Type="http://schemas.openxmlformats.org/officeDocument/2006/relationships/tags" Target="../tags/tag539.xml"/><Relationship Id="rId23" Type="http://schemas.openxmlformats.org/officeDocument/2006/relationships/tags" Target="../tags/tag547.xml"/><Relationship Id="rId28" Type="http://schemas.openxmlformats.org/officeDocument/2006/relationships/tags" Target="../tags/tag552.xml"/><Relationship Id="rId36" Type="http://schemas.openxmlformats.org/officeDocument/2006/relationships/tags" Target="../tags/tag560.xml"/><Relationship Id="rId10" Type="http://schemas.openxmlformats.org/officeDocument/2006/relationships/tags" Target="../tags/tag534.xml"/><Relationship Id="rId19" Type="http://schemas.openxmlformats.org/officeDocument/2006/relationships/tags" Target="../tags/tag543.xml"/><Relationship Id="rId31" Type="http://schemas.openxmlformats.org/officeDocument/2006/relationships/tags" Target="../tags/tag555.xml"/><Relationship Id="rId44" Type="http://schemas.openxmlformats.org/officeDocument/2006/relationships/hyperlink" Target="https://business.columbia.edu/insights/climate/energy-storage" TargetMode="External"/><Relationship Id="rId4" Type="http://schemas.openxmlformats.org/officeDocument/2006/relationships/tags" Target="../tags/tag528.xml"/><Relationship Id="rId9" Type="http://schemas.openxmlformats.org/officeDocument/2006/relationships/tags" Target="../tags/tag533.xml"/><Relationship Id="rId14" Type="http://schemas.openxmlformats.org/officeDocument/2006/relationships/tags" Target="../tags/tag538.xml"/><Relationship Id="rId22" Type="http://schemas.openxmlformats.org/officeDocument/2006/relationships/tags" Target="../tags/tag546.xml"/><Relationship Id="rId27" Type="http://schemas.openxmlformats.org/officeDocument/2006/relationships/tags" Target="../tags/tag551.xml"/><Relationship Id="rId30" Type="http://schemas.openxmlformats.org/officeDocument/2006/relationships/tags" Target="../tags/tag554.xml"/><Relationship Id="rId35" Type="http://schemas.openxmlformats.org/officeDocument/2006/relationships/tags" Target="../tags/tag559.xml"/><Relationship Id="rId43" Type="http://schemas.openxmlformats.org/officeDocument/2006/relationships/hyperlink" Target="https://business.columbia.edu/insights/climate/cki" TargetMode="External"/><Relationship Id="rId8" Type="http://schemas.openxmlformats.org/officeDocument/2006/relationships/tags" Target="../tags/tag532.xml"/><Relationship Id="rId3" Type="http://schemas.openxmlformats.org/officeDocument/2006/relationships/tags" Target="../tags/tag527.xml"/><Relationship Id="rId12" Type="http://schemas.openxmlformats.org/officeDocument/2006/relationships/tags" Target="../tags/tag536.xml"/><Relationship Id="rId17" Type="http://schemas.openxmlformats.org/officeDocument/2006/relationships/tags" Target="../tags/tag541.xml"/><Relationship Id="rId25" Type="http://schemas.openxmlformats.org/officeDocument/2006/relationships/tags" Target="../tags/tag549.xml"/><Relationship Id="rId33" Type="http://schemas.openxmlformats.org/officeDocument/2006/relationships/tags" Target="../tags/tag557.xml"/><Relationship Id="rId38" Type="http://schemas.openxmlformats.org/officeDocument/2006/relationships/slideLayout" Target="../slideLayouts/slideLayout1.xml"/><Relationship Id="rId46" Type="http://schemas.openxmlformats.org/officeDocument/2006/relationships/chart" Target="../charts/chart27.xml"/><Relationship Id="rId20" Type="http://schemas.openxmlformats.org/officeDocument/2006/relationships/tags" Target="../tags/tag544.xml"/><Relationship Id="rId41" Type="http://schemas.openxmlformats.org/officeDocument/2006/relationships/image" Target="../media/image22.emf"/></Relationships>
</file>

<file path=ppt/slides/_rels/slide36.xml.rels><?xml version="1.0" encoding="UTF-8" standalone="yes"?>
<Relationships xmlns="http://schemas.openxmlformats.org/package/2006/relationships"><Relationship Id="rId13" Type="http://schemas.openxmlformats.org/officeDocument/2006/relationships/tags" Target="../tags/tag574.xml"/><Relationship Id="rId18" Type="http://schemas.openxmlformats.org/officeDocument/2006/relationships/tags" Target="../tags/tag579.xml"/><Relationship Id="rId26" Type="http://schemas.openxmlformats.org/officeDocument/2006/relationships/hyperlink" Target="https://www.iea.org/reports/global-ev-outlook-2023" TargetMode="External"/><Relationship Id="rId3" Type="http://schemas.openxmlformats.org/officeDocument/2006/relationships/tags" Target="../tags/tag564.xml"/><Relationship Id="rId21" Type="http://schemas.openxmlformats.org/officeDocument/2006/relationships/tags" Target="../tags/tag582.xml"/><Relationship Id="rId34" Type="http://schemas.openxmlformats.org/officeDocument/2006/relationships/hyperlink" Target="https://business.columbia.edu/insights/climate/energy-storage" TargetMode="External"/><Relationship Id="rId7" Type="http://schemas.openxmlformats.org/officeDocument/2006/relationships/tags" Target="../tags/tag568.xml"/><Relationship Id="rId12" Type="http://schemas.openxmlformats.org/officeDocument/2006/relationships/tags" Target="../tags/tag573.xml"/><Relationship Id="rId17" Type="http://schemas.openxmlformats.org/officeDocument/2006/relationships/tags" Target="../tags/tag578.xml"/><Relationship Id="rId25" Type="http://schemas.openxmlformats.org/officeDocument/2006/relationships/image" Target="../media/image35.emf"/><Relationship Id="rId33" Type="http://schemas.openxmlformats.org/officeDocument/2006/relationships/hyperlink" Target="https://business.columbia.edu/insights/climate/cki" TargetMode="External"/><Relationship Id="rId2" Type="http://schemas.openxmlformats.org/officeDocument/2006/relationships/tags" Target="../tags/tag563.xml"/><Relationship Id="rId16" Type="http://schemas.openxmlformats.org/officeDocument/2006/relationships/tags" Target="../tags/tag577.xml"/><Relationship Id="rId20" Type="http://schemas.openxmlformats.org/officeDocument/2006/relationships/tags" Target="../tags/tag581.xml"/><Relationship Id="rId29" Type="http://schemas.openxmlformats.org/officeDocument/2006/relationships/hyperlink" Target="https://inside.lgensol.com/en/2022/07/a-battery-powered-future/" TargetMode="External"/><Relationship Id="rId1" Type="http://schemas.openxmlformats.org/officeDocument/2006/relationships/tags" Target="../tags/tag562.xml"/><Relationship Id="rId6" Type="http://schemas.openxmlformats.org/officeDocument/2006/relationships/tags" Target="../tags/tag567.xml"/><Relationship Id="rId11" Type="http://schemas.openxmlformats.org/officeDocument/2006/relationships/tags" Target="../tags/tag572.xml"/><Relationship Id="rId24" Type="http://schemas.openxmlformats.org/officeDocument/2006/relationships/oleObject" Target="../embeddings/oleObject37.bin"/><Relationship Id="rId32" Type="http://schemas.openxmlformats.org/officeDocument/2006/relationships/hyperlink" Target="https://business.columbia.edu/faculty/people/gernot-wagner" TargetMode="External"/><Relationship Id="rId5" Type="http://schemas.openxmlformats.org/officeDocument/2006/relationships/tags" Target="../tags/tag566.xml"/><Relationship Id="rId15" Type="http://schemas.openxmlformats.org/officeDocument/2006/relationships/tags" Target="../tags/tag576.xml"/><Relationship Id="rId23" Type="http://schemas.openxmlformats.org/officeDocument/2006/relationships/notesSlide" Target="../notesSlides/notesSlide23.xml"/><Relationship Id="rId28" Type="http://schemas.openxmlformats.org/officeDocument/2006/relationships/hyperlink" Target="https://www.lgensol.com/en/carbon-neutrality" TargetMode="External"/><Relationship Id="rId10" Type="http://schemas.openxmlformats.org/officeDocument/2006/relationships/tags" Target="../tags/tag571.xml"/><Relationship Id="rId19" Type="http://schemas.openxmlformats.org/officeDocument/2006/relationships/tags" Target="../tags/tag580.xml"/><Relationship Id="rId31" Type="http://schemas.openxmlformats.org/officeDocument/2006/relationships/hyperlink" Target="https://energypost.eu/chinas-catl-to-cut-its-ev-battery-costs-by-up-to-50-this-year-heralding-a-price-war/" TargetMode="External"/><Relationship Id="rId4" Type="http://schemas.openxmlformats.org/officeDocument/2006/relationships/tags" Target="../tags/tag565.xml"/><Relationship Id="rId9" Type="http://schemas.openxmlformats.org/officeDocument/2006/relationships/tags" Target="../tags/tag570.xml"/><Relationship Id="rId14" Type="http://schemas.openxmlformats.org/officeDocument/2006/relationships/tags" Target="../tags/tag575.xml"/><Relationship Id="rId22" Type="http://schemas.openxmlformats.org/officeDocument/2006/relationships/slideLayout" Target="../slideLayouts/slideLayout12.xml"/><Relationship Id="rId27" Type="http://schemas.openxmlformats.org/officeDocument/2006/relationships/hyperlink" Target="https://www.iea.org/energy-system/transport/electric-vehicles" TargetMode="External"/><Relationship Id="rId30" Type="http://schemas.openxmlformats.org/officeDocument/2006/relationships/hyperlink" Target="https://www.sneresearch.com/en/insight/release_view/221/page/0" TargetMode="External"/><Relationship Id="rId35" Type="http://schemas.openxmlformats.org/officeDocument/2006/relationships/chart" Target="../charts/chart28.xml"/><Relationship Id="rId8" Type="http://schemas.openxmlformats.org/officeDocument/2006/relationships/tags" Target="../tags/tag569.xml"/></Relationships>
</file>

<file path=ppt/slides/_rels/slide37.xml.rels><?xml version="1.0" encoding="UTF-8" standalone="yes"?>
<Relationships xmlns="http://schemas.openxmlformats.org/package/2006/relationships"><Relationship Id="rId8" Type="http://schemas.openxmlformats.org/officeDocument/2006/relationships/tags" Target="../tags/tag590.xml"/><Relationship Id="rId13" Type="http://schemas.openxmlformats.org/officeDocument/2006/relationships/tags" Target="../tags/tag595.xml"/><Relationship Id="rId18" Type="http://schemas.openxmlformats.org/officeDocument/2006/relationships/tags" Target="../tags/tag600.xml"/><Relationship Id="rId26" Type="http://schemas.openxmlformats.org/officeDocument/2006/relationships/hyperlink" Target="https://business.columbia.edu/insights/climate/energy-storage" TargetMode="External"/><Relationship Id="rId3" Type="http://schemas.openxmlformats.org/officeDocument/2006/relationships/tags" Target="../tags/tag585.xml"/><Relationship Id="rId21" Type="http://schemas.openxmlformats.org/officeDocument/2006/relationships/notesSlide" Target="../notesSlides/notesSlide24.xml"/><Relationship Id="rId7" Type="http://schemas.openxmlformats.org/officeDocument/2006/relationships/tags" Target="../tags/tag589.xml"/><Relationship Id="rId12" Type="http://schemas.openxmlformats.org/officeDocument/2006/relationships/tags" Target="../tags/tag594.xml"/><Relationship Id="rId17" Type="http://schemas.openxmlformats.org/officeDocument/2006/relationships/tags" Target="../tags/tag599.xml"/><Relationship Id="rId25" Type="http://schemas.openxmlformats.org/officeDocument/2006/relationships/hyperlink" Target="https://business.columbia.edu/insights/climate/cki" TargetMode="External"/><Relationship Id="rId2" Type="http://schemas.openxmlformats.org/officeDocument/2006/relationships/tags" Target="../tags/tag584.xml"/><Relationship Id="rId16" Type="http://schemas.openxmlformats.org/officeDocument/2006/relationships/tags" Target="../tags/tag598.xml"/><Relationship Id="rId20" Type="http://schemas.openxmlformats.org/officeDocument/2006/relationships/slideLayout" Target="../slideLayouts/slideLayout12.xml"/><Relationship Id="rId1" Type="http://schemas.openxmlformats.org/officeDocument/2006/relationships/tags" Target="../tags/tag583.xml"/><Relationship Id="rId6" Type="http://schemas.openxmlformats.org/officeDocument/2006/relationships/tags" Target="../tags/tag588.xml"/><Relationship Id="rId11" Type="http://schemas.openxmlformats.org/officeDocument/2006/relationships/tags" Target="../tags/tag593.xml"/><Relationship Id="rId24" Type="http://schemas.openxmlformats.org/officeDocument/2006/relationships/hyperlink" Target="https://www.iea.org/reports/global-ev-outlook-2024" TargetMode="External"/><Relationship Id="rId5" Type="http://schemas.openxmlformats.org/officeDocument/2006/relationships/tags" Target="../tags/tag587.xml"/><Relationship Id="rId15" Type="http://schemas.openxmlformats.org/officeDocument/2006/relationships/tags" Target="../tags/tag597.xml"/><Relationship Id="rId23" Type="http://schemas.openxmlformats.org/officeDocument/2006/relationships/image" Target="../media/image35.emf"/><Relationship Id="rId10" Type="http://schemas.openxmlformats.org/officeDocument/2006/relationships/tags" Target="../tags/tag592.xml"/><Relationship Id="rId19" Type="http://schemas.openxmlformats.org/officeDocument/2006/relationships/tags" Target="../tags/tag601.xml"/><Relationship Id="rId4" Type="http://schemas.openxmlformats.org/officeDocument/2006/relationships/tags" Target="../tags/tag586.xml"/><Relationship Id="rId9" Type="http://schemas.openxmlformats.org/officeDocument/2006/relationships/tags" Target="../tags/tag591.xml"/><Relationship Id="rId14" Type="http://schemas.openxmlformats.org/officeDocument/2006/relationships/tags" Target="../tags/tag596.xml"/><Relationship Id="rId22" Type="http://schemas.openxmlformats.org/officeDocument/2006/relationships/oleObject" Target="../embeddings/oleObject38.bin"/><Relationship Id="rId27" Type="http://schemas.openxmlformats.org/officeDocument/2006/relationships/chart" Target="../charts/chart29.xml"/></Relationships>
</file>

<file path=ppt/slides/_rels/slide38.xml.rels><?xml version="1.0" encoding="UTF-8" standalone="yes"?>
<Relationships xmlns="http://schemas.openxmlformats.org/package/2006/relationships"><Relationship Id="rId13" Type="http://schemas.openxmlformats.org/officeDocument/2006/relationships/tags" Target="../tags/tag614.xml"/><Relationship Id="rId18" Type="http://schemas.openxmlformats.org/officeDocument/2006/relationships/tags" Target="../tags/tag619.xml"/><Relationship Id="rId26" Type="http://schemas.openxmlformats.org/officeDocument/2006/relationships/tags" Target="../tags/tag627.xml"/><Relationship Id="rId39" Type="http://schemas.openxmlformats.org/officeDocument/2006/relationships/tags" Target="../tags/tag640.xml"/><Relationship Id="rId21" Type="http://schemas.openxmlformats.org/officeDocument/2006/relationships/tags" Target="../tags/tag622.xml"/><Relationship Id="rId34" Type="http://schemas.openxmlformats.org/officeDocument/2006/relationships/tags" Target="../tags/tag635.xml"/><Relationship Id="rId42" Type="http://schemas.openxmlformats.org/officeDocument/2006/relationships/tags" Target="../tags/tag643.xml"/><Relationship Id="rId47" Type="http://schemas.openxmlformats.org/officeDocument/2006/relationships/image" Target="../media/image75.emf"/><Relationship Id="rId50" Type="http://schemas.openxmlformats.org/officeDocument/2006/relationships/hyperlink" Target="https://www.energypolicy.columbia.edu/publications/the-ira-and-the-us-battery-supply-chain-one-year-on/" TargetMode="External"/><Relationship Id="rId55" Type="http://schemas.openxmlformats.org/officeDocument/2006/relationships/hyperlink" Target="https://business.columbia.edu/insights/climate/energy-storage" TargetMode="External"/><Relationship Id="rId7" Type="http://schemas.openxmlformats.org/officeDocument/2006/relationships/tags" Target="../tags/tag608.xml"/><Relationship Id="rId2" Type="http://schemas.openxmlformats.org/officeDocument/2006/relationships/tags" Target="../tags/tag603.xml"/><Relationship Id="rId16" Type="http://schemas.openxmlformats.org/officeDocument/2006/relationships/tags" Target="../tags/tag617.xml"/><Relationship Id="rId29" Type="http://schemas.openxmlformats.org/officeDocument/2006/relationships/tags" Target="../tags/tag630.xml"/><Relationship Id="rId11" Type="http://schemas.openxmlformats.org/officeDocument/2006/relationships/tags" Target="../tags/tag612.xml"/><Relationship Id="rId24" Type="http://schemas.openxmlformats.org/officeDocument/2006/relationships/tags" Target="../tags/tag625.xml"/><Relationship Id="rId32" Type="http://schemas.openxmlformats.org/officeDocument/2006/relationships/tags" Target="../tags/tag633.xml"/><Relationship Id="rId37" Type="http://schemas.openxmlformats.org/officeDocument/2006/relationships/tags" Target="../tags/tag638.xml"/><Relationship Id="rId40" Type="http://schemas.openxmlformats.org/officeDocument/2006/relationships/tags" Target="../tags/tag641.xml"/><Relationship Id="rId45" Type="http://schemas.openxmlformats.org/officeDocument/2006/relationships/notesSlide" Target="../notesSlides/notesSlide25.xml"/><Relationship Id="rId53" Type="http://schemas.openxmlformats.org/officeDocument/2006/relationships/hyperlink" Target="https://business.columbia.edu/faculty/people/gernot-wagner" TargetMode="External"/><Relationship Id="rId5" Type="http://schemas.openxmlformats.org/officeDocument/2006/relationships/tags" Target="../tags/tag606.xml"/><Relationship Id="rId10" Type="http://schemas.openxmlformats.org/officeDocument/2006/relationships/tags" Target="../tags/tag611.xml"/><Relationship Id="rId19" Type="http://schemas.openxmlformats.org/officeDocument/2006/relationships/tags" Target="../tags/tag620.xml"/><Relationship Id="rId31" Type="http://schemas.openxmlformats.org/officeDocument/2006/relationships/tags" Target="../tags/tag632.xml"/><Relationship Id="rId44" Type="http://schemas.openxmlformats.org/officeDocument/2006/relationships/slideLayout" Target="../slideLayouts/slideLayout12.xml"/><Relationship Id="rId52" Type="http://schemas.openxmlformats.org/officeDocument/2006/relationships/hyperlink" Target="https://grist.org/technology/the-u-s-doesnt-have-a-law-mandating-ev-battery-recycling-should-it/" TargetMode="External"/><Relationship Id="rId4" Type="http://schemas.openxmlformats.org/officeDocument/2006/relationships/tags" Target="../tags/tag605.xml"/><Relationship Id="rId9" Type="http://schemas.openxmlformats.org/officeDocument/2006/relationships/tags" Target="../tags/tag610.xml"/><Relationship Id="rId14" Type="http://schemas.openxmlformats.org/officeDocument/2006/relationships/tags" Target="../tags/tag615.xml"/><Relationship Id="rId22" Type="http://schemas.openxmlformats.org/officeDocument/2006/relationships/tags" Target="../tags/tag623.xml"/><Relationship Id="rId27" Type="http://schemas.openxmlformats.org/officeDocument/2006/relationships/tags" Target="../tags/tag628.xml"/><Relationship Id="rId30" Type="http://schemas.openxmlformats.org/officeDocument/2006/relationships/tags" Target="../tags/tag631.xml"/><Relationship Id="rId35" Type="http://schemas.openxmlformats.org/officeDocument/2006/relationships/tags" Target="../tags/tag636.xml"/><Relationship Id="rId43" Type="http://schemas.openxmlformats.org/officeDocument/2006/relationships/tags" Target="../tags/tag644.xml"/><Relationship Id="rId48" Type="http://schemas.openxmlformats.org/officeDocument/2006/relationships/hyperlink" Target="https://www.iea.org/reports/global-ev-outlook-2023/policy-developments" TargetMode="External"/><Relationship Id="rId56" Type="http://schemas.openxmlformats.org/officeDocument/2006/relationships/chart" Target="../charts/chart30.xml"/><Relationship Id="rId8" Type="http://schemas.openxmlformats.org/officeDocument/2006/relationships/tags" Target="../tags/tag609.xml"/><Relationship Id="rId51" Type="http://schemas.openxmlformats.org/officeDocument/2006/relationships/hyperlink" Target="https://afdc.energy.gov/laws/ev-tax-credits" TargetMode="External"/><Relationship Id="rId3" Type="http://schemas.openxmlformats.org/officeDocument/2006/relationships/tags" Target="../tags/tag604.xml"/><Relationship Id="rId12" Type="http://schemas.openxmlformats.org/officeDocument/2006/relationships/tags" Target="../tags/tag613.xml"/><Relationship Id="rId17" Type="http://schemas.openxmlformats.org/officeDocument/2006/relationships/tags" Target="../tags/tag618.xml"/><Relationship Id="rId25" Type="http://schemas.openxmlformats.org/officeDocument/2006/relationships/tags" Target="../tags/tag626.xml"/><Relationship Id="rId33" Type="http://schemas.openxmlformats.org/officeDocument/2006/relationships/tags" Target="../tags/tag634.xml"/><Relationship Id="rId38" Type="http://schemas.openxmlformats.org/officeDocument/2006/relationships/tags" Target="../tags/tag639.xml"/><Relationship Id="rId46" Type="http://schemas.openxmlformats.org/officeDocument/2006/relationships/oleObject" Target="../embeddings/oleObject39.bin"/><Relationship Id="rId20" Type="http://schemas.openxmlformats.org/officeDocument/2006/relationships/tags" Target="../tags/tag621.xml"/><Relationship Id="rId41" Type="http://schemas.openxmlformats.org/officeDocument/2006/relationships/tags" Target="../tags/tag642.xml"/><Relationship Id="rId54" Type="http://schemas.openxmlformats.org/officeDocument/2006/relationships/hyperlink" Target="https://business.columbia.edu/insights/climate/cki" TargetMode="External"/><Relationship Id="rId1" Type="http://schemas.openxmlformats.org/officeDocument/2006/relationships/tags" Target="../tags/tag602.xml"/><Relationship Id="rId6" Type="http://schemas.openxmlformats.org/officeDocument/2006/relationships/tags" Target="../tags/tag607.xml"/><Relationship Id="rId15" Type="http://schemas.openxmlformats.org/officeDocument/2006/relationships/tags" Target="../tags/tag616.xml"/><Relationship Id="rId23" Type="http://schemas.openxmlformats.org/officeDocument/2006/relationships/tags" Target="../tags/tag624.xml"/><Relationship Id="rId28" Type="http://schemas.openxmlformats.org/officeDocument/2006/relationships/tags" Target="../tags/tag629.xml"/><Relationship Id="rId36" Type="http://schemas.openxmlformats.org/officeDocument/2006/relationships/tags" Target="../tags/tag637.xml"/><Relationship Id="rId49" Type="http://schemas.openxmlformats.org/officeDocument/2006/relationships/hyperlink" Target="https://www.iea.org/data-and-statistics/data-tools/global-ev-policy-explorer" TargetMode="External"/></Relationships>
</file>

<file path=ppt/slides/_rels/slide39.xml.rels><?xml version="1.0" encoding="UTF-8" standalone="yes"?>
<Relationships xmlns="http://schemas.openxmlformats.org/package/2006/relationships"><Relationship Id="rId8" Type="http://schemas.openxmlformats.org/officeDocument/2006/relationships/tags" Target="../tags/tag652.xml"/><Relationship Id="rId13" Type="http://schemas.openxmlformats.org/officeDocument/2006/relationships/tags" Target="../tags/tag657.xml"/><Relationship Id="rId18" Type="http://schemas.openxmlformats.org/officeDocument/2006/relationships/hyperlink" Target="https://www.menon.no/wp-content/uploads/2023-46-Battery-subsidy-regimes.pdf" TargetMode="External"/><Relationship Id="rId3" Type="http://schemas.openxmlformats.org/officeDocument/2006/relationships/tags" Target="../tags/tag647.xml"/><Relationship Id="rId21" Type="http://schemas.openxmlformats.org/officeDocument/2006/relationships/hyperlink" Target="https://business.columbia.edu/insights/climate/energy-storage" TargetMode="External"/><Relationship Id="rId7" Type="http://schemas.openxmlformats.org/officeDocument/2006/relationships/tags" Target="../tags/tag651.xml"/><Relationship Id="rId12" Type="http://schemas.openxmlformats.org/officeDocument/2006/relationships/tags" Target="../tags/tag656.xml"/><Relationship Id="rId17" Type="http://schemas.openxmlformats.org/officeDocument/2006/relationships/image" Target="../media/image76.emf"/><Relationship Id="rId2" Type="http://schemas.openxmlformats.org/officeDocument/2006/relationships/tags" Target="../tags/tag646.xml"/><Relationship Id="rId16" Type="http://schemas.openxmlformats.org/officeDocument/2006/relationships/oleObject" Target="../embeddings/oleObject40.bin"/><Relationship Id="rId20" Type="http://schemas.openxmlformats.org/officeDocument/2006/relationships/hyperlink" Target="https://business.columbia.edu/insights/climate/cki" TargetMode="External"/><Relationship Id="rId1" Type="http://schemas.openxmlformats.org/officeDocument/2006/relationships/tags" Target="../tags/tag645.xml"/><Relationship Id="rId6" Type="http://schemas.openxmlformats.org/officeDocument/2006/relationships/tags" Target="../tags/tag650.xml"/><Relationship Id="rId11" Type="http://schemas.openxmlformats.org/officeDocument/2006/relationships/tags" Target="../tags/tag655.xml"/><Relationship Id="rId5" Type="http://schemas.openxmlformats.org/officeDocument/2006/relationships/tags" Target="../tags/tag649.xml"/><Relationship Id="rId15" Type="http://schemas.openxmlformats.org/officeDocument/2006/relationships/slideLayout" Target="../slideLayouts/slideLayout12.xml"/><Relationship Id="rId10" Type="http://schemas.openxmlformats.org/officeDocument/2006/relationships/tags" Target="../tags/tag654.xml"/><Relationship Id="rId19" Type="http://schemas.openxmlformats.org/officeDocument/2006/relationships/hyperlink" Target="https://www.iea.org/reports/global-ev-outlook-2024/trends-in-electric-vehicle-batteries" TargetMode="External"/><Relationship Id="rId4" Type="http://schemas.openxmlformats.org/officeDocument/2006/relationships/tags" Target="../tags/tag648.xml"/><Relationship Id="rId9" Type="http://schemas.openxmlformats.org/officeDocument/2006/relationships/tags" Target="../tags/tag653.xml"/><Relationship Id="rId14" Type="http://schemas.openxmlformats.org/officeDocument/2006/relationships/tags" Target="../tags/tag658.xml"/><Relationship Id="rId22" Type="http://schemas.openxmlformats.org/officeDocument/2006/relationships/chart" Target="../charts/chart31.xml"/></Relationships>
</file>

<file path=ppt/slides/_rels/slide4.xml.rels><?xml version="1.0" encoding="UTF-8" standalone="yes"?>
<Relationships xmlns="http://schemas.openxmlformats.org/package/2006/relationships"><Relationship Id="rId8" Type="http://schemas.openxmlformats.org/officeDocument/2006/relationships/tags" Target="../tags/tag29.xml"/><Relationship Id="rId13" Type="http://schemas.openxmlformats.org/officeDocument/2006/relationships/image" Target="../media/image11.jpeg"/><Relationship Id="rId3" Type="http://schemas.openxmlformats.org/officeDocument/2006/relationships/tags" Target="../tags/tag24.xml"/><Relationship Id="rId7" Type="http://schemas.openxmlformats.org/officeDocument/2006/relationships/tags" Target="../tags/tag28.xml"/><Relationship Id="rId12" Type="http://schemas.openxmlformats.org/officeDocument/2006/relationships/image" Target="../media/image10.emf"/><Relationship Id="rId2" Type="http://schemas.openxmlformats.org/officeDocument/2006/relationships/tags" Target="../tags/tag23.xml"/><Relationship Id="rId16" Type="http://schemas.openxmlformats.org/officeDocument/2006/relationships/hyperlink" Target="https://business.columbia.edu/insights/climate/energy-storage" TargetMode="External"/><Relationship Id="rId1" Type="http://schemas.openxmlformats.org/officeDocument/2006/relationships/tags" Target="../tags/tag22.xml"/><Relationship Id="rId6" Type="http://schemas.openxmlformats.org/officeDocument/2006/relationships/tags" Target="../tags/tag27.xml"/><Relationship Id="rId11" Type="http://schemas.openxmlformats.org/officeDocument/2006/relationships/oleObject" Target="../embeddings/oleObject7.bin"/><Relationship Id="rId5" Type="http://schemas.openxmlformats.org/officeDocument/2006/relationships/tags" Target="../tags/tag26.xml"/><Relationship Id="rId15" Type="http://schemas.openxmlformats.org/officeDocument/2006/relationships/hyperlink" Target="https://business.columbia.edu/insights/climate/cki" TargetMode="External"/><Relationship Id="rId10" Type="http://schemas.openxmlformats.org/officeDocument/2006/relationships/notesSlide" Target="../notesSlides/notesSlide3.xml"/><Relationship Id="rId4" Type="http://schemas.openxmlformats.org/officeDocument/2006/relationships/tags" Target="../tags/tag25.xml"/><Relationship Id="rId9" Type="http://schemas.openxmlformats.org/officeDocument/2006/relationships/slideLayout" Target="../slideLayouts/slideLayout1.xml"/><Relationship Id="rId14" Type="http://schemas.openxmlformats.org/officeDocument/2006/relationships/hyperlink" Target="https://business.columbia.edu/faculty/people/gernot-wagner" TargetMode="External"/></Relationships>
</file>

<file path=ppt/slides/_rels/slide40.xml.rels><?xml version="1.0" encoding="UTF-8" standalone="yes"?>
<Relationships xmlns="http://schemas.openxmlformats.org/package/2006/relationships"><Relationship Id="rId13" Type="http://schemas.openxmlformats.org/officeDocument/2006/relationships/tags" Target="../tags/tag671.xml"/><Relationship Id="rId18" Type="http://schemas.openxmlformats.org/officeDocument/2006/relationships/tags" Target="../tags/tag676.xml"/><Relationship Id="rId26" Type="http://schemas.openxmlformats.org/officeDocument/2006/relationships/tags" Target="../tags/tag684.xml"/><Relationship Id="rId39" Type="http://schemas.openxmlformats.org/officeDocument/2006/relationships/oleObject" Target="../embeddings/oleObject41.bin"/><Relationship Id="rId21" Type="http://schemas.openxmlformats.org/officeDocument/2006/relationships/tags" Target="../tags/tag679.xml"/><Relationship Id="rId34" Type="http://schemas.openxmlformats.org/officeDocument/2006/relationships/tags" Target="../tags/tag692.xml"/><Relationship Id="rId42" Type="http://schemas.openxmlformats.org/officeDocument/2006/relationships/hyperlink" Target="https://www.iea.org/data-and-statistics/data-tools/global-ev-data-explorer" TargetMode="External"/><Relationship Id="rId47" Type="http://schemas.openxmlformats.org/officeDocument/2006/relationships/hyperlink" Target="https://business.columbia.edu/insights/climate/cki" TargetMode="External"/><Relationship Id="rId7" Type="http://schemas.openxmlformats.org/officeDocument/2006/relationships/tags" Target="../tags/tag665.xml"/><Relationship Id="rId2" Type="http://schemas.openxmlformats.org/officeDocument/2006/relationships/tags" Target="../tags/tag660.xml"/><Relationship Id="rId16" Type="http://schemas.openxmlformats.org/officeDocument/2006/relationships/tags" Target="../tags/tag674.xml"/><Relationship Id="rId29" Type="http://schemas.openxmlformats.org/officeDocument/2006/relationships/tags" Target="../tags/tag687.xml"/><Relationship Id="rId1" Type="http://schemas.openxmlformats.org/officeDocument/2006/relationships/tags" Target="../tags/tag659.xml"/><Relationship Id="rId6" Type="http://schemas.openxmlformats.org/officeDocument/2006/relationships/tags" Target="../tags/tag664.xml"/><Relationship Id="rId11" Type="http://schemas.openxmlformats.org/officeDocument/2006/relationships/tags" Target="../tags/tag669.xml"/><Relationship Id="rId24" Type="http://schemas.openxmlformats.org/officeDocument/2006/relationships/tags" Target="../tags/tag682.xml"/><Relationship Id="rId32" Type="http://schemas.openxmlformats.org/officeDocument/2006/relationships/tags" Target="../tags/tag690.xml"/><Relationship Id="rId37" Type="http://schemas.openxmlformats.org/officeDocument/2006/relationships/slideLayout" Target="../slideLayouts/slideLayout12.xml"/><Relationship Id="rId40" Type="http://schemas.openxmlformats.org/officeDocument/2006/relationships/image" Target="../media/image77.emf"/><Relationship Id="rId45" Type="http://schemas.openxmlformats.org/officeDocument/2006/relationships/hyperlink" Target="https://ccci.berkeley.edu/sites/default/files/China_Dual_Credit_Policy_Brief_Feb2022.pdf" TargetMode="External"/><Relationship Id="rId5" Type="http://schemas.openxmlformats.org/officeDocument/2006/relationships/tags" Target="../tags/tag663.xml"/><Relationship Id="rId15" Type="http://schemas.openxmlformats.org/officeDocument/2006/relationships/tags" Target="../tags/tag673.xml"/><Relationship Id="rId23" Type="http://schemas.openxmlformats.org/officeDocument/2006/relationships/tags" Target="../tags/tag681.xml"/><Relationship Id="rId28" Type="http://schemas.openxmlformats.org/officeDocument/2006/relationships/tags" Target="../tags/tag686.xml"/><Relationship Id="rId36" Type="http://schemas.openxmlformats.org/officeDocument/2006/relationships/tags" Target="../tags/tag694.xml"/><Relationship Id="rId10" Type="http://schemas.openxmlformats.org/officeDocument/2006/relationships/tags" Target="../tags/tag668.xml"/><Relationship Id="rId19" Type="http://schemas.openxmlformats.org/officeDocument/2006/relationships/tags" Target="../tags/tag677.xml"/><Relationship Id="rId31" Type="http://schemas.openxmlformats.org/officeDocument/2006/relationships/tags" Target="../tags/tag689.xml"/><Relationship Id="rId44" Type="http://schemas.openxmlformats.org/officeDocument/2006/relationships/hyperlink" Target="https://www.technologyreview.com/2023/02/21/1068880/how-did-china-dominate-electric-cars-policy/#:~:text=Starting%20in%202009%2C%20the%20country,spending%20to%20improve%20their%20models." TargetMode="External"/><Relationship Id="rId4" Type="http://schemas.openxmlformats.org/officeDocument/2006/relationships/tags" Target="../tags/tag662.xml"/><Relationship Id="rId9" Type="http://schemas.openxmlformats.org/officeDocument/2006/relationships/tags" Target="../tags/tag667.xml"/><Relationship Id="rId14" Type="http://schemas.openxmlformats.org/officeDocument/2006/relationships/tags" Target="../tags/tag672.xml"/><Relationship Id="rId22" Type="http://schemas.openxmlformats.org/officeDocument/2006/relationships/tags" Target="../tags/tag680.xml"/><Relationship Id="rId27" Type="http://schemas.openxmlformats.org/officeDocument/2006/relationships/tags" Target="../tags/tag685.xml"/><Relationship Id="rId30" Type="http://schemas.openxmlformats.org/officeDocument/2006/relationships/tags" Target="../tags/tag688.xml"/><Relationship Id="rId35" Type="http://schemas.openxmlformats.org/officeDocument/2006/relationships/tags" Target="../tags/tag693.xml"/><Relationship Id="rId43" Type="http://schemas.openxmlformats.org/officeDocument/2006/relationships/hyperlink" Target="https://www.wri.org/insights/countries-adopting-electric-vehicles-fastest" TargetMode="External"/><Relationship Id="rId48" Type="http://schemas.openxmlformats.org/officeDocument/2006/relationships/hyperlink" Target="https://business.columbia.edu/insights/climate/energy-storage" TargetMode="External"/><Relationship Id="rId8" Type="http://schemas.openxmlformats.org/officeDocument/2006/relationships/tags" Target="../tags/tag666.xml"/><Relationship Id="rId3" Type="http://schemas.openxmlformats.org/officeDocument/2006/relationships/tags" Target="../tags/tag661.xml"/><Relationship Id="rId12" Type="http://schemas.openxmlformats.org/officeDocument/2006/relationships/tags" Target="../tags/tag670.xml"/><Relationship Id="rId17" Type="http://schemas.openxmlformats.org/officeDocument/2006/relationships/tags" Target="../tags/tag675.xml"/><Relationship Id="rId25" Type="http://schemas.openxmlformats.org/officeDocument/2006/relationships/tags" Target="../tags/tag683.xml"/><Relationship Id="rId33" Type="http://schemas.openxmlformats.org/officeDocument/2006/relationships/tags" Target="../tags/tag691.xml"/><Relationship Id="rId38" Type="http://schemas.openxmlformats.org/officeDocument/2006/relationships/notesSlide" Target="../notesSlides/notesSlide26.xml"/><Relationship Id="rId46" Type="http://schemas.openxmlformats.org/officeDocument/2006/relationships/hyperlink" Target="https://www.competitiveness.in/report-on-assessment-of-pli-scheme-on-ev-manufacturing-in-india/" TargetMode="External"/><Relationship Id="rId20" Type="http://schemas.openxmlformats.org/officeDocument/2006/relationships/tags" Target="../tags/tag678.xml"/><Relationship Id="rId41" Type="http://schemas.openxmlformats.org/officeDocument/2006/relationships/chart" Target="../charts/chart32.xml"/></Relationships>
</file>

<file path=ppt/slides/_rels/slide41.xml.rels><?xml version="1.0" encoding="UTF-8" standalone="yes"?>
<Relationships xmlns="http://schemas.openxmlformats.org/package/2006/relationships"><Relationship Id="rId26" Type="http://schemas.openxmlformats.org/officeDocument/2006/relationships/tags" Target="../tags/tag720.xml"/><Relationship Id="rId21" Type="http://schemas.openxmlformats.org/officeDocument/2006/relationships/tags" Target="../tags/tag715.xml"/><Relationship Id="rId42" Type="http://schemas.openxmlformats.org/officeDocument/2006/relationships/tags" Target="../tags/tag736.xml"/><Relationship Id="rId47" Type="http://schemas.openxmlformats.org/officeDocument/2006/relationships/tags" Target="../tags/tag741.xml"/><Relationship Id="rId63" Type="http://schemas.openxmlformats.org/officeDocument/2006/relationships/tags" Target="../tags/tag757.xml"/><Relationship Id="rId68" Type="http://schemas.openxmlformats.org/officeDocument/2006/relationships/tags" Target="../tags/tag762.xml"/><Relationship Id="rId84" Type="http://schemas.openxmlformats.org/officeDocument/2006/relationships/tags" Target="../tags/tag778.xml"/><Relationship Id="rId89" Type="http://schemas.openxmlformats.org/officeDocument/2006/relationships/tags" Target="../tags/tag783.xml"/><Relationship Id="rId112" Type="http://schemas.openxmlformats.org/officeDocument/2006/relationships/hyperlink" Target="https://business.columbia.edu/faculty/people/gernot-wagner" TargetMode="External"/><Relationship Id="rId16" Type="http://schemas.openxmlformats.org/officeDocument/2006/relationships/tags" Target="../tags/tag710.xml"/><Relationship Id="rId107" Type="http://schemas.openxmlformats.org/officeDocument/2006/relationships/image" Target="../media/image10.emf"/><Relationship Id="rId11" Type="http://schemas.openxmlformats.org/officeDocument/2006/relationships/tags" Target="../tags/tag705.xml"/><Relationship Id="rId32" Type="http://schemas.openxmlformats.org/officeDocument/2006/relationships/tags" Target="../tags/tag726.xml"/><Relationship Id="rId37" Type="http://schemas.openxmlformats.org/officeDocument/2006/relationships/tags" Target="../tags/tag731.xml"/><Relationship Id="rId53" Type="http://schemas.openxmlformats.org/officeDocument/2006/relationships/tags" Target="../tags/tag747.xml"/><Relationship Id="rId58" Type="http://schemas.openxmlformats.org/officeDocument/2006/relationships/tags" Target="../tags/tag752.xml"/><Relationship Id="rId74" Type="http://schemas.openxmlformats.org/officeDocument/2006/relationships/tags" Target="../tags/tag768.xml"/><Relationship Id="rId79" Type="http://schemas.openxmlformats.org/officeDocument/2006/relationships/tags" Target="../tags/tag773.xml"/><Relationship Id="rId102" Type="http://schemas.openxmlformats.org/officeDocument/2006/relationships/tags" Target="../tags/tag796.xml"/><Relationship Id="rId5" Type="http://schemas.openxmlformats.org/officeDocument/2006/relationships/tags" Target="../tags/tag699.xml"/><Relationship Id="rId90" Type="http://schemas.openxmlformats.org/officeDocument/2006/relationships/tags" Target="../tags/tag784.xml"/><Relationship Id="rId95" Type="http://schemas.openxmlformats.org/officeDocument/2006/relationships/tags" Target="../tags/tag789.xml"/><Relationship Id="rId22" Type="http://schemas.openxmlformats.org/officeDocument/2006/relationships/tags" Target="../tags/tag716.xml"/><Relationship Id="rId27" Type="http://schemas.openxmlformats.org/officeDocument/2006/relationships/tags" Target="../tags/tag721.xml"/><Relationship Id="rId43" Type="http://schemas.openxmlformats.org/officeDocument/2006/relationships/tags" Target="../tags/tag737.xml"/><Relationship Id="rId48" Type="http://schemas.openxmlformats.org/officeDocument/2006/relationships/tags" Target="../tags/tag742.xml"/><Relationship Id="rId64" Type="http://schemas.openxmlformats.org/officeDocument/2006/relationships/tags" Target="../tags/tag758.xml"/><Relationship Id="rId69" Type="http://schemas.openxmlformats.org/officeDocument/2006/relationships/tags" Target="../tags/tag763.xml"/><Relationship Id="rId113" Type="http://schemas.openxmlformats.org/officeDocument/2006/relationships/hyperlink" Target="https://business.columbia.edu/insights/climate/cki" TargetMode="External"/><Relationship Id="rId80" Type="http://schemas.openxmlformats.org/officeDocument/2006/relationships/tags" Target="../tags/tag774.xml"/><Relationship Id="rId85" Type="http://schemas.openxmlformats.org/officeDocument/2006/relationships/tags" Target="../tags/tag779.xml"/><Relationship Id="rId12" Type="http://schemas.openxmlformats.org/officeDocument/2006/relationships/tags" Target="../tags/tag706.xml"/><Relationship Id="rId17" Type="http://schemas.openxmlformats.org/officeDocument/2006/relationships/tags" Target="../tags/tag711.xml"/><Relationship Id="rId33" Type="http://schemas.openxmlformats.org/officeDocument/2006/relationships/tags" Target="../tags/tag727.xml"/><Relationship Id="rId38" Type="http://schemas.openxmlformats.org/officeDocument/2006/relationships/tags" Target="../tags/tag732.xml"/><Relationship Id="rId59" Type="http://schemas.openxmlformats.org/officeDocument/2006/relationships/tags" Target="../tags/tag753.xml"/><Relationship Id="rId103" Type="http://schemas.openxmlformats.org/officeDocument/2006/relationships/tags" Target="../tags/tag797.xml"/><Relationship Id="rId108" Type="http://schemas.openxmlformats.org/officeDocument/2006/relationships/chart" Target="../charts/chart33.xml"/><Relationship Id="rId54" Type="http://schemas.openxmlformats.org/officeDocument/2006/relationships/tags" Target="../tags/tag748.xml"/><Relationship Id="rId70" Type="http://schemas.openxmlformats.org/officeDocument/2006/relationships/tags" Target="../tags/tag764.xml"/><Relationship Id="rId75" Type="http://schemas.openxmlformats.org/officeDocument/2006/relationships/tags" Target="../tags/tag769.xml"/><Relationship Id="rId91" Type="http://schemas.openxmlformats.org/officeDocument/2006/relationships/tags" Target="../tags/tag785.xml"/><Relationship Id="rId96" Type="http://schemas.openxmlformats.org/officeDocument/2006/relationships/tags" Target="../tags/tag790.xml"/><Relationship Id="rId1" Type="http://schemas.openxmlformats.org/officeDocument/2006/relationships/tags" Target="../tags/tag695.xml"/><Relationship Id="rId6" Type="http://schemas.openxmlformats.org/officeDocument/2006/relationships/tags" Target="../tags/tag700.xml"/><Relationship Id="rId15" Type="http://schemas.openxmlformats.org/officeDocument/2006/relationships/tags" Target="../tags/tag709.xml"/><Relationship Id="rId23" Type="http://schemas.openxmlformats.org/officeDocument/2006/relationships/tags" Target="../tags/tag717.xml"/><Relationship Id="rId28" Type="http://schemas.openxmlformats.org/officeDocument/2006/relationships/tags" Target="../tags/tag722.xml"/><Relationship Id="rId36" Type="http://schemas.openxmlformats.org/officeDocument/2006/relationships/tags" Target="../tags/tag730.xml"/><Relationship Id="rId49" Type="http://schemas.openxmlformats.org/officeDocument/2006/relationships/tags" Target="../tags/tag743.xml"/><Relationship Id="rId57" Type="http://schemas.openxmlformats.org/officeDocument/2006/relationships/tags" Target="../tags/tag751.xml"/><Relationship Id="rId106" Type="http://schemas.openxmlformats.org/officeDocument/2006/relationships/oleObject" Target="../embeddings/oleObject42.bin"/><Relationship Id="rId114" Type="http://schemas.openxmlformats.org/officeDocument/2006/relationships/hyperlink" Target="https://business.columbia.edu/insights/climate/energy-storage" TargetMode="External"/><Relationship Id="rId10" Type="http://schemas.openxmlformats.org/officeDocument/2006/relationships/tags" Target="../tags/tag704.xml"/><Relationship Id="rId31" Type="http://schemas.openxmlformats.org/officeDocument/2006/relationships/tags" Target="../tags/tag725.xml"/><Relationship Id="rId44" Type="http://schemas.openxmlformats.org/officeDocument/2006/relationships/tags" Target="../tags/tag738.xml"/><Relationship Id="rId52" Type="http://schemas.openxmlformats.org/officeDocument/2006/relationships/tags" Target="../tags/tag746.xml"/><Relationship Id="rId60" Type="http://schemas.openxmlformats.org/officeDocument/2006/relationships/tags" Target="../tags/tag754.xml"/><Relationship Id="rId65" Type="http://schemas.openxmlformats.org/officeDocument/2006/relationships/tags" Target="../tags/tag759.xml"/><Relationship Id="rId73" Type="http://schemas.openxmlformats.org/officeDocument/2006/relationships/tags" Target="../tags/tag767.xml"/><Relationship Id="rId78" Type="http://schemas.openxmlformats.org/officeDocument/2006/relationships/tags" Target="../tags/tag772.xml"/><Relationship Id="rId81" Type="http://schemas.openxmlformats.org/officeDocument/2006/relationships/tags" Target="../tags/tag775.xml"/><Relationship Id="rId86" Type="http://schemas.openxmlformats.org/officeDocument/2006/relationships/tags" Target="../tags/tag780.xml"/><Relationship Id="rId94" Type="http://schemas.openxmlformats.org/officeDocument/2006/relationships/tags" Target="../tags/tag788.xml"/><Relationship Id="rId99" Type="http://schemas.openxmlformats.org/officeDocument/2006/relationships/tags" Target="../tags/tag793.xml"/><Relationship Id="rId101" Type="http://schemas.openxmlformats.org/officeDocument/2006/relationships/tags" Target="../tags/tag795.xml"/><Relationship Id="rId4" Type="http://schemas.openxmlformats.org/officeDocument/2006/relationships/tags" Target="../tags/tag698.xml"/><Relationship Id="rId9" Type="http://schemas.openxmlformats.org/officeDocument/2006/relationships/tags" Target="../tags/tag703.xml"/><Relationship Id="rId13" Type="http://schemas.openxmlformats.org/officeDocument/2006/relationships/tags" Target="../tags/tag707.xml"/><Relationship Id="rId18" Type="http://schemas.openxmlformats.org/officeDocument/2006/relationships/tags" Target="../tags/tag712.xml"/><Relationship Id="rId39" Type="http://schemas.openxmlformats.org/officeDocument/2006/relationships/tags" Target="../tags/tag733.xml"/><Relationship Id="rId109" Type="http://schemas.openxmlformats.org/officeDocument/2006/relationships/chart" Target="../charts/chart34.xml"/><Relationship Id="rId34" Type="http://schemas.openxmlformats.org/officeDocument/2006/relationships/tags" Target="../tags/tag728.xml"/><Relationship Id="rId50" Type="http://schemas.openxmlformats.org/officeDocument/2006/relationships/tags" Target="../tags/tag744.xml"/><Relationship Id="rId55" Type="http://schemas.openxmlformats.org/officeDocument/2006/relationships/tags" Target="../tags/tag749.xml"/><Relationship Id="rId76" Type="http://schemas.openxmlformats.org/officeDocument/2006/relationships/tags" Target="../tags/tag770.xml"/><Relationship Id="rId97" Type="http://schemas.openxmlformats.org/officeDocument/2006/relationships/tags" Target="../tags/tag791.xml"/><Relationship Id="rId104" Type="http://schemas.openxmlformats.org/officeDocument/2006/relationships/tags" Target="../tags/tag798.xml"/><Relationship Id="rId7" Type="http://schemas.openxmlformats.org/officeDocument/2006/relationships/tags" Target="../tags/tag701.xml"/><Relationship Id="rId71" Type="http://schemas.openxmlformats.org/officeDocument/2006/relationships/tags" Target="../tags/tag765.xml"/><Relationship Id="rId92" Type="http://schemas.openxmlformats.org/officeDocument/2006/relationships/tags" Target="../tags/tag786.xml"/><Relationship Id="rId2" Type="http://schemas.openxmlformats.org/officeDocument/2006/relationships/tags" Target="../tags/tag696.xml"/><Relationship Id="rId29" Type="http://schemas.openxmlformats.org/officeDocument/2006/relationships/tags" Target="../tags/tag723.xml"/><Relationship Id="rId24" Type="http://schemas.openxmlformats.org/officeDocument/2006/relationships/tags" Target="../tags/tag718.xml"/><Relationship Id="rId40" Type="http://schemas.openxmlformats.org/officeDocument/2006/relationships/tags" Target="../tags/tag734.xml"/><Relationship Id="rId45" Type="http://schemas.openxmlformats.org/officeDocument/2006/relationships/tags" Target="../tags/tag739.xml"/><Relationship Id="rId66" Type="http://schemas.openxmlformats.org/officeDocument/2006/relationships/tags" Target="../tags/tag760.xml"/><Relationship Id="rId87" Type="http://schemas.openxmlformats.org/officeDocument/2006/relationships/tags" Target="../tags/tag781.xml"/><Relationship Id="rId110" Type="http://schemas.openxmlformats.org/officeDocument/2006/relationships/hyperlink" Target="https://www.sciencedirect.com/science/article/pii/S2352152X23031985" TargetMode="External"/><Relationship Id="rId115" Type="http://schemas.openxmlformats.org/officeDocument/2006/relationships/chart" Target="../charts/chart35.xml"/><Relationship Id="rId61" Type="http://schemas.openxmlformats.org/officeDocument/2006/relationships/tags" Target="../tags/tag755.xml"/><Relationship Id="rId82" Type="http://schemas.openxmlformats.org/officeDocument/2006/relationships/tags" Target="../tags/tag776.xml"/><Relationship Id="rId19" Type="http://schemas.openxmlformats.org/officeDocument/2006/relationships/tags" Target="../tags/tag713.xml"/><Relationship Id="rId14" Type="http://schemas.openxmlformats.org/officeDocument/2006/relationships/tags" Target="../tags/tag708.xml"/><Relationship Id="rId30" Type="http://schemas.openxmlformats.org/officeDocument/2006/relationships/tags" Target="../tags/tag724.xml"/><Relationship Id="rId35" Type="http://schemas.openxmlformats.org/officeDocument/2006/relationships/tags" Target="../tags/tag729.xml"/><Relationship Id="rId56" Type="http://schemas.openxmlformats.org/officeDocument/2006/relationships/tags" Target="../tags/tag750.xml"/><Relationship Id="rId77" Type="http://schemas.openxmlformats.org/officeDocument/2006/relationships/tags" Target="../tags/tag771.xml"/><Relationship Id="rId100" Type="http://schemas.openxmlformats.org/officeDocument/2006/relationships/tags" Target="../tags/tag794.xml"/><Relationship Id="rId105" Type="http://schemas.openxmlformats.org/officeDocument/2006/relationships/slideLayout" Target="../slideLayouts/slideLayout12.xml"/><Relationship Id="rId8" Type="http://schemas.openxmlformats.org/officeDocument/2006/relationships/tags" Target="../tags/tag702.xml"/><Relationship Id="rId51" Type="http://schemas.openxmlformats.org/officeDocument/2006/relationships/tags" Target="../tags/tag745.xml"/><Relationship Id="rId72" Type="http://schemas.openxmlformats.org/officeDocument/2006/relationships/tags" Target="../tags/tag766.xml"/><Relationship Id="rId93" Type="http://schemas.openxmlformats.org/officeDocument/2006/relationships/tags" Target="../tags/tag787.xml"/><Relationship Id="rId98" Type="http://schemas.openxmlformats.org/officeDocument/2006/relationships/tags" Target="../tags/tag792.xml"/><Relationship Id="rId3" Type="http://schemas.openxmlformats.org/officeDocument/2006/relationships/tags" Target="../tags/tag697.xml"/><Relationship Id="rId25" Type="http://schemas.openxmlformats.org/officeDocument/2006/relationships/tags" Target="../tags/tag719.xml"/><Relationship Id="rId46" Type="http://schemas.openxmlformats.org/officeDocument/2006/relationships/tags" Target="../tags/tag740.xml"/><Relationship Id="rId67" Type="http://schemas.openxmlformats.org/officeDocument/2006/relationships/tags" Target="../tags/tag761.xml"/><Relationship Id="rId20" Type="http://schemas.openxmlformats.org/officeDocument/2006/relationships/tags" Target="../tags/tag714.xml"/><Relationship Id="rId41" Type="http://schemas.openxmlformats.org/officeDocument/2006/relationships/tags" Target="../tags/tag735.xml"/><Relationship Id="rId62" Type="http://schemas.openxmlformats.org/officeDocument/2006/relationships/tags" Target="../tags/tag756.xml"/><Relationship Id="rId83" Type="http://schemas.openxmlformats.org/officeDocument/2006/relationships/tags" Target="../tags/tag777.xml"/><Relationship Id="rId88" Type="http://schemas.openxmlformats.org/officeDocument/2006/relationships/tags" Target="../tags/tag782.xml"/><Relationship Id="rId111" Type="http://schemas.openxmlformats.org/officeDocument/2006/relationships/hyperlink" Target="https://fred.stlouisfed.org/series/CPIAUCSL" TargetMode="External"/></Relationships>
</file>

<file path=ppt/slides/_rels/slide42.xml.rels><?xml version="1.0" encoding="UTF-8" standalone="yes"?>
<Relationships xmlns="http://schemas.openxmlformats.org/package/2006/relationships"><Relationship Id="rId13" Type="http://schemas.openxmlformats.org/officeDocument/2006/relationships/tags" Target="../tags/tag811.xml"/><Relationship Id="rId18" Type="http://schemas.openxmlformats.org/officeDocument/2006/relationships/tags" Target="../tags/tag816.xml"/><Relationship Id="rId26" Type="http://schemas.openxmlformats.org/officeDocument/2006/relationships/tags" Target="../tags/tag824.xml"/><Relationship Id="rId21" Type="http://schemas.openxmlformats.org/officeDocument/2006/relationships/tags" Target="../tags/tag819.xml"/><Relationship Id="rId34" Type="http://schemas.openxmlformats.org/officeDocument/2006/relationships/hyperlink" Target="https://business.columbia.edu/insights/climate/energy-storage" TargetMode="External"/><Relationship Id="rId7" Type="http://schemas.openxmlformats.org/officeDocument/2006/relationships/tags" Target="../tags/tag805.xml"/><Relationship Id="rId12" Type="http://schemas.openxmlformats.org/officeDocument/2006/relationships/tags" Target="../tags/tag810.xml"/><Relationship Id="rId17" Type="http://schemas.openxmlformats.org/officeDocument/2006/relationships/tags" Target="../tags/tag815.xml"/><Relationship Id="rId25" Type="http://schemas.openxmlformats.org/officeDocument/2006/relationships/tags" Target="../tags/tag823.xml"/><Relationship Id="rId33" Type="http://schemas.openxmlformats.org/officeDocument/2006/relationships/hyperlink" Target="https://business.columbia.edu/insights/climate/cki" TargetMode="External"/><Relationship Id="rId2" Type="http://schemas.openxmlformats.org/officeDocument/2006/relationships/tags" Target="../tags/tag800.xml"/><Relationship Id="rId16" Type="http://schemas.openxmlformats.org/officeDocument/2006/relationships/tags" Target="../tags/tag814.xml"/><Relationship Id="rId20" Type="http://schemas.openxmlformats.org/officeDocument/2006/relationships/tags" Target="../tags/tag818.xml"/><Relationship Id="rId29" Type="http://schemas.openxmlformats.org/officeDocument/2006/relationships/oleObject" Target="../embeddings/oleObject43.bin"/><Relationship Id="rId1" Type="http://schemas.openxmlformats.org/officeDocument/2006/relationships/tags" Target="../tags/tag799.xml"/><Relationship Id="rId6" Type="http://schemas.openxmlformats.org/officeDocument/2006/relationships/tags" Target="../tags/tag804.xml"/><Relationship Id="rId11" Type="http://schemas.openxmlformats.org/officeDocument/2006/relationships/tags" Target="../tags/tag809.xml"/><Relationship Id="rId24" Type="http://schemas.openxmlformats.org/officeDocument/2006/relationships/tags" Target="../tags/tag822.xml"/><Relationship Id="rId32" Type="http://schemas.openxmlformats.org/officeDocument/2006/relationships/hyperlink" Target="https://business.columbia.edu/faculty/people/gernot-wagner" TargetMode="External"/><Relationship Id="rId37" Type="http://schemas.openxmlformats.org/officeDocument/2006/relationships/chart" Target="../charts/chart38.xml"/><Relationship Id="rId5" Type="http://schemas.openxmlformats.org/officeDocument/2006/relationships/tags" Target="../tags/tag803.xml"/><Relationship Id="rId15" Type="http://schemas.openxmlformats.org/officeDocument/2006/relationships/tags" Target="../tags/tag813.xml"/><Relationship Id="rId23" Type="http://schemas.openxmlformats.org/officeDocument/2006/relationships/tags" Target="../tags/tag821.xml"/><Relationship Id="rId28" Type="http://schemas.openxmlformats.org/officeDocument/2006/relationships/notesSlide" Target="../notesSlides/notesSlide27.xml"/><Relationship Id="rId36" Type="http://schemas.openxmlformats.org/officeDocument/2006/relationships/chart" Target="../charts/chart37.xml"/><Relationship Id="rId10" Type="http://schemas.openxmlformats.org/officeDocument/2006/relationships/tags" Target="../tags/tag808.xml"/><Relationship Id="rId19" Type="http://schemas.openxmlformats.org/officeDocument/2006/relationships/tags" Target="../tags/tag817.xml"/><Relationship Id="rId31" Type="http://schemas.openxmlformats.org/officeDocument/2006/relationships/hyperlink" Target="https://www.sciencedirect.com/science/article/pii/S2352152X23031985" TargetMode="External"/><Relationship Id="rId4" Type="http://schemas.openxmlformats.org/officeDocument/2006/relationships/tags" Target="../tags/tag802.xml"/><Relationship Id="rId9" Type="http://schemas.openxmlformats.org/officeDocument/2006/relationships/tags" Target="../tags/tag807.xml"/><Relationship Id="rId14" Type="http://schemas.openxmlformats.org/officeDocument/2006/relationships/tags" Target="../tags/tag812.xml"/><Relationship Id="rId22" Type="http://schemas.openxmlformats.org/officeDocument/2006/relationships/tags" Target="../tags/tag820.xml"/><Relationship Id="rId27" Type="http://schemas.openxmlformats.org/officeDocument/2006/relationships/slideLayout" Target="../slideLayouts/slideLayout12.xml"/><Relationship Id="rId30" Type="http://schemas.openxmlformats.org/officeDocument/2006/relationships/image" Target="../media/image10.emf"/><Relationship Id="rId35" Type="http://schemas.openxmlformats.org/officeDocument/2006/relationships/chart" Target="../charts/chart36.xml"/><Relationship Id="rId8" Type="http://schemas.openxmlformats.org/officeDocument/2006/relationships/tags" Target="../tags/tag806.xml"/><Relationship Id="rId3" Type="http://schemas.openxmlformats.org/officeDocument/2006/relationships/tags" Target="../tags/tag801.xml"/></Relationships>
</file>

<file path=ppt/slides/_rels/slide43.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oleObject" Target="../embeddings/oleObject44.bin"/><Relationship Id="rId7" Type="http://schemas.openxmlformats.org/officeDocument/2006/relationships/hyperlink" Target="https://business.columbia.edu/insights/climate/energy-storage" TargetMode="External"/><Relationship Id="rId2" Type="http://schemas.openxmlformats.org/officeDocument/2006/relationships/slideLayout" Target="../slideLayouts/slideLayout12.xml"/><Relationship Id="rId1" Type="http://schemas.openxmlformats.org/officeDocument/2006/relationships/tags" Target="../tags/tag82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78.emf"/><Relationship Id="rId9" Type="http://schemas.openxmlformats.org/officeDocument/2006/relationships/image" Target="../media/image80.png"/></Relationships>
</file>

<file path=ppt/slides/_rels/slide44.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notesSlide" Target="../notesSlides/notesSlide28.xml"/><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2.xml"/><Relationship Id="rId1" Type="http://schemas.openxmlformats.org/officeDocument/2006/relationships/tags" Target="../tags/tag826.xml"/><Relationship Id="rId6" Type="http://schemas.openxmlformats.org/officeDocument/2006/relationships/image" Target="../media/image82.jpeg"/><Relationship Id="rId5" Type="http://schemas.openxmlformats.org/officeDocument/2006/relationships/image" Target="../media/image81.emf"/><Relationship Id="rId4" Type="http://schemas.openxmlformats.org/officeDocument/2006/relationships/oleObject" Target="../embeddings/oleObject45.bin"/><Relationship Id="rId9" Type="http://schemas.openxmlformats.org/officeDocument/2006/relationships/hyperlink" Target="https://business.columbia.edu/insights/climate/energy-storage" TargetMode="External"/></Relationships>
</file>

<file path=ppt/slides/_rels/slide45.xml.rels><?xml version="1.0" encoding="UTF-8" standalone="yes"?>
<Relationships xmlns="http://schemas.openxmlformats.org/package/2006/relationships"><Relationship Id="rId13" Type="http://schemas.openxmlformats.org/officeDocument/2006/relationships/tags" Target="../tags/tag839.xml"/><Relationship Id="rId18" Type="http://schemas.openxmlformats.org/officeDocument/2006/relationships/tags" Target="../tags/tag844.xml"/><Relationship Id="rId26" Type="http://schemas.openxmlformats.org/officeDocument/2006/relationships/tags" Target="../tags/tag852.xml"/><Relationship Id="rId39" Type="http://schemas.openxmlformats.org/officeDocument/2006/relationships/tags" Target="../tags/tag865.xml"/><Relationship Id="rId21" Type="http://schemas.openxmlformats.org/officeDocument/2006/relationships/tags" Target="../tags/tag847.xml"/><Relationship Id="rId34" Type="http://schemas.openxmlformats.org/officeDocument/2006/relationships/tags" Target="../tags/tag860.xml"/><Relationship Id="rId42" Type="http://schemas.openxmlformats.org/officeDocument/2006/relationships/tags" Target="../tags/tag868.xml"/><Relationship Id="rId47" Type="http://schemas.openxmlformats.org/officeDocument/2006/relationships/tags" Target="../tags/tag873.xml"/><Relationship Id="rId50" Type="http://schemas.openxmlformats.org/officeDocument/2006/relationships/tags" Target="../tags/tag876.xml"/><Relationship Id="rId55" Type="http://schemas.openxmlformats.org/officeDocument/2006/relationships/chart" Target="../charts/chart39.xml"/><Relationship Id="rId7" Type="http://schemas.openxmlformats.org/officeDocument/2006/relationships/tags" Target="../tags/tag833.xml"/><Relationship Id="rId2" Type="http://schemas.openxmlformats.org/officeDocument/2006/relationships/tags" Target="../tags/tag828.xml"/><Relationship Id="rId16" Type="http://schemas.openxmlformats.org/officeDocument/2006/relationships/tags" Target="../tags/tag842.xml"/><Relationship Id="rId29" Type="http://schemas.openxmlformats.org/officeDocument/2006/relationships/tags" Target="../tags/tag855.xml"/><Relationship Id="rId11" Type="http://schemas.openxmlformats.org/officeDocument/2006/relationships/tags" Target="../tags/tag837.xml"/><Relationship Id="rId24" Type="http://schemas.openxmlformats.org/officeDocument/2006/relationships/tags" Target="../tags/tag850.xml"/><Relationship Id="rId32" Type="http://schemas.openxmlformats.org/officeDocument/2006/relationships/tags" Target="../tags/tag858.xml"/><Relationship Id="rId37" Type="http://schemas.openxmlformats.org/officeDocument/2006/relationships/tags" Target="../tags/tag863.xml"/><Relationship Id="rId40" Type="http://schemas.openxmlformats.org/officeDocument/2006/relationships/tags" Target="../tags/tag866.xml"/><Relationship Id="rId45" Type="http://schemas.openxmlformats.org/officeDocument/2006/relationships/tags" Target="../tags/tag871.xml"/><Relationship Id="rId53" Type="http://schemas.openxmlformats.org/officeDocument/2006/relationships/oleObject" Target="../embeddings/oleObject46.bin"/><Relationship Id="rId58" Type="http://schemas.openxmlformats.org/officeDocument/2006/relationships/hyperlink" Target="https://www.iea.org/reports/global-critical-minerals-outlook-2024" TargetMode="External"/><Relationship Id="rId5" Type="http://schemas.openxmlformats.org/officeDocument/2006/relationships/tags" Target="../tags/tag831.xml"/><Relationship Id="rId61" Type="http://schemas.openxmlformats.org/officeDocument/2006/relationships/hyperlink" Target="https://business.columbia.edu/insights/climate/cki" TargetMode="External"/><Relationship Id="rId19" Type="http://schemas.openxmlformats.org/officeDocument/2006/relationships/tags" Target="../tags/tag845.xml"/><Relationship Id="rId14" Type="http://schemas.openxmlformats.org/officeDocument/2006/relationships/tags" Target="../tags/tag840.xml"/><Relationship Id="rId22" Type="http://schemas.openxmlformats.org/officeDocument/2006/relationships/tags" Target="../tags/tag848.xml"/><Relationship Id="rId27" Type="http://schemas.openxmlformats.org/officeDocument/2006/relationships/tags" Target="../tags/tag853.xml"/><Relationship Id="rId30" Type="http://schemas.openxmlformats.org/officeDocument/2006/relationships/tags" Target="../tags/tag856.xml"/><Relationship Id="rId35" Type="http://schemas.openxmlformats.org/officeDocument/2006/relationships/tags" Target="../tags/tag861.xml"/><Relationship Id="rId43" Type="http://schemas.openxmlformats.org/officeDocument/2006/relationships/tags" Target="../tags/tag869.xml"/><Relationship Id="rId48" Type="http://schemas.openxmlformats.org/officeDocument/2006/relationships/tags" Target="../tags/tag874.xml"/><Relationship Id="rId56" Type="http://schemas.openxmlformats.org/officeDocument/2006/relationships/chart" Target="../charts/chart40.xml"/><Relationship Id="rId8" Type="http://schemas.openxmlformats.org/officeDocument/2006/relationships/tags" Target="../tags/tag834.xml"/><Relationship Id="rId51" Type="http://schemas.openxmlformats.org/officeDocument/2006/relationships/tags" Target="../tags/tag877.xml"/><Relationship Id="rId3" Type="http://schemas.openxmlformats.org/officeDocument/2006/relationships/tags" Target="../tags/tag829.xml"/><Relationship Id="rId12" Type="http://schemas.openxmlformats.org/officeDocument/2006/relationships/tags" Target="../tags/tag838.xml"/><Relationship Id="rId17" Type="http://schemas.openxmlformats.org/officeDocument/2006/relationships/tags" Target="../tags/tag843.xml"/><Relationship Id="rId25" Type="http://schemas.openxmlformats.org/officeDocument/2006/relationships/tags" Target="../tags/tag851.xml"/><Relationship Id="rId33" Type="http://schemas.openxmlformats.org/officeDocument/2006/relationships/tags" Target="../tags/tag859.xml"/><Relationship Id="rId38" Type="http://schemas.openxmlformats.org/officeDocument/2006/relationships/tags" Target="../tags/tag864.xml"/><Relationship Id="rId46" Type="http://schemas.openxmlformats.org/officeDocument/2006/relationships/tags" Target="../tags/tag872.xml"/><Relationship Id="rId59" Type="http://schemas.openxmlformats.org/officeDocument/2006/relationships/hyperlink" Target="https://asia.nikkei.com/Business/Markets/Commodities/Metals-expert-warns-of-shortage-of-high-grade-nickel-near-2030" TargetMode="External"/><Relationship Id="rId20" Type="http://schemas.openxmlformats.org/officeDocument/2006/relationships/tags" Target="../tags/tag846.xml"/><Relationship Id="rId41" Type="http://schemas.openxmlformats.org/officeDocument/2006/relationships/tags" Target="../tags/tag867.xml"/><Relationship Id="rId54" Type="http://schemas.openxmlformats.org/officeDocument/2006/relationships/image" Target="../media/image10.emf"/><Relationship Id="rId62" Type="http://schemas.openxmlformats.org/officeDocument/2006/relationships/hyperlink" Target="https://business.columbia.edu/insights/climate/energy-storage" TargetMode="External"/><Relationship Id="rId1" Type="http://schemas.openxmlformats.org/officeDocument/2006/relationships/tags" Target="../tags/tag827.xml"/><Relationship Id="rId6" Type="http://schemas.openxmlformats.org/officeDocument/2006/relationships/tags" Target="../tags/tag832.xml"/><Relationship Id="rId15" Type="http://schemas.openxmlformats.org/officeDocument/2006/relationships/tags" Target="../tags/tag841.xml"/><Relationship Id="rId23" Type="http://schemas.openxmlformats.org/officeDocument/2006/relationships/tags" Target="../tags/tag849.xml"/><Relationship Id="rId28" Type="http://schemas.openxmlformats.org/officeDocument/2006/relationships/tags" Target="../tags/tag854.xml"/><Relationship Id="rId36" Type="http://schemas.openxmlformats.org/officeDocument/2006/relationships/tags" Target="../tags/tag862.xml"/><Relationship Id="rId49" Type="http://schemas.openxmlformats.org/officeDocument/2006/relationships/tags" Target="../tags/tag875.xml"/><Relationship Id="rId57" Type="http://schemas.openxmlformats.org/officeDocument/2006/relationships/chart" Target="../charts/chart41.xml"/><Relationship Id="rId10" Type="http://schemas.openxmlformats.org/officeDocument/2006/relationships/tags" Target="../tags/tag836.xml"/><Relationship Id="rId31" Type="http://schemas.openxmlformats.org/officeDocument/2006/relationships/tags" Target="../tags/tag857.xml"/><Relationship Id="rId44" Type="http://schemas.openxmlformats.org/officeDocument/2006/relationships/tags" Target="../tags/tag870.xml"/><Relationship Id="rId52" Type="http://schemas.openxmlformats.org/officeDocument/2006/relationships/slideLayout" Target="../slideLayouts/slideLayout12.xml"/><Relationship Id="rId60" Type="http://schemas.openxmlformats.org/officeDocument/2006/relationships/hyperlink" Target="https://business.columbia.edu/faculty/people/gernot-wagner" TargetMode="External"/><Relationship Id="rId4" Type="http://schemas.openxmlformats.org/officeDocument/2006/relationships/tags" Target="../tags/tag830.xml"/><Relationship Id="rId9" Type="http://schemas.openxmlformats.org/officeDocument/2006/relationships/tags" Target="../tags/tag835.xml"/></Relationships>
</file>

<file path=ppt/slides/_rels/slide46.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45.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2.xml"/><Relationship Id="rId1" Type="http://schemas.openxmlformats.org/officeDocument/2006/relationships/tags" Target="../tags/tag878.xml"/><Relationship Id="rId6" Type="http://schemas.openxmlformats.org/officeDocument/2006/relationships/hyperlink" Target="https://www.statista.com/statistics/268790/countries-with-the-largest-lithium-reserves-worldwide/" TargetMode="External"/><Relationship Id="rId5" Type="http://schemas.openxmlformats.org/officeDocument/2006/relationships/hyperlink" Target="https://www.usgs.gov/publications/mineral-commodity-summaries-2024" TargetMode="External"/><Relationship Id="rId10" Type="http://schemas.openxmlformats.org/officeDocument/2006/relationships/image" Target="../media/image84.png"/><Relationship Id="rId4" Type="http://schemas.openxmlformats.org/officeDocument/2006/relationships/image" Target="../media/image83.emf"/><Relationship Id="rId9" Type="http://schemas.openxmlformats.org/officeDocument/2006/relationships/hyperlink" Target="https://business.columbia.edu/insights/climate/energy-storage" TargetMode="External"/></Relationships>
</file>

<file path=ppt/slides/_rels/slide47.xml.rels><?xml version="1.0" encoding="UTF-8" standalone="yes"?>
<Relationships xmlns="http://schemas.openxmlformats.org/package/2006/relationships"><Relationship Id="rId13" Type="http://schemas.openxmlformats.org/officeDocument/2006/relationships/tags" Target="../tags/tag891.xml"/><Relationship Id="rId18" Type="http://schemas.openxmlformats.org/officeDocument/2006/relationships/tags" Target="../tags/tag896.xml"/><Relationship Id="rId26" Type="http://schemas.openxmlformats.org/officeDocument/2006/relationships/tags" Target="../tags/tag904.xml"/><Relationship Id="rId39" Type="http://schemas.openxmlformats.org/officeDocument/2006/relationships/slideLayout" Target="../slideLayouts/slideLayout1.xml"/><Relationship Id="rId21" Type="http://schemas.openxmlformats.org/officeDocument/2006/relationships/tags" Target="../tags/tag899.xml"/><Relationship Id="rId34" Type="http://schemas.openxmlformats.org/officeDocument/2006/relationships/tags" Target="../tags/tag912.xml"/><Relationship Id="rId42" Type="http://schemas.openxmlformats.org/officeDocument/2006/relationships/image" Target="../media/image10.emf"/><Relationship Id="rId47" Type="http://schemas.openxmlformats.org/officeDocument/2006/relationships/hyperlink" Target="https://business.columbia.edu/insights/climate/cki" TargetMode="External"/><Relationship Id="rId50" Type="http://schemas.openxmlformats.org/officeDocument/2006/relationships/chart" Target="../charts/chart43.xml"/><Relationship Id="rId7" Type="http://schemas.openxmlformats.org/officeDocument/2006/relationships/tags" Target="../tags/tag885.xml"/><Relationship Id="rId2" Type="http://schemas.openxmlformats.org/officeDocument/2006/relationships/tags" Target="../tags/tag880.xml"/><Relationship Id="rId16" Type="http://schemas.openxmlformats.org/officeDocument/2006/relationships/tags" Target="../tags/tag894.xml"/><Relationship Id="rId29" Type="http://schemas.openxmlformats.org/officeDocument/2006/relationships/tags" Target="../tags/tag907.xml"/><Relationship Id="rId11" Type="http://schemas.openxmlformats.org/officeDocument/2006/relationships/tags" Target="../tags/tag889.xml"/><Relationship Id="rId24" Type="http://schemas.openxmlformats.org/officeDocument/2006/relationships/tags" Target="../tags/tag902.xml"/><Relationship Id="rId32" Type="http://schemas.openxmlformats.org/officeDocument/2006/relationships/tags" Target="../tags/tag910.xml"/><Relationship Id="rId37" Type="http://schemas.openxmlformats.org/officeDocument/2006/relationships/tags" Target="../tags/tag915.xml"/><Relationship Id="rId40" Type="http://schemas.openxmlformats.org/officeDocument/2006/relationships/notesSlide" Target="../notesSlides/notesSlide29.xml"/><Relationship Id="rId45" Type="http://schemas.openxmlformats.org/officeDocument/2006/relationships/hyperlink" Target="https://www.latitudemedia.com/news/catalyst-understanding-the-growing-world-of-battery-recycling" TargetMode="External"/><Relationship Id="rId5" Type="http://schemas.openxmlformats.org/officeDocument/2006/relationships/tags" Target="../tags/tag883.xml"/><Relationship Id="rId15" Type="http://schemas.openxmlformats.org/officeDocument/2006/relationships/tags" Target="../tags/tag893.xml"/><Relationship Id="rId23" Type="http://schemas.openxmlformats.org/officeDocument/2006/relationships/tags" Target="../tags/tag901.xml"/><Relationship Id="rId28" Type="http://schemas.openxmlformats.org/officeDocument/2006/relationships/tags" Target="../tags/tag906.xml"/><Relationship Id="rId36" Type="http://schemas.openxmlformats.org/officeDocument/2006/relationships/tags" Target="../tags/tag914.xml"/><Relationship Id="rId49" Type="http://schemas.openxmlformats.org/officeDocument/2006/relationships/chart" Target="../charts/chart42.xml"/><Relationship Id="rId10" Type="http://schemas.openxmlformats.org/officeDocument/2006/relationships/tags" Target="../tags/tag888.xml"/><Relationship Id="rId19" Type="http://schemas.openxmlformats.org/officeDocument/2006/relationships/tags" Target="../tags/tag897.xml"/><Relationship Id="rId31" Type="http://schemas.openxmlformats.org/officeDocument/2006/relationships/tags" Target="../tags/tag909.xml"/><Relationship Id="rId44" Type="http://schemas.openxmlformats.org/officeDocument/2006/relationships/hyperlink" Target="https://www.mckinsey.com/industries/automotive-and-assembly/our-insights/battery-recycling-takes-the-drivers-seat#/" TargetMode="External"/><Relationship Id="rId52" Type="http://schemas.openxmlformats.org/officeDocument/2006/relationships/chart" Target="../charts/chart45.xml"/><Relationship Id="rId4" Type="http://schemas.openxmlformats.org/officeDocument/2006/relationships/tags" Target="../tags/tag882.xml"/><Relationship Id="rId9" Type="http://schemas.openxmlformats.org/officeDocument/2006/relationships/tags" Target="../tags/tag887.xml"/><Relationship Id="rId14" Type="http://schemas.openxmlformats.org/officeDocument/2006/relationships/tags" Target="../tags/tag892.xml"/><Relationship Id="rId22" Type="http://schemas.openxmlformats.org/officeDocument/2006/relationships/tags" Target="../tags/tag900.xml"/><Relationship Id="rId27" Type="http://schemas.openxmlformats.org/officeDocument/2006/relationships/tags" Target="../tags/tag905.xml"/><Relationship Id="rId30" Type="http://schemas.openxmlformats.org/officeDocument/2006/relationships/tags" Target="../tags/tag908.xml"/><Relationship Id="rId35" Type="http://schemas.openxmlformats.org/officeDocument/2006/relationships/tags" Target="../tags/tag913.xml"/><Relationship Id="rId43" Type="http://schemas.openxmlformats.org/officeDocument/2006/relationships/hyperlink" Target="https://www.bcg.com/publications/2023/striking-gold-with-ev-battery-recycling" TargetMode="External"/><Relationship Id="rId48" Type="http://schemas.openxmlformats.org/officeDocument/2006/relationships/hyperlink" Target="https://business.columbia.edu/insights/climate/energy-storage" TargetMode="External"/><Relationship Id="rId8" Type="http://schemas.openxmlformats.org/officeDocument/2006/relationships/tags" Target="../tags/tag886.xml"/><Relationship Id="rId51" Type="http://schemas.openxmlformats.org/officeDocument/2006/relationships/chart" Target="../charts/chart44.xml"/><Relationship Id="rId3" Type="http://schemas.openxmlformats.org/officeDocument/2006/relationships/tags" Target="../tags/tag881.xml"/><Relationship Id="rId12" Type="http://schemas.openxmlformats.org/officeDocument/2006/relationships/tags" Target="../tags/tag890.xml"/><Relationship Id="rId17" Type="http://schemas.openxmlformats.org/officeDocument/2006/relationships/tags" Target="../tags/tag895.xml"/><Relationship Id="rId25" Type="http://schemas.openxmlformats.org/officeDocument/2006/relationships/tags" Target="../tags/tag903.xml"/><Relationship Id="rId33" Type="http://schemas.openxmlformats.org/officeDocument/2006/relationships/tags" Target="../tags/tag911.xml"/><Relationship Id="rId38" Type="http://schemas.openxmlformats.org/officeDocument/2006/relationships/tags" Target="../tags/tag916.xml"/><Relationship Id="rId46" Type="http://schemas.openxmlformats.org/officeDocument/2006/relationships/hyperlink" Target="https://business.columbia.edu/faculty/people/gernot-wagner" TargetMode="External"/><Relationship Id="rId20" Type="http://schemas.openxmlformats.org/officeDocument/2006/relationships/tags" Target="../tags/tag898.xml"/><Relationship Id="rId41" Type="http://schemas.openxmlformats.org/officeDocument/2006/relationships/oleObject" Target="../embeddings/oleObject47.bin"/><Relationship Id="rId1" Type="http://schemas.openxmlformats.org/officeDocument/2006/relationships/tags" Target="../tags/tag879.xml"/><Relationship Id="rId6" Type="http://schemas.openxmlformats.org/officeDocument/2006/relationships/tags" Target="../tags/tag884.xml"/></Relationships>
</file>

<file path=ppt/slides/_rels/slide48.xml.rels><?xml version="1.0" encoding="UTF-8" standalone="yes"?>
<Relationships xmlns="http://schemas.openxmlformats.org/package/2006/relationships"><Relationship Id="rId8" Type="http://schemas.openxmlformats.org/officeDocument/2006/relationships/tags" Target="../tags/tag924.xml"/><Relationship Id="rId13" Type="http://schemas.openxmlformats.org/officeDocument/2006/relationships/tags" Target="../tags/tag929.xml"/><Relationship Id="rId18" Type="http://schemas.openxmlformats.org/officeDocument/2006/relationships/oleObject" Target="../embeddings/oleObject48.bin"/><Relationship Id="rId26" Type="http://schemas.openxmlformats.org/officeDocument/2006/relationships/image" Target="../media/image86.png"/><Relationship Id="rId3" Type="http://schemas.openxmlformats.org/officeDocument/2006/relationships/tags" Target="../tags/tag919.xml"/><Relationship Id="rId21" Type="http://schemas.openxmlformats.org/officeDocument/2006/relationships/hyperlink" Target="https://www.mckinsey.com/industries/automotive-and-assembly/our-insights/battery-recycling-takes-the-drivers-seat#/" TargetMode="External"/><Relationship Id="rId7" Type="http://schemas.openxmlformats.org/officeDocument/2006/relationships/tags" Target="../tags/tag923.xml"/><Relationship Id="rId12" Type="http://schemas.openxmlformats.org/officeDocument/2006/relationships/tags" Target="../tags/tag928.xml"/><Relationship Id="rId17" Type="http://schemas.openxmlformats.org/officeDocument/2006/relationships/notesSlide" Target="../notesSlides/notesSlide30.xml"/><Relationship Id="rId25" Type="http://schemas.openxmlformats.org/officeDocument/2006/relationships/image" Target="../media/image85.png"/><Relationship Id="rId2" Type="http://schemas.openxmlformats.org/officeDocument/2006/relationships/tags" Target="../tags/tag918.xml"/><Relationship Id="rId16" Type="http://schemas.openxmlformats.org/officeDocument/2006/relationships/slideLayout" Target="../slideLayouts/slideLayout1.xml"/><Relationship Id="rId20" Type="http://schemas.openxmlformats.org/officeDocument/2006/relationships/hyperlink" Target="https://www.bcg.com/publications/2023/striking-gold-with-ev-battery-recycling" TargetMode="External"/><Relationship Id="rId1" Type="http://schemas.openxmlformats.org/officeDocument/2006/relationships/tags" Target="../tags/tag917.xml"/><Relationship Id="rId6" Type="http://schemas.openxmlformats.org/officeDocument/2006/relationships/tags" Target="../tags/tag922.xml"/><Relationship Id="rId11" Type="http://schemas.openxmlformats.org/officeDocument/2006/relationships/tags" Target="../tags/tag927.xml"/><Relationship Id="rId24" Type="http://schemas.openxmlformats.org/officeDocument/2006/relationships/hyperlink" Target="https://business.columbia.edu/insights/climate/energy-storage" TargetMode="External"/><Relationship Id="rId5" Type="http://schemas.openxmlformats.org/officeDocument/2006/relationships/tags" Target="../tags/tag921.xml"/><Relationship Id="rId15" Type="http://schemas.openxmlformats.org/officeDocument/2006/relationships/tags" Target="../tags/tag931.xml"/><Relationship Id="rId23" Type="http://schemas.openxmlformats.org/officeDocument/2006/relationships/hyperlink" Target="https://business.columbia.edu/insights/climate/cki" TargetMode="External"/><Relationship Id="rId28" Type="http://schemas.openxmlformats.org/officeDocument/2006/relationships/image" Target="../media/image88.jpeg"/><Relationship Id="rId10" Type="http://schemas.openxmlformats.org/officeDocument/2006/relationships/tags" Target="../tags/tag926.xml"/><Relationship Id="rId19" Type="http://schemas.openxmlformats.org/officeDocument/2006/relationships/image" Target="../media/image10.emf"/><Relationship Id="rId4" Type="http://schemas.openxmlformats.org/officeDocument/2006/relationships/tags" Target="../tags/tag920.xml"/><Relationship Id="rId9" Type="http://schemas.openxmlformats.org/officeDocument/2006/relationships/tags" Target="../tags/tag925.xml"/><Relationship Id="rId14" Type="http://schemas.openxmlformats.org/officeDocument/2006/relationships/tags" Target="../tags/tag930.xml"/><Relationship Id="rId22" Type="http://schemas.openxmlformats.org/officeDocument/2006/relationships/hyperlink" Target="https://business.columbia.edu/faculty/people/gernot-wagner" TargetMode="External"/><Relationship Id="rId27" Type="http://schemas.openxmlformats.org/officeDocument/2006/relationships/image" Target="../media/image87.png"/></Relationships>
</file>

<file path=ppt/slides/_rels/slide49.xml.rels><?xml version="1.0" encoding="UTF-8" standalone="yes"?>
<Relationships xmlns="http://schemas.openxmlformats.org/package/2006/relationships"><Relationship Id="rId8" Type="http://schemas.openxmlformats.org/officeDocument/2006/relationships/tags" Target="../tags/tag939.xml"/><Relationship Id="rId13" Type="http://schemas.openxmlformats.org/officeDocument/2006/relationships/tags" Target="../tags/tag944.xml"/><Relationship Id="rId18" Type="http://schemas.openxmlformats.org/officeDocument/2006/relationships/tags" Target="../tags/tag949.xml"/><Relationship Id="rId26" Type="http://schemas.openxmlformats.org/officeDocument/2006/relationships/chart" Target="../charts/chart46.xml"/><Relationship Id="rId3" Type="http://schemas.openxmlformats.org/officeDocument/2006/relationships/tags" Target="../tags/tag934.xml"/><Relationship Id="rId21" Type="http://schemas.openxmlformats.org/officeDocument/2006/relationships/tags" Target="../tags/tag952.xml"/><Relationship Id="rId7" Type="http://schemas.openxmlformats.org/officeDocument/2006/relationships/tags" Target="../tags/tag938.xml"/><Relationship Id="rId12" Type="http://schemas.openxmlformats.org/officeDocument/2006/relationships/tags" Target="../tags/tag943.xml"/><Relationship Id="rId17" Type="http://schemas.openxmlformats.org/officeDocument/2006/relationships/tags" Target="../tags/tag948.xml"/><Relationship Id="rId25" Type="http://schemas.openxmlformats.org/officeDocument/2006/relationships/image" Target="../media/image89.emf"/><Relationship Id="rId2" Type="http://schemas.openxmlformats.org/officeDocument/2006/relationships/tags" Target="../tags/tag933.xml"/><Relationship Id="rId16" Type="http://schemas.openxmlformats.org/officeDocument/2006/relationships/tags" Target="../tags/tag947.xml"/><Relationship Id="rId20" Type="http://schemas.openxmlformats.org/officeDocument/2006/relationships/tags" Target="../tags/tag951.xml"/><Relationship Id="rId29" Type="http://schemas.openxmlformats.org/officeDocument/2006/relationships/hyperlink" Target="https://www.spglobal.com/commodityinsights/en/market-insights/latest-news/metals/081624-china-unveils-new-used-ev-power-batteries-rules-recycling-market-remains-gloomy" TargetMode="External"/><Relationship Id="rId1" Type="http://schemas.openxmlformats.org/officeDocument/2006/relationships/tags" Target="../tags/tag932.xml"/><Relationship Id="rId6" Type="http://schemas.openxmlformats.org/officeDocument/2006/relationships/tags" Target="../tags/tag937.xml"/><Relationship Id="rId11" Type="http://schemas.openxmlformats.org/officeDocument/2006/relationships/tags" Target="../tags/tag942.xml"/><Relationship Id="rId24" Type="http://schemas.openxmlformats.org/officeDocument/2006/relationships/oleObject" Target="../embeddings/oleObject49.bin"/><Relationship Id="rId32" Type="http://schemas.openxmlformats.org/officeDocument/2006/relationships/hyperlink" Target="https://business.columbia.edu/insights/climate/energy-storage" TargetMode="External"/><Relationship Id="rId5" Type="http://schemas.openxmlformats.org/officeDocument/2006/relationships/tags" Target="../tags/tag936.xml"/><Relationship Id="rId15" Type="http://schemas.openxmlformats.org/officeDocument/2006/relationships/tags" Target="../tags/tag946.xml"/><Relationship Id="rId23" Type="http://schemas.openxmlformats.org/officeDocument/2006/relationships/slideLayout" Target="../slideLayouts/slideLayout1.xml"/><Relationship Id="rId28" Type="http://schemas.openxmlformats.org/officeDocument/2006/relationships/hyperlink" Target="https://dialogue.earth/en/pollution/how-can-china-address-its-ev-battery-recycling-challenge/" TargetMode="External"/><Relationship Id="rId10" Type="http://schemas.openxmlformats.org/officeDocument/2006/relationships/tags" Target="../tags/tag941.xml"/><Relationship Id="rId19" Type="http://schemas.openxmlformats.org/officeDocument/2006/relationships/tags" Target="../tags/tag950.xml"/><Relationship Id="rId31" Type="http://schemas.openxmlformats.org/officeDocument/2006/relationships/hyperlink" Target="https://business.columbia.edu/insights/climate/cki" TargetMode="External"/><Relationship Id="rId4" Type="http://schemas.openxmlformats.org/officeDocument/2006/relationships/tags" Target="../tags/tag935.xml"/><Relationship Id="rId9" Type="http://schemas.openxmlformats.org/officeDocument/2006/relationships/tags" Target="../tags/tag940.xml"/><Relationship Id="rId14" Type="http://schemas.openxmlformats.org/officeDocument/2006/relationships/tags" Target="../tags/tag945.xml"/><Relationship Id="rId22" Type="http://schemas.openxmlformats.org/officeDocument/2006/relationships/tags" Target="../tags/tag953.xml"/><Relationship Id="rId27" Type="http://schemas.openxmlformats.org/officeDocument/2006/relationships/chart" Target="../charts/chart47.xml"/><Relationship Id="rId30" Type="http://schemas.openxmlformats.org/officeDocument/2006/relationships/hyperlink" Target="https://business.columbia.edu/faculty/people/gernot-wagner" TargetMode="External"/></Relationships>
</file>

<file path=ppt/slides/_rels/slide5.xml.rels><?xml version="1.0" encoding="UTF-8" standalone="yes"?>
<Relationships xmlns="http://schemas.openxmlformats.org/package/2006/relationships"><Relationship Id="rId8" Type="http://schemas.openxmlformats.org/officeDocument/2006/relationships/hyperlink" Target="https://www.renaultgroup.com/en/news-on-air/news/the-future-of-energy-storage-are-batteries-the-answer/" TargetMode="External"/><Relationship Id="rId13" Type="http://schemas.openxmlformats.org/officeDocument/2006/relationships/image" Target="../media/image13.png"/><Relationship Id="rId18" Type="http://schemas.openxmlformats.org/officeDocument/2006/relationships/image" Target="../media/image18.svg"/><Relationship Id="rId3" Type="http://schemas.openxmlformats.org/officeDocument/2006/relationships/slideLayout" Target="../slideLayouts/slideLayout1.xml"/><Relationship Id="rId7" Type="http://schemas.openxmlformats.org/officeDocument/2006/relationships/hyperlink" Target="https://www.power-sonic.com/blog/what-is-battery-energy-storage/" TargetMode="External"/><Relationship Id="rId12" Type="http://schemas.openxmlformats.org/officeDocument/2006/relationships/hyperlink" Target="https://business.columbia.edu/insights/climate/energy-storage" TargetMode="External"/><Relationship Id="rId17" Type="http://schemas.openxmlformats.org/officeDocument/2006/relationships/image" Target="../media/image17.png"/><Relationship Id="rId2" Type="http://schemas.openxmlformats.org/officeDocument/2006/relationships/tags" Target="../tags/tag31.xml"/><Relationship Id="rId16" Type="http://schemas.openxmlformats.org/officeDocument/2006/relationships/image" Target="../media/image16.svg"/><Relationship Id="rId1" Type="http://schemas.openxmlformats.org/officeDocument/2006/relationships/tags" Target="../tags/tag30.xml"/><Relationship Id="rId6" Type="http://schemas.openxmlformats.org/officeDocument/2006/relationships/hyperlink" Target="https://www.c3controls.com/white-paper/understanding-energy-storage-systems/"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12.emf"/><Relationship Id="rId15" Type="http://schemas.openxmlformats.org/officeDocument/2006/relationships/image" Target="../media/image15.png"/><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8.bin"/><Relationship Id="rId9" Type="http://schemas.openxmlformats.org/officeDocument/2006/relationships/hyperlink" Target="https://driveclean.ca.gov/battery-electric#:~:text=Battery%2Delectric%20cars%20don't,cost%20than%20fueling%20with%20gasoline." TargetMode="External"/><Relationship Id="rId14" Type="http://schemas.openxmlformats.org/officeDocument/2006/relationships/image" Target="../media/image14.svg"/></Relationships>
</file>

<file path=ppt/slides/_rels/slide50.xml.rels><?xml version="1.0" encoding="UTF-8" standalone="yes"?>
<Relationships xmlns="http://schemas.openxmlformats.org/package/2006/relationships"><Relationship Id="rId13" Type="http://schemas.openxmlformats.org/officeDocument/2006/relationships/tags" Target="../tags/tag966.xml"/><Relationship Id="rId18" Type="http://schemas.openxmlformats.org/officeDocument/2006/relationships/tags" Target="../tags/tag971.xml"/><Relationship Id="rId26" Type="http://schemas.openxmlformats.org/officeDocument/2006/relationships/tags" Target="../tags/tag979.xml"/><Relationship Id="rId39" Type="http://schemas.openxmlformats.org/officeDocument/2006/relationships/tags" Target="../tags/tag992.xml"/><Relationship Id="rId21" Type="http://schemas.openxmlformats.org/officeDocument/2006/relationships/tags" Target="../tags/tag974.xml"/><Relationship Id="rId34" Type="http://schemas.openxmlformats.org/officeDocument/2006/relationships/tags" Target="../tags/tag987.xml"/><Relationship Id="rId42" Type="http://schemas.openxmlformats.org/officeDocument/2006/relationships/slideLayout" Target="../slideLayouts/slideLayout1.xml"/><Relationship Id="rId47" Type="http://schemas.openxmlformats.org/officeDocument/2006/relationships/hyperlink" Target="https://business.columbia.edu/insights/climate/cki" TargetMode="External"/><Relationship Id="rId50" Type="http://schemas.openxmlformats.org/officeDocument/2006/relationships/chart" Target="../charts/chart49.xml"/><Relationship Id="rId7" Type="http://schemas.openxmlformats.org/officeDocument/2006/relationships/tags" Target="../tags/tag960.xml"/><Relationship Id="rId2" Type="http://schemas.openxmlformats.org/officeDocument/2006/relationships/tags" Target="../tags/tag955.xml"/><Relationship Id="rId16" Type="http://schemas.openxmlformats.org/officeDocument/2006/relationships/tags" Target="../tags/tag969.xml"/><Relationship Id="rId29" Type="http://schemas.openxmlformats.org/officeDocument/2006/relationships/tags" Target="../tags/tag982.xml"/><Relationship Id="rId11" Type="http://schemas.openxmlformats.org/officeDocument/2006/relationships/tags" Target="../tags/tag964.xml"/><Relationship Id="rId24" Type="http://schemas.openxmlformats.org/officeDocument/2006/relationships/tags" Target="../tags/tag977.xml"/><Relationship Id="rId32" Type="http://schemas.openxmlformats.org/officeDocument/2006/relationships/tags" Target="../tags/tag985.xml"/><Relationship Id="rId37" Type="http://schemas.openxmlformats.org/officeDocument/2006/relationships/tags" Target="../tags/tag990.xml"/><Relationship Id="rId40" Type="http://schemas.openxmlformats.org/officeDocument/2006/relationships/tags" Target="../tags/tag993.xml"/><Relationship Id="rId45" Type="http://schemas.openxmlformats.org/officeDocument/2006/relationships/hyperlink" Target="https://www.iea.org/reports/global-ev-outlook-2024/outlook-for-electric-vehicle-charging-infrastructure" TargetMode="External"/><Relationship Id="rId5" Type="http://schemas.openxmlformats.org/officeDocument/2006/relationships/tags" Target="../tags/tag958.xml"/><Relationship Id="rId15" Type="http://schemas.openxmlformats.org/officeDocument/2006/relationships/tags" Target="../tags/tag968.xml"/><Relationship Id="rId23" Type="http://schemas.openxmlformats.org/officeDocument/2006/relationships/tags" Target="../tags/tag976.xml"/><Relationship Id="rId28" Type="http://schemas.openxmlformats.org/officeDocument/2006/relationships/tags" Target="../tags/tag981.xml"/><Relationship Id="rId36" Type="http://schemas.openxmlformats.org/officeDocument/2006/relationships/tags" Target="../tags/tag989.xml"/><Relationship Id="rId49" Type="http://schemas.openxmlformats.org/officeDocument/2006/relationships/chart" Target="../charts/chart48.xml"/><Relationship Id="rId10" Type="http://schemas.openxmlformats.org/officeDocument/2006/relationships/tags" Target="../tags/tag963.xml"/><Relationship Id="rId19" Type="http://schemas.openxmlformats.org/officeDocument/2006/relationships/tags" Target="../tags/tag972.xml"/><Relationship Id="rId31" Type="http://schemas.openxmlformats.org/officeDocument/2006/relationships/tags" Target="../tags/tag984.xml"/><Relationship Id="rId44" Type="http://schemas.openxmlformats.org/officeDocument/2006/relationships/image" Target="../media/image10.emf"/><Relationship Id="rId4" Type="http://schemas.openxmlformats.org/officeDocument/2006/relationships/tags" Target="../tags/tag957.xml"/><Relationship Id="rId9" Type="http://schemas.openxmlformats.org/officeDocument/2006/relationships/tags" Target="../tags/tag962.xml"/><Relationship Id="rId14" Type="http://schemas.openxmlformats.org/officeDocument/2006/relationships/tags" Target="../tags/tag967.xml"/><Relationship Id="rId22" Type="http://schemas.openxmlformats.org/officeDocument/2006/relationships/tags" Target="../tags/tag975.xml"/><Relationship Id="rId27" Type="http://schemas.openxmlformats.org/officeDocument/2006/relationships/tags" Target="../tags/tag980.xml"/><Relationship Id="rId30" Type="http://schemas.openxmlformats.org/officeDocument/2006/relationships/tags" Target="../tags/tag983.xml"/><Relationship Id="rId35" Type="http://schemas.openxmlformats.org/officeDocument/2006/relationships/tags" Target="../tags/tag988.xml"/><Relationship Id="rId43" Type="http://schemas.openxmlformats.org/officeDocument/2006/relationships/oleObject" Target="../embeddings/oleObject50.bin"/><Relationship Id="rId48" Type="http://schemas.openxmlformats.org/officeDocument/2006/relationships/hyperlink" Target="https://business.columbia.edu/insights/climate/energy-storage" TargetMode="External"/><Relationship Id="rId8" Type="http://schemas.openxmlformats.org/officeDocument/2006/relationships/tags" Target="../tags/tag961.xml"/><Relationship Id="rId3" Type="http://schemas.openxmlformats.org/officeDocument/2006/relationships/tags" Target="../tags/tag956.xml"/><Relationship Id="rId12" Type="http://schemas.openxmlformats.org/officeDocument/2006/relationships/tags" Target="../tags/tag965.xml"/><Relationship Id="rId17" Type="http://schemas.openxmlformats.org/officeDocument/2006/relationships/tags" Target="../tags/tag970.xml"/><Relationship Id="rId25" Type="http://schemas.openxmlformats.org/officeDocument/2006/relationships/tags" Target="../tags/tag978.xml"/><Relationship Id="rId33" Type="http://schemas.openxmlformats.org/officeDocument/2006/relationships/tags" Target="../tags/tag986.xml"/><Relationship Id="rId38" Type="http://schemas.openxmlformats.org/officeDocument/2006/relationships/tags" Target="../tags/tag991.xml"/><Relationship Id="rId46" Type="http://schemas.openxmlformats.org/officeDocument/2006/relationships/hyperlink" Target="https://business.columbia.edu/faculty/people/gernot-wagner" TargetMode="External"/><Relationship Id="rId20" Type="http://schemas.openxmlformats.org/officeDocument/2006/relationships/tags" Target="../tags/tag973.xml"/><Relationship Id="rId41" Type="http://schemas.openxmlformats.org/officeDocument/2006/relationships/tags" Target="../tags/tag994.xml"/><Relationship Id="rId1" Type="http://schemas.openxmlformats.org/officeDocument/2006/relationships/tags" Target="../tags/tag954.xml"/><Relationship Id="rId6" Type="http://schemas.openxmlformats.org/officeDocument/2006/relationships/tags" Target="../tags/tag959.xml"/></Relationships>
</file>

<file path=ppt/slides/_rels/slide51.xml.rels><?xml version="1.0" encoding="UTF-8" standalone="yes"?>
<Relationships xmlns="http://schemas.openxmlformats.org/package/2006/relationships"><Relationship Id="rId13" Type="http://schemas.openxmlformats.org/officeDocument/2006/relationships/tags" Target="../tags/tag1007.xml"/><Relationship Id="rId18" Type="http://schemas.openxmlformats.org/officeDocument/2006/relationships/tags" Target="../tags/tag1012.xml"/><Relationship Id="rId26" Type="http://schemas.openxmlformats.org/officeDocument/2006/relationships/tags" Target="../tags/tag1020.xml"/><Relationship Id="rId39" Type="http://schemas.openxmlformats.org/officeDocument/2006/relationships/hyperlink" Target="https://business.columbia.edu/insights/climate/cki" TargetMode="External"/><Relationship Id="rId21" Type="http://schemas.openxmlformats.org/officeDocument/2006/relationships/tags" Target="../tags/tag1015.xml"/><Relationship Id="rId34" Type="http://schemas.openxmlformats.org/officeDocument/2006/relationships/oleObject" Target="../embeddings/oleObject51.bin"/><Relationship Id="rId42" Type="http://schemas.openxmlformats.org/officeDocument/2006/relationships/image" Target="../media/image90.png"/><Relationship Id="rId47" Type="http://schemas.openxmlformats.org/officeDocument/2006/relationships/image" Target="../media/image95.png"/><Relationship Id="rId7" Type="http://schemas.openxmlformats.org/officeDocument/2006/relationships/tags" Target="../tags/tag1001.xml"/><Relationship Id="rId2" Type="http://schemas.openxmlformats.org/officeDocument/2006/relationships/tags" Target="../tags/tag996.xml"/><Relationship Id="rId16" Type="http://schemas.openxmlformats.org/officeDocument/2006/relationships/tags" Target="../tags/tag1010.xml"/><Relationship Id="rId29" Type="http://schemas.openxmlformats.org/officeDocument/2006/relationships/tags" Target="../tags/tag1023.xml"/><Relationship Id="rId1" Type="http://schemas.openxmlformats.org/officeDocument/2006/relationships/tags" Target="../tags/tag995.xml"/><Relationship Id="rId6" Type="http://schemas.openxmlformats.org/officeDocument/2006/relationships/tags" Target="../tags/tag1000.xml"/><Relationship Id="rId11" Type="http://schemas.openxmlformats.org/officeDocument/2006/relationships/tags" Target="../tags/tag1005.xml"/><Relationship Id="rId24" Type="http://schemas.openxmlformats.org/officeDocument/2006/relationships/tags" Target="../tags/tag1018.xml"/><Relationship Id="rId32" Type="http://schemas.openxmlformats.org/officeDocument/2006/relationships/tags" Target="../tags/tag1026.xml"/><Relationship Id="rId37" Type="http://schemas.openxmlformats.org/officeDocument/2006/relationships/hyperlink" Target="https://evchargingsummit.com/blog/top-ev-charging-station-solutions/" TargetMode="External"/><Relationship Id="rId40" Type="http://schemas.openxmlformats.org/officeDocument/2006/relationships/hyperlink" Target="https://business.columbia.edu/insights/climate/energy-storage" TargetMode="External"/><Relationship Id="rId45" Type="http://schemas.openxmlformats.org/officeDocument/2006/relationships/image" Target="../media/image93.jpeg"/><Relationship Id="rId5" Type="http://schemas.openxmlformats.org/officeDocument/2006/relationships/tags" Target="../tags/tag999.xml"/><Relationship Id="rId15" Type="http://schemas.openxmlformats.org/officeDocument/2006/relationships/tags" Target="../tags/tag1009.xml"/><Relationship Id="rId23" Type="http://schemas.openxmlformats.org/officeDocument/2006/relationships/tags" Target="../tags/tag1017.xml"/><Relationship Id="rId28" Type="http://schemas.openxmlformats.org/officeDocument/2006/relationships/tags" Target="../tags/tag1022.xml"/><Relationship Id="rId36" Type="http://schemas.openxmlformats.org/officeDocument/2006/relationships/hyperlink" Target="https://www.bain.com/insights/electric-vehicle-charging-shifts-into-high-gear/" TargetMode="External"/><Relationship Id="rId10" Type="http://schemas.openxmlformats.org/officeDocument/2006/relationships/tags" Target="../tags/tag1004.xml"/><Relationship Id="rId19" Type="http://schemas.openxmlformats.org/officeDocument/2006/relationships/tags" Target="../tags/tag1013.xml"/><Relationship Id="rId31" Type="http://schemas.openxmlformats.org/officeDocument/2006/relationships/tags" Target="../tags/tag1025.xml"/><Relationship Id="rId44" Type="http://schemas.openxmlformats.org/officeDocument/2006/relationships/image" Target="../media/image92.png"/><Relationship Id="rId4" Type="http://schemas.openxmlformats.org/officeDocument/2006/relationships/tags" Target="../tags/tag998.xml"/><Relationship Id="rId9" Type="http://schemas.openxmlformats.org/officeDocument/2006/relationships/tags" Target="../tags/tag1003.xml"/><Relationship Id="rId14" Type="http://schemas.openxmlformats.org/officeDocument/2006/relationships/tags" Target="../tags/tag1008.xml"/><Relationship Id="rId22" Type="http://schemas.openxmlformats.org/officeDocument/2006/relationships/tags" Target="../tags/tag1016.xml"/><Relationship Id="rId27" Type="http://schemas.openxmlformats.org/officeDocument/2006/relationships/tags" Target="../tags/tag1021.xml"/><Relationship Id="rId30" Type="http://schemas.openxmlformats.org/officeDocument/2006/relationships/tags" Target="../tags/tag1024.xml"/><Relationship Id="rId35" Type="http://schemas.openxmlformats.org/officeDocument/2006/relationships/image" Target="../media/image10.emf"/><Relationship Id="rId43" Type="http://schemas.openxmlformats.org/officeDocument/2006/relationships/image" Target="../media/image91.png"/><Relationship Id="rId48" Type="http://schemas.openxmlformats.org/officeDocument/2006/relationships/image" Target="../media/image96.png"/><Relationship Id="rId8" Type="http://schemas.openxmlformats.org/officeDocument/2006/relationships/tags" Target="../tags/tag1002.xml"/><Relationship Id="rId3" Type="http://schemas.openxmlformats.org/officeDocument/2006/relationships/tags" Target="../tags/tag997.xml"/><Relationship Id="rId12" Type="http://schemas.openxmlformats.org/officeDocument/2006/relationships/tags" Target="../tags/tag1006.xml"/><Relationship Id="rId17" Type="http://schemas.openxmlformats.org/officeDocument/2006/relationships/tags" Target="../tags/tag1011.xml"/><Relationship Id="rId25" Type="http://schemas.openxmlformats.org/officeDocument/2006/relationships/tags" Target="../tags/tag1019.xml"/><Relationship Id="rId33" Type="http://schemas.openxmlformats.org/officeDocument/2006/relationships/slideLayout" Target="../slideLayouts/slideLayout1.xml"/><Relationship Id="rId38" Type="http://schemas.openxmlformats.org/officeDocument/2006/relationships/hyperlink" Target="https://business.columbia.edu/faculty/people/gernot-wagner" TargetMode="External"/><Relationship Id="rId46" Type="http://schemas.openxmlformats.org/officeDocument/2006/relationships/image" Target="../media/image94.png"/><Relationship Id="rId20" Type="http://schemas.openxmlformats.org/officeDocument/2006/relationships/tags" Target="../tags/tag1014.xml"/><Relationship Id="rId41" Type="http://schemas.openxmlformats.org/officeDocument/2006/relationships/chart" Target="../charts/chart50.xml"/></Relationships>
</file>

<file path=ppt/slides/_rels/slide52.xml.rels><?xml version="1.0" encoding="UTF-8" standalone="yes"?>
<Relationships xmlns="http://schemas.openxmlformats.org/package/2006/relationships"><Relationship Id="rId26" Type="http://schemas.openxmlformats.org/officeDocument/2006/relationships/tags" Target="../tags/tag1052.xml"/><Relationship Id="rId21" Type="http://schemas.openxmlformats.org/officeDocument/2006/relationships/tags" Target="../tags/tag1047.xml"/><Relationship Id="rId42" Type="http://schemas.openxmlformats.org/officeDocument/2006/relationships/tags" Target="../tags/tag1068.xml"/><Relationship Id="rId47" Type="http://schemas.openxmlformats.org/officeDocument/2006/relationships/tags" Target="../tags/tag1073.xml"/><Relationship Id="rId63" Type="http://schemas.openxmlformats.org/officeDocument/2006/relationships/slideLayout" Target="../slideLayouts/slideLayout1.xml"/><Relationship Id="rId68" Type="http://schemas.openxmlformats.org/officeDocument/2006/relationships/hyperlink" Target="https://www.statista.com/topics/9310/charging-infrastructure-in-the-united-states/#topicOverview" TargetMode="External"/><Relationship Id="rId84" Type="http://schemas.openxmlformats.org/officeDocument/2006/relationships/image" Target="../media/image106.png"/><Relationship Id="rId16" Type="http://schemas.openxmlformats.org/officeDocument/2006/relationships/tags" Target="../tags/tag1042.xml"/><Relationship Id="rId11" Type="http://schemas.openxmlformats.org/officeDocument/2006/relationships/tags" Target="../tags/tag1037.xml"/><Relationship Id="rId32" Type="http://schemas.openxmlformats.org/officeDocument/2006/relationships/tags" Target="../tags/tag1058.xml"/><Relationship Id="rId37" Type="http://schemas.openxmlformats.org/officeDocument/2006/relationships/tags" Target="../tags/tag1063.xml"/><Relationship Id="rId53" Type="http://schemas.openxmlformats.org/officeDocument/2006/relationships/tags" Target="../tags/tag1079.xml"/><Relationship Id="rId58" Type="http://schemas.openxmlformats.org/officeDocument/2006/relationships/tags" Target="../tags/tag1084.xml"/><Relationship Id="rId74" Type="http://schemas.openxmlformats.org/officeDocument/2006/relationships/hyperlink" Target="https://business.columbia.edu/insights/climate/energy-storage" TargetMode="External"/><Relationship Id="rId79" Type="http://schemas.openxmlformats.org/officeDocument/2006/relationships/image" Target="../media/image101.png"/><Relationship Id="rId5" Type="http://schemas.openxmlformats.org/officeDocument/2006/relationships/tags" Target="../tags/tag1031.xml"/><Relationship Id="rId61" Type="http://schemas.openxmlformats.org/officeDocument/2006/relationships/tags" Target="../tags/tag1087.xml"/><Relationship Id="rId82" Type="http://schemas.openxmlformats.org/officeDocument/2006/relationships/image" Target="../media/image104.png"/><Relationship Id="rId19" Type="http://schemas.openxmlformats.org/officeDocument/2006/relationships/tags" Target="../tags/tag1045.xml"/><Relationship Id="rId14" Type="http://schemas.openxmlformats.org/officeDocument/2006/relationships/tags" Target="../tags/tag1040.xml"/><Relationship Id="rId22" Type="http://schemas.openxmlformats.org/officeDocument/2006/relationships/tags" Target="../tags/tag1048.xml"/><Relationship Id="rId27" Type="http://schemas.openxmlformats.org/officeDocument/2006/relationships/tags" Target="../tags/tag1053.xml"/><Relationship Id="rId30" Type="http://schemas.openxmlformats.org/officeDocument/2006/relationships/tags" Target="../tags/tag1056.xml"/><Relationship Id="rId35" Type="http://schemas.openxmlformats.org/officeDocument/2006/relationships/tags" Target="../tags/tag1061.xml"/><Relationship Id="rId43" Type="http://schemas.openxmlformats.org/officeDocument/2006/relationships/tags" Target="../tags/tag1069.xml"/><Relationship Id="rId48" Type="http://schemas.openxmlformats.org/officeDocument/2006/relationships/tags" Target="../tags/tag1074.xml"/><Relationship Id="rId56" Type="http://schemas.openxmlformats.org/officeDocument/2006/relationships/tags" Target="../tags/tag1082.xml"/><Relationship Id="rId64" Type="http://schemas.openxmlformats.org/officeDocument/2006/relationships/oleObject" Target="../embeddings/oleObject52.bin"/><Relationship Id="rId69" Type="http://schemas.openxmlformats.org/officeDocument/2006/relationships/hyperlink" Target="https://www.statista.com/outlook/mmo/electric-vehicles/norway" TargetMode="External"/><Relationship Id="rId77" Type="http://schemas.openxmlformats.org/officeDocument/2006/relationships/image" Target="../media/image99.png"/><Relationship Id="rId8" Type="http://schemas.openxmlformats.org/officeDocument/2006/relationships/tags" Target="../tags/tag1034.xml"/><Relationship Id="rId51" Type="http://schemas.openxmlformats.org/officeDocument/2006/relationships/tags" Target="../tags/tag1077.xml"/><Relationship Id="rId72" Type="http://schemas.openxmlformats.org/officeDocument/2006/relationships/hyperlink" Target="https://business.columbia.edu/faculty/people/gernot-wagner" TargetMode="External"/><Relationship Id="rId80" Type="http://schemas.openxmlformats.org/officeDocument/2006/relationships/image" Target="../media/image102.png"/><Relationship Id="rId3" Type="http://schemas.openxmlformats.org/officeDocument/2006/relationships/tags" Target="../tags/tag1029.xml"/><Relationship Id="rId12" Type="http://schemas.openxmlformats.org/officeDocument/2006/relationships/tags" Target="../tags/tag1038.xml"/><Relationship Id="rId17" Type="http://schemas.openxmlformats.org/officeDocument/2006/relationships/tags" Target="../tags/tag1043.xml"/><Relationship Id="rId25" Type="http://schemas.openxmlformats.org/officeDocument/2006/relationships/tags" Target="../tags/tag1051.xml"/><Relationship Id="rId33" Type="http://schemas.openxmlformats.org/officeDocument/2006/relationships/tags" Target="../tags/tag1059.xml"/><Relationship Id="rId38" Type="http://schemas.openxmlformats.org/officeDocument/2006/relationships/tags" Target="../tags/tag1064.xml"/><Relationship Id="rId46" Type="http://schemas.openxmlformats.org/officeDocument/2006/relationships/tags" Target="../tags/tag1072.xml"/><Relationship Id="rId59" Type="http://schemas.openxmlformats.org/officeDocument/2006/relationships/tags" Target="../tags/tag1085.xml"/><Relationship Id="rId67" Type="http://schemas.openxmlformats.org/officeDocument/2006/relationships/hyperlink" Target="https://www.statista.com/statistics/1312911/evs-per-charging-point-worldwide/" TargetMode="External"/><Relationship Id="rId20" Type="http://schemas.openxmlformats.org/officeDocument/2006/relationships/tags" Target="../tags/tag1046.xml"/><Relationship Id="rId41" Type="http://schemas.openxmlformats.org/officeDocument/2006/relationships/tags" Target="../tags/tag1067.xml"/><Relationship Id="rId54" Type="http://schemas.openxmlformats.org/officeDocument/2006/relationships/tags" Target="../tags/tag1080.xml"/><Relationship Id="rId62" Type="http://schemas.openxmlformats.org/officeDocument/2006/relationships/tags" Target="../tags/tag1088.xml"/><Relationship Id="rId70" Type="http://schemas.openxmlformats.org/officeDocument/2006/relationships/hyperlink" Target="https://www.nrel.gov/docs/fy23osti/85654.pdf" TargetMode="External"/><Relationship Id="rId75" Type="http://schemas.openxmlformats.org/officeDocument/2006/relationships/chart" Target="../charts/chart51.xml"/><Relationship Id="rId83" Type="http://schemas.openxmlformats.org/officeDocument/2006/relationships/image" Target="../media/image105.png"/><Relationship Id="rId1" Type="http://schemas.openxmlformats.org/officeDocument/2006/relationships/tags" Target="../tags/tag1027.xml"/><Relationship Id="rId6" Type="http://schemas.openxmlformats.org/officeDocument/2006/relationships/tags" Target="../tags/tag1032.xml"/><Relationship Id="rId15" Type="http://schemas.openxmlformats.org/officeDocument/2006/relationships/tags" Target="../tags/tag1041.xml"/><Relationship Id="rId23" Type="http://schemas.openxmlformats.org/officeDocument/2006/relationships/tags" Target="../tags/tag1049.xml"/><Relationship Id="rId28" Type="http://schemas.openxmlformats.org/officeDocument/2006/relationships/tags" Target="../tags/tag1054.xml"/><Relationship Id="rId36" Type="http://schemas.openxmlformats.org/officeDocument/2006/relationships/tags" Target="../tags/tag1062.xml"/><Relationship Id="rId49" Type="http://schemas.openxmlformats.org/officeDocument/2006/relationships/tags" Target="../tags/tag1075.xml"/><Relationship Id="rId57" Type="http://schemas.openxmlformats.org/officeDocument/2006/relationships/tags" Target="../tags/tag1083.xml"/><Relationship Id="rId10" Type="http://schemas.openxmlformats.org/officeDocument/2006/relationships/tags" Target="../tags/tag1036.xml"/><Relationship Id="rId31" Type="http://schemas.openxmlformats.org/officeDocument/2006/relationships/tags" Target="../tags/tag1057.xml"/><Relationship Id="rId44" Type="http://schemas.openxmlformats.org/officeDocument/2006/relationships/tags" Target="../tags/tag1070.xml"/><Relationship Id="rId52" Type="http://schemas.openxmlformats.org/officeDocument/2006/relationships/tags" Target="../tags/tag1078.xml"/><Relationship Id="rId60" Type="http://schemas.openxmlformats.org/officeDocument/2006/relationships/tags" Target="../tags/tag1086.xml"/><Relationship Id="rId65" Type="http://schemas.openxmlformats.org/officeDocument/2006/relationships/image" Target="../media/image97.emf"/><Relationship Id="rId73" Type="http://schemas.openxmlformats.org/officeDocument/2006/relationships/hyperlink" Target="https://business.columbia.edu/insights/climate/cki" TargetMode="External"/><Relationship Id="rId78" Type="http://schemas.openxmlformats.org/officeDocument/2006/relationships/image" Target="../media/image100.png"/><Relationship Id="rId81" Type="http://schemas.openxmlformats.org/officeDocument/2006/relationships/image" Target="../media/image103.png"/><Relationship Id="rId4" Type="http://schemas.openxmlformats.org/officeDocument/2006/relationships/tags" Target="../tags/tag1030.xml"/><Relationship Id="rId9" Type="http://schemas.openxmlformats.org/officeDocument/2006/relationships/tags" Target="../tags/tag1035.xml"/><Relationship Id="rId13" Type="http://schemas.openxmlformats.org/officeDocument/2006/relationships/tags" Target="../tags/tag1039.xml"/><Relationship Id="rId18" Type="http://schemas.openxmlformats.org/officeDocument/2006/relationships/tags" Target="../tags/tag1044.xml"/><Relationship Id="rId39" Type="http://schemas.openxmlformats.org/officeDocument/2006/relationships/tags" Target="../tags/tag1065.xml"/><Relationship Id="rId34" Type="http://schemas.openxmlformats.org/officeDocument/2006/relationships/tags" Target="../tags/tag1060.xml"/><Relationship Id="rId50" Type="http://schemas.openxmlformats.org/officeDocument/2006/relationships/tags" Target="../tags/tag1076.xml"/><Relationship Id="rId55" Type="http://schemas.openxmlformats.org/officeDocument/2006/relationships/tags" Target="../tags/tag1081.xml"/><Relationship Id="rId76" Type="http://schemas.openxmlformats.org/officeDocument/2006/relationships/image" Target="../media/image98.png"/><Relationship Id="rId7" Type="http://schemas.openxmlformats.org/officeDocument/2006/relationships/tags" Target="../tags/tag1033.xml"/><Relationship Id="rId71" Type="http://schemas.openxmlformats.org/officeDocument/2006/relationships/hyperlink" Target="https://www.iea.org/reports/global-ev-outlook-2023" TargetMode="External"/><Relationship Id="rId2" Type="http://schemas.openxmlformats.org/officeDocument/2006/relationships/tags" Target="../tags/tag1028.xml"/><Relationship Id="rId29" Type="http://schemas.openxmlformats.org/officeDocument/2006/relationships/tags" Target="../tags/tag1055.xml"/><Relationship Id="rId24" Type="http://schemas.openxmlformats.org/officeDocument/2006/relationships/tags" Target="../tags/tag1050.xml"/><Relationship Id="rId40" Type="http://schemas.openxmlformats.org/officeDocument/2006/relationships/tags" Target="../tags/tag1066.xml"/><Relationship Id="rId45" Type="http://schemas.openxmlformats.org/officeDocument/2006/relationships/tags" Target="../tags/tag1071.xml"/><Relationship Id="rId66" Type="http://schemas.openxmlformats.org/officeDocument/2006/relationships/hyperlink" Target="https://www.statista.com/statistics/571564/publicly-available-electric-vehicle-chargers-by-country-type/" TargetMode="External"/></Relationships>
</file>

<file path=ppt/slides/_rels/slide53.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18.xml"/><Relationship Id="rId3" Type="http://schemas.openxmlformats.org/officeDocument/2006/relationships/tags" Target="../tags/tag1091.xml"/><Relationship Id="rId7" Type="http://schemas.openxmlformats.org/officeDocument/2006/relationships/tags" Target="../tags/tag1095.xml"/><Relationship Id="rId12" Type="http://schemas.openxmlformats.org/officeDocument/2006/relationships/slide" Target="slide16.xml"/><Relationship Id="rId2" Type="http://schemas.openxmlformats.org/officeDocument/2006/relationships/tags" Target="../tags/tag1090.xml"/><Relationship Id="rId1" Type="http://schemas.openxmlformats.org/officeDocument/2006/relationships/tags" Target="../tags/tag1089.xml"/><Relationship Id="rId6" Type="http://schemas.openxmlformats.org/officeDocument/2006/relationships/tags" Target="../tags/tag1094.xml"/><Relationship Id="rId11" Type="http://schemas.openxmlformats.org/officeDocument/2006/relationships/slide" Target="slide2.xml"/><Relationship Id="rId5" Type="http://schemas.openxmlformats.org/officeDocument/2006/relationships/tags" Target="../tags/tag1093.xml"/><Relationship Id="rId15" Type="http://schemas.openxmlformats.org/officeDocument/2006/relationships/slide" Target="slide57.xml"/><Relationship Id="rId10" Type="http://schemas.openxmlformats.org/officeDocument/2006/relationships/image" Target="../media/image8.emf"/><Relationship Id="rId4" Type="http://schemas.openxmlformats.org/officeDocument/2006/relationships/tags" Target="../tags/tag1092.xml"/><Relationship Id="rId9" Type="http://schemas.openxmlformats.org/officeDocument/2006/relationships/oleObject" Target="../embeddings/oleObject53.bin"/><Relationship Id="rId14" Type="http://schemas.openxmlformats.org/officeDocument/2006/relationships/slide" Target="slide29.xml"/></Relationships>
</file>

<file path=ppt/slides/_rels/slide54.xml.rels><?xml version="1.0" encoding="UTF-8" standalone="yes"?>
<Relationships xmlns="http://schemas.openxmlformats.org/package/2006/relationships"><Relationship Id="rId8" Type="http://schemas.openxmlformats.org/officeDocument/2006/relationships/hyperlink" Target="https://www.ft.com/content/aaf15b05-0aa0-49d6-a8d8-9b162fdd6771" TargetMode="External"/><Relationship Id="rId3" Type="http://schemas.openxmlformats.org/officeDocument/2006/relationships/oleObject" Target="../embeddings/oleObject54.bin"/><Relationship Id="rId7" Type="http://schemas.openxmlformats.org/officeDocument/2006/relationships/hyperlink" Target="https://www.catl.com/en/about/profile/" TargetMode="External"/><Relationship Id="rId12" Type="http://schemas.openxmlformats.org/officeDocument/2006/relationships/hyperlink" Target="https://business.columbia.edu/insights/climate/energy-storage" TargetMode="External"/><Relationship Id="rId2" Type="http://schemas.openxmlformats.org/officeDocument/2006/relationships/slideLayout" Target="../slideLayouts/slideLayout12.xml"/><Relationship Id="rId1" Type="http://schemas.openxmlformats.org/officeDocument/2006/relationships/tags" Target="../tags/tag1096.xml"/><Relationship Id="rId6" Type="http://schemas.openxmlformats.org/officeDocument/2006/relationships/image" Target="../media/image109.png"/><Relationship Id="rId11" Type="http://schemas.openxmlformats.org/officeDocument/2006/relationships/hyperlink" Target="https://business.columbia.edu/insights/climate/cki" TargetMode="External"/><Relationship Id="rId5" Type="http://schemas.openxmlformats.org/officeDocument/2006/relationships/image" Target="../media/image108.jpeg"/><Relationship Id="rId10" Type="http://schemas.openxmlformats.org/officeDocument/2006/relationships/hyperlink" Target="https://business.columbia.edu/faculty/people/gernot-wagner" TargetMode="External"/><Relationship Id="rId4" Type="http://schemas.openxmlformats.org/officeDocument/2006/relationships/image" Target="../media/image107.emf"/><Relationship Id="rId9" Type="http://schemas.openxmlformats.org/officeDocument/2006/relationships/hyperlink" Target="https://www.spglobal.com/marketintelligence/en/news-insights/latest-news-headlines/catl-pays-950m-for-chinese-lithium-mine-to-hedge-against-price-supply-risks-73842573" TargetMode="External"/></Relationships>
</file>

<file path=ppt/slides/_rels/slide55.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hyperlink" Target="https://business.columbia.edu/faculty/people/gernot-wagner" TargetMode="External"/><Relationship Id="rId18" Type="http://schemas.openxmlformats.org/officeDocument/2006/relationships/image" Target="../media/image114.png"/><Relationship Id="rId3" Type="http://schemas.openxmlformats.org/officeDocument/2006/relationships/tags" Target="../tags/tag1099.xml"/><Relationship Id="rId7" Type="http://schemas.openxmlformats.org/officeDocument/2006/relationships/image" Target="../media/image10.emf"/><Relationship Id="rId12" Type="http://schemas.openxmlformats.org/officeDocument/2006/relationships/hyperlink" Target="https://www.tni.org/en/article/the-new-darwinian-world-of-the-energy-transition" TargetMode="External"/><Relationship Id="rId17" Type="http://schemas.openxmlformats.org/officeDocument/2006/relationships/image" Target="../media/image113.png"/><Relationship Id="rId2" Type="http://schemas.openxmlformats.org/officeDocument/2006/relationships/tags" Target="../tags/tag1098.xml"/><Relationship Id="rId16" Type="http://schemas.openxmlformats.org/officeDocument/2006/relationships/image" Target="../media/image112.png"/><Relationship Id="rId1" Type="http://schemas.openxmlformats.org/officeDocument/2006/relationships/tags" Target="../tags/tag1097.xml"/><Relationship Id="rId6" Type="http://schemas.openxmlformats.org/officeDocument/2006/relationships/oleObject" Target="../embeddings/oleObject55.bin"/><Relationship Id="rId11" Type="http://schemas.openxmlformats.org/officeDocument/2006/relationships/hyperlink" Target="https://qz.com/1585662/how-catl-became-the-worlds-biggest-electric-car-battery-company" TargetMode="External"/><Relationship Id="rId5" Type="http://schemas.openxmlformats.org/officeDocument/2006/relationships/notesSlide" Target="../notesSlides/notesSlide31.xml"/><Relationship Id="rId15" Type="http://schemas.openxmlformats.org/officeDocument/2006/relationships/hyperlink" Target="https://business.columbia.edu/insights/climate/energy-storage" TargetMode="External"/><Relationship Id="rId10" Type="http://schemas.openxmlformats.org/officeDocument/2006/relationships/hyperlink" Target="https://www.catl.com/en/about/profile/" TargetMode="External"/><Relationship Id="rId19" Type="http://schemas.openxmlformats.org/officeDocument/2006/relationships/image" Target="../media/image115.png"/><Relationship Id="rId4" Type="http://schemas.openxmlformats.org/officeDocument/2006/relationships/slideLayout" Target="../slideLayouts/slideLayout1.xml"/><Relationship Id="rId9" Type="http://schemas.openxmlformats.org/officeDocument/2006/relationships/image" Target="../media/image111.png"/><Relationship Id="rId14" Type="http://schemas.openxmlformats.org/officeDocument/2006/relationships/hyperlink" Target="https://business.columbia.edu/insights/climate/cki" TargetMode="External"/></Relationships>
</file>

<file path=ppt/slides/_rels/slide56.xml.rels><?xml version="1.0" encoding="UTF-8" standalone="yes"?>
<Relationships xmlns="http://schemas.openxmlformats.org/package/2006/relationships"><Relationship Id="rId13" Type="http://schemas.openxmlformats.org/officeDocument/2006/relationships/tags" Target="../tags/tag1112.xml"/><Relationship Id="rId18" Type="http://schemas.openxmlformats.org/officeDocument/2006/relationships/notesSlide" Target="../notesSlides/notesSlide32.xml"/><Relationship Id="rId26" Type="http://schemas.openxmlformats.org/officeDocument/2006/relationships/image" Target="../media/image119.svg"/><Relationship Id="rId3" Type="http://schemas.openxmlformats.org/officeDocument/2006/relationships/tags" Target="../tags/tag1102.xml"/><Relationship Id="rId21" Type="http://schemas.openxmlformats.org/officeDocument/2006/relationships/image" Target="../media/image116.png"/><Relationship Id="rId34" Type="http://schemas.openxmlformats.org/officeDocument/2006/relationships/hyperlink" Target="https://business.columbia.edu/insights/climate/energy-storage" TargetMode="External"/><Relationship Id="rId7" Type="http://schemas.openxmlformats.org/officeDocument/2006/relationships/tags" Target="../tags/tag1106.xml"/><Relationship Id="rId12" Type="http://schemas.openxmlformats.org/officeDocument/2006/relationships/tags" Target="../tags/tag1111.xml"/><Relationship Id="rId17" Type="http://schemas.openxmlformats.org/officeDocument/2006/relationships/slideLayout" Target="../slideLayouts/slideLayout12.xml"/><Relationship Id="rId25" Type="http://schemas.openxmlformats.org/officeDocument/2006/relationships/image" Target="../media/image118.png"/><Relationship Id="rId33" Type="http://schemas.openxmlformats.org/officeDocument/2006/relationships/hyperlink" Target="https://business.columbia.edu/insights/climate/cki" TargetMode="External"/><Relationship Id="rId2" Type="http://schemas.openxmlformats.org/officeDocument/2006/relationships/tags" Target="../tags/tag1101.xml"/><Relationship Id="rId16" Type="http://schemas.openxmlformats.org/officeDocument/2006/relationships/tags" Target="../tags/tag1115.xml"/><Relationship Id="rId20" Type="http://schemas.openxmlformats.org/officeDocument/2006/relationships/image" Target="../media/image107.emf"/><Relationship Id="rId29" Type="http://schemas.openxmlformats.org/officeDocument/2006/relationships/hyperlink" Target="https://insights.greyb.com/catl-patents/" TargetMode="External"/><Relationship Id="rId1" Type="http://schemas.openxmlformats.org/officeDocument/2006/relationships/tags" Target="../tags/tag1100.xml"/><Relationship Id="rId6" Type="http://schemas.openxmlformats.org/officeDocument/2006/relationships/tags" Target="../tags/tag1105.xml"/><Relationship Id="rId11" Type="http://schemas.openxmlformats.org/officeDocument/2006/relationships/tags" Target="../tags/tag1110.xml"/><Relationship Id="rId24" Type="http://schemas.openxmlformats.org/officeDocument/2006/relationships/image" Target="../media/image14.svg"/><Relationship Id="rId32" Type="http://schemas.openxmlformats.org/officeDocument/2006/relationships/hyperlink" Target="https://business.columbia.edu/faculty/people/gernot-wagner" TargetMode="External"/><Relationship Id="rId5" Type="http://schemas.openxmlformats.org/officeDocument/2006/relationships/tags" Target="../tags/tag1104.xml"/><Relationship Id="rId15" Type="http://schemas.openxmlformats.org/officeDocument/2006/relationships/tags" Target="../tags/tag1114.xml"/><Relationship Id="rId23" Type="http://schemas.openxmlformats.org/officeDocument/2006/relationships/image" Target="../media/image13.png"/><Relationship Id="rId28" Type="http://schemas.openxmlformats.org/officeDocument/2006/relationships/hyperlink" Target="https://www.catl.com/en/about/profile/" TargetMode="External"/><Relationship Id="rId10" Type="http://schemas.openxmlformats.org/officeDocument/2006/relationships/tags" Target="../tags/tag1109.xml"/><Relationship Id="rId19" Type="http://schemas.openxmlformats.org/officeDocument/2006/relationships/oleObject" Target="../embeddings/oleObject56.bin"/><Relationship Id="rId31" Type="http://schemas.openxmlformats.org/officeDocument/2006/relationships/hyperlink" Target="https://www.bloomberg.com/news/articles/2020-12-17/this-is-the-dawning-of-the-age-of-the-battery?srnd=green" TargetMode="External"/><Relationship Id="rId4" Type="http://schemas.openxmlformats.org/officeDocument/2006/relationships/tags" Target="../tags/tag1103.xml"/><Relationship Id="rId9" Type="http://schemas.openxmlformats.org/officeDocument/2006/relationships/tags" Target="../tags/tag1108.xml"/><Relationship Id="rId14" Type="http://schemas.openxmlformats.org/officeDocument/2006/relationships/tags" Target="../tags/tag1113.xml"/><Relationship Id="rId22" Type="http://schemas.openxmlformats.org/officeDocument/2006/relationships/image" Target="../media/image117.png"/><Relationship Id="rId27" Type="http://schemas.openxmlformats.org/officeDocument/2006/relationships/chart" Target="../charts/chart52.xml"/><Relationship Id="rId30" Type="http://schemas.openxmlformats.org/officeDocument/2006/relationships/hyperlink" Target="https://www.sneresearch.com/kr/insight/release_view/220/page/0?s_cat=%7C&amp;s_keyword=" TargetMode="External"/><Relationship Id="rId8" Type="http://schemas.openxmlformats.org/officeDocument/2006/relationships/tags" Target="../tags/tag1107.xml"/></Relationships>
</file>

<file path=ppt/slides/_rels/slide57.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59.xml"/><Relationship Id="rId3" Type="http://schemas.openxmlformats.org/officeDocument/2006/relationships/tags" Target="../tags/tag1118.xml"/><Relationship Id="rId7" Type="http://schemas.openxmlformats.org/officeDocument/2006/relationships/tags" Target="../tags/tag1122.xml"/><Relationship Id="rId12" Type="http://schemas.openxmlformats.org/officeDocument/2006/relationships/slide" Target="slide16.xml"/><Relationship Id="rId2" Type="http://schemas.openxmlformats.org/officeDocument/2006/relationships/tags" Target="../tags/tag1117.xml"/><Relationship Id="rId1" Type="http://schemas.openxmlformats.org/officeDocument/2006/relationships/tags" Target="../tags/tag1116.xml"/><Relationship Id="rId6" Type="http://schemas.openxmlformats.org/officeDocument/2006/relationships/tags" Target="../tags/tag1121.xml"/><Relationship Id="rId11" Type="http://schemas.openxmlformats.org/officeDocument/2006/relationships/slide" Target="slide2.xml"/><Relationship Id="rId5" Type="http://schemas.openxmlformats.org/officeDocument/2006/relationships/tags" Target="../tags/tag1120.xml"/><Relationship Id="rId15" Type="http://schemas.openxmlformats.org/officeDocument/2006/relationships/slide" Target="slide105.xml"/><Relationship Id="rId10" Type="http://schemas.openxmlformats.org/officeDocument/2006/relationships/image" Target="../media/image8.emf"/><Relationship Id="rId4" Type="http://schemas.openxmlformats.org/officeDocument/2006/relationships/tags" Target="../tags/tag1119.xml"/><Relationship Id="rId9" Type="http://schemas.openxmlformats.org/officeDocument/2006/relationships/oleObject" Target="../embeddings/oleObject57.bin"/><Relationship Id="rId14" Type="http://schemas.openxmlformats.org/officeDocument/2006/relationships/slide" Target="slide81.xml"/></Relationships>
</file>

<file path=ppt/slides/_rels/slide58.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6.xml"/><Relationship Id="rId1" Type="http://schemas.openxmlformats.org/officeDocument/2006/relationships/tags" Target="../tags/tag1123.xml"/><Relationship Id="rId5" Type="http://schemas.openxmlformats.org/officeDocument/2006/relationships/image" Target="../media/image121.jpeg"/><Relationship Id="rId4" Type="http://schemas.openxmlformats.org/officeDocument/2006/relationships/image" Target="../media/image120.emf"/></Relationships>
</file>

<file path=ppt/slides/_rels/slide59.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57.xml"/><Relationship Id="rId3" Type="http://schemas.openxmlformats.org/officeDocument/2006/relationships/tags" Target="../tags/tag1126.xml"/><Relationship Id="rId7" Type="http://schemas.openxmlformats.org/officeDocument/2006/relationships/tags" Target="../tags/tag1130.xml"/><Relationship Id="rId12" Type="http://schemas.openxmlformats.org/officeDocument/2006/relationships/slide" Target="slide16.xml"/><Relationship Id="rId2" Type="http://schemas.openxmlformats.org/officeDocument/2006/relationships/tags" Target="../tags/tag1125.xml"/><Relationship Id="rId1" Type="http://schemas.openxmlformats.org/officeDocument/2006/relationships/tags" Target="../tags/tag1124.xml"/><Relationship Id="rId6" Type="http://schemas.openxmlformats.org/officeDocument/2006/relationships/tags" Target="../tags/tag1129.xml"/><Relationship Id="rId11" Type="http://schemas.openxmlformats.org/officeDocument/2006/relationships/slide" Target="slide2.xml"/><Relationship Id="rId5" Type="http://schemas.openxmlformats.org/officeDocument/2006/relationships/tags" Target="../tags/tag1128.xml"/><Relationship Id="rId15" Type="http://schemas.openxmlformats.org/officeDocument/2006/relationships/slide" Target="slide105.xml"/><Relationship Id="rId10" Type="http://schemas.openxmlformats.org/officeDocument/2006/relationships/image" Target="../media/image8.emf"/><Relationship Id="rId4" Type="http://schemas.openxmlformats.org/officeDocument/2006/relationships/tags" Target="../tags/tag1127.xml"/><Relationship Id="rId9" Type="http://schemas.openxmlformats.org/officeDocument/2006/relationships/oleObject" Target="../embeddings/oleObject58.bin"/><Relationship Id="rId14" Type="http://schemas.openxmlformats.org/officeDocument/2006/relationships/slide" Target="slide81.xml"/></Relationships>
</file>

<file path=ppt/slides/_rels/slide6.xml.rels><?xml version="1.0" encoding="UTF-8" standalone="yes"?>
<Relationships xmlns="http://schemas.openxmlformats.org/package/2006/relationships"><Relationship Id="rId26" Type="http://schemas.openxmlformats.org/officeDocument/2006/relationships/tags" Target="../tags/tag57.xml"/><Relationship Id="rId21" Type="http://schemas.openxmlformats.org/officeDocument/2006/relationships/tags" Target="../tags/tag52.xml"/><Relationship Id="rId42" Type="http://schemas.openxmlformats.org/officeDocument/2006/relationships/tags" Target="../tags/tag73.xml"/><Relationship Id="rId47" Type="http://schemas.openxmlformats.org/officeDocument/2006/relationships/tags" Target="../tags/tag78.xml"/><Relationship Id="rId63" Type="http://schemas.openxmlformats.org/officeDocument/2006/relationships/tags" Target="../tags/tag94.xml"/><Relationship Id="rId68" Type="http://schemas.openxmlformats.org/officeDocument/2006/relationships/tags" Target="../tags/tag99.xml"/><Relationship Id="rId84" Type="http://schemas.openxmlformats.org/officeDocument/2006/relationships/hyperlink" Target="https://rhg.com/data_story/climate-deck/" TargetMode="External"/><Relationship Id="rId89" Type="http://schemas.openxmlformats.org/officeDocument/2006/relationships/hyperlink" Target="https://business.columbia.edu/insights/climate/cki" TargetMode="External"/><Relationship Id="rId16" Type="http://schemas.openxmlformats.org/officeDocument/2006/relationships/tags" Target="../tags/tag47.xml"/><Relationship Id="rId11" Type="http://schemas.openxmlformats.org/officeDocument/2006/relationships/tags" Target="../tags/tag42.xml"/><Relationship Id="rId32" Type="http://schemas.openxmlformats.org/officeDocument/2006/relationships/tags" Target="../tags/tag63.xml"/><Relationship Id="rId37" Type="http://schemas.openxmlformats.org/officeDocument/2006/relationships/tags" Target="../tags/tag68.xml"/><Relationship Id="rId53" Type="http://schemas.openxmlformats.org/officeDocument/2006/relationships/tags" Target="../tags/tag84.xml"/><Relationship Id="rId58" Type="http://schemas.openxmlformats.org/officeDocument/2006/relationships/tags" Target="../tags/tag89.xml"/><Relationship Id="rId74" Type="http://schemas.openxmlformats.org/officeDocument/2006/relationships/tags" Target="../tags/tag105.xml"/><Relationship Id="rId79" Type="http://schemas.openxmlformats.org/officeDocument/2006/relationships/tags" Target="../tags/tag110.xml"/><Relationship Id="rId5" Type="http://schemas.openxmlformats.org/officeDocument/2006/relationships/tags" Target="../tags/tag36.xml"/><Relationship Id="rId90" Type="http://schemas.openxmlformats.org/officeDocument/2006/relationships/hyperlink" Target="https://business.columbia.edu/insights/climate/energy-storage" TargetMode="External"/><Relationship Id="rId14" Type="http://schemas.openxmlformats.org/officeDocument/2006/relationships/tags" Target="../tags/tag45.xml"/><Relationship Id="rId22" Type="http://schemas.openxmlformats.org/officeDocument/2006/relationships/tags" Target="../tags/tag53.xml"/><Relationship Id="rId27" Type="http://schemas.openxmlformats.org/officeDocument/2006/relationships/tags" Target="../tags/tag58.xml"/><Relationship Id="rId30" Type="http://schemas.openxmlformats.org/officeDocument/2006/relationships/tags" Target="../tags/tag61.xml"/><Relationship Id="rId35" Type="http://schemas.openxmlformats.org/officeDocument/2006/relationships/tags" Target="../tags/tag66.xml"/><Relationship Id="rId43" Type="http://schemas.openxmlformats.org/officeDocument/2006/relationships/tags" Target="../tags/tag74.xml"/><Relationship Id="rId48" Type="http://schemas.openxmlformats.org/officeDocument/2006/relationships/tags" Target="../tags/tag79.xml"/><Relationship Id="rId56" Type="http://schemas.openxmlformats.org/officeDocument/2006/relationships/tags" Target="../tags/tag87.xml"/><Relationship Id="rId64" Type="http://schemas.openxmlformats.org/officeDocument/2006/relationships/tags" Target="../tags/tag95.xml"/><Relationship Id="rId69" Type="http://schemas.openxmlformats.org/officeDocument/2006/relationships/tags" Target="../tags/tag100.xml"/><Relationship Id="rId77" Type="http://schemas.openxmlformats.org/officeDocument/2006/relationships/tags" Target="../tags/tag108.xml"/><Relationship Id="rId8" Type="http://schemas.openxmlformats.org/officeDocument/2006/relationships/tags" Target="../tags/tag39.xml"/><Relationship Id="rId51" Type="http://schemas.openxmlformats.org/officeDocument/2006/relationships/tags" Target="../tags/tag82.xml"/><Relationship Id="rId72" Type="http://schemas.openxmlformats.org/officeDocument/2006/relationships/tags" Target="../tags/tag103.xml"/><Relationship Id="rId80" Type="http://schemas.openxmlformats.org/officeDocument/2006/relationships/slideLayout" Target="../slideLayouts/slideLayout1.xml"/><Relationship Id="rId85" Type="http://schemas.openxmlformats.org/officeDocument/2006/relationships/hyperlink" Target="https://about.bnef.com/new-energy-outlook/" TargetMode="External"/><Relationship Id="rId3" Type="http://schemas.openxmlformats.org/officeDocument/2006/relationships/tags" Target="../tags/tag34.xml"/><Relationship Id="rId12" Type="http://schemas.openxmlformats.org/officeDocument/2006/relationships/tags" Target="../tags/tag43.xml"/><Relationship Id="rId17" Type="http://schemas.openxmlformats.org/officeDocument/2006/relationships/tags" Target="../tags/tag48.xml"/><Relationship Id="rId25" Type="http://schemas.openxmlformats.org/officeDocument/2006/relationships/tags" Target="../tags/tag56.xml"/><Relationship Id="rId33" Type="http://schemas.openxmlformats.org/officeDocument/2006/relationships/tags" Target="../tags/tag64.xml"/><Relationship Id="rId38" Type="http://schemas.openxmlformats.org/officeDocument/2006/relationships/tags" Target="../tags/tag69.xml"/><Relationship Id="rId46" Type="http://schemas.openxmlformats.org/officeDocument/2006/relationships/tags" Target="../tags/tag77.xml"/><Relationship Id="rId59" Type="http://schemas.openxmlformats.org/officeDocument/2006/relationships/tags" Target="../tags/tag90.xml"/><Relationship Id="rId67" Type="http://schemas.openxmlformats.org/officeDocument/2006/relationships/tags" Target="../tags/tag98.xml"/><Relationship Id="rId20" Type="http://schemas.openxmlformats.org/officeDocument/2006/relationships/tags" Target="../tags/tag51.xml"/><Relationship Id="rId41" Type="http://schemas.openxmlformats.org/officeDocument/2006/relationships/tags" Target="../tags/tag72.xml"/><Relationship Id="rId54" Type="http://schemas.openxmlformats.org/officeDocument/2006/relationships/tags" Target="../tags/tag85.xml"/><Relationship Id="rId62" Type="http://schemas.openxmlformats.org/officeDocument/2006/relationships/tags" Target="../tags/tag93.xml"/><Relationship Id="rId70" Type="http://schemas.openxmlformats.org/officeDocument/2006/relationships/tags" Target="../tags/tag101.xml"/><Relationship Id="rId75" Type="http://schemas.openxmlformats.org/officeDocument/2006/relationships/tags" Target="../tags/tag106.xml"/><Relationship Id="rId83" Type="http://schemas.openxmlformats.org/officeDocument/2006/relationships/image" Target="../media/image10.emf"/><Relationship Id="rId88" Type="http://schemas.openxmlformats.org/officeDocument/2006/relationships/hyperlink" Target="https://business.columbia.edu/faculty/people/gernot-wagner" TargetMode="External"/><Relationship Id="rId1" Type="http://schemas.openxmlformats.org/officeDocument/2006/relationships/tags" Target="../tags/tag32.xml"/><Relationship Id="rId6" Type="http://schemas.openxmlformats.org/officeDocument/2006/relationships/tags" Target="../tags/tag37.xml"/><Relationship Id="rId15" Type="http://schemas.openxmlformats.org/officeDocument/2006/relationships/tags" Target="../tags/tag46.xml"/><Relationship Id="rId23" Type="http://schemas.openxmlformats.org/officeDocument/2006/relationships/tags" Target="../tags/tag54.xml"/><Relationship Id="rId28" Type="http://schemas.openxmlformats.org/officeDocument/2006/relationships/tags" Target="../tags/tag59.xml"/><Relationship Id="rId36" Type="http://schemas.openxmlformats.org/officeDocument/2006/relationships/tags" Target="../tags/tag67.xml"/><Relationship Id="rId49" Type="http://schemas.openxmlformats.org/officeDocument/2006/relationships/tags" Target="../tags/tag80.xml"/><Relationship Id="rId57" Type="http://schemas.openxmlformats.org/officeDocument/2006/relationships/tags" Target="../tags/tag88.xml"/><Relationship Id="rId10" Type="http://schemas.openxmlformats.org/officeDocument/2006/relationships/tags" Target="../tags/tag41.xml"/><Relationship Id="rId31" Type="http://schemas.openxmlformats.org/officeDocument/2006/relationships/tags" Target="../tags/tag62.xml"/><Relationship Id="rId44" Type="http://schemas.openxmlformats.org/officeDocument/2006/relationships/tags" Target="../tags/tag75.xml"/><Relationship Id="rId52" Type="http://schemas.openxmlformats.org/officeDocument/2006/relationships/tags" Target="../tags/tag83.xml"/><Relationship Id="rId60" Type="http://schemas.openxmlformats.org/officeDocument/2006/relationships/tags" Target="../tags/tag91.xml"/><Relationship Id="rId65" Type="http://schemas.openxmlformats.org/officeDocument/2006/relationships/tags" Target="../tags/tag96.xml"/><Relationship Id="rId73" Type="http://schemas.openxmlformats.org/officeDocument/2006/relationships/tags" Target="../tags/tag104.xml"/><Relationship Id="rId78" Type="http://schemas.openxmlformats.org/officeDocument/2006/relationships/tags" Target="../tags/tag109.xml"/><Relationship Id="rId81" Type="http://schemas.openxmlformats.org/officeDocument/2006/relationships/notesSlide" Target="../notesSlides/notesSlide4.xml"/><Relationship Id="rId86" Type="http://schemas.openxmlformats.org/officeDocument/2006/relationships/hyperlink" Target="https://www.irena.org/Energy-Transition/Technology/Transport" TargetMode="External"/><Relationship Id="rId4" Type="http://schemas.openxmlformats.org/officeDocument/2006/relationships/tags" Target="../tags/tag35.xml"/><Relationship Id="rId9" Type="http://schemas.openxmlformats.org/officeDocument/2006/relationships/tags" Target="../tags/tag40.xml"/><Relationship Id="rId13" Type="http://schemas.openxmlformats.org/officeDocument/2006/relationships/tags" Target="../tags/tag44.xml"/><Relationship Id="rId18" Type="http://schemas.openxmlformats.org/officeDocument/2006/relationships/tags" Target="../tags/tag49.xml"/><Relationship Id="rId39" Type="http://schemas.openxmlformats.org/officeDocument/2006/relationships/tags" Target="../tags/tag70.xml"/><Relationship Id="rId34" Type="http://schemas.openxmlformats.org/officeDocument/2006/relationships/tags" Target="../tags/tag65.xml"/><Relationship Id="rId50" Type="http://schemas.openxmlformats.org/officeDocument/2006/relationships/tags" Target="../tags/tag81.xml"/><Relationship Id="rId55" Type="http://schemas.openxmlformats.org/officeDocument/2006/relationships/tags" Target="../tags/tag86.xml"/><Relationship Id="rId76" Type="http://schemas.openxmlformats.org/officeDocument/2006/relationships/tags" Target="../tags/tag107.xml"/><Relationship Id="rId7" Type="http://schemas.openxmlformats.org/officeDocument/2006/relationships/tags" Target="../tags/tag38.xml"/><Relationship Id="rId71" Type="http://schemas.openxmlformats.org/officeDocument/2006/relationships/tags" Target="../tags/tag102.xml"/><Relationship Id="rId2" Type="http://schemas.openxmlformats.org/officeDocument/2006/relationships/tags" Target="../tags/tag33.xml"/><Relationship Id="rId29" Type="http://schemas.openxmlformats.org/officeDocument/2006/relationships/tags" Target="../tags/tag60.xml"/><Relationship Id="rId24" Type="http://schemas.openxmlformats.org/officeDocument/2006/relationships/tags" Target="../tags/tag55.xml"/><Relationship Id="rId40" Type="http://schemas.openxmlformats.org/officeDocument/2006/relationships/tags" Target="../tags/tag71.xml"/><Relationship Id="rId45" Type="http://schemas.openxmlformats.org/officeDocument/2006/relationships/tags" Target="../tags/tag76.xml"/><Relationship Id="rId66" Type="http://schemas.openxmlformats.org/officeDocument/2006/relationships/tags" Target="../tags/tag97.xml"/><Relationship Id="rId87" Type="http://schemas.openxmlformats.org/officeDocument/2006/relationships/hyperlink" Target="https://iea.blob.core.windows.net/assets/ad0d4830-bd7e-47b6-838c-40d115733c13/NetZeroby2050-ARoadmapfortheGlobalEnergySector.pdf" TargetMode="External"/><Relationship Id="rId61" Type="http://schemas.openxmlformats.org/officeDocument/2006/relationships/tags" Target="../tags/tag92.xml"/><Relationship Id="rId82" Type="http://schemas.openxmlformats.org/officeDocument/2006/relationships/oleObject" Target="../embeddings/oleObject9.bin"/><Relationship Id="rId19" Type="http://schemas.openxmlformats.org/officeDocument/2006/relationships/tags" Target="../tags/tag50.xml"/></Relationships>
</file>

<file path=ppt/slides/_rels/slide60.xml.rels><?xml version="1.0" encoding="UTF-8" standalone="yes"?>
<Relationships xmlns="http://schemas.openxmlformats.org/package/2006/relationships"><Relationship Id="rId8" Type="http://schemas.openxmlformats.org/officeDocument/2006/relationships/image" Target="../media/image122.jpeg"/><Relationship Id="rId3" Type="http://schemas.openxmlformats.org/officeDocument/2006/relationships/tags" Target="../tags/tag1133.xml"/><Relationship Id="rId7" Type="http://schemas.openxmlformats.org/officeDocument/2006/relationships/image" Target="../media/image10.emf"/><Relationship Id="rId12" Type="http://schemas.openxmlformats.org/officeDocument/2006/relationships/image" Target="../media/image31.png"/><Relationship Id="rId2" Type="http://schemas.openxmlformats.org/officeDocument/2006/relationships/tags" Target="../tags/tag1132.xml"/><Relationship Id="rId1" Type="http://schemas.openxmlformats.org/officeDocument/2006/relationships/tags" Target="../tags/tag1131.xml"/><Relationship Id="rId6" Type="http://schemas.openxmlformats.org/officeDocument/2006/relationships/oleObject" Target="../embeddings/oleObject59.bin"/><Relationship Id="rId11" Type="http://schemas.openxmlformats.org/officeDocument/2006/relationships/hyperlink" Target="https://business.columbia.edu/insights/climate/energy-storage" TargetMode="External"/><Relationship Id="rId5" Type="http://schemas.openxmlformats.org/officeDocument/2006/relationships/notesSlide" Target="../notesSlides/notesSlide33.xml"/><Relationship Id="rId10" Type="http://schemas.openxmlformats.org/officeDocument/2006/relationships/hyperlink" Target="https://business.columbia.edu/insights/climate/cki" TargetMode="External"/><Relationship Id="rId4" Type="http://schemas.openxmlformats.org/officeDocument/2006/relationships/slideLayout" Target="../slideLayouts/slideLayout1.xml"/><Relationship Id="rId9" Type="http://schemas.openxmlformats.org/officeDocument/2006/relationships/hyperlink" Target="https://business.columbia.edu/faculty/people/gernot-wagner" TargetMode="External"/></Relationships>
</file>

<file path=ppt/slides/_rels/slide6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www.mdpi.com/1996-1944/17/3/702" TargetMode="External"/><Relationship Id="rId2" Type="http://schemas.openxmlformats.org/officeDocument/2006/relationships/tags" Target="../tags/tag1135.xml"/><Relationship Id="rId1" Type="http://schemas.openxmlformats.org/officeDocument/2006/relationships/tags" Target="../tags/tag1134.xml"/><Relationship Id="rId6" Type="http://schemas.openxmlformats.org/officeDocument/2006/relationships/hyperlink" Target="https://www.sciencedirect.com/science/article/pii/S1364032122001368" TargetMode="External"/><Relationship Id="rId5" Type="http://schemas.openxmlformats.org/officeDocument/2006/relationships/image" Target="../media/image123.emf"/><Relationship Id="rId10" Type="http://schemas.openxmlformats.org/officeDocument/2006/relationships/hyperlink" Target="https://business.columbia.edu/insights/climate/energy-storage" TargetMode="External"/><Relationship Id="rId4" Type="http://schemas.openxmlformats.org/officeDocument/2006/relationships/oleObject" Target="../embeddings/oleObject60.bin"/><Relationship Id="rId9" Type="http://schemas.openxmlformats.org/officeDocument/2006/relationships/hyperlink" Target="https://business.columbia.edu/insights/climate/cki" TargetMode="External"/></Relationships>
</file>

<file path=ppt/slides/_rels/slide62.xml.rels><?xml version="1.0" encoding="UTF-8" standalone="yes"?>
<Relationships xmlns="http://schemas.openxmlformats.org/package/2006/relationships"><Relationship Id="rId8" Type="http://schemas.openxmlformats.org/officeDocument/2006/relationships/hyperlink" Target="https://greeningthegrid.org/energy-storage-toolkit/energy-storage-decision-guidebook/technologies" TargetMode="External"/><Relationship Id="rId13" Type="http://schemas.openxmlformats.org/officeDocument/2006/relationships/image" Target="../media/image124.jpeg"/><Relationship Id="rId3" Type="http://schemas.openxmlformats.org/officeDocument/2006/relationships/tags" Target="../tags/tag1138.xml"/><Relationship Id="rId7" Type="http://schemas.openxmlformats.org/officeDocument/2006/relationships/image" Target="../media/image10.emf"/><Relationship Id="rId12" Type="http://schemas.openxmlformats.org/officeDocument/2006/relationships/hyperlink" Target="https://business.columbia.edu/insights/climate/energy-storage" TargetMode="External"/><Relationship Id="rId2" Type="http://schemas.openxmlformats.org/officeDocument/2006/relationships/tags" Target="../tags/tag1137.xml"/><Relationship Id="rId1" Type="http://schemas.openxmlformats.org/officeDocument/2006/relationships/tags" Target="../tags/tag1136.xml"/><Relationship Id="rId6" Type="http://schemas.openxmlformats.org/officeDocument/2006/relationships/oleObject" Target="../embeddings/oleObject61.bin"/><Relationship Id="rId11" Type="http://schemas.openxmlformats.org/officeDocument/2006/relationships/hyperlink" Target="https://business.columbia.edu/insights/climate/cki" TargetMode="External"/><Relationship Id="rId5" Type="http://schemas.openxmlformats.org/officeDocument/2006/relationships/notesSlide" Target="../notesSlides/notesSlide34.xml"/><Relationship Id="rId15" Type="http://schemas.openxmlformats.org/officeDocument/2006/relationships/image" Target="../media/image126.png"/><Relationship Id="rId10" Type="http://schemas.openxmlformats.org/officeDocument/2006/relationships/hyperlink" Target="https://view.officeapps.live.com/op/view.aspx?src=https%3A%2F%2Fenergy.ec.europa.eu%2Fdocument%2Fdownload%2F0ad7146c-bd92-443c-beee-ca732d69ac5c_en%3Ffilename%3DAnnex_2.1_Energy_Storage_Database_and_Use_Case_Matrix.xlsx&amp;wdOrigin=BROWSELINK" TargetMode="External"/><Relationship Id="rId4" Type="http://schemas.openxmlformats.org/officeDocument/2006/relationships/slideLayout" Target="../slideLayouts/slideLayout1.xml"/><Relationship Id="rId9" Type="http://schemas.openxmlformats.org/officeDocument/2006/relationships/hyperlink" Target="https://energy.mit.edu/wp-content/uploads/2022/05/The-Future-of-Energy-Storage.pdf" TargetMode="External"/><Relationship Id="rId14" Type="http://schemas.openxmlformats.org/officeDocument/2006/relationships/image" Target="../media/image125.jpeg"/></Relationships>
</file>

<file path=ppt/slides/_rels/slide63.xml.rels><?xml version="1.0" encoding="UTF-8" standalone="yes"?>
<Relationships xmlns="http://schemas.openxmlformats.org/package/2006/relationships"><Relationship Id="rId8" Type="http://schemas.openxmlformats.org/officeDocument/2006/relationships/hyperlink" Target="https://greeningthegrid.org/energy-storage-toolkit/energy-storage-decision-guidebook/technologies" TargetMode="External"/><Relationship Id="rId13" Type="http://schemas.openxmlformats.org/officeDocument/2006/relationships/hyperlink" Target="https://business.columbia.edu/insights/climate/energy-storage" TargetMode="External"/><Relationship Id="rId3" Type="http://schemas.openxmlformats.org/officeDocument/2006/relationships/tags" Target="../tags/tag1141.xml"/><Relationship Id="rId7" Type="http://schemas.openxmlformats.org/officeDocument/2006/relationships/image" Target="../media/image10.emf"/><Relationship Id="rId12" Type="http://schemas.openxmlformats.org/officeDocument/2006/relationships/hyperlink" Target="https://business.columbia.edu/insights/climate/cki" TargetMode="External"/><Relationship Id="rId2" Type="http://schemas.openxmlformats.org/officeDocument/2006/relationships/tags" Target="../tags/tag1140.xml"/><Relationship Id="rId16" Type="http://schemas.openxmlformats.org/officeDocument/2006/relationships/image" Target="../media/image129.png"/><Relationship Id="rId1" Type="http://schemas.openxmlformats.org/officeDocument/2006/relationships/tags" Target="../tags/tag1139.xml"/><Relationship Id="rId6" Type="http://schemas.openxmlformats.org/officeDocument/2006/relationships/oleObject" Target="../embeddings/oleObject62.bin"/><Relationship Id="rId11" Type="http://schemas.openxmlformats.org/officeDocument/2006/relationships/hyperlink" Target="https://business.columbia.edu/faculty/people/gernot-wagner" TargetMode="External"/><Relationship Id="rId5" Type="http://schemas.openxmlformats.org/officeDocument/2006/relationships/notesSlide" Target="../notesSlides/notesSlide35.xml"/><Relationship Id="rId15" Type="http://schemas.openxmlformats.org/officeDocument/2006/relationships/image" Target="../media/image128.jpeg"/><Relationship Id="rId10" Type="http://schemas.openxmlformats.org/officeDocument/2006/relationships/hyperlink" Target="https://view.officeapps.live.com/op/view.aspx?src=https%3A%2F%2Fenergy.ec.europa.eu%2Fdocument%2Fdownload%2F0ad7146c-bd92-443c-beee-ca732d69ac5c_en%3Ffilename%3DAnnex_2.1_Energy_Storage_Database_and_Use_Case_Matrix.xlsx&amp;wdOrigin=BROWSELINK" TargetMode="External"/><Relationship Id="rId4" Type="http://schemas.openxmlformats.org/officeDocument/2006/relationships/slideLayout" Target="../slideLayouts/slideLayout1.xml"/><Relationship Id="rId9" Type="http://schemas.openxmlformats.org/officeDocument/2006/relationships/hyperlink" Target="https://energy.mit.edu/wp-content/uploads/2022/05/The-Future-of-Energy-Storage.pdf" TargetMode="External"/><Relationship Id="rId14" Type="http://schemas.openxmlformats.org/officeDocument/2006/relationships/image" Target="../media/image127.png"/></Relationships>
</file>

<file path=ppt/slides/_rels/slide64.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xml"/><Relationship Id="rId7" Type="http://schemas.openxmlformats.org/officeDocument/2006/relationships/hyperlink" Target="https://business.columbia.edu/faculty/people/gernot-wagner" TargetMode="External"/><Relationship Id="rId2" Type="http://schemas.openxmlformats.org/officeDocument/2006/relationships/tags" Target="../tags/tag1143.xml"/><Relationship Id="rId1" Type="http://schemas.openxmlformats.org/officeDocument/2006/relationships/tags" Target="../tags/tag1142.xml"/><Relationship Id="rId6" Type="http://schemas.openxmlformats.org/officeDocument/2006/relationships/hyperlink" Target="https://quidnetenergy.com/" TargetMode="External"/><Relationship Id="rId11" Type="http://schemas.openxmlformats.org/officeDocument/2006/relationships/image" Target="../media/image132.png"/><Relationship Id="rId5" Type="http://schemas.openxmlformats.org/officeDocument/2006/relationships/image" Target="../media/image130.emf"/><Relationship Id="rId10" Type="http://schemas.openxmlformats.org/officeDocument/2006/relationships/image" Target="../media/image131.png"/><Relationship Id="rId4" Type="http://schemas.openxmlformats.org/officeDocument/2006/relationships/oleObject" Target="../embeddings/oleObject63.bin"/><Relationship Id="rId9" Type="http://schemas.openxmlformats.org/officeDocument/2006/relationships/hyperlink" Target="https://business.columbia.edu/insights/climate/energy-storage" TargetMode="External"/></Relationships>
</file>

<file path=ppt/slides/_rels/slide65.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image" Target="../media/image133.png"/><Relationship Id="rId12" Type="http://schemas.openxmlformats.org/officeDocument/2006/relationships/hyperlink" Target="https://gravitricity.com/" TargetMode="External"/><Relationship Id="rId2" Type="http://schemas.openxmlformats.org/officeDocument/2006/relationships/tags" Target="../tags/tag1145.xml"/><Relationship Id="rId1" Type="http://schemas.openxmlformats.org/officeDocument/2006/relationships/tags" Target="../tags/tag1144.xml"/><Relationship Id="rId6" Type="http://schemas.openxmlformats.org/officeDocument/2006/relationships/image" Target="../media/image130.emf"/><Relationship Id="rId11" Type="http://schemas.openxmlformats.org/officeDocument/2006/relationships/hyperlink" Target="https://www.energyvault.com/" TargetMode="External"/><Relationship Id="rId5" Type="http://schemas.openxmlformats.org/officeDocument/2006/relationships/oleObject" Target="../embeddings/oleObject64.bin"/><Relationship Id="rId15" Type="http://schemas.openxmlformats.org/officeDocument/2006/relationships/hyperlink" Target="https://business.columbia.edu/insights/climate/energy-storage" TargetMode="External"/><Relationship Id="rId10" Type="http://schemas.openxmlformats.org/officeDocument/2006/relationships/image" Target="../media/image136.png"/><Relationship Id="rId4" Type="http://schemas.openxmlformats.org/officeDocument/2006/relationships/notesSlide" Target="../notesSlides/notesSlide36.xml"/><Relationship Id="rId9" Type="http://schemas.openxmlformats.org/officeDocument/2006/relationships/image" Target="../media/image135.png"/><Relationship Id="rId14" Type="http://schemas.openxmlformats.org/officeDocument/2006/relationships/hyperlink" Target="https://business.columbia.edu/insights/climate/cki" TargetMode="External"/></Relationships>
</file>

<file path=ppt/slides/_rels/slide66.xml.rels><?xml version="1.0" encoding="UTF-8" standalone="yes"?>
<Relationships xmlns="http://schemas.openxmlformats.org/package/2006/relationships"><Relationship Id="rId8" Type="http://schemas.openxmlformats.org/officeDocument/2006/relationships/hyperlink" Target="https://www.enelx.com/n-a/en/businesses/distributed-energy/energy-storage" TargetMode="External"/><Relationship Id="rId13" Type="http://schemas.openxmlformats.org/officeDocument/2006/relationships/image" Target="../media/image138.png"/><Relationship Id="rId3" Type="http://schemas.openxmlformats.org/officeDocument/2006/relationships/slideLayout" Target="../slideLayouts/slideLayout1.xml"/><Relationship Id="rId7" Type="http://schemas.openxmlformats.org/officeDocument/2006/relationships/hyperlink" Target="https://www.eia.gov/analysis/studies/electricity/batterystorage/" TargetMode="External"/><Relationship Id="rId12" Type="http://schemas.openxmlformats.org/officeDocument/2006/relationships/hyperlink" Target="https://business.columbia.edu/insights/climate/energy-storage" TargetMode="External"/><Relationship Id="rId2" Type="http://schemas.openxmlformats.org/officeDocument/2006/relationships/tags" Target="../tags/tag1147.xml"/><Relationship Id="rId1" Type="http://schemas.openxmlformats.org/officeDocument/2006/relationships/tags" Target="../tags/tag1146.xml"/><Relationship Id="rId6" Type="http://schemas.openxmlformats.org/officeDocument/2006/relationships/image" Target="../media/image137.jpeg"/><Relationship Id="rId11" Type="http://schemas.openxmlformats.org/officeDocument/2006/relationships/hyperlink" Target="https://business.columbia.edu/insights/climate/cki" TargetMode="External"/><Relationship Id="rId5" Type="http://schemas.openxmlformats.org/officeDocument/2006/relationships/image" Target="../media/image130.emf"/><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65.bin"/><Relationship Id="rId9" Type="http://schemas.openxmlformats.org/officeDocument/2006/relationships/hyperlink" Target="http://americanjobsproject.us/" TargetMode="External"/><Relationship Id="rId14" Type="http://schemas.openxmlformats.org/officeDocument/2006/relationships/image" Target="../media/image139.png"/></Relationships>
</file>

<file path=ppt/slides/_rels/slide67.xml.rels><?xml version="1.0" encoding="UTF-8" standalone="yes"?>
<Relationships xmlns="http://schemas.openxmlformats.org/package/2006/relationships"><Relationship Id="rId8" Type="http://schemas.openxmlformats.org/officeDocument/2006/relationships/hyperlink" Target="https://www.lockheedmartin.com/en-us/products/gridstar-flow-energy-storage.html" TargetMode="External"/><Relationship Id="rId13" Type="http://schemas.openxmlformats.org/officeDocument/2006/relationships/image" Target="../media/image141.png"/><Relationship Id="rId3" Type="http://schemas.openxmlformats.org/officeDocument/2006/relationships/slideLayout" Target="../slideLayouts/slideLayout1.xml"/><Relationship Id="rId7" Type="http://schemas.openxmlformats.org/officeDocument/2006/relationships/hyperlink" Target="https://invinity.com/" TargetMode="External"/><Relationship Id="rId12" Type="http://schemas.openxmlformats.org/officeDocument/2006/relationships/image" Target="../media/image140.png"/><Relationship Id="rId2" Type="http://schemas.openxmlformats.org/officeDocument/2006/relationships/tags" Target="../tags/tag1149.xml"/><Relationship Id="rId1" Type="http://schemas.openxmlformats.org/officeDocument/2006/relationships/tags" Target="../tags/tag1148.xml"/><Relationship Id="rId6" Type="http://schemas.openxmlformats.org/officeDocument/2006/relationships/hyperlink" Target="https://www.energy.gov/energy-storage-grand-challenge/energy-storage-reports-and-data" TargetMode="External"/><Relationship Id="rId11" Type="http://schemas.openxmlformats.org/officeDocument/2006/relationships/hyperlink" Target="https://business.columbia.edu/insights/climate/energy-storage" TargetMode="External"/><Relationship Id="rId5" Type="http://schemas.openxmlformats.org/officeDocument/2006/relationships/image" Target="../media/image130.emf"/><Relationship Id="rId10" Type="http://schemas.openxmlformats.org/officeDocument/2006/relationships/hyperlink" Target="https://business.columbia.edu/insights/climate/cki" TargetMode="External"/><Relationship Id="rId4" Type="http://schemas.openxmlformats.org/officeDocument/2006/relationships/oleObject" Target="../embeddings/oleObject66.bin"/><Relationship Id="rId9" Type="http://schemas.openxmlformats.org/officeDocument/2006/relationships/hyperlink" Target="https://business.columbia.edu/faculty/people/gernot-wagner" TargetMode="External"/></Relationships>
</file>

<file path=ppt/slides/_rels/slide68.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formenergy.com/" TargetMode="External"/><Relationship Id="rId2" Type="http://schemas.openxmlformats.org/officeDocument/2006/relationships/tags" Target="../tags/tag1151.xml"/><Relationship Id="rId1" Type="http://schemas.openxmlformats.org/officeDocument/2006/relationships/tags" Target="../tags/tag1150.xml"/><Relationship Id="rId6" Type="http://schemas.openxmlformats.org/officeDocument/2006/relationships/hyperlink" Target="https://www.energy.gov/energy-storage-grand-challenge/energy-storage-reports-and-data" TargetMode="External"/><Relationship Id="rId11" Type="http://schemas.openxmlformats.org/officeDocument/2006/relationships/image" Target="../media/image142.png"/><Relationship Id="rId5" Type="http://schemas.openxmlformats.org/officeDocument/2006/relationships/image" Target="../media/image130.emf"/><Relationship Id="rId10" Type="http://schemas.openxmlformats.org/officeDocument/2006/relationships/hyperlink" Target="https://business.columbia.edu/insights/climate/energy-storage" TargetMode="External"/><Relationship Id="rId4" Type="http://schemas.openxmlformats.org/officeDocument/2006/relationships/oleObject" Target="../embeddings/oleObject67.bin"/><Relationship Id="rId9" Type="http://schemas.openxmlformats.org/officeDocument/2006/relationships/hyperlink" Target="https://business.columbia.edu/insights/climate/cki" TargetMode="External"/></Relationships>
</file>

<file path=ppt/slides/_rels/slide69.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azure.microsoft.com/en-us/blog/quantum/2024/01/09/unlocking-a-new-era-for-scientific-discovery-with-ai-how-microsofts-ai-screened-over-32-million-candidates-to-find-a-better-battery/?msockid=2e3eb5a74c93621b2534a0234dda6306" TargetMode="External"/><Relationship Id="rId2" Type="http://schemas.openxmlformats.org/officeDocument/2006/relationships/tags" Target="../tags/tag1153.xml"/><Relationship Id="rId1" Type="http://schemas.openxmlformats.org/officeDocument/2006/relationships/tags" Target="../tags/tag1152.xml"/><Relationship Id="rId6" Type="http://schemas.openxmlformats.org/officeDocument/2006/relationships/hyperlink" Target="https://www.energy.gov/energy-storage-grand-challenge/energy-storage-reports-and-data" TargetMode="External"/><Relationship Id="rId5" Type="http://schemas.openxmlformats.org/officeDocument/2006/relationships/image" Target="../media/image130.emf"/><Relationship Id="rId10" Type="http://schemas.openxmlformats.org/officeDocument/2006/relationships/hyperlink" Target="https://business.columbia.edu/insights/climate/energy-storage" TargetMode="External"/><Relationship Id="rId4" Type="http://schemas.openxmlformats.org/officeDocument/2006/relationships/oleObject" Target="../embeddings/oleObject68.bin"/><Relationship Id="rId9" Type="http://schemas.openxmlformats.org/officeDocument/2006/relationships/hyperlink" Target="https://business.columbia.edu/insights/climate/cki" TargetMode="External"/></Relationships>
</file>

<file path=ppt/slides/_rels/slide7.xml.rels><?xml version="1.0" encoding="UTF-8" standalone="yes"?>
<Relationships xmlns="http://schemas.openxmlformats.org/package/2006/relationships"><Relationship Id="rId8" Type="http://schemas.openxmlformats.org/officeDocument/2006/relationships/hyperlink" Target="https://business.columbia.edu/insights/climate/energy-storage" TargetMode="External"/><Relationship Id="rId3" Type="http://schemas.openxmlformats.org/officeDocument/2006/relationships/slideLayout" Target="../slideLayouts/slideLayout12.xml"/><Relationship Id="rId7" Type="http://schemas.openxmlformats.org/officeDocument/2006/relationships/hyperlink" Target="https://business.columbia.edu/insights/climate/cki" TargetMode="External"/><Relationship Id="rId2" Type="http://schemas.openxmlformats.org/officeDocument/2006/relationships/tags" Target="../tags/tag112.xml"/><Relationship Id="rId1" Type="http://schemas.openxmlformats.org/officeDocument/2006/relationships/tags" Target="../tags/tag111.xml"/><Relationship Id="rId6" Type="http://schemas.openxmlformats.org/officeDocument/2006/relationships/hyperlink" Target="https://business.columbia.edu/faculty/people/gernot-wagner" TargetMode="External"/><Relationship Id="rId5" Type="http://schemas.openxmlformats.org/officeDocument/2006/relationships/image" Target="../media/image19.emf"/><Relationship Id="rId4" Type="http://schemas.openxmlformats.org/officeDocument/2006/relationships/oleObject" Target="../embeddings/oleObject10.bin"/></Relationships>
</file>

<file path=ppt/slides/_rels/slide70.xml.rels><?xml version="1.0" encoding="UTF-8" standalone="yes"?>
<Relationships xmlns="http://schemas.openxmlformats.org/package/2006/relationships"><Relationship Id="rId8" Type="http://schemas.openxmlformats.org/officeDocument/2006/relationships/hyperlink" Target="https://www.engie.com/en/news/hyflexpower" TargetMode="External"/><Relationship Id="rId13" Type="http://schemas.openxmlformats.org/officeDocument/2006/relationships/image" Target="../media/image131.png"/><Relationship Id="rId18" Type="http://schemas.openxmlformats.org/officeDocument/2006/relationships/image" Target="../media/image148.png"/><Relationship Id="rId3" Type="http://schemas.openxmlformats.org/officeDocument/2006/relationships/slideLayout" Target="../slideLayouts/slideLayout1.xml"/><Relationship Id="rId7" Type="http://schemas.openxmlformats.org/officeDocument/2006/relationships/hyperlink" Target="https://www.siemens-energy.com/global/en/home/press-releases/siemens-energy-and-partners-inaugurate-first-industrial-scale-green-hydrogen-project.html" TargetMode="External"/><Relationship Id="rId12" Type="http://schemas.openxmlformats.org/officeDocument/2006/relationships/image" Target="../media/image143.png"/><Relationship Id="rId17" Type="http://schemas.openxmlformats.org/officeDocument/2006/relationships/image" Target="../media/image147.png"/><Relationship Id="rId2" Type="http://schemas.openxmlformats.org/officeDocument/2006/relationships/tags" Target="../tags/tag1155.xml"/><Relationship Id="rId16" Type="http://schemas.openxmlformats.org/officeDocument/2006/relationships/image" Target="../media/image146.png"/><Relationship Id="rId1" Type="http://schemas.openxmlformats.org/officeDocument/2006/relationships/tags" Target="../tags/tag1154.xml"/><Relationship Id="rId6" Type="http://schemas.openxmlformats.org/officeDocument/2006/relationships/hyperlink" Target="https://www.energy.gov/energy-storage-grand-challenge/energy-storage-reports-and-data" TargetMode="External"/><Relationship Id="rId11" Type="http://schemas.openxmlformats.org/officeDocument/2006/relationships/hyperlink" Target="https://business.columbia.edu/insights/climate/energy-storage" TargetMode="External"/><Relationship Id="rId5" Type="http://schemas.openxmlformats.org/officeDocument/2006/relationships/image" Target="../media/image130.emf"/><Relationship Id="rId15" Type="http://schemas.openxmlformats.org/officeDocument/2006/relationships/image" Target="../media/image145.png"/><Relationship Id="rId10" Type="http://schemas.openxmlformats.org/officeDocument/2006/relationships/hyperlink" Target="https://business.columbia.edu/insights/climate/cki" TargetMode="External"/><Relationship Id="rId19" Type="http://schemas.openxmlformats.org/officeDocument/2006/relationships/image" Target="../media/image149.png"/><Relationship Id="rId4" Type="http://schemas.openxmlformats.org/officeDocument/2006/relationships/oleObject" Target="../embeddings/oleObject69.bin"/><Relationship Id="rId9" Type="http://schemas.openxmlformats.org/officeDocument/2006/relationships/hyperlink" Target="https://business.columbia.edu/faculty/people/gernot-wagner" TargetMode="External"/><Relationship Id="rId14" Type="http://schemas.openxmlformats.org/officeDocument/2006/relationships/image" Target="../media/image144.png"/></Relationships>
</file>

<file path=ppt/slides/_rels/slide7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152.png"/><Relationship Id="rId3" Type="http://schemas.openxmlformats.org/officeDocument/2006/relationships/slideLayout" Target="../slideLayouts/slideLayout1.xml"/><Relationship Id="rId7" Type="http://schemas.openxmlformats.org/officeDocument/2006/relationships/hyperlink" Target="https://www.maltainc.com/" TargetMode="External"/><Relationship Id="rId12" Type="http://schemas.openxmlformats.org/officeDocument/2006/relationships/image" Target="../media/image151.png"/><Relationship Id="rId2" Type="http://schemas.openxmlformats.org/officeDocument/2006/relationships/tags" Target="../tags/tag1157.xml"/><Relationship Id="rId16" Type="http://schemas.openxmlformats.org/officeDocument/2006/relationships/image" Target="../media/image155.png"/><Relationship Id="rId1" Type="http://schemas.openxmlformats.org/officeDocument/2006/relationships/tags" Target="../tags/tag1156.xml"/><Relationship Id="rId6" Type="http://schemas.openxmlformats.org/officeDocument/2006/relationships/hyperlink" Target="https://www.energy.gov/energy-storage-grand-challenge/energy-storage-reports-and-data" TargetMode="External"/><Relationship Id="rId11" Type="http://schemas.openxmlformats.org/officeDocument/2006/relationships/image" Target="../media/image150.png"/><Relationship Id="rId5" Type="http://schemas.openxmlformats.org/officeDocument/2006/relationships/image" Target="../media/image130.emf"/><Relationship Id="rId15" Type="http://schemas.openxmlformats.org/officeDocument/2006/relationships/image" Target="../media/image154.png"/><Relationship Id="rId10" Type="http://schemas.openxmlformats.org/officeDocument/2006/relationships/hyperlink" Target="https://business.columbia.edu/insights/climate/energy-storage" TargetMode="External"/><Relationship Id="rId4" Type="http://schemas.openxmlformats.org/officeDocument/2006/relationships/oleObject" Target="../embeddings/oleObject70.bin"/><Relationship Id="rId9" Type="http://schemas.openxmlformats.org/officeDocument/2006/relationships/hyperlink" Target="https://business.columbia.edu/insights/climate/cki" TargetMode="External"/><Relationship Id="rId14" Type="http://schemas.openxmlformats.org/officeDocument/2006/relationships/image" Target="../media/image153.png"/></Relationships>
</file>

<file path=ppt/slides/_rels/slide72.xml.rels><?xml version="1.0" encoding="UTF-8" standalone="yes"?>
<Relationships xmlns="http://schemas.openxmlformats.org/package/2006/relationships"><Relationship Id="rId8" Type="http://schemas.openxmlformats.org/officeDocument/2006/relationships/hyperlink" Target="https://www.sciencedirect.com/science/article/pii/S254243511830583X" TargetMode="External"/><Relationship Id="rId13"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www.sciencedirect.com/science/article/abs/pii/S0306261916308728" TargetMode="External"/><Relationship Id="rId12" Type="http://schemas.openxmlformats.org/officeDocument/2006/relationships/hyperlink" Target="https://www.sciencedirect.com/science/article/pii/S0306261916312740" TargetMode="External"/><Relationship Id="rId2" Type="http://schemas.openxmlformats.org/officeDocument/2006/relationships/tags" Target="../tags/tag1159.xml"/><Relationship Id="rId1" Type="http://schemas.openxmlformats.org/officeDocument/2006/relationships/tags" Target="../tags/tag1158.xml"/><Relationship Id="rId6" Type="http://schemas.openxmlformats.org/officeDocument/2006/relationships/image" Target="../media/image156.emf"/><Relationship Id="rId11" Type="http://schemas.openxmlformats.org/officeDocument/2006/relationships/hyperlink" Target="https://www.pnnl.gov/lcos-estimates" TargetMode="External"/><Relationship Id="rId5" Type="http://schemas.openxmlformats.org/officeDocument/2006/relationships/oleObject" Target="../embeddings/oleObject8.bin"/><Relationship Id="rId15" Type="http://schemas.openxmlformats.org/officeDocument/2006/relationships/hyperlink" Target="https://business.columbia.edu/insights/climate/energy-storage" TargetMode="External"/><Relationship Id="rId10" Type="http://schemas.openxmlformats.org/officeDocument/2006/relationships/hyperlink" Target="https://www.pnnl.gov/ESGC-cost-performance" TargetMode="External"/><Relationship Id="rId4" Type="http://schemas.openxmlformats.org/officeDocument/2006/relationships/notesSlide" Target="../notesSlides/notesSlide37.xml"/><Relationship Id="rId9" Type="http://schemas.openxmlformats.org/officeDocument/2006/relationships/hyperlink" Target="https://fdslive.oup.com/www.oup.com/academic/pdf/openaccess/9780192888174.pdf" TargetMode="External"/><Relationship Id="rId14" Type="http://schemas.openxmlformats.org/officeDocument/2006/relationships/hyperlink" Target="https://business.columbia.edu/insights/climate/cki" TargetMode="External"/></Relationships>
</file>

<file path=ppt/slides/_rels/slide73.xml.rels><?xml version="1.0" encoding="UTF-8" standalone="yes"?>
<Relationships xmlns="http://schemas.openxmlformats.org/package/2006/relationships"><Relationship Id="rId8" Type="http://schemas.openxmlformats.org/officeDocument/2006/relationships/tags" Target="../tags/tag1167.xml"/><Relationship Id="rId13" Type="http://schemas.openxmlformats.org/officeDocument/2006/relationships/tags" Target="../tags/tag1172.xml"/><Relationship Id="rId18" Type="http://schemas.openxmlformats.org/officeDocument/2006/relationships/image" Target="../media/image157.emf"/><Relationship Id="rId3" Type="http://schemas.openxmlformats.org/officeDocument/2006/relationships/tags" Target="../tags/tag1162.xml"/><Relationship Id="rId21" Type="http://schemas.openxmlformats.org/officeDocument/2006/relationships/hyperlink" Target="https://www.alsym.com/blog/understanding-short-medium-and-long-duration-energy-storage/" TargetMode="External"/><Relationship Id="rId7" Type="http://schemas.openxmlformats.org/officeDocument/2006/relationships/tags" Target="../tags/tag1166.xml"/><Relationship Id="rId12" Type="http://schemas.openxmlformats.org/officeDocument/2006/relationships/tags" Target="../tags/tag1171.xml"/><Relationship Id="rId17" Type="http://schemas.openxmlformats.org/officeDocument/2006/relationships/oleObject" Target="../embeddings/oleObject71.bin"/><Relationship Id="rId25" Type="http://schemas.openxmlformats.org/officeDocument/2006/relationships/chart" Target="../charts/chart53.xml"/><Relationship Id="rId2" Type="http://schemas.openxmlformats.org/officeDocument/2006/relationships/tags" Target="../tags/tag1161.xml"/><Relationship Id="rId16" Type="http://schemas.openxmlformats.org/officeDocument/2006/relationships/notesSlide" Target="../notesSlides/notesSlide38.xml"/><Relationship Id="rId20" Type="http://schemas.openxmlformats.org/officeDocument/2006/relationships/hyperlink" Target="https://www.energy.gov/oced/long-duration-energy-storage" TargetMode="External"/><Relationship Id="rId1" Type="http://schemas.openxmlformats.org/officeDocument/2006/relationships/tags" Target="../tags/tag1160.xml"/><Relationship Id="rId6" Type="http://schemas.openxmlformats.org/officeDocument/2006/relationships/tags" Target="../tags/tag1165.xml"/><Relationship Id="rId11" Type="http://schemas.openxmlformats.org/officeDocument/2006/relationships/tags" Target="../tags/tag1170.xml"/><Relationship Id="rId24" Type="http://schemas.openxmlformats.org/officeDocument/2006/relationships/hyperlink" Target="https://business.columbia.edu/insights/climate/energy-storage" TargetMode="External"/><Relationship Id="rId5" Type="http://schemas.openxmlformats.org/officeDocument/2006/relationships/tags" Target="../tags/tag1164.xml"/><Relationship Id="rId15" Type="http://schemas.openxmlformats.org/officeDocument/2006/relationships/slideLayout" Target="../slideLayouts/slideLayout1.xml"/><Relationship Id="rId23" Type="http://schemas.openxmlformats.org/officeDocument/2006/relationships/hyperlink" Target="https://business.columbia.edu/insights/climate/cki" TargetMode="External"/><Relationship Id="rId10" Type="http://schemas.openxmlformats.org/officeDocument/2006/relationships/tags" Target="../tags/tag1169.xml"/><Relationship Id="rId19" Type="http://schemas.openxmlformats.org/officeDocument/2006/relationships/hyperlink" Target="https://fdslive.oup.com/www.oup.com/academic/pdf/openaccess/9780192888174.pdf" TargetMode="External"/><Relationship Id="rId4" Type="http://schemas.openxmlformats.org/officeDocument/2006/relationships/tags" Target="../tags/tag1163.xml"/><Relationship Id="rId9" Type="http://schemas.openxmlformats.org/officeDocument/2006/relationships/tags" Target="../tags/tag1168.xml"/><Relationship Id="rId14" Type="http://schemas.openxmlformats.org/officeDocument/2006/relationships/tags" Target="../tags/tag1173.xml"/><Relationship Id="rId22" Type="http://schemas.openxmlformats.org/officeDocument/2006/relationships/hyperlink" Target="https://business.columbia.edu/faculty/people/gernot-wagner" TargetMode="External"/></Relationships>
</file>

<file path=ppt/slides/_rels/slide74.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slideLayout" Target="../slideLayouts/slideLayout1.xml"/><Relationship Id="rId7" Type="http://schemas.openxmlformats.org/officeDocument/2006/relationships/hyperlink" Target="https://www.energy.gov/sites/default/files/2022-09/2022%20Grid%20Energy%20Storage%20Technology%20Cost%20and%20Performance%20Assessment.pdf" TargetMode="External"/><Relationship Id="rId2" Type="http://schemas.openxmlformats.org/officeDocument/2006/relationships/tags" Target="../tags/tag1175.xml"/><Relationship Id="rId1" Type="http://schemas.openxmlformats.org/officeDocument/2006/relationships/tags" Target="../tags/tag1174.xml"/><Relationship Id="rId6" Type="http://schemas.openxmlformats.org/officeDocument/2006/relationships/image" Target="../media/image22.emf"/><Relationship Id="rId5" Type="http://schemas.openxmlformats.org/officeDocument/2006/relationships/oleObject" Target="../embeddings/oleObject11.bin"/><Relationship Id="rId10" Type="http://schemas.openxmlformats.org/officeDocument/2006/relationships/hyperlink" Target="https://business.columbia.edu/insights/climate/energy-storage" TargetMode="External"/><Relationship Id="rId4" Type="http://schemas.openxmlformats.org/officeDocument/2006/relationships/notesSlide" Target="../notesSlides/notesSlide39.xml"/><Relationship Id="rId9" Type="http://schemas.openxmlformats.org/officeDocument/2006/relationships/hyperlink" Target="https://business.columbia.edu/insights/climate/cki" TargetMode="External"/></Relationships>
</file>

<file path=ppt/slides/_rels/slide75.xml.rels><?xml version="1.0" encoding="UTF-8" standalone="yes"?>
<Relationships xmlns="http://schemas.openxmlformats.org/package/2006/relationships"><Relationship Id="rId8" Type="http://schemas.openxmlformats.org/officeDocument/2006/relationships/tags" Target="../tags/tag1183.xml"/><Relationship Id="rId13" Type="http://schemas.openxmlformats.org/officeDocument/2006/relationships/oleObject" Target="../embeddings/oleObject72.bin"/><Relationship Id="rId18" Type="http://schemas.openxmlformats.org/officeDocument/2006/relationships/hyperlink" Target="https://link.springer.com/article/10.1007/s40095-017-0237-5?utm_source=getftr&amp;utm_medium=getftr&amp;utm_campaign=getftr_pilot" TargetMode="External"/><Relationship Id="rId3" Type="http://schemas.openxmlformats.org/officeDocument/2006/relationships/tags" Target="../tags/tag1178.xml"/><Relationship Id="rId21" Type="http://schemas.openxmlformats.org/officeDocument/2006/relationships/chart" Target="../charts/chart54.xml"/><Relationship Id="rId7" Type="http://schemas.openxmlformats.org/officeDocument/2006/relationships/tags" Target="../tags/tag1182.xml"/><Relationship Id="rId12" Type="http://schemas.openxmlformats.org/officeDocument/2006/relationships/notesSlide" Target="../notesSlides/notesSlide40.xml"/><Relationship Id="rId17" Type="http://schemas.openxmlformats.org/officeDocument/2006/relationships/hyperlink" Target="https://www.sciencedirect.com/science/article/pii/S0360544217312744" TargetMode="External"/><Relationship Id="rId2" Type="http://schemas.openxmlformats.org/officeDocument/2006/relationships/tags" Target="../tags/tag1177.xml"/><Relationship Id="rId16" Type="http://schemas.openxmlformats.org/officeDocument/2006/relationships/hyperlink" Target="https://pubs.acs.org/doi/epdf/10.1021/acs.est.2c09189" TargetMode="External"/><Relationship Id="rId20" Type="http://schemas.openxmlformats.org/officeDocument/2006/relationships/hyperlink" Target="https://business.columbia.edu/insights/climate/energy-storage" TargetMode="External"/><Relationship Id="rId1" Type="http://schemas.openxmlformats.org/officeDocument/2006/relationships/tags" Target="../tags/tag1176.xml"/><Relationship Id="rId6" Type="http://schemas.openxmlformats.org/officeDocument/2006/relationships/tags" Target="../tags/tag1181.xml"/><Relationship Id="rId11" Type="http://schemas.openxmlformats.org/officeDocument/2006/relationships/slideLayout" Target="../slideLayouts/slideLayout12.xml"/><Relationship Id="rId5" Type="http://schemas.openxmlformats.org/officeDocument/2006/relationships/tags" Target="../tags/tag1180.xml"/><Relationship Id="rId15" Type="http://schemas.openxmlformats.org/officeDocument/2006/relationships/hyperlink" Target="https://www.sciencedirect.com/science/article/pii/S0196890420308347?casa_token=9V7qlfMgY4AAAAAA:PbUbWD09KgxlA3asUAP2rdrPpUVojrSH8NcX2LFUhv8qE3sLlq7ioxS0PmqveIIoJa1rFki_4w" TargetMode="External"/><Relationship Id="rId10" Type="http://schemas.openxmlformats.org/officeDocument/2006/relationships/tags" Target="../tags/tag1185.xml"/><Relationship Id="rId19" Type="http://schemas.openxmlformats.org/officeDocument/2006/relationships/hyperlink" Target="https://business.columbia.edu/insights/climate/cki" TargetMode="External"/><Relationship Id="rId4" Type="http://schemas.openxmlformats.org/officeDocument/2006/relationships/tags" Target="../tags/tag1179.xml"/><Relationship Id="rId9" Type="http://schemas.openxmlformats.org/officeDocument/2006/relationships/tags" Target="../tags/tag1184.xml"/><Relationship Id="rId14" Type="http://schemas.openxmlformats.org/officeDocument/2006/relationships/image" Target="../media/image158.emf"/></Relationships>
</file>

<file path=ppt/slides/_rels/slide76.xml.rels><?xml version="1.0" encoding="UTF-8" standalone="yes"?>
<Relationships xmlns="http://schemas.openxmlformats.org/package/2006/relationships"><Relationship Id="rId13" Type="http://schemas.openxmlformats.org/officeDocument/2006/relationships/tags" Target="../tags/tag1198.xml"/><Relationship Id="rId18" Type="http://schemas.openxmlformats.org/officeDocument/2006/relationships/tags" Target="../tags/tag1203.xml"/><Relationship Id="rId26" Type="http://schemas.openxmlformats.org/officeDocument/2006/relationships/tags" Target="../tags/tag1211.xml"/><Relationship Id="rId39" Type="http://schemas.openxmlformats.org/officeDocument/2006/relationships/image" Target="../media/image157.emf"/><Relationship Id="rId21" Type="http://schemas.openxmlformats.org/officeDocument/2006/relationships/tags" Target="../tags/tag1206.xml"/><Relationship Id="rId34" Type="http://schemas.openxmlformats.org/officeDocument/2006/relationships/tags" Target="../tags/tag1219.xml"/><Relationship Id="rId42" Type="http://schemas.openxmlformats.org/officeDocument/2006/relationships/hyperlink" Target="https://business.columbia.edu/faculty/people/gernot-wagner" TargetMode="External"/><Relationship Id="rId7" Type="http://schemas.openxmlformats.org/officeDocument/2006/relationships/tags" Target="../tags/tag1192.xml"/><Relationship Id="rId2" Type="http://schemas.openxmlformats.org/officeDocument/2006/relationships/tags" Target="../tags/tag1187.xml"/><Relationship Id="rId16" Type="http://schemas.openxmlformats.org/officeDocument/2006/relationships/tags" Target="../tags/tag1201.xml"/><Relationship Id="rId29" Type="http://schemas.openxmlformats.org/officeDocument/2006/relationships/tags" Target="../tags/tag1214.xml"/><Relationship Id="rId1" Type="http://schemas.openxmlformats.org/officeDocument/2006/relationships/tags" Target="../tags/tag1186.xml"/><Relationship Id="rId6" Type="http://schemas.openxmlformats.org/officeDocument/2006/relationships/tags" Target="../tags/tag1191.xml"/><Relationship Id="rId11" Type="http://schemas.openxmlformats.org/officeDocument/2006/relationships/tags" Target="../tags/tag1196.xml"/><Relationship Id="rId24" Type="http://schemas.openxmlformats.org/officeDocument/2006/relationships/tags" Target="../tags/tag1209.xml"/><Relationship Id="rId32" Type="http://schemas.openxmlformats.org/officeDocument/2006/relationships/tags" Target="../tags/tag1217.xml"/><Relationship Id="rId37" Type="http://schemas.openxmlformats.org/officeDocument/2006/relationships/notesSlide" Target="../notesSlides/notesSlide41.xml"/><Relationship Id="rId40" Type="http://schemas.openxmlformats.org/officeDocument/2006/relationships/hyperlink" Target="https://www.pnnl.gov/projects/esgc-cost-performance" TargetMode="External"/><Relationship Id="rId45" Type="http://schemas.openxmlformats.org/officeDocument/2006/relationships/chart" Target="../charts/chart55.xml"/><Relationship Id="rId5" Type="http://schemas.openxmlformats.org/officeDocument/2006/relationships/tags" Target="../tags/tag1190.xml"/><Relationship Id="rId15" Type="http://schemas.openxmlformats.org/officeDocument/2006/relationships/tags" Target="../tags/tag1200.xml"/><Relationship Id="rId23" Type="http://schemas.openxmlformats.org/officeDocument/2006/relationships/tags" Target="../tags/tag1208.xml"/><Relationship Id="rId28" Type="http://schemas.openxmlformats.org/officeDocument/2006/relationships/tags" Target="../tags/tag1213.xml"/><Relationship Id="rId36" Type="http://schemas.openxmlformats.org/officeDocument/2006/relationships/slideLayout" Target="../slideLayouts/slideLayout1.xml"/><Relationship Id="rId10" Type="http://schemas.openxmlformats.org/officeDocument/2006/relationships/tags" Target="../tags/tag1195.xml"/><Relationship Id="rId19" Type="http://schemas.openxmlformats.org/officeDocument/2006/relationships/tags" Target="../tags/tag1204.xml"/><Relationship Id="rId31" Type="http://schemas.openxmlformats.org/officeDocument/2006/relationships/tags" Target="../tags/tag1216.xml"/><Relationship Id="rId44" Type="http://schemas.openxmlformats.org/officeDocument/2006/relationships/hyperlink" Target="https://business.columbia.edu/insights/climate/energy-storage" TargetMode="External"/><Relationship Id="rId4" Type="http://schemas.openxmlformats.org/officeDocument/2006/relationships/tags" Target="../tags/tag1189.xml"/><Relationship Id="rId9" Type="http://schemas.openxmlformats.org/officeDocument/2006/relationships/tags" Target="../tags/tag1194.xml"/><Relationship Id="rId14" Type="http://schemas.openxmlformats.org/officeDocument/2006/relationships/tags" Target="../tags/tag1199.xml"/><Relationship Id="rId22" Type="http://schemas.openxmlformats.org/officeDocument/2006/relationships/tags" Target="../tags/tag1207.xml"/><Relationship Id="rId27" Type="http://schemas.openxmlformats.org/officeDocument/2006/relationships/tags" Target="../tags/tag1212.xml"/><Relationship Id="rId30" Type="http://schemas.openxmlformats.org/officeDocument/2006/relationships/tags" Target="../tags/tag1215.xml"/><Relationship Id="rId35" Type="http://schemas.openxmlformats.org/officeDocument/2006/relationships/tags" Target="../tags/tag1220.xml"/><Relationship Id="rId43" Type="http://schemas.openxmlformats.org/officeDocument/2006/relationships/hyperlink" Target="https://business.columbia.edu/insights/climate/cki" TargetMode="External"/><Relationship Id="rId8" Type="http://schemas.openxmlformats.org/officeDocument/2006/relationships/tags" Target="../tags/tag1193.xml"/><Relationship Id="rId3" Type="http://schemas.openxmlformats.org/officeDocument/2006/relationships/tags" Target="../tags/tag1188.xml"/><Relationship Id="rId12" Type="http://schemas.openxmlformats.org/officeDocument/2006/relationships/tags" Target="../tags/tag1197.xml"/><Relationship Id="rId17" Type="http://schemas.openxmlformats.org/officeDocument/2006/relationships/tags" Target="../tags/tag1202.xml"/><Relationship Id="rId25" Type="http://schemas.openxmlformats.org/officeDocument/2006/relationships/tags" Target="../tags/tag1210.xml"/><Relationship Id="rId33" Type="http://schemas.openxmlformats.org/officeDocument/2006/relationships/tags" Target="../tags/tag1218.xml"/><Relationship Id="rId38" Type="http://schemas.openxmlformats.org/officeDocument/2006/relationships/oleObject" Target="../embeddings/oleObject73.bin"/><Relationship Id="rId20" Type="http://schemas.openxmlformats.org/officeDocument/2006/relationships/tags" Target="../tags/tag1205.xml"/><Relationship Id="rId41" Type="http://schemas.openxmlformats.org/officeDocument/2006/relationships/hyperlink" Target="https://www.pnnl.gov/lcos-estimates" TargetMode="External"/></Relationships>
</file>

<file path=ppt/slides/_rels/slide77.xml.rels><?xml version="1.0" encoding="UTF-8" standalone="yes"?>
<Relationships xmlns="http://schemas.openxmlformats.org/package/2006/relationships"><Relationship Id="rId13" Type="http://schemas.openxmlformats.org/officeDocument/2006/relationships/tags" Target="../tags/tag1233.xml"/><Relationship Id="rId18" Type="http://schemas.openxmlformats.org/officeDocument/2006/relationships/tags" Target="../tags/tag1238.xml"/><Relationship Id="rId26" Type="http://schemas.openxmlformats.org/officeDocument/2006/relationships/tags" Target="../tags/tag1246.xml"/><Relationship Id="rId39" Type="http://schemas.openxmlformats.org/officeDocument/2006/relationships/hyperlink" Target="https://www.energy.gov/energy-storage-grand-challenge/articles/energy-storage-grand-challenge-roadmap" TargetMode="External"/><Relationship Id="rId21" Type="http://schemas.openxmlformats.org/officeDocument/2006/relationships/tags" Target="../tags/tag1241.xml"/><Relationship Id="rId34" Type="http://schemas.openxmlformats.org/officeDocument/2006/relationships/slideLayout" Target="../slideLayouts/slideLayout1.xml"/><Relationship Id="rId42" Type="http://schemas.openxmlformats.org/officeDocument/2006/relationships/hyperlink" Target="https://business.columbia.edu/insights/climate/cki" TargetMode="External"/><Relationship Id="rId7" Type="http://schemas.openxmlformats.org/officeDocument/2006/relationships/tags" Target="../tags/tag1227.xml"/><Relationship Id="rId2" Type="http://schemas.openxmlformats.org/officeDocument/2006/relationships/tags" Target="../tags/tag1222.xml"/><Relationship Id="rId16" Type="http://schemas.openxmlformats.org/officeDocument/2006/relationships/tags" Target="../tags/tag1236.xml"/><Relationship Id="rId20" Type="http://schemas.openxmlformats.org/officeDocument/2006/relationships/tags" Target="../tags/tag1240.xml"/><Relationship Id="rId29" Type="http://schemas.openxmlformats.org/officeDocument/2006/relationships/tags" Target="../tags/tag1249.xml"/><Relationship Id="rId41" Type="http://schemas.openxmlformats.org/officeDocument/2006/relationships/hyperlink" Target="https://business.columbia.edu/faculty/people/gernot-wagner" TargetMode="External"/><Relationship Id="rId1" Type="http://schemas.openxmlformats.org/officeDocument/2006/relationships/tags" Target="../tags/tag1221.xml"/><Relationship Id="rId6" Type="http://schemas.openxmlformats.org/officeDocument/2006/relationships/tags" Target="../tags/tag1226.xml"/><Relationship Id="rId11" Type="http://schemas.openxmlformats.org/officeDocument/2006/relationships/tags" Target="../tags/tag1231.xml"/><Relationship Id="rId24" Type="http://schemas.openxmlformats.org/officeDocument/2006/relationships/tags" Target="../tags/tag1244.xml"/><Relationship Id="rId32" Type="http://schemas.openxmlformats.org/officeDocument/2006/relationships/tags" Target="../tags/tag1252.xml"/><Relationship Id="rId37" Type="http://schemas.openxmlformats.org/officeDocument/2006/relationships/image" Target="../media/image12.emf"/><Relationship Id="rId40" Type="http://schemas.openxmlformats.org/officeDocument/2006/relationships/hyperlink" Target="https://www.energy.gov/sites/default/files/2024-08/Achieving%20the%20Promise%20of%20Low-Cost%20Long%20Duration%20Energy%20Storage_FINAL_08052024.pdf" TargetMode="External"/><Relationship Id="rId5" Type="http://schemas.openxmlformats.org/officeDocument/2006/relationships/tags" Target="../tags/tag1225.xml"/><Relationship Id="rId15" Type="http://schemas.openxmlformats.org/officeDocument/2006/relationships/tags" Target="../tags/tag1235.xml"/><Relationship Id="rId23" Type="http://schemas.openxmlformats.org/officeDocument/2006/relationships/tags" Target="../tags/tag1243.xml"/><Relationship Id="rId28" Type="http://schemas.openxmlformats.org/officeDocument/2006/relationships/tags" Target="../tags/tag1248.xml"/><Relationship Id="rId36" Type="http://schemas.openxmlformats.org/officeDocument/2006/relationships/oleObject" Target="../embeddings/oleObject74.bin"/><Relationship Id="rId10" Type="http://schemas.openxmlformats.org/officeDocument/2006/relationships/tags" Target="../tags/tag1230.xml"/><Relationship Id="rId19" Type="http://schemas.openxmlformats.org/officeDocument/2006/relationships/tags" Target="../tags/tag1239.xml"/><Relationship Id="rId31" Type="http://schemas.openxmlformats.org/officeDocument/2006/relationships/tags" Target="../tags/tag1251.xml"/><Relationship Id="rId44" Type="http://schemas.openxmlformats.org/officeDocument/2006/relationships/chart" Target="../charts/chart56.xml"/><Relationship Id="rId4" Type="http://schemas.openxmlformats.org/officeDocument/2006/relationships/tags" Target="../tags/tag1224.xml"/><Relationship Id="rId9" Type="http://schemas.openxmlformats.org/officeDocument/2006/relationships/tags" Target="../tags/tag1229.xml"/><Relationship Id="rId14" Type="http://schemas.openxmlformats.org/officeDocument/2006/relationships/tags" Target="../tags/tag1234.xml"/><Relationship Id="rId22" Type="http://schemas.openxmlformats.org/officeDocument/2006/relationships/tags" Target="../tags/tag1242.xml"/><Relationship Id="rId27" Type="http://schemas.openxmlformats.org/officeDocument/2006/relationships/tags" Target="../tags/tag1247.xml"/><Relationship Id="rId30" Type="http://schemas.openxmlformats.org/officeDocument/2006/relationships/tags" Target="../tags/tag1250.xml"/><Relationship Id="rId35" Type="http://schemas.openxmlformats.org/officeDocument/2006/relationships/notesSlide" Target="../notesSlides/notesSlide42.xml"/><Relationship Id="rId43" Type="http://schemas.openxmlformats.org/officeDocument/2006/relationships/hyperlink" Target="https://business.columbia.edu/insights/climate/energy-storage" TargetMode="External"/><Relationship Id="rId8" Type="http://schemas.openxmlformats.org/officeDocument/2006/relationships/tags" Target="../tags/tag1228.xml"/><Relationship Id="rId3" Type="http://schemas.openxmlformats.org/officeDocument/2006/relationships/tags" Target="../tags/tag1223.xml"/><Relationship Id="rId12" Type="http://schemas.openxmlformats.org/officeDocument/2006/relationships/tags" Target="../tags/tag1232.xml"/><Relationship Id="rId17" Type="http://schemas.openxmlformats.org/officeDocument/2006/relationships/tags" Target="../tags/tag1237.xml"/><Relationship Id="rId25" Type="http://schemas.openxmlformats.org/officeDocument/2006/relationships/tags" Target="../tags/tag1245.xml"/><Relationship Id="rId33" Type="http://schemas.openxmlformats.org/officeDocument/2006/relationships/tags" Target="../tags/tag1253.xml"/><Relationship Id="rId38" Type="http://schemas.openxmlformats.org/officeDocument/2006/relationships/hyperlink" Target="https://www.pnnl.gov/lcos-estimates" TargetMode="External"/></Relationships>
</file>

<file path=ppt/slides/_rels/slide78.xml.rels><?xml version="1.0" encoding="UTF-8" standalone="yes"?>
<Relationships xmlns="http://schemas.openxmlformats.org/package/2006/relationships"><Relationship Id="rId8" Type="http://schemas.openxmlformats.org/officeDocument/2006/relationships/tags" Target="../tags/tag1261.xml"/><Relationship Id="rId13" Type="http://schemas.openxmlformats.org/officeDocument/2006/relationships/image" Target="../media/image12.emf"/><Relationship Id="rId18" Type="http://schemas.openxmlformats.org/officeDocument/2006/relationships/chart" Target="../charts/chart57.xml"/><Relationship Id="rId3" Type="http://schemas.openxmlformats.org/officeDocument/2006/relationships/tags" Target="../tags/tag1256.xml"/><Relationship Id="rId7" Type="http://schemas.openxmlformats.org/officeDocument/2006/relationships/tags" Target="../tags/tag1260.xml"/><Relationship Id="rId12" Type="http://schemas.openxmlformats.org/officeDocument/2006/relationships/oleObject" Target="../embeddings/oleObject75.bin"/><Relationship Id="rId17" Type="http://schemas.openxmlformats.org/officeDocument/2006/relationships/hyperlink" Target="https://business.columbia.edu/insights/climate/energy-storage" TargetMode="External"/><Relationship Id="rId2" Type="http://schemas.openxmlformats.org/officeDocument/2006/relationships/tags" Target="../tags/tag1255.xml"/><Relationship Id="rId16" Type="http://schemas.openxmlformats.org/officeDocument/2006/relationships/hyperlink" Target="https://business.columbia.edu/insights/climate/cki" TargetMode="External"/><Relationship Id="rId1" Type="http://schemas.openxmlformats.org/officeDocument/2006/relationships/tags" Target="../tags/tag1254.xml"/><Relationship Id="rId6" Type="http://schemas.openxmlformats.org/officeDocument/2006/relationships/tags" Target="../tags/tag1259.xml"/><Relationship Id="rId11" Type="http://schemas.openxmlformats.org/officeDocument/2006/relationships/notesSlide" Target="../notesSlides/notesSlide43.xml"/><Relationship Id="rId5" Type="http://schemas.openxmlformats.org/officeDocument/2006/relationships/tags" Target="../tags/tag1258.xml"/><Relationship Id="rId15" Type="http://schemas.openxmlformats.org/officeDocument/2006/relationships/hyperlink" Target="https://business.columbia.edu/faculty/people/gernot-wagner" TargetMode="External"/><Relationship Id="rId10" Type="http://schemas.openxmlformats.org/officeDocument/2006/relationships/slideLayout" Target="../slideLayouts/slideLayout1.xml"/><Relationship Id="rId4" Type="http://schemas.openxmlformats.org/officeDocument/2006/relationships/tags" Target="../tags/tag1257.xml"/><Relationship Id="rId9" Type="http://schemas.openxmlformats.org/officeDocument/2006/relationships/tags" Target="../tags/tag1262.xml"/><Relationship Id="rId14" Type="http://schemas.openxmlformats.org/officeDocument/2006/relationships/hyperlink" Target="https://fdslive.oup.com/www.oup.com/academic/pdf/openaccess/9780192888174.pdf" TargetMode="External"/></Relationships>
</file>

<file path=ppt/slides/_rels/slide79.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slideLayout" Target="../slideLayouts/slideLayout12.xml"/><Relationship Id="rId7" Type="http://schemas.openxmlformats.org/officeDocument/2006/relationships/hyperlink" Target="https://business.columbia.edu/faculty/people/gernot-wagner" TargetMode="External"/><Relationship Id="rId2" Type="http://schemas.openxmlformats.org/officeDocument/2006/relationships/tags" Target="../tags/tag1264.xml"/><Relationship Id="rId1" Type="http://schemas.openxmlformats.org/officeDocument/2006/relationships/tags" Target="../tags/tag1263.xml"/><Relationship Id="rId6" Type="http://schemas.openxmlformats.org/officeDocument/2006/relationships/hyperlink" Target="https://www.adb.org/sites/default/files/publication/479891/handbook-battery-energy-storage-system.pdf" TargetMode="External"/><Relationship Id="rId5" Type="http://schemas.openxmlformats.org/officeDocument/2006/relationships/image" Target="../media/image159.emf"/><Relationship Id="rId4" Type="http://schemas.openxmlformats.org/officeDocument/2006/relationships/oleObject" Target="../embeddings/oleObject76.bin"/><Relationship Id="rId9" Type="http://schemas.openxmlformats.org/officeDocument/2006/relationships/hyperlink" Target="https://business.columbia.edu/insights/climate/energy-storage" TargetMode="External"/></Relationships>
</file>

<file path=ppt/slides/_rels/slide8.xml.rels><?xml version="1.0" encoding="UTF-8" standalone="yes"?>
<Relationships xmlns="http://schemas.openxmlformats.org/package/2006/relationships"><Relationship Id="rId8" Type="http://schemas.openxmlformats.org/officeDocument/2006/relationships/hyperlink" Target="https://iea.blob.core.windows.net/assets/cb39c1bf-d2b3-446d-8c35-aae6b1f3a4a0/BatteriesandSecureEnergyTransitions.pdf" TargetMode="External"/><Relationship Id="rId3" Type="http://schemas.openxmlformats.org/officeDocument/2006/relationships/tags" Target="../tags/tag115.xml"/><Relationship Id="rId7" Type="http://schemas.openxmlformats.org/officeDocument/2006/relationships/hyperlink" Target="https://www.energy.gov/sites/default/files/2021-12/IEA%2C%20Net%20Zero%20by%202050.pdf" TargetMode="External"/><Relationship Id="rId12" Type="http://schemas.openxmlformats.org/officeDocument/2006/relationships/chart" Target="../charts/chart1.xml"/><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image" Target="../media/image20.emf"/><Relationship Id="rId11" Type="http://schemas.openxmlformats.org/officeDocument/2006/relationships/hyperlink" Target="https://business.columbia.edu/insights/climate/energy-storage" TargetMode="External"/><Relationship Id="rId5" Type="http://schemas.openxmlformats.org/officeDocument/2006/relationships/oleObject" Target="../embeddings/oleObject11.bin"/><Relationship Id="rId10" Type="http://schemas.openxmlformats.org/officeDocument/2006/relationships/hyperlink" Target="https://business.columbia.edu/insights/climate/cki" TargetMode="External"/><Relationship Id="rId4" Type="http://schemas.openxmlformats.org/officeDocument/2006/relationships/slideLayout" Target="../slideLayouts/slideLayout12.xml"/><Relationship Id="rId9" Type="http://schemas.openxmlformats.org/officeDocument/2006/relationships/hyperlink" Target="https://business.columbia.edu/faculty/people/gernot-wagner" TargetMode="External"/></Relationships>
</file>

<file path=ppt/slides/_rels/slide80.xml.rels><?xml version="1.0" encoding="UTF-8" standalone="yes"?>
<Relationships xmlns="http://schemas.openxmlformats.org/package/2006/relationships"><Relationship Id="rId8" Type="http://schemas.openxmlformats.org/officeDocument/2006/relationships/hyperlink" Target="https://www.huntkeyenergystorage.com/gravity-energy-storage/" TargetMode="External"/><Relationship Id="rId13" Type="http://schemas.openxmlformats.org/officeDocument/2006/relationships/hyperlink" Target="https://business.columbia.edu/insights/climate/energy-storage" TargetMode="External"/><Relationship Id="rId3" Type="http://schemas.openxmlformats.org/officeDocument/2006/relationships/slideLayout" Target="../slideLayouts/slideLayout12.xml"/><Relationship Id="rId7" Type="http://schemas.openxmlformats.org/officeDocument/2006/relationships/hyperlink" Target="https://www.sciencedirect.com/science/article/abs/pii/S0306261916308728" TargetMode="External"/><Relationship Id="rId12" Type="http://schemas.openxmlformats.org/officeDocument/2006/relationships/hyperlink" Target="https://business.columbia.edu/insights/climate/cki" TargetMode="External"/><Relationship Id="rId2" Type="http://schemas.openxmlformats.org/officeDocument/2006/relationships/tags" Target="../tags/tag1266.xml"/><Relationship Id="rId1" Type="http://schemas.openxmlformats.org/officeDocument/2006/relationships/tags" Target="../tags/tag1265.xml"/><Relationship Id="rId6" Type="http://schemas.openxmlformats.org/officeDocument/2006/relationships/image" Target="../media/image159.emf"/><Relationship Id="rId11" Type="http://schemas.openxmlformats.org/officeDocument/2006/relationships/hyperlink" Target="https://business.columbia.edu/faculty/people/gernot-wagner" TargetMode="External"/><Relationship Id="rId5" Type="http://schemas.openxmlformats.org/officeDocument/2006/relationships/oleObject" Target="../embeddings/oleObject77.bin"/><Relationship Id="rId10" Type="http://schemas.openxmlformats.org/officeDocument/2006/relationships/hyperlink" Target="https://www.sciencedirect.com/science/article/pii/S1364032122001368" TargetMode="External"/><Relationship Id="rId4" Type="http://schemas.openxmlformats.org/officeDocument/2006/relationships/notesSlide" Target="../notesSlides/notesSlide44.xml"/><Relationship Id="rId9" Type="http://schemas.openxmlformats.org/officeDocument/2006/relationships/hyperlink" Target="https://www.sciencedirect.com/science/article/pii/S2352152X18308211" TargetMode="External"/></Relationships>
</file>

<file path=ppt/slides/_rels/slide81.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slide" Target="slide57.xml"/><Relationship Id="rId3" Type="http://schemas.openxmlformats.org/officeDocument/2006/relationships/tags" Target="../tags/tag1269.xml"/><Relationship Id="rId7" Type="http://schemas.openxmlformats.org/officeDocument/2006/relationships/tags" Target="../tags/tag1273.xml"/><Relationship Id="rId12" Type="http://schemas.openxmlformats.org/officeDocument/2006/relationships/slide" Target="slide16.xml"/><Relationship Id="rId2" Type="http://schemas.openxmlformats.org/officeDocument/2006/relationships/tags" Target="../tags/tag1268.xml"/><Relationship Id="rId1" Type="http://schemas.openxmlformats.org/officeDocument/2006/relationships/tags" Target="../tags/tag1267.xml"/><Relationship Id="rId6" Type="http://schemas.openxmlformats.org/officeDocument/2006/relationships/tags" Target="../tags/tag1272.xml"/><Relationship Id="rId11" Type="http://schemas.openxmlformats.org/officeDocument/2006/relationships/slide" Target="slide2.xml"/><Relationship Id="rId5" Type="http://schemas.openxmlformats.org/officeDocument/2006/relationships/tags" Target="../tags/tag1271.xml"/><Relationship Id="rId15" Type="http://schemas.openxmlformats.org/officeDocument/2006/relationships/slide" Target="slide105.xml"/><Relationship Id="rId10" Type="http://schemas.openxmlformats.org/officeDocument/2006/relationships/image" Target="../media/image8.emf"/><Relationship Id="rId4" Type="http://schemas.openxmlformats.org/officeDocument/2006/relationships/tags" Target="../tags/tag1270.xml"/><Relationship Id="rId9" Type="http://schemas.openxmlformats.org/officeDocument/2006/relationships/oleObject" Target="../embeddings/oleObject78.bin"/><Relationship Id="rId14" Type="http://schemas.openxmlformats.org/officeDocument/2006/relationships/slide" Target="slide59.xml"/></Relationships>
</file>

<file path=ppt/slides/_rels/slide82.xml.rels><?xml version="1.0" encoding="UTF-8" standalone="yes"?>
<Relationships xmlns="http://schemas.openxmlformats.org/package/2006/relationships"><Relationship Id="rId8" Type="http://schemas.openxmlformats.org/officeDocument/2006/relationships/image" Target="../media/image122.jpeg"/><Relationship Id="rId3" Type="http://schemas.openxmlformats.org/officeDocument/2006/relationships/tags" Target="../tags/tag1276.xml"/><Relationship Id="rId7" Type="http://schemas.openxmlformats.org/officeDocument/2006/relationships/image" Target="../media/image10.emf"/><Relationship Id="rId2" Type="http://schemas.openxmlformats.org/officeDocument/2006/relationships/tags" Target="../tags/tag1275.xml"/><Relationship Id="rId1" Type="http://schemas.openxmlformats.org/officeDocument/2006/relationships/tags" Target="../tags/tag1274.xml"/><Relationship Id="rId6" Type="http://schemas.openxmlformats.org/officeDocument/2006/relationships/oleObject" Target="../embeddings/oleObject59.bin"/><Relationship Id="rId11" Type="http://schemas.openxmlformats.org/officeDocument/2006/relationships/hyperlink" Target="https://business.columbia.edu/insights/climate/energy-storage" TargetMode="External"/><Relationship Id="rId5" Type="http://schemas.openxmlformats.org/officeDocument/2006/relationships/notesSlide" Target="../notesSlides/notesSlide45.xml"/><Relationship Id="rId10" Type="http://schemas.openxmlformats.org/officeDocument/2006/relationships/hyperlink" Target="https://business.columbia.edu/insights/climate/cki" TargetMode="External"/><Relationship Id="rId4" Type="http://schemas.openxmlformats.org/officeDocument/2006/relationships/slideLayout" Target="../slideLayouts/slideLayout1.xml"/><Relationship Id="rId9" Type="http://schemas.openxmlformats.org/officeDocument/2006/relationships/hyperlink" Target="https://business.columbia.edu/faculty/people/gernot-wagner" TargetMode="External"/></Relationships>
</file>

<file path=ppt/slides/_rels/slide83.xml.rels><?xml version="1.0" encoding="UTF-8" standalone="yes"?>
<Relationships xmlns="http://schemas.openxmlformats.org/package/2006/relationships"><Relationship Id="rId8" Type="http://schemas.openxmlformats.org/officeDocument/2006/relationships/hyperlink" Target="https://www.iea.org/data-and-statistics/charts/global-installed-energy-storage-capacity-by-scenario-2023-and-2030" TargetMode="External"/><Relationship Id="rId13" Type="http://schemas.openxmlformats.org/officeDocument/2006/relationships/hyperlink" Target="https://business.columbia.edu/insights/climate/energy-storage" TargetMode="External"/><Relationship Id="rId3" Type="http://schemas.openxmlformats.org/officeDocument/2006/relationships/tags" Target="../tags/tag1279.xml"/><Relationship Id="rId7" Type="http://schemas.openxmlformats.org/officeDocument/2006/relationships/image" Target="../media/image10.emf"/><Relationship Id="rId12" Type="http://schemas.openxmlformats.org/officeDocument/2006/relationships/hyperlink" Target="https://business.columbia.edu/insights/climate/cki" TargetMode="External"/><Relationship Id="rId2" Type="http://schemas.openxmlformats.org/officeDocument/2006/relationships/tags" Target="../tags/tag1278.xml"/><Relationship Id="rId1" Type="http://schemas.openxmlformats.org/officeDocument/2006/relationships/tags" Target="../tags/tag1277.xml"/><Relationship Id="rId6" Type="http://schemas.openxmlformats.org/officeDocument/2006/relationships/oleObject" Target="../embeddings/oleObject79.bin"/><Relationship Id="rId11" Type="http://schemas.openxmlformats.org/officeDocument/2006/relationships/hyperlink" Target="https://business.columbia.edu/faculty/people/gernot-wagner" TargetMode="External"/><Relationship Id="rId5" Type="http://schemas.openxmlformats.org/officeDocument/2006/relationships/notesSlide" Target="../notesSlides/notesSlide46.xml"/><Relationship Id="rId10" Type="http://schemas.openxmlformats.org/officeDocument/2006/relationships/hyperlink" Target="https://www.eia.gov/todayinenergy/detail.php?id=41833" TargetMode="External"/><Relationship Id="rId4" Type="http://schemas.openxmlformats.org/officeDocument/2006/relationships/slideLayout" Target="../slideLayouts/slideLayout1.xml"/><Relationship Id="rId9" Type="http://schemas.openxmlformats.org/officeDocument/2006/relationships/hyperlink" Target="https://www.energy.gov/eere/water/pumped-storage-hydropower" TargetMode="External"/></Relationships>
</file>

<file path=ppt/slides/_rels/slide84.xml.rels><?xml version="1.0" encoding="UTF-8" standalone="yes"?>
<Relationships xmlns="http://schemas.openxmlformats.org/package/2006/relationships"><Relationship Id="rId13" Type="http://schemas.openxmlformats.org/officeDocument/2006/relationships/tags" Target="../tags/tag1292.xml"/><Relationship Id="rId18" Type="http://schemas.openxmlformats.org/officeDocument/2006/relationships/tags" Target="../tags/tag1297.xml"/><Relationship Id="rId26" Type="http://schemas.openxmlformats.org/officeDocument/2006/relationships/tags" Target="../tags/tag1305.xml"/><Relationship Id="rId39" Type="http://schemas.openxmlformats.org/officeDocument/2006/relationships/tags" Target="../tags/tag1318.xml"/><Relationship Id="rId21" Type="http://schemas.openxmlformats.org/officeDocument/2006/relationships/tags" Target="../tags/tag1300.xml"/><Relationship Id="rId34" Type="http://schemas.openxmlformats.org/officeDocument/2006/relationships/tags" Target="../tags/tag1313.xml"/><Relationship Id="rId42" Type="http://schemas.openxmlformats.org/officeDocument/2006/relationships/tags" Target="../tags/tag1321.xml"/><Relationship Id="rId47" Type="http://schemas.openxmlformats.org/officeDocument/2006/relationships/oleObject" Target="../embeddings/oleObject80.bin"/><Relationship Id="rId50" Type="http://schemas.openxmlformats.org/officeDocument/2006/relationships/hyperlink" Target="https://www.energy.gov/eere/water/pumped-storage-hydropower" TargetMode="External"/><Relationship Id="rId55" Type="http://schemas.openxmlformats.org/officeDocument/2006/relationships/chart" Target="../charts/chart58.xml"/><Relationship Id="rId7" Type="http://schemas.openxmlformats.org/officeDocument/2006/relationships/tags" Target="../tags/tag1286.xml"/><Relationship Id="rId2" Type="http://schemas.openxmlformats.org/officeDocument/2006/relationships/tags" Target="../tags/tag1281.xml"/><Relationship Id="rId16" Type="http://schemas.openxmlformats.org/officeDocument/2006/relationships/tags" Target="../tags/tag1295.xml"/><Relationship Id="rId29" Type="http://schemas.openxmlformats.org/officeDocument/2006/relationships/tags" Target="../tags/tag1308.xml"/><Relationship Id="rId11" Type="http://schemas.openxmlformats.org/officeDocument/2006/relationships/tags" Target="../tags/tag1290.xml"/><Relationship Id="rId24" Type="http://schemas.openxmlformats.org/officeDocument/2006/relationships/tags" Target="../tags/tag1303.xml"/><Relationship Id="rId32" Type="http://schemas.openxmlformats.org/officeDocument/2006/relationships/tags" Target="../tags/tag1311.xml"/><Relationship Id="rId37" Type="http://schemas.openxmlformats.org/officeDocument/2006/relationships/tags" Target="../tags/tag1316.xml"/><Relationship Id="rId40" Type="http://schemas.openxmlformats.org/officeDocument/2006/relationships/tags" Target="../tags/tag1319.xml"/><Relationship Id="rId45" Type="http://schemas.openxmlformats.org/officeDocument/2006/relationships/slideLayout" Target="../slideLayouts/slideLayout1.xml"/><Relationship Id="rId53" Type="http://schemas.openxmlformats.org/officeDocument/2006/relationships/hyperlink" Target="https://business.columbia.edu/insights/climate/cki" TargetMode="External"/><Relationship Id="rId5" Type="http://schemas.openxmlformats.org/officeDocument/2006/relationships/tags" Target="../tags/tag1284.xml"/><Relationship Id="rId10" Type="http://schemas.openxmlformats.org/officeDocument/2006/relationships/tags" Target="../tags/tag1289.xml"/><Relationship Id="rId19" Type="http://schemas.openxmlformats.org/officeDocument/2006/relationships/tags" Target="../tags/tag1298.xml"/><Relationship Id="rId31" Type="http://schemas.openxmlformats.org/officeDocument/2006/relationships/tags" Target="../tags/tag1310.xml"/><Relationship Id="rId44" Type="http://schemas.openxmlformats.org/officeDocument/2006/relationships/tags" Target="../tags/tag1323.xml"/><Relationship Id="rId52" Type="http://schemas.openxmlformats.org/officeDocument/2006/relationships/hyperlink" Target="https://business.columbia.edu/faculty/people/gernot-wagner" TargetMode="External"/><Relationship Id="rId4" Type="http://schemas.openxmlformats.org/officeDocument/2006/relationships/tags" Target="../tags/tag1283.xml"/><Relationship Id="rId9" Type="http://schemas.openxmlformats.org/officeDocument/2006/relationships/tags" Target="../tags/tag1288.xml"/><Relationship Id="rId14" Type="http://schemas.openxmlformats.org/officeDocument/2006/relationships/tags" Target="../tags/tag1293.xml"/><Relationship Id="rId22" Type="http://schemas.openxmlformats.org/officeDocument/2006/relationships/tags" Target="../tags/tag1301.xml"/><Relationship Id="rId27" Type="http://schemas.openxmlformats.org/officeDocument/2006/relationships/tags" Target="../tags/tag1306.xml"/><Relationship Id="rId30" Type="http://schemas.openxmlformats.org/officeDocument/2006/relationships/tags" Target="../tags/tag1309.xml"/><Relationship Id="rId35" Type="http://schemas.openxmlformats.org/officeDocument/2006/relationships/tags" Target="../tags/tag1314.xml"/><Relationship Id="rId43" Type="http://schemas.openxmlformats.org/officeDocument/2006/relationships/tags" Target="../tags/tag1322.xml"/><Relationship Id="rId48" Type="http://schemas.openxmlformats.org/officeDocument/2006/relationships/image" Target="../media/image12.emf"/><Relationship Id="rId56" Type="http://schemas.openxmlformats.org/officeDocument/2006/relationships/chart" Target="../charts/chart59.xml"/><Relationship Id="rId8" Type="http://schemas.openxmlformats.org/officeDocument/2006/relationships/tags" Target="../tags/tag1287.xml"/><Relationship Id="rId51" Type="http://schemas.openxmlformats.org/officeDocument/2006/relationships/hyperlink" Target="https://www.eia.gov/todayinenergy/detail.php?id=41833" TargetMode="External"/><Relationship Id="rId3" Type="http://schemas.openxmlformats.org/officeDocument/2006/relationships/tags" Target="../tags/tag1282.xml"/><Relationship Id="rId12" Type="http://schemas.openxmlformats.org/officeDocument/2006/relationships/tags" Target="../tags/tag1291.xml"/><Relationship Id="rId17" Type="http://schemas.openxmlformats.org/officeDocument/2006/relationships/tags" Target="../tags/tag1296.xml"/><Relationship Id="rId25" Type="http://schemas.openxmlformats.org/officeDocument/2006/relationships/tags" Target="../tags/tag1304.xml"/><Relationship Id="rId33" Type="http://schemas.openxmlformats.org/officeDocument/2006/relationships/tags" Target="../tags/tag1312.xml"/><Relationship Id="rId38" Type="http://schemas.openxmlformats.org/officeDocument/2006/relationships/tags" Target="../tags/tag1317.xml"/><Relationship Id="rId46" Type="http://schemas.openxmlformats.org/officeDocument/2006/relationships/notesSlide" Target="../notesSlides/notesSlide47.xml"/><Relationship Id="rId20" Type="http://schemas.openxmlformats.org/officeDocument/2006/relationships/tags" Target="../tags/tag1299.xml"/><Relationship Id="rId41" Type="http://schemas.openxmlformats.org/officeDocument/2006/relationships/tags" Target="../tags/tag1320.xml"/><Relationship Id="rId54" Type="http://schemas.openxmlformats.org/officeDocument/2006/relationships/hyperlink" Target="https://business.columbia.edu/insights/climate/energy-storage" TargetMode="External"/><Relationship Id="rId1" Type="http://schemas.openxmlformats.org/officeDocument/2006/relationships/tags" Target="../tags/tag1280.xml"/><Relationship Id="rId6" Type="http://schemas.openxmlformats.org/officeDocument/2006/relationships/tags" Target="../tags/tag1285.xml"/><Relationship Id="rId15" Type="http://schemas.openxmlformats.org/officeDocument/2006/relationships/tags" Target="../tags/tag1294.xml"/><Relationship Id="rId23" Type="http://schemas.openxmlformats.org/officeDocument/2006/relationships/tags" Target="../tags/tag1302.xml"/><Relationship Id="rId28" Type="http://schemas.openxmlformats.org/officeDocument/2006/relationships/tags" Target="../tags/tag1307.xml"/><Relationship Id="rId36" Type="http://schemas.openxmlformats.org/officeDocument/2006/relationships/tags" Target="../tags/tag1315.xml"/><Relationship Id="rId49" Type="http://schemas.openxmlformats.org/officeDocument/2006/relationships/hyperlink" Target="https://www.iea.org/data-and-statistics/charts/global-installed-energy-storage-capacity-by-scenario-2023-and-2030" TargetMode="External"/></Relationships>
</file>

<file path=ppt/slides/_rels/slide85.xml.rels><?xml version="1.0" encoding="UTF-8" standalone="yes"?>
<Relationships xmlns="http://schemas.openxmlformats.org/package/2006/relationships"><Relationship Id="rId13" Type="http://schemas.openxmlformats.org/officeDocument/2006/relationships/tags" Target="../tags/tag1336.xml"/><Relationship Id="rId18" Type="http://schemas.openxmlformats.org/officeDocument/2006/relationships/tags" Target="../tags/tag1341.xml"/><Relationship Id="rId26" Type="http://schemas.openxmlformats.org/officeDocument/2006/relationships/tags" Target="../tags/tag1349.xml"/><Relationship Id="rId39" Type="http://schemas.openxmlformats.org/officeDocument/2006/relationships/tags" Target="../tags/tag1362.xml"/><Relationship Id="rId21" Type="http://schemas.openxmlformats.org/officeDocument/2006/relationships/tags" Target="../tags/tag1344.xml"/><Relationship Id="rId34" Type="http://schemas.openxmlformats.org/officeDocument/2006/relationships/tags" Target="../tags/tag1357.xml"/><Relationship Id="rId42" Type="http://schemas.openxmlformats.org/officeDocument/2006/relationships/tags" Target="../tags/tag1365.xml"/><Relationship Id="rId47" Type="http://schemas.openxmlformats.org/officeDocument/2006/relationships/slideLayout" Target="../slideLayouts/slideLayout1.xml"/><Relationship Id="rId50" Type="http://schemas.openxmlformats.org/officeDocument/2006/relationships/image" Target="../media/image22.emf"/><Relationship Id="rId55" Type="http://schemas.openxmlformats.org/officeDocument/2006/relationships/hyperlink" Target="https://business.columbia.edu/faculty/people/gernot-wagner" TargetMode="External"/><Relationship Id="rId7" Type="http://schemas.openxmlformats.org/officeDocument/2006/relationships/tags" Target="../tags/tag1330.xml"/><Relationship Id="rId2" Type="http://schemas.openxmlformats.org/officeDocument/2006/relationships/tags" Target="../tags/tag1325.xml"/><Relationship Id="rId16" Type="http://schemas.openxmlformats.org/officeDocument/2006/relationships/tags" Target="../tags/tag1339.xml"/><Relationship Id="rId29" Type="http://schemas.openxmlformats.org/officeDocument/2006/relationships/tags" Target="../tags/tag1352.xml"/><Relationship Id="rId11" Type="http://schemas.openxmlformats.org/officeDocument/2006/relationships/tags" Target="../tags/tag1334.xml"/><Relationship Id="rId24" Type="http://schemas.openxmlformats.org/officeDocument/2006/relationships/tags" Target="../tags/tag1347.xml"/><Relationship Id="rId32" Type="http://schemas.openxmlformats.org/officeDocument/2006/relationships/tags" Target="../tags/tag1355.xml"/><Relationship Id="rId37" Type="http://schemas.openxmlformats.org/officeDocument/2006/relationships/tags" Target="../tags/tag1360.xml"/><Relationship Id="rId40" Type="http://schemas.openxmlformats.org/officeDocument/2006/relationships/tags" Target="../tags/tag1363.xml"/><Relationship Id="rId45" Type="http://schemas.openxmlformats.org/officeDocument/2006/relationships/tags" Target="../tags/tag1368.xml"/><Relationship Id="rId53" Type="http://schemas.openxmlformats.org/officeDocument/2006/relationships/hyperlink" Target="https://www.teriin.org/sites/default/files/2024-01/Pumped_Storage%20_Plants_Discussion_Paper_2023.pdf" TargetMode="External"/><Relationship Id="rId58" Type="http://schemas.openxmlformats.org/officeDocument/2006/relationships/chart" Target="../charts/chart61.xml"/><Relationship Id="rId5" Type="http://schemas.openxmlformats.org/officeDocument/2006/relationships/tags" Target="../tags/tag1328.xml"/><Relationship Id="rId19" Type="http://schemas.openxmlformats.org/officeDocument/2006/relationships/tags" Target="../tags/tag1342.xml"/><Relationship Id="rId4" Type="http://schemas.openxmlformats.org/officeDocument/2006/relationships/tags" Target="../tags/tag1327.xml"/><Relationship Id="rId9" Type="http://schemas.openxmlformats.org/officeDocument/2006/relationships/tags" Target="../tags/tag1332.xml"/><Relationship Id="rId14" Type="http://schemas.openxmlformats.org/officeDocument/2006/relationships/tags" Target="../tags/tag1337.xml"/><Relationship Id="rId22" Type="http://schemas.openxmlformats.org/officeDocument/2006/relationships/tags" Target="../tags/tag1345.xml"/><Relationship Id="rId27" Type="http://schemas.openxmlformats.org/officeDocument/2006/relationships/tags" Target="../tags/tag1350.xml"/><Relationship Id="rId30" Type="http://schemas.openxmlformats.org/officeDocument/2006/relationships/tags" Target="../tags/tag1353.xml"/><Relationship Id="rId35" Type="http://schemas.openxmlformats.org/officeDocument/2006/relationships/tags" Target="../tags/tag1358.xml"/><Relationship Id="rId43" Type="http://schemas.openxmlformats.org/officeDocument/2006/relationships/tags" Target="../tags/tag1366.xml"/><Relationship Id="rId48" Type="http://schemas.openxmlformats.org/officeDocument/2006/relationships/notesSlide" Target="../notesSlides/notesSlide48.xml"/><Relationship Id="rId56" Type="http://schemas.openxmlformats.org/officeDocument/2006/relationships/hyperlink" Target="https://business.columbia.edu/insights/climate/cki" TargetMode="External"/><Relationship Id="rId8" Type="http://schemas.openxmlformats.org/officeDocument/2006/relationships/tags" Target="../tags/tag1331.xml"/><Relationship Id="rId51" Type="http://schemas.openxmlformats.org/officeDocument/2006/relationships/chart" Target="../charts/chart60.xml"/><Relationship Id="rId3" Type="http://schemas.openxmlformats.org/officeDocument/2006/relationships/tags" Target="../tags/tag1326.xml"/><Relationship Id="rId12" Type="http://schemas.openxmlformats.org/officeDocument/2006/relationships/tags" Target="../tags/tag1335.xml"/><Relationship Id="rId17" Type="http://schemas.openxmlformats.org/officeDocument/2006/relationships/tags" Target="../tags/tag1340.xml"/><Relationship Id="rId25" Type="http://schemas.openxmlformats.org/officeDocument/2006/relationships/tags" Target="../tags/tag1348.xml"/><Relationship Id="rId33" Type="http://schemas.openxmlformats.org/officeDocument/2006/relationships/tags" Target="../tags/tag1356.xml"/><Relationship Id="rId38" Type="http://schemas.openxmlformats.org/officeDocument/2006/relationships/tags" Target="../tags/tag1361.xml"/><Relationship Id="rId46" Type="http://schemas.openxmlformats.org/officeDocument/2006/relationships/tags" Target="../tags/tag1369.xml"/><Relationship Id="rId59" Type="http://schemas.openxmlformats.org/officeDocument/2006/relationships/chart" Target="../charts/chart62.xml"/><Relationship Id="rId20" Type="http://schemas.openxmlformats.org/officeDocument/2006/relationships/tags" Target="../tags/tag1343.xml"/><Relationship Id="rId41" Type="http://schemas.openxmlformats.org/officeDocument/2006/relationships/tags" Target="../tags/tag1364.xml"/><Relationship Id="rId54" Type="http://schemas.openxmlformats.org/officeDocument/2006/relationships/hyperlink" Target="https://globalenergymonitor.org/projects/global-hydropower-tracker/summary-tables/" TargetMode="External"/><Relationship Id="rId1" Type="http://schemas.openxmlformats.org/officeDocument/2006/relationships/tags" Target="../tags/tag1324.xml"/><Relationship Id="rId6" Type="http://schemas.openxmlformats.org/officeDocument/2006/relationships/tags" Target="../tags/tag1329.xml"/><Relationship Id="rId15" Type="http://schemas.openxmlformats.org/officeDocument/2006/relationships/tags" Target="../tags/tag1338.xml"/><Relationship Id="rId23" Type="http://schemas.openxmlformats.org/officeDocument/2006/relationships/tags" Target="../tags/tag1346.xml"/><Relationship Id="rId28" Type="http://schemas.openxmlformats.org/officeDocument/2006/relationships/tags" Target="../tags/tag1351.xml"/><Relationship Id="rId36" Type="http://schemas.openxmlformats.org/officeDocument/2006/relationships/tags" Target="../tags/tag1359.xml"/><Relationship Id="rId49" Type="http://schemas.openxmlformats.org/officeDocument/2006/relationships/oleObject" Target="../embeddings/oleObject81.bin"/><Relationship Id="rId57" Type="http://schemas.openxmlformats.org/officeDocument/2006/relationships/hyperlink" Target="https://business.columbia.edu/insights/climate/energy-storage" TargetMode="External"/><Relationship Id="rId10" Type="http://schemas.openxmlformats.org/officeDocument/2006/relationships/tags" Target="../tags/tag1333.xml"/><Relationship Id="rId31" Type="http://schemas.openxmlformats.org/officeDocument/2006/relationships/tags" Target="../tags/tag1354.xml"/><Relationship Id="rId44" Type="http://schemas.openxmlformats.org/officeDocument/2006/relationships/tags" Target="../tags/tag1367.xml"/><Relationship Id="rId52" Type="http://schemas.openxmlformats.org/officeDocument/2006/relationships/hyperlink" Target="https://www.statista.com/statistics/1307036/global-pumped-hydro-storage-market-value/" TargetMode="External"/></Relationships>
</file>

<file path=ppt/slides/_rels/slide86.xml.rels><?xml version="1.0" encoding="UTF-8" standalone="yes"?>
<Relationships xmlns="http://schemas.openxmlformats.org/package/2006/relationships"><Relationship Id="rId13" Type="http://schemas.openxmlformats.org/officeDocument/2006/relationships/tags" Target="../tags/tag1382.xml"/><Relationship Id="rId18" Type="http://schemas.openxmlformats.org/officeDocument/2006/relationships/tags" Target="../tags/tag1387.xml"/><Relationship Id="rId26" Type="http://schemas.openxmlformats.org/officeDocument/2006/relationships/tags" Target="../tags/tag1395.xml"/><Relationship Id="rId39" Type="http://schemas.openxmlformats.org/officeDocument/2006/relationships/chart" Target="../charts/chart63.xml"/><Relationship Id="rId21" Type="http://schemas.openxmlformats.org/officeDocument/2006/relationships/tags" Target="../tags/tag1390.xml"/><Relationship Id="rId34" Type="http://schemas.openxmlformats.org/officeDocument/2006/relationships/image" Target="../media/image12.emf"/><Relationship Id="rId7" Type="http://schemas.openxmlformats.org/officeDocument/2006/relationships/tags" Target="../tags/tag1376.xml"/><Relationship Id="rId12" Type="http://schemas.openxmlformats.org/officeDocument/2006/relationships/tags" Target="../tags/tag1381.xml"/><Relationship Id="rId17" Type="http://schemas.openxmlformats.org/officeDocument/2006/relationships/tags" Target="../tags/tag1386.xml"/><Relationship Id="rId25" Type="http://schemas.openxmlformats.org/officeDocument/2006/relationships/tags" Target="../tags/tag1394.xml"/><Relationship Id="rId33" Type="http://schemas.openxmlformats.org/officeDocument/2006/relationships/oleObject" Target="../embeddings/oleObject82.bin"/><Relationship Id="rId38" Type="http://schemas.openxmlformats.org/officeDocument/2006/relationships/hyperlink" Target="https://business.columbia.edu/insights/climate/energy-storage" TargetMode="External"/><Relationship Id="rId2" Type="http://schemas.openxmlformats.org/officeDocument/2006/relationships/tags" Target="../tags/tag1371.xml"/><Relationship Id="rId16" Type="http://schemas.openxmlformats.org/officeDocument/2006/relationships/tags" Target="../tags/tag1385.xml"/><Relationship Id="rId20" Type="http://schemas.openxmlformats.org/officeDocument/2006/relationships/tags" Target="../tags/tag1389.xml"/><Relationship Id="rId29" Type="http://schemas.openxmlformats.org/officeDocument/2006/relationships/tags" Target="../tags/tag1398.xml"/><Relationship Id="rId1" Type="http://schemas.openxmlformats.org/officeDocument/2006/relationships/tags" Target="../tags/tag1370.xml"/><Relationship Id="rId6" Type="http://schemas.openxmlformats.org/officeDocument/2006/relationships/tags" Target="../tags/tag1375.xml"/><Relationship Id="rId11" Type="http://schemas.openxmlformats.org/officeDocument/2006/relationships/tags" Target="../tags/tag1380.xml"/><Relationship Id="rId24" Type="http://schemas.openxmlformats.org/officeDocument/2006/relationships/tags" Target="../tags/tag1393.xml"/><Relationship Id="rId32" Type="http://schemas.openxmlformats.org/officeDocument/2006/relationships/notesSlide" Target="../notesSlides/notesSlide49.xml"/><Relationship Id="rId37" Type="http://schemas.openxmlformats.org/officeDocument/2006/relationships/hyperlink" Target="https://business.columbia.edu/insights/climate/cki" TargetMode="External"/><Relationship Id="rId5" Type="http://schemas.openxmlformats.org/officeDocument/2006/relationships/tags" Target="../tags/tag1374.xml"/><Relationship Id="rId15" Type="http://schemas.openxmlformats.org/officeDocument/2006/relationships/tags" Target="../tags/tag1384.xml"/><Relationship Id="rId23" Type="http://schemas.openxmlformats.org/officeDocument/2006/relationships/tags" Target="../tags/tag1392.xml"/><Relationship Id="rId28" Type="http://schemas.openxmlformats.org/officeDocument/2006/relationships/tags" Target="../tags/tag1397.xml"/><Relationship Id="rId36" Type="http://schemas.openxmlformats.org/officeDocument/2006/relationships/hyperlink" Target="https://business.columbia.edu/faculty/people/gernot-wagner" TargetMode="External"/><Relationship Id="rId10" Type="http://schemas.openxmlformats.org/officeDocument/2006/relationships/tags" Target="../tags/tag1379.xml"/><Relationship Id="rId19" Type="http://schemas.openxmlformats.org/officeDocument/2006/relationships/tags" Target="../tags/tag1388.xml"/><Relationship Id="rId31" Type="http://schemas.openxmlformats.org/officeDocument/2006/relationships/slideLayout" Target="../slideLayouts/slideLayout1.xml"/><Relationship Id="rId4" Type="http://schemas.openxmlformats.org/officeDocument/2006/relationships/tags" Target="../tags/tag1373.xml"/><Relationship Id="rId9" Type="http://schemas.openxmlformats.org/officeDocument/2006/relationships/tags" Target="../tags/tag1378.xml"/><Relationship Id="rId14" Type="http://schemas.openxmlformats.org/officeDocument/2006/relationships/tags" Target="../tags/tag1383.xml"/><Relationship Id="rId22" Type="http://schemas.openxmlformats.org/officeDocument/2006/relationships/tags" Target="../tags/tag1391.xml"/><Relationship Id="rId27" Type="http://schemas.openxmlformats.org/officeDocument/2006/relationships/tags" Target="../tags/tag1396.xml"/><Relationship Id="rId30" Type="http://schemas.openxmlformats.org/officeDocument/2006/relationships/tags" Target="../tags/tag1399.xml"/><Relationship Id="rId35" Type="http://schemas.openxmlformats.org/officeDocument/2006/relationships/hyperlink" Target="https://www.nrel.gov/docs/fy23osti/84875.pdf" TargetMode="External"/><Relationship Id="rId8" Type="http://schemas.openxmlformats.org/officeDocument/2006/relationships/tags" Target="../tags/tag1377.xml"/><Relationship Id="rId3" Type="http://schemas.openxmlformats.org/officeDocument/2006/relationships/tags" Target="../tags/tag1372.xml"/></Relationships>
</file>

<file path=ppt/slides/_rels/slide87.xml.rels><?xml version="1.0" encoding="UTF-8" standalone="yes"?>
<Relationships xmlns="http://schemas.openxmlformats.org/package/2006/relationships"><Relationship Id="rId8" Type="http://schemas.openxmlformats.org/officeDocument/2006/relationships/hyperlink" Target="https://www.quidnetenergy.com/" TargetMode="External"/><Relationship Id="rId3" Type="http://schemas.openxmlformats.org/officeDocument/2006/relationships/slideLayout" Target="../slideLayouts/slideLayout1.xml"/><Relationship Id="rId7" Type="http://schemas.openxmlformats.org/officeDocument/2006/relationships/image" Target="../media/image161.png"/><Relationship Id="rId2" Type="http://schemas.openxmlformats.org/officeDocument/2006/relationships/tags" Target="../tags/tag1401.xml"/><Relationship Id="rId1" Type="http://schemas.openxmlformats.org/officeDocument/2006/relationships/tags" Target="../tags/tag1400.xml"/><Relationship Id="rId6" Type="http://schemas.openxmlformats.org/officeDocument/2006/relationships/image" Target="../media/image160.png"/><Relationship Id="rId11" Type="http://schemas.openxmlformats.org/officeDocument/2006/relationships/hyperlink" Target="https://business.columbia.edu/insights/climate/energy-storage" TargetMode="External"/><Relationship Id="rId5" Type="http://schemas.openxmlformats.org/officeDocument/2006/relationships/image" Target="../media/image130.emf"/><Relationship Id="rId10" Type="http://schemas.openxmlformats.org/officeDocument/2006/relationships/hyperlink" Target="https://business.columbia.edu/insights/climate/cki" TargetMode="External"/><Relationship Id="rId4" Type="http://schemas.openxmlformats.org/officeDocument/2006/relationships/oleObject" Target="../embeddings/oleObject83.bin"/><Relationship Id="rId9" Type="http://schemas.openxmlformats.org/officeDocument/2006/relationships/hyperlink" Target="https://business.columbia.edu/faculty/people/gernot-wagner" TargetMode="External"/></Relationships>
</file>

<file path=ppt/slides/_rels/slide88.xml.rels><?xml version="1.0" encoding="UTF-8" standalone="yes"?>
<Relationships xmlns="http://schemas.openxmlformats.org/package/2006/relationships"><Relationship Id="rId13" Type="http://schemas.openxmlformats.org/officeDocument/2006/relationships/tags" Target="../tags/tag1414.xml"/><Relationship Id="rId18" Type="http://schemas.openxmlformats.org/officeDocument/2006/relationships/tags" Target="../tags/tag1419.xml"/><Relationship Id="rId26" Type="http://schemas.openxmlformats.org/officeDocument/2006/relationships/tags" Target="../tags/tag1427.xml"/><Relationship Id="rId39" Type="http://schemas.openxmlformats.org/officeDocument/2006/relationships/hyperlink" Target="https://business.columbia.edu/insights/climate/cki" TargetMode="External"/><Relationship Id="rId21" Type="http://schemas.openxmlformats.org/officeDocument/2006/relationships/tags" Target="../tags/tag1422.xml"/><Relationship Id="rId34" Type="http://schemas.openxmlformats.org/officeDocument/2006/relationships/oleObject" Target="../embeddings/oleObject84.bin"/><Relationship Id="rId7" Type="http://schemas.openxmlformats.org/officeDocument/2006/relationships/tags" Target="../tags/tag1408.xml"/><Relationship Id="rId2" Type="http://schemas.openxmlformats.org/officeDocument/2006/relationships/tags" Target="../tags/tag1403.xml"/><Relationship Id="rId16" Type="http://schemas.openxmlformats.org/officeDocument/2006/relationships/tags" Target="../tags/tag1417.xml"/><Relationship Id="rId20" Type="http://schemas.openxmlformats.org/officeDocument/2006/relationships/tags" Target="../tags/tag1421.xml"/><Relationship Id="rId29" Type="http://schemas.openxmlformats.org/officeDocument/2006/relationships/tags" Target="../tags/tag1430.xml"/><Relationship Id="rId41" Type="http://schemas.openxmlformats.org/officeDocument/2006/relationships/chart" Target="../charts/chart64.xml"/><Relationship Id="rId1" Type="http://schemas.openxmlformats.org/officeDocument/2006/relationships/tags" Target="../tags/tag1402.xml"/><Relationship Id="rId6" Type="http://schemas.openxmlformats.org/officeDocument/2006/relationships/tags" Target="../tags/tag1407.xml"/><Relationship Id="rId11" Type="http://schemas.openxmlformats.org/officeDocument/2006/relationships/tags" Target="../tags/tag1412.xml"/><Relationship Id="rId24" Type="http://schemas.openxmlformats.org/officeDocument/2006/relationships/tags" Target="../tags/tag1425.xml"/><Relationship Id="rId32" Type="http://schemas.openxmlformats.org/officeDocument/2006/relationships/slideLayout" Target="../slideLayouts/slideLayout1.xml"/><Relationship Id="rId37" Type="http://schemas.openxmlformats.org/officeDocument/2006/relationships/hyperlink" Target="https://publications.anl.gov/anlpubs/2022/05/175341.pdf" TargetMode="External"/><Relationship Id="rId40" Type="http://schemas.openxmlformats.org/officeDocument/2006/relationships/hyperlink" Target="https://business.columbia.edu/insights/climate/energy-storage" TargetMode="External"/><Relationship Id="rId5" Type="http://schemas.openxmlformats.org/officeDocument/2006/relationships/tags" Target="../tags/tag1406.xml"/><Relationship Id="rId15" Type="http://schemas.openxmlformats.org/officeDocument/2006/relationships/tags" Target="../tags/tag1416.xml"/><Relationship Id="rId23" Type="http://schemas.openxmlformats.org/officeDocument/2006/relationships/tags" Target="../tags/tag1424.xml"/><Relationship Id="rId28" Type="http://schemas.openxmlformats.org/officeDocument/2006/relationships/tags" Target="../tags/tag1429.xml"/><Relationship Id="rId36" Type="http://schemas.openxmlformats.org/officeDocument/2006/relationships/hyperlink" Target="https://www.energy.gov/sites/prod/files/2019/12/f69/04_EE0008014_Obermeyer_Obermeyer%20Hydro_FINAL.pdf" TargetMode="External"/><Relationship Id="rId10" Type="http://schemas.openxmlformats.org/officeDocument/2006/relationships/tags" Target="../tags/tag1411.xml"/><Relationship Id="rId19" Type="http://schemas.openxmlformats.org/officeDocument/2006/relationships/tags" Target="../tags/tag1420.xml"/><Relationship Id="rId31" Type="http://schemas.openxmlformats.org/officeDocument/2006/relationships/tags" Target="../tags/tag1432.xml"/><Relationship Id="rId4" Type="http://schemas.openxmlformats.org/officeDocument/2006/relationships/tags" Target="../tags/tag1405.xml"/><Relationship Id="rId9" Type="http://schemas.openxmlformats.org/officeDocument/2006/relationships/tags" Target="../tags/tag1410.xml"/><Relationship Id="rId14" Type="http://schemas.openxmlformats.org/officeDocument/2006/relationships/tags" Target="../tags/tag1415.xml"/><Relationship Id="rId22" Type="http://schemas.openxmlformats.org/officeDocument/2006/relationships/tags" Target="../tags/tag1423.xml"/><Relationship Id="rId27" Type="http://schemas.openxmlformats.org/officeDocument/2006/relationships/tags" Target="../tags/tag1428.xml"/><Relationship Id="rId30" Type="http://schemas.openxmlformats.org/officeDocument/2006/relationships/tags" Target="../tags/tag1431.xml"/><Relationship Id="rId35" Type="http://schemas.openxmlformats.org/officeDocument/2006/relationships/image" Target="../media/image10.emf"/><Relationship Id="rId8" Type="http://schemas.openxmlformats.org/officeDocument/2006/relationships/tags" Target="../tags/tag1409.xml"/><Relationship Id="rId3" Type="http://schemas.openxmlformats.org/officeDocument/2006/relationships/tags" Target="../tags/tag1404.xml"/><Relationship Id="rId12" Type="http://schemas.openxmlformats.org/officeDocument/2006/relationships/tags" Target="../tags/tag1413.xml"/><Relationship Id="rId17" Type="http://schemas.openxmlformats.org/officeDocument/2006/relationships/tags" Target="../tags/tag1418.xml"/><Relationship Id="rId25" Type="http://schemas.openxmlformats.org/officeDocument/2006/relationships/tags" Target="../tags/tag1426.xml"/><Relationship Id="rId33" Type="http://schemas.openxmlformats.org/officeDocument/2006/relationships/notesSlide" Target="../notesSlides/notesSlide50.xml"/><Relationship Id="rId38" Type="http://schemas.openxmlformats.org/officeDocument/2006/relationships/hyperlink" Target="https://business.columbia.edu/faculty/people/gernot-wagner" TargetMode="External"/></Relationships>
</file>

<file path=ppt/slides/_rels/slide89.xml.rels><?xml version="1.0" encoding="UTF-8" standalone="yes"?>
<Relationships xmlns="http://schemas.openxmlformats.org/package/2006/relationships"><Relationship Id="rId8" Type="http://schemas.openxmlformats.org/officeDocument/2006/relationships/tags" Target="../tags/tag1440.xml"/><Relationship Id="rId13" Type="http://schemas.openxmlformats.org/officeDocument/2006/relationships/tags" Target="../tags/tag1445.xml"/><Relationship Id="rId18" Type="http://schemas.openxmlformats.org/officeDocument/2006/relationships/tags" Target="../tags/tag1450.xml"/><Relationship Id="rId26" Type="http://schemas.openxmlformats.org/officeDocument/2006/relationships/hyperlink" Target="https://business.columbia.edu/insights/climate/energy-storage" TargetMode="External"/><Relationship Id="rId3" Type="http://schemas.openxmlformats.org/officeDocument/2006/relationships/tags" Target="../tags/tag1435.xml"/><Relationship Id="rId21" Type="http://schemas.openxmlformats.org/officeDocument/2006/relationships/oleObject" Target="../embeddings/oleObject85.bin"/><Relationship Id="rId7" Type="http://schemas.openxmlformats.org/officeDocument/2006/relationships/tags" Target="../tags/tag1439.xml"/><Relationship Id="rId12" Type="http://schemas.openxmlformats.org/officeDocument/2006/relationships/tags" Target="../tags/tag1444.xml"/><Relationship Id="rId17" Type="http://schemas.openxmlformats.org/officeDocument/2006/relationships/tags" Target="../tags/tag1449.xml"/><Relationship Id="rId25" Type="http://schemas.openxmlformats.org/officeDocument/2006/relationships/hyperlink" Target="https://business.columbia.edu/insights/climate/cki" TargetMode="External"/><Relationship Id="rId2" Type="http://schemas.openxmlformats.org/officeDocument/2006/relationships/tags" Target="../tags/tag1434.xml"/><Relationship Id="rId16" Type="http://schemas.openxmlformats.org/officeDocument/2006/relationships/tags" Target="../tags/tag1448.xml"/><Relationship Id="rId20" Type="http://schemas.openxmlformats.org/officeDocument/2006/relationships/notesSlide" Target="../notesSlides/notesSlide51.xml"/><Relationship Id="rId1" Type="http://schemas.openxmlformats.org/officeDocument/2006/relationships/tags" Target="../tags/tag1433.xml"/><Relationship Id="rId6" Type="http://schemas.openxmlformats.org/officeDocument/2006/relationships/tags" Target="../tags/tag1438.xml"/><Relationship Id="rId11" Type="http://schemas.openxmlformats.org/officeDocument/2006/relationships/tags" Target="../tags/tag1443.xml"/><Relationship Id="rId24" Type="http://schemas.openxmlformats.org/officeDocument/2006/relationships/hyperlink" Target="https://business.columbia.edu/faculty/people/gernot-wagner" TargetMode="External"/><Relationship Id="rId5" Type="http://schemas.openxmlformats.org/officeDocument/2006/relationships/tags" Target="../tags/tag1437.xml"/><Relationship Id="rId15" Type="http://schemas.openxmlformats.org/officeDocument/2006/relationships/tags" Target="../tags/tag1447.xml"/><Relationship Id="rId23" Type="http://schemas.openxmlformats.org/officeDocument/2006/relationships/hyperlink" Target="https://www.mckinsey.com/~/media/mckinsey/business%20functions/sustainability/our%20insights/net%20zero%20power%20long%20duration%20energy%20storage%20for%20a%20renewable%20grid/net-zero-power-long-duration-energy-storage-for-a-renewable-grid.pdf?shouldIndex=false" TargetMode="External"/><Relationship Id="rId28" Type="http://schemas.openxmlformats.org/officeDocument/2006/relationships/chart" Target="../charts/chart66.xml"/><Relationship Id="rId10" Type="http://schemas.openxmlformats.org/officeDocument/2006/relationships/tags" Target="../tags/tag1442.xml"/><Relationship Id="rId19" Type="http://schemas.openxmlformats.org/officeDocument/2006/relationships/slideLayout" Target="../slideLayouts/slideLayout1.xml"/><Relationship Id="rId4" Type="http://schemas.openxmlformats.org/officeDocument/2006/relationships/tags" Target="../tags/tag1436.xml"/><Relationship Id="rId9" Type="http://schemas.openxmlformats.org/officeDocument/2006/relationships/tags" Target="../tags/tag1441.xml"/><Relationship Id="rId14" Type="http://schemas.openxmlformats.org/officeDocument/2006/relationships/tags" Target="../tags/tag1446.xml"/><Relationship Id="rId22" Type="http://schemas.openxmlformats.org/officeDocument/2006/relationships/image" Target="../media/image12.emf"/><Relationship Id="rId27" Type="http://schemas.openxmlformats.org/officeDocument/2006/relationships/chart" Target="../charts/chart65.xml"/></Relationships>
</file>

<file path=ppt/slides/_rels/slide9.xml.rels><?xml version="1.0" encoding="UTF-8" standalone="yes"?>
<Relationships xmlns="http://schemas.openxmlformats.org/package/2006/relationships"><Relationship Id="rId26" Type="http://schemas.openxmlformats.org/officeDocument/2006/relationships/tags" Target="../tags/tag141.xml"/><Relationship Id="rId21" Type="http://schemas.openxmlformats.org/officeDocument/2006/relationships/tags" Target="../tags/tag136.xml"/><Relationship Id="rId34" Type="http://schemas.openxmlformats.org/officeDocument/2006/relationships/tags" Target="../tags/tag149.xml"/><Relationship Id="rId42" Type="http://schemas.openxmlformats.org/officeDocument/2006/relationships/tags" Target="../tags/tag157.xml"/><Relationship Id="rId47" Type="http://schemas.openxmlformats.org/officeDocument/2006/relationships/tags" Target="../tags/tag162.xml"/><Relationship Id="rId50" Type="http://schemas.openxmlformats.org/officeDocument/2006/relationships/tags" Target="../tags/tag165.xml"/><Relationship Id="rId55" Type="http://schemas.openxmlformats.org/officeDocument/2006/relationships/tags" Target="../tags/tag170.xml"/><Relationship Id="rId63" Type="http://schemas.openxmlformats.org/officeDocument/2006/relationships/hyperlink" Target="https://about.bnef.com/electric-vehicle-outlook/" TargetMode="External"/><Relationship Id="rId7" Type="http://schemas.openxmlformats.org/officeDocument/2006/relationships/tags" Target="../tags/tag122.xml"/><Relationship Id="rId2" Type="http://schemas.openxmlformats.org/officeDocument/2006/relationships/tags" Target="../tags/tag117.xml"/><Relationship Id="rId16" Type="http://schemas.openxmlformats.org/officeDocument/2006/relationships/tags" Target="../tags/tag131.xml"/><Relationship Id="rId29" Type="http://schemas.openxmlformats.org/officeDocument/2006/relationships/tags" Target="../tags/tag144.xml"/><Relationship Id="rId11" Type="http://schemas.openxmlformats.org/officeDocument/2006/relationships/tags" Target="../tags/tag126.xml"/><Relationship Id="rId24" Type="http://schemas.openxmlformats.org/officeDocument/2006/relationships/tags" Target="../tags/tag139.xml"/><Relationship Id="rId32" Type="http://schemas.openxmlformats.org/officeDocument/2006/relationships/tags" Target="../tags/tag147.xml"/><Relationship Id="rId37" Type="http://schemas.openxmlformats.org/officeDocument/2006/relationships/tags" Target="../tags/tag152.xml"/><Relationship Id="rId40" Type="http://schemas.openxmlformats.org/officeDocument/2006/relationships/tags" Target="../tags/tag155.xml"/><Relationship Id="rId45" Type="http://schemas.openxmlformats.org/officeDocument/2006/relationships/tags" Target="../tags/tag160.xml"/><Relationship Id="rId53" Type="http://schemas.openxmlformats.org/officeDocument/2006/relationships/tags" Target="../tags/tag168.xml"/><Relationship Id="rId58" Type="http://schemas.openxmlformats.org/officeDocument/2006/relationships/notesSlide" Target="../notesSlides/notesSlide5.xml"/><Relationship Id="rId66" Type="http://schemas.openxmlformats.org/officeDocument/2006/relationships/hyperlink" Target="https://business.columbia.edu/insights/climate/energy-storage" TargetMode="External"/><Relationship Id="rId5" Type="http://schemas.openxmlformats.org/officeDocument/2006/relationships/tags" Target="../tags/tag120.xml"/><Relationship Id="rId61" Type="http://schemas.openxmlformats.org/officeDocument/2006/relationships/chart" Target="../charts/chart2.xml"/><Relationship Id="rId19" Type="http://schemas.openxmlformats.org/officeDocument/2006/relationships/tags" Target="../tags/tag134.xml"/><Relationship Id="rId14" Type="http://schemas.openxmlformats.org/officeDocument/2006/relationships/tags" Target="../tags/tag129.xml"/><Relationship Id="rId22" Type="http://schemas.openxmlformats.org/officeDocument/2006/relationships/tags" Target="../tags/tag137.xml"/><Relationship Id="rId27" Type="http://schemas.openxmlformats.org/officeDocument/2006/relationships/tags" Target="../tags/tag142.xml"/><Relationship Id="rId30" Type="http://schemas.openxmlformats.org/officeDocument/2006/relationships/tags" Target="../tags/tag145.xml"/><Relationship Id="rId35" Type="http://schemas.openxmlformats.org/officeDocument/2006/relationships/tags" Target="../tags/tag150.xml"/><Relationship Id="rId43" Type="http://schemas.openxmlformats.org/officeDocument/2006/relationships/tags" Target="../tags/tag158.xml"/><Relationship Id="rId48" Type="http://schemas.openxmlformats.org/officeDocument/2006/relationships/tags" Target="../tags/tag163.xml"/><Relationship Id="rId56" Type="http://schemas.openxmlformats.org/officeDocument/2006/relationships/tags" Target="../tags/tag171.xml"/><Relationship Id="rId64" Type="http://schemas.openxmlformats.org/officeDocument/2006/relationships/hyperlink" Target="https://business.columbia.edu/faculty/people/gernot-wagner" TargetMode="External"/><Relationship Id="rId8" Type="http://schemas.openxmlformats.org/officeDocument/2006/relationships/tags" Target="../tags/tag123.xml"/><Relationship Id="rId51" Type="http://schemas.openxmlformats.org/officeDocument/2006/relationships/tags" Target="../tags/tag166.xml"/><Relationship Id="rId3" Type="http://schemas.openxmlformats.org/officeDocument/2006/relationships/tags" Target="../tags/tag118.xml"/><Relationship Id="rId12" Type="http://schemas.openxmlformats.org/officeDocument/2006/relationships/tags" Target="../tags/tag127.xml"/><Relationship Id="rId17" Type="http://schemas.openxmlformats.org/officeDocument/2006/relationships/tags" Target="../tags/tag132.xml"/><Relationship Id="rId25" Type="http://schemas.openxmlformats.org/officeDocument/2006/relationships/tags" Target="../tags/tag140.xml"/><Relationship Id="rId33" Type="http://schemas.openxmlformats.org/officeDocument/2006/relationships/tags" Target="../tags/tag148.xml"/><Relationship Id="rId38" Type="http://schemas.openxmlformats.org/officeDocument/2006/relationships/tags" Target="../tags/tag153.xml"/><Relationship Id="rId46" Type="http://schemas.openxmlformats.org/officeDocument/2006/relationships/tags" Target="../tags/tag161.xml"/><Relationship Id="rId59" Type="http://schemas.openxmlformats.org/officeDocument/2006/relationships/oleObject" Target="../embeddings/oleObject12.bin"/><Relationship Id="rId67" Type="http://schemas.openxmlformats.org/officeDocument/2006/relationships/chart" Target="../charts/chart3.xml"/><Relationship Id="rId20" Type="http://schemas.openxmlformats.org/officeDocument/2006/relationships/tags" Target="../tags/tag135.xml"/><Relationship Id="rId41" Type="http://schemas.openxmlformats.org/officeDocument/2006/relationships/tags" Target="../tags/tag156.xml"/><Relationship Id="rId54" Type="http://schemas.openxmlformats.org/officeDocument/2006/relationships/tags" Target="../tags/tag169.xml"/><Relationship Id="rId62" Type="http://schemas.openxmlformats.org/officeDocument/2006/relationships/hyperlink" Target="https://iea.blob.core.windows.net/assets/a9e3544b-0b12-4e15-b407-65f5c8ce1b5f/GlobalEVOutlook2024.pdf" TargetMode="External"/><Relationship Id="rId1" Type="http://schemas.openxmlformats.org/officeDocument/2006/relationships/tags" Target="../tags/tag116.xml"/><Relationship Id="rId6" Type="http://schemas.openxmlformats.org/officeDocument/2006/relationships/tags" Target="../tags/tag121.xml"/><Relationship Id="rId15" Type="http://schemas.openxmlformats.org/officeDocument/2006/relationships/tags" Target="../tags/tag130.xml"/><Relationship Id="rId23" Type="http://schemas.openxmlformats.org/officeDocument/2006/relationships/tags" Target="../tags/tag138.xml"/><Relationship Id="rId28" Type="http://schemas.openxmlformats.org/officeDocument/2006/relationships/tags" Target="../tags/tag143.xml"/><Relationship Id="rId36" Type="http://schemas.openxmlformats.org/officeDocument/2006/relationships/tags" Target="../tags/tag151.xml"/><Relationship Id="rId49" Type="http://schemas.openxmlformats.org/officeDocument/2006/relationships/tags" Target="../tags/tag164.xml"/><Relationship Id="rId57" Type="http://schemas.openxmlformats.org/officeDocument/2006/relationships/slideLayout" Target="../slideLayouts/slideLayout12.xml"/><Relationship Id="rId10" Type="http://schemas.openxmlformats.org/officeDocument/2006/relationships/tags" Target="../tags/tag125.xml"/><Relationship Id="rId31" Type="http://schemas.openxmlformats.org/officeDocument/2006/relationships/tags" Target="../tags/tag146.xml"/><Relationship Id="rId44" Type="http://schemas.openxmlformats.org/officeDocument/2006/relationships/tags" Target="../tags/tag159.xml"/><Relationship Id="rId52" Type="http://schemas.openxmlformats.org/officeDocument/2006/relationships/tags" Target="../tags/tag167.xml"/><Relationship Id="rId60" Type="http://schemas.openxmlformats.org/officeDocument/2006/relationships/image" Target="../media/image21.emf"/><Relationship Id="rId65" Type="http://schemas.openxmlformats.org/officeDocument/2006/relationships/hyperlink" Target="https://business.columbia.edu/insights/climate/cki" TargetMode="External"/><Relationship Id="rId4" Type="http://schemas.openxmlformats.org/officeDocument/2006/relationships/tags" Target="../tags/tag119.xml"/><Relationship Id="rId9" Type="http://schemas.openxmlformats.org/officeDocument/2006/relationships/tags" Target="../tags/tag124.xml"/><Relationship Id="rId13" Type="http://schemas.openxmlformats.org/officeDocument/2006/relationships/tags" Target="../tags/tag128.xml"/><Relationship Id="rId18" Type="http://schemas.openxmlformats.org/officeDocument/2006/relationships/tags" Target="../tags/tag133.xml"/><Relationship Id="rId39" Type="http://schemas.openxmlformats.org/officeDocument/2006/relationships/tags" Target="../tags/tag154.xml"/></Relationships>
</file>

<file path=ppt/slides/_rels/slide90.xml.rels><?xml version="1.0" encoding="UTF-8" standalone="yes"?>
<Relationships xmlns="http://schemas.openxmlformats.org/package/2006/relationships"><Relationship Id="rId13" Type="http://schemas.openxmlformats.org/officeDocument/2006/relationships/tags" Target="../tags/tag1463.xml"/><Relationship Id="rId18" Type="http://schemas.openxmlformats.org/officeDocument/2006/relationships/tags" Target="../tags/tag1468.xml"/><Relationship Id="rId26" Type="http://schemas.openxmlformats.org/officeDocument/2006/relationships/tags" Target="../tags/tag1476.xml"/><Relationship Id="rId39" Type="http://schemas.openxmlformats.org/officeDocument/2006/relationships/tags" Target="../tags/tag1489.xml"/><Relationship Id="rId21" Type="http://schemas.openxmlformats.org/officeDocument/2006/relationships/tags" Target="../tags/tag1471.xml"/><Relationship Id="rId34" Type="http://schemas.openxmlformats.org/officeDocument/2006/relationships/tags" Target="../tags/tag1484.xml"/><Relationship Id="rId42" Type="http://schemas.openxmlformats.org/officeDocument/2006/relationships/notesSlide" Target="../notesSlides/notesSlide52.xml"/><Relationship Id="rId47" Type="http://schemas.openxmlformats.org/officeDocument/2006/relationships/hyperlink" Target="https://www.mckinsey.com/industries/automotive-and-assembly/our-insights/enabling-renewable-energy-with-battery-energy-storage-systems" TargetMode="External"/><Relationship Id="rId50" Type="http://schemas.openxmlformats.org/officeDocument/2006/relationships/hyperlink" Target="https://business.columbia.edu/faculty/people/gernot-wagner" TargetMode="External"/><Relationship Id="rId55" Type="http://schemas.openxmlformats.org/officeDocument/2006/relationships/chart" Target="../charts/chart70.xml"/><Relationship Id="rId7" Type="http://schemas.openxmlformats.org/officeDocument/2006/relationships/tags" Target="../tags/tag1457.xml"/><Relationship Id="rId2" Type="http://schemas.openxmlformats.org/officeDocument/2006/relationships/tags" Target="../tags/tag1452.xml"/><Relationship Id="rId16" Type="http://schemas.openxmlformats.org/officeDocument/2006/relationships/tags" Target="../tags/tag1466.xml"/><Relationship Id="rId29" Type="http://schemas.openxmlformats.org/officeDocument/2006/relationships/tags" Target="../tags/tag1479.xml"/><Relationship Id="rId11" Type="http://schemas.openxmlformats.org/officeDocument/2006/relationships/tags" Target="../tags/tag1461.xml"/><Relationship Id="rId24" Type="http://schemas.openxmlformats.org/officeDocument/2006/relationships/tags" Target="../tags/tag1474.xml"/><Relationship Id="rId32" Type="http://schemas.openxmlformats.org/officeDocument/2006/relationships/tags" Target="../tags/tag1482.xml"/><Relationship Id="rId37" Type="http://schemas.openxmlformats.org/officeDocument/2006/relationships/tags" Target="../tags/tag1487.xml"/><Relationship Id="rId40" Type="http://schemas.openxmlformats.org/officeDocument/2006/relationships/tags" Target="../tags/tag1490.xml"/><Relationship Id="rId45" Type="http://schemas.openxmlformats.org/officeDocument/2006/relationships/chart" Target="../charts/chart67.xml"/><Relationship Id="rId53" Type="http://schemas.openxmlformats.org/officeDocument/2006/relationships/chart" Target="../charts/chart68.xml"/><Relationship Id="rId5" Type="http://schemas.openxmlformats.org/officeDocument/2006/relationships/tags" Target="../tags/tag1455.xml"/><Relationship Id="rId19" Type="http://schemas.openxmlformats.org/officeDocument/2006/relationships/tags" Target="../tags/tag1469.xml"/><Relationship Id="rId4" Type="http://schemas.openxmlformats.org/officeDocument/2006/relationships/tags" Target="../tags/tag1454.xml"/><Relationship Id="rId9" Type="http://schemas.openxmlformats.org/officeDocument/2006/relationships/tags" Target="../tags/tag1459.xml"/><Relationship Id="rId14" Type="http://schemas.openxmlformats.org/officeDocument/2006/relationships/tags" Target="../tags/tag1464.xml"/><Relationship Id="rId22" Type="http://schemas.openxmlformats.org/officeDocument/2006/relationships/tags" Target="../tags/tag1472.xml"/><Relationship Id="rId27" Type="http://schemas.openxmlformats.org/officeDocument/2006/relationships/tags" Target="../tags/tag1477.xml"/><Relationship Id="rId30" Type="http://schemas.openxmlformats.org/officeDocument/2006/relationships/tags" Target="../tags/tag1480.xml"/><Relationship Id="rId35" Type="http://schemas.openxmlformats.org/officeDocument/2006/relationships/tags" Target="../tags/tag1485.xml"/><Relationship Id="rId43" Type="http://schemas.openxmlformats.org/officeDocument/2006/relationships/oleObject" Target="../embeddings/oleObject86.bin"/><Relationship Id="rId48" Type="http://schemas.openxmlformats.org/officeDocument/2006/relationships/hyperlink" Target="https://www.iea.org/data-and-statistics/charts/battery-storage-capability-by-countries-2020-and-2026" TargetMode="External"/><Relationship Id="rId56" Type="http://schemas.openxmlformats.org/officeDocument/2006/relationships/image" Target="../media/image162.png"/><Relationship Id="rId8" Type="http://schemas.openxmlformats.org/officeDocument/2006/relationships/tags" Target="../tags/tag1458.xml"/><Relationship Id="rId51" Type="http://schemas.openxmlformats.org/officeDocument/2006/relationships/hyperlink" Target="https://business.columbia.edu/insights/climate/cki" TargetMode="External"/><Relationship Id="rId3" Type="http://schemas.openxmlformats.org/officeDocument/2006/relationships/tags" Target="../tags/tag1453.xml"/><Relationship Id="rId12" Type="http://schemas.openxmlformats.org/officeDocument/2006/relationships/tags" Target="../tags/tag1462.xml"/><Relationship Id="rId17" Type="http://schemas.openxmlformats.org/officeDocument/2006/relationships/tags" Target="../tags/tag1467.xml"/><Relationship Id="rId25" Type="http://schemas.openxmlformats.org/officeDocument/2006/relationships/tags" Target="../tags/tag1475.xml"/><Relationship Id="rId33" Type="http://schemas.openxmlformats.org/officeDocument/2006/relationships/tags" Target="../tags/tag1483.xml"/><Relationship Id="rId38" Type="http://schemas.openxmlformats.org/officeDocument/2006/relationships/tags" Target="../tags/tag1488.xml"/><Relationship Id="rId46" Type="http://schemas.openxmlformats.org/officeDocument/2006/relationships/hyperlink" Target="https://about.bnef.com/new-energy-outlook/" TargetMode="External"/><Relationship Id="rId20" Type="http://schemas.openxmlformats.org/officeDocument/2006/relationships/tags" Target="../tags/tag1470.xml"/><Relationship Id="rId41" Type="http://schemas.openxmlformats.org/officeDocument/2006/relationships/slideLayout" Target="../slideLayouts/slideLayout1.xml"/><Relationship Id="rId54" Type="http://schemas.openxmlformats.org/officeDocument/2006/relationships/chart" Target="../charts/chart69.xml"/><Relationship Id="rId1" Type="http://schemas.openxmlformats.org/officeDocument/2006/relationships/tags" Target="../tags/tag1451.xml"/><Relationship Id="rId6" Type="http://schemas.openxmlformats.org/officeDocument/2006/relationships/tags" Target="../tags/tag1456.xml"/><Relationship Id="rId15" Type="http://schemas.openxmlformats.org/officeDocument/2006/relationships/tags" Target="../tags/tag1465.xml"/><Relationship Id="rId23" Type="http://schemas.openxmlformats.org/officeDocument/2006/relationships/tags" Target="../tags/tag1473.xml"/><Relationship Id="rId28" Type="http://schemas.openxmlformats.org/officeDocument/2006/relationships/tags" Target="../tags/tag1478.xml"/><Relationship Id="rId36" Type="http://schemas.openxmlformats.org/officeDocument/2006/relationships/tags" Target="../tags/tag1486.xml"/><Relationship Id="rId49" Type="http://schemas.openxmlformats.org/officeDocument/2006/relationships/hyperlink" Target="https://www.nrel.gov/docs/fy23osti/85332.pdf" TargetMode="External"/><Relationship Id="rId57" Type="http://schemas.openxmlformats.org/officeDocument/2006/relationships/image" Target="../media/image163.svg"/><Relationship Id="rId10" Type="http://schemas.openxmlformats.org/officeDocument/2006/relationships/tags" Target="../tags/tag1460.xml"/><Relationship Id="rId31" Type="http://schemas.openxmlformats.org/officeDocument/2006/relationships/tags" Target="../tags/tag1481.xml"/><Relationship Id="rId44" Type="http://schemas.openxmlformats.org/officeDocument/2006/relationships/image" Target="../media/image22.emf"/><Relationship Id="rId52" Type="http://schemas.openxmlformats.org/officeDocument/2006/relationships/hyperlink" Target="https://business.columbia.edu/insights/climate/energy-storage" TargetMode="External"/></Relationships>
</file>

<file path=ppt/slides/_rels/slide91.xml.rels><?xml version="1.0" encoding="UTF-8" standalone="yes"?>
<Relationships xmlns="http://schemas.openxmlformats.org/package/2006/relationships"><Relationship Id="rId8" Type="http://schemas.openxmlformats.org/officeDocument/2006/relationships/tags" Target="../tags/tag1498.xml"/><Relationship Id="rId13" Type="http://schemas.openxmlformats.org/officeDocument/2006/relationships/tags" Target="../tags/tag1503.xml"/><Relationship Id="rId18" Type="http://schemas.openxmlformats.org/officeDocument/2006/relationships/image" Target="../media/image164.emf"/><Relationship Id="rId26" Type="http://schemas.openxmlformats.org/officeDocument/2006/relationships/chart" Target="../charts/chart71.xml"/><Relationship Id="rId3" Type="http://schemas.openxmlformats.org/officeDocument/2006/relationships/tags" Target="../tags/tag1493.xml"/><Relationship Id="rId21" Type="http://schemas.openxmlformats.org/officeDocument/2006/relationships/hyperlink" Target="https://www.fitchratings.com/research/corporate-finance/global-steel-markets-under-pressure-due-to-weak-demand-declining-prices-20-09-2024" TargetMode="External"/><Relationship Id="rId7" Type="http://schemas.openxmlformats.org/officeDocument/2006/relationships/tags" Target="../tags/tag1497.xml"/><Relationship Id="rId12" Type="http://schemas.openxmlformats.org/officeDocument/2006/relationships/tags" Target="../tags/tag1502.xml"/><Relationship Id="rId17" Type="http://schemas.openxmlformats.org/officeDocument/2006/relationships/oleObject" Target="../embeddings/oleObject87.bin"/><Relationship Id="rId25" Type="http://schemas.openxmlformats.org/officeDocument/2006/relationships/hyperlink" Target="https://business.columbia.edu/insights/climate/energy-storage" TargetMode="External"/><Relationship Id="rId2" Type="http://schemas.openxmlformats.org/officeDocument/2006/relationships/tags" Target="../tags/tag1492.xml"/><Relationship Id="rId16" Type="http://schemas.openxmlformats.org/officeDocument/2006/relationships/notesSlide" Target="../notesSlides/notesSlide53.xml"/><Relationship Id="rId20" Type="http://schemas.openxmlformats.org/officeDocument/2006/relationships/hyperlink" Target="https://www.fastmarkets.com/insights/copper-prices-in-2024-and-2025-a-global-overview-and-analysis/" TargetMode="External"/><Relationship Id="rId1" Type="http://schemas.openxmlformats.org/officeDocument/2006/relationships/tags" Target="../tags/tag1491.xml"/><Relationship Id="rId6" Type="http://schemas.openxmlformats.org/officeDocument/2006/relationships/tags" Target="../tags/tag1496.xml"/><Relationship Id="rId11" Type="http://schemas.openxmlformats.org/officeDocument/2006/relationships/tags" Target="../tags/tag1501.xml"/><Relationship Id="rId24" Type="http://schemas.openxmlformats.org/officeDocument/2006/relationships/hyperlink" Target="https://business.columbia.edu/insights/climate/cki" TargetMode="External"/><Relationship Id="rId5" Type="http://schemas.openxmlformats.org/officeDocument/2006/relationships/tags" Target="../tags/tag1495.xml"/><Relationship Id="rId15" Type="http://schemas.openxmlformats.org/officeDocument/2006/relationships/slideLayout" Target="../slideLayouts/slideLayout1.xml"/><Relationship Id="rId23" Type="http://schemas.openxmlformats.org/officeDocument/2006/relationships/hyperlink" Target="https://business.columbia.edu/faculty/people/gernot-wagner" TargetMode="External"/><Relationship Id="rId10" Type="http://schemas.openxmlformats.org/officeDocument/2006/relationships/tags" Target="../tags/tag1500.xml"/><Relationship Id="rId19" Type="http://schemas.openxmlformats.org/officeDocument/2006/relationships/hyperlink" Target="https://info.cea3.com/hubfs/CEA%20BESS%20PFR%202023%20Q3%20Executive%20Summary.pdf" TargetMode="External"/><Relationship Id="rId4" Type="http://schemas.openxmlformats.org/officeDocument/2006/relationships/tags" Target="../tags/tag1494.xml"/><Relationship Id="rId9" Type="http://schemas.openxmlformats.org/officeDocument/2006/relationships/tags" Target="../tags/tag1499.xml"/><Relationship Id="rId14" Type="http://schemas.openxmlformats.org/officeDocument/2006/relationships/tags" Target="../tags/tag1504.xml"/><Relationship Id="rId22" Type="http://schemas.openxmlformats.org/officeDocument/2006/relationships/hyperlink" Target="https://www.energy.gov/sites/default/files/2025-01/BESSIE_supply-chain-battery-report_111124_OPENRELEASE_SJ_1.pdf" TargetMode="External"/></Relationships>
</file>

<file path=ppt/slides/_rels/slide92.xml.rels><?xml version="1.0" encoding="UTF-8" standalone="yes"?>
<Relationships xmlns="http://schemas.openxmlformats.org/package/2006/relationships"><Relationship Id="rId8" Type="http://schemas.openxmlformats.org/officeDocument/2006/relationships/tags" Target="../tags/tag1512.xml"/><Relationship Id="rId13" Type="http://schemas.openxmlformats.org/officeDocument/2006/relationships/oleObject" Target="../embeddings/oleObject88.bin"/><Relationship Id="rId18" Type="http://schemas.openxmlformats.org/officeDocument/2006/relationships/hyperlink" Target="https://www.eia.gov/todayinenergy/detail.php?id=61202" TargetMode="External"/><Relationship Id="rId3" Type="http://schemas.openxmlformats.org/officeDocument/2006/relationships/tags" Target="../tags/tag1507.xml"/><Relationship Id="rId21" Type="http://schemas.openxmlformats.org/officeDocument/2006/relationships/hyperlink" Target="https://business.columbia.edu/insights/climate/energy-storage" TargetMode="External"/><Relationship Id="rId7" Type="http://schemas.openxmlformats.org/officeDocument/2006/relationships/tags" Target="../tags/tag1511.xml"/><Relationship Id="rId12" Type="http://schemas.openxmlformats.org/officeDocument/2006/relationships/notesSlide" Target="../notesSlides/notesSlide54.xml"/><Relationship Id="rId17" Type="http://schemas.openxmlformats.org/officeDocument/2006/relationships/hyperlink" Target="https://go.woodmac.com/l/131501/2024-06-20/32jjnf/131501/1718885766bH6saAK7/Wood_Mackenzie_SESS_1_2024_Insight.pdf" TargetMode="External"/><Relationship Id="rId2" Type="http://schemas.openxmlformats.org/officeDocument/2006/relationships/tags" Target="../tags/tag1506.xml"/><Relationship Id="rId16" Type="http://schemas.openxmlformats.org/officeDocument/2006/relationships/chart" Target="../charts/chart73.xml"/><Relationship Id="rId20" Type="http://schemas.openxmlformats.org/officeDocument/2006/relationships/hyperlink" Target="https://business.columbia.edu/insights/climate/cki" TargetMode="External"/><Relationship Id="rId1" Type="http://schemas.openxmlformats.org/officeDocument/2006/relationships/tags" Target="../tags/tag1505.xml"/><Relationship Id="rId6" Type="http://schemas.openxmlformats.org/officeDocument/2006/relationships/tags" Target="../tags/tag1510.xml"/><Relationship Id="rId11" Type="http://schemas.openxmlformats.org/officeDocument/2006/relationships/slideLayout" Target="../slideLayouts/slideLayout1.xml"/><Relationship Id="rId5" Type="http://schemas.openxmlformats.org/officeDocument/2006/relationships/tags" Target="../tags/tag1509.xml"/><Relationship Id="rId15" Type="http://schemas.openxmlformats.org/officeDocument/2006/relationships/chart" Target="../charts/chart72.xml"/><Relationship Id="rId10" Type="http://schemas.openxmlformats.org/officeDocument/2006/relationships/tags" Target="../tags/tag1514.xml"/><Relationship Id="rId19" Type="http://schemas.openxmlformats.org/officeDocument/2006/relationships/hyperlink" Target="https://business.columbia.edu/faculty/people/gernot-wagner" TargetMode="External"/><Relationship Id="rId4" Type="http://schemas.openxmlformats.org/officeDocument/2006/relationships/tags" Target="../tags/tag1508.xml"/><Relationship Id="rId9" Type="http://schemas.openxmlformats.org/officeDocument/2006/relationships/tags" Target="../tags/tag1513.xml"/><Relationship Id="rId14" Type="http://schemas.openxmlformats.org/officeDocument/2006/relationships/image" Target="../media/image165.emf"/><Relationship Id="rId22" Type="http://schemas.openxmlformats.org/officeDocument/2006/relationships/image" Target="../media/image166.png"/></Relationships>
</file>

<file path=ppt/slides/_rels/slide93.xml.rels><?xml version="1.0" encoding="UTF-8" standalone="yes"?>
<Relationships xmlns="http://schemas.openxmlformats.org/package/2006/relationships"><Relationship Id="rId13" Type="http://schemas.openxmlformats.org/officeDocument/2006/relationships/tags" Target="../tags/tag1527.xml"/><Relationship Id="rId18" Type="http://schemas.openxmlformats.org/officeDocument/2006/relationships/tags" Target="../tags/tag1532.xml"/><Relationship Id="rId26" Type="http://schemas.openxmlformats.org/officeDocument/2006/relationships/tags" Target="../tags/tag1540.xml"/><Relationship Id="rId39" Type="http://schemas.openxmlformats.org/officeDocument/2006/relationships/tags" Target="../tags/tag1553.xml"/><Relationship Id="rId21" Type="http://schemas.openxmlformats.org/officeDocument/2006/relationships/tags" Target="../tags/tag1535.xml"/><Relationship Id="rId34" Type="http://schemas.openxmlformats.org/officeDocument/2006/relationships/tags" Target="../tags/tag1548.xml"/><Relationship Id="rId42" Type="http://schemas.openxmlformats.org/officeDocument/2006/relationships/tags" Target="../tags/tag1556.xml"/><Relationship Id="rId47" Type="http://schemas.openxmlformats.org/officeDocument/2006/relationships/notesSlide" Target="../notesSlides/notesSlide55.xml"/><Relationship Id="rId50" Type="http://schemas.openxmlformats.org/officeDocument/2006/relationships/hyperlink" Target="https://go.woodmac.com/l/131501/2024-06-20/32jjnf/131501/1718885766bH6saAK7/Wood_Mackenzie_SESS_1_2024_Insight.pdf" TargetMode="External"/><Relationship Id="rId55" Type="http://schemas.openxmlformats.org/officeDocument/2006/relationships/chart" Target="../charts/chart75.xml"/><Relationship Id="rId7" Type="http://schemas.openxmlformats.org/officeDocument/2006/relationships/tags" Target="../tags/tag1521.xml"/><Relationship Id="rId2" Type="http://schemas.openxmlformats.org/officeDocument/2006/relationships/tags" Target="../tags/tag1516.xml"/><Relationship Id="rId16" Type="http://schemas.openxmlformats.org/officeDocument/2006/relationships/tags" Target="../tags/tag1530.xml"/><Relationship Id="rId29" Type="http://schemas.openxmlformats.org/officeDocument/2006/relationships/tags" Target="../tags/tag1543.xml"/><Relationship Id="rId11" Type="http://schemas.openxmlformats.org/officeDocument/2006/relationships/tags" Target="../tags/tag1525.xml"/><Relationship Id="rId24" Type="http://schemas.openxmlformats.org/officeDocument/2006/relationships/tags" Target="../tags/tag1538.xml"/><Relationship Id="rId32" Type="http://schemas.openxmlformats.org/officeDocument/2006/relationships/tags" Target="../tags/tag1546.xml"/><Relationship Id="rId37" Type="http://schemas.openxmlformats.org/officeDocument/2006/relationships/tags" Target="../tags/tag1551.xml"/><Relationship Id="rId40" Type="http://schemas.openxmlformats.org/officeDocument/2006/relationships/tags" Target="../tags/tag1554.xml"/><Relationship Id="rId45" Type="http://schemas.openxmlformats.org/officeDocument/2006/relationships/tags" Target="../tags/tag1559.xml"/><Relationship Id="rId53" Type="http://schemas.openxmlformats.org/officeDocument/2006/relationships/hyperlink" Target="https://business.columbia.edu/insights/climate/energy-storage" TargetMode="External"/><Relationship Id="rId5" Type="http://schemas.openxmlformats.org/officeDocument/2006/relationships/tags" Target="../tags/tag1519.xml"/><Relationship Id="rId10" Type="http://schemas.openxmlformats.org/officeDocument/2006/relationships/tags" Target="../tags/tag1524.xml"/><Relationship Id="rId19" Type="http://schemas.openxmlformats.org/officeDocument/2006/relationships/tags" Target="../tags/tag1533.xml"/><Relationship Id="rId31" Type="http://schemas.openxmlformats.org/officeDocument/2006/relationships/tags" Target="../tags/tag1545.xml"/><Relationship Id="rId44" Type="http://schemas.openxmlformats.org/officeDocument/2006/relationships/tags" Target="../tags/tag1558.xml"/><Relationship Id="rId52" Type="http://schemas.openxmlformats.org/officeDocument/2006/relationships/hyperlink" Target="https://business.columbia.edu/insights/climate/cki" TargetMode="External"/><Relationship Id="rId4" Type="http://schemas.openxmlformats.org/officeDocument/2006/relationships/tags" Target="../tags/tag1518.xml"/><Relationship Id="rId9" Type="http://schemas.openxmlformats.org/officeDocument/2006/relationships/tags" Target="../tags/tag1523.xml"/><Relationship Id="rId14" Type="http://schemas.openxmlformats.org/officeDocument/2006/relationships/tags" Target="../tags/tag1528.xml"/><Relationship Id="rId22" Type="http://schemas.openxmlformats.org/officeDocument/2006/relationships/tags" Target="../tags/tag1536.xml"/><Relationship Id="rId27" Type="http://schemas.openxmlformats.org/officeDocument/2006/relationships/tags" Target="../tags/tag1541.xml"/><Relationship Id="rId30" Type="http://schemas.openxmlformats.org/officeDocument/2006/relationships/tags" Target="../tags/tag1544.xml"/><Relationship Id="rId35" Type="http://schemas.openxmlformats.org/officeDocument/2006/relationships/tags" Target="../tags/tag1549.xml"/><Relationship Id="rId43" Type="http://schemas.openxmlformats.org/officeDocument/2006/relationships/tags" Target="../tags/tag1557.xml"/><Relationship Id="rId48" Type="http://schemas.openxmlformats.org/officeDocument/2006/relationships/oleObject" Target="../embeddings/oleObject89.bin"/><Relationship Id="rId8" Type="http://schemas.openxmlformats.org/officeDocument/2006/relationships/tags" Target="../tags/tag1522.xml"/><Relationship Id="rId51" Type="http://schemas.openxmlformats.org/officeDocument/2006/relationships/hyperlink" Target="https://business.columbia.edu/faculty/people/gernot-wagner" TargetMode="External"/><Relationship Id="rId3" Type="http://schemas.openxmlformats.org/officeDocument/2006/relationships/tags" Target="../tags/tag1517.xml"/><Relationship Id="rId12" Type="http://schemas.openxmlformats.org/officeDocument/2006/relationships/tags" Target="../tags/tag1526.xml"/><Relationship Id="rId17" Type="http://schemas.openxmlformats.org/officeDocument/2006/relationships/tags" Target="../tags/tag1531.xml"/><Relationship Id="rId25" Type="http://schemas.openxmlformats.org/officeDocument/2006/relationships/tags" Target="../tags/tag1539.xml"/><Relationship Id="rId33" Type="http://schemas.openxmlformats.org/officeDocument/2006/relationships/tags" Target="../tags/tag1547.xml"/><Relationship Id="rId38" Type="http://schemas.openxmlformats.org/officeDocument/2006/relationships/tags" Target="../tags/tag1552.xml"/><Relationship Id="rId46" Type="http://schemas.openxmlformats.org/officeDocument/2006/relationships/slideLayout" Target="../slideLayouts/slideLayout1.xml"/><Relationship Id="rId20" Type="http://schemas.openxmlformats.org/officeDocument/2006/relationships/tags" Target="../tags/tag1534.xml"/><Relationship Id="rId41" Type="http://schemas.openxmlformats.org/officeDocument/2006/relationships/tags" Target="../tags/tag1555.xml"/><Relationship Id="rId54" Type="http://schemas.openxmlformats.org/officeDocument/2006/relationships/chart" Target="../charts/chart74.xml"/><Relationship Id="rId1" Type="http://schemas.openxmlformats.org/officeDocument/2006/relationships/tags" Target="../tags/tag1515.xml"/><Relationship Id="rId6" Type="http://schemas.openxmlformats.org/officeDocument/2006/relationships/tags" Target="../tags/tag1520.xml"/><Relationship Id="rId15" Type="http://schemas.openxmlformats.org/officeDocument/2006/relationships/tags" Target="../tags/tag1529.xml"/><Relationship Id="rId23" Type="http://schemas.openxmlformats.org/officeDocument/2006/relationships/tags" Target="../tags/tag1537.xml"/><Relationship Id="rId28" Type="http://schemas.openxmlformats.org/officeDocument/2006/relationships/tags" Target="../tags/tag1542.xml"/><Relationship Id="rId36" Type="http://schemas.openxmlformats.org/officeDocument/2006/relationships/tags" Target="../tags/tag1550.xml"/><Relationship Id="rId49" Type="http://schemas.openxmlformats.org/officeDocument/2006/relationships/image" Target="../media/image165.emf"/></Relationships>
</file>

<file path=ppt/slides/_rels/slide94.xml.rels><?xml version="1.0" encoding="UTF-8" standalone="yes"?>
<Relationships xmlns="http://schemas.openxmlformats.org/package/2006/relationships"><Relationship Id="rId8" Type="http://schemas.openxmlformats.org/officeDocument/2006/relationships/image" Target="../media/image170.png"/><Relationship Id="rId13" Type="http://schemas.openxmlformats.org/officeDocument/2006/relationships/hyperlink" Target="https://business.columbia.edu/insights/climate/energy-storage" TargetMode="External"/><Relationship Id="rId3" Type="http://schemas.openxmlformats.org/officeDocument/2006/relationships/slideLayout" Target="../slideLayouts/slideLayout1.xml"/><Relationship Id="rId7" Type="http://schemas.openxmlformats.org/officeDocument/2006/relationships/image" Target="../media/image169.png"/><Relationship Id="rId12" Type="http://schemas.openxmlformats.org/officeDocument/2006/relationships/hyperlink" Target="https://business.columbia.edu/insights/climate/cki" TargetMode="External"/><Relationship Id="rId2" Type="http://schemas.openxmlformats.org/officeDocument/2006/relationships/tags" Target="../tags/tag1561.xml"/><Relationship Id="rId1" Type="http://schemas.openxmlformats.org/officeDocument/2006/relationships/tags" Target="../tags/tag1560.xml"/><Relationship Id="rId6" Type="http://schemas.openxmlformats.org/officeDocument/2006/relationships/image" Target="../media/image168.jpeg"/><Relationship Id="rId11" Type="http://schemas.openxmlformats.org/officeDocument/2006/relationships/hyperlink" Target="https://business.columbia.edu/faculty/people/gernot-wagner" TargetMode="External"/><Relationship Id="rId5" Type="http://schemas.openxmlformats.org/officeDocument/2006/relationships/image" Target="../media/image167.emf"/><Relationship Id="rId10" Type="http://schemas.openxmlformats.org/officeDocument/2006/relationships/hyperlink" Target="https://www.prysmian.com/en" TargetMode="External"/><Relationship Id="rId4" Type="http://schemas.openxmlformats.org/officeDocument/2006/relationships/oleObject" Target="../embeddings/oleObject90.bin"/><Relationship Id="rId9" Type="http://schemas.openxmlformats.org/officeDocument/2006/relationships/hyperlink" Target="https://gridx.com/" TargetMode="External"/></Relationships>
</file>

<file path=ppt/slides/_rels/slide95.xml.rels><?xml version="1.0" encoding="UTF-8" standalone="yes"?>
<Relationships xmlns="http://schemas.openxmlformats.org/package/2006/relationships"><Relationship Id="rId8" Type="http://schemas.openxmlformats.org/officeDocument/2006/relationships/hyperlink" Target="https://www.jstor.org/stable/pdf/resrep30915.pdf?refreqid=fastly-default%3A1fd3096374437d835788f0bf51f5d579&amp;ab_segments=&amp;initiator=&amp;acceptTC=1" TargetMode="External"/><Relationship Id="rId13" Type="http://schemas.openxmlformats.org/officeDocument/2006/relationships/hyperlink" Target="https://business.columbia.edu/insights/climate/cki" TargetMode="External"/><Relationship Id="rId3" Type="http://schemas.openxmlformats.org/officeDocument/2006/relationships/slideLayout" Target="../slideLayouts/slideLayout1.xml"/><Relationship Id="rId7" Type="http://schemas.openxmlformats.org/officeDocument/2006/relationships/image" Target="../media/image172.png"/><Relationship Id="rId12" Type="http://schemas.openxmlformats.org/officeDocument/2006/relationships/hyperlink" Target="https://business.columbia.edu/faculty/people/gernot-wagner" TargetMode="External"/><Relationship Id="rId2" Type="http://schemas.openxmlformats.org/officeDocument/2006/relationships/tags" Target="../tags/tag1563.xml"/><Relationship Id="rId1" Type="http://schemas.openxmlformats.org/officeDocument/2006/relationships/tags" Target="../tags/tag1562.xml"/><Relationship Id="rId6" Type="http://schemas.openxmlformats.org/officeDocument/2006/relationships/image" Target="../media/image171.emf"/><Relationship Id="rId11" Type="http://schemas.openxmlformats.org/officeDocument/2006/relationships/hyperlink" Target="https://acore.org/wp-content/uploads/2022/02/Energy-Assurance-Depends-on-a-Resilient-Transmission-Grid-ACORE-Fact-Sheet.pdf" TargetMode="External"/><Relationship Id="rId5" Type="http://schemas.openxmlformats.org/officeDocument/2006/relationships/oleObject" Target="../embeddings/oleObject45.bin"/><Relationship Id="rId10" Type="http://schemas.openxmlformats.org/officeDocument/2006/relationships/hyperlink" Target="https://www.nrel.gov/analysis/seams.html" TargetMode="External"/><Relationship Id="rId4" Type="http://schemas.openxmlformats.org/officeDocument/2006/relationships/notesSlide" Target="../notesSlides/notesSlide56.xml"/><Relationship Id="rId9" Type="http://schemas.openxmlformats.org/officeDocument/2006/relationships/hyperlink" Target="https://texasscorecard.com/investigations/is-nationalizing-the-power-grid-the-answer/" TargetMode="External"/><Relationship Id="rId14" Type="http://schemas.openxmlformats.org/officeDocument/2006/relationships/hyperlink" Target="https://business.columbia.edu/insights/climate/energy-storage" TargetMode="External"/></Relationships>
</file>

<file path=ppt/slides/_rels/slide96.xml.rels><?xml version="1.0" encoding="UTF-8" standalone="yes"?>
<Relationships xmlns="http://schemas.openxmlformats.org/package/2006/relationships"><Relationship Id="rId8" Type="http://schemas.openxmlformats.org/officeDocument/2006/relationships/oleObject" Target="../embeddings/oleObject91.bin"/><Relationship Id="rId13" Type="http://schemas.openxmlformats.org/officeDocument/2006/relationships/image" Target="../media/image176.svg"/><Relationship Id="rId18" Type="http://schemas.openxmlformats.org/officeDocument/2006/relationships/hyperlink" Target="https://www.ibm.com/think/topics/smart-grid" TargetMode="External"/><Relationship Id="rId3" Type="http://schemas.openxmlformats.org/officeDocument/2006/relationships/tags" Target="../tags/tag1566.xml"/><Relationship Id="rId21" Type="http://schemas.openxmlformats.org/officeDocument/2006/relationships/hyperlink" Target="https://business.columbia.edu/insights/climate/cki" TargetMode="External"/><Relationship Id="rId7" Type="http://schemas.openxmlformats.org/officeDocument/2006/relationships/slideLayout" Target="../slideLayouts/slideLayout1.xml"/><Relationship Id="rId12" Type="http://schemas.openxmlformats.org/officeDocument/2006/relationships/image" Target="../media/image175.png"/><Relationship Id="rId17" Type="http://schemas.openxmlformats.org/officeDocument/2006/relationships/image" Target="../media/image180.svg"/><Relationship Id="rId2" Type="http://schemas.openxmlformats.org/officeDocument/2006/relationships/tags" Target="../tags/tag1565.xml"/><Relationship Id="rId16" Type="http://schemas.openxmlformats.org/officeDocument/2006/relationships/image" Target="../media/image179.png"/><Relationship Id="rId20" Type="http://schemas.openxmlformats.org/officeDocument/2006/relationships/hyperlink" Target="https://business.columbia.edu/faculty/people/gernot-wagner" TargetMode="External"/><Relationship Id="rId1" Type="http://schemas.openxmlformats.org/officeDocument/2006/relationships/tags" Target="../tags/tag1564.xml"/><Relationship Id="rId6" Type="http://schemas.openxmlformats.org/officeDocument/2006/relationships/tags" Target="../tags/tag1569.xml"/><Relationship Id="rId11" Type="http://schemas.openxmlformats.org/officeDocument/2006/relationships/image" Target="../media/image174.svg"/><Relationship Id="rId5" Type="http://schemas.openxmlformats.org/officeDocument/2006/relationships/tags" Target="../tags/tag1568.xml"/><Relationship Id="rId15" Type="http://schemas.openxmlformats.org/officeDocument/2006/relationships/image" Target="../media/image178.svg"/><Relationship Id="rId10" Type="http://schemas.openxmlformats.org/officeDocument/2006/relationships/image" Target="../media/image173.png"/><Relationship Id="rId19" Type="http://schemas.openxmlformats.org/officeDocument/2006/relationships/hyperlink" Target="https://www.sciencedirect.com/science/article/pii/S2405844024017365" TargetMode="External"/><Relationship Id="rId4" Type="http://schemas.openxmlformats.org/officeDocument/2006/relationships/tags" Target="../tags/tag1567.xml"/><Relationship Id="rId9" Type="http://schemas.openxmlformats.org/officeDocument/2006/relationships/image" Target="../media/image171.emf"/><Relationship Id="rId14" Type="http://schemas.openxmlformats.org/officeDocument/2006/relationships/image" Target="../media/image177.png"/><Relationship Id="rId22" Type="http://schemas.openxmlformats.org/officeDocument/2006/relationships/hyperlink" Target="https://business.columbia.edu/insights/climate/energy-storage" TargetMode="External"/></Relationships>
</file>

<file path=ppt/slides/_rels/slide97.xml.rels><?xml version="1.0" encoding="UTF-8" standalone="yes"?>
<Relationships xmlns="http://schemas.openxmlformats.org/package/2006/relationships"><Relationship Id="rId8" Type="http://schemas.openxmlformats.org/officeDocument/2006/relationships/image" Target="../media/image181.png"/><Relationship Id="rId13" Type="http://schemas.openxmlformats.org/officeDocument/2006/relationships/hyperlink" Target="https://business.columbia.edu/insights/climate/energy-storage" TargetMode="External"/><Relationship Id="rId3" Type="http://schemas.openxmlformats.org/officeDocument/2006/relationships/slideLayout" Target="../slideLayouts/slideLayout1.xml"/><Relationship Id="rId7" Type="http://schemas.microsoft.com/office/2014/relationships/chartEx" Target="../charts/chartEx1.xml"/><Relationship Id="rId12" Type="http://schemas.openxmlformats.org/officeDocument/2006/relationships/hyperlink" Target="https://business.columbia.edu/insights/climate/cki" TargetMode="External"/><Relationship Id="rId2" Type="http://schemas.openxmlformats.org/officeDocument/2006/relationships/tags" Target="../tags/tag1571.xml"/><Relationship Id="rId1" Type="http://schemas.openxmlformats.org/officeDocument/2006/relationships/tags" Target="../tags/tag1570.xml"/><Relationship Id="rId6" Type="http://schemas.openxmlformats.org/officeDocument/2006/relationships/image" Target="../media/image165.emf"/><Relationship Id="rId11" Type="http://schemas.openxmlformats.org/officeDocument/2006/relationships/hyperlink" Target="https://business.columbia.edu/faculty/people/gernot-wagner" TargetMode="External"/><Relationship Id="rId5" Type="http://schemas.openxmlformats.org/officeDocument/2006/relationships/oleObject" Target="../embeddings/oleObject92.bin"/><Relationship Id="rId10" Type="http://schemas.openxmlformats.org/officeDocument/2006/relationships/hyperlink" Target="https://www.iea.org/energy-system/electricity/smart-grids" TargetMode="External"/><Relationship Id="rId4" Type="http://schemas.openxmlformats.org/officeDocument/2006/relationships/notesSlide" Target="../notesSlides/notesSlide57.xml"/><Relationship Id="rId9" Type="http://schemas.openxmlformats.org/officeDocument/2006/relationships/hyperlink" Target="https://nccleantech.ncsu.edu/2024/05/02/the-50-states-of-grid-modernization-q1-2024-states-examine-grid-enhancing-technologies-virtual-power-plants-and-microgrids-in-q1-2024/" TargetMode="External"/></Relationships>
</file>

<file path=ppt/slides/_rels/slide9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93.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2.xml"/><Relationship Id="rId1" Type="http://schemas.openxmlformats.org/officeDocument/2006/relationships/tags" Target="../tags/tag1572.xml"/><Relationship Id="rId6" Type="http://schemas.openxmlformats.org/officeDocument/2006/relationships/hyperlink" Target="https://www.nytimes.com/interactive/2024/05/07/climate/battery-electricity-solar-california-texas.html" TargetMode="External"/><Relationship Id="rId5" Type="http://schemas.openxmlformats.org/officeDocument/2006/relationships/image" Target="../media/image182.png"/><Relationship Id="rId4" Type="http://schemas.openxmlformats.org/officeDocument/2006/relationships/image" Target="../media/image181.emf"/><Relationship Id="rId9" Type="http://schemas.openxmlformats.org/officeDocument/2006/relationships/hyperlink" Target="https://business.columbia.edu/insights/climate/energy-storage" TargetMode="External"/></Relationships>
</file>

<file path=ppt/slides/_rels/slide99.xml.rels><?xml version="1.0" encoding="UTF-8" standalone="yes"?>
<Relationships xmlns="http://schemas.openxmlformats.org/package/2006/relationships"><Relationship Id="rId8" Type="http://schemas.openxmlformats.org/officeDocument/2006/relationships/hyperlink" Target="https://www.gov.ca.gov/2024/04/25/california-achieves-major-clean-energy-victory-10000-megawatts-of-battery-storage/" TargetMode="External"/><Relationship Id="rId13" Type="http://schemas.openxmlformats.org/officeDocument/2006/relationships/hyperlink" Target="https://business.columbia.edu/insights/climate/cki" TargetMode="External"/><Relationship Id="rId3" Type="http://schemas.openxmlformats.org/officeDocument/2006/relationships/notesSlide" Target="../notesSlides/notesSlide58.xml"/><Relationship Id="rId7" Type="http://schemas.openxmlformats.org/officeDocument/2006/relationships/hyperlink" Target="https://innovation.ukpowernetworks.co.uk/projects/transpower-vehicle-to-grid" TargetMode="External"/><Relationship Id="rId12" Type="http://schemas.openxmlformats.org/officeDocument/2006/relationships/hyperlink" Target="https://business.columbia.edu/faculty/people/gernot-wagner" TargetMode="External"/><Relationship Id="rId2" Type="http://schemas.openxmlformats.org/officeDocument/2006/relationships/slideLayout" Target="../slideLayouts/slideLayout12.xml"/><Relationship Id="rId1" Type="http://schemas.openxmlformats.org/officeDocument/2006/relationships/tags" Target="../tags/tag1573.xml"/><Relationship Id="rId6" Type="http://schemas.openxmlformats.org/officeDocument/2006/relationships/hyperlink" Target="https://nuvve.com/united-states/" TargetMode="External"/><Relationship Id="rId11" Type="http://schemas.openxmlformats.org/officeDocument/2006/relationships/hyperlink" Target="https://www.pnucc.org/system-planning/northwest-regional-forecast/" TargetMode="External"/><Relationship Id="rId5" Type="http://schemas.openxmlformats.org/officeDocument/2006/relationships/image" Target="../media/image183.emf"/><Relationship Id="rId10" Type="http://schemas.openxmlformats.org/officeDocument/2006/relationships/hyperlink" Target="https://www.smartgrid.gov/the_smart_grid/smart_grid.html" TargetMode="External"/><Relationship Id="rId4" Type="http://schemas.openxmlformats.org/officeDocument/2006/relationships/oleObject" Target="../embeddings/oleObject94.bin"/><Relationship Id="rId9" Type="http://schemas.openxmlformats.org/officeDocument/2006/relationships/hyperlink" Target="https://www.brattle.com/wp-content/uploads/2021/05/17904_a_survey_of_residential_time-of-use_tou_rates.pdf" TargetMode="External"/><Relationship Id="rId14" Type="http://schemas.openxmlformats.org/officeDocument/2006/relationships/hyperlink" Target="https://business.columbia.edu/insights/climate/energy-storage"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373C9B1-D482-A9EE-B213-50BDA6EC6008}"/>
              </a:ext>
              <a:ext uri="{C183D7F6-B498-43B3-948B-1728B52AA6E4}">
                <adec:decorative xmlns:adec="http://schemas.microsoft.com/office/drawing/2017/decorative" val="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7" name="think-cell data - do not delete" hidden="1">
                        <a:extLst>
                          <a:ext uri="{FF2B5EF4-FFF2-40B4-BE49-F238E27FC236}">
                            <a16:creationId xmlns:a16="http://schemas.microsoft.com/office/drawing/2014/main" id="{8373C9B1-D482-A9EE-B213-50BDA6EC6008}"/>
                          </a:ext>
                          <a:ext uri="{C183D7F6-B498-43B3-948B-1728B52AA6E4}">
                            <adec:decorative xmlns:adec="http://schemas.microsoft.com/office/drawing/2017/decorative" val="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62A7501-57ED-42A1-A874-B8B05F13756E}"/>
              </a:ext>
            </a:extLst>
          </p:cNvPr>
          <p:cNvSpPr>
            <a:spLocks noGrp="1"/>
          </p:cNvSpPr>
          <p:nvPr>
            <p:ph type="title"/>
          </p:nvPr>
        </p:nvSpPr>
        <p:spPr/>
        <p:txBody>
          <a:bodyPr vert="horz">
            <a:normAutofit/>
          </a:bodyPr>
          <a:lstStyle/>
          <a:p>
            <a:pPr>
              <a:lnSpc>
                <a:spcPts val="5000"/>
              </a:lnSpc>
              <a:spcBef>
                <a:spcPts val="600"/>
              </a:spcBef>
            </a:pPr>
            <a:r>
              <a:rPr lang="en-US" sz="4800"/>
              <a:t>Storing Energy</a:t>
            </a:r>
            <a:endParaRPr lang="en-US" sz="4800">
              <a:cs typeface="Arial"/>
            </a:endParaRPr>
          </a:p>
        </p:txBody>
      </p:sp>
      <p:sp>
        <p:nvSpPr>
          <p:cNvPr id="3" name="Text Placeholder 2">
            <a:extLst>
              <a:ext uri="{FF2B5EF4-FFF2-40B4-BE49-F238E27FC236}">
                <a16:creationId xmlns:a16="http://schemas.microsoft.com/office/drawing/2014/main" id="{BF6853DA-26B4-912B-BDE2-31A8244F8A97}"/>
              </a:ext>
            </a:extLst>
          </p:cNvPr>
          <p:cNvSpPr>
            <a:spLocks noGrp="1"/>
          </p:cNvSpPr>
          <p:nvPr>
            <p:ph type="body" sz="quarter" idx="10"/>
          </p:nvPr>
        </p:nvSpPr>
        <p:spPr>
          <a:xfrm>
            <a:off x="5280951" y="5184774"/>
            <a:ext cx="6691422" cy="1181301"/>
          </a:xfrm>
        </p:spPr>
        <p:txBody>
          <a:bodyPr vert="horz" lIns="0" tIns="45720" rIns="91440" bIns="45720" rtlCol="0" anchor="t">
            <a:normAutofit/>
          </a:bodyPr>
          <a:lstStyle/>
          <a:p>
            <a:r>
              <a:rPr lang="en-US" dirty="0">
                <a:latin typeface="Arial"/>
                <a:cs typeface="Arial"/>
              </a:rPr>
              <a:t>Birru Lucha, Petr </a:t>
            </a:r>
            <a:r>
              <a:rPr lang="en-US" dirty="0" err="1">
                <a:latin typeface="Arial"/>
                <a:cs typeface="Arial"/>
              </a:rPr>
              <a:t>Jenicek</a:t>
            </a:r>
            <a:r>
              <a:rPr lang="en-US" dirty="0">
                <a:latin typeface="Arial"/>
                <a:cs typeface="Arial"/>
              </a:rPr>
              <a:t>, David Foye, Ashley Kim, </a:t>
            </a:r>
            <a:r>
              <a:rPr lang="en-US" dirty="0" err="1">
                <a:latin typeface="Arial"/>
                <a:cs typeface="Arial"/>
              </a:rPr>
              <a:t>Devashri</a:t>
            </a:r>
            <a:r>
              <a:rPr lang="en-US" dirty="0">
                <a:latin typeface="Arial"/>
                <a:cs typeface="Arial"/>
              </a:rPr>
              <a:t> Mehrotra, Shailesh Mishra, Hassan Riaz, </a:t>
            </a:r>
            <a:r>
              <a:rPr lang="en-US" dirty="0" err="1">
                <a:latin typeface="Arial"/>
                <a:cs typeface="Arial"/>
              </a:rPr>
              <a:t>Xiaodan</a:t>
            </a:r>
            <a:r>
              <a:rPr lang="en-US" dirty="0">
                <a:latin typeface="Arial"/>
                <a:cs typeface="Arial"/>
              </a:rPr>
              <a:t> Zhu, </a:t>
            </a:r>
            <a:r>
              <a:rPr lang="en-US" dirty="0" err="1">
                <a:latin typeface="Arial"/>
                <a:cs typeface="Arial"/>
              </a:rPr>
              <a:t>Hyae</a:t>
            </a:r>
            <a:r>
              <a:rPr lang="en-US" dirty="0">
                <a:latin typeface="Arial"/>
                <a:cs typeface="Arial"/>
              </a:rPr>
              <a:t> Ryung Kim, and Gernot Wagner</a:t>
            </a:r>
            <a:endParaRPr lang="en-US" dirty="0"/>
          </a:p>
        </p:txBody>
      </p:sp>
      <p:sp>
        <p:nvSpPr>
          <p:cNvPr id="5" name="Text Placeholder 2">
            <a:extLst>
              <a:ext uri="{FF2B5EF4-FFF2-40B4-BE49-F238E27FC236}">
                <a16:creationId xmlns:a16="http://schemas.microsoft.com/office/drawing/2014/main" id="{BF6853DA-26B4-912B-BDE2-31A8244F8A97}"/>
              </a:ext>
            </a:extLst>
          </p:cNvPr>
          <p:cNvSpPr>
            <a:spLocks noGrp="1"/>
          </p:cNvSpPr>
          <p:nvPr>
            <p:ph type="body" sz="quarter" idx="10"/>
          </p:nvPr>
        </p:nvSpPr>
        <p:spPr>
          <a:xfrm>
            <a:off x="5280951" y="494787"/>
            <a:ext cx="6432630" cy="1181301"/>
          </a:xfrm>
        </p:spPr>
        <p:txBody>
          <a:bodyPr vert="horz" lIns="0" tIns="45720" rIns="91440" bIns="45720" rtlCol="0" anchor="t">
            <a:normAutofit/>
          </a:bodyPr>
          <a:lstStyle/>
          <a:p>
            <a:r>
              <a:rPr lang="en-US" dirty="0">
                <a:latin typeface="Arial"/>
                <a:cs typeface="Arial"/>
              </a:rPr>
              <a:t>4 March 2025</a:t>
            </a:r>
          </a:p>
        </p:txBody>
      </p:sp>
    </p:spTree>
    <p:custDataLst>
      <p:tags r:id="rId1"/>
    </p:custDataLst>
    <p:extLst>
      <p:ext uri="{BB962C8B-B14F-4D97-AF65-F5344CB8AC3E}">
        <p14:creationId xmlns:p14="http://schemas.microsoft.com/office/powerpoint/2010/main" val="26678647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F5DDFE5-11D5-BF32-2241-8A1173367C9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395" imgH="394" progId="TCLayout.ActiveDocument.1">
                  <p:embed/>
                </p:oleObj>
              </mc:Choice>
              <mc:Fallback>
                <p:oleObj name="think-cell Slide" r:id="rId23" imgW="395" imgH="394" progId="TCLayout.ActiveDocument.1">
                  <p:embed/>
                  <p:pic>
                    <p:nvPicPr>
                      <p:cNvPr id="6" name="think-cell data - do not delete" hidden="1">
                        <a:extLst>
                          <a:ext uri="{FF2B5EF4-FFF2-40B4-BE49-F238E27FC236}">
                            <a16:creationId xmlns:a16="http://schemas.microsoft.com/office/drawing/2014/main" id="{2F5DDFE5-11D5-BF32-2241-8A1173367C97}"/>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8" name="TextBox 8">
            <a:extLst>
              <a:ext uri="{FF2B5EF4-FFF2-40B4-BE49-F238E27FC236}">
                <a16:creationId xmlns:a16="http://schemas.microsoft.com/office/drawing/2014/main" id="{33636E75-0D56-E68B-1ACC-E87BDAC8AFC1}"/>
              </a:ext>
            </a:extLst>
          </p:cNvPr>
          <p:cNvSpPr txBox="1"/>
          <p:nvPr/>
        </p:nvSpPr>
        <p:spPr bwMode="gray">
          <a:xfrm>
            <a:off x="6815138" y="1554487"/>
            <a:ext cx="5027612" cy="2755576"/>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   </a:t>
            </a:r>
            <a:endParaRPr kumimoji="0" lang="en-US" sz="1250" b="0"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Annual global demand for batteries will </a:t>
            </a:r>
            <a:r>
              <a:rPr lang="en-US" sz="1050">
                <a:solidFill>
                  <a:srgbClr val="000000"/>
                </a:solidFill>
                <a:latin typeface="Arial"/>
              </a:rPr>
              <a:t>grow</a:t>
            </a:r>
            <a:r>
              <a:rPr kumimoji="0" lang="en-US" sz="1050" b="0" i="0" u="none" strike="noStrike" kern="1200" cap="none" spc="0" normalizeH="0" baseline="0" noProof="0">
                <a:ln>
                  <a:noFill/>
                </a:ln>
                <a:solidFill>
                  <a:srgbClr val="000000"/>
                </a:solidFill>
                <a:effectLst/>
                <a:uLnTx/>
                <a:uFillTx/>
                <a:latin typeface="Arial"/>
                <a:ea typeface="+mn-ea"/>
                <a:cs typeface="+mn-cs"/>
              </a:rPr>
              <a:t> at a </a:t>
            </a:r>
            <a:r>
              <a:rPr kumimoji="0" lang="en-US" sz="1050" b="1" i="0" u="none" strike="noStrike" kern="1200" cap="none" spc="0" normalizeH="0" baseline="0" noProof="0">
                <a:ln>
                  <a:noFill/>
                </a:ln>
                <a:solidFill>
                  <a:srgbClr val="000000"/>
                </a:solidFill>
                <a:effectLst/>
                <a:uLnTx/>
                <a:uFillTx/>
                <a:latin typeface="Arial"/>
                <a:ea typeface="+mn-ea"/>
                <a:cs typeface="+mn-cs"/>
              </a:rPr>
              <a:t>rate of ~23% p.a. until 2035</a:t>
            </a:r>
            <a:r>
              <a:rPr lang="en-US" sz="1050" b="1">
                <a:solidFill>
                  <a:srgbClr val="000000"/>
                </a:solidFill>
                <a:latin typeface="Arial"/>
              </a:rPr>
              <a:t>.</a:t>
            </a:r>
            <a:endParaRPr kumimoji="0" lang="en-US" sz="1050"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The steep increase until 2035 will be driven by advancements in EV adoption, in places like:</a:t>
            </a:r>
            <a:endParaRPr kumimoji="0" lang="en-US" sz="1050" b="1" i="0" u="none" strike="noStrike" kern="1200" cap="none" spc="0" normalizeH="0" baseline="0" noProof="0">
              <a:ln>
                <a:noFill/>
              </a:ln>
              <a:solidFill>
                <a:srgbClr val="000000"/>
              </a:solidFill>
              <a:effectLst/>
              <a:uLnTx/>
              <a:uFillTx/>
              <a:latin typeface="Arial"/>
              <a:ea typeface="+mn-ea"/>
              <a:cs typeface="Arial"/>
            </a:endParaRPr>
          </a:p>
          <a:p>
            <a:pPr marL="356616" marR="0" lvl="1" indent="-172720"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Norway, </a:t>
            </a:r>
            <a:r>
              <a:rPr kumimoji="0" lang="en-US" sz="850" i="0" u="none" strike="noStrike" kern="1200" cap="none" spc="0" normalizeH="0" baseline="0" noProof="0">
                <a:ln>
                  <a:noFill/>
                </a:ln>
                <a:solidFill>
                  <a:srgbClr val="000000"/>
                </a:solidFill>
                <a:effectLst/>
                <a:uLnTx/>
                <a:uFillTx/>
                <a:latin typeface="Arial"/>
                <a:ea typeface="+mn-ea"/>
                <a:cs typeface="+mn-cs"/>
              </a:rPr>
              <a:t>which</a:t>
            </a:r>
            <a:r>
              <a:rPr kumimoji="0" lang="en-US" sz="850" b="1" i="0" u="none" strike="noStrike" kern="1200" cap="none" spc="0" normalizeH="0" baseline="0" noProof="0">
                <a:ln>
                  <a:noFill/>
                </a:ln>
                <a:solidFill>
                  <a:srgbClr val="000000"/>
                </a:solidFill>
                <a:effectLst/>
                <a:uLnTx/>
                <a:uFillTx/>
                <a:latin typeface="Arial"/>
                <a:ea typeface="+mn-ea"/>
                <a:cs typeface="+mn-cs"/>
              </a:rPr>
              <a:t> </a:t>
            </a:r>
            <a:r>
              <a:rPr kumimoji="0" lang="en-US" sz="850" b="0" i="0" u="none" strike="noStrike" kern="1200" cap="none" spc="0" normalizeH="0" baseline="0" noProof="0">
                <a:ln>
                  <a:noFill/>
                </a:ln>
                <a:solidFill>
                  <a:srgbClr val="000000"/>
                </a:solidFill>
                <a:effectLst/>
                <a:uLnTx/>
                <a:uFillTx/>
                <a:latin typeface="Arial"/>
                <a:ea typeface="+mn-ea"/>
                <a:cs typeface="+mn-cs"/>
              </a:rPr>
              <a:t>continues to lead in EV deployment, with electric cars accounting for ~</a:t>
            </a:r>
            <a:r>
              <a:rPr kumimoji="0" lang="en-US" sz="850" b="1" i="0" u="none" strike="noStrike" kern="1200" cap="none" spc="0" normalizeH="0" baseline="0" noProof="0">
                <a:ln>
                  <a:noFill/>
                </a:ln>
                <a:solidFill>
                  <a:srgbClr val="000000"/>
                </a:solidFill>
                <a:effectLst/>
                <a:uLnTx/>
                <a:uFillTx/>
                <a:latin typeface="Arial"/>
                <a:ea typeface="+mn-ea"/>
                <a:cs typeface="+mn-cs"/>
              </a:rPr>
              <a:t>93% of total sales in 2023.</a:t>
            </a:r>
            <a:endParaRPr kumimoji="0" lang="en-US" sz="850" b="1" i="0" u="none" strike="noStrike" kern="1200" cap="none" spc="0" normalizeH="0" baseline="0" noProof="0">
              <a:ln>
                <a:noFill/>
              </a:ln>
              <a:solidFill>
                <a:srgbClr val="000000"/>
              </a:solidFill>
              <a:effectLst/>
              <a:uLnTx/>
              <a:uFillTx/>
              <a:latin typeface="Arial"/>
              <a:ea typeface="+mn-ea"/>
              <a:cs typeface="Arial"/>
            </a:endParaRPr>
          </a:p>
          <a:p>
            <a:pPr marL="356616" marR="0" lvl="1" indent="-172720"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China,</a:t>
            </a:r>
            <a:r>
              <a:rPr kumimoji="0" lang="en-US" sz="850" b="0" i="0" u="none" strike="noStrike" kern="1200" cap="none" spc="0" normalizeH="0" baseline="0" noProof="0">
                <a:ln>
                  <a:noFill/>
                </a:ln>
                <a:solidFill>
                  <a:srgbClr val="000000"/>
                </a:solidFill>
                <a:effectLst/>
                <a:uLnTx/>
                <a:uFillTx/>
                <a:latin typeface="Arial"/>
                <a:ea typeface="+mn-ea"/>
                <a:cs typeface="+mn-cs"/>
              </a:rPr>
              <a:t> representing ~</a:t>
            </a:r>
            <a:r>
              <a:rPr kumimoji="0" lang="en-US" sz="850" b="1" i="0" u="none" strike="noStrike" kern="1200" cap="none" spc="0" normalizeH="0" baseline="0" noProof="0">
                <a:ln>
                  <a:noFill/>
                </a:ln>
                <a:solidFill>
                  <a:srgbClr val="000000"/>
                </a:solidFill>
                <a:effectLst/>
                <a:uLnTx/>
                <a:uFillTx/>
                <a:latin typeface="Arial"/>
                <a:ea typeface="+mn-ea"/>
                <a:cs typeface="+mn-cs"/>
              </a:rPr>
              <a:t>60%</a:t>
            </a:r>
            <a:r>
              <a:rPr kumimoji="0" lang="en-US" sz="850" b="0" i="0" u="none" strike="noStrike" kern="1200" cap="none" spc="0" normalizeH="0" baseline="0" noProof="0">
                <a:ln>
                  <a:noFill/>
                </a:ln>
                <a:solidFill>
                  <a:srgbClr val="000000"/>
                </a:solidFill>
                <a:effectLst/>
                <a:uLnTx/>
                <a:uFillTx/>
                <a:latin typeface="Arial"/>
                <a:ea typeface="+mn-ea"/>
                <a:cs typeface="+mn-cs"/>
              </a:rPr>
              <a:t> of all new electric car registrations worldwide in 2023.</a:t>
            </a:r>
            <a:endParaRPr kumimoji="0" lang="en-US" sz="850" b="0" i="0" u="none" strike="noStrike" kern="1200" cap="none" spc="0" normalizeH="0" baseline="0" noProof="0">
              <a:ln>
                <a:noFill/>
              </a:ln>
              <a:solidFill>
                <a:srgbClr val="000000"/>
              </a:solidFill>
              <a:effectLst/>
              <a:uLnTx/>
              <a:uFillTx/>
              <a:latin typeface="Arial"/>
              <a:ea typeface="+mn-ea"/>
              <a:cs typeface="Arial"/>
            </a:endParaRPr>
          </a:p>
          <a:p>
            <a:pPr marL="356616" marR="0" lvl="1" indent="-172720"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Canada,</a:t>
            </a:r>
            <a:r>
              <a:rPr kumimoji="0" lang="en-US" sz="850" b="0" i="0" u="none" strike="noStrike" kern="1200" cap="none" spc="0" normalizeH="0" baseline="0" noProof="0">
                <a:ln>
                  <a:noFill/>
                </a:ln>
                <a:solidFill>
                  <a:srgbClr val="000000"/>
                </a:solidFill>
                <a:effectLst/>
                <a:uLnTx/>
                <a:uFillTx/>
                <a:latin typeface="Arial"/>
                <a:ea typeface="+mn-ea"/>
                <a:cs typeface="+mn-cs"/>
              </a:rPr>
              <a:t> targeting at least </a:t>
            </a:r>
            <a:r>
              <a:rPr kumimoji="0" lang="en-US" sz="850" b="1" i="0" u="none" strike="noStrike" kern="1200" cap="none" spc="0" normalizeH="0" baseline="0" noProof="0">
                <a:ln>
                  <a:noFill/>
                </a:ln>
                <a:solidFill>
                  <a:srgbClr val="000000"/>
                </a:solidFill>
                <a:effectLst/>
                <a:uLnTx/>
                <a:uFillTx/>
                <a:latin typeface="Arial"/>
                <a:ea typeface="+mn-ea"/>
                <a:cs typeface="+mn-cs"/>
              </a:rPr>
              <a:t>60% of zero-emission vehicles by 2030.</a:t>
            </a:r>
            <a:endParaRPr kumimoji="0" lang="en-US" sz="850" b="1" i="0" u="none" strike="noStrike" kern="1200" cap="none" spc="0" normalizeH="0" baseline="0" noProof="0">
              <a:ln>
                <a:noFill/>
              </a:ln>
              <a:solidFill>
                <a:srgbClr val="000000"/>
              </a:solidFill>
              <a:effectLst/>
              <a:uLnTx/>
              <a:uFillTx/>
              <a:latin typeface="Arial"/>
              <a:ea typeface="+mn-ea"/>
              <a:cs typeface="Arial"/>
            </a:endParaRPr>
          </a:p>
          <a:p>
            <a:pPr marL="356616" marR="0" lvl="1" indent="-172720"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The United States and European Union</a:t>
            </a:r>
            <a:r>
              <a:rPr lang="en-US" sz="850" b="1">
                <a:solidFill>
                  <a:srgbClr val="000000"/>
                </a:solidFill>
                <a:latin typeface="Arial"/>
              </a:rPr>
              <a:t>,</a:t>
            </a:r>
            <a:r>
              <a:rPr kumimoji="0" lang="en-US" sz="850" i="0" u="none" strike="noStrike" kern="1200" cap="none" spc="0" normalizeH="0" baseline="0" noProof="0">
                <a:ln>
                  <a:noFill/>
                </a:ln>
                <a:solidFill>
                  <a:srgbClr val="000000"/>
                </a:solidFill>
                <a:effectLst/>
                <a:uLnTx/>
                <a:uFillTx/>
                <a:latin typeface="Arial"/>
                <a:ea typeface="+mn-ea"/>
                <a:cs typeface="+mn-cs"/>
              </a:rPr>
              <a:t> which </a:t>
            </a:r>
            <a:r>
              <a:rPr kumimoji="0" lang="en-US" sz="850" b="0" i="0" u="none" strike="noStrike" kern="1200" cap="none" spc="0" normalizeH="0" baseline="0" noProof="0">
                <a:ln>
                  <a:noFill/>
                </a:ln>
                <a:solidFill>
                  <a:srgbClr val="000000"/>
                </a:solidFill>
                <a:effectLst/>
                <a:uLnTx/>
                <a:uFillTx/>
                <a:latin typeface="Arial"/>
                <a:ea typeface="+mn-ea"/>
                <a:cs typeface="+mn-cs"/>
              </a:rPr>
              <a:t>recently implemented emissions standards for heavy-duty vehicles, paving the way for increased adoption of electric trucks and buses in the years ahead</a:t>
            </a:r>
            <a:r>
              <a:rPr lang="en-US" sz="850">
                <a:solidFill>
                  <a:srgbClr val="000000"/>
                </a:solidFill>
                <a:latin typeface="Arial"/>
              </a:rPr>
              <a:t>.</a:t>
            </a:r>
            <a:endParaRPr kumimoji="0" lang="en-US" sz="8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Demand growth will subsequently slow to </a:t>
            </a:r>
            <a:r>
              <a:rPr kumimoji="0" lang="en-US" sz="1050" b="1" i="0" u="none" strike="noStrike" kern="1200" cap="none" spc="0" normalizeH="0" baseline="0" noProof="0">
                <a:ln>
                  <a:noFill/>
                </a:ln>
                <a:solidFill>
                  <a:srgbClr val="000000"/>
                </a:solidFill>
                <a:effectLst/>
                <a:uLnTx/>
                <a:uFillTx/>
                <a:latin typeface="Arial"/>
                <a:ea typeface="+mn-ea"/>
                <a:cs typeface="+mn-cs"/>
              </a:rPr>
              <a:t>5%-10% p.a. between 2040 and 2050, </a:t>
            </a:r>
            <a:r>
              <a:rPr kumimoji="0" lang="en-US" sz="1050" b="0" i="0" u="none" strike="noStrike" kern="1200" cap="none" spc="0" normalizeH="0" baseline="0" noProof="0">
                <a:ln>
                  <a:noFill/>
                </a:ln>
                <a:solidFill>
                  <a:srgbClr val="000000"/>
                </a:solidFill>
                <a:effectLst/>
                <a:uLnTx/>
                <a:uFillTx/>
                <a:latin typeface="Arial"/>
                <a:ea typeface="+mn-ea"/>
                <a:cs typeface="+mn-cs"/>
              </a:rPr>
              <a:t>as the </a:t>
            </a:r>
            <a:r>
              <a:rPr kumimoji="0" lang="en-US" sz="1050" b="1" i="0" u="none" strike="noStrike" kern="1200" cap="none" spc="0" normalizeH="0" baseline="0" noProof="0">
                <a:ln>
                  <a:noFill/>
                </a:ln>
                <a:solidFill>
                  <a:srgbClr val="000000"/>
                </a:solidFill>
                <a:effectLst/>
                <a:uLnTx/>
                <a:uFillTx/>
                <a:latin typeface="Arial"/>
                <a:ea typeface="+mn-ea"/>
                <a:cs typeface="+mn-cs"/>
              </a:rPr>
              <a:t>global EV sales share </a:t>
            </a:r>
            <a:r>
              <a:rPr kumimoji="0" lang="en-US" sz="1050" b="0" i="0" u="none" strike="noStrike" kern="1200" cap="none" spc="0" normalizeH="0" baseline="0" noProof="0">
                <a:ln>
                  <a:noFill/>
                </a:ln>
                <a:solidFill>
                  <a:srgbClr val="000000"/>
                </a:solidFill>
                <a:effectLst/>
                <a:uLnTx/>
                <a:uFillTx/>
                <a:latin typeface="Arial"/>
                <a:ea typeface="+mn-ea"/>
                <a:cs typeface="+mn-cs"/>
              </a:rPr>
              <a:t>is expected to reach </a:t>
            </a:r>
            <a:r>
              <a:rPr kumimoji="0" lang="en-US" sz="1050" b="1" i="0" u="none" strike="noStrike" kern="1200" cap="none" spc="0" normalizeH="0" baseline="0" noProof="0">
                <a:ln>
                  <a:noFill/>
                </a:ln>
                <a:solidFill>
                  <a:srgbClr val="000000"/>
                </a:solidFill>
                <a:effectLst/>
                <a:uLnTx/>
                <a:uFillTx/>
                <a:latin typeface="Arial"/>
                <a:ea typeface="+mn-ea"/>
                <a:cs typeface="+mn-cs"/>
              </a:rPr>
              <a:t>98% by 2035.</a:t>
            </a:r>
            <a:endParaRPr kumimoji="0" lang="en-US" sz="1050" b="1" i="0" u="none" strike="noStrike" kern="1200" cap="none" spc="0" normalizeH="0" baseline="0" noProof="0">
              <a:ln>
                <a:noFill/>
              </a:ln>
              <a:solidFill>
                <a:srgbClr val="000000"/>
              </a:solidFill>
              <a:effectLst/>
              <a:uLnTx/>
              <a:uFillTx/>
              <a:latin typeface="Arial"/>
              <a:ea typeface="+mn-ea"/>
              <a:cs typeface="Arial"/>
            </a:endParaRPr>
          </a:p>
        </p:txBody>
      </p:sp>
      <p:sp>
        <p:nvSpPr>
          <p:cNvPr id="2" name="Title 1">
            <a:extLst>
              <a:ext uri="{FF2B5EF4-FFF2-40B4-BE49-F238E27FC236}">
                <a16:creationId xmlns:a16="http://schemas.microsoft.com/office/drawing/2014/main" id="{B24578C8-51FB-B66E-443A-FA935ED78326}"/>
              </a:ext>
            </a:extLst>
          </p:cNvPr>
          <p:cNvSpPr>
            <a:spLocks noGrp="1"/>
          </p:cNvSpPr>
          <p:nvPr>
            <p:ph type="title"/>
          </p:nvPr>
        </p:nvSpPr>
        <p:spPr>
          <a:xfrm>
            <a:off x="329184" y="521208"/>
            <a:ext cx="11531600" cy="659434"/>
          </a:xfrm>
        </p:spPr>
        <p:txBody>
          <a:bodyPr vert="horz">
            <a:normAutofit/>
          </a:bodyPr>
          <a:lstStyle/>
          <a:p>
            <a:r>
              <a:rPr lang="en-US" sz="2800"/>
              <a:t>Global battery demand for EVs </a:t>
            </a:r>
            <a:r>
              <a:rPr lang="en-US"/>
              <a:t>expected to reach &gt;5 TWh in 2030</a:t>
            </a:r>
            <a:endParaRPr lang="en-US" altLang="ko-KR"/>
          </a:p>
        </p:txBody>
      </p:sp>
      <p:sp>
        <p:nvSpPr>
          <p:cNvPr id="14" name="btfpNotesBox962619">
            <a:extLst>
              <a:ext uri="{FF2B5EF4-FFF2-40B4-BE49-F238E27FC236}">
                <a16:creationId xmlns:a16="http://schemas.microsoft.com/office/drawing/2014/main" id="{2C699F5F-9182-192B-19E4-E2A3AB18B8A9}"/>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25"/>
              </a:rPr>
              <a:t>IEA</a:t>
            </a:r>
            <a:r>
              <a:rPr lang="en-US" altLang="ko-KR" sz="800" dirty="0">
                <a:solidFill>
                  <a:srgbClr val="000000"/>
                </a:solidFill>
                <a:latin typeface="Arial"/>
                <a:hlinkClick r:id="rId25"/>
              </a:rPr>
              <a:t>, Global EV Outlook</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Arial"/>
              </a:rPr>
              <a:t>(</a:t>
            </a:r>
            <a:r>
              <a:rPr lang="en-US" altLang="ko-KR" sz="800" dirty="0">
                <a:solidFill>
                  <a:srgbClr val="000000"/>
                </a:solidFill>
                <a:latin typeface="Arial"/>
                <a:cs typeface="Arial"/>
              </a:rPr>
              <a:t>2024);</a:t>
            </a:r>
            <a:r>
              <a:rPr kumimoji="0" lang="en-US" altLang="ko-KR" sz="800" b="0" i="0" u="none" strike="noStrike" kern="1200" cap="none" spc="0" normalizeH="0" baseline="0" noProof="0" dirty="0">
                <a:ln>
                  <a:noFill/>
                </a:ln>
                <a:solidFill>
                  <a:srgbClr val="000000"/>
                </a:solidFill>
                <a:effectLst/>
                <a:uLnTx/>
                <a:uFillTx/>
                <a:latin typeface="Arial"/>
                <a:ea typeface="+mn-ea"/>
                <a:cs typeface="Arial"/>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Arial"/>
                <a:hlinkClick r:id="rId26"/>
              </a:rPr>
              <a:t>IEA</a:t>
            </a:r>
            <a:r>
              <a:rPr lang="en-US" altLang="ko-KR" sz="800" dirty="0">
                <a:solidFill>
                  <a:srgbClr val="000000"/>
                </a:solidFill>
                <a:latin typeface="Arial"/>
                <a:cs typeface="Arial"/>
                <a:hlinkClick r:id="rId26"/>
              </a:rPr>
              <a:t>, Net Zero Roadmap</a:t>
            </a:r>
            <a:r>
              <a:rPr kumimoji="0" lang="en-US" altLang="ko-KR" sz="800" b="0" i="0" u="none" strike="noStrike" kern="1200" cap="none" spc="0" normalizeH="0" baseline="0" noProof="0" dirty="0">
                <a:ln>
                  <a:noFill/>
                </a:ln>
                <a:solidFill>
                  <a:srgbClr val="000000"/>
                </a:solidFill>
                <a:effectLst/>
                <a:uLnTx/>
                <a:uFillTx/>
                <a:latin typeface="Arial"/>
                <a:ea typeface="+mn-ea"/>
                <a:cs typeface="Arial"/>
              </a:rPr>
              <a:t> </a:t>
            </a:r>
            <a:r>
              <a:rPr lang="en-US" altLang="ko-KR" sz="800" dirty="0">
                <a:solidFill>
                  <a:srgbClr val="000000"/>
                </a:solidFill>
                <a:latin typeface="Arial"/>
                <a:cs typeface="Arial"/>
              </a:rPr>
              <a:t>(2023).</a:t>
            </a:r>
            <a:endParaRPr lang="en-US" sz="800" dirty="0">
              <a:solidFill>
                <a:srgbClr val="000000"/>
              </a:solidFill>
              <a:latin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Birru Pagi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a:t>
            </a:r>
            <a:r>
              <a:rPr lang="en-US" sz="800" dirty="0">
                <a:solidFill>
                  <a:srgbClr val="000000"/>
                </a:solidFill>
                <a:latin typeface="Arial"/>
              </a:rPr>
              <a:t>, and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rPr>
              <a:t>Gernot Wagner</a:t>
            </a:r>
            <a:r>
              <a:rPr lang="en-US" sz="800" dirty="0">
                <a:solidFill>
                  <a:srgbClr val="000000"/>
                </a:solidFill>
                <a:latin typeface="Arial"/>
              </a:rPr>
              <a:t>. </a:t>
            </a:r>
            <a:r>
              <a:rPr lang="en-US" sz="800" dirty="0">
                <a:solidFill>
                  <a:srgbClr val="000000"/>
                </a:solidFill>
                <a:hlinkClick r:id="rId2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9"/>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4" name="Chart 3">
            <a:extLst>
              <a:ext uri="{FF2B5EF4-FFF2-40B4-BE49-F238E27FC236}">
                <a16:creationId xmlns:a16="http://schemas.microsoft.com/office/drawing/2014/main" id="{BC9ABC63-3AA0-D804-DACB-BEEDA9EA6B08}"/>
              </a:ext>
            </a:extLst>
          </p:cNvPr>
          <p:cNvGraphicFramePr/>
          <p:nvPr>
            <p:custDataLst>
              <p:tags r:id="rId3"/>
            </p:custDataLst>
          </p:nvPr>
        </p:nvGraphicFramePr>
        <p:xfrm>
          <a:off x="307975" y="3575050"/>
          <a:ext cx="6253163" cy="1636713"/>
        </p:xfrm>
        <a:graphic>
          <a:graphicData uri="http://schemas.openxmlformats.org/drawingml/2006/chart">
            <c:chart xmlns:c="http://schemas.openxmlformats.org/drawingml/2006/chart" xmlns:r="http://schemas.openxmlformats.org/officeDocument/2006/relationships" r:id="rId30"/>
          </a:graphicData>
        </a:graphic>
      </p:graphicFrame>
      <p:cxnSp>
        <p:nvCxnSpPr>
          <p:cNvPr id="97" name="Straight Connector 96">
            <a:extLst>
              <a:ext uri="{FF2B5EF4-FFF2-40B4-BE49-F238E27FC236}">
                <a16:creationId xmlns:a16="http://schemas.microsoft.com/office/drawing/2014/main" id="{27EA8D8B-EB5C-4321-4373-33EDAA3D7678}"/>
              </a:ext>
            </a:extLst>
          </p:cNvPr>
          <p:cNvCxnSpPr/>
          <p:nvPr>
            <p:custDataLst>
              <p:tags r:id="rId4"/>
            </p:custDataLst>
          </p:nvPr>
        </p:nvCxnSpPr>
        <p:spPr bwMode="gray">
          <a:xfrm>
            <a:off x="5294313" y="3657600"/>
            <a:ext cx="846138" cy="0"/>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E6FD68CF-17D0-85E8-4DFF-2C6E996F69A8}"/>
              </a:ext>
            </a:extLst>
          </p:cNvPr>
          <p:cNvCxnSpPr/>
          <p:nvPr>
            <p:custDataLst>
              <p:tags r:id="rId5"/>
            </p:custDataLst>
          </p:nvPr>
        </p:nvCxnSpPr>
        <p:spPr bwMode="gray">
          <a:xfrm>
            <a:off x="5294313" y="3657600"/>
            <a:ext cx="0" cy="1466850"/>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9" name="Straight Connector 98">
            <a:extLst>
              <a:ext uri="{FF2B5EF4-FFF2-40B4-BE49-F238E27FC236}">
                <a16:creationId xmlns:a16="http://schemas.microsoft.com/office/drawing/2014/main" id="{8FFAD01C-CAC8-4DCC-DA66-C654D5CCBD6C}"/>
              </a:ext>
            </a:extLst>
          </p:cNvPr>
          <p:cNvCxnSpPr/>
          <p:nvPr>
            <p:custDataLst>
              <p:tags r:id="rId6"/>
            </p:custDataLst>
          </p:nvPr>
        </p:nvCxnSpPr>
        <p:spPr bwMode="gray">
          <a:xfrm>
            <a:off x="6140450" y="3657600"/>
            <a:ext cx="0" cy="1466850"/>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0" name="Straight Connector 259">
            <a:extLst>
              <a:ext uri="{FF2B5EF4-FFF2-40B4-BE49-F238E27FC236}">
                <a16:creationId xmlns:a16="http://schemas.microsoft.com/office/drawing/2014/main" id="{1FB68D96-57B4-AF1D-2164-548A45DE0E4D}"/>
              </a:ext>
            </a:extLst>
          </p:cNvPr>
          <p:cNvCxnSpPr>
            <a:cxnSpLocks/>
          </p:cNvCxnSpPr>
          <p:nvPr>
            <p:custDataLst>
              <p:tags r:id="rId7"/>
            </p:custDataLst>
          </p:nvPr>
        </p:nvCxnSpPr>
        <p:spPr bwMode="auto">
          <a:xfrm flipV="1">
            <a:off x="1150938" y="4024313"/>
            <a:ext cx="3043238" cy="53181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66" name="Straight Connector 265">
            <a:extLst>
              <a:ext uri="{FF2B5EF4-FFF2-40B4-BE49-F238E27FC236}">
                <a16:creationId xmlns:a16="http://schemas.microsoft.com/office/drawing/2014/main" id="{BBF2AD80-720B-F039-4049-F6B115B7E69A}"/>
              </a:ext>
            </a:extLst>
          </p:cNvPr>
          <p:cNvCxnSpPr>
            <a:cxnSpLocks/>
          </p:cNvCxnSpPr>
          <p:nvPr>
            <p:custDataLst>
              <p:tags r:id="rId8"/>
            </p:custDataLst>
          </p:nvPr>
        </p:nvCxnSpPr>
        <p:spPr bwMode="auto">
          <a:xfrm flipV="1">
            <a:off x="4194175" y="3133725"/>
            <a:ext cx="1522413" cy="89058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7" name="Text Placeholder 10">
            <a:extLst>
              <a:ext uri="{FF2B5EF4-FFF2-40B4-BE49-F238E27FC236}">
                <a16:creationId xmlns:a16="http://schemas.microsoft.com/office/drawing/2014/main" id="{2A28CD4E-F765-B5B1-1184-85904E405C51}"/>
              </a:ext>
            </a:extLst>
          </p:cNvPr>
          <p:cNvSpPr txBox="1">
            <a:spLocks/>
          </p:cNvSpPr>
          <p:nvPr>
            <p:custDataLst>
              <p:tags r:id="rId9"/>
            </p:custDataLst>
          </p:nvPr>
        </p:nvSpPr>
        <p:spPr bwMode="auto">
          <a:xfrm>
            <a:off x="947738" y="51879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3A9DEE1-9D33-4FEB-921D-1CCB7CBFDCBF}" type="datetime'''''''''''''''''''''''''''20''''''''''''''''''2''''''3'">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32" name="Text Placeholder 10">
            <a:extLst>
              <a:ext uri="{FF2B5EF4-FFF2-40B4-BE49-F238E27FC236}">
                <a16:creationId xmlns:a16="http://schemas.microsoft.com/office/drawing/2014/main" id="{25C58300-952D-4128-D046-6CCA6CC24A20}"/>
              </a:ext>
            </a:extLst>
          </p:cNvPr>
          <p:cNvSpPr txBox="1">
            <a:spLocks/>
          </p:cNvSpPr>
          <p:nvPr>
            <p:custDataLst>
              <p:tags r:id="rId10"/>
            </p:custDataLst>
          </p:nvPr>
        </p:nvSpPr>
        <p:spPr bwMode="auto">
          <a:xfrm>
            <a:off x="2470150" y="51879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59B88CA-18A7-4F33-9B6F-180BE6687D5A}" type="datetime'''''''2''0''''''''''3''''''''''''''''0'''''''''">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39" name="Text Placeholder 10">
            <a:extLst>
              <a:ext uri="{FF2B5EF4-FFF2-40B4-BE49-F238E27FC236}">
                <a16:creationId xmlns:a16="http://schemas.microsoft.com/office/drawing/2014/main" id="{996975B0-0CB4-142F-96F4-3F66549976BC}"/>
              </a:ext>
            </a:extLst>
          </p:cNvPr>
          <p:cNvSpPr txBox="1">
            <a:spLocks/>
          </p:cNvSpPr>
          <p:nvPr>
            <p:custDataLst>
              <p:tags r:id="rId11"/>
            </p:custDataLst>
          </p:nvPr>
        </p:nvSpPr>
        <p:spPr bwMode="auto">
          <a:xfrm>
            <a:off x="3990975" y="51879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7402122-311C-4B2C-9670-2ECF2EBD1486}" type="datetime'''2''''''''''''''''''''''''''''''''''''''0''''3''5'''''''">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4DA9834B-A93E-818E-E1BD-6F1DDD947580}"/>
              </a:ext>
            </a:extLst>
          </p:cNvPr>
          <p:cNvSpPr txBox="1">
            <a:spLocks/>
          </p:cNvSpPr>
          <p:nvPr>
            <p:custDataLst>
              <p:tags r:id="rId12"/>
            </p:custDataLst>
          </p:nvPr>
        </p:nvSpPr>
        <p:spPr bwMode="auto">
          <a:xfrm>
            <a:off x="5513388" y="51879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0E268F5-D6DF-4192-A54F-48E3340A185C}" type="datetime'''''''''2''''''''0''''''''''5''''0'''''''''''''''">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5" name="Text Placeholder 10">
            <a:extLst>
              <a:ext uri="{FF2B5EF4-FFF2-40B4-BE49-F238E27FC236}">
                <a16:creationId xmlns:a16="http://schemas.microsoft.com/office/drawing/2014/main" id="{0A1F31AA-C04A-81C6-3838-ABBE4FF8FCB6}"/>
              </a:ext>
            </a:extLst>
          </p:cNvPr>
          <p:cNvSpPr txBox="1">
            <a:spLocks/>
          </p:cNvSpPr>
          <p:nvPr>
            <p:custDataLst>
              <p:tags r:id="rId13"/>
            </p:custDataLst>
          </p:nvPr>
        </p:nvSpPr>
        <p:spPr bwMode="gray">
          <a:xfrm>
            <a:off x="1003300" y="4841875"/>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B3A4F1-CC87-4C69-A825-5E552F7CFAB3}" type="datetime'''''''''0''''''''''''''.''8'''''''">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0.8</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6" name="Text Placeholder 10">
            <a:extLst>
              <a:ext uri="{FF2B5EF4-FFF2-40B4-BE49-F238E27FC236}">
                <a16:creationId xmlns:a16="http://schemas.microsoft.com/office/drawing/2014/main" id="{D31DB510-A35B-391E-3098-706604C9370F}"/>
              </a:ext>
            </a:extLst>
          </p:cNvPr>
          <p:cNvSpPr txBox="1">
            <a:spLocks/>
          </p:cNvSpPr>
          <p:nvPr>
            <p:custDataLst>
              <p:tags r:id="rId14"/>
            </p:custDataLst>
          </p:nvPr>
        </p:nvSpPr>
        <p:spPr bwMode="gray">
          <a:xfrm>
            <a:off x="2525713" y="4541838"/>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809E6B0-CE0E-4AB7-9232-514E199BB7EE}" type="datetime'5''.''4'''''''''''''''''''''">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5.4</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7" name="Text Placeholder 10">
            <a:extLst>
              <a:ext uri="{FF2B5EF4-FFF2-40B4-BE49-F238E27FC236}">
                <a16:creationId xmlns:a16="http://schemas.microsoft.com/office/drawing/2014/main" id="{E8E5189A-E83C-5167-08F0-58EBD3709197}"/>
              </a:ext>
            </a:extLst>
          </p:cNvPr>
          <p:cNvSpPr txBox="1">
            <a:spLocks/>
          </p:cNvSpPr>
          <p:nvPr>
            <p:custDataLst>
              <p:tags r:id="rId15"/>
            </p:custDataLst>
          </p:nvPr>
        </p:nvSpPr>
        <p:spPr bwMode="gray">
          <a:xfrm>
            <a:off x="4046538" y="4310063"/>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12B04B0-6F28-4F56-833F-BB425D692BD0}" type="datetime'''''9''''''''.''''''''''''''''''''''''0'''''''''''''''''''">
              <a:rPr kumimoji="0" lang="ko-KR"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9" name="Text Placeholder 10">
            <a:extLst>
              <a:ext uri="{FF2B5EF4-FFF2-40B4-BE49-F238E27FC236}">
                <a16:creationId xmlns:a16="http://schemas.microsoft.com/office/drawing/2014/main" id="{B0D6594B-F2BB-D63F-0036-5FADAA896C22}"/>
              </a:ext>
            </a:extLst>
          </p:cNvPr>
          <p:cNvSpPr txBox="1">
            <a:spLocks/>
          </p:cNvSpPr>
          <p:nvPr>
            <p:custDataLst>
              <p:tags r:id="rId16"/>
            </p:custDataLst>
          </p:nvPr>
        </p:nvSpPr>
        <p:spPr bwMode="gray">
          <a:xfrm>
            <a:off x="5465763" y="3419475"/>
            <a:ext cx="5032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ko-KR" sz="1400" b="0" i="0" u="none" strike="noStrike" kern="1200" cap="none" spc="0" normalizeH="0" baseline="0" noProof="0">
                <a:ln>
                  <a:noFill/>
                </a:ln>
                <a:solidFill>
                  <a:srgbClr val="000000"/>
                </a:solidFill>
                <a:effectLst/>
                <a:uLnTx/>
                <a:uFillTx/>
                <a:latin typeface="Arial"/>
                <a:ea typeface="+mn-ea"/>
                <a:cs typeface="+mn-cs"/>
              </a:rPr>
              <a:t>19-28</a:t>
            </a:r>
          </a:p>
        </p:txBody>
      </p:sp>
      <p:sp>
        <p:nvSpPr>
          <p:cNvPr id="258" name="Text Placeholder 10">
            <a:extLst>
              <a:ext uri="{FF2B5EF4-FFF2-40B4-BE49-F238E27FC236}">
                <a16:creationId xmlns:a16="http://schemas.microsoft.com/office/drawing/2014/main" id="{34B35764-04B6-820C-90BA-25FC06782A16}"/>
              </a:ext>
            </a:extLst>
          </p:cNvPr>
          <p:cNvSpPr txBox="1">
            <a:spLocks/>
          </p:cNvSpPr>
          <p:nvPr>
            <p:custDataLst>
              <p:tags r:id="rId17"/>
            </p:custDataLst>
          </p:nvPr>
        </p:nvSpPr>
        <p:spPr bwMode="auto">
          <a:xfrm>
            <a:off x="2347913" y="4138613"/>
            <a:ext cx="649288"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B71B230-916C-4DE6-8E15-61F8292283A7}" type="datetime'''''''''''''''+''''''''''''''''''''''23%'''''''">
              <a:rPr kumimoji="0" lang="en-US" altLang="en-US" sz="14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+23%</a:t>
            </a:fld>
            <a:endParaRPr kumimoji="0" lang="ko-KR" alt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D62F4E4C-D855-4B30-CB56-056BB19B7E8F}"/>
              </a:ext>
            </a:extLst>
          </p:cNvPr>
          <p:cNvSpPr txBox="1">
            <a:spLocks/>
          </p:cNvSpPr>
          <p:nvPr>
            <p:custDataLst>
              <p:tags r:id="rId18"/>
            </p:custDataLst>
          </p:nvPr>
        </p:nvSpPr>
        <p:spPr bwMode="auto">
          <a:xfrm>
            <a:off x="4660900" y="3427413"/>
            <a:ext cx="587375"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400" b="1" i="0" u="none" strike="noStrike" kern="1200" cap="none" spc="0" normalizeH="0" baseline="0" noProof="0">
                <a:ln>
                  <a:noFill/>
                </a:ln>
                <a:solidFill>
                  <a:srgbClr val="000000"/>
                </a:solidFill>
                <a:effectLst/>
                <a:uLnTx/>
                <a:uFillTx/>
                <a:latin typeface="Arial"/>
                <a:ea typeface="+mn-ea"/>
                <a:cs typeface="+mn-cs"/>
              </a:rPr>
              <a:t>5%-8%</a:t>
            </a:r>
            <a:endParaRPr kumimoji="0" lang="ko-KR" alt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187" name="btfpColumnHeaderBoxText223027">
            <a:extLst>
              <a:ext uri="{FF2B5EF4-FFF2-40B4-BE49-F238E27FC236}">
                <a16:creationId xmlns:a16="http://schemas.microsoft.com/office/drawing/2014/main" id="{CE55F7A5-F5DF-EFAB-43D2-7B1D4B42D948}"/>
              </a:ext>
            </a:extLst>
          </p:cNvPr>
          <p:cNvSpPr txBox="1"/>
          <p:nvPr/>
        </p:nvSpPr>
        <p:spPr bwMode="gray">
          <a:xfrm>
            <a:off x="329183" y="1554480"/>
            <a:ext cx="6142037"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Global EV battery demand</a:t>
            </a:r>
            <a:r>
              <a:rPr kumimoji="0" lang="en-US" sz="1400" i="0" u="none" strike="noStrike" kern="1200" cap="none" spc="0" normalizeH="0" baseline="0" noProof="0" dirty="0">
                <a:ln>
                  <a:noFill/>
                </a:ln>
                <a:solidFill>
                  <a:srgbClr val="000000"/>
                </a:solidFill>
                <a:effectLst/>
                <a:uLnTx/>
                <a:uFillTx/>
                <a:latin typeface="Arial"/>
                <a:ea typeface="+mn-ea"/>
                <a:cs typeface="+mn-cs"/>
              </a:rPr>
              <a:t>,</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kumimoji="0" lang="en-US" sz="1400" b="0" i="0" u="none" strike="noStrike" kern="1200" cap="none" spc="0" normalizeH="0" baseline="0" noProof="0" dirty="0">
                <a:ln>
                  <a:noFill/>
                </a:ln>
                <a:solidFill>
                  <a:srgbClr val="000000"/>
                </a:solidFill>
                <a:effectLst/>
                <a:uLnTx/>
                <a:uFillTx/>
                <a:latin typeface="Arial"/>
                <a:ea typeface="+mn-ea"/>
                <a:cs typeface="+mn-cs"/>
              </a:rPr>
              <a:t>TWh/year</a:t>
            </a:r>
          </a:p>
        </p:txBody>
      </p:sp>
      <p:cxnSp>
        <p:nvCxnSpPr>
          <p:cNvPr id="188" name="btfpColumnHeaderBoxLine223027">
            <a:extLst>
              <a:ext uri="{FF2B5EF4-FFF2-40B4-BE49-F238E27FC236}">
                <a16:creationId xmlns:a16="http://schemas.microsoft.com/office/drawing/2014/main" id="{5A9BCC73-5419-9E9B-8742-7563D9F5C518}"/>
              </a:ext>
            </a:extLst>
          </p:cNvPr>
          <p:cNvCxnSpPr/>
          <p:nvPr/>
        </p:nvCxnSpPr>
        <p:spPr bwMode="gray">
          <a:xfrm>
            <a:off x="329184" y="1828800"/>
            <a:ext cx="614203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36E11B6A-E9E6-F784-9D86-A1C914F72ABB}"/>
              </a:ext>
            </a:extLst>
          </p:cNvPr>
          <p:cNvSpPr txBox="1"/>
          <p:nvPr/>
        </p:nvSpPr>
        <p:spPr bwMode="gray">
          <a:xfrm>
            <a:off x="330201" y="5589780"/>
            <a:ext cx="6142037" cy="395869"/>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ko-KR" sz="1050" b="1" i="0" u="none" strike="noStrike" kern="1200" cap="none" spc="0" normalizeH="0" baseline="0" noProof="0">
                <a:ln>
                  <a:noFill/>
                </a:ln>
                <a:solidFill>
                  <a:srgbClr val="000000"/>
                </a:solidFill>
                <a:effectLst/>
                <a:uLnTx/>
                <a:uFillTx/>
                <a:latin typeface="Arial"/>
                <a:ea typeface="+mn-ea"/>
                <a:cs typeface="+mn-cs"/>
              </a:rPr>
              <a:t>Note: </a:t>
            </a:r>
            <a:r>
              <a:rPr kumimoji="1" lang="en-US" altLang="ko-KR" sz="1050" b="0" i="0" u="none" strike="noStrike" kern="1200" cap="none" spc="0" normalizeH="0" baseline="0" noProof="0">
                <a:ln>
                  <a:noFill/>
                </a:ln>
                <a:solidFill>
                  <a:srgbClr val="000000"/>
                </a:solidFill>
                <a:effectLst/>
                <a:uLnTx/>
                <a:uFillTx/>
                <a:latin typeface="Arial"/>
                <a:ea typeface="+mn-ea"/>
                <a:cs typeface="+mn-cs"/>
              </a:rPr>
              <a:t>Projection until 2035 is based on the IEA Global EV Outlook for EV battery only. Projection for 2040 to 2050 is based on extrapolation from road transport electricity demand from IEA.</a:t>
            </a:r>
            <a:endParaRPr kumimoji="1" lang="ko-KR" alt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04" name="Rectangle 103">
            <a:extLst>
              <a:ext uri="{FF2B5EF4-FFF2-40B4-BE49-F238E27FC236}">
                <a16:creationId xmlns:a16="http://schemas.microsoft.com/office/drawing/2014/main" id="{6773AAE7-82DA-1ED4-CF45-EE0AE50D9D6C}"/>
              </a:ext>
            </a:extLst>
          </p:cNvPr>
          <p:cNvSpPr/>
          <p:nvPr>
            <p:custDataLst>
              <p:tags r:id="rId19"/>
            </p:custDataLst>
          </p:nvPr>
        </p:nvSpPr>
        <p:spPr bwMode="auto">
          <a:xfrm>
            <a:off x="2170113" y="207803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ko-KR" alt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1" name="Text Placeholder 10">
            <a:extLst>
              <a:ext uri="{FF2B5EF4-FFF2-40B4-BE49-F238E27FC236}">
                <a16:creationId xmlns:a16="http://schemas.microsoft.com/office/drawing/2014/main" id="{24B66E2C-9885-158D-8668-2E5F83DFA8E4}"/>
              </a:ext>
            </a:extLst>
          </p:cNvPr>
          <p:cNvSpPr txBox="1">
            <a:spLocks/>
          </p:cNvSpPr>
          <p:nvPr>
            <p:custDataLst>
              <p:tags r:id="rId20"/>
            </p:custDataLst>
          </p:nvPr>
        </p:nvSpPr>
        <p:spPr bwMode="auto">
          <a:xfrm>
            <a:off x="2400300" y="2073275"/>
            <a:ext cx="7858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IEA projection</a:t>
            </a:r>
            <a:endParaRPr kumimoji="0" lang="ko-KR" alt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7" name="Rectangle 106">
            <a:extLst>
              <a:ext uri="{FF2B5EF4-FFF2-40B4-BE49-F238E27FC236}">
                <a16:creationId xmlns:a16="http://schemas.microsoft.com/office/drawing/2014/main" id="{18028B6D-8C52-048C-20B6-0153C6843319}"/>
              </a:ext>
            </a:extLst>
          </p:cNvPr>
          <p:cNvSpPr/>
          <p:nvPr/>
        </p:nvSpPr>
        <p:spPr bwMode="gray">
          <a:xfrm>
            <a:off x="390984" y="2394234"/>
            <a:ext cx="228600" cy="152400"/>
          </a:xfrm>
          <a:prstGeom prst="rect">
            <a:avLst/>
          </a:prstGeom>
          <a:solidFill>
            <a:schemeClr val="bg1"/>
          </a:solid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ko-KR" alt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8" name="TextBox 107">
            <a:extLst>
              <a:ext uri="{FF2B5EF4-FFF2-40B4-BE49-F238E27FC236}">
                <a16:creationId xmlns:a16="http://schemas.microsoft.com/office/drawing/2014/main" id="{08515D41-1E89-87CC-1BA6-ACAD0AF95669}"/>
              </a:ext>
            </a:extLst>
          </p:cNvPr>
          <p:cNvSpPr txBox="1"/>
          <p:nvPr/>
        </p:nvSpPr>
        <p:spPr bwMode="gray">
          <a:xfrm>
            <a:off x="683133" y="2348880"/>
            <a:ext cx="4368751"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ko-KR" sz="1000" b="0" i="0" u="none" strike="noStrike" kern="1200" cap="none" spc="0" normalizeH="0" baseline="0" noProof="0">
                <a:ln>
                  <a:noFill/>
                </a:ln>
                <a:solidFill>
                  <a:srgbClr val="000000"/>
                </a:solidFill>
                <a:effectLst/>
                <a:uLnTx/>
                <a:uFillTx/>
                <a:latin typeface="Arial"/>
                <a:ea typeface="+mn-ea"/>
                <a:cs typeface="+mn-cs"/>
              </a:rPr>
              <a:t>Extrapolated from IEA electricity demand growth projection for road transport</a:t>
            </a:r>
            <a:endParaRPr kumimoji="1" lang="ko-KR" altLang="en-US" sz="1000" b="0" i="0" u="none" strike="noStrike" kern="1200" cap="none" spc="0" normalizeH="0" baseline="0" noProof="0" err="1">
              <a:ln>
                <a:noFill/>
              </a:ln>
              <a:solidFill>
                <a:srgbClr val="000000"/>
              </a:solidFill>
              <a:effectLst/>
              <a:uLnTx/>
              <a:uFillTx/>
              <a:latin typeface="Arial"/>
              <a:ea typeface="+mn-ea"/>
              <a:cs typeface="+mn-cs"/>
            </a:endParaRPr>
          </a:p>
        </p:txBody>
      </p:sp>
      <p:sp>
        <p:nvSpPr>
          <p:cNvPr id="54" name="Oval 53">
            <a:extLst>
              <a:ext uri="{FF2B5EF4-FFF2-40B4-BE49-F238E27FC236}">
                <a16:creationId xmlns:a16="http://schemas.microsoft.com/office/drawing/2014/main" id="{2D71FCE0-CC5C-15AC-B36F-8C9E9DBC0D13}"/>
              </a:ext>
            </a:extLst>
          </p:cNvPr>
          <p:cNvSpPr/>
          <p:nvPr/>
        </p:nvSpPr>
        <p:spPr bwMode="gray">
          <a:xfrm>
            <a:off x="367197" y="2049464"/>
            <a:ext cx="333375" cy="15716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ko-KR" alt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5" name="TextBox 54">
            <a:extLst>
              <a:ext uri="{FF2B5EF4-FFF2-40B4-BE49-F238E27FC236}">
                <a16:creationId xmlns:a16="http://schemas.microsoft.com/office/drawing/2014/main" id="{C4E3FEE3-A25B-74AE-21A1-55970F7AA7FF}"/>
              </a:ext>
            </a:extLst>
          </p:cNvPr>
          <p:cNvSpPr txBox="1"/>
          <p:nvPr/>
        </p:nvSpPr>
        <p:spPr bwMode="gray">
          <a:xfrm>
            <a:off x="819634" y="2022475"/>
            <a:ext cx="874713" cy="227013"/>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ko-KR" sz="1000" b="0" i="0" u="none" strike="noStrike" kern="1200" cap="none" spc="0" normalizeH="0" baseline="0" noProof="0">
                <a:ln>
                  <a:noFill/>
                </a:ln>
                <a:solidFill>
                  <a:srgbClr val="000000"/>
                </a:solidFill>
                <a:effectLst/>
                <a:uLnTx/>
                <a:uFillTx/>
                <a:latin typeface="Arial"/>
                <a:ea typeface="+mn-ea"/>
                <a:cs typeface="+mn-cs"/>
              </a:rPr>
              <a:t>CAGR, % p.a.</a:t>
            </a:r>
            <a:endParaRPr kumimoji="1" lang="ko-KR" altLang="en-US" sz="1000" b="0" i="0" u="none" strike="noStrike" kern="1200" cap="none" spc="0" normalizeH="0" baseline="0" noProof="0" err="1">
              <a:ln>
                <a:noFill/>
              </a:ln>
              <a:solidFill>
                <a:srgbClr val="000000"/>
              </a:solidFill>
              <a:effectLst/>
              <a:uLnTx/>
              <a:uFillTx/>
              <a:latin typeface="Arial"/>
              <a:ea typeface="+mn-ea"/>
              <a:cs typeface="+mn-cs"/>
            </a:endParaRPr>
          </a:p>
        </p:txBody>
      </p:sp>
      <p:sp>
        <p:nvSpPr>
          <p:cNvPr id="31" name="Rectangle 30">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rgbClr val="0070C0"/>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Mobility</a:t>
            </a:r>
          </a:p>
        </p:txBody>
      </p:sp>
    </p:spTree>
    <p:extLst>
      <p:ext uri="{BB962C8B-B14F-4D97-AF65-F5344CB8AC3E}">
        <p14:creationId xmlns:p14="http://schemas.microsoft.com/office/powerpoint/2010/main" val="227201610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ABF907C7-8A09-AD6D-BE9D-9A236D330B8E}"/>
              </a:ext>
            </a:extLst>
          </p:cNvPr>
          <p:cNvGraphicFramePr>
            <a:graphicFrameLocks noChangeAspect="1"/>
          </p:cNvGraphicFramePr>
          <p:nvPr>
            <p:custDataLst>
              <p:tags r:id="rId1"/>
            </p:custDataLst>
            <p:extLst>
              <p:ext uri="{D42A27DB-BD31-4B8C-83A1-F6EECF244321}">
                <p14:modId xmlns:p14="http://schemas.microsoft.com/office/powerpoint/2010/main" val="20750887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ABF907C7-8A09-AD6D-BE9D-9A236D330B8E}"/>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graphicFrame>
        <p:nvGraphicFramePr>
          <p:cNvPr id="5" name="Table 4">
            <a:extLst>
              <a:ext uri="{FF2B5EF4-FFF2-40B4-BE49-F238E27FC236}">
                <a16:creationId xmlns:a16="http://schemas.microsoft.com/office/drawing/2014/main" id="{4866B2FF-75F5-36B0-F518-A24E7314DBF7}"/>
              </a:ext>
            </a:extLst>
          </p:cNvPr>
          <p:cNvGraphicFramePr>
            <a:graphicFrameLocks noGrp="1"/>
          </p:cNvGraphicFramePr>
          <p:nvPr>
            <p:extLst>
              <p:ext uri="{D42A27DB-BD31-4B8C-83A1-F6EECF244321}">
                <p14:modId xmlns:p14="http://schemas.microsoft.com/office/powerpoint/2010/main" val="1839555740"/>
              </p:ext>
            </p:extLst>
          </p:nvPr>
        </p:nvGraphicFramePr>
        <p:xfrm>
          <a:off x="339725" y="3429000"/>
          <a:ext cx="11517312" cy="2431669"/>
        </p:xfrm>
        <a:graphic>
          <a:graphicData uri="http://schemas.openxmlformats.org/drawingml/2006/table">
            <a:tbl>
              <a:tblPr firstRow="1" bandRow="1">
                <a:tableStyleId>{5C22544A-7EE6-4342-B048-85BDC9FD1C3A}</a:tableStyleId>
              </a:tblPr>
              <a:tblGrid>
                <a:gridCol w="1349186">
                  <a:extLst>
                    <a:ext uri="{9D8B030D-6E8A-4147-A177-3AD203B41FA5}">
                      <a16:colId xmlns:a16="http://schemas.microsoft.com/office/drawing/2014/main" val="1623210494"/>
                    </a:ext>
                  </a:extLst>
                </a:gridCol>
                <a:gridCol w="973971">
                  <a:extLst>
                    <a:ext uri="{9D8B030D-6E8A-4147-A177-3AD203B41FA5}">
                      <a16:colId xmlns:a16="http://schemas.microsoft.com/office/drawing/2014/main" val="863184547"/>
                    </a:ext>
                  </a:extLst>
                </a:gridCol>
                <a:gridCol w="1082038">
                  <a:extLst>
                    <a:ext uri="{9D8B030D-6E8A-4147-A177-3AD203B41FA5}">
                      <a16:colId xmlns:a16="http://schemas.microsoft.com/office/drawing/2014/main" val="3138971047"/>
                    </a:ext>
                  </a:extLst>
                </a:gridCol>
                <a:gridCol w="1118812">
                  <a:extLst>
                    <a:ext uri="{9D8B030D-6E8A-4147-A177-3AD203B41FA5}">
                      <a16:colId xmlns:a16="http://schemas.microsoft.com/office/drawing/2014/main" val="1558395079"/>
                    </a:ext>
                  </a:extLst>
                </a:gridCol>
                <a:gridCol w="2246416">
                  <a:extLst>
                    <a:ext uri="{9D8B030D-6E8A-4147-A177-3AD203B41FA5}">
                      <a16:colId xmlns:a16="http://schemas.microsoft.com/office/drawing/2014/main" val="3379184389"/>
                    </a:ext>
                  </a:extLst>
                </a:gridCol>
                <a:gridCol w="1352990">
                  <a:extLst>
                    <a:ext uri="{9D8B030D-6E8A-4147-A177-3AD203B41FA5}">
                      <a16:colId xmlns:a16="http://schemas.microsoft.com/office/drawing/2014/main" val="981620374"/>
                    </a:ext>
                  </a:extLst>
                </a:gridCol>
                <a:gridCol w="1131300">
                  <a:extLst>
                    <a:ext uri="{9D8B030D-6E8A-4147-A177-3AD203B41FA5}">
                      <a16:colId xmlns:a16="http://schemas.microsoft.com/office/drawing/2014/main" val="2605034866"/>
                    </a:ext>
                  </a:extLst>
                </a:gridCol>
                <a:gridCol w="2262599">
                  <a:extLst>
                    <a:ext uri="{9D8B030D-6E8A-4147-A177-3AD203B41FA5}">
                      <a16:colId xmlns:a16="http://schemas.microsoft.com/office/drawing/2014/main" val="2902718705"/>
                    </a:ext>
                  </a:extLst>
                </a:gridCol>
              </a:tblGrid>
              <a:tr h="586211">
                <a:tc rowSpan="2">
                  <a:txBody>
                    <a:bodyPr/>
                    <a:lstStyle/>
                    <a:p>
                      <a:pPr marL="0" indent="0" algn="ctr">
                        <a:buNone/>
                      </a:pPr>
                      <a:r>
                        <a:rPr lang="en-US" sz="1100"/>
                        <a:t>Simple charging</a:t>
                      </a:r>
                    </a:p>
                  </a:txBody>
                  <a:tcPr anchor="ctr">
                    <a:lnR w="12700" cap="flat" cmpd="sng" algn="ctr">
                      <a:solidFill>
                        <a:schemeClr val="bg1"/>
                      </a:solidFill>
                      <a:prstDash val="solid"/>
                      <a:round/>
                      <a:headEnd type="none" w="med" len="med"/>
                      <a:tailEnd type="none" w="med" len="med"/>
                    </a:lnR>
                    <a:solidFill>
                      <a:schemeClr val="accent2">
                        <a:lumMod val="75000"/>
                        <a:lumOff val="25000"/>
                      </a:schemeClr>
                    </a:solidFill>
                  </a:tcPr>
                </a:tc>
                <a:tc gridSpan="3">
                  <a:txBody>
                    <a:bodyPr/>
                    <a:lstStyle/>
                    <a:p>
                      <a:pPr marL="0" indent="0">
                        <a:buNone/>
                      </a:pPr>
                      <a:r>
                        <a:rPr lang="en-US" sz="1100"/>
                        <a:t>Time-of-use and self consumption</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9FDC"/>
                    </a:solidFill>
                  </a:tcPr>
                </a:tc>
                <a:tc hMerge="1">
                  <a:txBody>
                    <a:bodyPr/>
                    <a:lstStyle/>
                    <a:p>
                      <a:endParaRPr lang="en-US"/>
                    </a:p>
                  </a:txBody>
                  <a:tcPr/>
                </a:tc>
                <a:tc hMerge="1">
                  <a:txBody>
                    <a:bodyPr/>
                    <a:lstStyle/>
                    <a:p>
                      <a:endParaRPr lang="en-US"/>
                    </a:p>
                  </a:txBody>
                  <a:tcPr/>
                </a:tc>
                <a:tc gridSpan="2">
                  <a:txBody>
                    <a:bodyPr/>
                    <a:lstStyle/>
                    <a:p>
                      <a:pPr marL="0" indent="0">
                        <a:buNone/>
                      </a:pPr>
                      <a:r>
                        <a:rPr lang="en-US" sz="1100"/>
                        <a:t>Demand response participation</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9FDC"/>
                    </a:solidFill>
                  </a:tcPr>
                </a:tc>
                <a:tc hMerge="1">
                  <a:txBody>
                    <a:bodyPr/>
                    <a:lstStyle/>
                    <a:p>
                      <a:endParaRPr lang="en-US"/>
                    </a:p>
                  </a:txBody>
                  <a:tcPr/>
                </a:tc>
                <a:tc rowSpan="2">
                  <a:txBody>
                    <a:bodyPr/>
                    <a:lstStyle/>
                    <a:p>
                      <a:pPr marL="0" indent="0">
                        <a:buNone/>
                      </a:pPr>
                      <a:r>
                        <a:rPr lang="en-US" sz="1100"/>
                        <a:t>Backup power, discharge, and self-sufficiency</a:t>
                      </a:r>
                    </a:p>
                  </a:txBody>
                  <a:tcPr anchor="ctr">
                    <a:lnL w="12700" cap="flat" cmpd="sng" algn="ctr">
                      <a:solidFill>
                        <a:schemeClr val="bg1"/>
                      </a:solidFill>
                      <a:prstDash val="solid"/>
                      <a:round/>
                      <a:headEnd type="none" w="med" len="med"/>
                      <a:tailEnd type="none" w="med" len="med"/>
                    </a:lnL>
                    <a:solidFill>
                      <a:srgbClr val="42C6F6"/>
                    </a:solidFill>
                  </a:tcPr>
                </a:tc>
                <a:tc rowSpan="2">
                  <a:txBody>
                    <a:bodyPr/>
                    <a:lstStyle/>
                    <a:p>
                      <a:pPr marL="0" indent="0">
                        <a:buNone/>
                      </a:pPr>
                      <a:r>
                        <a:rPr lang="en-US" sz="1100"/>
                        <a:t>Full-level grid services</a:t>
                      </a:r>
                    </a:p>
                    <a:p>
                      <a:pPr marL="0" indent="0">
                        <a:buNone/>
                      </a:pPr>
                      <a:r>
                        <a:rPr lang="en-US" sz="1100"/>
                        <a:t>Feed energy back into the </a:t>
                      </a:r>
                      <a:br>
                        <a:rPr lang="en-US" sz="1100"/>
                      </a:br>
                      <a:r>
                        <a:rPr lang="en-US" sz="1100"/>
                        <a:t>grid for:</a:t>
                      </a:r>
                    </a:p>
                    <a:p>
                      <a:pPr marL="177800" indent="-177800"/>
                      <a:r>
                        <a:rPr lang="en-US" sz="1100"/>
                        <a:t>Power quality and voltage control</a:t>
                      </a:r>
                    </a:p>
                    <a:p>
                      <a:pPr marL="177800" indent="-177800"/>
                      <a:r>
                        <a:rPr lang="en-US" sz="1100"/>
                        <a:t>Congestion management and curtailment</a:t>
                      </a:r>
                    </a:p>
                    <a:p>
                      <a:pPr marL="177800" indent="-177800"/>
                      <a:r>
                        <a:rPr lang="en-US" sz="1100"/>
                        <a:t>Reserve and frequency services, etc.</a:t>
                      </a:r>
                    </a:p>
                  </a:txBody>
                  <a:tcPr anchor="ctr"/>
                </a:tc>
                <a:extLst>
                  <a:ext uri="{0D108BD9-81ED-4DB2-BD59-A6C34878D82A}">
                    <a16:rowId xmlns:a16="http://schemas.microsoft.com/office/drawing/2014/main" val="2830279135"/>
                  </a:ext>
                </a:extLst>
              </a:tr>
              <a:tr h="1845458">
                <a:tc vMerge="1">
                  <a:txBody>
                    <a:bodyPr/>
                    <a:lstStyle/>
                    <a:p>
                      <a:endParaRPr lang="en-US"/>
                    </a:p>
                  </a:txBody>
                  <a:tcPr/>
                </a:tc>
                <a:tc>
                  <a:txBody>
                    <a:bodyPr/>
                    <a:lstStyle/>
                    <a:p>
                      <a:pPr marL="0" indent="0">
                        <a:buNone/>
                      </a:pPr>
                      <a:r>
                        <a:rPr lang="en-US" sz="1100" b="1">
                          <a:solidFill>
                            <a:schemeClr val="bg1"/>
                          </a:solidFill>
                        </a:rPr>
                        <a:t>Load shifting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A9FDC"/>
                    </a:solidFill>
                  </a:tcPr>
                </a:tc>
                <a:tc>
                  <a:txBody>
                    <a:bodyPr/>
                    <a:lstStyle/>
                    <a:p>
                      <a:pPr marL="0" indent="0">
                        <a:buNone/>
                      </a:pPr>
                      <a:r>
                        <a:rPr lang="en-US" sz="1100" b="1">
                          <a:solidFill>
                            <a:schemeClr val="bg1"/>
                          </a:solidFill>
                        </a:rPr>
                        <a:t>Peak shaving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A9FDC"/>
                    </a:solidFill>
                  </a:tcPr>
                </a:tc>
                <a:tc>
                  <a:txBody>
                    <a:bodyPr/>
                    <a:lstStyle/>
                    <a:p>
                      <a:pPr marL="0" indent="0">
                        <a:buNone/>
                      </a:pPr>
                      <a:r>
                        <a:rPr lang="en-US" sz="1100" b="1">
                          <a:solidFill>
                            <a:schemeClr val="bg1"/>
                          </a:solidFill>
                        </a:rPr>
                        <a:t>Priority charging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A9FDC"/>
                    </a:solidFill>
                  </a:tcPr>
                </a:tc>
                <a:tc>
                  <a:txBody>
                    <a:bodyPr/>
                    <a:lstStyle/>
                    <a:p>
                      <a:pPr marL="0" indent="0">
                        <a:buNone/>
                      </a:pPr>
                      <a:r>
                        <a:rPr lang="en-US" sz="1100" b="1">
                          <a:solidFill>
                            <a:schemeClr val="bg1"/>
                          </a:solidFill>
                        </a:rPr>
                        <a:t>Implicit demand response (price signals)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A9FDC"/>
                    </a:solidFill>
                  </a:tcPr>
                </a:tc>
                <a:tc>
                  <a:txBody>
                    <a:bodyPr/>
                    <a:lstStyle/>
                    <a:p>
                      <a:pPr marL="0" indent="0">
                        <a:buNone/>
                      </a:pPr>
                      <a:r>
                        <a:rPr lang="en-US" sz="1100" b="1">
                          <a:solidFill>
                            <a:schemeClr val="bg1"/>
                          </a:solidFill>
                        </a:rPr>
                        <a:t>Explicit demand response (control signals)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A9FDC"/>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737923775"/>
                  </a:ext>
                </a:extLst>
              </a:tr>
            </a:tbl>
          </a:graphicData>
        </a:graphic>
      </p:graphicFrame>
      <p:grpSp>
        <p:nvGrpSpPr>
          <p:cNvPr id="10" name="Group 9">
            <a:extLst>
              <a:ext uri="{FF2B5EF4-FFF2-40B4-BE49-F238E27FC236}">
                <a16:creationId xmlns:a16="http://schemas.microsoft.com/office/drawing/2014/main" id="{8360E169-F23B-6B03-C973-E31FC4F5C15D}"/>
              </a:ext>
            </a:extLst>
          </p:cNvPr>
          <p:cNvGrpSpPr/>
          <p:nvPr/>
        </p:nvGrpSpPr>
        <p:grpSpPr>
          <a:xfrm>
            <a:off x="273165" y="2941870"/>
            <a:ext cx="1522384" cy="466338"/>
            <a:chOff x="2676084" y="1295176"/>
            <a:chExt cx="2967910" cy="1187164"/>
          </a:xfrm>
        </p:grpSpPr>
        <p:sp>
          <p:nvSpPr>
            <p:cNvPr id="11" name="Arrow: Chevron 10">
              <a:extLst>
                <a:ext uri="{FF2B5EF4-FFF2-40B4-BE49-F238E27FC236}">
                  <a16:creationId xmlns:a16="http://schemas.microsoft.com/office/drawing/2014/main" id="{E6D87074-C8FA-FCD3-7991-336D0D045355}"/>
                </a:ext>
              </a:extLst>
            </p:cNvPr>
            <p:cNvSpPr/>
            <p:nvPr/>
          </p:nvSpPr>
          <p:spPr>
            <a:xfrm>
              <a:off x="2676084" y="1295176"/>
              <a:ext cx="2967910" cy="1187164"/>
            </a:xfrm>
            <a:prstGeom prst="chevron">
              <a:avLst/>
            </a:prstGeom>
            <a:solidFill>
              <a:schemeClr val="accent2">
                <a:lumMod val="75000"/>
                <a:lumOff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2" name="Arrow: Chevron 4">
              <a:extLst>
                <a:ext uri="{FF2B5EF4-FFF2-40B4-BE49-F238E27FC236}">
                  <a16:creationId xmlns:a16="http://schemas.microsoft.com/office/drawing/2014/main" id="{58A1C969-38BF-E66F-CE92-E1D8C4035F5D}"/>
                </a:ext>
              </a:extLst>
            </p:cNvPr>
            <p:cNvSpPr txBox="1"/>
            <p:nvPr/>
          </p:nvSpPr>
          <p:spPr>
            <a:xfrm>
              <a:off x="3269666" y="1295176"/>
              <a:ext cx="1780746" cy="118716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6025" tIns="65342" rIns="65342" bIns="65342" numCol="1" spcCol="1270" anchor="ctr" anchorCtr="0">
              <a:noAutofit/>
            </a:bodyPr>
            <a:lstStyle/>
            <a:p>
              <a:pPr marL="0" lvl="0" indent="0" algn="ctr" defTabSz="2178050">
                <a:lnSpc>
                  <a:spcPct val="90000"/>
                </a:lnSpc>
                <a:spcBef>
                  <a:spcPct val="0"/>
                </a:spcBef>
                <a:spcAft>
                  <a:spcPct val="35000"/>
                </a:spcAft>
                <a:buNone/>
              </a:pPr>
              <a:r>
                <a:rPr lang="en-US" sz="1200" b="1" kern="1200"/>
                <a:t>Level 0</a:t>
              </a:r>
            </a:p>
          </p:txBody>
        </p:sp>
      </p:grpSp>
      <p:grpSp>
        <p:nvGrpSpPr>
          <p:cNvPr id="23" name="Group 22">
            <a:extLst>
              <a:ext uri="{FF2B5EF4-FFF2-40B4-BE49-F238E27FC236}">
                <a16:creationId xmlns:a16="http://schemas.microsoft.com/office/drawing/2014/main" id="{07888931-6561-10A4-782A-A58D40D87749}"/>
              </a:ext>
            </a:extLst>
          </p:cNvPr>
          <p:cNvGrpSpPr/>
          <p:nvPr/>
        </p:nvGrpSpPr>
        <p:grpSpPr>
          <a:xfrm>
            <a:off x="1586895" y="2941870"/>
            <a:ext cx="6858836" cy="466338"/>
            <a:chOff x="2676084" y="1295176"/>
            <a:chExt cx="2967910" cy="1187164"/>
          </a:xfrm>
        </p:grpSpPr>
        <p:sp>
          <p:nvSpPr>
            <p:cNvPr id="24" name="Arrow: Chevron 23">
              <a:extLst>
                <a:ext uri="{FF2B5EF4-FFF2-40B4-BE49-F238E27FC236}">
                  <a16:creationId xmlns:a16="http://schemas.microsoft.com/office/drawing/2014/main" id="{8231F2C2-3E54-FBD9-07A9-D32EE0A68D49}"/>
                </a:ext>
              </a:extLst>
            </p:cNvPr>
            <p:cNvSpPr/>
            <p:nvPr/>
          </p:nvSpPr>
          <p:spPr>
            <a:xfrm>
              <a:off x="2676084" y="1295176"/>
              <a:ext cx="2967910" cy="1187164"/>
            </a:xfrm>
            <a:prstGeom prst="chevron">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26" name="Arrow: Chevron 4">
              <a:extLst>
                <a:ext uri="{FF2B5EF4-FFF2-40B4-BE49-F238E27FC236}">
                  <a16:creationId xmlns:a16="http://schemas.microsoft.com/office/drawing/2014/main" id="{E138549F-CD24-6DCF-4AE2-7121CE03928A}"/>
                </a:ext>
              </a:extLst>
            </p:cNvPr>
            <p:cNvSpPr txBox="1"/>
            <p:nvPr/>
          </p:nvSpPr>
          <p:spPr>
            <a:xfrm>
              <a:off x="3269666" y="1295176"/>
              <a:ext cx="1780746" cy="118716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6025" tIns="65342" rIns="65342" bIns="65342" numCol="1" spcCol="1270" anchor="ctr" anchorCtr="0">
              <a:noAutofit/>
            </a:bodyPr>
            <a:lstStyle/>
            <a:p>
              <a:pPr marL="0" lvl="0" indent="0" algn="ctr" defTabSz="2178050">
                <a:lnSpc>
                  <a:spcPct val="90000"/>
                </a:lnSpc>
                <a:spcBef>
                  <a:spcPct val="0"/>
                </a:spcBef>
                <a:spcAft>
                  <a:spcPct val="35000"/>
                </a:spcAft>
                <a:buNone/>
              </a:pPr>
              <a:r>
                <a:rPr lang="en-US" sz="1200" b="1" kern="1200"/>
                <a:t>Level 1 and Level 2</a:t>
              </a:r>
            </a:p>
          </p:txBody>
        </p:sp>
      </p:grpSp>
      <p:grpSp>
        <p:nvGrpSpPr>
          <p:cNvPr id="27" name="Group 26">
            <a:extLst>
              <a:ext uri="{FF2B5EF4-FFF2-40B4-BE49-F238E27FC236}">
                <a16:creationId xmlns:a16="http://schemas.microsoft.com/office/drawing/2014/main" id="{6DAC1864-B6C1-A580-6B17-2080CC5E41D0}"/>
              </a:ext>
            </a:extLst>
          </p:cNvPr>
          <p:cNvGrpSpPr/>
          <p:nvPr/>
        </p:nvGrpSpPr>
        <p:grpSpPr>
          <a:xfrm>
            <a:off x="8222907" y="2944645"/>
            <a:ext cx="1522384" cy="466338"/>
            <a:chOff x="2676084" y="1295176"/>
            <a:chExt cx="2967910" cy="1187164"/>
          </a:xfrm>
        </p:grpSpPr>
        <p:sp>
          <p:nvSpPr>
            <p:cNvPr id="28" name="Arrow: Chevron 27">
              <a:extLst>
                <a:ext uri="{FF2B5EF4-FFF2-40B4-BE49-F238E27FC236}">
                  <a16:creationId xmlns:a16="http://schemas.microsoft.com/office/drawing/2014/main" id="{BE7B761E-3BF5-DC13-2195-3CA83C354742}"/>
                </a:ext>
              </a:extLst>
            </p:cNvPr>
            <p:cNvSpPr/>
            <p:nvPr/>
          </p:nvSpPr>
          <p:spPr>
            <a:xfrm>
              <a:off x="2676084" y="1295176"/>
              <a:ext cx="2967910" cy="1187164"/>
            </a:xfrm>
            <a:prstGeom prst="chevron">
              <a:avLst/>
            </a:prstGeom>
            <a:solidFill>
              <a:srgbClr val="42C6F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29" name="Arrow: Chevron 4">
              <a:extLst>
                <a:ext uri="{FF2B5EF4-FFF2-40B4-BE49-F238E27FC236}">
                  <a16:creationId xmlns:a16="http://schemas.microsoft.com/office/drawing/2014/main" id="{69F679F3-D213-7679-399B-767841097A46}"/>
                </a:ext>
              </a:extLst>
            </p:cNvPr>
            <p:cNvSpPr txBox="1"/>
            <p:nvPr/>
          </p:nvSpPr>
          <p:spPr>
            <a:xfrm>
              <a:off x="3269666" y="1295176"/>
              <a:ext cx="1780746" cy="118716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6025" tIns="65342" rIns="65342" bIns="65342" numCol="1" spcCol="1270" anchor="ctr" anchorCtr="0">
              <a:noAutofit/>
            </a:bodyPr>
            <a:lstStyle/>
            <a:p>
              <a:pPr marL="0" lvl="0" indent="0" algn="ctr" defTabSz="2178050">
                <a:lnSpc>
                  <a:spcPct val="90000"/>
                </a:lnSpc>
                <a:spcBef>
                  <a:spcPct val="0"/>
                </a:spcBef>
                <a:spcAft>
                  <a:spcPct val="35000"/>
                </a:spcAft>
                <a:buNone/>
              </a:pPr>
              <a:r>
                <a:rPr lang="en-US" sz="1200" b="1" kern="1200"/>
                <a:t>Level 3</a:t>
              </a:r>
            </a:p>
          </p:txBody>
        </p:sp>
      </p:grpSp>
      <p:grpSp>
        <p:nvGrpSpPr>
          <p:cNvPr id="30" name="Group 29">
            <a:extLst>
              <a:ext uri="{FF2B5EF4-FFF2-40B4-BE49-F238E27FC236}">
                <a16:creationId xmlns:a16="http://schemas.microsoft.com/office/drawing/2014/main" id="{C56970CF-5510-0AFA-080E-3B521A102300}"/>
              </a:ext>
            </a:extLst>
          </p:cNvPr>
          <p:cNvGrpSpPr/>
          <p:nvPr/>
        </p:nvGrpSpPr>
        <p:grpSpPr>
          <a:xfrm>
            <a:off x="9522468" y="2947420"/>
            <a:ext cx="2339332" cy="460788"/>
            <a:chOff x="2676084" y="1295176"/>
            <a:chExt cx="2967910" cy="1187164"/>
          </a:xfrm>
        </p:grpSpPr>
        <p:sp>
          <p:nvSpPr>
            <p:cNvPr id="31" name="Arrow: Chevron 30">
              <a:extLst>
                <a:ext uri="{FF2B5EF4-FFF2-40B4-BE49-F238E27FC236}">
                  <a16:creationId xmlns:a16="http://schemas.microsoft.com/office/drawing/2014/main" id="{3CD2AE3C-BF27-A331-7D78-06A5F8A33B1E}"/>
                </a:ext>
              </a:extLst>
            </p:cNvPr>
            <p:cNvSpPr/>
            <p:nvPr/>
          </p:nvSpPr>
          <p:spPr>
            <a:xfrm>
              <a:off x="2676084" y="1295176"/>
              <a:ext cx="2967910" cy="1187164"/>
            </a:xfrm>
            <a:prstGeom prst="chevron">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32" name="Arrow: Chevron 4">
              <a:extLst>
                <a:ext uri="{FF2B5EF4-FFF2-40B4-BE49-F238E27FC236}">
                  <a16:creationId xmlns:a16="http://schemas.microsoft.com/office/drawing/2014/main" id="{56B406BE-2363-C6F0-51E9-6BDEBA206F04}"/>
                </a:ext>
              </a:extLst>
            </p:cNvPr>
            <p:cNvSpPr txBox="1"/>
            <p:nvPr/>
          </p:nvSpPr>
          <p:spPr>
            <a:xfrm>
              <a:off x="3269666" y="1295176"/>
              <a:ext cx="1780746" cy="118716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6025" tIns="65342" rIns="65342" bIns="65342" numCol="1" spcCol="1270" anchor="ctr" anchorCtr="0">
              <a:noAutofit/>
            </a:bodyPr>
            <a:lstStyle/>
            <a:p>
              <a:pPr marL="0" lvl="0" indent="0" algn="ctr" defTabSz="2178050">
                <a:lnSpc>
                  <a:spcPct val="90000"/>
                </a:lnSpc>
                <a:spcBef>
                  <a:spcPct val="0"/>
                </a:spcBef>
                <a:spcAft>
                  <a:spcPct val="35000"/>
                </a:spcAft>
                <a:buNone/>
              </a:pPr>
              <a:r>
                <a:rPr lang="en-US" sz="1200" b="1" kern="1200"/>
                <a:t>Level 4</a:t>
              </a:r>
            </a:p>
          </p:txBody>
        </p:sp>
      </p:grpSp>
      <p:graphicFrame>
        <p:nvGraphicFramePr>
          <p:cNvPr id="39" name="Table 38">
            <a:extLst>
              <a:ext uri="{FF2B5EF4-FFF2-40B4-BE49-F238E27FC236}">
                <a16:creationId xmlns:a16="http://schemas.microsoft.com/office/drawing/2014/main" id="{6C9166D0-991D-B203-4B90-104B599439A2}"/>
              </a:ext>
            </a:extLst>
          </p:cNvPr>
          <p:cNvGraphicFramePr>
            <a:graphicFrameLocks noGrp="1"/>
          </p:cNvGraphicFramePr>
          <p:nvPr>
            <p:extLst>
              <p:ext uri="{D42A27DB-BD31-4B8C-83A1-F6EECF244321}">
                <p14:modId xmlns:p14="http://schemas.microsoft.com/office/powerpoint/2010/main" val="3354901246"/>
              </p:ext>
            </p:extLst>
          </p:nvPr>
        </p:nvGraphicFramePr>
        <p:xfrm>
          <a:off x="317485" y="1838960"/>
          <a:ext cx="11539553" cy="765474"/>
        </p:xfrm>
        <a:graphic>
          <a:graphicData uri="http://schemas.openxmlformats.org/drawingml/2006/table">
            <a:tbl>
              <a:tblPr firstRow="1" bandRow="1">
                <a:tableStyleId>{5C22544A-7EE6-4342-B048-85BDC9FD1C3A}</a:tableStyleId>
              </a:tblPr>
              <a:tblGrid>
                <a:gridCol w="1409760">
                  <a:extLst>
                    <a:ext uri="{9D8B030D-6E8A-4147-A177-3AD203B41FA5}">
                      <a16:colId xmlns:a16="http://schemas.microsoft.com/office/drawing/2014/main" val="1623210494"/>
                    </a:ext>
                  </a:extLst>
                </a:gridCol>
                <a:gridCol w="6243275">
                  <a:extLst>
                    <a:ext uri="{9D8B030D-6E8A-4147-A177-3AD203B41FA5}">
                      <a16:colId xmlns:a16="http://schemas.microsoft.com/office/drawing/2014/main" val="863184547"/>
                    </a:ext>
                  </a:extLst>
                </a:gridCol>
                <a:gridCol w="1661160">
                  <a:extLst>
                    <a:ext uri="{9D8B030D-6E8A-4147-A177-3AD203B41FA5}">
                      <a16:colId xmlns:a16="http://schemas.microsoft.com/office/drawing/2014/main" val="2605034866"/>
                    </a:ext>
                  </a:extLst>
                </a:gridCol>
                <a:gridCol w="2225358">
                  <a:extLst>
                    <a:ext uri="{9D8B030D-6E8A-4147-A177-3AD203B41FA5}">
                      <a16:colId xmlns:a16="http://schemas.microsoft.com/office/drawing/2014/main" val="2902718705"/>
                    </a:ext>
                  </a:extLst>
                </a:gridCol>
              </a:tblGrid>
              <a:tr h="765474">
                <a:tc>
                  <a:txBody>
                    <a:bodyPr/>
                    <a:lstStyle/>
                    <a:p>
                      <a:pPr marL="0" indent="0" algn="ctr">
                        <a:buNone/>
                      </a:pPr>
                      <a:r>
                        <a:rPr lang="en-US" sz="1100">
                          <a:solidFill>
                            <a:srgbClr val="0A9FDC"/>
                          </a:solidFill>
                        </a:rPr>
                        <a:t>Grid </a:t>
                      </a:r>
                    </a:p>
                    <a:p>
                      <a:pPr marL="0" indent="0" algn="ctr">
                        <a:buNone/>
                      </a:pPr>
                      <a:r>
                        <a:rPr lang="en-US" sz="1100">
                          <a:solidFill>
                            <a:srgbClr val="0A9FDC"/>
                          </a:solidFill>
                        </a:rPr>
                        <a:t>Compliance</a:t>
                      </a:r>
                    </a:p>
                  </a:txBody>
                  <a:tcPr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None/>
                      </a:pPr>
                      <a:r>
                        <a:rPr lang="en-US" sz="1100">
                          <a:solidFill>
                            <a:srgbClr val="0A9FDC"/>
                          </a:solidFill>
                        </a:rPr>
                        <a:t>G2V/H</a:t>
                      </a:r>
                      <a:r>
                        <a:rPr lang="en-US" sz="1100" baseline="30000">
                          <a:solidFill>
                            <a:srgbClr val="0A9FDC"/>
                          </a:solidFill>
                        </a:rPr>
                        <a:t>1</a:t>
                      </a:r>
                      <a:r>
                        <a:rPr lang="en-US" sz="1100">
                          <a:solidFill>
                            <a:srgbClr val="0A9FDC"/>
                          </a:solidFill>
                        </a:rPr>
                        <a:t> </a:t>
                      </a:r>
                    </a:p>
                  </a:txBody>
                  <a:tcPr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r">
                        <a:buNone/>
                      </a:pPr>
                      <a:r>
                        <a:rPr lang="en-US" sz="1100">
                          <a:solidFill>
                            <a:srgbClr val="0A9FDC"/>
                          </a:solidFill>
                        </a:rPr>
                        <a:t>V2B/H</a:t>
                      </a:r>
                      <a:r>
                        <a:rPr lang="en-US" sz="1100" baseline="30000">
                          <a:solidFill>
                            <a:srgbClr val="0A9FDC"/>
                          </a:solidFill>
                        </a:rPr>
                        <a:t>2</a:t>
                      </a:r>
                      <a:r>
                        <a:rPr lang="en-US" sz="1100">
                          <a:solidFill>
                            <a:srgbClr val="0A9FDC"/>
                          </a:solidFill>
                        </a:rPr>
                        <a:t> </a:t>
                      </a:r>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100">
                          <a:solidFill>
                            <a:srgbClr val="0A9FDC"/>
                          </a:solidFill>
                        </a:rPr>
                        <a:t>                V2G</a:t>
                      </a:r>
                    </a:p>
                  </a:txBody>
                  <a:tcPr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0279135"/>
                  </a:ext>
                </a:extLst>
              </a:tr>
            </a:tbl>
          </a:graphicData>
        </a:graphic>
      </p:graphicFrame>
      <p:pic>
        <p:nvPicPr>
          <p:cNvPr id="41" name="Graphic 40" descr="Electric Tower with solid fill">
            <a:extLst>
              <a:ext uri="{FF2B5EF4-FFF2-40B4-BE49-F238E27FC236}">
                <a16:creationId xmlns:a16="http://schemas.microsoft.com/office/drawing/2014/main" id="{94C26E95-DD6A-9EF3-FA23-05F4BCE3720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57600" y="2079658"/>
            <a:ext cx="472440" cy="472440"/>
          </a:xfrm>
          <a:prstGeom prst="rect">
            <a:avLst/>
          </a:prstGeom>
        </p:spPr>
      </p:pic>
      <p:pic>
        <p:nvPicPr>
          <p:cNvPr id="43" name="Graphic 42" descr="Car with solid fill">
            <a:extLst>
              <a:ext uri="{FF2B5EF4-FFF2-40B4-BE49-F238E27FC236}">
                <a16:creationId xmlns:a16="http://schemas.microsoft.com/office/drawing/2014/main" id="{3F28F2A3-02FA-088A-A97C-C3419AAD0B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130040" y="2221697"/>
            <a:ext cx="477992" cy="477992"/>
          </a:xfrm>
          <a:prstGeom prst="rect">
            <a:avLst/>
          </a:prstGeom>
        </p:spPr>
      </p:pic>
      <p:pic>
        <p:nvPicPr>
          <p:cNvPr id="45" name="Graphic 44" descr="Arrow Right with solid fill">
            <a:extLst>
              <a:ext uri="{FF2B5EF4-FFF2-40B4-BE49-F238E27FC236}">
                <a16:creationId xmlns:a16="http://schemas.microsoft.com/office/drawing/2014/main" id="{C5C8510D-29DC-B257-ACD0-D26B9F84B38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2582782">
            <a:off x="3998374" y="2047395"/>
            <a:ext cx="301626" cy="301626"/>
          </a:xfrm>
          <a:prstGeom prst="rect">
            <a:avLst/>
          </a:prstGeom>
        </p:spPr>
      </p:pic>
      <p:pic>
        <p:nvPicPr>
          <p:cNvPr id="46" name="Graphic 45" descr="Car with solid fill">
            <a:extLst>
              <a:ext uri="{FF2B5EF4-FFF2-40B4-BE49-F238E27FC236}">
                <a16:creationId xmlns:a16="http://schemas.microsoft.com/office/drawing/2014/main" id="{37F3779D-CF1B-002F-B069-4BC3BC16778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527384" y="2198208"/>
            <a:ext cx="477992" cy="477992"/>
          </a:xfrm>
          <a:prstGeom prst="rect">
            <a:avLst/>
          </a:prstGeom>
        </p:spPr>
      </p:pic>
      <p:pic>
        <p:nvPicPr>
          <p:cNvPr id="48" name="Graphic 47" descr="Building with solid fill">
            <a:extLst>
              <a:ext uri="{FF2B5EF4-FFF2-40B4-BE49-F238E27FC236}">
                <a16:creationId xmlns:a16="http://schemas.microsoft.com/office/drawing/2014/main" id="{9FA1206D-FF8C-3E24-C241-8A608394B5C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088349" y="2099034"/>
            <a:ext cx="477992" cy="477992"/>
          </a:xfrm>
          <a:prstGeom prst="rect">
            <a:avLst/>
          </a:prstGeom>
        </p:spPr>
      </p:pic>
      <p:pic>
        <p:nvPicPr>
          <p:cNvPr id="50" name="Graphic 49" descr="Transfer with solid fill">
            <a:extLst>
              <a:ext uri="{FF2B5EF4-FFF2-40B4-BE49-F238E27FC236}">
                <a16:creationId xmlns:a16="http://schemas.microsoft.com/office/drawing/2014/main" id="{C5BD7987-FC51-9C54-B5CF-445AD4F0386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2228173">
            <a:off x="8498728" y="2005996"/>
            <a:ext cx="285249" cy="285249"/>
          </a:xfrm>
          <a:prstGeom prst="rect">
            <a:avLst/>
          </a:prstGeom>
        </p:spPr>
      </p:pic>
      <p:pic>
        <p:nvPicPr>
          <p:cNvPr id="51" name="Graphic 50" descr="Electric Tower with solid fill">
            <a:extLst>
              <a:ext uri="{FF2B5EF4-FFF2-40B4-BE49-F238E27FC236}">
                <a16:creationId xmlns:a16="http://schemas.microsoft.com/office/drawing/2014/main" id="{BB5CB4A8-2CE6-24A6-C1DF-27E542DAD80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73882" y="2056169"/>
            <a:ext cx="472440" cy="472440"/>
          </a:xfrm>
          <a:prstGeom prst="rect">
            <a:avLst/>
          </a:prstGeom>
        </p:spPr>
      </p:pic>
      <p:pic>
        <p:nvPicPr>
          <p:cNvPr id="52" name="Graphic 51" descr="Car with solid fill">
            <a:extLst>
              <a:ext uri="{FF2B5EF4-FFF2-40B4-BE49-F238E27FC236}">
                <a16:creationId xmlns:a16="http://schemas.microsoft.com/office/drawing/2014/main" id="{13BBBBDD-B419-9F6C-83F5-D1AF236C7BB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346322" y="2198208"/>
            <a:ext cx="477992" cy="477992"/>
          </a:xfrm>
          <a:prstGeom prst="rect">
            <a:avLst/>
          </a:prstGeom>
        </p:spPr>
      </p:pic>
      <p:pic>
        <p:nvPicPr>
          <p:cNvPr id="53" name="Graphic 52" descr="Transfer with solid fill">
            <a:extLst>
              <a:ext uri="{FF2B5EF4-FFF2-40B4-BE49-F238E27FC236}">
                <a16:creationId xmlns:a16="http://schemas.microsoft.com/office/drawing/2014/main" id="{9682AFFE-519A-F7C2-75BE-E791D6F447D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2228173">
            <a:off x="10242888" y="2005995"/>
            <a:ext cx="285249" cy="285249"/>
          </a:xfrm>
          <a:prstGeom prst="rect">
            <a:avLst/>
          </a:prstGeom>
        </p:spPr>
      </p:pic>
      <p:sp>
        <p:nvSpPr>
          <p:cNvPr id="54" name="Rectangle 53">
            <a:extLst>
              <a:ext uri="{FF2B5EF4-FFF2-40B4-BE49-F238E27FC236}">
                <a16:creationId xmlns:a16="http://schemas.microsoft.com/office/drawing/2014/main" id="{5B0BFB2C-DBB6-604C-FACB-AE34B7BAE733}"/>
              </a:ext>
            </a:extLst>
          </p:cNvPr>
          <p:cNvSpPr/>
          <p:nvPr/>
        </p:nvSpPr>
        <p:spPr bwMode="gray">
          <a:xfrm>
            <a:off x="9559310" y="1640534"/>
            <a:ext cx="2339332" cy="4414861"/>
          </a:xfrm>
          <a:prstGeom prst="rect">
            <a:avLst/>
          </a:prstGeom>
          <a:noFill/>
          <a:ln w="19050">
            <a:solidFill>
              <a:srgbClr val="FF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6" name="TextBox 55">
            <a:extLst>
              <a:ext uri="{FF2B5EF4-FFF2-40B4-BE49-F238E27FC236}">
                <a16:creationId xmlns:a16="http://schemas.microsoft.com/office/drawing/2014/main" id="{EF9B69FA-EB46-1997-0E16-2288836DA8F6}"/>
              </a:ext>
            </a:extLst>
          </p:cNvPr>
          <p:cNvSpPr txBox="1"/>
          <p:nvPr/>
        </p:nvSpPr>
        <p:spPr bwMode="gray">
          <a:xfrm rot="16200000">
            <a:off x="-1303358" y="4280279"/>
            <a:ext cx="2918800" cy="241980"/>
          </a:xfrm>
          <a:prstGeom prst="rect">
            <a:avLst/>
          </a:prstGeom>
          <a:noFill/>
        </p:spPr>
        <p:txBody>
          <a:bodyPr wrap="square" lIns="36000" tIns="36000" rIns="36000" bIns="36000" rtlCol="0">
            <a:spAutoFit/>
          </a:bodyPr>
          <a:lstStyle/>
          <a:p>
            <a:pPr marL="0" indent="0" algn="ctr">
              <a:buNone/>
            </a:pPr>
            <a:r>
              <a:rPr lang="en-US" sz="1100">
                <a:solidFill>
                  <a:srgbClr val="0A9FDC"/>
                </a:solidFill>
              </a:rPr>
              <a:t>Use Cases</a:t>
            </a:r>
          </a:p>
        </p:txBody>
      </p:sp>
      <p:sp>
        <p:nvSpPr>
          <p:cNvPr id="57" name="btfpNotesBox962619">
            <a:extLst>
              <a:ext uri="{FF2B5EF4-FFF2-40B4-BE49-F238E27FC236}">
                <a16:creationId xmlns:a16="http://schemas.microsoft.com/office/drawing/2014/main" id="{9D8A4070-3E4E-A45B-DCEE-DF1764CD2B18}"/>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r>
              <a:rPr lang="en-US" sz="800" dirty="0">
                <a:solidFill>
                  <a:srgbClr val="000000"/>
                </a:solidFill>
              </a:rPr>
              <a:t>1) Grid-to-vehicle/house smart demand response; 2) Vehicle to battery/house.</a:t>
            </a:r>
          </a:p>
          <a:p>
            <a:r>
              <a:rPr lang="en-US" sz="800" dirty="0">
                <a:solidFill>
                  <a:srgbClr val="000000"/>
                </a:solidFill>
              </a:rPr>
              <a:t>Source: </a:t>
            </a:r>
            <a:r>
              <a:rPr lang="en-US" sz="800" dirty="0">
                <a:solidFill>
                  <a:srgbClr val="000000"/>
                </a:solidFill>
                <a:hlinkClick r:id="rId16"/>
              </a:rPr>
              <a:t>CRA, Introduction to V2G</a:t>
            </a:r>
            <a:r>
              <a:rPr lang="en-US" sz="800" dirty="0">
                <a:solidFill>
                  <a:srgbClr val="000000"/>
                </a:solidFill>
              </a:rPr>
              <a:t> (2022). </a:t>
            </a:r>
            <a:endParaRPr lang="en-US" sz="800" dirty="0">
              <a:solidFill>
                <a:srgbClr val="000000"/>
              </a:solidFil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7"/>
              </a:rPr>
              <a:t>Gernot Wagner</a:t>
            </a:r>
            <a:r>
              <a:rPr lang="en-US" sz="800" dirty="0">
                <a:solidFill>
                  <a:srgbClr val="000000"/>
                </a:solidFill>
              </a:rPr>
              <a:t>. </a:t>
            </a:r>
            <a:r>
              <a:rPr lang="en-US" sz="800" dirty="0">
                <a:solidFill>
                  <a:srgbClr val="000000"/>
                </a:solidFill>
                <a:hlinkClick r:id="rId1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9"/>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Title 1">
            <a:extLst>
              <a:ext uri="{FF2B5EF4-FFF2-40B4-BE49-F238E27FC236}">
                <a16:creationId xmlns:a16="http://schemas.microsoft.com/office/drawing/2014/main" id="{459A740A-EECF-8F0D-153A-E755FD8F810F}"/>
              </a:ext>
            </a:extLst>
          </p:cNvPr>
          <p:cNvSpPr txBox="1">
            <a:spLocks/>
          </p:cNvSpPr>
          <p:nvPr/>
        </p:nvSpPr>
        <p:spPr>
          <a:xfrm>
            <a:off x="330200" y="523318"/>
            <a:ext cx="11531600" cy="997470"/>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a:solidFill>
                  <a:schemeClr val="tx1"/>
                </a:solidFill>
                <a:latin typeface="+mj-lt"/>
                <a:ea typeface="+mj-ea"/>
                <a:cs typeface="+mj-cs"/>
              </a:defRPr>
            </a:lvl1pPr>
          </a:lstStyle>
          <a:p>
            <a:r>
              <a:rPr lang="en-US"/>
              <a:t>Vehicle-to-grid (V2G) could act as a mobile BESS and play a key role in stabilizing the grid without the need for a grid upgrade</a:t>
            </a:r>
          </a:p>
        </p:txBody>
      </p:sp>
      <p:sp>
        <p:nvSpPr>
          <p:cNvPr id="2" name="Rectangle 1">
            <a:extLst>
              <a:ext uri="{FF2B5EF4-FFF2-40B4-BE49-F238E27FC236}">
                <a16:creationId xmlns:a16="http://schemas.microsoft.com/office/drawing/2014/main" id="{8581A520-05CF-6027-E7A1-B0FE992E747F}"/>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12586234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E43C8D-305C-D989-F7AA-4FEDCB9491A4}"/>
            </a:ext>
          </a:extLst>
        </p:cNvPr>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711A844-5EE1-78C4-1467-1EFA0A3C20CA}"/>
              </a:ext>
            </a:extLst>
          </p:cNvPr>
          <p:cNvGraphicFramePr>
            <a:graphicFrameLocks noChangeAspect="1"/>
          </p:cNvGraphicFramePr>
          <p:nvPr>
            <p:custDataLst>
              <p:tags r:id="rId1"/>
            </p:custDataLst>
            <p:extLst>
              <p:ext uri="{D42A27DB-BD31-4B8C-83A1-F6EECF244321}">
                <p14:modId xmlns:p14="http://schemas.microsoft.com/office/powerpoint/2010/main" val="283406769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2711A844-5EE1-78C4-1467-1EFA0A3C20CA}"/>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3BEAD1D-9785-E43B-9AE5-ABE6D7E7CC08}"/>
              </a:ext>
            </a:extLst>
          </p:cNvPr>
          <p:cNvSpPr>
            <a:spLocks noGrp="1"/>
          </p:cNvSpPr>
          <p:nvPr>
            <p:ph type="title"/>
          </p:nvPr>
        </p:nvSpPr>
        <p:spPr>
          <a:xfrm>
            <a:off x="330200" y="523318"/>
            <a:ext cx="11531600" cy="997470"/>
          </a:xfrm>
        </p:spPr>
        <p:txBody>
          <a:bodyPr vert="horz">
            <a:noAutofit/>
          </a:bodyPr>
          <a:lstStyle/>
          <a:p>
            <a:r>
              <a:rPr lang="en-US"/>
              <a:t>V2G could single-handedly satisfy grid storage demand; up to 62 TWh to be unlocked in combination with second-use</a:t>
            </a:r>
          </a:p>
        </p:txBody>
      </p:sp>
      <p:graphicFrame>
        <p:nvGraphicFramePr>
          <p:cNvPr id="15" name="Table 14">
            <a:extLst>
              <a:ext uri="{FF2B5EF4-FFF2-40B4-BE49-F238E27FC236}">
                <a16:creationId xmlns:a16="http://schemas.microsoft.com/office/drawing/2014/main" id="{625DAFD2-93E1-083F-2907-DFE8A4EBFF96}"/>
              </a:ext>
            </a:extLst>
          </p:cNvPr>
          <p:cNvGraphicFramePr>
            <a:graphicFrameLocks noGrp="1"/>
          </p:cNvGraphicFramePr>
          <p:nvPr>
            <p:extLst>
              <p:ext uri="{D42A27DB-BD31-4B8C-83A1-F6EECF244321}">
                <p14:modId xmlns:p14="http://schemas.microsoft.com/office/powerpoint/2010/main" val="848120240"/>
              </p:ext>
            </p:extLst>
          </p:nvPr>
        </p:nvGraphicFramePr>
        <p:xfrm>
          <a:off x="453822" y="1865104"/>
          <a:ext cx="7675195" cy="4014486"/>
        </p:xfrm>
        <a:graphic>
          <a:graphicData uri="http://schemas.openxmlformats.org/drawingml/2006/table">
            <a:tbl>
              <a:tblPr/>
              <a:tblGrid>
                <a:gridCol w="697745">
                  <a:extLst>
                    <a:ext uri="{9D8B030D-6E8A-4147-A177-3AD203B41FA5}">
                      <a16:colId xmlns:a16="http://schemas.microsoft.com/office/drawing/2014/main" val="1051233957"/>
                    </a:ext>
                  </a:extLst>
                </a:gridCol>
                <a:gridCol w="697745">
                  <a:extLst>
                    <a:ext uri="{9D8B030D-6E8A-4147-A177-3AD203B41FA5}">
                      <a16:colId xmlns:a16="http://schemas.microsoft.com/office/drawing/2014/main" val="4141403155"/>
                    </a:ext>
                  </a:extLst>
                </a:gridCol>
                <a:gridCol w="697745">
                  <a:extLst>
                    <a:ext uri="{9D8B030D-6E8A-4147-A177-3AD203B41FA5}">
                      <a16:colId xmlns:a16="http://schemas.microsoft.com/office/drawing/2014/main" val="564580031"/>
                    </a:ext>
                  </a:extLst>
                </a:gridCol>
                <a:gridCol w="697745">
                  <a:extLst>
                    <a:ext uri="{9D8B030D-6E8A-4147-A177-3AD203B41FA5}">
                      <a16:colId xmlns:a16="http://schemas.microsoft.com/office/drawing/2014/main" val="1536741097"/>
                    </a:ext>
                  </a:extLst>
                </a:gridCol>
                <a:gridCol w="697745">
                  <a:extLst>
                    <a:ext uri="{9D8B030D-6E8A-4147-A177-3AD203B41FA5}">
                      <a16:colId xmlns:a16="http://schemas.microsoft.com/office/drawing/2014/main" val="2462684360"/>
                    </a:ext>
                  </a:extLst>
                </a:gridCol>
                <a:gridCol w="697745">
                  <a:extLst>
                    <a:ext uri="{9D8B030D-6E8A-4147-A177-3AD203B41FA5}">
                      <a16:colId xmlns:a16="http://schemas.microsoft.com/office/drawing/2014/main" val="1266515643"/>
                    </a:ext>
                  </a:extLst>
                </a:gridCol>
                <a:gridCol w="697745">
                  <a:extLst>
                    <a:ext uri="{9D8B030D-6E8A-4147-A177-3AD203B41FA5}">
                      <a16:colId xmlns:a16="http://schemas.microsoft.com/office/drawing/2014/main" val="2685193750"/>
                    </a:ext>
                  </a:extLst>
                </a:gridCol>
                <a:gridCol w="697745">
                  <a:extLst>
                    <a:ext uri="{9D8B030D-6E8A-4147-A177-3AD203B41FA5}">
                      <a16:colId xmlns:a16="http://schemas.microsoft.com/office/drawing/2014/main" val="1403851468"/>
                    </a:ext>
                  </a:extLst>
                </a:gridCol>
                <a:gridCol w="697745">
                  <a:extLst>
                    <a:ext uri="{9D8B030D-6E8A-4147-A177-3AD203B41FA5}">
                      <a16:colId xmlns:a16="http://schemas.microsoft.com/office/drawing/2014/main" val="3076373801"/>
                    </a:ext>
                  </a:extLst>
                </a:gridCol>
                <a:gridCol w="697745">
                  <a:extLst>
                    <a:ext uri="{9D8B030D-6E8A-4147-A177-3AD203B41FA5}">
                      <a16:colId xmlns:a16="http://schemas.microsoft.com/office/drawing/2014/main" val="1411638"/>
                    </a:ext>
                  </a:extLst>
                </a:gridCol>
                <a:gridCol w="697745">
                  <a:extLst>
                    <a:ext uri="{9D8B030D-6E8A-4147-A177-3AD203B41FA5}">
                      <a16:colId xmlns:a16="http://schemas.microsoft.com/office/drawing/2014/main" val="1549219253"/>
                    </a:ext>
                  </a:extLst>
                </a:gridCol>
              </a:tblGrid>
              <a:tr h="286749">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r>
                        <a:rPr lang="en-US" sz="1100" b="1" i="0" u="none" strike="noStrike">
                          <a:solidFill>
                            <a:srgbClr val="000000"/>
                          </a:solidFill>
                          <a:effectLst/>
                          <a:latin typeface="Aptos Narrow" panose="020B0004020202020204" pitchFamily="34" charset="0"/>
                        </a:rPr>
                        <a:t>6 TWh</a:t>
                      </a: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l" fontAlgn="b">
                        <a:buNone/>
                      </a:pPr>
                      <a:r>
                        <a:rPr lang="en-US" sz="1100" b="1" i="0" u="none" strike="noStrike">
                          <a:solidFill>
                            <a:srgbClr val="000000"/>
                          </a:solidFill>
                          <a:effectLst/>
                          <a:latin typeface="Aptos Narrow" panose="020B0004020202020204" pitchFamily="34" charset="0"/>
                        </a:rPr>
                        <a:t>62 TWh</a:t>
                      </a:r>
                    </a:p>
                  </a:txBody>
                  <a:tcPr marL="7620" marR="7620" marT="7620" marB="0" anchor="b">
                    <a:lnL>
                      <a:noFill/>
                    </a:lnL>
                    <a:lnR>
                      <a:noFill/>
                    </a:lnR>
                    <a:lnT>
                      <a:noFill/>
                    </a:lnT>
                    <a:lnB>
                      <a:noFill/>
                    </a:lnB>
                    <a:noFill/>
                  </a:tcPr>
                </a:tc>
                <a:extLst>
                  <a:ext uri="{0D108BD9-81ED-4DB2-BD59-A6C34878D82A}">
                    <a16:rowId xmlns:a16="http://schemas.microsoft.com/office/drawing/2014/main" val="1054166751"/>
                  </a:ext>
                </a:extLst>
              </a:tr>
              <a:tr h="286749">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42C6F6"/>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6D5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90DDF9"/>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7E9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BF9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EE8E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CAD3"/>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2D6D8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175E7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004E6D"/>
                    </a:solidFill>
                  </a:tcPr>
                </a:tc>
                <a:extLst>
                  <a:ext uri="{0D108BD9-81ED-4DB2-BD59-A6C34878D82A}">
                    <a16:rowId xmlns:a16="http://schemas.microsoft.com/office/drawing/2014/main" val="3514522394"/>
                  </a:ext>
                </a:extLst>
              </a:tr>
              <a:tr h="286749">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extLst>
                  <a:ext uri="{0D108BD9-81ED-4DB2-BD59-A6C34878D82A}">
                    <a16:rowId xmlns:a16="http://schemas.microsoft.com/office/drawing/2014/main" val="3472740640"/>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100%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EC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CF4FD"/>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C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1EAE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8CED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FB2BF"/>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3E7991"/>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3E7991"/>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155D79"/>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004E6D"/>
                    </a:solidFill>
                  </a:tcPr>
                </a:tc>
                <a:extLst>
                  <a:ext uri="{0D108BD9-81ED-4DB2-BD59-A6C34878D82A}">
                    <a16:rowId xmlns:a16="http://schemas.microsoft.com/office/drawing/2014/main" val="4232126300"/>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90%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E7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F0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8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CE2"/>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C0C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695A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2879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296B85"/>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004E6D"/>
                    </a:solidFill>
                  </a:tcPr>
                </a:tc>
                <a:extLst>
                  <a:ext uri="{0D108BD9-81ED-4DB2-BD59-A6C34878D82A}">
                    <a16:rowId xmlns:a16="http://schemas.microsoft.com/office/drawing/2014/main" val="2797994382"/>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80%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E3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EC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CF4FD"/>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C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1EAE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8CED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FB2BF"/>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695A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3E7991"/>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155D79"/>
                    </a:solidFill>
                  </a:tcPr>
                </a:tc>
                <a:extLst>
                  <a:ext uri="{0D108BD9-81ED-4DB2-BD59-A6C34878D82A}">
                    <a16:rowId xmlns:a16="http://schemas.microsoft.com/office/drawing/2014/main" val="3192539123"/>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70%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96DF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E7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F0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8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CE2"/>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C0C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BA3B4"/>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2879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296B85"/>
                    </a:solidFill>
                  </a:tcPr>
                </a:tc>
                <a:extLst>
                  <a:ext uri="{0D108BD9-81ED-4DB2-BD59-A6C34878D82A}">
                    <a16:rowId xmlns:a16="http://schemas.microsoft.com/office/drawing/2014/main" val="1519182681"/>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60%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8DBF9"/>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E3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EC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CF4FD"/>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C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1EAE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8CED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FB2BF"/>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695A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3E7991"/>
                    </a:solidFill>
                  </a:tcPr>
                </a:tc>
                <a:extLst>
                  <a:ext uri="{0D108BD9-81ED-4DB2-BD59-A6C34878D82A}">
                    <a16:rowId xmlns:a16="http://schemas.microsoft.com/office/drawing/2014/main" val="2108633541"/>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50%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AD6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96DF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E7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F0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8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CE2"/>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C0C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BA3B4"/>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2879C"/>
                    </a:solidFill>
                  </a:tcPr>
                </a:tc>
                <a:extLst>
                  <a:ext uri="{0D108BD9-81ED-4DB2-BD59-A6C34878D82A}">
                    <a16:rowId xmlns:a16="http://schemas.microsoft.com/office/drawing/2014/main" val="1118517722"/>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40%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CD2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8DBF9"/>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E3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EC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CF4FD"/>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C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1EAE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8CED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FB2BF"/>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695A8"/>
                    </a:solidFill>
                  </a:tcPr>
                </a:tc>
                <a:extLst>
                  <a:ext uri="{0D108BD9-81ED-4DB2-BD59-A6C34878D82A}">
                    <a16:rowId xmlns:a16="http://schemas.microsoft.com/office/drawing/2014/main" val="1886684284"/>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30%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ECEF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AD6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96DF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E7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F0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8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CE2"/>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C0C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BA3B4"/>
                    </a:solidFill>
                  </a:tcPr>
                </a:tc>
                <a:extLst>
                  <a:ext uri="{0D108BD9-81ED-4DB2-BD59-A6C34878D82A}">
                    <a16:rowId xmlns:a16="http://schemas.microsoft.com/office/drawing/2014/main" val="1368680266"/>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20%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0CAF6"/>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6CD2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8DBF9"/>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E3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EC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CF4FD"/>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C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1EAE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8CED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8FB2BF"/>
                    </a:solidFill>
                  </a:tcPr>
                </a:tc>
                <a:extLst>
                  <a:ext uri="{0D108BD9-81ED-4DB2-BD59-A6C34878D82A}">
                    <a16:rowId xmlns:a16="http://schemas.microsoft.com/office/drawing/2014/main" val="3965769455"/>
                  </a:ext>
                </a:extLst>
              </a:tr>
              <a:tr h="286749">
                <a:tc>
                  <a:txBody>
                    <a:bodyPr/>
                    <a:lstStyle/>
                    <a:p>
                      <a:pPr marL="0" indent="0" algn="r" fontAlgn="b">
                        <a:buNone/>
                      </a:pPr>
                      <a:r>
                        <a:rPr lang="en-US" sz="1100" b="0" i="0" u="none" strike="noStrike">
                          <a:solidFill>
                            <a:srgbClr val="000000"/>
                          </a:solidFill>
                          <a:effectLst/>
                          <a:latin typeface="Aptos Narrow" panose="020B0004020202020204" pitchFamily="34" charset="0"/>
                        </a:rPr>
                        <a:t>10%</a:t>
                      </a:r>
                    </a:p>
                  </a:txBody>
                  <a:tcPr marL="7620" marR="7620" marT="7620" marB="0" anchor="b">
                    <a:lnL>
                      <a:noFill/>
                    </a:lnL>
                    <a:lnR>
                      <a:noFill/>
                    </a:lnR>
                    <a:lnT>
                      <a:noFill/>
                    </a:lnT>
                    <a:lnB>
                      <a:noFill/>
                    </a:lnB>
                    <a:no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42C6F6"/>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5ECEF7"/>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7AD6F8"/>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96DF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2E7FB"/>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F0FC"/>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8FE"/>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CE2"/>
                    </a:solidFill>
                  </a:tcPr>
                </a:tc>
                <a:tc>
                  <a:txBody>
                    <a:bodyPr/>
                    <a:lstStyle/>
                    <a:p>
                      <a:pPr algn="r"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A4C0CB"/>
                    </a:solidFill>
                  </a:tcPr>
                </a:tc>
                <a:extLst>
                  <a:ext uri="{0D108BD9-81ED-4DB2-BD59-A6C34878D82A}">
                    <a16:rowId xmlns:a16="http://schemas.microsoft.com/office/drawing/2014/main" val="3670600234"/>
                  </a:ext>
                </a:extLst>
              </a:tr>
              <a:tr h="286749">
                <a:tc>
                  <a:txBody>
                    <a:bodyPr/>
                    <a:lstStyle/>
                    <a:p>
                      <a:pPr algn="l" fontAlgn="b"/>
                      <a:endParaRPr lang="en-US"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10%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20%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30%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40%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50%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60%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70%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80%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90%</a:t>
                      </a:r>
                    </a:p>
                  </a:txBody>
                  <a:tcPr marL="7620" marR="7620" marT="7620" marB="0" anchor="b">
                    <a:lnL>
                      <a:noFill/>
                    </a:lnL>
                    <a:lnR>
                      <a:noFill/>
                    </a:lnR>
                    <a:lnT>
                      <a:noFill/>
                    </a:lnT>
                    <a:lnB>
                      <a:noFill/>
                    </a:lnB>
                    <a:noFill/>
                  </a:tcPr>
                </a:tc>
                <a:tc>
                  <a:txBody>
                    <a:bodyPr/>
                    <a:lstStyle/>
                    <a:p>
                      <a:pPr marL="0" indent="0" algn="r" fontAlgn="b">
                        <a:buNone/>
                      </a:pPr>
                      <a:r>
                        <a:rPr lang="en-US" sz="1100" b="0" i="0" u="none" strike="noStrike">
                          <a:solidFill>
                            <a:srgbClr val="000000"/>
                          </a:solidFill>
                          <a:effectLst/>
                          <a:latin typeface="Aptos Narrow" panose="020B0004020202020204" pitchFamily="34" charset="0"/>
                        </a:rPr>
                        <a:t>100%</a:t>
                      </a:r>
                    </a:p>
                  </a:txBody>
                  <a:tcPr marL="7620" marR="7620" marT="7620" marB="0" anchor="b">
                    <a:lnL>
                      <a:noFill/>
                    </a:lnL>
                    <a:lnR>
                      <a:noFill/>
                    </a:lnR>
                    <a:lnT>
                      <a:noFill/>
                    </a:lnT>
                    <a:lnB>
                      <a:noFill/>
                    </a:lnB>
                    <a:noFill/>
                  </a:tcPr>
                </a:tc>
                <a:extLst>
                  <a:ext uri="{0D108BD9-81ED-4DB2-BD59-A6C34878D82A}">
                    <a16:rowId xmlns:a16="http://schemas.microsoft.com/office/drawing/2014/main" val="1245295610"/>
                  </a:ext>
                </a:extLst>
              </a:tr>
            </a:tbl>
          </a:graphicData>
        </a:graphic>
      </p:graphicFrame>
      <p:sp>
        <p:nvSpPr>
          <p:cNvPr id="16" name="TextBox 15">
            <a:extLst>
              <a:ext uri="{FF2B5EF4-FFF2-40B4-BE49-F238E27FC236}">
                <a16:creationId xmlns:a16="http://schemas.microsoft.com/office/drawing/2014/main" id="{DA7ED420-1390-4921-8D72-6F1CF49F05E2}"/>
              </a:ext>
            </a:extLst>
          </p:cNvPr>
          <p:cNvSpPr txBox="1"/>
          <p:nvPr/>
        </p:nvSpPr>
        <p:spPr bwMode="gray">
          <a:xfrm>
            <a:off x="3640255" y="5896371"/>
            <a:ext cx="3020993" cy="241980"/>
          </a:xfrm>
          <a:prstGeom prst="rect">
            <a:avLst/>
          </a:prstGeom>
          <a:noFill/>
        </p:spPr>
        <p:txBody>
          <a:bodyPr wrap="square" lIns="36000" tIns="36000" rIns="36000" bIns="36000" rtlCol="0">
            <a:spAutoFit/>
          </a:bodyPr>
          <a:lstStyle/>
          <a:p>
            <a:pPr marL="0" indent="0">
              <a:buNone/>
            </a:pPr>
            <a:r>
              <a:rPr lang="en-US" sz="1100"/>
              <a:t>Vehicle-to-grid participation </a:t>
            </a:r>
          </a:p>
        </p:txBody>
      </p:sp>
      <p:sp>
        <p:nvSpPr>
          <p:cNvPr id="17" name="TextBox 16">
            <a:extLst>
              <a:ext uri="{FF2B5EF4-FFF2-40B4-BE49-F238E27FC236}">
                <a16:creationId xmlns:a16="http://schemas.microsoft.com/office/drawing/2014/main" id="{0D22E298-88D1-7795-AC41-B06A6DCEDA13}"/>
              </a:ext>
            </a:extLst>
          </p:cNvPr>
          <p:cNvSpPr txBox="1"/>
          <p:nvPr/>
        </p:nvSpPr>
        <p:spPr bwMode="gray">
          <a:xfrm rot="16200000">
            <a:off x="-1046849" y="3138861"/>
            <a:ext cx="3020993" cy="241980"/>
          </a:xfrm>
          <a:prstGeom prst="rect">
            <a:avLst/>
          </a:prstGeom>
          <a:noFill/>
        </p:spPr>
        <p:txBody>
          <a:bodyPr wrap="square" lIns="36000" tIns="36000" rIns="36000" bIns="36000" rtlCol="0">
            <a:spAutoFit/>
          </a:bodyPr>
          <a:lstStyle/>
          <a:p>
            <a:pPr marL="0" indent="0">
              <a:buNone/>
            </a:pPr>
            <a:r>
              <a:rPr lang="en-US" sz="1100"/>
              <a:t>Second-use utilization rate</a:t>
            </a:r>
          </a:p>
        </p:txBody>
      </p:sp>
      <p:sp>
        <p:nvSpPr>
          <p:cNvPr id="19" name="btfpNotesBox962619">
            <a:extLst>
              <a:ext uri="{FF2B5EF4-FFF2-40B4-BE49-F238E27FC236}">
                <a16:creationId xmlns:a16="http://schemas.microsoft.com/office/drawing/2014/main" id="{3C08D314-8D07-ABC5-8256-F267708F6045}"/>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6"/>
              </a:rPr>
              <a:t>Nature, Electric vehicle batteries alone could satisfy short-term grid storage demand by as early as 2030</a:t>
            </a:r>
            <a:r>
              <a:rPr lang="en-US" sz="800" dirty="0">
                <a:solidFill>
                  <a:srgbClr val="000000"/>
                </a:solidFill>
              </a:rPr>
              <a:t> (2023).</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20" name="Content Placeholder 2">
            <a:extLst>
              <a:ext uri="{FF2B5EF4-FFF2-40B4-BE49-F238E27FC236}">
                <a16:creationId xmlns:a16="http://schemas.microsoft.com/office/drawing/2014/main" id="{EDC0B4AF-0020-E3C3-962B-34AD54750958}"/>
              </a:ext>
            </a:extLst>
          </p:cNvPr>
          <p:cNvSpPr txBox="1">
            <a:spLocks/>
          </p:cNvSpPr>
          <p:nvPr/>
        </p:nvSpPr>
        <p:spPr>
          <a:xfrm>
            <a:off x="326220" y="1553764"/>
            <a:ext cx="8980488" cy="274637"/>
          </a:xfrm>
          <a:prstGeom prst="rect">
            <a:avLst/>
          </a:prstGeom>
        </p:spPr>
        <p:txBody>
          <a:bodyPr vert="horz" lIns="91440" tIns="45720" rIns="91440" bIns="4572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altLang="ko-KR" sz="1400" b="1"/>
              <a:t>Total actual available capacity under various conditions in STEP-NCX scenario in 2050</a:t>
            </a:r>
          </a:p>
        </p:txBody>
      </p:sp>
      <p:cxnSp>
        <p:nvCxnSpPr>
          <p:cNvPr id="21" name="btfpColumnHeaderBoxLine739433">
            <a:extLst>
              <a:ext uri="{FF2B5EF4-FFF2-40B4-BE49-F238E27FC236}">
                <a16:creationId xmlns:a16="http://schemas.microsoft.com/office/drawing/2014/main" id="{BE7748E5-ED5B-3EC6-C8AD-D03C45D8113B}"/>
              </a:ext>
            </a:extLst>
          </p:cNvPr>
          <p:cNvCxnSpPr>
            <a:cxnSpLocks/>
          </p:cNvCxnSpPr>
          <p:nvPr/>
        </p:nvCxnSpPr>
        <p:spPr bwMode="gray">
          <a:xfrm flipV="1">
            <a:off x="330199" y="1828401"/>
            <a:ext cx="8061447" cy="27831"/>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4379C53-3091-522C-CA8E-D415C122A9A9}"/>
              </a:ext>
            </a:extLst>
          </p:cNvPr>
          <p:cNvSpPr txBox="1"/>
          <p:nvPr/>
        </p:nvSpPr>
        <p:spPr bwMode="gray">
          <a:xfrm>
            <a:off x="8704161" y="1553764"/>
            <a:ext cx="3157638" cy="4755543"/>
          </a:xfrm>
          <a:prstGeom prst="rect">
            <a:avLst/>
          </a:prstGeom>
          <a:solidFill>
            <a:srgbClr val="E4E8EE"/>
          </a:solidFill>
        </p:spPr>
        <p:txBody>
          <a:bodyPr wrap="square" lIns="90000">
            <a:noAutofit/>
          </a:bodyPr>
          <a:lstStyle/>
          <a:p>
            <a:pPr marL="0" indent="0">
              <a:buNone/>
            </a:pPr>
            <a:r>
              <a:rPr lang="en-US" sz="1250" b="1"/>
              <a:t>Observations</a:t>
            </a:r>
            <a:endParaRPr lang="en-US" sz="1250" b="1">
              <a:cs typeface="Times New Roman" panose="02020603050405020304" pitchFamily="18" charset="0"/>
            </a:endParaRPr>
          </a:p>
          <a:p>
            <a:pPr marL="171450" lvl="1" indent="-171450">
              <a:spcBef>
                <a:spcPts val="1200"/>
              </a:spcBef>
              <a:buFont typeface="Arial" panose="020B0604020202020204" pitchFamily="34" charset="0"/>
              <a:buChar char="•"/>
            </a:pPr>
            <a:r>
              <a:rPr lang="en-US" sz="1050"/>
              <a:t>V2G participations plays a role in determining the </a:t>
            </a:r>
            <a:r>
              <a:rPr lang="en-US" sz="1050" b="1"/>
              <a:t>real-world capacity for short-term grid storage</a:t>
            </a:r>
            <a:r>
              <a:rPr lang="en-US" sz="1050"/>
              <a:t> using EV batteries together with second-use utilization rates.</a:t>
            </a:r>
          </a:p>
          <a:p>
            <a:pPr marL="171450" lvl="1" indent="-171450">
              <a:spcBef>
                <a:spcPts val="1200"/>
              </a:spcBef>
              <a:buFont typeface="Arial" panose="020B0604020202020204" pitchFamily="34" charset="0"/>
              <a:buChar char="•"/>
            </a:pPr>
            <a:r>
              <a:rPr lang="en-US" sz="1050"/>
              <a:t>When both V2G participation rates and second-use rates are </a:t>
            </a:r>
            <a:r>
              <a:rPr lang="en-US" sz="1050" b="1"/>
              <a:t>at 50%, </a:t>
            </a:r>
            <a:r>
              <a:rPr lang="en-US" sz="1050"/>
              <a:t>the projected real-world capacity reaches </a:t>
            </a:r>
            <a:r>
              <a:rPr lang="en-US" sz="1050" b="1"/>
              <a:t>between 25 and 48 TWh by 2050 </a:t>
            </a:r>
            <a:r>
              <a:rPr lang="en-US" sz="1050"/>
              <a:t>(STEP-NCX scenario).</a:t>
            </a:r>
          </a:p>
          <a:p>
            <a:pPr marL="171450" lvl="1" indent="-171450">
              <a:spcBef>
                <a:spcPts val="1200"/>
              </a:spcBef>
              <a:buFont typeface="Arial" panose="020B0604020202020204" pitchFamily="34" charset="0"/>
              <a:buChar char="•"/>
            </a:pPr>
            <a:r>
              <a:rPr lang="en-US" sz="1050"/>
              <a:t>For participation rates between </a:t>
            </a:r>
            <a:r>
              <a:rPr lang="en-US" sz="1050" b="1"/>
              <a:t>23% and 96%, </a:t>
            </a:r>
            <a:r>
              <a:rPr lang="en-US" sz="1050"/>
              <a:t>the</a:t>
            </a:r>
            <a:r>
              <a:rPr lang="en-US" sz="1050" b="1"/>
              <a:t> </a:t>
            </a:r>
            <a:r>
              <a:rPr lang="en-US" sz="1050"/>
              <a:t>impact on capacity ranges from </a:t>
            </a:r>
            <a:r>
              <a:rPr lang="en-US" sz="1050" b="1"/>
              <a:t>-24% to +21%,</a:t>
            </a:r>
            <a:r>
              <a:rPr lang="en-US" sz="1050"/>
              <a:t> respectively. This indicates the impact  V2G adoption could have. </a:t>
            </a:r>
          </a:p>
          <a:p>
            <a:pPr marL="171450" lvl="1" indent="-171450">
              <a:spcBef>
                <a:spcPts val="1200"/>
              </a:spcBef>
              <a:buFont typeface="Arial" panose="020B0604020202020204" pitchFamily="34" charset="0"/>
              <a:buChar char="•"/>
            </a:pPr>
            <a:r>
              <a:rPr lang="en-US" sz="1050"/>
              <a:t>Meeting grid storage demands by 2050 </a:t>
            </a:r>
            <a:br>
              <a:rPr lang="en-US" sz="1050"/>
            </a:br>
            <a:r>
              <a:rPr lang="en-US" sz="1050"/>
              <a:t>(3.4 to 19.2 TWh) can be done with different combinations of V2G and second-use. </a:t>
            </a:r>
            <a:r>
              <a:rPr lang="en-US" sz="1050" b="1"/>
              <a:t>Without any second-use batteries </a:t>
            </a:r>
            <a:r>
              <a:rPr lang="en-US" sz="1050"/>
              <a:t>in stationary storage, grids would require V2G participation rates of an </a:t>
            </a:r>
            <a:r>
              <a:rPr lang="en-US" sz="1050" b="1"/>
              <a:t>achievable 12% to 43</a:t>
            </a:r>
            <a:r>
              <a:rPr lang="en-US" sz="1050"/>
              <a:t>%. </a:t>
            </a:r>
          </a:p>
          <a:p>
            <a:pPr marL="171450" lvl="1" indent="-171450">
              <a:spcBef>
                <a:spcPts val="1200"/>
              </a:spcBef>
              <a:buFont typeface="Arial" panose="020B0604020202020204" pitchFamily="34" charset="0"/>
              <a:buChar char="•"/>
            </a:pPr>
            <a:r>
              <a:rPr lang="en-US" sz="1050" b="1"/>
              <a:t>Assuming half of second-use batteries </a:t>
            </a:r>
            <a:r>
              <a:rPr lang="en-US" sz="1050"/>
              <a:t>are used for grid storage, the required participation rate of V2G </a:t>
            </a:r>
            <a:r>
              <a:rPr lang="en-US" sz="1050" b="1"/>
              <a:t>drops to below 10%. </a:t>
            </a:r>
          </a:p>
        </p:txBody>
      </p:sp>
      <p:sp>
        <p:nvSpPr>
          <p:cNvPr id="29" name="clipart_drawncirclered">
            <a:extLst>
              <a:ext uri="{FF2B5EF4-FFF2-40B4-BE49-F238E27FC236}">
                <a16:creationId xmlns:a16="http://schemas.microsoft.com/office/drawing/2014/main" id="{DA15C70A-8FE7-D63D-CBF7-E10730C0F346}"/>
              </a:ext>
            </a:extLst>
          </p:cNvPr>
          <p:cNvSpPr>
            <a:spLocks/>
          </p:cNvSpPr>
          <p:nvPr/>
        </p:nvSpPr>
        <p:spPr bwMode="gray">
          <a:xfrm flipH="1">
            <a:off x="3078292" y="2035399"/>
            <a:ext cx="1004093" cy="529244"/>
          </a:xfrm>
          <a:custGeom>
            <a:avLst/>
            <a:gdLst>
              <a:gd name="T0" fmla="*/ 2147483647 w 3884"/>
              <a:gd name="T1" fmla="*/ 2147483647 h 1600"/>
              <a:gd name="T2" fmla="*/ 2147483647 w 3884"/>
              <a:gd name="T3" fmla="*/ 2147483647 h 1600"/>
              <a:gd name="T4" fmla="*/ 2147483647 w 3884"/>
              <a:gd name="T5" fmla="*/ 2147483647 h 1600"/>
              <a:gd name="T6" fmla="*/ 2147483647 w 3884"/>
              <a:gd name="T7" fmla="*/ 2147483647 h 1600"/>
              <a:gd name="T8" fmla="*/ 2147483647 w 3884"/>
              <a:gd name="T9" fmla="*/ 2147483647 h 1600"/>
              <a:gd name="T10" fmla="*/ 2147483647 w 3884"/>
              <a:gd name="T11" fmla="*/ 2147483647 h 1600"/>
              <a:gd name="T12" fmla="*/ 0 w 3884"/>
              <a:gd name="T13" fmla="*/ 2147483647 h 1600"/>
              <a:gd name="T14" fmla="*/ 2147483647 w 3884"/>
              <a:gd name="T15" fmla="*/ 2147483647 h 1600"/>
              <a:gd name="T16" fmla="*/ 2147483647 w 3884"/>
              <a:gd name="T17" fmla="*/ 2147483647 h 1600"/>
              <a:gd name="T18" fmla="*/ 2147483647 w 3884"/>
              <a:gd name="T19" fmla="*/ 2147483647 h 1600"/>
              <a:gd name="T20" fmla="*/ 2147483647 w 3884"/>
              <a:gd name="T21" fmla="*/ 2147483647 h 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84"/>
              <a:gd name="T34" fmla="*/ 0 h 1600"/>
              <a:gd name="T35" fmla="*/ 3884 w 3884"/>
              <a:gd name="T36" fmla="*/ 1600 h 1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84" h="1600">
                <a:moveTo>
                  <a:pt x="297" y="1346"/>
                </a:moveTo>
                <a:cubicBezTo>
                  <a:pt x="918" y="1523"/>
                  <a:pt x="1726" y="1533"/>
                  <a:pt x="2310" y="1448"/>
                </a:cubicBezTo>
                <a:cubicBezTo>
                  <a:pt x="3125" y="1334"/>
                  <a:pt x="3798" y="1192"/>
                  <a:pt x="3810" y="884"/>
                </a:cubicBezTo>
                <a:cubicBezTo>
                  <a:pt x="3822" y="576"/>
                  <a:pt x="3114" y="204"/>
                  <a:pt x="1945" y="137"/>
                </a:cubicBezTo>
                <a:cubicBezTo>
                  <a:pt x="645" y="63"/>
                  <a:pt x="74" y="564"/>
                  <a:pt x="74" y="724"/>
                </a:cubicBezTo>
                <a:cubicBezTo>
                  <a:pt x="74" y="884"/>
                  <a:pt x="394" y="1032"/>
                  <a:pt x="781" y="1072"/>
                </a:cubicBezTo>
                <a:cubicBezTo>
                  <a:pt x="280" y="1135"/>
                  <a:pt x="0" y="912"/>
                  <a:pt x="0" y="724"/>
                </a:cubicBezTo>
                <a:cubicBezTo>
                  <a:pt x="0" y="536"/>
                  <a:pt x="473" y="0"/>
                  <a:pt x="1951" y="68"/>
                </a:cubicBezTo>
                <a:cubicBezTo>
                  <a:pt x="2863" y="110"/>
                  <a:pt x="3884" y="433"/>
                  <a:pt x="3878" y="884"/>
                </a:cubicBezTo>
                <a:cubicBezTo>
                  <a:pt x="3872" y="1335"/>
                  <a:pt x="2873" y="1446"/>
                  <a:pt x="2276" y="1523"/>
                </a:cubicBezTo>
                <a:cubicBezTo>
                  <a:pt x="1679" y="1600"/>
                  <a:pt x="553" y="1580"/>
                  <a:pt x="297" y="1346"/>
                </a:cubicBezTo>
                <a:close/>
              </a:path>
            </a:pathLst>
          </a:custGeom>
          <a:solidFill>
            <a:srgbClr val="E71C57"/>
          </a:solidFill>
          <a:ln w="9525">
            <a:noFill/>
            <a:round/>
            <a:headEnd/>
            <a:tailEnd/>
          </a:ln>
        </p:spPr>
        <p:txBody>
          <a:bodyPr tIns="91440" bIns="91440" anchor="ctr"/>
          <a:lstStyle/>
          <a:p>
            <a:pPr algn="ctr"/>
            <a:endParaRPr lang="en-US" sz="1400" b="1">
              <a:solidFill>
                <a:srgbClr val="000000"/>
              </a:solidFill>
              <a:latin typeface="Arial" pitchFamily="34" charset="0"/>
              <a:cs typeface="Arial" pitchFamily="34" charset="0"/>
            </a:endParaRPr>
          </a:p>
        </p:txBody>
      </p:sp>
      <p:sp>
        <p:nvSpPr>
          <p:cNvPr id="30" name="TextBox 29">
            <a:extLst>
              <a:ext uri="{FF2B5EF4-FFF2-40B4-BE49-F238E27FC236}">
                <a16:creationId xmlns:a16="http://schemas.microsoft.com/office/drawing/2014/main" id="{F16E9746-BB9A-11EA-9413-6279D757A350}"/>
              </a:ext>
            </a:extLst>
          </p:cNvPr>
          <p:cNvSpPr txBox="1"/>
          <p:nvPr/>
        </p:nvSpPr>
        <p:spPr bwMode="gray">
          <a:xfrm>
            <a:off x="2658318" y="2494313"/>
            <a:ext cx="1844040" cy="234286"/>
          </a:xfrm>
          <a:prstGeom prst="rect">
            <a:avLst/>
          </a:prstGeom>
          <a:noFill/>
        </p:spPr>
        <p:txBody>
          <a:bodyPr wrap="square" lIns="36000" tIns="36000" rIns="36000" bIns="36000" rtlCol="0">
            <a:spAutoFit/>
          </a:bodyPr>
          <a:lstStyle/>
          <a:p>
            <a:pPr marL="0" indent="0" algn="ctr">
              <a:buNone/>
            </a:pPr>
            <a:r>
              <a:rPr lang="en-US" sz="1000" b="1">
                <a:solidFill>
                  <a:srgbClr val="E71C57"/>
                </a:solidFill>
              </a:rPr>
              <a:t>2050 grid storage demand</a:t>
            </a:r>
          </a:p>
        </p:txBody>
      </p:sp>
      <p:sp>
        <p:nvSpPr>
          <p:cNvPr id="4" name="Rectangle 3">
            <a:extLst>
              <a:ext uri="{FF2B5EF4-FFF2-40B4-BE49-F238E27FC236}">
                <a16:creationId xmlns:a16="http://schemas.microsoft.com/office/drawing/2014/main" id="{C301AD95-FF29-1450-52C7-0B61380AB961}"/>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392332143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495A63B-5FAC-FB18-B91D-8BC5C5654115}"/>
              </a:ext>
            </a:extLst>
          </p:cNvPr>
          <p:cNvGraphicFramePr>
            <a:graphicFrameLocks noChangeAspect="1"/>
          </p:cNvGraphicFramePr>
          <p:nvPr>
            <p:custDataLst>
              <p:tags r:id="rId1"/>
            </p:custDataLst>
            <p:extLst>
              <p:ext uri="{D42A27DB-BD31-4B8C-83A1-F6EECF244321}">
                <p14:modId xmlns:p14="http://schemas.microsoft.com/office/powerpoint/2010/main" val="35651032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7" name="think-cell data - do not delete" hidden="1">
                        <a:extLst>
                          <a:ext uri="{FF2B5EF4-FFF2-40B4-BE49-F238E27FC236}">
                            <a16:creationId xmlns:a16="http://schemas.microsoft.com/office/drawing/2014/main" id="{0495A63B-5FAC-FB18-B91D-8BC5C5654115}"/>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9323A0F5-811B-0EE4-9A26-B9CAEE117B2F}"/>
              </a:ext>
            </a:extLst>
          </p:cNvPr>
          <p:cNvSpPr>
            <a:spLocks noGrp="1"/>
          </p:cNvSpPr>
          <p:nvPr>
            <p:ph type="title"/>
          </p:nvPr>
        </p:nvSpPr>
        <p:spPr/>
        <p:txBody>
          <a:bodyPr vert="horz">
            <a:noAutofit/>
          </a:bodyPr>
          <a:lstStyle/>
          <a:p>
            <a:r>
              <a:rPr lang="en-US"/>
              <a:t>Large barriers to widespread adoption and scaling of V2G exist at different stages in the value chain </a:t>
            </a:r>
          </a:p>
        </p:txBody>
      </p:sp>
      <p:sp>
        <p:nvSpPr>
          <p:cNvPr id="68" name="btfpNotesBox962619">
            <a:extLst>
              <a:ext uri="{FF2B5EF4-FFF2-40B4-BE49-F238E27FC236}">
                <a16:creationId xmlns:a16="http://schemas.microsoft.com/office/drawing/2014/main" id="{908C06C6-AF19-9DA7-906F-7861C1822730}"/>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11"/>
              </a:rPr>
              <a:t>CRA, Introduction to V2G</a:t>
            </a:r>
            <a:r>
              <a:rPr lang="en-US" sz="800" dirty="0">
                <a:solidFill>
                  <a:srgbClr val="000000"/>
                </a:solidFill>
              </a:rPr>
              <a:t> (2022). </a:t>
            </a:r>
          </a:p>
          <a:p>
            <a:pPr>
              <a:defRPr/>
            </a:pPr>
            <a:r>
              <a:rPr kumimoji="0" lang="en-US" sz="800" b="0" i="0" u="none" strike="noStrike" kern="1200" cap="none" spc="0" normalizeH="0" baseline="0" noProof="0" dirty="0">
                <a:ln>
                  <a:noFill/>
                </a:ln>
                <a:solidFill>
                  <a:srgbClr val="000000"/>
                </a:solidFill>
                <a:effectLst/>
                <a:uLnTx/>
                <a:uFillTx/>
                <a:ea typeface="+mn-ea"/>
                <a:cs typeface="+mn-cs"/>
              </a:rPr>
              <a:t>Credit: </a:t>
            </a:r>
            <a:r>
              <a:rPr lang="en-US" sz="800" dirty="0">
                <a:solidFill>
                  <a:srgbClr val="000000"/>
                </a:solidFill>
              </a:rPr>
              <a:t>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cs typeface="Arial"/>
            </a:endParaRPr>
          </a:p>
        </p:txBody>
      </p:sp>
      <p:grpSp>
        <p:nvGrpSpPr>
          <p:cNvPr id="28" name="Group 27">
            <a:extLst>
              <a:ext uri="{FF2B5EF4-FFF2-40B4-BE49-F238E27FC236}">
                <a16:creationId xmlns:a16="http://schemas.microsoft.com/office/drawing/2014/main" id="{824AE6B2-DB37-0586-2580-5DD3EF84A70A}"/>
              </a:ext>
            </a:extLst>
          </p:cNvPr>
          <p:cNvGrpSpPr/>
          <p:nvPr/>
        </p:nvGrpSpPr>
        <p:grpSpPr>
          <a:xfrm>
            <a:off x="151975" y="1626796"/>
            <a:ext cx="2681288" cy="2059302"/>
            <a:chOff x="334962" y="1966190"/>
            <a:chExt cx="2681288" cy="2059302"/>
          </a:xfrm>
        </p:grpSpPr>
        <p:sp>
          <p:nvSpPr>
            <p:cNvPr id="30" name="Rounded Rectangle 47">
              <a:extLst>
                <a:ext uri="{FF2B5EF4-FFF2-40B4-BE49-F238E27FC236}">
                  <a16:creationId xmlns:a16="http://schemas.microsoft.com/office/drawing/2014/main" id="{ECA1B13D-2238-F225-0093-FA316C212775}"/>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31" name="Rectangle 30">
              <a:extLst>
                <a:ext uri="{FF2B5EF4-FFF2-40B4-BE49-F238E27FC236}">
                  <a16:creationId xmlns:a16="http://schemas.microsoft.com/office/drawing/2014/main" id="{CA41A5A3-F22C-8F83-CBA9-2E3C51BA38DE}"/>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Electric vehicles</a:t>
              </a:r>
            </a:p>
          </p:txBody>
        </p:sp>
        <p:sp>
          <p:nvSpPr>
            <p:cNvPr id="32" name="btfpBulletedList735451">
              <a:extLst>
                <a:ext uri="{FF2B5EF4-FFF2-40B4-BE49-F238E27FC236}">
                  <a16:creationId xmlns:a16="http://schemas.microsoft.com/office/drawing/2014/main" id="{DF77D2F8-2C57-20B2-E865-D078BAAD5F49}"/>
                </a:ext>
              </a:extLst>
            </p:cNvPr>
            <p:cNvSpPr txBox="1"/>
            <p:nvPr>
              <p:custDataLst>
                <p:tags r:id="rId7"/>
              </p:custDataLst>
            </p:nvPr>
          </p:nvSpPr>
          <p:spPr bwMode="gray">
            <a:xfrm>
              <a:off x="408781" y="2794648"/>
              <a:ext cx="2533650" cy="811367"/>
            </a:xfrm>
            <a:prstGeom prst="rect">
              <a:avLst/>
            </a:prstGeom>
            <a:noFill/>
          </p:spPr>
          <p:txBody>
            <a:bodyPr vert="horz" wrap="square" lIns="36000" tIns="36000" rIns="36000" bIns="36000" rtlCol="0" anchor="t">
              <a:spAutoFit/>
            </a:bodyPr>
            <a:lstStyle/>
            <a:p>
              <a:pPr marL="171450" indent="-171450" algn="ctr">
                <a:buFont typeface="Arial" panose="020B0604020202020204" pitchFamily="34" charset="0"/>
                <a:buChar char="•"/>
              </a:pPr>
              <a:r>
                <a:rPr lang="en-US" sz="1200"/>
                <a:t>Only a few EV models on the market fully </a:t>
              </a:r>
              <a:r>
                <a:rPr lang="en-US" sz="1200" b="1"/>
                <a:t>V2G-compatible</a:t>
              </a:r>
            </a:p>
            <a:p>
              <a:pPr marL="171450" indent="-171450" algn="ctr">
                <a:buFont typeface="Arial" panose="020B0604020202020204" pitchFamily="34" charset="0"/>
                <a:buChar char="•"/>
              </a:pPr>
              <a:r>
                <a:rPr lang="en-US" sz="1200"/>
                <a:t>Messaging from OEM dealerships often unclear.</a:t>
              </a:r>
              <a:endParaRPr lang="en-US" sz="1200">
                <a:cs typeface="Arial"/>
              </a:endParaRPr>
            </a:p>
          </p:txBody>
        </p:sp>
        <p:sp>
          <p:nvSpPr>
            <p:cNvPr id="33" name="Oval 32">
              <a:extLst>
                <a:ext uri="{FF2B5EF4-FFF2-40B4-BE49-F238E27FC236}">
                  <a16:creationId xmlns:a16="http://schemas.microsoft.com/office/drawing/2014/main" id="{94CA8CF5-D90D-A285-3004-E8CDF21EBB7B}"/>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grpSp>
      <p:grpSp>
        <p:nvGrpSpPr>
          <p:cNvPr id="34" name="Group 33">
            <a:extLst>
              <a:ext uri="{FF2B5EF4-FFF2-40B4-BE49-F238E27FC236}">
                <a16:creationId xmlns:a16="http://schemas.microsoft.com/office/drawing/2014/main" id="{A38A29BD-0FF9-94FD-9785-CA6325E484EB}"/>
              </a:ext>
            </a:extLst>
          </p:cNvPr>
          <p:cNvGrpSpPr/>
          <p:nvPr/>
        </p:nvGrpSpPr>
        <p:grpSpPr>
          <a:xfrm>
            <a:off x="9373437" y="1597414"/>
            <a:ext cx="2681288" cy="2368663"/>
            <a:chOff x="334962" y="1966190"/>
            <a:chExt cx="2681288" cy="2059302"/>
          </a:xfrm>
        </p:grpSpPr>
        <p:sp>
          <p:nvSpPr>
            <p:cNvPr id="35" name="Rounded Rectangle 47">
              <a:extLst>
                <a:ext uri="{FF2B5EF4-FFF2-40B4-BE49-F238E27FC236}">
                  <a16:creationId xmlns:a16="http://schemas.microsoft.com/office/drawing/2014/main" id="{A8F0436B-6DDC-5D21-771D-2371446E61D7}"/>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39" name="Rectangle 38">
              <a:extLst>
                <a:ext uri="{FF2B5EF4-FFF2-40B4-BE49-F238E27FC236}">
                  <a16:creationId xmlns:a16="http://schemas.microsoft.com/office/drawing/2014/main" id="{B6EC3F20-E48C-CE92-4E5F-8B4D2C4EA9F5}"/>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Power grids</a:t>
              </a:r>
            </a:p>
          </p:txBody>
        </p:sp>
        <p:sp>
          <p:nvSpPr>
            <p:cNvPr id="43" name="btfpBulletedList735451">
              <a:extLst>
                <a:ext uri="{FF2B5EF4-FFF2-40B4-BE49-F238E27FC236}">
                  <a16:creationId xmlns:a16="http://schemas.microsoft.com/office/drawing/2014/main" id="{C85897D0-836C-AF6F-A99D-C8E59F071E8F}"/>
                </a:ext>
              </a:extLst>
            </p:cNvPr>
            <p:cNvSpPr txBox="1"/>
            <p:nvPr>
              <p:custDataLst>
                <p:tags r:id="rId6"/>
              </p:custDataLst>
            </p:nvPr>
          </p:nvSpPr>
          <p:spPr bwMode="gray">
            <a:xfrm>
              <a:off x="408781" y="2794648"/>
              <a:ext cx="2533650" cy="1187040"/>
            </a:xfrm>
            <a:prstGeom prst="rect">
              <a:avLst/>
            </a:prstGeom>
            <a:noFill/>
          </p:spPr>
          <p:txBody>
            <a:bodyPr vert="horz" wrap="square" lIns="36000" tIns="36000" rIns="36000" bIns="36000" rtlCol="0" anchor="t">
              <a:spAutoFit/>
            </a:bodyPr>
            <a:lstStyle/>
            <a:p>
              <a:pPr marL="171450" indent="-171450" algn="ctr">
                <a:buFont typeface="Arial" panose="020B0604020202020204" pitchFamily="34" charset="0"/>
                <a:buChar char="•"/>
              </a:pPr>
              <a:r>
                <a:rPr lang="en-US" sz="1200"/>
                <a:t>While larger hubs can adopt procedures similar to those for BESS, </a:t>
              </a:r>
              <a:r>
                <a:rPr lang="en-US" sz="1200" b="1"/>
                <a:t>fewer established processes exist </a:t>
              </a:r>
              <a:r>
                <a:rPr lang="en-US" sz="1200"/>
                <a:t>for </a:t>
              </a:r>
              <a:br>
                <a:rPr lang="en-US" sz="1200"/>
              </a:br>
              <a:r>
                <a:rPr lang="en-US" sz="1200"/>
                <a:t>on-street chargers</a:t>
              </a:r>
            </a:p>
            <a:p>
              <a:pPr marL="171450" indent="-171450" algn="ctr">
                <a:buFont typeface="Arial" panose="020B0604020202020204" pitchFamily="34" charset="0"/>
                <a:buChar char="•"/>
              </a:pPr>
              <a:r>
                <a:rPr lang="en-US" sz="1200"/>
                <a:t>Little low-voltage grid visibility and smart meter adoption</a:t>
              </a:r>
              <a:endParaRPr lang="en-US" sz="1200">
                <a:cs typeface="Arial"/>
              </a:endParaRPr>
            </a:p>
          </p:txBody>
        </p:sp>
        <p:sp>
          <p:nvSpPr>
            <p:cNvPr id="44" name="Oval 43">
              <a:extLst>
                <a:ext uri="{FF2B5EF4-FFF2-40B4-BE49-F238E27FC236}">
                  <a16:creationId xmlns:a16="http://schemas.microsoft.com/office/drawing/2014/main" id="{E0F9A30B-A8BE-1F92-8851-DA7BACD749FF}"/>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grpSp>
      <p:grpSp>
        <p:nvGrpSpPr>
          <p:cNvPr id="45" name="Group 44">
            <a:extLst>
              <a:ext uri="{FF2B5EF4-FFF2-40B4-BE49-F238E27FC236}">
                <a16:creationId xmlns:a16="http://schemas.microsoft.com/office/drawing/2014/main" id="{343FAC14-791E-B595-931A-3E3489E50F1F}"/>
              </a:ext>
            </a:extLst>
          </p:cNvPr>
          <p:cNvGrpSpPr/>
          <p:nvPr/>
        </p:nvGrpSpPr>
        <p:grpSpPr>
          <a:xfrm>
            <a:off x="3225796" y="1597414"/>
            <a:ext cx="2681288" cy="2059302"/>
            <a:chOff x="334962" y="1966190"/>
            <a:chExt cx="2681288" cy="2059302"/>
          </a:xfrm>
        </p:grpSpPr>
        <p:sp>
          <p:nvSpPr>
            <p:cNvPr id="47" name="Rounded Rectangle 47">
              <a:extLst>
                <a:ext uri="{FF2B5EF4-FFF2-40B4-BE49-F238E27FC236}">
                  <a16:creationId xmlns:a16="http://schemas.microsoft.com/office/drawing/2014/main" id="{ED995C1F-9290-BE0B-D178-3DD07211E825}"/>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49" name="Rectangle 48">
              <a:extLst>
                <a:ext uri="{FF2B5EF4-FFF2-40B4-BE49-F238E27FC236}">
                  <a16:creationId xmlns:a16="http://schemas.microsoft.com/office/drawing/2014/main" id="{4B3D6295-E5CD-6CFF-9DCF-D1DDD67D906D}"/>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EV chargers</a:t>
              </a:r>
            </a:p>
          </p:txBody>
        </p:sp>
        <p:sp>
          <p:nvSpPr>
            <p:cNvPr id="52" name="btfpBulletedList735451">
              <a:extLst>
                <a:ext uri="{FF2B5EF4-FFF2-40B4-BE49-F238E27FC236}">
                  <a16:creationId xmlns:a16="http://schemas.microsoft.com/office/drawing/2014/main" id="{ACFCC776-8FF3-A9E1-0351-ABF578263029}"/>
                </a:ext>
              </a:extLst>
            </p:cNvPr>
            <p:cNvSpPr txBox="1"/>
            <p:nvPr>
              <p:custDataLst>
                <p:tags r:id="rId5"/>
              </p:custDataLst>
            </p:nvPr>
          </p:nvSpPr>
          <p:spPr bwMode="gray">
            <a:xfrm>
              <a:off x="408781" y="2794648"/>
              <a:ext cx="2533650" cy="1180699"/>
            </a:xfrm>
            <a:prstGeom prst="rect">
              <a:avLst/>
            </a:prstGeom>
            <a:noFill/>
          </p:spPr>
          <p:txBody>
            <a:bodyPr vert="horz" wrap="square" lIns="36000" tIns="36000" rIns="36000" bIns="36000" rtlCol="0" anchor="t">
              <a:spAutoFit/>
            </a:bodyPr>
            <a:lstStyle/>
            <a:p>
              <a:pPr marL="171450" indent="-171450" algn="ctr">
                <a:buFont typeface="Arial" panose="020B0604020202020204" pitchFamily="34" charset="0"/>
                <a:buChar char="•"/>
              </a:pPr>
              <a:r>
                <a:rPr lang="en-US" sz="1200"/>
                <a:t>V2G chargers have 5x to 10x </a:t>
              </a:r>
              <a:r>
                <a:rPr lang="en-US" sz="1200" b="1"/>
                <a:t>price premium</a:t>
              </a:r>
              <a:endParaRPr lang="en-US" sz="1200">
                <a:cs typeface="Arial"/>
              </a:endParaRPr>
            </a:p>
            <a:p>
              <a:pPr marL="171450" indent="-171450" algn="ctr">
                <a:buFont typeface="Arial" panose="020B0604020202020204" pitchFamily="34" charset="0"/>
                <a:buChar char="•"/>
              </a:pPr>
              <a:r>
                <a:rPr lang="en-US" sz="1200" b="1"/>
                <a:t>Limited compatibility</a:t>
              </a:r>
              <a:r>
                <a:rPr lang="en-US" sz="1200"/>
                <a:t> with latest ISO standards</a:t>
              </a:r>
              <a:endParaRPr lang="en-US" sz="1200">
                <a:cs typeface="Arial"/>
              </a:endParaRPr>
            </a:p>
            <a:p>
              <a:pPr marL="171450" indent="-171450" algn="ctr">
                <a:buFont typeface="Arial" panose="020B0604020202020204" pitchFamily="34" charset="0"/>
                <a:buChar char="•"/>
              </a:pPr>
              <a:r>
                <a:rPr lang="en-US" sz="1200" b="1"/>
                <a:t>Little availability</a:t>
              </a:r>
              <a:r>
                <a:rPr lang="en-US" sz="1200"/>
                <a:t> of V2G-ready AC chargers</a:t>
              </a:r>
              <a:endParaRPr lang="en-US" sz="1200">
                <a:cs typeface="Arial"/>
              </a:endParaRPr>
            </a:p>
          </p:txBody>
        </p:sp>
        <p:sp>
          <p:nvSpPr>
            <p:cNvPr id="53" name="Oval 52">
              <a:extLst>
                <a:ext uri="{FF2B5EF4-FFF2-40B4-BE49-F238E27FC236}">
                  <a16:creationId xmlns:a16="http://schemas.microsoft.com/office/drawing/2014/main" id="{6F1A494C-3508-847E-D21D-BA3857A87EDD}"/>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grpSp>
      <p:grpSp>
        <p:nvGrpSpPr>
          <p:cNvPr id="54" name="Group 53">
            <a:extLst>
              <a:ext uri="{FF2B5EF4-FFF2-40B4-BE49-F238E27FC236}">
                <a16:creationId xmlns:a16="http://schemas.microsoft.com/office/drawing/2014/main" id="{FAC4917C-B377-3826-DC81-82C8A2224E80}"/>
              </a:ext>
            </a:extLst>
          </p:cNvPr>
          <p:cNvGrpSpPr/>
          <p:nvPr/>
        </p:nvGrpSpPr>
        <p:grpSpPr>
          <a:xfrm>
            <a:off x="6299617" y="1597414"/>
            <a:ext cx="2681288" cy="2059302"/>
            <a:chOff x="334962" y="1966190"/>
            <a:chExt cx="2681288" cy="2059302"/>
          </a:xfrm>
        </p:grpSpPr>
        <p:sp>
          <p:nvSpPr>
            <p:cNvPr id="55" name="Rounded Rectangle 47">
              <a:extLst>
                <a:ext uri="{FF2B5EF4-FFF2-40B4-BE49-F238E27FC236}">
                  <a16:creationId xmlns:a16="http://schemas.microsoft.com/office/drawing/2014/main" id="{5BF6BCC6-394A-0A17-262D-03DA4097D51A}"/>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56" name="Rectangle 55">
              <a:extLst>
                <a:ext uri="{FF2B5EF4-FFF2-40B4-BE49-F238E27FC236}">
                  <a16:creationId xmlns:a16="http://schemas.microsoft.com/office/drawing/2014/main" id="{91AEDF5B-0831-9A5E-8B0A-82043F1C85A0}"/>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400" b="1">
                  <a:solidFill>
                    <a:schemeClr val="tx1"/>
                  </a:solidFill>
                </a:rPr>
                <a:t>Consumers' home</a:t>
              </a:r>
              <a:endParaRPr lang="en-US" sz="1400" b="1">
                <a:solidFill>
                  <a:schemeClr val="tx1"/>
                </a:solidFill>
                <a:cs typeface="Arial"/>
              </a:endParaRPr>
            </a:p>
          </p:txBody>
        </p:sp>
        <p:sp>
          <p:nvSpPr>
            <p:cNvPr id="57" name="btfpBulletedList735451">
              <a:extLst>
                <a:ext uri="{FF2B5EF4-FFF2-40B4-BE49-F238E27FC236}">
                  <a16:creationId xmlns:a16="http://schemas.microsoft.com/office/drawing/2014/main" id="{6A6B5BB3-9897-EAB5-BABF-90DC572667AE}"/>
                </a:ext>
              </a:extLst>
            </p:cNvPr>
            <p:cNvSpPr txBox="1"/>
            <p:nvPr>
              <p:custDataLst>
                <p:tags r:id="rId4"/>
              </p:custDataLst>
            </p:nvPr>
          </p:nvSpPr>
          <p:spPr bwMode="gray">
            <a:xfrm>
              <a:off x="408781" y="2794648"/>
              <a:ext cx="2533650" cy="1180699"/>
            </a:xfrm>
            <a:prstGeom prst="rect">
              <a:avLst/>
            </a:prstGeom>
            <a:noFill/>
          </p:spPr>
          <p:txBody>
            <a:bodyPr vert="horz" wrap="square" lIns="36000" tIns="36000" rIns="36000" bIns="36000" rtlCol="0" anchor="t">
              <a:spAutoFit/>
            </a:bodyPr>
            <a:lstStyle/>
            <a:p>
              <a:pPr marL="171450" indent="-171450" algn="ctr">
                <a:buFont typeface="Arial" panose="020B0604020202020204" pitchFamily="34" charset="0"/>
                <a:buChar char="•"/>
              </a:pPr>
              <a:r>
                <a:rPr lang="en-US" sz="1200"/>
                <a:t>Lack of </a:t>
              </a:r>
              <a:r>
                <a:rPr lang="en-US" sz="1200" b="1"/>
                <a:t>consumer awareness</a:t>
              </a:r>
              <a:r>
                <a:rPr lang="en-US" sz="1200"/>
                <a:t> about V2G</a:t>
              </a:r>
              <a:endParaRPr lang="en-US" sz="1200" b="1"/>
            </a:p>
            <a:p>
              <a:pPr marL="171450" indent="-171450" algn="ctr">
                <a:buFont typeface="Arial" panose="020B0604020202020204" pitchFamily="34" charset="0"/>
                <a:buChar char="•"/>
              </a:pPr>
              <a:r>
                <a:rPr lang="en-US" sz="1200" b="1"/>
                <a:t>Strict requirements for consumers </a:t>
              </a:r>
              <a:r>
                <a:rPr lang="en-US" sz="1200"/>
                <a:t>to participate in V2G, such as the EV needing to remain plugged in at specific times of day</a:t>
              </a:r>
              <a:endParaRPr lang="en-US" sz="1200">
                <a:cs typeface="Arial"/>
              </a:endParaRPr>
            </a:p>
          </p:txBody>
        </p:sp>
        <p:sp>
          <p:nvSpPr>
            <p:cNvPr id="58" name="Oval 57">
              <a:extLst>
                <a:ext uri="{FF2B5EF4-FFF2-40B4-BE49-F238E27FC236}">
                  <a16:creationId xmlns:a16="http://schemas.microsoft.com/office/drawing/2014/main" id="{3695D3BC-DE99-D706-563B-08B579BE678C}"/>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grpSp>
      <p:sp>
        <p:nvSpPr>
          <p:cNvPr id="59" name="Arrow: Left-Right 58">
            <a:extLst>
              <a:ext uri="{FF2B5EF4-FFF2-40B4-BE49-F238E27FC236}">
                <a16:creationId xmlns:a16="http://schemas.microsoft.com/office/drawing/2014/main" id="{1794C590-00F0-289C-CC06-58924F947C63}"/>
              </a:ext>
            </a:extLst>
          </p:cNvPr>
          <p:cNvSpPr/>
          <p:nvPr/>
        </p:nvSpPr>
        <p:spPr bwMode="gray">
          <a:xfrm>
            <a:off x="2850317" y="2647815"/>
            <a:ext cx="323357" cy="182814"/>
          </a:xfrm>
          <a:prstGeom prst="lef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0" name="Arrow: Left-Right 59">
            <a:extLst>
              <a:ext uri="{FF2B5EF4-FFF2-40B4-BE49-F238E27FC236}">
                <a16:creationId xmlns:a16="http://schemas.microsoft.com/office/drawing/2014/main" id="{AB191AF9-5ECD-005B-82B7-D4F6A3FB6EB3}"/>
              </a:ext>
            </a:extLst>
          </p:cNvPr>
          <p:cNvSpPr/>
          <p:nvPr/>
        </p:nvSpPr>
        <p:spPr bwMode="gray">
          <a:xfrm>
            <a:off x="5946529" y="2647815"/>
            <a:ext cx="323357" cy="182814"/>
          </a:xfrm>
          <a:prstGeom prst="lef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1" name="Arrow: Left-Right 60">
            <a:extLst>
              <a:ext uri="{FF2B5EF4-FFF2-40B4-BE49-F238E27FC236}">
                <a16:creationId xmlns:a16="http://schemas.microsoft.com/office/drawing/2014/main" id="{BC5D855E-C262-A3DD-6FD6-E92D5706A9CD}"/>
              </a:ext>
            </a:extLst>
          </p:cNvPr>
          <p:cNvSpPr/>
          <p:nvPr/>
        </p:nvSpPr>
        <p:spPr bwMode="gray">
          <a:xfrm>
            <a:off x="9010312" y="2647815"/>
            <a:ext cx="323357" cy="182814"/>
          </a:xfrm>
          <a:prstGeom prst="lef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62" name="Graphic 61" descr="Merger with solid fill">
            <a:extLst>
              <a:ext uri="{FF2B5EF4-FFF2-40B4-BE49-F238E27FC236}">
                <a16:creationId xmlns:a16="http://schemas.microsoft.com/office/drawing/2014/main" id="{BB843358-46C9-C535-0BD4-2567203E721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rot="16200000">
            <a:off x="5632994" y="3398832"/>
            <a:ext cx="914400" cy="914400"/>
          </a:xfrm>
          <a:prstGeom prst="rect">
            <a:avLst/>
          </a:prstGeom>
        </p:spPr>
      </p:pic>
      <p:sp>
        <p:nvSpPr>
          <p:cNvPr id="63" name="Rounded Rectangle 47">
            <a:extLst>
              <a:ext uri="{FF2B5EF4-FFF2-40B4-BE49-F238E27FC236}">
                <a16:creationId xmlns:a16="http://schemas.microsoft.com/office/drawing/2014/main" id="{D7094E45-4382-5BD7-F118-9849497E0FBB}"/>
              </a:ext>
            </a:extLst>
          </p:cNvPr>
          <p:cNvSpPr/>
          <p:nvPr/>
        </p:nvSpPr>
        <p:spPr bwMode="gray">
          <a:xfrm>
            <a:off x="4796920" y="4360490"/>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64" name="Oval 63">
            <a:extLst>
              <a:ext uri="{FF2B5EF4-FFF2-40B4-BE49-F238E27FC236}">
                <a16:creationId xmlns:a16="http://schemas.microsoft.com/office/drawing/2014/main" id="{0FB5C64B-C66A-C15F-213A-1989AC750DA8}"/>
              </a:ext>
            </a:extLst>
          </p:cNvPr>
          <p:cNvSpPr/>
          <p:nvPr/>
        </p:nvSpPr>
        <p:spPr bwMode="gray">
          <a:xfrm>
            <a:off x="5844276" y="4129988"/>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sp>
        <p:nvSpPr>
          <p:cNvPr id="65" name="Rectangle 64">
            <a:extLst>
              <a:ext uri="{FF2B5EF4-FFF2-40B4-BE49-F238E27FC236}">
                <a16:creationId xmlns:a16="http://schemas.microsoft.com/office/drawing/2014/main" id="{C17D000B-B905-A8F7-07F5-241F7EDA324A}"/>
              </a:ext>
            </a:extLst>
          </p:cNvPr>
          <p:cNvSpPr/>
          <p:nvPr/>
        </p:nvSpPr>
        <p:spPr bwMode="gray">
          <a:xfrm>
            <a:off x="4882946" y="4753466"/>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Regulators</a:t>
            </a:r>
          </a:p>
        </p:txBody>
      </p:sp>
      <p:pic>
        <p:nvPicPr>
          <p:cNvPr id="66" name="Graphic 65" descr="Electric car with solid fill">
            <a:extLst>
              <a:ext uri="{FF2B5EF4-FFF2-40B4-BE49-F238E27FC236}">
                <a16:creationId xmlns:a16="http://schemas.microsoft.com/office/drawing/2014/main" id="{EBCFA430-10BE-D96E-6A91-B622DC0BC14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249388" y="1677198"/>
            <a:ext cx="411260" cy="411260"/>
          </a:xfrm>
          <a:prstGeom prst="rect">
            <a:avLst/>
          </a:prstGeom>
        </p:spPr>
      </p:pic>
      <p:pic>
        <p:nvPicPr>
          <p:cNvPr id="67" name="Graphic 66" descr="USB with solid fill">
            <a:extLst>
              <a:ext uri="{FF2B5EF4-FFF2-40B4-BE49-F238E27FC236}">
                <a16:creationId xmlns:a16="http://schemas.microsoft.com/office/drawing/2014/main" id="{E1AA6CC6-A374-A906-3640-0897C035B5A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386822" y="1706142"/>
            <a:ext cx="314455" cy="314455"/>
          </a:xfrm>
          <a:prstGeom prst="rect">
            <a:avLst/>
          </a:prstGeom>
        </p:spPr>
      </p:pic>
      <p:pic>
        <p:nvPicPr>
          <p:cNvPr id="69" name="Graphic 68" descr="Home with solid fill">
            <a:extLst>
              <a:ext uri="{FF2B5EF4-FFF2-40B4-BE49-F238E27FC236}">
                <a16:creationId xmlns:a16="http://schemas.microsoft.com/office/drawing/2014/main" id="{0540E99B-7C72-B70B-CD34-91D4137067FD}"/>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7421485" y="1641396"/>
            <a:ext cx="342103" cy="342103"/>
          </a:xfrm>
          <a:prstGeom prst="rect">
            <a:avLst/>
          </a:prstGeom>
        </p:spPr>
      </p:pic>
      <p:pic>
        <p:nvPicPr>
          <p:cNvPr id="70" name="Graphic 69" descr="Electric Tower with solid fill">
            <a:extLst>
              <a:ext uri="{FF2B5EF4-FFF2-40B4-BE49-F238E27FC236}">
                <a16:creationId xmlns:a16="http://schemas.microsoft.com/office/drawing/2014/main" id="{A22A38A4-31BA-036F-98B6-AE304E128B18}"/>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0488500" y="1634992"/>
            <a:ext cx="373474" cy="373474"/>
          </a:xfrm>
          <a:prstGeom prst="rect">
            <a:avLst/>
          </a:prstGeom>
        </p:spPr>
      </p:pic>
      <p:pic>
        <p:nvPicPr>
          <p:cNvPr id="71" name="Graphic 70" descr="Court with solid fill">
            <a:extLst>
              <a:ext uri="{FF2B5EF4-FFF2-40B4-BE49-F238E27FC236}">
                <a16:creationId xmlns:a16="http://schemas.microsoft.com/office/drawing/2014/main" id="{EEF888F0-5A9E-A0C2-C4AE-92C1B444024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5935402" y="4219535"/>
            <a:ext cx="329812" cy="329812"/>
          </a:xfrm>
          <a:prstGeom prst="rect">
            <a:avLst/>
          </a:prstGeom>
        </p:spPr>
      </p:pic>
      <p:sp>
        <p:nvSpPr>
          <p:cNvPr id="72" name="btfpBulletedList735451">
            <a:extLst>
              <a:ext uri="{FF2B5EF4-FFF2-40B4-BE49-F238E27FC236}">
                <a16:creationId xmlns:a16="http://schemas.microsoft.com/office/drawing/2014/main" id="{827076EA-BE33-3B78-B004-FD3FD647B8CC}"/>
              </a:ext>
            </a:extLst>
          </p:cNvPr>
          <p:cNvSpPr txBox="1"/>
          <p:nvPr>
            <p:custDataLst>
              <p:tags r:id="rId3"/>
            </p:custDataLst>
          </p:nvPr>
        </p:nvSpPr>
        <p:spPr bwMode="gray">
          <a:xfrm>
            <a:off x="4673696" y="5015237"/>
            <a:ext cx="2789353" cy="1180699"/>
          </a:xfrm>
          <a:prstGeom prst="rect">
            <a:avLst/>
          </a:prstGeom>
          <a:noFill/>
        </p:spPr>
        <p:txBody>
          <a:bodyPr vert="horz" wrap="square" lIns="36000" tIns="36000" rIns="36000" bIns="36000" rtlCol="0" anchor="t">
            <a:spAutoFit/>
          </a:bodyPr>
          <a:lstStyle/>
          <a:p>
            <a:pPr marL="171450" indent="-171450" algn="ctr">
              <a:buFont typeface="Arial" panose="020B0604020202020204" pitchFamily="34" charset="0"/>
              <a:buChar char="•"/>
            </a:pPr>
            <a:r>
              <a:rPr lang="en-US" sz="1200" b="1"/>
              <a:t>Underdeveloped regulations for </a:t>
            </a:r>
            <a:r>
              <a:rPr lang="en-US" sz="1200"/>
              <a:t>flexible procurement limit revenue streams available to V2G systems</a:t>
            </a:r>
          </a:p>
          <a:p>
            <a:pPr marL="171450" indent="-171450" algn="ctr">
              <a:buFont typeface="Arial" panose="020B0604020202020204" pitchFamily="34" charset="0"/>
              <a:buChar char="•"/>
            </a:pPr>
            <a:r>
              <a:rPr lang="en-US" sz="1200" b="1"/>
              <a:t>Regulatory enforcement </a:t>
            </a:r>
            <a:r>
              <a:rPr lang="en-US" sz="1200"/>
              <a:t>of V2G standards and protocols is early stage and remains rare</a:t>
            </a:r>
            <a:endParaRPr lang="en-US" sz="1200">
              <a:cs typeface="Arial"/>
            </a:endParaRPr>
          </a:p>
        </p:txBody>
      </p:sp>
      <p:sp>
        <p:nvSpPr>
          <p:cNvPr id="2" name="Rectangle 1">
            <a:extLst>
              <a:ext uri="{FF2B5EF4-FFF2-40B4-BE49-F238E27FC236}">
                <a16:creationId xmlns:a16="http://schemas.microsoft.com/office/drawing/2014/main" id="{321CD532-0B48-5260-FD72-78256F45CD97}"/>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399621211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160F8CF-94E8-BD25-7A71-F70FADDE40B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395" imgH="394" progId="TCLayout.ActiveDocument.1">
                  <p:embed/>
                </p:oleObj>
              </mc:Choice>
              <mc:Fallback>
                <p:oleObj name="think-cell Slide" r:id="rId41" imgW="395" imgH="394" progId="TCLayout.ActiveDocument.1">
                  <p:embed/>
                  <p:pic>
                    <p:nvPicPr>
                      <p:cNvPr id="7" name="think-cell data - do not delete" hidden="1">
                        <a:extLst>
                          <a:ext uri="{FF2B5EF4-FFF2-40B4-BE49-F238E27FC236}">
                            <a16:creationId xmlns:a16="http://schemas.microsoft.com/office/drawing/2014/main" id="{1160F8CF-94E8-BD25-7A71-F70FADDE40B4}"/>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158F0726-2172-27CD-AA6C-077A9D05A29A}"/>
              </a:ext>
            </a:extLst>
          </p:cNvPr>
          <p:cNvSpPr>
            <a:spLocks noGrp="1"/>
          </p:cNvSpPr>
          <p:nvPr>
            <p:ph type="title"/>
          </p:nvPr>
        </p:nvSpPr>
        <p:spPr/>
        <p:txBody>
          <a:bodyPr vert="horz">
            <a:noAutofit/>
          </a:bodyPr>
          <a:lstStyle/>
          <a:p>
            <a:r>
              <a:rPr lang="en-US" altLang="ko-KR"/>
              <a:t>The most promising V2G applications are frequency control and load leveling; charging power and efficiency can enhance benefits</a:t>
            </a:r>
            <a:endParaRPr lang="en-US"/>
          </a:p>
        </p:txBody>
      </p:sp>
      <p:sp>
        <p:nvSpPr>
          <p:cNvPr id="3" name="Content Placeholder 2">
            <a:extLst>
              <a:ext uri="{FF2B5EF4-FFF2-40B4-BE49-F238E27FC236}">
                <a16:creationId xmlns:a16="http://schemas.microsoft.com/office/drawing/2014/main" id="{5AFEF21E-D938-8C5F-FE06-09E03BE9CEF0}"/>
              </a:ext>
            </a:extLst>
          </p:cNvPr>
          <p:cNvSpPr>
            <a:spLocks noGrp="1"/>
          </p:cNvSpPr>
          <p:nvPr>
            <p:ph sz="quarter" idx="4294967295"/>
          </p:nvPr>
        </p:nvSpPr>
        <p:spPr>
          <a:xfrm>
            <a:off x="326220" y="1553764"/>
            <a:ext cx="8980488" cy="274637"/>
          </a:xfrm>
        </p:spPr>
        <p:txBody>
          <a:bodyPr>
            <a:noAutofit/>
          </a:bodyPr>
          <a:lstStyle/>
          <a:p>
            <a:pPr marL="0" indent="0">
              <a:buNone/>
            </a:pPr>
            <a:r>
              <a:rPr lang="en-US" altLang="ko-KR" sz="1400" b="1" dirty="0"/>
              <a:t>Factors influencing the net revenue of V2G business</a:t>
            </a:r>
          </a:p>
          <a:p>
            <a:pPr marL="0" indent="0">
              <a:buNone/>
            </a:pPr>
            <a:endParaRPr lang="en-US" sz="1400" dirty="0"/>
          </a:p>
        </p:txBody>
      </p:sp>
      <p:sp>
        <p:nvSpPr>
          <p:cNvPr id="10" name="TextBox 9">
            <a:extLst>
              <a:ext uri="{FF2B5EF4-FFF2-40B4-BE49-F238E27FC236}">
                <a16:creationId xmlns:a16="http://schemas.microsoft.com/office/drawing/2014/main" id="{E744FDC8-9685-78AE-7D1B-BE16C7BED422}"/>
              </a:ext>
            </a:extLst>
          </p:cNvPr>
          <p:cNvSpPr txBox="1"/>
          <p:nvPr/>
        </p:nvSpPr>
        <p:spPr>
          <a:xfrm>
            <a:off x="1756663" y="3124200"/>
            <a:ext cx="630942" cy="307975"/>
          </a:xfrm>
          <a:prstGeom prst="rect">
            <a:avLst/>
          </a:prstGeom>
          <a:noFill/>
        </p:spPr>
        <p:txBody>
          <a:bodyPr wrap="none" lIns="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181A1C"/>
                </a:solidFill>
                <a:effectLst/>
                <a:uLnTx/>
                <a:uFillTx/>
                <a:latin typeface="Arial"/>
                <a:ea typeface="+mn-ea"/>
                <a:cs typeface="+mn-cs"/>
              </a:rPr>
              <a:t>Player</a:t>
            </a:r>
          </a:p>
        </p:txBody>
      </p:sp>
      <p:sp>
        <p:nvSpPr>
          <p:cNvPr id="11" name="TextBox 10">
            <a:extLst>
              <a:ext uri="{FF2B5EF4-FFF2-40B4-BE49-F238E27FC236}">
                <a16:creationId xmlns:a16="http://schemas.microsoft.com/office/drawing/2014/main" id="{CCDC5171-554A-52CF-594E-37FEDF70DAD2}"/>
              </a:ext>
            </a:extLst>
          </p:cNvPr>
          <p:cNvSpPr txBox="1"/>
          <p:nvPr/>
        </p:nvSpPr>
        <p:spPr>
          <a:xfrm>
            <a:off x="1756663" y="1906588"/>
            <a:ext cx="1065356" cy="307777"/>
          </a:xfrm>
          <a:prstGeom prst="rect">
            <a:avLst/>
          </a:prstGeom>
          <a:noFill/>
        </p:spPr>
        <p:txBody>
          <a:bodyPr wrap="none" lIns="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181A1C"/>
                </a:solidFill>
                <a:effectLst/>
                <a:uLnTx/>
                <a:uFillTx/>
                <a:latin typeface="Arial"/>
                <a:ea typeface="+mn-ea"/>
                <a:cs typeface="+mn-cs"/>
              </a:rPr>
              <a:t>Application</a:t>
            </a:r>
          </a:p>
        </p:txBody>
      </p:sp>
      <p:sp>
        <p:nvSpPr>
          <p:cNvPr id="12" name="TextBox 11">
            <a:extLst>
              <a:ext uri="{FF2B5EF4-FFF2-40B4-BE49-F238E27FC236}">
                <a16:creationId xmlns:a16="http://schemas.microsoft.com/office/drawing/2014/main" id="{100F61DD-8F25-C25A-5E26-FD2A4120B09F}"/>
              </a:ext>
            </a:extLst>
          </p:cNvPr>
          <p:cNvSpPr txBox="1"/>
          <p:nvPr/>
        </p:nvSpPr>
        <p:spPr>
          <a:xfrm>
            <a:off x="1756663" y="3795713"/>
            <a:ext cx="1012192" cy="523875"/>
          </a:xfrm>
          <a:prstGeom prst="rect">
            <a:avLst/>
          </a:prstGeom>
          <a:noFill/>
        </p:spPr>
        <p:txBody>
          <a:bodyPr wrap="square" lIns="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181A1C"/>
                </a:solidFill>
                <a:effectLst/>
                <a:uLnTx/>
                <a:uFillTx/>
                <a:latin typeface="Arial"/>
                <a:ea typeface="+mn-ea"/>
                <a:cs typeface="+mn-cs"/>
              </a:rPr>
              <a:t>Technical conditions</a:t>
            </a:r>
          </a:p>
        </p:txBody>
      </p:sp>
      <p:cxnSp>
        <p:nvCxnSpPr>
          <p:cNvPr id="13" name="btfpColumnHeaderBoxLine739433">
            <a:extLst>
              <a:ext uri="{FF2B5EF4-FFF2-40B4-BE49-F238E27FC236}">
                <a16:creationId xmlns:a16="http://schemas.microsoft.com/office/drawing/2014/main" id="{0190C7B8-4851-BA07-B1B3-3029DDD777D7}"/>
              </a:ext>
            </a:extLst>
          </p:cNvPr>
          <p:cNvCxnSpPr>
            <a:cxnSpLocks/>
          </p:cNvCxnSpPr>
          <p:nvPr/>
        </p:nvCxnSpPr>
        <p:spPr bwMode="gray">
          <a:xfrm>
            <a:off x="330199" y="1828800"/>
            <a:ext cx="853135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D996F52-5D80-E8A5-2656-1048C88234E6}"/>
              </a:ext>
            </a:extLst>
          </p:cNvPr>
          <p:cNvSpPr txBox="1"/>
          <p:nvPr/>
        </p:nvSpPr>
        <p:spPr>
          <a:xfrm>
            <a:off x="1756663" y="5163018"/>
            <a:ext cx="1014984" cy="523875"/>
          </a:xfrm>
          <a:prstGeom prst="rect">
            <a:avLst/>
          </a:prstGeom>
          <a:noFill/>
        </p:spPr>
        <p:txBody>
          <a:bodyPr wrap="square" lIns="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181A1C"/>
                </a:solidFill>
                <a:effectLst/>
                <a:uLnTx/>
                <a:uFillTx/>
                <a:latin typeface="Arial"/>
                <a:ea typeface="+mn-ea"/>
                <a:cs typeface="+mn-cs"/>
              </a:rPr>
              <a:t>Other factors</a:t>
            </a:r>
          </a:p>
        </p:txBody>
      </p:sp>
      <p:cxnSp>
        <p:nvCxnSpPr>
          <p:cNvPr id="15" name="Straight Connector 14">
            <a:extLst>
              <a:ext uri="{FF2B5EF4-FFF2-40B4-BE49-F238E27FC236}">
                <a16:creationId xmlns:a16="http://schemas.microsoft.com/office/drawing/2014/main" id="{E0C5068E-A014-8620-538E-8F7A555BC997}"/>
              </a:ext>
            </a:extLst>
          </p:cNvPr>
          <p:cNvCxnSpPr>
            <a:cxnSpLocks/>
          </p:cNvCxnSpPr>
          <p:nvPr/>
        </p:nvCxnSpPr>
        <p:spPr bwMode="gray">
          <a:xfrm>
            <a:off x="1759879" y="3078163"/>
            <a:ext cx="7101672"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746805B-3CF1-2AAE-DEE2-1E842785DAD7}"/>
              </a:ext>
            </a:extLst>
          </p:cNvPr>
          <p:cNvCxnSpPr>
            <a:cxnSpLocks/>
          </p:cNvCxnSpPr>
          <p:nvPr/>
        </p:nvCxnSpPr>
        <p:spPr bwMode="gray">
          <a:xfrm>
            <a:off x="1759879" y="3740150"/>
            <a:ext cx="7101672"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FA3E1A9-E318-51D4-F94F-9B85F29BC68E}"/>
              </a:ext>
            </a:extLst>
          </p:cNvPr>
          <p:cNvCxnSpPr>
            <a:cxnSpLocks/>
          </p:cNvCxnSpPr>
          <p:nvPr/>
        </p:nvCxnSpPr>
        <p:spPr bwMode="gray">
          <a:xfrm>
            <a:off x="1756663" y="5134443"/>
            <a:ext cx="7104888"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45" name="Chart 44">
            <a:extLst>
              <a:ext uri="{FF2B5EF4-FFF2-40B4-BE49-F238E27FC236}">
                <a16:creationId xmlns:a16="http://schemas.microsoft.com/office/drawing/2014/main" id="{EFBD05F7-598C-4E80-B2F9-D0EA84158D9F}"/>
              </a:ext>
            </a:extLst>
          </p:cNvPr>
          <p:cNvGraphicFramePr/>
          <p:nvPr>
            <p:custDataLst>
              <p:tags r:id="rId2"/>
            </p:custDataLst>
          </p:nvPr>
        </p:nvGraphicFramePr>
        <p:xfrm>
          <a:off x="3903663" y="2051050"/>
          <a:ext cx="5033962" cy="719138"/>
        </p:xfrm>
        <a:graphic>
          <a:graphicData uri="http://schemas.openxmlformats.org/drawingml/2006/chart">
            <c:chart xmlns:c="http://schemas.openxmlformats.org/drawingml/2006/chart" xmlns:r="http://schemas.openxmlformats.org/officeDocument/2006/relationships" r:id="rId43"/>
          </a:graphicData>
        </a:graphic>
      </p:graphicFrame>
      <p:cxnSp>
        <p:nvCxnSpPr>
          <p:cNvPr id="378" name="Straight Connector 377">
            <a:extLst>
              <a:ext uri="{FF2B5EF4-FFF2-40B4-BE49-F238E27FC236}">
                <a16:creationId xmlns:a16="http://schemas.microsoft.com/office/drawing/2014/main" id="{7F85609E-D99C-F3C6-4AFF-9C08C0174DCC}"/>
              </a:ext>
            </a:extLst>
          </p:cNvPr>
          <p:cNvCxnSpPr/>
          <p:nvPr>
            <p:custDataLst>
              <p:tags r:id="rId3"/>
            </p:custDataLst>
          </p:nvPr>
        </p:nvCxnSpPr>
        <p:spPr bwMode="auto">
          <a:xfrm>
            <a:off x="4333875" y="2559050"/>
            <a:ext cx="0"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49"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4291013" y="2436813"/>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90DB69-9648-42A1-A577-292A30418890}"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4083050" y="2622550"/>
            <a:ext cx="5016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87247CD-5B21-4BEB-9289-BD2C903331E2}" type="datetime'E''''n''er''g''''y'' a''r''''''''''b''i''''t''''''rage'''">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Energy arbitrage</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3437723D-29F8-E8BC-2A3A-7CE73C740565}"/>
              </a:ext>
            </a:extLst>
          </p:cNvPr>
          <p:cNvSpPr>
            <a:spLocks noGrp="1"/>
          </p:cNvSpPr>
          <p:nvPr>
            <p:custDataLst>
              <p:tags r:id="rId6"/>
            </p:custDataLst>
          </p:nvPr>
        </p:nvSpPr>
        <p:spPr bwMode="auto">
          <a:xfrm>
            <a:off x="4762500" y="2622550"/>
            <a:ext cx="533400" cy="4095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77B2C38-3645-48AB-AA52-E9EDB4285705}" type="datetime'C''h''a''rgin''''''g'' ''c''o''''''''s''''t reduct''i''o''''n'">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Charging cost reduction</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D79A12FA-3572-DEF6-9A6D-A15457FD1AC3}"/>
              </a:ext>
            </a:extLst>
          </p:cNvPr>
          <p:cNvSpPr>
            <a:spLocks noGrp="1"/>
          </p:cNvSpPr>
          <p:nvPr>
            <p:custDataLst>
              <p:tags r:id="rId7"/>
            </p:custDataLst>
          </p:nvPr>
        </p:nvSpPr>
        <p:spPr bwMode="auto">
          <a:xfrm>
            <a:off x="5505450" y="2622550"/>
            <a:ext cx="4381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4F65EA-7BC5-49F1-A9D0-2989F7F8EBE8}" type="datetime'''''''L''oa''''''''''''d'' ''le''''''''''''v''''eli''ng'''''''">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Load leveling</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B842448D-39D7-3141-9EA1-2B1ADB42286B}"/>
              </a:ext>
            </a:extLst>
          </p:cNvPr>
          <p:cNvSpPr>
            <a:spLocks noGrp="1"/>
          </p:cNvSpPr>
          <p:nvPr>
            <p:custDataLst>
              <p:tags r:id="rId8"/>
            </p:custDataLst>
          </p:nvPr>
        </p:nvSpPr>
        <p:spPr bwMode="auto">
          <a:xfrm>
            <a:off x="6197600" y="2622550"/>
            <a:ext cx="4445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C67CAD-9A78-4496-9F74-1F873B6D7B60}" type="datetime'P''e''''a''k'''''' sh''''av''''''''''''''''i''''''ng'''">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Peak shaving</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58" name="Text Placeholder 10">
            <a:extLst>
              <a:ext uri="{FF2B5EF4-FFF2-40B4-BE49-F238E27FC236}">
                <a16:creationId xmlns:a16="http://schemas.microsoft.com/office/drawing/2014/main" id="{64A2D33E-3E53-4B45-A521-D1AE58FFF309}"/>
              </a:ext>
            </a:extLst>
          </p:cNvPr>
          <p:cNvSpPr>
            <a:spLocks noGrp="1"/>
          </p:cNvSpPr>
          <p:nvPr>
            <p:custDataLst>
              <p:tags r:id="rId9"/>
            </p:custDataLst>
          </p:nvPr>
        </p:nvSpPr>
        <p:spPr bwMode="auto">
          <a:xfrm>
            <a:off x="6856413" y="2622550"/>
            <a:ext cx="5207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54E80B9-6595-4FEC-B3BE-E486C44C9603}" type="datetime'''P''''''''r''''i''''m''''''a''''ry ''''re''s''''pon''se'''''">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Primary response</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40" name="Text Placeholder 10">
            <a:extLst>
              <a:ext uri="{FF2B5EF4-FFF2-40B4-BE49-F238E27FC236}">
                <a16:creationId xmlns:a16="http://schemas.microsoft.com/office/drawing/2014/main" id="{B44C6B77-1675-838A-7D58-1F8B5B9FE98A}"/>
              </a:ext>
            </a:extLst>
          </p:cNvPr>
          <p:cNvSpPr>
            <a:spLocks noGrp="1"/>
          </p:cNvSpPr>
          <p:nvPr>
            <p:custDataLst>
              <p:tags r:id="rId10"/>
            </p:custDataLst>
          </p:nvPr>
        </p:nvSpPr>
        <p:spPr bwMode="auto">
          <a:xfrm>
            <a:off x="7513638" y="2622550"/>
            <a:ext cx="5969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583B68-D60D-48C1-B5B9-E8FBB6AE18B0}" type="datetime'S''ec''''on''d''ary'''''''' r''''''''e''s''''''''po''''''nse'">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Secondary response</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43" name="Text Placeholder 10">
            <a:extLst>
              <a:ext uri="{FF2B5EF4-FFF2-40B4-BE49-F238E27FC236}">
                <a16:creationId xmlns:a16="http://schemas.microsoft.com/office/drawing/2014/main" id="{7F329709-DEF5-294D-3C83-428AFAF7CFBE}"/>
              </a:ext>
            </a:extLst>
          </p:cNvPr>
          <p:cNvSpPr>
            <a:spLocks noGrp="1"/>
          </p:cNvSpPr>
          <p:nvPr>
            <p:custDataLst>
              <p:tags r:id="rId11"/>
            </p:custDataLst>
          </p:nvPr>
        </p:nvSpPr>
        <p:spPr bwMode="auto">
          <a:xfrm>
            <a:off x="8247063" y="2622550"/>
            <a:ext cx="5207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19B5AB4-BEF1-46C9-B865-9DE4F3C688BE}" type="datetime'''T''e''rti''a''''''r''''''''''''''y'' r''e''''s''''p''onse'">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Tertiary response</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6"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5581649" y="2349500"/>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315556C-4710-41E7-9D75-97A347611201}" type="datetime'''1'''',''''''''''''''''''4''''''0''''0'''''">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1,400</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42"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7669213" y="2349500"/>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D3C3A8C-9B33-41C9-AFE1-B2E0133440A8}" type="datetime'''''''1'''''''''''''''',''4''''''''''''''''''0''''''''0'">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1,400</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89" name="TextBox 88">
            <a:extLst>
              <a:ext uri="{FF2B5EF4-FFF2-40B4-BE49-F238E27FC236}">
                <a16:creationId xmlns:a16="http://schemas.microsoft.com/office/drawing/2014/main" id="{03F91D81-CE71-4725-C31A-4EA1540ED99C}"/>
              </a:ext>
            </a:extLst>
          </p:cNvPr>
          <p:cNvSpPr txBox="1"/>
          <p:nvPr/>
        </p:nvSpPr>
        <p:spPr>
          <a:xfrm>
            <a:off x="313121" y="1885439"/>
            <a:ext cx="1445745" cy="954107"/>
          </a:xfrm>
          <a:prstGeom prst="rect">
            <a:avLst/>
          </a:prstGeom>
          <a:noFill/>
        </p:spPr>
        <p:txBody>
          <a:bodyPr wrap="square"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181A1C"/>
                </a:solidFill>
                <a:effectLst/>
                <a:uLnTx/>
                <a:uFillTx/>
                <a:latin typeface="Arial"/>
                <a:ea typeface="+mn-ea"/>
                <a:cs typeface="+mn-cs"/>
              </a:rPr>
              <a:t>Relative effects of key factors on net revenue,</a:t>
            </a:r>
            <a:r>
              <a:rPr kumimoji="0" lang="en-US" sz="1400" b="0" i="0" u="none" strike="noStrike" kern="1200" cap="none" spc="0" normalizeH="0" baseline="0" noProof="0">
                <a:ln>
                  <a:noFill/>
                </a:ln>
                <a:solidFill>
                  <a:srgbClr val="181A1C"/>
                </a:solidFill>
                <a:effectLst/>
                <a:uLnTx/>
                <a:uFillTx/>
                <a:latin typeface="Arial"/>
                <a:ea typeface="+mn-ea"/>
                <a:cs typeface="+mn-cs"/>
              </a:rPr>
              <a:t> €</a:t>
            </a:r>
          </a:p>
        </p:txBody>
      </p:sp>
      <p:sp>
        <p:nvSpPr>
          <p:cNvPr id="90" name="TextBox 89">
            <a:extLst>
              <a:ext uri="{FF2B5EF4-FFF2-40B4-BE49-F238E27FC236}">
                <a16:creationId xmlns:a16="http://schemas.microsoft.com/office/drawing/2014/main" id="{D1C94145-E8A2-DD20-4593-BFA4D41D1D30}"/>
              </a:ext>
            </a:extLst>
          </p:cNvPr>
          <p:cNvSpPr txBox="1"/>
          <p:nvPr/>
        </p:nvSpPr>
        <p:spPr>
          <a:xfrm>
            <a:off x="312390" y="2827337"/>
            <a:ext cx="1445745" cy="3393237"/>
          </a:xfrm>
          <a:prstGeom prst="rect">
            <a:avLst/>
          </a:prstGeom>
          <a:noFill/>
        </p:spPr>
        <p:txBody>
          <a:bodyPr wrap="square" rtlCol="0">
            <a:spAutoFit/>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lang="en-US" sz="950">
                <a:solidFill>
                  <a:srgbClr val="181A1C"/>
                </a:solidFill>
                <a:latin typeface="Arial"/>
              </a:rPr>
              <a:t>N</a:t>
            </a:r>
            <a:r>
              <a:rPr kumimoji="0" lang="en-US" sz="950" b="0" i="0" u="none" strike="noStrike" kern="1200" cap="none" spc="0" normalizeH="0" baseline="0" noProof="0">
                <a:ln>
                  <a:noFill/>
                </a:ln>
                <a:solidFill>
                  <a:srgbClr val="181A1C"/>
                </a:solidFill>
                <a:effectLst/>
                <a:uLnTx/>
                <a:uFillTx/>
                <a:latin typeface="Arial"/>
                <a:ea typeface="+mn-ea"/>
                <a:cs typeface="+mn-cs"/>
              </a:rPr>
              <a:t>umbers on the right are </a:t>
            </a:r>
            <a:r>
              <a:rPr kumimoji="0" lang="en-US" sz="950" b="1" i="0" u="none" strike="noStrike" kern="1200" cap="none" spc="0" normalizeH="0" baseline="0" noProof="0">
                <a:ln>
                  <a:noFill/>
                </a:ln>
                <a:solidFill>
                  <a:srgbClr val="181A1C"/>
                </a:solidFill>
                <a:effectLst/>
                <a:uLnTx/>
                <a:uFillTx/>
                <a:latin typeface="Arial"/>
                <a:ea typeface="+mn-ea"/>
                <a:cs typeface="+mn-cs"/>
              </a:rPr>
              <a:t>regression coefficients</a:t>
            </a:r>
            <a:r>
              <a:rPr kumimoji="0" lang="en-US" sz="950" b="0" i="0" u="none" strike="noStrike" kern="1200" cap="none" spc="0" normalizeH="0" baseline="0" noProof="0">
                <a:ln>
                  <a:noFill/>
                </a:ln>
                <a:solidFill>
                  <a:srgbClr val="181A1C"/>
                </a:solidFill>
                <a:effectLst/>
                <a:uLnTx/>
                <a:uFillTx/>
                <a:latin typeface="Arial"/>
                <a:ea typeface="+mn-ea"/>
                <a:cs typeface="+mn-cs"/>
              </a:rPr>
              <a:t> from a multivariate model with:</a:t>
            </a:r>
          </a:p>
          <a:p>
            <a:pPr marL="177800" marR="0" lvl="0" indent="-177800" algn="l" defTabSz="7112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950" b="0" i="0" u="none" strike="noStrike" kern="1200" cap="none" spc="0" normalizeH="0" baseline="0" noProof="0">
                <a:ln>
                  <a:noFill/>
                </a:ln>
                <a:solidFill>
                  <a:srgbClr val="181A1C"/>
                </a:solidFill>
                <a:effectLst/>
                <a:uLnTx/>
                <a:uFillTx/>
                <a:latin typeface="Arial"/>
                <a:ea typeface="+mn-ea"/>
                <a:cs typeface="+mn-cs"/>
              </a:rPr>
              <a:t>Dependent variable: </a:t>
            </a:r>
            <a:r>
              <a:rPr kumimoji="0" lang="en-US" sz="950" b="1" i="0" u="none" strike="noStrike" kern="1200" cap="none" spc="0" normalizeH="0" baseline="0" noProof="0">
                <a:ln>
                  <a:noFill/>
                </a:ln>
                <a:solidFill>
                  <a:srgbClr val="181A1C"/>
                </a:solidFill>
                <a:effectLst/>
                <a:uLnTx/>
                <a:uFillTx/>
                <a:latin typeface="Arial"/>
                <a:ea typeface="+mn-ea"/>
                <a:cs typeface="+mn-cs"/>
              </a:rPr>
              <a:t>net revenue (revenue -  battery degradation cost)</a:t>
            </a:r>
          </a:p>
          <a:p>
            <a:pPr marL="177800" marR="0" lvl="0" indent="-177800" algn="l" defTabSz="7112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950" b="0" i="0" u="none" strike="noStrike" kern="1200" cap="none" spc="0" normalizeH="0" baseline="0" noProof="0">
                <a:ln>
                  <a:noFill/>
                </a:ln>
                <a:solidFill>
                  <a:srgbClr val="181A1C"/>
                </a:solidFill>
                <a:effectLst/>
                <a:uLnTx/>
                <a:uFillTx/>
                <a:latin typeface="Arial"/>
                <a:ea typeface="+mn-ea"/>
                <a:cs typeface="+mn-cs"/>
              </a:rPr>
              <a:t>Independent variables: </a:t>
            </a:r>
            <a:r>
              <a:rPr kumimoji="0" lang="en-US" sz="950" b="1" i="0" u="none" strike="noStrike" kern="1200" cap="none" spc="0" normalizeH="0" baseline="0" noProof="0">
                <a:ln>
                  <a:noFill/>
                </a:ln>
                <a:solidFill>
                  <a:srgbClr val="181A1C"/>
                </a:solidFill>
                <a:effectLst/>
                <a:uLnTx/>
                <a:uFillTx/>
                <a:latin typeface="Arial"/>
                <a:ea typeface="+mn-ea"/>
                <a:cs typeface="+mn-cs"/>
              </a:rPr>
              <a:t>applications, players, technical conditions, market conditions, control variables</a:t>
            </a: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950" b="1" i="0" u="none" strike="noStrike" kern="1200" cap="none" spc="0" normalizeH="0" baseline="0" noProof="0">
                <a:ln>
                  <a:noFill/>
                </a:ln>
                <a:solidFill>
                  <a:srgbClr val="181A1C"/>
                </a:solidFill>
                <a:effectLst/>
                <a:uLnTx/>
                <a:uFillTx/>
                <a:latin typeface="Arial"/>
                <a:ea typeface="+mn-ea"/>
                <a:cs typeface="+mn-cs"/>
              </a:rPr>
              <a:t>The larger the positive coefficient</a:t>
            </a:r>
            <a:r>
              <a:rPr kumimoji="0" lang="en-US" sz="950" b="0" i="0" u="none" strike="noStrike" kern="1200" cap="none" spc="0" normalizeH="0" baseline="0" noProof="0">
                <a:ln>
                  <a:noFill/>
                </a:ln>
                <a:solidFill>
                  <a:srgbClr val="181A1C"/>
                </a:solidFill>
                <a:effectLst/>
                <a:uLnTx/>
                <a:uFillTx/>
                <a:latin typeface="Arial"/>
                <a:ea typeface="+mn-ea"/>
                <a:cs typeface="+mn-cs"/>
              </a:rPr>
              <a:t> the independent variable has, </a:t>
            </a:r>
            <a:r>
              <a:rPr kumimoji="0" lang="en-US" sz="950" b="1" i="0" u="none" strike="noStrike" kern="1200" cap="none" spc="0" normalizeH="0" baseline="0" noProof="0">
                <a:ln>
                  <a:noFill/>
                </a:ln>
                <a:solidFill>
                  <a:srgbClr val="181A1C"/>
                </a:solidFill>
                <a:effectLst/>
                <a:uLnTx/>
                <a:uFillTx/>
                <a:latin typeface="Arial"/>
                <a:ea typeface="+mn-ea"/>
                <a:cs typeface="+mn-cs"/>
              </a:rPr>
              <a:t>the higher the net revenue</a:t>
            </a:r>
            <a:r>
              <a:rPr kumimoji="0" lang="en-US" sz="950" b="0" i="0" u="none" strike="noStrike" kern="1200" cap="none" spc="0" normalizeH="0" baseline="0" noProof="0">
                <a:ln>
                  <a:noFill/>
                </a:ln>
                <a:solidFill>
                  <a:srgbClr val="181A1C"/>
                </a:solidFill>
                <a:effectLst/>
                <a:uLnTx/>
                <a:uFillTx/>
                <a:latin typeface="Arial"/>
                <a:ea typeface="+mn-ea"/>
                <a:cs typeface="+mn-cs"/>
              </a:rPr>
              <a:t> observed</a:t>
            </a:r>
          </a:p>
        </p:txBody>
      </p:sp>
      <p:graphicFrame>
        <p:nvGraphicFramePr>
          <p:cNvPr id="8" name="Chart 7">
            <a:extLst>
              <a:ext uri="{FF2B5EF4-FFF2-40B4-BE49-F238E27FC236}">
                <a16:creationId xmlns:a16="http://schemas.microsoft.com/office/drawing/2014/main" id="{BC29DF7A-6A02-4A7A-E71D-6514E4B8A624}"/>
              </a:ext>
            </a:extLst>
          </p:cNvPr>
          <p:cNvGraphicFramePr/>
          <p:nvPr>
            <p:custDataLst>
              <p:tags r:id="rId14"/>
            </p:custDataLst>
          </p:nvPr>
        </p:nvGraphicFramePr>
        <p:xfrm>
          <a:off x="3919538" y="2947988"/>
          <a:ext cx="5033962" cy="657225"/>
        </p:xfrm>
        <a:graphic>
          <a:graphicData uri="http://schemas.openxmlformats.org/drawingml/2006/chart">
            <c:chart xmlns:c="http://schemas.openxmlformats.org/drawingml/2006/chart" xmlns:r="http://schemas.openxmlformats.org/officeDocument/2006/relationships" r:id="rId44"/>
          </a:graphicData>
        </a:graphic>
      </p:graphicFrame>
      <p:cxnSp>
        <p:nvCxnSpPr>
          <p:cNvPr id="381" name="Straight Connector 380">
            <a:extLst>
              <a:ext uri="{FF2B5EF4-FFF2-40B4-BE49-F238E27FC236}">
                <a16:creationId xmlns:a16="http://schemas.microsoft.com/office/drawing/2014/main" id="{02C72CCA-DB28-AF4D-AD86-9D4F2A74E482}"/>
              </a:ext>
            </a:extLst>
          </p:cNvPr>
          <p:cNvCxnSpPr/>
          <p:nvPr>
            <p:custDataLst>
              <p:tags r:id="rId15"/>
            </p:custDataLst>
          </p:nvPr>
        </p:nvCxnSpPr>
        <p:spPr bwMode="auto">
          <a:xfrm>
            <a:off x="4813300" y="3379788"/>
            <a:ext cx="0"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52"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4770438" y="3257550"/>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A1407CB-2D9A-4C36-87A4-F4803D327C36}"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92" name="Text Placeholder 10">
            <a:extLst>
              <a:ext uri="{FF2B5EF4-FFF2-40B4-BE49-F238E27FC236}">
                <a16:creationId xmlns:a16="http://schemas.microsoft.com/office/drawing/2014/main" id="{BB53C070-3C92-6DEB-D049-6F949A972B82}"/>
              </a:ext>
            </a:extLst>
          </p:cNvPr>
          <p:cNvSpPr>
            <a:spLocks noGrp="1"/>
          </p:cNvSpPr>
          <p:nvPr>
            <p:custDataLst>
              <p:tags r:id="rId17"/>
            </p:custDataLst>
          </p:nvPr>
        </p:nvSpPr>
        <p:spPr bwMode="auto">
          <a:xfrm>
            <a:off x="4441825" y="3511550"/>
            <a:ext cx="7429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4CF007D-3BC2-4534-9D8C-659854E2E302}" type="datetime'''''''G''''''''r''''''i''''''d o''''''''pe''''ra''''t''''or'">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Grid operator</a:t>
            </a:fld>
            <a:br>
              <a:rPr kumimoji="0" lang="en-US" altLang="en-US" sz="900" b="1" i="0" u="none" strike="noStrike" kern="1200" cap="none" spc="0" normalizeH="0" baseline="0" noProof="0">
                <a:ln>
                  <a:noFill/>
                </a:ln>
                <a:solidFill>
                  <a:srgbClr val="000000"/>
                </a:solidFill>
                <a:effectLst/>
                <a:uLnTx/>
                <a:uFillTx/>
                <a:latin typeface="Arial"/>
                <a:ea typeface="+mn-ea"/>
                <a:cs typeface="+mn-cs"/>
              </a:rPr>
            </a:br>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53"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6330950" y="3351213"/>
            <a:ext cx="209550" cy="122238"/>
          </a:xfrm>
          <a:prstGeom prst="rect">
            <a:avLst/>
          </a:prstGeom>
          <a:solidFill>
            <a:schemeClr val="tx2"/>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C30C3E"/>
                </a:solidFill>
                <a:effectLst/>
                <a:uLnTx/>
                <a:uFillTx/>
                <a:latin typeface="Arial"/>
                <a:ea typeface="+mn-ea"/>
                <a:cs typeface="+mn-cs"/>
              </a:rPr>
              <a:t>(30)</a:t>
            </a:r>
            <a:endParaRPr kumimoji="0" lang="en-US" sz="800" b="0" i="0" u="none" strike="noStrike" kern="1200" cap="none" spc="0" normalizeH="0" baseline="0" noProof="0">
              <a:ln>
                <a:noFill/>
              </a:ln>
              <a:solidFill>
                <a:srgbClr val="C30C3E"/>
              </a:solidFill>
              <a:effectLst/>
              <a:uLnTx/>
              <a:uFillTx/>
              <a:latin typeface="Arial"/>
              <a:ea typeface="+mn-ea"/>
              <a:cs typeface="+mn-cs"/>
            </a:endParaRPr>
          </a:p>
        </p:txBody>
      </p:sp>
      <p:sp>
        <p:nvSpPr>
          <p:cNvPr id="116" name="Text Placeholder 10">
            <a:extLst>
              <a:ext uri="{FF2B5EF4-FFF2-40B4-BE49-F238E27FC236}">
                <a16:creationId xmlns:a16="http://schemas.microsoft.com/office/drawing/2014/main" id="{BCFC1595-811A-31A2-2D48-80BF15481FC9}"/>
              </a:ext>
            </a:extLst>
          </p:cNvPr>
          <p:cNvSpPr>
            <a:spLocks noGrp="1"/>
          </p:cNvSpPr>
          <p:nvPr>
            <p:custDataLst>
              <p:tags r:id="rId19"/>
            </p:custDataLst>
          </p:nvPr>
        </p:nvSpPr>
        <p:spPr bwMode="auto">
          <a:xfrm>
            <a:off x="5981700" y="3511550"/>
            <a:ext cx="908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811A29-0907-470A-B343-4233BF181DF6}" type="datetime'''''''''F''l''''ee''''''''t a''''''gg''r''eg''''''''ator'">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Fleet aggregator</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119" name="Text Placeholder 10">
            <a:extLst>
              <a:ext uri="{FF2B5EF4-FFF2-40B4-BE49-F238E27FC236}">
                <a16:creationId xmlns:a16="http://schemas.microsoft.com/office/drawing/2014/main" id="{C98976E8-C224-52B7-39A2-26FA7D3C96B3}"/>
              </a:ext>
            </a:extLst>
          </p:cNvPr>
          <p:cNvSpPr>
            <a:spLocks noGrp="1"/>
          </p:cNvSpPr>
          <p:nvPr>
            <p:custDataLst>
              <p:tags r:id="rId20"/>
            </p:custDataLst>
          </p:nvPr>
        </p:nvSpPr>
        <p:spPr bwMode="auto">
          <a:xfrm>
            <a:off x="7669213" y="3511550"/>
            <a:ext cx="781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60F209F-BAAA-4AC4-AB94-C9C139582F0A}" type="datetime'V''''''''''e''hi''cle ''o''''''''w''''''n''''''''''''e''r'''''">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Vehicle owner</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51" name="Chart 50">
            <a:extLst>
              <a:ext uri="{FF2B5EF4-FFF2-40B4-BE49-F238E27FC236}">
                <a16:creationId xmlns:a16="http://schemas.microsoft.com/office/drawing/2014/main" id="{3DE94B45-9063-D0CC-84A8-7827734ECE88}"/>
              </a:ext>
            </a:extLst>
          </p:cNvPr>
          <p:cNvGraphicFramePr/>
          <p:nvPr>
            <p:custDataLst>
              <p:tags r:id="rId21"/>
            </p:custDataLst>
          </p:nvPr>
        </p:nvGraphicFramePr>
        <p:xfrm>
          <a:off x="3919538" y="3713163"/>
          <a:ext cx="1716087" cy="450850"/>
        </p:xfrm>
        <a:graphic>
          <a:graphicData uri="http://schemas.openxmlformats.org/drawingml/2006/chart">
            <c:chart xmlns:c="http://schemas.openxmlformats.org/drawingml/2006/chart" xmlns:r="http://schemas.openxmlformats.org/officeDocument/2006/relationships" r:id="rId45"/>
          </a:graphicData>
        </a:graphic>
      </p:graphicFrame>
      <p:cxnSp>
        <p:nvCxnSpPr>
          <p:cNvPr id="375" name="Straight Connector 374">
            <a:extLst>
              <a:ext uri="{FF2B5EF4-FFF2-40B4-BE49-F238E27FC236}">
                <a16:creationId xmlns:a16="http://schemas.microsoft.com/office/drawing/2014/main" id="{9E3C0D40-4684-5E50-C2E9-31F9964FCD59}"/>
              </a:ext>
            </a:extLst>
          </p:cNvPr>
          <p:cNvCxnSpPr/>
          <p:nvPr>
            <p:custDataLst>
              <p:tags r:id="rId22"/>
            </p:custDataLst>
          </p:nvPr>
        </p:nvCxnSpPr>
        <p:spPr bwMode="auto">
          <a:xfrm>
            <a:off x="4389438" y="4056063"/>
            <a:ext cx="0"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60"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gray">
          <a:xfrm>
            <a:off x="4346575" y="3933825"/>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B3A5A3-28D8-4CE2-9A27-794758136CD8}"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03" name="Text Placeholder 10">
            <a:extLst>
              <a:ext uri="{FF2B5EF4-FFF2-40B4-BE49-F238E27FC236}">
                <a16:creationId xmlns:a16="http://schemas.microsoft.com/office/drawing/2014/main" id="{E46D7F03-D33D-B4C9-FA6D-5EDAB4A43E5E}"/>
              </a:ext>
            </a:extLst>
          </p:cNvPr>
          <p:cNvSpPr>
            <a:spLocks noGrp="1"/>
          </p:cNvSpPr>
          <p:nvPr>
            <p:custDataLst>
              <p:tags r:id="rId24"/>
            </p:custDataLst>
          </p:nvPr>
        </p:nvSpPr>
        <p:spPr bwMode="auto">
          <a:xfrm>
            <a:off x="4265613" y="4119563"/>
            <a:ext cx="247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BA4FD8C-A415-442E-BAD0-1E2A5A72EACF}" type="datetime'''BEV'''">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BEV</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134" name="Text Placeholder 10">
            <a:extLst>
              <a:ext uri="{FF2B5EF4-FFF2-40B4-BE49-F238E27FC236}">
                <a16:creationId xmlns:a16="http://schemas.microsoft.com/office/drawing/2014/main" id="{C920728D-3D85-0FAA-D7FA-7C119B74AE2D}"/>
              </a:ext>
            </a:extLst>
          </p:cNvPr>
          <p:cNvSpPr>
            <a:spLocks noGrp="1"/>
          </p:cNvSpPr>
          <p:nvPr>
            <p:custDataLst>
              <p:tags r:id="rId25"/>
            </p:custDataLst>
          </p:nvPr>
        </p:nvSpPr>
        <p:spPr bwMode="auto">
          <a:xfrm>
            <a:off x="5003800" y="4119563"/>
            <a:ext cx="323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7E8BF5-7AE6-4E99-B29D-6FF9822EE303}" type="datetime'P''''''''''''''''''''''''''''''HEV'">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PHEV</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46"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5022849" y="3878263"/>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3FDB3D4-1197-451C-B225-41C15B163277}" type="datetime'''''''''''1,1''''''''''''''''''''''''''6''''''''''''''''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1,160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9" name="Chart 18">
            <a:extLst>
              <a:ext uri="{FF2B5EF4-FFF2-40B4-BE49-F238E27FC236}">
                <a16:creationId xmlns:a16="http://schemas.microsoft.com/office/drawing/2014/main" id="{65249E09-C840-C726-596E-F86D8BFF4B0B}"/>
              </a:ext>
            </a:extLst>
          </p:cNvPr>
          <p:cNvGraphicFramePr/>
          <p:nvPr>
            <p:custDataLst>
              <p:tags r:id="rId27"/>
            </p:custDataLst>
          </p:nvPr>
        </p:nvGraphicFramePr>
        <p:xfrm>
          <a:off x="3938588" y="4300538"/>
          <a:ext cx="1716087" cy="657225"/>
        </p:xfrm>
        <a:graphic>
          <a:graphicData uri="http://schemas.openxmlformats.org/drawingml/2006/chart">
            <c:chart xmlns:c="http://schemas.openxmlformats.org/drawingml/2006/chart" xmlns:r="http://schemas.openxmlformats.org/officeDocument/2006/relationships" r:id="rId46"/>
          </a:graphicData>
        </a:graphic>
      </p:graphicFrame>
      <p:cxnSp>
        <p:nvCxnSpPr>
          <p:cNvPr id="372" name="Straight Connector 371">
            <a:extLst>
              <a:ext uri="{FF2B5EF4-FFF2-40B4-BE49-F238E27FC236}">
                <a16:creationId xmlns:a16="http://schemas.microsoft.com/office/drawing/2014/main" id="{911DA0A4-EF42-C8B1-3A0F-58366FC2853C}"/>
              </a:ext>
            </a:extLst>
          </p:cNvPr>
          <p:cNvCxnSpPr/>
          <p:nvPr>
            <p:custDataLst>
              <p:tags r:id="rId28"/>
            </p:custDataLst>
          </p:nvPr>
        </p:nvCxnSpPr>
        <p:spPr bwMode="auto">
          <a:xfrm>
            <a:off x="4408488" y="4746625"/>
            <a:ext cx="0"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69"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gray">
          <a:xfrm>
            <a:off x="4365625" y="4624388"/>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4A459B-5D46-4094-A0BA-5BFF1A1508AD}"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41" name="Text Placeholder 10">
            <a:extLst>
              <a:ext uri="{FF2B5EF4-FFF2-40B4-BE49-F238E27FC236}">
                <a16:creationId xmlns:a16="http://schemas.microsoft.com/office/drawing/2014/main" id="{9E37B859-6F75-E1FB-3BDF-244614D4E430}"/>
              </a:ext>
            </a:extLst>
          </p:cNvPr>
          <p:cNvSpPr>
            <a:spLocks noGrp="1"/>
          </p:cNvSpPr>
          <p:nvPr>
            <p:custDataLst>
              <p:tags r:id="rId30"/>
            </p:custDataLst>
          </p:nvPr>
        </p:nvSpPr>
        <p:spPr bwMode="auto">
          <a:xfrm>
            <a:off x="4287838" y="4810125"/>
            <a:ext cx="241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3A4EA00-991C-4A64-B0A3-93417813993B}" type="datetime'''''''''G''''2''''''''''''''''''''''''''''''''''''''V'''''''''">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G2V</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143" name="Text Placeholder 10">
            <a:extLst>
              <a:ext uri="{FF2B5EF4-FFF2-40B4-BE49-F238E27FC236}">
                <a16:creationId xmlns:a16="http://schemas.microsoft.com/office/drawing/2014/main" id="{9393A0F3-AEA0-081C-6B99-6AFB01CDEF9B}"/>
              </a:ext>
            </a:extLst>
          </p:cNvPr>
          <p:cNvSpPr>
            <a:spLocks noGrp="1"/>
          </p:cNvSpPr>
          <p:nvPr>
            <p:custDataLst>
              <p:tags r:id="rId31"/>
            </p:custDataLst>
          </p:nvPr>
        </p:nvSpPr>
        <p:spPr bwMode="auto">
          <a:xfrm>
            <a:off x="5064125" y="4810125"/>
            <a:ext cx="241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90D873-79C5-4E48-9F5D-283B44C462BD}" type="datetime'''''''''''''''''''''''''''''''''''''V''''''''''''''''2''''G'''">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V2G</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20" name="Chart 19">
            <a:extLst>
              <a:ext uri="{FF2B5EF4-FFF2-40B4-BE49-F238E27FC236}">
                <a16:creationId xmlns:a16="http://schemas.microsoft.com/office/drawing/2014/main" id="{1893F324-7E37-E0E8-0870-AD80A9D5183F}"/>
              </a:ext>
            </a:extLst>
          </p:cNvPr>
          <p:cNvGraphicFramePr/>
          <p:nvPr>
            <p:custDataLst>
              <p:tags r:id="rId32"/>
            </p:custDataLst>
          </p:nvPr>
        </p:nvGraphicFramePr>
        <p:xfrm>
          <a:off x="6192838" y="3657600"/>
          <a:ext cx="2751137" cy="1300163"/>
        </p:xfrm>
        <a:graphic>
          <a:graphicData uri="http://schemas.openxmlformats.org/drawingml/2006/chart">
            <c:chart xmlns:c="http://schemas.openxmlformats.org/drawingml/2006/chart" xmlns:r="http://schemas.openxmlformats.org/officeDocument/2006/relationships" r:id="rId47"/>
          </a:graphicData>
        </a:graphic>
      </p:graphicFrame>
      <p:sp>
        <p:nvSpPr>
          <p:cNvPr id="364"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gray">
          <a:xfrm>
            <a:off x="6526213" y="4416425"/>
            <a:ext cx="142875" cy="122238"/>
          </a:xfrm>
          <a:prstGeom prst="rect">
            <a:avLst/>
          </a:prstGeom>
          <a:solidFill>
            <a:schemeClr val="accent1"/>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0B49992-4B33-441A-908F-7743E0E76ABC}" type="datetime'''''''''''''''''3''''0'''''''''''''''''''''''''''''''''''''">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147" name="Text Placeholder 10">
            <a:extLst>
              <a:ext uri="{FF2B5EF4-FFF2-40B4-BE49-F238E27FC236}">
                <a16:creationId xmlns:a16="http://schemas.microsoft.com/office/drawing/2014/main" id="{615C839F-B8F6-544F-82BB-32BB5953AD6A}"/>
              </a:ext>
            </a:extLst>
          </p:cNvPr>
          <p:cNvSpPr>
            <a:spLocks noGrp="1"/>
          </p:cNvSpPr>
          <p:nvPr>
            <p:custDataLst>
              <p:tags r:id="rId34"/>
            </p:custDataLst>
          </p:nvPr>
        </p:nvSpPr>
        <p:spPr bwMode="auto">
          <a:xfrm>
            <a:off x="6340475" y="4810125"/>
            <a:ext cx="5143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A2156D-4163-4849-A0A2-70AE428097B1}" type="datetime'Ch''a''''''''''rgi''n''''g p''''o''''''we''''''r'''''''''">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Charging power</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65"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7172325" y="4411663"/>
            <a:ext cx="142875" cy="122238"/>
          </a:xfrm>
          <a:prstGeom prst="rect">
            <a:avLst/>
          </a:prstGeom>
          <a:solidFill>
            <a:schemeClr val="accent1"/>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4E1CD5-3BC8-46A3-9A74-BAD362524EF5}" type="datetime'''''''''''''''''4''''''''''''''''''''''0'''''''''''''''''''">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148" name="Text Placeholder 10">
            <a:extLst>
              <a:ext uri="{FF2B5EF4-FFF2-40B4-BE49-F238E27FC236}">
                <a16:creationId xmlns:a16="http://schemas.microsoft.com/office/drawing/2014/main" id="{EC1AC65F-FF65-F3D5-002E-2F38DEC8B480}"/>
              </a:ext>
            </a:extLst>
          </p:cNvPr>
          <p:cNvSpPr>
            <a:spLocks noGrp="1"/>
          </p:cNvSpPr>
          <p:nvPr>
            <p:custDataLst>
              <p:tags r:id="rId36"/>
            </p:custDataLst>
          </p:nvPr>
        </p:nvSpPr>
        <p:spPr bwMode="auto">
          <a:xfrm>
            <a:off x="7008812" y="4810125"/>
            <a:ext cx="4699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B260B2-5B4D-4762-8BD9-2AC1229B609F}" type="datetime'B''''''a''''''tter''''''''''''y'' c''a''p''''a''c''i''ty'''''">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Battery capacity</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165" name="Text Placeholder 10">
            <a:extLst>
              <a:ext uri="{FF2B5EF4-FFF2-40B4-BE49-F238E27FC236}">
                <a16:creationId xmlns:a16="http://schemas.microsoft.com/office/drawing/2014/main" id="{F327E96D-0C2F-7B89-0A2D-C8273CB7E662}"/>
              </a:ext>
            </a:extLst>
          </p:cNvPr>
          <p:cNvSpPr>
            <a:spLocks noGrp="1"/>
          </p:cNvSpPr>
          <p:nvPr>
            <p:custDataLst>
              <p:tags r:id="rId37"/>
            </p:custDataLst>
          </p:nvPr>
        </p:nvSpPr>
        <p:spPr bwMode="auto">
          <a:xfrm>
            <a:off x="7612063" y="4810125"/>
            <a:ext cx="5588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1" i="0" u="none" strike="noStrike" kern="1200" cap="none" spc="0" normalizeH="0" baseline="0" noProof="0">
                <a:ln>
                  <a:noFill/>
                </a:ln>
                <a:solidFill>
                  <a:srgbClr val="000000"/>
                </a:solidFill>
                <a:effectLst/>
                <a:uLnTx/>
                <a:uFillTx/>
                <a:latin typeface="Arial"/>
                <a:ea typeface="+mn-ea"/>
                <a:cs typeface="+mn-cs"/>
              </a:rPr>
              <a:t>Efficiency round trip</a:t>
            </a:r>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395" name="Text Placeholder 10">
            <a:extLst>
              <a:ext uri="{FF2B5EF4-FFF2-40B4-BE49-F238E27FC236}">
                <a16:creationId xmlns:a16="http://schemas.microsoft.com/office/drawing/2014/main" id="{115DFB91-512B-3844-A114-92FBEDCA92F2}"/>
              </a:ext>
            </a:extLst>
          </p:cNvPr>
          <p:cNvSpPr>
            <a:spLocks noGrp="1"/>
          </p:cNvSpPr>
          <p:nvPr>
            <p:custDataLst>
              <p:tags r:id="rId38"/>
            </p:custDataLst>
          </p:nvPr>
        </p:nvSpPr>
        <p:spPr bwMode="gray">
          <a:xfrm>
            <a:off x="8404224" y="4568825"/>
            <a:ext cx="266700" cy="122238"/>
          </a:xfrm>
          <a:prstGeom prst="rect">
            <a:avLst/>
          </a:prstGeom>
          <a:noFill/>
          <a:ln>
            <a:noFill/>
          </a:ln>
          <a:effectLst/>
          <a:extLst>
            <a:ext uri="{909E8E84-426E-40DD-AFC4-6F175D3DCCD1}">
              <a14:hiddenFill xmlns:a14="http://schemas.microsoft.com/office/drawing/2010/main">
                <a:solidFill>
                  <a:schemeClr val="tx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C30C3E"/>
                </a:solidFill>
                <a:effectLst/>
                <a:uLnTx/>
                <a:uFillTx/>
                <a:latin typeface="Arial"/>
                <a:ea typeface="+mn-ea"/>
                <a:cs typeface="+mn-cs"/>
              </a:rPr>
              <a:t>(370)</a:t>
            </a:r>
            <a:endParaRPr kumimoji="0" lang="en-US" sz="800" b="0" i="0" u="none" strike="noStrike" kern="1200" cap="none" spc="0" normalizeH="0" baseline="0" noProof="0">
              <a:ln>
                <a:noFill/>
              </a:ln>
              <a:solidFill>
                <a:srgbClr val="C30C3E"/>
              </a:solidFill>
              <a:effectLst/>
              <a:uLnTx/>
              <a:uFillTx/>
              <a:latin typeface="Arial"/>
              <a:ea typeface="+mn-ea"/>
              <a:cs typeface="+mn-cs"/>
            </a:endParaRPr>
          </a:p>
        </p:txBody>
      </p:sp>
      <p:sp>
        <p:nvSpPr>
          <p:cNvPr id="168" name="Text Placeholder 10">
            <a:extLst>
              <a:ext uri="{FF2B5EF4-FFF2-40B4-BE49-F238E27FC236}">
                <a16:creationId xmlns:a16="http://schemas.microsoft.com/office/drawing/2014/main" id="{02C7827D-D6D0-3DC2-E9CF-BDCE7386FBF6}"/>
              </a:ext>
            </a:extLst>
          </p:cNvPr>
          <p:cNvSpPr>
            <a:spLocks noGrp="1"/>
          </p:cNvSpPr>
          <p:nvPr>
            <p:custDataLst>
              <p:tags r:id="rId39"/>
            </p:custDataLst>
          </p:nvPr>
        </p:nvSpPr>
        <p:spPr bwMode="auto">
          <a:xfrm>
            <a:off x="8261350" y="4810125"/>
            <a:ext cx="5524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587DB64-396F-4BF4-8D1C-7600B14818FF}" type="datetime'''''''D''epth o''''f d''''''isc''har''''''''''''''''g''e'''">
              <a:rPr kumimoji="0" lang="en-US" altLang="en-US" sz="9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Depth of discharge</a:t>
            </a:fld>
            <a:endParaRPr kumimoji="0" lang="en-US" sz="900" b="1" i="0" u="none" strike="noStrike" kern="1200" cap="none" spc="0" normalizeH="0" baseline="0" noProof="0">
              <a:ln>
                <a:noFill/>
              </a:ln>
              <a:solidFill>
                <a:srgbClr val="000000"/>
              </a:solidFill>
              <a:effectLst/>
              <a:uLnTx/>
              <a:uFillTx/>
              <a:latin typeface="Arial"/>
              <a:ea typeface="+mn-ea"/>
              <a:cs typeface="+mn-cs"/>
            </a:endParaRPr>
          </a:p>
        </p:txBody>
      </p:sp>
      <p:sp>
        <p:nvSpPr>
          <p:cNvPr id="195" name="TextBox 194">
            <a:extLst>
              <a:ext uri="{FF2B5EF4-FFF2-40B4-BE49-F238E27FC236}">
                <a16:creationId xmlns:a16="http://schemas.microsoft.com/office/drawing/2014/main" id="{EDBE5740-0907-E9BA-0208-B00803B2386B}"/>
              </a:ext>
            </a:extLst>
          </p:cNvPr>
          <p:cNvSpPr txBox="1"/>
          <p:nvPr/>
        </p:nvSpPr>
        <p:spPr>
          <a:xfrm>
            <a:off x="2811716" y="3795713"/>
            <a:ext cx="772988" cy="460375"/>
          </a:xfrm>
          <a:prstGeom prst="rect">
            <a:avLst/>
          </a:prstGeom>
          <a:noFill/>
        </p:spPr>
        <p:txBody>
          <a:bodyPr wrap="square"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a:ln>
                  <a:noFill/>
                </a:ln>
                <a:solidFill>
                  <a:srgbClr val="181A1C"/>
                </a:solidFill>
                <a:effectLst/>
                <a:uLnTx/>
                <a:uFillTx/>
                <a:latin typeface="Arial"/>
                <a:ea typeface="+mn-ea"/>
                <a:cs typeface="+mn-cs"/>
              </a:rPr>
              <a:t>Vehicle tech.</a:t>
            </a:r>
          </a:p>
        </p:txBody>
      </p:sp>
      <p:sp>
        <p:nvSpPr>
          <p:cNvPr id="196" name="TextBox 195">
            <a:extLst>
              <a:ext uri="{FF2B5EF4-FFF2-40B4-BE49-F238E27FC236}">
                <a16:creationId xmlns:a16="http://schemas.microsoft.com/office/drawing/2014/main" id="{B82E671C-5019-2C56-E3E1-F6035A779421}"/>
              </a:ext>
            </a:extLst>
          </p:cNvPr>
          <p:cNvSpPr txBox="1"/>
          <p:nvPr/>
        </p:nvSpPr>
        <p:spPr>
          <a:xfrm>
            <a:off x="2838450" y="4486275"/>
            <a:ext cx="866775" cy="461963"/>
          </a:xfrm>
          <a:prstGeom prst="rect">
            <a:avLst/>
          </a:prstGeom>
          <a:noFill/>
        </p:spPr>
        <p:txBody>
          <a:bodyPr wrap="square"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a:ln>
                  <a:noFill/>
                </a:ln>
                <a:solidFill>
                  <a:srgbClr val="181A1C"/>
                </a:solidFill>
                <a:effectLst/>
                <a:uLnTx/>
                <a:uFillTx/>
                <a:latin typeface="Arial"/>
                <a:ea typeface="+mn-ea"/>
                <a:cs typeface="+mn-cs"/>
              </a:rPr>
              <a:t>Charging tech.</a:t>
            </a:r>
          </a:p>
        </p:txBody>
      </p:sp>
      <p:sp>
        <p:nvSpPr>
          <p:cNvPr id="273" name="TextBox 272">
            <a:extLst>
              <a:ext uri="{FF2B5EF4-FFF2-40B4-BE49-F238E27FC236}">
                <a16:creationId xmlns:a16="http://schemas.microsoft.com/office/drawing/2014/main" id="{1525288B-E686-8507-1246-C5A0C10C6814}"/>
              </a:ext>
            </a:extLst>
          </p:cNvPr>
          <p:cNvSpPr txBox="1"/>
          <p:nvPr/>
        </p:nvSpPr>
        <p:spPr>
          <a:xfrm>
            <a:off x="5594687" y="3795713"/>
            <a:ext cx="679994" cy="276225"/>
          </a:xfrm>
          <a:prstGeom prst="rect">
            <a:avLst/>
          </a:prstGeom>
          <a:noFill/>
        </p:spPr>
        <p:txBody>
          <a:bodyPr wrap="none"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a:ln>
                  <a:noFill/>
                </a:ln>
                <a:solidFill>
                  <a:srgbClr val="181A1C"/>
                </a:solidFill>
                <a:effectLst/>
                <a:uLnTx/>
                <a:uFillTx/>
                <a:latin typeface="Arial"/>
                <a:ea typeface="+mn-ea"/>
                <a:cs typeface="+mn-cs"/>
              </a:rPr>
              <a:t>Others</a:t>
            </a:r>
          </a:p>
        </p:txBody>
      </p:sp>
      <p:cxnSp>
        <p:nvCxnSpPr>
          <p:cNvPr id="274" name="Straight Connector 273">
            <a:extLst>
              <a:ext uri="{FF2B5EF4-FFF2-40B4-BE49-F238E27FC236}">
                <a16:creationId xmlns:a16="http://schemas.microsoft.com/office/drawing/2014/main" id="{FAE27607-7605-78D1-1263-0068D1CB2DF1}"/>
              </a:ext>
            </a:extLst>
          </p:cNvPr>
          <p:cNvCxnSpPr>
            <a:cxnSpLocks/>
          </p:cNvCxnSpPr>
          <p:nvPr/>
        </p:nvCxnSpPr>
        <p:spPr bwMode="gray">
          <a:xfrm>
            <a:off x="2863648" y="4368583"/>
            <a:ext cx="2731039"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FC9B0BE1-C329-DEBF-0603-7869A69DD40E}"/>
              </a:ext>
            </a:extLst>
          </p:cNvPr>
          <p:cNvSpPr/>
          <p:nvPr/>
        </p:nvSpPr>
        <p:spPr bwMode="gray">
          <a:xfrm>
            <a:off x="7276673" y="1552073"/>
            <a:ext cx="289434" cy="24379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a:ea typeface="+mn-ea"/>
              <a:cs typeface="+mn-cs"/>
            </a:endParaRPr>
          </a:p>
        </p:txBody>
      </p:sp>
      <p:sp>
        <p:nvSpPr>
          <p:cNvPr id="292" name="Content Placeholder 2">
            <a:extLst>
              <a:ext uri="{FF2B5EF4-FFF2-40B4-BE49-F238E27FC236}">
                <a16:creationId xmlns:a16="http://schemas.microsoft.com/office/drawing/2014/main" id="{90B123B3-A47B-2AE9-CF8A-07A87CE2762D}"/>
              </a:ext>
            </a:extLst>
          </p:cNvPr>
          <p:cNvSpPr txBox="1">
            <a:spLocks/>
          </p:cNvSpPr>
          <p:nvPr/>
        </p:nvSpPr>
        <p:spPr>
          <a:xfrm>
            <a:off x="7584666" y="1567789"/>
            <a:ext cx="1285502" cy="212366"/>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Key profitability factors</a:t>
            </a:r>
          </a:p>
        </p:txBody>
      </p:sp>
      <p:sp>
        <p:nvSpPr>
          <p:cNvPr id="295" name="Rectangle 294">
            <a:extLst>
              <a:ext uri="{FF2B5EF4-FFF2-40B4-BE49-F238E27FC236}">
                <a16:creationId xmlns:a16="http://schemas.microsoft.com/office/drawing/2014/main" id="{B6A75FB6-07AC-113E-EA9E-B426ED972273}"/>
              </a:ext>
            </a:extLst>
          </p:cNvPr>
          <p:cNvSpPr/>
          <p:nvPr/>
        </p:nvSpPr>
        <p:spPr bwMode="gray">
          <a:xfrm>
            <a:off x="5694795" y="1552073"/>
            <a:ext cx="289434" cy="243799"/>
          </a:xfrm>
          <a:prstGeom prst="rect">
            <a:avLst/>
          </a:prstGeom>
          <a:noFill/>
          <a:ln w="28575">
            <a:solidFill>
              <a:srgbClr val="D0227C"/>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a:ea typeface="+mn-ea"/>
              <a:cs typeface="+mn-cs"/>
            </a:endParaRPr>
          </a:p>
        </p:txBody>
      </p:sp>
      <p:sp>
        <p:nvSpPr>
          <p:cNvPr id="296" name="Content Placeholder 2">
            <a:extLst>
              <a:ext uri="{FF2B5EF4-FFF2-40B4-BE49-F238E27FC236}">
                <a16:creationId xmlns:a16="http://schemas.microsoft.com/office/drawing/2014/main" id="{BB9B8F6A-56C1-DC93-51DB-1FF22860CBA7}"/>
              </a:ext>
            </a:extLst>
          </p:cNvPr>
          <p:cNvSpPr txBox="1">
            <a:spLocks/>
          </p:cNvSpPr>
          <p:nvPr/>
        </p:nvSpPr>
        <p:spPr>
          <a:xfrm>
            <a:off x="6018377" y="1565382"/>
            <a:ext cx="1170871" cy="217180"/>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Base case (intercept)</a:t>
            </a:r>
          </a:p>
        </p:txBody>
      </p:sp>
      <p:sp>
        <p:nvSpPr>
          <p:cNvPr id="316" name="Rectangle 315">
            <a:extLst>
              <a:ext uri="{FF2B5EF4-FFF2-40B4-BE49-F238E27FC236}">
                <a16:creationId xmlns:a16="http://schemas.microsoft.com/office/drawing/2014/main" id="{138AA1BE-D613-1D22-C95C-80C599E57D34}"/>
              </a:ext>
            </a:extLst>
          </p:cNvPr>
          <p:cNvSpPr/>
          <p:nvPr/>
        </p:nvSpPr>
        <p:spPr bwMode="gray">
          <a:xfrm>
            <a:off x="4011613" y="3124200"/>
            <a:ext cx="1592263" cy="573088"/>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17" name="Rectangle 316">
            <a:extLst>
              <a:ext uri="{FF2B5EF4-FFF2-40B4-BE49-F238E27FC236}">
                <a16:creationId xmlns:a16="http://schemas.microsoft.com/office/drawing/2014/main" id="{8B1FB06C-2AA3-9C17-E389-2174BEC9EC89}"/>
              </a:ext>
            </a:extLst>
          </p:cNvPr>
          <p:cNvSpPr/>
          <p:nvPr/>
        </p:nvSpPr>
        <p:spPr bwMode="gray">
          <a:xfrm>
            <a:off x="3992629" y="3790951"/>
            <a:ext cx="700544" cy="512546"/>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18" name="Rectangle 317">
            <a:extLst>
              <a:ext uri="{FF2B5EF4-FFF2-40B4-BE49-F238E27FC236}">
                <a16:creationId xmlns:a16="http://schemas.microsoft.com/office/drawing/2014/main" id="{91B0FFC3-BD58-FA1D-E6AC-14AFCF85149F}"/>
              </a:ext>
            </a:extLst>
          </p:cNvPr>
          <p:cNvSpPr/>
          <p:nvPr/>
        </p:nvSpPr>
        <p:spPr bwMode="gray">
          <a:xfrm>
            <a:off x="4021138" y="4500563"/>
            <a:ext cx="700088" cy="512763"/>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97" name="Rectangle 296">
            <a:extLst>
              <a:ext uri="{FF2B5EF4-FFF2-40B4-BE49-F238E27FC236}">
                <a16:creationId xmlns:a16="http://schemas.microsoft.com/office/drawing/2014/main" id="{1E130C31-6836-DB87-6CDB-E751F49F4D3D}"/>
              </a:ext>
            </a:extLst>
          </p:cNvPr>
          <p:cNvSpPr/>
          <p:nvPr/>
        </p:nvSpPr>
        <p:spPr bwMode="gray">
          <a:xfrm>
            <a:off x="3992629" y="2173287"/>
            <a:ext cx="700544" cy="865189"/>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43" name="TextBox 342">
            <a:extLst>
              <a:ext uri="{FF2B5EF4-FFF2-40B4-BE49-F238E27FC236}">
                <a16:creationId xmlns:a16="http://schemas.microsoft.com/office/drawing/2014/main" id="{E9032D8A-A805-0628-C14A-D5EB92FBADF8}"/>
              </a:ext>
            </a:extLst>
          </p:cNvPr>
          <p:cNvSpPr txBox="1"/>
          <p:nvPr/>
        </p:nvSpPr>
        <p:spPr>
          <a:xfrm>
            <a:off x="4272483" y="1906588"/>
            <a:ext cx="1006760" cy="246221"/>
          </a:xfrm>
          <a:prstGeom prst="rect">
            <a:avLst/>
          </a:prstGeom>
          <a:noFill/>
        </p:spPr>
        <p:txBody>
          <a:bodyPr wrap="square" lIns="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181A1C"/>
                </a:solidFill>
                <a:effectLst/>
                <a:uLnTx/>
                <a:uFillTx/>
                <a:latin typeface="Arial"/>
                <a:ea typeface="+mn-ea"/>
                <a:cs typeface="+mn-cs"/>
              </a:rPr>
              <a:t>Energy trading</a:t>
            </a:r>
          </a:p>
        </p:txBody>
      </p:sp>
      <p:sp>
        <p:nvSpPr>
          <p:cNvPr id="344" name="TextBox 343">
            <a:extLst>
              <a:ext uri="{FF2B5EF4-FFF2-40B4-BE49-F238E27FC236}">
                <a16:creationId xmlns:a16="http://schemas.microsoft.com/office/drawing/2014/main" id="{DD5F27DA-01B9-5D03-00BF-D604CAACD051}"/>
              </a:ext>
            </a:extLst>
          </p:cNvPr>
          <p:cNvSpPr txBox="1"/>
          <p:nvPr/>
        </p:nvSpPr>
        <p:spPr>
          <a:xfrm>
            <a:off x="5765142" y="1906588"/>
            <a:ext cx="868186" cy="246221"/>
          </a:xfrm>
          <a:prstGeom prst="rect">
            <a:avLst/>
          </a:prstGeom>
          <a:noFill/>
        </p:spPr>
        <p:txBody>
          <a:bodyPr wrap="none" lIns="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181A1C"/>
                </a:solidFill>
                <a:effectLst/>
                <a:uLnTx/>
                <a:uFillTx/>
                <a:latin typeface="Arial"/>
                <a:ea typeface="+mn-ea"/>
                <a:cs typeface="+mn-cs"/>
              </a:rPr>
              <a:t>Load control</a:t>
            </a:r>
          </a:p>
        </p:txBody>
      </p:sp>
      <p:sp>
        <p:nvSpPr>
          <p:cNvPr id="345" name="TextBox 344">
            <a:extLst>
              <a:ext uri="{FF2B5EF4-FFF2-40B4-BE49-F238E27FC236}">
                <a16:creationId xmlns:a16="http://schemas.microsoft.com/office/drawing/2014/main" id="{7AF126E8-7CA3-C30D-DD99-2317B1AC4CF2}"/>
              </a:ext>
            </a:extLst>
          </p:cNvPr>
          <p:cNvSpPr txBox="1"/>
          <p:nvPr/>
        </p:nvSpPr>
        <p:spPr>
          <a:xfrm>
            <a:off x="7278224" y="1906588"/>
            <a:ext cx="1208023" cy="246221"/>
          </a:xfrm>
          <a:prstGeom prst="rect">
            <a:avLst/>
          </a:prstGeom>
          <a:noFill/>
        </p:spPr>
        <p:txBody>
          <a:bodyPr wrap="none" lIns="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181A1C"/>
                </a:solidFill>
                <a:effectLst/>
                <a:uLnTx/>
                <a:uFillTx/>
                <a:latin typeface="Arial"/>
                <a:ea typeface="+mn-ea"/>
                <a:cs typeface="+mn-cs"/>
              </a:rPr>
              <a:t>Frequency control</a:t>
            </a:r>
          </a:p>
        </p:txBody>
      </p:sp>
      <p:grpSp>
        <p:nvGrpSpPr>
          <p:cNvPr id="405" name="Group 404">
            <a:extLst>
              <a:ext uri="{FF2B5EF4-FFF2-40B4-BE49-F238E27FC236}">
                <a16:creationId xmlns:a16="http://schemas.microsoft.com/office/drawing/2014/main" id="{EA335F76-B931-3290-F811-A24163731D3D}"/>
              </a:ext>
            </a:extLst>
          </p:cNvPr>
          <p:cNvGrpSpPr/>
          <p:nvPr/>
        </p:nvGrpSpPr>
        <p:grpSpPr>
          <a:xfrm>
            <a:off x="5390389" y="1932397"/>
            <a:ext cx="1407994" cy="1109598"/>
            <a:chOff x="5390389" y="1880707"/>
            <a:chExt cx="1407994" cy="1161288"/>
          </a:xfrm>
        </p:grpSpPr>
        <p:cxnSp>
          <p:nvCxnSpPr>
            <p:cNvPr id="401" name="Straight Connector 400">
              <a:extLst>
                <a:ext uri="{FF2B5EF4-FFF2-40B4-BE49-F238E27FC236}">
                  <a16:creationId xmlns:a16="http://schemas.microsoft.com/office/drawing/2014/main" id="{93D9FA7A-84DD-7CA7-32CE-F83F72F71170}"/>
                </a:ext>
              </a:extLst>
            </p:cNvPr>
            <p:cNvCxnSpPr>
              <a:cxnSpLocks/>
            </p:cNvCxnSpPr>
            <p:nvPr/>
          </p:nvCxnSpPr>
          <p:spPr bwMode="gray">
            <a:xfrm>
              <a:off x="5390389" y="1880707"/>
              <a:ext cx="0" cy="1161288"/>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8CC6D95C-5664-8D01-6663-635AA1B37585}"/>
                </a:ext>
              </a:extLst>
            </p:cNvPr>
            <p:cNvCxnSpPr>
              <a:cxnSpLocks/>
            </p:cNvCxnSpPr>
            <p:nvPr/>
          </p:nvCxnSpPr>
          <p:spPr bwMode="gray">
            <a:xfrm>
              <a:off x="6798383" y="1880707"/>
              <a:ext cx="0" cy="1161288"/>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415" name="TextBox 414">
            <a:extLst>
              <a:ext uri="{FF2B5EF4-FFF2-40B4-BE49-F238E27FC236}">
                <a16:creationId xmlns:a16="http://schemas.microsoft.com/office/drawing/2014/main" id="{85E93A6F-5899-2E13-FFC9-BE90F46A0096}"/>
              </a:ext>
            </a:extLst>
          </p:cNvPr>
          <p:cNvSpPr txBox="1"/>
          <p:nvPr/>
        </p:nvSpPr>
        <p:spPr bwMode="gray">
          <a:xfrm>
            <a:off x="330198" y="6419088"/>
            <a:ext cx="1153160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lang="en-US" sz="800" dirty="0">
                <a:solidFill>
                  <a:srgbClr val="000000"/>
                </a:solidFill>
                <a:latin typeface="Arial"/>
                <a:hlinkClick r:id="rId48"/>
              </a:rPr>
              <a:t>Renewable and Sustainable Energy Reviews, Factors influencing the economic success of grid-to-vehicle and vehicle-to-grid applications</a:t>
            </a:r>
            <a:r>
              <a:rPr kumimoji="0" lang="en-US" sz="800" b="0" i="0" u="none" strike="noStrike" kern="1200" cap="none" spc="0" normalizeH="0" baseline="0" noProof="0" dirty="0">
                <a:ln>
                  <a:noFill/>
                </a:ln>
                <a:solidFill>
                  <a:srgbClr val="000000"/>
                </a:solidFill>
                <a:effectLst/>
                <a:uLnTx/>
                <a:uFillTx/>
                <a:latin typeface="Arial"/>
                <a:ea typeface="+mn-ea"/>
                <a:cs typeface="+mn-cs"/>
              </a:rPr>
              <a:t> (2021</a:t>
            </a:r>
            <a:r>
              <a:rPr lang="en-US" sz="800" dirty="0">
                <a:solidFill>
                  <a:srgbClr val="000000"/>
                </a:solidFill>
                <a:latin typeface="Arial"/>
              </a:rPr>
              <a:t>).</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a:t>
            </a:r>
            <a:r>
              <a:rPr lang="en-US" sz="800" dirty="0">
                <a:solidFill>
                  <a:srgbClr val="000000"/>
                </a:solidFill>
                <a:latin typeface="Arial"/>
              </a:rPr>
              <a:t>, </a:t>
            </a:r>
            <a:r>
              <a:rPr lang="en-US" sz="800" dirty="0" err="1">
                <a:solidFill>
                  <a:srgbClr val="000000"/>
                </a:solidFill>
                <a:latin typeface="Arial"/>
              </a:rPr>
              <a:t>Hyae</a:t>
            </a:r>
            <a:r>
              <a:rPr lang="en-US" sz="800" dirty="0">
                <a:solidFill>
                  <a:srgbClr val="000000"/>
                </a:solidFill>
                <a:latin typeface="Arial"/>
              </a:rPr>
              <a:t> Ryung Kim, and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Gernot Wagner</a:t>
            </a:r>
            <a:r>
              <a:rPr lang="en-US" sz="800" dirty="0">
                <a:solidFill>
                  <a:srgbClr val="000000"/>
                </a:solidFill>
                <a:latin typeface="Arial"/>
              </a:rPr>
              <a:t>. </a:t>
            </a:r>
            <a:r>
              <a:rPr lang="en-US" sz="800" dirty="0">
                <a:solidFill>
                  <a:srgbClr val="000000"/>
                </a:solidFill>
                <a:hlinkClick r:id="rId5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1"/>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16" name="TextBox 415">
            <a:extLst>
              <a:ext uri="{FF2B5EF4-FFF2-40B4-BE49-F238E27FC236}">
                <a16:creationId xmlns:a16="http://schemas.microsoft.com/office/drawing/2014/main" id="{15514948-FAD3-B242-73B6-8A628FB285EC}"/>
              </a:ext>
            </a:extLst>
          </p:cNvPr>
          <p:cNvSpPr txBox="1"/>
          <p:nvPr/>
        </p:nvSpPr>
        <p:spPr bwMode="gray">
          <a:xfrm>
            <a:off x="9101302" y="1554480"/>
            <a:ext cx="2764478" cy="4716676"/>
          </a:xfrm>
          <a:prstGeom prst="rect">
            <a:avLst/>
          </a:prstGeom>
          <a:solidFill>
            <a:srgbClr val="E3E8EE"/>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Secondary frequency response and load leveling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are expected to be V2G's most beneficial use cases.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Individual</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vehicle owners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seem to generate higher revenues than aggregated fleet operators or grid operators.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However, </a:t>
            </a: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grid operators may enjoy additional advantages</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 by counteracting negative impacts from RES generation.</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Technical variables</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will play a crucial role in shaping the vehicle and charging technology:</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A higher charging power</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 enhances the flexibility.</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A higher round-trip efficiency </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significantly boosts benefits by minimizing the system losses.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A greater battery capacity </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has a notable positive effect, as it increases revenue potential and reduces battery degradation by lowering the number of charge cycles required.</a:t>
            </a:r>
          </a:p>
        </p:txBody>
      </p:sp>
      <p:sp>
        <p:nvSpPr>
          <p:cNvPr id="431" name="TextBox 430">
            <a:extLst>
              <a:ext uri="{FF2B5EF4-FFF2-40B4-BE49-F238E27FC236}">
                <a16:creationId xmlns:a16="http://schemas.microsoft.com/office/drawing/2014/main" id="{3F111C68-887D-CA11-B250-215DDE9738A8}"/>
              </a:ext>
            </a:extLst>
          </p:cNvPr>
          <p:cNvSpPr txBox="1"/>
          <p:nvPr/>
        </p:nvSpPr>
        <p:spPr>
          <a:xfrm>
            <a:off x="2863648" y="5163018"/>
            <a:ext cx="5997903" cy="1269578"/>
          </a:xfrm>
          <a:prstGeom prst="rect">
            <a:avLst/>
          </a:prstGeom>
          <a:noFill/>
        </p:spPr>
        <p:txBody>
          <a:bodyPr wrap="square" rtlCol="0">
            <a:spAutoFit/>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0" i="0" u="none" strike="noStrike" kern="1200" cap="none" spc="0" normalizeH="0" baseline="0" noProof="0">
                <a:ln>
                  <a:noFill/>
                </a:ln>
                <a:solidFill>
                  <a:srgbClr val="000000"/>
                </a:solidFill>
                <a:effectLst/>
                <a:uLnTx/>
                <a:uFillTx/>
                <a:latin typeface="Arial"/>
                <a:ea typeface="+mn-ea"/>
                <a:cs typeface="+mn-cs"/>
              </a:rPr>
              <a:t>The effect of the </a:t>
            </a:r>
            <a:r>
              <a:rPr lang="en-US" altLang="ko-KR" sz="1050">
                <a:solidFill>
                  <a:srgbClr val="000000"/>
                </a:solidFill>
                <a:latin typeface="Arial"/>
              </a:rPr>
              <a:t>following</a:t>
            </a:r>
            <a:r>
              <a:rPr kumimoji="0" lang="en-US" altLang="ko-KR" sz="1050" b="0" i="0" u="none" strike="noStrike" kern="1200" cap="none" spc="0" normalizeH="0" baseline="0" noProof="0">
                <a:ln>
                  <a:noFill/>
                </a:ln>
                <a:solidFill>
                  <a:srgbClr val="000000"/>
                </a:solidFill>
                <a:effectLst/>
                <a:uLnTx/>
                <a:uFillTx/>
                <a:latin typeface="Arial"/>
                <a:ea typeface="+mn-ea"/>
                <a:cs typeface="+mn-cs"/>
              </a:rPr>
              <a:t> variables needs to be further investigated as more data accumulates: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a:ln>
                  <a:noFill/>
                </a:ln>
                <a:solidFill>
                  <a:srgbClr val="000000"/>
                </a:solidFill>
                <a:effectLst/>
                <a:uLnTx/>
                <a:uFillTx/>
                <a:latin typeface="Arial"/>
                <a:ea typeface="+mn-ea"/>
                <a:cs typeface="+mn-cs"/>
              </a:rPr>
              <a:t>The number of PEVs</a:t>
            </a:r>
            <a:r>
              <a:rPr kumimoji="0" lang="en-US" altLang="ko-KR" sz="850" b="0" i="0" u="none" strike="noStrike" kern="1200" cap="none" spc="0" normalizeH="0" baseline="0" noProof="0">
                <a:ln>
                  <a:noFill/>
                </a:ln>
                <a:solidFill>
                  <a:srgbClr val="000000"/>
                </a:solidFill>
                <a:effectLst/>
                <a:uLnTx/>
                <a:uFillTx/>
                <a:latin typeface="Arial"/>
                <a:ea typeface="+mn-ea"/>
                <a:cs typeface="+mn-cs"/>
              </a:rPr>
              <a:t> in relation to the balancing market size could be a critical factor, as the revenue from both frequency and load control markets decrease with an increasing number of participants in the market.</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a:ln>
                  <a:noFill/>
                </a:ln>
                <a:solidFill>
                  <a:srgbClr val="000000"/>
                </a:solidFill>
                <a:effectLst/>
                <a:uLnTx/>
                <a:uFillTx/>
                <a:latin typeface="Arial"/>
                <a:ea typeface="+mn-ea"/>
                <a:cs typeface="+mn-cs"/>
              </a:rPr>
              <a:t>Charging locations </a:t>
            </a:r>
            <a:r>
              <a:rPr kumimoji="0" lang="en-US" altLang="ko-KR" sz="850" b="0" i="0" u="none" strike="noStrike" kern="1200" cap="none" spc="0" normalizeH="0" baseline="0" noProof="0">
                <a:ln>
                  <a:noFill/>
                </a:ln>
                <a:solidFill>
                  <a:srgbClr val="000000"/>
                </a:solidFill>
                <a:effectLst/>
                <a:uLnTx/>
                <a:uFillTx/>
                <a:latin typeface="Arial"/>
                <a:ea typeface="+mn-ea"/>
                <a:cs typeface="+mn-cs"/>
              </a:rPr>
              <a:t>(e.g., home, work, public charging stations) influence charging timing and thus the suitability for time-sensitive applications.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0" i="0" u="none" strike="noStrike" kern="1200" cap="none" spc="0" normalizeH="0" baseline="0" noProof="0">
                <a:ln>
                  <a:noFill/>
                </a:ln>
                <a:solidFill>
                  <a:srgbClr val="000000"/>
                </a:solidFill>
                <a:effectLst/>
                <a:uLnTx/>
                <a:uFillTx/>
                <a:latin typeface="Arial"/>
                <a:ea typeface="+mn-ea"/>
                <a:cs typeface="+mn-cs"/>
              </a:rPr>
              <a:t>More data points are needed for meaningful analysis on the impact of</a:t>
            </a:r>
            <a:r>
              <a:rPr kumimoji="0" lang="en-US" altLang="ko-KR" sz="850" b="1" i="0" u="none" strike="noStrike" kern="1200" cap="none" spc="0" normalizeH="0" baseline="0" noProof="0">
                <a:ln>
                  <a:noFill/>
                </a:ln>
                <a:solidFill>
                  <a:srgbClr val="000000"/>
                </a:solidFill>
                <a:effectLst/>
                <a:uLnTx/>
                <a:uFillTx/>
                <a:latin typeface="Arial"/>
                <a:ea typeface="+mn-ea"/>
                <a:cs typeface="+mn-cs"/>
              </a:rPr>
              <a:t> market conditions</a:t>
            </a:r>
            <a:r>
              <a:rPr kumimoji="0" lang="en-US" altLang="ko-KR" sz="850" b="0" i="0" u="none" strike="noStrike" kern="1200" cap="none" spc="0" normalizeH="0" baseline="0" noProof="0">
                <a:ln>
                  <a:noFill/>
                </a:ln>
                <a:solidFill>
                  <a:srgbClr val="000000"/>
                </a:solidFill>
                <a:effectLst/>
                <a:uLnTx/>
                <a:uFillTx/>
                <a:latin typeface="Arial"/>
                <a:ea typeface="+mn-ea"/>
                <a:cs typeface="+mn-cs"/>
              </a:rPr>
              <a:t> such as </a:t>
            </a:r>
            <a:r>
              <a:rPr kumimoji="0" lang="en-US" altLang="ko-KR" sz="850" b="1" i="0" u="none" strike="noStrike" kern="1200" cap="none" spc="0" normalizeH="0" baseline="0" noProof="0">
                <a:ln>
                  <a:noFill/>
                </a:ln>
                <a:solidFill>
                  <a:srgbClr val="000000"/>
                </a:solidFill>
                <a:effectLst/>
                <a:uLnTx/>
                <a:uFillTx/>
                <a:latin typeface="Arial"/>
                <a:ea typeface="+mn-ea"/>
                <a:cs typeface="+mn-cs"/>
              </a:rPr>
              <a:t>RES share, electricity price, energy archetype, and countries</a:t>
            </a:r>
            <a:r>
              <a:rPr kumimoji="0" lang="en-US" altLang="ko-KR" sz="850" i="0" u="none" strike="noStrike" kern="1200" cap="none" spc="0" normalizeH="0" baseline="0" noProof="0">
                <a:ln>
                  <a:noFill/>
                </a:ln>
                <a:solidFill>
                  <a:srgbClr val="000000"/>
                </a:solidFill>
                <a:effectLst/>
                <a:uLnTx/>
                <a:uFillTx/>
                <a:latin typeface="Arial"/>
                <a:ea typeface="+mn-ea"/>
                <a:cs typeface="+mn-cs"/>
              </a:rPr>
              <a:t>. </a:t>
            </a:r>
            <a:r>
              <a:rPr kumimoji="0" lang="en-US" altLang="ko-KR" sz="850" b="0" i="0" u="none" strike="noStrike" kern="1200" cap="none" spc="0" normalizeH="0" baseline="0" noProof="0">
                <a:ln>
                  <a:noFill/>
                </a:ln>
                <a:solidFill>
                  <a:srgbClr val="000000"/>
                </a:solidFill>
                <a:effectLst/>
                <a:uLnTx/>
                <a:uFillTx/>
                <a:latin typeface="Arial"/>
                <a:ea typeface="+mn-ea"/>
                <a:cs typeface="+mn-cs"/>
              </a:rPr>
              <a:t> </a:t>
            </a:r>
          </a:p>
        </p:txBody>
      </p:sp>
      <p:sp>
        <p:nvSpPr>
          <p:cNvPr id="435" name="btfpCallout843070">
            <a:extLst>
              <a:ext uri="{FF2B5EF4-FFF2-40B4-BE49-F238E27FC236}">
                <a16:creationId xmlns:a16="http://schemas.microsoft.com/office/drawing/2014/main" id="{41DC5353-90E4-3503-18D9-DD9C7E7B24BB}"/>
              </a:ext>
            </a:extLst>
          </p:cNvPr>
          <p:cNvSpPr/>
          <p:nvPr/>
        </p:nvSpPr>
        <p:spPr bwMode="gray">
          <a:xfrm>
            <a:off x="1763013" y="4335372"/>
            <a:ext cx="1070062" cy="718670"/>
          </a:xfrm>
          <a:prstGeom prst="wedgeRectCallout">
            <a:avLst>
              <a:gd name="adj1" fmla="val 93307"/>
              <a:gd name="adj2" fmla="val -57603"/>
            </a:avLst>
          </a:prstGeom>
          <a:solidFill>
            <a:srgbClr val="FFFFFF"/>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D0227C"/>
                </a:solidFill>
                <a:effectLst/>
                <a:uLnTx/>
                <a:uFillTx/>
                <a:latin typeface="Arial"/>
                <a:ea typeface="+mn-ea"/>
                <a:cs typeface="+mn-cs"/>
              </a:rPr>
              <a:t>Biased because 85% of PHEV cases are from the U.S., where the average net revenue is the highest.</a:t>
            </a:r>
          </a:p>
        </p:txBody>
      </p:sp>
      <p:sp>
        <p:nvSpPr>
          <p:cNvPr id="2" name="Rectangle 1">
            <a:extLst>
              <a:ext uri="{FF2B5EF4-FFF2-40B4-BE49-F238E27FC236}">
                <a16:creationId xmlns:a16="http://schemas.microsoft.com/office/drawing/2014/main" id="{3AA76077-B2E8-6206-D254-99342CA3C0B0}"/>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423069090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3C5F36-A924-D7E3-4BA3-47618D3E25AD}"/>
            </a:ext>
          </a:extLst>
        </p:cNvPr>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DEB7EF8C-2FB8-4B70-430A-7824DFCAE71C}"/>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3" name="think-cell data - do not delete" hidden="1">
                        <a:extLst>
                          <a:ext uri="{FF2B5EF4-FFF2-40B4-BE49-F238E27FC236}">
                            <a16:creationId xmlns:a16="http://schemas.microsoft.com/office/drawing/2014/main" id="{DEB7EF8C-2FB8-4B70-430A-7824DFCAE71C}"/>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graphicFrame>
        <p:nvGraphicFramePr>
          <p:cNvPr id="4" name="Table 3">
            <a:extLst>
              <a:ext uri="{FF2B5EF4-FFF2-40B4-BE49-F238E27FC236}">
                <a16:creationId xmlns:a16="http://schemas.microsoft.com/office/drawing/2014/main" id="{8BE585F7-C776-C0EC-898F-F16CEA8382C4}"/>
              </a:ext>
            </a:extLst>
          </p:cNvPr>
          <p:cNvGraphicFramePr>
            <a:graphicFrameLocks noGrp="1"/>
          </p:cNvGraphicFramePr>
          <p:nvPr>
            <p:extLst>
              <p:ext uri="{D42A27DB-BD31-4B8C-83A1-F6EECF244321}">
                <p14:modId xmlns:p14="http://schemas.microsoft.com/office/powerpoint/2010/main" val="363052557"/>
              </p:ext>
            </p:extLst>
          </p:nvPr>
        </p:nvGraphicFramePr>
        <p:xfrm>
          <a:off x="410673" y="1736116"/>
          <a:ext cx="11178354" cy="4460235"/>
        </p:xfrm>
        <a:graphic>
          <a:graphicData uri="http://schemas.openxmlformats.org/drawingml/2006/table">
            <a:tbl>
              <a:tblPr firstRow="1" bandRow="1">
                <a:tableStyleId>{2D5ABB26-0587-4C30-8999-92F81FD0307C}</a:tableStyleId>
              </a:tblPr>
              <a:tblGrid>
                <a:gridCol w="1701053">
                  <a:extLst>
                    <a:ext uri="{9D8B030D-6E8A-4147-A177-3AD203B41FA5}">
                      <a16:colId xmlns:a16="http://schemas.microsoft.com/office/drawing/2014/main" val="2445533242"/>
                    </a:ext>
                  </a:extLst>
                </a:gridCol>
                <a:gridCol w="2222778">
                  <a:extLst>
                    <a:ext uri="{9D8B030D-6E8A-4147-A177-3AD203B41FA5}">
                      <a16:colId xmlns:a16="http://schemas.microsoft.com/office/drawing/2014/main" val="2930345779"/>
                    </a:ext>
                  </a:extLst>
                </a:gridCol>
                <a:gridCol w="2368517">
                  <a:extLst>
                    <a:ext uri="{9D8B030D-6E8A-4147-A177-3AD203B41FA5}">
                      <a16:colId xmlns:a16="http://schemas.microsoft.com/office/drawing/2014/main" val="3225215853"/>
                    </a:ext>
                  </a:extLst>
                </a:gridCol>
                <a:gridCol w="2650335">
                  <a:extLst>
                    <a:ext uri="{9D8B030D-6E8A-4147-A177-3AD203B41FA5}">
                      <a16:colId xmlns:a16="http://schemas.microsoft.com/office/drawing/2014/main" val="399033772"/>
                    </a:ext>
                  </a:extLst>
                </a:gridCol>
                <a:gridCol w="2235671">
                  <a:extLst>
                    <a:ext uri="{9D8B030D-6E8A-4147-A177-3AD203B41FA5}">
                      <a16:colId xmlns:a16="http://schemas.microsoft.com/office/drawing/2014/main" val="3178228957"/>
                    </a:ext>
                  </a:extLst>
                </a:gridCol>
              </a:tblGrid>
              <a:tr h="572776">
                <a:tc>
                  <a:txBody>
                    <a:bodyPr/>
                    <a:lstStyle/>
                    <a:p>
                      <a:pPr marL="0" indent="0">
                        <a:buFontTx/>
                        <a:buNone/>
                      </a:pPr>
                      <a:endParaRPr lang="en-US" sz="1000" b="1"/>
                    </a:p>
                  </a:txBody>
                  <a:tcPr>
                    <a:lnB w="12700" cap="flat" cmpd="sng" algn="ctr">
                      <a:solidFill>
                        <a:schemeClr val="tx1"/>
                      </a:solidFill>
                      <a:prstDash val="solid"/>
                      <a:round/>
                      <a:headEnd type="none" w="med" len="med"/>
                      <a:tailEnd type="none" w="med" len="med"/>
                    </a:lnB>
                  </a:tcPr>
                </a:tc>
                <a:tc>
                  <a:txBody>
                    <a:bodyPr/>
                    <a:lstStyle/>
                    <a:p>
                      <a:pPr marL="0" lvl="0" indent="0" algn="l">
                        <a:spcBef>
                          <a:spcPts val="1200"/>
                        </a:spcBef>
                        <a:buNone/>
                      </a:pPr>
                      <a:r>
                        <a:rPr lang="en-US" sz="1050" b="1" i="0" u="none" strike="noStrike" kern="1200" noProof="0">
                          <a:solidFill>
                            <a:schemeClr val="tx1"/>
                          </a:solidFill>
                          <a:latin typeface="Arial"/>
                        </a:rPr>
                        <a:t>V2G pilot project with EV batteries in North Carolina</a:t>
                      </a:r>
                      <a:endParaRPr lang="en-US" sz="1050" b="1" kern="1200">
                        <a:solidFill>
                          <a:schemeClr val="tx1"/>
                        </a:solidFill>
                        <a:latin typeface="+mn-lt"/>
                        <a:ea typeface="+mn-ea"/>
                        <a:cs typeface="+mn-cs"/>
                      </a:endParaRPr>
                    </a:p>
                  </a:txBody>
                  <a:tcP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lvl="0" indent="0" algn="l">
                        <a:spcBef>
                          <a:spcPts val="1200"/>
                        </a:spcBef>
                        <a:buNone/>
                      </a:pPr>
                      <a:r>
                        <a:rPr lang="en-US" sz="1050" b="1" i="0" u="none" strike="noStrike" kern="1200" noProof="0">
                          <a:solidFill>
                            <a:schemeClr val="tx1"/>
                          </a:solidFill>
                        </a:rPr>
                        <a:t>Electric school bus effort in Beverly, Massachusetts</a:t>
                      </a:r>
                      <a:endParaRPr lang="en-US" sz="1800" b="1"/>
                    </a:p>
                  </a:txBody>
                  <a:tcP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lvl="0" indent="0" algn="l">
                        <a:spcBef>
                          <a:spcPts val="1200"/>
                        </a:spcBef>
                        <a:buNone/>
                      </a:pPr>
                      <a:r>
                        <a:rPr lang="en-US" sz="1050" b="1" i="0" u="none" strike="noStrike" kern="1200" noProof="0">
                          <a:solidFill>
                            <a:schemeClr val="tx1"/>
                          </a:solidFill>
                        </a:rPr>
                        <a:t>Electric school bus powers V2G in Durango, Colorado </a:t>
                      </a:r>
                    </a:p>
                  </a:txBody>
                  <a:tcPr>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lvl="0" indent="0" algn="l">
                        <a:spcBef>
                          <a:spcPts val="1200"/>
                        </a:spcBef>
                        <a:buNone/>
                      </a:pPr>
                      <a:r>
                        <a:rPr lang="en-US" sz="1050" b="1" i="0" u="none" strike="noStrike" kern="1200" noProof="0">
                          <a:solidFill>
                            <a:schemeClr val="tx1"/>
                          </a:solidFill>
                          <a:latin typeface="Arial"/>
                        </a:rPr>
                        <a:t>New York City government moves to all-electric fleet </a:t>
                      </a:r>
                      <a:endParaRPr lang="en-US" sz="1050" b="1" kern="1200">
                        <a:solidFill>
                          <a:schemeClr val="tx1"/>
                        </a:solidFill>
                        <a:latin typeface="+mn-lt"/>
                        <a:ea typeface="+mn-ea"/>
                        <a:cs typeface="+mn-cs"/>
                      </a:endParaRPr>
                    </a:p>
                  </a:txBody>
                  <a:tcPr>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3738401314"/>
                  </a:ext>
                </a:extLst>
              </a:tr>
              <a:tr h="387155">
                <a:tc>
                  <a:txBody>
                    <a:bodyPr/>
                    <a:lstStyle/>
                    <a:p>
                      <a:pPr marL="0" indent="0" algn="l">
                        <a:buFontTx/>
                        <a:buNone/>
                      </a:pPr>
                      <a:r>
                        <a:rPr lang="en-US" sz="1000" b="1"/>
                        <a:t>Vehicle</a:t>
                      </a:r>
                      <a:endParaRPr lang="en-US"/>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900" b="1"/>
                        <a:t>Passenger light-duty EVs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900" b="1"/>
                        <a:t>Electric school buses (MHD EVs)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900" b="1"/>
                        <a:t>Electric school buses (MHD EVs</a:t>
                      </a:r>
                      <a:r>
                        <a:rPr lang="en-US" sz="900"/>
                        <a:t>) </a:t>
                      </a:r>
                      <a:endParaRPr lang="en-US" sz="9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900" b="1"/>
                        <a:t>Passenger light-duty EVs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90276228"/>
                  </a:ext>
                </a:extLst>
              </a:tr>
              <a:tr h="1877436">
                <a:tc>
                  <a:txBody>
                    <a:bodyPr/>
                    <a:lstStyle/>
                    <a:p>
                      <a:pPr marL="0" indent="0" algn="l">
                        <a:buFontTx/>
                        <a:buNone/>
                      </a:pPr>
                      <a:r>
                        <a:rPr lang="en-US" sz="1000" b="1"/>
                        <a:t>Description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900" b="0"/>
                        <a:t>Roanoke Cooperative partnered with Fermata Energy to carry out a V2G pilot project in North Carolina. </a:t>
                      </a:r>
                    </a:p>
                    <a:p>
                      <a:pPr marL="0" indent="0">
                        <a:spcBef>
                          <a:spcPts val="0"/>
                        </a:spcBef>
                        <a:buFontTx/>
                        <a:buNone/>
                      </a:pPr>
                      <a:endParaRPr lang="en-US" sz="900" b="0"/>
                    </a:p>
                    <a:p>
                      <a:pPr marL="0" indent="0">
                        <a:spcBef>
                          <a:spcPts val="0"/>
                        </a:spcBef>
                        <a:buFontTx/>
                        <a:buNone/>
                      </a:pPr>
                      <a:r>
                        <a:rPr lang="en-US" sz="900" b="0"/>
                        <a:t>The project looked at the financial value provided by V2G using the batteries in an EV when the vehicle was parked at home and assessed how the EV could contribute power to the grid during periods of high demand and grid strain.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900" b="0"/>
                        <a:t>In a V2G pilot carried out by New England utility National Grid during the summer of 2021, an </a:t>
                      </a:r>
                      <a:r>
                        <a:rPr lang="en-US" sz="900" b="0" i="0" u="none" strike="noStrike" noProof="0">
                          <a:solidFill>
                            <a:srgbClr val="000000"/>
                          </a:solidFill>
                          <a:latin typeface="Arial"/>
                        </a:rPr>
                        <a:t>electric school bus was used to provide power to the grid to </a:t>
                      </a:r>
                      <a:r>
                        <a:rPr lang="en-US" sz="900" b="1" i="0" u="none" strike="noStrike" noProof="0">
                          <a:solidFill>
                            <a:srgbClr val="000000"/>
                          </a:solidFill>
                          <a:latin typeface="Arial"/>
                        </a:rPr>
                        <a:t>reduce grid strain</a:t>
                      </a:r>
                      <a:r>
                        <a:rPr lang="en-US" sz="900" b="0" i="0" u="none" strike="noStrike" noProof="0">
                          <a:solidFill>
                            <a:srgbClr val="000000"/>
                          </a:solidFill>
                          <a:latin typeface="Arial"/>
                        </a:rPr>
                        <a:t> during peak demand. The project was an early instance of an electric school bus being used for V2G. </a:t>
                      </a:r>
                      <a:endParaRPr lang="en-US" sz="9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a:lnSpc>
                          <a:spcPct val="100000"/>
                        </a:lnSpc>
                        <a:spcBef>
                          <a:spcPts val="0"/>
                        </a:spcBef>
                        <a:spcAft>
                          <a:spcPts val="0"/>
                        </a:spcAft>
                        <a:buNone/>
                      </a:pPr>
                      <a:r>
                        <a:rPr lang="en-US" sz="900" b="0" i="0" u="none" strike="noStrike" noProof="0">
                          <a:solidFill>
                            <a:srgbClr val="000000"/>
                          </a:solidFill>
                          <a:latin typeface="Arial"/>
                        </a:rPr>
                        <a:t>Colorado got its first V2G-compatible electric school bus in 2021 as part of a collaboration between the V2G tech company </a:t>
                      </a:r>
                      <a:r>
                        <a:rPr lang="en-US" sz="900" b="0" i="0" u="none" strike="noStrike" noProof="0" err="1">
                          <a:solidFill>
                            <a:srgbClr val="000000"/>
                          </a:solidFill>
                          <a:latin typeface="Arial"/>
                        </a:rPr>
                        <a:t>Nuvve</a:t>
                      </a:r>
                      <a:r>
                        <a:rPr lang="en-US" sz="900" b="0" i="0" u="none" strike="noStrike" noProof="0">
                          <a:solidFill>
                            <a:srgbClr val="000000"/>
                          </a:solidFill>
                          <a:latin typeface="Arial"/>
                        </a:rPr>
                        <a:t>, bus manufacturer Blue Bird, and electricity distribution co-op La Plata Energy Association (LPEA). Durango School District 9-R was also provided with infrastructure to support the bus's use in V2G, like a bidirectional charging station.</a:t>
                      </a:r>
                    </a:p>
                    <a:p>
                      <a:pPr marL="0" marR="0" lvl="0" indent="0" algn="l">
                        <a:lnSpc>
                          <a:spcPct val="100000"/>
                        </a:lnSpc>
                        <a:spcBef>
                          <a:spcPts val="0"/>
                        </a:spcBef>
                        <a:spcAft>
                          <a:spcPts val="0"/>
                        </a:spcAft>
                        <a:buNone/>
                      </a:pPr>
                      <a:r>
                        <a:rPr lang="en-US" sz="900" b="0" i="0" u="none" strike="noStrike" noProof="0">
                          <a:solidFill>
                            <a:srgbClr val="000000"/>
                          </a:solidFill>
                          <a:latin typeface="Arial"/>
                        </a:rPr>
                        <a:t>The district can </a:t>
                      </a:r>
                      <a:r>
                        <a:rPr lang="en-US" sz="900" b="1" i="0" u="none" strike="noStrike" noProof="0">
                          <a:solidFill>
                            <a:srgbClr val="000000"/>
                          </a:solidFill>
                          <a:latin typeface="Arial"/>
                        </a:rPr>
                        <a:t>use the electric bus to pick up students — incurring cheaper fuel costs in the process — as well as to supply energy to the grid.</a:t>
                      </a:r>
                      <a:r>
                        <a:rPr lang="en-US" sz="900" b="0" i="0" u="none" strike="noStrike" noProof="0">
                          <a:solidFill>
                            <a:srgbClr val="000000"/>
                          </a:solidFill>
                          <a:latin typeface="Arial"/>
                        </a:rPr>
                        <a:t> </a:t>
                      </a:r>
                    </a:p>
                    <a:p>
                      <a:pPr marL="0" marR="0" lvl="0" indent="0" algn="l" defTabSz="711200">
                        <a:lnSpc>
                          <a:spcPct val="100000"/>
                        </a:lnSpc>
                        <a:spcBef>
                          <a:spcPts val="0"/>
                        </a:spcBef>
                        <a:spcAft>
                          <a:spcPts val="0"/>
                        </a:spcAft>
                        <a:buClrTx/>
                        <a:buSzTx/>
                        <a:buFontTx/>
                        <a:buNone/>
                        <a:tabLst/>
                        <a:defRPr/>
                      </a:pPr>
                      <a:endParaRPr lang="en-US" sz="900" b="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900" b="0"/>
                        <a:t>In 2023, it was announced that all city government vehicles will have to be fully electric by 2038 and its ridesharing vehicles to be zero emission or wheelchair accessible to 2030. </a:t>
                      </a:r>
                    </a:p>
                    <a:p>
                      <a:pPr marL="0" indent="0">
                        <a:spcBef>
                          <a:spcPts val="0"/>
                        </a:spcBef>
                        <a:buFontTx/>
                        <a:buNone/>
                      </a:pPr>
                      <a:endParaRPr lang="en-US" sz="900" b="0"/>
                    </a:p>
                    <a:p>
                      <a:pPr marL="0" indent="0">
                        <a:spcBef>
                          <a:spcPts val="0"/>
                        </a:spcBef>
                        <a:buFontTx/>
                        <a:buNone/>
                      </a:pPr>
                      <a:r>
                        <a:rPr lang="en-US" sz="900" b="0"/>
                        <a:t>To accompany this, </a:t>
                      </a:r>
                      <a:r>
                        <a:rPr lang="en-US" sz="900" b="0" err="1"/>
                        <a:t>NineDot</a:t>
                      </a:r>
                      <a:r>
                        <a:rPr lang="en-US" sz="900" b="0"/>
                        <a:t> partnered with Revel and Fermata Energy to </a:t>
                      </a:r>
                      <a:r>
                        <a:rPr lang="en-US" sz="900" b="1"/>
                        <a:t>launch New York City’s first V2G pilot </a:t>
                      </a:r>
                      <a:r>
                        <a:rPr lang="en-US" sz="900" b="0"/>
                        <a:t>at Revel’s Red Hook warehouse in Brooklyn to assist peak demand for Con Edison.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280512601"/>
                  </a:ext>
                </a:extLst>
              </a:tr>
              <a:tr h="1622868">
                <a:tc>
                  <a:txBody>
                    <a:bodyPr/>
                    <a:lstStyle/>
                    <a:p>
                      <a:pPr marL="0" lvl="0" indent="0" algn="l">
                        <a:buNone/>
                      </a:pPr>
                      <a:r>
                        <a:rPr lang="en-US" sz="1000" b="1"/>
                        <a:t>Key Takeaways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900" i="0"/>
                        <a:t>Using V2G in this way allowed </a:t>
                      </a:r>
                      <a:r>
                        <a:rPr lang="en-US" sz="900" b="1" i="0"/>
                        <a:t>Roanoke Cooperative to cut down its electricity consumption </a:t>
                      </a:r>
                      <a:r>
                        <a:rPr lang="en-US" sz="900" b="0" i="0"/>
                        <a:t>during peak usage </a:t>
                      </a:r>
                      <a:r>
                        <a:rPr lang="en-US" sz="900" b="1" i="0"/>
                        <a:t>by an average of around 14 kW. </a:t>
                      </a:r>
                      <a:r>
                        <a:rPr lang="en-US" sz="900" b="0" i="0"/>
                        <a:t>It also produced </a:t>
                      </a:r>
                      <a:r>
                        <a:rPr lang="en-US" sz="900" b="1" i="0"/>
                        <a:t>more than $2,600 a year </a:t>
                      </a:r>
                      <a:r>
                        <a:rPr lang="en-US" sz="900" b="0" i="0"/>
                        <a:t>in savings for the utility. </a:t>
                      </a:r>
                      <a:r>
                        <a:rPr lang="en-US" sz="900" i="0"/>
                        <a:t>V2G capabilities became a source of </a:t>
                      </a:r>
                      <a:r>
                        <a:rPr lang="en-US" sz="900" b="1" i="0"/>
                        <a:t>back-up power</a:t>
                      </a:r>
                      <a:r>
                        <a:rPr lang="en-US" sz="900" b="0" i="0"/>
                        <a:t> for Roanoke's microgrid, </a:t>
                      </a:r>
                      <a:r>
                        <a:rPr lang="en-US" sz="900" b="1" i="0"/>
                        <a:t>improving resilience</a:t>
                      </a:r>
                      <a:r>
                        <a:rPr lang="en-US" sz="900" b="0" i="0"/>
                        <a:t> during periods when it was operating independently.</a:t>
                      </a:r>
                      <a:endParaRPr lang="en-US" sz="900" i="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900"/>
                        <a:t>The electric school bus was utilized </a:t>
                      </a:r>
                      <a:r>
                        <a:rPr lang="en-US" sz="900" b="1"/>
                        <a:t>30 different times </a:t>
                      </a:r>
                      <a:r>
                        <a:rPr lang="en-US" sz="900" b="0"/>
                        <a:t>that summer, working for more than 50 hours and delivering nearly </a:t>
                      </a:r>
                      <a:br>
                        <a:rPr lang="en-US" sz="900" b="0"/>
                      </a:br>
                      <a:r>
                        <a:rPr lang="en-US" sz="900" b="0"/>
                        <a:t>3 MWh of electricity to the grid — roughly </a:t>
                      </a:r>
                      <a:r>
                        <a:rPr lang="en-US" sz="900" b="1"/>
                        <a:t>the amount of electricity used by 100 homes in a day</a:t>
                      </a:r>
                      <a:r>
                        <a:rPr lang="en-US" sz="900"/>
                        <a:t>. School buses are an especially good fit for efforts like these because they are often underutilized, especially in the summer, when electricity demand is high.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lvl="0" indent="0">
                        <a:spcBef>
                          <a:spcPts val="0"/>
                        </a:spcBef>
                        <a:buNone/>
                      </a:pPr>
                      <a:r>
                        <a:rPr lang="en-US" sz="900" b="0" i="0" u="none" strike="noStrike" noProof="0">
                          <a:latin typeface="Arial"/>
                        </a:rPr>
                        <a:t>The Colorado effort was largely </a:t>
                      </a:r>
                      <a:r>
                        <a:rPr lang="en-US" sz="900" b="1" i="0" u="none" strike="noStrike" noProof="0">
                          <a:latin typeface="Arial"/>
                        </a:rPr>
                        <a:t>funded by a state alternative fuels grant, with additional funding provided by LPEA</a:t>
                      </a:r>
                      <a:r>
                        <a:rPr lang="en-US" sz="900" b="0" i="0" u="none" strike="noStrike" noProof="0">
                          <a:latin typeface="Arial"/>
                        </a:rPr>
                        <a:t>. In a given afternoon, the bus might charge for a period — powered by extra solar energy — then transport students home from school, before an evening of supplying the grid with energy, helping balance out high electricity demand.  </a:t>
                      </a:r>
                      <a:endParaRPr lang="en-US" b="0" u="none" strike="noStrike" noProof="0">
                        <a:latin typeface="Aria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900" i="1"/>
                        <a:t>TBD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219605779"/>
                  </a:ext>
                </a:extLst>
              </a:tr>
            </a:tbl>
          </a:graphicData>
        </a:graphic>
      </p:graphicFrame>
      <p:sp>
        <p:nvSpPr>
          <p:cNvPr id="10" name="btfpNotesBox962619">
            <a:extLst>
              <a:ext uri="{FF2B5EF4-FFF2-40B4-BE49-F238E27FC236}">
                <a16:creationId xmlns:a16="http://schemas.microsoft.com/office/drawing/2014/main" id="{2DAF81A7-6538-2770-33FF-AA426D848819}"/>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8"/>
              </a:rPr>
              <a:t>Electrification Coalition, Advancing V2G Technology Adoption</a:t>
            </a:r>
            <a:r>
              <a:rPr lang="en-US" sz="800" dirty="0">
                <a:solidFill>
                  <a:srgbClr val="000000"/>
                </a:solidFill>
              </a:rPr>
              <a:t> (2022), </a:t>
            </a:r>
            <a:r>
              <a:rPr lang="en-US" sz="800" dirty="0">
                <a:solidFill>
                  <a:srgbClr val="000000"/>
                </a:solidFill>
                <a:hlinkClick r:id="rId9"/>
              </a:rPr>
              <a:t>Nine Energy, NYC EV charging solutions</a:t>
            </a:r>
            <a:r>
              <a:rPr lang="en-US" sz="800" dirty="0">
                <a:solidFill>
                  <a:srgbClr val="000000"/>
                </a:solidFill>
              </a:rPr>
              <a:t>, </a:t>
            </a:r>
            <a:r>
              <a:rPr lang="en-US" sz="800" dirty="0">
                <a:solidFill>
                  <a:srgbClr val="000000"/>
                </a:solidFill>
                <a:hlinkClick r:id="rId10"/>
              </a:rPr>
              <a:t>NYC </a:t>
            </a:r>
            <a:r>
              <a:rPr lang="en-US" sz="800" dirty="0">
                <a:solidFill>
                  <a:srgbClr val="000000"/>
                </a:solidFill>
                <a:hlinkClick r:id="rId10">
                  <a:extLst>
                    <a:ext uri="{A12FA001-AC4F-418D-AE19-62706E023703}">
                      <ahyp:hlinkClr xmlns:ahyp="http://schemas.microsoft.com/office/drawing/2018/hyperlinkcolor" val="tx"/>
                    </a:ext>
                  </a:extLst>
                </a:hlinkClick>
              </a:rPr>
              <a:t>Government Vehicles</a:t>
            </a:r>
            <a:r>
              <a:rPr lang="en-US" sz="800" dirty="0">
                <a:solidFill>
                  <a:srgbClr val="000000"/>
                </a:solidFill>
              </a:rPr>
              <a:t>, </a:t>
            </a:r>
            <a:r>
              <a:rPr lang="en-US" sz="800" dirty="0">
                <a:solidFill>
                  <a:srgbClr val="000000"/>
                </a:solidFill>
                <a:hlinkClick r:id="rId11"/>
              </a:rPr>
              <a:t>NYC Ride Share</a:t>
            </a:r>
            <a:endParaRPr lang="en-US" sz="800" dirty="0">
              <a:solidFill>
                <a:srgbClr val="000000"/>
              </a:solidFil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45" name="Text Placeholder 10">
            <a:extLst>
              <a:ext uri="{FF2B5EF4-FFF2-40B4-BE49-F238E27FC236}">
                <a16:creationId xmlns:a16="http://schemas.microsoft.com/office/drawing/2014/main" id="{D131273C-AD45-2132-2273-CA8A7DE17CCA}"/>
              </a:ext>
            </a:extLst>
          </p:cNvPr>
          <p:cNvSpPr>
            <a:spLocks noGrp="1"/>
          </p:cNvSpPr>
          <p:nvPr>
            <p:custDataLst>
              <p:tags r:id="rId3"/>
            </p:custDataLst>
          </p:nvPr>
        </p:nvSpPr>
        <p:spPr bwMode="auto">
          <a:xfrm>
            <a:off x="329184" y="1280160"/>
            <a:ext cx="4921251" cy="246221"/>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Policies in select regions</a:t>
            </a:r>
            <a:endParaRPr lang="en-US" sz="1400" dirty="0"/>
          </a:p>
        </p:txBody>
      </p:sp>
      <p:cxnSp>
        <p:nvCxnSpPr>
          <p:cNvPr id="46" name="Straight Connector 45">
            <a:extLst>
              <a:ext uri="{FF2B5EF4-FFF2-40B4-BE49-F238E27FC236}">
                <a16:creationId xmlns:a16="http://schemas.microsoft.com/office/drawing/2014/main" id="{BDC9504B-A7AC-0CC6-4586-85A099501BAF}"/>
              </a:ext>
            </a:extLst>
          </p:cNvPr>
          <p:cNvCxnSpPr>
            <a:cxnSpLocks/>
          </p:cNvCxnSpPr>
          <p:nvPr/>
        </p:nvCxnSpPr>
        <p:spPr bwMode="gray">
          <a:xfrm>
            <a:off x="329184" y="1526381"/>
            <a:ext cx="89208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FB49835A-9F81-5022-05C2-1BFE6475AFBF}"/>
              </a:ext>
            </a:extLst>
          </p:cNvPr>
          <p:cNvSpPr>
            <a:spLocks noGrp="1"/>
          </p:cNvSpPr>
          <p:nvPr>
            <p:ph type="title"/>
          </p:nvPr>
        </p:nvSpPr>
        <p:spPr>
          <a:xfrm>
            <a:off x="330200" y="523318"/>
            <a:ext cx="11531600" cy="532434"/>
          </a:xfrm>
        </p:spPr>
        <p:txBody>
          <a:bodyPr vert="horz"/>
          <a:lstStyle/>
          <a:p>
            <a:r>
              <a:rPr lang="en-US"/>
              <a:t>Key regions implementing policies to advance V2G adoption</a:t>
            </a:r>
          </a:p>
        </p:txBody>
      </p:sp>
      <p:sp>
        <p:nvSpPr>
          <p:cNvPr id="2" name="Rectangle 1">
            <a:extLst>
              <a:ext uri="{FF2B5EF4-FFF2-40B4-BE49-F238E27FC236}">
                <a16:creationId xmlns:a16="http://schemas.microsoft.com/office/drawing/2014/main" id="{14F4CE23-D8FD-3339-3119-224399CF8854}"/>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397640843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9BE7F6-8540-374B-88EC-F23B71B0C09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494D3C7-1DEC-56B1-471A-CE9C6CF8CF7B}"/>
              </a:ext>
            </a:extLst>
          </p:cNvPr>
          <p:cNvGraphicFramePr>
            <a:graphicFrameLocks noChangeAspect="1"/>
          </p:cNvGraphicFramePr>
          <p:nvPr>
            <p:custDataLst>
              <p:tags r:id="rId1"/>
            </p:custDataLst>
            <p:extLst>
              <p:ext uri="{D42A27DB-BD31-4B8C-83A1-F6EECF244321}">
                <p14:modId xmlns:p14="http://schemas.microsoft.com/office/powerpoint/2010/main" val="41400301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1494D3C7-1DEC-56B1-471A-CE9C6CF8CF7B}"/>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5C472AF0-9392-2D9F-4B46-5B3ADC3F9B93}"/>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5" name="Text Placeholder 10">
            <a:hlinkClick r:id="rId12" action="ppaction://hlinksldjump"/>
            <a:extLst>
              <a:ext uri="{FF2B5EF4-FFF2-40B4-BE49-F238E27FC236}">
                <a16:creationId xmlns:a16="http://schemas.microsoft.com/office/drawing/2014/main" id="{71FB464D-7632-C095-6A9E-1BB6D94E8089}"/>
              </a:ext>
            </a:extLst>
          </p:cNvPr>
          <p:cNvSpPr txBox="1">
            <a:spLocks/>
          </p:cNvSpPr>
          <p:nvPr>
            <p:custDataLst>
              <p:tags r:id="rId3"/>
            </p:custDataLst>
          </p:nvPr>
        </p:nvSpPr>
        <p:spPr bwMode="auto">
          <a:xfrm>
            <a:off x="3632200" y="2362200"/>
            <a:ext cx="4927600" cy="609600"/>
          </a:xfrm>
          <a:prstGeom prst="rect">
            <a:avLst/>
          </a:prstGeom>
          <a:solidFill>
            <a:schemeClr val="bg2"/>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Mobility energy storage</a:t>
            </a:r>
            <a:endParaRPr lang="en-US">
              <a:solidFill>
                <a:schemeClr val="bg1"/>
              </a:solidFill>
            </a:endParaRPr>
          </a:p>
        </p:txBody>
      </p:sp>
      <p:sp>
        <p:nvSpPr>
          <p:cNvPr id="4" name="Text Placeholder 10">
            <a:hlinkClick r:id="rId13" action="ppaction://hlinksldjump"/>
            <a:extLst>
              <a:ext uri="{FF2B5EF4-FFF2-40B4-BE49-F238E27FC236}">
                <a16:creationId xmlns:a16="http://schemas.microsoft.com/office/drawing/2014/main" id="{4B6E5A16-3C0D-674B-B520-36105988E30E}"/>
              </a:ext>
            </a:extLst>
          </p:cNvPr>
          <p:cNvSpPr txBox="1">
            <a:spLocks/>
          </p:cNvSpPr>
          <p:nvPr>
            <p:custDataLst>
              <p:tags r:id="rId4"/>
            </p:custDataLst>
          </p:nvPr>
        </p:nvSpPr>
        <p:spPr bwMode="auto">
          <a:xfrm>
            <a:off x="3632200" y="2971800"/>
            <a:ext cx="4927600" cy="608013"/>
          </a:xfrm>
          <a:prstGeom prst="rect">
            <a:avLst/>
          </a:prstGeom>
          <a:solidFill>
            <a:schemeClr val="accent1"/>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Utility energy storage</a:t>
            </a:r>
            <a:endParaRPr lang="en-US" b="1">
              <a:solidFill>
                <a:schemeClr val="bg1"/>
              </a:solidFill>
            </a:endParaRPr>
          </a:p>
        </p:txBody>
      </p:sp>
      <p:sp>
        <p:nvSpPr>
          <p:cNvPr id="8" name="Text Placeholder 10">
            <a:hlinkClick r:id="rId14" action="ppaction://hlinksldjump"/>
            <a:extLst>
              <a:ext uri="{FF2B5EF4-FFF2-40B4-BE49-F238E27FC236}">
                <a16:creationId xmlns:a16="http://schemas.microsoft.com/office/drawing/2014/main" id="{A8349494-08B1-A3F2-5C9C-C264D06FAFAE}"/>
              </a:ext>
            </a:extLst>
          </p:cNvPr>
          <p:cNvSpPr txBox="1">
            <a:spLocks/>
          </p:cNvSpPr>
          <p:nvPr>
            <p:custDataLst>
              <p:tags r:id="rId5"/>
            </p:custDataLst>
          </p:nvPr>
        </p:nvSpPr>
        <p:spPr bwMode="auto">
          <a:xfrm>
            <a:off x="3632200" y="3579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a:t>
            </a:r>
            <a:endParaRPr lang="en-US">
              <a:solidFill>
                <a:schemeClr val="bg1"/>
              </a:solidFill>
            </a:endParaRPr>
          </a:p>
        </p:txBody>
      </p:sp>
      <p:sp>
        <p:nvSpPr>
          <p:cNvPr id="15" name="Text Placeholder 10">
            <a:hlinkClick r:id="rId15" action="ppaction://hlinksldjump"/>
            <a:extLst>
              <a:ext uri="{FF2B5EF4-FFF2-40B4-BE49-F238E27FC236}">
                <a16:creationId xmlns:a16="http://schemas.microsoft.com/office/drawing/2014/main" id="{9E0C5583-3B4A-5B34-17D1-9C04CB000ED7}"/>
              </a:ext>
            </a:extLst>
          </p:cNvPr>
          <p:cNvSpPr txBox="1">
            <a:spLocks/>
          </p:cNvSpPr>
          <p:nvPr>
            <p:custDataLst>
              <p:tags r:id="rId6"/>
            </p:custDataLst>
          </p:nvPr>
        </p:nvSpPr>
        <p:spPr bwMode="auto">
          <a:xfrm>
            <a:off x="3632200" y="4087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80" name="Text Placeholder 10">
            <a:extLst>
              <a:ext uri="{FF2B5EF4-FFF2-40B4-BE49-F238E27FC236}">
                <a16:creationId xmlns:a16="http://schemas.microsoft.com/office/drawing/2014/main" id="{E4B0F15C-B9EA-0BC7-3162-157CE0AED609}"/>
              </a:ext>
            </a:extLst>
          </p:cNvPr>
          <p:cNvSpPr txBox="1">
            <a:spLocks/>
          </p:cNvSpPr>
          <p:nvPr>
            <p:custDataLst>
              <p:tags r:id="rId7"/>
            </p:custDataLst>
          </p:nvPr>
        </p:nvSpPr>
        <p:spPr bwMode="auto">
          <a:xfrm>
            <a:off x="3632200" y="4595813"/>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Case study</a:t>
            </a:r>
            <a:endParaRPr lang="en-US" b="1">
              <a:solidFill>
                <a:schemeClr val="bg1"/>
              </a:solidFill>
            </a:endParaRPr>
          </a:p>
        </p:txBody>
      </p:sp>
    </p:spTree>
    <p:extLst>
      <p:ext uri="{BB962C8B-B14F-4D97-AF65-F5344CB8AC3E}">
        <p14:creationId xmlns:p14="http://schemas.microsoft.com/office/powerpoint/2010/main" val="41593579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64" name="Table 1063">
            <a:extLst>
              <a:ext uri="{FF2B5EF4-FFF2-40B4-BE49-F238E27FC236}">
                <a16:creationId xmlns:a16="http://schemas.microsoft.com/office/drawing/2014/main" id="{107D6286-328F-E20A-CC67-04A3868BEEDB}"/>
              </a:ext>
            </a:extLst>
          </p:cNvPr>
          <p:cNvGraphicFramePr>
            <a:graphicFrameLocks noGrp="1"/>
          </p:cNvGraphicFramePr>
          <p:nvPr>
            <p:extLst>
              <p:ext uri="{D42A27DB-BD31-4B8C-83A1-F6EECF244321}">
                <p14:modId xmlns:p14="http://schemas.microsoft.com/office/powerpoint/2010/main" val="1032119040"/>
              </p:ext>
            </p:extLst>
          </p:nvPr>
        </p:nvGraphicFramePr>
        <p:xfrm>
          <a:off x="219110" y="1752985"/>
          <a:ext cx="11642688" cy="4285012"/>
        </p:xfrm>
        <a:graphic>
          <a:graphicData uri="http://schemas.openxmlformats.org/drawingml/2006/table">
            <a:tbl>
              <a:tblPr firstRow="1" bandRow="1">
                <a:tableStyleId>{2D5ABB26-0587-4C30-8999-92F81FD0307C}</a:tableStyleId>
              </a:tblPr>
              <a:tblGrid>
                <a:gridCol w="2612352">
                  <a:extLst>
                    <a:ext uri="{9D8B030D-6E8A-4147-A177-3AD203B41FA5}">
                      <a16:colId xmlns:a16="http://schemas.microsoft.com/office/drawing/2014/main" val="3029725099"/>
                    </a:ext>
                  </a:extLst>
                </a:gridCol>
                <a:gridCol w="4563617">
                  <a:extLst>
                    <a:ext uri="{9D8B030D-6E8A-4147-A177-3AD203B41FA5}">
                      <a16:colId xmlns:a16="http://schemas.microsoft.com/office/drawing/2014/main" val="1110654787"/>
                    </a:ext>
                  </a:extLst>
                </a:gridCol>
                <a:gridCol w="4466719">
                  <a:extLst>
                    <a:ext uri="{9D8B030D-6E8A-4147-A177-3AD203B41FA5}">
                      <a16:colId xmlns:a16="http://schemas.microsoft.com/office/drawing/2014/main" val="2863399275"/>
                    </a:ext>
                  </a:extLst>
                </a:gridCol>
              </a:tblGrid>
              <a:tr h="529916">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tx1"/>
                        </a:solidFill>
                        <a:effectLst/>
                        <a:uLnTx/>
                        <a:uFillTx/>
                        <a:latin typeface="+mn-lt"/>
                        <a:ea typeface="+mn-ea"/>
                        <a:cs typeface="+mn-cs"/>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mn-lt"/>
                          <a:ea typeface="+mn-ea"/>
                          <a:cs typeface="+mn-cs"/>
                        </a:rPr>
                        <a:t>First foray into novel pumped storage</a:t>
                      </a: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lvl="0" indent="0" algn="ctr" rtl="0" eaLnBrk="1" fontAlgn="auto" latinLnBrk="0" hangingPunct="1">
                        <a:lnSpc>
                          <a:spcPct val="100000"/>
                        </a:lnSpc>
                        <a:spcBef>
                          <a:spcPts val="0"/>
                        </a:spcBef>
                        <a:spcAft>
                          <a:spcPts val="0"/>
                        </a:spcAft>
                        <a:buClrTx/>
                        <a:buSzTx/>
                        <a:buFontTx/>
                        <a:buNone/>
                      </a:pPr>
                      <a:r>
                        <a:rPr kumimoji="0" lang="en-US" sz="1400" b="1" i="0" u="none" strike="noStrike" kern="1200" cap="none" spc="0" normalizeH="0" baseline="0">
                          <a:ln>
                            <a:noFill/>
                          </a:ln>
                          <a:solidFill>
                            <a:schemeClr val="tx1"/>
                          </a:solidFill>
                          <a:effectLst/>
                          <a:uLnTx/>
                          <a:uFillTx/>
                          <a:latin typeface="+mn-lt"/>
                          <a:ea typeface="+mn-ea"/>
                          <a:cs typeface="+mn-cs"/>
                        </a:rPr>
                        <a:t>Department of Energy </a:t>
                      </a:r>
                      <a:r>
                        <a:rPr lang="en-US" sz="1400" b="1" i="0" u="none" strike="noStrike" kern="1200" cap="none" spc="0" normalizeH="0" baseline="0">
                          <a:ln>
                            <a:noFill/>
                          </a:ln>
                          <a:solidFill>
                            <a:schemeClr val="tx1"/>
                          </a:solidFill>
                          <a:effectLst/>
                          <a:uLnTx/>
                          <a:uFillTx/>
                          <a:latin typeface="+mn-lt"/>
                          <a:ea typeface="+mn-ea"/>
                          <a:cs typeface="+mn-cs"/>
                        </a:rPr>
                        <a:t>support of </a:t>
                      </a:r>
                      <a:br>
                        <a:rPr lang="en-US" sz="1400" b="1" i="0" u="none" strike="noStrike" kern="1200" cap="none" spc="0" normalizeH="0" baseline="0">
                          <a:ln>
                            <a:noFill/>
                          </a:ln>
                          <a:solidFill>
                            <a:schemeClr val="tx1"/>
                          </a:solidFill>
                          <a:effectLst/>
                          <a:uLnTx/>
                          <a:uFillTx/>
                          <a:latin typeface="+mn-lt"/>
                          <a:ea typeface="+mn-ea"/>
                          <a:cs typeface="+mn-cs"/>
                        </a:rPr>
                      </a:br>
                      <a:r>
                        <a:rPr lang="en-US" sz="1400" b="1" i="0" u="none" strike="noStrike" kern="1200" cap="none" spc="0" normalizeH="0" baseline="0">
                          <a:ln>
                            <a:noFill/>
                          </a:ln>
                          <a:solidFill>
                            <a:schemeClr val="tx1"/>
                          </a:solidFill>
                          <a:effectLst/>
                          <a:uLnTx/>
                          <a:uFillTx/>
                          <a:latin typeface="+mn-lt"/>
                          <a:ea typeface="+mn-ea"/>
                          <a:cs typeface="+mn-cs"/>
                        </a:rPr>
                        <a:t>supercharged scaling</a:t>
                      </a:r>
                      <a:endParaRPr kumimoji="0" lang="en-US"/>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093161297"/>
                  </a:ext>
                </a:extLst>
              </a:tr>
              <a:tr h="1530056">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Timeline</a:t>
                      </a:r>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105080875"/>
                  </a:ext>
                </a:extLst>
              </a:tr>
              <a:tr h="2172327">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Highlights</a:t>
                      </a: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2013 –</a:t>
                      </a:r>
                      <a:r>
                        <a:rPr lang="en-US" sz="1000" b="0"/>
                        <a:t> </a:t>
                      </a:r>
                      <a:r>
                        <a:rPr lang="en-US" sz="1000" b="0" err="1"/>
                        <a:t>Quidnet</a:t>
                      </a:r>
                      <a:r>
                        <a:rPr lang="en-US" sz="1000" b="0"/>
                        <a:t> is founded with the goal of exploring energy storage using subsurface rock formations. In its initial years, the company refines the concept of </a:t>
                      </a:r>
                      <a:r>
                        <a:rPr lang="en-US" sz="1000" b="1" err="1"/>
                        <a:t>geomechanical</a:t>
                      </a:r>
                      <a:r>
                        <a:rPr lang="en-US" sz="1000" b="1"/>
                        <a:t> pumped storage</a:t>
                      </a:r>
                      <a:r>
                        <a:rPr lang="en-US" sz="1000" b="0"/>
                        <a:t>. This novel pumped storage hydropower technique looks to leverage subsurface reservoirs to store energy by pressurizing water underground.</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2016 </a:t>
                      </a:r>
                      <a:r>
                        <a:rPr lang="en-US" sz="1000" b="0"/>
                        <a:t>– </a:t>
                      </a:r>
                      <a:r>
                        <a:rPr lang="en-US" sz="1000" b="0" err="1"/>
                        <a:t>Quidnet</a:t>
                      </a:r>
                      <a:r>
                        <a:rPr lang="en-US" sz="1000" b="0"/>
                        <a:t> gains momentum after securing seed funding, allowing the company to initiate pilot projects in Texas.</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2017 –</a:t>
                      </a:r>
                      <a:r>
                        <a:rPr lang="en-US" sz="1000" b="0"/>
                        <a:t> </a:t>
                      </a:r>
                      <a:r>
                        <a:rPr lang="en-US" sz="1000" b="1"/>
                        <a:t>Breakthrough Energy Ventures </a:t>
                      </a:r>
                      <a:r>
                        <a:rPr lang="en-US" sz="1000" b="0"/>
                        <a:t>leads </a:t>
                      </a:r>
                      <a:r>
                        <a:rPr lang="en-US" sz="1000" b="0" err="1"/>
                        <a:t>Quidnet’s</a:t>
                      </a:r>
                      <a:r>
                        <a:rPr lang="en-US" sz="1000" b="0"/>
                        <a:t> Series A funding.</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1000" b="1"/>
                        <a:t>2018 – ARPA-E</a:t>
                      </a:r>
                      <a:r>
                        <a:rPr lang="en-US" sz="1000" b="0"/>
                        <a:t> awards </a:t>
                      </a:r>
                      <a:r>
                        <a:rPr lang="en-US" sz="1000" b="0" err="1"/>
                        <a:t>Quidnet</a:t>
                      </a:r>
                      <a:r>
                        <a:rPr lang="en-US" sz="1000" b="0"/>
                        <a:t> $3.3 million grant to continue expanding research and development of </a:t>
                      </a:r>
                      <a:r>
                        <a:rPr lang="en-US" sz="1000" b="0" err="1"/>
                        <a:t>geomechanical</a:t>
                      </a:r>
                      <a:r>
                        <a:rPr lang="en-US" sz="1000" b="0"/>
                        <a:t> pumped storage. </a:t>
                      </a:r>
                    </a:p>
                    <a:p>
                      <a:pPr marL="0" marR="0" indent="0" algn="l" defTabSz="711200" rtl="0" eaLnBrk="1" fontAlgn="auto" latinLnBrk="0" hangingPunct="1">
                        <a:lnSpc>
                          <a:spcPct val="100000"/>
                        </a:lnSpc>
                        <a:spcBef>
                          <a:spcPts val="0"/>
                        </a:spcBef>
                        <a:spcAft>
                          <a:spcPts val="0"/>
                        </a:spcAft>
                        <a:buClrTx/>
                        <a:buSzTx/>
                        <a:buFontTx/>
                        <a:buNone/>
                        <a:tabLst/>
                        <a:defRPr/>
                      </a:pPr>
                      <a:endParaRPr lang="en-US" sz="1000" b="1"/>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2020 – </a:t>
                      </a:r>
                      <a:r>
                        <a:rPr lang="en-US" sz="1000" b="0" err="1"/>
                        <a:t>Quidnet</a:t>
                      </a:r>
                      <a:r>
                        <a:rPr lang="en-US" sz="1000" b="0"/>
                        <a:t> closes a Series B round of $10 million backed by </a:t>
                      </a:r>
                      <a:r>
                        <a:rPr lang="en-US" sz="1000" b="1"/>
                        <a:t>Breakthrough Energy Ventures and </a:t>
                      </a:r>
                      <a:r>
                        <a:rPr lang="en-US" sz="1000" b="1" err="1"/>
                        <a:t>Evok</a:t>
                      </a:r>
                      <a:r>
                        <a:rPr lang="en-US" sz="1000" b="1"/>
                        <a:t> Innovations</a:t>
                      </a:r>
                      <a:r>
                        <a:rPr lang="en-US" sz="1000" b="0"/>
                        <a:t>. The funding helps scale operations and secure a contract </a:t>
                      </a:r>
                      <a:r>
                        <a:rPr lang="en-US" sz="1000" b="1"/>
                        <a:t>with the New York State Energy Research and Development Authority (NYSERDA</a:t>
                      </a:r>
                      <a:r>
                        <a:rPr lang="en-US" sz="1000" b="0"/>
                        <a:t>) for a 2MW/2MWh project.</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2021– </a:t>
                      </a:r>
                      <a:r>
                        <a:rPr lang="en-US" sz="1000" b="0" err="1"/>
                        <a:t>Quidnet</a:t>
                      </a:r>
                      <a:r>
                        <a:rPr lang="en-US" sz="1000" b="0"/>
                        <a:t> receives </a:t>
                      </a:r>
                      <a:r>
                        <a:rPr lang="en-US" sz="1000" b="1"/>
                        <a:t>ARPA-E SCALEUP </a:t>
                      </a:r>
                      <a:r>
                        <a:rPr lang="en-US" sz="1000" b="0"/>
                        <a:t>funding to retire technical risks associated with the deployment of </a:t>
                      </a:r>
                      <a:r>
                        <a:rPr lang="en-US" sz="1000" b="0" err="1"/>
                        <a:t>geomechanical</a:t>
                      </a:r>
                      <a:r>
                        <a:rPr lang="en-US" sz="1000" b="0"/>
                        <a:t> pumped storage. </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2022</a:t>
                      </a:r>
                      <a:r>
                        <a:rPr lang="en-US" sz="1000" b="0"/>
                        <a:t> – </a:t>
                      </a:r>
                      <a:r>
                        <a:rPr lang="en-US" sz="1000" b="0" err="1"/>
                        <a:t>Quidnet</a:t>
                      </a:r>
                      <a:r>
                        <a:rPr lang="en-US" sz="1000" b="0"/>
                        <a:t> enters into a 15-year commercial agreement with </a:t>
                      </a:r>
                      <a:r>
                        <a:rPr lang="en-US" sz="1000" b="1"/>
                        <a:t>CPS Energy in San Antonio, Texas</a:t>
                      </a:r>
                      <a:r>
                        <a:rPr lang="en-US" sz="1000" b="0"/>
                        <a:t>. The partnership involves deploying a 10Mh system, which becomes its first commercial-scale implementation of </a:t>
                      </a:r>
                      <a:r>
                        <a:rPr lang="en-US" sz="1000" b="0" err="1"/>
                        <a:t>geomechanical</a:t>
                      </a:r>
                      <a:r>
                        <a:rPr lang="en-US" sz="1000" b="0"/>
                        <a:t> pumped storage.</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2024: </a:t>
                      </a:r>
                      <a:r>
                        <a:rPr lang="en-US" sz="1000" b="0" err="1"/>
                        <a:t>Quidnet</a:t>
                      </a:r>
                      <a:r>
                        <a:rPr lang="en-US" sz="1000" b="0"/>
                        <a:t> announces a 300MW partnership with a $10 million investment from </a:t>
                      </a:r>
                      <a:r>
                        <a:rPr lang="en-US" sz="1000" b="1"/>
                        <a:t>Hunt Energy Network</a:t>
                      </a:r>
                      <a:r>
                        <a:rPr lang="en-US" sz="1000" b="0"/>
                        <a:t>.</a:t>
                      </a:r>
                    </a:p>
                    <a:p>
                      <a:pPr marL="0" marR="0" indent="0" algn="l" defTabSz="711200" rtl="0" eaLnBrk="1" fontAlgn="auto" latinLnBrk="0" hangingPunct="1">
                        <a:lnSpc>
                          <a:spcPct val="100000"/>
                        </a:lnSpc>
                        <a:spcBef>
                          <a:spcPts val="0"/>
                        </a:spcBef>
                        <a:spcAft>
                          <a:spcPts val="0"/>
                        </a:spcAft>
                        <a:buClrTx/>
                        <a:buSzTx/>
                        <a:buFontTx/>
                        <a:buNone/>
                        <a:tabLst/>
                        <a:defRPr/>
                      </a:pPr>
                      <a:endParaRPr lang="en-US" sz="1000" b="1"/>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793158531"/>
                  </a:ext>
                </a:extLst>
              </a:tr>
            </a:tbl>
          </a:graphicData>
        </a:graphic>
      </p:graphicFrame>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774761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think-cell data - do not delete" hidden="1"/>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Quidnet Energy’s journey from innovation to commercial</a:t>
            </a: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3121637" y="3520990"/>
            <a:ext cx="8216720" cy="45719"/>
          </a:xfrm>
          <a:prstGeom prst="homePlate">
            <a:avLst>
              <a:gd name="adj" fmla="val 29167"/>
            </a:avLst>
          </a:prstGeom>
          <a:solidFill>
            <a:schemeClr val="bg1">
              <a:lumMod val="75000"/>
            </a:schemeClr>
          </a:solidFill>
          <a:ln w="19050"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4CADA762-F22E-D69C-1010-A855C3F5ACAB}"/>
              </a:ext>
            </a:extLst>
          </p:cNvPr>
          <p:cNvSpPr/>
          <p:nvPr/>
        </p:nvSpPr>
        <p:spPr bwMode="gray">
          <a:xfrm>
            <a:off x="3265711" y="3620282"/>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2013</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41" name="TextBox 40">
            <a:extLst>
              <a:ext uri="{FF2B5EF4-FFF2-40B4-BE49-F238E27FC236}">
                <a16:creationId xmlns:a16="http://schemas.microsoft.com/office/drawing/2014/main" id="{CDAF525A-FD94-DBA5-2C91-72B8AC869BA4}"/>
              </a:ext>
            </a:extLst>
          </p:cNvPr>
          <p:cNvSpPr txBox="1"/>
          <p:nvPr/>
        </p:nvSpPr>
        <p:spPr bwMode="gray">
          <a:xfrm>
            <a:off x="3107668" y="2998975"/>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Formation of </a:t>
            </a:r>
            <a:r>
              <a:rPr lang="en-US" sz="850" b="1">
                <a:solidFill>
                  <a:srgbClr val="000000"/>
                </a:solidFill>
                <a:latin typeface="Arial"/>
              </a:rPr>
              <a:t>Quidnet</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pic>
        <p:nvPicPr>
          <p:cNvPr id="1157" name="Picture 1156">
            <a:extLst>
              <a:ext uri="{FF2B5EF4-FFF2-40B4-BE49-F238E27FC236}">
                <a16:creationId xmlns:a16="http://schemas.microsoft.com/office/drawing/2014/main" id="{E90B0D11-CA03-6ECB-A2B0-04D99108301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231374" y="993716"/>
            <a:ext cx="1630424" cy="754317"/>
          </a:xfrm>
          <a:prstGeom prst="rect">
            <a:avLst/>
          </a:prstGeom>
        </p:spPr>
      </p:pic>
      <p:sp>
        <p:nvSpPr>
          <p:cNvPr id="1025" name="TextBox 1024">
            <a:extLst>
              <a:ext uri="{FF2B5EF4-FFF2-40B4-BE49-F238E27FC236}">
                <a16:creationId xmlns:a16="http://schemas.microsoft.com/office/drawing/2014/main" id="{BB911784-3F9D-2755-C1E7-6BA703E7EC1A}"/>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Quidnet</a:t>
            </a:r>
          </a:p>
        </p:txBody>
      </p:sp>
      <p:sp>
        <p:nvSpPr>
          <p:cNvPr id="1033" name="Oval 1032">
            <a:extLst>
              <a:ext uri="{FF2B5EF4-FFF2-40B4-BE49-F238E27FC236}">
                <a16:creationId xmlns:a16="http://schemas.microsoft.com/office/drawing/2014/main" id="{34AB522A-FEC9-6F16-CD16-6FEE4D487BB7}"/>
              </a:ext>
            </a:extLst>
          </p:cNvPr>
          <p:cNvSpPr/>
          <p:nvPr/>
        </p:nvSpPr>
        <p:spPr bwMode="gray">
          <a:xfrm>
            <a:off x="3431704"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4" name="Oval 1033">
            <a:extLst>
              <a:ext uri="{FF2B5EF4-FFF2-40B4-BE49-F238E27FC236}">
                <a16:creationId xmlns:a16="http://schemas.microsoft.com/office/drawing/2014/main" id="{D46F9C7B-A60F-4AF6-ADFB-1656BA6962F3}"/>
              </a:ext>
            </a:extLst>
          </p:cNvPr>
          <p:cNvSpPr/>
          <p:nvPr/>
        </p:nvSpPr>
        <p:spPr bwMode="gray">
          <a:xfrm>
            <a:off x="4331804" y="3498661"/>
            <a:ext cx="122238" cy="123825"/>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5" name="TextBox 1034">
            <a:extLst>
              <a:ext uri="{FF2B5EF4-FFF2-40B4-BE49-F238E27FC236}">
                <a16:creationId xmlns:a16="http://schemas.microsoft.com/office/drawing/2014/main" id="{9C1D5BD8-A975-76D0-6250-F6B268837A34}"/>
              </a:ext>
            </a:extLst>
          </p:cNvPr>
          <p:cNvSpPr txBox="1"/>
          <p:nvPr/>
        </p:nvSpPr>
        <p:spPr bwMode="gray">
          <a:xfrm>
            <a:off x="4007768" y="3031655"/>
            <a:ext cx="809625"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Initial pilot </a:t>
            </a:r>
            <a:r>
              <a:rPr lang="en-US" sz="850" b="1">
                <a:solidFill>
                  <a:srgbClr val="000000"/>
                </a:solidFill>
                <a:latin typeface="Arial"/>
              </a:rPr>
              <a:t>p</a:t>
            </a:r>
            <a:r>
              <a:rPr kumimoji="0" lang="en-US" sz="850" b="1" i="0" u="none" strike="noStrike" kern="1200" cap="none" spc="0" normalizeH="0" baseline="0" noProof="0" err="1">
                <a:ln>
                  <a:noFill/>
                </a:ln>
                <a:solidFill>
                  <a:srgbClr val="000000"/>
                </a:solidFill>
                <a:effectLst/>
                <a:uLnTx/>
                <a:uFillTx/>
                <a:latin typeface="Arial"/>
                <a:ea typeface="+mn-ea"/>
                <a:cs typeface="+mn-cs"/>
              </a:rPr>
              <a:t>roject</a:t>
            </a:r>
            <a:r>
              <a:rPr kumimoji="0" lang="en-US" sz="850" b="1" i="0" u="none" strike="noStrike" kern="1200" cap="none" spc="0" normalizeH="0" baseline="0" noProof="0">
                <a:ln>
                  <a:noFill/>
                </a:ln>
                <a:solidFill>
                  <a:srgbClr val="000000"/>
                </a:solidFill>
                <a:effectLst/>
                <a:uLnTx/>
                <a:uFillTx/>
                <a:latin typeface="Arial"/>
                <a:ea typeface="+mn-ea"/>
                <a:cs typeface="+mn-cs"/>
              </a:rPr>
              <a:t> in Texas</a:t>
            </a:r>
          </a:p>
        </p:txBody>
      </p:sp>
      <p:sp>
        <p:nvSpPr>
          <p:cNvPr id="1036" name="Rectangle 1035">
            <a:extLst>
              <a:ext uri="{FF2B5EF4-FFF2-40B4-BE49-F238E27FC236}">
                <a16:creationId xmlns:a16="http://schemas.microsoft.com/office/drawing/2014/main" id="{A6FC105B-BC6A-A0F5-2FBA-F600B4D99C92}"/>
              </a:ext>
            </a:extLst>
          </p:cNvPr>
          <p:cNvSpPr/>
          <p:nvPr/>
        </p:nvSpPr>
        <p:spPr bwMode="gray">
          <a:xfrm>
            <a:off x="4165811" y="361989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2016	</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7" name="Rectangle 1036">
            <a:extLst>
              <a:ext uri="{FF2B5EF4-FFF2-40B4-BE49-F238E27FC236}">
                <a16:creationId xmlns:a16="http://schemas.microsoft.com/office/drawing/2014/main" id="{8DE6F40E-F799-EE45-D326-276FDD9EF3A7}"/>
              </a:ext>
            </a:extLst>
          </p:cNvPr>
          <p:cNvSpPr/>
          <p:nvPr/>
        </p:nvSpPr>
        <p:spPr bwMode="gray">
          <a:xfrm>
            <a:off x="6326051" y="361026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2018</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9" name="Oval 1038">
            <a:extLst>
              <a:ext uri="{FF2B5EF4-FFF2-40B4-BE49-F238E27FC236}">
                <a16:creationId xmlns:a16="http://schemas.microsoft.com/office/drawing/2014/main" id="{CA9B4DB2-BDBF-0C04-A55B-EB0BBF2008C4}"/>
              </a:ext>
            </a:extLst>
          </p:cNvPr>
          <p:cNvSpPr/>
          <p:nvPr/>
        </p:nvSpPr>
        <p:spPr bwMode="gray">
          <a:xfrm>
            <a:off x="6492044" y="3489989"/>
            <a:ext cx="122238" cy="125413"/>
          </a:xfrm>
          <a:prstGeom prst="ellipse">
            <a:avLst/>
          </a:prstGeom>
          <a:solidFill>
            <a:srgbClr val="009BDB"/>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46" name="Rectangle 1045">
            <a:extLst>
              <a:ext uri="{FF2B5EF4-FFF2-40B4-BE49-F238E27FC236}">
                <a16:creationId xmlns:a16="http://schemas.microsoft.com/office/drawing/2014/main" id="{2610634A-4469-DAD8-90BF-8B0DC9D8A1C1}"/>
              </a:ext>
            </a:extLst>
          </p:cNvPr>
          <p:cNvSpPr/>
          <p:nvPr/>
        </p:nvSpPr>
        <p:spPr bwMode="gray">
          <a:xfrm>
            <a:off x="9309730" y="3602285"/>
            <a:ext cx="890726"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2022</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5" name="Oval 1064">
            <a:extLst>
              <a:ext uri="{FF2B5EF4-FFF2-40B4-BE49-F238E27FC236}">
                <a16:creationId xmlns:a16="http://schemas.microsoft.com/office/drawing/2014/main" id="{24799140-5117-F295-9F03-663E2911CC63}"/>
              </a:ext>
            </a:extLst>
          </p:cNvPr>
          <p:cNvSpPr/>
          <p:nvPr/>
        </p:nvSpPr>
        <p:spPr bwMode="gray">
          <a:xfrm>
            <a:off x="5411924" y="3496773"/>
            <a:ext cx="122238" cy="125413"/>
          </a:xfrm>
          <a:prstGeom prst="ellipse">
            <a:avLst/>
          </a:prstGeom>
          <a:solidFill>
            <a:srgbClr val="D0227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6" name="TextBox 1065">
            <a:extLst>
              <a:ext uri="{FF2B5EF4-FFF2-40B4-BE49-F238E27FC236}">
                <a16:creationId xmlns:a16="http://schemas.microsoft.com/office/drawing/2014/main" id="{C4586E7D-BCB5-9A47-C0DE-549B11BA4696}"/>
              </a:ext>
            </a:extLst>
          </p:cNvPr>
          <p:cNvSpPr txBox="1"/>
          <p:nvPr/>
        </p:nvSpPr>
        <p:spPr bwMode="gray">
          <a:xfrm>
            <a:off x="5015880" y="3036798"/>
            <a:ext cx="1004735" cy="20350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Series A funding</a:t>
            </a:r>
          </a:p>
        </p:txBody>
      </p:sp>
      <p:sp>
        <p:nvSpPr>
          <p:cNvPr id="1067" name="Rectangle 1066">
            <a:extLst>
              <a:ext uri="{FF2B5EF4-FFF2-40B4-BE49-F238E27FC236}">
                <a16:creationId xmlns:a16="http://schemas.microsoft.com/office/drawing/2014/main" id="{6A475F4B-9A72-C1D1-6DF2-3316FBF592E2}"/>
              </a:ext>
            </a:extLst>
          </p:cNvPr>
          <p:cNvSpPr/>
          <p:nvPr/>
        </p:nvSpPr>
        <p:spPr bwMode="gray">
          <a:xfrm>
            <a:off x="5267908" y="3619890"/>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0" name="Rectangle 1069">
            <a:extLst>
              <a:ext uri="{FF2B5EF4-FFF2-40B4-BE49-F238E27FC236}">
                <a16:creationId xmlns:a16="http://schemas.microsoft.com/office/drawing/2014/main" id="{669DE763-2917-70BB-EA00-D66D4F7E8A5B}"/>
              </a:ext>
            </a:extLst>
          </p:cNvPr>
          <p:cNvSpPr/>
          <p:nvPr/>
        </p:nvSpPr>
        <p:spPr bwMode="gray">
          <a:xfrm>
            <a:off x="7536160" y="361291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2020</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pic>
        <p:nvPicPr>
          <p:cNvPr id="3" name="Picture 2">
            <a:extLst>
              <a:ext uri="{FF2B5EF4-FFF2-40B4-BE49-F238E27FC236}">
                <a16:creationId xmlns:a16="http://schemas.microsoft.com/office/drawing/2014/main" id="{34EDF413-155D-5DA3-D409-638C1FF662F9}"/>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219110" y="1752985"/>
            <a:ext cx="1908212" cy="419637"/>
          </a:xfrm>
          <a:prstGeom prst="rect">
            <a:avLst/>
          </a:prstGeom>
        </p:spPr>
      </p:pic>
      <p:sp>
        <p:nvSpPr>
          <p:cNvPr id="4" name="TextBox 3">
            <a:extLst>
              <a:ext uri="{FF2B5EF4-FFF2-40B4-BE49-F238E27FC236}">
                <a16:creationId xmlns:a16="http://schemas.microsoft.com/office/drawing/2014/main" id="{1AE7689A-5353-B933-8B91-5DF3243EAB7A}"/>
              </a:ext>
            </a:extLst>
          </p:cNvPr>
          <p:cNvSpPr txBox="1"/>
          <p:nvPr/>
        </p:nvSpPr>
        <p:spPr bwMode="gray">
          <a:xfrm>
            <a:off x="6168008" y="3036798"/>
            <a:ext cx="1004735" cy="20350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ARPA-E award</a:t>
            </a:r>
          </a:p>
        </p:txBody>
      </p:sp>
      <p:sp>
        <p:nvSpPr>
          <p:cNvPr id="5" name="TextBox 4">
            <a:extLst>
              <a:ext uri="{FF2B5EF4-FFF2-40B4-BE49-F238E27FC236}">
                <a16:creationId xmlns:a16="http://schemas.microsoft.com/office/drawing/2014/main" id="{B4723687-44C3-E681-0E0D-73D3F9B74A12}"/>
              </a:ext>
            </a:extLst>
          </p:cNvPr>
          <p:cNvSpPr txBox="1"/>
          <p:nvPr/>
        </p:nvSpPr>
        <p:spPr bwMode="gray">
          <a:xfrm>
            <a:off x="8174931" y="3028697"/>
            <a:ext cx="1004735" cy="20350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SCALEUP</a:t>
            </a:r>
          </a:p>
        </p:txBody>
      </p:sp>
      <p:sp>
        <p:nvSpPr>
          <p:cNvPr id="8" name="Oval 7">
            <a:extLst>
              <a:ext uri="{FF2B5EF4-FFF2-40B4-BE49-F238E27FC236}">
                <a16:creationId xmlns:a16="http://schemas.microsoft.com/office/drawing/2014/main" id="{E4C38775-6A81-6D0E-8AB6-0AD0F1E9F3BC}"/>
              </a:ext>
            </a:extLst>
          </p:cNvPr>
          <p:cNvSpPr/>
          <p:nvPr/>
        </p:nvSpPr>
        <p:spPr bwMode="gray">
          <a:xfrm>
            <a:off x="7701954" y="3465004"/>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9" name="Oval 8">
            <a:extLst>
              <a:ext uri="{FF2B5EF4-FFF2-40B4-BE49-F238E27FC236}">
                <a16:creationId xmlns:a16="http://schemas.microsoft.com/office/drawing/2014/main" id="{2BFBDAD6-98F1-859D-7A8A-7EC7B13CB5BF}"/>
              </a:ext>
            </a:extLst>
          </p:cNvPr>
          <p:cNvSpPr/>
          <p:nvPr/>
        </p:nvSpPr>
        <p:spPr bwMode="gray">
          <a:xfrm>
            <a:off x="8602054" y="3465004"/>
            <a:ext cx="122238" cy="123825"/>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 name="Oval 9">
            <a:extLst>
              <a:ext uri="{FF2B5EF4-FFF2-40B4-BE49-F238E27FC236}">
                <a16:creationId xmlns:a16="http://schemas.microsoft.com/office/drawing/2014/main" id="{9AFFF41E-C406-9E6D-4B26-FF8B2F190CB7}"/>
              </a:ext>
            </a:extLst>
          </p:cNvPr>
          <p:cNvSpPr/>
          <p:nvPr/>
        </p:nvSpPr>
        <p:spPr bwMode="gray">
          <a:xfrm>
            <a:off x="10762294" y="3465004"/>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1" name="Oval 10">
            <a:extLst>
              <a:ext uri="{FF2B5EF4-FFF2-40B4-BE49-F238E27FC236}">
                <a16:creationId xmlns:a16="http://schemas.microsoft.com/office/drawing/2014/main" id="{346285FB-1407-3768-B678-2F55C5C15418}"/>
              </a:ext>
            </a:extLst>
          </p:cNvPr>
          <p:cNvSpPr/>
          <p:nvPr/>
        </p:nvSpPr>
        <p:spPr bwMode="gray">
          <a:xfrm>
            <a:off x="9682174" y="3465004"/>
            <a:ext cx="122238" cy="125413"/>
          </a:xfrm>
          <a:prstGeom prst="ellipse">
            <a:avLst/>
          </a:prstGeom>
          <a:solidFill>
            <a:srgbClr val="34A398"/>
          </a:solidFill>
          <a:ln w="9525">
            <a:solidFill>
              <a:srgbClr val="009BD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50692867-1720-B749-E294-E30001CCA629}"/>
              </a:ext>
            </a:extLst>
          </p:cNvPr>
          <p:cNvSpPr/>
          <p:nvPr/>
        </p:nvSpPr>
        <p:spPr bwMode="gray">
          <a:xfrm>
            <a:off x="8450287" y="3609020"/>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2021</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AFED124-FD2F-9A5D-BEF4-75E05BC94DFF}"/>
              </a:ext>
            </a:extLst>
          </p:cNvPr>
          <p:cNvSpPr/>
          <p:nvPr/>
        </p:nvSpPr>
        <p:spPr bwMode="gray">
          <a:xfrm>
            <a:off x="10389850" y="3638289"/>
            <a:ext cx="890726"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2022</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4" name="TextBox 13">
            <a:extLst>
              <a:ext uri="{FF2B5EF4-FFF2-40B4-BE49-F238E27FC236}">
                <a16:creationId xmlns:a16="http://schemas.microsoft.com/office/drawing/2014/main" id="{A6F5F415-6271-4EBF-2F67-05A66B691452}"/>
              </a:ext>
            </a:extLst>
          </p:cNvPr>
          <p:cNvSpPr txBox="1"/>
          <p:nvPr/>
        </p:nvSpPr>
        <p:spPr bwMode="gray">
          <a:xfrm>
            <a:off x="7359517" y="3032956"/>
            <a:ext cx="100473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New York State contract</a:t>
            </a:r>
          </a:p>
        </p:txBody>
      </p:sp>
      <p:sp>
        <p:nvSpPr>
          <p:cNvPr id="15" name="TextBox 14">
            <a:extLst>
              <a:ext uri="{FF2B5EF4-FFF2-40B4-BE49-F238E27FC236}">
                <a16:creationId xmlns:a16="http://schemas.microsoft.com/office/drawing/2014/main" id="{AF62D50E-E726-7D83-B937-89B03C98EB83}"/>
              </a:ext>
            </a:extLst>
          </p:cNvPr>
          <p:cNvSpPr txBox="1"/>
          <p:nvPr/>
        </p:nvSpPr>
        <p:spPr bwMode="gray">
          <a:xfrm>
            <a:off x="9302044" y="3028697"/>
            <a:ext cx="1004735"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Commercial agreement with CPS Energy</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6" name="TextBox 15">
            <a:extLst>
              <a:ext uri="{FF2B5EF4-FFF2-40B4-BE49-F238E27FC236}">
                <a16:creationId xmlns:a16="http://schemas.microsoft.com/office/drawing/2014/main" id="{FB0A9BA5-0CAF-A658-A2B1-A4EC4848EEBE}"/>
              </a:ext>
            </a:extLst>
          </p:cNvPr>
          <p:cNvSpPr txBox="1"/>
          <p:nvPr/>
        </p:nvSpPr>
        <p:spPr bwMode="gray">
          <a:xfrm>
            <a:off x="10330052" y="2882756"/>
            <a:ext cx="1004735"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300 MW partnership with Hunt Energy Network</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20" name="btfpNotesBox962619">
            <a:extLst>
              <a:ext uri="{FF2B5EF4-FFF2-40B4-BE49-F238E27FC236}">
                <a16:creationId xmlns:a16="http://schemas.microsoft.com/office/drawing/2014/main" id="{C5E82E62-AE1C-7263-4F96-CBF1D561EF01}"/>
              </a:ext>
            </a:extLst>
          </p:cNvPr>
          <p:cNvSpPr txBox="1"/>
          <p:nvPr>
            <p:custDataLst>
              <p:tags r:id="rId4"/>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11"/>
              </a:rPr>
              <a:t>Quidnet</a:t>
            </a:r>
            <a:r>
              <a:rPr lang="en-US" sz="800" dirty="0">
                <a:solidFill>
                  <a:srgbClr val="000000"/>
                </a:solidFill>
              </a:rPr>
              <a:t>, </a:t>
            </a:r>
            <a:r>
              <a:rPr lang="en-US" sz="800" dirty="0">
                <a:solidFill>
                  <a:srgbClr val="000000"/>
                </a:solidFill>
                <a:hlinkClick r:id="rId12">
                  <a:extLst>
                    <a:ext uri="{A12FA001-AC4F-418D-AE19-62706E023703}">
                      <ahyp:hlinkClr xmlns:ahyp="http://schemas.microsoft.com/office/drawing/2018/hyperlinkcolor" val="tx"/>
                    </a:ext>
                  </a:extLst>
                </a:hlinkClick>
              </a:rPr>
              <a:t>ARPA-E</a:t>
            </a:r>
            <a:r>
              <a:rPr lang="en-US" sz="800" dirty="0">
                <a:solidFill>
                  <a:srgbClr val="000000"/>
                </a:solidFill>
                <a:hlinkClick r:id="rId12"/>
              </a:rPr>
              <a:t>, Quidnet Energy</a:t>
            </a:r>
            <a:r>
              <a:rPr lang="en-US" sz="800" dirty="0">
                <a:solidFill>
                  <a:srgbClr val="000000"/>
                </a:solidFill>
                <a:hlinkClick r:id="rId12">
                  <a:extLst>
                    <a:ext uri="{A12FA001-AC4F-418D-AE19-62706E023703}">
                      <ahyp:hlinkClr xmlns:ahyp="http://schemas.microsoft.com/office/drawing/2018/hyperlinkcolor" val="tx"/>
                    </a:ext>
                  </a:extLst>
                </a:hlinkClick>
              </a:rPr>
              <a:t>.</a:t>
            </a:r>
            <a:endParaRPr lang="en-US" sz="800" dirty="0">
              <a:solidFill>
                <a:srgbClr val="000000"/>
              </a:solidFill>
              <a:ea typeface="+mn-lt"/>
              <a:cs typeface="+mn-lt"/>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3"/>
              </a:rPr>
              <a:t>Gernot Wagner</a:t>
            </a:r>
            <a:r>
              <a:rPr lang="en-US" sz="800" dirty="0">
                <a:solidFill>
                  <a:srgbClr val="000000"/>
                </a:solidFil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 </a:t>
            </a:r>
            <a:endParaRPr lang="en-US" sz="800" dirty="0">
              <a:solidFill>
                <a:srgbClr val="000000"/>
              </a:solidFill>
              <a:cs typeface="Arial"/>
            </a:endParaRPr>
          </a:p>
        </p:txBody>
      </p:sp>
    </p:spTree>
    <p:custDataLst>
      <p:tags r:id="rId1"/>
    </p:custDataLst>
    <p:extLst>
      <p:ext uri="{BB962C8B-B14F-4D97-AF65-F5344CB8AC3E}">
        <p14:creationId xmlns:p14="http://schemas.microsoft.com/office/powerpoint/2010/main" val="247197833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64" name="Table 1063">
            <a:extLst>
              <a:ext uri="{FF2B5EF4-FFF2-40B4-BE49-F238E27FC236}">
                <a16:creationId xmlns:a16="http://schemas.microsoft.com/office/drawing/2014/main" id="{107D6286-328F-E20A-CC67-04A3868BEEDB}"/>
              </a:ext>
            </a:extLst>
          </p:cNvPr>
          <p:cNvGraphicFramePr>
            <a:graphicFrameLocks noGrp="1"/>
          </p:cNvGraphicFramePr>
          <p:nvPr>
            <p:extLst>
              <p:ext uri="{D42A27DB-BD31-4B8C-83A1-F6EECF244321}">
                <p14:modId xmlns:p14="http://schemas.microsoft.com/office/powerpoint/2010/main" val="3117467547"/>
              </p:ext>
            </p:extLst>
          </p:nvPr>
        </p:nvGraphicFramePr>
        <p:xfrm>
          <a:off x="219111" y="1752985"/>
          <a:ext cx="11709400" cy="4327118"/>
        </p:xfrm>
        <a:graphic>
          <a:graphicData uri="http://schemas.openxmlformats.org/drawingml/2006/table">
            <a:tbl>
              <a:tblPr firstRow="1" bandRow="1">
                <a:tableStyleId>{2D5ABB26-0587-4C30-8999-92F81FD0307C}</a:tableStyleId>
              </a:tblPr>
              <a:tblGrid>
                <a:gridCol w="1922048">
                  <a:extLst>
                    <a:ext uri="{9D8B030D-6E8A-4147-A177-3AD203B41FA5}">
                      <a16:colId xmlns:a16="http://schemas.microsoft.com/office/drawing/2014/main" val="3029725099"/>
                    </a:ext>
                  </a:extLst>
                </a:gridCol>
                <a:gridCol w="2421352">
                  <a:extLst>
                    <a:ext uri="{9D8B030D-6E8A-4147-A177-3AD203B41FA5}">
                      <a16:colId xmlns:a16="http://schemas.microsoft.com/office/drawing/2014/main" val="1110654787"/>
                    </a:ext>
                  </a:extLst>
                </a:gridCol>
                <a:gridCol w="4222750">
                  <a:extLst>
                    <a:ext uri="{9D8B030D-6E8A-4147-A177-3AD203B41FA5}">
                      <a16:colId xmlns:a16="http://schemas.microsoft.com/office/drawing/2014/main" val="2863399275"/>
                    </a:ext>
                  </a:extLst>
                </a:gridCol>
                <a:gridCol w="3143250">
                  <a:extLst>
                    <a:ext uri="{9D8B030D-6E8A-4147-A177-3AD203B41FA5}">
                      <a16:colId xmlns:a16="http://schemas.microsoft.com/office/drawing/2014/main" val="858342927"/>
                    </a:ext>
                  </a:extLst>
                </a:gridCol>
              </a:tblGrid>
              <a:tr h="579952">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tx1"/>
                        </a:solidFill>
                        <a:effectLst/>
                        <a:uLnTx/>
                        <a:uFillTx/>
                        <a:latin typeface="+mn-lt"/>
                        <a:ea typeface="+mn-ea"/>
                        <a:cs typeface="+mn-cs"/>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mn-lt"/>
                          <a:ea typeface="+mn-ea"/>
                          <a:cs typeface="+mn-cs"/>
                        </a:rPr>
                        <a:t>Early </a:t>
                      </a:r>
                      <a:r>
                        <a:rPr lang="en-US" sz="1400" b="1" i="0" u="none" strike="noStrike" kern="1200" cap="none" spc="0" normalizeH="0" baseline="0" noProof="0">
                          <a:ln>
                            <a:noFill/>
                          </a:ln>
                          <a:solidFill>
                            <a:schemeClr val="tx1"/>
                          </a:solidFill>
                          <a:effectLst/>
                          <a:uLnTx/>
                          <a:uFillTx/>
                          <a:latin typeface="+mn-lt"/>
                          <a:ea typeface="+mn-ea"/>
                          <a:cs typeface="+mn-cs"/>
                        </a:rPr>
                        <a:t>battery</a:t>
                      </a:r>
                      <a:r>
                        <a:rPr kumimoji="0" lang="en-US" sz="1400" b="1" i="0" u="none" strike="noStrike" kern="1200" cap="none" spc="0" normalizeH="0" baseline="0" noProof="0">
                          <a:ln>
                            <a:noFill/>
                          </a:ln>
                          <a:solidFill>
                            <a:schemeClr val="tx1"/>
                          </a:solidFill>
                          <a:effectLst/>
                          <a:uLnTx/>
                          <a:uFillTx/>
                          <a:latin typeface="+mn-lt"/>
                          <a:ea typeface="+mn-ea"/>
                          <a:cs typeface="+mn-cs"/>
                        </a:rPr>
                        <a:t> </a:t>
                      </a:r>
                      <a:r>
                        <a:rPr lang="en-US" sz="1400" b="1" i="0" u="none" strike="noStrike" kern="1200" cap="none" spc="0" normalizeH="0" baseline="0" noProof="0">
                          <a:ln>
                            <a:noFill/>
                          </a:ln>
                          <a:solidFill>
                            <a:schemeClr val="tx1"/>
                          </a:solidFill>
                          <a:effectLst/>
                          <a:uLnTx/>
                          <a:uFillTx/>
                          <a:latin typeface="+mn-lt"/>
                          <a:ea typeface="+mn-ea"/>
                          <a:cs typeface="+mn-cs"/>
                        </a:rPr>
                        <a:t>innovation</a:t>
                      </a:r>
                      <a:r>
                        <a:rPr kumimoji="0" lang="en-US" sz="1400" b="1" i="0" u="none" strike="noStrike" kern="1200" cap="none" spc="0" normalizeH="0" baseline="0" noProof="0">
                          <a:ln>
                            <a:noFill/>
                          </a:ln>
                          <a:solidFill>
                            <a:schemeClr val="tx1"/>
                          </a:solidFill>
                          <a:effectLst/>
                          <a:uLnTx/>
                          <a:uFillTx/>
                          <a:latin typeface="+mn-lt"/>
                          <a:ea typeface="+mn-ea"/>
                          <a:cs typeface="+mn-cs"/>
                        </a:rPr>
                        <a:t> and </a:t>
                      </a:r>
                      <a:r>
                        <a:rPr lang="en-US" sz="1400" b="1" i="0" u="none" strike="noStrike" kern="1200" cap="none" spc="0" normalizeH="0" baseline="0" noProof="0">
                          <a:ln>
                            <a:noFill/>
                          </a:ln>
                          <a:solidFill>
                            <a:schemeClr val="tx1"/>
                          </a:solidFill>
                          <a:effectLst/>
                          <a:uLnTx/>
                          <a:uFillTx/>
                          <a:latin typeface="+mn-lt"/>
                          <a:ea typeface="+mn-ea"/>
                          <a:cs typeface="+mn-cs"/>
                        </a:rPr>
                        <a:t>market</a:t>
                      </a:r>
                      <a:r>
                        <a:rPr kumimoji="0" lang="en-US" sz="1400" b="1" i="0" u="none" strike="noStrike" kern="1200" cap="none" spc="0" normalizeH="0" baseline="0" noProof="0">
                          <a:ln>
                            <a:noFill/>
                          </a:ln>
                          <a:solidFill>
                            <a:schemeClr val="tx1"/>
                          </a:solidFill>
                          <a:effectLst/>
                          <a:uLnTx/>
                          <a:uFillTx/>
                          <a:latin typeface="+mn-lt"/>
                          <a:ea typeface="+mn-ea"/>
                          <a:cs typeface="+mn-cs"/>
                        </a:rPr>
                        <a:t> </a:t>
                      </a:r>
                      <a:r>
                        <a:rPr lang="en-US" sz="1400" b="1" i="0" u="none" strike="noStrike" kern="1200" cap="none" spc="0" normalizeH="0" baseline="0" noProof="0">
                          <a:ln>
                            <a:noFill/>
                          </a:ln>
                          <a:solidFill>
                            <a:schemeClr val="tx1"/>
                          </a:solidFill>
                          <a:effectLst/>
                          <a:uLnTx/>
                          <a:uFillTx/>
                          <a:latin typeface="+mn-lt"/>
                          <a:ea typeface="+mn-ea"/>
                          <a:cs typeface="+mn-cs"/>
                        </a:rPr>
                        <a:t>entry</a:t>
                      </a:r>
                      <a:endParaRPr kumimoji="0" lang="en-US" sz="1400" b="1" i="0" u="none" strike="noStrike" kern="1200" cap="none" spc="0" normalizeH="0" baseline="0" noProof="0">
                        <a:ln>
                          <a:noFill/>
                        </a:ln>
                        <a:solidFill>
                          <a:schemeClr val="tx1"/>
                        </a:solidFill>
                        <a:effectLst/>
                        <a:uLnTx/>
                        <a:uFillTx/>
                        <a:latin typeface="+mn-lt"/>
                        <a:ea typeface="+mn-ea"/>
                        <a:cs typeface="+mn-cs"/>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1400" b="1" i="0" u="none" strike="noStrike" kern="1200" cap="none" spc="0" normalizeH="0" baseline="0">
                          <a:ln>
                            <a:noFill/>
                          </a:ln>
                          <a:solidFill>
                            <a:schemeClr val="tx1"/>
                          </a:solidFill>
                          <a:effectLst/>
                          <a:uLnTx/>
                          <a:uFillTx/>
                          <a:latin typeface="+mn-lt"/>
                          <a:ea typeface="+mn-ea"/>
                          <a:cs typeface="+mn-cs"/>
                        </a:rPr>
                        <a:t>Accelerated research</a:t>
                      </a:r>
                      <a:r>
                        <a:rPr kumimoji="0" lang="en-US" sz="1400" b="1" i="0" u="none" strike="noStrike" kern="1200" cap="none" spc="0" normalizeH="0" baseline="0">
                          <a:ln>
                            <a:noFill/>
                          </a:ln>
                          <a:solidFill>
                            <a:schemeClr val="tx1"/>
                          </a:solidFill>
                          <a:effectLst/>
                          <a:uLnTx/>
                          <a:uFillTx/>
                          <a:latin typeface="+mn-lt"/>
                          <a:ea typeface="+mn-ea"/>
                          <a:cs typeface="+mn-cs"/>
                        </a:rPr>
                        <a:t> and </a:t>
                      </a:r>
                      <a:r>
                        <a:rPr lang="en-US" sz="1400" b="1" i="0" u="none" strike="noStrike" kern="1200" cap="none" spc="0" normalizeH="0" baseline="0">
                          <a:ln>
                            <a:noFill/>
                          </a:ln>
                          <a:solidFill>
                            <a:schemeClr val="tx1"/>
                          </a:solidFill>
                          <a:effectLst/>
                          <a:uLnTx/>
                          <a:uFillTx/>
                          <a:latin typeface="+mn-lt"/>
                          <a:ea typeface="+mn-ea"/>
                          <a:cs typeface="+mn-cs"/>
                        </a:rPr>
                        <a:t>strategic</a:t>
                      </a:r>
                      <a:r>
                        <a:rPr kumimoji="0" lang="en-US" sz="1400" b="1" i="0" u="none" strike="noStrike" kern="1200" cap="none" spc="0" normalizeH="0" baseline="0">
                          <a:ln>
                            <a:noFill/>
                          </a:ln>
                          <a:solidFill>
                            <a:schemeClr val="tx1"/>
                          </a:solidFill>
                          <a:effectLst/>
                          <a:uLnTx/>
                          <a:uFillTx/>
                          <a:latin typeface="+mn-lt"/>
                          <a:ea typeface="+mn-ea"/>
                          <a:cs typeface="+mn-cs"/>
                        </a:rPr>
                        <a:t> </a:t>
                      </a:r>
                      <a:r>
                        <a:rPr lang="en-US" sz="1400" b="1" i="0" u="none" strike="noStrike" kern="1200" cap="none" spc="0" normalizeH="0" baseline="0">
                          <a:ln>
                            <a:noFill/>
                          </a:ln>
                          <a:solidFill>
                            <a:schemeClr val="tx1"/>
                          </a:solidFill>
                          <a:effectLst/>
                          <a:uLnTx/>
                          <a:uFillTx/>
                          <a:latin typeface="+mn-lt"/>
                          <a:ea typeface="+mn-ea"/>
                          <a:cs typeface="+mn-cs"/>
                        </a:rPr>
                        <a:t>partnerships</a:t>
                      </a:r>
                      <a:endParaRPr kumimoji="0" lang="en-US" sz="1400" b="1" i="0" u="none" strike="noStrike" kern="1200" cap="none" spc="0" normalizeH="0" baseline="0">
                        <a:ln>
                          <a:noFill/>
                        </a:ln>
                        <a:solidFill>
                          <a:schemeClr val="tx1"/>
                        </a:solidFill>
                        <a:effectLst/>
                        <a:uLnTx/>
                        <a:uFillTx/>
                        <a:latin typeface="+mn-lt"/>
                        <a:ea typeface="+mn-ea"/>
                        <a:cs typeface="+mn-cs"/>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r>
                        <a:rPr lang="en-US" sz="1400" b="1" i="0" u="none" strike="noStrike" kern="1200" cap="none" spc="0" normalizeH="0" baseline="0">
                          <a:ln>
                            <a:noFill/>
                          </a:ln>
                          <a:solidFill>
                            <a:schemeClr val="tx1"/>
                          </a:solidFill>
                          <a:effectLst/>
                          <a:uLnTx/>
                          <a:uFillTx/>
                          <a:latin typeface="+mn-lt"/>
                          <a:ea typeface="+mn-ea"/>
                          <a:cs typeface="+mn-cs"/>
                        </a:rPr>
                        <a:t>Commercial-scale</a:t>
                      </a:r>
                      <a:r>
                        <a:rPr kumimoji="0" lang="en-US" sz="1400" b="1" i="0" u="none" strike="noStrike" kern="1200" cap="none" spc="0" normalizeH="0" baseline="0">
                          <a:ln>
                            <a:noFill/>
                          </a:ln>
                          <a:solidFill>
                            <a:schemeClr val="tx1"/>
                          </a:solidFill>
                          <a:effectLst/>
                          <a:uLnTx/>
                          <a:uFillTx/>
                          <a:latin typeface="+mn-lt"/>
                          <a:ea typeface="+mn-ea"/>
                          <a:cs typeface="+mn-cs"/>
                        </a:rPr>
                        <a:t> </a:t>
                      </a:r>
                      <a:r>
                        <a:rPr lang="en-US" sz="1400" b="1" i="0" u="none" strike="noStrike" kern="1200" cap="none" spc="0" normalizeH="0" baseline="0">
                          <a:ln>
                            <a:noFill/>
                          </a:ln>
                          <a:solidFill>
                            <a:schemeClr val="tx1"/>
                          </a:solidFill>
                          <a:effectLst/>
                          <a:uLnTx/>
                          <a:uFillTx/>
                          <a:latin typeface="+mn-lt"/>
                          <a:ea typeface="+mn-ea"/>
                          <a:cs typeface="+mn-cs"/>
                        </a:rPr>
                        <a:t>expansion</a:t>
                      </a:r>
                      <a:r>
                        <a:rPr kumimoji="0" lang="en-US" sz="1400" b="1" i="0" u="none" strike="noStrike" kern="1200" cap="none" spc="0" normalizeH="0" baseline="0">
                          <a:ln>
                            <a:noFill/>
                          </a:ln>
                          <a:solidFill>
                            <a:schemeClr val="tx1"/>
                          </a:solidFill>
                          <a:effectLst/>
                          <a:uLnTx/>
                          <a:uFillTx/>
                          <a:latin typeface="+mn-lt"/>
                          <a:ea typeface="+mn-ea"/>
                          <a:cs typeface="+mn-cs"/>
                        </a:rPr>
                        <a:t> and </a:t>
                      </a:r>
                      <a:r>
                        <a:rPr lang="en-US" sz="1400" b="1" i="0" u="none" strike="noStrike" kern="1200" cap="none" spc="0" normalizeH="0" baseline="0">
                          <a:ln>
                            <a:noFill/>
                          </a:ln>
                          <a:solidFill>
                            <a:schemeClr val="tx1"/>
                          </a:solidFill>
                          <a:effectLst/>
                          <a:uLnTx/>
                          <a:uFillTx/>
                          <a:latin typeface="+mn-lt"/>
                          <a:ea typeface="+mn-ea"/>
                          <a:cs typeface="+mn-cs"/>
                        </a:rPr>
                        <a:t>industry</a:t>
                      </a:r>
                      <a:r>
                        <a:rPr kumimoji="0" lang="en-US" sz="1400" b="1" i="0" u="none" strike="noStrike" kern="1200" cap="none" spc="0" normalizeH="0" baseline="0">
                          <a:ln>
                            <a:noFill/>
                          </a:ln>
                          <a:solidFill>
                            <a:schemeClr val="tx1"/>
                          </a:solidFill>
                          <a:effectLst/>
                          <a:uLnTx/>
                          <a:uFillTx/>
                          <a:latin typeface="+mn-lt"/>
                          <a:ea typeface="+mn-ea"/>
                          <a:cs typeface="+mn-cs"/>
                        </a:rPr>
                        <a:t> </a:t>
                      </a:r>
                      <a:r>
                        <a:rPr lang="en-US" sz="1400" b="1" i="0" u="none" strike="noStrike" kern="1200" cap="none" spc="0" normalizeH="0" baseline="0">
                          <a:ln>
                            <a:noFill/>
                          </a:ln>
                          <a:solidFill>
                            <a:schemeClr val="tx1"/>
                          </a:solidFill>
                          <a:effectLst/>
                          <a:uLnTx/>
                          <a:uFillTx/>
                          <a:latin typeface="+mn-lt"/>
                          <a:ea typeface="+mn-ea"/>
                          <a:cs typeface="+mn-cs"/>
                        </a:rPr>
                        <a:t>leadership</a:t>
                      </a:r>
                      <a:endParaRPr kumimoji="0" lang="en-US" sz="1400" b="1" i="0" u="none" strike="noStrike" kern="1200" cap="none" spc="0" normalizeH="0" baseline="0">
                        <a:ln>
                          <a:noFill/>
                        </a:ln>
                        <a:solidFill>
                          <a:schemeClr val="tx1"/>
                        </a:solidFill>
                        <a:effectLst/>
                        <a:uLnTx/>
                        <a:uFillTx/>
                        <a:latin typeface="+mn-lt"/>
                        <a:ea typeface="+mn-ea"/>
                        <a:cs typeface="+mn-cs"/>
                      </a:endParaRPr>
                    </a:p>
                  </a:txBody>
                  <a:tcPr>
                    <a:lnL w="6350" cap="flat" cmpd="sng" algn="ctr">
                      <a:noFill/>
                      <a:prstDash val="solid"/>
                      <a:round/>
                      <a:headEnd type="none" w="med" len="med"/>
                      <a:tailEnd type="none" w="med" len="med"/>
                    </a:lnL>
                    <a:lnR>
                      <a:noFill/>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93161297"/>
                  </a:ext>
                </a:extLst>
              </a:tr>
              <a:tr h="1674526">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Timeline</a:t>
                      </a:r>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endParaRPr lang="en-US" sz="1000" b="0"/>
                    </a:p>
                  </a:txBody>
                  <a:tcPr>
                    <a:lnL w="6350" cap="flat" cmpd="sng" algn="ctr">
                      <a:no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05080875"/>
                  </a:ext>
                </a:extLst>
              </a:tr>
              <a:tr h="680841">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Highlights</a:t>
                      </a: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2012 – </a:t>
                      </a:r>
                      <a:r>
                        <a:rPr lang="en-US" sz="1000" b="0"/>
                        <a:t>Colin </a:t>
                      </a:r>
                      <a:r>
                        <a:rPr lang="en-US" sz="1000" b="0" err="1"/>
                        <a:t>Wessells</a:t>
                      </a:r>
                      <a:r>
                        <a:rPr lang="en-US" sz="1000" b="0"/>
                        <a:t> and other researchers from Stanford University found </a:t>
                      </a:r>
                      <a:r>
                        <a:rPr lang="en-US" sz="1000" b="1" err="1"/>
                        <a:t>Alveo</a:t>
                      </a:r>
                      <a:r>
                        <a:rPr lang="en-US" sz="1000" b="1"/>
                        <a:t> Energy</a:t>
                      </a:r>
                      <a:r>
                        <a:rPr lang="en-US" sz="1000" b="0"/>
                        <a:t> with the goal of developing</a:t>
                      </a:r>
                      <a:r>
                        <a:rPr lang="en-US" sz="1000" b="1"/>
                        <a:t> sodium-ion battery (SIB) technology</a:t>
                      </a:r>
                      <a:r>
                        <a:rPr lang="en-US" sz="1000" b="0"/>
                        <a:t> using </a:t>
                      </a:r>
                      <a:r>
                        <a:rPr lang="en-US" sz="1000" b="1"/>
                        <a:t>Prussian blue analogs</a:t>
                      </a:r>
                      <a:r>
                        <a:rPr lang="en-US" sz="1000" b="0"/>
                        <a:t>.</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2012 </a:t>
                      </a:r>
                      <a:r>
                        <a:rPr lang="en-US" sz="1000" b="0"/>
                        <a:t>– ARPA-E grants </a:t>
                      </a:r>
                      <a:r>
                        <a:rPr lang="en-US" sz="1000" b="0" err="1"/>
                        <a:t>Alveo</a:t>
                      </a:r>
                      <a:r>
                        <a:rPr lang="en-US" sz="1000" b="0"/>
                        <a:t> Energy funding through its Grid-Scale </a:t>
                      </a:r>
                      <a:r>
                        <a:rPr lang="en-US" sz="1000" b="0" err="1"/>
                        <a:t>Rampable</a:t>
                      </a:r>
                      <a:r>
                        <a:rPr lang="en-US" sz="1000" b="0"/>
                        <a:t> Intermittent Dispatchable Storage </a:t>
                      </a:r>
                      <a:r>
                        <a:rPr lang="en-US" sz="1000" b="1"/>
                        <a:t>(GRIDS) </a:t>
                      </a:r>
                      <a:r>
                        <a:rPr lang="en-US" sz="1000" b="0"/>
                        <a:t>program. </a:t>
                      </a: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2017 </a:t>
                      </a:r>
                      <a:r>
                        <a:rPr lang="en-US" sz="1000" b="0"/>
                        <a:t>– The company rebrands from </a:t>
                      </a:r>
                      <a:r>
                        <a:rPr lang="en-US" sz="1000" b="0" err="1"/>
                        <a:t>Alveo</a:t>
                      </a:r>
                      <a:r>
                        <a:rPr lang="en-US" sz="1000" b="0"/>
                        <a:t> Energy to </a:t>
                      </a:r>
                      <a:r>
                        <a:rPr lang="en-US" sz="1000" b="1"/>
                        <a:t>Natron Energy</a:t>
                      </a:r>
                      <a:r>
                        <a:rPr lang="en-US" sz="1000" b="0"/>
                        <a:t> to reflect its focus on commercialization of its sodium-ion technology.</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2019 – </a:t>
                      </a:r>
                      <a:r>
                        <a:rPr lang="en-US" sz="1000" b="0"/>
                        <a:t>Natron closes strategic investment from Chevron Technology ventures to support the development of stationary energy storage systems for demand-charge management at EV charging stations. </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2020</a:t>
                      </a:r>
                      <a:r>
                        <a:rPr lang="en-US" sz="1000" b="0"/>
                        <a:t> – Colocation provider H5 adds Natron Energy technology for test installation of cooling at its data center campus in Phoenix, Arizona. </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2020 </a:t>
                      </a:r>
                      <a:r>
                        <a:rPr lang="en-US" sz="1000" b="0"/>
                        <a:t>– Natron raises </a:t>
                      </a:r>
                      <a:r>
                        <a:rPr lang="en-US" sz="1000" b="1"/>
                        <a:t>$35 million in Series D </a:t>
                      </a:r>
                      <a:r>
                        <a:rPr lang="en-US" sz="1000" b="0"/>
                        <a:t>financing to expand sodium-Ion battery commercialization led by </a:t>
                      </a:r>
                      <a:r>
                        <a:rPr lang="en-US" sz="1000" b="1"/>
                        <a:t>ABB Technology Ventures, </a:t>
                      </a:r>
                      <a:r>
                        <a:rPr lang="en-US" sz="1000" b="1" err="1"/>
                        <a:t>NanoDimension</a:t>
                      </a:r>
                      <a:r>
                        <a:rPr lang="en-US" sz="1000" b="1"/>
                        <a:t> Capital, and Volta Energy Technologies</a:t>
                      </a:r>
                      <a:r>
                        <a:rPr lang="en-US" sz="1000" b="0"/>
                        <a:t>. </a:t>
                      </a:r>
                    </a:p>
                    <a:p>
                      <a:pPr marL="0" marR="0" indent="0" algn="l" defTabSz="711200" rtl="0" eaLnBrk="1" fontAlgn="auto" latinLnBrk="0" hangingPunct="1">
                        <a:lnSpc>
                          <a:spcPct val="100000"/>
                        </a:lnSpc>
                        <a:spcBef>
                          <a:spcPts val="0"/>
                        </a:spcBef>
                        <a:spcAft>
                          <a:spcPts val="0"/>
                        </a:spcAft>
                        <a:buClrTx/>
                        <a:buSzTx/>
                        <a:buFontTx/>
                        <a:buNone/>
                        <a:tabLst/>
                        <a:defRPr/>
                      </a:pPr>
                      <a:endParaRPr lang="en-US" sz="1000" b="1"/>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a:spcBef>
                          <a:spcPts val="0"/>
                        </a:spcBef>
                      </a:pPr>
                      <a:r>
                        <a:rPr lang="en-US" sz="1000" b="1"/>
                        <a:t>2020 </a:t>
                      </a:r>
                      <a:r>
                        <a:rPr lang="en-US" sz="1000" b="0"/>
                        <a:t>– Natron achieves </a:t>
                      </a:r>
                      <a:r>
                        <a:rPr lang="en-US" sz="1000" b="1"/>
                        <a:t>an industry first </a:t>
                      </a:r>
                      <a:r>
                        <a:rPr lang="en-US" sz="1000" b="0"/>
                        <a:t>Underwriters Laboratories (UL) listing of sodium-ion for data center usage.</a:t>
                      </a:r>
                    </a:p>
                    <a:p>
                      <a:pPr algn="l">
                        <a:spcBef>
                          <a:spcPts val="0"/>
                        </a:spcBef>
                      </a:pPr>
                      <a:r>
                        <a:rPr lang="en-US" sz="1000" b="1"/>
                        <a:t>2022 – </a:t>
                      </a:r>
                      <a:r>
                        <a:rPr lang="en-US" sz="1000" b="0"/>
                        <a:t>Natron and </a:t>
                      </a:r>
                      <a:r>
                        <a:rPr lang="en-US" sz="1000" b="0" err="1"/>
                        <a:t>Arxada</a:t>
                      </a:r>
                      <a:r>
                        <a:rPr lang="en-US" sz="1000" b="0"/>
                        <a:t> announce </a:t>
                      </a:r>
                      <a:r>
                        <a:rPr lang="en-US" sz="1000" b="1"/>
                        <a:t>world’s first large-scale production of battery-grade Prussian blue materials</a:t>
                      </a:r>
                      <a:r>
                        <a:rPr lang="en-US" sz="1000" b="0"/>
                        <a:t>. This enables 600 MW of annual production of Natron’s sodium-ion battery products for data center, uninterruptible power supply, and energy storage. </a:t>
                      </a:r>
                    </a:p>
                    <a:p>
                      <a:pPr algn="l">
                        <a:spcBef>
                          <a:spcPts val="0"/>
                        </a:spcBef>
                      </a:pPr>
                      <a:r>
                        <a:rPr lang="en-US" sz="1000" b="1"/>
                        <a:t>2023 – </a:t>
                      </a:r>
                      <a:r>
                        <a:rPr lang="en-US" sz="1000" b="0"/>
                        <a:t>Natron Energy </a:t>
                      </a:r>
                      <a:r>
                        <a:rPr lang="en-US" sz="1000" b="1"/>
                        <a:t>achieves first-ever commercial-scale production</a:t>
                      </a:r>
                      <a:r>
                        <a:rPr lang="en-US" sz="1000" b="0"/>
                        <a:t> of sodium-ion batteries in the U.S., in Holland, Michigan.</a:t>
                      </a:r>
                      <a:endParaRPr lang="en-US" sz="1000" b="1"/>
                    </a:p>
                  </a:txBody>
                  <a:tcPr>
                    <a:lnL w="63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793158531"/>
                  </a:ext>
                </a:extLst>
              </a:tr>
            </a:tbl>
          </a:graphicData>
        </a:graphic>
      </p:graphicFrame>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41872487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Natron Energy pioneers the commercialization of </a:t>
            </a:r>
            <a:r>
              <a:rPr lang="en-US" err="1"/>
              <a:t>SIBs</a:t>
            </a:r>
            <a:endParaRPr lang="en-US"/>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2268560" y="3533172"/>
            <a:ext cx="9486900" cy="45719"/>
          </a:xfrm>
          <a:prstGeom prst="homePlate">
            <a:avLst>
              <a:gd name="adj" fmla="val 29167"/>
            </a:avLst>
          </a:prstGeom>
          <a:solidFill>
            <a:schemeClr val="bg1">
              <a:lumMod val="75000"/>
            </a:schemeClr>
          </a:solidFill>
          <a:ln w="19050"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4CADA762-F22E-D69C-1010-A855C3F5ACAB}"/>
              </a:ext>
            </a:extLst>
          </p:cNvPr>
          <p:cNvSpPr/>
          <p:nvPr/>
        </p:nvSpPr>
        <p:spPr bwMode="gray">
          <a:xfrm>
            <a:off x="2583087" y="3620282"/>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2012</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41" name="TextBox 40">
            <a:extLst>
              <a:ext uri="{FF2B5EF4-FFF2-40B4-BE49-F238E27FC236}">
                <a16:creationId xmlns:a16="http://schemas.microsoft.com/office/drawing/2014/main" id="{CDAF525A-FD94-DBA5-2C91-72B8AC869BA4}"/>
              </a:ext>
            </a:extLst>
          </p:cNvPr>
          <p:cNvSpPr txBox="1"/>
          <p:nvPr/>
        </p:nvSpPr>
        <p:spPr bwMode="gray">
          <a:xfrm>
            <a:off x="2404511" y="3049239"/>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Formation of </a:t>
            </a:r>
            <a:r>
              <a:rPr kumimoji="0" lang="en-US" sz="850" b="1" i="0" u="none" strike="noStrike" kern="1200" cap="none" spc="0" normalizeH="0" baseline="0" noProof="0" err="1">
                <a:ln>
                  <a:noFill/>
                </a:ln>
                <a:solidFill>
                  <a:srgbClr val="000000"/>
                </a:solidFill>
                <a:effectLst/>
                <a:uLnTx/>
                <a:uFillTx/>
                <a:latin typeface="Arial"/>
                <a:ea typeface="+mn-ea"/>
                <a:cs typeface="+mn-cs"/>
              </a:rPr>
              <a:t>Alveo</a:t>
            </a:r>
            <a:r>
              <a:rPr kumimoji="0" lang="en-US" sz="850" b="1" i="0" u="none" strike="noStrike" kern="1200" cap="none" spc="0" normalizeH="0" baseline="0" noProof="0">
                <a:ln>
                  <a:noFill/>
                </a:ln>
                <a:solidFill>
                  <a:srgbClr val="000000"/>
                </a:solidFill>
                <a:effectLst/>
                <a:uLnTx/>
                <a:uFillTx/>
                <a:latin typeface="Arial"/>
                <a:ea typeface="+mn-ea"/>
                <a:cs typeface="+mn-cs"/>
              </a:rPr>
              <a:t> Energy</a:t>
            </a:r>
          </a:p>
        </p:txBody>
      </p:sp>
      <p:pic>
        <p:nvPicPr>
          <p:cNvPr id="1157" name="Picture 1156">
            <a:extLst>
              <a:ext uri="{FF2B5EF4-FFF2-40B4-BE49-F238E27FC236}">
                <a16:creationId xmlns:a16="http://schemas.microsoft.com/office/drawing/2014/main" id="{E90B0D11-CA03-6ECB-A2B0-04D99108301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298087" y="998668"/>
            <a:ext cx="1630424" cy="754317"/>
          </a:xfrm>
          <a:prstGeom prst="rect">
            <a:avLst/>
          </a:prstGeom>
        </p:spPr>
      </p:pic>
      <p:sp>
        <p:nvSpPr>
          <p:cNvPr id="1025" name="TextBox 1024">
            <a:extLst>
              <a:ext uri="{FF2B5EF4-FFF2-40B4-BE49-F238E27FC236}">
                <a16:creationId xmlns:a16="http://schemas.microsoft.com/office/drawing/2014/main" id="{BB911784-3F9D-2755-C1E7-6BA703E7EC1A}"/>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Natron</a:t>
            </a:r>
          </a:p>
        </p:txBody>
      </p:sp>
      <p:sp>
        <p:nvSpPr>
          <p:cNvPr id="1033" name="Oval 1032">
            <a:extLst>
              <a:ext uri="{FF2B5EF4-FFF2-40B4-BE49-F238E27FC236}">
                <a16:creationId xmlns:a16="http://schemas.microsoft.com/office/drawing/2014/main" id="{34AB522A-FEC9-6F16-CD16-6FEE4D487BB7}"/>
              </a:ext>
            </a:extLst>
          </p:cNvPr>
          <p:cNvSpPr/>
          <p:nvPr/>
        </p:nvSpPr>
        <p:spPr bwMode="gray">
          <a:xfrm>
            <a:off x="2743640"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4" name="Oval 1033">
            <a:extLst>
              <a:ext uri="{FF2B5EF4-FFF2-40B4-BE49-F238E27FC236}">
                <a16:creationId xmlns:a16="http://schemas.microsoft.com/office/drawing/2014/main" id="{D46F9C7B-A60F-4AF6-ADFB-1656BA6962F3}"/>
              </a:ext>
            </a:extLst>
          </p:cNvPr>
          <p:cNvSpPr/>
          <p:nvPr/>
        </p:nvSpPr>
        <p:spPr bwMode="gray">
          <a:xfrm>
            <a:off x="3735996" y="3498661"/>
            <a:ext cx="122238" cy="123825"/>
          </a:xfrm>
          <a:prstGeom prst="ellipse">
            <a:avLst/>
          </a:prstGeom>
          <a:solidFill>
            <a:srgbClr val="D0227C"/>
          </a:solid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5" name="TextBox 1034">
            <a:extLst>
              <a:ext uri="{FF2B5EF4-FFF2-40B4-BE49-F238E27FC236}">
                <a16:creationId xmlns:a16="http://schemas.microsoft.com/office/drawing/2014/main" id="{9C1D5BD8-A975-76D0-6250-F6B268837A34}"/>
              </a:ext>
            </a:extLst>
          </p:cNvPr>
          <p:cNvSpPr txBox="1"/>
          <p:nvPr/>
        </p:nvSpPr>
        <p:spPr bwMode="gray">
          <a:xfrm>
            <a:off x="3392300" y="3084493"/>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ARPA-E GRIDS</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6" name="Rectangle 1035">
            <a:extLst>
              <a:ext uri="{FF2B5EF4-FFF2-40B4-BE49-F238E27FC236}">
                <a16:creationId xmlns:a16="http://schemas.microsoft.com/office/drawing/2014/main" id="{A6FC105B-BC6A-A0F5-2FBA-F600B4D99C92}"/>
              </a:ext>
            </a:extLst>
          </p:cNvPr>
          <p:cNvSpPr/>
          <p:nvPr/>
        </p:nvSpPr>
        <p:spPr bwMode="gray">
          <a:xfrm>
            <a:off x="3570099" y="361989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2012</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7" name="Rectangle 1036">
            <a:extLst>
              <a:ext uri="{FF2B5EF4-FFF2-40B4-BE49-F238E27FC236}">
                <a16:creationId xmlns:a16="http://schemas.microsoft.com/office/drawing/2014/main" id="{8DE6F40E-F799-EE45-D326-276FDD9EF3A7}"/>
              </a:ext>
            </a:extLst>
          </p:cNvPr>
          <p:cNvSpPr/>
          <p:nvPr/>
        </p:nvSpPr>
        <p:spPr bwMode="gray">
          <a:xfrm>
            <a:off x="6009959" y="361026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2019</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8" name="TextBox 1037">
            <a:extLst>
              <a:ext uri="{FF2B5EF4-FFF2-40B4-BE49-F238E27FC236}">
                <a16:creationId xmlns:a16="http://schemas.microsoft.com/office/drawing/2014/main" id="{82270689-9A43-7401-6B4A-2F17DECDCFD5}"/>
              </a:ext>
            </a:extLst>
          </p:cNvPr>
          <p:cNvSpPr txBox="1"/>
          <p:nvPr/>
        </p:nvSpPr>
        <p:spPr bwMode="gray">
          <a:xfrm>
            <a:off x="5815721" y="2712265"/>
            <a:ext cx="827333" cy="7267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Strategic investment from Chevron Technology Ventures</a:t>
            </a:r>
          </a:p>
        </p:txBody>
      </p:sp>
      <p:sp>
        <p:nvSpPr>
          <p:cNvPr id="1039" name="Oval 1038">
            <a:extLst>
              <a:ext uri="{FF2B5EF4-FFF2-40B4-BE49-F238E27FC236}">
                <a16:creationId xmlns:a16="http://schemas.microsoft.com/office/drawing/2014/main" id="{CA9B4DB2-BDBF-0C04-A55B-EB0BBF2008C4}"/>
              </a:ext>
            </a:extLst>
          </p:cNvPr>
          <p:cNvSpPr/>
          <p:nvPr/>
        </p:nvSpPr>
        <p:spPr bwMode="gray">
          <a:xfrm>
            <a:off x="6175853"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46" name="Rectangle 1045">
            <a:extLst>
              <a:ext uri="{FF2B5EF4-FFF2-40B4-BE49-F238E27FC236}">
                <a16:creationId xmlns:a16="http://schemas.microsoft.com/office/drawing/2014/main" id="{2610634A-4469-DAD8-90BF-8B0DC9D8A1C1}"/>
              </a:ext>
            </a:extLst>
          </p:cNvPr>
          <p:cNvSpPr/>
          <p:nvPr/>
        </p:nvSpPr>
        <p:spPr bwMode="gray">
          <a:xfrm>
            <a:off x="7615713" y="3619889"/>
            <a:ext cx="890726"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2020</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47" name="TextBox 1046">
            <a:extLst>
              <a:ext uri="{FF2B5EF4-FFF2-40B4-BE49-F238E27FC236}">
                <a16:creationId xmlns:a16="http://schemas.microsoft.com/office/drawing/2014/main" id="{7D94D99B-A07B-7E44-BD3D-C0309BD93627}"/>
              </a:ext>
            </a:extLst>
          </p:cNvPr>
          <p:cNvSpPr txBox="1"/>
          <p:nvPr/>
        </p:nvSpPr>
        <p:spPr bwMode="gray">
          <a:xfrm>
            <a:off x="7558709" y="2955589"/>
            <a:ext cx="1004735"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Natron raises Series D to expand</a:t>
            </a:r>
          </a:p>
        </p:txBody>
      </p:sp>
      <p:sp>
        <p:nvSpPr>
          <p:cNvPr id="1049" name="Oval 1048">
            <a:extLst>
              <a:ext uri="{FF2B5EF4-FFF2-40B4-BE49-F238E27FC236}">
                <a16:creationId xmlns:a16="http://schemas.microsoft.com/office/drawing/2014/main" id="{6029A223-8978-86BA-8BF9-36E4E3053319}"/>
              </a:ext>
            </a:extLst>
          </p:cNvPr>
          <p:cNvSpPr/>
          <p:nvPr/>
        </p:nvSpPr>
        <p:spPr bwMode="gray">
          <a:xfrm>
            <a:off x="8001720" y="3497073"/>
            <a:ext cx="122238" cy="125413"/>
          </a:xfrm>
          <a:prstGeom prst="ellipse">
            <a:avLst/>
          </a:prstGeom>
          <a:solidFill>
            <a:srgbClr val="D0227C"/>
          </a:solidFill>
          <a:ln w="9525">
            <a:solidFill>
              <a:srgbClr val="805BC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5" name="Oval 1054">
            <a:extLst>
              <a:ext uri="{FF2B5EF4-FFF2-40B4-BE49-F238E27FC236}">
                <a16:creationId xmlns:a16="http://schemas.microsoft.com/office/drawing/2014/main" id="{4F942A04-9322-C019-6228-090A4BDBC180}"/>
              </a:ext>
            </a:extLst>
          </p:cNvPr>
          <p:cNvSpPr/>
          <p:nvPr/>
        </p:nvSpPr>
        <p:spPr bwMode="gray">
          <a:xfrm>
            <a:off x="9363360" y="3498612"/>
            <a:ext cx="122238" cy="123825"/>
          </a:xfrm>
          <a:prstGeom prst="ellipse">
            <a:avLst/>
          </a:prstGeom>
          <a:solidFill>
            <a:srgbClr val="D0227C"/>
          </a:solid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6" name="TextBox 1055">
            <a:extLst>
              <a:ext uri="{FF2B5EF4-FFF2-40B4-BE49-F238E27FC236}">
                <a16:creationId xmlns:a16="http://schemas.microsoft.com/office/drawing/2014/main" id="{24AA9DEE-4CAA-FF23-B6D3-9F3E557ED06F}"/>
              </a:ext>
            </a:extLst>
          </p:cNvPr>
          <p:cNvSpPr txBox="1"/>
          <p:nvPr/>
        </p:nvSpPr>
        <p:spPr bwMode="gray">
          <a:xfrm>
            <a:off x="9008481" y="2715179"/>
            <a:ext cx="809625" cy="7267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Natron announces </a:t>
            </a:r>
            <a:r>
              <a:rPr lang="en-US" sz="850" b="1">
                <a:solidFill>
                  <a:srgbClr val="000000"/>
                </a:solidFill>
                <a:latin typeface="Arial"/>
              </a:rPr>
              <a:t>f</a:t>
            </a:r>
            <a:r>
              <a:rPr kumimoji="0" lang="en-US" sz="850" b="1" i="0" u="none" strike="noStrike" kern="1200" cap="none" spc="0" normalizeH="0" baseline="0" noProof="0" err="1">
                <a:ln>
                  <a:noFill/>
                </a:ln>
                <a:solidFill>
                  <a:srgbClr val="000000"/>
                </a:solidFill>
                <a:effectLst/>
                <a:uLnTx/>
                <a:uFillTx/>
                <a:latin typeface="Arial"/>
                <a:ea typeface="+mn-ea"/>
                <a:cs typeface="+mn-cs"/>
              </a:rPr>
              <a:t>irst</a:t>
            </a:r>
            <a:r>
              <a:rPr kumimoji="0" lang="en-US" sz="850" b="1" i="0" u="none" strike="noStrike" kern="1200" cap="none" spc="0" normalizeH="0" baseline="0" noProof="0">
                <a:ln>
                  <a:noFill/>
                </a:ln>
                <a:solidFill>
                  <a:srgbClr val="000000"/>
                </a:solidFill>
                <a:effectLst/>
                <a:uLnTx/>
                <a:uFillTx/>
                <a:latin typeface="Arial"/>
                <a:ea typeface="+mn-ea"/>
                <a:cs typeface="+mn-cs"/>
              </a:rPr>
              <a:t>-ever UL-listed </a:t>
            </a:r>
            <a:r>
              <a:rPr lang="en-US" sz="850" b="1">
                <a:solidFill>
                  <a:srgbClr val="000000"/>
                </a:solidFill>
                <a:latin typeface="Arial"/>
              </a:rPr>
              <a:t>s</a:t>
            </a:r>
            <a:r>
              <a:rPr kumimoji="0" lang="en-US" sz="850" b="1" i="0" u="none" strike="noStrike" kern="1200" cap="none" spc="0" normalizeH="0" baseline="0" noProof="0">
                <a:ln>
                  <a:noFill/>
                </a:ln>
                <a:solidFill>
                  <a:srgbClr val="000000"/>
                </a:solidFill>
                <a:effectLst/>
                <a:uLnTx/>
                <a:uFillTx/>
                <a:latin typeface="Arial"/>
                <a:ea typeface="+mn-ea"/>
                <a:cs typeface="+mn-cs"/>
              </a:rPr>
              <a:t>odium-ion battery</a:t>
            </a:r>
          </a:p>
        </p:txBody>
      </p:sp>
      <p:sp>
        <p:nvSpPr>
          <p:cNvPr id="1057" name="Rectangle 1056">
            <a:extLst>
              <a:ext uri="{FF2B5EF4-FFF2-40B4-BE49-F238E27FC236}">
                <a16:creationId xmlns:a16="http://schemas.microsoft.com/office/drawing/2014/main" id="{FE56EE09-8963-6A99-828B-17FFA3E3BB34}"/>
              </a:ext>
            </a:extLst>
          </p:cNvPr>
          <p:cNvSpPr/>
          <p:nvPr/>
        </p:nvSpPr>
        <p:spPr bwMode="gray">
          <a:xfrm>
            <a:off x="9205349" y="362218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2020</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58" name="Oval 1057">
            <a:extLst>
              <a:ext uri="{FF2B5EF4-FFF2-40B4-BE49-F238E27FC236}">
                <a16:creationId xmlns:a16="http://schemas.microsoft.com/office/drawing/2014/main" id="{73609C9B-87F6-0921-D65E-73492CEA26F9}"/>
              </a:ext>
            </a:extLst>
          </p:cNvPr>
          <p:cNvSpPr/>
          <p:nvPr/>
        </p:nvSpPr>
        <p:spPr bwMode="gray">
          <a:xfrm>
            <a:off x="11263723" y="3489990"/>
            <a:ext cx="122238" cy="125413"/>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9" name="TextBox 1058">
            <a:extLst>
              <a:ext uri="{FF2B5EF4-FFF2-40B4-BE49-F238E27FC236}">
                <a16:creationId xmlns:a16="http://schemas.microsoft.com/office/drawing/2014/main" id="{B8092996-4F25-1852-B3F0-0EC818E5A94D}"/>
              </a:ext>
            </a:extLst>
          </p:cNvPr>
          <p:cNvSpPr txBox="1"/>
          <p:nvPr/>
        </p:nvSpPr>
        <p:spPr bwMode="gray">
          <a:xfrm>
            <a:off x="10860948" y="2844348"/>
            <a:ext cx="894512"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First-ever </a:t>
            </a:r>
            <a:r>
              <a:rPr lang="en-US" sz="850" b="1">
                <a:solidFill>
                  <a:srgbClr val="000000"/>
                </a:solidFill>
                <a:latin typeface="Arial"/>
              </a:rPr>
              <a:t>c</a:t>
            </a:r>
            <a:r>
              <a:rPr kumimoji="0" lang="en-US" sz="850" b="1" i="0" u="none" strike="noStrike" kern="1200" cap="none" spc="0" normalizeH="0" baseline="0" noProof="0" err="1">
                <a:ln>
                  <a:noFill/>
                </a:ln>
                <a:solidFill>
                  <a:srgbClr val="000000"/>
                </a:solidFill>
                <a:effectLst/>
                <a:uLnTx/>
                <a:uFillTx/>
                <a:latin typeface="Arial"/>
                <a:ea typeface="+mn-ea"/>
                <a:cs typeface="+mn-cs"/>
              </a:rPr>
              <a:t>ommercial</a:t>
            </a:r>
            <a:r>
              <a:rPr kumimoji="0" lang="en-US" sz="850" b="1" i="0" u="none" strike="noStrike" kern="1200" cap="none" spc="0" normalizeH="0" baseline="0" noProof="0">
                <a:ln>
                  <a:noFill/>
                </a:ln>
                <a:solidFill>
                  <a:srgbClr val="000000"/>
                </a:solidFill>
                <a:effectLst/>
                <a:uLnTx/>
                <a:uFillTx/>
                <a:latin typeface="Arial"/>
                <a:ea typeface="+mn-ea"/>
                <a:cs typeface="+mn-cs"/>
              </a:rPr>
              <a:t>-scale </a:t>
            </a:r>
            <a:r>
              <a:rPr lang="en-US" sz="850" b="1">
                <a:solidFill>
                  <a:srgbClr val="000000"/>
                </a:solidFill>
                <a:latin typeface="Arial"/>
              </a:rPr>
              <a:t>p</a:t>
            </a:r>
            <a:r>
              <a:rPr kumimoji="0" lang="en-US" sz="850" b="1" i="0" u="none" strike="noStrike" kern="1200" cap="none" spc="0" normalizeH="0" baseline="0" noProof="0" err="1">
                <a:ln>
                  <a:noFill/>
                </a:ln>
                <a:solidFill>
                  <a:srgbClr val="000000"/>
                </a:solidFill>
                <a:effectLst/>
                <a:uLnTx/>
                <a:uFillTx/>
                <a:latin typeface="Arial"/>
                <a:ea typeface="+mn-ea"/>
                <a:cs typeface="+mn-cs"/>
              </a:rPr>
              <a:t>roduction</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0" name="Rectangle 1059">
            <a:extLst>
              <a:ext uri="{FF2B5EF4-FFF2-40B4-BE49-F238E27FC236}">
                <a16:creationId xmlns:a16="http://schemas.microsoft.com/office/drawing/2014/main" id="{0D12C78C-C5E2-C54A-0CB9-89586E26FC34}"/>
              </a:ext>
            </a:extLst>
          </p:cNvPr>
          <p:cNvSpPr/>
          <p:nvPr/>
        </p:nvSpPr>
        <p:spPr bwMode="gray">
          <a:xfrm>
            <a:off x="11113299" y="363613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2023</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1" name="Oval 1060">
            <a:extLst>
              <a:ext uri="{FF2B5EF4-FFF2-40B4-BE49-F238E27FC236}">
                <a16:creationId xmlns:a16="http://schemas.microsoft.com/office/drawing/2014/main" id="{CBEDFB67-E0EC-56B2-AA7A-4F4872DEF1D4}"/>
              </a:ext>
            </a:extLst>
          </p:cNvPr>
          <p:cNvSpPr/>
          <p:nvPr/>
        </p:nvSpPr>
        <p:spPr bwMode="gray">
          <a:xfrm>
            <a:off x="10323431" y="3503242"/>
            <a:ext cx="122238" cy="125413"/>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2" name="TextBox 1061">
            <a:extLst>
              <a:ext uri="{FF2B5EF4-FFF2-40B4-BE49-F238E27FC236}">
                <a16:creationId xmlns:a16="http://schemas.microsoft.com/office/drawing/2014/main" id="{51FD3EFE-9B5E-EA36-93FD-931C4654CDA6}"/>
              </a:ext>
            </a:extLst>
          </p:cNvPr>
          <p:cNvSpPr txBox="1"/>
          <p:nvPr/>
        </p:nvSpPr>
        <p:spPr bwMode="gray">
          <a:xfrm>
            <a:off x="9920207" y="2853610"/>
            <a:ext cx="838639"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World’s first </a:t>
            </a:r>
            <a:r>
              <a:rPr lang="en-US" sz="850" b="1">
                <a:solidFill>
                  <a:srgbClr val="000000"/>
                </a:solidFill>
                <a:latin typeface="Arial"/>
              </a:rPr>
              <a:t>p</a:t>
            </a:r>
            <a:r>
              <a:rPr kumimoji="0" lang="en-US" sz="850" b="1" i="0" u="none" strike="noStrike" kern="1200" cap="none" spc="0" normalizeH="0" baseline="0" noProof="0" err="1">
                <a:ln>
                  <a:noFill/>
                </a:ln>
                <a:solidFill>
                  <a:srgbClr val="000000"/>
                </a:solidFill>
                <a:effectLst/>
                <a:uLnTx/>
                <a:uFillTx/>
                <a:latin typeface="Arial"/>
                <a:ea typeface="+mn-ea"/>
                <a:cs typeface="+mn-cs"/>
              </a:rPr>
              <a:t>roduction</a:t>
            </a:r>
            <a:r>
              <a:rPr kumimoji="0" lang="en-US" sz="850" b="1" i="0" u="none" strike="noStrike" kern="1200" cap="none" spc="0" normalizeH="0" baseline="0" noProof="0">
                <a:ln>
                  <a:noFill/>
                </a:ln>
                <a:solidFill>
                  <a:srgbClr val="000000"/>
                </a:solidFill>
                <a:effectLst/>
                <a:uLnTx/>
                <a:uFillTx/>
                <a:latin typeface="Arial"/>
                <a:ea typeface="+mn-ea"/>
                <a:cs typeface="+mn-cs"/>
              </a:rPr>
              <a:t> of battery-grade Prussian blue</a:t>
            </a:r>
          </a:p>
        </p:txBody>
      </p:sp>
      <p:sp>
        <p:nvSpPr>
          <p:cNvPr id="1063" name="Rectangle 1062">
            <a:extLst>
              <a:ext uri="{FF2B5EF4-FFF2-40B4-BE49-F238E27FC236}">
                <a16:creationId xmlns:a16="http://schemas.microsoft.com/office/drawing/2014/main" id="{7FFB5B7E-3CBC-9827-44BD-BF6BA76FB5A6}"/>
              </a:ext>
            </a:extLst>
          </p:cNvPr>
          <p:cNvSpPr/>
          <p:nvPr/>
        </p:nvSpPr>
        <p:spPr bwMode="gray">
          <a:xfrm>
            <a:off x="10171363" y="3628655"/>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2022</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5" name="Oval 1064">
            <a:extLst>
              <a:ext uri="{FF2B5EF4-FFF2-40B4-BE49-F238E27FC236}">
                <a16:creationId xmlns:a16="http://schemas.microsoft.com/office/drawing/2014/main" id="{24799140-5117-F295-9F03-663E2911CC63}"/>
              </a:ext>
            </a:extLst>
          </p:cNvPr>
          <p:cNvSpPr/>
          <p:nvPr/>
        </p:nvSpPr>
        <p:spPr bwMode="gray">
          <a:xfrm>
            <a:off x="5133722" y="3496773"/>
            <a:ext cx="122238" cy="125413"/>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6" name="TextBox 1065">
            <a:extLst>
              <a:ext uri="{FF2B5EF4-FFF2-40B4-BE49-F238E27FC236}">
                <a16:creationId xmlns:a16="http://schemas.microsoft.com/office/drawing/2014/main" id="{C4586E7D-BCB5-9A47-C0DE-549B11BA4696}"/>
              </a:ext>
            </a:extLst>
          </p:cNvPr>
          <p:cNvSpPr txBox="1"/>
          <p:nvPr/>
        </p:nvSpPr>
        <p:spPr bwMode="gray">
          <a:xfrm>
            <a:off x="4692473" y="3088964"/>
            <a:ext cx="100473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Rebrands to Natron Energy</a:t>
            </a:r>
          </a:p>
        </p:txBody>
      </p:sp>
      <p:sp>
        <p:nvSpPr>
          <p:cNvPr id="1067" name="Rectangle 1066">
            <a:extLst>
              <a:ext uri="{FF2B5EF4-FFF2-40B4-BE49-F238E27FC236}">
                <a16:creationId xmlns:a16="http://schemas.microsoft.com/office/drawing/2014/main" id="{6A475F4B-9A72-C1D1-6DF2-3316FBF592E2}"/>
              </a:ext>
            </a:extLst>
          </p:cNvPr>
          <p:cNvSpPr/>
          <p:nvPr/>
        </p:nvSpPr>
        <p:spPr bwMode="gray">
          <a:xfrm>
            <a:off x="4970585" y="3619890"/>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0" name="Rectangle 1069">
            <a:extLst>
              <a:ext uri="{FF2B5EF4-FFF2-40B4-BE49-F238E27FC236}">
                <a16:creationId xmlns:a16="http://schemas.microsoft.com/office/drawing/2014/main" id="{669DE763-2917-70BB-EA00-D66D4F7E8A5B}"/>
              </a:ext>
            </a:extLst>
          </p:cNvPr>
          <p:cNvSpPr/>
          <p:nvPr/>
        </p:nvSpPr>
        <p:spPr bwMode="gray">
          <a:xfrm>
            <a:off x="6936523" y="361291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2020</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1" name="TextBox 1070">
            <a:extLst>
              <a:ext uri="{FF2B5EF4-FFF2-40B4-BE49-F238E27FC236}">
                <a16:creationId xmlns:a16="http://schemas.microsoft.com/office/drawing/2014/main" id="{6EFABF25-A616-845E-3B66-19FEAA1A982C}"/>
              </a:ext>
            </a:extLst>
          </p:cNvPr>
          <p:cNvSpPr txBox="1"/>
          <p:nvPr/>
        </p:nvSpPr>
        <p:spPr bwMode="gray">
          <a:xfrm>
            <a:off x="6706144" y="2832464"/>
            <a:ext cx="838638"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H5 adds Natron Energy technology to campus</a:t>
            </a:r>
          </a:p>
        </p:txBody>
      </p:sp>
      <p:sp>
        <p:nvSpPr>
          <p:cNvPr id="1072" name="Oval 1071">
            <a:extLst>
              <a:ext uri="{FF2B5EF4-FFF2-40B4-BE49-F238E27FC236}">
                <a16:creationId xmlns:a16="http://schemas.microsoft.com/office/drawing/2014/main" id="{EB61581B-A923-90D0-149D-F23891FB96CC}"/>
              </a:ext>
            </a:extLst>
          </p:cNvPr>
          <p:cNvSpPr/>
          <p:nvPr/>
        </p:nvSpPr>
        <p:spPr bwMode="gray">
          <a:xfrm>
            <a:off x="7102417" y="3489990"/>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81" name="TextBox 1080">
            <a:extLst>
              <a:ext uri="{FF2B5EF4-FFF2-40B4-BE49-F238E27FC236}">
                <a16:creationId xmlns:a16="http://schemas.microsoft.com/office/drawing/2014/main" id="{0AEA5150-C046-CEAC-2006-DDF5563EF39E}"/>
              </a:ext>
            </a:extLst>
          </p:cNvPr>
          <p:cNvSpPr txBox="1"/>
          <p:nvPr/>
        </p:nvSpPr>
        <p:spPr bwMode="gray">
          <a:xfrm>
            <a:off x="330198" y="6419088"/>
            <a:ext cx="916939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Natron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10">
                  <a:extLst>
                    <a:ext uri="{A12FA001-AC4F-418D-AE19-62706E023703}">
                      <ahyp:hlinkClr xmlns:ahyp="http://schemas.microsoft.com/office/drawing/2018/hyperlinkcolor" val="tx"/>
                    </a:ext>
                  </a:extLst>
                </a:hlinkClick>
              </a:rPr>
              <a:t>ARPA-E</a:t>
            </a:r>
            <a:r>
              <a:rPr lang="en-US" sz="800" dirty="0">
                <a:solidFill>
                  <a:srgbClr val="000000"/>
                </a:solidFill>
                <a:latin typeface="Arial"/>
                <a:hlinkClick r:id="rId10"/>
              </a:rPr>
              <a:t>, Natron Energy</a:t>
            </a:r>
            <a:r>
              <a:rPr lang="en-US" sz="800" dirty="0">
                <a:solidFill>
                  <a:srgbClr val="000000"/>
                </a:solidFill>
                <a:latin typeface="Arial"/>
                <a:hlinkClick r:id="rId10">
                  <a:extLst>
                    <a:ext uri="{A12FA001-AC4F-418D-AE19-62706E023703}">
                      <ahyp:hlinkClr xmlns:ahyp="http://schemas.microsoft.com/office/drawing/2018/hyperlinkcolor" val="tx"/>
                    </a:ext>
                  </a:extLst>
                </a:hlinkClick>
              </a:rPr>
              <a:t>.</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 </a:t>
            </a:r>
            <a:endParaRPr lang="en-US" sz="800" dirty="0">
              <a:solidFill>
                <a:srgbClr val="000000"/>
              </a:solidFill>
              <a:cs typeface="Arial"/>
            </a:endParaRPr>
          </a:p>
        </p:txBody>
      </p:sp>
      <p:pic>
        <p:nvPicPr>
          <p:cNvPr id="3" name="Picture 4" descr="Natron Energy Achieves First-Ever Commercial-Scale ...">
            <a:extLst>
              <a:ext uri="{FF2B5EF4-FFF2-40B4-BE49-F238E27FC236}">
                <a16:creationId xmlns:a16="http://schemas.microsoft.com/office/drawing/2014/main" id="{4BDBEC9F-DF30-446E-4793-3B4A0D7700B4}"/>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30198" y="1752985"/>
            <a:ext cx="1302702" cy="492541"/>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41639959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64" name="Table 1063">
            <a:extLst>
              <a:ext uri="{FF2B5EF4-FFF2-40B4-BE49-F238E27FC236}">
                <a16:creationId xmlns:a16="http://schemas.microsoft.com/office/drawing/2014/main" id="{107D6286-328F-E20A-CC67-04A3868BEEDB}"/>
              </a:ext>
            </a:extLst>
          </p:cNvPr>
          <p:cNvGraphicFramePr>
            <a:graphicFrameLocks noGrp="1"/>
          </p:cNvGraphicFramePr>
          <p:nvPr>
            <p:extLst>
              <p:ext uri="{D42A27DB-BD31-4B8C-83A1-F6EECF244321}">
                <p14:modId xmlns:p14="http://schemas.microsoft.com/office/powerpoint/2010/main" val="2467062825"/>
              </p:ext>
            </p:extLst>
          </p:nvPr>
        </p:nvGraphicFramePr>
        <p:xfrm>
          <a:off x="219111" y="1752985"/>
          <a:ext cx="11709400" cy="4479518"/>
        </p:xfrm>
        <a:graphic>
          <a:graphicData uri="http://schemas.openxmlformats.org/drawingml/2006/table">
            <a:tbl>
              <a:tblPr firstRow="1" bandRow="1">
                <a:tableStyleId>{2D5ABB26-0587-4C30-8999-92F81FD0307C}</a:tableStyleId>
              </a:tblPr>
              <a:tblGrid>
                <a:gridCol w="1922048">
                  <a:extLst>
                    <a:ext uri="{9D8B030D-6E8A-4147-A177-3AD203B41FA5}">
                      <a16:colId xmlns:a16="http://schemas.microsoft.com/office/drawing/2014/main" val="3029725099"/>
                    </a:ext>
                  </a:extLst>
                </a:gridCol>
                <a:gridCol w="2421352">
                  <a:extLst>
                    <a:ext uri="{9D8B030D-6E8A-4147-A177-3AD203B41FA5}">
                      <a16:colId xmlns:a16="http://schemas.microsoft.com/office/drawing/2014/main" val="1110654787"/>
                    </a:ext>
                  </a:extLst>
                </a:gridCol>
                <a:gridCol w="3646769">
                  <a:extLst>
                    <a:ext uri="{9D8B030D-6E8A-4147-A177-3AD203B41FA5}">
                      <a16:colId xmlns:a16="http://schemas.microsoft.com/office/drawing/2014/main" val="2863399275"/>
                    </a:ext>
                  </a:extLst>
                </a:gridCol>
                <a:gridCol w="3719231">
                  <a:extLst>
                    <a:ext uri="{9D8B030D-6E8A-4147-A177-3AD203B41FA5}">
                      <a16:colId xmlns:a16="http://schemas.microsoft.com/office/drawing/2014/main" val="858342927"/>
                    </a:ext>
                  </a:extLst>
                </a:gridCol>
              </a:tblGrid>
              <a:tr h="579952">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a:ea typeface="+mn-ea"/>
                          <a:cs typeface="Arial"/>
                        </a:rPr>
                        <a:t>The </a:t>
                      </a:r>
                      <a:r>
                        <a:rPr lang="en-US" sz="1400" b="1" i="0" u="none" strike="noStrike" kern="1200" cap="none" spc="0" normalizeH="0" baseline="0" noProof="0">
                          <a:ln>
                            <a:noFill/>
                          </a:ln>
                          <a:solidFill>
                            <a:schemeClr val="tx1"/>
                          </a:solidFill>
                          <a:effectLst/>
                          <a:uLnTx/>
                          <a:uFillTx/>
                          <a:latin typeface="Arial"/>
                          <a:ea typeface="+mn-ea"/>
                          <a:cs typeface="Arial"/>
                        </a:rPr>
                        <a:t>problem</a:t>
                      </a:r>
                      <a:r>
                        <a:rPr kumimoji="0" lang="en-US" sz="1400" b="1" i="0" u="none" strike="noStrike" kern="1200" cap="none" spc="0" normalizeH="0" baseline="0" noProof="0">
                          <a:ln>
                            <a:noFill/>
                          </a:ln>
                          <a:solidFill>
                            <a:schemeClr val="tx1"/>
                          </a:solidFill>
                          <a:effectLst/>
                          <a:uLnTx/>
                          <a:uFillTx/>
                          <a:latin typeface="Arial"/>
                          <a:ea typeface="+mn-ea"/>
                          <a:cs typeface="Arial"/>
                        </a:rPr>
                        <a:t> and </a:t>
                      </a:r>
                      <a:r>
                        <a:rPr lang="en-US" sz="1400" b="1" i="0" u="none" strike="noStrike" kern="1200" cap="none" spc="0" normalizeH="0" baseline="0" noProof="0">
                          <a:ln>
                            <a:noFill/>
                          </a:ln>
                          <a:solidFill>
                            <a:schemeClr val="tx1"/>
                          </a:solidFill>
                          <a:effectLst/>
                          <a:uLnTx/>
                          <a:uFillTx/>
                          <a:latin typeface="Arial"/>
                          <a:ea typeface="+mn-ea"/>
                          <a:cs typeface="Arial"/>
                        </a:rPr>
                        <a:t>initial</a:t>
                      </a:r>
                      <a:r>
                        <a:rPr kumimoji="0" lang="en-US" sz="1400" b="1" i="0" u="none" strike="noStrike" kern="1200" cap="none" spc="0" normalizeH="0" baseline="0" noProof="0">
                          <a:ln>
                            <a:noFill/>
                          </a:ln>
                          <a:solidFill>
                            <a:schemeClr val="tx1"/>
                          </a:solidFill>
                          <a:effectLst/>
                          <a:uLnTx/>
                          <a:uFillTx/>
                          <a:latin typeface="Arial"/>
                          <a:ea typeface="+mn-ea"/>
                          <a:cs typeface="Arial"/>
                        </a:rPr>
                        <a:t> </a:t>
                      </a:r>
                      <a:r>
                        <a:rPr lang="en-US" sz="1400" b="1" i="0" u="none" strike="noStrike" kern="1200" cap="none" spc="0" normalizeH="0" baseline="0" noProof="0">
                          <a:ln>
                            <a:noFill/>
                          </a:ln>
                          <a:solidFill>
                            <a:schemeClr val="tx1"/>
                          </a:solidFill>
                          <a:effectLst/>
                          <a:uLnTx/>
                          <a:uFillTx/>
                          <a:latin typeface="Arial"/>
                          <a:ea typeface="+mn-ea"/>
                          <a:cs typeface="Arial"/>
                        </a:rPr>
                        <a:t>engagement</a:t>
                      </a:r>
                      <a:endParaRPr kumimoji="0" lang="en-US" sz="1400" b="1" i="0" u="none" strike="noStrike" kern="1200" cap="none" spc="0" normalizeH="0" baseline="0" noProof="0">
                        <a:ln>
                          <a:noFill/>
                        </a:ln>
                        <a:solidFill>
                          <a:schemeClr val="tx1"/>
                        </a:solidFill>
                        <a:effectLst/>
                        <a:uLnTx/>
                        <a:uFillTx/>
                        <a:latin typeface="Arial"/>
                        <a:ea typeface="+mn-ea"/>
                        <a:cs typeface="Arial"/>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a:ln>
                            <a:noFill/>
                          </a:ln>
                          <a:solidFill>
                            <a:schemeClr val="tx1"/>
                          </a:solidFill>
                          <a:effectLst/>
                          <a:uLnTx/>
                          <a:uFillTx/>
                          <a:latin typeface="Arial"/>
                          <a:ea typeface="+mn-ea"/>
                          <a:cs typeface="Arial"/>
                        </a:rPr>
                        <a:t>Government </a:t>
                      </a:r>
                      <a:r>
                        <a:rPr lang="en-US" sz="1400" b="1" i="0" u="none" strike="noStrike" kern="1200" cap="none" spc="0" normalizeH="0" baseline="0">
                          <a:ln>
                            <a:noFill/>
                          </a:ln>
                          <a:solidFill>
                            <a:schemeClr val="tx1"/>
                          </a:solidFill>
                          <a:effectLst/>
                          <a:uLnTx/>
                          <a:uFillTx/>
                          <a:latin typeface="Arial"/>
                          <a:ea typeface="+mn-ea"/>
                          <a:cs typeface="Arial"/>
                        </a:rPr>
                        <a:t>response</a:t>
                      </a:r>
                      <a:r>
                        <a:rPr kumimoji="0" lang="en-US" sz="1400" b="1" i="0" u="none" strike="noStrike" kern="1200" cap="none" spc="0" normalizeH="0" baseline="0">
                          <a:ln>
                            <a:noFill/>
                          </a:ln>
                          <a:solidFill>
                            <a:schemeClr val="tx1"/>
                          </a:solidFill>
                          <a:effectLst/>
                          <a:uLnTx/>
                          <a:uFillTx/>
                          <a:latin typeface="Arial"/>
                          <a:ea typeface="+mn-ea"/>
                          <a:cs typeface="Arial"/>
                        </a:rPr>
                        <a:t> and </a:t>
                      </a:r>
                      <a:r>
                        <a:rPr lang="en-US" sz="1400" b="1" i="0" u="none" strike="noStrike" kern="1200" cap="none" spc="0" normalizeH="0" baseline="0">
                          <a:ln>
                            <a:noFill/>
                          </a:ln>
                          <a:solidFill>
                            <a:schemeClr val="tx1"/>
                          </a:solidFill>
                          <a:effectLst/>
                          <a:uLnTx/>
                          <a:uFillTx/>
                          <a:latin typeface="Arial"/>
                          <a:ea typeface="+mn-ea"/>
                          <a:cs typeface="Arial"/>
                        </a:rPr>
                        <a:t>project</a:t>
                      </a:r>
                      <a:r>
                        <a:rPr kumimoji="0" lang="en-US" sz="1400" b="1" i="0" u="none" strike="noStrike" kern="1200" cap="none" spc="0" normalizeH="0" baseline="0">
                          <a:ln>
                            <a:noFill/>
                          </a:ln>
                          <a:solidFill>
                            <a:schemeClr val="tx1"/>
                          </a:solidFill>
                          <a:effectLst/>
                          <a:uLnTx/>
                          <a:uFillTx/>
                          <a:latin typeface="Arial"/>
                          <a:ea typeface="+mn-ea"/>
                          <a:cs typeface="Arial"/>
                        </a:rPr>
                        <a:t> </a:t>
                      </a:r>
                      <a:r>
                        <a:rPr lang="en-US" sz="1400" b="1" i="0" u="none" strike="noStrike" kern="1200" cap="none" spc="0" normalizeH="0" baseline="0">
                          <a:ln>
                            <a:noFill/>
                          </a:ln>
                          <a:solidFill>
                            <a:schemeClr val="tx1"/>
                          </a:solidFill>
                          <a:effectLst/>
                          <a:uLnTx/>
                          <a:uFillTx/>
                          <a:latin typeface="Arial"/>
                          <a:ea typeface="+mn-ea"/>
                          <a:cs typeface="Arial"/>
                        </a:rPr>
                        <a:t>planning</a:t>
                      </a:r>
                      <a:endParaRPr kumimoji="0" lang="en-US" sz="1400" b="1" i="0" u="none" strike="noStrike" kern="1200" cap="none" spc="0" normalizeH="0" baseline="0">
                        <a:ln>
                          <a:noFill/>
                        </a:ln>
                        <a:solidFill>
                          <a:schemeClr val="tx1"/>
                        </a:solidFill>
                        <a:effectLst/>
                        <a:uLnTx/>
                        <a:uFillTx/>
                        <a:latin typeface="Arial"/>
                        <a:ea typeface="+mn-ea"/>
                        <a:cs typeface="Arial"/>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r>
                        <a:rPr kumimoji="0" lang="en-US" sz="1400" b="1" i="0" u="none" strike="noStrike" kern="1200" cap="none" spc="0" normalizeH="0" baseline="0">
                          <a:ln>
                            <a:noFill/>
                          </a:ln>
                          <a:solidFill>
                            <a:schemeClr val="tx1"/>
                          </a:solidFill>
                          <a:effectLst/>
                          <a:uLnTx/>
                          <a:uFillTx/>
                          <a:latin typeface="Arial"/>
                          <a:ea typeface="+mn-ea"/>
                          <a:cs typeface="Arial"/>
                        </a:rPr>
                        <a:t>Construction, </a:t>
                      </a:r>
                      <a:r>
                        <a:rPr lang="en-US" sz="1400" b="1" i="0" u="none" strike="noStrike" kern="1200" cap="none" spc="0" normalizeH="0" baseline="0">
                          <a:ln>
                            <a:noFill/>
                          </a:ln>
                          <a:solidFill>
                            <a:schemeClr val="tx1"/>
                          </a:solidFill>
                          <a:effectLst/>
                          <a:uLnTx/>
                          <a:uFillTx/>
                          <a:latin typeface="Arial"/>
                          <a:ea typeface="+mn-ea"/>
                          <a:cs typeface="Arial"/>
                        </a:rPr>
                        <a:t>deployment</a:t>
                      </a:r>
                      <a:r>
                        <a:rPr kumimoji="0" lang="en-US" sz="1400" b="1" i="0" u="none" strike="noStrike" kern="1200" cap="none" spc="0" normalizeH="0" baseline="0">
                          <a:ln>
                            <a:noFill/>
                          </a:ln>
                          <a:solidFill>
                            <a:schemeClr val="tx1"/>
                          </a:solidFill>
                          <a:effectLst/>
                          <a:uLnTx/>
                          <a:uFillTx/>
                          <a:latin typeface="Arial"/>
                          <a:ea typeface="+mn-ea"/>
                          <a:cs typeface="Arial"/>
                        </a:rPr>
                        <a:t>, and </a:t>
                      </a:r>
                      <a:r>
                        <a:rPr lang="en-US" sz="1400" b="1" i="0" u="none" strike="noStrike" kern="1200" cap="none" spc="0" normalizeH="0" baseline="0">
                          <a:ln>
                            <a:noFill/>
                          </a:ln>
                          <a:solidFill>
                            <a:schemeClr val="tx1"/>
                          </a:solidFill>
                          <a:effectLst/>
                          <a:uLnTx/>
                          <a:uFillTx/>
                          <a:latin typeface="Arial"/>
                          <a:ea typeface="+mn-ea"/>
                          <a:cs typeface="Arial"/>
                        </a:rPr>
                        <a:t>impact</a:t>
                      </a:r>
                      <a:endParaRPr kumimoji="0" lang="en-US" sz="1400" b="1" i="0" u="none" strike="noStrike" kern="1200" cap="none" spc="0" normalizeH="0" baseline="0">
                        <a:ln>
                          <a:noFill/>
                        </a:ln>
                        <a:solidFill>
                          <a:schemeClr val="tx1"/>
                        </a:solidFill>
                        <a:effectLst/>
                        <a:uLnTx/>
                        <a:uFillTx/>
                        <a:latin typeface="Arial"/>
                        <a:ea typeface="+mn-ea"/>
                        <a:cs typeface="Arial"/>
                      </a:endParaRPr>
                    </a:p>
                  </a:txBody>
                  <a:tcPr>
                    <a:lnL w="6350" cap="flat" cmpd="sng" algn="ctr">
                      <a:noFill/>
                      <a:prstDash val="solid"/>
                      <a:round/>
                      <a:headEnd type="none" w="med" len="med"/>
                      <a:tailEnd type="none" w="med" len="med"/>
                    </a:lnL>
                    <a:lnR>
                      <a:noFill/>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93161297"/>
                  </a:ext>
                </a:extLst>
              </a:tr>
              <a:tr h="1674526">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latin typeface="Arial" panose="020B0604020202020204" pitchFamily="34" charset="0"/>
                          <a:cs typeface="Arial" panose="020B0604020202020204" pitchFamily="34" charset="0"/>
                        </a:rPr>
                        <a:t>Timeline</a:t>
                      </a:r>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endParaRPr lang="en-US" sz="1000" b="0">
                        <a:latin typeface="Arial" panose="020B0604020202020204" pitchFamily="34" charset="0"/>
                        <a:cs typeface="Arial" panose="020B0604020202020204" pitchFamily="34" charset="0"/>
                      </a:endParaRPr>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endParaRPr lang="en-US" sz="1000" b="0">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05080875"/>
                  </a:ext>
                </a:extLst>
              </a:tr>
              <a:tr h="503698">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latin typeface="Arial" panose="020B0604020202020204" pitchFamily="34" charset="0"/>
                          <a:cs typeface="Arial" panose="020B0604020202020204" pitchFamily="34" charset="0"/>
                        </a:rPr>
                        <a:t>Highlights</a:t>
                      </a: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latin typeface="Arial" panose="020B0604020202020204" pitchFamily="34" charset="0"/>
                          <a:cs typeface="Arial" panose="020B0604020202020204" pitchFamily="34" charset="0"/>
                        </a:rPr>
                        <a:t>September 2016 – </a:t>
                      </a:r>
                      <a:r>
                        <a:rPr lang="en-US" sz="1000" b="0">
                          <a:latin typeface="Arial" panose="020B0604020202020204" pitchFamily="34" charset="0"/>
                          <a:cs typeface="Arial" panose="020B0604020202020204" pitchFamily="34" charset="0"/>
                        </a:rPr>
                        <a:t>Storms cause  significant and sustained statewide </a:t>
                      </a:r>
                      <a:r>
                        <a:rPr lang="en-US" sz="1000" b="1">
                          <a:latin typeface="Arial" panose="020B0604020202020204" pitchFamily="34" charset="0"/>
                          <a:cs typeface="Arial" panose="020B0604020202020204" pitchFamily="34" charset="0"/>
                        </a:rPr>
                        <a:t>blackouts in South Australia</a:t>
                      </a:r>
                      <a:r>
                        <a:rPr lang="en-US" sz="1000" b="0">
                          <a:latin typeface="Arial" panose="020B0604020202020204" pitchFamily="34" charset="0"/>
                          <a:cs typeface="Arial" panose="020B0604020202020204" pitchFamily="34" charset="0"/>
                        </a:rPr>
                        <a:t>.</a:t>
                      </a:r>
                      <a:endParaRPr lang="en-US" sz="1000" b="1">
                        <a:latin typeface="Arial" panose="020B0604020202020204" pitchFamily="34" charset="0"/>
                        <a:cs typeface="Arial" panose="020B0604020202020204" pitchFamily="34" charset="0"/>
                      </a:endParaRP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latin typeface="Arial" panose="020B0604020202020204" pitchFamily="34" charset="0"/>
                          <a:cs typeface="Arial" panose="020B0604020202020204" pitchFamily="34" charset="0"/>
                        </a:rPr>
                        <a:t>March 2017 </a:t>
                      </a:r>
                      <a:r>
                        <a:rPr lang="en-US" sz="1000" b="0">
                          <a:latin typeface="Arial" panose="020B0604020202020204" pitchFamily="34" charset="0"/>
                          <a:cs typeface="Arial" panose="020B0604020202020204" pitchFamily="34" charset="0"/>
                        </a:rPr>
                        <a:t>– Tesla CEO </a:t>
                      </a:r>
                      <a:r>
                        <a:rPr lang="en-US" sz="1000" b="1">
                          <a:latin typeface="Arial" panose="020B0604020202020204" pitchFamily="34" charset="0"/>
                          <a:cs typeface="Arial" panose="020B0604020202020204" pitchFamily="34" charset="0"/>
                        </a:rPr>
                        <a:t>Elon Musk</a:t>
                      </a:r>
                      <a:r>
                        <a:rPr lang="en-US" sz="1000" b="0">
                          <a:latin typeface="Arial" panose="020B0604020202020204" pitchFamily="34" charset="0"/>
                          <a:cs typeface="Arial" panose="020B0604020202020204" pitchFamily="34" charset="0"/>
                        </a:rPr>
                        <a:t> and Atlassian entrepreneur </a:t>
                      </a:r>
                      <a:r>
                        <a:rPr lang="en-US" sz="1000" b="1">
                          <a:latin typeface="Arial" panose="020B0604020202020204" pitchFamily="34" charset="0"/>
                          <a:cs typeface="Arial" panose="020B0604020202020204" pitchFamily="34" charset="0"/>
                        </a:rPr>
                        <a:t>Mike Cannon-Brookes</a:t>
                      </a:r>
                      <a:r>
                        <a:rPr lang="en-US" sz="1000" b="0">
                          <a:latin typeface="Arial" panose="020B0604020202020204" pitchFamily="34" charset="0"/>
                          <a:cs typeface="Arial" panose="020B0604020202020204" pitchFamily="34" charset="0"/>
                        </a:rPr>
                        <a:t> begin discussing interest in </a:t>
                      </a:r>
                      <a:r>
                        <a:rPr lang="en-US" sz="1000" b="1">
                          <a:latin typeface="Arial" panose="020B0604020202020204" pitchFamily="34" charset="0"/>
                          <a:cs typeface="Arial" panose="020B0604020202020204" pitchFamily="34" charset="0"/>
                        </a:rPr>
                        <a:t>a battery solution</a:t>
                      </a:r>
                      <a:r>
                        <a:rPr lang="en-US" sz="1000" b="0">
                          <a:latin typeface="Arial" panose="020B0604020202020204" pitchFamily="34" charset="0"/>
                          <a:cs typeface="Arial" panose="020B0604020202020204" pitchFamily="34" charset="0"/>
                        </a:rPr>
                        <a:t> to the problem. Musk makes a promise of completion: “</a:t>
                      </a:r>
                      <a:r>
                        <a:rPr lang="en-US" sz="1000" b="1">
                          <a:latin typeface="Arial" panose="020B0604020202020204" pitchFamily="34" charset="0"/>
                          <a:cs typeface="Arial" panose="020B0604020202020204" pitchFamily="34" charset="0"/>
                        </a:rPr>
                        <a:t>100 days from contract signature or its free.”</a:t>
                      </a:r>
                      <a:r>
                        <a:rPr lang="en-US" sz="1000" b="0">
                          <a:latin typeface="Arial" panose="020B0604020202020204" pitchFamily="34" charset="0"/>
                          <a:cs typeface="Arial" panose="020B0604020202020204" pitchFamily="34" charset="0"/>
                        </a:rPr>
                        <a:t> </a:t>
                      </a:r>
                      <a:endParaRPr lang="en-US" sz="1000" b="1">
                        <a:latin typeface="Arial" panose="020B0604020202020204" pitchFamily="34" charset="0"/>
                        <a:cs typeface="Arial" panose="020B0604020202020204" pitchFamily="34" charset="0"/>
                      </a:endParaRP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latin typeface="Arial" panose="020B0604020202020204" pitchFamily="34" charset="0"/>
                          <a:cs typeface="Arial" panose="020B0604020202020204" pitchFamily="34" charset="0"/>
                        </a:rPr>
                        <a:t>March 2017 </a:t>
                      </a:r>
                      <a:r>
                        <a:rPr lang="en-US" sz="1000" b="0">
                          <a:latin typeface="Arial" panose="020B0604020202020204" pitchFamily="34" charset="0"/>
                          <a:cs typeface="Arial" panose="020B0604020202020204" pitchFamily="34" charset="0"/>
                        </a:rPr>
                        <a:t>– The South Australian government announces an </a:t>
                      </a:r>
                      <a:r>
                        <a:rPr lang="en-US" sz="1000" b="1">
                          <a:latin typeface="Arial" panose="020B0604020202020204" pitchFamily="34" charset="0"/>
                          <a:cs typeface="Arial" panose="020B0604020202020204" pitchFamily="34" charset="0"/>
                        </a:rPr>
                        <a:t>AUD$550 million energy plan to increase grid reliability</a:t>
                      </a:r>
                      <a:r>
                        <a:rPr lang="en-US" sz="1000" b="0">
                          <a:latin typeface="Arial" panose="020B0604020202020204" pitchFamily="34" charset="0"/>
                          <a:cs typeface="Arial" panose="020B0604020202020204" pitchFamily="34" charset="0"/>
                        </a:rPr>
                        <a:t> that, among other objectives, </a:t>
                      </a:r>
                      <a:r>
                        <a:rPr lang="en-US" sz="1000" b="1">
                          <a:latin typeface="Arial" panose="020B0604020202020204" pitchFamily="34" charset="0"/>
                          <a:cs typeface="Arial" panose="020B0604020202020204" pitchFamily="34" charset="0"/>
                        </a:rPr>
                        <a:t>includes building a 100 MW battery</a:t>
                      </a:r>
                      <a:r>
                        <a:rPr lang="en-US" sz="1000" b="0">
                          <a:latin typeface="Arial" panose="020B0604020202020204" pitchFamily="34" charset="0"/>
                          <a:cs typeface="Arial" panose="020B0604020202020204" pitchFamily="34" charset="0"/>
                        </a:rPr>
                        <a:t> before the 2017/2018 Australian summer.</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latin typeface="Arial" panose="020B0604020202020204" pitchFamily="34" charset="0"/>
                          <a:cs typeface="Arial" panose="020B0604020202020204" pitchFamily="34" charset="0"/>
                        </a:rPr>
                        <a:t>March 2017 – </a:t>
                      </a:r>
                      <a:r>
                        <a:rPr lang="en-US" sz="1000" b="0">
                          <a:latin typeface="Arial" panose="020B0604020202020204" pitchFamily="34" charset="0"/>
                          <a:cs typeface="Arial" panose="020B0604020202020204" pitchFamily="34" charset="0"/>
                        </a:rPr>
                        <a:t>The South Australian government opens a two-stage competitive procurement process for national and international companies </a:t>
                      </a:r>
                      <a:r>
                        <a:rPr lang="en-US" sz="1000" b="1">
                          <a:latin typeface="Arial" panose="020B0604020202020204" pitchFamily="34" charset="0"/>
                          <a:cs typeface="Arial" panose="020B0604020202020204" pitchFamily="34" charset="0"/>
                        </a:rPr>
                        <a:t>interested in constructing the 100 MW battery</a:t>
                      </a:r>
                      <a:r>
                        <a:rPr lang="en-US" sz="1000" b="0">
                          <a:latin typeface="Arial" panose="020B0604020202020204" pitchFamily="34" charset="0"/>
                          <a:cs typeface="Arial" panose="020B0604020202020204" pitchFamily="34" charset="0"/>
                        </a:rPr>
                        <a:t>.</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latin typeface="Arial" panose="020B0604020202020204" pitchFamily="34" charset="0"/>
                          <a:cs typeface="Arial" panose="020B0604020202020204" pitchFamily="34" charset="0"/>
                        </a:rPr>
                        <a:t>July 2017</a:t>
                      </a:r>
                      <a:r>
                        <a:rPr lang="en-US" sz="1000" b="0">
                          <a:latin typeface="Arial" panose="020B0604020202020204" pitchFamily="34" charset="0"/>
                          <a:cs typeface="Arial" panose="020B0604020202020204" pitchFamily="34" charset="0"/>
                        </a:rPr>
                        <a:t> </a:t>
                      </a:r>
                      <a:r>
                        <a:rPr lang="en-US" sz="1000" b="1">
                          <a:latin typeface="Arial" panose="020B0604020202020204" pitchFamily="34" charset="0"/>
                          <a:cs typeface="Arial" panose="020B0604020202020204" pitchFamily="34" charset="0"/>
                        </a:rPr>
                        <a:t>–</a:t>
                      </a:r>
                      <a:r>
                        <a:rPr lang="en-US" sz="1000" b="0">
                          <a:latin typeface="Arial" panose="020B0604020202020204" pitchFamily="34" charset="0"/>
                          <a:cs typeface="Arial" panose="020B0604020202020204" pitchFamily="34" charset="0"/>
                        </a:rPr>
                        <a:t> The </a:t>
                      </a:r>
                      <a:r>
                        <a:rPr lang="en-US" sz="1000" b="1" err="1">
                          <a:latin typeface="Arial" panose="020B0604020202020204" pitchFamily="34" charset="0"/>
                          <a:cs typeface="Arial" panose="020B0604020202020204" pitchFamily="34" charset="0"/>
                        </a:rPr>
                        <a:t>Hornsdale</a:t>
                      </a:r>
                      <a:r>
                        <a:rPr lang="en-US" sz="1000" b="1">
                          <a:latin typeface="Arial" panose="020B0604020202020204" pitchFamily="34" charset="0"/>
                          <a:cs typeface="Arial" panose="020B0604020202020204" pitchFamily="34" charset="0"/>
                        </a:rPr>
                        <a:t> Power Reserve</a:t>
                      </a:r>
                      <a:r>
                        <a:rPr lang="en-US" sz="1000" b="0">
                          <a:latin typeface="Arial" panose="020B0604020202020204" pitchFamily="34" charset="0"/>
                          <a:cs typeface="Arial" panose="020B0604020202020204" pitchFamily="34" charset="0"/>
                        </a:rPr>
                        <a:t> consortium, </a:t>
                      </a:r>
                      <a:r>
                        <a:rPr lang="en-US" sz="1000" b="1">
                          <a:latin typeface="Arial" panose="020B0604020202020204" pitchFamily="34" charset="0"/>
                          <a:cs typeface="Arial" panose="020B0604020202020204" pitchFamily="34" charset="0"/>
                        </a:rPr>
                        <a:t>led by </a:t>
                      </a:r>
                      <a:r>
                        <a:rPr lang="en-US" sz="1000" b="1" err="1">
                          <a:latin typeface="Arial" panose="020B0604020202020204" pitchFamily="34" charset="0"/>
                          <a:cs typeface="Arial" panose="020B0604020202020204" pitchFamily="34" charset="0"/>
                        </a:rPr>
                        <a:t>Neoen</a:t>
                      </a:r>
                      <a:r>
                        <a:rPr lang="en-US" sz="1000" b="1">
                          <a:latin typeface="Arial" panose="020B0604020202020204" pitchFamily="34" charset="0"/>
                          <a:cs typeface="Arial" panose="020B0604020202020204" pitchFamily="34" charset="0"/>
                        </a:rPr>
                        <a:t> and using Tesla’s battery equipment</a:t>
                      </a:r>
                      <a:r>
                        <a:rPr lang="en-US" sz="1000" b="0">
                          <a:latin typeface="Arial" panose="020B0604020202020204" pitchFamily="34" charset="0"/>
                          <a:cs typeface="Arial" panose="020B0604020202020204" pitchFamily="34" charset="0"/>
                        </a:rPr>
                        <a:t>, is awarded the contract to build the battery and the project agreement is signed.</a:t>
                      </a:r>
                    </a:p>
                    <a:p>
                      <a:pPr marL="0" marR="0" indent="0" algn="l" defTabSz="711200" rtl="0" eaLnBrk="1" fontAlgn="auto" latinLnBrk="0" hangingPunct="1">
                        <a:lnSpc>
                          <a:spcPct val="100000"/>
                        </a:lnSpc>
                        <a:spcBef>
                          <a:spcPts val="0"/>
                        </a:spcBef>
                        <a:spcAft>
                          <a:spcPts val="0"/>
                        </a:spcAft>
                        <a:buClrTx/>
                        <a:buSzTx/>
                        <a:buFontTx/>
                        <a:buNone/>
                        <a:tabLst/>
                        <a:defRPr/>
                      </a:pPr>
                      <a:endParaRPr lang="en-US" sz="1000" b="1">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171450" indent="-171450" algn="l">
                        <a:spcBef>
                          <a:spcPts val="0"/>
                        </a:spcBef>
                        <a:buFont typeface="Arial" panose="020B0604020202020204" pitchFamily="34" charset="0"/>
                        <a:buChar char="•"/>
                      </a:pPr>
                      <a:r>
                        <a:rPr lang="en-US" sz="1000" b="1">
                          <a:latin typeface="Arial" panose="020B0604020202020204" pitchFamily="34" charset="0"/>
                          <a:cs typeface="Arial" panose="020B0604020202020204" pitchFamily="34" charset="0"/>
                        </a:rPr>
                        <a:t>September 2017 </a:t>
                      </a:r>
                      <a:r>
                        <a:rPr lang="en-US" sz="1000" b="0">
                          <a:latin typeface="Arial" panose="020B0604020202020204" pitchFamily="34" charset="0"/>
                          <a:cs typeface="Arial" panose="020B0604020202020204" pitchFamily="34" charset="0"/>
                        </a:rPr>
                        <a:t>– The grid connection agreement is signed with </a:t>
                      </a:r>
                      <a:r>
                        <a:rPr lang="en-US" sz="1000" b="1" err="1">
                          <a:latin typeface="Arial" panose="020B0604020202020204" pitchFamily="34" charset="0"/>
                          <a:cs typeface="Arial" panose="020B0604020202020204" pitchFamily="34" charset="0"/>
                        </a:rPr>
                        <a:t>ElectraNet</a:t>
                      </a:r>
                      <a:r>
                        <a:rPr lang="en-US" sz="1000" b="0">
                          <a:latin typeface="Arial" panose="020B0604020202020204" pitchFamily="34" charset="0"/>
                          <a:cs typeface="Arial" panose="020B0604020202020204" pitchFamily="34" charset="0"/>
                        </a:rPr>
                        <a:t>, the electricity transmission network operator, and approved by the Australian Energy Market Operator. </a:t>
                      </a:r>
                      <a:r>
                        <a:rPr lang="en-US" sz="1000" b="1">
                          <a:latin typeface="Arial" panose="020B0604020202020204" pitchFamily="34" charset="0"/>
                          <a:cs typeface="Arial" panose="020B0604020202020204" pitchFamily="34" charset="0"/>
                        </a:rPr>
                        <a:t>Musk’s 100-day deadline begins</a:t>
                      </a:r>
                      <a:r>
                        <a:rPr lang="en-US" sz="1000" b="0">
                          <a:latin typeface="Arial" panose="020B0604020202020204" pitchFamily="34" charset="0"/>
                          <a:cs typeface="Arial" panose="020B0604020202020204" pitchFamily="34" charset="0"/>
                        </a:rPr>
                        <a:t>.</a:t>
                      </a:r>
                      <a:r>
                        <a:rPr lang="en-US" sz="1000" b="1">
                          <a:latin typeface="Arial" panose="020B0604020202020204" pitchFamily="34" charset="0"/>
                          <a:cs typeface="Arial" panose="020B0604020202020204" pitchFamily="34" charset="0"/>
                        </a:rPr>
                        <a:t> </a:t>
                      </a:r>
                    </a:p>
                    <a:p>
                      <a:pPr marL="171450" indent="-171450" algn="l">
                        <a:spcBef>
                          <a:spcPts val="0"/>
                        </a:spcBef>
                        <a:buFont typeface="Arial" panose="020B0604020202020204" pitchFamily="34" charset="0"/>
                        <a:buChar char="•"/>
                      </a:pPr>
                      <a:r>
                        <a:rPr lang="en-US" sz="1000" b="1">
                          <a:latin typeface="Arial" panose="020B0604020202020204" pitchFamily="34" charset="0"/>
                          <a:cs typeface="Arial" panose="020B0604020202020204" pitchFamily="34" charset="0"/>
                        </a:rPr>
                        <a:t>December 2017 – </a:t>
                      </a:r>
                      <a:r>
                        <a:rPr lang="en-US" sz="1000" b="0">
                          <a:latin typeface="Arial" panose="020B0604020202020204" pitchFamily="34" charset="0"/>
                          <a:cs typeface="Arial" panose="020B0604020202020204" pitchFamily="34" charset="0"/>
                        </a:rPr>
                        <a:t>The battery is constructed and connected to the NEM,</a:t>
                      </a:r>
                      <a:r>
                        <a:rPr lang="en-US" sz="1000" b="1">
                          <a:latin typeface="Arial" panose="020B0604020202020204" pitchFamily="34" charset="0"/>
                          <a:cs typeface="Arial" panose="020B0604020202020204" pitchFamily="34" charset="0"/>
                        </a:rPr>
                        <a:t> ahead of the 100-day promise</a:t>
                      </a:r>
                      <a:r>
                        <a:rPr lang="en-US" sz="1000" b="0">
                          <a:latin typeface="Arial" panose="020B0604020202020204" pitchFamily="34" charset="0"/>
                          <a:cs typeface="Arial" panose="020B0604020202020204" pitchFamily="34" charset="0"/>
                        </a:rPr>
                        <a:t>.</a:t>
                      </a:r>
                    </a:p>
                    <a:p>
                      <a:pPr marL="171450" indent="-171450" algn="l">
                        <a:spcBef>
                          <a:spcPts val="0"/>
                        </a:spcBef>
                        <a:buFont typeface="Arial" panose="020B0604020202020204" pitchFamily="34" charset="0"/>
                        <a:buChar char="•"/>
                      </a:pPr>
                      <a:r>
                        <a:rPr lang="en-US" sz="1000" b="1">
                          <a:latin typeface="Arial" panose="020B0604020202020204" pitchFamily="34" charset="0"/>
                          <a:cs typeface="Arial" panose="020B0604020202020204" pitchFamily="34" charset="0"/>
                        </a:rPr>
                        <a:t>December 2017 –</a:t>
                      </a:r>
                      <a:r>
                        <a:rPr lang="en-US" sz="1000" b="0">
                          <a:latin typeface="Arial" panose="020B0604020202020204" pitchFamily="34" charset="0"/>
                          <a:cs typeface="Arial" panose="020B0604020202020204" pitchFamily="34" charset="0"/>
                        </a:rPr>
                        <a:t> The first opportunity for the battery to respond to a grid stabilization issue arises </a:t>
                      </a:r>
                      <a:r>
                        <a:rPr lang="en-US" sz="1000" b="1">
                          <a:latin typeface="Arial" panose="020B0604020202020204" pitchFamily="34" charset="0"/>
                          <a:cs typeface="Arial" panose="020B0604020202020204" pitchFamily="34" charset="0"/>
                        </a:rPr>
                        <a:t>when a coal generator in New South Wales shuts down</a:t>
                      </a:r>
                      <a:r>
                        <a:rPr lang="en-US" sz="1000" b="0">
                          <a:latin typeface="Arial" panose="020B0604020202020204" pitchFamily="34" charset="0"/>
                          <a:cs typeface="Arial" panose="020B0604020202020204" pitchFamily="34" charset="0"/>
                        </a:rPr>
                        <a:t>. The battery </a:t>
                      </a:r>
                      <a:r>
                        <a:rPr lang="en-US" sz="1000" b="1">
                          <a:latin typeface="Arial" panose="020B0604020202020204" pitchFamily="34" charset="0"/>
                          <a:cs typeface="Arial" panose="020B0604020202020204" pitchFamily="34" charset="0"/>
                        </a:rPr>
                        <a:t>responds to the sudden loss of 689 MW</a:t>
                      </a:r>
                      <a:r>
                        <a:rPr lang="en-US" sz="1000" b="0">
                          <a:latin typeface="Arial" panose="020B0604020202020204" pitchFamily="34" charset="0"/>
                          <a:cs typeface="Arial" panose="020B0604020202020204" pitchFamily="34" charset="0"/>
                        </a:rPr>
                        <a:t> of generation within a fraction of a second, </a:t>
                      </a:r>
                      <a:r>
                        <a:rPr lang="en-US" sz="1000" b="1">
                          <a:latin typeface="Arial" panose="020B0604020202020204" pitchFamily="34" charset="0"/>
                          <a:cs typeface="Arial" panose="020B0604020202020204" pitchFamily="34" charset="0"/>
                        </a:rPr>
                        <a:t>faster than any other existing generation technology</a:t>
                      </a:r>
                      <a:r>
                        <a:rPr lang="en-US" sz="1000" b="0">
                          <a:latin typeface="Arial" panose="020B0604020202020204" pitchFamily="34" charset="0"/>
                          <a:cs typeface="Arial" panose="020B0604020202020204" pitchFamily="34" charset="0"/>
                        </a:rPr>
                        <a:t>. </a:t>
                      </a:r>
                    </a:p>
                  </a:txBody>
                  <a:tcPr>
                    <a:lnL w="63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793158531"/>
                  </a:ext>
                </a:extLst>
              </a:tr>
            </a:tbl>
          </a:graphicData>
        </a:graphic>
      </p:graphicFrame>
      <p:graphicFrame>
        <p:nvGraphicFramePr>
          <p:cNvPr id="7" name="think-cell data - do not delete"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latin typeface="Arial (Headings)"/>
                <a:cs typeface="Arial"/>
              </a:rPr>
              <a:t>World’s largest battery located at Tesla’s </a:t>
            </a:r>
            <a:r>
              <a:rPr lang="en-US" err="1">
                <a:latin typeface="Arial (Headings)"/>
                <a:cs typeface="Arial"/>
              </a:rPr>
              <a:t>Hornsdale</a:t>
            </a:r>
            <a:r>
              <a:rPr lang="en-US">
                <a:latin typeface="Arial (Headings)"/>
                <a:cs typeface="Arial"/>
              </a:rPr>
              <a:t> Power Reserve</a:t>
            </a: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2268560" y="3533172"/>
            <a:ext cx="9486900" cy="45719"/>
          </a:xfrm>
          <a:prstGeom prst="homePlate">
            <a:avLst>
              <a:gd name="adj" fmla="val 29167"/>
            </a:avLst>
          </a:prstGeom>
          <a:solidFill>
            <a:schemeClr val="bg1">
              <a:lumMod val="75000"/>
            </a:schemeClr>
          </a:solidFill>
          <a:ln w="19050"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4CADA762-F22E-D69C-1010-A855C3F5ACAB}"/>
              </a:ext>
            </a:extLst>
          </p:cNvPr>
          <p:cNvSpPr/>
          <p:nvPr/>
        </p:nvSpPr>
        <p:spPr bwMode="gray">
          <a:xfrm>
            <a:off x="2583087" y="3620282"/>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Sept. 2016</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41" name="TextBox 40">
            <a:extLst>
              <a:ext uri="{FF2B5EF4-FFF2-40B4-BE49-F238E27FC236}">
                <a16:creationId xmlns:a16="http://schemas.microsoft.com/office/drawing/2014/main" id="{CDAF525A-FD94-DBA5-2C91-72B8AC869BA4}"/>
              </a:ext>
            </a:extLst>
          </p:cNvPr>
          <p:cNvSpPr txBox="1"/>
          <p:nvPr/>
        </p:nvSpPr>
        <p:spPr bwMode="gray">
          <a:xfrm>
            <a:off x="2404511" y="3134582"/>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Storms start conversation</a:t>
            </a:r>
          </a:p>
        </p:txBody>
      </p:sp>
      <p:pic>
        <p:nvPicPr>
          <p:cNvPr id="1157" name="Picture 1156">
            <a:extLst>
              <a:ext uri="{FF2B5EF4-FFF2-40B4-BE49-F238E27FC236}">
                <a16:creationId xmlns:a16="http://schemas.microsoft.com/office/drawing/2014/main" id="{E90B0D11-CA03-6ECB-A2B0-04D99108301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298087" y="998668"/>
            <a:ext cx="1630424" cy="754317"/>
          </a:xfrm>
          <a:prstGeom prst="rect">
            <a:avLst/>
          </a:prstGeom>
        </p:spPr>
      </p:pic>
      <p:sp>
        <p:nvSpPr>
          <p:cNvPr id="1025" name="TextBox 1024">
            <a:extLst>
              <a:ext uri="{FF2B5EF4-FFF2-40B4-BE49-F238E27FC236}">
                <a16:creationId xmlns:a16="http://schemas.microsoft.com/office/drawing/2014/main" id="{BB911784-3F9D-2755-C1E7-6BA703E7EC1A}"/>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Tesla</a:t>
            </a:r>
          </a:p>
        </p:txBody>
      </p:sp>
      <p:sp>
        <p:nvSpPr>
          <p:cNvPr id="1033" name="Oval 1032">
            <a:extLst>
              <a:ext uri="{FF2B5EF4-FFF2-40B4-BE49-F238E27FC236}">
                <a16:creationId xmlns:a16="http://schemas.microsoft.com/office/drawing/2014/main" id="{34AB522A-FEC9-6F16-CD16-6FEE4D487BB7}"/>
              </a:ext>
            </a:extLst>
          </p:cNvPr>
          <p:cNvSpPr/>
          <p:nvPr/>
        </p:nvSpPr>
        <p:spPr bwMode="gray">
          <a:xfrm>
            <a:off x="2743640" y="3489989"/>
            <a:ext cx="122238" cy="125413"/>
          </a:xfrm>
          <a:prstGeom prst="ellipse">
            <a:avLst/>
          </a:prstGeom>
          <a:solidFill>
            <a:srgbClr val="009BDB"/>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4" name="Oval 1033">
            <a:extLst>
              <a:ext uri="{FF2B5EF4-FFF2-40B4-BE49-F238E27FC236}">
                <a16:creationId xmlns:a16="http://schemas.microsoft.com/office/drawing/2014/main" id="{D46F9C7B-A60F-4AF6-ADFB-1656BA6962F3}"/>
              </a:ext>
            </a:extLst>
          </p:cNvPr>
          <p:cNvSpPr/>
          <p:nvPr/>
        </p:nvSpPr>
        <p:spPr bwMode="gray">
          <a:xfrm>
            <a:off x="3735996" y="3498661"/>
            <a:ext cx="122238" cy="123825"/>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5" name="TextBox 1034">
            <a:extLst>
              <a:ext uri="{FF2B5EF4-FFF2-40B4-BE49-F238E27FC236}">
                <a16:creationId xmlns:a16="http://schemas.microsoft.com/office/drawing/2014/main" id="{9C1D5BD8-A975-76D0-6250-F6B268837A34}"/>
              </a:ext>
            </a:extLst>
          </p:cNvPr>
          <p:cNvSpPr txBox="1"/>
          <p:nvPr/>
        </p:nvSpPr>
        <p:spPr bwMode="gray">
          <a:xfrm>
            <a:off x="3392300" y="2869101"/>
            <a:ext cx="809625"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Musk and Cannon-Brooks discuss plan</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6" name="Rectangle 1035">
            <a:extLst>
              <a:ext uri="{FF2B5EF4-FFF2-40B4-BE49-F238E27FC236}">
                <a16:creationId xmlns:a16="http://schemas.microsoft.com/office/drawing/2014/main" id="{A6FC105B-BC6A-A0F5-2FBA-F600B4D99C92}"/>
              </a:ext>
            </a:extLst>
          </p:cNvPr>
          <p:cNvSpPr/>
          <p:nvPr/>
        </p:nvSpPr>
        <p:spPr bwMode="gray">
          <a:xfrm>
            <a:off x="3566056" y="3629119"/>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March</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7" name="Rectangle 1036">
            <a:extLst>
              <a:ext uri="{FF2B5EF4-FFF2-40B4-BE49-F238E27FC236}">
                <a16:creationId xmlns:a16="http://schemas.microsoft.com/office/drawing/2014/main" id="{8DE6F40E-F799-EE45-D326-276FDD9EF3A7}"/>
              </a:ext>
            </a:extLst>
          </p:cNvPr>
          <p:cNvSpPr/>
          <p:nvPr/>
        </p:nvSpPr>
        <p:spPr bwMode="gray">
          <a:xfrm>
            <a:off x="6009959" y="361026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March</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8" name="TextBox 1037">
            <a:extLst>
              <a:ext uri="{FF2B5EF4-FFF2-40B4-BE49-F238E27FC236}">
                <a16:creationId xmlns:a16="http://schemas.microsoft.com/office/drawing/2014/main" id="{82270689-9A43-7401-6B4A-2F17DECDCFD5}"/>
              </a:ext>
            </a:extLst>
          </p:cNvPr>
          <p:cNvSpPr txBox="1"/>
          <p:nvPr/>
        </p:nvSpPr>
        <p:spPr bwMode="gray">
          <a:xfrm>
            <a:off x="5823304" y="2860611"/>
            <a:ext cx="827333" cy="3383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SA government opens procurement</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9" name="Oval 1038">
            <a:extLst>
              <a:ext uri="{FF2B5EF4-FFF2-40B4-BE49-F238E27FC236}">
                <a16:creationId xmlns:a16="http://schemas.microsoft.com/office/drawing/2014/main" id="{CA9B4DB2-BDBF-0C04-A55B-EB0BBF2008C4}"/>
              </a:ext>
            </a:extLst>
          </p:cNvPr>
          <p:cNvSpPr/>
          <p:nvPr/>
        </p:nvSpPr>
        <p:spPr bwMode="gray">
          <a:xfrm>
            <a:off x="6175853"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5" name="Oval 1054">
            <a:extLst>
              <a:ext uri="{FF2B5EF4-FFF2-40B4-BE49-F238E27FC236}">
                <a16:creationId xmlns:a16="http://schemas.microsoft.com/office/drawing/2014/main" id="{4F942A04-9322-C019-6228-090A4BDBC180}"/>
              </a:ext>
            </a:extLst>
          </p:cNvPr>
          <p:cNvSpPr/>
          <p:nvPr/>
        </p:nvSpPr>
        <p:spPr bwMode="gray">
          <a:xfrm>
            <a:off x="8784240" y="3498612"/>
            <a:ext cx="122238" cy="123825"/>
          </a:xfrm>
          <a:prstGeom prst="ellipse">
            <a:avLst/>
          </a:prstGeom>
          <a:solidFill>
            <a:srgbClr val="009BDB"/>
          </a:solid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6" name="TextBox 1055">
            <a:extLst>
              <a:ext uri="{FF2B5EF4-FFF2-40B4-BE49-F238E27FC236}">
                <a16:creationId xmlns:a16="http://schemas.microsoft.com/office/drawing/2014/main" id="{24AA9DEE-4CAA-FF23-B6D3-9F3E557ED06F}"/>
              </a:ext>
            </a:extLst>
          </p:cNvPr>
          <p:cNvSpPr txBox="1"/>
          <p:nvPr/>
        </p:nvSpPr>
        <p:spPr bwMode="gray">
          <a:xfrm>
            <a:off x="8461368" y="2867579"/>
            <a:ext cx="809625"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err="1">
                <a:ln>
                  <a:noFill/>
                </a:ln>
                <a:solidFill>
                  <a:srgbClr val="000000"/>
                </a:solidFill>
                <a:effectLst/>
                <a:uLnTx/>
                <a:uFillTx/>
                <a:latin typeface="Arial"/>
                <a:ea typeface="+mn-ea"/>
                <a:cs typeface="+mn-cs"/>
              </a:rPr>
              <a:t>ElectraNet</a:t>
            </a:r>
            <a:r>
              <a:rPr kumimoji="0" lang="en-US" sz="850" b="1" i="0" u="none" strike="noStrike" kern="1200" cap="none" spc="0" normalizeH="0" baseline="0" noProof="0">
                <a:ln>
                  <a:noFill/>
                </a:ln>
                <a:solidFill>
                  <a:srgbClr val="000000"/>
                </a:solidFill>
                <a:effectLst/>
                <a:uLnTx/>
                <a:uFillTx/>
                <a:latin typeface="Arial"/>
                <a:ea typeface="+mn-ea"/>
                <a:cs typeface="+mn-cs"/>
              </a:rPr>
              <a:t> connection signed; </a:t>
            </a:r>
            <a:r>
              <a:rPr lang="en-US" sz="850" b="1">
                <a:solidFill>
                  <a:srgbClr val="000000"/>
                </a:solidFill>
                <a:latin typeface="Arial"/>
              </a:rPr>
              <a:t>t</a:t>
            </a:r>
            <a:r>
              <a:rPr kumimoji="0" lang="en-US" sz="850" b="1" i="0" u="none" strike="noStrike" kern="1200" cap="none" spc="0" normalizeH="0" baseline="0" noProof="0" err="1">
                <a:ln>
                  <a:noFill/>
                </a:ln>
                <a:solidFill>
                  <a:srgbClr val="000000"/>
                </a:solidFill>
                <a:effectLst/>
                <a:uLnTx/>
                <a:uFillTx/>
                <a:latin typeface="Arial"/>
                <a:ea typeface="+mn-ea"/>
                <a:cs typeface="+mn-cs"/>
              </a:rPr>
              <a:t>imeline</a:t>
            </a:r>
            <a:r>
              <a:rPr kumimoji="0" lang="en-US" sz="850" b="1" i="0" u="none" strike="noStrike" kern="1200" cap="none" spc="0" normalizeH="0" baseline="0" noProof="0">
                <a:ln>
                  <a:noFill/>
                </a:ln>
                <a:solidFill>
                  <a:srgbClr val="000000"/>
                </a:solidFill>
                <a:effectLst/>
                <a:uLnTx/>
                <a:uFillTx/>
                <a:latin typeface="Arial"/>
                <a:ea typeface="+mn-ea"/>
                <a:cs typeface="+mn-cs"/>
              </a:rPr>
              <a:t> starts</a:t>
            </a:r>
          </a:p>
        </p:txBody>
      </p:sp>
      <p:sp>
        <p:nvSpPr>
          <p:cNvPr id="1057" name="Rectangle 1056">
            <a:extLst>
              <a:ext uri="{FF2B5EF4-FFF2-40B4-BE49-F238E27FC236}">
                <a16:creationId xmlns:a16="http://schemas.microsoft.com/office/drawing/2014/main" id="{FE56EE09-8963-6A99-828B-17FFA3E3BB34}"/>
              </a:ext>
            </a:extLst>
          </p:cNvPr>
          <p:cNvSpPr/>
          <p:nvPr/>
        </p:nvSpPr>
        <p:spPr bwMode="gray">
          <a:xfrm>
            <a:off x="8636389" y="362218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Sept.</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58" name="Oval 1057">
            <a:extLst>
              <a:ext uri="{FF2B5EF4-FFF2-40B4-BE49-F238E27FC236}">
                <a16:creationId xmlns:a16="http://schemas.microsoft.com/office/drawing/2014/main" id="{73609C9B-87F6-0921-D65E-73492CEA26F9}"/>
              </a:ext>
            </a:extLst>
          </p:cNvPr>
          <p:cNvSpPr/>
          <p:nvPr/>
        </p:nvSpPr>
        <p:spPr bwMode="gray">
          <a:xfrm>
            <a:off x="11141803" y="3489990"/>
            <a:ext cx="122238" cy="1254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9" name="TextBox 1058">
            <a:extLst>
              <a:ext uri="{FF2B5EF4-FFF2-40B4-BE49-F238E27FC236}">
                <a16:creationId xmlns:a16="http://schemas.microsoft.com/office/drawing/2014/main" id="{B8092996-4F25-1852-B3F0-0EC818E5A94D}"/>
              </a:ext>
            </a:extLst>
          </p:cNvPr>
          <p:cNvSpPr txBox="1"/>
          <p:nvPr/>
        </p:nvSpPr>
        <p:spPr bwMode="gray">
          <a:xfrm>
            <a:off x="10750815" y="2847637"/>
            <a:ext cx="894512"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Battery responds to downed coal generator</a:t>
            </a:r>
          </a:p>
        </p:txBody>
      </p:sp>
      <p:sp>
        <p:nvSpPr>
          <p:cNvPr id="1060" name="Rectangle 1059">
            <a:extLst>
              <a:ext uri="{FF2B5EF4-FFF2-40B4-BE49-F238E27FC236}">
                <a16:creationId xmlns:a16="http://schemas.microsoft.com/office/drawing/2014/main" id="{0D12C78C-C5E2-C54A-0CB9-89586E26FC34}"/>
              </a:ext>
            </a:extLst>
          </p:cNvPr>
          <p:cNvSpPr/>
          <p:nvPr/>
        </p:nvSpPr>
        <p:spPr bwMode="gray">
          <a:xfrm>
            <a:off x="10971059" y="363613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Dec.</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1" name="Oval 1060">
            <a:extLst>
              <a:ext uri="{FF2B5EF4-FFF2-40B4-BE49-F238E27FC236}">
                <a16:creationId xmlns:a16="http://schemas.microsoft.com/office/drawing/2014/main" id="{CBEDFB67-E0EC-56B2-AA7A-4F4872DEF1D4}"/>
              </a:ext>
            </a:extLst>
          </p:cNvPr>
          <p:cNvSpPr/>
          <p:nvPr/>
        </p:nvSpPr>
        <p:spPr bwMode="gray">
          <a:xfrm>
            <a:off x="9856071" y="3503242"/>
            <a:ext cx="122238" cy="1254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2" name="TextBox 1061">
            <a:extLst>
              <a:ext uri="{FF2B5EF4-FFF2-40B4-BE49-F238E27FC236}">
                <a16:creationId xmlns:a16="http://schemas.microsoft.com/office/drawing/2014/main" id="{51FD3EFE-9B5E-EA36-93FD-931C4654CDA6}"/>
              </a:ext>
            </a:extLst>
          </p:cNvPr>
          <p:cNvSpPr txBox="1"/>
          <p:nvPr/>
        </p:nvSpPr>
        <p:spPr bwMode="gray">
          <a:xfrm>
            <a:off x="9483165" y="2861595"/>
            <a:ext cx="838639"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Battery constructed in under 100 days</a:t>
            </a:r>
          </a:p>
        </p:txBody>
      </p:sp>
      <p:sp>
        <p:nvSpPr>
          <p:cNvPr id="1063" name="Rectangle 1062">
            <a:extLst>
              <a:ext uri="{FF2B5EF4-FFF2-40B4-BE49-F238E27FC236}">
                <a16:creationId xmlns:a16="http://schemas.microsoft.com/office/drawing/2014/main" id="{7FFB5B7E-3CBC-9827-44BD-BF6BA76FB5A6}"/>
              </a:ext>
            </a:extLst>
          </p:cNvPr>
          <p:cNvSpPr/>
          <p:nvPr/>
        </p:nvSpPr>
        <p:spPr bwMode="gray">
          <a:xfrm>
            <a:off x="9714163" y="3628655"/>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Dec.</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5" name="Oval 1064">
            <a:extLst>
              <a:ext uri="{FF2B5EF4-FFF2-40B4-BE49-F238E27FC236}">
                <a16:creationId xmlns:a16="http://schemas.microsoft.com/office/drawing/2014/main" id="{24799140-5117-F295-9F03-663E2911CC63}"/>
              </a:ext>
            </a:extLst>
          </p:cNvPr>
          <p:cNvSpPr/>
          <p:nvPr/>
        </p:nvSpPr>
        <p:spPr bwMode="gray">
          <a:xfrm>
            <a:off x="5133722" y="3496773"/>
            <a:ext cx="122238" cy="125413"/>
          </a:xfrm>
          <a:prstGeom prst="ellipse">
            <a:avLst/>
          </a:prstGeom>
          <a:solidFill>
            <a:srgbClr val="32A29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6" name="TextBox 1065">
            <a:extLst>
              <a:ext uri="{FF2B5EF4-FFF2-40B4-BE49-F238E27FC236}">
                <a16:creationId xmlns:a16="http://schemas.microsoft.com/office/drawing/2014/main" id="{C4586E7D-BCB5-9A47-C0DE-549B11BA4696}"/>
              </a:ext>
            </a:extLst>
          </p:cNvPr>
          <p:cNvSpPr txBox="1"/>
          <p:nvPr/>
        </p:nvSpPr>
        <p:spPr bwMode="gray">
          <a:xfrm>
            <a:off x="4692473" y="3131636"/>
            <a:ext cx="100473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SA government announces plan</a:t>
            </a:r>
          </a:p>
        </p:txBody>
      </p:sp>
      <p:sp>
        <p:nvSpPr>
          <p:cNvPr id="1067" name="Rectangle 1066">
            <a:extLst>
              <a:ext uri="{FF2B5EF4-FFF2-40B4-BE49-F238E27FC236}">
                <a16:creationId xmlns:a16="http://schemas.microsoft.com/office/drawing/2014/main" id="{6A475F4B-9A72-C1D1-6DF2-3316FBF592E2}"/>
              </a:ext>
            </a:extLst>
          </p:cNvPr>
          <p:cNvSpPr/>
          <p:nvPr/>
        </p:nvSpPr>
        <p:spPr bwMode="gray">
          <a:xfrm>
            <a:off x="4970585" y="3619890"/>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March</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0" name="Rectangle 1069">
            <a:extLst>
              <a:ext uri="{FF2B5EF4-FFF2-40B4-BE49-F238E27FC236}">
                <a16:creationId xmlns:a16="http://schemas.microsoft.com/office/drawing/2014/main" id="{669DE763-2917-70BB-EA00-D66D4F7E8A5B}"/>
              </a:ext>
            </a:extLst>
          </p:cNvPr>
          <p:cNvSpPr/>
          <p:nvPr/>
        </p:nvSpPr>
        <p:spPr bwMode="gray">
          <a:xfrm>
            <a:off x="6936523" y="361291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July</a:t>
            </a:r>
          </a:p>
          <a:p>
            <a:pPr marL="0" marR="0" lvl="0" indent="0" algn="ctr" defTabSz="711200" rtl="0" eaLnBrk="1" fontAlgn="auto" latinLnBrk="0" hangingPunct="1">
              <a:lnSpc>
                <a:spcPct val="100000"/>
              </a:lnSpc>
              <a:spcAft>
                <a:spcPts val="0"/>
              </a:spcAft>
              <a:buClrTx/>
              <a:buSzTx/>
              <a:buFontTx/>
              <a:buNone/>
              <a:tabLst/>
              <a:defRPr/>
            </a:pPr>
            <a:r>
              <a:rPr lang="en-US" sz="850" b="1">
                <a:solidFill>
                  <a:srgbClr val="000000"/>
                </a:solidFill>
                <a:latin typeface="Arial"/>
              </a:rPr>
              <a:t>2017</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1" name="TextBox 1070">
            <a:extLst>
              <a:ext uri="{FF2B5EF4-FFF2-40B4-BE49-F238E27FC236}">
                <a16:creationId xmlns:a16="http://schemas.microsoft.com/office/drawing/2014/main" id="{6EFABF25-A616-845E-3B66-19FEAA1A982C}"/>
              </a:ext>
            </a:extLst>
          </p:cNvPr>
          <p:cNvSpPr txBox="1"/>
          <p:nvPr/>
        </p:nvSpPr>
        <p:spPr bwMode="gray">
          <a:xfrm>
            <a:off x="6717364" y="2976435"/>
            <a:ext cx="838638"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err="1">
                <a:ln>
                  <a:noFill/>
                </a:ln>
                <a:solidFill>
                  <a:srgbClr val="000000"/>
                </a:solidFill>
                <a:effectLst/>
                <a:uLnTx/>
                <a:uFillTx/>
                <a:latin typeface="Arial"/>
                <a:ea typeface="+mn-ea"/>
                <a:cs typeface="+mn-cs"/>
              </a:rPr>
              <a:t>Hornsdale</a:t>
            </a:r>
            <a:r>
              <a:rPr kumimoji="0" lang="en-US" sz="850" b="1" i="0" u="none" strike="noStrike" kern="1200" cap="none" spc="0" normalizeH="0" baseline="0" noProof="0">
                <a:ln>
                  <a:noFill/>
                </a:ln>
                <a:solidFill>
                  <a:srgbClr val="000000"/>
                </a:solidFill>
                <a:effectLst/>
                <a:uLnTx/>
                <a:uFillTx/>
                <a:latin typeface="Arial"/>
                <a:ea typeface="+mn-ea"/>
                <a:cs typeface="+mn-cs"/>
              </a:rPr>
              <a:t> Power Reserve forms</a:t>
            </a:r>
          </a:p>
        </p:txBody>
      </p:sp>
      <p:sp>
        <p:nvSpPr>
          <p:cNvPr id="1072" name="Oval 1071">
            <a:extLst>
              <a:ext uri="{FF2B5EF4-FFF2-40B4-BE49-F238E27FC236}">
                <a16:creationId xmlns:a16="http://schemas.microsoft.com/office/drawing/2014/main" id="{EB61581B-A923-90D0-149D-F23891FB96CC}"/>
              </a:ext>
            </a:extLst>
          </p:cNvPr>
          <p:cNvSpPr/>
          <p:nvPr/>
        </p:nvSpPr>
        <p:spPr bwMode="gray">
          <a:xfrm>
            <a:off x="7102417" y="3489990"/>
            <a:ext cx="122238" cy="125413"/>
          </a:xfrm>
          <a:prstGeom prst="ellipse">
            <a:avLst/>
          </a:prstGeom>
          <a:solidFill>
            <a:srgbClr val="D0227C"/>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81" name="TextBox 1080">
            <a:extLst>
              <a:ext uri="{FF2B5EF4-FFF2-40B4-BE49-F238E27FC236}">
                <a16:creationId xmlns:a16="http://schemas.microsoft.com/office/drawing/2014/main" id="{0AEA5150-C046-CEAC-2006-DDF5563EF39E}"/>
              </a:ext>
            </a:extLst>
          </p:cNvPr>
          <p:cNvSpPr txBox="1"/>
          <p:nvPr/>
        </p:nvSpPr>
        <p:spPr bwMode="gray">
          <a:xfrm>
            <a:off x="330198" y="6419088"/>
            <a:ext cx="916939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cs typeface="Arial"/>
            </a:endParaRPr>
          </a:p>
          <a:p>
            <a:pPr defTabSz="711200">
              <a:defRPr/>
            </a:pPr>
            <a:r>
              <a:rPr kumimoji="0" lang="en-US" sz="800" b="0" i="0" u="none" strike="noStrike" kern="1200" cap="none" spc="0" normalizeH="0" baseline="0" noProof="0" dirty="0">
                <a:ln>
                  <a:noFill/>
                </a:ln>
                <a:solidFill>
                  <a:srgbClr val="000000"/>
                </a:solidFill>
                <a:effectLst/>
                <a:uLnTx/>
                <a:uFillTx/>
                <a:latin typeface="Arial"/>
                <a:cs typeface="Arial"/>
              </a:rPr>
              <a:t>Sources: </a:t>
            </a:r>
            <a:r>
              <a:rPr kumimoji="0" lang="en-US" sz="800" b="0" i="0" u="none" strike="noStrike" kern="1200" cap="none" spc="0" normalizeH="0" baseline="0" noProof="0" dirty="0">
                <a:ln>
                  <a:noFill/>
                </a:ln>
                <a:solidFill>
                  <a:srgbClr val="000000"/>
                </a:solidFill>
                <a:effectLst/>
                <a:uLnTx/>
                <a:uFillTx/>
                <a:latin typeface="Arial"/>
                <a:cs typeface="Arial"/>
                <a:hlinkClick r:id="rId9"/>
              </a:rPr>
              <a:t>Global Infrastructure Hub</a:t>
            </a:r>
            <a:r>
              <a:rPr lang="en-US" sz="800" dirty="0">
                <a:solidFill>
                  <a:srgbClr val="000000"/>
                </a:solidFill>
                <a:latin typeface="Arial"/>
                <a:cs typeface="Arial"/>
                <a:hlinkClick r:id="rId9"/>
              </a:rPr>
              <a:t>, Hornsdale Power Reserve Project, Australia</a:t>
            </a:r>
            <a:r>
              <a:rPr kumimoji="0" lang="en-US" sz="800" b="0" i="0" u="none" strike="noStrike" kern="1200" cap="none" spc="0" normalizeH="0" baseline="0" noProof="0" dirty="0">
                <a:ln>
                  <a:noFill/>
                </a:ln>
                <a:solidFill>
                  <a:srgbClr val="000000"/>
                </a:solidFill>
                <a:effectLst/>
                <a:uLnTx/>
                <a:uFillTx/>
                <a:latin typeface="Arial"/>
                <a:cs typeface="Arial"/>
              </a:rPr>
              <a:t> </a:t>
            </a:r>
            <a:r>
              <a:rPr lang="en-US" sz="800" dirty="0">
                <a:solidFill>
                  <a:srgbClr val="000000"/>
                </a:solidFill>
                <a:latin typeface="Arial"/>
                <a:cs typeface="Arial"/>
              </a:rPr>
              <a:t>(2019). </a:t>
            </a:r>
            <a:endParaRPr lang="en-US" sz="800" b="0" i="0" u="none" strike="noStrike" kern="1200" cap="none" spc="0" normalizeH="0" baseline="0" noProof="0" dirty="0">
              <a:ln>
                <a:noFill/>
              </a:ln>
              <a:solidFill>
                <a:srgbClr val="000000"/>
              </a:solidFill>
              <a:effectLst/>
              <a:uLnTx/>
              <a:uFillTx/>
              <a:latin typeface="Arial"/>
              <a:cs typeface="Arial"/>
            </a:endParaRPr>
          </a:p>
          <a:p>
            <a:pPr defTabSz="711200">
              <a:defRPr/>
            </a:pPr>
            <a:r>
              <a:rPr lang="en-US" sz="800" dirty="0">
                <a:solidFill>
                  <a:srgbClr val="000000"/>
                </a:solidFill>
                <a:latin typeface="Arial"/>
                <a:cs typeface="Arial"/>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0"/>
              </a:rPr>
              <a:t>Gernot Wagner</a:t>
            </a:r>
            <a:r>
              <a:rPr lang="en-US" sz="800" dirty="0">
                <a:solidFill>
                  <a:srgbClr val="000000"/>
                </a:solidFill>
              </a:rPr>
              <a:t>. </a:t>
            </a:r>
            <a:r>
              <a:rPr lang="en-US" sz="800" dirty="0">
                <a:solidFill>
                  <a:srgbClr val="000000"/>
                </a:solidFill>
                <a:hlinkClick r:id="rId1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2"/>
              </a:rPr>
              <a:t>Storing Energy</a:t>
            </a:r>
            <a:r>
              <a:rPr lang="en-US" sz="800" dirty="0">
                <a:solidFill>
                  <a:srgbClr val="000000"/>
                </a:solidFill>
              </a:rPr>
              <a:t>” (4 March 2025). </a:t>
            </a:r>
            <a:endParaRPr lang="en-US" sz="800" dirty="0">
              <a:solidFill>
                <a:srgbClr val="000000"/>
              </a:solidFill>
              <a:latin typeface="Arial" panose="020B0604020202020204" pitchFamily="34" charset="0"/>
              <a:cs typeface="Arial" panose="020B0604020202020204" pitchFamily="34" charset="0"/>
            </a:endParaRPr>
          </a:p>
        </p:txBody>
      </p:sp>
      <p:pic>
        <p:nvPicPr>
          <p:cNvPr id="33" name="Picture 32" descr="A red and black logo&#10;&#10;AI-generated content may be incorrect.">
            <a:extLst>
              <a:ext uri="{FF2B5EF4-FFF2-40B4-BE49-F238E27FC236}">
                <a16:creationId xmlns:a16="http://schemas.microsoft.com/office/drawing/2014/main" id="{7060C97A-BF00-4997-B78B-34ECF819C3CD}"/>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42950" y="1685925"/>
            <a:ext cx="647700" cy="628650"/>
          </a:xfrm>
          <a:prstGeom prst="rect">
            <a:avLst/>
          </a:prstGeom>
        </p:spPr>
      </p:pic>
    </p:spTree>
    <p:custDataLst>
      <p:tags r:id="rId1"/>
    </p:custDataLst>
    <p:extLst>
      <p:ext uri="{BB962C8B-B14F-4D97-AF65-F5344CB8AC3E}">
        <p14:creationId xmlns:p14="http://schemas.microsoft.com/office/powerpoint/2010/main" val="27759349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C7EB263-5288-541F-E4A6-B0E055A5CB4F}"/>
              </a:ext>
            </a:extLst>
          </p:cNvPr>
          <p:cNvGraphicFramePr>
            <a:graphicFrameLocks noChangeAspect="1"/>
          </p:cNvGraphicFramePr>
          <p:nvPr>
            <p:custDataLst>
              <p:tags r:id="rId1"/>
            </p:custDataLst>
            <p:extLst>
              <p:ext uri="{D42A27DB-BD31-4B8C-83A1-F6EECF244321}">
                <p14:modId xmlns:p14="http://schemas.microsoft.com/office/powerpoint/2010/main" val="10463267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AC7EB263-5288-541F-E4A6-B0E055A5CB4F}"/>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8D9BD357-EE65-F8E5-81DB-A3D505FB96DC}"/>
              </a:ext>
            </a:extLst>
          </p:cNvPr>
          <p:cNvSpPr>
            <a:spLocks noGrp="1"/>
          </p:cNvSpPr>
          <p:nvPr>
            <p:ph type="title"/>
          </p:nvPr>
        </p:nvSpPr>
        <p:spPr/>
        <p:txBody>
          <a:bodyPr vert="horz">
            <a:normAutofit/>
          </a:bodyPr>
          <a:lstStyle/>
          <a:p>
            <a:r>
              <a:rPr lang="en-US" sz="3200"/>
              <a:t>CKI Energy Storage Team</a:t>
            </a:r>
          </a:p>
        </p:txBody>
      </p:sp>
      <p:grpSp>
        <p:nvGrpSpPr>
          <p:cNvPr id="23" name="Group 22">
            <a:extLst>
              <a:ext uri="{FF2B5EF4-FFF2-40B4-BE49-F238E27FC236}">
                <a16:creationId xmlns:a16="http://schemas.microsoft.com/office/drawing/2014/main" id="{68DDF225-F81E-43BB-B6FF-6EC7A1655B6F}"/>
              </a:ext>
            </a:extLst>
          </p:cNvPr>
          <p:cNvGrpSpPr/>
          <p:nvPr/>
        </p:nvGrpSpPr>
        <p:grpSpPr>
          <a:xfrm>
            <a:off x="522802" y="1564553"/>
            <a:ext cx="3628098" cy="1007659"/>
            <a:chOff x="523686" y="1564553"/>
            <a:chExt cx="3628098" cy="1007659"/>
          </a:xfrm>
        </p:grpSpPr>
        <p:pic>
          <p:nvPicPr>
            <p:cNvPr id="11" name="Picture 10">
              <a:extLst>
                <a:ext uri="{FF2B5EF4-FFF2-40B4-BE49-F238E27FC236}">
                  <a16:creationId xmlns:a16="http://schemas.microsoft.com/office/drawing/2014/main" id="{6A140F77-FA6C-814B-6CDA-1E57C168861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23686" y="1564553"/>
              <a:ext cx="1007659" cy="1007659"/>
            </a:xfrm>
            <a:prstGeom prst="ellipse">
              <a:avLst/>
            </a:prstGeom>
            <a:noFill/>
            <a:ln w="9525" cap="rnd">
              <a:noFill/>
            </a:ln>
            <a:effectLst/>
          </p:spPr>
        </p:pic>
        <p:sp>
          <p:nvSpPr>
            <p:cNvPr id="19" name="TextBox 18">
              <a:extLst>
                <a:ext uri="{FF2B5EF4-FFF2-40B4-BE49-F238E27FC236}">
                  <a16:creationId xmlns:a16="http://schemas.microsoft.com/office/drawing/2014/main" id="{580B0CFA-A98C-DD73-DB41-1824635DB268}"/>
                </a:ext>
              </a:extLst>
            </p:cNvPr>
            <p:cNvSpPr txBox="1"/>
            <p:nvPr/>
          </p:nvSpPr>
          <p:spPr>
            <a:xfrm>
              <a:off x="1657044" y="1575940"/>
              <a:ext cx="2494740" cy="984885"/>
            </a:xfrm>
            <a:prstGeom prst="rect">
              <a:avLst/>
            </a:prstGeom>
            <a:noFill/>
          </p:spPr>
          <p:txBody>
            <a:bodyPr wrap="square" lIns="91440" tIns="45720" rIns="91440" bIns="45720" rtlCol="0" anchor="t">
              <a:spAutoFit/>
            </a:bodyPr>
            <a:lstStyle/>
            <a:p>
              <a:pPr marL="0" indent="0">
                <a:buNone/>
              </a:pPr>
              <a:r>
                <a:rPr lang="en-US" sz="1200" b="1" dirty="0">
                  <a:effectLst/>
                  <a:latin typeface="Arial"/>
                  <a:ea typeface="Times New Roman" panose="02020603050405020304" pitchFamily="18" charset="0"/>
                  <a:cs typeface="Arial"/>
                </a:rPr>
                <a:t>Birru Pagi Lucha</a:t>
              </a:r>
            </a:p>
            <a:p>
              <a:pPr>
                <a:spcBef>
                  <a:spcPts val="600"/>
                </a:spcBef>
              </a:pPr>
              <a:r>
                <a:rPr lang="en-US" sz="1200" dirty="0">
                  <a:latin typeface="Arial"/>
                  <a:ea typeface="Times New Roman" panose="02020603050405020304" pitchFamily="18" charset="0"/>
                  <a:cs typeface="Arial"/>
                </a:rPr>
                <a:t>Master of Science in Sustainability Management</a:t>
              </a:r>
            </a:p>
            <a:p>
              <a:pPr marL="0" indent="0">
                <a:spcBef>
                  <a:spcPts val="600"/>
                </a:spcBef>
                <a:buNone/>
              </a:pPr>
              <a:r>
                <a:rPr lang="en-US" sz="1200" dirty="0">
                  <a:effectLst/>
                  <a:latin typeface="Arial"/>
                  <a:ea typeface="Times New Roman" panose="02020603050405020304" pitchFamily="18" charset="0"/>
                  <a:cs typeface="Arial"/>
                </a:rPr>
                <a:t>Team </a:t>
              </a:r>
              <a:r>
                <a:rPr lang="en-US" sz="1200" dirty="0">
                  <a:latin typeface="Arial"/>
                  <a:ea typeface="Times New Roman" panose="02020603050405020304" pitchFamily="18" charset="0"/>
                  <a:cs typeface="Arial"/>
                </a:rPr>
                <a:t>Lead</a:t>
              </a:r>
              <a:endParaRPr lang="en-US" sz="1200" dirty="0">
                <a:effectLst/>
                <a:latin typeface="Arial" panose="020B0604020202020204" pitchFamily="34" charset="0"/>
                <a:ea typeface="Times New Roman" panose="02020603050405020304" pitchFamily="18" charset="0"/>
                <a:cs typeface="Arial" panose="020B0604020202020204" pitchFamily="34" charset="0"/>
              </a:endParaRPr>
            </a:p>
          </p:txBody>
        </p:sp>
      </p:grpSp>
      <p:grpSp>
        <p:nvGrpSpPr>
          <p:cNvPr id="20" name="Group 19">
            <a:extLst>
              <a:ext uri="{FF2B5EF4-FFF2-40B4-BE49-F238E27FC236}">
                <a16:creationId xmlns:a16="http://schemas.microsoft.com/office/drawing/2014/main" id="{8F9BFFD0-4771-49FA-80C1-414DF5660218}"/>
              </a:ext>
            </a:extLst>
          </p:cNvPr>
          <p:cNvGrpSpPr/>
          <p:nvPr/>
        </p:nvGrpSpPr>
        <p:grpSpPr>
          <a:xfrm>
            <a:off x="4259797" y="1570143"/>
            <a:ext cx="3628439" cy="1007999"/>
            <a:chOff x="523345" y="5186716"/>
            <a:chExt cx="3628439" cy="1007999"/>
          </a:xfrm>
        </p:grpSpPr>
        <p:sp>
          <p:nvSpPr>
            <p:cNvPr id="27" name="TextBox 26">
              <a:extLst>
                <a:ext uri="{FF2B5EF4-FFF2-40B4-BE49-F238E27FC236}">
                  <a16:creationId xmlns:a16="http://schemas.microsoft.com/office/drawing/2014/main" id="{50B1088F-A21C-7553-AB11-D1B3D35E108E}"/>
                </a:ext>
              </a:extLst>
            </p:cNvPr>
            <p:cNvSpPr txBox="1"/>
            <p:nvPr/>
          </p:nvSpPr>
          <p:spPr>
            <a:xfrm>
              <a:off x="1657044" y="5290606"/>
              <a:ext cx="2494740" cy="800219"/>
            </a:xfrm>
            <a:prstGeom prst="rect">
              <a:avLst/>
            </a:prstGeom>
            <a:noFill/>
          </p:spPr>
          <p:txBody>
            <a:bodyPr wrap="square" rtlCol="0">
              <a:spAutoFit/>
            </a:bodyPr>
            <a:lstStyle/>
            <a:p>
              <a:pPr marL="0" indent="0">
                <a:buNone/>
              </a:pPr>
              <a:r>
                <a:rPr lang="en-US" sz="1200" b="1" err="1">
                  <a:latin typeface="Arial" panose="020B0604020202020204" pitchFamily="34" charset="0"/>
                  <a:ea typeface="Times New Roman" panose="02020603050405020304" pitchFamily="18" charset="0"/>
                  <a:cs typeface="Arial" panose="020B0604020202020204" pitchFamily="34" charset="0"/>
                </a:rPr>
                <a:t>Devashri</a:t>
              </a:r>
              <a:r>
                <a:rPr lang="en-US" sz="1200" b="1">
                  <a:latin typeface="Arial" panose="020B0604020202020204" pitchFamily="34" charset="0"/>
                  <a:ea typeface="Times New Roman" panose="02020603050405020304" pitchFamily="18" charset="0"/>
                  <a:cs typeface="Arial" panose="020B0604020202020204" pitchFamily="34" charset="0"/>
                </a:rPr>
                <a:t> Mehrotra</a:t>
              </a:r>
              <a:endParaRPr lang="en-US" sz="1200">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indent="0">
                <a:spcBef>
                  <a:spcPts val="600"/>
                </a:spcBef>
                <a:buNone/>
              </a:pPr>
              <a:r>
                <a:rPr lang="en-US" sz="1200">
                  <a:effectLst/>
                  <a:latin typeface="Arial" panose="020B0604020202020204" pitchFamily="34" charset="0"/>
                  <a:ea typeface="Times New Roman" panose="02020603050405020304" pitchFamily="18" charset="0"/>
                  <a:cs typeface="Arial" panose="020B0604020202020204" pitchFamily="34" charset="0"/>
                </a:rPr>
                <a:t>CKI Fellow</a:t>
              </a:r>
            </a:p>
          </p:txBody>
        </p:sp>
        <p:pic>
          <p:nvPicPr>
            <p:cNvPr id="1030" name="Picture 6" descr="Devashri Mehrotra">
              <a:extLst>
                <a:ext uri="{FF2B5EF4-FFF2-40B4-BE49-F238E27FC236}">
                  <a16:creationId xmlns:a16="http://schemas.microsoft.com/office/drawing/2014/main" id="{FBE7F9A1-E4BD-2B45-0F0B-6D55619C9E60}"/>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23345" y="5186716"/>
              <a:ext cx="1007999" cy="1007999"/>
            </a:xfrm>
            <a:prstGeom prst="ellipse">
              <a:avLst/>
            </a:prstGeom>
            <a:ln w="9525" cap="rnd">
              <a:solidFill>
                <a:schemeClr val="tx2">
                  <a:lumMod val="75000"/>
                </a:schemeClr>
              </a:solidFill>
            </a:ln>
            <a:effectLst/>
            <a:extLst>
              <a:ext uri="{909E8E84-426E-40DD-AFC4-6F175D3DCCD1}">
                <a14:hiddenFill xmlns:a14="http://schemas.microsoft.com/office/drawing/2010/main">
                  <a:solidFill>
                    <a:srgbClr val="FFFFFF"/>
                  </a:solidFill>
                </a14:hiddenFill>
              </a:ext>
            </a:extLst>
          </p:spPr>
        </p:pic>
      </p:grpSp>
      <p:sp>
        <p:nvSpPr>
          <p:cNvPr id="30" name="TextBox 29">
            <a:extLst>
              <a:ext uri="{FF2B5EF4-FFF2-40B4-BE49-F238E27FC236}">
                <a16:creationId xmlns:a16="http://schemas.microsoft.com/office/drawing/2014/main" id="{718517BF-8912-2CE8-DA2E-7C3066BF6B14}"/>
              </a:ext>
            </a:extLst>
          </p:cNvPr>
          <p:cNvSpPr txBox="1"/>
          <p:nvPr/>
        </p:nvSpPr>
        <p:spPr>
          <a:xfrm>
            <a:off x="5349187" y="5186715"/>
            <a:ext cx="2655711" cy="1169551"/>
          </a:xfrm>
          <a:prstGeom prst="rect">
            <a:avLst/>
          </a:prstGeom>
          <a:noFill/>
        </p:spPr>
        <p:txBody>
          <a:bodyPr wrap="square" rtlCol="0">
            <a:spAutoFit/>
          </a:bodyPr>
          <a:lstStyle/>
          <a:p>
            <a:pPr marL="0" indent="0">
              <a:buNone/>
            </a:pPr>
            <a:r>
              <a:rPr lang="en-US" sz="1200" b="1" dirty="0" err="1">
                <a:effectLst/>
                <a:latin typeface="Arial" panose="020B0604020202020204" pitchFamily="34" charset="0"/>
                <a:ea typeface="Times New Roman" panose="02020603050405020304" pitchFamily="18" charset="0"/>
                <a:cs typeface="Arial" panose="020B0604020202020204" pitchFamily="34" charset="0"/>
              </a:rPr>
              <a:t>Xiaodan</a:t>
            </a:r>
            <a:r>
              <a:rPr lang="en-US" sz="1200" b="1" dirty="0">
                <a:effectLst/>
                <a:latin typeface="Arial" panose="020B0604020202020204" pitchFamily="34" charset="0"/>
                <a:ea typeface="Times New Roman" panose="02020603050405020304" pitchFamily="18" charset="0"/>
                <a:cs typeface="Arial" panose="020B0604020202020204" pitchFamily="34" charset="0"/>
              </a:rPr>
              <a:t> Zhu</a:t>
            </a:r>
          </a:p>
          <a:p>
            <a:pPr marL="0" indent="0">
              <a:spcBef>
                <a:spcPts val="600"/>
              </a:spcBef>
              <a:buNone/>
            </a:pPr>
            <a:r>
              <a:rPr lang="en-US" sz="1200" dirty="0">
                <a:latin typeface="Arial" panose="020B0604020202020204" pitchFamily="34" charset="0"/>
                <a:ea typeface="Times New Roman" panose="02020603050405020304" pitchFamily="18" charset="0"/>
                <a:cs typeface="Arial" panose="020B0604020202020204" pitchFamily="34" charset="0"/>
              </a:rPr>
              <a:t>Master of Science in Financial Economics; PhD in Chemical Engineering</a:t>
            </a:r>
          </a:p>
          <a:p>
            <a:pPr marL="0" indent="0">
              <a:spcBef>
                <a:spcPts val="600"/>
              </a:spcBef>
              <a:buNone/>
            </a:pPr>
            <a:r>
              <a:rPr lang="en-US" sz="1200" dirty="0">
                <a:effectLst/>
                <a:latin typeface="Arial" panose="020B0604020202020204" pitchFamily="34" charset="0"/>
                <a:ea typeface="Times New Roman" panose="02020603050405020304" pitchFamily="18" charset="0"/>
                <a:cs typeface="Arial" panose="020B0604020202020204" pitchFamily="34" charset="0"/>
              </a:rPr>
              <a:t>CKI Fellow</a:t>
            </a:r>
          </a:p>
        </p:txBody>
      </p:sp>
      <p:pic>
        <p:nvPicPr>
          <p:cNvPr id="1032" name="Picture 8" descr="Xiaodan Zhu">
            <a:extLst>
              <a:ext uri="{FF2B5EF4-FFF2-40B4-BE49-F238E27FC236}">
                <a16:creationId xmlns:a16="http://schemas.microsoft.com/office/drawing/2014/main" id="{424EB62B-785F-5AAC-030E-BAD41FB0752A}"/>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259797" y="5267491"/>
            <a:ext cx="1085236" cy="1007999"/>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grpSp>
        <p:nvGrpSpPr>
          <p:cNvPr id="21" name="Group 20">
            <a:extLst>
              <a:ext uri="{FF2B5EF4-FFF2-40B4-BE49-F238E27FC236}">
                <a16:creationId xmlns:a16="http://schemas.microsoft.com/office/drawing/2014/main" id="{84734F79-FBD7-4831-BCDB-B80DBDF9E3C0}"/>
              </a:ext>
            </a:extLst>
          </p:cNvPr>
          <p:cNvGrpSpPr/>
          <p:nvPr/>
        </p:nvGrpSpPr>
        <p:grpSpPr>
          <a:xfrm>
            <a:off x="7990384" y="1570143"/>
            <a:ext cx="3946854" cy="1007999"/>
            <a:chOff x="7990384" y="1570143"/>
            <a:chExt cx="3946854" cy="1007999"/>
          </a:xfrm>
        </p:grpSpPr>
        <p:sp>
          <p:nvSpPr>
            <p:cNvPr id="31" name="TextBox 30">
              <a:extLst>
                <a:ext uri="{FF2B5EF4-FFF2-40B4-BE49-F238E27FC236}">
                  <a16:creationId xmlns:a16="http://schemas.microsoft.com/office/drawing/2014/main" id="{AB7C3FE9-916A-79B1-BEDE-650EEE05F292}"/>
                </a:ext>
              </a:extLst>
            </p:cNvPr>
            <p:cNvSpPr txBox="1"/>
            <p:nvPr/>
          </p:nvSpPr>
          <p:spPr>
            <a:xfrm>
              <a:off x="9132673" y="1581700"/>
              <a:ext cx="2804565" cy="984885"/>
            </a:xfrm>
            <a:prstGeom prst="rect">
              <a:avLst/>
            </a:prstGeom>
            <a:noFill/>
          </p:spPr>
          <p:txBody>
            <a:bodyPr wrap="square" lIns="91440" tIns="45720" rIns="91440" bIns="45720" rtlCol="0" anchor="t">
              <a:spAutoFit/>
            </a:bodyPr>
            <a:lstStyle/>
            <a:p>
              <a:pPr marL="0" indent="0">
                <a:buNone/>
              </a:pPr>
              <a:r>
                <a:rPr lang="en-US" sz="1200" b="1" err="1">
                  <a:latin typeface="Arial" panose="020B0604020202020204" pitchFamily="34" charset="0"/>
                  <a:ea typeface="Times New Roman" panose="02020603050405020304" pitchFamily="18" charset="0"/>
                  <a:cs typeface="Arial" panose="020B0604020202020204" pitchFamily="34" charset="0"/>
                </a:rPr>
                <a:t>Hyae</a:t>
              </a:r>
              <a:r>
                <a:rPr lang="en-US" sz="1200" b="1">
                  <a:latin typeface="Arial" panose="020B0604020202020204" pitchFamily="34" charset="0"/>
                  <a:ea typeface="Times New Roman" panose="02020603050405020304" pitchFamily="18" charset="0"/>
                  <a:cs typeface="Arial" panose="020B0604020202020204" pitchFamily="34" charset="0"/>
                </a:rPr>
                <a:t> Ryung (Helen) Kim</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a:ea typeface="Times New Roman" panose="02020603050405020304" pitchFamily="18" charset="0"/>
                  <a:cs typeface="Arial"/>
                </a:rPr>
                <a:t>PhD in Sustainable Development</a:t>
              </a:r>
            </a:p>
            <a:p>
              <a:pPr marL="0" indent="0">
                <a:buNone/>
              </a:pPr>
              <a:r>
                <a:rPr lang="en-US" sz="1200">
                  <a:latin typeface="Arial"/>
                  <a:ea typeface="Times New Roman" panose="02020603050405020304" pitchFamily="18" charset="0"/>
                  <a:cs typeface="Arial"/>
                </a:rPr>
                <a:t>Senior Research Fellow</a:t>
              </a:r>
            </a:p>
            <a:p>
              <a:pPr marL="0" indent="0">
                <a:spcBef>
                  <a:spcPts val="600"/>
                </a:spcBef>
                <a:buNone/>
              </a:pPr>
              <a:r>
                <a:rPr lang="en-US" sz="1200">
                  <a:latin typeface="Arial"/>
                  <a:ea typeface="Times New Roman" panose="02020603050405020304" pitchFamily="18" charset="0"/>
                  <a:cs typeface="Arial"/>
                  <a:hlinkClick r:id="rId9"/>
                </a:rPr>
                <a:t>hk2901@columbia.edu</a:t>
              </a:r>
              <a:endParaRPr lang="en-US" sz="1200">
                <a:latin typeface="Arial"/>
                <a:ea typeface="Times New Roman" panose="02020603050405020304" pitchFamily="18" charset="0"/>
                <a:cs typeface="Arial"/>
              </a:endParaRPr>
            </a:p>
          </p:txBody>
        </p:sp>
        <p:pic>
          <p:nvPicPr>
            <p:cNvPr id="1034" name="Picture 10" descr="Hyae Ryung (Helen) Kim">
              <a:extLst>
                <a:ext uri="{FF2B5EF4-FFF2-40B4-BE49-F238E27FC236}">
                  <a16:creationId xmlns:a16="http://schemas.microsoft.com/office/drawing/2014/main" id="{1280E8D6-2E94-5EFC-0E91-20326E53D4F8}"/>
                </a:ext>
              </a:extLst>
            </p:cNvPr>
            <p:cNvPicPr>
              <a:picLocks noChangeAspect="1" noChangeArrowheads="1"/>
            </p:cNvPicPr>
            <p:nvPr/>
          </p:nvPicPr>
          <p:blipFill rotWithShape="1">
            <a:blip r:embed="rId10" cstate="print">
              <a:extLst>
                <a:ext uri="{28A0092B-C50C-407E-A947-70E740481C1C}">
                  <a14:useLocalDpi xmlns:a14="http://schemas.microsoft.com/office/drawing/2010/main"/>
                </a:ext>
              </a:extLst>
            </a:blip>
            <a:srcRect/>
            <a:stretch/>
          </p:blipFill>
          <p:spPr bwMode="auto">
            <a:xfrm>
              <a:off x="7990384" y="1570143"/>
              <a:ext cx="1007999" cy="1007999"/>
            </a:xfrm>
            <a:prstGeom prst="ellipse">
              <a:avLst/>
            </a:prstGeom>
            <a:noFill/>
            <a:ln>
              <a:noFill/>
            </a:ln>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3441F414-1C7D-4D5A-997E-7D61BFB19776}"/>
              </a:ext>
            </a:extLst>
          </p:cNvPr>
          <p:cNvGrpSpPr/>
          <p:nvPr/>
        </p:nvGrpSpPr>
        <p:grpSpPr>
          <a:xfrm>
            <a:off x="7990423" y="2775667"/>
            <a:ext cx="4201577" cy="1169551"/>
            <a:chOff x="7990423" y="3077959"/>
            <a:chExt cx="4201577" cy="1169551"/>
          </a:xfrm>
        </p:grpSpPr>
        <p:sp>
          <p:nvSpPr>
            <p:cNvPr id="32" name="TextBox 31">
              <a:extLst>
                <a:ext uri="{FF2B5EF4-FFF2-40B4-BE49-F238E27FC236}">
                  <a16:creationId xmlns:a16="http://schemas.microsoft.com/office/drawing/2014/main" id="{72013B83-D13E-7FB8-DEF7-CFB3F21EBCAF}"/>
                </a:ext>
              </a:extLst>
            </p:cNvPr>
            <p:cNvSpPr txBox="1"/>
            <p:nvPr/>
          </p:nvSpPr>
          <p:spPr>
            <a:xfrm>
              <a:off x="9132673" y="3077959"/>
              <a:ext cx="3059327" cy="1169551"/>
            </a:xfrm>
            <a:prstGeom prst="rect">
              <a:avLst/>
            </a:prstGeom>
            <a:noFill/>
          </p:spPr>
          <p:txBody>
            <a:bodyPr wrap="square" lIns="91440" tIns="45720" rIns="91440" bIns="45720" rtlCol="0" anchor="t">
              <a:spAutoFit/>
            </a:bodyPr>
            <a:lstStyle/>
            <a:p>
              <a:pPr marL="0" indent="0">
                <a:buNone/>
              </a:pPr>
              <a:r>
                <a:rPr lang="en-US" sz="1200" b="1">
                  <a:latin typeface="Arial"/>
                  <a:ea typeface="Times New Roman" panose="02020603050405020304" pitchFamily="18" charset="0"/>
                  <a:cs typeface="Arial"/>
                </a:rPr>
                <a:t>Gernot Wagner</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Senior Lecturer, Columbia Business</a:t>
              </a:r>
            </a:p>
            <a:p>
              <a:pPr marL="0" indent="0">
                <a:buNone/>
              </a:pPr>
              <a:r>
                <a:rPr lang="en-US" sz="1200">
                  <a:latin typeface="Arial" panose="020B0604020202020204" pitchFamily="34" charset="0"/>
                  <a:ea typeface="Times New Roman" panose="02020603050405020304" pitchFamily="18" charset="0"/>
                  <a:cs typeface="Arial" panose="020B0604020202020204" pitchFamily="34" charset="0"/>
                </a:rPr>
                <a:t>School; Faculty Director, </a:t>
              </a:r>
              <a:r>
                <a:rPr lang="en-US" sz="1200">
                  <a:effectLst/>
                  <a:latin typeface="Arial" panose="020B0604020202020204" pitchFamily="34" charset="0"/>
                  <a:ea typeface="Times New Roman" panose="02020603050405020304" pitchFamily="18" charset="0"/>
                  <a:cs typeface="Arial" panose="020B0604020202020204" pitchFamily="34" charset="0"/>
                </a:rPr>
                <a:t>Climate Knowledge Initiative</a:t>
              </a:r>
            </a:p>
            <a:p>
              <a:pPr marL="0" indent="0">
                <a:spcBef>
                  <a:spcPts val="600"/>
                </a:spcBef>
                <a:buNone/>
              </a:pPr>
              <a:r>
                <a:rPr lang="en-US" sz="1200">
                  <a:latin typeface="Arial"/>
                  <a:ea typeface="Times New Roman" panose="02020603050405020304" pitchFamily="18" charset="0"/>
                  <a:cs typeface="Arial"/>
                  <a:hlinkClick r:id="rId11"/>
                </a:rPr>
                <a:t>gwagner@columbia.edu</a:t>
              </a:r>
              <a:endParaRPr lang="en-US" sz="1200">
                <a:latin typeface="Arial"/>
                <a:ea typeface="Times New Roman" panose="02020603050405020304" pitchFamily="18" charset="0"/>
                <a:cs typeface="Arial"/>
              </a:endParaRPr>
            </a:p>
          </p:txBody>
        </p:sp>
        <p:pic>
          <p:nvPicPr>
            <p:cNvPr id="1036" name="Picture 12" descr="A person standing in front of a window&#10;&#10;Description automatically generated">
              <a:extLst>
                <a:ext uri="{FF2B5EF4-FFF2-40B4-BE49-F238E27FC236}">
                  <a16:creationId xmlns:a16="http://schemas.microsoft.com/office/drawing/2014/main" id="{FACB59AF-7D9F-272E-3AD2-49F43AA7D7CA}"/>
                </a:ext>
              </a:extLst>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7990423" y="3158735"/>
              <a:ext cx="1007960" cy="1007999"/>
            </a:xfrm>
            <a:prstGeom prst="ellipse">
              <a:avLst/>
            </a:prstGeom>
            <a:noFill/>
            <a:ln>
              <a:noFill/>
            </a:ln>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6EF26FCD-2BDE-47FD-859D-FEDFC40C8075}"/>
              </a:ext>
            </a:extLst>
          </p:cNvPr>
          <p:cNvGrpSpPr/>
          <p:nvPr/>
        </p:nvGrpSpPr>
        <p:grpSpPr>
          <a:xfrm>
            <a:off x="4259797" y="3981191"/>
            <a:ext cx="3916472" cy="1008000"/>
            <a:chOff x="4270608" y="1520431"/>
            <a:chExt cx="3916472" cy="1008000"/>
          </a:xfrm>
        </p:grpSpPr>
        <p:pic>
          <p:nvPicPr>
            <p:cNvPr id="7" name="Picture 6" descr="Profile photo of Hassan Riaz">
              <a:extLst>
                <a:ext uri="{FF2B5EF4-FFF2-40B4-BE49-F238E27FC236}">
                  <a16:creationId xmlns:a16="http://schemas.microsoft.com/office/drawing/2014/main" id="{9A311A23-8479-DC89-9961-B5B034473093}"/>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270608" y="1520431"/>
              <a:ext cx="1008000" cy="100800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751ACD5C-D44C-82D3-9F22-D2D5E515A1F4}"/>
                </a:ext>
              </a:extLst>
            </p:cNvPr>
            <p:cNvSpPr txBox="1"/>
            <p:nvPr/>
          </p:nvSpPr>
          <p:spPr>
            <a:xfrm>
              <a:off x="5404308" y="1624322"/>
              <a:ext cx="2782772" cy="800219"/>
            </a:xfrm>
            <a:prstGeom prst="rect">
              <a:avLst/>
            </a:prstGeom>
            <a:noFill/>
          </p:spPr>
          <p:txBody>
            <a:bodyPr wrap="square" rtlCol="0">
              <a:spAutoFit/>
            </a:bodyPr>
            <a:lstStyle/>
            <a:p>
              <a:pPr marL="0" indent="0">
                <a:buNone/>
              </a:pPr>
              <a:r>
                <a:rPr lang="en-US" sz="1200" b="1">
                  <a:effectLst/>
                  <a:latin typeface="Arial" panose="020B0604020202020204" pitchFamily="34" charset="0"/>
                  <a:ea typeface="Times New Roman" panose="02020603050405020304" pitchFamily="18" charset="0"/>
                  <a:cs typeface="Arial" panose="020B0604020202020204" pitchFamily="34" charset="0"/>
                </a:rPr>
                <a:t>Hassan Riaz</a:t>
              </a: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CKI Fellow</a:t>
              </a:r>
            </a:p>
          </p:txBody>
        </p:sp>
      </p:grpSp>
      <p:grpSp>
        <p:nvGrpSpPr>
          <p:cNvPr id="17" name="Group 16">
            <a:extLst>
              <a:ext uri="{FF2B5EF4-FFF2-40B4-BE49-F238E27FC236}">
                <a16:creationId xmlns:a16="http://schemas.microsoft.com/office/drawing/2014/main" id="{CACF9EC9-FBC4-4FAB-94D0-8A0C9DF01570}"/>
              </a:ext>
            </a:extLst>
          </p:cNvPr>
          <p:cNvGrpSpPr/>
          <p:nvPr/>
        </p:nvGrpSpPr>
        <p:grpSpPr>
          <a:xfrm>
            <a:off x="4259797" y="2775667"/>
            <a:ext cx="3637051" cy="1007999"/>
            <a:chOff x="4269400" y="3967806"/>
            <a:chExt cx="3637051" cy="1007999"/>
          </a:xfrm>
        </p:grpSpPr>
        <p:sp>
          <p:nvSpPr>
            <p:cNvPr id="9" name="TextBox 8">
              <a:extLst>
                <a:ext uri="{FF2B5EF4-FFF2-40B4-BE49-F238E27FC236}">
                  <a16:creationId xmlns:a16="http://schemas.microsoft.com/office/drawing/2014/main" id="{E243B89C-0182-4B1F-379E-2DDF4373371E}"/>
                </a:ext>
              </a:extLst>
            </p:cNvPr>
            <p:cNvSpPr txBox="1"/>
            <p:nvPr/>
          </p:nvSpPr>
          <p:spPr>
            <a:xfrm>
              <a:off x="5404308" y="3979363"/>
              <a:ext cx="2502143" cy="984885"/>
            </a:xfrm>
            <a:prstGeom prst="rect">
              <a:avLst/>
            </a:prstGeom>
            <a:noFill/>
          </p:spPr>
          <p:txBody>
            <a:bodyPr wrap="square" lIns="91440" tIns="45720" rIns="91440" bIns="45720" rtlCol="0" anchor="t">
              <a:spAutoFit/>
            </a:bodyPr>
            <a:lstStyle/>
            <a:p>
              <a:pPr marL="0" indent="0">
                <a:buNone/>
              </a:pPr>
              <a:r>
                <a:rPr lang="en-US" sz="1200" b="1">
                  <a:latin typeface="Arial" panose="020B0604020202020204" pitchFamily="34" charset="0"/>
                  <a:ea typeface="Times New Roman" panose="02020603050405020304" pitchFamily="18" charset="0"/>
                  <a:cs typeface="Arial" panose="020B0604020202020204" pitchFamily="34" charset="0"/>
                </a:rPr>
                <a:t>Shailesh Mishra</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Public Administration in Development Practice</a:t>
              </a:r>
            </a:p>
            <a:p>
              <a:pPr marL="0" indent="0">
                <a:spcBef>
                  <a:spcPts val="600"/>
                </a:spcBef>
                <a:buNone/>
              </a:pPr>
              <a:r>
                <a:rPr lang="en-US" sz="1200">
                  <a:latin typeface="Arial"/>
                  <a:cs typeface="Arial"/>
                </a:rPr>
                <a:t>CKI Fellow</a:t>
              </a:r>
              <a:endParaRPr lang="en-US"/>
            </a:p>
          </p:txBody>
        </p:sp>
        <p:pic>
          <p:nvPicPr>
            <p:cNvPr id="12" name="Picture 11">
              <a:extLst>
                <a:ext uri="{FF2B5EF4-FFF2-40B4-BE49-F238E27FC236}">
                  <a16:creationId xmlns:a16="http://schemas.microsoft.com/office/drawing/2014/main" id="{0F5F76E0-B289-DF9C-0AE9-58770031898C}"/>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4269400" y="3967806"/>
              <a:ext cx="1007999" cy="1007999"/>
            </a:xfrm>
            <a:prstGeom prst="ellipse">
              <a:avLst/>
            </a:prstGeom>
          </p:spPr>
        </p:pic>
      </p:grpSp>
      <p:grpSp>
        <p:nvGrpSpPr>
          <p:cNvPr id="16" name="Group 15">
            <a:extLst>
              <a:ext uri="{FF2B5EF4-FFF2-40B4-BE49-F238E27FC236}">
                <a16:creationId xmlns:a16="http://schemas.microsoft.com/office/drawing/2014/main" id="{CF071E06-047F-4471-A467-B439AF2F4A50}"/>
              </a:ext>
            </a:extLst>
          </p:cNvPr>
          <p:cNvGrpSpPr/>
          <p:nvPr/>
        </p:nvGrpSpPr>
        <p:grpSpPr>
          <a:xfrm>
            <a:off x="522802" y="2798865"/>
            <a:ext cx="3675421" cy="1007999"/>
            <a:chOff x="4270608" y="2710693"/>
            <a:chExt cx="3675421" cy="1007999"/>
          </a:xfrm>
        </p:grpSpPr>
        <p:pic>
          <p:nvPicPr>
            <p:cNvPr id="13" name="Picture 2" descr="Petr Jenicek">
              <a:extLst>
                <a:ext uri="{FF2B5EF4-FFF2-40B4-BE49-F238E27FC236}">
                  <a16:creationId xmlns:a16="http://schemas.microsoft.com/office/drawing/2014/main" id="{9EB2A35B-7C29-FA15-093C-3CDE44165056}"/>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270608" y="2710693"/>
              <a:ext cx="1007999" cy="1007999"/>
            </a:xfrm>
            <a:prstGeom prst="ellipse">
              <a:avLst/>
            </a:prstGeom>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4614EDD-D661-B86B-6334-27053E952C32}"/>
                </a:ext>
              </a:extLst>
            </p:cNvPr>
            <p:cNvSpPr txBox="1"/>
            <p:nvPr/>
          </p:nvSpPr>
          <p:spPr>
            <a:xfrm>
              <a:off x="5443886" y="2814583"/>
              <a:ext cx="2502143" cy="800219"/>
            </a:xfrm>
            <a:prstGeom prst="rect">
              <a:avLst/>
            </a:prstGeom>
            <a:noFill/>
          </p:spPr>
          <p:txBody>
            <a:bodyPr wrap="square" lIns="91440" tIns="45720" rIns="91440" bIns="45720" rtlCol="0" anchor="t">
              <a:spAutoFit/>
            </a:bodyPr>
            <a:lstStyle/>
            <a:p>
              <a:pPr marL="0" indent="0">
                <a:buNone/>
              </a:pPr>
              <a:r>
                <a:rPr lang="en-US" sz="1200" b="1">
                  <a:latin typeface="Arial" panose="020B0604020202020204" pitchFamily="34" charset="0"/>
                  <a:ea typeface="Times New Roman" panose="02020603050405020304" pitchFamily="18" charset="0"/>
                  <a:cs typeface="Arial" panose="020B0604020202020204" pitchFamily="34" charset="0"/>
                </a:rPr>
                <a:t>Petr </a:t>
              </a:r>
              <a:r>
                <a:rPr lang="en-US" sz="1200" b="1" err="1">
                  <a:latin typeface="Arial" panose="020B0604020202020204" pitchFamily="34" charset="0"/>
                  <a:ea typeface="Times New Roman" panose="02020603050405020304" pitchFamily="18" charset="0"/>
                  <a:cs typeface="Arial" panose="020B0604020202020204" pitchFamily="34" charset="0"/>
                </a:rPr>
                <a:t>Jenicek</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CKI Fellow</a:t>
              </a:r>
            </a:p>
          </p:txBody>
        </p:sp>
      </p:grpSp>
      <p:sp>
        <p:nvSpPr>
          <p:cNvPr id="5" name="TextBox 4">
            <a:extLst>
              <a:ext uri="{FF2B5EF4-FFF2-40B4-BE49-F238E27FC236}">
                <a16:creationId xmlns:a16="http://schemas.microsoft.com/office/drawing/2014/main" id="{6868CC55-1029-9BEB-B930-B811CCE884D0}"/>
              </a:ext>
            </a:extLst>
          </p:cNvPr>
          <p:cNvSpPr txBox="1"/>
          <p:nvPr/>
        </p:nvSpPr>
        <p:spPr bwMode="gray">
          <a:xfrm>
            <a:off x="330198" y="6419088"/>
            <a:ext cx="9169390" cy="369332"/>
          </a:xfrm>
          <a:prstGeom prst="rect">
            <a:avLst/>
          </a:prstGeom>
          <a:noFill/>
        </p:spPr>
        <p:txBody>
          <a:bodyPr wrap="square" lIns="0" tIns="0" rIns="0" bIns="0" anchor="t">
            <a:spAutoFit/>
          </a:bodyPr>
          <a:lstStyle/>
          <a:p>
            <a:pPr defTabSz="711200">
              <a:defRPr/>
            </a:pPr>
            <a:endParaRPr lang="en-US" sz="800" dirty="0">
              <a:solidFill>
                <a:srgbClr val="000000"/>
              </a:solidFill>
              <a:latin typeface="Arial"/>
              <a:cs typeface="Arial"/>
            </a:endParaRPr>
          </a:p>
          <a:p>
            <a:pPr defTabSz="711200">
              <a:defRPr/>
            </a:pPr>
            <a:endParaRPr lang="en-US" sz="800" dirty="0">
              <a:solidFill>
                <a:srgbClr val="000000"/>
              </a:solidFill>
              <a:latin typeface="Arial"/>
              <a:cs typeface="Arial"/>
            </a:endParaRPr>
          </a:p>
          <a:p>
            <a:pPr defTabSz="711200">
              <a:defRPr/>
            </a:pPr>
            <a:r>
              <a:rPr lang="en-US" sz="800" dirty="0">
                <a:solidFill>
                  <a:srgbClr val="000000"/>
                </a:solidFill>
                <a:latin typeface="Arial"/>
                <a:cs typeface="Arial"/>
              </a:rPr>
              <a:t>Attribution: Lucha </a:t>
            </a:r>
            <a:r>
              <a:rPr lang="en-US" sz="800" i="1" dirty="0">
                <a:solidFill>
                  <a:srgbClr val="000000"/>
                </a:solidFill>
                <a:latin typeface="Arial"/>
                <a:cs typeface="Arial"/>
              </a:rPr>
              <a:t>et al</a:t>
            </a:r>
            <a:r>
              <a:rPr lang="en-US" sz="800" dirty="0">
                <a:solidFill>
                  <a:srgbClr val="000000"/>
                </a:solidFill>
                <a:latin typeface="Arial"/>
                <a:cs typeface="Arial"/>
              </a:rPr>
              <a:t>., "</a:t>
            </a:r>
            <a:r>
              <a:rPr lang="en-US" sz="800" dirty="0">
                <a:solidFill>
                  <a:srgbClr val="000000"/>
                </a:solidFill>
                <a:latin typeface="Arial"/>
                <a:cs typeface="Arial"/>
                <a:hlinkClick r:id="rId16"/>
              </a:rPr>
              <a:t>Storing Energy</a:t>
            </a:r>
            <a:r>
              <a:rPr lang="en-US" sz="800" dirty="0">
                <a:solidFill>
                  <a:srgbClr val="000000"/>
                </a:solidFill>
                <a:latin typeface="Arial"/>
                <a:cs typeface="Arial"/>
              </a:rPr>
              <a:t>," Columbia Business School Climate Knowledge Initiative (4 March 2025).</a:t>
            </a:r>
          </a:p>
        </p:txBody>
      </p:sp>
      <p:grpSp>
        <p:nvGrpSpPr>
          <p:cNvPr id="46" name="Group 45">
            <a:extLst>
              <a:ext uri="{FF2B5EF4-FFF2-40B4-BE49-F238E27FC236}">
                <a16:creationId xmlns:a16="http://schemas.microsoft.com/office/drawing/2014/main" id="{D29766FC-AC3D-4F36-A79B-6E473E1CDE36}"/>
              </a:ext>
            </a:extLst>
          </p:cNvPr>
          <p:cNvGrpSpPr/>
          <p:nvPr/>
        </p:nvGrpSpPr>
        <p:grpSpPr>
          <a:xfrm>
            <a:off x="522802" y="4033178"/>
            <a:ext cx="3628439" cy="1007999"/>
            <a:chOff x="523345" y="3973472"/>
            <a:chExt cx="3628439" cy="1007999"/>
          </a:xfrm>
        </p:grpSpPr>
        <p:sp>
          <p:nvSpPr>
            <p:cNvPr id="47" name="TextBox 46">
              <a:extLst>
                <a:ext uri="{FF2B5EF4-FFF2-40B4-BE49-F238E27FC236}">
                  <a16:creationId xmlns:a16="http://schemas.microsoft.com/office/drawing/2014/main" id="{5F899D14-9CAE-4764-AF65-6E86FC674F1F}"/>
                </a:ext>
              </a:extLst>
            </p:cNvPr>
            <p:cNvSpPr txBox="1"/>
            <p:nvPr/>
          </p:nvSpPr>
          <p:spPr>
            <a:xfrm>
              <a:off x="1657044" y="4066178"/>
              <a:ext cx="2494740" cy="800219"/>
            </a:xfrm>
            <a:prstGeom prst="rect">
              <a:avLst/>
            </a:prstGeom>
            <a:noFill/>
          </p:spPr>
          <p:txBody>
            <a:bodyPr wrap="square" rtlCol="0">
              <a:spAutoFit/>
            </a:bodyPr>
            <a:lstStyle/>
            <a:p>
              <a:pPr marL="0" indent="0">
                <a:buNone/>
              </a:pPr>
              <a:r>
                <a:rPr lang="en-US" sz="1200" b="1">
                  <a:latin typeface="Arial" panose="020B0604020202020204" pitchFamily="34" charset="0"/>
                  <a:ea typeface="Times New Roman" panose="02020603050405020304" pitchFamily="18" charset="0"/>
                  <a:cs typeface="Arial" panose="020B0604020202020204" pitchFamily="34" charset="0"/>
                </a:rPr>
                <a:t>David Foye</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indent="0">
                <a:spcBef>
                  <a:spcPts val="600"/>
                </a:spcBef>
                <a:buNone/>
              </a:pPr>
              <a:r>
                <a:rPr lang="en-US" sz="1200">
                  <a:effectLst/>
                  <a:latin typeface="Arial" panose="020B0604020202020204" pitchFamily="34" charset="0"/>
                  <a:ea typeface="Times New Roman" panose="02020603050405020304" pitchFamily="18" charset="0"/>
                  <a:cs typeface="Arial" panose="020B0604020202020204" pitchFamily="34" charset="0"/>
                </a:rPr>
                <a:t>CKI Fellow</a:t>
              </a:r>
            </a:p>
          </p:txBody>
        </p:sp>
        <p:pic>
          <p:nvPicPr>
            <p:cNvPr id="48" name="Picture 4" descr="David Foye III">
              <a:extLst>
                <a:ext uri="{FF2B5EF4-FFF2-40B4-BE49-F238E27FC236}">
                  <a16:creationId xmlns:a16="http://schemas.microsoft.com/office/drawing/2014/main" id="{9181FA82-C867-4961-BA79-48C4802E8FB5}"/>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345" y="3973472"/>
              <a:ext cx="1007999" cy="1007999"/>
            </a:xfrm>
            <a:prstGeom prst="ellipse">
              <a:avLst/>
            </a:prstGeom>
            <a:ln w="9525" cap="rnd">
              <a:solidFill>
                <a:schemeClr val="tx2">
                  <a:lumMod val="75000"/>
                </a:schemeClr>
              </a:solidFill>
            </a:ln>
            <a:effectLst/>
            <a:extLst>
              <a:ext uri="{909E8E84-426E-40DD-AFC4-6F175D3DCCD1}">
                <a14:hiddenFill xmlns:a14="http://schemas.microsoft.com/office/drawing/2010/main">
                  <a:solidFill>
                    <a:srgbClr val="FFFFFF"/>
                  </a:solidFill>
                </a14:hiddenFill>
              </a:ext>
            </a:extLst>
          </p:spPr>
        </p:pic>
      </p:grpSp>
      <p:grpSp>
        <p:nvGrpSpPr>
          <p:cNvPr id="49" name="Group 48">
            <a:extLst>
              <a:ext uri="{FF2B5EF4-FFF2-40B4-BE49-F238E27FC236}">
                <a16:creationId xmlns:a16="http://schemas.microsoft.com/office/drawing/2014/main" id="{B9042711-0046-45B8-AC68-ABF29A04309D}"/>
              </a:ext>
            </a:extLst>
          </p:cNvPr>
          <p:cNvGrpSpPr/>
          <p:nvPr/>
        </p:nvGrpSpPr>
        <p:grpSpPr>
          <a:xfrm>
            <a:off x="522802" y="5267490"/>
            <a:ext cx="3628438" cy="1007999"/>
            <a:chOff x="523346" y="2710693"/>
            <a:chExt cx="3628438" cy="1007999"/>
          </a:xfrm>
        </p:grpSpPr>
        <p:sp>
          <p:nvSpPr>
            <p:cNvPr id="50" name="TextBox 49">
              <a:extLst>
                <a:ext uri="{FF2B5EF4-FFF2-40B4-BE49-F238E27FC236}">
                  <a16:creationId xmlns:a16="http://schemas.microsoft.com/office/drawing/2014/main" id="{F1FAF80E-671A-4DAE-A7EC-99ADC392F3E4}"/>
                </a:ext>
              </a:extLst>
            </p:cNvPr>
            <p:cNvSpPr txBox="1"/>
            <p:nvPr/>
          </p:nvSpPr>
          <p:spPr>
            <a:xfrm>
              <a:off x="1657044" y="2814583"/>
              <a:ext cx="2494740" cy="800219"/>
            </a:xfrm>
            <a:prstGeom prst="rect">
              <a:avLst/>
            </a:prstGeom>
            <a:noFill/>
          </p:spPr>
          <p:txBody>
            <a:bodyPr wrap="square" rtlCol="0">
              <a:spAutoFit/>
            </a:bodyPr>
            <a:lstStyle/>
            <a:p>
              <a:pPr marL="0" indent="0">
                <a:buNone/>
              </a:pPr>
              <a:r>
                <a:rPr lang="en-US" sz="1200" b="1">
                  <a:latin typeface="Arial" panose="020B0604020202020204" pitchFamily="34" charset="0"/>
                  <a:ea typeface="Times New Roman" panose="02020603050405020304" pitchFamily="18" charset="0"/>
                  <a:cs typeface="Arial" panose="020B0604020202020204" pitchFamily="34" charset="0"/>
                </a:rPr>
                <a:t>Ashley Kim</a:t>
              </a:r>
              <a:endParaRPr lang="en-US" sz="1200" b="1">
                <a:effectLst/>
                <a:latin typeface="Arial" panose="020B0604020202020204" pitchFamily="34" charset="0"/>
                <a:ea typeface="Times New Roman" panose="02020603050405020304" pitchFamily="18" charset="0"/>
                <a:cs typeface="Arial" panose="020B0604020202020204" pitchFamily="34" charset="0"/>
              </a:endParaRPr>
            </a:p>
            <a:p>
              <a:pPr marL="0" indent="0">
                <a:spcBef>
                  <a:spcPts val="600"/>
                </a:spcBef>
                <a:buNone/>
              </a:pPr>
              <a:r>
                <a:rPr lang="en-US" sz="1200">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indent="0">
                <a:spcBef>
                  <a:spcPts val="600"/>
                </a:spcBef>
                <a:buNone/>
              </a:pPr>
              <a:r>
                <a:rPr lang="en-US" sz="1200">
                  <a:effectLst/>
                  <a:latin typeface="Arial" panose="020B0604020202020204" pitchFamily="34" charset="0"/>
                  <a:ea typeface="Times New Roman" panose="02020603050405020304" pitchFamily="18" charset="0"/>
                  <a:cs typeface="Arial" panose="020B0604020202020204" pitchFamily="34" charset="0"/>
                </a:rPr>
                <a:t>CKI Fellow</a:t>
              </a:r>
            </a:p>
          </p:txBody>
        </p:sp>
        <p:pic>
          <p:nvPicPr>
            <p:cNvPr id="51" name="Picture 2" descr="Ashley Jisu Kim">
              <a:extLst>
                <a:ext uri="{FF2B5EF4-FFF2-40B4-BE49-F238E27FC236}">
                  <a16:creationId xmlns:a16="http://schemas.microsoft.com/office/drawing/2014/main" id="{473686D0-3EC7-4376-B6FD-EC8F77DC2B83}"/>
                </a:ext>
              </a:extLst>
            </p:cNvPr>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t="-895"/>
            <a:stretch/>
          </p:blipFill>
          <p:spPr bwMode="auto">
            <a:xfrm>
              <a:off x="523346" y="2710693"/>
              <a:ext cx="934331" cy="1007999"/>
            </a:xfrm>
            <a:prstGeom prst="ellipse">
              <a:avLst/>
            </a:prstGeom>
            <a:noFill/>
            <a:ln w="9525" cap="rnd">
              <a:noFill/>
            </a:ln>
            <a:effectLst/>
          </p:spPr>
        </p:pic>
      </p:grpSp>
    </p:spTree>
    <p:extLst>
      <p:ext uri="{BB962C8B-B14F-4D97-AF65-F5344CB8AC3E}">
        <p14:creationId xmlns:p14="http://schemas.microsoft.com/office/powerpoint/2010/main" val="40037573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3" imgW="7772400" imgH="10058400" progId="TCLayout.ActiveDocument.1">
                  <p:embed/>
                </p:oleObj>
              </mc:Choice>
              <mc:Fallback>
                <p:oleObj name="think-cell Slide" r:id="rId43"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44"/>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p:txBody>
          <a:bodyPr vert="horz">
            <a:noAutofit/>
          </a:bodyPr>
          <a:lstStyle/>
          <a:p>
            <a:r>
              <a:rPr lang="en-US"/>
              <a:t>To achieve net zero, intermittent sources such as solar and wind must grow; energy storage is critical to enable integration</a:t>
            </a:r>
            <a:endParaRPr lang="en-US">
              <a:cs typeface="Arial"/>
            </a:endParaRPr>
          </a:p>
        </p:txBody>
      </p:sp>
      <p:sp>
        <p:nvSpPr>
          <p:cNvPr id="32" name="btfpNotesBox962619">
            <a:extLst>
              <a:ext uri="{FF2B5EF4-FFF2-40B4-BE49-F238E27FC236}">
                <a16:creationId xmlns:a16="http://schemas.microsoft.com/office/drawing/2014/main" id="{291D0C75-892A-FF6B-14DA-DF9C9996FE31}"/>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BloombergNEF</a:t>
            </a:r>
            <a:r>
              <a:rPr lang="en-US" sz="800" dirty="0">
                <a:solidFill>
                  <a:srgbClr val="000000"/>
                </a:solidFill>
                <a:latin typeface="Arial"/>
                <a:hlinkClick r:id="rId45"/>
              </a:rPr>
              <a:t>, New Energy Outlook</a:t>
            </a:r>
            <a:r>
              <a:rPr lang="en-US" sz="800" dirty="0">
                <a:solidFill>
                  <a:srgbClr val="000000"/>
                </a:solidFill>
                <a:latin typeface="Arial"/>
              </a:rPr>
              <a:t> (2024).</a:t>
            </a:r>
            <a:endParaRPr lang="en-US" dirty="0">
              <a:ea typeface="+mn-ea"/>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6"/>
              </a:rPr>
              <a:t>Gernot Wagner</a:t>
            </a:r>
            <a:r>
              <a:rPr lang="en-US" sz="800" dirty="0">
                <a:solidFill>
                  <a:srgbClr val="000000"/>
                </a:solidFill>
                <a:latin typeface="Arial"/>
              </a:rPr>
              <a:t>. </a:t>
            </a:r>
            <a:r>
              <a:rPr lang="en-US" sz="800" dirty="0">
                <a:solidFill>
                  <a:srgbClr val="000000"/>
                </a:solidFill>
                <a:hlinkClick r:id="rId4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8"/>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hlinkClick r:id="rId49"/>
            </a:endParaRPr>
          </a:p>
        </p:txBody>
      </p:sp>
      <p:cxnSp>
        <p:nvCxnSpPr>
          <p:cNvPr id="35" name="Straight Connector 34">
            <a:extLst>
              <a:ext uri="{FF2B5EF4-FFF2-40B4-BE49-F238E27FC236}">
                <a16:creationId xmlns:a16="http://schemas.microsoft.com/office/drawing/2014/main" id="{847E4DCE-F48B-C4EE-1637-9266328D5070}"/>
              </a:ext>
            </a:extLst>
          </p:cNvPr>
          <p:cNvCxnSpPr/>
          <p:nvPr/>
        </p:nvCxnSpPr>
        <p:spPr bwMode="gray">
          <a:xfrm>
            <a:off x="329184" y="2024844"/>
            <a:ext cx="563879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FF6E02B-D39A-7370-5DAC-2603B0488034}"/>
              </a:ext>
            </a:extLst>
          </p:cNvPr>
          <p:cNvCxnSpPr>
            <a:cxnSpLocks/>
          </p:cNvCxnSpPr>
          <p:nvPr/>
        </p:nvCxnSpPr>
        <p:spPr bwMode="gray">
          <a:xfrm>
            <a:off x="6400800" y="2024844"/>
            <a:ext cx="549274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99EDD382-3D45-31AE-1BF2-BAC5CE2FAF5A}"/>
              </a:ext>
            </a:extLst>
          </p:cNvPr>
          <p:cNvSpPr txBox="1"/>
          <p:nvPr/>
        </p:nvSpPr>
        <p:spPr bwMode="gray">
          <a:xfrm>
            <a:off x="6400800" y="1494492"/>
            <a:ext cx="5638799" cy="50359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However, energy storage is failing to keep pace with rapid renewable capacity growth</a:t>
            </a:r>
          </a:p>
        </p:txBody>
      </p:sp>
      <p:graphicFrame>
        <p:nvGraphicFramePr>
          <p:cNvPr id="3" name="Chart 2">
            <a:extLst>
              <a:ext uri="{FF2B5EF4-FFF2-40B4-BE49-F238E27FC236}">
                <a16:creationId xmlns:a16="http://schemas.microsoft.com/office/drawing/2014/main" id="{CC439E74-2644-233D-9E95-A844ABE8516C}"/>
              </a:ext>
            </a:extLst>
          </p:cNvPr>
          <p:cNvGraphicFramePr/>
          <p:nvPr>
            <p:custDataLst>
              <p:tags r:id="rId3"/>
            </p:custDataLst>
          </p:nvPr>
        </p:nvGraphicFramePr>
        <p:xfrm>
          <a:off x="839788" y="2873375"/>
          <a:ext cx="5210175" cy="3111500"/>
        </p:xfrm>
        <a:graphic>
          <a:graphicData uri="http://schemas.openxmlformats.org/drawingml/2006/chart">
            <c:chart xmlns:c="http://schemas.openxmlformats.org/drawingml/2006/chart" xmlns:r="http://schemas.openxmlformats.org/officeDocument/2006/relationships" r:id="rId50"/>
          </a:graphicData>
        </a:graphic>
      </p:graphicFrame>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714375" y="5822950"/>
            <a:ext cx="7461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F0EE69-35DD-498F-AA48-08FCB019F8CF}" type="datetime'''''''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714375" y="5233988"/>
            <a:ext cx="7461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8695A7-4DAB-4005-8D8A-F77D47041DFD}" type="datetime'''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639763" y="4645025"/>
            <a:ext cx="1492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C6FBCE-8D9E-403B-9285-B9683062D392}" type="datetime'''''''''''''''1''''''''''''''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639763" y="4054475"/>
            <a:ext cx="1492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6C38E3-D0D0-499B-9C9B-995BD33AEEB1}" type="datetime'''''''1''''''''''''''''''''''''''''''''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639763" y="3465513"/>
            <a:ext cx="1492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41BCAA-3488-4AE8-934B-8F1ED9E71E58}" type="datetime'''''''''''''''''''2''''''''''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639763" y="2876550"/>
            <a:ext cx="1492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C9356F8-7D00-46B0-B55C-7219AFC52A8A}" type="datetime'''''''''''''''''''''''2''''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9" name="Text Placeholder 10">
            <a:extLst>
              <a:ext uri="{FF2B5EF4-FFF2-40B4-BE49-F238E27FC236}">
                <a16:creationId xmlns:a16="http://schemas.microsoft.com/office/drawing/2014/main" id="{594E080C-9EED-DEC3-5E35-F642D2B80888}"/>
              </a:ext>
            </a:extLst>
          </p:cNvPr>
          <p:cNvSpPr>
            <a:spLocks noGrp="1"/>
          </p:cNvSpPr>
          <p:nvPr>
            <p:custDataLst>
              <p:tags r:id="rId10"/>
            </p:custDataLst>
          </p:nvPr>
        </p:nvSpPr>
        <p:spPr bwMode="auto">
          <a:xfrm>
            <a:off x="776288"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121BB8E-E791-4D4A-9CEE-E71BC7762D86}"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0E30687B-2BB4-764E-00B6-4E338BCAF544}"/>
              </a:ext>
            </a:extLst>
          </p:cNvPr>
          <p:cNvSpPr>
            <a:spLocks noGrp="1"/>
          </p:cNvSpPr>
          <p:nvPr>
            <p:custDataLst>
              <p:tags r:id="rId11"/>
            </p:custDataLst>
          </p:nvPr>
        </p:nvSpPr>
        <p:spPr bwMode="auto">
          <a:xfrm>
            <a:off x="1785938"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98BEE08-1A69-4A42-97F4-C5C4FF1333F7}"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E5BAAD2A-7377-942D-26FA-99437F6712C9}"/>
              </a:ext>
            </a:extLst>
          </p:cNvPr>
          <p:cNvSpPr>
            <a:spLocks noGrp="1"/>
          </p:cNvSpPr>
          <p:nvPr>
            <p:custDataLst>
              <p:tags r:id="rId12"/>
            </p:custDataLst>
          </p:nvPr>
        </p:nvSpPr>
        <p:spPr bwMode="auto">
          <a:xfrm>
            <a:off x="2794000"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65637F-18ED-4F57-A87D-45AF1A6A916E}"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4EBA32D7-93C4-0A34-349D-67F781C78363}"/>
              </a:ext>
            </a:extLst>
          </p:cNvPr>
          <p:cNvSpPr>
            <a:spLocks noGrp="1"/>
          </p:cNvSpPr>
          <p:nvPr>
            <p:custDataLst>
              <p:tags r:id="rId13"/>
            </p:custDataLst>
          </p:nvPr>
        </p:nvSpPr>
        <p:spPr bwMode="auto">
          <a:xfrm>
            <a:off x="3803650"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C4AD9FF-A2BD-441A-987F-25F23FE98C8F}"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32D93FD1-7D22-A2ED-5EC7-0FD04FE76DB3}"/>
              </a:ext>
            </a:extLst>
          </p:cNvPr>
          <p:cNvSpPr>
            <a:spLocks noGrp="1"/>
          </p:cNvSpPr>
          <p:nvPr>
            <p:custDataLst>
              <p:tags r:id="rId14"/>
            </p:custDataLst>
          </p:nvPr>
        </p:nvSpPr>
        <p:spPr bwMode="auto">
          <a:xfrm>
            <a:off x="4811713"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D685D9E-D511-47F1-9AC7-F3FCA7826A50}"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F14523D6-7A42-0BBE-0961-9691BA4BEC27}"/>
              </a:ext>
            </a:extLst>
          </p:cNvPr>
          <p:cNvSpPr>
            <a:spLocks noGrp="1"/>
          </p:cNvSpPr>
          <p:nvPr>
            <p:custDataLst>
              <p:tags r:id="rId15"/>
            </p:custDataLst>
          </p:nvPr>
        </p:nvSpPr>
        <p:spPr bwMode="auto">
          <a:xfrm>
            <a:off x="5821363"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E1B57DF-A96D-4A3B-A475-A30414D124AF}"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8170F353-3F4E-C853-C7E3-EF8B03F4BD45}"/>
              </a:ext>
            </a:extLst>
          </p:cNvPr>
          <p:cNvSpPr/>
          <p:nvPr>
            <p:custDataLst>
              <p:tags r:id="rId16"/>
            </p:custDataLst>
          </p:nvPr>
        </p:nvSpPr>
        <p:spPr bwMode="auto">
          <a:xfrm>
            <a:off x="361950" y="2609850"/>
            <a:ext cx="160338" cy="1206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BF475EB2-12BD-8B4D-29FC-01E8B9B09E94}"/>
              </a:ext>
            </a:extLst>
          </p:cNvPr>
          <p:cNvSpPr/>
          <p:nvPr>
            <p:custDataLst>
              <p:tags r:id="rId17"/>
            </p:custDataLst>
          </p:nvPr>
        </p:nvSpPr>
        <p:spPr bwMode="auto">
          <a:xfrm>
            <a:off x="2662238" y="2609850"/>
            <a:ext cx="160338" cy="1206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158B1792-679C-B1F7-4170-DEA12FBC0753}"/>
              </a:ext>
            </a:extLst>
          </p:cNvPr>
          <p:cNvSpPr>
            <a:spLocks noGrp="1"/>
          </p:cNvSpPr>
          <p:nvPr>
            <p:custDataLst>
              <p:tags r:id="rId18"/>
            </p:custDataLst>
          </p:nvPr>
        </p:nvSpPr>
        <p:spPr bwMode="auto">
          <a:xfrm>
            <a:off x="573088" y="2606675"/>
            <a:ext cx="1987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097CB5A-1042-4A88-A555-70F300F6A646}" type="datetime'''''I''n''''''''''''''te''r''''mi''t''''''te''nt'''''''''''">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Intermittent</a:t>
            </a:fld>
            <a:r>
              <a:rPr kumimoji="0" lang="en-US" altLang="en-US" sz="900" b="0" i="0" u="none" strike="noStrike" kern="1200" cap="none" spc="0" normalizeH="0" baseline="0" noProof="0">
                <a:ln>
                  <a:noFill/>
                </a:ln>
                <a:solidFill>
                  <a:srgbClr val="000000"/>
                </a:solidFill>
                <a:effectLst/>
                <a:uLnTx/>
                <a:uFillTx/>
                <a:latin typeface="Arial"/>
                <a:ea typeface="+mn-ea"/>
                <a:cs typeface="+mn-cs"/>
              </a:rPr>
              <a:t> (solar and wind generation)</a:t>
            </a:r>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7B1088A8-AFBC-4844-62C0-62E10C00C161}"/>
              </a:ext>
            </a:extLst>
          </p:cNvPr>
          <p:cNvSpPr>
            <a:spLocks noGrp="1"/>
          </p:cNvSpPr>
          <p:nvPr>
            <p:custDataLst>
              <p:tags r:id="rId19"/>
            </p:custDataLst>
          </p:nvPr>
        </p:nvSpPr>
        <p:spPr bwMode="auto">
          <a:xfrm>
            <a:off x="2873375" y="2606675"/>
            <a:ext cx="26035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7B894D4-B451-48A7-A77A-A4F5AE030C47}" type="datetime'D''isp''a''''''t''''''c''''''''h''''''''a''''b''l''''''e'''">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Dispatchable</a:t>
            </a:fld>
            <a:r>
              <a:rPr kumimoji="0" lang="en-US" altLang="en-US" sz="900" b="0" i="0" u="none" strike="noStrike" kern="1200" cap="none" spc="0" normalizeH="0" baseline="0" noProof="0">
                <a:ln>
                  <a:noFill/>
                </a:ln>
                <a:solidFill>
                  <a:srgbClr val="000000"/>
                </a:solidFill>
                <a:effectLst/>
                <a:uLnTx/>
                <a:uFillTx/>
                <a:latin typeface="Arial"/>
                <a:ea typeface="+mn-ea"/>
                <a:cs typeface="+mn-cs"/>
              </a:rPr>
              <a:t> (coal, gas, hydrogen, nuclear, and oil)</a:t>
            </a:r>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448" name="btfpColumnHeaderBoxText223027">
            <a:extLst>
              <a:ext uri="{FF2B5EF4-FFF2-40B4-BE49-F238E27FC236}">
                <a16:creationId xmlns:a16="http://schemas.microsoft.com/office/drawing/2014/main" id="{B9BA50F3-F0FA-CFC7-69E7-E8C6954DCC76}"/>
              </a:ext>
            </a:extLst>
          </p:cNvPr>
          <p:cNvSpPr txBox="1"/>
          <p:nvPr/>
        </p:nvSpPr>
        <p:spPr bwMode="gray">
          <a:xfrm>
            <a:off x="329184" y="1494492"/>
            <a:ext cx="5638799" cy="503663"/>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Energy storage will play a significant role, as solar and wind capacity is projected to reach ~15 TW by 2035</a:t>
            </a:r>
            <a:endParaRPr kumimoji="0" lang="en-US" sz="1400" b="1" i="0" u="none" strike="noStrike" kern="1200" cap="none" spc="0" normalizeH="0" baseline="0" noProof="0" dirty="0">
              <a:ln>
                <a:noFill/>
              </a:ln>
              <a:solidFill>
                <a:srgbClr val="000000"/>
              </a:solidFill>
              <a:effectLst/>
              <a:uLnTx/>
              <a:uFillTx/>
              <a:latin typeface="Arial"/>
              <a:ea typeface="+mn-ea"/>
              <a:cs typeface="Arial"/>
            </a:endParaRPr>
          </a:p>
        </p:txBody>
      </p:sp>
      <p:graphicFrame>
        <p:nvGraphicFramePr>
          <p:cNvPr id="4" name="Chart 3">
            <a:extLst>
              <a:ext uri="{FF2B5EF4-FFF2-40B4-BE49-F238E27FC236}">
                <a16:creationId xmlns:a16="http://schemas.microsoft.com/office/drawing/2014/main" id="{E171A506-BC77-64BC-7587-B46974CEEFF0}"/>
              </a:ext>
            </a:extLst>
          </p:cNvPr>
          <p:cNvGraphicFramePr/>
          <p:nvPr>
            <p:custDataLst>
              <p:tags r:id="rId20"/>
            </p:custDataLst>
          </p:nvPr>
        </p:nvGraphicFramePr>
        <p:xfrm>
          <a:off x="6796088" y="2873375"/>
          <a:ext cx="5129212" cy="3111500"/>
        </p:xfrm>
        <a:graphic>
          <a:graphicData uri="http://schemas.openxmlformats.org/drawingml/2006/chart">
            <c:chart xmlns:c="http://schemas.openxmlformats.org/drawingml/2006/chart" xmlns:r="http://schemas.openxmlformats.org/officeDocument/2006/relationships" r:id="rId51"/>
          </a:graphicData>
        </a:graphic>
      </p:graphicFrame>
      <p:sp>
        <p:nvSpPr>
          <p:cNvPr id="61"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gray">
          <a:xfrm>
            <a:off x="6559550" y="5822950"/>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C88846-3B56-46AA-9ED9-04404CCC802D}" type="datetime'''0''''''''.''''''''''''''''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62"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6559550" y="5402263"/>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C55051A-6C85-46C5-8396-073E9638BA0D}" type="datetime'''''''''''0''.''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63"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gray">
          <a:xfrm>
            <a:off x="6559550" y="4981575"/>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24C86DC-3E16-4A1C-AD1D-37C757DE7449}" type="datetime'''''''1.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49"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gray">
          <a:xfrm>
            <a:off x="6559550" y="4560888"/>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A09E7DE-83ED-4400-90F8-8BE7928D8C39}" type="datetime'''''''''''''''1''''''''''.''''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50"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6559550" y="4138613"/>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45F3CD8-81B4-431D-A2E7-02C8035D34B0}" type="datetime'''''''''''''''''''''2''''''''.''''''''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51"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6559550" y="3717925"/>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05B6CD0-FA2F-4B22-807C-C7B86FA9D60A}" type="datetime'''''''''''''2.''''''''''''''''''''''''''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52" name="Text Placeholder 10">
            <a:extLst>
              <a:ext uri="{FF2B5EF4-FFF2-40B4-BE49-F238E27FC236}">
                <a16:creationId xmlns:a16="http://schemas.microsoft.com/office/drawing/2014/main" id="{115DFB91-512B-3844-A114-92FBEDCA92F2}"/>
              </a:ext>
            </a:extLst>
          </p:cNvPr>
          <p:cNvSpPr>
            <a:spLocks noGrp="1"/>
          </p:cNvSpPr>
          <p:nvPr>
            <p:custDataLst>
              <p:tags r:id="rId27"/>
            </p:custDataLst>
          </p:nvPr>
        </p:nvSpPr>
        <p:spPr bwMode="gray">
          <a:xfrm>
            <a:off x="6559550" y="3297238"/>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FF1CF67-D947-4E2F-96E3-E80D9D08FA01}" type="datetime'''''''''3''''''''''''''''''''''.''''''''''''''''''''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53"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gray">
          <a:xfrm>
            <a:off x="6559550" y="2876550"/>
            <a:ext cx="1857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426682D-5953-4F0D-8AB2-745CD01729FE}" type="datetime'''3.''''''''''''''''''''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79" name="Text Placeholder 10">
            <a:extLst>
              <a:ext uri="{FF2B5EF4-FFF2-40B4-BE49-F238E27FC236}">
                <a16:creationId xmlns:a16="http://schemas.microsoft.com/office/drawing/2014/main" id="{5B22EC15-CBEC-1885-EEA8-CE994DE3445B}"/>
              </a:ext>
            </a:extLst>
          </p:cNvPr>
          <p:cNvSpPr>
            <a:spLocks noGrp="1"/>
          </p:cNvSpPr>
          <p:nvPr>
            <p:custDataLst>
              <p:tags r:id="rId29"/>
            </p:custDataLst>
          </p:nvPr>
        </p:nvSpPr>
        <p:spPr bwMode="auto">
          <a:xfrm>
            <a:off x="7042150"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BBF83B-C395-4A64-BB23-78C6655AE386}" type="datetime'''2''0''''''''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0" name="Text Placeholder 10">
            <a:extLst>
              <a:ext uri="{FF2B5EF4-FFF2-40B4-BE49-F238E27FC236}">
                <a16:creationId xmlns:a16="http://schemas.microsoft.com/office/drawing/2014/main" id="{83EAAB10-32EE-94D3-E7DA-6E069B15C5CC}"/>
              </a:ext>
            </a:extLst>
          </p:cNvPr>
          <p:cNvSpPr>
            <a:spLocks noGrp="1"/>
          </p:cNvSpPr>
          <p:nvPr>
            <p:custDataLst>
              <p:tags r:id="rId30"/>
            </p:custDataLst>
          </p:nvPr>
        </p:nvSpPr>
        <p:spPr bwMode="auto">
          <a:xfrm>
            <a:off x="7662863"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8FBD05F-BAB0-42A1-858A-6A66C1F6CFB2}" type="datetime'''2''0''''''''''''''''''1''''''''''''''''''''''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2016</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1" name="Text Placeholder 10">
            <a:extLst>
              <a:ext uri="{FF2B5EF4-FFF2-40B4-BE49-F238E27FC236}">
                <a16:creationId xmlns:a16="http://schemas.microsoft.com/office/drawing/2014/main" id="{B44C98E0-A967-B799-658F-027D8DB41BDC}"/>
              </a:ext>
            </a:extLst>
          </p:cNvPr>
          <p:cNvSpPr>
            <a:spLocks noGrp="1"/>
          </p:cNvSpPr>
          <p:nvPr>
            <p:custDataLst>
              <p:tags r:id="rId31"/>
            </p:custDataLst>
          </p:nvPr>
        </p:nvSpPr>
        <p:spPr bwMode="auto">
          <a:xfrm>
            <a:off x="8283575"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8C2B806-5414-45A6-81D7-A1935B19AB8F}" type="datetime'''''''''''''2''''''''01''''''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2" name="Text Placeholder 10">
            <a:extLst>
              <a:ext uri="{FF2B5EF4-FFF2-40B4-BE49-F238E27FC236}">
                <a16:creationId xmlns:a16="http://schemas.microsoft.com/office/drawing/2014/main" id="{12FBA771-7DBA-468E-3E45-822ADEAC869D}"/>
              </a:ext>
            </a:extLst>
          </p:cNvPr>
          <p:cNvSpPr>
            <a:spLocks noGrp="1"/>
          </p:cNvSpPr>
          <p:nvPr>
            <p:custDataLst>
              <p:tags r:id="rId32"/>
            </p:custDataLst>
          </p:nvPr>
        </p:nvSpPr>
        <p:spPr bwMode="auto">
          <a:xfrm>
            <a:off x="8904288"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93DCE33-69E9-4620-AC44-66440AA50D2C}" type="datetime'''''2''''''0''''''''''''''''''''1''''''''''''''''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3" name="Text Placeholder 10">
            <a:extLst>
              <a:ext uri="{FF2B5EF4-FFF2-40B4-BE49-F238E27FC236}">
                <a16:creationId xmlns:a16="http://schemas.microsoft.com/office/drawing/2014/main" id="{E192366A-F8A1-24AF-CFF2-F815363F375C}"/>
              </a:ext>
            </a:extLst>
          </p:cNvPr>
          <p:cNvSpPr>
            <a:spLocks noGrp="1"/>
          </p:cNvSpPr>
          <p:nvPr>
            <p:custDataLst>
              <p:tags r:id="rId33"/>
            </p:custDataLst>
          </p:nvPr>
        </p:nvSpPr>
        <p:spPr bwMode="auto">
          <a:xfrm>
            <a:off x="9523413"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5E9602-2281-4971-8939-F7513E857771}" type="datetime'2''''''''''''''''''''0''''''''''''''''''''''1''''''''''''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4" name="Text Placeholder 10">
            <a:extLst>
              <a:ext uri="{FF2B5EF4-FFF2-40B4-BE49-F238E27FC236}">
                <a16:creationId xmlns:a16="http://schemas.microsoft.com/office/drawing/2014/main" id="{704F695F-EECF-5CBC-0E11-CE1A4E2B39C6}"/>
              </a:ext>
            </a:extLst>
          </p:cNvPr>
          <p:cNvSpPr>
            <a:spLocks noGrp="1"/>
          </p:cNvSpPr>
          <p:nvPr>
            <p:custDataLst>
              <p:tags r:id="rId34"/>
            </p:custDataLst>
          </p:nvPr>
        </p:nvSpPr>
        <p:spPr bwMode="auto">
          <a:xfrm>
            <a:off x="10144125"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52E3BA-1F22-440F-B816-31B5A6635FEF}"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5" name="Text Placeholder 10">
            <a:extLst>
              <a:ext uri="{FF2B5EF4-FFF2-40B4-BE49-F238E27FC236}">
                <a16:creationId xmlns:a16="http://schemas.microsoft.com/office/drawing/2014/main" id="{B1382C1D-91C4-E7FE-0167-89B4F75D4364}"/>
              </a:ext>
            </a:extLst>
          </p:cNvPr>
          <p:cNvSpPr>
            <a:spLocks noGrp="1"/>
          </p:cNvSpPr>
          <p:nvPr>
            <p:custDataLst>
              <p:tags r:id="rId35"/>
            </p:custDataLst>
          </p:nvPr>
        </p:nvSpPr>
        <p:spPr bwMode="auto">
          <a:xfrm>
            <a:off x="10764838"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5754C36-AA8D-4F45-99FC-7A75D7755552}" type="datetime'2''''''''''''02''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2021</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6" name="Text Placeholder 10">
            <a:extLst>
              <a:ext uri="{FF2B5EF4-FFF2-40B4-BE49-F238E27FC236}">
                <a16:creationId xmlns:a16="http://schemas.microsoft.com/office/drawing/2014/main" id="{797443A9-3477-BE93-9B0A-5A485A969252}"/>
              </a:ext>
            </a:extLst>
          </p:cNvPr>
          <p:cNvSpPr>
            <a:spLocks noGrp="1"/>
          </p:cNvSpPr>
          <p:nvPr>
            <p:custDataLst>
              <p:tags r:id="rId36"/>
            </p:custDataLst>
          </p:nvPr>
        </p:nvSpPr>
        <p:spPr bwMode="auto">
          <a:xfrm>
            <a:off x="11385550" y="5945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44EC273-E113-402D-91A1-01DB1CECFCB4}" type="datetime'''''''''''''''''''''''''''''2''0''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7" name="Rectangle 486">
            <a:extLst>
              <a:ext uri="{FF2B5EF4-FFF2-40B4-BE49-F238E27FC236}">
                <a16:creationId xmlns:a16="http://schemas.microsoft.com/office/drawing/2014/main" id="{F5563C45-29C8-2AB4-031A-C418EDAE2B38}"/>
              </a:ext>
            </a:extLst>
          </p:cNvPr>
          <p:cNvSpPr/>
          <p:nvPr>
            <p:custDataLst>
              <p:tags r:id="rId37"/>
            </p:custDataLst>
          </p:nvPr>
        </p:nvSpPr>
        <p:spPr bwMode="auto">
          <a:xfrm>
            <a:off x="6432550" y="2609850"/>
            <a:ext cx="160338" cy="1206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88" name="Rectangle 487">
            <a:extLst>
              <a:ext uri="{FF2B5EF4-FFF2-40B4-BE49-F238E27FC236}">
                <a16:creationId xmlns:a16="http://schemas.microsoft.com/office/drawing/2014/main" id="{61213F8C-3D2B-2B96-7BC0-21C9B0B46378}"/>
              </a:ext>
            </a:extLst>
          </p:cNvPr>
          <p:cNvSpPr/>
          <p:nvPr>
            <p:custDataLst>
              <p:tags r:id="rId38"/>
            </p:custDataLst>
          </p:nvPr>
        </p:nvSpPr>
        <p:spPr bwMode="auto">
          <a:xfrm>
            <a:off x="7596188" y="2609850"/>
            <a:ext cx="160338" cy="1206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89" name="Text Placeholder 10">
            <a:extLst>
              <a:ext uri="{FF2B5EF4-FFF2-40B4-BE49-F238E27FC236}">
                <a16:creationId xmlns:a16="http://schemas.microsoft.com/office/drawing/2014/main" id="{AB0E4152-364C-D063-BA1F-A43E24D2D7E0}"/>
              </a:ext>
            </a:extLst>
          </p:cNvPr>
          <p:cNvSpPr>
            <a:spLocks noGrp="1"/>
          </p:cNvSpPr>
          <p:nvPr>
            <p:custDataLst>
              <p:tags r:id="rId39"/>
            </p:custDataLst>
          </p:nvPr>
        </p:nvSpPr>
        <p:spPr bwMode="auto">
          <a:xfrm>
            <a:off x="6643688" y="2606675"/>
            <a:ext cx="8509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Storage capacity</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490" name="Text Placeholder 10">
            <a:extLst>
              <a:ext uri="{FF2B5EF4-FFF2-40B4-BE49-F238E27FC236}">
                <a16:creationId xmlns:a16="http://schemas.microsoft.com/office/drawing/2014/main" id="{18401D24-4266-E16C-B0B8-2D20D44E1697}"/>
              </a:ext>
            </a:extLst>
          </p:cNvPr>
          <p:cNvSpPr>
            <a:spLocks noGrp="1"/>
          </p:cNvSpPr>
          <p:nvPr>
            <p:custDataLst>
              <p:tags r:id="rId40"/>
            </p:custDataLst>
          </p:nvPr>
        </p:nvSpPr>
        <p:spPr bwMode="auto">
          <a:xfrm>
            <a:off x="7807325" y="2606675"/>
            <a:ext cx="1403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Renewable energy capacity</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14" name="btfpColumnHeaderBoxText223027">
            <a:extLst>
              <a:ext uri="{FF2B5EF4-FFF2-40B4-BE49-F238E27FC236}">
                <a16:creationId xmlns:a16="http://schemas.microsoft.com/office/drawing/2014/main" id="{B6AD57F5-4428-969F-732F-4712D1CCD0D1}"/>
              </a:ext>
            </a:extLst>
          </p:cNvPr>
          <p:cNvSpPr txBox="1"/>
          <p:nvPr/>
        </p:nvSpPr>
        <p:spPr bwMode="gray">
          <a:xfrm>
            <a:off x="314582" y="2172951"/>
            <a:ext cx="5652831" cy="242053"/>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Global intermittent generation vs. dispatchable generation from 2000 to 2050</a:t>
            </a:r>
            <a:r>
              <a:rPr kumimoji="0" lang="en-US" sz="1100" i="0" u="none" strike="noStrike" kern="1200" cap="none" spc="0" normalizeH="0" baseline="0" noProof="0" dirty="0">
                <a:ln>
                  <a:noFill/>
                </a:ln>
                <a:solidFill>
                  <a:srgbClr val="000000"/>
                </a:solidFill>
                <a:effectLst/>
                <a:uLnTx/>
                <a:uFillTx/>
                <a:latin typeface="Arial"/>
                <a:ea typeface="+mn-ea"/>
                <a:cs typeface="+mn-cs"/>
              </a:rPr>
              <a:t>, TW</a:t>
            </a:r>
          </a:p>
        </p:txBody>
      </p:sp>
      <p:sp>
        <p:nvSpPr>
          <p:cNvPr id="42" name="TextBox 41">
            <a:extLst>
              <a:ext uri="{FF2B5EF4-FFF2-40B4-BE49-F238E27FC236}">
                <a16:creationId xmlns:a16="http://schemas.microsoft.com/office/drawing/2014/main" id="{4EE8C875-A134-6929-F2A4-63CEECFB2AA0}"/>
              </a:ext>
            </a:extLst>
          </p:cNvPr>
          <p:cNvSpPr txBox="1"/>
          <p:nvPr/>
        </p:nvSpPr>
        <p:spPr bwMode="gray">
          <a:xfrm>
            <a:off x="6386768" y="2173024"/>
            <a:ext cx="5638799" cy="2419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Installed capacity of storage compared to renewable energy</a:t>
            </a:r>
            <a:r>
              <a:rPr kumimoji="0" lang="en-US" sz="1100" i="0" u="none" strike="noStrike" kern="1200" cap="none" spc="0" normalizeH="0" baseline="0" noProof="0" dirty="0">
                <a:ln>
                  <a:noFill/>
                </a:ln>
                <a:solidFill>
                  <a:srgbClr val="000000"/>
                </a:solidFill>
                <a:effectLst/>
                <a:uLnTx/>
                <a:uFillTx/>
                <a:latin typeface="Arial"/>
                <a:ea typeface="+mn-ea"/>
                <a:cs typeface="+mn-cs"/>
              </a:rPr>
              <a:t>, TW</a:t>
            </a:r>
          </a:p>
        </p:txBody>
      </p:sp>
      <p:cxnSp>
        <p:nvCxnSpPr>
          <p:cNvPr id="47" name="Straight Connector 46">
            <a:extLst>
              <a:ext uri="{FF2B5EF4-FFF2-40B4-BE49-F238E27FC236}">
                <a16:creationId xmlns:a16="http://schemas.microsoft.com/office/drawing/2014/main" id="{0F4B7FB9-C6E3-E098-8E48-D8E95A9D4F84}"/>
              </a:ext>
            </a:extLst>
          </p:cNvPr>
          <p:cNvCxnSpPr>
            <a:cxnSpLocks/>
          </p:cNvCxnSpPr>
          <p:nvPr/>
        </p:nvCxnSpPr>
        <p:spPr bwMode="gray">
          <a:xfrm>
            <a:off x="329184" y="2460248"/>
            <a:ext cx="563879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4E082E-D249-7474-71BB-84DEDCD879B7}"/>
              </a:ext>
            </a:extLst>
          </p:cNvPr>
          <p:cNvCxnSpPr>
            <a:cxnSpLocks/>
          </p:cNvCxnSpPr>
          <p:nvPr/>
        </p:nvCxnSpPr>
        <p:spPr bwMode="gray">
          <a:xfrm>
            <a:off x="6380029" y="2460248"/>
            <a:ext cx="551352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Utility</a:t>
            </a:r>
          </a:p>
        </p:txBody>
      </p:sp>
    </p:spTree>
    <p:extLst>
      <p:ext uri="{BB962C8B-B14F-4D97-AF65-F5344CB8AC3E}">
        <p14:creationId xmlns:p14="http://schemas.microsoft.com/office/powerpoint/2010/main" val="148788694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0A6E76-0F92-EE74-9F89-C7FD4E163AD4}"/>
              </a:ext>
            </a:extLst>
          </p:cNvPr>
          <p:cNvSpPr>
            <a:spLocks noGrp="1"/>
          </p:cNvSpPr>
          <p:nvPr>
            <p:ph type="title"/>
          </p:nvPr>
        </p:nvSpPr>
        <p:spPr/>
        <p:txBody>
          <a:bodyPr/>
          <a:lstStyle/>
          <a:p>
            <a:r>
              <a:rPr lang="en-GB">
                <a:cs typeface="Arial"/>
              </a:rPr>
              <a:t>Appendix</a:t>
            </a:r>
            <a:endParaRPr lang="en-GB"/>
          </a:p>
        </p:txBody>
      </p:sp>
    </p:spTree>
    <p:extLst>
      <p:ext uri="{BB962C8B-B14F-4D97-AF65-F5344CB8AC3E}">
        <p14:creationId xmlns:p14="http://schemas.microsoft.com/office/powerpoint/2010/main" val="41232168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9BE7F6-8540-374B-88EC-F23B71B0C09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494D3C7-1DEC-56B1-471A-CE9C6CF8CF7B}"/>
              </a:ext>
            </a:extLst>
          </p:cNvPr>
          <p:cNvGraphicFramePr>
            <a:graphicFrameLocks noChangeAspect="1"/>
          </p:cNvGraphicFramePr>
          <p:nvPr>
            <p:custDataLst>
              <p:tags r:id="rId1"/>
            </p:custDataLst>
            <p:extLst>
              <p:ext uri="{D42A27DB-BD31-4B8C-83A1-F6EECF244321}">
                <p14:modId xmlns:p14="http://schemas.microsoft.com/office/powerpoint/2010/main" val="399112501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1494D3C7-1DEC-56B1-471A-CE9C6CF8CF7B}"/>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7" name="Text Placeholder 10">
            <a:extLst>
              <a:ext uri="{FF2B5EF4-FFF2-40B4-BE49-F238E27FC236}">
                <a16:creationId xmlns:a16="http://schemas.microsoft.com/office/drawing/2014/main" id="{676FA4BF-689B-D615-A440-455ED17DE011}"/>
              </a:ext>
            </a:extLst>
          </p:cNvPr>
          <p:cNvSpPr txBox="1">
            <a:spLocks/>
          </p:cNvSpPr>
          <p:nvPr>
            <p:custDataLst>
              <p:tags r:id="rId2"/>
            </p:custDataLst>
          </p:nvPr>
        </p:nvSpPr>
        <p:spPr bwMode="auto">
          <a:xfrm>
            <a:off x="3632200" y="24130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b="1">
                <a:solidFill>
                  <a:schemeClr val="bg1"/>
                </a:solidFill>
              </a:rPr>
              <a:t>Mobility energy storage – policy scan</a:t>
            </a:r>
          </a:p>
        </p:txBody>
      </p:sp>
      <p:sp>
        <p:nvSpPr>
          <p:cNvPr id="14" name="Text Placeholder 10">
            <a:hlinkClick r:id="rId9" action="ppaction://hlinksldjump"/>
            <a:extLst>
              <a:ext uri="{FF2B5EF4-FFF2-40B4-BE49-F238E27FC236}">
                <a16:creationId xmlns:a16="http://schemas.microsoft.com/office/drawing/2014/main" id="{7290ECC0-29AA-B93D-10D2-2DEBA13444C6}"/>
              </a:ext>
            </a:extLst>
          </p:cNvPr>
          <p:cNvSpPr txBox="1">
            <a:spLocks/>
          </p:cNvSpPr>
          <p:nvPr>
            <p:custDataLst>
              <p:tags r:id="rId3"/>
            </p:custDataLst>
          </p:nvPr>
        </p:nvSpPr>
        <p:spPr bwMode="auto">
          <a:xfrm>
            <a:off x="3632200" y="2921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Utility energy storage – policy scan</a:t>
            </a:r>
          </a:p>
        </p:txBody>
      </p:sp>
      <p:sp>
        <p:nvSpPr>
          <p:cNvPr id="21" name="Text Placeholder 10">
            <a:hlinkClick r:id="rId10" action="ppaction://hlinksldjump"/>
            <a:extLst>
              <a:ext uri="{FF2B5EF4-FFF2-40B4-BE49-F238E27FC236}">
                <a16:creationId xmlns:a16="http://schemas.microsoft.com/office/drawing/2014/main" id="{83A9082C-6788-F4B1-59E9-1232508854F8}"/>
              </a:ext>
            </a:extLst>
          </p:cNvPr>
          <p:cNvSpPr txBox="1">
            <a:spLocks/>
          </p:cNvSpPr>
          <p:nvPr>
            <p:custDataLst>
              <p:tags r:id="rId4"/>
            </p:custDataLst>
          </p:nvPr>
        </p:nvSpPr>
        <p:spPr bwMode="auto">
          <a:xfrm>
            <a:off x="3632200" y="3429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Other supporting pages</a:t>
            </a:r>
          </a:p>
        </p:txBody>
      </p:sp>
      <p:sp>
        <p:nvSpPr>
          <p:cNvPr id="25" name="Text Placeholder 10">
            <a:hlinkClick r:id="rId11" action="ppaction://hlinksldjump"/>
            <a:extLst>
              <a:ext uri="{FF2B5EF4-FFF2-40B4-BE49-F238E27FC236}">
                <a16:creationId xmlns:a16="http://schemas.microsoft.com/office/drawing/2014/main" id="{1952F526-5094-5E87-6D08-01AAD8355BA6}"/>
              </a:ext>
            </a:extLst>
          </p:cNvPr>
          <p:cNvSpPr txBox="1">
            <a:spLocks/>
          </p:cNvSpPr>
          <p:nvPr>
            <p:custDataLst>
              <p:tags r:id="rId5"/>
            </p:custDataLst>
          </p:nvPr>
        </p:nvSpPr>
        <p:spPr bwMode="auto">
          <a:xfrm>
            <a:off x="3632200" y="3937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Glossary</a:t>
            </a:r>
          </a:p>
        </p:txBody>
      </p:sp>
    </p:spTree>
    <p:extLst>
      <p:ext uri="{BB962C8B-B14F-4D97-AF65-F5344CB8AC3E}">
        <p14:creationId xmlns:p14="http://schemas.microsoft.com/office/powerpoint/2010/main" val="191978568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88AB8CF4-CA45-14CD-1190-EC948698FE57}"/>
              </a:ext>
            </a:extLst>
          </p:cNvPr>
          <p:cNvGraphicFramePr>
            <a:graphicFrameLocks noChangeAspect="1"/>
          </p:cNvGraphicFramePr>
          <p:nvPr>
            <p:custDataLst>
              <p:tags r:id="rId1"/>
            </p:custDataLst>
            <p:extLst>
              <p:ext uri="{D42A27DB-BD31-4B8C-83A1-F6EECF244321}">
                <p14:modId xmlns:p14="http://schemas.microsoft.com/office/powerpoint/2010/main" val="144805593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2" imgW="7772400" imgH="10058400" progId="TCLayout.ActiveDocument.1">
                  <p:embed/>
                </p:oleObj>
              </mc:Choice>
              <mc:Fallback>
                <p:oleObj name="think-cell Slide" r:id="rId42" imgW="7772400" imgH="10058400" progId="TCLayout.ActiveDocument.1">
                  <p:embed/>
                  <p:pic>
                    <p:nvPicPr>
                      <p:cNvPr id="10" name="think-cell data - do not delete" hidden="1">
                        <a:extLst>
                          <a:ext uri="{FF2B5EF4-FFF2-40B4-BE49-F238E27FC236}">
                            <a16:creationId xmlns:a16="http://schemas.microsoft.com/office/drawing/2014/main" id="{88AB8CF4-CA45-14CD-1190-EC948698FE57}"/>
                          </a:ext>
                        </a:extLst>
                      </p:cNvPr>
                      <p:cNvPicPr/>
                      <p:nvPr/>
                    </p:nvPicPr>
                    <p:blipFill>
                      <a:blip r:embed="rId43"/>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C0D40AA-096A-0EF2-C2F9-9B3E949973C4}"/>
              </a:ext>
            </a:extLst>
          </p:cNvPr>
          <p:cNvSpPr>
            <a:spLocks noGrp="1"/>
          </p:cNvSpPr>
          <p:nvPr>
            <p:ph type="title"/>
          </p:nvPr>
        </p:nvSpPr>
        <p:spPr/>
        <p:txBody>
          <a:bodyPr vert="horz">
            <a:noAutofit/>
          </a:bodyPr>
          <a:lstStyle/>
          <a:p>
            <a:r>
              <a:rPr lang="en-US"/>
              <a:t>EV sales are accelerating with uptake rates ranging across countries; Norway leads with 93% share of EV sales in 2023…</a:t>
            </a:r>
          </a:p>
        </p:txBody>
      </p:sp>
      <p:sp>
        <p:nvSpPr>
          <p:cNvPr id="3" name="btfpNotesBox962619">
            <a:extLst>
              <a:ext uri="{FF2B5EF4-FFF2-40B4-BE49-F238E27FC236}">
                <a16:creationId xmlns:a16="http://schemas.microsoft.com/office/drawing/2014/main" id="{12D18C4B-57AF-1BB3-C6DE-7C53CCB4B160}"/>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44"/>
              </a:rPr>
              <a:t>IES, Global EV Outlook - Policy Explorer</a:t>
            </a:r>
            <a:r>
              <a:rPr lang="en-US" sz="800" dirty="0">
                <a:solidFill>
                  <a:srgbClr val="000000"/>
                </a:solidFill>
              </a:rPr>
              <a:t> (2024); </a:t>
            </a:r>
            <a:r>
              <a:rPr lang="en-US" sz="800" dirty="0">
                <a:solidFill>
                  <a:srgbClr val="000000"/>
                </a:solidFill>
                <a:hlinkClick r:id="rId45"/>
              </a:rPr>
              <a:t>ERI, Countries Adopting EVs</a:t>
            </a:r>
            <a:r>
              <a:rPr lang="en-US" sz="800" dirty="0">
                <a:solidFill>
                  <a:srgbClr val="000000"/>
                </a:solidFill>
              </a:rPr>
              <a:t> (2023); </a:t>
            </a:r>
            <a:r>
              <a:rPr lang="en-US" sz="800" dirty="0">
                <a:solidFill>
                  <a:srgbClr val="000000"/>
                </a:solidFill>
                <a:hlinkClick r:id="rId46"/>
              </a:rPr>
              <a:t>IEA, Global EV Data Explorer</a:t>
            </a:r>
            <a:r>
              <a:rPr lang="en-US" sz="800" dirty="0">
                <a:solidFill>
                  <a:srgbClr val="000000"/>
                </a:solidFill>
              </a:rPr>
              <a:t> (2024). </a:t>
            </a:r>
          </a:p>
          <a:p>
            <a:r>
              <a:rPr lang="en-US" sz="800">
                <a:solidFill>
                  <a:srgbClr val="000000"/>
                </a:solidFill>
              </a:rPr>
              <a:t>Credit: Devashri Mehrotra, Petr Jenicek, Birru Lucha, </a:t>
            </a:r>
            <a:r>
              <a:rPr lang="en-US" sz="800" err="1">
                <a:solidFill>
                  <a:srgbClr val="000000"/>
                </a:solidFill>
              </a:rPr>
              <a:t>Hyae</a:t>
            </a:r>
            <a:r>
              <a:rPr lang="en-US" sz="800">
                <a:solidFill>
                  <a:srgbClr val="000000"/>
                </a:solidFill>
              </a:rPr>
              <a:t> Ryung Kim, and </a:t>
            </a:r>
            <a:r>
              <a:rPr lang="en-US" sz="800" dirty="0">
                <a:solidFill>
                  <a:srgbClr val="000000"/>
                </a:solidFill>
                <a:hlinkClick r:id="rId47"/>
              </a:rPr>
              <a:t>Gernot Wagner</a:t>
            </a:r>
            <a:r>
              <a:rPr lang="en-US" sz="800">
                <a:solidFill>
                  <a:srgbClr val="000000"/>
                </a:solidFill>
              </a:rPr>
              <a:t>. </a:t>
            </a:r>
            <a:r>
              <a:rPr lang="en-US" sz="800" dirty="0">
                <a:solidFill>
                  <a:srgbClr val="000000"/>
                </a:solidFill>
                <a:hlinkClick r:id="rId48"/>
              </a:rPr>
              <a:t>Share with attribution</a:t>
            </a:r>
            <a:r>
              <a:rPr lang="en-US" sz="800">
                <a:solidFill>
                  <a:srgbClr val="000000"/>
                </a:solidFill>
              </a:rPr>
              <a:t>: Lucha </a:t>
            </a:r>
            <a:r>
              <a:rPr lang="en-US" sz="800" i="1">
                <a:solidFill>
                  <a:srgbClr val="000000"/>
                </a:solidFill>
              </a:rPr>
              <a:t>et al., </a:t>
            </a:r>
            <a:r>
              <a:rPr lang="en-US" sz="800">
                <a:solidFill>
                  <a:srgbClr val="000000"/>
                </a:solidFill>
              </a:rPr>
              <a:t>“</a:t>
            </a:r>
            <a:r>
              <a:rPr lang="en-US" sz="800" dirty="0">
                <a:solidFill>
                  <a:srgbClr val="000000"/>
                </a:solidFill>
                <a:hlinkClick r:id="rId49"/>
              </a:rPr>
              <a:t>Storing Energy</a:t>
            </a:r>
            <a:r>
              <a:rPr lang="en-US" sz="800">
                <a:solidFill>
                  <a:srgbClr val="000000"/>
                </a:solidFill>
              </a:rPr>
              <a:t>” (4 March 2025). </a:t>
            </a:r>
            <a:endParaRPr lang="en-US" sz="800">
              <a:solidFill>
                <a:srgbClr val="000000"/>
              </a:solidFill>
              <a:cs typeface="Arial"/>
            </a:endParaRPr>
          </a:p>
        </p:txBody>
      </p:sp>
      <p:sp>
        <p:nvSpPr>
          <p:cNvPr id="4" name="Text Placeholder 10">
            <a:extLst>
              <a:ext uri="{FF2B5EF4-FFF2-40B4-BE49-F238E27FC236}">
                <a16:creationId xmlns:a16="http://schemas.microsoft.com/office/drawing/2014/main" id="{F053BC2D-941B-A45C-637F-082CE862B8A9}"/>
              </a:ext>
            </a:extLst>
          </p:cNvPr>
          <p:cNvSpPr>
            <a:spLocks noGrp="1"/>
          </p:cNvSpPr>
          <p:nvPr>
            <p:custDataLst>
              <p:tags r:id="rId3"/>
            </p:custDataLst>
          </p:nvPr>
        </p:nvSpPr>
        <p:spPr bwMode="auto">
          <a:xfrm>
            <a:off x="329184" y="1554480"/>
            <a:ext cx="328141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Share of EV sales across countries, </a:t>
            </a:r>
            <a:r>
              <a:rPr lang="en-US" sz="1400" dirty="0">
                <a:solidFill>
                  <a:srgbClr val="000000"/>
                </a:solidFill>
                <a:ea typeface="+mn-lt"/>
                <a:cs typeface="+mn-lt"/>
              </a:rPr>
              <a:t>%</a:t>
            </a:r>
            <a:endParaRPr lang="en-US" sz="1400" dirty="0"/>
          </a:p>
        </p:txBody>
      </p:sp>
      <p:cxnSp>
        <p:nvCxnSpPr>
          <p:cNvPr id="5" name="Straight Connector 4">
            <a:extLst>
              <a:ext uri="{FF2B5EF4-FFF2-40B4-BE49-F238E27FC236}">
                <a16:creationId xmlns:a16="http://schemas.microsoft.com/office/drawing/2014/main" id="{D47780CC-60A4-E51A-5744-40F99401BEC4}"/>
              </a:ext>
            </a:extLst>
          </p:cNvPr>
          <p:cNvCxnSpPr>
            <a:cxnSpLocks/>
          </p:cNvCxnSpPr>
          <p:nvPr/>
        </p:nvCxnSpPr>
        <p:spPr bwMode="gray">
          <a:xfrm>
            <a:off x="329184" y="1828800"/>
            <a:ext cx="79359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32CAD60C-2883-C2CB-4658-2AFB79CD908E}"/>
              </a:ext>
            </a:extLst>
          </p:cNvPr>
          <p:cNvCxnSpPr/>
          <p:nvPr>
            <p:custDataLst>
              <p:tags r:id="rId4"/>
            </p:custDataLst>
          </p:nvPr>
        </p:nvCxnSpPr>
        <p:spPr bwMode="gray">
          <a:xfrm>
            <a:off x="962025" y="5218113"/>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C9414BC7-16D4-DF1C-42A6-C4BFB67D4116}"/>
              </a:ext>
            </a:extLst>
          </p:cNvPr>
          <p:cNvCxnSpPr/>
          <p:nvPr>
            <p:custDataLst>
              <p:tags r:id="rId5"/>
            </p:custDataLst>
          </p:nvPr>
        </p:nvCxnSpPr>
        <p:spPr bwMode="gray">
          <a:xfrm>
            <a:off x="962025" y="4878388"/>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684392D4-C6C7-C63A-B5DD-B99B38D5D1FB}"/>
              </a:ext>
            </a:extLst>
          </p:cNvPr>
          <p:cNvCxnSpPr/>
          <p:nvPr>
            <p:custDataLst>
              <p:tags r:id="rId6"/>
            </p:custDataLst>
          </p:nvPr>
        </p:nvCxnSpPr>
        <p:spPr bwMode="gray">
          <a:xfrm>
            <a:off x="962025" y="4538663"/>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C77636C3-012B-6028-1944-16678DA9294C}"/>
              </a:ext>
            </a:extLst>
          </p:cNvPr>
          <p:cNvCxnSpPr/>
          <p:nvPr>
            <p:custDataLst>
              <p:tags r:id="rId7"/>
            </p:custDataLst>
          </p:nvPr>
        </p:nvCxnSpPr>
        <p:spPr bwMode="gray">
          <a:xfrm>
            <a:off x="962025" y="4198938"/>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17C43D52-673E-4145-B948-531094A165D6}"/>
              </a:ext>
            </a:extLst>
          </p:cNvPr>
          <p:cNvCxnSpPr/>
          <p:nvPr>
            <p:custDataLst>
              <p:tags r:id="rId8"/>
            </p:custDataLst>
          </p:nvPr>
        </p:nvCxnSpPr>
        <p:spPr bwMode="gray">
          <a:xfrm>
            <a:off x="962025" y="3860800"/>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9C69CD6D-3E2F-6B71-A5F6-26AFD366F9D9}"/>
              </a:ext>
            </a:extLst>
          </p:cNvPr>
          <p:cNvCxnSpPr/>
          <p:nvPr>
            <p:custDataLst>
              <p:tags r:id="rId9"/>
            </p:custDataLst>
          </p:nvPr>
        </p:nvCxnSpPr>
        <p:spPr bwMode="gray">
          <a:xfrm>
            <a:off x="962025" y="3521075"/>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1CEDE2DD-0406-77B2-7A0C-36324B6D1FD5}"/>
              </a:ext>
            </a:extLst>
          </p:cNvPr>
          <p:cNvCxnSpPr/>
          <p:nvPr>
            <p:custDataLst>
              <p:tags r:id="rId10"/>
            </p:custDataLst>
          </p:nvPr>
        </p:nvCxnSpPr>
        <p:spPr bwMode="gray">
          <a:xfrm>
            <a:off x="962025" y="3181350"/>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ADE18B78-0162-066D-17AC-5FC677E8F4A7}"/>
              </a:ext>
            </a:extLst>
          </p:cNvPr>
          <p:cNvCxnSpPr/>
          <p:nvPr>
            <p:custDataLst>
              <p:tags r:id="rId11"/>
            </p:custDataLst>
          </p:nvPr>
        </p:nvCxnSpPr>
        <p:spPr bwMode="gray">
          <a:xfrm>
            <a:off x="962025" y="2841625"/>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7DB1E57C-B367-1DA6-F2AE-9676BC7270E3}"/>
              </a:ext>
            </a:extLst>
          </p:cNvPr>
          <p:cNvCxnSpPr/>
          <p:nvPr>
            <p:custDataLst>
              <p:tags r:id="rId12"/>
            </p:custDataLst>
          </p:nvPr>
        </p:nvCxnSpPr>
        <p:spPr bwMode="gray">
          <a:xfrm>
            <a:off x="962025" y="2501900"/>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FAA67748-C067-AFB2-846D-1E1F1A71972C}"/>
              </a:ext>
            </a:extLst>
          </p:cNvPr>
          <p:cNvCxnSpPr/>
          <p:nvPr>
            <p:custDataLst>
              <p:tags r:id="rId13"/>
            </p:custDataLst>
          </p:nvPr>
        </p:nvCxnSpPr>
        <p:spPr bwMode="gray">
          <a:xfrm>
            <a:off x="962025" y="2162175"/>
            <a:ext cx="6569075"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7" name="Chart 6">
            <a:extLst>
              <a:ext uri="{FF2B5EF4-FFF2-40B4-BE49-F238E27FC236}">
                <a16:creationId xmlns:a16="http://schemas.microsoft.com/office/drawing/2014/main" id="{7ECFADFB-00B2-AAB1-91F8-E798F118F3AD}"/>
              </a:ext>
            </a:extLst>
          </p:cNvPr>
          <p:cNvGraphicFramePr/>
          <p:nvPr>
            <p:custDataLst>
              <p:tags r:id="rId14"/>
            </p:custDataLst>
            <p:extLst>
              <p:ext uri="{D42A27DB-BD31-4B8C-83A1-F6EECF244321}">
                <p14:modId xmlns:p14="http://schemas.microsoft.com/office/powerpoint/2010/main" val="2253084591"/>
              </p:ext>
            </p:extLst>
          </p:nvPr>
        </p:nvGraphicFramePr>
        <p:xfrm>
          <a:off x="366713" y="1855788"/>
          <a:ext cx="7562850" cy="4210050"/>
        </p:xfrm>
        <a:graphic>
          <a:graphicData uri="http://schemas.openxmlformats.org/drawingml/2006/chart">
            <c:chart xmlns:c="http://schemas.openxmlformats.org/drawingml/2006/chart" xmlns:r="http://schemas.openxmlformats.org/officeDocument/2006/relationships" r:id="rId50"/>
          </a:graphicData>
        </a:graphic>
      </p:graphicFrame>
      <p:cxnSp>
        <p:nvCxnSpPr>
          <p:cNvPr id="137" name="Straight Connector 136">
            <a:extLst>
              <a:ext uri="{FF2B5EF4-FFF2-40B4-BE49-F238E27FC236}">
                <a16:creationId xmlns:a16="http://schemas.microsoft.com/office/drawing/2014/main" id="{659B82CD-0DEF-BA7E-3994-E94B9A28B4F4}"/>
              </a:ext>
            </a:extLst>
          </p:cNvPr>
          <p:cNvCxnSpPr/>
          <p:nvPr>
            <p:custDataLst>
              <p:tags r:id="rId15"/>
            </p:custDataLst>
          </p:nvPr>
        </p:nvCxnSpPr>
        <p:spPr bwMode="auto">
          <a:xfrm>
            <a:off x="7531100" y="5091113"/>
            <a:ext cx="0" cy="444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7" name="Straight Connector 146">
            <a:extLst>
              <a:ext uri="{FF2B5EF4-FFF2-40B4-BE49-F238E27FC236}">
                <a16:creationId xmlns:a16="http://schemas.microsoft.com/office/drawing/2014/main" id="{935AC1C1-BA5C-6082-B570-744C889EA4FA}"/>
              </a:ext>
            </a:extLst>
          </p:cNvPr>
          <p:cNvCxnSpPr/>
          <p:nvPr>
            <p:custDataLst>
              <p:tags r:id="rId16"/>
            </p:custDataLst>
          </p:nvPr>
        </p:nvCxnSpPr>
        <p:spPr bwMode="auto">
          <a:xfrm>
            <a:off x="7531100" y="5430838"/>
            <a:ext cx="0" cy="444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1360BA50-9787-F5C6-470B-BE51A5D1AF4B}"/>
              </a:ext>
            </a:extLst>
          </p:cNvPr>
          <p:cNvCxnSpPr/>
          <p:nvPr>
            <p:custDataLst>
              <p:tags r:id="rId17"/>
            </p:custDataLst>
          </p:nvPr>
        </p:nvCxnSpPr>
        <p:spPr bwMode="auto">
          <a:xfrm flipH="1">
            <a:off x="7648575" y="4635500"/>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345DC8C0-E241-9DAE-EF25-2214D3A95FB3}"/>
              </a:ext>
            </a:extLst>
          </p:cNvPr>
          <p:cNvCxnSpPr/>
          <p:nvPr>
            <p:custDataLst>
              <p:tags r:id="rId18"/>
            </p:custDataLst>
          </p:nvPr>
        </p:nvCxnSpPr>
        <p:spPr bwMode="auto">
          <a:xfrm flipH="1">
            <a:off x="7648575" y="3844925"/>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BB1A411A-FABA-F79C-57E6-B750E32D4772}"/>
              </a:ext>
            </a:extLst>
          </p:cNvPr>
          <p:cNvCxnSpPr/>
          <p:nvPr>
            <p:custDataLst>
              <p:tags r:id="rId19"/>
            </p:custDataLst>
          </p:nvPr>
        </p:nvCxnSpPr>
        <p:spPr bwMode="auto">
          <a:xfrm flipH="1">
            <a:off x="7569200" y="3844925"/>
            <a:ext cx="79375" cy="422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E5762268-8927-0BC3-B687-0209BA99A08C}"/>
              </a:ext>
            </a:extLst>
          </p:cNvPr>
          <p:cNvCxnSpPr/>
          <p:nvPr>
            <p:custDataLst>
              <p:tags r:id="rId20"/>
            </p:custDataLst>
          </p:nvPr>
        </p:nvCxnSpPr>
        <p:spPr bwMode="auto">
          <a:xfrm flipH="1">
            <a:off x="7648575" y="4108450"/>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5" name="Straight Connector 164">
            <a:extLst>
              <a:ext uri="{FF2B5EF4-FFF2-40B4-BE49-F238E27FC236}">
                <a16:creationId xmlns:a16="http://schemas.microsoft.com/office/drawing/2014/main" id="{C31E2DA6-84CD-B6ED-4286-5DDD91892282}"/>
              </a:ext>
            </a:extLst>
          </p:cNvPr>
          <p:cNvCxnSpPr/>
          <p:nvPr>
            <p:custDataLst>
              <p:tags r:id="rId21"/>
            </p:custDataLst>
          </p:nvPr>
        </p:nvCxnSpPr>
        <p:spPr bwMode="auto">
          <a:xfrm flipH="1">
            <a:off x="7569200" y="4108450"/>
            <a:ext cx="79375" cy="6350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F41CFDBE-0C07-4FA4-01E7-C2A05866DB28}"/>
              </a:ext>
            </a:extLst>
          </p:cNvPr>
          <p:cNvCxnSpPr/>
          <p:nvPr>
            <p:custDataLst>
              <p:tags r:id="rId22"/>
            </p:custDataLst>
          </p:nvPr>
        </p:nvCxnSpPr>
        <p:spPr bwMode="auto">
          <a:xfrm flipH="1">
            <a:off x="7648575" y="5162550"/>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9" name="Straight Connector 128">
            <a:extLst>
              <a:ext uri="{FF2B5EF4-FFF2-40B4-BE49-F238E27FC236}">
                <a16:creationId xmlns:a16="http://schemas.microsoft.com/office/drawing/2014/main" id="{36FB0A9F-F47B-FFC9-90D2-CF6CEB9965D5}"/>
              </a:ext>
            </a:extLst>
          </p:cNvPr>
          <p:cNvCxnSpPr/>
          <p:nvPr>
            <p:custDataLst>
              <p:tags r:id="rId23"/>
            </p:custDataLst>
          </p:nvPr>
        </p:nvCxnSpPr>
        <p:spPr bwMode="auto">
          <a:xfrm flipH="1">
            <a:off x="7569200" y="5162550"/>
            <a:ext cx="79375" cy="1270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ECAC9D3B-619D-0F72-F197-156A224408FB}"/>
              </a:ext>
            </a:extLst>
          </p:cNvPr>
          <p:cNvCxnSpPr/>
          <p:nvPr>
            <p:custDataLst>
              <p:tags r:id="rId24"/>
            </p:custDataLst>
          </p:nvPr>
        </p:nvCxnSpPr>
        <p:spPr bwMode="auto">
          <a:xfrm flipH="1">
            <a:off x="7648575" y="4899025"/>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0" name="Straight Connector 129">
            <a:extLst>
              <a:ext uri="{FF2B5EF4-FFF2-40B4-BE49-F238E27FC236}">
                <a16:creationId xmlns:a16="http://schemas.microsoft.com/office/drawing/2014/main" id="{BD106209-9FF5-C9EF-ED88-0D5FE9FE0246}"/>
              </a:ext>
            </a:extLst>
          </p:cNvPr>
          <p:cNvCxnSpPr/>
          <p:nvPr>
            <p:custDataLst>
              <p:tags r:id="rId25"/>
            </p:custDataLst>
          </p:nvPr>
        </p:nvCxnSpPr>
        <p:spPr bwMode="auto">
          <a:xfrm flipH="1">
            <a:off x="7569200" y="4899025"/>
            <a:ext cx="79375" cy="3365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54BE0670-2CFF-BC91-9ED2-452A38B704A3}"/>
              </a:ext>
            </a:extLst>
          </p:cNvPr>
          <p:cNvCxnSpPr/>
          <p:nvPr>
            <p:custDataLst>
              <p:tags r:id="rId26"/>
            </p:custDataLst>
          </p:nvPr>
        </p:nvCxnSpPr>
        <p:spPr bwMode="auto">
          <a:xfrm flipH="1">
            <a:off x="7648575" y="4371975"/>
            <a:ext cx="1238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E05DA34B-4D4E-7C9B-2F11-5752A71B5BBD}"/>
              </a:ext>
            </a:extLst>
          </p:cNvPr>
          <p:cNvCxnSpPr/>
          <p:nvPr>
            <p:custDataLst>
              <p:tags r:id="rId27"/>
            </p:custDataLst>
          </p:nvPr>
        </p:nvCxnSpPr>
        <p:spPr bwMode="auto">
          <a:xfrm flipH="1">
            <a:off x="7569200" y="4371975"/>
            <a:ext cx="79375" cy="5746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7" name="Straight Connector 126">
            <a:extLst>
              <a:ext uri="{FF2B5EF4-FFF2-40B4-BE49-F238E27FC236}">
                <a16:creationId xmlns:a16="http://schemas.microsoft.com/office/drawing/2014/main" id="{D415A527-076F-6EA7-41D6-447607FD02A3}"/>
              </a:ext>
            </a:extLst>
          </p:cNvPr>
          <p:cNvCxnSpPr/>
          <p:nvPr>
            <p:custDataLst>
              <p:tags r:id="rId28"/>
            </p:custDataLst>
          </p:nvPr>
        </p:nvCxnSpPr>
        <p:spPr bwMode="auto">
          <a:xfrm flipH="1">
            <a:off x="7569200" y="4635500"/>
            <a:ext cx="79375" cy="5143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useBgFill="1">
        <p:nvSpPr>
          <p:cNvPr id="136" name="Text Placeholder 10">
            <a:extLst>
              <a:ext uri="{FF2B5EF4-FFF2-40B4-BE49-F238E27FC236}">
                <a16:creationId xmlns:a16="http://schemas.microsoft.com/office/drawing/2014/main" id="{B87F6315-1A6F-0D1C-31EC-EE1869800D72}"/>
              </a:ext>
            </a:extLst>
          </p:cNvPr>
          <p:cNvSpPr txBox="1">
            <a:spLocks/>
          </p:cNvSpPr>
          <p:nvPr>
            <p:custDataLst>
              <p:tags r:id="rId29"/>
            </p:custDataLst>
          </p:nvPr>
        </p:nvSpPr>
        <p:spPr bwMode="gray">
          <a:xfrm>
            <a:off x="7407275" y="4878388"/>
            <a:ext cx="247650"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1DD1971-D5F6-41C8-A04C-A52B3BA60977}" type="datetime'''''''''1''''2'''''">
              <a:rPr lang="en-US" altLang="en-US" sz="1400" smtClean="0">
                <a:effectLst/>
              </a:rPr>
              <a:pPr marL="0" indent="0" algn="ctr">
                <a:spcBef>
                  <a:spcPct val="0"/>
                </a:spcBef>
                <a:spcAft>
                  <a:spcPct val="0"/>
                </a:spcAft>
                <a:buNone/>
              </a:pPr>
              <a:t>12</a:t>
            </a:fld>
            <a:endParaRPr lang="en-US" sz="1400"/>
          </a:p>
        </p:txBody>
      </p:sp>
      <p:sp useBgFill="1">
        <p:nvSpPr>
          <p:cNvPr id="47" name="Text Placeholder 10">
            <a:extLst>
              <a:ext uri="{FF2B5EF4-FFF2-40B4-BE49-F238E27FC236}">
                <a16:creationId xmlns:a16="http://schemas.microsoft.com/office/drawing/2014/main" id="{40378564-AB97-43B2-8E5B-8C7EAF9E0CE6}"/>
              </a:ext>
            </a:extLst>
          </p:cNvPr>
          <p:cNvSpPr txBox="1">
            <a:spLocks/>
          </p:cNvSpPr>
          <p:nvPr>
            <p:custDataLst>
              <p:tags r:id="rId30"/>
            </p:custDataLst>
          </p:nvPr>
        </p:nvSpPr>
        <p:spPr bwMode="gray">
          <a:xfrm>
            <a:off x="7407275" y="4471989"/>
            <a:ext cx="247650"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28ACA59-3DA6-40C7-845A-ED7764EFA155}" type="datetime'''2''''''''''4'''''''''''''''''''''''''">
              <a:rPr lang="en-US" altLang="en-US" sz="1400" smtClean="0">
                <a:effectLst/>
              </a:rPr>
              <a:pPr marL="0" indent="0" algn="ctr">
                <a:spcBef>
                  <a:spcPct val="0"/>
                </a:spcBef>
                <a:spcAft>
                  <a:spcPct val="0"/>
                </a:spcAft>
                <a:buNone/>
              </a:pPr>
              <a:t>24</a:t>
            </a:fld>
            <a:endParaRPr lang="en-US" sz="1400"/>
          </a:p>
        </p:txBody>
      </p:sp>
      <p:sp useBgFill="1">
        <p:nvSpPr>
          <p:cNvPr id="146" name="Text Placeholder 10">
            <a:extLst>
              <a:ext uri="{FF2B5EF4-FFF2-40B4-BE49-F238E27FC236}">
                <a16:creationId xmlns:a16="http://schemas.microsoft.com/office/drawing/2014/main" id="{E31EDC4A-17F4-A2B5-2639-48ED2991B6A3}"/>
              </a:ext>
            </a:extLst>
          </p:cNvPr>
          <p:cNvSpPr txBox="1">
            <a:spLocks/>
          </p:cNvSpPr>
          <p:nvPr>
            <p:custDataLst>
              <p:tags r:id="rId31"/>
            </p:custDataLst>
          </p:nvPr>
        </p:nvSpPr>
        <p:spPr bwMode="gray">
          <a:xfrm>
            <a:off x="7456488" y="5218113"/>
            <a:ext cx="14922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3FD6627-8F44-450D-B96F-9BE61BA143B2}" type="datetime'''''''''''''''''''''''2'''''''''''''''''''">
              <a:rPr lang="en-US" altLang="en-US" sz="1400" smtClean="0">
                <a:effectLst/>
              </a:rPr>
              <a:pPr marL="0" indent="0" algn="ctr">
                <a:spcBef>
                  <a:spcPct val="0"/>
                </a:spcBef>
                <a:spcAft>
                  <a:spcPct val="0"/>
                </a:spcAft>
                <a:buNone/>
              </a:pPr>
              <a:t>2</a:t>
            </a:fld>
            <a:endParaRPr lang="en-US" sz="1400"/>
          </a:p>
        </p:txBody>
      </p:sp>
      <p:sp useBgFill="1">
        <p:nvSpPr>
          <p:cNvPr id="48" name="Text Placeholder 10">
            <a:extLst>
              <a:ext uri="{FF2B5EF4-FFF2-40B4-BE49-F238E27FC236}">
                <a16:creationId xmlns:a16="http://schemas.microsoft.com/office/drawing/2014/main" id="{EF59DD3A-3EA9-5503-679E-35C9E52C62F4}"/>
              </a:ext>
            </a:extLst>
          </p:cNvPr>
          <p:cNvSpPr txBox="1">
            <a:spLocks/>
          </p:cNvSpPr>
          <p:nvPr>
            <p:custDataLst>
              <p:tags r:id="rId32"/>
            </p:custDataLst>
          </p:nvPr>
        </p:nvSpPr>
        <p:spPr bwMode="gray">
          <a:xfrm>
            <a:off x="7407275" y="2128839"/>
            <a:ext cx="247650"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689FCD6-3F34-4112-8ED0-AB1F7D73D5EA}" type="datetime'''''''''''''''''''''''''9''''''''''''''''''''''''''''''''3'">
              <a:rPr lang="en-US" altLang="en-US" sz="1400" smtClean="0">
                <a:effectLst/>
              </a:rPr>
              <a:pPr marL="0" indent="0" algn="ctr">
                <a:spcBef>
                  <a:spcPct val="0"/>
                </a:spcBef>
                <a:spcAft>
                  <a:spcPct val="0"/>
                </a:spcAft>
                <a:buNone/>
              </a:pPr>
              <a:t>93</a:t>
            </a:fld>
            <a:endParaRPr lang="en-US" sz="1400"/>
          </a:p>
        </p:txBody>
      </p:sp>
      <p:sp>
        <p:nvSpPr>
          <p:cNvPr id="87" name="Text Placeholder 10">
            <a:extLst>
              <a:ext uri="{FF2B5EF4-FFF2-40B4-BE49-F238E27FC236}">
                <a16:creationId xmlns:a16="http://schemas.microsoft.com/office/drawing/2014/main" id="{02B4529C-BA45-C22E-FFEA-69900350331B}"/>
              </a:ext>
            </a:extLst>
          </p:cNvPr>
          <p:cNvSpPr txBox="1">
            <a:spLocks/>
          </p:cNvSpPr>
          <p:nvPr>
            <p:custDataLst>
              <p:tags r:id="rId33"/>
            </p:custDataLst>
          </p:nvPr>
        </p:nvSpPr>
        <p:spPr bwMode="auto">
          <a:xfrm>
            <a:off x="7797800" y="4529138"/>
            <a:ext cx="6905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97CD071-4796-4A23-B7FA-CE00C13E9F09}" type="datetime'''Aus''''''''''''''''''''''tr''a''''l''i''''''''''''a'''''''">
              <a:rPr lang="en-US" altLang="en-US" sz="1400" smtClean="0">
                <a:solidFill>
                  <a:schemeClr val="accent1"/>
                </a:solidFill>
                <a:effectLst/>
              </a:rPr>
              <a:pPr marL="0" indent="0">
                <a:spcBef>
                  <a:spcPct val="0"/>
                </a:spcBef>
                <a:spcAft>
                  <a:spcPct val="0"/>
                </a:spcAft>
                <a:buNone/>
              </a:pPr>
              <a:t>Australia</a:t>
            </a:fld>
            <a:endParaRPr lang="en-US" sz="1400">
              <a:solidFill>
                <a:schemeClr val="accent1"/>
              </a:solidFill>
            </a:endParaRPr>
          </a:p>
        </p:txBody>
      </p:sp>
      <p:sp>
        <p:nvSpPr>
          <p:cNvPr id="90" name="Text Placeholder 10">
            <a:extLst>
              <a:ext uri="{FF2B5EF4-FFF2-40B4-BE49-F238E27FC236}">
                <a16:creationId xmlns:a16="http://schemas.microsoft.com/office/drawing/2014/main" id="{72D608DB-C9AE-7322-339B-D1DA33651084}"/>
              </a:ext>
            </a:extLst>
          </p:cNvPr>
          <p:cNvSpPr txBox="1">
            <a:spLocks/>
          </p:cNvSpPr>
          <p:nvPr>
            <p:custDataLst>
              <p:tags r:id="rId34"/>
            </p:custDataLst>
          </p:nvPr>
        </p:nvSpPr>
        <p:spPr bwMode="auto">
          <a:xfrm>
            <a:off x="7797800" y="3738563"/>
            <a:ext cx="463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48A397C-7A1A-4C25-A26C-D5E29703C8F8}" type="datetime'''C''''''''''''h''i''''''''n''''''''''a'">
              <a:rPr lang="en-US" altLang="en-US" sz="1400" smtClean="0">
                <a:solidFill>
                  <a:srgbClr val="C00000"/>
                </a:solidFill>
                <a:effectLst/>
              </a:rPr>
              <a:pPr marL="0" indent="0">
                <a:spcBef>
                  <a:spcPct val="0"/>
                </a:spcBef>
                <a:spcAft>
                  <a:spcPct val="0"/>
                </a:spcAft>
                <a:buNone/>
              </a:pPr>
              <a:t>China</a:t>
            </a:fld>
            <a:endParaRPr lang="en-US" sz="1400">
              <a:solidFill>
                <a:srgbClr val="C00000"/>
              </a:solidFill>
            </a:endParaRPr>
          </a:p>
        </p:txBody>
      </p:sp>
      <p:sp>
        <p:nvSpPr>
          <p:cNvPr id="158" name="Text Placeholder 10">
            <a:extLst>
              <a:ext uri="{FF2B5EF4-FFF2-40B4-BE49-F238E27FC236}">
                <a16:creationId xmlns:a16="http://schemas.microsoft.com/office/drawing/2014/main" id="{C30B033C-CB96-671F-365A-3A9343CE7597}"/>
              </a:ext>
            </a:extLst>
          </p:cNvPr>
          <p:cNvSpPr txBox="1">
            <a:spLocks/>
          </p:cNvSpPr>
          <p:nvPr>
            <p:custDataLst>
              <p:tags r:id="rId35"/>
            </p:custDataLst>
          </p:nvPr>
        </p:nvSpPr>
        <p:spPr bwMode="auto">
          <a:xfrm>
            <a:off x="7797800" y="4002088"/>
            <a:ext cx="7286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CBC65F3-5EB5-4990-A84A-B38017809CD6}" type="datetime'''''''''G''''''''''''''''''''e''''r''''''ma''''''''n''y'''">
              <a:rPr lang="en-US" altLang="en-US" sz="1400" smtClean="0">
                <a:solidFill>
                  <a:srgbClr val="195345"/>
                </a:solidFill>
              </a:rPr>
              <a:pPr marL="0" indent="0">
                <a:spcBef>
                  <a:spcPct val="0"/>
                </a:spcBef>
                <a:spcAft>
                  <a:spcPct val="0"/>
                </a:spcAft>
                <a:buNone/>
              </a:pPr>
              <a:t>Germany</a:t>
            </a:fld>
            <a:endParaRPr lang="en-US" sz="1400">
              <a:solidFill>
                <a:srgbClr val="195345"/>
              </a:solidFill>
            </a:endParaRPr>
          </a:p>
        </p:txBody>
      </p:sp>
      <p:sp>
        <p:nvSpPr>
          <p:cNvPr id="89" name="Text Placeholder 10">
            <a:extLst>
              <a:ext uri="{FF2B5EF4-FFF2-40B4-BE49-F238E27FC236}">
                <a16:creationId xmlns:a16="http://schemas.microsoft.com/office/drawing/2014/main" id="{A2E601E3-D6D7-FCC1-DDF2-70C174895685}"/>
              </a:ext>
            </a:extLst>
          </p:cNvPr>
          <p:cNvSpPr txBox="1">
            <a:spLocks/>
          </p:cNvSpPr>
          <p:nvPr>
            <p:custDataLst>
              <p:tags r:id="rId36"/>
            </p:custDataLst>
          </p:nvPr>
        </p:nvSpPr>
        <p:spPr bwMode="auto">
          <a:xfrm>
            <a:off x="7797800" y="5319713"/>
            <a:ext cx="3841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56C4B11-321F-4F37-A448-8E4A1E74A717}" type="datetime'I''''''''''''''''''n''''''''''''''''''''''''di''''a'''">
              <a:rPr lang="en-US" altLang="en-US" sz="1400" smtClean="0">
                <a:solidFill>
                  <a:schemeClr val="accent4"/>
                </a:solidFill>
                <a:effectLst/>
              </a:rPr>
              <a:pPr marL="0" indent="0">
                <a:spcBef>
                  <a:spcPct val="0"/>
                </a:spcBef>
                <a:spcAft>
                  <a:spcPct val="0"/>
                </a:spcAft>
                <a:buNone/>
              </a:pPr>
              <a:t>India</a:t>
            </a:fld>
            <a:endParaRPr lang="en-US" sz="1400">
              <a:solidFill>
                <a:schemeClr val="accent4"/>
              </a:solidFill>
            </a:endParaRPr>
          </a:p>
        </p:txBody>
      </p:sp>
      <p:sp>
        <p:nvSpPr>
          <p:cNvPr id="85" name="Text Placeholder 10">
            <a:extLst>
              <a:ext uri="{FF2B5EF4-FFF2-40B4-BE49-F238E27FC236}">
                <a16:creationId xmlns:a16="http://schemas.microsoft.com/office/drawing/2014/main" id="{FD101AF0-5FCD-A7B7-94E0-A32AF5B39EDA}"/>
              </a:ext>
            </a:extLst>
          </p:cNvPr>
          <p:cNvSpPr txBox="1">
            <a:spLocks/>
          </p:cNvSpPr>
          <p:nvPr>
            <p:custDataLst>
              <p:tags r:id="rId37"/>
            </p:custDataLst>
          </p:nvPr>
        </p:nvSpPr>
        <p:spPr bwMode="auto">
          <a:xfrm>
            <a:off x="7797800" y="5056188"/>
            <a:ext cx="473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BA4477B-A118-4693-8A25-A0DFF26ED038}" type="datetime'''''''''''''''''''''''''''''''Ko''''''r''e''''''''''a'''''''">
              <a:rPr lang="en-US" altLang="en-US" sz="1400" smtClean="0">
                <a:solidFill>
                  <a:schemeClr val="accent5"/>
                </a:solidFill>
                <a:effectLst/>
              </a:rPr>
              <a:pPr marL="0" indent="0">
                <a:spcBef>
                  <a:spcPct val="0"/>
                </a:spcBef>
                <a:spcAft>
                  <a:spcPct val="0"/>
                </a:spcAft>
                <a:buNone/>
              </a:pPr>
              <a:t>Korea</a:t>
            </a:fld>
            <a:endParaRPr lang="en-US" sz="1400">
              <a:solidFill>
                <a:schemeClr val="accent5"/>
              </a:solidFill>
            </a:endParaRPr>
          </a:p>
        </p:txBody>
      </p:sp>
      <p:sp>
        <p:nvSpPr>
          <p:cNvPr id="88" name="Text Placeholder 10">
            <a:extLst>
              <a:ext uri="{FF2B5EF4-FFF2-40B4-BE49-F238E27FC236}">
                <a16:creationId xmlns:a16="http://schemas.microsoft.com/office/drawing/2014/main" id="{B0945017-E697-2F9F-94D4-F06E2668A4A3}"/>
              </a:ext>
            </a:extLst>
          </p:cNvPr>
          <p:cNvSpPr txBox="1">
            <a:spLocks/>
          </p:cNvSpPr>
          <p:nvPr>
            <p:custDataLst>
              <p:tags r:id="rId38"/>
            </p:custDataLst>
          </p:nvPr>
        </p:nvSpPr>
        <p:spPr bwMode="auto">
          <a:xfrm>
            <a:off x="7797800" y="2293938"/>
            <a:ext cx="6016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E20530E-2278-4D13-816E-E995935E398C}" type="datetime'''''''''''''''N''''''''o''r''''wa''''y'''''''''''''''''''">
              <a:rPr lang="en-US" altLang="en-US" sz="1400" smtClean="0">
                <a:solidFill>
                  <a:schemeClr val="accent6"/>
                </a:solidFill>
                <a:effectLst/>
              </a:rPr>
              <a:pPr marL="0" indent="0">
                <a:spcBef>
                  <a:spcPct val="0"/>
                </a:spcBef>
                <a:spcAft>
                  <a:spcPct val="0"/>
                </a:spcAft>
                <a:buNone/>
              </a:pPr>
              <a:t>Norway</a:t>
            </a:fld>
            <a:endParaRPr lang="en-US" sz="1400">
              <a:solidFill>
                <a:schemeClr val="accent6"/>
              </a:solidFill>
            </a:endParaRPr>
          </a:p>
        </p:txBody>
      </p:sp>
      <p:sp>
        <p:nvSpPr>
          <p:cNvPr id="83" name="Text Placeholder 10">
            <a:extLst>
              <a:ext uri="{FF2B5EF4-FFF2-40B4-BE49-F238E27FC236}">
                <a16:creationId xmlns:a16="http://schemas.microsoft.com/office/drawing/2014/main" id="{C7B5030A-B490-9480-34DF-C9E00658618C}"/>
              </a:ext>
            </a:extLst>
          </p:cNvPr>
          <p:cNvSpPr txBox="1">
            <a:spLocks/>
          </p:cNvSpPr>
          <p:nvPr>
            <p:custDataLst>
              <p:tags r:id="rId39"/>
            </p:custDataLst>
          </p:nvPr>
        </p:nvSpPr>
        <p:spPr bwMode="auto">
          <a:xfrm>
            <a:off x="7797800" y="4792663"/>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400">
                <a:solidFill>
                  <a:schemeClr val="accent6">
                    <a:lumMod val="75000"/>
                  </a:schemeClr>
                </a:solidFill>
                <a:effectLst/>
              </a:rPr>
              <a:t>U.S.</a:t>
            </a:r>
            <a:endParaRPr lang="en-US" sz="1400">
              <a:solidFill>
                <a:schemeClr val="accent6">
                  <a:lumMod val="75000"/>
                </a:schemeClr>
              </a:solidFill>
            </a:endParaRPr>
          </a:p>
        </p:txBody>
      </p:sp>
      <p:sp>
        <p:nvSpPr>
          <p:cNvPr id="86" name="Text Placeholder 10">
            <a:extLst>
              <a:ext uri="{FF2B5EF4-FFF2-40B4-BE49-F238E27FC236}">
                <a16:creationId xmlns:a16="http://schemas.microsoft.com/office/drawing/2014/main" id="{07F0FFAE-6BA8-F619-E5AB-51AA1785EDEE}"/>
              </a:ext>
            </a:extLst>
          </p:cNvPr>
          <p:cNvSpPr txBox="1">
            <a:spLocks/>
          </p:cNvSpPr>
          <p:nvPr>
            <p:custDataLst>
              <p:tags r:id="rId40"/>
            </p:custDataLst>
          </p:nvPr>
        </p:nvSpPr>
        <p:spPr bwMode="auto">
          <a:xfrm>
            <a:off x="7797800" y="4265613"/>
            <a:ext cx="5000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A1C0CC4-E7DF-4172-96E6-8390FBF11DA0}" type="datetime'''''W''''''''''''o''rl''''''''''''''''''''''''d'''''''''''''''">
              <a:rPr lang="en-US" altLang="en-US" sz="1400" b="1" smtClean="0">
                <a:effectLst/>
              </a:rPr>
              <a:pPr marL="0" indent="0">
                <a:spcBef>
                  <a:spcPct val="0"/>
                </a:spcBef>
                <a:spcAft>
                  <a:spcPct val="0"/>
                </a:spcAft>
                <a:buNone/>
              </a:pPr>
              <a:t>World</a:t>
            </a:fld>
            <a:endParaRPr lang="en-US" sz="1400" b="1"/>
          </a:p>
        </p:txBody>
      </p:sp>
      <p:sp>
        <p:nvSpPr>
          <p:cNvPr id="67" name="TextBox 8">
            <a:extLst>
              <a:ext uri="{FF2B5EF4-FFF2-40B4-BE49-F238E27FC236}">
                <a16:creationId xmlns:a16="http://schemas.microsoft.com/office/drawing/2014/main" id="{F773D6FE-12B7-38C3-E6F0-CEF62FF5206A}"/>
              </a:ext>
            </a:extLst>
          </p:cNvPr>
          <p:cNvSpPr txBox="1"/>
          <p:nvPr/>
        </p:nvSpPr>
        <p:spPr bwMode="gray">
          <a:xfrm>
            <a:off x="8674100" y="1554480"/>
            <a:ext cx="3214688" cy="3977953"/>
          </a:xfrm>
          <a:prstGeom prst="rect">
            <a:avLst/>
          </a:prstGeom>
          <a:solidFill>
            <a:srgbClr val="E3E8EE"/>
          </a:solidFill>
        </p:spPr>
        <p:txBody>
          <a:bodyPr wrap="square" lIns="136800" tIns="137160" rIns="274320" bIns="137160" rtlCol="0" anchor="t">
            <a:noAutofit/>
          </a:bodyPr>
          <a:lstStyle/>
          <a:p>
            <a:pPr marL="0" indent="0">
              <a:spcAft>
                <a:spcPts val="600"/>
              </a:spcAft>
              <a:buNone/>
            </a:pPr>
            <a:r>
              <a:rPr lang="en-US" sz="1250" b="1" dirty="0"/>
              <a:t>Observations   </a:t>
            </a:r>
          </a:p>
          <a:p>
            <a:pPr marL="171450" indent="-171450">
              <a:spcAft>
                <a:spcPts val="600"/>
              </a:spcAft>
              <a:buFont typeface="Arial" panose="020B0604020202020204" pitchFamily="34" charset="0"/>
              <a:buChar char="•"/>
            </a:pPr>
            <a:r>
              <a:rPr lang="en-US" sz="1050" b="1" dirty="0">
                <a:ea typeface="+mn-lt"/>
                <a:cs typeface="+mn-lt"/>
              </a:rPr>
              <a:t>EV sales are accelerating </a:t>
            </a:r>
            <a:r>
              <a:rPr lang="en-US" sz="1050" dirty="0">
                <a:ea typeface="+mn-lt"/>
                <a:cs typeface="+mn-lt"/>
              </a:rPr>
              <a:t>at different years for different countries; following a similar S-curve, </a:t>
            </a:r>
            <a:r>
              <a:rPr lang="en-US" sz="1050" b="1" dirty="0">
                <a:ea typeface="+mn-lt"/>
                <a:cs typeface="+mn-lt"/>
              </a:rPr>
              <a:t>exponential growth was observed when EV share reached 1%.</a:t>
            </a:r>
          </a:p>
          <a:p>
            <a:pPr marL="171450" indent="-171450">
              <a:spcAft>
                <a:spcPts val="600"/>
              </a:spcAft>
              <a:buFont typeface="Arial" panose="020B0604020202020204" pitchFamily="34" charset="0"/>
              <a:buChar char="•"/>
            </a:pPr>
            <a:r>
              <a:rPr lang="en-US" sz="1050" dirty="0">
                <a:ea typeface="+mn-lt"/>
                <a:cs typeface="+mn-lt"/>
              </a:rPr>
              <a:t>Most EV leaders are from </a:t>
            </a:r>
            <a:r>
              <a:rPr lang="en-US" sz="1050" b="1" dirty="0">
                <a:ea typeface="+mn-lt"/>
                <a:cs typeface="+mn-lt"/>
              </a:rPr>
              <a:t>high-income countries</a:t>
            </a:r>
            <a:r>
              <a:rPr lang="en-US" sz="1050" dirty="0">
                <a:ea typeface="+mn-lt"/>
                <a:cs typeface="+mn-lt"/>
              </a:rPr>
              <a:t>, where EV growth is supported by </a:t>
            </a:r>
            <a:r>
              <a:rPr lang="en-US" sz="1050" b="1" dirty="0">
                <a:ea typeface="+mn-lt"/>
                <a:cs typeface="+mn-lt"/>
              </a:rPr>
              <a:t>government policy and financial incentives, </a:t>
            </a:r>
            <a:r>
              <a:rPr lang="en-US" sz="1050" dirty="0">
                <a:ea typeface="+mn-lt"/>
                <a:cs typeface="+mn-lt"/>
              </a:rPr>
              <a:t>enabling the cost of EV to fall.</a:t>
            </a:r>
          </a:p>
          <a:p>
            <a:pPr marL="171450" indent="-171450">
              <a:spcAft>
                <a:spcPts val="600"/>
              </a:spcAft>
              <a:buFont typeface="Arial" panose="020B0604020202020204" pitchFamily="34" charset="0"/>
              <a:buChar char="•"/>
            </a:pPr>
            <a:r>
              <a:rPr lang="en-US" sz="1050" b="1" dirty="0">
                <a:ea typeface="+mn-lt"/>
                <a:cs typeface="+mn-lt"/>
              </a:rPr>
              <a:t>Norway is currently leading </a:t>
            </a:r>
            <a:r>
              <a:rPr lang="en-US" sz="1050" dirty="0">
                <a:ea typeface="+mn-lt"/>
                <a:cs typeface="+mn-lt"/>
              </a:rPr>
              <a:t>with &gt;90% share of EV sales, while</a:t>
            </a:r>
            <a:r>
              <a:rPr lang="en-US" sz="1050" b="1" dirty="0">
                <a:ea typeface="+mn-lt"/>
                <a:cs typeface="+mn-lt"/>
              </a:rPr>
              <a:t> China is the biggest EV player</a:t>
            </a:r>
            <a:r>
              <a:rPr lang="en-US" sz="1050" dirty="0">
                <a:ea typeface="+mn-lt"/>
                <a:cs typeface="+mn-lt"/>
              </a:rPr>
              <a:t>. </a:t>
            </a:r>
          </a:p>
          <a:p>
            <a:pPr marL="171450" indent="-171450">
              <a:spcAft>
                <a:spcPts val="600"/>
              </a:spcAft>
              <a:buFont typeface="Arial" panose="020B0604020202020204" pitchFamily="34" charset="0"/>
              <a:buChar char="•"/>
            </a:pPr>
            <a:r>
              <a:rPr lang="en-US" sz="1050" b="1" dirty="0">
                <a:ea typeface="+mn-lt"/>
                <a:cs typeface="+mn-lt"/>
              </a:rPr>
              <a:t>Norway’s key success factors are:</a:t>
            </a:r>
          </a:p>
          <a:p>
            <a:pPr marL="361950" indent="-169863">
              <a:spcAft>
                <a:spcPts val="600"/>
              </a:spcAft>
              <a:buFont typeface="System Font Regular"/>
              <a:buChar char="⎯"/>
            </a:pPr>
            <a:r>
              <a:rPr lang="en-US" sz="1050" b="1" dirty="0">
                <a:ea typeface="+mn-lt"/>
                <a:cs typeface="+mn-lt"/>
              </a:rPr>
              <a:t>EV incentives:</a:t>
            </a:r>
            <a:r>
              <a:rPr lang="en-US" sz="1050" dirty="0">
                <a:ea typeface="+mn-lt"/>
                <a:cs typeface="+mn-lt"/>
              </a:rPr>
              <a:t> Tax breaks for EV users include purchase tax and VAT exemption as well as local incentives (e.g., tolls and parking discount)</a:t>
            </a:r>
          </a:p>
          <a:p>
            <a:pPr marL="361950" indent="-169863">
              <a:spcAft>
                <a:spcPts val="600"/>
              </a:spcAft>
              <a:buFont typeface="System Font Regular"/>
              <a:buChar char="⎯"/>
            </a:pPr>
            <a:r>
              <a:rPr lang="en-US" sz="1050" b="1" dirty="0">
                <a:ea typeface="+mn-lt"/>
                <a:cs typeface="+mn-lt"/>
              </a:rPr>
              <a:t>EV charging incentives </a:t>
            </a:r>
            <a:r>
              <a:rPr lang="en-US" sz="1050" dirty="0">
                <a:ea typeface="+mn-lt"/>
                <a:cs typeface="+mn-lt"/>
              </a:rPr>
              <a:t>results in a total of 34,000 charging points as of 2023</a:t>
            </a:r>
          </a:p>
        </p:txBody>
      </p:sp>
    </p:spTree>
    <p:extLst>
      <p:ext uri="{BB962C8B-B14F-4D97-AF65-F5344CB8AC3E}">
        <p14:creationId xmlns:p14="http://schemas.microsoft.com/office/powerpoint/2010/main" val="9066510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A4562029-82A1-5158-8527-56938194CCA1}"/>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3" name="think-cell data - do not delete" hidden="1">
                        <a:extLst>
                          <a:ext uri="{FF2B5EF4-FFF2-40B4-BE49-F238E27FC236}">
                            <a16:creationId xmlns:a16="http://schemas.microsoft.com/office/drawing/2014/main" id="{A4562029-82A1-5158-8527-56938194CCA1}"/>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838C64C-0BF3-CE4E-A92D-96CA8DF3AF05}"/>
              </a:ext>
            </a:extLst>
          </p:cNvPr>
          <p:cNvSpPr>
            <a:spLocks noGrp="1"/>
          </p:cNvSpPr>
          <p:nvPr>
            <p:ph type="title"/>
          </p:nvPr>
        </p:nvSpPr>
        <p:spPr/>
        <p:txBody>
          <a:bodyPr vert="horz">
            <a:noAutofit/>
          </a:bodyPr>
          <a:lstStyle/>
          <a:p>
            <a:r>
              <a:rPr lang="en-US"/>
              <a:t>…supported by government incentives across the EV ecosystem</a:t>
            </a:r>
          </a:p>
        </p:txBody>
      </p:sp>
      <p:graphicFrame>
        <p:nvGraphicFramePr>
          <p:cNvPr id="4" name="Table 3">
            <a:extLst>
              <a:ext uri="{FF2B5EF4-FFF2-40B4-BE49-F238E27FC236}">
                <a16:creationId xmlns:a16="http://schemas.microsoft.com/office/drawing/2014/main" id="{64DC7324-6144-BB41-E85B-6C26E8C7DC37}"/>
              </a:ext>
            </a:extLst>
          </p:cNvPr>
          <p:cNvGraphicFramePr>
            <a:graphicFrameLocks noGrp="1"/>
          </p:cNvGraphicFramePr>
          <p:nvPr>
            <p:extLst>
              <p:ext uri="{D42A27DB-BD31-4B8C-83A1-F6EECF244321}">
                <p14:modId xmlns:p14="http://schemas.microsoft.com/office/powerpoint/2010/main" val="2807762884"/>
              </p:ext>
            </p:extLst>
          </p:nvPr>
        </p:nvGraphicFramePr>
        <p:xfrm>
          <a:off x="410673" y="1736117"/>
          <a:ext cx="8920895" cy="4216400"/>
        </p:xfrm>
        <a:graphic>
          <a:graphicData uri="http://schemas.openxmlformats.org/drawingml/2006/table">
            <a:tbl>
              <a:tblPr firstRow="1" bandRow="1">
                <a:tableStyleId>{2D5ABB26-0587-4C30-8999-92F81FD0307C}</a:tableStyleId>
              </a:tblPr>
              <a:tblGrid>
                <a:gridCol w="1357527">
                  <a:extLst>
                    <a:ext uri="{9D8B030D-6E8A-4147-A177-3AD203B41FA5}">
                      <a16:colId xmlns:a16="http://schemas.microsoft.com/office/drawing/2014/main" val="2445533242"/>
                    </a:ext>
                  </a:extLst>
                </a:gridCol>
                <a:gridCol w="1773890">
                  <a:extLst>
                    <a:ext uri="{9D8B030D-6E8A-4147-A177-3AD203B41FA5}">
                      <a16:colId xmlns:a16="http://schemas.microsoft.com/office/drawing/2014/main" val="2930345779"/>
                    </a:ext>
                  </a:extLst>
                </a:gridCol>
                <a:gridCol w="1890197">
                  <a:extLst>
                    <a:ext uri="{9D8B030D-6E8A-4147-A177-3AD203B41FA5}">
                      <a16:colId xmlns:a16="http://schemas.microsoft.com/office/drawing/2014/main" val="3225215853"/>
                    </a:ext>
                  </a:extLst>
                </a:gridCol>
                <a:gridCol w="2115102">
                  <a:extLst>
                    <a:ext uri="{9D8B030D-6E8A-4147-A177-3AD203B41FA5}">
                      <a16:colId xmlns:a16="http://schemas.microsoft.com/office/drawing/2014/main" val="399033772"/>
                    </a:ext>
                  </a:extLst>
                </a:gridCol>
                <a:gridCol w="1784179">
                  <a:extLst>
                    <a:ext uri="{9D8B030D-6E8A-4147-A177-3AD203B41FA5}">
                      <a16:colId xmlns:a16="http://schemas.microsoft.com/office/drawing/2014/main" val="3178228957"/>
                    </a:ext>
                  </a:extLst>
                </a:gridCol>
              </a:tblGrid>
              <a:tr h="370840">
                <a:tc>
                  <a:txBody>
                    <a:bodyPr/>
                    <a:lstStyle/>
                    <a:p>
                      <a:pPr marL="0" indent="0">
                        <a:buFontTx/>
                        <a:buNone/>
                      </a:pPr>
                      <a:endParaRPr lang="en-US" sz="1000" b="1"/>
                    </a:p>
                  </a:txBody>
                  <a:tcPr>
                    <a:lnB w="12700" cap="flat" cmpd="sng" algn="ctr">
                      <a:solidFill>
                        <a:schemeClr val="tx1"/>
                      </a:solidFill>
                      <a:prstDash val="solid"/>
                      <a:round/>
                      <a:headEnd type="none" w="med" len="med"/>
                      <a:tailEnd type="none" w="med" len="med"/>
                    </a:lnB>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U.S.</a:t>
                      </a:r>
                    </a:p>
                  </a:txBody>
                  <a:tcP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EU</a:t>
                      </a:r>
                    </a:p>
                  </a:txBody>
                  <a:tcP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China</a:t>
                      </a:r>
                    </a:p>
                  </a:txBody>
                  <a:tcPr>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India</a:t>
                      </a:r>
                    </a:p>
                  </a:txBody>
                  <a:tcPr>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3738401314"/>
                  </a:ext>
                </a:extLst>
              </a:tr>
              <a:tr h="370840">
                <a:tc>
                  <a:txBody>
                    <a:bodyPr/>
                    <a:lstStyle/>
                    <a:p>
                      <a:pPr marL="0" indent="0" algn="l">
                        <a:buFontTx/>
                        <a:buNone/>
                      </a:pPr>
                      <a:r>
                        <a:rPr lang="en-US" sz="1000" b="1"/>
                        <a:t>Main policy focus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a:t>Incentivize industry to </a:t>
                      </a:r>
                      <a:r>
                        <a:rPr lang="en-US" sz="800" b="1"/>
                        <a:t>boost domestic growth </a:t>
                      </a:r>
                      <a:r>
                        <a:rPr lang="en-US" sz="800"/>
                        <a:t>in EV ecosystem</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800"/>
                        <a:t>Enable </a:t>
                      </a:r>
                      <a:r>
                        <a:rPr lang="en-US" sz="800" b="1"/>
                        <a:t>faster permitting, financial support, enhanced skills, and open trade</a:t>
                      </a:r>
                      <a:r>
                        <a:rPr lang="en-US" sz="800"/>
                        <a:t> for net zero projects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800"/>
                        <a:t>A plan to reach carbon peaking before 2030 sets a target for the sales share of </a:t>
                      </a:r>
                      <a:r>
                        <a:rPr lang="en-US" sz="800" b="1"/>
                        <a:t>NEVs to reach around 40% by 2030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800"/>
                        <a:t>Incentivize industry to </a:t>
                      </a:r>
                      <a:r>
                        <a:rPr lang="en-US" sz="800" b="1"/>
                        <a:t>boost local manufacturing of EVs and related infrastructure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90276228"/>
                  </a:ext>
                </a:extLst>
              </a:tr>
              <a:tr h="370840">
                <a:tc>
                  <a:txBody>
                    <a:bodyPr/>
                    <a:lstStyle/>
                    <a:p>
                      <a:pPr marL="0" indent="0" algn="l">
                        <a:buFontTx/>
                        <a:buNone/>
                      </a:pPr>
                      <a:r>
                        <a:rPr lang="en-US" sz="1000" b="1"/>
                        <a:t>Main policies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b="1"/>
                        <a:t>Inflation Reduction Act (IRA)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spcBef>
                          <a:spcPts val="0"/>
                        </a:spcBef>
                        <a:buFontTx/>
                        <a:buNone/>
                      </a:pPr>
                      <a:r>
                        <a:rPr lang="en-US" sz="800" b="1"/>
                        <a:t>Green Deal Industrial Plan</a:t>
                      </a:r>
                    </a:p>
                    <a:p>
                      <a:pPr marL="0" indent="0">
                        <a:spcBef>
                          <a:spcPts val="0"/>
                        </a:spcBef>
                        <a:buFontTx/>
                        <a:buNone/>
                      </a:pPr>
                      <a:r>
                        <a:rPr lang="en-US" sz="800" b="1"/>
                        <a:t>Fit for 55 package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800" b="1"/>
                        <a:t>2030 Carbon Peak Action Plan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800" b="1"/>
                        <a:t>Production-linked incentive (PLI)</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280512601"/>
                  </a:ext>
                </a:extLst>
              </a:tr>
              <a:tr h="370840">
                <a:tc>
                  <a:txBody>
                    <a:bodyPr/>
                    <a:lstStyle/>
                    <a:p>
                      <a:pPr marL="177800" lvl="0" indent="-177800" algn="l"/>
                      <a:r>
                        <a:rPr lang="en-US" sz="1000"/>
                        <a:t>Raw material extraction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i="1"/>
                        <a:t>No specific policies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800" b="1"/>
                        <a:t>Critical Raw Material Act </a:t>
                      </a:r>
                      <a:r>
                        <a:rPr lang="en-US" sz="800"/>
                        <a:t>(proposal) to ensure security of supply, extraction, and environmental standards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800" i="1"/>
                        <a:t>No specific policies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800" i="1"/>
                        <a:t>No specific policies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219605779"/>
                  </a:ext>
                </a:extLst>
              </a:tr>
              <a:tr h="370840">
                <a:tc>
                  <a:txBody>
                    <a:bodyPr/>
                    <a:lstStyle/>
                    <a:p>
                      <a:pPr marL="177800" lvl="0" indent="-177800" algn="l"/>
                      <a:r>
                        <a:rPr lang="en-US" sz="1000"/>
                        <a:t>Battery and EV manufacturing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b="1"/>
                        <a:t>Tax credits </a:t>
                      </a:r>
                      <a:r>
                        <a:rPr lang="en-US" sz="800"/>
                        <a:t>on capital and production cost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spcBef>
                          <a:spcPts val="0"/>
                        </a:spcBef>
                        <a:buFontTx/>
                        <a:buNone/>
                      </a:pPr>
                      <a:r>
                        <a:rPr lang="en-US" sz="800" b="1"/>
                        <a:t>Net Zero Industry Act </a:t>
                      </a:r>
                      <a:r>
                        <a:rPr lang="en-US" sz="800" b="0"/>
                        <a:t>(proposal)</a:t>
                      </a:r>
                      <a:r>
                        <a:rPr lang="en-US" sz="800" b="1"/>
                        <a:t> </a:t>
                      </a:r>
                      <a:r>
                        <a:rPr lang="en-US" sz="800"/>
                        <a:t>to scale up manufacturing of clean technologies, including batteries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800" b="1"/>
                        <a:t>Subsidies and tax break</a:t>
                      </a:r>
                      <a:endParaRPr lang="en-US" sz="8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800" b="1"/>
                        <a:t>Advanced chemistry cell PLIs </a:t>
                      </a:r>
                      <a:r>
                        <a:rPr lang="en-US" sz="800"/>
                        <a:t>to reach a cumulative 50 GWh in domestic manufacturing capacity by 2030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727251575"/>
                  </a:ext>
                </a:extLst>
              </a:tr>
              <a:tr h="370840">
                <a:tc>
                  <a:txBody>
                    <a:bodyPr/>
                    <a:lstStyle/>
                    <a:p>
                      <a:pPr marL="177800" lvl="0" indent="-177800" algn="l"/>
                      <a:r>
                        <a:rPr lang="en-US" sz="1000"/>
                        <a:t>EV sales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b="1"/>
                        <a:t>Clean vehicle tax credit </a:t>
                      </a:r>
                      <a:r>
                        <a:rPr lang="en-US" sz="800"/>
                        <a:t>for EV purchases that meet certain requirements (e.g., % of locally processed material)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spcBef>
                          <a:spcPts val="0"/>
                        </a:spcBef>
                        <a:buFontTx/>
                        <a:buNone/>
                      </a:pPr>
                      <a:r>
                        <a:rPr lang="en-US" sz="800" b="1"/>
                        <a:t>Sustainable and Smart Mobility Strategy </a:t>
                      </a:r>
                      <a:r>
                        <a:rPr lang="en-US" sz="800"/>
                        <a:t>to achieve 30 million passenger ZEV stock by 2030 and nearly all passenger LDV and HDV stock by 2050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800" b="1"/>
                        <a:t>Subsidies and tax break </a:t>
                      </a:r>
                      <a:r>
                        <a:rPr lang="en-US" sz="800"/>
                        <a:t>for EV producers and consumers; </a:t>
                      </a:r>
                    </a:p>
                    <a:p>
                      <a:pPr marL="0" indent="0">
                        <a:spcBef>
                          <a:spcPts val="0"/>
                        </a:spcBef>
                        <a:buFontTx/>
                        <a:buNone/>
                      </a:pPr>
                      <a:r>
                        <a:rPr lang="en-US" sz="800" b="1"/>
                        <a:t>market-based zero-emission vehicle credit system </a:t>
                      </a:r>
                      <a:r>
                        <a:rPr lang="en-US" sz="800"/>
                        <a:t>to replace direct subsidies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spcBef>
                          <a:spcPts val="0"/>
                        </a:spcBef>
                        <a:buFontTx/>
                        <a:buNone/>
                      </a:pPr>
                      <a:r>
                        <a:rPr lang="en-US" sz="800" b="1"/>
                        <a:t>Automobile and auto component PLIs </a:t>
                      </a:r>
                      <a:r>
                        <a:rPr lang="en-US" sz="800" b="0"/>
                        <a:t>to incentivize sales of BEV and FCEV and respective components</a:t>
                      </a:r>
                      <a:endParaRPr lang="en-US" sz="8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720633764"/>
                  </a:ext>
                </a:extLst>
              </a:tr>
              <a:tr h="370840">
                <a:tc>
                  <a:txBody>
                    <a:bodyPr/>
                    <a:lstStyle/>
                    <a:p>
                      <a:pPr marL="177800" lvl="0" indent="-177800" algn="l"/>
                      <a:r>
                        <a:rPr lang="en-US" sz="1000"/>
                        <a:t>Charging infrastructure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800" b="1"/>
                        <a:t>Alternative fuel infrastructure tax credit for EV charging</a:t>
                      </a:r>
                      <a:r>
                        <a:rPr lang="en-US" sz="800"/>
                        <a:t>, including </a:t>
                      </a:r>
                      <a:r>
                        <a:rPr lang="en-US" sz="800" err="1"/>
                        <a:t>bidirection</a:t>
                      </a:r>
                      <a:r>
                        <a:rPr lang="en-US" sz="800"/>
                        <a:t> charging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spcBef>
                          <a:spcPts val="0"/>
                        </a:spcBef>
                        <a:buFontTx/>
                        <a:buNone/>
                      </a:pPr>
                      <a:r>
                        <a:rPr lang="en-US" sz="800" b="1"/>
                        <a:t>Alternative Fuels Infrastructure Regulation </a:t>
                      </a:r>
                      <a:r>
                        <a:rPr lang="en-US" sz="800" b="0"/>
                        <a:t>to ensure </a:t>
                      </a:r>
                      <a:r>
                        <a:rPr lang="en-US" sz="800"/>
                        <a:t>minimum coverage of publicly accessible recharging points for LDVs and HDVs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spcBef>
                          <a:spcPts val="0"/>
                        </a:spcBef>
                        <a:buFontTx/>
                        <a:buNone/>
                      </a:pPr>
                      <a:r>
                        <a:rPr lang="en-US" sz="800" b="1"/>
                        <a:t>14</a:t>
                      </a:r>
                      <a:r>
                        <a:rPr lang="en-US" sz="800" b="1" baseline="30000"/>
                        <a:t>th</a:t>
                      </a:r>
                      <a:r>
                        <a:rPr lang="en-US" sz="800" b="1"/>
                        <a:t> Five-Year Plan </a:t>
                      </a:r>
                      <a:r>
                        <a:rPr lang="en-US" sz="800"/>
                        <a:t>targets to achieve high-quality charging infrastructure system by 2030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800" b="1"/>
                        <a:t>FAME Scheme Phase II </a:t>
                      </a:r>
                      <a:r>
                        <a:rPr lang="en-US" sz="800"/>
                        <a:t>targets an additional 7,432 public fast-charging stations by 2024</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833350793"/>
                  </a:ext>
                </a:extLst>
              </a:tr>
              <a:tr h="370840">
                <a:tc>
                  <a:txBody>
                    <a:bodyPr/>
                    <a:lstStyle/>
                    <a:p>
                      <a:pPr marL="177800" lvl="0" indent="-177800" algn="l"/>
                      <a:r>
                        <a:rPr lang="en-US" sz="1000"/>
                        <a:t>Battery recycle</a:t>
                      </a:r>
                    </a:p>
                  </a:txBody>
                  <a:tcPr>
                    <a:lnT w="12700" cap="flat" cmpd="sng" algn="ctr">
                      <a:solidFill>
                        <a:schemeClr val="tx1"/>
                      </a:solidFill>
                      <a:prstDash val="solid"/>
                      <a:round/>
                      <a:headEnd type="none" w="med" len="med"/>
                      <a:tailEnd type="none" w="med" len="med"/>
                    </a:lnT>
                  </a:tcPr>
                </a:tc>
                <a:tc>
                  <a:txBody>
                    <a:bodyPr/>
                    <a:lstStyle/>
                    <a:p>
                      <a:pPr marL="0" indent="0">
                        <a:spcBef>
                          <a:spcPts val="0"/>
                        </a:spcBef>
                        <a:buFontTx/>
                        <a:buNone/>
                      </a:pPr>
                      <a:r>
                        <a:rPr lang="en-US" sz="800" i="1"/>
                        <a:t>No specific policies</a:t>
                      </a:r>
                    </a:p>
                  </a:txBody>
                  <a:tcPr>
                    <a:lnT w="12700" cap="flat" cmpd="sng" algn="ctr">
                      <a:solidFill>
                        <a:schemeClr val="tx1"/>
                      </a:solidFill>
                      <a:prstDash val="solid"/>
                      <a:round/>
                      <a:headEnd type="none" w="med" len="med"/>
                      <a:tailEnd type="none" w="med" len="med"/>
                    </a:lnT>
                    <a:solidFill>
                      <a:schemeClr val="accent6">
                        <a:lumMod val="20000"/>
                        <a:lumOff val="80000"/>
                      </a:schemeClr>
                    </a:solidFill>
                  </a:tcPr>
                </a:tc>
                <a:tc>
                  <a:txBody>
                    <a:bodyPr/>
                    <a:lstStyle/>
                    <a:p>
                      <a:pPr marL="0" indent="0">
                        <a:spcBef>
                          <a:spcPts val="0"/>
                        </a:spcBef>
                        <a:buFontTx/>
                        <a:buNone/>
                      </a:pPr>
                      <a:r>
                        <a:rPr lang="en-US" sz="800" b="1"/>
                        <a:t>EU Batteries Regulation </a:t>
                      </a:r>
                      <a:r>
                        <a:rPr lang="en-US" sz="800"/>
                        <a:t>mandates that new batteries meet minimum recycled content requirement</a:t>
                      </a:r>
                    </a:p>
                  </a:txBody>
                  <a:tcP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800" b="1"/>
                        <a:t>Circular Economy Promotion Law </a:t>
                      </a:r>
                      <a:r>
                        <a:rPr lang="en-US" sz="800"/>
                        <a:t>mandates </a:t>
                      </a:r>
                      <a:r>
                        <a:rPr lang="en-US" sz="800" b="1"/>
                        <a:t>extended producer responsibility (EPR), </a:t>
                      </a:r>
                      <a:r>
                        <a:rPr lang="en-US" sz="800" b="0"/>
                        <a:t>including battery manufacturers to recycle the products</a:t>
                      </a:r>
                    </a:p>
                  </a:txBody>
                  <a:tcPr>
                    <a:lnT w="1270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marL="0" indent="0">
                        <a:spcBef>
                          <a:spcPts val="0"/>
                        </a:spcBef>
                        <a:buFontTx/>
                        <a:buNone/>
                      </a:pPr>
                      <a:r>
                        <a:rPr lang="en-US" sz="800" b="1"/>
                        <a:t>Battery Waste Management Rules </a:t>
                      </a:r>
                      <a:r>
                        <a:rPr lang="en-US" sz="800"/>
                        <a:t>(2022) based on </a:t>
                      </a:r>
                      <a:r>
                        <a:rPr lang="en-US" sz="800" b="1"/>
                        <a:t>EPR concept</a:t>
                      </a:r>
                      <a:endParaRPr lang="en-US" sz="800"/>
                    </a:p>
                  </a:txBody>
                  <a:tcPr>
                    <a:lnT w="12700" cap="flat" cmpd="sng" algn="ctr">
                      <a:solidFill>
                        <a:schemeClr val="tx1"/>
                      </a:solidFill>
                      <a:prstDash val="solid"/>
                      <a:round/>
                      <a:headEnd type="none" w="med" len="med"/>
                      <a:tailEnd type="none" w="med" len="med"/>
                    </a:lnT>
                    <a:solidFill>
                      <a:schemeClr val="accent6">
                        <a:lumMod val="60000"/>
                        <a:lumOff val="40000"/>
                      </a:schemeClr>
                    </a:solidFill>
                  </a:tcPr>
                </a:tc>
                <a:extLst>
                  <a:ext uri="{0D108BD9-81ED-4DB2-BD59-A6C34878D82A}">
                    <a16:rowId xmlns:a16="http://schemas.microsoft.com/office/drawing/2014/main" val="342566904"/>
                  </a:ext>
                </a:extLst>
              </a:tr>
            </a:tbl>
          </a:graphicData>
        </a:graphic>
      </p:graphicFrame>
      <p:sp>
        <p:nvSpPr>
          <p:cNvPr id="5" name="Oval 4">
            <a:extLst>
              <a:ext uri="{FF2B5EF4-FFF2-40B4-BE49-F238E27FC236}">
                <a16:creationId xmlns:a16="http://schemas.microsoft.com/office/drawing/2014/main" id="{94A74824-6487-7C0B-BCAF-F218DD999631}"/>
              </a:ext>
            </a:extLst>
          </p:cNvPr>
          <p:cNvSpPr>
            <a:spLocks noChangeAspect="1"/>
          </p:cNvSpPr>
          <p:nvPr/>
        </p:nvSpPr>
        <p:spPr bwMode="gray">
          <a:xfrm>
            <a:off x="1845538" y="1473937"/>
            <a:ext cx="230400" cy="2304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1</a:t>
            </a:r>
          </a:p>
        </p:txBody>
      </p:sp>
      <p:sp>
        <p:nvSpPr>
          <p:cNvPr id="6" name="Oval 5">
            <a:extLst>
              <a:ext uri="{FF2B5EF4-FFF2-40B4-BE49-F238E27FC236}">
                <a16:creationId xmlns:a16="http://schemas.microsoft.com/office/drawing/2014/main" id="{676FDCAC-BF5C-CFD5-62E3-862C333E5027}"/>
              </a:ext>
            </a:extLst>
          </p:cNvPr>
          <p:cNvSpPr>
            <a:spLocks noChangeAspect="1"/>
          </p:cNvSpPr>
          <p:nvPr/>
        </p:nvSpPr>
        <p:spPr bwMode="gray">
          <a:xfrm>
            <a:off x="3623108" y="1473937"/>
            <a:ext cx="230400" cy="230400"/>
          </a:xfrm>
          <a:prstGeom prst="ellipse">
            <a:avLst/>
          </a:prstGeom>
          <a:solidFill>
            <a:srgbClr val="A83D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2</a:t>
            </a:r>
          </a:p>
        </p:txBody>
      </p:sp>
      <p:sp>
        <p:nvSpPr>
          <p:cNvPr id="7" name="Oval 6">
            <a:extLst>
              <a:ext uri="{FF2B5EF4-FFF2-40B4-BE49-F238E27FC236}">
                <a16:creationId xmlns:a16="http://schemas.microsoft.com/office/drawing/2014/main" id="{FB686D07-FBF6-D784-6399-6D42970A0F23}"/>
              </a:ext>
            </a:extLst>
          </p:cNvPr>
          <p:cNvSpPr>
            <a:spLocks noChangeAspect="1"/>
          </p:cNvSpPr>
          <p:nvPr/>
        </p:nvSpPr>
        <p:spPr bwMode="gray">
          <a:xfrm>
            <a:off x="5483598" y="1473937"/>
            <a:ext cx="230400" cy="2304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3</a:t>
            </a:r>
          </a:p>
        </p:txBody>
      </p:sp>
      <p:sp>
        <p:nvSpPr>
          <p:cNvPr id="8" name="Oval 7">
            <a:extLst>
              <a:ext uri="{FF2B5EF4-FFF2-40B4-BE49-F238E27FC236}">
                <a16:creationId xmlns:a16="http://schemas.microsoft.com/office/drawing/2014/main" id="{484C2898-3C5C-815C-E5CC-0907A3B03061}"/>
              </a:ext>
            </a:extLst>
          </p:cNvPr>
          <p:cNvSpPr>
            <a:spLocks noChangeAspect="1"/>
          </p:cNvSpPr>
          <p:nvPr/>
        </p:nvSpPr>
        <p:spPr bwMode="gray">
          <a:xfrm>
            <a:off x="7614645" y="1473937"/>
            <a:ext cx="230400" cy="230400"/>
          </a:xfrm>
          <a:prstGeom prst="ellipse">
            <a:avLst/>
          </a:prstGeom>
          <a:solidFill>
            <a:schemeClr val="accent6">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4</a:t>
            </a:r>
          </a:p>
        </p:txBody>
      </p:sp>
      <p:sp>
        <p:nvSpPr>
          <p:cNvPr id="9" name="TextBox 8">
            <a:extLst>
              <a:ext uri="{FF2B5EF4-FFF2-40B4-BE49-F238E27FC236}">
                <a16:creationId xmlns:a16="http://schemas.microsoft.com/office/drawing/2014/main" id="{928503E6-4AE1-177C-B90D-A24B4DF4B1E7}"/>
              </a:ext>
            </a:extLst>
          </p:cNvPr>
          <p:cNvSpPr txBox="1"/>
          <p:nvPr/>
        </p:nvSpPr>
        <p:spPr bwMode="gray">
          <a:xfrm>
            <a:off x="9507415" y="1182752"/>
            <a:ext cx="2362668" cy="4769765"/>
          </a:xfrm>
          <a:prstGeom prst="rect">
            <a:avLst/>
          </a:prstGeom>
          <a:solidFill>
            <a:srgbClr val="E3E8EE"/>
          </a:solidFill>
        </p:spPr>
        <p:txBody>
          <a:bodyPr wrap="square" lIns="136800" tIns="137160" rIns="274320" bIns="137160" rtlCol="0" anchor="t">
            <a:noAutofit/>
          </a:bodyPr>
          <a:lstStyle/>
          <a:p>
            <a:pPr>
              <a:spcAft>
                <a:spcPts val="600"/>
              </a:spcAft>
            </a:pPr>
            <a:r>
              <a:rPr lang="en-US" sz="1250" b="1" dirty="0"/>
              <a:t>Observations   </a:t>
            </a:r>
          </a:p>
          <a:p>
            <a:pPr marL="171450" indent="-171450">
              <a:spcAft>
                <a:spcPts val="600"/>
              </a:spcAft>
              <a:buFont typeface="Arial" panose="020B0604020202020204" pitchFamily="34" charset="0"/>
              <a:buChar char="•"/>
            </a:pPr>
            <a:r>
              <a:rPr lang="en-US" sz="1050" dirty="0">
                <a:ea typeface="+mn-lt"/>
                <a:cs typeface="+mn-lt"/>
              </a:rPr>
              <a:t>Despite shared goals, </a:t>
            </a:r>
            <a:br>
              <a:rPr lang="en-US" sz="1050" dirty="0">
                <a:ea typeface="+mn-lt"/>
                <a:cs typeface="+mn-lt"/>
              </a:rPr>
            </a:br>
            <a:r>
              <a:rPr lang="en-US" sz="1050" dirty="0">
                <a:ea typeface="+mn-lt"/>
                <a:cs typeface="+mn-lt"/>
              </a:rPr>
              <a:t>each country has distinct approaches; the </a:t>
            </a:r>
            <a:r>
              <a:rPr lang="en-US" sz="1050" b="1" dirty="0">
                <a:ea typeface="+mn-lt"/>
                <a:cs typeface="+mn-lt"/>
              </a:rPr>
              <a:t>U.S., China, and India are heavy on incentivizing </a:t>
            </a:r>
            <a:r>
              <a:rPr lang="en-US" sz="1050" dirty="0">
                <a:ea typeface="+mn-lt"/>
                <a:cs typeface="+mn-lt"/>
              </a:rPr>
              <a:t>EV growth and battery manufacturing.</a:t>
            </a:r>
          </a:p>
          <a:p>
            <a:pPr marL="171450" indent="-171450">
              <a:spcAft>
                <a:spcPts val="600"/>
              </a:spcAft>
              <a:buFont typeface="Arial" panose="020B0604020202020204" pitchFamily="34" charset="0"/>
              <a:buChar char="•"/>
            </a:pPr>
            <a:r>
              <a:rPr lang="en-US" sz="1050" b="1" dirty="0">
                <a:ea typeface="+mn-lt"/>
                <a:cs typeface="+mn-lt"/>
              </a:rPr>
              <a:t>The U.S. IRA is a strategic catalyst to boost giga factory developments</a:t>
            </a:r>
            <a:r>
              <a:rPr lang="en-US" sz="1050" dirty="0">
                <a:ea typeface="+mn-lt"/>
                <a:cs typeface="+mn-lt"/>
              </a:rPr>
              <a:t>, due to its significant gap vs. the EU’s incentive program.</a:t>
            </a:r>
          </a:p>
          <a:p>
            <a:pPr marL="171450" indent="-171450">
              <a:spcAft>
                <a:spcPts val="600"/>
              </a:spcAft>
              <a:buFont typeface="Arial" panose="020B0604020202020204" pitchFamily="34" charset="0"/>
              <a:buChar char="•"/>
            </a:pPr>
            <a:r>
              <a:rPr lang="en-US" sz="1050" b="1" dirty="0">
                <a:ea typeface="+mn-lt"/>
                <a:cs typeface="+mn-lt"/>
              </a:rPr>
              <a:t>The EU </a:t>
            </a:r>
            <a:r>
              <a:rPr lang="en-US" sz="1050" dirty="0">
                <a:ea typeface="+mn-lt"/>
                <a:cs typeface="+mn-lt"/>
              </a:rPr>
              <a:t>is the only region with </a:t>
            </a:r>
            <a:r>
              <a:rPr lang="en-US" sz="1050" b="1" dirty="0">
                <a:ea typeface="+mn-lt"/>
                <a:cs typeface="+mn-lt"/>
              </a:rPr>
              <a:t>explicit policies addressing the security of the raw material supply for EV batteries</a:t>
            </a:r>
            <a:r>
              <a:rPr lang="en-US" sz="1050" dirty="0">
                <a:ea typeface="+mn-lt"/>
                <a:cs typeface="+mn-lt"/>
              </a:rPr>
              <a:t>. This reflects Europe's desire to reduce dependence on foreign sources and ensure sustainable procurement.</a:t>
            </a:r>
          </a:p>
          <a:p>
            <a:pPr marL="171450" indent="-171450">
              <a:spcAft>
                <a:spcPts val="600"/>
              </a:spcAft>
              <a:buFont typeface="Arial" panose="020B0604020202020204" pitchFamily="34" charset="0"/>
              <a:buChar char="•"/>
            </a:pPr>
            <a:r>
              <a:rPr lang="en-US" sz="1050" b="1" dirty="0">
                <a:ea typeface="+mn-lt"/>
                <a:cs typeface="+mn-lt"/>
              </a:rPr>
              <a:t>China and India have an ambitious target for developing charging infrastructures, </a:t>
            </a:r>
            <a:r>
              <a:rPr lang="en-US" sz="1050" dirty="0">
                <a:ea typeface="+mn-lt"/>
                <a:cs typeface="+mn-lt"/>
              </a:rPr>
              <a:t>a key to increased EV adoption rates.</a:t>
            </a:r>
          </a:p>
        </p:txBody>
      </p:sp>
      <p:sp>
        <p:nvSpPr>
          <p:cNvPr id="10" name="btfpNotesBox962619">
            <a:extLst>
              <a:ext uri="{FF2B5EF4-FFF2-40B4-BE49-F238E27FC236}">
                <a16:creationId xmlns:a16="http://schemas.microsoft.com/office/drawing/2014/main" id="{58454485-DC2B-282E-C8C4-617A3707D849}"/>
              </a:ext>
            </a:extLst>
          </p:cNvPr>
          <p:cNvSpPr txBox="1"/>
          <p:nvPr>
            <p:custDataLst>
              <p:tags r:id="rId2"/>
            </p:custDataLst>
          </p:nvPr>
        </p:nvSpPr>
        <p:spPr bwMode="gray">
          <a:xfrm>
            <a:off x="330199" y="6419088"/>
            <a:ext cx="8920894"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8">
                  <a:extLst>
                    <a:ext uri="{A12FA001-AC4F-418D-AE19-62706E023703}">
                      <ahyp:hlinkClr xmlns:ahyp="http://schemas.microsoft.com/office/drawing/2018/hyperlinkcolor" val="tx"/>
                    </a:ext>
                  </a:extLst>
                </a:hlinkClick>
              </a:rPr>
              <a:t>IEA</a:t>
            </a:r>
            <a:r>
              <a:rPr lang="en-US" sz="800" dirty="0">
                <a:solidFill>
                  <a:srgbClr val="000000"/>
                </a:solidFill>
                <a:hlinkClick r:id="rId8"/>
              </a:rPr>
              <a:t>,</a:t>
            </a:r>
            <a:r>
              <a:rPr lang="en-US" sz="800" dirty="0">
                <a:solidFill>
                  <a:srgbClr val="000000"/>
                </a:solidFill>
                <a:hlinkClick r:id="rId8">
                  <a:extLst>
                    <a:ext uri="{A12FA001-AC4F-418D-AE19-62706E023703}">
                      <ahyp:hlinkClr xmlns:ahyp="http://schemas.microsoft.com/office/drawing/2018/hyperlinkcolor" val="tx"/>
                    </a:ext>
                  </a:extLst>
                </a:hlinkClick>
              </a:rPr>
              <a:t> Global EV Outlook – </a:t>
            </a:r>
            <a:r>
              <a:rPr lang="en-US" sz="800" dirty="0">
                <a:solidFill>
                  <a:srgbClr val="000000"/>
                </a:solidFill>
                <a:hlinkClick r:id="rId8"/>
              </a:rPr>
              <a:t>Policy </a:t>
            </a:r>
            <a:r>
              <a:rPr lang="en-US" sz="800" dirty="0">
                <a:solidFill>
                  <a:srgbClr val="000000"/>
                </a:solidFill>
                <a:hlinkClick r:id="rId8">
                  <a:extLst>
                    <a:ext uri="{A12FA001-AC4F-418D-AE19-62706E023703}">
                      <ahyp:hlinkClr xmlns:ahyp="http://schemas.microsoft.com/office/drawing/2018/hyperlinkcolor" val="tx"/>
                    </a:ext>
                  </a:extLst>
                </a:hlinkClick>
              </a:rPr>
              <a:t>Developments</a:t>
            </a:r>
            <a:r>
              <a:rPr lang="en-US" sz="800" dirty="0">
                <a:solidFill>
                  <a:srgbClr val="000000"/>
                </a:solidFill>
              </a:rPr>
              <a:t> (2023); </a:t>
            </a:r>
            <a:r>
              <a:rPr lang="en-US" sz="800" dirty="0">
                <a:solidFill>
                  <a:srgbClr val="000000"/>
                </a:solidFill>
                <a:hlinkClick r:id="rId9">
                  <a:extLst>
                    <a:ext uri="{A12FA001-AC4F-418D-AE19-62706E023703}">
                      <ahyp:hlinkClr xmlns:ahyp="http://schemas.microsoft.com/office/drawing/2018/hyperlinkcolor" val="tx"/>
                    </a:ext>
                  </a:extLst>
                </a:hlinkClick>
              </a:rPr>
              <a:t>IEA</a:t>
            </a:r>
            <a:r>
              <a:rPr lang="en-US" sz="800" dirty="0">
                <a:solidFill>
                  <a:srgbClr val="000000"/>
                </a:solidFill>
                <a:hlinkClick r:id="rId9"/>
              </a:rPr>
              <a:t>,</a:t>
            </a:r>
            <a:r>
              <a:rPr lang="en-US" sz="800" dirty="0">
                <a:solidFill>
                  <a:srgbClr val="000000"/>
                </a:solidFill>
                <a:hlinkClick r:id="rId9">
                  <a:extLst>
                    <a:ext uri="{A12FA001-AC4F-418D-AE19-62706E023703}">
                      <ahyp:hlinkClr xmlns:ahyp="http://schemas.microsoft.com/office/drawing/2018/hyperlinkcolor" val="tx"/>
                    </a:ext>
                  </a:extLst>
                </a:hlinkClick>
              </a:rPr>
              <a:t> Global EV</a:t>
            </a:r>
            <a:r>
              <a:rPr lang="en-US" sz="800" dirty="0">
                <a:solidFill>
                  <a:srgbClr val="000000"/>
                </a:solidFill>
                <a:hlinkClick r:id="rId9"/>
              </a:rPr>
              <a:t> Outlook -</a:t>
            </a:r>
            <a:r>
              <a:rPr lang="en-US" sz="800" dirty="0">
                <a:solidFill>
                  <a:srgbClr val="000000"/>
                </a:solidFill>
                <a:hlinkClick r:id="rId9">
                  <a:extLst>
                    <a:ext uri="{A12FA001-AC4F-418D-AE19-62706E023703}">
                      <ahyp:hlinkClr xmlns:ahyp="http://schemas.microsoft.com/office/drawing/2018/hyperlinkcolor" val="tx"/>
                    </a:ext>
                  </a:extLst>
                </a:hlinkClick>
              </a:rPr>
              <a:t> Policy Explorer</a:t>
            </a:r>
            <a:r>
              <a:rPr lang="en-US" sz="800" dirty="0">
                <a:solidFill>
                  <a:srgbClr val="000000"/>
                </a:solidFill>
              </a:rPr>
              <a:t> (2024); </a:t>
            </a:r>
            <a:r>
              <a:rPr lang="en-US" sz="800" dirty="0">
                <a:solidFill>
                  <a:srgbClr val="000000"/>
                </a:solidFill>
                <a:hlinkClick r:id="rId10"/>
              </a:rPr>
              <a:t>EU Commission, Compass to boost EU competitiveness</a:t>
            </a:r>
            <a:r>
              <a:rPr lang="en-US" sz="800" dirty="0">
                <a:solidFill>
                  <a:srgbClr val="000000"/>
                </a:solidFill>
              </a:rPr>
              <a:t>; </a:t>
            </a:r>
            <a:r>
              <a:rPr lang="en-US" sz="800" dirty="0">
                <a:solidFill>
                  <a:srgbClr val="000000"/>
                </a:solidFill>
                <a:hlinkClick r:id="rId11"/>
              </a:rPr>
              <a:t>CGEP, IRA and the US Battery Supply Chain</a:t>
            </a:r>
            <a:r>
              <a:rPr lang="en-US" sz="800" dirty="0">
                <a:solidFill>
                  <a:srgbClr val="000000"/>
                </a:solidFill>
              </a:rPr>
              <a:t> (2023); </a:t>
            </a:r>
            <a:r>
              <a:rPr lang="en-US" sz="800" dirty="0">
                <a:solidFill>
                  <a:srgbClr val="000000"/>
                </a:solidFill>
                <a:hlinkClick r:id="rId12"/>
              </a:rPr>
              <a:t>DOE, Tax Credits</a:t>
            </a:r>
            <a:r>
              <a:rPr lang="en-US" sz="800" dirty="0">
                <a:solidFill>
                  <a:srgbClr val="000000"/>
                </a:solidFill>
              </a:rPr>
              <a:t>. </a:t>
            </a:r>
          </a:p>
          <a:p>
            <a:r>
              <a:rPr lang="en-US" sz="800">
                <a:solidFill>
                  <a:srgbClr val="000000"/>
                </a:solidFill>
              </a:rPr>
              <a:t>Credit: Petr Jenicek, Birru Lucha, </a:t>
            </a:r>
            <a:r>
              <a:rPr lang="en-US" sz="800" err="1">
                <a:solidFill>
                  <a:srgbClr val="000000"/>
                </a:solidFill>
              </a:rPr>
              <a:t>Hyae</a:t>
            </a:r>
            <a:r>
              <a:rPr lang="en-US" sz="800">
                <a:solidFill>
                  <a:srgbClr val="000000"/>
                </a:solidFill>
              </a:rPr>
              <a:t> Ryung Kim, and </a:t>
            </a:r>
            <a:r>
              <a:rPr lang="en-US" sz="800" dirty="0">
                <a:solidFill>
                  <a:srgbClr val="000000"/>
                </a:solidFill>
                <a:hlinkClick r:id="rId13"/>
              </a:rPr>
              <a:t>Gernot Wagner</a:t>
            </a:r>
            <a:r>
              <a:rPr lang="en-US" sz="800">
                <a:solidFill>
                  <a:srgbClr val="000000"/>
                </a:solidFill>
              </a:rPr>
              <a:t>. </a:t>
            </a:r>
            <a:r>
              <a:rPr lang="en-US" sz="800" dirty="0">
                <a:solidFill>
                  <a:srgbClr val="000000"/>
                </a:solidFill>
                <a:hlinkClick r:id="rId14"/>
              </a:rPr>
              <a:t>Share with attribution</a:t>
            </a:r>
            <a:r>
              <a:rPr lang="en-US" sz="800">
                <a:solidFill>
                  <a:srgbClr val="000000"/>
                </a:solidFill>
              </a:rPr>
              <a:t>: Lucha </a:t>
            </a:r>
            <a:r>
              <a:rPr lang="en-US" sz="800" i="1">
                <a:solidFill>
                  <a:srgbClr val="000000"/>
                </a:solidFill>
              </a:rPr>
              <a:t>et al., </a:t>
            </a:r>
            <a:r>
              <a:rPr lang="en-US" sz="800">
                <a:solidFill>
                  <a:srgbClr val="000000"/>
                </a:solidFill>
              </a:rPr>
              <a:t>“</a:t>
            </a:r>
            <a:r>
              <a:rPr lang="en-US" sz="800" dirty="0">
                <a:solidFill>
                  <a:srgbClr val="000000"/>
                </a:solidFill>
                <a:hlinkClick r:id="rId15"/>
              </a:rPr>
              <a:t>Storing Energy</a:t>
            </a:r>
            <a:r>
              <a:rPr lang="en-US" sz="800">
                <a:solidFill>
                  <a:srgbClr val="000000"/>
                </a:solidFill>
              </a:rPr>
              <a:t>” (4 March 2025). </a:t>
            </a:r>
            <a:endParaRPr lang="en-US" sz="800">
              <a:solidFill>
                <a:srgbClr val="000000"/>
              </a:solidFill>
              <a:cs typeface="Arial"/>
            </a:endParaRPr>
          </a:p>
        </p:txBody>
      </p:sp>
      <p:sp>
        <p:nvSpPr>
          <p:cNvPr id="45" name="Text Placeholder 10">
            <a:extLst>
              <a:ext uri="{FF2B5EF4-FFF2-40B4-BE49-F238E27FC236}">
                <a16:creationId xmlns:a16="http://schemas.microsoft.com/office/drawing/2014/main" id="{3E882720-4D76-A0A3-1BBF-9808671876BD}"/>
              </a:ext>
            </a:extLst>
          </p:cNvPr>
          <p:cNvSpPr>
            <a:spLocks noGrp="1"/>
          </p:cNvSpPr>
          <p:nvPr>
            <p:custDataLst>
              <p:tags r:id="rId3"/>
            </p:custDataLst>
          </p:nvPr>
        </p:nvSpPr>
        <p:spPr bwMode="auto">
          <a:xfrm>
            <a:off x="329184" y="1119266"/>
            <a:ext cx="4921251" cy="246221"/>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Policy overview across select countries/region</a:t>
            </a:r>
            <a:endParaRPr lang="en-US" sz="1400" dirty="0"/>
          </a:p>
        </p:txBody>
      </p:sp>
      <p:cxnSp>
        <p:nvCxnSpPr>
          <p:cNvPr id="46" name="Straight Connector 45">
            <a:extLst>
              <a:ext uri="{FF2B5EF4-FFF2-40B4-BE49-F238E27FC236}">
                <a16:creationId xmlns:a16="http://schemas.microsoft.com/office/drawing/2014/main" id="{921F9BD4-7341-2C11-0BC0-1E33AE6F9AFD}"/>
              </a:ext>
            </a:extLst>
          </p:cNvPr>
          <p:cNvCxnSpPr>
            <a:cxnSpLocks/>
          </p:cNvCxnSpPr>
          <p:nvPr/>
        </p:nvCxnSpPr>
        <p:spPr bwMode="gray">
          <a:xfrm>
            <a:off x="329184" y="1379591"/>
            <a:ext cx="89208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459374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79072F0-FA9E-7723-A0B2-CF7F1663AA7B}"/>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3" name="think-cell data - do not delete" hidden="1">
                        <a:extLst>
                          <a:ext uri="{FF2B5EF4-FFF2-40B4-BE49-F238E27FC236}">
                            <a16:creationId xmlns:a16="http://schemas.microsoft.com/office/drawing/2014/main" id="{B79072F0-FA9E-7723-A0B2-CF7F1663AA7B}"/>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619ABF5-F4BD-E643-F654-0560AF5625B4}"/>
              </a:ext>
            </a:extLst>
          </p:cNvPr>
          <p:cNvSpPr>
            <a:spLocks noGrp="1"/>
          </p:cNvSpPr>
          <p:nvPr>
            <p:ph type="title"/>
          </p:nvPr>
        </p:nvSpPr>
        <p:spPr>
          <a:xfrm>
            <a:off x="330200" y="546765"/>
            <a:ext cx="11531600" cy="659434"/>
          </a:xfrm>
        </p:spPr>
        <p:txBody>
          <a:bodyPr vert="horz">
            <a:noAutofit/>
          </a:bodyPr>
          <a:lstStyle/>
          <a:p>
            <a:r>
              <a:rPr lang="en-US"/>
              <a:t>EU policies have addressed entire EV ecosystem, but incentives vary across member states</a:t>
            </a:r>
          </a:p>
        </p:txBody>
      </p:sp>
      <p:sp>
        <p:nvSpPr>
          <p:cNvPr id="4" name="Rectangle 3">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rgbClr val="A83D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European Union</a:t>
            </a:r>
          </a:p>
        </p:txBody>
      </p:sp>
      <p:graphicFrame>
        <p:nvGraphicFramePr>
          <p:cNvPr id="36" name="Table 35">
            <a:extLst>
              <a:ext uri="{FF2B5EF4-FFF2-40B4-BE49-F238E27FC236}">
                <a16:creationId xmlns:a16="http://schemas.microsoft.com/office/drawing/2014/main" id="{1A0A5E02-7753-4DE4-C58B-01CCB25F6D27}"/>
              </a:ext>
            </a:extLst>
          </p:cNvPr>
          <p:cNvGraphicFramePr>
            <a:graphicFrameLocks noGrp="1"/>
          </p:cNvGraphicFramePr>
          <p:nvPr>
            <p:extLst>
              <p:ext uri="{D42A27DB-BD31-4B8C-83A1-F6EECF244321}">
                <p14:modId xmlns:p14="http://schemas.microsoft.com/office/powerpoint/2010/main" val="2625663060"/>
              </p:ext>
            </p:extLst>
          </p:nvPr>
        </p:nvGraphicFramePr>
        <p:xfrm>
          <a:off x="330200" y="1915695"/>
          <a:ext cx="11531601" cy="4293997"/>
        </p:xfrm>
        <a:graphic>
          <a:graphicData uri="http://schemas.openxmlformats.org/drawingml/2006/table">
            <a:tbl>
              <a:tblPr firstRow="1" bandRow="1">
                <a:tableStyleId>{2D5ABB26-0587-4C30-8999-92F81FD0307C}</a:tableStyleId>
              </a:tblPr>
              <a:tblGrid>
                <a:gridCol w="1430595">
                  <a:extLst>
                    <a:ext uri="{9D8B030D-6E8A-4147-A177-3AD203B41FA5}">
                      <a16:colId xmlns:a16="http://schemas.microsoft.com/office/drawing/2014/main" val="2147966434"/>
                    </a:ext>
                  </a:extLst>
                </a:gridCol>
                <a:gridCol w="5435336">
                  <a:extLst>
                    <a:ext uri="{9D8B030D-6E8A-4147-A177-3AD203B41FA5}">
                      <a16:colId xmlns:a16="http://schemas.microsoft.com/office/drawing/2014/main" val="4172966404"/>
                    </a:ext>
                  </a:extLst>
                </a:gridCol>
                <a:gridCol w="4665670">
                  <a:extLst>
                    <a:ext uri="{9D8B030D-6E8A-4147-A177-3AD203B41FA5}">
                      <a16:colId xmlns:a16="http://schemas.microsoft.com/office/drawing/2014/main" val="3703547520"/>
                    </a:ext>
                  </a:extLst>
                </a:gridCol>
              </a:tblGrid>
              <a:tr h="289224">
                <a:tc>
                  <a:txBody>
                    <a:bodyPr/>
                    <a:lstStyle/>
                    <a:p>
                      <a:pPr marL="0" indent="0">
                        <a:buFontTx/>
                        <a:buNone/>
                      </a:pPr>
                      <a:r>
                        <a:rPr lang="en-US" sz="1200" b="1"/>
                        <a:t>Focus areas</a:t>
                      </a:r>
                    </a:p>
                  </a:txBody>
                  <a:tcPr>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Policy details</a:t>
                      </a:r>
                    </a:p>
                  </a:txBody>
                  <a:tcPr>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Examples by countries</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91571539"/>
                  </a:ext>
                </a:extLst>
              </a:tr>
              <a:tr h="445477">
                <a:tc>
                  <a:txBody>
                    <a:bodyPr/>
                    <a:lstStyle/>
                    <a:p>
                      <a:pPr marL="0" lvl="0" indent="0" algn="l">
                        <a:buFontTx/>
                        <a:buNone/>
                      </a:pPr>
                      <a:r>
                        <a:rPr lang="en-US" sz="1000" b="1"/>
                        <a:t>Raw material extraction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b="1" i="0"/>
                        <a:t>Critical Raw Materials Act (2023 proposal) </a:t>
                      </a:r>
                      <a:r>
                        <a:rPr lang="en-US" sz="1000" i="0"/>
                        <a:t>focuses on:</a:t>
                      </a:r>
                    </a:p>
                    <a:p>
                      <a:pPr marL="177800" marR="0" lvl="0" indent="-177800" algn="l" defTabSz="711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t>Strategic critical raw mineral </a:t>
                      </a:r>
                      <a:r>
                        <a:rPr lang="en-US" sz="1000" i="0"/>
                        <a:t>application</a:t>
                      </a:r>
                    </a:p>
                    <a:p>
                      <a:pPr marL="177800" marR="0" lvl="0" indent="-177800" algn="l" defTabSz="711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t>A network of European agencies </a:t>
                      </a:r>
                      <a:r>
                        <a:rPr lang="en-US" sz="1000" i="0"/>
                        <a:t>to anticipate supply risks</a:t>
                      </a:r>
                    </a:p>
                    <a:p>
                      <a:pPr marL="177800" marR="0" lvl="0" indent="-177800" algn="l" defTabSz="711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t>A resilient supply chain</a:t>
                      </a:r>
                      <a:r>
                        <a:rPr lang="en-US" sz="1000" i="0"/>
                        <a:t>, e.g., 30% of the EU's demand for refined lithium should originate from the EU by 2030, or to recover at least 20% of the rare earth elements by 2030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1" i="0"/>
                        <a:t>Spain: </a:t>
                      </a:r>
                      <a:r>
                        <a:rPr lang="en-US" sz="1000" b="0" i="0"/>
                        <a:t>Government awards €18.8 million for the construction of Extremadura New Energies’ lithium hydroxide plant, located next to the mining site. It</a:t>
                      </a:r>
                      <a:r>
                        <a:rPr lang="en-US" sz="1000"/>
                        <a:t> reinforced the country’s ambition to maintain a leading position in the EU for the development of EV supply chain from locally available critical raw materials.</a:t>
                      </a:r>
                      <a:endParaRPr lang="en-US" sz="1000" b="0" i="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04704391"/>
                  </a:ext>
                </a:extLst>
              </a:tr>
              <a:tr h="591013">
                <a:tc>
                  <a:txBody>
                    <a:bodyPr/>
                    <a:lstStyle/>
                    <a:p>
                      <a:pPr marL="0" lvl="0" indent="0" algn="l">
                        <a:buFontTx/>
                        <a:buNone/>
                      </a:pPr>
                      <a:r>
                        <a:rPr lang="en-US" sz="1000" b="1"/>
                        <a:t>Battery and EV manufacturing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Net Zero Industry Act (2023 proposal): </a:t>
                      </a:r>
                      <a:r>
                        <a:rPr lang="en-US" sz="1000" b="0"/>
                        <a:t>EU battery manufacturers to </a:t>
                      </a:r>
                      <a:r>
                        <a:rPr lang="en-US" sz="1000" b="1"/>
                        <a:t>meet 90% of EU demand</a:t>
                      </a:r>
                      <a:r>
                        <a:rPr lang="en-US" sz="1000" b="0"/>
                        <a:t>, with a combined capacity of at least </a:t>
                      </a:r>
                      <a:r>
                        <a:rPr lang="en-US" sz="1000" b="1"/>
                        <a:t>550 GWh by 2030</a:t>
                      </a:r>
                      <a:r>
                        <a:rPr lang="en-US" sz="1000" b="0"/>
                        <a:t>, in line with European Battery Alliance objectives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Germany and France: </a:t>
                      </a:r>
                      <a:r>
                        <a:rPr lang="en-US" sz="1000" b="0"/>
                        <a:t>Subsidies from Important Projects of Common European Interest (IPCEI) for select projects, such as Automotive Cells Company (ACC), </a:t>
                      </a:r>
                      <a:r>
                        <a:rPr lang="en-US" sz="1000" b="0" err="1"/>
                        <a:t>Verkor</a:t>
                      </a:r>
                      <a:r>
                        <a:rPr lang="en-US" sz="1000" b="0"/>
                        <a:t>, and </a:t>
                      </a:r>
                      <a:r>
                        <a:rPr lang="en-US" sz="1000" b="0" err="1"/>
                        <a:t>Northvolt</a:t>
                      </a:r>
                      <a:r>
                        <a:rPr lang="en-US" sz="1000" b="0"/>
                        <a:t> factories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78736235"/>
                  </a:ext>
                </a:extLst>
              </a:tr>
              <a:tr h="619280">
                <a:tc>
                  <a:txBody>
                    <a:bodyPr/>
                    <a:lstStyle/>
                    <a:p>
                      <a:pPr marL="0" lvl="0" indent="0" algn="l">
                        <a:buFontTx/>
                        <a:buNone/>
                      </a:pPr>
                      <a:r>
                        <a:rPr lang="en-US" sz="1000" b="1"/>
                        <a:t>EV sales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Sustainable and Smart Mobility Strategy </a:t>
                      </a:r>
                      <a:r>
                        <a:rPr lang="en-US" sz="1000"/>
                        <a:t>to achieve 30 million passenger ZEV stock by 2030 and nearly all passenger LDV and HDV stock by 2050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Netherlands: </a:t>
                      </a:r>
                      <a:r>
                        <a:rPr lang="en-US" sz="1000"/>
                        <a:t>Tax exemption for zero-emission cars</a:t>
                      </a:r>
                    </a:p>
                    <a:p>
                      <a:pPr marL="0" indent="0">
                        <a:spcBef>
                          <a:spcPts val="0"/>
                        </a:spcBef>
                        <a:buFontTx/>
                        <a:buNone/>
                      </a:pPr>
                      <a:r>
                        <a:rPr lang="en-US" sz="1000" b="1"/>
                        <a:t>Sweden: </a:t>
                      </a:r>
                      <a:r>
                        <a:rPr lang="en-US" sz="1000"/>
                        <a:t>Low annual road tax for zero-emission vehicles</a:t>
                      </a:r>
                    </a:p>
                    <a:p>
                      <a:pPr marL="0" indent="0">
                        <a:spcBef>
                          <a:spcPts val="0"/>
                        </a:spcBef>
                        <a:buFontTx/>
                        <a:buNone/>
                      </a:pPr>
                      <a:r>
                        <a:rPr lang="en-US" sz="1000" b="1"/>
                        <a:t>Belgium</a:t>
                      </a:r>
                      <a:r>
                        <a:rPr lang="en-US" sz="1000"/>
                        <a:t>: </a:t>
                      </a:r>
                      <a:r>
                        <a:rPr lang="en-US" sz="1000" b="0" i="0"/>
                        <a:t>€5,000 premium for a new zero-emission car purchased by retail customers</a:t>
                      </a: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22777303"/>
                  </a:ext>
                </a:extLst>
              </a:tr>
              <a:tr h="763497">
                <a:tc>
                  <a:txBody>
                    <a:bodyPr/>
                    <a:lstStyle/>
                    <a:p>
                      <a:pPr marL="0" lvl="0" indent="0" algn="l">
                        <a:buFontTx/>
                        <a:buNone/>
                      </a:pPr>
                      <a:r>
                        <a:rPr lang="en-US" sz="1000" b="1"/>
                        <a:t>Charging infrastructure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Alternative Fuels Infrastructure Regulation, </a:t>
                      </a:r>
                      <a:r>
                        <a:rPr lang="en-US" sz="1000" b="0"/>
                        <a:t>under which member states must ensure:</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1000" b="1"/>
                        <a:t>Publicly accessible recharging stations </a:t>
                      </a:r>
                      <a:r>
                        <a:rPr lang="en-US" sz="1000" b="0"/>
                        <a:t>are set up in proportion to the number of registered vehicles</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1000" b="0"/>
                        <a:t>Adequate deployment of </a:t>
                      </a:r>
                      <a:r>
                        <a:rPr lang="en-US" sz="1000" b="1"/>
                        <a:t>recharging stations along the trans-European transport network</a:t>
                      </a:r>
                      <a:r>
                        <a:rPr lang="en-US" sz="1000" b="0"/>
                        <a:t> road network</a:t>
                      </a:r>
                    </a:p>
                    <a:p>
                      <a:pPr marL="177800" indent="-177800">
                        <a:spcBef>
                          <a:spcPts val="0"/>
                        </a:spcBef>
                      </a:pPr>
                      <a:r>
                        <a:rPr lang="en-US" sz="1000" b="0"/>
                        <a:t>Sufficient coverage of </a:t>
                      </a:r>
                      <a:r>
                        <a:rPr lang="en-US" sz="1000" b="1"/>
                        <a:t>recharging points for HDVs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Norway: </a:t>
                      </a:r>
                      <a:r>
                        <a:rPr lang="en-US" sz="1000" b="0"/>
                        <a:t>Grant up to 20%</a:t>
                      </a:r>
                      <a:r>
                        <a:rPr lang="en-US" sz="1000" b="1"/>
                        <a:t> </a:t>
                      </a:r>
                      <a:r>
                        <a:rPr lang="en-US" sz="1000" b="0"/>
                        <a:t>of charging point purchases and installation cost</a:t>
                      </a:r>
                    </a:p>
                    <a:p>
                      <a:pPr marL="0" indent="0">
                        <a:spcBef>
                          <a:spcPts val="0"/>
                        </a:spcBef>
                        <a:buFontTx/>
                        <a:buNone/>
                      </a:pPr>
                      <a:r>
                        <a:rPr lang="en-US" sz="1000" b="1"/>
                        <a:t>Sweden: </a:t>
                      </a:r>
                      <a:r>
                        <a:rPr lang="en-US" sz="1000" b="0"/>
                        <a:t>Grant up to 50% cost of residential charging points installation   </a:t>
                      </a:r>
                    </a:p>
                    <a:p>
                      <a:pPr marL="0" indent="0">
                        <a:spcBef>
                          <a:spcPts val="0"/>
                        </a:spcBef>
                        <a:buFontTx/>
                        <a:buNone/>
                      </a:pPr>
                      <a:r>
                        <a:rPr lang="en-US" sz="1000" b="1"/>
                        <a:t>Belgium: </a:t>
                      </a:r>
                    </a:p>
                    <a:p>
                      <a:pPr marL="177800" indent="-177800">
                        <a:spcBef>
                          <a:spcPts val="0"/>
                        </a:spcBef>
                      </a:pPr>
                      <a:r>
                        <a:rPr lang="en-US" sz="1000"/>
                        <a:t>100% deductible for charging installation accessible to public</a:t>
                      </a:r>
                    </a:p>
                    <a:p>
                      <a:pPr marL="177800" indent="-177800">
                        <a:spcBef>
                          <a:spcPts val="0"/>
                        </a:spcBef>
                      </a:pPr>
                      <a:r>
                        <a:rPr lang="en-US" sz="1000"/>
                        <a:t>15% tax reduction for private owners for mono- and bidirectional charging installation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05531616"/>
                  </a:ext>
                </a:extLst>
              </a:tr>
              <a:tr h="619280">
                <a:tc>
                  <a:txBody>
                    <a:bodyPr/>
                    <a:lstStyle/>
                    <a:p>
                      <a:pPr marL="0" lvl="0" indent="0" algn="l">
                        <a:buFontTx/>
                        <a:buNone/>
                      </a:pPr>
                      <a:r>
                        <a:rPr lang="en-US" sz="1000" b="1"/>
                        <a:t>Battery recycling</a:t>
                      </a:r>
                    </a:p>
                  </a:txBody>
                  <a:tcPr>
                    <a:lnT w="12700" cap="flat" cmpd="sng" algn="ctr">
                      <a:solidFill>
                        <a:schemeClr val="tx1"/>
                      </a:solidFill>
                      <a:prstDash val="solid"/>
                      <a:round/>
                      <a:headEnd type="none" w="med" len="med"/>
                      <a:tailEnd type="none" w="med" len="med"/>
                    </a:lnT>
                  </a:tcPr>
                </a:tc>
                <a:tc>
                  <a:txBody>
                    <a:bodyPr/>
                    <a:lstStyle/>
                    <a:p>
                      <a:pPr marL="0" indent="0">
                        <a:spcBef>
                          <a:spcPts val="0"/>
                        </a:spcBef>
                        <a:buFontTx/>
                        <a:buNone/>
                      </a:pPr>
                      <a:r>
                        <a:rPr lang="en-US" sz="1000" b="1"/>
                        <a:t>EU Batteries Regulation </a:t>
                      </a:r>
                      <a:r>
                        <a:rPr lang="en-US" sz="1000"/>
                        <a:t>mandates that new batteries meet the minimum recycled content requirement by 2030: </a:t>
                      </a:r>
                    </a:p>
                    <a:p>
                      <a:pPr marL="177800" indent="-177800">
                        <a:spcBef>
                          <a:spcPts val="0"/>
                        </a:spcBef>
                      </a:pPr>
                      <a:r>
                        <a:rPr lang="en-US" sz="1000"/>
                        <a:t>Recycling target of </a:t>
                      </a:r>
                      <a:r>
                        <a:rPr lang="en-US" sz="1000" b="1"/>
                        <a:t>80% for lead-acid and 70% for Li-ion</a:t>
                      </a:r>
                    </a:p>
                    <a:p>
                      <a:pPr marL="177800" indent="-177800">
                        <a:spcBef>
                          <a:spcPts val="0"/>
                        </a:spcBef>
                      </a:pPr>
                      <a:r>
                        <a:rPr lang="en-US" sz="1000" b="1"/>
                        <a:t>Material recovery target of 95% </a:t>
                      </a:r>
                      <a:r>
                        <a:rPr lang="en-US" sz="1000"/>
                        <a:t>for cobalt, copper, lead, and nickel and </a:t>
                      </a:r>
                      <a:r>
                        <a:rPr lang="en-US" sz="1000" b="1"/>
                        <a:t>70% </a:t>
                      </a:r>
                      <a:r>
                        <a:rPr lang="en-US" sz="1000"/>
                        <a:t>for lithium</a:t>
                      </a:r>
                    </a:p>
                  </a:txBody>
                  <a:tcPr>
                    <a:lnT w="12700" cap="flat" cmpd="sng" algn="ctr">
                      <a:solidFill>
                        <a:schemeClr val="tx1"/>
                      </a:solidFill>
                      <a:prstDash val="solid"/>
                      <a:round/>
                      <a:headEnd type="none" w="med" len="med"/>
                      <a:tailEnd type="none" w="med" len="med"/>
                    </a:lnT>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b="1"/>
                        <a:t>Germany: Waste Management Act, </a:t>
                      </a:r>
                      <a:r>
                        <a:rPr lang="en-US" sz="1000"/>
                        <a:t>which turns a waste management culture into a resource management culture, minimizing waste generation and maximizing reuse and recycling</a:t>
                      </a: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37254114"/>
                  </a:ext>
                </a:extLst>
              </a:tr>
            </a:tbl>
          </a:graphicData>
        </a:graphic>
      </p:graphicFrame>
      <p:sp>
        <p:nvSpPr>
          <p:cNvPr id="40" name="Text Placeholder 10">
            <a:extLst>
              <a:ext uri="{FF2B5EF4-FFF2-40B4-BE49-F238E27FC236}">
                <a16:creationId xmlns:a16="http://schemas.microsoft.com/office/drawing/2014/main" id="{1A4B3DDB-DB6D-AE0F-2906-22F976F400E4}"/>
              </a:ext>
            </a:extLst>
          </p:cNvPr>
          <p:cNvSpPr>
            <a:spLocks noGrp="1"/>
          </p:cNvSpPr>
          <p:nvPr>
            <p:custDataLst>
              <p:tags r:id="rId2"/>
            </p:custDataLst>
          </p:nvPr>
        </p:nvSpPr>
        <p:spPr bwMode="auto">
          <a:xfrm>
            <a:off x="329184" y="1554480"/>
            <a:ext cx="3688574"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Detailed EU policies across EV ecosystem </a:t>
            </a:r>
            <a:endParaRPr lang="en-US" sz="1400" dirty="0"/>
          </a:p>
        </p:txBody>
      </p:sp>
      <p:cxnSp>
        <p:nvCxnSpPr>
          <p:cNvPr id="41" name="Straight Connector 40">
            <a:extLst>
              <a:ext uri="{FF2B5EF4-FFF2-40B4-BE49-F238E27FC236}">
                <a16:creationId xmlns:a16="http://schemas.microsoft.com/office/drawing/2014/main" id="{82768C5A-324C-6CAB-EBC3-F7C2FA1734D4}"/>
              </a:ext>
            </a:extLst>
          </p:cNvPr>
          <p:cNvCxnSpPr>
            <a:cxnSpLocks/>
          </p:cNvCxnSpPr>
          <p:nvPr/>
        </p:nvCxnSpPr>
        <p:spPr bwMode="gray">
          <a:xfrm>
            <a:off x="329184" y="1828800"/>
            <a:ext cx="1146405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4" name="btfpNotesBox962619">
            <a:extLst>
              <a:ext uri="{FF2B5EF4-FFF2-40B4-BE49-F238E27FC236}">
                <a16:creationId xmlns:a16="http://schemas.microsoft.com/office/drawing/2014/main" id="{53C56E31-9DDD-1185-38C1-D62B11633311}"/>
              </a:ext>
            </a:extLst>
          </p:cNvPr>
          <p:cNvSpPr txBox="1"/>
          <p:nvPr>
            <p:custDataLst>
              <p:tags r:id="rId3"/>
            </p:custDataLst>
          </p:nvPr>
        </p:nvSpPr>
        <p:spPr bwMode="gray">
          <a:xfrm>
            <a:off x="329184" y="6419088"/>
            <a:ext cx="9101438"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7">
                  <a:extLst>
                    <a:ext uri="{A12FA001-AC4F-418D-AE19-62706E023703}">
                      <ahyp:hlinkClr xmlns:ahyp="http://schemas.microsoft.com/office/drawing/2018/hyperlinkcolor" val="tx"/>
                    </a:ext>
                  </a:extLst>
                </a:hlinkClick>
              </a:rPr>
              <a:t>IEA</a:t>
            </a:r>
            <a:r>
              <a:rPr lang="en-US" sz="800" dirty="0">
                <a:solidFill>
                  <a:srgbClr val="000000"/>
                </a:solidFill>
                <a:hlinkClick r:id="rId7"/>
              </a:rPr>
              <a:t>,</a:t>
            </a:r>
            <a:r>
              <a:rPr lang="en-US" sz="800" dirty="0">
                <a:solidFill>
                  <a:srgbClr val="000000"/>
                </a:solidFill>
                <a:hlinkClick r:id="rId7">
                  <a:extLst>
                    <a:ext uri="{A12FA001-AC4F-418D-AE19-62706E023703}">
                      <ahyp:hlinkClr xmlns:ahyp="http://schemas.microsoft.com/office/drawing/2018/hyperlinkcolor" val="tx"/>
                    </a:ext>
                  </a:extLst>
                </a:hlinkClick>
              </a:rPr>
              <a:t> Global EV Outlook – </a:t>
            </a:r>
            <a:r>
              <a:rPr lang="en-US" sz="800" dirty="0">
                <a:solidFill>
                  <a:srgbClr val="000000"/>
                </a:solidFill>
                <a:hlinkClick r:id="rId7"/>
              </a:rPr>
              <a:t>Policy</a:t>
            </a:r>
            <a:r>
              <a:rPr lang="en-US" sz="800" dirty="0">
                <a:solidFill>
                  <a:srgbClr val="000000"/>
                </a:solidFill>
                <a:hlinkClick r:id="rId7">
                  <a:extLst>
                    <a:ext uri="{A12FA001-AC4F-418D-AE19-62706E023703}">
                      <ahyp:hlinkClr xmlns:ahyp="http://schemas.microsoft.com/office/drawing/2018/hyperlinkcolor" val="tx"/>
                    </a:ext>
                  </a:extLst>
                </a:hlinkClick>
              </a:rPr>
              <a:t> Developments</a:t>
            </a:r>
            <a:r>
              <a:rPr lang="en-US" sz="800" dirty="0">
                <a:solidFill>
                  <a:srgbClr val="000000"/>
                </a:solidFill>
              </a:rPr>
              <a:t> (2023); </a:t>
            </a:r>
            <a:r>
              <a:rPr lang="en-US" sz="800" dirty="0">
                <a:solidFill>
                  <a:srgbClr val="000000"/>
                </a:solidFill>
                <a:hlinkClick r:id="rId8">
                  <a:extLst>
                    <a:ext uri="{A12FA001-AC4F-418D-AE19-62706E023703}">
                      <ahyp:hlinkClr xmlns:ahyp="http://schemas.microsoft.com/office/drawing/2018/hyperlinkcolor" val="tx"/>
                    </a:ext>
                  </a:extLst>
                </a:hlinkClick>
              </a:rPr>
              <a:t>IEA</a:t>
            </a:r>
            <a:r>
              <a:rPr lang="en-US" sz="800" dirty="0">
                <a:solidFill>
                  <a:srgbClr val="000000"/>
                </a:solidFill>
                <a:hlinkClick r:id="rId8"/>
              </a:rPr>
              <a:t>,</a:t>
            </a:r>
            <a:r>
              <a:rPr lang="en-US" sz="800" dirty="0">
                <a:solidFill>
                  <a:srgbClr val="000000"/>
                </a:solidFill>
                <a:hlinkClick r:id="rId8">
                  <a:extLst>
                    <a:ext uri="{A12FA001-AC4F-418D-AE19-62706E023703}">
                      <ahyp:hlinkClr xmlns:ahyp="http://schemas.microsoft.com/office/drawing/2018/hyperlinkcolor" val="tx"/>
                    </a:ext>
                  </a:extLst>
                </a:hlinkClick>
              </a:rPr>
              <a:t> Global EV </a:t>
            </a:r>
            <a:r>
              <a:rPr lang="en-US" sz="800" dirty="0">
                <a:solidFill>
                  <a:srgbClr val="000000"/>
                </a:solidFill>
                <a:hlinkClick r:id="rId8"/>
              </a:rPr>
              <a:t>Outlook </a:t>
            </a:r>
            <a:r>
              <a:rPr lang="en-US" sz="800" dirty="0">
                <a:solidFill>
                  <a:srgbClr val="000000"/>
                </a:solidFill>
                <a:hlinkClick r:id="rId8">
                  <a:extLst>
                    <a:ext uri="{A12FA001-AC4F-418D-AE19-62706E023703}">
                      <ahyp:hlinkClr xmlns:ahyp="http://schemas.microsoft.com/office/drawing/2018/hyperlinkcolor" val="tx"/>
                    </a:ext>
                  </a:extLst>
                </a:hlinkClick>
              </a:rPr>
              <a:t>- Policy Explorer</a:t>
            </a:r>
            <a:r>
              <a:rPr lang="en-US" sz="800" dirty="0">
                <a:solidFill>
                  <a:srgbClr val="000000"/>
                </a:solidFill>
              </a:rPr>
              <a:t> (2024); </a:t>
            </a:r>
            <a:r>
              <a:rPr lang="en-US" sz="800" dirty="0">
                <a:solidFill>
                  <a:srgbClr val="000000"/>
                </a:solidFill>
                <a:hlinkClick r:id="rId9"/>
              </a:rPr>
              <a:t>EU Commission, Compass to boost EU competitiveness</a:t>
            </a:r>
            <a:r>
              <a:rPr lang="en-US" sz="800" dirty="0">
                <a:solidFill>
                  <a:srgbClr val="000000"/>
                </a:solidFill>
              </a:rPr>
              <a:t>; </a:t>
            </a:r>
            <a:r>
              <a:rPr lang="en-US" sz="800" dirty="0">
                <a:solidFill>
                  <a:srgbClr val="000000"/>
                </a:solidFill>
                <a:hlinkClick r:id="rId10"/>
              </a:rPr>
              <a:t>CGEP, IRA and the US Battery Supply Chain</a:t>
            </a:r>
            <a:r>
              <a:rPr lang="en-US" sz="800" dirty="0">
                <a:solidFill>
                  <a:srgbClr val="000000"/>
                </a:solidFill>
              </a:rPr>
              <a:t> (2023); </a:t>
            </a:r>
            <a:r>
              <a:rPr lang="en-US" sz="800" dirty="0">
                <a:solidFill>
                  <a:srgbClr val="000000"/>
                </a:solidFill>
                <a:hlinkClick r:id="rId11"/>
              </a:rPr>
              <a:t>DOE, Tax Credits</a:t>
            </a:r>
            <a:r>
              <a:rPr lang="en-US" sz="800" dirty="0">
                <a:solidFill>
                  <a:srgbClr val="000000"/>
                </a:solidFill>
              </a:rPr>
              <a:t>. </a:t>
            </a:r>
            <a:endParaRPr lang="en-US" dirty="0"/>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lang="en-US" sz="800" dirty="0">
              <a:solidFill>
                <a:srgbClr val="000000"/>
              </a:solidFill>
              <a:cs typeface="Arial"/>
            </a:endParaRPr>
          </a:p>
        </p:txBody>
      </p:sp>
    </p:spTree>
    <p:extLst>
      <p:ext uri="{BB962C8B-B14F-4D97-AF65-F5344CB8AC3E}">
        <p14:creationId xmlns:p14="http://schemas.microsoft.com/office/powerpoint/2010/main" val="229391267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C32879C-9FEB-540B-8EF5-C80B03F64DDA}"/>
              </a:ext>
            </a:extLst>
          </p:cNvPr>
          <p:cNvGraphicFramePr>
            <a:graphicFrameLocks noChangeAspect="1"/>
          </p:cNvGraphicFramePr>
          <p:nvPr>
            <p:custDataLst>
              <p:tags r:id="rId1"/>
            </p:custDataLst>
            <p:extLst>
              <p:ext uri="{D42A27DB-BD31-4B8C-83A1-F6EECF244321}">
                <p14:modId xmlns:p14="http://schemas.microsoft.com/office/powerpoint/2010/main" val="236854152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7" imgW="7772400" imgH="10058400" progId="TCLayout.ActiveDocument.1">
                  <p:embed/>
                </p:oleObj>
              </mc:Choice>
              <mc:Fallback>
                <p:oleObj name="think-cell Slide" r:id="rId27" imgW="7772400" imgH="10058400" progId="TCLayout.ActiveDocument.1">
                  <p:embed/>
                  <p:pic>
                    <p:nvPicPr>
                      <p:cNvPr id="3" name="think-cell data - do not delete" hidden="1">
                        <a:extLst>
                          <a:ext uri="{FF2B5EF4-FFF2-40B4-BE49-F238E27FC236}">
                            <a16:creationId xmlns:a16="http://schemas.microsoft.com/office/drawing/2014/main" id="{BC32879C-9FEB-540B-8EF5-C80B03F64DDA}"/>
                          </a:ext>
                        </a:extLst>
                      </p:cNvPr>
                      <p:cNvPicPr/>
                      <p:nvPr/>
                    </p:nvPicPr>
                    <p:blipFill>
                      <a:blip r:embed="rId28"/>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FC0C1D8-F826-ABAE-9955-FB5C42DD7293}"/>
              </a:ext>
            </a:extLst>
          </p:cNvPr>
          <p:cNvSpPr>
            <a:spLocks noGrp="1"/>
          </p:cNvSpPr>
          <p:nvPr>
            <p:ph type="title"/>
          </p:nvPr>
        </p:nvSpPr>
        <p:spPr/>
        <p:txBody>
          <a:bodyPr vert="horz">
            <a:noAutofit/>
          </a:bodyPr>
          <a:lstStyle/>
          <a:p>
            <a:r>
              <a:rPr lang="en-US"/>
              <a:t>Norway, an early EV adopter, has prioritized EV and charging incentives, though its battery value chain is still emerging</a:t>
            </a:r>
          </a:p>
        </p:txBody>
      </p:sp>
      <p:sp>
        <p:nvSpPr>
          <p:cNvPr id="4" name="Rectangle 3">
            <a:extLst>
              <a:ext uri="{FF2B5EF4-FFF2-40B4-BE49-F238E27FC236}">
                <a16:creationId xmlns:a16="http://schemas.microsoft.com/office/drawing/2014/main" id="{58E1A672-DF6F-23F2-8DCA-A600062B7680}"/>
              </a:ext>
            </a:extLst>
          </p:cNvPr>
          <p:cNvSpPr/>
          <p:nvPr/>
        </p:nvSpPr>
        <p:spPr bwMode="gray">
          <a:xfrm>
            <a:off x="0" y="0"/>
            <a:ext cx="2419109" cy="317051"/>
          </a:xfrm>
          <a:prstGeom prst="rect">
            <a:avLst/>
          </a:prstGeom>
          <a:solidFill>
            <a:srgbClr val="A83D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European Union</a:t>
            </a:r>
          </a:p>
        </p:txBody>
      </p:sp>
      <p:sp>
        <p:nvSpPr>
          <p:cNvPr id="60" name="Text Placeholder 10">
            <a:extLst>
              <a:ext uri="{FF2B5EF4-FFF2-40B4-BE49-F238E27FC236}">
                <a16:creationId xmlns:a16="http://schemas.microsoft.com/office/drawing/2014/main" id="{9F9E0296-5AAA-DAD0-4B90-B83CE06D28B7}"/>
              </a:ext>
            </a:extLst>
          </p:cNvPr>
          <p:cNvSpPr>
            <a:spLocks noGrp="1"/>
          </p:cNvSpPr>
          <p:nvPr>
            <p:custDataLst>
              <p:tags r:id="rId2"/>
            </p:custDataLst>
          </p:nvPr>
        </p:nvSpPr>
        <p:spPr bwMode="auto">
          <a:xfrm>
            <a:off x="329184" y="1554480"/>
            <a:ext cx="2258695"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Norway EV sales share, </a:t>
            </a:r>
            <a:r>
              <a:rPr lang="en-US" sz="1400" dirty="0">
                <a:solidFill>
                  <a:srgbClr val="000000"/>
                </a:solidFill>
                <a:ea typeface="+mn-lt"/>
                <a:cs typeface="+mn-lt"/>
              </a:rPr>
              <a:t>%</a:t>
            </a:r>
            <a:endParaRPr lang="en-US" sz="1400" dirty="0"/>
          </a:p>
        </p:txBody>
      </p:sp>
      <p:cxnSp>
        <p:nvCxnSpPr>
          <p:cNvPr id="61" name="Straight Connector 60">
            <a:extLst>
              <a:ext uri="{FF2B5EF4-FFF2-40B4-BE49-F238E27FC236}">
                <a16:creationId xmlns:a16="http://schemas.microsoft.com/office/drawing/2014/main" id="{BD12747F-0A00-AAEF-4323-2528907A657B}"/>
              </a:ext>
            </a:extLst>
          </p:cNvPr>
          <p:cNvCxnSpPr>
            <a:cxnSpLocks/>
          </p:cNvCxnSpPr>
          <p:nvPr>
            <p:custDataLst>
              <p:tags r:id="rId3"/>
            </p:custDataLst>
          </p:nvPr>
        </p:nvCxnSpPr>
        <p:spPr bwMode="gray">
          <a:xfrm>
            <a:off x="329184" y="1828800"/>
            <a:ext cx="7962862"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8" name="Chart 7">
            <a:extLst>
              <a:ext uri="{FF2B5EF4-FFF2-40B4-BE49-F238E27FC236}">
                <a16:creationId xmlns:a16="http://schemas.microsoft.com/office/drawing/2014/main" id="{D857499D-0FDE-5F81-B0AD-825C47AB3E12}"/>
              </a:ext>
            </a:extLst>
          </p:cNvPr>
          <p:cNvGraphicFramePr/>
          <p:nvPr>
            <p:custDataLst>
              <p:tags r:id="rId4"/>
            </p:custDataLst>
            <p:extLst>
              <p:ext uri="{D42A27DB-BD31-4B8C-83A1-F6EECF244321}">
                <p14:modId xmlns:p14="http://schemas.microsoft.com/office/powerpoint/2010/main" val="568728654"/>
              </p:ext>
            </p:extLst>
          </p:nvPr>
        </p:nvGraphicFramePr>
        <p:xfrm>
          <a:off x="360363" y="1895475"/>
          <a:ext cx="8178800" cy="4438650"/>
        </p:xfrm>
        <a:graphic>
          <a:graphicData uri="http://schemas.openxmlformats.org/drawingml/2006/chart">
            <c:chart xmlns:c="http://schemas.openxmlformats.org/drawingml/2006/chart" xmlns:r="http://schemas.openxmlformats.org/officeDocument/2006/relationships" r:id="rId29"/>
          </a:graphicData>
        </a:graphic>
      </p:graphicFrame>
      <p:cxnSp>
        <p:nvCxnSpPr>
          <p:cNvPr id="7" name="Straight Connector 6">
            <a:extLst>
              <a:ext uri="{FF2B5EF4-FFF2-40B4-BE49-F238E27FC236}">
                <a16:creationId xmlns:a16="http://schemas.microsoft.com/office/drawing/2014/main" id="{C2952414-1DC5-F3A2-E760-9172F69B251F}"/>
              </a:ext>
            </a:extLst>
          </p:cNvPr>
          <p:cNvCxnSpPr/>
          <p:nvPr>
            <p:custDataLst>
              <p:tags r:id="rId5"/>
            </p:custDataLst>
          </p:nvPr>
        </p:nvCxnSpPr>
        <p:spPr bwMode="auto">
          <a:xfrm flipV="1">
            <a:off x="879475" y="2032000"/>
            <a:ext cx="7308850" cy="345757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6" name="Text Placeholder 10">
            <a:extLst>
              <a:ext uri="{FF2B5EF4-FFF2-40B4-BE49-F238E27FC236}">
                <a16:creationId xmlns:a16="http://schemas.microsoft.com/office/drawing/2014/main" id="{4D6C6515-0090-E439-500D-2E3C52AD73DC}"/>
              </a:ext>
            </a:extLst>
          </p:cNvPr>
          <p:cNvSpPr txBox="1">
            <a:spLocks/>
          </p:cNvSpPr>
          <p:nvPr>
            <p:custDataLst>
              <p:tags r:id="rId6"/>
            </p:custDataLst>
          </p:nvPr>
        </p:nvSpPr>
        <p:spPr bwMode="auto">
          <a:xfrm>
            <a:off x="4319588" y="3632201"/>
            <a:ext cx="430213" cy="258763"/>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C92A65D-18DC-46BF-9097-477D1947787E}" type="datetime'''''5''''''''''''''''''''''''''6''''''%'">
              <a:rPr lang="en-US" altLang="en-US" sz="1200" b="1" smtClean="0">
                <a:effectLst/>
              </a:rPr>
              <a:pPr marL="0" indent="0" algn="ctr">
                <a:spcBef>
                  <a:spcPct val="0"/>
                </a:spcBef>
                <a:spcAft>
                  <a:spcPct val="0"/>
                </a:spcAft>
                <a:buNone/>
              </a:pPr>
              <a:t>56%</a:t>
            </a:fld>
            <a:endParaRPr lang="en-US" sz="1200" b="1"/>
          </a:p>
        </p:txBody>
      </p:sp>
      <p:sp>
        <p:nvSpPr>
          <p:cNvPr id="63" name="TextBox 62">
            <a:extLst>
              <a:ext uri="{FF2B5EF4-FFF2-40B4-BE49-F238E27FC236}">
                <a16:creationId xmlns:a16="http://schemas.microsoft.com/office/drawing/2014/main" id="{EB88CB40-18E9-6692-946D-6E00C04C77B5}"/>
              </a:ext>
            </a:extLst>
          </p:cNvPr>
          <p:cNvSpPr txBox="1"/>
          <p:nvPr>
            <p:custDataLst>
              <p:tags r:id="rId7"/>
            </p:custDataLst>
          </p:nvPr>
        </p:nvSpPr>
        <p:spPr bwMode="gray">
          <a:xfrm>
            <a:off x="1026190" y="4380819"/>
            <a:ext cx="893746" cy="1042199"/>
          </a:xfrm>
          <a:prstGeom prst="rect">
            <a:avLst/>
          </a:prstGeom>
          <a:solidFill>
            <a:schemeClr val="bg1"/>
          </a:solidFill>
        </p:spPr>
        <p:txBody>
          <a:bodyPr wrap="square" lIns="36000" tIns="36000" rIns="36000" bIns="36000" rtlCol="0">
            <a:spAutoFit/>
          </a:bodyPr>
          <a:lstStyle/>
          <a:p>
            <a:pPr marL="0" indent="0">
              <a:buNone/>
            </a:pPr>
            <a:r>
              <a:rPr lang="en-US" sz="900" b="1"/>
              <a:t>1990-2010: </a:t>
            </a:r>
            <a:r>
              <a:rPr lang="en-US" sz="900"/>
              <a:t>Government gradually rolls out tax breaks and other benefits for EV buyers</a:t>
            </a:r>
          </a:p>
        </p:txBody>
      </p:sp>
      <p:sp>
        <p:nvSpPr>
          <p:cNvPr id="64" name="TextBox 63">
            <a:extLst>
              <a:ext uri="{FF2B5EF4-FFF2-40B4-BE49-F238E27FC236}">
                <a16:creationId xmlns:a16="http://schemas.microsoft.com/office/drawing/2014/main" id="{B7D82E40-75F3-130A-734C-133B40AACE38}"/>
              </a:ext>
            </a:extLst>
          </p:cNvPr>
          <p:cNvSpPr txBox="1"/>
          <p:nvPr>
            <p:custDataLst>
              <p:tags r:id="rId8"/>
            </p:custDataLst>
          </p:nvPr>
        </p:nvSpPr>
        <p:spPr bwMode="gray">
          <a:xfrm>
            <a:off x="1473062" y="3481992"/>
            <a:ext cx="1209175" cy="765200"/>
          </a:xfrm>
          <a:prstGeom prst="rect">
            <a:avLst/>
          </a:prstGeom>
          <a:noFill/>
        </p:spPr>
        <p:txBody>
          <a:bodyPr wrap="square" lIns="36000" tIns="36000" rIns="36000" bIns="36000" rtlCol="0">
            <a:spAutoFit/>
          </a:bodyPr>
          <a:lstStyle/>
          <a:p>
            <a:pPr marL="0" indent="0">
              <a:buNone/>
            </a:pPr>
            <a:r>
              <a:rPr lang="en-US" sz="900" b="1"/>
              <a:t>2012: </a:t>
            </a:r>
            <a:r>
              <a:rPr lang="en-US" sz="900"/>
              <a:t>EVs become cheaper to own over lifetime than ICE vehicles when including tax breaks</a:t>
            </a:r>
          </a:p>
        </p:txBody>
      </p:sp>
      <p:sp>
        <p:nvSpPr>
          <p:cNvPr id="65" name="TextBox 64">
            <a:extLst>
              <a:ext uri="{FF2B5EF4-FFF2-40B4-BE49-F238E27FC236}">
                <a16:creationId xmlns:a16="http://schemas.microsoft.com/office/drawing/2014/main" id="{25728B1E-8E47-B72A-7DCA-1375EACDC0BE}"/>
              </a:ext>
            </a:extLst>
          </p:cNvPr>
          <p:cNvSpPr txBox="1"/>
          <p:nvPr>
            <p:custDataLst>
              <p:tags r:id="rId9"/>
            </p:custDataLst>
          </p:nvPr>
        </p:nvSpPr>
        <p:spPr bwMode="gray">
          <a:xfrm>
            <a:off x="2262569" y="2614795"/>
            <a:ext cx="1038712" cy="765200"/>
          </a:xfrm>
          <a:prstGeom prst="rect">
            <a:avLst/>
          </a:prstGeom>
          <a:noFill/>
        </p:spPr>
        <p:txBody>
          <a:bodyPr wrap="square" lIns="36000" tIns="36000" rIns="36000" bIns="36000" rtlCol="0">
            <a:spAutoFit/>
          </a:bodyPr>
          <a:lstStyle/>
          <a:p>
            <a:pPr marL="0" indent="0">
              <a:buNone/>
            </a:pPr>
            <a:r>
              <a:rPr lang="en-US" sz="900" b="1"/>
              <a:t>2013: </a:t>
            </a:r>
            <a:r>
              <a:rPr lang="en-US" sz="900"/>
              <a:t>Country has more public EV chargers per capita than any other country</a:t>
            </a:r>
          </a:p>
        </p:txBody>
      </p:sp>
      <p:sp>
        <p:nvSpPr>
          <p:cNvPr id="67" name="TextBox 66">
            <a:extLst>
              <a:ext uri="{FF2B5EF4-FFF2-40B4-BE49-F238E27FC236}">
                <a16:creationId xmlns:a16="http://schemas.microsoft.com/office/drawing/2014/main" id="{1EC6A1FB-94A7-F334-D451-5C859CD83657}"/>
              </a:ext>
            </a:extLst>
          </p:cNvPr>
          <p:cNvSpPr txBox="1"/>
          <p:nvPr>
            <p:custDataLst>
              <p:tags r:id="rId10"/>
            </p:custDataLst>
          </p:nvPr>
        </p:nvSpPr>
        <p:spPr bwMode="gray">
          <a:xfrm>
            <a:off x="4339993" y="1969184"/>
            <a:ext cx="1038712" cy="626701"/>
          </a:xfrm>
          <a:prstGeom prst="rect">
            <a:avLst/>
          </a:prstGeom>
          <a:noFill/>
        </p:spPr>
        <p:txBody>
          <a:bodyPr wrap="square" lIns="36000" tIns="36000" rIns="36000" bIns="36000" rtlCol="0">
            <a:spAutoFit/>
          </a:bodyPr>
          <a:lstStyle/>
          <a:p>
            <a:pPr marL="0" indent="0">
              <a:buNone/>
            </a:pPr>
            <a:r>
              <a:rPr lang="en-US" sz="900" b="1"/>
              <a:t>2017: </a:t>
            </a:r>
            <a:r>
              <a:rPr lang="en-US" sz="900"/>
              <a:t>New target for all new car sales to be zero-emissions by 2025</a:t>
            </a:r>
          </a:p>
        </p:txBody>
      </p:sp>
      <p:sp>
        <p:nvSpPr>
          <p:cNvPr id="68" name="TextBox 67">
            <a:extLst>
              <a:ext uri="{FF2B5EF4-FFF2-40B4-BE49-F238E27FC236}">
                <a16:creationId xmlns:a16="http://schemas.microsoft.com/office/drawing/2014/main" id="{FCED7689-4113-4795-35C9-F09E2B4012C0}"/>
              </a:ext>
            </a:extLst>
          </p:cNvPr>
          <p:cNvSpPr txBox="1"/>
          <p:nvPr>
            <p:custDataLst>
              <p:tags r:id="rId11"/>
            </p:custDataLst>
          </p:nvPr>
        </p:nvSpPr>
        <p:spPr bwMode="gray">
          <a:xfrm>
            <a:off x="5641443" y="1899934"/>
            <a:ext cx="1764871" cy="626701"/>
          </a:xfrm>
          <a:prstGeom prst="rect">
            <a:avLst/>
          </a:prstGeom>
          <a:noFill/>
        </p:spPr>
        <p:txBody>
          <a:bodyPr wrap="square" lIns="36000" tIns="36000" rIns="36000" bIns="36000" rtlCol="0">
            <a:spAutoFit/>
          </a:bodyPr>
          <a:lstStyle/>
          <a:p>
            <a:pPr marL="0" indent="0">
              <a:buNone/>
            </a:pPr>
            <a:r>
              <a:rPr lang="en-US" sz="900" b="1"/>
              <a:t>2021: </a:t>
            </a:r>
            <a:r>
              <a:rPr lang="en-US" sz="900"/>
              <a:t>EVs become cheaper to buy vs. ICE, including tax breaks; some incentives begin to phase out</a:t>
            </a:r>
          </a:p>
        </p:txBody>
      </p:sp>
      <p:sp>
        <p:nvSpPr>
          <p:cNvPr id="69" name="TextBox 68">
            <a:extLst>
              <a:ext uri="{FF2B5EF4-FFF2-40B4-BE49-F238E27FC236}">
                <a16:creationId xmlns:a16="http://schemas.microsoft.com/office/drawing/2014/main" id="{B1BB6376-D89D-D7B0-CA83-A6FBEDD1C35B}"/>
              </a:ext>
            </a:extLst>
          </p:cNvPr>
          <p:cNvSpPr txBox="1"/>
          <p:nvPr>
            <p:custDataLst>
              <p:tags r:id="rId12"/>
            </p:custDataLst>
          </p:nvPr>
        </p:nvSpPr>
        <p:spPr bwMode="gray">
          <a:xfrm>
            <a:off x="7012376" y="3008459"/>
            <a:ext cx="1414036" cy="1457698"/>
          </a:xfrm>
          <a:prstGeom prst="rect">
            <a:avLst/>
          </a:prstGeom>
          <a:noFill/>
        </p:spPr>
        <p:txBody>
          <a:bodyPr wrap="square" lIns="36000" tIns="36000" rIns="36000" bIns="36000" rtlCol="0">
            <a:spAutoFit/>
          </a:bodyPr>
          <a:lstStyle/>
          <a:p>
            <a:pPr marL="0" indent="0">
              <a:buNone/>
            </a:pPr>
            <a:r>
              <a:rPr lang="en-US" sz="900" b="1"/>
              <a:t>2022: </a:t>
            </a:r>
            <a:r>
              <a:rPr lang="en-US" sz="900"/>
              <a:t>Norway has 2.5x more public fast chargers per capita than any other country</a:t>
            </a:r>
          </a:p>
          <a:p>
            <a:pPr marL="0" indent="0">
              <a:buNone/>
            </a:pPr>
            <a:endParaRPr lang="en-US" sz="900"/>
          </a:p>
          <a:p>
            <a:pPr marL="0" indent="0">
              <a:buNone/>
            </a:pPr>
            <a:r>
              <a:rPr lang="en-US" sz="900"/>
              <a:t>Launched its</a:t>
            </a:r>
            <a:r>
              <a:rPr lang="en-US" sz="900" b="1"/>
              <a:t> Roadmap for a Green Industrial Initiative, </a:t>
            </a:r>
            <a:r>
              <a:rPr lang="en-US" sz="900"/>
              <a:t>highlighting the battery value chain as a priority area</a:t>
            </a:r>
          </a:p>
        </p:txBody>
      </p:sp>
      <p:sp>
        <p:nvSpPr>
          <p:cNvPr id="72" name="btfpNotesBox962619">
            <a:extLst>
              <a:ext uri="{FF2B5EF4-FFF2-40B4-BE49-F238E27FC236}">
                <a16:creationId xmlns:a16="http://schemas.microsoft.com/office/drawing/2014/main" id="{5D8170E1-D626-44FB-7EE9-70B362DC7081}"/>
              </a:ext>
            </a:extLst>
          </p:cNvPr>
          <p:cNvSpPr txBox="1"/>
          <p:nvPr>
            <p:custDataLst>
              <p:tags r:id="rId13"/>
            </p:custDataLst>
          </p:nvPr>
        </p:nvSpPr>
        <p:spPr bwMode="gray">
          <a:xfrm>
            <a:off x="329184" y="6419088"/>
            <a:ext cx="9101439"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30"/>
              </a:rPr>
              <a:t>IEA, Global EV Outlook - Policy Explorer</a:t>
            </a:r>
            <a:r>
              <a:rPr lang="en-US" sz="800" dirty="0">
                <a:solidFill>
                  <a:srgbClr val="000000"/>
                </a:solidFill>
              </a:rPr>
              <a:t> (2024); </a:t>
            </a:r>
            <a:r>
              <a:rPr lang="en-US" sz="800" dirty="0">
                <a:solidFill>
                  <a:srgbClr val="000000"/>
                </a:solidFill>
                <a:hlinkClick r:id="rId31"/>
              </a:rPr>
              <a:t>WRI, Countries Adopting EVs</a:t>
            </a:r>
            <a:r>
              <a:rPr lang="en-US" sz="800" dirty="0">
                <a:solidFill>
                  <a:srgbClr val="000000"/>
                </a:solidFill>
              </a:rPr>
              <a:t> (2023); </a:t>
            </a:r>
            <a:r>
              <a:rPr lang="en-US" sz="800" dirty="0">
                <a:solidFill>
                  <a:srgbClr val="000000"/>
                </a:solidFill>
                <a:hlinkClick r:id="rId32"/>
              </a:rPr>
              <a:t>IEA, Global EV Data Explorer</a:t>
            </a:r>
            <a:r>
              <a:rPr lang="en-US" sz="800" dirty="0">
                <a:solidFill>
                  <a:srgbClr val="000000"/>
                </a:solidFill>
              </a:rPr>
              <a:t> (2024); </a:t>
            </a:r>
            <a:r>
              <a:rPr lang="en-US" sz="800" dirty="0">
                <a:solidFill>
                  <a:srgbClr val="000000"/>
                </a:solidFill>
                <a:hlinkClick r:id="rId33"/>
              </a:rPr>
              <a:t>Wallbox, Norway’s Unique EV And </a:t>
            </a:r>
            <a:r>
              <a:rPr lang="en-US" sz="800" dirty="0">
                <a:solidFill>
                  <a:srgbClr val="000000"/>
                </a:solidFill>
                <a:hlinkClick r:id="rId33">
                  <a:extLst>
                    <a:ext uri="{A12FA001-AC4F-418D-AE19-62706E023703}">
                      <ahyp:hlinkClr xmlns:ahyp="http://schemas.microsoft.com/office/drawing/2018/hyperlinkcolor" val="tx"/>
                    </a:ext>
                  </a:extLst>
                </a:hlinkClick>
              </a:rPr>
              <a:t>EV </a:t>
            </a:r>
            <a:r>
              <a:rPr lang="en-US" sz="800" dirty="0">
                <a:solidFill>
                  <a:srgbClr val="000000"/>
                </a:solidFill>
                <a:hlinkClick r:id="rId33"/>
              </a:rPr>
              <a:t>Chargers </a:t>
            </a:r>
            <a:r>
              <a:rPr lang="en-US" sz="800" dirty="0">
                <a:solidFill>
                  <a:srgbClr val="000000"/>
                </a:solidFill>
                <a:hlinkClick r:id="rId33">
                  <a:extLst>
                    <a:ext uri="{A12FA001-AC4F-418D-AE19-62706E023703}">
                      <ahyp:hlinkClr xmlns:ahyp="http://schemas.microsoft.com/office/drawing/2018/hyperlinkcolor" val="tx"/>
                    </a:ext>
                  </a:extLst>
                </a:hlinkClick>
              </a:rPr>
              <a:t>Perks</a:t>
            </a:r>
            <a:r>
              <a:rPr lang="en-US" sz="800" dirty="0">
                <a:solidFill>
                  <a:srgbClr val="000000"/>
                </a:solidFill>
              </a:rPr>
              <a:t>; </a:t>
            </a:r>
            <a:r>
              <a:rPr lang="en-US" sz="800" dirty="0">
                <a:solidFill>
                  <a:srgbClr val="000000"/>
                </a:solidFill>
                <a:hlinkClick r:id="rId34"/>
              </a:rPr>
              <a:t>Norwegian Ministry of Trade, Industry and Fisheries, Norway’s battery strategy</a:t>
            </a:r>
            <a:r>
              <a:rPr lang="en-US" sz="800" dirty="0">
                <a:solidFill>
                  <a:srgbClr val="000000"/>
                </a:solidFill>
              </a:rPr>
              <a:t> (2022).</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5"/>
              </a:rPr>
              <a:t>Gernot Wagner</a:t>
            </a:r>
            <a:r>
              <a:rPr lang="en-US" sz="800" dirty="0">
                <a:solidFill>
                  <a:srgbClr val="000000"/>
                </a:solidFill>
              </a:rPr>
              <a:t>. </a:t>
            </a:r>
            <a:r>
              <a:rPr lang="en-US" sz="800" dirty="0">
                <a:solidFill>
                  <a:srgbClr val="000000"/>
                </a:solidFill>
                <a:hlinkClick r:id="rId3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7"/>
              </a:rPr>
              <a:t>Storing Energy</a:t>
            </a:r>
            <a:r>
              <a:rPr lang="en-US" sz="800" dirty="0">
                <a:solidFill>
                  <a:srgbClr val="000000"/>
                </a:solidFill>
              </a:rPr>
              <a:t>” (4 March 2025). </a:t>
            </a:r>
            <a:endParaRPr lang="en-US" sz="800" dirty="0">
              <a:solidFill>
                <a:srgbClr val="000000"/>
              </a:solidFill>
              <a:cs typeface="Arial"/>
            </a:endParaRPr>
          </a:p>
        </p:txBody>
      </p:sp>
      <p:cxnSp>
        <p:nvCxnSpPr>
          <p:cNvPr id="76" name="Straight Connector 75">
            <a:extLst>
              <a:ext uri="{FF2B5EF4-FFF2-40B4-BE49-F238E27FC236}">
                <a16:creationId xmlns:a16="http://schemas.microsoft.com/office/drawing/2014/main" id="{52BCD14C-1F53-FB0A-5BAC-0691CD53DA67}"/>
              </a:ext>
            </a:extLst>
          </p:cNvPr>
          <p:cNvCxnSpPr/>
          <p:nvPr>
            <p:custDataLst>
              <p:tags r:id="rId14"/>
            </p:custDataLst>
          </p:nvPr>
        </p:nvCxnSpPr>
        <p:spPr bwMode="gray">
          <a:xfrm>
            <a:off x="1026190" y="5423018"/>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3C64BE3-F2AD-A5D3-E62B-DD5F12A55324}"/>
              </a:ext>
            </a:extLst>
          </p:cNvPr>
          <p:cNvCxnSpPr>
            <a:cxnSpLocks/>
          </p:cNvCxnSpPr>
          <p:nvPr>
            <p:custDataLst>
              <p:tags r:id="rId15"/>
            </p:custDataLst>
          </p:nvPr>
        </p:nvCxnSpPr>
        <p:spPr bwMode="gray">
          <a:xfrm>
            <a:off x="1473063" y="4300348"/>
            <a:ext cx="1038712"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D9B12294-9C8D-3781-8F7D-5ED11058C394}"/>
              </a:ext>
            </a:extLst>
          </p:cNvPr>
          <p:cNvCxnSpPr>
            <a:cxnSpLocks/>
          </p:cNvCxnSpPr>
          <p:nvPr>
            <p:custDataLst>
              <p:tags r:id="rId16"/>
            </p:custDataLst>
          </p:nvPr>
        </p:nvCxnSpPr>
        <p:spPr bwMode="gray">
          <a:xfrm>
            <a:off x="2262569" y="3424977"/>
            <a:ext cx="1038712"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5F938D5A-A757-170F-EAEC-4590C955132F}"/>
              </a:ext>
            </a:extLst>
          </p:cNvPr>
          <p:cNvCxnSpPr>
            <a:cxnSpLocks/>
          </p:cNvCxnSpPr>
          <p:nvPr>
            <p:custDataLst>
              <p:tags r:id="rId17"/>
            </p:custDataLst>
          </p:nvPr>
        </p:nvCxnSpPr>
        <p:spPr bwMode="gray">
          <a:xfrm>
            <a:off x="4339993" y="2610356"/>
            <a:ext cx="1038712"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AC10218-082D-E0B8-C8B5-2367B07B384D}"/>
              </a:ext>
            </a:extLst>
          </p:cNvPr>
          <p:cNvCxnSpPr>
            <a:cxnSpLocks/>
          </p:cNvCxnSpPr>
          <p:nvPr>
            <p:custDataLst>
              <p:tags r:id="rId18"/>
            </p:custDataLst>
          </p:nvPr>
        </p:nvCxnSpPr>
        <p:spPr bwMode="gray">
          <a:xfrm>
            <a:off x="5673057" y="2511873"/>
            <a:ext cx="1733257"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3" name="TextBox 8">
            <a:extLst>
              <a:ext uri="{FF2B5EF4-FFF2-40B4-BE49-F238E27FC236}">
                <a16:creationId xmlns:a16="http://schemas.microsoft.com/office/drawing/2014/main" id="{05B2ED08-35B6-D140-2BC8-2EADC9812C79}"/>
              </a:ext>
            </a:extLst>
          </p:cNvPr>
          <p:cNvSpPr txBox="1"/>
          <p:nvPr/>
        </p:nvSpPr>
        <p:spPr bwMode="gray">
          <a:xfrm>
            <a:off x="8564063" y="1554480"/>
            <a:ext cx="3267574" cy="4731758"/>
          </a:xfrm>
          <a:prstGeom prst="rect">
            <a:avLst/>
          </a:prstGeom>
          <a:solidFill>
            <a:srgbClr val="E3E8EE"/>
          </a:solidFill>
        </p:spPr>
        <p:txBody>
          <a:bodyPr wrap="square" lIns="136800" tIns="137160" rIns="274320" bIns="137160" rtlCol="0" anchor="t">
            <a:noAutofit/>
          </a:bodyPr>
          <a:lstStyle/>
          <a:p>
            <a:pPr>
              <a:spcBef>
                <a:spcPts val="600"/>
              </a:spcBef>
            </a:pPr>
            <a:r>
              <a:rPr lang="en-US" sz="1250" b="1" dirty="0"/>
              <a:t>Observations   </a:t>
            </a:r>
          </a:p>
          <a:p>
            <a:pPr marL="171450" indent="-171450">
              <a:spcBef>
                <a:spcPts val="600"/>
              </a:spcBef>
              <a:buFont typeface="Arial" panose="020B0604020202020204" pitchFamily="34" charset="0"/>
              <a:buChar char="•"/>
            </a:pPr>
            <a:r>
              <a:rPr lang="en-US" sz="1050" dirty="0">
                <a:ea typeface="+mn-lt"/>
                <a:cs typeface="+mn-lt"/>
              </a:rPr>
              <a:t>Norway has shown that </a:t>
            </a:r>
            <a:r>
              <a:rPr lang="en-US" sz="1050" b="1" dirty="0">
                <a:ea typeface="+mn-lt"/>
                <a:cs typeface="+mn-lt"/>
              </a:rPr>
              <a:t>replacing ICE vehicles with EVs is achievable,</a:t>
            </a:r>
            <a:r>
              <a:rPr lang="en-US" sz="1050" dirty="0">
                <a:ea typeface="+mn-lt"/>
                <a:cs typeface="+mn-lt"/>
              </a:rPr>
              <a:t> with the total cost of ownership for EVs now lower, supported by tax breaks and high taxes on ICE vehicles to internalize carbon costs. </a:t>
            </a:r>
          </a:p>
          <a:p>
            <a:pPr marL="171450" indent="-171450">
              <a:spcBef>
                <a:spcPts val="600"/>
              </a:spcBef>
              <a:buFont typeface="Arial" panose="020B0604020202020204" pitchFamily="34" charset="0"/>
              <a:buChar char="•"/>
            </a:pPr>
            <a:r>
              <a:rPr lang="en-US" sz="1050" b="1" dirty="0">
                <a:ea typeface="+mn-lt"/>
                <a:cs typeface="+mn-lt"/>
              </a:rPr>
              <a:t>Key success factors </a:t>
            </a:r>
            <a:r>
              <a:rPr lang="en-US" sz="1050" dirty="0">
                <a:ea typeface="+mn-lt"/>
                <a:cs typeface="+mn-lt"/>
              </a:rPr>
              <a:t>for Norway to lead global EV adoption rates:</a:t>
            </a:r>
          </a:p>
          <a:p>
            <a:pPr marL="403225" lvl="1" indent="-173038">
              <a:spcBef>
                <a:spcPts val="600"/>
              </a:spcBef>
              <a:buFont typeface="Arial" panose="020B0604020202020204" pitchFamily="34" charset="0"/>
              <a:buChar char="•"/>
            </a:pPr>
            <a:r>
              <a:rPr lang="en-US" sz="1050" b="1" dirty="0">
                <a:ea typeface="+mn-lt"/>
                <a:cs typeface="+mn-lt"/>
              </a:rPr>
              <a:t>EV incentives </a:t>
            </a:r>
            <a:r>
              <a:rPr lang="en-US" sz="1050" dirty="0">
                <a:ea typeface="+mn-lt"/>
                <a:cs typeface="+mn-lt"/>
              </a:rPr>
              <a:t>offer considerable tax breaks for EV users:</a:t>
            </a:r>
          </a:p>
          <a:p>
            <a:pPr marL="622300" lvl="3" indent="-173038">
              <a:buFont typeface="System Font Regular"/>
              <a:buChar char="⎯"/>
            </a:pPr>
            <a:r>
              <a:rPr lang="en-US" sz="1050" b="1" dirty="0">
                <a:ea typeface="+mn-lt"/>
                <a:cs typeface="+mn-lt"/>
              </a:rPr>
              <a:t>National tax benefits </a:t>
            </a:r>
            <a:r>
              <a:rPr lang="en-US" sz="1050" dirty="0">
                <a:ea typeface="+mn-lt"/>
                <a:cs typeface="+mn-lt"/>
              </a:rPr>
              <a:t>include exemption from purchase tax and VAT, no road traffic insurance tax, and company car tax discount. </a:t>
            </a:r>
          </a:p>
          <a:p>
            <a:pPr marL="622300" lvl="3" indent="-173038">
              <a:buFont typeface="System Font Regular"/>
              <a:buChar char="⎯"/>
            </a:pPr>
            <a:r>
              <a:rPr lang="en-US" sz="1050" b="1" dirty="0">
                <a:ea typeface="+mn-lt"/>
                <a:cs typeface="+mn-lt"/>
              </a:rPr>
              <a:t>Local incentives </a:t>
            </a:r>
            <a:r>
              <a:rPr lang="en-US" sz="1050" dirty="0">
                <a:ea typeface="+mn-lt"/>
                <a:cs typeface="+mn-lt"/>
              </a:rPr>
              <a:t>include half-price tolls, half-price parking, and the flexibility to use bus and taxi lanes.</a:t>
            </a:r>
          </a:p>
          <a:p>
            <a:pPr marL="403225" lvl="1" indent="-173038">
              <a:spcBef>
                <a:spcPts val="600"/>
              </a:spcBef>
              <a:buFont typeface="Arial" panose="020B0604020202020204" pitchFamily="34" charset="0"/>
              <a:buChar char="•"/>
            </a:pPr>
            <a:r>
              <a:rPr lang="en-US" sz="1050" b="1" dirty="0">
                <a:ea typeface="+mn-lt"/>
                <a:cs typeface="+mn-lt"/>
              </a:rPr>
              <a:t>EV charging incentives have </a:t>
            </a:r>
            <a:r>
              <a:rPr lang="en-US" sz="1050" dirty="0">
                <a:ea typeface="+mn-lt"/>
                <a:cs typeface="+mn-lt"/>
              </a:rPr>
              <a:t>resulted in a total of 34,000 charging points as of 2023.</a:t>
            </a:r>
          </a:p>
          <a:p>
            <a:pPr marL="171450" indent="-171450">
              <a:spcBef>
                <a:spcPts val="600"/>
              </a:spcBef>
              <a:buFont typeface="Arial" panose="020B0604020202020204" pitchFamily="34" charset="0"/>
              <a:buChar char="•"/>
            </a:pPr>
            <a:r>
              <a:rPr lang="en-US" sz="1050" dirty="0">
                <a:ea typeface="+mn-lt"/>
                <a:cs typeface="+mn-lt"/>
              </a:rPr>
              <a:t>Norwegian industry has recently begun </a:t>
            </a:r>
            <a:r>
              <a:rPr lang="en-US" sz="1050" b="1" dirty="0">
                <a:ea typeface="+mn-lt"/>
                <a:cs typeface="+mn-lt"/>
              </a:rPr>
              <a:t>consolidating its battery value chain initiatives </a:t>
            </a:r>
            <a:r>
              <a:rPr lang="en-US" sz="1050" dirty="0">
                <a:ea typeface="+mn-lt"/>
                <a:cs typeface="+mn-lt"/>
              </a:rPr>
              <a:t>through various joint projects, including the </a:t>
            </a:r>
            <a:r>
              <a:rPr lang="en-US" sz="1050" b="1" dirty="0">
                <a:ea typeface="+mn-lt"/>
                <a:cs typeface="+mn-lt"/>
              </a:rPr>
              <a:t>construction of a giga factory</a:t>
            </a:r>
            <a:r>
              <a:rPr lang="en-US" sz="1050" dirty="0">
                <a:ea typeface="+mn-lt"/>
                <a:cs typeface="+mn-lt"/>
              </a:rPr>
              <a:t>.</a:t>
            </a:r>
          </a:p>
        </p:txBody>
      </p:sp>
      <p:cxnSp>
        <p:nvCxnSpPr>
          <p:cNvPr id="84" name="Straight Connector 83">
            <a:extLst>
              <a:ext uri="{FF2B5EF4-FFF2-40B4-BE49-F238E27FC236}">
                <a16:creationId xmlns:a16="http://schemas.microsoft.com/office/drawing/2014/main" id="{F30360FF-860C-5891-8615-7F5E57F6359E}"/>
              </a:ext>
            </a:extLst>
          </p:cNvPr>
          <p:cNvCxnSpPr>
            <a:cxnSpLocks/>
          </p:cNvCxnSpPr>
          <p:nvPr>
            <p:custDataLst>
              <p:tags r:id="rId19"/>
            </p:custDataLst>
          </p:nvPr>
        </p:nvCxnSpPr>
        <p:spPr bwMode="gray">
          <a:xfrm>
            <a:off x="7011988" y="3008313"/>
            <a:ext cx="1176338" cy="1588"/>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7CCBB64-A297-B066-F102-E6A782BDC039}"/>
              </a:ext>
            </a:extLst>
          </p:cNvPr>
          <p:cNvCxnSpPr>
            <a:cxnSpLocks/>
          </p:cNvCxnSpPr>
          <p:nvPr>
            <p:custDataLst>
              <p:tags r:id="rId20"/>
            </p:custDataLst>
          </p:nvPr>
        </p:nvCxnSpPr>
        <p:spPr bwMode="gray">
          <a:xfrm flipV="1">
            <a:off x="1224794" y="5423018"/>
            <a:ext cx="0" cy="386767"/>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E4BCFF7D-6749-51DF-5EE9-6B4A4D8B6D23}"/>
              </a:ext>
            </a:extLst>
          </p:cNvPr>
          <p:cNvCxnSpPr>
            <a:cxnSpLocks/>
          </p:cNvCxnSpPr>
          <p:nvPr>
            <p:custDataLst>
              <p:tags r:id="rId21"/>
            </p:custDataLst>
          </p:nvPr>
        </p:nvCxnSpPr>
        <p:spPr bwMode="gray">
          <a:xfrm flipV="1">
            <a:off x="2053379" y="4300348"/>
            <a:ext cx="0" cy="1429892"/>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D3191EA-40FC-11D0-A826-08D9285BFA94}"/>
              </a:ext>
            </a:extLst>
          </p:cNvPr>
          <p:cNvCxnSpPr>
            <a:cxnSpLocks/>
          </p:cNvCxnSpPr>
          <p:nvPr>
            <p:custDataLst>
              <p:tags r:id="rId22"/>
            </p:custDataLst>
          </p:nvPr>
        </p:nvCxnSpPr>
        <p:spPr bwMode="gray">
          <a:xfrm flipV="1">
            <a:off x="2610264" y="3424977"/>
            <a:ext cx="0" cy="2198583"/>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33AA4B68-7AEE-5BA4-2975-F2D52CF81672}"/>
              </a:ext>
            </a:extLst>
          </p:cNvPr>
          <p:cNvCxnSpPr>
            <a:cxnSpLocks/>
          </p:cNvCxnSpPr>
          <p:nvPr>
            <p:custDataLst>
              <p:tags r:id="rId23"/>
            </p:custDataLst>
          </p:nvPr>
        </p:nvCxnSpPr>
        <p:spPr bwMode="gray">
          <a:xfrm flipV="1">
            <a:off x="7088533" y="2514266"/>
            <a:ext cx="0" cy="115923"/>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2328B457-A63E-C665-25C7-EDEB3E7E8724}"/>
              </a:ext>
            </a:extLst>
          </p:cNvPr>
          <p:cNvCxnSpPr>
            <a:cxnSpLocks/>
          </p:cNvCxnSpPr>
          <p:nvPr>
            <p:custDataLst>
              <p:tags r:id="rId24"/>
            </p:custDataLst>
          </p:nvPr>
        </p:nvCxnSpPr>
        <p:spPr bwMode="gray">
          <a:xfrm flipV="1">
            <a:off x="4767983" y="2619038"/>
            <a:ext cx="0" cy="184145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05C523D-B10E-4C4F-7DDF-02548F57E0D4}"/>
              </a:ext>
            </a:extLst>
          </p:cNvPr>
          <p:cNvCxnSpPr>
            <a:cxnSpLocks/>
          </p:cNvCxnSpPr>
          <p:nvPr>
            <p:custDataLst>
              <p:tags r:id="rId25"/>
            </p:custDataLst>
          </p:nvPr>
        </p:nvCxnSpPr>
        <p:spPr bwMode="gray">
          <a:xfrm>
            <a:off x="7636726" y="2610356"/>
            <a:ext cx="0" cy="412574"/>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990227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2CFA38-D9C0-91FE-633D-504BA3DF482A}"/>
            </a:ext>
          </a:extLst>
        </p:cNvPr>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8377D01-69C8-9621-5F58-5C157F45F337}"/>
              </a:ext>
            </a:extLst>
          </p:cNvPr>
          <p:cNvGraphicFramePr>
            <a:graphicFrameLocks noChangeAspect="1"/>
          </p:cNvGraphicFramePr>
          <p:nvPr>
            <p:custDataLst>
              <p:tags r:id="rId1"/>
            </p:custDataLst>
            <p:extLst>
              <p:ext uri="{D42A27DB-BD31-4B8C-83A1-F6EECF244321}">
                <p14:modId xmlns:p14="http://schemas.microsoft.com/office/powerpoint/2010/main" val="69311750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2" imgW="7772400" imgH="10058400" progId="TCLayout.ActiveDocument.1">
                  <p:embed/>
                </p:oleObj>
              </mc:Choice>
              <mc:Fallback>
                <p:oleObj name="think-cell Slide" r:id="rId32" imgW="7772400" imgH="10058400" progId="TCLayout.ActiveDocument.1">
                  <p:embed/>
                  <p:pic>
                    <p:nvPicPr>
                      <p:cNvPr id="3" name="think-cell data - do not delete" hidden="1">
                        <a:extLst>
                          <a:ext uri="{FF2B5EF4-FFF2-40B4-BE49-F238E27FC236}">
                            <a16:creationId xmlns:a16="http://schemas.microsoft.com/office/drawing/2014/main" id="{88377D01-69C8-9621-5F58-5C157F45F337}"/>
                          </a:ext>
                        </a:extLst>
                      </p:cNvPr>
                      <p:cNvPicPr/>
                      <p:nvPr/>
                    </p:nvPicPr>
                    <p:blipFill>
                      <a:blip r:embed="rId33"/>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B55FB5C-2C58-68E5-25FB-0316193FD488}"/>
              </a:ext>
            </a:extLst>
          </p:cNvPr>
          <p:cNvSpPr>
            <a:spLocks noGrp="1"/>
          </p:cNvSpPr>
          <p:nvPr>
            <p:ph type="title"/>
          </p:nvPr>
        </p:nvSpPr>
        <p:spPr/>
        <p:txBody>
          <a:bodyPr vert="horz">
            <a:noAutofit/>
          </a:bodyPr>
          <a:lstStyle/>
          <a:p>
            <a:r>
              <a:rPr lang="en-US"/>
              <a:t>China’s EV growth mainly supported by direct subsidies and massive expansion of fast-charging networks</a:t>
            </a:r>
          </a:p>
        </p:txBody>
      </p:sp>
      <p:sp>
        <p:nvSpPr>
          <p:cNvPr id="108" name="Text Placeholder 10">
            <a:extLst>
              <a:ext uri="{FF2B5EF4-FFF2-40B4-BE49-F238E27FC236}">
                <a16:creationId xmlns:a16="http://schemas.microsoft.com/office/drawing/2014/main" id="{794721C5-DC7D-3FB9-FF48-2335230F7A20}"/>
              </a:ext>
            </a:extLst>
          </p:cNvPr>
          <p:cNvSpPr>
            <a:spLocks noGrp="1"/>
          </p:cNvSpPr>
          <p:nvPr>
            <p:custDataLst>
              <p:tags r:id="rId2"/>
            </p:custDataLst>
          </p:nvPr>
        </p:nvSpPr>
        <p:spPr bwMode="auto">
          <a:xfrm>
            <a:off x="450003" y="2054225"/>
            <a:ext cx="4921251" cy="2460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a:solidFill>
                  <a:srgbClr val="000000"/>
                </a:solidFill>
                <a:ea typeface="+mn-lt"/>
                <a:cs typeface="+mn-lt"/>
              </a:rPr>
              <a:t>China EV sales share, </a:t>
            </a:r>
            <a:r>
              <a:rPr lang="en-US" sz="1400">
                <a:solidFill>
                  <a:srgbClr val="000000"/>
                </a:solidFill>
                <a:ea typeface="+mn-lt"/>
                <a:cs typeface="+mn-lt"/>
              </a:rPr>
              <a:t>%</a:t>
            </a:r>
            <a:endParaRPr lang="en-US" sz="1400"/>
          </a:p>
        </p:txBody>
      </p:sp>
      <p:cxnSp>
        <p:nvCxnSpPr>
          <p:cNvPr id="109" name="Straight Connector 108">
            <a:extLst>
              <a:ext uri="{FF2B5EF4-FFF2-40B4-BE49-F238E27FC236}">
                <a16:creationId xmlns:a16="http://schemas.microsoft.com/office/drawing/2014/main" id="{9BE030BC-39F1-DBB4-7C68-F1846D263CA7}"/>
              </a:ext>
            </a:extLst>
          </p:cNvPr>
          <p:cNvCxnSpPr>
            <a:cxnSpLocks/>
          </p:cNvCxnSpPr>
          <p:nvPr>
            <p:custDataLst>
              <p:tags r:id="rId3"/>
            </p:custDataLst>
          </p:nvPr>
        </p:nvCxnSpPr>
        <p:spPr bwMode="gray">
          <a:xfrm>
            <a:off x="329184" y="1918425"/>
            <a:ext cx="68574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6" name="Chart 5">
            <a:extLst>
              <a:ext uri="{FF2B5EF4-FFF2-40B4-BE49-F238E27FC236}">
                <a16:creationId xmlns:a16="http://schemas.microsoft.com/office/drawing/2014/main" id="{5F8D8A6A-F29D-DD7A-6719-622B1975062C}"/>
              </a:ext>
            </a:extLst>
          </p:cNvPr>
          <p:cNvGraphicFramePr/>
          <p:nvPr>
            <p:custDataLst>
              <p:tags r:id="rId4"/>
            </p:custDataLst>
            <p:extLst>
              <p:ext uri="{D42A27DB-BD31-4B8C-83A1-F6EECF244321}">
                <p14:modId xmlns:p14="http://schemas.microsoft.com/office/powerpoint/2010/main" val="640261741"/>
              </p:ext>
            </p:extLst>
          </p:nvPr>
        </p:nvGraphicFramePr>
        <p:xfrm>
          <a:off x="444500" y="2301875"/>
          <a:ext cx="6164263" cy="4156075"/>
        </p:xfrm>
        <a:graphic>
          <a:graphicData uri="http://schemas.openxmlformats.org/drawingml/2006/chart">
            <c:chart xmlns:c="http://schemas.openxmlformats.org/drawingml/2006/chart" xmlns:r="http://schemas.openxmlformats.org/officeDocument/2006/relationships" r:id="rId34"/>
          </a:graphicData>
        </a:graphic>
      </p:graphicFrame>
      <p:sp>
        <p:nvSpPr>
          <p:cNvPr id="111" name="TextBox 8">
            <a:extLst>
              <a:ext uri="{FF2B5EF4-FFF2-40B4-BE49-F238E27FC236}">
                <a16:creationId xmlns:a16="http://schemas.microsoft.com/office/drawing/2014/main" id="{E43109B8-C353-BB8E-3388-346849F92C21}"/>
              </a:ext>
            </a:extLst>
          </p:cNvPr>
          <p:cNvSpPr txBox="1"/>
          <p:nvPr/>
        </p:nvSpPr>
        <p:spPr bwMode="gray">
          <a:xfrm>
            <a:off x="7459691" y="1939925"/>
            <a:ext cx="4402109" cy="4078288"/>
          </a:xfrm>
          <a:prstGeom prst="rect">
            <a:avLst/>
          </a:prstGeom>
          <a:noFill/>
        </p:spPr>
        <p:txBody>
          <a:bodyPr wrap="square" lIns="136800" tIns="137160" rIns="274320" bIns="137160" rtlCol="0" anchor="t">
            <a:spAutoFit/>
          </a:bodyPr>
          <a:lstStyle/>
          <a:p>
            <a:r>
              <a:rPr lang="en-US" sz="950" b="1">
                <a:ea typeface="+mn-lt"/>
                <a:cs typeface="+mn-lt"/>
              </a:rPr>
              <a:t>China’s key success factors:</a:t>
            </a:r>
          </a:p>
          <a:p>
            <a:pPr marL="171450" indent="-171450">
              <a:buFont typeface="Arial" panose="020B0604020202020204" pitchFamily="34" charset="0"/>
              <a:buChar char="•"/>
            </a:pPr>
            <a:r>
              <a:rPr lang="en-US" sz="950" b="1">
                <a:ea typeface="+mn-lt"/>
                <a:cs typeface="+mn-lt"/>
              </a:rPr>
              <a:t>EV and battery manufacturing: </a:t>
            </a:r>
            <a:r>
              <a:rPr lang="en-US" sz="950">
                <a:ea typeface="+mn-lt"/>
                <a:cs typeface="+mn-lt"/>
              </a:rPr>
              <a:t>Financial and tax breaks with a </a:t>
            </a:r>
            <a:r>
              <a:rPr lang="en-US" sz="950" b="1">
                <a:ea typeface="+mn-lt"/>
                <a:cs typeface="+mn-lt"/>
              </a:rPr>
              <a:t>total of $29 billion in subsidies from the government</a:t>
            </a:r>
          </a:p>
          <a:p>
            <a:pPr marL="171450" indent="-171450">
              <a:buFont typeface="Arial" panose="020B0604020202020204" pitchFamily="34" charset="0"/>
              <a:buChar char="•"/>
            </a:pPr>
            <a:r>
              <a:rPr lang="en-US" sz="950" b="1">
                <a:ea typeface="+mn-lt"/>
                <a:cs typeface="+mn-lt"/>
              </a:rPr>
              <a:t>EV sales: </a:t>
            </a:r>
          </a:p>
          <a:p>
            <a:pPr marL="404813" lvl="1" indent="-215900">
              <a:buFont typeface="System Font Regular"/>
              <a:buChar char="⎯"/>
            </a:pPr>
            <a:r>
              <a:rPr lang="en-US" sz="950" b="1">
                <a:ea typeface="+mn-lt"/>
                <a:cs typeface="+mn-lt"/>
              </a:rPr>
              <a:t>Financial and tax breaks </a:t>
            </a:r>
            <a:r>
              <a:rPr lang="en-US" sz="950">
                <a:ea typeface="+mn-lt"/>
                <a:cs typeface="+mn-lt"/>
              </a:rPr>
              <a:t>for both EV producers and consumers since 2009</a:t>
            </a:r>
          </a:p>
          <a:p>
            <a:pPr marL="404813" lvl="1" indent="-215900">
              <a:buFont typeface="System Font Regular"/>
              <a:buChar char="⎯"/>
            </a:pPr>
            <a:r>
              <a:rPr lang="en-US" sz="950">
                <a:ea typeface="+mn-lt"/>
                <a:cs typeface="+mn-lt"/>
              </a:rPr>
              <a:t>Since 2018, direct subsidies have been gradually replaced with market-based </a:t>
            </a:r>
            <a:r>
              <a:rPr lang="en-US" sz="950" b="1">
                <a:ea typeface="+mn-lt"/>
                <a:cs typeface="+mn-lt"/>
              </a:rPr>
              <a:t>zero-emission vehicle credit system</a:t>
            </a:r>
            <a:r>
              <a:rPr lang="en-US" sz="950">
                <a:ea typeface="+mn-lt"/>
                <a:cs typeface="+mn-lt"/>
              </a:rPr>
              <a:t> for Corporate Average Fuel Consumption (CAFC) and new energy vehicle (NEV) in light-duty vehicles</a:t>
            </a:r>
          </a:p>
          <a:p>
            <a:pPr marL="171450" indent="-171450">
              <a:buFont typeface="Arial" panose="020B0604020202020204" pitchFamily="34" charset="0"/>
              <a:buChar char="•"/>
            </a:pPr>
            <a:r>
              <a:rPr lang="en-US" sz="950" b="1">
                <a:ea typeface="+mn-lt"/>
                <a:cs typeface="+mn-lt"/>
              </a:rPr>
              <a:t>Charging infrastructure: </a:t>
            </a:r>
          </a:p>
          <a:p>
            <a:pPr marL="404813" lvl="1" indent="-203200">
              <a:buFont typeface="System Font Regular"/>
              <a:buChar char="⎯"/>
            </a:pPr>
            <a:r>
              <a:rPr lang="en-US" sz="950">
                <a:ea typeface="+mn-lt"/>
                <a:cs typeface="+mn-lt"/>
              </a:rPr>
              <a:t>Massive expansion on fast charging drives EV growth; China has installed </a:t>
            </a:r>
            <a:r>
              <a:rPr lang="en-US" sz="950" b="1">
                <a:ea typeface="+mn-lt"/>
                <a:cs typeface="+mn-lt"/>
              </a:rPr>
              <a:t>760,000 public fast-charging points </a:t>
            </a:r>
            <a:r>
              <a:rPr lang="en-US" sz="950">
                <a:ea typeface="+mn-lt"/>
                <a:cs typeface="+mn-lt"/>
              </a:rPr>
              <a:t>and </a:t>
            </a:r>
            <a:r>
              <a:rPr lang="en-US" sz="950" b="1">
                <a:ea typeface="+mn-lt"/>
                <a:cs typeface="+mn-lt"/>
              </a:rPr>
              <a:t>1 million public slow-charging points, </a:t>
            </a:r>
            <a:r>
              <a:rPr lang="en-US" sz="950">
                <a:ea typeface="+mn-lt"/>
                <a:cs typeface="+mn-lt"/>
              </a:rPr>
              <a:t>more than ROW combined</a:t>
            </a:r>
          </a:p>
          <a:p>
            <a:pPr marL="404813" lvl="1" indent="-203200">
              <a:buFont typeface="System Font Regular"/>
              <a:buChar char="⎯"/>
            </a:pPr>
            <a:r>
              <a:rPr lang="en-US" sz="950" b="1">
                <a:ea typeface="+mn-lt"/>
                <a:cs typeface="+mn-lt"/>
              </a:rPr>
              <a:t>Promote 10,000 battery swapping-enabled EVs</a:t>
            </a:r>
            <a:r>
              <a:rPr lang="en-US" sz="950">
                <a:ea typeface="+mn-lt"/>
                <a:cs typeface="+mn-lt"/>
              </a:rPr>
              <a:t> with 1,000 swapping stations before 2025</a:t>
            </a:r>
          </a:p>
          <a:p>
            <a:endParaRPr lang="en-US" sz="950">
              <a:ea typeface="+mn-lt"/>
              <a:cs typeface="+mn-lt"/>
            </a:endParaRPr>
          </a:p>
          <a:p>
            <a:r>
              <a:rPr lang="en-US" sz="950">
                <a:ea typeface="+mn-lt"/>
                <a:cs typeface="+mn-lt"/>
              </a:rPr>
              <a:t>In addition, China has been proactively </a:t>
            </a:r>
            <a:r>
              <a:rPr lang="en-US" sz="950" b="1">
                <a:ea typeface="+mn-lt"/>
                <a:cs typeface="+mn-lt"/>
              </a:rPr>
              <a:t>acquiring raw material extraction from local and international resources</a:t>
            </a:r>
            <a:r>
              <a:rPr lang="en-US" sz="950">
                <a:ea typeface="+mn-lt"/>
                <a:cs typeface="+mn-lt"/>
              </a:rPr>
              <a:t>, controlling more than </a:t>
            </a:r>
            <a:r>
              <a:rPr lang="en-US" sz="950" b="1">
                <a:ea typeface="+mn-lt"/>
                <a:cs typeface="+mn-lt"/>
              </a:rPr>
              <a:t>80% of global raw material refining capacity</a:t>
            </a:r>
            <a:r>
              <a:rPr lang="en-US" sz="950">
                <a:ea typeface="+mn-lt"/>
                <a:cs typeface="+mn-lt"/>
              </a:rPr>
              <a:t> for battery production and </a:t>
            </a:r>
            <a:r>
              <a:rPr lang="en-US" sz="950" b="1">
                <a:ea typeface="+mn-lt"/>
                <a:cs typeface="+mn-lt"/>
              </a:rPr>
              <a:t>75% of the battery cell market</a:t>
            </a:r>
            <a:r>
              <a:rPr lang="en-US" sz="950">
                <a:ea typeface="+mn-lt"/>
                <a:cs typeface="+mn-lt"/>
              </a:rPr>
              <a:t>.</a:t>
            </a:r>
          </a:p>
          <a:p>
            <a:endParaRPr lang="en-US" sz="950" b="1">
              <a:ea typeface="+mn-lt"/>
              <a:cs typeface="+mn-lt"/>
            </a:endParaRPr>
          </a:p>
          <a:p>
            <a:r>
              <a:rPr lang="en-US" sz="950">
                <a:ea typeface="+mn-lt"/>
                <a:cs typeface="+mn-lt"/>
              </a:rPr>
              <a:t>In </a:t>
            </a:r>
            <a:r>
              <a:rPr lang="en-US" sz="950" b="1">
                <a:ea typeface="+mn-lt"/>
                <a:cs typeface="+mn-lt"/>
              </a:rPr>
              <a:t>battery recycling, </a:t>
            </a:r>
            <a:r>
              <a:rPr lang="en-US" sz="950">
                <a:ea typeface="+mn-lt"/>
                <a:cs typeface="+mn-lt"/>
              </a:rPr>
              <a:t>China has established a </a:t>
            </a:r>
            <a:r>
              <a:rPr lang="en-US" sz="950" b="1">
                <a:ea typeface="+mn-lt"/>
                <a:cs typeface="+mn-lt"/>
              </a:rPr>
              <a:t>closed-loop system in which battery manufacturers bear the primary responsibility </a:t>
            </a:r>
            <a:r>
              <a:rPr lang="en-US" sz="950">
                <a:ea typeface="+mn-lt"/>
                <a:cs typeface="+mn-lt"/>
              </a:rPr>
              <a:t>for recycling old batteries, and established a network of recycling service centers, supported by a government platform for battery tracing.</a:t>
            </a:r>
          </a:p>
        </p:txBody>
      </p:sp>
      <p:sp>
        <p:nvSpPr>
          <p:cNvPr id="122" name="TextBox 121">
            <a:extLst>
              <a:ext uri="{FF2B5EF4-FFF2-40B4-BE49-F238E27FC236}">
                <a16:creationId xmlns:a16="http://schemas.microsoft.com/office/drawing/2014/main" id="{9F7138F4-B827-6E93-79A0-3BBEEAF05231}"/>
              </a:ext>
            </a:extLst>
          </p:cNvPr>
          <p:cNvSpPr txBox="1"/>
          <p:nvPr>
            <p:custDataLst>
              <p:tags r:id="rId5"/>
            </p:custDataLst>
          </p:nvPr>
        </p:nvSpPr>
        <p:spPr bwMode="gray">
          <a:xfrm>
            <a:off x="1026190" y="4888548"/>
            <a:ext cx="893746" cy="626701"/>
          </a:xfrm>
          <a:prstGeom prst="rect">
            <a:avLst/>
          </a:prstGeom>
          <a:noFill/>
        </p:spPr>
        <p:txBody>
          <a:bodyPr wrap="square" lIns="36000" tIns="36000" rIns="36000" bIns="36000" rtlCol="0">
            <a:spAutoFit/>
          </a:bodyPr>
          <a:lstStyle/>
          <a:p>
            <a:pPr marL="0" indent="0">
              <a:spcBef>
                <a:spcPts val="0"/>
              </a:spcBef>
              <a:buNone/>
            </a:pPr>
            <a:r>
              <a:rPr lang="en-US" sz="900" b="1"/>
              <a:t>2009-2010:</a:t>
            </a:r>
          </a:p>
          <a:p>
            <a:pPr marL="0" indent="0">
              <a:spcBef>
                <a:spcPts val="0"/>
              </a:spcBef>
              <a:buNone/>
            </a:pPr>
            <a:r>
              <a:rPr lang="en-US" sz="900"/>
              <a:t>EV financial subsidies begin  piloting in cities</a:t>
            </a:r>
          </a:p>
        </p:txBody>
      </p:sp>
      <p:cxnSp>
        <p:nvCxnSpPr>
          <p:cNvPr id="123" name="Straight Connector 122">
            <a:extLst>
              <a:ext uri="{FF2B5EF4-FFF2-40B4-BE49-F238E27FC236}">
                <a16:creationId xmlns:a16="http://schemas.microsoft.com/office/drawing/2014/main" id="{5D5DDD79-374B-2A38-BAC7-2672540E48CA}"/>
              </a:ext>
            </a:extLst>
          </p:cNvPr>
          <p:cNvCxnSpPr/>
          <p:nvPr>
            <p:custDataLst>
              <p:tags r:id="rId6"/>
            </p:custDataLst>
          </p:nvPr>
        </p:nvCxnSpPr>
        <p:spPr bwMode="gray">
          <a:xfrm>
            <a:off x="1026190" y="5546725"/>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456CF99-916E-915C-19E3-8F5FB207206C}"/>
              </a:ext>
            </a:extLst>
          </p:cNvPr>
          <p:cNvCxnSpPr>
            <a:cxnSpLocks/>
          </p:cNvCxnSpPr>
          <p:nvPr>
            <p:custDataLst>
              <p:tags r:id="rId7"/>
            </p:custDataLst>
          </p:nvPr>
        </p:nvCxnSpPr>
        <p:spPr bwMode="gray">
          <a:xfrm flipV="1">
            <a:off x="1224794" y="5546725"/>
            <a:ext cx="0" cy="38735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5979BDBA-803F-4E3C-4D32-0CB201B74220}"/>
              </a:ext>
            </a:extLst>
          </p:cNvPr>
          <p:cNvSpPr txBox="1"/>
          <p:nvPr>
            <p:custDataLst>
              <p:tags r:id="rId8"/>
            </p:custDataLst>
          </p:nvPr>
        </p:nvSpPr>
        <p:spPr bwMode="gray">
          <a:xfrm>
            <a:off x="3153863" y="4664075"/>
            <a:ext cx="893746" cy="765175"/>
          </a:xfrm>
          <a:prstGeom prst="rect">
            <a:avLst/>
          </a:prstGeom>
          <a:noFill/>
        </p:spPr>
        <p:txBody>
          <a:bodyPr wrap="square" lIns="36000" tIns="36000" rIns="36000" bIns="36000" rtlCol="0">
            <a:spAutoFit/>
          </a:bodyPr>
          <a:lstStyle/>
          <a:p>
            <a:pPr marL="0" indent="0">
              <a:spcBef>
                <a:spcPts val="0"/>
              </a:spcBef>
              <a:buNone/>
            </a:pPr>
            <a:r>
              <a:rPr lang="en-US" sz="900" b="1"/>
              <a:t>2016: </a:t>
            </a:r>
          </a:p>
          <a:p>
            <a:pPr marL="0" indent="0">
              <a:spcBef>
                <a:spcPts val="0"/>
              </a:spcBef>
              <a:buNone/>
            </a:pPr>
            <a:r>
              <a:rPr lang="en-US" sz="900"/>
              <a:t>Major expansion of EV fast chargers begins</a:t>
            </a:r>
          </a:p>
        </p:txBody>
      </p:sp>
      <p:cxnSp>
        <p:nvCxnSpPr>
          <p:cNvPr id="126" name="Straight Connector 125">
            <a:extLst>
              <a:ext uri="{FF2B5EF4-FFF2-40B4-BE49-F238E27FC236}">
                <a16:creationId xmlns:a16="http://schemas.microsoft.com/office/drawing/2014/main" id="{AA2759AE-6F37-DD2C-C07A-1FA4C5A6FA1A}"/>
              </a:ext>
            </a:extLst>
          </p:cNvPr>
          <p:cNvCxnSpPr>
            <a:cxnSpLocks/>
          </p:cNvCxnSpPr>
          <p:nvPr>
            <p:custDataLst>
              <p:tags r:id="rId9"/>
            </p:custDataLst>
          </p:nvPr>
        </p:nvCxnSpPr>
        <p:spPr bwMode="gray">
          <a:xfrm>
            <a:off x="3153863" y="5464175"/>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A08D0A0-62E6-BF60-7645-FEEA92844FCC}"/>
              </a:ext>
            </a:extLst>
          </p:cNvPr>
          <p:cNvCxnSpPr>
            <a:cxnSpLocks/>
          </p:cNvCxnSpPr>
          <p:nvPr>
            <p:custDataLst>
              <p:tags r:id="rId10"/>
            </p:custDataLst>
          </p:nvPr>
        </p:nvCxnSpPr>
        <p:spPr bwMode="gray">
          <a:xfrm flipV="1">
            <a:off x="3352467" y="5464175"/>
            <a:ext cx="0" cy="38735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2033D208-3C0E-4874-0146-F948A46A51EF}"/>
              </a:ext>
            </a:extLst>
          </p:cNvPr>
          <p:cNvSpPr txBox="1"/>
          <p:nvPr>
            <p:custDataLst>
              <p:tags r:id="rId11"/>
            </p:custDataLst>
          </p:nvPr>
        </p:nvSpPr>
        <p:spPr bwMode="gray">
          <a:xfrm>
            <a:off x="3336564" y="2679383"/>
            <a:ext cx="1150871" cy="1597025"/>
          </a:xfrm>
          <a:prstGeom prst="rect">
            <a:avLst/>
          </a:prstGeom>
          <a:noFill/>
        </p:spPr>
        <p:txBody>
          <a:bodyPr wrap="square" lIns="36000" tIns="36000" rIns="36000" bIns="36000" rtlCol="0">
            <a:spAutoFit/>
          </a:bodyPr>
          <a:lstStyle/>
          <a:p>
            <a:pPr marL="0" indent="0">
              <a:spcBef>
                <a:spcPts val="0"/>
              </a:spcBef>
              <a:buNone/>
            </a:pPr>
            <a:r>
              <a:rPr lang="en-US" sz="900" b="1"/>
              <a:t>2018:</a:t>
            </a:r>
          </a:p>
          <a:p>
            <a:pPr marL="0" indent="0">
              <a:spcBef>
                <a:spcPts val="0"/>
              </a:spcBef>
              <a:buNone/>
            </a:pPr>
            <a:r>
              <a:rPr lang="en-US" sz="900"/>
              <a:t>EVs start to become cheaper than gas vehicles when including financial incentives</a:t>
            </a:r>
          </a:p>
          <a:p>
            <a:pPr marL="0" indent="0">
              <a:spcBef>
                <a:spcPts val="0"/>
              </a:spcBef>
              <a:buNone/>
            </a:pPr>
            <a:endParaRPr lang="en-US" sz="900"/>
          </a:p>
          <a:p>
            <a:pPr marL="0" indent="0">
              <a:spcBef>
                <a:spcPts val="0"/>
              </a:spcBef>
              <a:buNone/>
            </a:pPr>
            <a:r>
              <a:rPr lang="en-US" sz="900"/>
              <a:t>Zero-emission vehicle credit policy launches to replace direct subsidies</a:t>
            </a:r>
          </a:p>
        </p:txBody>
      </p:sp>
      <p:cxnSp>
        <p:nvCxnSpPr>
          <p:cNvPr id="129" name="Straight Connector 128">
            <a:extLst>
              <a:ext uri="{FF2B5EF4-FFF2-40B4-BE49-F238E27FC236}">
                <a16:creationId xmlns:a16="http://schemas.microsoft.com/office/drawing/2014/main" id="{CDA0C245-54EA-96AB-F407-A9DDB579281F}"/>
              </a:ext>
            </a:extLst>
          </p:cNvPr>
          <p:cNvCxnSpPr>
            <a:cxnSpLocks/>
          </p:cNvCxnSpPr>
          <p:nvPr>
            <p:custDataLst>
              <p:tags r:id="rId12"/>
            </p:custDataLst>
          </p:nvPr>
        </p:nvCxnSpPr>
        <p:spPr bwMode="gray">
          <a:xfrm>
            <a:off x="3352467" y="4303713"/>
            <a:ext cx="990933"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195FC2ED-D1B5-EC6E-C7F4-0928506A3BB6}"/>
              </a:ext>
            </a:extLst>
          </p:cNvPr>
          <p:cNvCxnSpPr>
            <a:cxnSpLocks/>
          </p:cNvCxnSpPr>
          <p:nvPr>
            <p:custDataLst>
              <p:tags r:id="rId13"/>
            </p:custDataLst>
          </p:nvPr>
        </p:nvCxnSpPr>
        <p:spPr bwMode="gray">
          <a:xfrm flipV="1">
            <a:off x="4221033" y="4303713"/>
            <a:ext cx="0" cy="1254125"/>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51DB19CF-33C2-D233-D1D7-0845CF0A3B85}"/>
              </a:ext>
            </a:extLst>
          </p:cNvPr>
          <p:cNvSpPr txBox="1"/>
          <p:nvPr>
            <p:custDataLst>
              <p:tags r:id="rId14"/>
            </p:custDataLst>
          </p:nvPr>
        </p:nvSpPr>
        <p:spPr bwMode="gray">
          <a:xfrm>
            <a:off x="4495547" y="3831908"/>
            <a:ext cx="893746" cy="904875"/>
          </a:xfrm>
          <a:prstGeom prst="rect">
            <a:avLst/>
          </a:prstGeom>
          <a:noFill/>
        </p:spPr>
        <p:txBody>
          <a:bodyPr wrap="square" lIns="36000" tIns="36000" rIns="36000" bIns="36000" rtlCol="0">
            <a:spAutoFit/>
          </a:bodyPr>
          <a:lstStyle/>
          <a:p>
            <a:pPr marL="0" indent="0">
              <a:spcBef>
                <a:spcPts val="0"/>
              </a:spcBef>
              <a:buNone/>
            </a:pPr>
            <a:r>
              <a:rPr lang="en-US" sz="900" b="1"/>
              <a:t>2020:</a:t>
            </a:r>
          </a:p>
          <a:p>
            <a:pPr marL="0" indent="0">
              <a:spcBef>
                <a:spcPts val="0"/>
              </a:spcBef>
              <a:buNone/>
            </a:pPr>
            <a:r>
              <a:rPr lang="en-US" sz="900"/>
              <a:t>National EV subsidy phaseout postponed due to COVID-19 </a:t>
            </a:r>
          </a:p>
        </p:txBody>
      </p:sp>
      <p:cxnSp>
        <p:nvCxnSpPr>
          <p:cNvPr id="132" name="Straight Connector 131">
            <a:extLst>
              <a:ext uri="{FF2B5EF4-FFF2-40B4-BE49-F238E27FC236}">
                <a16:creationId xmlns:a16="http://schemas.microsoft.com/office/drawing/2014/main" id="{C8EC5668-0B6D-32B9-0827-407EA5A28944}"/>
              </a:ext>
            </a:extLst>
          </p:cNvPr>
          <p:cNvCxnSpPr>
            <a:cxnSpLocks/>
          </p:cNvCxnSpPr>
          <p:nvPr>
            <p:custDataLst>
              <p:tags r:id="rId15"/>
            </p:custDataLst>
          </p:nvPr>
        </p:nvCxnSpPr>
        <p:spPr bwMode="gray">
          <a:xfrm>
            <a:off x="4487435" y="4746625"/>
            <a:ext cx="785605"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9A46C36-8586-C368-E24D-A329E42951F9}"/>
              </a:ext>
            </a:extLst>
          </p:cNvPr>
          <p:cNvCxnSpPr>
            <a:cxnSpLocks/>
          </p:cNvCxnSpPr>
          <p:nvPr>
            <p:custDataLst>
              <p:tags r:id="rId16"/>
            </p:custDataLst>
          </p:nvPr>
        </p:nvCxnSpPr>
        <p:spPr bwMode="gray">
          <a:xfrm flipV="1">
            <a:off x="4916174" y="4779963"/>
            <a:ext cx="0" cy="73660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8214C844-FAA0-8882-DA61-931E13E8C159}"/>
              </a:ext>
            </a:extLst>
          </p:cNvPr>
          <p:cNvSpPr txBox="1"/>
          <p:nvPr>
            <p:custDataLst>
              <p:tags r:id="rId17"/>
            </p:custDataLst>
          </p:nvPr>
        </p:nvSpPr>
        <p:spPr bwMode="gray">
          <a:xfrm>
            <a:off x="4910081" y="2351088"/>
            <a:ext cx="893746" cy="903700"/>
          </a:xfrm>
          <a:prstGeom prst="rect">
            <a:avLst/>
          </a:prstGeom>
          <a:noFill/>
        </p:spPr>
        <p:txBody>
          <a:bodyPr wrap="square" lIns="36000" tIns="36000" rIns="36000" bIns="36000" rtlCol="0">
            <a:spAutoFit/>
          </a:bodyPr>
          <a:lstStyle/>
          <a:p>
            <a:pPr marL="0" indent="0">
              <a:spcBef>
                <a:spcPts val="0"/>
              </a:spcBef>
              <a:buNone/>
            </a:pPr>
            <a:r>
              <a:rPr lang="en-US" sz="900" b="1"/>
              <a:t>2021:</a:t>
            </a:r>
          </a:p>
          <a:p>
            <a:pPr marL="0" indent="0">
              <a:spcBef>
                <a:spcPts val="0"/>
              </a:spcBef>
              <a:buNone/>
            </a:pPr>
            <a:r>
              <a:rPr lang="en-US" sz="900"/>
              <a:t>EV sales surge as more than a decade of pro-EV policies culminate</a:t>
            </a:r>
          </a:p>
        </p:txBody>
      </p:sp>
      <p:cxnSp>
        <p:nvCxnSpPr>
          <p:cNvPr id="135" name="Straight Connector 134">
            <a:extLst>
              <a:ext uri="{FF2B5EF4-FFF2-40B4-BE49-F238E27FC236}">
                <a16:creationId xmlns:a16="http://schemas.microsoft.com/office/drawing/2014/main" id="{5C0C763C-E321-92FB-67CE-220F771306EC}"/>
              </a:ext>
            </a:extLst>
          </p:cNvPr>
          <p:cNvCxnSpPr/>
          <p:nvPr>
            <p:custDataLst>
              <p:tags r:id="rId18"/>
            </p:custDataLst>
          </p:nvPr>
        </p:nvCxnSpPr>
        <p:spPr bwMode="gray">
          <a:xfrm>
            <a:off x="4924381" y="3278188"/>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24D21A72-48BF-1862-52F2-DDA6D91A67A8}"/>
              </a:ext>
            </a:extLst>
          </p:cNvPr>
          <p:cNvCxnSpPr>
            <a:cxnSpLocks/>
          </p:cNvCxnSpPr>
          <p:nvPr>
            <p:custDataLst>
              <p:tags r:id="rId19"/>
            </p:custDataLst>
          </p:nvPr>
        </p:nvCxnSpPr>
        <p:spPr bwMode="gray">
          <a:xfrm flipV="1">
            <a:off x="5425971" y="3278188"/>
            <a:ext cx="0" cy="1190625"/>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6BC4B710-18F2-3658-417D-F17AB5BF6698}"/>
              </a:ext>
            </a:extLst>
          </p:cNvPr>
          <p:cNvSpPr txBox="1"/>
          <p:nvPr>
            <p:custDataLst>
              <p:tags r:id="rId20"/>
            </p:custDataLst>
          </p:nvPr>
        </p:nvSpPr>
        <p:spPr bwMode="gray">
          <a:xfrm>
            <a:off x="5578338" y="4746625"/>
            <a:ext cx="1229027" cy="903700"/>
          </a:xfrm>
          <a:prstGeom prst="rect">
            <a:avLst/>
          </a:prstGeom>
          <a:noFill/>
        </p:spPr>
        <p:txBody>
          <a:bodyPr wrap="square" lIns="36000" tIns="36000" rIns="36000" bIns="36000" rtlCol="0">
            <a:spAutoFit/>
          </a:bodyPr>
          <a:lstStyle/>
          <a:p>
            <a:pPr marL="0" indent="0">
              <a:spcBef>
                <a:spcPts val="0"/>
              </a:spcBef>
              <a:buNone/>
            </a:pPr>
            <a:r>
              <a:rPr lang="en-US" sz="900" b="1"/>
              <a:t>2022:</a:t>
            </a:r>
          </a:p>
          <a:p>
            <a:pPr marL="0" indent="0">
              <a:spcBef>
                <a:spcPts val="0"/>
              </a:spcBef>
              <a:buNone/>
            </a:pPr>
            <a:r>
              <a:rPr lang="en-US" sz="900"/>
              <a:t>China’s BYD Co. sells 1.85 million EVs, has become the world’s second-largest EV manufacturer</a:t>
            </a:r>
          </a:p>
        </p:txBody>
      </p:sp>
      <p:cxnSp>
        <p:nvCxnSpPr>
          <p:cNvPr id="140" name="Straight Connector 139">
            <a:extLst>
              <a:ext uri="{FF2B5EF4-FFF2-40B4-BE49-F238E27FC236}">
                <a16:creationId xmlns:a16="http://schemas.microsoft.com/office/drawing/2014/main" id="{E3F50F80-EBE9-F3CC-30D3-D434642D9A23}"/>
              </a:ext>
            </a:extLst>
          </p:cNvPr>
          <p:cNvCxnSpPr>
            <a:cxnSpLocks/>
          </p:cNvCxnSpPr>
          <p:nvPr>
            <p:custDataLst>
              <p:tags r:id="rId21"/>
            </p:custDataLst>
          </p:nvPr>
        </p:nvCxnSpPr>
        <p:spPr bwMode="gray">
          <a:xfrm>
            <a:off x="5603855" y="4729163"/>
            <a:ext cx="1124605"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DE165EC6-3B67-719E-40BB-FCF24FA1150F}"/>
              </a:ext>
            </a:extLst>
          </p:cNvPr>
          <p:cNvCxnSpPr>
            <a:cxnSpLocks/>
          </p:cNvCxnSpPr>
          <p:nvPr>
            <p:custDataLst>
              <p:tags r:id="rId22"/>
            </p:custDataLst>
          </p:nvPr>
        </p:nvCxnSpPr>
        <p:spPr bwMode="gray">
          <a:xfrm>
            <a:off x="5723641" y="3903663"/>
            <a:ext cx="0" cy="82550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47" name="btfpNotesBox962619">
            <a:extLst>
              <a:ext uri="{FF2B5EF4-FFF2-40B4-BE49-F238E27FC236}">
                <a16:creationId xmlns:a16="http://schemas.microsoft.com/office/drawing/2014/main" id="{BF7D2FBF-C766-D5E1-1920-17434132EFFD}"/>
              </a:ext>
            </a:extLst>
          </p:cNvPr>
          <p:cNvSpPr txBox="1"/>
          <p:nvPr>
            <p:custDataLst>
              <p:tags r:id="rId23"/>
            </p:custDataLst>
          </p:nvPr>
        </p:nvSpPr>
        <p:spPr bwMode="gray">
          <a:xfrm>
            <a:off x="330198" y="6419088"/>
            <a:ext cx="9132330"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35"/>
              </a:rPr>
              <a:t>IEA, Global EV Outlook - Policy Explorer</a:t>
            </a:r>
            <a:r>
              <a:rPr lang="en-US" sz="800" dirty="0">
                <a:solidFill>
                  <a:srgbClr val="000000"/>
                </a:solidFill>
              </a:rPr>
              <a:t> (2024); </a:t>
            </a:r>
            <a:r>
              <a:rPr lang="en-US" sz="800" dirty="0">
                <a:solidFill>
                  <a:srgbClr val="000000"/>
                </a:solidFill>
                <a:hlinkClick r:id="rId36"/>
              </a:rPr>
              <a:t>WRI, Countries Adopting EVs</a:t>
            </a:r>
            <a:r>
              <a:rPr lang="en-US" sz="800" dirty="0">
                <a:solidFill>
                  <a:srgbClr val="000000"/>
                </a:solidFill>
              </a:rPr>
              <a:t> (2023); </a:t>
            </a:r>
            <a:r>
              <a:rPr lang="en-US" sz="800" dirty="0">
                <a:solidFill>
                  <a:srgbClr val="000000"/>
                </a:solidFill>
                <a:hlinkClick r:id="rId37"/>
              </a:rPr>
              <a:t>IEA, Global EV Data Explorer</a:t>
            </a:r>
            <a:r>
              <a:rPr lang="en-US" sz="800" dirty="0">
                <a:solidFill>
                  <a:srgbClr val="000000"/>
                </a:solidFill>
              </a:rPr>
              <a:t> (2024); </a:t>
            </a:r>
            <a:r>
              <a:rPr lang="en-US" sz="800" dirty="0">
                <a:solidFill>
                  <a:srgbClr val="000000"/>
                </a:solidFill>
                <a:hlinkClick r:id="rId38"/>
              </a:rPr>
              <a:t>MIT Technology Review, How did China come to dominate the world of electric cars?</a:t>
            </a:r>
            <a:r>
              <a:rPr lang="en-US" sz="800" dirty="0">
                <a:solidFill>
                  <a:srgbClr val="000000"/>
                </a:solidFill>
              </a:rPr>
              <a:t> (2023); </a:t>
            </a:r>
            <a:r>
              <a:rPr lang="en-US" sz="800" dirty="0">
                <a:solidFill>
                  <a:srgbClr val="000000"/>
                </a:solidFill>
                <a:hlinkClick r:id="rId39"/>
              </a:rPr>
              <a:t>Berkeley Law, China dual credit policy brief</a:t>
            </a:r>
            <a:r>
              <a:rPr lang="en-US" sz="800" dirty="0">
                <a:solidFill>
                  <a:srgbClr val="000000"/>
                </a:solidFill>
              </a:rPr>
              <a:t> (2022); </a:t>
            </a:r>
            <a:r>
              <a:rPr lang="en-US" sz="800" dirty="0">
                <a:solidFill>
                  <a:srgbClr val="000000"/>
                </a:solidFill>
                <a:hlinkClick r:id="rId40"/>
              </a:rPr>
              <a:t>IFC, </a:t>
            </a:r>
            <a:r>
              <a:rPr lang="en-US" sz="800" dirty="0">
                <a:solidFill>
                  <a:srgbClr val="000000"/>
                </a:solidFill>
                <a:hlinkClick r:id="rId40">
                  <a:extLst>
                    <a:ext uri="{A12FA001-AC4F-418D-AE19-62706E023703}">
                      <ahyp:hlinkClr xmlns:ahyp="http://schemas.microsoft.com/office/drawing/2018/hyperlinkcolor" val="tx"/>
                    </a:ext>
                  </a:extLst>
                </a:hlinkClick>
              </a:rPr>
              <a:t>PLI </a:t>
            </a:r>
            <a:r>
              <a:rPr lang="en-US" sz="800" dirty="0">
                <a:solidFill>
                  <a:srgbClr val="000000"/>
                </a:solidFill>
                <a:hlinkClick r:id="rId40"/>
              </a:rPr>
              <a:t>Scheme </a:t>
            </a:r>
            <a:r>
              <a:rPr lang="en-US" sz="800" dirty="0">
                <a:solidFill>
                  <a:srgbClr val="000000"/>
                </a:solidFill>
                <a:hlinkClick r:id="rId40">
                  <a:extLst>
                    <a:ext uri="{A12FA001-AC4F-418D-AE19-62706E023703}">
                      <ahyp:hlinkClr xmlns:ahyp="http://schemas.microsoft.com/office/drawing/2018/hyperlinkcolor" val="tx"/>
                    </a:ext>
                  </a:extLst>
                </a:hlinkClick>
              </a:rPr>
              <a:t>on EV </a:t>
            </a:r>
            <a:r>
              <a:rPr lang="en-US" sz="800" dirty="0">
                <a:solidFill>
                  <a:srgbClr val="000000"/>
                </a:solidFill>
                <a:hlinkClick r:id="rId40"/>
              </a:rPr>
              <a:t>Manufacturing</a:t>
            </a:r>
            <a:r>
              <a:rPr lang="en-US" sz="800" dirty="0">
                <a:solidFill>
                  <a:srgbClr val="000000"/>
                </a:solidFill>
                <a:hlinkClick r:id="rId40">
                  <a:extLst>
                    <a:ext uri="{A12FA001-AC4F-418D-AE19-62706E023703}">
                      <ahyp:hlinkClr xmlns:ahyp="http://schemas.microsoft.com/office/drawing/2018/hyperlinkcolor" val="tx"/>
                    </a:ext>
                  </a:extLst>
                </a:hlinkClick>
              </a:rPr>
              <a:t> in India</a:t>
            </a:r>
            <a:r>
              <a:rPr lang="en-US" sz="800" dirty="0">
                <a:solidFill>
                  <a:srgbClr val="000000"/>
                </a:solidFill>
              </a:rPr>
              <a:t> (2024). </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41"/>
              </a:rPr>
              <a:t>Gernot Wagner</a:t>
            </a:r>
            <a:r>
              <a:rPr lang="en-US" sz="800" dirty="0">
                <a:solidFill>
                  <a:srgbClr val="000000"/>
                </a:solidFill>
              </a:rPr>
              <a:t>. </a:t>
            </a:r>
            <a:r>
              <a:rPr lang="en-US" sz="800" dirty="0">
                <a:solidFill>
                  <a:srgbClr val="000000"/>
                </a:solidFill>
                <a:hlinkClick r:id="rId4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3"/>
              </a:rPr>
              <a:t>Storing Energy</a:t>
            </a:r>
            <a:r>
              <a:rPr lang="en-US" sz="800" dirty="0">
                <a:solidFill>
                  <a:srgbClr val="000000"/>
                </a:solidFill>
              </a:rPr>
              <a:t>” (4 March 2025). </a:t>
            </a:r>
            <a:endParaRPr lang="en-US" sz="800" dirty="0">
              <a:solidFill>
                <a:srgbClr val="000000"/>
              </a:solidFill>
              <a:cs typeface="Arial"/>
            </a:endParaRPr>
          </a:p>
        </p:txBody>
      </p:sp>
      <p:sp>
        <p:nvSpPr>
          <p:cNvPr id="152" name="TextBox 151">
            <a:extLst>
              <a:ext uri="{FF2B5EF4-FFF2-40B4-BE49-F238E27FC236}">
                <a16:creationId xmlns:a16="http://schemas.microsoft.com/office/drawing/2014/main" id="{4D786061-6256-B9A6-7607-6F2ADC13CB73}"/>
              </a:ext>
            </a:extLst>
          </p:cNvPr>
          <p:cNvSpPr txBox="1"/>
          <p:nvPr>
            <p:custDataLst>
              <p:tags r:id="rId24"/>
            </p:custDataLst>
          </p:nvPr>
        </p:nvSpPr>
        <p:spPr bwMode="gray">
          <a:xfrm>
            <a:off x="6123786" y="3067050"/>
            <a:ext cx="1197247" cy="1180699"/>
          </a:xfrm>
          <a:prstGeom prst="rect">
            <a:avLst/>
          </a:prstGeom>
          <a:noFill/>
        </p:spPr>
        <p:txBody>
          <a:bodyPr wrap="square" lIns="36000" tIns="36000" rIns="36000" bIns="36000" rtlCol="0">
            <a:spAutoFit/>
          </a:bodyPr>
          <a:lstStyle/>
          <a:p>
            <a:pPr marL="0" indent="0">
              <a:spcBef>
                <a:spcPts val="0"/>
              </a:spcBef>
              <a:buNone/>
            </a:pPr>
            <a:r>
              <a:rPr lang="en-US" sz="900" b="1"/>
              <a:t>2023:</a:t>
            </a:r>
          </a:p>
          <a:p>
            <a:pPr marL="0" indent="0">
              <a:spcBef>
                <a:spcPts val="0"/>
              </a:spcBef>
              <a:buNone/>
            </a:pPr>
            <a:r>
              <a:rPr lang="en-US" sz="900"/>
              <a:t>Tax break package rolls out over four years for EVs purchased from </a:t>
            </a:r>
            <a:br>
              <a:rPr lang="en-US" sz="900"/>
            </a:br>
            <a:r>
              <a:rPr lang="en-US" sz="900"/>
              <a:t>2024 to 2027 to </a:t>
            </a:r>
            <a:br>
              <a:rPr lang="en-US" sz="900"/>
            </a:br>
            <a:r>
              <a:rPr lang="en-US" sz="900"/>
              <a:t>boost slower </a:t>
            </a:r>
            <a:br>
              <a:rPr lang="en-US" sz="900"/>
            </a:br>
            <a:r>
              <a:rPr lang="en-US" sz="900"/>
              <a:t>EV growth</a:t>
            </a:r>
          </a:p>
        </p:txBody>
      </p:sp>
      <p:cxnSp>
        <p:nvCxnSpPr>
          <p:cNvPr id="153" name="Straight Connector 152">
            <a:extLst>
              <a:ext uri="{FF2B5EF4-FFF2-40B4-BE49-F238E27FC236}">
                <a16:creationId xmlns:a16="http://schemas.microsoft.com/office/drawing/2014/main" id="{812685BF-A42F-DAD7-8DA6-7C26B868F3EE}"/>
              </a:ext>
            </a:extLst>
          </p:cNvPr>
          <p:cNvCxnSpPr>
            <a:cxnSpLocks/>
          </p:cNvCxnSpPr>
          <p:nvPr>
            <p:custDataLst>
              <p:tags r:id="rId25"/>
            </p:custDataLst>
          </p:nvPr>
        </p:nvCxnSpPr>
        <p:spPr bwMode="gray">
          <a:xfrm>
            <a:off x="6145548" y="3014663"/>
            <a:ext cx="979152"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F0CB3CE-699C-6232-E3DD-6F90A77894C4}"/>
              </a:ext>
            </a:extLst>
          </p:cNvPr>
          <p:cNvCxnSpPr>
            <a:cxnSpLocks/>
          </p:cNvCxnSpPr>
          <p:nvPr>
            <p:custDataLst>
              <p:tags r:id="rId26"/>
            </p:custDataLst>
          </p:nvPr>
        </p:nvCxnSpPr>
        <p:spPr bwMode="gray">
          <a:xfrm>
            <a:off x="6232284" y="2814638"/>
            <a:ext cx="0" cy="200025"/>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59" name="Text Placeholder 10">
            <a:extLst>
              <a:ext uri="{FF2B5EF4-FFF2-40B4-BE49-F238E27FC236}">
                <a16:creationId xmlns:a16="http://schemas.microsoft.com/office/drawing/2014/main" id="{552AC67E-DD35-DBA4-D355-B4416222C887}"/>
              </a:ext>
            </a:extLst>
          </p:cNvPr>
          <p:cNvSpPr>
            <a:spLocks noGrp="1"/>
          </p:cNvSpPr>
          <p:nvPr>
            <p:custDataLst>
              <p:tags r:id="rId27"/>
            </p:custDataLst>
          </p:nvPr>
        </p:nvSpPr>
        <p:spPr bwMode="auto">
          <a:xfrm>
            <a:off x="329184" y="1384300"/>
            <a:ext cx="5653392" cy="51911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b="1">
                <a:ea typeface="+mn-lt"/>
                <a:cs typeface="+mn-lt"/>
              </a:rPr>
              <a:t>China’s EV ecosystem has grown rapidly as the country aims to reach NEV sales share of around 40% by 2030…</a:t>
            </a:r>
          </a:p>
        </p:txBody>
      </p:sp>
      <p:cxnSp>
        <p:nvCxnSpPr>
          <p:cNvPr id="165" name="Straight Connector 164">
            <a:extLst>
              <a:ext uri="{FF2B5EF4-FFF2-40B4-BE49-F238E27FC236}">
                <a16:creationId xmlns:a16="http://schemas.microsoft.com/office/drawing/2014/main" id="{D7F65C45-3E0D-7E08-E667-21FD9AC898E0}"/>
              </a:ext>
            </a:extLst>
          </p:cNvPr>
          <p:cNvCxnSpPr>
            <a:cxnSpLocks/>
          </p:cNvCxnSpPr>
          <p:nvPr>
            <p:custDataLst>
              <p:tags r:id="rId28"/>
            </p:custDataLst>
          </p:nvPr>
        </p:nvCxnSpPr>
        <p:spPr bwMode="gray">
          <a:xfrm>
            <a:off x="7443542" y="1918425"/>
            <a:ext cx="441825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6" name="Text Placeholder 10">
            <a:extLst>
              <a:ext uri="{FF2B5EF4-FFF2-40B4-BE49-F238E27FC236}">
                <a16:creationId xmlns:a16="http://schemas.microsoft.com/office/drawing/2014/main" id="{06476B20-0362-0178-08D0-02E0D2F21971}"/>
              </a:ext>
            </a:extLst>
          </p:cNvPr>
          <p:cNvSpPr>
            <a:spLocks noGrp="1"/>
          </p:cNvSpPr>
          <p:nvPr>
            <p:custDataLst>
              <p:tags r:id="rId29"/>
            </p:custDataLst>
          </p:nvPr>
        </p:nvSpPr>
        <p:spPr bwMode="auto">
          <a:xfrm>
            <a:off x="7443542" y="1384300"/>
            <a:ext cx="4590413" cy="51911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b="1">
                <a:ea typeface="+mn-lt"/>
                <a:cs typeface="+mn-lt"/>
              </a:rPr>
              <a:t>…supported by incentives, tax breaks, and a </a:t>
            </a:r>
            <a:br>
              <a:rPr lang="en-US" sz="1400" b="1">
                <a:ea typeface="+mn-lt"/>
                <a:cs typeface="+mn-lt"/>
              </a:rPr>
            </a:br>
            <a:r>
              <a:rPr lang="en-US" sz="1400" b="1">
                <a:ea typeface="+mn-lt"/>
                <a:cs typeface="+mn-lt"/>
              </a:rPr>
              <a:t>strategic push to dominate EV, battery production</a:t>
            </a:r>
          </a:p>
        </p:txBody>
      </p:sp>
      <p:sp>
        <p:nvSpPr>
          <p:cNvPr id="5" name="Rectangle 4">
            <a:extLst>
              <a:ext uri="{FF2B5EF4-FFF2-40B4-BE49-F238E27FC236}">
                <a16:creationId xmlns:a16="http://schemas.microsoft.com/office/drawing/2014/main" id="{E1E61F34-4302-5056-A1CB-868295889EAE}"/>
              </a:ext>
            </a:extLst>
          </p:cNvPr>
          <p:cNvSpPr/>
          <p:nvPr/>
        </p:nvSpPr>
        <p:spPr bwMode="gray">
          <a:xfrm>
            <a:off x="0" y="-27383"/>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China</a:t>
            </a:r>
          </a:p>
        </p:txBody>
      </p:sp>
    </p:spTree>
    <p:extLst>
      <p:ext uri="{BB962C8B-B14F-4D97-AF65-F5344CB8AC3E}">
        <p14:creationId xmlns:p14="http://schemas.microsoft.com/office/powerpoint/2010/main" val="69734027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9B0697DB-5DB1-27BA-2122-96995142E03A}"/>
              </a:ext>
            </a:extLst>
          </p:cNvPr>
          <p:cNvGraphicFramePr>
            <a:graphicFrameLocks noChangeAspect="1"/>
          </p:cNvGraphicFramePr>
          <p:nvPr>
            <p:custDataLst>
              <p:tags r:id="rId1"/>
            </p:custDataLst>
            <p:extLst>
              <p:ext uri="{D42A27DB-BD31-4B8C-83A1-F6EECF244321}">
                <p14:modId xmlns:p14="http://schemas.microsoft.com/office/powerpoint/2010/main" val="3780763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9" imgW="7772400" imgH="10058400" progId="TCLayout.ActiveDocument.1">
                  <p:embed/>
                </p:oleObj>
              </mc:Choice>
              <mc:Fallback>
                <p:oleObj name="think-cell Slide" r:id="rId29" imgW="7772400" imgH="10058400" progId="TCLayout.ActiveDocument.1">
                  <p:embed/>
                  <p:pic>
                    <p:nvPicPr>
                      <p:cNvPr id="3" name="think-cell data - do not delete" hidden="1">
                        <a:extLst>
                          <a:ext uri="{FF2B5EF4-FFF2-40B4-BE49-F238E27FC236}">
                            <a16:creationId xmlns:a16="http://schemas.microsoft.com/office/drawing/2014/main" id="{9B0697DB-5DB1-27BA-2122-96995142E03A}"/>
                          </a:ext>
                        </a:extLst>
                      </p:cNvPr>
                      <p:cNvPicPr/>
                      <p:nvPr/>
                    </p:nvPicPr>
                    <p:blipFill>
                      <a:blip r:embed="rId30"/>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735406-07F5-02E8-15D3-74BD78E217B2}"/>
              </a:ext>
            </a:extLst>
          </p:cNvPr>
          <p:cNvSpPr>
            <a:spLocks noGrp="1"/>
          </p:cNvSpPr>
          <p:nvPr>
            <p:ph type="title"/>
          </p:nvPr>
        </p:nvSpPr>
        <p:spPr/>
        <p:txBody>
          <a:bodyPr vert="horz">
            <a:noAutofit/>
          </a:bodyPr>
          <a:lstStyle/>
          <a:p>
            <a:r>
              <a:rPr lang="en-US"/>
              <a:t>India heavily incentivizing EV ecosystem to boost growth in EV supply chain through Production Linked Incentive scheme</a:t>
            </a:r>
          </a:p>
        </p:txBody>
      </p:sp>
      <p:sp>
        <p:nvSpPr>
          <p:cNvPr id="4" name="Rectangle 3">
            <a:extLst>
              <a:ext uri="{FF2B5EF4-FFF2-40B4-BE49-F238E27FC236}">
                <a16:creationId xmlns:a16="http://schemas.microsoft.com/office/drawing/2014/main" id="{3F5E2391-533E-B6E3-D368-D7DB3160F41D}"/>
              </a:ext>
            </a:extLst>
          </p:cNvPr>
          <p:cNvSpPr/>
          <p:nvPr/>
        </p:nvSpPr>
        <p:spPr bwMode="gray">
          <a:xfrm>
            <a:off x="0" y="0"/>
            <a:ext cx="2419109" cy="317051"/>
          </a:xfrm>
          <a:prstGeom prst="rect">
            <a:avLst/>
          </a:prstGeom>
          <a:solidFill>
            <a:schemeClr val="accent6">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India</a:t>
            </a:r>
          </a:p>
        </p:txBody>
      </p:sp>
      <p:sp>
        <p:nvSpPr>
          <p:cNvPr id="10" name="btfpNotesBox962619">
            <a:extLst>
              <a:ext uri="{FF2B5EF4-FFF2-40B4-BE49-F238E27FC236}">
                <a16:creationId xmlns:a16="http://schemas.microsoft.com/office/drawing/2014/main" id="{755A89FC-4154-84D9-D9EC-642F5DF59E35}"/>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31"/>
              </a:rPr>
              <a:t>IEA, Global EV Outlook - Policy Explorer</a:t>
            </a:r>
            <a:r>
              <a:rPr lang="en-US" sz="800" dirty="0">
                <a:solidFill>
                  <a:srgbClr val="000000"/>
                </a:solidFill>
              </a:rPr>
              <a:t> (2024); </a:t>
            </a:r>
            <a:r>
              <a:rPr lang="en-US" sz="800" dirty="0">
                <a:solidFill>
                  <a:srgbClr val="000000"/>
                </a:solidFill>
                <a:hlinkClick r:id="rId32"/>
              </a:rPr>
              <a:t>IFC, </a:t>
            </a:r>
            <a:r>
              <a:rPr lang="en-US" sz="800" dirty="0">
                <a:solidFill>
                  <a:srgbClr val="000000"/>
                </a:solidFill>
                <a:hlinkClick r:id="rId32">
                  <a:extLst>
                    <a:ext uri="{A12FA001-AC4F-418D-AE19-62706E023703}">
                      <ahyp:hlinkClr xmlns:ahyp="http://schemas.microsoft.com/office/drawing/2018/hyperlinkcolor" val="tx"/>
                    </a:ext>
                  </a:extLst>
                </a:hlinkClick>
              </a:rPr>
              <a:t>PLI </a:t>
            </a:r>
            <a:r>
              <a:rPr lang="en-US" sz="800" dirty="0">
                <a:solidFill>
                  <a:srgbClr val="000000"/>
                </a:solidFill>
                <a:hlinkClick r:id="rId32"/>
              </a:rPr>
              <a:t>Scheme</a:t>
            </a:r>
            <a:r>
              <a:rPr lang="en-US" sz="800" dirty="0">
                <a:solidFill>
                  <a:srgbClr val="000000"/>
                </a:solidFill>
                <a:hlinkClick r:id="rId32">
                  <a:extLst>
                    <a:ext uri="{A12FA001-AC4F-418D-AE19-62706E023703}">
                      <ahyp:hlinkClr xmlns:ahyp="http://schemas.microsoft.com/office/drawing/2018/hyperlinkcolor" val="tx"/>
                    </a:ext>
                  </a:extLst>
                </a:hlinkClick>
              </a:rPr>
              <a:t> on EV </a:t>
            </a:r>
            <a:r>
              <a:rPr lang="en-US" sz="800" dirty="0">
                <a:solidFill>
                  <a:srgbClr val="000000"/>
                </a:solidFill>
                <a:hlinkClick r:id="rId32"/>
              </a:rPr>
              <a:t>Manufacturing</a:t>
            </a:r>
            <a:r>
              <a:rPr lang="en-US" sz="800" dirty="0">
                <a:solidFill>
                  <a:srgbClr val="000000"/>
                </a:solidFill>
                <a:hlinkClick r:id="rId32">
                  <a:extLst>
                    <a:ext uri="{A12FA001-AC4F-418D-AE19-62706E023703}">
                      <ahyp:hlinkClr xmlns:ahyp="http://schemas.microsoft.com/office/drawing/2018/hyperlinkcolor" val="tx"/>
                    </a:ext>
                  </a:extLst>
                </a:hlinkClick>
              </a:rPr>
              <a:t> in India</a:t>
            </a:r>
            <a:r>
              <a:rPr lang="en-US" sz="800" dirty="0">
                <a:solidFill>
                  <a:srgbClr val="000000"/>
                </a:solidFill>
              </a:rPr>
              <a:t> (2024). </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3"/>
              </a:rPr>
              <a:t>Gernot Wagner</a:t>
            </a:r>
            <a:r>
              <a:rPr lang="en-US" sz="800" dirty="0">
                <a:solidFill>
                  <a:srgbClr val="000000"/>
                </a:solidFill>
              </a:rPr>
              <a:t>. </a:t>
            </a:r>
            <a:r>
              <a:rPr lang="en-US" sz="800" dirty="0">
                <a:solidFill>
                  <a:srgbClr val="000000"/>
                </a:solidFill>
                <a:hlinkClick r:id="rId3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5"/>
              </a:rPr>
              <a:t>Storing Energy</a:t>
            </a:r>
            <a:r>
              <a:rPr lang="en-US" sz="800" dirty="0">
                <a:solidFill>
                  <a:srgbClr val="000000"/>
                </a:solidFill>
              </a:rPr>
              <a:t>” (4 March 2025). </a:t>
            </a:r>
            <a:endParaRPr lang="en-US" sz="800" dirty="0">
              <a:solidFill>
                <a:srgbClr val="000000"/>
              </a:solidFill>
              <a:cs typeface="Arial"/>
            </a:endParaRPr>
          </a:p>
        </p:txBody>
      </p:sp>
      <p:sp>
        <p:nvSpPr>
          <p:cNvPr id="11" name="Text Placeholder 10">
            <a:extLst>
              <a:ext uri="{FF2B5EF4-FFF2-40B4-BE49-F238E27FC236}">
                <a16:creationId xmlns:a16="http://schemas.microsoft.com/office/drawing/2014/main" id="{A99B8D55-5129-82AA-1152-227A455AE109}"/>
              </a:ext>
            </a:extLst>
          </p:cNvPr>
          <p:cNvSpPr>
            <a:spLocks noGrp="1"/>
          </p:cNvSpPr>
          <p:nvPr>
            <p:custDataLst>
              <p:tags r:id="rId3"/>
            </p:custDataLst>
          </p:nvPr>
        </p:nvSpPr>
        <p:spPr bwMode="auto">
          <a:xfrm>
            <a:off x="423983" y="1693347"/>
            <a:ext cx="4306768" cy="184666"/>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India has an aggressive target to grow its EV ecosystem…</a:t>
            </a:r>
            <a:endParaRPr lang="en-US" sz="1200"/>
          </a:p>
        </p:txBody>
      </p:sp>
      <p:cxnSp>
        <p:nvCxnSpPr>
          <p:cNvPr id="12" name="Straight Connector 11">
            <a:extLst>
              <a:ext uri="{FF2B5EF4-FFF2-40B4-BE49-F238E27FC236}">
                <a16:creationId xmlns:a16="http://schemas.microsoft.com/office/drawing/2014/main" id="{35F1FD0A-044F-AC26-4190-776B9FC0D223}"/>
              </a:ext>
            </a:extLst>
          </p:cNvPr>
          <p:cNvCxnSpPr>
            <a:cxnSpLocks/>
          </p:cNvCxnSpPr>
          <p:nvPr/>
        </p:nvCxnSpPr>
        <p:spPr bwMode="gray">
          <a:xfrm>
            <a:off x="365369" y="1944688"/>
            <a:ext cx="1132506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3" name="Graphic 12" descr="Chevron arrows with solid fill">
            <a:extLst>
              <a:ext uri="{FF2B5EF4-FFF2-40B4-BE49-F238E27FC236}">
                <a16:creationId xmlns:a16="http://schemas.microsoft.com/office/drawing/2014/main" id="{6DA8DC09-9F43-CD5E-3AAF-35EC7DA72373}"/>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5474678" y="1754188"/>
            <a:ext cx="368300" cy="368300"/>
          </a:xfrm>
          <a:prstGeom prst="rect">
            <a:avLst/>
          </a:prstGeom>
        </p:spPr>
      </p:pic>
      <p:sp>
        <p:nvSpPr>
          <p:cNvPr id="14" name="Text Placeholder 10">
            <a:extLst>
              <a:ext uri="{FF2B5EF4-FFF2-40B4-BE49-F238E27FC236}">
                <a16:creationId xmlns:a16="http://schemas.microsoft.com/office/drawing/2014/main" id="{66A5EC95-42C4-9D47-4EFA-72D471D94D94}"/>
              </a:ext>
            </a:extLst>
          </p:cNvPr>
          <p:cNvSpPr>
            <a:spLocks noGrp="1"/>
          </p:cNvSpPr>
          <p:nvPr>
            <p:custDataLst>
              <p:tags r:id="rId4"/>
            </p:custDataLst>
          </p:nvPr>
        </p:nvSpPr>
        <p:spPr bwMode="auto">
          <a:xfrm>
            <a:off x="5955322" y="1692275"/>
            <a:ext cx="5735108" cy="18573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…with a total of ~$ 7 billion in incentives allocated to support the industry </a:t>
            </a:r>
            <a:endParaRPr lang="en-US" sz="1200"/>
          </a:p>
        </p:txBody>
      </p:sp>
      <p:sp>
        <p:nvSpPr>
          <p:cNvPr id="15" name="Rectangle 14">
            <a:extLst>
              <a:ext uri="{FF2B5EF4-FFF2-40B4-BE49-F238E27FC236}">
                <a16:creationId xmlns:a16="http://schemas.microsoft.com/office/drawing/2014/main" id="{78B04FF5-6B2E-4CAF-A7C4-16BDF12AFE41}"/>
              </a:ext>
            </a:extLst>
          </p:cNvPr>
          <p:cNvSpPr/>
          <p:nvPr/>
        </p:nvSpPr>
        <p:spPr bwMode="gray">
          <a:xfrm>
            <a:off x="414216" y="2012950"/>
            <a:ext cx="1021045" cy="9144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b="1">
                <a:solidFill>
                  <a:schemeClr val="tx1"/>
                </a:solidFill>
              </a:rPr>
              <a:t>EV market growth target</a:t>
            </a:r>
          </a:p>
        </p:txBody>
      </p:sp>
      <p:sp>
        <p:nvSpPr>
          <p:cNvPr id="16" name="Rectangle 15">
            <a:extLst>
              <a:ext uri="{FF2B5EF4-FFF2-40B4-BE49-F238E27FC236}">
                <a16:creationId xmlns:a16="http://schemas.microsoft.com/office/drawing/2014/main" id="{436DB34C-07F8-BBC7-883D-801F733E5D4B}"/>
              </a:ext>
            </a:extLst>
          </p:cNvPr>
          <p:cNvSpPr/>
          <p:nvPr/>
        </p:nvSpPr>
        <p:spPr bwMode="gray">
          <a:xfrm>
            <a:off x="414216" y="4268788"/>
            <a:ext cx="1021045" cy="9144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b="1">
                <a:solidFill>
                  <a:schemeClr val="tx1"/>
                </a:solidFill>
              </a:rPr>
              <a:t>Battery industry growth target</a:t>
            </a:r>
          </a:p>
        </p:txBody>
      </p:sp>
      <p:sp>
        <p:nvSpPr>
          <p:cNvPr id="17" name="TextBox 16">
            <a:extLst>
              <a:ext uri="{FF2B5EF4-FFF2-40B4-BE49-F238E27FC236}">
                <a16:creationId xmlns:a16="http://schemas.microsoft.com/office/drawing/2014/main" id="{C35EEB20-0F64-6DA5-3291-13849352C78B}"/>
              </a:ext>
            </a:extLst>
          </p:cNvPr>
          <p:cNvSpPr txBox="1"/>
          <p:nvPr/>
        </p:nvSpPr>
        <p:spPr bwMode="gray">
          <a:xfrm>
            <a:off x="1655181" y="2038350"/>
            <a:ext cx="2562167" cy="234950"/>
          </a:xfrm>
          <a:prstGeom prst="rect">
            <a:avLst/>
          </a:prstGeom>
          <a:noFill/>
        </p:spPr>
        <p:txBody>
          <a:bodyPr wrap="none" lIns="36000" tIns="36000" rIns="36000" bIns="36000" rtlCol="0">
            <a:spAutoFit/>
          </a:bodyPr>
          <a:lstStyle/>
          <a:p>
            <a:pPr marL="0" indent="0">
              <a:buNone/>
            </a:pPr>
            <a:r>
              <a:rPr lang="en-US" sz="1050" b="1"/>
              <a:t>Composition of the EV market, </a:t>
            </a:r>
            <a:r>
              <a:rPr lang="en-US" sz="1050"/>
              <a:t>% share</a:t>
            </a:r>
          </a:p>
        </p:txBody>
      </p:sp>
      <p:sp>
        <p:nvSpPr>
          <p:cNvPr id="18" name="TextBox 17">
            <a:extLst>
              <a:ext uri="{FF2B5EF4-FFF2-40B4-BE49-F238E27FC236}">
                <a16:creationId xmlns:a16="http://schemas.microsoft.com/office/drawing/2014/main" id="{72B3E4F2-9422-A486-8683-B90C8180E43E}"/>
              </a:ext>
            </a:extLst>
          </p:cNvPr>
          <p:cNvSpPr txBox="1"/>
          <p:nvPr/>
        </p:nvSpPr>
        <p:spPr bwMode="gray">
          <a:xfrm>
            <a:off x="1638358" y="4268788"/>
            <a:ext cx="2063633" cy="233363"/>
          </a:xfrm>
          <a:prstGeom prst="rect">
            <a:avLst/>
          </a:prstGeom>
          <a:noFill/>
        </p:spPr>
        <p:txBody>
          <a:bodyPr wrap="none" lIns="36000" tIns="36000" rIns="36000" bIns="36000" rtlCol="0">
            <a:spAutoFit/>
          </a:bodyPr>
          <a:lstStyle/>
          <a:p>
            <a:pPr marL="0" indent="0">
              <a:buNone/>
            </a:pPr>
            <a:r>
              <a:rPr lang="en-US" sz="1050" b="1"/>
              <a:t>Battery industry capacity</a:t>
            </a:r>
            <a:r>
              <a:rPr lang="en-US" sz="1050"/>
              <a:t>, GWh</a:t>
            </a:r>
          </a:p>
        </p:txBody>
      </p:sp>
      <p:graphicFrame>
        <p:nvGraphicFramePr>
          <p:cNvPr id="6" name="Chart 5">
            <a:extLst>
              <a:ext uri="{FF2B5EF4-FFF2-40B4-BE49-F238E27FC236}">
                <a16:creationId xmlns:a16="http://schemas.microsoft.com/office/drawing/2014/main" id="{8CD0326F-E375-8A9E-99D3-46EAA67A1382}"/>
              </a:ext>
            </a:extLst>
          </p:cNvPr>
          <p:cNvGraphicFramePr/>
          <p:nvPr>
            <p:custDataLst>
              <p:tags r:id="rId5"/>
            </p:custDataLst>
            <p:extLst>
              <p:ext uri="{D42A27DB-BD31-4B8C-83A1-F6EECF244321}">
                <p14:modId xmlns:p14="http://schemas.microsoft.com/office/powerpoint/2010/main" val="2471522570"/>
              </p:ext>
            </p:extLst>
          </p:nvPr>
        </p:nvGraphicFramePr>
        <p:xfrm>
          <a:off x="1573213" y="2711450"/>
          <a:ext cx="3808412" cy="1249363"/>
        </p:xfrm>
        <a:graphic>
          <a:graphicData uri="http://schemas.openxmlformats.org/drawingml/2006/chart">
            <c:chart xmlns:c="http://schemas.openxmlformats.org/drawingml/2006/chart" xmlns:r="http://schemas.openxmlformats.org/officeDocument/2006/relationships" r:id="rId38"/>
          </a:graphicData>
        </a:graphic>
      </p:graphicFrame>
      <p:sp>
        <p:nvSpPr>
          <p:cNvPr id="22" name="Text Placeholder 10">
            <a:extLst>
              <a:ext uri="{FF2B5EF4-FFF2-40B4-BE49-F238E27FC236}">
                <a16:creationId xmlns:a16="http://schemas.microsoft.com/office/drawing/2014/main" id="{4FE4897E-4367-BA7E-0D4A-58B1036945F3}"/>
              </a:ext>
            </a:extLst>
          </p:cNvPr>
          <p:cNvSpPr txBox="1">
            <a:spLocks/>
          </p:cNvSpPr>
          <p:nvPr>
            <p:custDataLst>
              <p:tags r:id="rId6"/>
            </p:custDataLst>
          </p:nvPr>
        </p:nvSpPr>
        <p:spPr bwMode="auto">
          <a:xfrm>
            <a:off x="2409825" y="3922713"/>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7713CF1-16F7-4D47-BC6F-BA85DE1AC2CB}" type="datetime'20''''''''''''''''''''''2''''''''3'''">
              <a:rPr lang="en-US" altLang="en-US" sz="1050" b="1" smtClean="0"/>
              <a:pPr marL="0" indent="0" algn="ctr">
                <a:spcBef>
                  <a:spcPct val="0"/>
                </a:spcBef>
                <a:spcAft>
                  <a:spcPct val="0"/>
                </a:spcAft>
                <a:buNone/>
              </a:pPr>
              <a:t>2023</a:t>
            </a:fld>
            <a:endParaRPr lang="en-US" sz="1050" b="1"/>
          </a:p>
        </p:txBody>
      </p:sp>
      <p:sp>
        <p:nvSpPr>
          <p:cNvPr id="23" name="Text Placeholder 10">
            <a:extLst>
              <a:ext uri="{FF2B5EF4-FFF2-40B4-BE49-F238E27FC236}">
                <a16:creationId xmlns:a16="http://schemas.microsoft.com/office/drawing/2014/main" id="{878BF82F-FF2E-637D-CF38-D5633BAEFCE7}"/>
              </a:ext>
            </a:extLst>
          </p:cNvPr>
          <p:cNvSpPr txBox="1">
            <a:spLocks/>
          </p:cNvSpPr>
          <p:nvPr>
            <p:custDataLst>
              <p:tags r:id="rId7"/>
            </p:custDataLst>
          </p:nvPr>
        </p:nvSpPr>
        <p:spPr bwMode="auto">
          <a:xfrm>
            <a:off x="4232275" y="3922713"/>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8540124-EDEF-4BA1-9802-08B5EEF009B3}" type="datetime'''''2''''''0''''''''''3''''''''''''''''''''''''''''''''0'">
              <a:rPr lang="en-US" altLang="en-US" sz="1050" b="1" smtClean="0"/>
              <a:pPr marL="0" indent="0" algn="ctr">
                <a:spcBef>
                  <a:spcPct val="0"/>
                </a:spcBef>
                <a:spcAft>
                  <a:spcPct val="0"/>
                </a:spcAft>
                <a:buNone/>
              </a:pPr>
              <a:t>2030</a:t>
            </a:fld>
            <a:endParaRPr lang="en-US" sz="1050" b="1"/>
          </a:p>
        </p:txBody>
      </p:sp>
      <p:sp>
        <p:nvSpPr>
          <p:cNvPr id="109" name="Text Placeholder 10">
            <a:extLst>
              <a:ext uri="{FF2B5EF4-FFF2-40B4-BE49-F238E27FC236}">
                <a16:creationId xmlns:a16="http://schemas.microsoft.com/office/drawing/2014/main" id="{EA4C201E-F897-FC91-20E6-218FFBC8E73C}"/>
              </a:ext>
            </a:extLst>
          </p:cNvPr>
          <p:cNvSpPr txBox="1">
            <a:spLocks/>
          </p:cNvSpPr>
          <p:nvPr>
            <p:custDataLst>
              <p:tags r:id="rId8"/>
            </p:custDataLst>
          </p:nvPr>
        </p:nvSpPr>
        <p:spPr bwMode="gray">
          <a:xfrm>
            <a:off x="1746250" y="2770188"/>
            <a:ext cx="5000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50"/>
              <a:t>85%-90%</a:t>
            </a:r>
          </a:p>
        </p:txBody>
      </p:sp>
      <p:sp>
        <p:nvSpPr>
          <p:cNvPr id="110" name="Text Placeholder 10">
            <a:extLst>
              <a:ext uri="{FF2B5EF4-FFF2-40B4-BE49-F238E27FC236}">
                <a16:creationId xmlns:a16="http://schemas.microsoft.com/office/drawing/2014/main" id="{3915C335-4931-7F98-C3FF-08CB7A0F7484}"/>
              </a:ext>
            </a:extLst>
          </p:cNvPr>
          <p:cNvSpPr txBox="1">
            <a:spLocks/>
          </p:cNvSpPr>
          <p:nvPr>
            <p:custDataLst>
              <p:tags r:id="rId9"/>
            </p:custDataLst>
          </p:nvPr>
        </p:nvSpPr>
        <p:spPr bwMode="gray">
          <a:xfrm>
            <a:off x="2201863" y="3638550"/>
            <a:ext cx="3508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50"/>
              <a:t>5-7%</a:t>
            </a:r>
          </a:p>
        </p:txBody>
      </p:sp>
      <p:sp>
        <p:nvSpPr>
          <p:cNvPr id="111" name="Text Placeholder 10">
            <a:extLst>
              <a:ext uri="{FF2B5EF4-FFF2-40B4-BE49-F238E27FC236}">
                <a16:creationId xmlns:a16="http://schemas.microsoft.com/office/drawing/2014/main" id="{036676CB-E8B6-D4AB-8271-8D0A0771C478}"/>
              </a:ext>
            </a:extLst>
          </p:cNvPr>
          <p:cNvSpPr txBox="1">
            <a:spLocks/>
          </p:cNvSpPr>
          <p:nvPr>
            <p:custDataLst>
              <p:tags r:id="rId10"/>
            </p:custDataLst>
          </p:nvPr>
        </p:nvSpPr>
        <p:spPr bwMode="gray">
          <a:xfrm>
            <a:off x="2581274" y="3616325"/>
            <a:ext cx="3508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50"/>
              <a:t>7-9%</a:t>
            </a:r>
            <a:endParaRPr lang="en-US" sz="1050"/>
          </a:p>
        </p:txBody>
      </p:sp>
      <p:sp>
        <p:nvSpPr>
          <p:cNvPr id="112" name="Text Placeholder 10">
            <a:extLst>
              <a:ext uri="{FF2B5EF4-FFF2-40B4-BE49-F238E27FC236}">
                <a16:creationId xmlns:a16="http://schemas.microsoft.com/office/drawing/2014/main" id="{37E739BB-34B5-2882-98B1-1F53EB18B801}"/>
              </a:ext>
            </a:extLst>
          </p:cNvPr>
          <p:cNvSpPr txBox="1">
            <a:spLocks/>
          </p:cNvSpPr>
          <p:nvPr>
            <p:custDataLst>
              <p:tags r:id="rId11"/>
            </p:custDataLst>
          </p:nvPr>
        </p:nvSpPr>
        <p:spPr bwMode="gray">
          <a:xfrm>
            <a:off x="3019426" y="3681413"/>
            <a:ext cx="2317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EC506F1-1538-4478-A00C-5EE4A7D5E79A}" type="datetime'''''''''''1''''''''''''''''''''''%'''''''''">
              <a:rPr lang="en-US" altLang="en-US" sz="1050" smtClean="0"/>
              <a:pPr marL="0" indent="0" algn="ctr">
                <a:spcBef>
                  <a:spcPct val="0"/>
                </a:spcBef>
                <a:spcAft>
                  <a:spcPct val="0"/>
                </a:spcAft>
                <a:buNone/>
              </a:pPr>
              <a:t>1%</a:t>
            </a:fld>
            <a:endParaRPr lang="en-US" sz="1050"/>
          </a:p>
        </p:txBody>
      </p:sp>
      <p:sp>
        <p:nvSpPr>
          <p:cNvPr id="113" name="Text Placeholder 10">
            <a:extLst>
              <a:ext uri="{FF2B5EF4-FFF2-40B4-BE49-F238E27FC236}">
                <a16:creationId xmlns:a16="http://schemas.microsoft.com/office/drawing/2014/main" id="{060771B7-8B45-49B9-1817-2AF45246D889}"/>
              </a:ext>
            </a:extLst>
          </p:cNvPr>
          <p:cNvSpPr txBox="1">
            <a:spLocks/>
          </p:cNvSpPr>
          <p:nvPr>
            <p:custDataLst>
              <p:tags r:id="rId12"/>
            </p:custDataLst>
          </p:nvPr>
        </p:nvSpPr>
        <p:spPr bwMode="gray">
          <a:xfrm>
            <a:off x="3627438" y="2608263"/>
            <a:ext cx="3810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2A375B2-99A3-4880-9AB5-F6B7F7C8DE30}" type="datetime'''''1''''''''''''''''''0''''''''''''''''''''''0''''''''%'">
              <a:rPr lang="en-US" altLang="en-US" sz="1050" smtClean="0"/>
              <a:pPr marL="0" indent="0" algn="ctr">
                <a:spcBef>
                  <a:spcPct val="0"/>
                </a:spcBef>
                <a:spcAft>
                  <a:spcPct val="0"/>
                </a:spcAft>
                <a:buNone/>
              </a:pPr>
              <a:t>100%</a:t>
            </a:fld>
            <a:endParaRPr lang="en-US" sz="1050"/>
          </a:p>
        </p:txBody>
      </p:sp>
      <p:sp>
        <p:nvSpPr>
          <p:cNvPr id="114" name="Text Placeholder 10">
            <a:extLst>
              <a:ext uri="{FF2B5EF4-FFF2-40B4-BE49-F238E27FC236}">
                <a16:creationId xmlns:a16="http://schemas.microsoft.com/office/drawing/2014/main" id="{597E6BB2-0BB5-89FB-E8BB-0C42359DC5DD}"/>
              </a:ext>
            </a:extLst>
          </p:cNvPr>
          <p:cNvSpPr txBox="1">
            <a:spLocks/>
          </p:cNvSpPr>
          <p:nvPr>
            <p:custDataLst>
              <p:tags r:id="rId13"/>
            </p:custDataLst>
          </p:nvPr>
        </p:nvSpPr>
        <p:spPr bwMode="gray">
          <a:xfrm>
            <a:off x="4006850" y="2608263"/>
            <a:ext cx="3810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DAF4196-F6E0-43E1-8138-23594F39B9BF}" type="datetime'''1''''''''''''0''''''''''''''''0''''%'''''''''">
              <a:rPr lang="en-US" altLang="en-US" sz="1050" smtClean="0"/>
              <a:pPr marL="0" indent="0" algn="ctr">
                <a:spcBef>
                  <a:spcPct val="0"/>
                </a:spcBef>
                <a:spcAft>
                  <a:spcPct val="0"/>
                </a:spcAft>
                <a:buNone/>
              </a:pPr>
              <a:t>100%</a:t>
            </a:fld>
            <a:endParaRPr lang="en-US" sz="1050"/>
          </a:p>
        </p:txBody>
      </p:sp>
      <p:sp>
        <p:nvSpPr>
          <p:cNvPr id="115" name="Text Placeholder 10">
            <a:extLst>
              <a:ext uri="{FF2B5EF4-FFF2-40B4-BE49-F238E27FC236}">
                <a16:creationId xmlns:a16="http://schemas.microsoft.com/office/drawing/2014/main" id="{FDAE006D-1B0D-C28F-5364-949DE0279862}"/>
              </a:ext>
            </a:extLst>
          </p:cNvPr>
          <p:cNvSpPr txBox="1">
            <a:spLocks/>
          </p:cNvSpPr>
          <p:nvPr>
            <p:custDataLst>
              <p:tags r:id="rId14"/>
            </p:custDataLst>
          </p:nvPr>
        </p:nvSpPr>
        <p:spPr bwMode="gray">
          <a:xfrm>
            <a:off x="4424363" y="2987675"/>
            <a:ext cx="3063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D03AD81-3019-48B2-9DFB-734F7B85B9DB}" type="datetime'6''''''''''5''''''''''''''''%'''''''''''''''''''''''''''''''">
              <a:rPr lang="en-US" altLang="en-US" sz="1050" smtClean="0"/>
              <a:pPr marL="0" indent="0" algn="ctr">
                <a:spcBef>
                  <a:spcPct val="0"/>
                </a:spcBef>
                <a:spcAft>
                  <a:spcPct val="0"/>
                </a:spcAft>
                <a:buNone/>
              </a:pPr>
              <a:t>65%</a:t>
            </a:fld>
            <a:endParaRPr lang="en-US" sz="1050"/>
          </a:p>
        </p:txBody>
      </p:sp>
      <p:sp>
        <p:nvSpPr>
          <p:cNvPr id="116" name="Text Placeholder 10">
            <a:extLst>
              <a:ext uri="{FF2B5EF4-FFF2-40B4-BE49-F238E27FC236}">
                <a16:creationId xmlns:a16="http://schemas.microsoft.com/office/drawing/2014/main" id="{A3CAB15C-2300-82AA-089D-FC3E70B0FE5A}"/>
              </a:ext>
            </a:extLst>
          </p:cNvPr>
          <p:cNvSpPr txBox="1">
            <a:spLocks/>
          </p:cNvSpPr>
          <p:nvPr>
            <p:custDataLst>
              <p:tags r:id="rId15"/>
            </p:custDataLst>
          </p:nvPr>
        </p:nvSpPr>
        <p:spPr bwMode="gray">
          <a:xfrm>
            <a:off x="4803775" y="3530600"/>
            <a:ext cx="3063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0D80A2-7765-49A6-9F69-9FFB0531D1CB}" type="datetime'''''1''''''''''''''5''''''''''''''''''''''''''%'''''''''''''">
              <a:rPr lang="en-US" altLang="en-US" sz="1050" smtClean="0"/>
              <a:pPr marL="0" indent="0" algn="ctr">
                <a:spcBef>
                  <a:spcPct val="0"/>
                </a:spcBef>
                <a:spcAft>
                  <a:spcPct val="0"/>
                </a:spcAft>
                <a:buNone/>
              </a:pPr>
              <a:t>15%</a:t>
            </a:fld>
            <a:endParaRPr lang="en-US" sz="1050"/>
          </a:p>
        </p:txBody>
      </p:sp>
      <p:sp>
        <p:nvSpPr>
          <p:cNvPr id="26" name="Rectangle 25">
            <a:extLst>
              <a:ext uri="{FF2B5EF4-FFF2-40B4-BE49-F238E27FC236}">
                <a16:creationId xmlns:a16="http://schemas.microsoft.com/office/drawing/2014/main" id="{2F8CE370-E176-6C16-7991-4C0AF9FF1C03}"/>
              </a:ext>
            </a:extLst>
          </p:cNvPr>
          <p:cNvSpPr/>
          <p:nvPr>
            <p:custDataLst>
              <p:tags r:id="rId16"/>
            </p:custDataLst>
          </p:nvPr>
        </p:nvSpPr>
        <p:spPr bwMode="auto">
          <a:xfrm>
            <a:off x="1701800" y="2322513"/>
            <a:ext cx="160338" cy="1206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 name="Rectangle 26">
            <a:extLst>
              <a:ext uri="{FF2B5EF4-FFF2-40B4-BE49-F238E27FC236}">
                <a16:creationId xmlns:a16="http://schemas.microsoft.com/office/drawing/2014/main" id="{5A340D24-B98A-1A80-4966-9CE67DCAAE7C}"/>
              </a:ext>
            </a:extLst>
          </p:cNvPr>
          <p:cNvSpPr/>
          <p:nvPr>
            <p:custDataLst>
              <p:tags r:id="rId17"/>
            </p:custDataLst>
          </p:nvPr>
        </p:nvSpPr>
        <p:spPr bwMode="auto">
          <a:xfrm>
            <a:off x="2185988" y="2322513"/>
            <a:ext cx="160338" cy="1206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8" name="Rectangle 47">
            <a:extLst>
              <a:ext uri="{FF2B5EF4-FFF2-40B4-BE49-F238E27FC236}">
                <a16:creationId xmlns:a16="http://schemas.microsoft.com/office/drawing/2014/main" id="{6C34118B-AF73-96F2-B32E-E7074C55694D}"/>
              </a:ext>
            </a:extLst>
          </p:cNvPr>
          <p:cNvSpPr/>
          <p:nvPr>
            <p:custDataLst>
              <p:tags r:id="rId18"/>
            </p:custDataLst>
          </p:nvPr>
        </p:nvSpPr>
        <p:spPr bwMode="auto">
          <a:xfrm>
            <a:off x="2670175" y="2322513"/>
            <a:ext cx="160338" cy="1206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2" name="Rectangle 61">
            <a:extLst>
              <a:ext uri="{FF2B5EF4-FFF2-40B4-BE49-F238E27FC236}">
                <a16:creationId xmlns:a16="http://schemas.microsoft.com/office/drawing/2014/main" id="{6E1E97F3-121A-AD68-6297-DF87D71403C4}"/>
              </a:ext>
            </a:extLst>
          </p:cNvPr>
          <p:cNvSpPr/>
          <p:nvPr>
            <p:custDataLst>
              <p:tags r:id="rId19"/>
            </p:custDataLst>
          </p:nvPr>
        </p:nvSpPr>
        <p:spPr bwMode="auto">
          <a:xfrm>
            <a:off x="3300413" y="2322513"/>
            <a:ext cx="160338" cy="1206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9" name="Text Placeholder 10">
            <a:extLst>
              <a:ext uri="{FF2B5EF4-FFF2-40B4-BE49-F238E27FC236}">
                <a16:creationId xmlns:a16="http://schemas.microsoft.com/office/drawing/2014/main" id="{6A39FC37-3AFD-889E-B01F-68AACC386B67}"/>
              </a:ext>
            </a:extLst>
          </p:cNvPr>
          <p:cNvSpPr txBox="1">
            <a:spLocks/>
          </p:cNvSpPr>
          <p:nvPr>
            <p:custDataLst>
              <p:tags r:id="rId20"/>
            </p:custDataLst>
          </p:nvPr>
        </p:nvSpPr>
        <p:spPr bwMode="auto">
          <a:xfrm>
            <a:off x="1912938" y="2319338"/>
            <a:ext cx="171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A529C8C-7AF1-4814-945A-F46DE97906C8}" type="datetime'''''''2''''''''''''W'''">
              <a:rPr lang="en-US" altLang="en-US" sz="900" smtClean="0"/>
              <a:pPr marL="0" indent="0">
                <a:spcBef>
                  <a:spcPct val="0"/>
                </a:spcBef>
                <a:spcAft>
                  <a:spcPct val="0"/>
                </a:spcAft>
                <a:buNone/>
              </a:pPr>
              <a:t>2W</a:t>
            </a:fld>
            <a:endParaRPr lang="en-US" sz="900"/>
          </a:p>
        </p:txBody>
      </p:sp>
      <p:sp>
        <p:nvSpPr>
          <p:cNvPr id="21" name="Text Placeholder 10">
            <a:extLst>
              <a:ext uri="{FF2B5EF4-FFF2-40B4-BE49-F238E27FC236}">
                <a16:creationId xmlns:a16="http://schemas.microsoft.com/office/drawing/2014/main" id="{F236BA8F-BAF8-FFF3-10A2-25FDBA536265}"/>
              </a:ext>
            </a:extLst>
          </p:cNvPr>
          <p:cNvSpPr txBox="1">
            <a:spLocks/>
          </p:cNvSpPr>
          <p:nvPr>
            <p:custDataLst>
              <p:tags r:id="rId21"/>
            </p:custDataLst>
          </p:nvPr>
        </p:nvSpPr>
        <p:spPr bwMode="auto">
          <a:xfrm>
            <a:off x="2397125" y="2319338"/>
            <a:ext cx="171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C6555E4-4253-4E99-9659-D1DDB0D21728}" type="datetime'''''''''''''''''''''''''''''''''''3''''''''''''W'''''">
              <a:rPr lang="en-US" altLang="en-US" sz="900" smtClean="0"/>
              <a:pPr marL="0" indent="0">
                <a:spcBef>
                  <a:spcPct val="0"/>
                </a:spcBef>
                <a:spcAft>
                  <a:spcPct val="0"/>
                </a:spcAft>
                <a:buNone/>
              </a:pPr>
              <a:t>3W</a:t>
            </a:fld>
            <a:endParaRPr lang="en-US" sz="900"/>
          </a:p>
        </p:txBody>
      </p:sp>
      <p:sp>
        <p:nvSpPr>
          <p:cNvPr id="45" name="Text Placeholder 10">
            <a:extLst>
              <a:ext uri="{FF2B5EF4-FFF2-40B4-BE49-F238E27FC236}">
                <a16:creationId xmlns:a16="http://schemas.microsoft.com/office/drawing/2014/main" id="{D0D20143-83DB-75CA-4F87-4BA16C2EE4A5}"/>
              </a:ext>
            </a:extLst>
          </p:cNvPr>
          <p:cNvSpPr txBox="1">
            <a:spLocks/>
          </p:cNvSpPr>
          <p:nvPr>
            <p:custDataLst>
              <p:tags r:id="rId22"/>
            </p:custDataLst>
          </p:nvPr>
        </p:nvSpPr>
        <p:spPr bwMode="auto">
          <a:xfrm>
            <a:off x="2881313" y="2319338"/>
            <a:ext cx="3175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064CD3F-39E6-42B3-BF5E-925144F8C0AC}" type="datetime'''''B''''''''''''''''''''''u''''''s''''''''''''e''''''s'''''">
              <a:rPr lang="en-US" altLang="en-US" sz="900" smtClean="0"/>
              <a:pPr marL="0" indent="0">
                <a:spcBef>
                  <a:spcPct val="0"/>
                </a:spcBef>
                <a:spcAft>
                  <a:spcPct val="0"/>
                </a:spcAft>
                <a:buNone/>
              </a:pPr>
              <a:t>Buses</a:t>
            </a:fld>
            <a:endParaRPr lang="en-US" sz="900"/>
          </a:p>
        </p:txBody>
      </p:sp>
      <p:sp>
        <p:nvSpPr>
          <p:cNvPr id="59" name="Text Placeholder 10">
            <a:extLst>
              <a:ext uri="{FF2B5EF4-FFF2-40B4-BE49-F238E27FC236}">
                <a16:creationId xmlns:a16="http://schemas.microsoft.com/office/drawing/2014/main" id="{EE2DFF3A-27A4-6E4C-0AC2-FD4A21A901E8}"/>
              </a:ext>
            </a:extLst>
          </p:cNvPr>
          <p:cNvSpPr txBox="1">
            <a:spLocks/>
          </p:cNvSpPr>
          <p:nvPr>
            <p:custDataLst>
              <p:tags r:id="rId23"/>
            </p:custDataLst>
          </p:nvPr>
        </p:nvSpPr>
        <p:spPr bwMode="auto">
          <a:xfrm>
            <a:off x="3511550" y="2319338"/>
            <a:ext cx="990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FD71E2D-541C-4B5C-94B2-57729EB96CEE}" type="datetime'Pa''''sse''''''''nge''''r'''' ve''''h''ic''le''''s'''''">
              <a:rPr lang="en-US" altLang="en-US" sz="900" smtClean="0"/>
              <a:pPr marL="0" indent="0">
                <a:spcBef>
                  <a:spcPct val="0"/>
                </a:spcBef>
                <a:spcAft>
                  <a:spcPct val="0"/>
                </a:spcAft>
                <a:buNone/>
              </a:pPr>
              <a:t>Passenger vehicles</a:t>
            </a:fld>
            <a:endParaRPr lang="en-US" sz="900"/>
          </a:p>
        </p:txBody>
      </p:sp>
      <p:graphicFrame>
        <p:nvGraphicFramePr>
          <p:cNvPr id="7" name="Chart 6">
            <a:extLst>
              <a:ext uri="{FF2B5EF4-FFF2-40B4-BE49-F238E27FC236}">
                <a16:creationId xmlns:a16="http://schemas.microsoft.com/office/drawing/2014/main" id="{1E7ADD3F-FFB0-13CA-1EA3-4906A42E0B83}"/>
              </a:ext>
            </a:extLst>
          </p:cNvPr>
          <p:cNvGraphicFramePr/>
          <p:nvPr>
            <p:custDataLst>
              <p:tags r:id="rId24"/>
            </p:custDataLst>
            <p:extLst>
              <p:ext uri="{D42A27DB-BD31-4B8C-83A1-F6EECF244321}">
                <p14:modId xmlns:p14="http://schemas.microsoft.com/office/powerpoint/2010/main" val="3238928812"/>
              </p:ext>
            </p:extLst>
          </p:nvPr>
        </p:nvGraphicFramePr>
        <p:xfrm>
          <a:off x="1573213" y="4283075"/>
          <a:ext cx="3808412" cy="1136650"/>
        </p:xfrm>
        <a:graphic>
          <a:graphicData uri="http://schemas.openxmlformats.org/drawingml/2006/chart">
            <c:chart xmlns:c="http://schemas.openxmlformats.org/drawingml/2006/chart" xmlns:r="http://schemas.openxmlformats.org/officeDocument/2006/relationships" r:id="rId39"/>
          </a:graphicData>
        </a:graphic>
      </p:graphicFrame>
      <p:sp>
        <p:nvSpPr>
          <p:cNvPr id="140" name="Text Placeholder 10">
            <a:extLst>
              <a:ext uri="{FF2B5EF4-FFF2-40B4-BE49-F238E27FC236}">
                <a16:creationId xmlns:a16="http://schemas.microsoft.com/office/drawing/2014/main" id="{858742B1-4D95-0B4B-2370-A3704132D2FD}"/>
              </a:ext>
            </a:extLst>
          </p:cNvPr>
          <p:cNvSpPr txBox="1">
            <a:spLocks/>
          </p:cNvSpPr>
          <p:nvPr>
            <p:custDataLst>
              <p:tags r:id="rId25"/>
            </p:custDataLst>
          </p:nvPr>
        </p:nvSpPr>
        <p:spPr bwMode="auto">
          <a:xfrm>
            <a:off x="2411413" y="5227638"/>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FAEC868-B72C-4583-9EFF-A2EA759C96A4}" type="datetime'''''2''''''''0''''''''''''''23'''''''''''">
              <a:rPr lang="en-US" altLang="en-US" sz="1050" b="1" smtClean="0"/>
              <a:pPr marL="0" indent="0" algn="ctr">
                <a:spcBef>
                  <a:spcPct val="0"/>
                </a:spcBef>
                <a:spcAft>
                  <a:spcPct val="0"/>
                </a:spcAft>
                <a:buNone/>
              </a:pPr>
              <a:t>2023</a:t>
            </a:fld>
            <a:endParaRPr lang="en-US" sz="1050" b="1"/>
          </a:p>
        </p:txBody>
      </p:sp>
      <p:sp>
        <p:nvSpPr>
          <p:cNvPr id="136" name="Text Placeholder 10">
            <a:extLst>
              <a:ext uri="{FF2B5EF4-FFF2-40B4-BE49-F238E27FC236}">
                <a16:creationId xmlns:a16="http://schemas.microsoft.com/office/drawing/2014/main" id="{5B2A1C58-17A1-FD1D-8AD3-97FFE5C2793D}"/>
              </a:ext>
            </a:extLst>
          </p:cNvPr>
          <p:cNvSpPr txBox="1">
            <a:spLocks/>
          </p:cNvSpPr>
          <p:nvPr>
            <p:custDataLst>
              <p:tags r:id="rId26"/>
            </p:custDataLst>
          </p:nvPr>
        </p:nvSpPr>
        <p:spPr bwMode="auto">
          <a:xfrm>
            <a:off x="4232275" y="5227638"/>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73BD8C3-B329-44EA-85FE-F49FBFD56A00}" type="datetime'''20''3''''''''''0'''''''''''''''''''''">
              <a:rPr lang="en-US" altLang="en-US" sz="1050" b="1" smtClean="0"/>
              <a:pPr marL="0" indent="0" algn="ctr">
                <a:spcBef>
                  <a:spcPct val="0"/>
                </a:spcBef>
                <a:spcAft>
                  <a:spcPct val="0"/>
                </a:spcAft>
                <a:buNone/>
              </a:pPr>
              <a:t>2030</a:t>
            </a:fld>
            <a:endParaRPr lang="en-US" sz="1050" b="1"/>
          </a:p>
        </p:txBody>
      </p:sp>
      <p:sp>
        <p:nvSpPr>
          <p:cNvPr id="174" name="TextBox 173">
            <a:extLst>
              <a:ext uri="{FF2B5EF4-FFF2-40B4-BE49-F238E27FC236}">
                <a16:creationId xmlns:a16="http://schemas.microsoft.com/office/drawing/2014/main" id="{53F3844C-2B9C-0981-C1EE-FC7331AD0B5A}"/>
              </a:ext>
            </a:extLst>
          </p:cNvPr>
          <p:cNvSpPr txBox="1"/>
          <p:nvPr/>
        </p:nvSpPr>
        <p:spPr bwMode="gray">
          <a:xfrm>
            <a:off x="1615983" y="5603875"/>
            <a:ext cx="3765642" cy="557213"/>
          </a:xfrm>
          <a:prstGeom prst="rect">
            <a:avLst/>
          </a:prstGeom>
          <a:noFill/>
        </p:spPr>
        <p:txBody>
          <a:bodyPr wrap="square" lIns="36000" tIns="36000" rIns="36000" bIns="36000" rtlCol="0">
            <a:spAutoFit/>
          </a:bodyPr>
          <a:lstStyle/>
          <a:p>
            <a:pPr marL="0" indent="0">
              <a:buNone/>
            </a:pPr>
            <a:r>
              <a:rPr lang="en-US" sz="1050"/>
              <a:t>India still in early stage in battery value chain, mainly involved in battery packing and still reliant on imports from China, Taiwan, and EU</a:t>
            </a:r>
          </a:p>
        </p:txBody>
      </p:sp>
      <p:cxnSp>
        <p:nvCxnSpPr>
          <p:cNvPr id="179" name="Straight Connector 178">
            <a:extLst>
              <a:ext uri="{FF2B5EF4-FFF2-40B4-BE49-F238E27FC236}">
                <a16:creationId xmlns:a16="http://schemas.microsoft.com/office/drawing/2014/main" id="{98829B1A-AAEE-7D0D-5C52-D5265B7980F8}"/>
              </a:ext>
            </a:extLst>
          </p:cNvPr>
          <p:cNvCxnSpPr/>
          <p:nvPr/>
        </p:nvCxnSpPr>
        <p:spPr bwMode="gray">
          <a:xfrm>
            <a:off x="2581274" y="5419725"/>
            <a:ext cx="0" cy="184150"/>
          </a:xfrm>
          <a:prstGeom prst="line">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04EA257E-C108-D397-9A41-D57196131464}"/>
              </a:ext>
            </a:extLst>
          </p:cNvPr>
          <p:cNvCxnSpPr>
            <a:cxnSpLocks/>
          </p:cNvCxnSpPr>
          <p:nvPr/>
        </p:nvCxnSpPr>
        <p:spPr bwMode="gray">
          <a:xfrm flipH="1">
            <a:off x="1638358" y="5603875"/>
            <a:ext cx="347180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5" name="Text Placeholder 10">
            <a:extLst>
              <a:ext uri="{FF2B5EF4-FFF2-40B4-BE49-F238E27FC236}">
                <a16:creationId xmlns:a16="http://schemas.microsoft.com/office/drawing/2014/main" id="{7A6D4B2E-E51A-49E5-2E4E-5E43858F297D}"/>
              </a:ext>
            </a:extLst>
          </p:cNvPr>
          <p:cNvSpPr>
            <a:spLocks noGrp="1"/>
          </p:cNvSpPr>
          <p:nvPr>
            <p:custDataLst>
              <p:tags r:id="rId27"/>
            </p:custDataLst>
          </p:nvPr>
        </p:nvSpPr>
        <p:spPr bwMode="auto">
          <a:xfrm>
            <a:off x="5975791" y="2039938"/>
            <a:ext cx="5735108" cy="430688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300"/>
              </a:spcBef>
              <a:spcAft>
                <a:spcPct val="0"/>
              </a:spcAft>
              <a:buNone/>
            </a:pPr>
            <a:r>
              <a:rPr lang="en-US" sz="1050">
                <a:solidFill>
                  <a:srgbClr val="000000"/>
                </a:solidFill>
                <a:ea typeface="+mn-lt"/>
                <a:cs typeface="+mn-lt"/>
              </a:rPr>
              <a:t>India’s previous policy and incentives (a </a:t>
            </a:r>
            <a:r>
              <a:rPr lang="en-US" sz="1050" b="1">
                <a:solidFill>
                  <a:srgbClr val="000000"/>
                </a:solidFill>
                <a:ea typeface="+mn-lt"/>
                <a:cs typeface="+mn-lt"/>
              </a:rPr>
              <a:t>total of ~$ 1.7 billion</a:t>
            </a:r>
            <a:r>
              <a:rPr lang="en-US" sz="1050">
                <a:solidFill>
                  <a:srgbClr val="000000"/>
                </a:solidFill>
                <a:ea typeface="+mn-lt"/>
                <a:cs typeface="+mn-lt"/>
              </a:rPr>
              <a:t>) have played a crucial role in </a:t>
            </a:r>
            <a:r>
              <a:rPr lang="en-US" sz="1050" b="1">
                <a:solidFill>
                  <a:srgbClr val="000000"/>
                </a:solidFill>
                <a:ea typeface="+mn-lt"/>
                <a:cs typeface="+mn-lt"/>
              </a:rPr>
              <a:t>fostering the EV industry in India</a:t>
            </a:r>
            <a:r>
              <a:rPr lang="en-US" sz="1050">
                <a:solidFill>
                  <a:srgbClr val="000000"/>
                </a:solidFill>
                <a:ea typeface="+mn-lt"/>
                <a:cs typeface="+mn-lt"/>
              </a:rPr>
              <a:t>. They include:</a:t>
            </a:r>
          </a:p>
          <a:p>
            <a:pPr>
              <a:spcBef>
                <a:spcPts val="300"/>
              </a:spcBef>
              <a:spcAft>
                <a:spcPct val="0"/>
              </a:spcAft>
            </a:pPr>
            <a:r>
              <a:rPr lang="en-US" sz="1050" b="1"/>
              <a:t>FAME (Faster Adoption and Manufacturing of Hybrid and Electric Vehicles)</a:t>
            </a:r>
            <a:r>
              <a:rPr lang="en-US" sz="1050"/>
              <a:t>, which focuses on lowering car costs, promoting R&amp;D, and constructing charging infrastructure</a:t>
            </a:r>
          </a:p>
          <a:p>
            <a:pPr>
              <a:spcBef>
                <a:spcPts val="300"/>
              </a:spcBef>
              <a:spcAft>
                <a:spcPct val="0"/>
              </a:spcAft>
            </a:pPr>
            <a:r>
              <a:rPr lang="en-US" sz="1050" b="1"/>
              <a:t>GUTS (Green Urban Transport Scheme)</a:t>
            </a:r>
            <a:r>
              <a:rPr lang="en-US" sz="1050"/>
              <a:t>, which aims to reduce air pollution by switching to eco-friendly public transport</a:t>
            </a:r>
          </a:p>
          <a:p>
            <a:pPr>
              <a:spcBef>
                <a:spcPts val="300"/>
              </a:spcBef>
              <a:spcAft>
                <a:spcPct val="0"/>
              </a:spcAft>
            </a:pPr>
            <a:endParaRPr lang="en-US" sz="1050"/>
          </a:p>
          <a:p>
            <a:pPr marL="0" indent="0">
              <a:spcBef>
                <a:spcPts val="300"/>
              </a:spcBef>
              <a:spcAft>
                <a:spcPct val="0"/>
              </a:spcAft>
              <a:buNone/>
            </a:pPr>
            <a:r>
              <a:rPr lang="en-US" sz="1050"/>
              <a:t>However, those policies emphasize primarily consumer incentives and market growth, with </a:t>
            </a:r>
            <a:r>
              <a:rPr lang="en-US" sz="1050" b="1"/>
              <a:t>inadequate focus on addressing supply chain challenges</a:t>
            </a:r>
            <a:r>
              <a:rPr lang="en-US" sz="1050"/>
              <a:t>. Hence, the country launched its </a:t>
            </a:r>
            <a:r>
              <a:rPr lang="en-US" sz="1050" b="1"/>
              <a:t>Production Linked Incentive (PLI) in 2022 to bridge the supply chain gaps:</a:t>
            </a:r>
            <a:br>
              <a:rPr lang="en-US" sz="1050" b="1"/>
            </a:br>
            <a:endParaRPr lang="en-US" sz="1050" b="1"/>
          </a:p>
          <a:p>
            <a:pPr>
              <a:spcBef>
                <a:spcPts val="300"/>
              </a:spcBef>
              <a:spcAft>
                <a:spcPct val="0"/>
              </a:spcAft>
            </a:pPr>
            <a:r>
              <a:rPr lang="en-US" sz="1050" b="1"/>
              <a:t>First scheme (auto initiative) </a:t>
            </a:r>
            <a:r>
              <a:rPr lang="en-US" sz="1050"/>
              <a:t>to promote advanced automotive technology products:</a:t>
            </a:r>
          </a:p>
          <a:p>
            <a:pPr lvl="1">
              <a:spcBef>
                <a:spcPts val="300"/>
              </a:spcBef>
              <a:spcAft>
                <a:spcPct val="0"/>
              </a:spcAft>
            </a:pPr>
            <a:r>
              <a:rPr lang="en-US" sz="1050"/>
              <a:t>Allocated a </a:t>
            </a:r>
            <a:r>
              <a:rPr lang="en-US" sz="1050" b="1"/>
              <a:t>~$ 3 billion budget spanning five fiscal years </a:t>
            </a:r>
            <a:r>
              <a:rPr lang="en-US" sz="1050"/>
              <a:t>(since 2022)</a:t>
            </a:r>
          </a:p>
          <a:p>
            <a:pPr lvl="1">
              <a:spcBef>
                <a:spcPts val="300"/>
              </a:spcBef>
              <a:spcAft>
                <a:spcPct val="0"/>
              </a:spcAft>
            </a:pPr>
            <a:r>
              <a:rPr lang="en-US" sz="1050"/>
              <a:t>Successfully </a:t>
            </a:r>
            <a:r>
              <a:rPr lang="en-US" sz="1050" b="1"/>
              <a:t>raised a total investment of ~$ 9 billion </a:t>
            </a:r>
            <a:r>
              <a:rPr lang="en-US" sz="1050"/>
              <a:t>in 2022</a:t>
            </a:r>
          </a:p>
          <a:p>
            <a:pPr>
              <a:spcBef>
                <a:spcPts val="300"/>
              </a:spcBef>
              <a:spcAft>
                <a:spcPct val="0"/>
              </a:spcAft>
            </a:pPr>
            <a:r>
              <a:rPr lang="en-US" sz="1050" b="1"/>
              <a:t>Second scheme </a:t>
            </a:r>
            <a:r>
              <a:rPr lang="en-US" sz="1050"/>
              <a:t>to set up manufacturing facilities for </a:t>
            </a:r>
            <a:r>
              <a:rPr lang="en-US" sz="1050" b="1"/>
              <a:t>advanced chemistry cells</a:t>
            </a:r>
            <a:r>
              <a:rPr lang="en-US" sz="1050"/>
              <a:t>:</a:t>
            </a:r>
          </a:p>
          <a:p>
            <a:pPr lvl="1">
              <a:spcBef>
                <a:spcPts val="300"/>
              </a:spcBef>
              <a:spcAft>
                <a:spcPct val="0"/>
              </a:spcAft>
            </a:pPr>
            <a:r>
              <a:rPr lang="en-US" sz="1050"/>
              <a:t>Allocated </a:t>
            </a:r>
            <a:r>
              <a:rPr lang="en-US" sz="1050" b="1"/>
              <a:t>~$ 2 billion budget</a:t>
            </a:r>
            <a:r>
              <a:rPr lang="en-US" sz="1050"/>
              <a:t> over a two-year span (since 2023) before introducing the next scheme, which will span a five-year period (until 2029)</a:t>
            </a:r>
          </a:p>
          <a:p>
            <a:pPr marL="0" indent="0">
              <a:spcBef>
                <a:spcPts val="300"/>
              </a:spcBef>
              <a:spcAft>
                <a:spcPct val="0"/>
              </a:spcAft>
              <a:buNone/>
            </a:pPr>
            <a:endParaRPr lang="en-US" sz="1050"/>
          </a:p>
          <a:p>
            <a:pPr marL="0" indent="0">
              <a:spcBef>
                <a:spcPts val="300"/>
              </a:spcBef>
              <a:spcAft>
                <a:spcPct val="0"/>
              </a:spcAft>
              <a:buNone/>
            </a:pPr>
            <a:r>
              <a:rPr lang="en-US" sz="1050"/>
              <a:t>In addition, India has the </a:t>
            </a:r>
            <a:r>
              <a:rPr lang="en-US" sz="1050" b="1"/>
              <a:t>disadvantage of mineral import dependence </a:t>
            </a:r>
            <a:r>
              <a:rPr lang="en-US" sz="1050"/>
              <a:t>for battery production, due to a lack of national reserves. As such, the country is turning inward to </a:t>
            </a:r>
            <a:r>
              <a:rPr lang="en-US" sz="1050" b="1"/>
              <a:t>capitalize on the untapped potential of battery recycling and mineral conservation to achieve self-sufficiency</a:t>
            </a:r>
            <a:r>
              <a:rPr lang="en-US" sz="1050"/>
              <a:t>.</a:t>
            </a:r>
          </a:p>
          <a:p>
            <a:pPr>
              <a:spcBef>
                <a:spcPts val="300"/>
              </a:spcBef>
              <a:spcAft>
                <a:spcPct val="0"/>
              </a:spcAft>
            </a:pPr>
            <a:endParaRPr lang="en-US" sz="1050"/>
          </a:p>
        </p:txBody>
      </p:sp>
    </p:spTree>
    <p:extLst>
      <p:ext uri="{BB962C8B-B14F-4D97-AF65-F5344CB8AC3E}">
        <p14:creationId xmlns:p14="http://schemas.microsoft.com/office/powerpoint/2010/main" val="400864167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DDCFB3-B155-E20B-2703-46C4AB1CB841}"/>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9E2E6D8-08CA-A1B2-41CE-1E07C9DA12EF}"/>
              </a:ext>
            </a:extLst>
          </p:cNvPr>
          <p:cNvGraphicFramePr>
            <a:graphicFrameLocks noChangeAspect="1"/>
          </p:cNvGraphicFramePr>
          <p:nvPr>
            <p:custDataLst>
              <p:tags r:id="rId1"/>
            </p:custDataLst>
            <p:extLst>
              <p:ext uri="{D42A27DB-BD31-4B8C-83A1-F6EECF244321}">
                <p14:modId xmlns:p14="http://schemas.microsoft.com/office/powerpoint/2010/main" val="14964090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79E2E6D8-08CA-A1B2-41CE-1E07C9DA12EF}"/>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3" name="Text Placeholder 10">
            <a:hlinkClick r:id="rId9" action="ppaction://hlinksldjump"/>
            <a:extLst>
              <a:ext uri="{FF2B5EF4-FFF2-40B4-BE49-F238E27FC236}">
                <a16:creationId xmlns:a16="http://schemas.microsoft.com/office/drawing/2014/main" id="{6E615C42-B601-063F-66F4-6457B8CEE4F0}"/>
              </a:ext>
            </a:extLst>
          </p:cNvPr>
          <p:cNvSpPr txBox="1">
            <a:spLocks/>
          </p:cNvSpPr>
          <p:nvPr>
            <p:custDataLst>
              <p:tags r:id="rId2"/>
            </p:custDataLst>
          </p:nvPr>
        </p:nvSpPr>
        <p:spPr bwMode="auto">
          <a:xfrm>
            <a:off x="3632200" y="2413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Mobility energy storage – policy scan</a:t>
            </a:r>
          </a:p>
        </p:txBody>
      </p:sp>
      <p:sp>
        <p:nvSpPr>
          <p:cNvPr id="7" name="Text Placeholder 10">
            <a:extLst>
              <a:ext uri="{FF2B5EF4-FFF2-40B4-BE49-F238E27FC236}">
                <a16:creationId xmlns:a16="http://schemas.microsoft.com/office/drawing/2014/main" id="{DA0A5443-0421-0401-8012-35BC4C4F1D23}"/>
              </a:ext>
            </a:extLst>
          </p:cNvPr>
          <p:cNvSpPr txBox="1">
            <a:spLocks/>
          </p:cNvSpPr>
          <p:nvPr>
            <p:custDataLst>
              <p:tags r:id="rId3"/>
            </p:custDataLst>
          </p:nvPr>
        </p:nvSpPr>
        <p:spPr bwMode="auto">
          <a:xfrm>
            <a:off x="3632200" y="29210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b="1">
                <a:solidFill>
                  <a:schemeClr val="bg1"/>
                </a:solidFill>
              </a:rPr>
              <a:t>Utility energy storage – policy scan</a:t>
            </a:r>
          </a:p>
        </p:txBody>
      </p:sp>
      <p:sp>
        <p:nvSpPr>
          <p:cNvPr id="12" name="Text Placeholder 10">
            <a:hlinkClick r:id="rId10" action="ppaction://hlinksldjump"/>
            <a:extLst>
              <a:ext uri="{FF2B5EF4-FFF2-40B4-BE49-F238E27FC236}">
                <a16:creationId xmlns:a16="http://schemas.microsoft.com/office/drawing/2014/main" id="{3516FAC7-3AA1-4597-1242-2A181E88BF00}"/>
              </a:ext>
            </a:extLst>
          </p:cNvPr>
          <p:cNvSpPr txBox="1">
            <a:spLocks/>
          </p:cNvSpPr>
          <p:nvPr>
            <p:custDataLst>
              <p:tags r:id="rId4"/>
            </p:custDataLst>
          </p:nvPr>
        </p:nvSpPr>
        <p:spPr bwMode="auto">
          <a:xfrm>
            <a:off x="3632200" y="3429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Other supporting pages</a:t>
            </a:r>
          </a:p>
        </p:txBody>
      </p:sp>
      <p:sp>
        <p:nvSpPr>
          <p:cNvPr id="16" name="Text Placeholder 10">
            <a:hlinkClick r:id="rId11" action="ppaction://hlinksldjump"/>
            <a:extLst>
              <a:ext uri="{FF2B5EF4-FFF2-40B4-BE49-F238E27FC236}">
                <a16:creationId xmlns:a16="http://schemas.microsoft.com/office/drawing/2014/main" id="{C9EC84BE-31F8-6C05-BB04-CB1311CF04F2}"/>
              </a:ext>
            </a:extLst>
          </p:cNvPr>
          <p:cNvSpPr txBox="1">
            <a:spLocks/>
          </p:cNvSpPr>
          <p:nvPr>
            <p:custDataLst>
              <p:tags r:id="rId5"/>
            </p:custDataLst>
          </p:nvPr>
        </p:nvSpPr>
        <p:spPr bwMode="auto">
          <a:xfrm>
            <a:off x="3632200" y="3937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Glossary</a:t>
            </a:r>
          </a:p>
        </p:txBody>
      </p:sp>
    </p:spTree>
    <p:extLst>
      <p:ext uri="{BB962C8B-B14F-4D97-AF65-F5344CB8AC3E}">
        <p14:creationId xmlns:p14="http://schemas.microsoft.com/office/powerpoint/2010/main" val="66819901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9C49FCB-9FB8-B15F-526C-567B8AAC040B}"/>
              </a:ext>
            </a:extLst>
          </p:cNvPr>
          <p:cNvGraphicFramePr>
            <a:graphicFrameLocks noChangeAspect="1"/>
          </p:cNvGraphicFramePr>
          <p:nvPr>
            <p:custDataLst>
              <p:tags r:id="rId1"/>
            </p:custDataLst>
            <p:extLst>
              <p:ext uri="{D42A27DB-BD31-4B8C-83A1-F6EECF244321}">
                <p14:modId xmlns:p14="http://schemas.microsoft.com/office/powerpoint/2010/main" val="248834192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2" imgW="7772400" imgH="10058400" progId="TCLayout.ActiveDocument.1">
                  <p:embed/>
                </p:oleObj>
              </mc:Choice>
              <mc:Fallback>
                <p:oleObj name="think-cell Slide" r:id="rId42" imgW="7772400" imgH="10058400" progId="TCLayout.ActiveDocument.1">
                  <p:embed/>
                  <p:pic>
                    <p:nvPicPr>
                      <p:cNvPr id="7" name="think-cell data - do not delete" hidden="1">
                        <a:extLst>
                          <a:ext uri="{FF2B5EF4-FFF2-40B4-BE49-F238E27FC236}">
                            <a16:creationId xmlns:a16="http://schemas.microsoft.com/office/drawing/2014/main" id="{C9C49FCB-9FB8-B15F-526C-567B8AAC040B}"/>
                          </a:ext>
                        </a:extLst>
                      </p:cNvPr>
                      <p:cNvPicPr/>
                      <p:nvPr/>
                    </p:nvPicPr>
                    <p:blipFill>
                      <a:blip r:embed="rId43"/>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F1105861-4922-FFE3-008B-4BD68375414F}"/>
              </a:ext>
            </a:extLst>
          </p:cNvPr>
          <p:cNvSpPr>
            <a:spLocks noGrp="1"/>
          </p:cNvSpPr>
          <p:nvPr>
            <p:ph type="title"/>
          </p:nvPr>
        </p:nvSpPr>
        <p:spPr/>
        <p:txBody>
          <a:bodyPr vert="horz">
            <a:noAutofit/>
          </a:bodyPr>
          <a:lstStyle/>
          <a:p>
            <a:r>
              <a:rPr lang="en-US"/>
              <a:t>EU, U.S., and China at the forefront of solar and wind, but gaps remain in stationary energy storage capacity… </a:t>
            </a:r>
          </a:p>
        </p:txBody>
      </p:sp>
      <p:sp>
        <p:nvSpPr>
          <p:cNvPr id="8" name="Text Placeholder 10">
            <a:extLst>
              <a:ext uri="{FF2B5EF4-FFF2-40B4-BE49-F238E27FC236}">
                <a16:creationId xmlns:a16="http://schemas.microsoft.com/office/drawing/2014/main" id="{7E08A385-F035-A29D-F24E-2803632AD999}"/>
              </a:ext>
            </a:extLst>
          </p:cNvPr>
          <p:cNvSpPr>
            <a:spLocks noGrp="1"/>
          </p:cNvSpPr>
          <p:nvPr>
            <p:custDataLst>
              <p:tags r:id="rId2"/>
            </p:custDataLst>
          </p:nvPr>
        </p:nvSpPr>
        <p:spPr bwMode="auto">
          <a:xfrm>
            <a:off x="443803" y="2013710"/>
            <a:ext cx="3957498"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a:ln>
                  <a:noFill/>
                </a:ln>
                <a:solidFill>
                  <a:srgbClr val="000000"/>
                </a:solidFill>
                <a:effectLst/>
                <a:uLnTx/>
                <a:uFillTx/>
                <a:latin typeface="Arial"/>
                <a:ea typeface="+mn-lt"/>
                <a:cs typeface="Arial"/>
              </a:rPr>
              <a:t>Share of solar and wind in total electricity mix for select countries, </a:t>
            </a:r>
            <a:r>
              <a:rPr kumimoji="0" lang="en-US" sz="1200" i="0" u="none" strike="noStrike" kern="1200" cap="none" spc="0" normalizeH="0" baseline="0" noProof="0">
                <a:ln>
                  <a:noFill/>
                </a:ln>
                <a:solidFill>
                  <a:srgbClr val="000000"/>
                </a:solidFill>
                <a:effectLst/>
                <a:uLnTx/>
                <a:uFillTx/>
                <a:latin typeface="Arial"/>
                <a:ea typeface="+mn-lt"/>
                <a:cs typeface="Arial"/>
              </a:rPr>
              <a:t>%</a:t>
            </a:r>
            <a:endParaRPr kumimoji="0" lang="en-US" sz="120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3" name="Chart 2">
            <a:extLst>
              <a:ext uri="{FF2B5EF4-FFF2-40B4-BE49-F238E27FC236}">
                <a16:creationId xmlns:a16="http://schemas.microsoft.com/office/drawing/2014/main" id="{3184A783-A30A-EAED-EC44-8F35E15854C8}"/>
              </a:ext>
            </a:extLst>
          </p:cNvPr>
          <p:cNvGraphicFramePr/>
          <p:nvPr>
            <p:custDataLst>
              <p:tags r:id="rId3"/>
            </p:custDataLst>
            <p:extLst>
              <p:ext uri="{D42A27DB-BD31-4B8C-83A1-F6EECF244321}">
                <p14:modId xmlns:p14="http://schemas.microsoft.com/office/powerpoint/2010/main" val="1244578200"/>
              </p:ext>
            </p:extLst>
          </p:nvPr>
        </p:nvGraphicFramePr>
        <p:xfrm>
          <a:off x="436563" y="2995613"/>
          <a:ext cx="3530600" cy="3313112"/>
        </p:xfrm>
        <a:graphic>
          <a:graphicData uri="http://schemas.openxmlformats.org/drawingml/2006/chart">
            <c:chart xmlns:c="http://schemas.openxmlformats.org/drawingml/2006/chart" xmlns:r="http://schemas.openxmlformats.org/officeDocument/2006/relationships" r:id="rId44"/>
          </a:graphicData>
        </a:graphic>
      </p:graphicFrame>
      <p:cxnSp>
        <p:nvCxnSpPr>
          <p:cNvPr id="189" name="Straight Connector 188">
            <a:extLst>
              <a:ext uri="{FF2B5EF4-FFF2-40B4-BE49-F238E27FC236}">
                <a16:creationId xmlns:a16="http://schemas.microsoft.com/office/drawing/2014/main" id="{FDCE37AF-7BB6-E73B-7B1C-FF4A04530368}"/>
              </a:ext>
            </a:extLst>
          </p:cNvPr>
          <p:cNvCxnSpPr>
            <a:cxnSpLocks/>
          </p:cNvCxnSpPr>
          <p:nvPr>
            <p:custDataLst>
              <p:tags r:id="rId4"/>
            </p:custDataLst>
          </p:nvPr>
        </p:nvCxnSpPr>
        <p:spPr bwMode="auto">
          <a:xfrm flipH="1">
            <a:off x="3338513" y="4249738"/>
            <a:ext cx="396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41" name="Straight Connector 340">
            <a:extLst>
              <a:ext uri="{FF2B5EF4-FFF2-40B4-BE49-F238E27FC236}">
                <a16:creationId xmlns:a16="http://schemas.microsoft.com/office/drawing/2014/main" id="{1BDC7A5E-8D3F-FBB6-A44A-597C8B98E74C}"/>
              </a:ext>
            </a:extLst>
          </p:cNvPr>
          <p:cNvCxnSpPr>
            <a:cxnSpLocks/>
          </p:cNvCxnSpPr>
          <p:nvPr>
            <p:custDataLst>
              <p:tags r:id="rId5"/>
            </p:custDataLst>
          </p:nvPr>
        </p:nvCxnSpPr>
        <p:spPr bwMode="auto">
          <a:xfrm flipV="1">
            <a:off x="3324225" y="4654550"/>
            <a:ext cx="0" cy="396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45" name="Straight Connector 344">
            <a:extLst>
              <a:ext uri="{FF2B5EF4-FFF2-40B4-BE49-F238E27FC236}">
                <a16:creationId xmlns:a16="http://schemas.microsoft.com/office/drawing/2014/main" id="{54245B8E-0406-1EB3-0B57-DF84E99653ED}"/>
              </a:ext>
            </a:extLst>
          </p:cNvPr>
          <p:cNvCxnSpPr/>
          <p:nvPr>
            <p:custDataLst>
              <p:tags r:id="rId6"/>
            </p:custDataLst>
          </p:nvPr>
        </p:nvCxnSpPr>
        <p:spPr bwMode="auto">
          <a:xfrm flipH="1">
            <a:off x="3338513" y="4668838"/>
            <a:ext cx="396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81" name="Text Placeholder 10">
            <a:extLst>
              <a:ext uri="{FF2B5EF4-FFF2-40B4-BE49-F238E27FC236}">
                <a16:creationId xmlns:a16="http://schemas.microsoft.com/office/drawing/2014/main" id="{66A253F0-D915-C79C-F185-A027F0D9FA06}"/>
              </a:ext>
            </a:extLst>
          </p:cNvPr>
          <p:cNvSpPr txBox="1">
            <a:spLocks/>
          </p:cNvSpPr>
          <p:nvPr>
            <p:custDataLst>
              <p:tags r:id="rId7"/>
            </p:custDataLst>
          </p:nvPr>
        </p:nvSpPr>
        <p:spPr bwMode="gray">
          <a:xfrm>
            <a:off x="3181350" y="396716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7BDC38F-EC3B-46C3-88CC-4727F7FA8D27}" type="datetime'''14''''''''''''''''''''''''''''%'">
              <a:rPr lang="en-US" altLang="en-US" sz="1000" smtClean="0">
                <a:solidFill>
                  <a:srgbClr val="007770"/>
                </a:solidFill>
              </a:rPr>
              <a:pPr marL="0" indent="0" algn="ctr">
                <a:spcBef>
                  <a:spcPct val="0"/>
                </a:spcBef>
                <a:spcAft>
                  <a:spcPct val="0"/>
                </a:spcAft>
                <a:buNone/>
              </a:pPr>
              <a:t>14%</a:t>
            </a:fld>
            <a:endParaRPr lang="en-US" sz="1000">
              <a:solidFill>
                <a:srgbClr val="007770"/>
              </a:solidFill>
            </a:endParaRPr>
          </a:p>
        </p:txBody>
      </p:sp>
      <p:sp>
        <p:nvSpPr>
          <p:cNvPr id="164" name="Text Placeholder 10">
            <a:extLst>
              <a:ext uri="{FF2B5EF4-FFF2-40B4-BE49-F238E27FC236}">
                <a16:creationId xmlns:a16="http://schemas.microsoft.com/office/drawing/2014/main" id="{7A133888-8AD3-C946-07CE-631D5C8AA33F}"/>
              </a:ext>
            </a:extLst>
          </p:cNvPr>
          <p:cNvSpPr txBox="1">
            <a:spLocks/>
          </p:cNvSpPr>
          <p:nvPr>
            <p:custDataLst>
              <p:tags r:id="rId8"/>
            </p:custDataLst>
          </p:nvPr>
        </p:nvSpPr>
        <p:spPr bwMode="gray">
          <a:xfrm>
            <a:off x="3181350" y="31750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CC7C597-84B6-486B-8DC0-5B264079FD82}" type="datetime'''''''''''''''''2''''''''0''''''''''''''''%'''''''''''">
              <a:rPr lang="en-US" altLang="en-US" sz="1000" smtClean="0">
                <a:solidFill>
                  <a:schemeClr val="accent6"/>
                </a:solidFill>
              </a:rPr>
              <a:pPr marL="0" indent="0" algn="ctr">
                <a:spcBef>
                  <a:spcPct val="0"/>
                </a:spcBef>
                <a:spcAft>
                  <a:spcPct val="0"/>
                </a:spcAft>
                <a:buNone/>
              </a:pPr>
              <a:t>20%</a:t>
            </a:fld>
            <a:endParaRPr lang="en-US" sz="1000">
              <a:solidFill>
                <a:schemeClr val="accent6"/>
              </a:solidFill>
            </a:endParaRPr>
          </a:p>
        </p:txBody>
      </p:sp>
      <p:sp>
        <p:nvSpPr>
          <p:cNvPr id="187" name="Text Placeholder 10">
            <a:extLst>
              <a:ext uri="{FF2B5EF4-FFF2-40B4-BE49-F238E27FC236}">
                <a16:creationId xmlns:a16="http://schemas.microsoft.com/office/drawing/2014/main" id="{728DEBC0-08D6-C474-3DBE-EB166CA1F61E}"/>
              </a:ext>
            </a:extLst>
          </p:cNvPr>
          <p:cNvSpPr txBox="1">
            <a:spLocks/>
          </p:cNvSpPr>
          <p:nvPr>
            <p:custDataLst>
              <p:tags r:id="rId9"/>
            </p:custDataLst>
          </p:nvPr>
        </p:nvSpPr>
        <p:spPr bwMode="gray">
          <a:xfrm>
            <a:off x="3378200" y="4173538"/>
            <a:ext cx="2873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FB0C979-E133-425A-8A84-0A77511C264F}" type="datetime'''''1''''3''''''''''''''''''''''''''''''''''''''''''%'''''''">
              <a:rPr lang="en-US" altLang="en-US" sz="1000" smtClean="0">
                <a:solidFill>
                  <a:schemeClr val="accent3"/>
                </a:solidFill>
              </a:rPr>
              <a:pPr marL="0" indent="0">
                <a:spcBef>
                  <a:spcPct val="0"/>
                </a:spcBef>
                <a:spcAft>
                  <a:spcPct val="0"/>
                </a:spcAft>
                <a:buNone/>
              </a:pPr>
              <a:t>13%</a:t>
            </a:fld>
            <a:endParaRPr lang="en-US" sz="1000">
              <a:solidFill>
                <a:schemeClr val="accent3"/>
              </a:solidFill>
            </a:endParaRPr>
          </a:p>
        </p:txBody>
      </p:sp>
      <p:sp useBgFill="1">
        <p:nvSpPr>
          <p:cNvPr id="339" name="Text Placeholder 10">
            <a:extLst>
              <a:ext uri="{FF2B5EF4-FFF2-40B4-BE49-F238E27FC236}">
                <a16:creationId xmlns:a16="http://schemas.microsoft.com/office/drawing/2014/main" id="{C54BA48E-2B7B-9618-D0CC-12A47A7B4D56}"/>
              </a:ext>
            </a:extLst>
          </p:cNvPr>
          <p:cNvSpPr txBox="1">
            <a:spLocks/>
          </p:cNvSpPr>
          <p:nvPr>
            <p:custDataLst>
              <p:tags r:id="rId10"/>
            </p:custDataLst>
          </p:nvPr>
        </p:nvSpPr>
        <p:spPr bwMode="gray">
          <a:xfrm>
            <a:off x="3181350" y="4694238"/>
            <a:ext cx="287338" cy="152400"/>
          </a:xfrm>
          <a:prstGeom prst="rect">
            <a:avLst/>
          </a:prstGeom>
          <a:ln>
            <a:noFill/>
          </a:ln>
          <a:effec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1C5AFAA-8E26-4F4F-A71C-6BAB5FED86C1}" type="datetime'''''''1''''0''''''''''''%'''''''''''">
              <a:rPr lang="en-US" altLang="en-US" sz="1000" smtClean="0">
                <a:solidFill>
                  <a:schemeClr val="accent5"/>
                </a:solidFill>
              </a:rPr>
              <a:pPr marL="0" indent="0" algn="ctr">
                <a:spcBef>
                  <a:spcPct val="0"/>
                </a:spcBef>
                <a:spcAft>
                  <a:spcPct val="0"/>
                </a:spcAft>
                <a:buNone/>
              </a:pPr>
              <a:t>10%</a:t>
            </a:fld>
            <a:endParaRPr lang="en-US" sz="1000">
              <a:solidFill>
                <a:schemeClr val="accent5"/>
              </a:solidFill>
            </a:endParaRPr>
          </a:p>
        </p:txBody>
      </p:sp>
      <p:sp>
        <p:nvSpPr>
          <p:cNvPr id="343" name="Text Placeholder 10">
            <a:extLst>
              <a:ext uri="{FF2B5EF4-FFF2-40B4-BE49-F238E27FC236}">
                <a16:creationId xmlns:a16="http://schemas.microsoft.com/office/drawing/2014/main" id="{8D19AB09-9308-812C-679E-5D87C770D1C1}"/>
              </a:ext>
            </a:extLst>
          </p:cNvPr>
          <p:cNvSpPr txBox="1">
            <a:spLocks/>
          </p:cNvSpPr>
          <p:nvPr>
            <p:custDataLst>
              <p:tags r:id="rId11"/>
            </p:custDataLst>
          </p:nvPr>
        </p:nvSpPr>
        <p:spPr bwMode="gray">
          <a:xfrm>
            <a:off x="3378200" y="4592638"/>
            <a:ext cx="2873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70017F6-520F-4D15-B100-B18850313F01}" type="datetime'''''''''''''1''''''''''0''''''%'''''">
              <a:rPr lang="en-US" altLang="en-US" sz="1000" smtClean="0">
                <a:solidFill>
                  <a:schemeClr val="accent1"/>
                </a:solidFill>
              </a:rPr>
              <a:pPr marL="0" indent="0">
                <a:spcBef>
                  <a:spcPct val="0"/>
                </a:spcBef>
                <a:spcAft>
                  <a:spcPct val="0"/>
                </a:spcAft>
                <a:buNone/>
              </a:pPr>
              <a:t>10%</a:t>
            </a:fld>
            <a:endParaRPr lang="en-US" sz="1000">
              <a:solidFill>
                <a:schemeClr val="accent1"/>
              </a:solidFill>
            </a:endParaRPr>
          </a:p>
        </p:txBody>
      </p:sp>
      <p:sp>
        <p:nvSpPr>
          <p:cNvPr id="336" name="Text Placeholder 10">
            <a:extLst>
              <a:ext uri="{FF2B5EF4-FFF2-40B4-BE49-F238E27FC236}">
                <a16:creationId xmlns:a16="http://schemas.microsoft.com/office/drawing/2014/main" id="{26DEE77F-78D3-4AD6-5957-0E7139D00CC2}"/>
              </a:ext>
            </a:extLst>
          </p:cNvPr>
          <p:cNvSpPr txBox="1">
            <a:spLocks/>
          </p:cNvSpPr>
          <p:nvPr>
            <p:custDataLst>
              <p:tags r:id="rId12"/>
            </p:custDataLst>
          </p:nvPr>
        </p:nvSpPr>
        <p:spPr bwMode="gray">
          <a:xfrm>
            <a:off x="3378200" y="4376738"/>
            <a:ext cx="287338"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EB0B8E4-93E2-4F92-959E-9C714195F014}" type="datetime'''1''''''''''''''''''2''%'''''''''''''''''''''''">
              <a:rPr lang="en-US" altLang="en-US" sz="1000" smtClean="0"/>
              <a:pPr marL="0" indent="0">
                <a:spcBef>
                  <a:spcPct val="0"/>
                </a:spcBef>
                <a:spcAft>
                  <a:spcPct val="0"/>
                </a:spcAft>
                <a:buNone/>
              </a:pPr>
              <a:t>12%</a:t>
            </a:fld>
            <a:endParaRPr lang="en-US" sz="1000"/>
          </a:p>
        </p:txBody>
      </p:sp>
      <p:sp>
        <p:nvSpPr>
          <p:cNvPr id="94" name="btfpNotesBox962619">
            <a:extLst>
              <a:ext uri="{FF2B5EF4-FFF2-40B4-BE49-F238E27FC236}">
                <a16:creationId xmlns:a16="http://schemas.microsoft.com/office/drawing/2014/main" id="{7EB9F32A-EAB2-D86D-07D3-E8B7A586FA17}"/>
              </a:ext>
            </a:extLst>
          </p:cNvPr>
          <p:cNvSpPr txBox="1"/>
          <p:nvPr>
            <p:custDataLst>
              <p:tags r:id="rId13"/>
            </p:custDataLst>
          </p:nvPr>
        </p:nvSpPr>
        <p:spPr bwMode="gray">
          <a:xfrm>
            <a:off x="330198" y="6419088"/>
            <a:ext cx="9024257"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45"/>
              </a:rPr>
              <a:t>IEA electricy mix China</a:t>
            </a:r>
            <a:r>
              <a:rPr lang="en-US" sz="800" dirty="0">
                <a:solidFill>
                  <a:srgbClr val="000000"/>
                </a:solidFill>
              </a:rPr>
              <a:t>; </a:t>
            </a:r>
            <a:r>
              <a:rPr lang="en-US" sz="800" dirty="0">
                <a:solidFill>
                  <a:srgbClr val="000000"/>
                </a:solidFill>
                <a:hlinkClick r:id="rId46"/>
              </a:rPr>
              <a:t>IEA electricity mix EU</a:t>
            </a:r>
            <a:r>
              <a:rPr lang="en-US" sz="800" dirty="0">
                <a:solidFill>
                  <a:srgbClr val="000000"/>
                </a:solidFill>
              </a:rPr>
              <a:t>; </a:t>
            </a:r>
            <a:r>
              <a:rPr lang="en-US" sz="800" dirty="0">
                <a:solidFill>
                  <a:srgbClr val="000000"/>
                </a:solidFill>
                <a:hlinkClick r:id="rId47"/>
              </a:rPr>
              <a:t>IEA electricity mix U.S.</a:t>
            </a:r>
            <a:r>
              <a:rPr lang="en-US" sz="800" dirty="0">
                <a:solidFill>
                  <a:srgbClr val="000000"/>
                </a:solidFill>
              </a:rPr>
              <a:t>; </a:t>
            </a:r>
            <a:r>
              <a:rPr lang="en-US" sz="800" dirty="0">
                <a:solidFill>
                  <a:srgbClr val="000000"/>
                </a:solidFill>
                <a:hlinkClick r:id="rId48"/>
              </a:rPr>
              <a:t>IEA electricity mix India</a:t>
            </a:r>
            <a:r>
              <a:rPr lang="en-US" sz="800" dirty="0">
                <a:solidFill>
                  <a:srgbClr val="000000"/>
                </a:solidFill>
              </a:rPr>
              <a:t>; </a:t>
            </a:r>
            <a:r>
              <a:rPr lang="en-US" sz="800" dirty="0">
                <a:solidFill>
                  <a:srgbClr val="000000"/>
                </a:solidFill>
                <a:hlinkClick r:id="rId49"/>
              </a:rPr>
              <a:t>IEA electricity mix Japan</a:t>
            </a:r>
            <a:r>
              <a:rPr lang="en-US" sz="800" dirty="0">
                <a:solidFill>
                  <a:srgbClr val="000000"/>
                </a:solidFill>
              </a:rPr>
              <a:t>; </a:t>
            </a:r>
            <a:r>
              <a:rPr lang="en-US" sz="800" dirty="0">
                <a:solidFill>
                  <a:srgbClr val="000000"/>
                </a:solidFill>
                <a:hlinkClick r:id="rId50"/>
              </a:rPr>
              <a:t>Ember Climate</a:t>
            </a:r>
            <a:r>
              <a:rPr lang="en-US" sz="800" dirty="0">
                <a:solidFill>
                  <a:srgbClr val="000000"/>
                </a:solidFill>
              </a:rPr>
              <a:t> (2021); </a:t>
            </a:r>
            <a:r>
              <a:rPr lang="en-US" sz="800" dirty="0">
                <a:solidFill>
                  <a:srgbClr val="000000"/>
                </a:solidFill>
                <a:hlinkClick r:id="rId51"/>
              </a:rPr>
              <a:t>Wind Exchange</a:t>
            </a:r>
            <a:r>
              <a:rPr lang="en-US" sz="800" dirty="0">
                <a:solidFill>
                  <a:srgbClr val="000000"/>
                </a:solidFill>
              </a:rPr>
              <a:t> (2024); </a:t>
            </a:r>
            <a:r>
              <a:rPr lang="en-US" sz="800" dirty="0">
                <a:solidFill>
                  <a:srgbClr val="000000"/>
                </a:solidFill>
                <a:hlinkClick r:id="rId52"/>
              </a:rPr>
              <a:t>EIA</a:t>
            </a:r>
            <a:r>
              <a:rPr lang="en-US" sz="800" dirty="0">
                <a:solidFill>
                  <a:srgbClr val="000000"/>
                </a:solidFill>
              </a:rPr>
              <a:t> (2024); </a:t>
            </a:r>
            <a:r>
              <a:rPr lang="en-US" sz="800" dirty="0">
                <a:solidFill>
                  <a:srgbClr val="000000"/>
                </a:solidFill>
                <a:hlinkClick r:id="rId53"/>
              </a:rPr>
              <a:t>Energy EC EU</a:t>
            </a:r>
            <a:r>
              <a:rPr lang="en-US" sz="800" dirty="0">
                <a:solidFill>
                  <a:srgbClr val="000000"/>
                </a:solidFill>
              </a:rPr>
              <a:t>; </a:t>
            </a:r>
            <a:r>
              <a:rPr lang="en-US" sz="800" dirty="0">
                <a:solidFill>
                  <a:srgbClr val="000000"/>
                </a:solidFill>
                <a:hlinkClick r:id="rId54"/>
              </a:rPr>
              <a:t>S&amp;P Global</a:t>
            </a:r>
            <a:r>
              <a:rPr lang="en-US" sz="800" dirty="0">
                <a:solidFill>
                  <a:srgbClr val="000000"/>
                </a:solidFill>
              </a:rPr>
              <a:t> (2024); </a:t>
            </a:r>
            <a:r>
              <a:rPr lang="en-US" sz="800" dirty="0">
                <a:solidFill>
                  <a:srgbClr val="000000"/>
                </a:solidFill>
                <a:hlinkClick r:id="rId55"/>
              </a:rPr>
              <a:t>GlobalData</a:t>
            </a:r>
            <a:r>
              <a:rPr lang="en-US" sz="800" dirty="0">
                <a:solidFill>
                  <a:srgbClr val="000000"/>
                </a:solidFill>
              </a:rPr>
              <a:t> (2023); </a:t>
            </a:r>
            <a:r>
              <a:rPr lang="en-US" sz="800" dirty="0">
                <a:solidFill>
                  <a:srgbClr val="000000"/>
                </a:solidFill>
                <a:hlinkClick r:id="rId56"/>
              </a:rPr>
              <a:t>Renewables Now</a:t>
            </a:r>
            <a:r>
              <a:rPr lang="en-US" sz="800" dirty="0">
                <a:solidFill>
                  <a:srgbClr val="000000"/>
                </a:solidFill>
              </a:rPr>
              <a:t> (2024); </a:t>
            </a:r>
            <a:r>
              <a:rPr lang="en-US" sz="800" dirty="0">
                <a:solidFill>
                  <a:srgbClr val="000000"/>
                </a:solidFill>
                <a:hlinkClick r:id="rId57"/>
              </a:rPr>
              <a:t>PV Magazine</a:t>
            </a:r>
            <a:r>
              <a:rPr lang="en-US" sz="800" dirty="0">
                <a:solidFill>
                  <a:srgbClr val="000000"/>
                </a:solidFill>
              </a:rPr>
              <a:t> (2023); </a:t>
            </a:r>
            <a:r>
              <a:rPr lang="en-US" sz="800" dirty="0">
                <a:solidFill>
                  <a:srgbClr val="000000"/>
                </a:solidFill>
                <a:hlinkClick r:id="rId58"/>
              </a:rPr>
              <a:t>China Daily</a:t>
            </a:r>
            <a:r>
              <a:rPr lang="en-US" sz="800" dirty="0">
                <a:solidFill>
                  <a:srgbClr val="000000"/>
                </a:solidFill>
              </a:rPr>
              <a:t> (2024); </a:t>
            </a:r>
            <a:r>
              <a:rPr lang="en-US" sz="800" dirty="0">
                <a:solidFill>
                  <a:srgbClr val="000000"/>
                </a:solidFill>
                <a:hlinkClick r:id="rId59"/>
              </a:rPr>
              <a:t>IEEFA</a:t>
            </a:r>
            <a:r>
              <a:rPr lang="en-US" sz="800" dirty="0">
                <a:solidFill>
                  <a:srgbClr val="000000"/>
                </a:solidFill>
              </a:rPr>
              <a:t> (2023); </a:t>
            </a:r>
            <a:r>
              <a:rPr lang="en-US" sz="800" dirty="0">
                <a:solidFill>
                  <a:srgbClr val="000000"/>
                </a:solidFill>
                <a:hlinkClick r:id="rId60"/>
              </a:rPr>
              <a:t>TERI</a:t>
            </a:r>
            <a:r>
              <a:rPr lang="en-US" sz="800" dirty="0">
                <a:solidFill>
                  <a:srgbClr val="000000"/>
                </a:solidFill>
              </a:rPr>
              <a:t> (2023); </a:t>
            </a:r>
            <a:r>
              <a:rPr lang="en-US" sz="800" dirty="0">
                <a:solidFill>
                  <a:srgbClr val="000000"/>
                </a:solidFill>
                <a:hlinkClick r:id="rId61"/>
              </a:rPr>
              <a:t>Wikipedia</a:t>
            </a:r>
            <a:r>
              <a:rPr lang="en-US" sz="800" dirty="0">
                <a:solidFill>
                  <a:srgbClr val="000000"/>
                </a:solidFill>
              </a:rPr>
              <a:t>; </a:t>
            </a:r>
            <a:r>
              <a:rPr lang="en-US" sz="800" dirty="0">
                <a:solidFill>
                  <a:srgbClr val="000000"/>
                </a:solidFill>
                <a:hlinkClick r:id="rId62"/>
              </a:rPr>
              <a:t>Mercom India</a:t>
            </a:r>
            <a:r>
              <a:rPr lang="en-US" sz="800" dirty="0">
                <a:solidFill>
                  <a:srgbClr val="000000"/>
                </a:solidFill>
              </a:rPr>
              <a:t> (2024).</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63"/>
              </a:rPr>
              <a:t>Gernot Wagner</a:t>
            </a:r>
            <a:r>
              <a:rPr lang="en-US" sz="800" dirty="0">
                <a:solidFill>
                  <a:srgbClr val="000000"/>
                </a:solidFill>
              </a:rPr>
              <a:t>. </a:t>
            </a:r>
            <a:r>
              <a:rPr lang="en-US" sz="800" dirty="0">
                <a:solidFill>
                  <a:srgbClr val="000000"/>
                </a:solidFill>
                <a:hlinkClick r:id="rId6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65"/>
              </a:rPr>
              <a:t>Storing Energy</a:t>
            </a:r>
            <a:r>
              <a:rPr lang="en-US" sz="800" dirty="0">
                <a:solidFill>
                  <a:srgbClr val="000000"/>
                </a:solidFill>
              </a:rPr>
              <a:t>” (4 March 2025). </a:t>
            </a:r>
            <a:endParaRPr lang="en-US" sz="800" dirty="0">
              <a:solidFill>
                <a:srgbClr val="000000"/>
              </a:solidFill>
              <a:cs typeface="Arial"/>
            </a:endParaRPr>
          </a:p>
        </p:txBody>
      </p:sp>
      <p:cxnSp>
        <p:nvCxnSpPr>
          <p:cNvPr id="177" name="Straight Connector 176">
            <a:extLst>
              <a:ext uri="{FF2B5EF4-FFF2-40B4-BE49-F238E27FC236}">
                <a16:creationId xmlns:a16="http://schemas.microsoft.com/office/drawing/2014/main" id="{BA8B4783-7568-F7EB-AF71-A4754DBEAF55}"/>
              </a:ext>
            </a:extLst>
          </p:cNvPr>
          <p:cNvCxnSpPr/>
          <p:nvPr>
            <p:custDataLst>
              <p:tags r:id="rId14"/>
            </p:custDataLst>
          </p:nvPr>
        </p:nvCxnSpPr>
        <p:spPr bwMode="gray">
          <a:xfrm>
            <a:off x="465138" y="2617788"/>
            <a:ext cx="141288" cy="0"/>
          </a:xfrm>
          <a:prstGeom prst="line">
            <a:avLst/>
          </a:prstGeom>
          <a:ln w="19050" cap="rnd" cmpd="sng" algn="ctr">
            <a:solidFill>
              <a:schemeClr val="hlink"/>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8" name="Straight Connector 177">
            <a:extLst>
              <a:ext uri="{FF2B5EF4-FFF2-40B4-BE49-F238E27FC236}">
                <a16:creationId xmlns:a16="http://schemas.microsoft.com/office/drawing/2014/main" id="{09CF0436-C563-8ECC-2F2E-804B8FA2575C}"/>
              </a:ext>
            </a:extLst>
          </p:cNvPr>
          <p:cNvCxnSpPr/>
          <p:nvPr>
            <p:custDataLst>
              <p:tags r:id="rId15"/>
            </p:custDataLst>
          </p:nvPr>
        </p:nvCxnSpPr>
        <p:spPr bwMode="gray">
          <a:xfrm>
            <a:off x="968375" y="2617788"/>
            <a:ext cx="141288"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9" name="Straight Connector 178">
            <a:extLst>
              <a:ext uri="{FF2B5EF4-FFF2-40B4-BE49-F238E27FC236}">
                <a16:creationId xmlns:a16="http://schemas.microsoft.com/office/drawing/2014/main" id="{F4CA1662-2803-1132-2AC1-B6A554B6AD8C}"/>
              </a:ext>
            </a:extLst>
          </p:cNvPr>
          <p:cNvCxnSpPr/>
          <p:nvPr>
            <p:custDataLst>
              <p:tags r:id="rId16"/>
            </p:custDataLst>
          </p:nvPr>
        </p:nvCxnSpPr>
        <p:spPr bwMode="gray">
          <a:xfrm>
            <a:off x="1439863" y="2617788"/>
            <a:ext cx="141288"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0" name="Straight Connector 179">
            <a:extLst>
              <a:ext uri="{FF2B5EF4-FFF2-40B4-BE49-F238E27FC236}">
                <a16:creationId xmlns:a16="http://schemas.microsoft.com/office/drawing/2014/main" id="{51FEC75C-FE28-05E8-CA0B-CD4AC3FA008F}"/>
              </a:ext>
            </a:extLst>
          </p:cNvPr>
          <p:cNvCxnSpPr/>
          <p:nvPr>
            <p:custDataLst>
              <p:tags r:id="rId17"/>
            </p:custDataLst>
          </p:nvPr>
        </p:nvCxnSpPr>
        <p:spPr bwMode="gray">
          <a:xfrm>
            <a:off x="2051050" y="2617788"/>
            <a:ext cx="14128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1" name="Straight Connector 180">
            <a:extLst>
              <a:ext uri="{FF2B5EF4-FFF2-40B4-BE49-F238E27FC236}">
                <a16:creationId xmlns:a16="http://schemas.microsoft.com/office/drawing/2014/main" id="{006FADF1-9B38-8153-121E-D21D5E8CCB7D}"/>
              </a:ext>
            </a:extLst>
          </p:cNvPr>
          <p:cNvCxnSpPr/>
          <p:nvPr>
            <p:custDataLst>
              <p:tags r:id="rId18"/>
            </p:custDataLst>
          </p:nvPr>
        </p:nvCxnSpPr>
        <p:spPr bwMode="gray">
          <a:xfrm>
            <a:off x="2611438" y="2617788"/>
            <a:ext cx="141288"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4" name="Straight Connector 193">
            <a:extLst>
              <a:ext uri="{FF2B5EF4-FFF2-40B4-BE49-F238E27FC236}">
                <a16:creationId xmlns:a16="http://schemas.microsoft.com/office/drawing/2014/main" id="{B1799B77-13A6-AF8F-C9E1-5B1DB2CCB1D1}"/>
              </a:ext>
            </a:extLst>
          </p:cNvPr>
          <p:cNvCxnSpPr/>
          <p:nvPr>
            <p:custDataLst>
              <p:tags r:id="rId19"/>
            </p:custDataLst>
          </p:nvPr>
        </p:nvCxnSpPr>
        <p:spPr bwMode="gray">
          <a:xfrm>
            <a:off x="3244850" y="2617788"/>
            <a:ext cx="122238" cy="0"/>
          </a:xfrm>
          <a:prstGeom prst="line">
            <a:avLst/>
          </a:prstGeom>
          <a:ln w="3810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 name="Text Placeholder 10">
            <a:extLst>
              <a:ext uri="{FF2B5EF4-FFF2-40B4-BE49-F238E27FC236}">
                <a16:creationId xmlns:a16="http://schemas.microsoft.com/office/drawing/2014/main" id="{E621722D-C3C7-2A86-66DF-9B024F231E11}"/>
              </a:ext>
            </a:extLst>
          </p:cNvPr>
          <p:cNvSpPr txBox="1">
            <a:spLocks/>
          </p:cNvSpPr>
          <p:nvPr>
            <p:custDataLst>
              <p:tags r:id="rId20"/>
            </p:custDataLst>
          </p:nvPr>
        </p:nvSpPr>
        <p:spPr bwMode="auto">
          <a:xfrm>
            <a:off x="666750" y="2554288"/>
            <a:ext cx="1905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900">
                <a:solidFill>
                  <a:schemeClr val="accent6">
                    <a:lumMod val="50000"/>
                  </a:schemeClr>
                </a:solidFill>
              </a:rPr>
              <a:t>U.S.</a:t>
            </a:r>
            <a:endParaRPr lang="en-US" sz="900">
              <a:solidFill>
                <a:schemeClr val="accent6">
                  <a:lumMod val="50000"/>
                </a:schemeClr>
              </a:solidFill>
            </a:endParaRPr>
          </a:p>
        </p:txBody>
      </p:sp>
      <p:sp>
        <p:nvSpPr>
          <p:cNvPr id="22" name="Text Placeholder 10">
            <a:extLst>
              <a:ext uri="{FF2B5EF4-FFF2-40B4-BE49-F238E27FC236}">
                <a16:creationId xmlns:a16="http://schemas.microsoft.com/office/drawing/2014/main" id="{E3026EC4-AA7B-5A19-F557-FAF62864EE76}"/>
              </a:ext>
            </a:extLst>
          </p:cNvPr>
          <p:cNvSpPr txBox="1">
            <a:spLocks/>
          </p:cNvSpPr>
          <p:nvPr>
            <p:custDataLst>
              <p:tags r:id="rId21"/>
            </p:custDataLst>
          </p:nvPr>
        </p:nvSpPr>
        <p:spPr bwMode="auto">
          <a:xfrm>
            <a:off x="1169988" y="2554288"/>
            <a:ext cx="1587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AA6944F-F78E-440D-8429-95A78892BD5A}" type="datetime'E''''''''''''''''''''''''''''''''''''''''U'''''''''''''''''''">
              <a:rPr lang="en-US" altLang="en-US" sz="900" smtClean="0">
                <a:solidFill>
                  <a:schemeClr val="accent6"/>
                </a:solidFill>
              </a:rPr>
              <a:pPr marL="0" indent="0">
                <a:spcBef>
                  <a:spcPct val="0"/>
                </a:spcBef>
                <a:spcAft>
                  <a:spcPct val="0"/>
                </a:spcAft>
                <a:buNone/>
              </a:pPr>
              <a:t>EU</a:t>
            </a:fld>
            <a:endParaRPr lang="en-US" sz="900">
              <a:solidFill>
                <a:schemeClr val="accent6"/>
              </a:solidFill>
            </a:endParaRPr>
          </a:p>
        </p:txBody>
      </p:sp>
      <p:sp>
        <p:nvSpPr>
          <p:cNvPr id="23" name="Text Placeholder 10">
            <a:extLst>
              <a:ext uri="{FF2B5EF4-FFF2-40B4-BE49-F238E27FC236}">
                <a16:creationId xmlns:a16="http://schemas.microsoft.com/office/drawing/2014/main" id="{899236CB-0529-27C9-68DD-05353E5E56DD}"/>
              </a:ext>
            </a:extLst>
          </p:cNvPr>
          <p:cNvSpPr txBox="1">
            <a:spLocks/>
          </p:cNvSpPr>
          <p:nvPr>
            <p:custDataLst>
              <p:tags r:id="rId22"/>
            </p:custDataLst>
          </p:nvPr>
        </p:nvSpPr>
        <p:spPr bwMode="auto">
          <a:xfrm>
            <a:off x="1641475" y="2554288"/>
            <a:ext cx="298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54A8F2F-95CC-4E75-B64E-8C181EA0E667}" type="datetime'''Ch''''i''n''''''''''''''''''''''''''a'''''''''''''''">
              <a:rPr lang="en-US" altLang="en-US" sz="900" smtClean="0">
                <a:solidFill>
                  <a:schemeClr val="accent3"/>
                </a:solidFill>
              </a:rPr>
              <a:pPr marL="0" indent="0">
                <a:spcBef>
                  <a:spcPct val="0"/>
                </a:spcBef>
                <a:spcAft>
                  <a:spcPct val="0"/>
                </a:spcAft>
                <a:buNone/>
              </a:pPr>
              <a:t>China</a:t>
            </a:fld>
            <a:endParaRPr lang="en-US" sz="900">
              <a:solidFill>
                <a:schemeClr val="accent3"/>
              </a:solidFill>
            </a:endParaRPr>
          </a:p>
        </p:txBody>
      </p:sp>
      <p:sp>
        <p:nvSpPr>
          <p:cNvPr id="24" name="Text Placeholder 10">
            <a:extLst>
              <a:ext uri="{FF2B5EF4-FFF2-40B4-BE49-F238E27FC236}">
                <a16:creationId xmlns:a16="http://schemas.microsoft.com/office/drawing/2014/main" id="{E531BF49-B03C-79E6-F0D6-A136317CB5A6}"/>
              </a:ext>
            </a:extLst>
          </p:cNvPr>
          <p:cNvSpPr txBox="1">
            <a:spLocks/>
          </p:cNvSpPr>
          <p:nvPr>
            <p:custDataLst>
              <p:tags r:id="rId23"/>
            </p:custDataLst>
          </p:nvPr>
        </p:nvSpPr>
        <p:spPr bwMode="auto">
          <a:xfrm>
            <a:off x="2252662" y="2554288"/>
            <a:ext cx="247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2C4D05A-54B0-4999-A5AA-F0D5AD5A08D3}" type="datetime'I''''''n''''d''''''''''''''''''i''''''''''''a'''''''''">
              <a:rPr lang="en-US" altLang="en-US" sz="900" smtClean="0">
                <a:solidFill>
                  <a:schemeClr val="accent1"/>
                </a:solidFill>
              </a:rPr>
              <a:pPr marL="0" indent="0">
                <a:spcBef>
                  <a:spcPct val="0"/>
                </a:spcBef>
                <a:spcAft>
                  <a:spcPct val="0"/>
                </a:spcAft>
                <a:buNone/>
              </a:pPr>
              <a:t>India</a:t>
            </a:fld>
            <a:endParaRPr lang="en-US" sz="900">
              <a:solidFill>
                <a:schemeClr val="accent1"/>
              </a:solidFill>
            </a:endParaRPr>
          </a:p>
        </p:txBody>
      </p:sp>
      <p:sp>
        <p:nvSpPr>
          <p:cNvPr id="25" name="Text Placeholder 10">
            <a:extLst>
              <a:ext uri="{FF2B5EF4-FFF2-40B4-BE49-F238E27FC236}">
                <a16:creationId xmlns:a16="http://schemas.microsoft.com/office/drawing/2014/main" id="{055119A2-C8EB-F622-D7BF-C936095E8E64}"/>
              </a:ext>
            </a:extLst>
          </p:cNvPr>
          <p:cNvSpPr txBox="1">
            <a:spLocks/>
          </p:cNvSpPr>
          <p:nvPr>
            <p:custDataLst>
              <p:tags r:id="rId24"/>
            </p:custDataLst>
          </p:nvPr>
        </p:nvSpPr>
        <p:spPr bwMode="auto">
          <a:xfrm>
            <a:off x="2813050" y="2554288"/>
            <a:ext cx="311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06C1651-B753-4182-98C1-2E99F25F9B78}" type="datetime'''Ja''''''''''''p''''a''''''''n'''''''''''''''''''''''''''''''">
              <a:rPr lang="en-US" altLang="en-US" sz="900" smtClean="0">
                <a:solidFill>
                  <a:schemeClr val="accent5"/>
                </a:solidFill>
              </a:rPr>
              <a:pPr marL="0" indent="0">
                <a:spcBef>
                  <a:spcPct val="0"/>
                </a:spcBef>
                <a:spcAft>
                  <a:spcPct val="0"/>
                </a:spcAft>
                <a:buNone/>
              </a:pPr>
              <a:t>Japan</a:t>
            </a:fld>
            <a:endParaRPr lang="en-US" sz="900">
              <a:solidFill>
                <a:schemeClr val="accent5"/>
              </a:solidFill>
            </a:endParaRPr>
          </a:p>
        </p:txBody>
      </p:sp>
      <p:sp>
        <p:nvSpPr>
          <p:cNvPr id="191" name="Text Placeholder 10">
            <a:extLst>
              <a:ext uri="{FF2B5EF4-FFF2-40B4-BE49-F238E27FC236}">
                <a16:creationId xmlns:a16="http://schemas.microsoft.com/office/drawing/2014/main" id="{8DBE2ABB-A530-10CB-1743-FA27C1B03828}"/>
              </a:ext>
            </a:extLst>
          </p:cNvPr>
          <p:cNvSpPr txBox="1">
            <a:spLocks/>
          </p:cNvSpPr>
          <p:nvPr>
            <p:custDataLst>
              <p:tags r:id="rId25"/>
            </p:custDataLst>
          </p:nvPr>
        </p:nvSpPr>
        <p:spPr bwMode="auto">
          <a:xfrm>
            <a:off x="3436937" y="2554288"/>
            <a:ext cx="298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77951FD-C161-4561-B080-1CB081158271}" type="datetime'''W''''''''''o''''''''''''''r''l''''''d'''''''''''''''''">
              <a:rPr lang="en-US" altLang="en-US" sz="900" smtClean="0"/>
              <a:pPr marL="0" indent="0">
                <a:spcBef>
                  <a:spcPct val="0"/>
                </a:spcBef>
                <a:spcAft>
                  <a:spcPct val="0"/>
                </a:spcAft>
                <a:buNone/>
              </a:pPr>
              <a:t>World</a:t>
            </a:fld>
            <a:endParaRPr lang="en-US" sz="900"/>
          </a:p>
        </p:txBody>
      </p:sp>
      <p:sp>
        <p:nvSpPr>
          <p:cNvPr id="381" name="Text Placeholder 10">
            <a:extLst>
              <a:ext uri="{FF2B5EF4-FFF2-40B4-BE49-F238E27FC236}">
                <a16:creationId xmlns:a16="http://schemas.microsoft.com/office/drawing/2014/main" id="{05FCDEAE-21E6-6228-BA8D-23866089EEA4}"/>
              </a:ext>
            </a:extLst>
          </p:cNvPr>
          <p:cNvSpPr>
            <a:spLocks noGrp="1"/>
          </p:cNvSpPr>
          <p:nvPr>
            <p:custDataLst>
              <p:tags r:id="rId26"/>
            </p:custDataLst>
          </p:nvPr>
        </p:nvSpPr>
        <p:spPr bwMode="auto">
          <a:xfrm>
            <a:off x="329184" y="1506501"/>
            <a:ext cx="3954988" cy="430887"/>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EU, U.S., and China are leading in growing solar and wind power generation </a:t>
            </a:r>
            <a:endParaRPr kumimoji="0" lang="en-US" sz="140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82" name="Straight Connector 381">
            <a:extLst>
              <a:ext uri="{FF2B5EF4-FFF2-40B4-BE49-F238E27FC236}">
                <a16:creationId xmlns:a16="http://schemas.microsoft.com/office/drawing/2014/main" id="{FDE343A6-3D25-4363-A4FF-0074BB39076C}"/>
              </a:ext>
            </a:extLst>
          </p:cNvPr>
          <p:cNvCxnSpPr>
            <a:cxnSpLocks/>
          </p:cNvCxnSpPr>
          <p:nvPr/>
        </p:nvCxnSpPr>
        <p:spPr bwMode="gray">
          <a:xfrm>
            <a:off x="329184" y="1957536"/>
            <a:ext cx="395749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93" name="TextBox 8">
            <a:extLst>
              <a:ext uri="{FF2B5EF4-FFF2-40B4-BE49-F238E27FC236}">
                <a16:creationId xmlns:a16="http://schemas.microsoft.com/office/drawing/2014/main" id="{141A9D1C-CD63-771B-224E-36382A3514C2}"/>
              </a:ext>
            </a:extLst>
          </p:cNvPr>
          <p:cNvSpPr txBox="1"/>
          <p:nvPr/>
        </p:nvSpPr>
        <p:spPr bwMode="gray">
          <a:xfrm>
            <a:off x="8780087" y="1469556"/>
            <a:ext cx="3186136" cy="4659777"/>
          </a:xfrm>
          <a:prstGeom prst="rect">
            <a:avLst/>
          </a:prstGeom>
          <a:solidFill>
            <a:srgbClr val="E3E8EE"/>
          </a:solidFill>
        </p:spPr>
        <p:txBody>
          <a:bodyPr wrap="square" lIns="136800" tIns="137160" rIns="274320" bIns="137160" rtlCol="0">
            <a:noAutofit/>
          </a:bodyPr>
          <a:lstStyle/>
          <a:p>
            <a:pPr>
              <a:spcAft>
                <a:spcPts val="600"/>
              </a:spcAft>
            </a:pPr>
            <a:r>
              <a:rPr lang="en-US" sz="1250" b="1" dirty="0"/>
              <a:t>Observations</a:t>
            </a:r>
          </a:p>
          <a:p>
            <a:pPr>
              <a:spcAft>
                <a:spcPts val="600"/>
              </a:spcAft>
            </a:pPr>
            <a:r>
              <a:rPr lang="en-US" sz="1050" b="1" dirty="0"/>
              <a:t>Growth projection:</a:t>
            </a:r>
          </a:p>
          <a:p>
            <a:pPr marL="285750" indent="-285750">
              <a:spcAft>
                <a:spcPts val="600"/>
              </a:spcAft>
              <a:buFont typeface="Arial" panose="020B0604020202020204" pitchFamily="34" charset="0"/>
              <a:buChar char="•"/>
            </a:pPr>
            <a:r>
              <a:rPr lang="en-US" sz="1050" dirty="0"/>
              <a:t>The EU, U.S., and China have a </a:t>
            </a:r>
            <a:r>
              <a:rPr lang="en-US" sz="1050" b="1" dirty="0"/>
              <a:t>60% share of global solar and wind capacity.</a:t>
            </a:r>
          </a:p>
          <a:p>
            <a:pPr marL="285750" indent="-285750">
              <a:spcAft>
                <a:spcPts val="600"/>
              </a:spcAft>
              <a:buFont typeface="Arial" panose="020B0604020202020204" pitchFamily="34" charset="0"/>
              <a:buChar char="•"/>
            </a:pPr>
            <a:r>
              <a:rPr lang="en-US" sz="1050" b="1" dirty="0"/>
              <a:t>China has been scaling up rapidly</a:t>
            </a:r>
            <a:r>
              <a:rPr lang="en-US" sz="1050" dirty="0"/>
              <a:t>, with 37% p.a. capacity growth for solar and wind, the fastest rate among the other leading countries.</a:t>
            </a:r>
          </a:p>
          <a:p>
            <a:pPr>
              <a:spcAft>
                <a:spcPts val="600"/>
              </a:spcAft>
            </a:pPr>
            <a:r>
              <a:rPr lang="en-US" sz="1050" b="1" dirty="0"/>
              <a:t>Current gaps:</a:t>
            </a:r>
          </a:p>
          <a:p>
            <a:pPr marL="285750" indent="-285750">
              <a:spcAft>
                <a:spcPts val="600"/>
              </a:spcAft>
              <a:buFont typeface="Arial" panose="020B0604020202020204" pitchFamily="34" charset="0"/>
              <a:buChar char="•"/>
            </a:pPr>
            <a:r>
              <a:rPr lang="en-US" sz="1050" dirty="0"/>
              <a:t>The EU, U.S., and China have significant capacity gaps between solar and wind vs. energy storage, highlighting the need for more storage solutions.</a:t>
            </a:r>
          </a:p>
          <a:p>
            <a:pPr marL="285750" indent="-285750">
              <a:spcAft>
                <a:spcPts val="600"/>
              </a:spcAft>
              <a:buFont typeface="Arial" panose="020B0604020202020204" pitchFamily="34" charset="0"/>
              <a:buChar char="•"/>
            </a:pPr>
            <a:r>
              <a:rPr lang="en-US" sz="1050" dirty="0"/>
              <a:t>China leads in solar and wind with 1,050 GW, but its energy storage capacity remains at only 85 GW.</a:t>
            </a:r>
          </a:p>
          <a:p>
            <a:pPr marL="285750" indent="-285750">
              <a:spcAft>
                <a:spcPts val="600"/>
              </a:spcAft>
              <a:buFont typeface="Arial" panose="020B0604020202020204" pitchFamily="34" charset="0"/>
              <a:buChar char="•"/>
            </a:pPr>
            <a:r>
              <a:rPr lang="en-US" sz="1050" dirty="0"/>
              <a:t>The U.S. and EU show a more balanced growth in solar, wind, and storage capacity, yet gaps persist.</a:t>
            </a:r>
          </a:p>
          <a:p>
            <a:pPr marL="285750" indent="-285750">
              <a:spcAft>
                <a:spcPts val="600"/>
              </a:spcAft>
              <a:buFont typeface="Arial" panose="020B0604020202020204" pitchFamily="34" charset="0"/>
              <a:buChar char="•"/>
            </a:pPr>
            <a:r>
              <a:rPr lang="en-US" sz="1050" dirty="0"/>
              <a:t>India and Japan trail with smaller storage capacities, underscoring a need for further development.</a:t>
            </a:r>
          </a:p>
        </p:txBody>
      </p:sp>
      <p:sp>
        <p:nvSpPr>
          <p:cNvPr id="399" name="Text Placeholder 10">
            <a:extLst>
              <a:ext uri="{FF2B5EF4-FFF2-40B4-BE49-F238E27FC236}">
                <a16:creationId xmlns:a16="http://schemas.microsoft.com/office/drawing/2014/main" id="{1D6BE3DB-7D4E-25AF-EB79-1AD49E3FA503}"/>
              </a:ext>
            </a:extLst>
          </p:cNvPr>
          <p:cNvSpPr>
            <a:spLocks noGrp="1"/>
          </p:cNvSpPr>
          <p:nvPr>
            <p:custDataLst>
              <p:tags r:id="rId27"/>
            </p:custDataLst>
          </p:nvPr>
        </p:nvSpPr>
        <p:spPr bwMode="auto">
          <a:xfrm>
            <a:off x="4613201" y="1506502"/>
            <a:ext cx="3954988" cy="430887"/>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lang="en-US" sz="1400" b="1" dirty="0">
                <a:solidFill>
                  <a:srgbClr val="000000"/>
                </a:solidFill>
                <a:latin typeface="Arial"/>
                <a:ea typeface="+mn-lt"/>
                <a:cs typeface="Arial"/>
              </a:rPr>
              <a:t>Energy storage is growing, but significant capacity gaps remain</a:t>
            </a:r>
          </a:p>
        </p:txBody>
      </p:sp>
      <p:cxnSp>
        <p:nvCxnSpPr>
          <p:cNvPr id="400" name="Straight Connector 399">
            <a:extLst>
              <a:ext uri="{FF2B5EF4-FFF2-40B4-BE49-F238E27FC236}">
                <a16:creationId xmlns:a16="http://schemas.microsoft.com/office/drawing/2014/main" id="{F807B441-AC2B-DE56-9184-3B94171A40D7}"/>
              </a:ext>
            </a:extLst>
          </p:cNvPr>
          <p:cNvCxnSpPr>
            <a:cxnSpLocks/>
          </p:cNvCxnSpPr>
          <p:nvPr/>
        </p:nvCxnSpPr>
        <p:spPr bwMode="gray">
          <a:xfrm>
            <a:off x="4613200" y="1957536"/>
            <a:ext cx="395749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03" name="Oval 402">
            <a:extLst>
              <a:ext uri="{FF2B5EF4-FFF2-40B4-BE49-F238E27FC236}">
                <a16:creationId xmlns:a16="http://schemas.microsoft.com/office/drawing/2014/main" id="{154596A6-21E4-73CA-18DB-2416E03B7028}"/>
              </a:ext>
            </a:extLst>
          </p:cNvPr>
          <p:cNvSpPr/>
          <p:nvPr/>
        </p:nvSpPr>
        <p:spPr bwMode="gray">
          <a:xfrm>
            <a:off x="3735387" y="3141663"/>
            <a:ext cx="491963" cy="201341"/>
          </a:xfrm>
          <a:prstGeom prst="ellipse">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12%</a:t>
            </a:r>
          </a:p>
        </p:txBody>
      </p:sp>
      <p:sp>
        <p:nvSpPr>
          <p:cNvPr id="406" name="Oval 405">
            <a:extLst>
              <a:ext uri="{FF2B5EF4-FFF2-40B4-BE49-F238E27FC236}">
                <a16:creationId xmlns:a16="http://schemas.microsoft.com/office/drawing/2014/main" id="{C3EA2EF4-8C88-B9FD-3DDF-C1C2FA1A2AC8}"/>
              </a:ext>
            </a:extLst>
          </p:cNvPr>
          <p:cNvSpPr/>
          <p:nvPr/>
        </p:nvSpPr>
        <p:spPr bwMode="gray">
          <a:xfrm>
            <a:off x="465138" y="2767826"/>
            <a:ext cx="444181" cy="14840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x</a:t>
            </a:r>
          </a:p>
        </p:txBody>
      </p:sp>
      <p:sp>
        <p:nvSpPr>
          <p:cNvPr id="407" name="TextBox 406">
            <a:extLst>
              <a:ext uri="{FF2B5EF4-FFF2-40B4-BE49-F238E27FC236}">
                <a16:creationId xmlns:a16="http://schemas.microsoft.com/office/drawing/2014/main" id="{21937E06-2DFA-3987-AEE4-CC8E08CD9BFB}"/>
              </a:ext>
            </a:extLst>
          </p:cNvPr>
          <p:cNvSpPr txBox="1"/>
          <p:nvPr/>
        </p:nvSpPr>
        <p:spPr bwMode="gray">
          <a:xfrm>
            <a:off x="968375" y="2715048"/>
            <a:ext cx="3041465" cy="226591"/>
          </a:xfrm>
          <a:prstGeom prst="rect">
            <a:avLst/>
          </a:prstGeom>
          <a:noFill/>
        </p:spPr>
        <p:txBody>
          <a:bodyPr wrap="none" lIns="36000" tIns="36000" rIns="36000" bIns="36000" rtlCol="0">
            <a:spAutoFit/>
          </a:bodyPr>
          <a:lstStyle/>
          <a:p>
            <a:pPr marL="0" indent="0">
              <a:buNone/>
            </a:pPr>
            <a:r>
              <a:rPr lang="en-US" sz="1000"/>
              <a:t>% annual capacity growth from 2017-2022 (average)</a:t>
            </a:r>
          </a:p>
        </p:txBody>
      </p:sp>
      <p:sp>
        <p:nvSpPr>
          <p:cNvPr id="408" name="Oval 407">
            <a:extLst>
              <a:ext uri="{FF2B5EF4-FFF2-40B4-BE49-F238E27FC236}">
                <a16:creationId xmlns:a16="http://schemas.microsoft.com/office/drawing/2014/main" id="{6A5DAA32-6290-0D71-0DE5-3EC237224C7E}"/>
              </a:ext>
            </a:extLst>
          </p:cNvPr>
          <p:cNvSpPr/>
          <p:nvPr/>
        </p:nvSpPr>
        <p:spPr bwMode="gray">
          <a:xfrm>
            <a:off x="3735388" y="3392498"/>
            <a:ext cx="491962" cy="210703"/>
          </a:xfrm>
          <a:prstGeom prst="ellipse">
            <a:avLst/>
          </a:prstGeom>
          <a:solidFill>
            <a:schemeClr val="bg1"/>
          </a:solidFill>
          <a:ln w="952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18%</a:t>
            </a:r>
          </a:p>
        </p:txBody>
      </p:sp>
      <p:sp>
        <p:nvSpPr>
          <p:cNvPr id="409" name="Oval 408">
            <a:extLst>
              <a:ext uri="{FF2B5EF4-FFF2-40B4-BE49-F238E27FC236}">
                <a16:creationId xmlns:a16="http://schemas.microsoft.com/office/drawing/2014/main" id="{A5CDB548-498D-F3F5-1D71-74AD07528620}"/>
              </a:ext>
            </a:extLst>
          </p:cNvPr>
          <p:cNvSpPr/>
          <p:nvPr/>
        </p:nvSpPr>
        <p:spPr bwMode="gray">
          <a:xfrm>
            <a:off x="3735388" y="3652695"/>
            <a:ext cx="491962" cy="210703"/>
          </a:xfrm>
          <a:prstGeom prst="ellipse">
            <a:avLst/>
          </a:prstGeom>
          <a:solidFill>
            <a:schemeClr val="bg1"/>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37%</a:t>
            </a:r>
          </a:p>
        </p:txBody>
      </p:sp>
      <p:sp>
        <p:nvSpPr>
          <p:cNvPr id="411" name="Oval 410">
            <a:extLst>
              <a:ext uri="{FF2B5EF4-FFF2-40B4-BE49-F238E27FC236}">
                <a16:creationId xmlns:a16="http://schemas.microsoft.com/office/drawing/2014/main" id="{AB332A18-6E4C-67A8-7389-F84B1FFA0040}"/>
              </a:ext>
            </a:extLst>
          </p:cNvPr>
          <p:cNvSpPr/>
          <p:nvPr/>
        </p:nvSpPr>
        <p:spPr bwMode="gray">
          <a:xfrm>
            <a:off x="3735388" y="3912892"/>
            <a:ext cx="491962" cy="21070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23%</a:t>
            </a:r>
          </a:p>
        </p:txBody>
      </p:sp>
      <p:sp>
        <p:nvSpPr>
          <p:cNvPr id="412" name="Oval 411">
            <a:extLst>
              <a:ext uri="{FF2B5EF4-FFF2-40B4-BE49-F238E27FC236}">
                <a16:creationId xmlns:a16="http://schemas.microsoft.com/office/drawing/2014/main" id="{2580F01F-D3D2-8E79-10F1-A7A55BAE202D}"/>
              </a:ext>
            </a:extLst>
          </p:cNvPr>
          <p:cNvSpPr/>
          <p:nvPr/>
        </p:nvSpPr>
        <p:spPr bwMode="gray">
          <a:xfrm>
            <a:off x="3735388" y="4173089"/>
            <a:ext cx="491962" cy="210703"/>
          </a:xfrm>
          <a:prstGeom prst="ellipse">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28%</a:t>
            </a:r>
          </a:p>
        </p:txBody>
      </p:sp>
      <p:sp>
        <p:nvSpPr>
          <p:cNvPr id="413" name="Oval 412">
            <a:extLst>
              <a:ext uri="{FF2B5EF4-FFF2-40B4-BE49-F238E27FC236}">
                <a16:creationId xmlns:a16="http://schemas.microsoft.com/office/drawing/2014/main" id="{D1776331-E6C8-E51E-1986-CA613C8502CB}"/>
              </a:ext>
            </a:extLst>
          </p:cNvPr>
          <p:cNvSpPr/>
          <p:nvPr/>
        </p:nvSpPr>
        <p:spPr bwMode="gray">
          <a:xfrm>
            <a:off x="3735388" y="4433285"/>
            <a:ext cx="491962" cy="210703"/>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a:solidFill>
                  <a:schemeClr val="tx1"/>
                </a:solidFill>
              </a:rPr>
              <a:t>13%</a:t>
            </a:r>
          </a:p>
        </p:txBody>
      </p:sp>
      <p:graphicFrame>
        <p:nvGraphicFramePr>
          <p:cNvPr id="9" name="Chart 8">
            <a:extLst>
              <a:ext uri="{FF2B5EF4-FFF2-40B4-BE49-F238E27FC236}">
                <a16:creationId xmlns:a16="http://schemas.microsoft.com/office/drawing/2014/main" id="{3789A9D3-C8E5-07AF-0189-45D13FC688E0}"/>
              </a:ext>
            </a:extLst>
          </p:cNvPr>
          <p:cNvGraphicFramePr/>
          <p:nvPr>
            <p:custDataLst>
              <p:tags r:id="rId28"/>
            </p:custDataLst>
            <p:extLst>
              <p:ext uri="{D42A27DB-BD31-4B8C-83A1-F6EECF244321}">
                <p14:modId xmlns:p14="http://schemas.microsoft.com/office/powerpoint/2010/main" val="494127510"/>
              </p:ext>
            </p:extLst>
          </p:nvPr>
        </p:nvGraphicFramePr>
        <p:xfrm>
          <a:off x="4556125" y="2649538"/>
          <a:ext cx="4097338" cy="3509962"/>
        </p:xfrm>
        <a:graphic>
          <a:graphicData uri="http://schemas.openxmlformats.org/drawingml/2006/chart">
            <c:chart xmlns:c="http://schemas.openxmlformats.org/drawingml/2006/chart" xmlns:r="http://schemas.openxmlformats.org/officeDocument/2006/relationships" r:id="rId66"/>
          </a:graphicData>
        </a:graphic>
      </p:graphicFrame>
      <p:sp>
        <p:nvSpPr>
          <p:cNvPr id="442" name="Text Placeholder 10">
            <a:extLst>
              <a:ext uri="{FF2B5EF4-FFF2-40B4-BE49-F238E27FC236}">
                <a16:creationId xmlns:a16="http://schemas.microsoft.com/office/drawing/2014/main" id="{D2F59CEE-11D3-1068-8CB1-3E083279BF9E}"/>
              </a:ext>
            </a:extLst>
          </p:cNvPr>
          <p:cNvSpPr txBox="1">
            <a:spLocks/>
          </p:cNvSpPr>
          <p:nvPr>
            <p:custDataLst>
              <p:tags r:id="rId29"/>
            </p:custDataLst>
          </p:nvPr>
        </p:nvSpPr>
        <p:spPr bwMode="auto">
          <a:xfrm>
            <a:off x="4937125" y="5976938"/>
            <a:ext cx="188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U.S.</a:t>
            </a:r>
            <a:endParaRPr lang="en-US" sz="1000"/>
          </a:p>
        </p:txBody>
      </p:sp>
      <p:sp>
        <p:nvSpPr>
          <p:cNvPr id="454" name="Text Placeholder 10">
            <a:extLst>
              <a:ext uri="{FF2B5EF4-FFF2-40B4-BE49-F238E27FC236}">
                <a16:creationId xmlns:a16="http://schemas.microsoft.com/office/drawing/2014/main" id="{E214E09B-D43E-01A9-C6DE-F1EBF8BF64DA}"/>
              </a:ext>
            </a:extLst>
          </p:cNvPr>
          <p:cNvSpPr txBox="1">
            <a:spLocks/>
          </p:cNvSpPr>
          <p:nvPr>
            <p:custDataLst>
              <p:tags r:id="rId30"/>
            </p:custDataLst>
          </p:nvPr>
        </p:nvSpPr>
        <p:spPr bwMode="auto">
          <a:xfrm>
            <a:off x="5722938" y="5976938"/>
            <a:ext cx="188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C68A88D-0E4F-485F-896B-2BB92C2289FB}" type="datetime'''''''''''''''''''''''''''''''''''''''EU'''''''''''''''''''">
              <a:rPr lang="en-US" altLang="en-US" sz="1000" smtClean="0"/>
              <a:pPr marL="0" indent="0" algn="ctr">
                <a:spcBef>
                  <a:spcPct val="0"/>
                </a:spcBef>
                <a:spcAft>
                  <a:spcPct val="0"/>
                </a:spcAft>
                <a:buNone/>
              </a:pPr>
              <a:t>EU</a:t>
            </a:fld>
            <a:endParaRPr lang="en-US" sz="1000"/>
          </a:p>
        </p:txBody>
      </p:sp>
      <p:sp>
        <p:nvSpPr>
          <p:cNvPr id="457" name="Text Placeholder 10">
            <a:extLst>
              <a:ext uri="{FF2B5EF4-FFF2-40B4-BE49-F238E27FC236}">
                <a16:creationId xmlns:a16="http://schemas.microsoft.com/office/drawing/2014/main" id="{3A570761-8011-62C6-4210-6771A98AD780}"/>
              </a:ext>
            </a:extLst>
          </p:cNvPr>
          <p:cNvSpPr txBox="1">
            <a:spLocks/>
          </p:cNvSpPr>
          <p:nvPr>
            <p:custDataLst>
              <p:tags r:id="rId31"/>
            </p:custDataLst>
          </p:nvPr>
        </p:nvSpPr>
        <p:spPr bwMode="auto">
          <a:xfrm>
            <a:off x="6432550" y="5976938"/>
            <a:ext cx="342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F16C4BD-9FDC-440F-965F-D607A89F98A0}" type="datetime'''''''C''''h''''i''''''''na'''''''''''''">
              <a:rPr lang="en-US" altLang="en-US" sz="1000" smtClean="0"/>
              <a:pPr marL="0" indent="0" algn="ctr">
                <a:spcBef>
                  <a:spcPct val="0"/>
                </a:spcBef>
                <a:spcAft>
                  <a:spcPct val="0"/>
                </a:spcAft>
                <a:buNone/>
              </a:pPr>
              <a:t>China</a:t>
            </a:fld>
            <a:endParaRPr lang="en-US" sz="1000"/>
          </a:p>
        </p:txBody>
      </p:sp>
      <p:sp>
        <p:nvSpPr>
          <p:cNvPr id="460" name="Text Placeholder 10">
            <a:extLst>
              <a:ext uri="{FF2B5EF4-FFF2-40B4-BE49-F238E27FC236}">
                <a16:creationId xmlns:a16="http://schemas.microsoft.com/office/drawing/2014/main" id="{4D9A3340-BD79-7B87-9669-6DCBB0A75F50}"/>
              </a:ext>
            </a:extLst>
          </p:cNvPr>
          <p:cNvSpPr txBox="1">
            <a:spLocks/>
          </p:cNvSpPr>
          <p:nvPr>
            <p:custDataLst>
              <p:tags r:id="rId32"/>
            </p:custDataLst>
          </p:nvPr>
        </p:nvSpPr>
        <p:spPr bwMode="auto">
          <a:xfrm>
            <a:off x="7246938" y="5976938"/>
            <a:ext cx="285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6E10413-7489-40EA-AA4C-AB821D637E19}" type="datetime'''''''I''''''''''''''nd''''''''''i''''a'''''''''''''''''">
              <a:rPr lang="en-US" altLang="en-US" sz="1000" smtClean="0"/>
              <a:pPr marL="0" indent="0" algn="ctr">
                <a:spcBef>
                  <a:spcPct val="0"/>
                </a:spcBef>
                <a:spcAft>
                  <a:spcPct val="0"/>
                </a:spcAft>
                <a:buNone/>
              </a:pPr>
              <a:t>India</a:t>
            </a:fld>
            <a:endParaRPr lang="en-US" sz="1000"/>
          </a:p>
        </p:txBody>
      </p:sp>
      <p:sp>
        <p:nvSpPr>
          <p:cNvPr id="463" name="Text Placeholder 10">
            <a:extLst>
              <a:ext uri="{FF2B5EF4-FFF2-40B4-BE49-F238E27FC236}">
                <a16:creationId xmlns:a16="http://schemas.microsoft.com/office/drawing/2014/main" id="{5D715B0D-4C81-AC7D-062D-A20FB683402A}"/>
              </a:ext>
            </a:extLst>
          </p:cNvPr>
          <p:cNvSpPr txBox="1">
            <a:spLocks/>
          </p:cNvSpPr>
          <p:nvPr>
            <p:custDataLst>
              <p:tags r:id="rId33"/>
            </p:custDataLst>
          </p:nvPr>
        </p:nvSpPr>
        <p:spPr bwMode="auto">
          <a:xfrm>
            <a:off x="7999413" y="5976938"/>
            <a:ext cx="355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E47B6DB-C121-4E95-AB60-D24B113A4DE4}" type="datetime'''''''''''''''''''J''''apa''''''''''n'''''''''">
              <a:rPr lang="en-US" altLang="en-US" sz="1000" smtClean="0"/>
              <a:pPr marL="0" indent="0" algn="ctr">
                <a:spcBef>
                  <a:spcPct val="0"/>
                </a:spcBef>
                <a:spcAft>
                  <a:spcPct val="0"/>
                </a:spcAft>
                <a:buNone/>
              </a:pPr>
              <a:t>Japan</a:t>
            </a:fld>
            <a:endParaRPr lang="en-US" sz="1000"/>
          </a:p>
        </p:txBody>
      </p:sp>
      <p:sp>
        <p:nvSpPr>
          <p:cNvPr id="4"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gray">
          <a:xfrm>
            <a:off x="6288088" y="26971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48FC759-4598-42C6-8551-DECCA8108166}" type="datetime'''''''1'''',''''''0''5''''''''0'''''''''''">
              <a:rPr lang="en-US" altLang="en-US" sz="1000" smtClean="0">
                <a:effectLst/>
              </a:rPr>
              <a:pPr marL="0" lvl="0" indent="0" algn="ctr">
                <a:spcBef>
                  <a:spcPct val="0"/>
                </a:spcBef>
                <a:spcAft>
                  <a:spcPct val="0"/>
                </a:spcAft>
                <a:buNone/>
              </a:pPr>
              <a:t>1,050</a:t>
            </a:fld>
            <a:endParaRPr lang="en-US" sz="1000"/>
          </a:p>
        </p:txBody>
      </p:sp>
      <p:sp>
        <p:nvSpPr>
          <p:cNvPr id="446" name="Rectangle 445">
            <a:extLst>
              <a:ext uri="{FF2B5EF4-FFF2-40B4-BE49-F238E27FC236}">
                <a16:creationId xmlns:a16="http://schemas.microsoft.com/office/drawing/2014/main" id="{80BCA030-0A07-63A3-674C-8C9606A41B43}"/>
              </a:ext>
            </a:extLst>
          </p:cNvPr>
          <p:cNvSpPr/>
          <p:nvPr>
            <p:custDataLst>
              <p:tags r:id="rId35"/>
            </p:custDataLst>
          </p:nvPr>
        </p:nvSpPr>
        <p:spPr bwMode="auto">
          <a:xfrm>
            <a:off x="6057900" y="2432050"/>
            <a:ext cx="160338" cy="1206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47" name="Rectangle 446">
            <a:extLst>
              <a:ext uri="{FF2B5EF4-FFF2-40B4-BE49-F238E27FC236}">
                <a16:creationId xmlns:a16="http://schemas.microsoft.com/office/drawing/2014/main" id="{4698684F-85AE-CAFF-9DC0-F2E7D9A06929}"/>
              </a:ext>
            </a:extLst>
          </p:cNvPr>
          <p:cNvSpPr/>
          <p:nvPr>
            <p:custDataLst>
              <p:tags r:id="rId36"/>
            </p:custDataLst>
          </p:nvPr>
        </p:nvSpPr>
        <p:spPr bwMode="auto">
          <a:xfrm>
            <a:off x="7002463" y="2432050"/>
            <a:ext cx="160338" cy="1206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9" name="Text Placeholder 10">
            <a:extLst>
              <a:ext uri="{FF2B5EF4-FFF2-40B4-BE49-F238E27FC236}">
                <a16:creationId xmlns:a16="http://schemas.microsoft.com/office/drawing/2014/main" id="{A9E48331-2C84-A0DD-83E4-74483066FF22}"/>
              </a:ext>
            </a:extLst>
          </p:cNvPr>
          <p:cNvSpPr txBox="1">
            <a:spLocks/>
          </p:cNvSpPr>
          <p:nvPr>
            <p:custDataLst>
              <p:tags r:id="rId37"/>
            </p:custDataLst>
          </p:nvPr>
        </p:nvSpPr>
        <p:spPr bwMode="auto">
          <a:xfrm>
            <a:off x="6269038" y="2428875"/>
            <a:ext cx="631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8C9FC07-9A5C-4EB5-8101-818157BAD519}" type="datetime'''S''''o''la''''r'''''' ''+ w''''''''i''n''''''d'''''''''''''">
              <a:rPr lang="en-US" altLang="en-US" sz="900" smtClean="0"/>
              <a:pPr marL="0" indent="0">
                <a:spcBef>
                  <a:spcPct val="0"/>
                </a:spcBef>
                <a:spcAft>
                  <a:spcPct val="0"/>
                </a:spcAft>
                <a:buNone/>
              </a:pPr>
              <a:t>Solar + wind</a:t>
            </a:fld>
            <a:endParaRPr lang="en-US" sz="900"/>
          </a:p>
        </p:txBody>
      </p:sp>
      <p:sp>
        <p:nvSpPr>
          <p:cNvPr id="441" name="Text Placeholder 10">
            <a:extLst>
              <a:ext uri="{FF2B5EF4-FFF2-40B4-BE49-F238E27FC236}">
                <a16:creationId xmlns:a16="http://schemas.microsoft.com/office/drawing/2014/main" id="{A9BF8DC7-BB1B-3E4D-E1C2-1E7DFC351424}"/>
              </a:ext>
            </a:extLst>
          </p:cNvPr>
          <p:cNvSpPr txBox="1">
            <a:spLocks/>
          </p:cNvSpPr>
          <p:nvPr>
            <p:custDataLst>
              <p:tags r:id="rId38"/>
            </p:custDataLst>
          </p:nvPr>
        </p:nvSpPr>
        <p:spPr bwMode="auto">
          <a:xfrm>
            <a:off x="7213600" y="2428875"/>
            <a:ext cx="1308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665ED3E-9BEF-4126-AD93-EEC4A11F91CF}" type="datetime'''S''tat''i''ona''ry'' ''e''''n''''e''r''''g''y stor''ag''e'">
              <a:rPr lang="en-US" altLang="en-US" sz="900" smtClean="0"/>
              <a:pPr marL="0" indent="0">
                <a:spcBef>
                  <a:spcPct val="0"/>
                </a:spcBef>
                <a:spcAft>
                  <a:spcPct val="0"/>
                </a:spcAft>
                <a:buNone/>
              </a:pPr>
              <a:t>Stationary energy storage</a:t>
            </a:fld>
            <a:endParaRPr lang="en-US" sz="900"/>
          </a:p>
        </p:txBody>
      </p:sp>
      <p:sp>
        <p:nvSpPr>
          <p:cNvPr id="495" name="Text Placeholder 10">
            <a:extLst>
              <a:ext uri="{FF2B5EF4-FFF2-40B4-BE49-F238E27FC236}">
                <a16:creationId xmlns:a16="http://schemas.microsoft.com/office/drawing/2014/main" id="{2363341F-23C0-816C-AACB-211E9BD29595}"/>
              </a:ext>
            </a:extLst>
          </p:cNvPr>
          <p:cNvSpPr>
            <a:spLocks noGrp="1"/>
          </p:cNvSpPr>
          <p:nvPr>
            <p:custDataLst>
              <p:tags r:id="rId39"/>
            </p:custDataLst>
          </p:nvPr>
        </p:nvSpPr>
        <p:spPr bwMode="auto">
          <a:xfrm>
            <a:off x="4614359" y="2013710"/>
            <a:ext cx="3957498"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solidFill>
                  <a:srgbClr val="000000"/>
                </a:solidFill>
                <a:latin typeface="Arial"/>
                <a:ea typeface="+mn-lt"/>
                <a:cs typeface="Arial"/>
              </a:rPr>
              <a:t>Installed capacity of solar and wind vs. stationary energy storage in 2023</a:t>
            </a:r>
            <a:r>
              <a:rPr kumimoji="0" lang="en-US" sz="1200" b="1" i="0" u="none" strike="noStrike" kern="1200" cap="none" spc="0" normalizeH="0" baseline="0" noProof="0">
                <a:ln>
                  <a:noFill/>
                </a:ln>
                <a:solidFill>
                  <a:srgbClr val="000000"/>
                </a:solidFill>
                <a:effectLst/>
                <a:uLnTx/>
                <a:uFillTx/>
                <a:latin typeface="Arial"/>
                <a:ea typeface="+mn-lt"/>
                <a:cs typeface="Arial"/>
              </a:rPr>
              <a:t>, </a:t>
            </a:r>
            <a:r>
              <a:rPr kumimoji="0" lang="en-US" sz="1200" i="0" u="none" strike="noStrike" kern="1200" cap="none" spc="0" normalizeH="0" baseline="0" noProof="0">
                <a:ln>
                  <a:noFill/>
                </a:ln>
                <a:solidFill>
                  <a:srgbClr val="000000"/>
                </a:solidFill>
                <a:effectLst/>
                <a:uLnTx/>
                <a:uFillTx/>
                <a:latin typeface="Arial"/>
                <a:ea typeface="+mn-lt"/>
                <a:cs typeface="Arial"/>
              </a:rPr>
              <a:t>GW</a:t>
            </a:r>
            <a:endParaRPr kumimoji="0" lang="en-US" sz="120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9393223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592" imgH="591" progId="TCLayout.ActiveDocument.1">
                  <p:embed/>
                </p:oleObj>
              </mc:Choice>
              <mc:Fallback>
                <p:oleObj name="think-cell Slide" r:id="rId46" imgW="592" imgH="591" progId="TCLayout.ActiveDocument.1">
                  <p:embed/>
                  <p:pic>
                    <p:nvPicPr>
                      <p:cNvPr id="7" name="think-cell data - do not delete" hidden="1"/>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Integrating storage expected to gradually boost renewable energy economics relative to fossil fuels</a:t>
            </a:r>
            <a:endParaRPr lang="en-US" b="0"/>
          </a:p>
          <a:p>
            <a:endParaRPr lang="en-US">
              <a:cs typeface="Arial"/>
            </a:endParaRPr>
          </a:p>
        </p:txBody>
      </p:sp>
      <p:sp>
        <p:nvSpPr>
          <p:cNvPr id="67" name="btfpNotesBox962619"/>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a:t>
            </a:r>
            <a:r>
              <a:rPr kumimoji="0" lang="en-US" sz="800" i="0" u="none" strike="noStrike" kern="1200" cap="none" spc="0" normalizeH="0" baseline="0" noProof="0" dirty="0">
                <a:ln>
                  <a:noFill/>
                </a:ln>
                <a:solidFill>
                  <a:srgbClr val="000000"/>
                </a:solidFill>
                <a:effectLst/>
                <a:uLnTx/>
                <a:uFillTx/>
                <a:latin typeface="Arial"/>
                <a:ea typeface="+mn-ea"/>
                <a:cs typeface="+mn-cs"/>
              </a:rPr>
              <a:t>Solar PV </a:t>
            </a:r>
            <a:r>
              <a:rPr kumimoji="0" lang="en-US" sz="800" b="0" i="0" u="none" strike="noStrike" kern="1200" cap="none" spc="0" normalizeH="0" baseline="0" noProof="0" dirty="0">
                <a:ln>
                  <a:noFill/>
                </a:ln>
                <a:solidFill>
                  <a:srgbClr val="000000"/>
                </a:solidFill>
                <a:effectLst/>
                <a:uLnTx/>
                <a:uFillTx/>
                <a:latin typeface="Arial"/>
                <a:ea typeface="+mn-ea"/>
                <a:cs typeface="+mn-cs"/>
              </a:rPr>
              <a:t>installation paired with four-hour duration battery storage;  2) </a:t>
            </a:r>
            <a:r>
              <a:rPr kumimoji="0" lang="en-US" sz="800" b="1" i="0" u="none" strike="noStrike" kern="1200" cap="none" spc="0" normalizeH="0" baseline="0" noProof="0" dirty="0">
                <a:ln>
                  <a:noFill/>
                </a:ln>
                <a:solidFill>
                  <a:srgbClr val="000000"/>
                </a:solidFill>
                <a:effectLst/>
                <a:uLnTx/>
                <a:uFillTx/>
                <a:latin typeface="Arial"/>
                <a:ea typeface="+mn-ea"/>
                <a:cs typeface="+mn-cs"/>
              </a:rPr>
              <a:t>VALCOE </a:t>
            </a:r>
            <a:r>
              <a:rPr kumimoji="0" lang="en-US" sz="800" b="0" i="0" u="none" strike="noStrike" kern="1200" cap="none" spc="0" normalizeH="0" baseline="0" noProof="0" dirty="0">
                <a:ln>
                  <a:noFill/>
                </a:ln>
                <a:solidFill>
                  <a:srgbClr val="000000"/>
                </a:solidFill>
                <a:effectLst/>
                <a:uLnTx/>
                <a:uFillTx/>
                <a:latin typeface="Arial"/>
                <a:ea typeface="+mn-ea"/>
                <a:cs typeface="+mn-cs"/>
              </a:rPr>
              <a:t>is value-adjusted LCOE. That includes both the cost of the electricity and the value to the electricity system. </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8"/>
              </a:rPr>
              <a:t>IEA</a:t>
            </a:r>
            <a:r>
              <a:rPr lang="en-US" sz="800" dirty="0">
                <a:solidFill>
                  <a:srgbClr val="000000"/>
                </a:solidFill>
                <a:latin typeface="Arial"/>
                <a:hlinkClick r:id="rId48"/>
              </a:rPr>
              <a:t>, Batteries and Secure Energy Transitions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(2024).</a:t>
            </a:r>
            <a:endParaRPr lang="en-US" dirty="0">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Gernot Wagner</a:t>
            </a:r>
            <a:r>
              <a:rPr lang="en-US" sz="800" dirty="0">
                <a:solidFill>
                  <a:srgbClr val="000000"/>
                </a:solidFill>
                <a:latin typeface="Arial"/>
              </a:rPr>
              <a:t>. </a:t>
            </a:r>
            <a:r>
              <a:rPr lang="en-US" sz="800" dirty="0">
                <a:solidFill>
                  <a:srgbClr val="000000"/>
                </a:solidFill>
                <a:hlinkClick r:id="rId5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1"/>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hlinkClick r:id="rId52"/>
            </a:endParaRPr>
          </a:p>
        </p:txBody>
      </p:sp>
      <p:cxnSp>
        <p:nvCxnSpPr>
          <p:cNvPr id="74" name="btfpColumnHeaderBoxLine223027"/>
          <p:cNvCxnSpPr>
            <a:cxnSpLocks/>
          </p:cNvCxnSpPr>
          <p:nvPr/>
        </p:nvCxnSpPr>
        <p:spPr bwMode="gray">
          <a:xfrm>
            <a:off x="329184" y="2020824"/>
            <a:ext cx="86276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bwMode="gray">
          <a:xfrm>
            <a:off x="634999" y="2462213"/>
            <a:ext cx="3379788" cy="11001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57" name="TextBox 8">
            <a:extLst>
              <a:ext uri="{FF2B5EF4-FFF2-40B4-BE49-F238E27FC236}">
                <a16:creationId xmlns:a16="http://schemas.microsoft.com/office/drawing/2014/main" id="{0C657577-D6D1-3C12-9C56-626BDB83BA4C}"/>
              </a:ext>
            </a:extLst>
          </p:cNvPr>
          <p:cNvSpPr txBox="1"/>
          <p:nvPr/>
        </p:nvSpPr>
        <p:spPr bwMode="gray">
          <a:xfrm>
            <a:off x="9369426" y="1554480"/>
            <a:ext cx="2472528" cy="3368796"/>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marR="0" lvl="0" indent="-2857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Further innovations in battery chemistry and manufacturing are expected to lower the global average cost of lithium-ion batteries by 40% between 2023 and 2030.</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285750" marR="0" lvl="0" indent="-2857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The competitiveness of solar PV combined with batteries compared to new coal- and natural gas-fired plants </a:t>
            </a:r>
            <a:r>
              <a:rPr kumimoji="0" lang="en-US" sz="1050" b="1" i="0" u="none" strike="noStrike" kern="1200" cap="none" spc="0" normalizeH="0" baseline="0" noProof="0" dirty="0" err="1">
                <a:ln>
                  <a:noFill/>
                </a:ln>
                <a:solidFill>
                  <a:srgbClr val="000000"/>
                </a:solidFill>
                <a:effectLst/>
                <a:uLnTx/>
                <a:uFillTx/>
                <a:latin typeface="Arial"/>
                <a:ea typeface="+mn-ea"/>
                <a:cs typeface="+mn-cs"/>
              </a:rPr>
              <a:t>varie</a:t>
            </a:r>
            <a:r>
              <a:rPr lang="en-US" sz="1050" b="1" dirty="0">
                <a:solidFill>
                  <a:srgbClr val="000000"/>
                </a:solidFill>
                <a:latin typeface="Arial"/>
              </a:rPr>
              <a:t>s:</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endParaRPr kumimoji="0" lang="en-US" sz="1050" b="1" i="0" u="none" strike="noStrike" kern="1200" cap="none" spc="0" normalizeH="0" baseline="0" noProof="0" dirty="0">
              <a:ln>
                <a:noFill/>
              </a:ln>
              <a:solidFill>
                <a:srgbClr val="000000"/>
              </a:solidFill>
              <a:effectLst/>
              <a:uLnTx/>
              <a:uFillTx/>
              <a:latin typeface="Arial"/>
              <a:ea typeface="+mn-ea"/>
              <a:cs typeface="Arial"/>
            </a:endParaRPr>
          </a:p>
          <a:p>
            <a:pPr marL="356616" marR="0" lvl="1" indent="-173736"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0" i="0" u="none" strike="noStrike" kern="1200" cap="none" spc="0" normalizeH="0" baseline="0" noProof="0" dirty="0">
                <a:ln>
                  <a:noFill/>
                </a:ln>
                <a:solidFill>
                  <a:srgbClr val="000000"/>
                </a:solidFill>
                <a:effectLst/>
                <a:uLnTx/>
                <a:uFillTx/>
                <a:latin typeface="Arial"/>
                <a:ea typeface="+mn-ea"/>
                <a:cs typeface="+mn-cs"/>
              </a:rPr>
              <a:t>In India, the current cost is already competitive.</a:t>
            </a:r>
          </a:p>
          <a:p>
            <a:pPr marL="356616" marR="0" lvl="1" indent="-173736" algn="l" defTabSz="914400" rtl="0" eaLnBrk="1" fontAlgn="auto" latinLnBrk="0" hangingPunct="1">
              <a:lnSpc>
                <a:spcPct val="100000"/>
              </a:lnSpc>
              <a:spcBef>
                <a:spcPts val="400"/>
              </a:spcBef>
              <a:spcAft>
                <a:spcPts val="0"/>
              </a:spcAft>
              <a:buClrTx/>
              <a:buSzTx/>
              <a:buFont typeface="System Font Regular"/>
              <a:buChar char="⎯"/>
              <a:tabLst/>
              <a:defRPr/>
            </a:pPr>
            <a:r>
              <a:rPr kumimoji="0" lang="en-US" sz="850" b="0" i="0" u="none" strike="noStrike" kern="1200" cap="none" spc="0" normalizeH="0" baseline="0" noProof="0" dirty="0">
                <a:ln>
                  <a:noFill/>
                </a:ln>
                <a:solidFill>
                  <a:srgbClr val="000000"/>
                </a:solidFill>
                <a:effectLst/>
                <a:uLnTx/>
                <a:uFillTx/>
                <a:latin typeface="Arial"/>
                <a:ea typeface="+mn-ea"/>
                <a:cs typeface="+mn-cs"/>
              </a:rPr>
              <a:t>In China and the US, the cost will be competitive before 2030.</a:t>
            </a:r>
          </a:p>
        </p:txBody>
      </p:sp>
      <p:cxnSp>
        <p:nvCxnSpPr>
          <p:cNvPr id="10" name="Straight Connector 9">
            <a:extLst>
              <a:ext uri="{FF2B5EF4-FFF2-40B4-BE49-F238E27FC236}">
                <a16:creationId xmlns:a16="http://schemas.microsoft.com/office/drawing/2014/main" id="{B9D1971D-D979-17EA-9662-531DF32DD95E}"/>
              </a:ext>
            </a:extLst>
          </p:cNvPr>
          <p:cNvCxnSpPr/>
          <p:nvPr>
            <p:custDataLst>
              <p:tags r:id="rId4"/>
            </p:custDataLst>
          </p:nvPr>
        </p:nvCxnSpPr>
        <p:spPr bwMode="gray">
          <a:xfrm>
            <a:off x="777875" y="5302250"/>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ADDBE51-404C-0DDE-2D4F-9BA96FC59F18}"/>
              </a:ext>
            </a:extLst>
          </p:cNvPr>
          <p:cNvCxnSpPr/>
          <p:nvPr>
            <p:custDataLst>
              <p:tags r:id="rId5"/>
            </p:custDataLst>
          </p:nvPr>
        </p:nvCxnSpPr>
        <p:spPr bwMode="gray">
          <a:xfrm>
            <a:off x="777875" y="4905375"/>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DEDA4B22-1F4D-EECE-C138-10E1A20C0091}"/>
              </a:ext>
            </a:extLst>
          </p:cNvPr>
          <p:cNvCxnSpPr/>
          <p:nvPr>
            <p:custDataLst>
              <p:tags r:id="rId6"/>
            </p:custDataLst>
          </p:nvPr>
        </p:nvCxnSpPr>
        <p:spPr bwMode="gray">
          <a:xfrm>
            <a:off x="777875" y="4506913"/>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B276DD8F-05B6-CA7F-A3F8-1298DD73D664}"/>
              </a:ext>
            </a:extLst>
          </p:cNvPr>
          <p:cNvCxnSpPr/>
          <p:nvPr>
            <p:custDataLst>
              <p:tags r:id="rId7"/>
            </p:custDataLst>
          </p:nvPr>
        </p:nvCxnSpPr>
        <p:spPr bwMode="gray">
          <a:xfrm>
            <a:off x="777875" y="4108450"/>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C0970155-D941-EC12-0B2C-9D78A60B645A}"/>
              </a:ext>
            </a:extLst>
          </p:cNvPr>
          <p:cNvCxnSpPr/>
          <p:nvPr>
            <p:custDataLst>
              <p:tags r:id="rId8"/>
            </p:custDataLst>
          </p:nvPr>
        </p:nvCxnSpPr>
        <p:spPr bwMode="gray">
          <a:xfrm>
            <a:off x="777875" y="3709988"/>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FB8F0B22-E2E9-F3FD-6B92-4F38E09B319C}"/>
              </a:ext>
            </a:extLst>
          </p:cNvPr>
          <p:cNvCxnSpPr/>
          <p:nvPr>
            <p:custDataLst>
              <p:tags r:id="rId9"/>
            </p:custDataLst>
          </p:nvPr>
        </p:nvCxnSpPr>
        <p:spPr bwMode="gray">
          <a:xfrm>
            <a:off x="777875" y="3313113"/>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EEAA4B0F-B767-C2CD-9227-4C7DE98CBB35}"/>
              </a:ext>
            </a:extLst>
          </p:cNvPr>
          <p:cNvCxnSpPr/>
          <p:nvPr>
            <p:custDataLst>
              <p:tags r:id="rId10"/>
            </p:custDataLst>
          </p:nvPr>
        </p:nvCxnSpPr>
        <p:spPr bwMode="gray">
          <a:xfrm>
            <a:off x="777875" y="2914650"/>
            <a:ext cx="37084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4" name="Chart 3">
            <a:extLst>
              <a:ext uri="{FF2B5EF4-FFF2-40B4-BE49-F238E27FC236}">
                <a16:creationId xmlns:a16="http://schemas.microsoft.com/office/drawing/2014/main" id="{1F1CB699-3984-6CE5-1002-886E71DAAE8C}"/>
              </a:ext>
            </a:extLst>
          </p:cNvPr>
          <p:cNvGraphicFramePr/>
          <p:nvPr>
            <p:custDataLst>
              <p:tags r:id="rId11"/>
            </p:custDataLst>
          </p:nvPr>
        </p:nvGraphicFramePr>
        <p:xfrm>
          <a:off x="258763" y="2733675"/>
          <a:ext cx="4578350" cy="3409950"/>
        </p:xfrm>
        <a:graphic>
          <a:graphicData uri="http://schemas.openxmlformats.org/drawingml/2006/chart">
            <c:chart xmlns:c="http://schemas.openxmlformats.org/drawingml/2006/chart" xmlns:r="http://schemas.openxmlformats.org/officeDocument/2006/relationships" r:id="rId53"/>
          </a:graphicData>
        </a:graphic>
      </p:graphicFrame>
      <p:cxnSp>
        <p:nvCxnSpPr>
          <p:cNvPr id="19" name="Straight Connector 18">
            <a:extLst>
              <a:ext uri="{FF2B5EF4-FFF2-40B4-BE49-F238E27FC236}">
                <a16:creationId xmlns:a16="http://schemas.microsoft.com/office/drawing/2014/main" id="{251E69C8-C3C6-E5A1-D30B-983D4412960A}"/>
              </a:ext>
            </a:extLst>
          </p:cNvPr>
          <p:cNvCxnSpPr/>
          <p:nvPr>
            <p:custDataLst>
              <p:tags r:id="rId12"/>
            </p:custDataLst>
          </p:nvPr>
        </p:nvCxnSpPr>
        <p:spPr bwMode="gray">
          <a:xfrm>
            <a:off x="5178425" y="5302250"/>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FF7FDA20-C72D-490D-2827-22FD18C5B8D6}"/>
              </a:ext>
            </a:extLst>
          </p:cNvPr>
          <p:cNvCxnSpPr/>
          <p:nvPr>
            <p:custDataLst>
              <p:tags r:id="rId13"/>
            </p:custDataLst>
          </p:nvPr>
        </p:nvCxnSpPr>
        <p:spPr bwMode="gray">
          <a:xfrm>
            <a:off x="5178425" y="4905375"/>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FA67432E-A214-7C74-E052-9C2ED80CC4A0}"/>
              </a:ext>
            </a:extLst>
          </p:cNvPr>
          <p:cNvCxnSpPr/>
          <p:nvPr>
            <p:custDataLst>
              <p:tags r:id="rId14"/>
            </p:custDataLst>
          </p:nvPr>
        </p:nvCxnSpPr>
        <p:spPr bwMode="gray">
          <a:xfrm>
            <a:off x="5178425" y="4506913"/>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D8F499F3-06E3-835F-8F99-8563BC050250}"/>
              </a:ext>
            </a:extLst>
          </p:cNvPr>
          <p:cNvCxnSpPr/>
          <p:nvPr>
            <p:custDataLst>
              <p:tags r:id="rId15"/>
            </p:custDataLst>
          </p:nvPr>
        </p:nvCxnSpPr>
        <p:spPr bwMode="gray">
          <a:xfrm>
            <a:off x="5178425" y="4108450"/>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FDCE5EB0-E071-D320-D57F-5C16723482F6}"/>
              </a:ext>
            </a:extLst>
          </p:cNvPr>
          <p:cNvCxnSpPr/>
          <p:nvPr>
            <p:custDataLst>
              <p:tags r:id="rId16"/>
            </p:custDataLst>
          </p:nvPr>
        </p:nvCxnSpPr>
        <p:spPr bwMode="gray">
          <a:xfrm>
            <a:off x="5178425" y="3709988"/>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5EA2FBF3-9EA4-1F5F-C61F-7C15DC3774CC}"/>
              </a:ext>
            </a:extLst>
          </p:cNvPr>
          <p:cNvCxnSpPr/>
          <p:nvPr>
            <p:custDataLst>
              <p:tags r:id="rId17"/>
            </p:custDataLst>
          </p:nvPr>
        </p:nvCxnSpPr>
        <p:spPr bwMode="gray">
          <a:xfrm>
            <a:off x="5178425" y="3313113"/>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F516B7FD-9C9B-94E4-1554-0E82D0F70728}"/>
              </a:ext>
            </a:extLst>
          </p:cNvPr>
          <p:cNvCxnSpPr/>
          <p:nvPr>
            <p:custDataLst>
              <p:tags r:id="rId18"/>
            </p:custDataLst>
          </p:nvPr>
        </p:nvCxnSpPr>
        <p:spPr bwMode="gray">
          <a:xfrm>
            <a:off x="5178425" y="2914650"/>
            <a:ext cx="37782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9" name="Chart 8">
            <a:extLst>
              <a:ext uri="{FF2B5EF4-FFF2-40B4-BE49-F238E27FC236}">
                <a16:creationId xmlns:a16="http://schemas.microsoft.com/office/drawing/2014/main" id="{2836E032-3542-1CD1-A6E0-C1C2EBA9BB9B}"/>
              </a:ext>
            </a:extLst>
          </p:cNvPr>
          <p:cNvGraphicFramePr/>
          <p:nvPr>
            <p:custDataLst>
              <p:tags r:id="rId19"/>
            </p:custDataLst>
          </p:nvPr>
        </p:nvGraphicFramePr>
        <p:xfrm>
          <a:off x="4659313" y="2733675"/>
          <a:ext cx="4648200" cy="3409950"/>
        </p:xfrm>
        <a:graphic>
          <a:graphicData uri="http://schemas.openxmlformats.org/drawingml/2006/chart">
            <c:chart xmlns:c="http://schemas.openxmlformats.org/drawingml/2006/chart" xmlns:r="http://schemas.openxmlformats.org/officeDocument/2006/relationships" r:id="rId54"/>
          </a:graphicData>
        </a:graphic>
      </p:graphicFrame>
      <p:sp>
        <p:nvSpPr>
          <p:cNvPr id="30" name="btfpColumnHeaderBoxText223027">
            <a:extLst>
              <a:ext uri="{FF2B5EF4-FFF2-40B4-BE49-F238E27FC236}">
                <a16:creationId xmlns:a16="http://schemas.microsoft.com/office/drawing/2014/main" id="{CA0391C0-5791-03DA-FDE1-306180F44D4F}"/>
              </a:ext>
            </a:extLst>
          </p:cNvPr>
          <p:cNvSpPr txBox="1"/>
          <p:nvPr/>
        </p:nvSpPr>
        <p:spPr bwMode="gray">
          <a:xfrm>
            <a:off x="329184" y="1517904"/>
            <a:ext cx="8595603" cy="503663"/>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LCOE and value-adjusted LCOE (VALCOE)</a:t>
            </a:r>
            <a:r>
              <a:rPr kumimoji="0" lang="en-US" sz="1400" b="1" i="0" u="none" strike="noStrike" kern="1200" cap="none" spc="0" normalizeH="0" baseline="30000" noProof="0" dirty="0">
                <a:ln>
                  <a:noFill/>
                </a:ln>
                <a:solidFill>
                  <a:srgbClr val="000000"/>
                </a:solidFill>
                <a:effectLst/>
                <a:uLnTx/>
                <a:uFillTx/>
                <a:latin typeface="Arial"/>
                <a:ea typeface="+mn-ea"/>
                <a:cs typeface="+mn-cs"/>
              </a:rPr>
              <a:t>1</a:t>
            </a:r>
            <a:r>
              <a:rPr kumimoji="0" lang="en-US" sz="1400" b="1" i="0" u="none" strike="noStrike" kern="1200" cap="none" spc="0" normalizeH="0" baseline="0" noProof="0" dirty="0">
                <a:ln>
                  <a:noFill/>
                </a:ln>
                <a:solidFill>
                  <a:srgbClr val="000000"/>
                </a:solidFill>
                <a:effectLst/>
                <a:uLnTx/>
                <a:uFillTx/>
                <a:latin typeface="Arial"/>
                <a:ea typeface="+mn-ea"/>
                <a:cs typeface="+mn-cs"/>
              </a:rPr>
              <a:t> for solar PV plus battery storage,</a:t>
            </a:r>
            <a:r>
              <a:rPr kumimoji="0" lang="en-US" sz="1400" b="1" i="0" u="none" strike="noStrike" kern="1200" cap="none" spc="0" normalizeH="0" baseline="30000" noProof="0" dirty="0">
                <a:ln>
                  <a:noFill/>
                </a:ln>
                <a:solidFill>
                  <a:srgbClr val="000000"/>
                </a:solidFill>
                <a:effectLst/>
                <a:uLnTx/>
                <a:uFillTx/>
                <a:latin typeface="Arial"/>
                <a:ea typeface="+mn-ea"/>
                <a:cs typeface="+mn-cs"/>
              </a:rPr>
              <a:t>2</a:t>
            </a:r>
            <a:r>
              <a:rPr kumimoji="0" lang="en-US" sz="1400" b="1" i="0" u="none" strike="noStrike" kern="1200" cap="none" spc="0" normalizeH="0" baseline="0" noProof="0" dirty="0">
                <a:ln>
                  <a:noFill/>
                </a:ln>
                <a:solidFill>
                  <a:srgbClr val="000000"/>
                </a:solidFill>
                <a:effectLst/>
                <a:uLnTx/>
                <a:uFillTx/>
                <a:latin typeface="Arial"/>
                <a:ea typeface="+mn-ea"/>
                <a:cs typeface="+mn-cs"/>
              </a:rPr>
              <a:t> coal, and natural gas for China and the United States, </a:t>
            </a:r>
            <a:r>
              <a:rPr kumimoji="0" lang="en-US" sz="1400" b="0" i="0" u="none" strike="noStrike" kern="1200" cap="none" spc="0" normalizeH="0" baseline="0" noProof="0" dirty="0">
                <a:ln>
                  <a:noFill/>
                </a:ln>
                <a:solidFill>
                  <a:srgbClr val="000000"/>
                </a:solidFill>
                <a:effectLst/>
                <a:uLnTx/>
                <a:uFillTx/>
                <a:latin typeface="Arial"/>
                <a:ea typeface="+mn-ea"/>
                <a:cs typeface="+mn-cs"/>
              </a:rPr>
              <a:t>USD/MWh</a:t>
            </a:r>
            <a:endParaRPr kumimoji="0" lang="en-US" sz="1400" b="1" i="0" u="none" strike="noStrike" kern="1200" cap="none" spc="0" normalizeH="0" baseline="0" noProof="0" dirty="0">
              <a:ln>
                <a:noFill/>
              </a:ln>
              <a:solidFill>
                <a:srgbClr val="000000"/>
              </a:solidFill>
              <a:effectLst/>
              <a:uLnTx/>
              <a:uFillTx/>
              <a:latin typeface="Arial"/>
              <a:ea typeface="+mn-ea"/>
              <a:cs typeface="+mn-cs"/>
            </a:endParaRPr>
          </a:p>
        </p:txBody>
      </p:sp>
      <p:sp>
        <p:nvSpPr>
          <p:cNvPr id="47" name="TextBox 46">
            <a:extLst>
              <a:ext uri="{FF2B5EF4-FFF2-40B4-BE49-F238E27FC236}">
                <a16:creationId xmlns:a16="http://schemas.microsoft.com/office/drawing/2014/main" id="{4E12F2B1-F47C-EDA2-9579-45142996C189}"/>
              </a:ext>
            </a:extLst>
          </p:cNvPr>
          <p:cNvSpPr txBox="1"/>
          <p:nvPr/>
        </p:nvSpPr>
        <p:spPr bwMode="gray">
          <a:xfrm>
            <a:off x="776880" y="2378538"/>
            <a:ext cx="569634" cy="288147"/>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China</a:t>
            </a:r>
          </a:p>
        </p:txBody>
      </p:sp>
      <p:cxnSp>
        <p:nvCxnSpPr>
          <p:cNvPr id="49" name="Straight Connector 48">
            <a:extLst>
              <a:ext uri="{FF2B5EF4-FFF2-40B4-BE49-F238E27FC236}">
                <a16:creationId xmlns:a16="http://schemas.microsoft.com/office/drawing/2014/main" id="{B9463FD8-499C-C81E-C8E1-D4952C232FA1}"/>
              </a:ext>
            </a:extLst>
          </p:cNvPr>
          <p:cNvCxnSpPr>
            <a:cxnSpLocks/>
          </p:cNvCxnSpPr>
          <p:nvPr/>
        </p:nvCxnSpPr>
        <p:spPr bwMode="gray">
          <a:xfrm>
            <a:off x="329205" y="2708920"/>
            <a:ext cx="418261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E88284FE-4D00-BCE4-4D27-556AA28E6475}"/>
              </a:ext>
            </a:extLst>
          </p:cNvPr>
          <p:cNvSpPr txBox="1"/>
          <p:nvPr/>
        </p:nvSpPr>
        <p:spPr bwMode="gray">
          <a:xfrm>
            <a:off x="5179335" y="2378538"/>
            <a:ext cx="422158" cy="288147"/>
          </a:xfrm>
          <a:prstGeom prst="rect">
            <a:avLst/>
          </a:prstGeom>
          <a:noFill/>
        </p:spPr>
        <p:txBody>
          <a:bodyPr wrap="non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U.S.</a:t>
            </a:r>
          </a:p>
        </p:txBody>
      </p:sp>
      <p:cxnSp>
        <p:nvCxnSpPr>
          <p:cNvPr id="146" name="Straight Connector 145">
            <a:extLst>
              <a:ext uri="{FF2B5EF4-FFF2-40B4-BE49-F238E27FC236}">
                <a16:creationId xmlns:a16="http://schemas.microsoft.com/office/drawing/2014/main" id="{07F4E159-C763-400B-9FAB-6A4CFE36E3EE}"/>
              </a:ext>
            </a:extLst>
          </p:cNvPr>
          <p:cNvCxnSpPr>
            <a:cxnSpLocks/>
          </p:cNvCxnSpPr>
          <p:nvPr/>
        </p:nvCxnSpPr>
        <p:spPr bwMode="gray">
          <a:xfrm>
            <a:off x="4774205" y="2708920"/>
            <a:ext cx="418261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2C6E9E2-0C2A-5154-98D2-19E91A8212E7}"/>
              </a:ext>
            </a:extLst>
          </p:cNvPr>
          <p:cNvCxnSpPr/>
          <p:nvPr>
            <p:custDataLst>
              <p:tags r:id="rId20"/>
            </p:custDataLst>
          </p:nvPr>
        </p:nvCxnSpPr>
        <p:spPr bwMode="gray">
          <a:xfrm>
            <a:off x="838201" y="3036888"/>
            <a:ext cx="246063"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98F7ABFD-65F9-72DB-F3DB-BF7CA905C14C}"/>
              </a:ext>
            </a:extLst>
          </p:cNvPr>
          <p:cNvCxnSpPr/>
          <p:nvPr>
            <p:custDataLst>
              <p:tags r:id="rId21"/>
            </p:custDataLst>
          </p:nvPr>
        </p:nvCxnSpPr>
        <p:spPr bwMode="gray">
          <a:xfrm>
            <a:off x="838201" y="3240088"/>
            <a:ext cx="246063"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7740E022-DD71-E730-2C27-49F7AFF74154}"/>
              </a:ext>
            </a:extLst>
          </p:cNvPr>
          <p:cNvCxnSpPr/>
          <p:nvPr>
            <p:custDataLst>
              <p:tags r:id="rId22"/>
            </p:custDataLst>
          </p:nvPr>
        </p:nvCxnSpPr>
        <p:spPr bwMode="gray">
          <a:xfrm>
            <a:off x="838201" y="3443288"/>
            <a:ext cx="246063"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F95405E4-850E-0C0A-B185-C5832DE4EEE7}"/>
              </a:ext>
            </a:extLst>
          </p:cNvPr>
          <p:cNvCxnSpPr/>
          <p:nvPr>
            <p:custDataLst>
              <p:tags r:id="rId23"/>
            </p:custDataLst>
          </p:nvPr>
        </p:nvCxnSpPr>
        <p:spPr bwMode="gray">
          <a:xfrm>
            <a:off x="838201" y="3646488"/>
            <a:ext cx="246063" cy="0"/>
          </a:xfrm>
          <a:prstGeom prst="line">
            <a:avLst/>
          </a:prstGeom>
          <a:ln w="19050" cap="rnd"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4" name="Oval 23">
            <a:extLst>
              <a:ext uri="{FF2B5EF4-FFF2-40B4-BE49-F238E27FC236}">
                <a16:creationId xmlns:a16="http://schemas.microsoft.com/office/drawing/2014/main" id="{CBE9459B-32A4-35E2-18FD-55790CBE6978}"/>
              </a:ext>
            </a:extLst>
          </p:cNvPr>
          <p:cNvSpPr/>
          <p:nvPr>
            <p:custDataLst>
              <p:tags r:id="rId24"/>
            </p:custDataLst>
          </p:nvPr>
        </p:nvSpPr>
        <p:spPr bwMode="auto">
          <a:xfrm>
            <a:off x="922338" y="2998788"/>
            <a:ext cx="76200" cy="76200"/>
          </a:xfrm>
          <a:prstGeom prst="ellipse">
            <a:avLst/>
          </a:prstGeom>
          <a:solidFill>
            <a:schemeClr val="accent1"/>
          </a:solidFill>
          <a:ln w="9525" cap="flat" cmpd="sng" algn="ctr">
            <a:solidFill>
              <a:schemeClr val="accent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 name="Oval 26">
            <a:extLst>
              <a:ext uri="{FF2B5EF4-FFF2-40B4-BE49-F238E27FC236}">
                <a16:creationId xmlns:a16="http://schemas.microsoft.com/office/drawing/2014/main" id="{544A191A-2E28-48E2-3CB9-B1C45BB4C5BC}"/>
              </a:ext>
            </a:extLst>
          </p:cNvPr>
          <p:cNvSpPr/>
          <p:nvPr>
            <p:custDataLst>
              <p:tags r:id="rId25"/>
            </p:custDataLst>
          </p:nvPr>
        </p:nvSpPr>
        <p:spPr bwMode="auto">
          <a:xfrm>
            <a:off x="922338" y="3201988"/>
            <a:ext cx="76200" cy="76200"/>
          </a:xfrm>
          <a:prstGeom prst="ellipse">
            <a:avLst/>
          </a:prstGeom>
          <a:solidFill>
            <a:schemeClr val="accent2"/>
          </a:solidFill>
          <a:ln w="9525" cap="flat" cmpd="sng" algn="ctr">
            <a:solidFill>
              <a:schemeClr val="accent2"/>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9" name="Oval 28">
            <a:extLst>
              <a:ext uri="{FF2B5EF4-FFF2-40B4-BE49-F238E27FC236}">
                <a16:creationId xmlns:a16="http://schemas.microsoft.com/office/drawing/2014/main" id="{29A7A414-4CD1-D0DC-9713-DC1B450DBED6}"/>
              </a:ext>
            </a:extLst>
          </p:cNvPr>
          <p:cNvSpPr/>
          <p:nvPr>
            <p:custDataLst>
              <p:tags r:id="rId26"/>
            </p:custDataLst>
          </p:nvPr>
        </p:nvSpPr>
        <p:spPr bwMode="auto">
          <a:xfrm>
            <a:off x="922338" y="3405188"/>
            <a:ext cx="76200" cy="76200"/>
          </a:xfrm>
          <a:prstGeom prst="ellipse">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2" name="Oval 31">
            <a:extLst>
              <a:ext uri="{FF2B5EF4-FFF2-40B4-BE49-F238E27FC236}">
                <a16:creationId xmlns:a16="http://schemas.microsoft.com/office/drawing/2014/main" id="{C6543209-7A7C-812C-A2A2-53F4D759121D}"/>
              </a:ext>
            </a:extLst>
          </p:cNvPr>
          <p:cNvSpPr/>
          <p:nvPr>
            <p:custDataLst>
              <p:tags r:id="rId27"/>
            </p:custDataLst>
          </p:nvPr>
        </p:nvSpPr>
        <p:spPr bwMode="auto">
          <a:xfrm>
            <a:off x="922338" y="3608388"/>
            <a:ext cx="76200" cy="76200"/>
          </a:xfrm>
          <a:prstGeom prst="ellipse">
            <a:avLst/>
          </a:prstGeom>
          <a:solidFill>
            <a:schemeClr val="bg2"/>
          </a:solidFill>
          <a:ln w="9525" cap="flat" cmpd="sng" algn="ctr">
            <a:solidFill>
              <a:schemeClr val="bg2"/>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auto">
          <a:xfrm>
            <a:off x="1144588" y="2965450"/>
            <a:ext cx="1868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lt"/>
                <a:cs typeface="Arial"/>
              </a:rPr>
              <a:t>Solar PV with storage (</a:t>
            </a:r>
            <a:r>
              <a:rPr kumimoji="0" lang="en-US" sz="1000" b="0" i="0" u="none" strike="noStrike" kern="1200" cap="none" spc="0" normalizeH="0" baseline="0" noProof="0" err="1">
                <a:ln>
                  <a:noFill/>
                </a:ln>
                <a:solidFill>
                  <a:srgbClr val="000000"/>
                </a:solidFill>
                <a:effectLst/>
                <a:uLnTx/>
                <a:uFillTx/>
                <a:latin typeface="Arial"/>
                <a:ea typeface="+mn-lt"/>
                <a:cs typeface="Arial"/>
              </a:rPr>
              <a:t>VALCOE</a:t>
            </a:r>
            <a:r>
              <a:rPr kumimoji="0" lang="en-US" sz="1000" b="0" i="0" u="none" strike="noStrike" kern="1200" cap="none" spc="0" normalizeH="0" baseline="0" noProof="0">
                <a:ln>
                  <a:noFill/>
                </a:ln>
                <a:solidFill>
                  <a:srgbClr val="000000"/>
                </a:solidFill>
                <a:effectLst/>
                <a:uLnTx/>
                <a:uFillTx/>
                <a:latin typeface="Arial"/>
                <a:ea typeface="+mn-lt"/>
                <a:cs typeface="Arial"/>
              </a:rPr>
              <a:t>)</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auto">
          <a:xfrm>
            <a:off x="1144588" y="3168650"/>
            <a:ext cx="893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DAFC372-EDD6-456F-9273-63FEFF3CDA87}" type="datetime'''''''''C''o''''al ''''''(V''''''A''LC''O''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Coal (VALCOE)</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1144588" y="3371850"/>
            <a:ext cx="1700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lt"/>
                <a:cs typeface="Arial"/>
              </a:rPr>
              <a:t>Solar PV with storage (LCOE)</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auto">
          <a:xfrm>
            <a:off x="1144587" y="3575050"/>
            <a:ext cx="725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2361252-578B-4143-BB66-B077227EBAB1}" type="datetime'Co''a''''''''''''''''l'''''''' ''(''''''L''''''C''''''''O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Coal (LCOE</a:t>
            </a:fld>
            <a:r>
              <a:rPr kumimoji="0" lang="en-US" altLang="en-US" sz="1000" b="0" i="0" u="none" strike="noStrike" kern="1200" cap="none" spc="0" normalizeH="0" baseline="0" noProof="0">
                <a:ln>
                  <a:noFill/>
                </a:ln>
                <a:solidFill>
                  <a:srgbClr val="000000"/>
                </a:solidFill>
                <a:effectLst/>
                <a:uLnTx/>
                <a:uFillTx/>
                <a:latin typeface="Arial"/>
                <a:ea typeface="+mn-ea"/>
                <a:cs typeface="+mn-cs"/>
              </a:rPr>
              <a:t>)</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43" name="Straight Connector 42">
            <a:extLst>
              <a:ext uri="{FF2B5EF4-FFF2-40B4-BE49-F238E27FC236}">
                <a16:creationId xmlns:a16="http://schemas.microsoft.com/office/drawing/2014/main" id="{CDBB12F4-60D6-970D-4ECB-9C1FB20F5D4B}"/>
              </a:ext>
            </a:extLst>
          </p:cNvPr>
          <p:cNvCxnSpPr/>
          <p:nvPr>
            <p:custDataLst>
              <p:tags r:id="rId32"/>
            </p:custDataLst>
          </p:nvPr>
        </p:nvCxnSpPr>
        <p:spPr bwMode="gray">
          <a:xfrm>
            <a:off x="5238751" y="3036888"/>
            <a:ext cx="246063"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E8D2088F-A7BF-B805-6F32-591876EA81B2}"/>
              </a:ext>
            </a:extLst>
          </p:cNvPr>
          <p:cNvCxnSpPr/>
          <p:nvPr>
            <p:custDataLst>
              <p:tags r:id="rId33"/>
            </p:custDataLst>
          </p:nvPr>
        </p:nvCxnSpPr>
        <p:spPr bwMode="gray">
          <a:xfrm>
            <a:off x="5238751" y="3240088"/>
            <a:ext cx="246063"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92D5CEA7-C8C7-1A6B-EA17-725112C42630}"/>
              </a:ext>
            </a:extLst>
          </p:cNvPr>
          <p:cNvCxnSpPr/>
          <p:nvPr>
            <p:custDataLst>
              <p:tags r:id="rId34"/>
            </p:custDataLst>
          </p:nvPr>
        </p:nvCxnSpPr>
        <p:spPr bwMode="gray">
          <a:xfrm>
            <a:off x="5238751" y="3443288"/>
            <a:ext cx="246063"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DB2634D6-7FE1-E40F-7864-35CAC990CEAA}"/>
              </a:ext>
            </a:extLst>
          </p:cNvPr>
          <p:cNvCxnSpPr/>
          <p:nvPr>
            <p:custDataLst>
              <p:tags r:id="rId35"/>
            </p:custDataLst>
          </p:nvPr>
        </p:nvCxnSpPr>
        <p:spPr bwMode="gray">
          <a:xfrm>
            <a:off x="5238751" y="3646488"/>
            <a:ext cx="246063" cy="0"/>
          </a:xfrm>
          <a:prstGeom prst="line">
            <a:avLst/>
          </a:prstGeom>
          <a:ln w="19050" cap="rnd" cmpd="sng" algn="ctr">
            <a:solidFill>
              <a:srgbClr val="007770"/>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4" name="Oval 43">
            <a:extLst>
              <a:ext uri="{FF2B5EF4-FFF2-40B4-BE49-F238E27FC236}">
                <a16:creationId xmlns:a16="http://schemas.microsoft.com/office/drawing/2014/main" id="{3376340D-F4F0-4D17-433B-1BEA3FE05461}"/>
              </a:ext>
            </a:extLst>
          </p:cNvPr>
          <p:cNvSpPr/>
          <p:nvPr>
            <p:custDataLst>
              <p:tags r:id="rId36"/>
            </p:custDataLst>
          </p:nvPr>
        </p:nvSpPr>
        <p:spPr bwMode="auto">
          <a:xfrm>
            <a:off x="5322888" y="2998788"/>
            <a:ext cx="76200" cy="76200"/>
          </a:xfrm>
          <a:prstGeom prst="ellipse">
            <a:avLst/>
          </a:prstGeom>
          <a:solidFill>
            <a:schemeClr val="accent1"/>
          </a:solidFill>
          <a:ln w="9525" cap="flat" cmpd="sng" algn="ctr">
            <a:solidFill>
              <a:schemeClr val="accent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6" name="Oval 45">
            <a:extLst>
              <a:ext uri="{FF2B5EF4-FFF2-40B4-BE49-F238E27FC236}">
                <a16:creationId xmlns:a16="http://schemas.microsoft.com/office/drawing/2014/main" id="{8D55509B-2917-800D-ACB7-33C51A8F87C0}"/>
              </a:ext>
            </a:extLst>
          </p:cNvPr>
          <p:cNvSpPr/>
          <p:nvPr>
            <p:custDataLst>
              <p:tags r:id="rId37"/>
            </p:custDataLst>
          </p:nvPr>
        </p:nvSpPr>
        <p:spPr bwMode="auto">
          <a:xfrm>
            <a:off x="5322888" y="3201988"/>
            <a:ext cx="76200" cy="76200"/>
          </a:xfrm>
          <a:prstGeom prst="ellipse">
            <a:avLst/>
          </a:prstGeom>
          <a:solidFill>
            <a:schemeClr val="accent6"/>
          </a:solidFill>
          <a:ln w="9525" cap="flat"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0" name="Oval 49">
            <a:extLst>
              <a:ext uri="{FF2B5EF4-FFF2-40B4-BE49-F238E27FC236}">
                <a16:creationId xmlns:a16="http://schemas.microsoft.com/office/drawing/2014/main" id="{F916FEC1-0392-BFDB-2ADA-03AABC5C5B11}"/>
              </a:ext>
            </a:extLst>
          </p:cNvPr>
          <p:cNvSpPr/>
          <p:nvPr>
            <p:custDataLst>
              <p:tags r:id="rId38"/>
            </p:custDataLst>
          </p:nvPr>
        </p:nvSpPr>
        <p:spPr bwMode="auto">
          <a:xfrm>
            <a:off x="5322888" y="3405188"/>
            <a:ext cx="76200" cy="76200"/>
          </a:xfrm>
          <a:prstGeom prst="ellipse">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2" name="Oval 51">
            <a:extLst>
              <a:ext uri="{FF2B5EF4-FFF2-40B4-BE49-F238E27FC236}">
                <a16:creationId xmlns:a16="http://schemas.microsoft.com/office/drawing/2014/main" id="{96278368-6DCF-2819-903A-3575CE4E837C}"/>
              </a:ext>
            </a:extLst>
          </p:cNvPr>
          <p:cNvSpPr/>
          <p:nvPr>
            <p:custDataLst>
              <p:tags r:id="rId39"/>
            </p:custDataLst>
          </p:nvPr>
        </p:nvSpPr>
        <p:spPr bwMode="auto">
          <a:xfrm>
            <a:off x="5322888" y="3608388"/>
            <a:ext cx="76200" cy="76200"/>
          </a:xfrm>
          <a:prstGeom prst="ellipse">
            <a:avLst/>
          </a:prstGeom>
          <a:solidFill>
            <a:srgbClr val="007770"/>
          </a:solidFill>
          <a:ln w="9525" cap="flat" cmpd="sng" algn="ctr">
            <a:solidFill>
              <a:srgbClr val="007770"/>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auto">
          <a:xfrm>
            <a:off x="5545138" y="2965450"/>
            <a:ext cx="15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altLang="en-US" sz="1000" b="0" i="0" u="none" strike="noStrike" kern="1200" cap="none" spc="0" normalizeH="0" baseline="0" noProof="0">
              <a:ln>
                <a:noFill/>
              </a:ln>
              <a:solidFill>
                <a:srgbClr val="000000"/>
              </a:solidFill>
              <a:effectLst/>
              <a:uLnTx/>
              <a:uFillTx/>
              <a:latin typeface="Arial"/>
              <a:ea typeface="+mn-ea"/>
              <a:cs typeface="Arial"/>
            </a:endParaRPr>
          </a:p>
        </p:txBody>
      </p:sp>
      <p:sp>
        <p:nvSpPr>
          <p:cNvPr id="39"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auto">
          <a:xfrm>
            <a:off x="5545138" y="3168650"/>
            <a:ext cx="865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D210536-C5F7-4EDA-BAA2-1ACF296954F1}" type="datetime'''''''G''''''''a''s'' ''(''''VA''L''''''C''O''''''''''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Gas (VALCOE)</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 Placeholder 10">
            <a:extLst>
              <a:ext uri="{FF2B5EF4-FFF2-40B4-BE49-F238E27FC236}">
                <a16:creationId xmlns:a16="http://schemas.microsoft.com/office/drawing/2014/main" id="{115DFB91-512B-3844-A114-92FBEDCA92F2}"/>
              </a:ext>
            </a:extLst>
          </p:cNvPr>
          <p:cNvSpPr>
            <a:spLocks noGrp="1"/>
          </p:cNvSpPr>
          <p:nvPr>
            <p:custDataLst>
              <p:tags r:id="rId42"/>
            </p:custDataLst>
          </p:nvPr>
        </p:nvSpPr>
        <p:spPr bwMode="auto">
          <a:xfrm>
            <a:off x="5545138" y="3371850"/>
            <a:ext cx="1679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marR="0" lvl="0" indent="-180975"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Solar PV with storage (LCOE)</a:t>
            </a:r>
          </a:p>
        </p:txBody>
      </p:sp>
      <p:sp>
        <p:nvSpPr>
          <p:cNvPr id="41" name="Text Placeholder 10">
            <a:extLst>
              <a:ext uri="{FF2B5EF4-FFF2-40B4-BE49-F238E27FC236}">
                <a16:creationId xmlns:a16="http://schemas.microsoft.com/office/drawing/2014/main" id="{115DFB91-512B-3844-A114-92FBEDCA92F2}"/>
              </a:ext>
            </a:extLst>
          </p:cNvPr>
          <p:cNvSpPr>
            <a:spLocks noGrp="1"/>
          </p:cNvSpPr>
          <p:nvPr>
            <p:custDataLst>
              <p:tags r:id="rId43"/>
            </p:custDataLst>
          </p:nvPr>
        </p:nvSpPr>
        <p:spPr bwMode="auto">
          <a:xfrm>
            <a:off x="5545139" y="3575050"/>
            <a:ext cx="696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6EDE69-BBC0-4097-B2F2-BEFB5F79A2D8}" type="datetime'''G''''''a''s'''''''''' ''(''''''L''''CO''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Gas (LCOE)</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Utility</a:t>
            </a:r>
          </a:p>
        </p:txBody>
      </p:sp>
      <p:sp>
        <p:nvSpPr>
          <p:cNvPr id="8" name="Text Placeholder 10">
            <a:extLst>
              <a:ext uri="{FF2B5EF4-FFF2-40B4-BE49-F238E27FC236}">
                <a16:creationId xmlns:a16="http://schemas.microsoft.com/office/drawing/2014/main" id="{B7D7D6F9-9F53-1D94-6CEE-8AA36E01490E}"/>
              </a:ext>
            </a:extLst>
          </p:cNvPr>
          <p:cNvSpPr>
            <a:spLocks noGrp="1"/>
          </p:cNvSpPr>
          <p:nvPr/>
        </p:nvSpPr>
        <p:spPr bwMode="auto">
          <a:xfrm>
            <a:off x="5545138" y="2965449"/>
            <a:ext cx="1868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lt"/>
                <a:cs typeface="Arial"/>
              </a:rPr>
              <a:t>Solar PV with storage (VALCOE)</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208848844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8B6ED80-12ED-6AC6-C1E1-3E82E94BCE0D}"/>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7" name="think-cell data - do not delete" hidden="1">
                        <a:extLst>
                          <a:ext uri="{FF2B5EF4-FFF2-40B4-BE49-F238E27FC236}">
                            <a16:creationId xmlns:a16="http://schemas.microsoft.com/office/drawing/2014/main" id="{18B6ED80-12ED-6AC6-C1E1-3E82E94BCE0D}"/>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474C37E8-55E4-8C99-6861-CFA7B82A7772}"/>
              </a:ext>
            </a:extLst>
          </p:cNvPr>
          <p:cNvSpPr>
            <a:spLocks noGrp="1"/>
          </p:cNvSpPr>
          <p:nvPr>
            <p:ph type="title"/>
          </p:nvPr>
        </p:nvSpPr>
        <p:spPr/>
        <p:txBody>
          <a:bodyPr vert="horz">
            <a:noAutofit/>
          </a:bodyPr>
          <a:lstStyle/>
          <a:p>
            <a:r>
              <a:rPr lang="en-US"/>
              <a:t>…requiring strong government supports through policy and incentives to drive investments </a:t>
            </a:r>
          </a:p>
        </p:txBody>
      </p:sp>
      <p:sp>
        <p:nvSpPr>
          <p:cNvPr id="10"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8" y="6419088"/>
            <a:ext cx="9078168"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ea typeface="+mn-lt"/>
                <a:cs typeface="+mn-lt"/>
                <a:hlinkClick r:id="rId8"/>
              </a:rPr>
              <a:t>IEA</a:t>
            </a:r>
            <a:r>
              <a:rPr lang="en-US" sz="800" dirty="0">
                <a:solidFill>
                  <a:srgbClr val="000000"/>
                </a:solidFill>
                <a:ea typeface="+mn-lt"/>
                <a:cs typeface="+mn-lt"/>
              </a:rPr>
              <a:t> (2024); </a:t>
            </a:r>
            <a:r>
              <a:rPr lang="en-US" sz="800" dirty="0">
                <a:solidFill>
                  <a:srgbClr val="000000"/>
                </a:solidFill>
                <a:ea typeface="+mn-lt"/>
                <a:cs typeface="+mn-lt"/>
                <a:hlinkClick r:id="rId9"/>
              </a:rPr>
              <a:t>U.S. RPS</a:t>
            </a:r>
            <a:r>
              <a:rPr lang="en-US" sz="800" dirty="0">
                <a:solidFill>
                  <a:srgbClr val="000000"/>
                </a:solidFill>
                <a:ea typeface="+mn-lt"/>
                <a:cs typeface="+mn-lt"/>
              </a:rPr>
              <a:t> (2021); </a:t>
            </a:r>
            <a:r>
              <a:rPr lang="en-US" sz="800" dirty="0">
                <a:solidFill>
                  <a:srgbClr val="000000"/>
                </a:solidFill>
                <a:ea typeface="+mn-lt"/>
                <a:cs typeface="+mn-lt"/>
                <a:hlinkClick r:id="rId10"/>
              </a:rPr>
              <a:t>FERC Order</a:t>
            </a:r>
            <a:r>
              <a:rPr lang="en-US" sz="800" dirty="0">
                <a:solidFill>
                  <a:srgbClr val="000000"/>
                </a:solidFill>
                <a:ea typeface="+mn-lt"/>
                <a:cs typeface="+mn-lt"/>
              </a:rPr>
              <a:t> (2018); </a:t>
            </a:r>
            <a:r>
              <a:rPr lang="en-US" sz="800" dirty="0">
                <a:solidFill>
                  <a:srgbClr val="000000"/>
                </a:solidFill>
                <a:ea typeface="+mn-lt"/>
                <a:cs typeface="+mn-lt"/>
                <a:hlinkClick r:id="rId11"/>
              </a:rPr>
              <a:t>Net-Zero Industry Act</a:t>
            </a:r>
            <a:r>
              <a:rPr lang="en-US" sz="800" dirty="0">
                <a:solidFill>
                  <a:srgbClr val="000000"/>
                </a:solidFill>
                <a:ea typeface="+mn-lt"/>
                <a:cs typeface="+mn-lt"/>
              </a:rPr>
              <a:t> (2023); </a:t>
            </a:r>
            <a:r>
              <a:rPr lang="en-US" sz="800" dirty="0">
                <a:solidFill>
                  <a:srgbClr val="000000"/>
                </a:solidFill>
                <a:ea typeface="+mn-lt"/>
                <a:cs typeface="+mn-lt"/>
                <a:hlinkClick r:id="rId12"/>
              </a:rPr>
              <a:t>RE Directive</a:t>
            </a:r>
            <a:r>
              <a:rPr lang="en-US" sz="800" dirty="0">
                <a:solidFill>
                  <a:srgbClr val="000000"/>
                </a:solidFill>
                <a:ea typeface="+mn-lt"/>
                <a:cs typeface="+mn-lt"/>
              </a:rPr>
              <a:t> (2023); </a:t>
            </a:r>
            <a:r>
              <a:rPr lang="en-US" sz="800" dirty="0">
                <a:solidFill>
                  <a:srgbClr val="000000"/>
                </a:solidFill>
                <a:ea typeface="+mn-lt"/>
                <a:cs typeface="+mn-lt"/>
                <a:hlinkClick r:id="rId13"/>
              </a:rPr>
              <a:t>EU Green Deal</a:t>
            </a:r>
            <a:r>
              <a:rPr lang="en-US" sz="800" dirty="0">
                <a:solidFill>
                  <a:srgbClr val="000000"/>
                </a:solidFill>
                <a:ea typeface="+mn-lt"/>
                <a:cs typeface="+mn-lt"/>
              </a:rPr>
              <a:t> (2019); </a:t>
            </a:r>
            <a:r>
              <a:rPr lang="en-US" sz="800" dirty="0">
                <a:solidFill>
                  <a:srgbClr val="000000"/>
                </a:solidFill>
                <a:ea typeface="+mn-lt"/>
                <a:cs typeface="+mn-lt"/>
                <a:hlinkClick r:id="rId14"/>
              </a:rPr>
              <a:t>MoP</a:t>
            </a:r>
            <a:r>
              <a:rPr lang="en-US" sz="800" dirty="0">
                <a:solidFill>
                  <a:srgbClr val="000000"/>
                </a:solidFill>
                <a:ea typeface="+mn-lt"/>
                <a:cs typeface="+mn-lt"/>
              </a:rPr>
              <a:t> (2023); </a:t>
            </a:r>
            <a:r>
              <a:rPr lang="en-US" sz="800" dirty="0">
                <a:hlinkClick r:id="rId15"/>
              </a:rPr>
              <a:t>MoP</a:t>
            </a:r>
            <a:r>
              <a:rPr lang="en-US" sz="800" dirty="0"/>
              <a:t> (2024)</a:t>
            </a:r>
            <a:r>
              <a:rPr lang="en-US" sz="800" dirty="0">
                <a:solidFill>
                  <a:srgbClr val="000000"/>
                </a:solidFill>
                <a:ea typeface="+mn-lt"/>
                <a:cs typeface="+mn-lt"/>
              </a:rPr>
              <a:t>; </a:t>
            </a:r>
            <a:r>
              <a:rPr lang="en-US" sz="800" dirty="0">
                <a:hlinkClick r:id="rId16"/>
              </a:rPr>
              <a:t>MoP</a:t>
            </a:r>
            <a:r>
              <a:rPr lang="en-US" sz="800" dirty="0"/>
              <a:t> (2022); </a:t>
            </a:r>
            <a:r>
              <a:rPr lang="en-US" sz="800" dirty="0">
                <a:hlinkClick r:id="rId17"/>
              </a:rPr>
              <a:t>Apko Worldwide</a:t>
            </a:r>
            <a:r>
              <a:rPr lang="en-US" sz="800" dirty="0"/>
              <a:t> (2024); </a:t>
            </a:r>
            <a:r>
              <a:rPr lang="en-US" sz="800" dirty="0">
                <a:solidFill>
                  <a:srgbClr val="000000"/>
                </a:solidFill>
                <a:ea typeface="+mn-lt"/>
                <a:cs typeface="+mn-lt"/>
                <a:hlinkClick r:id="rId18"/>
              </a:rPr>
              <a:t>IHA</a:t>
            </a:r>
            <a:r>
              <a:rPr lang="en-US" sz="800" dirty="0">
                <a:solidFill>
                  <a:srgbClr val="000000"/>
                </a:solidFill>
                <a:ea typeface="+mn-lt"/>
                <a:cs typeface="+mn-lt"/>
              </a:rPr>
              <a:t> (2024); </a:t>
            </a:r>
            <a:r>
              <a:rPr lang="en-US" sz="800" dirty="0">
                <a:solidFill>
                  <a:srgbClr val="000000"/>
                </a:solidFill>
                <a:ea typeface="+mn-lt"/>
                <a:cs typeface="+mn-lt"/>
                <a:hlinkClick r:id="rId19"/>
              </a:rPr>
              <a:t>BNEF</a:t>
            </a:r>
            <a:r>
              <a:rPr lang="en-US" sz="800" dirty="0">
                <a:solidFill>
                  <a:srgbClr val="000000"/>
                </a:solidFill>
                <a:ea typeface="+mn-lt"/>
                <a:cs typeface="+mn-lt"/>
              </a:rPr>
              <a:t> (2024).</a:t>
            </a:r>
            <a:endParaRPr lang="en-US" sz="800" dirty="0">
              <a:cs typeface="Arial"/>
            </a:endParaRPr>
          </a:p>
          <a:p>
            <a:r>
              <a:rPr lang="en-US" sz="800" dirty="0">
                <a:solidFill>
                  <a:srgbClr val="000000"/>
                </a:solidFill>
              </a:rPr>
              <a:t>Credit: Shailesh Mishra,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0"/>
              </a:rPr>
              <a:t>Gernot Wagner</a:t>
            </a:r>
            <a:r>
              <a:rPr lang="en-US" sz="800" dirty="0">
                <a:solidFill>
                  <a:srgbClr val="000000"/>
                </a:solidFill>
              </a:rPr>
              <a:t>. </a:t>
            </a:r>
            <a:r>
              <a:rPr lang="en-US" sz="800" dirty="0">
                <a:solidFill>
                  <a:srgbClr val="000000"/>
                </a:solidFill>
                <a:hlinkClick r:id="rId2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2"/>
              </a:rPr>
              <a:t>Storing Energy</a:t>
            </a:r>
            <a:r>
              <a:rPr lang="en-US" sz="800" dirty="0">
                <a:solidFill>
                  <a:srgbClr val="000000"/>
                </a:solidFill>
              </a:rPr>
              <a:t>” (4 March 2025). </a:t>
            </a:r>
            <a:endParaRPr lang="en-US" sz="800" dirty="0">
              <a:solidFill>
                <a:srgbClr val="000000"/>
              </a:solidFill>
              <a:cs typeface="Arial"/>
            </a:endParaRPr>
          </a:p>
        </p:txBody>
      </p:sp>
      <p:sp>
        <p:nvSpPr>
          <p:cNvPr id="11" name="Rectangle 10">
            <a:extLst>
              <a:ext uri="{FF2B5EF4-FFF2-40B4-BE49-F238E27FC236}">
                <a16:creationId xmlns:a16="http://schemas.microsoft.com/office/drawing/2014/main" id="{5EF0100F-96EA-69BA-61CD-CC66736F995A}"/>
              </a:ext>
            </a:extLst>
          </p:cNvPr>
          <p:cNvSpPr/>
          <p:nvPr/>
        </p:nvSpPr>
        <p:spPr bwMode="gray">
          <a:xfrm>
            <a:off x="10159850" y="2409158"/>
            <a:ext cx="1332148" cy="1492911"/>
          </a:xfrm>
          <a:prstGeom prst="rect">
            <a:avLst/>
          </a:prstGeom>
          <a:solidFill>
            <a:srgbClr val="FFC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a:solidFill>
                  <a:schemeClr val="tx1"/>
                </a:solidFill>
              </a:rPr>
              <a:t>Observation:</a:t>
            </a:r>
          </a:p>
          <a:p>
            <a:pPr marL="0" indent="0">
              <a:buNone/>
            </a:pPr>
            <a:endParaRPr lang="en-US" sz="1100">
              <a:solidFill>
                <a:schemeClr val="tx1"/>
              </a:solidFill>
            </a:endParaRPr>
          </a:p>
          <a:p>
            <a:pPr marL="0" indent="0">
              <a:buNone/>
            </a:pPr>
            <a:r>
              <a:rPr lang="en-US" sz="1100">
                <a:solidFill>
                  <a:schemeClr val="tx1"/>
                </a:solidFill>
              </a:rPr>
              <a:t>Add the significance of energy storage </a:t>
            </a:r>
          </a:p>
          <a:p>
            <a:pPr marL="0" indent="0">
              <a:buNone/>
            </a:pPr>
            <a:endParaRPr lang="en-US" sz="1100">
              <a:solidFill>
                <a:schemeClr val="tx1"/>
              </a:solidFill>
            </a:endParaRPr>
          </a:p>
          <a:p>
            <a:pPr marL="0" indent="0">
              <a:buNone/>
            </a:pPr>
            <a:r>
              <a:rPr lang="en-US" sz="1100">
                <a:solidFill>
                  <a:schemeClr val="tx1"/>
                </a:solidFill>
              </a:rPr>
              <a:t>Add the key highlight from each country</a:t>
            </a:r>
          </a:p>
          <a:p>
            <a:pPr marL="0" indent="0">
              <a:buNone/>
            </a:pPr>
            <a:endParaRPr lang="en-US" sz="1100">
              <a:solidFill>
                <a:schemeClr val="tx1"/>
              </a:solidFill>
            </a:endParaRPr>
          </a:p>
          <a:p>
            <a:pPr marL="0" indent="0">
              <a:buNone/>
            </a:pPr>
            <a:endParaRPr lang="en-US" sz="1100">
              <a:solidFill>
                <a:schemeClr val="tx1"/>
              </a:solidFill>
            </a:endParaRPr>
          </a:p>
        </p:txBody>
      </p:sp>
      <p:graphicFrame>
        <p:nvGraphicFramePr>
          <p:cNvPr id="12" name="Table 11">
            <a:extLst>
              <a:ext uri="{FF2B5EF4-FFF2-40B4-BE49-F238E27FC236}">
                <a16:creationId xmlns:a16="http://schemas.microsoft.com/office/drawing/2014/main" id="{F94026DC-995E-87BB-E667-90133E10E6B7}"/>
              </a:ext>
            </a:extLst>
          </p:cNvPr>
          <p:cNvGraphicFramePr>
            <a:graphicFrameLocks noGrp="1"/>
          </p:cNvGraphicFramePr>
          <p:nvPr>
            <p:extLst>
              <p:ext uri="{D42A27DB-BD31-4B8C-83A1-F6EECF244321}">
                <p14:modId xmlns:p14="http://schemas.microsoft.com/office/powerpoint/2010/main" val="2529553434"/>
              </p:ext>
            </p:extLst>
          </p:nvPr>
        </p:nvGraphicFramePr>
        <p:xfrm>
          <a:off x="410673" y="1988656"/>
          <a:ext cx="8920897" cy="4155440"/>
        </p:xfrm>
        <a:graphic>
          <a:graphicData uri="http://schemas.openxmlformats.org/drawingml/2006/table">
            <a:tbl>
              <a:tblPr firstRow="1" bandRow="1">
                <a:tableStyleId>{2D5ABB26-0587-4C30-8999-92F81FD0307C}</a:tableStyleId>
              </a:tblPr>
              <a:tblGrid>
                <a:gridCol w="968803">
                  <a:extLst>
                    <a:ext uri="{9D8B030D-6E8A-4147-A177-3AD203B41FA5}">
                      <a16:colId xmlns:a16="http://schemas.microsoft.com/office/drawing/2014/main" val="2445533242"/>
                    </a:ext>
                  </a:extLst>
                </a:gridCol>
                <a:gridCol w="1640712">
                  <a:extLst>
                    <a:ext uri="{9D8B030D-6E8A-4147-A177-3AD203B41FA5}">
                      <a16:colId xmlns:a16="http://schemas.microsoft.com/office/drawing/2014/main" val="199827042"/>
                    </a:ext>
                  </a:extLst>
                </a:gridCol>
                <a:gridCol w="1575164">
                  <a:extLst>
                    <a:ext uri="{9D8B030D-6E8A-4147-A177-3AD203B41FA5}">
                      <a16:colId xmlns:a16="http://schemas.microsoft.com/office/drawing/2014/main" val="3225215853"/>
                    </a:ext>
                  </a:extLst>
                </a:gridCol>
                <a:gridCol w="1762586">
                  <a:extLst>
                    <a:ext uri="{9D8B030D-6E8A-4147-A177-3AD203B41FA5}">
                      <a16:colId xmlns:a16="http://schemas.microsoft.com/office/drawing/2014/main" val="399033772"/>
                    </a:ext>
                  </a:extLst>
                </a:gridCol>
                <a:gridCol w="1486816">
                  <a:extLst>
                    <a:ext uri="{9D8B030D-6E8A-4147-A177-3AD203B41FA5}">
                      <a16:colId xmlns:a16="http://schemas.microsoft.com/office/drawing/2014/main" val="3178228957"/>
                    </a:ext>
                  </a:extLst>
                </a:gridCol>
                <a:gridCol w="1486816">
                  <a:extLst>
                    <a:ext uri="{9D8B030D-6E8A-4147-A177-3AD203B41FA5}">
                      <a16:colId xmlns:a16="http://schemas.microsoft.com/office/drawing/2014/main" val="2662094378"/>
                    </a:ext>
                  </a:extLst>
                </a:gridCol>
              </a:tblGrid>
              <a:tr h="180020">
                <a:tc>
                  <a:txBody>
                    <a:bodyPr/>
                    <a:lstStyle/>
                    <a:p>
                      <a:pPr marL="0" indent="0">
                        <a:buFontTx/>
                        <a:buNone/>
                      </a:pPr>
                      <a:endParaRPr lang="en-US" sz="1000" b="1"/>
                    </a:p>
                  </a:txBody>
                  <a:tcPr>
                    <a:lnB w="12700" cap="flat" cmpd="sng" algn="ctr">
                      <a:solidFill>
                        <a:schemeClr val="tx1"/>
                      </a:solidFill>
                      <a:prstDash val="solid"/>
                      <a:round/>
                      <a:headEnd type="none" w="med" len="med"/>
                      <a:tailEnd type="none" w="med" len="med"/>
                    </a:lnB>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U.S.</a:t>
                      </a:r>
                    </a:p>
                  </a:txBody>
                  <a:tcP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EU</a:t>
                      </a:r>
                    </a:p>
                  </a:txBody>
                  <a:tcPr>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China</a:t>
                      </a:r>
                    </a:p>
                  </a:txBody>
                  <a:tcP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India</a:t>
                      </a:r>
                    </a:p>
                  </a:txBody>
                  <a:tcPr>
                    <a:lnB w="12700" cap="flat" cmpd="sng" algn="ctr">
                      <a:solidFill>
                        <a:schemeClr val="tx1"/>
                      </a:solidFill>
                      <a:prstDash val="solid"/>
                      <a:round/>
                      <a:headEnd type="none" w="med" len="med"/>
                      <a:tailEnd type="none" w="med" len="med"/>
                    </a:lnB>
                    <a:solidFill>
                      <a:srgbClr val="E4F2DA"/>
                    </a:solidFill>
                  </a:tcPr>
                </a:tc>
                <a:tc>
                  <a:txBody>
                    <a:bodyPr/>
                    <a:lstStyle/>
                    <a:p>
                      <a:pPr marL="0" indent="0" algn="l" defTabSz="711200" rtl="0" eaLnBrk="1" latinLnBrk="0" hangingPunct="1">
                        <a:spcBef>
                          <a:spcPts val="1200"/>
                        </a:spcBef>
                        <a:buFontTx/>
                        <a:buNone/>
                      </a:pPr>
                      <a:r>
                        <a:rPr lang="en-US" sz="1000" b="1" kern="1200">
                          <a:solidFill>
                            <a:schemeClr val="tx1"/>
                          </a:solidFill>
                          <a:latin typeface="+mn-lt"/>
                          <a:ea typeface="+mn-ea"/>
                          <a:cs typeface="+mn-cs"/>
                        </a:rPr>
                        <a:t>Japan</a:t>
                      </a:r>
                    </a:p>
                  </a:txBody>
                  <a:tcPr>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738401314"/>
                  </a:ext>
                </a:extLst>
              </a:tr>
              <a:tr h="612068">
                <a:tc>
                  <a:txBody>
                    <a:bodyPr/>
                    <a:lstStyle/>
                    <a:p>
                      <a:pPr marL="0" indent="0" algn="l">
                        <a:buFontTx/>
                        <a:buNone/>
                      </a:pPr>
                      <a:r>
                        <a:rPr lang="en-US" sz="1000" b="1"/>
                        <a:t>Main policy focus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0"/>
                        </a:spcBef>
                      </a:pPr>
                      <a:r>
                        <a:rPr lang="en-US" sz="800" b="0"/>
                        <a:t>Renewable energy expansion</a:t>
                      </a:r>
                    </a:p>
                    <a:p>
                      <a:pPr marL="177800" indent="-177800">
                        <a:spcBef>
                          <a:spcPts val="0"/>
                        </a:spcBef>
                      </a:pPr>
                      <a:r>
                        <a:rPr lang="en-US" sz="800" b="0"/>
                        <a:t>Grid reliability and innovation in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177800" indent="-177800">
                        <a:spcBef>
                          <a:spcPts val="0"/>
                        </a:spcBef>
                      </a:pPr>
                      <a:r>
                        <a:rPr lang="en-US" sz="800" b="0"/>
                        <a:t>Renewable energy expansion</a:t>
                      </a:r>
                    </a:p>
                    <a:p>
                      <a:pPr marL="177800" marR="0" lvl="0" indent="-177800" algn="l" defTabSz="711200" rtl="0" eaLnBrk="1" fontAlgn="auto" latinLnBrk="0" hangingPunct="1">
                        <a:lnSpc>
                          <a:spcPct val="100000"/>
                        </a:lnSpc>
                        <a:spcBef>
                          <a:spcPts val="0"/>
                        </a:spcBef>
                        <a:spcAft>
                          <a:spcPts val="0"/>
                        </a:spcAft>
                        <a:buClrTx/>
                        <a:buSzTx/>
                        <a:tabLst/>
                        <a:defRPr/>
                      </a:pPr>
                      <a:r>
                        <a:rPr lang="en-US" sz="800" b="0"/>
                        <a:t>Circular energy system</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7800" indent="-177800">
                        <a:spcBef>
                          <a:spcPts val="0"/>
                        </a:spcBef>
                      </a:pPr>
                      <a:r>
                        <a:rPr lang="en-US" sz="800" b="0"/>
                        <a:t>Renewable energy expansion</a:t>
                      </a:r>
                    </a:p>
                    <a:p>
                      <a:pPr marL="177800" marR="0" lvl="0" indent="-177800" algn="l" defTabSz="711200" rtl="0" eaLnBrk="1" fontAlgn="auto" latinLnBrk="0" hangingPunct="1">
                        <a:lnSpc>
                          <a:spcPct val="100000"/>
                        </a:lnSpc>
                        <a:spcBef>
                          <a:spcPts val="0"/>
                        </a:spcBef>
                        <a:spcAft>
                          <a:spcPts val="0"/>
                        </a:spcAft>
                        <a:buClrTx/>
                        <a:buSzTx/>
                        <a:tabLst/>
                        <a:defRPr/>
                      </a:pPr>
                      <a:r>
                        <a:rPr lang="en-US" sz="800" b="0"/>
                        <a:t>Large-scale deployment and technological advancement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800" b="0"/>
                        <a:t>Renewable energy expansion</a:t>
                      </a:r>
                    </a:p>
                    <a:p>
                      <a:pPr marL="177800" marR="0" lvl="0" indent="-177800" algn="l" defTabSz="711200" rtl="0" eaLnBrk="1" fontAlgn="auto" latinLnBrk="0" hangingPunct="1">
                        <a:lnSpc>
                          <a:spcPct val="100000"/>
                        </a:lnSpc>
                        <a:spcBef>
                          <a:spcPts val="0"/>
                        </a:spcBef>
                        <a:spcAft>
                          <a:spcPts val="0"/>
                        </a:spcAft>
                        <a:buClrTx/>
                        <a:buSzTx/>
                        <a:tabLst/>
                        <a:defRPr/>
                      </a:pPr>
                      <a:r>
                        <a:rPr lang="en-US" sz="800" b="0"/>
                        <a:t>Grid stability and renewable integration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F2DA"/>
                    </a:solidFill>
                  </a:tcPr>
                </a:tc>
                <a:tc>
                  <a:txBody>
                    <a:bodyPr/>
                    <a:lstStyle/>
                    <a:p>
                      <a:pPr marL="177800" indent="-177800">
                        <a:spcBef>
                          <a:spcPts val="0"/>
                        </a:spcBef>
                      </a:pPr>
                      <a:r>
                        <a:rPr lang="en-US" sz="800" b="0"/>
                        <a:t>Renewable energy expansion</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800" b="0"/>
                        <a:t>Grid stability </a:t>
                      </a:r>
                    </a:p>
                    <a:p>
                      <a:pPr marL="177800" indent="-177800">
                        <a:spcBef>
                          <a:spcPts val="0"/>
                        </a:spcBef>
                      </a:pPr>
                      <a:endParaRPr lang="en-US" sz="8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090276228"/>
                  </a:ext>
                </a:extLst>
              </a:tr>
              <a:tr h="398197">
                <a:tc>
                  <a:txBody>
                    <a:bodyPr/>
                    <a:lstStyle/>
                    <a:p>
                      <a:pPr marL="0" indent="0" algn="l">
                        <a:buFontTx/>
                        <a:buNone/>
                      </a:pPr>
                      <a:r>
                        <a:rPr lang="en-US" sz="1000" b="1"/>
                        <a:t>Key policies </a:t>
                      </a:r>
                      <a:r>
                        <a:rPr lang="en-US" sz="1000" b="0"/>
                        <a:t>(related to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200"/>
                        </a:spcBef>
                      </a:pPr>
                      <a:r>
                        <a:rPr lang="en-US" sz="800" b="1"/>
                        <a:t>Renewables Portfolio Standards</a:t>
                      </a:r>
                      <a:r>
                        <a:rPr lang="en-US" sz="800" b="1" baseline="0"/>
                        <a:t> (RPS, 2021)</a:t>
                      </a:r>
                      <a:endParaRPr lang="en-US" sz="800" b="1"/>
                    </a:p>
                    <a:p>
                      <a:pPr marL="177800" indent="-177800">
                        <a:spcBef>
                          <a:spcPts val="200"/>
                        </a:spcBef>
                      </a:pPr>
                      <a:r>
                        <a:rPr lang="en-US" sz="800" b="1"/>
                        <a:t>FERC Order 841 (2018)</a:t>
                      </a:r>
                      <a:r>
                        <a:rPr lang="en-US" sz="800"/>
                        <a:t>: Integrates storage into wholesale markets</a:t>
                      </a:r>
                    </a:p>
                    <a:p>
                      <a:pPr marL="177800" indent="-177800">
                        <a:spcBef>
                          <a:spcPts val="200"/>
                        </a:spcBef>
                      </a:pPr>
                      <a:r>
                        <a:rPr lang="en-US" sz="800" b="1"/>
                        <a:t>American Energy Innovation Act (2020)</a:t>
                      </a:r>
                      <a:r>
                        <a:rPr lang="en-US" sz="800"/>
                        <a:t>: Framework for energy innovation, including storage</a:t>
                      </a:r>
                    </a:p>
                    <a:p>
                      <a:pPr marL="177800" indent="-177800">
                        <a:spcBef>
                          <a:spcPts val="200"/>
                        </a:spcBef>
                      </a:pPr>
                      <a:r>
                        <a:rPr lang="en-US" sz="800" b="1"/>
                        <a:t>Investment Tax Credit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177800" indent="-177800">
                        <a:spcBef>
                          <a:spcPts val="200"/>
                        </a:spcBef>
                      </a:pPr>
                      <a:r>
                        <a:rPr lang="en-US" sz="800" b="1"/>
                        <a:t>Net-Zero Industry Act (2023)</a:t>
                      </a:r>
                      <a:r>
                        <a:rPr lang="en-US" sz="800"/>
                        <a:t>: Simplifies the regulatory framework for net-zero technologies</a:t>
                      </a:r>
                    </a:p>
                    <a:p>
                      <a:pPr marL="177800" indent="-177800">
                        <a:spcBef>
                          <a:spcPts val="200"/>
                        </a:spcBef>
                      </a:pPr>
                      <a:r>
                        <a:rPr lang="en-US" sz="800" b="1"/>
                        <a:t>Renewable Energy Directive (2021, 2023)</a:t>
                      </a:r>
                      <a:r>
                        <a:rPr lang="en-US" sz="800"/>
                        <a:t>: Sets binding targets for renewable energy and storage integration</a:t>
                      </a:r>
                    </a:p>
                    <a:p>
                      <a:pPr marL="177800" indent="-177800">
                        <a:spcBef>
                          <a:spcPts val="200"/>
                        </a:spcBef>
                      </a:pPr>
                      <a:r>
                        <a:rPr lang="en-US" sz="800" b="1"/>
                        <a:t>EU Green Deal (2019)</a:t>
                      </a:r>
                      <a:r>
                        <a:rPr lang="en-US" sz="800"/>
                        <a:t>:</a:t>
                      </a:r>
                      <a:r>
                        <a:rPr lang="en-US" sz="800" baseline="0"/>
                        <a:t> </a:t>
                      </a:r>
                      <a:r>
                        <a:rPr lang="en-US" sz="800"/>
                        <a:t>Comprehensive plan for decarbonization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7800" indent="-177800">
                        <a:spcBef>
                          <a:spcPts val="200"/>
                        </a:spcBef>
                      </a:pPr>
                      <a:r>
                        <a:rPr lang="en-US" sz="800" b="1"/>
                        <a:t>14th Five-Year Plan </a:t>
                      </a:r>
                      <a:r>
                        <a:rPr lang="en-US" sz="800" b="0"/>
                        <a:t>(2021-2025): Targets 30 GW of non-hydro energy storage by 2025</a:t>
                      </a:r>
                    </a:p>
                    <a:p>
                      <a:pPr marL="177800" indent="-177800">
                        <a:spcBef>
                          <a:spcPts val="200"/>
                        </a:spcBef>
                      </a:pPr>
                      <a:r>
                        <a:rPr lang="en-US" sz="800" b="1"/>
                        <a:t>New Energy Storage Implementation Plan</a:t>
                      </a:r>
                      <a:r>
                        <a:rPr lang="en-US" sz="800" b="0"/>
                        <a:t>: Aims for 100 GW by 2030</a:t>
                      </a:r>
                    </a:p>
                    <a:p>
                      <a:pPr marL="177800" marR="0" indent="-177800" algn="l" defTabSz="711200" rtl="0" eaLnBrk="1" fontAlgn="auto" latinLnBrk="0" hangingPunct="1">
                        <a:lnSpc>
                          <a:spcPct val="100000"/>
                        </a:lnSpc>
                        <a:spcBef>
                          <a:spcPts val="200"/>
                        </a:spcBef>
                        <a:spcAft>
                          <a:spcPts val="0"/>
                        </a:spcAft>
                        <a:buClrTx/>
                        <a:buSzTx/>
                        <a:buFontTx/>
                        <a:buChar char="•"/>
                        <a:tabLst/>
                        <a:defRPr/>
                      </a:pPr>
                      <a:r>
                        <a:rPr lang="en-US" sz="800" b="1"/>
                        <a:t>National Development and Reform Commission (NDRC) Energy Regulation </a:t>
                      </a:r>
                      <a:r>
                        <a:rPr lang="en-US" sz="800" b="0"/>
                        <a:t>(2021)</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177800" indent="-177800">
                        <a:spcBef>
                          <a:spcPts val="200"/>
                        </a:spcBef>
                      </a:pPr>
                      <a:r>
                        <a:rPr lang="en-US" sz="800" b="1"/>
                        <a:t>National Framework for Promoting Energy Storage Systems</a:t>
                      </a:r>
                      <a:r>
                        <a:rPr lang="en-US" sz="800" b="0"/>
                        <a:t> (2023)</a:t>
                      </a:r>
                    </a:p>
                    <a:p>
                      <a:pPr marL="177800" marR="0" indent="-177800" algn="l" defTabSz="711200" rtl="0" eaLnBrk="1" fontAlgn="auto" latinLnBrk="0" hangingPunct="1">
                        <a:lnSpc>
                          <a:spcPct val="100000"/>
                        </a:lnSpc>
                        <a:spcBef>
                          <a:spcPts val="200"/>
                        </a:spcBef>
                        <a:spcAft>
                          <a:spcPts val="0"/>
                        </a:spcAft>
                        <a:buClrTx/>
                        <a:buSzTx/>
                        <a:buFontTx/>
                        <a:buChar char="•"/>
                        <a:tabLst/>
                        <a:defRPr/>
                      </a:pPr>
                      <a:r>
                        <a:rPr lang="en-US" sz="800" b="0"/>
                        <a:t>Viability Gap Funding </a:t>
                      </a:r>
                      <a:r>
                        <a:rPr lang="en-US" sz="800" b="1"/>
                        <a:t>(VGF) scheme </a:t>
                      </a:r>
                      <a:r>
                        <a:rPr lang="en-US" sz="800" b="0"/>
                        <a:t>for BESS (2024)</a:t>
                      </a:r>
                    </a:p>
                    <a:p>
                      <a:pPr marL="177800" indent="-177800">
                        <a:spcBef>
                          <a:spcPts val="200"/>
                        </a:spcBef>
                      </a:pPr>
                      <a:r>
                        <a:rPr lang="en-US" sz="800" b="1" i="0" kern="1200">
                          <a:solidFill>
                            <a:schemeClr val="tx1"/>
                          </a:solidFill>
                          <a:effectLst/>
                          <a:latin typeface="+mn-lt"/>
                          <a:ea typeface="+mn-ea"/>
                          <a:cs typeface="+mn-cs"/>
                        </a:rPr>
                        <a:t>Energy Storage Obligation (ESO)</a:t>
                      </a:r>
                      <a:r>
                        <a:rPr lang="en-US" sz="800" b="0" i="0" kern="1200">
                          <a:solidFill>
                            <a:schemeClr val="tx1"/>
                          </a:solidFill>
                          <a:effectLst/>
                          <a:latin typeface="+mn-lt"/>
                          <a:ea typeface="+mn-ea"/>
                          <a:cs typeface="+mn-cs"/>
                        </a:rPr>
                        <a:t> and </a:t>
                      </a:r>
                      <a:r>
                        <a:rPr lang="en-US" sz="800" b="1" i="0" kern="1200">
                          <a:solidFill>
                            <a:schemeClr val="tx1"/>
                          </a:solidFill>
                          <a:effectLst/>
                          <a:latin typeface="+mn-lt"/>
                          <a:ea typeface="+mn-ea"/>
                          <a:cs typeface="+mn-cs"/>
                        </a:rPr>
                        <a:t>Renewable Purchase Obligation (RPO) </a:t>
                      </a:r>
                      <a:r>
                        <a:rPr lang="en-US" sz="800" b="0" i="0" kern="1200">
                          <a:solidFill>
                            <a:schemeClr val="tx1"/>
                          </a:solidFill>
                          <a:effectLst/>
                          <a:latin typeface="+mn-lt"/>
                          <a:ea typeface="+mn-ea"/>
                          <a:cs typeface="+mn-cs"/>
                        </a:rPr>
                        <a:t>framework</a:t>
                      </a:r>
                      <a:r>
                        <a:rPr lang="en-US" sz="800" b="0"/>
                        <a:t> (2022)</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F2DA"/>
                    </a:solidFill>
                  </a:tcPr>
                </a:tc>
                <a:tc>
                  <a:txBody>
                    <a:bodyPr/>
                    <a:lstStyle/>
                    <a:p>
                      <a:pPr marL="177800" indent="-177800">
                        <a:spcBef>
                          <a:spcPts val="0"/>
                        </a:spcBef>
                      </a:pPr>
                      <a:r>
                        <a:rPr lang="en-US" sz="800" b="1"/>
                        <a:t>Renewable Energy Act</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800" b="1"/>
                        <a:t>Act on Special Measures Concerning Procurement of Electricity from Renewable Energy Sources by Electricity Utilities (2022), </a:t>
                      </a:r>
                      <a:r>
                        <a:rPr lang="en-US" sz="800" b="0"/>
                        <a:t>for standalone BESS business</a:t>
                      </a:r>
                    </a:p>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8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280512601"/>
                  </a:ext>
                </a:extLst>
              </a:tr>
              <a:tr h="549199">
                <a:tc>
                  <a:txBody>
                    <a:bodyPr/>
                    <a:lstStyle/>
                    <a:p>
                      <a:pPr marL="0" lvl="0" indent="0" algn="l">
                        <a:buFontTx/>
                        <a:buNone/>
                      </a:pPr>
                      <a:r>
                        <a:rPr lang="en-US" sz="1000" b="1"/>
                        <a:t>Key incentive programs </a:t>
                      </a:r>
                      <a:r>
                        <a:rPr lang="en-US" sz="1000" b="0"/>
                        <a:t>(non-exhaustive)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marR="0" lvl="0" indent="-177800" algn="l" defTabSz="711200" rtl="0" eaLnBrk="1" fontAlgn="auto" latinLnBrk="0" hangingPunct="1">
                        <a:lnSpc>
                          <a:spcPct val="100000"/>
                        </a:lnSpc>
                        <a:spcBef>
                          <a:spcPts val="0"/>
                        </a:spcBef>
                        <a:spcAft>
                          <a:spcPts val="0"/>
                        </a:spcAft>
                        <a:buClrTx/>
                        <a:buSzTx/>
                        <a:tabLst/>
                        <a:defRPr/>
                      </a:pPr>
                      <a:r>
                        <a:rPr lang="en-US" sz="800" b="1"/>
                        <a:t>ITC: </a:t>
                      </a:r>
                      <a:r>
                        <a:rPr lang="en-US" sz="800"/>
                        <a:t>30% credit for standalone ES</a:t>
                      </a:r>
                      <a:r>
                        <a:rPr lang="en-US" sz="800" baseline="0"/>
                        <a:t> projects</a:t>
                      </a:r>
                    </a:p>
                    <a:p>
                      <a:pPr marL="177800" marR="0" lvl="0" indent="-177800" algn="l" defTabSz="711200" rtl="0" eaLnBrk="1" fontAlgn="auto" latinLnBrk="0" hangingPunct="1">
                        <a:lnSpc>
                          <a:spcPct val="100000"/>
                        </a:lnSpc>
                        <a:spcBef>
                          <a:spcPts val="0"/>
                        </a:spcBef>
                        <a:spcAft>
                          <a:spcPts val="0"/>
                        </a:spcAft>
                        <a:buClrTx/>
                        <a:buSzTx/>
                        <a:tabLst/>
                        <a:defRPr/>
                      </a:pPr>
                      <a:r>
                        <a:rPr lang="en-US" sz="800" b="1"/>
                        <a:t>Federal loan guarantees</a:t>
                      </a:r>
                      <a:r>
                        <a:rPr lang="en-US" sz="800" b="0"/>
                        <a:t>:</a:t>
                      </a:r>
                      <a:r>
                        <a:rPr lang="en-US" sz="800" b="1"/>
                        <a:t> </a:t>
                      </a:r>
                      <a:r>
                        <a:rPr lang="en-US" sz="800" b="0"/>
                        <a:t>U</a:t>
                      </a:r>
                      <a:r>
                        <a:rPr lang="en-US" sz="800"/>
                        <a:t>p to 80% of project costs for ES projects</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800" b="1"/>
                        <a:t>Self-Generation Incentive Program (SGIP) </a:t>
                      </a:r>
                      <a:r>
                        <a:rPr lang="en-US" sz="800" b="0"/>
                        <a:t>in California for residential</a:t>
                      </a:r>
                    </a:p>
                    <a:p>
                      <a:pPr marL="177800" marR="0" lvl="0" indent="-177800" algn="l" defTabSz="711200" rtl="0" eaLnBrk="1" fontAlgn="auto" latinLnBrk="0" hangingPunct="1">
                        <a:lnSpc>
                          <a:spcPct val="100000"/>
                        </a:lnSpc>
                        <a:spcBef>
                          <a:spcPts val="0"/>
                        </a:spcBef>
                        <a:spcAft>
                          <a:spcPts val="0"/>
                        </a:spcAft>
                        <a:buClrTx/>
                        <a:buSzTx/>
                        <a:buFontTx/>
                        <a:buChar char="•"/>
                        <a:tabLst/>
                        <a:defRPr/>
                      </a:pPr>
                      <a:r>
                        <a:rPr lang="en-US" sz="800" b="1"/>
                        <a:t>DOE Energy Storage Grand Challenge </a:t>
                      </a:r>
                      <a:r>
                        <a:rPr lang="en-US" sz="800"/>
                        <a:t>for energy storage R&amp;D</a:t>
                      </a:r>
                    </a:p>
                    <a:p>
                      <a:pPr marL="177800" marR="0" lvl="0" indent="-177800" algn="l" defTabSz="711200" rtl="0" eaLnBrk="1" fontAlgn="auto" latinLnBrk="0" hangingPunct="1">
                        <a:lnSpc>
                          <a:spcPct val="100000"/>
                        </a:lnSpc>
                        <a:spcBef>
                          <a:spcPts val="0"/>
                        </a:spcBef>
                        <a:spcAft>
                          <a:spcPts val="0"/>
                        </a:spcAft>
                        <a:buClrTx/>
                        <a:buSzTx/>
                        <a:tabLst/>
                        <a:defRPr/>
                      </a:pPr>
                      <a:endParaRPr lang="en-US" sz="8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177800" indent="-177800">
                        <a:spcBef>
                          <a:spcPts val="200"/>
                        </a:spcBef>
                      </a:pPr>
                      <a:r>
                        <a:rPr lang="en-US" sz="800" b="1"/>
                        <a:t>Horizon Europe funding for R&amp;D </a:t>
                      </a:r>
                      <a:r>
                        <a:rPr lang="en-US" sz="800" b="0"/>
                        <a:t>($105 billion)</a:t>
                      </a:r>
                    </a:p>
                    <a:p>
                      <a:pPr marL="177800" indent="-177800">
                        <a:spcBef>
                          <a:spcPts val="200"/>
                        </a:spcBef>
                      </a:pPr>
                      <a:r>
                        <a:rPr lang="en-US" sz="800" b="1"/>
                        <a:t>European Regional Development Fund (ERDF) </a:t>
                      </a:r>
                      <a:r>
                        <a:rPr lang="en-US" sz="800" b="0"/>
                        <a:t>($220 billion)</a:t>
                      </a:r>
                    </a:p>
                    <a:p>
                      <a:pPr marL="177800" marR="0" lvl="0" indent="-177800" algn="l" defTabSz="711200" rtl="0" eaLnBrk="1" fontAlgn="auto" latinLnBrk="0" hangingPunct="1">
                        <a:lnSpc>
                          <a:spcPct val="100000"/>
                        </a:lnSpc>
                        <a:spcBef>
                          <a:spcPts val="0"/>
                        </a:spcBef>
                        <a:spcAft>
                          <a:spcPts val="0"/>
                        </a:spcAft>
                        <a:buClrTx/>
                        <a:buSzTx/>
                        <a:tabLst/>
                        <a:defRPr/>
                      </a:pPr>
                      <a:r>
                        <a:rPr lang="en-US" sz="800" b="1"/>
                        <a:t>Feed-in tariffs (</a:t>
                      </a:r>
                      <a:r>
                        <a:rPr lang="en-US" sz="800" b="1" err="1"/>
                        <a:t>FiTs</a:t>
                      </a:r>
                      <a:r>
                        <a:rPr lang="en-US" sz="800" b="1"/>
                        <a:t>)</a:t>
                      </a:r>
                    </a:p>
                    <a:p>
                      <a:pPr marL="177800" marR="0" lvl="0" indent="-177800" algn="l" defTabSz="711200" rtl="0" eaLnBrk="1" fontAlgn="auto" latinLnBrk="0" hangingPunct="1">
                        <a:lnSpc>
                          <a:spcPct val="100000"/>
                        </a:lnSpc>
                        <a:spcBef>
                          <a:spcPts val="0"/>
                        </a:spcBef>
                        <a:spcAft>
                          <a:spcPts val="0"/>
                        </a:spcAft>
                        <a:buClrTx/>
                        <a:buSzTx/>
                        <a:tabLst/>
                        <a:defRPr/>
                      </a:pPr>
                      <a:r>
                        <a:rPr lang="en-US" sz="800" b="1"/>
                        <a:t>capacity market payments</a:t>
                      </a:r>
                      <a:endParaRPr lang="en-US" sz="800" baseline="0"/>
                    </a:p>
                    <a:p>
                      <a:pPr marL="177800" marR="0" lvl="0" indent="-177800" algn="l" defTabSz="711200" rtl="0" eaLnBrk="1" fontAlgn="auto" latinLnBrk="0" hangingPunct="1">
                        <a:lnSpc>
                          <a:spcPct val="100000"/>
                        </a:lnSpc>
                        <a:spcBef>
                          <a:spcPts val="200"/>
                        </a:spcBef>
                        <a:spcAft>
                          <a:spcPts val="0"/>
                        </a:spcAft>
                        <a:buClrTx/>
                        <a:buSzTx/>
                        <a:buFontTx/>
                        <a:buChar char="•"/>
                        <a:tabLst/>
                        <a:defRPr/>
                      </a:pPr>
                      <a:r>
                        <a:rPr lang="en-US" sz="800" baseline="0"/>
                        <a:t>EU Innovation Fund: </a:t>
                      </a:r>
                      <a:br>
                        <a:rPr lang="en-US" sz="800" baseline="0"/>
                      </a:br>
                      <a:r>
                        <a:rPr lang="en-US" sz="800" b="1" baseline="0"/>
                        <a:t>$11 billion</a:t>
                      </a:r>
                      <a:endParaRPr lang="en-US" sz="800"/>
                    </a:p>
                    <a:p>
                      <a:pPr marL="177800" indent="-177800">
                        <a:spcBef>
                          <a:spcPts val="200"/>
                        </a:spcBef>
                      </a:pPr>
                      <a:endParaRPr lang="en-US" sz="800" b="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7800" indent="-177800">
                        <a:spcBef>
                          <a:spcPts val="200"/>
                        </a:spcBef>
                      </a:pPr>
                      <a:r>
                        <a:rPr lang="en-US" sz="800" b="1"/>
                        <a:t>Cost reduction target</a:t>
                      </a:r>
                      <a:r>
                        <a:rPr lang="en-US" sz="800"/>
                        <a:t>: 30% cost reduction in storage by 2025</a:t>
                      </a:r>
                    </a:p>
                    <a:p>
                      <a:pPr marL="177800" indent="-177800">
                        <a:spcBef>
                          <a:spcPts val="200"/>
                        </a:spcBef>
                      </a:pPr>
                      <a:r>
                        <a:rPr lang="en-US" sz="800"/>
                        <a:t>Additional </a:t>
                      </a:r>
                      <a:r>
                        <a:rPr lang="en-US" sz="800" b="1"/>
                        <a:t>provincial subsidies and incentive</a:t>
                      </a:r>
                      <a:r>
                        <a:rPr lang="en-US" sz="800"/>
                        <a:t>s for storage projects</a:t>
                      </a:r>
                    </a:p>
                    <a:p>
                      <a:pPr marL="177800" indent="-177800">
                        <a:spcBef>
                          <a:spcPts val="200"/>
                        </a:spcBef>
                      </a:pPr>
                      <a:r>
                        <a:rPr lang="en-US" sz="800"/>
                        <a:t>$93.9 billion investment in new-type energy storage </a:t>
                      </a:r>
                      <a:br>
                        <a:rPr lang="en-US" sz="800"/>
                      </a:br>
                      <a:r>
                        <a:rPr lang="en-US" sz="800"/>
                        <a:t>by 2032</a:t>
                      </a:r>
                    </a:p>
                    <a:p>
                      <a:pPr marL="0" indent="0">
                        <a:spcBef>
                          <a:spcPts val="0"/>
                        </a:spcBef>
                        <a:buFontTx/>
                        <a:buNone/>
                      </a:pPr>
                      <a:endParaRPr lang="en-US" sz="8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177800" marR="0" lvl="0" indent="-177800" algn="l" defTabSz="711200" rtl="0" eaLnBrk="1" fontAlgn="auto" latinLnBrk="0" hangingPunct="1">
                        <a:lnSpc>
                          <a:spcPct val="100000"/>
                        </a:lnSpc>
                        <a:spcBef>
                          <a:spcPts val="200"/>
                        </a:spcBef>
                        <a:spcAft>
                          <a:spcPts val="0"/>
                        </a:spcAft>
                        <a:buClrTx/>
                        <a:buSzTx/>
                        <a:tabLst/>
                        <a:defRPr/>
                      </a:pPr>
                      <a:r>
                        <a:rPr lang="en-US" sz="800" b="1"/>
                        <a:t>Production Link Incentive (PLI) scheme</a:t>
                      </a:r>
                      <a:r>
                        <a:rPr lang="en-US" sz="800"/>
                        <a:t>: ~</a:t>
                      </a:r>
                      <a:r>
                        <a:rPr lang="en-US" sz="800" b="1"/>
                        <a:t>$2.18 billion over</a:t>
                      </a:r>
                      <a:r>
                        <a:rPr lang="en-US" sz="800"/>
                        <a:t> five years, by </a:t>
                      </a:r>
                      <a:r>
                        <a:rPr lang="en-US" sz="800" baseline="0"/>
                        <a:t>FY28-29</a:t>
                      </a:r>
                    </a:p>
                    <a:p>
                      <a:pPr marL="177800" indent="-177800">
                        <a:spcBef>
                          <a:spcPts val="200"/>
                        </a:spcBef>
                      </a:pPr>
                      <a:r>
                        <a:rPr lang="en-US" sz="800" b="1"/>
                        <a:t>VGF</a:t>
                      </a:r>
                      <a:r>
                        <a:rPr lang="en-US" sz="800"/>
                        <a:t>: Up to 40% of capital cost for BESS projects</a:t>
                      </a:r>
                    </a:p>
                    <a:p>
                      <a:pPr marL="177800" indent="-177800">
                        <a:spcBef>
                          <a:spcPts val="200"/>
                        </a:spcBef>
                      </a:pPr>
                      <a:r>
                        <a:rPr lang="en-US" sz="800" b="1"/>
                        <a:t>Transmission charge waivers</a:t>
                      </a:r>
                      <a:r>
                        <a:rPr lang="en-US" sz="800"/>
                        <a:t>: 25 years for hydro PSP or 12 years for BESS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F2DA"/>
                    </a:solidFill>
                  </a:tcPr>
                </a:tc>
                <a:tc>
                  <a:txBody>
                    <a:bodyPr/>
                    <a:lstStyle/>
                    <a:p>
                      <a:pPr marL="177800" indent="-177800">
                        <a:spcBef>
                          <a:spcPts val="200"/>
                        </a:spcBef>
                      </a:pPr>
                      <a:r>
                        <a:rPr lang="en-US" sz="800" b="1"/>
                        <a:t>Green Innovation Fund</a:t>
                      </a:r>
                      <a:r>
                        <a:rPr lang="en-US" sz="800"/>
                        <a:t>: ~</a:t>
                      </a:r>
                      <a:r>
                        <a:rPr lang="en-US" sz="800" b="1"/>
                        <a:t>$14 billion</a:t>
                      </a:r>
                    </a:p>
                    <a:p>
                      <a:pPr marL="177800" indent="-177800">
                        <a:spcBef>
                          <a:spcPts val="200"/>
                        </a:spcBef>
                      </a:pPr>
                      <a:r>
                        <a:rPr lang="en-US" sz="800" b="1"/>
                        <a:t>Tax incentive</a:t>
                      </a:r>
                      <a:r>
                        <a:rPr lang="en-US" sz="800"/>
                        <a:t> of </a:t>
                      </a:r>
                      <a:br>
                        <a:rPr lang="en-US" sz="800"/>
                      </a:br>
                      <a:r>
                        <a:rPr lang="en-US" sz="800"/>
                        <a:t>~</a:t>
                      </a:r>
                      <a:r>
                        <a:rPr lang="en-US" sz="800" b="1"/>
                        <a:t>$12</a:t>
                      </a:r>
                      <a:r>
                        <a:rPr lang="en-US" sz="800" b="1" baseline="0"/>
                        <a:t> billion</a:t>
                      </a:r>
                      <a:r>
                        <a:rPr lang="en-US" sz="800" baseline="0"/>
                        <a:t> in 10 years</a:t>
                      </a:r>
                    </a:p>
                    <a:p>
                      <a:pPr marL="177800" marR="0" lvl="0" indent="-177800" algn="l" defTabSz="711200" rtl="0" eaLnBrk="1" fontAlgn="auto" latinLnBrk="0" hangingPunct="1">
                        <a:lnSpc>
                          <a:spcPct val="100000"/>
                        </a:lnSpc>
                        <a:spcBef>
                          <a:spcPts val="200"/>
                        </a:spcBef>
                        <a:spcAft>
                          <a:spcPts val="0"/>
                        </a:spcAft>
                        <a:buClrTx/>
                        <a:buSzTx/>
                        <a:buFontTx/>
                        <a:buChar char="•"/>
                        <a:tabLst/>
                        <a:defRPr/>
                      </a:pPr>
                      <a:r>
                        <a:rPr lang="en-US" sz="800" b="1"/>
                        <a:t>Transition finance</a:t>
                      </a:r>
                      <a:r>
                        <a:rPr lang="en-US" sz="800"/>
                        <a:t>: $1.05 trillion</a:t>
                      </a:r>
                      <a:r>
                        <a:rPr lang="en-US" sz="800" baseline="0"/>
                        <a:t> </a:t>
                      </a:r>
                      <a:r>
                        <a:rPr lang="en-US" sz="800"/>
                        <a:t>in public-private investments by 2030, supporting battery production and storage technologies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727251575"/>
                  </a:ext>
                </a:extLst>
              </a:tr>
            </a:tbl>
          </a:graphicData>
        </a:graphic>
      </p:graphicFrame>
      <p:sp>
        <p:nvSpPr>
          <p:cNvPr id="17" name="TextBox 16">
            <a:extLst>
              <a:ext uri="{FF2B5EF4-FFF2-40B4-BE49-F238E27FC236}">
                <a16:creationId xmlns:a16="http://schemas.microsoft.com/office/drawing/2014/main" id="{28843601-0CF9-440C-03E1-9502CB7F1CDB}"/>
              </a:ext>
            </a:extLst>
          </p:cNvPr>
          <p:cNvSpPr txBox="1"/>
          <p:nvPr/>
        </p:nvSpPr>
        <p:spPr bwMode="gray">
          <a:xfrm>
            <a:off x="9507415" y="1554481"/>
            <a:ext cx="2335334" cy="4538816"/>
          </a:xfrm>
          <a:prstGeom prst="rect">
            <a:avLst/>
          </a:prstGeom>
          <a:solidFill>
            <a:srgbClr val="E3E8EE"/>
          </a:solidFill>
        </p:spPr>
        <p:txBody>
          <a:bodyPr wrap="square" lIns="136800" tIns="137160" rIns="274320" bIns="137160" rtlCol="0" anchor="t">
            <a:noAutofit/>
          </a:bodyPr>
          <a:lstStyle/>
          <a:p>
            <a:pPr>
              <a:spcAft>
                <a:spcPts val="600"/>
              </a:spcAft>
            </a:pPr>
            <a:r>
              <a:rPr lang="en-US" sz="1250" b="1" dirty="0"/>
              <a:t>Observations   </a:t>
            </a:r>
          </a:p>
          <a:p>
            <a:pPr marL="171450" indent="-171450">
              <a:spcAft>
                <a:spcPts val="600"/>
              </a:spcAft>
              <a:buFont typeface="Arial" panose="020B0604020202020204" pitchFamily="34" charset="0"/>
              <a:buChar char="•"/>
            </a:pPr>
            <a:r>
              <a:rPr lang="en-US" sz="1050" b="1" dirty="0"/>
              <a:t>U.S.</a:t>
            </a:r>
            <a:r>
              <a:rPr lang="en-US" sz="1050" dirty="0"/>
              <a:t>: Leading in market integration (FERC Order 841), with significant federal incentives for storage (ITC, SGIP)</a:t>
            </a:r>
          </a:p>
          <a:p>
            <a:pPr marL="171450" indent="-171450">
              <a:spcAft>
                <a:spcPts val="600"/>
              </a:spcAft>
              <a:buFont typeface="Arial" panose="020B0604020202020204" pitchFamily="34" charset="0"/>
              <a:buChar char="•"/>
            </a:pPr>
            <a:r>
              <a:rPr lang="en-US" sz="1050" b="1" dirty="0"/>
              <a:t>EU</a:t>
            </a:r>
            <a:r>
              <a:rPr lang="en-US" sz="1050" dirty="0"/>
              <a:t>: Strong regulatory framework for net-zero technologies</a:t>
            </a:r>
          </a:p>
          <a:p>
            <a:pPr marL="171450" indent="-171450">
              <a:spcAft>
                <a:spcPts val="600"/>
              </a:spcAft>
              <a:buFont typeface="Arial" panose="020B0604020202020204" pitchFamily="34" charset="0"/>
              <a:buChar char="•"/>
            </a:pPr>
            <a:r>
              <a:rPr lang="en-US" sz="1050" b="1" dirty="0"/>
              <a:t>China</a:t>
            </a:r>
            <a:r>
              <a:rPr lang="en-US" sz="1050" dirty="0"/>
              <a:t>: Focused on large-scale deployment and cost reduction strategies</a:t>
            </a:r>
          </a:p>
          <a:p>
            <a:pPr marL="171450" indent="-171450">
              <a:spcAft>
                <a:spcPts val="600"/>
              </a:spcAft>
              <a:buFont typeface="Arial" panose="020B0604020202020204" pitchFamily="34" charset="0"/>
              <a:buChar char="•"/>
            </a:pPr>
            <a:r>
              <a:rPr lang="en-US" sz="1050" b="1" dirty="0"/>
              <a:t>India</a:t>
            </a:r>
            <a:r>
              <a:rPr lang="en-US" sz="1050" dirty="0"/>
              <a:t>: Leading in financing mechanisms for storage through its PLI scheme and VGF for BESS</a:t>
            </a:r>
          </a:p>
          <a:p>
            <a:pPr marL="171450" indent="-171450">
              <a:spcAft>
                <a:spcPts val="600"/>
              </a:spcAft>
              <a:buFont typeface="Arial" panose="020B0604020202020204" pitchFamily="34" charset="0"/>
              <a:buChar char="•"/>
            </a:pPr>
            <a:r>
              <a:rPr lang="en-US" sz="1050" b="1" dirty="0"/>
              <a:t>Japan</a:t>
            </a:r>
            <a:r>
              <a:rPr lang="en-US" sz="1050" dirty="0"/>
              <a:t>: Strong incentives for innovation through the Green Innovation Fund and support for large-scale energy storage transition projects</a:t>
            </a:r>
            <a:endParaRPr lang="en-US" sz="1050" dirty="0">
              <a:ea typeface="+mn-lt"/>
              <a:cs typeface="+mn-lt"/>
            </a:endParaRPr>
          </a:p>
        </p:txBody>
      </p:sp>
      <p:sp>
        <p:nvSpPr>
          <p:cNvPr id="18" name="Text Placeholder 10">
            <a:extLst>
              <a:ext uri="{FF2B5EF4-FFF2-40B4-BE49-F238E27FC236}">
                <a16:creationId xmlns:a16="http://schemas.microsoft.com/office/drawing/2014/main" id="{F6A3910A-65AB-DE53-FF33-3D6B35542E31}"/>
              </a:ext>
            </a:extLst>
          </p:cNvPr>
          <p:cNvSpPr>
            <a:spLocks noGrp="1"/>
          </p:cNvSpPr>
          <p:nvPr>
            <p:custDataLst>
              <p:tags r:id="rId3"/>
            </p:custDataLst>
          </p:nvPr>
        </p:nvSpPr>
        <p:spPr bwMode="auto">
          <a:xfrm>
            <a:off x="329184" y="1554480"/>
            <a:ext cx="4150303"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Policy overview across select countries/regions</a:t>
            </a:r>
            <a:endParaRPr lang="en-US" sz="1400" dirty="0"/>
          </a:p>
        </p:txBody>
      </p:sp>
      <p:cxnSp>
        <p:nvCxnSpPr>
          <p:cNvPr id="2" name="Straight Connector 1">
            <a:extLst>
              <a:ext uri="{FF2B5EF4-FFF2-40B4-BE49-F238E27FC236}">
                <a16:creationId xmlns:a16="http://schemas.microsoft.com/office/drawing/2014/main" id="{F4CA4212-245E-D996-D33A-FE17A38F3198}"/>
              </a:ext>
            </a:extLst>
          </p:cNvPr>
          <p:cNvCxnSpPr>
            <a:cxnSpLocks/>
          </p:cNvCxnSpPr>
          <p:nvPr/>
        </p:nvCxnSpPr>
        <p:spPr bwMode="gray">
          <a:xfrm>
            <a:off x="329184" y="1828800"/>
            <a:ext cx="395749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704635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07BE981-039E-9A28-85CE-8929E1B34ADB}"/>
              </a:ext>
            </a:extLst>
          </p:cNvPr>
          <p:cNvGraphicFramePr>
            <a:graphicFrameLocks noChangeAspect="1"/>
          </p:cNvGraphicFramePr>
          <p:nvPr>
            <p:custDataLst>
              <p:tags r:id="rId1"/>
            </p:custDataLst>
            <p:extLst>
              <p:ext uri="{D42A27DB-BD31-4B8C-83A1-F6EECF244321}">
                <p14:modId xmlns:p14="http://schemas.microsoft.com/office/powerpoint/2010/main" val="78442646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1" imgW="7772400" imgH="10058400" progId="TCLayout.ActiveDocument.1">
                  <p:embed/>
                </p:oleObj>
              </mc:Choice>
              <mc:Fallback>
                <p:oleObj name="think-cell Slide" r:id="rId11" imgW="7772400" imgH="10058400" progId="TCLayout.ActiveDocument.1">
                  <p:embed/>
                  <p:pic>
                    <p:nvPicPr>
                      <p:cNvPr id="7" name="think-cell data - do not delete" hidden="1">
                        <a:extLst>
                          <a:ext uri="{FF2B5EF4-FFF2-40B4-BE49-F238E27FC236}">
                            <a16:creationId xmlns:a16="http://schemas.microsoft.com/office/drawing/2014/main" id="{C07BE981-039E-9A28-85CE-8929E1B34ADB}"/>
                          </a:ext>
                        </a:extLst>
                      </p:cNvPr>
                      <p:cNvPicPr/>
                      <p:nvPr/>
                    </p:nvPicPr>
                    <p:blipFill>
                      <a:blip r:embed="rId12"/>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0328E19A-9C98-8539-D1C3-DAC29B0E539D}"/>
              </a:ext>
            </a:extLst>
          </p:cNvPr>
          <p:cNvSpPr>
            <a:spLocks noGrp="1"/>
          </p:cNvSpPr>
          <p:nvPr>
            <p:ph type="title"/>
          </p:nvPr>
        </p:nvSpPr>
        <p:spPr/>
        <p:txBody>
          <a:bodyPr vert="horz">
            <a:noAutofit/>
          </a:bodyPr>
          <a:lstStyle/>
          <a:p>
            <a:r>
              <a:rPr lang="en-US"/>
              <a:t>California, New York, and Massachusetts are leading states in advancing storage and reintegration</a:t>
            </a:r>
          </a:p>
        </p:txBody>
      </p:sp>
      <p:sp>
        <p:nvSpPr>
          <p:cNvPr id="8" name="Rectangle 7">
            <a:extLst>
              <a:ext uri="{FF2B5EF4-FFF2-40B4-BE49-F238E27FC236}">
                <a16:creationId xmlns:a16="http://schemas.microsoft.com/office/drawing/2014/main" id="{FC6F335E-DA89-77B8-4158-04B8E84FBF62}"/>
              </a:ext>
            </a:extLst>
          </p:cNvPr>
          <p:cNvSpPr/>
          <p:nvPr/>
        </p:nvSpPr>
        <p:spPr bwMode="gray">
          <a:xfrm>
            <a:off x="0" y="-27383"/>
            <a:ext cx="3037022" cy="320040"/>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United States</a:t>
            </a:r>
          </a:p>
        </p:txBody>
      </p:sp>
      <p:sp>
        <p:nvSpPr>
          <p:cNvPr id="14" name="Text Placeholder 10">
            <a:extLst>
              <a:ext uri="{FF2B5EF4-FFF2-40B4-BE49-F238E27FC236}">
                <a16:creationId xmlns:a16="http://schemas.microsoft.com/office/drawing/2014/main" id="{6FFC108C-A047-8E58-EFA4-27E02A585467}"/>
              </a:ext>
            </a:extLst>
          </p:cNvPr>
          <p:cNvSpPr>
            <a:spLocks noGrp="1"/>
          </p:cNvSpPr>
          <p:nvPr>
            <p:custDataLst>
              <p:tags r:id="rId2"/>
            </p:custDataLst>
          </p:nvPr>
        </p:nvSpPr>
        <p:spPr bwMode="auto">
          <a:xfrm>
            <a:off x="423982" y="1508681"/>
            <a:ext cx="6572117"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dirty="0">
                <a:solidFill>
                  <a:srgbClr val="000000"/>
                </a:solidFill>
                <a:ea typeface="+mn-lt"/>
                <a:cs typeface="+mn-lt"/>
              </a:rPr>
              <a:t>States have put in place significant policies and incentives to boost renewables and achieve their renewables mandates</a:t>
            </a:r>
            <a:endParaRPr lang="en-US" sz="1200" dirty="0"/>
          </a:p>
        </p:txBody>
      </p:sp>
      <p:cxnSp>
        <p:nvCxnSpPr>
          <p:cNvPr id="15" name="Straight Connector 14">
            <a:extLst>
              <a:ext uri="{FF2B5EF4-FFF2-40B4-BE49-F238E27FC236}">
                <a16:creationId xmlns:a16="http://schemas.microsoft.com/office/drawing/2014/main" id="{A91B4257-2EE8-4DB4-F9D7-BAE0DB0AE2C8}"/>
              </a:ext>
            </a:extLst>
          </p:cNvPr>
          <p:cNvCxnSpPr>
            <a:cxnSpLocks/>
          </p:cNvCxnSpPr>
          <p:nvPr/>
        </p:nvCxnSpPr>
        <p:spPr bwMode="gray">
          <a:xfrm>
            <a:off x="365369" y="1944688"/>
            <a:ext cx="1132506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6" name="Graphic 15" descr="Chevron arrows with solid fill">
            <a:extLst>
              <a:ext uri="{FF2B5EF4-FFF2-40B4-BE49-F238E27FC236}">
                <a16:creationId xmlns:a16="http://schemas.microsoft.com/office/drawing/2014/main" id="{7E8468E4-7628-ADAA-CA2F-2EB85539688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996100" y="1754187"/>
            <a:ext cx="368300" cy="368300"/>
          </a:xfrm>
          <a:prstGeom prst="rect">
            <a:avLst/>
          </a:prstGeom>
        </p:spPr>
      </p:pic>
      <p:sp>
        <p:nvSpPr>
          <p:cNvPr id="17" name="Text Placeholder 10">
            <a:extLst>
              <a:ext uri="{FF2B5EF4-FFF2-40B4-BE49-F238E27FC236}">
                <a16:creationId xmlns:a16="http://schemas.microsoft.com/office/drawing/2014/main" id="{71A584A8-7B06-5BAA-5E32-3A1B86FED997}"/>
              </a:ext>
            </a:extLst>
          </p:cNvPr>
          <p:cNvSpPr>
            <a:spLocks noGrp="1"/>
          </p:cNvSpPr>
          <p:nvPr>
            <p:custDataLst>
              <p:tags r:id="rId3"/>
            </p:custDataLst>
          </p:nvPr>
        </p:nvSpPr>
        <p:spPr bwMode="auto">
          <a:xfrm>
            <a:off x="7671290" y="1508646"/>
            <a:ext cx="4019139"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U.S. is projected to increase energy storage capacity by 7x (2027 vs. 2023)</a:t>
            </a:r>
            <a:endParaRPr lang="en-US" sz="1200"/>
          </a:p>
        </p:txBody>
      </p:sp>
      <p:graphicFrame>
        <p:nvGraphicFramePr>
          <p:cNvPr id="19" name="Table 18">
            <a:extLst>
              <a:ext uri="{FF2B5EF4-FFF2-40B4-BE49-F238E27FC236}">
                <a16:creationId xmlns:a16="http://schemas.microsoft.com/office/drawing/2014/main" id="{18E35E11-668C-241D-DA93-CB1A12268326}"/>
              </a:ext>
            </a:extLst>
          </p:cNvPr>
          <p:cNvGraphicFramePr>
            <a:graphicFrameLocks noGrp="1"/>
          </p:cNvGraphicFramePr>
          <p:nvPr>
            <p:extLst>
              <p:ext uri="{D42A27DB-BD31-4B8C-83A1-F6EECF244321}">
                <p14:modId xmlns:p14="http://schemas.microsoft.com/office/powerpoint/2010/main" val="1716407120"/>
              </p:ext>
            </p:extLst>
          </p:nvPr>
        </p:nvGraphicFramePr>
        <p:xfrm>
          <a:off x="419100" y="2122487"/>
          <a:ext cx="6392097" cy="3901279"/>
        </p:xfrm>
        <a:graphic>
          <a:graphicData uri="http://schemas.openxmlformats.org/drawingml/2006/table">
            <a:tbl>
              <a:tblPr>
                <a:tableStyleId>{2D5ABB26-0587-4C30-8999-92F81FD0307C}</a:tableStyleId>
              </a:tblPr>
              <a:tblGrid>
                <a:gridCol w="1087083">
                  <a:extLst>
                    <a:ext uri="{9D8B030D-6E8A-4147-A177-3AD203B41FA5}">
                      <a16:colId xmlns:a16="http://schemas.microsoft.com/office/drawing/2014/main" val="20000"/>
                    </a:ext>
                  </a:extLst>
                </a:gridCol>
                <a:gridCol w="1277645">
                  <a:extLst>
                    <a:ext uri="{9D8B030D-6E8A-4147-A177-3AD203B41FA5}">
                      <a16:colId xmlns:a16="http://schemas.microsoft.com/office/drawing/2014/main" val="20001"/>
                    </a:ext>
                  </a:extLst>
                </a:gridCol>
                <a:gridCol w="1493645">
                  <a:extLst>
                    <a:ext uri="{9D8B030D-6E8A-4147-A177-3AD203B41FA5}">
                      <a16:colId xmlns:a16="http://schemas.microsoft.com/office/drawing/2014/main" val="20002"/>
                    </a:ext>
                  </a:extLst>
                </a:gridCol>
                <a:gridCol w="2533724">
                  <a:extLst>
                    <a:ext uri="{9D8B030D-6E8A-4147-A177-3AD203B41FA5}">
                      <a16:colId xmlns:a16="http://schemas.microsoft.com/office/drawing/2014/main" val="20003"/>
                    </a:ext>
                  </a:extLst>
                </a:gridCol>
              </a:tblGrid>
              <a:tr h="207272">
                <a:tc>
                  <a:txBody>
                    <a:bodyPr/>
                    <a:lstStyle/>
                    <a:p>
                      <a:pPr marL="0" indent="0" algn="l" fontAlgn="ctr">
                        <a:buNone/>
                      </a:pPr>
                      <a:r>
                        <a:rPr lang="en-US" sz="900" b="1" u="none" strike="noStrike">
                          <a:solidFill>
                            <a:srgbClr val="000000"/>
                          </a:solidFill>
                          <a:effectLst/>
                        </a:rPr>
                        <a:t>State</a:t>
                      </a:r>
                      <a:endParaRPr lang="en-US" sz="900" b="1" i="0" u="none" strike="noStrike">
                        <a:solidFill>
                          <a:srgbClr val="000000"/>
                        </a:solidFill>
                        <a:effectLst/>
                        <a:latin typeface="Arial Body"/>
                      </a:endParaRPr>
                    </a:p>
                  </a:txBody>
                  <a:tcPr marL="3316" marR="3316" marT="3316" marB="0" anchor="ctr">
                    <a:lnB w="12700" cap="flat" cmpd="sng" algn="ctr">
                      <a:solidFill>
                        <a:schemeClr val="tx1"/>
                      </a:solidFill>
                      <a:prstDash val="solid"/>
                      <a:round/>
                      <a:headEnd type="none" w="med" len="med"/>
                      <a:tailEnd type="none" w="med" len="med"/>
                    </a:lnB>
                  </a:tcPr>
                </a:tc>
                <a:tc>
                  <a:txBody>
                    <a:bodyPr/>
                    <a:lstStyle/>
                    <a:p>
                      <a:pPr marL="0" indent="0" algn="l" fontAlgn="ctr">
                        <a:buNone/>
                      </a:pPr>
                      <a:r>
                        <a:rPr lang="en-US" sz="900" b="1" u="none" strike="noStrike">
                          <a:solidFill>
                            <a:srgbClr val="000000"/>
                          </a:solidFill>
                          <a:effectLst/>
                        </a:rPr>
                        <a:t>Renewables mandate</a:t>
                      </a:r>
                      <a:endParaRPr lang="en-US" sz="900" b="1" i="0" u="none" strike="noStrike">
                        <a:solidFill>
                          <a:srgbClr val="000000"/>
                        </a:solidFill>
                        <a:effectLst/>
                        <a:latin typeface="Arial Body"/>
                      </a:endParaRPr>
                    </a:p>
                  </a:txBody>
                  <a:tcPr marL="3316" marR="3316" marT="3316" marB="0" anchor="ctr">
                    <a:lnB w="12700" cap="flat" cmpd="sng" algn="ctr">
                      <a:solidFill>
                        <a:schemeClr val="tx1"/>
                      </a:solidFill>
                      <a:prstDash val="solid"/>
                      <a:round/>
                      <a:headEnd type="none" w="med" len="med"/>
                      <a:tailEnd type="none" w="med" len="med"/>
                    </a:lnB>
                  </a:tcPr>
                </a:tc>
                <a:tc>
                  <a:txBody>
                    <a:bodyPr/>
                    <a:lstStyle/>
                    <a:p>
                      <a:pPr marL="0" indent="0" algn="l" fontAlgn="ctr">
                        <a:buNone/>
                      </a:pPr>
                      <a:r>
                        <a:rPr lang="en-US" sz="900" b="1" u="none" strike="noStrike">
                          <a:solidFill>
                            <a:srgbClr val="000000"/>
                          </a:solidFill>
                          <a:effectLst/>
                        </a:rPr>
                        <a:t>Storage target</a:t>
                      </a:r>
                      <a:endParaRPr lang="en-US" sz="900" b="1" i="0" u="none" strike="noStrike">
                        <a:solidFill>
                          <a:srgbClr val="000000"/>
                        </a:solidFill>
                        <a:effectLst/>
                        <a:latin typeface="Arial Body"/>
                      </a:endParaRPr>
                    </a:p>
                  </a:txBody>
                  <a:tcPr marL="3316" marR="3316" marT="3316" marB="0" anchor="ctr">
                    <a:lnB w="12700" cap="flat" cmpd="sng" algn="ctr">
                      <a:solidFill>
                        <a:schemeClr val="tx1"/>
                      </a:solidFill>
                      <a:prstDash val="solid"/>
                      <a:round/>
                      <a:headEnd type="none" w="med" len="med"/>
                      <a:tailEnd type="none" w="med" len="med"/>
                    </a:lnB>
                  </a:tcPr>
                </a:tc>
                <a:tc>
                  <a:txBody>
                    <a:bodyPr/>
                    <a:lstStyle/>
                    <a:p>
                      <a:pPr marL="0" indent="0" algn="l" fontAlgn="ctr">
                        <a:buNone/>
                      </a:pPr>
                      <a:r>
                        <a:rPr lang="en-US" sz="900" b="1" u="none" strike="noStrike">
                          <a:solidFill>
                            <a:srgbClr val="000000"/>
                          </a:solidFill>
                          <a:effectLst/>
                        </a:rPr>
                        <a:t>Financial incentives</a:t>
                      </a:r>
                      <a:endParaRPr lang="en-US" sz="900" b="1" i="0" u="none" strike="noStrike">
                        <a:solidFill>
                          <a:srgbClr val="000000"/>
                        </a:solidFill>
                        <a:effectLst/>
                        <a:latin typeface="Arial Body"/>
                      </a:endParaRPr>
                    </a:p>
                  </a:txBody>
                  <a:tcPr marL="3316" marR="3316" marT="3316"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10143">
                <a:tc>
                  <a:txBody>
                    <a:bodyPr/>
                    <a:lstStyle/>
                    <a:p>
                      <a:pPr marL="0" indent="0" algn="l" fontAlgn="ctr">
                        <a:buNone/>
                      </a:pPr>
                      <a:r>
                        <a:rPr lang="en-US" sz="900" b="1" u="none" strike="noStrike">
                          <a:solidFill>
                            <a:srgbClr val="000000"/>
                          </a:solidFill>
                          <a:effectLst/>
                        </a:rPr>
                        <a:t>California</a:t>
                      </a:r>
                      <a:endParaRPr lang="en-US" sz="900" b="1"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60325" indent="0" algn="l" fontAlgn="ctr">
                        <a:buNone/>
                      </a:pPr>
                      <a:r>
                        <a:rPr lang="en-US" sz="900" b="0" u="none" strike="noStrike">
                          <a:solidFill>
                            <a:srgbClr val="000000"/>
                          </a:solidFill>
                          <a:effectLst/>
                        </a:rPr>
                        <a:t>60% by 2030, 100% clean energy by 2045</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fontAlgn="ctr">
                        <a:spcBef>
                          <a:spcPts val="300"/>
                        </a:spcBef>
                        <a:buNone/>
                      </a:pPr>
                      <a:r>
                        <a:rPr lang="en-US" sz="900" b="0" u="none" strike="noStrike">
                          <a:solidFill>
                            <a:srgbClr val="000000"/>
                          </a:solidFill>
                          <a:effectLst/>
                        </a:rPr>
                        <a:t>1,325 MW by 2020</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lgn="l" fontAlgn="ctr">
                        <a:spcBef>
                          <a:spcPts val="300"/>
                        </a:spcBef>
                      </a:pPr>
                      <a:r>
                        <a:rPr lang="en-US" sz="900" b="1" u="none" strike="noStrike" baseline="0">
                          <a:solidFill>
                            <a:srgbClr val="000000"/>
                          </a:solidFill>
                          <a:effectLst/>
                        </a:rPr>
                        <a:t>~$450 million c</a:t>
                      </a:r>
                      <a:r>
                        <a:rPr lang="en-US" sz="900" b="1" u="none" strike="noStrike">
                          <a:solidFill>
                            <a:srgbClr val="000000"/>
                          </a:solidFill>
                          <a:effectLst/>
                        </a:rPr>
                        <a:t>onsumer</a:t>
                      </a:r>
                      <a:r>
                        <a:rPr lang="en-US" sz="900" b="0" u="none" strike="noStrike" baseline="0">
                          <a:solidFill>
                            <a:srgbClr val="000000"/>
                          </a:solidFill>
                          <a:effectLst/>
                        </a:rPr>
                        <a:t> </a:t>
                      </a:r>
                      <a:r>
                        <a:rPr lang="en-US" sz="900" b="1" u="none" strike="noStrike" baseline="0">
                          <a:solidFill>
                            <a:srgbClr val="000000"/>
                          </a:solidFill>
                          <a:effectLst/>
                        </a:rPr>
                        <a:t>r</a:t>
                      </a:r>
                      <a:r>
                        <a:rPr lang="en-US" sz="900" b="1" u="none" strike="noStrike">
                          <a:solidFill>
                            <a:srgbClr val="000000"/>
                          </a:solidFill>
                          <a:effectLst/>
                        </a:rPr>
                        <a:t>ebate</a:t>
                      </a:r>
                      <a:r>
                        <a:rPr lang="en-US" sz="900" b="1" u="none" strike="noStrike" baseline="0">
                          <a:solidFill>
                            <a:srgbClr val="000000"/>
                          </a:solidFill>
                          <a:effectLst/>
                        </a:rPr>
                        <a:t> </a:t>
                      </a:r>
                      <a:r>
                        <a:rPr lang="en-US" sz="900" b="0" u="none" strike="noStrike" baseline="0">
                          <a:solidFill>
                            <a:srgbClr val="000000"/>
                          </a:solidFill>
                          <a:effectLst/>
                        </a:rPr>
                        <a:t>in 2019</a:t>
                      </a:r>
                    </a:p>
                    <a:p>
                      <a:pPr marL="177800" indent="-177800" algn="l" fontAlgn="ctr">
                        <a:spcBef>
                          <a:spcPts val="300"/>
                        </a:spcBef>
                      </a:pPr>
                      <a:r>
                        <a:rPr lang="en-US" sz="900" b="1" u="none" strike="noStrike">
                          <a:solidFill>
                            <a:srgbClr val="000000"/>
                          </a:solidFill>
                          <a:effectLst/>
                        </a:rPr>
                        <a:t>$830 million</a:t>
                      </a:r>
                      <a:r>
                        <a:rPr lang="en-US" sz="900" b="1" u="none" strike="noStrike" baseline="0">
                          <a:solidFill>
                            <a:srgbClr val="000000"/>
                          </a:solidFill>
                          <a:effectLst/>
                        </a:rPr>
                        <a:t> r</a:t>
                      </a:r>
                      <a:r>
                        <a:rPr lang="en-US" sz="900" b="1" u="none" strike="noStrike">
                          <a:solidFill>
                            <a:srgbClr val="000000"/>
                          </a:solidFill>
                          <a:effectLst/>
                        </a:rPr>
                        <a:t>ebate for behind-the-meter</a:t>
                      </a:r>
                      <a:r>
                        <a:rPr lang="en-US" sz="900" b="1" u="none" strike="noStrike" baseline="0">
                          <a:solidFill>
                            <a:srgbClr val="000000"/>
                          </a:solidFill>
                          <a:effectLst/>
                        </a:rPr>
                        <a:t> </a:t>
                      </a:r>
                      <a:r>
                        <a:rPr lang="en-US" sz="900" b="0" u="none" strike="noStrike">
                          <a:solidFill>
                            <a:srgbClr val="000000"/>
                          </a:solidFill>
                          <a:effectLst/>
                        </a:rPr>
                        <a:t>technologies</a:t>
                      </a:r>
                      <a:r>
                        <a:rPr lang="en-US" sz="900" b="0" u="none" strike="noStrike" baseline="0">
                          <a:solidFill>
                            <a:srgbClr val="000000"/>
                          </a:solidFill>
                          <a:effectLst/>
                        </a:rPr>
                        <a:t> by 2026</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91653">
                <a:tc>
                  <a:txBody>
                    <a:bodyPr/>
                    <a:lstStyle/>
                    <a:p>
                      <a:pPr marL="0" indent="0" algn="l" fontAlgn="ctr">
                        <a:buNone/>
                      </a:pPr>
                      <a:r>
                        <a:rPr lang="en-US" sz="900" b="1" u="none" strike="noStrike">
                          <a:solidFill>
                            <a:srgbClr val="000000"/>
                          </a:solidFill>
                          <a:effectLst/>
                        </a:rPr>
                        <a:t>New York</a:t>
                      </a:r>
                      <a:endParaRPr lang="en-US" sz="900" b="1"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60325" indent="0" algn="l" defTabSz="711200" rtl="0" eaLnBrk="1" fontAlgn="ctr" latinLnBrk="0" hangingPunct="1">
                        <a:spcBef>
                          <a:spcPts val="1200"/>
                        </a:spcBef>
                        <a:buNone/>
                      </a:pPr>
                      <a:r>
                        <a:rPr lang="en-US" sz="900" b="0" u="none" strike="noStrike" kern="1200">
                          <a:solidFill>
                            <a:srgbClr val="000000"/>
                          </a:solidFill>
                          <a:effectLst/>
                        </a:rPr>
                        <a:t>50% by 2030</a:t>
                      </a:r>
                      <a:endParaRPr lang="en-US" sz="900" b="0" i="0" u="none" strike="noStrike" kern="1200">
                        <a:solidFill>
                          <a:srgbClr val="000000"/>
                        </a:solidFill>
                        <a:effectLst/>
                        <a:latin typeface="Arial Body"/>
                        <a:ea typeface="+mn-ea"/>
                        <a:cs typeface="+mn-cs"/>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fontAlgn="ctr">
                        <a:spcBef>
                          <a:spcPts val="300"/>
                        </a:spcBef>
                        <a:buFontTx/>
                        <a:buNone/>
                      </a:pPr>
                      <a:r>
                        <a:rPr lang="en-US" sz="900" b="0" u="none" strike="noStrike">
                          <a:solidFill>
                            <a:srgbClr val="000000"/>
                          </a:solidFill>
                          <a:effectLst/>
                        </a:rPr>
                        <a:t>1.5 GW by 2025 </a:t>
                      </a:r>
                    </a:p>
                    <a:p>
                      <a:pPr marL="0" indent="0" algn="l" fontAlgn="ctr">
                        <a:spcBef>
                          <a:spcPts val="300"/>
                        </a:spcBef>
                        <a:buFontTx/>
                        <a:buNone/>
                      </a:pPr>
                      <a:r>
                        <a:rPr lang="en-US" sz="900" b="0" u="none" strike="noStrike">
                          <a:solidFill>
                            <a:srgbClr val="000000"/>
                          </a:solidFill>
                          <a:effectLst/>
                        </a:rPr>
                        <a:t>6 GW by 2030 (3 GW</a:t>
                      </a:r>
                      <a:r>
                        <a:rPr lang="en-US" sz="900" b="0" u="none" strike="noStrike" baseline="0">
                          <a:solidFill>
                            <a:srgbClr val="000000"/>
                          </a:solidFill>
                          <a:effectLst/>
                        </a:rPr>
                        <a:t> </a:t>
                      </a:r>
                      <a:br>
                        <a:rPr lang="en-US" sz="900" b="0" u="none" strike="noStrike" baseline="0">
                          <a:solidFill>
                            <a:srgbClr val="000000"/>
                          </a:solidFill>
                          <a:effectLst/>
                        </a:rPr>
                      </a:br>
                      <a:r>
                        <a:rPr lang="en-US" sz="900" b="0" u="none" strike="noStrike" baseline="0">
                          <a:solidFill>
                            <a:srgbClr val="000000"/>
                          </a:solidFill>
                          <a:effectLst/>
                        </a:rPr>
                        <a:t>bulk storage)</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lgn="l" fontAlgn="ctr">
                        <a:spcBef>
                          <a:spcPts val="300"/>
                        </a:spcBef>
                      </a:pPr>
                      <a:r>
                        <a:rPr lang="en-US" sz="900" b="0" u="none" strike="noStrike">
                          <a:solidFill>
                            <a:srgbClr val="000000"/>
                          </a:solidFill>
                          <a:effectLst/>
                        </a:rPr>
                        <a:t>$35 million in incentive and $200 million fund to provide loans </a:t>
                      </a:r>
                    </a:p>
                    <a:p>
                      <a:pPr marL="177800" indent="-177800" algn="l" fontAlgn="ctr">
                        <a:spcBef>
                          <a:spcPts val="300"/>
                        </a:spcBef>
                      </a:pPr>
                      <a:r>
                        <a:rPr lang="en-US" sz="900" b="0" u="none" strike="noStrike">
                          <a:solidFill>
                            <a:srgbClr val="000000"/>
                          </a:solidFill>
                          <a:effectLst/>
                        </a:rPr>
                        <a:t>$15.5 million funding from NYSERDA</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5895">
                <a:tc>
                  <a:txBody>
                    <a:bodyPr/>
                    <a:lstStyle/>
                    <a:p>
                      <a:pPr marL="0" indent="0" algn="l" fontAlgn="ctr">
                        <a:buNone/>
                      </a:pPr>
                      <a:r>
                        <a:rPr lang="en-US" sz="900" b="1" u="none" strike="noStrike">
                          <a:solidFill>
                            <a:srgbClr val="000000"/>
                          </a:solidFill>
                          <a:effectLst/>
                        </a:rPr>
                        <a:t>Massachusetts</a:t>
                      </a:r>
                      <a:endParaRPr lang="en-US" sz="900" b="1"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60325" indent="0" algn="l" fontAlgn="ctr">
                        <a:buNone/>
                      </a:pPr>
                      <a:r>
                        <a:rPr lang="en-US" sz="900" b="0" u="none" strike="noStrike" kern="1200">
                          <a:solidFill>
                            <a:srgbClr val="000000"/>
                          </a:solidFill>
                          <a:effectLst/>
                        </a:rPr>
                        <a:t>35% by 2030</a:t>
                      </a:r>
                      <a:endParaRPr lang="en-US" sz="900" b="0" i="0" u="none" strike="noStrike" kern="1200">
                        <a:solidFill>
                          <a:srgbClr val="000000"/>
                        </a:solidFill>
                        <a:effectLst/>
                        <a:latin typeface="Arial Body"/>
                        <a:ea typeface="+mn-ea"/>
                        <a:cs typeface="+mn-cs"/>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fontAlgn="ctr">
                        <a:spcBef>
                          <a:spcPts val="300"/>
                        </a:spcBef>
                        <a:buNone/>
                      </a:pPr>
                      <a:r>
                        <a:rPr lang="en-US" sz="900" b="0" u="none" strike="noStrike">
                          <a:solidFill>
                            <a:srgbClr val="000000"/>
                          </a:solidFill>
                          <a:effectLst/>
                        </a:rPr>
                        <a:t>1 </a:t>
                      </a:r>
                      <a:r>
                        <a:rPr lang="en-US" sz="900" b="0" u="none" strike="noStrike" err="1">
                          <a:solidFill>
                            <a:srgbClr val="000000"/>
                          </a:solidFill>
                          <a:effectLst/>
                        </a:rPr>
                        <a:t>GWh</a:t>
                      </a:r>
                      <a:r>
                        <a:rPr lang="en-US" sz="900" b="0" u="none" strike="noStrike">
                          <a:solidFill>
                            <a:srgbClr val="000000"/>
                          </a:solidFill>
                          <a:effectLst/>
                        </a:rPr>
                        <a:t> by 2025</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lgn="l" fontAlgn="ctr">
                        <a:spcBef>
                          <a:spcPts val="300"/>
                        </a:spcBef>
                      </a:pPr>
                      <a:r>
                        <a:rPr lang="en-US" sz="900" b="0" u="none" strike="noStrike">
                          <a:solidFill>
                            <a:srgbClr val="000000"/>
                          </a:solidFill>
                          <a:effectLst/>
                        </a:rPr>
                        <a:t>~ </a:t>
                      </a:r>
                      <a:r>
                        <a:rPr lang="en-US" sz="900" b="1" u="none" strike="noStrike">
                          <a:solidFill>
                            <a:srgbClr val="000000"/>
                          </a:solidFill>
                          <a:effectLst/>
                        </a:rPr>
                        <a:t>$20 million in grants </a:t>
                      </a:r>
                      <a:r>
                        <a:rPr lang="en-US" sz="900" b="0" u="none" strike="noStrike">
                          <a:solidFill>
                            <a:srgbClr val="000000"/>
                          </a:solidFill>
                          <a:effectLst/>
                        </a:rPr>
                        <a:t>for 26 energy storage projects</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19900427"/>
                  </a:ext>
                </a:extLst>
              </a:tr>
              <a:tr h="465895">
                <a:tc>
                  <a:txBody>
                    <a:bodyPr/>
                    <a:lstStyle/>
                    <a:p>
                      <a:pPr marL="0" indent="0" algn="l" fontAlgn="ctr">
                        <a:buNone/>
                      </a:pPr>
                      <a:r>
                        <a:rPr lang="en-US" sz="900" b="1" u="none" strike="noStrike">
                          <a:solidFill>
                            <a:srgbClr val="000000"/>
                          </a:solidFill>
                          <a:effectLst/>
                        </a:rPr>
                        <a:t>Maryland</a:t>
                      </a:r>
                      <a:endParaRPr lang="en-US" sz="900" b="1"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60325" indent="0" algn="l" defTabSz="711200" rtl="0" eaLnBrk="1" fontAlgn="ctr" latinLnBrk="0" hangingPunct="1">
                        <a:spcBef>
                          <a:spcPts val="1200"/>
                        </a:spcBef>
                        <a:buNone/>
                      </a:pPr>
                      <a:r>
                        <a:rPr lang="en-US" sz="900" b="0" u="none" strike="noStrike" kern="1200">
                          <a:solidFill>
                            <a:srgbClr val="000000"/>
                          </a:solidFill>
                          <a:effectLst/>
                        </a:rPr>
                        <a:t>50% by 2030</a:t>
                      </a:r>
                      <a:endParaRPr lang="en-US" sz="900" b="0" i="0" u="none" strike="noStrike" kern="1200">
                        <a:solidFill>
                          <a:srgbClr val="000000"/>
                        </a:solidFill>
                        <a:effectLst/>
                        <a:latin typeface="Arial Body"/>
                        <a:ea typeface="+mn-ea"/>
                        <a:cs typeface="+mn-cs"/>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fontAlgn="ctr">
                        <a:spcBef>
                          <a:spcPts val="300"/>
                        </a:spcBef>
                        <a:buNone/>
                      </a:pPr>
                      <a:r>
                        <a:rPr lang="en-US" sz="900" b="0" u="none" strike="noStrike">
                          <a:solidFill>
                            <a:srgbClr val="000000"/>
                          </a:solidFill>
                          <a:effectLst/>
                        </a:rPr>
                        <a:t>5 MW by 2022</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lgn="l" fontAlgn="ctr">
                        <a:spcBef>
                          <a:spcPts val="300"/>
                        </a:spcBef>
                      </a:pPr>
                      <a:r>
                        <a:rPr lang="en-US" sz="900" b="0" u="none" strike="noStrike">
                          <a:solidFill>
                            <a:srgbClr val="000000"/>
                          </a:solidFill>
                          <a:effectLst/>
                        </a:rPr>
                        <a:t>Tax credits for energy storage systems</a:t>
                      </a:r>
                      <a:r>
                        <a:rPr lang="en-US" sz="900" b="0" u="none" strike="noStrike" baseline="0">
                          <a:solidFill>
                            <a:srgbClr val="000000"/>
                          </a:solidFill>
                          <a:effectLst/>
                        </a:rPr>
                        <a:t>: </a:t>
                      </a:r>
                      <a:r>
                        <a:rPr lang="en-US" sz="900" b="0" u="none" strike="noStrike">
                          <a:solidFill>
                            <a:srgbClr val="000000"/>
                          </a:solidFill>
                          <a:effectLst/>
                        </a:rPr>
                        <a:t>$5,000 for residential and up to $75,000 for commercial applicants</a:t>
                      </a:r>
                      <a:endParaRPr lang="en-US" sz="900" b="0" i="0" u="none" strike="noStrike">
                        <a:solidFill>
                          <a:srgbClr val="000000"/>
                        </a:solidFill>
                        <a:effectLst/>
                        <a:latin typeface="Arial Body"/>
                      </a:endParaRPr>
                    </a:p>
                  </a:txBody>
                  <a:tcPr marL="3316" marR="3316" marT="331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91653">
                <a:tc>
                  <a:txBody>
                    <a:bodyPr/>
                    <a:lstStyle/>
                    <a:p>
                      <a:pPr marL="0" indent="0" algn="l" fontAlgn="ctr">
                        <a:buNone/>
                      </a:pPr>
                      <a:r>
                        <a:rPr lang="en-US" sz="900" b="1" u="none" strike="noStrike">
                          <a:solidFill>
                            <a:srgbClr val="000000"/>
                          </a:solidFill>
                          <a:effectLst/>
                        </a:rPr>
                        <a:t>Nevada</a:t>
                      </a:r>
                      <a:endParaRPr lang="en-US" sz="900" b="1"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60325" indent="0" algn="l" defTabSz="711200" rtl="0" eaLnBrk="1" fontAlgn="ctr" latinLnBrk="0" hangingPunct="1">
                        <a:spcBef>
                          <a:spcPts val="1200"/>
                        </a:spcBef>
                        <a:buNone/>
                      </a:pPr>
                      <a:r>
                        <a:rPr lang="en-US" sz="900" b="0" u="none" strike="noStrike">
                          <a:solidFill>
                            <a:srgbClr val="000000"/>
                          </a:solidFill>
                          <a:effectLst/>
                        </a:rPr>
                        <a:t>5</a:t>
                      </a:r>
                      <a:r>
                        <a:rPr lang="en-US" sz="900" b="0" u="none" strike="noStrike" kern="1200">
                          <a:solidFill>
                            <a:srgbClr val="000000"/>
                          </a:solidFill>
                          <a:effectLst/>
                        </a:rPr>
                        <a:t>0% by 2030</a:t>
                      </a:r>
                      <a:endParaRPr lang="en-US" sz="900" b="0" i="0" u="none" strike="noStrike" kern="1200">
                        <a:solidFill>
                          <a:srgbClr val="000000"/>
                        </a:solidFill>
                        <a:effectLst/>
                        <a:latin typeface="Arial Body"/>
                        <a:ea typeface="+mn-ea"/>
                        <a:cs typeface="+mn-cs"/>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ctr">
                        <a:buNone/>
                      </a:pPr>
                      <a:r>
                        <a:rPr lang="en-US" sz="900" b="0" u="none" strike="noStrike">
                          <a:solidFill>
                            <a:srgbClr val="000000"/>
                          </a:solidFill>
                          <a:effectLst/>
                        </a:rPr>
                        <a:t>590 MW by 2023</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lgn="l" fontAlgn="ctr">
                        <a:spcBef>
                          <a:spcPts val="300"/>
                        </a:spcBef>
                      </a:pPr>
                      <a:r>
                        <a:rPr lang="en-US" sz="900" b="0" u="none" strike="noStrike">
                          <a:solidFill>
                            <a:srgbClr val="000000"/>
                          </a:solidFill>
                          <a:effectLst/>
                        </a:rPr>
                        <a:t>Low-Income Solar Program</a:t>
                      </a:r>
                      <a:r>
                        <a:rPr lang="en-US" sz="900" b="0" u="none" strike="noStrike" baseline="0">
                          <a:solidFill>
                            <a:srgbClr val="000000"/>
                          </a:solidFill>
                          <a:effectLst/>
                        </a:rPr>
                        <a:t>: </a:t>
                      </a:r>
                      <a:r>
                        <a:rPr lang="en-US" sz="900" b="0" u="none" strike="noStrike">
                          <a:solidFill>
                            <a:srgbClr val="000000"/>
                          </a:solidFill>
                          <a:effectLst/>
                        </a:rPr>
                        <a:t>$1 million per year until 2023</a:t>
                      </a:r>
                    </a:p>
                    <a:p>
                      <a:pPr marL="177800" indent="-177800" algn="l" fontAlgn="ctr">
                        <a:spcBef>
                          <a:spcPts val="300"/>
                        </a:spcBef>
                      </a:pPr>
                      <a:r>
                        <a:rPr lang="en-US" sz="900" b="0" u="none" strike="noStrike">
                          <a:solidFill>
                            <a:srgbClr val="000000"/>
                          </a:solidFill>
                          <a:effectLst/>
                        </a:rPr>
                        <a:t>EV and other ESS: $15 million in total</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584384">
                <a:tc>
                  <a:txBody>
                    <a:bodyPr/>
                    <a:lstStyle/>
                    <a:p>
                      <a:pPr marL="0" indent="0" algn="l" fontAlgn="ctr">
                        <a:buNone/>
                      </a:pPr>
                      <a:r>
                        <a:rPr lang="en-US" sz="900" b="1" u="none" strike="noStrike">
                          <a:solidFill>
                            <a:srgbClr val="000000"/>
                          </a:solidFill>
                          <a:effectLst/>
                        </a:rPr>
                        <a:t>Oregon</a:t>
                      </a:r>
                      <a:endParaRPr lang="en-US" sz="900" b="1"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60325" indent="0" algn="l" defTabSz="711200" rtl="0" eaLnBrk="1" fontAlgn="ctr" latinLnBrk="0" hangingPunct="1">
                        <a:spcBef>
                          <a:spcPts val="1200"/>
                        </a:spcBef>
                        <a:buNone/>
                      </a:pPr>
                      <a:r>
                        <a:rPr lang="en-US" sz="900" b="0" u="none" strike="noStrike" kern="1200">
                          <a:solidFill>
                            <a:srgbClr val="000000"/>
                          </a:solidFill>
                          <a:effectLst/>
                        </a:rPr>
                        <a:t>25% by 2025</a:t>
                      </a:r>
                      <a:endParaRPr lang="en-US" sz="900" b="0" i="0" u="none" strike="noStrike" kern="1200">
                        <a:solidFill>
                          <a:srgbClr val="000000"/>
                        </a:solidFill>
                        <a:effectLst/>
                        <a:latin typeface="Arial Body"/>
                        <a:ea typeface="+mn-ea"/>
                        <a:cs typeface="+mn-cs"/>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ctr">
                        <a:buNone/>
                      </a:pPr>
                      <a:r>
                        <a:rPr lang="en-US" sz="900" b="0" u="none" strike="noStrike">
                          <a:solidFill>
                            <a:srgbClr val="000000"/>
                          </a:solidFill>
                          <a:effectLst/>
                        </a:rPr>
                        <a:t>Established storage mandates</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lgn="l" fontAlgn="ctr">
                        <a:spcBef>
                          <a:spcPts val="300"/>
                        </a:spcBef>
                      </a:pPr>
                      <a:r>
                        <a:rPr lang="en-US" sz="900" b="0" u="none" strike="noStrike">
                          <a:solidFill>
                            <a:srgbClr val="000000"/>
                          </a:solidFill>
                          <a:effectLst/>
                        </a:rPr>
                        <a:t>$2 million earmarked</a:t>
                      </a:r>
                      <a:r>
                        <a:rPr lang="en-US" sz="900" b="0" u="none" strike="noStrike" baseline="0">
                          <a:solidFill>
                            <a:srgbClr val="000000"/>
                          </a:solidFill>
                          <a:effectLst/>
                        </a:rPr>
                        <a:t> for rebates</a:t>
                      </a:r>
                    </a:p>
                    <a:p>
                      <a:pPr marL="177800" indent="-177800" algn="l" fontAlgn="ctr">
                        <a:spcBef>
                          <a:spcPts val="300"/>
                        </a:spcBef>
                      </a:pPr>
                      <a:r>
                        <a:rPr lang="en-US" sz="900" b="0" u="none" strike="noStrike" baseline="0">
                          <a:solidFill>
                            <a:srgbClr val="000000"/>
                          </a:solidFill>
                          <a:effectLst/>
                        </a:rPr>
                        <a:t>Capped at </a:t>
                      </a:r>
                      <a:r>
                        <a:rPr lang="en-US" sz="900" b="0" u="none" strike="noStrike">
                          <a:solidFill>
                            <a:srgbClr val="000000"/>
                          </a:solidFill>
                          <a:effectLst/>
                        </a:rPr>
                        <a:t>$2,500 for residential</a:t>
                      </a:r>
                      <a:r>
                        <a:rPr lang="en-US" sz="900" b="0" u="none" strike="noStrike" baseline="0">
                          <a:solidFill>
                            <a:srgbClr val="000000"/>
                          </a:solidFill>
                          <a:effectLst/>
                        </a:rPr>
                        <a:t> ESS and $15,000 for low-income service providers</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584384">
                <a:tc>
                  <a:txBody>
                    <a:bodyPr/>
                    <a:lstStyle/>
                    <a:p>
                      <a:pPr marL="0" indent="0" algn="l" fontAlgn="ctr">
                        <a:buNone/>
                      </a:pPr>
                      <a:r>
                        <a:rPr lang="en-US" sz="900" b="1" u="none" strike="noStrike">
                          <a:solidFill>
                            <a:srgbClr val="000000"/>
                          </a:solidFill>
                          <a:effectLst/>
                        </a:rPr>
                        <a:t>Hawaii</a:t>
                      </a:r>
                      <a:endParaRPr lang="en-US" sz="900" b="1"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325" indent="0" algn="l" defTabSz="711200" rtl="0" eaLnBrk="1" fontAlgn="ctr" latinLnBrk="0" hangingPunct="1">
                        <a:spcBef>
                          <a:spcPts val="1200"/>
                        </a:spcBef>
                        <a:buNone/>
                      </a:pPr>
                      <a:r>
                        <a:rPr lang="en-US" sz="900" b="0" u="none" strike="noStrike" kern="1200">
                          <a:solidFill>
                            <a:srgbClr val="000000"/>
                          </a:solidFill>
                          <a:effectLst/>
                        </a:rPr>
                        <a:t>100% by 2045</a:t>
                      </a:r>
                      <a:endParaRPr lang="en-US" sz="900" b="0" i="0" u="none" strike="noStrike" kern="1200">
                        <a:solidFill>
                          <a:srgbClr val="000000"/>
                        </a:solidFill>
                        <a:effectLst/>
                        <a:latin typeface="Arial Body"/>
                        <a:ea typeface="+mn-ea"/>
                        <a:cs typeface="+mn-cs"/>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ctr">
                        <a:spcBef>
                          <a:spcPts val="300"/>
                        </a:spcBef>
                        <a:buNone/>
                      </a:pPr>
                      <a:r>
                        <a:rPr lang="en-US" sz="900" b="0" u="none" strike="noStrike">
                          <a:solidFill>
                            <a:srgbClr val="000000"/>
                          </a:solidFill>
                          <a:effectLst/>
                        </a:rPr>
                        <a:t>Included in RE goals ~2.3 GWh by 2045</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lgn="l" fontAlgn="ctr">
                        <a:spcBef>
                          <a:spcPts val="300"/>
                        </a:spcBef>
                      </a:pPr>
                      <a:r>
                        <a:rPr lang="en-US" sz="900" b="0" u="none" strike="noStrike">
                          <a:solidFill>
                            <a:srgbClr val="000000"/>
                          </a:solidFill>
                          <a:effectLst/>
                        </a:rPr>
                        <a:t>Through state and federal programs, exact numbers not specified</a:t>
                      </a:r>
                      <a:endParaRPr lang="en-US" sz="900" b="0" i="0" u="none" strike="noStrike">
                        <a:solidFill>
                          <a:srgbClr val="000000"/>
                        </a:solidFill>
                        <a:effectLst/>
                        <a:latin typeface="Arial Body"/>
                      </a:endParaRPr>
                    </a:p>
                  </a:txBody>
                  <a:tcPr marL="3316" marR="3316" marT="3316"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42021252"/>
                  </a:ext>
                </a:extLst>
              </a:tr>
            </a:tbl>
          </a:graphicData>
        </a:graphic>
      </p:graphicFrame>
      <p:sp>
        <p:nvSpPr>
          <p:cNvPr id="20" name="btfpNotesBox962619">
            <a:extLst>
              <a:ext uri="{FF2B5EF4-FFF2-40B4-BE49-F238E27FC236}">
                <a16:creationId xmlns:a16="http://schemas.microsoft.com/office/drawing/2014/main" id="{0F81350A-5579-D4A6-1AB7-C507E803FB9F}"/>
              </a:ext>
            </a:extLst>
          </p:cNvPr>
          <p:cNvSpPr txBox="1"/>
          <p:nvPr>
            <p:custDataLst>
              <p:tags r:id="rId4"/>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hlinkClick r:id="rId15"/>
              </a:rPr>
              <a:t>NYSERDA</a:t>
            </a:r>
            <a:r>
              <a:rPr lang="en-US" sz="800" dirty="0"/>
              <a:t>; </a:t>
            </a:r>
            <a:r>
              <a:rPr lang="en-US" sz="800" dirty="0">
                <a:hlinkClick r:id="rId16"/>
              </a:rPr>
              <a:t>NY policy</a:t>
            </a:r>
            <a:r>
              <a:rPr lang="en-US" sz="800" dirty="0"/>
              <a:t>; </a:t>
            </a:r>
            <a:r>
              <a:rPr lang="en-US" sz="800" dirty="0">
                <a:hlinkClick r:id="rId17"/>
              </a:rPr>
              <a:t>State policies</a:t>
            </a:r>
            <a:r>
              <a:rPr lang="en-US" sz="800" dirty="0">
                <a:solidFill>
                  <a:srgbClr val="000000"/>
                </a:solidFill>
                <a:ea typeface="+mn-lt"/>
                <a:cs typeface="+mn-lt"/>
              </a:rPr>
              <a:t>; </a:t>
            </a:r>
            <a:r>
              <a:rPr lang="en-US" sz="800" dirty="0">
                <a:solidFill>
                  <a:srgbClr val="000000"/>
                </a:solidFill>
                <a:ea typeface="+mn-lt"/>
                <a:cs typeface="+mn-lt"/>
                <a:hlinkClick r:id="rId18"/>
              </a:rPr>
              <a:t>IEA</a:t>
            </a:r>
            <a:r>
              <a:rPr lang="en-US" sz="800" dirty="0">
                <a:solidFill>
                  <a:srgbClr val="000000"/>
                </a:solidFill>
                <a:ea typeface="+mn-lt"/>
                <a:cs typeface="+mn-lt"/>
              </a:rPr>
              <a:t> (2024); </a:t>
            </a:r>
            <a:r>
              <a:rPr lang="en-US" sz="800" dirty="0">
                <a:solidFill>
                  <a:srgbClr val="000000"/>
                </a:solidFill>
                <a:ea typeface="+mn-lt"/>
                <a:cs typeface="+mn-lt"/>
                <a:hlinkClick r:id="rId19"/>
              </a:rPr>
              <a:t>BNEF</a:t>
            </a:r>
            <a:r>
              <a:rPr lang="en-US" sz="800" dirty="0">
                <a:solidFill>
                  <a:srgbClr val="000000"/>
                </a:solidFill>
                <a:ea typeface="+mn-lt"/>
                <a:cs typeface="+mn-lt"/>
              </a:rPr>
              <a:t> (2024); </a:t>
            </a:r>
            <a:r>
              <a:rPr lang="en-US" sz="800" dirty="0">
                <a:solidFill>
                  <a:srgbClr val="000000"/>
                </a:solidFill>
                <a:ea typeface="+mn-lt"/>
                <a:cs typeface="+mn-lt"/>
                <a:hlinkClick r:id="rId20"/>
              </a:rPr>
              <a:t>IEA</a:t>
            </a:r>
            <a:r>
              <a:rPr lang="en-US" sz="800" dirty="0">
                <a:solidFill>
                  <a:srgbClr val="000000"/>
                </a:solidFill>
                <a:ea typeface="+mn-lt"/>
                <a:cs typeface="+mn-lt"/>
              </a:rPr>
              <a:t> (2024a); </a:t>
            </a:r>
            <a:r>
              <a:rPr lang="en-US" sz="800" dirty="0">
                <a:solidFill>
                  <a:srgbClr val="000000"/>
                </a:solidFill>
                <a:ea typeface="+mn-lt"/>
                <a:cs typeface="+mn-lt"/>
                <a:hlinkClick r:id="rId21"/>
              </a:rPr>
              <a:t>IEA</a:t>
            </a:r>
            <a:r>
              <a:rPr lang="en-US" sz="800" dirty="0">
                <a:solidFill>
                  <a:srgbClr val="000000"/>
                </a:solidFill>
                <a:ea typeface="+mn-lt"/>
                <a:cs typeface="+mn-lt"/>
              </a:rPr>
              <a:t> Mid-Year (2024); </a:t>
            </a:r>
            <a:r>
              <a:rPr lang="en-US" sz="800" dirty="0">
                <a:solidFill>
                  <a:srgbClr val="000000"/>
                </a:solidFill>
                <a:ea typeface="+mn-lt"/>
                <a:cs typeface="+mn-lt"/>
                <a:hlinkClick r:id="rId22"/>
              </a:rPr>
              <a:t>Rhodium Group</a:t>
            </a:r>
            <a:r>
              <a:rPr lang="en-US" sz="800" dirty="0">
                <a:solidFill>
                  <a:srgbClr val="000000"/>
                </a:solidFill>
                <a:ea typeface="+mn-lt"/>
                <a:cs typeface="+mn-lt"/>
              </a:rPr>
              <a:t> (2024); </a:t>
            </a:r>
            <a:r>
              <a:rPr lang="en-US" sz="800" u="sng" dirty="0">
                <a:hlinkClick r:id="rId18"/>
              </a:rPr>
              <a:t>IEA U.S.</a:t>
            </a:r>
            <a:r>
              <a:rPr lang="en-US" sz="800" dirty="0"/>
              <a:t> (2024); </a:t>
            </a:r>
            <a:r>
              <a:rPr lang="en-US" sz="800" dirty="0">
                <a:hlinkClick r:id="rId23"/>
              </a:rPr>
              <a:t>EIA</a:t>
            </a:r>
            <a:r>
              <a:rPr lang="en-US" sz="800" dirty="0"/>
              <a:t> (2024; </a:t>
            </a:r>
            <a:r>
              <a:rPr lang="en-US" sz="800" dirty="0">
                <a:hlinkClick r:id="rId24"/>
              </a:rPr>
              <a:t>World hydropower outlook </a:t>
            </a:r>
            <a:r>
              <a:rPr lang="en-US" sz="800" dirty="0"/>
              <a:t>(2024).</a:t>
            </a:r>
            <a:endParaRPr lang="en-US" sz="800" dirty="0">
              <a:cs typeface="Arial"/>
            </a:endParaRPr>
          </a:p>
          <a:p>
            <a:r>
              <a:rPr lang="en-US" sz="800" dirty="0">
                <a:solidFill>
                  <a:srgbClr val="000000"/>
                </a:solidFill>
              </a:rPr>
              <a:t>Credit: Shailesh Mishra,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5"/>
              </a:rPr>
              <a:t>Gernot Wagner</a:t>
            </a:r>
            <a:r>
              <a:rPr lang="en-US" sz="800" dirty="0">
                <a:solidFill>
                  <a:srgbClr val="000000"/>
                </a:solidFill>
              </a:rPr>
              <a:t>. </a:t>
            </a:r>
            <a:r>
              <a:rPr lang="en-US" sz="800" dirty="0">
                <a:solidFill>
                  <a:srgbClr val="000000"/>
                </a:solidFill>
                <a:hlinkClick r:id="rId2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7"/>
              </a:rPr>
              <a:t>Storing Energy</a:t>
            </a:r>
            <a:r>
              <a:rPr lang="en-US" sz="800" dirty="0">
                <a:solidFill>
                  <a:srgbClr val="000000"/>
                </a:solidFill>
              </a:rPr>
              <a:t>” (4 March 2025). </a:t>
            </a:r>
            <a:endParaRPr lang="en-US" sz="800" dirty="0">
              <a:solidFill>
                <a:srgbClr val="000000"/>
              </a:solidFill>
              <a:cs typeface="Arial"/>
            </a:endParaRPr>
          </a:p>
        </p:txBody>
      </p:sp>
      <p:graphicFrame>
        <p:nvGraphicFramePr>
          <p:cNvPr id="3" name="Chart 2">
            <a:extLst>
              <a:ext uri="{FF2B5EF4-FFF2-40B4-BE49-F238E27FC236}">
                <a16:creationId xmlns:a16="http://schemas.microsoft.com/office/drawing/2014/main" id="{5A73EBD5-0E26-BAD5-D9F8-8AB7C25D4BAB}"/>
              </a:ext>
            </a:extLst>
          </p:cNvPr>
          <p:cNvGraphicFramePr/>
          <p:nvPr>
            <p:custDataLst>
              <p:tags r:id="rId5"/>
            </p:custDataLst>
            <p:extLst>
              <p:ext uri="{D42A27DB-BD31-4B8C-83A1-F6EECF244321}">
                <p14:modId xmlns:p14="http://schemas.microsoft.com/office/powerpoint/2010/main" val="2611656921"/>
              </p:ext>
            </p:extLst>
          </p:nvPr>
        </p:nvGraphicFramePr>
        <p:xfrm>
          <a:off x="7588250" y="2365375"/>
          <a:ext cx="4184650" cy="3800475"/>
        </p:xfrm>
        <a:graphic>
          <a:graphicData uri="http://schemas.openxmlformats.org/drawingml/2006/chart">
            <c:chart xmlns:c="http://schemas.openxmlformats.org/drawingml/2006/chart" xmlns:r="http://schemas.openxmlformats.org/officeDocument/2006/relationships" r:id="rId28"/>
          </a:graphicData>
        </a:graphic>
      </p:graphicFrame>
      <p:sp>
        <p:nvSpPr>
          <p:cNvPr id="37" name="Text Placeholder 10">
            <a:extLst>
              <a:ext uri="{FF2B5EF4-FFF2-40B4-BE49-F238E27FC236}">
                <a16:creationId xmlns:a16="http://schemas.microsoft.com/office/drawing/2014/main" id="{9B9EB761-2138-2BFB-466E-163D2BF24F9A}"/>
              </a:ext>
            </a:extLst>
          </p:cNvPr>
          <p:cNvSpPr txBox="1">
            <a:spLocks/>
          </p:cNvSpPr>
          <p:nvPr>
            <p:custDataLst>
              <p:tags r:id="rId6"/>
            </p:custDataLst>
          </p:nvPr>
        </p:nvSpPr>
        <p:spPr bwMode="auto">
          <a:xfrm>
            <a:off x="8301038" y="5983287"/>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DBF78B1-94AF-4C09-84F6-6C30B934F351}" type="datetime'''''''''2''''''''''''''''''''''0''''''''23'''''''''''''">
              <a:rPr lang="en-US" altLang="en-US" sz="1000" smtClean="0">
                <a:effectLst/>
              </a:rPr>
              <a:pPr marL="0" indent="0" algn="ctr">
                <a:spcBef>
                  <a:spcPct val="0"/>
                </a:spcBef>
                <a:spcAft>
                  <a:spcPct val="0"/>
                </a:spcAft>
                <a:buNone/>
              </a:pPr>
              <a:t>2023</a:t>
            </a:fld>
            <a:r>
              <a:rPr lang="en-US" altLang="en-US" sz="1000">
                <a:effectLst/>
              </a:rPr>
              <a:t> (actual)</a:t>
            </a:r>
            <a:endParaRPr lang="en-US" sz="1000"/>
          </a:p>
        </p:txBody>
      </p:sp>
      <p:sp>
        <p:nvSpPr>
          <p:cNvPr id="39" name="Text Placeholder 10">
            <a:extLst>
              <a:ext uri="{FF2B5EF4-FFF2-40B4-BE49-F238E27FC236}">
                <a16:creationId xmlns:a16="http://schemas.microsoft.com/office/drawing/2014/main" id="{A3DBB7B1-3DB1-99FB-24D3-96B4DFFEB951}"/>
              </a:ext>
            </a:extLst>
          </p:cNvPr>
          <p:cNvSpPr txBox="1">
            <a:spLocks/>
          </p:cNvSpPr>
          <p:nvPr>
            <p:custDataLst>
              <p:tags r:id="rId7"/>
            </p:custDataLst>
          </p:nvPr>
        </p:nvSpPr>
        <p:spPr bwMode="auto">
          <a:xfrm>
            <a:off x="10220325" y="5983287"/>
            <a:ext cx="931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0859BCC-6571-4FF4-A944-54B5ADEF9890}" type="datetime'''2''''''0''''''''''''''''''''2''7'''''''''''''''''''''''">
              <a:rPr lang="en-US" altLang="en-US" sz="1000" smtClean="0"/>
              <a:pPr marL="0" indent="0" algn="ctr">
                <a:spcBef>
                  <a:spcPct val="0"/>
                </a:spcBef>
                <a:spcAft>
                  <a:spcPct val="0"/>
                </a:spcAft>
                <a:buNone/>
              </a:pPr>
              <a:t>2027</a:t>
            </a:fld>
            <a:r>
              <a:rPr lang="en-US" altLang="en-US" sz="1000"/>
              <a:t> (projected)</a:t>
            </a:r>
            <a:endParaRPr lang="en-US" sz="1000"/>
          </a:p>
        </p:txBody>
      </p:sp>
      <p:sp>
        <p:nvSpPr>
          <p:cNvPr id="54" name="Text Placeholder 10">
            <a:extLst>
              <a:ext uri="{FF2B5EF4-FFF2-40B4-BE49-F238E27FC236}">
                <a16:creationId xmlns:a16="http://schemas.microsoft.com/office/drawing/2014/main" id="{3939D3C4-7647-45A5-33E0-BC6CFD76965C}"/>
              </a:ext>
            </a:extLst>
          </p:cNvPr>
          <p:cNvSpPr>
            <a:spLocks noGrp="1"/>
          </p:cNvSpPr>
          <p:nvPr>
            <p:custDataLst>
              <p:tags r:id="rId8"/>
            </p:custDataLst>
          </p:nvPr>
        </p:nvSpPr>
        <p:spPr bwMode="auto">
          <a:xfrm>
            <a:off x="7656806" y="2005732"/>
            <a:ext cx="4019139" cy="184666"/>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U.S. energy storage capacity (battery and PSH), </a:t>
            </a:r>
            <a:r>
              <a:rPr lang="en-US" sz="1200">
                <a:solidFill>
                  <a:srgbClr val="000000"/>
                </a:solidFill>
                <a:ea typeface="+mn-lt"/>
                <a:cs typeface="+mn-lt"/>
              </a:rPr>
              <a:t>GW</a:t>
            </a:r>
            <a:endParaRPr lang="en-US" sz="1200"/>
          </a:p>
        </p:txBody>
      </p:sp>
      <p:cxnSp>
        <p:nvCxnSpPr>
          <p:cNvPr id="69" name="Straight Connector 68">
            <a:extLst>
              <a:ext uri="{FF2B5EF4-FFF2-40B4-BE49-F238E27FC236}">
                <a16:creationId xmlns:a16="http://schemas.microsoft.com/office/drawing/2014/main" id="{991A2D74-079C-7211-7C14-F95ABEC72691}"/>
              </a:ext>
            </a:extLst>
          </p:cNvPr>
          <p:cNvCxnSpPr>
            <a:cxnSpLocks/>
          </p:cNvCxnSpPr>
          <p:nvPr/>
        </p:nvCxnSpPr>
        <p:spPr bwMode="gray">
          <a:xfrm flipV="1">
            <a:off x="8675687" y="3682356"/>
            <a:ext cx="0" cy="358712"/>
          </a:xfrm>
          <a:prstGeom prst="line">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89FA624-4B0E-7222-10D4-F9BAC6C25B6C}"/>
              </a:ext>
            </a:extLst>
          </p:cNvPr>
          <p:cNvCxnSpPr>
            <a:cxnSpLocks/>
          </p:cNvCxnSpPr>
          <p:nvPr/>
        </p:nvCxnSpPr>
        <p:spPr bwMode="gray">
          <a:xfrm flipV="1">
            <a:off x="7671290" y="3679753"/>
            <a:ext cx="1995085" cy="260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7" name="Text Placeholder 10">
            <a:extLst>
              <a:ext uri="{FF2B5EF4-FFF2-40B4-BE49-F238E27FC236}">
                <a16:creationId xmlns:a16="http://schemas.microsoft.com/office/drawing/2014/main" id="{FD867C8C-2784-39F6-A175-108C3A42B0E3}"/>
              </a:ext>
            </a:extLst>
          </p:cNvPr>
          <p:cNvSpPr>
            <a:spLocks noGrp="1"/>
          </p:cNvSpPr>
          <p:nvPr>
            <p:custDataLst>
              <p:tags r:id="rId9"/>
            </p:custDataLst>
          </p:nvPr>
        </p:nvSpPr>
        <p:spPr bwMode="auto">
          <a:xfrm>
            <a:off x="7671290" y="3169156"/>
            <a:ext cx="1995085" cy="46166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solidFill>
                  <a:srgbClr val="000000"/>
                </a:solidFill>
                <a:ea typeface="+mn-lt"/>
                <a:cs typeface="+mn-lt"/>
              </a:rPr>
              <a:t>Even share between PSH and battery; ~40% of total battery capacity in California</a:t>
            </a:r>
            <a:endParaRPr lang="en-US" sz="1000"/>
          </a:p>
        </p:txBody>
      </p:sp>
    </p:spTree>
    <p:extLst>
      <p:ext uri="{BB962C8B-B14F-4D97-AF65-F5344CB8AC3E}">
        <p14:creationId xmlns:p14="http://schemas.microsoft.com/office/powerpoint/2010/main" val="19235212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9952880-14B4-2CD1-1839-31F567192874}"/>
              </a:ext>
            </a:extLst>
          </p:cNvPr>
          <p:cNvGraphicFramePr>
            <a:graphicFrameLocks noChangeAspect="1"/>
          </p:cNvGraphicFramePr>
          <p:nvPr>
            <p:custDataLst>
              <p:tags r:id="rId1"/>
            </p:custDataLst>
            <p:extLst>
              <p:ext uri="{D42A27DB-BD31-4B8C-83A1-F6EECF244321}">
                <p14:modId xmlns:p14="http://schemas.microsoft.com/office/powerpoint/2010/main" val="40822903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7" name="think-cell data - do not delete" hidden="1">
                        <a:extLst>
                          <a:ext uri="{FF2B5EF4-FFF2-40B4-BE49-F238E27FC236}">
                            <a16:creationId xmlns:a16="http://schemas.microsoft.com/office/drawing/2014/main" id="{09952880-14B4-2CD1-1839-31F567192874}"/>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3436BB2A-C93E-1BF9-0205-C2DE36EF3037}"/>
              </a:ext>
            </a:extLst>
          </p:cNvPr>
          <p:cNvSpPr>
            <a:spLocks noGrp="1"/>
          </p:cNvSpPr>
          <p:nvPr>
            <p:ph type="title"/>
          </p:nvPr>
        </p:nvSpPr>
        <p:spPr/>
        <p:txBody>
          <a:bodyPr vert="horz">
            <a:noAutofit/>
          </a:bodyPr>
          <a:lstStyle/>
          <a:p>
            <a:r>
              <a:rPr lang="en-US" b="1">
                <a:solidFill>
                  <a:srgbClr val="000000"/>
                </a:solidFill>
                <a:ea typeface="+mn-lt"/>
                <a:cs typeface="+mn-lt"/>
              </a:rPr>
              <a:t>EU aims to increase utility-scale energy storage by 5x from 2023 to 2030; UK and Italy lead investments</a:t>
            </a:r>
            <a:endParaRPr lang="en-US"/>
          </a:p>
        </p:txBody>
      </p:sp>
      <p:sp>
        <p:nvSpPr>
          <p:cNvPr id="8" name="Rectangle 7">
            <a:extLst>
              <a:ext uri="{FF2B5EF4-FFF2-40B4-BE49-F238E27FC236}">
                <a16:creationId xmlns:a16="http://schemas.microsoft.com/office/drawing/2014/main" id="{C8FEF742-6F58-374F-9385-EB3CEA961F39}"/>
              </a:ext>
            </a:extLst>
          </p:cNvPr>
          <p:cNvSpPr/>
          <p:nvPr/>
        </p:nvSpPr>
        <p:spPr bwMode="gray">
          <a:xfrm>
            <a:off x="0" y="-27383"/>
            <a:ext cx="3037022" cy="32004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600" b="1">
                <a:solidFill>
                  <a:schemeClr val="tx1"/>
                </a:solidFill>
              </a:rPr>
              <a:t>European Union</a:t>
            </a:r>
          </a:p>
        </p:txBody>
      </p:sp>
      <p:graphicFrame>
        <p:nvGraphicFramePr>
          <p:cNvPr id="3" name="Chart 2">
            <a:extLst>
              <a:ext uri="{FF2B5EF4-FFF2-40B4-BE49-F238E27FC236}">
                <a16:creationId xmlns:a16="http://schemas.microsoft.com/office/drawing/2014/main" id="{61F0BFA4-97DD-01D5-28D1-AFE7D3E5B880}"/>
              </a:ext>
            </a:extLst>
          </p:cNvPr>
          <p:cNvGraphicFramePr/>
          <p:nvPr>
            <p:custDataLst>
              <p:tags r:id="rId2"/>
            </p:custDataLst>
            <p:extLst>
              <p:ext uri="{D42A27DB-BD31-4B8C-83A1-F6EECF244321}">
                <p14:modId xmlns:p14="http://schemas.microsoft.com/office/powerpoint/2010/main" val="1696930636"/>
              </p:ext>
            </p:extLst>
          </p:nvPr>
        </p:nvGraphicFramePr>
        <p:xfrm>
          <a:off x="341313" y="2679700"/>
          <a:ext cx="2182812" cy="3352800"/>
        </p:xfrm>
        <a:graphic>
          <a:graphicData uri="http://schemas.openxmlformats.org/drawingml/2006/chart">
            <c:chart xmlns:c="http://schemas.openxmlformats.org/drawingml/2006/chart" xmlns:r="http://schemas.openxmlformats.org/officeDocument/2006/relationships" r:id="rId19"/>
          </a:graphicData>
        </a:graphic>
      </p:graphicFrame>
      <p:sp>
        <p:nvSpPr>
          <p:cNvPr id="23" name="Text Placeholder 10">
            <a:extLst>
              <a:ext uri="{FF2B5EF4-FFF2-40B4-BE49-F238E27FC236}">
                <a16:creationId xmlns:a16="http://schemas.microsoft.com/office/drawing/2014/main" id="{A282AD63-C97F-66B8-CCF9-B939AEA9639B}"/>
              </a:ext>
            </a:extLst>
          </p:cNvPr>
          <p:cNvSpPr txBox="1">
            <a:spLocks/>
          </p:cNvSpPr>
          <p:nvPr>
            <p:custDataLst>
              <p:tags r:id="rId3"/>
            </p:custDataLst>
          </p:nvPr>
        </p:nvSpPr>
        <p:spPr bwMode="auto">
          <a:xfrm>
            <a:off x="554038" y="5992813"/>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060CED8-9E67-4EC5-93AF-E671098335D2}" type="datetime'''2''''0''2''''''''''''''''''''''''3'''''''''''''">
              <a:rPr lang="en-US" altLang="en-US" sz="1000" smtClean="0"/>
              <a:pPr marL="0" indent="0" algn="ctr">
                <a:spcBef>
                  <a:spcPct val="0"/>
                </a:spcBef>
                <a:spcAft>
                  <a:spcPct val="0"/>
                </a:spcAft>
                <a:buNone/>
              </a:pPr>
              <a:t>2023</a:t>
            </a:fld>
            <a:r>
              <a:rPr lang="en-US" altLang="en-US" sz="1000"/>
              <a:t> (actual)</a:t>
            </a:r>
            <a:endParaRPr lang="en-US" sz="1000"/>
          </a:p>
        </p:txBody>
      </p:sp>
      <p:sp>
        <p:nvSpPr>
          <p:cNvPr id="25" name="Text Placeholder 10">
            <a:extLst>
              <a:ext uri="{FF2B5EF4-FFF2-40B4-BE49-F238E27FC236}">
                <a16:creationId xmlns:a16="http://schemas.microsoft.com/office/drawing/2014/main" id="{9DC2C05F-D4EB-92A5-CBBC-3FD8F7F05A1B}"/>
              </a:ext>
            </a:extLst>
          </p:cNvPr>
          <p:cNvSpPr txBox="1">
            <a:spLocks/>
          </p:cNvSpPr>
          <p:nvPr>
            <p:custDataLst>
              <p:tags r:id="rId4"/>
            </p:custDataLst>
          </p:nvPr>
        </p:nvSpPr>
        <p:spPr bwMode="auto">
          <a:xfrm>
            <a:off x="1457325" y="5992813"/>
            <a:ext cx="9604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836D814-8B84-4FFA-9FF2-F201A175F004}" type="datetime'''20''''''''''''''''''3''0'''''''''''''''''''''">
              <a:rPr lang="en-US" altLang="en-US" sz="1000" smtClean="0"/>
              <a:pPr marL="0" indent="0" algn="ctr">
                <a:spcBef>
                  <a:spcPct val="0"/>
                </a:spcBef>
                <a:spcAft>
                  <a:spcPct val="0"/>
                </a:spcAft>
                <a:buNone/>
              </a:pPr>
              <a:t>2030</a:t>
            </a:fld>
            <a:r>
              <a:rPr lang="en-US" altLang="en-US" sz="1000"/>
              <a:t> (projection)</a:t>
            </a:r>
            <a:endParaRPr lang="en-US" sz="1000"/>
          </a:p>
        </p:txBody>
      </p:sp>
      <p:sp>
        <p:nvSpPr>
          <p:cNvPr id="45" name="Text Placeholder 10">
            <a:extLst>
              <a:ext uri="{FF2B5EF4-FFF2-40B4-BE49-F238E27FC236}">
                <a16:creationId xmlns:a16="http://schemas.microsoft.com/office/drawing/2014/main" id="{FB975556-E1E3-62E2-CA7E-DA091796C291}"/>
              </a:ext>
            </a:extLst>
          </p:cNvPr>
          <p:cNvSpPr txBox="1">
            <a:spLocks/>
          </p:cNvSpPr>
          <p:nvPr>
            <p:custDataLst>
              <p:tags r:id="rId5"/>
            </p:custDataLst>
          </p:nvPr>
        </p:nvSpPr>
        <p:spPr bwMode="gray">
          <a:xfrm>
            <a:off x="804863" y="5124450"/>
            <a:ext cx="249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00"/>
              <a:t>~40</a:t>
            </a:r>
          </a:p>
        </p:txBody>
      </p:sp>
      <p:sp>
        <p:nvSpPr>
          <p:cNvPr id="51" name="Text Placeholder 10">
            <a:extLst>
              <a:ext uri="{FF2B5EF4-FFF2-40B4-BE49-F238E27FC236}">
                <a16:creationId xmlns:a16="http://schemas.microsoft.com/office/drawing/2014/main" id="{BCB33C53-9D09-A352-FCD6-4861E2391347}"/>
              </a:ext>
            </a:extLst>
          </p:cNvPr>
          <p:cNvSpPr txBox="1">
            <a:spLocks/>
          </p:cNvSpPr>
          <p:nvPr>
            <p:custDataLst>
              <p:tags r:id="rId6"/>
            </p:custDataLst>
          </p:nvPr>
        </p:nvSpPr>
        <p:spPr bwMode="gray">
          <a:xfrm>
            <a:off x="1689100" y="2584450"/>
            <a:ext cx="4968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190-200</a:t>
            </a:r>
            <a:endParaRPr lang="en-US" sz="1000"/>
          </a:p>
        </p:txBody>
      </p:sp>
      <p:sp>
        <p:nvSpPr>
          <p:cNvPr id="62" name="Text Placeholder 10">
            <a:extLst>
              <a:ext uri="{FF2B5EF4-FFF2-40B4-BE49-F238E27FC236}">
                <a16:creationId xmlns:a16="http://schemas.microsoft.com/office/drawing/2014/main" id="{16F2AD9E-3B78-1381-2E15-4CA63048A67C}"/>
              </a:ext>
            </a:extLst>
          </p:cNvPr>
          <p:cNvSpPr>
            <a:spLocks noGrp="1"/>
          </p:cNvSpPr>
          <p:nvPr>
            <p:custDataLst>
              <p:tags r:id="rId7"/>
            </p:custDataLst>
          </p:nvPr>
        </p:nvSpPr>
        <p:spPr bwMode="auto">
          <a:xfrm>
            <a:off x="407252" y="1484784"/>
            <a:ext cx="2088347"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EU targets significant growth by 2030</a:t>
            </a:r>
            <a:endParaRPr lang="en-US" sz="1200"/>
          </a:p>
        </p:txBody>
      </p:sp>
      <p:sp>
        <p:nvSpPr>
          <p:cNvPr id="72" name="btfpNotesBox962619">
            <a:extLst>
              <a:ext uri="{FF2B5EF4-FFF2-40B4-BE49-F238E27FC236}">
                <a16:creationId xmlns:a16="http://schemas.microsoft.com/office/drawing/2014/main" id="{B8046037-CDDD-707F-334F-9AD212AB208A}"/>
              </a:ext>
            </a:extLst>
          </p:cNvPr>
          <p:cNvSpPr txBox="1"/>
          <p:nvPr>
            <p:custDataLst>
              <p:tags r:id="rId8"/>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20"/>
              </a:rPr>
              <a:t>REN</a:t>
            </a:r>
            <a:r>
              <a:rPr lang="en-US" sz="800" dirty="0">
                <a:solidFill>
                  <a:srgbClr val="000000"/>
                </a:solidFill>
              </a:rPr>
              <a:t> (2024); </a:t>
            </a:r>
            <a:r>
              <a:rPr lang="en-US" sz="800" dirty="0">
                <a:solidFill>
                  <a:srgbClr val="000000"/>
                </a:solidFill>
                <a:hlinkClick r:id="rId21"/>
              </a:rPr>
              <a:t>EASE </a:t>
            </a:r>
            <a:r>
              <a:rPr lang="en-US" sz="800" dirty="0">
                <a:solidFill>
                  <a:srgbClr val="000000"/>
                </a:solidFill>
              </a:rPr>
              <a:t>(2022); </a:t>
            </a:r>
            <a:r>
              <a:rPr lang="en-US" sz="800" dirty="0">
                <a:solidFill>
                  <a:srgbClr val="000000"/>
                </a:solidFill>
                <a:hlinkClick r:id="rId22"/>
              </a:rPr>
              <a:t>Eco Affect</a:t>
            </a:r>
            <a:r>
              <a:rPr lang="en-US" sz="800" dirty="0">
                <a:solidFill>
                  <a:srgbClr val="000000"/>
                </a:solidFill>
              </a:rPr>
              <a:t> (2024); </a:t>
            </a:r>
            <a:r>
              <a:rPr lang="en-US" sz="800" dirty="0">
                <a:solidFill>
                  <a:srgbClr val="000000"/>
                </a:solidFill>
                <a:hlinkClick r:id="rId22"/>
              </a:rPr>
              <a:t>ITA</a:t>
            </a:r>
            <a:r>
              <a:rPr lang="en-US" sz="800" dirty="0">
                <a:solidFill>
                  <a:srgbClr val="000000"/>
                </a:solidFill>
              </a:rPr>
              <a:t> (2024); </a:t>
            </a:r>
            <a:r>
              <a:rPr lang="en-US" sz="800" dirty="0">
                <a:solidFill>
                  <a:srgbClr val="000000"/>
                </a:solidFill>
                <a:hlinkClick r:id="rId23"/>
              </a:rPr>
              <a:t>EnergyTrend</a:t>
            </a:r>
            <a:r>
              <a:rPr lang="en-US" sz="800" dirty="0">
                <a:solidFill>
                  <a:srgbClr val="000000"/>
                </a:solidFill>
              </a:rPr>
              <a:t> (2024); </a:t>
            </a:r>
            <a:r>
              <a:rPr lang="en-US" sz="800" dirty="0">
                <a:solidFill>
                  <a:srgbClr val="000000"/>
                </a:solidFill>
                <a:hlinkClick r:id="rId24"/>
              </a:rPr>
              <a:t>EY Renewable Energy Country Attractiveness Index </a:t>
            </a:r>
            <a:r>
              <a:rPr lang="en-US" sz="800" dirty="0">
                <a:solidFill>
                  <a:srgbClr val="000000"/>
                </a:solidFill>
              </a:rPr>
              <a:t>(2024); </a:t>
            </a:r>
            <a:r>
              <a:rPr lang="en-US" sz="800" dirty="0">
                <a:solidFill>
                  <a:srgbClr val="000000"/>
                </a:solidFill>
                <a:hlinkClick r:id="rId25"/>
              </a:rPr>
              <a:t>Energy Storage news </a:t>
            </a:r>
            <a:r>
              <a:rPr lang="en-US" sz="800" dirty="0">
                <a:solidFill>
                  <a:srgbClr val="000000"/>
                </a:solidFill>
              </a:rPr>
              <a:t>(2024).</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6"/>
              </a:rPr>
              <a:t>Gernot Wagner</a:t>
            </a:r>
            <a:r>
              <a:rPr lang="en-US" sz="800" dirty="0">
                <a:solidFill>
                  <a:srgbClr val="000000"/>
                </a:solidFill>
              </a:rPr>
              <a:t>. </a:t>
            </a:r>
            <a:r>
              <a:rPr lang="en-US" sz="800" dirty="0">
                <a:solidFill>
                  <a:srgbClr val="000000"/>
                </a:solidFill>
                <a:hlinkClick r:id="rId2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8"/>
              </a:rPr>
              <a:t>Storing Energy</a:t>
            </a:r>
            <a:r>
              <a:rPr lang="en-US" sz="800" dirty="0">
                <a:solidFill>
                  <a:srgbClr val="000000"/>
                </a:solidFill>
              </a:rPr>
              <a:t>” (4 March 2025). </a:t>
            </a:r>
            <a:endParaRPr lang="en-US" sz="800" dirty="0">
              <a:solidFill>
                <a:srgbClr val="000000"/>
              </a:solidFill>
              <a:cs typeface="Arial"/>
            </a:endParaRPr>
          </a:p>
        </p:txBody>
      </p:sp>
      <p:sp>
        <p:nvSpPr>
          <p:cNvPr id="73" name="Text Placeholder 10">
            <a:extLst>
              <a:ext uri="{FF2B5EF4-FFF2-40B4-BE49-F238E27FC236}">
                <a16:creationId xmlns:a16="http://schemas.microsoft.com/office/drawing/2014/main" id="{F5ED098D-5E57-3204-2428-809FE3C78AA1}"/>
              </a:ext>
            </a:extLst>
          </p:cNvPr>
          <p:cNvSpPr>
            <a:spLocks noGrp="1"/>
          </p:cNvSpPr>
          <p:nvPr>
            <p:custDataLst>
              <p:tags r:id="rId9"/>
            </p:custDataLst>
          </p:nvPr>
        </p:nvSpPr>
        <p:spPr bwMode="auto">
          <a:xfrm>
            <a:off x="2998788" y="1669450"/>
            <a:ext cx="7921747" cy="184666"/>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UK and Italy lead the investment pipeline, backed by strong government support </a:t>
            </a:r>
            <a:endParaRPr lang="en-US" sz="1200"/>
          </a:p>
        </p:txBody>
      </p:sp>
      <p:pic>
        <p:nvPicPr>
          <p:cNvPr id="1026" name="Picture 2">
            <a:extLst>
              <a:ext uri="{FF2B5EF4-FFF2-40B4-BE49-F238E27FC236}">
                <a16:creationId xmlns:a16="http://schemas.microsoft.com/office/drawing/2014/main" id="{F78D4E2A-77F0-E58D-CB84-0EFEF6A96152}"/>
              </a:ext>
            </a:extLst>
          </p:cNvPr>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3011513" y="2082800"/>
            <a:ext cx="391585" cy="391585"/>
          </a:xfrm>
          <a:prstGeom prst="ellipse">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3778482F-1F18-EC47-A6FD-47C52A767D67}"/>
              </a:ext>
            </a:extLst>
          </p:cNvPr>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050701" y="3952720"/>
            <a:ext cx="352397" cy="352691"/>
          </a:xfrm>
          <a:prstGeom prst="ellipse">
            <a:avLst/>
          </a:prstGeom>
          <a:noFill/>
          <a:extLst>
            <a:ext uri="{909E8E84-426E-40DD-AFC4-6F175D3DCCD1}">
              <a14:hiddenFill xmlns:a14="http://schemas.microsoft.com/office/drawing/2010/main">
                <a:solidFill>
                  <a:srgbClr val="FFFFFF"/>
                </a:solidFill>
              </a14:hiddenFill>
            </a:ext>
          </a:extLst>
        </p:spPr>
      </p:pic>
      <p:graphicFrame>
        <p:nvGraphicFramePr>
          <p:cNvPr id="4" name="Chart 3">
            <a:extLst>
              <a:ext uri="{FF2B5EF4-FFF2-40B4-BE49-F238E27FC236}">
                <a16:creationId xmlns:a16="http://schemas.microsoft.com/office/drawing/2014/main" id="{0DDF626A-2CB8-2D06-45EA-C0BBC4345140}"/>
              </a:ext>
            </a:extLst>
          </p:cNvPr>
          <p:cNvGraphicFramePr/>
          <p:nvPr>
            <p:custDataLst>
              <p:tags r:id="rId10"/>
            </p:custDataLst>
            <p:extLst>
              <p:ext uri="{D42A27DB-BD31-4B8C-83A1-F6EECF244321}">
                <p14:modId xmlns:p14="http://schemas.microsoft.com/office/powerpoint/2010/main" val="3631453512"/>
              </p:ext>
            </p:extLst>
          </p:nvPr>
        </p:nvGraphicFramePr>
        <p:xfrm>
          <a:off x="2968625" y="2157413"/>
          <a:ext cx="2714625" cy="1735137"/>
        </p:xfrm>
        <a:graphic>
          <a:graphicData uri="http://schemas.openxmlformats.org/drawingml/2006/chart">
            <c:chart xmlns:c="http://schemas.openxmlformats.org/drawingml/2006/chart" xmlns:r="http://schemas.openxmlformats.org/officeDocument/2006/relationships" r:id="rId31"/>
          </a:graphicData>
        </a:graphic>
      </p:graphicFrame>
      <p:graphicFrame>
        <p:nvGraphicFramePr>
          <p:cNvPr id="5" name="Chart 4">
            <a:extLst>
              <a:ext uri="{FF2B5EF4-FFF2-40B4-BE49-F238E27FC236}">
                <a16:creationId xmlns:a16="http://schemas.microsoft.com/office/drawing/2014/main" id="{6617D880-BEA5-81F5-042C-D21D9F0F5C97}"/>
              </a:ext>
            </a:extLst>
          </p:cNvPr>
          <p:cNvGraphicFramePr/>
          <p:nvPr>
            <p:custDataLst>
              <p:tags r:id="rId11"/>
            </p:custDataLst>
            <p:extLst>
              <p:ext uri="{D42A27DB-BD31-4B8C-83A1-F6EECF244321}">
                <p14:modId xmlns:p14="http://schemas.microsoft.com/office/powerpoint/2010/main" val="4193364840"/>
              </p:ext>
            </p:extLst>
          </p:nvPr>
        </p:nvGraphicFramePr>
        <p:xfrm>
          <a:off x="2968625" y="4498975"/>
          <a:ext cx="2714625" cy="1676400"/>
        </p:xfrm>
        <a:graphic>
          <a:graphicData uri="http://schemas.openxmlformats.org/drawingml/2006/chart">
            <c:chart xmlns:c="http://schemas.openxmlformats.org/drawingml/2006/chart" xmlns:r="http://schemas.openxmlformats.org/officeDocument/2006/relationships" r:id="rId32"/>
          </a:graphicData>
        </a:graphic>
      </p:graphicFrame>
      <p:sp>
        <p:nvSpPr>
          <p:cNvPr id="101" name="Text Placeholder 10">
            <a:extLst>
              <a:ext uri="{FF2B5EF4-FFF2-40B4-BE49-F238E27FC236}">
                <a16:creationId xmlns:a16="http://schemas.microsoft.com/office/drawing/2014/main" id="{B72A2F78-1B27-D94F-3724-ECF0AFEB3B1B}"/>
              </a:ext>
            </a:extLst>
          </p:cNvPr>
          <p:cNvSpPr txBox="1">
            <a:spLocks/>
          </p:cNvSpPr>
          <p:nvPr>
            <p:custDataLst>
              <p:tags r:id="rId12"/>
            </p:custDataLst>
          </p:nvPr>
        </p:nvSpPr>
        <p:spPr bwMode="auto">
          <a:xfrm>
            <a:off x="3313113" y="5992813"/>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8767785-097E-4CF5-B7B8-734F0E9B0BB8}" type="datetime'''2''''''''''''''''''''''''''''''''''0''''''2''''''''''3'">
              <a:rPr lang="en-US" altLang="en-US" sz="1000" smtClean="0"/>
              <a:pPr marL="0" indent="0" algn="ctr">
                <a:spcBef>
                  <a:spcPct val="0"/>
                </a:spcBef>
                <a:spcAft>
                  <a:spcPct val="0"/>
                </a:spcAft>
                <a:buNone/>
              </a:pPr>
              <a:t>2023</a:t>
            </a:fld>
            <a:r>
              <a:rPr lang="en-US" altLang="en-US" sz="1000"/>
              <a:t> (actual)</a:t>
            </a:r>
            <a:endParaRPr lang="en-US" sz="1000"/>
          </a:p>
        </p:txBody>
      </p:sp>
      <p:sp>
        <p:nvSpPr>
          <p:cNvPr id="102" name="Text Placeholder 10">
            <a:extLst>
              <a:ext uri="{FF2B5EF4-FFF2-40B4-BE49-F238E27FC236}">
                <a16:creationId xmlns:a16="http://schemas.microsoft.com/office/drawing/2014/main" id="{D1D2F6FF-A2D5-6699-850D-CD1CCF14A94B}"/>
              </a:ext>
            </a:extLst>
          </p:cNvPr>
          <p:cNvSpPr txBox="1">
            <a:spLocks/>
          </p:cNvSpPr>
          <p:nvPr>
            <p:custDataLst>
              <p:tags r:id="rId13"/>
            </p:custDataLst>
          </p:nvPr>
        </p:nvSpPr>
        <p:spPr bwMode="auto">
          <a:xfrm>
            <a:off x="4483099" y="5992813"/>
            <a:ext cx="9604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19A2970-8C44-4163-8153-7BB6BC05A154}" type="datetime'''''''''''''''''''''''''2''''''''''''''''''''''''''''''0''30'">
              <a:rPr lang="en-US" altLang="en-US" sz="1000" smtClean="0"/>
              <a:pPr marL="0" indent="0" algn="ctr">
                <a:spcBef>
                  <a:spcPct val="0"/>
                </a:spcBef>
                <a:spcAft>
                  <a:spcPct val="0"/>
                </a:spcAft>
                <a:buNone/>
              </a:pPr>
              <a:t>2030</a:t>
            </a:fld>
            <a:r>
              <a:rPr lang="en-US" altLang="en-US" sz="1000"/>
              <a:t> (projection)</a:t>
            </a:r>
            <a:endParaRPr lang="en-US" sz="1000"/>
          </a:p>
        </p:txBody>
      </p:sp>
      <p:sp>
        <p:nvSpPr>
          <p:cNvPr id="1039" name="Text Placeholder 10">
            <a:extLst>
              <a:ext uri="{FF2B5EF4-FFF2-40B4-BE49-F238E27FC236}">
                <a16:creationId xmlns:a16="http://schemas.microsoft.com/office/drawing/2014/main" id="{7BBD31D1-4D4E-3175-9FDA-4194CFECE56D}"/>
              </a:ext>
            </a:extLst>
          </p:cNvPr>
          <p:cNvSpPr txBox="1">
            <a:spLocks/>
          </p:cNvSpPr>
          <p:nvPr>
            <p:custDataLst>
              <p:tags r:id="rId14"/>
            </p:custDataLst>
          </p:nvPr>
        </p:nvSpPr>
        <p:spPr bwMode="gray">
          <a:xfrm>
            <a:off x="4784725" y="5159375"/>
            <a:ext cx="357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15-20</a:t>
            </a:r>
            <a:endParaRPr lang="en-US" sz="1000"/>
          </a:p>
        </p:txBody>
      </p:sp>
      <p:cxnSp>
        <p:nvCxnSpPr>
          <p:cNvPr id="118" name="Straight Connector 117">
            <a:extLst>
              <a:ext uri="{FF2B5EF4-FFF2-40B4-BE49-F238E27FC236}">
                <a16:creationId xmlns:a16="http://schemas.microsoft.com/office/drawing/2014/main" id="{6DE7EDD4-3817-A5F9-87AF-EACCCADC6411}"/>
              </a:ext>
            </a:extLst>
          </p:cNvPr>
          <p:cNvCxnSpPr>
            <a:cxnSpLocks/>
          </p:cNvCxnSpPr>
          <p:nvPr/>
        </p:nvCxnSpPr>
        <p:spPr bwMode="gray">
          <a:xfrm>
            <a:off x="365369" y="1900320"/>
            <a:ext cx="215875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A8345527-886B-EB64-D4D3-B821CF13529F}"/>
              </a:ext>
            </a:extLst>
          </p:cNvPr>
          <p:cNvCxnSpPr>
            <a:cxnSpLocks/>
          </p:cNvCxnSpPr>
          <p:nvPr/>
        </p:nvCxnSpPr>
        <p:spPr bwMode="gray">
          <a:xfrm flipV="1">
            <a:off x="2943225" y="1854116"/>
            <a:ext cx="8899521" cy="4620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1900E069-CE3D-9FEA-BFC9-5362DCDA5E75}"/>
              </a:ext>
            </a:extLst>
          </p:cNvPr>
          <p:cNvSpPr txBox="1"/>
          <p:nvPr/>
        </p:nvSpPr>
        <p:spPr bwMode="gray">
          <a:xfrm flipH="1">
            <a:off x="5878511" y="2055813"/>
            <a:ext cx="6026975" cy="1611586"/>
          </a:xfrm>
          <a:prstGeom prst="rect">
            <a:avLst/>
          </a:prstGeom>
          <a:noFill/>
        </p:spPr>
        <p:txBody>
          <a:bodyPr wrap="square" lIns="36000" tIns="36000" rIns="36000" bIns="36000" rtlCol="0">
            <a:spAutoFit/>
          </a:bodyPr>
          <a:lstStyle/>
          <a:p>
            <a:r>
              <a:rPr lang="en-US" sz="1000" b="1"/>
              <a:t>The UK has launched multipronged policy support to boost investment for LDES:</a:t>
            </a:r>
          </a:p>
          <a:p>
            <a:pPr marL="171450" indent="-171450">
              <a:buFont typeface="Arial" panose="020B0604020202020204" pitchFamily="34" charset="0"/>
              <a:buChar char="•"/>
            </a:pPr>
            <a:r>
              <a:rPr lang="en-US" sz="1000"/>
              <a:t>As of 2023, the UK has 80 GW planned capacity in project pipelines; it is the largest deployer in the EU.</a:t>
            </a:r>
          </a:p>
          <a:p>
            <a:pPr marL="171450" indent="-171450">
              <a:buFont typeface="Arial" panose="020B0604020202020204" pitchFamily="34" charset="0"/>
              <a:buChar char="•"/>
            </a:pPr>
            <a:r>
              <a:rPr lang="en-US" sz="1000"/>
              <a:t>Sophisticated energy market design includes a well-established and diverse revenue stack for BESS. Upgrades to the National Grid ESO’s Open Balancing Platform supports the bulk dispatch of battery storage in real time.</a:t>
            </a:r>
          </a:p>
          <a:p>
            <a:pPr marL="171450" indent="-171450">
              <a:buFont typeface="Arial" panose="020B0604020202020204" pitchFamily="34" charset="0"/>
              <a:buChar char="•"/>
            </a:pPr>
            <a:r>
              <a:rPr lang="en-US" sz="1000"/>
              <a:t>A new energy bill classes BESS as a generation asset, easing rules around construction and offering specific tariff structures.</a:t>
            </a:r>
          </a:p>
          <a:p>
            <a:pPr marL="171450" indent="-171450">
              <a:buFont typeface="Arial" panose="020B0604020202020204" pitchFamily="34" charset="0"/>
              <a:buChar char="•"/>
            </a:pPr>
            <a:r>
              <a:rPr lang="en-US" sz="1000"/>
              <a:t>The government is committing £20 billion to establishing a world-leading battery industry by 2030.</a:t>
            </a:r>
          </a:p>
          <a:p>
            <a:pPr marL="171450" indent="-171450">
              <a:buFont typeface="Arial" panose="020B0604020202020204" pitchFamily="34" charset="0"/>
              <a:buChar char="•"/>
            </a:pPr>
            <a:r>
              <a:rPr lang="en-US" sz="1000"/>
              <a:t>A new Cap &amp; Floor scheme is being introduced to attract private investment, ensuring achievable minimum returns for various types of technology (PSH, batteries, CAES, </a:t>
            </a:r>
            <a:r>
              <a:rPr lang="en-US" sz="1000" err="1"/>
              <a:t>etc</a:t>
            </a:r>
            <a:r>
              <a:rPr lang="en-US" sz="1000"/>
              <a:t>).</a:t>
            </a:r>
          </a:p>
        </p:txBody>
      </p:sp>
      <p:sp>
        <p:nvSpPr>
          <p:cNvPr id="1044" name="TextBox 1043">
            <a:extLst>
              <a:ext uri="{FF2B5EF4-FFF2-40B4-BE49-F238E27FC236}">
                <a16:creationId xmlns:a16="http://schemas.microsoft.com/office/drawing/2014/main" id="{8E81E3CD-AB11-20AF-E9B3-1CF68B82894F}"/>
              </a:ext>
            </a:extLst>
          </p:cNvPr>
          <p:cNvSpPr txBox="1"/>
          <p:nvPr/>
        </p:nvSpPr>
        <p:spPr bwMode="gray">
          <a:xfrm flipH="1">
            <a:off x="5878513" y="3871593"/>
            <a:ext cx="5964233" cy="2381027"/>
          </a:xfrm>
          <a:prstGeom prst="rect">
            <a:avLst/>
          </a:prstGeom>
          <a:noFill/>
        </p:spPr>
        <p:txBody>
          <a:bodyPr wrap="square" lIns="36000" tIns="36000" rIns="36000" bIns="36000" rtlCol="0">
            <a:spAutoFit/>
          </a:bodyPr>
          <a:lstStyle/>
          <a:p>
            <a:r>
              <a:rPr lang="en-US" sz="1000" b="1"/>
              <a:t>Residential installations face slower growth, while utility-scale projects show promise:</a:t>
            </a:r>
          </a:p>
          <a:p>
            <a:pPr marL="171450" indent="-171450">
              <a:buFont typeface="Arial" panose="020B0604020202020204" pitchFamily="34" charset="0"/>
              <a:buChar char="•"/>
            </a:pPr>
            <a:r>
              <a:rPr lang="en-US" sz="1000"/>
              <a:t>Residential:</a:t>
            </a:r>
          </a:p>
          <a:p>
            <a:pPr marL="357188" lvl="1" indent="-173038">
              <a:buFont typeface="System Font Regular"/>
              <a:buChar char="⎯"/>
            </a:pPr>
            <a:r>
              <a:rPr lang="en-US" sz="1000"/>
              <a:t>In 2023, residential energy storage dominates the country’s energy storage landscape. </a:t>
            </a:r>
          </a:p>
          <a:p>
            <a:pPr marL="357188" lvl="1" indent="-173038">
              <a:buFont typeface="System Font Regular"/>
              <a:buChar char="⎯"/>
            </a:pPr>
            <a:r>
              <a:rPr lang="en-US" sz="1000"/>
              <a:t>Italy introduced </a:t>
            </a:r>
            <a:r>
              <a:rPr lang="en-US" sz="1000" err="1"/>
              <a:t>Superbonus</a:t>
            </a:r>
            <a:r>
              <a:rPr lang="en-US" sz="1000"/>
              <a:t> in 2020, a tax credit program for residential PV and battery storage system installation, along with net metering policy. </a:t>
            </a:r>
          </a:p>
          <a:p>
            <a:pPr marL="357188" lvl="1" indent="-173038">
              <a:buFont typeface="System Font Regular"/>
              <a:buChar char="⎯"/>
            </a:pPr>
            <a:r>
              <a:rPr lang="en-US" sz="1000"/>
              <a:t>However, a recent reduction in the tax credit has impacted the growth in this space.</a:t>
            </a:r>
          </a:p>
          <a:p>
            <a:pPr marL="184150" lvl="1"/>
            <a:endParaRPr lang="en-US" sz="1000"/>
          </a:p>
          <a:p>
            <a:pPr marL="171450" indent="-171450">
              <a:buFont typeface="Arial" panose="020B0604020202020204" pitchFamily="34" charset="0"/>
              <a:buChar char="•"/>
            </a:pPr>
            <a:r>
              <a:rPr lang="en-US" sz="1000"/>
              <a:t>Utility scale:</a:t>
            </a:r>
          </a:p>
          <a:p>
            <a:pPr marL="357188" lvl="1" indent="-173038">
              <a:buFont typeface="System Font Regular"/>
              <a:buChar char="⎯"/>
            </a:pPr>
            <a:r>
              <a:rPr lang="en-US" sz="1000"/>
              <a:t>The utility-scale sector is still in its infancy and suffers from regulatory uncertainties, supply difficulties, and increasing costs.</a:t>
            </a:r>
          </a:p>
          <a:p>
            <a:pPr marL="357188" lvl="1" indent="-173038">
              <a:buFont typeface="System Font Regular"/>
              <a:buChar char="⎯"/>
            </a:pPr>
            <a:r>
              <a:rPr lang="en-US" sz="1000"/>
              <a:t>To boost the scale, Italy will aid the investment in the BESS facility for over £17 billion in the next 10 years.</a:t>
            </a:r>
          </a:p>
          <a:p>
            <a:pPr marL="357188" lvl="1" indent="-173038">
              <a:buFont typeface="System Font Regular"/>
              <a:buChar char="⎯"/>
            </a:pPr>
            <a:r>
              <a:rPr lang="en-US" sz="1000"/>
              <a:t>The new storage capacity will be acquired through tenders published by Terna, with a target of a 12 to 15 GW capacity addition by 2030. The </a:t>
            </a:r>
            <a:r>
              <a:rPr lang="en-US" sz="1000" b="0" i="0" u="none" strike="noStrike">
                <a:solidFill>
                  <a:srgbClr val="222222"/>
                </a:solidFill>
                <a:effectLst/>
                <a:latin typeface="Arial" panose="020B0604020202020204" pitchFamily="34" charset="0"/>
              </a:rPr>
              <a:t>aim is to create a centralized electricity storage system to support the integration of renewable energy into the Italian power grid.</a:t>
            </a:r>
            <a:endParaRPr lang="en-US" sz="1000"/>
          </a:p>
        </p:txBody>
      </p:sp>
      <p:cxnSp>
        <p:nvCxnSpPr>
          <p:cNvPr id="1060" name="Straight Connector 1059">
            <a:extLst>
              <a:ext uri="{FF2B5EF4-FFF2-40B4-BE49-F238E27FC236}">
                <a16:creationId xmlns:a16="http://schemas.microsoft.com/office/drawing/2014/main" id="{B5D9A4D2-3823-4875-0357-724E7B6644C1}"/>
              </a:ext>
            </a:extLst>
          </p:cNvPr>
          <p:cNvCxnSpPr>
            <a:cxnSpLocks/>
            <a:endCxn id="1066" idx="0"/>
          </p:cNvCxnSpPr>
          <p:nvPr/>
        </p:nvCxnSpPr>
        <p:spPr bwMode="gray">
          <a:xfrm>
            <a:off x="2724200" y="1900320"/>
            <a:ext cx="0" cy="176539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066" name="Graphic 1065" descr="Circle with left arrow outline">
            <a:extLst>
              <a:ext uri="{FF2B5EF4-FFF2-40B4-BE49-F238E27FC236}">
                <a16:creationId xmlns:a16="http://schemas.microsoft.com/office/drawing/2014/main" id="{540D0698-945B-3848-9DF1-D4B785782499}"/>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495600" y="3665715"/>
            <a:ext cx="457200" cy="457200"/>
          </a:xfrm>
          <a:prstGeom prst="rect">
            <a:avLst/>
          </a:prstGeom>
        </p:spPr>
      </p:pic>
      <p:cxnSp>
        <p:nvCxnSpPr>
          <p:cNvPr id="1068" name="Straight Connector 1067">
            <a:extLst>
              <a:ext uri="{FF2B5EF4-FFF2-40B4-BE49-F238E27FC236}">
                <a16:creationId xmlns:a16="http://schemas.microsoft.com/office/drawing/2014/main" id="{E9528534-E9F5-2141-7BE6-195C0C8A1306}"/>
              </a:ext>
            </a:extLst>
          </p:cNvPr>
          <p:cNvCxnSpPr>
            <a:cxnSpLocks/>
            <a:stCxn id="1066" idx="2"/>
          </p:cNvCxnSpPr>
          <p:nvPr/>
        </p:nvCxnSpPr>
        <p:spPr bwMode="gray">
          <a:xfrm>
            <a:off x="2724200" y="4122915"/>
            <a:ext cx="0" cy="194768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81" name="Text Placeholder 10">
            <a:extLst>
              <a:ext uri="{FF2B5EF4-FFF2-40B4-BE49-F238E27FC236}">
                <a16:creationId xmlns:a16="http://schemas.microsoft.com/office/drawing/2014/main" id="{AF825784-4FCC-8DE8-204E-5761F166B006}"/>
              </a:ext>
            </a:extLst>
          </p:cNvPr>
          <p:cNvSpPr>
            <a:spLocks noGrp="1"/>
          </p:cNvSpPr>
          <p:nvPr>
            <p:custDataLst>
              <p:tags r:id="rId15"/>
            </p:custDataLst>
          </p:nvPr>
        </p:nvSpPr>
        <p:spPr bwMode="auto">
          <a:xfrm>
            <a:off x="407252" y="2005645"/>
            <a:ext cx="2088347"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EU utility-scale energy storage capacity, </a:t>
            </a:r>
            <a:r>
              <a:rPr lang="en-US" sz="1200">
                <a:solidFill>
                  <a:srgbClr val="000000"/>
                </a:solidFill>
                <a:ea typeface="+mn-lt"/>
                <a:cs typeface="+mn-lt"/>
              </a:rPr>
              <a:t>GW</a:t>
            </a:r>
            <a:endParaRPr lang="en-US" sz="1200"/>
          </a:p>
        </p:txBody>
      </p:sp>
      <p:sp>
        <p:nvSpPr>
          <p:cNvPr id="1082" name="TextBox 1081">
            <a:extLst>
              <a:ext uri="{FF2B5EF4-FFF2-40B4-BE49-F238E27FC236}">
                <a16:creationId xmlns:a16="http://schemas.microsoft.com/office/drawing/2014/main" id="{8FC5F470-FCB0-C584-3B14-37A66E86E105}"/>
              </a:ext>
            </a:extLst>
          </p:cNvPr>
          <p:cNvSpPr txBox="1"/>
          <p:nvPr/>
        </p:nvSpPr>
        <p:spPr bwMode="gray">
          <a:xfrm>
            <a:off x="3500999" y="3963065"/>
            <a:ext cx="380480" cy="257369"/>
          </a:xfrm>
          <a:prstGeom prst="rect">
            <a:avLst/>
          </a:prstGeom>
          <a:noFill/>
        </p:spPr>
        <p:txBody>
          <a:bodyPr wrap="none" lIns="36000" tIns="36000" rIns="36000" bIns="36000" rtlCol="0">
            <a:spAutoFit/>
          </a:bodyPr>
          <a:lstStyle/>
          <a:p>
            <a:pPr marL="0" indent="0">
              <a:buNone/>
            </a:pPr>
            <a:r>
              <a:rPr lang="en-US" sz="1200" b="1"/>
              <a:t>Italy</a:t>
            </a:r>
          </a:p>
        </p:txBody>
      </p:sp>
      <p:sp>
        <p:nvSpPr>
          <p:cNvPr id="1083" name="TextBox 1082">
            <a:extLst>
              <a:ext uri="{FF2B5EF4-FFF2-40B4-BE49-F238E27FC236}">
                <a16:creationId xmlns:a16="http://schemas.microsoft.com/office/drawing/2014/main" id="{F14498F3-7FD9-120D-508B-39D06D541D0B}"/>
              </a:ext>
            </a:extLst>
          </p:cNvPr>
          <p:cNvSpPr txBox="1"/>
          <p:nvPr/>
        </p:nvSpPr>
        <p:spPr bwMode="gray">
          <a:xfrm>
            <a:off x="3466505" y="2065699"/>
            <a:ext cx="1263735" cy="257175"/>
          </a:xfrm>
          <a:prstGeom prst="rect">
            <a:avLst/>
          </a:prstGeom>
          <a:noFill/>
        </p:spPr>
        <p:txBody>
          <a:bodyPr wrap="none" lIns="36000" tIns="36000" rIns="36000" bIns="36000" rtlCol="0">
            <a:spAutoFit/>
          </a:bodyPr>
          <a:lstStyle/>
          <a:p>
            <a:pPr marL="0" indent="0">
              <a:buNone/>
            </a:pPr>
            <a:r>
              <a:rPr lang="en-US" sz="1200" b="1"/>
              <a:t>United Kingdom</a:t>
            </a:r>
          </a:p>
        </p:txBody>
      </p:sp>
    </p:spTree>
    <p:extLst>
      <p:ext uri="{BB962C8B-B14F-4D97-AF65-F5344CB8AC3E}">
        <p14:creationId xmlns:p14="http://schemas.microsoft.com/office/powerpoint/2010/main" val="355597690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66DCE604-E452-A48F-7039-49A8186B2702}"/>
              </a:ext>
            </a:extLst>
          </p:cNvPr>
          <p:cNvGraphicFramePr>
            <a:graphicFrameLocks noChangeAspect="1"/>
          </p:cNvGraphicFramePr>
          <p:nvPr>
            <p:custDataLst>
              <p:tags r:id="rId1"/>
            </p:custDataLst>
            <p:extLst>
              <p:ext uri="{D42A27DB-BD31-4B8C-83A1-F6EECF244321}">
                <p14:modId xmlns:p14="http://schemas.microsoft.com/office/powerpoint/2010/main" val="180160817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8" name="think-cell data - do not delete" hidden="1">
                        <a:extLst>
                          <a:ext uri="{FF2B5EF4-FFF2-40B4-BE49-F238E27FC236}">
                            <a16:creationId xmlns:a16="http://schemas.microsoft.com/office/drawing/2014/main" id="{66DCE604-E452-A48F-7039-49A8186B2702}"/>
                          </a:ext>
                        </a:extLst>
                      </p:cNvPr>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F740A27-0418-4324-5DF4-B73036AC29A4}"/>
              </a:ext>
            </a:extLst>
          </p:cNvPr>
          <p:cNvSpPr>
            <a:spLocks noGrp="1"/>
          </p:cNvSpPr>
          <p:nvPr>
            <p:ph type="title"/>
          </p:nvPr>
        </p:nvSpPr>
        <p:spPr/>
        <p:txBody>
          <a:bodyPr vert="horz">
            <a:noAutofit/>
          </a:bodyPr>
          <a:lstStyle/>
          <a:p>
            <a:r>
              <a:rPr lang="en-US"/>
              <a:t>China’s 14</a:t>
            </a:r>
            <a:r>
              <a:rPr lang="en-US" baseline="30000"/>
              <a:t>th</a:t>
            </a:r>
            <a:r>
              <a:rPr lang="en-US"/>
              <a:t> Five-Year Plan for stationary energy storage targets broad development in a variety of technologies</a:t>
            </a:r>
          </a:p>
        </p:txBody>
      </p:sp>
      <p:sp>
        <p:nvSpPr>
          <p:cNvPr id="7" name="Rectangle 6">
            <a:extLst>
              <a:ext uri="{FF2B5EF4-FFF2-40B4-BE49-F238E27FC236}">
                <a16:creationId xmlns:a16="http://schemas.microsoft.com/office/drawing/2014/main" id="{6D9B0B00-243A-E6BD-3834-217043F2314E}"/>
              </a:ext>
            </a:extLst>
          </p:cNvPr>
          <p:cNvSpPr/>
          <p:nvPr/>
        </p:nvSpPr>
        <p:spPr bwMode="gray">
          <a:xfrm>
            <a:off x="0" y="-27383"/>
            <a:ext cx="3037022" cy="320040"/>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chemeClr val="tx1"/>
                </a:solidFill>
                <a:effectLst/>
                <a:uLnTx/>
                <a:uFillTx/>
                <a:latin typeface="Arial"/>
                <a:ea typeface="+mn-ea"/>
                <a:cs typeface="+mn-cs"/>
              </a:rPr>
              <a:t>China</a:t>
            </a:r>
          </a:p>
        </p:txBody>
      </p:sp>
      <p:graphicFrame>
        <p:nvGraphicFramePr>
          <p:cNvPr id="2" name="Table 1">
            <a:extLst>
              <a:ext uri="{FF2B5EF4-FFF2-40B4-BE49-F238E27FC236}">
                <a16:creationId xmlns:a16="http://schemas.microsoft.com/office/drawing/2014/main" id="{C31DD213-F56C-4BA4-5DE6-51C962636387}"/>
              </a:ext>
            </a:extLst>
          </p:cNvPr>
          <p:cNvGraphicFramePr>
            <a:graphicFrameLocks noGrp="1"/>
          </p:cNvGraphicFramePr>
          <p:nvPr>
            <p:extLst>
              <p:ext uri="{D42A27DB-BD31-4B8C-83A1-F6EECF244321}">
                <p14:modId xmlns:p14="http://schemas.microsoft.com/office/powerpoint/2010/main" val="2723768102"/>
              </p:ext>
            </p:extLst>
          </p:nvPr>
        </p:nvGraphicFramePr>
        <p:xfrm>
          <a:off x="351014" y="2220370"/>
          <a:ext cx="6775321" cy="3563298"/>
        </p:xfrm>
        <a:graphic>
          <a:graphicData uri="http://schemas.openxmlformats.org/drawingml/2006/table">
            <a:tbl>
              <a:tblPr firstRow="1" bandRow="1">
                <a:tableStyleId>{2D5ABB26-0587-4C30-8999-92F81FD0307C}</a:tableStyleId>
              </a:tblPr>
              <a:tblGrid>
                <a:gridCol w="1204517">
                  <a:extLst>
                    <a:ext uri="{9D8B030D-6E8A-4147-A177-3AD203B41FA5}">
                      <a16:colId xmlns:a16="http://schemas.microsoft.com/office/drawing/2014/main" val="4011276327"/>
                    </a:ext>
                  </a:extLst>
                </a:gridCol>
                <a:gridCol w="970215">
                  <a:extLst>
                    <a:ext uri="{9D8B030D-6E8A-4147-A177-3AD203B41FA5}">
                      <a16:colId xmlns:a16="http://schemas.microsoft.com/office/drawing/2014/main" val="2963948942"/>
                    </a:ext>
                  </a:extLst>
                </a:gridCol>
                <a:gridCol w="1719206">
                  <a:extLst>
                    <a:ext uri="{9D8B030D-6E8A-4147-A177-3AD203B41FA5}">
                      <a16:colId xmlns:a16="http://schemas.microsoft.com/office/drawing/2014/main" val="3892574909"/>
                    </a:ext>
                  </a:extLst>
                </a:gridCol>
                <a:gridCol w="1442906">
                  <a:extLst>
                    <a:ext uri="{9D8B030D-6E8A-4147-A177-3AD203B41FA5}">
                      <a16:colId xmlns:a16="http://schemas.microsoft.com/office/drawing/2014/main" val="2623501108"/>
                    </a:ext>
                  </a:extLst>
                </a:gridCol>
                <a:gridCol w="1438477">
                  <a:extLst>
                    <a:ext uri="{9D8B030D-6E8A-4147-A177-3AD203B41FA5}">
                      <a16:colId xmlns:a16="http://schemas.microsoft.com/office/drawing/2014/main" val="1817551963"/>
                    </a:ext>
                  </a:extLst>
                </a:gridCol>
              </a:tblGrid>
              <a:tr h="301938">
                <a:tc>
                  <a:txBody>
                    <a:bodyPr/>
                    <a:lstStyle/>
                    <a:p>
                      <a:pPr marL="0" indent="0">
                        <a:buFontTx/>
                        <a:buNone/>
                      </a:pPr>
                      <a:endParaRPr lang="en-US" sz="900" b="1"/>
                    </a:p>
                  </a:txBody>
                  <a:tcPr>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1200" b="1"/>
                        <a:t>Strategy</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1200" b="1"/>
                        <a:t>Overview</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1200" b="1"/>
                        <a:t>Targets</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1200" b="1"/>
                        <a:t>Examples</a:t>
                      </a:r>
                    </a:p>
                  </a:txBody>
                  <a:tcPr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3445655"/>
                  </a:ext>
                </a:extLst>
              </a:tr>
              <a:tr h="709097">
                <a:tc>
                  <a:txBody>
                    <a:bodyPr/>
                    <a:lstStyle/>
                    <a:p>
                      <a:pPr marL="0" indent="0">
                        <a:buFontTx/>
                        <a:buNone/>
                      </a:pPr>
                      <a:r>
                        <a:rPr lang="en-US" sz="1200" b="1"/>
                        <a:t>Hydro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Accelerate capacity growth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With a large existing base of over 480 GW, hydro energy storage synergizes well with existing hydro capacity.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120 GW by 2030 (current capacity: </a:t>
                      </a:r>
                      <a:br>
                        <a:rPr lang="en-US" sz="900"/>
                      </a:br>
                      <a:r>
                        <a:rPr lang="en-US" sz="900"/>
                        <a:t>32 GW)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World’s largest pumped storage system at </a:t>
                      </a:r>
                      <a:r>
                        <a:rPr lang="en-US" sz="900" b="1"/>
                        <a:t>3.6 GW</a:t>
                      </a:r>
                      <a:r>
                        <a:rPr lang="en-US" sz="900"/>
                        <a:t>, </a:t>
                      </a:r>
                      <a:r>
                        <a:rPr lang="en-US" sz="900" err="1"/>
                        <a:t>Fengning</a:t>
                      </a:r>
                      <a:r>
                        <a:rPr lang="en-US" sz="900"/>
                        <a:t> Pumped Storage system commences operations in 2024.</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49661121"/>
                  </a:ext>
                </a:extLst>
              </a:tr>
              <a:tr h="709097">
                <a:tc>
                  <a:txBody>
                    <a:bodyPr/>
                    <a:lstStyle/>
                    <a:p>
                      <a:pPr marL="0" indent="0">
                        <a:buFontTx/>
                        <a:buNone/>
                      </a:pPr>
                      <a:r>
                        <a:rPr lang="en-US" sz="1200" b="1"/>
                        <a:t>Battery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Accelerate capacity growth</a:t>
                      </a:r>
                    </a:p>
                    <a:p>
                      <a:pPr marL="0" indent="0">
                        <a:spcBef>
                          <a:spcPts val="200"/>
                        </a:spcBef>
                        <a:buFontTx/>
                        <a:buNone/>
                      </a:pP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China has long dominated the lithium battery supply chain and is setting its sights on applications in utility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100 GW by 2030 (current capacity: 10 GW)</a:t>
                      </a:r>
                    </a:p>
                    <a:p>
                      <a:pPr marL="0" indent="0">
                        <a:spcBef>
                          <a:spcPts val="500"/>
                        </a:spcBef>
                        <a:buFontTx/>
                        <a:buNone/>
                      </a:pP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CA" sz="900"/>
                        <a:t>“World’s first” large-scale semi-solid BESS connects to grid in China with </a:t>
                      </a:r>
                      <a:r>
                        <a:rPr lang="en-CA" sz="900" b="1"/>
                        <a:t>100 MW </a:t>
                      </a:r>
                      <a:r>
                        <a:rPr lang="en-CA" sz="900"/>
                        <a:t>in capacity in 2024.</a:t>
                      </a: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1881386"/>
                  </a:ext>
                </a:extLst>
              </a:tr>
              <a:tr h="709097">
                <a:tc>
                  <a:txBody>
                    <a:bodyPr/>
                    <a:lstStyle/>
                    <a:p>
                      <a:pPr marL="0" indent="0">
                        <a:buFontTx/>
                        <a:buNone/>
                      </a:pPr>
                      <a:r>
                        <a:rPr lang="en-US" sz="1200" b="1"/>
                        <a:t>Compressed air storage</a:t>
                      </a:r>
                    </a:p>
                    <a:p>
                      <a:pPr marL="0" indent="0">
                        <a:buFontTx/>
                        <a:buNone/>
                      </a:pPr>
                      <a:endParaRPr lang="en-US" sz="12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Promote innovation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As this is a more nascent technology, China has supported partnerships with Tsinghua University to promote R&amp;D in the field.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No specific targets found at this time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CA" sz="900"/>
                        <a:t>China's first salt cavern compressed air energy storage starts operation in 2022.</a:t>
                      </a: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55226899"/>
                  </a:ext>
                </a:extLst>
              </a:tr>
              <a:tr h="709097">
                <a:tc>
                  <a:txBody>
                    <a:bodyPr/>
                    <a:lstStyle/>
                    <a:p>
                      <a:pPr marL="0" indent="0">
                        <a:buFontTx/>
                        <a:buNone/>
                      </a:pPr>
                      <a:r>
                        <a:rPr lang="en-US" sz="1200" b="1"/>
                        <a:t>Thermal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Promote further development with solar/wind projects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With existing solar utility projects developing, there is policy incentive to combine utility-scale solar projects with thermal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No specific targets found at this time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30+ CSP, with thermal energy projects under construction in Qinghai and Gansu provinces, totaling over 2.5 GW.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79980132"/>
                  </a:ext>
                </a:extLst>
              </a:tr>
            </a:tbl>
          </a:graphicData>
        </a:graphic>
      </p:graphicFrame>
      <p:sp>
        <p:nvSpPr>
          <p:cNvPr id="30" name="btfpColumnHeaderBoxText693473">
            <a:extLst>
              <a:ext uri="{FF2B5EF4-FFF2-40B4-BE49-F238E27FC236}">
                <a16:creationId xmlns:a16="http://schemas.microsoft.com/office/drawing/2014/main" id="{7A37F0E8-C290-C332-2765-D6C894C4AAE5}"/>
              </a:ext>
            </a:extLst>
          </p:cNvPr>
          <p:cNvSpPr txBox="1"/>
          <p:nvPr/>
        </p:nvSpPr>
        <p:spPr bwMode="gray">
          <a:xfrm>
            <a:off x="7456393" y="3293054"/>
            <a:ext cx="1087991" cy="626774"/>
          </a:xfrm>
          <a:prstGeom prst="rect">
            <a:avLst/>
          </a:prstGeom>
          <a:noFill/>
        </p:spPr>
        <p:txBody>
          <a:bodyPr vert="horz" wrap="square" lIns="36036" tIns="36036" rIns="36036" bIns="36036" rtlCol="0" anchor="b">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a:ea typeface="+mn-ea"/>
                <a:cs typeface="+mn-cs"/>
              </a:rPr>
              <a:t>$13.9 billion</a:t>
            </a:r>
          </a:p>
        </p:txBody>
      </p:sp>
      <p:sp>
        <p:nvSpPr>
          <p:cNvPr id="31" name="btfpColumnHeaderBoxText693473">
            <a:extLst>
              <a:ext uri="{FF2B5EF4-FFF2-40B4-BE49-F238E27FC236}">
                <a16:creationId xmlns:a16="http://schemas.microsoft.com/office/drawing/2014/main" id="{96628390-0741-6623-7A46-1AC091238E13}"/>
              </a:ext>
            </a:extLst>
          </p:cNvPr>
          <p:cNvSpPr txBox="1"/>
          <p:nvPr/>
        </p:nvSpPr>
        <p:spPr bwMode="gray">
          <a:xfrm>
            <a:off x="8292244" y="3317149"/>
            <a:ext cx="1187451" cy="557524"/>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Investment recorded from 2021-2023</a:t>
            </a:r>
          </a:p>
        </p:txBody>
      </p:sp>
      <p:sp>
        <p:nvSpPr>
          <p:cNvPr id="38" name="btfpColumnHeaderBoxText693473">
            <a:extLst>
              <a:ext uri="{FF2B5EF4-FFF2-40B4-BE49-F238E27FC236}">
                <a16:creationId xmlns:a16="http://schemas.microsoft.com/office/drawing/2014/main" id="{6A5071CC-EBE4-4F8D-46D2-95B7B9C34B8A}"/>
              </a:ext>
            </a:extLst>
          </p:cNvPr>
          <p:cNvSpPr txBox="1"/>
          <p:nvPr/>
        </p:nvSpPr>
        <p:spPr bwMode="gray">
          <a:xfrm>
            <a:off x="7456393" y="2206686"/>
            <a:ext cx="892278" cy="626774"/>
          </a:xfrm>
          <a:prstGeom prst="rect">
            <a:avLst/>
          </a:prstGeom>
          <a:noFill/>
        </p:spPr>
        <p:txBody>
          <a:bodyPr vert="horz" wrap="square" lIns="36036" tIns="36036" rIns="36036" bIns="36036" rtlCol="0" anchor="b">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a:ea typeface="+mn-ea"/>
                <a:cs typeface="+mn-cs"/>
              </a:rPr>
              <a:t>$93.9 billion</a:t>
            </a:r>
          </a:p>
        </p:txBody>
      </p:sp>
      <p:sp>
        <p:nvSpPr>
          <p:cNvPr id="39" name="btfpColumnHeaderBoxText693473">
            <a:extLst>
              <a:ext uri="{FF2B5EF4-FFF2-40B4-BE49-F238E27FC236}">
                <a16:creationId xmlns:a16="http://schemas.microsoft.com/office/drawing/2014/main" id="{E4019682-52CB-720C-6ECF-2CF59DBEA390}"/>
              </a:ext>
            </a:extLst>
          </p:cNvPr>
          <p:cNvSpPr txBox="1"/>
          <p:nvPr/>
        </p:nvSpPr>
        <p:spPr bwMode="gray">
          <a:xfrm>
            <a:off x="8292244" y="2226873"/>
            <a:ext cx="1187450" cy="395941"/>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Current market size in 2023</a:t>
            </a:r>
          </a:p>
        </p:txBody>
      </p:sp>
      <p:graphicFrame>
        <p:nvGraphicFramePr>
          <p:cNvPr id="11" name="Chart 10">
            <a:extLst>
              <a:ext uri="{FF2B5EF4-FFF2-40B4-BE49-F238E27FC236}">
                <a16:creationId xmlns:a16="http://schemas.microsoft.com/office/drawing/2014/main" id="{3602B1C5-E86B-5E4F-186B-0451DB2BE9DE}"/>
              </a:ext>
            </a:extLst>
          </p:cNvPr>
          <p:cNvGraphicFramePr/>
          <p:nvPr>
            <p:custDataLst>
              <p:tags r:id="rId2"/>
            </p:custDataLst>
            <p:extLst>
              <p:ext uri="{D42A27DB-BD31-4B8C-83A1-F6EECF244321}">
                <p14:modId xmlns:p14="http://schemas.microsoft.com/office/powerpoint/2010/main" val="3257498216"/>
              </p:ext>
            </p:extLst>
          </p:nvPr>
        </p:nvGraphicFramePr>
        <p:xfrm>
          <a:off x="9469438" y="3444875"/>
          <a:ext cx="2451100" cy="2787650"/>
        </p:xfrm>
        <a:graphic>
          <a:graphicData uri="http://schemas.openxmlformats.org/drawingml/2006/chart">
            <c:chart xmlns:c="http://schemas.openxmlformats.org/drawingml/2006/chart" xmlns:r="http://schemas.openxmlformats.org/officeDocument/2006/relationships" r:id="rId22"/>
          </a:graphicData>
        </a:graphic>
      </p:graphicFrame>
      <p:sp>
        <p:nvSpPr>
          <p:cNvPr id="57" name="Text Placeholder 10">
            <a:extLst>
              <a:ext uri="{FF2B5EF4-FFF2-40B4-BE49-F238E27FC236}">
                <a16:creationId xmlns:a16="http://schemas.microsoft.com/office/drawing/2014/main" id="{D04D0A94-4A25-79DC-7D37-A2C5882B3BEF}"/>
              </a:ext>
            </a:extLst>
          </p:cNvPr>
          <p:cNvSpPr txBox="1">
            <a:spLocks/>
          </p:cNvSpPr>
          <p:nvPr>
            <p:custDataLst>
              <p:tags r:id="rId3"/>
            </p:custDataLst>
          </p:nvPr>
        </p:nvSpPr>
        <p:spPr bwMode="gray">
          <a:xfrm>
            <a:off x="10059988" y="5859463"/>
            <a:ext cx="128588"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79F413E-9F5F-4543-867B-A3D0B1DC5CC8}" type="datetime'''''''''''3'''''">
              <a:rPr lang="en-US" altLang="en-US" sz="1200" smtClean="0">
                <a:solidFill>
                  <a:schemeClr val="bg1"/>
                </a:solidFill>
                <a:effectLst/>
              </a:rPr>
              <a:pPr marL="0" indent="0" algn="ctr">
                <a:spcBef>
                  <a:spcPct val="0"/>
                </a:spcBef>
                <a:spcAft>
                  <a:spcPct val="0"/>
                </a:spcAft>
                <a:buNone/>
              </a:pPr>
              <a:t>3</a:t>
            </a:fld>
            <a:endParaRPr lang="en-US" sz="1200">
              <a:solidFill>
                <a:schemeClr val="bg1"/>
              </a:solidFill>
            </a:endParaRPr>
          </a:p>
        </p:txBody>
      </p:sp>
      <p:sp>
        <p:nvSpPr>
          <p:cNvPr id="43"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9948863" y="60928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15F269F-E7BC-4192-AD4C-FF480DB95B9B}" type="datetime'''2''''0''''''''''''''''''''''''''2''2'''''''''''''''''">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2022</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11202988" y="5830888"/>
            <a:ext cx="128588"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A5EAAF-AF1C-4FAB-B680-D052DBA7018B}" type="datetime'''''9'''''''''''''''''''''''''''''''''''''''''''''''''''''">
              <a:rPr lang="en-US" altLang="en-US" sz="1200" smtClean="0">
                <a:solidFill>
                  <a:schemeClr val="bg1"/>
                </a:solidFill>
                <a:effectLst/>
              </a:rPr>
              <a:pPr marL="0" lvl="0" indent="0" algn="ctr">
                <a:spcBef>
                  <a:spcPct val="0"/>
                </a:spcBef>
                <a:spcAft>
                  <a:spcPct val="0"/>
                </a:spcAft>
                <a:buNone/>
              </a:pPr>
              <a:t>9</a:t>
            </a:fld>
            <a:endParaRPr lang="en-US" sz="1200">
              <a:solidFill>
                <a:schemeClr val="bg1"/>
              </a:solidFill>
            </a:endParaRPr>
          </a:p>
        </p:txBody>
      </p:sp>
      <p:sp>
        <p:nvSpPr>
          <p:cNvPr id="5" name="Text Placeholder 10">
            <a:extLst>
              <a:ext uri="{FF2B5EF4-FFF2-40B4-BE49-F238E27FC236}">
                <a16:creationId xmlns:a16="http://schemas.microsoft.com/office/drawing/2014/main" id="{51B1CD87-00CA-F1DC-7F0B-ADAE1AEBCCA2}"/>
              </a:ext>
            </a:extLst>
          </p:cNvPr>
          <p:cNvSpPr>
            <a:spLocks noGrp="1"/>
          </p:cNvSpPr>
          <p:nvPr>
            <p:custDataLst>
              <p:tags r:id="rId6"/>
            </p:custDataLst>
          </p:nvPr>
        </p:nvSpPr>
        <p:spPr bwMode="auto">
          <a:xfrm>
            <a:off x="11091863" y="60928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3CFA313-70C0-43EE-ABB9-21CB729238A6}" type="datetime'''''''''''''''''20''''''''''''''''''''''3''''''0'''">
              <a:rPr lang="en-US" altLang="en-US" sz="1200" smtClean="0">
                <a:solidFill>
                  <a:srgbClr val="000000"/>
                </a:solidFill>
              </a:rPr>
              <a:pPr marL="0" lvl="0" indent="0" algn="ctr">
                <a:spcBef>
                  <a:spcPct val="0"/>
                </a:spcBef>
                <a:spcAft>
                  <a:spcPct val="0"/>
                </a:spcAft>
                <a:buNone/>
              </a:pPr>
              <a:t>2030</a:t>
            </a:fld>
            <a:endParaRPr kumimoji="0" lang="en-US" sz="1200" b="0" i="0" strike="noStrike" kern="1200" cap="none" spc="0" normalizeH="0" baseline="0" noProof="0">
              <a:ln>
                <a:noFill/>
              </a:ln>
              <a:solidFill>
                <a:srgbClr val="000000"/>
              </a:solidFill>
              <a:effectLst/>
              <a:uLnTx/>
              <a:uFillTx/>
            </a:endParaRPr>
          </a:p>
        </p:txBody>
      </p:sp>
      <p:sp>
        <p:nvSpPr>
          <p:cNvPr id="50"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10017125" y="4875213"/>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FF75A0E-C0EB-46B8-A503-9EDAE7361DFF}" type="datetime'''''''''''''''''''''''''9''''''0'''''''''''''''''''''''">
              <a:rPr lang="en-US" altLang="en-US" sz="1200" smtClean="0">
                <a:solidFill>
                  <a:srgbClr val="000000"/>
                </a:solidFill>
              </a:rPr>
              <a:pPr marL="0" lvl="0" indent="0" algn="ctr">
                <a:spcBef>
                  <a:spcPct val="0"/>
                </a:spcBef>
                <a:spcAft>
                  <a:spcPct val="0"/>
                </a:spcAft>
                <a:buNone/>
              </a:pPr>
              <a:t>90</a:t>
            </a:fld>
            <a:endParaRPr kumimoji="0" lang="en-US" sz="1200" b="0" i="0" strike="noStrike" kern="1200" cap="none" spc="0" normalizeH="0" baseline="0" noProof="0">
              <a:ln>
                <a:noFill/>
              </a:ln>
              <a:solidFill>
                <a:srgbClr val="000000"/>
              </a:solidFill>
              <a:effectLst/>
              <a:uLnTx/>
              <a:uFillTx/>
            </a:endParaRPr>
          </a:p>
        </p:txBody>
      </p:sp>
      <p:sp>
        <p:nvSpPr>
          <p:cNvPr id="51"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11118850" y="3503613"/>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679C42D-4441-4088-B10F-074D0E28E3D0}" type="datetime'2''''''2''''''9'''''''''''''''''''''''''''''">
              <a:rPr lang="en-US" altLang="en-US" sz="1200" smtClean="0">
                <a:solidFill>
                  <a:srgbClr val="000000"/>
                </a:solidFill>
              </a:rPr>
              <a:pPr marL="0" lvl="0" indent="0" algn="ctr">
                <a:spcBef>
                  <a:spcPct val="0"/>
                </a:spcBef>
                <a:spcAft>
                  <a:spcPct val="0"/>
                </a:spcAft>
                <a:buNone/>
              </a:pPr>
              <a:t>229</a:t>
            </a:fld>
            <a:endParaRPr kumimoji="0" lang="en-US" sz="1200" b="0" i="0" strike="noStrike" kern="1200" cap="none" spc="0" normalizeH="0" baseline="0" noProof="0">
              <a:ln>
                <a:noFill/>
              </a:ln>
              <a:solidFill>
                <a:srgbClr val="000000"/>
              </a:solidFill>
              <a:effectLst/>
              <a:uLnTx/>
              <a:uFillTx/>
            </a:endParaRPr>
          </a:p>
        </p:txBody>
      </p:sp>
      <p:sp>
        <p:nvSpPr>
          <p:cNvPr id="73" name="btfpNotesBox962619">
            <a:extLst>
              <a:ext uri="{FF2B5EF4-FFF2-40B4-BE49-F238E27FC236}">
                <a16:creationId xmlns:a16="http://schemas.microsoft.com/office/drawing/2014/main" id="{9E6EB62B-FCDF-E627-CDBF-2524FAB66A8D}"/>
              </a:ext>
            </a:extLst>
          </p:cNvPr>
          <p:cNvSpPr txBox="1"/>
          <p:nvPr>
            <p:custDataLst>
              <p:tags r:id="rId9"/>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a:t>
            </a:r>
            <a:r>
              <a:rPr lang="en-US" sz="800" dirty="0"/>
              <a:t> </a:t>
            </a:r>
            <a:r>
              <a:rPr lang="en-US" sz="800" dirty="0">
                <a:hlinkClick r:id="rId23"/>
              </a:rPr>
              <a:t>ChinaDaily</a:t>
            </a:r>
            <a:r>
              <a:rPr lang="en-US" sz="800" dirty="0"/>
              <a:t> (2024); </a:t>
            </a:r>
            <a:r>
              <a:rPr lang="en-US" sz="800" dirty="0">
                <a:hlinkClick r:id="rId24"/>
              </a:rPr>
              <a:t>PAMIR</a:t>
            </a:r>
            <a:r>
              <a:rPr lang="en-US" sz="800" dirty="0"/>
              <a:t> (2024); </a:t>
            </a:r>
            <a:r>
              <a:rPr lang="en-US" sz="800" dirty="0">
                <a:hlinkClick r:id="rId25"/>
              </a:rPr>
              <a:t>Apco Worldwide</a:t>
            </a:r>
            <a:r>
              <a:rPr lang="en-US" sz="800" dirty="0"/>
              <a:t> (2023); </a:t>
            </a:r>
            <a:r>
              <a:rPr lang="en-US" sz="800" dirty="0">
                <a:hlinkClick r:id="rId26"/>
              </a:rPr>
              <a:t>CarbonBrief</a:t>
            </a:r>
            <a:r>
              <a:rPr lang="en-US" sz="800" dirty="0"/>
              <a:t> (2024).</a:t>
            </a:r>
            <a:endParaRPr lang="en-US" sz="800" dirty="0">
              <a:cs typeface="Arial"/>
            </a:endParaRPr>
          </a:p>
          <a:p>
            <a:r>
              <a:rPr lang="en-US" sz="800" dirty="0">
                <a:solidFill>
                  <a:srgbClr val="000000"/>
                </a:solidFill>
              </a:rPr>
              <a:t>Credit: Hassan Riaz, Shailesh Mishra,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7"/>
              </a:rPr>
              <a:t>Gernot Wagner</a:t>
            </a:r>
            <a:r>
              <a:rPr lang="en-US" sz="800" dirty="0">
                <a:solidFill>
                  <a:srgbClr val="000000"/>
                </a:solidFill>
              </a:rPr>
              <a:t>. </a:t>
            </a:r>
            <a:r>
              <a:rPr lang="en-US" sz="800" dirty="0">
                <a:solidFill>
                  <a:srgbClr val="000000"/>
                </a:solidFill>
                <a:hlinkClick r:id="rId2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9"/>
              </a:rPr>
              <a:t>Storing Energy</a:t>
            </a:r>
            <a:r>
              <a:rPr lang="en-US" sz="800" dirty="0">
                <a:solidFill>
                  <a:srgbClr val="000000"/>
                </a:solidFill>
              </a:rPr>
              <a:t>” (4 March 2025). </a:t>
            </a:r>
            <a:endParaRPr lang="en-US" sz="800" dirty="0">
              <a:solidFill>
                <a:srgbClr val="000000"/>
              </a:solidFill>
              <a:cs typeface="Arial"/>
            </a:endParaRPr>
          </a:p>
        </p:txBody>
      </p:sp>
      <p:sp>
        <p:nvSpPr>
          <p:cNvPr id="75" name="Text Placeholder 10">
            <a:extLst>
              <a:ext uri="{FF2B5EF4-FFF2-40B4-BE49-F238E27FC236}">
                <a16:creationId xmlns:a16="http://schemas.microsoft.com/office/drawing/2014/main" id="{A0BE47C7-86F9-0B6A-E4EB-D6A5CECCEC2F}"/>
              </a:ext>
            </a:extLst>
          </p:cNvPr>
          <p:cNvSpPr>
            <a:spLocks noGrp="1"/>
          </p:cNvSpPr>
          <p:nvPr>
            <p:custDataLst>
              <p:tags r:id="rId10"/>
            </p:custDataLst>
          </p:nvPr>
        </p:nvSpPr>
        <p:spPr bwMode="auto">
          <a:xfrm>
            <a:off x="7472921" y="1694479"/>
            <a:ext cx="3957498"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a:ea typeface="+mn-lt"/>
                <a:cs typeface="Arial"/>
              </a:rPr>
              <a:t>…with a massive investment </a:t>
            </a:r>
            <a:r>
              <a:rPr lang="en-US" sz="1200" b="1" dirty="0">
                <a:solidFill>
                  <a:srgbClr val="000000"/>
                </a:solidFill>
                <a:latin typeface="Arial"/>
                <a:ea typeface="+mn-lt"/>
                <a:cs typeface="Arial"/>
              </a:rPr>
              <a:t>to achieve its target of ~230 MW capacity by 2030</a:t>
            </a:r>
            <a:endParaRPr kumimoji="0" lang="en-US" sz="1200" i="0" u="none" strike="noStrike" kern="1200" cap="none" spc="0" normalizeH="0" baseline="0" noProof="0" dirty="0">
              <a:ln>
                <a:noFill/>
              </a:ln>
              <a:solidFill>
                <a:srgbClr val="000000"/>
              </a:solidFill>
              <a:effectLst/>
              <a:uLnTx/>
              <a:uFillTx/>
              <a:latin typeface="Arial"/>
              <a:ea typeface="+mn-ea"/>
              <a:cs typeface="+mn-cs"/>
            </a:endParaRPr>
          </a:p>
        </p:txBody>
      </p:sp>
      <p:cxnSp>
        <p:nvCxnSpPr>
          <p:cNvPr id="76" name="Straight Connector 75">
            <a:extLst>
              <a:ext uri="{FF2B5EF4-FFF2-40B4-BE49-F238E27FC236}">
                <a16:creationId xmlns:a16="http://schemas.microsoft.com/office/drawing/2014/main" id="{7EA35324-C149-26C4-4D77-052868F79BC8}"/>
              </a:ext>
            </a:extLst>
          </p:cNvPr>
          <p:cNvCxnSpPr>
            <a:cxnSpLocks/>
          </p:cNvCxnSpPr>
          <p:nvPr/>
        </p:nvCxnSpPr>
        <p:spPr bwMode="gray">
          <a:xfrm>
            <a:off x="7464425" y="2122488"/>
            <a:ext cx="425742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C0C183C2-D7B2-7EC3-EE99-1B3BD11FC504}"/>
              </a:ext>
            </a:extLst>
          </p:cNvPr>
          <p:cNvSpPr/>
          <p:nvPr>
            <p:custDataLst>
              <p:tags r:id="rId11"/>
            </p:custDataLst>
          </p:nvPr>
        </p:nvSpPr>
        <p:spPr bwMode="auto">
          <a:xfrm>
            <a:off x="9598025" y="2954338"/>
            <a:ext cx="160338" cy="1206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5" name="Rectangle 14">
            <a:extLst>
              <a:ext uri="{FF2B5EF4-FFF2-40B4-BE49-F238E27FC236}">
                <a16:creationId xmlns:a16="http://schemas.microsoft.com/office/drawing/2014/main" id="{61F5C478-81AC-95E7-206F-4CE65D12552F}"/>
              </a:ext>
            </a:extLst>
          </p:cNvPr>
          <p:cNvSpPr/>
          <p:nvPr>
            <p:custDataLst>
              <p:tags r:id="rId12"/>
            </p:custDataLst>
          </p:nvPr>
        </p:nvSpPr>
        <p:spPr bwMode="auto">
          <a:xfrm>
            <a:off x="10304463" y="2954338"/>
            <a:ext cx="160338" cy="1206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 name="Rectangle 15">
            <a:extLst>
              <a:ext uri="{FF2B5EF4-FFF2-40B4-BE49-F238E27FC236}">
                <a16:creationId xmlns:a16="http://schemas.microsoft.com/office/drawing/2014/main" id="{C3D9A6EE-A520-3610-55FA-7E67BE061A16}"/>
              </a:ext>
            </a:extLst>
          </p:cNvPr>
          <p:cNvSpPr/>
          <p:nvPr>
            <p:custDataLst>
              <p:tags r:id="rId13"/>
            </p:custDataLst>
          </p:nvPr>
        </p:nvSpPr>
        <p:spPr bwMode="auto">
          <a:xfrm>
            <a:off x="10852150" y="2954338"/>
            <a:ext cx="160338" cy="1206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 name="Text Placeholder 10">
            <a:extLst>
              <a:ext uri="{FF2B5EF4-FFF2-40B4-BE49-F238E27FC236}">
                <a16:creationId xmlns:a16="http://schemas.microsoft.com/office/drawing/2014/main" id="{4409A3A4-D8A8-33E7-4D44-187818E33639}"/>
              </a:ext>
            </a:extLst>
          </p:cNvPr>
          <p:cNvSpPr txBox="1">
            <a:spLocks/>
          </p:cNvSpPr>
          <p:nvPr>
            <p:custDataLst>
              <p:tags r:id="rId14"/>
            </p:custDataLst>
          </p:nvPr>
        </p:nvSpPr>
        <p:spPr bwMode="auto">
          <a:xfrm>
            <a:off x="9809163" y="2951163"/>
            <a:ext cx="393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0DD14C0-90FE-4F8C-B0CE-622EB1615B2F}" type="datetime'''''B''''''''''''''''''''at''''''te''''''''''''''''r''''''y '">
              <a:rPr lang="en-US" altLang="en-US" sz="900" smtClean="0"/>
              <a:pPr marL="0" indent="0">
                <a:spcBef>
                  <a:spcPct val="0"/>
                </a:spcBef>
                <a:spcAft>
                  <a:spcPct val="0"/>
                </a:spcAft>
                <a:buNone/>
              </a:pPr>
              <a:t>Battery </a:t>
            </a:fld>
            <a:endParaRPr lang="en-US" sz="900"/>
          </a:p>
        </p:txBody>
      </p:sp>
      <p:sp>
        <p:nvSpPr>
          <p:cNvPr id="10" name="Text Placeholder 10">
            <a:extLst>
              <a:ext uri="{FF2B5EF4-FFF2-40B4-BE49-F238E27FC236}">
                <a16:creationId xmlns:a16="http://schemas.microsoft.com/office/drawing/2014/main" id="{2E4B9BA3-F356-AA4D-8CCA-14834884BA19}"/>
              </a:ext>
            </a:extLst>
          </p:cNvPr>
          <p:cNvSpPr txBox="1">
            <a:spLocks/>
          </p:cNvSpPr>
          <p:nvPr>
            <p:custDataLst>
              <p:tags r:id="rId15"/>
            </p:custDataLst>
          </p:nvPr>
        </p:nvSpPr>
        <p:spPr bwMode="auto">
          <a:xfrm>
            <a:off x="10515600" y="2951163"/>
            <a:ext cx="234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8F37668-8CE1-41AB-B821-06D457C24225}" type="datetime'P''''''''''''''''''''S''''H'''''''">
              <a:rPr lang="en-US" altLang="en-US" sz="900" smtClean="0"/>
              <a:pPr marL="0" indent="0">
                <a:spcBef>
                  <a:spcPct val="0"/>
                </a:spcBef>
                <a:spcAft>
                  <a:spcPct val="0"/>
                </a:spcAft>
                <a:buNone/>
              </a:pPr>
              <a:t>PSH</a:t>
            </a:fld>
            <a:endParaRPr lang="en-US" sz="900"/>
          </a:p>
        </p:txBody>
      </p:sp>
      <p:sp>
        <p:nvSpPr>
          <p:cNvPr id="4" name="Text Placeholder 10">
            <a:extLst>
              <a:ext uri="{FF2B5EF4-FFF2-40B4-BE49-F238E27FC236}">
                <a16:creationId xmlns:a16="http://schemas.microsoft.com/office/drawing/2014/main" id="{D19212D4-0B4F-CE7F-DBA2-F29127A3C849}"/>
              </a:ext>
            </a:extLst>
          </p:cNvPr>
          <p:cNvSpPr txBox="1">
            <a:spLocks/>
          </p:cNvSpPr>
          <p:nvPr>
            <p:custDataLst>
              <p:tags r:id="rId16"/>
            </p:custDataLst>
          </p:nvPr>
        </p:nvSpPr>
        <p:spPr bwMode="auto">
          <a:xfrm>
            <a:off x="11063288" y="2951163"/>
            <a:ext cx="2857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A4BF371-BAA8-4825-B00D-5AFEA8BE4FF6}" type="datetime'''''''''''''''''''''''''''''''''O''th''''''''''''e''''''''r'">
              <a:rPr lang="en-US" altLang="en-US" sz="900" smtClean="0">
                <a:effectLst/>
              </a:rPr>
              <a:pPr marL="0" indent="0">
                <a:spcBef>
                  <a:spcPct val="0"/>
                </a:spcBef>
                <a:spcAft>
                  <a:spcPct val="0"/>
                </a:spcAft>
                <a:buNone/>
              </a:pPr>
              <a:t>Other</a:t>
            </a:fld>
            <a:endParaRPr lang="en-US" sz="900"/>
          </a:p>
        </p:txBody>
      </p:sp>
      <p:sp>
        <p:nvSpPr>
          <p:cNvPr id="9" name="Text Placeholder 10">
            <a:extLst>
              <a:ext uri="{FF2B5EF4-FFF2-40B4-BE49-F238E27FC236}">
                <a16:creationId xmlns:a16="http://schemas.microsoft.com/office/drawing/2014/main" id="{E6DC8819-8D66-7E76-057A-CD46DE64847F}"/>
              </a:ext>
            </a:extLst>
          </p:cNvPr>
          <p:cNvSpPr>
            <a:spLocks noGrp="1"/>
          </p:cNvSpPr>
          <p:nvPr>
            <p:custDataLst>
              <p:tags r:id="rId17"/>
            </p:custDataLst>
          </p:nvPr>
        </p:nvSpPr>
        <p:spPr bwMode="auto">
          <a:xfrm>
            <a:off x="386320" y="1694479"/>
            <a:ext cx="6739222"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kumimoji="0" lang="en-US" sz="1200" b="1" i="0" u="none" strike="noStrike" kern="1200" cap="none" spc="0" normalizeH="0" baseline="0" noProof="0">
                <a:ln>
                  <a:noFill/>
                </a:ln>
                <a:solidFill>
                  <a:srgbClr val="000000"/>
                </a:solidFill>
                <a:effectLst/>
                <a:uLnTx/>
                <a:uFillTx/>
                <a:latin typeface="Arial"/>
                <a:ea typeface="+mn-lt"/>
                <a:cs typeface="Arial"/>
              </a:rPr>
              <a:t>China’s policy focuses on the </a:t>
            </a:r>
            <a:r>
              <a:rPr lang="en-US" sz="1200" b="1"/>
              <a:t>transition to clean energy sources,</a:t>
            </a:r>
            <a:r>
              <a:rPr lang="en-US" sz="1200" b="1" baseline="0"/>
              <a:t> </a:t>
            </a:r>
            <a:r>
              <a:rPr lang="en-US" sz="1200" b="1"/>
              <a:t>emphasizing new-type energy storage systems…</a:t>
            </a:r>
          </a:p>
        </p:txBody>
      </p:sp>
      <p:cxnSp>
        <p:nvCxnSpPr>
          <p:cNvPr id="17" name="Straight Connector 16">
            <a:extLst>
              <a:ext uri="{FF2B5EF4-FFF2-40B4-BE49-F238E27FC236}">
                <a16:creationId xmlns:a16="http://schemas.microsoft.com/office/drawing/2014/main" id="{5FD2BFFF-25E8-523B-8517-B56025729BFA}"/>
              </a:ext>
            </a:extLst>
          </p:cNvPr>
          <p:cNvCxnSpPr>
            <a:cxnSpLocks/>
          </p:cNvCxnSpPr>
          <p:nvPr/>
        </p:nvCxnSpPr>
        <p:spPr bwMode="gray">
          <a:xfrm>
            <a:off x="377825" y="2122488"/>
            <a:ext cx="6739222"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6294AEB7-B535-1122-D237-56F0D9145D64}"/>
              </a:ext>
            </a:extLst>
          </p:cNvPr>
          <p:cNvSpPr>
            <a:spLocks noGrp="1"/>
          </p:cNvSpPr>
          <p:nvPr>
            <p:custDataLst>
              <p:tags r:id="rId18"/>
            </p:custDataLst>
          </p:nvPr>
        </p:nvSpPr>
        <p:spPr bwMode="auto">
          <a:xfrm>
            <a:off x="9593138" y="2199402"/>
            <a:ext cx="2128713" cy="55399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a:ln>
                  <a:noFill/>
                </a:ln>
                <a:solidFill>
                  <a:srgbClr val="000000"/>
                </a:solidFill>
                <a:effectLst/>
                <a:uLnTx/>
                <a:uFillTx/>
                <a:latin typeface="Arial"/>
                <a:ea typeface="+mn-lt"/>
                <a:cs typeface="Arial"/>
              </a:rPr>
              <a:t>Forecasted growth of utility-scale energy storage in China to 2030, </a:t>
            </a:r>
            <a:r>
              <a:rPr kumimoji="0" lang="en-US" sz="1200" i="0" u="none" strike="noStrike" kern="1200" cap="none" spc="0" normalizeH="0" baseline="0" noProof="0">
                <a:ln>
                  <a:noFill/>
                </a:ln>
                <a:solidFill>
                  <a:srgbClr val="000000"/>
                </a:solidFill>
                <a:effectLst/>
                <a:uLnTx/>
                <a:uFillTx/>
                <a:latin typeface="Arial"/>
                <a:ea typeface="+mn-lt"/>
                <a:cs typeface="Arial"/>
              </a:rPr>
              <a:t>GW</a:t>
            </a:r>
            <a:endParaRPr kumimoji="0" lang="en-US" sz="1200" i="0" u="none" strike="noStrike" kern="1200" cap="none" spc="0" normalizeH="0" baseline="0" noProof="0">
              <a:ln>
                <a:noFill/>
              </a:ln>
              <a:solidFill>
                <a:srgbClr val="000000"/>
              </a:solidFill>
              <a:effectLst/>
              <a:uLnTx/>
              <a:uFillTx/>
              <a:latin typeface="Arial"/>
              <a:ea typeface="+mn-ea"/>
              <a:cs typeface="+mn-cs"/>
            </a:endParaRPr>
          </a:p>
        </p:txBody>
      </p:sp>
      <p:sp>
        <p:nvSpPr>
          <p:cNvPr id="52" name="btfpColumnHeaderBoxText693473">
            <a:extLst>
              <a:ext uri="{FF2B5EF4-FFF2-40B4-BE49-F238E27FC236}">
                <a16:creationId xmlns:a16="http://schemas.microsoft.com/office/drawing/2014/main" id="{4034A837-18BF-532E-D258-1129E492DA5B}"/>
              </a:ext>
            </a:extLst>
          </p:cNvPr>
          <p:cNvSpPr txBox="1"/>
          <p:nvPr/>
        </p:nvSpPr>
        <p:spPr bwMode="gray">
          <a:xfrm>
            <a:off x="7472921" y="4542703"/>
            <a:ext cx="928394" cy="626774"/>
          </a:xfrm>
          <a:prstGeom prst="rect">
            <a:avLst/>
          </a:prstGeom>
          <a:noFill/>
        </p:spPr>
        <p:txBody>
          <a:bodyPr vert="horz" wrap="square" lIns="36036" tIns="36036" rIns="36036" bIns="36036" rtlCol="0" anchor="b">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a:ea typeface="+mn-ea"/>
                <a:cs typeface="+mn-cs"/>
              </a:rPr>
              <a:t>18.9% CAGR</a:t>
            </a:r>
          </a:p>
        </p:txBody>
      </p:sp>
      <p:sp>
        <p:nvSpPr>
          <p:cNvPr id="53" name="btfpColumnHeaderBoxText693473">
            <a:extLst>
              <a:ext uri="{FF2B5EF4-FFF2-40B4-BE49-F238E27FC236}">
                <a16:creationId xmlns:a16="http://schemas.microsoft.com/office/drawing/2014/main" id="{F30AF86E-AC85-7383-FD0D-41FC5EA8BE46}"/>
              </a:ext>
            </a:extLst>
          </p:cNvPr>
          <p:cNvSpPr txBox="1"/>
          <p:nvPr/>
        </p:nvSpPr>
        <p:spPr bwMode="gray">
          <a:xfrm>
            <a:off x="8292244" y="4570749"/>
            <a:ext cx="1034125" cy="557524"/>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Forecasted growth from 2023 to 2030</a:t>
            </a:r>
          </a:p>
        </p:txBody>
      </p:sp>
      <p:cxnSp>
        <p:nvCxnSpPr>
          <p:cNvPr id="62" name="Straight Connector 61">
            <a:extLst>
              <a:ext uri="{FF2B5EF4-FFF2-40B4-BE49-F238E27FC236}">
                <a16:creationId xmlns:a16="http://schemas.microsoft.com/office/drawing/2014/main" id="{2CA70B1E-257C-8B74-2ED2-3E99F9088BB3}"/>
              </a:ext>
            </a:extLst>
          </p:cNvPr>
          <p:cNvCxnSpPr/>
          <p:nvPr/>
        </p:nvCxnSpPr>
        <p:spPr bwMode="gray">
          <a:xfrm>
            <a:off x="9435919" y="2226873"/>
            <a:ext cx="0" cy="4048515"/>
          </a:xfrm>
          <a:prstGeom prst="line">
            <a:avLst/>
          </a:prstGeom>
          <a:ln w="9525" cap="flat">
            <a:solidFill>
              <a:schemeClr val="bg1">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652405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40E27-8ECE-F3C9-F93F-960169EE0E74}"/>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B1DE379-C7F8-3122-3F6D-11CC9483280B}"/>
              </a:ext>
            </a:extLst>
          </p:cNvPr>
          <p:cNvGraphicFramePr>
            <a:graphicFrameLocks noChangeAspect="1"/>
          </p:cNvGraphicFramePr>
          <p:nvPr>
            <p:custDataLst>
              <p:tags r:id="rId1"/>
            </p:custDataLst>
            <p:extLst>
              <p:ext uri="{D42A27DB-BD31-4B8C-83A1-F6EECF244321}">
                <p14:modId xmlns:p14="http://schemas.microsoft.com/office/powerpoint/2010/main" val="135355552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8" name="think-cell data - do not delete" hidden="1">
                        <a:extLst>
                          <a:ext uri="{FF2B5EF4-FFF2-40B4-BE49-F238E27FC236}">
                            <a16:creationId xmlns:a16="http://schemas.microsoft.com/office/drawing/2014/main" id="{CB1DE379-C7F8-3122-3F6D-11CC9483280B}"/>
                          </a:ext>
                        </a:extLst>
                      </p:cNvPr>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14C1FC9F-4C30-29B2-1842-C005F2FF0A8F}"/>
              </a:ext>
            </a:extLst>
          </p:cNvPr>
          <p:cNvSpPr>
            <a:spLocks noGrp="1"/>
          </p:cNvSpPr>
          <p:nvPr>
            <p:ph type="title"/>
          </p:nvPr>
        </p:nvSpPr>
        <p:spPr/>
        <p:txBody>
          <a:bodyPr vert="horz">
            <a:noAutofit/>
          </a:bodyPr>
          <a:lstStyle/>
          <a:p>
            <a:r>
              <a:rPr lang="en-US"/>
              <a:t>India poised to achieve its 2030 renewable energy targets, with energy storage playing a critical role </a:t>
            </a:r>
          </a:p>
        </p:txBody>
      </p:sp>
      <p:sp>
        <p:nvSpPr>
          <p:cNvPr id="7" name="Rectangle 6">
            <a:extLst>
              <a:ext uri="{FF2B5EF4-FFF2-40B4-BE49-F238E27FC236}">
                <a16:creationId xmlns:a16="http://schemas.microsoft.com/office/drawing/2014/main" id="{F28C3B76-1A7D-B683-7361-EE1322D28823}"/>
              </a:ext>
            </a:extLst>
          </p:cNvPr>
          <p:cNvSpPr/>
          <p:nvPr/>
        </p:nvSpPr>
        <p:spPr bwMode="gray">
          <a:xfrm>
            <a:off x="0" y="-27383"/>
            <a:ext cx="3037022" cy="320040"/>
          </a:xfrm>
          <a:prstGeom prst="rect">
            <a:avLst/>
          </a:prstGeom>
          <a:solidFill>
            <a:srgbClr val="E4F2D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600" b="1">
                <a:solidFill>
                  <a:schemeClr val="tx1"/>
                </a:solidFill>
              </a:rPr>
              <a:t>India</a:t>
            </a:r>
          </a:p>
        </p:txBody>
      </p:sp>
      <p:graphicFrame>
        <p:nvGraphicFramePr>
          <p:cNvPr id="15" name="Table 14">
            <a:extLst>
              <a:ext uri="{FF2B5EF4-FFF2-40B4-BE49-F238E27FC236}">
                <a16:creationId xmlns:a16="http://schemas.microsoft.com/office/drawing/2014/main" id="{9A4E993A-F21A-6BBD-1ECF-223CA8ED8A18}"/>
              </a:ext>
            </a:extLst>
          </p:cNvPr>
          <p:cNvGraphicFramePr>
            <a:graphicFrameLocks noGrp="1"/>
          </p:cNvGraphicFramePr>
          <p:nvPr>
            <p:extLst>
              <p:ext uri="{D42A27DB-BD31-4B8C-83A1-F6EECF244321}">
                <p14:modId xmlns:p14="http://schemas.microsoft.com/office/powerpoint/2010/main" val="548984166"/>
              </p:ext>
            </p:extLst>
          </p:nvPr>
        </p:nvGraphicFramePr>
        <p:xfrm>
          <a:off x="470880" y="2034248"/>
          <a:ext cx="8433432" cy="3988958"/>
        </p:xfrm>
        <a:graphic>
          <a:graphicData uri="http://schemas.openxmlformats.org/drawingml/2006/table">
            <a:tbl>
              <a:tblPr firstRow="1" bandRow="1">
                <a:tableStyleId>{2D5ABB26-0587-4C30-8999-92F81FD0307C}</a:tableStyleId>
              </a:tblPr>
              <a:tblGrid>
                <a:gridCol w="897089">
                  <a:extLst>
                    <a:ext uri="{9D8B030D-6E8A-4147-A177-3AD203B41FA5}">
                      <a16:colId xmlns:a16="http://schemas.microsoft.com/office/drawing/2014/main" val="4011276327"/>
                    </a:ext>
                  </a:extLst>
                </a:gridCol>
                <a:gridCol w="1653584">
                  <a:extLst>
                    <a:ext uri="{9D8B030D-6E8A-4147-A177-3AD203B41FA5}">
                      <a16:colId xmlns:a16="http://schemas.microsoft.com/office/drawing/2014/main" val="3391682960"/>
                    </a:ext>
                  </a:extLst>
                </a:gridCol>
                <a:gridCol w="1314931">
                  <a:extLst>
                    <a:ext uri="{9D8B030D-6E8A-4147-A177-3AD203B41FA5}">
                      <a16:colId xmlns:a16="http://schemas.microsoft.com/office/drawing/2014/main" val="3892574909"/>
                    </a:ext>
                  </a:extLst>
                </a:gridCol>
                <a:gridCol w="2155688">
                  <a:extLst>
                    <a:ext uri="{9D8B030D-6E8A-4147-A177-3AD203B41FA5}">
                      <a16:colId xmlns:a16="http://schemas.microsoft.com/office/drawing/2014/main" val="2623501108"/>
                    </a:ext>
                  </a:extLst>
                </a:gridCol>
                <a:gridCol w="2412140">
                  <a:extLst>
                    <a:ext uri="{9D8B030D-6E8A-4147-A177-3AD203B41FA5}">
                      <a16:colId xmlns:a16="http://schemas.microsoft.com/office/drawing/2014/main" val="1817551963"/>
                    </a:ext>
                  </a:extLst>
                </a:gridCol>
              </a:tblGrid>
              <a:tr h="294808">
                <a:tc>
                  <a:txBody>
                    <a:bodyPr/>
                    <a:lstStyle/>
                    <a:p>
                      <a:pPr marL="0" indent="0">
                        <a:buFontTx/>
                        <a:buNone/>
                      </a:pPr>
                      <a:endParaRPr lang="en-US" sz="900"/>
                    </a:p>
                  </a:txBody>
                  <a:tcPr>
                    <a:lnB w="12700" cap="flat" cmpd="sng" algn="ctr">
                      <a:solidFill>
                        <a:schemeClr val="tx1"/>
                      </a:solidFill>
                      <a:prstDash val="solid"/>
                      <a:round/>
                      <a:headEnd type="none" w="med" len="med"/>
                      <a:tailEnd type="none" w="med" len="med"/>
                    </a:lnB>
                  </a:tcPr>
                </a:tc>
                <a:tc>
                  <a:txBody>
                    <a:bodyPr/>
                    <a:lstStyle/>
                    <a:p>
                      <a:pPr marL="0" indent="0">
                        <a:buFontTx/>
                        <a:buNone/>
                      </a:pPr>
                      <a:r>
                        <a:rPr lang="en-US" sz="900" b="1"/>
                        <a:t>Policy name</a:t>
                      </a:r>
                    </a:p>
                  </a:txBody>
                  <a:tcPr anchor="ctr">
                    <a:lnB w="12700" cap="flat" cmpd="sng" algn="ctr">
                      <a:solidFill>
                        <a:schemeClr val="tx1"/>
                      </a:solidFill>
                      <a:prstDash val="solid"/>
                      <a:round/>
                      <a:headEnd type="none" w="med" len="med"/>
                      <a:tailEnd type="none" w="med" len="med"/>
                    </a:lnB>
                  </a:tcPr>
                </a:tc>
                <a:tc>
                  <a:txBody>
                    <a:bodyPr/>
                    <a:lstStyle/>
                    <a:p>
                      <a:pPr marL="0" indent="0">
                        <a:buFontTx/>
                        <a:buNone/>
                      </a:pPr>
                      <a:r>
                        <a:rPr lang="en-US" sz="900" b="1"/>
                        <a:t>Target</a:t>
                      </a:r>
                    </a:p>
                  </a:txBody>
                  <a:tcPr anchor="ctr">
                    <a:lnB w="12700" cap="flat" cmpd="sng" algn="ctr">
                      <a:solidFill>
                        <a:schemeClr val="tx1"/>
                      </a:solidFill>
                      <a:prstDash val="solid"/>
                      <a:round/>
                      <a:headEnd type="none" w="med" len="med"/>
                      <a:tailEnd type="none" w="med" len="med"/>
                    </a:lnB>
                  </a:tcPr>
                </a:tc>
                <a:tc>
                  <a:txBody>
                    <a:bodyPr/>
                    <a:lstStyle/>
                    <a:p>
                      <a:pPr marL="0" indent="0">
                        <a:buFontTx/>
                        <a:buNone/>
                      </a:pPr>
                      <a:r>
                        <a:rPr lang="en-US" sz="900" b="1"/>
                        <a:t>Policy details</a:t>
                      </a:r>
                    </a:p>
                  </a:txBody>
                  <a:tcPr anchor="ctr">
                    <a:lnB w="12700" cap="flat" cmpd="sng" algn="ctr">
                      <a:solidFill>
                        <a:schemeClr val="tx1"/>
                      </a:solidFill>
                      <a:prstDash val="solid"/>
                      <a:round/>
                      <a:headEnd type="none" w="med" len="med"/>
                      <a:tailEnd type="none" w="med" len="med"/>
                    </a:lnB>
                  </a:tcPr>
                </a:tc>
                <a:tc>
                  <a:txBody>
                    <a:bodyPr/>
                    <a:lstStyle/>
                    <a:p>
                      <a:pPr marL="0" indent="0">
                        <a:buFontTx/>
                        <a:buNone/>
                      </a:pPr>
                      <a:r>
                        <a:rPr lang="en-US" sz="900" b="1"/>
                        <a:t>Financial incentives</a:t>
                      </a: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23445655"/>
                  </a:ext>
                </a:extLst>
              </a:tr>
              <a:tr h="1225315">
                <a:tc>
                  <a:txBody>
                    <a:bodyPr/>
                    <a:lstStyle/>
                    <a:p>
                      <a:pPr marL="0" indent="0">
                        <a:buFontTx/>
                        <a:buNone/>
                      </a:pPr>
                      <a:r>
                        <a:rPr lang="en-US" sz="900" b="1"/>
                        <a:t>Overall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National Framework for Promoting Energy Storage Systems, </a:t>
                      </a:r>
                      <a:r>
                        <a:rPr lang="en-US" sz="900" err="1"/>
                        <a:t>MoP</a:t>
                      </a:r>
                      <a:r>
                        <a:rPr lang="en-US" sz="900"/>
                        <a:t> (2023)</a:t>
                      </a:r>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Waiver of Inter-State Transmission Charges, </a:t>
                      </a:r>
                      <a:br>
                        <a:rPr lang="en-US" sz="900"/>
                      </a:br>
                      <a:r>
                        <a:rPr lang="en-US" sz="900" err="1"/>
                        <a:t>MoP</a:t>
                      </a:r>
                      <a:r>
                        <a:rPr lang="en-US" sz="900"/>
                        <a:t> (2021)</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900"/>
                        <a:t>50 GW by 2030</a:t>
                      </a:r>
                    </a:p>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a:t>Supports transmission of RE paired with storage systems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Integration of energy storage across the energy value chain, including both grid-scale and distributed energy storage systems</a:t>
                      </a:r>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Waiver of interstate transmission charges for solar, wind, hydro PSP, and BESS projects commissioned by June 2025</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Fiscal incentives, subsidies, and support for R&amp;D</a:t>
                      </a:r>
                    </a:p>
                    <a:p>
                      <a:pPr marL="0" indent="0">
                        <a:spcBef>
                          <a:spcPts val="500"/>
                        </a:spcBef>
                        <a:buFontTx/>
                        <a:buNone/>
                      </a:pPr>
                      <a:r>
                        <a:rPr lang="en-US" sz="900" b="1"/>
                        <a:t>~40%</a:t>
                      </a:r>
                      <a:r>
                        <a:rPr lang="en-US" sz="900" b="1" baseline="0"/>
                        <a:t> VGF to initial BESS projects</a:t>
                      </a:r>
                      <a:r>
                        <a:rPr lang="en-US" sz="900" b="0" baseline="0"/>
                        <a:t>;</a:t>
                      </a:r>
                      <a:r>
                        <a:rPr lang="en-US" sz="900" baseline="0"/>
                        <a:t> must be completed within 18 to 24 months</a:t>
                      </a:r>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Waiver applicable for 25 years for hydro PSP or 12 years from commissioning for BESS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49661121"/>
                  </a:ext>
                </a:extLst>
              </a:tr>
              <a:tr h="1225315">
                <a:tc>
                  <a:txBody>
                    <a:bodyPr/>
                    <a:lstStyle/>
                    <a:p>
                      <a:pPr marL="0" indent="0">
                        <a:buFontTx/>
                        <a:buNone/>
                      </a:pPr>
                      <a:r>
                        <a:rPr lang="en-US" sz="900" b="1"/>
                        <a:t>Battery development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Production Linked Incentive (PLI) scheme on battery storage, </a:t>
                      </a:r>
                      <a:r>
                        <a:rPr lang="en-US" sz="900" err="1"/>
                        <a:t>MoHI</a:t>
                      </a:r>
                      <a:r>
                        <a:rPr lang="en-US" sz="900" baseline="0"/>
                        <a:t> (2021)</a:t>
                      </a:r>
                    </a:p>
                    <a:p>
                      <a:pPr marL="0" marR="0" lvl="0" indent="0" algn="l" defTabSz="711200" rtl="0" eaLnBrk="1" fontAlgn="auto" latinLnBrk="0" hangingPunct="1">
                        <a:lnSpc>
                          <a:spcPct val="100000"/>
                        </a:lnSpc>
                        <a:spcBef>
                          <a:spcPts val="500"/>
                        </a:spcBef>
                        <a:spcAft>
                          <a:spcPts val="0"/>
                        </a:spcAft>
                        <a:buClrTx/>
                        <a:buSzTx/>
                        <a:buFontTx/>
                        <a:buNone/>
                        <a:tabLst/>
                        <a:defRPr/>
                      </a:pPr>
                      <a:endParaRPr lang="en-US" sz="900"/>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VGF</a:t>
                      </a:r>
                      <a:r>
                        <a:rPr lang="en-US" sz="900" baseline="0"/>
                        <a:t> </a:t>
                      </a:r>
                      <a:r>
                        <a:rPr lang="en-US" sz="900"/>
                        <a:t>for BESS, </a:t>
                      </a:r>
                      <a:r>
                        <a:rPr lang="en-US" sz="900" err="1"/>
                        <a:t>MoP</a:t>
                      </a:r>
                      <a:r>
                        <a:rPr lang="en-US" sz="900"/>
                        <a:t> (2024)</a:t>
                      </a:r>
                      <a:endParaRPr lang="en-US" sz="900" baseline="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No</a:t>
                      </a:r>
                      <a:r>
                        <a:rPr lang="en-US" sz="900" baseline="0"/>
                        <a:t>t specified</a:t>
                      </a:r>
                    </a:p>
                    <a:p>
                      <a:pPr marL="0" indent="0">
                        <a:spcBef>
                          <a:spcPts val="500"/>
                        </a:spcBef>
                        <a:buFontTx/>
                        <a:buNone/>
                      </a:pPr>
                      <a:endParaRPr lang="en-US" sz="900" baseline="0"/>
                    </a:p>
                    <a:p>
                      <a:pPr marL="0" marR="0" lvl="0" indent="0" algn="l" defTabSz="711200" rtl="0" eaLnBrk="1" fontAlgn="auto" latinLnBrk="0" hangingPunct="1">
                        <a:lnSpc>
                          <a:spcPct val="100000"/>
                        </a:lnSpc>
                        <a:spcBef>
                          <a:spcPts val="500"/>
                        </a:spcBef>
                        <a:spcAft>
                          <a:spcPts val="0"/>
                        </a:spcAft>
                        <a:buClrTx/>
                        <a:buSzTx/>
                        <a:buFontTx/>
                        <a:buNone/>
                        <a:tabLst/>
                        <a:defRPr/>
                      </a:pPr>
                      <a:endParaRPr lang="en-US" sz="900" baseline="0"/>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4,000 MWh of BESS by 2025-26</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Focus on scaling up local production capacities for various battery technologies to reduce dependency on imports</a:t>
                      </a:r>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VGF up to 40% of the capital cost for BESS projects, targeting grid stability and renewable energy integration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500"/>
                        </a:spcBef>
                        <a:buFontTx/>
                        <a:buNone/>
                      </a:pPr>
                      <a:r>
                        <a:rPr lang="en-US" sz="900"/>
                        <a:t>~</a:t>
                      </a:r>
                      <a:r>
                        <a:rPr lang="en-US" sz="900" b="1"/>
                        <a:t>$2.18 billion </a:t>
                      </a:r>
                      <a:r>
                        <a:rPr lang="en-US" sz="900"/>
                        <a:t>in five years, by </a:t>
                      </a:r>
                      <a:r>
                        <a:rPr lang="en-US" sz="900" baseline="0"/>
                        <a:t>FY 2028-29</a:t>
                      </a:r>
                    </a:p>
                    <a:p>
                      <a:pPr marL="0" indent="0">
                        <a:spcBef>
                          <a:spcPts val="500"/>
                        </a:spcBef>
                        <a:buFontTx/>
                        <a:buNone/>
                      </a:pPr>
                      <a:r>
                        <a:rPr lang="en-US" sz="900"/>
                        <a:t>Firms setting up </a:t>
                      </a:r>
                      <a:r>
                        <a:rPr lang="en-US" sz="900" b="1"/>
                        <a:t>&gt;5 GWh</a:t>
                      </a:r>
                      <a:r>
                        <a:rPr lang="en-US" sz="900"/>
                        <a:t> of advanced chemistry cell</a:t>
                      </a:r>
                      <a:r>
                        <a:rPr lang="en-US" sz="900" baseline="0"/>
                        <a:t> manufacturing</a:t>
                      </a:r>
                    </a:p>
                    <a:p>
                      <a:pPr marL="0" marR="0" lvl="0" indent="0" algn="l" defTabSz="711200" rtl="0" eaLnBrk="1" fontAlgn="auto" latinLnBrk="0" hangingPunct="1">
                        <a:lnSpc>
                          <a:spcPct val="100000"/>
                        </a:lnSpc>
                        <a:spcBef>
                          <a:spcPts val="500"/>
                        </a:spcBef>
                        <a:spcAft>
                          <a:spcPts val="0"/>
                        </a:spcAft>
                        <a:buClrTx/>
                        <a:buSzTx/>
                        <a:buFontTx/>
                        <a:buNone/>
                        <a:tabLst/>
                        <a:defRPr/>
                      </a:pPr>
                      <a:r>
                        <a:rPr lang="en-US" sz="900"/>
                        <a:t>Total outlay of </a:t>
                      </a:r>
                      <a:r>
                        <a:rPr lang="en-US" sz="900" b="1"/>
                        <a:t>$1.13 billion</a:t>
                      </a:r>
                      <a:r>
                        <a:rPr lang="en-US" sz="900"/>
                        <a:t>, including </a:t>
                      </a:r>
                      <a:r>
                        <a:rPr lang="en-US" sz="900" b="1"/>
                        <a:t>$451.51 million</a:t>
                      </a:r>
                      <a:r>
                        <a:rPr lang="en-US" sz="900"/>
                        <a:t> in budgetary support, with disbursements in five tranches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31307787"/>
                  </a:ext>
                </a:extLst>
              </a:tr>
              <a:tr h="626328">
                <a:tc>
                  <a:txBody>
                    <a:bodyPr/>
                    <a:lstStyle/>
                    <a:p>
                      <a:pPr marL="0" indent="0">
                        <a:buFontTx/>
                        <a:buNone/>
                      </a:pPr>
                      <a:r>
                        <a:rPr lang="en-US" sz="900" b="1"/>
                        <a:t>PSH development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900"/>
                        <a:t>Guidelines to Promote Development of Pumped Storage Projects (PSP),  </a:t>
                      </a:r>
                      <a:r>
                        <a:rPr lang="en-US" sz="900" err="1"/>
                        <a:t>MoP</a:t>
                      </a:r>
                      <a:r>
                        <a:rPr lang="en-US" sz="900"/>
                        <a:t> (2023a)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900"/>
                        <a:t>No</a:t>
                      </a:r>
                      <a:r>
                        <a:rPr lang="en-US" sz="900" baseline="0"/>
                        <a:t>t specified, PSH to support 500 GW RE by 2030</a:t>
                      </a: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900"/>
                        <a:t>Encourages the development of pumped storage projects as critical for grid balancing and RE integration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900"/>
                        <a:t>Subsidies, low-interest loans, and waivers to reduce development costs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26631447"/>
                  </a:ext>
                </a:extLst>
              </a:tr>
              <a:tr h="576535">
                <a:tc>
                  <a:txBody>
                    <a:bodyPr/>
                    <a:lstStyle/>
                    <a:p>
                      <a:pPr marL="0" indent="0">
                        <a:buFontTx/>
                        <a:buNone/>
                      </a:pPr>
                      <a:r>
                        <a:rPr lang="en-US" sz="900" b="1"/>
                        <a:t>Others</a:t>
                      </a:r>
                    </a:p>
                  </a:txBody>
                  <a:tcPr>
                    <a:lnT w="12700" cap="flat" cmpd="sng" algn="ctr">
                      <a:solidFill>
                        <a:schemeClr val="tx1"/>
                      </a:solidFill>
                      <a:prstDash val="solid"/>
                      <a:round/>
                      <a:headEnd type="none" w="med" len="med"/>
                      <a:tailEnd type="none" w="med" len="med"/>
                    </a:lnT>
                  </a:tcPr>
                </a:tc>
                <a:tc>
                  <a:txBody>
                    <a:bodyPr/>
                    <a:lstStyle/>
                    <a:p>
                      <a:pPr marL="0" indent="0">
                        <a:buFontTx/>
                        <a:buNone/>
                      </a:pPr>
                      <a:r>
                        <a:rPr lang="en-US" sz="900"/>
                        <a:t>RPO</a:t>
                      </a:r>
                      <a:r>
                        <a:rPr lang="en-US" sz="900" baseline="0"/>
                        <a:t> and ESO, </a:t>
                      </a:r>
                      <a:r>
                        <a:rPr lang="en-US" sz="900" baseline="0" err="1"/>
                        <a:t>MoP</a:t>
                      </a:r>
                      <a:r>
                        <a:rPr lang="en-US" sz="900" baseline="0"/>
                        <a:t> (2022)</a:t>
                      </a:r>
                    </a:p>
                  </a:txBody>
                  <a:tcPr>
                    <a:lnT w="12700" cap="flat" cmpd="sng" algn="ctr">
                      <a:solidFill>
                        <a:schemeClr val="tx1"/>
                      </a:solidFill>
                      <a:prstDash val="solid"/>
                      <a:round/>
                      <a:headEnd type="none" w="med" len="med"/>
                      <a:tailEnd type="none" w="med" len="med"/>
                    </a:lnT>
                  </a:tcPr>
                </a:tc>
                <a:tc>
                  <a:txBody>
                    <a:bodyPr/>
                    <a:lstStyle/>
                    <a:p>
                      <a:pPr marL="0" indent="0">
                        <a:spcBef>
                          <a:spcPts val="500"/>
                        </a:spcBef>
                        <a:buFontTx/>
                        <a:buNone/>
                      </a:pPr>
                      <a:r>
                        <a:rPr lang="en-US" sz="900"/>
                        <a:t>RPO ~43.33% and ESO ~4% by </a:t>
                      </a:r>
                      <a:br>
                        <a:rPr lang="en-US" sz="900"/>
                      </a:br>
                      <a:r>
                        <a:rPr lang="en-US" sz="900"/>
                        <a:t>FY 2029-30</a:t>
                      </a:r>
                    </a:p>
                  </a:txBody>
                  <a:tcPr>
                    <a:lnT w="12700" cap="flat" cmpd="sng" algn="ctr">
                      <a:solidFill>
                        <a:schemeClr val="tx1"/>
                      </a:solidFill>
                      <a:prstDash val="solid"/>
                      <a:round/>
                      <a:headEnd type="none" w="med" len="med"/>
                      <a:tailEnd type="none" w="med" len="med"/>
                    </a:lnT>
                  </a:tcPr>
                </a:tc>
                <a:tc>
                  <a:txBody>
                    <a:bodyPr/>
                    <a:lstStyle/>
                    <a:p>
                      <a:pPr marL="0" indent="0">
                        <a:spcBef>
                          <a:spcPts val="500"/>
                        </a:spcBef>
                        <a:buFontTx/>
                        <a:buNone/>
                      </a:pPr>
                      <a:r>
                        <a:rPr lang="en-US" sz="900"/>
                        <a:t>Obligates DISCOMs to procure power from renewable sources, including energy storage</a:t>
                      </a:r>
                    </a:p>
                  </a:txBody>
                  <a:tcPr>
                    <a:lnT w="12700" cap="flat" cmpd="sng" algn="ctr">
                      <a:solidFill>
                        <a:schemeClr val="tx1"/>
                      </a:solidFill>
                      <a:prstDash val="solid"/>
                      <a:round/>
                      <a:headEnd type="none" w="med" len="med"/>
                      <a:tailEnd type="none" w="med" len="med"/>
                    </a:lnT>
                  </a:tcPr>
                </a:tc>
                <a:tc>
                  <a:txBody>
                    <a:bodyPr/>
                    <a:lstStyle/>
                    <a:p>
                      <a:pPr marL="0" indent="0">
                        <a:spcBef>
                          <a:spcPts val="500"/>
                        </a:spcBef>
                        <a:buFontTx/>
                        <a:buNone/>
                      </a:pPr>
                      <a:r>
                        <a:rPr lang="en-US" sz="900"/>
                        <a:t>Trading in RECs to meet RPO/ESO obligations</a:t>
                      </a: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553107933"/>
                  </a:ext>
                </a:extLst>
              </a:tr>
            </a:tbl>
          </a:graphicData>
        </a:graphic>
      </p:graphicFrame>
      <p:sp>
        <p:nvSpPr>
          <p:cNvPr id="16" name="Text Placeholder 10">
            <a:extLst>
              <a:ext uri="{FF2B5EF4-FFF2-40B4-BE49-F238E27FC236}">
                <a16:creationId xmlns:a16="http://schemas.microsoft.com/office/drawing/2014/main" id="{42E5E885-79DF-F140-3C20-A8E407A2B5B1}"/>
              </a:ext>
            </a:extLst>
          </p:cNvPr>
          <p:cNvSpPr>
            <a:spLocks noGrp="1"/>
          </p:cNvSpPr>
          <p:nvPr>
            <p:custDataLst>
              <p:tags r:id="rId2"/>
            </p:custDataLst>
          </p:nvPr>
        </p:nvSpPr>
        <p:spPr bwMode="auto">
          <a:xfrm>
            <a:off x="479376" y="1552828"/>
            <a:ext cx="8424936"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kumimoji="0" lang="en-US" sz="1200" b="1" i="0" u="none" strike="noStrike" kern="1200" cap="none" spc="0" normalizeH="0" baseline="0" noProof="0">
                <a:ln>
                  <a:noFill/>
                </a:ln>
                <a:solidFill>
                  <a:srgbClr val="000000"/>
                </a:solidFill>
                <a:effectLst/>
                <a:uLnTx/>
                <a:uFillTx/>
                <a:latin typeface="Arial"/>
                <a:ea typeface="+mn-lt"/>
                <a:cs typeface="Arial"/>
              </a:rPr>
              <a:t>India has established various incentives to </a:t>
            </a:r>
            <a:r>
              <a:rPr lang="en-US" sz="1200" b="1">
                <a:solidFill>
                  <a:srgbClr val="000000"/>
                </a:solidFill>
                <a:latin typeface="Arial"/>
                <a:ea typeface="+mn-lt"/>
                <a:cs typeface="Arial"/>
              </a:rPr>
              <a:t>promote</a:t>
            </a:r>
            <a:r>
              <a:rPr kumimoji="0" lang="en-US" sz="1200" b="1" i="0" u="none" strike="noStrike" kern="1200" cap="none" spc="0" normalizeH="0" baseline="0" noProof="0">
                <a:ln>
                  <a:noFill/>
                </a:ln>
                <a:solidFill>
                  <a:srgbClr val="000000"/>
                </a:solidFill>
                <a:effectLst/>
                <a:uLnTx/>
                <a:uFillTx/>
                <a:latin typeface="Arial"/>
                <a:ea typeface="+mn-lt"/>
                <a:cs typeface="Arial"/>
              </a:rPr>
              <a:t> BESS and PSH development </a:t>
            </a:r>
            <a:r>
              <a:rPr lang="en-US" sz="1200" b="1">
                <a:solidFill>
                  <a:srgbClr val="000000"/>
                </a:solidFill>
                <a:latin typeface="Arial"/>
                <a:ea typeface="+mn-lt"/>
                <a:cs typeface="Arial"/>
              </a:rPr>
              <a:t>to support the transmission of renewable energy in the country</a:t>
            </a:r>
            <a:endParaRPr lang="en-US" sz="1200" b="1"/>
          </a:p>
        </p:txBody>
      </p:sp>
      <p:cxnSp>
        <p:nvCxnSpPr>
          <p:cNvPr id="17" name="Straight Connector 16">
            <a:extLst>
              <a:ext uri="{FF2B5EF4-FFF2-40B4-BE49-F238E27FC236}">
                <a16:creationId xmlns:a16="http://schemas.microsoft.com/office/drawing/2014/main" id="{37A3CC21-7F8F-E4AA-2379-3FCF186D533E}"/>
              </a:ext>
            </a:extLst>
          </p:cNvPr>
          <p:cNvCxnSpPr>
            <a:cxnSpLocks/>
          </p:cNvCxnSpPr>
          <p:nvPr/>
        </p:nvCxnSpPr>
        <p:spPr bwMode="gray">
          <a:xfrm>
            <a:off x="470881" y="2024844"/>
            <a:ext cx="843343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btfpNotesBox962619">
            <a:extLst>
              <a:ext uri="{FF2B5EF4-FFF2-40B4-BE49-F238E27FC236}">
                <a16:creationId xmlns:a16="http://schemas.microsoft.com/office/drawing/2014/main" id="{3B1E04EA-C6AC-57F9-CEF9-42B7F640823C}"/>
              </a:ext>
            </a:extLst>
          </p:cNvPr>
          <p:cNvSpPr txBox="1"/>
          <p:nvPr>
            <p:custDataLst>
              <p:tags r:id="rId3"/>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a:t>
            </a:r>
            <a:r>
              <a:rPr lang="en-US" sz="800" dirty="0"/>
              <a:t> </a:t>
            </a:r>
            <a:r>
              <a:rPr lang="en-US" sz="800" dirty="0">
                <a:solidFill>
                  <a:srgbClr val="000000"/>
                </a:solidFill>
                <a:ea typeface="+mn-lt"/>
                <a:cs typeface="+mn-lt"/>
                <a:hlinkClick r:id="rId22"/>
              </a:rPr>
              <a:t>MoP</a:t>
            </a:r>
            <a:r>
              <a:rPr lang="en-US" sz="800" dirty="0">
                <a:solidFill>
                  <a:srgbClr val="000000"/>
                </a:solidFill>
                <a:ea typeface="+mn-lt"/>
                <a:cs typeface="+mn-lt"/>
              </a:rPr>
              <a:t> (2023); </a:t>
            </a:r>
            <a:r>
              <a:rPr lang="en-US" sz="800" dirty="0">
                <a:solidFill>
                  <a:srgbClr val="000000"/>
                </a:solidFill>
                <a:ea typeface="+mn-lt"/>
                <a:cs typeface="+mn-lt"/>
                <a:hlinkClick r:id="rId23"/>
              </a:rPr>
              <a:t>MoHI</a:t>
            </a:r>
            <a:r>
              <a:rPr lang="en-US" sz="800" dirty="0">
                <a:solidFill>
                  <a:srgbClr val="000000"/>
                </a:solidFill>
                <a:ea typeface="+mn-lt"/>
                <a:cs typeface="+mn-lt"/>
              </a:rPr>
              <a:t> (2021); </a:t>
            </a:r>
            <a:r>
              <a:rPr lang="en-US" sz="800" dirty="0">
                <a:hlinkClick r:id="rId24"/>
              </a:rPr>
              <a:t>MoP</a:t>
            </a:r>
            <a:r>
              <a:rPr lang="en-US" sz="800" dirty="0"/>
              <a:t> (2023a); </a:t>
            </a:r>
            <a:r>
              <a:rPr lang="en-US" sz="800" dirty="0">
                <a:hlinkClick r:id="rId25"/>
              </a:rPr>
              <a:t>MoEFCC</a:t>
            </a:r>
            <a:r>
              <a:rPr lang="en-US" sz="800" dirty="0"/>
              <a:t> (2022); </a:t>
            </a:r>
            <a:r>
              <a:rPr lang="en-US" sz="800" dirty="0">
                <a:hlinkClick r:id="rId26"/>
              </a:rPr>
              <a:t>MoP</a:t>
            </a:r>
            <a:r>
              <a:rPr lang="en-US" sz="800" dirty="0"/>
              <a:t> (2024); </a:t>
            </a:r>
            <a:r>
              <a:rPr lang="en-US" sz="800" dirty="0">
                <a:hlinkClick r:id="rId27"/>
              </a:rPr>
              <a:t>MoP</a:t>
            </a:r>
            <a:r>
              <a:rPr lang="en-US" sz="800" dirty="0"/>
              <a:t> (2022); </a:t>
            </a:r>
            <a:r>
              <a:rPr lang="en-US" sz="800" dirty="0">
                <a:hlinkClick r:id="rId28"/>
              </a:rPr>
              <a:t>MoP</a:t>
            </a:r>
            <a:r>
              <a:rPr lang="en-US" sz="800" dirty="0"/>
              <a:t> (2021); </a:t>
            </a:r>
            <a:r>
              <a:rPr lang="en-US" sz="800" dirty="0">
                <a:hlinkClick r:id="rId29"/>
              </a:rPr>
              <a:t>Rose et al.</a:t>
            </a:r>
            <a:r>
              <a:rPr lang="en-US" sz="800" dirty="0"/>
              <a:t> (2020); </a:t>
            </a:r>
            <a:r>
              <a:rPr lang="en-US" sz="800" dirty="0">
                <a:hlinkClick r:id="rId30"/>
              </a:rPr>
              <a:t>PIB.gov</a:t>
            </a:r>
            <a:r>
              <a:rPr lang="en-US" sz="800" dirty="0"/>
              <a:t> (2022).</a:t>
            </a:r>
            <a:endParaRPr lang="en-US" sz="800" dirty="0">
              <a:cs typeface="Arial"/>
            </a:endParaRPr>
          </a:p>
          <a:p>
            <a:r>
              <a:rPr lang="en-US" sz="800" dirty="0">
                <a:solidFill>
                  <a:srgbClr val="000000"/>
                </a:solidFill>
              </a:rPr>
              <a:t>Credit: Shailesh Mishra,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1"/>
              </a:rPr>
              <a:t>Gernot Wagner</a:t>
            </a:r>
            <a:r>
              <a:rPr lang="en-US" sz="800" dirty="0">
                <a:solidFill>
                  <a:srgbClr val="000000"/>
                </a:solidFill>
              </a:rPr>
              <a:t>. </a:t>
            </a:r>
            <a:r>
              <a:rPr lang="en-US" sz="800" dirty="0">
                <a:solidFill>
                  <a:srgbClr val="000000"/>
                </a:solidFill>
                <a:hlinkClick r:id="rId3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3"/>
              </a:rPr>
              <a:t>Storing Energy</a:t>
            </a:r>
            <a:r>
              <a:rPr lang="en-US" sz="800" dirty="0">
                <a:solidFill>
                  <a:srgbClr val="000000"/>
                </a:solidFill>
              </a:rPr>
              <a:t>” (4 March 2025). </a:t>
            </a:r>
            <a:endParaRPr lang="en-US" sz="800" dirty="0">
              <a:solidFill>
                <a:srgbClr val="000000"/>
              </a:solidFill>
              <a:cs typeface="Arial"/>
            </a:endParaRPr>
          </a:p>
        </p:txBody>
      </p:sp>
      <p:sp>
        <p:nvSpPr>
          <p:cNvPr id="22" name="TextBox 21">
            <a:extLst>
              <a:ext uri="{FF2B5EF4-FFF2-40B4-BE49-F238E27FC236}">
                <a16:creationId xmlns:a16="http://schemas.microsoft.com/office/drawing/2014/main" id="{B0596E42-A7B8-E0A2-9F93-1794916B5E1D}"/>
              </a:ext>
            </a:extLst>
          </p:cNvPr>
          <p:cNvSpPr txBox="1"/>
          <p:nvPr/>
        </p:nvSpPr>
        <p:spPr bwMode="gray">
          <a:xfrm>
            <a:off x="470880" y="6041937"/>
            <a:ext cx="8541444" cy="226591"/>
          </a:xfrm>
          <a:prstGeom prst="rect">
            <a:avLst/>
          </a:prstGeom>
          <a:noFill/>
        </p:spPr>
        <p:txBody>
          <a:bodyPr wrap="square" lIns="36000" tIns="36000" rIns="36000" bIns="36000" rtlCol="0">
            <a:spAutoFit/>
          </a:bodyPr>
          <a:lstStyle/>
          <a:p>
            <a:pPr marL="0" indent="0">
              <a:buNone/>
            </a:pPr>
            <a:r>
              <a:rPr lang="en-US" sz="1000"/>
              <a:t>Note: VGF = viability gap funding, RPO = renewable purchase obligation, ESO = energy storage obligation, DISCOM = distribution companies</a:t>
            </a:r>
          </a:p>
        </p:txBody>
      </p:sp>
      <p:sp>
        <p:nvSpPr>
          <p:cNvPr id="23" name="Text Placeholder 10">
            <a:extLst>
              <a:ext uri="{FF2B5EF4-FFF2-40B4-BE49-F238E27FC236}">
                <a16:creationId xmlns:a16="http://schemas.microsoft.com/office/drawing/2014/main" id="{CBD0CE9E-1C16-1D31-57CF-D378774C3896}"/>
              </a:ext>
            </a:extLst>
          </p:cNvPr>
          <p:cNvSpPr>
            <a:spLocks noGrp="1"/>
          </p:cNvSpPr>
          <p:nvPr>
            <p:custDataLst>
              <p:tags r:id="rId4"/>
            </p:custDataLst>
          </p:nvPr>
        </p:nvSpPr>
        <p:spPr bwMode="auto">
          <a:xfrm>
            <a:off x="9364662" y="1552828"/>
            <a:ext cx="2497138" cy="3693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kumimoji="0" lang="en-US" sz="1200" b="1" i="0" u="none" strike="noStrike" kern="1200" cap="none" spc="0" normalizeH="0" baseline="0" noProof="0" dirty="0">
                <a:ln>
                  <a:noFill/>
                </a:ln>
                <a:solidFill>
                  <a:srgbClr val="000000"/>
                </a:solidFill>
                <a:effectLst/>
                <a:uLnTx/>
                <a:uFillTx/>
                <a:latin typeface="Arial"/>
                <a:ea typeface="+mn-lt"/>
                <a:cs typeface="Arial"/>
              </a:rPr>
              <a:t>Targeting over 70 GW utility energy storage capacity by 2030</a:t>
            </a:r>
            <a:endParaRPr lang="en-US" sz="1200" b="1" dirty="0"/>
          </a:p>
        </p:txBody>
      </p:sp>
      <p:cxnSp>
        <p:nvCxnSpPr>
          <p:cNvPr id="24" name="Straight Connector 23">
            <a:extLst>
              <a:ext uri="{FF2B5EF4-FFF2-40B4-BE49-F238E27FC236}">
                <a16:creationId xmlns:a16="http://schemas.microsoft.com/office/drawing/2014/main" id="{AF81DDC7-1CE4-087F-122A-6846D0B68320}"/>
              </a:ext>
            </a:extLst>
          </p:cNvPr>
          <p:cNvCxnSpPr>
            <a:cxnSpLocks/>
          </p:cNvCxnSpPr>
          <p:nvPr/>
        </p:nvCxnSpPr>
        <p:spPr bwMode="gray">
          <a:xfrm>
            <a:off x="9364663" y="2024844"/>
            <a:ext cx="249713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9" name="Chart 8">
            <a:extLst>
              <a:ext uri="{FF2B5EF4-FFF2-40B4-BE49-F238E27FC236}">
                <a16:creationId xmlns:a16="http://schemas.microsoft.com/office/drawing/2014/main" id="{93D10329-82E6-8A47-0C7F-51696F3798F0}"/>
              </a:ext>
            </a:extLst>
          </p:cNvPr>
          <p:cNvGraphicFramePr/>
          <p:nvPr>
            <p:custDataLst>
              <p:tags r:id="rId5"/>
            </p:custDataLst>
            <p:extLst>
              <p:ext uri="{D42A27DB-BD31-4B8C-83A1-F6EECF244321}">
                <p14:modId xmlns:p14="http://schemas.microsoft.com/office/powerpoint/2010/main" val="2500893286"/>
              </p:ext>
            </p:extLst>
          </p:nvPr>
        </p:nvGraphicFramePr>
        <p:xfrm>
          <a:off x="9282113" y="2374900"/>
          <a:ext cx="2662237" cy="3690938"/>
        </p:xfrm>
        <a:graphic>
          <a:graphicData uri="http://schemas.openxmlformats.org/drawingml/2006/chart">
            <c:chart xmlns:c="http://schemas.openxmlformats.org/drawingml/2006/chart" xmlns:r="http://schemas.openxmlformats.org/officeDocument/2006/relationships" r:id="rId34"/>
          </a:graphicData>
        </a:graphic>
      </p:graphicFrame>
      <p:sp>
        <p:nvSpPr>
          <p:cNvPr id="64" name="Text Placeholder 10">
            <a:extLst>
              <a:ext uri="{FF2B5EF4-FFF2-40B4-BE49-F238E27FC236}">
                <a16:creationId xmlns:a16="http://schemas.microsoft.com/office/drawing/2014/main" id="{788BF35A-B963-1452-BC0A-43FFFE21FA03}"/>
              </a:ext>
            </a:extLst>
          </p:cNvPr>
          <p:cNvSpPr txBox="1">
            <a:spLocks/>
          </p:cNvSpPr>
          <p:nvPr>
            <p:custDataLst>
              <p:tags r:id="rId6"/>
            </p:custDataLst>
          </p:nvPr>
        </p:nvSpPr>
        <p:spPr bwMode="gray">
          <a:xfrm>
            <a:off x="10058399" y="5680075"/>
            <a:ext cx="209550"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7ACB039-FDA2-4EEA-8362-EDDF2AAE86FF}" type="datetime'0''''''''''''''.''''''''''''''''''''''''1'''''''">
              <a:rPr lang="en-US" altLang="en-US" sz="1000" smtClean="0">
                <a:solidFill>
                  <a:schemeClr val="bg1"/>
                </a:solidFill>
                <a:effectLst/>
              </a:rPr>
              <a:pPr marL="0" indent="0" algn="ctr">
                <a:spcBef>
                  <a:spcPct val="0"/>
                </a:spcBef>
                <a:spcAft>
                  <a:spcPct val="0"/>
                </a:spcAft>
                <a:buNone/>
              </a:pPr>
              <a:t>0.1</a:t>
            </a:fld>
            <a:endParaRPr lang="en-US" sz="1000">
              <a:solidFill>
                <a:schemeClr val="bg1"/>
              </a:solidFill>
            </a:endParaRPr>
          </a:p>
        </p:txBody>
      </p:sp>
      <p:sp>
        <p:nvSpPr>
          <p:cNvPr id="27" name="Text Placeholder 10">
            <a:extLst>
              <a:ext uri="{FF2B5EF4-FFF2-40B4-BE49-F238E27FC236}">
                <a16:creationId xmlns:a16="http://schemas.microsoft.com/office/drawing/2014/main" id="{C2288EEE-BE43-5FF3-3256-0AF8ABF87E45}"/>
              </a:ext>
            </a:extLst>
          </p:cNvPr>
          <p:cNvSpPr txBox="1">
            <a:spLocks/>
          </p:cNvSpPr>
          <p:nvPr>
            <p:custDataLst>
              <p:tags r:id="rId7"/>
            </p:custDataLst>
          </p:nvPr>
        </p:nvSpPr>
        <p:spPr bwMode="auto">
          <a:xfrm>
            <a:off x="9613900" y="6026150"/>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AD82F3D-191C-4418-941F-FA856DF30413}" type="datetime'''''''''''''''''2''''''''''''''''''''''''''''0''''23'''">
              <a:rPr lang="en-US" altLang="en-US" sz="1000" smtClean="0"/>
              <a:pPr marL="0" indent="0" algn="ctr">
                <a:spcBef>
                  <a:spcPct val="0"/>
                </a:spcBef>
                <a:spcAft>
                  <a:spcPct val="0"/>
                </a:spcAft>
                <a:buNone/>
              </a:pPr>
              <a:t>2023</a:t>
            </a:fld>
            <a:r>
              <a:rPr lang="en-US" altLang="en-US" sz="1000">
                <a:effectLst/>
              </a:rPr>
              <a:t> (actual)</a:t>
            </a:r>
            <a:endParaRPr lang="en-US" sz="1000"/>
          </a:p>
        </p:txBody>
      </p:sp>
      <p:sp>
        <p:nvSpPr>
          <p:cNvPr id="28" name="Text Placeholder 10">
            <a:extLst>
              <a:ext uri="{FF2B5EF4-FFF2-40B4-BE49-F238E27FC236}">
                <a16:creationId xmlns:a16="http://schemas.microsoft.com/office/drawing/2014/main" id="{8201145D-9EC4-6206-696F-816F7A551B58}"/>
              </a:ext>
            </a:extLst>
          </p:cNvPr>
          <p:cNvSpPr txBox="1">
            <a:spLocks/>
          </p:cNvSpPr>
          <p:nvPr>
            <p:custDataLst>
              <p:tags r:id="rId8"/>
            </p:custDataLst>
          </p:nvPr>
        </p:nvSpPr>
        <p:spPr bwMode="auto">
          <a:xfrm>
            <a:off x="10771188" y="6026150"/>
            <a:ext cx="931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1E112F6-4B91-47BC-8E73-58F1DB35281E}" type="datetime'''''''''''''''''''''2''''''''''''''0''''''30'''''''''''''''''">
              <a:rPr lang="en-US" altLang="en-US" sz="1000" smtClean="0"/>
              <a:pPr marL="0" indent="0" algn="ctr">
                <a:spcBef>
                  <a:spcPct val="0"/>
                </a:spcBef>
                <a:spcAft>
                  <a:spcPct val="0"/>
                </a:spcAft>
                <a:buNone/>
              </a:pPr>
              <a:t>2030</a:t>
            </a:fld>
            <a:r>
              <a:rPr lang="en-US" altLang="en-US" sz="1000"/>
              <a:t> (projected)</a:t>
            </a:r>
            <a:endParaRPr lang="en-US" sz="1000"/>
          </a:p>
        </p:txBody>
      </p:sp>
      <p:sp>
        <p:nvSpPr>
          <p:cNvPr id="65" name="Text Placeholder 10">
            <a:extLst>
              <a:ext uri="{FF2B5EF4-FFF2-40B4-BE49-F238E27FC236}">
                <a16:creationId xmlns:a16="http://schemas.microsoft.com/office/drawing/2014/main" id="{496E9976-E50B-D9EE-DC1C-9D54F8C6ED18}"/>
              </a:ext>
            </a:extLst>
          </p:cNvPr>
          <p:cNvSpPr txBox="1">
            <a:spLocks/>
          </p:cNvSpPr>
          <p:nvPr>
            <p:custDataLst>
              <p:tags r:id="rId9"/>
            </p:custDataLst>
          </p:nvPr>
        </p:nvSpPr>
        <p:spPr bwMode="gray">
          <a:xfrm>
            <a:off x="9883774" y="55276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60D4BF9-8A95-4F30-8E16-6683926F4126}" type="datetime'''''''''''''4''''.''''''''''''8'''''''''''''''''''''''''">
              <a:rPr lang="en-US" altLang="en-US" sz="1000" smtClean="0"/>
              <a:pPr marL="0" indent="0" algn="ctr">
                <a:spcBef>
                  <a:spcPct val="0"/>
                </a:spcBef>
                <a:spcAft>
                  <a:spcPct val="0"/>
                </a:spcAft>
                <a:buNone/>
              </a:pPr>
              <a:t>4.8</a:t>
            </a:fld>
            <a:endParaRPr lang="en-US" sz="1000"/>
          </a:p>
        </p:txBody>
      </p:sp>
      <p:sp>
        <p:nvSpPr>
          <p:cNvPr id="51" name="Text Placeholder 10">
            <a:extLst>
              <a:ext uri="{FF2B5EF4-FFF2-40B4-BE49-F238E27FC236}">
                <a16:creationId xmlns:a16="http://schemas.microsoft.com/office/drawing/2014/main" id="{155FAA4A-B454-EA56-7BD1-7406D54F84EE}"/>
              </a:ext>
            </a:extLst>
          </p:cNvPr>
          <p:cNvSpPr txBox="1">
            <a:spLocks/>
          </p:cNvSpPr>
          <p:nvPr>
            <p:custDataLst>
              <p:tags r:id="rId10"/>
            </p:custDataLst>
          </p:nvPr>
        </p:nvSpPr>
        <p:spPr bwMode="gray">
          <a:xfrm>
            <a:off x="11096624" y="22796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BB0938D-F2E0-4850-803C-9AC3B05607B5}" type="datetime'''7''''''''''''''4''''''''''.''''''''''''''0'''''''''">
              <a:rPr lang="en-US" altLang="en-US" sz="1000" smtClean="0"/>
              <a:pPr marL="0" indent="0" algn="ctr">
                <a:spcBef>
                  <a:spcPct val="0"/>
                </a:spcBef>
                <a:spcAft>
                  <a:spcPct val="0"/>
                </a:spcAft>
                <a:buNone/>
              </a:pPr>
              <a:t>74.0</a:t>
            </a:fld>
            <a:endParaRPr lang="en-US" sz="1000"/>
          </a:p>
        </p:txBody>
      </p:sp>
      <p:sp>
        <p:nvSpPr>
          <p:cNvPr id="3"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9710738" y="57943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47AFDDB-43A6-4A5D-B01C-34C3533C5FE7}" type="datetime'''''''''''''''4''''''''''''.''''''''''''7'''''''''''''''''">
              <a:rPr lang="en-US" altLang="en-US" sz="1000" smtClean="0">
                <a:solidFill>
                  <a:schemeClr val="bg1"/>
                </a:solidFill>
                <a:effectLst/>
              </a:rPr>
              <a:pPr marL="0" lvl="0" indent="0" algn="ctr">
                <a:spcBef>
                  <a:spcPct val="0"/>
                </a:spcBef>
                <a:spcAft>
                  <a:spcPct val="0"/>
                </a:spcAft>
                <a:buNone/>
              </a:pPr>
              <a:t>4.7</a:t>
            </a:fld>
            <a:endParaRPr lang="en-US" sz="1000">
              <a:solidFill>
                <a:schemeClr val="bg1"/>
              </a:solidFill>
            </a:endParaRPr>
          </a:p>
        </p:txBody>
      </p:sp>
      <p:sp>
        <p:nvSpPr>
          <p:cNvPr id="4"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11096625" y="35004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AEB270F-040A-4D55-8CA2-21A5CE3DC40A}" type="datetime'''4''''''''''''''''''''''''''''''''''''7''''.0'''''''">
              <a:rPr lang="en-US" altLang="en-US" sz="1000" smtClean="0">
                <a:solidFill>
                  <a:schemeClr val="bg1"/>
                </a:solidFill>
                <a:effectLst/>
              </a:rPr>
              <a:pPr marL="0" lvl="0" indent="0" algn="ctr">
                <a:spcBef>
                  <a:spcPct val="0"/>
                </a:spcBef>
                <a:spcAft>
                  <a:spcPct val="0"/>
                </a:spcAft>
                <a:buNone/>
              </a:pPr>
              <a:t>47.0</a:t>
            </a:fld>
            <a:endParaRPr lang="en-US" sz="1000">
              <a:solidFill>
                <a:schemeClr val="bg1"/>
              </a:solidFill>
            </a:endParaRPr>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11096625" y="5264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FFF2B8F-E8F3-4CBC-BA12-35D9AAF0184A}" type="datetime'''''''''''27''''''''''''.0'''''''''''''''''''">
              <a:rPr lang="en-US" altLang="en-US" sz="1000" smtClean="0">
                <a:solidFill>
                  <a:schemeClr val="bg1"/>
                </a:solidFill>
                <a:effectLst/>
              </a:rPr>
              <a:pPr marL="0" lvl="0" indent="0" algn="ctr">
                <a:spcBef>
                  <a:spcPct val="0"/>
                </a:spcBef>
                <a:spcAft>
                  <a:spcPct val="0"/>
                </a:spcAft>
                <a:buNone/>
              </a:pPr>
              <a:t>27.0</a:t>
            </a:fld>
            <a:endParaRPr lang="en-US" sz="1000">
              <a:solidFill>
                <a:schemeClr val="bg1"/>
              </a:solidFill>
            </a:endParaRPr>
          </a:p>
        </p:txBody>
      </p:sp>
      <p:sp>
        <p:nvSpPr>
          <p:cNvPr id="57" name="Rectangle 56">
            <a:extLst>
              <a:ext uri="{FF2B5EF4-FFF2-40B4-BE49-F238E27FC236}">
                <a16:creationId xmlns:a16="http://schemas.microsoft.com/office/drawing/2014/main" id="{06D28DB3-00B9-77C2-0C69-66AA11F9604D}"/>
              </a:ext>
            </a:extLst>
          </p:cNvPr>
          <p:cNvSpPr/>
          <p:nvPr>
            <p:custDataLst>
              <p:tags r:id="rId14"/>
            </p:custDataLst>
          </p:nvPr>
        </p:nvSpPr>
        <p:spPr bwMode="auto">
          <a:xfrm>
            <a:off x="9415463" y="215900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8" name="Rectangle 57">
            <a:extLst>
              <a:ext uri="{FF2B5EF4-FFF2-40B4-BE49-F238E27FC236}">
                <a16:creationId xmlns:a16="http://schemas.microsoft.com/office/drawing/2014/main" id="{93799910-A17F-D664-DC2D-AD0EBE62039C}"/>
              </a:ext>
            </a:extLst>
          </p:cNvPr>
          <p:cNvSpPr/>
          <p:nvPr>
            <p:custDataLst>
              <p:tags r:id="rId15"/>
            </p:custDataLst>
          </p:nvPr>
        </p:nvSpPr>
        <p:spPr bwMode="auto">
          <a:xfrm>
            <a:off x="10147300" y="2159000"/>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5" name="Text Placeholder 10">
            <a:extLst>
              <a:ext uri="{FF2B5EF4-FFF2-40B4-BE49-F238E27FC236}">
                <a16:creationId xmlns:a16="http://schemas.microsoft.com/office/drawing/2014/main" id="{18832449-4459-A2DE-54E8-4ABC9FAB29DD}"/>
              </a:ext>
            </a:extLst>
          </p:cNvPr>
          <p:cNvSpPr txBox="1">
            <a:spLocks/>
          </p:cNvSpPr>
          <p:nvPr>
            <p:custDataLst>
              <p:tags r:id="rId16"/>
            </p:custDataLst>
          </p:nvPr>
        </p:nvSpPr>
        <p:spPr bwMode="auto">
          <a:xfrm>
            <a:off x="9645650" y="2154238"/>
            <a:ext cx="400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83BFDFA-8499-4F0E-B739-F6048836057E}" type="datetime'''''''''B''''''''''''a''''''t''''''''t''''e''''ry'''''''">
              <a:rPr lang="en-US" altLang="en-US" sz="1000" smtClean="0"/>
              <a:pPr marL="0" indent="0">
                <a:spcBef>
                  <a:spcPct val="0"/>
                </a:spcBef>
                <a:spcAft>
                  <a:spcPct val="0"/>
                </a:spcAft>
                <a:buNone/>
              </a:pPr>
              <a:t>Battery</a:t>
            </a:fld>
            <a:endParaRPr lang="en-US" sz="1000"/>
          </a:p>
        </p:txBody>
      </p:sp>
      <p:sp>
        <p:nvSpPr>
          <p:cNvPr id="53" name="Text Placeholder 10">
            <a:extLst>
              <a:ext uri="{FF2B5EF4-FFF2-40B4-BE49-F238E27FC236}">
                <a16:creationId xmlns:a16="http://schemas.microsoft.com/office/drawing/2014/main" id="{1AF28FFF-3675-2122-09CB-D7B7DAAD18A4}"/>
              </a:ext>
            </a:extLst>
          </p:cNvPr>
          <p:cNvSpPr txBox="1">
            <a:spLocks/>
          </p:cNvSpPr>
          <p:nvPr>
            <p:custDataLst>
              <p:tags r:id="rId17"/>
            </p:custDataLst>
          </p:nvPr>
        </p:nvSpPr>
        <p:spPr bwMode="auto">
          <a:xfrm>
            <a:off x="10377488" y="2154238"/>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E3E20F3-9F47-4583-921A-69E55E91F6CF}" type="datetime'''''''''''''''''''''P''''''''''''''S''''''''''''H'''''''''">
              <a:rPr lang="en-US" altLang="en-US" sz="1000" smtClean="0"/>
              <a:pPr marL="0" indent="0">
                <a:spcBef>
                  <a:spcPct val="0"/>
                </a:spcBef>
                <a:spcAft>
                  <a:spcPct val="0"/>
                </a:spcAft>
                <a:buNone/>
              </a:pPr>
              <a:t>PSH</a:t>
            </a:fld>
            <a:endParaRPr lang="en-US" sz="1000"/>
          </a:p>
        </p:txBody>
      </p:sp>
    </p:spTree>
    <p:extLst>
      <p:ext uri="{BB962C8B-B14F-4D97-AF65-F5344CB8AC3E}">
        <p14:creationId xmlns:p14="http://schemas.microsoft.com/office/powerpoint/2010/main" val="80180942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C029FB-536A-633E-6AF3-51C229B38AFF}"/>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899E0801-DC10-243B-D9C7-64D872EBAACA}"/>
              </a:ext>
            </a:extLst>
          </p:cNvPr>
          <p:cNvGraphicFramePr>
            <a:graphicFrameLocks noChangeAspect="1"/>
          </p:cNvGraphicFramePr>
          <p:nvPr>
            <p:custDataLst>
              <p:tags r:id="rId1"/>
            </p:custDataLst>
            <p:extLst>
              <p:ext uri="{D42A27DB-BD31-4B8C-83A1-F6EECF244321}">
                <p14:modId xmlns:p14="http://schemas.microsoft.com/office/powerpoint/2010/main" val="354377620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8" imgW="7772400" imgH="10058400" progId="TCLayout.ActiveDocument.1">
                  <p:embed/>
                </p:oleObj>
              </mc:Choice>
              <mc:Fallback>
                <p:oleObj name="think-cell Slide" r:id="rId18" imgW="7772400" imgH="10058400" progId="TCLayout.ActiveDocument.1">
                  <p:embed/>
                  <p:pic>
                    <p:nvPicPr>
                      <p:cNvPr id="8" name="think-cell data - do not delete" hidden="1">
                        <a:extLst>
                          <a:ext uri="{FF2B5EF4-FFF2-40B4-BE49-F238E27FC236}">
                            <a16:creationId xmlns:a16="http://schemas.microsoft.com/office/drawing/2014/main" id="{899E0801-DC10-243B-D9C7-64D872EBAACA}"/>
                          </a:ext>
                        </a:extLst>
                      </p:cNvPr>
                      <p:cNvPicPr/>
                      <p:nvPr/>
                    </p:nvPicPr>
                    <p:blipFill>
                      <a:blip r:embed="rId19"/>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03D439D9-493F-4B99-9D7B-524397624E17}"/>
              </a:ext>
            </a:extLst>
          </p:cNvPr>
          <p:cNvSpPr>
            <a:spLocks noGrp="1"/>
          </p:cNvSpPr>
          <p:nvPr>
            <p:ph type="title"/>
          </p:nvPr>
        </p:nvSpPr>
        <p:spPr/>
        <p:txBody>
          <a:bodyPr vert="horz">
            <a:noAutofit/>
          </a:bodyPr>
          <a:lstStyle/>
          <a:p>
            <a:r>
              <a:rPr lang="en-US" dirty="0"/>
              <a:t>Japan energy storage development is lagging; recent government incentives aim to achieve 60 GW capacity by 2030</a:t>
            </a:r>
          </a:p>
        </p:txBody>
      </p:sp>
      <p:sp>
        <p:nvSpPr>
          <p:cNvPr id="7" name="Rectangle 6">
            <a:extLst>
              <a:ext uri="{FF2B5EF4-FFF2-40B4-BE49-F238E27FC236}">
                <a16:creationId xmlns:a16="http://schemas.microsoft.com/office/drawing/2014/main" id="{15B5C5F1-7727-98C2-5628-E8282F7DB69B}"/>
              </a:ext>
            </a:extLst>
          </p:cNvPr>
          <p:cNvSpPr/>
          <p:nvPr/>
        </p:nvSpPr>
        <p:spPr bwMode="gray">
          <a:xfrm>
            <a:off x="0" y="-27383"/>
            <a:ext cx="3037022" cy="320040"/>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600" b="1">
                <a:solidFill>
                  <a:schemeClr val="tx1"/>
                </a:solidFill>
              </a:rPr>
              <a:t>Japan</a:t>
            </a:r>
          </a:p>
        </p:txBody>
      </p:sp>
      <p:graphicFrame>
        <p:nvGraphicFramePr>
          <p:cNvPr id="28" name="Table 27">
            <a:extLst>
              <a:ext uri="{FF2B5EF4-FFF2-40B4-BE49-F238E27FC236}">
                <a16:creationId xmlns:a16="http://schemas.microsoft.com/office/drawing/2014/main" id="{A48FA024-B41F-4BC2-412D-F17E0A2ADECA}"/>
              </a:ext>
            </a:extLst>
          </p:cNvPr>
          <p:cNvGraphicFramePr>
            <a:graphicFrameLocks noGrp="1"/>
          </p:cNvGraphicFramePr>
          <p:nvPr>
            <p:extLst>
              <p:ext uri="{D42A27DB-BD31-4B8C-83A1-F6EECF244321}">
                <p14:modId xmlns:p14="http://schemas.microsoft.com/office/powerpoint/2010/main" val="2158863461"/>
              </p:ext>
            </p:extLst>
          </p:nvPr>
        </p:nvGraphicFramePr>
        <p:xfrm>
          <a:off x="365369" y="1980588"/>
          <a:ext cx="6630730" cy="4076378"/>
        </p:xfrm>
        <a:graphic>
          <a:graphicData uri="http://schemas.openxmlformats.org/drawingml/2006/table">
            <a:tbl>
              <a:tblPr firstRow="1" bandRow="1">
                <a:tableStyleId>{2D5ABB26-0587-4C30-8999-92F81FD0307C}</a:tableStyleId>
              </a:tblPr>
              <a:tblGrid>
                <a:gridCol w="925761">
                  <a:extLst>
                    <a:ext uri="{9D8B030D-6E8A-4147-A177-3AD203B41FA5}">
                      <a16:colId xmlns:a16="http://schemas.microsoft.com/office/drawing/2014/main" val="4011276327"/>
                    </a:ext>
                  </a:extLst>
                </a:gridCol>
                <a:gridCol w="988446">
                  <a:extLst>
                    <a:ext uri="{9D8B030D-6E8A-4147-A177-3AD203B41FA5}">
                      <a16:colId xmlns:a16="http://schemas.microsoft.com/office/drawing/2014/main" val="3391682960"/>
                    </a:ext>
                  </a:extLst>
                </a:gridCol>
                <a:gridCol w="1192677">
                  <a:extLst>
                    <a:ext uri="{9D8B030D-6E8A-4147-A177-3AD203B41FA5}">
                      <a16:colId xmlns:a16="http://schemas.microsoft.com/office/drawing/2014/main" val="3892574909"/>
                    </a:ext>
                  </a:extLst>
                </a:gridCol>
                <a:gridCol w="1698305">
                  <a:extLst>
                    <a:ext uri="{9D8B030D-6E8A-4147-A177-3AD203B41FA5}">
                      <a16:colId xmlns:a16="http://schemas.microsoft.com/office/drawing/2014/main" val="2623501108"/>
                    </a:ext>
                  </a:extLst>
                </a:gridCol>
                <a:gridCol w="1825541">
                  <a:extLst>
                    <a:ext uri="{9D8B030D-6E8A-4147-A177-3AD203B41FA5}">
                      <a16:colId xmlns:a16="http://schemas.microsoft.com/office/drawing/2014/main" val="1817551963"/>
                    </a:ext>
                  </a:extLst>
                </a:gridCol>
              </a:tblGrid>
              <a:tr h="301938">
                <a:tc>
                  <a:txBody>
                    <a:bodyPr/>
                    <a:lstStyle/>
                    <a:p>
                      <a:pPr marL="0" indent="0">
                        <a:buFontTx/>
                        <a:buNone/>
                      </a:pPr>
                      <a:endParaRPr lang="en-US" sz="900"/>
                    </a:p>
                  </a:txBody>
                  <a:tcPr>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900" b="1"/>
                        <a:t>Policy name</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900" b="1"/>
                        <a:t>Target</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900" b="1"/>
                        <a:t>Policy details</a:t>
                      </a:r>
                    </a:p>
                  </a:txBody>
                  <a:tcPr anchor="b">
                    <a:lnB w="12700" cap="flat" cmpd="sng" algn="ctr">
                      <a:solidFill>
                        <a:schemeClr val="tx1"/>
                      </a:solidFill>
                      <a:prstDash val="solid"/>
                      <a:round/>
                      <a:headEnd type="none" w="med" len="med"/>
                      <a:tailEnd type="none" w="med" len="med"/>
                    </a:lnB>
                    <a:noFill/>
                  </a:tcPr>
                </a:tc>
                <a:tc>
                  <a:txBody>
                    <a:bodyPr/>
                    <a:lstStyle/>
                    <a:p>
                      <a:pPr marL="0" indent="0">
                        <a:buFontTx/>
                        <a:buNone/>
                      </a:pPr>
                      <a:r>
                        <a:rPr lang="en-US" sz="900" b="1"/>
                        <a:t>Financial incentives</a:t>
                      </a:r>
                    </a:p>
                  </a:txBody>
                  <a:tcPr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3445655"/>
                  </a:ext>
                </a:extLst>
              </a:tr>
              <a:tr h="709097">
                <a:tc>
                  <a:txBody>
                    <a:bodyPr/>
                    <a:lstStyle/>
                    <a:p>
                      <a:pPr marL="0" indent="0">
                        <a:buFontTx/>
                        <a:buNone/>
                      </a:pPr>
                      <a:r>
                        <a:rPr lang="en-US" sz="900" b="1"/>
                        <a:t>Overall energy storage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Green Growth Strategy (2021)</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Achieve carbon neutrality by 2050</a:t>
                      </a:r>
                    </a:p>
                    <a:p>
                      <a:pPr marL="0" indent="0">
                        <a:spcBef>
                          <a:spcPts val="200"/>
                        </a:spcBef>
                        <a:buFontTx/>
                        <a:buNone/>
                      </a:pPr>
                      <a:r>
                        <a:rPr lang="en-US" sz="900"/>
                        <a:t>Integrate 100 GW of renewable energy by 2030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Promotes RE integration</a:t>
                      </a:r>
                      <a:r>
                        <a:rPr lang="en-US" sz="900" baseline="0"/>
                        <a:t> and </a:t>
                      </a:r>
                      <a:r>
                        <a:rPr lang="en-US" sz="900"/>
                        <a:t>battery storage, supports smart grids and emphasizes hydrogen, ammonia, and next-gen nuclear</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b="1"/>
                        <a:t>Green Innovation Fund</a:t>
                      </a:r>
                      <a:r>
                        <a:rPr lang="en-US" sz="900"/>
                        <a:t>: </a:t>
                      </a:r>
                      <a:r>
                        <a:rPr lang="en-US" sz="900" b="1"/>
                        <a:t>$13.66 billion </a:t>
                      </a:r>
                      <a:r>
                        <a:rPr lang="en-US" sz="900"/>
                        <a:t>over 10 years to leverage </a:t>
                      </a:r>
                      <a:r>
                        <a:rPr lang="en-US" sz="900" b="1"/>
                        <a:t>$102 billion </a:t>
                      </a:r>
                      <a:r>
                        <a:rPr lang="en-US" sz="900"/>
                        <a:t>of private R&amp;D and investment.</a:t>
                      </a:r>
                    </a:p>
                    <a:p>
                      <a:pPr marL="0" indent="0">
                        <a:spcBef>
                          <a:spcPts val="200"/>
                        </a:spcBef>
                        <a:buFontTx/>
                        <a:buNone/>
                      </a:pPr>
                      <a:r>
                        <a:rPr lang="en-US" sz="900" b="1"/>
                        <a:t>Tax incentive</a:t>
                      </a:r>
                      <a:r>
                        <a:rPr lang="en-US" sz="900"/>
                        <a:t> of </a:t>
                      </a:r>
                      <a:r>
                        <a:rPr lang="en-US" sz="900" b="1"/>
                        <a:t>$11.64</a:t>
                      </a:r>
                      <a:r>
                        <a:rPr lang="en-US" sz="900" b="1" baseline="0"/>
                        <a:t> billion</a:t>
                      </a:r>
                      <a:r>
                        <a:rPr lang="en-US" sz="900" baseline="0"/>
                        <a:t> over 10 years</a:t>
                      </a: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49661121"/>
                  </a:ext>
                </a:extLst>
              </a:tr>
              <a:tr h="1045765">
                <a:tc>
                  <a:txBody>
                    <a:bodyPr/>
                    <a:lstStyle/>
                    <a:p>
                      <a:pPr marL="0" indent="0">
                        <a:buFontTx/>
                        <a:buNone/>
                      </a:pPr>
                      <a:r>
                        <a:rPr lang="en-US" sz="900" b="1"/>
                        <a:t>Energy storage development</a:t>
                      </a:r>
                    </a:p>
                  </a:txBody>
                  <a:tcP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spcBef>
                          <a:spcPts val="500"/>
                        </a:spcBef>
                        <a:buFontTx/>
                        <a:buNone/>
                      </a:pPr>
                      <a:r>
                        <a:rPr lang="en-US" sz="900"/>
                        <a:t>Battery Industry Strategy (2022)</a:t>
                      </a:r>
                      <a:endParaRPr lang="en-US" sz="900" baseline="0"/>
                    </a:p>
                  </a:txBody>
                  <a:tcPr>
                    <a:lnL>
                      <a:noFill/>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200"/>
                        </a:spcBef>
                        <a:buFontTx/>
                        <a:buNone/>
                      </a:pPr>
                      <a:r>
                        <a:rPr lang="en-US" sz="900"/>
                        <a:t>750 GWh battery manufacturing capacity by 2030, 100% domestic battery recycling </a:t>
                      </a:r>
                      <a:br>
                        <a:rPr lang="en-US" sz="900"/>
                      </a:br>
                      <a:r>
                        <a:rPr lang="en-US" sz="900"/>
                        <a:t>by 2030</a:t>
                      </a:r>
                      <a:endParaRPr lang="en-US" sz="900" baseline="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600"/>
                        </a:spcBef>
                        <a:buFontTx/>
                        <a:buNone/>
                      </a:pPr>
                      <a:r>
                        <a:rPr lang="en-US" sz="900"/>
                        <a:t>Focus on domestic manufacturing and recycling:</a:t>
                      </a:r>
                    </a:p>
                    <a:p>
                      <a:pPr marL="177800" indent="-177800">
                        <a:spcBef>
                          <a:spcPts val="600"/>
                        </a:spcBef>
                      </a:pPr>
                      <a:r>
                        <a:rPr lang="en-US" sz="900"/>
                        <a:t>EV and stationary batteries</a:t>
                      </a:r>
                    </a:p>
                    <a:p>
                      <a:pPr marL="177800" indent="-177800">
                        <a:spcBef>
                          <a:spcPts val="600"/>
                        </a:spcBef>
                      </a:pPr>
                      <a:r>
                        <a:rPr lang="en-US" sz="900"/>
                        <a:t>Advance all-solid-state battery technologies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500"/>
                        </a:spcBef>
                        <a:buFontTx/>
                        <a:buNone/>
                      </a:pPr>
                      <a:r>
                        <a:rPr lang="en-US" sz="900"/>
                        <a:t>Government funding for large-scale manufacturing infrastructure, tax incentives for R&amp;D, and capital investments; numerical value not</a:t>
                      </a:r>
                      <a:r>
                        <a:rPr lang="en-US" sz="900" baseline="0"/>
                        <a:t> specified</a:t>
                      </a:r>
                      <a:endParaRPr lang="en-US" sz="9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31307787"/>
                  </a:ext>
                </a:extLst>
              </a:tr>
              <a:tr h="753446">
                <a:tc>
                  <a:txBody>
                    <a:bodyPr/>
                    <a:lstStyle/>
                    <a:p>
                      <a:pPr marL="0" indent="0">
                        <a:buFontTx/>
                        <a:buNone/>
                      </a:pPr>
                      <a:endParaRPr lang="en-US" sz="900" b="1"/>
                    </a:p>
                  </a:txBody>
                  <a:tcP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Tx/>
                        <a:buNone/>
                      </a:pPr>
                      <a:r>
                        <a:rPr lang="en-US" sz="900"/>
                        <a:t>6th Strategic Energy Plan (METI,</a:t>
                      </a:r>
                      <a:r>
                        <a:rPr lang="en-US" sz="900" baseline="0"/>
                        <a:t> </a:t>
                      </a:r>
                      <a:r>
                        <a:rPr lang="en-US" sz="900"/>
                        <a:t>2021a)</a:t>
                      </a:r>
                    </a:p>
                  </a:txBody>
                  <a:tcPr>
                    <a:lnL>
                      <a:noFill/>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600"/>
                        </a:spcBef>
                        <a:buFontTx/>
                        <a:buNone/>
                      </a:pPr>
                      <a:r>
                        <a:rPr lang="en-US" sz="900"/>
                        <a:t>36%-38% renewable energy share by 2030</a:t>
                      </a:r>
                    </a:p>
                    <a:p>
                      <a:pPr marL="0" indent="0">
                        <a:spcBef>
                          <a:spcPts val="600"/>
                        </a:spcBef>
                        <a:buFontTx/>
                        <a:buNone/>
                      </a:pPr>
                      <a:r>
                        <a:rPr lang="en-US" sz="900"/>
                        <a:t>10 GW of BESS and 50 GW of PSH capacity by 2030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l" defTabSz="711200" rtl="0" eaLnBrk="1" latinLnBrk="0" hangingPunct="1">
                        <a:spcBef>
                          <a:spcPts val="600"/>
                        </a:spcBef>
                        <a:buFontTx/>
                        <a:buNone/>
                      </a:pPr>
                      <a:r>
                        <a:rPr lang="en-US" sz="900" kern="1200">
                          <a:solidFill>
                            <a:schemeClr val="tx1"/>
                          </a:solidFill>
                          <a:latin typeface="+mn-lt"/>
                          <a:ea typeface="+mn-ea"/>
                          <a:cs typeface="+mn-cs"/>
                        </a:rPr>
                        <a:t>Supports the integration of energy storage for grid stability</a:t>
                      </a:r>
                    </a:p>
                    <a:p>
                      <a:pPr marL="0" indent="0" algn="l" defTabSz="711200" rtl="0" eaLnBrk="1" latinLnBrk="0" hangingPunct="1">
                        <a:spcBef>
                          <a:spcPts val="600"/>
                        </a:spcBef>
                        <a:buFontTx/>
                        <a:buNone/>
                      </a:pPr>
                      <a:r>
                        <a:rPr lang="en-US" sz="900" kern="1200">
                          <a:solidFill>
                            <a:schemeClr val="tx1"/>
                          </a:solidFill>
                          <a:latin typeface="+mn-lt"/>
                          <a:ea typeface="+mn-ea"/>
                          <a:cs typeface="+mn-cs"/>
                        </a:rPr>
                        <a:t>Enables advanced battery technologies for distributed systems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b="1"/>
                        <a:t>FIT and FIP </a:t>
                      </a:r>
                      <a:r>
                        <a:rPr lang="en-US" sz="900"/>
                        <a:t>incentives for renewable energy and storage projects</a:t>
                      </a:r>
                    </a:p>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a:t>Significant investments in grid reinforcement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6631447"/>
                  </a:ext>
                </a:extLst>
              </a:tr>
              <a:tr h="772208">
                <a:tc>
                  <a:txBody>
                    <a:bodyPr/>
                    <a:lstStyle/>
                    <a:p>
                      <a:pPr marL="0" indent="0">
                        <a:buFontTx/>
                        <a:buNone/>
                      </a:pPr>
                      <a:r>
                        <a:rPr lang="en-US" sz="900" b="1"/>
                        <a:t>Others</a:t>
                      </a:r>
                    </a:p>
                  </a:txBody>
                  <a:tcPr>
                    <a:lnT w="12700" cap="flat" cmpd="sng" algn="ctr">
                      <a:solidFill>
                        <a:schemeClr val="tx1"/>
                      </a:solidFill>
                      <a:prstDash val="solid"/>
                      <a:round/>
                      <a:headEnd type="none" w="med" len="med"/>
                      <a:tailEnd type="none" w="med" len="med"/>
                    </a:lnT>
                    <a:noFill/>
                  </a:tcPr>
                </a:tc>
                <a:tc>
                  <a:txBody>
                    <a:bodyPr/>
                    <a:lstStyle/>
                    <a:p>
                      <a:pPr marL="0" indent="0">
                        <a:buNone/>
                      </a:pPr>
                      <a:r>
                        <a:rPr lang="en-US" sz="900"/>
                        <a:t>Japan’s Green Transformation (GX) Plan (2023)</a:t>
                      </a:r>
                      <a:endParaRPr lang="en-US" sz="900" baseline="0"/>
                    </a:p>
                  </a:txBody>
                  <a:tcPr>
                    <a:lnT w="12700" cap="flat" cmpd="sng" algn="ctr">
                      <a:solidFill>
                        <a:schemeClr val="tx1"/>
                      </a:solidFill>
                      <a:prstDash val="solid"/>
                      <a:round/>
                      <a:headEnd type="none" w="med" len="med"/>
                      <a:tailEnd type="none" w="med" len="med"/>
                    </a:lnT>
                    <a:noFill/>
                  </a:tcPr>
                </a:tc>
                <a:tc>
                  <a:txBody>
                    <a:bodyPr/>
                    <a:lstStyle/>
                    <a:p>
                      <a:pPr marL="0" indent="0">
                        <a:spcBef>
                          <a:spcPts val="500"/>
                        </a:spcBef>
                        <a:buNone/>
                      </a:pPr>
                      <a:r>
                        <a:rPr lang="en-US" sz="900"/>
                        <a:t>10 GW of offshore wind </a:t>
                      </a:r>
                    </a:p>
                    <a:p>
                      <a:pPr marL="0" indent="0">
                        <a:spcBef>
                          <a:spcPts val="500"/>
                        </a:spcBef>
                        <a:buNone/>
                      </a:pPr>
                      <a:r>
                        <a:rPr lang="en-US" sz="900"/>
                        <a:t>104-118 GW solar capacity by 2030</a:t>
                      </a:r>
                    </a:p>
                  </a:txBody>
                  <a:tcPr>
                    <a:lnT w="12700" cap="flat" cmpd="sng" algn="ctr">
                      <a:solidFill>
                        <a:schemeClr val="tx1"/>
                      </a:solidFill>
                      <a:prstDash val="solid"/>
                      <a:round/>
                      <a:headEnd type="none" w="med" len="med"/>
                      <a:tailEnd type="none" w="med" len="med"/>
                    </a:lnT>
                    <a:noFill/>
                  </a:tcPr>
                </a:tc>
                <a:tc>
                  <a:txBody>
                    <a:bodyPr/>
                    <a:lstStyle/>
                    <a:p>
                      <a:pPr marL="0" indent="0">
                        <a:spcBef>
                          <a:spcPts val="500"/>
                        </a:spcBef>
                        <a:buNone/>
                      </a:pPr>
                      <a:r>
                        <a:rPr lang="en-US" sz="900"/>
                        <a:t>Promotes decarbonization strategies with energy storage for renewable energy and industrial applications</a:t>
                      </a:r>
                    </a:p>
                  </a:txBody>
                  <a:tcPr>
                    <a:lnT w="12700" cap="flat" cmpd="sng" algn="ctr">
                      <a:solidFill>
                        <a:schemeClr val="tx1"/>
                      </a:solidFill>
                      <a:prstDash val="solid"/>
                      <a:round/>
                      <a:headEnd type="none" w="med" len="med"/>
                      <a:tailEnd type="none" w="med" len="med"/>
                    </a:lnT>
                    <a:noFill/>
                  </a:tcPr>
                </a:tc>
                <a:tc>
                  <a:txBody>
                    <a:bodyPr/>
                    <a:lstStyle/>
                    <a:p>
                      <a:pPr marL="0" indent="0">
                        <a:spcBef>
                          <a:spcPts val="500"/>
                        </a:spcBef>
                        <a:buNone/>
                      </a:pPr>
                      <a:r>
                        <a:rPr lang="en-US" sz="900" b="1"/>
                        <a:t>Transition finance</a:t>
                      </a:r>
                      <a:r>
                        <a:rPr lang="en-US" sz="900"/>
                        <a:t>: $1.05 trillion</a:t>
                      </a:r>
                      <a:r>
                        <a:rPr lang="en-US" sz="900" baseline="0"/>
                        <a:t> </a:t>
                      </a:r>
                      <a:r>
                        <a:rPr lang="en-US" sz="900"/>
                        <a:t>in public-private investments by 2030, including support for battery production and storage technologies</a:t>
                      </a:r>
                    </a:p>
                  </a:txBody>
                  <a:tcP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3553107933"/>
                  </a:ext>
                </a:extLst>
              </a:tr>
            </a:tbl>
          </a:graphicData>
        </a:graphic>
      </p:graphicFrame>
      <p:sp>
        <p:nvSpPr>
          <p:cNvPr id="39" name="Text Placeholder 10">
            <a:extLst>
              <a:ext uri="{FF2B5EF4-FFF2-40B4-BE49-F238E27FC236}">
                <a16:creationId xmlns:a16="http://schemas.microsoft.com/office/drawing/2014/main" id="{9E0F65D7-654B-5E42-0A1E-680D7685BBE2}"/>
              </a:ext>
            </a:extLst>
          </p:cNvPr>
          <p:cNvSpPr>
            <a:spLocks noGrp="1"/>
          </p:cNvSpPr>
          <p:nvPr>
            <p:custDataLst>
              <p:tags r:id="rId2"/>
            </p:custDataLst>
          </p:nvPr>
        </p:nvSpPr>
        <p:spPr bwMode="auto">
          <a:xfrm>
            <a:off x="314700" y="1675186"/>
            <a:ext cx="6734556" cy="258532"/>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dirty="0">
                <a:solidFill>
                  <a:srgbClr val="000000"/>
                </a:solidFill>
                <a:ea typeface="+mn-lt"/>
                <a:cs typeface="+mn-lt"/>
              </a:rPr>
              <a:t>Most recent incentive schemes are set to boost renewables and battery storage growth</a:t>
            </a:r>
            <a:endParaRPr lang="en-US" sz="1200" dirty="0"/>
          </a:p>
        </p:txBody>
      </p:sp>
      <p:cxnSp>
        <p:nvCxnSpPr>
          <p:cNvPr id="40" name="Straight Connector 39">
            <a:extLst>
              <a:ext uri="{FF2B5EF4-FFF2-40B4-BE49-F238E27FC236}">
                <a16:creationId xmlns:a16="http://schemas.microsoft.com/office/drawing/2014/main" id="{397214F8-A195-80D8-9FC2-4214292A5121}"/>
              </a:ext>
            </a:extLst>
          </p:cNvPr>
          <p:cNvCxnSpPr>
            <a:cxnSpLocks/>
          </p:cNvCxnSpPr>
          <p:nvPr/>
        </p:nvCxnSpPr>
        <p:spPr bwMode="gray">
          <a:xfrm>
            <a:off x="329184" y="1920240"/>
            <a:ext cx="11325061" cy="251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41" name="Graphic 40" descr="Chevron arrows with solid fill">
            <a:extLst>
              <a:ext uri="{FF2B5EF4-FFF2-40B4-BE49-F238E27FC236}">
                <a16:creationId xmlns:a16="http://schemas.microsoft.com/office/drawing/2014/main" id="{6AE463E7-F227-C294-3807-0E5BE276CB0C}"/>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996100" y="1754187"/>
            <a:ext cx="368300" cy="368300"/>
          </a:xfrm>
          <a:prstGeom prst="rect">
            <a:avLst/>
          </a:prstGeom>
        </p:spPr>
      </p:pic>
      <p:sp>
        <p:nvSpPr>
          <p:cNvPr id="42" name="Text Placeholder 10">
            <a:extLst>
              <a:ext uri="{FF2B5EF4-FFF2-40B4-BE49-F238E27FC236}">
                <a16:creationId xmlns:a16="http://schemas.microsoft.com/office/drawing/2014/main" id="{E78F38EA-A425-608B-0490-ADC553F95AB9}"/>
              </a:ext>
            </a:extLst>
          </p:cNvPr>
          <p:cNvSpPr>
            <a:spLocks noGrp="1"/>
          </p:cNvSpPr>
          <p:nvPr>
            <p:custDataLst>
              <p:tags r:id="rId3"/>
            </p:custDataLst>
          </p:nvPr>
        </p:nvSpPr>
        <p:spPr bwMode="auto">
          <a:xfrm>
            <a:off x="7656806" y="1490520"/>
            <a:ext cx="4019139" cy="44319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dirty="0">
                <a:solidFill>
                  <a:srgbClr val="000000"/>
                </a:solidFill>
                <a:ea typeface="+mn-lt"/>
                <a:cs typeface="+mn-lt"/>
              </a:rPr>
              <a:t>Aims to grow its storage capacity to 60 GW by 2030; ~$50 billion in investments are underway</a:t>
            </a:r>
            <a:endParaRPr lang="en-US" sz="1200" dirty="0"/>
          </a:p>
        </p:txBody>
      </p:sp>
      <p:sp>
        <p:nvSpPr>
          <p:cNvPr id="43" name="btfpNotesBox962619">
            <a:extLst>
              <a:ext uri="{FF2B5EF4-FFF2-40B4-BE49-F238E27FC236}">
                <a16:creationId xmlns:a16="http://schemas.microsoft.com/office/drawing/2014/main" id="{20B4A86B-C68D-0A91-ACB8-FA80587FBD34}"/>
              </a:ext>
            </a:extLst>
          </p:cNvPr>
          <p:cNvSpPr txBox="1"/>
          <p:nvPr>
            <p:custDataLst>
              <p:tags r:id="rId4"/>
            </p:custDataLst>
          </p:nvPr>
        </p:nvSpPr>
        <p:spPr bwMode="gray">
          <a:xfrm>
            <a:off x="330198" y="6419088"/>
            <a:ext cx="9169227" cy="369332"/>
          </a:xfrm>
          <a:prstGeom prst="rect">
            <a:avLst/>
          </a:prstGeom>
          <a:noFill/>
        </p:spPr>
        <p:txBody>
          <a:bodyPr vert="horz" wrap="square" lIns="0" tIns="0" rIns="0" bIns="0" rtlCol="0" anchor="b">
            <a:spAutoFit/>
          </a:bodyPr>
          <a:lstStyle/>
          <a:p>
            <a:r>
              <a:rPr lang="en-US" sz="800" dirty="0">
                <a:solidFill>
                  <a:srgbClr val="000000"/>
                </a:solidFill>
              </a:rPr>
              <a:t>Sources:</a:t>
            </a:r>
            <a:r>
              <a:rPr lang="en-US" sz="800" dirty="0"/>
              <a:t> </a:t>
            </a:r>
            <a:r>
              <a:rPr lang="en-US" sz="800" dirty="0">
                <a:solidFill>
                  <a:srgbClr val="000000"/>
                </a:solidFill>
                <a:ea typeface="+mn-lt"/>
                <a:cs typeface="+mn-lt"/>
                <a:hlinkClick r:id="rId22"/>
              </a:rPr>
              <a:t>METI</a:t>
            </a:r>
            <a:r>
              <a:rPr lang="en-US" sz="800" dirty="0">
                <a:solidFill>
                  <a:srgbClr val="000000"/>
                </a:solidFill>
                <a:ea typeface="+mn-lt"/>
                <a:cs typeface="+mn-lt"/>
              </a:rPr>
              <a:t> (2022); </a:t>
            </a:r>
            <a:r>
              <a:rPr lang="en-US" sz="800" dirty="0">
                <a:solidFill>
                  <a:srgbClr val="000000"/>
                </a:solidFill>
                <a:ea typeface="+mn-lt"/>
                <a:cs typeface="+mn-lt"/>
                <a:hlinkClick r:id="rId23"/>
              </a:rPr>
              <a:t>MoFA</a:t>
            </a:r>
            <a:r>
              <a:rPr lang="en-US" sz="800" dirty="0">
                <a:solidFill>
                  <a:srgbClr val="000000"/>
                </a:solidFill>
                <a:ea typeface="+mn-lt"/>
                <a:cs typeface="+mn-lt"/>
              </a:rPr>
              <a:t> (2021); </a:t>
            </a:r>
            <a:r>
              <a:rPr lang="en-US" sz="800" dirty="0">
                <a:hlinkClick r:id="rId24"/>
              </a:rPr>
              <a:t>METI</a:t>
            </a:r>
            <a:r>
              <a:rPr lang="en-US" sz="800" dirty="0"/>
              <a:t> (2021a); </a:t>
            </a:r>
            <a:r>
              <a:rPr lang="en-US" sz="800" dirty="0">
                <a:hlinkClick r:id="rId25"/>
              </a:rPr>
              <a:t>Green Transformation</a:t>
            </a:r>
            <a:r>
              <a:rPr lang="en-US" sz="800" dirty="0"/>
              <a:t> (2023); </a:t>
            </a:r>
            <a:r>
              <a:rPr lang="en-US" sz="800" dirty="0">
                <a:hlinkClick r:id="rId26"/>
              </a:rPr>
              <a:t>EIA</a:t>
            </a:r>
            <a:r>
              <a:rPr lang="en-US" sz="800" dirty="0"/>
              <a:t> (2024); </a:t>
            </a:r>
            <a:r>
              <a:rPr lang="en-US" sz="800" dirty="0">
                <a:hlinkClick r:id="rId27"/>
              </a:rPr>
              <a:t>IEA</a:t>
            </a:r>
            <a:r>
              <a:rPr lang="en-US" sz="800" dirty="0"/>
              <a:t> (2021); </a:t>
            </a:r>
            <a:r>
              <a:rPr lang="en-US" sz="800" dirty="0">
                <a:solidFill>
                  <a:srgbClr val="000000"/>
                </a:solidFill>
                <a:ea typeface="+mn-lt"/>
                <a:cs typeface="+mn-lt"/>
                <a:hlinkClick r:id="rId28"/>
              </a:rPr>
              <a:t>BNEF</a:t>
            </a:r>
            <a:r>
              <a:rPr lang="en-US" sz="800" dirty="0">
                <a:solidFill>
                  <a:srgbClr val="000000"/>
                </a:solidFill>
                <a:ea typeface="+mn-lt"/>
                <a:cs typeface="+mn-lt"/>
              </a:rPr>
              <a:t> (2024); </a:t>
            </a:r>
            <a:r>
              <a:rPr lang="en-US" sz="800" dirty="0">
                <a:solidFill>
                  <a:srgbClr val="000000"/>
                </a:solidFill>
                <a:ea typeface="+mn-lt"/>
                <a:cs typeface="+mn-lt"/>
                <a:hlinkClick r:id="rId29"/>
              </a:rPr>
              <a:t>IEA</a:t>
            </a:r>
            <a:r>
              <a:rPr lang="en-US" sz="800" dirty="0">
                <a:solidFill>
                  <a:srgbClr val="000000"/>
                </a:solidFill>
                <a:ea typeface="+mn-lt"/>
                <a:cs typeface="+mn-lt"/>
              </a:rPr>
              <a:t> Mid-Year (2024); </a:t>
            </a:r>
            <a:r>
              <a:rPr lang="en-US" sz="800" dirty="0">
                <a:solidFill>
                  <a:srgbClr val="000000"/>
                </a:solidFill>
                <a:ea typeface="+mn-lt"/>
                <a:cs typeface="+mn-lt"/>
                <a:hlinkClick r:id="rId30"/>
              </a:rPr>
              <a:t>Rhodium Group</a:t>
            </a:r>
            <a:r>
              <a:rPr lang="en-US" sz="800" dirty="0">
                <a:solidFill>
                  <a:srgbClr val="000000"/>
                </a:solidFill>
                <a:ea typeface="+mn-lt"/>
                <a:cs typeface="+mn-lt"/>
              </a:rPr>
              <a:t> (2024); </a:t>
            </a:r>
            <a:r>
              <a:rPr lang="en-US" sz="800" dirty="0">
                <a:solidFill>
                  <a:srgbClr val="000000"/>
                </a:solidFill>
                <a:ea typeface="+mn-lt"/>
                <a:cs typeface="+mn-lt"/>
                <a:hlinkClick r:id="rId31"/>
              </a:rPr>
              <a:t>Power Technology </a:t>
            </a:r>
            <a:r>
              <a:rPr lang="en-US" sz="800" dirty="0">
                <a:solidFill>
                  <a:srgbClr val="000000"/>
                </a:solidFill>
                <a:ea typeface="+mn-lt"/>
                <a:cs typeface="+mn-lt"/>
              </a:rPr>
              <a:t>(2023); </a:t>
            </a:r>
            <a:r>
              <a:rPr lang="en-US" sz="800" dirty="0">
                <a:solidFill>
                  <a:srgbClr val="000000"/>
                </a:solidFill>
                <a:ea typeface="+mn-lt"/>
                <a:cs typeface="+mn-lt"/>
                <a:hlinkClick r:id="rId32"/>
              </a:rPr>
              <a:t>World Hydropower Outlook </a:t>
            </a:r>
            <a:r>
              <a:rPr lang="en-US" sz="800" dirty="0">
                <a:solidFill>
                  <a:srgbClr val="000000"/>
                </a:solidFill>
                <a:ea typeface="+mn-lt"/>
                <a:cs typeface="+mn-lt"/>
              </a:rPr>
              <a:t>(2024);</a:t>
            </a:r>
            <a:r>
              <a:rPr lang="en-US" sz="800" dirty="0">
                <a:solidFill>
                  <a:srgbClr val="000000"/>
                </a:solidFill>
                <a:ea typeface="+mn-lt"/>
                <a:cs typeface="+mn-lt"/>
                <a:hlinkClick r:id="rId33"/>
              </a:rPr>
              <a:t> BNEF </a:t>
            </a:r>
            <a:r>
              <a:rPr lang="en-US" sz="800" dirty="0">
                <a:solidFill>
                  <a:srgbClr val="000000"/>
                </a:solidFill>
                <a:ea typeface="+mn-lt"/>
                <a:cs typeface="+mn-lt"/>
              </a:rPr>
              <a:t>(2024).</a:t>
            </a:r>
            <a:endParaRPr lang="en-US" sz="800" dirty="0">
              <a:cs typeface="Arial"/>
            </a:endParaRPr>
          </a:p>
          <a:p>
            <a:r>
              <a:rPr lang="en-US" sz="800" dirty="0">
                <a:solidFill>
                  <a:srgbClr val="000000"/>
                </a:solidFill>
              </a:rPr>
              <a:t>Credit: Shailesh Mishra,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4"/>
              </a:rPr>
              <a:t>Gernot Wagner</a:t>
            </a:r>
            <a:r>
              <a:rPr lang="en-US" sz="800" dirty="0">
                <a:solidFill>
                  <a:srgbClr val="000000"/>
                </a:solidFill>
              </a:rPr>
              <a:t>. </a:t>
            </a:r>
            <a:r>
              <a:rPr lang="en-US" sz="800" dirty="0">
                <a:solidFill>
                  <a:srgbClr val="000000"/>
                </a:solidFill>
                <a:hlinkClick r:id="rId3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6"/>
              </a:rPr>
              <a:t>Storing Energy</a:t>
            </a:r>
            <a:r>
              <a:rPr lang="en-US" sz="800" dirty="0">
                <a:solidFill>
                  <a:srgbClr val="000000"/>
                </a:solidFill>
              </a:rPr>
              <a:t>” (4 March 2025). </a:t>
            </a:r>
            <a:endParaRPr lang="en-US" sz="800" dirty="0">
              <a:solidFill>
                <a:srgbClr val="000000"/>
              </a:solidFill>
              <a:cs typeface="Arial"/>
            </a:endParaRPr>
          </a:p>
        </p:txBody>
      </p:sp>
      <p:graphicFrame>
        <p:nvGraphicFramePr>
          <p:cNvPr id="3" name="Chart 2">
            <a:extLst>
              <a:ext uri="{FF2B5EF4-FFF2-40B4-BE49-F238E27FC236}">
                <a16:creationId xmlns:a16="http://schemas.microsoft.com/office/drawing/2014/main" id="{2C75D40A-C1C4-D833-05BC-7CF7276716A3}"/>
              </a:ext>
            </a:extLst>
          </p:cNvPr>
          <p:cNvGraphicFramePr/>
          <p:nvPr>
            <p:custDataLst>
              <p:tags r:id="rId5"/>
            </p:custDataLst>
            <p:extLst>
              <p:ext uri="{D42A27DB-BD31-4B8C-83A1-F6EECF244321}">
                <p14:modId xmlns:p14="http://schemas.microsoft.com/office/powerpoint/2010/main" val="378387489"/>
              </p:ext>
            </p:extLst>
          </p:nvPr>
        </p:nvGraphicFramePr>
        <p:xfrm>
          <a:off x="7588250" y="2466975"/>
          <a:ext cx="4184650" cy="3698875"/>
        </p:xfrm>
        <a:graphic>
          <a:graphicData uri="http://schemas.openxmlformats.org/drawingml/2006/chart">
            <c:chart xmlns:c="http://schemas.openxmlformats.org/drawingml/2006/chart" xmlns:r="http://schemas.openxmlformats.org/officeDocument/2006/relationships" r:id="rId37"/>
          </a:graphicData>
        </a:graphic>
      </p:graphicFrame>
      <p:sp>
        <p:nvSpPr>
          <p:cNvPr id="69" name="Text Placeholder 10">
            <a:extLst>
              <a:ext uri="{FF2B5EF4-FFF2-40B4-BE49-F238E27FC236}">
                <a16:creationId xmlns:a16="http://schemas.microsoft.com/office/drawing/2014/main" id="{32AFD280-F3E8-59F5-7DAD-C8EE858BEE67}"/>
              </a:ext>
            </a:extLst>
          </p:cNvPr>
          <p:cNvSpPr txBox="1">
            <a:spLocks/>
          </p:cNvSpPr>
          <p:nvPr>
            <p:custDataLst>
              <p:tags r:id="rId6"/>
            </p:custDataLst>
          </p:nvPr>
        </p:nvSpPr>
        <p:spPr bwMode="gray">
          <a:xfrm>
            <a:off x="8623300" y="4321175"/>
            <a:ext cx="10477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1C307A1-32C6-40DB-A033-6CA84D31B0BF}" type="datetime'2'''''''''''''''''''''''''''''''">
              <a:rPr lang="en-US" altLang="en-US" sz="1000" smtClean="0">
                <a:solidFill>
                  <a:schemeClr val="bg1"/>
                </a:solidFill>
                <a:effectLst/>
              </a:rPr>
              <a:pPr marL="0" indent="0" algn="ctr">
                <a:spcBef>
                  <a:spcPct val="0"/>
                </a:spcBef>
                <a:spcAft>
                  <a:spcPct val="0"/>
                </a:spcAft>
                <a:buNone/>
              </a:pPr>
              <a:t>2</a:t>
            </a:fld>
            <a:endParaRPr lang="en-US" sz="1000">
              <a:solidFill>
                <a:schemeClr val="bg1"/>
              </a:solidFill>
            </a:endParaRPr>
          </a:p>
        </p:txBody>
      </p:sp>
      <p:sp>
        <p:nvSpPr>
          <p:cNvPr id="45" name="Text Placeholder 10">
            <a:extLst>
              <a:ext uri="{FF2B5EF4-FFF2-40B4-BE49-F238E27FC236}">
                <a16:creationId xmlns:a16="http://schemas.microsoft.com/office/drawing/2014/main" id="{9939D687-831B-776F-5496-72895B5BC19D}"/>
              </a:ext>
            </a:extLst>
          </p:cNvPr>
          <p:cNvSpPr txBox="1">
            <a:spLocks/>
          </p:cNvSpPr>
          <p:nvPr>
            <p:custDataLst>
              <p:tags r:id="rId7"/>
            </p:custDataLst>
          </p:nvPr>
        </p:nvSpPr>
        <p:spPr bwMode="auto">
          <a:xfrm>
            <a:off x="8301038" y="5983287"/>
            <a:ext cx="7493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5D7AB0D-2006-419C-A8FE-2803B93F72C3}" type="datetime'2''''''''0''2''''''''''''''''''''''3'">
              <a:rPr lang="en-US" altLang="en-US" sz="1000" smtClean="0"/>
              <a:pPr marL="0" indent="0" algn="ctr">
                <a:spcBef>
                  <a:spcPct val="0"/>
                </a:spcBef>
                <a:spcAft>
                  <a:spcPct val="0"/>
                </a:spcAft>
                <a:buNone/>
              </a:pPr>
              <a:t>2023</a:t>
            </a:fld>
            <a:r>
              <a:rPr lang="en-US" altLang="en-US" sz="1000">
                <a:effectLst/>
              </a:rPr>
              <a:t> (actual)</a:t>
            </a:r>
            <a:endParaRPr lang="en-US" sz="1000"/>
          </a:p>
        </p:txBody>
      </p:sp>
      <p:sp>
        <p:nvSpPr>
          <p:cNvPr id="46" name="Text Placeholder 10">
            <a:extLst>
              <a:ext uri="{FF2B5EF4-FFF2-40B4-BE49-F238E27FC236}">
                <a16:creationId xmlns:a16="http://schemas.microsoft.com/office/drawing/2014/main" id="{59E6E5FB-AC19-4A61-7A9C-B4F8B21B8D1C}"/>
              </a:ext>
            </a:extLst>
          </p:cNvPr>
          <p:cNvSpPr txBox="1">
            <a:spLocks/>
          </p:cNvSpPr>
          <p:nvPr>
            <p:custDataLst>
              <p:tags r:id="rId8"/>
            </p:custDataLst>
          </p:nvPr>
        </p:nvSpPr>
        <p:spPr bwMode="auto">
          <a:xfrm>
            <a:off x="10220325" y="5983287"/>
            <a:ext cx="931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810E64D-C7F9-4F0D-9A4B-EB5974467A98}" type="datetime'''''2''''''''''''''0''''''''''''27'''''''''''''''''''''''''''">
              <a:rPr lang="en-US" altLang="en-US" sz="1000" smtClean="0"/>
              <a:pPr marL="0" indent="0" algn="ctr">
                <a:spcBef>
                  <a:spcPct val="0"/>
                </a:spcBef>
                <a:spcAft>
                  <a:spcPct val="0"/>
                </a:spcAft>
                <a:buNone/>
              </a:pPr>
              <a:t>2027</a:t>
            </a:fld>
            <a:r>
              <a:rPr lang="en-US" altLang="en-US" sz="1000"/>
              <a:t> (projected)</a:t>
            </a:r>
            <a:endParaRPr lang="en-US" sz="1000"/>
          </a:p>
        </p:txBody>
      </p:sp>
      <p:sp>
        <p:nvSpPr>
          <p:cNvPr id="64" name="Text Placeholder 10">
            <a:extLst>
              <a:ext uri="{FF2B5EF4-FFF2-40B4-BE49-F238E27FC236}">
                <a16:creationId xmlns:a16="http://schemas.microsoft.com/office/drawing/2014/main" id="{2525298D-BE23-ADAC-8F76-45400AC91FDF}"/>
              </a:ext>
            </a:extLst>
          </p:cNvPr>
          <p:cNvSpPr txBox="1">
            <a:spLocks/>
          </p:cNvSpPr>
          <p:nvPr>
            <p:custDataLst>
              <p:tags r:id="rId9"/>
            </p:custDataLst>
          </p:nvPr>
        </p:nvSpPr>
        <p:spPr bwMode="gray">
          <a:xfrm>
            <a:off x="8588375" y="416560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572ACF9-8A39-48A4-B4DC-5650E0814167}" type="datetime'''''''''''''3''''''''''''0'''">
              <a:rPr lang="en-US" altLang="en-US" sz="1000" smtClean="0">
                <a:effectLst/>
              </a:rPr>
              <a:pPr marL="0" indent="0" algn="ctr">
                <a:spcBef>
                  <a:spcPct val="0"/>
                </a:spcBef>
                <a:spcAft>
                  <a:spcPct val="0"/>
                </a:spcAft>
                <a:buNone/>
              </a:pPr>
              <a:t>30</a:t>
            </a:fld>
            <a:endParaRPr lang="en-US" sz="1000"/>
          </a:p>
        </p:txBody>
      </p:sp>
      <p:sp>
        <p:nvSpPr>
          <p:cNvPr id="70" name="Text Placeholder 10">
            <a:extLst>
              <a:ext uri="{FF2B5EF4-FFF2-40B4-BE49-F238E27FC236}">
                <a16:creationId xmlns:a16="http://schemas.microsoft.com/office/drawing/2014/main" id="{8F8EDD63-2AC7-D3AF-4818-A2B7DA698D46}"/>
              </a:ext>
            </a:extLst>
          </p:cNvPr>
          <p:cNvSpPr txBox="1">
            <a:spLocks/>
          </p:cNvSpPr>
          <p:nvPr>
            <p:custDataLst>
              <p:tags r:id="rId10"/>
            </p:custDataLst>
          </p:nvPr>
        </p:nvSpPr>
        <p:spPr bwMode="gray">
          <a:xfrm>
            <a:off x="10598150" y="251460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2A3DF5C-5E1F-4F77-AC62-4B76D8280BF0}" type="datetime'''''''''''''''''''''''''''''''''''''6''0'''''''''''''''''''">
              <a:rPr lang="en-US" altLang="en-US" sz="1000" smtClean="0">
                <a:effectLst/>
              </a:rPr>
              <a:pPr marL="0" indent="0" algn="ctr">
                <a:spcBef>
                  <a:spcPct val="0"/>
                </a:spcBef>
                <a:spcAft>
                  <a:spcPct val="0"/>
                </a:spcAft>
                <a:buNone/>
              </a:pPr>
              <a:t>60</a:t>
            </a:fld>
            <a:endParaRPr lang="en-US" sz="1000"/>
          </a:p>
        </p:txBody>
      </p:sp>
      <p:sp>
        <p:nvSpPr>
          <p:cNvPr id="47" name="Text Placeholder 10">
            <a:extLst>
              <a:ext uri="{FF2B5EF4-FFF2-40B4-BE49-F238E27FC236}">
                <a16:creationId xmlns:a16="http://schemas.microsoft.com/office/drawing/2014/main" id="{0E16CBFC-EDF4-F9F9-6B89-E19E013C45A2}"/>
              </a:ext>
            </a:extLst>
          </p:cNvPr>
          <p:cNvSpPr>
            <a:spLocks noGrp="1"/>
          </p:cNvSpPr>
          <p:nvPr>
            <p:custDataLst>
              <p:tags r:id="rId11"/>
            </p:custDataLst>
          </p:nvPr>
        </p:nvSpPr>
        <p:spPr bwMode="auto">
          <a:xfrm>
            <a:off x="7656806" y="2005732"/>
            <a:ext cx="4019139" cy="184666"/>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a:solidFill>
                  <a:srgbClr val="000000"/>
                </a:solidFill>
                <a:ea typeface="+mn-lt"/>
                <a:cs typeface="+mn-lt"/>
              </a:rPr>
              <a:t>Japan’s energy storage capacity (battery and PSH), </a:t>
            </a:r>
            <a:r>
              <a:rPr lang="en-US" sz="1200">
                <a:solidFill>
                  <a:srgbClr val="000000"/>
                </a:solidFill>
                <a:ea typeface="+mn-lt"/>
                <a:cs typeface="+mn-lt"/>
              </a:rPr>
              <a:t>GW</a:t>
            </a:r>
            <a:endParaRPr lang="en-US" sz="1200"/>
          </a:p>
        </p:txBody>
      </p:sp>
      <p:sp>
        <p:nvSpPr>
          <p:cNvPr id="76" name="Rectangle 75">
            <a:extLst>
              <a:ext uri="{FF2B5EF4-FFF2-40B4-BE49-F238E27FC236}">
                <a16:creationId xmlns:a16="http://schemas.microsoft.com/office/drawing/2014/main" id="{55127DF8-DBC0-89F3-A58D-76EA4AA88CA0}"/>
              </a:ext>
            </a:extLst>
          </p:cNvPr>
          <p:cNvSpPr/>
          <p:nvPr>
            <p:custDataLst>
              <p:tags r:id="rId12"/>
            </p:custDataLst>
          </p:nvPr>
        </p:nvSpPr>
        <p:spPr bwMode="auto">
          <a:xfrm>
            <a:off x="7716838" y="2333625"/>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7" name="Rectangle 76">
            <a:extLst>
              <a:ext uri="{FF2B5EF4-FFF2-40B4-BE49-F238E27FC236}">
                <a16:creationId xmlns:a16="http://schemas.microsoft.com/office/drawing/2014/main" id="{B0D58DA2-B258-844C-7F42-33D8D73A3D86}"/>
              </a:ext>
            </a:extLst>
          </p:cNvPr>
          <p:cNvSpPr/>
          <p:nvPr>
            <p:custDataLst>
              <p:tags r:id="rId13"/>
            </p:custDataLst>
          </p:nvPr>
        </p:nvSpPr>
        <p:spPr bwMode="auto">
          <a:xfrm>
            <a:off x="8483600" y="233362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4" name="Text Placeholder 10">
            <a:extLst>
              <a:ext uri="{FF2B5EF4-FFF2-40B4-BE49-F238E27FC236}">
                <a16:creationId xmlns:a16="http://schemas.microsoft.com/office/drawing/2014/main" id="{39FC4E52-2522-EEA2-0491-4DC5DB2A219E}"/>
              </a:ext>
            </a:extLst>
          </p:cNvPr>
          <p:cNvSpPr txBox="1">
            <a:spLocks/>
          </p:cNvSpPr>
          <p:nvPr>
            <p:custDataLst>
              <p:tags r:id="rId14"/>
            </p:custDataLst>
          </p:nvPr>
        </p:nvSpPr>
        <p:spPr bwMode="auto">
          <a:xfrm>
            <a:off x="7947025" y="2328863"/>
            <a:ext cx="4349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AE9B87E-ACE7-444A-B4DC-BF82E0A680B7}" type="datetime'B''''at''''''''''''''t''''''''''''er''''''''''y'' '''''''''">
              <a:rPr lang="en-US" altLang="en-US" sz="1000" smtClean="0">
                <a:effectLst/>
              </a:rPr>
              <a:pPr marL="0" indent="0">
                <a:spcBef>
                  <a:spcPct val="0"/>
                </a:spcBef>
                <a:spcAft>
                  <a:spcPct val="0"/>
                </a:spcAft>
                <a:buNone/>
              </a:pPr>
              <a:t>Battery </a:t>
            </a:fld>
            <a:endParaRPr lang="en-US" sz="1000"/>
          </a:p>
        </p:txBody>
      </p:sp>
      <p:sp>
        <p:nvSpPr>
          <p:cNvPr id="72" name="Text Placeholder 10">
            <a:extLst>
              <a:ext uri="{FF2B5EF4-FFF2-40B4-BE49-F238E27FC236}">
                <a16:creationId xmlns:a16="http://schemas.microsoft.com/office/drawing/2014/main" id="{28AD9312-BB93-5184-F4CE-ECFFB4BEEFC1}"/>
              </a:ext>
            </a:extLst>
          </p:cNvPr>
          <p:cNvSpPr txBox="1">
            <a:spLocks/>
          </p:cNvSpPr>
          <p:nvPr>
            <p:custDataLst>
              <p:tags r:id="rId15"/>
            </p:custDataLst>
          </p:nvPr>
        </p:nvSpPr>
        <p:spPr bwMode="auto">
          <a:xfrm>
            <a:off x="8713788" y="2328863"/>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2F32B47-ED63-49F4-8B84-4339E6175F9D}" type="datetime'''''''''''P''''''''''''''''''''S''H'''''''''''''''''''">
              <a:rPr lang="en-US" altLang="en-US" sz="1000" smtClean="0">
                <a:effectLst/>
              </a:rPr>
              <a:pPr marL="0" indent="0">
                <a:spcBef>
                  <a:spcPct val="0"/>
                </a:spcBef>
                <a:spcAft>
                  <a:spcPct val="0"/>
                </a:spcAft>
                <a:buNone/>
              </a:pPr>
              <a:t>PSH</a:t>
            </a:fld>
            <a:endParaRPr lang="en-US" sz="1000"/>
          </a:p>
        </p:txBody>
      </p:sp>
    </p:spTree>
    <p:extLst>
      <p:ext uri="{BB962C8B-B14F-4D97-AF65-F5344CB8AC3E}">
        <p14:creationId xmlns:p14="http://schemas.microsoft.com/office/powerpoint/2010/main" val="373869564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C05001-F441-555F-2F40-CB000DBE5D62}"/>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51574D6-E087-6C84-364A-986BBF98E882}"/>
              </a:ext>
            </a:extLst>
          </p:cNvPr>
          <p:cNvGraphicFramePr>
            <a:graphicFrameLocks noChangeAspect="1"/>
          </p:cNvGraphicFramePr>
          <p:nvPr>
            <p:custDataLst>
              <p:tags r:id="rId1"/>
            </p:custDataLst>
            <p:extLst>
              <p:ext uri="{D42A27DB-BD31-4B8C-83A1-F6EECF244321}">
                <p14:modId xmlns:p14="http://schemas.microsoft.com/office/powerpoint/2010/main" val="20200601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E51574D6-E087-6C84-364A-986BBF98E882}"/>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3" name="Text Placeholder 10">
            <a:hlinkClick r:id="rId9" action="ppaction://hlinksldjump"/>
            <a:extLst>
              <a:ext uri="{FF2B5EF4-FFF2-40B4-BE49-F238E27FC236}">
                <a16:creationId xmlns:a16="http://schemas.microsoft.com/office/drawing/2014/main" id="{BF1E17BD-B907-008A-126F-5BD30A88013F}"/>
              </a:ext>
            </a:extLst>
          </p:cNvPr>
          <p:cNvSpPr txBox="1">
            <a:spLocks/>
          </p:cNvSpPr>
          <p:nvPr>
            <p:custDataLst>
              <p:tags r:id="rId2"/>
            </p:custDataLst>
          </p:nvPr>
        </p:nvSpPr>
        <p:spPr bwMode="auto">
          <a:xfrm>
            <a:off x="3632200" y="2413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Mobility energy storage – policy scan</a:t>
            </a:r>
          </a:p>
        </p:txBody>
      </p:sp>
      <p:sp>
        <p:nvSpPr>
          <p:cNvPr id="5" name="Text Placeholder 10">
            <a:hlinkClick r:id="rId10" action="ppaction://hlinksldjump"/>
            <a:extLst>
              <a:ext uri="{FF2B5EF4-FFF2-40B4-BE49-F238E27FC236}">
                <a16:creationId xmlns:a16="http://schemas.microsoft.com/office/drawing/2014/main" id="{9DE5FC35-DE22-E2E3-5597-662566890550}"/>
              </a:ext>
            </a:extLst>
          </p:cNvPr>
          <p:cNvSpPr txBox="1">
            <a:spLocks/>
          </p:cNvSpPr>
          <p:nvPr>
            <p:custDataLst>
              <p:tags r:id="rId3"/>
            </p:custDataLst>
          </p:nvPr>
        </p:nvSpPr>
        <p:spPr bwMode="auto">
          <a:xfrm>
            <a:off x="3632200" y="2921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Utility energy storage – policy scan</a:t>
            </a:r>
          </a:p>
        </p:txBody>
      </p:sp>
      <p:sp>
        <p:nvSpPr>
          <p:cNvPr id="7" name="Text Placeholder 10">
            <a:extLst>
              <a:ext uri="{FF2B5EF4-FFF2-40B4-BE49-F238E27FC236}">
                <a16:creationId xmlns:a16="http://schemas.microsoft.com/office/drawing/2014/main" id="{5D15F260-BE63-0BFB-4C17-741327F2C124}"/>
              </a:ext>
            </a:extLst>
          </p:cNvPr>
          <p:cNvSpPr txBox="1">
            <a:spLocks/>
          </p:cNvSpPr>
          <p:nvPr>
            <p:custDataLst>
              <p:tags r:id="rId4"/>
            </p:custDataLst>
          </p:nvPr>
        </p:nvSpPr>
        <p:spPr bwMode="auto">
          <a:xfrm>
            <a:off x="3632200" y="34290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b="1">
                <a:solidFill>
                  <a:schemeClr val="bg1"/>
                </a:solidFill>
              </a:rPr>
              <a:t>Other supporting pages</a:t>
            </a:r>
          </a:p>
        </p:txBody>
      </p:sp>
      <p:sp>
        <p:nvSpPr>
          <p:cNvPr id="12" name="Text Placeholder 10">
            <a:hlinkClick r:id="rId11" action="ppaction://hlinksldjump"/>
            <a:extLst>
              <a:ext uri="{FF2B5EF4-FFF2-40B4-BE49-F238E27FC236}">
                <a16:creationId xmlns:a16="http://schemas.microsoft.com/office/drawing/2014/main" id="{02169940-C230-EFD1-48B1-AE2406742606}"/>
              </a:ext>
            </a:extLst>
          </p:cNvPr>
          <p:cNvSpPr txBox="1">
            <a:spLocks/>
          </p:cNvSpPr>
          <p:nvPr>
            <p:custDataLst>
              <p:tags r:id="rId5"/>
            </p:custDataLst>
          </p:nvPr>
        </p:nvSpPr>
        <p:spPr bwMode="auto">
          <a:xfrm>
            <a:off x="3632200" y="3937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Glossary</a:t>
            </a:r>
          </a:p>
        </p:txBody>
      </p:sp>
    </p:spTree>
    <p:extLst>
      <p:ext uri="{BB962C8B-B14F-4D97-AF65-F5344CB8AC3E}">
        <p14:creationId xmlns:p14="http://schemas.microsoft.com/office/powerpoint/2010/main" val="86760720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158432B-B63D-9833-6C5F-7F92ADE055F2}"/>
              </a:ext>
            </a:extLst>
          </p:cNvPr>
          <p:cNvGraphicFramePr>
            <a:graphicFrameLocks noChangeAspect="1"/>
          </p:cNvGraphicFramePr>
          <p:nvPr>
            <p:custDataLst>
              <p:tags r:id="rId1"/>
            </p:custDataLst>
            <p:extLst>
              <p:ext uri="{D42A27DB-BD31-4B8C-83A1-F6EECF244321}">
                <p14:modId xmlns:p14="http://schemas.microsoft.com/office/powerpoint/2010/main" val="1223393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6" name="think-cell data - do not delete" hidden="1">
                        <a:extLst>
                          <a:ext uri="{FF2B5EF4-FFF2-40B4-BE49-F238E27FC236}">
                            <a16:creationId xmlns:a16="http://schemas.microsoft.com/office/drawing/2014/main" id="{6158432B-B63D-9833-6C5F-7F92ADE055F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10E7BAB-0217-E8D8-5B03-3ABC4477B63E}"/>
              </a:ext>
            </a:extLst>
          </p:cNvPr>
          <p:cNvSpPr>
            <a:spLocks noGrp="1"/>
          </p:cNvSpPr>
          <p:nvPr>
            <p:ph type="title"/>
          </p:nvPr>
        </p:nvSpPr>
        <p:spPr/>
        <p:txBody>
          <a:bodyPr vert="horz"/>
          <a:lstStyle/>
          <a:p>
            <a:r>
              <a:rPr lang="en-US" dirty="0"/>
              <a:t>Material content in different anodes and cathodes</a:t>
            </a:r>
          </a:p>
        </p:txBody>
      </p:sp>
      <p:pic>
        <p:nvPicPr>
          <p:cNvPr id="4" name="Picture 3">
            <a:extLst>
              <a:ext uri="{FF2B5EF4-FFF2-40B4-BE49-F238E27FC236}">
                <a16:creationId xmlns:a16="http://schemas.microsoft.com/office/drawing/2014/main" id="{E8D98EF8-D8F6-279C-DE31-50382443AD1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500"/>
          <a:stretch/>
        </p:blipFill>
        <p:spPr>
          <a:xfrm>
            <a:off x="251460" y="1059430"/>
            <a:ext cx="11582400" cy="5273352"/>
          </a:xfrm>
          <a:prstGeom prst="rect">
            <a:avLst/>
          </a:prstGeom>
        </p:spPr>
      </p:pic>
      <p:sp>
        <p:nvSpPr>
          <p:cNvPr id="7" name="TextBox 6">
            <a:extLst>
              <a:ext uri="{FF2B5EF4-FFF2-40B4-BE49-F238E27FC236}">
                <a16:creationId xmlns:a16="http://schemas.microsoft.com/office/drawing/2014/main" id="{976826A6-7EF0-7BB1-F390-D1666E54B44C}"/>
              </a:ext>
            </a:extLst>
          </p:cNvPr>
          <p:cNvSpPr txBox="1"/>
          <p:nvPr/>
        </p:nvSpPr>
        <p:spPr bwMode="gray">
          <a:xfrm>
            <a:off x="329184" y="6414671"/>
            <a:ext cx="9028577" cy="369332"/>
          </a:xfrm>
          <a:prstGeom prst="rect">
            <a:avLst/>
          </a:prstGeom>
          <a:noFill/>
        </p:spPr>
        <p:txBody>
          <a:bodyPr wrap="square" lIns="0" tIns="0" rIns="0" bIns="0" anchor="t">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6"/>
              </a:rPr>
              <a:t>IEA, Global EV Outlook</a:t>
            </a:r>
            <a:r>
              <a:rPr lang="en-US" altLang="ko-KR" sz="800" dirty="0">
                <a:solidFill>
                  <a:srgbClr val="000000"/>
                </a:solidFill>
              </a:rPr>
              <a:t> (2023).</a:t>
            </a:r>
            <a:endParaRPr lang="en-US" sz="800" dirty="0">
              <a:solidFill>
                <a:srgbClr val="000000"/>
              </a:solidFill>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dirty="0">
              <a:solidFill>
                <a:srgbClr val="000000"/>
              </a:solidFill>
              <a:cs typeface="Arial"/>
            </a:endParaRPr>
          </a:p>
        </p:txBody>
      </p:sp>
    </p:spTree>
    <p:extLst>
      <p:ext uri="{BB962C8B-B14F-4D97-AF65-F5344CB8AC3E}">
        <p14:creationId xmlns:p14="http://schemas.microsoft.com/office/powerpoint/2010/main" val="131813032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4EBC545D-39C0-A56F-BF74-1CB62736FDE5}"/>
              </a:ext>
            </a:extLst>
          </p:cNvPr>
          <p:cNvGraphicFramePr>
            <a:graphicFrameLocks noChangeAspect="1"/>
          </p:cNvGraphicFramePr>
          <p:nvPr>
            <p:custDataLst>
              <p:tags r:id="rId1"/>
            </p:custDataLst>
            <p:extLst>
              <p:ext uri="{D42A27DB-BD31-4B8C-83A1-F6EECF244321}">
                <p14:modId xmlns:p14="http://schemas.microsoft.com/office/powerpoint/2010/main" val="14766243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17" name="think-cell data - do not delete" hidden="1">
                        <a:extLst>
                          <a:ext uri="{FF2B5EF4-FFF2-40B4-BE49-F238E27FC236}">
                            <a16:creationId xmlns:a16="http://schemas.microsoft.com/office/drawing/2014/main" id="{4EBC545D-39C0-A56F-BF74-1CB62736FD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92AB1B3-4BDB-932C-166C-B0F4BDB30A7B}"/>
              </a:ext>
            </a:extLst>
          </p:cNvPr>
          <p:cNvSpPr>
            <a:spLocks noGrp="1"/>
          </p:cNvSpPr>
          <p:nvPr>
            <p:ph type="title"/>
          </p:nvPr>
        </p:nvSpPr>
        <p:spPr>
          <a:xfrm>
            <a:off x="330200" y="523318"/>
            <a:ext cx="11531600" cy="882788"/>
          </a:xfrm>
        </p:spPr>
        <p:txBody>
          <a:bodyPr vert="horz">
            <a:normAutofit/>
          </a:bodyPr>
          <a:lstStyle/>
          <a:p>
            <a:r>
              <a:rPr lang="en-US" altLang="ko-KR" dirty="0"/>
              <a:t>Costs of cathode active materials by technology, 2022-2023 ($/kWh)</a:t>
            </a:r>
            <a:endParaRPr lang="en-US" dirty="0"/>
          </a:p>
        </p:txBody>
      </p:sp>
      <p:sp>
        <p:nvSpPr>
          <p:cNvPr id="15" name="btfpNotesBox962619">
            <a:extLst>
              <a:ext uri="{FF2B5EF4-FFF2-40B4-BE49-F238E27FC236}">
                <a16:creationId xmlns:a16="http://schemas.microsoft.com/office/drawing/2014/main" id="{A48FFC38-5757-AAC5-DA5A-ABFA7E306455}"/>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altLang="ko-KR" sz="800" dirty="0">
                <a:solidFill>
                  <a:srgbClr val="000000"/>
                </a:solidFill>
                <a:hlinkClick r:id="rId6"/>
              </a:rPr>
              <a:t>S&amp;P Global, Lower lithium prices support adoption of lithium-rich EV batteries</a:t>
            </a:r>
            <a:r>
              <a:rPr lang="en-US" altLang="ko-KR" sz="800" dirty="0">
                <a:solidFill>
                  <a:srgbClr val="000000"/>
                </a:solidFill>
              </a:rPr>
              <a:t> (2024). </a:t>
            </a:r>
            <a:endParaRPr lang="en-US"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dirty="0">
              <a:solidFill>
                <a:srgbClr val="000000"/>
              </a:solidFill>
              <a:cs typeface="Arial"/>
            </a:endParaRPr>
          </a:p>
        </p:txBody>
      </p:sp>
      <p:pic>
        <p:nvPicPr>
          <p:cNvPr id="54" name="Picture 53">
            <a:extLst>
              <a:ext uri="{FF2B5EF4-FFF2-40B4-BE49-F238E27FC236}">
                <a16:creationId xmlns:a16="http://schemas.microsoft.com/office/drawing/2014/main" id="{E54AEBF0-A447-D24B-ABCA-25B649AD6B22}"/>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r="-76"/>
          <a:stretch/>
        </p:blipFill>
        <p:spPr>
          <a:xfrm>
            <a:off x="2502068" y="1569095"/>
            <a:ext cx="7187864" cy="4632484"/>
          </a:xfrm>
          <a:prstGeom prst="rect">
            <a:avLst/>
          </a:prstGeom>
        </p:spPr>
      </p:pic>
      <p:sp>
        <p:nvSpPr>
          <p:cNvPr id="3" name="Rectangle 2">
            <a:hlinkClick r:id="rId11" action="ppaction://hlinksldjump"/>
            <a:extLst>
              <a:ext uri="{FF2B5EF4-FFF2-40B4-BE49-F238E27FC236}">
                <a16:creationId xmlns:a16="http://schemas.microsoft.com/office/drawing/2014/main" id="{2FA169CA-473F-C4F5-5401-32E6BC7AC6B2}"/>
              </a:ext>
            </a:extLst>
          </p:cNvPr>
          <p:cNvSpPr/>
          <p:nvPr/>
        </p:nvSpPr>
        <p:spPr bwMode="gray">
          <a:xfrm>
            <a:off x="10848528" y="5841268"/>
            <a:ext cx="994221" cy="36031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a:solidFill>
                  <a:schemeClr val="tx1"/>
                </a:solidFill>
              </a:rPr>
              <a:t>BACK</a:t>
            </a:r>
          </a:p>
        </p:txBody>
      </p:sp>
    </p:spTree>
    <p:extLst>
      <p:ext uri="{BB962C8B-B14F-4D97-AF65-F5344CB8AC3E}">
        <p14:creationId xmlns:p14="http://schemas.microsoft.com/office/powerpoint/2010/main" val="407223720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4EBC545D-39C0-A56F-BF74-1CB62736FDE5}"/>
              </a:ext>
            </a:extLst>
          </p:cNvPr>
          <p:cNvGraphicFramePr>
            <a:graphicFrameLocks noChangeAspect="1"/>
          </p:cNvGraphicFramePr>
          <p:nvPr>
            <p:custDataLst>
              <p:tags r:id="rId1"/>
            </p:custDataLst>
            <p:extLst>
              <p:ext uri="{D42A27DB-BD31-4B8C-83A1-F6EECF244321}">
                <p14:modId xmlns:p14="http://schemas.microsoft.com/office/powerpoint/2010/main" val="675525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17" name="think-cell data - do not delete" hidden="1">
                        <a:extLst>
                          <a:ext uri="{FF2B5EF4-FFF2-40B4-BE49-F238E27FC236}">
                            <a16:creationId xmlns:a16="http://schemas.microsoft.com/office/drawing/2014/main" id="{4EBC545D-39C0-A56F-BF74-1CB62736FDE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92AB1B3-4BDB-932C-166C-B0F4BDB30A7B}"/>
              </a:ext>
            </a:extLst>
          </p:cNvPr>
          <p:cNvSpPr>
            <a:spLocks noGrp="1"/>
          </p:cNvSpPr>
          <p:nvPr>
            <p:ph type="title"/>
          </p:nvPr>
        </p:nvSpPr>
        <p:spPr>
          <a:xfrm>
            <a:off x="330200" y="523318"/>
            <a:ext cx="11531600" cy="882788"/>
          </a:xfrm>
        </p:spPr>
        <p:txBody>
          <a:bodyPr vert="horz">
            <a:normAutofit/>
          </a:bodyPr>
          <a:lstStyle/>
          <a:p>
            <a:r>
              <a:rPr lang="en-US" altLang="ko-KR" dirty="0"/>
              <a:t>Sankey diagram for global flows of lithium</a:t>
            </a:r>
            <a:endParaRPr lang="en-US" dirty="0">
              <a:latin typeface="+mn-lt"/>
            </a:endParaRPr>
          </a:p>
        </p:txBody>
      </p:sp>
      <p:sp>
        <p:nvSpPr>
          <p:cNvPr id="4" name="btfpNotesBox962619">
            <a:extLst>
              <a:ext uri="{FF2B5EF4-FFF2-40B4-BE49-F238E27FC236}">
                <a16:creationId xmlns:a16="http://schemas.microsoft.com/office/drawing/2014/main" id="{99E4ED48-68C6-E361-29F7-06E19E9C98AF}"/>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7"/>
              </a:rPr>
              <a:t>Nature, Electric vehicle battery chemistry affects supply chain disruption vulnerabilities</a:t>
            </a:r>
            <a:r>
              <a:rPr lang="en-US" sz="800" dirty="0">
                <a:solidFill>
                  <a:srgbClr val="000000"/>
                </a:solidFill>
              </a:rPr>
              <a:t> (2024).</a:t>
            </a: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 </a:t>
            </a:r>
            <a:endParaRPr lang="en-US" sz="800" dirty="0">
              <a:solidFill>
                <a:srgbClr val="000000"/>
              </a:solidFill>
              <a:cs typeface="Arial"/>
            </a:endParaRPr>
          </a:p>
        </p:txBody>
      </p:sp>
      <p:pic>
        <p:nvPicPr>
          <p:cNvPr id="23" name="Picture 22">
            <a:extLst>
              <a:ext uri="{FF2B5EF4-FFF2-40B4-BE49-F238E27FC236}">
                <a16:creationId xmlns:a16="http://schemas.microsoft.com/office/drawing/2014/main" id="{4A4F5B9B-45D1-437A-DE3E-0025C9EC8091}"/>
              </a:ext>
            </a:extLst>
          </p:cNvPr>
          <p:cNvPicPr>
            <a:picLocks noChangeAspect="1"/>
          </p:cNvPicPr>
          <p:nvPr/>
        </p:nvPicPr>
        <p:blipFill rotWithShape="1">
          <a:blip r:embed="rId11" cstate="print">
            <a:extLst>
              <a:ext uri="{28A0092B-C50C-407E-A947-70E740481C1C}">
                <a14:useLocalDpi xmlns:a14="http://schemas.microsoft.com/office/drawing/2010/main"/>
              </a:ext>
            </a:extLst>
          </a:blip>
          <a:srcRect/>
          <a:stretch/>
        </p:blipFill>
        <p:spPr>
          <a:xfrm>
            <a:off x="245069" y="1100830"/>
            <a:ext cx="11597680" cy="5091690"/>
          </a:xfrm>
          <a:prstGeom prst="rect">
            <a:avLst/>
          </a:prstGeom>
        </p:spPr>
      </p:pic>
      <p:sp>
        <p:nvSpPr>
          <p:cNvPr id="3" name="Rectangle 2">
            <a:hlinkClick r:id="rId12" action="ppaction://hlinksldjump"/>
            <a:extLst>
              <a:ext uri="{FF2B5EF4-FFF2-40B4-BE49-F238E27FC236}">
                <a16:creationId xmlns:a16="http://schemas.microsoft.com/office/drawing/2014/main" id="{C0B4A4CD-2345-6EF0-B2EA-43F7A8D3B0D1}"/>
              </a:ext>
            </a:extLst>
          </p:cNvPr>
          <p:cNvSpPr/>
          <p:nvPr/>
        </p:nvSpPr>
        <p:spPr bwMode="gray">
          <a:xfrm>
            <a:off x="10740516" y="5985284"/>
            <a:ext cx="936104" cy="37928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a:solidFill>
                  <a:schemeClr val="tx1"/>
                </a:solidFill>
              </a:rPr>
              <a:t>BACK</a:t>
            </a:r>
          </a:p>
        </p:txBody>
      </p:sp>
    </p:spTree>
    <p:extLst>
      <p:ext uri="{BB962C8B-B14F-4D97-AF65-F5344CB8AC3E}">
        <p14:creationId xmlns:p14="http://schemas.microsoft.com/office/powerpoint/2010/main" val="28243720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23798546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592" imgH="591" progId="TCLayout.ActiveDocument.1">
                  <p:embed/>
                </p:oleObj>
              </mc:Choice>
              <mc:Fallback>
                <p:oleObj name="think-cell Slide" r:id="rId20" imgW="592" imgH="591" progId="TCLayout.ActiveDocument.1">
                  <p:embed/>
                  <p:pic>
                    <p:nvPicPr>
                      <p:cNvPr id="7" name="think-cell data - do not delete" hidden="1"/>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Delays in grid upgrades and energy storage deployment to slow transition from fossil-based sources to renewables</a:t>
            </a:r>
            <a:endParaRPr lang="en-US">
              <a:cs typeface="Arial"/>
            </a:endParaRPr>
          </a:p>
        </p:txBody>
      </p:sp>
      <p:sp>
        <p:nvSpPr>
          <p:cNvPr id="67" name="btfpNotesBox962619"/>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1) EJ = exajoules, a unit of measurement for energy; 1 exajoule is 277.7 TWh</a:t>
            </a:r>
          </a:p>
          <a:p>
            <a:r>
              <a:rPr lang="en-US" sz="800" dirty="0">
                <a:solidFill>
                  <a:srgbClr val="000000"/>
                </a:solidFill>
              </a:rPr>
              <a:t>Sources: </a:t>
            </a:r>
            <a:r>
              <a:rPr lang="en-US" sz="800" dirty="0">
                <a:solidFill>
                  <a:srgbClr val="000000"/>
                </a:solidFill>
                <a:hlinkClick r:id="rId22"/>
              </a:rPr>
              <a:t>IEA, Electricity Grids and Secure Energy Transitions</a:t>
            </a:r>
            <a:r>
              <a:rPr lang="en-US" sz="800" dirty="0">
                <a:solidFill>
                  <a:srgbClr val="000000"/>
                </a:solidFill>
              </a:rPr>
              <a:t> (2023); </a:t>
            </a:r>
            <a:r>
              <a:rPr lang="en-US" sz="800" dirty="0">
                <a:solidFill>
                  <a:srgbClr val="000000"/>
                </a:solidFill>
                <a:hlinkClick r:id="rId23"/>
              </a:rPr>
              <a:t>McKinsey, How grid operators can integrate the coming wave of renewable energy</a:t>
            </a:r>
            <a:r>
              <a:rPr lang="en-US" sz="800" dirty="0">
                <a:solidFill>
                  <a:srgbClr val="000000"/>
                </a:solidFill>
              </a:rPr>
              <a:t> (2024).</a:t>
            </a:r>
            <a:endParaRPr lang="en-US" sz="800" dirty="0">
              <a:solidFill>
                <a:srgbClr val="000000"/>
              </a:solidFill>
              <a:cs typeface="Arial"/>
              <a:hlinkClick r:id="rId23">
                <a:extLst>
                  <a:ext uri="{A12FA001-AC4F-418D-AE19-62706E023703}">
                    <ahyp:hlinkClr xmlns:ahyp="http://schemas.microsoft.com/office/drawing/2018/hyperlinkcolor" val="tx"/>
                  </a:ext>
                </a:extLst>
              </a:hlinkClick>
            </a:endParaRPr>
          </a:p>
          <a:p>
            <a:r>
              <a:rPr lang="en-US" sz="800" dirty="0">
                <a:solidFill>
                  <a:srgbClr val="000000"/>
                </a:solidFill>
              </a:rPr>
              <a:t>Credit: David Foye,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4"/>
              </a:rPr>
              <a:t>Gernot Wagner</a:t>
            </a:r>
            <a:r>
              <a:rPr lang="en-US" sz="800" dirty="0">
                <a:solidFill>
                  <a:srgbClr val="000000"/>
                </a:solidFill>
              </a:rPr>
              <a:t>. </a:t>
            </a:r>
            <a:r>
              <a:rPr lang="en-US" sz="800" dirty="0">
                <a:solidFill>
                  <a:srgbClr val="000000"/>
                </a:solidFill>
                <a:hlinkClick r:id="rId2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6"/>
              </a:rPr>
              <a:t>Storing Energy</a:t>
            </a:r>
            <a:r>
              <a:rPr lang="en-US" sz="800" dirty="0">
                <a:solidFill>
                  <a:srgbClr val="000000"/>
                </a:solidFill>
              </a:rPr>
              <a:t>” (4 March 2025).</a:t>
            </a:r>
            <a:endParaRPr lang="en-US" sz="800" dirty="0">
              <a:solidFill>
                <a:srgbClr val="000000"/>
              </a:solidFill>
              <a:cs typeface="Arial"/>
              <a:hlinkClick r:id="rId27"/>
            </a:endParaRPr>
          </a:p>
        </p:txBody>
      </p:sp>
      <p:sp>
        <p:nvSpPr>
          <p:cNvPr id="73" name="btfpColumnHeaderBoxText223027"/>
          <p:cNvSpPr txBox="1"/>
          <p:nvPr/>
        </p:nvSpPr>
        <p:spPr bwMode="gray">
          <a:xfrm>
            <a:off x="329184" y="1517904"/>
            <a:ext cx="8107253" cy="503663"/>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Grid delay inhibits transition from coal and gas by ~37 and ~31 EJs, respectively, while reducing renewable energy power generation by ~15% in 2050 vs. pledges</a:t>
            </a:r>
          </a:p>
        </p:txBody>
      </p:sp>
      <p:cxnSp>
        <p:nvCxnSpPr>
          <p:cNvPr id="74" name="btfpColumnHeaderBoxLine223027"/>
          <p:cNvCxnSpPr>
            <a:cxnSpLocks/>
          </p:cNvCxnSpPr>
          <p:nvPr/>
        </p:nvCxnSpPr>
        <p:spPr bwMode="gray">
          <a:xfrm>
            <a:off x="329184" y="2020824"/>
            <a:ext cx="8139269" cy="11641"/>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bwMode="gray">
          <a:xfrm>
            <a:off x="634999" y="2462213"/>
            <a:ext cx="3379788" cy="11001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57" name="TextBox 8">
            <a:extLst>
              <a:ext uri="{FF2B5EF4-FFF2-40B4-BE49-F238E27FC236}">
                <a16:creationId xmlns:a16="http://schemas.microsoft.com/office/drawing/2014/main" id="{0C657577-D6D1-3C12-9C56-626BDB83BA4C}"/>
              </a:ext>
            </a:extLst>
          </p:cNvPr>
          <p:cNvSpPr txBox="1"/>
          <p:nvPr/>
        </p:nvSpPr>
        <p:spPr bwMode="gray">
          <a:xfrm>
            <a:off x="8920162" y="1554480"/>
            <a:ext cx="2940695" cy="3762568"/>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a:t>Observations</a:t>
            </a:r>
            <a:endParaRPr lang="en-US" sz="1050" b="1"/>
          </a:p>
          <a:p>
            <a:pPr marL="171450" indent="-171450">
              <a:spcBef>
                <a:spcPts val="600"/>
              </a:spcBef>
              <a:buFont typeface="Arial" panose="020B0604020202020204" pitchFamily="34" charset="0"/>
              <a:buChar char="•"/>
            </a:pPr>
            <a:r>
              <a:rPr lang="en-US" sz="1050" b="1"/>
              <a:t>Energy storage</a:t>
            </a:r>
            <a:r>
              <a:rPr lang="en-US" sz="1050"/>
              <a:t> is essential to achieving significant reductions in fossil fuel use by enabling greater integration of renewable energy sources.</a:t>
            </a:r>
            <a:endParaRPr lang="en-US" sz="1050">
              <a:cs typeface="Arial"/>
            </a:endParaRPr>
          </a:p>
          <a:p>
            <a:pPr marL="171450" indent="-171450">
              <a:spcBef>
                <a:spcPts val="600"/>
              </a:spcBef>
              <a:buFont typeface="Arial" panose="020B0604020202020204" pitchFamily="34" charset="0"/>
              <a:buChar char="•"/>
            </a:pPr>
            <a:r>
              <a:rPr lang="en-US" sz="1050"/>
              <a:t>Energy storage can help balance the variability of renewable energy by </a:t>
            </a:r>
            <a:r>
              <a:rPr lang="en-US" sz="1050" b="1"/>
              <a:t>storing</a:t>
            </a:r>
            <a:r>
              <a:rPr lang="en-US" sz="1050"/>
              <a:t> excess energy and </a:t>
            </a:r>
            <a:r>
              <a:rPr lang="en-US" sz="1050" b="1"/>
              <a:t>releasing</a:t>
            </a:r>
            <a:r>
              <a:rPr lang="en-US" sz="1050"/>
              <a:t> it when needed.</a:t>
            </a:r>
          </a:p>
          <a:p>
            <a:pPr marL="171450" indent="-171450">
              <a:spcBef>
                <a:spcPts val="600"/>
              </a:spcBef>
              <a:buFont typeface="Arial" panose="020B0604020202020204" pitchFamily="34" charset="0"/>
              <a:buChar char="•"/>
            </a:pPr>
            <a:r>
              <a:rPr lang="en-US" sz="1050"/>
              <a:t>Grid operators must invest in modernizing grid infrastructure to handle the </a:t>
            </a:r>
            <a:r>
              <a:rPr lang="en-US" sz="1050" b="1"/>
              <a:t>intermittent nature of renewable energy</a:t>
            </a:r>
            <a:r>
              <a:rPr lang="en-US" sz="1050"/>
              <a:t>, </a:t>
            </a:r>
            <a:r>
              <a:rPr lang="en-US" sz="1050" b="1"/>
              <a:t>reduce congestion</a:t>
            </a:r>
            <a:r>
              <a:rPr lang="en-US" sz="1050"/>
              <a:t>, and </a:t>
            </a:r>
            <a:r>
              <a:rPr lang="en-US" sz="1050" b="1"/>
              <a:t>improve grid flexibility.</a:t>
            </a:r>
          </a:p>
          <a:p>
            <a:pPr marL="171450" indent="-171450">
              <a:spcBef>
                <a:spcPts val="600"/>
              </a:spcBef>
              <a:buFont typeface="Arial" panose="020B0604020202020204" pitchFamily="34" charset="0"/>
              <a:buChar char="•"/>
            </a:pPr>
            <a:r>
              <a:rPr lang="en-US" sz="1050"/>
              <a:t>Timely updates to grid infrastructure and energy storage deployment </a:t>
            </a:r>
            <a:r>
              <a:rPr lang="en-US" sz="1050" b="1"/>
              <a:t>are essential for reducing dependency on coal and natural gas.</a:t>
            </a:r>
            <a:endParaRPr lang="en-US" sz="1050" b="1">
              <a:cs typeface="Arial"/>
            </a:endParaRPr>
          </a:p>
        </p:txBody>
      </p:sp>
      <p:graphicFrame>
        <p:nvGraphicFramePr>
          <p:cNvPr id="5" name="Chart 4">
            <a:extLst>
              <a:ext uri="{FF2B5EF4-FFF2-40B4-BE49-F238E27FC236}">
                <a16:creationId xmlns:a16="http://schemas.microsoft.com/office/drawing/2014/main" id="{920ABB57-8D95-DF02-EFE1-F3E59102EB3A}"/>
              </a:ext>
            </a:extLst>
          </p:cNvPr>
          <p:cNvGraphicFramePr/>
          <p:nvPr>
            <p:custDataLst>
              <p:tags r:id="rId4"/>
            </p:custDataLst>
            <p:extLst>
              <p:ext uri="{D42A27DB-BD31-4B8C-83A1-F6EECF244321}">
                <p14:modId xmlns:p14="http://schemas.microsoft.com/office/powerpoint/2010/main" val="88167565"/>
              </p:ext>
            </p:extLst>
          </p:nvPr>
        </p:nvGraphicFramePr>
        <p:xfrm>
          <a:off x="273050" y="3054350"/>
          <a:ext cx="4260850" cy="3068638"/>
        </p:xfrm>
        <a:graphic>
          <a:graphicData uri="http://schemas.openxmlformats.org/drawingml/2006/chart">
            <c:chart xmlns:c="http://schemas.openxmlformats.org/drawingml/2006/chart" xmlns:r="http://schemas.openxmlformats.org/officeDocument/2006/relationships" r:id="rId28"/>
          </a:graphicData>
        </a:graphic>
      </p:graphicFrame>
      <p:cxnSp>
        <p:nvCxnSpPr>
          <p:cNvPr id="552" name="Straight Connector 551">
            <a:extLst>
              <a:ext uri="{FF2B5EF4-FFF2-40B4-BE49-F238E27FC236}">
                <a16:creationId xmlns:a16="http://schemas.microsoft.com/office/drawing/2014/main" id="{2071519E-CF50-4854-9928-254E0FD657A6}"/>
              </a:ext>
            </a:extLst>
          </p:cNvPr>
          <p:cNvCxnSpPr/>
          <p:nvPr>
            <p:custDataLst>
              <p:tags r:id="rId5"/>
            </p:custDataLst>
          </p:nvPr>
        </p:nvCxnSpPr>
        <p:spPr bwMode="gray">
          <a:xfrm>
            <a:off x="812800" y="2692400"/>
            <a:ext cx="16033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3" name="Straight Connector 552">
            <a:extLst>
              <a:ext uri="{FF2B5EF4-FFF2-40B4-BE49-F238E27FC236}">
                <a16:creationId xmlns:a16="http://schemas.microsoft.com/office/drawing/2014/main" id="{7E8546B8-90EA-8D42-F128-E93AD8CF4537}"/>
              </a:ext>
            </a:extLst>
          </p:cNvPr>
          <p:cNvCxnSpPr/>
          <p:nvPr>
            <p:custDataLst>
              <p:tags r:id="rId6"/>
            </p:custDataLst>
          </p:nvPr>
        </p:nvCxnSpPr>
        <p:spPr bwMode="gray">
          <a:xfrm>
            <a:off x="812800" y="2895600"/>
            <a:ext cx="160338"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4" name="Straight Connector 553">
            <a:extLst>
              <a:ext uri="{FF2B5EF4-FFF2-40B4-BE49-F238E27FC236}">
                <a16:creationId xmlns:a16="http://schemas.microsoft.com/office/drawing/2014/main" id="{456C175F-EBF1-3E33-EB18-B936E5A4AFEF}"/>
              </a:ext>
            </a:extLst>
          </p:cNvPr>
          <p:cNvCxnSpPr/>
          <p:nvPr>
            <p:custDataLst>
              <p:tags r:id="rId7"/>
            </p:custDataLst>
          </p:nvPr>
        </p:nvCxnSpPr>
        <p:spPr bwMode="gray">
          <a:xfrm>
            <a:off x="2647950" y="2692400"/>
            <a:ext cx="160338"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5" name="Straight Connector 554">
            <a:extLst>
              <a:ext uri="{FF2B5EF4-FFF2-40B4-BE49-F238E27FC236}">
                <a16:creationId xmlns:a16="http://schemas.microsoft.com/office/drawing/2014/main" id="{0A315460-11B6-B071-66DC-189B2736A19B}"/>
              </a:ext>
            </a:extLst>
          </p:cNvPr>
          <p:cNvCxnSpPr/>
          <p:nvPr>
            <p:custDataLst>
              <p:tags r:id="rId8"/>
            </p:custDataLst>
          </p:nvPr>
        </p:nvCxnSpPr>
        <p:spPr bwMode="gray">
          <a:xfrm>
            <a:off x="2647950" y="2895600"/>
            <a:ext cx="160338" cy="0"/>
          </a:xfrm>
          <a:prstGeom prst="line">
            <a:avLst/>
          </a:prstGeom>
          <a:ln w="19050"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46"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1033463" y="2620963"/>
            <a:ext cx="1416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Coal (announced pledge)</a:t>
            </a:r>
            <a:endParaRPr lang="en-US"/>
          </a:p>
        </p:txBody>
      </p:sp>
      <p:sp>
        <p:nvSpPr>
          <p:cNvPr id="548"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1033463" y="2824163"/>
            <a:ext cx="15033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Coal (in case of grid delay)</a:t>
            </a:r>
            <a:endParaRPr lang="en-US"/>
          </a:p>
        </p:txBody>
      </p:sp>
      <p:sp>
        <p:nvSpPr>
          <p:cNvPr id="549"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2868614" y="2620963"/>
            <a:ext cx="1387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Gas (announced pledge)</a:t>
            </a:r>
            <a:endParaRPr lang="en-US"/>
          </a:p>
        </p:txBody>
      </p:sp>
      <p:sp>
        <p:nvSpPr>
          <p:cNvPr id="550"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2868613" y="2824163"/>
            <a:ext cx="900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Gas (grid delay)</a:t>
            </a:r>
            <a:endParaRPr lang="en-US"/>
          </a:p>
        </p:txBody>
      </p:sp>
      <p:graphicFrame>
        <p:nvGraphicFramePr>
          <p:cNvPr id="8" name="Chart 7">
            <a:extLst>
              <a:ext uri="{FF2B5EF4-FFF2-40B4-BE49-F238E27FC236}">
                <a16:creationId xmlns:a16="http://schemas.microsoft.com/office/drawing/2014/main" id="{0C6FF75A-E3EF-1773-4202-66CDEBE2A0E8}"/>
              </a:ext>
            </a:extLst>
          </p:cNvPr>
          <p:cNvGraphicFramePr/>
          <p:nvPr>
            <p:custDataLst>
              <p:tags r:id="rId13"/>
            </p:custDataLst>
            <p:extLst>
              <p:ext uri="{D42A27DB-BD31-4B8C-83A1-F6EECF244321}">
                <p14:modId xmlns:p14="http://schemas.microsoft.com/office/powerpoint/2010/main" val="3507927792"/>
              </p:ext>
            </p:extLst>
          </p:nvPr>
        </p:nvGraphicFramePr>
        <p:xfrm>
          <a:off x="4392613" y="3067050"/>
          <a:ext cx="4429125" cy="3055938"/>
        </p:xfrm>
        <a:graphic>
          <a:graphicData uri="http://schemas.openxmlformats.org/drawingml/2006/chart">
            <c:chart xmlns:c="http://schemas.openxmlformats.org/drawingml/2006/chart" xmlns:r="http://schemas.openxmlformats.org/officeDocument/2006/relationships" r:id="rId29"/>
          </a:graphicData>
        </a:graphic>
      </p:graphicFrame>
      <p:cxnSp>
        <p:nvCxnSpPr>
          <p:cNvPr id="675" name="Straight Connector 674">
            <a:extLst>
              <a:ext uri="{FF2B5EF4-FFF2-40B4-BE49-F238E27FC236}">
                <a16:creationId xmlns:a16="http://schemas.microsoft.com/office/drawing/2014/main" id="{99E3BDBF-1BD7-5E35-9BAE-C7948BBA54A7}"/>
              </a:ext>
            </a:extLst>
          </p:cNvPr>
          <p:cNvCxnSpPr/>
          <p:nvPr>
            <p:custDataLst>
              <p:tags r:id="rId14"/>
            </p:custDataLst>
          </p:nvPr>
        </p:nvCxnSpPr>
        <p:spPr bwMode="gray">
          <a:xfrm>
            <a:off x="4937125" y="2692400"/>
            <a:ext cx="16033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78" name="Straight Connector 677">
            <a:extLst>
              <a:ext uri="{FF2B5EF4-FFF2-40B4-BE49-F238E27FC236}">
                <a16:creationId xmlns:a16="http://schemas.microsoft.com/office/drawing/2014/main" id="{8A13A26E-EBA2-2DEE-04A9-7DB456A58DBD}"/>
              </a:ext>
            </a:extLst>
          </p:cNvPr>
          <p:cNvCxnSpPr/>
          <p:nvPr>
            <p:custDataLst>
              <p:tags r:id="rId15"/>
            </p:custDataLst>
          </p:nvPr>
        </p:nvCxnSpPr>
        <p:spPr bwMode="gray">
          <a:xfrm>
            <a:off x="4937125" y="2895600"/>
            <a:ext cx="160338"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90" name="Text Placeholder 10">
            <a:extLst>
              <a:ext uri="{FF2B5EF4-FFF2-40B4-BE49-F238E27FC236}">
                <a16:creationId xmlns:a16="http://schemas.microsoft.com/office/drawing/2014/main" id="{54144EED-5AD2-E9F4-5626-135014699DDC}"/>
              </a:ext>
            </a:extLst>
          </p:cNvPr>
          <p:cNvSpPr>
            <a:spLocks noGrp="1"/>
          </p:cNvSpPr>
          <p:nvPr>
            <p:custDataLst>
              <p:tags r:id="rId16"/>
            </p:custDataLst>
          </p:nvPr>
        </p:nvSpPr>
        <p:spPr bwMode="auto">
          <a:xfrm>
            <a:off x="5157788" y="2620963"/>
            <a:ext cx="2025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Solar and wind (announced pledge) </a:t>
            </a:r>
            <a:endParaRPr lang="en-US">
              <a:ea typeface="+mn-lt"/>
              <a:cs typeface="+mn-lt"/>
            </a:endParaRPr>
          </a:p>
        </p:txBody>
      </p:sp>
      <p:sp>
        <p:nvSpPr>
          <p:cNvPr id="591" name="Text Placeholder 10">
            <a:extLst>
              <a:ext uri="{FF2B5EF4-FFF2-40B4-BE49-F238E27FC236}">
                <a16:creationId xmlns:a16="http://schemas.microsoft.com/office/drawing/2014/main" id="{EE3AF95A-11CD-EB9A-A519-CC5A95DF7ACC}"/>
              </a:ext>
            </a:extLst>
          </p:cNvPr>
          <p:cNvSpPr>
            <a:spLocks noGrp="1"/>
          </p:cNvSpPr>
          <p:nvPr>
            <p:custDataLst>
              <p:tags r:id="rId17"/>
            </p:custDataLst>
          </p:nvPr>
        </p:nvSpPr>
        <p:spPr bwMode="auto">
          <a:xfrm>
            <a:off x="5157788" y="2824163"/>
            <a:ext cx="2112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ea typeface="+mn-lt"/>
                <a:cs typeface="+mn-lt"/>
              </a:rPr>
              <a:t>Solar and wind (in case of grid delay) </a:t>
            </a:r>
            <a:endParaRPr lang="en-US">
              <a:ea typeface="+mn-lt"/>
              <a:cs typeface="+mn-lt"/>
            </a:endParaRPr>
          </a:p>
        </p:txBody>
      </p:sp>
      <p:sp>
        <p:nvSpPr>
          <p:cNvPr id="29" name="TextBox 28">
            <a:extLst>
              <a:ext uri="{FF2B5EF4-FFF2-40B4-BE49-F238E27FC236}">
                <a16:creationId xmlns:a16="http://schemas.microsoft.com/office/drawing/2014/main" id="{2525FCB7-4EF0-D705-5684-40EB5FAD5A21}"/>
              </a:ext>
            </a:extLst>
          </p:cNvPr>
          <p:cNvSpPr txBox="1"/>
          <p:nvPr/>
        </p:nvSpPr>
        <p:spPr bwMode="gray">
          <a:xfrm>
            <a:off x="361220" y="2204023"/>
            <a:ext cx="3206229" cy="257369"/>
          </a:xfrm>
          <a:prstGeom prst="rect">
            <a:avLst/>
          </a:prstGeom>
          <a:noFill/>
        </p:spPr>
        <p:txBody>
          <a:bodyPr wrap="square" lIns="36000" tIns="36000" rIns="36000" bIns="36000" rtlCol="0">
            <a:spAutoFit/>
          </a:bodyPr>
          <a:lstStyle/>
          <a:p>
            <a:pPr marL="0" indent="0">
              <a:buNone/>
            </a:pPr>
            <a:r>
              <a:rPr lang="en-US" sz="1200" b="1"/>
              <a:t>Coal and gas transition</a:t>
            </a:r>
            <a:r>
              <a:rPr lang="en-US" sz="1200"/>
              <a:t>, EJ</a:t>
            </a:r>
            <a:r>
              <a:rPr lang="en-US" sz="1200" baseline="30000"/>
              <a:t>1</a:t>
            </a:r>
            <a:endParaRPr lang="en-US" sz="1200"/>
          </a:p>
        </p:txBody>
      </p:sp>
      <p:cxnSp>
        <p:nvCxnSpPr>
          <p:cNvPr id="31" name="Straight Connector 30">
            <a:extLst>
              <a:ext uri="{FF2B5EF4-FFF2-40B4-BE49-F238E27FC236}">
                <a16:creationId xmlns:a16="http://schemas.microsoft.com/office/drawing/2014/main" id="{6D01EFEB-936C-DFC5-4710-0017A8AAE58E}"/>
              </a:ext>
            </a:extLst>
          </p:cNvPr>
          <p:cNvCxnSpPr/>
          <p:nvPr/>
        </p:nvCxnSpPr>
        <p:spPr bwMode="gray">
          <a:xfrm>
            <a:off x="329205" y="2462213"/>
            <a:ext cx="390386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4BD4842-CA55-661A-130D-3600F58F73A2}"/>
              </a:ext>
            </a:extLst>
          </p:cNvPr>
          <p:cNvSpPr txBox="1"/>
          <p:nvPr/>
        </p:nvSpPr>
        <p:spPr bwMode="gray">
          <a:xfrm>
            <a:off x="4479036" y="2204023"/>
            <a:ext cx="4260850" cy="257369"/>
          </a:xfrm>
          <a:prstGeom prst="rect">
            <a:avLst/>
          </a:prstGeom>
          <a:noFill/>
        </p:spPr>
        <p:txBody>
          <a:bodyPr wrap="square" lIns="36000" tIns="36000" rIns="36000" bIns="36000" rtlCol="0">
            <a:spAutoFit/>
          </a:bodyPr>
          <a:lstStyle/>
          <a:p>
            <a:pPr marL="0" indent="0">
              <a:buNone/>
            </a:pPr>
            <a:r>
              <a:rPr lang="en-US" sz="1200" b="1"/>
              <a:t>Share of solar and wind in total generation capacity</a:t>
            </a:r>
            <a:r>
              <a:rPr lang="en-US" sz="1200"/>
              <a:t>, %</a:t>
            </a:r>
          </a:p>
        </p:txBody>
      </p:sp>
      <p:cxnSp>
        <p:nvCxnSpPr>
          <p:cNvPr id="60" name="Straight Connector 59">
            <a:extLst>
              <a:ext uri="{FF2B5EF4-FFF2-40B4-BE49-F238E27FC236}">
                <a16:creationId xmlns:a16="http://schemas.microsoft.com/office/drawing/2014/main" id="{C9833797-1B7B-2B62-C922-E42D334486B0}"/>
              </a:ext>
            </a:extLst>
          </p:cNvPr>
          <p:cNvCxnSpPr>
            <a:cxnSpLocks/>
          </p:cNvCxnSpPr>
          <p:nvPr/>
        </p:nvCxnSpPr>
        <p:spPr bwMode="gray">
          <a:xfrm>
            <a:off x="4501885" y="2462213"/>
            <a:ext cx="396658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1600" b="1">
                <a:solidFill>
                  <a:schemeClr val="bg1"/>
                </a:solidFill>
              </a:rPr>
              <a:t>Utility</a:t>
            </a:r>
          </a:p>
        </p:txBody>
      </p:sp>
    </p:spTree>
    <p:custDataLst>
      <p:tags r:id="rId1"/>
    </p:custDataLst>
    <p:extLst>
      <p:ext uri="{BB962C8B-B14F-4D97-AF65-F5344CB8AC3E}">
        <p14:creationId xmlns:p14="http://schemas.microsoft.com/office/powerpoint/2010/main" val="294981817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D1A53E8-1E38-AAE8-DBFE-EA09278F0F2B}"/>
              </a:ext>
            </a:extLst>
          </p:cNvPr>
          <p:cNvGraphicFramePr>
            <a:graphicFrameLocks noChangeAspect="1"/>
          </p:cNvGraphicFramePr>
          <p:nvPr>
            <p:custDataLst>
              <p:tags r:id="rId1"/>
            </p:custDataLst>
            <p:extLst>
              <p:ext uri="{D42A27DB-BD31-4B8C-83A1-F6EECF244321}">
                <p14:modId xmlns:p14="http://schemas.microsoft.com/office/powerpoint/2010/main" val="42252181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7" name="think-cell data - do not delete" hidden="1">
                        <a:extLst>
                          <a:ext uri="{FF2B5EF4-FFF2-40B4-BE49-F238E27FC236}">
                            <a16:creationId xmlns:a16="http://schemas.microsoft.com/office/drawing/2014/main" id="{AD1A53E8-1E38-AAE8-DBFE-EA09278F0F2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2D2B7FF-32E9-CA80-A62C-25A8757C4413}"/>
              </a:ext>
            </a:extLst>
          </p:cNvPr>
          <p:cNvSpPr>
            <a:spLocks noGrp="1"/>
          </p:cNvSpPr>
          <p:nvPr>
            <p:ph type="title"/>
          </p:nvPr>
        </p:nvSpPr>
        <p:spPr/>
        <p:txBody>
          <a:bodyPr vert="horz">
            <a:normAutofit/>
          </a:bodyPr>
          <a:lstStyle/>
          <a:p>
            <a:r>
              <a:rPr lang="en-US" err="1"/>
              <a:t>LiSB</a:t>
            </a:r>
            <a:r>
              <a:rPr lang="en-US"/>
              <a:t> polysulfide shuffle effect </a:t>
            </a:r>
          </a:p>
        </p:txBody>
      </p:sp>
      <p:sp>
        <p:nvSpPr>
          <p:cNvPr id="25" name="btfpNotesBox962619">
            <a:extLst>
              <a:ext uri="{FF2B5EF4-FFF2-40B4-BE49-F238E27FC236}">
                <a16:creationId xmlns:a16="http://schemas.microsoft.com/office/drawing/2014/main" id="{9E484C3E-3A01-B0BC-898A-AB7008D26A1C}"/>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6"/>
              </a:rPr>
              <a:t>Nature, Recent advancements and challenges in deploying lithium sulfur batteries as economical energy storage devices</a:t>
            </a:r>
            <a:r>
              <a:rPr lang="en-US" sz="800" dirty="0">
                <a:solidFill>
                  <a:srgbClr val="000000"/>
                </a:solidFill>
              </a:rPr>
              <a:t> (2023).</a:t>
            </a:r>
            <a:endParaRPr lang="en-US"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dirty="0">
              <a:solidFill>
                <a:srgbClr val="000000"/>
              </a:solidFill>
              <a:cs typeface="Arial"/>
            </a:endParaRPr>
          </a:p>
        </p:txBody>
      </p:sp>
      <p:pic>
        <p:nvPicPr>
          <p:cNvPr id="14" name="Picture 13">
            <a:extLst>
              <a:ext uri="{FF2B5EF4-FFF2-40B4-BE49-F238E27FC236}">
                <a16:creationId xmlns:a16="http://schemas.microsoft.com/office/drawing/2014/main" id="{D7B9B8C8-A8BF-CF82-F8CA-B33FFF823E05}"/>
              </a:ext>
            </a:extLst>
          </p:cNvPr>
          <p:cNvPicPr>
            <a:picLocks noChangeAspect="1"/>
          </p:cNvPicPr>
          <p:nvPr/>
        </p:nvPicPr>
        <p:blipFill>
          <a:blip r:embed="rId10"/>
          <a:stretch>
            <a:fillRect/>
          </a:stretch>
        </p:blipFill>
        <p:spPr>
          <a:xfrm>
            <a:off x="2160232" y="1728927"/>
            <a:ext cx="7871536" cy="3542190"/>
          </a:xfrm>
          <a:prstGeom prst="rect">
            <a:avLst/>
          </a:prstGeom>
        </p:spPr>
      </p:pic>
      <p:sp>
        <p:nvSpPr>
          <p:cNvPr id="2" name="Rectangle 1">
            <a:hlinkClick r:id="rId11" action="ppaction://hlinksldjump"/>
            <a:extLst>
              <a:ext uri="{FF2B5EF4-FFF2-40B4-BE49-F238E27FC236}">
                <a16:creationId xmlns:a16="http://schemas.microsoft.com/office/drawing/2014/main" id="{CCF96FEE-A61B-3CF5-7B94-31F9ED51DFF5}"/>
              </a:ext>
            </a:extLst>
          </p:cNvPr>
          <p:cNvSpPr/>
          <p:nvPr/>
        </p:nvSpPr>
        <p:spPr bwMode="gray">
          <a:xfrm>
            <a:off x="10884532" y="5877272"/>
            <a:ext cx="977268" cy="39604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a:solidFill>
                  <a:schemeClr val="tx1"/>
                </a:solidFill>
              </a:rPr>
              <a:t>BACK</a:t>
            </a:r>
          </a:p>
        </p:txBody>
      </p:sp>
    </p:spTree>
    <p:extLst>
      <p:ext uri="{BB962C8B-B14F-4D97-AF65-F5344CB8AC3E}">
        <p14:creationId xmlns:p14="http://schemas.microsoft.com/office/powerpoint/2010/main" val="49146991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extLst>
              <p:ext uri="{D42A27DB-BD31-4B8C-83A1-F6EECF244321}">
                <p14:modId xmlns:p14="http://schemas.microsoft.com/office/powerpoint/2010/main" val="42188167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3" imgW="7772400" imgH="10058400" progId="TCLayout.ActiveDocument.1">
                  <p:embed/>
                </p:oleObj>
              </mc:Choice>
              <mc:Fallback>
                <p:oleObj name="think-cell Slide" r:id="rId33"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34"/>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p:txBody>
          <a:bodyPr vert="horz">
            <a:noAutofit/>
          </a:bodyPr>
          <a:lstStyle/>
          <a:p>
            <a:r>
              <a:rPr lang="en-US"/>
              <a:t>In China, state support is driving force behind completion of </a:t>
            </a:r>
            <a:r>
              <a:rPr lang="en-US" err="1"/>
              <a:t>Fengning</a:t>
            </a:r>
            <a:r>
              <a:rPr lang="en-US"/>
              <a:t> pumped storage power station</a:t>
            </a:r>
          </a:p>
        </p:txBody>
      </p:sp>
      <p:sp>
        <p:nvSpPr>
          <p:cNvPr id="11" name="TextBox 8">
            <a:extLst>
              <a:ext uri="{FF2B5EF4-FFF2-40B4-BE49-F238E27FC236}">
                <a16:creationId xmlns:a16="http://schemas.microsoft.com/office/drawing/2014/main" id="{80029B64-E955-0EEC-25E5-2F1CFF679E99}"/>
              </a:ext>
            </a:extLst>
          </p:cNvPr>
          <p:cNvSpPr txBox="1"/>
          <p:nvPr/>
        </p:nvSpPr>
        <p:spPr bwMode="gray">
          <a:xfrm>
            <a:off x="6996100" y="1554480"/>
            <a:ext cx="4871628" cy="4154984"/>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dirty="0"/>
              <a:t>Observations</a:t>
            </a:r>
          </a:p>
          <a:p>
            <a:pPr marL="285750" indent="-285750">
              <a:spcAft>
                <a:spcPts val="600"/>
              </a:spcAft>
              <a:buFont typeface="Arial" panose="020B0604020202020204" pitchFamily="34" charset="0"/>
              <a:buChar char="•"/>
            </a:pPr>
            <a:r>
              <a:rPr lang="en-US" sz="1050" b="1" dirty="0">
                <a:solidFill>
                  <a:srgbClr val="000000"/>
                </a:solidFill>
                <a:ea typeface="+mn-lt"/>
                <a:cs typeface="+mn-lt"/>
              </a:rPr>
              <a:t>China </a:t>
            </a:r>
            <a:r>
              <a:rPr lang="en-US" sz="1050" dirty="0">
                <a:solidFill>
                  <a:srgbClr val="000000"/>
                </a:solidFill>
                <a:ea typeface="+mn-lt"/>
                <a:cs typeface="+mn-lt"/>
              </a:rPr>
              <a:t>has set a new global benchmark with the completion of its </a:t>
            </a:r>
            <a:r>
              <a:rPr lang="en-US" sz="1050" dirty="0" err="1">
                <a:solidFill>
                  <a:srgbClr val="000000"/>
                </a:solidFill>
                <a:ea typeface="+mn-lt"/>
                <a:cs typeface="+mn-lt"/>
              </a:rPr>
              <a:t>Fengning</a:t>
            </a:r>
            <a:r>
              <a:rPr lang="en-US" sz="1050" dirty="0">
                <a:solidFill>
                  <a:srgbClr val="000000"/>
                </a:solidFill>
                <a:ea typeface="+mn-lt"/>
                <a:cs typeface="+mn-lt"/>
              </a:rPr>
              <a:t> Pumped Storage Power Station, </a:t>
            </a:r>
            <a:r>
              <a:rPr lang="en-US" sz="1050" b="1" dirty="0">
                <a:solidFill>
                  <a:srgbClr val="000000"/>
                </a:solidFill>
                <a:ea typeface="+mn-lt"/>
                <a:cs typeface="+mn-lt"/>
              </a:rPr>
              <a:t>the largest of its kind in the world</a:t>
            </a:r>
            <a:r>
              <a:rPr lang="en-US" sz="1050" dirty="0">
                <a:solidFill>
                  <a:srgbClr val="000000"/>
                </a:solidFill>
                <a:ea typeface="+mn-lt"/>
                <a:cs typeface="+mn-lt"/>
              </a:rPr>
              <a:t>. </a:t>
            </a:r>
          </a:p>
          <a:p>
            <a:pPr marL="285750" indent="-285750">
              <a:spcAft>
                <a:spcPts val="600"/>
              </a:spcAft>
              <a:buFont typeface="Arial" panose="020B0604020202020204" pitchFamily="34" charset="0"/>
              <a:buChar char="•"/>
            </a:pPr>
            <a:r>
              <a:rPr lang="en-US" sz="1050" dirty="0">
                <a:solidFill>
                  <a:srgbClr val="000000"/>
                </a:solidFill>
                <a:ea typeface="+mn-lt"/>
                <a:cs typeface="+mn-lt"/>
              </a:rPr>
              <a:t>Located in Hebei province, this facility has a total installed capacity of 3.6 GW and is operated by the </a:t>
            </a:r>
            <a:r>
              <a:rPr lang="en-US" sz="1050" b="1" dirty="0">
                <a:solidFill>
                  <a:srgbClr val="000000"/>
                </a:solidFill>
                <a:ea typeface="+mn-lt"/>
                <a:cs typeface="+mn-lt"/>
              </a:rPr>
              <a:t>State Grid Corporation of China</a:t>
            </a:r>
            <a:r>
              <a:rPr lang="en-US" sz="1050" dirty="0">
                <a:solidFill>
                  <a:srgbClr val="000000"/>
                </a:solidFill>
                <a:ea typeface="+mn-lt"/>
                <a:cs typeface="+mn-lt"/>
              </a:rPr>
              <a:t>.</a:t>
            </a:r>
          </a:p>
          <a:p>
            <a:pPr marL="285750" indent="-285750">
              <a:spcAft>
                <a:spcPts val="600"/>
              </a:spcAft>
              <a:buFont typeface="Arial" panose="020B0604020202020204" pitchFamily="34" charset="0"/>
              <a:buChar char="•"/>
            </a:pPr>
            <a:r>
              <a:rPr lang="en-US" sz="1050" dirty="0"/>
              <a:t>State support enables China to overcome infrastructural, financial, regulatory, and environmental barriers, driving projects like the </a:t>
            </a:r>
            <a:r>
              <a:rPr lang="en-US" sz="1050" dirty="0" err="1"/>
              <a:t>Fengning</a:t>
            </a:r>
            <a:r>
              <a:rPr lang="en-US" sz="1050" dirty="0"/>
              <a:t> station to successful completion</a:t>
            </a:r>
            <a:endParaRPr lang="en-US" sz="1050" b="1" dirty="0">
              <a:solidFill>
                <a:srgbClr val="000000"/>
              </a:solidFill>
              <a:ea typeface="+mn-lt"/>
              <a:cs typeface="+mn-lt"/>
            </a:endParaRPr>
          </a:p>
          <a:p>
            <a:pPr marL="285750" indent="-285750">
              <a:spcAft>
                <a:spcPts val="600"/>
              </a:spcAft>
              <a:buFont typeface="Arial" panose="020B0604020202020204" pitchFamily="34" charset="0"/>
              <a:buChar char="•"/>
            </a:pPr>
            <a:r>
              <a:rPr lang="en-US" sz="1050" dirty="0">
                <a:solidFill>
                  <a:srgbClr val="000000"/>
                </a:solidFill>
                <a:ea typeface="+mn-lt"/>
                <a:cs typeface="+mn-lt"/>
              </a:rPr>
              <a:t>The project reached completion on </a:t>
            </a:r>
            <a:r>
              <a:rPr lang="en-US" sz="1050" b="1" dirty="0">
                <a:solidFill>
                  <a:srgbClr val="000000"/>
                </a:solidFill>
                <a:ea typeface="+mn-lt"/>
                <a:cs typeface="+mn-lt"/>
              </a:rPr>
              <a:t>August 11, 2024, </a:t>
            </a:r>
            <a:r>
              <a:rPr lang="en-US" sz="1050" dirty="0">
                <a:solidFill>
                  <a:srgbClr val="000000"/>
                </a:solidFill>
                <a:ea typeface="+mn-lt"/>
                <a:cs typeface="+mn-lt"/>
              </a:rPr>
              <a:t>with the operation of the 12th and final reversible turbine unit.</a:t>
            </a:r>
          </a:p>
          <a:p>
            <a:pPr marL="285750" indent="-285750">
              <a:spcAft>
                <a:spcPts val="600"/>
              </a:spcAft>
              <a:buFont typeface="Arial" panose="020B0604020202020204" pitchFamily="34" charset="0"/>
              <a:buChar char="•"/>
            </a:pPr>
            <a:r>
              <a:rPr lang="en-US" sz="1050" dirty="0">
                <a:solidFill>
                  <a:srgbClr val="000000"/>
                </a:solidFill>
                <a:ea typeface="+mn-lt"/>
                <a:cs typeface="+mn-lt"/>
              </a:rPr>
              <a:t>Construction on the station began in </a:t>
            </a:r>
            <a:r>
              <a:rPr lang="en-US" sz="1050" b="1" dirty="0">
                <a:solidFill>
                  <a:srgbClr val="000000"/>
                </a:solidFill>
                <a:ea typeface="+mn-lt"/>
                <a:cs typeface="+mn-lt"/>
              </a:rPr>
              <a:t>June 2013</a:t>
            </a:r>
            <a:r>
              <a:rPr lang="en-US" sz="1050" dirty="0">
                <a:solidFill>
                  <a:srgbClr val="000000"/>
                </a:solidFill>
                <a:ea typeface="+mn-lt"/>
                <a:cs typeface="+mn-lt"/>
              </a:rPr>
              <a:t>, with </a:t>
            </a:r>
            <a:r>
              <a:rPr lang="en-US" sz="1050" dirty="0" err="1">
                <a:solidFill>
                  <a:srgbClr val="000000"/>
                </a:solidFill>
                <a:ea typeface="+mn-lt"/>
                <a:cs typeface="+mn-lt"/>
              </a:rPr>
              <a:t>Gezhouba</a:t>
            </a:r>
            <a:r>
              <a:rPr lang="en-US" sz="1050" dirty="0">
                <a:solidFill>
                  <a:srgbClr val="000000"/>
                </a:solidFill>
                <a:ea typeface="+mn-lt"/>
                <a:cs typeface="+mn-lt"/>
              </a:rPr>
              <a:t> Group securing the main construction contract in April 2014.</a:t>
            </a:r>
          </a:p>
          <a:p>
            <a:pPr marL="285750" indent="-285750">
              <a:spcAft>
                <a:spcPts val="600"/>
              </a:spcAft>
              <a:buFont typeface="Arial" panose="020B0604020202020204" pitchFamily="34" charset="0"/>
              <a:buChar char="•"/>
            </a:pPr>
            <a:r>
              <a:rPr lang="en-US" sz="1050" dirty="0">
                <a:solidFill>
                  <a:srgbClr val="000000"/>
                </a:solidFill>
                <a:ea typeface="+mn-lt"/>
                <a:cs typeface="+mn-lt"/>
              </a:rPr>
              <a:t>The project was built </a:t>
            </a:r>
            <a:r>
              <a:rPr lang="en-US" sz="1050" b="1" dirty="0">
                <a:solidFill>
                  <a:srgbClr val="000000"/>
                </a:solidFill>
                <a:ea typeface="+mn-lt"/>
                <a:cs typeface="+mn-lt"/>
              </a:rPr>
              <a:t>in two phases</a:t>
            </a:r>
            <a:r>
              <a:rPr lang="en-US" sz="1050" dirty="0">
                <a:solidFill>
                  <a:srgbClr val="000000"/>
                </a:solidFill>
                <a:ea typeface="+mn-lt"/>
                <a:cs typeface="+mn-lt"/>
              </a:rPr>
              <a:t>, each involving six 300 MW reversible pump turbine units.</a:t>
            </a:r>
          </a:p>
          <a:p>
            <a:pPr marL="285750" indent="-285750">
              <a:spcAft>
                <a:spcPts val="600"/>
              </a:spcAft>
              <a:buFont typeface="Arial" panose="020B0604020202020204" pitchFamily="34" charset="0"/>
              <a:buChar char="•"/>
            </a:pPr>
            <a:r>
              <a:rPr lang="en-US" sz="1050" dirty="0">
                <a:solidFill>
                  <a:srgbClr val="000000"/>
                </a:solidFill>
                <a:ea typeface="+mn-lt"/>
                <a:cs typeface="+mn-lt"/>
              </a:rPr>
              <a:t>The </a:t>
            </a:r>
            <a:r>
              <a:rPr lang="en-US" sz="1050" dirty="0" err="1">
                <a:solidFill>
                  <a:srgbClr val="000000"/>
                </a:solidFill>
                <a:ea typeface="+mn-lt"/>
                <a:cs typeface="+mn-lt"/>
              </a:rPr>
              <a:t>Fengning</a:t>
            </a:r>
            <a:r>
              <a:rPr lang="en-US" sz="1050" dirty="0">
                <a:solidFill>
                  <a:srgbClr val="000000"/>
                </a:solidFill>
                <a:ea typeface="+mn-lt"/>
                <a:cs typeface="+mn-lt"/>
              </a:rPr>
              <a:t> plant now surpasses the </a:t>
            </a:r>
            <a:r>
              <a:rPr lang="en-US" sz="1050" b="1" dirty="0">
                <a:solidFill>
                  <a:srgbClr val="000000"/>
                </a:solidFill>
                <a:ea typeface="+mn-lt"/>
                <a:cs typeface="+mn-lt"/>
              </a:rPr>
              <a:t>Bath County project in the U.S. </a:t>
            </a:r>
            <a:r>
              <a:rPr lang="en-US" sz="1050" dirty="0">
                <a:solidFill>
                  <a:srgbClr val="000000"/>
                </a:solidFill>
                <a:ea typeface="+mn-lt"/>
                <a:cs typeface="+mn-lt"/>
              </a:rPr>
              <a:t>as the </a:t>
            </a:r>
            <a:r>
              <a:rPr lang="en-US" sz="1050" b="1" dirty="0">
                <a:solidFill>
                  <a:srgbClr val="000000"/>
                </a:solidFill>
                <a:ea typeface="+mn-lt"/>
                <a:cs typeface="+mn-lt"/>
              </a:rPr>
              <a:t>largest pumped hydro station worldwide in terms of capacity</a:t>
            </a:r>
            <a:r>
              <a:rPr lang="en-US" sz="1050" dirty="0">
                <a:solidFill>
                  <a:srgbClr val="000000"/>
                </a:solidFill>
                <a:ea typeface="+mn-lt"/>
                <a:cs typeface="+mn-lt"/>
              </a:rPr>
              <a:t>.</a:t>
            </a:r>
          </a:p>
          <a:p>
            <a:pPr marL="285750" indent="-285750">
              <a:spcAft>
                <a:spcPts val="600"/>
              </a:spcAft>
              <a:buFont typeface="Arial" panose="020B0604020202020204" pitchFamily="34" charset="0"/>
              <a:buChar char="•"/>
            </a:pPr>
            <a:r>
              <a:rPr lang="en-US" sz="1050" dirty="0">
                <a:solidFill>
                  <a:srgbClr val="000000"/>
                </a:solidFill>
                <a:ea typeface="+mn-lt"/>
                <a:cs typeface="+mn-lt"/>
              </a:rPr>
              <a:t>With the </a:t>
            </a:r>
            <a:r>
              <a:rPr lang="en-US" sz="1050" dirty="0" err="1">
                <a:solidFill>
                  <a:srgbClr val="000000"/>
                </a:solidFill>
                <a:ea typeface="+mn-lt"/>
                <a:cs typeface="+mn-lt"/>
              </a:rPr>
              <a:t>Fenining</a:t>
            </a:r>
            <a:r>
              <a:rPr lang="en-US" sz="1050" dirty="0">
                <a:solidFill>
                  <a:srgbClr val="000000"/>
                </a:solidFill>
                <a:ea typeface="+mn-lt"/>
                <a:cs typeface="+mn-lt"/>
              </a:rPr>
              <a:t> station now online, China is on track to expand its pumped storage capacity </a:t>
            </a:r>
            <a:r>
              <a:rPr lang="en-US" sz="1050" b="1" dirty="0">
                <a:solidFill>
                  <a:srgbClr val="000000"/>
                </a:solidFill>
                <a:ea typeface="+mn-lt"/>
                <a:cs typeface="+mn-lt"/>
              </a:rPr>
              <a:t>to 80 GW by 2027</a:t>
            </a:r>
            <a:r>
              <a:rPr lang="en-US" sz="1050" dirty="0">
                <a:solidFill>
                  <a:srgbClr val="000000"/>
                </a:solidFill>
                <a:ea typeface="+mn-lt"/>
                <a:cs typeface="+mn-lt"/>
              </a:rPr>
              <a:t>. </a:t>
            </a:r>
          </a:p>
        </p:txBody>
      </p:sp>
      <p:sp>
        <p:nvSpPr>
          <p:cNvPr id="12" name="btfpNotesBox962619">
            <a:extLst>
              <a:ext uri="{FF2B5EF4-FFF2-40B4-BE49-F238E27FC236}">
                <a16:creationId xmlns:a16="http://schemas.microsoft.com/office/drawing/2014/main" id="{AED9776B-2FB8-5EB8-0A9F-631889EC4260}"/>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35"/>
              </a:rPr>
              <a:t>IHA, China's Fengning Station</a:t>
            </a:r>
            <a:r>
              <a:rPr lang="en-US" sz="800" dirty="0">
                <a:solidFill>
                  <a:srgbClr val="000000"/>
                </a:solidFill>
              </a:rPr>
              <a:t> (2024); </a:t>
            </a:r>
            <a:r>
              <a:rPr lang="en-US" sz="800" dirty="0">
                <a:solidFill>
                  <a:srgbClr val="000000"/>
                </a:solidFill>
                <a:hlinkClick r:id="rId36">
                  <a:extLst>
                    <a:ext uri="{A12FA001-AC4F-418D-AE19-62706E023703}">
                      <ahyp:hlinkClr xmlns:ahyp="http://schemas.microsoft.com/office/drawing/2018/hyperlinkcolor" val="tx"/>
                    </a:ext>
                  </a:extLst>
                </a:hlinkClick>
              </a:rPr>
              <a:t>GEM</a:t>
            </a:r>
            <a:r>
              <a:rPr lang="en-US" sz="800" dirty="0">
                <a:solidFill>
                  <a:srgbClr val="000000"/>
                </a:solidFill>
                <a:hlinkClick r:id="rId36"/>
              </a:rPr>
              <a:t>, Led by China, Eastern Asia can meet key target for pumped </a:t>
            </a:r>
            <a:r>
              <a:rPr lang="en-US" sz="800" dirty="0">
                <a:solidFill>
                  <a:srgbClr val="000000"/>
                </a:solidFill>
                <a:hlinkClick r:id="rId36">
                  <a:extLst>
                    <a:ext uri="{A12FA001-AC4F-418D-AE19-62706E023703}">
                      <ahyp:hlinkClr xmlns:ahyp="http://schemas.microsoft.com/office/drawing/2018/hyperlinkcolor" val="tx"/>
                    </a:ext>
                  </a:extLst>
                </a:hlinkClick>
              </a:rPr>
              <a:t>storage</a:t>
            </a:r>
            <a:r>
              <a:rPr lang="en-US" sz="800" dirty="0">
                <a:solidFill>
                  <a:srgbClr val="000000"/>
                </a:solidFill>
              </a:rPr>
              <a:t> (2023).</a:t>
            </a:r>
            <a:endParaRPr lang="en-US" sz="800" dirty="0">
              <a:solidFill>
                <a:srgbClr val="000000"/>
              </a:solidFill>
              <a:ea typeface="+mn-lt"/>
              <a:cs typeface="+mn-lt"/>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7"/>
              </a:rPr>
              <a:t>Gernot Wagner</a:t>
            </a:r>
            <a:r>
              <a:rPr lang="en-US" sz="800" dirty="0">
                <a:solidFill>
                  <a:srgbClr val="000000"/>
                </a:solidFill>
              </a:rPr>
              <a:t>. </a:t>
            </a:r>
            <a:r>
              <a:rPr lang="en-US" sz="800" dirty="0">
                <a:solidFill>
                  <a:srgbClr val="000000"/>
                </a:solidFill>
                <a:hlinkClick r:id="rId3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9"/>
              </a:rPr>
              <a:t>Storing Energy</a:t>
            </a:r>
            <a:r>
              <a:rPr lang="en-US" sz="800" dirty="0">
                <a:solidFill>
                  <a:srgbClr val="000000"/>
                </a:solidFill>
              </a:rPr>
              <a:t>” (4 March 2025). </a:t>
            </a:r>
            <a:endParaRPr lang="en-US" sz="800" dirty="0">
              <a:solidFill>
                <a:srgbClr val="000000"/>
              </a:solidFill>
              <a:cs typeface="Arial"/>
            </a:endParaRPr>
          </a:p>
        </p:txBody>
      </p:sp>
      <p:cxnSp>
        <p:nvCxnSpPr>
          <p:cNvPr id="63" name="Straight Connector 62">
            <a:extLst>
              <a:ext uri="{FF2B5EF4-FFF2-40B4-BE49-F238E27FC236}">
                <a16:creationId xmlns:a16="http://schemas.microsoft.com/office/drawing/2014/main" id="{C9851D70-53B8-A58A-8528-B832969E587A}"/>
              </a:ext>
            </a:extLst>
          </p:cNvPr>
          <p:cNvCxnSpPr/>
          <p:nvPr>
            <p:custDataLst>
              <p:tags r:id="rId3"/>
            </p:custDataLst>
          </p:nvPr>
        </p:nvCxnSpPr>
        <p:spPr bwMode="auto">
          <a:xfrm>
            <a:off x="882651" y="2711450"/>
            <a:ext cx="31591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20" name="Straight Connector 5119">
            <a:extLst>
              <a:ext uri="{FF2B5EF4-FFF2-40B4-BE49-F238E27FC236}">
                <a16:creationId xmlns:a16="http://schemas.microsoft.com/office/drawing/2014/main" id="{F8F876D1-4C78-14A1-123B-9A8831E61A14}"/>
              </a:ext>
            </a:extLst>
          </p:cNvPr>
          <p:cNvCxnSpPr/>
          <p:nvPr>
            <p:custDataLst>
              <p:tags r:id="rId4"/>
            </p:custDataLst>
          </p:nvPr>
        </p:nvCxnSpPr>
        <p:spPr bwMode="auto">
          <a:xfrm>
            <a:off x="1593851" y="2663825"/>
            <a:ext cx="31432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33" name="Straight Connector 5132">
            <a:extLst>
              <a:ext uri="{FF2B5EF4-FFF2-40B4-BE49-F238E27FC236}">
                <a16:creationId xmlns:a16="http://schemas.microsoft.com/office/drawing/2014/main" id="{30CF3013-F1C6-236B-DAE3-6193953DA850}"/>
              </a:ext>
            </a:extLst>
          </p:cNvPr>
          <p:cNvCxnSpPr/>
          <p:nvPr>
            <p:custDataLst>
              <p:tags r:id="rId5"/>
            </p:custDataLst>
          </p:nvPr>
        </p:nvCxnSpPr>
        <p:spPr bwMode="auto">
          <a:xfrm>
            <a:off x="2303464" y="2544763"/>
            <a:ext cx="31591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37" name="Straight Connector 5136">
            <a:extLst>
              <a:ext uri="{FF2B5EF4-FFF2-40B4-BE49-F238E27FC236}">
                <a16:creationId xmlns:a16="http://schemas.microsoft.com/office/drawing/2014/main" id="{BEF7F11A-1766-A27B-0E2B-1E906669DFBC}"/>
              </a:ext>
            </a:extLst>
          </p:cNvPr>
          <p:cNvCxnSpPr/>
          <p:nvPr>
            <p:custDataLst>
              <p:tags r:id="rId6"/>
            </p:custDataLst>
          </p:nvPr>
        </p:nvCxnSpPr>
        <p:spPr bwMode="auto">
          <a:xfrm>
            <a:off x="3014664" y="2436813"/>
            <a:ext cx="31432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41" name="Straight Connector 5140">
            <a:extLst>
              <a:ext uri="{FF2B5EF4-FFF2-40B4-BE49-F238E27FC236}">
                <a16:creationId xmlns:a16="http://schemas.microsoft.com/office/drawing/2014/main" id="{5C65A285-365F-5749-32BE-A1302B97E9D7}"/>
              </a:ext>
            </a:extLst>
          </p:cNvPr>
          <p:cNvCxnSpPr/>
          <p:nvPr>
            <p:custDataLst>
              <p:tags r:id="rId7"/>
            </p:custDataLst>
          </p:nvPr>
        </p:nvCxnSpPr>
        <p:spPr bwMode="auto">
          <a:xfrm>
            <a:off x="3724276" y="2365375"/>
            <a:ext cx="31591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45" name="Straight Connector 5144">
            <a:extLst>
              <a:ext uri="{FF2B5EF4-FFF2-40B4-BE49-F238E27FC236}">
                <a16:creationId xmlns:a16="http://schemas.microsoft.com/office/drawing/2014/main" id="{909FFA2C-8E2F-8428-FFB0-D2E749B95AD7}"/>
              </a:ext>
            </a:extLst>
          </p:cNvPr>
          <p:cNvCxnSpPr/>
          <p:nvPr>
            <p:custDataLst>
              <p:tags r:id="rId8"/>
            </p:custDataLst>
          </p:nvPr>
        </p:nvCxnSpPr>
        <p:spPr bwMode="auto">
          <a:xfrm>
            <a:off x="4435476" y="2246313"/>
            <a:ext cx="31432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54" name="Straight Connector 5153">
            <a:extLst>
              <a:ext uri="{FF2B5EF4-FFF2-40B4-BE49-F238E27FC236}">
                <a16:creationId xmlns:a16="http://schemas.microsoft.com/office/drawing/2014/main" id="{18661D91-807D-9E7D-DB2A-CEC58D9047B3}"/>
              </a:ext>
            </a:extLst>
          </p:cNvPr>
          <p:cNvCxnSpPr/>
          <p:nvPr>
            <p:custDataLst>
              <p:tags r:id="rId9"/>
            </p:custDataLst>
          </p:nvPr>
        </p:nvCxnSpPr>
        <p:spPr bwMode="auto">
          <a:xfrm>
            <a:off x="5145089" y="2114550"/>
            <a:ext cx="31591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60" name="Straight Connector 5159">
            <a:extLst>
              <a:ext uri="{FF2B5EF4-FFF2-40B4-BE49-F238E27FC236}">
                <a16:creationId xmlns:a16="http://schemas.microsoft.com/office/drawing/2014/main" id="{537B2C06-AAA2-47F3-DFC5-0956442C406B}"/>
              </a:ext>
            </a:extLst>
          </p:cNvPr>
          <p:cNvCxnSpPr/>
          <p:nvPr>
            <p:custDataLst>
              <p:tags r:id="rId10"/>
            </p:custDataLst>
          </p:nvPr>
        </p:nvCxnSpPr>
        <p:spPr bwMode="auto">
          <a:xfrm>
            <a:off x="5856289" y="1960563"/>
            <a:ext cx="31432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5" name="Chart 4">
            <a:extLst>
              <a:ext uri="{FF2B5EF4-FFF2-40B4-BE49-F238E27FC236}">
                <a16:creationId xmlns:a16="http://schemas.microsoft.com/office/drawing/2014/main" id="{43A36124-B240-7A51-5057-A48FCC118167}"/>
              </a:ext>
            </a:extLst>
          </p:cNvPr>
          <p:cNvGraphicFramePr/>
          <p:nvPr>
            <p:custDataLst>
              <p:tags r:id="rId11"/>
            </p:custDataLst>
            <p:extLst>
              <p:ext uri="{D42A27DB-BD31-4B8C-83A1-F6EECF244321}">
                <p14:modId xmlns:p14="http://schemas.microsoft.com/office/powerpoint/2010/main" val="1964676076"/>
              </p:ext>
            </p:extLst>
          </p:nvPr>
        </p:nvGraphicFramePr>
        <p:xfrm>
          <a:off x="247650" y="1663700"/>
          <a:ext cx="6559550" cy="1893888"/>
        </p:xfrm>
        <a:graphic>
          <a:graphicData uri="http://schemas.openxmlformats.org/drawingml/2006/chart">
            <c:chart xmlns:c="http://schemas.openxmlformats.org/drawingml/2006/chart" xmlns:r="http://schemas.openxmlformats.org/officeDocument/2006/relationships" r:id="rId40"/>
          </a:graphicData>
        </a:graphic>
      </p:graphicFrame>
      <p:sp>
        <p:nvSpPr>
          <p:cNvPr id="59"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384175" y="3365500"/>
            <a:ext cx="6000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6812E29-414C-4BC1-BC53-12DCE7371713}" type="datetime'''''''Op''''''''''''''''era''''''''''''''''''ti''n''g'''''''''">
              <a:rPr lang="en-US" altLang="en-US" sz="1050" smtClean="0"/>
              <a:pPr marL="0" lvl="0" indent="0" algn="ctr">
                <a:spcBef>
                  <a:spcPct val="0"/>
                </a:spcBef>
                <a:spcAft>
                  <a:spcPct val="0"/>
                </a:spcAft>
                <a:buNone/>
              </a:pPr>
              <a:t>Operating</a:t>
            </a:fld>
            <a:endParaRPr lang="en-US" sz="1050"/>
          </a:p>
        </p:txBody>
      </p:sp>
      <p:sp>
        <p:nvSpPr>
          <p:cNvPr id="5132"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1339850" y="2608263"/>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57D3FF9-E6E8-4BB1-B8AF-B6DE07A4C3BA}" type="datetime'''''''''''''4'''''''''''''''''''''''''''''''''''''''">
              <a:rPr lang="en-US" altLang="en-US" sz="1050" smtClean="0">
                <a:solidFill>
                  <a:schemeClr val="bg1"/>
                </a:solidFill>
                <a:effectLst/>
              </a:rPr>
              <a:pPr marL="0" lvl="0" indent="0" algn="ctr">
                <a:spcBef>
                  <a:spcPct val="0"/>
                </a:spcBef>
                <a:spcAft>
                  <a:spcPct val="0"/>
                </a:spcAft>
                <a:buNone/>
              </a:pPr>
              <a:t>4</a:t>
            </a:fld>
            <a:endParaRPr lang="en-US" sz="1050">
              <a:solidFill>
                <a:schemeClr val="bg1"/>
              </a:solidFill>
            </a:endParaRPr>
          </a:p>
        </p:txBody>
      </p:sp>
      <p:sp>
        <p:nvSpPr>
          <p:cNvPr id="61"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auto">
          <a:xfrm>
            <a:off x="1239838"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B29E5F8-3001-4334-B5CE-68C72F9AB657}" type="datetime'''''''''''2''''''''0''''''''''''''''''''''''23'''''''''''">
              <a:rPr lang="en-US" altLang="en-US" sz="1050" smtClean="0"/>
              <a:pPr marL="0" lvl="0" indent="0" algn="ctr">
                <a:spcBef>
                  <a:spcPct val="0"/>
                </a:spcBef>
                <a:spcAft>
                  <a:spcPct val="0"/>
                </a:spcAft>
                <a:buNone/>
              </a:pPr>
              <a:t>2023</a:t>
            </a:fld>
            <a:endParaRPr lang="en-US" sz="1050"/>
          </a:p>
        </p:txBody>
      </p:sp>
      <p:sp>
        <p:nvSpPr>
          <p:cNvPr id="5261"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2011363" y="2524125"/>
            <a:ext cx="18732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2DE97D-374B-4559-8EEE-F7956383183B}" type="datetime'''''''1''''''''''0'''''''''''''''''''''''">
              <a:rPr lang="en-US" altLang="en-US" sz="1050" smtClean="0">
                <a:solidFill>
                  <a:schemeClr val="bg1"/>
                </a:solidFill>
                <a:effectLst/>
              </a:rPr>
              <a:pPr marL="0" lvl="0" indent="0" algn="ctr">
                <a:spcBef>
                  <a:spcPct val="0"/>
                </a:spcBef>
                <a:spcAft>
                  <a:spcPct val="0"/>
                </a:spcAft>
                <a:buNone/>
              </a:pPr>
              <a:t>10</a:t>
            </a:fld>
            <a:endParaRPr lang="en-US" sz="1050">
              <a:solidFill>
                <a:schemeClr val="bg1"/>
              </a:solidFill>
            </a:endParaRPr>
          </a:p>
        </p:txBody>
      </p:sp>
      <p:sp>
        <p:nvSpPr>
          <p:cNvPr id="62"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auto">
          <a:xfrm>
            <a:off x="1949450"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10F2D8F-F2CA-484F-AD07-F31493D9E186}" type="datetime'''''''''''''2''''''0''''''2''''''4'''''''''''''''''''''''''''">
              <a:rPr lang="en-US" altLang="en-US" sz="1050" smtClean="0"/>
              <a:pPr marL="0" lvl="0" indent="0" algn="ctr">
                <a:spcBef>
                  <a:spcPct val="0"/>
                </a:spcBef>
                <a:spcAft>
                  <a:spcPct val="0"/>
                </a:spcAft>
                <a:buNone/>
              </a:pPr>
              <a:t>2024</a:t>
            </a:fld>
            <a:endParaRPr lang="en-US" sz="1050"/>
          </a:p>
        </p:txBody>
      </p:sp>
      <p:sp>
        <p:nvSpPr>
          <p:cNvPr id="5257"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2760663" y="2411413"/>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A9DD4E-8A2B-4D7B-846D-86E33ECC6422}" type="datetime'''''''''''''''''''''''''''''''''''''''''''''''''''9'''">
              <a:rPr lang="en-US" altLang="en-US" sz="1050" smtClean="0">
                <a:solidFill>
                  <a:schemeClr val="bg1"/>
                </a:solidFill>
                <a:effectLst/>
              </a:rPr>
              <a:pPr marL="0" lvl="0" indent="0" algn="ctr">
                <a:spcBef>
                  <a:spcPct val="0"/>
                </a:spcBef>
                <a:spcAft>
                  <a:spcPct val="0"/>
                </a:spcAft>
                <a:buNone/>
              </a:pPr>
              <a:t>9</a:t>
            </a:fld>
            <a:endParaRPr lang="en-US" sz="1050">
              <a:solidFill>
                <a:schemeClr val="bg1"/>
              </a:solidFill>
            </a:endParaRPr>
          </a:p>
        </p:txBody>
      </p:sp>
      <p:sp>
        <p:nvSpPr>
          <p:cNvPr id="5130" name="Text Placeholder 10">
            <a:extLst>
              <a:ext uri="{FF2B5EF4-FFF2-40B4-BE49-F238E27FC236}">
                <a16:creationId xmlns:a16="http://schemas.microsoft.com/office/drawing/2014/main" id="{4B85D1B1-D07E-DE59-7174-0B043E9FDE0F}"/>
              </a:ext>
            </a:extLst>
          </p:cNvPr>
          <p:cNvSpPr>
            <a:spLocks noGrp="1"/>
          </p:cNvSpPr>
          <p:nvPr>
            <p:custDataLst>
              <p:tags r:id="rId18"/>
            </p:custDataLst>
          </p:nvPr>
        </p:nvSpPr>
        <p:spPr bwMode="auto">
          <a:xfrm>
            <a:off x="2660650"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196F54-81CB-4D61-82AF-B35998293D5D}" type="datetime'''''''2''0''2''''''''''''''''''5'''''''''''''''''''''''">
              <a:rPr lang="en-US" altLang="en-US" sz="1050" smtClean="0"/>
              <a:pPr marL="0" lvl="0" indent="0" algn="ctr">
                <a:spcBef>
                  <a:spcPct val="0"/>
                </a:spcBef>
                <a:spcAft>
                  <a:spcPct val="0"/>
                </a:spcAft>
                <a:buNone/>
              </a:pPr>
              <a:t>2025</a:t>
            </a:fld>
            <a:endParaRPr lang="en-US" sz="1050"/>
          </a:p>
        </p:txBody>
      </p:sp>
      <p:sp>
        <p:nvSpPr>
          <p:cNvPr id="5151"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3470275" y="2320925"/>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C67C295-3CC8-46F0-8F89-4B46FF2E9A20}" type="datetime'''''''6'''''''">
              <a:rPr lang="en-US" altLang="en-US" sz="1050" smtClean="0">
                <a:solidFill>
                  <a:schemeClr val="bg1"/>
                </a:solidFill>
                <a:effectLst/>
              </a:rPr>
              <a:pPr marL="0" lvl="0" indent="0" algn="ctr">
                <a:spcBef>
                  <a:spcPct val="0"/>
                </a:spcBef>
                <a:spcAft>
                  <a:spcPct val="0"/>
                </a:spcAft>
                <a:buNone/>
              </a:pPr>
              <a:t>6</a:t>
            </a:fld>
            <a:endParaRPr lang="en-US" sz="1050">
              <a:solidFill>
                <a:schemeClr val="bg1"/>
              </a:solidFill>
            </a:endParaRPr>
          </a:p>
        </p:txBody>
      </p:sp>
      <p:sp>
        <p:nvSpPr>
          <p:cNvPr id="5135" name="Text Placeholder 10">
            <a:extLst>
              <a:ext uri="{FF2B5EF4-FFF2-40B4-BE49-F238E27FC236}">
                <a16:creationId xmlns:a16="http://schemas.microsoft.com/office/drawing/2014/main" id="{BECDC0A0-BA98-8C82-09BB-A2E1B629CEAB}"/>
              </a:ext>
            </a:extLst>
          </p:cNvPr>
          <p:cNvSpPr>
            <a:spLocks noGrp="1"/>
          </p:cNvSpPr>
          <p:nvPr>
            <p:custDataLst>
              <p:tags r:id="rId20"/>
            </p:custDataLst>
          </p:nvPr>
        </p:nvSpPr>
        <p:spPr bwMode="auto">
          <a:xfrm>
            <a:off x="3370263"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3BC86DB-040C-4BCE-8A7A-D79AB21C5D40}" type="datetime'''''''''''''''''''2''''''''''''''0''''''''2''6'''''">
              <a:rPr lang="en-US" altLang="en-US" sz="1050" smtClean="0"/>
              <a:pPr marL="0" lvl="0" indent="0" algn="ctr">
                <a:spcBef>
                  <a:spcPct val="0"/>
                </a:spcBef>
                <a:spcAft>
                  <a:spcPct val="0"/>
                </a:spcAft>
                <a:buNone/>
              </a:pPr>
              <a:t>2026</a:t>
            </a:fld>
            <a:endParaRPr lang="en-US" sz="1050"/>
          </a:p>
        </p:txBody>
      </p:sp>
      <p:sp>
        <p:nvSpPr>
          <p:cNvPr id="5263"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gray">
          <a:xfrm>
            <a:off x="4143375" y="2225675"/>
            <a:ext cx="18732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F64688A-0630-4195-A4B4-D0FE4DED174E}" type="datetime'10'''''''''''''''">
              <a:rPr lang="en-US" altLang="en-US" sz="1050" smtClean="0">
                <a:solidFill>
                  <a:schemeClr val="bg1"/>
                </a:solidFill>
                <a:effectLst/>
              </a:rPr>
              <a:pPr marL="0" lvl="0" indent="0" algn="ctr">
                <a:spcBef>
                  <a:spcPct val="0"/>
                </a:spcBef>
                <a:spcAft>
                  <a:spcPct val="0"/>
                </a:spcAft>
                <a:buNone/>
              </a:pPr>
              <a:t>10</a:t>
            </a:fld>
            <a:endParaRPr lang="en-US" sz="1050">
              <a:solidFill>
                <a:schemeClr val="bg1"/>
              </a:solidFill>
            </a:endParaRPr>
          </a:p>
        </p:txBody>
      </p:sp>
      <p:sp>
        <p:nvSpPr>
          <p:cNvPr id="5139" name="Text Placeholder 10">
            <a:extLst>
              <a:ext uri="{FF2B5EF4-FFF2-40B4-BE49-F238E27FC236}">
                <a16:creationId xmlns:a16="http://schemas.microsoft.com/office/drawing/2014/main" id="{2B8F7151-E944-38F3-35C5-9BC514BBDA15}"/>
              </a:ext>
            </a:extLst>
          </p:cNvPr>
          <p:cNvSpPr>
            <a:spLocks noGrp="1"/>
          </p:cNvSpPr>
          <p:nvPr>
            <p:custDataLst>
              <p:tags r:id="rId22"/>
            </p:custDataLst>
          </p:nvPr>
        </p:nvSpPr>
        <p:spPr bwMode="auto">
          <a:xfrm>
            <a:off x="4081463"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F0392DE-E1EB-41A3-9417-3F2D6A5A20E6}" type="datetime'''''''''''2''''''''''''''''''''''''0''''''''''2''''''7'''''''">
              <a:rPr lang="en-US" altLang="en-US" sz="1050" smtClean="0"/>
              <a:pPr marL="0" lvl="0" indent="0" algn="ctr">
                <a:spcBef>
                  <a:spcPct val="0"/>
                </a:spcBef>
                <a:spcAft>
                  <a:spcPct val="0"/>
                </a:spcAft>
                <a:buNone/>
              </a:pPr>
              <a:t>2027</a:t>
            </a:fld>
            <a:endParaRPr lang="en-US" sz="1050"/>
          </a:p>
        </p:txBody>
      </p:sp>
      <p:sp>
        <p:nvSpPr>
          <p:cNvPr id="5143" name="Text Placeholder 10">
            <a:extLst>
              <a:ext uri="{FF2B5EF4-FFF2-40B4-BE49-F238E27FC236}">
                <a16:creationId xmlns:a16="http://schemas.microsoft.com/office/drawing/2014/main" id="{F992AEC7-2523-B4F5-DE37-ACDD7CC7C55A}"/>
              </a:ext>
            </a:extLst>
          </p:cNvPr>
          <p:cNvSpPr>
            <a:spLocks noGrp="1"/>
          </p:cNvSpPr>
          <p:nvPr>
            <p:custDataLst>
              <p:tags r:id="rId23"/>
            </p:custDataLst>
          </p:nvPr>
        </p:nvSpPr>
        <p:spPr bwMode="auto">
          <a:xfrm>
            <a:off x="4791075"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01685BF-A6C2-4C96-8D83-2EB1B9B7610D}" type="datetime'''''''''''''''2''''0''''2''''8'''''''''''''''''''">
              <a:rPr lang="en-US" altLang="en-US" sz="1050" smtClean="0"/>
              <a:pPr marL="0" lvl="0" indent="0" algn="ctr">
                <a:spcBef>
                  <a:spcPct val="0"/>
                </a:spcBef>
                <a:spcAft>
                  <a:spcPct val="0"/>
                </a:spcAft>
                <a:buNone/>
              </a:pPr>
              <a:t>2028</a:t>
            </a:fld>
            <a:endParaRPr lang="en-US" sz="1050"/>
          </a:p>
        </p:txBody>
      </p:sp>
      <p:sp>
        <p:nvSpPr>
          <p:cNvPr id="5147" name="Text Placeholder 10">
            <a:extLst>
              <a:ext uri="{FF2B5EF4-FFF2-40B4-BE49-F238E27FC236}">
                <a16:creationId xmlns:a16="http://schemas.microsoft.com/office/drawing/2014/main" id="{6C9A169C-6FB1-44A9-EF05-2D7D5C3A4167}"/>
              </a:ext>
            </a:extLst>
          </p:cNvPr>
          <p:cNvSpPr>
            <a:spLocks noGrp="1"/>
          </p:cNvSpPr>
          <p:nvPr>
            <p:custDataLst>
              <p:tags r:id="rId24"/>
            </p:custDataLst>
          </p:nvPr>
        </p:nvSpPr>
        <p:spPr bwMode="auto">
          <a:xfrm>
            <a:off x="5502275"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182A83E-FBE6-46E2-B784-855E566E6996}" type="datetime'2''''''''''''''0''''''''''''''''''2''''''''''''9'''''''''">
              <a:rPr lang="en-US" altLang="en-US" sz="1050" smtClean="0"/>
              <a:pPr marL="0" lvl="0" indent="0" algn="ctr">
                <a:spcBef>
                  <a:spcPct val="0"/>
                </a:spcBef>
                <a:spcAft>
                  <a:spcPct val="0"/>
                </a:spcAft>
                <a:buNone/>
              </a:pPr>
              <a:t>2029</a:t>
            </a:fld>
            <a:endParaRPr lang="en-US" sz="1050"/>
          </a:p>
        </p:txBody>
      </p:sp>
      <p:sp>
        <p:nvSpPr>
          <p:cNvPr id="5159"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6311900" y="1851025"/>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9593204-E3B9-4D9B-92D0-D37D5F6A1679}" type="datetime'''''5'''''''''''''''''''''''''''''''''''''''">
              <a:rPr lang="en-US" altLang="en-US" sz="1050" smtClean="0">
                <a:solidFill>
                  <a:schemeClr val="bg1"/>
                </a:solidFill>
                <a:effectLst/>
              </a:rPr>
              <a:pPr marL="0" lvl="0" indent="0" algn="ctr">
                <a:spcBef>
                  <a:spcPct val="0"/>
                </a:spcBef>
                <a:spcAft>
                  <a:spcPct val="0"/>
                </a:spcAft>
                <a:buNone/>
              </a:pPr>
              <a:t>5</a:t>
            </a:fld>
            <a:endParaRPr lang="en-US" sz="1050">
              <a:solidFill>
                <a:schemeClr val="bg1"/>
              </a:solidFill>
            </a:endParaRPr>
          </a:p>
        </p:txBody>
      </p:sp>
      <p:sp>
        <p:nvSpPr>
          <p:cNvPr id="5156" name="Text Placeholder 10">
            <a:extLst>
              <a:ext uri="{FF2B5EF4-FFF2-40B4-BE49-F238E27FC236}">
                <a16:creationId xmlns:a16="http://schemas.microsoft.com/office/drawing/2014/main" id="{C412AA36-E7AF-F942-6AED-4BCAD64EFCFF}"/>
              </a:ext>
            </a:extLst>
          </p:cNvPr>
          <p:cNvSpPr>
            <a:spLocks noGrp="1"/>
          </p:cNvSpPr>
          <p:nvPr>
            <p:custDataLst>
              <p:tags r:id="rId26"/>
            </p:custDataLst>
          </p:nvPr>
        </p:nvSpPr>
        <p:spPr bwMode="auto">
          <a:xfrm>
            <a:off x="6211888" y="336550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9BF84C9-C070-4BDF-AF14-AA78DA7FE580}" type="datetime'''''''''''''''''''2''''''''''''''''''0''''''''''''''3''0'''">
              <a:rPr lang="en-US" altLang="en-US" sz="1050" smtClean="0"/>
              <a:pPr marL="0" lvl="0" indent="0" algn="ctr">
                <a:spcBef>
                  <a:spcPct val="0"/>
                </a:spcBef>
                <a:spcAft>
                  <a:spcPct val="0"/>
                </a:spcAft>
                <a:buNone/>
              </a:pPr>
              <a:t>2030</a:t>
            </a:fld>
            <a:endParaRPr lang="en-US" sz="1050"/>
          </a:p>
        </p:txBody>
      </p:sp>
      <p:graphicFrame>
        <p:nvGraphicFramePr>
          <p:cNvPr id="8" name="Chart 7">
            <a:extLst>
              <a:ext uri="{FF2B5EF4-FFF2-40B4-BE49-F238E27FC236}">
                <a16:creationId xmlns:a16="http://schemas.microsoft.com/office/drawing/2014/main" id="{2313443A-E2F9-19B2-678B-501FDD05AC1F}"/>
              </a:ext>
            </a:extLst>
          </p:cNvPr>
          <p:cNvGraphicFramePr/>
          <p:nvPr>
            <p:custDataLst>
              <p:tags r:id="rId27"/>
            </p:custDataLst>
            <p:extLst>
              <p:ext uri="{D42A27DB-BD31-4B8C-83A1-F6EECF244321}">
                <p14:modId xmlns:p14="http://schemas.microsoft.com/office/powerpoint/2010/main" val="416393944"/>
              </p:ext>
            </p:extLst>
          </p:nvPr>
        </p:nvGraphicFramePr>
        <p:xfrm>
          <a:off x="3808413" y="3603625"/>
          <a:ext cx="2501900" cy="2974975"/>
        </p:xfrm>
        <a:graphic>
          <a:graphicData uri="http://schemas.openxmlformats.org/drawingml/2006/chart">
            <c:chart xmlns:c="http://schemas.openxmlformats.org/drawingml/2006/chart" xmlns:r="http://schemas.openxmlformats.org/officeDocument/2006/relationships" r:id="rId41"/>
          </a:graphicData>
        </a:graphic>
      </p:graphicFrame>
      <p:sp>
        <p:nvSpPr>
          <p:cNvPr id="5195" name="Text Placeholder 10">
            <a:extLst>
              <a:ext uri="{FF2B5EF4-FFF2-40B4-BE49-F238E27FC236}">
                <a16:creationId xmlns:a16="http://schemas.microsoft.com/office/drawing/2014/main" id="{5BD3B8BA-959E-13DC-FB86-EC95EC5B21BE}"/>
              </a:ext>
            </a:extLst>
          </p:cNvPr>
          <p:cNvSpPr>
            <a:spLocks noGrp="1"/>
          </p:cNvSpPr>
          <p:nvPr>
            <p:custDataLst>
              <p:tags r:id="rId28"/>
            </p:custDataLst>
          </p:nvPr>
        </p:nvSpPr>
        <p:spPr bwMode="auto">
          <a:xfrm>
            <a:off x="5145088" y="3740150"/>
            <a:ext cx="95091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50"/>
              <a:t>Fengning PSPS</a:t>
            </a:r>
            <a:endParaRPr lang="en-US" sz="1050"/>
          </a:p>
        </p:txBody>
      </p:sp>
      <p:sp>
        <p:nvSpPr>
          <p:cNvPr id="5204" name="Text Placeholder 10">
            <a:extLst>
              <a:ext uri="{FF2B5EF4-FFF2-40B4-BE49-F238E27FC236}">
                <a16:creationId xmlns:a16="http://schemas.microsoft.com/office/drawing/2014/main" id="{AE49D5B3-53A3-24FC-8FD4-EC737B09C920}"/>
              </a:ext>
            </a:extLst>
          </p:cNvPr>
          <p:cNvSpPr>
            <a:spLocks noGrp="1"/>
          </p:cNvSpPr>
          <p:nvPr>
            <p:custDataLst>
              <p:tags r:id="rId29"/>
            </p:custDataLst>
          </p:nvPr>
        </p:nvSpPr>
        <p:spPr bwMode="auto">
          <a:xfrm>
            <a:off x="5251450" y="6270625"/>
            <a:ext cx="14128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50"/>
              <a:t>China’s 2027 PSH goal</a:t>
            </a:r>
            <a:endParaRPr lang="en-US" sz="1050"/>
          </a:p>
        </p:txBody>
      </p:sp>
      <mc:AlternateContent xmlns:mc="http://schemas.openxmlformats.org/markup-compatibility/2006" xmlns:cx4="http://schemas.microsoft.com/office/drawing/2016/5/10/chartex">
        <mc:Choice Requires="cx4">
          <p:graphicFrame>
            <p:nvGraphicFramePr>
              <p:cNvPr id="5239" name="Chart 5238">
                <a:extLst>
                  <a:ext uri="{FF2B5EF4-FFF2-40B4-BE49-F238E27FC236}">
                    <a16:creationId xmlns:a16="http://schemas.microsoft.com/office/drawing/2014/main" id="{4F70B5F9-85A9-47BB-42CD-11B1335ED7DA}"/>
                  </a:ext>
                </a:extLst>
              </p:cNvPr>
              <p:cNvGraphicFramePr/>
              <p:nvPr>
                <p:extLst>
                  <p:ext uri="{D42A27DB-BD31-4B8C-83A1-F6EECF244321}">
                    <p14:modId xmlns:p14="http://schemas.microsoft.com/office/powerpoint/2010/main" val="1823040660"/>
                  </p:ext>
                </p:extLst>
              </p:nvPr>
            </p:nvGraphicFramePr>
            <p:xfrm>
              <a:off x="117475" y="3695509"/>
              <a:ext cx="3884613" cy="2326159"/>
            </p:xfrm>
            <a:graphic>
              <a:graphicData uri="http://schemas.microsoft.com/office/drawing/2014/chartex">
                <cx:chart xmlns:cx="http://schemas.microsoft.com/office/drawing/2014/chartex" xmlns:r="http://schemas.openxmlformats.org/officeDocument/2006/relationships" r:id="rId42"/>
              </a:graphicData>
            </a:graphic>
          </p:graphicFrame>
        </mc:Choice>
        <mc:Fallback xmlns="">
          <p:pic>
            <p:nvPicPr>
              <p:cNvPr id="5239" name="Chart 5238">
                <a:extLst>
                  <a:ext uri="{FF2B5EF4-FFF2-40B4-BE49-F238E27FC236}">
                    <a16:creationId xmlns:a16="http://schemas.microsoft.com/office/drawing/2014/main" id="{4F70B5F9-85A9-47BB-42CD-11B1335ED7DA}"/>
                  </a:ext>
                </a:extLst>
              </p:cNvPr>
              <p:cNvPicPr>
                <a:picLocks noGrp="1" noRot="1" noChangeAspect="1" noMove="1" noResize="1" noEditPoints="1" noAdjustHandles="1" noChangeArrowheads="1" noChangeShapeType="1"/>
              </p:cNvPicPr>
              <p:nvPr/>
            </p:nvPicPr>
            <p:blipFill>
              <a:blip r:embed="rId43"/>
              <a:stretch>
                <a:fillRect/>
              </a:stretch>
            </p:blipFill>
            <p:spPr>
              <a:xfrm>
                <a:off x="117475" y="3695509"/>
                <a:ext cx="3884613" cy="2326159"/>
              </a:xfrm>
              <a:prstGeom prst="rect">
                <a:avLst/>
              </a:prstGeom>
            </p:spPr>
          </p:pic>
        </mc:Fallback>
      </mc:AlternateContent>
      <p:grpSp>
        <p:nvGrpSpPr>
          <p:cNvPr id="5254" name="btfpColumnHeaderBox223027">
            <a:extLst>
              <a:ext uri="{FF2B5EF4-FFF2-40B4-BE49-F238E27FC236}">
                <a16:creationId xmlns:a16="http://schemas.microsoft.com/office/drawing/2014/main" id="{457EF2B6-F141-DF69-9670-897A4A31C416}"/>
              </a:ext>
            </a:extLst>
          </p:cNvPr>
          <p:cNvGrpSpPr/>
          <p:nvPr>
            <p:custDataLst>
              <p:tags r:id="rId30"/>
            </p:custDataLst>
          </p:nvPr>
        </p:nvGrpSpPr>
        <p:grpSpPr>
          <a:xfrm>
            <a:off x="329183" y="1554480"/>
            <a:ext cx="7818843" cy="288218"/>
            <a:chOff x="6364493" y="1375924"/>
            <a:chExt cx="2406939" cy="214547"/>
          </a:xfrm>
        </p:grpSpPr>
        <p:sp>
          <p:nvSpPr>
            <p:cNvPr id="5255" name="btfpColumnHeaderBoxText223027">
              <a:extLst>
                <a:ext uri="{FF2B5EF4-FFF2-40B4-BE49-F238E27FC236}">
                  <a16:creationId xmlns:a16="http://schemas.microsoft.com/office/drawing/2014/main" id="{162A1B9D-89C6-FC33-1CB6-91DBDBBE236C}"/>
                </a:ext>
              </a:extLst>
            </p:cNvPr>
            <p:cNvSpPr txBox="1"/>
            <p:nvPr/>
          </p:nvSpPr>
          <p:spPr bwMode="gray">
            <a:xfrm>
              <a:off x="6364493" y="1375924"/>
              <a:ext cx="2406939" cy="214547"/>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China’s PSH capacity </a:t>
              </a:r>
              <a:r>
                <a:rPr lang="en-US" sz="1400" b="1" dirty="0" err="1">
                  <a:solidFill>
                    <a:srgbClr val="000000"/>
                  </a:solidFill>
                  <a:latin typeface="Arial"/>
                </a:rPr>
                <a:t>i</a:t>
              </a:r>
              <a:r>
                <a:rPr kumimoji="0" lang="en-US" sz="1400" b="1" i="0" u="none" strike="noStrike" kern="1200" cap="none" spc="0" normalizeH="0" baseline="0" noProof="0" dirty="0" err="1">
                  <a:ln>
                    <a:noFill/>
                  </a:ln>
                  <a:solidFill>
                    <a:srgbClr val="000000"/>
                  </a:solidFill>
                  <a:effectLst/>
                  <a:uLnTx/>
                  <a:uFillTx/>
                  <a:latin typeface="Arial"/>
                  <a:ea typeface="+mn-ea"/>
                  <a:cs typeface="+mn-cs"/>
                </a:rPr>
                <a:t>ncreases</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b</a:t>
              </a:r>
              <a:r>
                <a:rPr kumimoji="0" lang="en-US" sz="1400" b="1" i="0" u="none" strike="noStrike" kern="1200" cap="none" spc="0" normalizeH="0" baseline="0" noProof="0" dirty="0">
                  <a:ln>
                    <a:noFill/>
                  </a:ln>
                  <a:solidFill>
                    <a:srgbClr val="000000"/>
                  </a:solidFill>
                  <a:effectLst/>
                  <a:uLnTx/>
                  <a:uFillTx/>
                  <a:latin typeface="Arial"/>
                  <a:ea typeface="+mn-ea"/>
                  <a:cs typeface="+mn-cs"/>
                </a:rPr>
                <a:t>y </a:t>
              </a:r>
              <a:r>
                <a:rPr lang="en-US" sz="1400" b="1" dirty="0">
                  <a:solidFill>
                    <a:srgbClr val="000000"/>
                  </a:solidFill>
                  <a:latin typeface="Arial"/>
                </a:rPr>
                <a:t>y</a:t>
              </a:r>
              <a:r>
                <a:rPr kumimoji="0" lang="en-US" sz="1400" b="1" i="0" u="none" strike="noStrike" kern="1200" cap="none" spc="0" normalizeH="0" baseline="0" noProof="0" dirty="0">
                  <a:ln>
                    <a:noFill/>
                  </a:ln>
                  <a:solidFill>
                    <a:srgbClr val="000000"/>
                  </a:solidFill>
                  <a:effectLst/>
                  <a:uLnTx/>
                  <a:uFillTx/>
                  <a:latin typeface="Arial"/>
                  <a:ea typeface="+mn-ea"/>
                  <a:cs typeface="+mn-cs"/>
                </a:rPr>
                <a:t>ear, </a:t>
              </a:r>
              <a:r>
                <a:rPr kumimoji="0" lang="en-US" sz="1400" i="0" u="none" strike="noStrike" kern="1200" cap="none" spc="0" normalizeH="0" baseline="0" noProof="0" dirty="0">
                  <a:ln>
                    <a:noFill/>
                  </a:ln>
                  <a:solidFill>
                    <a:srgbClr val="000000"/>
                  </a:solidFill>
                  <a:effectLst/>
                  <a:uLnTx/>
                  <a:uFillTx/>
                  <a:latin typeface="Arial"/>
                  <a:ea typeface="+mn-ea"/>
                  <a:cs typeface="+mn-cs"/>
                </a:rPr>
                <a:t>GW</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5256" name="btfpColumnHeaderBoxLine223027">
              <a:extLst>
                <a:ext uri="{FF2B5EF4-FFF2-40B4-BE49-F238E27FC236}">
                  <a16:creationId xmlns:a16="http://schemas.microsoft.com/office/drawing/2014/main" id="{8B83BAA1-14A2-652A-D9A5-16238B7D4F69}"/>
                </a:ext>
              </a:extLst>
            </p:cNvPr>
            <p:cNvCxnSpPr>
              <a:cxnSpLocks/>
            </p:cNvCxnSpPr>
            <p:nvPr/>
          </p:nvCxnSpPr>
          <p:spPr bwMode="gray">
            <a:xfrm>
              <a:off x="6364493" y="1580125"/>
              <a:ext cx="199240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3" name="Rectangle 2">
            <a:extLst>
              <a:ext uri="{FF2B5EF4-FFF2-40B4-BE49-F238E27FC236}">
                <a16:creationId xmlns:a16="http://schemas.microsoft.com/office/drawing/2014/main" id="{D4E3A648-82ED-E722-982C-DBA71D749369}"/>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180381817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77E8F00-67E8-C946-D278-F5B52428F5D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think-cell data - do not delete" hidden="1">
                        <a:extLst>
                          <a:ext uri="{FF2B5EF4-FFF2-40B4-BE49-F238E27FC236}">
                            <a16:creationId xmlns:a16="http://schemas.microsoft.com/office/drawing/2014/main" id="{977E8F00-67E8-C946-D278-F5B52428F5D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132BC08D-2F59-A8C1-50D2-934C424D4291}"/>
              </a:ext>
            </a:extLst>
          </p:cNvPr>
          <p:cNvSpPr>
            <a:spLocks noGrp="1"/>
          </p:cNvSpPr>
          <p:nvPr>
            <p:ph type="title"/>
          </p:nvPr>
        </p:nvSpPr>
        <p:spPr/>
        <p:txBody>
          <a:bodyPr vert="horz">
            <a:noAutofit/>
          </a:bodyPr>
          <a:lstStyle/>
          <a:p>
            <a:r>
              <a:rPr lang="en-US"/>
              <a:t>Wider deployment of pumped storage hydropower (PSH) faces technical and socioeconomic barriers </a:t>
            </a:r>
          </a:p>
        </p:txBody>
      </p:sp>
      <p:graphicFrame>
        <p:nvGraphicFramePr>
          <p:cNvPr id="10" name="Table 9">
            <a:extLst>
              <a:ext uri="{FF2B5EF4-FFF2-40B4-BE49-F238E27FC236}">
                <a16:creationId xmlns:a16="http://schemas.microsoft.com/office/drawing/2014/main" id="{94CAEB75-85BE-21CA-C79A-9FA4EE93EBCA}"/>
              </a:ext>
            </a:extLst>
          </p:cNvPr>
          <p:cNvGraphicFramePr>
            <a:graphicFrameLocks noGrp="1"/>
          </p:cNvGraphicFramePr>
          <p:nvPr>
            <p:extLst>
              <p:ext uri="{D42A27DB-BD31-4B8C-83A1-F6EECF244321}">
                <p14:modId xmlns:p14="http://schemas.microsoft.com/office/powerpoint/2010/main" val="2613637399"/>
              </p:ext>
            </p:extLst>
          </p:nvPr>
        </p:nvGraphicFramePr>
        <p:xfrm>
          <a:off x="320674" y="1392718"/>
          <a:ext cx="11512549" cy="4954921"/>
        </p:xfrm>
        <a:graphic>
          <a:graphicData uri="http://schemas.openxmlformats.org/drawingml/2006/table">
            <a:tbl>
              <a:tblPr firstRow="1" bandRow="1">
                <a:tableStyleId>{2D5ABB26-0587-4C30-8999-92F81FD0307C}</a:tableStyleId>
              </a:tblPr>
              <a:tblGrid>
                <a:gridCol w="2251250">
                  <a:extLst>
                    <a:ext uri="{9D8B030D-6E8A-4147-A177-3AD203B41FA5}">
                      <a16:colId xmlns:a16="http://schemas.microsoft.com/office/drawing/2014/main" val="4011276327"/>
                    </a:ext>
                  </a:extLst>
                </a:gridCol>
                <a:gridCol w="3632088">
                  <a:extLst>
                    <a:ext uri="{9D8B030D-6E8A-4147-A177-3AD203B41FA5}">
                      <a16:colId xmlns:a16="http://schemas.microsoft.com/office/drawing/2014/main" val="3391682960"/>
                    </a:ext>
                  </a:extLst>
                </a:gridCol>
                <a:gridCol w="1507593">
                  <a:extLst>
                    <a:ext uri="{9D8B030D-6E8A-4147-A177-3AD203B41FA5}">
                      <a16:colId xmlns:a16="http://schemas.microsoft.com/office/drawing/2014/main" val="3892574909"/>
                    </a:ext>
                  </a:extLst>
                </a:gridCol>
                <a:gridCol w="4121618">
                  <a:extLst>
                    <a:ext uri="{9D8B030D-6E8A-4147-A177-3AD203B41FA5}">
                      <a16:colId xmlns:a16="http://schemas.microsoft.com/office/drawing/2014/main" val="2623501108"/>
                    </a:ext>
                  </a:extLst>
                </a:gridCol>
              </a:tblGrid>
              <a:tr h="492503">
                <a:tc>
                  <a:txBody>
                    <a:bodyPr/>
                    <a:lstStyle/>
                    <a:p>
                      <a:pPr marL="0" indent="0">
                        <a:buFontTx/>
                        <a:buNone/>
                      </a:pPr>
                      <a:r>
                        <a:rPr lang="en-US" sz="1200" b="1"/>
                        <a:t>Technical and environmental barriers </a:t>
                      </a:r>
                      <a:br>
                        <a:rPr lang="en-US" sz="1200" b="1"/>
                      </a:br>
                      <a:r>
                        <a:rPr lang="en-US" sz="1200" b="1"/>
                        <a:t>to deployment</a:t>
                      </a:r>
                    </a:p>
                  </a:txBody>
                  <a:tcPr>
                    <a:lnB w="12700" cap="flat" cmpd="sng" algn="ctr">
                      <a:solidFill>
                        <a:schemeClr val="tx1"/>
                      </a:solidFill>
                      <a:prstDash val="solid"/>
                      <a:round/>
                      <a:headEnd type="none" w="med" len="med"/>
                      <a:tailEnd type="none" w="med" len="med"/>
                    </a:lnB>
                  </a:tcPr>
                </a:tc>
                <a:tc>
                  <a:txBody>
                    <a:bodyPr/>
                    <a:lstStyle/>
                    <a:p>
                      <a:pPr marL="0" indent="0">
                        <a:buFontTx/>
                        <a:buNone/>
                      </a:pPr>
                      <a:endParaRPr lang="en-US" sz="1400" b="1"/>
                    </a:p>
                  </a:txBody>
                  <a:tcPr anchor="b">
                    <a:lnB w="1270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200" b="1"/>
                        <a:t>Socioeconomic barriers to deployment</a:t>
                      </a:r>
                    </a:p>
                  </a:txBody>
                  <a:tcPr anchor="b">
                    <a:lnB w="12700" cap="flat" cmpd="sng" algn="ctr">
                      <a:solidFill>
                        <a:schemeClr val="tx1"/>
                      </a:solidFill>
                      <a:prstDash val="solid"/>
                      <a:round/>
                      <a:headEnd type="none" w="med" len="med"/>
                      <a:tailEnd type="none" w="med" len="med"/>
                    </a:lnB>
                  </a:tcPr>
                </a:tc>
                <a:tc>
                  <a:txBody>
                    <a:bodyPr/>
                    <a:lstStyle/>
                    <a:p>
                      <a:pPr marL="0" indent="0">
                        <a:buFontTx/>
                        <a:buNone/>
                      </a:pPr>
                      <a:endParaRPr lang="en-US" sz="1400" b="1"/>
                    </a:p>
                  </a:txBody>
                  <a:tcPr anchor="b">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23445655"/>
                  </a:ext>
                </a:extLst>
              </a:tr>
              <a:tr h="1100889">
                <a:tc>
                  <a:txBody>
                    <a:bodyPr/>
                    <a:lstStyle/>
                    <a:p>
                      <a:pPr marL="0" indent="0">
                        <a:buFontTx/>
                        <a:buNone/>
                      </a:pPr>
                      <a:r>
                        <a:rPr lang="en-US" sz="1200" b="1"/>
                        <a:t>Lacking infrastructure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500"/>
                        </a:spcBef>
                      </a:pPr>
                      <a:r>
                        <a:rPr lang="en-US" sz="1000"/>
                        <a:t>The foremost barrier in reviewed studies. Absence of roads and transmission lines prevents access to cheap surplus power, creating a technical barrier that delays development.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Project investment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500"/>
                        </a:spcBef>
                      </a:pPr>
                      <a:r>
                        <a:rPr lang="en-US" sz="1000"/>
                        <a:t>The foremost socioeconomic barrier. Complex financial hurdles include capital costs, operation and maintenance costs, payback period, and other economic parameters. Additionally, the payback period is considered another hurdle, as it requires at least 2.5 to 5.5 years to repay loans.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49661121"/>
                  </a:ext>
                </a:extLst>
              </a:tr>
              <a:tr h="666328">
                <a:tc>
                  <a:txBody>
                    <a:bodyPr/>
                    <a:lstStyle/>
                    <a:p>
                      <a:pPr marL="0" indent="0">
                        <a:buFontTx/>
                        <a:buNone/>
                      </a:pPr>
                      <a:r>
                        <a:rPr lang="en-US" sz="1200" b="1"/>
                        <a:t>Landscape topology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500"/>
                        </a:spcBef>
                      </a:pPr>
                      <a:r>
                        <a:rPr lang="en-US" sz="1000" baseline="0"/>
                        <a:t>Decides the type, height (head or elevation), slope, and shape of a dam, the head-to-length ratios, and the amount of earthwork required to built it.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Public opposition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500"/>
                        </a:spcBef>
                      </a:pPr>
                      <a:r>
                        <a:rPr lang="en-US" sz="1000"/>
                        <a:t>Public acceptance, lack of awareness, “not in my backyard” syndrome, business impact, forced displacement, construction time complaints, and scattered settlement issues, among other issues.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31307787"/>
                  </a:ext>
                </a:extLst>
              </a:tr>
              <a:tr h="521474">
                <a:tc>
                  <a:txBody>
                    <a:bodyPr/>
                    <a:lstStyle/>
                    <a:p>
                      <a:pPr marL="0" indent="0">
                        <a:buFontTx/>
                        <a:buNone/>
                      </a:pPr>
                      <a:r>
                        <a:rPr lang="en-US" sz="1200" b="1"/>
                        <a:t>Land acquisition challenges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r>
                        <a:rPr lang="en-US" sz="1000"/>
                        <a:t>Land use, vegetation clearing, and land ownership among environmental complications that affect pumped hydro development.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Institutional challenges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r>
                        <a:rPr lang="en-US" sz="1000"/>
                        <a:t>Absence of legal frameworks, lack of decision-making, and lack of coordination among participating institutions.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26631447"/>
                  </a:ext>
                </a:extLst>
              </a:tr>
              <a:tr h="666328">
                <a:tc>
                  <a:txBody>
                    <a:bodyPr/>
                    <a:lstStyle/>
                    <a:p>
                      <a:pPr marL="0" indent="0">
                        <a:buFontTx/>
                        <a:buNone/>
                      </a:pPr>
                      <a:r>
                        <a:rPr lang="en-US" sz="1200" b="1"/>
                        <a:t>Water Issues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r>
                        <a:rPr lang="en-US" sz="1000"/>
                        <a:t>Water availability, water quality, water loss, conflict of interest with the local water supply (for open loop), loss of oxygen, and other hydrological effects.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Political government interference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r>
                        <a:rPr lang="en-US" sz="1000"/>
                        <a:t>Government lobbying, bureaucratic drag, and corruption.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68886222"/>
                  </a:ext>
                </a:extLst>
              </a:tr>
              <a:tr h="521474">
                <a:tc>
                  <a:txBody>
                    <a:bodyPr/>
                    <a:lstStyle/>
                    <a:p>
                      <a:pPr marL="0" indent="0">
                        <a:buFontTx/>
                        <a:buNone/>
                      </a:pPr>
                      <a:r>
                        <a:rPr lang="en-US" sz="1200" b="1"/>
                        <a:t>Biodiversity loss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r>
                        <a:rPr lang="en-US" sz="1000" baseline="0"/>
                        <a:t>Environmental impacts on birds and fisheries as well as temperature changes and soil erosion.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200" b="1"/>
                        <a:t>Market failures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500"/>
                        </a:spcBef>
                      </a:pPr>
                      <a:r>
                        <a:rPr lang="en-US" sz="1000"/>
                        <a:t>State-controlled energy sector, market rule uncertainties, and a lack of skilled labor.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53107933"/>
                  </a:ext>
                </a:extLst>
              </a:tr>
              <a:tr h="811182">
                <a:tc>
                  <a:txBody>
                    <a:bodyPr/>
                    <a:lstStyle/>
                    <a:p>
                      <a:pPr marL="0" indent="0">
                        <a:buFontTx/>
                        <a:buNone/>
                      </a:pPr>
                      <a:r>
                        <a:rPr lang="en-US" sz="1200" b="1"/>
                        <a:t>Geological faults</a:t>
                      </a:r>
                    </a:p>
                  </a:txBody>
                  <a:tcPr>
                    <a:lnT w="12700" cap="flat" cmpd="sng" algn="ctr">
                      <a:solidFill>
                        <a:schemeClr val="tx1"/>
                      </a:solidFill>
                      <a:prstDash val="solid"/>
                      <a:round/>
                      <a:headEnd type="none" w="med" len="med"/>
                      <a:tailEnd type="none" w="med" len="med"/>
                    </a:lnT>
                  </a:tcPr>
                </a:tc>
                <a:tc>
                  <a:txBody>
                    <a:bodyPr/>
                    <a:lstStyle/>
                    <a:p>
                      <a:pPr marL="177800" indent="-177800"/>
                      <a:r>
                        <a:rPr lang="en-US" sz="1000" baseline="0"/>
                        <a:t>Geological constraints such as active faults, large-scale faults and fracture zones and the presence of permeable bedrock should be considered as they may increase overall construction time</a:t>
                      </a:r>
                    </a:p>
                  </a:txBody>
                  <a:tcPr>
                    <a:lnT w="12700" cap="flat" cmpd="sng" algn="ctr">
                      <a:solidFill>
                        <a:schemeClr val="tx1"/>
                      </a:solidFill>
                      <a:prstDash val="solid"/>
                      <a:round/>
                      <a:headEnd type="none" w="med" len="med"/>
                      <a:tailEnd type="none" w="med" len="med"/>
                    </a:lnT>
                  </a:tcPr>
                </a:tc>
                <a:tc>
                  <a:txBody>
                    <a:bodyPr/>
                    <a:lstStyle/>
                    <a:p>
                      <a:pPr marL="0" indent="0">
                        <a:buFontTx/>
                        <a:buNone/>
                      </a:pPr>
                      <a:r>
                        <a:rPr lang="en-US" sz="1200" b="1"/>
                        <a:t>Sponsorship</a:t>
                      </a:r>
                    </a:p>
                  </a:txBody>
                  <a:tcPr>
                    <a:lnT w="12700" cap="flat" cmpd="sng" algn="ctr">
                      <a:solidFill>
                        <a:schemeClr val="tx1"/>
                      </a:solidFill>
                      <a:prstDash val="solid"/>
                      <a:round/>
                      <a:headEnd type="none" w="med" len="med"/>
                      <a:tailEnd type="none" w="med" len="med"/>
                    </a:lnT>
                  </a:tcPr>
                </a:tc>
                <a:tc>
                  <a:txBody>
                    <a:bodyPr/>
                    <a:lstStyle/>
                    <a:p>
                      <a:pPr marL="177800" indent="-177800">
                        <a:spcBef>
                          <a:spcPts val="500"/>
                        </a:spcBef>
                      </a:pPr>
                      <a:r>
                        <a:rPr lang="en-US" sz="1000"/>
                        <a:t>Very rarely do organizations or private investors agree to finance such long-term projects due to licensing timeframe uncertainties or long backpack periods. A study found most PSH systems in operation are financed under public sector ownership</a:t>
                      </a: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63906045"/>
                  </a:ext>
                </a:extLst>
              </a:tr>
            </a:tbl>
          </a:graphicData>
        </a:graphic>
      </p:graphicFrame>
      <p:sp>
        <p:nvSpPr>
          <p:cNvPr id="11"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a:t>
            </a:r>
            <a:r>
              <a:rPr lang="en-US" sz="800" dirty="0"/>
              <a:t> </a:t>
            </a:r>
            <a:r>
              <a:rPr lang="en-US" sz="800" dirty="0">
                <a:hlinkClick r:id="rId6"/>
              </a:rPr>
              <a:t>Cleaner Engineering and Technology, Drivers and barriers to the deployment of pumped hydro energy storage applications</a:t>
            </a:r>
            <a:r>
              <a:rPr lang="en-US" sz="800" dirty="0"/>
              <a:t> (2021).</a:t>
            </a:r>
          </a:p>
          <a:p>
            <a:r>
              <a:rPr lang="en-US" sz="800" dirty="0">
                <a:solidFill>
                  <a:srgbClr val="000000"/>
                </a:solidFill>
              </a:rPr>
              <a:t>Credit: Shailesh Mishra, Petr Jenicek, Birru Lucha, </a:t>
            </a:r>
            <a:r>
              <a:rPr lang="en-US" sz="800" dirty="0" err="1">
                <a:solidFill>
                  <a:srgbClr val="000000"/>
                </a:solidFill>
              </a:rPr>
              <a:t>Hyae</a:t>
            </a:r>
            <a:r>
              <a:rPr lang="en-US" sz="800" dirty="0">
                <a:solidFill>
                  <a:srgbClr val="000000"/>
                </a:solidFill>
              </a:rPr>
              <a:t> Ryung Kim &amp;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dirty="0">
              <a:solidFill>
                <a:srgbClr val="000000"/>
              </a:solidFill>
              <a:cs typeface="Arial"/>
            </a:endParaRPr>
          </a:p>
        </p:txBody>
      </p:sp>
      <p:sp>
        <p:nvSpPr>
          <p:cNvPr id="2" name="Rectangle 1">
            <a:extLst>
              <a:ext uri="{FF2B5EF4-FFF2-40B4-BE49-F238E27FC236}">
                <a16:creationId xmlns:a16="http://schemas.microsoft.com/office/drawing/2014/main" id="{3F281A7A-EFE9-702C-97CE-0A3D0B0B5DF1}"/>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35193635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extLst>
              <p:ext uri="{D42A27DB-BD31-4B8C-83A1-F6EECF244321}">
                <p14:modId xmlns:p14="http://schemas.microsoft.com/office/powerpoint/2010/main" val="103231897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a:xfrm>
            <a:off x="331744" y="526725"/>
            <a:ext cx="11531600" cy="882788"/>
          </a:xfrm>
        </p:spPr>
        <p:txBody>
          <a:bodyPr vert="horz">
            <a:noAutofit/>
          </a:bodyPr>
          <a:lstStyle/>
          <a:p>
            <a:r>
              <a:rPr lang="en-US" dirty="0"/>
              <a:t>Strategic financial structuring and operational insights: </a:t>
            </a:r>
            <a:br>
              <a:rPr lang="en-US" dirty="0"/>
            </a:br>
            <a:r>
              <a:rPr lang="en-US" dirty="0" err="1"/>
              <a:t>Kurukutti</a:t>
            </a:r>
            <a:r>
              <a:rPr lang="en-US" dirty="0"/>
              <a:t> PSH Project</a:t>
            </a:r>
          </a:p>
        </p:txBody>
      </p:sp>
      <p:sp>
        <p:nvSpPr>
          <p:cNvPr id="12" name="btfpNotesBox962619">
            <a:extLst>
              <a:ext uri="{FF2B5EF4-FFF2-40B4-BE49-F238E27FC236}">
                <a16:creationId xmlns:a16="http://schemas.microsoft.com/office/drawing/2014/main" id="{AED9776B-2FB8-5EB8-0A9F-631889EC4260}"/>
              </a:ext>
            </a:extLst>
          </p:cNvPr>
          <p:cNvSpPr txBox="1"/>
          <p:nvPr>
            <p:custDataLst>
              <p:tags r:id="rId2"/>
            </p:custDataLst>
          </p:nvPr>
        </p:nvSpPr>
        <p:spPr bwMode="gray">
          <a:xfrm>
            <a:off x="33174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ea typeface="+mn-lt"/>
                <a:cs typeface="+mn-lt"/>
                <a:hlinkClick r:id="rId7"/>
              </a:rPr>
              <a:t>TATA, Techno-Commercial Feasibility Report</a:t>
            </a:r>
            <a:r>
              <a:rPr lang="en-US" sz="800" dirty="0">
                <a:solidFill>
                  <a:srgbClr val="000000"/>
                </a:solidFill>
                <a:ea typeface="+mn-lt"/>
                <a:cs typeface="+mn-lt"/>
              </a:rPr>
              <a:t> (2020); </a:t>
            </a:r>
            <a:r>
              <a:rPr lang="en-US" sz="800" dirty="0">
                <a:solidFill>
                  <a:srgbClr val="000000"/>
                </a:solidFill>
                <a:ea typeface="+mn-lt"/>
                <a:cs typeface="+mn-lt"/>
                <a:hlinkClick r:id="rId8"/>
              </a:rPr>
              <a:t>TERI</a:t>
            </a:r>
            <a:r>
              <a:rPr lang="en-US" sz="800" dirty="0">
                <a:solidFill>
                  <a:srgbClr val="000000"/>
                </a:solidFill>
                <a:ea typeface="+mn-lt"/>
                <a:cs typeface="+mn-lt"/>
              </a:rPr>
              <a:t>.</a:t>
            </a:r>
            <a:endParaRPr lang="en-US" sz="800" dirty="0">
              <a:cs typeface="Arial"/>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dirty="0">
              <a:solidFill>
                <a:srgbClr val="000000"/>
              </a:solidFill>
              <a:cs typeface="Arial"/>
            </a:endParaRPr>
          </a:p>
        </p:txBody>
      </p:sp>
      <p:pic>
        <p:nvPicPr>
          <p:cNvPr id="10" name="Picture 9">
            <a:extLst>
              <a:ext uri="{FF2B5EF4-FFF2-40B4-BE49-F238E27FC236}">
                <a16:creationId xmlns:a16="http://schemas.microsoft.com/office/drawing/2014/main" id="{8B3A669A-A6D4-24AC-4513-8A792BB2943F}"/>
              </a:ext>
            </a:extLst>
          </p:cNvPr>
          <p:cNvPicPr>
            <a:picLocks noChangeAspect="1"/>
          </p:cNvPicPr>
          <p:nvPr/>
        </p:nvPicPr>
        <p:blipFill>
          <a:blip r:embed="rId12" cstate="screen">
            <a:extLst>
              <a:ext uri="{28A0092B-C50C-407E-A947-70E740481C1C}">
                <a14:useLocalDpi xmlns:a14="http://schemas.microsoft.com/office/drawing/2010/main"/>
              </a:ext>
            </a:extLst>
          </a:blip>
          <a:srcRect l="1401" t="-636" r="1493" b="320"/>
          <a:stretch/>
        </p:blipFill>
        <p:spPr>
          <a:xfrm>
            <a:off x="329170" y="3917942"/>
            <a:ext cx="5050201" cy="2493193"/>
          </a:xfrm>
          <a:prstGeom prst="rect">
            <a:avLst/>
          </a:prstGeom>
        </p:spPr>
      </p:pic>
      <p:graphicFrame>
        <p:nvGraphicFramePr>
          <p:cNvPr id="14" name="Table 13">
            <a:extLst>
              <a:ext uri="{FF2B5EF4-FFF2-40B4-BE49-F238E27FC236}">
                <a16:creationId xmlns:a16="http://schemas.microsoft.com/office/drawing/2014/main" id="{084722B5-48AA-0F8F-D9DD-C89B59F6941E}"/>
              </a:ext>
            </a:extLst>
          </p:cNvPr>
          <p:cNvGraphicFramePr>
            <a:graphicFrameLocks noGrp="1"/>
          </p:cNvGraphicFramePr>
          <p:nvPr>
            <p:extLst>
              <p:ext uri="{D42A27DB-BD31-4B8C-83A1-F6EECF244321}">
                <p14:modId xmlns:p14="http://schemas.microsoft.com/office/powerpoint/2010/main" val="3736768647"/>
              </p:ext>
            </p:extLst>
          </p:nvPr>
        </p:nvGraphicFramePr>
        <p:xfrm>
          <a:off x="5437535" y="1409513"/>
          <a:ext cx="4546897" cy="5001243"/>
        </p:xfrm>
        <a:graphic>
          <a:graphicData uri="http://schemas.openxmlformats.org/drawingml/2006/table">
            <a:tbl>
              <a:tblPr firstRow="1" bandRow="1">
                <a:tableStyleId>{5C22544A-7EE6-4342-B048-85BDC9FD1C3A}</a:tableStyleId>
              </a:tblPr>
              <a:tblGrid>
                <a:gridCol w="2419736">
                  <a:extLst>
                    <a:ext uri="{9D8B030D-6E8A-4147-A177-3AD203B41FA5}">
                      <a16:colId xmlns:a16="http://schemas.microsoft.com/office/drawing/2014/main" val="3419611235"/>
                    </a:ext>
                  </a:extLst>
                </a:gridCol>
                <a:gridCol w="2127161">
                  <a:extLst>
                    <a:ext uri="{9D8B030D-6E8A-4147-A177-3AD203B41FA5}">
                      <a16:colId xmlns:a16="http://schemas.microsoft.com/office/drawing/2014/main" val="3148081972"/>
                    </a:ext>
                  </a:extLst>
                </a:gridCol>
              </a:tblGrid>
              <a:tr h="251487">
                <a:tc>
                  <a:txBody>
                    <a:bodyPr/>
                    <a:lstStyle/>
                    <a:p>
                      <a:pPr marL="0" indent="0">
                        <a:buNone/>
                      </a:pPr>
                      <a:r>
                        <a:rPr lang="en-US" sz="1050"/>
                        <a:t>Parameter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None/>
                      </a:pPr>
                      <a:r>
                        <a:rPr lang="en-US" sz="1050"/>
                        <a:t>Planned value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23983162"/>
                  </a:ext>
                </a:extLst>
              </a:tr>
              <a:tr h="251487">
                <a:tc>
                  <a:txBody>
                    <a:bodyPr/>
                    <a:lstStyle/>
                    <a:p>
                      <a:pPr marL="0" indent="0">
                        <a:buNone/>
                      </a:pPr>
                      <a:r>
                        <a:rPr lang="en-US" sz="1050" b="1"/>
                        <a:t>Basic project cost (including FC)</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4377.00 Rs. in crores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4100004"/>
                  </a:ext>
                </a:extLst>
              </a:tr>
              <a:tr h="251487">
                <a:tc>
                  <a:txBody>
                    <a:bodyPr/>
                    <a:lstStyle/>
                    <a:p>
                      <a:pPr marL="0" indent="0">
                        <a:buNone/>
                      </a:pPr>
                      <a:r>
                        <a:rPr lang="en-US" sz="1050" b="1"/>
                        <a:t>Indirect cost (IDC)</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531.00 Rs. in crores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2774790"/>
                  </a:ext>
                </a:extLst>
              </a:tr>
              <a:tr h="411525">
                <a:tc>
                  <a:txBody>
                    <a:bodyPr/>
                    <a:lstStyle/>
                    <a:p>
                      <a:pPr marL="0" indent="0">
                        <a:buNone/>
                      </a:pPr>
                      <a:r>
                        <a:rPr lang="en-US" sz="1050" b="1"/>
                        <a:t>Power component (total cost including IDC and FC)</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4908.00 Rs. in crores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2930937"/>
                  </a:ext>
                </a:extLst>
              </a:tr>
              <a:tr h="251487">
                <a:tc>
                  <a:txBody>
                    <a:bodyPr/>
                    <a:lstStyle/>
                    <a:p>
                      <a:pPr marL="0" indent="0">
                        <a:buNone/>
                      </a:pPr>
                      <a:r>
                        <a:rPr lang="en-US" sz="1050" b="1"/>
                        <a:t>Debt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3435.60 Rs. in crores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2613098"/>
                  </a:ext>
                </a:extLst>
              </a:tr>
              <a:tr h="251487">
                <a:tc>
                  <a:txBody>
                    <a:bodyPr/>
                    <a:lstStyle/>
                    <a:p>
                      <a:pPr marL="0" indent="0">
                        <a:buNone/>
                      </a:pPr>
                      <a:r>
                        <a:rPr lang="en-US" sz="1050" b="1"/>
                        <a:t>Equity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1472.40  Rs. in crores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921859"/>
                  </a:ext>
                </a:extLst>
              </a:tr>
              <a:tr h="251487">
                <a:tc>
                  <a:txBody>
                    <a:bodyPr/>
                    <a:lstStyle/>
                    <a:p>
                      <a:pPr marL="0" indent="0">
                        <a:buNone/>
                      </a:pPr>
                      <a:r>
                        <a:rPr lang="en-US" sz="1050" b="1"/>
                        <a:t>Debt: Equity ratio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5051566"/>
                  </a:ext>
                </a:extLst>
              </a:tr>
              <a:tr h="256733">
                <a:tc>
                  <a:txBody>
                    <a:bodyPr/>
                    <a:lstStyle/>
                    <a:p>
                      <a:pPr marL="0" indent="0">
                        <a:buNone/>
                      </a:pPr>
                      <a:r>
                        <a:rPr lang="en-US" sz="1050" b="1"/>
                        <a:t>Rate of O&amp;M charges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3.50%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8395719"/>
                  </a:ext>
                </a:extLst>
              </a:tr>
              <a:tr h="256733">
                <a:tc>
                  <a:txBody>
                    <a:bodyPr/>
                    <a:lstStyle/>
                    <a:p>
                      <a:pPr marL="0" indent="0">
                        <a:buNone/>
                      </a:pPr>
                      <a:r>
                        <a:rPr lang="en-US" sz="1050" b="1"/>
                        <a:t>Annual increment in O&amp;M charges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4.77%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3333645"/>
                  </a:ext>
                </a:extLst>
              </a:tr>
              <a:tr h="256733">
                <a:tc>
                  <a:txBody>
                    <a:bodyPr/>
                    <a:lstStyle/>
                    <a:p>
                      <a:pPr marL="0" indent="0">
                        <a:buNone/>
                      </a:pPr>
                      <a:r>
                        <a:rPr lang="en-US" sz="1050" b="1"/>
                        <a:t>Spares (15% of O&amp;M charges)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15.00%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1341557"/>
                  </a:ext>
                </a:extLst>
              </a:tr>
              <a:tr h="256733">
                <a:tc>
                  <a:txBody>
                    <a:bodyPr/>
                    <a:lstStyle/>
                    <a:p>
                      <a:pPr marL="0" indent="0">
                        <a:buNone/>
                      </a:pPr>
                      <a:r>
                        <a:rPr lang="en-US" sz="1050" b="1"/>
                        <a:t>Interest on working capital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10.00%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263281"/>
                  </a:ext>
                </a:extLst>
              </a:tr>
              <a:tr h="256733">
                <a:tc>
                  <a:txBody>
                    <a:bodyPr/>
                    <a:lstStyle/>
                    <a:p>
                      <a:pPr marL="0" indent="0">
                        <a:buNone/>
                      </a:pPr>
                      <a:r>
                        <a:rPr lang="en-US" sz="1050" b="1"/>
                        <a:t>Rate return on equity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21.71%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743400"/>
                  </a:ext>
                </a:extLst>
              </a:tr>
              <a:tr h="256733">
                <a:tc>
                  <a:txBody>
                    <a:bodyPr/>
                    <a:lstStyle/>
                    <a:p>
                      <a:pPr marL="0" indent="0">
                        <a:buNone/>
                      </a:pPr>
                      <a:r>
                        <a:rPr lang="en-US" sz="1050" b="1"/>
                        <a:t>Rate of depreciation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5.28%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2355115"/>
                  </a:ext>
                </a:extLst>
              </a:tr>
              <a:tr h="256733">
                <a:tc>
                  <a:txBody>
                    <a:bodyPr/>
                    <a:lstStyle/>
                    <a:p>
                      <a:pPr marL="0" indent="0">
                        <a:buNone/>
                      </a:pPr>
                      <a:r>
                        <a:rPr lang="en-US" sz="1050" b="1"/>
                        <a:t>Discounting rate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10.00%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8081275"/>
                  </a:ext>
                </a:extLst>
              </a:tr>
              <a:tr h="256733">
                <a:tc>
                  <a:txBody>
                    <a:bodyPr/>
                    <a:lstStyle/>
                    <a:p>
                      <a:pPr marL="0" indent="0">
                        <a:buNone/>
                      </a:pPr>
                      <a:r>
                        <a:rPr lang="en-US" sz="1050" b="1"/>
                        <a:t>Input energy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3338 Mu</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7602379"/>
                  </a:ext>
                </a:extLst>
              </a:tr>
              <a:tr h="256733">
                <a:tc>
                  <a:txBody>
                    <a:bodyPr/>
                    <a:lstStyle/>
                    <a:p>
                      <a:pPr marL="0" indent="0">
                        <a:buNone/>
                      </a:pPr>
                      <a:r>
                        <a:rPr lang="en-US" sz="1050" b="1"/>
                        <a:t>Annual energy generation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2527 Mu</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0671440"/>
                  </a:ext>
                </a:extLst>
              </a:tr>
              <a:tr h="256733">
                <a:tc>
                  <a:txBody>
                    <a:bodyPr/>
                    <a:lstStyle/>
                    <a:p>
                      <a:pPr marL="0" indent="0">
                        <a:buNone/>
                      </a:pPr>
                      <a:r>
                        <a:rPr lang="en-US" sz="1050" b="1"/>
                        <a:t>Aux. consumption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9509691"/>
                  </a:ext>
                </a:extLst>
              </a:tr>
              <a:tr h="256733">
                <a:tc>
                  <a:txBody>
                    <a:bodyPr/>
                    <a:lstStyle/>
                    <a:p>
                      <a:pPr marL="0" indent="0">
                        <a:buNone/>
                      </a:pPr>
                      <a:r>
                        <a:rPr lang="en-US" sz="1050" b="1"/>
                        <a:t>Weighted average rate of interest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9184109"/>
                  </a:ext>
                </a:extLst>
              </a:tr>
              <a:tr h="256733">
                <a:tc>
                  <a:txBody>
                    <a:bodyPr/>
                    <a:lstStyle/>
                    <a:p>
                      <a:pPr marL="0" indent="0">
                        <a:buNone/>
                      </a:pPr>
                      <a:r>
                        <a:rPr lang="en-US" sz="1050" b="1"/>
                        <a:t>Plant useful life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40 years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818311"/>
                  </a:ext>
                </a:extLst>
              </a:tr>
            </a:tbl>
          </a:graphicData>
        </a:graphic>
      </p:graphicFrame>
      <p:sp>
        <p:nvSpPr>
          <p:cNvPr id="2" name="TextBox 8">
            <a:extLst>
              <a:ext uri="{FF2B5EF4-FFF2-40B4-BE49-F238E27FC236}">
                <a16:creationId xmlns:a16="http://schemas.microsoft.com/office/drawing/2014/main" id="{1F2CE277-8A8D-B52B-76CF-037F895EE086}"/>
              </a:ext>
            </a:extLst>
          </p:cNvPr>
          <p:cNvSpPr txBox="1"/>
          <p:nvPr/>
        </p:nvSpPr>
        <p:spPr bwMode="gray">
          <a:xfrm>
            <a:off x="10056440" y="1409513"/>
            <a:ext cx="1908212" cy="5001369"/>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dirty="0"/>
              <a:t>Observations</a:t>
            </a:r>
          </a:p>
          <a:p>
            <a:pPr marL="285750" indent="-285750">
              <a:spcAft>
                <a:spcPts val="600"/>
              </a:spcAft>
              <a:buFont typeface="Arial" panose="020B0604020202020204" pitchFamily="34" charset="0"/>
              <a:buChar char="•"/>
            </a:pPr>
            <a:r>
              <a:rPr lang="en-US" sz="1050" b="1" dirty="0" err="1">
                <a:solidFill>
                  <a:srgbClr val="000000"/>
                </a:solidFill>
                <a:ea typeface="+mn-lt"/>
                <a:cs typeface="+mn-lt"/>
              </a:rPr>
              <a:t>Kurukutti</a:t>
            </a:r>
            <a:r>
              <a:rPr lang="en-US" sz="1050" b="1" dirty="0">
                <a:solidFill>
                  <a:srgbClr val="000000"/>
                </a:solidFill>
                <a:ea typeface="+mn-lt"/>
                <a:cs typeface="+mn-lt"/>
              </a:rPr>
              <a:t> PSH </a:t>
            </a:r>
            <a:r>
              <a:rPr lang="en-US" sz="1050" dirty="0">
                <a:solidFill>
                  <a:srgbClr val="000000"/>
                </a:solidFill>
                <a:ea typeface="+mn-lt"/>
                <a:cs typeface="+mn-lt"/>
              </a:rPr>
              <a:t>is a project developed by </a:t>
            </a:r>
            <a:r>
              <a:rPr lang="en-US" sz="1050" b="1" dirty="0">
                <a:solidFill>
                  <a:srgbClr val="000000"/>
                </a:solidFill>
                <a:ea typeface="+mn-lt"/>
                <a:cs typeface="+mn-lt"/>
              </a:rPr>
              <a:t>Adani Green Energy </a:t>
            </a:r>
            <a:r>
              <a:rPr lang="en-US" sz="1050" dirty="0">
                <a:solidFill>
                  <a:srgbClr val="000000"/>
                </a:solidFill>
                <a:ea typeface="+mn-lt"/>
                <a:cs typeface="+mn-lt"/>
              </a:rPr>
              <a:t>for the Andhra Pradesh region.</a:t>
            </a:r>
          </a:p>
          <a:p>
            <a:pPr marL="285750" indent="-285750">
              <a:spcAft>
                <a:spcPts val="600"/>
              </a:spcAft>
              <a:buFont typeface="Arial" panose="020B0604020202020204" pitchFamily="34" charset="0"/>
              <a:buChar char="•"/>
            </a:pPr>
            <a:r>
              <a:rPr lang="en-US" sz="1050" dirty="0">
                <a:solidFill>
                  <a:srgbClr val="000000"/>
                </a:solidFill>
                <a:ea typeface="+mn-lt"/>
                <a:cs typeface="+mn-lt"/>
              </a:rPr>
              <a:t>Per the feasibility report, the proposed </a:t>
            </a:r>
            <a:r>
              <a:rPr lang="en-US" sz="1050" b="1" dirty="0" err="1">
                <a:solidFill>
                  <a:srgbClr val="000000"/>
                </a:solidFill>
                <a:ea typeface="+mn-lt"/>
                <a:cs typeface="+mn-lt"/>
              </a:rPr>
              <a:t>Kurukutti</a:t>
            </a:r>
            <a:r>
              <a:rPr lang="en-US" sz="1050" b="1" dirty="0">
                <a:solidFill>
                  <a:srgbClr val="000000"/>
                </a:solidFill>
                <a:ea typeface="+mn-lt"/>
                <a:cs typeface="+mn-lt"/>
              </a:rPr>
              <a:t> PSH plant </a:t>
            </a:r>
            <a:r>
              <a:rPr lang="en-US" sz="1050" dirty="0">
                <a:solidFill>
                  <a:srgbClr val="000000"/>
                </a:solidFill>
                <a:ea typeface="+mn-lt"/>
                <a:cs typeface="+mn-lt"/>
              </a:rPr>
              <a:t>envisions </a:t>
            </a:r>
            <a:r>
              <a:rPr lang="en-US" sz="1050" b="1" dirty="0">
                <a:solidFill>
                  <a:srgbClr val="000000"/>
                </a:solidFill>
                <a:ea typeface="+mn-lt"/>
                <a:cs typeface="+mn-lt"/>
              </a:rPr>
              <a:t>recycling stored water between upper and lower </a:t>
            </a:r>
            <a:r>
              <a:rPr lang="en-US" sz="1050" dirty="0">
                <a:solidFill>
                  <a:srgbClr val="000000"/>
                </a:solidFill>
                <a:ea typeface="+mn-lt"/>
                <a:cs typeface="+mn-lt"/>
              </a:rPr>
              <a:t>reservoirs and having to fill the reservoirs </a:t>
            </a:r>
            <a:r>
              <a:rPr lang="en-US" sz="1050" b="1" dirty="0">
                <a:solidFill>
                  <a:srgbClr val="000000"/>
                </a:solidFill>
                <a:ea typeface="+mn-lt"/>
                <a:cs typeface="+mn-lt"/>
              </a:rPr>
              <a:t>only once in their lifetime</a:t>
            </a:r>
            <a:r>
              <a:rPr lang="en-US" sz="1050" dirty="0">
                <a:solidFill>
                  <a:srgbClr val="000000"/>
                </a:solidFill>
                <a:ea typeface="+mn-lt"/>
                <a:cs typeface="+mn-lt"/>
              </a:rPr>
              <a:t>.</a:t>
            </a:r>
            <a:r>
              <a:rPr lang="en-US" sz="1050" b="1" dirty="0">
                <a:solidFill>
                  <a:srgbClr val="000000"/>
                </a:solidFill>
                <a:ea typeface="+mn-lt"/>
                <a:cs typeface="+mn-lt"/>
              </a:rPr>
              <a:t> </a:t>
            </a:r>
          </a:p>
          <a:p>
            <a:pPr marL="285750" indent="-285750">
              <a:spcAft>
                <a:spcPts val="600"/>
              </a:spcAft>
              <a:buFont typeface="Arial" panose="020B0604020202020204" pitchFamily="34" charset="0"/>
              <a:buChar char="•"/>
            </a:pPr>
            <a:r>
              <a:rPr lang="en-US" sz="1050" dirty="0" err="1">
                <a:solidFill>
                  <a:srgbClr val="000000"/>
                </a:solidFill>
                <a:ea typeface="+mn-lt"/>
                <a:cs typeface="+mn-lt"/>
              </a:rPr>
              <a:t>Kurukutti</a:t>
            </a:r>
            <a:r>
              <a:rPr lang="en-US" sz="1050" dirty="0">
                <a:solidFill>
                  <a:srgbClr val="000000"/>
                </a:solidFill>
                <a:ea typeface="+mn-lt"/>
                <a:cs typeface="+mn-lt"/>
              </a:rPr>
              <a:t> PSH envisions a scheme to generate </a:t>
            </a:r>
            <a:r>
              <a:rPr lang="en-US" sz="1050" b="1" dirty="0">
                <a:solidFill>
                  <a:srgbClr val="000000"/>
                </a:solidFill>
                <a:ea typeface="+mn-lt"/>
                <a:cs typeface="+mn-lt"/>
              </a:rPr>
              <a:t>1200 MW of peak power on weekdays</a:t>
            </a:r>
            <a:r>
              <a:rPr lang="en-US" sz="1050" dirty="0">
                <a:solidFill>
                  <a:srgbClr val="000000"/>
                </a:solidFill>
                <a:ea typeface="+mn-lt"/>
                <a:cs typeface="+mn-lt"/>
              </a:rPr>
              <a:t>.</a:t>
            </a:r>
          </a:p>
          <a:p>
            <a:pPr marL="285750" indent="-285750">
              <a:spcAft>
                <a:spcPts val="600"/>
              </a:spcAft>
              <a:buFont typeface="Arial" panose="020B0604020202020204" pitchFamily="34" charset="0"/>
              <a:buChar char="•"/>
            </a:pPr>
            <a:r>
              <a:rPr lang="en-US" sz="1050" dirty="0">
                <a:solidFill>
                  <a:srgbClr val="000000"/>
                </a:solidFill>
                <a:ea typeface="+mn-lt"/>
                <a:cs typeface="+mn-lt"/>
              </a:rPr>
              <a:t>Project is expected to be completed by </a:t>
            </a:r>
            <a:r>
              <a:rPr lang="en-US" sz="1050" b="1" dirty="0">
                <a:solidFill>
                  <a:srgbClr val="000000"/>
                </a:solidFill>
                <a:ea typeface="+mn-lt"/>
                <a:cs typeface="+mn-lt"/>
              </a:rPr>
              <a:t>2028. </a:t>
            </a:r>
            <a:endParaRPr lang="en-US" sz="1050" dirty="0">
              <a:solidFill>
                <a:srgbClr val="000000"/>
              </a:solidFill>
              <a:ea typeface="+mn-lt"/>
              <a:cs typeface="+mn-lt"/>
            </a:endParaRPr>
          </a:p>
        </p:txBody>
      </p:sp>
      <p:pic>
        <p:nvPicPr>
          <p:cNvPr id="4100" name="Picture 4">
            <a:extLst>
              <a:ext uri="{FF2B5EF4-FFF2-40B4-BE49-F238E27FC236}">
                <a16:creationId xmlns:a16="http://schemas.microsoft.com/office/drawing/2014/main" id="{C63A4416-B13E-2CD5-2B3A-BFDE699E8C4B}"/>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330200" y="1409513"/>
            <a:ext cx="5041214" cy="248533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1A94889A-247C-C9B3-1B93-3FA68181CE25}"/>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357516064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extLst>
              <p:ext uri="{D42A27DB-BD31-4B8C-83A1-F6EECF244321}">
                <p14:modId xmlns:p14="http://schemas.microsoft.com/office/powerpoint/2010/main" val="18308855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dirty="0"/>
              <a:t>Novel PSH technologies currently in development (1/4)</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2297115193"/>
              </p:ext>
            </p:extLst>
          </p:nvPr>
        </p:nvGraphicFramePr>
        <p:xfrm>
          <a:off x="330200" y="1106424"/>
          <a:ext cx="11415712" cy="5156199"/>
        </p:xfrm>
        <a:graphic>
          <a:graphicData uri="http://schemas.openxmlformats.org/drawingml/2006/table">
            <a:tbl>
              <a:tblPr firstRow="1" bandRow="1">
                <a:tableStyleId>{2D5ABB26-0587-4C30-8999-92F81FD0307C}</a:tableStyleId>
              </a:tblPr>
              <a:tblGrid>
                <a:gridCol w="2324239">
                  <a:extLst>
                    <a:ext uri="{9D8B030D-6E8A-4147-A177-3AD203B41FA5}">
                      <a16:colId xmlns:a16="http://schemas.microsoft.com/office/drawing/2014/main" val="1209005246"/>
                    </a:ext>
                  </a:extLst>
                </a:gridCol>
                <a:gridCol w="3030491">
                  <a:extLst>
                    <a:ext uri="{9D8B030D-6E8A-4147-A177-3AD203B41FA5}">
                      <a16:colId xmlns:a16="http://schemas.microsoft.com/office/drawing/2014/main" val="1110654787"/>
                    </a:ext>
                  </a:extLst>
                </a:gridCol>
                <a:gridCol w="3030491">
                  <a:extLst>
                    <a:ext uri="{9D8B030D-6E8A-4147-A177-3AD203B41FA5}">
                      <a16:colId xmlns:a16="http://schemas.microsoft.com/office/drawing/2014/main" val="4040070807"/>
                    </a:ext>
                  </a:extLst>
                </a:gridCol>
                <a:gridCol w="3030491">
                  <a:extLst>
                    <a:ext uri="{9D8B030D-6E8A-4147-A177-3AD203B41FA5}">
                      <a16:colId xmlns:a16="http://schemas.microsoft.com/office/drawing/2014/main" val="2863399275"/>
                    </a:ext>
                  </a:extLst>
                </a:gridCol>
              </a:tblGrid>
              <a:tr h="752549">
                <a:tc>
                  <a:txBody>
                    <a:bodyPr/>
                    <a:lstStyle/>
                    <a:p>
                      <a:pPr marL="0" indent="0">
                        <a:buNone/>
                      </a:pPr>
                      <a:endParaRPr lang="en-US" sz="1200" b="1"/>
                    </a:p>
                  </a:txBody>
                  <a:tcPr/>
                </a:tc>
                <a:tc>
                  <a:txBody>
                    <a:bodyPr/>
                    <a:lstStyle/>
                    <a:p>
                      <a:pPr marL="0" indent="0" algn="ctr">
                        <a:buNone/>
                      </a:pPr>
                      <a:r>
                        <a:rPr lang="en-US" sz="1200" b="1"/>
                        <a:t>Small PSH with reservoirs of corrugated steel and floating membranes</a:t>
                      </a:r>
                    </a:p>
                  </a:txBody>
                  <a:tcPr>
                    <a:lnR w="6350" cap="flat" cmpd="sng" algn="ctr">
                      <a:solidFill>
                        <a:schemeClr val="bg1"/>
                      </a:solidFill>
                      <a:prstDash val="solid"/>
                      <a:round/>
                      <a:headEnd type="none" w="med" len="med"/>
                      <a:tailEnd type="none" w="med" len="med"/>
                    </a:lnR>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400" b="1"/>
                        <a:t> </a:t>
                      </a:r>
                      <a:r>
                        <a:rPr lang="en-US" sz="1200" b="1"/>
                        <a:t>PSH using submersible pump turbines and motor generators </a:t>
                      </a:r>
                    </a:p>
                    <a:p>
                      <a:pPr marL="0" indent="0" algn="ctr">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200" b="1"/>
                        <a:t> </a:t>
                      </a:r>
                      <a:r>
                        <a:rPr lang="en-US" sz="1200" b="1" err="1"/>
                        <a:t>Geomechanical</a:t>
                      </a:r>
                      <a:r>
                        <a:rPr lang="en-US" sz="1200" b="1"/>
                        <a:t> PSH</a:t>
                      </a:r>
                    </a:p>
                    <a:p>
                      <a:pPr marL="0" indent="0" algn="ctr">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lumMod val="20000"/>
                        <a:lumOff val="80000"/>
                      </a:schemeClr>
                    </a:solidFill>
                  </a:tcPr>
                </a:tc>
                <a:extLst>
                  <a:ext uri="{0D108BD9-81ED-4DB2-BD59-A6C34878D82A}">
                    <a16:rowId xmlns:a16="http://schemas.microsoft.com/office/drawing/2014/main" val="1093161297"/>
                  </a:ext>
                </a:extLst>
              </a:tr>
              <a:tr h="874074">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buNone/>
                      </a:pPr>
                      <a:endParaRPr lang="en-US" sz="1000" baseline="-2500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05080875"/>
                  </a:ext>
                </a:extLst>
              </a:tr>
              <a:tr h="656579">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a:t>Creation of a closed-loop system using corrugated steel for the upper reservoir and a floating membrane reservoir in a larger body of water </a:t>
                      </a:r>
                      <a:endParaRPr lang="en-US" sz="1000" b="1">
                        <a:cs typeface="Aria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b="0">
                          <a:solidFill>
                            <a:schemeClr val="tx1"/>
                          </a:solidFill>
                        </a:rPr>
                        <a:t>Use of submersible pump turbines and motor generators, both in a vertical shaft, to eliminate the need to construct a powerhouse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00" b="0">
                          <a:solidFill>
                            <a:schemeClr val="tx1"/>
                          </a:solidFill>
                        </a:rPr>
                        <a:t>Water pumped down into the ground between rock layers, where water is kept under pressure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1661879">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000" b="1"/>
                        <a:t>Modularity</a:t>
                      </a:r>
                      <a:r>
                        <a:rPr lang="en-US" sz="1000"/>
                        <a:t>: </a:t>
                      </a:r>
                      <a:r>
                        <a:rPr lang="en-US" sz="1000">
                          <a:solidFill>
                            <a:schemeClr val="tx1"/>
                          </a:solidFill>
                        </a:rPr>
                        <a:t>Lower</a:t>
                      </a:r>
                      <a:r>
                        <a:rPr lang="en-US" sz="1000"/>
                        <a:t> cost and higher accessibility due to use of off-the-shelf equipment and materials</a:t>
                      </a:r>
                    </a:p>
                    <a:p>
                      <a:pPr algn="l">
                        <a:spcBef>
                          <a:spcPts val="600"/>
                        </a:spcBef>
                      </a:pPr>
                      <a:r>
                        <a:rPr lang="en-US" sz="1000" b="1"/>
                        <a:t>Scalability</a:t>
                      </a:r>
                      <a:r>
                        <a:rPr lang="en-US" sz="1000"/>
                        <a:t>: More potential locations due to relatively small plant size. </a:t>
                      </a:r>
                    </a:p>
                    <a:p>
                      <a:pPr algn="l">
                        <a:spcBef>
                          <a:spcPts val="600"/>
                        </a:spcBef>
                      </a:pPr>
                      <a:r>
                        <a:rPr lang="en-US" sz="1000" b="1"/>
                        <a:t>Quick installation</a:t>
                      </a:r>
                      <a:r>
                        <a:rPr lang="en-US" sz="1000"/>
                        <a:t>: Use of prefabricated materials such as corrugated steel and floating membranes, allowing for quicker setup</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spcBef>
                          <a:spcPts val="600"/>
                        </a:spcBef>
                      </a:pPr>
                      <a:r>
                        <a:rPr lang="en-US" sz="1000" b="1"/>
                        <a:t>Cost effective</a:t>
                      </a:r>
                      <a:r>
                        <a:rPr lang="en-US" sz="1000"/>
                        <a:t>: With no </a:t>
                      </a:r>
                      <a:r>
                        <a:rPr lang="en-US" sz="1000">
                          <a:solidFill>
                            <a:schemeClr val="tx1"/>
                          </a:solidFill>
                        </a:rPr>
                        <a:t>need to construct an underground powerhouse, lower</a:t>
                      </a:r>
                      <a:r>
                        <a:rPr lang="en-US" sz="1000">
                          <a:solidFill>
                            <a:srgbClr val="FF0000"/>
                          </a:solidFill>
                        </a:rPr>
                        <a:t> </a:t>
                      </a:r>
                      <a:r>
                        <a:rPr lang="en-US" sz="1000">
                          <a:solidFill>
                            <a:schemeClr val="tx1"/>
                          </a:solidFill>
                        </a:rPr>
                        <a:t>cost and less construction time</a:t>
                      </a:r>
                    </a:p>
                    <a:p>
                      <a:pPr algn="l">
                        <a:spcBef>
                          <a:spcPts val="600"/>
                        </a:spcBef>
                      </a:pPr>
                      <a:r>
                        <a:rPr lang="en-US" sz="1000" b="1">
                          <a:solidFill>
                            <a:schemeClr val="tx1"/>
                          </a:solidFill>
                        </a:rPr>
                        <a:t>Scalable</a:t>
                      </a:r>
                      <a:r>
                        <a:rPr lang="en-US" sz="1000">
                          <a:solidFill>
                            <a:schemeClr val="tx1"/>
                          </a:solidFill>
                        </a:rPr>
                        <a:t>: Highly adaptable, which supports a wide range of project sizes</a:t>
                      </a:r>
                    </a:p>
                    <a:p>
                      <a:pPr algn="l">
                        <a:spcBef>
                          <a:spcPts val="600"/>
                        </a:spcBef>
                      </a:pPr>
                      <a:r>
                        <a:rPr lang="en-US" sz="1000" b="1"/>
                        <a:t>Versatility</a:t>
                      </a:r>
                      <a:r>
                        <a:rPr lang="en-US" sz="1000"/>
                        <a:t>: </a:t>
                      </a:r>
                      <a:r>
                        <a:rPr lang="en-US" sz="1000">
                          <a:solidFill>
                            <a:schemeClr val="tx1"/>
                          </a:solidFill>
                        </a:rPr>
                        <a:t>Applicable for development of pumped storage capabilities at existing hydropower plants and for applications at </a:t>
                      </a:r>
                      <a:br>
                        <a:rPr lang="en-US" sz="1000">
                          <a:solidFill>
                            <a:schemeClr val="tx1"/>
                          </a:solidFill>
                        </a:rPr>
                      </a:br>
                      <a:r>
                        <a:rPr lang="en-US" sz="1000">
                          <a:solidFill>
                            <a:schemeClr val="tx1"/>
                          </a:solidFill>
                        </a:rPr>
                        <a:t>non-power dams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spcBef>
                          <a:spcPts val="600"/>
                        </a:spcBef>
                      </a:pPr>
                      <a:r>
                        <a:rPr lang="en-US" sz="1000" b="1"/>
                        <a:t>Fast construction</a:t>
                      </a:r>
                      <a:r>
                        <a:rPr lang="en-US" sz="1000"/>
                        <a:t>: Underground deployment leads to an accelerated timeline</a:t>
                      </a:r>
                    </a:p>
                    <a:p>
                      <a:pPr algn="l">
                        <a:spcBef>
                          <a:spcPts val="600"/>
                        </a:spcBef>
                      </a:pPr>
                      <a:r>
                        <a:rPr lang="en-US" sz="1000" b="1"/>
                        <a:t>Scalable</a:t>
                      </a:r>
                      <a:r>
                        <a:rPr lang="en-US" sz="1000" b="0"/>
                        <a:t>: Flexible for various project sizes; modular design allows phased growth</a:t>
                      </a:r>
                      <a:endParaRPr lang="en-US" sz="1000"/>
                    </a:p>
                    <a:p>
                      <a:pPr algn="l">
                        <a:spcBef>
                          <a:spcPts val="600"/>
                        </a:spcBef>
                      </a:pPr>
                      <a:r>
                        <a:rPr lang="en-US" sz="1000" b="1"/>
                        <a:t>Low project cost</a:t>
                      </a:r>
                      <a:r>
                        <a:rPr lang="en-US" sz="1000"/>
                        <a:t>: Reduced capital expenditures compared with </a:t>
                      </a:r>
                      <a:r>
                        <a:rPr lang="en-US" sz="1000" err="1"/>
                        <a:t>CapEx</a:t>
                      </a:r>
                      <a:r>
                        <a:rPr lang="en-US" sz="1000"/>
                        <a:t> for PSH or battery storage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323353">
                <a:tc>
                  <a:txBody>
                    <a:bodyPr/>
                    <a:lstStyle/>
                    <a:p>
                      <a:pPr marL="0" indent="0">
                        <a:buNone/>
                      </a:pPr>
                      <a:r>
                        <a:rPr lang="en-US" sz="1000" b="1"/>
                        <a:t>Estimated unit plant size (MW)</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1-10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10-200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16-320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1014688"/>
                  </a:ext>
                </a:extLst>
              </a:tr>
              <a:tr h="323353">
                <a:tc>
                  <a:txBody>
                    <a:bodyPr/>
                    <a:lstStyle/>
                    <a:p>
                      <a:pPr marL="0" indent="0">
                        <a:buNone/>
                      </a:pPr>
                      <a:r>
                        <a:rPr lang="en-US" sz="1000" b="1"/>
                        <a:t>Plant lifetime (years)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30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30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57390366"/>
                  </a:ext>
                </a:extLst>
              </a:tr>
              <a:tr h="564412">
                <a:tc>
                  <a:txBody>
                    <a:bodyPr/>
                    <a:lstStyle/>
                    <a:p>
                      <a:pPr marL="0" indent="0">
                        <a:buNone/>
                      </a:pPr>
                      <a:r>
                        <a:rPr lang="en-US" sz="1000" b="1"/>
                        <a:t>LCOS range ($/MWh)</a:t>
                      </a:r>
                    </a:p>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endParaRPr lang="en-US" sz="1000" b="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buNone/>
                      </a:pPr>
                      <a:endParaRPr lang="en-US" sz="1000" b="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endParaRPr lang="en-US" sz="1000" b="0" dirty="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37157627"/>
                  </a:ext>
                </a:extLst>
              </a:tr>
            </a:tbl>
          </a:graphicData>
        </a:graphic>
      </p:graphicFrame>
      <p:sp>
        <p:nvSpPr>
          <p:cNvPr id="4" name="btfpNotesBox962619">
            <a:extLst>
              <a:ext uri="{FF2B5EF4-FFF2-40B4-BE49-F238E27FC236}">
                <a16:creationId xmlns:a16="http://schemas.microsoft.com/office/drawing/2014/main" id="{4F978CD2-C825-E6E9-EFEC-E046F865BE63}"/>
              </a:ext>
            </a:extLst>
          </p:cNvPr>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lang="en-US" sz="800" dirty="0">
                <a:solidFill>
                  <a:srgbClr val="000000"/>
                </a:solidFill>
                <a:latin typeface="Arial"/>
                <a:hlinkClick r:id="rId11"/>
              </a:rPr>
              <a:t>DOE, Technology Innovations for Pumped Storage Hydropower</a:t>
            </a:r>
            <a:r>
              <a:rPr lang="en-US" sz="800" dirty="0">
                <a:solidFill>
                  <a:srgbClr val="000000"/>
                </a:solidFill>
                <a:latin typeface="Arial"/>
              </a:rPr>
              <a:t> (2022).</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pic>
        <p:nvPicPr>
          <p:cNvPr id="8" name="Picture 7">
            <a:extLst>
              <a:ext uri="{FF2B5EF4-FFF2-40B4-BE49-F238E27FC236}">
                <a16:creationId xmlns:a16="http://schemas.microsoft.com/office/drawing/2014/main" id="{1767CA72-0B29-6D5F-0017-94E9D6DBCCEE}"/>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306764" y="1687513"/>
            <a:ext cx="1591977" cy="936625"/>
          </a:xfrm>
          <a:prstGeom prst="rect">
            <a:avLst/>
          </a:prstGeom>
        </p:spPr>
      </p:pic>
      <p:pic>
        <p:nvPicPr>
          <p:cNvPr id="10" name="Picture 9">
            <a:extLst>
              <a:ext uri="{FF2B5EF4-FFF2-40B4-BE49-F238E27FC236}">
                <a16:creationId xmlns:a16="http://schemas.microsoft.com/office/drawing/2014/main" id="{05E654B7-DA6D-D131-C901-6F66A19A4B29}"/>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6459539" y="1687514"/>
            <a:ext cx="1591979" cy="936625"/>
          </a:xfrm>
          <a:prstGeom prst="rect">
            <a:avLst/>
          </a:prstGeom>
        </p:spPr>
      </p:pic>
      <p:pic>
        <p:nvPicPr>
          <p:cNvPr id="17" name="Picture 16">
            <a:extLst>
              <a:ext uri="{FF2B5EF4-FFF2-40B4-BE49-F238E27FC236}">
                <a16:creationId xmlns:a16="http://schemas.microsoft.com/office/drawing/2014/main" id="{757449F8-1F61-E56C-62C0-F0C8914F5122}"/>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9428164" y="1687513"/>
            <a:ext cx="1591977" cy="936625"/>
          </a:xfrm>
          <a:prstGeom prst="rect">
            <a:avLst/>
          </a:prstGeom>
        </p:spPr>
      </p:pic>
      <p:graphicFrame>
        <p:nvGraphicFramePr>
          <p:cNvPr id="13" name="Chart 12">
            <a:extLst>
              <a:ext uri="{FF2B5EF4-FFF2-40B4-BE49-F238E27FC236}">
                <a16:creationId xmlns:a16="http://schemas.microsoft.com/office/drawing/2014/main" id="{5C3C66F2-0EFC-F7C3-EA86-FA57802BADC6}"/>
              </a:ext>
            </a:extLst>
          </p:cNvPr>
          <p:cNvGraphicFramePr/>
          <p:nvPr>
            <p:custDataLst>
              <p:tags r:id="rId4"/>
            </p:custDataLst>
            <p:extLst>
              <p:ext uri="{D42A27DB-BD31-4B8C-83A1-F6EECF244321}">
                <p14:modId xmlns:p14="http://schemas.microsoft.com/office/powerpoint/2010/main" val="71866447"/>
              </p:ext>
            </p:extLst>
          </p:nvPr>
        </p:nvGraphicFramePr>
        <p:xfrm>
          <a:off x="2909888" y="5522913"/>
          <a:ext cx="2540000" cy="9271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14" name="Chart 13">
            <a:extLst>
              <a:ext uri="{FF2B5EF4-FFF2-40B4-BE49-F238E27FC236}">
                <a16:creationId xmlns:a16="http://schemas.microsoft.com/office/drawing/2014/main" id="{E59AB56F-FD6D-BAE6-00A5-E48763B886AC}"/>
              </a:ext>
            </a:extLst>
          </p:cNvPr>
          <p:cNvGraphicFramePr/>
          <p:nvPr>
            <p:custDataLst>
              <p:tags r:id="rId5"/>
            </p:custDataLst>
            <p:extLst>
              <p:ext uri="{D42A27DB-BD31-4B8C-83A1-F6EECF244321}">
                <p14:modId xmlns:p14="http://schemas.microsoft.com/office/powerpoint/2010/main" val="3238918738"/>
              </p:ext>
            </p:extLst>
          </p:nvPr>
        </p:nvGraphicFramePr>
        <p:xfrm>
          <a:off x="5897563" y="5522913"/>
          <a:ext cx="2541587" cy="9271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15" name="Chart 14">
            <a:extLst>
              <a:ext uri="{FF2B5EF4-FFF2-40B4-BE49-F238E27FC236}">
                <a16:creationId xmlns:a16="http://schemas.microsoft.com/office/drawing/2014/main" id="{76E722B2-EBF2-F3F9-A5D7-F37F90A16F6C}"/>
              </a:ext>
            </a:extLst>
          </p:cNvPr>
          <p:cNvGraphicFramePr/>
          <p:nvPr>
            <p:custDataLst>
              <p:tags r:id="rId6"/>
            </p:custDataLst>
            <p:extLst>
              <p:ext uri="{D42A27DB-BD31-4B8C-83A1-F6EECF244321}">
                <p14:modId xmlns:p14="http://schemas.microsoft.com/office/powerpoint/2010/main" val="4133346545"/>
              </p:ext>
            </p:extLst>
          </p:nvPr>
        </p:nvGraphicFramePr>
        <p:xfrm>
          <a:off x="9053513" y="5522913"/>
          <a:ext cx="2541587" cy="927100"/>
        </p:xfrm>
        <a:graphic>
          <a:graphicData uri="http://schemas.openxmlformats.org/drawingml/2006/chart">
            <c:chart xmlns:c="http://schemas.openxmlformats.org/drawingml/2006/chart" xmlns:r="http://schemas.openxmlformats.org/officeDocument/2006/relationships" r:id="rId20"/>
          </a:graphicData>
        </a:graphic>
      </p:graphicFrame>
      <p:sp>
        <p:nvSpPr>
          <p:cNvPr id="3" name="Rectangle 2">
            <a:extLst>
              <a:ext uri="{FF2B5EF4-FFF2-40B4-BE49-F238E27FC236}">
                <a16:creationId xmlns:a16="http://schemas.microsoft.com/office/drawing/2014/main" id="{E195E766-BF37-D653-F5DA-F214A98D5CAC}"/>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custDataLst>
      <p:tags r:id="rId1"/>
    </p:custDataLst>
    <p:extLst>
      <p:ext uri="{BB962C8B-B14F-4D97-AF65-F5344CB8AC3E}">
        <p14:creationId xmlns:p14="http://schemas.microsoft.com/office/powerpoint/2010/main" val="393963734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extLst>
              <p:ext uri="{D42A27DB-BD31-4B8C-83A1-F6EECF244321}">
                <p14:modId xmlns:p14="http://schemas.microsoft.com/office/powerpoint/2010/main" val="18744917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a:t>Novel PSH technologies currently in development (2/4)</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1067918401"/>
              </p:ext>
            </p:extLst>
          </p:nvPr>
        </p:nvGraphicFramePr>
        <p:xfrm>
          <a:off x="330200" y="1108075"/>
          <a:ext cx="11415712" cy="5271782"/>
        </p:xfrm>
        <a:graphic>
          <a:graphicData uri="http://schemas.openxmlformats.org/drawingml/2006/table">
            <a:tbl>
              <a:tblPr firstRow="1" bandRow="1">
                <a:tableStyleId>{2D5ABB26-0587-4C30-8999-92F81FD0307C}</a:tableStyleId>
              </a:tblPr>
              <a:tblGrid>
                <a:gridCol w="2324239">
                  <a:extLst>
                    <a:ext uri="{9D8B030D-6E8A-4147-A177-3AD203B41FA5}">
                      <a16:colId xmlns:a16="http://schemas.microsoft.com/office/drawing/2014/main" val="1209005246"/>
                    </a:ext>
                  </a:extLst>
                </a:gridCol>
                <a:gridCol w="3030491">
                  <a:extLst>
                    <a:ext uri="{9D8B030D-6E8A-4147-A177-3AD203B41FA5}">
                      <a16:colId xmlns:a16="http://schemas.microsoft.com/office/drawing/2014/main" val="1110654787"/>
                    </a:ext>
                  </a:extLst>
                </a:gridCol>
                <a:gridCol w="3030491">
                  <a:extLst>
                    <a:ext uri="{9D8B030D-6E8A-4147-A177-3AD203B41FA5}">
                      <a16:colId xmlns:a16="http://schemas.microsoft.com/office/drawing/2014/main" val="4040070807"/>
                    </a:ext>
                  </a:extLst>
                </a:gridCol>
                <a:gridCol w="3030491">
                  <a:extLst>
                    <a:ext uri="{9D8B030D-6E8A-4147-A177-3AD203B41FA5}">
                      <a16:colId xmlns:a16="http://schemas.microsoft.com/office/drawing/2014/main" val="2863399275"/>
                    </a:ext>
                  </a:extLst>
                </a:gridCol>
              </a:tblGrid>
              <a:tr h="588064">
                <a:tc>
                  <a:txBody>
                    <a:bodyPr/>
                    <a:lstStyle/>
                    <a:p>
                      <a:pPr marL="0" indent="0">
                        <a:buNone/>
                      </a:pPr>
                      <a:endParaRPr lang="en-US" sz="1200" b="1" dirty="0"/>
                    </a:p>
                  </a:txBody>
                  <a:tcPr/>
                </a:tc>
                <a:tc>
                  <a:txBody>
                    <a:bodyPr/>
                    <a:lstStyle/>
                    <a:p>
                      <a:pPr marL="0" indent="0" algn="ctr">
                        <a:buNone/>
                      </a:pPr>
                      <a:r>
                        <a:rPr lang="en-US" sz="1200" b="1" dirty="0"/>
                        <a:t>Hybrid PSH and wind plant</a:t>
                      </a:r>
                    </a:p>
                  </a:txBody>
                  <a:tcPr>
                    <a:lnR w="6350" cap="flat" cmpd="sng" algn="ctr">
                      <a:solidFill>
                        <a:schemeClr val="bg1"/>
                      </a:solidFill>
                      <a:prstDash val="solid"/>
                      <a:round/>
                      <a:headEnd type="none" w="med" len="med"/>
                      <a:tailEnd type="none" w="med" len="med"/>
                    </a:lnR>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200" b="1"/>
                        <a:t>Integrated PSH and desalination plant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a:txBody>
                    <a:bodyPr/>
                    <a:lstStyle/>
                    <a:p>
                      <a:pPr marL="0" indent="0" algn="ctr">
                        <a:spcBef>
                          <a:spcPts val="0"/>
                        </a:spcBef>
                        <a:buNone/>
                      </a:pPr>
                      <a:r>
                        <a:rPr lang="en-US" sz="1200" b="1"/>
                        <a:t>Underground PSH using TBM for storage excavation</a:t>
                      </a:r>
                      <a:endParaRPr lang="en-US" sz="12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lumMod val="20000"/>
                        <a:lumOff val="80000"/>
                      </a:schemeClr>
                    </a:solidFill>
                  </a:tcPr>
                </a:tc>
                <a:extLst>
                  <a:ext uri="{0D108BD9-81ED-4DB2-BD59-A6C34878D82A}">
                    <a16:rowId xmlns:a16="http://schemas.microsoft.com/office/drawing/2014/main" val="1093161297"/>
                  </a:ext>
                </a:extLst>
              </a:tr>
              <a:tr h="974682">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buNone/>
                      </a:pPr>
                      <a:endParaRPr lang="en-US" sz="1000" baseline="-2500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05080875"/>
                  </a:ext>
                </a:extLst>
              </a:tr>
              <a:tr h="688940">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b="0">
                          <a:cs typeface="Arial"/>
                        </a:rPr>
                        <a:t>A small concrete reservoir is constructed around the foundations of wind turbines located on a hill.</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b="0">
                          <a:solidFill>
                            <a:schemeClr val="tx1"/>
                          </a:solidFill>
                        </a:rPr>
                        <a:t>Combines a seawater PSH plant with a reverse-osmosis desalination plant to provide an integrated energy storage and fresh-water supply system.</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00"/>
                        <a:t>Uses tunnel boring machines (TBM) to excavate a lower reservoir in solid rock. Excavated rock is used to construct an upper reservoir on the surface for a closed-loop system. </a:t>
                      </a:r>
                      <a:endParaRPr lang="en-US" sz="100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1737328">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000" b="1"/>
                        <a:t>Cost reduction</a:t>
                      </a:r>
                      <a:r>
                        <a:rPr lang="en-US" sz="1000"/>
                        <a:t>: Lower expenses through standardized construction and prefabricated components.</a:t>
                      </a:r>
                      <a:endParaRPr lang="en-US" sz="1000">
                        <a:solidFill>
                          <a:srgbClr val="FF0000"/>
                        </a:solidFill>
                      </a:endParaRPr>
                    </a:p>
                    <a:p>
                      <a:pPr algn="l">
                        <a:spcBef>
                          <a:spcPts val="600"/>
                        </a:spcBef>
                      </a:pPr>
                      <a:r>
                        <a:rPr lang="en-US" sz="1000" b="1"/>
                        <a:t>Dual functionality</a:t>
                      </a:r>
                      <a:r>
                        <a:rPr lang="en-US" sz="1000"/>
                        <a:t>: </a:t>
                      </a:r>
                      <a:r>
                        <a:rPr lang="en-US" sz="1000">
                          <a:solidFill>
                            <a:schemeClr val="tx1"/>
                          </a:solidFill>
                        </a:rPr>
                        <a:t>Possibility of hybrid operations with other renewable resources in addition to wind.</a:t>
                      </a:r>
                      <a:endParaRPr lang="en-US" sz="1000"/>
                    </a:p>
                    <a:p>
                      <a:pPr algn="l">
                        <a:spcBef>
                          <a:spcPts val="600"/>
                        </a:spcBef>
                      </a:pPr>
                      <a:r>
                        <a:rPr lang="en-US" sz="1000" b="1">
                          <a:solidFill>
                            <a:schemeClr val="tx1"/>
                          </a:solidFill>
                        </a:rPr>
                        <a:t>Environmental impact: </a:t>
                      </a:r>
                      <a:r>
                        <a:rPr lang="en-US" sz="1000" b="0">
                          <a:solidFill>
                            <a:schemeClr val="tx1"/>
                          </a:solidFill>
                        </a:rPr>
                        <a:t>By utilizing the space directly around the wind turbine base, the design minimizes land usage and reduces footprint.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spcBef>
                          <a:spcPts val="600"/>
                        </a:spcBef>
                      </a:pPr>
                      <a:r>
                        <a:rPr lang="en-US" sz="1000" b="1"/>
                        <a:t>Synergies</a:t>
                      </a:r>
                      <a:r>
                        <a:rPr lang="en-US" sz="1000"/>
                        <a:t>: F</a:t>
                      </a:r>
                      <a:r>
                        <a:rPr lang="en-US" sz="1000">
                          <a:solidFill>
                            <a:schemeClr val="tx1"/>
                          </a:solidFill>
                        </a:rPr>
                        <a:t>uture demand for both energy storage and freshwater production is expected.</a:t>
                      </a:r>
                    </a:p>
                    <a:p>
                      <a:pPr algn="l">
                        <a:spcBef>
                          <a:spcPts val="600"/>
                        </a:spcBef>
                      </a:pPr>
                      <a:r>
                        <a:rPr lang="en-US" sz="1000" b="1"/>
                        <a:t>Additional revenue</a:t>
                      </a:r>
                      <a:r>
                        <a:rPr lang="en-US" sz="1000"/>
                        <a:t>: </a:t>
                      </a:r>
                      <a:r>
                        <a:rPr lang="en-US" sz="1000">
                          <a:solidFill>
                            <a:schemeClr val="tx1"/>
                          </a:solidFill>
                        </a:rPr>
                        <a:t>Addition of freshwater production adds another revenue stream for project developers.</a:t>
                      </a:r>
                    </a:p>
                    <a:p>
                      <a:pPr algn="l">
                        <a:spcBef>
                          <a:spcPts val="600"/>
                        </a:spcBef>
                      </a:pPr>
                      <a:r>
                        <a:rPr lang="en-US" sz="1000" b="1"/>
                        <a:t>Location</a:t>
                      </a:r>
                      <a:r>
                        <a:rPr lang="en-US" sz="1000"/>
                        <a:t>: Addresses energy storage and freshwater needs, making it an efficient, dual-purpose infrastructure solution for coastal communities facing water scarcity and energy demand.</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spcBef>
                          <a:spcPts val="600"/>
                        </a:spcBef>
                      </a:pPr>
                      <a:r>
                        <a:rPr lang="en-US" sz="1000" b="1"/>
                        <a:t>Flat geography solution</a:t>
                      </a:r>
                      <a:r>
                        <a:rPr lang="en-US" sz="1000"/>
                        <a:t>: Enables</a:t>
                      </a:r>
                      <a:r>
                        <a:rPr lang="en-US" sz="1000" kern="1200">
                          <a:solidFill>
                            <a:schemeClr val="tx1"/>
                          </a:solidFill>
                          <a:latin typeface="+mn-lt"/>
                          <a:ea typeface="+mn-ea"/>
                          <a:cs typeface="+mn-cs"/>
                        </a:rPr>
                        <a:t> large amounts of energy storage in areas that do not have the topography to support conventional PSH plants.</a:t>
                      </a:r>
                    </a:p>
                    <a:p>
                      <a:pPr algn="l">
                        <a:spcBef>
                          <a:spcPts val="600"/>
                        </a:spcBef>
                      </a:pPr>
                      <a:r>
                        <a:rPr lang="en-US" sz="1000" b="1"/>
                        <a:t>Large capacity and duration</a:t>
                      </a:r>
                      <a:r>
                        <a:rPr lang="en-US" sz="1000"/>
                        <a:t>: Supports large plant sizes at around 500 MW, which makes it economically viable.</a:t>
                      </a:r>
                    </a:p>
                    <a:p>
                      <a:pPr algn="l">
                        <a:spcBef>
                          <a:spcPts val="600"/>
                        </a:spcBef>
                      </a:pPr>
                      <a:r>
                        <a:rPr lang="en-US" sz="1000" b="1"/>
                        <a:t>Community benefits</a:t>
                      </a:r>
                      <a:r>
                        <a:rPr lang="en-US" sz="1000"/>
                        <a:t>:</a:t>
                      </a:r>
                      <a:r>
                        <a:rPr lang="zh-CN" altLang="en-US" sz="1000"/>
                        <a:t> </a:t>
                      </a:r>
                      <a:r>
                        <a:rPr lang="en-US" altLang="zh-CN" sz="1000"/>
                        <a:t>Underground development limits disruptions to daily life. </a:t>
                      </a:r>
                      <a:endParaRPr lang="en-US" sz="1000">
                        <a:solidFill>
                          <a:srgbClr val="FF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345758">
                <a:tc>
                  <a:txBody>
                    <a:bodyPr/>
                    <a:lstStyle/>
                    <a:p>
                      <a:pPr marL="0" indent="0">
                        <a:buNone/>
                      </a:pPr>
                      <a:r>
                        <a:rPr lang="en-US" sz="1000" b="1"/>
                        <a:t>Estimated unit plant size (MW)</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8-32</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100-500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500-1000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1014688"/>
                  </a:ext>
                </a:extLst>
              </a:tr>
              <a:tr h="345758">
                <a:tc>
                  <a:txBody>
                    <a:bodyPr/>
                    <a:lstStyle/>
                    <a:p>
                      <a:pPr marL="0" indent="0">
                        <a:buNone/>
                      </a:pPr>
                      <a:r>
                        <a:rPr lang="en-US" sz="1000" b="1"/>
                        <a:t>Plant lifetime (years)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50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57390366"/>
                  </a:ext>
                </a:extLst>
              </a:tr>
              <a:tr h="539171">
                <a:tc>
                  <a:txBody>
                    <a:bodyPr/>
                    <a:lstStyle/>
                    <a:p>
                      <a:pPr marL="0" indent="0">
                        <a:buNone/>
                      </a:pPr>
                      <a:r>
                        <a:rPr lang="en-US" sz="1000" b="1"/>
                        <a:t>LCOS range ($/MWh)</a:t>
                      </a:r>
                    </a:p>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endParaRPr lang="en-US" sz="1000" b="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buNone/>
                      </a:pPr>
                      <a:endParaRPr lang="en-US" sz="1000" b="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endParaRPr lang="en-US" sz="1000" b="0" dirty="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37157627"/>
                  </a:ext>
                </a:extLst>
              </a:tr>
            </a:tbl>
          </a:graphicData>
        </a:graphic>
      </p:graphicFrame>
      <p:pic>
        <p:nvPicPr>
          <p:cNvPr id="4" name="Picture 3">
            <a:extLst>
              <a:ext uri="{FF2B5EF4-FFF2-40B4-BE49-F238E27FC236}">
                <a16:creationId xmlns:a16="http://schemas.microsoft.com/office/drawing/2014/main" id="{4BB682C7-BCA9-53E6-9730-D26D8DC06E2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197225" y="1600200"/>
            <a:ext cx="1817475" cy="981075"/>
          </a:xfrm>
          <a:prstGeom prst="rect">
            <a:avLst/>
          </a:prstGeom>
        </p:spPr>
      </p:pic>
      <p:pic>
        <p:nvPicPr>
          <p:cNvPr id="9" name="Picture 8">
            <a:extLst>
              <a:ext uri="{FF2B5EF4-FFF2-40B4-BE49-F238E27FC236}">
                <a16:creationId xmlns:a16="http://schemas.microsoft.com/office/drawing/2014/main" id="{9D642C64-E363-F4C0-1BA9-5F6AC4B594BB}"/>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265863" y="1600200"/>
            <a:ext cx="1817475" cy="981075"/>
          </a:xfrm>
          <a:prstGeom prst="rect">
            <a:avLst/>
          </a:prstGeom>
        </p:spPr>
      </p:pic>
      <p:pic>
        <p:nvPicPr>
          <p:cNvPr id="11" name="Picture 10">
            <a:extLst>
              <a:ext uri="{FF2B5EF4-FFF2-40B4-BE49-F238E27FC236}">
                <a16:creationId xmlns:a16="http://schemas.microsoft.com/office/drawing/2014/main" id="{CD705C55-EC3C-074A-E53B-872A505A381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9332913" y="1600200"/>
            <a:ext cx="1815776" cy="992188"/>
          </a:xfrm>
          <a:prstGeom prst="rect">
            <a:avLst/>
          </a:prstGeom>
        </p:spPr>
      </p:pic>
      <p:graphicFrame>
        <p:nvGraphicFramePr>
          <p:cNvPr id="23" name="Chart 22">
            <a:extLst>
              <a:ext uri="{FF2B5EF4-FFF2-40B4-BE49-F238E27FC236}">
                <a16:creationId xmlns:a16="http://schemas.microsoft.com/office/drawing/2014/main" id="{DA0F0F52-D1EA-DA62-C358-520E06E062DA}"/>
              </a:ext>
            </a:extLst>
          </p:cNvPr>
          <p:cNvGraphicFramePr/>
          <p:nvPr>
            <p:custDataLst>
              <p:tags r:id="rId3"/>
            </p:custDataLst>
            <p:extLst>
              <p:ext uri="{D42A27DB-BD31-4B8C-83A1-F6EECF244321}">
                <p14:modId xmlns:p14="http://schemas.microsoft.com/office/powerpoint/2010/main" val="2509768662"/>
              </p:ext>
            </p:extLst>
          </p:nvPr>
        </p:nvGraphicFramePr>
        <p:xfrm>
          <a:off x="2882900" y="5718175"/>
          <a:ext cx="2541588" cy="835025"/>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4" name="Chart 23">
            <a:extLst>
              <a:ext uri="{FF2B5EF4-FFF2-40B4-BE49-F238E27FC236}">
                <a16:creationId xmlns:a16="http://schemas.microsoft.com/office/drawing/2014/main" id="{6255660C-414E-4E54-F76B-E5873F16F822}"/>
              </a:ext>
            </a:extLst>
          </p:cNvPr>
          <p:cNvGraphicFramePr/>
          <p:nvPr>
            <p:custDataLst>
              <p:tags r:id="rId4"/>
            </p:custDataLst>
            <p:extLst>
              <p:ext uri="{D42A27DB-BD31-4B8C-83A1-F6EECF244321}">
                <p14:modId xmlns:p14="http://schemas.microsoft.com/office/powerpoint/2010/main" val="1322484493"/>
              </p:ext>
            </p:extLst>
          </p:nvPr>
        </p:nvGraphicFramePr>
        <p:xfrm>
          <a:off x="5922963" y="5718175"/>
          <a:ext cx="2541587" cy="835025"/>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25" name="Chart 24">
            <a:extLst>
              <a:ext uri="{FF2B5EF4-FFF2-40B4-BE49-F238E27FC236}">
                <a16:creationId xmlns:a16="http://schemas.microsoft.com/office/drawing/2014/main" id="{0574285E-D8F0-71AF-42E7-80676FA77CBD}"/>
              </a:ext>
            </a:extLst>
          </p:cNvPr>
          <p:cNvGraphicFramePr/>
          <p:nvPr>
            <p:custDataLst>
              <p:tags r:id="rId5"/>
            </p:custDataLst>
            <p:extLst>
              <p:ext uri="{D42A27DB-BD31-4B8C-83A1-F6EECF244321}">
                <p14:modId xmlns:p14="http://schemas.microsoft.com/office/powerpoint/2010/main" val="766962808"/>
              </p:ext>
            </p:extLst>
          </p:nvPr>
        </p:nvGraphicFramePr>
        <p:xfrm>
          <a:off x="8958263" y="5718175"/>
          <a:ext cx="2541587" cy="835025"/>
        </p:xfrm>
        <a:graphic>
          <a:graphicData uri="http://schemas.openxmlformats.org/drawingml/2006/chart">
            <c:chart xmlns:c="http://schemas.openxmlformats.org/drawingml/2006/chart" xmlns:r="http://schemas.openxmlformats.org/officeDocument/2006/relationships" r:id="rId16"/>
          </a:graphicData>
        </a:graphic>
      </p:graphicFrame>
      <p:sp>
        <p:nvSpPr>
          <p:cNvPr id="3" name="Rectangle 2">
            <a:extLst>
              <a:ext uri="{FF2B5EF4-FFF2-40B4-BE49-F238E27FC236}">
                <a16:creationId xmlns:a16="http://schemas.microsoft.com/office/drawing/2014/main" id="{2C44C021-2FBB-E483-D51F-6121FE0AB6A1}"/>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
        <p:nvSpPr>
          <p:cNvPr id="12" name="btfpNotesBox962619">
            <a:extLst>
              <a:ext uri="{FF2B5EF4-FFF2-40B4-BE49-F238E27FC236}">
                <a16:creationId xmlns:a16="http://schemas.microsoft.com/office/drawing/2014/main" id="{3E4CF379-3037-D385-BBD5-C37CCFB506CC}"/>
              </a:ext>
            </a:extLst>
          </p:cNvPr>
          <p:cNvSpPr txBox="1"/>
          <p:nvPr>
            <p:custDataLst>
              <p:tags r:id="rId6"/>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lang="en-US" sz="800" dirty="0">
                <a:solidFill>
                  <a:srgbClr val="000000"/>
                </a:solidFill>
                <a:latin typeface="Arial"/>
                <a:hlinkClick r:id="rId17"/>
              </a:rPr>
              <a:t>DOE, Technology Innovations for Pumped Storage Hydropower</a:t>
            </a:r>
            <a:r>
              <a:rPr lang="en-US" sz="800" dirty="0">
                <a:solidFill>
                  <a:srgbClr val="000000"/>
                </a:solidFill>
                <a:latin typeface="Arial"/>
              </a:rPr>
              <a:t> (2022).</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8"/>
              </a:rPr>
              <a:t>Gernot Wagner</a:t>
            </a:r>
            <a:r>
              <a:rPr lang="en-US" sz="800" dirty="0">
                <a:solidFill>
                  <a:srgbClr val="000000"/>
                </a:solidFill>
              </a:rPr>
              <a:t>. </a:t>
            </a:r>
            <a:r>
              <a:rPr lang="en-US" sz="800" dirty="0">
                <a:solidFill>
                  <a:srgbClr val="000000"/>
                </a:solidFill>
                <a:hlinkClick r:id="rId1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0"/>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257897238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extLst>
              <p:ext uri="{D42A27DB-BD31-4B8C-83A1-F6EECF244321}">
                <p14:modId xmlns:p14="http://schemas.microsoft.com/office/powerpoint/2010/main" val="11553100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a:t>Novel PSH technologies currently in development (3/4)</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2970416073"/>
              </p:ext>
            </p:extLst>
          </p:nvPr>
        </p:nvGraphicFramePr>
        <p:xfrm>
          <a:off x="329184" y="1106424"/>
          <a:ext cx="11415486" cy="5122967"/>
        </p:xfrm>
        <a:graphic>
          <a:graphicData uri="http://schemas.openxmlformats.org/drawingml/2006/table">
            <a:tbl>
              <a:tblPr firstRow="1" bandRow="1">
                <a:tableStyleId>{2D5ABB26-0587-4C30-8999-92F81FD0307C}</a:tableStyleId>
              </a:tblPr>
              <a:tblGrid>
                <a:gridCol w="2324193">
                  <a:extLst>
                    <a:ext uri="{9D8B030D-6E8A-4147-A177-3AD203B41FA5}">
                      <a16:colId xmlns:a16="http://schemas.microsoft.com/office/drawing/2014/main" val="1209005246"/>
                    </a:ext>
                  </a:extLst>
                </a:gridCol>
                <a:gridCol w="3030431">
                  <a:extLst>
                    <a:ext uri="{9D8B030D-6E8A-4147-A177-3AD203B41FA5}">
                      <a16:colId xmlns:a16="http://schemas.microsoft.com/office/drawing/2014/main" val="1110654787"/>
                    </a:ext>
                  </a:extLst>
                </a:gridCol>
                <a:gridCol w="3030431">
                  <a:extLst>
                    <a:ext uri="{9D8B030D-6E8A-4147-A177-3AD203B41FA5}">
                      <a16:colId xmlns:a16="http://schemas.microsoft.com/office/drawing/2014/main" val="4040070807"/>
                    </a:ext>
                  </a:extLst>
                </a:gridCol>
                <a:gridCol w="3030431">
                  <a:extLst>
                    <a:ext uri="{9D8B030D-6E8A-4147-A177-3AD203B41FA5}">
                      <a16:colId xmlns:a16="http://schemas.microsoft.com/office/drawing/2014/main" val="2863399275"/>
                    </a:ext>
                  </a:extLst>
                </a:gridCol>
              </a:tblGrid>
              <a:tr h="598391">
                <a:tc>
                  <a:txBody>
                    <a:bodyPr/>
                    <a:lstStyle/>
                    <a:p>
                      <a:pPr marL="0" indent="0">
                        <a:buNone/>
                      </a:pPr>
                      <a:endParaRPr lang="en-US" sz="1200" b="1"/>
                    </a:p>
                  </a:txBody>
                  <a:tcPr/>
                </a:tc>
                <a:tc>
                  <a:txBody>
                    <a:bodyPr/>
                    <a:lstStyle/>
                    <a:p>
                      <a:pPr marL="0" indent="0" algn="ctr">
                        <a:buNone/>
                      </a:pPr>
                      <a:r>
                        <a:rPr lang="en-US" sz="1200" b="1"/>
                        <a:t>Underground mine PSH</a:t>
                      </a:r>
                    </a:p>
                  </a:txBody>
                  <a:tcPr>
                    <a:lnR w="6350" cap="flat" cmpd="sng" algn="ctr">
                      <a:solidFill>
                        <a:schemeClr val="bg1"/>
                      </a:solidFill>
                      <a:prstDash val="solid"/>
                      <a:round/>
                      <a:headEnd type="none" w="med" len="med"/>
                      <a:tailEnd type="none" w="med" len="med"/>
                    </a:lnR>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200" b="1"/>
                        <a:t>Open-pit mine PSH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200" b="1"/>
                        <a:t>Hybrid modular closed-loop scalable PSH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lumMod val="20000"/>
                        <a:lumOff val="80000"/>
                      </a:schemeClr>
                    </a:solidFill>
                  </a:tcPr>
                </a:tc>
                <a:extLst>
                  <a:ext uri="{0D108BD9-81ED-4DB2-BD59-A6C34878D82A}">
                    <a16:rowId xmlns:a16="http://schemas.microsoft.com/office/drawing/2014/main" val="1093161297"/>
                  </a:ext>
                </a:extLst>
              </a:tr>
              <a:tr h="955796">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buNone/>
                      </a:pPr>
                      <a:endParaRPr lang="en-US" sz="1000" baseline="-2500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05080875"/>
                  </a:ext>
                </a:extLst>
              </a:tr>
              <a:tr h="656700">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b="0">
                          <a:cs typeface="Arial"/>
                        </a:rPr>
                        <a:t>Uses the tunnels and galleries of an existing abandoned mine as a lower reservoir and constructs an existing surface reservoir to serve as an upper reservoir for the PSH plant.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a:t>Uses the infrastructure of decommissioned open-pit mines for the development of PSH projects.</a:t>
                      </a:r>
                      <a:endParaRPr lang="en-US" sz="100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00"/>
                        <a:t>Converts electrical energy into chemical energy for storage and reverses the process to release it, stabilizing the grid during demand shifts.</a:t>
                      </a:r>
                      <a:endParaRPr lang="en-US" sz="100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486380">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000" b="1"/>
                        <a:t>Reduced project costs</a:t>
                      </a:r>
                      <a:r>
                        <a:rPr lang="en-US" sz="1000" b="0"/>
                        <a:t>:</a:t>
                      </a:r>
                      <a:r>
                        <a:rPr lang="en-US" sz="1000" b="1"/>
                        <a:t> </a:t>
                      </a:r>
                      <a:r>
                        <a:rPr lang="en-US" sz="1000" b="0"/>
                        <a:t>Using mine structures can lower overall project costs in comparison to building new reservoirs.</a:t>
                      </a:r>
                      <a:endParaRPr lang="en-US" sz="1000" b="0">
                        <a:solidFill>
                          <a:srgbClr val="FF0000"/>
                        </a:solidFill>
                      </a:endParaRPr>
                    </a:p>
                    <a:p>
                      <a:pPr algn="l">
                        <a:spcBef>
                          <a:spcPts val="600"/>
                        </a:spcBef>
                      </a:pPr>
                      <a:r>
                        <a:rPr lang="en-US" sz="1000" b="1"/>
                        <a:t>Economic and environmental benefits</a:t>
                      </a:r>
                      <a:r>
                        <a:rPr lang="en-US" sz="1000" b="0"/>
                        <a:t>:</a:t>
                      </a:r>
                      <a:r>
                        <a:rPr lang="en-US" sz="1000" b="1"/>
                        <a:t> </a:t>
                      </a:r>
                      <a:r>
                        <a:rPr lang="en-US" sz="1000" b="0"/>
                        <a:t>Repurposing mines reduces the need for extensive civil works.</a:t>
                      </a:r>
                      <a:endParaRPr lang="en-US" sz="1000"/>
                    </a:p>
                    <a:p>
                      <a:pPr algn="l">
                        <a:spcBef>
                          <a:spcPts val="600"/>
                        </a:spcBef>
                      </a:pPr>
                      <a:r>
                        <a:rPr lang="en-US" sz="1000" b="1"/>
                        <a:t>Market potential</a:t>
                      </a:r>
                      <a:r>
                        <a:rPr lang="en-US" sz="1000" b="0"/>
                        <a:t>:</a:t>
                      </a:r>
                      <a:r>
                        <a:rPr lang="en-US" sz="1000" b="1"/>
                        <a:t> </a:t>
                      </a:r>
                      <a:r>
                        <a:rPr lang="en-US" sz="1000" b="0"/>
                        <a:t>Many abandoned mines in the U.S. could be converted into PSH plants.</a:t>
                      </a:r>
                      <a:endParaRPr lang="en-US" sz="1000"/>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spcBef>
                          <a:spcPts val="600"/>
                        </a:spcBef>
                      </a:pPr>
                      <a:r>
                        <a:rPr lang="en-US" sz="1000" b="1"/>
                        <a:t>Improved water conveyance</a:t>
                      </a:r>
                      <a:r>
                        <a:rPr lang="en-US" sz="1000">
                          <a:solidFill>
                            <a:schemeClr val="tx1"/>
                          </a:solidFill>
                        </a:rPr>
                        <a:t>: Provides better water conveyance hydraulics compared to underground alternative.</a:t>
                      </a:r>
                    </a:p>
                    <a:p>
                      <a:pPr algn="l">
                        <a:spcBef>
                          <a:spcPts val="600"/>
                        </a:spcBef>
                      </a:pPr>
                      <a:r>
                        <a:rPr lang="en-US" sz="1000" b="1"/>
                        <a:t>Scalability</a:t>
                      </a:r>
                      <a:r>
                        <a:rPr lang="en-US" sz="1000"/>
                        <a:t>: </a:t>
                      </a:r>
                      <a:r>
                        <a:rPr lang="en-US" sz="1000">
                          <a:solidFill>
                            <a:schemeClr val="tx1"/>
                          </a:solidFill>
                        </a:rPr>
                        <a:t>Supports a range of plant sizes, from 100 to over 2,000 MW.</a:t>
                      </a:r>
                    </a:p>
                    <a:p>
                      <a:pPr algn="l">
                        <a:spcBef>
                          <a:spcPts val="600"/>
                        </a:spcBef>
                      </a:pPr>
                      <a:r>
                        <a:rPr lang="en-US" sz="1000" b="1"/>
                        <a:t>Market potential</a:t>
                      </a:r>
                      <a:r>
                        <a:rPr lang="en-US" sz="1000" b="0"/>
                        <a:t>:</a:t>
                      </a:r>
                      <a:r>
                        <a:rPr lang="en-US" sz="1000" b="1"/>
                        <a:t> </a:t>
                      </a:r>
                      <a:r>
                        <a:rPr lang="en-US" sz="1000" b="0"/>
                        <a:t>Many open-pit mines in the U.S. could be converted into PSH plants.</a:t>
                      </a:r>
                      <a:endParaRPr lang="en-US" sz="100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spcBef>
                          <a:spcPts val="600"/>
                        </a:spcBef>
                      </a:pPr>
                      <a:r>
                        <a:rPr lang="en-US" sz="1000" b="1"/>
                        <a:t>Geographic flexibility</a:t>
                      </a:r>
                      <a:r>
                        <a:rPr lang="en-US" sz="1000"/>
                        <a:t>: </a:t>
                      </a:r>
                      <a:r>
                        <a:rPr lang="en-US" sz="1000" kern="1200">
                          <a:solidFill>
                            <a:schemeClr val="tx1"/>
                          </a:solidFill>
                          <a:latin typeface="+mn-lt"/>
                          <a:ea typeface="+mn-ea"/>
                          <a:cs typeface="+mn-cs"/>
                        </a:rPr>
                        <a:t>Batteries can be installed almost everywhere, meaning they can be located closer to demand centers, reducing transmission losses and infrastructure costs. </a:t>
                      </a:r>
                    </a:p>
                    <a:p>
                      <a:pPr algn="l">
                        <a:spcBef>
                          <a:spcPts val="600"/>
                        </a:spcBef>
                      </a:pPr>
                      <a:r>
                        <a:rPr lang="en-US" sz="1000" b="1"/>
                        <a:t>Scalability</a:t>
                      </a:r>
                      <a:r>
                        <a:rPr lang="en-US" sz="1000"/>
                        <a:t>: Allows utilities to add capacity </a:t>
                      </a:r>
                      <a:r>
                        <a:rPr lang="en-US" sz="1000">
                          <a:solidFill>
                            <a:schemeClr val="tx1"/>
                          </a:solidFill>
                        </a:rPr>
                        <a:t>incrementally </a:t>
                      </a:r>
                      <a:r>
                        <a:rPr lang="en-US" sz="1000"/>
                        <a:t>as demand grows.</a:t>
                      </a:r>
                    </a:p>
                    <a:p>
                      <a:pPr algn="l">
                        <a:spcBef>
                          <a:spcPts val="600"/>
                        </a:spcBef>
                      </a:pPr>
                      <a:r>
                        <a:rPr lang="en-US" sz="1000" b="1"/>
                        <a:t>Faster response time</a:t>
                      </a:r>
                      <a:r>
                        <a:rPr lang="en-US" sz="1000"/>
                        <a:t>:</a:t>
                      </a:r>
                      <a:r>
                        <a:rPr lang="zh-CN" altLang="en-US" sz="1000"/>
                        <a:t> </a:t>
                      </a:r>
                      <a:r>
                        <a:rPr lang="en-US" altLang="zh-CN" sz="1000"/>
                        <a:t>Response to changes in load and generation needs happens within </a:t>
                      </a:r>
                      <a:r>
                        <a:rPr lang="en-US" altLang="zh-CN" sz="1000">
                          <a:solidFill>
                            <a:schemeClr val="tx1"/>
                          </a:solidFill>
                        </a:rPr>
                        <a:t>milliseconds.</a:t>
                      </a:r>
                      <a:endParaRPr lang="en-US" sz="100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351830">
                <a:tc>
                  <a:txBody>
                    <a:bodyPr/>
                    <a:lstStyle/>
                    <a:p>
                      <a:pPr marL="0" indent="0">
                        <a:buNone/>
                      </a:pPr>
                      <a:r>
                        <a:rPr lang="en-US" sz="1000" b="1"/>
                        <a:t>Estimated unit plant size (MW)</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20-100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100-2000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1-10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1014688"/>
                  </a:ext>
                </a:extLst>
              </a:tr>
              <a:tr h="351830">
                <a:tc>
                  <a:txBody>
                    <a:bodyPr/>
                    <a:lstStyle/>
                    <a:p>
                      <a:pPr marL="0" indent="0">
                        <a:buNone/>
                      </a:pPr>
                      <a:r>
                        <a:rPr lang="en-US" sz="1000" b="1"/>
                        <a:t>Plant lifetime (years)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60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20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57390366"/>
                  </a:ext>
                </a:extLst>
              </a:tr>
              <a:tr h="351830">
                <a:tc>
                  <a:txBody>
                    <a:bodyPr/>
                    <a:lstStyle/>
                    <a:p>
                      <a:pPr marL="0" indent="0">
                        <a:buNone/>
                      </a:pPr>
                      <a:r>
                        <a:rPr lang="en-US" sz="1000" b="1"/>
                        <a:t>LCOS range ($/MWh)</a:t>
                      </a:r>
                    </a:p>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endParaRPr lang="en-US" sz="1000" b="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buNone/>
                      </a:pPr>
                      <a:endParaRPr lang="en-US" sz="1000" b="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endParaRPr lang="en-US" sz="1000" b="0" dirty="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37157627"/>
                  </a:ext>
                </a:extLst>
              </a:tr>
            </a:tbl>
          </a:graphicData>
        </a:graphic>
      </p:graphicFrame>
      <p:pic>
        <p:nvPicPr>
          <p:cNvPr id="4" name="Picture 3">
            <a:extLst>
              <a:ext uri="{FF2B5EF4-FFF2-40B4-BE49-F238E27FC236}">
                <a16:creationId xmlns:a16="http://schemas.microsoft.com/office/drawing/2014/main" id="{D02D3200-51EA-6803-E818-50383F9565BB}"/>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512048" y="1753863"/>
            <a:ext cx="1593850" cy="966007"/>
          </a:xfrm>
          <a:prstGeom prst="rect">
            <a:avLst/>
          </a:prstGeom>
        </p:spPr>
      </p:pic>
      <p:pic>
        <p:nvPicPr>
          <p:cNvPr id="16" name="Picture 15">
            <a:extLst>
              <a:ext uri="{FF2B5EF4-FFF2-40B4-BE49-F238E27FC236}">
                <a16:creationId xmlns:a16="http://schemas.microsoft.com/office/drawing/2014/main" id="{40327B43-84E4-6119-6A71-BABC8E085E9E}"/>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535064" y="1753863"/>
            <a:ext cx="1593850" cy="978974"/>
          </a:xfrm>
          <a:prstGeom prst="rect">
            <a:avLst/>
          </a:prstGeom>
        </p:spPr>
      </p:pic>
      <p:pic>
        <p:nvPicPr>
          <p:cNvPr id="18" name="Picture 17">
            <a:extLst>
              <a:ext uri="{FF2B5EF4-FFF2-40B4-BE49-F238E27FC236}">
                <a16:creationId xmlns:a16="http://schemas.microsoft.com/office/drawing/2014/main" id="{57255F92-A96E-8019-B0C8-393B75DD9B9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9563696" y="1753864"/>
            <a:ext cx="1662508" cy="978973"/>
          </a:xfrm>
          <a:prstGeom prst="rect">
            <a:avLst/>
          </a:prstGeom>
        </p:spPr>
      </p:pic>
      <p:sp>
        <p:nvSpPr>
          <p:cNvPr id="31" name="btfpNotesBox962619">
            <a:extLst>
              <a:ext uri="{FF2B5EF4-FFF2-40B4-BE49-F238E27FC236}">
                <a16:creationId xmlns:a16="http://schemas.microsoft.com/office/drawing/2014/main" id="{1E28F234-3790-FD33-06B1-270217122DD7}"/>
              </a:ext>
            </a:extLst>
          </p:cNvPr>
          <p:cNvSpPr txBox="1"/>
          <p:nvPr>
            <p:custDataLst>
              <p:tags r:id="rId3"/>
            </p:custDataLst>
          </p:nvPr>
        </p:nvSpPr>
        <p:spPr bwMode="gray">
          <a:xfrm>
            <a:off x="330200" y="6419088"/>
            <a:ext cx="11531600" cy="369332"/>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Department of Energy</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hlinkClick r:id="rId15">
                  <a:extLst>
                    <a:ext uri="{A12FA001-AC4F-418D-AE19-62706E023703}">
                      <ahyp:hlinkClr xmlns:ahyp="http://schemas.microsoft.com/office/drawing/2018/hyperlinkcolor" val="tx"/>
                    </a:ext>
                  </a:extLst>
                </a:hlinkClick>
              </a:rPr>
              <a:t>Engie</a:t>
            </a:r>
            <a:r>
              <a:rPr lang="en-US" sz="800" dirty="0"/>
              <a:t>.</a:t>
            </a:r>
            <a:endParaRPr kumimoji="0" lang="en-US" sz="800" b="0" i="0" u="none" strike="noStrike" kern="1200" cap="none" spc="0" normalizeH="0" baseline="0" noProof="0" dirty="0">
              <a:ln>
                <a:noFill/>
              </a:ln>
              <a:solidFill>
                <a:srgbClr val="000000"/>
              </a:solidFill>
              <a:effectLst/>
              <a:uLnTx/>
              <a:uFillTx/>
              <a:latin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a:t>
            </a:r>
            <a:r>
              <a:rPr lang="en-US" sz="800" dirty="0">
                <a:solidFill>
                  <a:srgbClr val="000000"/>
                </a:solidFill>
              </a:rPr>
              <a: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6"/>
              </a:rPr>
              <a:t>Gernot Wagner</a:t>
            </a:r>
            <a:r>
              <a:rPr lang="en-US" sz="800" dirty="0">
                <a:solidFill>
                  <a:srgbClr val="000000"/>
                </a:solidFill>
              </a:rPr>
              <a:t>. </a:t>
            </a:r>
            <a:r>
              <a:rPr lang="en-US" sz="800" dirty="0">
                <a:solidFill>
                  <a:srgbClr val="000000"/>
                </a:solidFill>
                <a:hlinkClick r:id="rId1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8"/>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11" name="Chart 10">
            <a:extLst>
              <a:ext uri="{FF2B5EF4-FFF2-40B4-BE49-F238E27FC236}">
                <a16:creationId xmlns:a16="http://schemas.microsoft.com/office/drawing/2014/main" id="{B68FDC57-37D4-FCC0-B85C-A9538D54DFFB}"/>
              </a:ext>
            </a:extLst>
          </p:cNvPr>
          <p:cNvGraphicFramePr/>
          <p:nvPr>
            <p:custDataLst>
              <p:tags r:id="rId4"/>
            </p:custDataLst>
            <p:extLst>
              <p:ext uri="{D42A27DB-BD31-4B8C-83A1-F6EECF244321}">
                <p14:modId xmlns:p14="http://schemas.microsoft.com/office/powerpoint/2010/main" val="1413370610"/>
              </p:ext>
            </p:extLst>
          </p:nvPr>
        </p:nvGraphicFramePr>
        <p:xfrm>
          <a:off x="2906713" y="5527675"/>
          <a:ext cx="2541587" cy="9271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12" name="Chart 11">
            <a:extLst>
              <a:ext uri="{FF2B5EF4-FFF2-40B4-BE49-F238E27FC236}">
                <a16:creationId xmlns:a16="http://schemas.microsoft.com/office/drawing/2014/main" id="{C3F582B1-5841-A1EE-13E5-0A0846442C80}"/>
              </a:ext>
            </a:extLst>
          </p:cNvPr>
          <p:cNvGraphicFramePr/>
          <p:nvPr>
            <p:custDataLst>
              <p:tags r:id="rId5"/>
            </p:custDataLst>
            <p:extLst>
              <p:ext uri="{D42A27DB-BD31-4B8C-83A1-F6EECF244321}">
                <p14:modId xmlns:p14="http://schemas.microsoft.com/office/powerpoint/2010/main" val="4285734864"/>
              </p:ext>
            </p:extLst>
          </p:nvPr>
        </p:nvGraphicFramePr>
        <p:xfrm>
          <a:off x="6003925" y="5527675"/>
          <a:ext cx="2541588" cy="9271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13" name="Chart 12">
            <a:extLst>
              <a:ext uri="{FF2B5EF4-FFF2-40B4-BE49-F238E27FC236}">
                <a16:creationId xmlns:a16="http://schemas.microsoft.com/office/drawing/2014/main" id="{12339FBB-C50B-53F9-159A-F363D6901823}"/>
              </a:ext>
            </a:extLst>
          </p:cNvPr>
          <p:cNvGraphicFramePr/>
          <p:nvPr>
            <p:custDataLst>
              <p:tags r:id="rId6"/>
            </p:custDataLst>
            <p:extLst>
              <p:ext uri="{D42A27DB-BD31-4B8C-83A1-F6EECF244321}">
                <p14:modId xmlns:p14="http://schemas.microsoft.com/office/powerpoint/2010/main" val="1633830902"/>
              </p:ext>
            </p:extLst>
          </p:nvPr>
        </p:nvGraphicFramePr>
        <p:xfrm>
          <a:off x="9053513" y="5527675"/>
          <a:ext cx="2541587" cy="927100"/>
        </p:xfrm>
        <a:graphic>
          <a:graphicData uri="http://schemas.openxmlformats.org/drawingml/2006/chart">
            <c:chart xmlns:c="http://schemas.openxmlformats.org/drawingml/2006/chart" xmlns:r="http://schemas.openxmlformats.org/officeDocument/2006/relationships" r:id="rId21"/>
          </a:graphicData>
        </a:graphic>
      </p:graphicFrame>
      <p:sp>
        <p:nvSpPr>
          <p:cNvPr id="3" name="Rectangle 2">
            <a:extLst>
              <a:ext uri="{FF2B5EF4-FFF2-40B4-BE49-F238E27FC236}">
                <a16:creationId xmlns:a16="http://schemas.microsoft.com/office/drawing/2014/main" id="{ED61CC71-19D8-311F-01E0-94C177659938}"/>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custDataLst>
      <p:tags r:id="rId1"/>
    </p:custDataLst>
    <p:extLst>
      <p:ext uri="{BB962C8B-B14F-4D97-AF65-F5344CB8AC3E}">
        <p14:creationId xmlns:p14="http://schemas.microsoft.com/office/powerpoint/2010/main" val="226997437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extLst>
              <p:ext uri="{D42A27DB-BD31-4B8C-83A1-F6EECF244321}">
                <p14:modId xmlns:p14="http://schemas.microsoft.com/office/powerpoint/2010/main" val="2182109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a:t>Novel PSH technologies currently in development (4/4)</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2391108515"/>
              </p:ext>
            </p:extLst>
          </p:nvPr>
        </p:nvGraphicFramePr>
        <p:xfrm>
          <a:off x="446314" y="1262747"/>
          <a:ext cx="11415486" cy="5012756"/>
        </p:xfrm>
        <a:graphic>
          <a:graphicData uri="http://schemas.openxmlformats.org/drawingml/2006/table">
            <a:tbl>
              <a:tblPr firstRow="1" bandRow="1">
                <a:tableStyleId>{2D5ABB26-0587-4C30-8999-92F81FD0307C}</a:tableStyleId>
              </a:tblPr>
              <a:tblGrid>
                <a:gridCol w="2324193">
                  <a:extLst>
                    <a:ext uri="{9D8B030D-6E8A-4147-A177-3AD203B41FA5}">
                      <a16:colId xmlns:a16="http://schemas.microsoft.com/office/drawing/2014/main" val="1209005246"/>
                    </a:ext>
                  </a:extLst>
                </a:gridCol>
                <a:gridCol w="3030431">
                  <a:extLst>
                    <a:ext uri="{9D8B030D-6E8A-4147-A177-3AD203B41FA5}">
                      <a16:colId xmlns:a16="http://schemas.microsoft.com/office/drawing/2014/main" val="1110654787"/>
                    </a:ext>
                  </a:extLst>
                </a:gridCol>
                <a:gridCol w="3030431">
                  <a:extLst>
                    <a:ext uri="{9D8B030D-6E8A-4147-A177-3AD203B41FA5}">
                      <a16:colId xmlns:a16="http://schemas.microsoft.com/office/drawing/2014/main" val="4040070807"/>
                    </a:ext>
                  </a:extLst>
                </a:gridCol>
                <a:gridCol w="3030431">
                  <a:extLst>
                    <a:ext uri="{9D8B030D-6E8A-4147-A177-3AD203B41FA5}">
                      <a16:colId xmlns:a16="http://schemas.microsoft.com/office/drawing/2014/main" val="2863399275"/>
                    </a:ext>
                  </a:extLst>
                </a:gridCol>
              </a:tblGrid>
              <a:tr h="571162">
                <a:tc>
                  <a:txBody>
                    <a:bodyPr/>
                    <a:lstStyle/>
                    <a:p>
                      <a:pPr marL="0" indent="0">
                        <a:buNone/>
                      </a:pPr>
                      <a:endParaRPr lang="en-US" sz="1200" b="1"/>
                    </a:p>
                  </a:txBody>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a:t> Pressurized vessel PSH</a:t>
                      </a:r>
                    </a:p>
                  </a:txBody>
                  <a:tcPr>
                    <a:lnR w="6350" cap="flat" cmpd="sng" algn="ctr">
                      <a:solidFill>
                        <a:schemeClr val="bg1"/>
                      </a:solidFill>
                      <a:prstDash val="solid"/>
                      <a:round/>
                      <a:headEnd type="none" w="med" len="med"/>
                      <a:tailEnd type="none" w="med" len="med"/>
                    </a:lnR>
                    <a:solidFill>
                      <a:schemeClr val="accent6">
                        <a:lumMod val="20000"/>
                        <a:lumOff val="80000"/>
                      </a:schemeClr>
                    </a:solidFill>
                  </a:tcPr>
                </a:tc>
                <a:tc>
                  <a:txBody>
                    <a:bodyPr/>
                    <a:lstStyle/>
                    <a:p>
                      <a:pPr marL="0" indent="0" algn="ctr">
                        <a:spcBef>
                          <a:spcPts val="0"/>
                        </a:spcBef>
                        <a:buNone/>
                      </a:pPr>
                      <a:r>
                        <a:rPr lang="en-US" sz="1200" b="1"/>
                        <a:t>Thermal underground PSH</a:t>
                      </a:r>
                      <a:endParaRPr lang="en-US" sz="12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a:txBody>
                    <a:bodyPr/>
                    <a:lstStyle/>
                    <a:p>
                      <a:pPr marL="0" indent="0" algn="ctr">
                        <a:spcBef>
                          <a:spcPts val="0"/>
                        </a:spcBef>
                        <a:buNone/>
                      </a:pPr>
                      <a:r>
                        <a:rPr lang="en-US" sz="1200" b="1"/>
                        <a:t>High-density fluid PSH </a:t>
                      </a:r>
                      <a:endParaRPr lang="en-US" sz="12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lumMod val="20000"/>
                        <a:lumOff val="80000"/>
                      </a:schemeClr>
                    </a:solidFill>
                  </a:tcPr>
                </a:tc>
                <a:extLst>
                  <a:ext uri="{0D108BD9-81ED-4DB2-BD59-A6C34878D82A}">
                    <a16:rowId xmlns:a16="http://schemas.microsoft.com/office/drawing/2014/main" val="1093161297"/>
                  </a:ext>
                </a:extLst>
              </a:tr>
              <a:tr h="981034">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buNone/>
                      </a:pPr>
                      <a:endParaRPr lang="en-US" sz="1000" baseline="-2500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05080875"/>
                  </a:ext>
                </a:extLst>
              </a:tr>
              <a:tr h="693445">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b="0">
                          <a:cs typeface="Arial"/>
                        </a:rPr>
                        <a:t>Uses water to pressurize air in a high-pressure vessel. Water is used as a liquid piston to compress air. Storage occurs when water is pumped into the vessel, increasing air pressure.</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b="0">
                          <a:solidFill>
                            <a:schemeClr val="tx1"/>
                          </a:solidFill>
                        </a:rPr>
                        <a:t>Both the upper and lower reservoirs of the PSH plant are built underground, allowing geothermal energy to heat water.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00" b="0">
                          <a:solidFill>
                            <a:schemeClr val="tx1"/>
                          </a:solidFill>
                        </a:rPr>
                        <a:t>Uses a high-density fluid instead of water to reduce the size of reservoirs and infrastructure.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1517982">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000" b="1"/>
                        <a:t>Modularity</a:t>
                      </a:r>
                      <a:r>
                        <a:rPr lang="en-US" sz="1000" b="0"/>
                        <a:t>:</a:t>
                      </a:r>
                      <a:r>
                        <a:rPr lang="en-US" sz="1000" b="1"/>
                        <a:t> </a:t>
                      </a:r>
                      <a:r>
                        <a:rPr lang="en-US" sz="1000" b="0"/>
                        <a:t>Can be implemented in both small systems and large-scale installations.</a:t>
                      </a:r>
                      <a:endParaRPr lang="en-US" sz="1000" b="0">
                        <a:solidFill>
                          <a:srgbClr val="FF0000"/>
                        </a:solidFill>
                      </a:endParaRPr>
                    </a:p>
                    <a:p>
                      <a:pPr algn="l">
                        <a:spcBef>
                          <a:spcPts val="600"/>
                        </a:spcBef>
                      </a:pPr>
                      <a:r>
                        <a:rPr lang="en-US" sz="1000" b="1"/>
                        <a:t>No geographic restrictions</a:t>
                      </a:r>
                      <a:r>
                        <a:rPr lang="en-US" sz="1000" b="0"/>
                        <a:t>:</a:t>
                      </a:r>
                      <a:r>
                        <a:rPr lang="en-US" sz="1000" b="1"/>
                        <a:t> </a:t>
                      </a:r>
                      <a:r>
                        <a:rPr lang="en-US" sz="1000" b="0"/>
                        <a:t>Suitable for regions without elevation differences.</a:t>
                      </a:r>
                      <a:endParaRPr lang="en-US" sz="1000"/>
                    </a:p>
                    <a:p>
                      <a:pPr algn="l">
                        <a:spcBef>
                          <a:spcPts val="600"/>
                        </a:spcBef>
                      </a:pPr>
                      <a:r>
                        <a:rPr lang="en-US" sz="1000" b="1"/>
                        <a:t>Cost effective</a:t>
                      </a:r>
                      <a:r>
                        <a:rPr lang="en-US" sz="1000" b="0"/>
                        <a:t>: Use of high-pressure pipe segments and underground reservoirs can reduce cost.</a:t>
                      </a:r>
                      <a:endParaRPr lang="en-US" sz="1000"/>
                    </a:p>
                    <a:p>
                      <a:pPr algn="l">
                        <a:spcBef>
                          <a:spcPts val="600"/>
                        </a:spcBef>
                      </a:pPr>
                      <a:endParaRPr lang="en-US" sz="1000"/>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spcBef>
                          <a:spcPts val="600"/>
                        </a:spcBef>
                      </a:pPr>
                      <a:r>
                        <a:rPr lang="en-US" sz="1000" b="1" dirty="0"/>
                        <a:t>Multipurpose</a:t>
                      </a:r>
                      <a:r>
                        <a:rPr lang="en-US" sz="1000" b="0" dirty="0"/>
                        <a:t>:</a:t>
                      </a:r>
                      <a:r>
                        <a:rPr lang="en-US" sz="1000" b="1" dirty="0"/>
                        <a:t> </a:t>
                      </a:r>
                      <a:r>
                        <a:rPr lang="en-US" sz="1000" b="0" dirty="0"/>
                        <a:t>Can provide electricity, heating, and cooling to enhance efficiency and flexibility.</a:t>
                      </a:r>
                      <a:r>
                        <a:rPr lang="en-US" sz="1000" b="1" dirty="0"/>
                        <a:t> </a:t>
                      </a:r>
                    </a:p>
                    <a:p>
                      <a:pPr algn="l">
                        <a:spcBef>
                          <a:spcPts val="600"/>
                        </a:spcBef>
                      </a:pPr>
                      <a:r>
                        <a:rPr lang="en-US" sz="1000" b="1" dirty="0"/>
                        <a:t>Urban use</a:t>
                      </a:r>
                      <a:r>
                        <a:rPr lang="en-US" sz="1000" b="0" dirty="0"/>
                        <a:t>:</a:t>
                      </a:r>
                      <a:r>
                        <a:rPr lang="en-US" sz="1000" b="1" dirty="0"/>
                        <a:t> </a:t>
                      </a:r>
                      <a:r>
                        <a:rPr lang="en-US" sz="1000" b="0" dirty="0"/>
                        <a:t>Suitable for urban and industrial areas with significant heat demand.</a:t>
                      </a:r>
                      <a:endParaRPr lang="en-US" sz="1000" dirty="0"/>
                    </a:p>
                    <a:p>
                      <a:pPr algn="l">
                        <a:spcBef>
                          <a:spcPts val="600"/>
                        </a:spcBef>
                      </a:pPr>
                      <a:r>
                        <a:rPr lang="en-US" sz="1000" b="1" dirty="0"/>
                        <a:t>Minimal environmental impact</a:t>
                      </a:r>
                      <a:r>
                        <a:rPr lang="en-US" sz="1000" b="0" dirty="0"/>
                        <a:t>:</a:t>
                      </a:r>
                      <a:r>
                        <a:rPr lang="en-US" sz="1000" b="1" dirty="0"/>
                        <a:t> </a:t>
                      </a:r>
                      <a:r>
                        <a:rPr lang="en-US" sz="1000" b="0" dirty="0"/>
                        <a:t>System prevents any impact on natural water sources.</a:t>
                      </a:r>
                      <a:endParaRPr lang="en-US" sz="1000" dirty="0"/>
                    </a:p>
                    <a:p>
                      <a:pPr algn="l">
                        <a:spcBef>
                          <a:spcPts val="600"/>
                        </a:spcBef>
                      </a:pP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spcBef>
                          <a:spcPts val="600"/>
                        </a:spcBef>
                      </a:pPr>
                      <a:r>
                        <a:rPr lang="en-US" sz="1000" b="1" dirty="0"/>
                        <a:t>Reduced plant size</a:t>
                      </a:r>
                      <a:r>
                        <a:rPr lang="en-US" sz="1000" b="0" dirty="0"/>
                        <a:t>:</a:t>
                      </a:r>
                      <a:r>
                        <a:rPr lang="en-US" sz="1000" b="1" dirty="0"/>
                        <a:t> </a:t>
                      </a:r>
                      <a:r>
                        <a:rPr lang="en-US" sz="1000" b="0" dirty="0"/>
                        <a:t>Small reservoirs and infrastructure due to high-density fluid.</a:t>
                      </a:r>
                      <a:endParaRPr lang="en-US" sz="1000" b="1" dirty="0"/>
                    </a:p>
                    <a:p>
                      <a:pPr algn="l">
                        <a:spcBef>
                          <a:spcPts val="600"/>
                        </a:spcBef>
                      </a:pPr>
                      <a:r>
                        <a:rPr lang="en-US" sz="1000" b="1" dirty="0"/>
                        <a:t>Cost savings</a:t>
                      </a:r>
                      <a:r>
                        <a:rPr lang="en-US" sz="1000" b="0" dirty="0"/>
                        <a:t>: Significant decrease in project costs when compared to traditional PSH plants.</a:t>
                      </a:r>
                      <a:endParaRPr lang="en-US" sz="1000" dirty="0"/>
                    </a:p>
                    <a:p>
                      <a:pPr algn="l">
                        <a:spcBef>
                          <a:spcPts val="600"/>
                        </a:spcBef>
                      </a:pPr>
                      <a:r>
                        <a:rPr lang="en-US" sz="1000" b="1" dirty="0"/>
                        <a:t>Geographically diverse: </a:t>
                      </a:r>
                      <a:r>
                        <a:rPr lang="en-US" sz="1000" b="0" dirty="0"/>
                        <a:t>Can be implemented in geographically diverse locations with lower elevation differentials due to lower hydraulic head requirement.</a:t>
                      </a: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335820">
                <a:tc>
                  <a:txBody>
                    <a:bodyPr/>
                    <a:lstStyle/>
                    <a:p>
                      <a:pPr marL="0" indent="0">
                        <a:buNone/>
                      </a:pPr>
                      <a:r>
                        <a:rPr lang="en-US" sz="1000" b="1"/>
                        <a:t>Estimated unit plant size (MW)</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1-300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300-1,000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5-50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1014688"/>
                  </a:ext>
                </a:extLst>
              </a:tr>
              <a:tr h="335820">
                <a:tc>
                  <a:txBody>
                    <a:bodyPr/>
                    <a:lstStyle/>
                    <a:p>
                      <a:pPr marL="0" indent="0">
                        <a:buNone/>
                      </a:pPr>
                      <a:r>
                        <a:rPr lang="en-US" sz="1000" b="1"/>
                        <a:t>Plant lifetime (years)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30-60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60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57390366"/>
                  </a:ext>
                </a:extLst>
              </a:tr>
              <a:tr h="542696">
                <a:tc>
                  <a:txBody>
                    <a:bodyPr/>
                    <a:lstStyle/>
                    <a:p>
                      <a:pPr marL="0" indent="0">
                        <a:buNone/>
                      </a:pPr>
                      <a:r>
                        <a:rPr lang="en-US" sz="1000" b="1"/>
                        <a:t>LCOS range ($/MWh)</a:t>
                      </a:r>
                    </a:p>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endParaRPr lang="en-US" sz="1000" b="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buNone/>
                      </a:pPr>
                      <a:endParaRPr lang="en-US" sz="1000" b="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endParaRPr lang="en-US" sz="1000" b="0" dirty="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37157627"/>
                  </a:ext>
                </a:extLst>
              </a:tr>
            </a:tbl>
          </a:graphicData>
        </a:graphic>
      </p:graphicFrame>
      <p:pic>
        <p:nvPicPr>
          <p:cNvPr id="4" name="Picture 3">
            <a:extLst>
              <a:ext uri="{FF2B5EF4-FFF2-40B4-BE49-F238E27FC236}">
                <a16:creationId xmlns:a16="http://schemas.microsoft.com/office/drawing/2014/main" id="{A42EFF49-4699-FD41-18F0-47715A1CC40E}"/>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357563" y="1591551"/>
            <a:ext cx="1874341" cy="1081366"/>
          </a:xfrm>
          <a:prstGeom prst="rect">
            <a:avLst/>
          </a:prstGeom>
        </p:spPr>
      </p:pic>
      <p:pic>
        <p:nvPicPr>
          <p:cNvPr id="11" name="Picture 10">
            <a:extLst>
              <a:ext uri="{FF2B5EF4-FFF2-40B4-BE49-F238E27FC236}">
                <a16:creationId xmlns:a16="http://schemas.microsoft.com/office/drawing/2014/main" id="{06AAC41A-A724-C35F-179C-49C622A01785}"/>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475301" y="1585459"/>
            <a:ext cx="1727312" cy="1081366"/>
          </a:xfrm>
          <a:prstGeom prst="rect">
            <a:avLst/>
          </a:prstGeom>
        </p:spPr>
      </p:pic>
      <p:pic>
        <p:nvPicPr>
          <p:cNvPr id="16" name="Picture 15">
            <a:extLst>
              <a:ext uri="{FF2B5EF4-FFF2-40B4-BE49-F238E27FC236}">
                <a16:creationId xmlns:a16="http://schemas.microsoft.com/office/drawing/2014/main" id="{C5E0CFA4-AE44-668F-49D4-DBF4E329745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9446011" y="1601854"/>
            <a:ext cx="1727312" cy="1064971"/>
          </a:xfrm>
          <a:prstGeom prst="rect">
            <a:avLst/>
          </a:prstGeom>
        </p:spPr>
      </p:pic>
      <p:sp>
        <p:nvSpPr>
          <p:cNvPr id="24" name="btfpNotesBox962619">
            <a:extLst>
              <a:ext uri="{FF2B5EF4-FFF2-40B4-BE49-F238E27FC236}">
                <a16:creationId xmlns:a16="http://schemas.microsoft.com/office/drawing/2014/main" id="{12103BAA-1850-2015-5E6E-91D3288EF609}"/>
              </a:ext>
            </a:extLst>
          </p:cNvPr>
          <p:cNvSpPr txBox="1"/>
          <p:nvPr>
            <p:custDataLst>
              <p:tags r:id="rId3"/>
            </p:custDataLst>
          </p:nvPr>
        </p:nvSpPr>
        <p:spPr bwMode="gray">
          <a:xfrm>
            <a:off x="330200" y="6419088"/>
            <a:ext cx="11531600" cy="369332"/>
          </a:xfrm>
          <a:prstGeom prst="rect">
            <a:avLst/>
          </a:prstGeom>
          <a:noFill/>
        </p:spPr>
        <p:txBody>
          <a:bodyPr vert="horz" wrap="square" lIns="0" tIns="0" rIns="0" bIns="0" rtlCol="0" anchor="b">
            <a:spAutoFit/>
          </a:bodyPr>
          <a:lstStyle/>
          <a:p>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r>
              <a:rPr kumimoji="0" lang="en-US" sz="800" b="0" i="0" u="none" strike="noStrike" kern="1200" cap="none" spc="0" normalizeH="0" baseline="0" noProof="0" dirty="0">
                <a:ln>
                  <a:noFill/>
                </a:ln>
                <a:solidFill>
                  <a:srgbClr val="000000"/>
                </a:solidFill>
                <a:effectLst/>
                <a:uLnTx/>
                <a:uFillTx/>
                <a:latin typeface="Arial"/>
                <a:ea typeface="+mn-ea"/>
                <a:cs typeface="+mn-cs"/>
              </a:rPr>
              <a:t>Sources:</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Department of Energy</a:t>
            </a:r>
            <a:r>
              <a:rPr lang="en-US" sz="800" dirty="0">
                <a:solidFill>
                  <a:srgbClr val="000000"/>
                </a:solidFill>
                <a:latin typeface="Arial"/>
              </a:rPr>
              <a:t>; </a:t>
            </a:r>
            <a:r>
              <a:rPr lang="en-US" sz="800" dirty="0">
                <a:hlinkClick r:id="rId15">
                  <a:extLst>
                    <a:ext uri="{A12FA001-AC4F-418D-AE19-62706E023703}">
                      <ahyp:hlinkClr xmlns:ahyp="http://schemas.microsoft.com/office/drawing/2018/hyperlinkcolor" val="tx"/>
                    </a:ext>
                  </a:extLst>
                </a:hlinkClick>
              </a:rPr>
              <a:t>Rhe Energise</a:t>
            </a:r>
            <a:endParaRPr lang="en-US" sz="800" dirty="0"/>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6"/>
              </a:rPr>
              <a:t>Gernot Wagner</a:t>
            </a:r>
            <a:r>
              <a:rPr lang="en-US" sz="800" dirty="0">
                <a:solidFill>
                  <a:srgbClr val="000000"/>
                </a:solidFill>
              </a:rPr>
              <a:t>. </a:t>
            </a:r>
            <a:r>
              <a:rPr lang="en-US" sz="800" dirty="0">
                <a:solidFill>
                  <a:srgbClr val="000000"/>
                </a:solidFill>
                <a:hlinkClick r:id="rId1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8"/>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2" name="Chart 11">
            <a:extLst>
              <a:ext uri="{FF2B5EF4-FFF2-40B4-BE49-F238E27FC236}">
                <a16:creationId xmlns:a16="http://schemas.microsoft.com/office/drawing/2014/main" id="{F07B9F2B-4F6C-22D6-268D-A009662A5ABF}"/>
              </a:ext>
            </a:extLst>
          </p:cNvPr>
          <p:cNvGraphicFramePr/>
          <p:nvPr>
            <p:custDataLst>
              <p:tags r:id="rId4"/>
            </p:custDataLst>
            <p:extLst>
              <p:ext uri="{D42A27DB-BD31-4B8C-83A1-F6EECF244321}">
                <p14:modId xmlns:p14="http://schemas.microsoft.com/office/powerpoint/2010/main" val="4146477597"/>
              </p:ext>
            </p:extLst>
          </p:nvPr>
        </p:nvGraphicFramePr>
        <p:xfrm>
          <a:off x="2979738" y="5573713"/>
          <a:ext cx="2541587" cy="9271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13" name="Chart 12">
            <a:extLst>
              <a:ext uri="{FF2B5EF4-FFF2-40B4-BE49-F238E27FC236}">
                <a16:creationId xmlns:a16="http://schemas.microsoft.com/office/drawing/2014/main" id="{C80F44CF-469D-150D-898C-5A244C80D75E}"/>
              </a:ext>
            </a:extLst>
          </p:cNvPr>
          <p:cNvGraphicFramePr/>
          <p:nvPr>
            <p:custDataLst>
              <p:tags r:id="rId5"/>
            </p:custDataLst>
            <p:extLst>
              <p:ext uri="{D42A27DB-BD31-4B8C-83A1-F6EECF244321}">
                <p14:modId xmlns:p14="http://schemas.microsoft.com/office/powerpoint/2010/main" val="2590281597"/>
              </p:ext>
            </p:extLst>
          </p:nvPr>
        </p:nvGraphicFramePr>
        <p:xfrm>
          <a:off x="5976938" y="5573713"/>
          <a:ext cx="2541587" cy="9271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14" name="Chart 13">
            <a:extLst>
              <a:ext uri="{FF2B5EF4-FFF2-40B4-BE49-F238E27FC236}">
                <a16:creationId xmlns:a16="http://schemas.microsoft.com/office/drawing/2014/main" id="{CBDE6423-1A3A-BD0D-58F7-9DAD3257255A}"/>
              </a:ext>
            </a:extLst>
          </p:cNvPr>
          <p:cNvGraphicFramePr/>
          <p:nvPr>
            <p:custDataLst>
              <p:tags r:id="rId6"/>
            </p:custDataLst>
            <p:extLst>
              <p:ext uri="{D42A27DB-BD31-4B8C-83A1-F6EECF244321}">
                <p14:modId xmlns:p14="http://schemas.microsoft.com/office/powerpoint/2010/main" val="820410074"/>
              </p:ext>
            </p:extLst>
          </p:nvPr>
        </p:nvGraphicFramePr>
        <p:xfrm>
          <a:off x="9099550" y="5573713"/>
          <a:ext cx="2541588" cy="927100"/>
        </p:xfrm>
        <a:graphic>
          <a:graphicData uri="http://schemas.openxmlformats.org/drawingml/2006/chart">
            <c:chart xmlns:c="http://schemas.openxmlformats.org/drawingml/2006/chart" xmlns:r="http://schemas.openxmlformats.org/officeDocument/2006/relationships" r:id="rId21"/>
          </a:graphicData>
        </a:graphic>
      </p:graphicFrame>
      <p:sp>
        <p:nvSpPr>
          <p:cNvPr id="3" name="Rectangle 2">
            <a:extLst>
              <a:ext uri="{FF2B5EF4-FFF2-40B4-BE49-F238E27FC236}">
                <a16:creationId xmlns:a16="http://schemas.microsoft.com/office/drawing/2014/main" id="{5E12B3E2-6A1C-3362-2986-FAE4FD69C8DE}"/>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custDataLst>
      <p:tags r:id="rId1"/>
    </p:custDataLst>
    <p:extLst>
      <p:ext uri="{BB962C8B-B14F-4D97-AF65-F5344CB8AC3E}">
        <p14:creationId xmlns:p14="http://schemas.microsoft.com/office/powerpoint/2010/main" val="36855393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AFBA3F4-6839-8971-A9E0-38BF5EB5B171}"/>
              </a:ext>
            </a:extLst>
          </p:cNvPr>
          <p:cNvGraphicFramePr>
            <a:graphicFrameLocks noChangeAspect="1"/>
          </p:cNvGraphicFramePr>
          <p:nvPr>
            <p:custDataLst>
              <p:tags r:id="rId1"/>
            </p:custDataLst>
            <p:extLst>
              <p:ext uri="{D42A27DB-BD31-4B8C-83A1-F6EECF244321}">
                <p14:modId xmlns:p14="http://schemas.microsoft.com/office/powerpoint/2010/main" val="393163284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4" imgW="7772400" imgH="10058400" progId="TCLayout.ActiveDocument.1">
                  <p:embed/>
                </p:oleObj>
              </mc:Choice>
              <mc:Fallback>
                <p:oleObj name="think-cell Slide" r:id="rId14" imgW="7772400" imgH="10058400" progId="TCLayout.ActiveDocument.1">
                  <p:embed/>
                  <p:pic>
                    <p:nvPicPr>
                      <p:cNvPr id="7" name="think-cell data - do not delete" hidden="1">
                        <a:extLst>
                          <a:ext uri="{FF2B5EF4-FFF2-40B4-BE49-F238E27FC236}">
                            <a16:creationId xmlns:a16="http://schemas.microsoft.com/office/drawing/2014/main" id="{9AFBA3F4-6839-8971-A9E0-38BF5EB5B171}"/>
                          </a:ext>
                        </a:extLst>
                      </p:cNvPr>
                      <p:cNvPicPr/>
                      <p:nvPr/>
                    </p:nvPicPr>
                    <p:blipFill>
                      <a:blip r:embed="rId1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B5B5CDBA-7D8D-C625-74ED-83F592EA4515}"/>
              </a:ext>
            </a:extLst>
          </p:cNvPr>
          <p:cNvSpPr>
            <a:spLocks noGrp="1"/>
          </p:cNvSpPr>
          <p:nvPr>
            <p:ph type="title"/>
          </p:nvPr>
        </p:nvSpPr>
        <p:spPr/>
        <p:txBody>
          <a:bodyPr vert="horz">
            <a:noAutofit/>
          </a:bodyPr>
          <a:lstStyle/>
          <a:p>
            <a:r>
              <a:rPr lang="en-US" dirty="0"/>
              <a:t>India's first utility-scale battery energy storage system completed in record time with tariff boost </a:t>
            </a:r>
          </a:p>
        </p:txBody>
      </p:sp>
      <p:sp>
        <p:nvSpPr>
          <p:cNvPr id="216" name="TextBox 8">
            <a:extLst>
              <a:ext uri="{FF2B5EF4-FFF2-40B4-BE49-F238E27FC236}">
                <a16:creationId xmlns:a16="http://schemas.microsoft.com/office/drawing/2014/main" id="{C8693C92-6C81-85D6-6EF8-2C23105A0ABF}"/>
              </a:ext>
            </a:extLst>
          </p:cNvPr>
          <p:cNvSpPr txBox="1"/>
          <p:nvPr/>
        </p:nvSpPr>
        <p:spPr bwMode="gray">
          <a:xfrm>
            <a:off x="7467601" y="1554480"/>
            <a:ext cx="4368799" cy="4803458"/>
          </a:xfrm>
          <a:prstGeom prst="rect">
            <a:avLst/>
          </a:prstGeom>
          <a:solidFill>
            <a:srgbClr val="E3E8EE"/>
          </a:solidFill>
        </p:spPr>
        <p:txBody>
          <a:bodyPr wrap="square" lIns="136800" tIns="137160" rIns="274320" bIns="137160" rtlCol="0">
            <a:noAutofit/>
          </a:bodyPr>
          <a:lstStyle/>
          <a:p>
            <a:pPr>
              <a:spcAft>
                <a:spcPts val="600"/>
              </a:spcAft>
            </a:pPr>
            <a:r>
              <a:rPr lang="en-US" sz="1400" b="1" dirty="0"/>
              <a:t>Observations</a:t>
            </a:r>
          </a:p>
          <a:p>
            <a:pPr marL="285750" indent="-285750">
              <a:spcAft>
                <a:spcPts val="600"/>
              </a:spcAft>
              <a:buFont typeface="Arial" panose="020B0604020202020204" pitchFamily="34" charset="0"/>
              <a:buChar char="•"/>
            </a:pPr>
            <a:r>
              <a:rPr lang="en-US" sz="1050" dirty="0"/>
              <a:t>India achieved a significant milestone with the regulatory approval of </a:t>
            </a:r>
            <a:r>
              <a:rPr lang="en-US" sz="1050" b="1" dirty="0"/>
              <a:t>its first commercial utility-scale battery </a:t>
            </a:r>
            <a:r>
              <a:rPr lang="en-US" sz="1050" dirty="0"/>
              <a:t>energy system project, paving the way for further BESS integration throughout the country.</a:t>
            </a:r>
          </a:p>
          <a:p>
            <a:pPr marL="285750" indent="-285750">
              <a:spcAft>
                <a:spcPts val="600"/>
              </a:spcAft>
              <a:buFont typeface="Arial" panose="020B0604020202020204" pitchFamily="34" charset="0"/>
              <a:buChar char="•"/>
            </a:pPr>
            <a:r>
              <a:rPr lang="en-US" sz="1050" dirty="0"/>
              <a:t>The initiative is supported by </a:t>
            </a:r>
            <a:r>
              <a:rPr lang="en-US" sz="1050" b="1" dirty="0"/>
              <a:t>the Global Energy Alliance for People and Planet’s (GEAPP)</a:t>
            </a:r>
            <a:r>
              <a:rPr lang="en-US" sz="1050" dirty="0"/>
              <a:t> concessional loan, which amounts to </a:t>
            </a:r>
            <a:r>
              <a:rPr lang="en-US" sz="1050" b="1" dirty="0"/>
              <a:t>70%</a:t>
            </a:r>
            <a:r>
              <a:rPr lang="en-US" sz="1050" dirty="0"/>
              <a:t> of the total project cost.</a:t>
            </a:r>
          </a:p>
          <a:p>
            <a:pPr marL="285750" indent="-285750">
              <a:spcAft>
                <a:spcPts val="600"/>
              </a:spcAft>
              <a:buFont typeface="Arial" panose="020B0604020202020204" pitchFamily="34" charset="0"/>
              <a:buChar char="•"/>
            </a:pPr>
            <a:r>
              <a:rPr lang="en-US" sz="1050" dirty="0"/>
              <a:t>The project is </a:t>
            </a:r>
            <a:r>
              <a:rPr lang="en-US" sz="1050" b="1" dirty="0"/>
              <a:t>a 20 MW/40 MWh BESS</a:t>
            </a:r>
            <a:r>
              <a:rPr lang="en-US" sz="1050" dirty="0"/>
              <a:t>, strategically installed at BSES Rajdhani Power’s 33/11 kV</a:t>
            </a:r>
            <a:r>
              <a:rPr lang="en-US" sz="1050" b="1" dirty="0"/>
              <a:t> </a:t>
            </a:r>
            <a:r>
              <a:rPr lang="en-US" sz="1050" b="1" dirty="0" err="1"/>
              <a:t>Kilokari</a:t>
            </a:r>
            <a:r>
              <a:rPr lang="en-US" sz="1050" b="1" dirty="0"/>
              <a:t> substation</a:t>
            </a:r>
            <a:r>
              <a:rPr lang="en-US" sz="1050" dirty="0"/>
              <a:t>.</a:t>
            </a:r>
          </a:p>
          <a:p>
            <a:pPr marL="285750" indent="-285750">
              <a:spcAft>
                <a:spcPts val="600"/>
              </a:spcAft>
              <a:buFont typeface="Arial" panose="020B0604020202020204" pitchFamily="34" charset="0"/>
              <a:buChar char="•"/>
            </a:pPr>
            <a:r>
              <a:rPr lang="en-US" sz="1050" dirty="0"/>
              <a:t>India set the BESS tariff </a:t>
            </a:r>
            <a:r>
              <a:rPr lang="en-US" sz="1050" b="1" dirty="0"/>
              <a:t>55% lower </a:t>
            </a:r>
            <a:r>
              <a:rPr lang="en-US" sz="1050" dirty="0"/>
              <a:t>than the previous benchmark, </a:t>
            </a:r>
            <a:r>
              <a:rPr lang="en-US" sz="1050" b="1" dirty="0"/>
              <a:t>which sets a new standard for BESS affordability in India </a:t>
            </a:r>
            <a:r>
              <a:rPr lang="en-US" sz="1050" dirty="0"/>
              <a:t>and makes this the fastest BESS to be commissioned, with a </a:t>
            </a:r>
            <a:r>
              <a:rPr lang="en-US" sz="1050" b="1" dirty="0"/>
              <a:t>record time of 18 to 20 months</a:t>
            </a:r>
            <a:r>
              <a:rPr lang="en-US" sz="1050" dirty="0"/>
              <a:t>.</a:t>
            </a:r>
          </a:p>
          <a:p>
            <a:pPr marL="285750" indent="-285750">
              <a:spcAft>
                <a:spcPts val="600"/>
              </a:spcAft>
              <a:buFont typeface="Arial" panose="020B0604020202020204" pitchFamily="34" charset="0"/>
              <a:buChar char="•"/>
            </a:pPr>
            <a:r>
              <a:rPr lang="en-US" sz="1050" dirty="0"/>
              <a:t>The project boasts a comprehensive </a:t>
            </a:r>
            <a:r>
              <a:rPr lang="en-US" sz="1050" b="1" dirty="0"/>
              <a:t>Monitoring, Evaluation, and Learning plan </a:t>
            </a:r>
            <a:r>
              <a:rPr lang="en-US" sz="1050" dirty="0"/>
              <a:t>aimed at sharing key insights and learnings with other Indian distribution companies and other </a:t>
            </a:r>
            <a:r>
              <a:rPr lang="en-US" sz="1050" b="1" dirty="0"/>
              <a:t>GEAPP BESS Consortium members in Asia, Africa, Latin America, and the Caribbean.</a:t>
            </a:r>
          </a:p>
          <a:p>
            <a:pPr marL="285750" indent="-285750">
              <a:spcAft>
                <a:spcPts val="600"/>
              </a:spcAft>
              <a:buFont typeface="Arial" panose="020B0604020202020204" pitchFamily="34" charset="0"/>
              <a:buChar char="•"/>
            </a:pPr>
            <a:r>
              <a:rPr lang="en-US" sz="1050" dirty="0"/>
              <a:t>India’s urgent need for BESS integration in distribution is underscored by the country’s </a:t>
            </a:r>
            <a:r>
              <a:rPr lang="en-US" sz="1050" b="1" dirty="0"/>
              <a:t>substantial variable renewable energy penetration</a:t>
            </a:r>
            <a:r>
              <a:rPr lang="en-US" sz="1050" dirty="0"/>
              <a:t>, which exceeds </a:t>
            </a:r>
            <a:r>
              <a:rPr lang="en-US" sz="1050" b="1" dirty="0"/>
              <a:t>12%</a:t>
            </a:r>
            <a:r>
              <a:rPr lang="en-US" sz="1050" dirty="0"/>
              <a:t> in certain regions. </a:t>
            </a:r>
            <a:br>
              <a:rPr lang="en-US" sz="1400" b="1" dirty="0"/>
            </a:br>
            <a:endParaRPr lang="en-US" sz="1400" b="1" dirty="0"/>
          </a:p>
        </p:txBody>
      </p:sp>
      <p:sp>
        <p:nvSpPr>
          <p:cNvPr id="225" name="Right Brace 224">
            <a:extLst>
              <a:ext uri="{FF2B5EF4-FFF2-40B4-BE49-F238E27FC236}">
                <a16:creationId xmlns:a16="http://schemas.microsoft.com/office/drawing/2014/main" id="{95860AD0-5010-4A82-0038-4C1FA944A6CC}"/>
              </a:ext>
            </a:extLst>
          </p:cNvPr>
          <p:cNvSpPr/>
          <p:nvPr/>
        </p:nvSpPr>
        <p:spPr bwMode="gray">
          <a:xfrm flipH="1">
            <a:off x="4714345" y="5853113"/>
            <a:ext cx="291043" cy="300037"/>
          </a:xfrm>
          <a:prstGeom prst="rightBrace">
            <a:avLst>
              <a:gd name="adj1" fmla="val 0"/>
              <a:gd name="adj2" fmla="val 50000"/>
            </a:avLst>
          </a:prstGeom>
          <a:ln w="9525"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233" name="btfpNotesBox962619">
            <a:extLst>
              <a:ext uri="{FF2B5EF4-FFF2-40B4-BE49-F238E27FC236}">
                <a16:creationId xmlns:a16="http://schemas.microsoft.com/office/drawing/2014/main" id="{DC80FC15-46AD-0129-59BC-7D36629360F6}"/>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16">
                  <a:extLst>
                    <a:ext uri="{A12FA001-AC4F-418D-AE19-62706E023703}">
                      <ahyp:hlinkClr xmlns:ahyp="http://schemas.microsoft.com/office/drawing/2018/hyperlinkcolor" val="tx"/>
                    </a:ext>
                  </a:extLst>
                </a:hlinkClick>
              </a:rPr>
              <a:t>GEAPP</a:t>
            </a:r>
            <a:r>
              <a:rPr lang="en-US" sz="800" dirty="0">
                <a:solidFill>
                  <a:srgbClr val="000000"/>
                </a:solidFill>
                <a:hlinkClick r:id="rId16"/>
              </a:rPr>
              <a:t>, India’s First Commercial Utility-Scale Battery Energy Storage </a:t>
            </a:r>
            <a:r>
              <a:rPr lang="en-US" sz="800" dirty="0">
                <a:solidFill>
                  <a:srgbClr val="000000"/>
                </a:solidFill>
                <a:hlinkClick r:id="rId16">
                  <a:extLst>
                    <a:ext uri="{A12FA001-AC4F-418D-AE19-62706E023703}">
                      <ahyp:hlinkClr xmlns:ahyp="http://schemas.microsoft.com/office/drawing/2018/hyperlinkcolor" val="tx"/>
                    </a:ext>
                  </a:extLst>
                </a:hlinkClick>
              </a:rPr>
              <a:t>System</a:t>
            </a:r>
            <a:r>
              <a:rPr lang="en-US" sz="800" dirty="0">
                <a:solidFill>
                  <a:srgbClr val="000000"/>
                </a:solidFill>
              </a:rPr>
              <a:t> (2024).</a:t>
            </a: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7"/>
              </a:rPr>
              <a:t>Gernot Wagner</a:t>
            </a:r>
            <a:r>
              <a:rPr lang="en-US" sz="800" dirty="0">
                <a:solidFill>
                  <a:srgbClr val="000000"/>
                </a:solidFill>
              </a:rPr>
              <a:t>. </a:t>
            </a:r>
            <a:r>
              <a:rPr lang="en-US" sz="800" dirty="0">
                <a:solidFill>
                  <a:srgbClr val="000000"/>
                </a:solidFill>
                <a:hlinkClick r:id="rId1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9"/>
              </a:rPr>
              <a:t>Storing Energy</a:t>
            </a:r>
            <a:r>
              <a:rPr lang="en-US" sz="800" dirty="0">
                <a:solidFill>
                  <a:srgbClr val="000000"/>
                </a:solidFill>
              </a:rPr>
              <a:t>” (4 March 2025). </a:t>
            </a:r>
            <a:endParaRPr lang="en-US" sz="800" dirty="0">
              <a:solidFill>
                <a:srgbClr val="000000"/>
              </a:solidFill>
              <a:cs typeface="Arial"/>
            </a:endParaRPr>
          </a:p>
        </p:txBody>
      </p:sp>
      <p:graphicFrame>
        <p:nvGraphicFramePr>
          <p:cNvPr id="4" name="Chart 3">
            <a:extLst>
              <a:ext uri="{FF2B5EF4-FFF2-40B4-BE49-F238E27FC236}">
                <a16:creationId xmlns:a16="http://schemas.microsoft.com/office/drawing/2014/main" id="{DBAD79FF-FF3F-501B-E714-8E00DC7CC5CD}"/>
              </a:ext>
            </a:extLst>
          </p:cNvPr>
          <p:cNvGraphicFramePr/>
          <p:nvPr>
            <p:custDataLst>
              <p:tags r:id="rId3"/>
            </p:custDataLst>
            <p:extLst>
              <p:ext uri="{D42A27DB-BD31-4B8C-83A1-F6EECF244321}">
                <p14:modId xmlns:p14="http://schemas.microsoft.com/office/powerpoint/2010/main" val="2714464140"/>
              </p:ext>
            </p:extLst>
          </p:nvPr>
        </p:nvGraphicFramePr>
        <p:xfrm>
          <a:off x="363538" y="1808163"/>
          <a:ext cx="6901558" cy="1852612"/>
        </p:xfrm>
        <a:graphic>
          <a:graphicData uri="http://schemas.openxmlformats.org/drawingml/2006/chart">
            <c:chart xmlns:c="http://schemas.openxmlformats.org/drawingml/2006/chart" xmlns:r="http://schemas.openxmlformats.org/officeDocument/2006/relationships" r:id="rId20"/>
          </a:graphicData>
        </a:graphic>
      </p:graphicFrame>
      <p:cxnSp>
        <p:nvCxnSpPr>
          <p:cNvPr id="47" name="Straight Connector 46">
            <a:extLst>
              <a:ext uri="{FF2B5EF4-FFF2-40B4-BE49-F238E27FC236}">
                <a16:creationId xmlns:a16="http://schemas.microsoft.com/office/drawing/2014/main" id="{95783416-FC1A-3501-D71C-D92548596CDB}"/>
              </a:ext>
            </a:extLst>
          </p:cNvPr>
          <p:cNvCxnSpPr/>
          <p:nvPr>
            <p:custDataLst>
              <p:tags r:id="rId4"/>
            </p:custDataLst>
          </p:nvPr>
        </p:nvCxnSpPr>
        <p:spPr bwMode="auto">
          <a:xfrm flipV="1">
            <a:off x="2222500" y="2054225"/>
            <a:ext cx="3556000" cy="97631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2066925" y="3468688"/>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0E8084-0B74-4F27-BE60-C08279089988}" type="datetime'''''''''''2''''''''''02''''''6'''''''''''''''''''">
              <a:rPr lang="en-US" altLang="en-US" sz="1050" smtClean="0"/>
              <a:pPr marL="0" lvl="0" indent="0" algn="ctr">
                <a:spcBef>
                  <a:spcPct val="0"/>
                </a:spcBef>
                <a:spcAft>
                  <a:spcPct val="0"/>
                </a:spcAft>
                <a:buNone/>
              </a:pPr>
              <a:t>2026</a:t>
            </a:fld>
            <a:endParaRPr lang="en-US" sz="1050"/>
          </a:p>
        </p:txBody>
      </p:sp>
      <p:sp>
        <p:nvSpPr>
          <p:cNvPr id="2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5622925" y="3468688"/>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F9A15B0-AF7A-44B7-AD23-89F7A4EA79FB}" type="datetime'''''''''''2''0''''''''''''''''''''''''''''''3''''2'''''''">
              <a:rPr lang="en-US" altLang="en-US" sz="1050" smtClean="0"/>
              <a:pPr marL="0" lvl="0" indent="0" algn="ctr">
                <a:spcBef>
                  <a:spcPct val="0"/>
                </a:spcBef>
                <a:spcAft>
                  <a:spcPct val="0"/>
                </a:spcAft>
                <a:buNone/>
              </a:pPr>
              <a:t>2032</a:t>
            </a:fld>
            <a:endParaRPr lang="en-US" sz="1050"/>
          </a:p>
        </p:txBody>
      </p:sp>
      <p:sp>
        <p:nvSpPr>
          <p:cNvPr id="45" name="Text Placeholder 10">
            <a:extLst>
              <a:ext uri="{FF2B5EF4-FFF2-40B4-BE49-F238E27FC236}">
                <a16:creationId xmlns:a16="http://schemas.microsoft.com/office/drawing/2014/main" id="{7BAAAC8C-5804-8976-51A0-3338313D8A8F}"/>
              </a:ext>
            </a:extLst>
          </p:cNvPr>
          <p:cNvSpPr txBox="1">
            <a:spLocks/>
          </p:cNvSpPr>
          <p:nvPr>
            <p:custDataLst>
              <p:tags r:id="rId7"/>
            </p:custDataLst>
          </p:nvPr>
        </p:nvSpPr>
        <p:spPr bwMode="auto">
          <a:xfrm>
            <a:off x="3756025" y="2428876"/>
            <a:ext cx="490538" cy="227013"/>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0D56406-BB9F-47FD-AF1C-514601A0C701}" type="datetime'''''+9''''''0''''''''''''''''''''''''''''''''''''''%'''''''">
              <a:rPr lang="en-US" altLang="en-US" sz="1050" b="1" smtClean="0">
                <a:effectLst/>
              </a:rPr>
              <a:pPr marL="0" indent="0" algn="ctr">
                <a:spcBef>
                  <a:spcPct val="0"/>
                </a:spcBef>
                <a:spcAft>
                  <a:spcPct val="0"/>
                </a:spcAft>
                <a:buNone/>
              </a:pPr>
              <a:t>+90%</a:t>
            </a:fld>
            <a:endParaRPr lang="en-US" sz="1050" b="1"/>
          </a:p>
        </p:txBody>
      </p:sp>
      <p:graphicFrame>
        <p:nvGraphicFramePr>
          <p:cNvPr id="5" name="Chart 4">
            <a:extLst>
              <a:ext uri="{FF2B5EF4-FFF2-40B4-BE49-F238E27FC236}">
                <a16:creationId xmlns:a16="http://schemas.microsoft.com/office/drawing/2014/main" id="{67528B96-A84F-15F8-35B7-3BCF9F1E6EAA}"/>
              </a:ext>
            </a:extLst>
          </p:cNvPr>
          <p:cNvGraphicFramePr/>
          <p:nvPr>
            <p:custDataLst>
              <p:tags r:id="rId8"/>
            </p:custDataLst>
            <p:extLst>
              <p:ext uri="{D42A27DB-BD31-4B8C-83A1-F6EECF244321}">
                <p14:modId xmlns:p14="http://schemas.microsoft.com/office/powerpoint/2010/main" val="1733562400"/>
              </p:ext>
            </p:extLst>
          </p:nvPr>
        </p:nvGraphicFramePr>
        <p:xfrm>
          <a:off x="363538" y="4094163"/>
          <a:ext cx="6788825" cy="2295525"/>
        </p:xfrm>
        <a:graphic>
          <a:graphicData uri="http://schemas.openxmlformats.org/drawingml/2006/chart">
            <c:chart xmlns:c="http://schemas.openxmlformats.org/drawingml/2006/chart" xmlns:r="http://schemas.openxmlformats.org/officeDocument/2006/relationships" r:id="rId21"/>
          </a:graphicData>
        </a:graphic>
      </p:graphicFrame>
      <p:cxnSp>
        <p:nvCxnSpPr>
          <p:cNvPr id="102" name="Straight Connector 101">
            <a:extLst>
              <a:ext uri="{FF2B5EF4-FFF2-40B4-BE49-F238E27FC236}">
                <a16:creationId xmlns:a16="http://schemas.microsoft.com/office/drawing/2014/main" id="{3CFAB023-1A82-7286-F980-002E38967E1F}"/>
              </a:ext>
            </a:extLst>
          </p:cNvPr>
          <p:cNvCxnSpPr/>
          <p:nvPr>
            <p:custDataLst>
              <p:tags r:id="rId9"/>
            </p:custDataLst>
          </p:nvPr>
        </p:nvCxnSpPr>
        <p:spPr bwMode="auto">
          <a:xfrm>
            <a:off x="2222500" y="4522788"/>
            <a:ext cx="3556000" cy="73342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83" name="Text Placeholder 10">
            <a:extLst>
              <a:ext uri="{FF2B5EF4-FFF2-40B4-BE49-F238E27FC236}">
                <a16:creationId xmlns:a16="http://schemas.microsoft.com/office/drawing/2014/main" id="{FADD1013-708B-2517-B2EC-2B86AEA9F3B3}"/>
              </a:ext>
            </a:extLst>
          </p:cNvPr>
          <p:cNvSpPr>
            <a:spLocks noGrp="1"/>
          </p:cNvSpPr>
          <p:nvPr>
            <p:custDataLst>
              <p:tags r:id="rId10"/>
            </p:custDataLst>
          </p:nvPr>
        </p:nvSpPr>
        <p:spPr bwMode="auto">
          <a:xfrm>
            <a:off x="1600200" y="6197600"/>
            <a:ext cx="12461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a:t>Previous benchmark</a:t>
            </a:r>
            <a:endParaRPr lang="en-US" sz="1050"/>
          </a:p>
        </p:txBody>
      </p:sp>
      <p:sp>
        <p:nvSpPr>
          <p:cNvPr id="84" name="Text Placeholder 10">
            <a:extLst>
              <a:ext uri="{FF2B5EF4-FFF2-40B4-BE49-F238E27FC236}">
                <a16:creationId xmlns:a16="http://schemas.microsoft.com/office/drawing/2014/main" id="{3AA77BE3-6001-0974-1380-394751BE1CA2}"/>
              </a:ext>
            </a:extLst>
          </p:cNvPr>
          <p:cNvSpPr>
            <a:spLocks noGrp="1"/>
          </p:cNvSpPr>
          <p:nvPr>
            <p:custDataLst>
              <p:tags r:id="rId11"/>
            </p:custDataLst>
          </p:nvPr>
        </p:nvSpPr>
        <p:spPr bwMode="auto">
          <a:xfrm>
            <a:off x="5394325" y="6197600"/>
            <a:ext cx="768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a:t>Project tariff</a:t>
            </a:r>
            <a:endParaRPr lang="en-US" sz="1050"/>
          </a:p>
        </p:txBody>
      </p:sp>
      <p:sp>
        <p:nvSpPr>
          <p:cNvPr id="101"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3779838" y="4776788"/>
            <a:ext cx="442913"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-55%</a:t>
            </a:r>
            <a:endParaRPr lang="en-US" sz="1050" b="1"/>
          </a:p>
        </p:txBody>
      </p:sp>
      <p:cxnSp>
        <p:nvCxnSpPr>
          <p:cNvPr id="202" name="Straight Connector 201">
            <a:extLst>
              <a:ext uri="{FF2B5EF4-FFF2-40B4-BE49-F238E27FC236}">
                <a16:creationId xmlns:a16="http://schemas.microsoft.com/office/drawing/2014/main" id="{B73D268D-7C54-C1EF-1CC5-BE5D99538CA3}"/>
              </a:ext>
            </a:extLst>
          </p:cNvPr>
          <p:cNvCxnSpPr>
            <a:cxnSpLocks/>
          </p:cNvCxnSpPr>
          <p:nvPr/>
        </p:nvCxnSpPr>
        <p:spPr bwMode="gray">
          <a:xfrm>
            <a:off x="404813" y="4169664"/>
            <a:ext cx="674755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0" name="Rectangle 219">
            <a:extLst>
              <a:ext uri="{FF2B5EF4-FFF2-40B4-BE49-F238E27FC236}">
                <a16:creationId xmlns:a16="http://schemas.microsoft.com/office/drawing/2014/main" id="{F4F58A39-1A1B-B9DC-5422-3171B45C0134}"/>
              </a:ext>
            </a:extLst>
          </p:cNvPr>
          <p:cNvSpPr/>
          <p:nvPr/>
        </p:nvSpPr>
        <p:spPr bwMode="gray">
          <a:xfrm>
            <a:off x="329184" y="1554480"/>
            <a:ext cx="7053943" cy="30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India’s projected growth in utility-scale battery energy storage by 2030, </a:t>
            </a:r>
            <a:r>
              <a:rPr lang="en-US" sz="1400" dirty="0">
                <a:solidFill>
                  <a:schemeClr val="tx1"/>
                </a:solidFill>
              </a:rPr>
              <a:t>GW</a:t>
            </a:r>
          </a:p>
        </p:txBody>
      </p:sp>
      <p:cxnSp>
        <p:nvCxnSpPr>
          <p:cNvPr id="223" name="Straight Connector 222">
            <a:extLst>
              <a:ext uri="{FF2B5EF4-FFF2-40B4-BE49-F238E27FC236}">
                <a16:creationId xmlns:a16="http://schemas.microsoft.com/office/drawing/2014/main" id="{E06F0846-7F12-D638-DB83-F8F4A7319A71}"/>
              </a:ext>
            </a:extLst>
          </p:cNvPr>
          <p:cNvCxnSpPr>
            <a:cxnSpLocks/>
          </p:cNvCxnSpPr>
          <p:nvPr/>
        </p:nvCxnSpPr>
        <p:spPr bwMode="gray">
          <a:xfrm>
            <a:off x="329184" y="1828800"/>
            <a:ext cx="68602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5FD7B149-E691-FBE0-E4CE-2A133D48266C}"/>
              </a:ext>
            </a:extLst>
          </p:cNvPr>
          <p:cNvSpPr/>
          <p:nvPr/>
        </p:nvSpPr>
        <p:spPr bwMode="gray">
          <a:xfrm>
            <a:off x="355601" y="3814584"/>
            <a:ext cx="6796762" cy="22084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a:solidFill>
                  <a:schemeClr val="tx1"/>
                </a:solidFill>
              </a:rPr>
              <a:t>Tariffs for India’s first utility-scale battery energy storage project, </a:t>
            </a:r>
            <a:r>
              <a:rPr lang="en-US" sz="1400">
                <a:solidFill>
                  <a:schemeClr val="tx1"/>
                </a:solidFill>
              </a:rPr>
              <a:t>INR/kWh</a:t>
            </a:r>
          </a:p>
        </p:txBody>
      </p:sp>
      <p:sp>
        <p:nvSpPr>
          <p:cNvPr id="2" name="Rectangle 1">
            <a:extLst>
              <a:ext uri="{FF2B5EF4-FFF2-40B4-BE49-F238E27FC236}">
                <a16:creationId xmlns:a16="http://schemas.microsoft.com/office/drawing/2014/main" id="{DFA984B2-7888-403F-8A15-434DA53FDCB8}"/>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351632128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AFBA3F4-6839-8971-A9E0-38BF5EB5B171}"/>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think-cell data - do not delete" hidden="1">
                        <a:extLst>
                          <a:ext uri="{FF2B5EF4-FFF2-40B4-BE49-F238E27FC236}">
                            <a16:creationId xmlns:a16="http://schemas.microsoft.com/office/drawing/2014/main" id="{9AFBA3F4-6839-8971-A9E0-38BF5EB5B171}"/>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B5B5CDBA-7D8D-C625-74ED-83F592EA4515}"/>
              </a:ext>
            </a:extLst>
          </p:cNvPr>
          <p:cNvSpPr>
            <a:spLocks noGrp="1"/>
          </p:cNvSpPr>
          <p:nvPr>
            <p:ph type="title"/>
          </p:nvPr>
        </p:nvSpPr>
        <p:spPr/>
        <p:txBody>
          <a:bodyPr vert="horz">
            <a:noAutofit/>
          </a:bodyPr>
          <a:lstStyle/>
          <a:p>
            <a:r>
              <a:rPr lang="en-US"/>
              <a:t>Italy's energy policies facilitate rapid growth in battery storage market</a:t>
            </a:r>
          </a:p>
        </p:txBody>
      </p:sp>
      <p:sp>
        <p:nvSpPr>
          <p:cNvPr id="216" name="TextBox 8">
            <a:extLst>
              <a:ext uri="{FF2B5EF4-FFF2-40B4-BE49-F238E27FC236}">
                <a16:creationId xmlns:a16="http://schemas.microsoft.com/office/drawing/2014/main" id="{C8693C92-6C81-85D6-6EF8-2C23105A0ABF}"/>
              </a:ext>
            </a:extLst>
          </p:cNvPr>
          <p:cNvSpPr txBox="1"/>
          <p:nvPr/>
        </p:nvSpPr>
        <p:spPr bwMode="gray">
          <a:xfrm>
            <a:off x="7968207" y="1554481"/>
            <a:ext cx="3929131" cy="4350550"/>
          </a:xfrm>
          <a:prstGeom prst="rect">
            <a:avLst/>
          </a:prstGeom>
          <a:solidFill>
            <a:srgbClr val="E3E8EE"/>
          </a:solidFill>
        </p:spPr>
        <p:txBody>
          <a:bodyPr wrap="square" lIns="136800" tIns="137160" rIns="274320" bIns="137160" rtlCol="0">
            <a:noAutofit/>
          </a:bodyPr>
          <a:lstStyle/>
          <a:p>
            <a:pPr>
              <a:spcAft>
                <a:spcPts val="600"/>
              </a:spcAft>
            </a:pPr>
            <a:r>
              <a:rPr lang="en-US" sz="1400" b="1" dirty="0"/>
              <a:t>Observations</a:t>
            </a:r>
          </a:p>
          <a:p>
            <a:pPr marL="285750" indent="-285750">
              <a:spcAft>
                <a:spcPts val="600"/>
              </a:spcAft>
              <a:buFont typeface="Arial" panose="020B0604020202020204" pitchFamily="34" charset="0"/>
              <a:buChar char="•"/>
            </a:pPr>
            <a:r>
              <a:rPr lang="en-US" sz="1050" dirty="0"/>
              <a:t>Italy aims to integrate </a:t>
            </a:r>
            <a:r>
              <a:rPr lang="en-US" sz="1050" b="1" dirty="0"/>
              <a:t>40% renewables </a:t>
            </a:r>
            <a:r>
              <a:rPr lang="en-US" sz="1050" dirty="0"/>
              <a:t>into its energy mix by 2030.</a:t>
            </a:r>
          </a:p>
          <a:p>
            <a:pPr marL="285750" indent="-285750">
              <a:spcAft>
                <a:spcPts val="600"/>
              </a:spcAft>
              <a:buFont typeface="Arial" panose="020B0604020202020204" pitchFamily="34" charset="0"/>
              <a:buChar char="•"/>
            </a:pPr>
            <a:r>
              <a:rPr lang="en-US" sz="1050" dirty="0"/>
              <a:t>The country’s BESS market currently stands at </a:t>
            </a:r>
            <a:r>
              <a:rPr lang="en-US" sz="1050" b="1" dirty="0"/>
              <a:t>around 2.3 GW</a:t>
            </a:r>
            <a:r>
              <a:rPr lang="en-US" sz="1050" dirty="0"/>
              <a:t>, mainly in small-scale residential systems integrated with solar.</a:t>
            </a:r>
          </a:p>
          <a:p>
            <a:pPr marL="285750" indent="-285750">
              <a:spcAft>
                <a:spcPts val="600"/>
              </a:spcAft>
              <a:buFont typeface="Arial" panose="020B0604020202020204" pitchFamily="34" charset="0"/>
              <a:buChar char="•"/>
            </a:pPr>
            <a:r>
              <a:rPr lang="en-US" sz="1050" b="1" dirty="0"/>
              <a:t>Utility-scale BESS </a:t>
            </a:r>
            <a:r>
              <a:rPr lang="en-US" sz="1050" dirty="0"/>
              <a:t>is still in early stages but set for rapid growth with an ambitious </a:t>
            </a:r>
            <a:r>
              <a:rPr lang="en-US" sz="1050" b="1" dirty="0"/>
              <a:t>Integrated National Energy and Climate Plan targeting </a:t>
            </a:r>
            <a:br>
              <a:rPr lang="en-US" sz="1050" b="1" dirty="0"/>
            </a:br>
            <a:r>
              <a:rPr lang="en-US" sz="1050" b="1" dirty="0"/>
              <a:t>11 GW of new capacity by 2030</a:t>
            </a:r>
            <a:r>
              <a:rPr lang="en-US" sz="1050" dirty="0"/>
              <a:t>.</a:t>
            </a:r>
          </a:p>
          <a:p>
            <a:pPr marL="285750" indent="-285750">
              <a:spcAft>
                <a:spcPts val="600"/>
              </a:spcAft>
              <a:buFont typeface="Arial" panose="020B0604020202020204" pitchFamily="34" charset="0"/>
              <a:buChar char="•"/>
            </a:pPr>
            <a:r>
              <a:rPr lang="en-US" sz="1050" dirty="0"/>
              <a:t>Italy has introduced the </a:t>
            </a:r>
            <a:r>
              <a:rPr lang="en-US" sz="1050" b="1" dirty="0"/>
              <a:t>Electricity Storage Capacity Procurement Mechanism </a:t>
            </a:r>
            <a:r>
              <a:rPr lang="en-US" sz="1050" dirty="0"/>
              <a:t>as a long-term contract system to encourage </a:t>
            </a:r>
            <a:r>
              <a:rPr lang="en-US" sz="1050" b="1" dirty="0"/>
              <a:t>battery energy storage investments</a:t>
            </a:r>
            <a:r>
              <a:rPr lang="en-US" sz="1050" dirty="0"/>
              <a:t>. </a:t>
            </a:r>
          </a:p>
          <a:p>
            <a:pPr marL="285750" indent="-285750">
              <a:spcAft>
                <a:spcPts val="600"/>
              </a:spcAft>
              <a:buFont typeface="Arial" panose="020B0604020202020204" pitchFamily="34" charset="0"/>
              <a:buChar char="•"/>
            </a:pPr>
            <a:r>
              <a:rPr lang="en-US" sz="1050" dirty="0"/>
              <a:t>Government-backed tenders </a:t>
            </a:r>
            <a:r>
              <a:rPr lang="en-US" sz="1050" b="1" dirty="0"/>
              <a:t>worth €17 billion </a:t>
            </a:r>
            <a:r>
              <a:rPr lang="en-US" sz="1050" dirty="0"/>
              <a:t>will push this expansion with a focus on lithium-ion batteries. </a:t>
            </a:r>
          </a:p>
          <a:p>
            <a:pPr marL="285750" indent="-285750">
              <a:spcAft>
                <a:spcPts val="600"/>
              </a:spcAft>
              <a:buFont typeface="Arial" panose="020B0604020202020204" pitchFamily="34" charset="0"/>
              <a:buChar char="•"/>
            </a:pPr>
            <a:r>
              <a:rPr lang="en-US" sz="1050" dirty="0"/>
              <a:t>The areas showing the most promise for stand-alone BESS look to be </a:t>
            </a:r>
            <a:r>
              <a:rPr lang="en-US" sz="1050" b="1" dirty="0"/>
              <a:t>in south Italy</a:t>
            </a:r>
            <a:r>
              <a:rPr lang="en-US" sz="1050" dirty="0"/>
              <a:t>, in regions like </a:t>
            </a:r>
            <a:r>
              <a:rPr lang="en-US" sz="1050" b="1" dirty="0"/>
              <a:t>Sicily and Calabria</a:t>
            </a:r>
            <a:r>
              <a:rPr lang="en-US" sz="1050" dirty="0"/>
              <a:t>. </a:t>
            </a:r>
          </a:p>
        </p:txBody>
      </p:sp>
      <p:sp>
        <p:nvSpPr>
          <p:cNvPr id="233" name="btfpNotesBox962619">
            <a:extLst>
              <a:ext uri="{FF2B5EF4-FFF2-40B4-BE49-F238E27FC236}">
                <a16:creationId xmlns:a16="http://schemas.microsoft.com/office/drawing/2014/main" id="{DC80FC15-46AD-0129-59BC-7D36629360F6}"/>
              </a:ext>
            </a:extLst>
          </p:cNvPr>
          <p:cNvSpPr txBox="1"/>
          <p:nvPr>
            <p:custDataLst>
              <p:tags r:id="rId2"/>
            </p:custDataLst>
          </p:nvPr>
        </p:nvSpPr>
        <p:spPr bwMode="gray">
          <a:xfrm>
            <a:off x="330198"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EY, Renewable Energy Country Attractiveness Index</a:t>
            </a:r>
            <a:r>
              <a:rPr lang="en-US" sz="800" dirty="0">
                <a:solidFill>
                  <a:srgbClr val="000000"/>
                </a:solidFill>
              </a:rPr>
              <a:t> (2024); </a:t>
            </a:r>
            <a:r>
              <a:rPr lang="en-US" sz="800" dirty="0">
                <a:solidFill>
                  <a:srgbClr val="000000"/>
                </a:solidFill>
                <a:hlinkClick r:id="rId7"/>
              </a:rPr>
              <a:t>ITA, Italy Energy Storage</a:t>
            </a:r>
            <a:r>
              <a:rPr lang="en-US" sz="800" dirty="0">
                <a:solidFill>
                  <a:srgbClr val="000000"/>
                </a:solidFill>
              </a:rPr>
              <a:t>; </a:t>
            </a:r>
            <a:r>
              <a:rPr lang="en-US" sz="800" dirty="0">
                <a:solidFill>
                  <a:srgbClr val="000000"/>
                </a:solidFill>
                <a:hlinkClick r:id="rId8"/>
              </a:rPr>
              <a:t>Timera, Italy rolls out new model for BESS investment</a:t>
            </a:r>
            <a:r>
              <a:rPr lang="en-US" sz="800" dirty="0">
                <a:solidFill>
                  <a:srgbClr val="000000"/>
                </a:solidFill>
              </a:rPr>
              <a:t> (2024).</a:t>
            </a: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dirty="0">
              <a:solidFill>
                <a:srgbClr val="000000"/>
              </a:solidFill>
              <a:cs typeface="Arial"/>
            </a:endParaRPr>
          </a:p>
        </p:txBody>
      </p:sp>
      <p:sp>
        <p:nvSpPr>
          <p:cNvPr id="220" name="Rectangle 219">
            <a:extLst>
              <a:ext uri="{FF2B5EF4-FFF2-40B4-BE49-F238E27FC236}">
                <a16:creationId xmlns:a16="http://schemas.microsoft.com/office/drawing/2014/main" id="{F4F58A39-1A1B-B9DC-5422-3171B45C0134}"/>
              </a:ext>
            </a:extLst>
          </p:cNvPr>
          <p:cNvSpPr/>
          <p:nvPr/>
        </p:nvSpPr>
        <p:spPr bwMode="gray">
          <a:xfrm>
            <a:off x="355600" y="1384050"/>
            <a:ext cx="7053943" cy="30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endParaRPr lang="en-US" sz="1400">
              <a:solidFill>
                <a:schemeClr val="tx1"/>
              </a:solidFill>
            </a:endParaRPr>
          </a:p>
        </p:txBody>
      </p:sp>
      <mc:AlternateContent xmlns:mc="http://schemas.openxmlformats.org/markup-compatibility/2006" xmlns:cx4="http://schemas.microsoft.com/office/drawing/2016/5/10/chartex">
        <mc:Choice Requires="cx4">
          <p:graphicFrame>
            <p:nvGraphicFramePr>
              <p:cNvPr id="8" name="Chart 7">
                <a:extLst>
                  <a:ext uri="{FF2B5EF4-FFF2-40B4-BE49-F238E27FC236}">
                    <a16:creationId xmlns:a16="http://schemas.microsoft.com/office/drawing/2014/main" id="{206AD230-8D9F-25E2-4C8A-6F100C894301}"/>
                  </a:ext>
                </a:extLst>
              </p:cNvPr>
              <p:cNvGraphicFramePr/>
              <p:nvPr/>
            </p:nvGraphicFramePr>
            <p:xfrm>
              <a:off x="-162732" y="2064760"/>
              <a:ext cx="8000220" cy="4350549"/>
            </p:xfrm>
            <a:graphic>
              <a:graphicData uri="http://schemas.microsoft.com/office/drawing/2014/chartex">
                <cx:chart xmlns:cx="http://schemas.microsoft.com/office/drawing/2014/chartex" xmlns:r="http://schemas.openxmlformats.org/officeDocument/2006/relationships" r:id="rId12"/>
              </a:graphicData>
            </a:graphic>
          </p:graphicFrame>
        </mc:Choice>
        <mc:Fallback xmlns="">
          <p:pic>
            <p:nvPicPr>
              <p:cNvPr id="8" name="Chart 7">
                <a:extLst>
                  <a:ext uri="{FF2B5EF4-FFF2-40B4-BE49-F238E27FC236}">
                    <a16:creationId xmlns:a16="http://schemas.microsoft.com/office/drawing/2014/main" id="{206AD230-8D9F-25E2-4C8A-6F100C894301}"/>
                  </a:ext>
                </a:extLst>
              </p:cNvPr>
              <p:cNvPicPr>
                <a:picLocks noGrp="1" noRot="1" noChangeAspect="1" noMove="1" noResize="1" noEditPoints="1" noAdjustHandles="1" noChangeArrowheads="1" noChangeShapeType="1"/>
              </p:cNvPicPr>
              <p:nvPr/>
            </p:nvPicPr>
            <p:blipFill>
              <a:blip r:embed="rId13"/>
              <a:stretch>
                <a:fillRect/>
              </a:stretch>
            </p:blipFill>
            <p:spPr>
              <a:xfrm>
                <a:off x="-162732" y="2064760"/>
                <a:ext cx="8000220" cy="4350549"/>
              </a:xfrm>
              <a:prstGeom prst="rect">
                <a:avLst/>
              </a:prstGeom>
            </p:spPr>
          </p:pic>
        </mc:Fallback>
      </mc:AlternateContent>
      <p:sp>
        <p:nvSpPr>
          <p:cNvPr id="10" name="Rectangle 9">
            <a:extLst>
              <a:ext uri="{FF2B5EF4-FFF2-40B4-BE49-F238E27FC236}">
                <a16:creationId xmlns:a16="http://schemas.microsoft.com/office/drawing/2014/main" id="{A02A8A8F-EE18-E745-DAD5-97F825FEE629}"/>
              </a:ext>
            </a:extLst>
          </p:cNvPr>
          <p:cNvSpPr/>
          <p:nvPr/>
        </p:nvSpPr>
        <p:spPr bwMode="gray">
          <a:xfrm>
            <a:off x="329184" y="1554480"/>
            <a:ext cx="7053943" cy="30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Italy’s regional congestion levels for stand-alone BESS deployment</a:t>
            </a:r>
            <a:endParaRPr lang="en-US" sz="1400" dirty="0">
              <a:solidFill>
                <a:schemeClr val="tx1"/>
              </a:solidFill>
            </a:endParaRPr>
          </a:p>
        </p:txBody>
      </p:sp>
      <p:sp>
        <p:nvSpPr>
          <p:cNvPr id="11" name="Rectangle 10">
            <a:extLst>
              <a:ext uri="{FF2B5EF4-FFF2-40B4-BE49-F238E27FC236}">
                <a16:creationId xmlns:a16="http://schemas.microsoft.com/office/drawing/2014/main" id="{5A59B637-B228-AE04-9D12-BC5DFA8A08B2}"/>
              </a:ext>
            </a:extLst>
          </p:cNvPr>
          <p:cNvSpPr/>
          <p:nvPr/>
        </p:nvSpPr>
        <p:spPr bwMode="gray">
          <a:xfrm>
            <a:off x="6171681" y="2172781"/>
            <a:ext cx="216024" cy="216024"/>
          </a:xfrm>
          <a:prstGeom prst="rect">
            <a:avLst/>
          </a:prstGeom>
          <a:solidFill>
            <a:srgbClr val="001F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 name="TextBox 11">
            <a:extLst>
              <a:ext uri="{FF2B5EF4-FFF2-40B4-BE49-F238E27FC236}">
                <a16:creationId xmlns:a16="http://schemas.microsoft.com/office/drawing/2014/main" id="{47172036-CD03-4F2D-31E7-133F414BDB83}"/>
              </a:ext>
            </a:extLst>
          </p:cNvPr>
          <p:cNvSpPr txBox="1"/>
          <p:nvPr/>
        </p:nvSpPr>
        <p:spPr bwMode="gray">
          <a:xfrm>
            <a:off x="6423709" y="2167497"/>
            <a:ext cx="986415"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High congestion</a:t>
            </a:r>
          </a:p>
        </p:txBody>
      </p:sp>
      <p:sp>
        <p:nvSpPr>
          <p:cNvPr id="13" name="Rectangle 12">
            <a:extLst>
              <a:ext uri="{FF2B5EF4-FFF2-40B4-BE49-F238E27FC236}">
                <a16:creationId xmlns:a16="http://schemas.microsoft.com/office/drawing/2014/main" id="{C3B17B26-ABBE-9D12-D81E-FFF6744A8123}"/>
              </a:ext>
            </a:extLst>
          </p:cNvPr>
          <p:cNvSpPr/>
          <p:nvPr/>
        </p:nvSpPr>
        <p:spPr bwMode="gray">
          <a:xfrm>
            <a:off x="6177609" y="2511714"/>
            <a:ext cx="216024" cy="216024"/>
          </a:xfrm>
          <a:prstGeom prst="rect">
            <a:avLst/>
          </a:prstGeom>
          <a:solidFill>
            <a:srgbClr val="C7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 name="TextBox 13">
            <a:extLst>
              <a:ext uri="{FF2B5EF4-FFF2-40B4-BE49-F238E27FC236}">
                <a16:creationId xmlns:a16="http://schemas.microsoft.com/office/drawing/2014/main" id="{A04E21F8-CEC7-71FF-CE99-44F530C2A61F}"/>
              </a:ext>
            </a:extLst>
          </p:cNvPr>
          <p:cNvSpPr txBox="1"/>
          <p:nvPr/>
        </p:nvSpPr>
        <p:spPr bwMode="gray">
          <a:xfrm>
            <a:off x="6423709" y="2506430"/>
            <a:ext cx="957561"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Low congestion</a:t>
            </a:r>
          </a:p>
        </p:txBody>
      </p:sp>
      <p:sp>
        <p:nvSpPr>
          <p:cNvPr id="3" name="Rectangle 2">
            <a:extLst>
              <a:ext uri="{FF2B5EF4-FFF2-40B4-BE49-F238E27FC236}">
                <a16:creationId xmlns:a16="http://schemas.microsoft.com/office/drawing/2014/main" id="{EC5026CE-019F-00C0-0ACC-25A4F2121810}"/>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cxnSp>
        <p:nvCxnSpPr>
          <p:cNvPr id="223" name="Straight Connector 222">
            <a:extLst>
              <a:ext uri="{FF2B5EF4-FFF2-40B4-BE49-F238E27FC236}">
                <a16:creationId xmlns:a16="http://schemas.microsoft.com/office/drawing/2014/main" id="{E06F0846-7F12-D638-DB83-F8F4A7319A71}"/>
              </a:ext>
            </a:extLst>
          </p:cNvPr>
          <p:cNvCxnSpPr>
            <a:cxnSpLocks/>
          </p:cNvCxnSpPr>
          <p:nvPr/>
        </p:nvCxnSpPr>
        <p:spPr bwMode="gray">
          <a:xfrm>
            <a:off x="329184" y="1828800"/>
            <a:ext cx="727536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2093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E3069F-26B2-F411-6775-1A25D6AAAEB2}"/>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89B8740-1A11-3217-1543-741C8A2A29D9}"/>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5" imgW="7772400" imgH="10058400" progId="TCLayout.ActiveDocument.1">
                  <p:embed/>
                </p:oleObj>
              </mc:Choice>
              <mc:Fallback>
                <p:oleObj name="think-cell Slide" r:id="rId55" imgW="7772400" imgH="10058400" progId="TCLayout.ActiveDocument.1">
                  <p:embed/>
                  <p:pic>
                    <p:nvPicPr>
                      <p:cNvPr id="7" name="think-cell data - do not delete" hidden="1">
                        <a:extLst>
                          <a:ext uri="{FF2B5EF4-FFF2-40B4-BE49-F238E27FC236}">
                            <a16:creationId xmlns:a16="http://schemas.microsoft.com/office/drawing/2014/main" id="{D89B8740-1A11-3217-1543-741C8A2A29D9}"/>
                          </a:ext>
                        </a:extLst>
                      </p:cNvPr>
                      <p:cNvPicPr/>
                      <p:nvPr/>
                    </p:nvPicPr>
                    <p:blipFill>
                      <a:blip r:embed="rId56"/>
                      <a:stretch>
                        <a:fillRect/>
                      </a:stretch>
                    </p:blipFill>
                    <p:spPr>
                      <a:xfrm>
                        <a:off x="1588" y="1588"/>
                        <a:ext cx="1227" cy="1588"/>
                      </a:xfrm>
                      <a:prstGeom prst="rect">
                        <a:avLst/>
                      </a:prstGeom>
                    </p:spPr>
                  </p:pic>
                </p:oleObj>
              </mc:Fallback>
            </mc:AlternateContent>
          </a:graphicData>
        </a:graphic>
      </p:graphicFrame>
      <p:sp>
        <p:nvSpPr>
          <p:cNvPr id="104" name="Title 1">
            <a:extLst>
              <a:ext uri="{FF2B5EF4-FFF2-40B4-BE49-F238E27FC236}">
                <a16:creationId xmlns:a16="http://schemas.microsoft.com/office/drawing/2014/main" id="{A857018E-2E55-F260-C5DF-F7DF3CB79474}"/>
              </a:ext>
            </a:extLst>
          </p:cNvPr>
          <p:cNvSpPr>
            <a:spLocks noGrp="1"/>
          </p:cNvSpPr>
          <p:nvPr>
            <p:ph type="title"/>
          </p:nvPr>
        </p:nvSpPr>
        <p:spPr>
          <a:xfrm>
            <a:off x="330200" y="523318"/>
            <a:ext cx="11531600" cy="882788"/>
          </a:xfrm>
        </p:spPr>
        <p:txBody>
          <a:bodyPr vert="horz">
            <a:noAutofit/>
          </a:bodyPr>
          <a:lstStyle/>
          <a:p>
            <a:r>
              <a:rPr lang="en-US" dirty="0"/>
              <a:t>Growth in battery storage capacity has reduced curtailment and stabilized electricity pricing in California</a:t>
            </a:r>
            <a:endParaRPr lang="en-US" b="1" dirty="0"/>
          </a:p>
        </p:txBody>
      </p:sp>
      <p:sp>
        <p:nvSpPr>
          <p:cNvPr id="9" name="btfpNotesBox962619">
            <a:extLst>
              <a:ext uri="{FF2B5EF4-FFF2-40B4-BE49-F238E27FC236}">
                <a16:creationId xmlns:a16="http://schemas.microsoft.com/office/drawing/2014/main" id="{E477DAAE-FFED-F5E6-EA35-5BBB5F6408A9}"/>
              </a:ext>
            </a:extLst>
          </p:cNvPr>
          <p:cNvSpPr txBox="1"/>
          <p:nvPr>
            <p:custDataLst>
              <p:tags r:id="rId2"/>
            </p:custDataLst>
          </p:nvPr>
        </p:nvSpPr>
        <p:spPr bwMode="gray">
          <a:xfrm>
            <a:off x="329183" y="6292820"/>
            <a:ext cx="9143916" cy="492443"/>
          </a:xfrm>
          <a:prstGeom prst="rect">
            <a:avLst/>
          </a:prstGeom>
          <a:noFill/>
        </p:spPr>
        <p:txBody>
          <a:bodyPr vert="horz" wrap="square" lIns="0" tIns="0" rIns="0" bIns="0" rtlCol="0" anchor="b">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The day-ahead market is made up of three market processes that run sequentially (market power mitigation test</a:t>
            </a:r>
            <a:r>
              <a:rPr kumimoji="0" lang="en-US" sz="800" b="1"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integrated forward market, and residual unit commitment process. 2) The real time is a spot market in which utilities can buy power to meet the last few increments of demand not covered in the day-ahead market.</a:t>
            </a:r>
            <a:endParaRPr lang="en-US" sz="800" b="0" i="0" u="none" strike="noStrike" kern="1200" cap="none" spc="0" normalizeH="0" baseline="0" noProof="0" dirty="0">
              <a:ln>
                <a:noFill/>
              </a:ln>
              <a:solidFill>
                <a:srgbClr val="000000"/>
              </a:solidFill>
              <a:effectLst/>
              <a:uLnTx/>
              <a:uFillTx/>
              <a:latin typeface="Arial"/>
              <a:cs typeface="Arial" panose="020B0604020202020204" pitchFamily="34" charset="0"/>
            </a:endParaRPr>
          </a:p>
          <a:p>
            <a:pPr>
              <a:defRPr/>
            </a:pPr>
            <a:r>
              <a:rPr kumimoji="0" lang="en-US" sz="800" b="0" i="0" u="none" strike="noStrike" kern="1200" cap="none" spc="0" normalizeH="0" baseline="0" noProof="0" dirty="0">
                <a:ln>
                  <a:noFill/>
                </a:ln>
                <a:solidFill>
                  <a:srgbClr val="0F2741"/>
                </a:solidFill>
                <a:effectLst/>
                <a:uLnTx/>
                <a:uFillTx/>
                <a:latin typeface="Arial"/>
                <a:ea typeface="+mn-ea"/>
                <a:cs typeface="Arial"/>
              </a:rPr>
              <a:t>Sources:</a:t>
            </a:r>
            <a:r>
              <a:rPr lang="en-US" sz="800" dirty="0">
                <a:solidFill>
                  <a:srgbClr val="0F2741"/>
                </a:solidFill>
                <a:latin typeface="Arial"/>
                <a:cs typeface="Arial"/>
              </a:rPr>
              <a:t> </a:t>
            </a:r>
            <a:r>
              <a:rPr lang="en-US" sz="800" dirty="0">
                <a:solidFill>
                  <a:srgbClr val="0F2741"/>
                </a:solidFill>
                <a:latin typeface="Arial"/>
                <a:cs typeface="Arial"/>
                <a:hlinkClick r:id="rId57"/>
              </a:rPr>
              <a:t>California Energy Commission</a:t>
            </a:r>
            <a:r>
              <a:rPr kumimoji="0" lang="en-US" sz="800" b="0" i="0" u="none" strike="noStrike" kern="1200" cap="none" spc="0" normalizeH="0" baseline="0" noProof="0" dirty="0">
                <a:ln>
                  <a:noFill/>
                </a:ln>
                <a:solidFill>
                  <a:srgbClr val="0F2741"/>
                </a:solidFill>
                <a:effectLst/>
                <a:uLnTx/>
                <a:uFillTx/>
                <a:latin typeface="Arial"/>
                <a:ea typeface="+mn-ea"/>
                <a:cs typeface="Arial"/>
                <a:hlinkClick r:id="rId57"/>
              </a:rPr>
              <a:t>,</a:t>
            </a:r>
            <a:r>
              <a:rPr lang="en-US" sz="800" dirty="0">
                <a:solidFill>
                  <a:srgbClr val="0F2741"/>
                </a:solidFill>
                <a:latin typeface="Arial"/>
                <a:cs typeface="Arial"/>
                <a:hlinkClick r:id="rId57"/>
              </a:rPr>
              <a:t> Electric Generation Capacity and Energy</a:t>
            </a:r>
            <a:r>
              <a:rPr lang="en-US" sz="800" dirty="0">
                <a:solidFill>
                  <a:srgbClr val="0F2741"/>
                </a:solidFill>
                <a:latin typeface="Arial"/>
                <a:cs typeface="Arial"/>
              </a:rPr>
              <a:t>;</a:t>
            </a:r>
            <a:r>
              <a:rPr lang="en-US" sz="800" dirty="0">
                <a:solidFill>
                  <a:srgbClr val="0F2741"/>
                </a:solidFill>
                <a:latin typeface="Arial"/>
                <a:cs typeface="Arial"/>
                <a:hlinkClick r:id="rId58"/>
              </a:rPr>
              <a:t> CAISO, Special Report on Battery Storage</a:t>
            </a:r>
            <a:r>
              <a:rPr lang="en-US" sz="800" dirty="0">
                <a:solidFill>
                  <a:srgbClr val="0F2741"/>
                </a:solidFill>
                <a:latin typeface="Arial"/>
                <a:cs typeface="Arial"/>
              </a:rPr>
              <a:t> (2023), </a:t>
            </a:r>
            <a:r>
              <a:rPr kumimoji="0" lang="en-US" sz="800" b="0" i="0" u="none" strike="noStrike" kern="1200" cap="none" spc="0" normalizeH="0" baseline="0" noProof="0" dirty="0">
                <a:ln>
                  <a:noFill/>
                </a:ln>
                <a:solidFill>
                  <a:srgbClr val="0F2741"/>
                </a:solidFill>
                <a:effectLst/>
                <a:uLnTx/>
                <a:uFillTx/>
                <a:latin typeface="Arial"/>
                <a:ea typeface="+mn-ea"/>
                <a:cs typeface="Arial"/>
                <a:hlinkClick r:id="rId59"/>
              </a:rPr>
              <a:t>CAISO LMP</a:t>
            </a:r>
            <a:r>
              <a:rPr lang="en-US" sz="800" dirty="0">
                <a:solidFill>
                  <a:srgbClr val="0F2741"/>
                </a:solidFill>
                <a:latin typeface="Arial"/>
                <a:cs typeface="Arial"/>
              </a:rPr>
              <a:t> (2024); </a:t>
            </a:r>
            <a:r>
              <a:rPr lang="en-US" sz="800" dirty="0">
                <a:solidFill>
                  <a:srgbClr val="0F2741"/>
                </a:solidFill>
                <a:latin typeface="Arial"/>
                <a:cs typeface="Arial"/>
                <a:hlinkClick r:id="rId60"/>
              </a:rPr>
              <a:t>ISO New England</a:t>
            </a:r>
            <a:r>
              <a:rPr lang="en-US" sz="800" dirty="0">
                <a:solidFill>
                  <a:srgbClr val="0F2741"/>
                </a:solidFill>
                <a:latin typeface="Arial"/>
                <a:cs typeface="Arial"/>
              </a:rPr>
              <a:t>.</a:t>
            </a:r>
            <a:endParaRPr lang="en-US" sz="800" b="0" i="0" u="none" strike="noStrike" kern="1200" cap="none" spc="0" normalizeH="0" baseline="0" noProof="0" dirty="0">
              <a:ln>
                <a:noFill/>
              </a:ln>
              <a:solidFill>
                <a:srgbClr val="0F2741"/>
              </a:solidFill>
              <a:effectLst/>
              <a:uLnTx/>
              <a:uFillTx/>
              <a:latin typeface="Arial"/>
              <a:cs typeface="Arial"/>
            </a:endParaRPr>
          </a:p>
          <a:p>
            <a:pPr>
              <a:defRPr/>
            </a:pPr>
            <a:r>
              <a:rPr kumimoji="0" lang="en-US" sz="800" b="0" i="0" u="none" strike="noStrike" kern="1200" cap="none" spc="0" normalizeH="0" baseline="0" noProof="0" dirty="0">
                <a:ln>
                  <a:noFill/>
                </a:ln>
                <a:solidFill>
                  <a:srgbClr val="0F2741"/>
                </a:solidFill>
                <a:effectLst/>
                <a:uLnTx/>
                <a:uFillTx/>
                <a:latin typeface="Arial"/>
                <a:ea typeface="+mn-ea"/>
                <a:cs typeface="Arial"/>
              </a:rPr>
              <a:t>Credit: </a:t>
            </a:r>
            <a:r>
              <a:rPr kumimoji="0" lang="en-US" sz="800" b="0" i="0" u="none" strike="noStrike" kern="1200" cap="none" spc="0" normalizeH="0" baseline="0" noProof="0" dirty="0">
                <a:ln>
                  <a:noFill/>
                </a:ln>
                <a:solidFill>
                  <a:srgbClr val="000000"/>
                </a:solidFill>
                <a:effectLst/>
                <a:uLnTx/>
                <a:uFillTx/>
                <a:latin typeface="Arial"/>
                <a:ea typeface="+mn-ea"/>
                <a:cs typeface="Arial"/>
              </a:rPr>
              <a:t>David Foye,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cs typeface="Arial"/>
              </a:rPr>
              <a:t>Gernot Wagner. </a:t>
            </a:r>
            <a:r>
              <a:rPr lang="en-US" sz="800" dirty="0">
                <a:solidFill>
                  <a:srgbClr val="000000"/>
                </a:solidFill>
                <a:hlinkClick r:id="rId6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62"/>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hlinkClick r:id="rId63"/>
            </a:endParaRPr>
          </a:p>
        </p:txBody>
      </p:sp>
      <p:sp>
        <p:nvSpPr>
          <p:cNvPr id="5" name="Text Placeholder 10">
            <a:extLst>
              <a:ext uri="{FF2B5EF4-FFF2-40B4-BE49-F238E27FC236}">
                <a16:creationId xmlns:a16="http://schemas.microsoft.com/office/drawing/2014/main" id="{3D730AF1-CC40-4785-EF26-E0119DD139FE}"/>
              </a:ext>
            </a:extLst>
          </p:cNvPr>
          <p:cNvSpPr>
            <a:spLocks noGrp="1"/>
          </p:cNvSpPr>
          <p:nvPr>
            <p:custDataLst>
              <p:tags r:id="rId3"/>
            </p:custDataLst>
          </p:nvPr>
        </p:nvSpPr>
        <p:spPr bwMode="auto">
          <a:xfrm>
            <a:off x="409575" y="1641963"/>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34" name="Chart 33">
            <a:extLst>
              <a:ext uri="{FF2B5EF4-FFF2-40B4-BE49-F238E27FC236}">
                <a16:creationId xmlns:a16="http://schemas.microsoft.com/office/drawing/2014/main" id="{185CCEB2-59EB-A1A5-50CE-F3D02520F955}"/>
              </a:ext>
            </a:extLst>
          </p:cNvPr>
          <p:cNvGraphicFramePr/>
          <p:nvPr>
            <p:custDataLst>
              <p:tags r:id="rId4"/>
            </p:custDataLst>
          </p:nvPr>
        </p:nvGraphicFramePr>
        <p:xfrm>
          <a:off x="990600" y="2378075"/>
          <a:ext cx="7062788" cy="3768725"/>
        </p:xfrm>
        <a:graphic>
          <a:graphicData uri="http://schemas.openxmlformats.org/drawingml/2006/chart">
            <c:chart xmlns:c="http://schemas.openxmlformats.org/drawingml/2006/chart" xmlns:r="http://schemas.openxmlformats.org/officeDocument/2006/relationships" r:id="rId64"/>
          </a:graphicData>
        </a:graphic>
      </p:graphicFrame>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874713" y="58451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8571AC2-7150-4AE9-A6F3-2E75F2B5D8B1}"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630238" y="537051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AB9E8B3-9067-4958-8411-3A8C8F0F4FD8}" type="datetime'''''''''''''''''''''''''''4'''''''''',''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630238" y="560863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6ECEEBA-B872-42B8-9D87-C3F6C346CBF4}"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630238" y="513397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BF806DC-7464-4795-A757-71D5C77FC467}" type="datetime'''''''''''''''''''''6,''''''''''''''''''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630238" y="489743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7DF6DC-CDDF-4FD2-AFD0-9AD2336AF35B}" type="datetime'''''''''8'',''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560388" y="4660900"/>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57E7643-DE3B-49B7-ABF8-D29FF8D8B41F}" type="datetime'''''''''1''''''''''''''''''0'',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560388" y="4422775"/>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D023CD-37F5-4F38-84A5-6C6D58E5B033}" type="datetime'1''''''''''''''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560388" y="4186238"/>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9E1BEC-D89A-4D34-A164-E6A2488E2613}" type="datetime'''''''''''''''''''14'''''''''''''''''''''',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560388" y="3949700"/>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0471CD-10E0-4B70-83B6-2219761765E6}" type="datetime'16,''''''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560388" y="3711575"/>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0A9D7D5-8B82-4D5C-8964-DD9FA2227F74}" type="datetime'''1''''''''''''8'''''''''''''''''''''''''''',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18,000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560388" y="3475038"/>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E60F46E-16A2-41B0-9882-B47EE1EC9E60}" type="datetime'2''''''''''0'''',''''''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560388" y="3238500"/>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6B3AF85-2241-4536-A77B-13136DF0FC17}" type="datetime'''''''2''''''''''''''''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560388" y="3001963"/>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F35EFC-1B2B-4FED-97F2-899270D96D6E}" type="datetime'''2''4'''''''''''''''''''''''''',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560388" y="2763838"/>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DB76955-DCA2-4DC4-902C-29DC03F9769A}" type="datetime'''''2''''6,''''''''''''''''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26,000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560388" y="2527300"/>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C77D183-42CB-46EC-BBF7-065B72FD3B2A}" type="datetime'2''''8'',''''''''''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28,000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99" name="Straight Connector 98">
            <a:extLst>
              <a:ext uri="{FF2B5EF4-FFF2-40B4-BE49-F238E27FC236}">
                <a16:creationId xmlns:a16="http://schemas.microsoft.com/office/drawing/2014/main" id="{85AB84CC-BBBC-6E67-7787-DECA4F330ED7}"/>
              </a:ext>
            </a:extLst>
          </p:cNvPr>
          <p:cNvCxnSpPr/>
          <p:nvPr>
            <p:custDataLst>
              <p:tags r:id="rId20"/>
            </p:custDataLst>
          </p:nvPr>
        </p:nvCxnSpPr>
        <p:spPr bwMode="auto">
          <a:xfrm flipV="1">
            <a:off x="2193925" y="2911476"/>
            <a:ext cx="0" cy="309563"/>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E624012E-98EA-AB4B-492C-7822DFD6B3FB}"/>
              </a:ext>
            </a:extLst>
          </p:cNvPr>
          <p:cNvCxnSpPr/>
          <p:nvPr>
            <p:custDataLst>
              <p:tags r:id="rId21"/>
            </p:custDataLst>
          </p:nvPr>
        </p:nvCxnSpPr>
        <p:spPr bwMode="auto">
          <a:xfrm>
            <a:off x="2193925" y="2911475"/>
            <a:ext cx="161448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33C3EDDC-19CB-4EC7-5043-848294E78999}"/>
              </a:ext>
            </a:extLst>
          </p:cNvPr>
          <p:cNvCxnSpPr/>
          <p:nvPr>
            <p:custDataLst>
              <p:tags r:id="rId22"/>
            </p:custDataLst>
          </p:nvPr>
        </p:nvCxnSpPr>
        <p:spPr bwMode="auto">
          <a:xfrm>
            <a:off x="3808413" y="2911475"/>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5BC6E096-AE38-B4C6-FC07-40903AE5ECE9}"/>
              </a:ext>
            </a:extLst>
          </p:cNvPr>
          <p:cNvCxnSpPr/>
          <p:nvPr>
            <p:custDataLst>
              <p:tags r:id="rId23"/>
            </p:custDataLst>
          </p:nvPr>
        </p:nvCxnSpPr>
        <p:spPr bwMode="auto">
          <a:xfrm>
            <a:off x="5459413" y="2560638"/>
            <a:ext cx="0" cy="3302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93" name="Straight Connector 92">
            <a:extLst>
              <a:ext uri="{FF2B5EF4-FFF2-40B4-BE49-F238E27FC236}">
                <a16:creationId xmlns:a16="http://schemas.microsoft.com/office/drawing/2014/main" id="{CA13FF64-E9D3-CF03-F6B9-C05D0FD41E3B}"/>
              </a:ext>
            </a:extLst>
          </p:cNvPr>
          <p:cNvCxnSpPr>
            <a:cxnSpLocks/>
          </p:cNvCxnSpPr>
          <p:nvPr>
            <p:custDataLst>
              <p:tags r:id="rId24"/>
            </p:custDataLst>
          </p:nvPr>
        </p:nvCxnSpPr>
        <p:spPr bwMode="auto">
          <a:xfrm flipV="1">
            <a:off x="3884613" y="2560638"/>
            <a:ext cx="0" cy="50323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5" name="Straight Connector 104">
            <a:extLst>
              <a:ext uri="{FF2B5EF4-FFF2-40B4-BE49-F238E27FC236}">
                <a16:creationId xmlns:a16="http://schemas.microsoft.com/office/drawing/2014/main" id="{08952BF2-1E44-1FCC-6F1C-C3AADD9E2309}"/>
              </a:ext>
            </a:extLst>
          </p:cNvPr>
          <p:cNvCxnSpPr/>
          <p:nvPr>
            <p:custDataLst>
              <p:tags r:id="rId25"/>
            </p:custDataLst>
          </p:nvPr>
        </p:nvCxnSpPr>
        <p:spPr bwMode="auto">
          <a:xfrm>
            <a:off x="3884613" y="2560638"/>
            <a:ext cx="1574800"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75EE722E-E870-F189-B09A-DDDC7B40C9E6}"/>
              </a:ext>
            </a:extLst>
          </p:cNvPr>
          <p:cNvCxnSpPr/>
          <p:nvPr>
            <p:custDataLst>
              <p:tags r:id="rId26"/>
            </p:custDataLst>
          </p:nvPr>
        </p:nvCxnSpPr>
        <p:spPr bwMode="auto">
          <a:xfrm flipV="1">
            <a:off x="5535613" y="2335214"/>
            <a:ext cx="0" cy="555625"/>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4" name="Straight Connector 83">
            <a:extLst>
              <a:ext uri="{FF2B5EF4-FFF2-40B4-BE49-F238E27FC236}">
                <a16:creationId xmlns:a16="http://schemas.microsoft.com/office/drawing/2014/main" id="{69073445-9A6D-326A-51BF-71EB5F0BB913}"/>
              </a:ext>
            </a:extLst>
          </p:cNvPr>
          <p:cNvCxnSpPr/>
          <p:nvPr>
            <p:custDataLst>
              <p:tags r:id="rId27"/>
            </p:custDataLst>
          </p:nvPr>
        </p:nvCxnSpPr>
        <p:spPr bwMode="auto">
          <a:xfrm>
            <a:off x="5535613" y="2335213"/>
            <a:ext cx="161448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7BA90C94-607F-27CD-18CB-F65B5E4B2A4F}"/>
              </a:ext>
            </a:extLst>
          </p:cNvPr>
          <p:cNvCxnSpPr/>
          <p:nvPr>
            <p:custDataLst>
              <p:tags r:id="rId28"/>
            </p:custDataLst>
          </p:nvPr>
        </p:nvCxnSpPr>
        <p:spPr bwMode="auto">
          <a:xfrm>
            <a:off x="7150100" y="2335213"/>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5" name="Text Placeholder 10">
            <a:extLst>
              <a:ext uri="{FF2B5EF4-FFF2-40B4-BE49-F238E27FC236}">
                <a16:creationId xmlns:a16="http://schemas.microsoft.com/office/drawing/2014/main" id="{B610654F-69F7-70AF-E14D-3E8585DD079B}"/>
              </a:ext>
            </a:extLst>
          </p:cNvPr>
          <p:cNvSpPr txBox="1">
            <a:spLocks/>
          </p:cNvSpPr>
          <p:nvPr>
            <p:custDataLst>
              <p:tags r:id="rId29"/>
            </p:custDataLst>
          </p:nvPr>
        </p:nvSpPr>
        <p:spPr bwMode="auto">
          <a:xfrm>
            <a:off x="7378701" y="2273300"/>
            <a:ext cx="6064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1" i="0" u="none" strike="noStrike" kern="1200" cap="none" spc="0" normalizeH="0" baseline="0" noProof="0">
                <a:ln>
                  <a:noFill/>
                </a:ln>
                <a:solidFill>
                  <a:srgbClr val="000000"/>
                </a:solidFill>
                <a:effectLst/>
                <a:uLnTx/>
                <a:uFillTx/>
                <a:latin typeface="Arial"/>
                <a:ea typeface="+mn-ea"/>
                <a:cs typeface="+mn-cs"/>
              </a:rPr>
              <a:t>LMP</a:t>
            </a:r>
            <a:r>
              <a:rPr kumimoji="0" lang="en-US" altLang="en-US" sz="1000" b="0" i="0" u="none" strike="noStrike" kern="1200" cap="none" spc="0" normalizeH="0" baseline="0" noProof="0">
                <a:ln>
                  <a:noFill/>
                </a:ln>
                <a:solidFill>
                  <a:srgbClr val="000000"/>
                </a:solidFill>
                <a:effectLst/>
                <a:uLnTx/>
                <a:uFillTx/>
                <a:latin typeface="Arial"/>
                <a:ea typeface="+mn-ea"/>
                <a:cs typeface="+mn-cs"/>
              </a:rPr>
              <a:t>, USD/MW</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CA57CED8-03E9-825C-3D39-237FF4EF6E22}"/>
              </a:ext>
            </a:extLst>
          </p:cNvPr>
          <p:cNvSpPr>
            <a:spLocks noGrp="1"/>
          </p:cNvSpPr>
          <p:nvPr>
            <p:custDataLst>
              <p:tags r:id="rId30"/>
            </p:custDataLst>
          </p:nvPr>
        </p:nvSpPr>
        <p:spPr bwMode="auto">
          <a:xfrm>
            <a:off x="1752600"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F260274-C93F-4A75-96B5-EB72D51996AD}"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50B8578C-AE66-4865-F889-542AB5C05278}"/>
              </a:ext>
            </a:extLst>
          </p:cNvPr>
          <p:cNvSpPr>
            <a:spLocks noGrp="1"/>
          </p:cNvSpPr>
          <p:nvPr>
            <p:custDataLst>
              <p:tags r:id="rId31"/>
            </p:custDataLst>
          </p:nvPr>
        </p:nvSpPr>
        <p:spPr bwMode="auto">
          <a:xfrm>
            <a:off x="3405188"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5A4A9A0-D4D5-4B33-87BE-E1F9C21E2856}" type="datetime'''''''''''2''''0''''''2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2021</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AE8438B2-856C-1239-4DC1-425CC38A41FC}"/>
              </a:ext>
            </a:extLst>
          </p:cNvPr>
          <p:cNvSpPr>
            <a:spLocks noGrp="1"/>
          </p:cNvSpPr>
          <p:nvPr>
            <p:custDataLst>
              <p:tags r:id="rId32"/>
            </p:custDataLst>
          </p:nvPr>
        </p:nvSpPr>
        <p:spPr bwMode="auto">
          <a:xfrm>
            <a:off x="5056188"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25E91A-2A7C-4BE0-AFAC-4AFC6D2AD5CF}" type="datetime'''''''''''2''''''''''''''''''''''''''''''''0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B70CB24D-EC95-6E9B-9FD8-7155EF2164AE}"/>
              </a:ext>
            </a:extLst>
          </p:cNvPr>
          <p:cNvSpPr>
            <a:spLocks noGrp="1"/>
          </p:cNvSpPr>
          <p:nvPr>
            <p:custDataLst>
              <p:tags r:id="rId33"/>
            </p:custDataLst>
          </p:nvPr>
        </p:nvSpPr>
        <p:spPr bwMode="auto">
          <a:xfrm>
            <a:off x="6708775"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A6DEF04-5BC3-48CD-BF60-E9D31BFB14CC}"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166" name="Text Placeholder 10">
            <a:extLst>
              <a:ext uri="{FF2B5EF4-FFF2-40B4-BE49-F238E27FC236}">
                <a16:creationId xmlns:a16="http://schemas.microsoft.com/office/drawing/2014/main" id="{5B3F9C6E-ED73-29D6-E1B1-C162351F2784}"/>
              </a:ext>
            </a:extLst>
          </p:cNvPr>
          <p:cNvSpPr>
            <a:spLocks noGrp="1"/>
          </p:cNvSpPr>
          <p:nvPr>
            <p:custDataLst>
              <p:tags r:id="rId34"/>
            </p:custDataLst>
          </p:nvPr>
        </p:nvSpPr>
        <p:spPr bwMode="gray">
          <a:xfrm>
            <a:off x="5287963" y="2928938"/>
            <a:ext cx="41910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8A1E24-2B3F-47F5-A437-BCA7F3362B2C}" type="datetime'2''3'''',''''7''''''''''''5''''''''''''''''''''''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23,754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1984375" y="3259138"/>
            <a:ext cx="419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20C4A7-29DF-45CA-9E5F-546DB11BFF03}" type="datetime'''''''''2''''''''''0,''''''''''''''''9''''6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20,960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90FA4780-3B3C-347A-6ED0-9C048B89FB63}"/>
              </a:ext>
            </a:extLst>
          </p:cNvPr>
          <p:cNvSpPr txBox="1">
            <a:spLocks/>
          </p:cNvSpPr>
          <p:nvPr>
            <p:custDataLst>
              <p:tags r:id="rId36"/>
            </p:custDataLst>
          </p:nvPr>
        </p:nvSpPr>
        <p:spPr bwMode="auto">
          <a:xfrm>
            <a:off x="661988" y="2273300"/>
            <a:ext cx="823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Capacity</a:t>
            </a:r>
            <a:r>
              <a:rPr kumimoji="0" lang="en-US" sz="1000" b="0" i="0" u="none" strike="noStrike" kern="1200" cap="none" spc="0" normalizeH="0" baseline="0" noProof="0">
                <a:ln>
                  <a:noFill/>
                </a:ln>
                <a:solidFill>
                  <a:srgbClr val="000000"/>
                </a:solidFill>
                <a:effectLst/>
                <a:uLnTx/>
                <a:uFillTx/>
                <a:latin typeface="Arial"/>
                <a:ea typeface="+mn-ea"/>
                <a:cs typeface="+mn-cs"/>
              </a:rPr>
              <a:t>, MW</a:t>
            </a:r>
          </a:p>
        </p:txBody>
      </p:sp>
      <p:sp>
        <p:nvSpPr>
          <p:cNvPr id="6"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gray">
          <a:xfrm>
            <a:off x="3636963" y="3101975"/>
            <a:ext cx="419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E976E5-53F4-4BD6-B57A-29FFE7CA7CDD}" type="datetime'2''''''''''''''''2'''''''''',''''''''29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22,299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8" name="Text Placeholder 10">
            <a:extLst>
              <a:ext uri="{FF2B5EF4-FFF2-40B4-BE49-F238E27FC236}">
                <a16:creationId xmlns:a16="http://schemas.microsoft.com/office/drawing/2014/main" id="{115DFB91-512B-3844-A114-92FBEDCA92F2}"/>
              </a:ext>
            </a:extLst>
          </p:cNvPr>
          <p:cNvSpPr>
            <a:spLocks noGrp="1"/>
          </p:cNvSpPr>
          <p:nvPr>
            <p:custDataLst>
              <p:tags r:id="rId38"/>
            </p:custDataLst>
          </p:nvPr>
        </p:nvSpPr>
        <p:spPr bwMode="gray">
          <a:xfrm>
            <a:off x="4733925" y="52435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811957B-78E5-4B62-BC68-D43818C63292}" type="datetime'4,''''''''''''2''''''''''''''1''''''''''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4,217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39"/>
            </p:custDataLst>
          </p:nvPr>
        </p:nvSpPr>
        <p:spPr bwMode="gray">
          <a:xfrm>
            <a:off x="6384925" y="51482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9EB80F1-DB73-4F7F-A273-766F4E144C10}" type="datetime'5'''',''''''''''''''01''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5,018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gray">
          <a:xfrm>
            <a:off x="6940550" y="2525713"/>
            <a:ext cx="419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AD43EAE-BD81-431F-A37B-9127689AF1E7}" type="datetime'''''''''''''''2''7,''''''''''''''''1''''''''''''5''''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27,155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gray">
          <a:xfrm>
            <a:off x="3081338" y="54467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8F93253-479E-4900-AA1B-C0840B863B3A}" type="datetime'2,''''''''''''''''''''''50''''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2,506</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8A37F9FC-4AD1-7B1E-D45B-429263796924}"/>
              </a:ext>
            </a:extLst>
          </p:cNvPr>
          <p:cNvSpPr txBox="1">
            <a:spLocks/>
          </p:cNvSpPr>
          <p:nvPr>
            <p:custDataLst>
              <p:tags r:id="rId42"/>
            </p:custDataLst>
          </p:nvPr>
        </p:nvSpPr>
        <p:spPr bwMode="auto">
          <a:xfrm>
            <a:off x="2817814" y="2803525"/>
            <a:ext cx="365125" cy="215900"/>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C23EAEB-9CE8-4DD7-8F8E-1032FED575E9}" type="datetime'''''''''''''''''''''''''''+6''''''''''%'''''''''''''''''''''''">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88" name="Text Placeholder 10">
            <a:extLst>
              <a:ext uri="{FF2B5EF4-FFF2-40B4-BE49-F238E27FC236}">
                <a16:creationId xmlns:a16="http://schemas.microsoft.com/office/drawing/2014/main" id="{A2518B05-762D-7E25-B7A5-172E8F43ED14}"/>
              </a:ext>
            </a:extLst>
          </p:cNvPr>
          <p:cNvSpPr txBox="1">
            <a:spLocks/>
          </p:cNvSpPr>
          <p:nvPr>
            <p:custDataLst>
              <p:tags r:id="rId43"/>
            </p:custDataLst>
          </p:nvPr>
        </p:nvSpPr>
        <p:spPr bwMode="auto">
          <a:xfrm>
            <a:off x="4489450" y="2452688"/>
            <a:ext cx="365125" cy="215900"/>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9D0833-8F6D-4DE8-B060-BC3C0F5416CE}" type="datetime'''''''''''''''''''''''''''''+7''''''''''%'''''''''''">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82" name="Text Placeholder 10">
            <a:extLst>
              <a:ext uri="{FF2B5EF4-FFF2-40B4-BE49-F238E27FC236}">
                <a16:creationId xmlns:a16="http://schemas.microsoft.com/office/drawing/2014/main" id="{6EABAA80-2AE3-66DA-7909-AD35D19E5BE1}"/>
              </a:ext>
            </a:extLst>
          </p:cNvPr>
          <p:cNvSpPr txBox="1">
            <a:spLocks/>
          </p:cNvSpPr>
          <p:nvPr>
            <p:custDataLst>
              <p:tags r:id="rId44"/>
            </p:custDataLst>
          </p:nvPr>
        </p:nvSpPr>
        <p:spPr bwMode="auto">
          <a:xfrm>
            <a:off x="6110288" y="2227263"/>
            <a:ext cx="463550" cy="215900"/>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A0CDD1B-2F3A-4568-98B2-53C807927037}" type="datetime'+''''''''''''''''''''''14''''%'''">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cxnSp>
        <p:nvCxnSpPr>
          <p:cNvPr id="95" name="Straight Connector 94">
            <a:extLst>
              <a:ext uri="{FF2B5EF4-FFF2-40B4-BE49-F238E27FC236}">
                <a16:creationId xmlns:a16="http://schemas.microsoft.com/office/drawing/2014/main" id="{8E8E838B-B56E-FEF7-3C2C-C00B2A2F9A62}"/>
              </a:ext>
            </a:extLst>
          </p:cNvPr>
          <p:cNvCxnSpPr/>
          <p:nvPr>
            <p:custDataLst>
              <p:tags r:id="rId45"/>
            </p:custDataLst>
          </p:nvPr>
        </p:nvCxnSpPr>
        <p:spPr bwMode="gray">
          <a:xfrm>
            <a:off x="3813175" y="2059085"/>
            <a:ext cx="131763" cy="0"/>
          </a:xfrm>
          <a:prstGeom prst="line">
            <a:avLst/>
          </a:prstGeom>
          <a:ln w="28575" cap="rnd" cmpd="sng" algn="ctr">
            <a:solidFill>
              <a:srgbClr val="C30C3E"/>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3BFF1AB1-B4C6-A114-5960-74D07F3061B0}"/>
              </a:ext>
            </a:extLst>
          </p:cNvPr>
          <p:cNvCxnSpPr/>
          <p:nvPr>
            <p:custDataLst>
              <p:tags r:id="rId46"/>
            </p:custDataLst>
          </p:nvPr>
        </p:nvCxnSpPr>
        <p:spPr bwMode="gray">
          <a:xfrm>
            <a:off x="4678363" y="2068050"/>
            <a:ext cx="131763" cy="0"/>
          </a:xfrm>
          <a:prstGeom prst="line">
            <a:avLst/>
          </a:prstGeom>
          <a:ln w="28575"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89" name="Rectangle 88">
            <a:extLst>
              <a:ext uri="{FF2B5EF4-FFF2-40B4-BE49-F238E27FC236}">
                <a16:creationId xmlns:a16="http://schemas.microsoft.com/office/drawing/2014/main" id="{DDE4F436-3E18-E1F3-CDBA-54B7C16708F4}"/>
              </a:ext>
            </a:extLst>
          </p:cNvPr>
          <p:cNvSpPr/>
          <p:nvPr>
            <p:custDataLst>
              <p:tags r:id="rId47"/>
            </p:custDataLst>
          </p:nvPr>
        </p:nvSpPr>
        <p:spPr bwMode="auto">
          <a:xfrm>
            <a:off x="5427663" y="1998760"/>
            <a:ext cx="160338" cy="1206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3545678A-F82B-A0DC-119C-D27E38BFAB9C}"/>
              </a:ext>
            </a:extLst>
          </p:cNvPr>
          <p:cNvSpPr/>
          <p:nvPr>
            <p:custDataLst>
              <p:tags r:id="rId48"/>
            </p:custDataLst>
          </p:nvPr>
        </p:nvSpPr>
        <p:spPr bwMode="auto">
          <a:xfrm>
            <a:off x="6553200" y="1998760"/>
            <a:ext cx="160338" cy="1206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7ECE696C-37FB-8BE0-0EFF-126EE758258E}"/>
              </a:ext>
            </a:extLst>
          </p:cNvPr>
          <p:cNvSpPr>
            <a:spLocks noGrp="1"/>
          </p:cNvSpPr>
          <p:nvPr>
            <p:custDataLst>
              <p:tags r:id="rId49"/>
            </p:custDataLst>
          </p:nvPr>
        </p:nvSpPr>
        <p:spPr bwMode="auto">
          <a:xfrm>
            <a:off x="4010025" y="1995585"/>
            <a:ext cx="552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AFD3FA2-7454-4B87-88C0-9CCB7378EDE6}" type="datetime'L''''''M''''''''''''''P_''''''''''''''''''''''D''''A''''M'">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LMP_DAM</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28" name="Text Placeholder 10">
            <a:extLst>
              <a:ext uri="{FF2B5EF4-FFF2-40B4-BE49-F238E27FC236}">
                <a16:creationId xmlns:a16="http://schemas.microsoft.com/office/drawing/2014/main" id="{FB0D431A-38B5-DACE-5B3D-827A32648F94}"/>
              </a:ext>
            </a:extLst>
          </p:cNvPr>
          <p:cNvSpPr>
            <a:spLocks noGrp="1"/>
          </p:cNvSpPr>
          <p:nvPr>
            <p:custDataLst>
              <p:tags r:id="rId50"/>
            </p:custDataLst>
          </p:nvPr>
        </p:nvSpPr>
        <p:spPr bwMode="auto">
          <a:xfrm>
            <a:off x="4875213" y="1995585"/>
            <a:ext cx="450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47129D-DD54-4E1C-8561-F7B2043882DC}" type="datetime'''L''M''P''''''''''''''''''''''_''R''''''''''''''T'''''''''">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LMP_RT</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71" name="Text Placeholder 10">
            <a:extLst>
              <a:ext uri="{FF2B5EF4-FFF2-40B4-BE49-F238E27FC236}">
                <a16:creationId xmlns:a16="http://schemas.microsoft.com/office/drawing/2014/main" id="{58B3027C-5682-6005-8545-310991420788}"/>
              </a:ext>
            </a:extLst>
          </p:cNvPr>
          <p:cNvSpPr>
            <a:spLocks noGrp="1"/>
          </p:cNvSpPr>
          <p:nvPr>
            <p:custDataLst>
              <p:tags r:id="rId51"/>
            </p:custDataLst>
          </p:nvPr>
        </p:nvSpPr>
        <p:spPr bwMode="auto">
          <a:xfrm>
            <a:off x="5638800" y="1995585"/>
            <a:ext cx="812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Battery capacity</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72" name="Text Placeholder 10">
            <a:extLst>
              <a:ext uri="{FF2B5EF4-FFF2-40B4-BE49-F238E27FC236}">
                <a16:creationId xmlns:a16="http://schemas.microsoft.com/office/drawing/2014/main" id="{58B8A000-9684-7FF4-E310-004414659F8A}"/>
              </a:ext>
            </a:extLst>
          </p:cNvPr>
          <p:cNvSpPr>
            <a:spLocks noGrp="1"/>
          </p:cNvSpPr>
          <p:nvPr>
            <p:custDataLst>
              <p:tags r:id="rId52"/>
            </p:custDataLst>
          </p:nvPr>
        </p:nvSpPr>
        <p:spPr bwMode="auto">
          <a:xfrm>
            <a:off x="6764338" y="1995585"/>
            <a:ext cx="12065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Solar and wind capacity</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cxnSp>
        <p:nvCxnSpPr>
          <p:cNvPr id="473" name="Straight Connector 472">
            <a:extLst>
              <a:ext uri="{FF2B5EF4-FFF2-40B4-BE49-F238E27FC236}">
                <a16:creationId xmlns:a16="http://schemas.microsoft.com/office/drawing/2014/main" id="{DC6F08F7-1029-49E6-0329-7BE7F7DF3824}"/>
              </a:ext>
            </a:extLst>
          </p:cNvPr>
          <p:cNvCxnSpPr>
            <a:cxnSpLocks/>
          </p:cNvCxnSpPr>
          <p:nvPr/>
        </p:nvCxnSpPr>
        <p:spPr bwMode="gray">
          <a:xfrm>
            <a:off x="329184" y="1828800"/>
            <a:ext cx="811377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89" name="TextBox 8">
            <a:extLst>
              <a:ext uri="{FF2B5EF4-FFF2-40B4-BE49-F238E27FC236}">
                <a16:creationId xmlns:a16="http://schemas.microsoft.com/office/drawing/2014/main" id="{E320F653-4ED6-B753-174B-D907B85F71EC}"/>
              </a:ext>
            </a:extLst>
          </p:cNvPr>
          <p:cNvSpPr txBox="1"/>
          <p:nvPr/>
        </p:nvSpPr>
        <p:spPr bwMode="gray">
          <a:xfrm>
            <a:off x="8807470" y="1554481"/>
            <a:ext cx="3043361" cy="3421746"/>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285750" marR="0" lvl="0" indent="-2857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California’s Independent System Operator </a:t>
            </a:r>
            <a:r>
              <a:rPr kumimoji="0" lang="en-US" sz="1050" b="1" i="0" u="none" strike="noStrike" kern="1200" cap="none" spc="0" normalizeH="0" baseline="0" noProof="0">
                <a:ln>
                  <a:noFill/>
                </a:ln>
                <a:solidFill>
                  <a:srgbClr val="000000"/>
                </a:solidFill>
                <a:effectLst/>
                <a:uLnTx/>
                <a:uFillTx/>
                <a:latin typeface="Arial"/>
                <a:ea typeface="+mn-ea"/>
                <a:cs typeface="+mn-cs"/>
              </a:rPr>
              <a:t>(CAISO) experienced a notable increase in renewable energy capacity</a:t>
            </a:r>
            <a:r>
              <a:rPr kumimoji="0" lang="en-US" sz="1050" b="0" i="0" u="none" strike="noStrike" kern="1200" cap="none" spc="0" normalizeH="0" baseline="0" noProof="0">
                <a:ln>
                  <a:noFill/>
                </a:ln>
                <a:solidFill>
                  <a:srgbClr val="000000"/>
                </a:solidFill>
                <a:effectLst/>
                <a:uLnTx/>
                <a:uFillTx/>
                <a:latin typeface="Arial"/>
                <a:ea typeface="+mn-ea"/>
                <a:cs typeface="+mn-cs"/>
              </a:rPr>
              <a:t>, challenging the grid's ability to integrate this supply.</a:t>
            </a:r>
          </a:p>
          <a:p>
            <a:pPr marL="285750" marR="0" lvl="0" indent="-2857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The surge in renewable energy led to </a:t>
            </a:r>
            <a:r>
              <a:rPr kumimoji="0" lang="en-US" sz="1050" b="1" i="0" u="none" strike="noStrike" kern="1200" cap="none" spc="0" normalizeH="0" baseline="0" noProof="0">
                <a:ln>
                  <a:noFill/>
                </a:ln>
                <a:solidFill>
                  <a:srgbClr val="000000"/>
                </a:solidFill>
                <a:effectLst/>
                <a:uLnTx/>
                <a:uFillTx/>
                <a:latin typeface="Arial"/>
                <a:ea typeface="+mn-ea"/>
                <a:cs typeface="+mn-cs"/>
              </a:rPr>
              <a:t>higher levels of curtailment, wasting excess energy and driving up locational marginal pricing (LMP) </a:t>
            </a:r>
            <a:r>
              <a:rPr kumimoji="0" lang="en-US" sz="1050" b="0" i="0" u="none" strike="noStrike" kern="1200" cap="none" spc="0" normalizeH="0" baseline="0" noProof="0">
                <a:ln>
                  <a:noFill/>
                </a:ln>
                <a:solidFill>
                  <a:srgbClr val="000000"/>
                </a:solidFill>
                <a:effectLst/>
                <a:uLnTx/>
                <a:uFillTx/>
                <a:latin typeface="Arial"/>
                <a:ea typeface="+mn-ea"/>
                <a:cs typeface="+mn-cs"/>
              </a:rPr>
              <a:t>in both the day-ahead market</a:t>
            </a:r>
            <a:r>
              <a:rPr kumimoji="0" lang="en-US" sz="1050" b="0" i="0" u="none" strike="noStrike" kern="1200" cap="none" spc="0" normalizeH="0" baseline="30000" noProof="0">
                <a:ln>
                  <a:noFill/>
                </a:ln>
                <a:solidFill>
                  <a:srgbClr val="000000"/>
                </a:solidFill>
                <a:effectLst/>
                <a:uLnTx/>
                <a:uFillTx/>
                <a:latin typeface="Arial"/>
                <a:ea typeface="+mn-ea"/>
                <a:cs typeface="+mn-cs"/>
              </a:rPr>
              <a:t>1</a:t>
            </a:r>
            <a:r>
              <a:rPr kumimoji="0" lang="en-US" sz="1050" b="0" i="0" u="none" strike="noStrike" kern="1200" cap="none" spc="0" normalizeH="0" baseline="0" noProof="0">
                <a:ln>
                  <a:noFill/>
                </a:ln>
                <a:solidFill>
                  <a:srgbClr val="000000"/>
                </a:solidFill>
                <a:effectLst/>
                <a:uLnTx/>
                <a:uFillTx/>
                <a:latin typeface="Arial"/>
                <a:ea typeface="+mn-ea"/>
                <a:cs typeface="+mn-cs"/>
              </a:rPr>
              <a:t> and real-time market.</a:t>
            </a:r>
            <a:r>
              <a:rPr kumimoji="0" lang="en-US" sz="1050" b="0" i="0" u="none" strike="noStrike" kern="1200" cap="none" spc="0" normalizeH="0" baseline="30000" noProof="0">
                <a:ln>
                  <a:noFill/>
                </a:ln>
                <a:solidFill>
                  <a:srgbClr val="000000"/>
                </a:solidFill>
                <a:effectLst/>
                <a:uLnTx/>
                <a:uFillTx/>
                <a:latin typeface="Arial"/>
                <a:ea typeface="+mn-ea"/>
                <a:cs typeface="+mn-cs"/>
              </a:rPr>
              <a:t>2</a:t>
            </a:r>
            <a:endParaRPr kumimoji="0" lang="en-US" sz="1050" b="0" i="0" u="none" strike="noStrike" kern="1200" cap="none" spc="0" normalizeH="0" baseline="0" noProof="0">
              <a:ln>
                <a:noFill/>
              </a:ln>
              <a:solidFill>
                <a:srgbClr val="000000"/>
              </a:solidFill>
              <a:effectLst/>
              <a:uLnTx/>
              <a:uFillTx/>
              <a:latin typeface="Arial"/>
              <a:ea typeface="+mn-ea"/>
              <a:cs typeface="+mn-cs"/>
            </a:endParaRPr>
          </a:p>
          <a:p>
            <a:pPr marL="285750" marR="0" lvl="0" indent="-2857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LMP</a:t>
            </a:r>
            <a:r>
              <a:rPr kumimoji="0" lang="en-US" sz="1050" b="0" i="0" u="none" strike="noStrike" kern="1200" cap="none" spc="0" normalizeH="0" baseline="0" noProof="0">
                <a:ln>
                  <a:noFill/>
                </a:ln>
                <a:solidFill>
                  <a:srgbClr val="000000"/>
                </a:solidFill>
                <a:effectLst/>
                <a:uLnTx/>
                <a:uFillTx/>
                <a:latin typeface="Arial"/>
                <a:ea typeface="+mn-ea"/>
                <a:cs typeface="+mn-cs"/>
              </a:rPr>
              <a:t> provides a method for wholesale electricity prices to represent the value of electric energy at </a:t>
            </a:r>
            <a:r>
              <a:rPr kumimoji="0" lang="en-US" sz="1050" b="1" i="0" u="none" strike="noStrike" kern="1200" cap="none" spc="0" normalizeH="0" baseline="0" noProof="0">
                <a:ln>
                  <a:noFill/>
                </a:ln>
                <a:solidFill>
                  <a:srgbClr val="000000"/>
                </a:solidFill>
                <a:effectLst/>
                <a:uLnTx/>
                <a:uFillTx/>
                <a:latin typeface="Arial"/>
                <a:ea typeface="+mn-ea"/>
                <a:cs typeface="+mn-cs"/>
              </a:rPr>
              <a:t>various locations</a:t>
            </a:r>
            <a:r>
              <a:rPr kumimoji="0" lang="en-US" sz="1050" b="0" i="0" u="none" strike="noStrike" kern="1200" cap="none" spc="0" normalizeH="0" baseline="0" noProof="0">
                <a:ln>
                  <a:noFill/>
                </a:ln>
                <a:solidFill>
                  <a:srgbClr val="000000"/>
                </a:solidFill>
                <a:effectLst/>
                <a:uLnTx/>
                <a:uFillTx/>
                <a:latin typeface="Arial"/>
                <a:ea typeface="+mn-ea"/>
                <a:cs typeface="+mn-cs"/>
              </a:rPr>
              <a:t>, considering </a:t>
            </a:r>
            <a:r>
              <a:rPr kumimoji="0" lang="en-US" sz="1050" b="1" i="0" u="none" strike="noStrike" kern="1200" cap="none" spc="0" normalizeH="0" baseline="0" noProof="0">
                <a:ln>
                  <a:noFill/>
                </a:ln>
                <a:solidFill>
                  <a:srgbClr val="000000"/>
                </a:solidFill>
                <a:effectLst/>
                <a:uLnTx/>
                <a:uFillTx/>
                <a:latin typeface="Arial"/>
                <a:ea typeface="+mn-ea"/>
                <a:cs typeface="+mn-cs"/>
              </a:rPr>
              <a:t>load patterns, generation, and the physical constraints of the transmission system.</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D79968A5-443A-BCC3-A5CB-03A2D9ADC318}"/>
              </a:ext>
            </a:extLst>
          </p:cNvPr>
          <p:cNvSpPr/>
          <p:nvPr/>
        </p:nvSpPr>
        <p:spPr bwMode="gray">
          <a:xfrm>
            <a:off x="0" y="0"/>
            <a:ext cx="2419109" cy="31705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Utility</a:t>
            </a:r>
          </a:p>
        </p:txBody>
      </p:sp>
      <p:sp>
        <p:nvSpPr>
          <p:cNvPr id="2" name="btfpColumnHeaderBoxText223027">
            <a:extLst>
              <a:ext uri="{FF2B5EF4-FFF2-40B4-BE49-F238E27FC236}">
                <a16:creationId xmlns:a16="http://schemas.microsoft.com/office/drawing/2014/main" id="{FD20828F-9953-9A8A-F00C-0ACBF4C5A5B0}"/>
              </a:ext>
            </a:extLst>
          </p:cNvPr>
          <p:cNvSpPr txBox="1"/>
          <p:nvPr/>
        </p:nvSpPr>
        <p:spPr bwMode="gray">
          <a:xfrm>
            <a:off x="329184" y="1554480"/>
            <a:ext cx="7936866"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Cumulative CAISO intermittent capacity plus battery storage capacity vs. LMP, </a:t>
            </a:r>
            <a:r>
              <a:rPr kumimoji="0" lang="en-US" sz="1400" b="0" i="0" u="none" strike="noStrike" kern="1200" cap="none" spc="0" normalizeH="0" baseline="0" noProof="0" dirty="0">
                <a:ln>
                  <a:noFill/>
                </a:ln>
                <a:solidFill>
                  <a:srgbClr val="000000"/>
                </a:solidFill>
                <a:effectLst/>
                <a:uLnTx/>
                <a:uFillTx/>
                <a:latin typeface="Arial"/>
                <a:ea typeface="+mn-lt"/>
                <a:cs typeface="Arial"/>
              </a:rPr>
              <a:t>MW, USD/MW</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26497347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DDF65CEC-9537-1899-DFB7-C5A16DCFDA7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14" name="think-cell data - do not delete" hidden="1">
                        <a:extLst>
                          <a:ext uri="{FF2B5EF4-FFF2-40B4-BE49-F238E27FC236}">
                            <a16:creationId xmlns:a16="http://schemas.microsoft.com/office/drawing/2014/main" id="{DDF65CEC-9537-1899-DFB7-C5A16DCFDA7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B6723C9-EC55-8FDB-C3CF-67FE60EE1832}"/>
              </a:ext>
            </a:extLst>
          </p:cNvPr>
          <p:cNvSpPr>
            <a:spLocks noGrp="1"/>
          </p:cNvSpPr>
          <p:nvPr>
            <p:ph type="title"/>
          </p:nvPr>
        </p:nvSpPr>
        <p:spPr/>
        <p:txBody>
          <a:bodyPr vert="horz">
            <a:normAutofit/>
          </a:bodyPr>
          <a:lstStyle/>
          <a:p>
            <a:r>
              <a:rPr lang="en-US"/>
              <a:t>Modeling V2G, Australian Renewable Energy Agency (2022)</a:t>
            </a:r>
          </a:p>
        </p:txBody>
      </p:sp>
      <p:sp>
        <p:nvSpPr>
          <p:cNvPr id="3" name="TextBox 2">
            <a:extLst>
              <a:ext uri="{FF2B5EF4-FFF2-40B4-BE49-F238E27FC236}">
                <a16:creationId xmlns:a16="http://schemas.microsoft.com/office/drawing/2014/main" id="{B0C6153A-CE6D-1BB0-105F-AE01C47AA554}"/>
              </a:ext>
            </a:extLst>
          </p:cNvPr>
          <p:cNvSpPr txBox="1"/>
          <p:nvPr/>
        </p:nvSpPr>
        <p:spPr>
          <a:xfrm>
            <a:off x="329184" y="950950"/>
            <a:ext cx="12128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Objective</a:t>
            </a:r>
          </a:p>
        </p:txBody>
      </p:sp>
      <p:sp>
        <p:nvSpPr>
          <p:cNvPr id="4" name="TextBox 3">
            <a:extLst>
              <a:ext uri="{FF2B5EF4-FFF2-40B4-BE49-F238E27FC236}">
                <a16:creationId xmlns:a16="http://schemas.microsoft.com/office/drawing/2014/main" id="{2759122C-5DC7-3607-A32D-BEEC53C8B0A1}"/>
              </a:ext>
            </a:extLst>
          </p:cNvPr>
          <p:cNvSpPr txBox="1"/>
          <p:nvPr/>
        </p:nvSpPr>
        <p:spPr>
          <a:xfrm>
            <a:off x="329184" y="3103472"/>
            <a:ext cx="12128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Input data</a:t>
            </a:r>
          </a:p>
        </p:txBody>
      </p:sp>
      <p:sp>
        <p:nvSpPr>
          <p:cNvPr id="6" name="TextBox 5">
            <a:extLst>
              <a:ext uri="{FF2B5EF4-FFF2-40B4-BE49-F238E27FC236}">
                <a16:creationId xmlns:a16="http://schemas.microsoft.com/office/drawing/2014/main" id="{A918DF62-06E4-7592-2B31-5550B480DA79}"/>
              </a:ext>
            </a:extLst>
          </p:cNvPr>
          <p:cNvSpPr txBox="1"/>
          <p:nvPr/>
        </p:nvSpPr>
        <p:spPr>
          <a:xfrm>
            <a:off x="329184" y="4595170"/>
            <a:ext cx="12128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Scenarios</a:t>
            </a:r>
          </a:p>
        </p:txBody>
      </p:sp>
      <p:sp>
        <p:nvSpPr>
          <p:cNvPr id="9" name="TextBox 8">
            <a:extLst>
              <a:ext uri="{FF2B5EF4-FFF2-40B4-BE49-F238E27FC236}">
                <a16:creationId xmlns:a16="http://schemas.microsoft.com/office/drawing/2014/main" id="{F945E768-2A27-DC30-3C72-1E1F2EDBB1DC}"/>
              </a:ext>
            </a:extLst>
          </p:cNvPr>
          <p:cNvSpPr txBox="1"/>
          <p:nvPr/>
        </p:nvSpPr>
        <p:spPr>
          <a:xfrm>
            <a:off x="1702316" y="950950"/>
            <a:ext cx="1015948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Optimize the energy supply cost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for a customer while ensuring that</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 EVs are adequately charged to meet upcoming trip demands</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all within the given constraints</a:t>
            </a:r>
          </a:p>
        </p:txBody>
      </p:sp>
      <p:cxnSp>
        <p:nvCxnSpPr>
          <p:cNvPr id="16" name="btfpColumnHeaderBoxLine739433">
            <a:extLst>
              <a:ext uri="{FF2B5EF4-FFF2-40B4-BE49-F238E27FC236}">
                <a16:creationId xmlns:a16="http://schemas.microsoft.com/office/drawing/2014/main" id="{7152B47D-4AE6-5141-37C7-D162A3D544F4}"/>
              </a:ext>
            </a:extLst>
          </p:cNvPr>
          <p:cNvCxnSpPr>
            <a:cxnSpLocks/>
          </p:cNvCxnSpPr>
          <p:nvPr/>
        </p:nvCxnSpPr>
        <p:spPr bwMode="gray">
          <a:xfrm>
            <a:off x="330708" y="3020562"/>
            <a:ext cx="1153058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graphicFrame>
            <p:nvGraphicFramePr>
              <p:cNvPr id="7" name="Table 6">
                <a:extLst>
                  <a:ext uri="{FF2B5EF4-FFF2-40B4-BE49-F238E27FC236}">
                    <a16:creationId xmlns:a16="http://schemas.microsoft.com/office/drawing/2014/main" id="{AB1E086A-2E12-A470-B7DA-F0A86B0010D2}"/>
                  </a:ext>
                </a:extLst>
              </p:cNvPr>
              <p:cNvGraphicFramePr>
                <a:graphicFrameLocks noGrp="1"/>
              </p:cNvGraphicFramePr>
              <p:nvPr>
                <p:extLst>
                  <p:ext uri="{D42A27DB-BD31-4B8C-83A1-F6EECF244321}">
                    <p14:modId xmlns:p14="http://schemas.microsoft.com/office/powerpoint/2010/main" val="2538672090"/>
                  </p:ext>
                </p:extLst>
              </p:nvPr>
            </p:nvGraphicFramePr>
            <p:xfrm>
              <a:off x="1743585" y="1182178"/>
              <a:ext cx="10117199" cy="1755474"/>
            </p:xfrm>
            <a:graphic>
              <a:graphicData uri="http://schemas.openxmlformats.org/drawingml/2006/table">
                <a:tbl>
                  <a:tblPr firstRow="1" bandRow="1">
                    <a:tableStyleId>{2D5ABB26-0587-4C30-8999-92F81FD0307C}</a:tableStyleId>
                  </a:tblPr>
                  <a:tblGrid>
                    <a:gridCol w="1054699">
                      <a:extLst>
                        <a:ext uri="{9D8B030D-6E8A-4147-A177-3AD203B41FA5}">
                          <a16:colId xmlns:a16="http://schemas.microsoft.com/office/drawing/2014/main" val="1209005246"/>
                        </a:ext>
                      </a:extLst>
                    </a:gridCol>
                    <a:gridCol w="2269475">
                      <a:extLst>
                        <a:ext uri="{9D8B030D-6E8A-4147-A177-3AD203B41FA5}">
                          <a16:colId xmlns:a16="http://schemas.microsoft.com/office/drawing/2014/main" val="1110654787"/>
                        </a:ext>
                      </a:extLst>
                    </a:gridCol>
                    <a:gridCol w="6793025">
                      <a:extLst>
                        <a:ext uri="{9D8B030D-6E8A-4147-A177-3AD203B41FA5}">
                          <a16:colId xmlns:a16="http://schemas.microsoft.com/office/drawing/2014/main" val="2863399275"/>
                        </a:ext>
                      </a:extLst>
                    </a:gridCol>
                  </a:tblGrid>
                  <a:tr h="290830">
                    <a:tc gridSpan="3">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altLang="ko-KR" sz="1000" b="1" dirty="0">
                              <a:solidFill>
                                <a:schemeClr val="bg1"/>
                              </a:solidFill>
                            </a:rPr>
                            <a:t>An example optimization formulation for a customer with a single EV and solar considering import and export tariffs that vary as a function of the day</a:t>
                          </a:r>
                        </a:p>
                      </a:txBody>
                      <a:tcPr>
                        <a:lnR w="6350" cap="flat" cmpd="sng" algn="ctr">
                          <a:solidFill>
                            <a:schemeClr val="bg1"/>
                          </a:solidFill>
                          <a:prstDash val="solid"/>
                          <a:round/>
                          <a:headEnd type="none" w="med" len="med"/>
                          <a:tailEnd type="none" w="med" len="med"/>
                        </a:lnR>
                        <a:solidFill>
                          <a:srgbClr val="687078"/>
                        </a:solidFill>
                      </a:tcPr>
                    </a:tc>
                    <a:tc hMerge="1">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R w="6350" cap="flat" cmpd="sng" algn="ctr">
                          <a:solidFill>
                            <a:schemeClr val="bg1"/>
                          </a:solidFill>
                          <a:prstDash val="solid"/>
                          <a:round/>
                          <a:headEnd type="none" w="med" len="med"/>
                          <a:tailEnd type="none" w="med" len="med"/>
                        </a:lnR>
                        <a:solidFill>
                          <a:srgbClr val="89939C"/>
                        </a:solidFill>
                      </a:tcPr>
                    </a:tc>
                    <a:tc hMerge="1">
                      <a:txBody>
                        <a:bodyPr/>
                        <a:lstStyle/>
                        <a:p>
                          <a:pPr marL="0" marR="0" lvl="0" indent="0" algn="l" defTabSz="711200" rtl="0" eaLnBrk="1" fontAlgn="auto" latinLnBrk="0" hangingPunct="1">
                            <a:lnSpc>
                              <a:spcPct val="100000"/>
                            </a:lnSpc>
                            <a:spcBef>
                              <a:spcPts val="0"/>
                            </a:spcBef>
                            <a:spcAft>
                              <a:spcPts val="0"/>
                            </a:spcAft>
                            <a:buClrTx/>
                            <a:buSzTx/>
                            <a:buNone/>
                            <a:tabLst/>
                            <a:defRPr/>
                          </a:pPr>
                          <a:endParaRPr kumimoji="0" lang="en-US" sz="1400" b="1" i="0" u="none" strike="noStrike" kern="1200" cap="none" spc="0" normalizeH="0" baseline="0" noProof="0">
                            <a:ln>
                              <a:noFill/>
                            </a:ln>
                            <a:solidFill>
                              <a:srgbClr val="42474C"/>
                            </a:solidFill>
                            <a:effectLst/>
                            <a:uLnTx/>
                            <a:uFillTx/>
                            <a:latin typeface="+mn-lt"/>
                            <a:ea typeface="+mn-ea"/>
                            <a:cs typeface="+mn-cs"/>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extLst>
                      <a:ext uri="{0D108BD9-81ED-4DB2-BD59-A6C34878D82A}">
                        <a16:rowId xmlns:a16="http://schemas.microsoft.com/office/drawing/2014/main" val="1912434023"/>
                      </a:ext>
                    </a:extLst>
                  </a:tr>
                  <a:tr h="570267">
                    <a:tc>
                      <a:txBody>
                        <a:bodyPr/>
                        <a:lstStyle/>
                        <a:p>
                          <a:pPr marL="0" indent="0">
                            <a:buNone/>
                          </a:pPr>
                          <a:r>
                            <a:rPr lang="en-US" sz="900" b="1">
                              <a:solidFill>
                                <a:schemeClr val="tx1"/>
                              </a:solidFill>
                            </a:rPr>
                            <a:t>Target function</a:t>
                          </a:r>
                          <a:endParaRPr lang="en-US" sz="1200" b="1">
                            <a:solidFill>
                              <a:schemeClr val="tx1"/>
                            </a:solidFill>
                          </a:endParaRPr>
                        </a:p>
                      </a:txBody>
                      <a:tcPr>
                        <a:lnB w="3175"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14:m>
                            <m:oMathPara xmlns:m="http://schemas.openxmlformats.org/officeDocument/2006/math">
                              <m:oMathParaPr>
                                <m:jc m:val="left"/>
                              </m:oMathParaPr>
                              <m:oMath xmlns:m="http://schemas.openxmlformats.org/officeDocument/2006/math">
                                <m:r>
                                  <a:rPr lang="en-US" altLang="ko-KR" sz="900" b="1" i="1" smtClean="0">
                                    <a:latin typeface="Cambria Math" panose="02040503050406030204" pitchFamily="18" charset="0"/>
                                  </a:rPr>
                                  <m:t>𝑴𝒊𝒏</m:t>
                                </m:r>
                                <m:nary>
                                  <m:naryPr>
                                    <m:chr m:val="∑"/>
                                    <m:subHide m:val="on"/>
                                    <m:supHide m:val="on"/>
                                    <m:ctrlPr>
                                      <a:rPr lang="en-US" altLang="ko-KR" sz="900" b="1" i="1" smtClean="0">
                                        <a:latin typeface="Cambria Math" panose="02040503050406030204" pitchFamily="18" charset="0"/>
                                      </a:rPr>
                                    </m:ctrlPr>
                                  </m:naryPr>
                                  <m:sub/>
                                  <m:sup/>
                                  <m:e>
                                    <m:r>
                                      <a:rPr lang="en-US" altLang="ko-KR" sz="900" b="1" i="1">
                                        <a:latin typeface="Cambria Math" panose="02040503050406030204" pitchFamily="18" charset="0"/>
                                      </a:rPr>
                                      <m:t>𝑰𝒕</m:t>
                                    </m:r>
                                    <m:r>
                                      <a:rPr lang="en-US" altLang="ko-KR" sz="900" b="1" i="1">
                                        <a:latin typeface="Cambria Math" panose="02040503050406030204" pitchFamily="18" charset="0"/>
                                      </a:rPr>
                                      <m:t> </m:t>
                                    </m:r>
                                    <m:r>
                                      <a:rPr lang="en-US" altLang="ko-KR" sz="900" b="1" i="1">
                                        <a:latin typeface="Cambria Math" panose="02040503050406030204" pitchFamily="18" charset="0"/>
                                      </a:rPr>
                                      <m:t>𝒑𝒊𝒎𝒑</m:t>
                                    </m:r>
                                    <m:r>
                                      <a:rPr lang="en-US" altLang="ko-KR" sz="900" b="1" i="1">
                                        <a:latin typeface="Cambria Math" panose="02040503050406030204" pitchFamily="18" charset="0"/>
                                      </a:rPr>
                                      <m:t>,</m:t>
                                    </m:r>
                                    <m:r>
                                      <a:rPr lang="en-US" altLang="ko-KR" sz="900" b="1" i="1">
                                        <a:latin typeface="Cambria Math" panose="02040503050406030204" pitchFamily="18" charset="0"/>
                                      </a:rPr>
                                      <m:t>𝒕</m:t>
                                    </m:r>
                                    <m:r>
                                      <a:rPr lang="en-US" altLang="ko-KR" sz="900" b="1" i="1">
                                        <a:latin typeface="Cambria Math" panose="02040503050406030204" pitchFamily="18" charset="0"/>
                                      </a:rPr>
                                      <m:t> +</m:t>
                                    </m:r>
                                    <m:r>
                                      <a:rPr lang="en-US" altLang="ko-KR" sz="900" b="1" i="1">
                                        <a:latin typeface="Cambria Math" panose="02040503050406030204" pitchFamily="18" charset="0"/>
                                      </a:rPr>
                                      <m:t>𝑬𝒕𝒑𝒆𝒙𝒑</m:t>
                                    </m:r>
                                    <m:r>
                                      <a:rPr lang="en-US" altLang="ko-KR" sz="900" b="1" i="1">
                                        <a:latin typeface="Cambria Math" panose="02040503050406030204" pitchFamily="18" charset="0"/>
                                      </a:rPr>
                                      <m:t>,</m:t>
                                    </m:r>
                                    <m:r>
                                      <a:rPr lang="en-US" altLang="ko-KR" sz="900" b="1" i="1">
                                        <a:latin typeface="Cambria Math" panose="02040503050406030204" pitchFamily="18" charset="0"/>
                                      </a:rPr>
                                      <m:t>𝒕</m:t>
                                    </m:r>
                                  </m:e>
                                </m:nary>
                                <m:r>
                                  <a:rPr lang="en-US" altLang="ko-KR" sz="900" b="1" i="1" smtClean="0">
                                    <a:latin typeface="Cambria Math" panose="02040503050406030204" pitchFamily="18" charset="0"/>
                                  </a:rPr>
                                  <m:t> </m:t>
                                </m:r>
                              </m:oMath>
                            </m:oMathPara>
                          </a14:m>
                          <a:endParaRPr lang="en-US" altLang="ko-KR" sz="900" b="1"/>
                        </a:p>
                      </a:txBody>
                      <a:tcP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F1F4F7"/>
                        </a:solidFill>
                      </a:tcPr>
                    </a:tc>
                    <a:tc>
                      <a:txBody>
                        <a:bodyPr/>
                        <a:lstStyle/>
                        <a:p>
                          <a:pPr>
                            <a:spcBef>
                              <a:spcPts val="0"/>
                            </a:spcBef>
                          </a:pPr>
                          <a:r>
                            <a:rPr lang="en-US" altLang="ko-KR" sz="900" dirty="0"/>
                            <a:t>t: a time period</a:t>
                          </a:r>
                        </a:p>
                        <a:p>
                          <a:pPr>
                            <a:spcBef>
                              <a:spcPts val="0"/>
                            </a:spcBef>
                          </a:pPr>
                          <a:r>
                            <a:rPr lang="ko-KR" altLang="en-US" sz="900" dirty="0"/>
                            <a:t>𝐼𝑡</a:t>
                          </a:r>
                          <a:r>
                            <a:rPr lang="en-US" altLang="ko-KR" sz="900" dirty="0"/>
                            <a:t>: the costs of importing energy from the grid, </a:t>
                          </a:r>
                          <a:r>
                            <a:rPr lang="ko-KR" altLang="en-US" sz="900" dirty="0"/>
                            <a:t>𝐸𝑡</a:t>
                          </a:r>
                          <a:r>
                            <a:rPr lang="en-US" altLang="ko-KR" sz="900" dirty="0"/>
                            <a:t>: the payment for exporting energy to the grid</a:t>
                          </a:r>
                        </a:p>
                        <a:p>
                          <a:pPr>
                            <a:spcBef>
                              <a:spcPts val="0"/>
                            </a:spcBef>
                          </a:pPr>
                          <a:r>
                            <a:rPr lang="ko-KR" altLang="en-US" sz="900" dirty="0"/>
                            <a:t>𝑃𝑖𝑚𝑝</a:t>
                          </a:r>
                          <a:r>
                            <a:rPr lang="en-US" altLang="ko-KR" sz="900" dirty="0"/>
                            <a:t>,</a:t>
                          </a:r>
                          <a:r>
                            <a:rPr lang="ko-KR" altLang="en-US" sz="900" dirty="0"/>
                            <a:t>𝑡</a:t>
                          </a:r>
                          <a:r>
                            <a:rPr lang="en-US" altLang="ko-KR" sz="900" dirty="0"/>
                            <a:t>: the amount of power imported, </a:t>
                          </a:r>
                          <a:r>
                            <a:rPr lang="ko-KR" altLang="en-US" sz="900" dirty="0"/>
                            <a:t>𝑃𝑒𝑥𝑝</a:t>
                          </a:r>
                          <a:r>
                            <a:rPr lang="en-US" altLang="ko-KR" sz="900" dirty="0"/>
                            <a:t>,</a:t>
                          </a:r>
                          <a:r>
                            <a:rPr lang="ko-KR" altLang="en-US" sz="900" dirty="0"/>
                            <a:t>𝑡</a:t>
                          </a:r>
                          <a:r>
                            <a:rPr lang="en-US" altLang="ko-KR" sz="900" dirty="0"/>
                            <a:t>: the amount of power exported to the grid</a:t>
                          </a:r>
                        </a:p>
                        <a:p>
                          <a:pPr>
                            <a:spcBef>
                              <a:spcPts val="0"/>
                            </a:spcBef>
                          </a:pPr>
                          <a:r>
                            <a:rPr lang="en-US" altLang="ko-KR" sz="900" dirty="0"/>
                            <a:t>The costs and amount paid will vary depending on the specific tariffs used</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1093161297"/>
                      </a:ext>
                    </a:extLst>
                  </a:tr>
                  <a:tr h="275924">
                    <a:tc>
                      <a:txBody>
                        <a:bodyPr/>
                        <a:lstStyle/>
                        <a:p>
                          <a:pPr marL="0" indent="0">
                            <a:buNone/>
                          </a:pPr>
                          <a:r>
                            <a:rPr lang="en-US" sz="900" b="1">
                              <a:solidFill>
                                <a:schemeClr val="tx1"/>
                              </a:solidFill>
                            </a:rPr>
                            <a:t>Constraint 1</a:t>
                          </a: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ko-KR" altLang="en-US" sz="900" b="1"/>
                            <a:t>𝑃𝑖𝑚𝑝</a:t>
                          </a:r>
                          <a:r>
                            <a:rPr lang="en-US" altLang="ko-KR" sz="900" b="1"/>
                            <a:t>,</a:t>
                          </a:r>
                          <a:r>
                            <a:rPr lang="ko-KR" altLang="en-US" sz="900" b="1"/>
                            <a:t>𝑡 </a:t>
                          </a:r>
                          <a:r>
                            <a:rPr lang="en-US" altLang="ko-KR" sz="900" b="1"/>
                            <a:t>+</a:t>
                          </a:r>
                          <a:r>
                            <a:rPr lang="ko-KR" altLang="en-US" sz="900" b="1"/>
                            <a:t>𝑃𝑒𝑥𝑝</a:t>
                          </a:r>
                          <a:r>
                            <a:rPr lang="en-US" altLang="ko-KR" sz="900" b="1"/>
                            <a:t>,</a:t>
                          </a:r>
                          <a:r>
                            <a:rPr lang="ko-KR" altLang="en-US" sz="900" b="1"/>
                            <a:t>𝑡</a:t>
                          </a:r>
                          <a:r>
                            <a:rPr lang="en-US" altLang="ko-KR" sz="900" b="1"/>
                            <a:t>+</a:t>
                          </a:r>
                          <a:r>
                            <a:rPr lang="ko-KR" altLang="en-US" sz="900" b="1"/>
                            <a:t>𝑃𝑠𝑜𝑙</a:t>
                          </a:r>
                          <a:r>
                            <a:rPr lang="en-US" altLang="ko-KR" sz="900" b="1"/>
                            <a:t>,</a:t>
                          </a:r>
                          <a:r>
                            <a:rPr lang="ko-KR" altLang="en-US" sz="900" b="1"/>
                            <a:t>𝑡</a:t>
                          </a:r>
                          <a:r>
                            <a:rPr lang="en-US" altLang="ko-KR" sz="900" b="1"/>
                            <a:t>+</a:t>
                          </a:r>
                          <a:r>
                            <a:rPr lang="ko-KR" altLang="en-US" sz="900" b="1"/>
                            <a:t>𝑃𝑐</a:t>
                          </a:r>
                          <a:r>
                            <a:rPr lang="en-US" altLang="ko-KR" sz="900" b="1"/>
                            <a:t>ℎ,</a:t>
                          </a:r>
                          <a:r>
                            <a:rPr lang="ko-KR" altLang="en-US" sz="900" b="1"/>
                            <a:t>𝑡</a:t>
                          </a:r>
                          <a:r>
                            <a:rPr lang="en-US" altLang="ko-KR" sz="900" b="1"/>
                            <a:t>+</a:t>
                          </a:r>
                          <a:r>
                            <a:rPr lang="ko-KR" altLang="en-US" sz="900" b="1"/>
                            <a:t>𝑃𝑑𝑖𝑠</a:t>
                          </a:r>
                          <a:r>
                            <a:rPr lang="en-US" altLang="ko-KR" sz="900" b="1"/>
                            <a:t>,</a:t>
                          </a:r>
                          <a:r>
                            <a:rPr lang="ko-KR" altLang="en-US" sz="900" b="1"/>
                            <a:t>𝑡</a:t>
                          </a:r>
                          <a:r>
                            <a:rPr lang="en-US" altLang="ko-KR" sz="900" b="1"/>
                            <a:t>=0</a:t>
                          </a:r>
                        </a:p>
                      </a:txBody>
                      <a:tcP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ko-KR" altLang="en-US" sz="900"/>
                            <a:t>𝑃𝑠𝑜𝑙</a:t>
                          </a:r>
                          <a:r>
                            <a:rPr lang="en-US" altLang="ko-KR" sz="900"/>
                            <a:t>,</a:t>
                          </a:r>
                          <a:r>
                            <a:rPr lang="ko-KR" altLang="en-US" sz="900"/>
                            <a:t>𝑡</a:t>
                          </a:r>
                          <a:r>
                            <a:rPr lang="en-US" altLang="ko-KR" sz="900"/>
                            <a:t>:</a:t>
                          </a:r>
                          <a:r>
                            <a:rPr lang="ko-KR" altLang="en-US" sz="900"/>
                            <a:t> </a:t>
                          </a:r>
                          <a:r>
                            <a:rPr lang="en-US" altLang="ko-KR" sz="900"/>
                            <a:t>the solar generation, </a:t>
                          </a:r>
                          <a:r>
                            <a:rPr lang="ko-KR" altLang="en-US" sz="900"/>
                            <a:t>𝑃𝑐</a:t>
                          </a:r>
                          <a:r>
                            <a:rPr lang="en-US" altLang="ko-KR" sz="900"/>
                            <a:t>ℎ,</a:t>
                          </a:r>
                          <a:r>
                            <a:rPr lang="ko-KR" altLang="en-US" sz="900"/>
                            <a:t>𝑡</a:t>
                          </a:r>
                          <a:r>
                            <a:rPr lang="en-US" altLang="ko-KR" sz="900"/>
                            <a:t>:</a:t>
                          </a:r>
                          <a:r>
                            <a:rPr lang="ko-KR" altLang="en-US" sz="900"/>
                            <a:t> </a:t>
                          </a:r>
                          <a:r>
                            <a:rPr lang="en-US" altLang="ko-KR" sz="900"/>
                            <a:t>the EV charging energy, </a:t>
                          </a:r>
                          <a:r>
                            <a:rPr lang="ko-KR" altLang="en-US" sz="900"/>
                            <a:t>𝑃𝑑𝑖𝑠</a:t>
                          </a:r>
                          <a:r>
                            <a:rPr lang="en-US" altLang="ko-KR" sz="900"/>
                            <a:t>,</a:t>
                          </a:r>
                          <a:r>
                            <a:rPr lang="ko-KR" altLang="en-US" sz="900"/>
                            <a:t>𝑡</a:t>
                          </a:r>
                          <a:r>
                            <a:rPr lang="en-US" altLang="ko-KR" sz="900"/>
                            <a:t>:</a:t>
                          </a:r>
                          <a:r>
                            <a:rPr lang="ko-KR" altLang="en-US" sz="900"/>
                            <a:t> </a:t>
                          </a:r>
                          <a:r>
                            <a:rPr lang="en-US" altLang="ko-KR" sz="900"/>
                            <a:t>energy discharged from the EV</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3105080875"/>
                      </a:ext>
                    </a:extLst>
                  </a:tr>
                  <a:tr h="444355">
                    <a:tc>
                      <a:txBody>
                        <a:bodyPr/>
                        <a:lstStyle/>
                        <a:p>
                          <a:pPr marL="0" indent="0">
                            <a:spcBef>
                              <a:spcPts val="0"/>
                            </a:spcBef>
                            <a:buNone/>
                          </a:pPr>
                          <a:r>
                            <a:rPr lang="en-US" sz="900" b="1">
                              <a:solidFill>
                                <a:schemeClr val="tx1"/>
                              </a:solidFill>
                            </a:rPr>
                            <a:t>Constraint 2</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spcBef>
                              <a:spcPts val="0"/>
                            </a:spcBef>
                            <a:buNone/>
                          </a:pPr>
                          <a:r>
                            <a:rPr lang="ko-KR" altLang="en-US" sz="900" b="1"/>
                            <a:t>−𝑀𝑎𝑡𝑏</a:t>
                          </a:r>
                          <a:r>
                            <a:rPr lang="en-US" altLang="ko-KR" sz="900" b="1"/>
                            <a:t>1,</a:t>
                          </a:r>
                          <a:r>
                            <a:rPr lang="ko-KR" altLang="en-US" sz="900" b="1"/>
                            <a:t>𝑡≤𝑃𝑑𝑖𝑠</a:t>
                          </a:r>
                          <a:r>
                            <a:rPr lang="en-US" altLang="ko-KR" sz="900" b="1"/>
                            <a:t>,</a:t>
                          </a:r>
                          <a:r>
                            <a:rPr lang="ko-KR" altLang="en-US" sz="900" b="1"/>
                            <a:t>𝑡≤</a:t>
                          </a:r>
                          <a:r>
                            <a:rPr lang="en-US" altLang="ko-KR" sz="900" b="1"/>
                            <a:t>0, 0≥</a:t>
                          </a:r>
                          <a:r>
                            <a:rPr lang="ko-KR" altLang="en-US" sz="900" b="1"/>
                            <a:t>𝑃𝑐</a:t>
                          </a:r>
                          <a:r>
                            <a:rPr lang="en-US" altLang="ko-KR" sz="900" b="1"/>
                            <a:t>ℎ,</a:t>
                          </a:r>
                          <a:r>
                            <a:rPr lang="ko-KR" altLang="en-US" sz="900" b="1"/>
                            <a:t>𝑡≥</a:t>
                          </a:r>
                          <a:r>
                            <a:rPr lang="en-US" altLang="ko-KR" sz="900" b="1"/>
                            <a:t>(1−</a:t>
                          </a:r>
                          <a:r>
                            <a:rPr lang="ko-KR" altLang="en-US" sz="900" b="1"/>
                            <a:t>𝑏</a:t>
                          </a:r>
                          <a:r>
                            <a:rPr lang="en-US" altLang="ko-KR" sz="900" b="1"/>
                            <a:t>1,</a:t>
                          </a:r>
                          <a:r>
                            <a:rPr lang="ko-KR" altLang="en-US" sz="900" b="1"/>
                            <a:t>𝑡</a:t>
                          </a:r>
                          <a:r>
                            <a:rPr lang="en-US" altLang="ko-KR" sz="900" b="1"/>
                            <a:t>)</a:t>
                          </a:r>
                          <a:r>
                            <a:rPr lang="ko-KR" altLang="en-US" sz="900" b="1"/>
                            <a:t>𝑀𝑎𝑡</a:t>
                          </a:r>
                          <a:endParaRPr lang="en-US" altLang="ko-KR" sz="900" b="1"/>
                        </a:p>
                        <a:p>
                          <a:pPr marL="0" indent="0">
                            <a:spcBef>
                              <a:spcPts val="0"/>
                            </a:spcBef>
                            <a:buNone/>
                          </a:pPr>
                          <a:r>
                            <a:rPr lang="en-US" altLang="ko-KR" sz="900" b="1"/>
                            <a:t>−</a:t>
                          </a:r>
                          <a:r>
                            <a:rPr lang="ko-KR" altLang="en-US" sz="900" b="1"/>
                            <a:t>𝑀𝑏</a:t>
                          </a:r>
                          <a:r>
                            <a:rPr lang="en-US" altLang="ko-KR" sz="900" b="1"/>
                            <a:t>2,</a:t>
                          </a:r>
                          <a:r>
                            <a:rPr lang="ko-KR" altLang="en-US" sz="900" b="1"/>
                            <a:t>𝑡≤𝑃𝑒𝑥𝑝</a:t>
                          </a:r>
                          <a:r>
                            <a:rPr lang="en-US" altLang="ko-KR" sz="900" b="1"/>
                            <a:t>,</a:t>
                          </a:r>
                          <a:r>
                            <a:rPr lang="ko-KR" altLang="en-US" sz="900" b="1"/>
                            <a:t>𝑡≤</a:t>
                          </a:r>
                          <a:r>
                            <a:rPr lang="en-US" altLang="ko-KR" sz="900" b="1"/>
                            <a:t>0, 0≥</a:t>
                          </a:r>
                          <a:r>
                            <a:rPr lang="ko-KR" altLang="en-US" sz="900" b="1"/>
                            <a:t>𝑃𝑖𝑚𝑝</a:t>
                          </a:r>
                          <a:r>
                            <a:rPr lang="en-US" altLang="ko-KR" sz="900" b="1"/>
                            <a:t>,</a:t>
                          </a:r>
                          <a:r>
                            <a:rPr lang="ko-KR" altLang="en-US" sz="900" b="1"/>
                            <a:t>𝑡≥</a:t>
                          </a:r>
                          <a:r>
                            <a:rPr lang="en-US" altLang="ko-KR" sz="900" b="1"/>
                            <a:t>(1−</a:t>
                          </a:r>
                          <a:r>
                            <a:rPr lang="ko-KR" altLang="en-US" sz="900" b="1"/>
                            <a:t>𝑏</a:t>
                          </a:r>
                          <a:r>
                            <a:rPr lang="en-US" altLang="ko-KR" sz="900" b="1"/>
                            <a:t>2,</a:t>
                          </a:r>
                          <a:r>
                            <a:rPr lang="ko-KR" altLang="en-US" sz="900" b="1"/>
                            <a:t>𝑡</a:t>
                          </a:r>
                          <a:r>
                            <a:rPr lang="en-US" altLang="ko-KR" sz="900" b="1"/>
                            <a:t>)</a:t>
                          </a:r>
                          <a:r>
                            <a:rPr lang="ko-KR" altLang="en-US" sz="900" b="1"/>
                            <a:t>𝑀</a:t>
                          </a:r>
                          <a:endParaRPr lang="en-US" altLang="ko-KR" sz="500" b="1"/>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r>
                            <a:rPr lang="en-US" altLang="ko-KR" sz="900"/>
                            <a:t>The constraints on the left are applied to reflect that the EV cannot be charged and discharged at the same time, as well as to ensure that power cannot be imported from and exported to the grid at the same time:</a:t>
                          </a:r>
                        </a:p>
                        <a:p>
                          <a:pPr lvl="1"/>
                          <a:r>
                            <a:rPr lang="ko-KR" altLang="en-US" sz="700"/>
                            <a:t>𝑏</a:t>
                          </a:r>
                          <a:r>
                            <a:rPr lang="en-US" altLang="ko-KR" sz="700"/>
                            <a:t>1,</a:t>
                          </a:r>
                          <a:r>
                            <a:rPr lang="ko-KR" altLang="en-US" sz="700"/>
                            <a:t>𝑡 </a:t>
                          </a:r>
                          <a:r>
                            <a:rPr lang="en-US" altLang="ko-KR" sz="700"/>
                            <a:t>and </a:t>
                          </a:r>
                          <a:r>
                            <a:rPr lang="ko-KR" altLang="en-US" sz="700"/>
                            <a:t>𝑏</a:t>
                          </a:r>
                          <a:r>
                            <a:rPr lang="en-US" altLang="ko-KR" sz="700"/>
                            <a:t>2,</a:t>
                          </a:r>
                          <a:r>
                            <a:rPr lang="ko-KR" altLang="en-US" sz="700"/>
                            <a:t>𝑡</a:t>
                          </a:r>
                          <a:r>
                            <a:rPr lang="en-US" altLang="ko-KR" sz="700"/>
                            <a:t>:</a:t>
                          </a:r>
                          <a:r>
                            <a:rPr lang="ko-KR" altLang="en-US" sz="700"/>
                            <a:t> </a:t>
                          </a:r>
                          <a:r>
                            <a:rPr lang="en-US" altLang="ko-KR" sz="700"/>
                            <a:t>binary decision variables, </a:t>
                          </a:r>
                          <a:r>
                            <a:rPr lang="ko-KR" altLang="en-US" sz="700"/>
                            <a:t>𝑀</a:t>
                          </a:r>
                          <a:r>
                            <a:rPr lang="en-US" altLang="ko-KR" sz="700"/>
                            <a:t>: a large value, </a:t>
                          </a:r>
                          <a:r>
                            <a:rPr lang="ko-KR" altLang="en-US" sz="700"/>
                            <a:t>𝑎𝑡</a:t>
                          </a:r>
                          <a:r>
                            <a:rPr lang="en-US" altLang="ko-KR" sz="700"/>
                            <a:t>:</a:t>
                          </a:r>
                          <a:r>
                            <a:rPr lang="ko-KR" altLang="en-US" sz="700"/>
                            <a:t> </a:t>
                          </a:r>
                          <a:r>
                            <a:rPr lang="en-US" altLang="ko-KR" sz="700"/>
                            <a:t>a binary value representing whether the EV is plugged in and available to charge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987815052"/>
                      </a:ext>
                    </a:extLst>
                  </a:tr>
                </a:tbl>
              </a:graphicData>
            </a:graphic>
          </p:graphicFrame>
        </mc:Choice>
        <mc:Fallback xmlns="">
          <p:graphicFrame>
            <p:nvGraphicFramePr>
              <p:cNvPr id="7" name="Table 6">
                <a:extLst>
                  <a:ext uri="{FF2B5EF4-FFF2-40B4-BE49-F238E27FC236}">
                    <a16:creationId xmlns:a16="http://schemas.microsoft.com/office/drawing/2014/main" id="{AB1E086A-2E12-A470-B7DA-F0A86B0010D2}"/>
                  </a:ext>
                </a:extLst>
              </p:cNvPr>
              <p:cNvGraphicFramePr>
                <a:graphicFrameLocks noGrp="1"/>
              </p:cNvGraphicFramePr>
              <p:nvPr>
                <p:extLst>
                  <p:ext uri="{D42A27DB-BD31-4B8C-83A1-F6EECF244321}">
                    <p14:modId xmlns:p14="http://schemas.microsoft.com/office/powerpoint/2010/main" val="2538672090"/>
                  </p:ext>
                </p:extLst>
              </p:nvPr>
            </p:nvGraphicFramePr>
            <p:xfrm>
              <a:off x="1743585" y="1182178"/>
              <a:ext cx="10117199" cy="1755474"/>
            </p:xfrm>
            <a:graphic>
              <a:graphicData uri="http://schemas.openxmlformats.org/drawingml/2006/table">
                <a:tbl>
                  <a:tblPr firstRow="1" bandRow="1">
                    <a:tableStyleId>{2D5ABB26-0587-4C30-8999-92F81FD0307C}</a:tableStyleId>
                  </a:tblPr>
                  <a:tblGrid>
                    <a:gridCol w="1054699">
                      <a:extLst>
                        <a:ext uri="{9D8B030D-6E8A-4147-A177-3AD203B41FA5}">
                          <a16:colId xmlns:a16="http://schemas.microsoft.com/office/drawing/2014/main" val="1209005246"/>
                        </a:ext>
                      </a:extLst>
                    </a:gridCol>
                    <a:gridCol w="2269475">
                      <a:extLst>
                        <a:ext uri="{9D8B030D-6E8A-4147-A177-3AD203B41FA5}">
                          <a16:colId xmlns:a16="http://schemas.microsoft.com/office/drawing/2014/main" val="1110654787"/>
                        </a:ext>
                      </a:extLst>
                    </a:gridCol>
                    <a:gridCol w="6793025">
                      <a:extLst>
                        <a:ext uri="{9D8B030D-6E8A-4147-A177-3AD203B41FA5}">
                          <a16:colId xmlns:a16="http://schemas.microsoft.com/office/drawing/2014/main" val="2863399275"/>
                        </a:ext>
                      </a:extLst>
                    </a:gridCol>
                  </a:tblGrid>
                  <a:tr h="290830">
                    <a:tc gridSpan="3">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altLang="ko-KR" sz="1000" b="1">
                              <a:solidFill>
                                <a:schemeClr val="bg1"/>
                              </a:solidFill>
                            </a:rPr>
                            <a:t>An example optimization formulation for a customer with a single EV and solar considering import and export tariffs that vary as a function of the day</a:t>
                          </a:r>
                        </a:p>
                      </a:txBody>
                      <a:tcPr>
                        <a:lnR w="6350" cap="flat" cmpd="sng" algn="ctr">
                          <a:solidFill>
                            <a:schemeClr val="bg1"/>
                          </a:solidFill>
                          <a:prstDash val="solid"/>
                          <a:round/>
                          <a:headEnd type="none" w="med" len="med"/>
                          <a:tailEnd type="none" w="med" len="med"/>
                        </a:lnR>
                        <a:solidFill>
                          <a:srgbClr val="687078"/>
                        </a:solidFill>
                      </a:tcPr>
                    </a:tc>
                    <a:tc hMerge="1">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R w="6350" cap="flat" cmpd="sng" algn="ctr">
                          <a:solidFill>
                            <a:schemeClr val="bg1"/>
                          </a:solidFill>
                          <a:prstDash val="solid"/>
                          <a:round/>
                          <a:headEnd type="none" w="med" len="med"/>
                          <a:tailEnd type="none" w="med" len="med"/>
                        </a:lnR>
                        <a:solidFill>
                          <a:srgbClr val="89939C"/>
                        </a:solidFill>
                      </a:tcPr>
                    </a:tc>
                    <a:tc hMerge="1">
                      <a:txBody>
                        <a:bodyPr/>
                        <a:lstStyle/>
                        <a:p>
                          <a:pPr marL="0" marR="0" lvl="0" indent="0" algn="l" defTabSz="711200" rtl="0" eaLnBrk="1" fontAlgn="auto" latinLnBrk="0" hangingPunct="1">
                            <a:lnSpc>
                              <a:spcPct val="100000"/>
                            </a:lnSpc>
                            <a:spcBef>
                              <a:spcPts val="0"/>
                            </a:spcBef>
                            <a:spcAft>
                              <a:spcPts val="0"/>
                            </a:spcAft>
                            <a:buClrTx/>
                            <a:buSzTx/>
                            <a:buNone/>
                            <a:tabLst/>
                            <a:defRPr/>
                          </a:pPr>
                          <a:endParaRPr kumimoji="0" lang="en-US" sz="1400" b="1" i="0" u="none" strike="noStrike" kern="1200" cap="none" spc="0" normalizeH="0" baseline="0" noProof="0">
                            <a:ln>
                              <a:noFill/>
                            </a:ln>
                            <a:solidFill>
                              <a:srgbClr val="42474C"/>
                            </a:solidFill>
                            <a:effectLst/>
                            <a:uLnTx/>
                            <a:uFillTx/>
                            <a:latin typeface="+mn-lt"/>
                            <a:ea typeface="+mn-ea"/>
                            <a:cs typeface="+mn-cs"/>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extLst>
                      <a:ext uri="{0D108BD9-81ED-4DB2-BD59-A6C34878D82A}">
                        <a16:rowId xmlns:a16="http://schemas.microsoft.com/office/drawing/2014/main" val="1912434023"/>
                      </a:ext>
                    </a:extLst>
                  </a:tr>
                  <a:tr h="640080">
                    <a:tc>
                      <a:txBody>
                        <a:bodyPr/>
                        <a:lstStyle/>
                        <a:p>
                          <a:pPr marL="0" indent="0">
                            <a:buNone/>
                          </a:pPr>
                          <a:r>
                            <a:rPr lang="en-US" sz="900" b="1">
                              <a:solidFill>
                                <a:schemeClr val="tx1"/>
                              </a:solidFill>
                            </a:rPr>
                            <a:t>Target function</a:t>
                          </a:r>
                          <a:endParaRPr lang="en-US" sz="1200" b="1">
                            <a:solidFill>
                              <a:schemeClr val="tx1"/>
                            </a:solidFill>
                          </a:endParaRPr>
                        </a:p>
                      </a:txBody>
                      <a:tcPr>
                        <a:lnB w="3175" cap="flat" cmpd="sng" algn="ctr">
                          <a:solidFill>
                            <a:schemeClr val="tx1"/>
                          </a:solidFill>
                          <a:prstDash val="solid"/>
                          <a:round/>
                          <a:headEnd type="none" w="med" len="med"/>
                          <a:tailEnd type="none" w="med" len="med"/>
                        </a:lnB>
                      </a:tcPr>
                    </a:tc>
                    <a:tc>
                      <a:txBody>
                        <a:bodyPr/>
                        <a:lstStyle/>
                        <a:p>
                          <a:endParaRPr lang="en-US"/>
                        </a:p>
                      </a:txBody>
                      <a:tcP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blipFill>
                          <a:blip r:embed="rId5"/>
                          <a:stretch>
                            <a:fillRect l="-46505" t="-73333" r="-300000" b="-131429"/>
                          </a:stretch>
                        </a:blipFill>
                      </a:tcPr>
                    </a:tc>
                    <a:tc>
                      <a:txBody>
                        <a:bodyPr/>
                        <a:lstStyle/>
                        <a:p>
                          <a:pPr>
                            <a:spcBef>
                              <a:spcPts val="0"/>
                            </a:spcBef>
                          </a:pPr>
                          <a:r>
                            <a:rPr lang="en-US" altLang="ko-KR" sz="900"/>
                            <a:t>t: a time period</a:t>
                          </a:r>
                        </a:p>
                        <a:p>
                          <a:pPr>
                            <a:spcBef>
                              <a:spcPts val="0"/>
                            </a:spcBef>
                          </a:pPr>
                          <a:r>
                            <a:rPr lang="ko-KR" altLang="en-US" sz="900"/>
                            <a:t>𝐼𝑡</a:t>
                          </a:r>
                          <a:r>
                            <a:rPr lang="en-US" altLang="ko-KR" sz="900"/>
                            <a:t>: the costs of importing energy from the grid, </a:t>
                          </a:r>
                          <a:r>
                            <a:rPr lang="ko-KR" altLang="en-US" sz="900"/>
                            <a:t>𝐸𝑡</a:t>
                          </a:r>
                          <a:r>
                            <a:rPr lang="en-US" altLang="ko-KR" sz="900"/>
                            <a:t>: the payment for exporting energy to the grid</a:t>
                          </a:r>
                        </a:p>
                        <a:p>
                          <a:pPr>
                            <a:spcBef>
                              <a:spcPts val="0"/>
                            </a:spcBef>
                          </a:pPr>
                          <a:r>
                            <a:rPr lang="ko-KR" altLang="en-US" sz="900"/>
                            <a:t>𝑃𝑖𝑚𝑝</a:t>
                          </a:r>
                          <a:r>
                            <a:rPr lang="en-US" altLang="ko-KR" sz="900"/>
                            <a:t>,</a:t>
                          </a:r>
                          <a:r>
                            <a:rPr lang="ko-KR" altLang="en-US" sz="900"/>
                            <a:t>𝑡</a:t>
                          </a:r>
                          <a:r>
                            <a:rPr lang="en-US" altLang="ko-KR" sz="900"/>
                            <a:t>: the amount of power imported, </a:t>
                          </a:r>
                          <a:r>
                            <a:rPr lang="ko-KR" altLang="en-US" sz="900"/>
                            <a:t>𝑃𝑒𝑥𝑝</a:t>
                          </a:r>
                          <a:r>
                            <a:rPr lang="en-US" altLang="ko-KR" sz="900"/>
                            <a:t>,</a:t>
                          </a:r>
                          <a:r>
                            <a:rPr lang="ko-KR" altLang="en-US" sz="900"/>
                            <a:t>𝑡</a:t>
                          </a:r>
                          <a:r>
                            <a:rPr lang="en-US" altLang="ko-KR" sz="900"/>
                            <a:t>: the amount of power exported to the grid</a:t>
                          </a:r>
                        </a:p>
                        <a:p>
                          <a:pPr>
                            <a:spcBef>
                              <a:spcPts val="0"/>
                            </a:spcBef>
                          </a:pPr>
                          <a:r>
                            <a:rPr lang="en-US" altLang="ko-KR" sz="900"/>
                            <a:t>The costs and amount paid will vary depending on the specific tariffs used</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1093161297"/>
                      </a:ext>
                    </a:extLst>
                  </a:tr>
                  <a:tr h="275924">
                    <a:tc>
                      <a:txBody>
                        <a:bodyPr/>
                        <a:lstStyle/>
                        <a:p>
                          <a:pPr marL="0" indent="0">
                            <a:buNone/>
                          </a:pPr>
                          <a:r>
                            <a:rPr lang="en-US" sz="900" b="1">
                              <a:solidFill>
                                <a:schemeClr val="tx1"/>
                              </a:solidFill>
                            </a:rPr>
                            <a:t>Constraint 1</a:t>
                          </a: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ko-KR" altLang="en-US" sz="900" b="1"/>
                            <a:t>𝑃𝑖𝑚𝑝</a:t>
                          </a:r>
                          <a:r>
                            <a:rPr lang="en-US" altLang="ko-KR" sz="900" b="1"/>
                            <a:t>,</a:t>
                          </a:r>
                          <a:r>
                            <a:rPr lang="ko-KR" altLang="en-US" sz="900" b="1"/>
                            <a:t>𝑡 </a:t>
                          </a:r>
                          <a:r>
                            <a:rPr lang="en-US" altLang="ko-KR" sz="900" b="1"/>
                            <a:t>+</a:t>
                          </a:r>
                          <a:r>
                            <a:rPr lang="ko-KR" altLang="en-US" sz="900" b="1"/>
                            <a:t>𝑃𝑒𝑥𝑝</a:t>
                          </a:r>
                          <a:r>
                            <a:rPr lang="en-US" altLang="ko-KR" sz="900" b="1"/>
                            <a:t>,</a:t>
                          </a:r>
                          <a:r>
                            <a:rPr lang="ko-KR" altLang="en-US" sz="900" b="1"/>
                            <a:t>𝑡</a:t>
                          </a:r>
                          <a:r>
                            <a:rPr lang="en-US" altLang="ko-KR" sz="900" b="1"/>
                            <a:t>+</a:t>
                          </a:r>
                          <a:r>
                            <a:rPr lang="ko-KR" altLang="en-US" sz="900" b="1"/>
                            <a:t>𝑃𝑠𝑜𝑙</a:t>
                          </a:r>
                          <a:r>
                            <a:rPr lang="en-US" altLang="ko-KR" sz="900" b="1"/>
                            <a:t>,</a:t>
                          </a:r>
                          <a:r>
                            <a:rPr lang="ko-KR" altLang="en-US" sz="900" b="1"/>
                            <a:t>𝑡</a:t>
                          </a:r>
                          <a:r>
                            <a:rPr lang="en-US" altLang="ko-KR" sz="900" b="1"/>
                            <a:t>+</a:t>
                          </a:r>
                          <a:r>
                            <a:rPr lang="ko-KR" altLang="en-US" sz="900" b="1"/>
                            <a:t>𝑃𝑐</a:t>
                          </a:r>
                          <a:r>
                            <a:rPr lang="en-US" altLang="ko-KR" sz="900" b="1"/>
                            <a:t>ℎ,</a:t>
                          </a:r>
                          <a:r>
                            <a:rPr lang="ko-KR" altLang="en-US" sz="900" b="1"/>
                            <a:t>𝑡</a:t>
                          </a:r>
                          <a:r>
                            <a:rPr lang="en-US" altLang="ko-KR" sz="900" b="1"/>
                            <a:t>+</a:t>
                          </a:r>
                          <a:r>
                            <a:rPr lang="ko-KR" altLang="en-US" sz="900" b="1"/>
                            <a:t>𝑃𝑑𝑖𝑠</a:t>
                          </a:r>
                          <a:r>
                            <a:rPr lang="en-US" altLang="ko-KR" sz="900" b="1"/>
                            <a:t>,</a:t>
                          </a:r>
                          <a:r>
                            <a:rPr lang="ko-KR" altLang="en-US" sz="900" b="1"/>
                            <a:t>𝑡</a:t>
                          </a:r>
                          <a:r>
                            <a:rPr lang="en-US" altLang="ko-KR" sz="900" b="1"/>
                            <a:t>=0</a:t>
                          </a:r>
                        </a:p>
                      </a:txBody>
                      <a:tcP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ko-KR" altLang="en-US" sz="900"/>
                            <a:t>𝑃𝑠𝑜𝑙</a:t>
                          </a:r>
                          <a:r>
                            <a:rPr lang="en-US" altLang="ko-KR" sz="900"/>
                            <a:t>,</a:t>
                          </a:r>
                          <a:r>
                            <a:rPr lang="ko-KR" altLang="en-US" sz="900"/>
                            <a:t>𝑡</a:t>
                          </a:r>
                          <a:r>
                            <a:rPr lang="en-US" altLang="ko-KR" sz="900"/>
                            <a:t>:</a:t>
                          </a:r>
                          <a:r>
                            <a:rPr lang="ko-KR" altLang="en-US" sz="900"/>
                            <a:t> </a:t>
                          </a:r>
                          <a:r>
                            <a:rPr lang="en-US" altLang="ko-KR" sz="900"/>
                            <a:t>the solar generation, </a:t>
                          </a:r>
                          <a:r>
                            <a:rPr lang="ko-KR" altLang="en-US" sz="900"/>
                            <a:t>𝑃𝑐</a:t>
                          </a:r>
                          <a:r>
                            <a:rPr lang="en-US" altLang="ko-KR" sz="900"/>
                            <a:t>ℎ,</a:t>
                          </a:r>
                          <a:r>
                            <a:rPr lang="ko-KR" altLang="en-US" sz="900"/>
                            <a:t>𝑡</a:t>
                          </a:r>
                          <a:r>
                            <a:rPr lang="en-US" altLang="ko-KR" sz="900"/>
                            <a:t>:</a:t>
                          </a:r>
                          <a:r>
                            <a:rPr lang="ko-KR" altLang="en-US" sz="900"/>
                            <a:t> </a:t>
                          </a:r>
                          <a:r>
                            <a:rPr lang="en-US" altLang="ko-KR" sz="900"/>
                            <a:t>the EV charging energy, </a:t>
                          </a:r>
                          <a:r>
                            <a:rPr lang="ko-KR" altLang="en-US" sz="900"/>
                            <a:t>𝑃𝑑𝑖𝑠</a:t>
                          </a:r>
                          <a:r>
                            <a:rPr lang="en-US" altLang="ko-KR" sz="900"/>
                            <a:t>,</a:t>
                          </a:r>
                          <a:r>
                            <a:rPr lang="ko-KR" altLang="en-US" sz="900"/>
                            <a:t>𝑡</a:t>
                          </a:r>
                          <a:r>
                            <a:rPr lang="en-US" altLang="ko-KR" sz="900"/>
                            <a:t>:</a:t>
                          </a:r>
                          <a:r>
                            <a:rPr lang="ko-KR" altLang="en-US" sz="900"/>
                            <a:t> </a:t>
                          </a:r>
                          <a:r>
                            <a:rPr lang="en-US" altLang="ko-KR" sz="900"/>
                            <a:t>energy discharged from the EV</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3105080875"/>
                      </a:ext>
                    </a:extLst>
                  </a:tr>
                  <a:tr h="548640">
                    <a:tc>
                      <a:txBody>
                        <a:bodyPr/>
                        <a:lstStyle/>
                        <a:p>
                          <a:pPr marL="0" indent="0">
                            <a:spcBef>
                              <a:spcPts val="0"/>
                            </a:spcBef>
                            <a:buNone/>
                          </a:pPr>
                          <a:r>
                            <a:rPr lang="en-US" sz="900" b="1">
                              <a:solidFill>
                                <a:schemeClr val="tx1"/>
                              </a:solidFill>
                            </a:rPr>
                            <a:t>Constraint 2</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spcBef>
                              <a:spcPts val="0"/>
                            </a:spcBef>
                            <a:buNone/>
                          </a:pPr>
                          <a:r>
                            <a:rPr lang="ko-KR" altLang="en-US" sz="900" b="1"/>
                            <a:t>−𝑀𝑎𝑡𝑏</a:t>
                          </a:r>
                          <a:r>
                            <a:rPr lang="en-US" altLang="ko-KR" sz="900" b="1"/>
                            <a:t>1,</a:t>
                          </a:r>
                          <a:r>
                            <a:rPr lang="ko-KR" altLang="en-US" sz="900" b="1"/>
                            <a:t>𝑡≤𝑃𝑑𝑖𝑠</a:t>
                          </a:r>
                          <a:r>
                            <a:rPr lang="en-US" altLang="ko-KR" sz="900" b="1"/>
                            <a:t>,</a:t>
                          </a:r>
                          <a:r>
                            <a:rPr lang="ko-KR" altLang="en-US" sz="900" b="1"/>
                            <a:t>𝑡≤</a:t>
                          </a:r>
                          <a:r>
                            <a:rPr lang="en-US" altLang="ko-KR" sz="900" b="1"/>
                            <a:t>0, 0≥</a:t>
                          </a:r>
                          <a:r>
                            <a:rPr lang="ko-KR" altLang="en-US" sz="900" b="1"/>
                            <a:t>𝑃𝑐</a:t>
                          </a:r>
                          <a:r>
                            <a:rPr lang="en-US" altLang="ko-KR" sz="900" b="1"/>
                            <a:t>ℎ,</a:t>
                          </a:r>
                          <a:r>
                            <a:rPr lang="ko-KR" altLang="en-US" sz="900" b="1"/>
                            <a:t>𝑡≥</a:t>
                          </a:r>
                          <a:r>
                            <a:rPr lang="en-US" altLang="ko-KR" sz="900" b="1"/>
                            <a:t>(1−</a:t>
                          </a:r>
                          <a:r>
                            <a:rPr lang="ko-KR" altLang="en-US" sz="900" b="1"/>
                            <a:t>𝑏</a:t>
                          </a:r>
                          <a:r>
                            <a:rPr lang="en-US" altLang="ko-KR" sz="900" b="1"/>
                            <a:t>1,</a:t>
                          </a:r>
                          <a:r>
                            <a:rPr lang="ko-KR" altLang="en-US" sz="900" b="1"/>
                            <a:t>𝑡</a:t>
                          </a:r>
                          <a:r>
                            <a:rPr lang="en-US" altLang="ko-KR" sz="900" b="1"/>
                            <a:t>)</a:t>
                          </a:r>
                          <a:r>
                            <a:rPr lang="ko-KR" altLang="en-US" sz="900" b="1"/>
                            <a:t>𝑀𝑎𝑡</a:t>
                          </a:r>
                          <a:endParaRPr lang="en-US" altLang="ko-KR" sz="900" b="1"/>
                        </a:p>
                        <a:p>
                          <a:pPr marL="0" indent="0">
                            <a:spcBef>
                              <a:spcPts val="0"/>
                            </a:spcBef>
                            <a:buNone/>
                          </a:pPr>
                          <a:r>
                            <a:rPr lang="en-US" altLang="ko-KR" sz="900" b="1"/>
                            <a:t>−</a:t>
                          </a:r>
                          <a:r>
                            <a:rPr lang="ko-KR" altLang="en-US" sz="900" b="1"/>
                            <a:t>𝑀𝑏</a:t>
                          </a:r>
                          <a:r>
                            <a:rPr lang="en-US" altLang="ko-KR" sz="900" b="1"/>
                            <a:t>2,</a:t>
                          </a:r>
                          <a:r>
                            <a:rPr lang="ko-KR" altLang="en-US" sz="900" b="1"/>
                            <a:t>𝑡≤𝑃𝑒𝑥𝑝</a:t>
                          </a:r>
                          <a:r>
                            <a:rPr lang="en-US" altLang="ko-KR" sz="900" b="1"/>
                            <a:t>,</a:t>
                          </a:r>
                          <a:r>
                            <a:rPr lang="ko-KR" altLang="en-US" sz="900" b="1"/>
                            <a:t>𝑡≤</a:t>
                          </a:r>
                          <a:r>
                            <a:rPr lang="en-US" altLang="ko-KR" sz="900" b="1"/>
                            <a:t>0, 0≥</a:t>
                          </a:r>
                          <a:r>
                            <a:rPr lang="ko-KR" altLang="en-US" sz="900" b="1"/>
                            <a:t>𝑃𝑖𝑚𝑝</a:t>
                          </a:r>
                          <a:r>
                            <a:rPr lang="en-US" altLang="ko-KR" sz="900" b="1"/>
                            <a:t>,</a:t>
                          </a:r>
                          <a:r>
                            <a:rPr lang="ko-KR" altLang="en-US" sz="900" b="1"/>
                            <a:t>𝑡≥</a:t>
                          </a:r>
                          <a:r>
                            <a:rPr lang="en-US" altLang="ko-KR" sz="900" b="1"/>
                            <a:t>(1−</a:t>
                          </a:r>
                          <a:r>
                            <a:rPr lang="ko-KR" altLang="en-US" sz="900" b="1"/>
                            <a:t>𝑏</a:t>
                          </a:r>
                          <a:r>
                            <a:rPr lang="en-US" altLang="ko-KR" sz="900" b="1"/>
                            <a:t>2,</a:t>
                          </a:r>
                          <a:r>
                            <a:rPr lang="ko-KR" altLang="en-US" sz="900" b="1"/>
                            <a:t>𝑡</a:t>
                          </a:r>
                          <a:r>
                            <a:rPr lang="en-US" altLang="ko-KR" sz="900" b="1"/>
                            <a:t>)</a:t>
                          </a:r>
                          <a:r>
                            <a:rPr lang="ko-KR" altLang="en-US" sz="900" b="1"/>
                            <a:t>𝑀</a:t>
                          </a:r>
                          <a:endParaRPr lang="en-US" altLang="ko-KR" sz="500" b="1"/>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r>
                            <a:rPr lang="en-US" altLang="ko-KR" sz="900"/>
                            <a:t>The constraints on the left are applied to reflect that the EV cannot be charged and discharged at the same time, as well as to ensure that power cannot be imported from and exported to the grid at the same time:</a:t>
                          </a:r>
                        </a:p>
                        <a:p>
                          <a:pPr lvl="1"/>
                          <a:r>
                            <a:rPr lang="ko-KR" altLang="en-US" sz="700"/>
                            <a:t>𝑏</a:t>
                          </a:r>
                          <a:r>
                            <a:rPr lang="en-US" altLang="ko-KR" sz="700"/>
                            <a:t>1,</a:t>
                          </a:r>
                          <a:r>
                            <a:rPr lang="ko-KR" altLang="en-US" sz="700"/>
                            <a:t>𝑡 </a:t>
                          </a:r>
                          <a:r>
                            <a:rPr lang="en-US" altLang="ko-KR" sz="700"/>
                            <a:t>and </a:t>
                          </a:r>
                          <a:r>
                            <a:rPr lang="ko-KR" altLang="en-US" sz="700"/>
                            <a:t>𝑏</a:t>
                          </a:r>
                          <a:r>
                            <a:rPr lang="en-US" altLang="ko-KR" sz="700"/>
                            <a:t>2,</a:t>
                          </a:r>
                          <a:r>
                            <a:rPr lang="ko-KR" altLang="en-US" sz="700"/>
                            <a:t>𝑡</a:t>
                          </a:r>
                          <a:r>
                            <a:rPr lang="en-US" altLang="ko-KR" sz="700"/>
                            <a:t>:</a:t>
                          </a:r>
                          <a:r>
                            <a:rPr lang="ko-KR" altLang="en-US" sz="700"/>
                            <a:t> </a:t>
                          </a:r>
                          <a:r>
                            <a:rPr lang="en-US" altLang="ko-KR" sz="700"/>
                            <a:t>binary decision variables, </a:t>
                          </a:r>
                          <a:r>
                            <a:rPr lang="ko-KR" altLang="en-US" sz="700"/>
                            <a:t>𝑀</a:t>
                          </a:r>
                          <a:r>
                            <a:rPr lang="en-US" altLang="ko-KR" sz="700"/>
                            <a:t>: a large value, </a:t>
                          </a:r>
                          <a:r>
                            <a:rPr lang="ko-KR" altLang="en-US" sz="700"/>
                            <a:t>𝑎𝑡</a:t>
                          </a:r>
                          <a:r>
                            <a:rPr lang="en-US" altLang="ko-KR" sz="700"/>
                            <a:t>:</a:t>
                          </a:r>
                          <a:r>
                            <a:rPr lang="ko-KR" altLang="en-US" sz="700"/>
                            <a:t> </a:t>
                          </a:r>
                          <a:r>
                            <a:rPr lang="en-US" altLang="ko-KR" sz="700"/>
                            <a:t>a binary value representing whether the EV is plugged in and available to charge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987815052"/>
                      </a:ext>
                    </a:extLst>
                  </a:tr>
                </a:tbl>
              </a:graphicData>
            </a:graphic>
          </p:graphicFrame>
        </mc:Fallback>
      </mc:AlternateContent>
      <p:graphicFrame>
        <p:nvGraphicFramePr>
          <p:cNvPr id="10" name="Table 9">
            <a:extLst>
              <a:ext uri="{FF2B5EF4-FFF2-40B4-BE49-F238E27FC236}">
                <a16:creationId xmlns:a16="http://schemas.microsoft.com/office/drawing/2014/main" id="{0041D57C-C25C-2B0B-D4E5-922F4913FD02}"/>
              </a:ext>
            </a:extLst>
          </p:cNvPr>
          <p:cNvGraphicFramePr>
            <a:graphicFrameLocks noGrp="1"/>
          </p:cNvGraphicFramePr>
          <p:nvPr>
            <p:extLst>
              <p:ext uri="{D42A27DB-BD31-4B8C-83A1-F6EECF244321}">
                <p14:modId xmlns:p14="http://schemas.microsoft.com/office/powerpoint/2010/main" val="2380063683"/>
              </p:ext>
            </p:extLst>
          </p:nvPr>
        </p:nvGraphicFramePr>
        <p:xfrm>
          <a:off x="1743584" y="3103472"/>
          <a:ext cx="10117199" cy="1325880"/>
        </p:xfrm>
        <a:graphic>
          <a:graphicData uri="http://schemas.openxmlformats.org/drawingml/2006/table">
            <a:tbl>
              <a:tblPr firstRow="1" bandRow="1">
                <a:tableStyleId>{2D5ABB26-0587-4C30-8999-92F81FD0307C}</a:tableStyleId>
              </a:tblPr>
              <a:tblGrid>
                <a:gridCol w="1015874">
                  <a:extLst>
                    <a:ext uri="{9D8B030D-6E8A-4147-A177-3AD203B41FA5}">
                      <a16:colId xmlns:a16="http://schemas.microsoft.com/office/drawing/2014/main" val="1209005246"/>
                    </a:ext>
                  </a:extLst>
                </a:gridCol>
                <a:gridCol w="2309583">
                  <a:extLst>
                    <a:ext uri="{9D8B030D-6E8A-4147-A177-3AD203B41FA5}">
                      <a16:colId xmlns:a16="http://schemas.microsoft.com/office/drawing/2014/main" val="1110654787"/>
                    </a:ext>
                  </a:extLst>
                </a:gridCol>
                <a:gridCol w="6791742">
                  <a:extLst>
                    <a:ext uri="{9D8B030D-6E8A-4147-A177-3AD203B41FA5}">
                      <a16:colId xmlns:a16="http://schemas.microsoft.com/office/drawing/2014/main" val="2863399275"/>
                    </a:ext>
                  </a:extLst>
                </a:gridCol>
              </a:tblGrid>
              <a:tr h="0">
                <a:tc rowSpan="2">
                  <a:txBody>
                    <a:bodyPr/>
                    <a:lstStyle/>
                    <a:p>
                      <a:pPr marL="0" indent="0">
                        <a:buNone/>
                      </a:pPr>
                      <a:r>
                        <a:rPr lang="en-US" sz="900" b="1">
                          <a:solidFill>
                            <a:schemeClr val="tx1"/>
                          </a:solidFill>
                        </a:rPr>
                        <a:t>Vehicle data</a:t>
                      </a:r>
                    </a:p>
                  </a:txBody>
                  <a:tcPr>
                    <a:lnB w="6350" cap="flat" cmpd="sng" algn="ctr">
                      <a:solidFill>
                        <a:schemeClr val="tx1"/>
                      </a:solidFill>
                      <a:prstDash val="solid"/>
                      <a:round/>
                      <a:headEnd type="none" w="med" len="med"/>
                      <a:tailEnd type="none" w="med" len="med"/>
                    </a:lnB>
                  </a:tcPr>
                </a:tc>
                <a:tc>
                  <a:txBody>
                    <a:bodyPr/>
                    <a:lstStyle/>
                    <a:p>
                      <a:pPr marL="0" indent="0">
                        <a:buNone/>
                      </a:pPr>
                      <a:r>
                        <a:rPr lang="en-US" altLang="ko-KR" sz="900" b="1" i="0" u="none" strike="noStrike" kern="1200" baseline="0">
                          <a:solidFill>
                            <a:schemeClr val="tx1"/>
                          </a:solidFill>
                          <a:latin typeface="+mn-lt"/>
                          <a:ea typeface="+mn-ea"/>
                          <a:cs typeface="+mn-cs"/>
                        </a:rPr>
                        <a:t>ACT government fleet data</a:t>
                      </a:r>
                    </a:p>
                  </a:txBody>
                  <a:tcP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F1F4F7"/>
                    </a:solid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altLang="ko-KR" sz="900" b="0" i="0" u="none" strike="noStrike" kern="1200" baseline="0">
                          <a:solidFill>
                            <a:schemeClr val="tx1"/>
                          </a:solidFill>
                          <a:latin typeface="+mn-lt"/>
                          <a:ea typeface="+mn-ea"/>
                          <a:cs typeface="+mn-cs"/>
                        </a:rPr>
                        <a:t>Assumes the vehicle is plugged in and could be used for V2G when it is at its home location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1093161297"/>
                  </a:ext>
                </a:extLst>
              </a:tr>
              <a:tr h="161124">
                <a:tc vMerge="1">
                  <a:txBody>
                    <a:bodyPr/>
                    <a:lstStyle/>
                    <a:p>
                      <a:pPr marL="0" indent="0">
                        <a:buNone/>
                      </a:pPr>
                      <a:endParaRPr lang="en-US" sz="1000" b="1">
                        <a:solidFill>
                          <a:schemeClr val="tx1"/>
                        </a:solidFill>
                      </a:endParaRP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en-US" altLang="ko-KR" sz="900" b="1" i="0" u="none" strike="noStrike" kern="1200" baseline="0">
                          <a:solidFill>
                            <a:schemeClr val="tx1"/>
                          </a:solidFill>
                          <a:latin typeface="+mn-lt"/>
                          <a:ea typeface="+mn-ea"/>
                          <a:cs typeface="+mn-cs"/>
                        </a:rPr>
                        <a:t>Electric nation charge data</a:t>
                      </a:r>
                      <a:endParaRPr kumimoji="0" lang="en-US" sz="900" b="0" i="0" u="none" strike="noStrike" kern="1200" cap="none" spc="0" normalizeH="0" baseline="0" noProof="0">
                        <a:ln>
                          <a:noFill/>
                        </a:ln>
                        <a:solidFill>
                          <a:schemeClr val="tx1"/>
                        </a:solidFill>
                        <a:effectLst/>
                        <a:uLnTx/>
                        <a:uFillTx/>
                        <a:latin typeface="+mn-lt"/>
                        <a:ea typeface="+mn-ea"/>
                        <a:cs typeface="+mn-cs"/>
                      </a:endParaRPr>
                    </a:p>
                  </a:txBody>
                  <a:tcP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kumimoji="0" lang="en-US" sz="900" b="0" i="0" u="none" strike="noStrike" kern="1200" cap="none" spc="0" normalizeH="0" baseline="0" noProof="0">
                          <a:ln>
                            <a:noFill/>
                          </a:ln>
                          <a:solidFill>
                            <a:schemeClr val="tx1"/>
                          </a:solidFill>
                          <a:effectLst/>
                          <a:uLnTx/>
                          <a:uFillTx/>
                          <a:latin typeface="+mn-lt"/>
                          <a:ea typeface="+mn-ea"/>
                          <a:cs typeface="+mn-cs"/>
                        </a:rPr>
                        <a:t>The charger energy data assumes that vehicles participating in the Electric Nation trial could engage in V2G functionality only when plugged in, which typically occurs only every few days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3105080875"/>
                  </a:ext>
                </a:extLst>
              </a:tr>
              <a:tr h="0">
                <a:tc rowSpan="2">
                  <a:txBody>
                    <a:bodyPr/>
                    <a:lstStyle/>
                    <a:p>
                      <a:pPr marL="0" indent="0">
                        <a:spcBef>
                          <a:spcPts val="0"/>
                        </a:spcBef>
                        <a:buNone/>
                      </a:pPr>
                      <a:r>
                        <a:rPr lang="en-US" sz="900" b="1">
                          <a:solidFill>
                            <a:schemeClr val="tx1"/>
                          </a:solidFill>
                        </a:rPr>
                        <a:t>Energy and generation data</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buNone/>
                      </a:pPr>
                      <a:r>
                        <a:rPr lang="en-US" altLang="ko-KR" sz="900" b="1" i="0" u="none" strike="noStrike" kern="1200" baseline="0">
                          <a:solidFill>
                            <a:schemeClr val="tx1"/>
                          </a:solidFill>
                          <a:latin typeface="+mn-lt"/>
                          <a:ea typeface="+mn-ea"/>
                          <a:cs typeface="+mn-cs"/>
                        </a:rPr>
                        <a:t>ACT government consumption data </a:t>
                      </a:r>
                      <a:r>
                        <a:rPr lang="en-US" altLang="ko-KR" sz="900" b="0" i="0" u="none" strike="noStrike" kern="1200" baseline="0">
                          <a:solidFill>
                            <a:schemeClr val="tx1"/>
                          </a:solidFill>
                          <a:latin typeface="+mn-lt"/>
                          <a:ea typeface="+mn-ea"/>
                          <a:cs typeface="+mn-cs"/>
                        </a:rPr>
                        <a:t>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marR="0" lvl="0" indent="0" algn="l" defTabSz="711200" rtl="0" eaLnBrk="1" fontAlgn="auto" latinLnBrk="0" hangingPunct="1">
                        <a:lnSpc>
                          <a:spcPct val="100000"/>
                        </a:lnSpc>
                        <a:spcBef>
                          <a:spcPts val="0"/>
                        </a:spcBef>
                        <a:spcAft>
                          <a:spcPts val="0"/>
                        </a:spcAft>
                        <a:buClrTx/>
                        <a:buSzTx/>
                        <a:buNone/>
                        <a:tabLst/>
                        <a:defRPr/>
                      </a:pPr>
                      <a:r>
                        <a:rPr lang="en-US" altLang="ko-KR" sz="900"/>
                        <a:t>The dataset includes metering data from ACT government sites involved in the REVS program. It contains 30-minute time-series energy transfer data at connection points but does not include solar PV data</a:t>
                      </a:r>
                      <a:endParaRPr kumimoji="0" lang="en-US" sz="900" b="1" i="0" u="none" strike="noStrike" kern="1200" cap="none" spc="0" normalizeH="0" baseline="0" noProof="0">
                        <a:ln>
                          <a:noFill/>
                        </a:ln>
                        <a:solidFill>
                          <a:schemeClr val="tx1"/>
                        </a:solidFill>
                        <a:effectLst/>
                        <a:uLnTx/>
                        <a:uFillTx/>
                        <a:latin typeface="+mn-lt"/>
                        <a:ea typeface="+mn-ea"/>
                        <a:cs typeface="+mn-cs"/>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987815052"/>
                  </a:ext>
                </a:extLst>
              </a:tr>
              <a:tr h="228259">
                <a:tc vMerge="1">
                  <a:txBody>
                    <a:bodyPr/>
                    <a:lstStyle/>
                    <a:p>
                      <a:pPr marL="0" indent="0">
                        <a:spcBef>
                          <a:spcPts val="0"/>
                        </a:spcBef>
                        <a:buNone/>
                      </a:pPr>
                      <a:endParaRPr lang="en-US" sz="1000" b="1">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6350" algn="l" defTabSz="711200" rtl="0" eaLnBrk="1" fontAlgn="auto" latinLnBrk="0" hangingPunct="1">
                        <a:lnSpc>
                          <a:spcPct val="100000"/>
                        </a:lnSpc>
                        <a:spcBef>
                          <a:spcPts val="1200"/>
                        </a:spcBef>
                        <a:spcAft>
                          <a:spcPts val="0"/>
                        </a:spcAft>
                        <a:buClrTx/>
                        <a:buSzTx/>
                        <a:buFontTx/>
                        <a:buNone/>
                        <a:tabLst/>
                        <a:defRPr/>
                      </a:pPr>
                      <a:r>
                        <a:rPr lang="en-US" altLang="ko-KR" sz="900" b="1" i="0" u="none" strike="noStrike" kern="1200" baseline="0" err="1">
                          <a:solidFill>
                            <a:schemeClr val="tx1"/>
                          </a:solidFill>
                          <a:latin typeface="+mn-lt"/>
                          <a:ea typeface="+mn-ea"/>
                          <a:cs typeface="+mn-cs"/>
                        </a:rPr>
                        <a:t>NetGen</a:t>
                      </a:r>
                      <a:r>
                        <a:rPr lang="en-US" altLang="ko-KR" sz="900" b="1" i="0" u="none" strike="noStrike" kern="1200" baseline="0">
                          <a:solidFill>
                            <a:schemeClr val="tx1"/>
                          </a:solidFill>
                          <a:latin typeface="+mn-lt"/>
                          <a:ea typeface="+mn-ea"/>
                          <a:cs typeface="+mn-cs"/>
                        </a:rPr>
                        <a:t> energy data</a:t>
                      </a:r>
                      <a:endParaRPr kumimoji="0" lang="en-US" altLang="ko-KR" sz="900" b="1" i="0" u="none" strike="noStrike" kern="1200" cap="none" spc="0" normalizeH="0" baseline="0" noProof="0">
                        <a:ln>
                          <a:noFill/>
                        </a:ln>
                        <a:solidFill>
                          <a:schemeClr val="tx1"/>
                        </a:solidFill>
                        <a:effectLst/>
                        <a:uLnTx/>
                        <a:uFillTx/>
                        <a:latin typeface="+mn-lt"/>
                        <a:ea typeface="+mn-ea"/>
                        <a:cs typeface="+mn-cs"/>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marR="0" lvl="0" indent="6350" algn="l" defTabSz="711200" rtl="0" eaLnBrk="1" fontAlgn="auto" latinLnBrk="0" hangingPunct="1">
                        <a:lnSpc>
                          <a:spcPct val="100000"/>
                        </a:lnSpc>
                        <a:spcBef>
                          <a:spcPts val="1200"/>
                        </a:spcBef>
                        <a:spcAft>
                          <a:spcPts val="0"/>
                        </a:spcAft>
                        <a:buClrTx/>
                        <a:buSzTx/>
                        <a:buFontTx/>
                        <a:buNone/>
                        <a:tabLst/>
                        <a:defRPr/>
                      </a:pPr>
                      <a:r>
                        <a:rPr lang="en-US" altLang="ko-KR" sz="900" b="0" i="0" u="none" strike="noStrike" kern="1200" baseline="0">
                          <a:solidFill>
                            <a:schemeClr val="tx1"/>
                          </a:solidFill>
                          <a:latin typeface="+mn-lt"/>
                          <a:ea typeface="+mn-ea"/>
                          <a:cs typeface="+mn-cs"/>
                        </a:rPr>
                        <a:t>The data set consists of de-identified behind-the-meter consumption data for homes involved in the NextGen trial, including information on consumption, generation, and battery power</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274235953"/>
                  </a:ext>
                </a:extLst>
              </a:tr>
            </a:tbl>
          </a:graphicData>
        </a:graphic>
      </p:graphicFrame>
      <p:cxnSp>
        <p:nvCxnSpPr>
          <p:cNvPr id="19" name="btfpColumnHeaderBoxLine739433">
            <a:extLst>
              <a:ext uri="{FF2B5EF4-FFF2-40B4-BE49-F238E27FC236}">
                <a16:creationId xmlns:a16="http://schemas.microsoft.com/office/drawing/2014/main" id="{F498D86F-76E6-4384-0B9D-181AEB8CBE2D}"/>
              </a:ext>
            </a:extLst>
          </p:cNvPr>
          <p:cNvCxnSpPr>
            <a:cxnSpLocks/>
          </p:cNvCxnSpPr>
          <p:nvPr/>
        </p:nvCxnSpPr>
        <p:spPr bwMode="gray">
          <a:xfrm>
            <a:off x="330708" y="4512262"/>
            <a:ext cx="1153058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24" name="Table 23">
            <a:extLst>
              <a:ext uri="{FF2B5EF4-FFF2-40B4-BE49-F238E27FC236}">
                <a16:creationId xmlns:a16="http://schemas.microsoft.com/office/drawing/2014/main" id="{C8D92463-0A29-C85C-20D6-09D1CB3AA77D}"/>
              </a:ext>
            </a:extLst>
          </p:cNvPr>
          <p:cNvGraphicFramePr>
            <a:graphicFrameLocks noGrp="1"/>
          </p:cNvGraphicFramePr>
          <p:nvPr>
            <p:extLst>
              <p:ext uri="{D42A27DB-BD31-4B8C-83A1-F6EECF244321}">
                <p14:modId xmlns:p14="http://schemas.microsoft.com/office/powerpoint/2010/main" val="45806901"/>
              </p:ext>
            </p:extLst>
          </p:nvPr>
        </p:nvGraphicFramePr>
        <p:xfrm>
          <a:off x="1743585" y="4595170"/>
          <a:ext cx="10117198" cy="1747486"/>
        </p:xfrm>
        <a:graphic>
          <a:graphicData uri="http://schemas.openxmlformats.org/drawingml/2006/table">
            <a:tbl>
              <a:tblPr firstRow="1" bandRow="1">
                <a:tableStyleId>{2D5ABB26-0587-4C30-8999-92F81FD0307C}</a:tableStyleId>
              </a:tblPr>
              <a:tblGrid>
                <a:gridCol w="1031377">
                  <a:extLst>
                    <a:ext uri="{9D8B030D-6E8A-4147-A177-3AD203B41FA5}">
                      <a16:colId xmlns:a16="http://schemas.microsoft.com/office/drawing/2014/main" val="1209005246"/>
                    </a:ext>
                  </a:extLst>
                </a:gridCol>
                <a:gridCol w="2331684">
                  <a:extLst>
                    <a:ext uri="{9D8B030D-6E8A-4147-A177-3AD203B41FA5}">
                      <a16:colId xmlns:a16="http://schemas.microsoft.com/office/drawing/2014/main" val="1110654787"/>
                    </a:ext>
                  </a:extLst>
                </a:gridCol>
                <a:gridCol w="6754137">
                  <a:extLst>
                    <a:ext uri="{9D8B030D-6E8A-4147-A177-3AD203B41FA5}">
                      <a16:colId xmlns:a16="http://schemas.microsoft.com/office/drawing/2014/main" val="2863399275"/>
                    </a:ext>
                  </a:extLst>
                </a:gridCol>
              </a:tblGrid>
              <a:tr h="329248">
                <a:tc rowSpan="2">
                  <a:txBody>
                    <a:bodyPr/>
                    <a:lstStyle/>
                    <a:p>
                      <a:pPr marL="0" indent="0">
                        <a:buNone/>
                      </a:pPr>
                      <a:r>
                        <a:rPr lang="en-US" sz="900" b="1">
                          <a:solidFill>
                            <a:schemeClr val="tx1"/>
                          </a:solidFill>
                          <a:latin typeface="+mn-lt"/>
                        </a:rPr>
                        <a:t>Pricing</a:t>
                      </a:r>
                    </a:p>
                  </a:txBody>
                  <a:tcPr>
                    <a:lnB w="6350" cap="flat" cmpd="sng" algn="ctr">
                      <a:solidFill>
                        <a:schemeClr val="tx1"/>
                      </a:solidFill>
                      <a:prstDash val="solid"/>
                      <a:round/>
                      <a:headEnd type="none" w="med" len="med"/>
                      <a:tailEnd type="none" w="med" len="med"/>
                    </a:lnB>
                  </a:tcPr>
                </a:tc>
                <a:tc>
                  <a:txBody>
                    <a:bodyPr/>
                    <a:lstStyle/>
                    <a:p>
                      <a:pPr marL="0" indent="0">
                        <a:buNone/>
                      </a:pPr>
                      <a:r>
                        <a:rPr lang="en-US" altLang="ko-KR" sz="900" b="1" i="0" u="none" strike="noStrike" kern="1200" baseline="0">
                          <a:solidFill>
                            <a:schemeClr val="tx1"/>
                          </a:solidFill>
                          <a:latin typeface="+mn-lt"/>
                          <a:ea typeface="+mn-ea"/>
                          <a:cs typeface="+mn-cs"/>
                        </a:rPr>
                        <a:t>Current pricing</a:t>
                      </a:r>
                    </a:p>
                  </a:txBody>
                  <a:tcP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F1F4F7"/>
                    </a:solidFill>
                  </a:tcPr>
                </a:tc>
                <a:tc>
                  <a:txBody>
                    <a:bodyPr/>
                    <a:lstStyle/>
                    <a:p>
                      <a:pPr>
                        <a:spcBef>
                          <a:spcPts val="0"/>
                        </a:spcBef>
                      </a:pPr>
                      <a:r>
                        <a:rPr lang="en-US" altLang="ko-KR" sz="900">
                          <a:latin typeface="+mn-lt"/>
                        </a:rPr>
                        <a:t>Customers are optimized against an existing retail price, assigned based on the customer class:</a:t>
                      </a:r>
                    </a:p>
                    <a:p>
                      <a:pPr lvl="1">
                        <a:spcBef>
                          <a:spcPts val="0"/>
                        </a:spcBef>
                      </a:pPr>
                      <a:r>
                        <a:rPr lang="en-US" altLang="ko-KR" sz="700" b="0" i="0" u="none" strike="noStrike" kern="1200" baseline="0">
                          <a:solidFill>
                            <a:schemeClr val="tx1"/>
                          </a:solidFill>
                          <a:latin typeface="+mn-lt"/>
                          <a:ea typeface="+mn-ea"/>
                          <a:cs typeface="+mn-cs"/>
                        </a:rPr>
                        <a:t>Houses are assigned the “</a:t>
                      </a:r>
                      <a:r>
                        <a:rPr lang="en-US" altLang="ko-KR" sz="700" b="0" i="0" u="none" strike="noStrike" kern="1200" baseline="0" err="1">
                          <a:solidFill>
                            <a:schemeClr val="tx1"/>
                          </a:solidFill>
                          <a:latin typeface="+mn-lt"/>
                          <a:ea typeface="+mn-ea"/>
                          <a:cs typeface="+mn-cs"/>
                        </a:rPr>
                        <a:t>ActewAGL</a:t>
                      </a:r>
                      <a:r>
                        <a:rPr lang="en-US" altLang="ko-KR" sz="700" b="0" i="0" u="none" strike="noStrike" kern="1200" baseline="0">
                          <a:solidFill>
                            <a:schemeClr val="tx1"/>
                          </a:solidFill>
                          <a:latin typeface="+mn-lt"/>
                          <a:ea typeface="+mn-ea"/>
                          <a:cs typeface="+mn-cs"/>
                        </a:rPr>
                        <a:t> Home Time of Use” tariff</a:t>
                      </a:r>
                    </a:p>
                    <a:p>
                      <a:pPr lvl="1">
                        <a:spcBef>
                          <a:spcPts val="0"/>
                        </a:spcBef>
                      </a:pPr>
                      <a:r>
                        <a:rPr lang="en-US" altLang="ko-KR" sz="700" b="0" i="0" u="none" strike="noStrike" kern="1200" baseline="0">
                          <a:solidFill>
                            <a:schemeClr val="tx1"/>
                          </a:solidFill>
                          <a:latin typeface="+mn-lt"/>
                          <a:ea typeface="+mn-ea"/>
                          <a:cs typeface="+mn-cs"/>
                        </a:rPr>
                        <a:t>Offices are assigned the “</a:t>
                      </a:r>
                      <a:r>
                        <a:rPr lang="en-US" altLang="ko-KR" sz="700" b="0" i="0" u="none" strike="noStrike" kern="1200" baseline="0" err="1">
                          <a:solidFill>
                            <a:schemeClr val="tx1"/>
                          </a:solidFill>
                          <a:latin typeface="+mn-lt"/>
                          <a:ea typeface="+mn-ea"/>
                          <a:cs typeface="+mn-cs"/>
                        </a:rPr>
                        <a:t>ActewAGL</a:t>
                      </a:r>
                      <a:r>
                        <a:rPr lang="en-US" altLang="ko-KR" sz="700" b="0" i="0" u="none" strike="noStrike" kern="1200" baseline="0">
                          <a:solidFill>
                            <a:schemeClr val="tx1"/>
                          </a:solidFill>
                          <a:latin typeface="+mn-lt"/>
                          <a:ea typeface="+mn-ea"/>
                          <a:cs typeface="+mn-cs"/>
                        </a:rPr>
                        <a:t> LV TOU demand” tariff</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1093161297"/>
                  </a:ext>
                </a:extLst>
              </a:tr>
              <a:tr h="340223">
                <a:tc vMerge="1">
                  <a:txBody>
                    <a:bodyPr/>
                    <a:lstStyle/>
                    <a:p>
                      <a:pPr marL="0" indent="0">
                        <a:buNone/>
                      </a:pPr>
                      <a:endParaRPr lang="en-US" sz="1000" b="1">
                        <a:solidFill>
                          <a:schemeClr val="tx1"/>
                        </a:solidFill>
                      </a:endParaRP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en-US" altLang="ko-KR" sz="900" b="1" i="0" u="none" strike="noStrike" kern="1200" baseline="0">
                          <a:solidFill>
                            <a:schemeClr val="tx1"/>
                          </a:solidFill>
                          <a:latin typeface="+mn-lt"/>
                          <a:ea typeface="+mn-ea"/>
                          <a:cs typeface="+mn-cs"/>
                        </a:rPr>
                        <a:t>Dynamic pricing</a:t>
                      </a:r>
                      <a:endParaRPr kumimoji="0" lang="en-US" sz="900" b="0" i="0" u="none" strike="noStrike" kern="1200" cap="none" spc="0" normalizeH="0" baseline="0" noProof="0">
                        <a:ln>
                          <a:noFill/>
                        </a:ln>
                        <a:solidFill>
                          <a:schemeClr val="tx1"/>
                        </a:solidFill>
                        <a:effectLst/>
                        <a:uLnTx/>
                        <a:uFillTx/>
                        <a:latin typeface="+mn-lt"/>
                        <a:ea typeface="+mn-ea"/>
                        <a:cs typeface="+mn-cs"/>
                      </a:endParaRPr>
                    </a:p>
                  </a:txBody>
                  <a:tcP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a:spcBef>
                          <a:spcPts val="0"/>
                        </a:spcBef>
                      </a:pPr>
                      <a:r>
                        <a:rPr lang="en-US" altLang="ko-KR" sz="900">
                          <a:latin typeface="+mn-lt"/>
                        </a:rPr>
                        <a:t>Dynamic pricing builds a price signal that reveals the underlying nature of price drivers. It is split into two components:</a:t>
                      </a:r>
                    </a:p>
                    <a:p>
                      <a:pPr marL="355600" marR="0" lvl="1" indent="-177800" algn="l" defTabSz="711200" rtl="0" eaLnBrk="1" fontAlgn="auto" latinLnBrk="0" hangingPunct="1">
                        <a:lnSpc>
                          <a:spcPct val="100000"/>
                        </a:lnSpc>
                        <a:spcBef>
                          <a:spcPts val="0"/>
                        </a:spcBef>
                        <a:spcAft>
                          <a:spcPts val="0"/>
                        </a:spcAft>
                        <a:buClrTx/>
                        <a:buSzTx/>
                        <a:buFontTx/>
                        <a:buChar char="–"/>
                        <a:tabLst/>
                        <a:defRPr/>
                      </a:pPr>
                      <a:r>
                        <a:rPr kumimoji="0" lang="en-US" altLang="ko-KR" sz="700" b="0" i="0" u="none" strike="noStrike" kern="1200" cap="none" spc="0" normalizeH="0" baseline="0" noProof="0">
                          <a:ln>
                            <a:noFill/>
                          </a:ln>
                          <a:solidFill>
                            <a:schemeClr val="tx1"/>
                          </a:solidFill>
                          <a:effectLst/>
                          <a:uLnTx/>
                          <a:uFillTx/>
                          <a:latin typeface="+mn-lt"/>
                          <a:ea typeface="+mn-ea"/>
                          <a:cs typeface="+mn-cs"/>
                        </a:rPr>
                        <a:t>A network price, based on the EVO energy “smart battery” tariff</a:t>
                      </a:r>
                    </a:p>
                    <a:p>
                      <a:pPr marL="355600" marR="0" lvl="1" indent="-177800" algn="l" defTabSz="711200" rtl="0" eaLnBrk="1" fontAlgn="auto" latinLnBrk="0" hangingPunct="1">
                        <a:lnSpc>
                          <a:spcPct val="100000"/>
                        </a:lnSpc>
                        <a:spcBef>
                          <a:spcPts val="0"/>
                        </a:spcBef>
                        <a:spcAft>
                          <a:spcPts val="0"/>
                        </a:spcAft>
                        <a:buClrTx/>
                        <a:buSzTx/>
                        <a:buFontTx/>
                        <a:buChar char="–"/>
                        <a:tabLst/>
                        <a:defRPr/>
                      </a:pPr>
                      <a:r>
                        <a:rPr kumimoji="0" lang="en-US" sz="700" b="0" i="0" u="none" strike="noStrike" kern="1200" cap="none" spc="0" normalizeH="0" baseline="0" noProof="0">
                          <a:ln>
                            <a:noFill/>
                          </a:ln>
                          <a:solidFill>
                            <a:schemeClr val="tx1"/>
                          </a:solidFill>
                          <a:effectLst/>
                          <a:uLnTx/>
                          <a:uFillTx/>
                          <a:latin typeface="+mn-lt"/>
                          <a:ea typeface="+mn-ea"/>
                          <a:cs typeface="+mn-cs"/>
                        </a:rPr>
                        <a:t>A market price which is directly passed through for consumption, scaled to 90% for feed-in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3105080875"/>
                  </a:ext>
                </a:extLst>
              </a:tr>
              <a:tr h="263399">
                <a:tc rowSpan="3">
                  <a:txBody>
                    <a:bodyPr/>
                    <a:lstStyle/>
                    <a:p>
                      <a:pPr marL="0" indent="0">
                        <a:spcBef>
                          <a:spcPts val="0"/>
                        </a:spcBef>
                        <a:buNone/>
                      </a:pPr>
                      <a:r>
                        <a:rPr lang="en-US" sz="900" b="1">
                          <a:solidFill>
                            <a:schemeClr val="tx1"/>
                          </a:solidFill>
                          <a:latin typeface="+mn-lt"/>
                        </a:rPr>
                        <a:t>Conservatism</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buNone/>
                      </a:pPr>
                      <a:r>
                        <a:rPr lang="en-US" altLang="ko-KR" sz="900" b="1" i="0" u="none" strike="noStrike" kern="1200" baseline="0">
                          <a:solidFill>
                            <a:schemeClr val="tx1"/>
                          </a:solidFill>
                          <a:latin typeface="+mn-lt"/>
                          <a:ea typeface="+mn-ea"/>
                          <a:cs typeface="+mn-cs"/>
                        </a:rPr>
                        <a:t>None </a:t>
                      </a:r>
                      <a:r>
                        <a:rPr lang="en-US" altLang="ko-KR" sz="900" b="0" i="0" u="none" strike="noStrike" kern="1200" baseline="0">
                          <a:solidFill>
                            <a:schemeClr val="tx1"/>
                          </a:solidFill>
                          <a:latin typeface="+mn-lt"/>
                          <a:ea typeface="+mn-ea"/>
                          <a:cs typeface="+mn-cs"/>
                        </a:rPr>
                        <a:t>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indent="0">
                        <a:buNone/>
                      </a:pPr>
                      <a:r>
                        <a:rPr lang="en-US" altLang="ko-KR" sz="900" b="0" i="0" u="none" strike="noStrike" baseline="0">
                          <a:solidFill>
                            <a:srgbClr val="000000"/>
                          </a:solidFill>
                          <a:latin typeface="+mn-lt"/>
                        </a:rPr>
                        <a:t>The optimizer charges vehicles for planned trips or when necessary to achieve the optimization target. Unless otherwise specified with a conservation level, all results assume free battery use.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987815052"/>
                  </a:ext>
                </a:extLst>
              </a:tr>
              <a:tr h="164624">
                <a:tc vMerge="1">
                  <a:txBody>
                    <a:bodyPr/>
                    <a:lstStyle/>
                    <a:p>
                      <a:pPr marL="0" indent="0">
                        <a:spcBef>
                          <a:spcPts val="0"/>
                        </a:spcBef>
                        <a:buNone/>
                      </a:pPr>
                      <a:endParaRPr lang="en-US" sz="1000" b="1">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6350" algn="l" defTabSz="711200" rtl="0" eaLnBrk="1" fontAlgn="auto" latinLnBrk="0" hangingPunct="1">
                        <a:lnSpc>
                          <a:spcPct val="100000"/>
                        </a:lnSpc>
                        <a:spcBef>
                          <a:spcPts val="1200"/>
                        </a:spcBef>
                        <a:spcAft>
                          <a:spcPts val="0"/>
                        </a:spcAft>
                        <a:buClrTx/>
                        <a:buSzTx/>
                        <a:buFontTx/>
                        <a:buNone/>
                        <a:tabLst/>
                        <a:defRPr/>
                      </a:pPr>
                      <a:r>
                        <a:rPr lang="en-US" altLang="ko-KR" sz="900" b="1" i="0" u="none" strike="noStrike" kern="1200" baseline="0">
                          <a:solidFill>
                            <a:schemeClr val="tx1"/>
                          </a:solidFill>
                          <a:latin typeface="+mn-lt"/>
                          <a:ea typeface="+mn-ea"/>
                          <a:cs typeface="+mn-cs"/>
                        </a:rPr>
                        <a:t>50%</a:t>
                      </a:r>
                      <a:endParaRPr lang="en-US" sz="900" b="1">
                        <a:solidFill>
                          <a:schemeClr val="tx1"/>
                        </a:solidFill>
                        <a:latin typeface="+mn-lt"/>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indent="0">
                        <a:buNone/>
                      </a:pPr>
                      <a:r>
                        <a:rPr lang="en-US" altLang="ko-KR" sz="900" b="0" i="0" u="none" strike="noStrike" baseline="0">
                          <a:solidFill>
                            <a:srgbClr val="000000"/>
                          </a:solidFill>
                          <a:latin typeface="+mn-lt"/>
                        </a:rPr>
                        <a:t>50% of the battery’s capacity reserved for driving, which is equivalent to approximately 135 km range in a 40 kWh Nissan Leaf</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2274235953"/>
                  </a:ext>
                </a:extLst>
              </a:tr>
              <a:tr h="269206">
                <a:tc vMerge="1">
                  <a:txBody>
                    <a:bodyPr/>
                    <a:lstStyle/>
                    <a:p>
                      <a:pPr marL="0" indent="0">
                        <a:spcBef>
                          <a:spcPts val="0"/>
                        </a:spcBef>
                        <a:buNone/>
                      </a:pPr>
                      <a:endParaRPr lang="en-US" sz="900" b="1">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6350" algn="l" defTabSz="711200" rtl="0" eaLnBrk="1" fontAlgn="auto" latinLnBrk="0" hangingPunct="1">
                        <a:lnSpc>
                          <a:spcPct val="100000"/>
                        </a:lnSpc>
                        <a:spcBef>
                          <a:spcPts val="1200"/>
                        </a:spcBef>
                        <a:spcAft>
                          <a:spcPts val="0"/>
                        </a:spcAft>
                        <a:buClrTx/>
                        <a:buSzTx/>
                        <a:buFontTx/>
                        <a:buNone/>
                        <a:tabLst/>
                        <a:defRPr/>
                      </a:pPr>
                      <a:r>
                        <a:rPr lang="en-US" sz="900" b="1">
                          <a:solidFill>
                            <a:schemeClr val="tx1"/>
                          </a:solidFill>
                          <a:latin typeface="+mn-lt"/>
                        </a:rPr>
                        <a:t>90%</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1F4F7"/>
                    </a:solidFill>
                  </a:tcPr>
                </a:tc>
                <a:tc>
                  <a:txBody>
                    <a:bodyPr/>
                    <a:lstStyle/>
                    <a:p>
                      <a:pPr marL="0" indent="0">
                        <a:buNone/>
                      </a:pPr>
                      <a:r>
                        <a:rPr lang="en-US" altLang="ko-KR" sz="900" b="0" i="0" u="none" strike="noStrike" baseline="0">
                          <a:solidFill>
                            <a:srgbClr val="000000"/>
                          </a:solidFill>
                          <a:latin typeface="+mn-lt"/>
                        </a:rPr>
                        <a:t>90% of the battery’s capacity reserved for driving, which is equivalent to approximately 243 km range in a 40 kWh Nissan Leaf</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8EE"/>
                    </a:solidFill>
                  </a:tcPr>
                </a:tc>
                <a:extLst>
                  <a:ext uri="{0D108BD9-81ED-4DB2-BD59-A6C34878D82A}">
                    <a16:rowId xmlns:a16="http://schemas.microsoft.com/office/drawing/2014/main" val="562381017"/>
                  </a:ext>
                </a:extLst>
              </a:tr>
            </a:tbl>
          </a:graphicData>
        </a:graphic>
      </p:graphicFrame>
      <p:sp>
        <p:nvSpPr>
          <p:cNvPr id="36" name="TextBox 35">
            <a:extLst>
              <a:ext uri="{FF2B5EF4-FFF2-40B4-BE49-F238E27FC236}">
                <a16:creationId xmlns:a16="http://schemas.microsoft.com/office/drawing/2014/main" id="{AF4E9C35-8A6E-D946-E0C3-44E7108942AF}"/>
              </a:ext>
            </a:extLst>
          </p:cNvPr>
          <p:cNvSpPr txBox="1"/>
          <p:nvPr/>
        </p:nvSpPr>
        <p:spPr bwMode="gray">
          <a:xfrm>
            <a:off x="329184" y="6421346"/>
            <a:ext cx="9481390" cy="369332"/>
          </a:xfrm>
          <a:prstGeom prst="rect">
            <a:avLst/>
          </a:prstGeom>
          <a:noFill/>
        </p:spPr>
        <p:txBody>
          <a:bodyPr wrap="square" lIns="0" tIns="0" rIns="0" bIns="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Australian Renewable Energy Agency</a:t>
            </a:r>
            <a:r>
              <a:rPr kumimoji="0" lang="en-US" sz="800" b="0" i="0" u="none" strike="noStrike" kern="1200" cap="none" spc="0" normalizeH="0" baseline="0" noProof="0" dirty="0">
                <a:ln>
                  <a:noFill/>
                </a:ln>
                <a:solidFill>
                  <a:srgbClr val="000000"/>
                </a:solidFill>
                <a:effectLst/>
                <a:uLnTx/>
                <a:uFillTx/>
                <a:latin typeface="Arial"/>
                <a:ea typeface="+mn-ea"/>
                <a:cs typeface="+mn-cs"/>
              </a:rPr>
              <a:t> (2022)</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a:t>
            </a:r>
            <a:r>
              <a:rPr lang="en-US" sz="800" dirty="0">
                <a:solidFill>
                  <a:srgbClr val="000000"/>
                </a:solidFill>
                <a:latin typeface="Arial"/>
              </a:rPr>
              <a:t>, </a:t>
            </a:r>
            <a:r>
              <a:rPr lang="en-US" sz="800" dirty="0" err="1">
                <a:solidFill>
                  <a:srgbClr val="000000"/>
                </a:solidFill>
                <a:latin typeface="Arial"/>
              </a:rPr>
              <a:t>Hyae</a:t>
            </a:r>
            <a:r>
              <a:rPr lang="en-US" sz="800" dirty="0">
                <a:solidFill>
                  <a:srgbClr val="000000"/>
                </a:solidFill>
                <a:latin typeface="Arial"/>
              </a:rPr>
              <a:t> Ryung Kim, and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Gernot Wagner</a:t>
            </a:r>
            <a:r>
              <a:rPr lang="en-US" sz="800" dirty="0">
                <a:solidFill>
                  <a:srgbClr val="000000"/>
                </a:solidFill>
                <a:latin typeface="Aria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20173002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54C61D-2A27-3E66-EF1E-563B82614858}"/>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C9301B3-BB1B-40BD-E380-C8050C7C6B24}"/>
              </a:ext>
            </a:extLst>
          </p:cNvPr>
          <p:cNvGraphicFramePr>
            <a:graphicFrameLocks noChangeAspect="1"/>
          </p:cNvGraphicFramePr>
          <p:nvPr>
            <p:custDataLst>
              <p:tags r:id="rId1"/>
            </p:custDataLst>
            <p:extLst>
              <p:ext uri="{D42A27DB-BD31-4B8C-83A1-F6EECF244321}">
                <p14:modId xmlns:p14="http://schemas.microsoft.com/office/powerpoint/2010/main" val="7321134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CC9301B3-BB1B-40BD-E380-C8050C7C6B24}"/>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2" name="Text Placeholder 10">
            <a:hlinkClick r:id="rId9" action="ppaction://hlinksldjump"/>
            <a:extLst>
              <a:ext uri="{FF2B5EF4-FFF2-40B4-BE49-F238E27FC236}">
                <a16:creationId xmlns:a16="http://schemas.microsoft.com/office/drawing/2014/main" id="{02F6BDDF-7EB0-389B-261E-5848E7D1A438}"/>
              </a:ext>
            </a:extLst>
          </p:cNvPr>
          <p:cNvSpPr txBox="1">
            <a:spLocks/>
          </p:cNvSpPr>
          <p:nvPr>
            <p:custDataLst>
              <p:tags r:id="rId2"/>
            </p:custDataLst>
          </p:nvPr>
        </p:nvSpPr>
        <p:spPr bwMode="auto">
          <a:xfrm>
            <a:off x="3632200" y="2413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Mobility energy storage – policy scan</a:t>
            </a:r>
          </a:p>
        </p:txBody>
      </p:sp>
      <p:sp>
        <p:nvSpPr>
          <p:cNvPr id="8" name="Text Placeholder 10">
            <a:hlinkClick r:id="rId10" action="ppaction://hlinksldjump"/>
            <a:extLst>
              <a:ext uri="{FF2B5EF4-FFF2-40B4-BE49-F238E27FC236}">
                <a16:creationId xmlns:a16="http://schemas.microsoft.com/office/drawing/2014/main" id="{3B892B73-3289-4911-4D08-A8C3DCD0AC62}"/>
              </a:ext>
            </a:extLst>
          </p:cNvPr>
          <p:cNvSpPr txBox="1">
            <a:spLocks/>
          </p:cNvSpPr>
          <p:nvPr>
            <p:custDataLst>
              <p:tags r:id="rId3"/>
            </p:custDataLst>
          </p:nvPr>
        </p:nvSpPr>
        <p:spPr bwMode="auto">
          <a:xfrm>
            <a:off x="3632200" y="2921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Utility energy storage – policy scan</a:t>
            </a:r>
          </a:p>
        </p:txBody>
      </p:sp>
      <p:sp>
        <p:nvSpPr>
          <p:cNvPr id="9" name="Text Placeholder 10">
            <a:hlinkClick r:id="rId11" action="ppaction://hlinksldjump"/>
            <a:extLst>
              <a:ext uri="{FF2B5EF4-FFF2-40B4-BE49-F238E27FC236}">
                <a16:creationId xmlns:a16="http://schemas.microsoft.com/office/drawing/2014/main" id="{A066EFED-01AC-9BC1-DA4E-DCCE9531F2DA}"/>
              </a:ext>
            </a:extLst>
          </p:cNvPr>
          <p:cNvSpPr txBox="1">
            <a:spLocks/>
          </p:cNvSpPr>
          <p:nvPr>
            <p:custDataLst>
              <p:tags r:id="rId4"/>
            </p:custDataLst>
          </p:nvPr>
        </p:nvSpPr>
        <p:spPr bwMode="auto">
          <a:xfrm>
            <a:off x="3632200" y="34290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solidFill>
                  <a:schemeClr val="bg1"/>
                </a:solidFill>
              </a:rPr>
              <a:t>Other supporting pages</a:t>
            </a:r>
          </a:p>
        </p:txBody>
      </p:sp>
      <p:sp>
        <p:nvSpPr>
          <p:cNvPr id="7" name="Text Placeholder 10">
            <a:extLst>
              <a:ext uri="{FF2B5EF4-FFF2-40B4-BE49-F238E27FC236}">
                <a16:creationId xmlns:a16="http://schemas.microsoft.com/office/drawing/2014/main" id="{DBBE04CF-8881-6287-4E35-25ACF4C4982F}"/>
              </a:ext>
            </a:extLst>
          </p:cNvPr>
          <p:cNvSpPr txBox="1">
            <a:spLocks/>
          </p:cNvSpPr>
          <p:nvPr>
            <p:custDataLst>
              <p:tags r:id="rId5"/>
            </p:custDataLst>
          </p:nvPr>
        </p:nvSpPr>
        <p:spPr bwMode="auto">
          <a:xfrm>
            <a:off x="3632200" y="39370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b="1">
                <a:solidFill>
                  <a:schemeClr val="bg1"/>
                </a:solidFill>
              </a:rPr>
              <a:t>Glossary</a:t>
            </a:r>
          </a:p>
        </p:txBody>
      </p:sp>
    </p:spTree>
    <p:extLst>
      <p:ext uri="{BB962C8B-B14F-4D97-AF65-F5344CB8AC3E}">
        <p14:creationId xmlns:p14="http://schemas.microsoft.com/office/powerpoint/2010/main" val="268809577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26C65B-B07A-FE10-95EC-8C8E5335C998}"/>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409130C-03B4-356A-4B92-CEC411816A50}"/>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409130C-03B4-356A-4B92-CEC411816A50}"/>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E8E6A3E-881A-25DB-BD13-6F7B21FB330B}"/>
              </a:ext>
            </a:extLst>
          </p:cNvPr>
          <p:cNvSpPr>
            <a:spLocks noGrp="1"/>
          </p:cNvSpPr>
          <p:nvPr>
            <p:ph type="title"/>
          </p:nvPr>
        </p:nvSpPr>
        <p:spPr/>
        <p:txBody>
          <a:bodyPr vert="horz"/>
          <a:lstStyle/>
          <a:p>
            <a:r>
              <a:rPr lang="en-US"/>
              <a:t>Glossary</a:t>
            </a:r>
          </a:p>
        </p:txBody>
      </p:sp>
      <p:graphicFrame>
        <p:nvGraphicFramePr>
          <p:cNvPr id="2" name="Table 4">
            <a:extLst>
              <a:ext uri="{FF2B5EF4-FFF2-40B4-BE49-F238E27FC236}">
                <a16:creationId xmlns:a16="http://schemas.microsoft.com/office/drawing/2014/main" id="{7F92B497-ABCC-EAFE-A164-EFADE315E9E7}"/>
              </a:ext>
            </a:extLst>
          </p:cNvPr>
          <p:cNvGraphicFramePr>
            <a:graphicFrameLocks noGrp="1"/>
          </p:cNvGraphicFramePr>
          <p:nvPr>
            <p:extLst>
              <p:ext uri="{D42A27DB-BD31-4B8C-83A1-F6EECF244321}">
                <p14:modId xmlns:p14="http://schemas.microsoft.com/office/powerpoint/2010/main" val="445984444"/>
              </p:ext>
            </p:extLst>
          </p:nvPr>
        </p:nvGraphicFramePr>
        <p:xfrm>
          <a:off x="418641" y="1090670"/>
          <a:ext cx="11165421" cy="5486400"/>
        </p:xfrm>
        <a:graphic>
          <a:graphicData uri="http://schemas.openxmlformats.org/drawingml/2006/table">
            <a:tbl>
              <a:tblPr firstRow="1" bandRow="1">
                <a:tableStyleId>{2D5ABB26-0587-4C30-8999-92F81FD0307C}</a:tableStyleId>
              </a:tblPr>
              <a:tblGrid>
                <a:gridCol w="1097280">
                  <a:extLst>
                    <a:ext uri="{9D8B030D-6E8A-4147-A177-3AD203B41FA5}">
                      <a16:colId xmlns:a16="http://schemas.microsoft.com/office/drawing/2014/main" val="2463148823"/>
                    </a:ext>
                  </a:extLst>
                </a:gridCol>
                <a:gridCol w="4480560">
                  <a:extLst>
                    <a:ext uri="{9D8B030D-6E8A-4147-A177-3AD203B41FA5}">
                      <a16:colId xmlns:a16="http://schemas.microsoft.com/office/drawing/2014/main" val="1644669232"/>
                    </a:ext>
                  </a:extLst>
                </a:gridCol>
                <a:gridCol w="1097280">
                  <a:extLst>
                    <a:ext uri="{9D8B030D-6E8A-4147-A177-3AD203B41FA5}">
                      <a16:colId xmlns:a16="http://schemas.microsoft.com/office/drawing/2014/main" val="4207760392"/>
                    </a:ext>
                  </a:extLst>
                </a:gridCol>
                <a:gridCol w="4490301">
                  <a:extLst>
                    <a:ext uri="{9D8B030D-6E8A-4147-A177-3AD203B41FA5}">
                      <a16:colId xmlns:a16="http://schemas.microsoft.com/office/drawing/2014/main" val="2983151787"/>
                    </a:ext>
                  </a:extLst>
                </a:gridCol>
              </a:tblGrid>
              <a:tr h="274320">
                <a:tc>
                  <a:txBody>
                    <a:bodyPr/>
                    <a:lstStyle/>
                    <a:p>
                      <a:pPr marL="0" indent="0" algn="l" fontAlgn="t">
                        <a:spcBef>
                          <a:spcPts val="0"/>
                        </a:spcBef>
                        <a:buFontTx/>
                        <a:buNone/>
                      </a:pPr>
                      <a:r>
                        <a:rPr lang="en-US" sz="1200" b="1" i="0" u="none" strike="noStrike">
                          <a:solidFill>
                            <a:srgbClr val="000000"/>
                          </a:solidFill>
                          <a:effectLst/>
                          <a:latin typeface="+mn-lt"/>
                        </a:rPr>
                        <a:t>ACC</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Advanced chemistry cell</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DER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Distributed energy resources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91916461"/>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AEI</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American Energy Innovations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DISCOM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Distribution companies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70493337"/>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APS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Announced Pledges Scenario</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DOE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Department of Energy</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2038780"/>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BASF</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err="1">
                          <a:solidFill>
                            <a:srgbClr val="000000"/>
                          </a:solidFill>
                          <a:effectLst/>
                          <a:latin typeface="+mn-lt"/>
                        </a:rPr>
                        <a:t>Badische</a:t>
                      </a:r>
                      <a:r>
                        <a:rPr lang="en-US" sz="1200" b="0" i="0" u="none" strike="noStrike">
                          <a:solidFill>
                            <a:srgbClr val="000000"/>
                          </a:solidFill>
                          <a:effectLst/>
                          <a:latin typeface="+mn-lt"/>
                        </a:rPr>
                        <a:t> </a:t>
                      </a:r>
                      <a:r>
                        <a:rPr lang="en-US" sz="1200" b="0" i="0" u="none" strike="noStrike" err="1">
                          <a:solidFill>
                            <a:srgbClr val="000000"/>
                          </a:solidFill>
                          <a:effectLst/>
                          <a:latin typeface="+mn-lt"/>
                        </a:rPr>
                        <a:t>Anilin</a:t>
                      </a:r>
                      <a:r>
                        <a:rPr lang="en-US" sz="1200" b="0" i="0" u="none" strike="noStrike">
                          <a:solidFill>
                            <a:srgbClr val="000000"/>
                          </a:solidFill>
                          <a:effectLst/>
                          <a:latin typeface="+mn-lt"/>
                        </a:rPr>
                        <a:t>- und </a:t>
                      </a:r>
                      <a:r>
                        <a:rPr lang="en-US" sz="1200" b="0" i="0" u="none" strike="noStrike" err="1">
                          <a:solidFill>
                            <a:srgbClr val="000000"/>
                          </a:solidFill>
                          <a:effectLst/>
                          <a:latin typeface="+mn-lt"/>
                        </a:rPr>
                        <a:t>Sodafabrik</a:t>
                      </a:r>
                      <a:endParaRPr lang="en-US" sz="1200" b="0" i="0" u="none" strike="noStrike">
                        <a:solidFill>
                          <a:srgbClr val="000000"/>
                        </a:solidFill>
                        <a:effectLst/>
                        <a:latin typeface="+mn-lt"/>
                      </a:endParaRP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DRC</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Democratic Republic of the Congo</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66109759"/>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BESS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Battery energy storage system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E2E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End to end</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2250372"/>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BEV</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Battery electric vehicles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t">
                        <a:buFontTx/>
                        <a:buNone/>
                      </a:pPr>
                      <a:r>
                        <a:rPr lang="en-US" sz="1200" b="1" i="0" u="none" strike="noStrike">
                          <a:solidFill>
                            <a:srgbClr val="000000"/>
                          </a:solidFill>
                          <a:effectLst/>
                          <a:latin typeface="+mn-lt"/>
                        </a:rPr>
                        <a:t>EPR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Extended producer responsibility</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4672454"/>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BM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Black mass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1" i="0" u="none" strike="noStrike">
                          <a:solidFill>
                            <a:srgbClr val="000000"/>
                          </a:solidFill>
                          <a:effectLst/>
                          <a:latin typeface="+mn-lt"/>
                        </a:rPr>
                        <a:t>ESO</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Energy storage obligation</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29576034"/>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BNEF</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Bloomberg New Energy Finance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ESS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Energy storage system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57903734"/>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BoS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Balance of system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ETS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Economic Transition Scenario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15092793"/>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BTM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Behind the meter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EU</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European Union</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10035314"/>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CAES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Compressed air energy storage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EV</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Electric vehicles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44778384"/>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CAFC</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Corporate average fuel consumption</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FAME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Faster Adoption and Manufacturing of (Hybrid &amp;) Electric Vehicles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44647645"/>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CAGR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Compound annual growth rate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FCEV</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Fuel cell electric vehicles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63315790"/>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CAISO</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California's Independent System Operator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FCH</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Fuel cell hydrogen</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78279360"/>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CAM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Cathode active material</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FERC</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Federal Energy Regulation Commission</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4504557"/>
                  </a:ext>
                </a:extLst>
              </a:tr>
              <a:tr h="274320">
                <a:tc>
                  <a:txBody>
                    <a:bodyPr/>
                    <a:lstStyle/>
                    <a:p>
                      <a:pPr marL="0" indent="0" algn="l" fontAlgn="t">
                        <a:spcBef>
                          <a:spcPts val="0"/>
                        </a:spcBef>
                        <a:buFontTx/>
                        <a:buNone/>
                      </a:pPr>
                      <a:r>
                        <a:rPr lang="en-US" sz="1200" b="1" i="0" u="none" strike="noStrike" err="1">
                          <a:solidFill>
                            <a:srgbClr val="000000"/>
                          </a:solidFill>
                          <a:effectLst/>
                          <a:latin typeface="+mn-lt"/>
                        </a:rPr>
                        <a:t>CapEx</a:t>
                      </a:r>
                      <a:endParaRPr lang="en-US" sz="1200" b="1" i="0" u="none" strike="noStrike">
                        <a:solidFill>
                          <a:srgbClr val="000000"/>
                        </a:solidFill>
                        <a:effectLst/>
                        <a:latin typeface="+mn-lt"/>
                      </a:endParaRP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Capital expenditure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FIT</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Feed-in tariff</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0776146"/>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CATL</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Contemporary Amperex Technology Co. Ltd. </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FTM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In front of the meter</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8871971"/>
                  </a:ext>
                </a:extLst>
              </a:tr>
              <a:tr h="274320">
                <a:tc>
                  <a:txBody>
                    <a:bodyPr/>
                    <a:lstStyle/>
                    <a:p>
                      <a:pPr marL="0" indent="0" algn="l" rtl="0" fontAlgn="t">
                        <a:spcBef>
                          <a:spcPts val="0"/>
                        </a:spcBef>
                        <a:buFontTx/>
                        <a:buNone/>
                      </a:pPr>
                      <a:r>
                        <a:rPr lang="en-US" sz="1200" b="1" i="0" u="none" strike="noStrike">
                          <a:solidFill>
                            <a:srgbClr val="000000"/>
                          </a:solidFill>
                          <a:effectLst/>
                          <a:latin typeface="+mn-lt"/>
                        </a:rPr>
                        <a:t>CCS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spcBef>
                          <a:spcPts val="0"/>
                        </a:spcBef>
                        <a:buFontTx/>
                        <a:buNone/>
                      </a:pPr>
                      <a:r>
                        <a:rPr lang="en-US" sz="1200" b="0" i="0" u="none" strike="noStrike">
                          <a:solidFill>
                            <a:srgbClr val="000000"/>
                          </a:solidFill>
                          <a:effectLst/>
                          <a:latin typeface="+mn-lt"/>
                        </a:rPr>
                        <a:t>Carbon capture and storage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G2V</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Grid-to-vehicle</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89445104"/>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CPI</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Consumer price index</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GEAPP</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Global Energy Alliance for People and Planet</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82591771"/>
                  </a:ext>
                </a:extLst>
              </a:tr>
              <a:tr h="274320">
                <a:tc>
                  <a:txBody>
                    <a:bodyPr/>
                    <a:lstStyle/>
                    <a:p>
                      <a:pPr marL="0" indent="0" algn="l" fontAlgn="t">
                        <a:spcBef>
                          <a:spcPts val="0"/>
                        </a:spcBef>
                        <a:buFontTx/>
                        <a:buNone/>
                      </a:pPr>
                      <a:r>
                        <a:rPr lang="en-US" sz="1200" b="1" i="0" u="none" strike="noStrike">
                          <a:solidFill>
                            <a:srgbClr val="000000"/>
                          </a:solidFill>
                          <a:effectLst/>
                          <a:latin typeface="+mn-lt"/>
                        </a:rPr>
                        <a:t>DAM</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spcBef>
                          <a:spcPts val="0"/>
                        </a:spcBef>
                        <a:buFontTx/>
                        <a:buNone/>
                      </a:pPr>
                      <a:r>
                        <a:rPr lang="en-US" sz="1200" b="0" i="0" u="none" strike="noStrike">
                          <a:solidFill>
                            <a:srgbClr val="000000"/>
                          </a:solidFill>
                          <a:effectLst/>
                          <a:latin typeface="+mn-lt"/>
                        </a:rPr>
                        <a:t>Day-ahead market</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GHG</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Greenhouse gas emissions</a:t>
                      </a:r>
                    </a:p>
                  </a:txBody>
                  <a:tcPr marL="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49424770"/>
                  </a:ext>
                </a:extLst>
              </a:tr>
            </a:tbl>
          </a:graphicData>
        </a:graphic>
      </p:graphicFrame>
    </p:spTree>
    <p:extLst>
      <p:ext uri="{BB962C8B-B14F-4D97-AF65-F5344CB8AC3E}">
        <p14:creationId xmlns:p14="http://schemas.microsoft.com/office/powerpoint/2010/main" val="302305991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EF6559-1A21-48B4-CFCD-26749133AB8B}"/>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616174A7-CFCB-5A45-ABC2-1BFC4D71F4BF}"/>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616174A7-CFCB-5A45-ABC2-1BFC4D71F4B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7AD23A6-3190-72AB-DA53-5E04B06A84B7}"/>
              </a:ext>
            </a:extLst>
          </p:cNvPr>
          <p:cNvSpPr>
            <a:spLocks noGrp="1"/>
          </p:cNvSpPr>
          <p:nvPr>
            <p:ph type="title"/>
          </p:nvPr>
        </p:nvSpPr>
        <p:spPr/>
        <p:txBody>
          <a:bodyPr vert="horz"/>
          <a:lstStyle/>
          <a:p>
            <a:r>
              <a:rPr lang="en-US"/>
              <a:t>Glossary</a:t>
            </a:r>
          </a:p>
        </p:txBody>
      </p:sp>
      <p:graphicFrame>
        <p:nvGraphicFramePr>
          <p:cNvPr id="2" name="Table 4">
            <a:extLst>
              <a:ext uri="{FF2B5EF4-FFF2-40B4-BE49-F238E27FC236}">
                <a16:creationId xmlns:a16="http://schemas.microsoft.com/office/drawing/2014/main" id="{5AEDA605-BD9C-D554-96E1-9667A4A7DD9E}"/>
              </a:ext>
            </a:extLst>
          </p:cNvPr>
          <p:cNvGraphicFramePr>
            <a:graphicFrameLocks noGrp="1"/>
          </p:cNvGraphicFramePr>
          <p:nvPr>
            <p:extLst>
              <p:ext uri="{D42A27DB-BD31-4B8C-83A1-F6EECF244321}">
                <p14:modId xmlns:p14="http://schemas.microsoft.com/office/powerpoint/2010/main" val="897884470"/>
              </p:ext>
            </p:extLst>
          </p:nvPr>
        </p:nvGraphicFramePr>
        <p:xfrm>
          <a:off x="418641" y="1090670"/>
          <a:ext cx="11165421" cy="5486400"/>
        </p:xfrm>
        <a:graphic>
          <a:graphicData uri="http://schemas.openxmlformats.org/drawingml/2006/table">
            <a:tbl>
              <a:tblPr firstRow="1" bandRow="1">
                <a:tableStyleId>{2D5ABB26-0587-4C30-8999-92F81FD0307C}</a:tableStyleId>
              </a:tblPr>
              <a:tblGrid>
                <a:gridCol w="1097280">
                  <a:extLst>
                    <a:ext uri="{9D8B030D-6E8A-4147-A177-3AD203B41FA5}">
                      <a16:colId xmlns:a16="http://schemas.microsoft.com/office/drawing/2014/main" val="2463148823"/>
                    </a:ext>
                  </a:extLst>
                </a:gridCol>
                <a:gridCol w="4480560">
                  <a:extLst>
                    <a:ext uri="{9D8B030D-6E8A-4147-A177-3AD203B41FA5}">
                      <a16:colId xmlns:a16="http://schemas.microsoft.com/office/drawing/2014/main" val="1644669232"/>
                    </a:ext>
                  </a:extLst>
                </a:gridCol>
                <a:gridCol w="1097280">
                  <a:extLst>
                    <a:ext uri="{9D8B030D-6E8A-4147-A177-3AD203B41FA5}">
                      <a16:colId xmlns:a16="http://schemas.microsoft.com/office/drawing/2014/main" val="4207760392"/>
                    </a:ext>
                  </a:extLst>
                </a:gridCol>
                <a:gridCol w="4490301">
                  <a:extLst>
                    <a:ext uri="{9D8B030D-6E8A-4147-A177-3AD203B41FA5}">
                      <a16:colId xmlns:a16="http://schemas.microsoft.com/office/drawing/2014/main" val="2983151787"/>
                    </a:ext>
                  </a:extLst>
                </a:gridCol>
              </a:tblGrid>
              <a:tr h="274320">
                <a:tc>
                  <a:txBody>
                    <a:bodyPr/>
                    <a:lstStyle/>
                    <a:p>
                      <a:pPr marL="0" indent="0" algn="l" rtl="0" fontAlgn="t">
                        <a:buFontTx/>
                        <a:buNone/>
                      </a:pPr>
                      <a:r>
                        <a:rPr lang="en-US" sz="1200" b="1" i="0" u="none" strike="noStrike" dirty="0">
                          <a:solidFill>
                            <a:srgbClr val="000000"/>
                          </a:solidFill>
                          <a:effectLst/>
                          <a:latin typeface="+mn-lt"/>
                        </a:rPr>
                        <a:t>NZE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Net Zero Emissions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SW</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Software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91916461"/>
                  </a:ext>
                </a:extLst>
              </a:tr>
              <a:tr h="274320">
                <a:tc>
                  <a:txBody>
                    <a:bodyPr/>
                    <a:lstStyle/>
                    <a:p>
                      <a:pPr marL="0" indent="0" algn="l" fontAlgn="t">
                        <a:buFontTx/>
                        <a:buNone/>
                      </a:pPr>
                      <a:r>
                        <a:rPr lang="en-US" sz="1200" b="1" i="0" u="none" strike="noStrike">
                          <a:solidFill>
                            <a:srgbClr val="000000"/>
                          </a:solidFill>
                          <a:effectLst/>
                          <a:latin typeface="+mn-lt"/>
                        </a:rPr>
                        <a:t>O&amp;M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Operations and maintenance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T&amp;D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Transmission and distribution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70493337"/>
                  </a:ext>
                </a:extLst>
              </a:tr>
              <a:tr h="274320">
                <a:tc>
                  <a:txBody>
                    <a:bodyPr/>
                    <a:lstStyle/>
                    <a:p>
                      <a:pPr marL="0" indent="0" algn="l" fontAlgn="t">
                        <a:buFontTx/>
                        <a:buNone/>
                      </a:pPr>
                      <a:r>
                        <a:rPr lang="en-US" sz="1200" b="1" i="0" u="none" strike="noStrike">
                          <a:solidFill>
                            <a:srgbClr val="000000"/>
                          </a:solidFill>
                          <a:effectLst/>
                          <a:latin typeface="+mn-lt"/>
                        </a:rPr>
                        <a:t>OEM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Original equipment manufacturer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TCO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dirty="0">
                          <a:solidFill>
                            <a:srgbClr val="000000"/>
                          </a:solidFill>
                          <a:effectLst/>
                          <a:latin typeface="+mn-lt"/>
                        </a:rPr>
                        <a:t>Total cost of ownership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2038780"/>
                  </a:ext>
                </a:extLst>
              </a:tr>
              <a:tr h="274320">
                <a:tc>
                  <a:txBody>
                    <a:bodyPr/>
                    <a:lstStyle/>
                    <a:p>
                      <a:pPr marL="0" indent="0" algn="l" fontAlgn="t">
                        <a:buFontTx/>
                        <a:buNone/>
                      </a:pPr>
                      <a:r>
                        <a:rPr lang="en-US" sz="1200" b="1" i="0" u="none" strike="noStrike">
                          <a:solidFill>
                            <a:srgbClr val="000000"/>
                          </a:solidFill>
                          <a:effectLst/>
                          <a:latin typeface="+mn-lt"/>
                        </a:rPr>
                        <a:t>p.a.</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Per annum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TCTF</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Temporary Crisis and Transition Framework</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66109759"/>
                  </a:ext>
                </a:extLst>
              </a:tr>
              <a:tr h="274320">
                <a:tc>
                  <a:txBody>
                    <a:bodyPr/>
                    <a:lstStyle/>
                    <a:p>
                      <a:pPr marL="0" indent="0" algn="l" fontAlgn="t">
                        <a:buFontTx/>
                        <a:buNone/>
                      </a:pPr>
                      <a:r>
                        <a:rPr lang="en-US" sz="1200" b="1" i="0" u="none" strike="noStrike">
                          <a:solidFill>
                            <a:srgbClr val="000000"/>
                          </a:solidFill>
                          <a:effectLst/>
                          <a:latin typeface="+mn-lt"/>
                        </a:rPr>
                        <a:t>PEV</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Plug-in electric vehicles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TEN-T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Trans-European Transport Network</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2250372"/>
                  </a:ext>
                </a:extLst>
              </a:tr>
              <a:tr h="274320">
                <a:tc>
                  <a:txBody>
                    <a:bodyPr/>
                    <a:lstStyle/>
                    <a:p>
                      <a:pPr marL="0" indent="0" algn="l" rtl="0" fontAlgn="t">
                        <a:buFontTx/>
                        <a:buNone/>
                      </a:pPr>
                      <a:r>
                        <a:rPr lang="en-US" sz="1200" b="1" i="0" u="none" strike="noStrike">
                          <a:solidFill>
                            <a:srgbClr val="000000"/>
                          </a:solidFill>
                          <a:effectLst/>
                          <a:latin typeface="+mn-lt"/>
                        </a:rPr>
                        <a:t>PHEV</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Plug-In hybrid electric vehicles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rtl="0" fontAlgn="t">
                        <a:buFontTx/>
                        <a:buNone/>
                      </a:pPr>
                      <a:r>
                        <a:rPr lang="en-US" sz="1200" b="1" i="0" u="none" strike="noStrike">
                          <a:solidFill>
                            <a:srgbClr val="000000"/>
                          </a:solidFill>
                          <a:effectLst/>
                          <a:latin typeface="+mn-lt"/>
                        </a:rPr>
                        <a:t>TES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Thermal energy storage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4672454"/>
                  </a:ext>
                </a:extLst>
              </a:tr>
              <a:tr h="274320">
                <a:tc>
                  <a:txBody>
                    <a:bodyPr/>
                    <a:lstStyle/>
                    <a:p>
                      <a:pPr marL="0" indent="0" algn="l" fontAlgn="t">
                        <a:buFontTx/>
                        <a:buNone/>
                      </a:pPr>
                      <a:r>
                        <a:rPr lang="en-US" sz="1200" b="1" i="0" u="none" strike="noStrike">
                          <a:solidFill>
                            <a:srgbClr val="000000"/>
                          </a:solidFill>
                          <a:effectLst/>
                          <a:latin typeface="+mn-lt"/>
                        </a:rPr>
                        <a:t>PLI</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Production Linked Incentive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TL fee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Transmission loss/levy fee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29576034"/>
                  </a:ext>
                </a:extLst>
              </a:tr>
              <a:tr h="274320">
                <a:tc>
                  <a:txBody>
                    <a:bodyPr/>
                    <a:lstStyle/>
                    <a:p>
                      <a:pPr marL="0" indent="0" algn="l" fontAlgn="t">
                        <a:buFontTx/>
                        <a:buNone/>
                      </a:pPr>
                      <a:r>
                        <a:rPr lang="en-US" sz="1200" b="1" i="0" u="none" strike="noStrike">
                          <a:solidFill>
                            <a:srgbClr val="000000"/>
                          </a:solidFill>
                          <a:effectLst/>
                          <a:latin typeface="+mn-lt"/>
                        </a:rPr>
                        <a:t>PNIEC</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Integrated National Energy and Climate Plan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TOU pricing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Time-of-use pricing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57903734"/>
                  </a:ext>
                </a:extLst>
              </a:tr>
              <a:tr h="274320">
                <a:tc>
                  <a:txBody>
                    <a:bodyPr/>
                    <a:lstStyle/>
                    <a:p>
                      <a:pPr marL="0" indent="0" algn="l" rtl="0" fontAlgn="t">
                        <a:buFontTx/>
                        <a:buNone/>
                      </a:pPr>
                      <a:r>
                        <a:rPr lang="en-US" sz="1200" b="1" i="0" u="none" strike="noStrike">
                          <a:solidFill>
                            <a:srgbClr val="000000"/>
                          </a:solidFill>
                          <a:effectLst/>
                          <a:latin typeface="+mn-lt"/>
                        </a:rPr>
                        <a:t>PSH</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Pumped storage hydropower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TWh</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Terawatt hour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15092793"/>
                  </a:ext>
                </a:extLst>
              </a:tr>
              <a:tr h="274320">
                <a:tc>
                  <a:txBody>
                    <a:bodyPr/>
                    <a:lstStyle/>
                    <a:p>
                      <a:pPr marL="0" indent="0" algn="l" fontAlgn="t">
                        <a:buFontTx/>
                        <a:buNone/>
                      </a:pPr>
                      <a:r>
                        <a:rPr lang="en-US" sz="1200" b="1" i="0" u="none" strike="noStrike">
                          <a:solidFill>
                            <a:srgbClr val="000000"/>
                          </a:solidFill>
                          <a:effectLst/>
                          <a:latin typeface="+mn-lt"/>
                        </a:rPr>
                        <a:t>PSP</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Pumped storage projects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1" i="0" u="none" strike="noStrike">
                          <a:solidFill>
                            <a:srgbClr val="000000"/>
                          </a:solidFill>
                          <a:effectLst/>
                          <a:latin typeface="+mn-lt"/>
                        </a:rPr>
                        <a:t>V2G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Vehicle-to-grid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10035314"/>
                  </a:ext>
                </a:extLst>
              </a:tr>
              <a:tr h="274320">
                <a:tc>
                  <a:txBody>
                    <a:bodyPr/>
                    <a:lstStyle/>
                    <a:p>
                      <a:pPr marL="0" indent="0" algn="l" fontAlgn="t">
                        <a:buFontTx/>
                        <a:buNone/>
                      </a:pPr>
                      <a:r>
                        <a:rPr lang="en-US" sz="1200" b="1" i="0" u="none" strike="noStrike">
                          <a:solidFill>
                            <a:srgbClr val="000000"/>
                          </a:solidFill>
                          <a:effectLst/>
                          <a:latin typeface="+mn-lt"/>
                        </a:rPr>
                        <a:t>R&amp;D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Research and development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VALCOE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dirty="0">
                          <a:solidFill>
                            <a:srgbClr val="000000"/>
                          </a:solidFill>
                          <a:effectLst/>
                          <a:latin typeface="+mn-lt"/>
                        </a:rPr>
                        <a:t>Value-adjusted levelized cost of energy</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44778384"/>
                  </a:ext>
                </a:extLst>
              </a:tr>
              <a:tr h="274320">
                <a:tc>
                  <a:txBody>
                    <a:bodyPr/>
                    <a:lstStyle/>
                    <a:p>
                      <a:pPr marL="0" indent="0" algn="l" fontAlgn="t">
                        <a:buFontTx/>
                        <a:buNone/>
                      </a:pPr>
                      <a:r>
                        <a:rPr lang="en-US" sz="1200" b="1" i="0" u="none" strike="noStrike">
                          <a:solidFill>
                            <a:srgbClr val="000000"/>
                          </a:solidFill>
                          <a:effectLst/>
                          <a:latin typeface="+mn-lt"/>
                        </a:rPr>
                        <a:t>REC</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Renewable energy certificate.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VAr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Volt-ampere reactive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44647645"/>
                  </a:ext>
                </a:extLst>
              </a:tr>
              <a:tr h="274320">
                <a:tc>
                  <a:txBody>
                    <a:bodyPr/>
                    <a:lstStyle/>
                    <a:p>
                      <a:pPr marL="0" indent="0" algn="l" fontAlgn="b">
                        <a:buFontTx/>
                        <a:buNone/>
                      </a:pPr>
                      <a:r>
                        <a:rPr lang="en-US" sz="1200" b="1" i="0" u="none" strike="noStrike">
                          <a:solidFill>
                            <a:srgbClr val="000000"/>
                          </a:solidFill>
                          <a:effectLst/>
                          <a:latin typeface="+mn-lt"/>
                        </a:rPr>
                        <a:t>RPO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Renewable purchase obligation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VAT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Value-added tax</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63315790"/>
                  </a:ext>
                </a:extLst>
              </a:tr>
              <a:tr h="274320">
                <a:tc>
                  <a:txBody>
                    <a:bodyPr/>
                    <a:lstStyle/>
                    <a:p>
                      <a:pPr marL="0" indent="0" algn="l" fontAlgn="t">
                        <a:buFontTx/>
                        <a:buNone/>
                      </a:pPr>
                      <a:r>
                        <a:rPr lang="en-US" sz="1200" b="1" i="0" u="none" strike="noStrike">
                          <a:solidFill>
                            <a:srgbClr val="000000"/>
                          </a:solidFill>
                          <a:effectLst/>
                          <a:latin typeface="+mn-lt"/>
                        </a:rPr>
                        <a:t>RT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Real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VGF</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Viability gap funding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78279360"/>
                  </a:ext>
                </a:extLst>
              </a:tr>
              <a:tr h="274320">
                <a:tc>
                  <a:txBody>
                    <a:bodyPr/>
                    <a:lstStyle/>
                    <a:p>
                      <a:pPr marL="0" indent="0" algn="l" fontAlgn="t">
                        <a:buFontTx/>
                        <a:buNone/>
                      </a:pPr>
                      <a:r>
                        <a:rPr lang="en-US" sz="1200" b="1" i="0" u="none" strike="noStrike">
                          <a:solidFill>
                            <a:srgbClr val="000000"/>
                          </a:solidFill>
                          <a:effectLst/>
                          <a:latin typeface="+mn-lt"/>
                        </a:rPr>
                        <a:t>SDES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Short duration energy storage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1" i="0" u="none" strike="noStrike">
                          <a:solidFill>
                            <a:srgbClr val="000000"/>
                          </a:solidFill>
                          <a:effectLst/>
                          <a:latin typeface="+mn-lt"/>
                        </a:rPr>
                        <a:t>VRFB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r>
                        <a:rPr lang="en-US" sz="1200" b="0" i="0" u="none" strike="noStrike">
                          <a:solidFill>
                            <a:srgbClr val="000000"/>
                          </a:solidFill>
                          <a:effectLst/>
                          <a:latin typeface="+mn-lt"/>
                        </a:rPr>
                        <a:t>Vanadium redox flow battery</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4504557"/>
                  </a:ext>
                </a:extLst>
              </a:tr>
              <a:tr h="274320">
                <a:tc>
                  <a:txBody>
                    <a:bodyPr/>
                    <a:lstStyle/>
                    <a:p>
                      <a:pPr marL="0" indent="0" algn="l" fontAlgn="t">
                        <a:buFontTx/>
                        <a:buNone/>
                      </a:pPr>
                      <a:r>
                        <a:rPr lang="en-US" sz="1200" b="1" i="0" u="none" strike="noStrike">
                          <a:solidFill>
                            <a:srgbClr val="000000"/>
                          </a:solidFill>
                          <a:effectLst/>
                          <a:latin typeface="+mn-lt"/>
                        </a:rPr>
                        <a:t>SGCC</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State Grid Corporation of China</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endParaRPr lang="en-US" sz="1200" b="1"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b">
                        <a:buFontTx/>
                        <a:buNone/>
                      </a:pPr>
                      <a:endParaRPr lang="en-US" sz="1200" b="0"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0776146"/>
                  </a:ext>
                </a:extLst>
              </a:tr>
              <a:tr h="274320">
                <a:tc>
                  <a:txBody>
                    <a:bodyPr/>
                    <a:lstStyle/>
                    <a:p>
                      <a:pPr marL="0" indent="0" algn="l" fontAlgn="t">
                        <a:buFontTx/>
                        <a:buNone/>
                      </a:pPr>
                      <a:r>
                        <a:rPr lang="en-US" sz="1200" b="1" i="0" u="none" strike="noStrike">
                          <a:solidFill>
                            <a:srgbClr val="000000"/>
                          </a:solidFill>
                          <a:effectLst/>
                          <a:latin typeface="+mn-lt"/>
                        </a:rPr>
                        <a:t>SGIP</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r>
                        <a:rPr lang="en-US" sz="1200" b="0" i="0" u="none" strike="noStrike">
                          <a:solidFill>
                            <a:srgbClr val="000000"/>
                          </a:solidFill>
                          <a:effectLst/>
                          <a:latin typeface="+mn-lt"/>
                        </a:rPr>
                        <a:t>Self-Generation Incentive Program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endParaRPr lang="en-US" sz="1200" b="1"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endParaRPr lang="en-US" sz="1200" b="0"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8871971"/>
                  </a:ext>
                </a:extLst>
              </a:tr>
              <a:tr h="274320">
                <a:tc>
                  <a:txBody>
                    <a:bodyPr/>
                    <a:lstStyle/>
                    <a:p>
                      <a:pPr marL="0" indent="0" algn="l" rtl="0" fontAlgn="t">
                        <a:buFontTx/>
                        <a:buNone/>
                      </a:pPr>
                      <a:r>
                        <a:rPr lang="en-US" sz="1200" b="1" i="0" u="none" strike="noStrike">
                          <a:solidFill>
                            <a:srgbClr val="000000"/>
                          </a:solidFill>
                          <a:effectLst/>
                          <a:latin typeface="+mn-lt"/>
                        </a:rPr>
                        <a:t>SiB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Sodium-ion battery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endParaRPr lang="en-US" sz="1200" b="1"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endParaRPr lang="en-US" sz="1200" b="0"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89445104"/>
                  </a:ext>
                </a:extLst>
              </a:tr>
              <a:tr h="274320">
                <a:tc>
                  <a:txBody>
                    <a:bodyPr/>
                    <a:lstStyle/>
                    <a:p>
                      <a:pPr marL="0" indent="0" algn="l" rtl="0" fontAlgn="t">
                        <a:buFontTx/>
                        <a:buNone/>
                      </a:pPr>
                      <a:r>
                        <a:rPr lang="en-US" sz="1200" b="1" i="0" u="none" strike="noStrike">
                          <a:solidFill>
                            <a:srgbClr val="000000"/>
                          </a:solidFill>
                          <a:effectLst/>
                          <a:latin typeface="+mn-lt"/>
                        </a:rPr>
                        <a:t>SOH</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State of health</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endParaRPr lang="en-US" sz="1200" b="1"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endParaRPr lang="en-US" sz="1200" b="0"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82591771"/>
                  </a:ext>
                </a:extLst>
              </a:tr>
              <a:tr h="274320">
                <a:tc>
                  <a:txBody>
                    <a:bodyPr/>
                    <a:lstStyle/>
                    <a:p>
                      <a:pPr marL="0" indent="0" algn="l" rtl="0" fontAlgn="t">
                        <a:buFontTx/>
                        <a:buNone/>
                      </a:pPr>
                      <a:r>
                        <a:rPr lang="en-US" sz="1200" b="1" i="0" u="none" strike="noStrike">
                          <a:solidFill>
                            <a:srgbClr val="000000"/>
                          </a:solidFill>
                          <a:effectLst/>
                          <a:latin typeface="+mn-lt"/>
                        </a:rPr>
                        <a:t>STEPS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rtl="0" fontAlgn="t">
                        <a:buFontTx/>
                        <a:buNone/>
                      </a:pPr>
                      <a:r>
                        <a:rPr lang="en-US" sz="1200" b="0" i="0" u="none" strike="noStrike">
                          <a:solidFill>
                            <a:srgbClr val="000000"/>
                          </a:solidFill>
                          <a:effectLst/>
                          <a:latin typeface="+mn-lt"/>
                        </a:rPr>
                        <a:t>Stated Policies Scenario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endParaRPr lang="en-US" sz="1200" b="1"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fontAlgn="t">
                        <a:buFontTx/>
                        <a:buNone/>
                      </a:pPr>
                      <a:endParaRPr lang="en-US" sz="1200" b="0" i="0" u="none" strike="noStrike">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49424770"/>
                  </a:ext>
                </a:extLst>
              </a:tr>
            </a:tbl>
          </a:graphicData>
        </a:graphic>
      </p:graphicFrame>
    </p:spTree>
    <p:extLst>
      <p:ext uri="{BB962C8B-B14F-4D97-AF65-F5344CB8AC3E}">
        <p14:creationId xmlns:p14="http://schemas.microsoft.com/office/powerpoint/2010/main" val="34948892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32697153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Autofit/>
          </a:bodyPr>
          <a:lstStyle/>
          <a:p>
            <a:r>
              <a:rPr lang="en-US" dirty="0"/>
              <a:t>Global installed energy storage capacity projected to grow 5x by 2030, and &gt;80% at front-of-the-meter</a:t>
            </a:r>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22"/>
              </a:rPr>
              <a:t>IEA</a:t>
            </a:r>
            <a:r>
              <a:rPr lang="en-US" sz="800" dirty="0">
                <a:solidFill>
                  <a:srgbClr val="000000"/>
                </a:solidFill>
                <a:latin typeface="Arial"/>
                <a:ea typeface="+mn-lt"/>
                <a:cs typeface="Arial"/>
                <a:hlinkClick r:id="rId22"/>
              </a:rPr>
              <a:t>, Batteries and Secure Energy Transitions</a:t>
            </a:r>
            <a:r>
              <a:rPr kumimoji="0" lang="en-US" sz="800" b="0" i="0" u="none" strike="noStrike" kern="1200" cap="none" spc="0" normalizeH="0" baseline="0" noProof="0" dirty="0">
                <a:ln>
                  <a:noFill/>
                </a:ln>
                <a:solidFill>
                  <a:srgbClr val="000000"/>
                </a:solidFill>
                <a:effectLst/>
                <a:uLnTx/>
                <a:uFillTx/>
                <a:latin typeface="Arial"/>
                <a:ea typeface="+mn-lt"/>
                <a:cs typeface="Arial"/>
              </a:rPr>
              <a:t> (2023</a:t>
            </a:r>
            <a:r>
              <a:rPr lang="en-US" sz="800" dirty="0">
                <a:solidFill>
                  <a:srgbClr val="000000"/>
                </a:solidFill>
                <a:latin typeface="Arial"/>
                <a:ea typeface="+mn-lt"/>
                <a:cs typeface="Arial"/>
              </a:rPr>
              <a:t>).</a:t>
            </a:r>
            <a:endParaRPr lang="en-US" dirty="0">
              <a:ea typeface="+mn-ea"/>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Gernot Wagner</a:t>
            </a:r>
            <a:r>
              <a:rPr lang="en-US" sz="800" dirty="0">
                <a:solidFill>
                  <a:srgbClr val="000000"/>
                </a:solidFill>
                <a:latin typeface="Arial"/>
              </a:rPr>
              <a:t>. </a:t>
            </a:r>
            <a:r>
              <a:rPr lang="en-US" sz="800" dirty="0">
                <a:solidFill>
                  <a:srgbClr val="000000"/>
                </a:solidFill>
                <a:hlinkClick r:id="rId2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5"/>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hlinkClick r:id="rId26"/>
            </a:endParaRPr>
          </a:p>
        </p:txBody>
      </p:sp>
      <p:sp>
        <p:nvSpPr>
          <p:cNvPr id="5" name="TextBox 8">
            <a:extLst>
              <a:ext uri="{FF2B5EF4-FFF2-40B4-BE49-F238E27FC236}">
                <a16:creationId xmlns:a16="http://schemas.microsoft.com/office/drawing/2014/main" id="{05EA398D-152A-7EE6-430B-0748BBC5C59F}"/>
              </a:ext>
            </a:extLst>
          </p:cNvPr>
          <p:cNvSpPr txBox="1"/>
          <p:nvPr/>
        </p:nvSpPr>
        <p:spPr bwMode="gray">
          <a:xfrm>
            <a:off x="8764774" y="1554480"/>
            <a:ext cx="3096083" cy="4034438"/>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Front-of-meter storage </a:t>
            </a:r>
            <a:r>
              <a:rPr kumimoji="0" lang="en-US" sz="1050" b="0" i="0" u="none" strike="noStrike" kern="1200" cap="none" spc="0" normalizeH="0" baseline="0" noProof="0" dirty="0">
                <a:ln>
                  <a:noFill/>
                </a:ln>
                <a:solidFill>
                  <a:srgbClr val="000000"/>
                </a:solidFill>
                <a:effectLst/>
                <a:uLnTx/>
                <a:uFillTx/>
                <a:latin typeface="Arial"/>
                <a:ea typeface="+mn-ea"/>
                <a:cs typeface="+mn-cs"/>
              </a:rPr>
              <a:t>will continue to grow, driven by the need for</a:t>
            </a:r>
            <a:r>
              <a:rPr kumimoji="0" lang="en-US" sz="1050" b="1" i="0" u="none" strike="noStrike" kern="1200" cap="none" spc="0" normalizeH="0" baseline="0" noProof="0" dirty="0">
                <a:ln>
                  <a:noFill/>
                </a:ln>
                <a:solidFill>
                  <a:srgbClr val="000000"/>
                </a:solidFill>
                <a:effectLst/>
                <a:uLnTx/>
                <a:uFillTx/>
                <a:latin typeface="Arial"/>
                <a:ea typeface="+mn-ea"/>
                <a:cs typeface="+mn-cs"/>
              </a:rPr>
              <a:t> large-scale grid support and renewable energy integration.</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These operations are largely managed by </a:t>
            </a:r>
            <a:r>
              <a:rPr kumimoji="0" lang="en-US" sz="1050" b="1" i="0" u="none" strike="noStrike" kern="1200" cap="none" spc="0" normalizeH="0" baseline="0" noProof="0" dirty="0">
                <a:ln>
                  <a:noFill/>
                </a:ln>
                <a:solidFill>
                  <a:srgbClr val="000000"/>
                </a:solidFill>
                <a:effectLst/>
                <a:uLnTx/>
                <a:uFillTx/>
                <a:latin typeface="Arial"/>
                <a:ea typeface="+mn-ea"/>
                <a:cs typeface="+mn-cs"/>
              </a:rPr>
              <a:t>utility </a:t>
            </a:r>
            <a:r>
              <a:rPr kumimoji="0" lang="en-US" sz="1050" b="0" i="0" u="none" strike="noStrike" kern="1200" cap="none" spc="0" normalizeH="0" baseline="0" noProof="0" dirty="0">
                <a:ln>
                  <a:noFill/>
                </a:ln>
                <a:solidFill>
                  <a:srgbClr val="000000"/>
                </a:solidFill>
                <a:effectLst/>
                <a:uLnTx/>
                <a:uFillTx/>
                <a:latin typeface="Arial"/>
                <a:ea typeface="+mn-ea"/>
                <a:cs typeface="+mn-cs"/>
              </a:rPr>
              <a:t>companies and aim to address the energy needs of diverse consumers.</a:t>
            </a: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Behind-the-meter </a:t>
            </a:r>
            <a:r>
              <a:rPr kumimoji="0" lang="en-US" sz="1050" b="0" i="0" u="none" strike="noStrike" kern="1200" cap="none" spc="0" normalizeH="0" baseline="0" noProof="0" dirty="0">
                <a:ln>
                  <a:noFill/>
                </a:ln>
                <a:solidFill>
                  <a:srgbClr val="000000"/>
                </a:solidFill>
                <a:effectLst/>
                <a:uLnTx/>
                <a:uFillTx/>
                <a:latin typeface="Arial"/>
                <a:ea typeface="+mn-ea"/>
                <a:cs typeface="+mn-cs"/>
              </a:rPr>
              <a:t>storage will grow as well, due to the adoption of renewable energy in </a:t>
            </a:r>
            <a:r>
              <a:rPr kumimoji="0" lang="en-US" sz="1050" b="1" i="0" u="none" strike="noStrike" kern="1200" cap="none" spc="0" normalizeH="0" baseline="0" noProof="0" dirty="0">
                <a:ln>
                  <a:noFill/>
                </a:ln>
                <a:solidFill>
                  <a:srgbClr val="000000"/>
                </a:solidFill>
                <a:effectLst/>
                <a:uLnTx/>
                <a:uFillTx/>
                <a:latin typeface="Arial"/>
                <a:ea typeface="+mn-ea"/>
                <a:cs typeface="+mn-cs"/>
              </a:rPr>
              <a:t>residential and commercial settings.</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BTM, combined with distributed generation and other grid assets implemented at the distribution level, is broadly known as </a:t>
            </a:r>
            <a:r>
              <a:rPr kumimoji="0" lang="en-US" sz="1050" b="1" i="0" u="none" strike="noStrike" kern="1200" cap="none" spc="0" normalizeH="0" baseline="0" noProof="0" dirty="0">
                <a:ln>
                  <a:noFill/>
                </a:ln>
                <a:solidFill>
                  <a:srgbClr val="000000"/>
                </a:solidFill>
                <a:effectLst/>
                <a:uLnTx/>
                <a:uFillTx/>
                <a:latin typeface="Arial"/>
                <a:ea typeface="+mn-ea"/>
                <a:cs typeface="+mn-cs"/>
              </a:rPr>
              <a:t>distributed energy resources (DERS).</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BTM storage differs from FTM, depending on the ownership of the systems</a:t>
            </a:r>
            <a:r>
              <a:rPr kumimoji="0" lang="en-US" sz="1050" b="1" i="0" u="none" strike="noStrike" kern="1200" cap="none" spc="0" normalizeH="0" baseline="0" noProof="0" dirty="0">
                <a:ln>
                  <a:noFill/>
                </a:ln>
                <a:solidFill>
                  <a:srgbClr val="000000"/>
                </a:solidFill>
                <a:effectLst/>
                <a:uLnTx/>
                <a:uFillTx/>
                <a:latin typeface="Arial"/>
                <a:ea typeface="+mn-ea"/>
                <a:cs typeface="+mn-cs"/>
              </a:rPr>
              <a:t>, their installation locations</a:t>
            </a:r>
            <a:r>
              <a:rPr kumimoji="0" lang="en-US" sz="1050" b="0" i="0" u="none" strike="noStrike" kern="1200" cap="none" spc="0" normalizeH="0" baseline="0" noProof="0" dirty="0">
                <a:ln>
                  <a:noFill/>
                </a:ln>
                <a:solidFill>
                  <a:srgbClr val="000000"/>
                </a:solidFill>
                <a:effectLst/>
                <a:uLnTx/>
                <a:uFillTx/>
                <a:latin typeface="Arial"/>
                <a:ea typeface="+mn-ea"/>
                <a:cs typeface="+mn-cs"/>
              </a:rPr>
              <a:t>, as well as the </a:t>
            </a:r>
            <a:r>
              <a:rPr kumimoji="0" lang="en-US" sz="1050" b="1" i="0" u="none" strike="noStrike" kern="1200" cap="none" spc="0" normalizeH="0" baseline="0" noProof="0" dirty="0">
                <a:ln>
                  <a:noFill/>
                </a:ln>
                <a:solidFill>
                  <a:srgbClr val="000000"/>
                </a:solidFill>
                <a:effectLst/>
                <a:uLnTx/>
                <a:uFillTx/>
                <a:latin typeface="Arial"/>
                <a:ea typeface="+mn-ea"/>
                <a:cs typeface="+mn-cs"/>
              </a:rPr>
              <a:t>size and number </a:t>
            </a:r>
            <a:r>
              <a:rPr kumimoji="0" lang="en-US" sz="1050" b="0" i="0" u="none" strike="noStrike" kern="1200" cap="none" spc="0" normalizeH="0" baseline="0" noProof="0" dirty="0">
                <a:ln>
                  <a:noFill/>
                </a:ln>
                <a:solidFill>
                  <a:srgbClr val="000000"/>
                </a:solidFill>
                <a:effectLst/>
                <a:uLnTx/>
                <a:uFillTx/>
                <a:latin typeface="Arial"/>
                <a:ea typeface="+mn-ea"/>
                <a:cs typeface="+mn-cs"/>
              </a:rPr>
              <a:t>of systems deployed.</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329184" y="1517904"/>
            <a:ext cx="3612002" cy="504754"/>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Front-of-the-meter (FTM) vs. </a:t>
            </a:r>
            <a:r>
              <a:rPr lang="en-US" sz="1400" b="1" dirty="0">
                <a:solidFill>
                  <a:srgbClr val="000000"/>
                </a:solidFill>
                <a:latin typeface="Arial"/>
                <a:ea typeface="+mn-lt"/>
                <a:cs typeface="Arial"/>
              </a:rPr>
              <a:t>b</a:t>
            </a:r>
            <a:r>
              <a:rPr kumimoji="0" lang="en-US" sz="1400" b="1" i="0" u="none" strike="noStrike" kern="1200" cap="none" spc="0" normalizeH="0" baseline="0" noProof="0" dirty="0" err="1">
                <a:ln>
                  <a:noFill/>
                </a:ln>
                <a:solidFill>
                  <a:srgbClr val="000000"/>
                </a:solidFill>
                <a:effectLst/>
                <a:uLnTx/>
                <a:uFillTx/>
                <a:latin typeface="Arial"/>
                <a:ea typeface="+mn-lt"/>
                <a:cs typeface="Arial"/>
              </a:rPr>
              <a:t>ehind</a:t>
            </a:r>
            <a:r>
              <a:rPr kumimoji="0" lang="en-US" sz="1400" b="1" i="0" u="none" strike="noStrike" kern="1200" cap="none" spc="0" normalizeH="0" baseline="0" noProof="0" dirty="0">
                <a:ln>
                  <a:noFill/>
                </a:ln>
                <a:solidFill>
                  <a:srgbClr val="000000"/>
                </a:solidFill>
                <a:effectLst/>
                <a:uLnTx/>
                <a:uFillTx/>
                <a:latin typeface="Arial"/>
                <a:ea typeface="+mn-lt"/>
                <a:cs typeface="Arial"/>
              </a:rPr>
              <a:t>-the-meter (BTM) energy storage</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 name="Straight Connector 10">
            <a:extLst>
              <a:ext uri="{FF2B5EF4-FFF2-40B4-BE49-F238E27FC236}">
                <a16:creationId xmlns:a16="http://schemas.microsoft.com/office/drawing/2014/main" id="{516BF264-0ECF-E557-7D05-33016D3F3775}"/>
              </a:ext>
            </a:extLst>
          </p:cNvPr>
          <p:cNvCxnSpPr>
            <a:cxnSpLocks/>
          </p:cNvCxnSpPr>
          <p:nvPr/>
        </p:nvCxnSpPr>
        <p:spPr bwMode="gray">
          <a:xfrm>
            <a:off x="329184" y="2020824"/>
            <a:ext cx="413215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a16="http://schemas.microsoft.com/office/drawing/2014/main" id="{FB32D04A-C74B-1245-847C-A519C047E705}"/>
              </a:ext>
            </a:extLst>
          </p:cNvPr>
          <p:cNvGraphicFramePr/>
          <p:nvPr>
            <p:custDataLst>
              <p:tags r:id="rId4"/>
            </p:custDataLst>
            <p:extLst>
              <p:ext uri="{D42A27DB-BD31-4B8C-83A1-F6EECF244321}">
                <p14:modId xmlns:p14="http://schemas.microsoft.com/office/powerpoint/2010/main" val="933917775"/>
              </p:ext>
            </p:extLst>
          </p:nvPr>
        </p:nvGraphicFramePr>
        <p:xfrm>
          <a:off x="4946649" y="2689883"/>
          <a:ext cx="3314701" cy="3081337"/>
        </p:xfrm>
        <a:graphic>
          <a:graphicData uri="http://schemas.openxmlformats.org/drawingml/2006/chart">
            <c:chart xmlns:c="http://schemas.openxmlformats.org/drawingml/2006/chart" xmlns:r="http://schemas.openxmlformats.org/officeDocument/2006/relationships" r:id="rId27"/>
          </a:graphicData>
        </a:graphic>
      </p:graphicFrame>
      <p:cxnSp>
        <p:nvCxnSpPr>
          <p:cNvPr id="24" name="Straight Connector 23">
            <a:extLst>
              <a:ext uri="{FF2B5EF4-FFF2-40B4-BE49-F238E27FC236}">
                <a16:creationId xmlns:a16="http://schemas.microsoft.com/office/drawing/2014/main" id="{D4C6A657-EF86-6508-8E17-05567759C1CD}"/>
              </a:ext>
            </a:extLst>
          </p:cNvPr>
          <p:cNvCxnSpPr/>
          <p:nvPr>
            <p:custDataLst>
              <p:tags r:id="rId5"/>
            </p:custDataLst>
          </p:nvPr>
        </p:nvCxnSpPr>
        <p:spPr bwMode="auto">
          <a:xfrm>
            <a:off x="6172200" y="5209245"/>
            <a:ext cx="183356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5A400160-4A1B-79F5-618F-058A6B47AA90}"/>
              </a:ext>
            </a:extLst>
          </p:cNvPr>
          <p:cNvCxnSpPr/>
          <p:nvPr>
            <p:custDataLst>
              <p:tags r:id="rId6"/>
            </p:custDataLst>
          </p:nvPr>
        </p:nvCxnSpPr>
        <p:spPr bwMode="auto">
          <a:xfrm>
            <a:off x="7639050" y="2772433"/>
            <a:ext cx="3667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0E658778-9843-4BC8-97F5-778ADBF77BCE}"/>
              </a:ext>
            </a:extLst>
          </p:cNvPr>
          <p:cNvCxnSpPr/>
          <p:nvPr>
            <p:custDataLst>
              <p:tags r:id="rId7"/>
            </p:custDataLst>
          </p:nvPr>
        </p:nvCxnSpPr>
        <p:spPr bwMode="auto">
          <a:xfrm flipV="1">
            <a:off x="7962900" y="2769258"/>
            <a:ext cx="0" cy="244316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90" name="Text Placeholder 10">
            <a:extLst>
              <a:ext uri="{FF2B5EF4-FFF2-40B4-BE49-F238E27FC236}">
                <a16:creationId xmlns:a16="http://schemas.microsoft.com/office/drawing/2014/main" id="{2FCE9B08-4244-1E3E-A20A-110F2350F910}"/>
              </a:ext>
            </a:extLst>
          </p:cNvPr>
          <p:cNvSpPr>
            <a:spLocks noGrp="1"/>
          </p:cNvSpPr>
          <p:nvPr>
            <p:custDataLst>
              <p:tags r:id="rId8"/>
            </p:custDataLst>
          </p:nvPr>
        </p:nvSpPr>
        <p:spPr bwMode="auto">
          <a:xfrm>
            <a:off x="5607050" y="573312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AE71EA1-6F56-47BF-9E91-86BC01A864C7}" type="datetime'''''''''''''''2''0''''''''''''''''2''''''3'''''''''''''''''">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7073900" y="5733120"/>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4C3D88-7E8B-42CC-A914-31176D98F667}" type="datetime'2''''''''''''''''''''''''''''''0''3''''''''''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307EB585-BA8C-6A6C-7BE0-7F6698C1A9DE}"/>
              </a:ext>
            </a:extLst>
          </p:cNvPr>
          <p:cNvSpPr txBox="1">
            <a:spLocks/>
          </p:cNvSpPr>
          <p:nvPr>
            <p:custDataLst>
              <p:tags r:id="rId10"/>
            </p:custDataLst>
          </p:nvPr>
        </p:nvSpPr>
        <p:spPr bwMode="gray">
          <a:xfrm>
            <a:off x="5632450" y="5023508"/>
            <a:ext cx="2619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80E3E95-FEDF-4586-816A-10C816F4A2C0}" type="datetime'''''''''''''''''''''''''''2''''''''''''''''''''''''''4''6'''">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246</a:t>
            </a:fld>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96E00B40-AB65-FE22-3884-91D3F7F5F4EF}"/>
              </a:ext>
            </a:extLst>
          </p:cNvPr>
          <p:cNvSpPr txBox="1">
            <a:spLocks/>
          </p:cNvSpPr>
          <p:nvPr>
            <p:custDataLst>
              <p:tags r:id="rId11"/>
            </p:custDataLst>
          </p:nvPr>
        </p:nvSpPr>
        <p:spPr bwMode="gray">
          <a:xfrm>
            <a:off x="7043738" y="2586695"/>
            <a:ext cx="3730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5FCE699-2266-4E18-981D-E09AC96BBD09}" type="datetime'''''''''''1'''',''4''''''''''''''9''''7'''''''''''''''">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1,497</a:t>
            </a:fld>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3A8DF309-D217-6527-17E9-0C00522DBFBC}"/>
              </a:ext>
            </a:extLst>
          </p:cNvPr>
          <p:cNvSpPr txBox="1">
            <a:spLocks/>
          </p:cNvSpPr>
          <p:nvPr>
            <p:custDataLst>
              <p:tags r:id="rId12"/>
            </p:custDataLst>
          </p:nvPr>
        </p:nvSpPr>
        <p:spPr bwMode="auto">
          <a:xfrm>
            <a:off x="7666038" y="3920195"/>
            <a:ext cx="595313" cy="227013"/>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1" i="0" u="none" strike="noStrike" kern="1200" cap="none" spc="0" normalizeH="0" baseline="0" noProof="0">
                <a:ln>
                  <a:noFill/>
                </a:ln>
                <a:solidFill>
                  <a:srgbClr val="000000"/>
                </a:solidFill>
                <a:effectLst/>
                <a:uLnTx/>
                <a:uFillTx/>
                <a:latin typeface="Arial"/>
                <a:ea typeface="+mn-ea"/>
                <a:cs typeface="+mn-cs"/>
              </a:rPr>
              <a:t>~500%</a:t>
            </a:r>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sp>
        <p:nvSpPr>
          <p:cNvPr id="115" name="Rectangle 114">
            <a:extLst>
              <a:ext uri="{FF2B5EF4-FFF2-40B4-BE49-F238E27FC236}">
                <a16:creationId xmlns:a16="http://schemas.microsoft.com/office/drawing/2014/main" id="{836B2118-02E7-0DEB-F0B9-ABF13D70B4AA}"/>
              </a:ext>
            </a:extLst>
          </p:cNvPr>
          <p:cNvSpPr/>
          <p:nvPr>
            <p:custDataLst>
              <p:tags r:id="rId13"/>
            </p:custDataLst>
          </p:nvPr>
        </p:nvSpPr>
        <p:spPr bwMode="auto">
          <a:xfrm>
            <a:off x="5029200" y="2111111"/>
            <a:ext cx="187325" cy="13970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CD98ED8D-CE55-AC18-921F-B39282A8FD3F}"/>
              </a:ext>
            </a:extLst>
          </p:cNvPr>
          <p:cNvSpPr/>
          <p:nvPr>
            <p:custDataLst>
              <p:tags r:id="rId14"/>
            </p:custDataLst>
          </p:nvPr>
        </p:nvSpPr>
        <p:spPr bwMode="auto">
          <a:xfrm>
            <a:off x="5641975" y="2111111"/>
            <a:ext cx="187325" cy="13970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4123E13E-8224-C189-D726-0A510D15EA76}"/>
              </a:ext>
            </a:extLst>
          </p:cNvPr>
          <p:cNvSpPr>
            <a:spLocks noGrp="1"/>
          </p:cNvSpPr>
          <p:nvPr>
            <p:custDataLst>
              <p:tags r:id="rId15"/>
            </p:custDataLst>
          </p:nvPr>
        </p:nvSpPr>
        <p:spPr bwMode="auto">
          <a:xfrm>
            <a:off x="5267325" y="2106349"/>
            <a:ext cx="2730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7572954-A361-4997-868F-3B104096A320}" type="datetime'''''''''''''''F''''''''''''T''''''''''''''''''''M'''">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FTM</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293759F1-B076-9173-C5F1-4CBC653B039A}"/>
              </a:ext>
            </a:extLst>
          </p:cNvPr>
          <p:cNvSpPr>
            <a:spLocks noGrp="1"/>
          </p:cNvSpPr>
          <p:nvPr>
            <p:custDataLst>
              <p:tags r:id="rId16"/>
            </p:custDataLst>
          </p:nvPr>
        </p:nvSpPr>
        <p:spPr bwMode="auto">
          <a:xfrm>
            <a:off x="5880100" y="2106349"/>
            <a:ext cx="2809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BTM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 name="btfpColumnHeaderBoxText984923">
            <a:extLst>
              <a:ext uri="{FF2B5EF4-FFF2-40B4-BE49-F238E27FC236}">
                <a16:creationId xmlns:a16="http://schemas.microsoft.com/office/drawing/2014/main" id="{5661DB27-BC90-57ED-D08E-AD469AB93809}"/>
              </a:ext>
            </a:extLst>
          </p:cNvPr>
          <p:cNvSpPr txBox="1"/>
          <p:nvPr/>
        </p:nvSpPr>
        <p:spPr bwMode="gray">
          <a:xfrm>
            <a:off x="415421" y="2895346"/>
            <a:ext cx="995136" cy="288219"/>
          </a:xfrm>
          <a:prstGeom prst="rect">
            <a:avLst/>
          </a:prstGeom>
          <a:noFill/>
        </p:spPr>
        <p:txBody>
          <a:bodyPr vert="horz" wrap="square" lIns="36036" tIns="36036" rIns="36036" bIns="36036"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9BDB"/>
                </a:solidFill>
                <a:effectLst/>
                <a:uLnTx/>
                <a:uFillTx/>
                <a:latin typeface="Arial"/>
                <a:ea typeface="+mn-ea"/>
                <a:cs typeface="+mn-cs"/>
              </a:rPr>
              <a:t> FTM</a:t>
            </a:r>
            <a:endParaRPr kumimoji="0" lang="en-US" sz="1400" b="1" i="0" u="none" strike="noStrike" kern="1200" cap="none" spc="0" normalizeH="0" baseline="-25000" noProof="0">
              <a:ln>
                <a:noFill/>
              </a:ln>
              <a:solidFill>
                <a:srgbClr val="009BDB"/>
              </a:solidFill>
              <a:effectLst/>
              <a:uLnTx/>
              <a:uFillTx/>
              <a:latin typeface="Arial"/>
              <a:ea typeface="+mn-ea"/>
              <a:cs typeface="+mn-cs"/>
            </a:endParaRPr>
          </a:p>
        </p:txBody>
      </p:sp>
      <p:sp>
        <p:nvSpPr>
          <p:cNvPr id="47" name="btfpColumnHeaderBoxText984923">
            <a:extLst>
              <a:ext uri="{FF2B5EF4-FFF2-40B4-BE49-F238E27FC236}">
                <a16:creationId xmlns:a16="http://schemas.microsoft.com/office/drawing/2014/main" id="{DD928266-CDE7-2960-EEE0-A5EE210B9167}"/>
              </a:ext>
            </a:extLst>
          </p:cNvPr>
          <p:cNvSpPr txBox="1"/>
          <p:nvPr/>
        </p:nvSpPr>
        <p:spPr bwMode="gray">
          <a:xfrm>
            <a:off x="2167356" y="2973203"/>
            <a:ext cx="680471" cy="288219"/>
          </a:xfrm>
          <a:prstGeom prst="rect">
            <a:avLst/>
          </a:prstGeom>
          <a:noFill/>
        </p:spPr>
        <p:txBody>
          <a:bodyPr vert="horz" wrap="square" lIns="36036" tIns="36036" rIns="36036" bIns="36036"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D6D6D6">
                    <a:lumMod val="50000"/>
                  </a:srgbClr>
                </a:solidFill>
                <a:effectLst/>
                <a:uLnTx/>
                <a:uFillTx/>
                <a:latin typeface="Arial"/>
                <a:ea typeface="+mn-ea"/>
                <a:cs typeface="+mn-cs"/>
              </a:rPr>
              <a:t>Meter</a:t>
            </a:r>
            <a:endParaRPr kumimoji="0" lang="en-US" sz="1600" b="1" i="0" u="none" strike="noStrike" kern="1200" cap="none" spc="0" normalizeH="0" baseline="-25000" noProof="0">
              <a:ln>
                <a:noFill/>
              </a:ln>
              <a:solidFill>
                <a:srgbClr val="D6D6D6">
                  <a:lumMod val="50000"/>
                </a:srgbClr>
              </a:solidFill>
              <a:effectLst/>
              <a:uLnTx/>
              <a:uFillTx/>
              <a:latin typeface="Arial"/>
              <a:ea typeface="+mn-ea"/>
              <a:cs typeface="+mn-cs"/>
            </a:endParaRPr>
          </a:p>
        </p:txBody>
      </p:sp>
      <p:sp>
        <p:nvSpPr>
          <p:cNvPr id="48" name="btfpColumnHeaderBoxText984923">
            <a:extLst>
              <a:ext uri="{FF2B5EF4-FFF2-40B4-BE49-F238E27FC236}">
                <a16:creationId xmlns:a16="http://schemas.microsoft.com/office/drawing/2014/main" id="{2893EDAA-424F-DF9E-06F1-CC6035806A9F}"/>
              </a:ext>
            </a:extLst>
          </p:cNvPr>
          <p:cNvSpPr txBox="1"/>
          <p:nvPr/>
        </p:nvSpPr>
        <p:spPr bwMode="gray">
          <a:xfrm>
            <a:off x="3760420" y="2952526"/>
            <a:ext cx="896479" cy="288219"/>
          </a:xfrm>
          <a:prstGeom prst="rect">
            <a:avLst/>
          </a:prstGeom>
          <a:noFill/>
          <a:ln>
            <a:noFill/>
          </a:ln>
        </p:spPr>
        <p:txBody>
          <a:bodyPr vert="horz" wrap="square" lIns="36036" tIns="36036" rIns="36036" bIns="36036"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 BTM</a:t>
            </a:r>
            <a:endParaRPr kumimoji="0" lang="en-US" sz="1400" b="1" i="0" u="none" strike="noStrike" kern="1200" cap="none" spc="0" normalizeH="0" baseline="-25000" noProof="0">
              <a:ln>
                <a:noFill/>
              </a:ln>
              <a:solidFill>
                <a:srgbClr val="000000"/>
              </a:solidFill>
              <a:effectLst/>
              <a:uLnTx/>
              <a:uFillTx/>
              <a:latin typeface="Arial"/>
              <a:ea typeface="+mn-ea"/>
              <a:cs typeface="+mn-cs"/>
            </a:endParaRPr>
          </a:p>
        </p:txBody>
      </p:sp>
      <p:sp>
        <p:nvSpPr>
          <p:cNvPr id="49" name="Arc 48">
            <a:extLst>
              <a:ext uri="{FF2B5EF4-FFF2-40B4-BE49-F238E27FC236}">
                <a16:creationId xmlns:a16="http://schemas.microsoft.com/office/drawing/2014/main" id="{77C76649-E7C5-7F46-AE49-1CE8FF50FAF6}"/>
              </a:ext>
            </a:extLst>
          </p:cNvPr>
          <p:cNvSpPr/>
          <p:nvPr/>
        </p:nvSpPr>
        <p:spPr bwMode="gray">
          <a:xfrm rot="10800000">
            <a:off x="2610477" y="2433706"/>
            <a:ext cx="1579373" cy="1726659"/>
          </a:xfrm>
          <a:prstGeom prst="arc">
            <a:avLst>
              <a:gd name="adj1" fmla="val 11324853"/>
              <a:gd name="adj2" fmla="val 20826571"/>
            </a:avLst>
          </a:prstGeom>
          <a:ln w="28575" cap="flat">
            <a:solidFill>
              <a:schemeClr val="accent2"/>
            </a:solidFill>
            <a:prstDash val="solid"/>
            <a:miter lim="800000"/>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177800" marR="0" lvl="0" indent="-177800" algn="ctr" defTabSz="711200" rtl="0" eaLnBrk="1" fontAlgn="auto" latinLnBrk="0" hangingPunct="1">
              <a:lnSpc>
                <a:spcPct val="100000"/>
              </a:lnSpc>
              <a:spcBef>
                <a:spcPts val="1200"/>
              </a:spcBef>
              <a:spcAft>
                <a:spcPts val="0"/>
              </a:spcAft>
              <a:buClrTx/>
              <a:buSzTx/>
              <a:buFontTx/>
              <a:buChar char="•"/>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50" name="Arc 49">
            <a:extLst>
              <a:ext uri="{FF2B5EF4-FFF2-40B4-BE49-F238E27FC236}">
                <a16:creationId xmlns:a16="http://schemas.microsoft.com/office/drawing/2014/main" id="{11B051C8-6443-E70C-82F9-747B56C09629}"/>
              </a:ext>
            </a:extLst>
          </p:cNvPr>
          <p:cNvSpPr/>
          <p:nvPr/>
        </p:nvSpPr>
        <p:spPr bwMode="gray">
          <a:xfrm rot="11019647">
            <a:off x="811909" y="2433706"/>
            <a:ext cx="1579373" cy="1726659"/>
          </a:xfrm>
          <a:prstGeom prst="arc">
            <a:avLst>
              <a:gd name="adj1" fmla="val 11324853"/>
              <a:gd name="adj2" fmla="val 20567824"/>
            </a:avLst>
          </a:prstGeom>
          <a:ln w="28575" cap="flat">
            <a:solidFill>
              <a:srgbClr val="009BDB"/>
            </a:solidFill>
            <a:prstDash val="solid"/>
            <a:miter lim="800000"/>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177800" marR="0" lvl="0" indent="-177800" algn="ctr" defTabSz="711200" rtl="0" eaLnBrk="1" fontAlgn="auto" latinLnBrk="0" hangingPunct="1">
              <a:lnSpc>
                <a:spcPct val="100000"/>
              </a:lnSpc>
              <a:spcBef>
                <a:spcPts val="1200"/>
              </a:spcBef>
              <a:spcAft>
                <a:spcPts val="0"/>
              </a:spcAft>
              <a:buClrTx/>
              <a:buSzTx/>
              <a:buFontTx/>
              <a:buChar char="•"/>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pic>
        <p:nvPicPr>
          <p:cNvPr id="51" name="Graphic 50">
            <a:extLst>
              <a:ext uri="{FF2B5EF4-FFF2-40B4-BE49-F238E27FC236}">
                <a16:creationId xmlns:a16="http://schemas.microsoft.com/office/drawing/2014/main" id="{F86428AC-FEDB-468B-3C97-B8603F7F4276}"/>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301503" y="3318448"/>
            <a:ext cx="615395" cy="540418"/>
          </a:xfrm>
          <a:prstGeom prst="rect">
            <a:avLst/>
          </a:prstGeom>
        </p:spPr>
      </p:pic>
      <p:pic>
        <p:nvPicPr>
          <p:cNvPr id="52" name="Graphic 51">
            <a:extLst>
              <a:ext uri="{FF2B5EF4-FFF2-40B4-BE49-F238E27FC236}">
                <a16:creationId xmlns:a16="http://schemas.microsoft.com/office/drawing/2014/main" id="{1E92E366-3DEA-9EB0-9165-3027A0D9BD17}"/>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083488" y="3261803"/>
            <a:ext cx="658038" cy="584294"/>
          </a:xfrm>
          <a:prstGeom prst="rect">
            <a:avLst/>
          </a:prstGeom>
        </p:spPr>
      </p:pic>
      <p:pic>
        <p:nvPicPr>
          <p:cNvPr id="54" name="Graphic 53">
            <a:extLst>
              <a:ext uri="{FF2B5EF4-FFF2-40B4-BE49-F238E27FC236}">
                <a16:creationId xmlns:a16="http://schemas.microsoft.com/office/drawing/2014/main" id="{3D63F61A-3D12-76AC-B911-58E3EA97053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182486" y="2466938"/>
            <a:ext cx="575417" cy="588311"/>
          </a:xfrm>
          <a:prstGeom prst="rect">
            <a:avLst/>
          </a:prstGeom>
        </p:spPr>
      </p:pic>
      <p:sp>
        <p:nvSpPr>
          <p:cNvPr id="4" name="Text Placeholder 10">
            <a:extLst>
              <a:ext uri="{FF2B5EF4-FFF2-40B4-BE49-F238E27FC236}">
                <a16:creationId xmlns:a16="http://schemas.microsoft.com/office/drawing/2014/main" id="{1BC1C529-7290-6B4E-870B-4DD138AADF55}"/>
              </a:ext>
            </a:extLst>
          </p:cNvPr>
          <p:cNvSpPr>
            <a:spLocks noGrp="1"/>
          </p:cNvSpPr>
          <p:nvPr>
            <p:custDataLst>
              <p:tags r:id="rId17"/>
            </p:custDataLst>
          </p:nvPr>
        </p:nvSpPr>
        <p:spPr bwMode="auto">
          <a:xfrm>
            <a:off x="5029200" y="1517904"/>
            <a:ext cx="3170238" cy="504754"/>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Global installed energy storage capacity, </a:t>
            </a:r>
            <a:r>
              <a:rPr kumimoji="0" lang="en-US" sz="1400" b="0" i="0" u="none" strike="noStrike" kern="1200" cap="none" spc="0" normalizeH="0" baseline="0" noProof="0" dirty="0">
                <a:ln>
                  <a:noFill/>
                </a:ln>
                <a:solidFill>
                  <a:srgbClr val="000000"/>
                </a:solidFill>
                <a:effectLst/>
                <a:uLnTx/>
                <a:uFillTx/>
                <a:latin typeface="Arial"/>
                <a:ea typeface="+mn-lt"/>
                <a:cs typeface="Arial"/>
              </a:rPr>
              <a:t>GW</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Rectangular Callout 33">
            <a:extLst>
              <a:ext uri="{FF2B5EF4-FFF2-40B4-BE49-F238E27FC236}">
                <a16:creationId xmlns:a16="http://schemas.microsoft.com/office/drawing/2014/main" id="{FC51D60A-DB4D-1EE8-C20B-3C27BE48ABA6}"/>
              </a:ext>
            </a:extLst>
          </p:cNvPr>
          <p:cNvSpPr/>
          <p:nvPr/>
        </p:nvSpPr>
        <p:spPr bwMode="gray">
          <a:xfrm>
            <a:off x="417198" y="4368460"/>
            <a:ext cx="1574346" cy="1444970"/>
          </a:xfrm>
          <a:prstGeom prst="wedgeRectCallout">
            <a:avLst>
              <a:gd name="adj1" fmla="val -31327"/>
              <a:gd name="adj2" fmla="val -92701"/>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FTM storage refers to energy-related activities that occur on the utility side of the grid, typically involving large-scale energy </a:t>
            </a:r>
            <a:r>
              <a:rPr kumimoji="0" lang="en-US" sz="1000" b="1" i="0" u="none" strike="noStrike" kern="1200" cap="none" spc="0" normalizeH="0" baseline="0" noProof="0">
                <a:ln>
                  <a:noFill/>
                </a:ln>
                <a:solidFill>
                  <a:srgbClr val="FFFFFF"/>
                </a:solidFill>
                <a:effectLst/>
                <a:uLnTx/>
                <a:uFillTx/>
                <a:latin typeface="Arial"/>
                <a:ea typeface="+mn-ea"/>
                <a:cs typeface="+mn-cs"/>
              </a:rPr>
              <a:t>generation, transmission, and distribution.</a:t>
            </a:r>
            <a:r>
              <a:rPr kumimoji="0" lang="en-US" sz="1000" b="0" i="0" u="none" strike="noStrike" kern="1200" cap="none" spc="0" normalizeH="0" baseline="0" noProof="0">
                <a:ln>
                  <a:noFill/>
                </a:ln>
                <a:solidFill>
                  <a:srgbClr val="FFFFFF"/>
                </a:solidFill>
                <a:effectLst/>
                <a:uLnTx/>
                <a:uFillTx/>
                <a:latin typeface="Arial"/>
                <a:ea typeface="+mn-ea"/>
                <a:cs typeface="+mn-cs"/>
              </a:rPr>
              <a:t> infrastructure.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35" name="Rectangular Callout 34">
            <a:extLst>
              <a:ext uri="{FF2B5EF4-FFF2-40B4-BE49-F238E27FC236}">
                <a16:creationId xmlns:a16="http://schemas.microsoft.com/office/drawing/2014/main" id="{7E4B1E26-09AC-D842-9D09-58F742D9899B}"/>
              </a:ext>
            </a:extLst>
          </p:cNvPr>
          <p:cNvSpPr/>
          <p:nvPr/>
        </p:nvSpPr>
        <p:spPr bwMode="gray">
          <a:xfrm>
            <a:off x="3050571" y="4366071"/>
            <a:ext cx="1410772" cy="1434943"/>
          </a:xfrm>
          <a:prstGeom prst="wedgeRectCallout">
            <a:avLst>
              <a:gd name="adj1" fmla="val 35613"/>
              <a:gd name="adj2" fmla="val -8880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BTM storage refers to customer-sited stationary storage systems that are connected to the </a:t>
            </a:r>
            <a:r>
              <a:rPr kumimoji="0" lang="en-US" sz="1000" b="1" i="0" u="none" strike="noStrike" kern="1200" cap="none" spc="0" normalizeH="0" baseline="0" noProof="0">
                <a:ln>
                  <a:noFill/>
                </a:ln>
                <a:solidFill>
                  <a:srgbClr val="FFFFFF"/>
                </a:solidFill>
                <a:effectLst/>
                <a:uLnTx/>
                <a:uFillTx/>
                <a:latin typeface="Arial"/>
                <a:ea typeface="+mn-ea"/>
                <a:cs typeface="+mn-cs"/>
              </a:rPr>
              <a:t>distribution</a:t>
            </a:r>
            <a:r>
              <a:rPr kumimoji="0" lang="en-US" sz="1000" b="0" i="0" u="none" strike="noStrike" kern="1200" cap="none" spc="0" normalizeH="0" baseline="0" noProof="0">
                <a:ln>
                  <a:noFill/>
                </a:ln>
                <a:solidFill>
                  <a:srgbClr val="FFFFFF"/>
                </a:solidFill>
                <a:effectLst/>
                <a:uLnTx/>
                <a:uFillTx/>
                <a:latin typeface="Arial"/>
                <a:ea typeface="+mn-ea"/>
                <a:cs typeface="+mn-cs"/>
              </a:rPr>
              <a:t> system on the </a:t>
            </a:r>
            <a:r>
              <a:rPr kumimoji="0" lang="en-US" sz="1000" b="1" i="0" u="none" strike="noStrike" kern="1200" cap="none" spc="0" normalizeH="0" baseline="0" noProof="0">
                <a:ln>
                  <a:noFill/>
                </a:ln>
                <a:solidFill>
                  <a:srgbClr val="FFFFFF"/>
                </a:solidFill>
                <a:effectLst/>
                <a:uLnTx/>
                <a:uFillTx/>
                <a:latin typeface="Arial"/>
                <a:ea typeface="+mn-ea"/>
                <a:cs typeface="+mn-cs"/>
              </a:rPr>
              <a:t>customer’s side </a:t>
            </a:r>
            <a:r>
              <a:rPr kumimoji="0" lang="en-US" sz="1000" b="0" i="0" u="none" strike="noStrike" kern="1200" cap="none" spc="0" normalizeH="0" baseline="0" noProof="0">
                <a:ln>
                  <a:noFill/>
                </a:ln>
                <a:solidFill>
                  <a:srgbClr val="FFFFFF"/>
                </a:solidFill>
                <a:effectLst/>
                <a:uLnTx/>
                <a:uFillTx/>
                <a:latin typeface="Arial"/>
                <a:ea typeface="+mn-ea"/>
                <a:cs typeface="+mn-cs"/>
              </a:rPr>
              <a:t>of the utility’s service. meter</a:t>
            </a:r>
          </a:p>
        </p:txBody>
      </p:sp>
      <p:sp>
        <p:nvSpPr>
          <p:cNvPr id="33" name="Rectangle 32">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Utility</a:t>
            </a:r>
          </a:p>
        </p:txBody>
      </p:sp>
      <p:cxnSp>
        <p:nvCxnSpPr>
          <p:cNvPr id="8" name="Straight Connector 7">
            <a:extLst>
              <a:ext uri="{FF2B5EF4-FFF2-40B4-BE49-F238E27FC236}">
                <a16:creationId xmlns:a16="http://schemas.microsoft.com/office/drawing/2014/main" id="{C73EE37B-7211-127C-6741-C8784F036911}"/>
              </a:ext>
            </a:extLst>
          </p:cNvPr>
          <p:cNvCxnSpPr>
            <a:cxnSpLocks/>
          </p:cNvCxnSpPr>
          <p:nvPr/>
        </p:nvCxnSpPr>
        <p:spPr bwMode="gray">
          <a:xfrm>
            <a:off x="4946650" y="2020824"/>
            <a:ext cx="331470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1971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EA7AB4-5C68-4441-9BF1-D03BC88669A8}"/>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9C7D491-4226-392B-DD9D-07FE538DCC32}"/>
              </a:ext>
            </a:extLst>
          </p:cNvPr>
          <p:cNvGraphicFramePr>
            <a:graphicFrameLocks noChangeAspect="1"/>
          </p:cNvGraphicFramePr>
          <p:nvPr>
            <p:custDataLst>
              <p:tags r:id="rId1"/>
            </p:custDataLst>
            <p:extLst>
              <p:ext uri="{D42A27DB-BD31-4B8C-83A1-F6EECF244321}">
                <p14:modId xmlns:p14="http://schemas.microsoft.com/office/powerpoint/2010/main" val="116331952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39C7D491-4226-392B-DD9D-07FE538DCC32}"/>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19" name="Text Placeholder 10">
            <a:hlinkClick r:id="rId11" action="ppaction://hlinksldjump"/>
            <a:extLst>
              <a:ext uri="{FF2B5EF4-FFF2-40B4-BE49-F238E27FC236}">
                <a16:creationId xmlns:a16="http://schemas.microsoft.com/office/drawing/2014/main" id="{7EC76045-6E45-4009-ECE6-307C22072A39}"/>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33" name="Text Placeholder 10">
            <a:extLst>
              <a:ext uri="{FF2B5EF4-FFF2-40B4-BE49-F238E27FC236}">
                <a16:creationId xmlns:a16="http://schemas.microsoft.com/office/drawing/2014/main" id="{9E9E1F5D-CCB6-A57C-EE86-3E5976E15C61}"/>
              </a:ext>
            </a:extLst>
          </p:cNvPr>
          <p:cNvSpPr txBox="1">
            <a:spLocks/>
          </p:cNvSpPr>
          <p:nvPr>
            <p:custDataLst>
              <p:tags r:id="rId3"/>
            </p:custDataLst>
          </p:nvPr>
        </p:nvSpPr>
        <p:spPr bwMode="auto">
          <a:xfrm>
            <a:off x="3632200" y="2362200"/>
            <a:ext cx="4927600" cy="609600"/>
          </a:xfrm>
          <a:prstGeom prst="rect">
            <a:avLst/>
          </a:prstGeom>
          <a:solidFill>
            <a:schemeClr val="accent1"/>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Mobility energy storage</a:t>
            </a:r>
            <a:endParaRPr lang="en-US" b="1">
              <a:solidFill>
                <a:schemeClr val="bg1"/>
              </a:solidFill>
            </a:endParaRPr>
          </a:p>
        </p:txBody>
      </p:sp>
      <p:sp>
        <p:nvSpPr>
          <p:cNvPr id="15" name="Text Placeholder 10">
            <a:hlinkClick r:id="rId12" action="ppaction://hlinksldjump"/>
            <a:extLst>
              <a:ext uri="{FF2B5EF4-FFF2-40B4-BE49-F238E27FC236}">
                <a16:creationId xmlns:a16="http://schemas.microsoft.com/office/drawing/2014/main" id="{B98BBA3A-AC22-CBD4-2337-7CE908F0C22A}"/>
              </a:ext>
            </a:extLst>
          </p:cNvPr>
          <p:cNvSpPr txBox="1">
            <a:spLocks/>
          </p:cNvSpPr>
          <p:nvPr>
            <p:custDataLst>
              <p:tags r:id="rId4"/>
            </p:custDataLst>
          </p:nvPr>
        </p:nvSpPr>
        <p:spPr bwMode="auto">
          <a:xfrm>
            <a:off x="3632200" y="2971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 landscape</a:t>
            </a:r>
            <a:endParaRPr lang="en-US">
              <a:solidFill>
                <a:schemeClr val="bg1"/>
              </a:solidFill>
            </a:endParaRPr>
          </a:p>
        </p:txBody>
      </p:sp>
      <p:sp>
        <p:nvSpPr>
          <p:cNvPr id="21" name="Text Placeholder 10">
            <a:hlinkClick r:id="rId13" action="ppaction://hlinksldjump"/>
            <a:extLst>
              <a:ext uri="{FF2B5EF4-FFF2-40B4-BE49-F238E27FC236}">
                <a16:creationId xmlns:a16="http://schemas.microsoft.com/office/drawing/2014/main" id="{CC441B7F-FE47-0324-2B98-8DF33F434DC4}"/>
              </a:ext>
            </a:extLst>
          </p:cNvPr>
          <p:cNvSpPr txBox="1">
            <a:spLocks/>
          </p:cNvSpPr>
          <p:nvPr>
            <p:custDataLst>
              <p:tags r:id="rId5"/>
            </p:custDataLst>
          </p:nvPr>
        </p:nvSpPr>
        <p:spPr bwMode="auto">
          <a:xfrm>
            <a:off x="3632200" y="3479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14" name="Text Placeholder 10">
            <a:hlinkClick r:id="rId14" action="ppaction://hlinksldjump"/>
            <a:extLst>
              <a:ext uri="{FF2B5EF4-FFF2-40B4-BE49-F238E27FC236}">
                <a16:creationId xmlns:a16="http://schemas.microsoft.com/office/drawing/2014/main" id="{9A30CCF8-0226-0105-D86D-AA23B1F7AB8B}"/>
              </a:ext>
            </a:extLst>
          </p:cNvPr>
          <p:cNvSpPr txBox="1">
            <a:spLocks/>
          </p:cNvSpPr>
          <p:nvPr>
            <p:custDataLst>
              <p:tags r:id="rId6"/>
            </p:custDataLst>
          </p:nvPr>
        </p:nvSpPr>
        <p:spPr bwMode="auto">
          <a:xfrm>
            <a:off x="3632200" y="3987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
        <p:nvSpPr>
          <p:cNvPr id="10" name="Text Placeholder 10">
            <a:hlinkClick r:id="rId15" action="ppaction://hlinksldjump"/>
            <a:extLst>
              <a:ext uri="{FF2B5EF4-FFF2-40B4-BE49-F238E27FC236}">
                <a16:creationId xmlns:a16="http://schemas.microsoft.com/office/drawing/2014/main" id="{FEAD7D1A-E72D-6062-19DB-C42343FD5CE0}"/>
              </a:ext>
            </a:extLst>
          </p:cNvPr>
          <p:cNvSpPr txBox="1">
            <a:spLocks/>
          </p:cNvSpPr>
          <p:nvPr>
            <p:custDataLst>
              <p:tags r:id="rId7"/>
            </p:custDataLst>
          </p:nvPr>
        </p:nvSpPr>
        <p:spPr bwMode="auto">
          <a:xfrm>
            <a:off x="3632200" y="4495800"/>
            <a:ext cx="4927600" cy="608013"/>
          </a:xfrm>
          <a:prstGeom prst="rect">
            <a:avLst/>
          </a:prstGeom>
          <a:solidFill>
            <a:schemeClr val="bg2"/>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Utility energy storage</a:t>
            </a:r>
            <a:endParaRPr lang="en-US">
              <a:solidFill>
                <a:schemeClr val="bg1"/>
              </a:solidFill>
            </a:endParaRPr>
          </a:p>
        </p:txBody>
      </p:sp>
    </p:spTree>
    <p:extLst>
      <p:ext uri="{BB962C8B-B14F-4D97-AF65-F5344CB8AC3E}">
        <p14:creationId xmlns:p14="http://schemas.microsoft.com/office/powerpoint/2010/main" val="1757478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F4205F-7BF3-5DF6-933D-BB39C0CA164F}"/>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F7C29B6-1596-3D8E-3DCB-AE4EE92D4EF9}"/>
              </a:ext>
              <a:ext uri="{C183D7F6-B498-43B3-948B-1728B52AA6E4}">
                <adec:decorative xmlns:adec="http://schemas.microsoft.com/office/drawing/2017/decorative" val="0"/>
              </a:ext>
            </a:extLst>
          </p:cNvPr>
          <p:cNvGraphicFramePr>
            <a:graphicFrameLocks noChangeAspect="1"/>
          </p:cNvGraphicFramePr>
          <p:nvPr>
            <p:custDataLst>
              <p:tags r:id="rId2"/>
            </p:custDataLst>
            <p:extLst>
              <p:ext uri="{D42A27DB-BD31-4B8C-83A1-F6EECF244321}">
                <p14:modId xmlns:p14="http://schemas.microsoft.com/office/powerpoint/2010/main" val="28172925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7" name="think-cell data - do not delete" hidden="1">
                        <a:extLst>
                          <a:ext uri="{FF2B5EF4-FFF2-40B4-BE49-F238E27FC236}">
                            <a16:creationId xmlns:a16="http://schemas.microsoft.com/office/drawing/2014/main" id="{1F7C29B6-1596-3D8E-3DCB-AE4EE92D4EF9}"/>
                          </a:ext>
                          <a:ext uri="{C183D7F6-B498-43B3-948B-1728B52AA6E4}">
                            <adec:decorative xmlns:adec="http://schemas.microsoft.com/office/drawing/2017/decorative" val="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3" name="Picture 2" descr="Electric car being charged">
            <a:extLst>
              <a:ext uri="{FF2B5EF4-FFF2-40B4-BE49-F238E27FC236}">
                <a16:creationId xmlns:a16="http://schemas.microsoft.com/office/drawing/2014/main" id="{B29242BD-F207-EA9A-47E8-7335427ED851}"/>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0" y="1"/>
            <a:ext cx="12177773" cy="6858000"/>
          </a:xfrm>
          <a:prstGeom prst="rect">
            <a:avLst/>
          </a:prstGeom>
        </p:spPr>
      </p:pic>
      <p:sp>
        <p:nvSpPr>
          <p:cNvPr id="9" name="Title 8">
            <a:extLst>
              <a:ext uri="{FF2B5EF4-FFF2-40B4-BE49-F238E27FC236}">
                <a16:creationId xmlns:a16="http://schemas.microsoft.com/office/drawing/2014/main" id="{54F666CB-D0E7-D1FF-3C7C-C6484E19A284}"/>
              </a:ext>
            </a:extLst>
          </p:cNvPr>
          <p:cNvSpPr>
            <a:spLocks noGrp="1"/>
          </p:cNvSpPr>
          <p:nvPr>
            <p:ph type="title"/>
          </p:nvPr>
        </p:nvSpPr>
        <p:spPr/>
        <p:txBody>
          <a:bodyPr vert="horz"/>
          <a:lstStyle/>
          <a:p>
            <a:r>
              <a:rPr lang="en-US"/>
              <a:t>Mobility energy storage</a:t>
            </a:r>
          </a:p>
        </p:txBody>
      </p:sp>
    </p:spTree>
    <p:custDataLst>
      <p:tags r:id="rId1"/>
    </p:custDataLst>
    <p:extLst>
      <p:ext uri="{BB962C8B-B14F-4D97-AF65-F5344CB8AC3E}">
        <p14:creationId xmlns:p14="http://schemas.microsoft.com/office/powerpoint/2010/main" val="14642670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FE2EBE-7332-12D0-3C2D-23262A47A5E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84B2525-9EC7-71BE-AB1D-7CDFFFA4BB59}"/>
              </a:ext>
            </a:extLst>
          </p:cNvPr>
          <p:cNvGraphicFramePr>
            <a:graphicFrameLocks noChangeAspect="1"/>
          </p:cNvGraphicFramePr>
          <p:nvPr>
            <p:custDataLst>
              <p:tags r:id="rId1"/>
            </p:custDataLst>
            <p:extLst>
              <p:ext uri="{D42A27DB-BD31-4B8C-83A1-F6EECF244321}">
                <p14:modId xmlns:p14="http://schemas.microsoft.com/office/powerpoint/2010/main" val="14469707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784B2525-9EC7-71BE-AB1D-7CDFFFA4BB59}"/>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52FCAD57-D9C9-3A9A-F237-0075F893A0A7}"/>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4" name="Text Placeholder 10">
            <a:hlinkClick r:id="rId12" action="ppaction://hlinksldjump"/>
            <a:extLst>
              <a:ext uri="{FF2B5EF4-FFF2-40B4-BE49-F238E27FC236}">
                <a16:creationId xmlns:a16="http://schemas.microsoft.com/office/drawing/2014/main" id="{1505BFE0-4260-41CF-825A-200CC4A89423}"/>
              </a:ext>
            </a:extLst>
          </p:cNvPr>
          <p:cNvSpPr txBox="1">
            <a:spLocks/>
          </p:cNvSpPr>
          <p:nvPr>
            <p:custDataLst>
              <p:tags r:id="rId3"/>
            </p:custDataLst>
          </p:nvPr>
        </p:nvSpPr>
        <p:spPr bwMode="auto">
          <a:xfrm>
            <a:off x="3632200" y="2362200"/>
            <a:ext cx="4927600" cy="609600"/>
          </a:xfrm>
          <a:prstGeom prst="rect">
            <a:avLst/>
          </a:prstGeom>
          <a:solidFill>
            <a:schemeClr val="accent1"/>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Mobility energy storage</a:t>
            </a:r>
            <a:endParaRPr lang="en-US" b="1">
              <a:solidFill>
                <a:schemeClr val="bg1"/>
              </a:solidFill>
            </a:endParaRPr>
          </a:p>
        </p:txBody>
      </p:sp>
      <p:sp>
        <p:nvSpPr>
          <p:cNvPr id="33" name="Text Placeholder 10">
            <a:extLst>
              <a:ext uri="{FF2B5EF4-FFF2-40B4-BE49-F238E27FC236}">
                <a16:creationId xmlns:a16="http://schemas.microsoft.com/office/drawing/2014/main" id="{95233AAF-4A81-51E1-689D-B9490E6BC068}"/>
              </a:ext>
            </a:extLst>
          </p:cNvPr>
          <p:cNvSpPr txBox="1">
            <a:spLocks/>
          </p:cNvSpPr>
          <p:nvPr>
            <p:custDataLst>
              <p:tags r:id="rId4"/>
            </p:custDataLst>
          </p:nvPr>
        </p:nvSpPr>
        <p:spPr bwMode="auto">
          <a:xfrm>
            <a:off x="3632200" y="29718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Technology landscape</a:t>
            </a:r>
            <a:endParaRPr lang="en-US" b="1">
              <a:solidFill>
                <a:schemeClr val="bg1"/>
              </a:solidFill>
            </a:endParaRPr>
          </a:p>
        </p:txBody>
      </p:sp>
      <p:sp>
        <p:nvSpPr>
          <p:cNvPr id="14" name="Text Placeholder 10">
            <a:hlinkClick r:id="rId13" action="ppaction://hlinksldjump"/>
            <a:extLst>
              <a:ext uri="{FF2B5EF4-FFF2-40B4-BE49-F238E27FC236}">
                <a16:creationId xmlns:a16="http://schemas.microsoft.com/office/drawing/2014/main" id="{6C26ACA5-264C-B646-BD3D-45BADCB6A601}"/>
              </a:ext>
            </a:extLst>
          </p:cNvPr>
          <p:cNvSpPr txBox="1">
            <a:spLocks/>
          </p:cNvSpPr>
          <p:nvPr>
            <p:custDataLst>
              <p:tags r:id="rId5"/>
            </p:custDataLst>
          </p:nvPr>
        </p:nvSpPr>
        <p:spPr bwMode="auto">
          <a:xfrm>
            <a:off x="3632200" y="3479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9" name="Text Placeholder 10">
            <a:hlinkClick r:id="rId14" action="ppaction://hlinksldjump"/>
            <a:extLst>
              <a:ext uri="{FF2B5EF4-FFF2-40B4-BE49-F238E27FC236}">
                <a16:creationId xmlns:a16="http://schemas.microsoft.com/office/drawing/2014/main" id="{E371D548-CF6B-8886-20F9-1717734D9495}"/>
              </a:ext>
            </a:extLst>
          </p:cNvPr>
          <p:cNvSpPr txBox="1">
            <a:spLocks/>
          </p:cNvSpPr>
          <p:nvPr>
            <p:custDataLst>
              <p:tags r:id="rId6"/>
            </p:custDataLst>
          </p:nvPr>
        </p:nvSpPr>
        <p:spPr bwMode="auto">
          <a:xfrm>
            <a:off x="3632200" y="3987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
        <p:nvSpPr>
          <p:cNvPr id="10" name="Text Placeholder 10">
            <a:hlinkClick r:id="rId15" action="ppaction://hlinksldjump"/>
            <a:extLst>
              <a:ext uri="{FF2B5EF4-FFF2-40B4-BE49-F238E27FC236}">
                <a16:creationId xmlns:a16="http://schemas.microsoft.com/office/drawing/2014/main" id="{FA336229-7A70-D501-0F12-C302B8C24627}"/>
              </a:ext>
            </a:extLst>
          </p:cNvPr>
          <p:cNvSpPr txBox="1">
            <a:spLocks/>
          </p:cNvSpPr>
          <p:nvPr>
            <p:custDataLst>
              <p:tags r:id="rId7"/>
            </p:custDataLst>
          </p:nvPr>
        </p:nvSpPr>
        <p:spPr bwMode="auto">
          <a:xfrm>
            <a:off x="3632200" y="4495800"/>
            <a:ext cx="4927600" cy="608013"/>
          </a:xfrm>
          <a:prstGeom prst="rect">
            <a:avLst/>
          </a:prstGeom>
          <a:solidFill>
            <a:schemeClr val="bg2"/>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Utility energy storage</a:t>
            </a:r>
            <a:endParaRPr lang="en-US">
              <a:solidFill>
                <a:schemeClr val="bg1"/>
              </a:solidFill>
            </a:endParaRPr>
          </a:p>
        </p:txBody>
      </p:sp>
    </p:spTree>
    <p:extLst>
      <p:ext uri="{BB962C8B-B14F-4D97-AF65-F5344CB8AC3E}">
        <p14:creationId xmlns:p14="http://schemas.microsoft.com/office/powerpoint/2010/main" val="5849312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2E0FC-1BAB-686F-A3FC-814C7E51FC05}"/>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11C6AB-4BBB-DD70-0FE0-FC51B3A80E67}"/>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2" name="think-cell data - do not delete" hidden="1">
                        <a:extLst>
                          <a:ext uri="{FF2B5EF4-FFF2-40B4-BE49-F238E27FC236}">
                            <a16:creationId xmlns:a16="http://schemas.microsoft.com/office/drawing/2014/main" id="{3911C6AB-4BBB-DD70-0FE0-FC51B3A80E6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pic>
        <p:nvPicPr>
          <p:cNvPr id="20" name="Picture 19" descr="Electric car being charged">
            <a:extLst>
              <a:ext uri="{FF2B5EF4-FFF2-40B4-BE49-F238E27FC236}">
                <a16:creationId xmlns:a16="http://schemas.microsoft.com/office/drawing/2014/main" id="{B29242BD-F207-EA9A-47E8-7335427ED851}"/>
              </a:ext>
            </a:extLst>
          </p:cNvPr>
          <p:cNvPicPr>
            <a:picLocks/>
          </p:cNvPicPr>
          <p:nvPr/>
        </p:nvPicPr>
        <p:blipFill rotWithShape="1">
          <a:blip r:embed="rId12" cstate="screen">
            <a:extLst>
              <a:ext uri="{28A0092B-C50C-407E-A947-70E740481C1C}">
                <a14:useLocalDpi xmlns:a14="http://schemas.microsoft.com/office/drawing/2010/main"/>
              </a:ext>
            </a:extLst>
          </a:blip>
          <a:srcRect/>
          <a:stretch/>
        </p:blipFill>
        <p:spPr>
          <a:xfrm>
            <a:off x="364621" y="817478"/>
            <a:ext cx="3465576" cy="5221224"/>
          </a:xfrm>
          <a:prstGeom prst="rect">
            <a:avLst/>
          </a:prstGeom>
        </p:spPr>
      </p:pic>
      <p:cxnSp>
        <p:nvCxnSpPr>
          <p:cNvPr id="12" name="Straight Connector 11">
            <a:extLst>
              <a:ext uri="{FF2B5EF4-FFF2-40B4-BE49-F238E27FC236}">
                <a16:creationId xmlns:a16="http://schemas.microsoft.com/office/drawing/2014/main" id="{FA9D6213-7790-3B0B-1311-7E207AF4DB07}"/>
              </a:ext>
            </a:extLst>
          </p:cNvPr>
          <p:cNvCxnSpPr>
            <a:cxnSpLocks/>
          </p:cNvCxnSpPr>
          <p:nvPr/>
        </p:nvCxnSpPr>
        <p:spPr bwMode="gray">
          <a:xfrm>
            <a:off x="4170059" y="2614528"/>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1" name="btfpBulletedList771181">
            <a:extLst>
              <a:ext uri="{FF2B5EF4-FFF2-40B4-BE49-F238E27FC236}">
                <a16:creationId xmlns:a16="http://schemas.microsoft.com/office/drawing/2014/main" id="{7891B118-36E8-DB04-06A5-2BE533C24D6A}"/>
              </a:ext>
            </a:extLst>
          </p:cNvPr>
          <p:cNvSpPr txBox="1"/>
          <p:nvPr>
            <p:custDataLst>
              <p:tags r:id="rId3"/>
            </p:custDataLst>
          </p:nvPr>
        </p:nvSpPr>
        <p:spPr bwMode="gray">
          <a:xfrm>
            <a:off x="4170059" y="1774633"/>
            <a:ext cx="7507288" cy="719034"/>
          </a:xfrm>
          <a:prstGeom prst="rect">
            <a:avLst/>
          </a:prstGeom>
          <a:noFill/>
        </p:spPr>
        <p:txBody>
          <a:bodyPr vert="horz" wrap="square" lIns="36000" tIns="36000" rIns="36000" bIns="36000" rtlCol="0" anchor="t">
            <a:spAutoFit/>
          </a:bodyPr>
          <a:lstStyle/>
          <a:p>
            <a:pPr>
              <a:spcBef>
                <a:spcPts val="300"/>
              </a:spcBef>
            </a:pPr>
            <a:r>
              <a:rPr lang="en-US" sz="1400" b="1"/>
              <a:t>Market trends</a:t>
            </a:r>
            <a:r>
              <a:rPr lang="en-US" sz="1400"/>
              <a:t>: </a:t>
            </a:r>
            <a:r>
              <a:rPr lang="en-US" sz="1400" b="1"/>
              <a:t>NCM</a:t>
            </a:r>
            <a:r>
              <a:rPr lang="en-US" sz="1400"/>
              <a:t> led the EV battery market with a </a:t>
            </a:r>
            <a:r>
              <a:rPr lang="en-US" sz="1400" b="1"/>
              <a:t>60%</a:t>
            </a:r>
            <a:r>
              <a:rPr lang="en-US" sz="1400"/>
              <a:t> share in 2023, due to its superior energy density. However, </a:t>
            </a:r>
            <a:r>
              <a:rPr lang="en-US" sz="1400" b="1"/>
              <a:t>LFP</a:t>
            </a:r>
            <a:r>
              <a:rPr lang="en-US" sz="1400"/>
              <a:t> has been gaining momentum of late, driven by Chinese OEMs and concerns about cobalt and nickel availability.</a:t>
            </a:r>
            <a:endParaRPr lang="en-US" sz="1400" baseline="-25000">
              <a:cs typeface="Arial"/>
            </a:endParaRPr>
          </a:p>
        </p:txBody>
      </p:sp>
      <p:sp>
        <p:nvSpPr>
          <p:cNvPr id="14" name="btfpNotesBox111697">
            <a:extLst>
              <a:ext uri="{FF2B5EF4-FFF2-40B4-BE49-F238E27FC236}">
                <a16:creationId xmlns:a16="http://schemas.microsoft.com/office/drawing/2014/main" id="{D96041CA-E817-D668-EB71-D499792CCA1A}"/>
              </a:ext>
            </a:extLst>
          </p:cNvPr>
          <p:cNvSpPr txBox="1"/>
          <p:nvPr>
            <p:custDataLst>
              <p:tags r:id="rId4"/>
            </p:custDataLst>
          </p:nvPr>
        </p:nvSpPr>
        <p:spPr bwMode="gray">
          <a:xfrm>
            <a:off x="330200" y="6419088"/>
            <a:ext cx="11531600" cy="369332"/>
          </a:xfrm>
          <a:prstGeom prst="rect">
            <a:avLst/>
          </a:prstGeom>
          <a:noFill/>
        </p:spPr>
        <p:txBody>
          <a:bodyPr vert="horz" wrap="square" lIns="0" tIns="0" rIns="0" bIns="0" rtlCol="0" anchor="b">
            <a:spAutoFit/>
          </a:bodyPr>
          <a:lstStyle/>
          <a:p>
            <a:endParaRPr lang="en-US" sz="800" dirty="0"/>
          </a:p>
          <a:p>
            <a:r>
              <a:rPr lang="en-US" sz="800" dirty="0"/>
              <a:t>1) LFP = lithium iron phosphate; NCM = nickel cobalt manganese; NCA = nickel cobalt aluminum; NCX = NCM and NCA variants</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a:t>
            </a:r>
            <a:r>
              <a:rPr lang="en-US" sz="800" dirty="0">
                <a:solidFill>
                  <a:srgbClr val="000000"/>
                </a:solidFill>
                <a:latin typeface="Arial"/>
              </a:rPr>
              <a:t> </a:t>
            </a:r>
            <a:r>
              <a:rPr lang="en-US" sz="800" dirty="0">
                <a:solidFill>
                  <a:srgbClr val="000000"/>
                </a:solidFill>
              </a:rPr>
              <a:t>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a:t>
            </a:r>
            <a:r>
              <a:rPr lang="en-US" sz="800" dirty="0">
                <a:solidFill>
                  <a:srgbClr val="000000"/>
                </a:solidFill>
                <a:latin typeface="Arial"/>
              </a:rPr>
              <a:t> Gernot Wagner.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a:t>
            </a:r>
            <a:endParaRPr lang="en-US" sz="800" b="0" i="0" u="none" strike="noStrike" kern="1200" cap="none" spc="0" normalizeH="0" baseline="0" noProof="0">
              <a:ln>
                <a:noFill/>
              </a:ln>
              <a:solidFill>
                <a:srgbClr val="000000"/>
              </a:solidFill>
              <a:effectLst/>
              <a:uLnTx/>
              <a:uFillTx/>
              <a:latin typeface="Arial"/>
              <a:cs typeface="Arial"/>
            </a:endParaRPr>
          </a:p>
        </p:txBody>
      </p:sp>
      <p:sp>
        <p:nvSpPr>
          <p:cNvPr id="5" name="btfpBulletedList771181">
            <a:extLst>
              <a:ext uri="{FF2B5EF4-FFF2-40B4-BE49-F238E27FC236}">
                <a16:creationId xmlns:a16="http://schemas.microsoft.com/office/drawing/2014/main" id="{93D60561-B8F0-3DD9-05A7-7729767518D7}"/>
              </a:ext>
            </a:extLst>
          </p:cNvPr>
          <p:cNvSpPr txBox="1"/>
          <p:nvPr>
            <p:custDataLst>
              <p:tags r:id="rId5"/>
            </p:custDataLst>
          </p:nvPr>
        </p:nvSpPr>
        <p:spPr bwMode="gray">
          <a:xfrm>
            <a:off x="4170059" y="2735389"/>
            <a:ext cx="7507288" cy="2127112"/>
          </a:xfrm>
          <a:prstGeom prst="rect">
            <a:avLst/>
          </a:prstGeom>
          <a:noFill/>
        </p:spPr>
        <p:txBody>
          <a:bodyPr vert="horz" wrap="square" lIns="36000" tIns="36000" rIns="36000" bIns="36000" rtlCol="0" anchor="t">
            <a:spAutoFit/>
          </a:bodyPr>
          <a:lstStyle/>
          <a:p>
            <a:pPr>
              <a:spcBef>
                <a:spcPts val="300"/>
              </a:spcBef>
            </a:pPr>
            <a:r>
              <a:rPr lang="en-US" sz="1400" b="1">
                <a:solidFill>
                  <a:srgbClr val="000000"/>
                </a:solidFill>
              </a:rPr>
              <a:t>Future scenarios: </a:t>
            </a:r>
            <a:r>
              <a:rPr lang="en-US" sz="1400">
                <a:solidFill>
                  <a:srgbClr val="000000"/>
                </a:solidFill>
              </a:rPr>
              <a:t>We expect LFP to surpass NCM in market share over the next five to 10 years, driven by advancements in energy storage, with other chemistries also entering the mix. For these technologies to gain market share:</a:t>
            </a:r>
          </a:p>
          <a:p>
            <a:pPr marL="285750" indent="-285750" algn="just">
              <a:spcBef>
                <a:spcPts val="300"/>
              </a:spcBef>
              <a:buFont typeface="Arial" panose="020B0604020202020204" pitchFamily="34" charset="0"/>
              <a:buChar char="•"/>
            </a:pPr>
            <a:r>
              <a:rPr lang="en-US" sz="1400" b="1">
                <a:solidFill>
                  <a:srgbClr val="000000"/>
                </a:solidFill>
              </a:rPr>
              <a:t>LFP </a:t>
            </a:r>
            <a:r>
              <a:rPr lang="en-US" sz="1400">
                <a:solidFill>
                  <a:srgbClr val="000000"/>
                </a:solidFill>
              </a:rPr>
              <a:t>should</a:t>
            </a:r>
            <a:r>
              <a:rPr lang="en-US" sz="1400" b="1">
                <a:solidFill>
                  <a:srgbClr val="000000"/>
                </a:solidFill>
              </a:rPr>
              <a:t> </a:t>
            </a:r>
            <a:r>
              <a:rPr lang="en-US" sz="1400">
                <a:solidFill>
                  <a:srgbClr val="000000"/>
                </a:solidFill>
              </a:rPr>
              <a:t>improve energy density (e.g., </a:t>
            </a:r>
            <a:r>
              <a:rPr lang="en-US" sz="1400">
                <a:solidFill>
                  <a:srgbClr val="000000"/>
                </a:solidFill>
                <a:ea typeface="+mn-lt"/>
                <a:cs typeface="+mn-lt"/>
              </a:rPr>
              <a:t>through lithium manganese iron phosphate</a:t>
            </a:r>
            <a:r>
              <a:rPr lang="en-US" sz="1400">
                <a:solidFill>
                  <a:srgbClr val="000000"/>
                </a:solidFill>
              </a:rPr>
              <a:t> or LMFP, a promising new cathode material) while decentralizing capacity across regions.</a:t>
            </a:r>
          </a:p>
          <a:p>
            <a:pPr marL="277495" indent="-277495" algn="just">
              <a:spcBef>
                <a:spcPts val="300"/>
              </a:spcBef>
              <a:buFont typeface="Arial" panose="020B0604020202020204" pitchFamily="34" charset="0"/>
              <a:buChar char="•"/>
            </a:pPr>
            <a:r>
              <a:rPr lang="en-US" sz="1400" b="1">
                <a:solidFill>
                  <a:srgbClr val="000000"/>
                </a:solidFill>
              </a:rPr>
              <a:t>NCX </a:t>
            </a:r>
            <a:r>
              <a:rPr lang="en-US" sz="1400">
                <a:solidFill>
                  <a:srgbClr val="000000"/>
                </a:solidFill>
              </a:rPr>
              <a:t>will need to resolve issues with thermal runaway while ensuring critical mineral supply availability.</a:t>
            </a:r>
            <a:endParaRPr lang="en-US" sz="1400">
              <a:solidFill>
                <a:srgbClr val="000000"/>
              </a:solidFill>
              <a:cs typeface="Arial"/>
            </a:endParaRPr>
          </a:p>
          <a:p>
            <a:pPr marL="285750" indent="-285750" algn="just">
              <a:spcBef>
                <a:spcPts val="300"/>
              </a:spcBef>
              <a:buFont typeface="Arial" panose="020B0604020202020204" pitchFamily="34" charset="0"/>
              <a:buChar char="•"/>
            </a:pPr>
            <a:r>
              <a:rPr lang="en-US" sz="1400" b="1">
                <a:solidFill>
                  <a:srgbClr val="000000"/>
                </a:solidFill>
              </a:rPr>
              <a:t>Li-S/Air </a:t>
            </a:r>
            <a:r>
              <a:rPr lang="en-US" sz="1400">
                <a:solidFill>
                  <a:srgbClr val="000000"/>
                </a:solidFill>
              </a:rPr>
              <a:t>will require sufficient investment in R&amp;D to realize the theoretical level of energy density and efficiency.</a:t>
            </a:r>
          </a:p>
        </p:txBody>
      </p:sp>
      <p:sp>
        <p:nvSpPr>
          <p:cNvPr id="9" name="Title 2">
            <a:extLst>
              <a:ext uri="{FF2B5EF4-FFF2-40B4-BE49-F238E27FC236}">
                <a16:creationId xmlns:a16="http://schemas.microsoft.com/office/drawing/2014/main" id="{5C3FE82D-379F-85A2-1E80-5AE4ABE347BA}"/>
              </a:ext>
            </a:extLst>
          </p:cNvPr>
          <p:cNvSpPr txBox="1">
            <a:spLocks/>
          </p:cNvSpPr>
          <p:nvPr/>
        </p:nvSpPr>
        <p:spPr>
          <a:xfrm>
            <a:off x="502982" y="4294549"/>
            <a:ext cx="3165987" cy="1523494"/>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FFFFFF"/>
                </a:solidFill>
                <a:effectLst/>
                <a:uLnTx/>
                <a:uFillTx/>
                <a:latin typeface="Arial"/>
                <a:ea typeface="+mj-ea"/>
                <a:cs typeface="+mj-cs"/>
              </a:rPr>
            </a:br>
            <a:r>
              <a:rPr lang="en-US" sz="2400" b="0">
                <a:solidFill>
                  <a:schemeClr val="bg1"/>
                </a:solidFill>
              </a:rPr>
              <a:t>Mobility energy storage: Technology landscape</a:t>
            </a:r>
            <a:endParaRPr lang="en-US" sz="2400" b="1" i="0" u="none" strike="noStrike" kern="1200" cap="none" spc="0" normalizeH="0" baseline="0" noProof="0">
              <a:ln>
                <a:noFill/>
              </a:ln>
              <a:solidFill>
                <a:schemeClr val="bg1"/>
              </a:solidFill>
              <a:effectLst/>
              <a:uLnTx/>
              <a:uFillTx/>
              <a:latin typeface="Arial"/>
              <a:cs typeface="Arial"/>
            </a:endParaRPr>
          </a:p>
        </p:txBody>
      </p:sp>
      <p:pic>
        <p:nvPicPr>
          <p:cNvPr id="15" name="Picture 14" descr="Battery icon on circuit board">
            <a:extLst>
              <a:ext uri="{FF2B5EF4-FFF2-40B4-BE49-F238E27FC236}">
                <a16:creationId xmlns:a16="http://schemas.microsoft.com/office/drawing/2014/main" id="{98C41B3E-5B25-B91A-DE4D-7EFAB5D24FC4}"/>
              </a:ext>
            </a:extLst>
          </p:cNvPr>
          <p:cNvPicPr>
            <a:picLocks noChangeAspect="1"/>
          </p:cNvPicPr>
          <p:nvPr/>
        </p:nvPicPr>
        <p:blipFill rotWithShape="1">
          <a:blip r:embed="rId15"/>
          <a:srcRect/>
          <a:stretch/>
        </p:blipFill>
        <p:spPr>
          <a:xfrm>
            <a:off x="1" y="1"/>
            <a:ext cx="3465576" cy="1670615"/>
          </a:xfrm>
          <a:prstGeom prst="rect">
            <a:avLst/>
          </a:prstGeom>
        </p:spPr>
      </p:pic>
      <p:sp>
        <p:nvSpPr>
          <p:cNvPr id="23" name="btfpBulletedList771181">
            <a:extLst>
              <a:ext uri="{FF2B5EF4-FFF2-40B4-BE49-F238E27FC236}">
                <a16:creationId xmlns:a16="http://schemas.microsoft.com/office/drawing/2014/main" id="{7891B118-36E8-DB04-06A5-2BE533C24D6A}"/>
              </a:ext>
            </a:extLst>
          </p:cNvPr>
          <p:cNvSpPr txBox="1"/>
          <p:nvPr>
            <p:custDataLst>
              <p:tags r:id="rId6"/>
            </p:custDataLst>
          </p:nvPr>
        </p:nvSpPr>
        <p:spPr bwMode="gray">
          <a:xfrm>
            <a:off x="4170059" y="813877"/>
            <a:ext cx="7502525" cy="719034"/>
          </a:xfrm>
          <a:prstGeom prst="rect">
            <a:avLst/>
          </a:prstGeom>
          <a:noFill/>
        </p:spPr>
        <p:txBody>
          <a:bodyPr vert="horz" wrap="square" lIns="36000" tIns="36000" rIns="36000" bIns="36000" rtlCol="0" anchor="t">
            <a:spAutoFit/>
          </a:bodyPr>
          <a:lstStyle/>
          <a:p>
            <a:pPr>
              <a:spcBef>
                <a:spcPts val="300"/>
              </a:spcBef>
            </a:pPr>
            <a:r>
              <a:rPr lang="en-US" sz="1400" dirty="0"/>
              <a:t>Various storage technologies are available for electric vehicles, with </a:t>
            </a:r>
            <a:r>
              <a:rPr lang="en-US" sz="1400" b="1" dirty="0"/>
              <a:t>lithium-ion batteries </a:t>
            </a:r>
            <a:r>
              <a:rPr lang="en-US" sz="1400" dirty="0"/>
              <a:t>being the most prevalent due to their high energy density and reliable performance. </a:t>
            </a:r>
            <a:r>
              <a:rPr lang="en-US" sz="1400" dirty="0" err="1"/>
              <a:t>LiBs</a:t>
            </a:r>
            <a:r>
              <a:rPr lang="en-US" sz="1400" dirty="0"/>
              <a:t> consist of diverse chemistries, including LFP, NCM, NCA, and solid-state batteries.</a:t>
            </a:r>
          </a:p>
        </p:txBody>
      </p:sp>
      <p:cxnSp>
        <p:nvCxnSpPr>
          <p:cNvPr id="29" name="Straight Connector 28">
            <a:extLst>
              <a:ext uri="{FF2B5EF4-FFF2-40B4-BE49-F238E27FC236}">
                <a16:creationId xmlns:a16="http://schemas.microsoft.com/office/drawing/2014/main" id="{ED1BDA89-4F8F-1D7A-2222-7FFD62881D79}"/>
              </a:ext>
            </a:extLst>
          </p:cNvPr>
          <p:cNvCxnSpPr>
            <a:cxnSpLocks/>
          </p:cNvCxnSpPr>
          <p:nvPr/>
        </p:nvCxnSpPr>
        <p:spPr bwMode="gray">
          <a:xfrm>
            <a:off x="4170059" y="165377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30" name="btfpBulletedList771181">
            <a:extLst>
              <a:ext uri="{FF2B5EF4-FFF2-40B4-BE49-F238E27FC236}">
                <a16:creationId xmlns:a16="http://schemas.microsoft.com/office/drawing/2014/main" id="{812B5657-CE48-2EDF-D2A7-E77FEAEB0F2D}"/>
              </a:ext>
            </a:extLst>
          </p:cNvPr>
          <p:cNvSpPr txBox="1"/>
          <p:nvPr>
            <p:custDataLst>
              <p:tags r:id="rId7"/>
            </p:custDataLst>
          </p:nvPr>
        </p:nvSpPr>
        <p:spPr bwMode="gray">
          <a:xfrm>
            <a:off x="4170059" y="5104224"/>
            <a:ext cx="7507288" cy="934478"/>
          </a:xfrm>
          <a:prstGeom prst="rect">
            <a:avLst/>
          </a:prstGeom>
          <a:noFill/>
        </p:spPr>
        <p:txBody>
          <a:bodyPr vert="horz" wrap="square" lIns="36000" tIns="36000" rIns="36000" bIns="36000" rtlCol="0" anchor="t">
            <a:spAutoFit/>
          </a:bodyPr>
          <a:lstStyle/>
          <a:p>
            <a:pPr>
              <a:spcAft>
                <a:spcPts val="600"/>
              </a:spcAft>
              <a:defRPr/>
            </a:pPr>
            <a:r>
              <a:rPr lang="en-US" sz="1400" b="1" dirty="0"/>
              <a:t>Sodium-ion batteries, </a:t>
            </a:r>
            <a:r>
              <a:rPr lang="en-US" sz="1400" dirty="0"/>
              <a:t>an emerging battery chemistry</a:t>
            </a:r>
            <a:r>
              <a:rPr lang="en-US" sz="1400" b="1" dirty="0"/>
              <a:t>, </a:t>
            </a:r>
            <a:r>
              <a:rPr lang="en-US" sz="1400" dirty="0"/>
              <a:t>are a lower-cost alternative to </a:t>
            </a:r>
            <a:r>
              <a:rPr lang="en-US" sz="1400" dirty="0" err="1"/>
              <a:t>LiBs</a:t>
            </a:r>
            <a:r>
              <a:rPr lang="en-US" sz="1400" dirty="0"/>
              <a:t> due to the abundance of sodium resources. They are also safer and made with similar manufacturing processes. However, </a:t>
            </a:r>
            <a:r>
              <a:rPr lang="en-US" altLang="ko-KR" sz="1400" dirty="0"/>
              <a:t>challenges remain to achieve an energy density comparable to that of </a:t>
            </a:r>
            <a:r>
              <a:rPr lang="en-US" altLang="ko-KR" sz="1400" dirty="0" err="1"/>
              <a:t>LiB.</a:t>
            </a:r>
            <a:endParaRPr lang="en-US" sz="1400" dirty="0"/>
          </a:p>
        </p:txBody>
      </p:sp>
      <p:cxnSp>
        <p:nvCxnSpPr>
          <p:cNvPr id="31" name="Straight Connector 17">
            <a:extLst>
              <a:ext uri="{FF2B5EF4-FFF2-40B4-BE49-F238E27FC236}">
                <a16:creationId xmlns:a16="http://schemas.microsoft.com/office/drawing/2014/main" id="{2A720CF0-45F9-2C61-88A1-64ED65520986}"/>
              </a:ext>
            </a:extLst>
          </p:cNvPr>
          <p:cNvCxnSpPr>
            <a:cxnSpLocks/>
          </p:cNvCxnSpPr>
          <p:nvPr/>
        </p:nvCxnSpPr>
        <p:spPr bwMode="gray">
          <a:xfrm>
            <a:off x="4170059" y="498336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1709495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AB07D9C-0DFB-464F-E2D6-FA0CB838C63D}"/>
              </a:ext>
            </a:extLst>
          </p:cNvPr>
          <p:cNvGraphicFramePr>
            <a:graphicFrameLocks noChangeAspect="1"/>
          </p:cNvGraphicFramePr>
          <p:nvPr>
            <p:custDataLst>
              <p:tags r:id="rId1"/>
            </p:custDataLst>
            <p:extLst>
              <p:ext uri="{D42A27DB-BD31-4B8C-83A1-F6EECF244321}">
                <p14:modId xmlns:p14="http://schemas.microsoft.com/office/powerpoint/2010/main" val="358692950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6" name="think-cell data - do not delete" hidden="1">
                        <a:extLst>
                          <a:ext uri="{FF2B5EF4-FFF2-40B4-BE49-F238E27FC236}">
                            <a16:creationId xmlns:a16="http://schemas.microsoft.com/office/drawing/2014/main" id="{EAB07D9C-0DFB-464F-E2D6-FA0CB838C63D}"/>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33" name="Text Placeholder 10">
            <a:extLst>
              <a:ext uri="{FF2B5EF4-FFF2-40B4-BE49-F238E27FC236}">
                <a16:creationId xmlns:a16="http://schemas.microsoft.com/office/drawing/2014/main" id="{8F5E4B3E-51FA-7779-BBE9-535DC5B01CC6}"/>
              </a:ext>
            </a:extLst>
          </p:cNvPr>
          <p:cNvSpPr txBox="1">
            <a:spLocks/>
          </p:cNvSpPr>
          <p:nvPr>
            <p:custDataLst>
              <p:tags r:id="rId2"/>
            </p:custDataLst>
          </p:nvPr>
        </p:nvSpPr>
        <p:spPr bwMode="auto">
          <a:xfrm>
            <a:off x="3632200" y="2516188"/>
            <a:ext cx="4927600" cy="608013"/>
          </a:xfrm>
          <a:prstGeom prst="rect">
            <a:avLst/>
          </a:prstGeom>
          <a:solidFill>
            <a:schemeClr val="accent1"/>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The energy storage opportunity</a:t>
            </a:r>
            <a:endParaRPr lang="en-US" b="1">
              <a:solidFill>
                <a:schemeClr val="bg1"/>
              </a:solidFill>
            </a:endParaRPr>
          </a:p>
        </p:txBody>
      </p:sp>
      <p:sp>
        <p:nvSpPr>
          <p:cNvPr id="3" name="Text Placeholder 10">
            <a:hlinkClick r:id="rId8" action="ppaction://hlinksldjump"/>
            <a:extLst>
              <a:ext uri="{FF2B5EF4-FFF2-40B4-BE49-F238E27FC236}">
                <a16:creationId xmlns:a16="http://schemas.microsoft.com/office/drawing/2014/main" id="{470E8BE0-6A64-B65F-A949-47ED2B3C9471}"/>
              </a:ext>
            </a:extLst>
          </p:cNvPr>
          <p:cNvSpPr txBox="1">
            <a:spLocks/>
          </p:cNvSpPr>
          <p:nvPr>
            <p:custDataLst>
              <p:tags r:id="rId3"/>
            </p:custDataLst>
          </p:nvPr>
        </p:nvSpPr>
        <p:spPr bwMode="auto">
          <a:xfrm>
            <a:off x="3632200" y="3124200"/>
            <a:ext cx="4927600" cy="609600"/>
          </a:xfrm>
          <a:prstGeom prst="rect">
            <a:avLst/>
          </a:prstGeom>
          <a:solidFill>
            <a:schemeClr val="bg2"/>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Mobility energy storage</a:t>
            </a:r>
            <a:endParaRPr lang="en-US">
              <a:solidFill>
                <a:schemeClr val="bg1"/>
              </a:solidFill>
            </a:endParaRPr>
          </a:p>
        </p:txBody>
      </p:sp>
      <p:sp>
        <p:nvSpPr>
          <p:cNvPr id="5" name="Text Placeholder 10">
            <a:hlinkClick r:id="rId9" action="ppaction://hlinksldjump"/>
            <a:extLst>
              <a:ext uri="{FF2B5EF4-FFF2-40B4-BE49-F238E27FC236}">
                <a16:creationId xmlns:a16="http://schemas.microsoft.com/office/drawing/2014/main" id="{F35019A7-9A19-F44E-EAE5-87303B277E32}"/>
              </a:ext>
            </a:extLst>
          </p:cNvPr>
          <p:cNvSpPr txBox="1">
            <a:spLocks/>
          </p:cNvSpPr>
          <p:nvPr>
            <p:custDataLst>
              <p:tags r:id="rId4"/>
            </p:custDataLst>
          </p:nvPr>
        </p:nvSpPr>
        <p:spPr bwMode="auto">
          <a:xfrm>
            <a:off x="3632200" y="3733800"/>
            <a:ext cx="4927600" cy="608013"/>
          </a:xfrm>
          <a:prstGeom prst="rect">
            <a:avLst/>
          </a:prstGeom>
          <a:solidFill>
            <a:schemeClr val="bg2"/>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Utility energy storage</a:t>
            </a:r>
            <a:endParaRPr lang="en-US">
              <a:solidFill>
                <a:schemeClr val="bg1"/>
              </a:solidFill>
            </a:endParaRPr>
          </a:p>
        </p:txBody>
      </p:sp>
    </p:spTree>
    <p:extLst>
      <p:ext uri="{BB962C8B-B14F-4D97-AF65-F5344CB8AC3E}">
        <p14:creationId xmlns:p14="http://schemas.microsoft.com/office/powerpoint/2010/main" val="36610156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C135F6-1F95-688F-8734-577CE0EB14B6}"/>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94DD1A5-1DFC-7E92-1F1E-77F7DCE5F591}"/>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5" imgW="7772400" imgH="10058400" progId="TCLayout.ActiveDocument.1">
                  <p:embed/>
                </p:oleObj>
              </mc:Choice>
              <mc:Fallback>
                <p:oleObj name="think-cell Slide" r:id="rId15" imgW="7772400" imgH="10058400" progId="TCLayout.ActiveDocument.1">
                  <p:embed/>
                  <p:pic>
                    <p:nvPicPr>
                      <p:cNvPr id="4" name="think-cell data - do not delete" hidden="1">
                        <a:extLst>
                          <a:ext uri="{FF2B5EF4-FFF2-40B4-BE49-F238E27FC236}">
                            <a16:creationId xmlns:a16="http://schemas.microsoft.com/office/drawing/2014/main" id="{894DD1A5-1DFC-7E92-1F1E-77F7DCE5F591}"/>
                          </a:ext>
                        </a:extLst>
                      </p:cNvPr>
                      <p:cNvPicPr/>
                      <p:nvPr/>
                    </p:nvPicPr>
                    <p:blipFill>
                      <a:blip r:embed="rId16"/>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192E8FF-1E27-5634-990F-0FE7CF5A410B}"/>
              </a:ext>
            </a:extLst>
          </p:cNvPr>
          <p:cNvSpPr>
            <a:spLocks noGrp="1"/>
          </p:cNvSpPr>
          <p:nvPr>
            <p:ph type="title"/>
          </p:nvPr>
        </p:nvSpPr>
        <p:spPr>
          <a:xfrm>
            <a:off x="330200" y="523318"/>
            <a:ext cx="11531600" cy="746406"/>
          </a:xfrm>
        </p:spPr>
        <p:txBody>
          <a:bodyPr vert="horz">
            <a:noAutofit/>
          </a:bodyPr>
          <a:lstStyle/>
          <a:p>
            <a:r>
              <a:rPr lang="en-US" err="1"/>
              <a:t>LiBs</a:t>
            </a:r>
            <a:r>
              <a:rPr lang="en-US"/>
              <a:t> dominate the market due to high energy density and strong track record; </a:t>
            </a:r>
            <a:r>
              <a:rPr lang="en-US" err="1"/>
              <a:t>SiBs</a:t>
            </a:r>
            <a:r>
              <a:rPr lang="en-US"/>
              <a:t> ramping up as an alternative</a:t>
            </a:r>
            <a:endParaRPr lang="en-US">
              <a:cs typeface="Arial"/>
            </a:endParaRPr>
          </a:p>
        </p:txBody>
      </p:sp>
      <p:sp>
        <p:nvSpPr>
          <p:cNvPr id="10" name="btfpNotesBox962619">
            <a:extLst>
              <a:ext uri="{FF2B5EF4-FFF2-40B4-BE49-F238E27FC236}">
                <a16:creationId xmlns:a16="http://schemas.microsoft.com/office/drawing/2014/main" id="{F77EE242-B54A-5F2E-E9A7-39F1078A4626}"/>
              </a:ext>
            </a:extLst>
          </p:cNvPr>
          <p:cNvSpPr txBox="1"/>
          <p:nvPr>
            <p:custDataLst>
              <p:tags r:id="rId2"/>
            </p:custDataLst>
          </p:nvPr>
        </p:nvSpPr>
        <p:spPr bwMode="gray">
          <a:xfrm>
            <a:off x="330199" y="6419088"/>
            <a:ext cx="9205495" cy="369332"/>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*Adjusted based on 2020 CPI; cell cost of NCM 811 is used for NCM.</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IEA</a:t>
            </a:r>
            <a:r>
              <a:rPr lang="en-US" sz="800" dirty="0">
                <a:solidFill>
                  <a:srgbClr val="000000"/>
                </a:solidFill>
                <a:latin typeface="Arial"/>
                <a:hlinkClick r:id="rId17"/>
              </a:rPr>
              <a:t>, Global EV Outlook</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Drive Electric Tennessee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9"/>
              </a:rPr>
              <a:t>Wood Mackenzie</a:t>
            </a:r>
            <a:r>
              <a:rPr lang="en-US" sz="800" dirty="0">
                <a:solidFill>
                  <a:srgbClr val="000000"/>
                </a:solidFill>
                <a:latin typeface="Arial"/>
                <a:hlinkClick r:id="rId19"/>
              </a:rPr>
              <a:t>, LFP cathode supply</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hlinkClick r:id="rId20"/>
              </a:rPr>
              <a:t>Journal of Energy Storage</a:t>
            </a:r>
            <a:r>
              <a:rPr lang="en-US" altLang="ko-KR" sz="800" dirty="0">
                <a:solidFill>
                  <a:srgbClr val="000000"/>
                </a:solidFill>
                <a:latin typeface="Arial"/>
              </a:rPr>
              <a:t> (2024);</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hlinkClick r:id="rId21"/>
              </a:rPr>
              <a:t>BloombergNEF,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21"/>
              </a:rPr>
              <a:t>Top 10 Energy Storage Trends</a:t>
            </a:r>
            <a:r>
              <a:rPr lang="en-US" altLang="ko-KR" sz="800" dirty="0">
                <a:solidFill>
                  <a:srgbClr val="000000"/>
                </a:solidFill>
                <a:latin typeface="Arial"/>
              </a:rPr>
              <a:t> (2023). </a:t>
            </a: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Devashri Mehrotra,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Gernot Wagner</a:t>
            </a:r>
            <a:r>
              <a:rPr lang="en-US" sz="800" dirty="0">
                <a:solidFill>
                  <a:srgbClr val="000000"/>
                </a:solidFill>
                <a:latin typeface="Arial"/>
              </a:rPr>
              <a:t>. </a:t>
            </a:r>
            <a:r>
              <a:rPr lang="en-US" sz="800" dirty="0">
                <a:solidFill>
                  <a:srgbClr val="000000"/>
                </a:solidFill>
                <a:hlinkClick r:id="rId2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4"/>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5" name="Table 4">
            <a:extLst>
              <a:ext uri="{FF2B5EF4-FFF2-40B4-BE49-F238E27FC236}">
                <a16:creationId xmlns:a16="http://schemas.microsoft.com/office/drawing/2014/main" id="{A2AB0013-B941-106B-50FA-9E3E9E0E2445}"/>
              </a:ext>
            </a:extLst>
          </p:cNvPr>
          <p:cNvGraphicFramePr>
            <a:graphicFrameLocks noGrp="1"/>
          </p:cNvGraphicFramePr>
          <p:nvPr>
            <p:extLst>
              <p:ext uri="{D42A27DB-BD31-4B8C-83A1-F6EECF244321}">
                <p14:modId xmlns:p14="http://schemas.microsoft.com/office/powerpoint/2010/main" val="2713650879"/>
              </p:ext>
            </p:extLst>
          </p:nvPr>
        </p:nvGraphicFramePr>
        <p:xfrm>
          <a:off x="330197" y="1425278"/>
          <a:ext cx="11531602" cy="4777740"/>
        </p:xfrm>
        <a:graphic>
          <a:graphicData uri="http://schemas.openxmlformats.org/drawingml/2006/table">
            <a:tbl>
              <a:tblPr firstRow="1" bandRow="1">
                <a:tableStyleId>{2D5ABB26-0587-4C30-8999-92F81FD0307C}</a:tableStyleId>
              </a:tblPr>
              <a:tblGrid>
                <a:gridCol w="1533596">
                  <a:extLst>
                    <a:ext uri="{9D8B030D-6E8A-4147-A177-3AD203B41FA5}">
                      <a16:colId xmlns:a16="http://schemas.microsoft.com/office/drawing/2014/main" val="1209005246"/>
                    </a:ext>
                  </a:extLst>
                </a:gridCol>
                <a:gridCol w="1882644">
                  <a:extLst>
                    <a:ext uri="{9D8B030D-6E8A-4147-A177-3AD203B41FA5}">
                      <a16:colId xmlns:a16="http://schemas.microsoft.com/office/drawing/2014/main" val="1110654787"/>
                    </a:ext>
                  </a:extLst>
                </a:gridCol>
                <a:gridCol w="1882644">
                  <a:extLst>
                    <a:ext uri="{9D8B030D-6E8A-4147-A177-3AD203B41FA5}">
                      <a16:colId xmlns:a16="http://schemas.microsoft.com/office/drawing/2014/main" val="2863399275"/>
                    </a:ext>
                  </a:extLst>
                </a:gridCol>
                <a:gridCol w="1882644">
                  <a:extLst>
                    <a:ext uri="{9D8B030D-6E8A-4147-A177-3AD203B41FA5}">
                      <a16:colId xmlns:a16="http://schemas.microsoft.com/office/drawing/2014/main" val="3230963863"/>
                    </a:ext>
                  </a:extLst>
                </a:gridCol>
                <a:gridCol w="1882644">
                  <a:extLst>
                    <a:ext uri="{9D8B030D-6E8A-4147-A177-3AD203B41FA5}">
                      <a16:colId xmlns:a16="http://schemas.microsoft.com/office/drawing/2014/main" val="1899389635"/>
                    </a:ext>
                  </a:extLst>
                </a:gridCol>
                <a:gridCol w="2467430">
                  <a:extLst>
                    <a:ext uri="{9D8B030D-6E8A-4147-A177-3AD203B41FA5}">
                      <a16:colId xmlns:a16="http://schemas.microsoft.com/office/drawing/2014/main" val="934214511"/>
                    </a:ext>
                  </a:extLst>
                </a:gridCol>
              </a:tblGrid>
              <a:tr h="259077">
                <a:tc>
                  <a:txBody>
                    <a:bodyPr/>
                    <a:lstStyle/>
                    <a:p>
                      <a:pPr marL="0" indent="0">
                        <a:buNone/>
                      </a:pPr>
                      <a:r>
                        <a:rPr lang="en-US" sz="1100" b="0" i="1" dirty="0"/>
                        <a:t>Non-exhaustive</a:t>
                      </a:r>
                    </a:p>
                  </a:txBody>
                  <a:tcPr/>
                </a:tc>
                <a:tc gridSpan="4">
                  <a:txBody>
                    <a:bodyPr/>
                    <a:lstStyle/>
                    <a:p>
                      <a:pPr marL="0" indent="0" algn="l">
                        <a:spcBef>
                          <a:spcPts val="0"/>
                        </a:spcBef>
                        <a:buNone/>
                      </a:pPr>
                      <a:r>
                        <a:rPr lang="en-US" sz="1100" b="1">
                          <a:solidFill>
                            <a:srgbClr val="000000"/>
                          </a:solidFill>
                        </a:rPr>
                        <a:t>Lithium-ion battery (</a:t>
                      </a:r>
                      <a:r>
                        <a:rPr lang="en-US" sz="1100" b="1" err="1">
                          <a:solidFill>
                            <a:srgbClr val="000000"/>
                          </a:solidFill>
                        </a:rPr>
                        <a:t>LiB</a:t>
                      </a:r>
                      <a:r>
                        <a:rPr lang="en-US" sz="1100" b="1">
                          <a:solidFill>
                            <a:srgbClr val="000000"/>
                          </a:solidFill>
                        </a:rPr>
                        <a:t>)</a:t>
                      </a:r>
                    </a:p>
                  </a:txBody>
                  <a:tcPr>
                    <a:lnR w="6350" cap="flat" cmpd="sng" algn="ctr">
                      <a:solidFill>
                        <a:schemeClr val="bg1"/>
                      </a:solidFill>
                      <a:prstDash val="solid"/>
                      <a:round/>
                      <a:headEnd type="none" w="med" len="med"/>
                      <a:tailEnd type="none" w="med" len="med"/>
                    </a:lnR>
                    <a:solidFill>
                      <a:schemeClr val="tx2">
                        <a:lumMod val="90000"/>
                      </a:schemeClr>
                    </a:solidFill>
                  </a:tcPr>
                </a:tc>
                <a:tc hMerge="1">
                  <a:txBody>
                    <a:bodyPr/>
                    <a:lstStyle/>
                    <a:p>
                      <a:pPr marL="0" indent="0" algn="l">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hMerge="1">
                  <a:txBody>
                    <a:bodyPr/>
                    <a:lstStyle/>
                    <a:p>
                      <a:pPr marL="0" indent="0" algn="l">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2">
                        <a:lumMod val="10000"/>
                        <a:lumOff val="90000"/>
                      </a:schemeClr>
                    </a:solidFill>
                  </a:tcPr>
                </a:tc>
                <a:tc hMerge="1">
                  <a:txBody>
                    <a:bodyPr/>
                    <a:lstStyle/>
                    <a:p>
                      <a:pPr marL="0" indent="0" algn="l">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3">
                        <a:lumMod val="20000"/>
                        <a:lumOff val="80000"/>
                      </a:schemeClr>
                    </a:solidFill>
                  </a:tcPr>
                </a:tc>
                <a:tc>
                  <a:txBody>
                    <a:bodyPr/>
                    <a:lstStyle/>
                    <a:p>
                      <a:pPr marL="0" indent="0" algn="l">
                        <a:spcBef>
                          <a:spcPts val="0"/>
                        </a:spcBef>
                        <a:buNone/>
                      </a:pPr>
                      <a:r>
                        <a:rPr lang="en-US" sz="1100" b="1">
                          <a:solidFill>
                            <a:srgbClr val="000000"/>
                          </a:solidFill>
                        </a:rPr>
                        <a:t>Sodium-ion battery (</a:t>
                      </a:r>
                      <a:r>
                        <a:rPr lang="en-US" sz="1100" b="1" err="1">
                          <a:solidFill>
                            <a:srgbClr val="000000"/>
                          </a:solidFill>
                        </a:rPr>
                        <a:t>SiB</a:t>
                      </a:r>
                      <a:r>
                        <a:rPr lang="en-US" sz="1100" b="1">
                          <a:solidFill>
                            <a:srgbClr val="000000"/>
                          </a:solidFill>
                        </a:rPr>
                        <a:t>)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6">
                        <a:lumMod val="40000"/>
                        <a:lumOff val="60000"/>
                      </a:schemeClr>
                    </a:solidFill>
                  </a:tcPr>
                </a:tc>
                <a:extLst>
                  <a:ext uri="{0D108BD9-81ED-4DB2-BD59-A6C34878D82A}">
                    <a16:rowId xmlns:a16="http://schemas.microsoft.com/office/drawing/2014/main" val="1093161297"/>
                  </a:ext>
                </a:extLst>
              </a:tr>
              <a:tr h="259078">
                <a:tc>
                  <a:txBody>
                    <a:bodyPr/>
                    <a:lstStyle/>
                    <a:p>
                      <a:pPr marL="0" indent="0">
                        <a:buNone/>
                      </a:pPr>
                      <a:endParaRPr lang="en-US" sz="1100" b="1"/>
                    </a:p>
                  </a:txBody>
                  <a:tcPr>
                    <a:lnB w="6350" cap="flat" cmpd="sng" algn="ctr">
                      <a:solidFill>
                        <a:schemeClr val="tx1"/>
                      </a:solidFill>
                      <a:prstDash val="solid"/>
                      <a:round/>
                      <a:headEnd type="none" w="med" len="med"/>
                      <a:tailEnd type="none" w="med" len="med"/>
                    </a:lnB>
                  </a:tcPr>
                </a:tc>
                <a:tc>
                  <a:txBody>
                    <a:bodyPr/>
                    <a:lstStyle/>
                    <a:p>
                      <a:pPr marL="0" indent="0" algn="l">
                        <a:spcBef>
                          <a:spcPts val="400"/>
                        </a:spcBef>
                        <a:buNone/>
                      </a:pPr>
                      <a:r>
                        <a:rPr lang="en-US" sz="1100" b="1">
                          <a:cs typeface="Arial"/>
                        </a:rPr>
                        <a:t>LFP</a:t>
                      </a: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pPr marL="0" indent="0" algn="l">
                        <a:spcBef>
                          <a:spcPts val="400"/>
                        </a:spcBef>
                        <a:buNone/>
                      </a:pPr>
                      <a:r>
                        <a:rPr lang="en-US" sz="1100" b="1">
                          <a:cs typeface="Arial"/>
                        </a:rPr>
                        <a:t>NCM</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r>
                        <a:rPr lang="en-US" sz="1100" b="1">
                          <a:cs typeface="Arial"/>
                        </a:rPr>
                        <a:t>NCA</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a:spcBef>
                          <a:spcPts val="400"/>
                        </a:spcBef>
                        <a:buNone/>
                      </a:pPr>
                      <a:r>
                        <a:rPr lang="en-US" sz="1100" b="1">
                          <a:cs typeface="Arial"/>
                        </a:rPr>
                        <a:t>Solid-state battery</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marL="0" indent="0" algn="l">
                        <a:spcBef>
                          <a:spcPts val="400"/>
                        </a:spcBef>
                        <a:buNone/>
                      </a:pPr>
                      <a:endParaRPr lang="en-US" sz="11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105080875"/>
                  </a:ext>
                </a:extLst>
              </a:tr>
              <a:tr h="731515">
                <a:tc>
                  <a:txBody>
                    <a:bodyPr/>
                    <a:lstStyle/>
                    <a:p>
                      <a:pPr marL="0" indent="0">
                        <a:buNone/>
                      </a:pPr>
                      <a:r>
                        <a:rPr lang="en-US" sz="105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r>
                        <a:rPr lang="en-US" sz="1050" b="1">
                          <a:solidFill>
                            <a:schemeClr val="tx1"/>
                          </a:solidFill>
                        </a:rPr>
                        <a:t>Uses lithium iron phosphate as cathode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altLang="ko-KR" sz="1050" b="1">
                          <a:solidFill>
                            <a:schemeClr val="tx1"/>
                          </a:solidFill>
                        </a:rPr>
                        <a:t>Uses nickel cobalt manganese as cathode </a:t>
                      </a:r>
                    </a:p>
                    <a:p>
                      <a:pPr marL="0" indent="0" algn="l">
                        <a:buNone/>
                      </a:pPr>
                      <a:endParaRPr lang="en-US" sz="105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50" b="1">
                          <a:solidFill>
                            <a:schemeClr val="tx1"/>
                          </a:solidFill>
                        </a:rPr>
                        <a:t>Uses nickel cobalt aluminum oxide as cathode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a:buNone/>
                      </a:pPr>
                      <a:r>
                        <a:rPr lang="en-US" sz="1050" b="1">
                          <a:solidFill>
                            <a:schemeClr val="tx1"/>
                          </a:solidFill>
                        </a:rPr>
                        <a:t>Li-ion battery with solid electrolyte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marL="0" indent="0" algn="l">
                        <a:buNone/>
                      </a:pPr>
                      <a:r>
                        <a:rPr lang="en-US" sz="1050" b="0">
                          <a:solidFill>
                            <a:schemeClr val="tx1"/>
                          </a:solidFill>
                        </a:rPr>
                        <a:t>Transfers energy through the </a:t>
                      </a:r>
                      <a:r>
                        <a:rPr lang="en-US" sz="1050" b="1">
                          <a:solidFill>
                            <a:schemeClr val="tx1"/>
                          </a:solidFill>
                        </a:rPr>
                        <a:t>movement of charged sodium ions</a:t>
                      </a:r>
                      <a:r>
                        <a:rPr lang="en-US" sz="1050" b="0">
                          <a:solidFill>
                            <a:schemeClr val="tx1"/>
                          </a:solidFill>
                        </a:rPr>
                        <a:t> between the cathode and the anode during charge and discharge cycles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987815052"/>
                  </a:ext>
                </a:extLst>
              </a:tr>
              <a:tr h="2636502">
                <a:tc>
                  <a:txBody>
                    <a:bodyPr/>
                    <a:lstStyle/>
                    <a:p>
                      <a:pPr marL="0" indent="0">
                        <a:buNone/>
                      </a:pPr>
                      <a:r>
                        <a:rPr lang="en-US" sz="1050" b="1"/>
                        <a:t>Pros and cons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050" dirty="0"/>
                        <a:t>Low cost due to </a:t>
                      </a:r>
                      <a:r>
                        <a:rPr lang="en-US" sz="1050" b="1" dirty="0">
                          <a:solidFill>
                            <a:srgbClr val="165143"/>
                          </a:solidFill>
                        </a:rPr>
                        <a:t>relatively inexpensive critical raw materials</a:t>
                      </a:r>
                    </a:p>
                    <a:p>
                      <a:pPr algn="l">
                        <a:spcBef>
                          <a:spcPts val="600"/>
                        </a:spcBef>
                      </a:pPr>
                      <a:r>
                        <a:rPr lang="en-US" sz="1050" b="1" dirty="0">
                          <a:solidFill>
                            <a:srgbClr val="165143"/>
                          </a:solidFill>
                        </a:rPr>
                        <a:t>Safer</a:t>
                      </a:r>
                      <a:r>
                        <a:rPr lang="en-US" sz="1050" b="1" dirty="0">
                          <a:solidFill>
                            <a:srgbClr val="467469"/>
                          </a:solidFill>
                        </a:rPr>
                        <a:t> </a:t>
                      </a:r>
                      <a:r>
                        <a:rPr lang="en-US" sz="1050" dirty="0"/>
                        <a:t>with thermal stability</a:t>
                      </a:r>
                    </a:p>
                    <a:p>
                      <a:pPr algn="l">
                        <a:spcBef>
                          <a:spcPts val="600"/>
                        </a:spcBef>
                      </a:pPr>
                      <a:r>
                        <a:rPr lang="en-US" altLang="ko-KR" sz="1050" b="1" dirty="0">
                          <a:solidFill>
                            <a:srgbClr val="A61D1D"/>
                          </a:solidFill>
                        </a:rPr>
                        <a:t>Lower energy density </a:t>
                      </a:r>
                      <a:r>
                        <a:rPr lang="en-US" altLang="ko-KR" sz="1050" kern="1200" dirty="0">
                          <a:solidFill>
                            <a:schemeClr val="tx1"/>
                          </a:solidFill>
                          <a:latin typeface="+mn-lt"/>
                          <a:ea typeface="+mn-ea"/>
                          <a:cs typeface="+mn-cs"/>
                        </a:rPr>
                        <a:t>(175-425 </a:t>
                      </a:r>
                      <a:r>
                        <a:rPr lang="en-US" altLang="ko-KR" sz="1050" kern="1200" dirty="0" err="1">
                          <a:solidFill>
                            <a:schemeClr val="tx1"/>
                          </a:solidFill>
                          <a:latin typeface="+mn-lt"/>
                          <a:ea typeface="+mn-ea"/>
                          <a:cs typeface="+mn-cs"/>
                        </a:rPr>
                        <a:t>Wh</a:t>
                      </a:r>
                      <a:r>
                        <a:rPr lang="en-US" altLang="ko-KR" sz="1050" kern="1200" dirty="0">
                          <a:solidFill>
                            <a:schemeClr val="tx1"/>
                          </a:solidFill>
                          <a:latin typeface="+mn-lt"/>
                          <a:ea typeface="+mn-ea"/>
                          <a:cs typeface="+mn-cs"/>
                        </a:rPr>
                        <a:t>/kg) </a:t>
                      </a:r>
                      <a:r>
                        <a:rPr lang="en-US" altLang="ko-KR" sz="1050" b="1" dirty="0">
                          <a:solidFill>
                            <a:srgbClr val="A61D1D"/>
                          </a:solidFill>
                        </a:rPr>
                        <a:t>shortens driving range</a:t>
                      </a:r>
                    </a:p>
                    <a:p>
                      <a:pPr algn="l">
                        <a:spcBef>
                          <a:spcPts val="600"/>
                        </a:spcBef>
                      </a:pPr>
                      <a:r>
                        <a:rPr lang="en-US" sz="1050" b="0" dirty="0">
                          <a:solidFill>
                            <a:schemeClr val="tx1"/>
                          </a:solidFill>
                        </a:rPr>
                        <a:t>Reduced capacity and power output in</a:t>
                      </a:r>
                      <a:r>
                        <a:rPr lang="en-US" sz="1050" b="1" dirty="0">
                          <a:solidFill>
                            <a:srgbClr val="A61D1D"/>
                          </a:solidFill>
                        </a:rPr>
                        <a:t> low temperatures</a:t>
                      </a:r>
                      <a:endParaRPr lang="en-US" sz="1050" dirty="0">
                        <a:solidFill>
                          <a:srgbClr val="A61D1D"/>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pPr algn="l">
                        <a:spcBef>
                          <a:spcPts val="600"/>
                        </a:spcBef>
                      </a:pPr>
                      <a:r>
                        <a:rPr lang="en-US" sz="1050" b="1">
                          <a:solidFill>
                            <a:srgbClr val="165143"/>
                          </a:solidFill>
                        </a:rPr>
                        <a:t>Higher energy density </a:t>
                      </a:r>
                      <a:r>
                        <a:rPr lang="en-US" altLang="ko-KR" sz="1050" kern="1200">
                          <a:solidFill>
                            <a:schemeClr val="tx1"/>
                          </a:solidFill>
                          <a:latin typeface="+mn-lt"/>
                          <a:ea typeface="+mn-ea"/>
                          <a:cs typeface="+mn-cs"/>
                        </a:rPr>
                        <a:t>(340-420 </a:t>
                      </a:r>
                      <a:r>
                        <a:rPr lang="en-US" altLang="ko-KR" sz="1050" kern="1200" err="1">
                          <a:solidFill>
                            <a:schemeClr val="tx1"/>
                          </a:solidFill>
                          <a:latin typeface="+mn-lt"/>
                          <a:ea typeface="+mn-ea"/>
                          <a:cs typeface="+mn-cs"/>
                        </a:rPr>
                        <a:t>Wh</a:t>
                      </a:r>
                      <a:r>
                        <a:rPr lang="en-US" altLang="ko-KR" sz="1050" kern="1200">
                          <a:solidFill>
                            <a:schemeClr val="tx1"/>
                          </a:solidFill>
                          <a:latin typeface="+mn-lt"/>
                          <a:ea typeface="+mn-ea"/>
                          <a:cs typeface="+mn-cs"/>
                        </a:rPr>
                        <a:t>/kg)</a:t>
                      </a:r>
                      <a:r>
                        <a:rPr lang="en-US" sz="1050"/>
                        <a:t>, </a:t>
                      </a:r>
                      <a:r>
                        <a:rPr lang="en-US" sz="1050" b="1" kern="1200">
                          <a:solidFill>
                            <a:srgbClr val="165143"/>
                          </a:solidFill>
                          <a:latin typeface="+mn-lt"/>
                          <a:ea typeface="+mn-ea"/>
                          <a:cs typeface="+mn-cs"/>
                        </a:rPr>
                        <a:t>increasing</a:t>
                      </a:r>
                      <a:r>
                        <a:rPr lang="en-US" sz="1050"/>
                        <a:t> </a:t>
                      </a:r>
                      <a:r>
                        <a:rPr lang="en-US" sz="1050" b="1">
                          <a:solidFill>
                            <a:srgbClr val="165143"/>
                          </a:solidFill>
                        </a:rPr>
                        <a:t>driving range</a:t>
                      </a:r>
                    </a:p>
                    <a:p>
                      <a:pPr marL="177800" marR="0" lvl="0" indent="-177800" algn="l" rtl="0" eaLnBrk="1" fontAlgn="auto" latinLnBrk="0" hangingPunct="1">
                        <a:lnSpc>
                          <a:spcPct val="100000"/>
                        </a:lnSpc>
                        <a:spcBef>
                          <a:spcPts val="600"/>
                        </a:spcBef>
                        <a:spcAft>
                          <a:spcPts val="0"/>
                        </a:spcAft>
                        <a:buClrTx/>
                        <a:buSzTx/>
                        <a:buFontTx/>
                        <a:buChar char="•"/>
                      </a:pPr>
                      <a:r>
                        <a:rPr lang="en-US" altLang="ko-KR" sz="1050"/>
                        <a:t>Uses </a:t>
                      </a:r>
                      <a:r>
                        <a:rPr lang="en-US" sz="1100" b="0" i="0" u="none" strike="noStrike" noProof="0">
                          <a:solidFill>
                            <a:srgbClr val="000000"/>
                          </a:solidFill>
                          <a:latin typeface="Arial"/>
                        </a:rPr>
                        <a:t>nickel and cobalt, two</a:t>
                      </a:r>
                      <a:r>
                        <a:rPr lang="en-US" altLang="ko-KR" sz="1050"/>
                        <a:t> </a:t>
                      </a:r>
                      <a:r>
                        <a:rPr lang="en-US" altLang="ko-KR" sz="1050" b="1">
                          <a:solidFill>
                            <a:srgbClr val="A61D1D"/>
                          </a:solidFill>
                        </a:rPr>
                        <a:t>relatively expensive raw materials</a:t>
                      </a:r>
                      <a:endParaRPr lang="en-US" altLang="ko-KR" sz="105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spcBef>
                          <a:spcPts val="600"/>
                        </a:spcBef>
                      </a:pPr>
                      <a:r>
                        <a:rPr lang="en-US" sz="1050" dirty="0"/>
                        <a:t>Aluminum oxide allows for </a:t>
                      </a:r>
                      <a:r>
                        <a:rPr lang="en-US" sz="1100" b="1" i="0" u="none" strike="noStrike" noProof="0" dirty="0">
                          <a:solidFill>
                            <a:srgbClr val="165143"/>
                          </a:solidFill>
                          <a:latin typeface="Arial"/>
                        </a:rPr>
                        <a:t>faster charging</a:t>
                      </a:r>
                      <a:r>
                        <a:rPr lang="en-US" sz="1100" b="0" i="0" u="none" strike="noStrike" noProof="0" dirty="0">
                          <a:solidFill>
                            <a:srgbClr val="165143"/>
                          </a:solidFill>
                          <a:latin typeface="Arial"/>
                        </a:rPr>
                        <a:t> </a:t>
                      </a:r>
                      <a:r>
                        <a:rPr lang="en-US" sz="1100" b="0" i="0" u="none" strike="noStrike" noProof="0" dirty="0">
                          <a:solidFill>
                            <a:srgbClr val="000000"/>
                          </a:solidFill>
                          <a:latin typeface="Arial"/>
                        </a:rPr>
                        <a:t>capabilities</a:t>
                      </a:r>
                      <a:endParaRPr lang="en-US" sz="1050" dirty="0"/>
                    </a:p>
                    <a:p>
                      <a:pPr algn="l">
                        <a:spcBef>
                          <a:spcPts val="600"/>
                        </a:spcBef>
                      </a:pPr>
                      <a:r>
                        <a:rPr lang="en-US" altLang="ko-KR" sz="1050" b="1" dirty="0">
                          <a:solidFill>
                            <a:srgbClr val="A61D1D"/>
                          </a:solidFill>
                        </a:rPr>
                        <a:t>Costly</a:t>
                      </a:r>
                      <a:r>
                        <a:rPr lang="en-US" altLang="ko-KR" sz="1050" b="1" dirty="0"/>
                        <a:t> </a:t>
                      </a:r>
                      <a:r>
                        <a:rPr lang="en-US" altLang="ko-KR" sz="1050" b="0" dirty="0"/>
                        <a:t>due to </a:t>
                      </a:r>
                      <a:r>
                        <a:rPr lang="en-US" altLang="ko-KR" sz="1050" b="0" dirty="0">
                          <a:solidFill>
                            <a:srgbClr val="A61D1D"/>
                          </a:solidFill>
                        </a:rPr>
                        <a:t>l</a:t>
                      </a:r>
                      <a:r>
                        <a:rPr lang="en-US" altLang="ko-KR" sz="1050" b="1" dirty="0">
                          <a:solidFill>
                            <a:srgbClr val="A61D1D"/>
                          </a:solidFill>
                        </a:rPr>
                        <a:t>imited supply of cobalt and nicke</a:t>
                      </a:r>
                      <a:r>
                        <a:rPr lang="en-US" altLang="ko-KR" sz="1050" dirty="0">
                          <a:solidFill>
                            <a:srgbClr val="A61D1D"/>
                          </a:solidFill>
                        </a:rPr>
                        <a:t>l</a:t>
                      </a:r>
                    </a:p>
                    <a:p>
                      <a:pPr algn="l">
                        <a:spcBef>
                          <a:spcPts val="600"/>
                        </a:spcBef>
                      </a:pPr>
                      <a:endParaRPr lang="en-US" sz="105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algn="l">
                        <a:spcBef>
                          <a:spcPts val="600"/>
                        </a:spcBef>
                      </a:pPr>
                      <a:r>
                        <a:rPr lang="en-US" sz="1050"/>
                        <a:t>Enables </a:t>
                      </a:r>
                      <a:r>
                        <a:rPr lang="en-US" sz="1050" b="1">
                          <a:solidFill>
                            <a:srgbClr val="165143"/>
                          </a:solidFill>
                        </a:rPr>
                        <a:t>packing more energy into less space</a:t>
                      </a:r>
                    </a:p>
                    <a:p>
                      <a:pPr algn="l">
                        <a:spcBef>
                          <a:spcPts val="600"/>
                        </a:spcBef>
                      </a:pPr>
                      <a:r>
                        <a:rPr lang="en-US" sz="1050" b="1">
                          <a:solidFill>
                            <a:srgbClr val="165143"/>
                          </a:solidFill>
                        </a:rPr>
                        <a:t>Pushes cell-level energy density up to 500 </a:t>
                      </a:r>
                      <a:r>
                        <a:rPr lang="en-US" sz="1050" b="1" err="1">
                          <a:solidFill>
                            <a:srgbClr val="165143"/>
                          </a:solidFill>
                        </a:rPr>
                        <a:t>Wh</a:t>
                      </a:r>
                      <a:r>
                        <a:rPr lang="en-US" sz="1050" b="1">
                          <a:solidFill>
                            <a:srgbClr val="165143"/>
                          </a:solidFill>
                        </a:rPr>
                        <a:t>/kg</a:t>
                      </a:r>
                    </a:p>
                    <a:p>
                      <a:pPr algn="l">
                        <a:spcBef>
                          <a:spcPts val="600"/>
                        </a:spcBef>
                      </a:pPr>
                      <a:r>
                        <a:rPr lang="en-US" sz="1050" b="1">
                          <a:solidFill>
                            <a:srgbClr val="165143"/>
                          </a:solidFill>
                        </a:rPr>
                        <a:t>Safer</a:t>
                      </a:r>
                      <a:r>
                        <a:rPr lang="en-US" sz="1050" b="1"/>
                        <a:t> </a:t>
                      </a:r>
                      <a:r>
                        <a:rPr lang="en-US" sz="1050" b="0"/>
                        <a:t>due to non-flammable electrolytes</a:t>
                      </a:r>
                    </a:p>
                    <a:p>
                      <a:pPr algn="l">
                        <a:spcBef>
                          <a:spcPts val="600"/>
                        </a:spcBef>
                      </a:pPr>
                      <a:r>
                        <a:rPr lang="en-US" sz="1100" b="1" i="0" u="none" strike="noStrike" noProof="0">
                          <a:solidFill>
                            <a:srgbClr val="A61D1D"/>
                          </a:solidFill>
                          <a:latin typeface="Arial"/>
                        </a:rPr>
                        <a:t>Sensitive to contaminants</a:t>
                      </a:r>
                      <a:r>
                        <a:rPr lang="en-US" sz="1050" b="0"/>
                        <a:t> and therefore requires </a:t>
                      </a:r>
                      <a:r>
                        <a:rPr lang="en-US" sz="1050" b="1">
                          <a:solidFill>
                            <a:srgbClr val="A61D1D"/>
                          </a:solidFill>
                        </a:rPr>
                        <a:t>large volumes of high-quality materials</a:t>
                      </a:r>
                      <a:endParaRPr lang="en-US" sz="1050" b="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marL="177800" marR="0" lvl="0" indent="-177800" algn="l" rtl="0" eaLnBrk="1" fontAlgn="auto" latinLnBrk="0" hangingPunct="1">
                        <a:lnSpc>
                          <a:spcPct val="100000"/>
                        </a:lnSpc>
                        <a:spcBef>
                          <a:spcPts val="600"/>
                        </a:spcBef>
                        <a:spcAft>
                          <a:spcPts val="0"/>
                        </a:spcAft>
                        <a:buClrTx/>
                        <a:buSzTx/>
                        <a:buFontTx/>
                        <a:buChar char="•"/>
                      </a:pPr>
                      <a:r>
                        <a:rPr lang="en-US" altLang="ko-KR" sz="1050" b="1" dirty="0"/>
                        <a:t>Saves manufacturing time by ~50% </a:t>
                      </a:r>
                      <a:r>
                        <a:rPr lang="en-US" altLang="ko-KR" sz="1050" dirty="0"/>
                        <a:t>and </a:t>
                      </a:r>
                      <a:r>
                        <a:rPr lang="en-US" altLang="ko-KR" sz="1050" b="1" dirty="0"/>
                        <a:t>reduces plant </a:t>
                      </a:r>
                      <a:r>
                        <a:rPr lang="en-US" altLang="ko-KR" sz="1050" b="1" dirty="0" err="1"/>
                        <a:t>CapEx</a:t>
                      </a:r>
                      <a:r>
                        <a:rPr lang="en-US" altLang="ko-KR" sz="1050" b="1" dirty="0"/>
                        <a:t> by ~30% compared to </a:t>
                      </a:r>
                      <a:r>
                        <a:rPr lang="en-US" altLang="ko-KR" sz="1050" b="1" dirty="0" err="1"/>
                        <a:t>LiBs</a:t>
                      </a:r>
                      <a:r>
                        <a:rPr lang="en-US" altLang="ko-KR" sz="1050" b="0" dirty="0"/>
                        <a:t>,</a:t>
                      </a:r>
                      <a:r>
                        <a:rPr lang="en-US" altLang="ko-KR" sz="1050" dirty="0"/>
                        <a:t> as it doesn't require formation</a:t>
                      </a:r>
                    </a:p>
                    <a:p>
                      <a:pPr algn="l">
                        <a:spcBef>
                          <a:spcPts val="600"/>
                        </a:spcBef>
                      </a:pPr>
                      <a:r>
                        <a:rPr lang="en-US" sz="1050" b="1" dirty="0">
                          <a:solidFill>
                            <a:srgbClr val="165143"/>
                          </a:solidFill>
                        </a:rPr>
                        <a:t>Inherently safer </a:t>
                      </a:r>
                      <a:r>
                        <a:rPr lang="en-US" sz="1050" dirty="0"/>
                        <a:t>with </a:t>
                      </a:r>
                      <a:r>
                        <a:rPr lang="en-US" sz="1050" b="1" dirty="0"/>
                        <a:t>no risk of thermal runaway</a:t>
                      </a:r>
                    </a:p>
                    <a:p>
                      <a:pPr algn="l">
                        <a:spcBef>
                          <a:spcPts val="600"/>
                        </a:spcBef>
                      </a:pPr>
                      <a:r>
                        <a:rPr lang="en-US" sz="1050" b="1" dirty="0">
                          <a:solidFill>
                            <a:srgbClr val="165143"/>
                          </a:solidFill>
                        </a:rPr>
                        <a:t>Significantly more cost effective,</a:t>
                      </a:r>
                      <a:r>
                        <a:rPr lang="en-US" sz="1050" dirty="0"/>
                        <a:t> with sodium hydroxide as a </a:t>
                      </a:r>
                      <a:r>
                        <a:rPr lang="en-US" sz="1100" b="0" i="0" u="none" strike="noStrike" noProof="0" dirty="0">
                          <a:solidFill>
                            <a:srgbClr val="000000"/>
                          </a:solidFill>
                          <a:latin typeface="Arial"/>
                        </a:rPr>
                        <a:t>key raw material</a:t>
                      </a:r>
                    </a:p>
                    <a:p>
                      <a:pPr algn="l">
                        <a:spcBef>
                          <a:spcPts val="600"/>
                        </a:spcBef>
                      </a:pPr>
                      <a:r>
                        <a:rPr lang="en-US" sz="1050" b="1" dirty="0">
                          <a:solidFill>
                            <a:srgbClr val="165143"/>
                          </a:solidFill>
                        </a:rPr>
                        <a:t>Suitable for a broader range of applications</a:t>
                      </a:r>
                      <a:r>
                        <a:rPr lang="en-US" sz="1050" dirty="0">
                          <a:solidFill>
                            <a:srgbClr val="165143"/>
                          </a:solidFill>
                        </a:rPr>
                        <a:t> </a:t>
                      </a:r>
                      <a:r>
                        <a:rPr lang="en-US" sz="1050" dirty="0"/>
                        <a:t>given its </a:t>
                      </a:r>
                      <a:r>
                        <a:rPr lang="en-US" sz="1050" b="1" dirty="0">
                          <a:solidFill>
                            <a:srgbClr val="165143"/>
                          </a:solidFill>
                        </a:rPr>
                        <a:t>adaptability to varying temperatures </a:t>
                      </a:r>
                    </a:p>
                    <a:p>
                      <a:pPr marL="177800" marR="0" lvl="0" indent="-177800" algn="l" rtl="0" eaLnBrk="1" fontAlgn="auto" latinLnBrk="0" hangingPunct="1">
                        <a:lnSpc>
                          <a:spcPct val="100000"/>
                        </a:lnSpc>
                        <a:spcBef>
                          <a:spcPts val="600"/>
                        </a:spcBef>
                        <a:spcAft>
                          <a:spcPts val="0"/>
                        </a:spcAft>
                        <a:buClrTx/>
                        <a:buSzTx/>
                        <a:buFontTx/>
                        <a:buChar char="•"/>
                      </a:pPr>
                      <a:r>
                        <a:rPr lang="en-US" altLang="ko-KR" sz="1050" b="1" dirty="0">
                          <a:solidFill>
                            <a:srgbClr val="A61D1D"/>
                          </a:solidFill>
                        </a:rPr>
                        <a:t>Lower energy density</a:t>
                      </a:r>
                      <a:r>
                        <a:rPr lang="en-US" altLang="ko-KR" sz="1050" dirty="0"/>
                        <a:t> (130-160 </a:t>
                      </a:r>
                      <a:r>
                        <a:rPr lang="en-US" altLang="ko-KR" sz="1050" dirty="0" err="1"/>
                        <a:t>Wh</a:t>
                      </a:r>
                      <a:r>
                        <a:rPr lang="en-US" altLang="ko-KR" sz="1050" dirty="0"/>
                        <a:t>/kg) suitable for only two-/three-wheelers or stationary batteries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64313410"/>
                  </a:ext>
                </a:extLst>
              </a:tr>
              <a:tr h="723895">
                <a:tc>
                  <a:txBody>
                    <a:bodyPr/>
                    <a:lstStyle/>
                    <a:p>
                      <a:pPr marL="0" indent="0">
                        <a:buNone/>
                      </a:pPr>
                      <a:r>
                        <a:rPr lang="en-US" sz="1050" b="1"/>
                        <a:t>Global average cell cost*, </a:t>
                      </a:r>
                      <a:r>
                        <a:rPr lang="en-US" sz="1050" b="0"/>
                        <a:t>USD/</a:t>
                      </a:r>
                      <a:r>
                        <a:rPr lang="en-US" sz="1050" b="0" dirty="0" err="1"/>
                        <a:t>KWh</a:t>
                      </a:r>
                      <a:endParaRPr lang="en-US" sz="1050" b="0" dirty="0"/>
                    </a:p>
                    <a:p>
                      <a:pPr marL="0" indent="0">
                        <a:buNone/>
                      </a:pPr>
                      <a:endParaRPr lang="en-US" sz="1050" b="1" dirty="0"/>
                    </a:p>
                  </a:txBody>
                  <a:tcPr>
                    <a:lnT w="6350" cap="flat" cmpd="sng" algn="ctr">
                      <a:solidFill>
                        <a:schemeClr val="tx1"/>
                      </a:solidFill>
                      <a:prstDash val="solid"/>
                      <a:round/>
                      <a:headEnd type="none" w="med" len="med"/>
                      <a:tailEnd type="none" w="med" len="med"/>
                    </a:lnT>
                  </a:tcPr>
                </a:tc>
                <a:tc>
                  <a:txBody>
                    <a:bodyPr/>
                    <a:lstStyle/>
                    <a:p>
                      <a:pPr marL="0" indent="0" algn="l">
                        <a:buNone/>
                      </a:pPr>
                      <a:endParaRPr lang="en-US" sz="1050" b="1">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solidFill>
                      <a:schemeClr val="bg2">
                        <a:lumMod val="20000"/>
                        <a:lumOff val="80000"/>
                      </a:schemeClr>
                    </a:solidFill>
                  </a:tcPr>
                </a:tc>
                <a:tc>
                  <a:txBody>
                    <a:bodyPr/>
                    <a:lstStyle/>
                    <a:p>
                      <a:pPr marL="0" indent="0" algn="l">
                        <a:buNone/>
                      </a:pPr>
                      <a:endParaRPr lang="en-US" sz="105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marL="0" indent="0" algn="l">
                        <a:buNone/>
                      </a:pPr>
                      <a:endParaRPr lang="en-US" sz="105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solidFill>
                      <a:schemeClr val="accent2">
                        <a:lumMod val="10000"/>
                        <a:lumOff val="90000"/>
                      </a:schemeClr>
                    </a:solidFill>
                  </a:tcPr>
                </a:tc>
                <a:tc>
                  <a:txBody>
                    <a:bodyPr/>
                    <a:lstStyle/>
                    <a:p>
                      <a:pPr marL="0" indent="0" algn="l">
                        <a:buNone/>
                      </a:pPr>
                      <a:r>
                        <a:rPr lang="en-US" sz="1050" b="0">
                          <a:solidFill>
                            <a:schemeClr val="tx1"/>
                          </a:solidFill>
                        </a:rPr>
                        <a:t>Not yet commercialized</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solidFill>
                      <a:schemeClr val="accent3">
                        <a:lumMod val="20000"/>
                        <a:lumOff val="8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b="0">
                          <a:solidFill>
                            <a:schemeClr val="tx1"/>
                          </a:solidFill>
                        </a:rPr>
                        <a:t>Data not available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solidFill>
                      <a:schemeClr val="accent6">
                        <a:lumMod val="20000"/>
                        <a:lumOff val="80000"/>
                      </a:schemeClr>
                    </a:solidFill>
                  </a:tcPr>
                </a:tc>
                <a:extLst>
                  <a:ext uri="{0D108BD9-81ED-4DB2-BD59-A6C34878D82A}">
                    <a16:rowId xmlns:a16="http://schemas.microsoft.com/office/drawing/2014/main" val="1823711332"/>
                  </a:ext>
                </a:extLst>
              </a:tr>
            </a:tbl>
          </a:graphicData>
        </a:graphic>
      </p:graphicFrame>
      <p:graphicFrame>
        <p:nvGraphicFramePr>
          <p:cNvPr id="6" name="Chart 5">
            <a:extLst>
              <a:ext uri="{FF2B5EF4-FFF2-40B4-BE49-F238E27FC236}">
                <a16:creationId xmlns:a16="http://schemas.microsoft.com/office/drawing/2014/main" id="{D965DA61-EEA2-69D9-38C2-A661C75317AE}"/>
              </a:ext>
            </a:extLst>
          </p:cNvPr>
          <p:cNvGraphicFramePr/>
          <p:nvPr>
            <p:custDataLst>
              <p:tags r:id="rId3"/>
            </p:custDataLst>
          </p:nvPr>
        </p:nvGraphicFramePr>
        <p:xfrm>
          <a:off x="1782763" y="5483225"/>
          <a:ext cx="1905000" cy="947738"/>
        </p:xfrm>
        <a:graphic>
          <a:graphicData uri="http://schemas.openxmlformats.org/drawingml/2006/chart">
            <c:chart xmlns:c="http://schemas.openxmlformats.org/drawingml/2006/chart" xmlns:r="http://schemas.openxmlformats.org/officeDocument/2006/relationships" r:id="rId25"/>
          </a:graphicData>
        </a:graphic>
      </p:graphicFrame>
      <p:cxnSp>
        <p:nvCxnSpPr>
          <p:cNvPr id="40" name="Straight Connector 39">
            <a:extLst>
              <a:ext uri="{FF2B5EF4-FFF2-40B4-BE49-F238E27FC236}">
                <a16:creationId xmlns:a16="http://schemas.microsoft.com/office/drawing/2014/main" id="{4A770F3E-C741-B83A-1AD6-C90874032B3F}"/>
              </a:ext>
            </a:extLst>
          </p:cNvPr>
          <p:cNvCxnSpPr/>
          <p:nvPr>
            <p:custDataLst>
              <p:tags r:id="rId4"/>
            </p:custDataLst>
          </p:nvPr>
        </p:nvCxnSpPr>
        <p:spPr bwMode="auto">
          <a:xfrm>
            <a:off x="2060575" y="5580063"/>
            <a:ext cx="1428750" cy="15081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753AB1AB-3CD6-A508-4938-27D4660B8B27}"/>
              </a:ext>
            </a:extLst>
          </p:cNvPr>
          <p:cNvCxnSpPr>
            <a:cxnSpLocks/>
          </p:cNvCxnSpPr>
          <p:nvPr>
            <p:custDataLst>
              <p:tags r:id="rId5"/>
            </p:custDataLst>
          </p:nvPr>
        </p:nvCxnSpPr>
        <p:spPr bwMode="auto">
          <a:xfrm>
            <a:off x="2060575" y="5864225"/>
            <a:ext cx="0"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9" name="Text Placeholder 10">
            <a:extLst>
              <a:ext uri="{FF2B5EF4-FFF2-40B4-BE49-F238E27FC236}">
                <a16:creationId xmlns:a16="http://schemas.microsoft.com/office/drawing/2014/main" id="{4F7CF61E-9CE6-896B-7717-74EFBE1A57E9}"/>
              </a:ext>
            </a:extLst>
          </p:cNvPr>
          <p:cNvSpPr>
            <a:spLocks noGrp="1"/>
          </p:cNvSpPr>
          <p:nvPr>
            <p:custDataLst>
              <p:tags r:id="rId6"/>
            </p:custDataLst>
          </p:nvPr>
        </p:nvSpPr>
        <p:spPr bwMode="auto">
          <a:xfrm>
            <a:off x="2366963" y="5541963"/>
            <a:ext cx="817563"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AE1AE1F-A6C8-403B-98D4-537AD9808BD5}" type="datetime'-''''''10''''''%'''''''''''''''''''''''''''''''''">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r>
              <a:rPr kumimoji="0" lang="en-US" altLang="en-US" sz="1050" b="1" i="0" u="none" strike="noStrike" kern="1200" cap="none" spc="0" normalizeH="0" baseline="0" noProof="0">
                <a:ln>
                  <a:noFill/>
                </a:ln>
                <a:solidFill>
                  <a:srgbClr val="000000"/>
                </a:solidFill>
                <a:effectLst/>
                <a:uLnTx/>
                <a:uFillTx/>
                <a:latin typeface="Arial"/>
                <a:ea typeface="+mn-ea"/>
                <a:cs typeface="+mn-cs"/>
              </a:rPr>
              <a:t> p.a.</a:t>
            </a:r>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pic>
        <p:nvPicPr>
          <p:cNvPr id="19" name="Picture 9">
            <a:extLst>
              <a:ext uri="{FF2B5EF4-FFF2-40B4-BE49-F238E27FC236}">
                <a16:creationId xmlns:a16="http://schemas.microsoft.com/office/drawing/2014/main" id="{149B32BA-7932-3775-85E3-BFFD445FCE5E}"/>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1880726" y="2711419"/>
            <a:ext cx="214770" cy="212725"/>
          </a:xfrm>
          <a:prstGeom prst="rect">
            <a:avLst/>
          </a:prstGeom>
        </p:spPr>
      </p:pic>
      <p:graphicFrame>
        <p:nvGraphicFramePr>
          <p:cNvPr id="7" name="Chart 6">
            <a:extLst>
              <a:ext uri="{FF2B5EF4-FFF2-40B4-BE49-F238E27FC236}">
                <a16:creationId xmlns:a16="http://schemas.microsoft.com/office/drawing/2014/main" id="{350F95D5-AA98-50B6-CA19-D42D8890CB0A}"/>
              </a:ext>
            </a:extLst>
          </p:cNvPr>
          <p:cNvGraphicFramePr/>
          <p:nvPr>
            <p:custDataLst>
              <p:tags r:id="rId7"/>
            </p:custDataLst>
          </p:nvPr>
        </p:nvGraphicFramePr>
        <p:xfrm>
          <a:off x="3748088" y="5483225"/>
          <a:ext cx="1905000" cy="947738"/>
        </p:xfrm>
        <a:graphic>
          <a:graphicData uri="http://schemas.openxmlformats.org/drawingml/2006/chart">
            <c:chart xmlns:c="http://schemas.openxmlformats.org/drawingml/2006/chart" xmlns:r="http://schemas.openxmlformats.org/officeDocument/2006/relationships" r:id="rId27"/>
          </a:graphicData>
        </a:graphic>
      </p:graphicFrame>
      <p:cxnSp>
        <p:nvCxnSpPr>
          <p:cNvPr id="44" name="Straight Connector 43">
            <a:extLst>
              <a:ext uri="{FF2B5EF4-FFF2-40B4-BE49-F238E27FC236}">
                <a16:creationId xmlns:a16="http://schemas.microsoft.com/office/drawing/2014/main" id="{EC8BDB91-EDD9-173A-2246-72407F0237B4}"/>
              </a:ext>
            </a:extLst>
          </p:cNvPr>
          <p:cNvCxnSpPr/>
          <p:nvPr>
            <p:custDataLst>
              <p:tags r:id="rId8"/>
            </p:custDataLst>
          </p:nvPr>
        </p:nvCxnSpPr>
        <p:spPr bwMode="auto">
          <a:xfrm>
            <a:off x="4025900" y="5573713"/>
            <a:ext cx="1428750" cy="12065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3" name="Text Placeholder 10">
            <a:extLst>
              <a:ext uri="{FF2B5EF4-FFF2-40B4-BE49-F238E27FC236}">
                <a16:creationId xmlns:a16="http://schemas.microsoft.com/office/drawing/2014/main" id="{DA2402F3-9A31-255A-AEA0-A56F76618F3D}"/>
              </a:ext>
            </a:extLst>
          </p:cNvPr>
          <p:cNvSpPr>
            <a:spLocks noGrp="1"/>
          </p:cNvSpPr>
          <p:nvPr>
            <p:custDataLst>
              <p:tags r:id="rId9"/>
            </p:custDataLst>
          </p:nvPr>
        </p:nvSpPr>
        <p:spPr bwMode="auto">
          <a:xfrm>
            <a:off x="4384675" y="5521325"/>
            <a:ext cx="712788"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C52C7A4-DA01-4057-A6CA-CF5D594D76D3}" type="datetime'''''''''''''''''''''''''''''-''''''''''''''7%'''''''">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r>
              <a:rPr kumimoji="0" lang="en-US" altLang="en-US" sz="1050" b="1" i="0" u="none" strike="noStrike" kern="1200" cap="none" spc="0" normalizeH="0" baseline="0" noProof="0">
                <a:ln>
                  <a:noFill/>
                </a:ln>
                <a:solidFill>
                  <a:srgbClr val="000000"/>
                </a:solidFill>
                <a:effectLst/>
                <a:uLnTx/>
                <a:uFillTx/>
                <a:latin typeface="Arial"/>
                <a:ea typeface="+mn-ea"/>
                <a:cs typeface="+mn-cs"/>
              </a:rPr>
              <a:t> p.a.</a:t>
            </a:r>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8" name="Chart 7">
            <a:extLst>
              <a:ext uri="{FF2B5EF4-FFF2-40B4-BE49-F238E27FC236}">
                <a16:creationId xmlns:a16="http://schemas.microsoft.com/office/drawing/2014/main" id="{25769AAF-35EC-35C2-3571-40348E31D9EB}"/>
              </a:ext>
            </a:extLst>
          </p:cNvPr>
          <p:cNvGraphicFramePr/>
          <p:nvPr>
            <p:custDataLst>
              <p:tags r:id="rId10"/>
            </p:custDataLst>
          </p:nvPr>
        </p:nvGraphicFramePr>
        <p:xfrm>
          <a:off x="5653088" y="5483225"/>
          <a:ext cx="1905000" cy="947738"/>
        </p:xfrm>
        <a:graphic>
          <a:graphicData uri="http://schemas.openxmlformats.org/drawingml/2006/chart">
            <c:chart xmlns:c="http://schemas.openxmlformats.org/drawingml/2006/chart" xmlns:r="http://schemas.openxmlformats.org/officeDocument/2006/relationships" r:id="rId28"/>
          </a:graphicData>
        </a:graphic>
      </p:graphicFrame>
      <p:cxnSp>
        <p:nvCxnSpPr>
          <p:cNvPr id="48" name="Straight Connector 47">
            <a:extLst>
              <a:ext uri="{FF2B5EF4-FFF2-40B4-BE49-F238E27FC236}">
                <a16:creationId xmlns:a16="http://schemas.microsoft.com/office/drawing/2014/main" id="{27F4C9B2-1A82-7E6C-DB90-B3DB704CEBE9}"/>
              </a:ext>
            </a:extLst>
          </p:cNvPr>
          <p:cNvCxnSpPr/>
          <p:nvPr>
            <p:custDataLst>
              <p:tags r:id="rId11"/>
            </p:custDataLst>
          </p:nvPr>
        </p:nvCxnSpPr>
        <p:spPr bwMode="auto">
          <a:xfrm>
            <a:off x="5991225" y="5556250"/>
            <a:ext cx="1308100" cy="12382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7" name="Text Placeholder 10">
            <a:extLst>
              <a:ext uri="{FF2B5EF4-FFF2-40B4-BE49-F238E27FC236}">
                <a16:creationId xmlns:a16="http://schemas.microsoft.com/office/drawing/2014/main" id="{B9B06F3A-2328-5A29-4F93-5A2563E9155E}"/>
              </a:ext>
            </a:extLst>
          </p:cNvPr>
          <p:cNvSpPr>
            <a:spLocks noGrp="1"/>
          </p:cNvSpPr>
          <p:nvPr>
            <p:custDataLst>
              <p:tags r:id="rId12"/>
            </p:custDataLst>
          </p:nvPr>
        </p:nvSpPr>
        <p:spPr bwMode="auto">
          <a:xfrm>
            <a:off x="6289675" y="5505450"/>
            <a:ext cx="712788"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15F6FB8-FBFB-492A-9A4B-CA943037D771}" type="datetime'''''''''-''''''6''''''''''''''''''''%'''''''''''''''''''''''''">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r>
              <a:rPr kumimoji="0" lang="en-US" altLang="en-US" sz="1050" b="1" i="0" u="none" strike="noStrike" kern="1200" cap="none" spc="0" normalizeH="0" baseline="0" noProof="0">
                <a:ln>
                  <a:noFill/>
                </a:ln>
                <a:solidFill>
                  <a:srgbClr val="000000"/>
                </a:solidFill>
                <a:effectLst/>
                <a:uLnTx/>
                <a:uFillTx/>
                <a:latin typeface="Arial"/>
                <a:ea typeface="+mn-ea"/>
                <a:cs typeface="+mn-cs"/>
              </a:rPr>
              <a:t> p.a.</a:t>
            </a:r>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pic>
        <p:nvPicPr>
          <p:cNvPr id="20" name="Picture 14">
            <a:extLst>
              <a:ext uri="{FF2B5EF4-FFF2-40B4-BE49-F238E27FC236}">
                <a16:creationId xmlns:a16="http://schemas.microsoft.com/office/drawing/2014/main" id="{C93E6995-3AF9-C5D0-280C-55EA4EEDA7C4}"/>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1880726" y="3658441"/>
            <a:ext cx="206757" cy="204788"/>
          </a:xfrm>
          <a:prstGeom prst="rect">
            <a:avLst/>
          </a:prstGeom>
        </p:spPr>
      </p:pic>
      <p:pic>
        <p:nvPicPr>
          <p:cNvPr id="84" name="Picture 9">
            <a:extLst>
              <a:ext uri="{FF2B5EF4-FFF2-40B4-BE49-F238E27FC236}">
                <a16:creationId xmlns:a16="http://schemas.microsoft.com/office/drawing/2014/main" id="{89CA0737-9908-729C-AAAE-D07A51E45EF1}"/>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1880726" y="3250770"/>
            <a:ext cx="214770" cy="212725"/>
          </a:xfrm>
          <a:prstGeom prst="rect">
            <a:avLst/>
          </a:prstGeom>
        </p:spPr>
      </p:pic>
      <p:pic>
        <p:nvPicPr>
          <p:cNvPr id="85" name="Picture 9">
            <a:extLst>
              <a:ext uri="{FF2B5EF4-FFF2-40B4-BE49-F238E27FC236}">
                <a16:creationId xmlns:a16="http://schemas.microsoft.com/office/drawing/2014/main" id="{BAE3ADC2-016A-6897-EB57-721065B63B7B}"/>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3777480" y="2715745"/>
            <a:ext cx="214770" cy="212725"/>
          </a:xfrm>
          <a:prstGeom prst="rect">
            <a:avLst/>
          </a:prstGeom>
        </p:spPr>
      </p:pic>
      <p:pic>
        <p:nvPicPr>
          <p:cNvPr id="86" name="Picture 14">
            <a:extLst>
              <a:ext uri="{FF2B5EF4-FFF2-40B4-BE49-F238E27FC236}">
                <a16:creationId xmlns:a16="http://schemas.microsoft.com/office/drawing/2014/main" id="{E7346242-0546-6224-4628-5D30205A4898}"/>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3777480" y="3425999"/>
            <a:ext cx="206757" cy="204788"/>
          </a:xfrm>
          <a:prstGeom prst="rect">
            <a:avLst/>
          </a:prstGeom>
        </p:spPr>
      </p:pic>
      <p:pic>
        <p:nvPicPr>
          <p:cNvPr id="88" name="Picture 14">
            <a:extLst>
              <a:ext uri="{FF2B5EF4-FFF2-40B4-BE49-F238E27FC236}">
                <a16:creationId xmlns:a16="http://schemas.microsoft.com/office/drawing/2014/main" id="{9A181650-3A5E-66A6-E247-8FA0FD179F3A}"/>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5663204" y="3258389"/>
            <a:ext cx="206757" cy="204788"/>
          </a:xfrm>
          <a:prstGeom prst="rect">
            <a:avLst/>
          </a:prstGeom>
        </p:spPr>
      </p:pic>
      <p:pic>
        <p:nvPicPr>
          <p:cNvPr id="89" name="Picture 9">
            <a:extLst>
              <a:ext uri="{FF2B5EF4-FFF2-40B4-BE49-F238E27FC236}">
                <a16:creationId xmlns:a16="http://schemas.microsoft.com/office/drawing/2014/main" id="{1BA03CE7-F056-772B-BD73-224344158AFF}"/>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5663204" y="2711419"/>
            <a:ext cx="214770" cy="212725"/>
          </a:xfrm>
          <a:prstGeom prst="rect">
            <a:avLst/>
          </a:prstGeom>
        </p:spPr>
      </p:pic>
      <p:pic>
        <p:nvPicPr>
          <p:cNvPr id="90" name="Picture 9">
            <a:extLst>
              <a:ext uri="{FF2B5EF4-FFF2-40B4-BE49-F238E27FC236}">
                <a16:creationId xmlns:a16="http://schemas.microsoft.com/office/drawing/2014/main" id="{D253CD12-185E-E684-E521-BC68B6F2EFB7}"/>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7553041" y="2718387"/>
            <a:ext cx="214770" cy="212725"/>
          </a:xfrm>
          <a:prstGeom prst="rect">
            <a:avLst/>
          </a:prstGeom>
        </p:spPr>
      </p:pic>
      <p:pic>
        <p:nvPicPr>
          <p:cNvPr id="91" name="Picture 9">
            <a:extLst>
              <a:ext uri="{FF2B5EF4-FFF2-40B4-BE49-F238E27FC236}">
                <a16:creationId xmlns:a16="http://schemas.microsoft.com/office/drawing/2014/main" id="{6A5E17DE-E331-4756-F9AD-0A872AEE8248}"/>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7553041" y="3122801"/>
            <a:ext cx="213168" cy="211138"/>
          </a:xfrm>
          <a:prstGeom prst="rect">
            <a:avLst/>
          </a:prstGeom>
        </p:spPr>
      </p:pic>
      <p:pic>
        <p:nvPicPr>
          <p:cNvPr id="115" name="Picture 9">
            <a:extLst>
              <a:ext uri="{FF2B5EF4-FFF2-40B4-BE49-F238E27FC236}">
                <a16:creationId xmlns:a16="http://schemas.microsoft.com/office/drawing/2014/main" id="{24BDCF55-1A26-62EA-D0D3-CB832D3C8E75}"/>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9434011" y="2721184"/>
            <a:ext cx="214770" cy="212725"/>
          </a:xfrm>
          <a:prstGeom prst="rect">
            <a:avLst/>
          </a:prstGeom>
        </p:spPr>
      </p:pic>
      <p:pic>
        <p:nvPicPr>
          <p:cNvPr id="116" name="Picture 9">
            <a:extLst>
              <a:ext uri="{FF2B5EF4-FFF2-40B4-BE49-F238E27FC236}">
                <a16:creationId xmlns:a16="http://schemas.microsoft.com/office/drawing/2014/main" id="{9EC777D0-DA1B-282F-19BC-B082F40447EC}"/>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9434011" y="3437518"/>
            <a:ext cx="213168" cy="211138"/>
          </a:xfrm>
          <a:prstGeom prst="rect">
            <a:avLst/>
          </a:prstGeom>
        </p:spPr>
      </p:pic>
      <p:pic>
        <p:nvPicPr>
          <p:cNvPr id="117" name="Picture 9">
            <a:extLst>
              <a:ext uri="{FF2B5EF4-FFF2-40B4-BE49-F238E27FC236}">
                <a16:creationId xmlns:a16="http://schemas.microsoft.com/office/drawing/2014/main" id="{AD451DEB-7467-F7D8-A046-574E2F42FC60}"/>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9434011" y="3842246"/>
            <a:ext cx="213168" cy="211138"/>
          </a:xfrm>
          <a:prstGeom prst="rect">
            <a:avLst/>
          </a:prstGeom>
        </p:spPr>
      </p:pic>
      <p:pic>
        <p:nvPicPr>
          <p:cNvPr id="118" name="Picture 14">
            <a:extLst>
              <a:ext uri="{FF2B5EF4-FFF2-40B4-BE49-F238E27FC236}">
                <a16:creationId xmlns:a16="http://schemas.microsoft.com/office/drawing/2014/main" id="{220D042C-8558-F08F-BC32-141B8DA3FE4F}"/>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9434011" y="4969464"/>
            <a:ext cx="206757" cy="204788"/>
          </a:xfrm>
          <a:prstGeom prst="rect">
            <a:avLst/>
          </a:prstGeom>
        </p:spPr>
      </p:pic>
      <p:pic>
        <p:nvPicPr>
          <p:cNvPr id="119" name="Picture 9">
            <a:extLst>
              <a:ext uri="{FF2B5EF4-FFF2-40B4-BE49-F238E27FC236}">
                <a16:creationId xmlns:a16="http://schemas.microsoft.com/office/drawing/2014/main" id="{867BA84C-2D89-57D1-3A12-82756ED5A9E3}"/>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7553041" y="3670586"/>
            <a:ext cx="213168" cy="211138"/>
          </a:xfrm>
          <a:prstGeom prst="rect">
            <a:avLst/>
          </a:prstGeom>
        </p:spPr>
      </p:pic>
      <p:pic>
        <p:nvPicPr>
          <p:cNvPr id="120" name="Picture 14">
            <a:extLst>
              <a:ext uri="{FF2B5EF4-FFF2-40B4-BE49-F238E27FC236}">
                <a16:creationId xmlns:a16="http://schemas.microsoft.com/office/drawing/2014/main" id="{3256EC1D-0921-4D09-5CB0-7A16843C7A56}"/>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7553041" y="4054803"/>
            <a:ext cx="206757" cy="204788"/>
          </a:xfrm>
          <a:prstGeom prst="rect">
            <a:avLst/>
          </a:prstGeom>
        </p:spPr>
      </p:pic>
      <p:sp>
        <p:nvSpPr>
          <p:cNvPr id="155" name="Oval 154">
            <a:extLst>
              <a:ext uri="{FF2B5EF4-FFF2-40B4-BE49-F238E27FC236}">
                <a16:creationId xmlns:a16="http://schemas.microsoft.com/office/drawing/2014/main" id="{245184A1-7B42-8CB7-420E-6EDB5B3B4FF6}"/>
              </a:ext>
            </a:extLst>
          </p:cNvPr>
          <p:cNvSpPr/>
          <p:nvPr/>
        </p:nvSpPr>
        <p:spPr bwMode="gray">
          <a:xfrm>
            <a:off x="463550" y="5901053"/>
            <a:ext cx="137160" cy="136525"/>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6" name="Oval 155">
            <a:extLst>
              <a:ext uri="{FF2B5EF4-FFF2-40B4-BE49-F238E27FC236}">
                <a16:creationId xmlns:a16="http://schemas.microsoft.com/office/drawing/2014/main" id="{CBD06CB2-6953-C63F-C48F-270DA77ED380}"/>
              </a:ext>
            </a:extLst>
          </p:cNvPr>
          <p:cNvSpPr/>
          <p:nvPr/>
        </p:nvSpPr>
        <p:spPr bwMode="gray">
          <a:xfrm>
            <a:off x="463550" y="6066152"/>
            <a:ext cx="137160" cy="1381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7" name="TextBox 156">
            <a:extLst>
              <a:ext uri="{FF2B5EF4-FFF2-40B4-BE49-F238E27FC236}">
                <a16:creationId xmlns:a16="http://schemas.microsoft.com/office/drawing/2014/main" id="{2456D407-0581-D53E-F0C5-A5A69CE9A41B}"/>
              </a:ext>
            </a:extLst>
          </p:cNvPr>
          <p:cNvSpPr txBox="1"/>
          <p:nvPr/>
        </p:nvSpPr>
        <p:spPr bwMode="gray">
          <a:xfrm>
            <a:off x="687691" y="5856602"/>
            <a:ext cx="354832" cy="225425"/>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2020</a:t>
            </a:r>
          </a:p>
        </p:txBody>
      </p:sp>
      <p:sp>
        <p:nvSpPr>
          <p:cNvPr id="158" name="TextBox 157">
            <a:extLst>
              <a:ext uri="{FF2B5EF4-FFF2-40B4-BE49-F238E27FC236}">
                <a16:creationId xmlns:a16="http://schemas.microsoft.com/office/drawing/2014/main" id="{F0A73E9B-C7E0-5B52-2ED1-F63258CF06C9}"/>
              </a:ext>
            </a:extLst>
          </p:cNvPr>
          <p:cNvSpPr txBox="1"/>
          <p:nvPr/>
        </p:nvSpPr>
        <p:spPr bwMode="gray">
          <a:xfrm>
            <a:off x="687691" y="6013765"/>
            <a:ext cx="433379" cy="227013"/>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2030F</a:t>
            </a:r>
          </a:p>
        </p:txBody>
      </p:sp>
      <p:pic>
        <p:nvPicPr>
          <p:cNvPr id="31" name="Picture 14">
            <a:extLst>
              <a:ext uri="{FF2B5EF4-FFF2-40B4-BE49-F238E27FC236}">
                <a16:creationId xmlns:a16="http://schemas.microsoft.com/office/drawing/2014/main" id="{D924F118-E2B6-6B5D-6256-582CD047E5C0}"/>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1880726" y="4232799"/>
            <a:ext cx="206757" cy="204788"/>
          </a:xfrm>
          <a:prstGeom prst="rect">
            <a:avLst/>
          </a:prstGeom>
        </p:spPr>
      </p:pic>
      <p:pic>
        <p:nvPicPr>
          <p:cNvPr id="27" name="Picture 9">
            <a:extLst>
              <a:ext uri="{FF2B5EF4-FFF2-40B4-BE49-F238E27FC236}">
                <a16:creationId xmlns:a16="http://schemas.microsoft.com/office/drawing/2014/main" id="{059B8193-65D3-A07F-AF97-C957E0E932B0}"/>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9434011" y="4401550"/>
            <a:ext cx="213168" cy="211138"/>
          </a:xfrm>
          <a:prstGeom prst="rect">
            <a:avLst/>
          </a:prstGeom>
        </p:spPr>
      </p:pic>
    </p:spTree>
    <p:extLst>
      <p:ext uri="{BB962C8B-B14F-4D97-AF65-F5344CB8AC3E}">
        <p14:creationId xmlns:p14="http://schemas.microsoft.com/office/powerpoint/2010/main" val="15612463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369574-92E3-A704-53E1-B5FDE4C57180}"/>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0469A69-C233-0D35-A1EE-C871E61026B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4" name="think-cell data - do not delete" hidden="1">
                        <a:extLst>
                          <a:ext uri="{FF2B5EF4-FFF2-40B4-BE49-F238E27FC236}">
                            <a16:creationId xmlns:a16="http://schemas.microsoft.com/office/drawing/2014/main" id="{B0469A69-C233-0D35-A1EE-C871E61026B7}"/>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64A1AE5-3A41-D871-7198-514EE9A0E674}"/>
              </a:ext>
            </a:extLst>
          </p:cNvPr>
          <p:cNvSpPr>
            <a:spLocks noGrp="1"/>
          </p:cNvSpPr>
          <p:nvPr>
            <p:ph type="title"/>
          </p:nvPr>
        </p:nvSpPr>
        <p:spPr/>
        <p:txBody>
          <a:bodyPr vert="horz">
            <a:noAutofit/>
          </a:bodyPr>
          <a:lstStyle/>
          <a:p>
            <a:r>
              <a:rPr lang="en-US"/>
              <a:t>Other batteries used for more limited or complementary applications</a:t>
            </a:r>
          </a:p>
        </p:txBody>
      </p:sp>
      <p:sp>
        <p:nvSpPr>
          <p:cNvPr id="10" name="btfpNotesBox962619">
            <a:extLst>
              <a:ext uri="{FF2B5EF4-FFF2-40B4-BE49-F238E27FC236}">
                <a16:creationId xmlns:a16="http://schemas.microsoft.com/office/drawing/2014/main" id="{88C1EBE0-FB09-9239-5C91-430EE21B3914}"/>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7"/>
              </a:rPr>
              <a:t>Encyclopedia of Electrochemical Power Sources</a:t>
            </a:r>
            <a:r>
              <a:rPr lang="en-US" sz="800" dirty="0">
                <a:solidFill>
                  <a:srgbClr val="000000"/>
                </a:solidFill>
                <a:latin typeface="Arial"/>
              </a:rPr>
              <a:t> (2009);</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8"/>
              </a:rPr>
              <a:t>Solar </a:t>
            </a:r>
            <a:r>
              <a:rPr kumimoji="0" lang="en-US" sz="800" b="0" i="0" u="none" strike="noStrike" kern="1200" cap="none" spc="0" normalizeH="0" baseline="0" noProof="0" dirty="0">
                <a:ln>
                  <a:noFill/>
                </a:ln>
                <a:solidFill>
                  <a:srgbClr val="000000"/>
                </a:solidFill>
                <a:effectLst/>
                <a:uLnTx/>
                <a:uFillTx/>
                <a:latin typeface="Arial"/>
                <a:hlinkClick r:id="rId8"/>
              </a:rPr>
              <a:t>Energy </a:t>
            </a:r>
            <a:r>
              <a:rPr lang="en-US" sz="800" dirty="0">
                <a:solidFill>
                  <a:srgbClr val="000000"/>
                </a:solidFill>
                <a:latin typeface="Arial"/>
                <a:hlinkClick r:id="rId8"/>
              </a:rPr>
              <a:t>Materials </a:t>
            </a:r>
            <a:r>
              <a:rPr kumimoji="0" lang="en-US" sz="800" b="0" i="0" u="none" strike="noStrike" kern="1200" cap="none" spc="0" normalizeH="0" baseline="0" noProof="0" dirty="0">
                <a:ln>
                  <a:noFill/>
                </a:ln>
                <a:solidFill>
                  <a:srgbClr val="000000"/>
                </a:solidFill>
                <a:effectLst/>
                <a:uLnTx/>
                <a:uFillTx/>
                <a:latin typeface="Arial"/>
                <a:hlinkClick r:id="rId8"/>
              </a:rPr>
              <a:t>and </a:t>
            </a:r>
            <a:r>
              <a:rPr lang="en-US" sz="800" dirty="0">
                <a:solidFill>
                  <a:srgbClr val="000000"/>
                </a:solidFill>
                <a:latin typeface="Arial"/>
                <a:hlinkClick r:id="rId8"/>
              </a:rPr>
              <a:t>Solar Cells</a:t>
            </a:r>
            <a:r>
              <a:rPr lang="en-US" sz="800" dirty="0">
                <a:solidFill>
                  <a:srgbClr val="000000"/>
                </a:solidFill>
                <a:latin typeface="Arial"/>
              </a:rPr>
              <a:t> (2014);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9"/>
              </a:rPr>
              <a:t>Green Cars</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Mobility Engineering Tech</a:t>
            </a:r>
            <a:r>
              <a:rPr lang="en-US" sz="800" dirty="0">
                <a:solidFill>
                  <a:srgbClr val="000000"/>
                </a:solidFill>
                <a:latin typeface="Arial"/>
              </a:rPr>
              <a:t> (2023).</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Devashri Mehrotra,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Gernot Wagner</a:t>
            </a:r>
            <a:r>
              <a:rPr lang="en-US" sz="800" dirty="0">
                <a:solidFill>
                  <a:srgbClr val="000000"/>
                </a:solidFill>
                <a:latin typeface="Aria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5" name="Table 4">
            <a:extLst>
              <a:ext uri="{FF2B5EF4-FFF2-40B4-BE49-F238E27FC236}">
                <a16:creationId xmlns:a16="http://schemas.microsoft.com/office/drawing/2014/main" id="{AD5D0CDD-0828-B301-F629-AE4031CD8324}"/>
              </a:ext>
            </a:extLst>
          </p:cNvPr>
          <p:cNvGraphicFramePr>
            <a:graphicFrameLocks noGrp="1"/>
          </p:cNvGraphicFramePr>
          <p:nvPr>
            <p:extLst>
              <p:ext uri="{D42A27DB-BD31-4B8C-83A1-F6EECF244321}">
                <p14:modId xmlns:p14="http://schemas.microsoft.com/office/powerpoint/2010/main" val="324518041"/>
              </p:ext>
            </p:extLst>
          </p:nvPr>
        </p:nvGraphicFramePr>
        <p:xfrm>
          <a:off x="330200" y="1426464"/>
          <a:ext cx="11165113" cy="4794838"/>
        </p:xfrm>
        <a:graphic>
          <a:graphicData uri="http://schemas.openxmlformats.org/drawingml/2006/table">
            <a:tbl>
              <a:tblPr firstRow="1" bandRow="1">
                <a:tableStyleId>{2D5ABB26-0587-4C30-8999-92F81FD0307C}</a:tableStyleId>
              </a:tblPr>
              <a:tblGrid>
                <a:gridCol w="1916182">
                  <a:extLst>
                    <a:ext uri="{9D8B030D-6E8A-4147-A177-3AD203B41FA5}">
                      <a16:colId xmlns:a16="http://schemas.microsoft.com/office/drawing/2014/main" val="1209005246"/>
                    </a:ext>
                  </a:extLst>
                </a:gridCol>
                <a:gridCol w="3082977">
                  <a:extLst>
                    <a:ext uri="{9D8B030D-6E8A-4147-A177-3AD203B41FA5}">
                      <a16:colId xmlns:a16="http://schemas.microsoft.com/office/drawing/2014/main" val="934214511"/>
                    </a:ext>
                  </a:extLst>
                </a:gridCol>
                <a:gridCol w="3082977">
                  <a:extLst>
                    <a:ext uri="{9D8B030D-6E8A-4147-A177-3AD203B41FA5}">
                      <a16:colId xmlns:a16="http://schemas.microsoft.com/office/drawing/2014/main" val="3607745683"/>
                    </a:ext>
                  </a:extLst>
                </a:gridCol>
                <a:gridCol w="3082977">
                  <a:extLst>
                    <a:ext uri="{9D8B030D-6E8A-4147-A177-3AD203B41FA5}">
                      <a16:colId xmlns:a16="http://schemas.microsoft.com/office/drawing/2014/main" val="2874621021"/>
                    </a:ext>
                  </a:extLst>
                </a:gridCol>
              </a:tblGrid>
              <a:tr h="345409">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altLang="ko-KR" sz="1200" b="0" i="1"/>
                        <a:t>Non-exhaustive</a:t>
                      </a:r>
                    </a:p>
                  </a:txBody>
                  <a:tcPr>
                    <a:lnB w="12700" cap="flat" cmpd="sng" algn="ctr">
                      <a:solidFill>
                        <a:schemeClr val="tx1"/>
                      </a:solidFill>
                      <a:prstDash val="solid"/>
                      <a:round/>
                      <a:headEnd type="none" w="med" len="med"/>
                      <a:tailEnd type="none" w="med" len="med"/>
                    </a:lnB>
                  </a:tcPr>
                </a:tc>
                <a:tc>
                  <a:txBody>
                    <a:bodyPr/>
                    <a:lstStyle/>
                    <a:p>
                      <a:pPr marL="0" indent="0" algn="l">
                        <a:spcBef>
                          <a:spcPts val="0"/>
                        </a:spcBef>
                        <a:buNone/>
                      </a:pPr>
                      <a:r>
                        <a:rPr lang="en-US" altLang="ko-KR" sz="1200" b="1">
                          <a:latin typeface="+mn-lt"/>
                          <a:cs typeface="Arial"/>
                        </a:rPr>
                        <a:t>Nickel-metal hydride (NiMH)</a:t>
                      </a:r>
                      <a:endParaRPr lang="en-US" sz="1200" b="1">
                        <a:solidFill>
                          <a:srgbClr val="000000"/>
                        </a:solidFill>
                        <a:latin typeface="+mn-lt"/>
                      </a:endParaRPr>
                    </a:p>
                  </a:txBody>
                  <a:tcP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0"/>
                        </a:spcBef>
                        <a:buNone/>
                      </a:pPr>
                      <a:r>
                        <a:rPr lang="en-US" altLang="ko-KR" sz="1200" b="1" i="0">
                          <a:solidFill>
                            <a:srgbClr val="181A1C"/>
                          </a:solidFill>
                          <a:latin typeface="+mn-lt"/>
                        </a:rPr>
                        <a:t>Lead-acid</a:t>
                      </a:r>
                      <a:endParaRPr lang="en-US" sz="1200" b="1">
                        <a:solidFill>
                          <a:srgbClr val="000000"/>
                        </a:solidFill>
                        <a:latin typeface="+mn-lt"/>
                      </a:endParaRPr>
                    </a:p>
                  </a:txBody>
                  <a:tcPr>
                    <a:lnB w="1270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a:spcBef>
                          <a:spcPts val="0"/>
                        </a:spcBef>
                        <a:buNone/>
                      </a:pPr>
                      <a:r>
                        <a:rPr lang="en-US" altLang="ko-KR" sz="1200" b="1" i="0">
                          <a:solidFill>
                            <a:srgbClr val="181A1C"/>
                          </a:solidFill>
                          <a:latin typeface="+mn-lt"/>
                        </a:rPr>
                        <a:t>Ultracapacitor</a:t>
                      </a:r>
                      <a:endParaRPr lang="en-US" sz="1200" b="1">
                        <a:solidFill>
                          <a:srgbClr val="000000"/>
                        </a:solidFill>
                        <a:latin typeface="+mn-lt"/>
                      </a:endParaRPr>
                    </a:p>
                  </a:txBody>
                  <a:tcPr>
                    <a:lnR w="635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93161297"/>
                  </a:ext>
                </a:extLst>
              </a:tr>
              <a:tr h="959469">
                <a:tc>
                  <a:txBody>
                    <a:bodyPr/>
                    <a:lstStyle/>
                    <a:p>
                      <a:pPr marL="0" indent="0">
                        <a:buNone/>
                      </a:pPr>
                      <a:r>
                        <a:rPr lang="en-US" sz="1100" b="1">
                          <a:latin typeface="+mn-lt"/>
                        </a:rPr>
                        <a:t>Description</a:t>
                      </a:r>
                    </a:p>
                  </a:txBody>
                  <a:tcP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r>
                        <a:rPr lang="en-US" sz="1100" b="0">
                          <a:solidFill>
                            <a:schemeClr val="tx1"/>
                          </a:solidFill>
                          <a:latin typeface="+mn-lt"/>
                        </a:rPr>
                        <a:t>Uses </a:t>
                      </a:r>
                      <a:r>
                        <a:rPr lang="en-US" sz="1100" b="1">
                          <a:solidFill>
                            <a:schemeClr val="tx1"/>
                          </a:solidFill>
                          <a:latin typeface="+mn-lt"/>
                        </a:rPr>
                        <a:t>nickel hydroxyl oxide</a:t>
                      </a:r>
                      <a:r>
                        <a:rPr lang="en-US" sz="1100" b="0">
                          <a:solidFill>
                            <a:schemeClr val="tx1"/>
                          </a:solidFill>
                          <a:latin typeface="+mn-lt"/>
                        </a:rPr>
                        <a:t> as cathode material and </a:t>
                      </a:r>
                      <a:r>
                        <a:rPr lang="en-US" sz="1100" b="1">
                          <a:solidFill>
                            <a:schemeClr val="tx1"/>
                          </a:solidFill>
                          <a:latin typeface="+mn-lt"/>
                        </a:rPr>
                        <a:t>a hydrogen-absorbing alloy</a:t>
                      </a:r>
                      <a:r>
                        <a:rPr lang="en-US" sz="1100" b="0">
                          <a:solidFill>
                            <a:schemeClr val="tx1"/>
                          </a:solidFill>
                          <a:latin typeface="+mn-lt"/>
                        </a:rPr>
                        <a:t> </a:t>
                      </a:r>
                      <a:br>
                        <a:rPr lang="en-US" sz="1100" b="0">
                          <a:solidFill>
                            <a:schemeClr val="tx1"/>
                          </a:solidFill>
                          <a:latin typeface="+mn-lt"/>
                        </a:rPr>
                      </a:br>
                      <a:r>
                        <a:rPr lang="en-US" sz="1100" b="0">
                          <a:solidFill>
                            <a:schemeClr val="tx1"/>
                          </a:solidFill>
                          <a:latin typeface="+mn-lt"/>
                        </a:rPr>
                        <a:t>as anode</a:t>
                      </a:r>
                      <a:endParaRPr lang="en-US" sz="1100" b="1">
                        <a:solidFill>
                          <a:schemeClr val="tx1"/>
                        </a:solidFill>
                        <a:latin typeface="+mn-lt"/>
                      </a:endParaRPr>
                    </a:p>
                  </a:txBody>
                  <a:tcP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buNone/>
                      </a:pPr>
                      <a:r>
                        <a:rPr lang="en-US" sz="1100" b="0">
                          <a:solidFill>
                            <a:schemeClr val="tx1"/>
                          </a:solidFill>
                          <a:latin typeface="+mn-lt"/>
                        </a:rPr>
                        <a:t>Consists of an anode made of </a:t>
                      </a:r>
                      <a:r>
                        <a:rPr lang="en-US" sz="1100" b="1">
                          <a:solidFill>
                            <a:schemeClr val="tx1"/>
                          </a:solidFill>
                          <a:latin typeface="+mn-lt"/>
                        </a:rPr>
                        <a:t>spongy or porous lead, </a:t>
                      </a:r>
                      <a:r>
                        <a:rPr lang="en-US" sz="1100" b="0">
                          <a:solidFill>
                            <a:schemeClr val="tx1"/>
                          </a:solidFill>
                          <a:latin typeface="+mn-lt"/>
                        </a:rPr>
                        <a:t>a</a:t>
                      </a:r>
                      <a:r>
                        <a:rPr lang="en-US" sz="1100" b="1">
                          <a:solidFill>
                            <a:schemeClr val="tx1"/>
                          </a:solidFill>
                          <a:latin typeface="+mn-lt"/>
                        </a:rPr>
                        <a:t> </a:t>
                      </a:r>
                      <a:r>
                        <a:rPr lang="en-US" sz="1100" b="0">
                          <a:solidFill>
                            <a:schemeClr val="tx1"/>
                          </a:solidFill>
                          <a:latin typeface="+mn-lt"/>
                        </a:rPr>
                        <a:t>cathode made of </a:t>
                      </a:r>
                      <a:r>
                        <a:rPr lang="en-US" sz="1100" b="1">
                          <a:solidFill>
                            <a:schemeClr val="tx1"/>
                          </a:solidFill>
                          <a:latin typeface="+mn-lt"/>
                        </a:rPr>
                        <a:t>lead dioxide, </a:t>
                      </a:r>
                      <a:r>
                        <a:rPr lang="en-US" sz="1100" b="0">
                          <a:solidFill>
                            <a:schemeClr val="tx1"/>
                          </a:solidFill>
                          <a:latin typeface="+mn-lt"/>
                        </a:rPr>
                        <a:t>and an electrolyte composed of </a:t>
                      </a:r>
                      <a:r>
                        <a:rPr lang="en-US" sz="1100" b="1">
                          <a:solidFill>
                            <a:schemeClr val="tx1"/>
                          </a:solidFill>
                          <a:latin typeface="+mn-lt"/>
                        </a:rPr>
                        <a:t>sulfuric acid</a:t>
                      </a:r>
                    </a:p>
                  </a:txBody>
                  <a:tcP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a:buNone/>
                      </a:pPr>
                      <a:r>
                        <a:rPr lang="en-US" sz="1100" b="0">
                          <a:solidFill>
                            <a:schemeClr val="tx1"/>
                          </a:solidFill>
                          <a:latin typeface="+mn-lt"/>
                        </a:rPr>
                        <a:t>Double-layer capacitors that store </a:t>
                      </a:r>
                      <a:r>
                        <a:rPr lang="en-US" sz="1100" b="1">
                          <a:solidFill>
                            <a:schemeClr val="tx1"/>
                          </a:solidFill>
                          <a:latin typeface="+mn-lt"/>
                        </a:rPr>
                        <a:t>polarized liquid between an electrode and an electrolyte</a:t>
                      </a:r>
                    </a:p>
                  </a:txBody>
                  <a:tcPr>
                    <a:lnR w="635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987815052"/>
                  </a:ext>
                </a:extLst>
              </a:tr>
              <a:tr h="1784613">
                <a:tc>
                  <a:txBody>
                    <a:bodyPr/>
                    <a:lstStyle/>
                    <a:p>
                      <a:pPr marL="0" indent="0">
                        <a:buNone/>
                      </a:pPr>
                      <a:r>
                        <a:rPr lang="en-US" sz="1100" b="1">
                          <a:latin typeface="+mn-lt"/>
                        </a:rPr>
                        <a:t>Pros and cons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a:spcBef>
                          <a:spcPts val="600"/>
                        </a:spcBef>
                      </a:pPr>
                      <a:r>
                        <a:rPr lang="en-US" sz="1100" b="1">
                          <a:solidFill>
                            <a:srgbClr val="104C3E"/>
                          </a:solidFill>
                          <a:latin typeface="+mn-lt"/>
                        </a:rPr>
                        <a:t>Lasts longer than a Li-B </a:t>
                      </a:r>
                      <a:r>
                        <a:rPr lang="en-US" sz="1100">
                          <a:latin typeface="+mn-lt"/>
                        </a:rPr>
                        <a:t>and </a:t>
                      </a:r>
                      <a:r>
                        <a:rPr lang="en-US" sz="1100" b="0">
                          <a:latin typeface="+mn-lt"/>
                        </a:rPr>
                        <a:t>is </a:t>
                      </a:r>
                      <a:r>
                        <a:rPr lang="en-US" sz="1100" b="1">
                          <a:solidFill>
                            <a:srgbClr val="104C3E"/>
                          </a:solidFill>
                          <a:latin typeface="+mn-lt"/>
                        </a:rPr>
                        <a:t>safe to use</a:t>
                      </a:r>
                    </a:p>
                    <a:p>
                      <a:pPr algn="l">
                        <a:spcBef>
                          <a:spcPts val="600"/>
                        </a:spcBef>
                      </a:pPr>
                      <a:r>
                        <a:rPr lang="en-US" sz="1100" b="1">
                          <a:solidFill>
                            <a:srgbClr val="104C3E"/>
                          </a:solidFill>
                          <a:latin typeface="+mn-lt"/>
                        </a:rPr>
                        <a:t>Can be operated across a broad temperature range </a:t>
                      </a:r>
                      <a:r>
                        <a:rPr lang="en-US" sz="1100" b="0">
                          <a:solidFill>
                            <a:schemeClr val="tx1"/>
                          </a:solidFill>
                          <a:latin typeface="+mn-lt"/>
                        </a:rPr>
                        <a:t>(below -30</a:t>
                      </a:r>
                      <a:r>
                        <a:rPr lang="en-US" altLang="ko-KR" sz="1100" b="0">
                          <a:solidFill>
                            <a:schemeClr val="tx1"/>
                          </a:solidFill>
                          <a:latin typeface="+mn-lt"/>
                        </a:rPr>
                        <a:t>°C</a:t>
                      </a:r>
                      <a:r>
                        <a:rPr lang="en-US" sz="1100" b="0">
                          <a:solidFill>
                            <a:schemeClr val="tx1"/>
                          </a:solidFill>
                          <a:latin typeface="+mn-lt"/>
                        </a:rPr>
                        <a:t> and above 100°C)</a:t>
                      </a:r>
                    </a:p>
                    <a:p>
                      <a:pPr algn="l">
                        <a:spcBef>
                          <a:spcPts val="600"/>
                        </a:spcBef>
                      </a:pPr>
                      <a:r>
                        <a:rPr lang="en-US" altLang="ko-KR" sz="1100" b="1" i="0">
                          <a:solidFill>
                            <a:srgbClr val="950000"/>
                          </a:solidFill>
                          <a:latin typeface="+mn-lt"/>
                        </a:rPr>
                        <a:t>Expensive</a:t>
                      </a:r>
                      <a:r>
                        <a:rPr lang="en-US" altLang="ko-KR" sz="1100" b="0" i="0">
                          <a:solidFill>
                            <a:srgbClr val="181A1C"/>
                          </a:solidFill>
                          <a:latin typeface="+mn-lt"/>
                        </a:rPr>
                        <a:t> to produce</a:t>
                      </a:r>
                    </a:p>
                    <a:p>
                      <a:pPr marL="177800" marR="0" lvl="0" indent="-177800" algn="l" defTabSz="711200" rtl="0" eaLnBrk="1" fontAlgn="auto" latinLnBrk="0" hangingPunct="1">
                        <a:lnSpc>
                          <a:spcPct val="100000"/>
                        </a:lnSpc>
                        <a:spcBef>
                          <a:spcPts val="600"/>
                        </a:spcBef>
                        <a:spcAft>
                          <a:spcPts val="0"/>
                        </a:spcAft>
                        <a:buClrTx/>
                        <a:buSzTx/>
                        <a:buFontTx/>
                        <a:buChar char="•"/>
                        <a:tabLst/>
                        <a:defRPr/>
                      </a:pPr>
                      <a:r>
                        <a:rPr lang="en-US" altLang="ko-KR" sz="1100" b="0" i="0">
                          <a:solidFill>
                            <a:srgbClr val="181A1C"/>
                          </a:solidFill>
                          <a:latin typeface="+mn-lt"/>
                        </a:rPr>
                        <a:t>Generates a lot of </a:t>
                      </a:r>
                      <a:r>
                        <a:rPr lang="en-US" altLang="ko-KR" sz="1100" b="1" i="0">
                          <a:solidFill>
                            <a:srgbClr val="950000"/>
                          </a:solidFill>
                          <a:latin typeface="+mn-lt"/>
                        </a:rPr>
                        <a:t>heat at high temperatures</a:t>
                      </a:r>
                    </a:p>
                    <a:p>
                      <a:pPr marL="177800" marR="0" lvl="0" indent="-177800" algn="l" defTabSz="711200" rtl="0" eaLnBrk="1" fontAlgn="auto" latinLnBrk="0" hangingPunct="1">
                        <a:lnSpc>
                          <a:spcPct val="100000"/>
                        </a:lnSpc>
                        <a:spcBef>
                          <a:spcPts val="600"/>
                        </a:spcBef>
                        <a:spcAft>
                          <a:spcPts val="0"/>
                        </a:spcAft>
                        <a:buClrTx/>
                        <a:buSzTx/>
                        <a:buFontTx/>
                        <a:buChar char="•"/>
                        <a:tabLst/>
                        <a:defRPr/>
                      </a:pPr>
                      <a:r>
                        <a:rPr lang="en-US" altLang="ko-KR" sz="1100" b="0" i="0">
                          <a:solidFill>
                            <a:srgbClr val="181A1C"/>
                          </a:solidFill>
                          <a:latin typeface="+mn-lt"/>
                        </a:rPr>
                        <a:t>Has a </a:t>
                      </a:r>
                      <a:r>
                        <a:rPr lang="en-US" altLang="ko-KR" sz="1100" b="1" i="0">
                          <a:solidFill>
                            <a:srgbClr val="950000"/>
                          </a:solidFill>
                          <a:latin typeface="+mn-lt"/>
                        </a:rPr>
                        <a:t>high discharge rate</a:t>
                      </a:r>
                      <a:endParaRPr lang="en-US" sz="1100" b="1">
                        <a:solidFill>
                          <a:srgbClr val="950000"/>
                        </a:solidFill>
                        <a:latin typeface="+mn-lt"/>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spcBef>
                          <a:spcPts val="600"/>
                        </a:spcBef>
                      </a:pPr>
                      <a:r>
                        <a:rPr lang="en-US" sz="1100" b="1">
                          <a:solidFill>
                            <a:srgbClr val="165143"/>
                          </a:solidFill>
                          <a:latin typeface="+mn-lt"/>
                        </a:rPr>
                        <a:t>Inexpensive</a:t>
                      </a:r>
                      <a:r>
                        <a:rPr lang="en-US" sz="1100">
                          <a:latin typeface="+mn-lt"/>
                        </a:rPr>
                        <a:t> and </a:t>
                      </a:r>
                      <a:r>
                        <a:rPr lang="en-US" sz="1100" b="1">
                          <a:solidFill>
                            <a:srgbClr val="165143"/>
                          </a:solidFill>
                          <a:latin typeface="+mn-lt"/>
                        </a:rPr>
                        <a:t>safe to use</a:t>
                      </a:r>
                    </a:p>
                    <a:p>
                      <a:pPr algn="l">
                        <a:spcBef>
                          <a:spcPts val="600"/>
                        </a:spcBef>
                      </a:pPr>
                      <a:r>
                        <a:rPr lang="en-US" altLang="ko-KR" sz="1100">
                          <a:latin typeface="+mn-lt"/>
                        </a:rPr>
                        <a:t>Relatively </a:t>
                      </a:r>
                      <a:r>
                        <a:rPr lang="en-US" altLang="ko-KR" sz="1100" b="1">
                          <a:solidFill>
                            <a:srgbClr val="A61D1D"/>
                          </a:solidFill>
                          <a:latin typeface="+mn-lt"/>
                        </a:rPr>
                        <a:t>short life</a:t>
                      </a:r>
                    </a:p>
                    <a:p>
                      <a:pPr algn="l">
                        <a:spcBef>
                          <a:spcPts val="600"/>
                        </a:spcBef>
                      </a:pPr>
                      <a:r>
                        <a:rPr lang="en-US" altLang="ko-KR" sz="1100" b="1">
                          <a:solidFill>
                            <a:srgbClr val="A61D1D"/>
                          </a:solidFill>
                          <a:latin typeface="+mn-lt"/>
                        </a:rPr>
                        <a:t>Worse</a:t>
                      </a:r>
                      <a:r>
                        <a:rPr lang="en-US" altLang="ko-KR" sz="1100">
                          <a:latin typeface="+mn-lt"/>
                        </a:rPr>
                        <a:t> performance in </a:t>
                      </a:r>
                      <a:r>
                        <a:rPr lang="en-US" altLang="ko-KR" sz="1100" b="1">
                          <a:solidFill>
                            <a:srgbClr val="A61D1D"/>
                          </a:solidFill>
                          <a:latin typeface="+mn-lt"/>
                        </a:rPr>
                        <a:t>cold weather</a:t>
                      </a:r>
                    </a:p>
                    <a:p>
                      <a:pPr algn="l">
                        <a:spcBef>
                          <a:spcPts val="600"/>
                        </a:spcBef>
                      </a:pPr>
                      <a:r>
                        <a:rPr lang="en-US" altLang="ko-KR" sz="1100" b="1">
                          <a:solidFill>
                            <a:srgbClr val="A61D1D"/>
                          </a:solidFill>
                          <a:latin typeface="+mn-lt"/>
                        </a:rPr>
                        <a:t>Heavy and less durable</a:t>
                      </a:r>
                      <a:r>
                        <a:rPr lang="en-US" altLang="ko-KR" sz="1100" b="1">
                          <a:latin typeface="+mn-lt"/>
                        </a:rPr>
                        <a:t> </a:t>
                      </a:r>
                      <a:r>
                        <a:rPr lang="en-US" altLang="ko-KR" sz="1100" b="0">
                          <a:latin typeface="+mn-lt"/>
                        </a:rPr>
                        <a:t>than nickel and lithium-based systems </a:t>
                      </a:r>
                      <a:r>
                        <a:rPr lang="en-US" altLang="ko-KR" sz="1100" b="1">
                          <a:solidFill>
                            <a:srgbClr val="A61D1D"/>
                          </a:solidFill>
                          <a:latin typeface="+mn-lt"/>
                        </a:rPr>
                        <a:t>when deep-cycled</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algn="l">
                        <a:spcBef>
                          <a:spcPts val="600"/>
                        </a:spcBef>
                      </a:pPr>
                      <a:r>
                        <a:rPr lang="en-US" sz="1100">
                          <a:latin typeface="+mn-lt"/>
                        </a:rPr>
                        <a:t>Can be charged multiple times </a:t>
                      </a:r>
                      <a:r>
                        <a:rPr lang="en-US" sz="1100" b="1">
                          <a:solidFill>
                            <a:srgbClr val="165143"/>
                          </a:solidFill>
                          <a:latin typeface="+mn-lt"/>
                        </a:rPr>
                        <a:t>with almost no battery degradation</a:t>
                      </a:r>
                    </a:p>
                    <a:p>
                      <a:pPr algn="l">
                        <a:spcBef>
                          <a:spcPts val="600"/>
                        </a:spcBef>
                      </a:pPr>
                      <a:r>
                        <a:rPr lang="en-US" sz="1100" b="1">
                          <a:solidFill>
                            <a:srgbClr val="165143"/>
                          </a:solidFill>
                          <a:latin typeface="+mn-lt"/>
                        </a:rPr>
                        <a:t>Higher power density </a:t>
                      </a:r>
                      <a:r>
                        <a:rPr lang="en-US" sz="1100">
                          <a:latin typeface="+mn-lt"/>
                        </a:rPr>
                        <a:t>than batteries makes it more suitable for high-drain applications</a:t>
                      </a:r>
                    </a:p>
                    <a:p>
                      <a:pPr algn="l">
                        <a:spcBef>
                          <a:spcPts val="600"/>
                        </a:spcBef>
                      </a:pPr>
                      <a:r>
                        <a:rPr lang="en-US" sz="1100" b="1">
                          <a:solidFill>
                            <a:srgbClr val="C00000"/>
                          </a:solidFill>
                          <a:latin typeface="+mn-lt"/>
                        </a:rPr>
                        <a:t>Lower energy density</a:t>
                      </a:r>
                      <a:r>
                        <a:rPr lang="en-US" sz="1100">
                          <a:latin typeface="+mn-lt"/>
                        </a:rPr>
                        <a:t> than batteries, so it is less suitable for long-range EVs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964313410"/>
                  </a:ext>
                </a:extLst>
              </a:tr>
              <a:tr h="1362447">
                <a:tc>
                  <a:txBody>
                    <a:bodyPr/>
                    <a:lstStyle/>
                    <a:p>
                      <a:pPr marL="0" indent="0">
                        <a:buNone/>
                      </a:pPr>
                      <a:r>
                        <a:rPr lang="en-US" sz="1100" b="1">
                          <a:latin typeface="+mn-lt"/>
                        </a:rPr>
                        <a:t>Applications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177800" indent="-177800" algn="l"/>
                      <a:r>
                        <a:rPr lang="en-US" sz="1100" b="1">
                          <a:solidFill>
                            <a:schemeClr val="tx1"/>
                          </a:solidFill>
                          <a:latin typeface="+mn-lt"/>
                        </a:rPr>
                        <a:t>Typically used in hybrid vehicles, </a:t>
                      </a:r>
                      <a:r>
                        <a:rPr lang="en-US" sz="1100" b="0">
                          <a:solidFill>
                            <a:schemeClr val="tx1"/>
                          </a:solidFill>
                          <a:latin typeface="+mn-lt"/>
                        </a:rPr>
                        <a:t>where a gasoline engine operates alongside electric motors and</a:t>
                      </a:r>
                      <a:r>
                        <a:rPr lang="en-US" sz="1100" b="1">
                          <a:solidFill>
                            <a:schemeClr val="tx1"/>
                          </a:solidFill>
                          <a:latin typeface="+mn-lt"/>
                        </a:rPr>
                        <a:t> </a:t>
                      </a:r>
                      <a:r>
                        <a:rPr lang="en-US" sz="1100" b="0">
                          <a:solidFill>
                            <a:schemeClr val="tx1"/>
                          </a:solidFill>
                          <a:latin typeface="+mn-lt"/>
                        </a:rPr>
                        <a:t>recharges</a:t>
                      </a:r>
                      <a:r>
                        <a:rPr lang="en-US" sz="1100" b="1">
                          <a:solidFill>
                            <a:schemeClr val="tx1"/>
                          </a:solidFill>
                          <a:latin typeface="+mn-lt"/>
                        </a:rPr>
                        <a:t> </a:t>
                      </a:r>
                      <a:r>
                        <a:rPr lang="en-US" sz="1100" b="0">
                          <a:solidFill>
                            <a:schemeClr val="tx1"/>
                          </a:solidFill>
                          <a:latin typeface="+mn-lt"/>
                        </a:rPr>
                        <a:t>the onboard battery</a:t>
                      </a:r>
                    </a:p>
                    <a:p>
                      <a:pPr marL="177800" indent="-177800" algn="l"/>
                      <a:r>
                        <a:rPr lang="en-US" sz="1100" b="0">
                          <a:solidFill>
                            <a:schemeClr val="tx1"/>
                          </a:solidFill>
                          <a:latin typeface="+mn-lt"/>
                        </a:rPr>
                        <a:t>While mostly altered by Li-B, </a:t>
                      </a:r>
                      <a:r>
                        <a:rPr lang="en-US" sz="1100" b="1">
                          <a:solidFill>
                            <a:schemeClr val="tx1"/>
                          </a:solidFill>
                          <a:latin typeface="+mn-lt"/>
                        </a:rPr>
                        <a:t>a few Indian motor companies and Toyota still favor NiMH</a:t>
                      </a:r>
                      <a:r>
                        <a:rPr lang="en-US" sz="1100" b="0">
                          <a:solidFill>
                            <a:schemeClr val="tx1"/>
                          </a:solidFill>
                          <a:latin typeface="+mn-lt"/>
                        </a:rPr>
                        <a:t> for some applications (e.g., hybrid-electric vehicles)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l" rtl="0" eaLnBrk="1" fontAlgn="auto" latinLnBrk="0" hangingPunct="1">
                        <a:lnSpc>
                          <a:spcPct val="100000"/>
                        </a:lnSpc>
                        <a:spcBef>
                          <a:spcPts val="1200"/>
                        </a:spcBef>
                        <a:spcAft>
                          <a:spcPts val="0"/>
                        </a:spcAft>
                        <a:buClrTx/>
                        <a:buSzTx/>
                        <a:buFontTx/>
                        <a:buNone/>
                      </a:pPr>
                      <a:r>
                        <a:rPr lang="en-US" altLang="ko-KR" sz="1100">
                          <a:latin typeface="+mn-lt"/>
                        </a:rPr>
                        <a:t>In EVs, it cannot independently power the electric motor but is primarily used to </a:t>
                      </a:r>
                      <a:r>
                        <a:rPr lang="en-US" altLang="ko-KR" sz="1100" b="1">
                          <a:latin typeface="+mn-lt"/>
                        </a:rPr>
                        <a:t>assist auxiliary features, </a:t>
                      </a:r>
                      <a:r>
                        <a:rPr lang="en-US" altLang="ko-KR" sz="1100" b="0">
                          <a:latin typeface="+mn-lt"/>
                        </a:rPr>
                        <a:t>such as</a:t>
                      </a:r>
                      <a:r>
                        <a:rPr lang="en-US" altLang="ko-KR" sz="1100" b="1">
                          <a:latin typeface="+mn-lt"/>
                        </a:rPr>
                        <a:t> </a:t>
                      </a:r>
                      <a:r>
                        <a:rPr lang="en-US" altLang="ko-KR" sz="1100" b="0">
                          <a:latin typeface="+mn-lt"/>
                        </a:rPr>
                        <a:t>providing backup power for power steering, brake boosting</a:t>
                      </a:r>
                      <a:r>
                        <a:rPr lang="en-US" altLang="ko-KR" sz="1100" b="1">
                          <a:latin typeface="+mn-lt"/>
                        </a:rPr>
                        <a:t>, </a:t>
                      </a:r>
                      <a:r>
                        <a:rPr lang="en-US" altLang="ko-KR" sz="1100" b="0">
                          <a:latin typeface="+mn-lt"/>
                        </a:rPr>
                        <a:t>and safety features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177800" indent="-177800" algn="l"/>
                      <a:r>
                        <a:rPr lang="en-US" sz="1100" b="0">
                          <a:solidFill>
                            <a:schemeClr val="tx1"/>
                          </a:solidFill>
                          <a:latin typeface="+mn-lt"/>
                        </a:rPr>
                        <a:t>Serves as </a:t>
                      </a:r>
                      <a:r>
                        <a:rPr lang="en-US" sz="1100" b="1">
                          <a:solidFill>
                            <a:schemeClr val="tx1"/>
                          </a:solidFill>
                          <a:latin typeface="+mn-lt"/>
                        </a:rPr>
                        <a:t>secondary storage devices, </a:t>
                      </a:r>
                      <a:r>
                        <a:rPr lang="en-US" sz="1100" b="0">
                          <a:solidFill>
                            <a:schemeClr val="tx1"/>
                          </a:solidFill>
                          <a:latin typeface="+mn-lt"/>
                        </a:rPr>
                        <a:t>aiding in load balancing for </a:t>
                      </a:r>
                      <a:r>
                        <a:rPr lang="en-US" sz="1100" b="1">
                          <a:solidFill>
                            <a:schemeClr val="tx1"/>
                          </a:solidFill>
                          <a:latin typeface="+mn-lt"/>
                        </a:rPr>
                        <a:t>lithium-ion battery packs </a:t>
                      </a:r>
                      <a:endParaRPr lang="en-US" sz="1100" b="0">
                        <a:solidFill>
                          <a:schemeClr val="tx1"/>
                        </a:solidFill>
                        <a:latin typeface="+mn-lt"/>
                      </a:endParaRPr>
                    </a:p>
                    <a:p>
                      <a:pPr marL="177800" indent="-177800" algn="l"/>
                      <a:r>
                        <a:rPr lang="en-US" sz="1100" b="1">
                          <a:solidFill>
                            <a:schemeClr val="tx1"/>
                          </a:solidFill>
                          <a:latin typeface="+mn-lt"/>
                        </a:rPr>
                        <a:t>Provides EVs an extra boost of power for acceleration</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974389601"/>
                  </a:ext>
                </a:extLst>
              </a:tr>
            </a:tbl>
          </a:graphicData>
        </a:graphic>
      </p:graphicFrame>
      <p:pic>
        <p:nvPicPr>
          <p:cNvPr id="7" name="Picture 9">
            <a:extLst>
              <a:ext uri="{FF2B5EF4-FFF2-40B4-BE49-F238E27FC236}">
                <a16:creationId xmlns:a16="http://schemas.microsoft.com/office/drawing/2014/main" id="{83FE3455-EF36-4BAF-6BFA-FCC08D93902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264506" y="2763577"/>
            <a:ext cx="213716" cy="211681"/>
          </a:xfrm>
          <a:prstGeom prst="rect">
            <a:avLst/>
          </a:prstGeom>
        </p:spPr>
      </p:pic>
      <p:pic>
        <p:nvPicPr>
          <p:cNvPr id="8" name="Picture 14">
            <a:extLst>
              <a:ext uri="{FF2B5EF4-FFF2-40B4-BE49-F238E27FC236}">
                <a16:creationId xmlns:a16="http://schemas.microsoft.com/office/drawing/2014/main" id="{C63C9DE6-18F0-CA86-E383-12A4E92F5657}"/>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271670" y="3765418"/>
            <a:ext cx="206552" cy="204585"/>
          </a:xfrm>
          <a:prstGeom prst="rect">
            <a:avLst/>
          </a:prstGeom>
        </p:spPr>
      </p:pic>
      <p:pic>
        <p:nvPicPr>
          <p:cNvPr id="9" name="Picture 14">
            <a:extLst>
              <a:ext uri="{FF2B5EF4-FFF2-40B4-BE49-F238E27FC236}">
                <a16:creationId xmlns:a16="http://schemas.microsoft.com/office/drawing/2014/main" id="{F40590D0-4B38-897D-0D86-CE6B9401892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271670" y="4030909"/>
            <a:ext cx="206552" cy="204585"/>
          </a:xfrm>
          <a:prstGeom prst="rect">
            <a:avLst/>
          </a:prstGeom>
        </p:spPr>
      </p:pic>
      <p:pic>
        <p:nvPicPr>
          <p:cNvPr id="11" name="Picture 14">
            <a:extLst>
              <a:ext uri="{FF2B5EF4-FFF2-40B4-BE49-F238E27FC236}">
                <a16:creationId xmlns:a16="http://schemas.microsoft.com/office/drawing/2014/main" id="{E3A7D825-C3DD-CB77-B37B-8812AFF18417}"/>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271670" y="4417230"/>
            <a:ext cx="206552" cy="204585"/>
          </a:xfrm>
          <a:prstGeom prst="rect">
            <a:avLst/>
          </a:prstGeom>
        </p:spPr>
      </p:pic>
      <p:pic>
        <p:nvPicPr>
          <p:cNvPr id="12" name="Picture 9">
            <a:extLst>
              <a:ext uri="{FF2B5EF4-FFF2-40B4-BE49-F238E27FC236}">
                <a16:creationId xmlns:a16="http://schemas.microsoft.com/office/drawing/2014/main" id="{24F5877F-BD73-5B3C-D25D-DB451B41B167}"/>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5332827" y="2763577"/>
            <a:ext cx="213716" cy="211681"/>
          </a:xfrm>
          <a:prstGeom prst="rect">
            <a:avLst/>
          </a:prstGeom>
        </p:spPr>
      </p:pic>
      <p:pic>
        <p:nvPicPr>
          <p:cNvPr id="13" name="Picture 14">
            <a:extLst>
              <a:ext uri="{FF2B5EF4-FFF2-40B4-BE49-F238E27FC236}">
                <a16:creationId xmlns:a16="http://schemas.microsoft.com/office/drawing/2014/main" id="{848E3558-5228-5BBA-8C6E-B2C8355A07C8}"/>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5339991" y="3027157"/>
            <a:ext cx="206552" cy="204585"/>
          </a:xfrm>
          <a:prstGeom prst="rect">
            <a:avLst/>
          </a:prstGeom>
        </p:spPr>
      </p:pic>
      <p:pic>
        <p:nvPicPr>
          <p:cNvPr id="14" name="Picture 14">
            <a:extLst>
              <a:ext uri="{FF2B5EF4-FFF2-40B4-BE49-F238E27FC236}">
                <a16:creationId xmlns:a16="http://schemas.microsoft.com/office/drawing/2014/main" id="{A5408421-6EB8-5A6E-D488-EC6F11DF9863}"/>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5339991" y="3299271"/>
            <a:ext cx="206552" cy="204585"/>
          </a:xfrm>
          <a:prstGeom prst="rect">
            <a:avLst/>
          </a:prstGeom>
        </p:spPr>
      </p:pic>
      <p:pic>
        <p:nvPicPr>
          <p:cNvPr id="15" name="Picture 14">
            <a:extLst>
              <a:ext uri="{FF2B5EF4-FFF2-40B4-BE49-F238E27FC236}">
                <a16:creationId xmlns:a16="http://schemas.microsoft.com/office/drawing/2014/main" id="{4EAD7F0E-64E8-DED2-436F-C3B525B48394}"/>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5339991" y="3547941"/>
            <a:ext cx="206552" cy="204585"/>
          </a:xfrm>
          <a:prstGeom prst="rect">
            <a:avLst/>
          </a:prstGeom>
        </p:spPr>
      </p:pic>
      <p:pic>
        <p:nvPicPr>
          <p:cNvPr id="19" name="Picture 9">
            <a:extLst>
              <a:ext uri="{FF2B5EF4-FFF2-40B4-BE49-F238E27FC236}">
                <a16:creationId xmlns:a16="http://schemas.microsoft.com/office/drawing/2014/main" id="{F450FC60-A00F-C602-6FCA-23416B30A701}"/>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8437194" y="2763577"/>
            <a:ext cx="213716" cy="211681"/>
          </a:xfrm>
          <a:prstGeom prst="rect">
            <a:avLst/>
          </a:prstGeom>
        </p:spPr>
      </p:pic>
      <p:pic>
        <p:nvPicPr>
          <p:cNvPr id="20" name="Picture 9">
            <a:extLst>
              <a:ext uri="{FF2B5EF4-FFF2-40B4-BE49-F238E27FC236}">
                <a16:creationId xmlns:a16="http://schemas.microsoft.com/office/drawing/2014/main" id="{8FD3795E-5BE9-15A9-9F88-EB7F562AE630}"/>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8437194" y="3184344"/>
            <a:ext cx="213716" cy="211681"/>
          </a:xfrm>
          <a:prstGeom prst="rect">
            <a:avLst/>
          </a:prstGeom>
        </p:spPr>
      </p:pic>
      <p:pic>
        <p:nvPicPr>
          <p:cNvPr id="21" name="Picture 20">
            <a:extLst>
              <a:ext uri="{FF2B5EF4-FFF2-40B4-BE49-F238E27FC236}">
                <a16:creationId xmlns:a16="http://schemas.microsoft.com/office/drawing/2014/main" id="{304AF5C0-EDD9-6209-9CFA-7AC7983180AF}"/>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8444358" y="3759665"/>
            <a:ext cx="206552" cy="204585"/>
          </a:xfrm>
          <a:prstGeom prst="rect">
            <a:avLst/>
          </a:prstGeom>
        </p:spPr>
      </p:pic>
      <p:pic>
        <p:nvPicPr>
          <p:cNvPr id="6" name="Picture 9">
            <a:extLst>
              <a:ext uri="{FF2B5EF4-FFF2-40B4-BE49-F238E27FC236}">
                <a16:creationId xmlns:a16="http://schemas.microsoft.com/office/drawing/2014/main" id="{17ED9171-53DA-01E2-0017-47912989E39D}"/>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271670" y="3169258"/>
            <a:ext cx="213716" cy="211681"/>
          </a:xfrm>
          <a:prstGeom prst="rect">
            <a:avLst/>
          </a:prstGeom>
        </p:spPr>
      </p:pic>
    </p:spTree>
    <p:extLst>
      <p:ext uri="{BB962C8B-B14F-4D97-AF65-F5344CB8AC3E}">
        <p14:creationId xmlns:p14="http://schemas.microsoft.com/office/powerpoint/2010/main" val="11831538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D6A0DF-3262-213B-25D9-277D7AAD510D}"/>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03545C0F-3E07-ED11-ADA4-D1CC4B279F54}"/>
              </a:ext>
            </a:extLst>
          </p:cNvPr>
          <p:cNvGraphicFramePr>
            <a:graphicFrameLocks noChangeAspect="1"/>
          </p:cNvGraphicFramePr>
          <p:nvPr>
            <p:custDataLst>
              <p:tags r:id="rId1"/>
            </p:custDataLst>
            <p:extLst>
              <p:ext uri="{D42A27DB-BD31-4B8C-83A1-F6EECF244321}">
                <p14:modId xmlns:p14="http://schemas.microsoft.com/office/powerpoint/2010/main" val="231912946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4" imgW="7772400" imgH="10058400" progId="TCLayout.ActiveDocument.1">
                  <p:embed/>
                </p:oleObj>
              </mc:Choice>
              <mc:Fallback>
                <p:oleObj name="think-cell Slide" r:id="rId24" imgW="7772400" imgH="10058400" progId="TCLayout.ActiveDocument.1">
                  <p:embed/>
                  <p:pic>
                    <p:nvPicPr>
                      <p:cNvPr id="4" name="think-cell data - do not delete" hidden="1">
                        <a:extLst>
                          <a:ext uri="{FF2B5EF4-FFF2-40B4-BE49-F238E27FC236}">
                            <a16:creationId xmlns:a16="http://schemas.microsoft.com/office/drawing/2014/main" id="{03545C0F-3E07-ED11-ADA4-D1CC4B279F54}"/>
                          </a:ext>
                        </a:extLst>
                      </p:cNvPr>
                      <p:cNvPicPr/>
                      <p:nvPr/>
                    </p:nvPicPr>
                    <p:blipFill>
                      <a:blip r:embed="rId25"/>
                      <a:stretch>
                        <a:fillRect/>
                      </a:stretch>
                    </p:blipFill>
                    <p:spPr>
                      <a:xfrm>
                        <a:off x="1588" y="1588"/>
                        <a:ext cx="1227" cy="1588"/>
                      </a:xfrm>
                      <a:prstGeom prst="rect">
                        <a:avLst/>
                      </a:prstGeom>
                    </p:spPr>
                  </p:pic>
                </p:oleObj>
              </mc:Fallback>
            </mc:AlternateContent>
          </a:graphicData>
        </a:graphic>
      </p:graphicFrame>
      <p:sp>
        <p:nvSpPr>
          <p:cNvPr id="34" name="btfpColumnHeaderBoxText223027">
            <a:extLst>
              <a:ext uri="{FF2B5EF4-FFF2-40B4-BE49-F238E27FC236}">
                <a16:creationId xmlns:a16="http://schemas.microsoft.com/office/drawing/2014/main" id="{A82AA0BA-EA78-3FA4-D9EB-AC53567F3380}"/>
              </a:ext>
            </a:extLst>
          </p:cNvPr>
          <p:cNvSpPr txBox="1"/>
          <p:nvPr/>
        </p:nvSpPr>
        <p:spPr bwMode="gray">
          <a:xfrm>
            <a:off x="329184" y="1554480"/>
            <a:ext cx="8029576"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Battery market share (based on capacity) by cathode type,</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p>
        </p:txBody>
      </p:sp>
      <p:cxnSp>
        <p:nvCxnSpPr>
          <p:cNvPr id="35" name="btfpColumnHeaderBoxLine223027">
            <a:extLst>
              <a:ext uri="{FF2B5EF4-FFF2-40B4-BE49-F238E27FC236}">
                <a16:creationId xmlns:a16="http://schemas.microsoft.com/office/drawing/2014/main" id="{68E0C2A9-7CFE-FBF7-6F43-0B9030FFF0A5}"/>
              </a:ext>
            </a:extLst>
          </p:cNvPr>
          <p:cNvCxnSpPr/>
          <p:nvPr/>
        </p:nvCxnSpPr>
        <p:spPr bwMode="gray">
          <a:xfrm>
            <a:off x="329184" y="1828800"/>
            <a:ext cx="802957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80" name="btfpColumnHeaderBoxLine223027">
            <a:extLst>
              <a:ext uri="{FF2B5EF4-FFF2-40B4-BE49-F238E27FC236}">
                <a16:creationId xmlns:a16="http://schemas.microsoft.com/office/drawing/2014/main" id="{A3AC33F6-F9A4-2C72-7846-563B2D7BAFD0}"/>
              </a:ext>
            </a:extLst>
          </p:cNvPr>
          <p:cNvCxnSpPr/>
          <p:nvPr/>
        </p:nvCxnSpPr>
        <p:spPr bwMode="gray">
          <a:xfrm>
            <a:off x="329184" y="2211641"/>
            <a:ext cx="802957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6" name="Rectangle 385">
            <a:extLst>
              <a:ext uri="{FF2B5EF4-FFF2-40B4-BE49-F238E27FC236}">
                <a16:creationId xmlns:a16="http://schemas.microsoft.com/office/drawing/2014/main" id="{3F14D367-964D-32DA-E25D-AD7EB56E1A8F}"/>
              </a:ext>
            </a:extLst>
          </p:cNvPr>
          <p:cNvSpPr/>
          <p:nvPr/>
        </p:nvSpPr>
        <p:spPr bwMode="gray">
          <a:xfrm>
            <a:off x="3471957" y="2019384"/>
            <a:ext cx="469278" cy="46927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 name="Title 1">
            <a:extLst>
              <a:ext uri="{FF2B5EF4-FFF2-40B4-BE49-F238E27FC236}">
                <a16:creationId xmlns:a16="http://schemas.microsoft.com/office/drawing/2014/main" id="{ACC71E3C-6E34-3911-E1FA-158030B79518}"/>
              </a:ext>
            </a:extLst>
          </p:cNvPr>
          <p:cNvSpPr>
            <a:spLocks noGrp="1"/>
          </p:cNvSpPr>
          <p:nvPr>
            <p:ph type="title"/>
          </p:nvPr>
        </p:nvSpPr>
        <p:spPr/>
        <p:txBody>
          <a:bodyPr vert="horz">
            <a:noAutofit/>
          </a:bodyPr>
          <a:lstStyle/>
          <a:p>
            <a:r>
              <a:rPr lang="en-US"/>
              <a:t>LFP chemistries increasing in market share compared to NCX chemistries, with 2030 forecasts indicating majority share</a:t>
            </a:r>
          </a:p>
        </p:txBody>
      </p:sp>
      <p:sp>
        <p:nvSpPr>
          <p:cNvPr id="10" name="btfpNotesBox962619">
            <a:extLst>
              <a:ext uri="{FF2B5EF4-FFF2-40B4-BE49-F238E27FC236}">
                <a16:creationId xmlns:a16="http://schemas.microsoft.com/office/drawing/2014/main" id="{F3477BC7-6106-3169-EECA-889AF124D825}"/>
              </a:ext>
            </a:extLst>
          </p:cNvPr>
          <p:cNvSpPr txBox="1"/>
          <p:nvPr>
            <p:custDataLst>
              <p:tags r:id="rId2"/>
            </p:custDataLst>
          </p:nvPr>
        </p:nvSpPr>
        <p:spPr bwMode="gray">
          <a:xfrm>
            <a:off x="330199" y="6295977"/>
            <a:ext cx="8370888" cy="492443"/>
          </a:xfrm>
          <a:prstGeom prst="rect">
            <a:avLst/>
          </a:prstGeom>
          <a:noFill/>
        </p:spPr>
        <p:txBody>
          <a:bodyPr vert="horz" wrap="square" lIns="0" tIns="0" rIns="0" bIns="0" rtlCol="0" anchor="b">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NCM refers to Li-based batteries with nickel-cobalt-manganese based cathode; NCA refers to Li-based batteries with nickel-cobalt-aluminum based cathode.</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extLst>
                    <a:ext uri="{A12FA001-AC4F-418D-AE19-62706E023703}">
                      <ahyp:hlinkClr xmlns:ahyp="http://schemas.microsoft.com/office/drawing/2018/hyperlinkcolor" val="tx"/>
                    </a:ext>
                  </a:extLst>
                </a:hlinkClick>
              </a:rPr>
              <a:t>IEA</a:t>
            </a:r>
            <a:r>
              <a:rPr lang="en-US" sz="800" dirty="0">
                <a:solidFill>
                  <a:srgbClr val="000000"/>
                </a:solidFill>
                <a:latin typeface="Arial"/>
                <a:hlinkClick r:id="rId26">
                  <a:extLst>
                    <a:ext uri="{A12FA001-AC4F-418D-AE19-62706E023703}">
                      <ahyp:hlinkClr xmlns:ahyp="http://schemas.microsoft.com/office/drawing/2018/hyperlinkcolor" val="tx"/>
                    </a:ext>
                  </a:extLst>
                </a:hlinkClick>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extLst>
                    <a:ext uri="{A12FA001-AC4F-418D-AE19-62706E023703}">
                      <ahyp:hlinkClr xmlns:ahyp="http://schemas.microsoft.com/office/drawing/2018/hyperlinkcolor" val="tx"/>
                    </a:ext>
                  </a:extLst>
                </a:hlinkClick>
              </a:rPr>
              <a:t> Global EV Outlook</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extLst>
                    <a:ext uri="{A12FA001-AC4F-418D-AE19-62706E023703}">
                      <ahyp:hlinkClr xmlns:ahyp="http://schemas.microsoft.com/office/drawing/2018/hyperlinkcolor" val="tx"/>
                    </a:ext>
                  </a:extLst>
                </a:hlinkClick>
              </a:rPr>
              <a:t>Argus</a:t>
            </a:r>
            <a:r>
              <a:rPr lang="en-US" sz="800" dirty="0">
                <a:solidFill>
                  <a:srgbClr val="000000"/>
                </a:solidFill>
                <a:latin typeface="Arial"/>
                <a:hlinkClick r:id="rId27"/>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extLst>
                    <a:ext uri="{A12FA001-AC4F-418D-AE19-62706E023703}">
                      <ahyp:hlinkClr xmlns:ahyp="http://schemas.microsoft.com/office/drawing/2018/hyperlinkcolor" val="tx"/>
                    </a:ext>
                  </a:extLst>
                </a:hlinkClick>
              </a:rPr>
              <a:t> NMC to LFP transition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(2023); </a:t>
            </a:r>
            <a:r>
              <a:rPr lang="en-US" sz="800" dirty="0">
                <a:solidFill>
                  <a:srgbClr val="000000"/>
                </a:solidFill>
                <a:latin typeface="Arial"/>
                <a:hlinkClick r:id="rId28"/>
              </a:rPr>
              <a:t>Nature,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8"/>
              </a:rPr>
              <a:t>Future material demand for automotive Li-based batteries</a:t>
            </a:r>
            <a:r>
              <a:rPr lang="en-US" sz="800" dirty="0">
                <a:solidFill>
                  <a:srgbClr val="000000"/>
                </a:solidFill>
                <a:latin typeface="Arial"/>
                <a:hlinkClick r:id="rId28"/>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(2020); </a:t>
            </a:r>
            <a:r>
              <a:rPr lang="en-US" sz="800" dirty="0">
                <a:solidFill>
                  <a:srgbClr val="000000"/>
                </a:solidFill>
                <a:latin typeface="Arial"/>
                <a:hlinkClick r:id="rId29"/>
              </a:rPr>
              <a:t>Focus Distribution,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9"/>
              </a:rPr>
              <a:t>Forecasting demand for batteries</a:t>
            </a:r>
            <a:r>
              <a:rPr kumimoji="0" lang="en-US" sz="800" b="0" i="0" u="none" strike="noStrike" kern="1200" cap="none" spc="0" normalizeH="0" baseline="0" noProof="0" dirty="0">
                <a:ln>
                  <a:noFill/>
                </a:ln>
                <a:solidFill>
                  <a:srgbClr val="000000"/>
                </a:solidFill>
                <a:effectLst/>
                <a:uLnTx/>
                <a:uFillTx/>
                <a:latin typeface="Arial"/>
                <a:ea typeface="+mn-ea"/>
                <a:cs typeface="+mn-cs"/>
              </a:rPr>
              <a:t> (2022).</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0"/>
              </a:rPr>
              <a:t>Gernot Wagner</a:t>
            </a:r>
            <a:r>
              <a:rPr lang="en-US" sz="800" dirty="0">
                <a:solidFill>
                  <a:srgbClr val="000000"/>
                </a:solidFill>
              </a:rPr>
              <a:t>. </a:t>
            </a:r>
            <a:r>
              <a:rPr lang="en-US" sz="800" dirty="0">
                <a:solidFill>
                  <a:srgbClr val="000000"/>
                </a:solidFill>
                <a:hlinkClick r:id="rId3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2"/>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graphicFrame>
        <p:nvGraphicFramePr>
          <p:cNvPr id="11" name="Chart 10">
            <a:extLst>
              <a:ext uri="{FF2B5EF4-FFF2-40B4-BE49-F238E27FC236}">
                <a16:creationId xmlns:a16="http://schemas.microsoft.com/office/drawing/2014/main" id="{AE04271A-BA86-2CD5-2BAF-8F7FA051FD1D}"/>
              </a:ext>
            </a:extLst>
          </p:cNvPr>
          <p:cNvGraphicFramePr/>
          <p:nvPr>
            <p:custDataLst>
              <p:tags r:id="rId3"/>
            </p:custDataLst>
            <p:extLst>
              <p:ext uri="{D42A27DB-BD31-4B8C-83A1-F6EECF244321}">
                <p14:modId xmlns:p14="http://schemas.microsoft.com/office/powerpoint/2010/main" val="3650731954"/>
              </p:ext>
            </p:extLst>
          </p:nvPr>
        </p:nvGraphicFramePr>
        <p:xfrm>
          <a:off x="329184" y="2374792"/>
          <a:ext cx="7795641" cy="3525946"/>
        </p:xfrm>
        <a:graphic>
          <a:graphicData uri="http://schemas.openxmlformats.org/drawingml/2006/chart">
            <c:chart xmlns:c="http://schemas.openxmlformats.org/drawingml/2006/chart" xmlns:r="http://schemas.openxmlformats.org/officeDocument/2006/relationships" r:id="rId33"/>
          </a:graphicData>
        </a:graphic>
      </p:graphicFrame>
      <p:sp useBgFill="1">
        <p:nvSpPr>
          <p:cNvPr id="9" name="Freeform: Shape 8">
            <a:extLst>
              <a:ext uri="{FF2B5EF4-FFF2-40B4-BE49-F238E27FC236}">
                <a16:creationId xmlns:a16="http://schemas.microsoft.com/office/drawing/2014/main" id="{28FD954D-8779-2016-1227-82EBA5E12BCF}"/>
              </a:ext>
            </a:extLst>
          </p:cNvPr>
          <p:cNvSpPr/>
          <p:nvPr>
            <p:custDataLst>
              <p:tags r:id="rId4"/>
            </p:custDataLst>
          </p:nvPr>
        </p:nvSpPr>
        <p:spPr bwMode="auto">
          <a:xfrm>
            <a:off x="4083050" y="5561013"/>
            <a:ext cx="96839" cy="146051"/>
          </a:xfrm>
          <a:custGeom>
            <a:avLst/>
            <a:gdLst/>
            <a:ahLst/>
            <a:cxnLst/>
            <a:rect l="0" t="0" r="0" b="0"/>
            <a:pathLst>
              <a:path w="96839" h="146051">
                <a:moveTo>
                  <a:pt x="96838" y="0"/>
                </a:moveTo>
                <a:lnTo>
                  <a:pt x="57150" y="146050"/>
                </a:lnTo>
                <a:lnTo>
                  <a:pt x="0" y="146050"/>
                </a:lnTo>
                <a:lnTo>
                  <a:pt x="39688"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 name="Freeform: Shape 6">
            <a:extLst>
              <a:ext uri="{FF2B5EF4-FFF2-40B4-BE49-F238E27FC236}">
                <a16:creationId xmlns:a16="http://schemas.microsoft.com/office/drawing/2014/main" id="{DA81EAF9-9C67-245B-6ADC-7E078472CFA4}"/>
              </a:ext>
            </a:extLst>
          </p:cNvPr>
          <p:cNvSpPr/>
          <p:nvPr>
            <p:custDataLst>
              <p:tags r:id="rId5"/>
            </p:custDataLst>
          </p:nvPr>
        </p:nvSpPr>
        <p:spPr bwMode="auto">
          <a:xfrm>
            <a:off x="4083050" y="5561013"/>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Freeform: Shape 7">
            <a:extLst>
              <a:ext uri="{FF2B5EF4-FFF2-40B4-BE49-F238E27FC236}">
                <a16:creationId xmlns:a16="http://schemas.microsoft.com/office/drawing/2014/main" id="{B8294B0D-7E69-0FD9-1EB6-990333A83EB5}"/>
              </a:ext>
            </a:extLst>
          </p:cNvPr>
          <p:cNvSpPr/>
          <p:nvPr>
            <p:custDataLst>
              <p:tags r:id="rId6"/>
            </p:custDataLst>
          </p:nvPr>
        </p:nvSpPr>
        <p:spPr bwMode="auto">
          <a:xfrm>
            <a:off x="4140200" y="5561013"/>
            <a:ext cx="39689" cy="146051"/>
          </a:xfrm>
          <a:custGeom>
            <a:avLst/>
            <a:gdLst/>
            <a:ahLst/>
            <a:cxnLst/>
            <a:rect l="0" t="0" r="0" b="0"/>
            <a:pathLst>
              <a:path w="39689" h="146051">
                <a:moveTo>
                  <a:pt x="39688" y="0"/>
                </a:moveTo>
                <a:lnTo>
                  <a:pt x="0" y="14605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806450" y="5543551"/>
            <a:ext cx="128588"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F8A516A-71E2-4D88-B4D4-9D79C2FC8F04}" type="datetime'''''''''0'''''''''">
              <a:rPr lang="en-US" altLang="en-US" sz="1200" smtClean="0">
                <a:solidFill>
                  <a:schemeClr val="bg1"/>
                </a:solidFill>
                <a:effectLst/>
              </a:rPr>
              <a:pPr marL="0" lvl="0" indent="0" algn="ctr">
                <a:spcBef>
                  <a:spcPct val="0"/>
                </a:spcBef>
                <a:spcAft>
                  <a:spcPct val="0"/>
                </a:spcAft>
                <a:buNone/>
              </a:pPr>
              <a:t>0</a:t>
            </a:fld>
            <a:endParaRPr lang="en-US" sz="1200">
              <a:solidFill>
                <a:schemeClr val="bg1"/>
              </a:solidFill>
            </a:endParaRPr>
          </a:p>
        </p:txBody>
      </p:sp>
      <p:sp>
        <p:nvSpPr>
          <p:cNvPr id="25" name="Text Placeholder 10">
            <a:extLst>
              <a:ext uri="{FF2B5EF4-FFF2-40B4-BE49-F238E27FC236}">
                <a16:creationId xmlns:a16="http://schemas.microsoft.com/office/drawing/2014/main" id="{F7E66234-E0FF-6331-93BF-C2B501EDF18F}"/>
              </a:ext>
            </a:extLst>
          </p:cNvPr>
          <p:cNvSpPr txBox="1">
            <a:spLocks/>
          </p:cNvSpPr>
          <p:nvPr>
            <p:custDataLst>
              <p:tags r:id="rId8"/>
            </p:custDataLst>
          </p:nvPr>
        </p:nvSpPr>
        <p:spPr bwMode="auto">
          <a:xfrm>
            <a:off x="695325"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C4CFDC8-85A4-4B76-BF4E-CA2979ECB7CC}" type="datetime'''''''''''''''''2''''''''''0''''21'''''">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2021</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361"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1620838" y="5543551"/>
            <a:ext cx="128588"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354B841-26AE-415F-BF77-BFB27F7D304F}" type="datetime'''''''''''''''''''''''''''''''''''''''''''''''''''0'''''''''''">
              <a:rPr lang="en-US" altLang="en-US" sz="1200" smtClean="0">
                <a:solidFill>
                  <a:schemeClr val="bg1"/>
                </a:solidFill>
                <a:effectLst/>
              </a:rPr>
              <a:pPr marL="0" lvl="0" indent="0" algn="ctr">
                <a:spcBef>
                  <a:spcPct val="0"/>
                </a:spcBef>
                <a:spcAft>
                  <a:spcPct val="0"/>
                </a:spcAft>
                <a:buNone/>
              </a:pPr>
              <a:t>0</a:t>
            </a:fld>
            <a:endParaRPr lang="en-US" sz="1200">
              <a:solidFill>
                <a:schemeClr val="bg1"/>
              </a:solidFill>
            </a:endParaRPr>
          </a:p>
        </p:txBody>
      </p:sp>
      <p:sp>
        <p:nvSpPr>
          <p:cNvPr id="36" name="Text Placeholder 10">
            <a:extLst>
              <a:ext uri="{FF2B5EF4-FFF2-40B4-BE49-F238E27FC236}">
                <a16:creationId xmlns:a16="http://schemas.microsoft.com/office/drawing/2014/main" id="{DF9245F3-057D-96CB-0EEE-2108E599E4E9}"/>
              </a:ext>
            </a:extLst>
          </p:cNvPr>
          <p:cNvSpPr txBox="1">
            <a:spLocks/>
          </p:cNvSpPr>
          <p:nvPr>
            <p:custDataLst>
              <p:tags r:id="rId10"/>
            </p:custDataLst>
          </p:nvPr>
        </p:nvSpPr>
        <p:spPr bwMode="auto">
          <a:xfrm>
            <a:off x="1509713"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E6113A8-B183-41ED-A7E9-D8DA426F7536}" type="datetime'''20''''''''''''''''''''''2''''''''2'''''''''''''''''''''">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2022</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362"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2436813" y="5543551"/>
            <a:ext cx="128588"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BBE96C3-8D85-4748-B6C0-8AAEFC75620E}" type="datetime'''''''''''''0'''''''''''">
              <a:rPr lang="en-US" altLang="en-US" sz="1200" smtClean="0">
                <a:solidFill>
                  <a:schemeClr val="bg1"/>
                </a:solidFill>
                <a:effectLst/>
              </a:rPr>
              <a:pPr marL="0" lvl="0" indent="0" algn="ctr">
                <a:spcBef>
                  <a:spcPct val="0"/>
                </a:spcBef>
                <a:spcAft>
                  <a:spcPct val="0"/>
                </a:spcAft>
                <a:buNone/>
              </a:pPr>
              <a:t>0</a:t>
            </a:fld>
            <a:endParaRPr lang="en-US" sz="1200">
              <a:solidFill>
                <a:schemeClr val="bg1"/>
              </a:solidFill>
            </a:endParaRPr>
          </a:p>
        </p:txBody>
      </p:sp>
      <p:sp>
        <p:nvSpPr>
          <p:cNvPr id="37" name="Text Placeholder 10">
            <a:extLst>
              <a:ext uri="{FF2B5EF4-FFF2-40B4-BE49-F238E27FC236}">
                <a16:creationId xmlns:a16="http://schemas.microsoft.com/office/drawing/2014/main" id="{9C765CA1-2182-BF41-A2B2-5A8F49C17AA2}"/>
              </a:ext>
            </a:extLst>
          </p:cNvPr>
          <p:cNvSpPr txBox="1">
            <a:spLocks/>
          </p:cNvSpPr>
          <p:nvPr>
            <p:custDataLst>
              <p:tags r:id="rId12"/>
            </p:custDataLst>
          </p:nvPr>
        </p:nvSpPr>
        <p:spPr bwMode="auto">
          <a:xfrm>
            <a:off x="2325688"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6649796-80B4-42D1-BC55-F3C047FECCB9}" type="datetime'''''''''''''''''''''''2''''''''02''''''''''''''''3'''''''''">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F08598EA-60B4-6AF7-B222-B035674069C4}"/>
              </a:ext>
            </a:extLst>
          </p:cNvPr>
          <p:cNvSpPr txBox="1">
            <a:spLocks/>
          </p:cNvSpPr>
          <p:nvPr>
            <p:custDataLst>
              <p:tags r:id="rId13"/>
            </p:custDataLst>
          </p:nvPr>
        </p:nvSpPr>
        <p:spPr bwMode="auto">
          <a:xfrm>
            <a:off x="5586413"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6A05F5F4-627A-4024-870E-109365DF30B9}" type="datetime'''''''''''''''''''''''20''3''''''''''''''''0'''">
              <a:rPr lang="en-US" altLang="en-US" sz="1200" smtClean="0">
                <a:solidFill>
                  <a:srgbClr val="000000"/>
                </a:solidFill>
              </a:rPr>
              <a:pPr marL="0" lvl="0" indent="0" algn="ctr">
                <a:spcBef>
                  <a:spcPct val="0"/>
                </a:spcBef>
                <a:spcAft>
                  <a:spcPct val="0"/>
                </a:spcAft>
                <a:buNone/>
                <a:defRPr/>
              </a:pPr>
              <a:t>2030</a:t>
            </a:fld>
            <a:endParaRPr kumimoji="0" lang="en-US" sz="1200" b="0" i="0" strike="noStrike" kern="1200" cap="none" spc="0" normalizeH="0" baseline="0" noProof="0">
              <a:ln>
                <a:noFill/>
              </a:ln>
              <a:solidFill>
                <a:srgbClr val="000000"/>
              </a:solidFill>
              <a:effectLst/>
              <a:uLnTx/>
              <a:uFillTx/>
            </a:endParaRPr>
          </a:p>
        </p:txBody>
      </p:sp>
      <p:sp>
        <p:nvSpPr>
          <p:cNvPr id="340" name="Text Placeholder 10">
            <a:extLst>
              <a:ext uri="{FF2B5EF4-FFF2-40B4-BE49-F238E27FC236}">
                <a16:creationId xmlns:a16="http://schemas.microsoft.com/office/drawing/2014/main" id="{EFF24563-CE47-BEED-DE6E-360F0E43F1B3}"/>
              </a:ext>
            </a:extLst>
          </p:cNvPr>
          <p:cNvSpPr txBox="1">
            <a:spLocks/>
          </p:cNvSpPr>
          <p:nvPr>
            <p:custDataLst>
              <p:tags r:id="rId14"/>
            </p:custDataLst>
          </p:nvPr>
        </p:nvSpPr>
        <p:spPr bwMode="auto">
          <a:xfrm>
            <a:off x="6400800"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1EC4D14F-2E80-4F75-BEC1-847135EB22CA}" type="datetime'''''''''''''''''''''2''''''0''''''4''''''''''''''''0'''''''''">
              <a:rPr lang="en-US" altLang="en-US" sz="1200" smtClean="0">
                <a:solidFill>
                  <a:srgbClr val="000000"/>
                </a:solidFill>
              </a:rPr>
              <a:pPr marL="0" lvl="0" indent="0" algn="ctr">
                <a:spcBef>
                  <a:spcPct val="0"/>
                </a:spcBef>
                <a:spcAft>
                  <a:spcPct val="0"/>
                </a:spcAft>
                <a:buNone/>
                <a:defRPr/>
              </a:pPr>
              <a:t>2040</a:t>
            </a:fld>
            <a:endParaRPr kumimoji="0" lang="en-US" sz="1200" b="0" i="0" strike="noStrike" kern="1200" cap="none" spc="0" normalizeH="0" baseline="0" noProof="0">
              <a:ln>
                <a:noFill/>
              </a:ln>
              <a:solidFill>
                <a:srgbClr val="000000"/>
              </a:solidFill>
              <a:effectLst/>
              <a:uLnTx/>
              <a:uFillTx/>
            </a:endParaRPr>
          </a:p>
        </p:txBody>
      </p:sp>
      <p:sp>
        <p:nvSpPr>
          <p:cNvPr id="343" name="Text Placeholder 10">
            <a:extLst>
              <a:ext uri="{FF2B5EF4-FFF2-40B4-BE49-F238E27FC236}">
                <a16:creationId xmlns:a16="http://schemas.microsoft.com/office/drawing/2014/main" id="{CB97BF4B-9EC4-1852-32A5-AB2A016836A4}"/>
              </a:ext>
            </a:extLst>
          </p:cNvPr>
          <p:cNvSpPr txBox="1">
            <a:spLocks/>
          </p:cNvSpPr>
          <p:nvPr>
            <p:custDataLst>
              <p:tags r:id="rId15"/>
            </p:custDataLst>
          </p:nvPr>
        </p:nvSpPr>
        <p:spPr bwMode="auto">
          <a:xfrm>
            <a:off x="7216775" y="57769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AFD88710-DA4E-4DB6-B9CB-3D6DE65750E2}" type="datetime'''''''''''''''''2''0''50'''">
              <a:rPr lang="en-US" altLang="en-US" sz="1200" smtClean="0">
                <a:solidFill>
                  <a:srgbClr val="000000"/>
                </a:solidFill>
              </a:rPr>
              <a:pPr marL="0" lvl="0" indent="0" algn="ctr">
                <a:spcBef>
                  <a:spcPct val="0"/>
                </a:spcBef>
                <a:spcAft>
                  <a:spcPct val="0"/>
                </a:spcAft>
                <a:buNone/>
                <a:defRPr/>
              </a:pPr>
              <a:t>2050</a:t>
            </a:fld>
            <a:endParaRPr kumimoji="0" lang="en-US" sz="1200" b="0" i="0" strike="noStrike" kern="1200" cap="none" spc="0" normalizeH="0" baseline="0" noProof="0">
              <a:ln>
                <a:noFill/>
              </a:ln>
              <a:solidFill>
                <a:srgbClr val="000000"/>
              </a:solidFill>
              <a:effectLst/>
              <a:uLnTx/>
              <a:uFillTx/>
            </a:endParaRPr>
          </a:p>
        </p:txBody>
      </p:sp>
      <p:sp>
        <p:nvSpPr>
          <p:cNvPr id="377" name="TextBox 376">
            <a:extLst>
              <a:ext uri="{FF2B5EF4-FFF2-40B4-BE49-F238E27FC236}">
                <a16:creationId xmlns:a16="http://schemas.microsoft.com/office/drawing/2014/main" id="{45992838-5436-4339-2D08-9444BBF1443F}"/>
              </a:ext>
            </a:extLst>
          </p:cNvPr>
          <p:cNvSpPr txBox="1"/>
          <p:nvPr/>
        </p:nvSpPr>
        <p:spPr bwMode="gray">
          <a:xfrm>
            <a:off x="329184" y="1954272"/>
            <a:ext cx="1667692" cy="257369"/>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Actual market </a:t>
            </a:r>
            <a:r>
              <a:rPr lang="en-US" sz="1200" b="1">
                <a:solidFill>
                  <a:srgbClr val="000000"/>
                </a:solidFill>
                <a:latin typeface="Arial"/>
              </a:rPr>
              <a:t>s</a:t>
            </a:r>
            <a:r>
              <a:rPr kumimoji="0" lang="en-US" sz="1200" b="1" i="0" u="none" strike="noStrike" kern="1200" cap="none" spc="0" normalizeH="0" baseline="0" noProof="0">
                <a:ln>
                  <a:noFill/>
                </a:ln>
                <a:solidFill>
                  <a:srgbClr val="000000"/>
                </a:solidFill>
                <a:effectLst/>
                <a:uLnTx/>
                <a:uFillTx/>
                <a:latin typeface="Arial"/>
                <a:ea typeface="+mn-ea"/>
                <a:cs typeface="+mn-cs"/>
              </a:rPr>
              <a:t>hares </a:t>
            </a:r>
          </a:p>
        </p:txBody>
      </p:sp>
      <p:sp>
        <p:nvSpPr>
          <p:cNvPr id="378" name="TextBox 377">
            <a:extLst>
              <a:ext uri="{FF2B5EF4-FFF2-40B4-BE49-F238E27FC236}">
                <a16:creationId xmlns:a16="http://schemas.microsoft.com/office/drawing/2014/main" id="{F6A2A702-F7CB-9A8E-E952-9586DBBC8ABB}"/>
              </a:ext>
            </a:extLst>
          </p:cNvPr>
          <p:cNvSpPr txBox="1"/>
          <p:nvPr/>
        </p:nvSpPr>
        <p:spPr bwMode="gray">
          <a:xfrm>
            <a:off x="4085655" y="1954272"/>
            <a:ext cx="1898524" cy="257369"/>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solidFill>
                  <a:srgbClr val="000000"/>
                </a:solidFill>
                <a:latin typeface="Arial"/>
              </a:rPr>
              <a:t>Projected market shares </a:t>
            </a:r>
            <a:endParaRPr kumimoji="0" lang="en-US" sz="1200" b="1" i="0" u="none" strike="noStrike" kern="1200" cap="none" spc="0" normalizeH="0" baseline="30000" noProof="0">
              <a:ln>
                <a:noFill/>
              </a:ln>
              <a:solidFill>
                <a:srgbClr val="000000"/>
              </a:solidFill>
              <a:effectLst/>
              <a:uLnTx/>
              <a:uFillTx/>
              <a:latin typeface="Arial"/>
              <a:ea typeface="+mn-ea"/>
              <a:cs typeface="+mn-cs"/>
            </a:endParaRPr>
          </a:p>
        </p:txBody>
      </p:sp>
      <p:sp>
        <p:nvSpPr>
          <p:cNvPr id="6" name="TextBox 8">
            <a:extLst>
              <a:ext uri="{FF2B5EF4-FFF2-40B4-BE49-F238E27FC236}">
                <a16:creationId xmlns:a16="http://schemas.microsoft.com/office/drawing/2014/main" id="{FCE67512-02D6-389C-8D99-10C87599AF2F}"/>
              </a:ext>
            </a:extLst>
          </p:cNvPr>
          <p:cNvSpPr txBox="1"/>
          <p:nvPr/>
        </p:nvSpPr>
        <p:spPr bwMode="gray">
          <a:xfrm>
            <a:off x="8701087" y="1554480"/>
            <a:ext cx="3101067" cy="4466569"/>
          </a:xfrm>
          <a:prstGeom prst="rect">
            <a:avLst/>
          </a:prstGeom>
          <a:solidFill>
            <a:srgbClr val="E3E8EE"/>
          </a:solidFill>
        </p:spPr>
        <p:txBody>
          <a:bodyPr wrap="square" lIns="137160" tIns="137160" rIns="274320" bIns="137160" rtlCol="0">
            <a:no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  </a:t>
            </a:r>
            <a:r>
              <a:rPr kumimoji="0" lang="en-US" sz="1200" b="1" i="0" u="none" strike="noStrike" kern="1200" cap="none" spc="0" normalizeH="0" baseline="0" noProof="0" dirty="0">
                <a:ln>
                  <a:noFill/>
                </a:ln>
                <a:solidFill>
                  <a:srgbClr val="000000"/>
                </a:solidFill>
                <a:effectLst/>
                <a:uLnTx/>
                <a:uFillTx/>
                <a:latin typeface="Arial"/>
                <a:ea typeface="+mn-ea"/>
                <a:cs typeface="+mn-cs"/>
              </a:rPr>
              <a:t> </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NCM</a:t>
            </a:r>
            <a:r>
              <a:rPr kumimoji="0" lang="en-US" sz="1050" b="0" i="0" u="none" strike="noStrike" kern="1200" cap="none" spc="0" normalizeH="0" baseline="0" noProof="0" dirty="0">
                <a:ln>
                  <a:noFill/>
                </a:ln>
                <a:solidFill>
                  <a:srgbClr val="000000"/>
                </a:solidFill>
                <a:effectLst/>
                <a:uLnTx/>
                <a:uFillTx/>
                <a:latin typeface="Arial"/>
                <a:ea typeface="+mn-ea"/>
                <a:cs typeface="+mn-cs"/>
              </a:rPr>
              <a:t> has been dominating the market for EV batteries due to the </a:t>
            </a:r>
            <a:r>
              <a:rPr kumimoji="0" lang="en-US" sz="1050" b="1" i="0" u="none" strike="noStrike" kern="1200" cap="none" spc="0" normalizeH="0" baseline="0" noProof="0" dirty="0">
                <a:ln>
                  <a:noFill/>
                </a:ln>
                <a:solidFill>
                  <a:srgbClr val="000000"/>
                </a:solidFill>
                <a:effectLst/>
                <a:uLnTx/>
                <a:uFillTx/>
                <a:latin typeface="Arial"/>
                <a:ea typeface="+mn-ea"/>
                <a:cs typeface="+mn-cs"/>
              </a:rPr>
              <a:t>high energy density.</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 recent shift to </a:t>
            </a:r>
            <a:r>
              <a:rPr kumimoji="0" lang="en-US" sz="1050" b="1" i="0" u="none" strike="noStrike" kern="1200" cap="none" spc="0" normalizeH="0" baseline="0" noProof="0" dirty="0">
                <a:ln>
                  <a:noFill/>
                </a:ln>
                <a:solidFill>
                  <a:srgbClr val="000000"/>
                </a:solidFill>
                <a:effectLst/>
                <a:uLnTx/>
                <a:uFillTx/>
                <a:latin typeface="Arial"/>
                <a:ea typeface="+mn-ea"/>
                <a:cs typeface="+mn-cs"/>
              </a:rPr>
              <a:t>LFP</a:t>
            </a:r>
            <a:r>
              <a:rPr kumimoji="0" lang="en-US" sz="1050" b="0" i="0" u="none" strike="noStrike" kern="1200" cap="none" spc="0" normalizeH="0" baseline="0" noProof="0" dirty="0">
                <a:ln>
                  <a:noFill/>
                </a:ln>
                <a:solidFill>
                  <a:srgbClr val="000000"/>
                </a:solidFill>
                <a:effectLst/>
                <a:uLnTx/>
                <a:uFillTx/>
                <a:latin typeface="Arial"/>
                <a:ea typeface="+mn-ea"/>
                <a:cs typeface="+mn-cs"/>
              </a:rPr>
              <a:t> is driven by </a:t>
            </a:r>
            <a:r>
              <a:rPr kumimoji="0" lang="en-US" sz="1050" b="1" i="0" u="none" strike="noStrike" kern="1200" cap="none" spc="0" normalizeH="0" baseline="0" noProof="0" dirty="0">
                <a:ln>
                  <a:noFill/>
                </a:ln>
                <a:solidFill>
                  <a:srgbClr val="000000"/>
                </a:solidFill>
                <a:effectLst/>
                <a:uLnTx/>
                <a:uFillTx/>
                <a:latin typeface="Arial"/>
                <a:ea typeface="+mn-ea"/>
                <a:cs typeface="+mn-cs"/>
              </a:rPr>
              <a:t>fierce cost competition</a:t>
            </a:r>
            <a:r>
              <a:rPr kumimoji="0" lang="en-US" sz="1050" b="0" i="0" u="none" strike="noStrike" kern="1200" cap="none" spc="0" normalizeH="0" baseline="0" noProof="0" dirty="0">
                <a:ln>
                  <a:noFill/>
                </a:ln>
                <a:solidFill>
                  <a:srgbClr val="000000"/>
                </a:solidFill>
                <a:effectLst/>
                <a:uLnTx/>
                <a:uFillTx/>
                <a:latin typeface="Arial"/>
                <a:ea typeface="+mn-ea"/>
                <a:cs typeface="+mn-cs"/>
              </a:rPr>
              <a:t>, with Chinese OEMs spearheading this expansion.</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Future market share among battery chemistries is still uncertain </a:t>
            </a:r>
            <a:r>
              <a:rPr kumimoji="0" lang="en-US" sz="1050" b="0" i="0" u="none" strike="noStrike" kern="1200" cap="none" spc="0" normalizeH="0" baseline="0" noProof="0" dirty="0">
                <a:ln>
                  <a:noFill/>
                </a:ln>
                <a:solidFill>
                  <a:srgbClr val="000000"/>
                </a:solidFill>
                <a:effectLst/>
                <a:uLnTx/>
                <a:uFillTx/>
                <a:latin typeface="Arial"/>
                <a:ea typeface="+mn-ea"/>
                <a:cs typeface="+mn-cs"/>
              </a:rPr>
              <a:t>given </a:t>
            </a:r>
            <a:br>
              <a:rPr kumimoji="0" lang="en-US" sz="1050" b="0" i="0" u="none" strike="noStrike" kern="1200" cap="none" spc="0" normalizeH="0" baseline="0" noProof="0" dirty="0">
                <a:ln>
                  <a:noFill/>
                </a:ln>
                <a:solidFill>
                  <a:srgbClr val="000000"/>
                </a:solidFill>
                <a:effectLst/>
                <a:uLnTx/>
                <a:uFillTx/>
                <a:latin typeface="Arial"/>
                <a:ea typeface="+mn-ea"/>
                <a:cs typeface="+mn-cs"/>
              </a:rPr>
            </a:br>
            <a:r>
              <a:rPr kumimoji="0" lang="en-US" sz="1050" b="0" i="0" u="none" strike="noStrike" kern="1200" cap="none" spc="0" normalizeH="0" baseline="0" noProof="0" dirty="0">
                <a:ln>
                  <a:noFill/>
                </a:ln>
                <a:solidFill>
                  <a:srgbClr val="000000"/>
                </a:solidFill>
                <a:effectLst/>
                <a:uLnTx/>
                <a:uFillTx/>
                <a:latin typeface="Arial"/>
                <a:ea typeface="+mn-ea"/>
                <a:cs typeface="+mn-cs"/>
              </a:rPr>
              <a:t>the continuously evolving technology. </a:t>
            </a:r>
            <a:r>
              <a:rPr lang="en-US" sz="1050" dirty="0">
                <a:solidFill>
                  <a:srgbClr val="000000"/>
                </a:solidFill>
                <a:latin typeface="Arial"/>
              </a:rPr>
              <a:t>H</a:t>
            </a:r>
            <a:r>
              <a:rPr kumimoji="0" lang="en-US" sz="1050" b="0" i="0" u="none" strike="noStrike" kern="1200" cap="none" spc="0" normalizeH="0" baseline="0" noProof="0" dirty="0" err="1">
                <a:ln>
                  <a:noFill/>
                </a:ln>
                <a:solidFill>
                  <a:srgbClr val="000000"/>
                </a:solidFill>
                <a:effectLst/>
                <a:uLnTx/>
                <a:uFillTx/>
                <a:latin typeface="Arial"/>
                <a:ea typeface="+mn-ea"/>
                <a:cs typeface="+mn-cs"/>
              </a:rPr>
              <a:t>owever</a:t>
            </a:r>
            <a:r>
              <a:rPr kumimoji="0" lang="en-US" sz="1050" b="0" i="0" u="none" strike="noStrike" kern="1200" cap="none" spc="0" normalizeH="0" baseline="0" noProof="0" dirty="0">
                <a:ln>
                  <a:noFill/>
                </a:ln>
                <a:solidFill>
                  <a:srgbClr val="000000"/>
                </a:solidFill>
                <a:effectLst/>
                <a:uLnTx/>
                <a:uFillTx/>
                <a:latin typeface="Arial"/>
                <a:ea typeface="+mn-ea"/>
                <a:cs typeface="+mn-cs"/>
              </a:rPr>
              <a:t>, recent capacity expansions in LFP suggest a large share in LFP.</a:t>
            </a:r>
          </a:p>
          <a:p>
            <a:pPr marL="628650" marR="0" lvl="1" indent="-171450" algn="l" defTabSz="914400" rtl="0" eaLnBrk="1" fontAlgn="auto" latinLnBrk="0" hangingPunct="1">
              <a:lnSpc>
                <a:spcPct val="100000"/>
              </a:lnSpc>
              <a:spcBef>
                <a:spcPts val="600"/>
              </a:spcBef>
              <a:spcAft>
                <a:spcPts val="0"/>
              </a:spcAft>
              <a:buClrTx/>
              <a:buSzTx/>
              <a:buFont typeface="Courier New" panose="02070309020205020404" pitchFamily="49" charset="0"/>
              <a:buChar char="o"/>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Once cost reductions saturate across chemistries, </a:t>
            </a:r>
            <a:r>
              <a:rPr kumimoji="0" lang="en-US" sz="1050" b="1" i="0" u="none" strike="noStrike" kern="1200" cap="none" spc="0" normalizeH="0" baseline="0" noProof="0" dirty="0">
                <a:ln>
                  <a:noFill/>
                </a:ln>
                <a:solidFill>
                  <a:srgbClr val="000000"/>
                </a:solidFill>
                <a:effectLst/>
                <a:uLnTx/>
                <a:uFillTx/>
                <a:latin typeface="Arial"/>
                <a:ea typeface="+mn-ea"/>
                <a:cs typeface="+mn-cs"/>
              </a:rPr>
              <a:t>achieving further performance improvements </a:t>
            </a:r>
            <a:r>
              <a:rPr kumimoji="0" lang="en-US" sz="1050" b="0" i="0" u="none" strike="noStrike" kern="1200" cap="none" spc="0" normalizeH="0" baseline="0" noProof="0" dirty="0">
                <a:ln>
                  <a:noFill/>
                </a:ln>
                <a:solidFill>
                  <a:srgbClr val="000000"/>
                </a:solidFill>
                <a:effectLst/>
                <a:uLnTx/>
                <a:uFillTx/>
                <a:latin typeface="Arial"/>
                <a:ea typeface="+mn-ea"/>
                <a:cs typeface="+mn-cs"/>
              </a:rPr>
              <a:t>may be necessary to achieve dominance in the field.</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These scenarios will </a:t>
            </a:r>
            <a:r>
              <a:rPr kumimoji="0" lang="en-US" sz="1050" b="1" i="0" u="none" strike="noStrike" kern="1200" cap="none" spc="0" normalizeH="0" baseline="0" noProof="0" dirty="0">
                <a:ln>
                  <a:noFill/>
                </a:ln>
                <a:solidFill>
                  <a:srgbClr val="000000"/>
                </a:solidFill>
                <a:effectLst/>
                <a:uLnTx/>
                <a:uFillTx/>
                <a:latin typeface="Arial"/>
                <a:ea typeface="+mn-ea"/>
                <a:cs typeface="+mn-cs"/>
              </a:rPr>
              <a:t>affect raw material demand</a:t>
            </a:r>
            <a:r>
              <a:rPr kumimoji="0" lang="en-US" sz="1050" b="0" i="0" u="none" strike="noStrike" kern="1200" cap="none" spc="0" normalizeH="0" baseline="0" noProof="0" dirty="0">
                <a:ln>
                  <a:noFill/>
                </a:ln>
                <a:solidFill>
                  <a:srgbClr val="000000"/>
                </a:solidFill>
                <a:effectLst/>
                <a:uLnTx/>
                <a:uFillTx/>
                <a:latin typeface="Arial"/>
                <a:ea typeface="+mn-ea"/>
                <a:cs typeface="+mn-cs"/>
              </a:rPr>
              <a:t> and necessitate a further review of </a:t>
            </a:r>
            <a:r>
              <a:rPr kumimoji="0" lang="en-US" sz="1050" b="1" i="0" u="none" strike="noStrike" kern="1200" cap="none" spc="0" normalizeH="0" baseline="0" noProof="0" dirty="0">
                <a:ln>
                  <a:noFill/>
                </a:ln>
                <a:solidFill>
                  <a:srgbClr val="000000"/>
                </a:solidFill>
                <a:effectLst/>
                <a:uLnTx/>
                <a:uFillTx/>
                <a:latin typeface="Arial"/>
                <a:ea typeface="+mn-ea"/>
                <a:cs typeface="+mn-cs"/>
              </a:rPr>
              <a:t>reserve availability.</a:t>
            </a:r>
          </a:p>
        </p:txBody>
      </p:sp>
      <p:sp>
        <p:nvSpPr>
          <p:cNvPr id="53" name="Rectangle 52">
            <a:extLst>
              <a:ext uri="{FF2B5EF4-FFF2-40B4-BE49-F238E27FC236}">
                <a16:creationId xmlns:a16="http://schemas.microsoft.com/office/drawing/2014/main" id="{72746D47-FE3C-6C85-F6D2-A32C42630461}"/>
              </a:ext>
            </a:extLst>
          </p:cNvPr>
          <p:cNvSpPr/>
          <p:nvPr>
            <p:custDataLst>
              <p:tags r:id="rId16"/>
            </p:custDataLst>
          </p:nvPr>
        </p:nvSpPr>
        <p:spPr bwMode="auto">
          <a:xfrm>
            <a:off x="7859713" y="2409825"/>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4" name="Rectangle 53">
            <a:extLst>
              <a:ext uri="{FF2B5EF4-FFF2-40B4-BE49-F238E27FC236}">
                <a16:creationId xmlns:a16="http://schemas.microsoft.com/office/drawing/2014/main" id="{D9EF22E4-EF47-6E23-FD3C-92284AEB0018}"/>
              </a:ext>
            </a:extLst>
          </p:cNvPr>
          <p:cNvSpPr/>
          <p:nvPr>
            <p:custDataLst>
              <p:tags r:id="rId17"/>
            </p:custDataLst>
          </p:nvPr>
        </p:nvSpPr>
        <p:spPr bwMode="auto">
          <a:xfrm>
            <a:off x="7859713" y="2643188"/>
            <a:ext cx="214313" cy="160338"/>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4" name="Rectangle 363">
            <a:extLst>
              <a:ext uri="{FF2B5EF4-FFF2-40B4-BE49-F238E27FC236}">
                <a16:creationId xmlns:a16="http://schemas.microsoft.com/office/drawing/2014/main" id="{623C8A6A-CC9D-FFF6-36C0-DEA5E71E8D15}"/>
              </a:ext>
            </a:extLst>
          </p:cNvPr>
          <p:cNvSpPr/>
          <p:nvPr>
            <p:custDataLst>
              <p:tags r:id="rId18"/>
            </p:custDataLst>
          </p:nvPr>
        </p:nvSpPr>
        <p:spPr bwMode="auto">
          <a:xfrm>
            <a:off x="7859713" y="2876550"/>
            <a:ext cx="214312" cy="160338"/>
          </a:xfrm>
          <a:prstGeom prst="rect">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9"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auto">
          <a:xfrm>
            <a:off x="8124825" y="2405063"/>
            <a:ext cx="2794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232AE3E-6555-4020-AB12-1B8B95637A79}" type="datetime'''''''''''''''''''''''''L''''''''''''''''''''F''''''''''P'">
              <a:rPr lang="en-US" altLang="en-US" sz="1200" smtClean="0">
                <a:effectLst/>
              </a:rPr>
              <a:pPr marL="0" lvl="0" indent="0">
                <a:spcBef>
                  <a:spcPct val="0"/>
                </a:spcBef>
                <a:spcAft>
                  <a:spcPct val="0"/>
                </a:spcAft>
                <a:buNone/>
              </a:pPr>
              <a:t>LFP</a:t>
            </a:fld>
            <a:endParaRPr lang="en-US" sz="1200"/>
          </a:p>
        </p:txBody>
      </p:sp>
      <p:sp>
        <p:nvSpPr>
          <p:cNvPr id="50"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auto">
          <a:xfrm>
            <a:off x="8124825" y="2638425"/>
            <a:ext cx="346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8F23277-6DE1-4156-8562-02C1D4A01ECB}" type="datetime'''''''NC''''''''''''''''''''''''''''''''''M'''''''''''''">
              <a:rPr lang="en-US" altLang="en-US" sz="1200" smtClean="0"/>
              <a:pPr marL="0" lvl="0" indent="0">
                <a:spcBef>
                  <a:spcPct val="0"/>
                </a:spcBef>
                <a:spcAft>
                  <a:spcPct val="0"/>
                </a:spcAft>
                <a:buNone/>
              </a:pPr>
              <a:t>NCM</a:t>
            </a:fld>
            <a:endParaRPr lang="en-US" sz="1200"/>
          </a:p>
        </p:txBody>
      </p:sp>
      <p:sp>
        <p:nvSpPr>
          <p:cNvPr id="358" name="Text Placeholder 10">
            <a:extLst>
              <a:ext uri="{FF2B5EF4-FFF2-40B4-BE49-F238E27FC236}">
                <a16:creationId xmlns:a16="http://schemas.microsoft.com/office/drawing/2014/main" id="{C309BC2D-F65A-4B6C-9D0A-BF1BF2B294C0}"/>
              </a:ext>
            </a:extLst>
          </p:cNvPr>
          <p:cNvSpPr>
            <a:spLocks noGrp="1"/>
          </p:cNvSpPr>
          <p:nvPr>
            <p:custDataLst>
              <p:tags r:id="rId21"/>
            </p:custDataLst>
          </p:nvPr>
        </p:nvSpPr>
        <p:spPr bwMode="auto">
          <a:xfrm>
            <a:off x="8124825" y="2871788"/>
            <a:ext cx="3206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E2D04B8-FB02-44B3-9D1C-53DA32AA9FD5}" type="datetime'''''N''''''''C''A'''''''''''''''''''''''''''''''''''''''''">
              <a:rPr lang="en-US" altLang="en-US" sz="1200" smtClean="0"/>
              <a:pPr marL="0" lvl="0" indent="0">
                <a:spcBef>
                  <a:spcPct val="0"/>
                </a:spcBef>
                <a:spcAft>
                  <a:spcPct val="0"/>
                </a:spcAft>
                <a:buNone/>
              </a:pPr>
              <a:t>NCA</a:t>
            </a:fld>
            <a:endParaRPr lang="en-US" sz="1200"/>
          </a:p>
        </p:txBody>
      </p:sp>
    </p:spTree>
    <p:extLst>
      <p:ext uri="{BB962C8B-B14F-4D97-AF65-F5344CB8AC3E}">
        <p14:creationId xmlns:p14="http://schemas.microsoft.com/office/powerpoint/2010/main" val="35116848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9EFEB1-C14D-E593-5962-3BB4C01D44AB}"/>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54640F5-D2B3-7A82-9455-4AF2792D3E6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25" imgH="424" progId="TCLayout.ActiveDocument.1">
                  <p:embed/>
                </p:oleObj>
              </mc:Choice>
              <mc:Fallback>
                <p:oleObj name="think-cell Slide" r:id="rId6" imgW="425" imgH="424" progId="TCLayout.ActiveDocument.1">
                  <p:embed/>
                  <p:pic>
                    <p:nvPicPr>
                      <p:cNvPr id="4" name="think-cell data - do not delete" hidden="1">
                        <a:extLst>
                          <a:ext uri="{FF2B5EF4-FFF2-40B4-BE49-F238E27FC236}">
                            <a16:creationId xmlns:a16="http://schemas.microsoft.com/office/drawing/2014/main" id="{E54640F5-D2B3-7A82-9455-4AF2792D3E6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08E3266-C619-20E5-9728-A3760375AEBD}"/>
              </a:ext>
            </a:extLst>
          </p:cNvPr>
          <p:cNvSpPr>
            <a:spLocks noGrp="1"/>
          </p:cNvSpPr>
          <p:nvPr>
            <p:ph type="title"/>
          </p:nvPr>
        </p:nvSpPr>
        <p:spPr>
          <a:xfrm>
            <a:off x="330199" y="523318"/>
            <a:ext cx="11637387" cy="659434"/>
          </a:xfrm>
        </p:spPr>
        <p:txBody>
          <a:bodyPr vert="horz">
            <a:noAutofit/>
          </a:bodyPr>
          <a:lstStyle/>
          <a:p>
            <a:r>
              <a:rPr lang="en-US">
                <a:cs typeface="Arial"/>
              </a:rPr>
              <a:t>NCM and LFP currently the leading technologies in battery systems; room for further technological development exists</a:t>
            </a:r>
            <a:endParaRPr lang="en-US"/>
          </a:p>
        </p:txBody>
      </p:sp>
      <p:graphicFrame>
        <p:nvGraphicFramePr>
          <p:cNvPr id="6" name="Table 5">
            <a:extLst>
              <a:ext uri="{FF2B5EF4-FFF2-40B4-BE49-F238E27FC236}">
                <a16:creationId xmlns:a16="http://schemas.microsoft.com/office/drawing/2014/main" id="{B65C42F4-0A14-DFB2-90C8-605C134E6340}"/>
              </a:ext>
            </a:extLst>
          </p:cNvPr>
          <p:cNvGraphicFramePr>
            <a:graphicFrameLocks noGrp="1"/>
          </p:cNvGraphicFramePr>
          <p:nvPr>
            <p:extLst>
              <p:ext uri="{D42A27DB-BD31-4B8C-83A1-F6EECF244321}">
                <p14:modId xmlns:p14="http://schemas.microsoft.com/office/powerpoint/2010/main" val="1384883503"/>
              </p:ext>
            </p:extLst>
          </p:nvPr>
        </p:nvGraphicFramePr>
        <p:xfrm>
          <a:off x="1184752" y="3168139"/>
          <a:ext cx="4559296" cy="2644653"/>
        </p:xfrm>
        <a:graphic>
          <a:graphicData uri="http://schemas.openxmlformats.org/drawingml/2006/table">
            <a:tbl>
              <a:tblPr firstRow="1" bandRow="1">
                <a:tableStyleId>{2D5ABB26-0587-4C30-8999-92F81FD0307C}</a:tableStyleId>
              </a:tblPr>
              <a:tblGrid>
                <a:gridCol w="1139824">
                  <a:extLst>
                    <a:ext uri="{9D8B030D-6E8A-4147-A177-3AD203B41FA5}">
                      <a16:colId xmlns:a16="http://schemas.microsoft.com/office/drawing/2014/main" val="1017420688"/>
                    </a:ext>
                  </a:extLst>
                </a:gridCol>
                <a:gridCol w="1139824">
                  <a:extLst>
                    <a:ext uri="{9D8B030D-6E8A-4147-A177-3AD203B41FA5}">
                      <a16:colId xmlns:a16="http://schemas.microsoft.com/office/drawing/2014/main" val="1903206641"/>
                    </a:ext>
                  </a:extLst>
                </a:gridCol>
                <a:gridCol w="1139824">
                  <a:extLst>
                    <a:ext uri="{9D8B030D-6E8A-4147-A177-3AD203B41FA5}">
                      <a16:colId xmlns:a16="http://schemas.microsoft.com/office/drawing/2014/main" val="2647771764"/>
                    </a:ext>
                  </a:extLst>
                </a:gridCol>
                <a:gridCol w="1139824">
                  <a:extLst>
                    <a:ext uri="{9D8B030D-6E8A-4147-A177-3AD203B41FA5}">
                      <a16:colId xmlns:a16="http://schemas.microsoft.com/office/drawing/2014/main" val="1058297754"/>
                    </a:ext>
                  </a:extLst>
                </a:gridCol>
              </a:tblGrid>
              <a:tr h="421702">
                <a:tc>
                  <a:txBody>
                    <a:bodyPr/>
                    <a:lstStyle/>
                    <a:p>
                      <a:pPr marL="0" indent="0" algn="ctr">
                        <a:buNone/>
                      </a:pPr>
                      <a:r>
                        <a:rPr lang="en-US" sz="1000">
                          <a:solidFill>
                            <a:schemeClr val="tx1"/>
                          </a:solidFill>
                        </a:rPr>
                        <a:t>Thermal runaway at &gt; 210</a:t>
                      </a:r>
                      <a:r>
                        <a:rPr lang="en-US" altLang="ko-KR" sz="1000">
                          <a:solidFill>
                            <a:schemeClr val="tx1"/>
                          </a:solidFill>
                        </a:rPr>
                        <a:t>°C</a:t>
                      </a:r>
                      <a:endParaRPr lang="en-US" sz="1000">
                        <a:solidFill>
                          <a:schemeClr val="tx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tc>
                  <a:txBody>
                    <a:bodyPr/>
                    <a:lstStyle/>
                    <a:p>
                      <a:pPr marL="0" indent="0" algn="ctr">
                        <a:buNone/>
                      </a:pPr>
                      <a:r>
                        <a:rPr lang="en-US" altLang="ko-KR" sz="1000">
                          <a:solidFill>
                            <a:schemeClr val="bg1"/>
                          </a:solidFill>
                        </a:rPr>
                        <a:t>250°C</a:t>
                      </a:r>
                      <a:endParaRPr lang="en-US" sz="100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9BDB"/>
                    </a:solidFill>
                  </a:tcPr>
                </a:tc>
                <a:tc>
                  <a:txBody>
                    <a:bodyPr/>
                    <a:lstStyle/>
                    <a:p>
                      <a:pPr marL="0" indent="0" algn="ctr">
                        <a:buNone/>
                      </a:pPr>
                      <a:r>
                        <a:rPr lang="en-US" sz="1000">
                          <a:solidFill>
                            <a:schemeClr val="bg1"/>
                          </a:solidFill>
                        </a:rPr>
                        <a:t> 270°C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4E6D"/>
                    </a:solidFill>
                  </a:tcPr>
                </a:tc>
                <a:tc>
                  <a:txBody>
                    <a:bodyPr/>
                    <a:lstStyle/>
                    <a:p>
                      <a:pPr marL="0" indent="0" algn="ctr">
                        <a:spcBef>
                          <a:spcPts val="0"/>
                        </a:spcBef>
                        <a:buNone/>
                      </a:pPr>
                      <a:r>
                        <a:rPr lang="en-US" altLang="ko-KR" sz="1000">
                          <a:solidFill>
                            <a:schemeClr val="tx1"/>
                          </a:solidFill>
                        </a:rPr>
                        <a:t>190°C</a:t>
                      </a:r>
                    </a:p>
                    <a:p>
                      <a:pPr marL="0" indent="0" algn="ctr">
                        <a:spcBef>
                          <a:spcPts val="0"/>
                        </a:spcBef>
                        <a:buNone/>
                      </a:pPr>
                      <a:r>
                        <a:rPr lang="en-US" sz="700">
                          <a:solidFill>
                            <a:schemeClr val="tx1"/>
                          </a:solidFill>
                        </a:rPr>
                        <a:t>(All solid-state Li-S)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extLst>
                  <a:ext uri="{0D108BD9-81ED-4DB2-BD59-A6C34878D82A}">
                    <a16:rowId xmlns:a16="http://schemas.microsoft.com/office/drawing/2014/main" val="472463238"/>
                  </a:ext>
                </a:extLst>
              </a:tr>
              <a:tr h="421702">
                <a:tc>
                  <a:txBody>
                    <a:bodyPr/>
                    <a:lstStyle/>
                    <a:p>
                      <a:pPr marL="0" indent="0" algn="ctr">
                        <a:buNone/>
                      </a:pPr>
                      <a:r>
                        <a:rPr lang="en-US" sz="1000">
                          <a:solidFill>
                            <a:schemeClr val="bg1"/>
                          </a:solidFill>
                        </a:rPr>
                        <a:t>2,400 </a:t>
                      </a:r>
                      <a:r>
                        <a:rPr lang="en-US" sz="1000" err="1">
                          <a:solidFill>
                            <a:schemeClr val="bg1"/>
                          </a:solidFill>
                        </a:rPr>
                        <a:t>Wh</a:t>
                      </a:r>
                      <a:r>
                        <a:rPr lang="en-US" sz="1000">
                          <a:solidFill>
                            <a:schemeClr val="bg1"/>
                          </a:solidFill>
                        </a:rPr>
                        <a:t>/kg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9BDB"/>
                    </a:solidFill>
                  </a:tcPr>
                </a:tc>
                <a:tc>
                  <a:txBody>
                    <a:bodyPr/>
                    <a:lstStyle/>
                    <a:p>
                      <a:pPr marL="0" indent="0" algn="ctr">
                        <a:buNone/>
                      </a:pPr>
                      <a:r>
                        <a:rPr lang="en-US" sz="1000">
                          <a:solidFill>
                            <a:schemeClr val="bg1"/>
                          </a:solidFill>
                        </a:rPr>
                        <a:t>2,400 </a:t>
                      </a:r>
                      <a:r>
                        <a:rPr lang="en-US" sz="1000" err="1">
                          <a:solidFill>
                            <a:schemeClr val="bg1"/>
                          </a:solidFill>
                        </a:rPr>
                        <a:t>Wh</a:t>
                      </a:r>
                      <a:r>
                        <a:rPr lang="en-US" sz="1000">
                          <a:solidFill>
                            <a:schemeClr val="bg1"/>
                          </a:solidFill>
                        </a:rPr>
                        <a:t>/kg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000">
                          <a:solidFill>
                            <a:schemeClr val="tx1"/>
                          </a:solidFill>
                        </a:rPr>
                        <a:t>1,100 </a:t>
                      </a:r>
                      <a:r>
                        <a:rPr lang="en-US" sz="1000" err="1">
                          <a:solidFill>
                            <a:schemeClr val="tx1"/>
                          </a:solidFill>
                        </a:rPr>
                        <a:t>Wh</a:t>
                      </a:r>
                      <a:r>
                        <a:rPr lang="en-US" sz="1000">
                          <a:solidFill>
                            <a:schemeClr val="tx1"/>
                          </a:solidFill>
                        </a:rPr>
                        <a:t>/kg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tc>
                  <a:txBody>
                    <a:bodyPr/>
                    <a:lstStyle/>
                    <a:p>
                      <a:pPr marL="0" indent="0" algn="ctr">
                        <a:buNone/>
                      </a:pPr>
                      <a:r>
                        <a:rPr lang="en-US" sz="1000">
                          <a:solidFill>
                            <a:schemeClr val="bg1"/>
                          </a:solidFill>
                        </a:rPr>
                        <a:t>2,600-11,140 </a:t>
                      </a:r>
                      <a:r>
                        <a:rPr lang="en-US" sz="1000" err="1">
                          <a:solidFill>
                            <a:schemeClr val="bg1"/>
                          </a:solidFill>
                        </a:rPr>
                        <a:t>Wh</a:t>
                      </a:r>
                      <a:r>
                        <a:rPr lang="en-US" sz="1000">
                          <a:solidFill>
                            <a:schemeClr val="bg1"/>
                          </a:solidFill>
                        </a:rPr>
                        <a:t>/kg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4E6D"/>
                    </a:solidFill>
                  </a:tcPr>
                </a:tc>
                <a:extLst>
                  <a:ext uri="{0D108BD9-81ED-4DB2-BD59-A6C34878D82A}">
                    <a16:rowId xmlns:a16="http://schemas.microsoft.com/office/drawing/2014/main" val="3170911217"/>
                  </a:ext>
                </a:extLst>
              </a:tr>
              <a:tr h="827184">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altLang="ko-KR" sz="1000">
                          <a:solidFill>
                            <a:schemeClr val="bg1"/>
                          </a:solidFill>
                        </a:rPr>
                        <a:t>$95-$100/kWh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000">
                          <a:solidFill>
                            <a:schemeClr val="bg1"/>
                          </a:solidFill>
                        </a:rPr>
                        <a:t>$95-$100/kWh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9BDB"/>
                    </a:solidFill>
                  </a:tcPr>
                </a:tc>
                <a:tc>
                  <a:txBody>
                    <a:bodyPr/>
                    <a:lstStyle/>
                    <a:p>
                      <a:pPr marL="0" indent="0" algn="ctr">
                        <a:buNone/>
                      </a:pPr>
                      <a:r>
                        <a:rPr lang="en-US" sz="1000">
                          <a:solidFill>
                            <a:schemeClr val="bg1"/>
                          </a:solidFill>
                        </a:rPr>
                        <a:t>$70-$75/kWh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4E6D"/>
                    </a:solidFill>
                  </a:tcPr>
                </a:tc>
                <a:tc>
                  <a:txBody>
                    <a:bodyPr/>
                    <a:lstStyle/>
                    <a:p>
                      <a:pPr marL="0" indent="0" algn="ctr">
                        <a:spcBef>
                          <a:spcPts val="0"/>
                        </a:spcBef>
                        <a:buNone/>
                      </a:pPr>
                      <a:r>
                        <a:rPr lang="en-US" sz="1000">
                          <a:solidFill>
                            <a:schemeClr val="tx1"/>
                          </a:solidFill>
                        </a:rPr>
                        <a:t>N/A</a:t>
                      </a:r>
                    </a:p>
                    <a:p>
                      <a:pPr marL="0" indent="0" algn="ctr">
                        <a:spcBef>
                          <a:spcPts val="0"/>
                        </a:spcBef>
                        <a:buNone/>
                      </a:pPr>
                      <a:r>
                        <a:rPr lang="en-US" sz="700">
                          <a:solidFill>
                            <a:schemeClr val="tx1"/>
                          </a:solidFill>
                        </a:rPr>
                        <a:t>(not commercialized yet; expected to be cheaper given that sulfur is $0.10-$0.15/kg vs. cobalt at $33-$35/kg)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extLst>
                  <a:ext uri="{0D108BD9-81ED-4DB2-BD59-A6C34878D82A}">
                    <a16:rowId xmlns:a16="http://schemas.microsoft.com/office/drawing/2014/main" val="1888235495"/>
                  </a:ext>
                </a:extLst>
              </a:tr>
              <a:tr h="394151">
                <a:tc>
                  <a:txBody>
                    <a:bodyPr/>
                    <a:lstStyle/>
                    <a:p>
                      <a:pPr marL="0" indent="0" algn="ctr">
                        <a:buNone/>
                      </a:pPr>
                      <a:r>
                        <a:rPr lang="en-US" sz="1000">
                          <a:solidFill>
                            <a:schemeClr val="bg1"/>
                          </a:solidFill>
                        </a:rPr>
                        <a:t>500-1,500 cycles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altLang="ko-KR" sz="1000">
                          <a:solidFill>
                            <a:schemeClr val="bg1"/>
                          </a:solidFill>
                        </a:rPr>
                        <a:t>500-1,500 cycles</a:t>
                      </a:r>
                      <a:endParaRPr lang="en-US" sz="100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000">
                          <a:solidFill>
                            <a:schemeClr val="bg1"/>
                          </a:solidFill>
                        </a:rPr>
                        <a:t>&gt;2,000 cycles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4E6D"/>
                    </a:solidFill>
                  </a:tcPr>
                </a:tc>
                <a:tc>
                  <a:txBody>
                    <a:bodyPr/>
                    <a:lstStyle/>
                    <a:p>
                      <a:pPr marL="0" indent="0" algn="ctr">
                        <a:buNone/>
                      </a:pPr>
                      <a:r>
                        <a:rPr lang="en-US" sz="1000">
                          <a:solidFill>
                            <a:schemeClr val="tx1"/>
                          </a:solidFill>
                        </a:rPr>
                        <a:t>&lt;1,000 cycles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extLst>
                  <a:ext uri="{0D108BD9-81ED-4DB2-BD59-A6C34878D82A}">
                    <a16:rowId xmlns:a16="http://schemas.microsoft.com/office/drawing/2014/main" val="300937432"/>
                  </a:ext>
                </a:extLst>
              </a:tr>
              <a:tr h="394151">
                <a:tc>
                  <a:txBody>
                    <a:bodyPr/>
                    <a:lstStyle/>
                    <a:p>
                      <a:pPr marL="0" indent="0" algn="ctr">
                        <a:buNone/>
                      </a:pPr>
                      <a:r>
                        <a:rPr lang="en-US" sz="1000">
                          <a:solidFill>
                            <a:schemeClr val="tx1"/>
                          </a:solidFill>
                        </a:rPr>
                        <a:t>0.7-1C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tc>
                  <a:txBody>
                    <a:bodyPr/>
                    <a:lstStyle/>
                    <a:p>
                      <a:pPr marL="0" indent="0" algn="ctr">
                        <a:buNone/>
                      </a:pPr>
                      <a:r>
                        <a:rPr lang="en-US" sz="1000">
                          <a:solidFill>
                            <a:schemeClr val="tx1"/>
                          </a:solidFill>
                        </a:rPr>
                        <a:t>0.7C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5EEFF"/>
                    </a:solidFill>
                  </a:tcPr>
                </a:tc>
                <a:tc>
                  <a:txBody>
                    <a:bodyPr/>
                    <a:lstStyle/>
                    <a:p>
                      <a:pPr marL="0" indent="0" algn="ctr">
                        <a:buNone/>
                      </a:pPr>
                      <a:r>
                        <a:rPr lang="en-US" sz="1000">
                          <a:solidFill>
                            <a:schemeClr val="bg1"/>
                          </a:solidFill>
                        </a:rPr>
                        <a:t>Charging c-rate of 1C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9BDB"/>
                    </a:solidFill>
                  </a:tcPr>
                </a:tc>
                <a:tc>
                  <a:txBody>
                    <a:bodyPr/>
                    <a:lstStyle/>
                    <a:p>
                      <a:pPr marL="0" indent="0" algn="ctr">
                        <a:buNone/>
                      </a:pPr>
                      <a:r>
                        <a:rPr lang="en-US" sz="1000">
                          <a:solidFill>
                            <a:schemeClr val="bg1"/>
                          </a:solidFill>
                        </a:rPr>
                        <a:t>3C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4E6D"/>
                    </a:solidFill>
                  </a:tcPr>
                </a:tc>
                <a:extLst>
                  <a:ext uri="{0D108BD9-81ED-4DB2-BD59-A6C34878D82A}">
                    <a16:rowId xmlns:a16="http://schemas.microsoft.com/office/drawing/2014/main" val="3014853760"/>
                  </a:ext>
                </a:extLst>
              </a:tr>
            </a:tbl>
          </a:graphicData>
        </a:graphic>
      </p:graphicFrame>
      <p:sp>
        <p:nvSpPr>
          <p:cNvPr id="8" name="Text Placeholder 10">
            <a:extLst>
              <a:ext uri="{FF2B5EF4-FFF2-40B4-BE49-F238E27FC236}">
                <a16:creationId xmlns:a16="http://schemas.microsoft.com/office/drawing/2014/main" id="{B16063CE-0759-0F32-3A46-90E698495A5A}"/>
              </a:ext>
            </a:extLst>
          </p:cNvPr>
          <p:cNvSpPr>
            <a:spLocks noGrp="1"/>
          </p:cNvSpPr>
          <p:nvPr>
            <p:custDataLst>
              <p:tags r:id="rId2"/>
            </p:custDataLst>
          </p:nvPr>
        </p:nvSpPr>
        <p:spPr bwMode="auto">
          <a:xfrm>
            <a:off x="329184" y="1554480"/>
            <a:ext cx="5632452"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How the different Li-ion battery technologies rate on key features</a:t>
            </a:r>
            <a:endParaRPr kumimoji="0" lang="en-US" sz="1400" b="1" i="0" u="none" strike="noStrike" kern="1200" cap="none" spc="0" normalizeH="0" baseline="0" noProof="0" dirty="0">
              <a:ln>
                <a:noFill/>
              </a:ln>
              <a:solidFill>
                <a:srgbClr val="000000"/>
              </a:solidFill>
              <a:effectLst/>
              <a:uLnTx/>
              <a:uFillTx/>
              <a:latin typeface="Arial"/>
              <a:ea typeface="+mn-ea"/>
              <a:cs typeface="Arial"/>
            </a:endParaRPr>
          </a:p>
        </p:txBody>
      </p:sp>
      <p:cxnSp>
        <p:nvCxnSpPr>
          <p:cNvPr id="9" name="Straight Connector 8">
            <a:extLst>
              <a:ext uri="{FF2B5EF4-FFF2-40B4-BE49-F238E27FC236}">
                <a16:creationId xmlns:a16="http://schemas.microsoft.com/office/drawing/2014/main" id="{E8F41838-F8C1-A3C2-290B-54F3B7DE0BC9}"/>
              </a:ext>
            </a:extLst>
          </p:cNvPr>
          <p:cNvCxnSpPr/>
          <p:nvPr/>
        </p:nvCxnSpPr>
        <p:spPr bwMode="gray">
          <a:xfrm>
            <a:off x="329184" y="1828800"/>
            <a:ext cx="549610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2E0DE32-D0EC-EB80-6AD3-13E9E3354DFE}"/>
              </a:ext>
            </a:extLst>
          </p:cNvPr>
          <p:cNvSpPr txBox="1"/>
          <p:nvPr/>
        </p:nvSpPr>
        <p:spPr bwMode="gray">
          <a:xfrm>
            <a:off x="1465212" y="2844291"/>
            <a:ext cx="622997"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NCM</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6" name="TextBox 25">
            <a:extLst>
              <a:ext uri="{FF2B5EF4-FFF2-40B4-BE49-F238E27FC236}">
                <a16:creationId xmlns:a16="http://schemas.microsoft.com/office/drawing/2014/main" id="{FB3E960D-62A7-46F3-AD25-E4EED5642715}"/>
              </a:ext>
            </a:extLst>
          </p:cNvPr>
          <p:cNvSpPr txBox="1"/>
          <p:nvPr/>
        </p:nvSpPr>
        <p:spPr bwMode="gray">
          <a:xfrm>
            <a:off x="2555148" y="2844291"/>
            <a:ext cx="743577"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NCA</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7" name="TextBox 26">
            <a:extLst>
              <a:ext uri="{FF2B5EF4-FFF2-40B4-BE49-F238E27FC236}">
                <a16:creationId xmlns:a16="http://schemas.microsoft.com/office/drawing/2014/main" id="{54513180-0F24-F2AF-B60D-739CAE962469}"/>
              </a:ext>
            </a:extLst>
          </p:cNvPr>
          <p:cNvSpPr txBox="1"/>
          <p:nvPr/>
        </p:nvSpPr>
        <p:spPr bwMode="gray">
          <a:xfrm>
            <a:off x="3765664" y="2844290"/>
            <a:ext cx="622997"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LFP</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8" name="TextBox 27">
            <a:extLst>
              <a:ext uri="{FF2B5EF4-FFF2-40B4-BE49-F238E27FC236}">
                <a16:creationId xmlns:a16="http://schemas.microsoft.com/office/drawing/2014/main" id="{FB17E85B-ECA4-384D-B329-04579C951B2B}"/>
              </a:ext>
            </a:extLst>
          </p:cNvPr>
          <p:cNvSpPr txBox="1"/>
          <p:nvPr/>
        </p:nvSpPr>
        <p:spPr bwMode="gray">
          <a:xfrm>
            <a:off x="329184" y="3162003"/>
            <a:ext cx="906131" cy="253916"/>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Safety </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9" name="TextBox 28">
            <a:extLst>
              <a:ext uri="{FF2B5EF4-FFF2-40B4-BE49-F238E27FC236}">
                <a16:creationId xmlns:a16="http://schemas.microsoft.com/office/drawing/2014/main" id="{2A04EA45-A366-D837-2CAB-A74014082793}"/>
              </a:ext>
            </a:extLst>
          </p:cNvPr>
          <p:cNvSpPr txBox="1"/>
          <p:nvPr/>
        </p:nvSpPr>
        <p:spPr bwMode="gray">
          <a:xfrm>
            <a:off x="329184" y="5376479"/>
            <a:ext cx="1082882" cy="43088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Service time per charge</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0" name="TextBox 29">
            <a:extLst>
              <a:ext uri="{FF2B5EF4-FFF2-40B4-BE49-F238E27FC236}">
                <a16:creationId xmlns:a16="http://schemas.microsoft.com/office/drawing/2014/main" id="{45047007-E5C5-CC7B-EFA5-138651C72FEC}"/>
              </a:ext>
            </a:extLst>
          </p:cNvPr>
          <p:cNvSpPr txBox="1"/>
          <p:nvPr/>
        </p:nvSpPr>
        <p:spPr bwMode="gray">
          <a:xfrm>
            <a:off x="329184" y="4484261"/>
            <a:ext cx="906131"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Price</a:t>
            </a:r>
            <a:r>
              <a:rPr kumimoji="0" lang="en-US" sz="1050" b="0" i="0" u="none" strike="noStrike" kern="1200" cap="none" spc="0" normalizeH="0" baseline="30000" noProof="0">
                <a:ln>
                  <a:noFill/>
                </a:ln>
                <a:solidFill>
                  <a:srgbClr val="000000"/>
                </a:solidFill>
                <a:effectLst/>
                <a:uLnTx/>
                <a:uFillTx/>
                <a:latin typeface="Arial"/>
                <a:ea typeface="+mn-ea"/>
                <a:cs typeface="Arial"/>
              </a:rPr>
              <a:t>2</a:t>
            </a:r>
            <a:endParaRPr kumimoji="0" lang="en-US" sz="1050" b="0" i="0" u="none" strike="noStrike" kern="1200" cap="none" spc="0" normalizeH="0" baseline="30000" noProof="0">
              <a:ln>
                <a:noFill/>
              </a:ln>
              <a:solidFill>
                <a:srgbClr val="000000"/>
              </a:solidFill>
              <a:effectLst/>
              <a:uLnTx/>
              <a:uFillTx/>
              <a:latin typeface="Arial"/>
              <a:ea typeface="+mn-ea"/>
              <a:cs typeface="+mn-cs"/>
            </a:endParaRPr>
          </a:p>
        </p:txBody>
      </p:sp>
      <p:sp>
        <p:nvSpPr>
          <p:cNvPr id="32" name="TextBox 31">
            <a:extLst>
              <a:ext uri="{FF2B5EF4-FFF2-40B4-BE49-F238E27FC236}">
                <a16:creationId xmlns:a16="http://schemas.microsoft.com/office/drawing/2014/main" id="{AD3D28F6-C08A-A6B5-9A6B-8A179CF45552}"/>
              </a:ext>
            </a:extLst>
          </p:cNvPr>
          <p:cNvSpPr txBox="1"/>
          <p:nvPr/>
        </p:nvSpPr>
        <p:spPr bwMode="gray">
          <a:xfrm>
            <a:off x="329184" y="5021793"/>
            <a:ext cx="906131" cy="3539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Lifespan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Arial"/>
                <a:ea typeface="+mn-ea"/>
                <a:cs typeface="Arial"/>
              </a:rPr>
              <a:t>(Endurance)</a:t>
            </a:r>
            <a:endParaRPr kumimoji="0" lang="en-US" sz="6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Box 32">
            <a:extLst>
              <a:ext uri="{FF2B5EF4-FFF2-40B4-BE49-F238E27FC236}">
                <a16:creationId xmlns:a16="http://schemas.microsoft.com/office/drawing/2014/main" id="{9698746C-5BC1-AA8D-610C-C5F4B4021C6C}"/>
              </a:ext>
            </a:extLst>
          </p:cNvPr>
          <p:cNvSpPr txBox="1"/>
          <p:nvPr/>
        </p:nvSpPr>
        <p:spPr bwMode="gray">
          <a:xfrm>
            <a:off x="329184" y="3761020"/>
            <a:ext cx="906131" cy="43088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Energy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50">
                <a:solidFill>
                  <a:srgbClr val="000000"/>
                </a:solidFill>
                <a:latin typeface="Arial"/>
                <a:cs typeface="Arial"/>
              </a:rPr>
              <a:t>d</a:t>
            </a:r>
            <a:r>
              <a:rPr kumimoji="0" lang="en-US" sz="1050" b="0" i="0" u="none" strike="noStrike" kern="1200" cap="none" spc="0" normalizeH="0" baseline="0" noProof="0">
                <a:ln>
                  <a:noFill/>
                </a:ln>
                <a:solidFill>
                  <a:srgbClr val="000000"/>
                </a:solidFill>
                <a:effectLst/>
                <a:uLnTx/>
                <a:uFillTx/>
                <a:latin typeface="Arial"/>
                <a:ea typeface="+mn-ea"/>
                <a:cs typeface="Arial"/>
              </a:rPr>
              <a:t>ensity</a:t>
            </a:r>
            <a:r>
              <a:rPr kumimoji="0" lang="en-US" sz="1050" b="0" i="0" u="none" strike="noStrike" kern="1200" cap="none" spc="0" normalizeH="0" baseline="30000" noProof="0">
                <a:ln>
                  <a:noFill/>
                </a:ln>
                <a:solidFill>
                  <a:srgbClr val="000000"/>
                </a:solidFill>
                <a:effectLst/>
                <a:uLnTx/>
                <a:uFillTx/>
                <a:latin typeface="Arial"/>
                <a:ea typeface="+mn-ea"/>
                <a:cs typeface="Arial"/>
              </a:rPr>
              <a:t>1</a:t>
            </a:r>
            <a:endParaRPr kumimoji="0" lang="en-US" sz="1050" b="0" i="0" u="none" strike="noStrike" kern="1200" cap="none" spc="0" normalizeH="0" baseline="30000" noProof="0">
              <a:ln>
                <a:noFill/>
              </a:ln>
              <a:solidFill>
                <a:srgbClr val="000000"/>
              </a:solidFill>
              <a:effectLst/>
              <a:uLnTx/>
              <a:uFillTx/>
              <a:latin typeface="Arial"/>
              <a:ea typeface="+mn-ea"/>
              <a:cs typeface="+mn-cs"/>
            </a:endParaRPr>
          </a:p>
        </p:txBody>
      </p:sp>
      <p:sp>
        <p:nvSpPr>
          <p:cNvPr id="35" name="TextBox 8">
            <a:extLst>
              <a:ext uri="{FF2B5EF4-FFF2-40B4-BE49-F238E27FC236}">
                <a16:creationId xmlns:a16="http://schemas.microsoft.com/office/drawing/2014/main" id="{92108F40-E41F-401D-BB70-ECF8B59F26C0}"/>
              </a:ext>
            </a:extLst>
          </p:cNvPr>
          <p:cNvSpPr txBox="1"/>
          <p:nvPr/>
        </p:nvSpPr>
        <p:spPr bwMode="gray">
          <a:xfrm>
            <a:off x="6060400" y="1554480"/>
            <a:ext cx="5765800" cy="4131900"/>
          </a:xfrm>
          <a:prstGeom prst="rect">
            <a:avLst/>
          </a:prstGeom>
          <a:solidFill>
            <a:srgbClr val="E3E8EE"/>
          </a:solidFill>
        </p:spPr>
        <p:txBody>
          <a:bodyPr wrap="square" lIns="137160" tIns="137160" rIns="27432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As of 2022, </a:t>
            </a:r>
            <a:r>
              <a:rPr lang="en-US" sz="1050" dirty="0">
                <a:solidFill>
                  <a:srgbClr val="000000"/>
                </a:solidFill>
                <a:latin typeface="Arial"/>
              </a:rPr>
              <a:t>~50%</a:t>
            </a:r>
            <a:r>
              <a:rPr kumimoji="0" lang="en-US" sz="1050" b="1" i="0" u="none" strike="noStrike" kern="1200" cap="none" spc="0" normalizeH="0" baseline="0" noProof="0" dirty="0">
                <a:ln>
                  <a:noFill/>
                </a:ln>
                <a:solidFill>
                  <a:srgbClr val="000000"/>
                </a:solidFill>
                <a:effectLst/>
                <a:uLnTx/>
                <a:uFillTx/>
                <a:latin typeface="Arial"/>
                <a:ea typeface="+mn-ea"/>
                <a:cs typeface="+mn-cs"/>
              </a:rPr>
              <a:t> of EV makers relied on NCM batteries because their high energy density is crucial for maximizing driving range.</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NCM battery and EV makers have adjusted </a:t>
            </a:r>
            <a:r>
              <a:rPr lang="en-US" sz="1050" b="1" dirty="0">
                <a:solidFill>
                  <a:srgbClr val="000000"/>
                </a:solidFill>
                <a:latin typeface="Arial"/>
              </a:rPr>
              <a:t>c</a:t>
            </a:r>
            <a:r>
              <a:rPr kumimoji="0" lang="en-US" sz="1050" b="1" i="0" u="none" strike="noStrike" kern="1200" cap="none" spc="0" normalizeH="0" baseline="0" noProof="0" dirty="0" err="1">
                <a:ln>
                  <a:noFill/>
                </a:ln>
                <a:solidFill>
                  <a:srgbClr val="000000"/>
                </a:solidFill>
                <a:effectLst/>
                <a:uLnTx/>
                <a:uFillTx/>
                <a:latin typeface="Arial"/>
                <a:ea typeface="+mn-ea"/>
                <a:cs typeface="+mn-cs"/>
              </a:rPr>
              <a:t>athode</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a</a:t>
            </a:r>
            <a:r>
              <a:rPr kumimoji="0" lang="en-US" sz="1050" b="1" i="0" u="none" strike="noStrike" kern="1200" cap="none" spc="0" normalizeH="0" baseline="0" noProof="0" dirty="0" err="1">
                <a:ln>
                  <a:noFill/>
                </a:ln>
                <a:solidFill>
                  <a:srgbClr val="000000"/>
                </a:solidFill>
                <a:effectLst/>
                <a:uLnTx/>
                <a:uFillTx/>
                <a:latin typeface="Arial"/>
                <a:ea typeface="+mn-ea"/>
                <a:cs typeface="+mn-cs"/>
              </a:rPr>
              <a:t>ctive</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m</a:t>
            </a:r>
            <a:r>
              <a:rPr kumimoji="0" lang="en-US" sz="1050" b="1" i="0" u="none" strike="noStrike" kern="1200" cap="none" spc="0" normalizeH="0" baseline="0" noProof="0" dirty="0" err="1">
                <a:ln>
                  <a:noFill/>
                </a:ln>
                <a:solidFill>
                  <a:srgbClr val="000000"/>
                </a:solidFill>
                <a:effectLst/>
                <a:uLnTx/>
                <a:uFillTx/>
                <a:latin typeface="Arial"/>
                <a:ea typeface="+mn-ea"/>
                <a:cs typeface="+mn-cs"/>
              </a:rPr>
              <a:t>aterial</a:t>
            </a:r>
            <a:r>
              <a:rPr kumimoji="0" lang="en-US" sz="1050" b="1" i="0" u="none" strike="noStrike" kern="1200" cap="none" spc="0" normalizeH="0" baseline="0" noProof="0" dirty="0">
                <a:ln>
                  <a:noFill/>
                </a:ln>
                <a:solidFill>
                  <a:srgbClr val="000000"/>
                </a:solidFill>
                <a:effectLst/>
                <a:uLnTx/>
                <a:uFillTx/>
                <a:latin typeface="Arial"/>
                <a:ea typeface="+mn-ea"/>
                <a:cs typeface="+mn-cs"/>
              </a:rPr>
              <a:t> components to improve energy density and manage raw material risks</a:t>
            </a:r>
            <a:r>
              <a:rPr kumimoji="0" lang="en-US" sz="1050" b="0" i="0" u="none" strike="noStrike" kern="1200" cap="none" spc="0" normalizeH="0" baseline="0" noProof="0" dirty="0">
                <a:ln>
                  <a:noFill/>
                </a:ln>
                <a:solidFill>
                  <a:srgbClr val="000000"/>
                </a:solidFill>
                <a:effectLst/>
                <a:uLnTx/>
                <a:uFillTx/>
                <a:latin typeface="Arial"/>
                <a:ea typeface="+mn-ea"/>
                <a:cs typeface="+mn-cs"/>
              </a:rPr>
              <a:t>, increasing nickel content.</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628650" marR="0" lvl="1" indent="-171450" algn="l" defTabSz="914400" rtl="0" eaLnBrk="1" fontAlgn="auto" latinLnBrk="0" hangingPunct="1">
              <a:lnSpc>
                <a:spcPct val="100000"/>
              </a:lnSpc>
              <a:spcBef>
                <a:spcPts val="0"/>
              </a:spcBef>
              <a:spcAft>
                <a:spcPts val="0"/>
              </a:spcAft>
              <a:buClrTx/>
              <a:buSzTx/>
              <a:buFont typeface="System Font Regular"/>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LG supplied NCM 811 batteries (80% nickel, 10% cobalt, and 10% manganese) for Tesla’s Model 3S in China.</a:t>
            </a:r>
          </a:p>
          <a:p>
            <a:pPr marL="628650" marR="0" lvl="1" indent="-171450" algn="l" defTabSz="914400" rtl="0" eaLnBrk="1" fontAlgn="auto" latinLnBrk="0" hangingPunct="1">
              <a:lnSpc>
                <a:spcPct val="100000"/>
              </a:lnSpc>
              <a:spcBef>
                <a:spcPts val="0"/>
              </a:spcBef>
              <a:spcAft>
                <a:spcPts val="0"/>
              </a:spcAft>
              <a:buClrTx/>
              <a:buSzTx/>
              <a:buFont typeface="System Font Regular"/>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Tesla, VW, and others are developing high-nickel batteries for larger vehicles.</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Starting in 2023, </a:t>
            </a:r>
            <a:r>
              <a:rPr kumimoji="0" lang="en-US" sz="1050" b="1" i="0" u="none" strike="noStrike" kern="1200" cap="none" spc="0" normalizeH="0" baseline="0" noProof="0" dirty="0">
                <a:ln>
                  <a:noFill/>
                </a:ln>
                <a:solidFill>
                  <a:srgbClr val="000000"/>
                </a:solidFill>
                <a:effectLst/>
                <a:uLnTx/>
                <a:uFillTx/>
                <a:latin typeface="Arial"/>
                <a:ea typeface="+mn-lt"/>
                <a:cs typeface="Arial"/>
              </a:rPr>
              <a:t>price and safety</a:t>
            </a:r>
            <a:r>
              <a:rPr kumimoji="0" lang="en-US" sz="1050" b="0" i="0" u="none" strike="noStrike" kern="1200" cap="none" spc="0" normalizeH="0" baseline="0" noProof="0" dirty="0">
                <a:ln>
                  <a:noFill/>
                </a:ln>
                <a:solidFill>
                  <a:srgbClr val="000000"/>
                </a:solidFill>
                <a:effectLst/>
                <a:uLnTx/>
                <a:uFillTx/>
                <a:latin typeface="Arial"/>
                <a:ea typeface="+mn-lt"/>
                <a:cs typeface="Arial"/>
              </a:rPr>
              <a:t> </a:t>
            </a:r>
            <a:r>
              <a:rPr lang="en-US" sz="1050" dirty="0">
                <a:solidFill>
                  <a:srgbClr val="000000"/>
                </a:solidFill>
                <a:latin typeface="Arial"/>
              </a:rPr>
              <a:t>are</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increasingly critical factors, as driving range requirements are largely being met.</a:t>
            </a:r>
            <a:endParaRPr kumimoji="0" lang="en-US" sz="1050" b="1" i="0" u="none" strike="noStrike" kern="1200" cap="none" spc="0" normalizeH="0" baseline="0" noProof="0" dirty="0">
              <a:ln>
                <a:noFill/>
              </a:ln>
              <a:solidFill>
                <a:srgbClr val="000000"/>
              </a:solidFill>
              <a:effectLst/>
              <a:uLnTx/>
              <a:uFillTx/>
              <a:latin typeface="Arial"/>
              <a:ea typeface="+mn-lt"/>
              <a:cs typeface="Arial"/>
            </a:endParaRPr>
          </a:p>
          <a:p>
            <a:pPr marL="628650" lvl="1" indent="-171450">
              <a:buFont typeface="System Font Regular"/>
              <a:buChar char="⎯"/>
              <a:defRPr/>
            </a:pPr>
            <a:r>
              <a:rPr lang="en-US" sz="1050" dirty="0">
                <a:solidFill>
                  <a:srgbClr val="000000"/>
                </a:solidFill>
                <a:latin typeface="Arial"/>
              </a:rPr>
              <a:t>LFP is becoming more popular because of qualities like its</a:t>
            </a:r>
            <a:r>
              <a:rPr lang="en-US" altLang="ko-KR" sz="1050" dirty="0">
                <a:solidFill>
                  <a:srgbClr val="000000"/>
                </a:solidFill>
                <a:latin typeface="Arial"/>
              </a:rPr>
              <a:t> competitive cost and relative safety. LFP technology has also advanced to overcome its inferior driving range.</a:t>
            </a:r>
            <a:endParaRPr lang="en-US" sz="1050" dirty="0">
              <a:solidFill>
                <a:srgbClr val="000000"/>
              </a:solidFill>
              <a:latin typeface="Arial"/>
            </a:endParaRPr>
          </a:p>
          <a:p>
            <a:pPr marL="628650" lvl="1" indent="-171450">
              <a:buFont typeface="System Font Regular"/>
              <a:buChar char="⎯"/>
              <a:defRPr/>
            </a:pPr>
            <a:r>
              <a:rPr lang="en-US" sz="1050" dirty="0">
                <a:solidFill>
                  <a:srgbClr val="000000"/>
                </a:solidFill>
                <a:latin typeface="Arial"/>
              </a:rPr>
              <a:t>NCX is being modified to cut costs by lowering cobalt content and enhance safety by decreasing nickel content and increasing manganese content.</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NCA,</a:t>
            </a:r>
            <a:r>
              <a:rPr kumimoji="0" lang="en-US" sz="1050" b="0" i="0" u="none" strike="noStrike" kern="1200" cap="none" spc="0" normalizeH="0" baseline="0" noProof="0" dirty="0">
                <a:ln>
                  <a:noFill/>
                </a:ln>
                <a:solidFill>
                  <a:srgbClr val="000000"/>
                </a:solidFill>
                <a:effectLst/>
                <a:uLnTx/>
                <a:uFillTx/>
                <a:latin typeface="Arial"/>
                <a:ea typeface="+mn-lt"/>
                <a:cs typeface="Arial"/>
              </a:rPr>
              <a:t> deployed by Tesla, Samsung SDI, and Panasonic,</a:t>
            </a:r>
            <a:r>
              <a:rPr kumimoji="0" lang="en-US" sz="1050" b="1" i="0" u="none" strike="noStrike" kern="1200" cap="none" spc="0" normalizeH="0" baseline="0" noProof="0" dirty="0">
                <a:ln>
                  <a:noFill/>
                </a:ln>
                <a:solidFill>
                  <a:srgbClr val="000000"/>
                </a:solidFill>
                <a:effectLst/>
                <a:uLnTx/>
                <a:uFillTx/>
                <a:latin typeface="Arial"/>
                <a:ea typeface="+mn-lt"/>
                <a:cs typeface="Arial"/>
              </a:rPr>
              <a:t> has innate limitations because it doesn’t use manganese, a crucial safety element.</a:t>
            </a:r>
            <a:r>
              <a:rPr kumimoji="0" lang="en-US" sz="1050" b="0" i="0" u="none" strike="noStrike" kern="1200" cap="none" spc="0" normalizeH="0" baseline="0" noProof="0" dirty="0">
                <a:ln>
                  <a:noFill/>
                </a:ln>
                <a:solidFill>
                  <a:srgbClr val="000000"/>
                </a:solidFill>
                <a:effectLst/>
                <a:uLnTx/>
                <a:uFillTx/>
                <a:latin typeface="Arial"/>
                <a:ea typeface="+mn-lt"/>
                <a:cs typeface="Arial"/>
              </a:rPr>
              <a:t> </a:t>
            </a:r>
            <a:r>
              <a:rPr lang="en-US" sz="1050" b="1" dirty="0">
                <a:solidFill>
                  <a:srgbClr val="000000"/>
                </a:solidFill>
                <a:latin typeface="Arial"/>
                <a:ea typeface="+mn-lt"/>
                <a:cs typeface="Arial"/>
              </a:rPr>
              <a:t>R</a:t>
            </a:r>
            <a:r>
              <a:rPr kumimoji="0" lang="en-US" sz="1050" b="1" i="0" u="none" strike="noStrike" kern="1200" cap="none" spc="0" normalizeH="0" baseline="0" noProof="0" dirty="0">
                <a:ln>
                  <a:noFill/>
                </a:ln>
                <a:solidFill>
                  <a:srgbClr val="000000"/>
                </a:solidFill>
                <a:effectLst/>
                <a:uLnTx/>
                <a:uFillTx/>
                <a:latin typeface="Arial"/>
                <a:ea typeface="+mn-lt"/>
                <a:cs typeface="Arial"/>
              </a:rPr>
              <a:t>educing cobalt content for cost saving in NCA has been difficult,</a:t>
            </a:r>
            <a:r>
              <a:rPr kumimoji="0" lang="en-US" sz="1050" b="0" i="0" u="none" strike="noStrike" kern="1200" cap="none" spc="0" normalizeH="0" baseline="0" noProof="0" dirty="0">
                <a:ln>
                  <a:noFill/>
                </a:ln>
                <a:solidFill>
                  <a:srgbClr val="000000"/>
                </a:solidFill>
                <a:effectLst/>
                <a:uLnTx/>
                <a:uFillTx/>
                <a:latin typeface="Arial"/>
                <a:ea typeface="+mn-lt"/>
                <a:cs typeface="Arial"/>
              </a:rPr>
              <a:t> since it plays a key balancing role.</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Despite offering </a:t>
            </a:r>
            <a:r>
              <a:rPr kumimoji="0" lang="en-US" sz="1050" b="1" i="0" u="none" strike="noStrike" kern="1200" cap="none" spc="0" normalizeH="0" baseline="0" noProof="0" dirty="0">
                <a:ln>
                  <a:noFill/>
                </a:ln>
                <a:solidFill>
                  <a:srgbClr val="000000"/>
                </a:solidFill>
                <a:effectLst/>
                <a:uLnTx/>
                <a:uFillTx/>
                <a:latin typeface="Arial"/>
                <a:ea typeface="+mn-lt"/>
                <a:cs typeface="Arial"/>
              </a:rPr>
              <a:t>energy density that is potential higher </a:t>
            </a:r>
            <a:r>
              <a:rPr kumimoji="0" lang="en-US" sz="1050" b="0" i="0" u="none" strike="noStrike" kern="1200" cap="none" spc="0" normalizeH="0" baseline="0" noProof="0" dirty="0">
                <a:ln>
                  <a:noFill/>
                </a:ln>
                <a:solidFill>
                  <a:srgbClr val="000000"/>
                </a:solidFill>
                <a:effectLst/>
                <a:uLnTx/>
                <a:uFillTx/>
                <a:latin typeface="Arial"/>
                <a:ea typeface="+mn-lt"/>
                <a:cs typeface="Arial"/>
              </a:rPr>
              <a:t>than conventional Li-ion batteries like NCM/NCA/LFP</a:t>
            </a:r>
            <a:r>
              <a:rPr kumimoji="0" lang="en-US" sz="1050" b="1" i="0" u="none" strike="noStrike" kern="1200" cap="none" spc="0" normalizeH="0" baseline="0" noProof="0" dirty="0">
                <a:ln>
                  <a:noFill/>
                </a:ln>
                <a:solidFill>
                  <a:srgbClr val="000000"/>
                </a:solidFill>
                <a:effectLst/>
                <a:uLnTx/>
                <a:uFillTx/>
                <a:latin typeface="Arial"/>
                <a:ea typeface="+mn-lt"/>
                <a:cs typeface="Arial"/>
              </a:rPr>
              <a:t>, Li-S batteries must overcome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multiple technical challenges</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before they are ready for commercialization.</a:t>
            </a:r>
            <a:endParaRPr kumimoji="0" lang="en-US" altLang="ko-KR" sz="1050" b="0" i="0" u="none" strike="noStrike" kern="1200" cap="none" spc="0" normalizeH="0" baseline="0" noProof="0" dirty="0">
              <a:ln>
                <a:noFill/>
              </a:ln>
              <a:solidFill>
                <a:srgbClr val="000000"/>
              </a:solidFill>
              <a:effectLst/>
              <a:uLnTx/>
              <a:uFillTx/>
              <a:latin typeface="Arial"/>
              <a:ea typeface="+mn-ea"/>
              <a:cs typeface="Arial"/>
            </a:endParaRPr>
          </a:p>
        </p:txBody>
      </p:sp>
      <p:sp>
        <p:nvSpPr>
          <p:cNvPr id="36" name="btfpNotesBox962619">
            <a:extLst>
              <a:ext uri="{FF2B5EF4-FFF2-40B4-BE49-F238E27FC236}">
                <a16:creationId xmlns:a16="http://schemas.microsoft.com/office/drawing/2014/main" id="{6AE61A31-C0D3-7941-1FD4-551965691367}"/>
              </a:ext>
            </a:extLst>
          </p:cNvPr>
          <p:cNvSpPr txBox="1"/>
          <p:nvPr>
            <p:custDataLst>
              <p:tags r:id="rId3"/>
            </p:custDataLst>
          </p:nvPr>
        </p:nvSpPr>
        <p:spPr bwMode="gray">
          <a:xfrm>
            <a:off x="324679" y="6173206"/>
            <a:ext cx="8968986" cy="61555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Compared to theoretically achievable cell-level energy density</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Li-S has achieved 450 </a:t>
            </a:r>
            <a:r>
              <a:rPr kumimoji="0" lang="en-US" sz="800" b="0" i="0" u="none" strike="noStrike" kern="1200" cap="none" spc="0" normalizeH="0" baseline="0" noProof="0" dirty="0" err="1">
                <a:ln>
                  <a:noFill/>
                </a:ln>
                <a:solidFill>
                  <a:srgbClr val="000000"/>
                </a:solidFill>
                <a:effectLst/>
                <a:uLnTx/>
                <a:uFillTx/>
                <a:latin typeface="Arial"/>
                <a:ea typeface="+mn-ea"/>
                <a:cs typeface="+mn-cs"/>
              </a:rPr>
              <a:t>Wh</a:t>
            </a:r>
            <a:r>
              <a:rPr kumimoji="0" lang="en-US" sz="800" b="0" i="0" u="none" strike="noStrike" kern="1200" cap="none" spc="0" normalizeH="0" baseline="0" noProof="0" dirty="0">
                <a:ln>
                  <a:noFill/>
                </a:ln>
                <a:solidFill>
                  <a:srgbClr val="000000"/>
                </a:solidFill>
                <a:effectLst/>
                <a:uLnTx/>
                <a:uFillTx/>
                <a:latin typeface="Arial"/>
                <a:ea typeface="+mn-ea"/>
                <a:cs typeface="+mn-cs"/>
              </a:rPr>
              <a:t>/kg and Li-air has achieved 610 </a:t>
            </a:r>
            <a:r>
              <a:rPr kumimoji="0" lang="en-US" sz="800" b="0" i="0" u="none" strike="noStrike" kern="1200" cap="none" spc="0" normalizeH="0" baseline="0" noProof="0" dirty="0" err="1">
                <a:ln>
                  <a:noFill/>
                </a:ln>
                <a:solidFill>
                  <a:srgbClr val="000000"/>
                </a:solidFill>
                <a:effectLst/>
                <a:uLnTx/>
                <a:uFillTx/>
                <a:latin typeface="Arial"/>
                <a:ea typeface="+mn-ea"/>
                <a:cs typeface="+mn-cs"/>
              </a:rPr>
              <a:t>Wh</a:t>
            </a:r>
            <a:r>
              <a:rPr kumimoji="0" lang="en-US" sz="800" b="0" i="0" u="none" strike="noStrike" kern="1200" cap="none" spc="0" normalizeH="0" baseline="0" noProof="0" dirty="0">
                <a:ln>
                  <a:noFill/>
                </a:ln>
                <a:solidFill>
                  <a:srgbClr val="000000"/>
                </a:solidFill>
                <a:effectLst/>
                <a:uLnTx/>
                <a:uFillTx/>
                <a:latin typeface="Arial"/>
                <a:ea typeface="+mn-ea"/>
                <a:cs typeface="+mn-cs"/>
              </a:rPr>
              <a:t>/kg for practical applications.</a:t>
            </a:r>
            <a:r>
              <a:rPr lang="en-US" sz="800" dirty="0">
                <a:solidFill>
                  <a:srgbClr val="000000"/>
                </a:solidFill>
                <a:latin typeface="Arial"/>
                <a:cs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 Cell costs as of 2023, adjusted to 2020 CPI. For NCM, the cell cost is weighted by the 2023 market share distribution across NCM 111, 532, 622, 811, and 955.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a:t>
            </a:r>
            <a:r>
              <a:rPr lang="en-US" sz="800" dirty="0">
                <a:solidFill>
                  <a:srgbClr val="000000"/>
                </a:solidFill>
                <a:latin typeface="Arial"/>
              </a:rPr>
              <a:t> </a:t>
            </a:r>
            <a:r>
              <a:rPr lang="en-US" sz="800" dirty="0">
                <a:solidFill>
                  <a:srgbClr val="000000"/>
                </a:solidFill>
                <a:latin typeface="Arial"/>
                <a:hlinkClick r:id="rId8"/>
              </a:rPr>
              <a:t>IEA, Net Zero by 2050</a:t>
            </a:r>
            <a:r>
              <a:rPr lang="en-US" sz="800" dirty="0">
                <a:solidFill>
                  <a:srgbClr val="000000"/>
                </a:solidFill>
                <a:latin typeface="Arial"/>
              </a:rPr>
              <a:t> (2021); </a:t>
            </a:r>
            <a:r>
              <a:rPr lang="en-US" sz="800" dirty="0">
                <a:solidFill>
                  <a:srgbClr val="000000"/>
                </a:solidFill>
                <a:latin typeface="Arial"/>
                <a:hlinkClick r:id="rId9"/>
              </a:rPr>
              <a:t>IEA, Batteries and Secure Energy Transitions</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0"/>
              </a:rPr>
              <a:t>One Charge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1"/>
              </a:rPr>
              <a:t>Flash Battery</a:t>
            </a:r>
            <a:r>
              <a:rPr lang="en-US" sz="800" dirty="0">
                <a:solidFill>
                  <a:srgbClr val="000000"/>
                </a:solidFill>
                <a:latin typeface="Arial"/>
              </a:rPr>
              <a:t> (2022); </a:t>
            </a:r>
            <a:r>
              <a:rPr lang="en-US" sz="800" dirty="0">
                <a:solidFill>
                  <a:srgbClr val="000000"/>
                </a:solidFill>
                <a:latin typeface="Arial"/>
                <a:hlinkClick r:id="rId12"/>
              </a:rPr>
              <a:t>Energies</a:t>
            </a:r>
            <a:r>
              <a:rPr lang="en-US" sz="800" dirty="0">
                <a:solidFill>
                  <a:srgbClr val="000000"/>
                </a:solidFill>
                <a:latin typeface="Arial"/>
              </a:rPr>
              <a:t> (2019); </a:t>
            </a:r>
            <a:r>
              <a:rPr lang="en-US" sz="800" dirty="0">
                <a:solidFill>
                  <a:srgbClr val="000000"/>
                </a:solidFill>
                <a:latin typeface="Arial"/>
                <a:hlinkClick r:id="rId13"/>
              </a:rPr>
              <a:t>Volts</a:t>
            </a:r>
            <a:r>
              <a:rPr lang="en-US" sz="800" dirty="0">
                <a:solidFill>
                  <a:srgbClr val="000000"/>
                </a:solidFill>
                <a:latin typeface="Arial"/>
              </a:rPr>
              <a:t> (2021);</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4"/>
              </a:rPr>
              <a:t>S&amp;P Global, Gas and Power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hlinkClick r:id="rId15"/>
              </a:rPr>
              <a:t>Journal of Energy Storage</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(2023); </a:t>
            </a:r>
            <a:r>
              <a:rPr lang="en-US" altLang="ko-KR" sz="800" dirty="0">
                <a:solidFill>
                  <a:srgbClr val="000000"/>
                </a:solidFill>
                <a:latin typeface="Arial"/>
                <a:hlinkClick r:id="rId16"/>
              </a:rPr>
              <a:t>Materials for Renewable and Sustainable Energy</a:t>
            </a:r>
            <a:r>
              <a:rPr lang="en-US" altLang="ko-KR" sz="800" dirty="0">
                <a:solidFill>
                  <a:srgbClr val="000000"/>
                </a:solidFill>
                <a:latin typeface="Arial"/>
              </a:rPr>
              <a:t> (2022);</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hlinkClick r:id="rId17"/>
              </a:rPr>
              <a:t>SmartMat</a:t>
            </a:r>
            <a:r>
              <a:rPr lang="en-US" altLang="ko-KR" sz="800" dirty="0">
                <a:solidFill>
                  <a:srgbClr val="000000"/>
                </a:solidFill>
                <a:latin typeface="Arial"/>
              </a:rPr>
              <a:t> (2023); </a:t>
            </a:r>
            <a:r>
              <a:rPr lang="en-US" sz="800" dirty="0">
                <a:solidFill>
                  <a:srgbClr val="000000"/>
                </a:solidFill>
                <a:latin typeface="Arial"/>
                <a:hlinkClick r:id="rId18"/>
              </a:rPr>
              <a:t>ArenaEV</a:t>
            </a:r>
            <a:r>
              <a:rPr lang="en-US" sz="800" dirty="0">
                <a:solidFill>
                  <a:srgbClr val="000000"/>
                </a:solidFill>
                <a:latin typeface="Arial"/>
              </a:rPr>
              <a:t> (2022); </a:t>
            </a:r>
            <a:r>
              <a:rPr lang="en-US" sz="800" dirty="0">
                <a:solidFill>
                  <a:srgbClr val="000000"/>
                </a:solidFill>
                <a:latin typeface="Arial"/>
                <a:hlinkClick r:id="rId19"/>
              </a:rPr>
              <a:t>Joule</a:t>
            </a:r>
            <a:r>
              <a:rPr lang="en-US" sz="800" dirty="0">
                <a:solidFill>
                  <a:srgbClr val="000000"/>
                </a:solidFill>
                <a:latin typeface="Arial"/>
              </a:rPr>
              <a:t> (2022); </a:t>
            </a:r>
            <a:r>
              <a:rPr lang="en-US" sz="800" dirty="0">
                <a:solidFill>
                  <a:srgbClr val="000000"/>
                </a:solidFill>
                <a:latin typeface="Arial"/>
                <a:hlinkClick r:id="rId20"/>
              </a:rPr>
              <a:t>Lyten (202</a:t>
            </a:r>
            <a:r>
              <a:rPr lang="en-US" sz="800" dirty="0">
                <a:solidFill>
                  <a:srgbClr val="000000"/>
                </a:solidFill>
                <a:latin typeface="Arial"/>
              </a:rPr>
              <a:t>2);</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21"/>
              </a:rPr>
              <a:t>Chemistry Europe</a:t>
            </a:r>
            <a:r>
              <a:rPr lang="en-US" sz="800" dirty="0">
                <a:solidFill>
                  <a:srgbClr val="000000"/>
                </a:solidFill>
                <a:latin typeface="Arial"/>
              </a:rPr>
              <a:t> (2018).</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Devashri Mehrotra,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Gernot Wagner</a:t>
            </a:r>
            <a:r>
              <a:rPr lang="en-US" sz="800" dirty="0">
                <a:solidFill>
                  <a:srgbClr val="000000"/>
                </a:solidFill>
                <a:latin typeface="Arial"/>
              </a:rPr>
              <a:t>. </a:t>
            </a:r>
            <a:r>
              <a:rPr lang="en-US" sz="800" dirty="0">
                <a:solidFill>
                  <a:srgbClr val="000000"/>
                </a:solidFill>
                <a:hlinkClick r:id="rId2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4"/>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B047C3AD-9ECC-CBE0-9C85-801D483BDB24}"/>
              </a:ext>
            </a:extLst>
          </p:cNvPr>
          <p:cNvGrpSpPr/>
          <p:nvPr/>
        </p:nvGrpSpPr>
        <p:grpSpPr>
          <a:xfrm>
            <a:off x="3910430" y="2076191"/>
            <a:ext cx="1835802" cy="528450"/>
            <a:chOff x="4057588" y="5207707"/>
            <a:chExt cx="1835802" cy="528450"/>
          </a:xfrm>
        </p:grpSpPr>
        <p:sp>
          <p:nvSpPr>
            <p:cNvPr id="11" name="Rectangle 10">
              <a:extLst>
                <a:ext uri="{FF2B5EF4-FFF2-40B4-BE49-F238E27FC236}">
                  <a16:creationId xmlns:a16="http://schemas.microsoft.com/office/drawing/2014/main" id="{2947FDFB-848A-484C-0705-95925197E98F}"/>
                </a:ext>
              </a:extLst>
            </p:cNvPr>
            <p:cNvSpPr/>
            <p:nvPr/>
          </p:nvSpPr>
          <p:spPr bwMode="gray">
            <a:xfrm>
              <a:off x="4057588" y="5445667"/>
              <a:ext cx="602902" cy="9043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4471AAFB-40AC-E64A-49DF-56CD4D2646F3}"/>
                </a:ext>
              </a:extLst>
            </p:cNvPr>
            <p:cNvSpPr/>
            <p:nvPr/>
          </p:nvSpPr>
          <p:spPr bwMode="gray">
            <a:xfrm>
              <a:off x="4674038" y="5447300"/>
              <a:ext cx="602902" cy="9043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83CC65B1-903E-9B23-25F2-34F2B85C7F89}"/>
                </a:ext>
              </a:extLst>
            </p:cNvPr>
            <p:cNvSpPr/>
            <p:nvPr/>
          </p:nvSpPr>
          <p:spPr bwMode="gray">
            <a:xfrm>
              <a:off x="5290488" y="5445667"/>
              <a:ext cx="602902" cy="90435"/>
            </a:xfrm>
            <a:prstGeom prst="rect">
              <a:avLst/>
            </a:prstGeom>
            <a:solidFill>
              <a:schemeClr val="accent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 name="TextBox 13">
              <a:extLst>
                <a:ext uri="{FF2B5EF4-FFF2-40B4-BE49-F238E27FC236}">
                  <a16:creationId xmlns:a16="http://schemas.microsoft.com/office/drawing/2014/main" id="{E8A9F037-E44C-6E03-5EEE-E3581F993B30}"/>
                </a:ext>
              </a:extLst>
            </p:cNvPr>
            <p:cNvSpPr txBox="1"/>
            <p:nvPr/>
          </p:nvSpPr>
          <p:spPr bwMode="gray">
            <a:xfrm>
              <a:off x="4093587" y="5521477"/>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Low</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Box 14">
              <a:extLst>
                <a:ext uri="{FF2B5EF4-FFF2-40B4-BE49-F238E27FC236}">
                  <a16:creationId xmlns:a16="http://schemas.microsoft.com/office/drawing/2014/main" id="{CE1D2E57-02E0-478E-8585-018F47C1B998}"/>
                </a:ext>
              </a:extLst>
            </p:cNvPr>
            <p:cNvSpPr txBox="1"/>
            <p:nvPr/>
          </p:nvSpPr>
          <p:spPr bwMode="gray">
            <a:xfrm>
              <a:off x="4643362" y="5526577"/>
              <a:ext cx="6452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Moderate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Box 15">
              <a:extLst>
                <a:ext uri="{FF2B5EF4-FFF2-40B4-BE49-F238E27FC236}">
                  <a16:creationId xmlns:a16="http://schemas.microsoft.com/office/drawing/2014/main" id="{58F61227-E4AE-3C6F-F30C-931ABA6EFABE}"/>
                </a:ext>
              </a:extLst>
            </p:cNvPr>
            <p:cNvSpPr txBox="1"/>
            <p:nvPr/>
          </p:nvSpPr>
          <p:spPr bwMode="gray">
            <a:xfrm>
              <a:off x="5326487" y="5536102"/>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High</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Box 16">
              <a:extLst>
                <a:ext uri="{FF2B5EF4-FFF2-40B4-BE49-F238E27FC236}">
                  <a16:creationId xmlns:a16="http://schemas.microsoft.com/office/drawing/2014/main" id="{6EA01C4C-A60E-1C9F-FFFC-7C53BB593231}"/>
                </a:ext>
              </a:extLst>
            </p:cNvPr>
            <p:cNvSpPr txBox="1"/>
            <p:nvPr/>
          </p:nvSpPr>
          <p:spPr bwMode="gray">
            <a:xfrm>
              <a:off x="4561167" y="5207707"/>
              <a:ext cx="828643"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Performance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grpSp>
      <p:sp>
        <p:nvSpPr>
          <p:cNvPr id="19" name="TextBox 18">
            <a:extLst>
              <a:ext uri="{FF2B5EF4-FFF2-40B4-BE49-F238E27FC236}">
                <a16:creationId xmlns:a16="http://schemas.microsoft.com/office/drawing/2014/main" id="{61CA411B-6A44-52C8-504C-DF640C5F8A8F}"/>
              </a:ext>
            </a:extLst>
          </p:cNvPr>
          <p:cNvSpPr txBox="1"/>
          <p:nvPr/>
        </p:nvSpPr>
        <p:spPr bwMode="gray">
          <a:xfrm>
            <a:off x="4722874" y="2844290"/>
            <a:ext cx="888449"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Li-S/air</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84410554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314A5B-1F58-EE5E-90F8-251F8F468CE0}"/>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48A9515-0FA1-4B18-BAB3-5B44AD547E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4" name="think-cell data - do not delete" hidden="1">
                        <a:extLst>
                          <a:ext uri="{FF2B5EF4-FFF2-40B4-BE49-F238E27FC236}">
                            <a16:creationId xmlns:a16="http://schemas.microsoft.com/office/drawing/2014/main" id="{248A9515-0FA1-4B18-BAB3-5B44AD547EF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B3DB013-CE70-86EA-EF1A-726F2D38470C}"/>
              </a:ext>
            </a:extLst>
          </p:cNvPr>
          <p:cNvSpPr>
            <a:spLocks noGrp="1"/>
          </p:cNvSpPr>
          <p:nvPr>
            <p:ph type="title"/>
          </p:nvPr>
        </p:nvSpPr>
        <p:spPr/>
        <p:txBody>
          <a:bodyPr vert="horz">
            <a:noAutofit/>
          </a:bodyPr>
          <a:lstStyle/>
          <a:p>
            <a:r>
              <a:rPr lang="en-US"/>
              <a:t>Technological advancements, raw material supply chains, and market adoption to determine which chemistries lead in the future</a:t>
            </a:r>
            <a:endParaRPr lang="en-US">
              <a:cs typeface="Arial"/>
            </a:endParaRPr>
          </a:p>
        </p:txBody>
      </p:sp>
      <p:sp>
        <p:nvSpPr>
          <p:cNvPr id="13" name="btfpNotesBox962619">
            <a:extLst>
              <a:ext uri="{FF2B5EF4-FFF2-40B4-BE49-F238E27FC236}">
                <a16:creationId xmlns:a16="http://schemas.microsoft.com/office/drawing/2014/main" id="{3A44081D-B080-4C97-2D7A-D3A9B5F6C6BE}"/>
              </a:ext>
            </a:extLst>
          </p:cNvPr>
          <p:cNvSpPr txBox="1"/>
          <p:nvPr>
            <p:custDataLst>
              <p:tags r:id="rId2"/>
            </p:custDataLst>
          </p:nvPr>
        </p:nvSpPr>
        <p:spPr bwMode="gray">
          <a:xfrm>
            <a:off x="330199" y="6419088"/>
            <a:ext cx="9193590"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altLang="ko-KR" sz="800" dirty="0">
                <a:solidFill>
                  <a:srgbClr val="000000"/>
                </a:solidFill>
                <a:hlinkClick r:id="rId7"/>
              </a:rPr>
              <a:t>Nature, Material demand for lithium-based batteries</a:t>
            </a:r>
            <a:r>
              <a:rPr lang="en-US" altLang="ko-KR" sz="800" dirty="0">
                <a:solidFill>
                  <a:srgbClr val="000000"/>
                </a:solidFill>
              </a:rPr>
              <a:t> (2020);</a:t>
            </a:r>
            <a:r>
              <a:rPr lang="en-US" sz="800" dirty="0">
                <a:solidFill>
                  <a:srgbClr val="000000"/>
                </a:solidFill>
              </a:rPr>
              <a:t> </a:t>
            </a:r>
            <a:r>
              <a:rPr lang="en-US" sz="800" dirty="0">
                <a:solidFill>
                  <a:srgbClr val="000000"/>
                </a:solidFill>
                <a:hlinkClick r:id="rId8">
                  <a:extLst>
                    <a:ext uri="{A12FA001-AC4F-418D-AE19-62706E023703}">
                      <ahyp:hlinkClr xmlns:ahyp="http://schemas.microsoft.com/office/drawing/2018/hyperlinkcolor" val="tx"/>
                    </a:ext>
                  </a:extLst>
                </a:hlinkClick>
              </a:rPr>
              <a:t>S&amp;P Global, Lithium-ion battery capacity</a:t>
            </a:r>
            <a:r>
              <a:rPr lang="en-US" sz="800" dirty="0">
                <a:solidFill>
                  <a:srgbClr val="000000"/>
                </a:solidFill>
              </a:rPr>
              <a:t> (2023); </a:t>
            </a:r>
            <a:r>
              <a:rPr lang="en-US" sz="800" dirty="0">
                <a:solidFill>
                  <a:srgbClr val="000000"/>
                </a:solidFill>
                <a:hlinkClick r:id="rId9">
                  <a:extLst>
                    <a:ext uri="{A12FA001-AC4F-418D-AE19-62706E023703}">
                      <ahyp:hlinkClr xmlns:ahyp="http://schemas.microsoft.com/office/drawing/2018/hyperlinkcolor" val="tx"/>
                    </a:ext>
                  </a:extLst>
                </a:hlinkClick>
              </a:rPr>
              <a:t>S&amp;P Global, </a:t>
            </a:r>
            <a:r>
              <a:rPr lang="en-US" sz="800" dirty="0">
                <a:solidFill>
                  <a:srgbClr val="000000"/>
                </a:solidFill>
                <a:hlinkClick r:id="rId9"/>
              </a:rPr>
              <a:t>Lower lithium </a:t>
            </a:r>
            <a:r>
              <a:rPr lang="en-US" sz="800" dirty="0">
                <a:solidFill>
                  <a:srgbClr val="000000"/>
                </a:solidFill>
                <a:hlinkClick r:id="rId9">
                  <a:extLst>
                    <a:ext uri="{A12FA001-AC4F-418D-AE19-62706E023703}">
                      <ahyp:hlinkClr xmlns:ahyp="http://schemas.microsoft.com/office/drawing/2018/hyperlinkcolor" val="tx"/>
                    </a:ext>
                  </a:extLst>
                </a:hlinkClick>
              </a:rPr>
              <a:t>prices</a:t>
            </a:r>
            <a:r>
              <a:rPr lang="en-US" sz="800" dirty="0">
                <a:solidFill>
                  <a:srgbClr val="000000"/>
                </a:solidFill>
              </a:rPr>
              <a:t> (2024); </a:t>
            </a:r>
            <a:r>
              <a:rPr lang="en-US" sz="800" dirty="0">
                <a:solidFill>
                  <a:srgbClr val="000000"/>
                </a:solidFill>
                <a:hlinkClick r:id="rId10">
                  <a:extLst>
                    <a:ext uri="{A12FA001-AC4F-418D-AE19-62706E023703}">
                      <ahyp:hlinkClr xmlns:ahyp="http://schemas.microsoft.com/office/drawing/2018/hyperlinkcolor" val="tx"/>
                    </a:ext>
                  </a:extLst>
                </a:hlinkClick>
              </a:rPr>
              <a:t>Argus</a:t>
            </a:r>
            <a:r>
              <a:rPr lang="en-US" sz="800" dirty="0">
                <a:solidFill>
                  <a:srgbClr val="000000"/>
                </a:solidFill>
                <a:hlinkClick r:id="rId10"/>
              </a:rPr>
              <a:t>, NMC to LFP </a:t>
            </a:r>
            <a:r>
              <a:rPr lang="en-US" sz="800" dirty="0">
                <a:solidFill>
                  <a:srgbClr val="000000"/>
                </a:solidFill>
                <a:hlinkClick r:id="rId10">
                  <a:extLst>
                    <a:ext uri="{A12FA001-AC4F-418D-AE19-62706E023703}">
                      <ahyp:hlinkClr xmlns:ahyp="http://schemas.microsoft.com/office/drawing/2018/hyperlinkcolor" val="tx"/>
                    </a:ext>
                  </a:extLst>
                </a:hlinkClick>
              </a:rPr>
              <a:t>transition</a:t>
            </a:r>
            <a:r>
              <a:rPr lang="en-US" sz="800" dirty="0">
                <a:solidFill>
                  <a:srgbClr val="000000"/>
                </a:solidFill>
              </a:rPr>
              <a:t> (2023); </a:t>
            </a:r>
            <a:r>
              <a:rPr lang="en-US" sz="800" dirty="0">
                <a:solidFill>
                  <a:srgbClr val="000000"/>
                </a:solidFill>
                <a:hlinkClick r:id="rId11"/>
              </a:rPr>
              <a:t>Forbes, Lithium Iron Phosphate</a:t>
            </a:r>
            <a:r>
              <a:rPr lang="en-US" sz="800" dirty="0">
                <a:solidFill>
                  <a:srgbClr val="000000"/>
                </a:solidFill>
              </a:rPr>
              <a:t> (2023); </a:t>
            </a:r>
            <a:r>
              <a:rPr lang="en-US" sz="800" dirty="0">
                <a:solidFill>
                  <a:srgbClr val="000000"/>
                </a:solidFill>
                <a:hlinkClick r:id="rId12"/>
              </a:rPr>
              <a:t>Journal of Energy Storage, Deploying lithium sulfur batteries</a:t>
            </a:r>
            <a:r>
              <a:rPr lang="en-US" sz="800" dirty="0">
                <a:solidFill>
                  <a:srgbClr val="000000"/>
                </a:solidFill>
              </a:rPr>
              <a:t> (2023).</a:t>
            </a:r>
            <a:endParaRPr lang="en-US"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3"/>
              </a:rPr>
              <a:t>Gernot Wagner</a:t>
            </a:r>
            <a:r>
              <a:rPr lang="en-US" sz="800" dirty="0">
                <a:solidFill>
                  <a:srgbClr val="000000"/>
                </a:solidFil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a:t>
            </a:r>
            <a:endParaRPr lang="en-US" sz="800" dirty="0">
              <a:solidFill>
                <a:srgbClr val="000000"/>
              </a:solidFill>
              <a:cs typeface="Arial"/>
            </a:endParaRPr>
          </a:p>
        </p:txBody>
      </p:sp>
      <p:sp>
        <p:nvSpPr>
          <p:cNvPr id="16" name="Text Placeholder 10">
            <a:extLst>
              <a:ext uri="{FF2B5EF4-FFF2-40B4-BE49-F238E27FC236}">
                <a16:creationId xmlns:a16="http://schemas.microsoft.com/office/drawing/2014/main" id="{43589CDF-4475-C291-A186-492987BDB6A7}"/>
              </a:ext>
            </a:extLst>
          </p:cNvPr>
          <p:cNvSpPr>
            <a:spLocks noGrp="1"/>
          </p:cNvSpPr>
          <p:nvPr>
            <p:custDataLst>
              <p:tags r:id="rId3"/>
            </p:custDataLst>
          </p:nvPr>
        </p:nvSpPr>
        <p:spPr bwMode="auto">
          <a:xfrm>
            <a:off x="329184" y="1554480"/>
            <a:ext cx="8264208"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0"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altLang="ko-KR" sz="1400" b="1" i="0" dirty="0">
                <a:solidFill>
                  <a:srgbClr val="000000"/>
                </a:solidFill>
                <a:effectLst/>
                <a:highlight>
                  <a:srgbClr val="FFFFFF"/>
                </a:highlight>
              </a:rPr>
              <a:t>Key conditions to be satisfied for </a:t>
            </a:r>
            <a:r>
              <a:rPr lang="en-US" altLang="ko-KR" sz="1400" b="1" dirty="0">
                <a:solidFill>
                  <a:srgbClr val="000000"/>
                </a:solidFill>
                <a:highlight>
                  <a:srgbClr val="FFFFFF"/>
                </a:highlight>
              </a:rPr>
              <a:t>individual chemistries</a:t>
            </a:r>
            <a:r>
              <a:rPr lang="en-US" altLang="ko-KR" sz="1400" b="1" i="0" dirty="0">
                <a:solidFill>
                  <a:srgbClr val="000000"/>
                </a:solidFill>
                <a:effectLst/>
                <a:highlight>
                  <a:srgbClr val="FFFFFF"/>
                </a:highlight>
              </a:rPr>
              <a:t> to achieve dominance</a:t>
            </a:r>
            <a:endParaRPr lang="en-US" altLang="ko-KR" sz="1400" i="0" dirty="0">
              <a:solidFill>
                <a:srgbClr val="000000"/>
              </a:solidFill>
              <a:effectLst/>
              <a:highlight>
                <a:srgbClr val="FFFFFF"/>
              </a:highlight>
            </a:endParaRPr>
          </a:p>
        </p:txBody>
      </p:sp>
      <p:sp>
        <p:nvSpPr>
          <p:cNvPr id="10" name="TextBox 9">
            <a:extLst>
              <a:ext uri="{FF2B5EF4-FFF2-40B4-BE49-F238E27FC236}">
                <a16:creationId xmlns:a16="http://schemas.microsoft.com/office/drawing/2014/main" id="{EC20475C-DFA3-2137-1381-495A3B50CA42}"/>
              </a:ext>
            </a:extLst>
          </p:cNvPr>
          <p:cNvSpPr txBox="1"/>
          <p:nvPr/>
        </p:nvSpPr>
        <p:spPr bwMode="gray">
          <a:xfrm>
            <a:off x="9734060" y="1515217"/>
            <a:ext cx="1114539" cy="226591"/>
          </a:xfrm>
          <a:prstGeom prst="rect">
            <a:avLst/>
          </a:prstGeom>
          <a:noFill/>
        </p:spPr>
        <p:txBody>
          <a:bodyPr wrap="square" lIns="36000" tIns="36000" rIns="36000" bIns="36000" rtlCol="0" anchor="t">
            <a:spAutoFit/>
          </a:bodyPr>
          <a:lstStyle/>
          <a:p>
            <a:pPr marL="0" indent="0">
              <a:buNone/>
            </a:pPr>
            <a:r>
              <a:rPr lang="en-US" sz="1000" b="1"/>
              <a:t>Level of difficulty</a:t>
            </a:r>
          </a:p>
        </p:txBody>
      </p:sp>
      <p:sp>
        <p:nvSpPr>
          <p:cNvPr id="30" name="TextBox 29">
            <a:extLst>
              <a:ext uri="{FF2B5EF4-FFF2-40B4-BE49-F238E27FC236}">
                <a16:creationId xmlns:a16="http://schemas.microsoft.com/office/drawing/2014/main" id="{0EC015A6-66A4-2B46-0CD9-D551600E3A5B}"/>
              </a:ext>
            </a:extLst>
          </p:cNvPr>
          <p:cNvSpPr txBox="1"/>
          <p:nvPr/>
        </p:nvSpPr>
        <p:spPr bwMode="gray">
          <a:xfrm>
            <a:off x="8630782" y="2202721"/>
            <a:ext cx="1554480" cy="288147"/>
          </a:xfrm>
          <a:prstGeom prst="rect">
            <a:avLst/>
          </a:prstGeom>
          <a:noFill/>
        </p:spPr>
        <p:txBody>
          <a:bodyPr wrap="square" lIns="36000" tIns="36000" rIns="36000" bIns="36000" rtlCol="0" anchor="t">
            <a:spAutoFit/>
          </a:bodyPr>
          <a:lstStyle/>
          <a:p>
            <a:r>
              <a:rPr lang="en-US" altLang="ko-KR" sz="1400" b="1"/>
              <a:t>Li-S/air</a:t>
            </a:r>
            <a:endParaRPr lang="en-US" sz="1400" b="1"/>
          </a:p>
        </p:txBody>
      </p:sp>
      <p:sp>
        <p:nvSpPr>
          <p:cNvPr id="29" name="TextBox 28">
            <a:extLst>
              <a:ext uri="{FF2B5EF4-FFF2-40B4-BE49-F238E27FC236}">
                <a16:creationId xmlns:a16="http://schemas.microsoft.com/office/drawing/2014/main" id="{B6C4B1B9-EFA8-7F3D-7AE0-1EA9F3F57962}"/>
              </a:ext>
            </a:extLst>
          </p:cNvPr>
          <p:cNvSpPr txBox="1"/>
          <p:nvPr/>
        </p:nvSpPr>
        <p:spPr bwMode="gray">
          <a:xfrm>
            <a:off x="5004296" y="2202721"/>
            <a:ext cx="1554480" cy="288147"/>
          </a:xfrm>
          <a:prstGeom prst="rect">
            <a:avLst/>
          </a:prstGeom>
          <a:noFill/>
        </p:spPr>
        <p:txBody>
          <a:bodyPr wrap="square" lIns="36000" tIns="36000" rIns="36000" bIns="36000" rtlCol="0">
            <a:spAutoFit/>
          </a:bodyPr>
          <a:lstStyle/>
          <a:p>
            <a:pPr marL="0" indent="0">
              <a:buNone/>
            </a:pPr>
            <a:r>
              <a:rPr lang="en-US" sz="1400" b="1"/>
              <a:t>LFP</a:t>
            </a:r>
          </a:p>
        </p:txBody>
      </p:sp>
      <p:sp>
        <p:nvSpPr>
          <p:cNvPr id="19" name="TextBox 18">
            <a:extLst>
              <a:ext uri="{FF2B5EF4-FFF2-40B4-BE49-F238E27FC236}">
                <a16:creationId xmlns:a16="http://schemas.microsoft.com/office/drawing/2014/main" id="{C035BFD6-B67E-F88B-994C-A0E80912077F}"/>
              </a:ext>
            </a:extLst>
          </p:cNvPr>
          <p:cNvSpPr txBox="1"/>
          <p:nvPr/>
        </p:nvSpPr>
        <p:spPr bwMode="gray">
          <a:xfrm>
            <a:off x="329185" y="5167953"/>
            <a:ext cx="1124712" cy="503590"/>
          </a:xfrm>
          <a:prstGeom prst="rect">
            <a:avLst/>
          </a:prstGeom>
          <a:noFill/>
        </p:spPr>
        <p:txBody>
          <a:bodyPr wrap="square" lIns="36000" tIns="36000" rIns="36000" bIns="36000" rtlCol="0">
            <a:spAutoFit/>
          </a:bodyPr>
          <a:lstStyle/>
          <a:p>
            <a:pPr marL="0" indent="0">
              <a:buNone/>
            </a:pPr>
            <a:r>
              <a:rPr lang="en-US" sz="1400" b="1"/>
              <a:t>Market adoption</a:t>
            </a:r>
          </a:p>
        </p:txBody>
      </p:sp>
      <p:sp>
        <p:nvSpPr>
          <p:cNvPr id="51" name="TextBox 50">
            <a:extLst>
              <a:ext uri="{FF2B5EF4-FFF2-40B4-BE49-F238E27FC236}">
                <a16:creationId xmlns:a16="http://schemas.microsoft.com/office/drawing/2014/main" id="{DDEBD66D-E315-2583-741D-229AFB61D8A2}"/>
              </a:ext>
            </a:extLst>
          </p:cNvPr>
          <p:cNvSpPr txBox="1"/>
          <p:nvPr/>
        </p:nvSpPr>
        <p:spPr bwMode="gray">
          <a:xfrm>
            <a:off x="8630781" y="5182344"/>
            <a:ext cx="3097779" cy="503590"/>
          </a:xfrm>
          <a:prstGeom prst="rect">
            <a:avLst/>
          </a:prstGeom>
          <a:noFill/>
        </p:spPr>
        <p:txBody>
          <a:bodyPr wrap="square" lIns="36000" tIns="36000" rIns="36000" bIns="36000" rtlCol="0" anchor="t">
            <a:spAutoFit/>
          </a:bodyPr>
          <a:lstStyle/>
          <a:p>
            <a:r>
              <a:rPr lang="en-US" sz="1400" b="1"/>
              <a:t>Investments needed in R&amp;D</a:t>
            </a:r>
            <a:r>
              <a:rPr lang="en-US" sz="1400"/>
              <a:t> to overcome technical challenges</a:t>
            </a:r>
            <a:endParaRPr lang="en-US" sz="1400" b="1"/>
          </a:p>
        </p:txBody>
      </p:sp>
      <p:sp>
        <p:nvSpPr>
          <p:cNvPr id="120" name="Oval 119">
            <a:extLst>
              <a:ext uri="{FF2B5EF4-FFF2-40B4-BE49-F238E27FC236}">
                <a16:creationId xmlns:a16="http://schemas.microsoft.com/office/drawing/2014/main" id="{3A927DCF-90BB-6564-24DC-688B1244CA06}"/>
              </a:ext>
            </a:extLst>
          </p:cNvPr>
          <p:cNvSpPr/>
          <p:nvPr/>
        </p:nvSpPr>
        <p:spPr bwMode="gray">
          <a:xfrm>
            <a:off x="8316166" y="5255497"/>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bg1"/>
                </a:solidFill>
              </a:rPr>
              <a:t>H</a:t>
            </a:r>
          </a:p>
        </p:txBody>
      </p:sp>
      <p:sp>
        <p:nvSpPr>
          <p:cNvPr id="44" name="TextBox 43">
            <a:extLst>
              <a:ext uri="{FF2B5EF4-FFF2-40B4-BE49-F238E27FC236}">
                <a16:creationId xmlns:a16="http://schemas.microsoft.com/office/drawing/2014/main" id="{49A1A768-7442-4061-C459-57DEE0930815}"/>
              </a:ext>
            </a:extLst>
          </p:cNvPr>
          <p:cNvSpPr txBox="1"/>
          <p:nvPr/>
        </p:nvSpPr>
        <p:spPr bwMode="gray">
          <a:xfrm>
            <a:off x="5004296" y="5191620"/>
            <a:ext cx="2885728" cy="503590"/>
          </a:xfrm>
          <a:prstGeom prst="rect">
            <a:avLst/>
          </a:prstGeom>
          <a:noFill/>
        </p:spPr>
        <p:txBody>
          <a:bodyPr wrap="square" lIns="36000" tIns="36000" rIns="36000" bIns="36000" rtlCol="0" anchor="t">
            <a:spAutoFit/>
          </a:bodyPr>
          <a:lstStyle/>
          <a:p>
            <a:r>
              <a:rPr lang="en-US" sz="1400"/>
              <a:t>Increasingly being adopted in </a:t>
            </a:r>
            <a:r>
              <a:rPr lang="en-US" sz="1400" b="1"/>
              <a:t>light-duty vehicle market</a:t>
            </a:r>
          </a:p>
        </p:txBody>
      </p:sp>
      <p:sp>
        <p:nvSpPr>
          <p:cNvPr id="119" name="Oval 118">
            <a:extLst>
              <a:ext uri="{FF2B5EF4-FFF2-40B4-BE49-F238E27FC236}">
                <a16:creationId xmlns:a16="http://schemas.microsoft.com/office/drawing/2014/main" id="{8981C01E-4F57-9EA2-BE54-0C3BF55B917E}"/>
              </a:ext>
            </a:extLst>
          </p:cNvPr>
          <p:cNvSpPr/>
          <p:nvPr/>
        </p:nvSpPr>
        <p:spPr bwMode="gray">
          <a:xfrm>
            <a:off x="4687296" y="5255497"/>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bg1"/>
                </a:solidFill>
              </a:rPr>
              <a:t>L</a:t>
            </a:r>
          </a:p>
        </p:txBody>
      </p:sp>
      <p:sp>
        <p:nvSpPr>
          <p:cNvPr id="28" name="TextBox 27">
            <a:extLst>
              <a:ext uri="{FF2B5EF4-FFF2-40B4-BE49-F238E27FC236}">
                <a16:creationId xmlns:a16="http://schemas.microsoft.com/office/drawing/2014/main" id="{804DAE35-6131-7F25-2676-9442D65E5A20}"/>
              </a:ext>
            </a:extLst>
          </p:cNvPr>
          <p:cNvSpPr txBox="1"/>
          <p:nvPr/>
        </p:nvSpPr>
        <p:spPr bwMode="gray">
          <a:xfrm>
            <a:off x="2013104" y="2202721"/>
            <a:ext cx="1554480" cy="288147"/>
          </a:xfrm>
          <a:prstGeom prst="rect">
            <a:avLst/>
          </a:prstGeom>
          <a:noFill/>
        </p:spPr>
        <p:txBody>
          <a:bodyPr wrap="square" lIns="36000" tIns="36000" rIns="36000" bIns="36000" rtlCol="0">
            <a:spAutoFit/>
          </a:bodyPr>
          <a:lstStyle/>
          <a:p>
            <a:pPr marL="0" indent="0">
              <a:buNone/>
            </a:pPr>
            <a:r>
              <a:rPr lang="en-US" sz="1400" b="1"/>
              <a:t>NCX</a:t>
            </a:r>
          </a:p>
        </p:txBody>
      </p:sp>
      <p:sp>
        <p:nvSpPr>
          <p:cNvPr id="38" name="TextBox 37">
            <a:extLst>
              <a:ext uri="{FF2B5EF4-FFF2-40B4-BE49-F238E27FC236}">
                <a16:creationId xmlns:a16="http://schemas.microsoft.com/office/drawing/2014/main" id="{27E8EB7C-47BB-8F6F-628C-BE0963E90CAC}"/>
              </a:ext>
            </a:extLst>
          </p:cNvPr>
          <p:cNvSpPr txBox="1"/>
          <p:nvPr/>
        </p:nvSpPr>
        <p:spPr bwMode="gray">
          <a:xfrm>
            <a:off x="329184" y="3998917"/>
            <a:ext cx="1337519" cy="934478"/>
          </a:xfrm>
          <a:prstGeom prst="rect">
            <a:avLst/>
          </a:prstGeom>
          <a:noFill/>
        </p:spPr>
        <p:txBody>
          <a:bodyPr wrap="square" lIns="36000" tIns="36000" rIns="36000" bIns="36000" rtlCol="0">
            <a:spAutoFit/>
          </a:bodyPr>
          <a:lstStyle/>
          <a:p>
            <a:pPr marL="0" indent="0">
              <a:buNone/>
            </a:pPr>
            <a:r>
              <a:rPr lang="en-US" sz="1400" b="1"/>
              <a:t>Supply chain, including raw material supply</a:t>
            </a:r>
          </a:p>
        </p:txBody>
      </p:sp>
      <p:sp>
        <p:nvSpPr>
          <p:cNvPr id="39" name="TextBox 38">
            <a:extLst>
              <a:ext uri="{FF2B5EF4-FFF2-40B4-BE49-F238E27FC236}">
                <a16:creationId xmlns:a16="http://schemas.microsoft.com/office/drawing/2014/main" id="{BBEA1183-E524-BE31-5C3B-A9CA84468DC4}"/>
              </a:ext>
            </a:extLst>
          </p:cNvPr>
          <p:cNvSpPr txBox="1"/>
          <p:nvPr/>
        </p:nvSpPr>
        <p:spPr bwMode="gray">
          <a:xfrm>
            <a:off x="5004296" y="4022579"/>
            <a:ext cx="2885728" cy="719034"/>
          </a:xfrm>
          <a:prstGeom prst="rect">
            <a:avLst/>
          </a:prstGeom>
          <a:noFill/>
        </p:spPr>
        <p:txBody>
          <a:bodyPr wrap="square" lIns="36000" tIns="36000" rIns="36000" bIns="36000" rtlCol="0" anchor="t">
            <a:spAutoFit/>
          </a:bodyPr>
          <a:lstStyle/>
          <a:p>
            <a:r>
              <a:rPr lang="en-US" sz="1400"/>
              <a:t>More investment needed in </a:t>
            </a:r>
            <a:r>
              <a:rPr lang="en-US" sz="1400" b="1"/>
              <a:t>LFP supply</a:t>
            </a:r>
            <a:r>
              <a:rPr lang="en-US" sz="1400"/>
              <a:t> </a:t>
            </a:r>
            <a:r>
              <a:rPr lang="en-US" sz="1400" b="1"/>
              <a:t>outside of China (</a:t>
            </a:r>
            <a:r>
              <a:rPr lang="en-US" sz="1400"/>
              <a:t>both upstream and downstream)</a:t>
            </a:r>
            <a:endParaRPr lang="en-US"/>
          </a:p>
        </p:txBody>
      </p:sp>
      <p:sp>
        <p:nvSpPr>
          <p:cNvPr id="20" name="TextBox 19">
            <a:extLst>
              <a:ext uri="{FF2B5EF4-FFF2-40B4-BE49-F238E27FC236}">
                <a16:creationId xmlns:a16="http://schemas.microsoft.com/office/drawing/2014/main" id="{91DBABCB-F8BC-89E8-F205-5D711806D6F4}"/>
              </a:ext>
            </a:extLst>
          </p:cNvPr>
          <p:cNvSpPr txBox="1"/>
          <p:nvPr/>
        </p:nvSpPr>
        <p:spPr bwMode="gray">
          <a:xfrm>
            <a:off x="2013103" y="3998917"/>
            <a:ext cx="2518392" cy="934478"/>
          </a:xfrm>
          <a:prstGeom prst="rect">
            <a:avLst/>
          </a:prstGeom>
          <a:noFill/>
        </p:spPr>
        <p:txBody>
          <a:bodyPr wrap="square" lIns="36000" tIns="36000" rIns="36000" bIns="36000" rtlCol="0" anchor="t">
            <a:spAutoFit/>
          </a:bodyPr>
          <a:lstStyle/>
          <a:p>
            <a:r>
              <a:rPr lang="en-US" altLang="ko-KR" sz="1400" dirty="0"/>
              <a:t>Need for a stable, cost-effective, and circular</a:t>
            </a:r>
            <a:r>
              <a:rPr lang="en-US" altLang="ko-KR" sz="1400" b="1" dirty="0"/>
              <a:t> supply of nickel </a:t>
            </a:r>
            <a:r>
              <a:rPr lang="en-US" altLang="ko-KR" sz="1400" dirty="0"/>
              <a:t>and a </a:t>
            </a:r>
            <a:r>
              <a:rPr lang="en-US" altLang="ko-KR" sz="1400" b="1" dirty="0"/>
              <a:t>shift away from cobalt</a:t>
            </a:r>
          </a:p>
        </p:txBody>
      </p:sp>
      <p:cxnSp>
        <p:nvCxnSpPr>
          <p:cNvPr id="17" name="Straight Connector 16">
            <a:extLst>
              <a:ext uri="{FF2B5EF4-FFF2-40B4-BE49-F238E27FC236}">
                <a16:creationId xmlns:a16="http://schemas.microsoft.com/office/drawing/2014/main" id="{78CB30CE-9D13-719D-8EEA-627FB75C4E8E}"/>
              </a:ext>
            </a:extLst>
          </p:cNvPr>
          <p:cNvCxnSpPr>
            <a:cxnSpLocks/>
          </p:cNvCxnSpPr>
          <p:nvPr/>
        </p:nvCxnSpPr>
        <p:spPr bwMode="gray">
          <a:xfrm>
            <a:off x="329184" y="1828800"/>
            <a:ext cx="68751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697556B-37FB-537F-7E5B-5DDE3DB6C28E}"/>
              </a:ext>
            </a:extLst>
          </p:cNvPr>
          <p:cNvCxnSpPr>
            <a:cxnSpLocks/>
          </p:cNvCxnSpPr>
          <p:nvPr/>
        </p:nvCxnSpPr>
        <p:spPr bwMode="gray">
          <a:xfrm>
            <a:off x="329184" y="5127632"/>
            <a:ext cx="1139937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2A351C-C8E9-3487-BDE0-B45803249317}"/>
              </a:ext>
            </a:extLst>
          </p:cNvPr>
          <p:cNvCxnSpPr>
            <a:cxnSpLocks/>
          </p:cNvCxnSpPr>
          <p:nvPr/>
        </p:nvCxnSpPr>
        <p:spPr bwMode="gray">
          <a:xfrm>
            <a:off x="316894" y="3975504"/>
            <a:ext cx="1139937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509AA6-1DE2-F914-BC3E-25781C63F93A}"/>
              </a:ext>
            </a:extLst>
          </p:cNvPr>
          <p:cNvCxnSpPr>
            <a:cxnSpLocks/>
          </p:cNvCxnSpPr>
          <p:nvPr/>
        </p:nvCxnSpPr>
        <p:spPr bwMode="gray">
          <a:xfrm>
            <a:off x="329184" y="2558682"/>
            <a:ext cx="1139937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852CC3F-BFB6-AE84-A585-01AC015C1596}"/>
              </a:ext>
            </a:extLst>
          </p:cNvPr>
          <p:cNvSpPr txBox="1"/>
          <p:nvPr/>
        </p:nvSpPr>
        <p:spPr bwMode="gray">
          <a:xfrm>
            <a:off x="329184" y="2582095"/>
            <a:ext cx="1337520" cy="503590"/>
          </a:xfrm>
          <a:prstGeom prst="rect">
            <a:avLst/>
          </a:prstGeom>
          <a:noFill/>
        </p:spPr>
        <p:txBody>
          <a:bodyPr wrap="square" lIns="36000" tIns="36000" rIns="36000" bIns="36000" rtlCol="0">
            <a:spAutoFit/>
          </a:bodyPr>
          <a:lstStyle/>
          <a:p>
            <a:pPr marL="0" indent="0">
              <a:buNone/>
            </a:pPr>
            <a:r>
              <a:rPr lang="en-US" sz="1400" b="1"/>
              <a:t>Technological advancement</a:t>
            </a:r>
          </a:p>
        </p:txBody>
      </p:sp>
      <p:sp>
        <p:nvSpPr>
          <p:cNvPr id="50" name="TextBox 49">
            <a:extLst>
              <a:ext uri="{FF2B5EF4-FFF2-40B4-BE49-F238E27FC236}">
                <a16:creationId xmlns:a16="http://schemas.microsoft.com/office/drawing/2014/main" id="{07501E9C-3A45-4507-CF2B-38AFDDF51687}"/>
              </a:ext>
            </a:extLst>
          </p:cNvPr>
          <p:cNvSpPr txBox="1"/>
          <p:nvPr/>
        </p:nvSpPr>
        <p:spPr bwMode="gray">
          <a:xfrm>
            <a:off x="8630782" y="2596712"/>
            <a:ext cx="2885728" cy="1149921"/>
          </a:xfrm>
          <a:prstGeom prst="rect">
            <a:avLst/>
          </a:prstGeom>
          <a:noFill/>
        </p:spPr>
        <p:txBody>
          <a:bodyPr wrap="square" lIns="36000" tIns="36000" rIns="36000" bIns="36000" rtlCol="0" anchor="t">
            <a:spAutoFit/>
          </a:bodyPr>
          <a:lstStyle/>
          <a:p>
            <a:r>
              <a:rPr lang="en-US" sz="1400"/>
              <a:t>Overcome </a:t>
            </a:r>
            <a:r>
              <a:rPr lang="en-US" sz="1400" b="1"/>
              <a:t>technical challenges</a:t>
            </a:r>
            <a:r>
              <a:rPr lang="en-US" sz="1400"/>
              <a:t> to </a:t>
            </a:r>
            <a:r>
              <a:rPr lang="en-US" sz="1400" b="1"/>
              <a:t>achieve theoretical energy density and efficiency levels</a:t>
            </a:r>
            <a:r>
              <a:rPr lang="en-US" sz="1400"/>
              <a:t> that provide an advantage over conventional </a:t>
            </a:r>
            <a:r>
              <a:rPr lang="en-US" sz="1400" err="1"/>
              <a:t>LiBs</a:t>
            </a:r>
            <a:endParaRPr lang="en-US" sz="1400">
              <a:cs typeface="Arial"/>
            </a:endParaRPr>
          </a:p>
        </p:txBody>
      </p:sp>
      <p:sp>
        <p:nvSpPr>
          <p:cNvPr id="121" name="Oval 120">
            <a:extLst>
              <a:ext uri="{FF2B5EF4-FFF2-40B4-BE49-F238E27FC236}">
                <a16:creationId xmlns:a16="http://schemas.microsoft.com/office/drawing/2014/main" id="{EB9A1D6E-BD7A-A4B6-53A1-801E45A79EB4}"/>
              </a:ext>
            </a:extLst>
          </p:cNvPr>
          <p:cNvSpPr/>
          <p:nvPr/>
        </p:nvSpPr>
        <p:spPr bwMode="gray">
          <a:xfrm>
            <a:off x="8316166" y="2657068"/>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bg1"/>
                </a:solidFill>
              </a:rPr>
              <a:t>H</a:t>
            </a:r>
          </a:p>
        </p:txBody>
      </p:sp>
      <p:sp>
        <p:nvSpPr>
          <p:cNvPr id="41" name="TextBox 40">
            <a:extLst>
              <a:ext uri="{FF2B5EF4-FFF2-40B4-BE49-F238E27FC236}">
                <a16:creationId xmlns:a16="http://schemas.microsoft.com/office/drawing/2014/main" id="{D04CF371-C016-C8F7-B2E7-9C2B0E9D3B3F}"/>
              </a:ext>
            </a:extLst>
          </p:cNvPr>
          <p:cNvSpPr txBox="1"/>
          <p:nvPr/>
        </p:nvSpPr>
        <p:spPr bwMode="gray">
          <a:xfrm>
            <a:off x="5004295" y="2596712"/>
            <a:ext cx="2885729" cy="934478"/>
          </a:xfrm>
          <a:prstGeom prst="rect">
            <a:avLst/>
          </a:prstGeom>
          <a:noFill/>
        </p:spPr>
        <p:txBody>
          <a:bodyPr wrap="square" lIns="36000" tIns="36000" rIns="36000" bIns="36000" rtlCol="0" anchor="t">
            <a:spAutoFit/>
          </a:bodyPr>
          <a:lstStyle/>
          <a:p>
            <a:r>
              <a:rPr lang="en-US" sz="1400" b="1"/>
              <a:t>Improve energy density at cell level </a:t>
            </a:r>
            <a:r>
              <a:rPr lang="en-US" sz="1400"/>
              <a:t>(e.g., LMFP)</a:t>
            </a:r>
            <a:r>
              <a:rPr lang="en-US" sz="1400" b="1"/>
              <a:t> and pack level </a:t>
            </a:r>
            <a:r>
              <a:rPr lang="en-US" sz="1400"/>
              <a:t>(e.g., advanced </a:t>
            </a:r>
            <a:r>
              <a:rPr lang="en-US" sz="1400" b="1"/>
              <a:t>cell-to-pack technology)</a:t>
            </a:r>
          </a:p>
        </p:txBody>
      </p:sp>
      <p:sp>
        <p:nvSpPr>
          <p:cNvPr id="43" name="TextBox 42">
            <a:extLst>
              <a:ext uri="{FF2B5EF4-FFF2-40B4-BE49-F238E27FC236}">
                <a16:creationId xmlns:a16="http://schemas.microsoft.com/office/drawing/2014/main" id="{7C9D1AC8-C0B2-D670-A062-D5ACEFCB54DB}"/>
              </a:ext>
            </a:extLst>
          </p:cNvPr>
          <p:cNvSpPr txBox="1"/>
          <p:nvPr/>
        </p:nvSpPr>
        <p:spPr bwMode="gray">
          <a:xfrm>
            <a:off x="2013103" y="2582095"/>
            <a:ext cx="2565050" cy="1149921"/>
          </a:xfrm>
          <a:prstGeom prst="rect">
            <a:avLst/>
          </a:prstGeom>
          <a:noFill/>
        </p:spPr>
        <p:txBody>
          <a:bodyPr wrap="square" lIns="36000" tIns="36000" rIns="36000" bIns="36000" rtlCol="0" anchor="t">
            <a:spAutoFit/>
          </a:bodyPr>
          <a:lstStyle/>
          <a:p>
            <a:r>
              <a:rPr lang="en-US" sz="1400" b="1"/>
              <a:t>Resolve technical shortcomings, </a:t>
            </a:r>
            <a:r>
              <a:rPr lang="en-US" sz="1400"/>
              <a:t>including </a:t>
            </a:r>
            <a:r>
              <a:rPr lang="en-US" sz="1400" b="1"/>
              <a:t>safety issues </a:t>
            </a:r>
            <a:r>
              <a:rPr lang="en-US" sz="1400"/>
              <a:t>like greater risk of thermal runaway and </a:t>
            </a:r>
            <a:r>
              <a:rPr lang="en-US" sz="1400" b="1"/>
              <a:t>shorter battery lifespan</a:t>
            </a:r>
          </a:p>
        </p:txBody>
      </p:sp>
      <p:sp>
        <p:nvSpPr>
          <p:cNvPr id="3" name="Oval 2">
            <a:extLst>
              <a:ext uri="{FF2B5EF4-FFF2-40B4-BE49-F238E27FC236}">
                <a16:creationId xmlns:a16="http://schemas.microsoft.com/office/drawing/2014/main" id="{1152A14C-F728-99E2-5EB2-15F156B94FFA}"/>
              </a:ext>
            </a:extLst>
          </p:cNvPr>
          <p:cNvSpPr/>
          <p:nvPr/>
        </p:nvSpPr>
        <p:spPr bwMode="gray">
          <a:xfrm>
            <a:off x="1694426" y="2642451"/>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M</a:t>
            </a:r>
          </a:p>
        </p:txBody>
      </p:sp>
      <p:sp>
        <p:nvSpPr>
          <p:cNvPr id="15" name="Oval 14">
            <a:extLst>
              <a:ext uri="{FF2B5EF4-FFF2-40B4-BE49-F238E27FC236}">
                <a16:creationId xmlns:a16="http://schemas.microsoft.com/office/drawing/2014/main" id="{30B3CB3E-90DB-AE84-3D9F-0028D860A1C1}"/>
              </a:ext>
            </a:extLst>
          </p:cNvPr>
          <p:cNvSpPr/>
          <p:nvPr/>
        </p:nvSpPr>
        <p:spPr bwMode="gray">
          <a:xfrm>
            <a:off x="4687296" y="2657068"/>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M</a:t>
            </a:r>
          </a:p>
        </p:txBody>
      </p:sp>
      <p:sp>
        <p:nvSpPr>
          <p:cNvPr id="18" name="Oval 17">
            <a:extLst>
              <a:ext uri="{FF2B5EF4-FFF2-40B4-BE49-F238E27FC236}">
                <a16:creationId xmlns:a16="http://schemas.microsoft.com/office/drawing/2014/main" id="{AE494759-9EAA-1428-ECAE-07581B67E237}"/>
              </a:ext>
            </a:extLst>
          </p:cNvPr>
          <p:cNvSpPr/>
          <p:nvPr/>
        </p:nvSpPr>
        <p:spPr bwMode="gray">
          <a:xfrm>
            <a:off x="4687296" y="4097228"/>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bg1"/>
                </a:solidFill>
              </a:rPr>
              <a:t>H</a:t>
            </a:r>
          </a:p>
        </p:txBody>
      </p:sp>
      <p:sp>
        <p:nvSpPr>
          <p:cNvPr id="24" name="Oval 23">
            <a:extLst>
              <a:ext uri="{FF2B5EF4-FFF2-40B4-BE49-F238E27FC236}">
                <a16:creationId xmlns:a16="http://schemas.microsoft.com/office/drawing/2014/main" id="{4598EBCF-DCF3-6153-91B8-3A9D8A5CD38B}"/>
              </a:ext>
            </a:extLst>
          </p:cNvPr>
          <p:cNvSpPr/>
          <p:nvPr/>
        </p:nvSpPr>
        <p:spPr bwMode="gray">
          <a:xfrm>
            <a:off x="1694426" y="4082611"/>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M</a:t>
            </a:r>
          </a:p>
        </p:txBody>
      </p:sp>
      <p:grpSp>
        <p:nvGrpSpPr>
          <p:cNvPr id="25" name="Group 24">
            <a:extLst>
              <a:ext uri="{FF2B5EF4-FFF2-40B4-BE49-F238E27FC236}">
                <a16:creationId xmlns:a16="http://schemas.microsoft.com/office/drawing/2014/main" id="{A8EE6910-6C74-A877-C0FD-E33CDE4FA648}"/>
              </a:ext>
            </a:extLst>
          </p:cNvPr>
          <p:cNvGrpSpPr/>
          <p:nvPr/>
        </p:nvGrpSpPr>
        <p:grpSpPr>
          <a:xfrm>
            <a:off x="10930971" y="1491352"/>
            <a:ext cx="1405903" cy="274320"/>
            <a:chOff x="10930971" y="1374389"/>
            <a:chExt cx="1405903" cy="274320"/>
          </a:xfrm>
        </p:grpSpPr>
        <p:sp>
          <p:nvSpPr>
            <p:cNvPr id="12" name="Oval 11">
              <a:extLst>
                <a:ext uri="{FF2B5EF4-FFF2-40B4-BE49-F238E27FC236}">
                  <a16:creationId xmlns:a16="http://schemas.microsoft.com/office/drawing/2014/main" id="{CA52DDC7-F3EF-2E1B-8C67-44C3B1EBECDB}"/>
                </a:ext>
              </a:extLst>
            </p:cNvPr>
            <p:cNvSpPr/>
            <p:nvPr/>
          </p:nvSpPr>
          <p:spPr bwMode="gray">
            <a:xfrm>
              <a:off x="10930971" y="1374389"/>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a:solidFill>
                    <a:schemeClr val="bg1"/>
                  </a:solidFill>
                </a:rPr>
                <a:t>L</a:t>
              </a:r>
            </a:p>
          </p:txBody>
        </p:sp>
        <p:sp>
          <p:nvSpPr>
            <p:cNvPr id="7" name="TextBox 6">
              <a:extLst>
                <a:ext uri="{FF2B5EF4-FFF2-40B4-BE49-F238E27FC236}">
                  <a16:creationId xmlns:a16="http://schemas.microsoft.com/office/drawing/2014/main" id="{A30E921A-7CB3-A8D4-5C10-178306CB721A}"/>
                </a:ext>
              </a:extLst>
            </p:cNvPr>
            <p:cNvSpPr txBox="1"/>
            <p:nvPr/>
          </p:nvSpPr>
          <p:spPr bwMode="gray">
            <a:xfrm>
              <a:off x="11222335" y="1398254"/>
              <a:ext cx="1114539" cy="226591"/>
            </a:xfrm>
            <a:prstGeom prst="rect">
              <a:avLst/>
            </a:prstGeom>
            <a:noFill/>
          </p:spPr>
          <p:txBody>
            <a:bodyPr wrap="square" lIns="36000" tIns="36000" rIns="36000" bIns="36000" rtlCol="0" anchor="t">
              <a:spAutoFit/>
            </a:bodyPr>
            <a:lstStyle/>
            <a:p>
              <a:pPr marL="0" indent="0">
                <a:buNone/>
              </a:pPr>
              <a:r>
                <a:rPr lang="en-US" sz="1000"/>
                <a:t>Low</a:t>
              </a:r>
            </a:p>
          </p:txBody>
        </p:sp>
      </p:grpSp>
      <p:grpSp>
        <p:nvGrpSpPr>
          <p:cNvPr id="31" name="Group 30">
            <a:extLst>
              <a:ext uri="{FF2B5EF4-FFF2-40B4-BE49-F238E27FC236}">
                <a16:creationId xmlns:a16="http://schemas.microsoft.com/office/drawing/2014/main" id="{2DBDC2BB-D9E2-B22D-9742-86349D5C0CCD}"/>
              </a:ext>
            </a:extLst>
          </p:cNvPr>
          <p:cNvGrpSpPr/>
          <p:nvPr/>
        </p:nvGrpSpPr>
        <p:grpSpPr>
          <a:xfrm>
            <a:off x="10930971" y="1823172"/>
            <a:ext cx="1405903" cy="274320"/>
            <a:chOff x="10930971" y="1706210"/>
            <a:chExt cx="1405903" cy="274320"/>
          </a:xfrm>
        </p:grpSpPr>
        <p:sp>
          <p:nvSpPr>
            <p:cNvPr id="11" name="Oval 10">
              <a:extLst>
                <a:ext uri="{FF2B5EF4-FFF2-40B4-BE49-F238E27FC236}">
                  <a16:creationId xmlns:a16="http://schemas.microsoft.com/office/drawing/2014/main" id="{231CF66A-F4E6-A7E7-922A-79C9D2C4DC88}"/>
                </a:ext>
              </a:extLst>
            </p:cNvPr>
            <p:cNvSpPr/>
            <p:nvPr/>
          </p:nvSpPr>
          <p:spPr bwMode="gray">
            <a:xfrm>
              <a:off x="10930971" y="1706210"/>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a:solidFill>
                    <a:schemeClr val="tx1"/>
                  </a:solidFill>
                </a:rPr>
                <a:t>M</a:t>
              </a:r>
            </a:p>
          </p:txBody>
        </p:sp>
        <p:sp>
          <p:nvSpPr>
            <p:cNvPr id="8" name="TextBox 7">
              <a:extLst>
                <a:ext uri="{FF2B5EF4-FFF2-40B4-BE49-F238E27FC236}">
                  <a16:creationId xmlns:a16="http://schemas.microsoft.com/office/drawing/2014/main" id="{FC891785-2C12-4223-5C9B-58108E5A06F0}"/>
                </a:ext>
              </a:extLst>
            </p:cNvPr>
            <p:cNvSpPr txBox="1"/>
            <p:nvPr/>
          </p:nvSpPr>
          <p:spPr bwMode="gray">
            <a:xfrm>
              <a:off x="11222335" y="1730075"/>
              <a:ext cx="1114539" cy="226591"/>
            </a:xfrm>
            <a:prstGeom prst="rect">
              <a:avLst/>
            </a:prstGeom>
            <a:noFill/>
          </p:spPr>
          <p:txBody>
            <a:bodyPr wrap="square" lIns="36000" tIns="36000" rIns="36000" bIns="36000" rtlCol="0" anchor="t">
              <a:spAutoFit/>
            </a:bodyPr>
            <a:lstStyle/>
            <a:p>
              <a:pPr marL="0" indent="0">
                <a:buNone/>
              </a:pPr>
              <a:r>
                <a:rPr lang="en-US" sz="1000"/>
                <a:t>Moderate</a:t>
              </a:r>
            </a:p>
          </p:txBody>
        </p:sp>
      </p:grpSp>
      <p:grpSp>
        <p:nvGrpSpPr>
          <p:cNvPr id="32" name="Group 31">
            <a:extLst>
              <a:ext uri="{FF2B5EF4-FFF2-40B4-BE49-F238E27FC236}">
                <a16:creationId xmlns:a16="http://schemas.microsoft.com/office/drawing/2014/main" id="{430F6EF3-453F-9B5E-6214-A87A8E1435ED}"/>
              </a:ext>
            </a:extLst>
          </p:cNvPr>
          <p:cNvGrpSpPr/>
          <p:nvPr/>
        </p:nvGrpSpPr>
        <p:grpSpPr>
          <a:xfrm>
            <a:off x="10935725" y="2154993"/>
            <a:ext cx="1401149" cy="274320"/>
            <a:chOff x="10935725" y="2038030"/>
            <a:chExt cx="1401149" cy="274320"/>
          </a:xfrm>
        </p:grpSpPr>
        <p:sp>
          <p:nvSpPr>
            <p:cNvPr id="9" name="Oval 8">
              <a:extLst>
                <a:ext uri="{FF2B5EF4-FFF2-40B4-BE49-F238E27FC236}">
                  <a16:creationId xmlns:a16="http://schemas.microsoft.com/office/drawing/2014/main" id="{B6C82DD9-3EFF-22C7-3A62-F37EFD143807}"/>
                </a:ext>
              </a:extLst>
            </p:cNvPr>
            <p:cNvSpPr/>
            <p:nvPr/>
          </p:nvSpPr>
          <p:spPr bwMode="gray">
            <a:xfrm>
              <a:off x="10935725" y="2038030"/>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a:solidFill>
                    <a:schemeClr val="bg1"/>
                  </a:solidFill>
                </a:rPr>
                <a:t>H</a:t>
              </a:r>
            </a:p>
          </p:txBody>
        </p:sp>
        <p:sp>
          <p:nvSpPr>
            <p:cNvPr id="14" name="TextBox 13">
              <a:extLst>
                <a:ext uri="{FF2B5EF4-FFF2-40B4-BE49-F238E27FC236}">
                  <a16:creationId xmlns:a16="http://schemas.microsoft.com/office/drawing/2014/main" id="{58ECEF5F-3980-46E2-F706-B95F781E1230}"/>
                </a:ext>
              </a:extLst>
            </p:cNvPr>
            <p:cNvSpPr txBox="1"/>
            <p:nvPr/>
          </p:nvSpPr>
          <p:spPr bwMode="gray">
            <a:xfrm>
              <a:off x="11222335" y="2061895"/>
              <a:ext cx="1114539" cy="226591"/>
            </a:xfrm>
            <a:prstGeom prst="rect">
              <a:avLst/>
            </a:prstGeom>
            <a:noFill/>
          </p:spPr>
          <p:txBody>
            <a:bodyPr wrap="square" lIns="36000" tIns="36000" rIns="36000" bIns="36000" rtlCol="0" anchor="t">
              <a:spAutoFit/>
            </a:bodyPr>
            <a:lstStyle/>
            <a:p>
              <a:pPr marL="0" indent="0">
                <a:buNone/>
              </a:pPr>
              <a:r>
                <a:rPr lang="en-US" sz="1000"/>
                <a:t>High</a:t>
              </a:r>
            </a:p>
          </p:txBody>
        </p:sp>
      </p:grpSp>
      <p:sp>
        <p:nvSpPr>
          <p:cNvPr id="33" name="TextBox 32">
            <a:extLst>
              <a:ext uri="{FF2B5EF4-FFF2-40B4-BE49-F238E27FC236}">
                <a16:creationId xmlns:a16="http://schemas.microsoft.com/office/drawing/2014/main" id="{2CD1BE86-DF0E-0E0A-87D0-76DB49951DDC}"/>
              </a:ext>
            </a:extLst>
          </p:cNvPr>
          <p:cNvSpPr txBox="1"/>
          <p:nvPr/>
        </p:nvSpPr>
        <p:spPr bwMode="gray">
          <a:xfrm>
            <a:off x="1694426" y="5191620"/>
            <a:ext cx="2885728" cy="288147"/>
          </a:xfrm>
          <a:prstGeom prst="rect">
            <a:avLst/>
          </a:prstGeom>
          <a:noFill/>
        </p:spPr>
        <p:txBody>
          <a:bodyPr wrap="square" lIns="36000" tIns="36000" rIns="36000" bIns="36000" rtlCol="0" anchor="t">
            <a:spAutoFit/>
          </a:bodyPr>
          <a:lstStyle/>
          <a:p>
            <a:r>
              <a:rPr lang="en-US" sz="1400"/>
              <a:t>N/A</a:t>
            </a:r>
            <a:endParaRPr lang="en-US" sz="1400" b="1"/>
          </a:p>
        </p:txBody>
      </p:sp>
      <p:sp>
        <p:nvSpPr>
          <p:cNvPr id="34" name="TextBox 33">
            <a:extLst>
              <a:ext uri="{FF2B5EF4-FFF2-40B4-BE49-F238E27FC236}">
                <a16:creationId xmlns:a16="http://schemas.microsoft.com/office/drawing/2014/main" id="{17917775-0F52-09C7-0990-B341B085BD1C}"/>
              </a:ext>
            </a:extLst>
          </p:cNvPr>
          <p:cNvSpPr txBox="1"/>
          <p:nvPr/>
        </p:nvSpPr>
        <p:spPr bwMode="gray">
          <a:xfrm>
            <a:off x="8149291" y="4022579"/>
            <a:ext cx="2885728" cy="288147"/>
          </a:xfrm>
          <a:prstGeom prst="rect">
            <a:avLst/>
          </a:prstGeom>
          <a:noFill/>
        </p:spPr>
        <p:txBody>
          <a:bodyPr wrap="square" lIns="36000" tIns="36000" rIns="36000" bIns="36000" rtlCol="0" anchor="t">
            <a:spAutoFit/>
          </a:bodyPr>
          <a:lstStyle/>
          <a:p>
            <a:r>
              <a:rPr lang="en-US" sz="1400"/>
              <a:t>N/A</a:t>
            </a:r>
            <a:endParaRPr lang="en-US" sz="1400" b="1"/>
          </a:p>
        </p:txBody>
      </p:sp>
    </p:spTree>
    <p:extLst>
      <p:ext uri="{BB962C8B-B14F-4D97-AF65-F5344CB8AC3E}">
        <p14:creationId xmlns:p14="http://schemas.microsoft.com/office/powerpoint/2010/main" val="16899750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657136-870F-15F6-FB90-1A2821B698C1}"/>
            </a:ext>
          </a:extLst>
        </p:cNvPr>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6D4FAE08-75E9-EEE1-996D-62CCCF23427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4" progId="TCLayout.ActiveDocument.1">
                  <p:embed/>
                </p:oleObj>
              </mc:Choice>
              <mc:Fallback>
                <p:oleObj name="think-cell Slide" r:id="rId6" imgW="395" imgH="394" progId="TCLayout.ActiveDocument.1">
                  <p:embed/>
                  <p:pic>
                    <p:nvPicPr>
                      <p:cNvPr id="17" name="think-cell data - do not delete" hidden="1">
                        <a:extLst>
                          <a:ext uri="{FF2B5EF4-FFF2-40B4-BE49-F238E27FC236}">
                            <a16:creationId xmlns:a16="http://schemas.microsoft.com/office/drawing/2014/main" id="{6D4FAE08-75E9-EEE1-996D-62CCCF234278}"/>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8FA70B8-6BBD-8D0C-1D0F-1A32E284BFBB}"/>
              </a:ext>
            </a:extLst>
          </p:cNvPr>
          <p:cNvSpPr>
            <a:spLocks noGrp="1"/>
          </p:cNvSpPr>
          <p:nvPr>
            <p:ph type="title"/>
          </p:nvPr>
        </p:nvSpPr>
        <p:spPr>
          <a:xfrm>
            <a:off x="330200" y="523318"/>
            <a:ext cx="11531600" cy="882788"/>
          </a:xfrm>
        </p:spPr>
        <p:txBody>
          <a:bodyPr vert="horz">
            <a:noAutofit/>
          </a:bodyPr>
          <a:lstStyle/>
          <a:p>
            <a:r>
              <a:rPr lang="en-US"/>
              <a:t>While dominant today, NCX must resolve safety issues and improve battery lifespan to stay on top</a:t>
            </a:r>
            <a:endParaRPr lang="en-US">
              <a:cs typeface="Arial"/>
            </a:endParaRPr>
          </a:p>
        </p:txBody>
      </p:sp>
      <p:sp>
        <p:nvSpPr>
          <p:cNvPr id="27" name="Rectangle 26">
            <a:extLst>
              <a:ext uri="{FF2B5EF4-FFF2-40B4-BE49-F238E27FC236}">
                <a16:creationId xmlns:a16="http://schemas.microsoft.com/office/drawing/2014/main" id="{F630A595-0EA3-E007-3142-4F0E5CD9D132}"/>
              </a:ext>
            </a:extLst>
          </p:cNvPr>
          <p:cNvSpPr/>
          <p:nvPr/>
        </p:nvSpPr>
        <p:spPr bwMode="gray">
          <a:xfrm>
            <a:off x="329184" y="1794590"/>
            <a:ext cx="1344058" cy="1705787"/>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Technological advancements </a:t>
            </a:r>
            <a:r>
              <a:rPr lang="en-US" sz="1400" b="1" dirty="0">
                <a:solidFill>
                  <a:srgbClr val="000000"/>
                </a:solidFill>
                <a:latin typeface="Arial"/>
              </a:rPr>
              <a:t>r</a:t>
            </a:r>
            <a:r>
              <a:rPr kumimoji="0" lang="en-US" sz="1400" b="1" i="0" u="none" strike="noStrike" kern="1200" cap="none" spc="0" normalizeH="0" baseline="0" noProof="0" dirty="0" err="1">
                <a:ln>
                  <a:noFill/>
                </a:ln>
                <a:solidFill>
                  <a:srgbClr val="000000"/>
                </a:solidFill>
                <a:effectLst/>
                <a:uLnTx/>
                <a:uFillTx/>
                <a:latin typeface="Arial"/>
                <a:ea typeface="+mn-ea"/>
                <a:cs typeface="+mn-cs"/>
              </a:rPr>
              <a:t>equired</a:t>
            </a:r>
            <a:endParaRPr kumimoji="0" lang="en-US" sz="1400" b="1" i="0" u="none" strike="noStrike" kern="1200" cap="none" spc="0" normalizeH="0" baseline="0" noProof="0" dirty="0">
              <a:ln>
                <a:noFill/>
              </a:ln>
              <a:solidFill>
                <a:srgbClr val="000000"/>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1F4377A3-079D-6DCB-376C-3815C8D0E485}"/>
              </a:ext>
            </a:extLst>
          </p:cNvPr>
          <p:cNvSpPr/>
          <p:nvPr/>
        </p:nvSpPr>
        <p:spPr bwMode="gray">
          <a:xfrm>
            <a:off x="329184" y="3610623"/>
            <a:ext cx="1344058" cy="2247201"/>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Supply chain, including raw material</a:t>
            </a:r>
          </a:p>
        </p:txBody>
      </p:sp>
      <p:cxnSp>
        <p:nvCxnSpPr>
          <p:cNvPr id="30" name="Straight Connector 29">
            <a:extLst>
              <a:ext uri="{FF2B5EF4-FFF2-40B4-BE49-F238E27FC236}">
                <a16:creationId xmlns:a16="http://schemas.microsoft.com/office/drawing/2014/main" id="{D85C8171-5E2B-4A67-7619-C530784BFE57}"/>
              </a:ext>
            </a:extLst>
          </p:cNvPr>
          <p:cNvCxnSpPr>
            <a:cxnSpLocks/>
          </p:cNvCxnSpPr>
          <p:nvPr/>
        </p:nvCxnSpPr>
        <p:spPr bwMode="gray">
          <a:xfrm>
            <a:off x="329184" y="1737360"/>
            <a:ext cx="11612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3" name="Text Placeholder 10">
            <a:extLst>
              <a:ext uri="{FF2B5EF4-FFF2-40B4-BE49-F238E27FC236}">
                <a16:creationId xmlns:a16="http://schemas.microsoft.com/office/drawing/2014/main" id="{860A7B9B-14D8-7725-858D-06B496DD3A63}"/>
              </a:ext>
            </a:extLst>
          </p:cNvPr>
          <p:cNvSpPr>
            <a:spLocks noGrp="1"/>
          </p:cNvSpPr>
          <p:nvPr>
            <p:custDataLst>
              <p:tags r:id="rId2"/>
            </p:custDataLst>
          </p:nvPr>
        </p:nvSpPr>
        <p:spPr bwMode="auto">
          <a:xfrm>
            <a:off x="1810512" y="1462672"/>
            <a:ext cx="307078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Bottlenecks</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cxnSp>
        <p:nvCxnSpPr>
          <p:cNvPr id="44" name="Straight Connector 43">
            <a:extLst>
              <a:ext uri="{FF2B5EF4-FFF2-40B4-BE49-F238E27FC236}">
                <a16:creationId xmlns:a16="http://schemas.microsoft.com/office/drawing/2014/main" id="{6AB336CA-B02C-946D-B816-5027C8217157}"/>
              </a:ext>
            </a:extLst>
          </p:cNvPr>
          <p:cNvCxnSpPr>
            <a:cxnSpLocks/>
          </p:cNvCxnSpPr>
          <p:nvPr/>
        </p:nvCxnSpPr>
        <p:spPr bwMode="gray">
          <a:xfrm>
            <a:off x="329184" y="3546099"/>
            <a:ext cx="11612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6A31129-3CDE-C14E-E03A-660FAAE43D03}"/>
              </a:ext>
            </a:extLst>
          </p:cNvPr>
          <p:cNvCxnSpPr>
            <a:cxnSpLocks/>
          </p:cNvCxnSpPr>
          <p:nvPr/>
        </p:nvCxnSpPr>
        <p:spPr bwMode="gray">
          <a:xfrm>
            <a:off x="1828800" y="2822220"/>
            <a:ext cx="10113264" cy="0"/>
          </a:xfrm>
          <a:prstGeom prst="line">
            <a:avLst/>
          </a:prstGeom>
          <a:ln w="9525" cap="flat">
            <a:solidFill>
              <a:schemeClr val="tx1"/>
            </a:solidFill>
            <a:prstDash val="solid"/>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 name="Text Placeholder 10">
            <a:extLst>
              <a:ext uri="{FF2B5EF4-FFF2-40B4-BE49-F238E27FC236}">
                <a16:creationId xmlns:a16="http://schemas.microsoft.com/office/drawing/2014/main" id="{2CA827D1-D6F6-10A5-2329-B99F76099D97}"/>
              </a:ext>
            </a:extLst>
          </p:cNvPr>
          <p:cNvSpPr>
            <a:spLocks noGrp="1"/>
          </p:cNvSpPr>
          <p:nvPr>
            <p:custDataLst>
              <p:tags r:id="rId3"/>
            </p:custDataLst>
          </p:nvPr>
        </p:nvSpPr>
        <p:spPr bwMode="auto">
          <a:xfrm>
            <a:off x="6076950" y="1462672"/>
            <a:ext cx="4444805"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Potential solutions and level of difficulty</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sp>
        <p:nvSpPr>
          <p:cNvPr id="53" name="TextBox 52">
            <a:extLst>
              <a:ext uri="{FF2B5EF4-FFF2-40B4-BE49-F238E27FC236}">
                <a16:creationId xmlns:a16="http://schemas.microsoft.com/office/drawing/2014/main" id="{B6EC9C90-E157-6B62-6492-5B8072F5C940}"/>
              </a:ext>
            </a:extLst>
          </p:cNvPr>
          <p:cNvSpPr txBox="1"/>
          <p:nvPr/>
        </p:nvSpPr>
        <p:spPr bwMode="gray">
          <a:xfrm>
            <a:off x="1810512" y="2860299"/>
            <a:ext cx="4023360" cy="534368"/>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Lifespan: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NCM batteries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degrade fast, lasting just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800 to 2,000 cycles,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or </a:t>
            </a:r>
            <a:r>
              <a:rPr lang="en-US" altLang="ko-KR" sz="1000" b="1" dirty="0">
                <a:solidFill>
                  <a:srgbClr val="000000"/>
                </a:solidFill>
                <a:latin typeface="Arial"/>
              </a:rPr>
              <a:t>three</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to </a:t>
            </a:r>
            <a:r>
              <a:rPr lang="en-US" altLang="ko-KR" sz="1000" b="1" dirty="0">
                <a:solidFill>
                  <a:srgbClr val="000000"/>
                </a:solidFill>
                <a:latin typeface="Arial"/>
              </a:rPr>
              <a:t>four</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years. LFP batteries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are more durable, lasting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~3,000 cycles,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or </a:t>
            </a:r>
            <a:r>
              <a:rPr lang="en-US" altLang="ko-KR" sz="1000" b="1" dirty="0">
                <a:solidFill>
                  <a:srgbClr val="000000"/>
                </a:solidFill>
                <a:latin typeface="Arial"/>
              </a:rPr>
              <a:t>seven to eight</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years.</a:t>
            </a:r>
            <a:endParaRPr kumimoji="0" lang="en-US" altLang="ko-KR"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 name="TextBox 9">
            <a:extLst>
              <a:ext uri="{FF2B5EF4-FFF2-40B4-BE49-F238E27FC236}">
                <a16:creationId xmlns:a16="http://schemas.microsoft.com/office/drawing/2014/main" id="{1659C79B-8087-3BFE-1EB1-46E91673F958}"/>
              </a:ext>
            </a:extLst>
          </p:cNvPr>
          <p:cNvSpPr txBox="1"/>
          <p:nvPr/>
        </p:nvSpPr>
        <p:spPr bwMode="gray">
          <a:xfrm>
            <a:off x="5943600" y="2860299"/>
            <a:ext cx="5786648" cy="688256"/>
          </a:xfrm>
          <a:prstGeom prst="rect">
            <a:avLst/>
          </a:prstGeom>
          <a:noFill/>
        </p:spPr>
        <p:txBody>
          <a:bodyPr wrap="square" lIns="36000" tIns="36000" rIns="36000" bIns="36000" rtlCol="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A battery thermal management system</a:t>
            </a:r>
            <a:r>
              <a:rPr lang="en-US" altLang="ko-KR" sz="1000">
                <a:solidFill>
                  <a:srgbClr val="000000"/>
                </a:solidFill>
                <a:latin typeface="Arial"/>
              </a:rPr>
              <a:t>, along with </a:t>
            </a:r>
            <a:r>
              <a:rPr kumimoji="0" lang="en-US" altLang="ko-KR" sz="1000" b="1" i="0" u="none" strike="noStrike" kern="1200" cap="none" spc="0" normalizeH="0" baseline="0" noProof="0">
                <a:ln>
                  <a:noFill/>
                </a:ln>
                <a:solidFill>
                  <a:srgbClr val="000000"/>
                </a:solidFill>
                <a:effectLst/>
                <a:uLnTx/>
                <a:uFillTx/>
                <a:latin typeface="Arial"/>
                <a:ea typeface="+mn-ea"/>
                <a:cs typeface="+mn-cs"/>
              </a:rPr>
              <a:t>CAM improvements such as the introduction of a single crystalline structure, efficient current distribution</a:t>
            </a:r>
            <a:r>
              <a:rPr kumimoji="0" lang="en-US" altLang="ko-KR" sz="1000" b="0" i="0" u="none" strike="noStrike" kern="1200" cap="none" spc="0" normalizeH="0" baseline="0" noProof="0">
                <a:ln>
                  <a:noFill/>
                </a:ln>
                <a:solidFill>
                  <a:srgbClr val="000000"/>
                </a:solidFill>
                <a:effectLst/>
                <a:uLnTx/>
                <a:uFillTx/>
                <a:latin typeface="Arial"/>
                <a:ea typeface="+mn-ea"/>
                <a:cs typeface="+mn-cs"/>
              </a:rPr>
              <a:t>, and </a:t>
            </a:r>
            <a:r>
              <a:rPr kumimoji="0" lang="en-US" altLang="ko-KR" sz="1000" b="1" i="0" u="none" strike="noStrike" kern="1200" cap="none" spc="0" normalizeH="0" baseline="0" noProof="0">
                <a:ln>
                  <a:noFill/>
                </a:ln>
                <a:solidFill>
                  <a:srgbClr val="000000"/>
                </a:solidFill>
                <a:effectLst/>
                <a:uLnTx/>
                <a:uFillTx/>
                <a:latin typeface="Arial"/>
                <a:ea typeface="+mn-ea"/>
                <a:cs typeface="+mn-cs"/>
              </a:rPr>
              <a:t>optimal electrode configurations </a:t>
            </a:r>
            <a:r>
              <a:rPr kumimoji="0" lang="en-US" altLang="ko-KR" sz="1000" b="0" i="0" u="none" strike="noStrike" kern="1200" cap="none" spc="0" normalizeH="0" baseline="0" noProof="0">
                <a:ln>
                  <a:noFill/>
                </a:ln>
                <a:solidFill>
                  <a:srgbClr val="000000"/>
                </a:solidFill>
                <a:effectLst/>
                <a:uLnTx/>
                <a:uFillTx/>
                <a:latin typeface="Arial"/>
                <a:ea typeface="+mn-ea"/>
                <a:cs typeface="+mn-cs"/>
              </a:rPr>
              <a:t>can extend the battery’s lifecycle. However, </a:t>
            </a:r>
            <a:r>
              <a:rPr kumimoji="0" lang="en-US" altLang="ko-KR" sz="1000" b="1" i="0" u="none" strike="noStrike" kern="1200" cap="none" spc="0" normalizeH="0" baseline="0" noProof="0">
                <a:ln>
                  <a:noFill/>
                </a:ln>
                <a:solidFill>
                  <a:srgbClr val="000000"/>
                </a:solidFill>
                <a:effectLst/>
                <a:uLnTx/>
                <a:uFillTx/>
                <a:latin typeface="Arial"/>
                <a:ea typeface="+mn-ea"/>
                <a:cs typeface="+mn-cs"/>
              </a:rPr>
              <a:t>NCX's battery chemistry means its upper cycle threshold will typically be lower than for LFP.</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52" name="TextBox 51">
            <a:extLst>
              <a:ext uri="{FF2B5EF4-FFF2-40B4-BE49-F238E27FC236}">
                <a16:creationId xmlns:a16="http://schemas.microsoft.com/office/drawing/2014/main" id="{FB8202FA-89D7-D1A2-CB6B-4E841A7B87A6}"/>
              </a:ext>
            </a:extLst>
          </p:cNvPr>
          <p:cNvSpPr txBox="1"/>
          <p:nvPr/>
        </p:nvSpPr>
        <p:spPr bwMode="gray">
          <a:xfrm>
            <a:off x="1810512" y="1796434"/>
            <a:ext cx="4023360" cy="88061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Safety: </a:t>
            </a:r>
            <a:r>
              <a:rPr kumimoji="0" lang="en-US" sz="1050" b="0" i="0" u="none" strike="noStrike" kern="1200" cap="none" spc="0" normalizeH="0" baseline="0" noProof="0" dirty="0">
                <a:ln>
                  <a:noFill/>
                </a:ln>
                <a:solidFill>
                  <a:srgbClr val="000000"/>
                </a:solidFill>
                <a:effectLst/>
                <a:uLnTx/>
                <a:uFillTx/>
                <a:latin typeface="Arial"/>
                <a:ea typeface="+mn-ea"/>
                <a:cs typeface="+mn-cs"/>
              </a:rPr>
              <a:t>Physically damaged batteries or those with manufacturing defects are </a:t>
            </a:r>
            <a:r>
              <a:rPr kumimoji="0" lang="en-US" sz="1050" b="1" i="0" u="none" strike="noStrike" kern="1200" cap="none" spc="0" normalizeH="0" baseline="0" noProof="0" dirty="0">
                <a:ln>
                  <a:noFill/>
                </a:ln>
                <a:solidFill>
                  <a:srgbClr val="000000"/>
                </a:solidFill>
                <a:effectLst/>
                <a:uLnTx/>
                <a:uFillTx/>
                <a:latin typeface="Arial"/>
                <a:ea typeface="+mn-ea"/>
                <a:cs typeface="+mn-cs"/>
              </a:rPr>
              <a:t>more prone to thermal runaway</a:t>
            </a:r>
            <a:r>
              <a:rPr kumimoji="0" lang="en-US" sz="1050" b="0" i="0" u="none" strike="noStrike" kern="1200" cap="none" spc="0" normalizeH="0" baseline="0" noProof="0" dirty="0">
                <a:ln>
                  <a:noFill/>
                </a:ln>
                <a:solidFill>
                  <a:srgbClr val="000000"/>
                </a:solidFill>
                <a:effectLst/>
                <a:uLnTx/>
                <a:uFillTx/>
                <a:latin typeface="Arial"/>
                <a:ea typeface="+mn-ea"/>
                <a:cs typeface="+mn-cs"/>
              </a:rPr>
              <a:t>, with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six recalls in the past three years (e.g., Chevrolet Bolt).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 release of oxygen from the nickel-cobalt mixture during an internal short circuit can increase heat and raise safety issues.</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sp>
        <p:nvSpPr>
          <p:cNvPr id="65" name="TextBox 64">
            <a:extLst>
              <a:ext uri="{FF2B5EF4-FFF2-40B4-BE49-F238E27FC236}">
                <a16:creationId xmlns:a16="http://schemas.microsoft.com/office/drawing/2014/main" id="{7940B363-8ABA-4606-8E5F-798FEA289E08}"/>
              </a:ext>
            </a:extLst>
          </p:cNvPr>
          <p:cNvSpPr txBox="1"/>
          <p:nvPr/>
        </p:nvSpPr>
        <p:spPr bwMode="gray">
          <a:xfrm>
            <a:off x="5943600" y="1800359"/>
            <a:ext cx="5786648" cy="996033"/>
          </a:xfrm>
          <a:prstGeom prst="rect">
            <a:avLst/>
          </a:prstGeom>
          <a:noFill/>
        </p:spPr>
        <p:txBody>
          <a:bodyPr wrap="square" lIns="36000" tIns="36000" rIns="36000" bIns="36000" rtlCol="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Battery enhancement options include additives to active materials, improvements in separators, and external measures such as </a:t>
            </a:r>
            <a:r>
              <a:rPr lang="en-US" altLang="ko-KR" sz="1000" b="1" dirty="0">
                <a:solidFill>
                  <a:srgbClr val="000000"/>
                </a:solidFill>
                <a:latin typeface="Arial"/>
              </a:rPr>
              <a:t>b</a:t>
            </a:r>
            <a:r>
              <a:rPr kumimoji="0" lang="en-US" altLang="ko-KR" sz="1000" b="1" i="0" u="none" strike="noStrike" kern="1200" cap="none" spc="0" normalizeH="0" baseline="0" noProof="0" dirty="0" err="1">
                <a:ln>
                  <a:noFill/>
                </a:ln>
                <a:solidFill>
                  <a:srgbClr val="000000"/>
                </a:solidFill>
                <a:effectLst/>
                <a:uLnTx/>
                <a:uFillTx/>
                <a:latin typeface="Arial"/>
                <a:ea typeface="+mn-ea"/>
                <a:cs typeface="+mn-cs"/>
              </a:rPr>
              <a:t>attery</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a:t>
            </a:r>
            <a:r>
              <a:rPr lang="en-US" altLang="ko-KR" sz="1000" b="1" dirty="0">
                <a:solidFill>
                  <a:srgbClr val="000000"/>
                </a:solidFill>
                <a:latin typeface="Arial"/>
              </a:rPr>
              <a:t>m</a:t>
            </a:r>
            <a:r>
              <a:rPr kumimoji="0" lang="en-US" altLang="ko-KR" sz="1000" b="1" i="0" u="none" strike="noStrike" kern="1200" cap="none" spc="0" normalizeH="0" baseline="0" noProof="0" dirty="0" err="1">
                <a:ln>
                  <a:noFill/>
                </a:ln>
                <a:solidFill>
                  <a:srgbClr val="000000"/>
                </a:solidFill>
                <a:effectLst/>
                <a:uLnTx/>
                <a:uFillTx/>
                <a:latin typeface="Arial"/>
                <a:ea typeface="+mn-ea"/>
                <a:cs typeface="+mn-cs"/>
              </a:rPr>
              <a:t>anagement</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a:t>
            </a:r>
            <a:r>
              <a:rPr lang="en-US" altLang="ko-KR" sz="1000" b="1" dirty="0">
                <a:solidFill>
                  <a:srgbClr val="000000"/>
                </a:solidFill>
                <a:latin typeface="Arial"/>
              </a:rPr>
              <a:t>s</a:t>
            </a:r>
            <a:r>
              <a:rPr kumimoji="0" lang="en-US" altLang="ko-KR" sz="1000" b="1" i="0" u="none" strike="noStrike" kern="1200" cap="none" spc="0" normalizeH="0" baseline="0" noProof="0" dirty="0" err="1">
                <a:ln>
                  <a:noFill/>
                </a:ln>
                <a:solidFill>
                  <a:srgbClr val="000000"/>
                </a:solidFill>
                <a:effectLst/>
                <a:uLnTx/>
                <a:uFillTx/>
                <a:latin typeface="Arial"/>
                <a:ea typeface="+mn-ea"/>
                <a:cs typeface="+mn-cs"/>
              </a:rPr>
              <a:t>ystems</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cooling, and cell balancing.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However, they tend to come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at the expense of energy density, power, and charging time.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Solid-state batteries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could provide better stability without losing the advantages of NCM.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Reducing nickel content and increasing manganese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could also help prevent NCM thermal runaway.</a:t>
            </a:r>
            <a:endParaRPr kumimoji="0" lang="en-US" altLang="ko-KR" sz="10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 name="Oval 10">
            <a:extLst>
              <a:ext uri="{FF2B5EF4-FFF2-40B4-BE49-F238E27FC236}">
                <a16:creationId xmlns:a16="http://schemas.microsoft.com/office/drawing/2014/main" id="{F77E672D-727E-28F5-1FB3-150BD2391ADF}"/>
              </a:ext>
            </a:extLst>
          </p:cNvPr>
          <p:cNvSpPr/>
          <p:nvPr/>
        </p:nvSpPr>
        <p:spPr bwMode="gray">
          <a:xfrm>
            <a:off x="1344093" y="3163743"/>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000000"/>
                </a:solidFill>
                <a:effectLst/>
                <a:uLnTx/>
                <a:uFillTx/>
                <a:latin typeface="Arial"/>
                <a:ea typeface="+mn-ea"/>
                <a:cs typeface="+mn-cs"/>
              </a:rPr>
              <a:t>M</a:t>
            </a:r>
          </a:p>
        </p:txBody>
      </p:sp>
      <p:sp>
        <p:nvSpPr>
          <p:cNvPr id="56" name="TextBox 55">
            <a:extLst>
              <a:ext uri="{FF2B5EF4-FFF2-40B4-BE49-F238E27FC236}">
                <a16:creationId xmlns:a16="http://schemas.microsoft.com/office/drawing/2014/main" id="{C64CB2D6-A16C-37F7-93DD-609CA19A6450}"/>
              </a:ext>
            </a:extLst>
          </p:cNvPr>
          <p:cNvSpPr txBox="1"/>
          <p:nvPr/>
        </p:nvSpPr>
        <p:spPr bwMode="gray">
          <a:xfrm>
            <a:off x="1810512" y="3604346"/>
            <a:ext cx="4023360" cy="84214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Nickel (Ni) and cobalt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Co)</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 are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relatively scarce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and production is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geographically concentrated,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leading to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high prices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and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high price volatility.</a:t>
            </a:r>
            <a:endParaRPr kumimoji="0" lang="en-US" altLang="ko-KR" sz="1000" b="1" i="0" u="none" strike="noStrike" kern="1200" cap="none" spc="0" normalizeH="0" baseline="0" noProof="0" dirty="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Ni and Co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prices doubled from 2021 to mid-2023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in the wake of the Russia-Ukraine War and due to increased demand for E</a:t>
            </a:r>
            <a:r>
              <a:rPr lang="en-US" altLang="ko-KR" sz="1000" dirty="0">
                <a:solidFill>
                  <a:srgbClr val="000000"/>
                </a:solidFill>
                <a:latin typeface="Arial"/>
              </a:rPr>
              <a:t>V</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s.</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TextBox 61">
            <a:extLst>
              <a:ext uri="{FF2B5EF4-FFF2-40B4-BE49-F238E27FC236}">
                <a16:creationId xmlns:a16="http://schemas.microsoft.com/office/drawing/2014/main" id="{D90D2D5C-B5F2-7DB8-4C73-1CA26A8C68A8}"/>
              </a:ext>
            </a:extLst>
          </p:cNvPr>
          <p:cNvSpPr txBox="1"/>
          <p:nvPr/>
        </p:nvSpPr>
        <p:spPr bwMode="gray">
          <a:xfrm>
            <a:off x="5943600" y="3613004"/>
            <a:ext cx="5786648" cy="996033"/>
          </a:xfrm>
          <a:prstGeom prst="rect">
            <a:avLst/>
          </a:prstGeom>
          <a:noFill/>
        </p:spPr>
        <p:txBody>
          <a:bodyPr wrap="square" lIns="36000" tIns="36000" rIns="36000" bIns="36000" rtlCol="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Battery chemistry advancements like cobalt-free batteries</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 (in which cobalt is replaced with nickel for higher performance and manganese for lower cost) and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recycling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will significantly mitigate long-term supply risk, but it could be hard to avoid a shortage in cobalt supply through at least 2028 or potentially through 2033</a:t>
            </a:r>
            <a:endParaRPr kumimoji="0" lang="en-US" altLang="ko-KR" sz="1000" b="0" i="0" u="none" strike="noStrike" kern="1200" cap="none" spc="0" normalizeH="0" baseline="0" noProof="0" dirty="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Supply chain diversification</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 will also be important. Australia, which has all four key elements for NCX battery production, could be an alternative source of raw materials.</a:t>
            </a:r>
          </a:p>
        </p:txBody>
      </p:sp>
      <p:sp>
        <p:nvSpPr>
          <p:cNvPr id="67" name="TextBox 66">
            <a:extLst>
              <a:ext uri="{FF2B5EF4-FFF2-40B4-BE49-F238E27FC236}">
                <a16:creationId xmlns:a16="http://schemas.microsoft.com/office/drawing/2014/main" id="{E9A8FB6E-B602-C41C-66DF-A9EDA98F26A8}"/>
              </a:ext>
            </a:extLst>
          </p:cNvPr>
          <p:cNvSpPr txBox="1"/>
          <p:nvPr/>
        </p:nvSpPr>
        <p:spPr bwMode="gray">
          <a:xfrm>
            <a:off x="5943600" y="4707903"/>
            <a:ext cx="5613912" cy="1149921"/>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More sustainable practices include: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Efforts led by international organizations (e.g., IMF) and industry leaders (e.g., BASF) to formalize the cobalt supply chain</a:t>
            </a:r>
            <a:r>
              <a:rPr kumimoji="0" lang="en-US" altLang="ko-KR" sz="1000" b="0" i="0" u="none" strike="noStrike" kern="1200" cap="none" spc="0" normalizeH="0" baseline="0" noProof="0">
                <a:ln>
                  <a:noFill/>
                </a:ln>
                <a:solidFill>
                  <a:srgbClr val="000000"/>
                </a:solidFill>
                <a:effectLst/>
                <a:uLnTx/>
                <a:uFillTx/>
                <a:latin typeface="Arial"/>
                <a:ea typeface="+mn-ea"/>
                <a:cs typeface="+mn-cs"/>
              </a:rPr>
              <a:t>, including introducing common standards and metrics, implementing a monitoring or assessment process, and promoting knowledge sharing. </a:t>
            </a:r>
            <a:endParaRPr kumimoji="0" lang="en-US" altLang="ko-KR" sz="1000" b="1"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High-pressure acid leaching </a:t>
            </a:r>
            <a:r>
              <a:rPr kumimoji="0" lang="en-US" altLang="ko-KR" sz="1000" b="0" i="0" u="none" strike="noStrike" kern="1200" cap="none" spc="0" normalizeH="0" baseline="0" noProof="0">
                <a:ln>
                  <a:noFill/>
                </a:ln>
                <a:solidFill>
                  <a:srgbClr val="000000"/>
                </a:solidFill>
                <a:effectLst/>
                <a:uLnTx/>
                <a:uFillTx/>
                <a:latin typeface="Arial"/>
                <a:ea typeface="+mn-ea"/>
                <a:cs typeface="+mn-cs"/>
              </a:rPr>
              <a:t>can offer a less energy-intensive extraction technique for nickel. </a:t>
            </a:r>
            <a:r>
              <a:rPr kumimoji="0" lang="en-US" altLang="ko-KR" sz="1000" b="1" i="0" u="none" strike="noStrike" kern="1200" cap="none" spc="0" normalizeH="0" baseline="0" noProof="0">
                <a:ln>
                  <a:noFill/>
                </a:ln>
                <a:solidFill>
                  <a:srgbClr val="000000"/>
                </a:solidFill>
                <a:effectLst/>
                <a:uLnTx/>
                <a:uFillTx/>
                <a:latin typeface="Arial"/>
                <a:ea typeface="+mn-ea"/>
                <a:cs typeface="+mn-cs"/>
              </a:rPr>
              <a:t>Bioleaching </a:t>
            </a:r>
            <a:r>
              <a:rPr kumimoji="0" lang="en-US" altLang="ko-KR" sz="1000" b="0" i="0" u="none" strike="noStrike" kern="1200" cap="none" spc="0" normalizeH="0" baseline="0" noProof="0">
                <a:ln>
                  <a:noFill/>
                </a:ln>
                <a:solidFill>
                  <a:srgbClr val="000000"/>
                </a:solidFill>
                <a:effectLst/>
                <a:uLnTx/>
                <a:uFillTx/>
                <a:latin typeface="Arial"/>
                <a:ea typeface="+mn-ea"/>
                <a:cs typeface="+mn-cs"/>
              </a:rPr>
              <a:t>employs microorganisms to extract metals from ore or e-waste, offering an easier method to process ore, without relying on high temperatures.</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68" name="TextBox 67">
            <a:extLst>
              <a:ext uri="{FF2B5EF4-FFF2-40B4-BE49-F238E27FC236}">
                <a16:creationId xmlns:a16="http://schemas.microsoft.com/office/drawing/2014/main" id="{4EA580A9-E18C-23E1-9015-0C2FEE84093C}"/>
              </a:ext>
            </a:extLst>
          </p:cNvPr>
          <p:cNvSpPr txBox="1"/>
          <p:nvPr/>
        </p:nvSpPr>
        <p:spPr bwMode="gray">
          <a:xfrm>
            <a:off x="1810512" y="4707903"/>
            <a:ext cx="4114800" cy="1203782"/>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Sourcing of Ni and Co can be controversial: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The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Democratic Republic of Congo</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produces &gt;70% of the world's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cobalt</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and possesses ~50% of the world’s reserve, but mining utilizes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child labor</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and Congo faces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political instability. </a:t>
            </a:r>
            <a:endParaRPr kumimoji="0" lang="en-US" altLang="ko-KR" sz="1050" b="1" i="0" u="none" strike="noStrike" kern="1200" cap="none" spc="0" normalizeH="0" baseline="0" noProof="0" dirty="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Nickel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mining involves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significant environmental damage,</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including water pollution and energy-intensive smelting processes with high GHG emissions.</a:t>
            </a:r>
            <a:endParaRPr kumimoji="0" lang="en-US" altLang="ko-KR" sz="1050" b="0" i="0" u="none" strike="noStrike" kern="1200" cap="none" spc="0" normalizeH="0" baseline="0" noProof="0" dirty="0">
              <a:ln>
                <a:noFill/>
              </a:ln>
              <a:solidFill>
                <a:srgbClr val="000000"/>
              </a:solidFill>
              <a:effectLst/>
              <a:uLnTx/>
              <a:uFillTx/>
              <a:latin typeface="Arial"/>
              <a:ea typeface="+mn-ea"/>
              <a:cs typeface="Arial"/>
            </a:endParaRPr>
          </a:p>
        </p:txBody>
      </p:sp>
      <p:cxnSp>
        <p:nvCxnSpPr>
          <p:cNvPr id="69" name="Straight Connector 68">
            <a:extLst>
              <a:ext uri="{FF2B5EF4-FFF2-40B4-BE49-F238E27FC236}">
                <a16:creationId xmlns:a16="http://schemas.microsoft.com/office/drawing/2014/main" id="{7CF73901-D556-D3B4-7BA2-4F291A0835FC}"/>
              </a:ext>
            </a:extLst>
          </p:cNvPr>
          <p:cNvCxnSpPr>
            <a:cxnSpLocks/>
          </p:cNvCxnSpPr>
          <p:nvPr/>
        </p:nvCxnSpPr>
        <p:spPr bwMode="gray">
          <a:xfrm>
            <a:off x="1828799" y="4707903"/>
            <a:ext cx="1011326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D70BC3C3-4027-C690-9209-BE0E7B9337E3}"/>
              </a:ext>
            </a:extLst>
          </p:cNvPr>
          <p:cNvSpPr/>
          <p:nvPr/>
        </p:nvSpPr>
        <p:spPr bwMode="gray">
          <a:xfrm>
            <a:off x="1344093" y="5536000"/>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M</a:t>
            </a:r>
          </a:p>
        </p:txBody>
      </p:sp>
      <p:sp>
        <p:nvSpPr>
          <p:cNvPr id="4" name="btfpNotesBox962619">
            <a:extLst>
              <a:ext uri="{FF2B5EF4-FFF2-40B4-BE49-F238E27FC236}">
                <a16:creationId xmlns:a16="http://schemas.microsoft.com/office/drawing/2014/main" id="{EB5229B1-DDDE-E2B2-39A5-0CB2FBCB427E}"/>
              </a:ext>
            </a:extLst>
          </p:cNvPr>
          <p:cNvSpPr txBox="1"/>
          <p:nvPr>
            <p:custDataLst>
              <p:tags r:id="rId4"/>
            </p:custDataLst>
          </p:nvPr>
        </p:nvSpPr>
        <p:spPr bwMode="gray">
          <a:xfrm>
            <a:off x="330199" y="6291072"/>
            <a:ext cx="9193590" cy="492443"/>
          </a:xfrm>
          <a:prstGeom prst="rect">
            <a:avLst/>
          </a:prstGeom>
          <a:noFill/>
        </p:spPr>
        <p:txBody>
          <a:bodyPr vert="horz" wrap="square" lIns="0" tIns="0" rIns="0" bIns="0" rtlCol="0" anchor="b">
            <a:spAutoFit/>
          </a:bodyPr>
          <a:lstStyle/>
          <a:p>
            <a:r>
              <a:rPr lang="en-US" sz="800" dirty="0">
                <a:solidFill>
                  <a:srgbClr val="000000"/>
                </a:solidFill>
              </a:rPr>
              <a:t>Sources: </a:t>
            </a:r>
            <a:r>
              <a:rPr lang="en-US" altLang="ko-KR" sz="800" dirty="0">
                <a:solidFill>
                  <a:srgbClr val="000000"/>
                </a:solidFill>
                <a:hlinkClick r:id="rId8"/>
              </a:rPr>
              <a:t>Nature, Material demand for lithium-based batteries</a:t>
            </a:r>
            <a:r>
              <a:rPr lang="en-US" altLang="ko-KR" sz="800" dirty="0">
                <a:solidFill>
                  <a:srgbClr val="000000"/>
                </a:solidFill>
              </a:rPr>
              <a:t> (2020);</a:t>
            </a:r>
            <a:r>
              <a:rPr lang="en-US" sz="800" dirty="0">
                <a:solidFill>
                  <a:srgbClr val="000000"/>
                </a:solidFill>
              </a:rPr>
              <a:t> </a:t>
            </a:r>
            <a:r>
              <a:rPr lang="en-US" sz="800" dirty="0">
                <a:solidFill>
                  <a:srgbClr val="000000"/>
                </a:solidFill>
                <a:hlinkClick r:id="rId9">
                  <a:extLst>
                    <a:ext uri="{A12FA001-AC4F-418D-AE19-62706E023703}">
                      <ahyp:hlinkClr xmlns:ahyp="http://schemas.microsoft.com/office/drawing/2018/hyperlinkcolor" val="tx"/>
                    </a:ext>
                  </a:extLst>
                </a:hlinkClick>
              </a:rPr>
              <a:t>S&amp;P Global, Lithium-ion battery capacity</a:t>
            </a:r>
            <a:r>
              <a:rPr lang="en-US" sz="800" dirty="0">
                <a:solidFill>
                  <a:srgbClr val="000000"/>
                </a:solidFill>
              </a:rPr>
              <a:t> (2023); </a:t>
            </a:r>
            <a:r>
              <a:rPr lang="en-US" sz="800" dirty="0">
                <a:solidFill>
                  <a:srgbClr val="000000"/>
                </a:solidFill>
                <a:hlinkClick r:id="rId10">
                  <a:extLst>
                    <a:ext uri="{A12FA001-AC4F-418D-AE19-62706E023703}">
                      <ahyp:hlinkClr xmlns:ahyp="http://schemas.microsoft.com/office/drawing/2018/hyperlinkcolor" val="tx"/>
                    </a:ext>
                  </a:extLst>
                </a:hlinkClick>
              </a:rPr>
              <a:t>S&amp;P Global, </a:t>
            </a:r>
            <a:r>
              <a:rPr lang="en-US" sz="800" dirty="0">
                <a:solidFill>
                  <a:srgbClr val="000000"/>
                </a:solidFill>
                <a:hlinkClick r:id="rId10"/>
              </a:rPr>
              <a:t>Lower lithium </a:t>
            </a:r>
            <a:r>
              <a:rPr lang="en-US" sz="800" dirty="0">
                <a:solidFill>
                  <a:srgbClr val="000000"/>
                </a:solidFill>
                <a:hlinkClick r:id="rId10">
                  <a:extLst>
                    <a:ext uri="{A12FA001-AC4F-418D-AE19-62706E023703}">
                      <ahyp:hlinkClr xmlns:ahyp="http://schemas.microsoft.com/office/drawing/2018/hyperlinkcolor" val="tx"/>
                    </a:ext>
                  </a:extLst>
                </a:hlinkClick>
              </a:rPr>
              <a:t>prices</a:t>
            </a:r>
            <a:r>
              <a:rPr lang="en-US" sz="800" dirty="0">
                <a:solidFill>
                  <a:srgbClr val="000000"/>
                </a:solidFill>
              </a:rPr>
              <a:t> (2024); </a:t>
            </a:r>
            <a:r>
              <a:rPr lang="en-US" sz="800" dirty="0">
                <a:solidFill>
                  <a:srgbClr val="000000"/>
                </a:solidFill>
                <a:hlinkClick r:id="rId11">
                  <a:extLst>
                    <a:ext uri="{A12FA001-AC4F-418D-AE19-62706E023703}">
                      <ahyp:hlinkClr xmlns:ahyp="http://schemas.microsoft.com/office/drawing/2018/hyperlinkcolor" val="tx"/>
                    </a:ext>
                  </a:extLst>
                </a:hlinkClick>
              </a:rPr>
              <a:t>Argus</a:t>
            </a:r>
            <a:r>
              <a:rPr lang="en-US" sz="800" dirty="0">
                <a:solidFill>
                  <a:srgbClr val="000000"/>
                </a:solidFill>
                <a:hlinkClick r:id="rId11"/>
              </a:rPr>
              <a:t>, NMC to LFP </a:t>
            </a:r>
            <a:r>
              <a:rPr lang="en-US" sz="800" dirty="0">
                <a:solidFill>
                  <a:srgbClr val="000000"/>
                </a:solidFill>
                <a:hlinkClick r:id="rId11">
                  <a:extLst>
                    <a:ext uri="{A12FA001-AC4F-418D-AE19-62706E023703}">
                      <ahyp:hlinkClr xmlns:ahyp="http://schemas.microsoft.com/office/drawing/2018/hyperlinkcolor" val="tx"/>
                    </a:ext>
                  </a:extLst>
                </a:hlinkClick>
              </a:rPr>
              <a:t>transition</a:t>
            </a:r>
            <a:r>
              <a:rPr lang="en-US" sz="800" dirty="0">
                <a:solidFill>
                  <a:srgbClr val="000000"/>
                </a:solidFill>
              </a:rPr>
              <a:t> (2023); </a:t>
            </a:r>
            <a:r>
              <a:rPr lang="en-US" sz="800" dirty="0">
                <a:solidFill>
                  <a:srgbClr val="000000"/>
                </a:solidFill>
                <a:hlinkClick r:id="rId12"/>
              </a:rPr>
              <a:t>Forbes, Lithium Iron Phosphate</a:t>
            </a:r>
            <a:r>
              <a:rPr lang="en-US" sz="800" dirty="0">
                <a:solidFill>
                  <a:srgbClr val="000000"/>
                </a:solidFill>
              </a:rPr>
              <a:t> (2023); </a:t>
            </a:r>
            <a:r>
              <a:rPr lang="en-US" sz="800" dirty="0">
                <a:solidFill>
                  <a:srgbClr val="000000"/>
                </a:solidFill>
                <a:hlinkClick r:id="rId13"/>
              </a:rPr>
              <a:t>Journal of Energy Storage, Deploying lithium sulfur batteries</a:t>
            </a:r>
            <a:r>
              <a:rPr lang="en-US" sz="800" dirty="0">
                <a:solidFill>
                  <a:srgbClr val="000000"/>
                </a:solidFill>
              </a:rPr>
              <a:t> (2023); </a:t>
            </a:r>
            <a:r>
              <a:rPr lang="en-US" sz="800" dirty="0">
                <a:solidFill>
                  <a:srgbClr val="000000"/>
                </a:solidFill>
                <a:hlinkClick r:id="rId14"/>
              </a:rPr>
              <a:t>IEF, Nickel</a:t>
            </a:r>
            <a:r>
              <a:rPr lang="en-US" sz="800" dirty="0">
                <a:solidFill>
                  <a:srgbClr val="000000"/>
                </a:solidFill>
              </a:rPr>
              <a:t> (2024); </a:t>
            </a:r>
            <a:r>
              <a:rPr lang="en-US" sz="800" dirty="0">
                <a:solidFill>
                  <a:srgbClr val="000000"/>
                </a:solidFill>
                <a:hlinkClick r:id="rId15"/>
              </a:rPr>
              <a:t>Nature, Battery technology and recycling</a:t>
            </a:r>
            <a:r>
              <a:rPr lang="en-US" sz="800" dirty="0">
                <a:solidFill>
                  <a:srgbClr val="000000"/>
                </a:solidFill>
              </a:rPr>
              <a:t> (2022); </a:t>
            </a:r>
            <a:r>
              <a:rPr lang="en-US" sz="800" dirty="0">
                <a:solidFill>
                  <a:srgbClr val="000000"/>
                </a:solidFill>
                <a:hlinkClick r:id="rId16"/>
              </a:rPr>
              <a:t>Journal </a:t>
            </a:r>
            <a:r>
              <a:rPr lang="en-US" sz="800" dirty="0">
                <a:solidFill>
                  <a:srgbClr val="000000"/>
                </a:solidFill>
                <a:hlinkClick r:id="rId16">
                  <a:extLst>
                    <a:ext uri="{A12FA001-AC4F-418D-AE19-62706E023703}">
                      <ahyp:hlinkClr xmlns:ahyp="http://schemas.microsoft.com/office/drawing/2018/hyperlinkcolor" val="tx"/>
                    </a:ext>
                  </a:extLst>
                </a:hlinkClick>
              </a:rPr>
              <a:t>of </a:t>
            </a:r>
            <a:r>
              <a:rPr lang="en-US" sz="800" dirty="0">
                <a:solidFill>
                  <a:srgbClr val="000000"/>
                </a:solidFill>
                <a:hlinkClick r:id="rId16"/>
              </a:rPr>
              <a:t>Energy Chemistry, Lithium-ion </a:t>
            </a:r>
            <a:r>
              <a:rPr lang="en-US" sz="800" dirty="0">
                <a:solidFill>
                  <a:srgbClr val="000000"/>
                </a:solidFill>
                <a:hlinkClick r:id="rId16">
                  <a:extLst>
                    <a:ext uri="{A12FA001-AC4F-418D-AE19-62706E023703}">
                      <ahyp:hlinkClr xmlns:ahyp="http://schemas.microsoft.com/office/drawing/2018/hyperlinkcolor" val="tx"/>
                    </a:ext>
                  </a:extLst>
                </a:hlinkClick>
              </a:rPr>
              <a:t>battery safety concerns</a:t>
            </a:r>
            <a:r>
              <a:rPr lang="en-US" sz="800" dirty="0">
                <a:solidFill>
                  <a:srgbClr val="000000"/>
                </a:solidFill>
              </a:rPr>
              <a:t> (2021); </a:t>
            </a:r>
            <a:r>
              <a:rPr lang="en-US" sz="800" dirty="0">
                <a:solidFill>
                  <a:srgbClr val="000000"/>
                </a:solidFill>
                <a:hlinkClick r:id="rId17"/>
              </a:rPr>
              <a:t>WEF, Making Mining Safe and Fair</a:t>
            </a:r>
            <a:r>
              <a:rPr lang="en-US" sz="800" dirty="0">
                <a:solidFill>
                  <a:srgbClr val="000000"/>
                </a:solidFill>
              </a:rPr>
              <a:t> (2020); </a:t>
            </a:r>
            <a:r>
              <a:rPr lang="en-US" sz="800" dirty="0">
                <a:solidFill>
                  <a:srgbClr val="000000"/>
                </a:solidFill>
                <a:hlinkClick r:id="rId18"/>
              </a:rPr>
              <a:t>Frontiers in Batteries and Electrochemistry</a:t>
            </a:r>
            <a:r>
              <a:rPr lang="en-US" sz="800" dirty="0">
                <a:solidFill>
                  <a:srgbClr val="000000"/>
                </a:solidFill>
              </a:rPr>
              <a:t> (2024).</a:t>
            </a:r>
            <a:endParaRPr lang="en-US"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9"/>
              </a:rPr>
              <a:t>Gernot Wagner</a:t>
            </a:r>
            <a:r>
              <a:rPr lang="en-US" sz="800" dirty="0">
                <a:solidFill>
                  <a:srgbClr val="000000"/>
                </a:solidFill>
              </a:rPr>
              <a:t>. </a:t>
            </a:r>
            <a:r>
              <a:rPr lang="en-US" sz="800" dirty="0">
                <a:solidFill>
                  <a:srgbClr val="000000"/>
                </a:solidFill>
                <a:hlinkClick r:id="rId2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1"/>
              </a:rPr>
              <a:t>Storing Energy</a:t>
            </a:r>
            <a:r>
              <a:rPr lang="en-US" sz="800" dirty="0">
                <a:solidFill>
                  <a:srgbClr val="000000"/>
                </a:solidFill>
              </a:rPr>
              <a:t>” (4 March 2025).</a:t>
            </a:r>
            <a:endParaRPr lang="en-US" sz="800" dirty="0">
              <a:solidFill>
                <a:srgbClr val="000000"/>
              </a:solidFill>
              <a:cs typeface="Arial"/>
            </a:endParaRPr>
          </a:p>
        </p:txBody>
      </p:sp>
    </p:spTree>
    <p:extLst>
      <p:ext uri="{BB962C8B-B14F-4D97-AF65-F5344CB8AC3E}">
        <p14:creationId xmlns:p14="http://schemas.microsoft.com/office/powerpoint/2010/main" val="174198157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235921-77EF-8237-136E-DB020DF364D7}"/>
            </a:ext>
          </a:extLst>
        </p:cNvPr>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D5B58F54-A6E2-64CD-3DB3-685C8D7555E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95" imgH="394" progId="TCLayout.ActiveDocument.1">
                  <p:embed/>
                </p:oleObj>
              </mc:Choice>
              <mc:Fallback>
                <p:oleObj name="think-cell Slide" r:id="rId7" imgW="395" imgH="394" progId="TCLayout.ActiveDocument.1">
                  <p:embed/>
                  <p:pic>
                    <p:nvPicPr>
                      <p:cNvPr id="17" name="think-cell data - do not delete" hidden="1">
                        <a:extLst>
                          <a:ext uri="{FF2B5EF4-FFF2-40B4-BE49-F238E27FC236}">
                            <a16:creationId xmlns:a16="http://schemas.microsoft.com/office/drawing/2014/main" id="{D5B58F54-A6E2-64CD-3DB3-685C8D7555E9}"/>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cxnSp>
        <p:nvCxnSpPr>
          <p:cNvPr id="44" name="Straight Connector 43">
            <a:extLst>
              <a:ext uri="{FF2B5EF4-FFF2-40B4-BE49-F238E27FC236}">
                <a16:creationId xmlns:a16="http://schemas.microsoft.com/office/drawing/2014/main" id="{BA8F459A-127A-CDC7-886D-6DD4690F1DDC}"/>
              </a:ext>
            </a:extLst>
          </p:cNvPr>
          <p:cNvCxnSpPr>
            <a:cxnSpLocks/>
          </p:cNvCxnSpPr>
          <p:nvPr/>
        </p:nvCxnSpPr>
        <p:spPr bwMode="gray">
          <a:xfrm>
            <a:off x="329184" y="3722961"/>
            <a:ext cx="11612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 name="btfpCallout843070">
            <a:extLst>
              <a:ext uri="{FF2B5EF4-FFF2-40B4-BE49-F238E27FC236}">
                <a16:creationId xmlns:a16="http://schemas.microsoft.com/office/drawing/2014/main" id="{BAC87A76-6745-8C4F-D13C-EA3A437E8080}"/>
              </a:ext>
            </a:extLst>
          </p:cNvPr>
          <p:cNvSpPr/>
          <p:nvPr/>
        </p:nvSpPr>
        <p:spPr bwMode="gray">
          <a:xfrm>
            <a:off x="1920241" y="2515755"/>
            <a:ext cx="2789982" cy="1106024"/>
          </a:xfrm>
          <a:prstGeom prst="wedgeRectCallout">
            <a:avLst>
              <a:gd name="adj1" fmla="val -44349"/>
              <a:gd name="adj2" fmla="val 63094"/>
            </a:avLst>
          </a:prstGeom>
          <a:solidFill>
            <a:srgbClr val="FFFFFF"/>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D0227C"/>
              </a:solidFill>
              <a:effectLst/>
              <a:uLnTx/>
              <a:uFillTx/>
              <a:latin typeface="Arial"/>
              <a:ea typeface="+mn-ea"/>
              <a:cs typeface="+mn-cs"/>
            </a:endParaRPr>
          </a:p>
        </p:txBody>
      </p:sp>
      <p:sp>
        <p:nvSpPr>
          <p:cNvPr id="2" name="Title 1">
            <a:extLst>
              <a:ext uri="{FF2B5EF4-FFF2-40B4-BE49-F238E27FC236}">
                <a16:creationId xmlns:a16="http://schemas.microsoft.com/office/drawing/2014/main" id="{D64A47E7-093A-4A27-010E-87AFB71B8553}"/>
              </a:ext>
            </a:extLst>
          </p:cNvPr>
          <p:cNvSpPr>
            <a:spLocks noGrp="1"/>
          </p:cNvSpPr>
          <p:nvPr>
            <p:ph type="title"/>
          </p:nvPr>
        </p:nvSpPr>
        <p:spPr>
          <a:xfrm>
            <a:off x="330200" y="523318"/>
            <a:ext cx="11531600" cy="882788"/>
          </a:xfrm>
        </p:spPr>
        <p:txBody>
          <a:bodyPr vert="horz">
            <a:noAutofit/>
          </a:bodyPr>
          <a:lstStyle/>
          <a:p>
            <a:r>
              <a:rPr lang="en-US" altLang="ko-KR">
                <a:latin typeface="+mn-lt"/>
              </a:rPr>
              <a:t>LFP already popular in China, but wider adoption required to keep growing market share </a:t>
            </a:r>
            <a:endParaRPr lang="en-US">
              <a:latin typeface="+mn-lt"/>
            </a:endParaRPr>
          </a:p>
        </p:txBody>
      </p:sp>
      <p:cxnSp>
        <p:nvCxnSpPr>
          <p:cNvPr id="30" name="Straight Connector 29">
            <a:extLst>
              <a:ext uri="{FF2B5EF4-FFF2-40B4-BE49-F238E27FC236}">
                <a16:creationId xmlns:a16="http://schemas.microsoft.com/office/drawing/2014/main" id="{E01F0298-04F3-822E-9BD7-3FE79A24E1A1}"/>
              </a:ext>
            </a:extLst>
          </p:cNvPr>
          <p:cNvCxnSpPr>
            <a:cxnSpLocks/>
          </p:cNvCxnSpPr>
          <p:nvPr/>
        </p:nvCxnSpPr>
        <p:spPr bwMode="gray">
          <a:xfrm>
            <a:off x="329184" y="1734858"/>
            <a:ext cx="11612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3" name="Text Placeholder 10">
            <a:extLst>
              <a:ext uri="{FF2B5EF4-FFF2-40B4-BE49-F238E27FC236}">
                <a16:creationId xmlns:a16="http://schemas.microsoft.com/office/drawing/2014/main" id="{43AAFD2E-FB6A-C266-5C37-418AB34DCA69}"/>
              </a:ext>
            </a:extLst>
          </p:cNvPr>
          <p:cNvSpPr>
            <a:spLocks noGrp="1"/>
          </p:cNvSpPr>
          <p:nvPr>
            <p:custDataLst>
              <p:tags r:id="rId2"/>
            </p:custDataLst>
          </p:nvPr>
        </p:nvSpPr>
        <p:spPr bwMode="auto">
          <a:xfrm>
            <a:off x="1810512" y="1463040"/>
            <a:ext cx="307078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0"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Bottlenecks</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sp>
        <p:nvSpPr>
          <p:cNvPr id="34" name="Text Placeholder 10">
            <a:extLst>
              <a:ext uri="{FF2B5EF4-FFF2-40B4-BE49-F238E27FC236}">
                <a16:creationId xmlns:a16="http://schemas.microsoft.com/office/drawing/2014/main" id="{9AAC7E4B-627A-8569-9E6F-AACC835F9167}"/>
              </a:ext>
            </a:extLst>
          </p:cNvPr>
          <p:cNvSpPr>
            <a:spLocks noGrp="1"/>
          </p:cNvSpPr>
          <p:nvPr>
            <p:custDataLst>
              <p:tags r:id="rId3"/>
            </p:custDataLst>
          </p:nvPr>
        </p:nvSpPr>
        <p:spPr bwMode="auto">
          <a:xfrm>
            <a:off x="6384032" y="1458687"/>
            <a:ext cx="4654296"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Potential solutions and level of difficulty</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sp>
        <p:nvSpPr>
          <p:cNvPr id="27" name="Rectangle 26">
            <a:extLst>
              <a:ext uri="{FF2B5EF4-FFF2-40B4-BE49-F238E27FC236}">
                <a16:creationId xmlns:a16="http://schemas.microsoft.com/office/drawing/2014/main" id="{252F0767-29B9-5443-145E-6A4E4FBD40E7}"/>
              </a:ext>
            </a:extLst>
          </p:cNvPr>
          <p:cNvSpPr/>
          <p:nvPr/>
        </p:nvSpPr>
        <p:spPr bwMode="gray">
          <a:xfrm>
            <a:off x="329184" y="1796052"/>
            <a:ext cx="1344058" cy="1865715"/>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Technological advancements </a:t>
            </a:r>
            <a:r>
              <a:rPr lang="en-US" sz="1400" b="1">
                <a:solidFill>
                  <a:srgbClr val="000000"/>
                </a:solidFill>
                <a:latin typeface="Arial"/>
              </a:rPr>
              <a:t>r</a:t>
            </a:r>
            <a:r>
              <a:rPr kumimoji="0" lang="en-US" sz="1400" b="1" i="0" u="none" strike="noStrike" kern="1200" cap="none" spc="0" normalizeH="0" baseline="0" noProof="0" err="1">
                <a:ln>
                  <a:noFill/>
                </a:ln>
                <a:solidFill>
                  <a:srgbClr val="000000"/>
                </a:solidFill>
                <a:effectLst/>
                <a:uLnTx/>
                <a:uFillTx/>
                <a:latin typeface="Arial"/>
                <a:ea typeface="+mn-ea"/>
                <a:cs typeface="+mn-cs"/>
              </a:rPr>
              <a:t>equired</a:t>
            </a:r>
            <a:endParaRPr kumimoji="0" 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52" name="TextBox 51">
            <a:extLst>
              <a:ext uri="{FF2B5EF4-FFF2-40B4-BE49-F238E27FC236}">
                <a16:creationId xmlns:a16="http://schemas.microsoft.com/office/drawing/2014/main" id="{0DEF3BDD-99F7-0B2C-9F93-5076B638CA4F}"/>
              </a:ext>
            </a:extLst>
          </p:cNvPr>
          <p:cNvSpPr txBox="1"/>
          <p:nvPr/>
        </p:nvSpPr>
        <p:spPr bwMode="gray">
          <a:xfrm>
            <a:off x="1810512" y="1796052"/>
            <a:ext cx="4297680" cy="688256"/>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Energy density: </a:t>
            </a:r>
            <a:r>
              <a:rPr kumimoji="0" lang="en-US" sz="1000" b="0" i="0" u="none" strike="noStrike" kern="1200" cap="none" spc="0" normalizeH="0" baseline="0" noProof="0" dirty="0">
                <a:ln>
                  <a:noFill/>
                </a:ln>
                <a:solidFill>
                  <a:srgbClr val="000000"/>
                </a:solidFill>
                <a:effectLst/>
                <a:uLnTx/>
                <a:uFillTx/>
                <a:latin typeface="Arial"/>
                <a:ea typeface="+mn-ea"/>
                <a:cs typeface="+mn-cs"/>
              </a:rPr>
              <a:t>As of 2023, </a:t>
            </a:r>
            <a:r>
              <a:rPr kumimoji="0" lang="en-US" sz="1000" b="1" i="0" u="none" strike="noStrike" kern="1200" cap="none" spc="0" normalizeH="0" baseline="0" noProof="0" dirty="0">
                <a:ln>
                  <a:noFill/>
                </a:ln>
                <a:solidFill>
                  <a:srgbClr val="000000"/>
                </a:solidFill>
                <a:effectLst/>
                <a:uLnTx/>
                <a:uFillTx/>
                <a:latin typeface="Arial"/>
                <a:ea typeface="+mn-ea"/>
                <a:cs typeface="+mn-cs"/>
              </a:rPr>
              <a:t>LFP battery cells</a:t>
            </a:r>
            <a:r>
              <a:rPr kumimoji="0" lang="en-US" sz="1000" b="0" i="0" u="none" strike="noStrike" kern="1200" cap="none" spc="0" normalizeH="0" baseline="0" noProof="0" dirty="0">
                <a:ln>
                  <a:noFill/>
                </a:ln>
                <a:solidFill>
                  <a:srgbClr val="000000"/>
                </a:solidFill>
                <a:effectLst/>
                <a:uLnTx/>
                <a:uFillTx/>
                <a:latin typeface="Arial"/>
                <a:ea typeface="+mn-ea"/>
                <a:cs typeface="+mn-cs"/>
              </a:rPr>
              <a:t> deliver an energy density of about </a:t>
            </a:r>
            <a:r>
              <a:rPr kumimoji="0" lang="en-US" sz="1000" b="1" i="0" u="none" strike="noStrike" kern="1200" cap="none" spc="0" normalizeH="0" baseline="0" noProof="0" dirty="0">
                <a:ln>
                  <a:noFill/>
                </a:ln>
                <a:solidFill>
                  <a:srgbClr val="000000"/>
                </a:solidFill>
                <a:effectLst/>
                <a:uLnTx/>
                <a:uFillTx/>
                <a:latin typeface="Arial"/>
                <a:ea typeface="+mn-ea"/>
                <a:cs typeface="+mn-cs"/>
              </a:rPr>
              <a:t>160 </a:t>
            </a:r>
            <a:r>
              <a:rPr kumimoji="0" lang="en-US" sz="1000" b="1" i="0" u="none" strike="noStrike" kern="1200" cap="none" spc="0" normalizeH="0" baseline="0" noProof="0" dirty="0" err="1">
                <a:ln>
                  <a:noFill/>
                </a:ln>
                <a:solidFill>
                  <a:srgbClr val="000000"/>
                </a:solidFill>
                <a:effectLst/>
                <a:uLnTx/>
                <a:uFillTx/>
                <a:latin typeface="Arial"/>
                <a:ea typeface="+mn-ea"/>
                <a:cs typeface="+mn-cs"/>
              </a:rPr>
              <a:t>Wh</a:t>
            </a:r>
            <a:r>
              <a:rPr kumimoji="0" lang="en-US" sz="1000" b="1" i="0" u="none" strike="noStrike" kern="1200" cap="none" spc="0" normalizeH="0" baseline="0" noProof="0" dirty="0">
                <a:ln>
                  <a:noFill/>
                </a:ln>
                <a:solidFill>
                  <a:srgbClr val="000000"/>
                </a:solidFill>
                <a:effectLst/>
                <a:uLnTx/>
                <a:uFillTx/>
                <a:latin typeface="Arial"/>
                <a:ea typeface="+mn-ea"/>
                <a:cs typeface="+mn-cs"/>
              </a:rPr>
              <a:t>/kg</a:t>
            </a:r>
            <a:r>
              <a:rPr kumimoji="0" lang="en-US" sz="1000" b="0" i="0" u="none" strike="noStrike" kern="1200" cap="none" spc="0" normalizeH="0" baseline="0" noProof="0" dirty="0">
                <a:ln>
                  <a:noFill/>
                </a:ln>
                <a:solidFill>
                  <a:srgbClr val="000000"/>
                </a:solidFill>
                <a:effectLst/>
                <a:uLnTx/>
                <a:uFillTx/>
                <a:latin typeface="Arial"/>
                <a:ea typeface="+mn-ea"/>
                <a:cs typeface="+mn-cs"/>
              </a:rPr>
              <a:t>, allowing a range of around </a:t>
            </a:r>
            <a:r>
              <a:rPr kumimoji="0" lang="en-US" sz="1000" b="1" i="0" u="none" strike="noStrike" kern="1200" cap="none" spc="0" normalizeH="0" baseline="0" noProof="0" dirty="0">
                <a:ln>
                  <a:noFill/>
                </a:ln>
                <a:solidFill>
                  <a:srgbClr val="000000"/>
                </a:solidFill>
                <a:effectLst/>
                <a:uLnTx/>
                <a:uFillTx/>
                <a:latin typeface="Arial"/>
                <a:ea typeface="+mn-ea"/>
                <a:cs typeface="+mn-cs"/>
              </a:rPr>
              <a:t>200 miles (320 km)</a:t>
            </a:r>
            <a:r>
              <a:rPr kumimoji="0" lang="en-US" sz="1000" b="0" i="0" u="none" strike="noStrike" kern="1200" cap="none" spc="0" normalizeH="0" baseline="0" noProof="0" dirty="0">
                <a:ln>
                  <a:noFill/>
                </a:ln>
                <a:solidFill>
                  <a:srgbClr val="000000"/>
                </a:solidFill>
                <a:effectLst/>
                <a:uLnTx/>
                <a:uFillTx/>
                <a:latin typeface="Arial"/>
                <a:ea typeface="+mn-ea"/>
                <a:cs typeface="+mn-cs"/>
              </a:rPr>
              <a:t>. This is inferior to </a:t>
            </a:r>
            <a:r>
              <a:rPr kumimoji="0" lang="en-US" sz="1000" b="1" i="0" u="none" strike="noStrike" kern="1200" cap="none" spc="0" normalizeH="0" baseline="0" noProof="0" dirty="0">
                <a:ln>
                  <a:noFill/>
                </a:ln>
                <a:solidFill>
                  <a:srgbClr val="000000"/>
                </a:solidFill>
                <a:effectLst/>
                <a:uLnTx/>
                <a:uFillTx/>
                <a:latin typeface="Arial"/>
                <a:ea typeface="+mn-ea"/>
                <a:cs typeface="+mn-cs"/>
              </a:rPr>
              <a:t>NCM battery cells</a:t>
            </a:r>
            <a:r>
              <a:rPr lang="en-US" sz="1000" dirty="0">
                <a:solidFill>
                  <a:srgbClr val="000000"/>
                </a:solidFill>
                <a:latin typeface="Arial"/>
              </a:rPr>
              <a:t>, which</a:t>
            </a:r>
            <a:r>
              <a:rPr kumimoji="0" lang="en-US" sz="1000" b="0" i="0" u="none" strike="noStrike" kern="1200" cap="none" spc="0" normalizeH="0" baseline="0" noProof="0" dirty="0">
                <a:ln>
                  <a:noFill/>
                </a:ln>
                <a:solidFill>
                  <a:srgbClr val="000000"/>
                </a:solidFill>
                <a:effectLst/>
                <a:uLnTx/>
                <a:uFillTx/>
                <a:latin typeface="Arial"/>
                <a:ea typeface="+mn-ea"/>
                <a:cs typeface="+mn-cs"/>
              </a:rPr>
              <a:t> offer a higher energy density of about </a:t>
            </a:r>
            <a:r>
              <a:rPr kumimoji="0" lang="en-US" sz="1000" b="1" i="0" u="none" strike="noStrike" kern="1200" cap="none" spc="0" normalizeH="0" baseline="0" noProof="0" dirty="0">
                <a:ln>
                  <a:noFill/>
                </a:ln>
                <a:solidFill>
                  <a:srgbClr val="000000"/>
                </a:solidFill>
                <a:effectLst/>
                <a:uLnTx/>
                <a:uFillTx/>
                <a:latin typeface="Arial"/>
                <a:ea typeface="+mn-ea"/>
                <a:cs typeface="+mn-cs"/>
              </a:rPr>
              <a:t>250 </a:t>
            </a:r>
            <a:r>
              <a:rPr kumimoji="0" lang="en-US" sz="1000" b="1" i="0" u="none" strike="noStrike" kern="1200" cap="none" spc="0" normalizeH="0" baseline="0" noProof="0" dirty="0" err="1">
                <a:ln>
                  <a:noFill/>
                </a:ln>
                <a:solidFill>
                  <a:srgbClr val="000000"/>
                </a:solidFill>
                <a:effectLst/>
                <a:uLnTx/>
                <a:uFillTx/>
                <a:latin typeface="Arial"/>
                <a:ea typeface="+mn-ea"/>
                <a:cs typeface="+mn-cs"/>
              </a:rPr>
              <a:t>Wh</a:t>
            </a:r>
            <a:r>
              <a:rPr kumimoji="0" lang="en-US" sz="1000" b="1" i="0" u="none" strike="noStrike" kern="1200" cap="none" spc="0" normalizeH="0" baseline="0" noProof="0" dirty="0">
                <a:ln>
                  <a:noFill/>
                </a:ln>
                <a:solidFill>
                  <a:srgbClr val="000000"/>
                </a:solidFill>
                <a:effectLst/>
                <a:uLnTx/>
                <a:uFillTx/>
                <a:latin typeface="Arial"/>
                <a:ea typeface="+mn-ea"/>
                <a:cs typeface="+mn-cs"/>
              </a:rPr>
              <a:t>/kg</a:t>
            </a:r>
            <a:r>
              <a:rPr kumimoji="0" lang="en-US" sz="1000" b="0" i="0" u="none" strike="noStrike" kern="1200" cap="none" spc="0" normalizeH="0" baseline="0" noProof="0" dirty="0">
                <a:ln>
                  <a:noFill/>
                </a:ln>
                <a:solidFill>
                  <a:srgbClr val="000000"/>
                </a:solidFill>
                <a:effectLst/>
                <a:uLnTx/>
                <a:uFillTx/>
                <a:latin typeface="Arial"/>
                <a:ea typeface="+mn-ea"/>
                <a:cs typeface="+mn-cs"/>
              </a:rPr>
              <a:t>, enabling a range of roughly 300 miles (480 km).</a:t>
            </a:r>
          </a:p>
        </p:txBody>
      </p:sp>
      <p:sp>
        <p:nvSpPr>
          <p:cNvPr id="48" name="Oval 47">
            <a:extLst>
              <a:ext uri="{FF2B5EF4-FFF2-40B4-BE49-F238E27FC236}">
                <a16:creationId xmlns:a16="http://schemas.microsoft.com/office/drawing/2014/main" id="{359D9AF5-D86B-9244-CF5D-EDA4BC34E92E}"/>
              </a:ext>
            </a:extLst>
          </p:cNvPr>
          <p:cNvSpPr/>
          <p:nvPr/>
        </p:nvSpPr>
        <p:spPr bwMode="gray">
          <a:xfrm>
            <a:off x="1302569" y="3301289"/>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000000"/>
                </a:solidFill>
                <a:effectLst/>
                <a:uLnTx/>
                <a:uFillTx/>
                <a:latin typeface="Arial"/>
                <a:ea typeface="+mn-ea"/>
                <a:cs typeface="+mn-cs"/>
              </a:rPr>
              <a:t>M</a:t>
            </a:r>
          </a:p>
        </p:txBody>
      </p:sp>
      <p:sp>
        <p:nvSpPr>
          <p:cNvPr id="65" name="TextBox 64">
            <a:extLst>
              <a:ext uri="{FF2B5EF4-FFF2-40B4-BE49-F238E27FC236}">
                <a16:creationId xmlns:a16="http://schemas.microsoft.com/office/drawing/2014/main" id="{50EFEE63-7A13-3973-4345-47A335124B72}"/>
              </a:ext>
            </a:extLst>
          </p:cNvPr>
          <p:cNvSpPr txBox="1"/>
          <p:nvPr/>
        </p:nvSpPr>
        <p:spPr bwMode="gray">
          <a:xfrm>
            <a:off x="6384032" y="1796052"/>
            <a:ext cx="5220580" cy="1534642"/>
          </a:xfrm>
          <a:prstGeom prst="rect">
            <a:avLst/>
          </a:prstGeom>
          <a:noFill/>
        </p:spPr>
        <p:txBody>
          <a:bodyPr wrap="square" lIns="36000" tIns="36000" rIns="36000" bIns="36000" rtlCol="0" anchor="t">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Blend with other materials </a:t>
            </a:r>
            <a:r>
              <a:rPr kumimoji="0" lang="en-US" altLang="ko-KR" sz="1000" b="0" i="0" u="none" strike="noStrike" kern="1200" cap="none" spc="0" normalizeH="0" baseline="0" noProof="0">
                <a:ln>
                  <a:noFill/>
                </a:ln>
                <a:solidFill>
                  <a:srgbClr val="000000"/>
                </a:solidFill>
                <a:effectLst/>
                <a:uLnTx/>
                <a:uFillTx/>
                <a:latin typeface="Arial"/>
                <a:ea typeface="+mn-ea"/>
                <a:cs typeface="+mn-cs"/>
              </a:rPr>
              <a:t>to achieve higher energy density at the cell level.</a:t>
            </a: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Chinese battery manufacturers as well as European, American, and Korean players are developing LMFP or other variations of LFP (e.g., CATL’s M3P), which are expected to achieve 15% to 20% higher energy density in comparison to conventional LFP.</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0" marR="0" lvl="0" indent="0" algn="l" defTabSz="914400" rtl="0" eaLnBrk="1" fontAlgn="base" latinLnBrk="0" hangingPunct="1">
              <a:lnSpc>
                <a:spcPct val="100000"/>
              </a:lnSpc>
              <a:spcBef>
                <a:spcPts val="600"/>
              </a:spcBef>
              <a:spcAft>
                <a:spcPts val="0"/>
              </a:spcAft>
              <a:buClrTx/>
              <a:buSzTx/>
              <a:buFontTx/>
              <a:buNone/>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Realize </a:t>
            </a:r>
            <a:r>
              <a:rPr kumimoji="0" lang="en-US" altLang="ko-KR" sz="1000" b="1" i="0" u="none" strike="noStrike" kern="1200" cap="none" spc="0" normalizeH="0" baseline="0" noProof="0">
                <a:ln>
                  <a:noFill/>
                </a:ln>
                <a:solidFill>
                  <a:srgbClr val="000000"/>
                </a:solidFill>
                <a:effectLst/>
                <a:uLnTx/>
                <a:uFillTx/>
                <a:latin typeface="Arial"/>
                <a:ea typeface="+mn-ea"/>
                <a:cs typeface="+mn-cs"/>
              </a:rPr>
              <a:t>higher energy density at the pack level:</a:t>
            </a:r>
            <a:endParaRPr kumimoji="0" lang="en-US" altLang="ko-KR" sz="1000" b="1"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At the battery-pack level, LFP energy density can effectively </a:t>
            </a:r>
            <a:r>
              <a:rPr kumimoji="0" lang="en-US" altLang="ko-KR" sz="1000" b="1" i="0" u="none" strike="noStrike" kern="1200" cap="none" spc="0" normalizeH="0" baseline="0" noProof="0">
                <a:ln>
                  <a:noFill/>
                </a:ln>
                <a:solidFill>
                  <a:srgbClr val="000000"/>
                </a:solidFill>
                <a:effectLst/>
                <a:uLnTx/>
                <a:uFillTx/>
                <a:latin typeface="Arial"/>
                <a:ea typeface="+mn-ea"/>
                <a:cs typeface="+mn-cs"/>
              </a:rPr>
              <a:t>match that of NCM</a:t>
            </a:r>
            <a:r>
              <a:rPr kumimoji="0" lang="en-US" altLang="ko-KR" sz="1000" b="0" i="0" u="none" strike="noStrike" kern="1200" cap="none" spc="0" normalizeH="0" baseline="0" noProof="0">
                <a:ln>
                  <a:noFill/>
                </a:ln>
                <a:solidFill>
                  <a:srgbClr val="000000"/>
                </a:solidFill>
                <a:effectLst/>
                <a:uLnTx/>
                <a:uFillTx/>
                <a:latin typeface="Arial"/>
                <a:ea typeface="+mn-ea"/>
                <a:cs typeface="+mn-cs"/>
              </a:rPr>
              <a:t>, thanks to its lower thermal runaway risk, which allows for </a:t>
            </a:r>
            <a:r>
              <a:rPr kumimoji="0" lang="en-US" altLang="ko-KR" sz="1000" b="1" i="0" u="none" strike="noStrike" kern="1200" cap="none" spc="0" normalizeH="0" baseline="0" noProof="0">
                <a:ln>
                  <a:noFill/>
                </a:ln>
                <a:solidFill>
                  <a:srgbClr val="000000"/>
                </a:solidFill>
                <a:effectLst/>
                <a:uLnTx/>
                <a:uFillTx/>
                <a:latin typeface="Arial"/>
                <a:ea typeface="+mn-ea"/>
                <a:cs typeface="+mn-cs"/>
              </a:rPr>
              <a:t>tighter cell packing.</a:t>
            </a:r>
            <a:endParaRPr kumimoji="0" lang="en-US" altLang="ko-KR" sz="1000" b="1"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Cell-to-pack technology</a:t>
            </a:r>
            <a:r>
              <a:rPr kumimoji="0" lang="en-US" altLang="ko-KR" sz="1000" b="0" i="0" u="none" strike="noStrike" kern="1200" cap="none" spc="0" normalizeH="0" baseline="0" noProof="0">
                <a:ln>
                  <a:noFill/>
                </a:ln>
                <a:solidFill>
                  <a:srgbClr val="000000"/>
                </a:solidFill>
                <a:effectLst/>
                <a:uLnTx/>
                <a:uFillTx/>
                <a:latin typeface="Arial"/>
                <a:ea typeface="+mn-ea"/>
                <a:cs typeface="+mn-cs"/>
              </a:rPr>
              <a:t> builds a pack from battery cells without modules, reducing the need for inert materials and helping to increase energy density.</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4" name="btfpNotesBox962619">
            <a:extLst>
              <a:ext uri="{FF2B5EF4-FFF2-40B4-BE49-F238E27FC236}">
                <a16:creationId xmlns:a16="http://schemas.microsoft.com/office/drawing/2014/main" id="{AC2F812A-5C98-BD42-7C9F-48424CC18570}"/>
              </a:ext>
            </a:extLst>
          </p:cNvPr>
          <p:cNvSpPr txBox="1"/>
          <p:nvPr>
            <p:custDataLst>
              <p:tags r:id="rId4"/>
            </p:custDataLst>
          </p:nvPr>
        </p:nvSpPr>
        <p:spPr bwMode="gray">
          <a:xfrm>
            <a:off x="330199" y="6295977"/>
            <a:ext cx="9220202" cy="492443"/>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extLst>
                    <a:ext uri="{A12FA001-AC4F-418D-AE19-62706E023703}">
                      <ahyp:hlinkClr xmlns:ahyp="http://schemas.microsoft.com/office/drawing/2018/hyperlinkcolor" val="tx"/>
                    </a:ext>
                  </a:extLst>
                </a:hlinkClick>
              </a:rPr>
              <a:t>Argus</a:t>
            </a:r>
            <a:r>
              <a:rPr lang="en-US" sz="800" dirty="0">
                <a:solidFill>
                  <a:srgbClr val="000000"/>
                </a:solidFill>
                <a:latin typeface="Arial"/>
                <a:hlinkClick r:id="rId9"/>
              </a:rPr>
              <a:t>, NMC to LFP </a:t>
            </a:r>
            <a:r>
              <a:rPr lang="en-US" sz="800" dirty="0">
                <a:solidFill>
                  <a:srgbClr val="000000"/>
                </a:solidFill>
                <a:latin typeface="Arial"/>
                <a:hlinkClick r:id="rId9">
                  <a:extLst>
                    <a:ext uri="{A12FA001-AC4F-418D-AE19-62706E023703}">
                      <ahyp:hlinkClr xmlns:ahyp="http://schemas.microsoft.com/office/drawing/2018/hyperlinkcolor" val="tx"/>
                    </a:ext>
                  </a:extLst>
                </a:hlinkClick>
              </a:rPr>
              <a:t>transition</a:t>
            </a:r>
            <a:r>
              <a:rPr lang="en-US" sz="800" dirty="0">
                <a:solidFill>
                  <a:srgbClr val="000000"/>
                </a:solidFill>
                <a:latin typeface="Arial"/>
              </a:rPr>
              <a:t> (2023); </a:t>
            </a:r>
            <a:r>
              <a:rPr lang="en-US" sz="800" dirty="0">
                <a:solidFill>
                  <a:srgbClr val="000000"/>
                </a:solidFill>
                <a:latin typeface="Arial"/>
                <a:hlinkClick r:id="rId10"/>
              </a:rPr>
              <a:t>Forbes, Lithium Iron Phosphate</a:t>
            </a:r>
            <a:r>
              <a:rPr lang="en-US" sz="800" dirty="0">
                <a:solidFill>
                  <a:srgbClr val="000000"/>
                </a:solidFill>
                <a:latin typeface="Arial"/>
              </a:rPr>
              <a:t> (2023); </a:t>
            </a:r>
            <a:r>
              <a:rPr lang="en-US" sz="800" dirty="0">
                <a:solidFill>
                  <a:srgbClr val="000000"/>
                </a:solidFill>
                <a:latin typeface="Arial"/>
                <a:hlinkClick r:id="rId11"/>
              </a:rPr>
              <a:t>Journal of Energy Storage, Deploying lithium sulfur batteries</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12"/>
              </a:rPr>
              <a:t>Nature</a:t>
            </a:r>
            <a:r>
              <a:rPr lang="en-US" sz="800" dirty="0">
                <a:solidFill>
                  <a:srgbClr val="000000"/>
                </a:solidFill>
                <a:latin typeface="Arial"/>
                <a:hlinkClick r:id="rId12"/>
              </a:rPr>
              <a:t>, EV battery chemistry</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S&amp;P Global</a:t>
            </a:r>
            <a:r>
              <a:rPr lang="en-US" sz="800" dirty="0">
                <a:solidFill>
                  <a:srgbClr val="000000"/>
                </a:solidFill>
                <a:latin typeface="Arial"/>
                <a:hlinkClick r:id="rId13"/>
              </a:rPr>
              <a:t>, Lithium-ion battery capacity</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Stellantis</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Ford</a:t>
            </a:r>
            <a:r>
              <a:rPr lang="en-US" sz="800" dirty="0">
                <a:solidFill>
                  <a:srgbClr val="000000"/>
                </a:solidFill>
                <a:latin typeface="Arial"/>
                <a:hlinkClick r:id="rId15"/>
              </a:rPr>
              <a:t>, BlueOval Battery Park Michigan</a:t>
            </a:r>
            <a:r>
              <a:rPr lang="en-US" sz="800" dirty="0">
                <a:latin typeface="Arial"/>
              </a:rPr>
              <a:t>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extLst>
                    <a:ext uri="{A12FA001-AC4F-418D-AE19-62706E023703}">
                      <ahyp:hlinkClr xmlns:ahyp="http://schemas.microsoft.com/office/drawing/2018/hyperlinkcolor" val="tx"/>
                    </a:ext>
                  </a:extLst>
                </a:hlinkClick>
              </a:rPr>
              <a:t>IEA</a:t>
            </a:r>
            <a:r>
              <a:rPr lang="en-US" sz="800" dirty="0">
                <a:solidFill>
                  <a:srgbClr val="000000"/>
                </a:solidFill>
                <a:latin typeface="Arial"/>
                <a:hlinkClick r:id="rId16"/>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extLst>
                    <a:ext uri="{A12FA001-AC4F-418D-AE19-62706E023703}">
                      <ahyp:hlinkClr xmlns:ahyp="http://schemas.microsoft.com/office/drawing/2018/hyperlinkcolor" val="tx"/>
                    </a:ext>
                  </a:extLst>
                </a:hlinkClick>
              </a:rPr>
              <a:t> Global EV Outlook</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hlinkClick r:id="rId12"/>
              </a:rPr>
              <a:t>Nature, EV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12"/>
              </a:rPr>
              <a:t>battery chemistry</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(2024),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17"/>
              </a:rPr>
              <a:t>S&amp;P Global</a:t>
            </a:r>
            <a:r>
              <a:rPr lang="en-US" altLang="ko-KR" sz="800" dirty="0">
                <a:solidFill>
                  <a:srgbClr val="000000"/>
                </a:solidFill>
                <a:latin typeface="Arial"/>
                <a:hlinkClick r:id="rId17"/>
              </a:rPr>
              <a:t>, China, South Korea battery-makers</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(2024</a:t>
            </a:r>
            <a:r>
              <a:rPr lang="en-US" altLang="ko-KR" sz="800" dirty="0">
                <a:solidFill>
                  <a:srgbClr val="000000"/>
                </a:solidFill>
                <a:latin typeface="Arial"/>
              </a:rPr>
              <a:t>).</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Gernot Wagner</a:t>
            </a:r>
            <a:r>
              <a:rPr lang="en-US" sz="800" dirty="0">
                <a:solidFill>
                  <a:srgbClr val="000000"/>
                </a:solidFill>
                <a:latin typeface="Arial"/>
              </a:rPr>
              <a:t>. </a:t>
            </a:r>
            <a:r>
              <a:rPr lang="en-US" sz="800" dirty="0">
                <a:solidFill>
                  <a:srgbClr val="000000"/>
                </a:solidFill>
                <a:hlinkClick r:id="rId1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0"/>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7" name="Straight Connector 6">
            <a:extLst>
              <a:ext uri="{FF2B5EF4-FFF2-40B4-BE49-F238E27FC236}">
                <a16:creationId xmlns:a16="http://schemas.microsoft.com/office/drawing/2014/main" id="{98D45A4A-3EAA-5949-F941-751BB5E79311}"/>
              </a:ext>
            </a:extLst>
          </p:cNvPr>
          <p:cNvCxnSpPr>
            <a:cxnSpLocks/>
          </p:cNvCxnSpPr>
          <p:nvPr/>
        </p:nvCxnSpPr>
        <p:spPr bwMode="gray">
          <a:xfrm>
            <a:off x="329184" y="5349292"/>
            <a:ext cx="11612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C0538872-A544-6672-1921-EC3251A3B425}"/>
              </a:ext>
            </a:extLst>
          </p:cNvPr>
          <p:cNvSpPr/>
          <p:nvPr/>
        </p:nvSpPr>
        <p:spPr bwMode="gray">
          <a:xfrm>
            <a:off x="329184" y="5410486"/>
            <a:ext cx="1344058" cy="76520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Market adoption</a:t>
            </a:r>
          </a:p>
        </p:txBody>
      </p:sp>
      <p:sp>
        <p:nvSpPr>
          <p:cNvPr id="8" name="TextBox 7">
            <a:extLst>
              <a:ext uri="{FF2B5EF4-FFF2-40B4-BE49-F238E27FC236}">
                <a16:creationId xmlns:a16="http://schemas.microsoft.com/office/drawing/2014/main" id="{13D0E6D1-3734-739F-4DF3-29D18F583A12}"/>
              </a:ext>
            </a:extLst>
          </p:cNvPr>
          <p:cNvSpPr txBox="1"/>
          <p:nvPr/>
        </p:nvSpPr>
        <p:spPr bwMode="gray">
          <a:xfrm>
            <a:off x="1810512" y="5410486"/>
            <a:ext cx="4297680" cy="688256"/>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0" i="0" u="none" strike="noStrike" kern="1200" cap="none" spc="0" normalizeH="0" baseline="0" noProof="0">
                <a:ln>
                  <a:noFill/>
                </a:ln>
                <a:solidFill>
                  <a:srgbClr val="0A0A0A"/>
                </a:solidFill>
                <a:effectLst/>
                <a:highlight>
                  <a:srgbClr val="FEFEFE"/>
                </a:highlight>
                <a:uLnTx/>
                <a:uFillTx/>
                <a:latin typeface="Arial"/>
                <a:ea typeface="+mn-ea"/>
                <a:cs typeface="+mn-cs"/>
              </a:rPr>
              <a:t>The first-mover advantage of LFP in China has led to limited LFP uptake outside of China.</a:t>
            </a:r>
            <a:endParaRPr kumimoji="0" lang="en-US" altLang="ko-KR" sz="1000" b="0" i="0" u="none" strike="noStrike" kern="1200" cap="none" spc="0" normalizeH="0" baseline="0" noProof="0">
              <a:ln>
                <a:noFill/>
              </a:ln>
              <a:solidFill>
                <a:srgbClr val="0A0A0A"/>
              </a:solidFill>
              <a:effectLst/>
              <a:highlight>
                <a:srgbClr val="FEFEFE"/>
              </a:highligh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LFP's market share in Europe is a mere 5.2% and less than 10% in the U.S. as of 2023.</a:t>
            </a: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Box 15">
            <a:extLst>
              <a:ext uri="{FF2B5EF4-FFF2-40B4-BE49-F238E27FC236}">
                <a16:creationId xmlns:a16="http://schemas.microsoft.com/office/drawing/2014/main" id="{430E26A5-11BA-C18D-4A76-8A571449E819}"/>
              </a:ext>
            </a:extLst>
          </p:cNvPr>
          <p:cNvSpPr txBox="1"/>
          <p:nvPr/>
        </p:nvSpPr>
        <p:spPr bwMode="gray">
          <a:xfrm>
            <a:off x="6384032" y="5410486"/>
            <a:ext cx="5220580" cy="534368"/>
          </a:xfrm>
          <a:prstGeom prst="rect">
            <a:avLst/>
          </a:prstGeom>
          <a:noFill/>
        </p:spPr>
        <p:txBody>
          <a:bodyPr wrap="square" lIns="36000" tIns="36000" rIns="36000" bIns="36000" rtlCol="0" anchor="t">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Non-Chinese OEMs targeting the low/entry car segment are increasingly announcing plans to adopt LFP because of its low cost (e.g., the Stellantis-CATL partnership, Ford’s </a:t>
            </a:r>
            <a:r>
              <a:rPr kumimoji="0" lang="en-US" altLang="ko-KR" sz="1000" b="0" i="0" u="none" strike="noStrike" kern="1200" cap="none" spc="0" normalizeH="0" baseline="0" noProof="0" dirty="0" err="1">
                <a:ln>
                  <a:noFill/>
                </a:ln>
                <a:solidFill>
                  <a:srgbClr val="000000"/>
                </a:solidFill>
                <a:effectLst/>
                <a:uLnTx/>
                <a:uFillTx/>
                <a:latin typeface="Arial"/>
                <a:ea typeface="+mn-ea"/>
                <a:cs typeface="+mn-cs"/>
              </a:rPr>
              <a:t>BlueOval</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 Battery Park).</a:t>
            </a:r>
          </a:p>
        </p:txBody>
      </p:sp>
      <p:sp>
        <p:nvSpPr>
          <p:cNvPr id="18" name="Oval 17">
            <a:extLst>
              <a:ext uri="{FF2B5EF4-FFF2-40B4-BE49-F238E27FC236}">
                <a16:creationId xmlns:a16="http://schemas.microsoft.com/office/drawing/2014/main" id="{4B098E74-763E-DDF7-5620-147799FAA39D}"/>
              </a:ext>
            </a:extLst>
          </p:cNvPr>
          <p:cNvSpPr/>
          <p:nvPr/>
        </p:nvSpPr>
        <p:spPr bwMode="gray">
          <a:xfrm>
            <a:off x="1302770" y="5824422"/>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FFFFFF"/>
                </a:solidFill>
                <a:effectLst/>
                <a:uLnTx/>
                <a:uFillTx/>
                <a:latin typeface="Arial"/>
                <a:ea typeface="+mn-ea"/>
                <a:cs typeface="+mn-cs"/>
              </a:rPr>
              <a:t>L</a:t>
            </a:r>
          </a:p>
        </p:txBody>
      </p:sp>
      <p:sp>
        <p:nvSpPr>
          <p:cNvPr id="28" name="Rectangle 27">
            <a:extLst>
              <a:ext uri="{FF2B5EF4-FFF2-40B4-BE49-F238E27FC236}">
                <a16:creationId xmlns:a16="http://schemas.microsoft.com/office/drawing/2014/main" id="{6AE03B36-FB81-C39B-39ED-30935EAF2224}"/>
              </a:ext>
            </a:extLst>
          </p:cNvPr>
          <p:cNvSpPr/>
          <p:nvPr/>
        </p:nvSpPr>
        <p:spPr bwMode="gray">
          <a:xfrm>
            <a:off x="329184" y="3784155"/>
            <a:ext cx="1344058" cy="1503943"/>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Supply chain, including raw material</a:t>
            </a:r>
          </a:p>
        </p:txBody>
      </p:sp>
      <p:sp>
        <p:nvSpPr>
          <p:cNvPr id="56" name="TextBox 55">
            <a:extLst>
              <a:ext uri="{FF2B5EF4-FFF2-40B4-BE49-F238E27FC236}">
                <a16:creationId xmlns:a16="http://schemas.microsoft.com/office/drawing/2014/main" id="{FC9817D5-58ED-FC41-CF2F-E1B086FF45B7}"/>
              </a:ext>
            </a:extLst>
          </p:cNvPr>
          <p:cNvSpPr txBox="1"/>
          <p:nvPr/>
        </p:nvSpPr>
        <p:spPr bwMode="gray">
          <a:xfrm>
            <a:off x="1810512" y="3784155"/>
            <a:ext cx="4297680" cy="130380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The LFP supply chain is extremely concentrated in China</a:t>
            </a:r>
            <a:r>
              <a:rPr kumimoji="0" lang="en-US" altLang="ko-KR" sz="1000" b="0" i="0" u="none" strike="noStrike" kern="1200" cap="none" spc="0" normalizeH="0" baseline="0" noProof="0">
                <a:ln>
                  <a:noFill/>
                </a:ln>
                <a:solidFill>
                  <a:srgbClr val="000000"/>
                </a:solidFill>
                <a:effectLst/>
                <a:uLnTx/>
                <a:uFillTx/>
                <a:latin typeface="Arial"/>
                <a:ea typeface="+mn-ea"/>
                <a:cs typeface="+mn-cs"/>
              </a:rPr>
              <a:t>, making it vulnerable to disruption.</a:t>
            </a:r>
            <a:endParaRPr kumimoji="0" lang="en-US" altLang="ko-KR" sz="1000" b="1"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In the upstream, </a:t>
            </a:r>
            <a:r>
              <a:rPr kumimoji="0" lang="en-US" altLang="ko-KR" sz="1000" b="1" i="0" u="none" strike="noStrike" kern="1200" cap="none" spc="0" normalizeH="0" baseline="0" noProof="0">
                <a:ln>
                  <a:noFill/>
                </a:ln>
                <a:solidFill>
                  <a:srgbClr val="000000"/>
                </a:solidFill>
                <a:effectLst/>
                <a:uLnTx/>
                <a:uFillTx/>
                <a:latin typeface="Arial"/>
                <a:ea typeface="+mn-ea"/>
                <a:cs typeface="+mn-cs"/>
              </a:rPr>
              <a:t>a significant share of CAM materials</a:t>
            </a:r>
            <a:r>
              <a:rPr kumimoji="0" lang="en-US" altLang="ko-KR" sz="1000" b="0" i="0" u="none" strike="noStrike" kern="1200" cap="none" spc="0" normalizeH="0" baseline="0" noProof="0">
                <a:ln>
                  <a:noFill/>
                </a:ln>
                <a:solidFill>
                  <a:srgbClr val="000000"/>
                </a:solidFill>
                <a:effectLst/>
                <a:uLnTx/>
                <a:uFillTx/>
                <a:latin typeface="Arial"/>
                <a:ea typeface="+mn-ea"/>
                <a:cs typeface="+mn-cs"/>
              </a:rPr>
              <a:t>, including cobalt and nickel, currently </a:t>
            </a:r>
            <a:r>
              <a:rPr kumimoji="0" lang="en-US" altLang="ko-KR" sz="1000" b="1" i="0" u="none" strike="noStrike" kern="1200" cap="none" spc="0" normalizeH="0" baseline="0" noProof="0">
                <a:ln>
                  <a:noFill/>
                </a:ln>
                <a:solidFill>
                  <a:srgbClr val="000000"/>
                </a:solidFill>
                <a:effectLst/>
                <a:uLnTx/>
                <a:uFillTx/>
                <a:latin typeface="Arial"/>
                <a:ea typeface="+mn-ea"/>
                <a:cs typeface="+mn-cs"/>
              </a:rPr>
              <a:t>comes from operations with substantial ownership by China-headquartered companies</a:t>
            </a:r>
            <a:r>
              <a:rPr kumimoji="0" lang="en-US" altLang="ko-KR" sz="1000" b="0" i="0" u="none" strike="noStrike" kern="1200" cap="none" spc="0" normalizeH="0" baseline="0" noProof="0">
                <a:ln>
                  <a:noFill/>
                </a:ln>
                <a:solidFill>
                  <a:srgbClr val="000000"/>
                </a:solidFill>
                <a:effectLst/>
                <a:uLnTx/>
                <a:uFillTx/>
                <a:latin typeface="Arial"/>
                <a:ea typeface="+mn-ea"/>
                <a:cs typeface="+mn-cs"/>
              </a:rPr>
              <a:t>, making diversification extremely difficult.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sz="1000">
                <a:solidFill>
                  <a:srgbClr val="000000"/>
                </a:solidFill>
                <a:latin typeface="Arial"/>
              </a:rPr>
              <a:t>M</a:t>
            </a:r>
            <a:r>
              <a:rPr kumimoji="0" lang="en-US" altLang="ko-KR" sz="1000" b="0" i="0" u="none" strike="noStrike" kern="1200" cap="none" spc="0" normalizeH="0" baseline="0" noProof="0">
                <a:ln>
                  <a:noFill/>
                </a:ln>
                <a:solidFill>
                  <a:srgbClr val="000000"/>
                </a:solidFill>
                <a:effectLst/>
                <a:uLnTx/>
                <a:uFillTx/>
                <a:latin typeface="Arial"/>
                <a:ea typeface="+mn-ea"/>
                <a:cs typeface="+mn-cs"/>
              </a:rPr>
              <a:t>id</a:t>
            </a:r>
            <a:r>
              <a:rPr lang="en-US" altLang="ko-KR" sz="1000">
                <a:solidFill>
                  <a:srgbClr val="000000"/>
                </a:solidFill>
                <a:latin typeface="Arial"/>
              </a:rPr>
              <a:t>- to </a:t>
            </a:r>
            <a:r>
              <a:rPr kumimoji="0" lang="en-US" altLang="ko-KR" sz="1000" b="0" i="0" u="none" strike="noStrike" kern="1200" cap="none" spc="0" normalizeH="0" baseline="0" noProof="0">
                <a:ln>
                  <a:noFill/>
                </a:ln>
                <a:solidFill>
                  <a:srgbClr val="000000"/>
                </a:solidFill>
                <a:effectLst/>
                <a:uLnTx/>
                <a:uFillTx/>
                <a:latin typeface="Arial"/>
                <a:ea typeface="+mn-ea"/>
                <a:cs typeface="+mn-cs"/>
              </a:rPr>
              <a:t>downstream, </a:t>
            </a:r>
            <a:r>
              <a:rPr kumimoji="0" lang="en-US" altLang="ko-KR" sz="1000" b="1" i="0" u="none" strike="noStrike" kern="1200" cap="none" spc="0" normalizeH="0" baseline="0" noProof="0">
                <a:ln>
                  <a:noFill/>
                </a:ln>
                <a:solidFill>
                  <a:srgbClr val="000000"/>
                </a:solidFill>
                <a:effectLst/>
                <a:uLnTx/>
                <a:uFillTx/>
                <a:latin typeface="Arial"/>
                <a:ea typeface="+mn-ea"/>
                <a:cs typeface="+mn-cs"/>
              </a:rPr>
              <a:t>China produced 95% of LFP batteries in 2022</a:t>
            </a:r>
            <a:r>
              <a:rPr kumimoji="0" lang="en-US" altLang="ko-KR" sz="1000" b="0" i="0" u="none" strike="noStrike" kern="1200" cap="none" spc="0" normalizeH="0" baseline="0" noProof="0">
                <a:ln>
                  <a:noFill/>
                </a:ln>
                <a:solidFill>
                  <a:srgbClr val="000000"/>
                </a:solidFill>
                <a:effectLst/>
                <a:uLnTx/>
                <a:uFillTx/>
                <a:latin typeface="Arial"/>
                <a:ea typeface="+mn-ea"/>
                <a:cs typeface="+mn-cs"/>
              </a:rPr>
              <a:t>, while the U.S. produced just 3% of light-duty vehicles with LFP batteries.</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9" name="TextBox 8">
            <a:extLst>
              <a:ext uri="{FF2B5EF4-FFF2-40B4-BE49-F238E27FC236}">
                <a16:creationId xmlns:a16="http://schemas.microsoft.com/office/drawing/2014/main" id="{EBA4D083-B169-BC82-09E2-291DF8F63BF8}"/>
              </a:ext>
            </a:extLst>
          </p:cNvPr>
          <p:cNvSpPr txBox="1"/>
          <p:nvPr/>
        </p:nvSpPr>
        <p:spPr bwMode="gray">
          <a:xfrm>
            <a:off x="6384032" y="3784155"/>
            <a:ext cx="5220580" cy="996033"/>
          </a:xfrm>
          <a:prstGeom prst="rect">
            <a:avLst/>
          </a:prstGeom>
          <a:noFill/>
        </p:spPr>
        <p:txBody>
          <a:bodyPr wrap="square" lIns="36000" tIns="36000" rIns="36000" bIns="36000" rtlCol="0" anchor="t">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Increase investment</a:t>
            </a:r>
            <a:r>
              <a:rPr kumimoji="0" lang="en-US" altLang="ko-KR" sz="1000" b="0" i="0" u="none" strike="noStrike" kern="1200" cap="none" spc="0" normalizeH="0" baseline="0" noProof="0">
                <a:ln>
                  <a:noFill/>
                </a:ln>
                <a:solidFill>
                  <a:srgbClr val="000000"/>
                </a:solidFill>
                <a:effectLst/>
                <a:uLnTx/>
                <a:uFillTx/>
                <a:latin typeface="Arial"/>
                <a:ea typeface="+mn-ea"/>
                <a:cs typeface="+mn-cs"/>
              </a:rPr>
              <a:t> in battery metals extraction, refining, and battery production capabilities outside China.</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One option is to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build refining capacities in North America and FTA partners</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especially for minerals with limited local reserve availability, such as cobalt and nickel. </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LFP production in South Korea-headquartered battery producers</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could open up the commercialization of LFP batteries in North America.</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p:txBody>
      </p:sp>
      <p:pic>
        <p:nvPicPr>
          <p:cNvPr id="23" name="Picture 22">
            <a:hlinkClick r:id="rId21" action="ppaction://hlinksldjump"/>
            <a:extLst>
              <a:ext uri="{FF2B5EF4-FFF2-40B4-BE49-F238E27FC236}">
                <a16:creationId xmlns:a16="http://schemas.microsoft.com/office/drawing/2014/main" id="{59A413A3-4259-97E7-C968-3CC3C67473B3}"/>
              </a:ext>
            </a:extLst>
          </p:cNvPr>
          <p:cNvPicPr>
            <a:picLocks noChangeAspect="1"/>
          </p:cNvPicPr>
          <p:nvPr/>
        </p:nvPicPr>
        <p:blipFill>
          <a:blip r:embed="rId22" cstate="screen">
            <a:extLst>
              <a:ext uri="{28A0092B-C50C-407E-A947-70E740481C1C}">
                <a14:useLocalDpi xmlns:a14="http://schemas.microsoft.com/office/drawing/2010/main"/>
              </a:ext>
            </a:extLst>
          </a:blip>
          <a:stretch>
            <a:fillRect/>
          </a:stretch>
        </p:blipFill>
        <p:spPr>
          <a:xfrm>
            <a:off x="2971592" y="2743221"/>
            <a:ext cx="1627482" cy="844334"/>
          </a:xfrm>
          <a:prstGeom prst="rect">
            <a:avLst/>
          </a:prstGeom>
        </p:spPr>
      </p:pic>
      <p:sp>
        <p:nvSpPr>
          <p:cNvPr id="25" name="TextBox 24">
            <a:extLst>
              <a:ext uri="{FF2B5EF4-FFF2-40B4-BE49-F238E27FC236}">
                <a16:creationId xmlns:a16="http://schemas.microsoft.com/office/drawing/2014/main" id="{91A1FBAA-7086-C14D-9D33-590D51860F9C}"/>
              </a:ext>
            </a:extLst>
          </p:cNvPr>
          <p:cNvSpPr txBox="1"/>
          <p:nvPr/>
        </p:nvSpPr>
        <p:spPr bwMode="gray">
          <a:xfrm>
            <a:off x="1914321" y="2543778"/>
            <a:ext cx="191928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Global flows of lithium</a:t>
            </a:r>
            <a:endParaRPr kumimoji="0" lang="en-US" sz="2000" b="1" i="0" u="none" strike="noStrike" kern="1200" cap="none" spc="0" normalizeH="0" baseline="0" noProof="0">
              <a:ln>
                <a:noFill/>
              </a:ln>
              <a:solidFill>
                <a:srgbClr val="000000"/>
              </a:solidFill>
              <a:effectLst/>
              <a:uLnTx/>
              <a:uFillTx/>
              <a:latin typeface="Arial"/>
              <a:ea typeface="+mn-ea"/>
              <a:cs typeface="+mn-cs"/>
            </a:endParaRPr>
          </a:p>
        </p:txBody>
      </p:sp>
      <p:sp>
        <p:nvSpPr>
          <p:cNvPr id="3" name="Oval 2">
            <a:extLst>
              <a:ext uri="{FF2B5EF4-FFF2-40B4-BE49-F238E27FC236}">
                <a16:creationId xmlns:a16="http://schemas.microsoft.com/office/drawing/2014/main" id="{D90844E9-7ADB-793F-5152-AAE337A2A57A}"/>
              </a:ext>
            </a:extLst>
          </p:cNvPr>
          <p:cNvSpPr/>
          <p:nvPr/>
        </p:nvSpPr>
        <p:spPr bwMode="gray">
          <a:xfrm>
            <a:off x="1302569" y="4888780"/>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FFFFFF"/>
                </a:solidFill>
                <a:effectLst/>
                <a:uLnTx/>
                <a:uFillTx/>
                <a:latin typeface="Arial"/>
                <a:ea typeface="+mn-ea"/>
                <a:cs typeface="+mn-cs"/>
              </a:rPr>
              <a:t>H</a:t>
            </a:r>
          </a:p>
        </p:txBody>
      </p:sp>
      <p:sp>
        <p:nvSpPr>
          <p:cNvPr id="14" name="TextBox 13">
            <a:extLst>
              <a:ext uri="{FF2B5EF4-FFF2-40B4-BE49-F238E27FC236}">
                <a16:creationId xmlns:a16="http://schemas.microsoft.com/office/drawing/2014/main" id="{A477B276-AB0C-FA0D-E57F-96C0918663D6}"/>
              </a:ext>
            </a:extLst>
          </p:cNvPr>
          <p:cNvSpPr txBox="1"/>
          <p:nvPr/>
        </p:nvSpPr>
        <p:spPr bwMode="gray">
          <a:xfrm>
            <a:off x="1960175" y="2789999"/>
            <a:ext cx="1113356" cy="3804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solidFill>
                  <a:srgbClr val="000000"/>
                </a:solidFill>
                <a:effectLst/>
                <a:uLnTx/>
                <a:uFillTx/>
                <a:latin typeface="Arial"/>
                <a:ea typeface="+mn-ea"/>
                <a:cs typeface="+mn-cs"/>
              </a:rPr>
              <a:t>See appendix for </a:t>
            </a:r>
            <a:br>
              <a:rPr kumimoji="0" lang="en-US" sz="1000" b="0" i="1" u="none" strike="noStrike" kern="1200" cap="none" spc="0" normalizeH="0" baseline="0" noProof="0">
                <a:ln>
                  <a:noFill/>
                </a:ln>
                <a:solidFill>
                  <a:srgbClr val="000000"/>
                </a:solidFill>
                <a:effectLst/>
                <a:uLnTx/>
                <a:uFillTx/>
                <a:latin typeface="Arial"/>
                <a:ea typeface="+mn-ea"/>
                <a:cs typeface="+mn-cs"/>
              </a:rPr>
            </a:br>
            <a:r>
              <a:rPr kumimoji="0" lang="en-US" sz="1000" b="0" i="1" u="none" strike="noStrike" kern="1200" cap="none" spc="0" normalizeH="0" baseline="0" noProof="0">
                <a:ln>
                  <a:noFill/>
                </a:ln>
                <a:solidFill>
                  <a:srgbClr val="000000"/>
                </a:solidFill>
                <a:effectLst/>
                <a:uLnTx/>
                <a:uFillTx/>
                <a:latin typeface="Arial"/>
                <a:ea typeface="+mn-ea"/>
                <a:cs typeface="+mn-cs"/>
              </a:rPr>
              <a:t>full-size diagram.</a:t>
            </a:r>
          </a:p>
        </p:txBody>
      </p:sp>
    </p:spTree>
    <p:extLst>
      <p:ext uri="{BB962C8B-B14F-4D97-AF65-F5344CB8AC3E}">
        <p14:creationId xmlns:p14="http://schemas.microsoft.com/office/powerpoint/2010/main" val="346879383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978886-4388-90A9-A8B8-39200BE75D34}"/>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10CB91C-D4C2-6487-091A-0E31BCD5CBA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4" progId="TCLayout.ActiveDocument.1">
                  <p:embed/>
                </p:oleObj>
              </mc:Choice>
              <mc:Fallback>
                <p:oleObj name="think-cell Slide" r:id="rId6" imgW="395" imgH="394" progId="TCLayout.ActiveDocument.1">
                  <p:embed/>
                  <p:pic>
                    <p:nvPicPr>
                      <p:cNvPr id="7" name="think-cell data - do not delete" hidden="1">
                        <a:extLst>
                          <a:ext uri="{FF2B5EF4-FFF2-40B4-BE49-F238E27FC236}">
                            <a16:creationId xmlns:a16="http://schemas.microsoft.com/office/drawing/2014/main" id="{010CB91C-D4C2-6487-091A-0E31BCD5CBA3}"/>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41E399A6-D89D-3B7C-439C-2B344E231FF1}"/>
              </a:ext>
            </a:extLst>
          </p:cNvPr>
          <p:cNvSpPr>
            <a:spLocks noGrp="1"/>
          </p:cNvSpPr>
          <p:nvPr>
            <p:ph type="title"/>
          </p:nvPr>
        </p:nvSpPr>
        <p:spPr/>
        <p:txBody>
          <a:bodyPr vert="horz">
            <a:noAutofit/>
          </a:bodyPr>
          <a:lstStyle/>
          <a:p>
            <a:r>
              <a:rPr lang="en-US"/>
              <a:t>Li-S/air batteries must overcome technical challenges before mass production and widespread market adoption</a:t>
            </a:r>
          </a:p>
        </p:txBody>
      </p:sp>
      <p:sp>
        <p:nvSpPr>
          <p:cNvPr id="2" name="Rectangle 1">
            <a:extLst>
              <a:ext uri="{FF2B5EF4-FFF2-40B4-BE49-F238E27FC236}">
                <a16:creationId xmlns:a16="http://schemas.microsoft.com/office/drawing/2014/main" id="{1E912693-B40F-12BB-3C62-7A728A90BC73}"/>
              </a:ext>
            </a:extLst>
          </p:cNvPr>
          <p:cNvSpPr/>
          <p:nvPr/>
        </p:nvSpPr>
        <p:spPr bwMode="gray">
          <a:xfrm>
            <a:off x="330199" y="1813040"/>
            <a:ext cx="1344058" cy="3107801"/>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Technological advancements </a:t>
            </a:r>
            <a:r>
              <a:rPr lang="en-US" sz="1400" b="1">
                <a:solidFill>
                  <a:srgbClr val="000000"/>
                </a:solidFill>
                <a:latin typeface="Arial"/>
              </a:rPr>
              <a:t>r</a:t>
            </a:r>
            <a:r>
              <a:rPr kumimoji="0" lang="en-US" sz="1400" b="1" i="0" u="none" strike="noStrike" kern="1200" cap="none" spc="0" normalizeH="0" baseline="0" noProof="0" err="1">
                <a:ln>
                  <a:noFill/>
                </a:ln>
                <a:solidFill>
                  <a:srgbClr val="000000"/>
                </a:solidFill>
                <a:effectLst/>
                <a:uLnTx/>
                <a:uFillTx/>
                <a:latin typeface="Arial"/>
                <a:ea typeface="+mn-ea"/>
                <a:cs typeface="+mn-cs"/>
              </a:rPr>
              <a:t>equired</a:t>
            </a:r>
            <a:endParaRPr kumimoji="0" 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4E806D5A-F46C-8F1D-1E28-D6FECAF309F1}"/>
              </a:ext>
            </a:extLst>
          </p:cNvPr>
          <p:cNvSpPr>
            <a:spLocks noGrp="1"/>
          </p:cNvSpPr>
          <p:nvPr>
            <p:custDataLst>
              <p:tags r:id="rId2"/>
            </p:custDataLst>
          </p:nvPr>
        </p:nvSpPr>
        <p:spPr bwMode="auto">
          <a:xfrm>
            <a:off x="1810187" y="1470369"/>
            <a:ext cx="307078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0"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Bottlenecks</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sp>
        <p:nvSpPr>
          <p:cNvPr id="9" name="Text Placeholder 10">
            <a:extLst>
              <a:ext uri="{FF2B5EF4-FFF2-40B4-BE49-F238E27FC236}">
                <a16:creationId xmlns:a16="http://schemas.microsoft.com/office/drawing/2014/main" id="{42BDBD9E-DCB6-A29E-201A-A7368C06A228}"/>
              </a:ext>
            </a:extLst>
          </p:cNvPr>
          <p:cNvSpPr>
            <a:spLocks noGrp="1"/>
          </p:cNvSpPr>
          <p:nvPr>
            <p:custDataLst>
              <p:tags r:id="rId3"/>
            </p:custDataLst>
          </p:nvPr>
        </p:nvSpPr>
        <p:spPr bwMode="auto">
          <a:xfrm>
            <a:off x="6950455" y="1473200"/>
            <a:ext cx="4862799"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0"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Potential solutions and level of difficulty</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sp>
        <p:nvSpPr>
          <p:cNvPr id="12" name="TextBox 11">
            <a:extLst>
              <a:ext uri="{FF2B5EF4-FFF2-40B4-BE49-F238E27FC236}">
                <a16:creationId xmlns:a16="http://schemas.microsoft.com/office/drawing/2014/main" id="{E36EACD2-933E-0741-5E05-E440CFFC4BBE}"/>
              </a:ext>
            </a:extLst>
          </p:cNvPr>
          <p:cNvSpPr txBox="1"/>
          <p:nvPr/>
        </p:nvSpPr>
        <p:spPr bwMode="gray">
          <a:xfrm>
            <a:off x="1810187" y="1813040"/>
            <a:ext cx="4754880" cy="688256"/>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Li-sulfur battery (</a:t>
            </a:r>
            <a:r>
              <a:rPr kumimoji="0" lang="en-US" altLang="ko-KR" sz="1000" b="1" i="0" u="none" strike="noStrike" kern="1200" cap="none" spc="0" normalizeH="0" baseline="0" noProof="0" dirty="0" err="1">
                <a:ln>
                  <a:noFill/>
                </a:ln>
                <a:solidFill>
                  <a:srgbClr val="000000"/>
                </a:solidFill>
                <a:effectLst/>
                <a:uLnTx/>
                <a:uFillTx/>
                <a:latin typeface="Arial"/>
                <a:ea typeface="+mn-ea"/>
                <a:cs typeface="+mn-cs"/>
              </a:rPr>
              <a:t>LiSB</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Needs to overcome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multiple technical challenges to achieve theoretical energy density levels,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including </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self-discharging and high internal resistance due to the shuttle effect (Fig. 1), rapid capacity failing, </a:t>
            </a:r>
            <a:r>
              <a:rPr kumimoji="0" lang="en-US" altLang="ko-KR" sz="1000" b="0" i="0" u="none" strike="noStrike" kern="1200" cap="none" spc="0" normalizeH="0" baseline="0" noProof="0" dirty="0">
                <a:ln>
                  <a:noFill/>
                </a:ln>
                <a:solidFill>
                  <a:srgbClr val="000000"/>
                </a:solidFill>
                <a:effectLst/>
                <a:uLnTx/>
                <a:uFillTx/>
                <a:latin typeface="Arial"/>
                <a:ea typeface="+mn-ea"/>
                <a:cs typeface="+mn-cs"/>
              </a:rPr>
              <a:t>and above all,</a:t>
            </a:r>
            <a:r>
              <a:rPr kumimoji="0" lang="en-US" altLang="ko-KR" sz="1000" b="1" i="0" u="none" strike="noStrike" kern="1200" cap="none" spc="0" normalizeH="0" baseline="0" noProof="0" dirty="0">
                <a:ln>
                  <a:noFill/>
                </a:ln>
                <a:solidFill>
                  <a:srgbClr val="000000"/>
                </a:solidFill>
                <a:effectLst/>
                <a:uLnTx/>
                <a:uFillTx/>
                <a:latin typeface="Arial"/>
                <a:ea typeface="+mn-ea"/>
                <a:cs typeface="+mn-cs"/>
              </a:rPr>
              <a:t> reaction stability.</a:t>
            </a:r>
          </a:p>
        </p:txBody>
      </p:sp>
      <p:sp>
        <p:nvSpPr>
          <p:cNvPr id="15" name="TextBox 14">
            <a:extLst>
              <a:ext uri="{FF2B5EF4-FFF2-40B4-BE49-F238E27FC236}">
                <a16:creationId xmlns:a16="http://schemas.microsoft.com/office/drawing/2014/main" id="{817641CD-A10E-34D9-A628-41F0B1E48ACA}"/>
              </a:ext>
            </a:extLst>
          </p:cNvPr>
          <p:cNvSpPr txBox="1"/>
          <p:nvPr/>
        </p:nvSpPr>
        <p:spPr bwMode="gray">
          <a:xfrm>
            <a:off x="6950455" y="1813040"/>
            <a:ext cx="4187120" cy="2688804"/>
          </a:xfrm>
          <a:prstGeom prst="rect">
            <a:avLst/>
          </a:prstGeom>
          <a:noFill/>
        </p:spPr>
        <p:txBody>
          <a:bodyPr wrap="square" lIns="36000" tIns="36000" rIns="36000" bIns="36000" rtlCol="0" anchor="t">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err="1">
                <a:ln>
                  <a:noFill/>
                </a:ln>
                <a:solidFill>
                  <a:srgbClr val="000000"/>
                </a:solidFill>
                <a:effectLst/>
                <a:uLnTx/>
                <a:uFillTx/>
                <a:latin typeface="Arial"/>
                <a:ea typeface="+mn-ea"/>
                <a:cs typeface="+mn-cs"/>
              </a:rPr>
              <a:t>LiSB</a:t>
            </a:r>
            <a:r>
              <a:rPr kumimoji="0" lang="en-US" altLang="ko-KR" sz="1000" b="1" i="0" u="none" strike="noStrike" kern="1200" cap="none" spc="0" normalizeH="0" baseline="0" noProof="0">
                <a:ln>
                  <a:noFill/>
                </a:ln>
                <a:solidFill>
                  <a:srgbClr val="000000"/>
                </a:solidFill>
                <a:effectLst/>
                <a:uLnTx/>
                <a:uFillTx/>
                <a:latin typeface="Arial"/>
                <a:ea typeface="+mn-ea"/>
                <a:cs typeface="+mn-cs"/>
              </a:rPr>
              <a:t>: Active research is underway</a:t>
            </a:r>
            <a:r>
              <a:rPr kumimoji="0" lang="en-US" altLang="ko-KR" sz="1000" i="0" u="none" strike="noStrike" kern="1200" cap="none" spc="0" normalizeH="0" baseline="0" noProof="0">
                <a:ln>
                  <a:noFill/>
                </a:ln>
                <a:solidFill>
                  <a:srgbClr val="000000"/>
                </a:solidFill>
                <a:effectLst/>
                <a:uLnTx/>
                <a:uFillTx/>
                <a:latin typeface="Arial"/>
                <a:ea typeface="+mn-ea"/>
                <a:cs typeface="+mn-cs"/>
              </a:rPr>
              <a:t>, including:</a:t>
            </a: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Securing a level of reaction stability </a:t>
            </a:r>
            <a:r>
              <a:rPr kumimoji="0" lang="en-US" altLang="ko-KR" sz="1000" b="0" i="0" u="none" strike="noStrike" kern="1200" cap="none" spc="0" normalizeH="0" baseline="0" noProof="0">
                <a:ln>
                  <a:noFill/>
                </a:ln>
                <a:solidFill>
                  <a:srgbClr val="000000"/>
                </a:solidFill>
                <a:effectLst/>
                <a:uLnTx/>
                <a:uFillTx/>
                <a:latin typeface="Arial"/>
                <a:ea typeface="+mn-ea"/>
                <a:cs typeface="+mn-cs"/>
              </a:rPr>
              <a:t>comparable to </a:t>
            </a:r>
            <a:r>
              <a:rPr kumimoji="0" lang="en-US" altLang="ko-KR" sz="1000" b="0" i="0" u="none" strike="noStrike" kern="1200" cap="none" spc="0" normalizeH="0" baseline="0" noProof="0" err="1">
                <a:ln>
                  <a:noFill/>
                </a:ln>
                <a:solidFill>
                  <a:srgbClr val="000000"/>
                </a:solidFill>
                <a:effectLst/>
                <a:uLnTx/>
                <a:uFillTx/>
                <a:latin typeface="Arial"/>
                <a:ea typeface="+mn-ea"/>
                <a:cs typeface="+mn-cs"/>
              </a:rPr>
              <a:t>LiB</a:t>
            </a:r>
            <a:r>
              <a:rPr kumimoji="0" lang="en-US" altLang="ko-KR" sz="1000" b="0" i="0" u="none" strike="noStrike" kern="1200" cap="none" spc="0" normalizeH="0" baseline="0" noProof="0">
                <a:ln>
                  <a:noFill/>
                </a:ln>
                <a:solidFill>
                  <a:srgbClr val="000000"/>
                </a:solidFill>
                <a:effectLst/>
                <a:uLnTx/>
                <a:uFillTx/>
                <a:latin typeface="Arial"/>
                <a:ea typeface="+mn-ea"/>
                <a:cs typeface="+mn-cs"/>
              </a:rPr>
              <a:t> without adding guardrails that may compensate for energy density, which</a:t>
            </a:r>
            <a:r>
              <a:rPr lang="en-US" altLang="ko-KR" sz="1000">
                <a:solidFill>
                  <a:srgbClr val="000000"/>
                </a:solidFill>
                <a:latin typeface="Arial"/>
              </a:rPr>
              <a:t> will be </a:t>
            </a:r>
            <a:r>
              <a:rPr kumimoji="0" lang="en-US" altLang="ko-KR" sz="1000" b="0" i="0" u="none" strike="noStrike" kern="1200" cap="none" spc="0" normalizeH="0" baseline="0" noProof="0">
                <a:ln>
                  <a:noFill/>
                </a:ln>
                <a:solidFill>
                  <a:srgbClr val="000000"/>
                </a:solidFill>
                <a:effectLst/>
                <a:uLnTx/>
                <a:uFillTx/>
                <a:latin typeface="Arial"/>
                <a:ea typeface="+mn-ea"/>
                <a:cs typeface="+mn-cs"/>
              </a:rPr>
              <a:t>key.</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altLang="ko-KR" sz="1000" b="1">
                <a:solidFill>
                  <a:srgbClr val="000000"/>
                </a:solidFill>
                <a:latin typeface="Arial"/>
              </a:rPr>
              <a:t>C</a:t>
            </a:r>
            <a:r>
              <a:rPr kumimoji="0" lang="en-US" altLang="ko-KR" sz="1000" b="1" i="0" u="none" strike="noStrike" kern="1200" cap="none" spc="0" normalizeH="0" baseline="0" noProof="0" err="1">
                <a:ln>
                  <a:noFill/>
                </a:ln>
                <a:solidFill>
                  <a:srgbClr val="000000"/>
                </a:solidFill>
                <a:effectLst/>
                <a:uLnTx/>
                <a:uFillTx/>
                <a:latin typeface="Arial"/>
                <a:ea typeface="+mn-ea"/>
                <a:cs typeface="+mn-cs"/>
              </a:rPr>
              <a:t>onstructing</a:t>
            </a:r>
            <a:r>
              <a:rPr kumimoji="0" lang="en-US" altLang="ko-KR" sz="1000" b="1" i="0" u="none" strike="noStrike" kern="1200" cap="none" spc="0" normalizeH="0" baseline="0" noProof="0">
                <a:ln>
                  <a:noFill/>
                </a:ln>
                <a:solidFill>
                  <a:srgbClr val="000000"/>
                </a:solidFill>
                <a:effectLst/>
                <a:uLnTx/>
                <a:uFillTx/>
                <a:latin typeface="Arial"/>
                <a:ea typeface="+mn-ea"/>
                <a:cs typeface="+mn-cs"/>
              </a:rPr>
              <a:t> novel nanostructured sulfur electrodes</a:t>
            </a:r>
            <a:r>
              <a:rPr kumimoji="0" lang="en-US" altLang="ko-KR" sz="1000" b="0" i="0" u="none" strike="noStrike" kern="1200" cap="none" spc="0" normalizeH="0" baseline="0" noProof="0">
                <a:ln>
                  <a:noFill/>
                </a:ln>
                <a:solidFill>
                  <a:srgbClr val="000000"/>
                </a:solidFill>
                <a:effectLst/>
                <a:uLnTx/>
                <a:uFillTx/>
                <a:latin typeface="Arial"/>
                <a:ea typeface="+mn-ea"/>
                <a:cs typeface="+mn-cs"/>
              </a:rPr>
              <a:t> and developing </a:t>
            </a:r>
            <a:r>
              <a:rPr kumimoji="0" lang="en-US" altLang="ko-KR" sz="1000" b="1" i="0" u="none" strike="noStrike" kern="1200" cap="none" spc="0" normalizeH="0" baseline="0" noProof="0">
                <a:ln>
                  <a:noFill/>
                </a:ln>
                <a:solidFill>
                  <a:srgbClr val="000000"/>
                </a:solidFill>
                <a:effectLst/>
                <a:uLnTx/>
                <a:uFillTx/>
                <a:latin typeface="Arial"/>
                <a:ea typeface="+mn-ea"/>
                <a:cs typeface="+mn-cs"/>
              </a:rPr>
              <a:t>appropriate electrolytes/separators</a:t>
            </a:r>
            <a:r>
              <a:rPr kumimoji="0" lang="en-US" altLang="ko-KR" sz="1000" b="0" i="0" u="none" strike="noStrike" kern="1200" cap="none" spc="0" normalizeH="0" baseline="0" noProof="0">
                <a:ln>
                  <a:noFill/>
                </a:ln>
                <a:solidFill>
                  <a:srgbClr val="000000"/>
                </a:solidFill>
                <a:effectLst/>
                <a:uLnTx/>
                <a:uFillTx/>
                <a:latin typeface="Arial"/>
                <a:ea typeface="+mn-ea"/>
                <a:cs typeface="+mn-cs"/>
              </a:rPr>
              <a:t> to</a:t>
            </a:r>
            <a:r>
              <a:rPr kumimoji="0" lang="en-US" altLang="ko-KR" sz="1000" b="1" i="0" u="none" strike="noStrike" kern="1200" cap="none" spc="0" normalizeH="0" baseline="0" noProof="0">
                <a:ln>
                  <a:noFill/>
                </a:ln>
                <a:solidFill>
                  <a:srgbClr val="000000"/>
                </a:solidFill>
                <a:effectLst/>
                <a:uLnTx/>
                <a:uFillTx/>
                <a:latin typeface="Arial"/>
                <a:ea typeface="+mn-ea"/>
                <a:cs typeface="+mn-cs"/>
              </a:rPr>
              <a:t> </a:t>
            </a:r>
            <a:r>
              <a:rPr kumimoji="0" lang="en-US" altLang="ko-KR" sz="1000" b="0" i="0" u="none" strike="noStrike" kern="1200" cap="none" spc="0" normalizeH="0" baseline="0" noProof="0">
                <a:ln>
                  <a:noFill/>
                </a:ln>
                <a:solidFill>
                  <a:srgbClr val="000000"/>
                </a:solidFill>
                <a:effectLst/>
                <a:uLnTx/>
                <a:uFillTx/>
                <a:latin typeface="Arial"/>
                <a:ea typeface="+mn-ea"/>
                <a:cs typeface="+mn-cs"/>
              </a:rPr>
              <a:t>overcome the disadvantages.</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a:p>
            <a:pPr marL="0" marR="0" lvl="0" indent="0" algn="l" defTabSz="914400" rtl="0" eaLnBrk="1" fontAlgn="base" latinLnBrk="0" hangingPunct="1">
              <a:lnSpc>
                <a:spcPct val="100000"/>
              </a:lnSpc>
              <a:spcBef>
                <a:spcPts val="60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LAB: Multiple areas still require further study </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to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achieve the theoretical level of performance</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including:</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Discharge-recharge mechanisms and kinetics</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Improvement in ionic conductivity and stability of electrolytes</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Trade-off strategies for balancing interfacial compactness and catalysts to enable high energy density </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a:p>
            <a:pPr marL="0" marR="0" lvl="0" indent="0" algn="l" defTabSz="914400" rtl="0" eaLnBrk="1" fontAlgn="base" latinLnBrk="0" hangingPunct="1">
              <a:lnSpc>
                <a:spcPct val="100000"/>
              </a:lnSpc>
              <a:spcBef>
                <a:spcPts val="60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While </a:t>
            </a:r>
            <a:r>
              <a:rPr kumimoji="0" lang="en-US" altLang="ko-KR" sz="1000" b="1" i="0" u="none" strike="noStrike" kern="1200" cap="none" spc="0" normalizeH="0" baseline="0" noProof="0" err="1">
                <a:ln>
                  <a:noFill/>
                </a:ln>
                <a:solidFill>
                  <a:srgbClr val="000000"/>
                </a:solidFill>
                <a:effectLst/>
                <a:highlight>
                  <a:srgbClr val="FFFFFF"/>
                </a:highlight>
                <a:uLnTx/>
                <a:uFillTx/>
                <a:latin typeface="Arial"/>
                <a:ea typeface="+mn-ea"/>
                <a:cs typeface="+mn-cs"/>
              </a:rPr>
              <a:t>LiSB</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 is closer to commercialization, LAB is increasingly seen as a less viable option, </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mainly due to the openness of the thermodynamic system, which may lead to extremely high entropy.</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p:txBody>
      </p:sp>
      <p:sp>
        <p:nvSpPr>
          <p:cNvPr id="16" name="Rectangle 15">
            <a:extLst>
              <a:ext uri="{FF2B5EF4-FFF2-40B4-BE49-F238E27FC236}">
                <a16:creationId xmlns:a16="http://schemas.microsoft.com/office/drawing/2014/main" id="{70A42F4B-1839-7DD3-46F7-0C922BAD16A3}"/>
              </a:ext>
            </a:extLst>
          </p:cNvPr>
          <p:cNvSpPr/>
          <p:nvPr/>
        </p:nvSpPr>
        <p:spPr bwMode="gray">
          <a:xfrm>
            <a:off x="330199" y="5095168"/>
            <a:ext cx="1344058" cy="907568"/>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rgbClr val="000000"/>
                </a:solidFill>
                <a:effectLst/>
                <a:uLnTx/>
                <a:uFillTx/>
                <a:latin typeface="Arial"/>
                <a:ea typeface="+mn-ea"/>
                <a:cs typeface="+mn-cs"/>
              </a:rPr>
              <a:t>Market adoption</a:t>
            </a:r>
          </a:p>
        </p:txBody>
      </p:sp>
      <p:grpSp>
        <p:nvGrpSpPr>
          <p:cNvPr id="8" name="Group 7">
            <a:extLst>
              <a:ext uri="{FF2B5EF4-FFF2-40B4-BE49-F238E27FC236}">
                <a16:creationId xmlns:a16="http://schemas.microsoft.com/office/drawing/2014/main" id="{8B99EBB7-AFF2-05B6-CCBC-BB9FC023CB27}"/>
              </a:ext>
            </a:extLst>
          </p:cNvPr>
          <p:cNvGrpSpPr/>
          <p:nvPr/>
        </p:nvGrpSpPr>
        <p:grpSpPr>
          <a:xfrm>
            <a:off x="330199" y="1737360"/>
            <a:ext cx="11558016" cy="3279488"/>
            <a:chOff x="329184" y="1874340"/>
            <a:chExt cx="11558016" cy="3279488"/>
          </a:xfrm>
        </p:grpSpPr>
        <p:cxnSp>
          <p:nvCxnSpPr>
            <p:cNvPr id="4" name="Straight Connector 3">
              <a:extLst>
                <a:ext uri="{FF2B5EF4-FFF2-40B4-BE49-F238E27FC236}">
                  <a16:creationId xmlns:a16="http://schemas.microsoft.com/office/drawing/2014/main" id="{16F8CA8E-4954-EB6A-864E-F30412BA871C}"/>
                </a:ext>
              </a:extLst>
            </p:cNvPr>
            <p:cNvCxnSpPr>
              <a:cxnSpLocks/>
            </p:cNvCxnSpPr>
            <p:nvPr/>
          </p:nvCxnSpPr>
          <p:spPr bwMode="gray">
            <a:xfrm>
              <a:off x="329184" y="1874340"/>
              <a:ext cx="1155801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494D291-5545-45D4-A247-C53B5EA29431}"/>
                </a:ext>
              </a:extLst>
            </p:cNvPr>
            <p:cNvCxnSpPr>
              <a:cxnSpLocks/>
            </p:cNvCxnSpPr>
            <p:nvPr/>
          </p:nvCxnSpPr>
          <p:spPr bwMode="gray">
            <a:xfrm>
              <a:off x="329184" y="5153828"/>
              <a:ext cx="1155801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8" name="TextBox 17">
            <a:extLst>
              <a:ext uri="{FF2B5EF4-FFF2-40B4-BE49-F238E27FC236}">
                <a16:creationId xmlns:a16="http://schemas.microsoft.com/office/drawing/2014/main" id="{09474E67-37C7-612F-EBD9-AA477D4EA2F9}"/>
              </a:ext>
            </a:extLst>
          </p:cNvPr>
          <p:cNvSpPr txBox="1"/>
          <p:nvPr/>
        </p:nvSpPr>
        <p:spPr bwMode="gray">
          <a:xfrm>
            <a:off x="1810187" y="5095168"/>
            <a:ext cx="4754880" cy="996033"/>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err="1">
                <a:ln>
                  <a:noFill/>
                </a:ln>
                <a:solidFill>
                  <a:srgbClr val="000000"/>
                </a:solidFill>
                <a:effectLst/>
                <a:uLnTx/>
                <a:uFillTx/>
                <a:latin typeface="Arial"/>
                <a:ea typeface="+mn-ea"/>
                <a:cs typeface="+mn-cs"/>
              </a:rPr>
              <a:t>LiSB</a:t>
            </a:r>
            <a:r>
              <a:rPr kumimoji="0" lang="en-US" altLang="ko-KR" sz="1000" b="1" i="0" u="none" strike="noStrike" kern="1200" cap="none" spc="0" normalizeH="0" baseline="0" noProof="0">
                <a:ln>
                  <a:noFill/>
                </a:ln>
                <a:solidFill>
                  <a:srgbClr val="000000"/>
                </a:solidFill>
                <a:effectLst/>
                <a:uLnTx/>
                <a:uFillTx/>
                <a:latin typeface="Arial"/>
                <a:ea typeface="+mn-ea"/>
                <a:cs typeface="+mn-cs"/>
              </a:rPr>
              <a:t>/LAB: </a:t>
            </a:r>
            <a:r>
              <a:rPr kumimoji="0" lang="en-US" altLang="ko-KR" sz="1000" b="0" i="0" u="none" strike="noStrike" kern="1200" cap="none" spc="0" normalizeH="0" baseline="0" noProof="0">
                <a:ln>
                  <a:noFill/>
                </a:ln>
                <a:solidFill>
                  <a:srgbClr val="000000"/>
                </a:solidFill>
                <a:effectLst/>
                <a:uLnTx/>
                <a:uFillTx/>
                <a:latin typeface="Arial"/>
                <a:ea typeface="+mn-ea"/>
                <a:cs typeface="+mn-cs"/>
              </a:rPr>
              <a:t>Commercialization remains in early stages for both, mainly due to their significantly shorter lifecycle.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sz="1000">
                <a:solidFill>
                  <a:srgbClr val="000000"/>
                </a:solidFill>
                <a:latin typeface="Arial"/>
              </a:rPr>
              <a:t>For example</a:t>
            </a:r>
            <a:r>
              <a:rPr kumimoji="0" lang="en-US" altLang="ko-KR" sz="1000" b="0" i="0" u="none" strike="noStrike" kern="1200" cap="none" spc="0" normalizeH="0" baseline="0" noProof="0">
                <a:ln>
                  <a:noFill/>
                </a:ln>
                <a:solidFill>
                  <a:srgbClr val="000000"/>
                </a:solidFill>
                <a:effectLst/>
                <a:uLnTx/>
                <a:uFillTx/>
                <a:latin typeface="Arial"/>
                <a:ea typeface="+mn-ea"/>
                <a:cs typeface="+mn-cs"/>
              </a:rPr>
              <a:t>, to be marketable, </a:t>
            </a:r>
            <a:r>
              <a:rPr kumimoji="0" lang="en-US" altLang="ko-KR" sz="1000" b="0" i="0" u="none" strike="noStrike" kern="1200" cap="none" spc="0" normalizeH="0" baseline="0" noProof="0" err="1">
                <a:ln>
                  <a:noFill/>
                </a:ln>
                <a:solidFill>
                  <a:srgbClr val="000000"/>
                </a:solidFill>
                <a:effectLst/>
                <a:uLnTx/>
                <a:uFillTx/>
                <a:latin typeface="Arial"/>
                <a:ea typeface="+mn-ea"/>
                <a:cs typeface="+mn-cs"/>
              </a:rPr>
              <a:t>LiSB</a:t>
            </a:r>
            <a:r>
              <a:rPr kumimoji="0" lang="en-US" altLang="ko-KR" sz="1000" b="0" i="0" u="none" strike="noStrike" kern="1200" cap="none" spc="0" normalizeH="0" baseline="0" noProof="0">
                <a:ln>
                  <a:noFill/>
                </a:ln>
                <a:solidFill>
                  <a:srgbClr val="000000"/>
                </a:solidFill>
                <a:effectLst/>
                <a:uLnTx/>
                <a:uFillTx/>
                <a:latin typeface="Arial"/>
                <a:ea typeface="+mn-ea"/>
                <a:cs typeface="+mn-cs"/>
              </a:rPr>
              <a:t> cells must demonstrate trustworthy performance for at least 200 cycles without a capacity drop of more than 60%. If they maintain performance for 500 cycles, meanwhile, they can be adopted in a wider range of applications.</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23" name="TextBox 22">
            <a:extLst>
              <a:ext uri="{FF2B5EF4-FFF2-40B4-BE49-F238E27FC236}">
                <a16:creationId xmlns:a16="http://schemas.microsoft.com/office/drawing/2014/main" id="{F7E1E3C4-BA58-384D-F426-A3B4102E650D}"/>
              </a:ext>
            </a:extLst>
          </p:cNvPr>
          <p:cNvSpPr txBox="1"/>
          <p:nvPr/>
        </p:nvSpPr>
        <p:spPr bwMode="gray">
          <a:xfrm>
            <a:off x="6950455" y="5095168"/>
            <a:ext cx="4187120" cy="688256"/>
          </a:xfrm>
          <a:prstGeom prst="rect">
            <a:avLst/>
          </a:prstGeom>
          <a:noFill/>
        </p:spPr>
        <p:txBody>
          <a:bodyPr wrap="square" lIns="36000" tIns="36000" rIns="36000" bIns="36000" rtlCol="0" anchor="t">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err="1">
                <a:ln>
                  <a:noFill/>
                </a:ln>
                <a:solidFill>
                  <a:srgbClr val="000000"/>
                </a:solidFill>
                <a:effectLst/>
                <a:uLnTx/>
                <a:uFillTx/>
                <a:latin typeface="Arial"/>
                <a:ea typeface="+mn-ea"/>
                <a:cs typeface="+mn-cs"/>
              </a:rPr>
              <a:t>LiSB</a:t>
            </a:r>
            <a:r>
              <a:rPr kumimoji="0" lang="en-US" altLang="ko-KR" sz="1000" b="1" i="0" u="none" strike="noStrike" kern="1200" cap="none" spc="0" normalizeH="0" baseline="0" noProof="0">
                <a:ln>
                  <a:noFill/>
                </a:ln>
                <a:solidFill>
                  <a:srgbClr val="000000"/>
                </a:solidFill>
                <a:effectLst/>
                <a:uLnTx/>
                <a:uFillTx/>
                <a:latin typeface="Arial"/>
                <a:ea typeface="+mn-ea"/>
                <a:cs typeface="+mn-cs"/>
              </a:rPr>
              <a:t>: </a:t>
            </a:r>
            <a:r>
              <a:rPr kumimoji="0" lang="en-US" altLang="ko-KR" sz="1000" b="0" i="0" u="none" strike="noStrike" kern="1200" cap="none" spc="0" normalizeH="0" baseline="0" noProof="0">
                <a:ln>
                  <a:noFill/>
                </a:ln>
                <a:solidFill>
                  <a:srgbClr val="000000"/>
                </a:solidFill>
                <a:effectLst/>
                <a:uLnTx/>
                <a:uFillTx/>
                <a:latin typeface="Arial"/>
                <a:ea typeface="+mn-ea"/>
                <a:cs typeface="+mn-cs"/>
              </a:rPr>
              <a:t>OEMs (e.g., Stellantis) are investing in </a:t>
            </a:r>
            <a:r>
              <a:rPr kumimoji="0" lang="en-US" altLang="ko-KR" sz="1000" b="0" i="0" u="none" strike="noStrike" kern="1200" cap="none" spc="0" normalizeH="0" baseline="0" noProof="0" err="1">
                <a:ln>
                  <a:noFill/>
                </a:ln>
                <a:solidFill>
                  <a:srgbClr val="000000"/>
                </a:solidFill>
                <a:effectLst/>
                <a:uLnTx/>
                <a:uFillTx/>
                <a:latin typeface="Arial"/>
                <a:ea typeface="+mn-ea"/>
                <a:cs typeface="+mn-cs"/>
              </a:rPr>
              <a:t>LiSB</a:t>
            </a:r>
            <a:r>
              <a:rPr kumimoji="0" lang="en-US" altLang="ko-KR" sz="1000" b="0" i="0" u="none" strike="noStrike" kern="1200" cap="none" spc="0" normalizeH="0" baseline="0" noProof="0">
                <a:ln>
                  <a:noFill/>
                </a:ln>
                <a:solidFill>
                  <a:srgbClr val="000000"/>
                </a:solidFill>
                <a:effectLst/>
                <a:uLnTx/>
                <a:uFillTx/>
                <a:latin typeface="Arial"/>
                <a:ea typeface="+mn-ea"/>
                <a:cs typeface="+mn-cs"/>
              </a:rPr>
              <a:t> startups (e.g., </a:t>
            </a:r>
            <a:r>
              <a:rPr kumimoji="0" lang="en-US" altLang="ko-KR" sz="1000" b="0" i="0" u="none" strike="noStrike" kern="1200" cap="none" spc="0" normalizeH="0" baseline="0" noProof="0" err="1">
                <a:ln>
                  <a:noFill/>
                </a:ln>
                <a:solidFill>
                  <a:srgbClr val="000000"/>
                </a:solidFill>
                <a:effectLst/>
                <a:uLnTx/>
                <a:uFillTx/>
                <a:latin typeface="Arial"/>
                <a:ea typeface="+mn-ea"/>
                <a:cs typeface="+mn-cs"/>
              </a:rPr>
              <a:t>Lyten</a:t>
            </a:r>
            <a:r>
              <a:rPr kumimoji="0" lang="en-US" altLang="ko-KR" sz="1000" b="0" i="0" u="none" strike="noStrike" kern="1200" cap="none" spc="0" normalizeH="0" baseline="0" noProof="0">
                <a:ln>
                  <a:noFill/>
                </a:ln>
                <a:solidFill>
                  <a:srgbClr val="000000"/>
                </a:solidFill>
                <a:effectLst/>
                <a:uLnTx/>
                <a:uFillTx/>
                <a:latin typeface="Arial"/>
                <a:ea typeface="+mn-ea"/>
                <a:cs typeface="+mn-cs"/>
              </a:rPr>
              <a:t>) to accelerate commercialization</a:t>
            </a:r>
            <a:r>
              <a:rPr lang="en-US" altLang="ko-KR" sz="1000">
                <a:solidFill>
                  <a:srgbClr val="000000"/>
                </a:solidFill>
                <a:latin typeface="Arial"/>
              </a:rPr>
              <a:t>.</a:t>
            </a:r>
            <a:endParaRPr kumimoji="0" lang="en-US" altLang="ko-KR" sz="100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LAB: </a:t>
            </a:r>
            <a:r>
              <a:rPr kumimoji="0" lang="en-US" altLang="ko-KR" sz="1000" b="0" i="0" u="none" strike="noStrike" kern="1200" cap="none" spc="0" normalizeH="0" baseline="0" noProof="0">
                <a:ln>
                  <a:noFill/>
                </a:ln>
                <a:solidFill>
                  <a:srgbClr val="000000"/>
                </a:solidFill>
                <a:effectLst/>
                <a:uLnTx/>
                <a:uFillTx/>
                <a:latin typeface="Arial"/>
                <a:ea typeface="+mn-ea"/>
                <a:cs typeface="+mn-cs"/>
              </a:rPr>
              <a:t>A LAB design developed in 2023 operated in a stable manner over 1,000 cycles of test charging/discharging.</a:t>
            </a:r>
            <a:endPar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Arial"/>
            </a:endParaRPr>
          </a:p>
        </p:txBody>
      </p:sp>
      <p:sp>
        <p:nvSpPr>
          <p:cNvPr id="25" name="btfpNotesBox962619">
            <a:extLst>
              <a:ext uri="{FF2B5EF4-FFF2-40B4-BE49-F238E27FC236}">
                <a16:creationId xmlns:a16="http://schemas.microsoft.com/office/drawing/2014/main" id="{94635981-F663-A36E-AAA7-BEC19940FEB5}"/>
              </a:ext>
            </a:extLst>
          </p:cNvPr>
          <p:cNvSpPr txBox="1"/>
          <p:nvPr>
            <p:custDataLst>
              <p:tags r:id="rId4"/>
            </p:custDataLst>
          </p:nvPr>
        </p:nvSpPr>
        <p:spPr bwMode="gray">
          <a:xfrm>
            <a:off x="330199" y="6419088"/>
            <a:ext cx="9175416"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8"/>
              </a:rPr>
              <a:t>Journal of Energy Storage, Deploying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lithium sulfur batteries</a:t>
            </a:r>
            <a:r>
              <a:rPr kumimoji="0" lang="en-US" sz="800" b="0" i="0" u="none" strike="noStrike" kern="1200" cap="none" spc="0" normalizeH="0" baseline="0" noProof="0" dirty="0">
                <a:ln>
                  <a:noFill/>
                </a:ln>
                <a:solidFill>
                  <a:srgbClr val="000000"/>
                </a:solidFill>
                <a:effectLst/>
                <a:uLnTx/>
                <a:uFillTx/>
                <a:latin typeface="Arial"/>
                <a:ea typeface="+mn-ea"/>
                <a:cs typeface="+mn-cs"/>
              </a:rPr>
              <a:t> (2023); </a:t>
            </a:r>
            <a:r>
              <a:rPr lang="en-US" sz="800" dirty="0">
                <a:solidFill>
                  <a:srgbClr val="000000"/>
                </a:solidFill>
                <a:latin typeface="Arial"/>
                <a:hlinkClick r:id="rId9"/>
              </a:rPr>
              <a:t>Stellantis, Invests in Lyten</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0"/>
              </a:rPr>
              <a:t>Science, Room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temperature rechargeable Li2O-based lithium-air battery</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BatteryBits</a:t>
            </a:r>
            <a:r>
              <a:rPr lang="en-US" sz="800" dirty="0">
                <a:solidFill>
                  <a:srgbClr val="000000"/>
                </a:solidFill>
                <a:latin typeface="Arial"/>
                <a:hlinkClick r:id="rId11"/>
              </a:rPr>
              <a:t>, Introduction to Solid-State Batteries</a:t>
            </a:r>
            <a:r>
              <a:rPr lang="en-US" sz="800" dirty="0">
                <a:solidFill>
                  <a:srgbClr val="000000"/>
                </a:solidFill>
                <a:latin typeface="Arial"/>
              </a:rPr>
              <a:t> (2022);</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2"/>
              </a:rPr>
              <a:t>SmartMat, Solid-state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Li–air batteries</a:t>
            </a:r>
            <a:r>
              <a:rPr lang="en-US" sz="800" dirty="0">
                <a:solidFill>
                  <a:srgbClr val="000000"/>
                </a:solidFill>
                <a:latin typeface="Arial"/>
              </a:rPr>
              <a:t> (2023).</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Gernot Wagner</a:t>
            </a:r>
            <a:r>
              <a:rPr lang="en-US" sz="800" dirty="0">
                <a:solidFill>
                  <a:srgbClr val="000000"/>
                </a:solidFill>
                <a:latin typeface="Aria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3" name="TextBox 2">
            <a:extLst>
              <a:ext uri="{FF2B5EF4-FFF2-40B4-BE49-F238E27FC236}">
                <a16:creationId xmlns:a16="http://schemas.microsoft.com/office/drawing/2014/main" id="{42EF5CE8-9FA0-4ADE-FA68-D689923FE69D}"/>
              </a:ext>
            </a:extLst>
          </p:cNvPr>
          <p:cNvSpPr txBox="1"/>
          <p:nvPr/>
        </p:nvSpPr>
        <p:spPr bwMode="gray">
          <a:xfrm>
            <a:off x="1810187" y="4302460"/>
            <a:ext cx="4754880" cy="534368"/>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Li-air battery (LAB):</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Faces challenges in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interfacial continuity/compatibility, air stability, significant overpotential during discharge/charge</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and the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working mechanism of solid-state electrolytes.</a:t>
            </a:r>
            <a:endParaRPr kumimoji="0" lang="en-US" altLang="ko-KR" sz="1000" b="1" i="0" u="none" strike="noStrike" kern="1200" cap="none" spc="0" normalizeH="0" baseline="0" noProof="0">
              <a:ln>
                <a:noFill/>
              </a:ln>
              <a:solidFill>
                <a:srgbClr val="000000"/>
              </a:solidFill>
              <a:effectLst/>
              <a:uLnTx/>
              <a:uFillTx/>
              <a:latin typeface="Arial"/>
              <a:ea typeface="+mn-ea"/>
              <a:cs typeface="+mn-cs"/>
            </a:endParaRPr>
          </a:p>
        </p:txBody>
      </p:sp>
      <p:pic>
        <p:nvPicPr>
          <p:cNvPr id="1026" name="Picture 2">
            <a:hlinkClick r:id="rId16" action="ppaction://hlinksldjump"/>
            <a:extLst>
              <a:ext uri="{FF2B5EF4-FFF2-40B4-BE49-F238E27FC236}">
                <a16:creationId xmlns:a16="http://schemas.microsoft.com/office/drawing/2014/main" id="{EF93B015-D856-E278-51B6-61E6A1D351D9}"/>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1827191" y="2913479"/>
            <a:ext cx="1856782" cy="840146"/>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D9440F88-032F-4002-E530-D91F0AAFA9EA}"/>
              </a:ext>
            </a:extLst>
          </p:cNvPr>
          <p:cNvSpPr txBox="1"/>
          <p:nvPr/>
        </p:nvSpPr>
        <p:spPr bwMode="gray">
          <a:xfrm>
            <a:off x="1810187" y="2556783"/>
            <a:ext cx="2398324" cy="195814"/>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800" b="1" i="0" u="none" strike="noStrike" kern="1200" cap="none" spc="0" normalizeH="0" baseline="0" noProof="0" dirty="0">
                <a:ln>
                  <a:noFill/>
                </a:ln>
                <a:solidFill>
                  <a:srgbClr val="000000"/>
                </a:solidFill>
                <a:effectLst/>
                <a:highlight>
                  <a:srgbClr val="FFFFFF"/>
                </a:highlight>
                <a:uLnTx/>
                <a:uFillTx/>
                <a:latin typeface="Arial"/>
                <a:ea typeface="+mn-ea"/>
                <a:cs typeface="+mn-cs"/>
              </a:rPr>
              <a:t>Polysulfide shuttle effect</a:t>
            </a:r>
            <a:endParaRPr kumimoji="0" lang="en-US" altLang="ko-KR" sz="800" b="1" i="0" u="none" strike="noStrike" kern="1200" cap="none" spc="0" normalizeH="0" baseline="0" noProof="0" dirty="0">
              <a:ln>
                <a:noFill/>
              </a:ln>
              <a:solidFill>
                <a:srgbClr val="000000"/>
              </a:solidFill>
              <a:effectLst/>
              <a:uLnTx/>
              <a:uFillTx/>
              <a:latin typeface="Arial"/>
              <a:ea typeface="+mn-ea"/>
              <a:cs typeface="+mn-cs"/>
            </a:endParaRPr>
          </a:p>
        </p:txBody>
      </p:sp>
      <p:cxnSp>
        <p:nvCxnSpPr>
          <p:cNvPr id="13" name="Straight Connector 12">
            <a:extLst>
              <a:ext uri="{FF2B5EF4-FFF2-40B4-BE49-F238E27FC236}">
                <a16:creationId xmlns:a16="http://schemas.microsoft.com/office/drawing/2014/main" id="{74D1F15C-F2EE-4978-8363-7AD118AB8B8F}"/>
              </a:ext>
            </a:extLst>
          </p:cNvPr>
          <p:cNvCxnSpPr>
            <a:cxnSpLocks/>
          </p:cNvCxnSpPr>
          <p:nvPr/>
        </p:nvCxnSpPr>
        <p:spPr bwMode="gray">
          <a:xfrm>
            <a:off x="1829815" y="2755836"/>
            <a:ext cx="462724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4AB23881-7770-3E46-C552-A9E655B99BF0}"/>
              </a:ext>
            </a:extLst>
          </p:cNvPr>
          <p:cNvSpPr txBox="1"/>
          <p:nvPr/>
        </p:nvSpPr>
        <p:spPr bwMode="gray">
          <a:xfrm>
            <a:off x="3730427" y="2836615"/>
            <a:ext cx="2726628" cy="130380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The shuttle effect </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refers to the phenomenon where soluble polysulfide intermediates that formed during the battery’s charge and discharge cycles dissolve into the electrolyte and travel between the anode and cathode. </a:t>
            </a:r>
            <a:endParaRPr kumimoji="0" lang="en-US" altLang="ko-KR" sz="10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This results in</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 loss of active material</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self-discharging</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poor energy efficiency, </a:t>
            </a:r>
            <a:r>
              <a:rPr kumimoji="0" lang="en-US" altLang="ko-KR" sz="1000" b="0" i="0" u="none" strike="noStrike" kern="1200" cap="none" spc="0" normalizeH="0" baseline="0" noProof="0">
                <a:ln>
                  <a:noFill/>
                </a:ln>
                <a:solidFill>
                  <a:srgbClr val="000000"/>
                </a:solidFill>
                <a:effectLst/>
                <a:highlight>
                  <a:srgbClr val="FFFFFF"/>
                </a:highlight>
                <a:uLnTx/>
                <a:uFillTx/>
                <a:latin typeface="Arial"/>
                <a:ea typeface="+mn-ea"/>
                <a:cs typeface="+mn-cs"/>
              </a:rPr>
              <a:t>and </a:t>
            </a:r>
            <a:r>
              <a:rPr kumimoji="0" lang="en-US" altLang="ko-KR" sz="1000" b="1" i="0" u="none" strike="noStrike" kern="1200" cap="none" spc="0" normalizeH="0" baseline="0" noProof="0">
                <a:ln>
                  <a:noFill/>
                </a:ln>
                <a:solidFill>
                  <a:srgbClr val="000000"/>
                </a:solidFill>
                <a:effectLst/>
                <a:highlight>
                  <a:srgbClr val="FFFFFF"/>
                </a:highlight>
                <a:uLnTx/>
                <a:uFillTx/>
                <a:latin typeface="Arial"/>
                <a:ea typeface="+mn-ea"/>
                <a:cs typeface="+mn-cs"/>
              </a:rPr>
              <a:t>degradation of electrodes.</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p:txBody>
      </p:sp>
      <p:sp>
        <p:nvSpPr>
          <p:cNvPr id="10" name="Oval 9">
            <a:extLst>
              <a:ext uri="{FF2B5EF4-FFF2-40B4-BE49-F238E27FC236}">
                <a16:creationId xmlns:a16="http://schemas.microsoft.com/office/drawing/2014/main" id="{0C56CD76-7B8C-377C-9BAE-5F1CEFDC1D84}"/>
              </a:ext>
            </a:extLst>
          </p:cNvPr>
          <p:cNvSpPr/>
          <p:nvPr/>
        </p:nvSpPr>
        <p:spPr bwMode="gray">
          <a:xfrm>
            <a:off x="1330742" y="4563886"/>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FFFFFF"/>
                </a:solidFill>
                <a:effectLst/>
                <a:uLnTx/>
                <a:uFillTx/>
                <a:latin typeface="Arial"/>
                <a:ea typeface="+mn-ea"/>
                <a:cs typeface="+mn-cs"/>
              </a:rPr>
              <a:t>H</a:t>
            </a:r>
          </a:p>
        </p:txBody>
      </p:sp>
      <p:sp>
        <p:nvSpPr>
          <p:cNvPr id="24" name="Oval 23">
            <a:extLst>
              <a:ext uri="{FF2B5EF4-FFF2-40B4-BE49-F238E27FC236}">
                <a16:creationId xmlns:a16="http://schemas.microsoft.com/office/drawing/2014/main" id="{8F461AB1-F280-153A-E621-CA9262F036D4}"/>
              </a:ext>
            </a:extLst>
          </p:cNvPr>
          <p:cNvSpPr/>
          <p:nvPr/>
        </p:nvSpPr>
        <p:spPr bwMode="gray">
          <a:xfrm>
            <a:off x="1330742" y="5622294"/>
            <a:ext cx="27432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a:ln>
                  <a:noFill/>
                </a:ln>
                <a:solidFill>
                  <a:srgbClr val="FFFFFF"/>
                </a:solidFill>
                <a:effectLst/>
                <a:uLnTx/>
                <a:uFillTx/>
                <a:latin typeface="Arial"/>
                <a:ea typeface="+mn-ea"/>
                <a:cs typeface="+mn-cs"/>
              </a:rPr>
              <a:t>H</a:t>
            </a:r>
          </a:p>
        </p:txBody>
      </p:sp>
      <p:sp>
        <p:nvSpPr>
          <p:cNvPr id="21" name="TextBox 20">
            <a:extLst>
              <a:ext uri="{FF2B5EF4-FFF2-40B4-BE49-F238E27FC236}">
                <a16:creationId xmlns:a16="http://schemas.microsoft.com/office/drawing/2014/main" id="{39EC7299-C4FA-6467-68CA-B211D0D236BF}"/>
              </a:ext>
            </a:extLst>
          </p:cNvPr>
          <p:cNvSpPr txBox="1"/>
          <p:nvPr/>
        </p:nvSpPr>
        <p:spPr bwMode="gray">
          <a:xfrm>
            <a:off x="1813693" y="3753625"/>
            <a:ext cx="1113356" cy="3804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solidFill>
                  <a:srgbClr val="000000"/>
                </a:solidFill>
                <a:effectLst/>
                <a:uLnTx/>
                <a:uFillTx/>
                <a:latin typeface="Arial"/>
                <a:ea typeface="+mn-ea"/>
                <a:cs typeface="+mn-cs"/>
              </a:rPr>
              <a:t>See appendix for </a:t>
            </a:r>
            <a:br>
              <a:rPr kumimoji="0" lang="en-US" sz="1000" b="0" i="1" u="none" strike="noStrike" kern="1200" cap="none" spc="0" normalizeH="0" baseline="0" noProof="0">
                <a:ln>
                  <a:noFill/>
                </a:ln>
                <a:solidFill>
                  <a:srgbClr val="000000"/>
                </a:solidFill>
                <a:effectLst/>
                <a:uLnTx/>
                <a:uFillTx/>
                <a:latin typeface="Arial"/>
                <a:ea typeface="+mn-ea"/>
                <a:cs typeface="+mn-cs"/>
              </a:rPr>
            </a:br>
            <a:r>
              <a:rPr kumimoji="0" lang="en-US" sz="1000" b="0" i="1" u="none" strike="noStrike" kern="1200" cap="none" spc="0" normalizeH="0" baseline="0" noProof="0">
                <a:ln>
                  <a:noFill/>
                </a:ln>
                <a:solidFill>
                  <a:srgbClr val="000000"/>
                </a:solidFill>
                <a:effectLst/>
                <a:uLnTx/>
                <a:uFillTx/>
                <a:latin typeface="Arial"/>
                <a:ea typeface="+mn-ea"/>
                <a:cs typeface="+mn-cs"/>
              </a:rPr>
              <a:t>full-size diagram</a:t>
            </a:r>
          </a:p>
        </p:txBody>
      </p:sp>
    </p:spTree>
    <p:extLst>
      <p:ext uri="{BB962C8B-B14F-4D97-AF65-F5344CB8AC3E}">
        <p14:creationId xmlns:p14="http://schemas.microsoft.com/office/powerpoint/2010/main" val="56242322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2F86A0-EFFD-968F-8BE0-E5A58905EDE3}"/>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E7787380-EC51-D961-08CC-237D3FE540F6}"/>
              </a:ext>
            </a:extLst>
          </p:cNvPr>
          <p:cNvGraphicFramePr>
            <a:graphicFrameLocks noChangeAspect="1"/>
          </p:cNvGraphicFramePr>
          <p:nvPr>
            <p:custDataLst>
              <p:tags r:id="rId1"/>
            </p:custDataLst>
            <p:extLst>
              <p:ext uri="{D42A27DB-BD31-4B8C-83A1-F6EECF244321}">
                <p14:modId xmlns:p14="http://schemas.microsoft.com/office/powerpoint/2010/main" val="38900034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395" imgH="394" progId="TCLayout.ActiveDocument.1">
                  <p:embed/>
                </p:oleObj>
              </mc:Choice>
              <mc:Fallback>
                <p:oleObj name="think-cell Slide" r:id="rId14" imgW="395" imgH="394" progId="TCLayout.ActiveDocument.1">
                  <p:embed/>
                  <p:pic>
                    <p:nvPicPr>
                      <p:cNvPr id="7" name="think-cell data - do not delete" hidden="1">
                        <a:extLst>
                          <a:ext uri="{FF2B5EF4-FFF2-40B4-BE49-F238E27FC236}">
                            <a16:creationId xmlns:a16="http://schemas.microsoft.com/office/drawing/2014/main" id="{E7787380-EC51-D961-08CC-237D3FE540F6}"/>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A0AA7E45-F41C-EE15-9C55-1DFDE8C2CC70}"/>
              </a:ext>
            </a:extLst>
          </p:cNvPr>
          <p:cNvSpPr>
            <a:spLocks noGrp="1"/>
          </p:cNvSpPr>
          <p:nvPr>
            <p:ph type="title"/>
          </p:nvPr>
        </p:nvSpPr>
        <p:spPr>
          <a:xfrm>
            <a:off x="330200" y="523318"/>
            <a:ext cx="11531600" cy="882788"/>
          </a:xfrm>
        </p:spPr>
        <p:txBody>
          <a:bodyPr vert="horz">
            <a:noAutofit/>
          </a:bodyPr>
          <a:lstStyle/>
          <a:p>
            <a:r>
              <a:rPr lang="en-US" dirty="0" err="1"/>
              <a:t>SiBs</a:t>
            </a:r>
            <a:r>
              <a:rPr lang="en-US" dirty="0"/>
              <a:t> offer cost, temperature range, and safety advantages compared to </a:t>
            </a:r>
            <a:r>
              <a:rPr lang="en-US" dirty="0" err="1"/>
              <a:t>LiBs</a:t>
            </a:r>
            <a:r>
              <a:rPr lang="en-US" dirty="0"/>
              <a:t>; energy density still a challenge</a:t>
            </a:r>
          </a:p>
        </p:txBody>
      </p:sp>
      <p:sp>
        <p:nvSpPr>
          <p:cNvPr id="17" name="TextBox 8">
            <a:extLst>
              <a:ext uri="{FF2B5EF4-FFF2-40B4-BE49-F238E27FC236}">
                <a16:creationId xmlns:a16="http://schemas.microsoft.com/office/drawing/2014/main" id="{8A86578F-D2E7-EB64-B467-57350B9AED00}"/>
              </a:ext>
            </a:extLst>
          </p:cNvPr>
          <p:cNvSpPr txBox="1"/>
          <p:nvPr/>
        </p:nvSpPr>
        <p:spPr bwMode="gray">
          <a:xfrm>
            <a:off x="9403742" y="1556378"/>
            <a:ext cx="2429314" cy="3534735"/>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ko-KR" sz="1050" b="0" i="0" u="none" strike="noStrike" kern="1200" cap="none" spc="0" normalizeH="0" baseline="0" noProof="0" err="1">
                <a:ln>
                  <a:noFill/>
                </a:ln>
                <a:solidFill>
                  <a:srgbClr val="000000"/>
                </a:solidFill>
                <a:effectLst/>
                <a:uLnTx/>
                <a:uFillTx/>
                <a:latin typeface="Arial"/>
                <a:ea typeface="+mn-ea"/>
                <a:cs typeface="+mn-cs"/>
              </a:rPr>
              <a:t>SiB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technology is rising as an alternative to </a:t>
            </a:r>
            <a:r>
              <a:rPr kumimoji="0" lang="en-US" altLang="ko-KR" sz="1050" b="0" i="0" u="none" strike="noStrike" kern="1200" cap="none" spc="0" normalizeH="0" baseline="0" noProof="0" err="1">
                <a:ln>
                  <a:noFill/>
                </a:ln>
                <a:solidFill>
                  <a:srgbClr val="000000"/>
                </a:solidFill>
                <a:effectLst/>
                <a:uLnTx/>
                <a:uFillTx/>
                <a:latin typeface="Arial"/>
                <a:ea typeface="+mn-ea"/>
                <a:cs typeface="+mn-cs"/>
              </a:rPr>
              <a:t>LiB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as it is </a:t>
            </a:r>
            <a:r>
              <a:rPr kumimoji="0" lang="en-US" altLang="ko-KR" sz="1050" b="1" i="0" u="none" strike="noStrike" kern="1200" cap="none" spc="0" normalizeH="0" baseline="0" noProof="0">
                <a:ln>
                  <a:noFill/>
                </a:ln>
                <a:solidFill>
                  <a:srgbClr val="000000"/>
                </a:solidFill>
                <a:effectLst/>
                <a:uLnTx/>
                <a:uFillTx/>
                <a:latin typeface="Arial"/>
                <a:ea typeface="+mn-ea"/>
                <a:cs typeface="+mn-cs"/>
              </a:rPr>
              <a:t>less susceptible to resource availability issues, </a:t>
            </a:r>
            <a:r>
              <a:rPr kumimoji="0" lang="en-US" altLang="ko-KR" sz="1050" b="0" i="0" u="none" strike="noStrike" kern="1200" cap="none" spc="0" normalizeH="0" baseline="0" noProof="0">
                <a:ln>
                  <a:noFill/>
                </a:ln>
                <a:solidFill>
                  <a:srgbClr val="000000"/>
                </a:solidFill>
                <a:effectLst/>
                <a:uLnTx/>
                <a:uFillTx/>
                <a:latin typeface="Arial"/>
                <a:ea typeface="+mn-ea"/>
                <a:cs typeface="+mn-cs"/>
              </a:rPr>
              <a:t>has a </a:t>
            </a:r>
            <a:r>
              <a:rPr kumimoji="0" lang="en-US" altLang="ko-KR" sz="1050" b="1" i="0" u="none" strike="noStrike" kern="1200" cap="none" spc="0" normalizeH="0" baseline="0" noProof="0">
                <a:ln>
                  <a:noFill/>
                </a:ln>
                <a:solidFill>
                  <a:srgbClr val="000000"/>
                </a:solidFill>
                <a:effectLst/>
                <a:uLnTx/>
                <a:uFillTx/>
                <a:latin typeface="Arial"/>
                <a:ea typeface="+mn-ea"/>
                <a:cs typeface="+mn-cs"/>
              </a:rPr>
              <a:t>low material cost, and is less dependent on the Chinese supply chain </a:t>
            </a:r>
            <a:r>
              <a:rPr kumimoji="0" lang="en-US" altLang="ko-KR" sz="1050" b="0" i="0" u="none" strike="noStrike" kern="1200" cap="none" spc="0" normalizeH="0" baseline="0" noProof="0">
                <a:ln>
                  <a:noFill/>
                </a:ln>
                <a:solidFill>
                  <a:srgbClr val="000000"/>
                </a:solidFill>
                <a:effectLst/>
                <a:uLnTx/>
                <a:uFillTx/>
                <a:latin typeface="Arial"/>
                <a:ea typeface="+mn-ea"/>
                <a:cs typeface="+mn-cs"/>
              </a:rPr>
              <a:t>than </a:t>
            </a:r>
            <a:r>
              <a:rPr kumimoji="0" lang="en-US" altLang="ko-KR" sz="1050" b="0" i="0" u="none" strike="noStrike" kern="1200" cap="none" spc="0" normalizeH="0" baseline="0" noProof="0" err="1">
                <a:ln>
                  <a:noFill/>
                </a:ln>
                <a:solidFill>
                  <a:srgbClr val="000000"/>
                </a:solidFill>
                <a:effectLst/>
                <a:uLnTx/>
                <a:uFillTx/>
                <a:latin typeface="Arial"/>
                <a:ea typeface="+mn-ea"/>
                <a:cs typeface="+mn-cs"/>
              </a:rPr>
              <a:t>LiB.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a:t>
            </a:r>
            <a:endParaRPr kumimoji="0" lang="en-US" altLang="ko-KR" sz="10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ko-KR" sz="1050" b="0" i="0" u="none" strike="noStrike" kern="1200" cap="none" spc="0" normalizeH="0" baseline="0" noProof="0">
                <a:ln>
                  <a:noFill/>
                </a:ln>
                <a:solidFill>
                  <a:srgbClr val="000000"/>
                </a:solidFill>
                <a:effectLst/>
                <a:uLnTx/>
                <a:uFillTx/>
                <a:latin typeface="Arial"/>
                <a:ea typeface="+mn-ea"/>
                <a:cs typeface="+mn-cs"/>
              </a:rPr>
              <a:t>Sharing the </a:t>
            </a:r>
            <a:r>
              <a:rPr kumimoji="0" lang="en-US" altLang="ko-KR" sz="1050" b="1" i="0" u="none" strike="noStrike" kern="1200" cap="none" spc="0" normalizeH="0" baseline="0" noProof="0">
                <a:ln>
                  <a:noFill/>
                </a:ln>
                <a:solidFill>
                  <a:srgbClr val="000000"/>
                </a:solidFill>
                <a:effectLst/>
                <a:uLnTx/>
                <a:uFillTx/>
                <a:latin typeface="Arial"/>
                <a:ea typeface="+mn-ea"/>
                <a:cs typeface="+mn-cs"/>
              </a:rPr>
              <a:t>same cell structures and electro-chemical reaction processes as </a:t>
            </a:r>
            <a:r>
              <a:rPr kumimoji="0" lang="en-US" altLang="ko-KR" sz="1050" b="1" i="0" u="none" strike="noStrike" kern="1200" cap="none" spc="0" normalizeH="0" baseline="0" noProof="0" err="1">
                <a:ln>
                  <a:noFill/>
                </a:ln>
                <a:solidFill>
                  <a:srgbClr val="000000"/>
                </a:solidFill>
                <a:effectLst/>
                <a:uLnTx/>
                <a:uFillTx/>
                <a:latin typeface="Arial"/>
                <a:ea typeface="+mn-ea"/>
                <a:cs typeface="+mn-cs"/>
              </a:rPr>
              <a:t>LiB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but utilizing Na+ as the charge carrier instead of Li+, </a:t>
            </a:r>
            <a:r>
              <a:rPr kumimoji="0" lang="en-US" altLang="ko-KR" sz="1050" b="0" i="0" u="none" strike="noStrike" kern="1200" cap="none" spc="0" normalizeH="0" baseline="0" noProof="0" err="1">
                <a:ln>
                  <a:noFill/>
                </a:ln>
                <a:solidFill>
                  <a:srgbClr val="000000"/>
                </a:solidFill>
                <a:effectLst/>
                <a:uLnTx/>
                <a:uFillTx/>
                <a:latin typeface="Arial"/>
                <a:ea typeface="+mn-ea"/>
                <a:cs typeface="+mn-cs"/>
              </a:rPr>
              <a:t>SiB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has some </a:t>
            </a:r>
            <a:r>
              <a:rPr kumimoji="0" lang="en-US" altLang="ko-KR" sz="1050" b="1" i="0" u="none" strike="noStrike" kern="1200" cap="none" spc="0" normalizeH="0" baseline="0" noProof="0">
                <a:ln>
                  <a:noFill/>
                </a:ln>
                <a:solidFill>
                  <a:srgbClr val="000000"/>
                </a:solidFill>
                <a:effectLst/>
                <a:uLnTx/>
                <a:uFillTx/>
                <a:latin typeface="Arial"/>
                <a:ea typeface="+mn-ea"/>
                <a:cs typeface="+mn-cs"/>
              </a:rPr>
              <a:t>advantages in terms of cost and safety. </a:t>
            </a:r>
            <a:r>
              <a:rPr kumimoji="0" lang="en-US" altLang="ko-KR" sz="1050" b="0" i="0" u="none" strike="noStrike" kern="1200" cap="none" spc="0" normalizeH="0" baseline="0" noProof="0">
                <a:ln>
                  <a:noFill/>
                </a:ln>
                <a:solidFill>
                  <a:srgbClr val="000000"/>
                </a:solidFill>
                <a:effectLst/>
                <a:uLnTx/>
                <a:uFillTx/>
                <a:latin typeface="Arial"/>
                <a:ea typeface="+mn-ea"/>
                <a:cs typeface="+mn-cs"/>
              </a:rPr>
              <a:t>However, </a:t>
            </a:r>
            <a:r>
              <a:rPr kumimoji="0" lang="en-US" altLang="ko-KR" sz="1050" b="1" i="0" u="none" strike="noStrike" kern="1200" cap="none" spc="0" normalizeH="0" baseline="0" noProof="0">
                <a:ln>
                  <a:noFill/>
                </a:ln>
                <a:solidFill>
                  <a:srgbClr val="000000"/>
                </a:solidFill>
                <a:effectLst/>
                <a:uLnTx/>
                <a:uFillTx/>
                <a:latin typeface="Arial"/>
                <a:ea typeface="+mn-ea"/>
                <a:cs typeface="+mn-cs"/>
              </a:rPr>
              <a:t>achieving an energy density</a:t>
            </a:r>
            <a:r>
              <a:rPr kumimoji="0" lang="en-US" altLang="ko-KR" sz="1050" b="0" i="0" u="none" strike="noStrike" kern="1200" cap="none" spc="0" normalizeH="0" baseline="0" noProof="0">
                <a:ln>
                  <a:noFill/>
                </a:ln>
                <a:solidFill>
                  <a:srgbClr val="000000"/>
                </a:solidFill>
                <a:effectLst/>
                <a:uLnTx/>
                <a:uFillTx/>
                <a:latin typeface="Arial"/>
                <a:ea typeface="+mn-ea"/>
                <a:cs typeface="+mn-cs"/>
              </a:rPr>
              <a:t> comparable to that of </a:t>
            </a:r>
            <a:r>
              <a:rPr kumimoji="0" lang="en-US" altLang="ko-KR" sz="1050" b="0" i="0" u="none" strike="noStrike" kern="1200" cap="none" spc="0" normalizeH="0" baseline="0" noProof="0" err="1">
                <a:ln>
                  <a:noFill/>
                </a:ln>
                <a:solidFill>
                  <a:srgbClr val="000000"/>
                </a:solidFill>
                <a:effectLst/>
                <a:uLnTx/>
                <a:uFillTx/>
                <a:latin typeface="Arial"/>
                <a:ea typeface="+mn-ea"/>
                <a:cs typeface="+mn-cs"/>
              </a:rPr>
              <a:t>LiB</a:t>
            </a:r>
            <a:r>
              <a:rPr kumimoji="0" lang="en-US" altLang="ko-KR" sz="1050" b="0" i="0" u="none" strike="noStrike" kern="1200" cap="none" spc="0" normalizeH="0" baseline="0" noProof="0">
                <a:ln>
                  <a:noFill/>
                </a:ln>
                <a:solidFill>
                  <a:srgbClr val="000000"/>
                </a:solidFill>
                <a:effectLst/>
                <a:uLnTx/>
                <a:uFillTx/>
                <a:latin typeface="Arial"/>
                <a:ea typeface="+mn-ea"/>
                <a:cs typeface="+mn-cs"/>
              </a:rPr>
              <a:t> remains a challenge.</a:t>
            </a:r>
            <a:endParaRPr kumimoji="0" lang="en-US" altLang="ko-KR" sz="1050" b="0" i="0" u="none" strike="noStrike" kern="1200" cap="none" spc="0" normalizeH="0" baseline="0" noProof="0">
              <a:ln>
                <a:noFill/>
              </a:ln>
              <a:solidFill>
                <a:srgbClr val="000000"/>
              </a:solidFill>
              <a:effectLst/>
              <a:uLnTx/>
              <a:uFillTx/>
              <a:latin typeface="Arial"/>
              <a:ea typeface="+mn-ea"/>
              <a:cs typeface="Arial"/>
            </a:endParaRPr>
          </a:p>
        </p:txBody>
      </p:sp>
      <p:sp>
        <p:nvSpPr>
          <p:cNvPr id="117" name="btfpNotesBox962619">
            <a:extLst>
              <a:ext uri="{FF2B5EF4-FFF2-40B4-BE49-F238E27FC236}">
                <a16:creationId xmlns:a16="http://schemas.microsoft.com/office/drawing/2014/main" id="{8702A061-B7F5-50B2-1696-3CF9BB2444C9}"/>
              </a:ext>
            </a:extLst>
          </p:cNvPr>
          <p:cNvSpPr txBox="1"/>
          <p:nvPr>
            <p:custDataLst>
              <p:tags r:id="rId2"/>
            </p:custDataLst>
          </p:nvPr>
        </p:nvSpPr>
        <p:spPr bwMode="gray">
          <a:xfrm>
            <a:off x="329184" y="6419088"/>
            <a:ext cx="8834523"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MIT Technology Review</a:t>
            </a:r>
            <a:r>
              <a:rPr lang="en-US" sz="800" dirty="0">
                <a:solidFill>
                  <a:srgbClr val="000000"/>
                </a:solidFill>
                <a:latin typeface="Arial"/>
                <a:hlinkClick r:id="rId16"/>
              </a:rPr>
              <a:t>, How sodium could change the game</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ING</a:t>
            </a:r>
            <a:r>
              <a:rPr lang="en-US" sz="800" dirty="0">
                <a:solidFill>
                  <a:srgbClr val="000000"/>
                </a:solidFill>
                <a:latin typeface="Arial"/>
                <a:hlinkClick r:id="rId17"/>
              </a:rPr>
              <a:t>, Can sodium-ion batteries replace lithium-ion ones?</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extLst>
                    <a:ext uri="{A12FA001-AC4F-418D-AE19-62706E023703}">
                      <ahyp:hlinkClr xmlns:ahyp="http://schemas.microsoft.com/office/drawing/2018/hyperlinkcolor" val="tx"/>
                    </a:ext>
                  </a:extLst>
                </a:hlinkClick>
              </a:rPr>
              <a:t>Engineering</a:t>
            </a:r>
            <a:r>
              <a:rPr lang="en-US" sz="800" dirty="0">
                <a:solidFill>
                  <a:srgbClr val="000000"/>
                </a:solidFill>
                <a:latin typeface="Arial"/>
                <a:hlinkClick r:id="rId18"/>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extLst>
                    <a:ext uri="{A12FA001-AC4F-418D-AE19-62706E023703}">
                      <ahyp:hlinkClr xmlns:ahyp="http://schemas.microsoft.com/office/drawing/2018/hyperlinkcolor" val="tx"/>
                    </a:ext>
                  </a:extLst>
                </a:hlinkClick>
              </a:rPr>
              <a:t> Sodium-Ion Batteries</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19">
                  <a:extLst>
                    <a:ext uri="{A12FA001-AC4F-418D-AE19-62706E023703}">
                      <ahyp:hlinkClr xmlns:ahyp="http://schemas.microsoft.com/office/drawing/2018/hyperlinkcolor" val="tx"/>
                    </a:ext>
                  </a:extLst>
                </a:hlinkClick>
              </a:rPr>
              <a:t>Shanghai Metals Market</a:t>
            </a:r>
            <a:r>
              <a:rPr lang="en-US" sz="800" dirty="0">
                <a:solidFill>
                  <a:srgbClr val="000000"/>
                </a:solidFill>
                <a:latin typeface="Arial"/>
                <a:hlinkClick r:id="rId19"/>
              </a:rPr>
              <a:t>, Spot Metal </a:t>
            </a:r>
            <a:r>
              <a:rPr lang="en-US" sz="800" dirty="0">
                <a:solidFill>
                  <a:srgbClr val="000000"/>
                </a:solidFill>
                <a:latin typeface="Arial"/>
                <a:hlinkClick r:id="rId19">
                  <a:extLst>
                    <a:ext uri="{A12FA001-AC4F-418D-AE19-62706E023703}">
                      <ahyp:hlinkClr xmlns:ahyp="http://schemas.microsoft.com/office/drawing/2018/hyperlinkcolor" val="tx"/>
                    </a:ext>
                  </a:extLst>
                </a:hlinkClick>
              </a:rPr>
              <a:t>Prices</a:t>
            </a:r>
            <a:r>
              <a:rPr lang="en-US" sz="800" dirty="0">
                <a:solidFill>
                  <a:srgbClr val="000000"/>
                </a:solidFill>
                <a:latin typeface="Arial"/>
              </a:rPr>
              <a:t>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0"/>
              </a:rPr>
              <a:t>Gernot Wagner</a:t>
            </a:r>
            <a:r>
              <a:rPr lang="en-US" sz="800" dirty="0">
                <a:solidFill>
                  <a:srgbClr val="000000"/>
                </a:solidFill>
                <a:latin typeface="Arial"/>
              </a:rPr>
              <a:t>. </a:t>
            </a:r>
            <a:r>
              <a:rPr lang="en-US" sz="800" dirty="0">
                <a:solidFill>
                  <a:srgbClr val="000000"/>
                </a:solidFill>
                <a:hlinkClick r:id="rId2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2"/>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448" name="Chart 447">
            <a:extLst>
              <a:ext uri="{FF2B5EF4-FFF2-40B4-BE49-F238E27FC236}">
                <a16:creationId xmlns:a16="http://schemas.microsoft.com/office/drawing/2014/main" id="{C9F5D69F-494D-2F98-E45F-635EA42E403A}"/>
              </a:ext>
            </a:extLst>
          </p:cNvPr>
          <p:cNvGraphicFramePr>
            <a:graphicFrameLocks/>
          </p:cNvGraphicFramePr>
          <p:nvPr>
            <p:extLst>
              <p:ext uri="{D42A27DB-BD31-4B8C-83A1-F6EECF244321}">
                <p14:modId xmlns:p14="http://schemas.microsoft.com/office/powerpoint/2010/main" val="2227101723"/>
              </p:ext>
            </p:extLst>
          </p:nvPr>
        </p:nvGraphicFramePr>
        <p:xfrm>
          <a:off x="337678" y="1944353"/>
          <a:ext cx="4288473" cy="3012336"/>
        </p:xfrm>
        <a:graphic>
          <a:graphicData uri="http://schemas.openxmlformats.org/drawingml/2006/chart">
            <c:chart xmlns:c="http://schemas.openxmlformats.org/drawingml/2006/chart" xmlns:r="http://schemas.openxmlformats.org/officeDocument/2006/relationships" r:id="rId23"/>
          </a:graphicData>
        </a:graphic>
      </p:graphicFrame>
      <p:sp>
        <p:nvSpPr>
          <p:cNvPr id="3" name="Text Placeholder 10">
            <a:extLst>
              <a:ext uri="{FF2B5EF4-FFF2-40B4-BE49-F238E27FC236}">
                <a16:creationId xmlns:a16="http://schemas.microsoft.com/office/drawing/2014/main" id="{C45F9217-EDE0-2DBD-4D02-EEB54FE7F343}"/>
              </a:ext>
            </a:extLst>
          </p:cNvPr>
          <p:cNvSpPr>
            <a:spLocks noGrp="1"/>
          </p:cNvSpPr>
          <p:nvPr>
            <p:custDataLst>
              <p:tags r:id="rId3"/>
            </p:custDataLst>
          </p:nvPr>
        </p:nvSpPr>
        <p:spPr bwMode="auto">
          <a:xfrm>
            <a:off x="329184" y="1554480"/>
            <a:ext cx="920733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How established rechargeable battery technologies stack up</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cxnSp>
        <p:nvCxnSpPr>
          <p:cNvPr id="4" name="Straight Connector 3">
            <a:extLst>
              <a:ext uri="{FF2B5EF4-FFF2-40B4-BE49-F238E27FC236}">
                <a16:creationId xmlns:a16="http://schemas.microsoft.com/office/drawing/2014/main" id="{BDAAFFE8-F677-051F-1B45-AD4F9A6F0702}"/>
              </a:ext>
            </a:extLst>
          </p:cNvPr>
          <p:cNvCxnSpPr>
            <a:cxnSpLocks/>
          </p:cNvCxnSpPr>
          <p:nvPr/>
        </p:nvCxnSpPr>
        <p:spPr bwMode="gray">
          <a:xfrm>
            <a:off x="329184" y="1828800"/>
            <a:ext cx="88334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 name="Elbow Connector 9">
            <a:extLst>
              <a:ext uri="{FF2B5EF4-FFF2-40B4-BE49-F238E27FC236}">
                <a16:creationId xmlns:a16="http://schemas.microsoft.com/office/drawing/2014/main" id="{6312CA3A-E72E-981F-C075-FB26BA6C61C7}"/>
              </a:ext>
            </a:extLst>
          </p:cNvPr>
          <p:cNvCxnSpPr>
            <a:cxnSpLocks/>
          </p:cNvCxnSpPr>
          <p:nvPr/>
        </p:nvCxnSpPr>
        <p:spPr bwMode="gray">
          <a:xfrm flipV="1">
            <a:off x="3122406" y="2648928"/>
            <a:ext cx="2163341" cy="266887"/>
          </a:xfrm>
          <a:prstGeom prst="bentConnector3">
            <a:avLst>
              <a:gd name="adj1" fmla="val 76417"/>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7B05A9F-3E32-E4AC-3CC6-FC1E989D52CD}"/>
              </a:ext>
            </a:extLst>
          </p:cNvPr>
          <p:cNvSpPr txBox="1"/>
          <p:nvPr/>
        </p:nvSpPr>
        <p:spPr bwMode="gray">
          <a:xfrm flipH="1">
            <a:off x="5366648" y="2073968"/>
            <a:ext cx="3543360" cy="122686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Cost:</a:t>
            </a:r>
          </a:p>
          <a:p>
            <a:pPr marL="285750" marR="0" lvl="0" indent="-2857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Sodium is abundant and therefore inexpensive, especially relative to lithium (pure sodium cost USD $290/MT in 2023 vs. a lithium compound cost of USD $35,000/MT)</a:t>
            </a:r>
            <a:endParaRPr kumimoji="0" lang="en-US" sz="1000" b="0" i="0" u="none" strike="noStrike" kern="1200" cap="none" spc="0" normalizeH="0" baseline="0" noProof="0">
              <a:ln>
                <a:noFill/>
              </a:ln>
              <a:solidFill>
                <a:srgbClr val="000000"/>
              </a:solidFill>
              <a:effectLst/>
              <a:uLnTx/>
              <a:uFillTx/>
              <a:latin typeface="Arial"/>
              <a:ea typeface="+mn-ea"/>
              <a:cs typeface="Arial"/>
            </a:endParaRPr>
          </a:p>
          <a:p>
            <a:pPr marL="285750" marR="0" lvl="0" indent="-2857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00" b="0" i="0" u="none" strike="noStrike" kern="1200" cap="none" spc="0" normalizeH="0" baseline="0" noProof="0" err="1">
                <a:ln>
                  <a:noFill/>
                </a:ln>
                <a:solidFill>
                  <a:srgbClr val="000000"/>
                </a:solidFill>
                <a:effectLst/>
                <a:uLnTx/>
                <a:uFillTx/>
                <a:latin typeface="Arial"/>
                <a:ea typeface="+mn-ea"/>
                <a:cs typeface="+mn-cs"/>
              </a:rPr>
              <a:t>SiBs</a:t>
            </a:r>
            <a:r>
              <a:rPr kumimoji="0" lang="en-US" sz="1000" b="0" i="0" u="none" strike="noStrike" kern="1200" cap="none" spc="0" normalizeH="0" baseline="0" noProof="0">
                <a:ln>
                  <a:noFill/>
                </a:ln>
                <a:solidFill>
                  <a:srgbClr val="000000"/>
                </a:solidFill>
                <a:effectLst/>
                <a:uLnTx/>
                <a:uFillTx/>
                <a:latin typeface="Arial"/>
                <a:ea typeface="+mn-ea"/>
                <a:cs typeface="+mn-cs"/>
              </a:rPr>
              <a:t> are made using technology </a:t>
            </a:r>
            <a:r>
              <a:rPr lang="en-US" sz="1000">
                <a:solidFill>
                  <a:srgbClr val="000000"/>
                </a:solidFill>
                <a:latin typeface="Arial"/>
              </a:rPr>
              <a:t>similar to that in </a:t>
            </a:r>
            <a:r>
              <a:rPr kumimoji="0" lang="en-US" sz="1000" b="0" i="0" u="none" strike="noStrike" kern="1200" cap="none" spc="0" normalizeH="0" baseline="0" noProof="0" err="1">
                <a:ln>
                  <a:noFill/>
                </a:ln>
                <a:solidFill>
                  <a:srgbClr val="000000"/>
                </a:solidFill>
                <a:effectLst/>
                <a:uLnTx/>
                <a:uFillTx/>
                <a:latin typeface="Arial"/>
                <a:ea typeface="+mn-ea"/>
                <a:cs typeface="+mn-cs"/>
              </a:rPr>
              <a:t>LiBs</a:t>
            </a:r>
            <a:r>
              <a:rPr kumimoji="0" lang="en-US" sz="1000" b="0" i="0" u="none" strike="noStrike" kern="1200" cap="none" spc="0" normalizeH="0" baseline="0" noProof="0">
                <a:ln>
                  <a:noFill/>
                </a:ln>
                <a:solidFill>
                  <a:srgbClr val="000000"/>
                </a:solidFill>
                <a:effectLst/>
                <a:uLnTx/>
                <a:uFillTx/>
                <a:latin typeface="Arial"/>
                <a:ea typeface="+mn-ea"/>
                <a:cs typeface="+mn-cs"/>
              </a:rPr>
              <a:t>, requiring minimal additional capital investments.</a:t>
            </a:r>
            <a:endParaRPr kumimoji="0" lang="en-US" sz="1000" b="0" i="0" u="none" strike="noStrike" kern="1200" cap="none" spc="0" normalizeH="0" baseline="0" noProof="0">
              <a:ln>
                <a:noFill/>
              </a:ln>
              <a:solidFill>
                <a:srgbClr val="000000"/>
              </a:solidFill>
              <a:effectLst/>
              <a:uLnTx/>
              <a:uFillTx/>
              <a:latin typeface="Arial"/>
              <a:ea typeface="+mn-ea"/>
              <a:cs typeface="Arial"/>
            </a:endParaRPr>
          </a:p>
        </p:txBody>
      </p:sp>
      <p:sp>
        <p:nvSpPr>
          <p:cNvPr id="24" name="TextBox 23">
            <a:extLst>
              <a:ext uri="{FF2B5EF4-FFF2-40B4-BE49-F238E27FC236}">
                <a16:creationId xmlns:a16="http://schemas.microsoft.com/office/drawing/2014/main" id="{FAA0C080-D157-82B5-A0B7-349F1F752C34}"/>
              </a:ext>
            </a:extLst>
          </p:cNvPr>
          <p:cNvSpPr txBox="1"/>
          <p:nvPr/>
        </p:nvSpPr>
        <p:spPr bwMode="gray">
          <a:xfrm flipH="1">
            <a:off x="5350028" y="3353082"/>
            <a:ext cx="3336378" cy="122686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Energy density:</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000" b="0" i="0" u="none" strike="noStrike" kern="1200" cap="none" spc="0" normalizeH="0" baseline="0" noProof="0" err="1">
                <a:ln>
                  <a:noFill/>
                </a:ln>
                <a:solidFill>
                  <a:srgbClr val="000000"/>
                </a:solidFill>
                <a:effectLst/>
                <a:uLnTx/>
                <a:uFillTx/>
                <a:latin typeface="Arial"/>
                <a:ea typeface="+mn-ea"/>
                <a:cs typeface="+mn-cs"/>
              </a:rPr>
              <a:t>SiBs</a:t>
            </a:r>
            <a:r>
              <a:rPr kumimoji="0" lang="en-US" sz="1000" b="0" i="0" u="none" strike="noStrike" kern="1200" cap="none" spc="0" normalizeH="0" baseline="0" noProof="0">
                <a:ln>
                  <a:noFill/>
                </a:ln>
                <a:solidFill>
                  <a:srgbClr val="000000"/>
                </a:solidFill>
                <a:effectLst/>
                <a:uLnTx/>
                <a:uFillTx/>
                <a:latin typeface="Arial"/>
                <a:ea typeface="+mn-ea"/>
                <a:cs typeface="+mn-cs"/>
              </a:rPr>
              <a:t> could reach pack densities of nearly 150 </a:t>
            </a:r>
            <a:r>
              <a:rPr kumimoji="0" lang="en-US" sz="1000" b="0" i="0" u="none" strike="noStrike" kern="1200" cap="none" spc="0" normalizeH="0" baseline="0" noProof="0" err="1">
                <a:ln>
                  <a:noFill/>
                </a:ln>
                <a:solidFill>
                  <a:srgbClr val="000000"/>
                </a:solidFill>
                <a:effectLst/>
                <a:uLnTx/>
                <a:uFillTx/>
                <a:latin typeface="Arial"/>
                <a:ea typeface="+mn-ea"/>
                <a:cs typeface="+mn-cs"/>
              </a:rPr>
              <a:t>Wh</a:t>
            </a:r>
            <a:r>
              <a:rPr kumimoji="0" lang="en-US" sz="1000" b="0" i="0" u="none" strike="noStrike" kern="1200" cap="none" spc="0" normalizeH="0" baseline="0" noProof="0">
                <a:ln>
                  <a:noFill/>
                </a:ln>
                <a:solidFill>
                  <a:srgbClr val="000000"/>
                </a:solidFill>
                <a:effectLst/>
                <a:uLnTx/>
                <a:uFillTx/>
                <a:latin typeface="Arial"/>
                <a:ea typeface="+mn-ea"/>
                <a:cs typeface="+mn-cs"/>
              </a:rPr>
              <a:t>/kg by 2025, approaching the energy density of </a:t>
            </a:r>
            <a:r>
              <a:rPr kumimoji="0" lang="en-US" sz="1000" b="0" i="0" u="none" strike="noStrike" kern="1200" cap="none" spc="0" normalizeH="0" baseline="0" noProof="0" err="1">
                <a:ln>
                  <a:noFill/>
                </a:ln>
                <a:solidFill>
                  <a:srgbClr val="000000"/>
                </a:solidFill>
                <a:effectLst/>
                <a:uLnTx/>
                <a:uFillTx/>
                <a:latin typeface="Arial"/>
                <a:ea typeface="+mn-ea"/>
                <a:cs typeface="+mn-cs"/>
              </a:rPr>
              <a:t>LiBs</a:t>
            </a:r>
            <a:r>
              <a:rPr kumimoji="0" lang="en-US" sz="1000" b="0" i="0" u="none" strike="noStrike" kern="1200" cap="none" spc="0" normalizeH="0" baseline="0" noProof="0">
                <a:ln>
                  <a:noFill/>
                </a:ln>
                <a:solidFill>
                  <a:srgbClr val="000000"/>
                </a:solidFill>
                <a:effectLst/>
                <a:uLnTx/>
                <a:uFillTx/>
                <a:latin typeface="Arial"/>
                <a:ea typeface="+mn-ea"/>
                <a:cs typeface="+mn-cs"/>
              </a:rPr>
              <a:t> typically used in EVs (250-300 </a:t>
            </a:r>
            <a:r>
              <a:rPr kumimoji="0" lang="en-US" sz="1000" b="0" i="0" u="none" strike="noStrike" kern="1200" cap="none" spc="0" normalizeH="0" baseline="0" noProof="0" err="1">
                <a:ln>
                  <a:noFill/>
                </a:ln>
                <a:solidFill>
                  <a:srgbClr val="000000"/>
                </a:solidFill>
                <a:effectLst/>
                <a:uLnTx/>
                <a:uFillTx/>
                <a:latin typeface="Arial"/>
                <a:ea typeface="+mn-ea"/>
                <a:cs typeface="+mn-cs"/>
              </a:rPr>
              <a:t>Wh</a:t>
            </a:r>
            <a:r>
              <a:rPr kumimoji="0" lang="en-US" sz="1000" b="0" i="0" u="none" strike="noStrike" kern="1200" cap="none" spc="0" normalizeH="0" baseline="0" noProof="0">
                <a:ln>
                  <a:noFill/>
                </a:ln>
                <a:solidFill>
                  <a:srgbClr val="000000"/>
                </a:solidFill>
                <a:effectLst/>
                <a:uLnTx/>
                <a:uFillTx/>
                <a:latin typeface="Arial"/>
                <a:ea typeface="+mn-ea"/>
                <a:cs typeface="+mn-cs"/>
              </a:rPr>
              <a:t>/kg)</a:t>
            </a:r>
            <a:endParaRPr kumimoji="0" lang="en-US" sz="1000" b="0" i="0" u="none" strike="noStrike" kern="1200" cap="none" spc="0" normalizeH="0" baseline="0" noProof="0">
              <a:ln>
                <a:noFill/>
              </a:ln>
              <a:solidFill>
                <a:srgbClr val="000000"/>
              </a:solidFill>
              <a:effectLst/>
              <a:uLnTx/>
              <a:uFillTx/>
              <a:latin typeface="Arial"/>
              <a:ea typeface="+mn-ea"/>
              <a:cs typeface="Arial"/>
            </a:endParaRP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000" b="1" i="0" u="none" strike="noStrike" kern="1200" cap="none" spc="0" normalizeH="0" baseline="0" noProof="0">
                <a:ln>
                  <a:noFill/>
                </a:ln>
                <a:solidFill>
                  <a:srgbClr val="000000"/>
                </a:solidFill>
                <a:effectLst/>
                <a:uLnTx/>
                <a:uFillTx/>
                <a:latin typeface="Arial"/>
                <a:ea typeface="+mn-ea"/>
                <a:cs typeface="Arial"/>
              </a:rPr>
              <a:t>New electrode materials</a:t>
            </a:r>
            <a:r>
              <a:rPr kumimoji="0" lang="en-US" sz="1000" b="0" i="0" u="none" strike="noStrike" kern="1200" cap="none" spc="0" normalizeH="0" baseline="0" noProof="0">
                <a:ln>
                  <a:noFill/>
                </a:ln>
                <a:solidFill>
                  <a:srgbClr val="000000"/>
                </a:solidFill>
                <a:effectLst/>
                <a:uLnTx/>
                <a:uFillTx/>
                <a:latin typeface="Arial"/>
                <a:ea typeface="+mn-ea"/>
                <a:cs typeface="Arial"/>
              </a:rPr>
              <a:t> could enable </a:t>
            </a:r>
            <a:r>
              <a:rPr kumimoji="0" lang="en-US" sz="1000" b="0" i="0" u="none" strike="noStrike" kern="1200" cap="none" spc="0" normalizeH="0" baseline="0" noProof="0" err="1">
                <a:ln>
                  <a:noFill/>
                </a:ln>
                <a:solidFill>
                  <a:srgbClr val="000000"/>
                </a:solidFill>
                <a:effectLst/>
                <a:uLnTx/>
                <a:uFillTx/>
                <a:latin typeface="Arial"/>
                <a:ea typeface="+mn-ea"/>
                <a:cs typeface="Arial"/>
              </a:rPr>
              <a:t>SiBs</a:t>
            </a:r>
            <a:r>
              <a:rPr kumimoji="0" lang="en-US" sz="1000" b="0" i="0" u="none" strike="noStrike" kern="1200" cap="none" spc="0" normalizeH="0" baseline="0" noProof="0">
                <a:ln>
                  <a:noFill/>
                </a:ln>
                <a:solidFill>
                  <a:srgbClr val="000000"/>
                </a:solidFill>
                <a:effectLst/>
                <a:uLnTx/>
                <a:uFillTx/>
                <a:latin typeface="Arial"/>
                <a:ea typeface="+mn-ea"/>
                <a:cs typeface="Arial"/>
              </a:rPr>
              <a:t> to improve </a:t>
            </a:r>
            <a:r>
              <a:rPr lang="en-US" sz="1000">
                <a:solidFill>
                  <a:srgbClr val="000000"/>
                </a:solidFill>
                <a:latin typeface="Arial"/>
                <a:cs typeface="Arial"/>
              </a:rPr>
              <a:t>their</a:t>
            </a:r>
            <a:r>
              <a:rPr kumimoji="0" lang="en-US" sz="1000" b="0" i="0" u="none" strike="noStrike" kern="1200" cap="none" spc="0" normalizeH="0" baseline="0" noProof="0">
                <a:ln>
                  <a:noFill/>
                </a:ln>
                <a:solidFill>
                  <a:srgbClr val="000000"/>
                </a:solidFill>
                <a:effectLst/>
                <a:uLnTx/>
                <a:uFillTx/>
                <a:latin typeface="Arial"/>
                <a:ea typeface="+mn-ea"/>
                <a:cs typeface="Arial"/>
              </a:rPr>
              <a:t> energy density even further, achieving a level close to that of </a:t>
            </a:r>
            <a:r>
              <a:rPr kumimoji="0" lang="en-US" sz="1000" b="0" i="0" u="none" strike="noStrike" kern="1200" cap="none" spc="0" normalizeH="0" baseline="0" noProof="0" err="1">
                <a:ln>
                  <a:noFill/>
                </a:ln>
                <a:solidFill>
                  <a:srgbClr val="000000"/>
                </a:solidFill>
                <a:effectLst/>
                <a:uLnTx/>
                <a:uFillTx/>
                <a:latin typeface="Arial"/>
                <a:ea typeface="+mn-ea"/>
                <a:cs typeface="Arial"/>
              </a:rPr>
              <a:t>LiBs</a:t>
            </a:r>
            <a:r>
              <a:rPr lang="en-US" sz="1000">
                <a:solidFill>
                  <a:srgbClr val="000000"/>
                </a:solidFill>
                <a:latin typeface="Arial"/>
                <a:cs typeface="Arial"/>
              </a:rPr>
              <a:t>.</a:t>
            </a:r>
            <a:endParaRPr kumimoji="0" lang="en-US" sz="1000" b="0" i="0" u="none" strike="noStrike" kern="1200" cap="none" spc="0" normalizeH="0" baseline="0" noProof="0">
              <a:ln>
                <a:noFill/>
              </a:ln>
              <a:solidFill>
                <a:srgbClr val="000000"/>
              </a:solidFill>
              <a:effectLst/>
              <a:uLnTx/>
              <a:uFillTx/>
              <a:latin typeface="Arial"/>
              <a:ea typeface="+mn-ea"/>
              <a:cs typeface="Arial"/>
            </a:endParaRPr>
          </a:p>
        </p:txBody>
      </p:sp>
      <p:cxnSp>
        <p:nvCxnSpPr>
          <p:cNvPr id="25" name="Elbow Connector 24">
            <a:extLst>
              <a:ext uri="{FF2B5EF4-FFF2-40B4-BE49-F238E27FC236}">
                <a16:creationId xmlns:a16="http://schemas.microsoft.com/office/drawing/2014/main" id="{F6D7AC71-645B-9F92-B2E8-ED21218AA3E8}"/>
              </a:ext>
            </a:extLst>
          </p:cNvPr>
          <p:cNvCxnSpPr>
            <a:cxnSpLocks/>
          </p:cNvCxnSpPr>
          <p:nvPr/>
        </p:nvCxnSpPr>
        <p:spPr bwMode="gray">
          <a:xfrm rot="16200000" flipH="1">
            <a:off x="4223037" y="3584418"/>
            <a:ext cx="1167278" cy="958142"/>
          </a:xfrm>
          <a:prstGeom prst="bentConnector3">
            <a:avLst>
              <a:gd name="adj1" fmla="val -48"/>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07751B3-98B7-BBEC-07D0-48A025002B07}"/>
              </a:ext>
            </a:extLst>
          </p:cNvPr>
          <p:cNvSpPr txBox="1"/>
          <p:nvPr/>
        </p:nvSpPr>
        <p:spPr bwMode="gray">
          <a:xfrm flipH="1">
            <a:off x="353566" y="4748685"/>
            <a:ext cx="4605044" cy="1419226"/>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Safety:</a:t>
            </a:r>
          </a:p>
          <a:p>
            <a:pPr marL="0" marR="0" lvl="0" indent="0" algn="l" defTabSz="7112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err="1">
                <a:ln>
                  <a:noFill/>
                </a:ln>
                <a:solidFill>
                  <a:srgbClr val="000000"/>
                </a:solidFill>
                <a:effectLst/>
                <a:uLnTx/>
                <a:uFillTx/>
                <a:latin typeface="Arial"/>
                <a:ea typeface="+mn-ea"/>
                <a:cs typeface="Arial"/>
              </a:rPr>
              <a:t>SiBs</a:t>
            </a:r>
            <a:r>
              <a:rPr kumimoji="0" lang="en-US" sz="1000" b="0" i="0" u="none" strike="noStrike" kern="1200" cap="none" spc="0" normalizeH="0" baseline="0" noProof="0">
                <a:ln>
                  <a:noFill/>
                </a:ln>
                <a:solidFill>
                  <a:srgbClr val="000000"/>
                </a:solidFill>
                <a:effectLst/>
                <a:uLnTx/>
                <a:uFillTx/>
                <a:latin typeface="Arial"/>
                <a:ea typeface="+mn-ea"/>
                <a:cs typeface="Arial"/>
              </a:rPr>
              <a:t> could possibly </a:t>
            </a:r>
            <a:r>
              <a:rPr kumimoji="0" lang="en-US" sz="1000" b="1" i="0" u="none" strike="noStrike" kern="1200" cap="none" spc="0" normalizeH="0" baseline="0" noProof="0">
                <a:ln>
                  <a:noFill/>
                </a:ln>
                <a:solidFill>
                  <a:srgbClr val="000000"/>
                </a:solidFill>
                <a:effectLst/>
                <a:uLnTx/>
                <a:uFillTx/>
                <a:latin typeface="Arial"/>
                <a:ea typeface="+mn-ea"/>
                <a:cs typeface="Arial"/>
              </a:rPr>
              <a:t>avoid thermal runaway:</a:t>
            </a:r>
          </a:p>
          <a:p>
            <a:pPr marL="177800" marR="0" lvl="0" indent="-177800" algn="l" defTabSz="711200" rtl="0" eaLnBrk="1" fontAlgn="auto" latinLnBrk="0" hangingPunct="1">
              <a:lnSpc>
                <a:spcPct val="100000"/>
              </a:lnSpc>
              <a:spcBef>
                <a:spcPts val="0"/>
              </a:spcBef>
              <a:spcAft>
                <a:spcPts val="300"/>
              </a:spcAft>
              <a:buClrTx/>
              <a:buSzTx/>
              <a:buFontTx/>
              <a:buChar char="•"/>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By avoiding highly flammable diethyl carbonate (DEC) and dimethyl carbonate (DMC) used in LIBs, SIBs can utilize electrolytes with higher propylene carbonate content, significantly enhancing safety.</a:t>
            </a:r>
          </a:p>
          <a:p>
            <a:pPr marL="177800" marR="0" lvl="0" indent="-177800" algn="l" defTabSz="711200" rtl="0" eaLnBrk="1" fontAlgn="auto" latinLnBrk="0" hangingPunct="1">
              <a:lnSpc>
                <a:spcPct val="100000"/>
              </a:lnSpc>
              <a:spcBef>
                <a:spcPts val="0"/>
              </a:spcBef>
              <a:spcAft>
                <a:spcPts val="300"/>
              </a:spcAft>
              <a:buClrTx/>
              <a:buSzTx/>
              <a:buFontTx/>
              <a:buChar char="•"/>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Unlike LIBs, which require transport at a specific state of charge to prevent copper foil dissolution, SIBs can be stored and transported in a fully discharged state </a:t>
            </a:r>
            <a:r>
              <a:rPr lang="en-US" altLang="ko-KR" sz="1000">
                <a:solidFill>
                  <a:srgbClr val="000000"/>
                </a:solidFill>
                <a:latin typeface="Arial"/>
              </a:rPr>
              <a:t>(</a:t>
            </a:r>
            <a:r>
              <a:rPr kumimoji="0" lang="en-US" altLang="ko-KR" sz="1000" b="0" i="0" u="none" strike="noStrike" kern="1200" cap="none" spc="0" normalizeH="0" baseline="0" noProof="0">
                <a:ln>
                  <a:noFill/>
                </a:ln>
                <a:solidFill>
                  <a:srgbClr val="000000"/>
                </a:solidFill>
                <a:effectLst/>
                <a:uLnTx/>
                <a:uFillTx/>
                <a:latin typeface="Arial"/>
                <a:ea typeface="+mn-ea"/>
                <a:cs typeface="+mn-cs"/>
              </a:rPr>
              <a:t>0V), providing an ultimate safety condition.</a:t>
            </a:r>
            <a:endParaRPr kumimoji="0" lang="en-US" sz="1000" b="0" i="0" u="none" strike="noStrike" kern="1200" cap="none" spc="0" normalizeH="0" baseline="0" noProof="0">
              <a:ln>
                <a:noFill/>
              </a:ln>
              <a:solidFill>
                <a:srgbClr val="000000"/>
              </a:solidFill>
              <a:effectLst/>
              <a:uLnTx/>
              <a:uFillTx/>
              <a:latin typeface="Arial"/>
              <a:ea typeface="+mn-ea"/>
              <a:cs typeface="Arial"/>
            </a:endParaRPr>
          </a:p>
        </p:txBody>
      </p:sp>
      <p:graphicFrame>
        <p:nvGraphicFramePr>
          <p:cNvPr id="5" name="Chart 4">
            <a:extLst>
              <a:ext uri="{FF2B5EF4-FFF2-40B4-BE49-F238E27FC236}">
                <a16:creationId xmlns:a16="http://schemas.microsoft.com/office/drawing/2014/main" id="{20243442-D48D-9570-AB19-01327DC9653C}"/>
              </a:ext>
            </a:extLst>
          </p:cNvPr>
          <p:cNvGraphicFramePr/>
          <p:nvPr>
            <p:custDataLst>
              <p:tags r:id="rId4"/>
            </p:custDataLst>
            <p:extLst>
              <p:ext uri="{D42A27DB-BD31-4B8C-83A1-F6EECF244321}">
                <p14:modId xmlns:p14="http://schemas.microsoft.com/office/powerpoint/2010/main" val="3222115857"/>
              </p:ext>
            </p:extLst>
          </p:nvPr>
        </p:nvGraphicFramePr>
        <p:xfrm>
          <a:off x="5286375" y="4818063"/>
          <a:ext cx="3641725" cy="1314450"/>
        </p:xfrm>
        <a:graphic>
          <a:graphicData uri="http://schemas.openxmlformats.org/drawingml/2006/chart">
            <c:chart xmlns:c="http://schemas.openxmlformats.org/drawingml/2006/chart" xmlns:r="http://schemas.openxmlformats.org/officeDocument/2006/relationships" r:id="rId24"/>
          </a:graphicData>
        </a:graphic>
      </p:graphicFrame>
      <p:sp>
        <p:nvSpPr>
          <p:cNvPr id="31" name="Text Placeholder 10">
            <a:extLst>
              <a:ext uri="{FF2B5EF4-FFF2-40B4-BE49-F238E27FC236}">
                <a16:creationId xmlns:a16="http://schemas.microsoft.com/office/drawing/2014/main" id="{8DB81CA4-F985-B363-1503-7C14E7342B31}"/>
              </a:ext>
            </a:extLst>
          </p:cNvPr>
          <p:cNvSpPr>
            <a:spLocks noGrp="1"/>
          </p:cNvSpPr>
          <p:nvPr>
            <p:custDataLst>
              <p:tags r:id="rId5"/>
            </p:custDataLst>
          </p:nvPr>
        </p:nvSpPr>
        <p:spPr bwMode="auto">
          <a:xfrm>
            <a:off x="5371472" y="4647128"/>
            <a:ext cx="2187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1" i="0" u="none" strike="noStrike" kern="1200" cap="none" spc="0" normalizeH="0" baseline="0" noProof="0">
                <a:ln>
                  <a:noFill/>
                </a:ln>
                <a:solidFill>
                  <a:srgbClr val="000000"/>
                </a:solidFill>
                <a:effectLst/>
                <a:uLnTx/>
                <a:uFillTx/>
                <a:latin typeface="Arial"/>
                <a:ea typeface="+mn-ea"/>
                <a:cs typeface="+mn-cs"/>
              </a:rPr>
              <a:t>Battery pack energy density (</a:t>
            </a:r>
            <a:r>
              <a:rPr kumimoji="0" lang="en-US" altLang="en-US" sz="1000" b="1" i="0" u="none" strike="noStrike" kern="1200" cap="none" spc="0" normalizeH="0" baseline="0" noProof="0" err="1">
                <a:ln>
                  <a:noFill/>
                </a:ln>
                <a:solidFill>
                  <a:srgbClr val="000000"/>
                </a:solidFill>
                <a:effectLst/>
                <a:uLnTx/>
                <a:uFillTx/>
                <a:latin typeface="Arial"/>
                <a:ea typeface="+mn-ea"/>
                <a:cs typeface="+mn-cs"/>
              </a:rPr>
              <a:t>Wh</a:t>
            </a:r>
            <a:r>
              <a:rPr kumimoji="0" lang="en-US" altLang="en-US" sz="1000" b="1" i="0" u="none" strike="noStrike" kern="1200" cap="none" spc="0" normalizeH="0" baseline="0" noProof="0">
                <a:ln>
                  <a:noFill/>
                </a:ln>
                <a:solidFill>
                  <a:srgbClr val="000000"/>
                </a:solidFill>
                <a:effectLst/>
                <a:uLnTx/>
                <a:uFillTx/>
                <a:latin typeface="Arial"/>
                <a:ea typeface="+mn-ea"/>
                <a:cs typeface="+mn-cs"/>
              </a:rPr>
              <a:t>/kg)</a:t>
            </a:r>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33" name="Oval 32">
            <a:extLst>
              <a:ext uri="{FF2B5EF4-FFF2-40B4-BE49-F238E27FC236}">
                <a16:creationId xmlns:a16="http://schemas.microsoft.com/office/drawing/2014/main" id="{196BA5D5-5905-97D7-EF5F-280A4B92A2C0}"/>
              </a:ext>
            </a:extLst>
          </p:cNvPr>
          <p:cNvSpPr/>
          <p:nvPr>
            <p:custDataLst>
              <p:tags r:id="rId6"/>
            </p:custDataLst>
          </p:nvPr>
        </p:nvSpPr>
        <p:spPr bwMode="auto">
          <a:xfrm>
            <a:off x="5828672" y="4974153"/>
            <a:ext cx="63500" cy="63500"/>
          </a:xfrm>
          <a:prstGeom prst="ellipse">
            <a:avLst/>
          </a:prstGeom>
          <a:solidFill>
            <a:schemeClr val="accent1"/>
          </a:solidFill>
          <a:ln w="9525" cap="flat" cmpd="sng" algn="ctr">
            <a:solidFill>
              <a:schemeClr val="accent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4" name="Oval 33">
            <a:extLst>
              <a:ext uri="{FF2B5EF4-FFF2-40B4-BE49-F238E27FC236}">
                <a16:creationId xmlns:a16="http://schemas.microsoft.com/office/drawing/2014/main" id="{B9EA1104-46D5-E4EC-8F6A-91F0374593D8}"/>
              </a:ext>
            </a:extLst>
          </p:cNvPr>
          <p:cNvSpPr/>
          <p:nvPr>
            <p:custDataLst>
              <p:tags r:id="rId7"/>
            </p:custDataLst>
          </p:nvPr>
        </p:nvSpPr>
        <p:spPr bwMode="auto">
          <a:xfrm>
            <a:off x="6228722" y="4974153"/>
            <a:ext cx="63500" cy="63500"/>
          </a:xfrm>
          <a:prstGeom prst="ellipse">
            <a:avLst/>
          </a:prstGeom>
          <a:solidFill>
            <a:schemeClr val="accent2"/>
          </a:solidFill>
          <a:ln w="9525" cap="flat" cmpd="sng" algn="ctr">
            <a:solidFill>
              <a:schemeClr val="accent2"/>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6" name="Oval 35">
            <a:extLst>
              <a:ext uri="{FF2B5EF4-FFF2-40B4-BE49-F238E27FC236}">
                <a16:creationId xmlns:a16="http://schemas.microsoft.com/office/drawing/2014/main" id="{1160FB2A-6D87-90E5-779F-D2325A0BBA30}"/>
              </a:ext>
            </a:extLst>
          </p:cNvPr>
          <p:cNvSpPr/>
          <p:nvPr>
            <p:custDataLst>
              <p:tags r:id="rId8"/>
            </p:custDataLst>
          </p:nvPr>
        </p:nvSpPr>
        <p:spPr bwMode="auto">
          <a:xfrm>
            <a:off x="6650997" y="4974153"/>
            <a:ext cx="63500" cy="63500"/>
          </a:xfrm>
          <a:prstGeom prst="ellipse">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C548F0C4-ACF8-7267-E9A0-FE05A01194FB}"/>
              </a:ext>
            </a:extLst>
          </p:cNvPr>
          <p:cNvSpPr>
            <a:spLocks noGrp="1"/>
          </p:cNvSpPr>
          <p:nvPr>
            <p:custDataLst>
              <p:tags r:id="rId9"/>
            </p:custDataLst>
          </p:nvPr>
        </p:nvSpPr>
        <p:spPr bwMode="auto">
          <a:xfrm>
            <a:off x="5965197" y="4963040"/>
            <a:ext cx="139700" cy="92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C7D1BF7-CFE0-4407-B53E-04414EFA785F}" type="datetime'''''L''''''''''''F''''P'''''''''''''">
              <a:rPr kumimoji="0" lang="en-US" altLang="en-US" sz="6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LFP</a:t>
            </a:fld>
            <a:endParaRPr kumimoji="0" lang="en-US" sz="600" b="0" i="0" u="none" strike="noStrike" kern="1200" cap="none" spc="0" normalizeH="0" baseline="0" noProof="0">
              <a:ln>
                <a:noFill/>
              </a:ln>
              <a:solidFill>
                <a:srgbClr val="000000"/>
              </a:solidFill>
              <a:effectLst/>
              <a:uLnTx/>
              <a:uFillTx/>
              <a:latin typeface="Arial"/>
              <a:ea typeface="+mn-ea"/>
              <a:cs typeface="+mn-cs"/>
            </a:endParaRPr>
          </a:p>
        </p:txBody>
      </p:sp>
      <p:sp>
        <p:nvSpPr>
          <p:cNvPr id="39" name="Text Placeholder 10">
            <a:extLst>
              <a:ext uri="{FF2B5EF4-FFF2-40B4-BE49-F238E27FC236}">
                <a16:creationId xmlns:a16="http://schemas.microsoft.com/office/drawing/2014/main" id="{39A8E3FA-ACB7-CE7D-FF23-39E7CBF24A8F}"/>
              </a:ext>
            </a:extLst>
          </p:cNvPr>
          <p:cNvSpPr>
            <a:spLocks noGrp="1"/>
          </p:cNvSpPr>
          <p:nvPr>
            <p:custDataLst>
              <p:tags r:id="rId10"/>
            </p:custDataLst>
          </p:nvPr>
        </p:nvSpPr>
        <p:spPr bwMode="auto">
          <a:xfrm>
            <a:off x="6365247" y="4963040"/>
            <a:ext cx="161925" cy="92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5BC5DE-C648-4C3E-96F7-E126AB5E8EC4}" type="datetime'''''''''''''''''''NC''''''''''''''''''''''''''''X'''''''">
              <a:rPr kumimoji="0" lang="en-US" altLang="en-US" sz="6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NCX</a:t>
            </a:fld>
            <a:endParaRPr kumimoji="0" lang="en-US" sz="60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 Placeholder 10">
            <a:extLst>
              <a:ext uri="{FF2B5EF4-FFF2-40B4-BE49-F238E27FC236}">
                <a16:creationId xmlns:a16="http://schemas.microsoft.com/office/drawing/2014/main" id="{0E39F202-2230-D9CC-2456-1A41390B5621}"/>
              </a:ext>
            </a:extLst>
          </p:cNvPr>
          <p:cNvSpPr>
            <a:spLocks noGrp="1"/>
          </p:cNvSpPr>
          <p:nvPr>
            <p:custDataLst>
              <p:tags r:id="rId11"/>
            </p:custDataLst>
          </p:nvPr>
        </p:nvSpPr>
        <p:spPr bwMode="auto">
          <a:xfrm>
            <a:off x="6787522" y="4963040"/>
            <a:ext cx="119063" cy="92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600" b="0" i="0" u="none" strike="noStrike" kern="1200" cap="none" spc="0" normalizeH="0" baseline="0" noProof="0" err="1">
                <a:ln>
                  <a:noFill/>
                </a:ln>
                <a:solidFill>
                  <a:srgbClr val="000000"/>
                </a:solidFill>
                <a:effectLst/>
                <a:uLnTx/>
                <a:uFillTx/>
                <a:latin typeface="Arial"/>
                <a:ea typeface="+mn-ea"/>
                <a:cs typeface="+mn-cs"/>
              </a:rPr>
              <a:t>SiB</a:t>
            </a:r>
            <a:endParaRPr kumimoji="0" lang="en-US" sz="600" b="0" i="0" u="none" strike="noStrike" kern="1200" cap="none" spc="0" normalizeH="0" baseline="0" noProof="0">
              <a:ln>
                <a:noFill/>
              </a:ln>
              <a:solidFill>
                <a:srgbClr val="000000"/>
              </a:solidFill>
              <a:effectLst/>
              <a:uLnTx/>
              <a:uFillTx/>
              <a:latin typeface="Arial"/>
              <a:ea typeface="+mn-ea"/>
              <a:cs typeface="+mn-cs"/>
            </a:endParaRPr>
          </a:p>
        </p:txBody>
      </p:sp>
      <p:cxnSp>
        <p:nvCxnSpPr>
          <p:cNvPr id="450" name="Straight Connector 449">
            <a:extLst>
              <a:ext uri="{FF2B5EF4-FFF2-40B4-BE49-F238E27FC236}">
                <a16:creationId xmlns:a16="http://schemas.microsoft.com/office/drawing/2014/main" id="{F62C94D6-9B92-A5F9-87AB-4CB5DEA6FCB4}"/>
              </a:ext>
            </a:extLst>
          </p:cNvPr>
          <p:cNvCxnSpPr/>
          <p:nvPr/>
        </p:nvCxnSpPr>
        <p:spPr bwMode="gray">
          <a:xfrm>
            <a:off x="5285747" y="2036849"/>
            <a:ext cx="0" cy="117633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2EE004C-AF2F-3A55-19E9-C3C549F2B9E2}"/>
              </a:ext>
            </a:extLst>
          </p:cNvPr>
          <p:cNvCxnSpPr>
            <a:cxnSpLocks/>
          </p:cNvCxnSpPr>
          <p:nvPr/>
        </p:nvCxnSpPr>
        <p:spPr bwMode="gray">
          <a:xfrm>
            <a:off x="5285747" y="3353082"/>
            <a:ext cx="0" cy="262764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B144E51-E052-7CEB-9992-6667280ED616}"/>
              </a:ext>
            </a:extLst>
          </p:cNvPr>
          <p:cNvCxnSpPr>
            <a:cxnSpLocks/>
          </p:cNvCxnSpPr>
          <p:nvPr/>
        </p:nvCxnSpPr>
        <p:spPr bwMode="gray">
          <a:xfrm>
            <a:off x="308934" y="4748685"/>
            <a:ext cx="452180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4" name="Elbow Connector 463">
            <a:extLst>
              <a:ext uri="{FF2B5EF4-FFF2-40B4-BE49-F238E27FC236}">
                <a16:creationId xmlns:a16="http://schemas.microsoft.com/office/drawing/2014/main" id="{AB973F4D-3CA9-DD56-E76F-81D3956766C1}"/>
              </a:ext>
            </a:extLst>
          </p:cNvPr>
          <p:cNvCxnSpPr>
            <a:cxnSpLocks/>
            <a:endCxn id="29" idx="0"/>
          </p:cNvCxnSpPr>
          <p:nvPr/>
        </p:nvCxnSpPr>
        <p:spPr bwMode="gray">
          <a:xfrm rot="10800000" flipV="1">
            <a:off x="2656088" y="4449229"/>
            <a:ext cx="597474" cy="299456"/>
          </a:xfrm>
          <a:prstGeom prst="bentConnector2">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84870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073EC6-DD89-C8F0-B8F2-58EBBCE1A0A1}"/>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B049229-778E-2C3B-652B-B3C3A524B02E}"/>
              </a:ext>
            </a:extLst>
          </p:cNvPr>
          <p:cNvGraphicFramePr>
            <a:graphicFrameLocks noChangeAspect="1"/>
          </p:cNvGraphicFramePr>
          <p:nvPr>
            <p:custDataLst>
              <p:tags r:id="rId1"/>
            </p:custDataLst>
            <p:extLst>
              <p:ext uri="{D42A27DB-BD31-4B8C-83A1-F6EECF244321}">
                <p14:modId xmlns:p14="http://schemas.microsoft.com/office/powerpoint/2010/main" val="328408905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3B049229-778E-2C3B-652B-B3C3A524B02E}"/>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7872A1FF-5254-81BC-9F45-15BBA41D298E}"/>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7" name="Text Placeholder 10">
            <a:hlinkClick r:id="rId12" action="ppaction://hlinksldjump"/>
            <a:extLst>
              <a:ext uri="{FF2B5EF4-FFF2-40B4-BE49-F238E27FC236}">
                <a16:creationId xmlns:a16="http://schemas.microsoft.com/office/drawing/2014/main" id="{0B80DDEC-F6E0-D9E5-1F6E-EBB017B146DE}"/>
              </a:ext>
            </a:extLst>
          </p:cNvPr>
          <p:cNvSpPr txBox="1">
            <a:spLocks/>
          </p:cNvSpPr>
          <p:nvPr>
            <p:custDataLst>
              <p:tags r:id="rId3"/>
            </p:custDataLst>
          </p:nvPr>
        </p:nvSpPr>
        <p:spPr bwMode="auto">
          <a:xfrm>
            <a:off x="3632200" y="2362200"/>
            <a:ext cx="4927600" cy="609600"/>
          </a:xfrm>
          <a:prstGeom prst="rect">
            <a:avLst/>
          </a:prstGeom>
          <a:solidFill>
            <a:schemeClr val="accent1"/>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Mobility energy storage</a:t>
            </a:r>
            <a:endParaRPr lang="en-US" b="1">
              <a:solidFill>
                <a:schemeClr val="bg1"/>
              </a:solidFill>
            </a:endParaRPr>
          </a:p>
        </p:txBody>
      </p:sp>
      <p:sp>
        <p:nvSpPr>
          <p:cNvPr id="8" name="Text Placeholder 10">
            <a:hlinkClick r:id="rId13" action="ppaction://hlinksldjump"/>
            <a:extLst>
              <a:ext uri="{FF2B5EF4-FFF2-40B4-BE49-F238E27FC236}">
                <a16:creationId xmlns:a16="http://schemas.microsoft.com/office/drawing/2014/main" id="{AAF1799D-16BA-41AE-8D37-F47127999CCA}"/>
              </a:ext>
            </a:extLst>
          </p:cNvPr>
          <p:cNvSpPr txBox="1">
            <a:spLocks/>
          </p:cNvSpPr>
          <p:nvPr>
            <p:custDataLst>
              <p:tags r:id="rId4"/>
            </p:custDataLst>
          </p:nvPr>
        </p:nvSpPr>
        <p:spPr bwMode="auto">
          <a:xfrm>
            <a:off x="3632200" y="2971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 landscape</a:t>
            </a:r>
            <a:endParaRPr lang="en-US">
              <a:solidFill>
                <a:schemeClr val="bg1"/>
              </a:solidFill>
            </a:endParaRPr>
          </a:p>
        </p:txBody>
      </p:sp>
      <p:sp>
        <p:nvSpPr>
          <p:cNvPr id="33" name="Text Placeholder 10">
            <a:extLst>
              <a:ext uri="{FF2B5EF4-FFF2-40B4-BE49-F238E27FC236}">
                <a16:creationId xmlns:a16="http://schemas.microsoft.com/office/drawing/2014/main" id="{7CAAC84F-CD31-5173-661F-5EC1CD6DC3AF}"/>
              </a:ext>
            </a:extLst>
          </p:cNvPr>
          <p:cNvSpPr txBox="1">
            <a:spLocks/>
          </p:cNvSpPr>
          <p:nvPr>
            <p:custDataLst>
              <p:tags r:id="rId5"/>
            </p:custDataLst>
          </p:nvPr>
        </p:nvSpPr>
        <p:spPr bwMode="auto">
          <a:xfrm>
            <a:off x="3632200" y="34798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Opportunities and unlocks</a:t>
            </a:r>
            <a:endParaRPr lang="en-US" b="1">
              <a:solidFill>
                <a:schemeClr val="bg1"/>
              </a:solidFill>
            </a:endParaRPr>
          </a:p>
        </p:txBody>
      </p:sp>
      <p:sp>
        <p:nvSpPr>
          <p:cNvPr id="11" name="Text Placeholder 10">
            <a:hlinkClick r:id="rId14" action="ppaction://hlinksldjump"/>
            <a:extLst>
              <a:ext uri="{FF2B5EF4-FFF2-40B4-BE49-F238E27FC236}">
                <a16:creationId xmlns:a16="http://schemas.microsoft.com/office/drawing/2014/main" id="{F7EC849B-DA3F-8651-1786-16251B6AAD9D}"/>
              </a:ext>
            </a:extLst>
          </p:cNvPr>
          <p:cNvSpPr txBox="1">
            <a:spLocks/>
          </p:cNvSpPr>
          <p:nvPr>
            <p:custDataLst>
              <p:tags r:id="rId6"/>
            </p:custDataLst>
          </p:nvPr>
        </p:nvSpPr>
        <p:spPr bwMode="auto">
          <a:xfrm>
            <a:off x="3632200" y="3987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
        <p:nvSpPr>
          <p:cNvPr id="12" name="Text Placeholder 10">
            <a:hlinkClick r:id="rId15" action="ppaction://hlinksldjump"/>
            <a:extLst>
              <a:ext uri="{FF2B5EF4-FFF2-40B4-BE49-F238E27FC236}">
                <a16:creationId xmlns:a16="http://schemas.microsoft.com/office/drawing/2014/main" id="{F5D31E9F-7895-3686-518D-12E57F5A2ACA}"/>
              </a:ext>
            </a:extLst>
          </p:cNvPr>
          <p:cNvSpPr txBox="1">
            <a:spLocks/>
          </p:cNvSpPr>
          <p:nvPr>
            <p:custDataLst>
              <p:tags r:id="rId7"/>
            </p:custDataLst>
          </p:nvPr>
        </p:nvSpPr>
        <p:spPr bwMode="auto">
          <a:xfrm>
            <a:off x="3632200" y="4495800"/>
            <a:ext cx="4927600" cy="608013"/>
          </a:xfrm>
          <a:prstGeom prst="rect">
            <a:avLst/>
          </a:prstGeom>
          <a:solidFill>
            <a:schemeClr val="bg2"/>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Utility energy storage</a:t>
            </a:r>
            <a:endParaRPr lang="en-US">
              <a:solidFill>
                <a:schemeClr val="bg1"/>
              </a:solidFill>
            </a:endParaRPr>
          </a:p>
        </p:txBody>
      </p:sp>
    </p:spTree>
    <p:extLst>
      <p:ext uri="{BB962C8B-B14F-4D97-AF65-F5344CB8AC3E}">
        <p14:creationId xmlns:p14="http://schemas.microsoft.com/office/powerpoint/2010/main" val="19055337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00294A-770C-5335-CECC-0E296BE230E9}"/>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95F70D6-50DE-8950-5258-5A2276FE0817}"/>
              </a:ext>
              <a:ext uri="{C183D7F6-B498-43B3-948B-1728B52AA6E4}">
                <adec:decorative xmlns:adec="http://schemas.microsoft.com/office/drawing/2017/decorative" val="0"/>
              </a:ext>
            </a:extLst>
          </p:cNvPr>
          <p:cNvGraphicFramePr>
            <a:graphicFrameLocks noChangeAspect="1"/>
          </p:cNvGraphicFramePr>
          <p:nvPr>
            <p:custDataLst>
              <p:tags r:id="rId2"/>
            </p:custDataLst>
            <p:extLst>
              <p:ext uri="{D42A27DB-BD31-4B8C-83A1-F6EECF244321}">
                <p14:modId xmlns:p14="http://schemas.microsoft.com/office/powerpoint/2010/main" val="21235169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7" name="think-cell data - do not delete" hidden="1">
                        <a:extLst>
                          <a:ext uri="{FF2B5EF4-FFF2-40B4-BE49-F238E27FC236}">
                            <a16:creationId xmlns:a16="http://schemas.microsoft.com/office/drawing/2014/main" id="{395F70D6-50DE-8950-5258-5A2276FE0817}"/>
                          </a:ext>
                          <a:ext uri="{C183D7F6-B498-43B3-948B-1728B52AA6E4}">
                            <adec:decorative xmlns:adec="http://schemas.microsoft.com/office/drawing/2017/decorative" val="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8" name="Picture 7" descr="Battery icon on circuit board">
            <a:extLst>
              <a:ext uri="{FF2B5EF4-FFF2-40B4-BE49-F238E27FC236}">
                <a16:creationId xmlns:a16="http://schemas.microsoft.com/office/drawing/2014/main" id="{98C41B3E-5B25-B91A-DE4D-7EFAB5D24FC4}"/>
              </a:ext>
            </a:extLst>
          </p:cNvPr>
          <p:cNvPicPr>
            <a:picLocks noChangeAspect="1"/>
          </p:cNvPicPr>
          <p:nvPr/>
        </p:nvPicPr>
        <p:blipFill>
          <a:blip r:embed="rId7" cstate="screen">
            <a:alphaModFix amt="70000"/>
            <a:extLst>
              <a:ext uri="{28A0092B-C50C-407E-A947-70E740481C1C}">
                <a14:useLocalDpi xmlns:a14="http://schemas.microsoft.com/office/drawing/2010/main"/>
              </a:ext>
            </a:extLst>
          </a:blip>
          <a:stretch>
            <a:fillRect/>
          </a:stretch>
        </p:blipFill>
        <p:spPr>
          <a:xfrm>
            <a:off x="0" y="0"/>
            <a:ext cx="12192000" cy="6966856"/>
          </a:xfrm>
          <a:prstGeom prst="rect">
            <a:avLst/>
          </a:prstGeom>
        </p:spPr>
      </p:pic>
      <p:sp>
        <p:nvSpPr>
          <p:cNvPr id="9" name="Title 8">
            <a:extLst>
              <a:ext uri="{FF2B5EF4-FFF2-40B4-BE49-F238E27FC236}">
                <a16:creationId xmlns:a16="http://schemas.microsoft.com/office/drawing/2014/main" id="{71081742-2154-8EF2-DFBF-1354CF863DAC}"/>
              </a:ext>
            </a:extLst>
          </p:cNvPr>
          <p:cNvSpPr>
            <a:spLocks noGrp="1"/>
          </p:cNvSpPr>
          <p:nvPr>
            <p:ph type="title"/>
          </p:nvPr>
        </p:nvSpPr>
        <p:spPr/>
        <p:txBody>
          <a:bodyPr vert="horz">
            <a:normAutofit fontScale="90000"/>
          </a:bodyPr>
          <a:lstStyle/>
          <a:p>
            <a:r>
              <a:rPr lang="en-US"/>
              <a:t>Executive Summary:</a:t>
            </a:r>
            <a:br>
              <a:rPr lang="en-US"/>
            </a:br>
            <a:r>
              <a:rPr lang="en-US"/>
              <a:t>The energy storage opportunity</a:t>
            </a:r>
          </a:p>
        </p:txBody>
      </p:sp>
    </p:spTree>
    <p:custDataLst>
      <p:tags r:id="rId1"/>
    </p:custDataLst>
    <p:extLst>
      <p:ext uri="{BB962C8B-B14F-4D97-AF65-F5344CB8AC3E}">
        <p14:creationId xmlns:p14="http://schemas.microsoft.com/office/powerpoint/2010/main" val="36502456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602BA7-71E8-E951-13D7-E0EABB42CD56}"/>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FB64CEAA-6A15-FAE2-3948-380D319ACCA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2" name="think-cell data - do not delete" hidden="1">
                        <a:extLst>
                          <a:ext uri="{FF2B5EF4-FFF2-40B4-BE49-F238E27FC236}">
                            <a16:creationId xmlns:a16="http://schemas.microsoft.com/office/drawing/2014/main" id="{FB64CEAA-6A15-FAE2-3948-380D319ACCA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0" name="Picture 19" descr="Electric car being charged">
            <a:extLst>
              <a:ext uri="{FF2B5EF4-FFF2-40B4-BE49-F238E27FC236}">
                <a16:creationId xmlns:a16="http://schemas.microsoft.com/office/drawing/2014/main" id="{436ED455-09FF-564A-092B-F0DB0A4B6783}"/>
              </a:ext>
            </a:extLst>
          </p:cNvPr>
          <p:cNvPicPr>
            <a:picLocks/>
          </p:cNvPicPr>
          <p:nvPr/>
        </p:nvPicPr>
        <p:blipFill rotWithShape="1">
          <a:blip r:embed="rId10" cstate="screen">
            <a:extLst>
              <a:ext uri="{28A0092B-C50C-407E-A947-70E740481C1C}">
                <a14:useLocalDpi xmlns:a14="http://schemas.microsoft.com/office/drawing/2010/main"/>
              </a:ext>
            </a:extLst>
          </a:blip>
          <a:srcRect/>
          <a:stretch/>
        </p:blipFill>
        <p:spPr>
          <a:xfrm>
            <a:off x="364621" y="817478"/>
            <a:ext cx="3465576" cy="5221224"/>
          </a:xfrm>
          <a:prstGeom prst="rect">
            <a:avLst/>
          </a:prstGeom>
        </p:spPr>
      </p:pic>
      <p:sp>
        <p:nvSpPr>
          <p:cNvPr id="14" name="btfpNotesBox111697">
            <a:extLst>
              <a:ext uri="{FF2B5EF4-FFF2-40B4-BE49-F238E27FC236}">
                <a16:creationId xmlns:a16="http://schemas.microsoft.com/office/drawing/2014/main" id="{ED693BFD-6233-79EB-9DEF-BA0C61380CA9}"/>
              </a:ext>
            </a:extLst>
          </p:cNvPr>
          <p:cNvSpPr txBox="1"/>
          <p:nvPr>
            <p:custDataLst>
              <p:tags r:id="rId3"/>
            </p:custDataLst>
          </p:nvPr>
        </p:nvSpPr>
        <p:spPr bwMode="gray">
          <a:xfrm>
            <a:off x="329184" y="6662455"/>
            <a:ext cx="11531600" cy="123111"/>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hlinkClick r:id="rId11"/>
              </a:rPr>
              <a:t>Gernot Wagner</a:t>
            </a:r>
            <a:r>
              <a:rPr lang="en-US" sz="800" dirty="0">
                <a:solidFill>
                  <a:srgbClr val="000000"/>
                </a:solidFill>
                <a:latin typeface="Aria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9" name="Title 2">
            <a:extLst>
              <a:ext uri="{FF2B5EF4-FFF2-40B4-BE49-F238E27FC236}">
                <a16:creationId xmlns:a16="http://schemas.microsoft.com/office/drawing/2014/main" id="{840C3B3C-9B55-D1DD-33E3-333E1879A265}"/>
              </a:ext>
            </a:extLst>
          </p:cNvPr>
          <p:cNvSpPr txBox="1">
            <a:spLocks/>
          </p:cNvSpPr>
          <p:nvPr/>
        </p:nvSpPr>
        <p:spPr>
          <a:xfrm>
            <a:off x="502982" y="3925217"/>
            <a:ext cx="3165987" cy="1892826"/>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000000"/>
                </a:solidFill>
                <a:effectLst/>
                <a:uLnTx/>
                <a:uFillTx/>
                <a:latin typeface="Arial"/>
                <a:ea typeface="+mj-ea"/>
                <a:cs typeface="+mj-cs"/>
              </a:rPr>
            </a:br>
            <a:r>
              <a:rPr kumimoji="0" lang="en-US" sz="2400" b="0" i="0" u="none" strike="noStrike" kern="1200" cap="none" spc="0" normalizeH="0" baseline="0" noProof="0">
                <a:ln>
                  <a:noFill/>
                </a:ln>
                <a:solidFill>
                  <a:srgbClr val="FFFFFF"/>
                </a:solidFill>
                <a:effectLst/>
                <a:uLnTx/>
                <a:uFillTx/>
                <a:latin typeface="Arial"/>
                <a:ea typeface="+mj-ea"/>
                <a:cs typeface="+mj-cs"/>
              </a:rPr>
              <a:t>Mobility energy </a:t>
            </a:r>
            <a:r>
              <a:rPr lang="en-US" sz="2400" b="0">
                <a:solidFill>
                  <a:srgbClr val="FFFFFF"/>
                </a:solidFill>
                <a:latin typeface="Arial"/>
              </a:rPr>
              <a:t>s</a:t>
            </a:r>
            <a:r>
              <a:rPr kumimoji="0" lang="en-US" sz="2400" b="0" i="0" u="none" strike="noStrike" kern="1200" cap="none" spc="0" normalizeH="0" baseline="0" noProof="0" err="1">
                <a:ln>
                  <a:noFill/>
                </a:ln>
                <a:solidFill>
                  <a:srgbClr val="FFFFFF"/>
                </a:solidFill>
                <a:effectLst/>
                <a:uLnTx/>
                <a:uFillTx/>
                <a:latin typeface="Arial"/>
                <a:ea typeface="+mj-ea"/>
                <a:cs typeface="+mj-cs"/>
              </a:rPr>
              <a:t>torage</a:t>
            </a:r>
            <a:r>
              <a:rPr kumimoji="0" lang="en-US" sz="2400" b="0" i="0" u="none" strike="noStrike" kern="1200" cap="none" spc="0" normalizeH="0" baseline="0" noProof="0">
                <a:ln>
                  <a:noFill/>
                </a:ln>
                <a:solidFill>
                  <a:srgbClr val="FFFFFF"/>
                </a:solidFill>
                <a:effectLst/>
                <a:uLnTx/>
                <a:uFillTx/>
                <a:latin typeface="Arial"/>
                <a:ea typeface="+mj-ea"/>
                <a:cs typeface="+mj-cs"/>
              </a:rPr>
              <a:t>: </a:t>
            </a:r>
            <a:r>
              <a:rPr lang="en-US" sz="2400" b="0">
                <a:solidFill>
                  <a:srgbClr val="FFFFFF"/>
                </a:solidFill>
                <a:latin typeface="Arial"/>
              </a:rPr>
              <a:t>O</a:t>
            </a:r>
            <a:r>
              <a:rPr kumimoji="0" lang="en-US" sz="2400" b="0" i="0" u="none" strike="noStrike" kern="1200" cap="none" spc="0" normalizeH="0" baseline="0" noProof="0" err="1">
                <a:ln>
                  <a:noFill/>
                </a:ln>
                <a:solidFill>
                  <a:srgbClr val="FFFFFF"/>
                </a:solidFill>
                <a:effectLst/>
                <a:uLnTx/>
                <a:uFillTx/>
                <a:latin typeface="Arial"/>
                <a:ea typeface="+mj-ea"/>
                <a:cs typeface="+mj-cs"/>
              </a:rPr>
              <a:t>pportunities</a:t>
            </a:r>
            <a:r>
              <a:rPr kumimoji="0" lang="en-US" sz="2400" b="0" i="0" u="none" strike="noStrike" kern="1200" cap="none" spc="0" normalizeH="0" baseline="0" noProof="0">
                <a:ln>
                  <a:noFill/>
                </a:ln>
                <a:solidFill>
                  <a:srgbClr val="FFFFFF"/>
                </a:solidFill>
                <a:effectLst/>
                <a:uLnTx/>
                <a:uFillTx/>
                <a:latin typeface="Arial"/>
                <a:ea typeface="+mj-ea"/>
                <a:cs typeface="+mj-cs"/>
              </a:rPr>
              <a:t> and unlocks (1/2)</a:t>
            </a:r>
            <a:endParaRPr kumimoji="0" lang="en-US" sz="2400" b="1" i="0" u="none" strike="noStrike" kern="1200" cap="none" spc="0" normalizeH="0" baseline="0" noProof="0">
              <a:ln>
                <a:noFill/>
              </a:ln>
              <a:solidFill>
                <a:srgbClr val="FFFFFF"/>
              </a:solidFill>
              <a:effectLst/>
              <a:uLnTx/>
              <a:uFillTx/>
              <a:latin typeface="Arial"/>
              <a:ea typeface="+mj-ea"/>
              <a:cs typeface="Arial"/>
            </a:endParaRPr>
          </a:p>
        </p:txBody>
      </p:sp>
      <p:pic>
        <p:nvPicPr>
          <p:cNvPr id="15" name="Picture 14" descr="Battery icon on circuit board">
            <a:extLst>
              <a:ext uri="{FF2B5EF4-FFF2-40B4-BE49-F238E27FC236}">
                <a16:creationId xmlns:a16="http://schemas.microsoft.com/office/drawing/2014/main" id="{CDBACCE9-1919-EAC8-A723-4AC5BC219D7F}"/>
              </a:ext>
            </a:extLst>
          </p:cNvPr>
          <p:cNvPicPr>
            <a:picLocks noChangeAspect="1"/>
          </p:cNvPicPr>
          <p:nvPr/>
        </p:nvPicPr>
        <p:blipFill rotWithShape="1">
          <a:blip r:embed="rId14"/>
          <a:srcRect/>
          <a:stretch/>
        </p:blipFill>
        <p:spPr>
          <a:xfrm>
            <a:off x="1" y="1"/>
            <a:ext cx="3465576" cy="1670615"/>
          </a:xfrm>
          <a:prstGeom prst="rect">
            <a:avLst/>
          </a:prstGeom>
        </p:spPr>
      </p:pic>
      <p:sp>
        <p:nvSpPr>
          <p:cNvPr id="4" name="btfpBulletedList771181">
            <a:extLst>
              <a:ext uri="{FF2B5EF4-FFF2-40B4-BE49-F238E27FC236}">
                <a16:creationId xmlns:a16="http://schemas.microsoft.com/office/drawing/2014/main" id="{07BAD9B3-ED71-951A-B389-56339D0D45D8}"/>
              </a:ext>
            </a:extLst>
          </p:cNvPr>
          <p:cNvSpPr txBox="1"/>
          <p:nvPr>
            <p:custDataLst>
              <p:tags r:id="rId4"/>
            </p:custDataLst>
          </p:nvPr>
        </p:nvSpPr>
        <p:spPr bwMode="gray">
          <a:xfrm>
            <a:off x="4194817" y="815801"/>
            <a:ext cx="7659598" cy="719034"/>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Batteries are critical components of the EV ecosystem.</a:t>
            </a:r>
            <a:r>
              <a:rPr kumimoji="0" lang="en-US" sz="1400" b="0" i="0" u="none" strike="noStrike" kern="1200" cap="none" spc="0" normalizeH="0" baseline="0" noProof="0">
                <a:ln>
                  <a:noFill/>
                </a:ln>
                <a:solidFill>
                  <a:srgbClr val="000000"/>
                </a:solidFill>
                <a:effectLst/>
                <a:uLnTx/>
                <a:uFillTx/>
                <a:latin typeface="Arial"/>
                <a:ea typeface="+mn-ea"/>
                <a:cs typeface="+mn-cs"/>
              </a:rPr>
              <a:t> The full value chain includes </a:t>
            </a:r>
            <a:r>
              <a:rPr kumimoji="0" lang="en-US" sz="1400" b="1" i="0" u="none" strike="noStrike" kern="1200" cap="none" spc="0" normalizeH="0" baseline="0" noProof="0">
                <a:ln>
                  <a:noFill/>
                </a:ln>
                <a:solidFill>
                  <a:srgbClr val="000000"/>
                </a:solidFill>
                <a:effectLst/>
                <a:uLnTx/>
                <a:uFillTx/>
                <a:latin typeface="Arial"/>
                <a:ea typeface="+mn-ea"/>
                <a:cs typeface="+mn-cs"/>
              </a:rPr>
              <a:t>battery production</a:t>
            </a:r>
            <a:r>
              <a:rPr kumimoji="0" lang="en-US" sz="1400" b="0" i="0" u="none" strike="noStrike" kern="1200" cap="none" spc="0" normalizeH="0" baseline="0" noProof="0">
                <a:ln>
                  <a:noFill/>
                </a:ln>
                <a:solidFill>
                  <a:srgbClr val="000000"/>
                </a:solidFill>
                <a:effectLst/>
                <a:uLnTx/>
                <a:uFillTx/>
                <a:latin typeface="Arial"/>
                <a:ea typeface="+mn-ea"/>
                <a:cs typeface="+mn-cs"/>
              </a:rPr>
              <a:t> (from raw material extraction to battery recycling), </a:t>
            </a:r>
            <a:r>
              <a:rPr kumimoji="0" lang="en-US" sz="1400" b="1" i="0" u="none" strike="noStrike" kern="1200" cap="none" spc="0" normalizeH="0" baseline="0" noProof="0">
                <a:ln>
                  <a:noFill/>
                </a:ln>
                <a:solidFill>
                  <a:srgbClr val="000000"/>
                </a:solidFill>
                <a:effectLst/>
                <a:uLnTx/>
                <a:uFillTx/>
                <a:latin typeface="Arial"/>
                <a:ea typeface="+mn-ea"/>
                <a:cs typeface="+mn-cs"/>
              </a:rPr>
              <a:t>charging systems and infrastructure</a:t>
            </a:r>
            <a:r>
              <a:rPr kumimoji="0" lang="en-US" sz="1400" b="0" i="0" u="none" strike="noStrike" kern="1200" cap="none" spc="0" normalizeH="0" baseline="0" noProof="0">
                <a:ln>
                  <a:noFill/>
                </a:ln>
                <a:solidFill>
                  <a:srgbClr val="000000"/>
                </a:solidFill>
                <a:effectLst/>
                <a:uLnTx/>
                <a:uFillTx/>
                <a:latin typeface="Arial"/>
                <a:ea typeface="+mn-ea"/>
                <a:cs typeface="+mn-cs"/>
              </a:rPr>
              <a:t>, and related services such as </a:t>
            </a:r>
            <a:r>
              <a:rPr kumimoji="0" lang="en-US" sz="1400" b="1" i="0" u="none" strike="noStrike" kern="1200" cap="none" spc="0" normalizeH="0" baseline="0" noProof="0">
                <a:ln>
                  <a:noFill/>
                </a:ln>
                <a:solidFill>
                  <a:srgbClr val="000000"/>
                </a:solidFill>
                <a:effectLst/>
                <a:uLnTx/>
                <a:uFillTx/>
                <a:latin typeface="Arial"/>
                <a:ea typeface="+mn-ea"/>
                <a:cs typeface="+mn-cs"/>
              </a:rPr>
              <a:t>vehicle-to-grid (V2G) systems.</a:t>
            </a:r>
          </a:p>
        </p:txBody>
      </p:sp>
      <p:cxnSp>
        <p:nvCxnSpPr>
          <p:cNvPr id="5" name="Straight Connector 4">
            <a:extLst>
              <a:ext uri="{FF2B5EF4-FFF2-40B4-BE49-F238E27FC236}">
                <a16:creationId xmlns:a16="http://schemas.microsoft.com/office/drawing/2014/main" id="{C544AB1F-47AA-B065-99B8-4F292442C3F8}"/>
              </a:ext>
            </a:extLst>
          </p:cNvPr>
          <p:cNvCxnSpPr>
            <a:cxnSpLocks/>
          </p:cNvCxnSpPr>
          <p:nvPr/>
        </p:nvCxnSpPr>
        <p:spPr bwMode="gray">
          <a:xfrm>
            <a:off x="4194817" y="1676773"/>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6" name="btfpBulletedList771181">
            <a:extLst>
              <a:ext uri="{FF2B5EF4-FFF2-40B4-BE49-F238E27FC236}">
                <a16:creationId xmlns:a16="http://schemas.microsoft.com/office/drawing/2014/main" id="{06A0FC6C-E5A3-FDFB-09BE-E781A6366167}"/>
              </a:ext>
            </a:extLst>
          </p:cNvPr>
          <p:cNvSpPr txBox="1"/>
          <p:nvPr>
            <p:custDataLst>
              <p:tags r:id="rId5"/>
            </p:custDataLst>
          </p:nvPr>
        </p:nvSpPr>
        <p:spPr bwMode="gray">
          <a:xfrm>
            <a:off x="4194817" y="1818710"/>
            <a:ext cx="7659598" cy="4435436"/>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Battery:</a:t>
            </a:r>
          </a:p>
          <a:p>
            <a:pPr marL="273050" marR="0" lvl="0" indent="-219075"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The battery (Li-ion) value chain </a:t>
            </a:r>
            <a:r>
              <a:rPr kumimoji="0" lang="en-US" sz="1400" b="0" i="0" u="none" strike="noStrike" kern="1200" cap="none" spc="0" normalizeH="0" baseline="0" noProof="0">
                <a:ln>
                  <a:noFill/>
                </a:ln>
                <a:solidFill>
                  <a:srgbClr val="000000"/>
                </a:solidFill>
                <a:effectLst/>
                <a:uLnTx/>
                <a:uFillTx/>
                <a:latin typeface="Arial"/>
                <a:ea typeface="+mn-ea"/>
                <a:cs typeface="+mn-cs"/>
              </a:rPr>
              <a:t>could become a </a:t>
            </a:r>
            <a:r>
              <a:rPr kumimoji="0" lang="en-US" sz="1400" b="1" i="0" u="none" strike="noStrike" kern="1200" cap="none" spc="0" normalizeH="0" baseline="0" noProof="0">
                <a:ln>
                  <a:noFill/>
                </a:ln>
                <a:solidFill>
                  <a:srgbClr val="000000"/>
                </a:solidFill>
                <a:effectLst/>
                <a:uLnTx/>
                <a:uFillTx/>
                <a:latin typeface="Arial"/>
                <a:ea typeface="+mn-ea"/>
                <a:cs typeface="+mn-cs"/>
              </a:rPr>
              <a:t>&gt;$400 </a:t>
            </a:r>
            <a:r>
              <a:rPr lang="en-US" sz="1400" b="1">
                <a:solidFill>
                  <a:srgbClr val="000000"/>
                </a:solidFill>
                <a:latin typeface="Arial"/>
              </a:rPr>
              <a:t>billion</a:t>
            </a:r>
            <a:r>
              <a:rPr kumimoji="0" lang="en-US" sz="1400" b="1" i="0" u="none" strike="noStrike" kern="1200" cap="none" spc="0" normalizeH="0" baseline="0" noProof="0">
                <a:ln>
                  <a:noFill/>
                </a:ln>
                <a:solidFill>
                  <a:srgbClr val="000000"/>
                </a:solidFill>
                <a:effectLst/>
                <a:uLnTx/>
                <a:uFillTx/>
                <a:latin typeface="Arial"/>
                <a:ea typeface="+mn-ea"/>
                <a:cs typeface="+mn-cs"/>
              </a:rPr>
              <a:t> market by 2030</a:t>
            </a:r>
            <a:r>
              <a:rPr kumimoji="0" lang="en-US" sz="1400" b="0" i="0" u="none" strike="noStrike" kern="1200" cap="none" spc="0" normalizeH="0" baseline="0" noProof="0">
                <a:ln>
                  <a:noFill/>
                </a:ln>
                <a:solidFill>
                  <a:srgbClr val="000000"/>
                </a:solidFill>
                <a:effectLst/>
                <a:uLnTx/>
                <a:uFillTx/>
                <a:latin typeface="Arial"/>
                <a:ea typeface="+mn-ea"/>
                <a:cs typeface="+mn-cs"/>
              </a:rPr>
              <a:t>, with </a:t>
            </a:r>
            <a:r>
              <a:rPr kumimoji="0" lang="en-US" altLang="ko-KR" sz="1400" b="0" i="0" u="none" strike="noStrike" kern="1200" cap="none" spc="0" normalizeH="0" baseline="0" noProof="0">
                <a:ln>
                  <a:noFill/>
                </a:ln>
                <a:solidFill>
                  <a:srgbClr val="000000"/>
                </a:solidFill>
                <a:effectLst/>
                <a:uLnTx/>
                <a:uFillTx/>
                <a:latin typeface="Arial"/>
                <a:ea typeface="+mn-ea"/>
                <a:cs typeface="+mn-cs"/>
              </a:rPr>
              <a:t>cell manufacturing and </a:t>
            </a:r>
            <a:r>
              <a:rPr kumimoji="0" lang="en-US" sz="1400" b="0" i="0" u="none" strike="noStrike" kern="1200" cap="none" spc="0" normalizeH="0" baseline="0" noProof="0">
                <a:ln>
                  <a:noFill/>
                </a:ln>
                <a:solidFill>
                  <a:srgbClr val="000000"/>
                </a:solidFill>
                <a:effectLst/>
                <a:uLnTx/>
                <a:uFillTx/>
                <a:latin typeface="Arial"/>
                <a:ea typeface="+mn-ea"/>
                <a:cs typeface="+mn-cs"/>
              </a:rPr>
              <a:t>active materials </a:t>
            </a:r>
            <a:r>
              <a:rPr lang="en-US" sz="1400">
                <a:solidFill>
                  <a:srgbClr val="000000"/>
                </a:solidFill>
                <a:latin typeface="Arial"/>
              </a:rPr>
              <a:t>being</a:t>
            </a:r>
            <a:r>
              <a:rPr kumimoji="0" lang="en-US" sz="1400" b="0" i="0" u="none" strike="noStrike" kern="1200" cap="none" spc="0" normalizeH="0" baseline="0" noProof="0">
                <a:ln>
                  <a:noFill/>
                </a:ln>
                <a:solidFill>
                  <a:srgbClr val="000000"/>
                </a:solidFill>
                <a:effectLst/>
                <a:uLnTx/>
                <a:uFillTx/>
                <a:latin typeface="Arial"/>
                <a:ea typeface="+mn-ea"/>
                <a:cs typeface="+mn-cs"/>
              </a:rPr>
              <a:t> the largest segments. China dominates with around a 70% share of global production capacity, followed by Korea, which has an approximate 20% share.</a:t>
            </a:r>
            <a:endParaRPr kumimoji="0" lang="en-US" sz="1400" b="0" i="0" u="none" strike="noStrike" kern="1200" cap="none" spc="0" normalizeH="0" baseline="0" noProof="0">
              <a:ln>
                <a:noFill/>
              </a:ln>
              <a:solidFill>
                <a:srgbClr val="000000"/>
              </a:solidFill>
              <a:effectLst/>
              <a:uLnTx/>
              <a:uFillTx/>
              <a:latin typeface="Arial"/>
              <a:ea typeface="+mn-ea"/>
              <a:cs typeface="Arial"/>
            </a:endParaRPr>
          </a:p>
          <a:p>
            <a:pPr marL="273050" marR="0" lvl="0" indent="-219075"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The battery market will likely be oversupplied through 2030. </a:t>
            </a:r>
            <a:r>
              <a:rPr kumimoji="0" lang="en-US" sz="1400" b="0" i="0" u="none" strike="noStrike" kern="1200" cap="none" spc="0" normalizeH="0" baseline="0" noProof="0">
                <a:ln>
                  <a:noFill/>
                </a:ln>
                <a:solidFill>
                  <a:srgbClr val="000000"/>
                </a:solidFill>
                <a:effectLst/>
                <a:uLnTx/>
                <a:uFillTx/>
                <a:latin typeface="Arial"/>
                <a:ea typeface="+mn-ea"/>
                <a:cs typeface="+mn-cs"/>
              </a:rPr>
              <a:t>Government incentives are playing an essential role:</a:t>
            </a:r>
            <a:endParaRPr kumimoji="0" lang="en-US" sz="1400" b="0" i="0" u="none" strike="noStrike" kern="1200" cap="none" spc="0" normalizeH="0" baseline="0" noProof="0">
              <a:ln>
                <a:noFill/>
              </a:ln>
              <a:solidFill>
                <a:srgbClr val="000000"/>
              </a:solidFill>
              <a:effectLst/>
              <a:uLnTx/>
              <a:uFillTx/>
              <a:latin typeface="Arial"/>
              <a:ea typeface="+mn-ea"/>
              <a:cs typeface="Arial"/>
            </a:endParaRPr>
          </a:p>
          <a:p>
            <a:pPr marL="730250" marR="0" lvl="2" indent="-219075" algn="l" defTabSz="914400" rtl="0" eaLnBrk="1" fontAlgn="auto" latinLnBrk="0" hangingPunct="1">
              <a:lnSpc>
                <a:spcPct val="100000"/>
              </a:lnSpc>
              <a:spcBef>
                <a:spcPts val="300"/>
              </a:spcBef>
              <a:spcAft>
                <a:spcPts val="0"/>
              </a:spcAft>
              <a:buClrTx/>
              <a:buSzTx/>
              <a:buFont typeface="System Font Regular"/>
              <a:buChar cha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In the U</a:t>
            </a:r>
            <a:r>
              <a:rPr lang="en-US" sz="1400" b="1" err="1">
                <a:solidFill>
                  <a:srgbClr val="000000"/>
                </a:solidFill>
                <a:latin typeface="Arial"/>
              </a:rPr>
              <a:t>nited</a:t>
            </a:r>
            <a:r>
              <a:rPr lang="en-US" sz="1400" b="1">
                <a:solidFill>
                  <a:srgbClr val="000000"/>
                </a:solidFill>
                <a:latin typeface="Arial"/>
              </a:rPr>
              <a:t> States</a:t>
            </a:r>
            <a:r>
              <a:rPr kumimoji="0" lang="en-US" sz="1400" b="1" i="0" u="none" strike="noStrike" kern="1200" cap="none" spc="0" normalizeH="0" baseline="0" noProof="0">
                <a:ln>
                  <a:noFill/>
                </a:ln>
                <a:solidFill>
                  <a:srgbClr val="000000"/>
                </a:solidFill>
                <a:effectLst/>
                <a:uLnTx/>
                <a:uFillTx/>
                <a:latin typeface="Arial"/>
                <a:ea typeface="+mn-ea"/>
                <a:cs typeface="+mn-cs"/>
              </a:rPr>
              <a:t>, the IRA has boosted investments, </a:t>
            </a:r>
            <a:r>
              <a:rPr kumimoji="0" lang="en-US" sz="1400" b="0" i="0" u="none" strike="noStrike" kern="1200" cap="none" spc="0" normalizeH="0" baseline="0" noProof="0">
                <a:ln>
                  <a:noFill/>
                </a:ln>
                <a:solidFill>
                  <a:srgbClr val="000000"/>
                </a:solidFill>
                <a:effectLst/>
                <a:uLnTx/>
                <a:uFillTx/>
                <a:latin typeface="Arial"/>
                <a:ea typeface="+mn-ea"/>
                <a:cs typeface="+mn-cs"/>
              </a:rPr>
              <a:t>with over $140 billion in incentives. In the first year after the IRA was signed into law, planned gigafactory capacity increased by 67%. </a:t>
            </a:r>
          </a:p>
          <a:p>
            <a:pPr marL="730250" marR="0" lvl="2" indent="-219075" algn="l" defTabSz="914400" rtl="0" eaLnBrk="1" fontAlgn="auto" latinLnBrk="0" hangingPunct="1">
              <a:lnSpc>
                <a:spcPct val="100000"/>
              </a:lnSpc>
              <a:spcBef>
                <a:spcPts val="300"/>
              </a:spcBef>
              <a:spcAft>
                <a:spcPts val="0"/>
              </a:spcAft>
              <a:buClrTx/>
              <a:buSzTx/>
              <a:buFont typeface="System Font Regular"/>
              <a:buChar cha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China’s </a:t>
            </a:r>
            <a:r>
              <a:rPr kumimoji="0" lang="en-US" sz="1400" b="0" i="0" u="none" strike="noStrike" kern="1200" cap="none" spc="0" normalizeH="0" baseline="0" noProof="0">
                <a:ln>
                  <a:noFill/>
                </a:ln>
                <a:solidFill>
                  <a:srgbClr val="000000"/>
                </a:solidFill>
                <a:effectLst/>
                <a:uLnTx/>
                <a:uFillTx/>
                <a:latin typeface="Arial"/>
                <a:ea typeface="+mn-ea"/>
                <a:cs typeface="+mn-cs"/>
              </a:rPr>
              <a:t>battery industry has benefited from approximately </a:t>
            </a:r>
            <a:r>
              <a:rPr kumimoji="0" lang="en-US" sz="1400" b="1" i="0" u="none" strike="noStrike" kern="1200" cap="none" spc="0" normalizeH="0" baseline="0" noProof="0">
                <a:ln>
                  <a:noFill/>
                </a:ln>
                <a:solidFill>
                  <a:srgbClr val="000000"/>
                </a:solidFill>
                <a:effectLst/>
                <a:uLnTx/>
                <a:uFillTx/>
                <a:latin typeface="Arial"/>
                <a:ea typeface="+mn-ea"/>
                <a:cs typeface="+mn-cs"/>
              </a:rPr>
              <a:t>$29 billion in government incentives since 2009 and strategic international raw material acquisitions. </a:t>
            </a:r>
            <a:r>
              <a:rPr kumimoji="0" lang="en-US" sz="1400" b="0" i="0" u="none" strike="noStrike" kern="1200" cap="none" spc="0" normalizeH="0" baseline="0" noProof="0">
                <a:ln>
                  <a:noFill/>
                </a:ln>
                <a:solidFill>
                  <a:srgbClr val="000000"/>
                </a:solidFill>
                <a:effectLst/>
                <a:uLnTx/>
                <a:uFillTx/>
                <a:latin typeface="Arial"/>
                <a:ea typeface="+mn-ea"/>
                <a:cs typeface="+mn-cs"/>
              </a:rPr>
              <a:t>China now controls more than 80% of global refining capacity.</a:t>
            </a:r>
            <a:endParaRPr kumimoji="0" lang="en-US" sz="1400" b="0" i="0" u="none" strike="noStrike" kern="1200" cap="none" spc="0" normalizeH="0" baseline="0" noProof="0">
              <a:ln>
                <a:noFill/>
              </a:ln>
              <a:solidFill>
                <a:srgbClr val="000000"/>
              </a:solidFill>
              <a:effectLst/>
              <a:uLnTx/>
              <a:uFillTx/>
              <a:latin typeface="Arial"/>
              <a:ea typeface="+mn-ea"/>
              <a:cs typeface="Arial"/>
            </a:endParaRPr>
          </a:p>
          <a:p>
            <a:pPr marL="273050" marR="0" lvl="1" indent="-219075"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Technological advancement will continue to drive cost declines:</a:t>
            </a:r>
            <a:endParaRPr kumimoji="0" lang="en-US" sz="1400" b="1" i="0" u="none" strike="noStrike" kern="1200" cap="none" spc="0" normalizeH="0" baseline="0" noProof="0">
              <a:ln>
                <a:noFill/>
              </a:ln>
              <a:solidFill>
                <a:srgbClr val="000000"/>
              </a:solidFill>
              <a:effectLst/>
              <a:uLnTx/>
              <a:uFillTx/>
              <a:latin typeface="Arial"/>
              <a:ea typeface="+mn-ea"/>
              <a:cs typeface="Arial"/>
            </a:endParaRPr>
          </a:p>
          <a:p>
            <a:pPr marL="730250" marR="0" lvl="2" indent="-219075" algn="l" defTabSz="914400" rtl="0" eaLnBrk="1" fontAlgn="auto" latinLnBrk="0" hangingPunct="1">
              <a:lnSpc>
                <a:spcPct val="100000"/>
              </a:lnSpc>
              <a:spcBef>
                <a:spcPts val="300"/>
              </a:spcBef>
              <a:spcAft>
                <a:spcPts val="0"/>
              </a:spcAft>
              <a:buClrTx/>
              <a:buSzTx/>
              <a:buFont typeface="System Font Regular"/>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EV battery cost </a:t>
            </a:r>
            <a:r>
              <a:rPr kumimoji="0" lang="en-US" sz="1400" b="1" i="0" u="none" strike="noStrike" kern="1200" cap="none" spc="0" normalizeH="0" baseline="0" noProof="0">
                <a:ln>
                  <a:noFill/>
                </a:ln>
                <a:solidFill>
                  <a:srgbClr val="000000"/>
                </a:solidFill>
                <a:effectLst/>
                <a:uLnTx/>
                <a:uFillTx/>
                <a:latin typeface="Arial"/>
                <a:ea typeface="+mn-ea"/>
                <a:cs typeface="+mn-cs"/>
              </a:rPr>
              <a:t>has dropped by 40%-50% </a:t>
            </a:r>
            <a:r>
              <a:rPr kumimoji="0" lang="en-US" sz="1400" b="0" i="0" u="none" strike="noStrike" kern="1200" cap="none" spc="0" normalizeH="0" baseline="0" noProof="0">
                <a:ln>
                  <a:noFill/>
                </a:ln>
                <a:solidFill>
                  <a:srgbClr val="000000"/>
                </a:solidFill>
                <a:effectLst/>
                <a:uLnTx/>
                <a:uFillTx/>
                <a:latin typeface="Arial"/>
                <a:ea typeface="+mn-ea"/>
                <a:cs typeface="+mn-cs"/>
              </a:rPr>
              <a:t>since 2010 and is expected to drop by as much as 90% by 2030. </a:t>
            </a:r>
            <a:endParaRPr kumimoji="0" lang="en-US" sz="1400" b="0" i="0" u="none" strike="noStrike" kern="1200" cap="none" spc="0" normalizeH="0" baseline="0" noProof="0">
              <a:ln>
                <a:noFill/>
              </a:ln>
              <a:solidFill>
                <a:srgbClr val="000000"/>
              </a:solidFill>
              <a:effectLst/>
              <a:uLnTx/>
              <a:uFillTx/>
              <a:latin typeface="Arial"/>
              <a:ea typeface="+mn-ea"/>
              <a:cs typeface="Arial"/>
            </a:endParaRPr>
          </a:p>
          <a:p>
            <a:pPr marL="730250" marR="0" lvl="2" indent="-219075" algn="l" defTabSz="914400" rtl="0" eaLnBrk="1" fontAlgn="auto" latinLnBrk="0" hangingPunct="1">
              <a:lnSpc>
                <a:spcPct val="100000"/>
              </a:lnSpc>
              <a:spcBef>
                <a:spcPts val="300"/>
              </a:spcBef>
              <a:spcAft>
                <a:spcPts val="0"/>
              </a:spcAft>
              <a:buClrTx/>
              <a:buSzTx/>
              <a:buFont typeface="System Font Regular"/>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The cost of materials will continue to drive overall battery costs. As such, </a:t>
            </a:r>
            <a:r>
              <a:rPr kumimoji="0" lang="en-US" altLang="ko-KR" sz="1400" b="1" i="0" u="none" strike="noStrike" kern="1200" cap="none" spc="0" normalizeH="0" baseline="0" noProof="0">
                <a:ln>
                  <a:noFill/>
                </a:ln>
                <a:solidFill>
                  <a:srgbClr val="000000"/>
                </a:solidFill>
                <a:effectLst/>
                <a:uLnTx/>
                <a:uFillTx/>
                <a:latin typeface="Arial"/>
                <a:ea typeface="+mn-ea"/>
                <a:cs typeface="+mn-cs"/>
              </a:rPr>
              <a:t>LFP</a:t>
            </a:r>
            <a:r>
              <a:rPr kumimoji="0" lang="en-US" altLang="ko-KR" sz="1400" b="0" i="0" u="none" strike="noStrike" kern="1200" cap="none" spc="0" normalizeH="0" baseline="0" noProof="0">
                <a:ln>
                  <a:noFill/>
                </a:ln>
                <a:solidFill>
                  <a:srgbClr val="000000"/>
                </a:solidFill>
                <a:effectLst/>
                <a:uLnTx/>
                <a:uFillTx/>
                <a:latin typeface="Arial"/>
                <a:ea typeface="+mn-ea"/>
                <a:cs typeface="+mn-cs"/>
              </a:rPr>
              <a:t> is anticipated to </a:t>
            </a:r>
            <a:r>
              <a:rPr kumimoji="0" lang="en-US" altLang="ko-KR" sz="1400" b="1" i="0" u="none" strike="noStrike" kern="1200" cap="none" spc="0" normalizeH="0" baseline="0" noProof="0">
                <a:ln>
                  <a:noFill/>
                </a:ln>
                <a:solidFill>
                  <a:srgbClr val="000000"/>
                </a:solidFill>
                <a:effectLst/>
                <a:uLnTx/>
                <a:uFillTx/>
                <a:latin typeface="Arial"/>
                <a:ea typeface="+mn-ea"/>
                <a:cs typeface="+mn-cs"/>
              </a:rPr>
              <a:t>remain the cheapest chemistry </a:t>
            </a:r>
            <a:r>
              <a:rPr kumimoji="0" lang="en-US" altLang="ko-KR" sz="1400" b="0" i="0" u="none" strike="noStrike" kern="1200" cap="none" spc="0" normalizeH="0" baseline="0" noProof="0">
                <a:ln>
                  <a:noFill/>
                </a:ln>
                <a:solidFill>
                  <a:srgbClr val="000000"/>
                </a:solidFill>
                <a:effectLst/>
                <a:uLnTx/>
                <a:uFillTx/>
                <a:latin typeface="Arial"/>
                <a:ea typeface="+mn-ea"/>
                <a:cs typeface="+mn-cs"/>
              </a:rPr>
              <a:t>in 2030 (&lt;$50/kWh) because of its low material cost.</a:t>
            </a:r>
            <a:endParaRPr kumimoji="0" lang="en-US" altLang="ko-KR" sz="1400" b="0" i="0" u="none" strike="noStrike" kern="1200" cap="none" spc="0" normalizeH="0" baseline="0" noProof="0">
              <a:ln>
                <a:noFill/>
              </a:ln>
              <a:solidFill>
                <a:srgbClr val="000000"/>
              </a:solidFill>
              <a:effectLst/>
              <a:uLnTx/>
              <a:uFillTx/>
              <a:latin typeface="Arial"/>
              <a:ea typeface="+mn-ea"/>
              <a:cs typeface="Arial"/>
            </a:endParaRPr>
          </a:p>
        </p:txBody>
      </p:sp>
    </p:spTree>
    <p:custDataLst>
      <p:tags r:id="rId1"/>
    </p:custDataLst>
    <p:extLst>
      <p:ext uri="{BB962C8B-B14F-4D97-AF65-F5344CB8AC3E}">
        <p14:creationId xmlns:p14="http://schemas.microsoft.com/office/powerpoint/2010/main" val="31456033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42B6D5-2B2C-E779-DD3E-5C1BBAC6E51B}"/>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C7594624-FA26-0413-5A05-9916068E59F4}"/>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2" name="think-cell data - do not delete" hidden="1">
                        <a:extLst>
                          <a:ext uri="{FF2B5EF4-FFF2-40B4-BE49-F238E27FC236}">
                            <a16:creationId xmlns:a16="http://schemas.microsoft.com/office/drawing/2014/main" id="{C7594624-FA26-0413-5A05-9916068E59F4}"/>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20" name="Picture 19" descr="Electric car being charged">
            <a:extLst>
              <a:ext uri="{FF2B5EF4-FFF2-40B4-BE49-F238E27FC236}">
                <a16:creationId xmlns:a16="http://schemas.microsoft.com/office/drawing/2014/main" id="{0A6D0234-01D0-DF29-0121-114643426E2E}"/>
              </a:ext>
            </a:extLst>
          </p:cNvPr>
          <p:cNvPicPr>
            <a:picLocks/>
          </p:cNvPicPr>
          <p:nvPr/>
        </p:nvPicPr>
        <p:blipFill rotWithShape="1">
          <a:blip r:embed="rId10" cstate="screen">
            <a:extLst>
              <a:ext uri="{28A0092B-C50C-407E-A947-70E740481C1C}">
                <a14:useLocalDpi xmlns:a14="http://schemas.microsoft.com/office/drawing/2010/main"/>
              </a:ext>
            </a:extLst>
          </a:blip>
          <a:srcRect/>
          <a:stretch/>
        </p:blipFill>
        <p:spPr>
          <a:xfrm>
            <a:off x="364621" y="817478"/>
            <a:ext cx="3465576" cy="5221224"/>
          </a:xfrm>
          <a:prstGeom prst="rect">
            <a:avLst/>
          </a:prstGeom>
        </p:spPr>
      </p:pic>
      <p:sp>
        <p:nvSpPr>
          <p:cNvPr id="14" name="btfpNotesBox111697">
            <a:extLst>
              <a:ext uri="{FF2B5EF4-FFF2-40B4-BE49-F238E27FC236}">
                <a16:creationId xmlns:a16="http://schemas.microsoft.com/office/drawing/2014/main" id="{651337EC-6365-31BB-F671-9266454C33E6}"/>
              </a:ext>
            </a:extLst>
          </p:cNvPr>
          <p:cNvSpPr txBox="1"/>
          <p:nvPr>
            <p:custDataLst>
              <p:tags r:id="rId3"/>
            </p:custDataLst>
          </p:nvPr>
        </p:nvSpPr>
        <p:spPr bwMode="gray">
          <a:xfrm>
            <a:off x="330200" y="6662450"/>
            <a:ext cx="11531600" cy="123111"/>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a:t>
            </a:r>
            <a:r>
              <a:rPr lang="en-US" sz="800" dirty="0">
                <a:solidFill>
                  <a:srgbClr val="000000"/>
                </a:solidFill>
                <a:latin typeface="Arial"/>
              </a:rPr>
              <a:t>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9" name="Title 2">
            <a:extLst>
              <a:ext uri="{FF2B5EF4-FFF2-40B4-BE49-F238E27FC236}">
                <a16:creationId xmlns:a16="http://schemas.microsoft.com/office/drawing/2014/main" id="{36C332EC-4608-816C-90F4-4A8DDAD2EA58}"/>
              </a:ext>
            </a:extLst>
          </p:cNvPr>
          <p:cNvSpPr txBox="1">
            <a:spLocks/>
          </p:cNvSpPr>
          <p:nvPr/>
        </p:nvSpPr>
        <p:spPr>
          <a:xfrm>
            <a:off x="502982" y="3925217"/>
            <a:ext cx="3165987" cy="1892826"/>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lang="en-US" sz="2400" b="1" i="0" u="none" strike="noStrike" kern="1200" cap="none" spc="0" normalizeH="0" baseline="0" noProof="0">
                <a:ln>
                  <a:noFill/>
                </a:ln>
                <a:effectLst/>
                <a:uLnTx/>
                <a:uFillTx/>
                <a:latin typeface="Arial"/>
              </a:rPr>
            </a:br>
            <a:r>
              <a:rPr lang="en-US" sz="2400" b="0">
                <a:solidFill>
                  <a:schemeClr val="bg1"/>
                </a:solidFill>
              </a:rPr>
              <a:t>Mobility energy storage: </a:t>
            </a:r>
            <a:endParaRPr lang="en-US" sz="2400">
              <a:solidFill>
                <a:schemeClr val="bg1"/>
              </a:solidFill>
            </a:endParaRPr>
          </a:p>
          <a:p>
            <a:pPr>
              <a:defRPr/>
            </a:pPr>
            <a:r>
              <a:rPr lang="en-US" sz="2400" b="0">
                <a:solidFill>
                  <a:schemeClr val="bg1"/>
                </a:solidFill>
              </a:rPr>
              <a:t>Opportunities and unlocks (2/2)</a:t>
            </a:r>
            <a:endParaRPr lang="en-US" sz="2400" b="1" i="0" u="none" strike="noStrike" kern="1200" cap="none" spc="0" normalizeH="0" baseline="0" noProof="0">
              <a:ln>
                <a:noFill/>
              </a:ln>
              <a:solidFill>
                <a:schemeClr val="bg1"/>
              </a:solidFill>
              <a:effectLst/>
              <a:uLnTx/>
              <a:uFillTx/>
              <a:latin typeface="Arial"/>
              <a:cs typeface="Arial"/>
            </a:endParaRPr>
          </a:p>
        </p:txBody>
      </p:sp>
      <p:pic>
        <p:nvPicPr>
          <p:cNvPr id="15" name="Picture 14" descr="Battery icon on circuit board">
            <a:extLst>
              <a:ext uri="{FF2B5EF4-FFF2-40B4-BE49-F238E27FC236}">
                <a16:creationId xmlns:a16="http://schemas.microsoft.com/office/drawing/2014/main" id="{0CB1EC56-E26C-2943-6C1F-EC66A8AF0B13}"/>
              </a:ext>
            </a:extLst>
          </p:cNvPr>
          <p:cNvPicPr>
            <a:picLocks noChangeAspect="1"/>
          </p:cNvPicPr>
          <p:nvPr/>
        </p:nvPicPr>
        <p:blipFill rotWithShape="1">
          <a:blip r:embed="rId14"/>
          <a:srcRect/>
          <a:stretch/>
        </p:blipFill>
        <p:spPr>
          <a:xfrm>
            <a:off x="1" y="1"/>
            <a:ext cx="3465576" cy="1670615"/>
          </a:xfrm>
          <a:prstGeom prst="rect">
            <a:avLst/>
          </a:prstGeom>
        </p:spPr>
      </p:pic>
      <p:sp>
        <p:nvSpPr>
          <p:cNvPr id="6" name="btfpBulletedList771181">
            <a:extLst>
              <a:ext uri="{FF2B5EF4-FFF2-40B4-BE49-F238E27FC236}">
                <a16:creationId xmlns:a16="http://schemas.microsoft.com/office/drawing/2014/main" id="{737B8BF1-5CB5-4EE8-6911-87ACDCF2A2CF}"/>
              </a:ext>
            </a:extLst>
          </p:cNvPr>
          <p:cNvSpPr txBox="1"/>
          <p:nvPr>
            <p:custDataLst>
              <p:tags r:id="rId4"/>
            </p:custDataLst>
          </p:nvPr>
        </p:nvSpPr>
        <p:spPr bwMode="gray">
          <a:xfrm>
            <a:off x="4183786" y="815782"/>
            <a:ext cx="7659598" cy="2381027"/>
          </a:xfrm>
          <a:prstGeom prst="rect">
            <a:avLst/>
          </a:prstGeom>
          <a:noFill/>
        </p:spPr>
        <p:txBody>
          <a:bodyPr vert="horz" wrap="square" lIns="36000" tIns="36000" rIns="36000" bIns="36000" rtlCol="0" anchor="t">
            <a:spAutoFit/>
          </a:bodyPr>
          <a:lstStyle/>
          <a:p>
            <a:pPr>
              <a:spcBef>
                <a:spcPts val="300"/>
              </a:spcBef>
            </a:pPr>
            <a:r>
              <a:rPr lang="en-US" sz="1400" b="1"/>
              <a:t>Battery (continued):</a:t>
            </a:r>
          </a:p>
          <a:p>
            <a:pPr marL="273050" indent="-219075">
              <a:spcBef>
                <a:spcPts val="300"/>
              </a:spcBef>
              <a:buFont typeface="Arial" panose="020B0604020202020204" pitchFamily="34" charset="0"/>
              <a:buChar char="•"/>
            </a:pPr>
            <a:r>
              <a:rPr lang="en-US" altLang="ko-KR" sz="1400" b="1"/>
              <a:t>Critical minerals used in battery production may be in short supply in the next five to 10 years without additional development. </a:t>
            </a:r>
            <a:r>
              <a:rPr lang="en-US" altLang="ko-KR" sz="1400"/>
              <a:t>Recycling of these minerals could help fill the gap, but profitability remains a challenge:</a:t>
            </a:r>
            <a:endParaRPr lang="en-US" altLang="ko-KR" sz="1400">
              <a:cs typeface="Arial"/>
            </a:endParaRPr>
          </a:p>
          <a:p>
            <a:pPr marL="730250" lvl="1" indent="-219075">
              <a:spcBef>
                <a:spcPts val="300"/>
              </a:spcBef>
              <a:buFont typeface="Arial" panose="020B0604020202020204" pitchFamily="34" charset="0"/>
              <a:buChar char="•"/>
            </a:pPr>
            <a:r>
              <a:rPr lang="en-US" altLang="ko-KR" sz="1400"/>
              <a:t>Challenges in scaling up the recycling business include </a:t>
            </a:r>
            <a:r>
              <a:rPr lang="en-US" altLang="ko-KR" sz="1400" b="1"/>
              <a:t>limited supply and competition with mining/refining players.</a:t>
            </a:r>
            <a:endParaRPr lang="en-US" altLang="ko-KR" sz="1400">
              <a:cs typeface="Arial"/>
            </a:endParaRPr>
          </a:p>
          <a:p>
            <a:pPr marL="730250" lvl="1" indent="-219075">
              <a:spcBef>
                <a:spcPts val="300"/>
              </a:spcBef>
              <a:buFont typeface="Arial" panose="020B0604020202020204" pitchFamily="34" charset="0"/>
              <a:buChar char="•"/>
            </a:pPr>
            <a:r>
              <a:rPr lang="en-US" altLang="ko-KR" sz="1400"/>
              <a:t>The market today is highly fragmented, and the players that can build </a:t>
            </a:r>
            <a:r>
              <a:rPr lang="en-US" altLang="ko-KR" sz="1400" b="1"/>
              <a:t>a closed-loop ecosystem from supplier to customer are the ones that will survive.</a:t>
            </a:r>
            <a:endParaRPr lang="en-US" altLang="ko-KR" sz="1400"/>
          </a:p>
          <a:p>
            <a:pPr marL="730250" lvl="1" indent="-219075">
              <a:spcBef>
                <a:spcPts val="300"/>
              </a:spcBef>
              <a:buFont typeface="Arial" panose="020B0604020202020204" pitchFamily="34" charset="0"/>
              <a:buChar char="•"/>
            </a:pPr>
            <a:r>
              <a:rPr lang="en-US" altLang="ko-KR" sz="1400" b="1"/>
              <a:t>Policies around mandating OEM end-of-life collection and recycling are critical to boosting the recycling business </a:t>
            </a:r>
            <a:r>
              <a:rPr lang="en-US" altLang="ko-KR" sz="1400"/>
              <a:t>and ensuring long-term availability of raw materials.</a:t>
            </a:r>
            <a:endParaRPr lang="en-US" altLang="ko-KR" sz="1400">
              <a:cs typeface="Arial"/>
            </a:endParaRPr>
          </a:p>
        </p:txBody>
      </p:sp>
      <p:sp>
        <p:nvSpPr>
          <p:cNvPr id="7" name="btfpBulletedList771181">
            <a:extLst>
              <a:ext uri="{FF2B5EF4-FFF2-40B4-BE49-F238E27FC236}">
                <a16:creationId xmlns:a16="http://schemas.microsoft.com/office/drawing/2014/main" id="{1EEFFA57-15FF-E308-4149-C1CC9F55657B}"/>
              </a:ext>
            </a:extLst>
          </p:cNvPr>
          <p:cNvSpPr txBox="1"/>
          <p:nvPr>
            <p:custDataLst>
              <p:tags r:id="rId5"/>
            </p:custDataLst>
          </p:nvPr>
        </p:nvSpPr>
        <p:spPr bwMode="gray">
          <a:xfrm>
            <a:off x="4183786" y="3188315"/>
            <a:ext cx="7659598" cy="2850387"/>
          </a:xfrm>
          <a:prstGeom prst="rect">
            <a:avLst/>
          </a:prstGeom>
          <a:noFill/>
        </p:spPr>
        <p:txBody>
          <a:bodyPr vert="horz" wrap="square" lIns="36000" tIns="36000" rIns="36000" bIns="36000" rtlCol="0" anchor="t">
            <a:spAutoFit/>
          </a:bodyPr>
          <a:lstStyle/>
          <a:p>
            <a:pPr>
              <a:spcBef>
                <a:spcPts val="300"/>
              </a:spcBef>
            </a:pPr>
            <a:r>
              <a:rPr lang="en-US" sz="1400" b="1"/>
              <a:t>EV charging:</a:t>
            </a:r>
          </a:p>
          <a:p>
            <a:pPr marL="401955" indent="-228600">
              <a:spcBef>
                <a:spcPts val="300"/>
              </a:spcBef>
              <a:buFont typeface="Arial" panose="020B0604020202020204" pitchFamily="34" charset="0"/>
              <a:buChar char="•"/>
            </a:pPr>
            <a:r>
              <a:rPr lang="en-US" sz="1400" b="1"/>
              <a:t>Extensive investments </a:t>
            </a:r>
            <a:r>
              <a:rPr lang="en-US" sz="1400"/>
              <a:t>are required. </a:t>
            </a:r>
            <a:r>
              <a:rPr lang="en-US" sz="1400" b="1"/>
              <a:t>LDV chargers </a:t>
            </a:r>
            <a:r>
              <a:rPr lang="en-US" sz="1400"/>
              <a:t>will need to grow by </a:t>
            </a:r>
            <a:r>
              <a:rPr lang="en-US" sz="1400" b="1"/>
              <a:t>5x </a:t>
            </a:r>
            <a:r>
              <a:rPr lang="en-US" sz="1400"/>
              <a:t>and </a:t>
            </a:r>
            <a:r>
              <a:rPr lang="en-US" sz="1400" b="1"/>
              <a:t>HDV chargers</a:t>
            </a:r>
            <a:r>
              <a:rPr lang="en-US" sz="1400"/>
              <a:t> will need to grow by</a:t>
            </a:r>
            <a:r>
              <a:rPr lang="en-US" sz="1400" b="1"/>
              <a:t> 6x</a:t>
            </a:r>
            <a:r>
              <a:rPr lang="en-US" sz="1400"/>
              <a:t> through 2030. </a:t>
            </a:r>
            <a:endParaRPr lang="en-US" sz="1400">
              <a:cs typeface="Arial"/>
            </a:endParaRPr>
          </a:p>
          <a:p>
            <a:pPr marL="401955" indent="-228600">
              <a:spcBef>
                <a:spcPts val="300"/>
              </a:spcBef>
              <a:buFont typeface="Arial" panose="020B0604020202020204" pitchFamily="34" charset="0"/>
              <a:buChar char="•"/>
            </a:pPr>
            <a:r>
              <a:rPr lang="en-US" sz="1400"/>
              <a:t>Incorporating </a:t>
            </a:r>
            <a:r>
              <a:rPr lang="en-US" sz="1400" b="1"/>
              <a:t>smart energy services will likely help distinguish business models in the charging ecosystem,</a:t>
            </a:r>
            <a:r>
              <a:rPr lang="en-US" sz="1400"/>
              <a:t> followed by the hardware and charging services.</a:t>
            </a:r>
            <a:endParaRPr lang="en-US" sz="1400">
              <a:cs typeface="Arial"/>
            </a:endParaRPr>
          </a:p>
          <a:p>
            <a:pPr marL="401955" indent="-228600">
              <a:spcBef>
                <a:spcPts val="300"/>
              </a:spcBef>
              <a:buFont typeface="Arial" panose="020B0604020202020204" pitchFamily="34" charset="0"/>
              <a:buChar char="•"/>
            </a:pPr>
            <a:r>
              <a:rPr lang="en-US" sz="1400"/>
              <a:t>Norway and China are instructive as examples of how to boost charging infrastructure through incentive programs:</a:t>
            </a:r>
            <a:endParaRPr lang="en-US" sz="1400">
              <a:cs typeface="Arial"/>
            </a:endParaRPr>
          </a:p>
          <a:p>
            <a:pPr marL="859155" lvl="1" indent="-228600">
              <a:spcBef>
                <a:spcPts val="300"/>
              </a:spcBef>
              <a:buFont typeface="Arial" panose="020B0604020202020204" pitchFamily="34" charset="0"/>
              <a:buChar char="•"/>
            </a:pPr>
            <a:r>
              <a:rPr lang="en-US" sz="1400"/>
              <a:t>Norway: Public funding of charging infrastructure in rural and remote areas where independent business cases do not provide required returns, with grants to residential owners and developers covering up to 75% of charging port costs.</a:t>
            </a:r>
          </a:p>
          <a:p>
            <a:pPr marL="859155" lvl="1" indent="-228600">
              <a:spcBef>
                <a:spcPts val="300"/>
              </a:spcBef>
              <a:buFont typeface="Arial" panose="020B0604020202020204" pitchFamily="34" charset="0"/>
              <a:buChar char="•"/>
            </a:pPr>
            <a:r>
              <a:rPr lang="en-US" sz="1400"/>
              <a:t>China: Large-scale public funding of charging infrastructure together with strict mandates for developers and building owners to provide EV charging infrastructure.</a:t>
            </a:r>
            <a:endParaRPr lang="en-US" sz="1400">
              <a:solidFill>
                <a:srgbClr val="FF0000"/>
              </a:solidFill>
              <a:cs typeface="Arial"/>
            </a:endParaRPr>
          </a:p>
        </p:txBody>
      </p:sp>
      <p:cxnSp>
        <p:nvCxnSpPr>
          <p:cNvPr id="3" name="Straight Connector 2">
            <a:extLst>
              <a:ext uri="{FF2B5EF4-FFF2-40B4-BE49-F238E27FC236}">
                <a16:creationId xmlns:a16="http://schemas.microsoft.com/office/drawing/2014/main" id="{E9C38F70-B15F-CDA6-1158-A8D545DF0F08}"/>
              </a:ext>
            </a:extLst>
          </p:cNvPr>
          <p:cNvCxnSpPr>
            <a:cxnSpLocks/>
          </p:cNvCxnSpPr>
          <p:nvPr/>
        </p:nvCxnSpPr>
        <p:spPr bwMode="gray">
          <a:xfrm>
            <a:off x="4183786" y="319256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4576932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1B4215F-1AAE-AD1F-44B9-E6A6F05A8D51}"/>
              </a:ext>
            </a:extLst>
          </p:cNvPr>
          <p:cNvGraphicFramePr>
            <a:graphicFrameLocks noChangeAspect="1"/>
          </p:cNvGraphicFramePr>
          <p:nvPr>
            <p:custDataLst>
              <p:tags r:id="rId1"/>
            </p:custDataLst>
            <p:extLst>
              <p:ext uri="{D42A27DB-BD31-4B8C-83A1-F6EECF244321}">
                <p14:modId xmlns:p14="http://schemas.microsoft.com/office/powerpoint/2010/main" val="426467544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5" name="think-cell data - do not delete" hidden="1">
                        <a:extLst>
                          <a:ext uri="{FF2B5EF4-FFF2-40B4-BE49-F238E27FC236}">
                            <a16:creationId xmlns:a16="http://schemas.microsoft.com/office/drawing/2014/main" id="{B1B4215F-1AAE-AD1F-44B9-E6A6F05A8D51}"/>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graphicFrame>
        <p:nvGraphicFramePr>
          <p:cNvPr id="83" name="Diagram 82">
            <a:extLst>
              <a:ext uri="{FF2B5EF4-FFF2-40B4-BE49-F238E27FC236}">
                <a16:creationId xmlns:a16="http://schemas.microsoft.com/office/drawing/2014/main" id="{812AEE23-3369-9831-443B-293975B8158C}"/>
              </a:ext>
            </a:extLst>
          </p:cNvPr>
          <p:cNvGraphicFramePr/>
          <p:nvPr>
            <p:extLst>
              <p:ext uri="{D42A27DB-BD31-4B8C-83A1-F6EECF244321}">
                <p14:modId xmlns:p14="http://schemas.microsoft.com/office/powerpoint/2010/main" val="1828842947"/>
              </p:ext>
            </p:extLst>
          </p:nvPr>
        </p:nvGraphicFramePr>
        <p:xfrm>
          <a:off x="443372" y="1913815"/>
          <a:ext cx="11201639" cy="410747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 name="Title 1">
            <a:extLst>
              <a:ext uri="{FF2B5EF4-FFF2-40B4-BE49-F238E27FC236}">
                <a16:creationId xmlns:a16="http://schemas.microsoft.com/office/drawing/2014/main" id="{12110669-2172-8C6E-6495-6BFFAE486AF3}"/>
              </a:ext>
            </a:extLst>
          </p:cNvPr>
          <p:cNvSpPr>
            <a:spLocks noGrp="1"/>
          </p:cNvSpPr>
          <p:nvPr>
            <p:ph type="title"/>
          </p:nvPr>
        </p:nvSpPr>
        <p:spPr/>
        <p:txBody>
          <a:bodyPr vert="horz"/>
          <a:lstStyle/>
          <a:p>
            <a:r>
              <a:rPr lang="en-US"/>
              <a:t>Batteries form an important part of the overall EV ecosystem</a:t>
            </a:r>
          </a:p>
        </p:txBody>
      </p:sp>
      <p:sp>
        <p:nvSpPr>
          <p:cNvPr id="55" name="btfpNotesBox962619">
            <a:extLst>
              <a:ext uri="{FF2B5EF4-FFF2-40B4-BE49-F238E27FC236}">
                <a16:creationId xmlns:a16="http://schemas.microsoft.com/office/drawing/2014/main" id="{728F2930-9F31-2442-DA50-A5363C37682E}"/>
              </a:ext>
            </a:extLst>
          </p:cNvPr>
          <p:cNvSpPr txBox="1"/>
          <p:nvPr>
            <p:custDataLst>
              <p:tags r:id="rId2"/>
            </p:custDataLst>
          </p:nvPr>
        </p:nvSpPr>
        <p:spPr bwMode="gray">
          <a:xfrm>
            <a:off x="330200" y="6662251"/>
            <a:ext cx="11531600" cy="123111"/>
          </a:xfrm>
          <a:prstGeom prst="rect">
            <a:avLst/>
          </a:prstGeom>
          <a:noFill/>
        </p:spPr>
        <p:txBody>
          <a:bodyPr vert="horz" wrap="square" lIns="0" tIns="0" rIns="0" bIns="0" rtlCol="0" anchor="b">
            <a:spAutoFit/>
          </a:bodyPr>
          <a:lstStyle/>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a:t>
            </a:r>
          </a:p>
        </p:txBody>
      </p:sp>
      <p:sp>
        <p:nvSpPr>
          <p:cNvPr id="84" name="Text Placeholder 10">
            <a:extLst>
              <a:ext uri="{FF2B5EF4-FFF2-40B4-BE49-F238E27FC236}">
                <a16:creationId xmlns:a16="http://schemas.microsoft.com/office/drawing/2014/main" id="{405F6C4E-B534-A736-8745-14C41241FAE0}"/>
              </a:ext>
            </a:extLst>
          </p:cNvPr>
          <p:cNvSpPr>
            <a:spLocks noGrp="1"/>
          </p:cNvSpPr>
          <p:nvPr>
            <p:custDataLst>
              <p:tags r:id="rId3"/>
            </p:custDataLst>
          </p:nvPr>
        </p:nvSpPr>
        <p:spPr bwMode="auto">
          <a:xfrm>
            <a:off x="329184" y="1554480"/>
            <a:ext cx="3708400" cy="276226"/>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EV value chain (non-exhaustive)</a:t>
            </a:r>
          </a:p>
        </p:txBody>
      </p:sp>
      <p:cxnSp>
        <p:nvCxnSpPr>
          <p:cNvPr id="85" name="Straight Connector 84">
            <a:extLst>
              <a:ext uri="{FF2B5EF4-FFF2-40B4-BE49-F238E27FC236}">
                <a16:creationId xmlns:a16="http://schemas.microsoft.com/office/drawing/2014/main" id="{F74B7318-7AE3-1E0A-2644-2B80DF56F094}"/>
              </a:ext>
            </a:extLst>
          </p:cNvPr>
          <p:cNvCxnSpPr>
            <a:cxnSpLocks/>
          </p:cNvCxnSpPr>
          <p:nvPr/>
        </p:nvCxnSpPr>
        <p:spPr bwMode="gray">
          <a:xfrm>
            <a:off x="329184" y="1830706"/>
            <a:ext cx="1119363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88" name="Graphic 87" descr="Battery charging with solid fill">
            <a:extLst>
              <a:ext uri="{FF2B5EF4-FFF2-40B4-BE49-F238E27FC236}">
                <a16:creationId xmlns:a16="http://schemas.microsoft.com/office/drawing/2014/main" id="{A9E76774-E02F-02E7-085D-7803165B0E2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593658" y="2419655"/>
            <a:ext cx="654470" cy="654470"/>
          </a:xfrm>
          <a:prstGeom prst="rect">
            <a:avLst/>
          </a:prstGeom>
        </p:spPr>
      </p:pic>
      <p:pic>
        <p:nvPicPr>
          <p:cNvPr id="90" name="Graphic 89" descr="Electric car with solid fill">
            <a:extLst>
              <a:ext uri="{FF2B5EF4-FFF2-40B4-BE49-F238E27FC236}">
                <a16:creationId xmlns:a16="http://schemas.microsoft.com/office/drawing/2014/main" id="{F42A36C9-AF4F-542D-49E9-409E423B22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919956" y="2132856"/>
            <a:ext cx="1080120" cy="1080120"/>
          </a:xfrm>
          <a:prstGeom prst="rect">
            <a:avLst/>
          </a:prstGeom>
        </p:spPr>
      </p:pic>
      <p:pic>
        <p:nvPicPr>
          <p:cNvPr id="92" name="Graphic 91" descr="Full battery with solid fill">
            <a:extLst>
              <a:ext uri="{FF2B5EF4-FFF2-40B4-BE49-F238E27FC236}">
                <a16:creationId xmlns:a16="http://schemas.microsoft.com/office/drawing/2014/main" id="{1E1E221F-5AA9-DD70-CFF2-B8BCE7D2A20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11644" y="2349570"/>
            <a:ext cx="794640" cy="794640"/>
          </a:xfrm>
          <a:prstGeom prst="rect">
            <a:avLst/>
          </a:prstGeom>
        </p:spPr>
      </p:pic>
      <p:pic>
        <p:nvPicPr>
          <p:cNvPr id="94" name="Graphic 93" descr="Recycle with solid fill">
            <a:extLst>
              <a:ext uri="{FF2B5EF4-FFF2-40B4-BE49-F238E27FC236}">
                <a16:creationId xmlns:a16="http://schemas.microsoft.com/office/drawing/2014/main" id="{75F38899-1A08-E8D8-7A52-C7CCAA25FE1D}"/>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392564" y="2341793"/>
            <a:ext cx="654469" cy="654469"/>
          </a:xfrm>
          <a:prstGeom prst="rect">
            <a:avLst/>
          </a:prstGeom>
        </p:spPr>
      </p:pic>
      <p:sp>
        <p:nvSpPr>
          <p:cNvPr id="95" name="Rectangle 94">
            <a:extLst>
              <a:ext uri="{FF2B5EF4-FFF2-40B4-BE49-F238E27FC236}">
                <a16:creationId xmlns:a16="http://schemas.microsoft.com/office/drawing/2014/main" id="{B57D8983-37ED-C765-D00C-12DE6F3C430F}"/>
              </a:ext>
            </a:extLst>
          </p:cNvPr>
          <p:cNvSpPr/>
          <p:nvPr/>
        </p:nvSpPr>
        <p:spPr bwMode="gray">
          <a:xfrm>
            <a:off x="9937422" y="1450265"/>
            <a:ext cx="219222" cy="181505"/>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7" name="TextBox 96">
            <a:extLst>
              <a:ext uri="{FF2B5EF4-FFF2-40B4-BE49-F238E27FC236}">
                <a16:creationId xmlns:a16="http://schemas.microsoft.com/office/drawing/2014/main" id="{F51A6F14-485A-4710-3B91-491988D1CB6C}"/>
              </a:ext>
            </a:extLst>
          </p:cNvPr>
          <p:cNvSpPr txBox="1"/>
          <p:nvPr/>
        </p:nvSpPr>
        <p:spPr bwMode="gray">
          <a:xfrm>
            <a:off x="10279087" y="1395462"/>
            <a:ext cx="1356709" cy="241980"/>
          </a:xfrm>
          <a:prstGeom prst="rect">
            <a:avLst/>
          </a:prstGeom>
          <a:noFill/>
        </p:spPr>
        <p:txBody>
          <a:bodyPr wrap="none" lIns="36000" tIns="36000" rIns="36000" bIns="36000" rtlCol="0">
            <a:spAutoFit/>
          </a:bodyPr>
          <a:lstStyle/>
          <a:p>
            <a:pPr marL="0" indent="0">
              <a:buNone/>
            </a:pPr>
            <a:r>
              <a:rPr lang="en-US" sz="1100"/>
              <a:t>Focus of this section</a:t>
            </a:r>
          </a:p>
        </p:txBody>
      </p:sp>
      <p:sp>
        <p:nvSpPr>
          <p:cNvPr id="3" name="TextBox 2">
            <a:extLst>
              <a:ext uri="{FF2B5EF4-FFF2-40B4-BE49-F238E27FC236}">
                <a16:creationId xmlns:a16="http://schemas.microsoft.com/office/drawing/2014/main" id="{2C950227-CC17-DFFE-AE39-B86640577097}"/>
              </a:ext>
            </a:extLst>
          </p:cNvPr>
          <p:cNvSpPr txBox="1"/>
          <p:nvPr/>
        </p:nvSpPr>
        <p:spPr bwMode="gray">
          <a:xfrm>
            <a:off x="8906440" y="4590624"/>
            <a:ext cx="2088232" cy="565146"/>
          </a:xfrm>
          <a:prstGeom prst="rect">
            <a:avLst/>
          </a:prstGeom>
          <a:noFill/>
        </p:spPr>
        <p:txBody>
          <a:bodyPr wrap="square" lIns="36000" tIns="36000" rIns="36000" bIns="36000" rtlCol="0">
            <a:spAutoFit/>
          </a:bodyPr>
          <a:lstStyle/>
          <a:p>
            <a:pPr marL="0" indent="0">
              <a:buNone/>
            </a:pPr>
            <a:r>
              <a:rPr lang="en-US" sz="1600" i="1"/>
              <a:t>V2G is discussed in the utility section</a:t>
            </a:r>
          </a:p>
        </p:txBody>
      </p:sp>
      <p:cxnSp>
        <p:nvCxnSpPr>
          <p:cNvPr id="6" name="Straight Connector 5">
            <a:extLst>
              <a:ext uri="{FF2B5EF4-FFF2-40B4-BE49-F238E27FC236}">
                <a16:creationId xmlns:a16="http://schemas.microsoft.com/office/drawing/2014/main" id="{BEFF03D6-6063-4172-C633-72C1EE381AAF}"/>
              </a:ext>
            </a:extLst>
          </p:cNvPr>
          <p:cNvCxnSpPr/>
          <p:nvPr/>
        </p:nvCxnSpPr>
        <p:spPr bwMode="gray">
          <a:xfrm>
            <a:off x="9950556" y="3897743"/>
            <a:ext cx="0" cy="611377"/>
          </a:xfrm>
          <a:prstGeom prst="line">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89D6DBD-1F9D-8B60-28E4-CD346056A0BB}"/>
              </a:ext>
            </a:extLst>
          </p:cNvPr>
          <p:cNvCxnSpPr/>
          <p:nvPr/>
        </p:nvCxnSpPr>
        <p:spPr bwMode="gray">
          <a:xfrm>
            <a:off x="8885498" y="4505937"/>
            <a:ext cx="220565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22999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62234B56-0831-CDDC-31CF-F3CCBB1D7A8D}"/>
              </a:ext>
            </a:extLst>
          </p:cNvPr>
          <p:cNvGraphicFramePr>
            <a:graphicFrameLocks noChangeAspect="1"/>
          </p:cNvGraphicFramePr>
          <p:nvPr>
            <p:custDataLst>
              <p:tags r:id="rId1"/>
            </p:custDataLst>
            <p:extLst>
              <p:ext uri="{D42A27DB-BD31-4B8C-83A1-F6EECF244321}">
                <p14:modId xmlns:p14="http://schemas.microsoft.com/office/powerpoint/2010/main" val="34830491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95" imgH="394" progId="TCLayout.ActiveDocument.1">
                  <p:embed/>
                </p:oleObj>
              </mc:Choice>
              <mc:Fallback>
                <p:oleObj name="think-cell Slide" r:id="rId10" imgW="395" imgH="394" progId="TCLayout.ActiveDocument.1">
                  <p:embed/>
                  <p:pic>
                    <p:nvPicPr>
                      <p:cNvPr id="4" name="think-cell data - do not delete" hidden="1">
                        <a:extLst>
                          <a:ext uri="{FF2B5EF4-FFF2-40B4-BE49-F238E27FC236}">
                            <a16:creationId xmlns:a16="http://schemas.microsoft.com/office/drawing/2014/main" id="{62234B56-0831-CDDC-31CF-F3CCBB1D7A8D}"/>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A8C5819-377E-5140-AAF1-6E0FA66876AF}"/>
              </a:ext>
            </a:extLst>
          </p:cNvPr>
          <p:cNvSpPr>
            <a:spLocks noGrp="1"/>
          </p:cNvSpPr>
          <p:nvPr>
            <p:ph type="title"/>
          </p:nvPr>
        </p:nvSpPr>
        <p:spPr>
          <a:xfrm>
            <a:off x="330200" y="523318"/>
            <a:ext cx="11772153" cy="882788"/>
          </a:xfrm>
        </p:spPr>
        <p:txBody>
          <a:bodyPr vert="horz">
            <a:noAutofit/>
          </a:bodyPr>
          <a:lstStyle/>
          <a:p>
            <a:r>
              <a:rPr lang="en-US"/>
              <a:t>Li-ion battery value chain expected to &gt;$400 billion market by 2030, mostly due to growth in </a:t>
            </a:r>
            <a:r>
              <a:rPr lang="en-US" altLang="ko-KR"/>
              <a:t>cell manufacturing and </a:t>
            </a:r>
            <a:r>
              <a:rPr lang="en-US"/>
              <a:t>active materials</a:t>
            </a:r>
          </a:p>
        </p:txBody>
      </p:sp>
      <p:sp>
        <p:nvSpPr>
          <p:cNvPr id="3" name="TextBox 8">
            <a:extLst>
              <a:ext uri="{FF2B5EF4-FFF2-40B4-BE49-F238E27FC236}">
                <a16:creationId xmlns:a16="http://schemas.microsoft.com/office/drawing/2014/main" id="{AAF3745E-C5CF-1B7F-2D66-F1202F350BD5}"/>
              </a:ext>
            </a:extLst>
          </p:cNvPr>
          <p:cNvSpPr txBox="1"/>
          <p:nvPr/>
        </p:nvSpPr>
        <p:spPr bwMode="gray">
          <a:xfrm>
            <a:off x="9078252" y="1554480"/>
            <a:ext cx="2812955" cy="4701287"/>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dirty="0"/>
              <a:t>Observations</a:t>
            </a:r>
          </a:p>
          <a:p>
            <a:pPr marL="171450" indent="-171450">
              <a:spcBef>
                <a:spcPts val="100"/>
              </a:spcBef>
              <a:spcAft>
                <a:spcPts val="100"/>
              </a:spcAft>
              <a:buFont typeface="Arial" panose="020B0604020202020204" pitchFamily="34" charset="0"/>
              <a:buChar char="•"/>
            </a:pPr>
            <a:r>
              <a:rPr lang="en-US" sz="1050" dirty="0"/>
              <a:t>As demand for Li-ion batteries surges across industries, </a:t>
            </a:r>
            <a:r>
              <a:rPr lang="en-US" sz="1050" b="1" dirty="0"/>
              <a:t>revenues for components across the value chain</a:t>
            </a:r>
            <a:r>
              <a:rPr lang="en-US" sz="1050" dirty="0"/>
              <a:t> are projected to increase </a:t>
            </a:r>
            <a:r>
              <a:rPr lang="en-US" sz="1050" b="1" dirty="0"/>
              <a:t>fivefold</a:t>
            </a:r>
            <a:r>
              <a:rPr lang="en-US" sz="1050" dirty="0"/>
              <a:t>, from </a:t>
            </a:r>
            <a:r>
              <a:rPr lang="en-US" sz="1050" b="1" dirty="0"/>
              <a:t>~$85 billion in 2022 to &gt;$400 billion in 2030.</a:t>
            </a:r>
            <a:endParaRPr lang="en-US" sz="1050" b="1" dirty="0">
              <a:cs typeface="Arial"/>
            </a:endParaRPr>
          </a:p>
          <a:p>
            <a:pPr marL="171450" indent="-171450">
              <a:spcBef>
                <a:spcPts val="100"/>
              </a:spcBef>
              <a:spcAft>
                <a:spcPts val="100"/>
              </a:spcAft>
              <a:buFont typeface="Arial" panose="020B0604020202020204" pitchFamily="34" charset="0"/>
              <a:buChar char="•"/>
            </a:pPr>
            <a:r>
              <a:rPr lang="en-US" altLang="ko-KR" sz="1050" b="1" dirty="0"/>
              <a:t>Cell manufacturing and a</a:t>
            </a:r>
            <a:r>
              <a:rPr lang="en-US" sz="1050" b="1" dirty="0"/>
              <a:t>ctive materials </a:t>
            </a:r>
            <a:r>
              <a:rPr lang="en-US" sz="1050" dirty="0"/>
              <a:t>will likely be two of the largest markets.</a:t>
            </a:r>
            <a:endParaRPr lang="en-US" sz="1050" dirty="0">
              <a:cs typeface="Arial"/>
            </a:endParaRPr>
          </a:p>
          <a:p>
            <a:pPr marL="361950" lvl="1" indent="-171450">
              <a:spcBef>
                <a:spcPts val="100"/>
              </a:spcBef>
              <a:spcAft>
                <a:spcPts val="100"/>
              </a:spcAft>
              <a:buFont typeface="System Font Regular"/>
              <a:buChar char="⎯"/>
            </a:pPr>
            <a:r>
              <a:rPr lang="en-US" sz="1050" dirty="0"/>
              <a:t>When it comes to sourcing battery materials,</a:t>
            </a:r>
            <a:r>
              <a:rPr lang="en-US" sz="1050" b="1" dirty="0"/>
              <a:t> mining is one option while recycling is another</a:t>
            </a:r>
            <a:r>
              <a:rPr lang="en-US" sz="1050" dirty="0"/>
              <a:t>.</a:t>
            </a:r>
          </a:p>
          <a:p>
            <a:pPr marL="361950" lvl="1" indent="-171450">
              <a:spcBef>
                <a:spcPts val="100"/>
              </a:spcBef>
              <a:spcAft>
                <a:spcPts val="100"/>
              </a:spcAft>
              <a:buFont typeface="System Font Regular"/>
              <a:buChar char="⎯"/>
            </a:pPr>
            <a:r>
              <a:rPr lang="en-US" sz="1050" b="1" dirty="0"/>
              <a:t>Battery recycling </a:t>
            </a:r>
            <a:r>
              <a:rPr lang="en-US" sz="1050" dirty="0"/>
              <a:t>is expected to be </a:t>
            </a:r>
            <a:r>
              <a:rPr lang="en-US" sz="1050" b="1" dirty="0"/>
              <a:t>relatively limited in 2030</a:t>
            </a:r>
            <a:r>
              <a:rPr lang="en-US" sz="1050" dirty="0"/>
              <a:t>, but it is </a:t>
            </a:r>
            <a:r>
              <a:rPr lang="en-US" sz="1050" b="1" dirty="0"/>
              <a:t>projected to grow more than threefold in the following decade</a:t>
            </a:r>
            <a:r>
              <a:rPr lang="en-US" sz="1050" dirty="0"/>
              <a:t>, as more batteries reach end of life.</a:t>
            </a:r>
            <a:endParaRPr lang="en-US" sz="1050" dirty="0">
              <a:cs typeface="Arial"/>
            </a:endParaRPr>
          </a:p>
          <a:p>
            <a:pPr marL="171450" indent="-171450">
              <a:spcBef>
                <a:spcPts val="100"/>
              </a:spcBef>
              <a:spcAft>
                <a:spcPts val="100"/>
              </a:spcAft>
              <a:buFont typeface="Arial" panose="020B0604020202020204" pitchFamily="34" charset="0"/>
              <a:buChar char="•"/>
            </a:pPr>
            <a:r>
              <a:rPr lang="en-US" sz="1050" dirty="0"/>
              <a:t>While China is the biggest player today, the </a:t>
            </a:r>
            <a:r>
              <a:rPr lang="en-US" sz="1050" b="1" dirty="0"/>
              <a:t>EU and U.S. are expected to increase their share </a:t>
            </a:r>
            <a:r>
              <a:rPr lang="en-US" sz="1050" dirty="0"/>
              <a:t>over time given plans for new mining, refining, and cell production projects in those regions.</a:t>
            </a:r>
            <a:endParaRPr lang="en-US" sz="1050" dirty="0">
              <a:cs typeface="Arial"/>
            </a:endParaRPr>
          </a:p>
        </p:txBody>
      </p:sp>
      <p:sp>
        <p:nvSpPr>
          <p:cNvPr id="52" name="Text Placeholder 10">
            <a:extLst>
              <a:ext uri="{FF2B5EF4-FFF2-40B4-BE49-F238E27FC236}">
                <a16:creationId xmlns:a16="http://schemas.microsoft.com/office/drawing/2014/main" id="{8F9430FE-DE04-28A4-07A7-87A08B3F2001}"/>
              </a:ext>
            </a:extLst>
          </p:cNvPr>
          <p:cNvSpPr>
            <a:spLocks noGrp="1"/>
          </p:cNvSpPr>
          <p:nvPr>
            <p:custDataLst>
              <p:tags r:id="rId2"/>
            </p:custDataLst>
          </p:nvPr>
        </p:nvSpPr>
        <p:spPr bwMode="auto">
          <a:xfrm>
            <a:off x="329184" y="1554480"/>
            <a:ext cx="2322880"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dirty="0">
                <a:solidFill>
                  <a:srgbClr val="000000"/>
                </a:solidFill>
                <a:ea typeface="+mn-lt"/>
                <a:cs typeface="+mn-lt"/>
              </a:rPr>
              <a:t>Revenues in 2030, </a:t>
            </a:r>
            <a:r>
              <a:rPr lang="en-US" sz="1400" dirty="0">
                <a:solidFill>
                  <a:srgbClr val="000000"/>
                </a:solidFill>
                <a:ea typeface="+mn-lt"/>
                <a:cs typeface="+mn-lt"/>
              </a:rPr>
              <a:t>USD$B</a:t>
            </a:r>
            <a:endParaRPr lang="en-US" sz="1400" b="1" dirty="0">
              <a:solidFill>
                <a:srgbClr val="000000"/>
              </a:solidFill>
              <a:ea typeface="+mn-lt"/>
              <a:cs typeface="+mn-lt"/>
            </a:endParaRPr>
          </a:p>
        </p:txBody>
      </p:sp>
      <p:cxnSp>
        <p:nvCxnSpPr>
          <p:cNvPr id="53" name="Straight Connector 52">
            <a:extLst>
              <a:ext uri="{FF2B5EF4-FFF2-40B4-BE49-F238E27FC236}">
                <a16:creationId xmlns:a16="http://schemas.microsoft.com/office/drawing/2014/main" id="{DAE229F4-CF9B-3755-3A4C-8288484019ED}"/>
              </a:ext>
            </a:extLst>
          </p:cNvPr>
          <p:cNvCxnSpPr>
            <a:cxnSpLocks/>
          </p:cNvCxnSpPr>
          <p:nvPr/>
        </p:nvCxnSpPr>
        <p:spPr bwMode="gray">
          <a:xfrm>
            <a:off x="329184" y="1828800"/>
            <a:ext cx="8549704" cy="104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a16="http://schemas.microsoft.com/office/drawing/2014/main" id="{9B3CF289-166E-A2F7-4ABA-86E8DB9E6D3E}"/>
              </a:ext>
            </a:extLst>
          </p:cNvPr>
          <p:cNvGraphicFramePr/>
          <p:nvPr>
            <p:custDataLst>
              <p:tags r:id="rId3"/>
            </p:custDataLst>
            <p:extLst>
              <p:ext uri="{D42A27DB-BD31-4B8C-83A1-F6EECF244321}">
                <p14:modId xmlns:p14="http://schemas.microsoft.com/office/powerpoint/2010/main" val="1528616376"/>
              </p:ext>
            </p:extLst>
          </p:nvPr>
        </p:nvGraphicFramePr>
        <p:xfrm>
          <a:off x="36513" y="1957388"/>
          <a:ext cx="2000250" cy="4392612"/>
        </p:xfrm>
        <a:graphic>
          <a:graphicData uri="http://schemas.openxmlformats.org/drawingml/2006/chart">
            <c:chart xmlns:c="http://schemas.openxmlformats.org/drawingml/2006/chart" xmlns:r="http://schemas.openxmlformats.org/officeDocument/2006/relationships" r:id="rId12"/>
          </a:graphicData>
        </a:graphic>
      </p:graphicFrame>
      <p:sp>
        <p:nvSpPr>
          <p:cNvPr id="117"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565150" y="613410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DF3E856-B384-4DDF-8C7F-6B7819E2B78F}" type="datetime'''''''2''''''''''''0''2''''''''2'''''''''''''''''''''''">
              <a:rPr lang="en-US" altLang="en-US" sz="1200" smtClean="0">
                <a:effectLst/>
              </a:rPr>
              <a:pPr marL="0" lvl="0" indent="0" algn="ctr">
                <a:spcBef>
                  <a:spcPct val="0"/>
                </a:spcBef>
                <a:spcAft>
                  <a:spcPct val="0"/>
                </a:spcAft>
                <a:buNone/>
              </a:pPr>
              <a:t>2022</a:t>
            </a:fld>
            <a:endParaRPr lang="en-US" sz="1200"/>
          </a:p>
        </p:txBody>
      </p:sp>
      <p:sp>
        <p:nvSpPr>
          <p:cNvPr id="119"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1157288" y="613410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BB78C92-347A-4410-AB8B-FF4361FD7898}" type="datetime'''''''2''''''''''''''''''0''3''''''''''0'">
              <a:rPr lang="en-US" altLang="en-US" sz="1200" smtClean="0"/>
              <a:pPr marL="0" lvl="0" indent="0" algn="ctr">
                <a:spcBef>
                  <a:spcPct val="0"/>
                </a:spcBef>
                <a:spcAft>
                  <a:spcPct val="0"/>
                </a:spcAft>
                <a:buNone/>
              </a:pPr>
              <a:t>2030</a:t>
            </a:fld>
            <a:endParaRPr lang="en-US" sz="1200"/>
          </a:p>
        </p:txBody>
      </p:sp>
      <p:sp>
        <p:nvSpPr>
          <p:cNvPr id="158"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588963" y="5060950"/>
            <a:ext cx="3016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a:t>
            </a:r>
            <a:fld id="{FB5CF66B-F481-4FAE-A92E-ACF640ED3798}" type="datetime'''''''''''''''''8''''''''''''''''''5'''''">
              <a:rPr lang="en-US" altLang="en-US" sz="1200" smtClean="0"/>
              <a:pPr marL="0" lvl="0" indent="0" algn="ctr">
                <a:spcBef>
                  <a:spcPct val="0"/>
                </a:spcBef>
                <a:spcAft>
                  <a:spcPct val="0"/>
                </a:spcAft>
                <a:buNone/>
              </a:pPr>
              <a:t>85</a:t>
            </a:fld>
            <a:endParaRPr lang="en-US" sz="1200"/>
          </a:p>
        </p:txBody>
      </p:sp>
      <p:sp>
        <p:nvSpPr>
          <p:cNvPr id="125"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1139825" y="2016125"/>
            <a:ext cx="385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&gt;400</a:t>
            </a:r>
            <a:endParaRPr lang="en-US" sz="1200"/>
          </a:p>
        </p:txBody>
      </p:sp>
      <p:sp>
        <p:nvSpPr>
          <p:cNvPr id="208" name="TextBox 207">
            <a:extLst>
              <a:ext uri="{FF2B5EF4-FFF2-40B4-BE49-F238E27FC236}">
                <a16:creationId xmlns:a16="http://schemas.microsoft.com/office/drawing/2014/main" id="{FED0710E-A9FD-857D-5095-B15F23AB3019}"/>
              </a:ext>
            </a:extLst>
          </p:cNvPr>
          <p:cNvSpPr txBox="1"/>
          <p:nvPr/>
        </p:nvSpPr>
        <p:spPr bwMode="gray">
          <a:xfrm>
            <a:off x="1790700" y="3965575"/>
            <a:ext cx="442913" cy="242888"/>
          </a:xfrm>
          <a:prstGeom prst="rect">
            <a:avLst/>
          </a:prstGeom>
          <a:noFill/>
        </p:spPr>
        <p:txBody>
          <a:bodyPr wrap="none" lIns="36000" tIns="36000" rIns="36000" bIns="36000" rtlCol="0">
            <a:spAutoFit/>
          </a:bodyPr>
          <a:lstStyle/>
          <a:p>
            <a:pPr marL="0" indent="0" algn="ctr">
              <a:buNone/>
            </a:pPr>
            <a:r>
              <a:rPr lang="en-US" sz="1100"/>
              <a:t>China</a:t>
            </a:r>
          </a:p>
        </p:txBody>
      </p:sp>
      <p:sp>
        <p:nvSpPr>
          <p:cNvPr id="209" name="TextBox 208">
            <a:extLst>
              <a:ext uri="{FF2B5EF4-FFF2-40B4-BE49-F238E27FC236}">
                <a16:creationId xmlns:a16="http://schemas.microsoft.com/office/drawing/2014/main" id="{FC38EF49-256F-D8A9-E619-3638AE257E8E}"/>
              </a:ext>
            </a:extLst>
          </p:cNvPr>
          <p:cNvSpPr txBox="1"/>
          <p:nvPr/>
        </p:nvSpPr>
        <p:spPr bwMode="gray">
          <a:xfrm>
            <a:off x="1790700" y="3438525"/>
            <a:ext cx="409575" cy="241300"/>
          </a:xfrm>
          <a:prstGeom prst="rect">
            <a:avLst/>
          </a:prstGeom>
          <a:noFill/>
        </p:spPr>
        <p:txBody>
          <a:bodyPr wrap="none" lIns="36000" tIns="36000" rIns="36000" bIns="36000" rtlCol="0">
            <a:spAutoFit/>
          </a:bodyPr>
          <a:lstStyle/>
          <a:p>
            <a:pPr marL="0" indent="0" algn="ctr">
              <a:buNone/>
            </a:pPr>
            <a:r>
              <a:rPr lang="en-US" sz="1100" b="1"/>
              <a:t>Total</a:t>
            </a:r>
          </a:p>
        </p:txBody>
      </p:sp>
      <p:sp>
        <p:nvSpPr>
          <p:cNvPr id="210" name="TextBox 209">
            <a:extLst>
              <a:ext uri="{FF2B5EF4-FFF2-40B4-BE49-F238E27FC236}">
                <a16:creationId xmlns:a16="http://schemas.microsoft.com/office/drawing/2014/main" id="{50B30210-99D3-72A7-C4A9-E6615D2AC7D0}"/>
              </a:ext>
            </a:extLst>
          </p:cNvPr>
          <p:cNvSpPr txBox="1"/>
          <p:nvPr/>
        </p:nvSpPr>
        <p:spPr bwMode="gray">
          <a:xfrm>
            <a:off x="1790699" y="4610100"/>
            <a:ext cx="528638" cy="242888"/>
          </a:xfrm>
          <a:prstGeom prst="rect">
            <a:avLst/>
          </a:prstGeom>
          <a:noFill/>
        </p:spPr>
        <p:txBody>
          <a:bodyPr wrap="none" lIns="36000" tIns="36000" rIns="36000" bIns="36000" rtlCol="0">
            <a:spAutoFit/>
          </a:bodyPr>
          <a:lstStyle/>
          <a:p>
            <a:pPr marL="0" indent="0" algn="ctr">
              <a:buNone/>
            </a:pPr>
            <a:r>
              <a:rPr lang="en-US" sz="1100"/>
              <a:t>Europe</a:t>
            </a:r>
          </a:p>
        </p:txBody>
      </p:sp>
      <p:sp>
        <p:nvSpPr>
          <p:cNvPr id="211" name="TextBox 210">
            <a:extLst>
              <a:ext uri="{FF2B5EF4-FFF2-40B4-BE49-F238E27FC236}">
                <a16:creationId xmlns:a16="http://schemas.microsoft.com/office/drawing/2014/main" id="{1F882E86-7E4B-D738-011B-13B400DE6527}"/>
              </a:ext>
            </a:extLst>
          </p:cNvPr>
          <p:cNvSpPr txBox="1"/>
          <p:nvPr/>
        </p:nvSpPr>
        <p:spPr bwMode="gray">
          <a:xfrm>
            <a:off x="1752229" y="5186363"/>
            <a:ext cx="346817" cy="241980"/>
          </a:xfrm>
          <a:prstGeom prst="rect">
            <a:avLst/>
          </a:prstGeom>
          <a:noFill/>
        </p:spPr>
        <p:txBody>
          <a:bodyPr wrap="none" lIns="36000" tIns="36000" rIns="36000" bIns="36000" rtlCol="0">
            <a:spAutoFit/>
          </a:bodyPr>
          <a:lstStyle/>
          <a:p>
            <a:pPr marL="0" indent="0" algn="ctr">
              <a:buNone/>
            </a:pPr>
            <a:r>
              <a:rPr lang="en-US" sz="1100"/>
              <a:t>U.S.</a:t>
            </a:r>
          </a:p>
        </p:txBody>
      </p:sp>
      <p:pic>
        <p:nvPicPr>
          <p:cNvPr id="62" name="Graphic 61" descr="Raw Materials with solid fill">
            <a:extLst>
              <a:ext uri="{FF2B5EF4-FFF2-40B4-BE49-F238E27FC236}">
                <a16:creationId xmlns:a16="http://schemas.microsoft.com/office/drawing/2014/main" id="{716DD086-C82D-20C4-6F15-50DAFDB26583}"/>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560638" y="2276624"/>
            <a:ext cx="457168" cy="457200"/>
          </a:xfrm>
          <a:prstGeom prst="rect">
            <a:avLst/>
          </a:prstGeom>
        </p:spPr>
      </p:pic>
      <p:sp>
        <p:nvSpPr>
          <p:cNvPr id="73" name="TextBox 72">
            <a:extLst>
              <a:ext uri="{FF2B5EF4-FFF2-40B4-BE49-F238E27FC236}">
                <a16:creationId xmlns:a16="http://schemas.microsoft.com/office/drawing/2014/main" id="{DCA8283E-B8FB-8744-32C0-1AF04CB20F23}"/>
              </a:ext>
            </a:extLst>
          </p:cNvPr>
          <p:cNvSpPr txBox="1"/>
          <p:nvPr/>
        </p:nvSpPr>
        <p:spPr bwMode="gray">
          <a:xfrm>
            <a:off x="2503488" y="1866719"/>
            <a:ext cx="571500" cy="257175"/>
          </a:xfrm>
          <a:prstGeom prst="rect">
            <a:avLst/>
          </a:prstGeom>
          <a:noFill/>
        </p:spPr>
        <p:txBody>
          <a:bodyPr wrap="none" lIns="36000" tIns="36000" rIns="36000" bIns="36000" rtlCol="0">
            <a:spAutoFit/>
          </a:bodyPr>
          <a:lstStyle/>
          <a:p>
            <a:pPr marL="0" indent="0" algn="ctr">
              <a:buNone/>
            </a:pPr>
            <a:r>
              <a:rPr lang="en-US" sz="1200" b="1"/>
              <a:t>Mining</a:t>
            </a:r>
          </a:p>
        </p:txBody>
      </p:sp>
      <p:sp>
        <p:nvSpPr>
          <p:cNvPr id="109" name="TextBox 108">
            <a:extLst>
              <a:ext uri="{FF2B5EF4-FFF2-40B4-BE49-F238E27FC236}">
                <a16:creationId xmlns:a16="http://schemas.microsoft.com/office/drawing/2014/main" id="{FBB15E4E-F593-8C8B-CD3C-8E8F81668CCB}"/>
              </a:ext>
            </a:extLst>
          </p:cNvPr>
          <p:cNvSpPr txBox="1"/>
          <p:nvPr/>
        </p:nvSpPr>
        <p:spPr bwMode="gray">
          <a:xfrm>
            <a:off x="2222500" y="2717800"/>
            <a:ext cx="1133475" cy="369888"/>
          </a:xfrm>
          <a:prstGeom prst="rect">
            <a:avLst/>
          </a:prstGeom>
          <a:noFill/>
        </p:spPr>
        <p:txBody>
          <a:bodyPr wrap="square" lIns="0" tIns="0" rIns="0" bIns="0" rtlCol="0" anchor="t">
            <a:spAutoFit/>
          </a:bodyPr>
          <a:lstStyle/>
          <a:p>
            <a:pPr marL="0" indent="0" algn="ctr">
              <a:buNone/>
            </a:pPr>
            <a:r>
              <a:rPr lang="en-US" sz="800"/>
              <a:t>Extraction of raw ore/ material required for battery </a:t>
            </a:r>
          </a:p>
        </p:txBody>
      </p:sp>
      <p:sp>
        <p:nvSpPr>
          <p:cNvPr id="85" name="Oval 84">
            <a:extLst>
              <a:ext uri="{FF2B5EF4-FFF2-40B4-BE49-F238E27FC236}">
                <a16:creationId xmlns:a16="http://schemas.microsoft.com/office/drawing/2014/main" id="{23060E2D-1435-1FBE-BBEC-29A1A3DB4321}"/>
              </a:ext>
            </a:extLst>
          </p:cNvPr>
          <p:cNvSpPr/>
          <p:nvPr/>
        </p:nvSpPr>
        <p:spPr bwMode="gray">
          <a:xfrm>
            <a:off x="2628900" y="3927475"/>
            <a:ext cx="320675" cy="320675"/>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15</a:t>
            </a:r>
          </a:p>
        </p:txBody>
      </p:sp>
      <p:sp>
        <p:nvSpPr>
          <p:cNvPr id="79" name="TextBox 78">
            <a:extLst>
              <a:ext uri="{FF2B5EF4-FFF2-40B4-BE49-F238E27FC236}">
                <a16:creationId xmlns:a16="http://schemas.microsoft.com/office/drawing/2014/main" id="{9C575DE5-E198-6588-85E0-36442249E37D}"/>
              </a:ext>
            </a:extLst>
          </p:cNvPr>
          <p:cNvSpPr txBox="1"/>
          <p:nvPr/>
        </p:nvSpPr>
        <p:spPr bwMode="gray">
          <a:xfrm>
            <a:off x="2506662" y="3438525"/>
            <a:ext cx="565150" cy="242888"/>
          </a:xfrm>
          <a:prstGeom prst="rect">
            <a:avLst/>
          </a:prstGeom>
          <a:noFill/>
        </p:spPr>
        <p:txBody>
          <a:bodyPr wrap="none" lIns="36000" tIns="36000" rIns="36000" bIns="36000" rtlCol="0">
            <a:spAutoFit/>
          </a:bodyPr>
          <a:lstStyle/>
          <a:p>
            <a:pPr marL="0" indent="0" algn="ctr">
              <a:buNone/>
            </a:pPr>
            <a:r>
              <a:rPr lang="en-US" sz="1100"/>
              <a:t>34 (9%)</a:t>
            </a:r>
          </a:p>
        </p:txBody>
      </p:sp>
      <p:sp>
        <p:nvSpPr>
          <p:cNvPr id="91" name="Oval 90">
            <a:extLst>
              <a:ext uri="{FF2B5EF4-FFF2-40B4-BE49-F238E27FC236}">
                <a16:creationId xmlns:a16="http://schemas.microsoft.com/office/drawing/2014/main" id="{CAD4E257-89FC-653F-B3DD-C2CE6400878D}"/>
              </a:ext>
            </a:extLst>
          </p:cNvPr>
          <p:cNvSpPr/>
          <p:nvPr/>
        </p:nvSpPr>
        <p:spPr bwMode="gray">
          <a:xfrm>
            <a:off x="2641601" y="4572000"/>
            <a:ext cx="290513" cy="29210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10</a:t>
            </a:r>
          </a:p>
        </p:txBody>
      </p:sp>
      <p:sp>
        <p:nvSpPr>
          <p:cNvPr id="97" name="Oval 96">
            <a:extLst>
              <a:ext uri="{FF2B5EF4-FFF2-40B4-BE49-F238E27FC236}">
                <a16:creationId xmlns:a16="http://schemas.microsoft.com/office/drawing/2014/main" id="{74170252-B776-7B80-709C-306D0E2CB736}"/>
              </a:ext>
            </a:extLst>
          </p:cNvPr>
          <p:cNvSpPr/>
          <p:nvPr/>
        </p:nvSpPr>
        <p:spPr bwMode="gray">
          <a:xfrm>
            <a:off x="2674938" y="5194300"/>
            <a:ext cx="228600" cy="228600"/>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6</a:t>
            </a:r>
          </a:p>
        </p:txBody>
      </p:sp>
      <p:sp>
        <p:nvSpPr>
          <p:cNvPr id="103" name="Oval 102">
            <a:extLst>
              <a:ext uri="{FF2B5EF4-FFF2-40B4-BE49-F238E27FC236}">
                <a16:creationId xmlns:a16="http://schemas.microsoft.com/office/drawing/2014/main" id="{D9EB7DD0-C577-E541-EEED-AEB13485C7C5}"/>
              </a:ext>
            </a:extLst>
          </p:cNvPr>
          <p:cNvSpPr/>
          <p:nvPr/>
        </p:nvSpPr>
        <p:spPr bwMode="gray">
          <a:xfrm>
            <a:off x="2697163" y="5761038"/>
            <a:ext cx="184150" cy="182563"/>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3</a:t>
            </a:r>
          </a:p>
        </p:txBody>
      </p:sp>
      <p:pic>
        <p:nvPicPr>
          <p:cNvPr id="64" name="Graphic 63" descr="Inventory with solid fill">
            <a:extLst>
              <a:ext uri="{FF2B5EF4-FFF2-40B4-BE49-F238E27FC236}">
                <a16:creationId xmlns:a16="http://schemas.microsoft.com/office/drawing/2014/main" id="{DF4EE320-3ECD-98D4-A3AB-F617799C6C6C}"/>
              </a:ext>
            </a:extLst>
          </p:cNvPr>
          <p:cNvPicPr>
            <a:picLocks noChangeAspect="1"/>
          </p:cNvPicPr>
          <p:nvPr/>
        </p:nvPicPr>
        <p:blipFill>
          <a:blip r:embed="rId15" cstate="hq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3665538" y="2276624"/>
            <a:ext cx="457238" cy="457200"/>
          </a:xfrm>
          <a:prstGeom prst="rect">
            <a:avLst/>
          </a:prstGeom>
        </p:spPr>
      </p:pic>
      <p:sp>
        <p:nvSpPr>
          <p:cNvPr id="74" name="TextBox 73">
            <a:extLst>
              <a:ext uri="{FF2B5EF4-FFF2-40B4-BE49-F238E27FC236}">
                <a16:creationId xmlns:a16="http://schemas.microsoft.com/office/drawing/2014/main" id="{AC7EE0AD-6306-1288-C8C0-3E99D28A930B}"/>
              </a:ext>
            </a:extLst>
          </p:cNvPr>
          <p:cNvSpPr txBox="1"/>
          <p:nvPr/>
        </p:nvSpPr>
        <p:spPr bwMode="gray">
          <a:xfrm>
            <a:off x="3549651" y="1866719"/>
            <a:ext cx="688975" cy="257175"/>
          </a:xfrm>
          <a:prstGeom prst="rect">
            <a:avLst/>
          </a:prstGeom>
          <a:noFill/>
        </p:spPr>
        <p:txBody>
          <a:bodyPr wrap="none" lIns="36000" tIns="36000" rIns="36000" bIns="36000" rtlCol="0">
            <a:spAutoFit/>
          </a:bodyPr>
          <a:lstStyle/>
          <a:p>
            <a:pPr marL="0" indent="0" algn="ctr">
              <a:buNone/>
            </a:pPr>
            <a:r>
              <a:rPr lang="en-US" sz="1200" b="1"/>
              <a:t>Refining</a:t>
            </a:r>
          </a:p>
        </p:txBody>
      </p:sp>
      <p:sp>
        <p:nvSpPr>
          <p:cNvPr id="116" name="TextBox 115">
            <a:extLst>
              <a:ext uri="{FF2B5EF4-FFF2-40B4-BE49-F238E27FC236}">
                <a16:creationId xmlns:a16="http://schemas.microsoft.com/office/drawing/2014/main" id="{388B558E-E153-CB6E-4050-A68B86C56271}"/>
              </a:ext>
            </a:extLst>
          </p:cNvPr>
          <p:cNvSpPr txBox="1"/>
          <p:nvPr/>
        </p:nvSpPr>
        <p:spPr bwMode="gray">
          <a:xfrm>
            <a:off x="3327400" y="2717800"/>
            <a:ext cx="1133475" cy="369888"/>
          </a:xfrm>
          <a:prstGeom prst="rect">
            <a:avLst/>
          </a:prstGeom>
          <a:noFill/>
        </p:spPr>
        <p:txBody>
          <a:bodyPr wrap="square" lIns="0" tIns="0" rIns="0" bIns="0" rtlCol="0" anchor="t">
            <a:spAutoFit/>
          </a:bodyPr>
          <a:lstStyle/>
          <a:p>
            <a:pPr marL="0" indent="0" algn="ctr">
              <a:buNone/>
            </a:pPr>
            <a:r>
              <a:rPr lang="en-US" sz="800"/>
              <a:t>Processing and refining of raw material into precursors for battery </a:t>
            </a:r>
            <a:endParaRPr lang="en-US" sz="800">
              <a:cs typeface="Arial"/>
            </a:endParaRPr>
          </a:p>
        </p:txBody>
      </p:sp>
      <p:sp>
        <p:nvSpPr>
          <p:cNvPr id="86" name="Oval 85">
            <a:extLst>
              <a:ext uri="{FF2B5EF4-FFF2-40B4-BE49-F238E27FC236}">
                <a16:creationId xmlns:a16="http://schemas.microsoft.com/office/drawing/2014/main" id="{D29031DB-7C13-5344-B657-0E71DF983ACB}"/>
              </a:ext>
            </a:extLst>
          </p:cNvPr>
          <p:cNvSpPr/>
          <p:nvPr/>
        </p:nvSpPr>
        <p:spPr bwMode="gray">
          <a:xfrm>
            <a:off x="3687763" y="3881438"/>
            <a:ext cx="412750" cy="411163"/>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22</a:t>
            </a:r>
          </a:p>
        </p:txBody>
      </p:sp>
      <p:sp>
        <p:nvSpPr>
          <p:cNvPr id="80" name="TextBox 79">
            <a:extLst>
              <a:ext uri="{FF2B5EF4-FFF2-40B4-BE49-F238E27FC236}">
                <a16:creationId xmlns:a16="http://schemas.microsoft.com/office/drawing/2014/main" id="{C9ACD1E3-B1F3-DCC6-7CC9-4E1BB1E86564}"/>
              </a:ext>
            </a:extLst>
          </p:cNvPr>
          <p:cNvSpPr txBox="1"/>
          <p:nvPr/>
        </p:nvSpPr>
        <p:spPr bwMode="gray">
          <a:xfrm>
            <a:off x="3571875" y="3438525"/>
            <a:ext cx="644525" cy="241300"/>
          </a:xfrm>
          <a:prstGeom prst="rect">
            <a:avLst/>
          </a:prstGeom>
          <a:noFill/>
        </p:spPr>
        <p:txBody>
          <a:bodyPr wrap="none" lIns="36000" tIns="36000" rIns="36000" bIns="36000" rtlCol="0">
            <a:spAutoFit/>
          </a:bodyPr>
          <a:lstStyle/>
          <a:p>
            <a:pPr marL="0" indent="0" algn="ctr">
              <a:buNone/>
            </a:pPr>
            <a:r>
              <a:rPr lang="en-US" sz="1100"/>
              <a:t>52 (13%)</a:t>
            </a:r>
          </a:p>
        </p:txBody>
      </p:sp>
      <p:sp>
        <p:nvSpPr>
          <p:cNvPr id="92" name="Oval 91">
            <a:extLst>
              <a:ext uri="{FF2B5EF4-FFF2-40B4-BE49-F238E27FC236}">
                <a16:creationId xmlns:a16="http://schemas.microsoft.com/office/drawing/2014/main" id="{ADD2B9E2-839C-7C8A-8619-30FB10F04B5E}"/>
              </a:ext>
            </a:extLst>
          </p:cNvPr>
          <p:cNvSpPr/>
          <p:nvPr/>
        </p:nvSpPr>
        <p:spPr bwMode="gray">
          <a:xfrm>
            <a:off x="3733800" y="4572000"/>
            <a:ext cx="320675" cy="31908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15</a:t>
            </a:r>
          </a:p>
        </p:txBody>
      </p:sp>
      <p:sp>
        <p:nvSpPr>
          <p:cNvPr id="98" name="Oval 97">
            <a:extLst>
              <a:ext uri="{FF2B5EF4-FFF2-40B4-BE49-F238E27FC236}">
                <a16:creationId xmlns:a16="http://schemas.microsoft.com/office/drawing/2014/main" id="{167DEA27-CC9D-F4F4-E46C-ED1805F0FE71}"/>
              </a:ext>
            </a:extLst>
          </p:cNvPr>
          <p:cNvSpPr/>
          <p:nvPr/>
        </p:nvSpPr>
        <p:spPr bwMode="gray">
          <a:xfrm>
            <a:off x="3779838" y="5192713"/>
            <a:ext cx="228600" cy="228600"/>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9</a:t>
            </a:r>
          </a:p>
        </p:txBody>
      </p:sp>
      <p:sp>
        <p:nvSpPr>
          <p:cNvPr id="104" name="Oval 103">
            <a:extLst>
              <a:ext uri="{FF2B5EF4-FFF2-40B4-BE49-F238E27FC236}">
                <a16:creationId xmlns:a16="http://schemas.microsoft.com/office/drawing/2014/main" id="{302CCC5C-9FB5-1526-5F1F-8028CAEEC25A}"/>
              </a:ext>
            </a:extLst>
          </p:cNvPr>
          <p:cNvSpPr/>
          <p:nvPr/>
        </p:nvSpPr>
        <p:spPr bwMode="gray">
          <a:xfrm>
            <a:off x="3779838" y="5737225"/>
            <a:ext cx="228600" cy="228600"/>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5</a:t>
            </a:r>
          </a:p>
        </p:txBody>
      </p:sp>
      <p:pic>
        <p:nvPicPr>
          <p:cNvPr id="66" name="Graphic 65" descr="Chemicals with solid fill">
            <a:extLst>
              <a:ext uri="{FF2B5EF4-FFF2-40B4-BE49-F238E27FC236}">
                <a16:creationId xmlns:a16="http://schemas.microsoft.com/office/drawing/2014/main" id="{A8B95A25-9B18-BD18-A936-428C21E65D05}"/>
              </a:ext>
            </a:extLst>
          </p:cNvPr>
          <p:cNvPicPr>
            <a:picLocks noChangeAspect="1"/>
          </p:cNvPicPr>
          <p:nvPr/>
        </p:nvPicPr>
        <p:blipFill>
          <a:blip r:embed="rId17" cstate="hq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770438" y="2276623"/>
            <a:ext cx="457203" cy="457200"/>
          </a:xfrm>
          <a:prstGeom prst="rect">
            <a:avLst/>
          </a:prstGeom>
        </p:spPr>
      </p:pic>
      <p:sp>
        <p:nvSpPr>
          <p:cNvPr id="75" name="TextBox 74">
            <a:extLst>
              <a:ext uri="{FF2B5EF4-FFF2-40B4-BE49-F238E27FC236}">
                <a16:creationId xmlns:a16="http://schemas.microsoft.com/office/drawing/2014/main" id="{7EF34EAA-1FF5-FA05-C352-CD110EB4BB2A}"/>
              </a:ext>
            </a:extLst>
          </p:cNvPr>
          <p:cNvSpPr txBox="1"/>
          <p:nvPr/>
        </p:nvSpPr>
        <p:spPr bwMode="gray">
          <a:xfrm>
            <a:off x="4587875" y="1866719"/>
            <a:ext cx="820738" cy="441325"/>
          </a:xfrm>
          <a:prstGeom prst="rect">
            <a:avLst/>
          </a:prstGeom>
          <a:noFill/>
        </p:spPr>
        <p:txBody>
          <a:bodyPr wrap="square" lIns="36000" tIns="36000" rIns="36000" bIns="36000" rtlCol="0">
            <a:spAutoFit/>
          </a:bodyPr>
          <a:lstStyle/>
          <a:p>
            <a:pPr marL="0" indent="0" algn="ctr">
              <a:buNone/>
            </a:pPr>
            <a:r>
              <a:rPr lang="en-US" sz="1200" b="1"/>
              <a:t>Active materials</a:t>
            </a:r>
          </a:p>
        </p:txBody>
      </p:sp>
      <p:sp>
        <p:nvSpPr>
          <p:cNvPr id="180" name="TextBox 179">
            <a:extLst>
              <a:ext uri="{FF2B5EF4-FFF2-40B4-BE49-F238E27FC236}">
                <a16:creationId xmlns:a16="http://schemas.microsoft.com/office/drawing/2014/main" id="{FE3970BA-A4D9-FA22-A89E-D93DA2CE0EF0}"/>
              </a:ext>
            </a:extLst>
          </p:cNvPr>
          <p:cNvSpPr txBox="1"/>
          <p:nvPr/>
        </p:nvSpPr>
        <p:spPr bwMode="gray">
          <a:xfrm>
            <a:off x="4432300" y="2717800"/>
            <a:ext cx="1131888" cy="493713"/>
          </a:xfrm>
          <a:prstGeom prst="rect">
            <a:avLst/>
          </a:prstGeom>
          <a:noFill/>
        </p:spPr>
        <p:txBody>
          <a:bodyPr wrap="square" lIns="0" tIns="0" rIns="0" bIns="0" rtlCol="0" anchor="t">
            <a:spAutoFit/>
          </a:bodyPr>
          <a:lstStyle/>
          <a:p>
            <a:pPr marL="0" indent="0" algn="ctr">
              <a:buNone/>
            </a:pPr>
            <a:r>
              <a:rPr lang="en-US" sz="800"/>
              <a:t>Manufacture of cathode and anode materials, electrolytes, separators, and casings </a:t>
            </a:r>
          </a:p>
        </p:txBody>
      </p:sp>
      <p:sp>
        <p:nvSpPr>
          <p:cNvPr id="87" name="Oval 86">
            <a:extLst>
              <a:ext uri="{FF2B5EF4-FFF2-40B4-BE49-F238E27FC236}">
                <a16:creationId xmlns:a16="http://schemas.microsoft.com/office/drawing/2014/main" id="{FD23E056-A93E-F6C5-7B78-E4F9F7410200}"/>
              </a:ext>
            </a:extLst>
          </p:cNvPr>
          <p:cNvSpPr/>
          <p:nvPr/>
        </p:nvSpPr>
        <p:spPr bwMode="gray">
          <a:xfrm>
            <a:off x="4724400" y="3813175"/>
            <a:ext cx="549275" cy="549275"/>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54</a:t>
            </a:r>
          </a:p>
        </p:txBody>
      </p:sp>
      <p:sp>
        <p:nvSpPr>
          <p:cNvPr id="81" name="TextBox 80">
            <a:extLst>
              <a:ext uri="{FF2B5EF4-FFF2-40B4-BE49-F238E27FC236}">
                <a16:creationId xmlns:a16="http://schemas.microsoft.com/office/drawing/2014/main" id="{868A6431-35F4-1A6D-61CF-3A3611A16AA7}"/>
              </a:ext>
            </a:extLst>
          </p:cNvPr>
          <p:cNvSpPr txBox="1"/>
          <p:nvPr/>
        </p:nvSpPr>
        <p:spPr bwMode="gray">
          <a:xfrm>
            <a:off x="4587875" y="3438525"/>
            <a:ext cx="820738" cy="242888"/>
          </a:xfrm>
          <a:prstGeom prst="rect">
            <a:avLst/>
          </a:prstGeom>
          <a:noFill/>
        </p:spPr>
        <p:txBody>
          <a:bodyPr wrap="square" lIns="36000" tIns="36000" rIns="36000" bIns="36000" rtlCol="0">
            <a:spAutoFit/>
          </a:bodyPr>
          <a:lstStyle/>
          <a:p>
            <a:pPr marL="0" indent="0" algn="ctr">
              <a:buNone/>
            </a:pPr>
            <a:r>
              <a:rPr lang="en-US" sz="1100"/>
              <a:t>110 (27%)</a:t>
            </a:r>
          </a:p>
        </p:txBody>
      </p:sp>
      <p:sp>
        <p:nvSpPr>
          <p:cNvPr id="93" name="Oval 92">
            <a:extLst>
              <a:ext uri="{FF2B5EF4-FFF2-40B4-BE49-F238E27FC236}">
                <a16:creationId xmlns:a16="http://schemas.microsoft.com/office/drawing/2014/main" id="{FADB6E80-C929-96CC-75EF-4278400B5BDC}"/>
              </a:ext>
            </a:extLst>
          </p:cNvPr>
          <p:cNvSpPr/>
          <p:nvPr/>
        </p:nvSpPr>
        <p:spPr bwMode="gray">
          <a:xfrm>
            <a:off x="4760913" y="4494213"/>
            <a:ext cx="476250" cy="47625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31</a:t>
            </a:r>
          </a:p>
        </p:txBody>
      </p:sp>
      <p:sp>
        <p:nvSpPr>
          <p:cNvPr id="99" name="Oval 98">
            <a:extLst>
              <a:ext uri="{FF2B5EF4-FFF2-40B4-BE49-F238E27FC236}">
                <a16:creationId xmlns:a16="http://schemas.microsoft.com/office/drawing/2014/main" id="{4B51C91C-9D5C-3AAC-3506-6F7243961C37}"/>
              </a:ext>
            </a:extLst>
          </p:cNvPr>
          <p:cNvSpPr/>
          <p:nvPr/>
        </p:nvSpPr>
        <p:spPr bwMode="gray">
          <a:xfrm>
            <a:off x="4838700" y="5148263"/>
            <a:ext cx="320675" cy="319088"/>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14</a:t>
            </a:r>
          </a:p>
        </p:txBody>
      </p:sp>
      <p:sp>
        <p:nvSpPr>
          <p:cNvPr id="105" name="Oval 104">
            <a:extLst>
              <a:ext uri="{FF2B5EF4-FFF2-40B4-BE49-F238E27FC236}">
                <a16:creationId xmlns:a16="http://schemas.microsoft.com/office/drawing/2014/main" id="{C2516855-7C82-92E6-05FF-364B356AF929}"/>
              </a:ext>
            </a:extLst>
          </p:cNvPr>
          <p:cNvSpPr/>
          <p:nvPr/>
        </p:nvSpPr>
        <p:spPr bwMode="gray">
          <a:xfrm>
            <a:off x="4838700" y="5691188"/>
            <a:ext cx="320675" cy="320675"/>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11</a:t>
            </a:r>
          </a:p>
        </p:txBody>
      </p:sp>
      <p:pic>
        <p:nvPicPr>
          <p:cNvPr id="68" name="Graphic 67" descr="Battery with solid fill">
            <a:extLst>
              <a:ext uri="{FF2B5EF4-FFF2-40B4-BE49-F238E27FC236}">
                <a16:creationId xmlns:a16="http://schemas.microsoft.com/office/drawing/2014/main" id="{998EDFD8-ACBF-F68B-68FF-FC2E64B08CBF}"/>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875338" y="2276623"/>
            <a:ext cx="457203" cy="457200"/>
          </a:xfrm>
          <a:prstGeom prst="rect">
            <a:avLst/>
          </a:prstGeom>
        </p:spPr>
      </p:pic>
      <p:sp>
        <p:nvSpPr>
          <p:cNvPr id="76" name="TextBox 75">
            <a:extLst>
              <a:ext uri="{FF2B5EF4-FFF2-40B4-BE49-F238E27FC236}">
                <a16:creationId xmlns:a16="http://schemas.microsoft.com/office/drawing/2014/main" id="{F515241F-73A4-BE4E-83E2-2C613233C0AA}"/>
              </a:ext>
            </a:extLst>
          </p:cNvPr>
          <p:cNvSpPr txBox="1"/>
          <p:nvPr/>
        </p:nvSpPr>
        <p:spPr bwMode="gray">
          <a:xfrm>
            <a:off x="5757863" y="1866719"/>
            <a:ext cx="690563" cy="441325"/>
          </a:xfrm>
          <a:prstGeom prst="rect">
            <a:avLst/>
          </a:prstGeom>
          <a:noFill/>
        </p:spPr>
        <p:txBody>
          <a:bodyPr wrap="square" lIns="36000" tIns="36000" rIns="36000" bIns="36000" rtlCol="0" anchor="t">
            <a:spAutoFit/>
          </a:bodyPr>
          <a:lstStyle/>
          <a:p>
            <a:pPr algn="ctr"/>
            <a:r>
              <a:rPr lang="en-US" sz="1200" b="1"/>
              <a:t>Battery</a:t>
            </a:r>
          </a:p>
          <a:p>
            <a:pPr marL="0" indent="0" algn="ctr">
              <a:buNone/>
            </a:pPr>
            <a:r>
              <a:rPr lang="en-US" sz="1200" b="1"/>
              <a:t>cells</a:t>
            </a:r>
            <a:endParaRPr lang="en-US" sz="1200" b="1">
              <a:cs typeface="Arial"/>
            </a:endParaRPr>
          </a:p>
        </p:txBody>
      </p:sp>
      <p:sp>
        <p:nvSpPr>
          <p:cNvPr id="181" name="TextBox 180">
            <a:extLst>
              <a:ext uri="{FF2B5EF4-FFF2-40B4-BE49-F238E27FC236}">
                <a16:creationId xmlns:a16="http://schemas.microsoft.com/office/drawing/2014/main" id="{28289C1B-A66F-6477-53CD-5FEBB0FEB634}"/>
              </a:ext>
            </a:extLst>
          </p:cNvPr>
          <p:cNvSpPr txBox="1"/>
          <p:nvPr/>
        </p:nvSpPr>
        <p:spPr bwMode="gray">
          <a:xfrm>
            <a:off x="5537200" y="2717800"/>
            <a:ext cx="1131888" cy="246063"/>
          </a:xfrm>
          <a:prstGeom prst="rect">
            <a:avLst/>
          </a:prstGeom>
          <a:noFill/>
        </p:spPr>
        <p:txBody>
          <a:bodyPr wrap="square" lIns="0" tIns="0" rIns="0" bIns="0" rtlCol="0">
            <a:spAutoFit/>
          </a:bodyPr>
          <a:lstStyle/>
          <a:p>
            <a:pPr marL="0" indent="0" algn="ctr">
              <a:buNone/>
            </a:pPr>
            <a:r>
              <a:rPr lang="en-US" sz="800"/>
              <a:t>Fabrication of battery cells</a:t>
            </a:r>
          </a:p>
        </p:txBody>
      </p:sp>
      <p:sp>
        <p:nvSpPr>
          <p:cNvPr id="88" name="Oval 87">
            <a:extLst>
              <a:ext uri="{FF2B5EF4-FFF2-40B4-BE49-F238E27FC236}">
                <a16:creationId xmlns:a16="http://schemas.microsoft.com/office/drawing/2014/main" id="{9949B288-41BA-9E2D-3E22-AEBDDCC9C6DD}"/>
              </a:ext>
            </a:extLst>
          </p:cNvPr>
          <p:cNvSpPr/>
          <p:nvPr/>
        </p:nvSpPr>
        <p:spPr bwMode="gray">
          <a:xfrm>
            <a:off x="5829300" y="3813175"/>
            <a:ext cx="547688" cy="549275"/>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53</a:t>
            </a:r>
          </a:p>
        </p:txBody>
      </p:sp>
      <p:sp>
        <p:nvSpPr>
          <p:cNvPr id="82" name="TextBox 81">
            <a:extLst>
              <a:ext uri="{FF2B5EF4-FFF2-40B4-BE49-F238E27FC236}">
                <a16:creationId xmlns:a16="http://schemas.microsoft.com/office/drawing/2014/main" id="{7FE21639-D7C2-3E17-3456-9732A84D9587}"/>
              </a:ext>
            </a:extLst>
          </p:cNvPr>
          <p:cNvSpPr txBox="1"/>
          <p:nvPr/>
        </p:nvSpPr>
        <p:spPr bwMode="gray">
          <a:xfrm>
            <a:off x="5692775" y="3438525"/>
            <a:ext cx="820738" cy="242888"/>
          </a:xfrm>
          <a:prstGeom prst="rect">
            <a:avLst/>
          </a:prstGeom>
          <a:noFill/>
        </p:spPr>
        <p:txBody>
          <a:bodyPr wrap="square" lIns="36000" tIns="36000" rIns="36000" bIns="36000" rtlCol="0">
            <a:spAutoFit/>
          </a:bodyPr>
          <a:lstStyle/>
          <a:p>
            <a:pPr marL="0" indent="0" algn="ctr">
              <a:buNone/>
            </a:pPr>
            <a:r>
              <a:rPr lang="en-US" sz="1100"/>
              <a:t>121 (30%)</a:t>
            </a:r>
          </a:p>
        </p:txBody>
      </p:sp>
      <p:sp>
        <p:nvSpPr>
          <p:cNvPr id="94" name="Oval 93">
            <a:extLst>
              <a:ext uri="{FF2B5EF4-FFF2-40B4-BE49-F238E27FC236}">
                <a16:creationId xmlns:a16="http://schemas.microsoft.com/office/drawing/2014/main" id="{D0C8C32B-3AA1-627A-1322-4C67E1CECBE4}"/>
              </a:ext>
            </a:extLst>
          </p:cNvPr>
          <p:cNvSpPr/>
          <p:nvPr/>
        </p:nvSpPr>
        <p:spPr bwMode="gray">
          <a:xfrm>
            <a:off x="5865814" y="4494213"/>
            <a:ext cx="474663" cy="47625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37</a:t>
            </a:r>
          </a:p>
        </p:txBody>
      </p:sp>
      <p:sp>
        <p:nvSpPr>
          <p:cNvPr id="100" name="Oval 99">
            <a:extLst>
              <a:ext uri="{FF2B5EF4-FFF2-40B4-BE49-F238E27FC236}">
                <a16:creationId xmlns:a16="http://schemas.microsoft.com/office/drawing/2014/main" id="{5CE49DA1-6218-1CE8-E0F7-974C731D9388}"/>
              </a:ext>
            </a:extLst>
          </p:cNvPr>
          <p:cNvSpPr/>
          <p:nvPr/>
        </p:nvSpPr>
        <p:spPr bwMode="gray">
          <a:xfrm>
            <a:off x="5897564" y="5102225"/>
            <a:ext cx="411163" cy="411163"/>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20</a:t>
            </a:r>
          </a:p>
        </p:txBody>
      </p:sp>
      <p:sp>
        <p:nvSpPr>
          <p:cNvPr id="106" name="Oval 105">
            <a:extLst>
              <a:ext uri="{FF2B5EF4-FFF2-40B4-BE49-F238E27FC236}">
                <a16:creationId xmlns:a16="http://schemas.microsoft.com/office/drawing/2014/main" id="{35D53E71-861F-5D62-2345-D58A517CF252}"/>
              </a:ext>
            </a:extLst>
          </p:cNvPr>
          <p:cNvSpPr/>
          <p:nvPr/>
        </p:nvSpPr>
        <p:spPr bwMode="gray">
          <a:xfrm>
            <a:off x="5943600" y="5691188"/>
            <a:ext cx="319088" cy="320675"/>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11</a:t>
            </a:r>
          </a:p>
        </p:txBody>
      </p:sp>
      <p:pic>
        <p:nvPicPr>
          <p:cNvPr id="72" name="Graphic 71" descr="Ketupat with solid fill">
            <a:extLst>
              <a:ext uri="{FF2B5EF4-FFF2-40B4-BE49-F238E27FC236}">
                <a16:creationId xmlns:a16="http://schemas.microsoft.com/office/drawing/2014/main" id="{F65FE91A-18D6-A66E-3391-4098BC94D760}"/>
              </a:ext>
            </a:extLst>
          </p:cNvPr>
          <p:cNvPicPr>
            <a:picLocks noChangeAspect="1"/>
          </p:cNvPicPr>
          <p:nvPr/>
        </p:nvPicPr>
        <p:blipFill>
          <a:blip r:embed="rId21" cstate="hq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6978650" y="2276624"/>
            <a:ext cx="457238" cy="457200"/>
          </a:xfrm>
          <a:prstGeom prst="rect">
            <a:avLst/>
          </a:prstGeom>
        </p:spPr>
      </p:pic>
      <p:sp>
        <p:nvSpPr>
          <p:cNvPr id="77" name="TextBox 76">
            <a:extLst>
              <a:ext uri="{FF2B5EF4-FFF2-40B4-BE49-F238E27FC236}">
                <a16:creationId xmlns:a16="http://schemas.microsoft.com/office/drawing/2014/main" id="{7531C1A4-2D98-B075-1975-5E652B12D834}"/>
              </a:ext>
            </a:extLst>
          </p:cNvPr>
          <p:cNvSpPr txBox="1"/>
          <p:nvPr/>
        </p:nvSpPr>
        <p:spPr bwMode="gray">
          <a:xfrm>
            <a:off x="6862763" y="1866719"/>
            <a:ext cx="690563" cy="441325"/>
          </a:xfrm>
          <a:prstGeom prst="rect">
            <a:avLst/>
          </a:prstGeom>
          <a:noFill/>
        </p:spPr>
        <p:txBody>
          <a:bodyPr wrap="square" lIns="36000" tIns="36000" rIns="36000" bIns="36000" rtlCol="0" anchor="t">
            <a:spAutoFit/>
          </a:bodyPr>
          <a:lstStyle/>
          <a:p>
            <a:pPr algn="ctr"/>
            <a:r>
              <a:rPr lang="en-US" sz="1200" b="1"/>
              <a:t>Battery </a:t>
            </a:r>
            <a:endParaRPr lang="en-US"/>
          </a:p>
          <a:p>
            <a:pPr algn="ctr"/>
            <a:r>
              <a:rPr lang="en-US" sz="1200" b="1"/>
              <a:t>pack</a:t>
            </a:r>
            <a:endParaRPr lang="en-US"/>
          </a:p>
        </p:txBody>
      </p:sp>
      <p:sp>
        <p:nvSpPr>
          <p:cNvPr id="182" name="TextBox 181">
            <a:extLst>
              <a:ext uri="{FF2B5EF4-FFF2-40B4-BE49-F238E27FC236}">
                <a16:creationId xmlns:a16="http://schemas.microsoft.com/office/drawing/2014/main" id="{BDEB8EC6-EFD2-FE61-6365-F3112E830F0D}"/>
              </a:ext>
            </a:extLst>
          </p:cNvPr>
          <p:cNvSpPr txBox="1"/>
          <p:nvPr/>
        </p:nvSpPr>
        <p:spPr bwMode="gray">
          <a:xfrm>
            <a:off x="6642100" y="2717800"/>
            <a:ext cx="1131888" cy="492125"/>
          </a:xfrm>
          <a:prstGeom prst="rect">
            <a:avLst/>
          </a:prstGeom>
          <a:noFill/>
        </p:spPr>
        <p:txBody>
          <a:bodyPr wrap="square" lIns="0" tIns="0" rIns="0" bIns="0" rtlCol="0" anchor="t">
            <a:spAutoFit/>
          </a:bodyPr>
          <a:lstStyle/>
          <a:p>
            <a:pPr marL="0" indent="0" algn="ctr">
              <a:buNone/>
            </a:pPr>
            <a:r>
              <a:rPr lang="en-US" sz="800"/>
              <a:t>Integrate cells into pack, including electronics, sensors, and battery management system</a:t>
            </a:r>
          </a:p>
        </p:txBody>
      </p:sp>
      <p:sp>
        <p:nvSpPr>
          <p:cNvPr id="89" name="Oval 88">
            <a:extLst>
              <a:ext uri="{FF2B5EF4-FFF2-40B4-BE49-F238E27FC236}">
                <a16:creationId xmlns:a16="http://schemas.microsoft.com/office/drawing/2014/main" id="{26C65278-723D-910D-44C9-EB6947DD1FB7}"/>
              </a:ext>
            </a:extLst>
          </p:cNvPr>
          <p:cNvSpPr/>
          <p:nvPr/>
        </p:nvSpPr>
        <p:spPr bwMode="gray">
          <a:xfrm>
            <a:off x="6970714" y="3849688"/>
            <a:ext cx="474663" cy="474663"/>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34</a:t>
            </a:r>
          </a:p>
        </p:txBody>
      </p:sp>
      <p:sp>
        <p:nvSpPr>
          <p:cNvPr id="83" name="TextBox 82">
            <a:extLst>
              <a:ext uri="{FF2B5EF4-FFF2-40B4-BE49-F238E27FC236}">
                <a16:creationId xmlns:a16="http://schemas.microsoft.com/office/drawing/2014/main" id="{3AB87718-702F-A55B-2A26-96E263B5F54D}"/>
              </a:ext>
            </a:extLst>
          </p:cNvPr>
          <p:cNvSpPr txBox="1"/>
          <p:nvPr/>
        </p:nvSpPr>
        <p:spPr bwMode="gray">
          <a:xfrm>
            <a:off x="6862763" y="3438525"/>
            <a:ext cx="690563" cy="241300"/>
          </a:xfrm>
          <a:prstGeom prst="rect">
            <a:avLst/>
          </a:prstGeom>
          <a:noFill/>
        </p:spPr>
        <p:txBody>
          <a:bodyPr wrap="square" lIns="36000" tIns="36000" rIns="36000" bIns="36000" rtlCol="0">
            <a:spAutoFit/>
          </a:bodyPr>
          <a:lstStyle/>
          <a:p>
            <a:pPr marL="0" indent="0" algn="ctr">
              <a:buNone/>
            </a:pPr>
            <a:r>
              <a:rPr lang="en-US" sz="1100"/>
              <a:t>74 (18%)</a:t>
            </a:r>
          </a:p>
        </p:txBody>
      </p:sp>
      <p:sp>
        <p:nvSpPr>
          <p:cNvPr id="95" name="Oval 94">
            <a:extLst>
              <a:ext uri="{FF2B5EF4-FFF2-40B4-BE49-F238E27FC236}">
                <a16:creationId xmlns:a16="http://schemas.microsoft.com/office/drawing/2014/main" id="{3FF62B41-704C-F5DD-E88D-9AD87D6F8401}"/>
              </a:ext>
            </a:extLst>
          </p:cNvPr>
          <p:cNvSpPr/>
          <p:nvPr/>
        </p:nvSpPr>
        <p:spPr bwMode="gray">
          <a:xfrm>
            <a:off x="7002464" y="4525963"/>
            <a:ext cx="411163" cy="41116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22</a:t>
            </a:r>
          </a:p>
        </p:txBody>
      </p:sp>
      <p:sp>
        <p:nvSpPr>
          <p:cNvPr id="101" name="Oval 100">
            <a:extLst>
              <a:ext uri="{FF2B5EF4-FFF2-40B4-BE49-F238E27FC236}">
                <a16:creationId xmlns:a16="http://schemas.microsoft.com/office/drawing/2014/main" id="{7D633F86-CBCF-6BE9-9775-6C74038D7049}"/>
              </a:ext>
            </a:extLst>
          </p:cNvPr>
          <p:cNvSpPr/>
          <p:nvPr/>
        </p:nvSpPr>
        <p:spPr bwMode="gray">
          <a:xfrm>
            <a:off x="7048500" y="5148263"/>
            <a:ext cx="319088" cy="319088"/>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11</a:t>
            </a:r>
          </a:p>
        </p:txBody>
      </p:sp>
      <p:sp>
        <p:nvSpPr>
          <p:cNvPr id="107" name="Oval 106">
            <a:extLst>
              <a:ext uri="{FF2B5EF4-FFF2-40B4-BE49-F238E27FC236}">
                <a16:creationId xmlns:a16="http://schemas.microsoft.com/office/drawing/2014/main" id="{26AF6864-3FCB-5B3C-6422-23EE438776F0}"/>
              </a:ext>
            </a:extLst>
          </p:cNvPr>
          <p:cNvSpPr/>
          <p:nvPr/>
        </p:nvSpPr>
        <p:spPr bwMode="gray">
          <a:xfrm>
            <a:off x="7092950" y="5737225"/>
            <a:ext cx="228600" cy="228600"/>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7</a:t>
            </a:r>
          </a:p>
        </p:txBody>
      </p:sp>
      <p:pic>
        <p:nvPicPr>
          <p:cNvPr id="70" name="Graphic 69" descr="Recycle with solid fill">
            <a:extLst>
              <a:ext uri="{FF2B5EF4-FFF2-40B4-BE49-F238E27FC236}">
                <a16:creationId xmlns:a16="http://schemas.microsoft.com/office/drawing/2014/main" id="{7C41E823-180A-B8ED-8A40-75638417AF66}"/>
              </a:ext>
            </a:extLst>
          </p:cNvPr>
          <p:cNvPicPr>
            <a:picLocks noChangeAspect="1"/>
          </p:cNvPicPr>
          <p:nvPr/>
        </p:nvPicPr>
        <p:blipFill>
          <a:blip r:embed="rId23" cstate="hqprint">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8083550" y="2276624"/>
            <a:ext cx="457168" cy="457200"/>
          </a:xfrm>
          <a:prstGeom prst="rect">
            <a:avLst/>
          </a:prstGeom>
        </p:spPr>
      </p:pic>
      <p:sp>
        <p:nvSpPr>
          <p:cNvPr id="78" name="TextBox 77">
            <a:extLst>
              <a:ext uri="{FF2B5EF4-FFF2-40B4-BE49-F238E27FC236}">
                <a16:creationId xmlns:a16="http://schemas.microsoft.com/office/drawing/2014/main" id="{203D153D-D3F4-A174-080C-A53F5DE304E7}"/>
              </a:ext>
            </a:extLst>
          </p:cNvPr>
          <p:cNvSpPr txBox="1"/>
          <p:nvPr/>
        </p:nvSpPr>
        <p:spPr bwMode="gray">
          <a:xfrm>
            <a:off x="7786689" y="1866719"/>
            <a:ext cx="1050925" cy="441325"/>
          </a:xfrm>
          <a:prstGeom prst="rect">
            <a:avLst/>
          </a:prstGeom>
          <a:noFill/>
        </p:spPr>
        <p:txBody>
          <a:bodyPr wrap="square" lIns="36000" tIns="36000" rIns="36000" bIns="36000" rtlCol="0">
            <a:spAutoFit/>
          </a:bodyPr>
          <a:lstStyle/>
          <a:p>
            <a:pPr marL="0" indent="0" algn="ctr">
              <a:buNone/>
            </a:pPr>
            <a:r>
              <a:rPr lang="en-US" sz="1200" b="1"/>
              <a:t>Reuse and recycle</a:t>
            </a:r>
          </a:p>
        </p:txBody>
      </p:sp>
      <p:sp>
        <p:nvSpPr>
          <p:cNvPr id="183" name="TextBox 182">
            <a:extLst>
              <a:ext uri="{FF2B5EF4-FFF2-40B4-BE49-F238E27FC236}">
                <a16:creationId xmlns:a16="http://schemas.microsoft.com/office/drawing/2014/main" id="{8496C16B-5934-7630-F465-A1A29DCAF978}"/>
              </a:ext>
            </a:extLst>
          </p:cNvPr>
          <p:cNvSpPr txBox="1"/>
          <p:nvPr/>
        </p:nvSpPr>
        <p:spPr bwMode="gray">
          <a:xfrm>
            <a:off x="7747000" y="2717800"/>
            <a:ext cx="1131888" cy="615950"/>
          </a:xfrm>
          <a:prstGeom prst="rect">
            <a:avLst/>
          </a:prstGeom>
          <a:noFill/>
        </p:spPr>
        <p:txBody>
          <a:bodyPr wrap="square" lIns="0" tIns="0" rIns="0" bIns="0" rtlCol="0">
            <a:spAutoFit/>
          </a:bodyPr>
          <a:lstStyle/>
          <a:p>
            <a:pPr marL="0" indent="0" algn="ctr">
              <a:buNone/>
            </a:pPr>
            <a:r>
              <a:rPr lang="en-US" sz="800"/>
              <a:t>Recovery of critical materials, cathodes, and anodes and/or reuse of used batteries in storage applications</a:t>
            </a:r>
          </a:p>
        </p:txBody>
      </p:sp>
      <p:sp>
        <p:nvSpPr>
          <p:cNvPr id="90" name="Oval 89">
            <a:extLst>
              <a:ext uri="{FF2B5EF4-FFF2-40B4-BE49-F238E27FC236}">
                <a16:creationId xmlns:a16="http://schemas.microsoft.com/office/drawing/2014/main" id="{8F15E4E2-D7C0-2653-D309-423396B33F0D}"/>
              </a:ext>
            </a:extLst>
          </p:cNvPr>
          <p:cNvSpPr/>
          <p:nvPr/>
        </p:nvSpPr>
        <p:spPr bwMode="gray">
          <a:xfrm>
            <a:off x="8083550" y="3859213"/>
            <a:ext cx="457200" cy="457200"/>
          </a:xfrm>
          <a:prstGeom prst="ellipse">
            <a:avLst/>
          </a:prstGeom>
          <a:solidFill>
            <a:srgbClr val="C2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6</a:t>
            </a:r>
          </a:p>
        </p:txBody>
      </p:sp>
      <p:sp>
        <p:nvSpPr>
          <p:cNvPr id="84" name="TextBox 83">
            <a:extLst>
              <a:ext uri="{FF2B5EF4-FFF2-40B4-BE49-F238E27FC236}">
                <a16:creationId xmlns:a16="http://schemas.microsoft.com/office/drawing/2014/main" id="{AB8A03A4-E0C4-39FA-4C61-5FFF9AE51269}"/>
              </a:ext>
            </a:extLst>
          </p:cNvPr>
          <p:cNvSpPr txBox="1"/>
          <p:nvPr/>
        </p:nvSpPr>
        <p:spPr bwMode="gray">
          <a:xfrm>
            <a:off x="7786689" y="3438525"/>
            <a:ext cx="1050925" cy="242888"/>
          </a:xfrm>
          <a:prstGeom prst="rect">
            <a:avLst/>
          </a:prstGeom>
          <a:noFill/>
        </p:spPr>
        <p:txBody>
          <a:bodyPr wrap="square" lIns="36000" tIns="36000" rIns="36000" bIns="36000" rtlCol="0">
            <a:spAutoFit/>
          </a:bodyPr>
          <a:lstStyle/>
          <a:p>
            <a:pPr marL="0" indent="0" algn="ctr">
              <a:buNone/>
            </a:pPr>
            <a:r>
              <a:rPr lang="en-US" sz="1100"/>
              <a:t>13 (3%)</a:t>
            </a:r>
          </a:p>
        </p:txBody>
      </p:sp>
      <p:sp>
        <p:nvSpPr>
          <p:cNvPr id="96" name="Oval 95">
            <a:extLst>
              <a:ext uri="{FF2B5EF4-FFF2-40B4-BE49-F238E27FC236}">
                <a16:creationId xmlns:a16="http://schemas.microsoft.com/office/drawing/2014/main" id="{CEF83767-7CE1-9031-287B-53EEB9FAF45D}"/>
              </a:ext>
            </a:extLst>
          </p:cNvPr>
          <p:cNvSpPr/>
          <p:nvPr/>
        </p:nvSpPr>
        <p:spPr bwMode="gray">
          <a:xfrm>
            <a:off x="8221664" y="4640263"/>
            <a:ext cx="182563" cy="18415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3</a:t>
            </a:r>
          </a:p>
        </p:txBody>
      </p:sp>
      <p:sp>
        <p:nvSpPr>
          <p:cNvPr id="102" name="Oval 101">
            <a:extLst>
              <a:ext uri="{FF2B5EF4-FFF2-40B4-BE49-F238E27FC236}">
                <a16:creationId xmlns:a16="http://schemas.microsoft.com/office/drawing/2014/main" id="{59EE5C87-F61E-BD39-5987-7D523131A3E5}"/>
              </a:ext>
            </a:extLst>
          </p:cNvPr>
          <p:cNvSpPr/>
          <p:nvPr/>
        </p:nvSpPr>
        <p:spPr bwMode="gray">
          <a:xfrm>
            <a:off x="8221664" y="5216525"/>
            <a:ext cx="182563" cy="182563"/>
          </a:xfrm>
          <a:prstGeom prst="ellipse">
            <a:avLst/>
          </a:prstGeom>
          <a:solidFill>
            <a:srgbClr val="F7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2</a:t>
            </a:r>
          </a:p>
        </p:txBody>
      </p:sp>
      <p:sp>
        <p:nvSpPr>
          <p:cNvPr id="108" name="Oval 107">
            <a:extLst>
              <a:ext uri="{FF2B5EF4-FFF2-40B4-BE49-F238E27FC236}">
                <a16:creationId xmlns:a16="http://schemas.microsoft.com/office/drawing/2014/main" id="{A86EE5D5-D770-4237-B0D4-AC1FDDD1260E}"/>
              </a:ext>
            </a:extLst>
          </p:cNvPr>
          <p:cNvSpPr/>
          <p:nvPr/>
        </p:nvSpPr>
        <p:spPr bwMode="gray">
          <a:xfrm>
            <a:off x="8221664" y="5761038"/>
            <a:ext cx="182563" cy="182563"/>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bg1"/>
                </a:solidFill>
              </a:rPr>
              <a:t>2</a:t>
            </a:r>
          </a:p>
        </p:txBody>
      </p:sp>
      <p:sp>
        <p:nvSpPr>
          <p:cNvPr id="212" name="TextBox 211">
            <a:extLst>
              <a:ext uri="{FF2B5EF4-FFF2-40B4-BE49-F238E27FC236}">
                <a16:creationId xmlns:a16="http://schemas.microsoft.com/office/drawing/2014/main" id="{D8BF422C-6D85-A3F0-2B68-011E48684D21}"/>
              </a:ext>
            </a:extLst>
          </p:cNvPr>
          <p:cNvSpPr txBox="1"/>
          <p:nvPr/>
        </p:nvSpPr>
        <p:spPr bwMode="gray">
          <a:xfrm>
            <a:off x="1790700" y="5645150"/>
            <a:ext cx="625475" cy="412750"/>
          </a:xfrm>
          <a:prstGeom prst="rect">
            <a:avLst/>
          </a:prstGeom>
          <a:noFill/>
        </p:spPr>
        <p:txBody>
          <a:bodyPr wrap="square" lIns="36000" tIns="36000" rIns="36000" bIns="36000" rtlCol="0">
            <a:spAutoFit/>
          </a:bodyPr>
          <a:lstStyle/>
          <a:p>
            <a:pPr marL="0" indent="0">
              <a:buNone/>
            </a:pPr>
            <a:r>
              <a:rPr lang="en-US" sz="1100"/>
              <a:t>Rest of world</a:t>
            </a:r>
          </a:p>
        </p:txBody>
      </p:sp>
      <p:grpSp>
        <p:nvGrpSpPr>
          <p:cNvPr id="247" name="Group 246">
            <a:extLst>
              <a:ext uri="{FF2B5EF4-FFF2-40B4-BE49-F238E27FC236}">
                <a16:creationId xmlns:a16="http://schemas.microsoft.com/office/drawing/2014/main" id="{77A60AFA-8FCB-4575-03A1-A49AE11DC8D3}"/>
              </a:ext>
            </a:extLst>
          </p:cNvPr>
          <p:cNvGrpSpPr/>
          <p:nvPr/>
        </p:nvGrpSpPr>
        <p:grpSpPr>
          <a:xfrm>
            <a:off x="2257425" y="2277251"/>
            <a:ext cx="6580188" cy="1094598"/>
            <a:chOff x="2154469" y="2337832"/>
            <a:chExt cx="6702811" cy="1094547"/>
          </a:xfrm>
        </p:grpSpPr>
        <p:cxnSp>
          <p:nvCxnSpPr>
            <p:cNvPr id="218" name="Straight Connector 217">
              <a:extLst>
                <a:ext uri="{FF2B5EF4-FFF2-40B4-BE49-F238E27FC236}">
                  <a16:creationId xmlns:a16="http://schemas.microsoft.com/office/drawing/2014/main" id="{EF2160F9-511A-FE34-88CB-A670E06EB9A6}"/>
                </a:ext>
              </a:extLst>
            </p:cNvPr>
            <p:cNvCxnSpPr>
              <a:cxnSpLocks/>
            </p:cNvCxnSpPr>
            <p:nvPr/>
          </p:nvCxnSpPr>
          <p:spPr bwMode="gray">
            <a:xfrm>
              <a:off x="2154469" y="2337832"/>
              <a:ext cx="6702811"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3667575-C7B9-3BC5-0B53-4A986B54F822}"/>
                </a:ext>
              </a:extLst>
            </p:cNvPr>
            <p:cNvCxnSpPr>
              <a:cxnSpLocks/>
            </p:cNvCxnSpPr>
            <p:nvPr/>
          </p:nvCxnSpPr>
          <p:spPr bwMode="gray">
            <a:xfrm>
              <a:off x="2154728" y="3432379"/>
              <a:ext cx="6702552"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221" name="Straight Connector 220">
            <a:extLst>
              <a:ext uri="{FF2B5EF4-FFF2-40B4-BE49-F238E27FC236}">
                <a16:creationId xmlns:a16="http://schemas.microsoft.com/office/drawing/2014/main" id="{CB03212D-BB26-7807-5D19-56F192AF1733}"/>
              </a:ext>
            </a:extLst>
          </p:cNvPr>
          <p:cNvCxnSpPr>
            <a:cxnSpLocks/>
          </p:cNvCxnSpPr>
          <p:nvPr/>
        </p:nvCxnSpPr>
        <p:spPr bwMode="gray">
          <a:xfrm>
            <a:off x="1790700" y="3746500"/>
            <a:ext cx="7099300"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27D337E1-DC4A-16DE-1C0E-7FEDD102BA17}"/>
              </a:ext>
            </a:extLst>
          </p:cNvPr>
          <p:cNvCxnSpPr>
            <a:cxnSpLocks/>
          </p:cNvCxnSpPr>
          <p:nvPr/>
        </p:nvCxnSpPr>
        <p:spPr bwMode="gray">
          <a:xfrm>
            <a:off x="1790700" y="4427538"/>
            <a:ext cx="7099300"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B2F2E540-C69D-0F50-54D0-7795863CA600}"/>
              </a:ext>
            </a:extLst>
          </p:cNvPr>
          <p:cNvCxnSpPr>
            <a:cxnSpLocks/>
          </p:cNvCxnSpPr>
          <p:nvPr/>
        </p:nvCxnSpPr>
        <p:spPr bwMode="gray">
          <a:xfrm>
            <a:off x="1790700" y="5035550"/>
            <a:ext cx="7099300"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72B87C7A-11A8-9A9B-1E00-0E6581A464A4}"/>
              </a:ext>
            </a:extLst>
          </p:cNvPr>
          <p:cNvCxnSpPr>
            <a:cxnSpLocks/>
          </p:cNvCxnSpPr>
          <p:nvPr/>
        </p:nvCxnSpPr>
        <p:spPr bwMode="gray">
          <a:xfrm>
            <a:off x="1790700" y="5580063"/>
            <a:ext cx="7099300"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8DB0BC7A-47C3-F80B-A30F-E3AA281F660D}"/>
              </a:ext>
            </a:extLst>
          </p:cNvPr>
          <p:cNvCxnSpPr>
            <a:cxnSpLocks/>
          </p:cNvCxnSpPr>
          <p:nvPr/>
        </p:nvCxnSpPr>
        <p:spPr bwMode="gray">
          <a:xfrm>
            <a:off x="1519239" y="2220913"/>
            <a:ext cx="182563"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C2F71E35-9617-799F-C471-5D0340099852}"/>
              </a:ext>
            </a:extLst>
          </p:cNvPr>
          <p:cNvCxnSpPr>
            <a:cxnSpLocks/>
          </p:cNvCxnSpPr>
          <p:nvPr/>
        </p:nvCxnSpPr>
        <p:spPr bwMode="gray">
          <a:xfrm>
            <a:off x="1519239" y="3973513"/>
            <a:ext cx="182563"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726EAFB-4177-6907-6532-0069288480E2}"/>
              </a:ext>
            </a:extLst>
          </p:cNvPr>
          <p:cNvCxnSpPr>
            <a:cxnSpLocks/>
          </p:cNvCxnSpPr>
          <p:nvPr/>
        </p:nvCxnSpPr>
        <p:spPr bwMode="gray">
          <a:xfrm>
            <a:off x="1519239" y="5081588"/>
            <a:ext cx="182563"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B65F7B4B-A4CC-FCFA-CC67-CA74981A69E1}"/>
              </a:ext>
            </a:extLst>
          </p:cNvPr>
          <p:cNvCxnSpPr>
            <a:cxnSpLocks/>
          </p:cNvCxnSpPr>
          <p:nvPr/>
        </p:nvCxnSpPr>
        <p:spPr bwMode="gray">
          <a:xfrm>
            <a:off x="1519239" y="5668963"/>
            <a:ext cx="182563"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4B3FDFAD-9D5E-F076-F424-7222B13E4975}"/>
              </a:ext>
            </a:extLst>
          </p:cNvPr>
          <p:cNvCxnSpPr>
            <a:cxnSpLocks/>
          </p:cNvCxnSpPr>
          <p:nvPr/>
        </p:nvCxnSpPr>
        <p:spPr bwMode="gray">
          <a:xfrm>
            <a:off x="1558925" y="6083300"/>
            <a:ext cx="7331075" cy="0"/>
          </a:xfrm>
          <a:prstGeom prst="line">
            <a:avLst/>
          </a:prstGeom>
          <a:ln w="63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21CC3514-DC2A-3D07-B237-EA8A69225AC9}"/>
              </a:ext>
            </a:extLst>
          </p:cNvPr>
          <p:cNvCxnSpPr/>
          <p:nvPr/>
        </p:nvCxnSpPr>
        <p:spPr bwMode="gray">
          <a:xfrm>
            <a:off x="1701800" y="2220913"/>
            <a:ext cx="88900" cy="1525588"/>
          </a:xfrm>
          <a:prstGeom prst="line">
            <a:avLst/>
          </a:prstGeom>
          <a:ln w="31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B752F557-BAC4-EFCB-5229-AA07991AE07F}"/>
              </a:ext>
            </a:extLst>
          </p:cNvPr>
          <p:cNvCxnSpPr>
            <a:cxnSpLocks/>
          </p:cNvCxnSpPr>
          <p:nvPr/>
        </p:nvCxnSpPr>
        <p:spPr bwMode="gray">
          <a:xfrm>
            <a:off x="1692275" y="3973513"/>
            <a:ext cx="98425" cy="447675"/>
          </a:xfrm>
          <a:prstGeom prst="line">
            <a:avLst/>
          </a:prstGeom>
          <a:ln w="31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F4160C9-38DB-9408-FE29-D14E8D281594}"/>
              </a:ext>
            </a:extLst>
          </p:cNvPr>
          <p:cNvCxnSpPr>
            <a:cxnSpLocks/>
          </p:cNvCxnSpPr>
          <p:nvPr/>
        </p:nvCxnSpPr>
        <p:spPr bwMode="gray">
          <a:xfrm flipV="1">
            <a:off x="1698626" y="5035550"/>
            <a:ext cx="104775" cy="36513"/>
          </a:xfrm>
          <a:prstGeom prst="line">
            <a:avLst/>
          </a:prstGeom>
          <a:ln w="31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24CB9047-2B9B-C141-DE96-BC9BBCFB8B94}"/>
              </a:ext>
            </a:extLst>
          </p:cNvPr>
          <p:cNvCxnSpPr>
            <a:cxnSpLocks/>
          </p:cNvCxnSpPr>
          <p:nvPr/>
        </p:nvCxnSpPr>
        <p:spPr bwMode="gray">
          <a:xfrm flipV="1">
            <a:off x="1698626" y="5580063"/>
            <a:ext cx="111125" cy="88900"/>
          </a:xfrm>
          <a:prstGeom prst="line">
            <a:avLst/>
          </a:prstGeom>
          <a:ln w="31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 name="btfpNotesBox962619">
            <a:extLst>
              <a:ext uri="{FF2B5EF4-FFF2-40B4-BE49-F238E27FC236}">
                <a16:creationId xmlns:a16="http://schemas.microsoft.com/office/drawing/2014/main" id="{1AF9B487-3BEC-4207-E75F-8E2C2251C39E}"/>
              </a:ext>
            </a:extLst>
          </p:cNvPr>
          <p:cNvSpPr txBox="1"/>
          <p:nvPr>
            <p:custDataLst>
              <p:tags r:id="rId8"/>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altLang="ko-KR" sz="800" dirty="0">
                <a:solidFill>
                  <a:srgbClr val="000000"/>
                </a:solidFill>
                <a:hlinkClick r:id="rId25"/>
              </a:rPr>
              <a:t>McKinsey Battery Insights</a:t>
            </a:r>
            <a:r>
              <a:rPr lang="en-US" sz="800" dirty="0">
                <a:solidFill>
                  <a:srgbClr val="000000"/>
                </a:solidFill>
              </a:rPr>
              <a:t> (2022).</a:t>
            </a:r>
            <a:endParaRPr lang="en-US" sz="800"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6"/>
              </a:rPr>
              <a:t>Gernot Wagner</a:t>
            </a:r>
            <a:r>
              <a:rPr lang="en-US" sz="800" dirty="0">
                <a:solidFill>
                  <a:srgbClr val="000000"/>
                </a:solidFill>
              </a:rPr>
              <a:t>. </a:t>
            </a:r>
            <a:r>
              <a:rPr lang="en-US" sz="800" dirty="0">
                <a:solidFill>
                  <a:srgbClr val="000000"/>
                </a:solidFill>
                <a:hlinkClick r:id="rId2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8"/>
              </a:rPr>
              <a:t>Storing Energy</a:t>
            </a:r>
            <a:r>
              <a:rPr lang="en-US" sz="800" dirty="0">
                <a:solidFill>
                  <a:srgbClr val="000000"/>
                </a:solidFill>
              </a:rPr>
              <a:t>” (4 March 2025).</a:t>
            </a:r>
            <a:endParaRPr lang="en-US" sz="800" dirty="0">
              <a:solidFill>
                <a:srgbClr val="000000"/>
              </a:solidFill>
              <a:cs typeface="Arial"/>
            </a:endParaRPr>
          </a:p>
        </p:txBody>
      </p:sp>
      <p:sp>
        <p:nvSpPr>
          <p:cNvPr id="9" name="Rectangle 8">
            <a:extLst>
              <a:ext uri="{FF2B5EF4-FFF2-40B4-BE49-F238E27FC236}">
                <a16:creationId xmlns:a16="http://schemas.microsoft.com/office/drawing/2014/main" id="{8BCE8D05-0F8B-279C-85C0-CDA81F99854B}"/>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168370916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D81CFEF-3DEB-6C12-750D-D6244745582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1" imgW="395" imgH="394" progId="TCLayout.ActiveDocument.1">
                  <p:embed/>
                </p:oleObj>
              </mc:Choice>
              <mc:Fallback>
                <p:oleObj name="think-cell Slide" r:id="rId51" imgW="395" imgH="394" progId="TCLayout.ActiveDocument.1">
                  <p:embed/>
                  <p:pic>
                    <p:nvPicPr>
                      <p:cNvPr id="4" name="think-cell data - do not delete" hidden="1">
                        <a:extLst>
                          <a:ext uri="{FF2B5EF4-FFF2-40B4-BE49-F238E27FC236}">
                            <a16:creationId xmlns:a16="http://schemas.microsoft.com/office/drawing/2014/main" id="{DD81CFEF-3DEB-6C12-750D-D62447455824}"/>
                          </a:ext>
                        </a:extLst>
                      </p:cNvPr>
                      <p:cNvPicPr/>
                      <p:nvPr/>
                    </p:nvPicPr>
                    <p:blipFill>
                      <a:blip r:embed="rId52"/>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8A6E7DE-F91B-88D4-0062-1A3C9628141B}"/>
              </a:ext>
            </a:extLst>
          </p:cNvPr>
          <p:cNvSpPr>
            <a:spLocks noGrp="1"/>
          </p:cNvSpPr>
          <p:nvPr>
            <p:ph type="title"/>
          </p:nvPr>
        </p:nvSpPr>
        <p:spPr/>
        <p:txBody>
          <a:bodyPr vert="horz">
            <a:noAutofit/>
          </a:bodyPr>
          <a:lstStyle/>
          <a:p>
            <a:r>
              <a:rPr lang="en-US"/>
              <a:t>Many stages of EV battery supply chain dominated by a limited number of countries and companies</a:t>
            </a:r>
          </a:p>
        </p:txBody>
      </p:sp>
      <p:graphicFrame>
        <p:nvGraphicFramePr>
          <p:cNvPr id="6" name="Chart 5">
            <a:extLst>
              <a:ext uri="{FF2B5EF4-FFF2-40B4-BE49-F238E27FC236}">
                <a16:creationId xmlns:a16="http://schemas.microsoft.com/office/drawing/2014/main" id="{3F1B3ABA-0A4A-E7A5-0FE8-FDB6865DB849}"/>
              </a:ext>
            </a:extLst>
          </p:cNvPr>
          <p:cNvGraphicFramePr/>
          <p:nvPr>
            <p:custDataLst>
              <p:tags r:id="rId2"/>
            </p:custDataLst>
          </p:nvPr>
        </p:nvGraphicFramePr>
        <p:xfrm>
          <a:off x="168275" y="2574925"/>
          <a:ext cx="1971675" cy="2378075"/>
        </p:xfrm>
        <a:graphic>
          <a:graphicData uri="http://schemas.openxmlformats.org/drawingml/2006/chart">
            <c:chart xmlns:c="http://schemas.openxmlformats.org/drawingml/2006/chart" xmlns:r="http://schemas.openxmlformats.org/officeDocument/2006/relationships" r:id="rId53"/>
          </a:graphicData>
        </a:graphic>
      </p:graphicFrame>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1031875" y="4830763"/>
            <a:ext cx="1222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23EB10-BE07-4D4F-A227-BD9CEC5EEB50}" type="datetime'''''''''''''''L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3EA9DCD0-2B1C-D133-C0B5-C9A0E6F8A204}"/>
              </a:ext>
            </a:extLst>
          </p:cNvPr>
          <p:cNvSpPr>
            <a:spLocks noGrp="1"/>
          </p:cNvSpPr>
          <p:nvPr>
            <p:custDataLst>
              <p:tags r:id="rId4"/>
            </p:custDataLst>
          </p:nvPr>
        </p:nvSpPr>
        <p:spPr bwMode="auto">
          <a:xfrm>
            <a:off x="1662113" y="4830763"/>
            <a:ext cx="1460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E661BFB-798F-4C73-868E-D8FF0FB87B11}" type="datetime'''''''''''''''''N''''''''''''''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499D6D27-7B37-3815-B990-030787B9D3FC}"/>
              </a:ext>
            </a:extLst>
          </p:cNvPr>
          <p:cNvSpPr>
            <a:spLocks noGrp="1"/>
          </p:cNvSpPr>
          <p:nvPr>
            <p:custDataLst>
              <p:tags r:id="rId5"/>
            </p:custDataLst>
          </p:nvPr>
        </p:nvSpPr>
        <p:spPr bwMode="auto">
          <a:xfrm>
            <a:off x="329184" y="1554480"/>
            <a:ext cx="3519488" cy="504754"/>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Share of total production of top three companies across supply chain,* </a:t>
            </a:r>
            <a:r>
              <a:rPr kumimoji="0" lang="en-US" sz="1400" b="0" i="0" u="none" strike="noStrike" kern="1200" cap="none" spc="0" normalizeH="0" baseline="0" noProof="0" dirty="0">
                <a:ln>
                  <a:noFill/>
                </a:ln>
                <a:solidFill>
                  <a:srgbClr val="000000"/>
                </a:solidFill>
                <a:effectLst/>
                <a:uLnTx/>
                <a:uFillTx/>
                <a:latin typeface="Arial"/>
                <a:ea typeface="+mn-lt"/>
                <a:cs typeface="Arial"/>
              </a:rPr>
              <a:t>2021</a:t>
            </a:r>
            <a:r>
              <a:rPr kumimoji="0" lang="en-US" sz="1400" b="1" i="0" u="none" strike="noStrike" kern="1200" cap="none" spc="0" normalizeH="0" baseline="0" noProof="0" dirty="0">
                <a:ln>
                  <a:noFill/>
                </a:ln>
                <a:solidFill>
                  <a:srgbClr val="000000"/>
                </a:solidFill>
                <a:effectLst/>
                <a:uLnTx/>
                <a:uFillTx/>
                <a:latin typeface="Arial"/>
                <a:ea typeface="+mn-lt"/>
                <a:cs typeface="Arial"/>
              </a:rPr>
              <a:t> </a:t>
            </a:r>
          </a:p>
        </p:txBody>
      </p:sp>
      <p:cxnSp>
        <p:nvCxnSpPr>
          <p:cNvPr id="16" name="Straight Connector 15">
            <a:extLst>
              <a:ext uri="{FF2B5EF4-FFF2-40B4-BE49-F238E27FC236}">
                <a16:creationId xmlns:a16="http://schemas.microsoft.com/office/drawing/2014/main" id="{DB6B17F9-2E03-D282-24A7-C3B7E1E1CB37}"/>
              </a:ext>
            </a:extLst>
          </p:cNvPr>
          <p:cNvCxnSpPr>
            <a:cxnSpLocks/>
          </p:cNvCxnSpPr>
          <p:nvPr/>
        </p:nvCxnSpPr>
        <p:spPr bwMode="gray">
          <a:xfrm>
            <a:off x="329184" y="2049998"/>
            <a:ext cx="351929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a16="http://schemas.microsoft.com/office/drawing/2014/main" id="{D101AC3D-070F-46A5-6453-C645E44DE56C}"/>
              </a:ext>
            </a:extLst>
          </p:cNvPr>
          <p:cNvGraphicFramePr/>
          <p:nvPr>
            <p:custDataLst>
              <p:tags r:id="rId6"/>
            </p:custDataLst>
          </p:nvPr>
        </p:nvGraphicFramePr>
        <p:xfrm>
          <a:off x="2016125" y="2660650"/>
          <a:ext cx="1450975" cy="2206625"/>
        </p:xfrm>
        <a:graphic>
          <a:graphicData uri="http://schemas.openxmlformats.org/drawingml/2006/chart">
            <c:chart xmlns:c="http://schemas.openxmlformats.org/drawingml/2006/chart" xmlns:r="http://schemas.openxmlformats.org/officeDocument/2006/relationships" r:id="rId54"/>
          </a:graphicData>
        </a:graphic>
      </p:graphicFrame>
      <p:sp>
        <p:nvSpPr>
          <p:cNvPr id="31" name="Text Placeholder 10">
            <a:extLst>
              <a:ext uri="{FF2B5EF4-FFF2-40B4-BE49-F238E27FC236}">
                <a16:creationId xmlns:a16="http://schemas.microsoft.com/office/drawing/2014/main" id="{CC5BB1FF-EC32-1475-1988-F7FEF5E8840D}"/>
              </a:ext>
            </a:extLst>
          </p:cNvPr>
          <p:cNvSpPr>
            <a:spLocks noGrp="1"/>
          </p:cNvSpPr>
          <p:nvPr>
            <p:custDataLst>
              <p:tags r:id="rId7"/>
            </p:custDataLst>
          </p:nvPr>
        </p:nvSpPr>
        <p:spPr bwMode="auto">
          <a:xfrm>
            <a:off x="2149475" y="4830763"/>
            <a:ext cx="5413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111EB2B-8A3D-4C71-A781-9EA14C5AC6C5}" type="datetime'''''Ca''''''''''''''''t''hod''''''e'''">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Cathode</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00C6D22D-999F-C807-7AD7-F7A12B35A9B7}"/>
              </a:ext>
            </a:extLst>
          </p:cNvPr>
          <p:cNvSpPr>
            <a:spLocks noGrp="1"/>
          </p:cNvSpPr>
          <p:nvPr>
            <p:custDataLst>
              <p:tags r:id="rId8"/>
            </p:custDataLst>
          </p:nvPr>
        </p:nvSpPr>
        <p:spPr bwMode="auto">
          <a:xfrm>
            <a:off x="2854326" y="4830763"/>
            <a:ext cx="4175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27E6C79-4046-49D2-8BA9-885094AEAB4C}" type="datetime'''''''A''''''''''n''''''''o''d''e'''''''''''''''''''''''">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Anode</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9" name="Chart 8">
            <a:extLst>
              <a:ext uri="{FF2B5EF4-FFF2-40B4-BE49-F238E27FC236}">
                <a16:creationId xmlns:a16="http://schemas.microsoft.com/office/drawing/2014/main" id="{43D31E26-E0F2-DB62-4E86-716E47654282}"/>
              </a:ext>
            </a:extLst>
          </p:cNvPr>
          <p:cNvGraphicFramePr/>
          <p:nvPr>
            <p:custDataLst>
              <p:tags r:id="rId9"/>
            </p:custDataLst>
          </p:nvPr>
        </p:nvGraphicFramePr>
        <p:xfrm>
          <a:off x="3343275" y="2660650"/>
          <a:ext cx="722313" cy="2206625"/>
        </p:xfrm>
        <a:graphic>
          <a:graphicData uri="http://schemas.openxmlformats.org/drawingml/2006/chart">
            <c:chart xmlns:c="http://schemas.openxmlformats.org/drawingml/2006/chart" xmlns:r="http://schemas.openxmlformats.org/officeDocument/2006/relationships" r:id="rId55"/>
          </a:graphicData>
        </a:graphic>
      </p:graphicFrame>
      <p:sp>
        <p:nvSpPr>
          <p:cNvPr id="36" name="Text Placeholder 10">
            <a:extLst>
              <a:ext uri="{FF2B5EF4-FFF2-40B4-BE49-F238E27FC236}">
                <a16:creationId xmlns:a16="http://schemas.microsoft.com/office/drawing/2014/main" id="{A6B7046C-250F-BB80-F668-05F920FCD675}"/>
              </a:ext>
            </a:extLst>
          </p:cNvPr>
          <p:cNvSpPr>
            <a:spLocks noGrp="1"/>
          </p:cNvSpPr>
          <p:nvPr>
            <p:custDataLst>
              <p:tags r:id="rId10"/>
            </p:custDataLst>
          </p:nvPr>
        </p:nvSpPr>
        <p:spPr bwMode="auto">
          <a:xfrm>
            <a:off x="3541713" y="4830764"/>
            <a:ext cx="3254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100" b="0" i="0" u="none" strike="noStrike" kern="1200" cap="none" spc="0" normalizeH="0" baseline="0" noProof="0">
                <a:ln>
                  <a:noFill/>
                </a:ln>
                <a:solidFill>
                  <a:srgbClr val="000000"/>
                </a:solidFill>
                <a:effectLst/>
                <a:uLnTx/>
                <a:uFillTx/>
                <a:latin typeface="Arial"/>
                <a:ea typeface="+mn-ea"/>
                <a:cs typeface="+mn-cs"/>
              </a:rPr>
              <a:t>Cells</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94" name="Text Placeholder 10">
            <a:extLst>
              <a:ext uri="{FF2B5EF4-FFF2-40B4-BE49-F238E27FC236}">
                <a16:creationId xmlns:a16="http://schemas.microsoft.com/office/drawing/2014/main" id="{3E3E1863-6E9F-6A19-A73A-2118D2D21E8A}"/>
              </a:ext>
            </a:extLst>
          </p:cNvPr>
          <p:cNvSpPr>
            <a:spLocks noGrp="1"/>
          </p:cNvSpPr>
          <p:nvPr>
            <p:custDataLst>
              <p:tags r:id="rId11"/>
            </p:custDataLst>
          </p:nvPr>
        </p:nvSpPr>
        <p:spPr bwMode="auto">
          <a:xfrm>
            <a:off x="4210050" y="1769924"/>
            <a:ext cx="6116638"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Geographical distribution of the global EV battery supply chain,** </a:t>
            </a:r>
            <a:r>
              <a:rPr kumimoji="0" lang="en-US" sz="1400" b="0" i="0" u="none" strike="noStrike" kern="1200" cap="none" spc="0" normalizeH="0" baseline="0" noProof="0">
                <a:ln>
                  <a:noFill/>
                </a:ln>
                <a:solidFill>
                  <a:srgbClr val="000000"/>
                </a:solidFill>
                <a:effectLst/>
                <a:uLnTx/>
                <a:uFillTx/>
                <a:latin typeface="Arial"/>
                <a:ea typeface="+mn-lt"/>
                <a:cs typeface="Arial"/>
              </a:rPr>
              <a:t>2022</a:t>
            </a:r>
            <a:endParaRPr kumimoji="0" lang="en-US" sz="1400" b="1" i="0" u="none" strike="noStrike" kern="1200" cap="none" spc="0" normalizeH="0" baseline="0" noProof="0">
              <a:ln>
                <a:noFill/>
              </a:ln>
              <a:solidFill>
                <a:srgbClr val="000000"/>
              </a:solidFill>
              <a:effectLst/>
              <a:uLnTx/>
              <a:uFillTx/>
              <a:latin typeface="Arial"/>
              <a:ea typeface="+mn-lt"/>
              <a:cs typeface="Arial"/>
            </a:endParaRPr>
          </a:p>
        </p:txBody>
      </p:sp>
      <p:cxnSp>
        <p:nvCxnSpPr>
          <p:cNvPr id="95" name="Straight Connector 94">
            <a:extLst>
              <a:ext uri="{FF2B5EF4-FFF2-40B4-BE49-F238E27FC236}">
                <a16:creationId xmlns:a16="http://schemas.microsoft.com/office/drawing/2014/main" id="{974DA7CF-96CC-6DC5-8857-EBBC8985BDFF}"/>
              </a:ext>
            </a:extLst>
          </p:cNvPr>
          <p:cNvCxnSpPr>
            <a:cxnSpLocks/>
          </p:cNvCxnSpPr>
          <p:nvPr/>
        </p:nvCxnSpPr>
        <p:spPr bwMode="gray">
          <a:xfrm>
            <a:off x="4210050" y="2049998"/>
            <a:ext cx="59922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10" name="Chart 9">
            <a:extLst>
              <a:ext uri="{FF2B5EF4-FFF2-40B4-BE49-F238E27FC236}">
                <a16:creationId xmlns:a16="http://schemas.microsoft.com/office/drawing/2014/main" id="{05831F8E-66ED-AC84-5D83-BA4D2DF79E44}"/>
              </a:ext>
            </a:extLst>
          </p:cNvPr>
          <p:cNvGraphicFramePr/>
          <p:nvPr>
            <p:custDataLst>
              <p:tags r:id="rId12"/>
            </p:custDataLst>
          </p:nvPr>
        </p:nvGraphicFramePr>
        <p:xfrm>
          <a:off x="4006850" y="2574925"/>
          <a:ext cx="2489200" cy="2378075"/>
        </p:xfrm>
        <a:graphic>
          <a:graphicData uri="http://schemas.openxmlformats.org/drawingml/2006/chart">
            <c:chart xmlns:c="http://schemas.openxmlformats.org/drawingml/2006/chart" xmlns:r="http://schemas.openxmlformats.org/officeDocument/2006/relationships" r:id="rId56"/>
          </a:graphicData>
        </a:graphic>
      </p:graphicFrame>
      <p:sp>
        <p:nvSpPr>
          <p:cNvPr id="96"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4775200" y="4830763"/>
            <a:ext cx="1222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2C084DF-7F8D-4037-BC49-47C2190F2787}" type="datetime'''''''''L''''''''''''''''''''''''''''''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12" name="Text Placeholder 10">
            <a:extLst>
              <a:ext uri="{FF2B5EF4-FFF2-40B4-BE49-F238E27FC236}">
                <a16:creationId xmlns:a16="http://schemas.microsoft.com/office/drawing/2014/main" id="{F3E6BAA6-1DDD-695B-37C5-B57FE6CB03BD}"/>
              </a:ext>
            </a:extLst>
          </p:cNvPr>
          <p:cNvSpPr>
            <a:spLocks noGrp="1"/>
          </p:cNvSpPr>
          <p:nvPr>
            <p:custDataLst>
              <p:tags r:id="rId14"/>
            </p:custDataLst>
          </p:nvPr>
        </p:nvSpPr>
        <p:spPr bwMode="auto">
          <a:xfrm>
            <a:off x="5213350" y="4830763"/>
            <a:ext cx="1460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185F64B-DB64-446C-9D4A-37A99D114AB5}" type="datetime'''''''N''''''''''''''''''''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15" name="Text Placeholder 10">
            <a:extLst>
              <a:ext uri="{FF2B5EF4-FFF2-40B4-BE49-F238E27FC236}">
                <a16:creationId xmlns:a16="http://schemas.microsoft.com/office/drawing/2014/main" id="{9D6F0738-C94D-4257-B750-F4E5927ECE2C}"/>
              </a:ext>
            </a:extLst>
          </p:cNvPr>
          <p:cNvSpPr>
            <a:spLocks noGrp="1"/>
          </p:cNvSpPr>
          <p:nvPr>
            <p:custDataLst>
              <p:tags r:id="rId15"/>
            </p:custDataLst>
          </p:nvPr>
        </p:nvSpPr>
        <p:spPr bwMode="auto">
          <a:xfrm>
            <a:off x="5641975" y="4830763"/>
            <a:ext cx="1920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7F55C7-5693-47BE-9A58-7B5B5F7A44E9}" type="datetime'''''''''''''''''''''''''''C''''''''o'''''">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18" name="Text Placeholder 10">
            <a:extLst>
              <a:ext uri="{FF2B5EF4-FFF2-40B4-BE49-F238E27FC236}">
                <a16:creationId xmlns:a16="http://schemas.microsoft.com/office/drawing/2014/main" id="{FBF30F4D-7002-199A-BC1A-25913CCB1724}"/>
              </a:ext>
            </a:extLst>
          </p:cNvPr>
          <p:cNvSpPr>
            <a:spLocks noGrp="1"/>
          </p:cNvSpPr>
          <p:nvPr>
            <p:custDataLst>
              <p:tags r:id="rId16"/>
            </p:custDataLst>
          </p:nvPr>
        </p:nvSpPr>
        <p:spPr bwMode="auto">
          <a:xfrm>
            <a:off x="6105525" y="4830763"/>
            <a:ext cx="1666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F4582CC-45FF-4A8B-B650-E196A39884BB}" type="datetime'''''G''''''''''''''''''''''''''r'''''''''''''''''''''''''">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Gr</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210" name="Rectangle 209">
            <a:extLst>
              <a:ext uri="{FF2B5EF4-FFF2-40B4-BE49-F238E27FC236}">
                <a16:creationId xmlns:a16="http://schemas.microsoft.com/office/drawing/2014/main" id="{F3EA1775-C4D6-B227-0233-DF9079172F21}"/>
              </a:ext>
            </a:extLst>
          </p:cNvPr>
          <p:cNvSpPr/>
          <p:nvPr>
            <p:custDataLst>
              <p:tags r:id="rId17"/>
            </p:custDataLst>
          </p:nvPr>
        </p:nvSpPr>
        <p:spPr bwMode="auto">
          <a:xfrm>
            <a:off x="6651625" y="2271713"/>
            <a:ext cx="142875" cy="106363"/>
          </a:xfrm>
          <a:prstGeom prst="rect">
            <a:avLst/>
          </a:prstGeom>
          <a:solidFill>
            <a:srgbClr val="80808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1" name="Rectangle 210">
            <a:extLst>
              <a:ext uri="{FF2B5EF4-FFF2-40B4-BE49-F238E27FC236}">
                <a16:creationId xmlns:a16="http://schemas.microsoft.com/office/drawing/2014/main" id="{7815BE8E-D772-F17B-2511-D8ABCCB8D6C4}"/>
              </a:ext>
            </a:extLst>
          </p:cNvPr>
          <p:cNvSpPr/>
          <p:nvPr>
            <p:custDataLst>
              <p:tags r:id="rId18"/>
            </p:custDataLst>
          </p:nvPr>
        </p:nvSpPr>
        <p:spPr bwMode="auto">
          <a:xfrm>
            <a:off x="6651625" y="2444750"/>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4768BE42-E89B-7CB0-7DFD-47191C2B06D2}"/>
              </a:ext>
            </a:extLst>
          </p:cNvPr>
          <p:cNvSpPr/>
          <p:nvPr>
            <p:custDataLst>
              <p:tags r:id="rId19"/>
            </p:custDataLst>
          </p:nvPr>
        </p:nvSpPr>
        <p:spPr bwMode="auto">
          <a:xfrm>
            <a:off x="7258050" y="2271713"/>
            <a:ext cx="142875" cy="106363"/>
          </a:xfrm>
          <a:prstGeom prst="rect">
            <a:avLst/>
          </a:prstGeom>
          <a:solidFill>
            <a:srgbClr val="6BCCF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3" name="Rectangle 212">
            <a:extLst>
              <a:ext uri="{FF2B5EF4-FFF2-40B4-BE49-F238E27FC236}">
                <a16:creationId xmlns:a16="http://schemas.microsoft.com/office/drawing/2014/main" id="{952202F0-CBEF-2C8C-C679-A8110225F40D}"/>
              </a:ext>
            </a:extLst>
          </p:cNvPr>
          <p:cNvSpPr/>
          <p:nvPr>
            <p:custDataLst>
              <p:tags r:id="rId20"/>
            </p:custDataLst>
          </p:nvPr>
        </p:nvSpPr>
        <p:spPr bwMode="auto">
          <a:xfrm>
            <a:off x="7258050" y="2444750"/>
            <a:ext cx="142875" cy="106363"/>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4" name="Rectangle 213">
            <a:extLst>
              <a:ext uri="{FF2B5EF4-FFF2-40B4-BE49-F238E27FC236}">
                <a16:creationId xmlns:a16="http://schemas.microsoft.com/office/drawing/2014/main" id="{C05A36AA-BA87-3E61-DBE8-FFE3955492A2}"/>
              </a:ext>
            </a:extLst>
          </p:cNvPr>
          <p:cNvSpPr/>
          <p:nvPr>
            <p:custDataLst>
              <p:tags r:id="rId21"/>
            </p:custDataLst>
          </p:nvPr>
        </p:nvSpPr>
        <p:spPr bwMode="auto">
          <a:xfrm>
            <a:off x="7997825" y="2271713"/>
            <a:ext cx="142875" cy="106363"/>
          </a:xfrm>
          <a:prstGeom prst="rect">
            <a:avLst/>
          </a:prstGeom>
          <a:solidFill>
            <a:srgbClr val="898817"/>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5" name="Rectangle 214">
            <a:extLst>
              <a:ext uri="{FF2B5EF4-FFF2-40B4-BE49-F238E27FC236}">
                <a16:creationId xmlns:a16="http://schemas.microsoft.com/office/drawing/2014/main" id="{5F461054-95CA-5104-D04F-7A96092264E6}"/>
              </a:ext>
            </a:extLst>
          </p:cNvPr>
          <p:cNvSpPr/>
          <p:nvPr>
            <p:custDataLst>
              <p:tags r:id="rId22"/>
            </p:custDataLst>
          </p:nvPr>
        </p:nvSpPr>
        <p:spPr bwMode="auto">
          <a:xfrm>
            <a:off x="7997825" y="2444750"/>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562F3E7B-ECFE-501A-129A-770B851421E3}"/>
              </a:ext>
            </a:extLst>
          </p:cNvPr>
          <p:cNvSpPr/>
          <p:nvPr>
            <p:custDataLst>
              <p:tags r:id="rId23"/>
            </p:custDataLst>
          </p:nvPr>
        </p:nvSpPr>
        <p:spPr bwMode="auto">
          <a:xfrm>
            <a:off x="8566150" y="2271713"/>
            <a:ext cx="142875" cy="106363"/>
          </a:xfrm>
          <a:prstGeom prst="rect">
            <a:avLst/>
          </a:prstGeom>
          <a:solidFill>
            <a:srgbClr val="00608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7" name="Rectangle 216">
            <a:extLst>
              <a:ext uri="{FF2B5EF4-FFF2-40B4-BE49-F238E27FC236}">
                <a16:creationId xmlns:a16="http://schemas.microsoft.com/office/drawing/2014/main" id="{3287B56D-2F5A-D767-4903-E9868AB6A9F0}"/>
              </a:ext>
            </a:extLst>
          </p:cNvPr>
          <p:cNvSpPr/>
          <p:nvPr>
            <p:custDataLst>
              <p:tags r:id="rId24"/>
            </p:custDataLst>
          </p:nvPr>
        </p:nvSpPr>
        <p:spPr bwMode="auto">
          <a:xfrm>
            <a:off x="8566150" y="2444750"/>
            <a:ext cx="142875" cy="106363"/>
          </a:xfrm>
          <a:prstGeom prst="rect">
            <a:avLst/>
          </a:prstGeom>
          <a:solidFill>
            <a:srgbClr val="F88C9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8" name="Rectangle 217">
            <a:extLst>
              <a:ext uri="{FF2B5EF4-FFF2-40B4-BE49-F238E27FC236}">
                <a16:creationId xmlns:a16="http://schemas.microsoft.com/office/drawing/2014/main" id="{4F2318C8-AE58-2C3F-D7C9-D82E92324623}"/>
              </a:ext>
            </a:extLst>
          </p:cNvPr>
          <p:cNvSpPr/>
          <p:nvPr>
            <p:custDataLst>
              <p:tags r:id="rId25"/>
            </p:custDataLst>
          </p:nvPr>
        </p:nvSpPr>
        <p:spPr bwMode="auto">
          <a:xfrm>
            <a:off x="9475788" y="2271713"/>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9" name="Rectangle 218">
            <a:extLst>
              <a:ext uri="{FF2B5EF4-FFF2-40B4-BE49-F238E27FC236}">
                <a16:creationId xmlns:a16="http://schemas.microsoft.com/office/drawing/2014/main" id="{5520068C-C20E-E67F-BA62-90B49B0B2A2D}"/>
              </a:ext>
            </a:extLst>
          </p:cNvPr>
          <p:cNvSpPr/>
          <p:nvPr>
            <p:custDataLst>
              <p:tags r:id="rId26"/>
            </p:custDataLst>
          </p:nvPr>
        </p:nvSpPr>
        <p:spPr bwMode="auto">
          <a:xfrm>
            <a:off x="9475788" y="2444750"/>
            <a:ext cx="142875" cy="106363"/>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8" name="Text Placeholder 10">
            <a:extLst>
              <a:ext uri="{FF2B5EF4-FFF2-40B4-BE49-F238E27FC236}">
                <a16:creationId xmlns:a16="http://schemas.microsoft.com/office/drawing/2014/main" id="{115DFB91-512B-3844-A114-92FBEDCA92F2}"/>
              </a:ext>
            </a:extLst>
          </p:cNvPr>
          <p:cNvSpPr>
            <a:spLocks noGrp="1"/>
          </p:cNvSpPr>
          <p:nvPr>
            <p:custDataLst>
              <p:tags r:id="rId27"/>
            </p:custDataLst>
          </p:nvPr>
        </p:nvSpPr>
        <p:spPr bwMode="auto">
          <a:xfrm>
            <a:off x="6845300" y="2266950"/>
            <a:ext cx="2555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2703B87-3C0E-4B29-AC99-727980A5336A}" type="datetime'''''''O''th''''''''''''''''''''''''''''''''''''''e''''''r'''">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61" name="Text Placeholder 10">
            <a:extLst>
              <a:ext uri="{FF2B5EF4-FFF2-40B4-BE49-F238E27FC236}">
                <a16:creationId xmlns:a16="http://schemas.microsoft.com/office/drawing/2014/main" id="{7DFE3E1C-D432-1670-100C-F7764318D704}"/>
              </a:ext>
            </a:extLst>
          </p:cNvPr>
          <p:cNvSpPr>
            <a:spLocks noGrp="1"/>
          </p:cNvSpPr>
          <p:nvPr>
            <p:custDataLst>
              <p:tags r:id="rId28"/>
            </p:custDataLst>
          </p:nvPr>
        </p:nvSpPr>
        <p:spPr bwMode="auto">
          <a:xfrm>
            <a:off x="6845300" y="2439988"/>
            <a:ext cx="311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F6E851-FAA9-4F4F-8DEC-102E78DDDCB7}" type="datetime'R''''''''''u''''''''''''''s''s''''''''''''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Russia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62" name="Text Placeholder 10">
            <a:extLst>
              <a:ext uri="{FF2B5EF4-FFF2-40B4-BE49-F238E27FC236}">
                <a16:creationId xmlns:a16="http://schemas.microsoft.com/office/drawing/2014/main" id="{B255FD74-6D58-2383-AB39-7BD5A70BF618}"/>
              </a:ext>
            </a:extLst>
          </p:cNvPr>
          <p:cNvSpPr>
            <a:spLocks noGrp="1"/>
          </p:cNvSpPr>
          <p:nvPr>
            <p:custDataLst>
              <p:tags r:id="rId29"/>
            </p:custDataLst>
          </p:nvPr>
        </p:nvSpPr>
        <p:spPr bwMode="auto">
          <a:xfrm>
            <a:off x="7451725" y="2266950"/>
            <a:ext cx="444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253E76E-49E2-4041-8A69-EBD48F249D64}" type="datetime'I''''ndo''''''''''''n''''''''''e''''s''''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Indonesia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63" name="Text Placeholder 10">
            <a:extLst>
              <a:ext uri="{FF2B5EF4-FFF2-40B4-BE49-F238E27FC236}">
                <a16:creationId xmlns:a16="http://schemas.microsoft.com/office/drawing/2014/main" id="{F0261E01-7D7A-192F-E2EB-A8E0BA40ADC4}"/>
              </a:ext>
            </a:extLst>
          </p:cNvPr>
          <p:cNvSpPr>
            <a:spLocks noGrp="1"/>
          </p:cNvSpPr>
          <p:nvPr>
            <p:custDataLst>
              <p:tags r:id="rId30"/>
            </p:custDataLst>
          </p:nvPr>
        </p:nvSpPr>
        <p:spPr bwMode="auto">
          <a:xfrm>
            <a:off x="7451725" y="2439988"/>
            <a:ext cx="396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5D75D49-2072-474F-9297-627BE8F66962}" type="datetime'''A''''''''ustr''''a''''l''''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Australia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75" name="Text Placeholder 10">
            <a:extLst>
              <a:ext uri="{FF2B5EF4-FFF2-40B4-BE49-F238E27FC236}">
                <a16:creationId xmlns:a16="http://schemas.microsoft.com/office/drawing/2014/main" id="{4C2B7D3F-A8FB-8B12-90D9-9C32718F94B6}"/>
              </a:ext>
            </a:extLst>
          </p:cNvPr>
          <p:cNvSpPr>
            <a:spLocks noGrp="1"/>
          </p:cNvSpPr>
          <p:nvPr>
            <p:custDataLst>
              <p:tags r:id="rId31"/>
            </p:custDataLst>
          </p:nvPr>
        </p:nvSpPr>
        <p:spPr bwMode="auto">
          <a:xfrm>
            <a:off x="8191500" y="2266950"/>
            <a:ext cx="2190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A39A209-6A00-4E94-81F8-49E21A7EF967}" type="datetime'D''''''''''''''''''''''''''R''C'''''''''''''''''''''''''''''''">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DRC</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76" name="Text Placeholder 10">
            <a:extLst>
              <a:ext uri="{FF2B5EF4-FFF2-40B4-BE49-F238E27FC236}">
                <a16:creationId xmlns:a16="http://schemas.microsoft.com/office/drawing/2014/main" id="{A4227C8D-2AA7-9EA7-8251-BD2939EE59FC}"/>
              </a:ext>
            </a:extLst>
          </p:cNvPr>
          <p:cNvSpPr>
            <a:spLocks noGrp="1"/>
          </p:cNvSpPr>
          <p:nvPr>
            <p:custDataLst>
              <p:tags r:id="rId32"/>
            </p:custDataLst>
          </p:nvPr>
        </p:nvSpPr>
        <p:spPr bwMode="auto">
          <a:xfrm>
            <a:off x="8191500" y="2439988"/>
            <a:ext cx="2730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B4606B7-8F69-43B7-B5F3-F169F8615FE8}" type="datetime'''''''''''K''''o''''''r''e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Korea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77" name="Text Placeholder 10">
            <a:extLst>
              <a:ext uri="{FF2B5EF4-FFF2-40B4-BE49-F238E27FC236}">
                <a16:creationId xmlns:a16="http://schemas.microsoft.com/office/drawing/2014/main" id="{4ECB3403-FFE3-E80F-BA4E-DCD5734DE9C5}"/>
              </a:ext>
            </a:extLst>
          </p:cNvPr>
          <p:cNvSpPr>
            <a:spLocks noGrp="1"/>
          </p:cNvSpPr>
          <p:nvPr>
            <p:custDataLst>
              <p:tags r:id="rId33"/>
            </p:custDataLst>
          </p:nvPr>
        </p:nvSpPr>
        <p:spPr bwMode="auto">
          <a:xfrm>
            <a:off x="8759825" y="2266950"/>
            <a:ext cx="279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A209EAE-601C-4756-8A33-6965EA4F7541}" type="datetime'''J''''''''''a''''''p''''''''''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78" name="Text Placeholder 10">
            <a:extLst>
              <a:ext uri="{FF2B5EF4-FFF2-40B4-BE49-F238E27FC236}">
                <a16:creationId xmlns:a16="http://schemas.microsoft.com/office/drawing/2014/main" id="{2E0B1017-C3EB-D88A-1A6E-2A7F5F7A09D7}"/>
              </a:ext>
            </a:extLst>
          </p:cNvPr>
          <p:cNvSpPr>
            <a:spLocks noGrp="1"/>
          </p:cNvSpPr>
          <p:nvPr>
            <p:custDataLst>
              <p:tags r:id="rId34"/>
            </p:custDataLst>
          </p:nvPr>
        </p:nvSpPr>
        <p:spPr bwMode="auto">
          <a:xfrm>
            <a:off x="8759825" y="2439988"/>
            <a:ext cx="6143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F9B61B4-4906-4433-A191-75EF6633F577}" type="datetime'''''''''U''''n''''''''''''i''te''''d'''' ''Stat''e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79" name="Text Placeholder 10">
            <a:extLst>
              <a:ext uri="{FF2B5EF4-FFF2-40B4-BE49-F238E27FC236}">
                <a16:creationId xmlns:a16="http://schemas.microsoft.com/office/drawing/2014/main" id="{4D1959B4-EE8E-FFF7-6484-872CF6F683B5}"/>
              </a:ext>
            </a:extLst>
          </p:cNvPr>
          <p:cNvSpPr>
            <a:spLocks noGrp="1"/>
          </p:cNvSpPr>
          <p:nvPr>
            <p:custDataLst>
              <p:tags r:id="rId35"/>
            </p:custDataLst>
          </p:nvPr>
        </p:nvSpPr>
        <p:spPr bwMode="auto">
          <a:xfrm>
            <a:off x="9669463" y="2266950"/>
            <a:ext cx="3302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1F3E698-2730-4A37-8AFE-E950C0BBF38F}" type="datetime'''''''''E''''''u''''''''''''''''''''''r''''''''op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89" name="Text Placeholder 10">
            <a:extLst>
              <a:ext uri="{FF2B5EF4-FFF2-40B4-BE49-F238E27FC236}">
                <a16:creationId xmlns:a16="http://schemas.microsoft.com/office/drawing/2014/main" id="{42271ADE-1274-D26B-BA22-CBFCECBFD741}"/>
              </a:ext>
            </a:extLst>
          </p:cNvPr>
          <p:cNvSpPr>
            <a:spLocks noGrp="1"/>
          </p:cNvSpPr>
          <p:nvPr>
            <p:custDataLst>
              <p:tags r:id="rId36"/>
            </p:custDataLst>
          </p:nvPr>
        </p:nvSpPr>
        <p:spPr bwMode="auto">
          <a:xfrm>
            <a:off x="9669463" y="2439988"/>
            <a:ext cx="2667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F027185-8CA5-4272-AC84-C3E194F1082E}" type="datetime'''''Ch''''''''''''i''''''n''''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1" name="Chart 10">
            <a:extLst>
              <a:ext uri="{FF2B5EF4-FFF2-40B4-BE49-F238E27FC236}">
                <a16:creationId xmlns:a16="http://schemas.microsoft.com/office/drawing/2014/main" id="{8CD9B6F9-2927-91FC-EA1B-F7DC45CD04E3}"/>
              </a:ext>
            </a:extLst>
          </p:cNvPr>
          <p:cNvGraphicFramePr/>
          <p:nvPr>
            <p:custDataLst>
              <p:tags r:id="rId37"/>
            </p:custDataLst>
          </p:nvPr>
        </p:nvGraphicFramePr>
        <p:xfrm>
          <a:off x="6470650" y="2660650"/>
          <a:ext cx="1968500" cy="2206625"/>
        </p:xfrm>
        <a:graphic>
          <a:graphicData uri="http://schemas.openxmlformats.org/drawingml/2006/chart">
            <c:chart xmlns:c="http://schemas.openxmlformats.org/drawingml/2006/chart" xmlns:r="http://schemas.openxmlformats.org/officeDocument/2006/relationships" r:id="rId57"/>
          </a:graphicData>
        </a:graphic>
      </p:graphicFrame>
      <p:sp>
        <p:nvSpPr>
          <p:cNvPr id="315" name="Text Placeholder 10">
            <a:extLst>
              <a:ext uri="{FF2B5EF4-FFF2-40B4-BE49-F238E27FC236}">
                <a16:creationId xmlns:a16="http://schemas.microsoft.com/office/drawing/2014/main" id="{CF2A75E9-04FB-BB72-052F-BB28937875F0}"/>
              </a:ext>
            </a:extLst>
          </p:cNvPr>
          <p:cNvSpPr>
            <a:spLocks noGrp="1"/>
          </p:cNvSpPr>
          <p:nvPr>
            <p:custDataLst>
              <p:tags r:id="rId38"/>
            </p:custDataLst>
          </p:nvPr>
        </p:nvSpPr>
        <p:spPr bwMode="auto">
          <a:xfrm>
            <a:off x="6718300" y="4830763"/>
            <a:ext cx="1222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E157C70-CB44-48E7-95FE-0C69026A22F6}" type="datetime'''''''''''''''''''L''''''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316" name="Text Placeholder 10">
            <a:extLst>
              <a:ext uri="{FF2B5EF4-FFF2-40B4-BE49-F238E27FC236}">
                <a16:creationId xmlns:a16="http://schemas.microsoft.com/office/drawing/2014/main" id="{B6BEAE03-1B5A-D57F-26D1-7DA9AF107ABE}"/>
              </a:ext>
            </a:extLst>
          </p:cNvPr>
          <p:cNvSpPr>
            <a:spLocks noGrp="1"/>
          </p:cNvSpPr>
          <p:nvPr>
            <p:custDataLst>
              <p:tags r:id="rId39"/>
            </p:custDataLst>
          </p:nvPr>
        </p:nvSpPr>
        <p:spPr bwMode="auto">
          <a:xfrm>
            <a:off x="7156450" y="4830763"/>
            <a:ext cx="1460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D386FD5-946C-4DA7-B1E0-E27C52AA641C}" type="datetime'''''''''''''''''''''''''''''''''''''''''''''''Ni'''''''''''">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Ni</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317" name="Text Placeholder 10">
            <a:extLst>
              <a:ext uri="{FF2B5EF4-FFF2-40B4-BE49-F238E27FC236}">
                <a16:creationId xmlns:a16="http://schemas.microsoft.com/office/drawing/2014/main" id="{DEE3F3C0-3262-8522-8E1F-8DD3C6117135}"/>
              </a:ext>
            </a:extLst>
          </p:cNvPr>
          <p:cNvSpPr>
            <a:spLocks noGrp="1"/>
          </p:cNvSpPr>
          <p:nvPr>
            <p:custDataLst>
              <p:tags r:id="rId40"/>
            </p:custDataLst>
          </p:nvPr>
        </p:nvSpPr>
        <p:spPr bwMode="auto">
          <a:xfrm>
            <a:off x="7585075" y="4830763"/>
            <a:ext cx="1920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812BED7-72AD-4D31-8BAE-A91A94B5C26A}" type="datetime'''''''''''''''''''''''''''''''C''''''''o'''''''">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318" name="Text Placeholder 10">
            <a:extLst>
              <a:ext uri="{FF2B5EF4-FFF2-40B4-BE49-F238E27FC236}">
                <a16:creationId xmlns:a16="http://schemas.microsoft.com/office/drawing/2014/main" id="{67D9D757-7F5B-813D-0C2A-FB8714FC8598}"/>
              </a:ext>
            </a:extLst>
          </p:cNvPr>
          <p:cNvSpPr>
            <a:spLocks noGrp="1"/>
          </p:cNvSpPr>
          <p:nvPr>
            <p:custDataLst>
              <p:tags r:id="rId41"/>
            </p:custDataLst>
          </p:nvPr>
        </p:nvSpPr>
        <p:spPr bwMode="auto">
          <a:xfrm>
            <a:off x="8048625" y="4830763"/>
            <a:ext cx="1666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49B7087-AF07-4078-B367-06C2C866FED6}" type="datetime'''''''''''G''''''''''''''''''''''''''''''''''''r'''''''">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Gr</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2" name="Chart 11">
            <a:extLst>
              <a:ext uri="{FF2B5EF4-FFF2-40B4-BE49-F238E27FC236}">
                <a16:creationId xmlns:a16="http://schemas.microsoft.com/office/drawing/2014/main" id="{CC84E233-188E-8CCB-A8AB-C317CAB96F00}"/>
              </a:ext>
            </a:extLst>
          </p:cNvPr>
          <p:cNvGraphicFramePr/>
          <p:nvPr>
            <p:custDataLst>
              <p:tags r:id="rId42"/>
            </p:custDataLst>
          </p:nvPr>
        </p:nvGraphicFramePr>
        <p:xfrm>
          <a:off x="8412163" y="2660650"/>
          <a:ext cx="1120775" cy="2206625"/>
        </p:xfrm>
        <a:graphic>
          <a:graphicData uri="http://schemas.openxmlformats.org/drawingml/2006/chart">
            <c:chart xmlns:c="http://schemas.openxmlformats.org/drawingml/2006/chart" xmlns:r="http://schemas.openxmlformats.org/officeDocument/2006/relationships" r:id="rId58"/>
          </a:graphicData>
        </a:graphic>
      </p:graphicFrame>
      <p:sp>
        <p:nvSpPr>
          <p:cNvPr id="430" name="Text Placeholder 10">
            <a:extLst>
              <a:ext uri="{FF2B5EF4-FFF2-40B4-BE49-F238E27FC236}">
                <a16:creationId xmlns:a16="http://schemas.microsoft.com/office/drawing/2014/main" id="{A01419F0-1A14-DBEE-7C3C-B7E08B26E434}"/>
              </a:ext>
            </a:extLst>
          </p:cNvPr>
          <p:cNvSpPr>
            <a:spLocks noGrp="1"/>
          </p:cNvSpPr>
          <p:nvPr>
            <p:custDataLst>
              <p:tags r:id="rId43"/>
            </p:custDataLst>
          </p:nvPr>
        </p:nvSpPr>
        <p:spPr bwMode="auto">
          <a:xfrm>
            <a:off x="8462963" y="4830763"/>
            <a:ext cx="5413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EF0D058-E674-4865-A643-2F1586DB943F}" type="datetime'C''''''''''at''''''''''''''''''ho''''de'">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Cathode</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431" name="Text Placeholder 10">
            <a:extLst>
              <a:ext uri="{FF2B5EF4-FFF2-40B4-BE49-F238E27FC236}">
                <a16:creationId xmlns:a16="http://schemas.microsoft.com/office/drawing/2014/main" id="{DC2A3277-4C93-9459-2923-90A9EBACDB55}"/>
              </a:ext>
            </a:extLst>
          </p:cNvPr>
          <p:cNvSpPr>
            <a:spLocks noGrp="1"/>
          </p:cNvSpPr>
          <p:nvPr>
            <p:custDataLst>
              <p:tags r:id="rId44"/>
            </p:custDataLst>
          </p:nvPr>
        </p:nvSpPr>
        <p:spPr bwMode="auto">
          <a:xfrm>
            <a:off x="9040813" y="4830763"/>
            <a:ext cx="4175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5B7920C-7287-439C-A663-E537C5463778}" type="datetime'''''''''''''''''''A''''''''''''''''''n''''o''''''d''''e'''">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Anode</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3" name="Chart 12">
            <a:extLst>
              <a:ext uri="{FF2B5EF4-FFF2-40B4-BE49-F238E27FC236}">
                <a16:creationId xmlns:a16="http://schemas.microsoft.com/office/drawing/2014/main" id="{2A9548E9-8B29-DA18-CB76-5EFDBE79BA1D}"/>
              </a:ext>
            </a:extLst>
          </p:cNvPr>
          <p:cNvGraphicFramePr/>
          <p:nvPr>
            <p:custDataLst>
              <p:tags r:id="rId45"/>
            </p:custDataLst>
          </p:nvPr>
        </p:nvGraphicFramePr>
        <p:xfrm>
          <a:off x="9507538" y="2660650"/>
          <a:ext cx="615950" cy="2206625"/>
        </p:xfrm>
        <a:graphic>
          <a:graphicData uri="http://schemas.openxmlformats.org/drawingml/2006/chart">
            <c:chart xmlns:c="http://schemas.openxmlformats.org/drawingml/2006/chart" xmlns:r="http://schemas.openxmlformats.org/officeDocument/2006/relationships" r:id="rId59"/>
          </a:graphicData>
        </a:graphic>
      </p:graphicFrame>
      <p:sp>
        <p:nvSpPr>
          <p:cNvPr id="513" name="Text Placeholder 10">
            <a:extLst>
              <a:ext uri="{FF2B5EF4-FFF2-40B4-BE49-F238E27FC236}">
                <a16:creationId xmlns:a16="http://schemas.microsoft.com/office/drawing/2014/main" id="{AF7374FF-13A3-3B23-49C1-4A972F099EEF}"/>
              </a:ext>
            </a:extLst>
          </p:cNvPr>
          <p:cNvSpPr>
            <a:spLocks noGrp="1"/>
          </p:cNvSpPr>
          <p:nvPr>
            <p:custDataLst>
              <p:tags r:id="rId46"/>
            </p:custDataLst>
          </p:nvPr>
        </p:nvSpPr>
        <p:spPr bwMode="auto">
          <a:xfrm>
            <a:off x="9653588" y="4830763"/>
            <a:ext cx="3254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B83F0D5-3B62-4C5F-82B6-FCFC3EC8AB35}" type="datetime'''''''''''''''''''''''''''''''''''C''''ell''''s'''''''''">
              <a:rPr kumimoji="0" lang="en-US" altLang="en-US" sz="11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Cells</a:t>
            </a:fld>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713" name="TextBox 712">
            <a:extLst>
              <a:ext uri="{FF2B5EF4-FFF2-40B4-BE49-F238E27FC236}">
                <a16:creationId xmlns:a16="http://schemas.microsoft.com/office/drawing/2014/main" id="{C58B0745-7865-B91B-8FF8-2CA05ACA6869}"/>
              </a:ext>
            </a:extLst>
          </p:cNvPr>
          <p:cNvSpPr txBox="1"/>
          <p:nvPr/>
        </p:nvSpPr>
        <p:spPr bwMode="gray">
          <a:xfrm>
            <a:off x="5160963" y="5021492"/>
            <a:ext cx="571500" cy="257387"/>
          </a:xfrm>
          <a:prstGeom prst="rect">
            <a:avLst/>
          </a:prstGeom>
          <a:noFill/>
        </p:spPr>
        <p:txBody>
          <a:bodyPr wrap="non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Mining</a:t>
            </a:r>
          </a:p>
        </p:txBody>
      </p:sp>
      <p:sp>
        <p:nvSpPr>
          <p:cNvPr id="714" name="TextBox 713">
            <a:extLst>
              <a:ext uri="{FF2B5EF4-FFF2-40B4-BE49-F238E27FC236}">
                <a16:creationId xmlns:a16="http://schemas.microsoft.com/office/drawing/2014/main" id="{FF3AA4CB-88AD-C010-34FB-0AD8AB22D6CC}"/>
              </a:ext>
            </a:extLst>
          </p:cNvPr>
          <p:cNvSpPr txBox="1"/>
          <p:nvPr/>
        </p:nvSpPr>
        <p:spPr bwMode="gray">
          <a:xfrm>
            <a:off x="7051675" y="5021492"/>
            <a:ext cx="690563" cy="257369"/>
          </a:xfrm>
          <a:prstGeom prst="rect">
            <a:avLst/>
          </a:prstGeom>
          <a:noFill/>
        </p:spPr>
        <p:txBody>
          <a:bodyPr wrap="non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Refining</a:t>
            </a:r>
          </a:p>
        </p:txBody>
      </p:sp>
      <p:sp>
        <p:nvSpPr>
          <p:cNvPr id="715" name="TextBox 714">
            <a:extLst>
              <a:ext uri="{FF2B5EF4-FFF2-40B4-BE49-F238E27FC236}">
                <a16:creationId xmlns:a16="http://schemas.microsoft.com/office/drawing/2014/main" id="{725729F0-A73A-1DAB-6A9D-0FF6FAAA16F7}"/>
              </a:ext>
            </a:extLst>
          </p:cNvPr>
          <p:cNvSpPr txBox="1"/>
          <p:nvPr/>
        </p:nvSpPr>
        <p:spPr bwMode="gray">
          <a:xfrm>
            <a:off x="8443913" y="5021492"/>
            <a:ext cx="1006475" cy="442035"/>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Active materials</a:t>
            </a:r>
          </a:p>
        </p:txBody>
      </p:sp>
      <p:sp>
        <p:nvSpPr>
          <p:cNvPr id="716" name="TextBox 715">
            <a:extLst>
              <a:ext uri="{FF2B5EF4-FFF2-40B4-BE49-F238E27FC236}">
                <a16:creationId xmlns:a16="http://schemas.microsoft.com/office/drawing/2014/main" id="{F5368468-FB50-2418-EF94-8C0DA81C9ABD}"/>
              </a:ext>
            </a:extLst>
          </p:cNvPr>
          <p:cNvSpPr txBox="1"/>
          <p:nvPr/>
        </p:nvSpPr>
        <p:spPr bwMode="gray">
          <a:xfrm>
            <a:off x="9378950" y="5021492"/>
            <a:ext cx="947738" cy="442035"/>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Cell production</a:t>
            </a:r>
          </a:p>
        </p:txBody>
      </p:sp>
      <p:sp>
        <p:nvSpPr>
          <p:cNvPr id="717" name="btfpNotesBox962619">
            <a:extLst>
              <a:ext uri="{FF2B5EF4-FFF2-40B4-BE49-F238E27FC236}">
                <a16:creationId xmlns:a16="http://schemas.microsoft.com/office/drawing/2014/main" id="{B677362D-625B-9270-2D2D-5837E725FFA2}"/>
              </a:ext>
            </a:extLst>
          </p:cNvPr>
          <p:cNvSpPr txBox="1"/>
          <p:nvPr>
            <p:custDataLst>
              <p:tags r:id="rId47"/>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altLang="ko-KR" sz="800" b="0" i="0" u="none" strike="noStrike" kern="1200" cap="none" spc="0" normalizeH="0" baseline="0" noProof="0" dirty="0">
                <a:ln>
                  <a:noFill/>
                </a:ln>
                <a:solidFill>
                  <a:srgbClr val="000000"/>
                </a:solidFill>
                <a:effectLst/>
                <a:uLnTx/>
                <a:uFillTx/>
                <a:latin typeface="Arial"/>
                <a:hlinkClick r:id="rId60">
                  <a:extLst>
                    <a:ext uri="{A12FA001-AC4F-418D-AE19-62706E023703}">
                      <ahyp:hlinkClr xmlns:ahyp="http://schemas.microsoft.com/office/drawing/2018/hyperlinkcolor" val="tx"/>
                    </a:ext>
                  </a:extLst>
                </a:hlinkClick>
              </a:rPr>
              <a:t>IEA</a:t>
            </a:r>
            <a:r>
              <a:rPr lang="en-US" altLang="ko-KR" sz="800" dirty="0">
                <a:solidFill>
                  <a:srgbClr val="000000"/>
                </a:solidFill>
                <a:latin typeface="Arial"/>
                <a:hlinkClick r:id="rId60"/>
              </a:rPr>
              <a:t>, Global Supply Chains of EV </a:t>
            </a:r>
            <a:r>
              <a:rPr lang="en-US" altLang="ko-KR" sz="800" dirty="0">
                <a:solidFill>
                  <a:srgbClr val="000000"/>
                </a:solidFill>
                <a:latin typeface="Arial"/>
                <a:hlinkClick r:id="rId60">
                  <a:extLst>
                    <a:ext uri="{A12FA001-AC4F-418D-AE19-62706E023703}">
                      <ahyp:hlinkClr xmlns:ahyp="http://schemas.microsoft.com/office/drawing/2018/hyperlinkcolor" val="tx"/>
                    </a:ext>
                  </a:extLst>
                </a:hlinkClick>
              </a:rPr>
              <a:t>Batteries</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lang="en-US" altLang="ko-KR" sz="800" dirty="0">
                <a:solidFill>
                  <a:srgbClr val="000000"/>
                </a:solidFill>
                <a:latin typeface="Arial"/>
              </a:rPr>
              <a:t>(2022);</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61"/>
              </a:rPr>
              <a:t>U.S. Geological Survey</a:t>
            </a:r>
            <a:r>
              <a:rPr lang="en-US" altLang="ko-KR" sz="800" dirty="0">
                <a:solidFill>
                  <a:srgbClr val="000000"/>
                </a:solidFill>
                <a:latin typeface="Arial"/>
              </a:rPr>
              <a:t> (2022);</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62"/>
              </a:rPr>
              <a:t>Benchmark Mineral Intelligence</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63"/>
              </a:rPr>
              <a:t>BloombergNEF</a:t>
            </a:r>
            <a:r>
              <a:rPr kumimoji="0" lang="en-US" altLang="ko-KR" sz="80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64"/>
              </a:rPr>
              <a:t>S&amp;P Global</a:t>
            </a:r>
            <a:r>
              <a:rPr lang="en-US" altLang="ko-KR" sz="800" dirty="0">
                <a:solidFill>
                  <a:srgbClr val="000000"/>
                </a:solidFill>
                <a:latin typeface="Arial"/>
              </a:rPr>
              <a:t>.</a:t>
            </a:r>
            <a:endParaRPr lang="en-US" altLang="ko-KR"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hlinkClick r:id="rId6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67"/>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731" name="btfpNotesBox962619">
            <a:extLst>
              <a:ext uri="{FF2B5EF4-FFF2-40B4-BE49-F238E27FC236}">
                <a16:creationId xmlns:a16="http://schemas.microsoft.com/office/drawing/2014/main" id="{098E1D5B-5BE8-7D35-66FA-4B4B0CF16054}"/>
              </a:ext>
            </a:extLst>
          </p:cNvPr>
          <p:cNvSpPr txBox="1"/>
          <p:nvPr>
            <p:custDataLst>
              <p:tags r:id="rId48"/>
            </p:custDataLst>
          </p:nvPr>
        </p:nvSpPr>
        <p:spPr bwMode="gray">
          <a:xfrm>
            <a:off x="4210050" y="5461835"/>
            <a:ext cx="6062573" cy="369332"/>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**Geographical breakdown refers to the location of the production. Mining is based on production data. Material processing is based on refining production capacity data. Active material production is based on cathode and anode material production capacity data. Battery cell production is based on battery cell production capacity data. </a:t>
            </a:r>
          </a:p>
        </p:txBody>
      </p:sp>
      <p:sp>
        <p:nvSpPr>
          <p:cNvPr id="732" name="btfpNotesBox962619">
            <a:extLst>
              <a:ext uri="{FF2B5EF4-FFF2-40B4-BE49-F238E27FC236}">
                <a16:creationId xmlns:a16="http://schemas.microsoft.com/office/drawing/2014/main" id="{9B90028E-53D8-0897-EAE9-C7F6C5CE9EAE}"/>
              </a:ext>
            </a:extLst>
          </p:cNvPr>
          <p:cNvSpPr txBox="1"/>
          <p:nvPr>
            <p:custDataLst>
              <p:tags r:id="rId49"/>
            </p:custDataLst>
          </p:nvPr>
        </p:nvSpPr>
        <p:spPr bwMode="gray">
          <a:xfrm>
            <a:off x="463550" y="5461835"/>
            <a:ext cx="3519295" cy="246221"/>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M</a:t>
            </a:r>
            <a:r>
              <a:rPr kumimoji="0" lang="en-US" altLang="ko-KR" sz="800" b="0" i="0" u="none" strike="noStrike" kern="1200" cap="none" spc="0" normalizeH="0" baseline="0" noProof="0">
                <a:ln>
                  <a:noFill/>
                </a:ln>
                <a:solidFill>
                  <a:srgbClr val="000000"/>
                </a:solidFill>
                <a:effectLst/>
                <a:uLnTx/>
                <a:uFillTx/>
                <a:latin typeface="Arial"/>
                <a:ea typeface="+mn-ea"/>
                <a:cs typeface="+mn-cs"/>
              </a:rPr>
              <a:t>ining by production capacity; </a:t>
            </a:r>
            <a:r>
              <a:rPr lang="en-US" altLang="ko-KR" sz="800">
                <a:solidFill>
                  <a:srgbClr val="000000"/>
                </a:solidFill>
                <a:latin typeface="Arial"/>
              </a:rPr>
              <a:t>c</a:t>
            </a:r>
            <a:r>
              <a:rPr kumimoji="0" lang="en-US" sz="800" b="0" i="0" u="none" strike="noStrike" kern="1200" cap="none" spc="0" normalizeH="0" baseline="0" noProof="0" err="1">
                <a:ln>
                  <a:noFill/>
                </a:ln>
                <a:solidFill>
                  <a:srgbClr val="000000"/>
                </a:solidFill>
                <a:effectLst/>
                <a:uLnTx/>
                <a:uFillTx/>
                <a:latin typeface="Arial"/>
                <a:ea typeface="+mn-ea"/>
                <a:cs typeface="+mn-cs"/>
              </a:rPr>
              <a:t>athode</a:t>
            </a:r>
            <a:r>
              <a:rPr kumimoji="0" lang="en-US" sz="800" b="0" i="0" u="none" strike="noStrike" kern="1200" cap="none" spc="0" normalizeH="0" baseline="0" noProof="0">
                <a:ln>
                  <a:noFill/>
                </a:ln>
                <a:solidFill>
                  <a:srgbClr val="000000"/>
                </a:solidFill>
                <a:effectLst/>
                <a:uLnTx/>
                <a:uFillTx/>
                <a:latin typeface="Arial"/>
                <a:ea typeface="+mn-ea"/>
                <a:cs typeface="+mn-cs"/>
              </a:rPr>
              <a:t> and anode by production capacity; </a:t>
            </a:r>
            <a:r>
              <a:rPr lang="en-US" sz="800">
                <a:solidFill>
                  <a:srgbClr val="000000"/>
                </a:solidFill>
                <a:latin typeface="Arial"/>
              </a:rPr>
              <a:t>c</a:t>
            </a:r>
            <a:r>
              <a:rPr kumimoji="0" lang="en-US" altLang="ko-KR" sz="800" b="0" i="0" u="none" strike="noStrike" kern="1200" cap="none" spc="0" normalizeH="0" baseline="0" noProof="0">
                <a:ln>
                  <a:noFill/>
                </a:ln>
                <a:solidFill>
                  <a:srgbClr val="000000"/>
                </a:solidFill>
                <a:effectLst/>
                <a:uLnTx/>
                <a:uFillTx/>
                <a:latin typeface="Arial"/>
                <a:ea typeface="+mn-ea"/>
                <a:cs typeface="+mn-cs"/>
              </a:rPr>
              <a:t>ell production by MWh produced</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733" name="TextBox 732">
            <a:extLst>
              <a:ext uri="{FF2B5EF4-FFF2-40B4-BE49-F238E27FC236}">
                <a16:creationId xmlns:a16="http://schemas.microsoft.com/office/drawing/2014/main" id="{B6EC70A0-9CB9-F77C-77F4-9CB3CA9DB80E}"/>
              </a:ext>
            </a:extLst>
          </p:cNvPr>
          <p:cNvSpPr txBox="1"/>
          <p:nvPr/>
        </p:nvSpPr>
        <p:spPr bwMode="gray">
          <a:xfrm>
            <a:off x="1157495" y="5021492"/>
            <a:ext cx="571238" cy="257387"/>
          </a:xfrm>
          <a:prstGeom prst="rect">
            <a:avLst/>
          </a:prstGeom>
          <a:noFill/>
        </p:spPr>
        <p:txBody>
          <a:bodyPr wrap="non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Mining</a:t>
            </a:r>
          </a:p>
        </p:txBody>
      </p:sp>
      <p:sp>
        <p:nvSpPr>
          <p:cNvPr id="736" name="TextBox 735">
            <a:extLst>
              <a:ext uri="{FF2B5EF4-FFF2-40B4-BE49-F238E27FC236}">
                <a16:creationId xmlns:a16="http://schemas.microsoft.com/office/drawing/2014/main" id="{5932C1E9-5AAC-F2CC-C71A-0603B0BE25BA}"/>
              </a:ext>
            </a:extLst>
          </p:cNvPr>
          <p:cNvSpPr txBox="1"/>
          <p:nvPr/>
        </p:nvSpPr>
        <p:spPr bwMode="gray">
          <a:xfrm>
            <a:off x="3229432" y="5021492"/>
            <a:ext cx="947777" cy="442035"/>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Cell production</a:t>
            </a:r>
          </a:p>
        </p:txBody>
      </p:sp>
      <p:sp>
        <p:nvSpPr>
          <p:cNvPr id="737" name="TextBox 736">
            <a:extLst>
              <a:ext uri="{FF2B5EF4-FFF2-40B4-BE49-F238E27FC236}">
                <a16:creationId xmlns:a16="http://schemas.microsoft.com/office/drawing/2014/main" id="{B8446AD6-554C-8BEF-C2DB-F89B59EC3B76}"/>
              </a:ext>
            </a:extLst>
          </p:cNvPr>
          <p:cNvSpPr txBox="1"/>
          <p:nvPr/>
        </p:nvSpPr>
        <p:spPr bwMode="gray">
          <a:xfrm>
            <a:off x="2184877" y="5021492"/>
            <a:ext cx="1005910" cy="442035"/>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Active materials</a:t>
            </a:r>
          </a:p>
        </p:txBody>
      </p:sp>
      <p:sp>
        <p:nvSpPr>
          <p:cNvPr id="738" name="TextBox 8">
            <a:extLst>
              <a:ext uri="{FF2B5EF4-FFF2-40B4-BE49-F238E27FC236}">
                <a16:creationId xmlns:a16="http://schemas.microsoft.com/office/drawing/2014/main" id="{B3FD42D6-B4E8-5F3D-1B02-0F8C9B24EB47}"/>
              </a:ext>
            </a:extLst>
          </p:cNvPr>
          <p:cNvSpPr txBox="1"/>
          <p:nvPr/>
        </p:nvSpPr>
        <p:spPr bwMode="gray">
          <a:xfrm>
            <a:off x="10333122" y="1554480"/>
            <a:ext cx="1749341" cy="3913095"/>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Across </a:t>
            </a:r>
            <a:r>
              <a:rPr kumimoji="0" lang="en-US" sz="1050" b="1" i="0" u="none" strike="noStrike" kern="1200" cap="none" spc="0" normalizeH="0" baseline="0" noProof="0" dirty="0">
                <a:ln>
                  <a:noFill/>
                </a:ln>
                <a:solidFill>
                  <a:srgbClr val="000000"/>
                </a:solidFill>
                <a:effectLst/>
                <a:uLnTx/>
                <a:uFillTx/>
                <a:latin typeface="Arial"/>
                <a:ea typeface="+mn-ea"/>
                <a:cs typeface="+mn-cs"/>
              </a:rPr>
              <a:t>all stages of the EV battery supply chain, </a:t>
            </a:r>
            <a:r>
              <a:rPr kumimoji="0" lang="en-US" sz="1050" b="0" i="0" u="none" strike="noStrike" kern="1200" cap="none" spc="0" normalizeH="0" baseline="0" noProof="0" dirty="0">
                <a:ln>
                  <a:noFill/>
                </a:ln>
                <a:solidFill>
                  <a:srgbClr val="000000"/>
                </a:solidFill>
                <a:effectLst/>
                <a:uLnTx/>
                <a:uFillTx/>
                <a:latin typeface="Arial"/>
                <a:ea typeface="+mn-ea"/>
                <a:cs typeface="+mn-cs"/>
              </a:rPr>
              <a:t>production is concentrated among only a few companies  due to their </a:t>
            </a:r>
            <a:r>
              <a:rPr kumimoji="0" lang="en-US" sz="1050" b="1" i="0" u="none" strike="noStrike" kern="1200" cap="none" spc="0" normalizeH="0" baseline="0" noProof="0" dirty="0">
                <a:ln>
                  <a:noFill/>
                </a:ln>
                <a:solidFill>
                  <a:srgbClr val="000000"/>
                </a:solidFill>
                <a:effectLst/>
                <a:uLnTx/>
                <a:uFillTx/>
                <a:latin typeface="Arial"/>
                <a:ea typeface="+mn-ea"/>
                <a:cs typeface="+mn-cs"/>
              </a:rPr>
              <a:t>economies of scale.</a:t>
            </a:r>
            <a:endParaRPr kumimoji="0" lang="en-US" sz="1050" b="1" i="0" u="none" strike="noStrike" kern="1200" cap="none" spc="0" normalizeH="0" baseline="0" noProof="0" dirty="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 same is true for countries, with </a:t>
            </a:r>
            <a:r>
              <a:rPr kumimoji="0" lang="en-US" sz="1050" b="1" i="0" u="none" strike="noStrike" kern="1200" cap="none" spc="0" normalizeH="0" baseline="0" noProof="0" dirty="0">
                <a:ln>
                  <a:noFill/>
                </a:ln>
                <a:solidFill>
                  <a:srgbClr val="000000"/>
                </a:solidFill>
                <a:effectLst/>
                <a:uLnTx/>
                <a:uFillTx/>
                <a:latin typeface="Arial"/>
                <a:ea typeface="+mn-ea"/>
                <a:cs typeface="+mn-cs"/>
              </a:rPr>
              <a:t>China</a:t>
            </a:r>
            <a:r>
              <a:rPr kumimoji="0" lang="en-US" sz="1050" b="0" i="0" u="none" strike="noStrike" kern="1200" cap="none" spc="0" normalizeH="0" baseline="0" noProof="0" dirty="0">
                <a:ln>
                  <a:noFill/>
                </a:ln>
                <a:solidFill>
                  <a:srgbClr val="000000"/>
                </a:solidFill>
                <a:effectLst/>
                <a:uLnTx/>
                <a:uFillTx/>
                <a:latin typeface="Arial"/>
                <a:ea typeface="+mn-ea"/>
                <a:cs typeface="+mn-cs"/>
              </a:rPr>
              <a:t> in particular dominating production at </a:t>
            </a:r>
            <a:r>
              <a:rPr kumimoji="0" lang="en-US" sz="1050" b="1" i="0" u="none" strike="noStrike" kern="1200" cap="none" spc="0" normalizeH="0" baseline="0" noProof="0" dirty="0">
                <a:ln>
                  <a:noFill/>
                </a:ln>
                <a:solidFill>
                  <a:srgbClr val="000000"/>
                </a:solidFill>
                <a:effectLst/>
                <a:uLnTx/>
                <a:uFillTx/>
                <a:latin typeface="Arial"/>
                <a:ea typeface="+mn-ea"/>
                <a:cs typeface="+mn-cs"/>
              </a:rPr>
              <a:t>every stage of the EV battery supply chain </a:t>
            </a:r>
            <a:r>
              <a:rPr kumimoji="0" lang="en-US" sz="1050" b="0" i="0" u="none" strike="noStrike" kern="1200" cap="none" spc="0" normalizeH="0" baseline="0" noProof="0" dirty="0">
                <a:ln>
                  <a:noFill/>
                </a:ln>
                <a:solidFill>
                  <a:srgbClr val="000000"/>
                </a:solidFill>
                <a:effectLst/>
                <a:uLnTx/>
                <a:uFillTx/>
                <a:latin typeface="Arial"/>
                <a:ea typeface="+mn-ea"/>
                <a:cs typeface="+mn-cs"/>
              </a:rPr>
              <a:t>downstream of mining.</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pic>
        <p:nvPicPr>
          <p:cNvPr id="1026" name="Picture 2" descr="Sociedad Química y Minera - Wikipedia">
            <a:extLst>
              <a:ext uri="{FF2B5EF4-FFF2-40B4-BE49-F238E27FC236}">
                <a16:creationId xmlns:a16="http://schemas.microsoft.com/office/drawing/2014/main" id="{8328B2CA-0A27-041A-6164-F195D4141D74}"/>
              </a:ext>
            </a:extLst>
          </p:cNvPr>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972789" y="2768007"/>
            <a:ext cx="283932" cy="28393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Pilbara Minerals Limited | LinkedIn">
            <a:extLst>
              <a:ext uri="{FF2B5EF4-FFF2-40B4-BE49-F238E27FC236}">
                <a16:creationId xmlns:a16="http://schemas.microsoft.com/office/drawing/2014/main" id="{20216D50-EEB4-6864-D522-466BDF901D2B}"/>
              </a:ext>
            </a:extLst>
          </p:cNvPr>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827036" y="3059199"/>
            <a:ext cx="575438" cy="57543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FC and Allkem agree on US$200m finance facility for lithium carbonate  project">
            <a:extLst>
              <a:ext uri="{FF2B5EF4-FFF2-40B4-BE49-F238E27FC236}">
                <a16:creationId xmlns:a16="http://schemas.microsoft.com/office/drawing/2014/main" id="{ABCEE69F-1C38-8030-F054-90A7612F900D}"/>
              </a:ext>
            </a:extLst>
          </p:cNvPr>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890066" y="3641897"/>
            <a:ext cx="449378" cy="26213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Jinchuan Group International Resources Co. Ltd">
            <a:extLst>
              <a:ext uri="{FF2B5EF4-FFF2-40B4-BE49-F238E27FC236}">
                <a16:creationId xmlns:a16="http://schemas.microsoft.com/office/drawing/2014/main" id="{BA39BE5C-4ABE-600B-E057-D628FAFD59A2}"/>
              </a:ext>
            </a:extLst>
          </p:cNvPr>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1467935" y="2745459"/>
            <a:ext cx="579438" cy="28972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LobbyMap BHP">
            <a:extLst>
              <a:ext uri="{FF2B5EF4-FFF2-40B4-BE49-F238E27FC236}">
                <a16:creationId xmlns:a16="http://schemas.microsoft.com/office/drawing/2014/main" id="{71AE8402-E7BA-D97F-128F-694145332EEB}"/>
              </a:ext>
            </a:extLst>
          </p:cNvPr>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1466499" y="3153245"/>
            <a:ext cx="582310" cy="291156"/>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Vale S.A. - Wikipedia">
            <a:extLst>
              <a:ext uri="{FF2B5EF4-FFF2-40B4-BE49-F238E27FC236}">
                <a16:creationId xmlns:a16="http://schemas.microsoft.com/office/drawing/2014/main" id="{23FB228C-6618-BC60-4F38-E8F15704118A}"/>
              </a:ext>
            </a:extLst>
          </p:cNvPr>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1529001" y="3562466"/>
            <a:ext cx="457306" cy="186310"/>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Sumitomo - Products, Competitors, Financials, Employees, Headquarters  Locations">
            <a:extLst>
              <a:ext uri="{FF2B5EF4-FFF2-40B4-BE49-F238E27FC236}">
                <a16:creationId xmlns:a16="http://schemas.microsoft.com/office/drawing/2014/main" id="{8339E4E0-B59D-CF5D-AF16-7D413B3E6DEE}"/>
              </a:ext>
            </a:extLst>
          </p:cNvPr>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2214999" y="2712977"/>
            <a:ext cx="449054" cy="368244"/>
          </a:xfrm>
          <a:prstGeom prst="rect">
            <a:avLst/>
          </a:prstGeom>
          <a:noFill/>
          <a:extLst>
            <a:ext uri="{909E8E84-426E-40DD-AFC4-6F175D3DCCD1}">
              <a14:hiddenFill xmlns:a14="http://schemas.microsoft.com/office/drawing/2010/main">
                <a:solidFill>
                  <a:srgbClr val="FFFFFF"/>
                </a:solidFill>
              </a14:hiddenFill>
            </a:ext>
          </a:extLst>
        </p:spPr>
      </p:pic>
      <p:pic>
        <p:nvPicPr>
          <p:cNvPr id="755" name="Picture 754">
            <a:extLst>
              <a:ext uri="{FF2B5EF4-FFF2-40B4-BE49-F238E27FC236}">
                <a16:creationId xmlns:a16="http://schemas.microsoft.com/office/drawing/2014/main" id="{9FAF8D5A-3A7B-2868-8960-C530DF6EB939}"/>
              </a:ext>
            </a:extLst>
          </p:cNvPr>
          <p:cNvPicPr>
            <a:picLocks noChangeAspect="1"/>
          </p:cNvPicPr>
          <p:nvPr/>
        </p:nvPicPr>
        <p:blipFill rotWithShape="1">
          <a:blip r:embed="rId75" cstate="screen">
            <a:extLst>
              <a:ext uri="{28A0092B-C50C-407E-A947-70E740481C1C}">
                <a14:useLocalDpi xmlns:a14="http://schemas.microsoft.com/office/drawing/2010/main"/>
              </a:ext>
            </a:extLst>
          </a:blip>
          <a:srcRect/>
          <a:stretch/>
        </p:blipFill>
        <p:spPr>
          <a:xfrm>
            <a:off x="2124103" y="3212825"/>
            <a:ext cx="630846" cy="221890"/>
          </a:xfrm>
          <a:prstGeom prst="rect">
            <a:avLst/>
          </a:prstGeom>
        </p:spPr>
      </p:pic>
      <p:pic>
        <p:nvPicPr>
          <p:cNvPr id="1042" name="Picture 18" descr="China's Dynanonic builds LFP battery plant in Yunnan - BatteryIndustry.tech">
            <a:extLst>
              <a:ext uri="{FF2B5EF4-FFF2-40B4-BE49-F238E27FC236}">
                <a16:creationId xmlns:a16="http://schemas.microsoft.com/office/drawing/2014/main" id="{6F74E906-7078-AE07-576D-2AA290F2CEA0}"/>
              </a:ext>
            </a:extLst>
          </p:cNvPr>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2206406" y="3566319"/>
            <a:ext cx="466240" cy="240590"/>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descr="Joint News Release">
            <a:extLst>
              <a:ext uri="{FF2B5EF4-FFF2-40B4-BE49-F238E27FC236}">
                <a16:creationId xmlns:a16="http://schemas.microsoft.com/office/drawing/2014/main" id="{3F9EE728-29C8-3AD4-2485-ACA2BB4382B0}"/>
              </a:ext>
            </a:extLst>
          </p:cNvPr>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2815065" y="2813061"/>
            <a:ext cx="511212" cy="246138"/>
          </a:xfrm>
          <a:prstGeom prst="rect">
            <a:avLst/>
          </a:prstGeom>
          <a:noFill/>
          <a:extLst>
            <a:ext uri="{909E8E84-426E-40DD-AFC4-6F175D3DCCD1}">
              <a14:hiddenFill xmlns:a14="http://schemas.microsoft.com/office/drawing/2010/main">
                <a:solidFill>
                  <a:srgbClr val="FFFFFF"/>
                </a:solidFill>
              </a14:hiddenFill>
            </a:ext>
          </a:extLst>
        </p:spPr>
      </p:pic>
      <p:pic>
        <p:nvPicPr>
          <p:cNvPr id="1048" name="Picture 24" descr="BTR New Energy Company Profile 2024: Valuation, Funding &amp; Investors |  PitchBook">
            <a:extLst>
              <a:ext uri="{FF2B5EF4-FFF2-40B4-BE49-F238E27FC236}">
                <a16:creationId xmlns:a16="http://schemas.microsoft.com/office/drawing/2014/main" id="{C5259329-4B6F-5708-71EF-708ED4642F74}"/>
              </a:ext>
            </a:extLst>
          </p:cNvPr>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2886319" y="3070017"/>
            <a:ext cx="368704" cy="368704"/>
          </a:xfrm>
          <a:prstGeom prst="rect">
            <a:avLst/>
          </a:prstGeom>
          <a:noFill/>
          <a:extLst>
            <a:ext uri="{909E8E84-426E-40DD-AFC4-6F175D3DCCD1}">
              <a14:hiddenFill xmlns:a14="http://schemas.microsoft.com/office/drawing/2010/main">
                <a:solidFill>
                  <a:srgbClr val="FFFFFF"/>
                </a:solidFill>
              </a14:hiddenFill>
            </a:ext>
          </a:extLst>
        </p:spPr>
      </p:pic>
      <p:pic>
        <p:nvPicPr>
          <p:cNvPr id="1050" name="Picture 26" descr="Shanghai Putailai New Energy Technology Co Ltd | LinkedIn">
            <a:extLst>
              <a:ext uri="{FF2B5EF4-FFF2-40B4-BE49-F238E27FC236}">
                <a16:creationId xmlns:a16="http://schemas.microsoft.com/office/drawing/2014/main" id="{F28F359A-42CD-3B82-4E5A-6BE35592A942}"/>
              </a:ext>
            </a:extLst>
          </p:cNvPr>
          <p:cNvPicPr>
            <a:picLocks noChangeAspect="1" noChangeArrowheads="1"/>
          </p:cNvPicPr>
          <p:nvPr/>
        </p:nvPicPr>
        <p:blipFill rotWithShape="1">
          <a:blip r:embed="rId79" cstate="screen">
            <a:extLst>
              <a:ext uri="{28A0092B-C50C-407E-A947-70E740481C1C}">
                <a14:useLocalDpi xmlns:a14="http://schemas.microsoft.com/office/drawing/2010/main"/>
              </a:ext>
            </a:extLst>
          </a:blip>
          <a:srcRect r="-3334"/>
          <a:stretch/>
        </p:blipFill>
        <p:spPr bwMode="auto">
          <a:xfrm>
            <a:off x="2770831" y="3449540"/>
            <a:ext cx="599680" cy="256906"/>
          </a:xfrm>
          <a:prstGeom prst="rect">
            <a:avLst/>
          </a:prstGeom>
          <a:noFill/>
          <a:extLst>
            <a:ext uri="{909E8E84-426E-40DD-AFC4-6F175D3DCCD1}">
              <a14:hiddenFill xmlns:a14="http://schemas.microsoft.com/office/drawing/2010/main">
                <a:solidFill>
                  <a:srgbClr val="FFFFFF"/>
                </a:solidFill>
              </a14:hiddenFill>
            </a:ext>
          </a:extLst>
        </p:spPr>
      </p:pic>
      <p:pic>
        <p:nvPicPr>
          <p:cNvPr id="1052" name="Picture 28" descr="Download Contemporary Amperex Technology Co. Limited (CATL) Logo in SVG  Vector or PNG File Format - Logo.wine">
            <a:extLst>
              <a:ext uri="{FF2B5EF4-FFF2-40B4-BE49-F238E27FC236}">
                <a16:creationId xmlns:a16="http://schemas.microsoft.com/office/drawing/2014/main" id="{E6CACDCE-BD3D-113C-ED56-666516B8EAD5}"/>
              </a:ext>
            </a:extLst>
          </p:cNvPr>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3445155" y="2669858"/>
            <a:ext cx="554352" cy="369568"/>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30">
            <a:extLst>
              <a:ext uri="{FF2B5EF4-FFF2-40B4-BE49-F238E27FC236}">
                <a16:creationId xmlns:a16="http://schemas.microsoft.com/office/drawing/2014/main" id="{5EBAD7E6-24D0-F1B9-42F7-117E2D772C56}"/>
              </a:ext>
            </a:extLst>
          </p:cNvPr>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3287983" y="3099072"/>
            <a:ext cx="868696" cy="107570"/>
          </a:xfrm>
          <a:prstGeom prst="rect">
            <a:avLst/>
          </a:prstGeom>
          <a:noFill/>
          <a:extLst>
            <a:ext uri="{909E8E84-426E-40DD-AFC4-6F175D3DCCD1}">
              <a14:hiddenFill xmlns:a14="http://schemas.microsoft.com/office/drawing/2010/main">
                <a:solidFill>
                  <a:srgbClr val="FFFFFF"/>
                </a:solidFill>
              </a14:hiddenFill>
            </a:ext>
          </a:extLst>
        </p:spPr>
      </p:pic>
      <p:pic>
        <p:nvPicPr>
          <p:cNvPr id="1062" name="Picture 38" descr="Panasonic Logo Black and White (1) – Brands Logos">
            <a:extLst>
              <a:ext uri="{FF2B5EF4-FFF2-40B4-BE49-F238E27FC236}">
                <a16:creationId xmlns:a16="http://schemas.microsoft.com/office/drawing/2014/main" id="{A098882C-FB65-6DA9-980B-7A79205FEC7E}"/>
              </a:ext>
            </a:extLst>
          </p:cNvPr>
          <p:cNvPicPr>
            <a:picLocks noChangeAspect="1" noChangeArrowheads="1"/>
          </p:cNvPicPr>
          <p:nvPr/>
        </p:nvPicPr>
        <p:blipFill rotWithShape="1">
          <a:blip r:embed="rId82" cstate="screen">
            <a:extLst>
              <a:ext uri="{28A0092B-C50C-407E-A947-70E740481C1C}">
                <a14:useLocalDpi xmlns:a14="http://schemas.microsoft.com/office/drawing/2010/main"/>
              </a:ext>
            </a:extLst>
          </a:blip>
          <a:srcRect t="42223" r="4223" b="40657"/>
          <a:stretch/>
        </p:blipFill>
        <p:spPr bwMode="auto">
          <a:xfrm>
            <a:off x="3368950" y="3266287"/>
            <a:ext cx="706762" cy="126334"/>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2010E35-E045-8D91-2F7D-A7F3D3926F13}"/>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377967825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extLst>
              <p:ext uri="{D42A27DB-BD31-4B8C-83A1-F6EECF244321}">
                <p14:modId xmlns:p14="http://schemas.microsoft.com/office/powerpoint/2010/main" val="37113229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0" imgW="7772400" imgH="10058400" progId="TCLayout.ActiveDocument.1">
                  <p:embed/>
                </p:oleObj>
              </mc:Choice>
              <mc:Fallback>
                <p:oleObj name="think-cell Slide" r:id="rId40"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41"/>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p:txBody>
          <a:bodyPr vert="horz">
            <a:noAutofit/>
          </a:bodyPr>
          <a:lstStyle/>
          <a:p>
            <a:r>
              <a:rPr lang="en-US"/>
              <a:t>Battery production located close to demand centers, with 81% </a:t>
            </a:r>
            <a:br>
              <a:rPr lang="en-US"/>
            </a:br>
            <a:r>
              <a:rPr lang="en-US"/>
              <a:t>in China</a:t>
            </a:r>
            <a:endParaRPr lang="en-US">
              <a:cs typeface="Arial"/>
            </a:endParaRPr>
          </a:p>
        </p:txBody>
      </p:sp>
      <p:sp>
        <p:nvSpPr>
          <p:cNvPr id="32" name="btfpNotesBox962619">
            <a:extLst>
              <a:ext uri="{FF2B5EF4-FFF2-40B4-BE49-F238E27FC236}">
                <a16:creationId xmlns:a16="http://schemas.microsoft.com/office/drawing/2014/main" id="{291D0C75-892A-FF6B-14DA-DF9C9996FE31}"/>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42"/>
              </a:rPr>
              <a:t>IEA</a:t>
            </a:r>
            <a:r>
              <a:rPr lang="en-US" altLang="ko-KR" sz="800" dirty="0">
                <a:solidFill>
                  <a:srgbClr val="000000"/>
                </a:solidFill>
                <a:latin typeface="Arial"/>
                <a:hlinkClick r:id="rId42"/>
              </a:rPr>
              <a:t>,</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42"/>
              </a:rPr>
              <a:t> Global EV Outlook</a:t>
            </a:r>
            <a:r>
              <a:rPr lang="en-US" sz="800" dirty="0">
                <a:solidFill>
                  <a:srgbClr val="000000"/>
                </a:solidFill>
                <a:latin typeface="Arial"/>
              </a:rPr>
              <a:t> (2024).</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rPr>
              <a:t>Gernot Wagner. </a:t>
            </a:r>
            <a:r>
              <a:rPr lang="en-US" sz="800" dirty="0">
                <a:solidFill>
                  <a:srgbClr val="000000"/>
                </a:solidFill>
                <a:hlinkClick r:id="rId4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4"/>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33" name="TextBox 32">
            <a:extLst>
              <a:ext uri="{FF2B5EF4-FFF2-40B4-BE49-F238E27FC236}">
                <a16:creationId xmlns:a16="http://schemas.microsoft.com/office/drawing/2014/main" id="{32D003CF-F14E-7DF9-4F3E-087D9AF2DF58}"/>
              </a:ext>
            </a:extLst>
          </p:cNvPr>
          <p:cNvSpPr txBox="1"/>
          <p:nvPr/>
        </p:nvSpPr>
        <p:spPr bwMode="gray">
          <a:xfrm>
            <a:off x="329184" y="1777773"/>
            <a:ext cx="5638799"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Global trade flows for lithium-ion batteries and EVs in 2023</a:t>
            </a:r>
          </a:p>
        </p:txBody>
      </p:sp>
      <p:cxnSp>
        <p:nvCxnSpPr>
          <p:cNvPr id="35" name="Straight Connector 34">
            <a:extLst>
              <a:ext uri="{FF2B5EF4-FFF2-40B4-BE49-F238E27FC236}">
                <a16:creationId xmlns:a16="http://schemas.microsoft.com/office/drawing/2014/main" id="{847E4DCE-F48B-C4EE-1637-9266328D5070}"/>
              </a:ext>
            </a:extLst>
          </p:cNvPr>
          <p:cNvCxnSpPr>
            <a:cxnSpLocks/>
          </p:cNvCxnSpPr>
          <p:nvPr/>
        </p:nvCxnSpPr>
        <p:spPr bwMode="gray">
          <a:xfrm flipV="1">
            <a:off x="329184" y="2048256"/>
            <a:ext cx="5279454" cy="1100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FF6E02B-D39A-7370-5DAC-2603B0488034}"/>
              </a:ext>
            </a:extLst>
          </p:cNvPr>
          <p:cNvCxnSpPr>
            <a:cxnSpLocks/>
          </p:cNvCxnSpPr>
          <p:nvPr/>
        </p:nvCxnSpPr>
        <p:spPr bwMode="gray">
          <a:xfrm>
            <a:off x="6049233" y="2048256"/>
            <a:ext cx="579351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99EDD382-3D45-31AE-1BF2-BAC5CE2FAF5A}"/>
              </a:ext>
            </a:extLst>
          </p:cNvPr>
          <p:cNvSpPr txBox="1"/>
          <p:nvPr/>
        </p:nvSpPr>
        <p:spPr bwMode="gray">
          <a:xfrm>
            <a:off x="6049233" y="1562330"/>
            <a:ext cx="5950984" cy="50359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Installed regional Li-ion battery cell manufacturing capacity by location in 2023, </a:t>
            </a:r>
            <a:r>
              <a:rPr kumimoji="0" lang="en-US" sz="1400" i="0" u="none" strike="noStrike" kern="1200" cap="none" spc="0" normalizeH="0" baseline="0" noProof="0" dirty="0">
                <a:ln>
                  <a:noFill/>
                </a:ln>
                <a:solidFill>
                  <a:srgbClr val="000000"/>
                </a:solidFill>
                <a:effectLst/>
                <a:uLnTx/>
                <a:uFillTx/>
                <a:latin typeface="Arial"/>
                <a:ea typeface="+mn-ea"/>
                <a:cs typeface="+mn-cs"/>
              </a:rPr>
              <a:t>GWh</a:t>
            </a:r>
          </a:p>
        </p:txBody>
      </p:sp>
      <p:pic>
        <p:nvPicPr>
          <p:cNvPr id="40" name="Picture 39">
            <a:extLst>
              <a:ext uri="{FF2B5EF4-FFF2-40B4-BE49-F238E27FC236}">
                <a16:creationId xmlns:a16="http://schemas.microsoft.com/office/drawing/2014/main" id="{1E8D08C4-9D18-6AE7-C449-7718AE17623A}"/>
              </a:ext>
            </a:extLst>
          </p:cNvPr>
          <p:cNvPicPr>
            <a:picLocks noChangeAspect="1"/>
          </p:cNvPicPr>
          <p:nvPr/>
        </p:nvPicPr>
        <p:blipFill>
          <a:blip r:embed="rId45"/>
          <a:stretch>
            <a:fillRect/>
          </a:stretch>
        </p:blipFill>
        <p:spPr>
          <a:xfrm>
            <a:off x="457201" y="2205646"/>
            <a:ext cx="5110162" cy="3842725"/>
          </a:xfrm>
          <a:prstGeom prst="rect">
            <a:avLst/>
          </a:prstGeom>
        </p:spPr>
      </p:pic>
      <p:graphicFrame>
        <p:nvGraphicFramePr>
          <p:cNvPr id="53" name="Chart 52">
            <a:extLst>
              <a:ext uri="{FF2B5EF4-FFF2-40B4-BE49-F238E27FC236}">
                <a16:creationId xmlns:a16="http://schemas.microsoft.com/office/drawing/2014/main" id="{9676EBC0-B0B8-C2B9-9B47-7152CCB1FA06}"/>
              </a:ext>
            </a:extLst>
          </p:cNvPr>
          <p:cNvGraphicFramePr/>
          <p:nvPr>
            <p:custDataLst>
              <p:tags r:id="rId3"/>
            </p:custDataLst>
            <p:extLst>
              <p:ext uri="{D42A27DB-BD31-4B8C-83A1-F6EECF244321}">
                <p14:modId xmlns:p14="http://schemas.microsoft.com/office/powerpoint/2010/main" val="621813536"/>
              </p:ext>
            </p:extLst>
          </p:nvPr>
        </p:nvGraphicFramePr>
        <p:xfrm>
          <a:off x="6748537" y="3041898"/>
          <a:ext cx="3878262" cy="2238375"/>
        </p:xfrm>
        <a:graphic>
          <a:graphicData uri="http://schemas.openxmlformats.org/drawingml/2006/chart">
            <c:chart xmlns:c="http://schemas.openxmlformats.org/drawingml/2006/chart" xmlns:r="http://schemas.openxmlformats.org/officeDocument/2006/relationships" r:id="rId46"/>
          </a:graphicData>
        </a:graphic>
      </p:graphicFrame>
      <p:sp useBgFill="1">
        <p:nvSpPr>
          <p:cNvPr id="30" name="Freeform: Shape 29">
            <a:extLst>
              <a:ext uri="{FF2B5EF4-FFF2-40B4-BE49-F238E27FC236}">
                <a16:creationId xmlns:a16="http://schemas.microsoft.com/office/drawing/2014/main" id="{F5BDFD8D-8226-4022-6F25-0880021FFE81}"/>
              </a:ext>
            </a:extLst>
          </p:cNvPr>
          <p:cNvSpPr/>
          <p:nvPr>
            <p:custDataLst>
              <p:tags r:id="rId4"/>
            </p:custDataLst>
          </p:nvPr>
        </p:nvSpPr>
        <p:spPr bwMode="auto">
          <a:xfrm>
            <a:off x="6929512" y="3438773"/>
            <a:ext cx="420688" cy="169863"/>
          </a:xfrm>
          <a:custGeom>
            <a:avLst/>
            <a:gdLst/>
            <a:ahLst/>
            <a:cxnLst/>
            <a:rect l="0" t="0" r="0" b="0"/>
            <a:pathLst>
              <a:path w="420688" h="169863">
                <a:moveTo>
                  <a:pt x="0" y="112712"/>
                </a:moveTo>
                <a:lnTo>
                  <a:pt x="420687" y="0"/>
                </a:lnTo>
                <a:lnTo>
                  <a:pt x="420687" y="57150"/>
                </a:lnTo>
                <a:lnTo>
                  <a:pt x="0" y="169862"/>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 name="Freeform: Shape 14">
            <a:extLst>
              <a:ext uri="{FF2B5EF4-FFF2-40B4-BE49-F238E27FC236}">
                <a16:creationId xmlns:a16="http://schemas.microsoft.com/office/drawing/2014/main" id="{125CA68F-DE16-02A9-56CF-104C09233535}"/>
              </a:ext>
            </a:extLst>
          </p:cNvPr>
          <p:cNvSpPr/>
          <p:nvPr>
            <p:custDataLst>
              <p:tags r:id="rId5"/>
            </p:custDataLst>
          </p:nvPr>
        </p:nvSpPr>
        <p:spPr bwMode="auto">
          <a:xfrm>
            <a:off x="6929512" y="3438773"/>
            <a:ext cx="420688" cy="112713"/>
          </a:xfrm>
          <a:custGeom>
            <a:avLst/>
            <a:gdLst/>
            <a:ahLst/>
            <a:cxnLst/>
            <a:rect l="0" t="0" r="0" b="0"/>
            <a:pathLst>
              <a:path w="420688" h="112713">
                <a:moveTo>
                  <a:pt x="0" y="112712"/>
                </a:moveTo>
                <a:lnTo>
                  <a:pt x="420687"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BFDB4D70-D76A-F9C9-8FB5-1343A1E8CD13}"/>
              </a:ext>
            </a:extLst>
          </p:cNvPr>
          <p:cNvSpPr/>
          <p:nvPr>
            <p:custDataLst>
              <p:tags r:id="rId6"/>
            </p:custDataLst>
          </p:nvPr>
        </p:nvSpPr>
        <p:spPr bwMode="auto">
          <a:xfrm>
            <a:off x="6929512" y="3495923"/>
            <a:ext cx="420688" cy="112713"/>
          </a:xfrm>
          <a:custGeom>
            <a:avLst/>
            <a:gdLst/>
            <a:ahLst/>
            <a:cxnLst/>
            <a:rect l="0" t="0" r="0" b="0"/>
            <a:pathLst>
              <a:path w="420688" h="112713">
                <a:moveTo>
                  <a:pt x="0" y="112712"/>
                </a:moveTo>
                <a:lnTo>
                  <a:pt x="420687"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cxnSp>
        <p:nvCxnSpPr>
          <p:cNvPr id="378" name="Straight Connector 377">
            <a:extLst>
              <a:ext uri="{FF2B5EF4-FFF2-40B4-BE49-F238E27FC236}">
                <a16:creationId xmlns:a16="http://schemas.microsoft.com/office/drawing/2014/main" id="{9AD60033-1981-A816-8F52-26E67B5BEACE}"/>
              </a:ext>
            </a:extLst>
          </p:cNvPr>
          <p:cNvCxnSpPr/>
          <p:nvPr>
            <p:custDataLst>
              <p:tags r:id="rId7"/>
            </p:custDataLst>
          </p:nvPr>
        </p:nvCxnSpPr>
        <p:spPr bwMode="auto">
          <a:xfrm flipH="1">
            <a:off x="7267649" y="4877048"/>
            <a:ext cx="60325" cy="1031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7" name="Straight Connector 376">
            <a:extLst>
              <a:ext uri="{FF2B5EF4-FFF2-40B4-BE49-F238E27FC236}">
                <a16:creationId xmlns:a16="http://schemas.microsoft.com/office/drawing/2014/main" id="{1AE5A846-8B0C-03B0-26B5-881FBA9B3A75}"/>
              </a:ext>
            </a:extLst>
          </p:cNvPr>
          <p:cNvCxnSpPr/>
          <p:nvPr>
            <p:custDataLst>
              <p:tags r:id="rId8"/>
            </p:custDataLst>
          </p:nvPr>
        </p:nvCxnSpPr>
        <p:spPr bwMode="auto">
          <a:xfrm flipH="1">
            <a:off x="7267649" y="4953247"/>
            <a:ext cx="60325" cy="777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60" name="Straight Connector 459">
            <a:extLst>
              <a:ext uri="{FF2B5EF4-FFF2-40B4-BE49-F238E27FC236}">
                <a16:creationId xmlns:a16="http://schemas.microsoft.com/office/drawing/2014/main" id="{79769AE9-1AD3-ABA8-C07C-42F99CF6646C}"/>
              </a:ext>
            </a:extLst>
          </p:cNvPr>
          <p:cNvCxnSpPr/>
          <p:nvPr>
            <p:custDataLst>
              <p:tags r:id="rId9"/>
            </p:custDataLst>
          </p:nvPr>
        </p:nvCxnSpPr>
        <p:spPr bwMode="auto">
          <a:xfrm flipH="1">
            <a:off x="9742562" y="4832598"/>
            <a:ext cx="603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00" name="Straight Connector 299">
            <a:extLst>
              <a:ext uri="{FF2B5EF4-FFF2-40B4-BE49-F238E27FC236}">
                <a16:creationId xmlns:a16="http://schemas.microsoft.com/office/drawing/2014/main" id="{EB311F34-040F-7570-FAA5-1473D599B6A2}"/>
              </a:ext>
            </a:extLst>
          </p:cNvPr>
          <p:cNvCxnSpPr/>
          <p:nvPr>
            <p:custDataLst>
              <p:tags r:id="rId10"/>
            </p:custDataLst>
          </p:nvPr>
        </p:nvCxnSpPr>
        <p:spPr bwMode="auto">
          <a:xfrm flipH="1">
            <a:off x="10361687" y="4877048"/>
            <a:ext cx="60325" cy="1031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6" name="Straight Connector 385">
            <a:extLst>
              <a:ext uri="{FF2B5EF4-FFF2-40B4-BE49-F238E27FC236}">
                <a16:creationId xmlns:a16="http://schemas.microsoft.com/office/drawing/2014/main" id="{65BD994A-0658-0513-A49B-25659B2F7AFB}"/>
              </a:ext>
            </a:extLst>
          </p:cNvPr>
          <p:cNvCxnSpPr/>
          <p:nvPr>
            <p:custDataLst>
              <p:tags r:id="rId11"/>
            </p:custDataLst>
          </p:nvPr>
        </p:nvCxnSpPr>
        <p:spPr bwMode="auto">
          <a:xfrm flipH="1">
            <a:off x="10361687" y="4953247"/>
            <a:ext cx="60325" cy="714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55" name="Text Placeholder 10">
            <a:extLst>
              <a:ext uri="{FF2B5EF4-FFF2-40B4-BE49-F238E27FC236}">
                <a16:creationId xmlns:a16="http://schemas.microsoft.com/office/drawing/2014/main" id="{04F0AD5F-6647-8C03-B138-1444796EDD1D}"/>
              </a:ext>
            </a:extLst>
          </p:cNvPr>
          <p:cNvSpPr txBox="1">
            <a:spLocks/>
          </p:cNvSpPr>
          <p:nvPr>
            <p:custDataLst>
              <p:tags r:id="rId12"/>
            </p:custDataLst>
          </p:nvPr>
        </p:nvSpPr>
        <p:spPr bwMode="gray">
          <a:xfrm>
            <a:off x="6981899" y="328637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C3D9ED-671F-4EE0-A0CD-4083DAF36E87}" type="datetime'1''''''''57''''''''''''''''''''''''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1570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456" name="Text Placeholder 10">
            <a:extLst>
              <a:ext uri="{FF2B5EF4-FFF2-40B4-BE49-F238E27FC236}">
                <a16:creationId xmlns:a16="http://schemas.microsoft.com/office/drawing/2014/main" id="{5FEC5DFB-0031-462F-8E43-1FCA91758E48}"/>
              </a:ext>
            </a:extLst>
          </p:cNvPr>
          <p:cNvSpPr txBox="1">
            <a:spLocks/>
          </p:cNvSpPr>
          <p:nvPr>
            <p:custDataLst>
              <p:tags r:id="rId13"/>
            </p:custDataLst>
          </p:nvPr>
        </p:nvSpPr>
        <p:spPr bwMode="gray">
          <a:xfrm>
            <a:off x="7051749" y="4834185"/>
            <a:ext cx="174625" cy="152400"/>
          </a:xfrm>
          <a:prstGeom prst="rect">
            <a:avLst/>
          </a:prstGeom>
          <a:solidFill>
            <a:srgbClr val="006088"/>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A8D1ADC-1833-48E0-805C-D89AA436DCD1}" type="datetime'''''''''''''''''''''''''''''1''''''''''''4'''">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4" name="Text Placeholder 10">
            <a:extLst>
              <a:ext uri="{FF2B5EF4-FFF2-40B4-BE49-F238E27FC236}">
                <a16:creationId xmlns:a16="http://schemas.microsoft.com/office/drawing/2014/main" id="{CEF9C8A7-6E55-C61A-AD03-43CB8DA2E98B}"/>
              </a:ext>
            </a:extLst>
          </p:cNvPr>
          <p:cNvSpPr txBox="1">
            <a:spLocks/>
          </p:cNvSpPr>
          <p:nvPr>
            <p:custDataLst>
              <p:tags r:id="rId14"/>
            </p:custDataLst>
          </p:nvPr>
        </p:nvSpPr>
        <p:spPr bwMode="auto">
          <a:xfrm>
            <a:off x="6956499" y="5164385"/>
            <a:ext cx="3651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8C0FD22-584F-4A88-AF5C-6E97FD69F10F}" type="datetime'''''''C''''''h''''''''''''''''''''''''ina'''''''''''''''''">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B7EC04D6-13FA-9DC4-8F94-148108C14966}"/>
              </a:ext>
            </a:extLst>
          </p:cNvPr>
          <p:cNvSpPr txBox="1">
            <a:spLocks/>
          </p:cNvSpPr>
          <p:nvPr>
            <p:custDataLst>
              <p:tags r:id="rId15"/>
            </p:custDataLst>
          </p:nvPr>
        </p:nvSpPr>
        <p:spPr bwMode="auto">
          <a:xfrm>
            <a:off x="7534349" y="5164385"/>
            <a:ext cx="449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F7A97A5-DE4C-4A12-B4E1-6A15EADFF08B}" type="datetime'''''''''Eu''''''''''''''''''''r''''op''''e'''''''''''''''''">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8" name="Text Placeholder 10">
            <a:extLst>
              <a:ext uri="{FF2B5EF4-FFF2-40B4-BE49-F238E27FC236}">
                <a16:creationId xmlns:a16="http://schemas.microsoft.com/office/drawing/2014/main" id="{2592A5B7-B37D-80B1-174E-612BFFABA327}"/>
              </a:ext>
            </a:extLst>
          </p:cNvPr>
          <p:cNvSpPr txBox="1">
            <a:spLocks/>
          </p:cNvSpPr>
          <p:nvPr>
            <p:custDataLst>
              <p:tags r:id="rId16"/>
            </p:custDataLst>
          </p:nvPr>
        </p:nvSpPr>
        <p:spPr bwMode="auto">
          <a:xfrm>
            <a:off x="8174112" y="5164385"/>
            <a:ext cx="4079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F6CC63A-9EA7-4B70-9B55-2A6FE583F9FD}" type="datetime'''Un''''''''i''t''''''e''''''''''d'''' St''''''''''''a''tes'">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FF2EB9F6-2885-7B8F-57F7-59990B2A8BEE}"/>
              </a:ext>
            </a:extLst>
          </p:cNvPr>
          <p:cNvSpPr txBox="1">
            <a:spLocks/>
          </p:cNvSpPr>
          <p:nvPr>
            <p:custDataLst>
              <p:tags r:id="rId17"/>
            </p:custDataLst>
          </p:nvPr>
        </p:nvSpPr>
        <p:spPr bwMode="auto">
          <a:xfrm>
            <a:off x="8810699" y="5164385"/>
            <a:ext cx="371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252418-F6F7-4CD6-A4EE-B1CDBC33FD79}" type="datetime'''''''K''''''''''or''''''''''e''a'''''''''''''''''''">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Korea</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E1FD1F92-5CD7-E091-27A7-782BFD1B7DF9}"/>
              </a:ext>
            </a:extLst>
          </p:cNvPr>
          <p:cNvSpPr txBox="1">
            <a:spLocks/>
          </p:cNvSpPr>
          <p:nvPr>
            <p:custDataLst>
              <p:tags r:id="rId18"/>
            </p:custDataLst>
          </p:nvPr>
        </p:nvSpPr>
        <p:spPr bwMode="auto">
          <a:xfrm>
            <a:off x="9425062" y="5164385"/>
            <a:ext cx="377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41907C4-21FD-4A6A-8D94-1DEE9601F104}" type="datetime'''J''''''''''''''''ap''''''''''''''''''''''''''''''''a''n'''">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362" name="Text Placeholder 10">
            <a:extLst>
              <a:ext uri="{FF2B5EF4-FFF2-40B4-BE49-F238E27FC236}">
                <a16:creationId xmlns:a16="http://schemas.microsoft.com/office/drawing/2014/main" id="{EB4EE5E0-85CB-F573-AD99-E7FC65758E86}"/>
              </a:ext>
            </a:extLst>
          </p:cNvPr>
          <p:cNvSpPr txBox="1">
            <a:spLocks/>
          </p:cNvSpPr>
          <p:nvPr>
            <p:custDataLst>
              <p:tags r:id="rId19"/>
            </p:custDataLst>
          </p:nvPr>
        </p:nvSpPr>
        <p:spPr bwMode="gray">
          <a:xfrm>
            <a:off x="10180712" y="4969123"/>
            <a:ext cx="104775" cy="152400"/>
          </a:xfrm>
          <a:prstGeom prst="rect">
            <a:avLst/>
          </a:prstGeom>
          <a:solidFill>
            <a:srgbClr val="808080"/>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BDE4684-EB61-4DC3-AF3C-5ACD8111BF13}" type="datetime'''''''''''''''''''''''''3'''''''">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FF6C1DAD-B6E0-6AD0-3099-9A1B6582B7E9}"/>
              </a:ext>
            </a:extLst>
          </p:cNvPr>
          <p:cNvSpPr txBox="1">
            <a:spLocks/>
          </p:cNvSpPr>
          <p:nvPr>
            <p:custDataLst>
              <p:tags r:id="rId20"/>
            </p:custDataLst>
          </p:nvPr>
        </p:nvSpPr>
        <p:spPr bwMode="auto">
          <a:xfrm>
            <a:off x="10023549" y="5164385"/>
            <a:ext cx="420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380A87-4255-4592-ADF4-DE5BA3D9D9CA}" type="datetime'''''''O''''''''''''''''''''''the''''r''''''''''''''''''''''s'">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Others</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2" name="Text Placeholder 10">
            <a:extLst>
              <a:ext uri="{FF2B5EF4-FFF2-40B4-BE49-F238E27FC236}">
                <a16:creationId xmlns:a16="http://schemas.microsoft.com/office/drawing/2014/main" id="{A926233B-1B28-4B32-F29E-3240DF0A2727}"/>
              </a:ext>
            </a:extLst>
          </p:cNvPr>
          <p:cNvSpPr txBox="1">
            <a:spLocks/>
          </p:cNvSpPr>
          <p:nvPr>
            <p:custDataLst>
              <p:tags r:id="rId21"/>
            </p:custDataLst>
          </p:nvPr>
        </p:nvSpPr>
        <p:spPr bwMode="gray">
          <a:xfrm>
            <a:off x="6981899" y="308952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DCD808C-6D96-4F10-B6A6-0AF0E7A128E9}" type="datetime'''''''''''''''1''''''''''''''''''''78''''''''''''''''3'''''">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1783</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065F90E2-BEB8-BCEE-2868-E1E2BA1AFD24}"/>
              </a:ext>
            </a:extLst>
          </p:cNvPr>
          <p:cNvSpPr txBox="1">
            <a:spLocks/>
          </p:cNvSpPr>
          <p:nvPr>
            <p:custDataLst>
              <p:tags r:id="rId22"/>
            </p:custDataLst>
          </p:nvPr>
        </p:nvSpPr>
        <p:spPr bwMode="gray">
          <a:xfrm>
            <a:off x="7635949" y="388168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9D7B5C-3575-44E8-B95E-FEB9B82D887B}" type="datetime'''''''''''''1''6''''''''''''''''''''''''''''''''''6'">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166</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4" name="Text Placeholder 10">
            <a:extLst>
              <a:ext uri="{FF2B5EF4-FFF2-40B4-BE49-F238E27FC236}">
                <a16:creationId xmlns:a16="http://schemas.microsoft.com/office/drawing/2014/main" id="{7AE8B7E4-2567-BD5E-319B-8F9EBD7A99F3}"/>
              </a:ext>
            </a:extLst>
          </p:cNvPr>
          <p:cNvSpPr txBox="1">
            <a:spLocks/>
          </p:cNvSpPr>
          <p:nvPr>
            <p:custDataLst>
              <p:tags r:id="rId23"/>
            </p:custDataLst>
          </p:nvPr>
        </p:nvSpPr>
        <p:spPr bwMode="gray">
          <a:xfrm>
            <a:off x="8255074" y="399598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5F71830-B40C-45C0-8082-12BC76DFB1C9}" type="datetime'''''''''''''''1''''4''''''''''''''''''''''''''''''''''''7'''''">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147</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1BA4F187-AA7F-FB5E-0A98-4142EFE80CF4}"/>
              </a:ext>
            </a:extLst>
          </p:cNvPr>
          <p:cNvSpPr txBox="1">
            <a:spLocks/>
          </p:cNvSpPr>
          <p:nvPr>
            <p:custDataLst>
              <p:tags r:id="rId24"/>
            </p:custDataLst>
          </p:nvPr>
        </p:nvSpPr>
        <p:spPr bwMode="gray">
          <a:xfrm>
            <a:off x="9526662" y="462463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9FC03B-DD9C-40D4-8DD0-5A18C9C019B6}" type="datetime'''''''''''''4''''2'''''''''''''''''">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42</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81" name="Text Placeholder 10">
            <a:extLst>
              <a:ext uri="{FF2B5EF4-FFF2-40B4-BE49-F238E27FC236}">
                <a16:creationId xmlns:a16="http://schemas.microsoft.com/office/drawing/2014/main" id="{D49BEDBB-E67C-69D8-1BBF-872DE692ADE6}"/>
              </a:ext>
            </a:extLst>
          </p:cNvPr>
          <p:cNvSpPr txBox="1">
            <a:spLocks/>
          </p:cNvSpPr>
          <p:nvPr>
            <p:custDataLst>
              <p:tags r:id="rId25"/>
            </p:custDataLst>
          </p:nvPr>
        </p:nvSpPr>
        <p:spPr bwMode="gray">
          <a:xfrm>
            <a:off x="10145787" y="476909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517141-897C-4308-B89D-5D6EA71E5D39}" type="datetime'''''''''''''''''''''''''''''''''''''''''''1''8'''''''''''''''">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18</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21" name="Rectangle 120">
            <a:extLst>
              <a:ext uri="{FF2B5EF4-FFF2-40B4-BE49-F238E27FC236}">
                <a16:creationId xmlns:a16="http://schemas.microsoft.com/office/drawing/2014/main" id="{FECDD8FC-3C4A-3F48-D044-3C78463D62D0}"/>
              </a:ext>
            </a:extLst>
          </p:cNvPr>
          <p:cNvSpPr/>
          <p:nvPr>
            <p:custDataLst>
              <p:tags r:id="rId26"/>
            </p:custDataLst>
          </p:nvPr>
        </p:nvSpPr>
        <p:spPr bwMode="auto">
          <a:xfrm>
            <a:off x="6413500" y="2138330"/>
            <a:ext cx="160338" cy="120650"/>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2" name="Rectangle 121">
            <a:extLst>
              <a:ext uri="{FF2B5EF4-FFF2-40B4-BE49-F238E27FC236}">
                <a16:creationId xmlns:a16="http://schemas.microsoft.com/office/drawing/2014/main" id="{58A44947-B4E6-4162-35D7-0BA36C3D27A9}"/>
              </a:ext>
            </a:extLst>
          </p:cNvPr>
          <p:cNvSpPr/>
          <p:nvPr>
            <p:custDataLst>
              <p:tags r:id="rId27"/>
            </p:custDataLst>
          </p:nvPr>
        </p:nvSpPr>
        <p:spPr bwMode="auto">
          <a:xfrm>
            <a:off x="6413500" y="2325655"/>
            <a:ext cx="160338" cy="1206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3" name="Rectangle 122">
            <a:extLst>
              <a:ext uri="{FF2B5EF4-FFF2-40B4-BE49-F238E27FC236}">
                <a16:creationId xmlns:a16="http://schemas.microsoft.com/office/drawing/2014/main" id="{4A01B8D0-1A3A-ED85-5BE0-69B20523E4D4}"/>
              </a:ext>
            </a:extLst>
          </p:cNvPr>
          <p:cNvSpPr/>
          <p:nvPr>
            <p:custDataLst>
              <p:tags r:id="rId28"/>
            </p:custDataLst>
          </p:nvPr>
        </p:nvSpPr>
        <p:spPr bwMode="auto">
          <a:xfrm>
            <a:off x="7850188" y="2138330"/>
            <a:ext cx="160338" cy="120650"/>
          </a:xfrm>
          <a:prstGeom prst="rect">
            <a:avLst/>
          </a:prstGeom>
          <a:solidFill>
            <a:srgbClr val="00608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4" name="Rectangle 123">
            <a:extLst>
              <a:ext uri="{FF2B5EF4-FFF2-40B4-BE49-F238E27FC236}">
                <a16:creationId xmlns:a16="http://schemas.microsoft.com/office/drawing/2014/main" id="{4D578656-03FC-F521-C7FE-EE96FC897F78}"/>
              </a:ext>
            </a:extLst>
          </p:cNvPr>
          <p:cNvSpPr/>
          <p:nvPr>
            <p:custDataLst>
              <p:tags r:id="rId29"/>
            </p:custDataLst>
          </p:nvPr>
        </p:nvSpPr>
        <p:spPr bwMode="auto">
          <a:xfrm>
            <a:off x="7850188" y="2325655"/>
            <a:ext cx="160338" cy="120650"/>
          </a:xfrm>
          <a:prstGeom prst="rect">
            <a:avLst/>
          </a:prstGeom>
          <a:solidFill>
            <a:srgbClr val="F88C9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5" name="Rectangle 124">
            <a:extLst>
              <a:ext uri="{FF2B5EF4-FFF2-40B4-BE49-F238E27FC236}">
                <a16:creationId xmlns:a16="http://schemas.microsoft.com/office/drawing/2014/main" id="{C82B301C-E95C-611A-45F9-56B2F441552A}"/>
              </a:ext>
            </a:extLst>
          </p:cNvPr>
          <p:cNvSpPr/>
          <p:nvPr>
            <p:custDataLst>
              <p:tags r:id="rId30"/>
            </p:custDataLst>
          </p:nvPr>
        </p:nvSpPr>
        <p:spPr bwMode="auto">
          <a:xfrm>
            <a:off x="9553575" y="2138330"/>
            <a:ext cx="160338" cy="120650"/>
          </a:xfrm>
          <a:prstGeom prst="rect">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6" name="Rectangle 125">
            <a:extLst>
              <a:ext uri="{FF2B5EF4-FFF2-40B4-BE49-F238E27FC236}">
                <a16:creationId xmlns:a16="http://schemas.microsoft.com/office/drawing/2014/main" id="{423F145F-2F13-7933-C149-1E2420A2E1A2}"/>
              </a:ext>
            </a:extLst>
          </p:cNvPr>
          <p:cNvSpPr/>
          <p:nvPr>
            <p:custDataLst>
              <p:tags r:id="rId31"/>
            </p:custDataLst>
          </p:nvPr>
        </p:nvSpPr>
        <p:spPr bwMode="auto">
          <a:xfrm>
            <a:off x="9553575" y="2325655"/>
            <a:ext cx="160338" cy="120650"/>
          </a:xfrm>
          <a:prstGeom prst="rect">
            <a:avLst/>
          </a:prstGeom>
          <a:solidFill>
            <a:srgbClr val="80808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 name="Text Placeholder 10">
            <a:extLst>
              <a:ext uri="{FF2B5EF4-FFF2-40B4-BE49-F238E27FC236}">
                <a16:creationId xmlns:a16="http://schemas.microsoft.com/office/drawing/2014/main" id="{4B3BD85F-2F52-4307-3F22-40C3F10CC134}"/>
              </a:ext>
            </a:extLst>
          </p:cNvPr>
          <p:cNvSpPr txBox="1">
            <a:spLocks/>
          </p:cNvSpPr>
          <p:nvPr>
            <p:custDataLst>
              <p:tags r:id="rId32"/>
            </p:custDataLst>
          </p:nvPr>
        </p:nvSpPr>
        <p:spPr bwMode="auto">
          <a:xfrm>
            <a:off x="6624638" y="2135155"/>
            <a:ext cx="1123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0A68ED-143E-4B73-87F1-5448EC19641B}" type="datetime'''''Ch''''''''''i''''ne''se headq''''''''''ua''''''rte''r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Chinese headquarters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11" name="Text Placeholder 10">
            <a:extLst>
              <a:ext uri="{FF2B5EF4-FFF2-40B4-BE49-F238E27FC236}">
                <a16:creationId xmlns:a16="http://schemas.microsoft.com/office/drawing/2014/main" id="{C296AB3C-E0D6-2E89-0065-F511F94B4622}"/>
              </a:ext>
            </a:extLst>
          </p:cNvPr>
          <p:cNvSpPr txBox="1">
            <a:spLocks/>
          </p:cNvSpPr>
          <p:nvPr>
            <p:custDataLst>
              <p:tags r:id="rId33"/>
            </p:custDataLst>
          </p:nvPr>
        </p:nvSpPr>
        <p:spPr bwMode="auto">
          <a:xfrm>
            <a:off x="6624638" y="2322480"/>
            <a:ext cx="1073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E408B74-3B8D-464F-8492-475DFE559935}" type="datetime'''''K''''''o''''rean he''''adq''''''''u''''a''''''''r''te''r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Korean headquarters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37440DBB-55E3-71C9-C1D3-5464BBADD33D}"/>
              </a:ext>
            </a:extLst>
          </p:cNvPr>
          <p:cNvSpPr txBox="1">
            <a:spLocks/>
          </p:cNvSpPr>
          <p:nvPr>
            <p:custDataLst>
              <p:tags r:id="rId34"/>
            </p:custDataLst>
          </p:nvPr>
        </p:nvSpPr>
        <p:spPr bwMode="auto">
          <a:xfrm>
            <a:off x="8061325" y="2135155"/>
            <a:ext cx="1200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0864A43-AAC8-4033-9B73-1FE827E73F25}" type="datetime'J''a''''p''an''''ese'' h''''e''''''a''''''d''q''''uarte''''r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Japanese headquarters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C41F96BE-2FF1-8D0F-B962-CCEC6B22C1B3}"/>
              </a:ext>
            </a:extLst>
          </p:cNvPr>
          <p:cNvSpPr txBox="1">
            <a:spLocks/>
          </p:cNvSpPr>
          <p:nvPr>
            <p:custDataLst>
              <p:tags r:id="rId35"/>
            </p:custDataLst>
          </p:nvPr>
        </p:nvSpPr>
        <p:spPr bwMode="auto">
          <a:xfrm>
            <a:off x="8061325" y="2322480"/>
            <a:ext cx="1390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U.S. headquarters</a:t>
            </a:r>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214D880A-76E4-4D67-F21D-BE81EEE065FF}"/>
              </a:ext>
            </a:extLst>
          </p:cNvPr>
          <p:cNvSpPr txBox="1">
            <a:spLocks/>
          </p:cNvSpPr>
          <p:nvPr>
            <p:custDataLst>
              <p:tags r:id="rId36"/>
            </p:custDataLst>
          </p:nvPr>
        </p:nvSpPr>
        <p:spPr bwMode="auto">
          <a:xfrm>
            <a:off x="9764713" y="2135155"/>
            <a:ext cx="1200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A6D84F9-A6CE-4D7C-BCB6-C24FA45537BB}" type="datetime'Eu''''''''''r''ope''''a''n ''''h''eadq''''''''u''art''''er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European headquarters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92" name="Text Placeholder 10">
            <a:extLst>
              <a:ext uri="{FF2B5EF4-FFF2-40B4-BE49-F238E27FC236}">
                <a16:creationId xmlns:a16="http://schemas.microsoft.com/office/drawing/2014/main" id="{8B6CDB32-8B4E-1EC5-2FF7-E536FB6C7F8B}"/>
              </a:ext>
            </a:extLst>
          </p:cNvPr>
          <p:cNvSpPr txBox="1">
            <a:spLocks/>
          </p:cNvSpPr>
          <p:nvPr>
            <p:custDataLst>
              <p:tags r:id="rId37"/>
            </p:custDataLst>
          </p:nvPr>
        </p:nvSpPr>
        <p:spPr bwMode="auto">
          <a:xfrm>
            <a:off x="9764713" y="2322480"/>
            <a:ext cx="990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Arial"/>
                <a:ea typeface="+mn-ea"/>
                <a:cs typeface="+mn-cs"/>
              </a:rPr>
              <a:t>Other headquarters</a:t>
            </a: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207" name="Oval 206">
            <a:extLst>
              <a:ext uri="{FF2B5EF4-FFF2-40B4-BE49-F238E27FC236}">
                <a16:creationId xmlns:a16="http://schemas.microsoft.com/office/drawing/2014/main" id="{B18F7841-DA86-E1A4-FA1E-15706F2E2610}"/>
              </a:ext>
            </a:extLst>
          </p:cNvPr>
          <p:cNvSpPr/>
          <p:nvPr/>
        </p:nvSpPr>
        <p:spPr bwMode="gray">
          <a:xfrm>
            <a:off x="6978724"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80%</a:t>
            </a:r>
          </a:p>
        </p:txBody>
      </p:sp>
      <p:sp>
        <p:nvSpPr>
          <p:cNvPr id="208" name="Oval 207">
            <a:extLst>
              <a:ext uri="{FF2B5EF4-FFF2-40B4-BE49-F238E27FC236}">
                <a16:creationId xmlns:a16="http://schemas.microsoft.com/office/drawing/2014/main" id="{0EB66779-4B69-C5D1-665B-9D556B8AAF14}"/>
              </a:ext>
            </a:extLst>
          </p:cNvPr>
          <p:cNvSpPr/>
          <p:nvPr/>
        </p:nvSpPr>
        <p:spPr bwMode="gray">
          <a:xfrm>
            <a:off x="7588324"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8%</a:t>
            </a:r>
            <a:endParaRPr kumimoji="0" lang="en-US" sz="900" b="0" i="0" u="none" strike="noStrike" kern="1200" cap="none" spc="0" normalizeH="0" baseline="0" noProof="0" err="1">
              <a:ln>
                <a:noFill/>
              </a:ln>
              <a:solidFill>
                <a:srgbClr val="000000"/>
              </a:solidFill>
              <a:effectLst/>
              <a:uLnTx/>
              <a:uFillTx/>
              <a:latin typeface="Arial"/>
              <a:ea typeface="+mn-ea"/>
              <a:cs typeface="+mn-cs"/>
            </a:endParaRPr>
          </a:p>
        </p:txBody>
      </p:sp>
      <p:sp>
        <p:nvSpPr>
          <p:cNvPr id="209" name="Oval 208">
            <a:extLst>
              <a:ext uri="{FF2B5EF4-FFF2-40B4-BE49-F238E27FC236}">
                <a16:creationId xmlns:a16="http://schemas.microsoft.com/office/drawing/2014/main" id="{5273560C-769A-57B0-8A33-BA510782B1B1}"/>
              </a:ext>
            </a:extLst>
          </p:cNvPr>
          <p:cNvSpPr/>
          <p:nvPr/>
        </p:nvSpPr>
        <p:spPr bwMode="gray">
          <a:xfrm>
            <a:off x="8197924"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7%</a:t>
            </a:r>
            <a:endParaRPr kumimoji="0" lang="en-US" sz="900" b="0" i="0" u="none" strike="noStrike" kern="1200" cap="none" spc="0" normalizeH="0" baseline="0" noProof="0" err="1">
              <a:ln>
                <a:noFill/>
              </a:ln>
              <a:solidFill>
                <a:srgbClr val="000000"/>
              </a:solidFill>
              <a:effectLst/>
              <a:uLnTx/>
              <a:uFillTx/>
              <a:latin typeface="Arial"/>
              <a:ea typeface="+mn-ea"/>
              <a:cs typeface="+mn-cs"/>
            </a:endParaRPr>
          </a:p>
        </p:txBody>
      </p:sp>
      <p:sp>
        <p:nvSpPr>
          <p:cNvPr id="210" name="Oval 209">
            <a:extLst>
              <a:ext uri="{FF2B5EF4-FFF2-40B4-BE49-F238E27FC236}">
                <a16:creationId xmlns:a16="http://schemas.microsoft.com/office/drawing/2014/main" id="{16CED503-EB22-84B8-5AF8-32B0CC457F82}"/>
              </a:ext>
            </a:extLst>
          </p:cNvPr>
          <p:cNvSpPr/>
          <p:nvPr/>
        </p:nvSpPr>
        <p:spPr bwMode="gray">
          <a:xfrm>
            <a:off x="8807524"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2%</a:t>
            </a:r>
          </a:p>
        </p:txBody>
      </p:sp>
      <p:sp>
        <p:nvSpPr>
          <p:cNvPr id="211" name="Oval 210">
            <a:extLst>
              <a:ext uri="{FF2B5EF4-FFF2-40B4-BE49-F238E27FC236}">
                <a16:creationId xmlns:a16="http://schemas.microsoft.com/office/drawing/2014/main" id="{28F4768F-964F-CD27-1A6B-319AE5F7ABE9}"/>
              </a:ext>
            </a:extLst>
          </p:cNvPr>
          <p:cNvSpPr/>
          <p:nvPr/>
        </p:nvSpPr>
        <p:spPr bwMode="gray">
          <a:xfrm>
            <a:off x="9417124"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2%</a:t>
            </a:r>
            <a:endParaRPr kumimoji="0" lang="en-US" sz="900" b="0" i="0" u="none" strike="noStrike" kern="1200" cap="none" spc="0" normalizeH="0" baseline="0" noProof="0" err="1">
              <a:ln>
                <a:noFill/>
              </a:ln>
              <a:solidFill>
                <a:srgbClr val="000000"/>
              </a:solidFill>
              <a:effectLst/>
              <a:uLnTx/>
              <a:uFillTx/>
              <a:latin typeface="Arial"/>
              <a:ea typeface="+mn-ea"/>
              <a:cs typeface="+mn-cs"/>
            </a:endParaRPr>
          </a:p>
        </p:txBody>
      </p:sp>
      <p:sp>
        <p:nvSpPr>
          <p:cNvPr id="212" name="Oval 211">
            <a:extLst>
              <a:ext uri="{FF2B5EF4-FFF2-40B4-BE49-F238E27FC236}">
                <a16:creationId xmlns:a16="http://schemas.microsoft.com/office/drawing/2014/main" id="{B7305493-905B-D565-AB6F-55968645063A}"/>
              </a:ext>
            </a:extLst>
          </p:cNvPr>
          <p:cNvSpPr/>
          <p:nvPr/>
        </p:nvSpPr>
        <p:spPr bwMode="gray">
          <a:xfrm>
            <a:off x="10026723" y="5631110"/>
            <a:ext cx="447676" cy="21113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1%</a:t>
            </a:r>
            <a:endParaRPr kumimoji="0" lang="en-US" sz="900" b="0" i="0" u="none" strike="noStrike" kern="1200" cap="none" spc="0" normalizeH="0" baseline="0" noProof="0" err="1">
              <a:ln>
                <a:noFill/>
              </a:ln>
              <a:solidFill>
                <a:srgbClr val="000000"/>
              </a:solidFill>
              <a:effectLst/>
              <a:uLnTx/>
              <a:uFillTx/>
              <a:latin typeface="Arial"/>
              <a:ea typeface="+mn-ea"/>
              <a:cs typeface="+mn-cs"/>
            </a:endParaRPr>
          </a:p>
        </p:txBody>
      </p:sp>
      <p:sp>
        <p:nvSpPr>
          <p:cNvPr id="213" name="Oval 212">
            <a:extLst>
              <a:ext uri="{FF2B5EF4-FFF2-40B4-BE49-F238E27FC236}">
                <a16:creationId xmlns:a16="http://schemas.microsoft.com/office/drawing/2014/main" id="{556D0D1C-B852-A592-6282-6860F75D1949}"/>
              </a:ext>
            </a:extLst>
          </p:cNvPr>
          <p:cNvSpPr/>
          <p:nvPr/>
        </p:nvSpPr>
        <p:spPr bwMode="gray">
          <a:xfrm>
            <a:off x="10942711" y="3054598"/>
            <a:ext cx="447676" cy="212725"/>
          </a:xfrm>
          <a:prstGeom prst="ellipse">
            <a:avLst/>
          </a:prstGeom>
          <a:solidFill>
            <a:srgbClr val="C30C3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FFFFFF"/>
                </a:solidFill>
                <a:effectLst/>
                <a:uLnTx/>
                <a:uFillTx/>
                <a:latin typeface="Arial"/>
                <a:ea typeface="+mn-ea"/>
                <a:cs typeface="+mn-cs"/>
              </a:rPr>
              <a:t>72%</a:t>
            </a:r>
            <a:endParaRPr kumimoji="0" lang="en-US" sz="900" b="0" i="0" u="none" strike="noStrike" kern="1200" cap="none" spc="0" normalizeH="0" baseline="0" noProof="0" err="1">
              <a:ln>
                <a:noFill/>
              </a:ln>
              <a:solidFill>
                <a:srgbClr val="FFFFFF"/>
              </a:solidFill>
              <a:effectLst/>
              <a:uLnTx/>
              <a:uFillTx/>
              <a:latin typeface="Arial"/>
              <a:ea typeface="+mn-ea"/>
              <a:cs typeface="+mn-cs"/>
            </a:endParaRPr>
          </a:p>
        </p:txBody>
      </p:sp>
      <p:sp>
        <p:nvSpPr>
          <p:cNvPr id="218" name="Oval 217">
            <a:extLst>
              <a:ext uri="{FF2B5EF4-FFF2-40B4-BE49-F238E27FC236}">
                <a16:creationId xmlns:a16="http://schemas.microsoft.com/office/drawing/2014/main" id="{BCFAD93D-2543-6A54-9A0A-159C7E77DB29}"/>
              </a:ext>
            </a:extLst>
          </p:cNvPr>
          <p:cNvSpPr/>
          <p:nvPr/>
        </p:nvSpPr>
        <p:spPr bwMode="gray">
          <a:xfrm>
            <a:off x="10942711" y="3384798"/>
            <a:ext cx="447676" cy="212725"/>
          </a:xfrm>
          <a:prstGeom prst="ellipse">
            <a:avLst/>
          </a:prstGeom>
          <a:solidFill>
            <a:srgbClr val="008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FFFFFF"/>
                </a:solidFill>
                <a:effectLst/>
                <a:uLnTx/>
                <a:uFillTx/>
                <a:latin typeface="Arial"/>
                <a:ea typeface="+mn-ea"/>
                <a:cs typeface="+mn-cs"/>
              </a:rPr>
              <a:t>19%</a:t>
            </a:r>
            <a:endParaRPr kumimoji="0" lang="en-US" sz="900" b="0" i="0" u="none" strike="noStrike" kern="1200" cap="none" spc="0" normalizeH="0" baseline="0" noProof="0" err="1">
              <a:ln>
                <a:noFill/>
              </a:ln>
              <a:solidFill>
                <a:srgbClr val="FFFFFF"/>
              </a:solidFill>
              <a:effectLst/>
              <a:uLnTx/>
              <a:uFillTx/>
              <a:latin typeface="Arial"/>
              <a:ea typeface="+mn-ea"/>
              <a:cs typeface="+mn-cs"/>
            </a:endParaRPr>
          </a:p>
        </p:txBody>
      </p:sp>
      <p:sp>
        <p:nvSpPr>
          <p:cNvPr id="219" name="Oval 218">
            <a:extLst>
              <a:ext uri="{FF2B5EF4-FFF2-40B4-BE49-F238E27FC236}">
                <a16:creationId xmlns:a16="http://schemas.microsoft.com/office/drawing/2014/main" id="{C5B0D4B5-06D5-54A8-418B-B53E7B4A903A}"/>
              </a:ext>
            </a:extLst>
          </p:cNvPr>
          <p:cNvSpPr/>
          <p:nvPr/>
        </p:nvSpPr>
        <p:spPr bwMode="gray">
          <a:xfrm>
            <a:off x="10942711" y="3740398"/>
            <a:ext cx="447676" cy="212725"/>
          </a:xfrm>
          <a:prstGeom prst="ellipse">
            <a:avLst/>
          </a:prstGeom>
          <a:solidFill>
            <a:srgbClr val="00608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FFFFFF"/>
                </a:solidFill>
                <a:effectLst/>
                <a:uLnTx/>
                <a:uFillTx/>
                <a:latin typeface="Arial"/>
                <a:ea typeface="+mn-ea"/>
                <a:cs typeface="+mn-cs"/>
              </a:rPr>
              <a:t>4%</a:t>
            </a:r>
            <a:endParaRPr kumimoji="0" lang="en-US" sz="900" b="0" i="0" u="none" strike="noStrike" kern="1200" cap="none" spc="0" normalizeH="0" baseline="0" noProof="0" err="1">
              <a:ln>
                <a:noFill/>
              </a:ln>
              <a:solidFill>
                <a:srgbClr val="FFFFFF"/>
              </a:solidFill>
              <a:effectLst/>
              <a:uLnTx/>
              <a:uFillTx/>
              <a:latin typeface="Arial"/>
              <a:ea typeface="+mn-ea"/>
              <a:cs typeface="+mn-cs"/>
            </a:endParaRPr>
          </a:p>
        </p:txBody>
      </p:sp>
      <p:sp>
        <p:nvSpPr>
          <p:cNvPr id="220" name="Oval 219">
            <a:extLst>
              <a:ext uri="{FF2B5EF4-FFF2-40B4-BE49-F238E27FC236}">
                <a16:creationId xmlns:a16="http://schemas.microsoft.com/office/drawing/2014/main" id="{5046F882-0338-2FB2-F0CF-2C5508FE2569}"/>
              </a:ext>
            </a:extLst>
          </p:cNvPr>
          <p:cNvSpPr/>
          <p:nvPr/>
        </p:nvSpPr>
        <p:spPr bwMode="gray">
          <a:xfrm>
            <a:off x="10942711" y="4095998"/>
            <a:ext cx="447676" cy="212725"/>
          </a:xfrm>
          <a:prstGeom prst="ellipse">
            <a:avLst/>
          </a:prstGeom>
          <a:solidFill>
            <a:srgbClr val="F88C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FFFFFF"/>
                </a:solidFill>
                <a:effectLst/>
                <a:uLnTx/>
                <a:uFillTx/>
                <a:latin typeface="Arial"/>
                <a:ea typeface="+mn-ea"/>
                <a:cs typeface="+mn-cs"/>
              </a:rPr>
              <a:t>3%</a:t>
            </a:r>
            <a:endParaRPr kumimoji="0" lang="en-US" sz="900" b="0" i="0" u="none" strike="noStrike" kern="1200" cap="none" spc="0" normalizeH="0" baseline="0" noProof="0" err="1">
              <a:ln>
                <a:noFill/>
              </a:ln>
              <a:solidFill>
                <a:srgbClr val="FFFFFF"/>
              </a:solidFill>
              <a:effectLst/>
              <a:uLnTx/>
              <a:uFillTx/>
              <a:latin typeface="Arial"/>
              <a:ea typeface="+mn-ea"/>
              <a:cs typeface="+mn-cs"/>
            </a:endParaRPr>
          </a:p>
        </p:txBody>
      </p:sp>
      <p:sp>
        <p:nvSpPr>
          <p:cNvPr id="221" name="Oval 220">
            <a:extLst>
              <a:ext uri="{FF2B5EF4-FFF2-40B4-BE49-F238E27FC236}">
                <a16:creationId xmlns:a16="http://schemas.microsoft.com/office/drawing/2014/main" id="{3FD2B5A1-FC22-AC52-FF14-4DF72056EB71}"/>
              </a:ext>
            </a:extLst>
          </p:cNvPr>
          <p:cNvSpPr/>
          <p:nvPr/>
        </p:nvSpPr>
        <p:spPr bwMode="gray">
          <a:xfrm>
            <a:off x="10942711" y="4464298"/>
            <a:ext cx="447676" cy="212725"/>
          </a:xfrm>
          <a:prstGeom prst="ellipse">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FFFFFF"/>
                </a:solidFill>
                <a:effectLst/>
                <a:uLnTx/>
                <a:uFillTx/>
                <a:latin typeface="Arial"/>
                <a:ea typeface="+mn-ea"/>
                <a:cs typeface="+mn-cs"/>
              </a:rPr>
              <a:t>1%</a:t>
            </a:r>
            <a:endParaRPr kumimoji="0" lang="en-US" sz="900" b="0" i="0" u="none" strike="noStrike" kern="1200" cap="none" spc="0" normalizeH="0" baseline="0" noProof="0" err="1">
              <a:ln>
                <a:noFill/>
              </a:ln>
              <a:solidFill>
                <a:srgbClr val="FFFFFF"/>
              </a:solidFill>
              <a:effectLst/>
              <a:uLnTx/>
              <a:uFillTx/>
              <a:latin typeface="Arial"/>
              <a:ea typeface="+mn-ea"/>
              <a:cs typeface="+mn-cs"/>
            </a:endParaRPr>
          </a:p>
        </p:txBody>
      </p:sp>
      <p:sp>
        <p:nvSpPr>
          <p:cNvPr id="222" name="Oval 221">
            <a:extLst>
              <a:ext uri="{FF2B5EF4-FFF2-40B4-BE49-F238E27FC236}">
                <a16:creationId xmlns:a16="http://schemas.microsoft.com/office/drawing/2014/main" id="{BFF61BBD-792D-4F45-97D1-8B9E93B632F7}"/>
              </a:ext>
            </a:extLst>
          </p:cNvPr>
          <p:cNvSpPr/>
          <p:nvPr/>
        </p:nvSpPr>
        <p:spPr bwMode="gray">
          <a:xfrm>
            <a:off x="10942711" y="4819898"/>
            <a:ext cx="447676" cy="212725"/>
          </a:xfrm>
          <a:prstGeom prst="ellipse">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a:solidFill>
                  <a:srgbClr val="FFFFFF"/>
                </a:solidFill>
                <a:latin typeface="Arial"/>
              </a:rPr>
              <a:t>1</a:t>
            </a:r>
            <a:r>
              <a:rPr kumimoji="0" lang="en-US" sz="900" b="0" i="0" u="none" strike="noStrike" kern="1200" cap="none" spc="0" normalizeH="0" baseline="0" noProof="0">
                <a:ln>
                  <a:noFill/>
                </a:ln>
                <a:solidFill>
                  <a:srgbClr val="FFFFFF"/>
                </a:solidFill>
                <a:effectLst/>
                <a:uLnTx/>
                <a:uFillTx/>
                <a:latin typeface="Arial"/>
                <a:ea typeface="+mn-ea"/>
                <a:cs typeface="+mn-cs"/>
              </a:rPr>
              <a:t>%</a:t>
            </a:r>
          </a:p>
        </p:txBody>
      </p:sp>
      <p:sp>
        <p:nvSpPr>
          <p:cNvPr id="267" name="TextBox 266">
            <a:extLst>
              <a:ext uri="{FF2B5EF4-FFF2-40B4-BE49-F238E27FC236}">
                <a16:creationId xmlns:a16="http://schemas.microsoft.com/office/drawing/2014/main" id="{6F549613-0E2F-5654-6FE4-E8A3428B5403}"/>
              </a:ext>
            </a:extLst>
          </p:cNvPr>
          <p:cNvSpPr txBox="1"/>
          <p:nvPr/>
        </p:nvSpPr>
        <p:spPr bwMode="gray">
          <a:xfrm>
            <a:off x="6200849" y="5472160"/>
            <a:ext cx="660399" cy="53436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Location, share by country</a:t>
            </a:r>
          </a:p>
        </p:txBody>
      </p:sp>
      <p:sp>
        <p:nvSpPr>
          <p:cNvPr id="268" name="TextBox 267">
            <a:extLst>
              <a:ext uri="{FF2B5EF4-FFF2-40B4-BE49-F238E27FC236}">
                <a16:creationId xmlns:a16="http://schemas.microsoft.com/office/drawing/2014/main" id="{D69EC8EF-CE9F-AA8D-BEDF-30F2B8135DBC}"/>
              </a:ext>
            </a:extLst>
          </p:cNvPr>
          <p:cNvSpPr txBox="1"/>
          <p:nvPr/>
        </p:nvSpPr>
        <p:spPr bwMode="gray">
          <a:xfrm>
            <a:off x="10757154" y="2445861"/>
            <a:ext cx="1123950" cy="53436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Capacity ownership, share by country</a:t>
            </a:r>
          </a:p>
        </p:txBody>
      </p:sp>
      <p:cxnSp>
        <p:nvCxnSpPr>
          <p:cNvPr id="277" name="Straight Connector 276">
            <a:extLst>
              <a:ext uri="{FF2B5EF4-FFF2-40B4-BE49-F238E27FC236}">
                <a16:creationId xmlns:a16="http://schemas.microsoft.com/office/drawing/2014/main" id="{CDA5D167-0525-C682-AA79-94BEECF762C1}"/>
              </a:ext>
            </a:extLst>
          </p:cNvPr>
          <p:cNvCxnSpPr>
            <a:cxnSpLocks/>
          </p:cNvCxnSpPr>
          <p:nvPr/>
        </p:nvCxnSpPr>
        <p:spPr bwMode="gray">
          <a:xfrm>
            <a:off x="10560124" y="2945061"/>
            <a:ext cx="106997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CC22EE37-77D1-9626-EA84-EFF1E42F3065}"/>
              </a:ext>
            </a:extLst>
          </p:cNvPr>
          <p:cNvCxnSpPr>
            <a:cxnSpLocks/>
          </p:cNvCxnSpPr>
          <p:nvPr/>
        </p:nvCxnSpPr>
        <p:spPr bwMode="gray">
          <a:xfrm flipV="1">
            <a:off x="7052210" y="5540375"/>
            <a:ext cx="0" cy="56515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8CBA334B-72AE-61ED-A2CD-53C6567A59EC}"/>
              </a:ext>
            </a:extLst>
          </p:cNvPr>
          <p:cNvSpPr/>
          <p:nvPr/>
        </p:nvSpPr>
        <p:spPr bwMode="gray">
          <a:xfrm>
            <a:off x="333375" y="3416160"/>
            <a:ext cx="456840" cy="254000"/>
          </a:xfrm>
          <a:prstGeom prst="rect">
            <a:avLst/>
          </a:prstGeom>
          <a:solidFill>
            <a:srgbClr val="49D3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a:ea typeface="+mn-ea"/>
                <a:cs typeface="+mn-cs"/>
              </a:rPr>
              <a:t>China</a:t>
            </a:r>
          </a:p>
        </p:txBody>
      </p:sp>
      <p:sp>
        <p:nvSpPr>
          <p:cNvPr id="16" name="Rectangle 15">
            <a:extLst>
              <a:ext uri="{FF2B5EF4-FFF2-40B4-BE49-F238E27FC236}">
                <a16:creationId xmlns:a16="http://schemas.microsoft.com/office/drawing/2014/main" id="{F3F80BD6-25CE-7C36-5235-25EB9A9C85D6}"/>
              </a:ext>
            </a:extLst>
          </p:cNvPr>
          <p:cNvSpPr/>
          <p:nvPr/>
        </p:nvSpPr>
        <p:spPr bwMode="gray">
          <a:xfrm>
            <a:off x="2776803" y="3219104"/>
            <a:ext cx="456840" cy="254000"/>
          </a:xfrm>
          <a:prstGeom prst="rect">
            <a:avLst/>
          </a:prstGeom>
          <a:solidFill>
            <a:srgbClr val="49D3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a:ea typeface="+mn-ea"/>
                <a:cs typeface="+mn-cs"/>
              </a:rPr>
              <a:t>China</a:t>
            </a:r>
          </a:p>
        </p:txBody>
      </p:sp>
      <p:sp>
        <p:nvSpPr>
          <p:cNvPr id="20" name="Rectangle 19">
            <a:extLst>
              <a:ext uri="{FF2B5EF4-FFF2-40B4-BE49-F238E27FC236}">
                <a16:creationId xmlns:a16="http://schemas.microsoft.com/office/drawing/2014/main" id="{F437DD34-B185-F108-A414-7DFA526F7C8D}"/>
              </a:ext>
            </a:extLst>
          </p:cNvPr>
          <p:cNvSpPr/>
          <p:nvPr/>
        </p:nvSpPr>
        <p:spPr bwMode="gray">
          <a:xfrm>
            <a:off x="5199236" y="3158994"/>
            <a:ext cx="409402" cy="254696"/>
          </a:xfrm>
          <a:prstGeom prst="rect">
            <a:avLst/>
          </a:prstGeom>
          <a:solidFill>
            <a:srgbClr val="49D3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a:ea typeface="+mn-ea"/>
                <a:cs typeface="+mn-cs"/>
              </a:rPr>
              <a:t>China</a:t>
            </a:r>
          </a:p>
        </p:txBody>
      </p:sp>
      <p:sp>
        <p:nvSpPr>
          <p:cNvPr id="31" name="Rectangle 30">
            <a:extLst>
              <a:ext uri="{FF2B5EF4-FFF2-40B4-BE49-F238E27FC236}">
                <a16:creationId xmlns:a16="http://schemas.microsoft.com/office/drawing/2014/main" id="{11574646-E31B-6039-5C8C-C8004D0445EA}"/>
              </a:ext>
            </a:extLst>
          </p:cNvPr>
          <p:cNvSpPr/>
          <p:nvPr/>
        </p:nvSpPr>
        <p:spPr bwMode="gray">
          <a:xfrm>
            <a:off x="364858" y="4751103"/>
            <a:ext cx="456840" cy="194171"/>
          </a:xfrm>
          <a:prstGeom prst="rect">
            <a:avLst/>
          </a:prstGeom>
          <a:solidFill>
            <a:srgbClr val="3D7AD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Europe</a:t>
            </a:r>
          </a:p>
        </p:txBody>
      </p:sp>
      <p:sp>
        <p:nvSpPr>
          <p:cNvPr id="34" name="Rectangle 33">
            <a:extLst>
              <a:ext uri="{FF2B5EF4-FFF2-40B4-BE49-F238E27FC236}">
                <a16:creationId xmlns:a16="http://schemas.microsoft.com/office/drawing/2014/main" id="{574FC908-2C22-5707-10EF-D4F5E0C45AEE}"/>
              </a:ext>
            </a:extLst>
          </p:cNvPr>
          <p:cNvSpPr/>
          <p:nvPr/>
        </p:nvSpPr>
        <p:spPr bwMode="gray">
          <a:xfrm>
            <a:off x="2757753" y="4514730"/>
            <a:ext cx="456840" cy="194171"/>
          </a:xfrm>
          <a:prstGeom prst="rect">
            <a:avLst/>
          </a:prstGeom>
          <a:solidFill>
            <a:srgbClr val="3D7AD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Europe</a:t>
            </a:r>
          </a:p>
        </p:txBody>
      </p:sp>
      <p:sp>
        <p:nvSpPr>
          <p:cNvPr id="37" name="Rectangle 36">
            <a:extLst>
              <a:ext uri="{FF2B5EF4-FFF2-40B4-BE49-F238E27FC236}">
                <a16:creationId xmlns:a16="http://schemas.microsoft.com/office/drawing/2014/main" id="{1492D4B7-0D88-41E7-994B-A31F0FDBED75}"/>
              </a:ext>
            </a:extLst>
          </p:cNvPr>
          <p:cNvSpPr/>
          <p:nvPr/>
        </p:nvSpPr>
        <p:spPr bwMode="gray">
          <a:xfrm>
            <a:off x="5199236" y="4354580"/>
            <a:ext cx="409402" cy="194703"/>
          </a:xfrm>
          <a:prstGeom prst="rect">
            <a:avLst/>
          </a:prstGeom>
          <a:solidFill>
            <a:srgbClr val="3D7AD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Europe</a:t>
            </a:r>
          </a:p>
        </p:txBody>
      </p:sp>
      <p:sp>
        <p:nvSpPr>
          <p:cNvPr id="39" name="Rectangle 38">
            <a:extLst>
              <a:ext uri="{FF2B5EF4-FFF2-40B4-BE49-F238E27FC236}">
                <a16:creationId xmlns:a16="http://schemas.microsoft.com/office/drawing/2014/main" id="{C919196E-0F4B-1A37-01DC-36A0E05A5350}"/>
              </a:ext>
            </a:extLst>
          </p:cNvPr>
          <p:cNvSpPr/>
          <p:nvPr/>
        </p:nvSpPr>
        <p:spPr bwMode="gray">
          <a:xfrm>
            <a:off x="349116" y="5164650"/>
            <a:ext cx="484978" cy="194171"/>
          </a:xfrm>
          <a:prstGeom prst="rect">
            <a:avLst/>
          </a:prstGeom>
          <a:solidFill>
            <a:srgbClr val="68F3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North America</a:t>
            </a:r>
          </a:p>
        </p:txBody>
      </p:sp>
      <p:sp>
        <p:nvSpPr>
          <p:cNvPr id="41" name="Rectangle 40">
            <a:extLst>
              <a:ext uri="{FF2B5EF4-FFF2-40B4-BE49-F238E27FC236}">
                <a16:creationId xmlns:a16="http://schemas.microsoft.com/office/drawing/2014/main" id="{FCBA3624-C1F2-5AAC-5ADC-A49FAD8CFA67}"/>
              </a:ext>
            </a:extLst>
          </p:cNvPr>
          <p:cNvSpPr/>
          <p:nvPr/>
        </p:nvSpPr>
        <p:spPr bwMode="gray">
          <a:xfrm>
            <a:off x="2753890" y="5086102"/>
            <a:ext cx="484978" cy="194171"/>
          </a:xfrm>
          <a:prstGeom prst="rect">
            <a:avLst/>
          </a:prstGeom>
          <a:solidFill>
            <a:srgbClr val="68F3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North America</a:t>
            </a:r>
          </a:p>
        </p:txBody>
      </p:sp>
      <p:sp>
        <p:nvSpPr>
          <p:cNvPr id="42" name="Rectangle 41">
            <a:extLst>
              <a:ext uri="{FF2B5EF4-FFF2-40B4-BE49-F238E27FC236}">
                <a16:creationId xmlns:a16="http://schemas.microsoft.com/office/drawing/2014/main" id="{6D3400BC-1A5D-2263-1627-D08B6713CF6A}"/>
              </a:ext>
            </a:extLst>
          </p:cNvPr>
          <p:cNvSpPr/>
          <p:nvPr/>
        </p:nvSpPr>
        <p:spPr bwMode="gray">
          <a:xfrm>
            <a:off x="5144480" y="5100421"/>
            <a:ext cx="434617" cy="194703"/>
          </a:xfrm>
          <a:prstGeom prst="rect">
            <a:avLst/>
          </a:prstGeom>
          <a:solidFill>
            <a:srgbClr val="68F3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North America</a:t>
            </a:r>
          </a:p>
        </p:txBody>
      </p:sp>
      <p:sp>
        <p:nvSpPr>
          <p:cNvPr id="43" name="Rectangle 42">
            <a:extLst>
              <a:ext uri="{FF2B5EF4-FFF2-40B4-BE49-F238E27FC236}">
                <a16:creationId xmlns:a16="http://schemas.microsoft.com/office/drawing/2014/main" id="{6B35E2DD-E327-9C91-6E2F-05874C74D839}"/>
              </a:ext>
            </a:extLst>
          </p:cNvPr>
          <p:cNvSpPr/>
          <p:nvPr/>
        </p:nvSpPr>
        <p:spPr bwMode="gray">
          <a:xfrm>
            <a:off x="347633" y="5484813"/>
            <a:ext cx="484978" cy="116447"/>
          </a:xfrm>
          <a:prstGeom prst="rect">
            <a:avLst/>
          </a:prstGeom>
          <a:solidFill>
            <a:srgbClr val="00AA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Japan</a:t>
            </a:r>
          </a:p>
        </p:txBody>
      </p:sp>
      <p:sp>
        <p:nvSpPr>
          <p:cNvPr id="44" name="Rectangle 43">
            <a:extLst>
              <a:ext uri="{FF2B5EF4-FFF2-40B4-BE49-F238E27FC236}">
                <a16:creationId xmlns:a16="http://schemas.microsoft.com/office/drawing/2014/main" id="{99D5101D-897A-295E-82AB-E0D6EE17A087}"/>
              </a:ext>
            </a:extLst>
          </p:cNvPr>
          <p:cNvSpPr/>
          <p:nvPr/>
        </p:nvSpPr>
        <p:spPr bwMode="gray">
          <a:xfrm>
            <a:off x="2743684" y="5438218"/>
            <a:ext cx="484978" cy="116447"/>
          </a:xfrm>
          <a:prstGeom prst="rect">
            <a:avLst/>
          </a:prstGeom>
          <a:solidFill>
            <a:srgbClr val="00AA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Japan</a:t>
            </a:r>
          </a:p>
        </p:txBody>
      </p:sp>
      <p:sp>
        <p:nvSpPr>
          <p:cNvPr id="45" name="Rectangle 44">
            <a:extLst>
              <a:ext uri="{FF2B5EF4-FFF2-40B4-BE49-F238E27FC236}">
                <a16:creationId xmlns:a16="http://schemas.microsoft.com/office/drawing/2014/main" id="{A810595A-B0E2-E729-EC84-DEBC87B4D6AC}"/>
              </a:ext>
            </a:extLst>
          </p:cNvPr>
          <p:cNvSpPr/>
          <p:nvPr/>
        </p:nvSpPr>
        <p:spPr bwMode="gray">
          <a:xfrm>
            <a:off x="5136834" y="5465532"/>
            <a:ext cx="434617" cy="116766"/>
          </a:xfrm>
          <a:prstGeom prst="rect">
            <a:avLst/>
          </a:prstGeom>
          <a:solidFill>
            <a:srgbClr val="00AA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Japan</a:t>
            </a:r>
          </a:p>
        </p:txBody>
      </p:sp>
      <p:sp>
        <p:nvSpPr>
          <p:cNvPr id="46" name="Rectangle 45">
            <a:extLst>
              <a:ext uri="{FF2B5EF4-FFF2-40B4-BE49-F238E27FC236}">
                <a16:creationId xmlns:a16="http://schemas.microsoft.com/office/drawing/2014/main" id="{0EA35BA1-0986-0BF4-37A0-E57951124299}"/>
              </a:ext>
            </a:extLst>
          </p:cNvPr>
          <p:cNvSpPr/>
          <p:nvPr/>
        </p:nvSpPr>
        <p:spPr bwMode="gray">
          <a:xfrm>
            <a:off x="347633" y="5706487"/>
            <a:ext cx="484978" cy="191147"/>
          </a:xfrm>
          <a:prstGeom prst="rect">
            <a:avLst/>
          </a:prstGeom>
          <a:solidFill>
            <a:srgbClr val="FFC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Rest of world</a:t>
            </a:r>
          </a:p>
        </p:txBody>
      </p:sp>
      <p:sp>
        <p:nvSpPr>
          <p:cNvPr id="47" name="Rectangle 46">
            <a:extLst>
              <a:ext uri="{FF2B5EF4-FFF2-40B4-BE49-F238E27FC236}">
                <a16:creationId xmlns:a16="http://schemas.microsoft.com/office/drawing/2014/main" id="{55C496F9-8438-0311-2D3D-BBF471B85CE6}"/>
              </a:ext>
            </a:extLst>
          </p:cNvPr>
          <p:cNvSpPr/>
          <p:nvPr/>
        </p:nvSpPr>
        <p:spPr bwMode="gray">
          <a:xfrm>
            <a:off x="2750305" y="5727309"/>
            <a:ext cx="484978" cy="191147"/>
          </a:xfrm>
          <a:prstGeom prst="rect">
            <a:avLst/>
          </a:prstGeom>
          <a:solidFill>
            <a:srgbClr val="FFC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Rest of world</a:t>
            </a:r>
          </a:p>
        </p:txBody>
      </p:sp>
      <p:sp>
        <p:nvSpPr>
          <p:cNvPr id="48" name="Rectangle 47">
            <a:extLst>
              <a:ext uri="{FF2B5EF4-FFF2-40B4-BE49-F238E27FC236}">
                <a16:creationId xmlns:a16="http://schemas.microsoft.com/office/drawing/2014/main" id="{0195C103-15B2-DA81-0308-1D1E3795A05D}"/>
              </a:ext>
            </a:extLst>
          </p:cNvPr>
          <p:cNvSpPr/>
          <p:nvPr/>
        </p:nvSpPr>
        <p:spPr bwMode="gray">
          <a:xfrm>
            <a:off x="5157358" y="5720883"/>
            <a:ext cx="434617" cy="191671"/>
          </a:xfrm>
          <a:prstGeom prst="rect">
            <a:avLst/>
          </a:prstGeom>
          <a:solidFill>
            <a:srgbClr val="FFC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FFFFFF"/>
                </a:solidFill>
                <a:effectLst/>
                <a:uLnTx/>
                <a:uFillTx/>
                <a:latin typeface="Arial"/>
                <a:ea typeface="+mn-ea"/>
                <a:cs typeface="+mn-cs"/>
              </a:rPr>
              <a:t>Rest of world</a:t>
            </a:r>
          </a:p>
        </p:txBody>
      </p:sp>
      <p:sp>
        <p:nvSpPr>
          <p:cNvPr id="49" name="Rectangle 48">
            <a:extLst>
              <a:ext uri="{FF2B5EF4-FFF2-40B4-BE49-F238E27FC236}">
                <a16:creationId xmlns:a16="http://schemas.microsoft.com/office/drawing/2014/main" id="{6F2D814E-08F1-4630-D97B-A2E5D48F541E}"/>
              </a:ext>
            </a:extLst>
          </p:cNvPr>
          <p:cNvSpPr/>
          <p:nvPr/>
        </p:nvSpPr>
        <p:spPr bwMode="gray">
          <a:xfrm>
            <a:off x="2750305" y="5578442"/>
            <a:ext cx="484978" cy="116448"/>
          </a:xfrm>
          <a:prstGeom prst="rect">
            <a:avLst/>
          </a:prstGeom>
          <a:solidFill>
            <a:srgbClr val="FFF45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chemeClr val="bg2"/>
                </a:solidFill>
                <a:effectLst/>
                <a:uLnTx/>
                <a:uFillTx/>
                <a:latin typeface="Arial"/>
                <a:ea typeface="+mn-ea"/>
                <a:cs typeface="+mn-cs"/>
              </a:rPr>
              <a:t>South Korea</a:t>
            </a:r>
          </a:p>
        </p:txBody>
      </p:sp>
      <p:sp>
        <p:nvSpPr>
          <p:cNvPr id="50" name="Rectangle 49">
            <a:extLst>
              <a:ext uri="{FF2B5EF4-FFF2-40B4-BE49-F238E27FC236}">
                <a16:creationId xmlns:a16="http://schemas.microsoft.com/office/drawing/2014/main" id="{6179968C-960B-A0D0-74EA-D6327DE60C58}"/>
              </a:ext>
            </a:extLst>
          </p:cNvPr>
          <p:cNvSpPr/>
          <p:nvPr/>
        </p:nvSpPr>
        <p:spPr bwMode="gray">
          <a:xfrm>
            <a:off x="227583" y="2174570"/>
            <a:ext cx="862279" cy="21807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Battery</a:t>
            </a:r>
          </a:p>
        </p:txBody>
      </p:sp>
      <p:sp>
        <p:nvSpPr>
          <p:cNvPr id="51" name="Rectangle 50">
            <a:extLst>
              <a:ext uri="{FF2B5EF4-FFF2-40B4-BE49-F238E27FC236}">
                <a16:creationId xmlns:a16="http://schemas.microsoft.com/office/drawing/2014/main" id="{C964A0A0-6605-EA44-4526-B229BCF9AAE8}"/>
              </a:ext>
            </a:extLst>
          </p:cNvPr>
          <p:cNvSpPr/>
          <p:nvPr/>
        </p:nvSpPr>
        <p:spPr bwMode="gray">
          <a:xfrm>
            <a:off x="2322809" y="2160401"/>
            <a:ext cx="1361948" cy="21807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Production</a:t>
            </a:r>
          </a:p>
        </p:txBody>
      </p:sp>
      <p:sp>
        <p:nvSpPr>
          <p:cNvPr id="52" name="Rectangle 51">
            <a:extLst>
              <a:ext uri="{FF2B5EF4-FFF2-40B4-BE49-F238E27FC236}">
                <a16:creationId xmlns:a16="http://schemas.microsoft.com/office/drawing/2014/main" id="{3CDD882A-EE61-FF63-8847-3381463C7E0F}"/>
              </a:ext>
            </a:extLst>
          </p:cNvPr>
          <p:cNvSpPr/>
          <p:nvPr/>
        </p:nvSpPr>
        <p:spPr bwMode="gray">
          <a:xfrm>
            <a:off x="4687285" y="2160402"/>
            <a:ext cx="1361948" cy="21807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Registration</a:t>
            </a:r>
          </a:p>
        </p:txBody>
      </p:sp>
      <p:sp>
        <p:nvSpPr>
          <p:cNvPr id="2" name="Rectangle 1">
            <a:extLst>
              <a:ext uri="{FF2B5EF4-FFF2-40B4-BE49-F238E27FC236}">
                <a16:creationId xmlns:a16="http://schemas.microsoft.com/office/drawing/2014/main" id="{51176DD9-8C78-5C1C-53DF-47BE98BF847A}"/>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4057794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1DF9A2F-B9C2-9AC5-D2B0-B1D4E4FCD9A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425" imgH="424" progId="TCLayout.ActiveDocument.1">
                  <p:embed/>
                </p:oleObj>
              </mc:Choice>
              <mc:Fallback>
                <p:oleObj name="think-cell Slide" r:id="rId24" imgW="425" imgH="424" progId="TCLayout.ActiveDocument.1">
                  <p:embed/>
                  <p:pic>
                    <p:nvPicPr>
                      <p:cNvPr id="6" name="think-cell data - do not delete" hidden="1">
                        <a:extLst>
                          <a:ext uri="{FF2B5EF4-FFF2-40B4-BE49-F238E27FC236}">
                            <a16:creationId xmlns:a16="http://schemas.microsoft.com/office/drawing/2014/main" id="{E1DF9A2F-B9C2-9AC5-D2B0-B1D4E4FCD9AD}"/>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92" name="Rectangle 91">
            <a:extLst>
              <a:ext uri="{FF2B5EF4-FFF2-40B4-BE49-F238E27FC236}">
                <a16:creationId xmlns:a16="http://schemas.microsoft.com/office/drawing/2014/main" id="{4D77CFD0-74D4-50EA-7ED7-F6583265548E}"/>
              </a:ext>
            </a:extLst>
          </p:cNvPr>
          <p:cNvSpPr/>
          <p:nvPr/>
        </p:nvSpPr>
        <p:spPr bwMode="gray">
          <a:xfrm>
            <a:off x="475759" y="2997200"/>
            <a:ext cx="6460542" cy="427038"/>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5797D55C-79B8-4E1A-239A-201449F5D6BA}"/>
              </a:ext>
            </a:extLst>
          </p:cNvPr>
          <p:cNvSpPr/>
          <p:nvPr/>
        </p:nvSpPr>
        <p:spPr bwMode="gray">
          <a:xfrm>
            <a:off x="463549" y="2084388"/>
            <a:ext cx="6460542" cy="836613"/>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 name="Title 1">
            <a:extLst>
              <a:ext uri="{FF2B5EF4-FFF2-40B4-BE49-F238E27FC236}">
                <a16:creationId xmlns:a16="http://schemas.microsoft.com/office/drawing/2014/main" id="{19AEEE7A-1D41-CB8A-3E3A-42D4D1860FA2}"/>
              </a:ext>
            </a:extLst>
          </p:cNvPr>
          <p:cNvSpPr>
            <a:spLocks noGrp="1"/>
          </p:cNvSpPr>
          <p:nvPr>
            <p:ph type="title"/>
          </p:nvPr>
        </p:nvSpPr>
        <p:spPr>
          <a:xfrm>
            <a:off x="330200" y="523318"/>
            <a:ext cx="11531600" cy="863532"/>
          </a:xfrm>
        </p:spPr>
        <p:txBody>
          <a:bodyPr vert="horz">
            <a:normAutofit fontScale="90000"/>
          </a:bodyPr>
          <a:lstStyle/>
          <a:p>
            <a:r>
              <a:rPr lang="en-US" sz="3100">
                <a:cs typeface="Arial"/>
              </a:rPr>
              <a:t>With significant recent investments in batteries, top 10</a:t>
            </a:r>
            <a:r>
              <a:rPr lang="en-US" sz="3100"/>
              <a:t> companies currently dominate 94% of the market</a:t>
            </a:r>
            <a:br>
              <a:rPr lang="en-US" sz="2800"/>
            </a:br>
            <a:endParaRPr lang="en-US"/>
          </a:p>
        </p:txBody>
      </p:sp>
      <p:sp>
        <p:nvSpPr>
          <p:cNvPr id="13" name="btfpNotesBox962619">
            <a:extLst>
              <a:ext uri="{FF2B5EF4-FFF2-40B4-BE49-F238E27FC236}">
                <a16:creationId xmlns:a16="http://schemas.microsoft.com/office/drawing/2014/main" id="{3A09EFB6-C58B-9F39-34C3-32E18823D09F}"/>
              </a:ext>
            </a:extLst>
          </p:cNvPr>
          <p:cNvSpPr txBox="1"/>
          <p:nvPr>
            <p:custDataLst>
              <p:tags r:id="rId2"/>
            </p:custDataLst>
          </p:nvPr>
        </p:nvSpPr>
        <p:spPr bwMode="gray">
          <a:xfrm>
            <a:off x="330199" y="6419088"/>
            <a:ext cx="9195469"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26"/>
              </a:rPr>
              <a:t>IEA, Global EV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rPr>
              <a:t>Outlook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2023</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rPr>
              <a:t>IEA</a:t>
            </a:r>
            <a:r>
              <a:rPr lang="en-US" sz="800" dirty="0">
                <a:solidFill>
                  <a:srgbClr val="000000"/>
                </a:solidFill>
                <a:latin typeface="Arial"/>
                <a:hlinkClick r:id="rId27"/>
              </a:rPr>
              <a:t>, Electric Vehicles</a:t>
            </a:r>
            <a:r>
              <a:rPr kumimoji="0" lang="en-US" sz="800" b="0" i="0" u="none" strike="noStrike" kern="1200" cap="none" spc="0" normalizeH="0" baseline="0" noProof="0" dirty="0">
                <a:ln>
                  <a:noFill/>
                </a:ln>
                <a:solidFill>
                  <a:srgbClr val="000000"/>
                </a:solidFill>
                <a:effectLst/>
                <a:uLnTx/>
                <a:uFillTx/>
                <a:latin typeface="Arial"/>
                <a:ea typeface="+mn-ea"/>
                <a:cs typeface="+mn-cs"/>
              </a:rPr>
              <a:t>;</a:t>
            </a:r>
            <a:r>
              <a:rPr lang="en-US" sz="800" dirty="0">
                <a:solidFill>
                  <a:srgbClr val="000000"/>
                </a:solidFill>
                <a:latin typeface="Arial"/>
              </a:rPr>
              <a:t> </a:t>
            </a:r>
            <a:r>
              <a:rPr lang="en-US" sz="800" dirty="0">
                <a:solidFill>
                  <a:srgbClr val="000000"/>
                </a:solidFill>
                <a:latin typeface="Arial"/>
                <a:hlinkClick r:id="rId28"/>
              </a:rPr>
              <a:t>LG Energy Solution, Beyond Carbon Neutrality</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29"/>
              </a:rPr>
              <a:t>Battery Inside, Battery-Powered Future</a:t>
            </a:r>
            <a:r>
              <a:rPr lang="en-US" sz="800" dirty="0">
                <a:solidFill>
                  <a:srgbClr val="000000"/>
                </a:solidFill>
                <a:latin typeface="Arial"/>
              </a:rPr>
              <a:t> (2022);</a:t>
            </a:r>
            <a:r>
              <a:rPr kumimoji="0" lang="en-US" sz="800" b="0" i="0" u="none" strike="noStrike" kern="1200" cap="none" spc="0" normalizeH="0" baseline="0" noProof="0" dirty="0">
                <a:ln>
                  <a:noFill/>
                </a:ln>
                <a:solidFill>
                  <a:srgbClr val="000000"/>
                </a:solidFill>
                <a:effectLst/>
                <a:uLnTx/>
                <a:uFillTx/>
                <a:latin typeface="Arial"/>
                <a:ea typeface="+mn-ea"/>
                <a:cs typeface="+mn-cs"/>
              </a:rPr>
              <a:t> SNE research, </a:t>
            </a:r>
            <a:r>
              <a:rPr lang="en-US" sz="800" dirty="0">
                <a:solidFill>
                  <a:srgbClr val="000000"/>
                </a:solidFill>
                <a:latin typeface="Arial"/>
                <a:hlinkClick r:id="rId30"/>
              </a:rPr>
              <a:t>SNE Research,</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0"/>
              </a:rPr>
              <a:t> January Global Monthly EV and Battery Monthly Tracker</a:t>
            </a:r>
            <a:r>
              <a:rPr lang="en-US" sz="800" dirty="0">
                <a:solidFill>
                  <a:srgbClr val="000000"/>
                </a:solidFill>
                <a:latin typeface="Arial"/>
              </a:rPr>
              <a:t> (2024); </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31"/>
              </a:rPr>
              <a:t>Energy Post, China's CATL</a:t>
            </a:r>
            <a:r>
              <a:rPr lang="en-US" sz="800" dirty="0">
                <a:solidFill>
                  <a:srgbClr val="000000"/>
                </a:solidFill>
                <a:latin typeface="Arial"/>
              </a:rPr>
              <a:t>.</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Devashri Mehrotra,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hlinkClick r:id="rId3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4"/>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28" name="Text Placeholder 10">
            <a:extLst>
              <a:ext uri="{FF2B5EF4-FFF2-40B4-BE49-F238E27FC236}">
                <a16:creationId xmlns:a16="http://schemas.microsoft.com/office/drawing/2014/main" id="{6F4002FF-2339-79B8-67F2-FE4766078C79}"/>
              </a:ext>
            </a:extLst>
          </p:cNvPr>
          <p:cNvSpPr>
            <a:spLocks noGrp="1"/>
          </p:cNvSpPr>
          <p:nvPr>
            <p:custDataLst>
              <p:tags r:id="rId3"/>
            </p:custDataLst>
          </p:nvPr>
        </p:nvSpPr>
        <p:spPr bwMode="auto">
          <a:xfrm>
            <a:off x="329184" y="1554480"/>
            <a:ext cx="4182363"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Split of major battery makers globally in 2023, </a:t>
            </a:r>
            <a:r>
              <a:rPr kumimoji="0" lang="en-US" sz="1400" i="0" u="none" strike="noStrike" kern="1200" cap="none" spc="0" normalizeH="0" baseline="0" noProof="0" dirty="0">
                <a:ln>
                  <a:noFill/>
                </a:ln>
                <a:solidFill>
                  <a:srgbClr val="000000"/>
                </a:solidFill>
                <a:effectLst/>
                <a:uLnTx/>
                <a:uFillTx/>
                <a:latin typeface="Arial"/>
                <a:ea typeface="+mn-lt"/>
                <a:cs typeface="Arial"/>
              </a:rPr>
              <a:t>%</a:t>
            </a:r>
            <a:endParaRPr kumimoji="0" lang="en-US" sz="1400" i="0" u="none" strike="noStrike" kern="1200" cap="none" spc="0" normalizeH="0" baseline="0" noProof="0" dirty="0">
              <a:ln>
                <a:noFill/>
              </a:ln>
              <a:solidFill>
                <a:srgbClr val="000000"/>
              </a:solidFill>
              <a:effectLst/>
              <a:uLnTx/>
              <a:uFillTx/>
              <a:latin typeface="Arial"/>
              <a:ea typeface="+mn-ea"/>
              <a:cs typeface="+mn-cs"/>
            </a:endParaRPr>
          </a:p>
        </p:txBody>
      </p:sp>
      <p:cxnSp>
        <p:nvCxnSpPr>
          <p:cNvPr id="29" name="Straight Connector 28">
            <a:extLst>
              <a:ext uri="{FF2B5EF4-FFF2-40B4-BE49-F238E27FC236}">
                <a16:creationId xmlns:a16="http://schemas.microsoft.com/office/drawing/2014/main" id="{90C73943-D731-A85A-656D-9D56B74EB808}"/>
              </a:ext>
            </a:extLst>
          </p:cNvPr>
          <p:cNvCxnSpPr>
            <a:cxnSpLocks/>
          </p:cNvCxnSpPr>
          <p:nvPr/>
        </p:nvCxnSpPr>
        <p:spPr bwMode="gray">
          <a:xfrm>
            <a:off x="463550" y="1966027"/>
            <a:ext cx="63793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 name="TextBox 8">
            <a:extLst>
              <a:ext uri="{FF2B5EF4-FFF2-40B4-BE49-F238E27FC236}">
                <a16:creationId xmlns:a16="http://schemas.microsoft.com/office/drawing/2014/main" id="{9DB6E617-DC6C-84CF-E10E-2CCC32B6F2CB}"/>
              </a:ext>
            </a:extLst>
          </p:cNvPr>
          <p:cNvSpPr txBox="1"/>
          <p:nvPr/>
        </p:nvSpPr>
        <p:spPr bwMode="gray">
          <a:xfrm>
            <a:off x="7775576" y="1554480"/>
            <a:ext cx="4098290" cy="3600986"/>
          </a:xfrm>
          <a:prstGeom prst="rect">
            <a:avLst/>
          </a:prstGeom>
          <a:solidFill>
            <a:srgbClr val="E3E8EE"/>
          </a:solidFill>
        </p:spPr>
        <p:txBody>
          <a:bodyPr wrap="square" lIns="137160" tIns="137160" rIns="274320" bIns="137160" rtlCol="0" anchor="t">
            <a:spAutoFit/>
          </a:bodyPr>
          <a:lstStyle/>
          <a:p>
            <a:pPr>
              <a:spcBef>
                <a:spcPts val="600"/>
              </a:spcBef>
              <a:defRPr/>
            </a:pPr>
            <a:r>
              <a:rPr kumimoji="0" lang="en-US" sz="1250" b="1" i="0" u="none" strike="noStrike" kern="1200" cap="none" spc="0" normalizeH="0" baseline="0" noProof="0" dirty="0">
                <a:ln>
                  <a:noFill/>
                </a:ln>
                <a:solidFill>
                  <a:srgbClr val="000000"/>
                </a:solidFill>
                <a:effectLst/>
                <a:uLnTx/>
                <a:uFillTx/>
                <a:latin typeface="Arial"/>
                <a:ea typeface="+mn-lt"/>
                <a:cs typeface="Arial"/>
              </a:rPr>
              <a:t>Recent news from the major players:</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spcBef>
                <a:spcPts val="600"/>
              </a:spcBef>
              <a:spcAft>
                <a:spcPts val="0"/>
              </a:spcAft>
              <a:buClrTx/>
              <a:buSzTx/>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CATL vs. BYD</a:t>
            </a:r>
          </a:p>
          <a:p>
            <a:pPr marL="171450" indent="-171450">
              <a:spcBef>
                <a:spcPts val="600"/>
              </a:spcBef>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China’s </a:t>
            </a:r>
            <a:r>
              <a:rPr kumimoji="0" lang="en-US" sz="1050" b="0" i="0" u="none" strike="noStrike" kern="1200" cap="none" spc="0" normalizeH="0" baseline="0" noProof="0" dirty="0">
                <a:ln>
                  <a:noFill/>
                </a:ln>
                <a:solidFill>
                  <a:srgbClr val="000000"/>
                </a:solidFill>
                <a:effectLst/>
                <a:uLnTx/>
                <a:uFillTx/>
                <a:latin typeface="Arial"/>
                <a:ea typeface="+mn-lt"/>
                <a:cs typeface="Arial"/>
              </a:rPr>
              <a:t>Contemporary Amperex Technology Co., Limited (CATL)</a:t>
            </a:r>
            <a:r>
              <a:rPr kumimoji="0" lang="en-US" sz="1050" b="0" i="0" u="none" strike="noStrike" kern="1200" cap="none" spc="0" normalizeH="0" baseline="0" noProof="0" dirty="0">
                <a:ln>
                  <a:noFill/>
                </a:ln>
                <a:solidFill>
                  <a:srgbClr val="000000"/>
                </a:solidFill>
                <a:effectLst/>
                <a:uLnTx/>
                <a:uFillTx/>
                <a:latin typeface="Arial"/>
                <a:ea typeface="+mn-ea"/>
                <a:cs typeface="+mn-cs"/>
              </a:rPr>
              <a:t>, the world’s leading EV battery manufacturer, has announced plans to reduce battery costs by up to 50% this year, engaging in a price war with </a:t>
            </a:r>
            <a:r>
              <a:rPr kumimoji="0" lang="en-US" sz="1050" b="0" i="0" u="none" strike="noStrike" kern="1200" cap="none" spc="0" normalizeH="0" baseline="0" noProof="0" dirty="0" err="1">
                <a:ln>
                  <a:noFill/>
                </a:ln>
                <a:solidFill>
                  <a:srgbClr val="000000"/>
                </a:solidFill>
                <a:effectLst/>
                <a:uLnTx/>
                <a:uFillTx/>
                <a:latin typeface="Arial"/>
                <a:ea typeface="+mn-ea"/>
                <a:cs typeface="+mn-cs"/>
              </a:rPr>
              <a:t>FinDreams</a:t>
            </a:r>
            <a:r>
              <a:rPr kumimoji="0" lang="en-US" sz="1050" b="0" i="0" u="none" strike="noStrike" kern="1200" cap="none" spc="0" normalizeH="0" baseline="0" noProof="0" dirty="0">
                <a:ln>
                  <a:noFill/>
                </a:ln>
                <a:solidFill>
                  <a:srgbClr val="000000"/>
                </a:solidFill>
                <a:effectLst/>
                <a:uLnTx/>
                <a:uFillTx/>
                <a:latin typeface="Arial"/>
                <a:ea typeface="+mn-ea"/>
                <a:cs typeface="+mn-cs"/>
              </a:rPr>
              <a:t>, a subsidiary of Build Your Dreams (BYD), China’s second-largest EV battery producer.</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spcBef>
                <a:spcPts val="600"/>
              </a:spcBef>
              <a:spcAft>
                <a:spcPts val="0"/>
              </a:spcAft>
              <a:buClrTx/>
              <a:buSzTx/>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LG </a:t>
            </a:r>
            <a:r>
              <a:rPr kumimoji="0" lang="en-US" sz="1050" b="1" i="0" u="none" strike="noStrike" kern="1200" cap="none" spc="0" normalizeH="0" baseline="0" noProof="0" dirty="0" err="1">
                <a:ln>
                  <a:noFill/>
                </a:ln>
                <a:solidFill>
                  <a:srgbClr val="000000"/>
                </a:solidFill>
                <a:effectLst/>
                <a:uLnTx/>
                <a:uFillTx/>
                <a:latin typeface="Arial"/>
                <a:ea typeface="+mn-ea"/>
                <a:cs typeface="+mn-cs"/>
              </a:rPr>
              <a:t>EnSol</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LG Energy Solution (LG </a:t>
            </a:r>
            <a:r>
              <a:rPr kumimoji="0" lang="en-US" sz="1050" b="0" i="0" u="none" strike="noStrike" kern="1200" cap="none" spc="0" normalizeH="0" baseline="0" noProof="0" dirty="0" err="1">
                <a:ln>
                  <a:noFill/>
                </a:ln>
                <a:solidFill>
                  <a:srgbClr val="000000"/>
                </a:solidFill>
                <a:effectLst/>
                <a:uLnTx/>
                <a:uFillTx/>
                <a:latin typeface="Arial"/>
                <a:ea typeface="+mn-ea"/>
                <a:cs typeface="+mn-cs"/>
              </a:rPr>
              <a:t>EnSol</a:t>
            </a:r>
            <a:r>
              <a:rPr kumimoji="0" lang="en-US" sz="1050" b="0" i="0" u="none" strike="noStrike" kern="1200" cap="none" spc="0" normalizeH="0" baseline="0" noProof="0" dirty="0">
                <a:ln>
                  <a:noFill/>
                </a:ln>
                <a:solidFill>
                  <a:srgbClr val="000000"/>
                </a:solidFill>
                <a:effectLst/>
                <a:uLnTx/>
                <a:uFillTx/>
                <a:latin typeface="Arial"/>
                <a:ea typeface="+mn-ea"/>
                <a:cs typeface="+mn-cs"/>
              </a:rPr>
              <a:t>) is expected to expand its market share in the United States through its collaboration on </a:t>
            </a:r>
            <a:r>
              <a:rPr kumimoji="0" lang="en-US" sz="1050" b="0" i="0" u="none" strike="noStrike" kern="1200" cap="none" spc="0" normalizeH="0" baseline="0" noProof="0" dirty="0" err="1">
                <a:ln>
                  <a:noFill/>
                </a:ln>
                <a:solidFill>
                  <a:srgbClr val="000000"/>
                </a:solidFill>
                <a:effectLst/>
                <a:uLnTx/>
                <a:uFillTx/>
                <a:latin typeface="Arial"/>
                <a:ea typeface="+mn-ea"/>
                <a:cs typeface="+mn-cs"/>
              </a:rPr>
              <a:t>Ultium</a:t>
            </a:r>
            <a:r>
              <a:rPr kumimoji="0" lang="en-US" sz="1050" b="0" i="0" u="none" strike="noStrike" kern="1200" cap="none" spc="0" normalizeH="0" baseline="0" noProof="0" dirty="0">
                <a:ln>
                  <a:noFill/>
                </a:ln>
                <a:solidFill>
                  <a:srgbClr val="000000"/>
                </a:solidFill>
                <a:effectLst/>
                <a:uLnTx/>
                <a:uFillTx/>
                <a:latin typeface="Arial"/>
                <a:ea typeface="+mn-ea"/>
                <a:cs typeface="+mn-cs"/>
              </a:rPr>
              <a:t> Cells, a joint venture with General Motors, alongside other </a:t>
            </a:r>
            <a:r>
              <a:rPr kumimoji="0" lang="en-US" sz="1050" b="0" i="0" u="none" strike="noStrike" kern="1200" cap="none" spc="0" normalizeH="0" baseline="0" noProof="0" dirty="0" err="1">
                <a:ln>
                  <a:noFill/>
                </a:ln>
                <a:solidFill>
                  <a:srgbClr val="000000"/>
                </a:solidFill>
                <a:effectLst/>
                <a:uLnTx/>
                <a:uFillTx/>
                <a:latin typeface="Arial"/>
                <a:ea typeface="+mn-ea"/>
                <a:cs typeface="+mn-cs"/>
              </a:rPr>
              <a:t>CapEx</a:t>
            </a:r>
            <a:r>
              <a:rPr kumimoji="0" lang="en-US" sz="1050" b="0" i="0" u="none" strike="noStrike" kern="1200" cap="none" spc="0" normalizeH="0" baseline="0" noProof="0" dirty="0">
                <a:ln>
                  <a:noFill/>
                </a:ln>
                <a:solidFill>
                  <a:srgbClr val="000000"/>
                </a:solidFill>
                <a:effectLst/>
                <a:uLnTx/>
                <a:uFillTx/>
                <a:latin typeface="Arial"/>
                <a:ea typeface="+mn-ea"/>
                <a:cs typeface="+mn-cs"/>
              </a:rPr>
              <a:t> investments in the U</a:t>
            </a:r>
            <a:r>
              <a:rPr lang="en-US" sz="1050" dirty="0" err="1">
                <a:solidFill>
                  <a:srgbClr val="000000"/>
                </a:solidFill>
                <a:latin typeface="Arial"/>
              </a:rPr>
              <a:t>nited</a:t>
            </a:r>
            <a:r>
              <a:rPr lang="en-US" sz="1050" dirty="0">
                <a:solidFill>
                  <a:srgbClr val="000000"/>
                </a:solidFill>
                <a:latin typeface="Arial"/>
              </a:rPr>
              <a:t> States.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p>
          <a:p>
            <a:pPr marL="171450" marR="0" lvl="0" indent="-171450" algn="l" defTabSz="914400" rtl="0" eaLnBrk="1" fontAlgn="auto" latinLnBrk="0" hangingPunct="1">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LG Chem will invest KRW 6 trillion in expanding battery material production capacity by 2025 to meet the rising demand for batteries. Additionally, it aims to establish anode material factories in Gumi, Korea, by 2026, with a target production capacity of 260,000 tons.</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cxnSp>
        <p:nvCxnSpPr>
          <p:cNvPr id="11" name="Straight Connector 10">
            <a:extLst>
              <a:ext uri="{FF2B5EF4-FFF2-40B4-BE49-F238E27FC236}">
                <a16:creationId xmlns:a16="http://schemas.microsoft.com/office/drawing/2014/main" id="{AEB856EF-E663-2DEA-B6E2-D9F6386F03F0}"/>
              </a:ext>
            </a:extLst>
          </p:cNvPr>
          <p:cNvCxnSpPr/>
          <p:nvPr>
            <p:custDataLst>
              <p:tags r:id="rId4"/>
            </p:custDataLst>
          </p:nvPr>
        </p:nvCxnSpPr>
        <p:spPr bwMode="auto">
          <a:xfrm>
            <a:off x="3482975" y="2427288"/>
            <a:ext cx="0" cy="1857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E79E4D20-A3F2-CA22-1CFF-5E87514E6665}"/>
              </a:ext>
            </a:extLst>
          </p:cNvPr>
          <p:cNvCxnSpPr/>
          <p:nvPr>
            <p:custDataLst>
              <p:tags r:id="rId5"/>
            </p:custDataLst>
          </p:nvPr>
        </p:nvCxnSpPr>
        <p:spPr bwMode="auto">
          <a:xfrm>
            <a:off x="4294188" y="2846388"/>
            <a:ext cx="0" cy="1841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A95F998E-B76E-88B3-7111-7232E81B7B47}"/>
              </a:ext>
            </a:extLst>
          </p:cNvPr>
          <p:cNvCxnSpPr/>
          <p:nvPr>
            <p:custDataLst>
              <p:tags r:id="rId6"/>
            </p:custDataLst>
          </p:nvPr>
        </p:nvCxnSpPr>
        <p:spPr bwMode="auto">
          <a:xfrm>
            <a:off x="5003800" y="3263900"/>
            <a:ext cx="0" cy="1857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D8A065D0-5734-433A-396C-FA10291C706B}"/>
              </a:ext>
            </a:extLst>
          </p:cNvPr>
          <p:cNvCxnSpPr/>
          <p:nvPr>
            <p:custDataLst>
              <p:tags r:id="rId7"/>
            </p:custDataLst>
          </p:nvPr>
        </p:nvCxnSpPr>
        <p:spPr bwMode="auto">
          <a:xfrm>
            <a:off x="5308600" y="3683000"/>
            <a:ext cx="0" cy="1841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63B6009E-2137-7F1F-779A-2F39C1275B79}"/>
              </a:ext>
            </a:extLst>
          </p:cNvPr>
          <p:cNvCxnSpPr/>
          <p:nvPr>
            <p:custDataLst>
              <p:tags r:id="rId8"/>
            </p:custDataLst>
          </p:nvPr>
        </p:nvCxnSpPr>
        <p:spPr bwMode="auto">
          <a:xfrm>
            <a:off x="5562600" y="4100513"/>
            <a:ext cx="0" cy="1857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B5EEE4C6-9BA2-5359-2A8D-6E56A55D3516}"/>
              </a:ext>
            </a:extLst>
          </p:cNvPr>
          <p:cNvCxnSpPr/>
          <p:nvPr>
            <p:custDataLst>
              <p:tags r:id="rId9"/>
            </p:custDataLst>
          </p:nvPr>
        </p:nvCxnSpPr>
        <p:spPr bwMode="auto">
          <a:xfrm>
            <a:off x="5816600" y="4519613"/>
            <a:ext cx="0" cy="1841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F83A8348-6B6E-FCD3-9F0F-146E2DDC5441}"/>
              </a:ext>
            </a:extLst>
          </p:cNvPr>
          <p:cNvCxnSpPr/>
          <p:nvPr>
            <p:custDataLst>
              <p:tags r:id="rId10"/>
            </p:custDataLst>
          </p:nvPr>
        </p:nvCxnSpPr>
        <p:spPr bwMode="auto">
          <a:xfrm>
            <a:off x="6069013" y="4937125"/>
            <a:ext cx="0" cy="1857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8A7D7E3D-007C-1BE7-F025-7CA933EDE816}"/>
              </a:ext>
            </a:extLst>
          </p:cNvPr>
          <p:cNvCxnSpPr/>
          <p:nvPr>
            <p:custDataLst>
              <p:tags r:id="rId11"/>
            </p:custDataLst>
          </p:nvPr>
        </p:nvCxnSpPr>
        <p:spPr bwMode="auto">
          <a:xfrm>
            <a:off x="6678613" y="5356225"/>
            <a:ext cx="0" cy="1841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7" name="Chart 6">
            <a:extLst>
              <a:ext uri="{FF2B5EF4-FFF2-40B4-BE49-F238E27FC236}">
                <a16:creationId xmlns:a16="http://schemas.microsoft.com/office/drawing/2014/main" id="{B93CAB05-C0E0-F4A2-6E9D-6E9AF6D7E8EC}"/>
              </a:ext>
            </a:extLst>
          </p:cNvPr>
          <p:cNvGraphicFramePr/>
          <p:nvPr>
            <p:custDataLst>
              <p:tags r:id="rId12"/>
            </p:custDataLst>
          </p:nvPr>
        </p:nvGraphicFramePr>
        <p:xfrm>
          <a:off x="1522413" y="1795463"/>
          <a:ext cx="5548312" cy="4378325"/>
        </p:xfrm>
        <a:graphic>
          <a:graphicData uri="http://schemas.openxmlformats.org/drawingml/2006/chart">
            <c:chart xmlns:c="http://schemas.openxmlformats.org/drawingml/2006/chart" xmlns:r="http://schemas.openxmlformats.org/officeDocument/2006/relationships" r:id="rId35"/>
          </a:graphicData>
        </a:graphic>
      </p:graphicFrame>
      <p:sp>
        <p:nvSpPr>
          <p:cNvPr id="8" name="Text Placeholder 10">
            <a:extLst>
              <a:ext uri="{FF2B5EF4-FFF2-40B4-BE49-F238E27FC236}">
                <a16:creationId xmlns:a16="http://schemas.microsoft.com/office/drawing/2014/main" id="{642AD013-520B-8295-8EE1-76C617CEA890}"/>
              </a:ext>
            </a:extLst>
          </p:cNvPr>
          <p:cNvSpPr txBox="1">
            <a:spLocks/>
          </p:cNvSpPr>
          <p:nvPr>
            <p:custDataLst>
              <p:tags r:id="rId13"/>
            </p:custDataLst>
          </p:nvPr>
        </p:nvSpPr>
        <p:spPr bwMode="auto">
          <a:xfrm>
            <a:off x="1084263" y="2211388"/>
            <a:ext cx="409575"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9BABA5-585B-4857-817B-B0167EEC57A0}" type="datetime'''''''''''''''''''''''''C''''''''A''''''''TL'''''''''''''">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CATL</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9" name="Text Placeholder 10">
            <a:extLst>
              <a:ext uri="{FF2B5EF4-FFF2-40B4-BE49-F238E27FC236}">
                <a16:creationId xmlns:a16="http://schemas.microsoft.com/office/drawing/2014/main" id="{568B9E2B-C797-7339-D233-607277959763}"/>
              </a:ext>
            </a:extLst>
          </p:cNvPr>
          <p:cNvSpPr txBox="1">
            <a:spLocks/>
          </p:cNvSpPr>
          <p:nvPr>
            <p:custDataLst>
              <p:tags r:id="rId14"/>
            </p:custDataLst>
          </p:nvPr>
        </p:nvSpPr>
        <p:spPr bwMode="auto">
          <a:xfrm>
            <a:off x="1155700" y="2630488"/>
            <a:ext cx="338138"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1CE30F-ADBA-427E-8DA9-AF4719799C0D}" type="datetime'''''''''''''''''''''BY''''''''''''''''''''''''''''''''''D'''''">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BYD</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10" name="Text Placeholder 10">
            <a:extLst>
              <a:ext uri="{FF2B5EF4-FFF2-40B4-BE49-F238E27FC236}">
                <a16:creationId xmlns:a16="http://schemas.microsoft.com/office/drawing/2014/main" id="{EB7FE6E8-309B-69EF-FB3B-7BF6A4BBD67A}"/>
              </a:ext>
            </a:extLst>
          </p:cNvPr>
          <p:cNvSpPr txBox="1">
            <a:spLocks/>
          </p:cNvSpPr>
          <p:nvPr>
            <p:custDataLst>
              <p:tags r:id="rId15"/>
            </p:custDataLst>
          </p:nvPr>
        </p:nvSpPr>
        <p:spPr bwMode="auto">
          <a:xfrm>
            <a:off x="787400" y="3048000"/>
            <a:ext cx="706438"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D22F6D-C2C3-472A-95A2-E3FB9DE88795}" type="datetime'''''L''''''''G'''''''' ''''E''n''''''''''S''''o''''''''l'''">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LG EnSol</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F2794FC5-A5EF-DCC1-78F6-838F4FAD9840}"/>
              </a:ext>
            </a:extLst>
          </p:cNvPr>
          <p:cNvSpPr txBox="1">
            <a:spLocks/>
          </p:cNvSpPr>
          <p:nvPr>
            <p:custDataLst>
              <p:tags r:id="rId16"/>
            </p:custDataLst>
          </p:nvPr>
        </p:nvSpPr>
        <p:spPr bwMode="auto">
          <a:xfrm>
            <a:off x="722313" y="3467100"/>
            <a:ext cx="771525"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BD6FBB9-B3FB-486B-9652-0F4708AE6133}" type="datetime'''''P''''a''''''''''''''n''a''''s''''o''''''nic'''''''''''">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Panasonic</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8A39D1AA-F21D-9258-E590-1B4B910DE424}"/>
              </a:ext>
            </a:extLst>
          </p:cNvPr>
          <p:cNvSpPr txBox="1">
            <a:spLocks/>
          </p:cNvSpPr>
          <p:nvPr>
            <p:custDataLst>
              <p:tags r:id="rId17"/>
            </p:custDataLst>
          </p:nvPr>
        </p:nvSpPr>
        <p:spPr bwMode="auto">
          <a:xfrm>
            <a:off x="1008063" y="3884613"/>
            <a:ext cx="485775"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AF0A0F-A9CC-4410-800E-659185D5776C}" type="datetime'''''''''S''''''''''K'''''''' ''''''''O''n'''''''''''''''''''">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SK On</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63D4EA2A-9E48-6215-62DB-A4EAAEBDEA23}"/>
              </a:ext>
            </a:extLst>
          </p:cNvPr>
          <p:cNvSpPr txBox="1">
            <a:spLocks/>
          </p:cNvSpPr>
          <p:nvPr>
            <p:custDataLst>
              <p:tags r:id="rId18"/>
            </p:custDataLst>
          </p:nvPr>
        </p:nvSpPr>
        <p:spPr bwMode="auto">
          <a:xfrm>
            <a:off x="1063625" y="4303713"/>
            <a:ext cx="430213"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DF44063-B27A-4FCF-B34B-31C7300B5FB2}" type="datetime'C''''''''''''''A''''''''''''L''''''''''B'''''''''''''''''">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CALB</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A70EB674-A557-ADC0-0779-EF915CA87A45}"/>
              </a:ext>
            </a:extLst>
          </p:cNvPr>
          <p:cNvSpPr txBox="1">
            <a:spLocks/>
          </p:cNvSpPr>
          <p:nvPr>
            <p:custDataLst>
              <p:tags r:id="rId19"/>
            </p:custDataLst>
          </p:nvPr>
        </p:nvSpPr>
        <p:spPr bwMode="auto">
          <a:xfrm>
            <a:off x="474663" y="4721225"/>
            <a:ext cx="1019175"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462E0BC-C325-4877-A174-6FAE3E7CC03B}" type="datetime'''S''am''s''u''ng'''' ''''''''''S''''''''''D''''''I'''">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Samsung SDI</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19B4CEC4-CF39-093F-EEAD-95E21ABB6BE8}"/>
              </a:ext>
            </a:extLst>
          </p:cNvPr>
          <p:cNvSpPr txBox="1">
            <a:spLocks/>
          </p:cNvSpPr>
          <p:nvPr>
            <p:custDataLst>
              <p:tags r:id="rId20"/>
            </p:custDataLst>
          </p:nvPr>
        </p:nvSpPr>
        <p:spPr bwMode="auto">
          <a:xfrm>
            <a:off x="996950" y="5140325"/>
            <a:ext cx="496888"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EC8F98C-CC16-4C04-AAE9-DFCBB1A668F1}" type="datetime'''''O''''''''''''''''''''ther''''''''''''''''''s'''''''">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Others</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18428967-37B8-810B-72F1-EA295271F440}"/>
              </a:ext>
            </a:extLst>
          </p:cNvPr>
          <p:cNvSpPr txBox="1">
            <a:spLocks/>
          </p:cNvSpPr>
          <p:nvPr>
            <p:custDataLst>
              <p:tags r:id="rId21"/>
            </p:custDataLst>
          </p:nvPr>
        </p:nvSpPr>
        <p:spPr bwMode="auto">
          <a:xfrm>
            <a:off x="1143000" y="5557838"/>
            <a:ext cx="350838" cy="1984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29F2C8-1ADD-4BCF-B3E4-D4C5735282E3}" type="datetime'''T''''''''''''o''''''''''t''''''''''''a''''''l'">
              <a:rPr kumimoji="0" lang="en-US" altLang="en-US" sz="13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Total</a:t>
            </a:fld>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grpSp>
        <p:nvGrpSpPr>
          <p:cNvPr id="91" name="Group 90">
            <a:extLst>
              <a:ext uri="{FF2B5EF4-FFF2-40B4-BE49-F238E27FC236}">
                <a16:creationId xmlns:a16="http://schemas.microsoft.com/office/drawing/2014/main" id="{F5A30FE4-109E-7087-A714-BFA8B9261DC5}"/>
              </a:ext>
            </a:extLst>
          </p:cNvPr>
          <p:cNvGrpSpPr/>
          <p:nvPr/>
        </p:nvGrpSpPr>
        <p:grpSpPr>
          <a:xfrm>
            <a:off x="6981924" y="2070100"/>
            <a:ext cx="360040" cy="868363"/>
            <a:chOff x="7104112" y="1880828"/>
            <a:chExt cx="187490" cy="836611"/>
          </a:xfrm>
        </p:grpSpPr>
        <p:sp>
          <p:nvSpPr>
            <p:cNvPr id="88" name="Rectangle 87">
              <a:extLst>
                <a:ext uri="{FF2B5EF4-FFF2-40B4-BE49-F238E27FC236}">
                  <a16:creationId xmlns:a16="http://schemas.microsoft.com/office/drawing/2014/main" id="{7EC17F9B-AD48-EA6C-70BF-63996603D723}"/>
                </a:ext>
              </a:extLst>
            </p:cNvPr>
            <p:cNvSpPr/>
            <p:nvPr/>
          </p:nvSpPr>
          <p:spPr bwMode="gray">
            <a:xfrm>
              <a:off x="7104112" y="1880828"/>
              <a:ext cx="45719" cy="836611"/>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0C387F0D-F76F-5B16-BA07-3BC447FB99AC}"/>
                </a:ext>
              </a:extLst>
            </p:cNvPr>
            <p:cNvSpPr/>
            <p:nvPr/>
          </p:nvSpPr>
          <p:spPr bwMode="gray">
            <a:xfrm>
              <a:off x="7174997" y="1880828"/>
              <a:ext cx="45719" cy="836611"/>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743A8FBF-3C52-2AD1-9271-E1768F90C92F}"/>
                </a:ext>
              </a:extLst>
            </p:cNvPr>
            <p:cNvSpPr/>
            <p:nvPr/>
          </p:nvSpPr>
          <p:spPr bwMode="gray">
            <a:xfrm>
              <a:off x="7245883" y="1880828"/>
              <a:ext cx="45719" cy="836611"/>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grpSp>
      <p:sp>
        <p:nvSpPr>
          <p:cNvPr id="94" name="Rectangle 93">
            <a:extLst>
              <a:ext uri="{FF2B5EF4-FFF2-40B4-BE49-F238E27FC236}">
                <a16:creationId xmlns:a16="http://schemas.microsoft.com/office/drawing/2014/main" id="{4F1A72A8-432E-B33D-9B08-AA263F7C2575}"/>
              </a:ext>
            </a:extLst>
          </p:cNvPr>
          <p:cNvSpPr/>
          <p:nvPr/>
        </p:nvSpPr>
        <p:spPr bwMode="gray">
          <a:xfrm>
            <a:off x="6981923" y="2997200"/>
            <a:ext cx="87795" cy="868363"/>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5" name="Rectangle 94">
            <a:extLst>
              <a:ext uri="{FF2B5EF4-FFF2-40B4-BE49-F238E27FC236}">
                <a16:creationId xmlns:a16="http://schemas.microsoft.com/office/drawing/2014/main" id="{89BE4271-0CAF-D2E2-45E3-E7FB83EC5EEA}"/>
              </a:ext>
            </a:extLst>
          </p:cNvPr>
          <p:cNvSpPr/>
          <p:nvPr/>
        </p:nvSpPr>
        <p:spPr bwMode="gray">
          <a:xfrm>
            <a:off x="7118046" y="3290888"/>
            <a:ext cx="87795" cy="868363"/>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DF2AF551-2F2F-404D-F0B8-0496BB611649}"/>
              </a:ext>
            </a:extLst>
          </p:cNvPr>
          <p:cNvSpPr/>
          <p:nvPr/>
        </p:nvSpPr>
        <p:spPr bwMode="gray">
          <a:xfrm>
            <a:off x="7254169" y="3498850"/>
            <a:ext cx="87795" cy="868363"/>
          </a:xfrm>
          <a:prstGeom prst="rect">
            <a:avLst/>
          </a:prstGeom>
          <a:solidFill>
            <a:srgbClr val="E4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15" name="Straight Connector 14">
            <a:extLst>
              <a:ext uri="{FF2B5EF4-FFF2-40B4-BE49-F238E27FC236}">
                <a16:creationId xmlns:a16="http://schemas.microsoft.com/office/drawing/2014/main" id="{F94BCDD8-1E84-02B9-2F77-DFF579F966C1}"/>
              </a:ext>
            </a:extLst>
          </p:cNvPr>
          <p:cNvCxnSpPr/>
          <p:nvPr/>
        </p:nvCxnSpPr>
        <p:spPr bwMode="gray">
          <a:xfrm>
            <a:off x="329184" y="1828800"/>
            <a:ext cx="563879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D38FC4DE-CE0D-88F2-4893-8058C82C7BAD}"/>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367914076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55D8DE8-E2A1-6CF4-61AA-7C48C7018D3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425" imgH="424" progId="TCLayout.ActiveDocument.1">
                  <p:embed/>
                </p:oleObj>
              </mc:Choice>
              <mc:Fallback>
                <p:oleObj name="think-cell Slide" r:id="rId22" imgW="425" imgH="424" progId="TCLayout.ActiveDocument.1">
                  <p:embed/>
                  <p:pic>
                    <p:nvPicPr>
                      <p:cNvPr id="4" name="think-cell data - do not delete" hidden="1">
                        <a:extLst>
                          <a:ext uri="{FF2B5EF4-FFF2-40B4-BE49-F238E27FC236}">
                            <a16:creationId xmlns:a16="http://schemas.microsoft.com/office/drawing/2014/main" id="{F55D8DE8-E2A1-6CF4-61AA-7C48C7018D3A}"/>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1A800A4-AB50-AA8E-C9DB-257211CB9840}"/>
              </a:ext>
            </a:extLst>
          </p:cNvPr>
          <p:cNvSpPr>
            <a:spLocks noGrp="1"/>
          </p:cNvSpPr>
          <p:nvPr>
            <p:ph type="title"/>
          </p:nvPr>
        </p:nvSpPr>
        <p:spPr/>
        <p:txBody>
          <a:bodyPr vert="horz">
            <a:noAutofit/>
          </a:bodyPr>
          <a:lstStyle/>
          <a:p>
            <a:r>
              <a:rPr lang="en-US"/>
              <a:t>Battery oversupply challenge through 2030; additional investments needed to reach NZE by 2050</a:t>
            </a:r>
            <a:endParaRPr lang="en-US">
              <a:cs typeface="Arial"/>
            </a:endParaRPr>
          </a:p>
        </p:txBody>
      </p:sp>
      <p:sp>
        <p:nvSpPr>
          <p:cNvPr id="28" name="btfpNotesBox962619">
            <a:extLst>
              <a:ext uri="{FF2B5EF4-FFF2-40B4-BE49-F238E27FC236}">
                <a16:creationId xmlns:a16="http://schemas.microsoft.com/office/drawing/2014/main" id="{E89A55DB-3FB3-3A59-5CE4-1CE8093D0B63}"/>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24">
                  <a:extLst>
                    <a:ext uri="{A12FA001-AC4F-418D-AE19-62706E023703}">
                      <ahyp:hlinkClr xmlns:ahyp="http://schemas.microsoft.com/office/drawing/2018/hyperlinkcolor" val="tx"/>
                    </a:ext>
                  </a:extLst>
                </a:hlinkClick>
              </a:rPr>
              <a:t>IEA</a:t>
            </a:r>
            <a:r>
              <a:rPr lang="en-US" altLang="ko-KR" sz="800" dirty="0">
                <a:solidFill>
                  <a:srgbClr val="000000"/>
                </a:solidFill>
                <a:latin typeface="Arial"/>
                <a:hlinkClick r:id="rId24"/>
              </a:rPr>
              <a:t>,</a:t>
            </a:r>
            <a:r>
              <a:rPr kumimoji="0" lang="en-US" altLang="ko-KR" sz="800" b="0" i="0" u="none" strike="noStrike" kern="1200" cap="none" spc="0" normalizeH="0" baseline="0" noProof="0" dirty="0">
                <a:ln>
                  <a:noFill/>
                </a:ln>
                <a:solidFill>
                  <a:srgbClr val="000000"/>
                </a:solidFill>
                <a:effectLst/>
                <a:uLnTx/>
                <a:uFillTx/>
                <a:latin typeface="Arial"/>
                <a:ea typeface="+mn-ea"/>
                <a:cs typeface="+mn-cs"/>
                <a:hlinkClick r:id="rId24">
                  <a:extLst>
                    <a:ext uri="{A12FA001-AC4F-418D-AE19-62706E023703}">
                      <ahyp:hlinkClr xmlns:ahyp="http://schemas.microsoft.com/office/drawing/2018/hyperlinkcolor" val="tx"/>
                    </a:ext>
                  </a:extLst>
                </a:hlinkClick>
              </a:rPr>
              <a:t> Global EV Outlook</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Devashri Mehrotra,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rPr>
              <a:t>Gernot Wagner. </a:t>
            </a:r>
            <a:r>
              <a:rPr lang="en-US" sz="800" dirty="0">
                <a:solidFill>
                  <a:srgbClr val="000000"/>
                </a:solidFill>
                <a:hlinkClick r:id="rId2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6"/>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62B29DC8-7F32-D3F5-2B19-945765310FA6}"/>
              </a:ext>
            </a:extLst>
          </p:cNvPr>
          <p:cNvSpPr>
            <a:spLocks noGrp="1"/>
          </p:cNvSpPr>
          <p:nvPr>
            <p:custDataLst>
              <p:tags r:id="rId3"/>
            </p:custDataLst>
          </p:nvPr>
        </p:nvSpPr>
        <p:spPr bwMode="auto">
          <a:xfrm>
            <a:off x="329184" y="1554480"/>
            <a:ext cx="4337278"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Energy storage demand vs. planned capacity, </a:t>
            </a:r>
            <a:r>
              <a:rPr kumimoji="0" lang="en-US" sz="1400" b="0" i="0" u="none" strike="noStrike" kern="1200" cap="none" spc="0" normalizeH="0" baseline="0" noProof="0" dirty="0">
                <a:ln>
                  <a:noFill/>
                </a:ln>
                <a:solidFill>
                  <a:srgbClr val="000000"/>
                </a:solidFill>
                <a:effectLst/>
                <a:uLnTx/>
                <a:uFillTx/>
                <a:latin typeface="Arial"/>
                <a:ea typeface="+mn-lt"/>
                <a:cs typeface="Arial"/>
              </a:rPr>
              <a:t>TWh</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1" name="Straight Connector 30">
            <a:extLst>
              <a:ext uri="{FF2B5EF4-FFF2-40B4-BE49-F238E27FC236}">
                <a16:creationId xmlns:a16="http://schemas.microsoft.com/office/drawing/2014/main" id="{E7EABED1-2618-2D85-C9FA-825195E0A5BF}"/>
              </a:ext>
            </a:extLst>
          </p:cNvPr>
          <p:cNvCxnSpPr>
            <a:cxnSpLocks/>
          </p:cNvCxnSpPr>
          <p:nvPr/>
        </p:nvCxnSpPr>
        <p:spPr bwMode="gray">
          <a:xfrm>
            <a:off x="329184" y="1828800"/>
            <a:ext cx="64050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 name="TextBox 8">
            <a:extLst>
              <a:ext uri="{FF2B5EF4-FFF2-40B4-BE49-F238E27FC236}">
                <a16:creationId xmlns:a16="http://schemas.microsoft.com/office/drawing/2014/main" id="{89C2D681-1F74-E3CB-14A6-85F7FF3C35DE}"/>
              </a:ext>
            </a:extLst>
          </p:cNvPr>
          <p:cNvSpPr txBox="1"/>
          <p:nvPr/>
        </p:nvSpPr>
        <p:spPr bwMode="gray">
          <a:xfrm>
            <a:off x="7415213" y="1554480"/>
            <a:ext cx="4427535" cy="3541395"/>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600"/>
              </a:spcBef>
              <a:spcAft>
                <a:spcPts val="12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endParaRPr kumimoji="0" lang="en-US" sz="1250" b="0"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In </a:t>
            </a:r>
            <a:r>
              <a:rPr kumimoji="0" lang="en-US" sz="1050" b="1" i="0" u="none" strike="noStrike" kern="1200" cap="none" spc="0" normalizeH="0" baseline="0" noProof="0">
                <a:ln>
                  <a:noFill/>
                </a:ln>
                <a:solidFill>
                  <a:srgbClr val="000000"/>
                </a:solidFill>
                <a:effectLst/>
                <a:uLnTx/>
                <a:uFillTx/>
                <a:latin typeface="Arial"/>
                <a:ea typeface="+mn-ea"/>
                <a:cs typeface="+mn-cs"/>
              </a:rPr>
              <a:t>China</a:t>
            </a:r>
            <a:r>
              <a:rPr kumimoji="0" lang="en-US" sz="1050" b="0" i="0" u="none" strike="noStrike" kern="1200" cap="none" spc="0" normalizeH="0" baseline="0" noProof="0">
                <a:ln>
                  <a:noFill/>
                </a:ln>
                <a:solidFill>
                  <a:srgbClr val="000000"/>
                </a:solidFill>
                <a:effectLst/>
                <a:uLnTx/>
                <a:uFillTx/>
                <a:latin typeface="Arial"/>
                <a:ea typeface="+mn-ea"/>
                <a:cs typeface="+mn-cs"/>
              </a:rPr>
              <a:t>, the total planned battery manufacturing capacity by 2030 is more than double </a:t>
            </a:r>
            <a:r>
              <a:rPr kumimoji="0" lang="en-US" sz="1050" b="1" i="0" u="none" strike="noStrike" kern="1200" cap="none" spc="0" normalizeH="0" baseline="0" noProof="0">
                <a:ln>
                  <a:noFill/>
                </a:ln>
                <a:solidFill>
                  <a:srgbClr val="000000"/>
                </a:solidFill>
                <a:effectLst/>
                <a:uLnTx/>
                <a:uFillTx/>
                <a:latin typeface="Arial"/>
                <a:ea typeface="+mn-ea"/>
                <a:cs typeface="+mn-cs"/>
              </a:rPr>
              <a:t>the domestic demand under the Announced </a:t>
            </a:r>
            <a:r>
              <a:rPr lang="en-US" sz="1050" b="1">
                <a:solidFill>
                  <a:srgbClr val="000000"/>
                </a:solidFill>
                <a:latin typeface="Arial"/>
              </a:rPr>
              <a:t>P</a:t>
            </a:r>
            <a:r>
              <a:rPr kumimoji="0" lang="en-US" sz="1050" b="1" i="0" u="none" strike="noStrike" kern="1200" cap="none" spc="0" normalizeH="0" baseline="0" noProof="0">
                <a:ln>
                  <a:noFill/>
                </a:ln>
                <a:solidFill>
                  <a:srgbClr val="000000"/>
                </a:solidFill>
                <a:effectLst/>
                <a:uLnTx/>
                <a:uFillTx/>
                <a:latin typeface="Arial"/>
                <a:ea typeface="+mn-ea"/>
                <a:cs typeface="+mn-cs"/>
              </a:rPr>
              <a:t>ledges </a:t>
            </a:r>
            <a:r>
              <a:rPr lang="en-US" sz="1050" b="1">
                <a:solidFill>
                  <a:srgbClr val="000000"/>
                </a:solidFill>
                <a:latin typeface="Arial"/>
              </a:rPr>
              <a:t>S</a:t>
            </a:r>
            <a:r>
              <a:rPr kumimoji="0" lang="en-US" sz="1050" b="1" i="0" u="none" strike="noStrike" kern="1200" cap="none" spc="0" normalizeH="0" baseline="0" noProof="0" err="1">
                <a:ln>
                  <a:noFill/>
                </a:ln>
                <a:solidFill>
                  <a:srgbClr val="000000"/>
                </a:solidFill>
                <a:effectLst/>
                <a:uLnTx/>
                <a:uFillTx/>
                <a:latin typeface="Arial"/>
                <a:ea typeface="+mn-ea"/>
                <a:cs typeface="+mn-cs"/>
              </a:rPr>
              <a:t>cenario</a:t>
            </a:r>
            <a:r>
              <a:rPr kumimoji="0" lang="en-US" sz="1050" b="1" i="0" u="none" strike="noStrike" kern="1200" cap="none" spc="0" normalizeH="0" baseline="0" noProof="0">
                <a:ln>
                  <a:noFill/>
                </a:ln>
                <a:solidFill>
                  <a:srgbClr val="000000"/>
                </a:solidFill>
                <a:effectLst/>
                <a:uLnTx/>
                <a:uFillTx/>
                <a:latin typeface="Arial"/>
                <a:ea typeface="+mn-ea"/>
                <a:cs typeface="+mn-cs"/>
              </a:rPr>
              <a:t> (APS), </a:t>
            </a:r>
            <a:r>
              <a:rPr kumimoji="0" lang="en-US" sz="1050" b="0" i="0" u="none" strike="noStrike" kern="1200" cap="none" spc="0" normalizeH="0" baseline="0" noProof="0">
                <a:ln>
                  <a:noFill/>
                </a:ln>
                <a:solidFill>
                  <a:srgbClr val="000000"/>
                </a:solidFill>
                <a:effectLst/>
                <a:uLnTx/>
                <a:uFillTx/>
                <a:latin typeface="Arial"/>
                <a:ea typeface="+mn-ea"/>
                <a:cs typeface="+mn-cs"/>
              </a:rPr>
              <a:t>allowing the export of both batteries and battery-equipped EVs manufactured in the country.</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In the </a:t>
            </a:r>
            <a:r>
              <a:rPr kumimoji="0" lang="en-US" sz="1050" b="1" i="0" u="none" strike="noStrike" kern="1200" cap="none" spc="0" normalizeH="0" baseline="0" noProof="0">
                <a:ln>
                  <a:noFill/>
                </a:ln>
                <a:solidFill>
                  <a:srgbClr val="000000"/>
                </a:solidFill>
                <a:effectLst/>
                <a:uLnTx/>
                <a:uFillTx/>
                <a:latin typeface="Arial"/>
                <a:ea typeface="+mn-ea"/>
                <a:cs typeface="+mn-cs"/>
              </a:rPr>
              <a:t>U.S. and EU</a:t>
            </a:r>
            <a:r>
              <a:rPr kumimoji="0" lang="en-US" sz="1050" b="0" i="0" u="none" strike="noStrike" kern="1200" cap="none" spc="0" normalizeH="0" baseline="0" noProof="0">
                <a:ln>
                  <a:noFill/>
                </a:ln>
                <a:solidFill>
                  <a:srgbClr val="000000"/>
                </a:solidFill>
                <a:effectLst/>
                <a:uLnTx/>
                <a:uFillTx/>
                <a:latin typeface="Arial"/>
                <a:ea typeface="+mn-ea"/>
                <a:cs typeface="+mn-cs"/>
              </a:rPr>
              <a:t>, current and committed battery manufacturing capacity is nearly enough </a:t>
            </a:r>
            <a:r>
              <a:rPr kumimoji="0" lang="en-US" sz="1050" b="1" i="0" u="none" strike="noStrike" kern="1200" cap="none" spc="0" normalizeH="0" baseline="0" noProof="0">
                <a:ln>
                  <a:noFill/>
                </a:ln>
                <a:solidFill>
                  <a:srgbClr val="000000"/>
                </a:solidFill>
                <a:effectLst/>
                <a:uLnTx/>
                <a:uFillTx/>
                <a:latin typeface="Arial"/>
                <a:ea typeface="+mn-ea"/>
                <a:cs typeface="+mn-cs"/>
              </a:rPr>
              <a:t>to meet the projected demand </a:t>
            </a:r>
            <a:r>
              <a:rPr kumimoji="0" lang="en-US" sz="1050" b="0" i="0" u="none" strike="noStrike" kern="1200" cap="none" spc="0" normalizeH="0" baseline="0" noProof="0">
                <a:ln>
                  <a:noFill/>
                </a:ln>
                <a:solidFill>
                  <a:srgbClr val="000000"/>
                </a:solidFill>
                <a:effectLst/>
                <a:uLnTx/>
                <a:uFillTx/>
                <a:latin typeface="Arial"/>
                <a:ea typeface="+mn-ea"/>
                <a:cs typeface="+mn-cs"/>
              </a:rPr>
              <a:t>under the APS by 2030.</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Companies operating in the U.S. and EU will need to rapidly scale up production and prove </a:t>
            </a:r>
            <a:r>
              <a:rPr kumimoji="0" lang="en-US" sz="1050" b="1" i="0" u="none" strike="noStrike" kern="1200" cap="none" spc="0" normalizeH="0" baseline="0" noProof="0">
                <a:ln>
                  <a:noFill/>
                </a:ln>
                <a:solidFill>
                  <a:srgbClr val="000000"/>
                </a:solidFill>
                <a:effectLst/>
                <a:uLnTx/>
                <a:uFillTx/>
                <a:latin typeface="Arial"/>
                <a:ea typeface="+mn-ea"/>
                <a:cs typeface="+mn-cs"/>
              </a:rPr>
              <a:t>cost competitiveness to fully or largely satisfy </a:t>
            </a:r>
            <a:r>
              <a:rPr kumimoji="0" lang="en-US" sz="1050" b="0" i="0" u="none" strike="noStrike" kern="1200" cap="none" spc="0" normalizeH="0" baseline="0" noProof="0">
                <a:ln>
                  <a:noFill/>
                </a:ln>
                <a:solidFill>
                  <a:srgbClr val="000000"/>
                </a:solidFill>
                <a:effectLst/>
                <a:uLnTx/>
                <a:uFillTx/>
                <a:latin typeface="Arial"/>
                <a:ea typeface="+mn-ea"/>
                <a:cs typeface="+mn-cs"/>
              </a:rPr>
              <a:t>their </a:t>
            </a:r>
            <a:r>
              <a:rPr kumimoji="0" lang="en-US" sz="1050" b="1" i="0" u="none" strike="noStrike" kern="1200" cap="none" spc="0" normalizeH="0" baseline="0" noProof="0">
                <a:ln>
                  <a:noFill/>
                </a:ln>
                <a:solidFill>
                  <a:srgbClr val="000000"/>
                </a:solidFill>
                <a:effectLst/>
                <a:uLnTx/>
                <a:uFillTx/>
                <a:latin typeface="Arial"/>
                <a:ea typeface="+mn-ea"/>
                <a:cs typeface="+mn-cs"/>
              </a:rPr>
              <a:t>domestic demand.</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Over </a:t>
            </a:r>
            <a:r>
              <a:rPr kumimoji="0" lang="en-US" sz="1050" b="1" i="0" u="none" strike="noStrike" kern="1200" cap="none" spc="0" normalizeH="0" baseline="0" noProof="0">
                <a:ln>
                  <a:noFill/>
                </a:ln>
                <a:solidFill>
                  <a:srgbClr val="000000"/>
                </a:solidFill>
                <a:effectLst/>
                <a:uLnTx/>
                <a:uFillTx/>
                <a:latin typeface="Arial"/>
                <a:ea typeface="+mn-ea"/>
                <a:cs typeface="+mn-cs"/>
              </a:rPr>
              <a:t>40% of China’s planned manufacturing </a:t>
            </a:r>
            <a:r>
              <a:rPr kumimoji="0" lang="en-US" sz="1050" b="0" i="0" u="none" strike="noStrike" kern="1200" cap="none" spc="0" normalizeH="0" baseline="0" noProof="0">
                <a:ln>
                  <a:noFill/>
                </a:ln>
                <a:solidFill>
                  <a:srgbClr val="000000"/>
                </a:solidFill>
                <a:effectLst/>
                <a:uLnTx/>
                <a:uFillTx/>
                <a:latin typeface="Arial"/>
                <a:ea typeface="+mn-ea"/>
                <a:cs typeface="+mn-cs"/>
              </a:rPr>
              <a:t>capacity is based on the </a:t>
            </a:r>
            <a:r>
              <a:rPr kumimoji="0" lang="en-US" sz="1050" b="1" i="0" u="none" strike="noStrike" kern="1200" cap="none" spc="0" normalizeH="0" baseline="0" noProof="0">
                <a:ln>
                  <a:noFill/>
                </a:ln>
                <a:solidFill>
                  <a:srgbClr val="000000"/>
                </a:solidFill>
                <a:effectLst/>
                <a:uLnTx/>
                <a:uFillTx/>
                <a:latin typeface="Arial"/>
                <a:ea typeface="+mn-ea"/>
                <a:cs typeface="+mn-cs"/>
              </a:rPr>
              <a:t>expansion of existing facilities.</a:t>
            </a:r>
            <a:endParaRPr kumimoji="0" lang="en-US" sz="1050" b="0" i="0" u="none" strike="noStrike" kern="1200" cap="none" spc="0" normalizeH="0" baseline="0" noProof="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In the U.S. and EU, meanwhile, 80% of planned manufacturing capacity</a:t>
            </a:r>
            <a:r>
              <a:rPr kumimoji="0" lang="en-US" sz="1050" b="0" i="0" u="none" strike="noStrike" kern="1200" cap="none" spc="0" normalizeH="0" baseline="0" noProof="0">
                <a:ln>
                  <a:noFill/>
                </a:ln>
                <a:solidFill>
                  <a:srgbClr val="000000"/>
                </a:solidFill>
                <a:effectLst/>
                <a:uLnTx/>
                <a:uFillTx/>
                <a:latin typeface="Arial"/>
                <a:ea typeface="+mn-ea"/>
                <a:cs typeface="+mn-cs"/>
              </a:rPr>
              <a:t> will come from </a:t>
            </a:r>
            <a:r>
              <a:rPr kumimoji="0" lang="en-US" sz="1050" b="1" i="0" u="none" strike="noStrike" kern="1200" cap="none" spc="0" normalizeH="0" baseline="0" noProof="0">
                <a:ln>
                  <a:noFill/>
                </a:ln>
                <a:solidFill>
                  <a:srgbClr val="000000"/>
                </a:solidFill>
                <a:effectLst/>
                <a:uLnTx/>
                <a:uFillTx/>
                <a:latin typeface="Arial"/>
                <a:ea typeface="+mn-ea"/>
                <a:cs typeface="+mn-cs"/>
              </a:rPr>
              <a:t>new plants</a:t>
            </a:r>
            <a:r>
              <a:rPr kumimoji="0" lang="en-US" sz="1050" b="0" i="0" u="none" strike="noStrike" kern="1200" cap="none" spc="0" normalizeH="0" baseline="0" noProof="0">
                <a:ln>
                  <a:noFill/>
                </a:ln>
                <a:solidFill>
                  <a:srgbClr val="000000"/>
                </a:solidFill>
                <a:effectLst/>
                <a:uLnTx/>
                <a:uFillTx/>
                <a:latin typeface="Arial"/>
                <a:ea typeface="+mn-ea"/>
                <a:cs typeface="+mn-cs"/>
              </a:rPr>
              <a:t>, with new companies expected to enter these markets in the coming years.</a:t>
            </a:r>
            <a:endParaRPr kumimoji="0" lang="en-US" sz="1050" b="0" i="0" u="none" strike="noStrike" kern="1200" cap="none" spc="0" normalizeH="0" baseline="0" noProof="0">
              <a:ln>
                <a:noFill/>
              </a:ln>
              <a:solidFill>
                <a:srgbClr val="000000"/>
              </a:solidFill>
              <a:effectLst/>
              <a:uLnTx/>
              <a:uFillTx/>
              <a:latin typeface="Arial"/>
              <a:ea typeface="+mn-ea"/>
              <a:cs typeface="Arial"/>
            </a:endParaRPr>
          </a:p>
        </p:txBody>
      </p:sp>
      <p:sp>
        <p:nvSpPr>
          <p:cNvPr id="9" name="Right Brace 8">
            <a:extLst>
              <a:ext uri="{FF2B5EF4-FFF2-40B4-BE49-F238E27FC236}">
                <a16:creationId xmlns:a16="http://schemas.microsoft.com/office/drawing/2014/main" id="{5DFD862A-387E-AB85-97CC-98EBF072BDB6}"/>
              </a:ext>
            </a:extLst>
          </p:cNvPr>
          <p:cNvSpPr/>
          <p:nvPr/>
        </p:nvSpPr>
        <p:spPr bwMode="gray">
          <a:xfrm>
            <a:off x="5778301" y="2705369"/>
            <a:ext cx="203602" cy="1756242"/>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10" name="TextBox 9">
            <a:extLst>
              <a:ext uri="{FF2B5EF4-FFF2-40B4-BE49-F238E27FC236}">
                <a16:creationId xmlns:a16="http://schemas.microsoft.com/office/drawing/2014/main" id="{34C0C2B6-F0AE-11CD-178A-9CC9AD54F172}"/>
              </a:ext>
            </a:extLst>
          </p:cNvPr>
          <p:cNvSpPr txBox="1"/>
          <p:nvPr/>
        </p:nvSpPr>
        <p:spPr bwMode="gray">
          <a:xfrm>
            <a:off x="5966913" y="2998714"/>
            <a:ext cx="937733" cy="1169551"/>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mn-ea"/>
                <a:cs typeface="Arial"/>
              </a:rPr>
              <a:t>~14 </a:t>
            </a:r>
            <a:r>
              <a:rPr kumimoji="0" lang="en-US" sz="1400" b="0" i="0" u="none" strike="noStrike" kern="1200" cap="none" spc="0" normalizeH="0" baseline="0" noProof="0" err="1">
                <a:ln>
                  <a:noFill/>
                </a:ln>
                <a:solidFill>
                  <a:srgbClr val="000000"/>
                </a:solidFill>
                <a:effectLst/>
                <a:uLnTx/>
                <a:uFillTx/>
                <a:latin typeface="Arial"/>
                <a:ea typeface="+mn-ea"/>
                <a:cs typeface="Arial"/>
              </a:rPr>
              <a:t>TWh</a:t>
            </a:r>
            <a:r>
              <a:rPr kumimoji="0" lang="en-US" sz="1400" b="0" i="0" u="none" strike="noStrike" kern="1200" cap="none" spc="0" normalizeH="0" baseline="0" noProof="0">
                <a:ln>
                  <a:noFill/>
                </a:ln>
                <a:solidFill>
                  <a:srgbClr val="000000"/>
                </a:solidFill>
                <a:effectLst/>
                <a:uLnTx/>
                <a:uFillTx/>
                <a:latin typeface="Arial"/>
                <a:ea typeface="+mn-ea"/>
                <a:cs typeface="Arial"/>
              </a:rPr>
              <a:t> gap to 2050 NZE target</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1" name="Chart 10">
            <a:extLst>
              <a:ext uri="{FF2B5EF4-FFF2-40B4-BE49-F238E27FC236}">
                <a16:creationId xmlns:a16="http://schemas.microsoft.com/office/drawing/2014/main" id="{C16CFE54-B12F-FAB3-C3F1-C85DA3451E45}"/>
              </a:ext>
            </a:extLst>
          </p:cNvPr>
          <p:cNvGraphicFramePr/>
          <p:nvPr>
            <p:custDataLst>
              <p:tags r:id="rId4"/>
            </p:custDataLst>
          </p:nvPr>
        </p:nvGraphicFramePr>
        <p:xfrm>
          <a:off x="312738" y="2541588"/>
          <a:ext cx="5618162" cy="3246437"/>
        </p:xfrm>
        <a:graphic>
          <a:graphicData uri="http://schemas.openxmlformats.org/drawingml/2006/chart">
            <c:chart xmlns:c="http://schemas.openxmlformats.org/drawingml/2006/chart" xmlns:r="http://schemas.openxmlformats.org/officeDocument/2006/relationships" r:id="rId27"/>
          </a:graphicData>
        </a:graphic>
      </p:graphicFrame>
      <p:cxnSp>
        <p:nvCxnSpPr>
          <p:cNvPr id="8" name="Straight Connector 7">
            <a:extLst>
              <a:ext uri="{FF2B5EF4-FFF2-40B4-BE49-F238E27FC236}">
                <a16:creationId xmlns:a16="http://schemas.microsoft.com/office/drawing/2014/main" id="{DF19F66F-DEF3-9965-9212-A7CFFB39297C}"/>
              </a:ext>
            </a:extLst>
          </p:cNvPr>
          <p:cNvCxnSpPr/>
          <p:nvPr>
            <p:custDataLst>
              <p:tags r:id="rId5"/>
            </p:custDataLst>
          </p:nvPr>
        </p:nvCxnSpPr>
        <p:spPr bwMode="gray">
          <a:xfrm>
            <a:off x="4433887" y="2624138"/>
            <a:ext cx="1011238" cy="0"/>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DA85EE11-A04D-2A98-F439-C8BD1E0A6140}"/>
              </a:ext>
            </a:extLst>
          </p:cNvPr>
          <p:cNvCxnSpPr/>
          <p:nvPr>
            <p:custDataLst>
              <p:tags r:id="rId6"/>
            </p:custDataLst>
          </p:nvPr>
        </p:nvCxnSpPr>
        <p:spPr bwMode="gray">
          <a:xfrm>
            <a:off x="4433888" y="2624139"/>
            <a:ext cx="0" cy="3076575"/>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7EEB4595-BFF9-8CF2-DFE3-33DDD2B5A8A8}"/>
              </a:ext>
            </a:extLst>
          </p:cNvPr>
          <p:cNvCxnSpPr/>
          <p:nvPr>
            <p:custDataLst>
              <p:tags r:id="rId7"/>
            </p:custDataLst>
          </p:nvPr>
        </p:nvCxnSpPr>
        <p:spPr bwMode="gray">
          <a:xfrm>
            <a:off x="5445125" y="2624139"/>
            <a:ext cx="0" cy="3076575"/>
          </a:xfrm>
          <a:prstGeom prst="line">
            <a:avLst/>
          </a:prstGeom>
          <a:ln w="12700"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65" name="Text Placeholder 10">
            <a:extLst>
              <a:ext uri="{FF2B5EF4-FFF2-40B4-BE49-F238E27FC236}">
                <a16:creationId xmlns:a16="http://schemas.microsoft.com/office/drawing/2014/main" id="{1B113529-D363-4686-9D9E-F6807A76B5C6}"/>
              </a:ext>
            </a:extLst>
          </p:cNvPr>
          <p:cNvSpPr txBox="1">
            <a:spLocks/>
          </p:cNvSpPr>
          <p:nvPr>
            <p:custDataLst>
              <p:tags r:id="rId8"/>
            </p:custDataLst>
          </p:nvPr>
        </p:nvSpPr>
        <p:spPr bwMode="gray">
          <a:xfrm>
            <a:off x="1155700" y="5095876"/>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C35645A-B94E-412D-8F2B-B3BD96674C76}" type="datetime'''''''''''''''''''''''''''''''2''''''''''''.5'''''''''''">
              <a:rPr kumimoji="0" lang="en-US" altLang="en-US" sz="1400" b="0" i="0" u="none" strike="noStrike" kern="1200" cap="none" spc="0" normalizeH="0" baseline="0" noProof="0" smtClean="0">
                <a:ln>
                  <a:noFill/>
                </a:ln>
                <a:solidFill>
                  <a:srgbClr val="805BC9"/>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400" b="0" i="0" u="none" strike="noStrike" kern="1200" cap="none" spc="0" normalizeH="0" baseline="0" noProof="0">
              <a:ln>
                <a:noFill/>
              </a:ln>
              <a:solidFill>
                <a:srgbClr val="805BC9"/>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20A098F7-8165-B70C-FBE9-A3D1E837EF41}"/>
              </a:ext>
            </a:extLst>
          </p:cNvPr>
          <p:cNvSpPr txBox="1">
            <a:spLocks/>
          </p:cNvSpPr>
          <p:nvPr>
            <p:custDataLst>
              <p:tags r:id="rId9"/>
            </p:custDataLst>
          </p:nvPr>
        </p:nvSpPr>
        <p:spPr bwMode="auto">
          <a:xfrm>
            <a:off x="1100138" y="5764213"/>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55CCB56-DE2E-4844-9711-916B3EE98F61}" type="datetime'''''''2''0''''''''''''''''''''2''''''''''''''''''''3'''">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6" name="Text Placeholder 10">
            <a:extLst>
              <a:ext uri="{FF2B5EF4-FFF2-40B4-BE49-F238E27FC236}">
                <a16:creationId xmlns:a16="http://schemas.microsoft.com/office/drawing/2014/main" id="{FE88F297-2DE2-27E9-9038-6B7019B314E2}"/>
              </a:ext>
            </a:extLst>
          </p:cNvPr>
          <p:cNvSpPr txBox="1">
            <a:spLocks/>
          </p:cNvSpPr>
          <p:nvPr>
            <p:custDataLst>
              <p:tags r:id="rId10"/>
            </p:custDataLst>
          </p:nvPr>
        </p:nvSpPr>
        <p:spPr bwMode="gray">
          <a:xfrm>
            <a:off x="2973388" y="4217989"/>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2239B33-A70C-41D3-B764-BBC57C463A38}" type="datetime'''''''''''''''''''''''''''''''''''''''''''''''9.''''0'''">
              <a:rPr kumimoji="0" lang="en-US" altLang="en-US" sz="1400" b="0" i="0" u="none" strike="noStrike" kern="1200" cap="none" spc="0" normalizeH="0" baseline="0" noProof="0" smtClean="0">
                <a:ln>
                  <a:noFill/>
                </a:ln>
                <a:solidFill>
                  <a:srgbClr val="805BC9"/>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en-US" sz="1400" b="0" i="0" u="none" strike="noStrike" kern="1200" cap="none" spc="0" normalizeH="0" baseline="0" noProof="0">
              <a:ln>
                <a:noFill/>
              </a:ln>
              <a:solidFill>
                <a:srgbClr val="805BC9"/>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F34C6B46-0DA0-26F1-6CC2-21127404CBF8}"/>
              </a:ext>
            </a:extLst>
          </p:cNvPr>
          <p:cNvSpPr txBox="1">
            <a:spLocks/>
          </p:cNvSpPr>
          <p:nvPr>
            <p:custDataLst>
              <p:tags r:id="rId11"/>
            </p:custDataLst>
          </p:nvPr>
        </p:nvSpPr>
        <p:spPr bwMode="auto">
          <a:xfrm>
            <a:off x="2917825" y="5764213"/>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A43539E-E55F-4CFB-A229-7751824AFBF3}" type="datetime'''''2''''''0''''''''''''''''''''''3''''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E3A929D4-2B34-03F3-512E-755C1DDBA621}"/>
              </a:ext>
            </a:extLst>
          </p:cNvPr>
          <p:cNvSpPr txBox="1">
            <a:spLocks/>
          </p:cNvSpPr>
          <p:nvPr>
            <p:custDataLst>
              <p:tags r:id="rId12"/>
            </p:custDataLst>
          </p:nvPr>
        </p:nvSpPr>
        <p:spPr bwMode="auto">
          <a:xfrm>
            <a:off x="4735513" y="5764213"/>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0C3C4A9-9DD9-4897-8A82-ED03706EA6D7}" type="datetime'''2''0''''''''''''''''''''''5''''''''''''''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ko-KR" alt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76E43672-4DC9-8B0A-62D2-928E92A0ADFA}"/>
              </a:ext>
            </a:extLst>
          </p:cNvPr>
          <p:cNvSpPr txBox="1">
            <a:spLocks/>
          </p:cNvSpPr>
          <p:nvPr>
            <p:custDataLst>
              <p:tags r:id="rId13"/>
            </p:custDataLst>
          </p:nvPr>
        </p:nvSpPr>
        <p:spPr bwMode="gray">
          <a:xfrm>
            <a:off x="1155700" y="5362575"/>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6F05C9F-008E-4945-9052-70D19400AADC}" type="datetime'''''''''''''0''''''''''''.''''''''''''''''''''''8'''''''''">
              <a:rPr kumimoji="0" lang="en-US" altLang="en-US" sz="1400" b="0" i="0" u="none" strike="noStrike" kern="1200" cap="none" spc="0" normalizeH="0" baseline="0" noProof="0" smtClean="0">
                <a:ln>
                  <a:noFill/>
                </a:ln>
                <a:solidFill>
                  <a:srgbClr val="009BDB"/>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0.8</a:t>
            </a:fld>
            <a:endParaRPr kumimoji="0" lang="ko-KR" altLang="en-US" sz="1400" b="0" i="0" u="none" strike="noStrike" kern="1200" cap="none" spc="0" normalizeH="0" baseline="0" noProof="0">
              <a:ln>
                <a:noFill/>
              </a:ln>
              <a:solidFill>
                <a:srgbClr val="009BDB"/>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68B4CF4D-F3A8-74DD-2CC2-79487F613B28}"/>
              </a:ext>
            </a:extLst>
          </p:cNvPr>
          <p:cNvSpPr txBox="1">
            <a:spLocks/>
          </p:cNvSpPr>
          <p:nvPr>
            <p:custDataLst>
              <p:tags r:id="rId14"/>
            </p:custDataLst>
          </p:nvPr>
        </p:nvSpPr>
        <p:spPr bwMode="gray">
          <a:xfrm>
            <a:off x="2973388" y="4737100"/>
            <a:ext cx="296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29AAA08-F733-42C7-9F02-4665B2C616FA}" type="datetime'''''''''''''''''''''5''''''''''.''''''''''''''''4'''">
              <a:rPr kumimoji="0" lang="en-US" altLang="en-US" sz="1400" b="0" i="0" u="none" strike="noStrike" kern="1200" cap="none" spc="0" normalizeH="0" baseline="0" noProof="0" smtClean="0">
                <a:ln>
                  <a:noFill/>
                </a:ln>
                <a:solidFill>
                  <a:srgbClr val="009BDB"/>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5.4</a:t>
            </a:fld>
            <a:endParaRPr kumimoji="0" lang="ko-KR" altLang="en-US" sz="1400" b="0" i="0" u="none" strike="noStrike" kern="1200" cap="none" spc="0" normalizeH="0" baseline="0" noProof="0">
              <a:ln>
                <a:noFill/>
              </a:ln>
              <a:solidFill>
                <a:srgbClr val="009BDB"/>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92389EE6-BC35-EFBE-D6E7-673DC02D73E2}"/>
              </a:ext>
            </a:extLst>
          </p:cNvPr>
          <p:cNvSpPr txBox="1">
            <a:spLocks/>
          </p:cNvSpPr>
          <p:nvPr>
            <p:custDataLst>
              <p:tags r:id="rId15"/>
            </p:custDataLst>
          </p:nvPr>
        </p:nvSpPr>
        <p:spPr bwMode="gray">
          <a:xfrm>
            <a:off x="4741863" y="2386013"/>
            <a:ext cx="3952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52D764-E00F-45C2-92A1-2D716F5B418F}" type="datetime'''''''2''''''''''''2''''''''''''.''''''''''''''''''''8'''''">
              <a:rPr kumimoji="0" lang="en-US" altLang="en-US" sz="1400" b="0" i="0" u="none" strike="noStrike" kern="1200" cap="none" spc="0" normalizeH="0" baseline="0" noProof="0" smtClean="0">
                <a:ln>
                  <a:noFill/>
                </a:ln>
                <a:solidFill>
                  <a:srgbClr val="009BDB"/>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22.8</a:t>
            </a:fld>
            <a:endParaRPr kumimoji="0" lang="ko-KR" altLang="en-US" sz="1400" b="0" i="0" u="none" strike="noStrike" kern="1200" cap="none" spc="0" normalizeH="0" baseline="0" noProof="0">
              <a:ln>
                <a:noFill/>
              </a:ln>
              <a:solidFill>
                <a:srgbClr val="009BDB"/>
              </a:solidFill>
              <a:effectLst/>
              <a:uLnTx/>
              <a:uFillTx/>
              <a:latin typeface="Arial"/>
              <a:ea typeface="+mn-ea"/>
              <a:cs typeface="+mn-cs"/>
            </a:endParaRPr>
          </a:p>
        </p:txBody>
      </p:sp>
      <p:sp>
        <p:nvSpPr>
          <p:cNvPr id="34" name="Rectangle 33">
            <a:extLst>
              <a:ext uri="{FF2B5EF4-FFF2-40B4-BE49-F238E27FC236}">
                <a16:creationId xmlns:a16="http://schemas.microsoft.com/office/drawing/2014/main" id="{06B5AB42-99C1-1E19-F5F1-A817D5DCF57C}"/>
              </a:ext>
            </a:extLst>
          </p:cNvPr>
          <p:cNvSpPr/>
          <p:nvPr>
            <p:custDataLst>
              <p:tags r:id="rId16"/>
            </p:custDataLst>
          </p:nvPr>
        </p:nvSpPr>
        <p:spPr bwMode="auto">
          <a:xfrm>
            <a:off x="312738" y="2186793"/>
            <a:ext cx="179388" cy="133350"/>
          </a:xfrm>
          <a:prstGeom prst="rect">
            <a:avLst/>
          </a:prstGeom>
          <a:solidFill>
            <a:schemeClr val="accent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ko-KR" alt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63" name="Straight Connector 62">
            <a:extLst>
              <a:ext uri="{FF2B5EF4-FFF2-40B4-BE49-F238E27FC236}">
                <a16:creationId xmlns:a16="http://schemas.microsoft.com/office/drawing/2014/main" id="{B446DCD4-A7A6-6D7A-F49E-496B74223AFE}"/>
              </a:ext>
            </a:extLst>
          </p:cNvPr>
          <p:cNvCxnSpPr/>
          <p:nvPr>
            <p:custDataLst>
              <p:tags r:id="rId17"/>
            </p:custDataLst>
          </p:nvPr>
        </p:nvCxnSpPr>
        <p:spPr bwMode="gray">
          <a:xfrm>
            <a:off x="327025" y="2456668"/>
            <a:ext cx="150813" cy="0"/>
          </a:xfrm>
          <a:prstGeom prst="line">
            <a:avLst/>
          </a:prstGeom>
          <a:ln w="28575"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5" name="Text Placeholder 10">
            <a:extLst>
              <a:ext uri="{FF2B5EF4-FFF2-40B4-BE49-F238E27FC236}">
                <a16:creationId xmlns:a16="http://schemas.microsoft.com/office/drawing/2014/main" id="{100B2EA1-5170-EC42-5D0F-C03647DD7659}"/>
              </a:ext>
            </a:extLst>
          </p:cNvPr>
          <p:cNvSpPr txBox="1">
            <a:spLocks/>
          </p:cNvSpPr>
          <p:nvPr>
            <p:custDataLst>
              <p:tags r:id="rId18"/>
            </p:custDataLst>
          </p:nvPr>
        </p:nvSpPr>
        <p:spPr bwMode="auto">
          <a:xfrm>
            <a:off x="542925" y="2182031"/>
            <a:ext cx="7858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IEA projection</a:t>
            </a:r>
            <a:endParaRPr kumimoji="0" lang="ko-KR" alt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Placeholder 10">
            <a:extLst>
              <a:ext uri="{FF2B5EF4-FFF2-40B4-BE49-F238E27FC236}">
                <a16:creationId xmlns:a16="http://schemas.microsoft.com/office/drawing/2014/main" id="{7E47742F-51E3-9811-93A9-58CF82479E93}"/>
              </a:ext>
            </a:extLst>
          </p:cNvPr>
          <p:cNvSpPr txBox="1">
            <a:spLocks/>
          </p:cNvSpPr>
          <p:nvPr>
            <p:custDataLst>
              <p:tags r:id="rId19"/>
            </p:custDataLst>
          </p:nvPr>
        </p:nvSpPr>
        <p:spPr bwMode="auto">
          <a:xfrm>
            <a:off x="542925" y="2385231"/>
            <a:ext cx="1298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2CCB1BD-C03B-4936-AD93-900B0F5AF5EF}" type="datetime'Ma''''''''''''nufa''''''ctu''r''i''''''n''g ca''pac''''it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Manufacturing capacity</a:t>
            </a:fld>
            <a:endParaRPr kumimoji="0" lang="ko-KR" alt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 name="Rectangle 47">
            <a:extLst>
              <a:ext uri="{FF2B5EF4-FFF2-40B4-BE49-F238E27FC236}">
                <a16:creationId xmlns:a16="http://schemas.microsoft.com/office/drawing/2014/main" id="{387052D0-54EA-28F1-64C8-6617A62931C6}"/>
              </a:ext>
            </a:extLst>
          </p:cNvPr>
          <p:cNvSpPr/>
          <p:nvPr/>
        </p:nvSpPr>
        <p:spPr bwMode="gray">
          <a:xfrm>
            <a:off x="313588" y="1988368"/>
            <a:ext cx="179388" cy="123821"/>
          </a:xfrm>
          <a:prstGeom prst="rect">
            <a:avLst/>
          </a:prstGeom>
          <a:solidFill>
            <a:schemeClr val="bg1"/>
          </a:solid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ko-KR" alt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9" name="TextBox 48">
            <a:extLst>
              <a:ext uri="{FF2B5EF4-FFF2-40B4-BE49-F238E27FC236}">
                <a16:creationId xmlns:a16="http://schemas.microsoft.com/office/drawing/2014/main" id="{A1811002-2281-B0B3-DD55-63A1B86E74BF}"/>
              </a:ext>
            </a:extLst>
          </p:cNvPr>
          <p:cNvSpPr txBox="1"/>
          <p:nvPr/>
        </p:nvSpPr>
        <p:spPr bwMode="gray">
          <a:xfrm>
            <a:off x="492126" y="1929618"/>
            <a:ext cx="4368751" cy="227013"/>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ko-KR" sz="1000" b="0" i="0" u="none" strike="noStrike" kern="1200" cap="none" spc="0" normalizeH="0" baseline="0" noProof="0">
                <a:ln>
                  <a:noFill/>
                </a:ln>
                <a:solidFill>
                  <a:srgbClr val="000000"/>
                </a:solidFill>
                <a:effectLst/>
                <a:uLnTx/>
                <a:uFillTx/>
                <a:latin typeface="Arial"/>
                <a:ea typeface="+mn-ea"/>
                <a:cs typeface="+mn-cs"/>
              </a:rPr>
              <a:t>Extrapolated from IEA electricity demand growth projection for road transport</a:t>
            </a:r>
            <a:endParaRPr kumimoji="1" lang="ko-KR" alt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72" name="Straight Connector 71">
            <a:extLst>
              <a:ext uri="{FF2B5EF4-FFF2-40B4-BE49-F238E27FC236}">
                <a16:creationId xmlns:a16="http://schemas.microsoft.com/office/drawing/2014/main" id="{91B3D6FA-D624-68D5-01EA-FDFA43309249}"/>
              </a:ext>
            </a:extLst>
          </p:cNvPr>
          <p:cNvCxnSpPr>
            <a:cxnSpLocks/>
          </p:cNvCxnSpPr>
          <p:nvPr/>
        </p:nvCxnSpPr>
        <p:spPr bwMode="gray">
          <a:xfrm>
            <a:off x="3162300" y="4478840"/>
            <a:ext cx="2717802"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F650C115-0811-DFD0-4436-363F0C1DE5FF}"/>
              </a:ext>
            </a:extLst>
          </p:cNvPr>
          <p:cNvSpPr txBox="1"/>
          <p:nvPr/>
        </p:nvSpPr>
        <p:spPr bwMode="gray">
          <a:xfrm>
            <a:off x="665506" y="2741573"/>
            <a:ext cx="2614964" cy="534368"/>
          </a:xfrm>
          <a:prstGeom prst="rect">
            <a:avLst/>
          </a:prstGeom>
          <a:solidFill>
            <a:schemeClr val="bg1"/>
          </a:solid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70% committed capacity (~6 GW), </a:t>
            </a:r>
            <a:r>
              <a:rPr kumimoji="0" lang="en-US" sz="1000" b="1" i="0" u="none" strike="noStrike" kern="1200" cap="none" spc="0" normalizeH="0" baseline="0" noProof="0" err="1">
                <a:ln>
                  <a:noFill/>
                </a:ln>
                <a:solidFill>
                  <a:srgbClr val="000000"/>
                </a:solidFill>
                <a:effectLst/>
                <a:uLnTx/>
                <a:uFillTx/>
                <a:latin typeface="Arial"/>
                <a:ea typeface="+mn-ea"/>
                <a:cs typeface="+mn-cs"/>
              </a:rPr>
              <a:t>inc</a:t>
            </a:r>
            <a:r>
              <a:rPr lang="en-US" sz="1000" b="1" err="1">
                <a:solidFill>
                  <a:srgbClr val="000000"/>
                </a:solidFill>
                <a:latin typeface="Arial"/>
              </a:rPr>
              <a:t>luding</a:t>
            </a:r>
            <a:r>
              <a:rPr kumimoji="0" lang="en-US" sz="1000" b="1" i="0" u="none" strike="noStrike" kern="1200" cap="none" spc="0" normalizeH="0" baseline="0" noProof="0">
                <a:ln>
                  <a:noFill/>
                </a:ln>
                <a:solidFill>
                  <a:srgbClr val="000000"/>
                </a:solidFill>
                <a:effectLst/>
                <a:uLnTx/>
                <a:uFillTx/>
                <a:latin typeface="Arial"/>
                <a:ea typeface="+mn-ea"/>
                <a:cs typeface="+mn-cs"/>
              </a:rPr>
              <a:t> plants that are already in operation with 85% plant utilization</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75" name="Straight Connector 74">
            <a:extLst>
              <a:ext uri="{FF2B5EF4-FFF2-40B4-BE49-F238E27FC236}">
                <a16:creationId xmlns:a16="http://schemas.microsoft.com/office/drawing/2014/main" id="{3763C8C2-A08D-C514-5539-722A5FAA1DFE}"/>
              </a:ext>
            </a:extLst>
          </p:cNvPr>
          <p:cNvCxnSpPr>
            <a:cxnSpLocks/>
          </p:cNvCxnSpPr>
          <p:nvPr/>
        </p:nvCxnSpPr>
        <p:spPr bwMode="gray">
          <a:xfrm>
            <a:off x="682004" y="3326372"/>
            <a:ext cx="253387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70C7D5A-7CEC-413A-6F8C-683FEC463243}"/>
              </a:ext>
            </a:extLst>
          </p:cNvPr>
          <p:cNvCxnSpPr/>
          <p:nvPr/>
        </p:nvCxnSpPr>
        <p:spPr bwMode="gray">
          <a:xfrm>
            <a:off x="3063768" y="3326372"/>
            <a:ext cx="0" cy="724423"/>
          </a:xfrm>
          <a:prstGeom prst="line">
            <a:avLst/>
          </a:prstGeom>
          <a:ln w="9525" cap="flat">
            <a:solidFill>
              <a:schemeClr val="tx1"/>
            </a:solidFill>
            <a:miter lim="800000"/>
            <a:tailEnd type="oval" w="med" len="lg"/>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A3EF16AB-AE09-0479-BEE5-AEF40ABE2CB4}"/>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116307238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0073D65-6AFE-D123-8B36-1281C8DF445A}"/>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6" imgW="7772400" imgH="10058400" progId="TCLayout.ActiveDocument.1">
                  <p:embed/>
                </p:oleObj>
              </mc:Choice>
              <mc:Fallback>
                <p:oleObj name="think-cell Slide" r:id="rId46" imgW="7772400" imgH="10058400" progId="TCLayout.ActiveDocument.1">
                  <p:embed/>
                  <p:pic>
                    <p:nvPicPr>
                      <p:cNvPr id="3" name="think-cell data - do not delete" hidden="1">
                        <a:extLst>
                          <a:ext uri="{FF2B5EF4-FFF2-40B4-BE49-F238E27FC236}">
                            <a16:creationId xmlns:a16="http://schemas.microsoft.com/office/drawing/2014/main" id="{F0073D65-6AFE-D123-8B36-1281C8DF445A}"/>
                          </a:ext>
                        </a:extLst>
                      </p:cNvPr>
                      <p:cNvPicPr/>
                      <p:nvPr/>
                    </p:nvPicPr>
                    <p:blipFill>
                      <a:blip r:embed="rId47"/>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1F49473-EE6E-770B-7847-F3EA8A045395}"/>
              </a:ext>
            </a:extLst>
          </p:cNvPr>
          <p:cNvSpPr>
            <a:spLocks noGrp="1"/>
          </p:cNvSpPr>
          <p:nvPr>
            <p:ph type="title"/>
          </p:nvPr>
        </p:nvSpPr>
        <p:spPr>
          <a:xfrm>
            <a:off x="330200" y="523318"/>
            <a:ext cx="11531600" cy="975282"/>
          </a:xfrm>
        </p:spPr>
        <p:txBody>
          <a:bodyPr vert="horz">
            <a:noAutofit/>
          </a:bodyPr>
          <a:lstStyle/>
          <a:p>
            <a:r>
              <a:rPr lang="en-US"/>
              <a:t>Inflation Reduction Act boosts U.S. gigafactory investments, with a nearly 70% increase in the first year alone</a:t>
            </a:r>
          </a:p>
        </p:txBody>
      </p:sp>
      <p:graphicFrame>
        <p:nvGraphicFramePr>
          <p:cNvPr id="46" name="Table 45">
            <a:extLst>
              <a:ext uri="{FF2B5EF4-FFF2-40B4-BE49-F238E27FC236}">
                <a16:creationId xmlns:a16="http://schemas.microsoft.com/office/drawing/2014/main" id="{CEA2E6AE-C1CB-841A-1900-EA22DBAC716D}"/>
              </a:ext>
            </a:extLst>
          </p:cNvPr>
          <p:cNvGraphicFramePr>
            <a:graphicFrameLocks noGrp="1"/>
          </p:cNvGraphicFramePr>
          <p:nvPr>
            <p:extLst>
              <p:ext uri="{D42A27DB-BD31-4B8C-83A1-F6EECF244321}">
                <p14:modId xmlns:p14="http://schemas.microsoft.com/office/powerpoint/2010/main" val="50891678"/>
              </p:ext>
            </p:extLst>
          </p:nvPr>
        </p:nvGraphicFramePr>
        <p:xfrm>
          <a:off x="361726" y="2051050"/>
          <a:ext cx="5265350" cy="3807255"/>
        </p:xfrm>
        <a:graphic>
          <a:graphicData uri="http://schemas.openxmlformats.org/drawingml/2006/table">
            <a:tbl>
              <a:tblPr firstRow="1" bandRow="1">
                <a:tableStyleId>{2D5ABB26-0587-4C30-8999-92F81FD0307C}</a:tableStyleId>
              </a:tblPr>
              <a:tblGrid>
                <a:gridCol w="1447107">
                  <a:extLst>
                    <a:ext uri="{9D8B030D-6E8A-4147-A177-3AD203B41FA5}">
                      <a16:colId xmlns:a16="http://schemas.microsoft.com/office/drawing/2014/main" val="2147966434"/>
                    </a:ext>
                  </a:extLst>
                </a:gridCol>
                <a:gridCol w="3818243">
                  <a:extLst>
                    <a:ext uri="{9D8B030D-6E8A-4147-A177-3AD203B41FA5}">
                      <a16:colId xmlns:a16="http://schemas.microsoft.com/office/drawing/2014/main" val="4172966404"/>
                    </a:ext>
                  </a:extLst>
                </a:gridCol>
              </a:tblGrid>
              <a:tr h="322442">
                <a:tc>
                  <a:txBody>
                    <a:bodyPr/>
                    <a:lstStyle/>
                    <a:p>
                      <a:pPr marL="0" indent="0">
                        <a:buFontTx/>
                        <a:buNone/>
                      </a:pPr>
                      <a:r>
                        <a:rPr lang="en-US" sz="1000" b="1"/>
                        <a:t>Focus areas</a:t>
                      </a:r>
                    </a:p>
                  </a:txBody>
                  <a:tcPr>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Policy details</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91571539"/>
                  </a:ext>
                </a:extLst>
              </a:tr>
              <a:tr h="1158422">
                <a:tc>
                  <a:txBody>
                    <a:bodyPr/>
                    <a:lstStyle/>
                    <a:p>
                      <a:pPr marL="0" lvl="0" indent="0" algn="l">
                        <a:buFontTx/>
                        <a:buNone/>
                      </a:pPr>
                      <a:r>
                        <a:rPr lang="en-US" sz="1000" b="1"/>
                        <a:t>Battery and EV manufacturing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7800" indent="-177800">
                        <a:spcBef>
                          <a:spcPts val="0"/>
                        </a:spcBef>
                      </a:pPr>
                      <a:r>
                        <a:rPr lang="en-CA" sz="1000" b="1"/>
                        <a:t>Qualifying Advanced Energy Project Credit</a:t>
                      </a:r>
                      <a:r>
                        <a:rPr lang="en-US" sz="1000" b="1"/>
                        <a:t> of up to 30%</a:t>
                      </a:r>
                      <a:r>
                        <a:rPr lang="en-US" sz="1000"/>
                        <a:t> on battery projects’ capital costs, capped at $10 billion</a:t>
                      </a:r>
                    </a:p>
                    <a:p>
                      <a:pPr marL="177800" indent="-177800">
                        <a:spcBef>
                          <a:spcPts val="0"/>
                        </a:spcBef>
                      </a:pPr>
                      <a:r>
                        <a:rPr lang="en-US" sz="1000" b="1"/>
                        <a:t>Advanced Manufacturing Production Credit (45X credit):</a:t>
                      </a:r>
                    </a:p>
                    <a:p>
                      <a:pPr marL="355600" lvl="1" indent="-177800">
                        <a:spcBef>
                          <a:spcPts val="0"/>
                        </a:spcBef>
                      </a:pPr>
                      <a:r>
                        <a:rPr lang="en-US" sz="1000" b="1"/>
                        <a:t>10% of production costs </a:t>
                      </a:r>
                      <a:r>
                        <a:rPr lang="en-US" sz="1000" b="0"/>
                        <a:t>for</a:t>
                      </a:r>
                      <a:r>
                        <a:rPr lang="en-US" sz="1000" b="1"/>
                        <a:t> </a:t>
                      </a:r>
                      <a:r>
                        <a:rPr lang="en-US" sz="1000"/>
                        <a:t>battery mineral manufacturing</a:t>
                      </a:r>
                    </a:p>
                    <a:p>
                      <a:pPr marL="355600" lvl="1" indent="-177800">
                        <a:spcBef>
                          <a:spcPts val="0"/>
                        </a:spcBef>
                      </a:pPr>
                      <a:r>
                        <a:rPr lang="en-US" sz="1000" b="1"/>
                        <a:t>$35/kWh</a:t>
                      </a:r>
                      <a:r>
                        <a:rPr lang="en-US" sz="1000"/>
                        <a:t> for domestically produced battery cells, $10/kWh for domestically produced battery modules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78736235"/>
                  </a:ext>
                </a:extLst>
              </a:tr>
              <a:tr h="701150">
                <a:tc>
                  <a:txBody>
                    <a:bodyPr/>
                    <a:lstStyle/>
                    <a:p>
                      <a:pPr marL="0" lvl="0" indent="0" algn="l">
                        <a:buFontTx/>
                        <a:buNone/>
                      </a:pPr>
                      <a:r>
                        <a:rPr lang="en-US" sz="1000" b="1"/>
                        <a:t>EV sales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New Clean Vehicle Credit (30D credit): </a:t>
                      </a:r>
                      <a:r>
                        <a:rPr lang="en-US" sz="1000"/>
                        <a:t>$7,500 for EVs that meet certain requirements with regards to the share of critical minerals that are mined, processed,</a:t>
                      </a:r>
                      <a:r>
                        <a:rPr lang="en-US" sz="1000" baseline="0"/>
                        <a:t> </a:t>
                      </a:r>
                      <a:r>
                        <a:rPr lang="en-US" sz="1000"/>
                        <a:t>or recycled within</a:t>
                      </a:r>
                      <a:r>
                        <a:rPr lang="en-US" sz="1000" baseline="0"/>
                        <a:t> </a:t>
                      </a:r>
                      <a:r>
                        <a:rPr lang="en-US" sz="1000"/>
                        <a:t>the U.S. or by a country with a free-trade agreement and share of components that are manufactured or assembled in the U.S.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22777303"/>
                  </a:ext>
                </a:extLst>
              </a:tr>
              <a:tr h="853574">
                <a:tc>
                  <a:txBody>
                    <a:bodyPr/>
                    <a:lstStyle/>
                    <a:p>
                      <a:pPr marL="0" lvl="0" indent="0" algn="l">
                        <a:buFontTx/>
                        <a:buNone/>
                      </a:pPr>
                      <a:r>
                        <a:rPr lang="en-US" sz="1000" b="1"/>
                        <a:t>Charging infrastructure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000" b="1"/>
                        <a:t>Alternative Fuel Infrastructure Tax Credit (30C credit):</a:t>
                      </a:r>
                    </a:p>
                    <a:p>
                      <a:pPr marL="177800" indent="-177800">
                        <a:spcBef>
                          <a:spcPts val="0"/>
                        </a:spcBef>
                      </a:pPr>
                      <a:r>
                        <a:rPr lang="en-US" sz="1000"/>
                        <a:t>Residential charging: Credit for up to 30% of the item's cost, capped at $1,000</a:t>
                      </a:r>
                    </a:p>
                    <a:p>
                      <a:pPr marL="177800" indent="-177800">
                        <a:spcBef>
                          <a:spcPts val="0"/>
                        </a:spcBef>
                      </a:pPr>
                      <a:r>
                        <a:rPr lang="en-US" sz="1000"/>
                        <a:t>Fleet charging: Credit for 6% to 30% of the property cost, capped at $100,000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05531616"/>
                  </a:ext>
                </a:extLst>
              </a:tr>
              <a:tr h="619377">
                <a:tc>
                  <a:txBody>
                    <a:bodyPr/>
                    <a:lstStyle/>
                    <a:p>
                      <a:pPr marL="0" lvl="0" indent="0" algn="l">
                        <a:buFontTx/>
                        <a:buNone/>
                      </a:pPr>
                      <a:r>
                        <a:rPr lang="en-US" sz="1000" b="1"/>
                        <a:t>Battery recycling</a:t>
                      </a:r>
                    </a:p>
                  </a:txBody>
                  <a:tcPr>
                    <a:lnT w="12700" cap="flat" cmpd="sng" algn="ctr">
                      <a:solidFill>
                        <a:schemeClr val="tx1"/>
                      </a:solidFill>
                      <a:prstDash val="solid"/>
                      <a:round/>
                      <a:headEnd type="none" w="med" len="med"/>
                      <a:tailEnd type="none" w="med" len="med"/>
                    </a:lnT>
                  </a:tcPr>
                </a:tc>
                <a:tc>
                  <a:txBody>
                    <a:bodyPr/>
                    <a:lstStyle/>
                    <a:p>
                      <a:pPr marL="0" indent="0">
                        <a:buFontTx/>
                        <a:buNone/>
                      </a:pPr>
                      <a:r>
                        <a:rPr lang="en-US" sz="1000" b="1"/>
                        <a:t>No specific incentives for battery recycling</a:t>
                      </a:r>
                      <a:r>
                        <a:rPr lang="en-US" sz="1000"/>
                        <a:t>; however, recycled battery materials are eligible for the Clean Vehicle Credit </a:t>
                      </a: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37254114"/>
                  </a:ext>
                </a:extLst>
              </a:tr>
            </a:tbl>
          </a:graphicData>
        </a:graphic>
      </p:graphicFrame>
      <p:sp>
        <p:nvSpPr>
          <p:cNvPr id="47" name="TextBox 46">
            <a:extLst>
              <a:ext uri="{FF2B5EF4-FFF2-40B4-BE49-F238E27FC236}">
                <a16:creationId xmlns:a16="http://schemas.microsoft.com/office/drawing/2014/main" id="{1C7447EF-1310-F460-886E-C1654DDF3376}"/>
              </a:ext>
            </a:extLst>
          </p:cNvPr>
          <p:cNvSpPr txBox="1"/>
          <p:nvPr/>
        </p:nvSpPr>
        <p:spPr bwMode="gray">
          <a:xfrm>
            <a:off x="9318634" y="1554480"/>
            <a:ext cx="2551449" cy="4541838"/>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The </a:t>
            </a:r>
            <a:r>
              <a:rPr kumimoji="0" lang="en-US" sz="1050" b="1" i="0" u="none" strike="noStrike" kern="1200" cap="none" spc="0" normalizeH="0" baseline="0" noProof="0" dirty="0" err="1">
                <a:ln>
                  <a:noFill/>
                </a:ln>
                <a:solidFill>
                  <a:srgbClr val="000000"/>
                </a:solidFill>
                <a:effectLst/>
                <a:uLnTx/>
                <a:uFillTx/>
                <a:latin typeface="Arial"/>
                <a:ea typeface="+mn-lt"/>
                <a:cs typeface="Arial"/>
              </a:rPr>
              <a:t>CapEx</a:t>
            </a:r>
            <a:r>
              <a:rPr kumimoji="0" lang="en-US" sz="1050" b="1" i="0" u="none" strike="noStrike" kern="1200" cap="none" spc="0" normalizeH="0" baseline="0" noProof="0" dirty="0">
                <a:ln>
                  <a:noFill/>
                </a:ln>
                <a:solidFill>
                  <a:srgbClr val="000000"/>
                </a:solidFill>
                <a:effectLst/>
                <a:uLnTx/>
                <a:uFillTx/>
                <a:latin typeface="Arial"/>
                <a:ea typeface="+mn-lt"/>
                <a:cs typeface="Arial"/>
              </a:rPr>
              <a:t> cost of building gigafactories in the U.S. is about 30% higher than in China, </a:t>
            </a:r>
            <a:r>
              <a:rPr kumimoji="0" lang="en-US" sz="1050" b="0" i="0" u="none" strike="noStrike" kern="1200" cap="none" spc="0" normalizeH="0" baseline="0" noProof="0" dirty="0">
                <a:ln>
                  <a:noFill/>
                </a:ln>
                <a:solidFill>
                  <a:srgbClr val="000000"/>
                </a:solidFill>
                <a:effectLst/>
                <a:uLnTx/>
                <a:uFillTx/>
                <a:latin typeface="Arial"/>
                <a:ea typeface="+mn-lt"/>
                <a:cs typeface="Arial"/>
              </a:rPr>
              <a:t>a gap the IRA has strategically addressed.</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Automakers and battery producers could get more than </a:t>
            </a:r>
            <a:r>
              <a:rPr kumimoji="0" lang="en-US" sz="1050" b="1" i="0" u="none" strike="noStrike" kern="1200" cap="none" spc="0" normalizeH="0" baseline="0" noProof="0" dirty="0">
                <a:ln>
                  <a:noFill/>
                </a:ln>
                <a:solidFill>
                  <a:srgbClr val="000000"/>
                </a:solidFill>
                <a:effectLst/>
                <a:uLnTx/>
                <a:uFillTx/>
                <a:latin typeface="Arial"/>
                <a:ea typeface="+mn-lt"/>
                <a:cs typeface="Arial"/>
              </a:rPr>
              <a:t>$140 billion in benefits from battery production tax credits </a:t>
            </a:r>
            <a:r>
              <a:rPr kumimoji="0" lang="en-US" sz="1050" b="0" i="0" u="none" strike="noStrike" kern="1200" cap="none" spc="0" normalizeH="0" baseline="0" noProof="0" dirty="0">
                <a:ln>
                  <a:noFill/>
                </a:ln>
                <a:solidFill>
                  <a:srgbClr val="000000"/>
                </a:solidFill>
                <a:effectLst/>
                <a:uLnTx/>
                <a:uFillTx/>
                <a:latin typeface="Arial"/>
                <a:ea typeface="+mn-lt"/>
                <a:cs typeface="Arial"/>
              </a:rPr>
              <a:t>over the next decade, with </a:t>
            </a:r>
            <a:r>
              <a:rPr kumimoji="0" lang="en-US" sz="1050" b="1" i="0" u="none" strike="noStrike" kern="1200" cap="none" spc="0" normalizeH="0" baseline="0" noProof="0" dirty="0">
                <a:ln>
                  <a:noFill/>
                </a:ln>
                <a:solidFill>
                  <a:srgbClr val="000000"/>
                </a:solidFill>
                <a:effectLst/>
                <a:uLnTx/>
                <a:uFillTx/>
                <a:latin typeface="Arial"/>
                <a:ea typeface="+mn-lt"/>
                <a:cs typeface="Arial"/>
              </a:rPr>
              <a:t>Tesla and Panasonic</a:t>
            </a:r>
            <a:r>
              <a:rPr kumimoji="0" lang="en-US" sz="1050" b="0" i="0" u="none" strike="noStrike" kern="1200" cap="none" spc="0" normalizeH="0" baseline="0" noProof="0" dirty="0">
                <a:ln>
                  <a:noFill/>
                </a:ln>
                <a:solidFill>
                  <a:srgbClr val="000000"/>
                </a:solidFill>
                <a:effectLst/>
                <a:uLnTx/>
                <a:uFillTx/>
                <a:latin typeface="Arial"/>
                <a:ea typeface="+mn-lt"/>
                <a:cs typeface="Arial"/>
              </a:rPr>
              <a:t> likely to be the main beneficiaries.</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However, </a:t>
            </a:r>
            <a:r>
              <a:rPr kumimoji="0" lang="en-US" sz="1050" b="1" i="0" u="none" strike="noStrike" kern="1200" cap="none" spc="0" normalizeH="0" baseline="0" noProof="0" dirty="0">
                <a:ln>
                  <a:noFill/>
                </a:ln>
                <a:solidFill>
                  <a:srgbClr val="000000"/>
                </a:solidFill>
                <a:effectLst/>
                <a:uLnTx/>
                <a:uFillTx/>
                <a:latin typeface="Arial"/>
                <a:ea typeface="+mn-lt"/>
                <a:cs typeface="Arial"/>
              </a:rPr>
              <a:t>the U.S. still lacks battery recycling mandates</a:t>
            </a:r>
            <a:r>
              <a:rPr kumimoji="0" lang="en-US" sz="1050" b="0" i="0" u="none" strike="noStrike" kern="1200" cap="none" spc="0" normalizeH="0" baseline="0" noProof="0" dirty="0">
                <a:ln>
                  <a:noFill/>
                </a:ln>
                <a:solidFill>
                  <a:srgbClr val="000000"/>
                </a:solidFill>
                <a:effectLst/>
                <a:uLnTx/>
                <a:uFillTx/>
                <a:latin typeface="Arial"/>
                <a:ea typeface="+mn-lt"/>
                <a:cs typeface="Arial"/>
              </a:rPr>
              <a:t>, which are critical to ensure that raw material supply is sufficient long term.</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The U.S. also has various grants under the Department of Energy to </a:t>
            </a:r>
            <a:r>
              <a:rPr kumimoji="0" lang="en-US" sz="1050" b="1" i="0" u="none" strike="noStrike" kern="1200" cap="none" spc="0" normalizeH="0" baseline="0" noProof="0" dirty="0">
                <a:ln>
                  <a:noFill/>
                </a:ln>
                <a:solidFill>
                  <a:srgbClr val="000000"/>
                </a:solidFill>
                <a:effectLst/>
                <a:uLnTx/>
                <a:uFillTx/>
                <a:latin typeface="Arial"/>
                <a:ea typeface="+mn-lt"/>
                <a:cs typeface="Arial"/>
              </a:rPr>
              <a:t>support R&amp;D in battery technology and EV infrastructure.</a:t>
            </a:r>
          </a:p>
        </p:txBody>
      </p:sp>
      <p:sp>
        <p:nvSpPr>
          <p:cNvPr id="50" name="Text Placeholder 10">
            <a:extLst>
              <a:ext uri="{FF2B5EF4-FFF2-40B4-BE49-F238E27FC236}">
                <a16:creationId xmlns:a16="http://schemas.microsoft.com/office/drawing/2014/main" id="{FE402118-90A8-E65B-E345-460CF5EFD869}"/>
              </a:ext>
            </a:extLst>
          </p:cNvPr>
          <p:cNvSpPr>
            <a:spLocks noGrp="1"/>
          </p:cNvSpPr>
          <p:nvPr>
            <p:custDataLst>
              <p:tags r:id="rId2"/>
            </p:custDataLst>
          </p:nvPr>
        </p:nvSpPr>
        <p:spPr bwMode="auto">
          <a:xfrm>
            <a:off x="329184" y="1516380"/>
            <a:ext cx="4876060" cy="430887"/>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IRA provides subsidies on both the supply and demand side to support a supply chain expansion… </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51" name="Straight Connector 50">
            <a:extLst>
              <a:ext uri="{FF2B5EF4-FFF2-40B4-BE49-F238E27FC236}">
                <a16:creationId xmlns:a16="http://schemas.microsoft.com/office/drawing/2014/main" id="{A6FD82D8-013D-7379-2920-D5E0435CF564}"/>
              </a:ext>
            </a:extLst>
          </p:cNvPr>
          <p:cNvCxnSpPr>
            <a:cxnSpLocks/>
          </p:cNvCxnSpPr>
          <p:nvPr/>
        </p:nvCxnSpPr>
        <p:spPr bwMode="gray">
          <a:xfrm>
            <a:off x="329184" y="1966339"/>
            <a:ext cx="88138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5" name="Text Placeholder 10">
            <a:extLst>
              <a:ext uri="{FF2B5EF4-FFF2-40B4-BE49-F238E27FC236}">
                <a16:creationId xmlns:a16="http://schemas.microsoft.com/office/drawing/2014/main" id="{BB0E5786-3B2D-92F2-E142-2EAC23FB61F6}"/>
              </a:ext>
            </a:extLst>
          </p:cNvPr>
          <p:cNvSpPr>
            <a:spLocks noGrp="1"/>
          </p:cNvSpPr>
          <p:nvPr>
            <p:custDataLst>
              <p:tags r:id="rId3"/>
            </p:custDataLst>
          </p:nvPr>
        </p:nvSpPr>
        <p:spPr bwMode="auto">
          <a:xfrm>
            <a:off x="5955322" y="1516380"/>
            <a:ext cx="3188677" cy="430887"/>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…resulting in a 67% increase in gigafactory investment since 2022</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8" name="btfpNotesBox962619">
            <a:extLst>
              <a:ext uri="{FF2B5EF4-FFF2-40B4-BE49-F238E27FC236}">
                <a16:creationId xmlns:a16="http://schemas.microsoft.com/office/drawing/2014/main" id="{481B484A-FD34-C923-C864-6D7BF72EC197}"/>
              </a:ext>
            </a:extLst>
          </p:cNvPr>
          <p:cNvSpPr txBox="1"/>
          <p:nvPr>
            <p:custDataLst>
              <p:tags r:id="rId4"/>
            </p:custDataLst>
          </p:nvPr>
        </p:nvSpPr>
        <p:spPr bwMode="gray">
          <a:xfrm>
            <a:off x="329184" y="6419088"/>
            <a:ext cx="9145338"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8">
                  <a:extLst>
                    <a:ext uri="{A12FA001-AC4F-418D-AE19-62706E023703}">
                      <ahyp:hlinkClr xmlns:ahyp="http://schemas.microsoft.com/office/drawing/2018/hyperlinkcolor" val="tx"/>
                    </a:ext>
                  </a:extLst>
                </a:hlinkClick>
              </a:rPr>
              <a:t>IEA</a:t>
            </a:r>
            <a:r>
              <a:rPr lang="en-US" sz="800" dirty="0">
                <a:solidFill>
                  <a:srgbClr val="000000"/>
                </a:solidFill>
                <a:latin typeface="Arial"/>
                <a:hlinkClick r:id="rId48">
                  <a:extLst>
                    <a:ext uri="{A12FA001-AC4F-418D-AE19-62706E023703}">
                      <ahyp:hlinkClr xmlns:ahyp="http://schemas.microsoft.com/office/drawing/2018/hyperlinkcolor" val="tx"/>
                    </a:ext>
                  </a:extLst>
                </a:hlinkClick>
              </a:rPr>
              <a:t>,</a:t>
            </a:r>
            <a:r>
              <a:rPr kumimoji="0" lang="en-US" sz="800" b="0" i="0" u="none" strike="noStrike" kern="1200" cap="none" spc="0" normalizeH="0" baseline="0" noProof="0" dirty="0">
                <a:ln>
                  <a:noFill/>
                </a:ln>
                <a:solidFill>
                  <a:srgbClr val="000000"/>
                </a:solidFill>
                <a:effectLst/>
                <a:uLnTx/>
                <a:uFillTx/>
                <a:latin typeface="Arial"/>
                <a:hlinkClick r:id="rId48">
                  <a:extLst>
                    <a:ext uri="{A12FA001-AC4F-418D-AE19-62706E023703}">
                      <ahyp:hlinkClr xmlns:ahyp="http://schemas.microsoft.com/office/drawing/2018/hyperlinkcolor" val="tx"/>
                    </a:ext>
                  </a:extLst>
                </a:hlinkClick>
              </a:rPr>
              <a:t> Global EV Outlook – </a:t>
            </a:r>
            <a:r>
              <a:rPr lang="en-US" sz="800" dirty="0">
                <a:solidFill>
                  <a:srgbClr val="000000"/>
                </a:solidFill>
                <a:latin typeface="Arial"/>
                <a:hlinkClick r:id="rId48">
                  <a:extLst>
                    <a:ext uri="{A12FA001-AC4F-418D-AE19-62706E023703}">
                      <ahyp:hlinkClr xmlns:ahyp="http://schemas.microsoft.com/office/drawing/2018/hyperlinkcolor" val="tx"/>
                    </a:ext>
                  </a:extLst>
                </a:hlinkClick>
              </a:rPr>
              <a:t>Policy Development</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49">
                  <a:extLst>
                    <a:ext uri="{A12FA001-AC4F-418D-AE19-62706E023703}">
                      <ahyp:hlinkClr xmlns:ahyp="http://schemas.microsoft.com/office/drawing/2018/hyperlinkcolor" val="tx"/>
                    </a:ext>
                  </a:extLst>
                </a:hlinkClick>
              </a:rPr>
              <a:t>IEA</a:t>
            </a:r>
            <a:r>
              <a:rPr lang="en-US" sz="800" dirty="0">
                <a:solidFill>
                  <a:srgbClr val="000000"/>
                </a:solidFill>
                <a:latin typeface="Arial"/>
                <a:hlinkClick r:id="rId49"/>
              </a:rPr>
              <a:t>, Global</a:t>
            </a:r>
            <a:r>
              <a:rPr kumimoji="0" lang="en-US" sz="800" b="0" i="0" u="none" strike="noStrike" kern="1200" cap="none" spc="0" normalizeH="0" baseline="0" noProof="0" dirty="0">
                <a:ln>
                  <a:noFill/>
                </a:ln>
                <a:solidFill>
                  <a:srgbClr val="000000"/>
                </a:solidFill>
                <a:effectLst/>
                <a:uLnTx/>
                <a:uFillTx/>
                <a:latin typeface="Arial"/>
                <a:hlinkClick r:id="rId49">
                  <a:extLst>
                    <a:ext uri="{A12FA001-AC4F-418D-AE19-62706E023703}">
                      <ahyp:hlinkClr xmlns:ahyp="http://schemas.microsoft.com/office/drawing/2018/hyperlinkcolor" val="tx"/>
                    </a:ext>
                  </a:extLst>
                </a:hlinkClick>
              </a:rPr>
              <a:t> EV </a:t>
            </a:r>
            <a:r>
              <a:rPr lang="en-US" sz="800" dirty="0">
                <a:solidFill>
                  <a:srgbClr val="000000"/>
                </a:solidFill>
                <a:latin typeface="Arial"/>
                <a:hlinkClick r:id="rId49"/>
              </a:rPr>
              <a:t>Policy </a:t>
            </a:r>
            <a:r>
              <a:rPr lang="en-US" sz="800" dirty="0">
                <a:solidFill>
                  <a:srgbClr val="000000"/>
                </a:solidFill>
                <a:latin typeface="Arial"/>
                <a:hlinkClick r:id="rId49">
                  <a:extLst>
                    <a:ext uri="{A12FA001-AC4F-418D-AE19-62706E023703}">
                      <ahyp:hlinkClr xmlns:ahyp="http://schemas.microsoft.com/office/drawing/2018/hyperlinkcolor" val="tx"/>
                    </a:ext>
                  </a:extLst>
                </a:hlinkClick>
              </a:rPr>
              <a:t>Explorer</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CGEP</a:t>
            </a:r>
            <a:r>
              <a:rPr lang="en-US" sz="800" dirty="0">
                <a:solidFill>
                  <a:srgbClr val="000000"/>
                </a:solidFill>
                <a:latin typeface="Arial"/>
                <a:hlinkClick r:id="rId50"/>
              </a:rPr>
              <a:t>, The IRA and the US Battery Supply Chain</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51"/>
              </a:rPr>
              <a:t>DOE, Tax credits</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52">
                  <a:extLst>
                    <a:ext uri="{A12FA001-AC4F-418D-AE19-62706E023703}">
                      <ahyp:hlinkClr xmlns:ahyp="http://schemas.microsoft.com/office/drawing/2018/hyperlinkcolor" val="tx"/>
                    </a:ext>
                  </a:extLst>
                </a:hlinkClick>
              </a:rPr>
              <a:t>Grist</a:t>
            </a:r>
            <a:r>
              <a:rPr lang="en-US" sz="800" dirty="0">
                <a:solidFill>
                  <a:srgbClr val="000000"/>
                </a:solidFill>
                <a:latin typeface="Arial"/>
                <a:hlinkClick r:id="rId52"/>
              </a:rPr>
              <a:t>, The US doesn’t have a law mandating EV battery recycling. Should it</a:t>
            </a:r>
            <a:r>
              <a:rPr lang="en-US" sz="800" dirty="0">
                <a:solidFill>
                  <a:srgbClr val="000000"/>
                </a:solidFill>
                <a:latin typeface="Arial"/>
                <a:hlinkClick r:id="rId52">
                  <a:extLst>
                    <a:ext uri="{A12FA001-AC4F-418D-AE19-62706E023703}">
                      <ahyp:hlinkClr xmlns:ahyp="http://schemas.microsoft.com/office/drawing/2018/hyperlinkcolor" val="tx"/>
                    </a:ext>
                  </a:extLst>
                </a:hlinkClick>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(2023) </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endParaRPr lang="en-US" dirty="0">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Gernot Wagner</a:t>
            </a:r>
            <a:r>
              <a:rPr lang="en-US" sz="800" dirty="0">
                <a:solidFill>
                  <a:srgbClr val="000000"/>
                </a:solidFill>
                <a:latin typeface="Arial"/>
              </a:rPr>
              <a:t>. </a:t>
            </a:r>
            <a:r>
              <a:rPr lang="en-US" sz="800" dirty="0">
                <a:solidFill>
                  <a:srgbClr val="000000"/>
                </a:solidFill>
                <a:hlinkClick r:id="rId5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5"/>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cxnSp>
        <p:nvCxnSpPr>
          <p:cNvPr id="162" name="Straight Connector 161">
            <a:extLst>
              <a:ext uri="{FF2B5EF4-FFF2-40B4-BE49-F238E27FC236}">
                <a16:creationId xmlns:a16="http://schemas.microsoft.com/office/drawing/2014/main" id="{74AEBF7E-1986-5A36-9626-56C519E00471}"/>
              </a:ext>
            </a:extLst>
          </p:cNvPr>
          <p:cNvCxnSpPr/>
          <p:nvPr>
            <p:custDataLst>
              <p:tags r:id="rId5"/>
            </p:custDataLst>
          </p:nvPr>
        </p:nvCxnSpPr>
        <p:spPr bwMode="auto">
          <a:xfrm flipH="1">
            <a:off x="6340475" y="408146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BDD87267-48C4-63E4-3949-BA26E49507BD}"/>
              </a:ext>
            </a:extLst>
          </p:cNvPr>
          <p:cNvCxnSpPr/>
          <p:nvPr>
            <p:custDataLst>
              <p:tags r:id="rId6"/>
            </p:custDataLst>
          </p:nvPr>
        </p:nvCxnSpPr>
        <p:spPr bwMode="auto">
          <a:xfrm>
            <a:off x="6383338" y="5840413"/>
            <a:ext cx="0" cy="42863"/>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0" name="Straight Connector 159">
            <a:extLst>
              <a:ext uri="{FF2B5EF4-FFF2-40B4-BE49-F238E27FC236}">
                <a16:creationId xmlns:a16="http://schemas.microsoft.com/office/drawing/2014/main" id="{FEA865D0-B12D-C897-B35B-4A921748C9E4}"/>
              </a:ext>
            </a:extLst>
          </p:cNvPr>
          <p:cNvCxnSpPr/>
          <p:nvPr>
            <p:custDataLst>
              <p:tags r:id="rId7"/>
            </p:custDataLst>
          </p:nvPr>
        </p:nvCxnSpPr>
        <p:spPr bwMode="auto">
          <a:xfrm flipH="1">
            <a:off x="6340475" y="474980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1" name="Straight Connector 90">
            <a:extLst>
              <a:ext uri="{FF2B5EF4-FFF2-40B4-BE49-F238E27FC236}">
                <a16:creationId xmlns:a16="http://schemas.microsoft.com/office/drawing/2014/main" id="{695FDB13-32A8-45E3-47CD-5DCD4E095184}"/>
              </a:ext>
            </a:extLst>
          </p:cNvPr>
          <p:cNvCxnSpPr/>
          <p:nvPr>
            <p:custDataLst>
              <p:tags r:id="rId8"/>
            </p:custDataLst>
          </p:nvPr>
        </p:nvCxnSpPr>
        <p:spPr bwMode="auto">
          <a:xfrm>
            <a:off x="7188200" y="5840413"/>
            <a:ext cx="0" cy="42863"/>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3E929A48-E82B-E2AF-7475-7185613EF72D}"/>
              </a:ext>
            </a:extLst>
          </p:cNvPr>
          <p:cNvCxnSpPr/>
          <p:nvPr>
            <p:custDataLst>
              <p:tags r:id="rId9"/>
            </p:custDataLst>
          </p:nvPr>
        </p:nvCxnSpPr>
        <p:spPr bwMode="auto">
          <a:xfrm flipH="1">
            <a:off x="6340475" y="341471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F6E1CF55-DE00-39C9-84C1-40ED933DDC64}"/>
              </a:ext>
            </a:extLst>
          </p:cNvPr>
          <p:cNvCxnSpPr/>
          <p:nvPr>
            <p:custDataLst>
              <p:tags r:id="rId10"/>
            </p:custDataLst>
          </p:nvPr>
        </p:nvCxnSpPr>
        <p:spPr bwMode="auto">
          <a:xfrm>
            <a:off x="8007350" y="5840413"/>
            <a:ext cx="0" cy="42863"/>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1" name="Straight Connector 160">
            <a:extLst>
              <a:ext uri="{FF2B5EF4-FFF2-40B4-BE49-F238E27FC236}">
                <a16:creationId xmlns:a16="http://schemas.microsoft.com/office/drawing/2014/main" id="{B172103A-B09F-683D-2E4D-F2FABC39A384}"/>
              </a:ext>
            </a:extLst>
          </p:cNvPr>
          <p:cNvCxnSpPr/>
          <p:nvPr>
            <p:custDataLst>
              <p:tags r:id="rId11"/>
            </p:custDataLst>
          </p:nvPr>
        </p:nvCxnSpPr>
        <p:spPr bwMode="auto">
          <a:xfrm flipH="1">
            <a:off x="6340475" y="441483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38BC37A9-0BA7-75AF-6D51-FE0FDC95B5D5}"/>
              </a:ext>
            </a:extLst>
          </p:cNvPr>
          <p:cNvCxnSpPr/>
          <p:nvPr>
            <p:custDataLst>
              <p:tags r:id="rId12"/>
            </p:custDataLst>
          </p:nvPr>
        </p:nvCxnSpPr>
        <p:spPr bwMode="auto">
          <a:xfrm>
            <a:off x="8812213" y="5840413"/>
            <a:ext cx="0" cy="42863"/>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3" name="Straight Connector 162">
            <a:extLst>
              <a:ext uri="{FF2B5EF4-FFF2-40B4-BE49-F238E27FC236}">
                <a16:creationId xmlns:a16="http://schemas.microsoft.com/office/drawing/2014/main" id="{84746717-DA20-BD36-B7A5-A62D14E631B9}"/>
              </a:ext>
            </a:extLst>
          </p:cNvPr>
          <p:cNvCxnSpPr/>
          <p:nvPr>
            <p:custDataLst>
              <p:tags r:id="rId13"/>
            </p:custDataLst>
          </p:nvPr>
        </p:nvCxnSpPr>
        <p:spPr bwMode="auto">
          <a:xfrm flipH="1">
            <a:off x="6340475" y="374808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7" name="Straight Connector 156">
            <a:extLst>
              <a:ext uri="{FF2B5EF4-FFF2-40B4-BE49-F238E27FC236}">
                <a16:creationId xmlns:a16="http://schemas.microsoft.com/office/drawing/2014/main" id="{0F210CF3-F0CA-C5AA-90D9-972A7D86C948}"/>
              </a:ext>
            </a:extLst>
          </p:cNvPr>
          <p:cNvCxnSpPr/>
          <p:nvPr>
            <p:custDataLst>
              <p:tags r:id="rId14"/>
            </p:custDataLst>
          </p:nvPr>
        </p:nvCxnSpPr>
        <p:spPr bwMode="auto">
          <a:xfrm flipH="1">
            <a:off x="6340475" y="584041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C621759C-6040-D5B9-1A81-C8C637E52C6F}"/>
              </a:ext>
            </a:extLst>
          </p:cNvPr>
          <p:cNvCxnSpPr/>
          <p:nvPr>
            <p:custDataLst>
              <p:tags r:id="rId15"/>
            </p:custDataLst>
          </p:nvPr>
        </p:nvCxnSpPr>
        <p:spPr bwMode="auto">
          <a:xfrm flipH="1">
            <a:off x="6340475" y="241300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8" name="Straight Connector 157">
            <a:extLst>
              <a:ext uri="{FF2B5EF4-FFF2-40B4-BE49-F238E27FC236}">
                <a16:creationId xmlns:a16="http://schemas.microsoft.com/office/drawing/2014/main" id="{3F566E1A-AC0B-AE05-6764-72DF47864F15}"/>
              </a:ext>
            </a:extLst>
          </p:cNvPr>
          <p:cNvCxnSpPr/>
          <p:nvPr>
            <p:custDataLst>
              <p:tags r:id="rId16"/>
            </p:custDataLst>
          </p:nvPr>
        </p:nvCxnSpPr>
        <p:spPr bwMode="auto">
          <a:xfrm flipH="1">
            <a:off x="6340475" y="541655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E13CE792-D3D0-2B1E-D81E-E56AD7B7D531}"/>
              </a:ext>
            </a:extLst>
          </p:cNvPr>
          <p:cNvCxnSpPr/>
          <p:nvPr>
            <p:custDataLst>
              <p:tags r:id="rId17"/>
            </p:custDataLst>
          </p:nvPr>
        </p:nvCxnSpPr>
        <p:spPr bwMode="auto">
          <a:xfrm flipH="1">
            <a:off x="6340475" y="274637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9" name="Straight Connector 158">
            <a:extLst>
              <a:ext uri="{FF2B5EF4-FFF2-40B4-BE49-F238E27FC236}">
                <a16:creationId xmlns:a16="http://schemas.microsoft.com/office/drawing/2014/main" id="{D0D72C57-5040-AB64-1481-B86FB33936A4}"/>
              </a:ext>
            </a:extLst>
          </p:cNvPr>
          <p:cNvCxnSpPr/>
          <p:nvPr>
            <p:custDataLst>
              <p:tags r:id="rId18"/>
            </p:custDataLst>
          </p:nvPr>
        </p:nvCxnSpPr>
        <p:spPr bwMode="auto">
          <a:xfrm flipH="1">
            <a:off x="6340475" y="508317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5" name="Straight Connector 164">
            <a:extLst>
              <a:ext uri="{FF2B5EF4-FFF2-40B4-BE49-F238E27FC236}">
                <a16:creationId xmlns:a16="http://schemas.microsoft.com/office/drawing/2014/main" id="{835D4F21-FA61-F96A-54E7-FF4524B4BBA5}"/>
              </a:ext>
            </a:extLst>
          </p:cNvPr>
          <p:cNvCxnSpPr/>
          <p:nvPr>
            <p:custDataLst>
              <p:tags r:id="rId19"/>
            </p:custDataLst>
          </p:nvPr>
        </p:nvCxnSpPr>
        <p:spPr bwMode="auto">
          <a:xfrm flipH="1">
            <a:off x="6340475" y="307975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13" name="Chart 12">
            <a:extLst>
              <a:ext uri="{FF2B5EF4-FFF2-40B4-BE49-F238E27FC236}">
                <a16:creationId xmlns:a16="http://schemas.microsoft.com/office/drawing/2014/main" id="{FCC21B44-E689-A783-39B8-989F0E196D44}"/>
              </a:ext>
            </a:extLst>
          </p:cNvPr>
          <p:cNvGraphicFramePr/>
          <p:nvPr>
            <p:custDataLst>
              <p:tags r:id="rId20"/>
            </p:custDataLst>
          </p:nvPr>
        </p:nvGraphicFramePr>
        <p:xfrm>
          <a:off x="6300788" y="2330450"/>
          <a:ext cx="2593975" cy="3592513"/>
        </p:xfrm>
        <a:graphic>
          <a:graphicData uri="http://schemas.openxmlformats.org/drawingml/2006/chart">
            <c:chart xmlns:c="http://schemas.openxmlformats.org/drawingml/2006/chart" xmlns:r="http://schemas.openxmlformats.org/officeDocument/2006/relationships" r:id="rId56"/>
          </a:graphicData>
        </a:graphic>
      </p:graphicFrame>
      <p:sp>
        <p:nvSpPr>
          <p:cNvPr id="86" name="Text Placeholder 10">
            <a:extLst>
              <a:ext uri="{FF2B5EF4-FFF2-40B4-BE49-F238E27FC236}">
                <a16:creationId xmlns:a16="http://schemas.microsoft.com/office/drawing/2014/main" id="{B0934A3F-0F43-4932-0E0D-86BFC2040950}"/>
              </a:ext>
            </a:extLst>
          </p:cNvPr>
          <p:cNvSpPr txBox="1">
            <a:spLocks/>
          </p:cNvSpPr>
          <p:nvPr>
            <p:custDataLst>
              <p:tags r:id="rId21"/>
            </p:custDataLst>
          </p:nvPr>
        </p:nvSpPr>
        <p:spPr bwMode="gray">
          <a:xfrm>
            <a:off x="7016750" y="5926138"/>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3993A3-0683-40FA-8E54-3FAC4FC23B3C}" type="datetime'J''''''''''''''u''l''''''''''''''''-''''''''''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Jul-22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46B8A3C5-5C67-45A6-5930-E897A1857B46}"/>
              </a:ext>
            </a:extLst>
          </p:cNvPr>
          <p:cNvSpPr txBox="1">
            <a:spLocks/>
          </p:cNvSpPr>
          <p:nvPr>
            <p:custDataLst>
              <p:tags r:id="rId22"/>
            </p:custDataLst>
          </p:nvPr>
        </p:nvSpPr>
        <p:spPr bwMode="gray">
          <a:xfrm>
            <a:off x="7815263" y="5926138"/>
            <a:ext cx="385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5760D70-BD4F-4DF8-8091-B8100E5F34B7}" type="datetime'''''''J''''an''-''''''''''''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Jan-23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5" name="Text Placeholder 10">
            <a:extLst>
              <a:ext uri="{FF2B5EF4-FFF2-40B4-BE49-F238E27FC236}">
                <a16:creationId xmlns:a16="http://schemas.microsoft.com/office/drawing/2014/main" id="{4056BEB2-ED8D-2563-BC87-E0A69E2740CF}"/>
              </a:ext>
            </a:extLst>
          </p:cNvPr>
          <p:cNvSpPr txBox="1">
            <a:spLocks/>
          </p:cNvSpPr>
          <p:nvPr>
            <p:custDataLst>
              <p:tags r:id="rId23"/>
            </p:custDataLst>
          </p:nvPr>
        </p:nvSpPr>
        <p:spPr bwMode="gray">
          <a:xfrm>
            <a:off x="8640763" y="5926138"/>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1A4193A-2C60-43CD-BC19-0868745699DB}" type="datetime'''''''''Ju''l-''''''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Jul-23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6" name="Text Placeholder 10">
            <a:extLst>
              <a:ext uri="{FF2B5EF4-FFF2-40B4-BE49-F238E27FC236}">
                <a16:creationId xmlns:a16="http://schemas.microsoft.com/office/drawing/2014/main" id="{DE95B689-583D-5218-0F69-C211D6FF9A16}"/>
              </a:ext>
            </a:extLst>
          </p:cNvPr>
          <p:cNvSpPr txBox="1">
            <a:spLocks/>
          </p:cNvSpPr>
          <p:nvPr>
            <p:custDataLst>
              <p:tags r:id="rId24"/>
            </p:custDataLst>
          </p:nvPr>
        </p:nvSpPr>
        <p:spPr bwMode="gray">
          <a:xfrm>
            <a:off x="6184900" y="576421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EFAE819-D254-4CC9-9163-8943806B8829}"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2" name="Text Placeholder 10">
            <a:extLst>
              <a:ext uri="{FF2B5EF4-FFF2-40B4-BE49-F238E27FC236}">
                <a16:creationId xmlns:a16="http://schemas.microsoft.com/office/drawing/2014/main" id="{8F754973-6EAB-99B7-8DB4-7D2F58BCADC9}"/>
              </a:ext>
            </a:extLst>
          </p:cNvPr>
          <p:cNvSpPr txBox="1">
            <a:spLocks/>
          </p:cNvSpPr>
          <p:nvPr>
            <p:custDataLst>
              <p:tags r:id="rId25"/>
            </p:custDataLst>
          </p:nvPr>
        </p:nvSpPr>
        <p:spPr bwMode="gray">
          <a:xfrm>
            <a:off x="5975350" y="36718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3E55C8D-630F-4831-BFE9-C5A21CFB215E}" type="datetime'1''''''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1" name="Text Placeholder 10">
            <a:extLst>
              <a:ext uri="{FF2B5EF4-FFF2-40B4-BE49-F238E27FC236}">
                <a16:creationId xmlns:a16="http://schemas.microsoft.com/office/drawing/2014/main" id="{9634ECFB-EDCD-AB74-564B-3594B864CC59}"/>
              </a:ext>
            </a:extLst>
          </p:cNvPr>
          <p:cNvSpPr txBox="1">
            <a:spLocks/>
          </p:cNvSpPr>
          <p:nvPr>
            <p:custDataLst>
              <p:tags r:id="rId26"/>
            </p:custDataLst>
          </p:nvPr>
        </p:nvSpPr>
        <p:spPr bwMode="gray">
          <a:xfrm>
            <a:off x="6045200" y="400526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5B6995E-ADA9-4D73-A67E-F20EFB73822E}" type="datetime'''''''9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3" name="Text Placeholder 10">
            <a:extLst>
              <a:ext uri="{FF2B5EF4-FFF2-40B4-BE49-F238E27FC236}">
                <a16:creationId xmlns:a16="http://schemas.microsoft.com/office/drawing/2014/main" id="{828B189B-18CE-D82C-70B9-C06C001D6F91}"/>
              </a:ext>
            </a:extLst>
          </p:cNvPr>
          <p:cNvSpPr txBox="1">
            <a:spLocks/>
          </p:cNvSpPr>
          <p:nvPr>
            <p:custDataLst>
              <p:tags r:id="rId27"/>
            </p:custDataLst>
          </p:nvPr>
        </p:nvSpPr>
        <p:spPr bwMode="gray">
          <a:xfrm>
            <a:off x="5975350" y="33385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D2C6239-02F6-4E49-817A-9FF8C946AE5B}" type="datetime'''''''''1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0" name="Text Placeholder 10">
            <a:extLst>
              <a:ext uri="{FF2B5EF4-FFF2-40B4-BE49-F238E27FC236}">
                <a16:creationId xmlns:a16="http://schemas.microsoft.com/office/drawing/2014/main" id="{3B079698-3F76-2490-4E5E-BAEA59320EE7}"/>
              </a:ext>
            </a:extLst>
          </p:cNvPr>
          <p:cNvSpPr txBox="1">
            <a:spLocks/>
          </p:cNvSpPr>
          <p:nvPr>
            <p:custDataLst>
              <p:tags r:id="rId28"/>
            </p:custDataLst>
          </p:nvPr>
        </p:nvSpPr>
        <p:spPr bwMode="gray">
          <a:xfrm>
            <a:off x="6045200" y="43386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BA081A2-04FC-4895-8371-279CEF7D7998}" type="datetime'''''''9''''''''''''''''''''''''''''''''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4" name="Text Placeholder 10">
            <a:extLst>
              <a:ext uri="{FF2B5EF4-FFF2-40B4-BE49-F238E27FC236}">
                <a16:creationId xmlns:a16="http://schemas.microsoft.com/office/drawing/2014/main" id="{4C95975F-B32A-91C1-F07D-0019ADD60E0F}"/>
              </a:ext>
            </a:extLst>
          </p:cNvPr>
          <p:cNvSpPr txBox="1">
            <a:spLocks/>
          </p:cNvSpPr>
          <p:nvPr>
            <p:custDataLst>
              <p:tags r:id="rId29"/>
            </p:custDataLst>
          </p:nvPr>
        </p:nvSpPr>
        <p:spPr bwMode="gray">
          <a:xfrm>
            <a:off x="5975350" y="30035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9735D62-139C-4ED6-85A0-95785B95407E}" type="datetime'''''''''''''1''''''''''''''''''''''1''''''''''''''''''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9" name="Text Placeholder 10">
            <a:extLst>
              <a:ext uri="{FF2B5EF4-FFF2-40B4-BE49-F238E27FC236}">
                <a16:creationId xmlns:a16="http://schemas.microsoft.com/office/drawing/2014/main" id="{3B599765-1842-A8B2-BDEA-27B76689B542}"/>
              </a:ext>
            </a:extLst>
          </p:cNvPr>
          <p:cNvSpPr txBox="1">
            <a:spLocks/>
          </p:cNvSpPr>
          <p:nvPr>
            <p:custDataLst>
              <p:tags r:id="rId30"/>
            </p:custDataLst>
          </p:nvPr>
        </p:nvSpPr>
        <p:spPr bwMode="gray">
          <a:xfrm>
            <a:off x="6045200" y="46736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56D75CB-F4FD-4C52-B46A-661B69EF8143}" type="datetime'''''''''''''''''''8''''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5" name="Text Placeholder 10">
            <a:extLst>
              <a:ext uri="{FF2B5EF4-FFF2-40B4-BE49-F238E27FC236}">
                <a16:creationId xmlns:a16="http://schemas.microsoft.com/office/drawing/2014/main" id="{67F12606-627A-69D5-6B0D-DF7659D72CC3}"/>
              </a:ext>
            </a:extLst>
          </p:cNvPr>
          <p:cNvSpPr txBox="1">
            <a:spLocks/>
          </p:cNvSpPr>
          <p:nvPr>
            <p:custDataLst>
              <p:tags r:id="rId31"/>
            </p:custDataLst>
          </p:nvPr>
        </p:nvSpPr>
        <p:spPr bwMode="gray">
          <a:xfrm>
            <a:off x="5975350" y="26701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EA0EB3E-565A-4F13-B73F-0CEBD385A8C5}" type="datetime'''''''1''''''''''''''1''''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8" name="Text Placeholder 10">
            <a:extLst>
              <a:ext uri="{FF2B5EF4-FFF2-40B4-BE49-F238E27FC236}">
                <a16:creationId xmlns:a16="http://schemas.microsoft.com/office/drawing/2014/main" id="{3688762D-26B6-7AD9-6627-609CD461A8AF}"/>
              </a:ext>
            </a:extLst>
          </p:cNvPr>
          <p:cNvSpPr txBox="1">
            <a:spLocks/>
          </p:cNvSpPr>
          <p:nvPr>
            <p:custDataLst>
              <p:tags r:id="rId32"/>
            </p:custDataLst>
          </p:nvPr>
        </p:nvSpPr>
        <p:spPr bwMode="gray">
          <a:xfrm>
            <a:off x="6045200" y="50069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CC04EB0-6D71-4B2F-A8F3-333BF8A60812}" type="datetime'''8''''''''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6" name="Text Placeholder 10">
            <a:extLst>
              <a:ext uri="{FF2B5EF4-FFF2-40B4-BE49-F238E27FC236}">
                <a16:creationId xmlns:a16="http://schemas.microsoft.com/office/drawing/2014/main" id="{559D01C7-0D5D-6F46-8EAB-D196362087AC}"/>
              </a:ext>
            </a:extLst>
          </p:cNvPr>
          <p:cNvSpPr txBox="1">
            <a:spLocks/>
          </p:cNvSpPr>
          <p:nvPr>
            <p:custDataLst>
              <p:tags r:id="rId33"/>
            </p:custDataLst>
          </p:nvPr>
        </p:nvSpPr>
        <p:spPr bwMode="gray">
          <a:xfrm>
            <a:off x="5975350" y="23368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132BFD9-6A0F-4311-9C51-9BB353609179}" type="datetime'''1''''''''''''''''''''''''''''''2''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7" name="Text Placeholder 10">
            <a:extLst>
              <a:ext uri="{FF2B5EF4-FFF2-40B4-BE49-F238E27FC236}">
                <a16:creationId xmlns:a16="http://schemas.microsoft.com/office/drawing/2014/main" id="{BE837676-0FE0-5AB3-2034-7DDCF6049FAA}"/>
              </a:ext>
            </a:extLst>
          </p:cNvPr>
          <p:cNvSpPr txBox="1">
            <a:spLocks/>
          </p:cNvSpPr>
          <p:nvPr>
            <p:custDataLst>
              <p:tags r:id="rId34"/>
            </p:custDataLst>
          </p:nvPr>
        </p:nvSpPr>
        <p:spPr bwMode="gray">
          <a:xfrm>
            <a:off x="6045200" y="53403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7B6F71F-0BF0-46F0-9320-D030AD0DFDF2}" type="datetime'''''7''''''''''''''''''''''''''''''''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411FE9E8-EB5B-6174-100E-8AA8364B3851}"/>
              </a:ext>
            </a:extLst>
          </p:cNvPr>
          <p:cNvSpPr txBox="1">
            <a:spLocks/>
          </p:cNvSpPr>
          <p:nvPr>
            <p:custDataLst>
              <p:tags r:id="rId35"/>
            </p:custDataLst>
          </p:nvPr>
        </p:nvSpPr>
        <p:spPr bwMode="gray">
          <a:xfrm>
            <a:off x="6191250" y="5926138"/>
            <a:ext cx="385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B8ADAFF-4198-4680-96A6-F03270147120}" type="datetime'''''J''''a''''''''''''''''''''''''''n''''''''''-''''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Jan-22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9" name="Freeform: Shape 8">
            <a:extLst>
              <a:ext uri="{FF2B5EF4-FFF2-40B4-BE49-F238E27FC236}">
                <a16:creationId xmlns:a16="http://schemas.microsoft.com/office/drawing/2014/main" id="{C4BAC41B-75E3-7B0D-9FA8-6805E43D1A9F}"/>
              </a:ext>
            </a:extLst>
          </p:cNvPr>
          <p:cNvSpPr/>
          <p:nvPr>
            <p:custDataLst>
              <p:tags r:id="rId36"/>
            </p:custDataLst>
          </p:nvPr>
        </p:nvSpPr>
        <p:spPr bwMode="auto">
          <a:xfrm>
            <a:off x="6310313" y="5727700"/>
            <a:ext cx="146051" cy="96839"/>
          </a:xfrm>
          <a:custGeom>
            <a:avLst/>
            <a:gdLst/>
            <a:ahLst/>
            <a:cxnLst/>
            <a:rect l="0" t="0" r="0" b="0"/>
            <a:pathLst>
              <a:path w="146051" h="96839">
                <a:moveTo>
                  <a:pt x="0" y="39688"/>
                </a:moveTo>
                <a:lnTo>
                  <a:pt x="146050" y="0"/>
                </a:lnTo>
                <a:lnTo>
                  <a:pt x="146050" y="57150"/>
                </a:lnTo>
                <a:lnTo>
                  <a:pt x="0" y="96838"/>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 name="Freeform: Shape 6">
            <a:extLst>
              <a:ext uri="{FF2B5EF4-FFF2-40B4-BE49-F238E27FC236}">
                <a16:creationId xmlns:a16="http://schemas.microsoft.com/office/drawing/2014/main" id="{20338C02-D4FC-718A-7878-92AD127B02B2}"/>
              </a:ext>
            </a:extLst>
          </p:cNvPr>
          <p:cNvSpPr/>
          <p:nvPr>
            <p:custDataLst>
              <p:tags r:id="rId37"/>
            </p:custDataLst>
          </p:nvPr>
        </p:nvSpPr>
        <p:spPr bwMode="auto">
          <a:xfrm>
            <a:off x="6310313" y="5727700"/>
            <a:ext cx="146051" cy="39689"/>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8" name="Freeform: Shape 7">
            <a:extLst>
              <a:ext uri="{FF2B5EF4-FFF2-40B4-BE49-F238E27FC236}">
                <a16:creationId xmlns:a16="http://schemas.microsoft.com/office/drawing/2014/main" id="{FF8E2939-9486-F5BB-4639-629A8B4E6264}"/>
              </a:ext>
            </a:extLst>
          </p:cNvPr>
          <p:cNvSpPr/>
          <p:nvPr>
            <p:custDataLst>
              <p:tags r:id="rId38"/>
            </p:custDataLst>
          </p:nvPr>
        </p:nvSpPr>
        <p:spPr bwMode="auto">
          <a:xfrm>
            <a:off x="6310313" y="5784850"/>
            <a:ext cx="146051" cy="39689"/>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cxnSp>
        <p:nvCxnSpPr>
          <p:cNvPr id="171" name="Straight Connector 170">
            <a:extLst>
              <a:ext uri="{FF2B5EF4-FFF2-40B4-BE49-F238E27FC236}">
                <a16:creationId xmlns:a16="http://schemas.microsoft.com/office/drawing/2014/main" id="{C49D7E43-8B4C-7DF3-F289-9992C4F12AE4}"/>
              </a:ext>
            </a:extLst>
          </p:cNvPr>
          <p:cNvCxnSpPr/>
          <p:nvPr>
            <p:custDataLst>
              <p:tags r:id="rId39"/>
            </p:custDataLst>
          </p:nvPr>
        </p:nvCxnSpPr>
        <p:spPr bwMode="auto">
          <a:xfrm>
            <a:off x="7188200" y="5710238"/>
            <a:ext cx="17430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2" name="Straight Connector 171">
            <a:extLst>
              <a:ext uri="{FF2B5EF4-FFF2-40B4-BE49-F238E27FC236}">
                <a16:creationId xmlns:a16="http://schemas.microsoft.com/office/drawing/2014/main" id="{A8B5D5DC-8B2D-D2F2-CA48-EF9B60C5D8EB}"/>
              </a:ext>
            </a:extLst>
          </p:cNvPr>
          <p:cNvCxnSpPr/>
          <p:nvPr>
            <p:custDataLst>
              <p:tags r:id="rId40"/>
            </p:custDataLst>
          </p:nvPr>
        </p:nvCxnSpPr>
        <p:spPr bwMode="auto">
          <a:xfrm>
            <a:off x="8812213" y="2546350"/>
            <a:ext cx="11906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3" name="Straight Connector 172">
            <a:extLst>
              <a:ext uri="{FF2B5EF4-FFF2-40B4-BE49-F238E27FC236}">
                <a16:creationId xmlns:a16="http://schemas.microsoft.com/office/drawing/2014/main" id="{AC2D241D-5A56-B0C3-4A84-10A7E94E1405}"/>
              </a:ext>
            </a:extLst>
          </p:cNvPr>
          <p:cNvCxnSpPr/>
          <p:nvPr>
            <p:custDataLst>
              <p:tags r:id="rId41"/>
            </p:custDataLst>
          </p:nvPr>
        </p:nvCxnSpPr>
        <p:spPr bwMode="auto">
          <a:xfrm flipV="1">
            <a:off x="8888413" y="2543175"/>
            <a:ext cx="0" cy="317023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70" name="Text Placeholder 10">
            <a:extLst>
              <a:ext uri="{FF2B5EF4-FFF2-40B4-BE49-F238E27FC236}">
                <a16:creationId xmlns:a16="http://schemas.microsoft.com/office/drawing/2014/main" id="{14D6C7E3-ABC0-09E0-562C-7EBF925421AC}"/>
              </a:ext>
            </a:extLst>
          </p:cNvPr>
          <p:cNvSpPr txBox="1">
            <a:spLocks/>
          </p:cNvSpPr>
          <p:nvPr>
            <p:custDataLst>
              <p:tags r:id="rId42"/>
            </p:custDataLst>
          </p:nvPr>
        </p:nvSpPr>
        <p:spPr bwMode="auto">
          <a:xfrm>
            <a:off x="8656638" y="4062413"/>
            <a:ext cx="463550" cy="215900"/>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1" i="0" u="none" strike="noStrike" kern="1200" cap="none" spc="0" normalizeH="0" baseline="0" noProof="0">
                <a:ln>
                  <a:noFill/>
                </a:ln>
                <a:solidFill>
                  <a:srgbClr val="000000"/>
                </a:solidFill>
                <a:effectLst/>
                <a:uLnTx/>
                <a:uFillTx/>
                <a:latin typeface="Arial"/>
                <a:ea typeface="+mn-ea"/>
                <a:cs typeface="+mn-cs"/>
              </a:rPr>
              <a:t>+67%</a:t>
            </a:r>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90" name="Text Placeholder 10">
            <a:extLst>
              <a:ext uri="{FF2B5EF4-FFF2-40B4-BE49-F238E27FC236}">
                <a16:creationId xmlns:a16="http://schemas.microsoft.com/office/drawing/2014/main" id="{DB03CCB9-4263-EA3C-B9E1-BFC290EBA212}"/>
              </a:ext>
            </a:extLst>
          </p:cNvPr>
          <p:cNvSpPr>
            <a:spLocks noGrp="1"/>
          </p:cNvSpPr>
          <p:nvPr>
            <p:custDataLst>
              <p:tags r:id="rId43"/>
            </p:custDataLst>
          </p:nvPr>
        </p:nvSpPr>
        <p:spPr bwMode="auto">
          <a:xfrm>
            <a:off x="5955322" y="2049463"/>
            <a:ext cx="3188677" cy="15398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lt"/>
                <a:cs typeface="Arial"/>
              </a:rPr>
              <a:t>U.S. gigafactory investment pipeline, </a:t>
            </a:r>
            <a:r>
              <a:rPr kumimoji="0" lang="en-US" sz="1000" b="0" i="0" u="none" strike="noStrike" kern="1200" cap="none" spc="0" normalizeH="0" baseline="0" noProof="0">
                <a:ln>
                  <a:noFill/>
                </a:ln>
                <a:solidFill>
                  <a:srgbClr val="000000"/>
                </a:solidFill>
                <a:effectLst/>
                <a:uLnTx/>
                <a:uFillTx/>
                <a:latin typeface="Arial"/>
                <a:ea typeface="+mn-lt"/>
                <a:cs typeface="Arial"/>
              </a:rPr>
              <a:t>GWh</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7" name="Rectangular Callout 196">
            <a:extLst>
              <a:ext uri="{FF2B5EF4-FFF2-40B4-BE49-F238E27FC236}">
                <a16:creationId xmlns:a16="http://schemas.microsoft.com/office/drawing/2014/main" id="{55CF8C52-BDE0-7FF5-1467-957AC24817EB}"/>
              </a:ext>
            </a:extLst>
          </p:cNvPr>
          <p:cNvSpPr/>
          <p:nvPr/>
        </p:nvSpPr>
        <p:spPr bwMode="gray">
          <a:xfrm>
            <a:off x="7515354" y="4819650"/>
            <a:ext cx="1233594" cy="379413"/>
          </a:xfrm>
          <a:prstGeom prst="wedgeRectCallout">
            <a:avLst>
              <a:gd name="adj1" fmla="val -65873"/>
              <a:gd name="adj2" fmla="val 131337"/>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U.S. passed the IRA in August 2022</a:t>
            </a:r>
          </a:p>
        </p:txBody>
      </p:sp>
      <p:cxnSp>
        <p:nvCxnSpPr>
          <p:cNvPr id="209" name="Straight Connector 208">
            <a:extLst>
              <a:ext uri="{FF2B5EF4-FFF2-40B4-BE49-F238E27FC236}">
                <a16:creationId xmlns:a16="http://schemas.microsoft.com/office/drawing/2014/main" id="{49588ABD-9848-78CE-8C8D-45913C2D4515}"/>
              </a:ext>
            </a:extLst>
          </p:cNvPr>
          <p:cNvCxnSpPr>
            <a:cxnSpLocks/>
          </p:cNvCxnSpPr>
          <p:nvPr/>
        </p:nvCxnSpPr>
        <p:spPr bwMode="gray">
          <a:xfrm>
            <a:off x="5955322" y="2246313"/>
            <a:ext cx="322384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87C6BAC6-E0B8-6D1F-798E-B17757640047}"/>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72668500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EAD33AE-D55A-52ED-1241-7AD8683AB4B5}"/>
              </a:ext>
            </a:extLst>
          </p:cNvPr>
          <p:cNvGraphicFramePr>
            <a:graphicFrameLocks noChangeAspect="1"/>
          </p:cNvGraphicFramePr>
          <p:nvPr>
            <p:custDataLst>
              <p:tags r:id="rId1"/>
            </p:custDataLst>
            <p:extLst>
              <p:ext uri="{D42A27DB-BD31-4B8C-83A1-F6EECF244321}">
                <p14:modId xmlns:p14="http://schemas.microsoft.com/office/powerpoint/2010/main" val="307849278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6" imgW="7772400" imgH="10058400" progId="TCLayout.ActiveDocument.1">
                  <p:embed/>
                </p:oleObj>
              </mc:Choice>
              <mc:Fallback>
                <p:oleObj name="think-cell Slide" r:id="rId16" imgW="7772400" imgH="10058400" progId="TCLayout.ActiveDocument.1">
                  <p:embed/>
                  <p:pic>
                    <p:nvPicPr>
                      <p:cNvPr id="3" name="think-cell data - do not delete" hidden="1">
                        <a:extLst>
                          <a:ext uri="{FF2B5EF4-FFF2-40B4-BE49-F238E27FC236}">
                            <a16:creationId xmlns:a16="http://schemas.microsoft.com/office/drawing/2014/main" id="{BEAD33AE-D55A-52ED-1241-7AD8683AB4B5}"/>
                          </a:ext>
                        </a:extLst>
                      </p:cNvPr>
                      <p:cNvPicPr/>
                      <p:nvPr/>
                    </p:nvPicPr>
                    <p:blipFill>
                      <a:blip r:embed="rId17"/>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6C818F8-8143-4755-4045-EED796E3CE5A}"/>
              </a:ext>
            </a:extLst>
          </p:cNvPr>
          <p:cNvSpPr>
            <a:spLocks noGrp="1"/>
          </p:cNvSpPr>
          <p:nvPr>
            <p:ph type="title"/>
          </p:nvPr>
        </p:nvSpPr>
        <p:spPr>
          <a:xfrm>
            <a:off x="330200" y="523318"/>
            <a:ext cx="11531600" cy="853454"/>
          </a:xfrm>
        </p:spPr>
        <p:txBody>
          <a:bodyPr vert="horz">
            <a:noAutofit/>
          </a:bodyPr>
          <a:lstStyle/>
          <a:p>
            <a:r>
              <a:rPr lang="en-US"/>
              <a:t>Battery subsidies in the U.S. exceed EU’s, but EU gigafactory capacity expected to grow due to market regionalization</a:t>
            </a:r>
          </a:p>
        </p:txBody>
      </p:sp>
      <p:cxnSp>
        <p:nvCxnSpPr>
          <p:cNvPr id="60" name="Straight Connector 59">
            <a:extLst>
              <a:ext uri="{FF2B5EF4-FFF2-40B4-BE49-F238E27FC236}">
                <a16:creationId xmlns:a16="http://schemas.microsoft.com/office/drawing/2014/main" id="{1BB29432-8EB7-F8F6-C958-D71C0D897A2B}"/>
              </a:ext>
            </a:extLst>
          </p:cNvPr>
          <p:cNvCxnSpPr>
            <a:cxnSpLocks/>
          </p:cNvCxnSpPr>
          <p:nvPr>
            <p:custDataLst>
              <p:tags r:id="rId2"/>
            </p:custDataLst>
          </p:nvPr>
        </p:nvCxnSpPr>
        <p:spPr bwMode="gray">
          <a:xfrm>
            <a:off x="329184" y="2048844"/>
            <a:ext cx="692337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1" name="btfpNotesBox962619">
            <a:extLst>
              <a:ext uri="{FF2B5EF4-FFF2-40B4-BE49-F238E27FC236}">
                <a16:creationId xmlns:a16="http://schemas.microsoft.com/office/drawing/2014/main" id="{659EF260-E5F7-5FFA-16AF-FD302EB14E23}"/>
              </a:ext>
            </a:extLst>
          </p:cNvPr>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18">
                  <a:extLst>
                    <a:ext uri="{A12FA001-AC4F-418D-AE19-62706E023703}">
                      <ahyp:hlinkClr xmlns:ahyp="http://schemas.microsoft.com/office/drawing/2018/hyperlinkcolor" val="tx"/>
                    </a:ext>
                  </a:extLst>
                </a:hlinkClick>
              </a:rPr>
              <a:t>Menon Economics</a:t>
            </a:r>
            <a:r>
              <a:rPr lang="en-US" sz="800" dirty="0">
                <a:solidFill>
                  <a:srgbClr val="000000"/>
                </a:solidFill>
                <a:hlinkClick r:id="rId18"/>
              </a:rPr>
              <a:t>, </a:t>
            </a:r>
            <a:r>
              <a:rPr lang="en-US" sz="800" dirty="0">
                <a:solidFill>
                  <a:srgbClr val="000000"/>
                </a:solidFill>
                <a:hlinkClick r:id="rId18">
                  <a:extLst>
                    <a:ext uri="{A12FA001-AC4F-418D-AE19-62706E023703}">
                      <ahyp:hlinkClr xmlns:ahyp="http://schemas.microsoft.com/office/drawing/2018/hyperlinkcolor" val="tx"/>
                    </a:ext>
                  </a:extLst>
                </a:hlinkClick>
              </a:rPr>
              <a:t>Battery subsidies in EU, Norway, and U.S.</a:t>
            </a:r>
            <a:r>
              <a:rPr lang="en-US" sz="800" dirty="0">
                <a:solidFill>
                  <a:srgbClr val="000000"/>
                </a:solidFill>
              </a:rPr>
              <a:t> (2023); </a:t>
            </a:r>
            <a:r>
              <a:rPr lang="en-US" sz="800" dirty="0">
                <a:solidFill>
                  <a:srgbClr val="000000"/>
                </a:solidFill>
                <a:hlinkClick r:id="rId19">
                  <a:extLst>
                    <a:ext uri="{A12FA001-AC4F-418D-AE19-62706E023703}">
                      <ahyp:hlinkClr xmlns:ahyp="http://schemas.microsoft.com/office/drawing/2018/hyperlinkcolor" val="tx"/>
                    </a:ext>
                  </a:extLst>
                </a:hlinkClick>
              </a:rPr>
              <a:t>IEA</a:t>
            </a:r>
            <a:r>
              <a:rPr lang="en-US" sz="800" dirty="0">
                <a:solidFill>
                  <a:srgbClr val="000000"/>
                </a:solidFill>
                <a:hlinkClick r:id="rId19"/>
              </a:rPr>
              <a:t>, Global EV </a:t>
            </a:r>
            <a:r>
              <a:rPr lang="en-US" sz="800" dirty="0">
                <a:solidFill>
                  <a:srgbClr val="000000"/>
                </a:solidFill>
                <a:hlinkClick r:id="rId19">
                  <a:extLst>
                    <a:ext uri="{A12FA001-AC4F-418D-AE19-62706E023703}">
                      <ahyp:hlinkClr xmlns:ahyp="http://schemas.microsoft.com/office/drawing/2018/hyperlinkcolor" val="tx"/>
                    </a:ext>
                  </a:extLst>
                </a:hlinkClick>
              </a:rPr>
              <a:t>Outlook</a:t>
            </a:r>
            <a:r>
              <a:rPr lang="en-US" sz="800" dirty="0">
                <a:solidFill>
                  <a:srgbClr val="000000"/>
                </a:solidFill>
              </a:rPr>
              <a:t> (2024).</a:t>
            </a:r>
          </a:p>
          <a:p>
            <a:r>
              <a:rPr lang="en-US" sz="800" dirty="0">
                <a:solidFill>
                  <a:srgbClr val="000000"/>
                </a:solidFill>
              </a:rPr>
              <a:t>Credit: Petr Jenicek, Birru Lucha, </a:t>
            </a:r>
            <a:r>
              <a:rPr lang="en-US" sz="800" dirty="0" err="1">
                <a:solidFill>
                  <a:srgbClr val="000000"/>
                </a:solidFill>
              </a:rPr>
              <a:t>Hyae</a:t>
            </a:r>
            <a:r>
              <a:rPr lang="en-US" sz="800" dirty="0">
                <a:solidFill>
                  <a:srgbClr val="000000"/>
                </a:solidFill>
              </a:rPr>
              <a:t> Ryung Kim, and Gernot Wagner. </a:t>
            </a:r>
            <a:r>
              <a:rPr lang="en-US" sz="800" dirty="0">
                <a:solidFill>
                  <a:srgbClr val="000000"/>
                </a:solidFill>
                <a:hlinkClick r:id="rId2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1"/>
              </a:rPr>
              <a:t>Storing Energy</a:t>
            </a:r>
            <a:r>
              <a:rPr lang="en-US" sz="800" dirty="0">
                <a:solidFill>
                  <a:srgbClr val="000000"/>
                </a:solidFill>
              </a:rPr>
              <a:t>” (4 March 2025).</a:t>
            </a:r>
            <a:endParaRPr lang="en-US" sz="800" dirty="0">
              <a:solidFill>
                <a:srgbClr val="000000"/>
              </a:solidFill>
              <a:cs typeface="Arial"/>
            </a:endParaRPr>
          </a:p>
        </p:txBody>
      </p:sp>
      <p:sp>
        <p:nvSpPr>
          <p:cNvPr id="62" name="TextBox 61">
            <a:extLst>
              <a:ext uri="{FF2B5EF4-FFF2-40B4-BE49-F238E27FC236}">
                <a16:creationId xmlns:a16="http://schemas.microsoft.com/office/drawing/2014/main" id="{4B68F8B3-F9EB-51FD-D067-3FBFA1903FDA}"/>
              </a:ext>
            </a:extLst>
          </p:cNvPr>
          <p:cNvSpPr txBox="1"/>
          <p:nvPr/>
        </p:nvSpPr>
        <p:spPr bwMode="gray">
          <a:xfrm>
            <a:off x="329184" y="1554480"/>
            <a:ext cx="6972707" cy="503590"/>
          </a:xfrm>
          <a:prstGeom prst="rect">
            <a:avLst/>
          </a:prstGeom>
          <a:noFill/>
        </p:spPr>
        <p:txBody>
          <a:bodyPr wrap="square" lIns="36000" tIns="36000" rIns="36000" bIns="36000" rtlCol="0" anchor="t">
            <a:spAutoFit/>
          </a:bodyPr>
          <a:lstStyle/>
          <a:p>
            <a:pPr>
              <a:spcBef>
                <a:spcPct val="0"/>
              </a:spcBef>
              <a:spcAft>
                <a:spcPct val="0"/>
              </a:spcAft>
            </a:pPr>
            <a:r>
              <a:rPr lang="en-US" sz="1400" b="1" dirty="0">
                <a:solidFill>
                  <a:srgbClr val="000000"/>
                </a:solidFill>
                <a:ea typeface="+mn-lt"/>
                <a:cs typeface="+mn-lt"/>
              </a:rPr>
              <a:t>Actual and estimated state aid for battery production facilities, </a:t>
            </a:r>
            <a:br>
              <a:rPr lang="en-US" sz="1400" b="1" dirty="0">
                <a:solidFill>
                  <a:srgbClr val="000000"/>
                </a:solidFill>
                <a:ea typeface="+mn-lt"/>
                <a:cs typeface="+mn-lt"/>
              </a:rPr>
            </a:br>
            <a:r>
              <a:rPr lang="en-US" sz="1400" dirty="0">
                <a:solidFill>
                  <a:srgbClr val="000000"/>
                </a:solidFill>
                <a:ea typeface="+mn-lt"/>
                <a:cs typeface="+mn-lt"/>
              </a:rPr>
              <a:t>% of total investment in production facilities</a:t>
            </a:r>
            <a:endParaRPr lang="en-US" sz="1400" dirty="0"/>
          </a:p>
        </p:txBody>
      </p:sp>
      <p:graphicFrame>
        <p:nvGraphicFramePr>
          <p:cNvPr id="7" name="Chart 6">
            <a:extLst>
              <a:ext uri="{FF2B5EF4-FFF2-40B4-BE49-F238E27FC236}">
                <a16:creationId xmlns:a16="http://schemas.microsoft.com/office/drawing/2014/main" id="{97BA9EE7-FD60-B5D7-5FDB-59836E21102E}"/>
              </a:ext>
            </a:extLst>
          </p:cNvPr>
          <p:cNvGraphicFramePr/>
          <p:nvPr>
            <p:custDataLst>
              <p:tags r:id="rId4"/>
            </p:custDataLst>
            <p:extLst>
              <p:ext uri="{D42A27DB-BD31-4B8C-83A1-F6EECF244321}">
                <p14:modId xmlns:p14="http://schemas.microsoft.com/office/powerpoint/2010/main" val="115230090"/>
              </p:ext>
            </p:extLst>
          </p:nvPr>
        </p:nvGraphicFramePr>
        <p:xfrm>
          <a:off x="374650" y="2800350"/>
          <a:ext cx="7005638" cy="1700213"/>
        </p:xfrm>
        <a:graphic>
          <a:graphicData uri="http://schemas.openxmlformats.org/drawingml/2006/chart">
            <c:chart xmlns:c="http://schemas.openxmlformats.org/drawingml/2006/chart" xmlns:r="http://schemas.openxmlformats.org/officeDocument/2006/relationships" r:id="rId22"/>
          </a:graphicData>
        </a:graphic>
      </p:graphicFrame>
      <p:sp>
        <p:nvSpPr>
          <p:cNvPr id="64" name="Text Placeholder 10">
            <a:extLst>
              <a:ext uri="{FF2B5EF4-FFF2-40B4-BE49-F238E27FC236}">
                <a16:creationId xmlns:a16="http://schemas.microsoft.com/office/drawing/2014/main" id="{127F07B8-698D-90F6-175B-6BD859A36B4F}"/>
              </a:ext>
            </a:extLst>
          </p:cNvPr>
          <p:cNvSpPr txBox="1">
            <a:spLocks/>
          </p:cNvSpPr>
          <p:nvPr>
            <p:custDataLst>
              <p:tags r:id="rId5"/>
            </p:custDataLst>
          </p:nvPr>
        </p:nvSpPr>
        <p:spPr bwMode="auto">
          <a:xfrm>
            <a:off x="1392238" y="4468813"/>
            <a:ext cx="4111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807AE78-0F31-40BE-8B11-973511F5CC16}" type="datetime'''''''''''''''''''I''''''P''''''''''''C''''''''''E''I'''''">
              <a:rPr lang="en-US" altLang="en-US" sz="1200" smtClean="0"/>
              <a:pPr marL="0" indent="0" algn="ctr">
                <a:spcBef>
                  <a:spcPct val="0"/>
                </a:spcBef>
                <a:spcAft>
                  <a:spcPct val="0"/>
                </a:spcAft>
                <a:buNone/>
              </a:pPr>
              <a:t>IPCEI</a:t>
            </a:fld>
            <a:endParaRPr lang="en-US" sz="1200"/>
          </a:p>
        </p:txBody>
      </p:sp>
      <p:sp>
        <p:nvSpPr>
          <p:cNvPr id="77" name="Text Placeholder 10">
            <a:extLst>
              <a:ext uri="{FF2B5EF4-FFF2-40B4-BE49-F238E27FC236}">
                <a16:creationId xmlns:a16="http://schemas.microsoft.com/office/drawing/2014/main" id="{53AD4F9C-B143-E48B-0395-3C6B41D91B70}"/>
              </a:ext>
            </a:extLst>
          </p:cNvPr>
          <p:cNvSpPr txBox="1">
            <a:spLocks/>
          </p:cNvSpPr>
          <p:nvPr>
            <p:custDataLst>
              <p:tags r:id="rId6"/>
            </p:custDataLst>
          </p:nvPr>
        </p:nvSpPr>
        <p:spPr bwMode="auto">
          <a:xfrm>
            <a:off x="3675063" y="4468813"/>
            <a:ext cx="403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01F7D7E-A03C-4D8A-AFFB-DD3F038F8AB8}" type="datetime'''''''''T''''''''''C''''''''''''TF'''''''''''''''''">
              <a:rPr lang="en-US" altLang="en-US" sz="1200" smtClean="0"/>
              <a:pPr marL="0" indent="0" algn="ctr">
                <a:spcBef>
                  <a:spcPct val="0"/>
                </a:spcBef>
                <a:spcAft>
                  <a:spcPct val="0"/>
                </a:spcAft>
                <a:buNone/>
              </a:pPr>
              <a:t>TCTF</a:t>
            </a:fld>
            <a:endParaRPr lang="en-US" sz="1200"/>
          </a:p>
        </p:txBody>
      </p:sp>
      <p:sp>
        <p:nvSpPr>
          <p:cNvPr id="83" name="Text Placeholder 10">
            <a:extLst>
              <a:ext uri="{FF2B5EF4-FFF2-40B4-BE49-F238E27FC236}">
                <a16:creationId xmlns:a16="http://schemas.microsoft.com/office/drawing/2014/main" id="{D3A53187-0FA9-B8CD-B64E-B406C572AF6C}"/>
              </a:ext>
            </a:extLst>
          </p:cNvPr>
          <p:cNvSpPr txBox="1">
            <a:spLocks/>
          </p:cNvSpPr>
          <p:nvPr>
            <p:custDataLst>
              <p:tags r:id="rId7"/>
            </p:custDataLst>
          </p:nvPr>
        </p:nvSpPr>
        <p:spPr bwMode="auto">
          <a:xfrm>
            <a:off x="6024563" y="4468813"/>
            <a:ext cx="266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0CC8987-94F1-4B75-97BA-E2ED1BED0C89}" type="datetime'''''''I''''''''''''''R''''''''''''''''''''''''''''''A'''''">
              <a:rPr lang="en-US" altLang="en-US" sz="1200" smtClean="0"/>
              <a:pPr marL="0" indent="0" algn="ctr">
                <a:spcBef>
                  <a:spcPct val="0"/>
                </a:spcBef>
                <a:spcAft>
                  <a:spcPct val="0"/>
                </a:spcAft>
                <a:buNone/>
              </a:pPr>
              <a:t>IRA</a:t>
            </a:fld>
            <a:endParaRPr lang="en-US" sz="1200"/>
          </a:p>
        </p:txBody>
      </p:sp>
      <p:sp>
        <p:nvSpPr>
          <p:cNvPr id="103" name="Text Placeholder 10">
            <a:extLst>
              <a:ext uri="{FF2B5EF4-FFF2-40B4-BE49-F238E27FC236}">
                <a16:creationId xmlns:a16="http://schemas.microsoft.com/office/drawing/2014/main" id="{5FBB2076-57D1-F266-0CBE-CBAD1DD1DB54}"/>
              </a:ext>
            </a:extLst>
          </p:cNvPr>
          <p:cNvSpPr txBox="1">
            <a:spLocks/>
          </p:cNvSpPr>
          <p:nvPr>
            <p:custDataLst>
              <p:tags r:id="rId8"/>
            </p:custDataLst>
          </p:nvPr>
        </p:nvSpPr>
        <p:spPr bwMode="gray">
          <a:xfrm>
            <a:off x="1423988" y="4019550"/>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F959EF5-AAED-4AC3-BDDD-882729F1D2AE}" type="datetime'''''''''''''''''2''''''''''6''''''''''%'''''''''''''''''''''''">
              <a:rPr lang="en-US" altLang="en-US" sz="1200" smtClean="0">
                <a:effectLst/>
              </a:rPr>
              <a:pPr marL="0" indent="0" algn="ctr">
                <a:spcBef>
                  <a:spcPct val="0"/>
                </a:spcBef>
                <a:spcAft>
                  <a:spcPct val="0"/>
                </a:spcAft>
                <a:buNone/>
              </a:pPr>
              <a:t>26%</a:t>
            </a:fld>
            <a:endParaRPr lang="en-US" sz="1200"/>
          </a:p>
        </p:txBody>
      </p:sp>
      <p:sp>
        <p:nvSpPr>
          <p:cNvPr id="104" name="Text Placeholder 10">
            <a:extLst>
              <a:ext uri="{FF2B5EF4-FFF2-40B4-BE49-F238E27FC236}">
                <a16:creationId xmlns:a16="http://schemas.microsoft.com/office/drawing/2014/main" id="{AF60BA05-52FE-F9E0-E076-8691958DA9B8}"/>
              </a:ext>
            </a:extLst>
          </p:cNvPr>
          <p:cNvSpPr txBox="1">
            <a:spLocks/>
          </p:cNvSpPr>
          <p:nvPr>
            <p:custDataLst>
              <p:tags r:id="rId9"/>
            </p:custDataLst>
          </p:nvPr>
        </p:nvSpPr>
        <p:spPr bwMode="gray">
          <a:xfrm>
            <a:off x="3594100" y="3990975"/>
            <a:ext cx="5667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30%-35</a:t>
            </a:r>
            <a:r>
              <a:rPr lang="en-US" altLang="en-US" sz="1200">
                <a:effectLst/>
              </a:rPr>
              <a:t>%</a:t>
            </a:r>
            <a:endParaRPr lang="en-US" sz="1200"/>
          </a:p>
        </p:txBody>
      </p:sp>
      <p:sp>
        <p:nvSpPr>
          <p:cNvPr id="106" name="Text Placeholder 10">
            <a:extLst>
              <a:ext uri="{FF2B5EF4-FFF2-40B4-BE49-F238E27FC236}">
                <a16:creationId xmlns:a16="http://schemas.microsoft.com/office/drawing/2014/main" id="{9C6A1D3A-5BAF-60DD-1C5F-D684BA93E1C8}"/>
              </a:ext>
            </a:extLst>
          </p:cNvPr>
          <p:cNvSpPr txBox="1">
            <a:spLocks/>
          </p:cNvSpPr>
          <p:nvPr>
            <p:custDataLst>
              <p:tags r:id="rId10"/>
            </p:custDataLst>
          </p:nvPr>
        </p:nvSpPr>
        <p:spPr bwMode="gray">
          <a:xfrm>
            <a:off x="5942013" y="2674938"/>
            <a:ext cx="431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10B9A8-F270-4DBC-831D-8FB46855B498}" type="datetime'''''2''1''''''''''''0''''''''%'''''''''''''''''''''''''''''''">
              <a:rPr lang="en-US" altLang="en-US" sz="1200" smtClean="0">
                <a:effectLst/>
              </a:rPr>
              <a:pPr marL="0" indent="0" algn="ctr">
                <a:spcBef>
                  <a:spcPct val="0"/>
                </a:spcBef>
                <a:spcAft>
                  <a:spcPct val="0"/>
                </a:spcAft>
                <a:buNone/>
              </a:pPr>
              <a:t>210%</a:t>
            </a:fld>
            <a:endParaRPr lang="en-US" sz="1200"/>
          </a:p>
        </p:txBody>
      </p:sp>
      <p:sp>
        <p:nvSpPr>
          <p:cNvPr id="121" name="Rectangle 120">
            <a:extLst>
              <a:ext uri="{FF2B5EF4-FFF2-40B4-BE49-F238E27FC236}">
                <a16:creationId xmlns:a16="http://schemas.microsoft.com/office/drawing/2014/main" id="{2AACEEAF-101E-9847-A1E0-BFF04855A561}"/>
              </a:ext>
            </a:extLst>
          </p:cNvPr>
          <p:cNvSpPr/>
          <p:nvPr>
            <p:custDataLst>
              <p:tags r:id="rId11"/>
            </p:custDataLst>
          </p:nvPr>
        </p:nvSpPr>
        <p:spPr bwMode="auto">
          <a:xfrm>
            <a:off x="6365875" y="223678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2" name="Rectangle 121">
            <a:extLst>
              <a:ext uri="{FF2B5EF4-FFF2-40B4-BE49-F238E27FC236}">
                <a16:creationId xmlns:a16="http://schemas.microsoft.com/office/drawing/2014/main" id="{B7992A5A-E371-1333-40B7-23BB8E460405}"/>
              </a:ext>
            </a:extLst>
          </p:cNvPr>
          <p:cNvSpPr/>
          <p:nvPr>
            <p:custDataLst>
              <p:tags r:id="rId12"/>
            </p:custDataLst>
          </p:nvPr>
        </p:nvSpPr>
        <p:spPr bwMode="auto">
          <a:xfrm>
            <a:off x="6873875" y="22367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9" name="Text Placeholder 10">
            <a:extLst>
              <a:ext uri="{FF2B5EF4-FFF2-40B4-BE49-F238E27FC236}">
                <a16:creationId xmlns:a16="http://schemas.microsoft.com/office/drawing/2014/main" id="{412C7705-DD96-8CB0-9A54-E6BED2CDE858}"/>
              </a:ext>
            </a:extLst>
          </p:cNvPr>
          <p:cNvSpPr txBox="1">
            <a:spLocks/>
          </p:cNvSpPr>
          <p:nvPr>
            <p:custDataLst>
              <p:tags r:id="rId13"/>
            </p:custDataLst>
          </p:nvPr>
        </p:nvSpPr>
        <p:spPr bwMode="auto">
          <a:xfrm>
            <a:off x="6596063" y="2232025"/>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D8E8129-4011-4DDE-987F-F20351FD62E6}" type="datetime'''''E''''''''U'''''''''''''''''''''''''''''''''''''''''''''">
              <a:rPr lang="en-US" altLang="en-US" sz="1000" smtClean="0">
                <a:effectLst/>
              </a:rPr>
              <a:pPr marL="0" indent="0">
                <a:spcBef>
                  <a:spcPct val="0"/>
                </a:spcBef>
                <a:spcAft>
                  <a:spcPct val="0"/>
                </a:spcAft>
                <a:buNone/>
              </a:pPr>
              <a:t>EU</a:t>
            </a:fld>
            <a:endParaRPr lang="en-US" sz="1000"/>
          </a:p>
        </p:txBody>
      </p:sp>
      <p:sp>
        <p:nvSpPr>
          <p:cNvPr id="117" name="Text Placeholder 10">
            <a:extLst>
              <a:ext uri="{FF2B5EF4-FFF2-40B4-BE49-F238E27FC236}">
                <a16:creationId xmlns:a16="http://schemas.microsoft.com/office/drawing/2014/main" id="{4B7AB6F7-58C6-32FA-5D5A-5B8AAD329200}"/>
              </a:ext>
            </a:extLst>
          </p:cNvPr>
          <p:cNvSpPr txBox="1">
            <a:spLocks/>
          </p:cNvSpPr>
          <p:nvPr>
            <p:custDataLst>
              <p:tags r:id="rId14"/>
            </p:custDataLst>
          </p:nvPr>
        </p:nvSpPr>
        <p:spPr bwMode="auto">
          <a:xfrm>
            <a:off x="7104063" y="2232025"/>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effectLst/>
              </a:rPr>
              <a:t>U.S.</a:t>
            </a:r>
            <a:endParaRPr lang="en-US" sz="1000"/>
          </a:p>
        </p:txBody>
      </p:sp>
      <p:cxnSp>
        <p:nvCxnSpPr>
          <p:cNvPr id="126" name="Straight Connector 125">
            <a:extLst>
              <a:ext uri="{FF2B5EF4-FFF2-40B4-BE49-F238E27FC236}">
                <a16:creationId xmlns:a16="http://schemas.microsoft.com/office/drawing/2014/main" id="{6ADA4A54-F56D-DD73-ACA9-DFBD099AEE19}"/>
              </a:ext>
            </a:extLst>
          </p:cNvPr>
          <p:cNvCxnSpPr>
            <a:cxnSpLocks/>
          </p:cNvCxnSpPr>
          <p:nvPr/>
        </p:nvCxnSpPr>
        <p:spPr bwMode="gray">
          <a:xfrm>
            <a:off x="1559496" y="4869072"/>
            <a:ext cx="0" cy="431266"/>
          </a:xfrm>
          <a:prstGeom prst="line">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DDB30CA-C5C6-4A66-E80B-D08256EFC234}"/>
              </a:ext>
            </a:extLst>
          </p:cNvPr>
          <p:cNvCxnSpPr>
            <a:cxnSpLocks/>
          </p:cNvCxnSpPr>
          <p:nvPr/>
        </p:nvCxnSpPr>
        <p:spPr bwMode="gray">
          <a:xfrm>
            <a:off x="456914" y="5301208"/>
            <a:ext cx="217833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D970473B-B54E-E683-74FF-A9BEBA7213C6}"/>
              </a:ext>
            </a:extLst>
          </p:cNvPr>
          <p:cNvSpPr txBox="1"/>
          <p:nvPr/>
        </p:nvSpPr>
        <p:spPr bwMode="gray">
          <a:xfrm>
            <a:off x="461487" y="5337212"/>
            <a:ext cx="2173765" cy="842145"/>
          </a:xfrm>
          <a:prstGeom prst="rect">
            <a:avLst/>
          </a:prstGeom>
          <a:noFill/>
        </p:spPr>
        <p:txBody>
          <a:bodyPr wrap="square" lIns="36000" tIns="36000" rIns="36000" bIns="36000" rtlCol="0" anchor="t">
            <a:spAutoFit/>
          </a:bodyPr>
          <a:lstStyle/>
          <a:p>
            <a:pPr marL="0" indent="0">
              <a:buNone/>
            </a:pPr>
            <a:r>
              <a:rPr lang="en-US" sz="1000" b="1"/>
              <a:t>Important Project of Common European Interest:</a:t>
            </a:r>
            <a:r>
              <a:rPr lang="en-US" sz="1000"/>
              <a:t> Investment subsidy for mass production involving significant innovation; run and funded by participating countries in the EU</a:t>
            </a:r>
          </a:p>
        </p:txBody>
      </p:sp>
      <p:cxnSp>
        <p:nvCxnSpPr>
          <p:cNvPr id="134" name="Straight Connector 133">
            <a:extLst>
              <a:ext uri="{FF2B5EF4-FFF2-40B4-BE49-F238E27FC236}">
                <a16:creationId xmlns:a16="http://schemas.microsoft.com/office/drawing/2014/main" id="{67E5714E-AB81-E5A5-D9EC-0972A5B0F5F5}"/>
              </a:ext>
            </a:extLst>
          </p:cNvPr>
          <p:cNvCxnSpPr>
            <a:cxnSpLocks/>
          </p:cNvCxnSpPr>
          <p:nvPr/>
        </p:nvCxnSpPr>
        <p:spPr bwMode="gray">
          <a:xfrm>
            <a:off x="3200438" y="5264334"/>
            <a:ext cx="269102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F702EF9D-0FF2-AF44-F6DB-74754D06AE9C}"/>
              </a:ext>
            </a:extLst>
          </p:cNvPr>
          <p:cNvSpPr txBox="1"/>
          <p:nvPr/>
        </p:nvSpPr>
        <p:spPr bwMode="gray">
          <a:xfrm>
            <a:off x="3200438" y="5300338"/>
            <a:ext cx="2691023" cy="688256"/>
          </a:xfrm>
          <a:prstGeom prst="rect">
            <a:avLst/>
          </a:prstGeom>
          <a:noFill/>
        </p:spPr>
        <p:txBody>
          <a:bodyPr wrap="square" lIns="36000" tIns="36000" rIns="36000" bIns="36000" rtlCol="0" anchor="t">
            <a:spAutoFit/>
          </a:bodyPr>
          <a:lstStyle/>
          <a:p>
            <a:r>
              <a:rPr lang="en-US" sz="1000" b="1"/>
              <a:t>Temporary Crisis and Transition Framework: </a:t>
            </a:r>
            <a:r>
              <a:rPr lang="en-US" sz="1000"/>
              <a:t>Aid for green tech production facilities capped at a certain percentage of investment costs</a:t>
            </a:r>
          </a:p>
        </p:txBody>
      </p:sp>
      <p:sp>
        <p:nvSpPr>
          <p:cNvPr id="137" name="TextBox 8">
            <a:extLst>
              <a:ext uri="{FF2B5EF4-FFF2-40B4-BE49-F238E27FC236}">
                <a16:creationId xmlns:a16="http://schemas.microsoft.com/office/drawing/2014/main" id="{FF22BF72-B2B3-FAE1-EEDA-F83599C6E302}"/>
              </a:ext>
            </a:extLst>
          </p:cNvPr>
          <p:cNvSpPr txBox="1"/>
          <p:nvPr/>
        </p:nvSpPr>
        <p:spPr bwMode="gray">
          <a:xfrm>
            <a:off x="7712074" y="1554480"/>
            <a:ext cx="4072341" cy="4501991"/>
          </a:xfrm>
          <a:prstGeom prst="rect">
            <a:avLst/>
          </a:prstGeom>
          <a:solidFill>
            <a:srgbClr val="E3E8EE"/>
          </a:solidFill>
        </p:spPr>
        <p:txBody>
          <a:bodyPr wrap="square" lIns="136800" tIns="137160" rIns="274320" bIns="137160" rtlCol="0" anchor="t">
            <a:noAutofit/>
          </a:bodyPr>
          <a:lstStyle/>
          <a:p>
            <a:pPr marL="0" indent="0">
              <a:spcAft>
                <a:spcPts val="600"/>
              </a:spcAft>
              <a:buNone/>
            </a:pPr>
            <a:r>
              <a:rPr lang="en-US" sz="1250" b="1"/>
              <a:t>Observations   </a:t>
            </a:r>
          </a:p>
          <a:p>
            <a:pPr marL="171450" indent="-171450">
              <a:spcAft>
                <a:spcPts val="600"/>
              </a:spcAft>
              <a:buFont typeface="Arial" panose="020B0604020202020204" pitchFamily="34" charset="0"/>
              <a:buChar char="•"/>
            </a:pPr>
            <a:r>
              <a:rPr lang="en-US" sz="1050">
                <a:ea typeface="+mn-lt"/>
                <a:cs typeface="+mn-lt"/>
              </a:rPr>
              <a:t>U.S. producers have access to considerably larger subsidies than European manufacturers, leading to an estimated </a:t>
            </a:r>
            <a:r>
              <a:rPr lang="en-US" sz="1050" b="1">
                <a:ea typeface="+mn-lt"/>
                <a:cs typeface="+mn-lt"/>
              </a:rPr>
              <a:t>1,000 GWh capacity </a:t>
            </a:r>
            <a:r>
              <a:rPr lang="en-US" sz="1050">
                <a:ea typeface="+mn-lt"/>
                <a:cs typeface="+mn-lt"/>
              </a:rPr>
              <a:t>expected </a:t>
            </a:r>
            <a:r>
              <a:rPr lang="en-US" sz="1050" b="1">
                <a:ea typeface="+mn-lt"/>
                <a:cs typeface="+mn-lt"/>
              </a:rPr>
              <a:t>by 2030 </a:t>
            </a:r>
            <a:r>
              <a:rPr lang="en-US" sz="1050">
                <a:ea typeface="+mn-lt"/>
                <a:cs typeface="+mn-lt"/>
              </a:rPr>
              <a:t>(from 70 GWh in 2023). Partners that committed to investments include:</a:t>
            </a:r>
          </a:p>
          <a:p>
            <a:pPr marL="628650" lvl="1" indent="-171450">
              <a:spcAft>
                <a:spcPts val="600"/>
              </a:spcAft>
              <a:buFont typeface="System Font Regular"/>
              <a:buChar char="⎯"/>
            </a:pPr>
            <a:r>
              <a:rPr lang="en-US" sz="1050">
                <a:ea typeface="+mn-lt"/>
                <a:cs typeface="+mn-lt"/>
              </a:rPr>
              <a:t>Tesla, Our Next Energy, </a:t>
            </a:r>
            <a:r>
              <a:rPr lang="en-US" sz="1050" err="1">
                <a:ea typeface="+mn-lt"/>
                <a:cs typeface="+mn-lt"/>
              </a:rPr>
              <a:t>Ultium</a:t>
            </a:r>
            <a:r>
              <a:rPr lang="en-US" sz="1050">
                <a:ea typeface="+mn-lt"/>
                <a:cs typeface="+mn-lt"/>
              </a:rPr>
              <a:t> Cells (General Motors and LG Energy Solutions JV), SK On, and </a:t>
            </a:r>
            <a:r>
              <a:rPr lang="en-US" sz="1050" err="1">
                <a:ea typeface="+mn-lt"/>
                <a:cs typeface="+mn-lt"/>
              </a:rPr>
              <a:t>StarPlus</a:t>
            </a:r>
            <a:r>
              <a:rPr lang="en-US" sz="1050">
                <a:ea typeface="+mn-lt"/>
                <a:cs typeface="+mn-lt"/>
              </a:rPr>
              <a:t> Energy (Stellantis and Samsung JV)</a:t>
            </a:r>
          </a:p>
          <a:p>
            <a:pPr marL="171450" indent="-171450">
              <a:spcAft>
                <a:spcPts val="600"/>
              </a:spcAft>
              <a:buFont typeface="Arial" panose="020B0604020202020204" pitchFamily="34" charset="0"/>
              <a:buChar char="•"/>
            </a:pPr>
            <a:r>
              <a:rPr lang="en-US" sz="1050">
                <a:ea typeface="+mn-lt"/>
                <a:cs typeface="+mn-lt"/>
              </a:rPr>
              <a:t>Although more public support is available in the U.S., </a:t>
            </a:r>
            <a:r>
              <a:rPr lang="en-US" sz="1050" b="1">
                <a:ea typeface="+mn-lt"/>
                <a:cs typeface="+mn-lt"/>
              </a:rPr>
              <a:t>battery production in the EU will continue to grow, with 1,375 GWh capacity expected by 2030 </a:t>
            </a:r>
            <a:r>
              <a:rPr lang="en-US" sz="1050">
                <a:ea typeface="+mn-lt"/>
                <a:cs typeface="+mn-lt"/>
              </a:rPr>
              <a:t>(from 110 GWh in 2023), driven by:</a:t>
            </a:r>
          </a:p>
          <a:p>
            <a:pPr marL="628650" lvl="1" indent="-171450">
              <a:spcAft>
                <a:spcPts val="600"/>
              </a:spcAft>
              <a:buFont typeface="System Font Regular"/>
              <a:buChar char="⎯"/>
            </a:pPr>
            <a:r>
              <a:rPr lang="en-US" sz="1050">
                <a:ea typeface="+mn-lt"/>
                <a:cs typeface="+mn-lt"/>
              </a:rPr>
              <a:t>Regionalization of battery and car markets, to avoid supply chain disruption.</a:t>
            </a:r>
          </a:p>
          <a:p>
            <a:pPr marL="628650" lvl="1" indent="-171450">
              <a:spcAft>
                <a:spcPts val="600"/>
              </a:spcAft>
              <a:buFont typeface="System Font Regular"/>
              <a:buChar char="⎯"/>
            </a:pPr>
            <a:r>
              <a:rPr lang="en-US" sz="1050">
                <a:ea typeface="+mn-lt"/>
                <a:cs typeface="+mn-lt"/>
              </a:rPr>
              <a:t>The EU’s plan to phase out new ICE sales by 2035, which will boost battery demand.</a:t>
            </a:r>
          </a:p>
          <a:p>
            <a:pPr marL="628650" lvl="1" indent="-171450">
              <a:spcAft>
                <a:spcPts val="600"/>
              </a:spcAft>
              <a:buFont typeface="System Font Regular,Sans-Serif"/>
              <a:buChar char="⎯"/>
            </a:pPr>
            <a:r>
              <a:rPr lang="en-US" sz="1100">
                <a:ea typeface="+mn-lt"/>
                <a:cs typeface="+mn-lt"/>
              </a:rPr>
              <a:t>Potential for significant bottlenecks in U.S. production, including labor shortages, limited access to materials, and lengthy permitting processes.</a:t>
            </a:r>
          </a:p>
          <a:p>
            <a:pPr marL="628650" lvl="1" indent="-171450">
              <a:spcAft>
                <a:spcPts val="600"/>
              </a:spcAft>
              <a:buFont typeface="System Font Regular"/>
              <a:buChar char="⎯"/>
            </a:pPr>
            <a:endParaRPr lang="en-US" sz="1050">
              <a:ea typeface="+mn-lt"/>
              <a:cs typeface="+mn-lt"/>
            </a:endParaRPr>
          </a:p>
          <a:p>
            <a:pPr marL="628650" lvl="1" indent="-171450">
              <a:spcAft>
                <a:spcPts val="600"/>
              </a:spcAft>
              <a:buFont typeface="System Font Regular"/>
              <a:buChar char="⎯"/>
            </a:pPr>
            <a:endParaRPr lang="en-US" sz="1050">
              <a:ea typeface="+mn-lt"/>
              <a:cs typeface="+mn-lt"/>
            </a:endParaRPr>
          </a:p>
        </p:txBody>
      </p:sp>
      <p:cxnSp>
        <p:nvCxnSpPr>
          <p:cNvPr id="162" name="Straight Connector 161">
            <a:extLst>
              <a:ext uri="{FF2B5EF4-FFF2-40B4-BE49-F238E27FC236}">
                <a16:creationId xmlns:a16="http://schemas.microsoft.com/office/drawing/2014/main" id="{3C7B6935-EA1E-51A2-A20C-AF29F9B3DF7D}"/>
              </a:ext>
            </a:extLst>
          </p:cNvPr>
          <p:cNvCxnSpPr>
            <a:cxnSpLocks/>
          </p:cNvCxnSpPr>
          <p:nvPr/>
        </p:nvCxnSpPr>
        <p:spPr bwMode="gray">
          <a:xfrm>
            <a:off x="3882566" y="4833156"/>
            <a:ext cx="0" cy="431266"/>
          </a:xfrm>
          <a:prstGeom prst="line">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67227733-EE9D-BE5F-F0BE-6DB4FEEF04E9}"/>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305538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2E0FC-1BAB-686F-A3FC-814C7E51FC05}"/>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11C6AB-4BBB-DD70-0FE0-FC51B3A80E67}"/>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2" name="think-cell data - do not delete" hidden="1">
                        <a:extLst>
                          <a:ext uri="{FF2B5EF4-FFF2-40B4-BE49-F238E27FC236}">
                            <a16:creationId xmlns:a16="http://schemas.microsoft.com/office/drawing/2014/main" id="{3911C6AB-4BBB-DD70-0FE0-FC51B3A80E6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pic>
        <p:nvPicPr>
          <p:cNvPr id="22" name="Picture 21" descr="Battery icon on circuit board">
            <a:extLst>
              <a:ext uri="{FF2B5EF4-FFF2-40B4-BE49-F238E27FC236}">
                <a16:creationId xmlns:a16="http://schemas.microsoft.com/office/drawing/2014/main" id="{98C41B3E-5B25-B91A-DE4D-7EFAB5D24FC4}"/>
              </a:ext>
            </a:extLst>
          </p:cNvPr>
          <p:cNvPicPr>
            <a:picLocks/>
          </p:cNvPicPr>
          <p:nvPr/>
        </p:nvPicPr>
        <p:blipFill rotWithShape="1">
          <a:blip r:embed="rId13" cstate="screen">
            <a:alphaModFix amt="70000"/>
            <a:extLst>
              <a:ext uri="{28A0092B-C50C-407E-A947-70E740481C1C}">
                <a14:useLocalDpi xmlns:a14="http://schemas.microsoft.com/office/drawing/2010/main"/>
              </a:ext>
            </a:extLst>
          </a:blip>
          <a:srcRect/>
          <a:stretch/>
        </p:blipFill>
        <p:spPr>
          <a:xfrm>
            <a:off x="362204" y="809386"/>
            <a:ext cx="3465576" cy="5221224"/>
          </a:xfrm>
          <a:prstGeom prst="rect">
            <a:avLst/>
          </a:prstGeom>
        </p:spPr>
      </p:pic>
      <p:sp>
        <p:nvSpPr>
          <p:cNvPr id="8" name="btfpBulletedList771181">
            <a:extLst>
              <a:ext uri="{FF2B5EF4-FFF2-40B4-BE49-F238E27FC236}">
                <a16:creationId xmlns:a16="http://schemas.microsoft.com/office/drawing/2014/main" id="{812B5657-CE48-2EDF-D2A7-E77FEAEB0F2D}"/>
              </a:ext>
            </a:extLst>
          </p:cNvPr>
          <p:cNvSpPr txBox="1"/>
          <p:nvPr>
            <p:custDataLst>
              <p:tags r:id="rId3"/>
            </p:custDataLst>
          </p:nvPr>
        </p:nvSpPr>
        <p:spPr bwMode="gray">
          <a:xfrm>
            <a:off x="4181730" y="3920029"/>
            <a:ext cx="7507288" cy="1303809"/>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Utility: </a:t>
            </a:r>
            <a:r>
              <a:rPr kumimoji="0" lang="en-US" sz="1400" b="0" i="0" u="none" strike="noStrike" kern="1200" cap="none" spc="0" normalizeH="0" baseline="0" noProof="0" dirty="0">
                <a:ln>
                  <a:noFill/>
                </a:ln>
                <a:solidFill>
                  <a:srgbClr val="000000"/>
                </a:solidFill>
                <a:effectLst/>
                <a:uLnTx/>
                <a:uFillTx/>
                <a:latin typeface="Arial"/>
                <a:ea typeface="+mn-ea"/>
                <a:cs typeface="+mn-cs"/>
              </a:rPr>
              <a:t>Renewables like solar and wind must grow </a:t>
            </a:r>
            <a:r>
              <a:rPr lang="en-US" sz="1400" dirty="0">
                <a:solidFill>
                  <a:srgbClr val="000000"/>
                </a:solidFill>
                <a:latin typeface="Arial"/>
              </a:rPr>
              <a:t>twelve</a:t>
            </a:r>
            <a:r>
              <a:rPr kumimoji="0" lang="en-US" sz="1400" b="0" i="0" u="none" strike="noStrike" kern="1200" cap="none" spc="0" normalizeH="0" baseline="0" noProof="0" dirty="0">
                <a:ln>
                  <a:noFill/>
                </a:ln>
                <a:solidFill>
                  <a:srgbClr val="000000"/>
                </a:solidFill>
                <a:effectLst/>
                <a:uLnTx/>
                <a:uFillTx/>
                <a:latin typeface="Arial"/>
                <a:ea typeface="+mn-ea"/>
                <a:cs typeface="+mn-cs"/>
              </a:rPr>
              <a:t>fold, with expected combined capacity of ~15 TW to achieve net zero by 2050. </a:t>
            </a:r>
          </a:p>
          <a:p>
            <a:pPr marL="404495" marR="0" lvl="1" indent="-22352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Energy storage is essential for supporting the growth of renewables, with global capacity projected to reach </a:t>
            </a:r>
            <a:r>
              <a:rPr kumimoji="0" lang="en-US" sz="1400" b="1" i="0" u="none" strike="noStrike" kern="1200" cap="none" spc="0" normalizeH="0" baseline="0" noProof="0" dirty="0">
                <a:ln>
                  <a:noFill/>
                </a:ln>
                <a:solidFill>
                  <a:srgbClr val="000000"/>
                </a:solidFill>
                <a:effectLst/>
                <a:uLnTx/>
                <a:uFillTx/>
                <a:latin typeface="Arial"/>
                <a:ea typeface="+mn-ea"/>
                <a:cs typeface="+mn-cs"/>
              </a:rPr>
              <a:t>1.5 TW by 2030</a:t>
            </a:r>
            <a:r>
              <a:rPr kumimoji="0" lang="en-US" sz="1400" i="0" u="none" strike="noStrike" kern="1200" cap="none" spc="0" normalizeH="0" baseline="0" noProof="0" dirty="0">
                <a:ln>
                  <a:noFill/>
                </a:ln>
                <a:solidFill>
                  <a:srgbClr val="000000"/>
                </a:solidFill>
                <a:effectLst/>
                <a:uLnTx/>
                <a:uFillTx/>
                <a:latin typeface="Arial"/>
                <a:ea typeface="+mn-ea"/>
                <a:cs typeface="+mn-cs"/>
              </a:rPr>
              <a:t>,</a:t>
            </a:r>
            <a:r>
              <a:rPr kumimoji="0" lang="en-US" sz="1400" b="0" i="0" u="none" strike="noStrike" kern="1200" cap="none" spc="0" normalizeH="0" baseline="0" noProof="0" dirty="0">
                <a:ln>
                  <a:noFill/>
                </a:ln>
                <a:solidFill>
                  <a:srgbClr val="000000"/>
                </a:solidFill>
                <a:effectLst/>
                <a:uLnTx/>
                <a:uFillTx/>
                <a:latin typeface="Arial"/>
                <a:ea typeface="+mn-ea"/>
                <a:cs typeface="+mn-cs"/>
              </a:rPr>
              <a:t> mainly for front-of-the-meter applications.</a:t>
            </a:r>
            <a:endParaRPr kumimoji="0" lang="en-US" sz="1400" b="0" i="0" u="none" strike="noStrike" kern="1200" cap="none" spc="0" normalizeH="0" baseline="0" noProof="0" dirty="0">
              <a:ln>
                <a:noFill/>
              </a:ln>
              <a:solidFill>
                <a:srgbClr val="000000"/>
              </a:solidFill>
              <a:effectLst/>
              <a:uLnTx/>
              <a:uFillTx/>
              <a:latin typeface="Arial"/>
              <a:ea typeface="+mn-ea"/>
              <a:cs typeface="Arial"/>
            </a:endParaRPr>
          </a:p>
          <a:p>
            <a:pPr marL="404495" marR="0" lvl="1" indent="-22352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However, capacity growth so far is failing to keep pace with rapid solar and wind growth.</a:t>
            </a:r>
            <a:endParaRPr kumimoji="0" lang="en-US" sz="1400" b="0" i="0" u="none" strike="noStrike" kern="1200" cap="none" spc="0" normalizeH="0" baseline="0" noProof="0" dirty="0">
              <a:ln>
                <a:noFill/>
              </a:ln>
              <a:solidFill>
                <a:srgbClr val="000000"/>
              </a:solidFill>
              <a:effectLst/>
              <a:uLnTx/>
              <a:uFillTx/>
              <a:latin typeface="Arial"/>
              <a:ea typeface="+mn-ea"/>
              <a:cs typeface="Arial"/>
            </a:endParaRPr>
          </a:p>
        </p:txBody>
      </p:sp>
      <p:cxnSp>
        <p:nvCxnSpPr>
          <p:cNvPr id="12" name="Straight Connector 11">
            <a:extLst>
              <a:ext uri="{FF2B5EF4-FFF2-40B4-BE49-F238E27FC236}">
                <a16:creationId xmlns:a16="http://schemas.microsoft.com/office/drawing/2014/main" id="{FA9D6213-7790-3B0B-1311-7E207AF4DB07}"/>
              </a:ext>
            </a:extLst>
          </p:cNvPr>
          <p:cNvCxnSpPr>
            <a:cxnSpLocks/>
          </p:cNvCxnSpPr>
          <p:nvPr/>
        </p:nvCxnSpPr>
        <p:spPr bwMode="gray">
          <a:xfrm>
            <a:off x="4181730" y="2251049"/>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1" name="btfpBulletedList771181">
            <a:extLst>
              <a:ext uri="{FF2B5EF4-FFF2-40B4-BE49-F238E27FC236}">
                <a16:creationId xmlns:a16="http://schemas.microsoft.com/office/drawing/2014/main" id="{7891B118-36E8-DB04-06A5-2BE533C24D6A}"/>
              </a:ext>
            </a:extLst>
          </p:cNvPr>
          <p:cNvSpPr txBox="1"/>
          <p:nvPr>
            <p:custDataLst>
              <p:tags r:id="rId4"/>
            </p:custDataLst>
          </p:nvPr>
        </p:nvSpPr>
        <p:spPr bwMode="gray">
          <a:xfrm>
            <a:off x="4181730" y="1671902"/>
            <a:ext cx="7507288" cy="503590"/>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Energy storage has the potential to abate up to </a:t>
            </a:r>
            <a:r>
              <a:rPr kumimoji="0" lang="en-US" sz="1400" b="1" i="0" u="none" strike="noStrike" kern="1200" cap="none" spc="0" normalizeH="0" baseline="0" noProof="0">
                <a:ln>
                  <a:noFill/>
                </a:ln>
                <a:solidFill>
                  <a:srgbClr val="000000"/>
                </a:solidFill>
                <a:effectLst/>
                <a:uLnTx/>
                <a:uFillTx/>
                <a:latin typeface="Arial"/>
                <a:ea typeface="+mn-ea"/>
                <a:cs typeface="+mn-cs"/>
              </a:rPr>
              <a:t>17 Gt of CO</a:t>
            </a:r>
            <a:r>
              <a:rPr kumimoji="0" lang="en-US" sz="1400" b="1" i="0" u="none" strike="noStrike" kern="1200" cap="none" spc="0" normalizeH="0" baseline="-25000" noProof="0">
                <a:ln>
                  <a:noFill/>
                </a:ln>
                <a:solidFill>
                  <a:srgbClr val="000000"/>
                </a:solidFill>
                <a:effectLst/>
                <a:uLnTx/>
                <a:uFillTx/>
                <a:latin typeface="Arial"/>
                <a:ea typeface="+mn-ea"/>
                <a:cs typeface="+mn-cs"/>
              </a:rPr>
              <a:t>2</a:t>
            </a:r>
            <a:r>
              <a:rPr kumimoji="0" lang="en-US" sz="1400" b="1" i="0" u="none" strike="noStrike" kern="1200" cap="none" spc="0" normalizeH="0" baseline="0" noProof="0">
                <a:ln>
                  <a:noFill/>
                </a:ln>
                <a:solidFill>
                  <a:srgbClr val="000000"/>
                </a:solidFill>
                <a:effectLst/>
                <a:uLnTx/>
                <a:uFillTx/>
                <a:latin typeface="Arial"/>
                <a:ea typeface="+mn-ea"/>
                <a:cs typeface="+mn-cs"/>
              </a:rPr>
              <a:t> emissions across sectors by 2050</a:t>
            </a:r>
            <a:r>
              <a:rPr kumimoji="0" lang="en-US" sz="1400" i="0" u="none" strike="noStrike" kern="1200" cap="none" spc="0" normalizeH="0" baseline="0" noProof="0">
                <a:ln>
                  <a:noFill/>
                </a:ln>
                <a:solidFill>
                  <a:srgbClr val="000000"/>
                </a:solidFill>
                <a:effectLst/>
                <a:uLnTx/>
                <a:uFillTx/>
                <a:latin typeface="Arial"/>
                <a:ea typeface="+mn-ea"/>
                <a:cs typeface="+mn-cs"/>
              </a:rPr>
              <a:t>,</a:t>
            </a:r>
            <a:r>
              <a:rPr kumimoji="0" lang="en-US" sz="1400" b="0" i="0" u="none" strike="noStrike" kern="1200" cap="none" spc="0" normalizeH="0" baseline="0" noProof="0">
                <a:ln>
                  <a:noFill/>
                </a:ln>
                <a:solidFill>
                  <a:srgbClr val="000000"/>
                </a:solidFill>
                <a:effectLst/>
                <a:uLnTx/>
                <a:uFillTx/>
                <a:latin typeface="Arial"/>
                <a:ea typeface="+mn-ea"/>
                <a:cs typeface="+mn-cs"/>
              </a:rPr>
              <a:t> primarily </a:t>
            </a:r>
            <a:r>
              <a:rPr lang="en-US" sz="1400">
                <a:solidFill>
                  <a:srgbClr val="000000"/>
                </a:solidFill>
                <a:latin typeface="Arial"/>
              </a:rPr>
              <a:t>by</a:t>
            </a:r>
            <a:r>
              <a:rPr kumimoji="0" lang="en-US" sz="1400" b="0" i="0" u="none" strike="noStrike" kern="1200" cap="none" spc="0" normalizeH="0" baseline="0" noProof="0">
                <a:ln>
                  <a:noFill/>
                </a:ln>
                <a:solidFill>
                  <a:srgbClr val="000000"/>
                </a:solidFill>
                <a:effectLst/>
                <a:uLnTx/>
                <a:uFillTx/>
                <a:latin typeface="Arial"/>
                <a:ea typeface="+mn-ea"/>
                <a:cs typeface="+mn-cs"/>
              </a:rPr>
              <a:t> supporting renewable power and the electrification of transport.  </a:t>
            </a:r>
            <a:endParaRPr kumimoji="0" lang="en-US" sz="1400" b="0" i="0" u="none" strike="noStrike" kern="1200" cap="none" spc="0" normalizeH="0" baseline="-25000" noProof="0">
              <a:ln>
                <a:noFill/>
              </a:ln>
              <a:solidFill>
                <a:srgbClr val="000000"/>
              </a:solidFill>
              <a:effectLst/>
              <a:uLnTx/>
              <a:uFillTx/>
              <a:latin typeface="Arial"/>
              <a:ea typeface="+mn-ea"/>
              <a:cs typeface="Arial"/>
            </a:endParaRPr>
          </a:p>
        </p:txBody>
      </p:sp>
      <p:cxnSp>
        <p:nvCxnSpPr>
          <p:cNvPr id="24" name="Straight Connector 23">
            <a:extLst>
              <a:ext uri="{FF2B5EF4-FFF2-40B4-BE49-F238E27FC236}">
                <a16:creationId xmlns:a16="http://schemas.microsoft.com/office/drawing/2014/main" id="{ED1BDA89-4F8F-1D7A-2222-7FFD62881D79}"/>
              </a:ext>
            </a:extLst>
          </p:cNvPr>
          <p:cNvCxnSpPr>
            <a:cxnSpLocks/>
          </p:cNvCxnSpPr>
          <p:nvPr/>
        </p:nvCxnSpPr>
        <p:spPr bwMode="gray">
          <a:xfrm>
            <a:off x="4181730" y="159634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btfpNotesBox111697">
            <a:extLst>
              <a:ext uri="{FF2B5EF4-FFF2-40B4-BE49-F238E27FC236}">
                <a16:creationId xmlns:a16="http://schemas.microsoft.com/office/drawing/2014/main" id="{D96041CA-E817-D668-EB71-D499792CCA1A}"/>
              </a:ext>
            </a:extLst>
          </p:cNvPr>
          <p:cNvSpPr txBox="1"/>
          <p:nvPr>
            <p:custDataLst>
              <p:tags r:id="rId5"/>
            </p:custDataLst>
          </p:nvPr>
        </p:nvSpPr>
        <p:spPr bwMode="gray">
          <a:xfrm>
            <a:off x="330199" y="6419088"/>
            <a:ext cx="11982395" cy="369332"/>
          </a:xfrm>
          <a:prstGeom prst="rect">
            <a:avLst/>
          </a:prstGeom>
          <a:noFill/>
          <a:ln>
            <a:noFill/>
          </a:ln>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endParaRPr lang="en-US" sz="800" dirty="0">
              <a:solidFill>
                <a:srgbClr val="000000"/>
              </a:solidFill>
              <a:latin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Gernot Wagner</a:t>
            </a:r>
            <a:r>
              <a:rPr lang="en-US" sz="800" dirty="0">
                <a:solidFill>
                  <a:srgbClr val="000000"/>
                </a:solidFill>
                <a:latin typeface="Arial"/>
              </a:rPr>
              <a:t>.</a:t>
            </a:r>
            <a:r>
              <a:rPr lang="en-US" sz="800" dirty="0">
                <a:solidFill>
                  <a:srgbClr val="000000"/>
                </a:solidFill>
              </a:rPr>
              <a:t> </a:t>
            </a:r>
            <a:r>
              <a:rPr lang="en-US" sz="800" dirty="0">
                <a:solidFill>
                  <a:srgbClr val="000000"/>
                </a:solidFill>
                <a:hlinkClick r:id="rId1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6"/>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9" name="Straight Connector 17">
            <a:extLst>
              <a:ext uri="{FF2B5EF4-FFF2-40B4-BE49-F238E27FC236}">
                <a16:creationId xmlns:a16="http://schemas.microsoft.com/office/drawing/2014/main" id="{2A720CF0-45F9-2C61-88A1-64ED65520986}"/>
              </a:ext>
            </a:extLst>
          </p:cNvPr>
          <p:cNvCxnSpPr>
            <a:cxnSpLocks/>
          </p:cNvCxnSpPr>
          <p:nvPr/>
        </p:nvCxnSpPr>
        <p:spPr bwMode="gray">
          <a:xfrm>
            <a:off x="4181730" y="384447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5" name="btfpBulletedList771181">
            <a:extLst>
              <a:ext uri="{FF2B5EF4-FFF2-40B4-BE49-F238E27FC236}">
                <a16:creationId xmlns:a16="http://schemas.microsoft.com/office/drawing/2014/main" id="{93D60561-B8F0-3DD9-05A7-7729767518D7}"/>
              </a:ext>
            </a:extLst>
          </p:cNvPr>
          <p:cNvSpPr txBox="1"/>
          <p:nvPr>
            <p:custDataLst>
              <p:tags r:id="rId6"/>
            </p:custDataLst>
          </p:nvPr>
        </p:nvSpPr>
        <p:spPr bwMode="gray">
          <a:xfrm>
            <a:off x="4181730" y="2326606"/>
            <a:ext cx="7507288" cy="1442309"/>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Mobility</a:t>
            </a:r>
            <a:r>
              <a:rPr kumimoji="0" lang="en-US" sz="1400" i="0" u="none" strike="noStrike" kern="1200" cap="none" spc="0" normalizeH="0" baseline="0" noProof="0">
                <a:ln>
                  <a:noFill/>
                </a:ln>
                <a:solidFill>
                  <a:srgbClr val="000000"/>
                </a:solidFill>
                <a:effectLst/>
                <a:uLnTx/>
                <a:uFillTx/>
                <a:latin typeface="Arial"/>
                <a:ea typeface="+mn-ea"/>
                <a:cs typeface="+mn-cs"/>
              </a:rPr>
              <a:t>:</a:t>
            </a:r>
            <a:r>
              <a:rPr kumimoji="0" lang="en-US" sz="1400" b="1" i="0" u="none" strike="noStrike" kern="1200" cap="none" spc="0" normalizeH="0" baseline="0" noProof="0">
                <a:ln>
                  <a:noFill/>
                </a:ln>
                <a:solidFill>
                  <a:srgbClr val="000000"/>
                </a:solidFill>
                <a:effectLst/>
                <a:uLnTx/>
                <a:uFillTx/>
                <a:latin typeface="Arial"/>
                <a:ea typeface="+mn-ea"/>
                <a:cs typeface="+mn-cs"/>
              </a:rPr>
              <a:t> EVs</a:t>
            </a:r>
            <a:r>
              <a:rPr kumimoji="0" lang="en-US" sz="1400" i="0" u="none" strike="noStrike" kern="1200" cap="none" spc="0" normalizeH="0" baseline="0" noProof="0">
                <a:ln>
                  <a:noFill/>
                </a:ln>
                <a:solidFill>
                  <a:srgbClr val="000000"/>
                </a:solidFill>
                <a:effectLst/>
                <a:uLnTx/>
                <a:uFillTx/>
                <a:latin typeface="Arial"/>
                <a:ea typeface="+mn-ea"/>
                <a:cs typeface="+mn-cs"/>
              </a:rPr>
              <a:t> </a:t>
            </a:r>
            <a:r>
              <a:rPr kumimoji="0" lang="en-US" sz="1400" b="0" i="0" u="none" strike="noStrike" kern="1200" cap="none" spc="0" normalizeH="0" baseline="0" noProof="0">
                <a:ln>
                  <a:noFill/>
                </a:ln>
                <a:solidFill>
                  <a:srgbClr val="000000"/>
                </a:solidFill>
                <a:effectLst/>
                <a:uLnTx/>
                <a:uFillTx/>
                <a:latin typeface="Arial"/>
                <a:ea typeface="+mn-ea"/>
                <a:cs typeface="+mn-cs"/>
              </a:rPr>
              <a:t>are expected to reach </a:t>
            </a:r>
            <a:r>
              <a:rPr kumimoji="0" lang="en-US" sz="1400" b="1" i="0" u="none" strike="noStrike" kern="1200" cap="none" spc="0" normalizeH="0" baseline="0" noProof="0">
                <a:ln>
                  <a:noFill/>
                </a:ln>
                <a:solidFill>
                  <a:srgbClr val="000000"/>
                </a:solidFill>
                <a:effectLst/>
                <a:uLnTx/>
                <a:uFillTx/>
                <a:latin typeface="Arial"/>
                <a:ea typeface="+mn-ea"/>
                <a:cs typeface="+mn-cs"/>
              </a:rPr>
              <a:t>95% share in vehicle sales </a:t>
            </a:r>
            <a:r>
              <a:rPr kumimoji="0" lang="en-US" sz="1400" b="0" i="0" u="none" strike="noStrike" kern="1200" cap="none" spc="0" normalizeH="0" baseline="0" noProof="0">
                <a:ln>
                  <a:noFill/>
                </a:ln>
                <a:solidFill>
                  <a:srgbClr val="000000"/>
                </a:solidFill>
                <a:effectLst/>
                <a:uLnTx/>
                <a:uFillTx/>
                <a:latin typeface="Arial"/>
                <a:ea typeface="+mn-ea"/>
                <a:cs typeface="+mn-cs"/>
              </a:rPr>
              <a:t>by 2035 under the Net Zero Emissions (NZE) Scenario.</a:t>
            </a:r>
          </a:p>
          <a:p>
            <a:pPr marL="401955" marR="0" lvl="0" indent="-2286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The shift is expected to drive rapid growth in global EV battery demand, with capacity needs projected to exceed </a:t>
            </a:r>
            <a:r>
              <a:rPr kumimoji="0" lang="en-US" sz="1400" b="1" i="0" u="none" strike="noStrike" kern="1200" cap="none" spc="0" normalizeH="0" baseline="0" noProof="0">
                <a:ln>
                  <a:noFill/>
                </a:ln>
                <a:solidFill>
                  <a:srgbClr val="000000"/>
                </a:solidFill>
                <a:effectLst/>
                <a:uLnTx/>
                <a:uFillTx/>
                <a:latin typeface="Arial"/>
                <a:ea typeface="+mn-ea"/>
                <a:cs typeface="+mn-cs"/>
              </a:rPr>
              <a:t>20 TWh </a:t>
            </a:r>
            <a:r>
              <a:rPr kumimoji="0" lang="en-US" sz="1400" b="0" i="0" u="none" strike="noStrike" kern="1200" cap="none" spc="0" normalizeH="0" baseline="0" noProof="0">
                <a:ln>
                  <a:noFill/>
                </a:ln>
                <a:solidFill>
                  <a:srgbClr val="000000"/>
                </a:solidFill>
                <a:effectLst/>
                <a:uLnTx/>
                <a:uFillTx/>
                <a:latin typeface="Arial"/>
                <a:ea typeface="+mn-ea"/>
                <a:cs typeface="+mn-cs"/>
              </a:rPr>
              <a:t>by 2050. </a:t>
            </a:r>
            <a:endParaRPr kumimoji="0" lang="en-US" sz="1400" b="0" i="0" u="none" strike="noStrike" kern="1200" cap="none" spc="0" normalizeH="0" baseline="0" noProof="0">
              <a:ln>
                <a:noFill/>
              </a:ln>
              <a:solidFill>
                <a:srgbClr val="000000"/>
              </a:solidFill>
              <a:effectLst/>
              <a:uLnTx/>
              <a:uFillTx/>
              <a:latin typeface="Arial"/>
              <a:ea typeface="+mn-ea"/>
              <a:cs typeface="Arial"/>
            </a:endParaRPr>
          </a:p>
          <a:p>
            <a:pPr marL="401955" marR="0" lvl="0" indent="-2286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Demand will grow by </a:t>
            </a:r>
            <a:r>
              <a:rPr kumimoji="0" lang="en-US" sz="1400" b="1" i="0" u="none" strike="noStrike" kern="1200" cap="none" spc="0" normalizeH="0" baseline="0" noProof="0">
                <a:ln>
                  <a:noFill/>
                </a:ln>
                <a:solidFill>
                  <a:srgbClr val="000000"/>
                </a:solidFill>
                <a:effectLst/>
                <a:uLnTx/>
                <a:uFillTx/>
                <a:latin typeface="Arial"/>
                <a:ea typeface="+mn-ea"/>
                <a:cs typeface="+mn-cs"/>
              </a:rPr>
              <a:t>~23% annually </a:t>
            </a:r>
            <a:r>
              <a:rPr kumimoji="0" lang="en-US" sz="1400" b="0" i="0" u="none" strike="noStrike" kern="1200" cap="none" spc="0" normalizeH="0" baseline="0" noProof="0">
                <a:ln>
                  <a:noFill/>
                </a:ln>
                <a:solidFill>
                  <a:srgbClr val="000000"/>
                </a:solidFill>
                <a:effectLst/>
                <a:uLnTx/>
                <a:uFillTx/>
                <a:latin typeface="Arial"/>
                <a:ea typeface="+mn-ea"/>
                <a:cs typeface="+mn-cs"/>
              </a:rPr>
              <a:t>until 2035, driven by EV adoption and government policies before stabilizing as EV market penetration reaches saturation.</a:t>
            </a:r>
            <a:endParaRPr kumimoji="0" lang="en-US" sz="1400" b="0" i="0" u="none" strike="noStrike" kern="1200" cap="none" spc="0" normalizeH="0" baseline="0" noProof="0">
              <a:ln>
                <a:noFill/>
              </a:ln>
              <a:solidFill>
                <a:srgbClr val="000000"/>
              </a:solidFill>
              <a:effectLst/>
              <a:uLnTx/>
              <a:uFillTx/>
              <a:latin typeface="Arial"/>
              <a:ea typeface="+mn-ea"/>
              <a:cs typeface="Arial"/>
            </a:endParaRPr>
          </a:p>
        </p:txBody>
      </p:sp>
      <p:sp>
        <p:nvSpPr>
          <p:cNvPr id="9" name="Title 2">
            <a:extLst>
              <a:ext uri="{FF2B5EF4-FFF2-40B4-BE49-F238E27FC236}">
                <a16:creationId xmlns:a16="http://schemas.microsoft.com/office/drawing/2014/main" id="{5C3FE82D-379F-85A2-1E80-5AE4ABE347BA}"/>
              </a:ext>
            </a:extLst>
          </p:cNvPr>
          <p:cNvSpPr txBox="1">
            <a:spLocks/>
          </p:cNvSpPr>
          <p:nvPr/>
        </p:nvSpPr>
        <p:spPr>
          <a:xfrm>
            <a:off x="502982" y="4663881"/>
            <a:ext cx="3165987" cy="1154162"/>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FFFFFF"/>
                </a:solidFill>
                <a:effectLst/>
                <a:uLnTx/>
                <a:uFillTx/>
                <a:latin typeface="Arial"/>
                <a:ea typeface="+mj-ea"/>
                <a:cs typeface="+mj-cs"/>
              </a:rPr>
            </a:br>
            <a:r>
              <a:rPr kumimoji="0" lang="en-US" sz="2400" b="0" i="0" u="none" strike="noStrike" kern="1200" cap="none" spc="0" normalizeH="0" baseline="0" noProof="0">
                <a:ln>
                  <a:noFill/>
                </a:ln>
                <a:solidFill>
                  <a:srgbClr val="FFFFFF"/>
                </a:solidFill>
                <a:effectLst/>
                <a:uLnTx/>
                <a:uFillTx/>
                <a:latin typeface="Arial"/>
                <a:ea typeface="+mj-ea"/>
                <a:cs typeface="+mj-cs"/>
              </a:rPr>
              <a:t>The energy </a:t>
            </a:r>
            <a:r>
              <a:rPr lang="en-US" sz="2400" b="0">
                <a:solidFill>
                  <a:srgbClr val="FFFFFF"/>
                </a:solidFill>
                <a:latin typeface="Arial"/>
              </a:rPr>
              <a:t>s</a:t>
            </a:r>
            <a:r>
              <a:rPr kumimoji="0" lang="en-US" sz="2400" b="0" i="0" u="none" strike="noStrike" kern="1200" cap="none" spc="0" normalizeH="0" baseline="0" noProof="0" err="1">
                <a:ln>
                  <a:noFill/>
                </a:ln>
                <a:solidFill>
                  <a:srgbClr val="FFFFFF"/>
                </a:solidFill>
                <a:effectLst/>
                <a:uLnTx/>
                <a:uFillTx/>
                <a:latin typeface="Arial"/>
                <a:ea typeface="+mj-ea"/>
                <a:cs typeface="+mj-cs"/>
              </a:rPr>
              <a:t>torage</a:t>
            </a:r>
            <a:r>
              <a:rPr kumimoji="0" lang="en-US" sz="2400" b="0" i="0" u="none" strike="noStrike" kern="1200" cap="none" spc="0" normalizeH="0" baseline="0" noProof="0">
                <a:ln>
                  <a:noFill/>
                </a:ln>
                <a:solidFill>
                  <a:srgbClr val="FFFFFF"/>
                </a:solidFill>
                <a:effectLst/>
                <a:uLnTx/>
                <a:uFillTx/>
                <a:latin typeface="Arial"/>
                <a:ea typeface="+mj-ea"/>
                <a:cs typeface="+mj-cs"/>
              </a:rPr>
              <a:t> </a:t>
            </a:r>
            <a:r>
              <a:rPr lang="en-US" sz="2400" b="0">
                <a:solidFill>
                  <a:srgbClr val="FFFFFF"/>
                </a:solidFill>
                <a:latin typeface="Arial"/>
              </a:rPr>
              <a:t>o</a:t>
            </a:r>
            <a:r>
              <a:rPr kumimoji="0" lang="en-US" sz="2400" b="0" i="0" u="none" strike="noStrike" kern="1200" cap="none" spc="0" normalizeH="0" baseline="0" noProof="0" err="1">
                <a:ln>
                  <a:noFill/>
                </a:ln>
                <a:solidFill>
                  <a:srgbClr val="FFFFFF"/>
                </a:solidFill>
                <a:effectLst/>
                <a:uLnTx/>
                <a:uFillTx/>
                <a:latin typeface="Arial"/>
                <a:ea typeface="+mj-ea"/>
                <a:cs typeface="+mj-cs"/>
              </a:rPr>
              <a:t>pportunity</a:t>
            </a:r>
            <a:endParaRPr kumimoji="0" lang="en-US" sz="2400" b="1" i="0" u="none" strike="noStrike" kern="1200" cap="none" spc="0" normalizeH="0" baseline="0" noProof="0">
              <a:ln>
                <a:noFill/>
              </a:ln>
              <a:solidFill>
                <a:srgbClr val="FFFFFF"/>
              </a:solidFill>
              <a:effectLst/>
              <a:uLnTx/>
              <a:uFillTx/>
              <a:latin typeface="Arial"/>
              <a:ea typeface="+mj-ea"/>
              <a:cs typeface="Arial"/>
            </a:endParaRPr>
          </a:p>
        </p:txBody>
      </p:sp>
      <p:sp>
        <p:nvSpPr>
          <p:cNvPr id="23" name="btfpBulletedList771181">
            <a:extLst>
              <a:ext uri="{FF2B5EF4-FFF2-40B4-BE49-F238E27FC236}">
                <a16:creationId xmlns:a16="http://schemas.microsoft.com/office/drawing/2014/main" id="{7891B118-36E8-DB04-06A5-2BE533C24D6A}"/>
              </a:ext>
            </a:extLst>
          </p:cNvPr>
          <p:cNvSpPr txBox="1"/>
          <p:nvPr>
            <p:custDataLst>
              <p:tags r:id="rId7"/>
            </p:custDataLst>
          </p:nvPr>
        </p:nvSpPr>
        <p:spPr bwMode="gray">
          <a:xfrm>
            <a:off x="4181730" y="801754"/>
            <a:ext cx="7507288" cy="719034"/>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Energy storage </a:t>
            </a:r>
            <a:r>
              <a:rPr kumimoji="0" lang="en-US" sz="1400" b="0" i="0" u="none" strike="noStrike" kern="1200" cap="none" spc="0" normalizeH="0" baseline="0" noProof="0" dirty="0">
                <a:ln>
                  <a:noFill/>
                </a:ln>
                <a:solidFill>
                  <a:srgbClr val="000000"/>
                </a:solidFill>
                <a:effectLst/>
                <a:uLnTx/>
                <a:uFillTx/>
                <a:latin typeface="Arial"/>
                <a:ea typeface="+mn-ea"/>
                <a:cs typeface="+mn-cs"/>
              </a:rPr>
              <a:t>plays a critical role in the transition to a clean and sustainable energy future, tackling the challenges </a:t>
            </a:r>
            <a:r>
              <a:rPr lang="en-US" sz="1400" dirty="0">
                <a:solidFill>
                  <a:srgbClr val="000000"/>
                </a:solidFill>
                <a:latin typeface="Arial"/>
              </a:rPr>
              <a:t>of using </a:t>
            </a:r>
            <a:r>
              <a:rPr kumimoji="0" lang="en-US" sz="1400" b="0" i="0" u="none" strike="noStrike" kern="1200" cap="none" spc="0" normalizeH="0" baseline="0" noProof="0" dirty="0">
                <a:ln>
                  <a:noFill/>
                </a:ln>
                <a:solidFill>
                  <a:srgbClr val="000000"/>
                </a:solidFill>
                <a:effectLst/>
                <a:uLnTx/>
                <a:uFillTx/>
                <a:latin typeface="Arial"/>
                <a:ea typeface="+mn-ea"/>
                <a:cs typeface="+mn-cs"/>
              </a:rPr>
              <a:t>intermittent renewable energy sources, improving grid stability and dispatchability, and powering electric vehicles (EVs).</a:t>
            </a:r>
          </a:p>
        </p:txBody>
      </p:sp>
      <p:sp>
        <p:nvSpPr>
          <p:cNvPr id="25" name="btfpBulletedList771181">
            <a:extLst>
              <a:ext uri="{FF2B5EF4-FFF2-40B4-BE49-F238E27FC236}">
                <a16:creationId xmlns:a16="http://schemas.microsoft.com/office/drawing/2014/main" id="{812B5657-CE48-2EDF-D2A7-E77FEAEB0F2D}"/>
              </a:ext>
            </a:extLst>
          </p:cNvPr>
          <p:cNvSpPr txBox="1"/>
          <p:nvPr>
            <p:custDataLst>
              <p:tags r:id="rId8"/>
            </p:custDataLst>
          </p:nvPr>
        </p:nvSpPr>
        <p:spPr bwMode="gray">
          <a:xfrm>
            <a:off x="4181730" y="5374953"/>
            <a:ext cx="7507288" cy="719034"/>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Innovations in battery storage have reduced costs and curtailment issues, enhancing economic competitiveness</a:t>
            </a:r>
            <a:r>
              <a:rPr lang="en-US" sz="1400" dirty="0">
                <a:solidFill>
                  <a:srgbClr val="000000"/>
                </a:solidFill>
                <a:latin typeface="Arial"/>
              </a:rPr>
              <a:t>. H</a:t>
            </a:r>
            <a:r>
              <a:rPr kumimoji="0" lang="en-US" sz="1400" b="0" i="0" u="none" strike="noStrike" kern="1200" cap="none" spc="0" normalizeH="0" baseline="0" noProof="0" dirty="0" err="1">
                <a:ln>
                  <a:noFill/>
                </a:ln>
                <a:solidFill>
                  <a:srgbClr val="000000"/>
                </a:solidFill>
                <a:effectLst/>
                <a:uLnTx/>
                <a:uFillTx/>
                <a:latin typeface="Arial"/>
                <a:ea typeface="+mn-ea"/>
                <a:cs typeface="+mn-cs"/>
              </a:rPr>
              <a:t>owever</a:t>
            </a:r>
            <a:r>
              <a:rPr kumimoji="0" lang="en-US" sz="1400" b="0" i="0" u="none" strike="noStrike" kern="1200" cap="none" spc="0" normalizeH="0" baseline="0" noProof="0" dirty="0">
                <a:ln>
                  <a:noFill/>
                </a:ln>
                <a:solidFill>
                  <a:srgbClr val="000000"/>
                </a:solidFill>
                <a:effectLst/>
                <a:uLnTx/>
                <a:uFillTx/>
                <a:latin typeface="Arial"/>
                <a:ea typeface="+mn-ea"/>
                <a:cs typeface="+mn-cs"/>
              </a:rPr>
              <a:t>, timely grid infrastructure updates and storage deployment are critical to fully integrate renewables.</a:t>
            </a:r>
          </a:p>
        </p:txBody>
      </p:sp>
      <p:cxnSp>
        <p:nvCxnSpPr>
          <p:cNvPr id="3" name="Straight Connector 17">
            <a:extLst>
              <a:ext uri="{FF2B5EF4-FFF2-40B4-BE49-F238E27FC236}">
                <a16:creationId xmlns:a16="http://schemas.microsoft.com/office/drawing/2014/main" id="{A2A0FB60-A6D5-2436-B066-7AA0832DF510}"/>
              </a:ext>
            </a:extLst>
          </p:cNvPr>
          <p:cNvCxnSpPr>
            <a:cxnSpLocks/>
          </p:cNvCxnSpPr>
          <p:nvPr/>
        </p:nvCxnSpPr>
        <p:spPr bwMode="gray">
          <a:xfrm>
            <a:off x="4181730" y="529939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5674382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AEC555D8-50A4-B91D-8F16-083A7918D714}"/>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9" imgW="7772400" imgH="10058400" progId="TCLayout.ActiveDocument.1">
                  <p:embed/>
                </p:oleObj>
              </mc:Choice>
              <mc:Fallback>
                <p:oleObj name="think-cell Slide" r:id="rId39" imgW="7772400" imgH="10058400" progId="TCLayout.ActiveDocument.1">
                  <p:embed/>
                  <p:pic>
                    <p:nvPicPr>
                      <p:cNvPr id="3" name="think-cell data - do not delete" hidden="1">
                        <a:extLst>
                          <a:ext uri="{FF2B5EF4-FFF2-40B4-BE49-F238E27FC236}">
                            <a16:creationId xmlns:a16="http://schemas.microsoft.com/office/drawing/2014/main" id="{AEC555D8-50A4-B91D-8F16-083A7918D714}"/>
                          </a:ext>
                        </a:extLst>
                      </p:cNvPr>
                      <p:cNvPicPr/>
                      <p:nvPr/>
                    </p:nvPicPr>
                    <p:blipFill>
                      <a:blip r:embed="rId40"/>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7032433-A832-58F4-4623-20B0D119ACDF}"/>
              </a:ext>
            </a:extLst>
          </p:cNvPr>
          <p:cNvSpPr>
            <a:spLocks noGrp="1"/>
          </p:cNvSpPr>
          <p:nvPr>
            <p:ph type="title"/>
          </p:nvPr>
        </p:nvSpPr>
        <p:spPr/>
        <p:txBody>
          <a:bodyPr vert="horz">
            <a:noAutofit/>
          </a:bodyPr>
          <a:lstStyle/>
          <a:p>
            <a:r>
              <a:rPr lang="en-US"/>
              <a:t>China has spent the past 15 years focusing on EVs, enabling rapid growth and allowing EVs to capture ~40% of the car market</a:t>
            </a:r>
            <a:endParaRPr lang="en-US">
              <a:cs typeface="Arial"/>
            </a:endParaRPr>
          </a:p>
        </p:txBody>
      </p:sp>
      <p:sp>
        <p:nvSpPr>
          <p:cNvPr id="108" name="Text Placeholder 10">
            <a:extLst>
              <a:ext uri="{FF2B5EF4-FFF2-40B4-BE49-F238E27FC236}">
                <a16:creationId xmlns:a16="http://schemas.microsoft.com/office/drawing/2014/main" id="{2E8660B0-A129-4ACF-33E9-AF7BD4D53C0E}"/>
              </a:ext>
            </a:extLst>
          </p:cNvPr>
          <p:cNvSpPr>
            <a:spLocks noGrp="1"/>
          </p:cNvSpPr>
          <p:nvPr>
            <p:custDataLst>
              <p:tags r:id="rId2"/>
            </p:custDataLst>
          </p:nvPr>
        </p:nvSpPr>
        <p:spPr bwMode="auto">
          <a:xfrm>
            <a:off x="329184" y="1554480"/>
            <a:ext cx="4921251" cy="2460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EV sales as a percent of all automobile sales in China, </a:t>
            </a:r>
            <a:r>
              <a:rPr kumimoji="0" lang="en-US" sz="1400" b="0" i="0" u="none" strike="noStrike" kern="1200" cap="none" spc="0" normalizeH="0" baseline="0" noProof="0" dirty="0">
                <a:ln>
                  <a:noFill/>
                </a:ln>
                <a:solidFill>
                  <a:srgbClr val="000000"/>
                </a:solidFill>
                <a:effectLst/>
                <a:uLnTx/>
                <a:uFillTx/>
                <a:latin typeface="Arial"/>
                <a:ea typeface="+mn-lt"/>
                <a:cs typeface="Arial"/>
              </a:rPr>
              <a:t>%</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09" name="Straight Connector 108">
            <a:extLst>
              <a:ext uri="{FF2B5EF4-FFF2-40B4-BE49-F238E27FC236}">
                <a16:creationId xmlns:a16="http://schemas.microsoft.com/office/drawing/2014/main" id="{9D6022B0-262D-883B-695D-FCA4D9CB32E9}"/>
              </a:ext>
            </a:extLst>
          </p:cNvPr>
          <p:cNvCxnSpPr>
            <a:cxnSpLocks/>
          </p:cNvCxnSpPr>
          <p:nvPr>
            <p:custDataLst>
              <p:tags r:id="rId3"/>
            </p:custDataLst>
          </p:nvPr>
        </p:nvCxnSpPr>
        <p:spPr bwMode="gray">
          <a:xfrm>
            <a:off x="329184" y="1828800"/>
            <a:ext cx="819308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6" name="Chart 5">
            <a:extLst>
              <a:ext uri="{FF2B5EF4-FFF2-40B4-BE49-F238E27FC236}">
                <a16:creationId xmlns:a16="http://schemas.microsoft.com/office/drawing/2014/main" id="{9B8E7597-B89F-C34D-FEB4-30229CB7F78B}"/>
              </a:ext>
            </a:extLst>
          </p:cNvPr>
          <p:cNvGraphicFramePr/>
          <p:nvPr>
            <p:custDataLst>
              <p:tags r:id="rId4"/>
            </p:custDataLst>
          </p:nvPr>
        </p:nvGraphicFramePr>
        <p:xfrm>
          <a:off x="528638" y="2154238"/>
          <a:ext cx="8128000" cy="4303712"/>
        </p:xfrm>
        <a:graphic>
          <a:graphicData uri="http://schemas.openxmlformats.org/drawingml/2006/chart">
            <c:chart xmlns:c="http://schemas.openxmlformats.org/drawingml/2006/chart" xmlns:r="http://schemas.openxmlformats.org/officeDocument/2006/relationships" r:id="rId41"/>
          </a:graphicData>
        </a:graphic>
      </p:graphicFrame>
      <p:sp>
        <p:nvSpPr>
          <p:cNvPr id="277"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642938" y="5924551"/>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061A20B-98A9-4DC0-B0EE-CDE49BC9AA2E}" type="datetime'''''''''''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78"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642938" y="5453064"/>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CEE502-17B5-4555-8C1C-98FA03E97209}" type="datetime'''''''''''''''''5'''">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79"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558800" y="4979989"/>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53FCD14-A979-4A5F-A1D9-F6BDDCA59232}" type="datetime'''''''''''''''''''''''''''''1''''''''''''''''''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0"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558800" y="4508501"/>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064FA5-B57F-42B7-9EB7-84ACB7C9E8C9}" type="datetime'''''''''''1''''''''''5'''''''''''''''''''''''''''">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1"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558800" y="4035426"/>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D34C5B-8F3A-44A7-91A9-F78DF8E392A3}" type="datetime'''''''2''''''''''''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2"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558800" y="3563939"/>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EA060B-5909-49D9-93AE-BEC83D41A12A}" type="datetime'''''''''''''''''''''''''''''''''''2''5'''''''''''''''''">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3"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558800" y="3090864"/>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C452B2A-2A93-4018-803C-7BBB6B890995}" type="datetime'''''3''''''''''''''''''''''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4"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558800" y="2619376"/>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910E1DA-0867-468B-9B71-49600365C97F}" type="datetime'''''''''''''''3''''''''''''''''''5'''''''''''''''''''''''''''">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35</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85"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558800" y="2146301"/>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6D7F078-A5A2-43DC-94EA-24BA63987A93}" type="datetime'''''''''''''''''4''''''''''''''''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8102600" y="2154239"/>
            <a:ext cx="406400"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467B454-CB8B-4DB8-BEC6-97C853E73DF7}" type="datetime'''3''8%'''''''''''''''''''''''''''''''''">
              <a:rPr kumimoji="0" lang="en-US" altLang="en-US" sz="14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38%</a:t>
            </a:fld>
            <a:endParaRPr kumimoji="0" lang="en-US" sz="1800" b="1" i="0" u="none" strike="noStrike" kern="1200" cap="none" spc="0" normalizeH="0" baseline="0" noProof="0">
              <a:ln>
                <a:noFill/>
              </a:ln>
              <a:solidFill>
                <a:srgbClr val="000000"/>
              </a:solidFill>
              <a:effectLst/>
              <a:uLnTx/>
              <a:uFillTx/>
              <a:latin typeface="Arial"/>
              <a:ea typeface="+mn-ea"/>
              <a:cs typeface="+mn-cs"/>
            </a:endParaRPr>
          </a:p>
        </p:txBody>
      </p:sp>
      <p:sp>
        <p:nvSpPr>
          <p:cNvPr id="122" name="TextBox 121">
            <a:extLst>
              <a:ext uri="{FF2B5EF4-FFF2-40B4-BE49-F238E27FC236}">
                <a16:creationId xmlns:a16="http://schemas.microsoft.com/office/drawing/2014/main" id="{640D3E19-C306-2B4D-F43E-D247F9C18F0C}"/>
              </a:ext>
            </a:extLst>
          </p:cNvPr>
          <p:cNvSpPr txBox="1"/>
          <p:nvPr>
            <p:custDataLst>
              <p:tags r:id="rId15"/>
            </p:custDataLst>
          </p:nvPr>
        </p:nvSpPr>
        <p:spPr bwMode="gray">
          <a:xfrm>
            <a:off x="1026190" y="4751388"/>
            <a:ext cx="893746" cy="626701"/>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2009-2010: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EV financial subsidies are piloted in cities</a:t>
            </a:r>
          </a:p>
        </p:txBody>
      </p:sp>
      <p:cxnSp>
        <p:nvCxnSpPr>
          <p:cNvPr id="123" name="Straight Connector 122">
            <a:extLst>
              <a:ext uri="{FF2B5EF4-FFF2-40B4-BE49-F238E27FC236}">
                <a16:creationId xmlns:a16="http://schemas.microsoft.com/office/drawing/2014/main" id="{C4140C9C-2E7F-024B-AA01-C197A8226752}"/>
              </a:ext>
            </a:extLst>
          </p:cNvPr>
          <p:cNvCxnSpPr/>
          <p:nvPr>
            <p:custDataLst>
              <p:tags r:id="rId16"/>
            </p:custDataLst>
          </p:nvPr>
        </p:nvCxnSpPr>
        <p:spPr bwMode="gray">
          <a:xfrm>
            <a:off x="1026190" y="5546725"/>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588D7724-02EF-CE59-C12B-602D7A880C78}"/>
              </a:ext>
            </a:extLst>
          </p:cNvPr>
          <p:cNvCxnSpPr>
            <a:cxnSpLocks/>
          </p:cNvCxnSpPr>
          <p:nvPr>
            <p:custDataLst>
              <p:tags r:id="rId17"/>
            </p:custDataLst>
          </p:nvPr>
        </p:nvCxnSpPr>
        <p:spPr bwMode="gray">
          <a:xfrm flipV="1">
            <a:off x="1224794" y="5546725"/>
            <a:ext cx="0" cy="473075"/>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15BC9C0A-EA64-9D2A-2239-876F3612C06B}"/>
              </a:ext>
            </a:extLst>
          </p:cNvPr>
          <p:cNvSpPr txBox="1"/>
          <p:nvPr>
            <p:custDataLst>
              <p:tags r:id="rId18"/>
            </p:custDataLst>
          </p:nvPr>
        </p:nvSpPr>
        <p:spPr bwMode="gray">
          <a:xfrm>
            <a:off x="4173038" y="4708525"/>
            <a:ext cx="893746" cy="76517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2016: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Major expansion of fast chargers for EVs begins</a:t>
            </a:r>
            <a:endParaRPr kumimoji="0" lang="en-US" sz="900" b="0" i="0" u="none" strike="noStrike" kern="1200" cap="none" spc="0" normalizeH="0" baseline="0" noProof="0">
              <a:ln>
                <a:noFill/>
              </a:ln>
              <a:solidFill>
                <a:srgbClr val="000000"/>
              </a:solidFill>
              <a:effectLst/>
              <a:uLnTx/>
              <a:uFillTx/>
              <a:latin typeface="Arial"/>
              <a:ea typeface="+mn-ea"/>
              <a:cs typeface="Arial"/>
            </a:endParaRPr>
          </a:p>
        </p:txBody>
      </p:sp>
      <p:cxnSp>
        <p:nvCxnSpPr>
          <p:cNvPr id="126" name="Straight Connector 125">
            <a:extLst>
              <a:ext uri="{FF2B5EF4-FFF2-40B4-BE49-F238E27FC236}">
                <a16:creationId xmlns:a16="http://schemas.microsoft.com/office/drawing/2014/main" id="{215880C6-DBCD-A645-00A2-5962F0786CE6}"/>
              </a:ext>
            </a:extLst>
          </p:cNvPr>
          <p:cNvCxnSpPr>
            <a:cxnSpLocks/>
          </p:cNvCxnSpPr>
          <p:nvPr>
            <p:custDataLst>
              <p:tags r:id="rId19"/>
            </p:custDataLst>
          </p:nvPr>
        </p:nvCxnSpPr>
        <p:spPr bwMode="gray">
          <a:xfrm>
            <a:off x="4173038" y="5470525"/>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877E135-486E-1766-7C56-0ED115B53186}"/>
              </a:ext>
            </a:extLst>
          </p:cNvPr>
          <p:cNvCxnSpPr>
            <a:cxnSpLocks/>
          </p:cNvCxnSpPr>
          <p:nvPr>
            <p:custDataLst>
              <p:tags r:id="rId20"/>
            </p:custDataLst>
          </p:nvPr>
        </p:nvCxnSpPr>
        <p:spPr bwMode="gray">
          <a:xfrm flipV="1">
            <a:off x="4371642" y="5470525"/>
            <a:ext cx="0" cy="38735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96649A45-3BE9-0C5B-4344-D13745B939CB}"/>
              </a:ext>
            </a:extLst>
          </p:cNvPr>
          <p:cNvSpPr txBox="1"/>
          <p:nvPr>
            <p:custDataLst>
              <p:tags r:id="rId21"/>
            </p:custDataLst>
          </p:nvPr>
        </p:nvSpPr>
        <p:spPr bwMode="gray">
          <a:xfrm>
            <a:off x="4568823" y="3257830"/>
            <a:ext cx="1150871" cy="104219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Price equivalency with ICE reached and zero emission vehicle credit policy launched, which replaced subsidies</a:t>
            </a:r>
          </a:p>
        </p:txBody>
      </p:sp>
      <p:cxnSp>
        <p:nvCxnSpPr>
          <p:cNvPr id="129" name="Straight Connector 128">
            <a:extLst>
              <a:ext uri="{FF2B5EF4-FFF2-40B4-BE49-F238E27FC236}">
                <a16:creationId xmlns:a16="http://schemas.microsoft.com/office/drawing/2014/main" id="{E1C1DDF1-F93E-33F5-80DC-5CD2984175A2}"/>
              </a:ext>
            </a:extLst>
          </p:cNvPr>
          <p:cNvCxnSpPr>
            <a:cxnSpLocks/>
          </p:cNvCxnSpPr>
          <p:nvPr>
            <p:custDataLst>
              <p:tags r:id="rId22"/>
            </p:custDataLst>
          </p:nvPr>
        </p:nvCxnSpPr>
        <p:spPr bwMode="gray">
          <a:xfrm>
            <a:off x="4559574" y="4303713"/>
            <a:ext cx="1150871"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9B54644-56AC-44F7-D869-8FDCFB73BDBE}"/>
              </a:ext>
            </a:extLst>
          </p:cNvPr>
          <p:cNvCxnSpPr>
            <a:cxnSpLocks/>
          </p:cNvCxnSpPr>
          <p:nvPr>
            <p:custDataLst>
              <p:tags r:id="rId23"/>
            </p:custDataLst>
          </p:nvPr>
        </p:nvCxnSpPr>
        <p:spPr bwMode="gray">
          <a:xfrm flipV="1">
            <a:off x="5468808" y="4319588"/>
            <a:ext cx="0" cy="1254125"/>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AC2621DB-290C-DFA4-3352-B39ECD959861}"/>
              </a:ext>
            </a:extLst>
          </p:cNvPr>
          <p:cNvSpPr txBox="1"/>
          <p:nvPr>
            <p:custDataLst>
              <p:tags r:id="rId24"/>
            </p:custDataLst>
          </p:nvPr>
        </p:nvSpPr>
        <p:spPr bwMode="gray">
          <a:xfrm>
            <a:off x="6186789" y="3871913"/>
            <a:ext cx="893746" cy="90487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National EV subsidy phaseout postponed due to COVID-19 </a:t>
            </a:r>
            <a:endParaRPr kumimoji="0" lang="en-US" sz="900" b="0" i="0" u="none" strike="noStrike" kern="1200" cap="none" spc="0" normalizeH="0" baseline="0" noProof="0">
              <a:ln>
                <a:noFill/>
              </a:ln>
              <a:solidFill>
                <a:srgbClr val="000000"/>
              </a:solidFill>
              <a:effectLst/>
              <a:uLnTx/>
              <a:uFillTx/>
              <a:latin typeface="Arial"/>
              <a:ea typeface="+mn-ea"/>
              <a:cs typeface="Arial"/>
            </a:endParaRPr>
          </a:p>
        </p:txBody>
      </p:sp>
      <p:cxnSp>
        <p:nvCxnSpPr>
          <p:cNvPr id="132" name="Straight Connector 131">
            <a:extLst>
              <a:ext uri="{FF2B5EF4-FFF2-40B4-BE49-F238E27FC236}">
                <a16:creationId xmlns:a16="http://schemas.microsoft.com/office/drawing/2014/main" id="{71892E1B-6E98-7E89-3EF0-E35A85C915F8}"/>
              </a:ext>
            </a:extLst>
          </p:cNvPr>
          <p:cNvCxnSpPr>
            <a:cxnSpLocks/>
          </p:cNvCxnSpPr>
          <p:nvPr>
            <p:custDataLst>
              <p:tags r:id="rId25"/>
            </p:custDataLst>
          </p:nvPr>
        </p:nvCxnSpPr>
        <p:spPr bwMode="gray">
          <a:xfrm>
            <a:off x="6170938" y="4746625"/>
            <a:ext cx="867493"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D360781-CDE8-62A6-7ACA-D497052B2689}"/>
              </a:ext>
            </a:extLst>
          </p:cNvPr>
          <p:cNvCxnSpPr>
            <a:cxnSpLocks/>
          </p:cNvCxnSpPr>
          <p:nvPr>
            <p:custDataLst>
              <p:tags r:id="rId26"/>
            </p:custDataLst>
          </p:nvPr>
        </p:nvCxnSpPr>
        <p:spPr bwMode="gray">
          <a:xfrm flipV="1">
            <a:off x="6573524" y="4748213"/>
            <a:ext cx="0" cy="736600"/>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48F4A3E6-F7BB-285B-2268-18C1613E3D15}"/>
              </a:ext>
            </a:extLst>
          </p:cNvPr>
          <p:cNvSpPr txBox="1"/>
          <p:nvPr>
            <p:custDataLst>
              <p:tags r:id="rId27"/>
            </p:custDataLst>
          </p:nvPr>
        </p:nvSpPr>
        <p:spPr bwMode="gray">
          <a:xfrm>
            <a:off x="6485860" y="2147888"/>
            <a:ext cx="1127717" cy="104219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EV sales surge, reflecting the culmination of over a decade of supportive EV policies</a:t>
            </a:r>
          </a:p>
        </p:txBody>
      </p:sp>
      <p:cxnSp>
        <p:nvCxnSpPr>
          <p:cNvPr id="135" name="Straight Connector 134">
            <a:extLst>
              <a:ext uri="{FF2B5EF4-FFF2-40B4-BE49-F238E27FC236}">
                <a16:creationId xmlns:a16="http://schemas.microsoft.com/office/drawing/2014/main" id="{6E1B27FA-355E-9F96-F9ED-F7CBB00C7681}"/>
              </a:ext>
            </a:extLst>
          </p:cNvPr>
          <p:cNvCxnSpPr/>
          <p:nvPr>
            <p:custDataLst>
              <p:tags r:id="rId28"/>
            </p:custDataLst>
          </p:nvPr>
        </p:nvCxnSpPr>
        <p:spPr bwMode="gray">
          <a:xfrm>
            <a:off x="6517812" y="3189288"/>
            <a:ext cx="1005840"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E6C50354-EB37-4BD5-55A2-DACA5DA2512D}"/>
              </a:ext>
            </a:extLst>
          </p:cNvPr>
          <p:cNvCxnSpPr>
            <a:cxnSpLocks/>
          </p:cNvCxnSpPr>
          <p:nvPr>
            <p:custDataLst>
              <p:tags r:id="rId29"/>
            </p:custDataLst>
          </p:nvPr>
        </p:nvCxnSpPr>
        <p:spPr bwMode="gray">
          <a:xfrm flipV="1">
            <a:off x="7235721" y="3189288"/>
            <a:ext cx="0" cy="1110741"/>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0F8C1861-D59A-F006-9A93-D05A0FDA856A}"/>
              </a:ext>
            </a:extLst>
          </p:cNvPr>
          <p:cNvSpPr txBox="1"/>
          <p:nvPr>
            <p:custDataLst>
              <p:tags r:id="rId30"/>
            </p:custDataLst>
          </p:nvPr>
        </p:nvSpPr>
        <p:spPr bwMode="gray">
          <a:xfrm>
            <a:off x="7517030" y="4746625"/>
            <a:ext cx="1063085" cy="903700"/>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China’s BYD Co., the world’s second-largest EV manufacturer, sells 1.85 million EVs</a:t>
            </a:r>
            <a:endParaRPr kumimoji="0" lang="en-US" sz="900" b="0" i="0" u="none" strike="noStrike" kern="1200" cap="none" spc="0" normalizeH="0" baseline="0" noProof="0">
              <a:ln>
                <a:noFill/>
              </a:ln>
              <a:solidFill>
                <a:srgbClr val="000000"/>
              </a:solidFill>
              <a:effectLst/>
              <a:uLnTx/>
              <a:uFillTx/>
              <a:latin typeface="Arial"/>
              <a:ea typeface="+mn-ea"/>
              <a:cs typeface="Arial"/>
            </a:endParaRPr>
          </a:p>
        </p:txBody>
      </p:sp>
      <p:cxnSp>
        <p:nvCxnSpPr>
          <p:cNvPr id="140" name="Straight Connector 139">
            <a:extLst>
              <a:ext uri="{FF2B5EF4-FFF2-40B4-BE49-F238E27FC236}">
                <a16:creationId xmlns:a16="http://schemas.microsoft.com/office/drawing/2014/main" id="{DC4D3B58-A3F6-F13A-72A4-AA660E8A6E90}"/>
              </a:ext>
            </a:extLst>
          </p:cNvPr>
          <p:cNvCxnSpPr/>
          <p:nvPr>
            <p:custDataLst>
              <p:tags r:id="rId31"/>
            </p:custDataLst>
          </p:nvPr>
        </p:nvCxnSpPr>
        <p:spPr bwMode="gray">
          <a:xfrm>
            <a:off x="7492864" y="4724401"/>
            <a:ext cx="89374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D5AA80B0-68DD-F4D3-1BDE-35C0155B923B}"/>
              </a:ext>
            </a:extLst>
          </p:cNvPr>
          <p:cNvCxnSpPr>
            <a:cxnSpLocks/>
          </p:cNvCxnSpPr>
          <p:nvPr>
            <p:custDataLst>
              <p:tags r:id="rId32"/>
            </p:custDataLst>
          </p:nvPr>
        </p:nvCxnSpPr>
        <p:spPr bwMode="gray">
          <a:xfrm>
            <a:off x="7638166" y="3505200"/>
            <a:ext cx="0" cy="1223963"/>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147" name="btfpNotesBox962619">
            <a:extLst>
              <a:ext uri="{FF2B5EF4-FFF2-40B4-BE49-F238E27FC236}">
                <a16:creationId xmlns:a16="http://schemas.microsoft.com/office/drawing/2014/main" id="{E74B2600-61C2-A69C-6529-F0A3828B1C49}"/>
              </a:ext>
            </a:extLst>
          </p:cNvPr>
          <p:cNvSpPr txBox="1"/>
          <p:nvPr>
            <p:custDataLst>
              <p:tags r:id="rId33"/>
            </p:custDataLst>
          </p:nvPr>
        </p:nvSpPr>
        <p:spPr bwMode="gray">
          <a:xfrm>
            <a:off x="330199" y="6419088"/>
            <a:ext cx="9125285"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a:t>
            </a:r>
            <a:r>
              <a:rPr lang="en-US" sz="800" dirty="0">
                <a:solidFill>
                  <a:srgbClr val="000000"/>
                </a:solidFill>
                <a:latin typeface="Arial"/>
              </a:rPr>
              <a:t> </a:t>
            </a:r>
            <a:r>
              <a:rPr lang="en-US" sz="800" dirty="0">
                <a:solidFill>
                  <a:srgbClr val="000000"/>
                </a:solidFill>
                <a:latin typeface="Arial"/>
                <a:hlinkClick r:id="rId42"/>
              </a:rPr>
              <a:t>IEA, Global EV Outlook - Policy Explorer</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43"/>
              </a:rPr>
              <a:t>WRI, Countries Adopting EVs</a:t>
            </a:r>
            <a:r>
              <a:rPr lang="en-US" sz="800" dirty="0">
                <a:solidFill>
                  <a:srgbClr val="000000"/>
                </a:solidFill>
                <a:latin typeface="Arial"/>
              </a:rPr>
              <a:t>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4"/>
              </a:rPr>
              <a:t>MIT Technology Review</a:t>
            </a:r>
            <a:r>
              <a:rPr lang="en-US" sz="800" dirty="0">
                <a:solidFill>
                  <a:srgbClr val="000000"/>
                </a:solidFill>
                <a:latin typeface="Arial"/>
                <a:hlinkClick r:id="rId44"/>
              </a:rPr>
              <a:t>, How did China come to dominate the world of electric cars?</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45"/>
              </a:rPr>
              <a:t>Berkeley Law, </a:t>
            </a:r>
            <a:r>
              <a:rPr kumimoji="0" lang="en-US" sz="800" b="0" i="0" u="none" strike="noStrike" kern="1200" cap="none" spc="0" normalizeH="0" baseline="0" noProof="0" dirty="0">
                <a:ln>
                  <a:noFill/>
                </a:ln>
                <a:solidFill>
                  <a:srgbClr val="000000"/>
                </a:solidFill>
                <a:effectLst/>
                <a:uLnTx/>
                <a:uFillTx/>
                <a:latin typeface="Arial"/>
                <a:hlinkClick r:id="rId45">
                  <a:extLst>
                    <a:ext uri="{A12FA001-AC4F-418D-AE19-62706E023703}">
                      <ahyp:hlinkClr xmlns:ahyp="http://schemas.microsoft.com/office/drawing/2018/hyperlinkcolor" val="tx"/>
                    </a:ext>
                  </a:extLst>
                </a:hlinkClick>
              </a:rPr>
              <a:t>China </a:t>
            </a:r>
            <a:r>
              <a:rPr lang="en-US" sz="800" dirty="0">
                <a:solidFill>
                  <a:srgbClr val="000000"/>
                </a:solidFill>
                <a:latin typeface="Arial"/>
                <a:hlinkClick r:id="rId45"/>
              </a:rPr>
              <a:t>Dual Credit Policy </a:t>
            </a:r>
            <a:r>
              <a:rPr lang="en-US" sz="800" dirty="0">
                <a:solidFill>
                  <a:srgbClr val="000000"/>
                </a:solidFill>
                <a:latin typeface="Arial"/>
                <a:hlinkClick r:id="rId45">
                  <a:extLst>
                    <a:ext uri="{A12FA001-AC4F-418D-AE19-62706E023703}">
                      <ahyp:hlinkClr xmlns:ahyp="http://schemas.microsoft.com/office/drawing/2018/hyperlinkcolor" val="tx"/>
                    </a:ext>
                  </a:extLst>
                </a:hlinkClick>
              </a:rPr>
              <a:t>Brief</a:t>
            </a:r>
            <a:r>
              <a:rPr lang="en-US" sz="800" dirty="0">
                <a:solidFill>
                  <a:srgbClr val="000000"/>
                </a:solidFill>
                <a:latin typeface="Arial"/>
              </a:rPr>
              <a:t> (2022); </a:t>
            </a:r>
            <a:r>
              <a:rPr lang="en-US" sz="800" dirty="0">
                <a:solidFill>
                  <a:srgbClr val="000000"/>
                </a:solidFill>
                <a:latin typeface="Arial"/>
                <a:hlinkClick r:id="rId46"/>
              </a:rPr>
              <a:t>IFC,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6"/>
              </a:rPr>
              <a:t>Assessment of PLI scheme on EV manufacturing in India</a:t>
            </a:r>
            <a:r>
              <a:rPr lang="en-US" sz="800" dirty="0">
                <a:solidFill>
                  <a:srgbClr val="000000"/>
                </a:solidFill>
                <a:latin typeface="Arial"/>
                <a:hlinkClick r:id="rId46"/>
              </a:rPr>
              <a:t> </a:t>
            </a:r>
            <a:r>
              <a:rPr lang="en-US" sz="800" dirty="0">
                <a:solidFill>
                  <a:srgbClr val="000000"/>
                </a:solidFill>
                <a:latin typeface="Arial"/>
              </a:rPr>
              <a:t>(2024).</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rPr>
              <a:t>Gernot Wagner. </a:t>
            </a:r>
            <a:r>
              <a:rPr lang="en-US" sz="800" dirty="0">
                <a:solidFill>
                  <a:srgbClr val="000000"/>
                </a:solidFill>
                <a:hlinkClick r:id="rId4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8"/>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152" name="TextBox 151">
            <a:extLst>
              <a:ext uri="{FF2B5EF4-FFF2-40B4-BE49-F238E27FC236}">
                <a16:creationId xmlns:a16="http://schemas.microsoft.com/office/drawing/2014/main" id="{5D03006F-7BB9-B64F-8E7A-E53965B9DFDF}"/>
              </a:ext>
            </a:extLst>
          </p:cNvPr>
          <p:cNvSpPr txBox="1"/>
          <p:nvPr>
            <p:custDataLst>
              <p:tags r:id="rId34"/>
            </p:custDataLst>
          </p:nvPr>
        </p:nvSpPr>
        <p:spPr bwMode="gray">
          <a:xfrm>
            <a:off x="7847379" y="3586892"/>
            <a:ext cx="1197247" cy="104219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a:ea typeface="+mn-ea"/>
                <a:cs typeface="+mn-cs"/>
              </a:rPr>
              <a:t>After slow EV sales growth, a tax break package set to be in place from 2024 to 2027 aims to boost EV purchases </a:t>
            </a:r>
            <a:endParaRPr kumimoji="0" lang="en-US" sz="900" b="0" i="0" u="none" strike="noStrike" kern="1200" cap="none" spc="0" normalizeH="0" baseline="0" noProof="0">
              <a:ln>
                <a:noFill/>
              </a:ln>
              <a:solidFill>
                <a:srgbClr val="000000"/>
              </a:solidFill>
              <a:effectLst/>
              <a:uLnTx/>
              <a:uFillTx/>
              <a:latin typeface="Arial"/>
              <a:ea typeface="+mn-ea"/>
              <a:cs typeface="Arial"/>
            </a:endParaRPr>
          </a:p>
        </p:txBody>
      </p:sp>
      <p:cxnSp>
        <p:nvCxnSpPr>
          <p:cNvPr id="153" name="Straight Connector 152">
            <a:extLst>
              <a:ext uri="{FF2B5EF4-FFF2-40B4-BE49-F238E27FC236}">
                <a16:creationId xmlns:a16="http://schemas.microsoft.com/office/drawing/2014/main" id="{668A24B4-F71F-8ACA-DC74-C95708FCBD1A}"/>
              </a:ext>
            </a:extLst>
          </p:cNvPr>
          <p:cNvCxnSpPr>
            <a:cxnSpLocks/>
          </p:cNvCxnSpPr>
          <p:nvPr>
            <p:custDataLst>
              <p:tags r:id="rId35"/>
            </p:custDataLst>
          </p:nvPr>
        </p:nvCxnSpPr>
        <p:spPr bwMode="gray">
          <a:xfrm>
            <a:off x="7847379" y="3586892"/>
            <a:ext cx="1044786" cy="0"/>
          </a:xfrm>
          <a:prstGeom prst="line">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70086B88-2937-64E3-4BF5-B1A18AF70A08}"/>
              </a:ext>
            </a:extLst>
          </p:cNvPr>
          <p:cNvCxnSpPr>
            <a:cxnSpLocks/>
          </p:cNvCxnSpPr>
          <p:nvPr>
            <p:custDataLst>
              <p:tags r:id="rId36"/>
            </p:custDataLst>
          </p:nvPr>
        </p:nvCxnSpPr>
        <p:spPr bwMode="gray">
          <a:xfrm flipH="1">
            <a:off x="8192142" y="2594834"/>
            <a:ext cx="3656" cy="992058"/>
          </a:xfrm>
          <a:prstGeom prst="line">
            <a:avLst/>
          </a:prstGeom>
          <a:ln w="9525" cap="rnd">
            <a:solidFill>
              <a:schemeClr val="bg1">
                <a:lumMod val="50000"/>
              </a:schemeClr>
            </a:solidFill>
            <a:round/>
            <a:headEnd type="oval"/>
            <a:tailEnd type="none" w="med" len="lg"/>
          </a:ln>
        </p:spPr>
        <p:style>
          <a:lnRef idx="1">
            <a:schemeClr val="accent1"/>
          </a:lnRef>
          <a:fillRef idx="0">
            <a:schemeClr val="accent1"/>
          </a:fillRef>
          <a:effectRef idx="0">
            <a:schemeClr val="accent1"/>
          </a:effectRef>
          <a:fontRef idx="minor">
            <a:schemeClr val="tx1"/>
          </a:fontRef>
        </p:style>
      </p:cxnSp>
      <p:sp>
        <p:nvSpPr>
          <p:cNvPr id="24" name="TextBox 8">
            <a:extLst>
              <a:ext uri="{FF2B5EF4-FFF2-40B4-BE49-F238E27FC236}">
                <a16:creationId xmlns:a16="http://schemas.microsoft.com/office/drawing/2014/main" id="{68B7A2EC-1429-4CCC-552B-4934025B12FB}"/>
              </a:ext>
            </a:extLst>
          </p:cNvPr>
          <p:cNvSpPr txBox="1"/>
          <p:nvPr/>
        </p:nvSpPr>
        <p:spPr bwMode="gray">
          <a:xfrm>
            <a:off x="8976516" y="1554480"/>
            <a:ext cx="2825638" cy="4633880"/>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  </a:t>
            </a:r>
            <a:r>
              <a:rPr kumimoji="0" lang="en-US" sz="1200" b="1" i="0" u="none" strike="noStrike" kern="1200" cap="none" spc="0" normalizeH="0" baseline="0" noProof="0" dirty="0">
                <a:ln>
                  <a:noFill/>
                </a:ln>
                <a:solidFill>
                  <a:srgbClr val="000000"/>
                </a:solidFill>
                <a:effectLst/>
                <a:uLnTx/>
                <a:uFillTx/>
                <a:latin typeface="Arial"/>
                <a:ea typeface="+mn-ea"/>
                <a:cs typeface="+mn-cs"/>
              </a:rPr>
              <a:t> </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Through a 15-year concerted policy effort, China has been able to rapidly dominate the EV market.</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China's supply-side policies include:</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404813" marR="0" lvl="1" indent="-2032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CA" sz="950" b="1" i="0" u="none" strike="noStrike" kern="1200" cap="none" spc="0" normalizeH="0" baseline="0" noProof="0" dirty="0">
                <a:ln>
                  <a:noFill/>
                </a:ln>
                <a:solidFill>
                  <a:srgbClr val="000000"/>
                </a:solidFill>
                <a:effectLst/>
                <a:uLnTx/>
                <a:uFillTx/>
                <a:latin typeface="Arial"/>
                <a:ea typeface="+mn-lt"/>
                <a:cs typeface="Arial"/>
              </a:rPr>
              <a:t>$29 billion in subsidies for EV and battery manufacturing</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China's demand-side policies include:</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404495" marR="0" lvl="1" indent="-2159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Financial and tax breaks </a:t>
            </a:r>
            <a:r>
              <a:rPr kumimoji="0" lang="en-US" sz="1050" b="0" i="0" u="none" strike="noStrike" kern="1200" cap="none" spc="0" normalizeH="0" baseline="0" noProof="0" dirty="0">
                <a:ln>
                  <a:noFill/>
                </a:ln>
                <a:solidFill>
                  <a:srgbClr val="000000"/>
                </a:solidFill>
                <a:effectLst/>
                <a:uLnTx/>
                <a:uFillTx/>
                <a:latin typeface="Arial"/>
                <a:ea typeface="+mn-lt"/>
                <a:cs typeface="Arial"/>
              </a:rPr>
              <a:t>for EV consumers since 2009</a:t>
            </a:r>
          </a:p>
          <a:p>
            <a:pPr marL="404495" marR="0" lvl="1" indent="-2159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The </a:t>
            </a:r>
            <a:r>
              <a:rPr kumimoji="0" lang="en-US" sz="1050" b="1" i="0" u="none" strike="noStrike" kern="1200" cap="none" spc="0" normalizeH="0" baseline="0" noProof="0" dirty="0">
                <a:ln>
                  <a:noFill/>
                </a:ln>
                <a:solidFill>
                  <a:srgbClr val="000000"/>
                </a:solidFill>
                <a:effectLst/>
                <a:uLnTx/>
                <a:uFillTx/>
                <a:latin typeface="Arial"/>
                <a:ea typeface="+mn-lt"/>
                <a:cs typeface="Arial"/>
              </a:rPr>
              <a:t>zero-emission vehicle credit system</a:t>
            </a:r>
            <a:r>
              <a:rPr kumimoji="0" lang="en-US" sz="1050" b="0" i="0" u="none" strike="noStrike" kern="1200" cap="none" spc="0" normalizeH="0" baseline="0" noProof="0" dirty="0">
                <a:ln>
                  <a:noFill/>
                </a:ln>
                <a:solidFill>
                  <a:srgbClr val="000000"/>
                </a:solidFill>
                <a:effectLst/>
                <a:uLnTx/>
                <a:uFillTx/>
                <a:latin typeface="Arial"/>
                <a:ea typeface="+mn-lt"/>
                <a:cs typeface="Arial"/>
              </a:rPr>
              <a:t>, which has provided credits for manufacturers since 2018</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Other factors:</a:t>
            </a:r>
          </a:p>
          <a:p>
            <a:pPr marL="404495" marR="0" lvl="1" indent="-2159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760,000+ fast public chargers </a:t>
            </a:r>
            <a:r>
              <a:rPr kumimoji="0" lang="en-US" sz="1050" b="0" i="0" u="none" strike="noStrike" kern="1200" cap="none" spc="0" normalizeH="0" baseline="0" noProof="0" dirty="0">
                <a:ln>
                  <a:noFill/>
                </a:ln>
                <a:solidFill>
                  <a:srgbClr val="000000"/>
                </a:solidFill>
                <a:effectLst/>
                <a:uLnTx/>
                <a:uFillTx/>
                <a:latin typeface="Arial"/>
                <a:ea typeface="+mn-lt"/>
                <a:cs typeface="Arial"/>
              </a:rPr>
              <a:t>and </a:t>
            </a:r>
            <a:r>
              <a:rPr kumimoji="0" lang="en-US" sz="1050" b="1" i="0" u="none" strike="noStrike" kern="1200" cap="none" spc="0" normalizeH="0" baseline="0" noProof="0" dirty="0">
                <a:ln>
                  <a:noFill/>
                </a:ln>
                <a:solidFill>
                  <a:srgbClr val="000000"/>
                </a:solidFill>
                <a:effectLst/>
                <a:uLnTx/>
                <a:uFillTx/>
                <a:latin typeface="Arial"/>
                <a:ea typeface="+mn-lt"/>
                <a:cs typeface="Arial"/>
              </a:rPr>
              <a:t>1 million slow public chargers </a:t>
            </a:r>
            <a:r>
              <a:rPr kumimoji="0" lang="en-US" sz="1050" b="0" i="0" u="none" strike="noStrike" kern="1200" cap="none" spc="0" normalizeH="0" baseline="0" noProof="0" dirty="0">
                <a:ln>
                  <a:noFill/>
                </a:ln>
                <a:solidFill>
                  <a:srgbClr val="000000"/>
                </a:solidFill>
                <a:effectLst/>
                <a:uLnTx/>
                <a:uFillTx/>
                <a:latin typeface="Arial"/>
                <a:ea typeface="+mn-lt"/>
                <a:cs typeface="Arial"/>
              </a:rPr>
              <a:t>installed</a:t>
            </a:r>
          </a:p>
          <a:p>
            <a:pPr marL="404495" marR="0" lvl="1" indent="-2159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2,000+ battery-swapping stations installed</a:t>
            </a:r>
          </a:p>
          <a:p>
            <a:pPr marL="404813" marR="0" lvl="1" indent="-215900"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Control of over </a:t>
            </a:r>
            <a:r>
              <a:rPr kumimoji="0" lang="en-US" sz="1050" b="1" i="0" u="none" strike="noStrike" kern="1200" cap="none" spc="0" normalizeH="0" baseline="0" noProof="0" dirty="0">
                <a:ln>
                  <a:noFill/>
                </a:ln>
                <a:solidFill>
                  <a:srgbClr val="000000"/>
                </a:solidFill>
                <a:effectLst/>
                <a:uLnTx/>
                <a:uFillTx/>
                <a:latin typeface="Arial"/>
                <a:ea typeface="+mn-lt"/>
                <a:cs typeface="Arial"/>
              </a:rPr>
              <a:t>80% of global raw material refining capacity</a:t>
            </a:r>
          </a:p>
          <a:p>
            <a:pPr marL="188913" marR="0" lvl="1" indent="0" algn="l" defTabSz="914400" rtl="0" eaLnBrk="1" fontAlgn="auto" latinLnBrk="0" hangingPunct="1">
              <a:lnSpc>
                <a:spcPct val="100000"/>
              </a:lnSpc>
              <a:spcBef>
                <a:spcPts val="60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Arial"/>
              <a:ea typeface="+mn-lt"/>
              <a:cs typeface="Arial"/>
            </a:endParaRPr>
          </a:p>
        </p:txBody>
      </p:sp>
      <p:sp>
        <p:nvSpPr>
          <p:cNvPr id="4" name="Rectangle 3">
            <a:extLst>
              <a:ext uri="{FF2B5EF4-FFF2-40B4-BE49-F238E27FC236}">
                <a16:creationId xmlns:a16="http://schemas.microsoft.com/office/drawing/2014/main" id="{6119E8C4-75F0-4FC6-737E-FA1115AA1EBA}"/>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27765897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hink-cell data - do not delete" hidden="1">
            <a:extLst>
              <a:ext uri="{FF2B5EF4-FFF2-40B4-BE49-F238E27FC236}">
                <a16:creationId xmlns:a16="http://schemas.microsoft.com/office/drawing/2014/main" id="{C97661D1-2C88-548E-C7F2-0AF9C088EF2B}"/>
              </a:ext>
            </a:extLst>
          </p:cNvPr>
          <p:cNvGraphicFramePr>
            <a:graphicFrameLocks noChangeAspect="1"/>
          </p:cNvGraphicFramePr>
          <p:nvPr>
            <p:custDataLst>
              <p:tags r:id="rId1"/>
            </p:custDataLst>
            <p:extLst>
              <p:ext uri="{D42A27DB-BD31-4B8C-83A1-F6EECF244321}">
                <p14:modId xmlns:p14="http://schemas.microsoft.com/office/powerpoint/2010/main" val="26623224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6" imgW="395" imgH="394" progId="TCLayout.ActiveDocument.1">
                  <p:embed/>
                </p:oleObj>
              </mc:Choice>
              <mc:Fallback>
                <p:oleObj name="think-cell Slide" r:id="rId106" imgW="395" imgH="394" progId="TCLayout.ActiveDocument.1">
                  <p:embed/>
                  <p:pic>
                    <p:nvPicPr>
                      <p:cNvPr id="20" name="think-cell data - do not delete" hidden="1">
                        <a:extLst>
                          <a:ext uri="{FF2B5EF4-FFF2-40B4-BE49-F238E27FC236}">
                            <a16:creationId xmlns:a16="http://schemas.microsoft.com/office/drawing/2014/main" id="{C97661D1-2C88-548E-C7F2-0AF9C088EF2B}"/>
                          </a:ext>
                        </a:extLst>
                      </p:cNvPr>
                      <p:cNvPicPr/>
                      <p:nvPr/>
                    </p:nvPicPr>
                    <p:blipFill>
                      <a:blip r:embed="rId107"/>
                      <a:stretch>
                        <a:fillRect/>
                      </a:stretch>
                    </p:blipFill>
                    <p:spPr>
                      <a:xfrm>
                        <a:off x="1588" y="1588"/>
                        <a:ext cx="1588" cy="1588"/>
                      </a:xfrm>
                      <a:prstGeom prst="rect">
                        <a:avLst/>
                      </a:prstGeom>
                    </p:spPr>
                  </p:pic>
                </p:oleObj>
              </mc:Fallback>
            </mc:AlternateContent>
          </a:graphicData>
        </a:graphic>
      </p:graphicFrame>
      <p:cxnSp>
        <p:nvCxnSpPr>
          <p:cNvPr id="532" name="Straight Arrow Connector 531">
            <a:extLst>
              <a:ext uri="{FF2B5EF4-FFF2-40B4-BE49-F238E27FC236}">
                <a16:creationId xmlns:a16="http://schemas.microsoft.com/office/drawing/2014/main" id="{8521B499-EA7E-36AC-F6CE-8B6CC366F234}"/>
              </a:ext>
            </a:extLst>
          </p:cNvPr>
          <p:cNvCxnSpPr>
            <a:cxnSpLocks/>
          </p:cNvCxnSpPr>
          <p:nvPr/>
        </p:nvCxnSpPr>
        <p:spPr bwMode="gray">
          <a:xfrm>
            <a:off x="5070209" y="3758115"/>
            <a:ext cx="3311796" cy="1588"/>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BF0B35EA-6C66-A83E-8716-983AD9BACB0B}"/>
              </a:ext>
            </a:extLst>
          </p:cNvPr>
          <p:cNvSpPr/>
          <p:nvPr/>
        </p:nvSpPr>
        <p:spPr bwMode="gray">
          <a:xfrm>
            <a:off x="6446745" y="3661278"/>
            <a:ext cx="558724" cy="1889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77%</a:t>
            </a:r>
          </a:p>
        </p:txBody>
      </p:sp>
      <p:cxnSp>
        <p:nvCxnSpPr>
          <p:cNvPr id="531" name="Straight Arrow Connector 530">
            <a:extLst>
              <a:ext uri="{FF2B5EF4-FFF2-40B4-BE49-F238E27FC236}">
                <a16:creationId xmlns:a16="http://schemas.microsoft.com/office/drawing/2014/main" id="{E851844E-538C-ECF6-D379-C566F25DE9B7}"/>
              </a:ext>
            </a:extLst>
          </p:cNvPr>
          <p:cNvCxnSpPr>
            <a:cxnSpLocks/>
          </p:cNvCxnSpPr>
          <p:nvPr/>
        </p:nvCxnSpPr>
        <p:spPr bwMode="gray">
          <a:xfrm>
            <a:off x="1519198" y="3760495"/>
            <a:ext cx="3502916" cy="2383"/>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FCD4CBF2-F687-B75D-DB91-261BCBC3E4E0}"/>
              </a:ext>
            </a:extLst>
          </p:cNvPr>
          <p:cNvCxnSpPr>
            <a:cxnSpLocks/>
          </p:cNvCxnSpPr>
          <p:nvPr/>
        </p:nvCxnSpPr>
        <p:spPr bwMode="gray">
          <a:xfrm>
            <a:off x="1495425" y="5074947"/>
            <a:ext cx="3503613" cy="1588"/>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D708CAAE-22CF-52B5-F6A2-17E97CAD1335}"/>
              </a:ext>
            </a:extLst>
          </p:cNvPr>
          <p:cNvCxnSpPr>
            <a:cxnSpLocks/>
          </p:cNvCxnSpPr>
          <p:nvPr/>
        </p:nvCxnSpPr>
        <p:spPr bwMode="gray">
          <a:xfrm>
            <a:off x="5046664" y="5073359"/>
            <a:ext cx="3311525" cy="0"/>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8BB31C89-9FB6-15B3-8150-0E006E2443CA}"/>
              </a:ext>
            </a:extLst>
          </p:cNvPr>
          <p:cNvSpPr/>
          <p:nvPr/>
        </p:nvSpPr>
        <p:spPr bwMode="gray">
          <a:xfrm>
            <a:off x="2967038" y="4987634"/>
            <a:ext cx="558800" cy="1889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47%</a:t>
            </a:r>
          </a:p>
        </p:txBody>
      </p:sp>
      <p:sp>
        <p:nvSpPr>
          <p:cNvPr id="43" name="Oval 42">
            <a:extLst>
              <a:ext uri="{FF2B5EF4-FFF2-40B4-BE49-F238E27FC236}">
                <a16:creationId xmlns:a16="http://schemas.microsoft.com/office/drawing/2014/main" id="{018277E9-B14C-CBE0-94AF-416B1A6E8E0B}"/>
              </a:ext>
            </a:extLst>
          </p:cNvPr>
          <p:cNvSpPr/>
          <p:nvPr/>
        </p:nvSpPr>
        <p:spPr bwMode="gray">
          <a:xfrm>
            <a:off x="6423025" y="4976522"/>
            <a:ext cx="558800" cy="1889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77%</a:t>
            </a:r>
          </a:p>
        </p:txBody>
      </p:sp>
      <p:sp>
        <p:nvSpPr>
          <p:cNvPr id="2" name="Title 1">
            <a:extLst>
              <a:ext uri="{FF2B5EF4-FFF2-40B4-BE49-F238E27FC236}">
                <a16:creationId xmlns:a16="http://schemas.microsoft.com/office/drawing/2014/main" id="{452ADA43-28B6-1D64-91B0-99838FC0E8F6}"/>
              </a:ext>
            </a:extLst>
          </p:cNvPr>
          <p:cNvSpPr>
            <a:spLocks noGrp="1"/>
          </p:cNvSpPr>
          <p:nvPr>
            <p:ph type="title"/>
          </p:nvPr>
        </p:nvSpPr>
        <p:spPr>
          <a:xfrm>
            <a:off x="330200" y="523318"/>
            <a:ext cx="11531600" cy="659434"/>
          </a:xfrm>
        </p:spPr>
        <p:txBody>
          <a:bodyPr vert="horz">
            <a:noAutofit/>
          </a:bodyPr>
          <a:lstStyle/>
          <a:p>
            <a:r>
              <a:rPr lang="en-US"/>
              <a:t>Technology advancements continue to drive cost declines, with material costs remaining the most important factor</a:t>
            </a:r>
          </a:p>
        </p:txBody>
      </p:sp>
      <p:graphicFrame>
        <p:nvGraphicFramePr>
          <p:cNvPr id="12" name="Chart 11">
            <a:extLst>
              <a:ext uri="{FF2B5EF4-FFF2-40B4-BE49-F238E27FC236}">
                <a16:creationId xmlns:a16="http://schemas.microsoft.com/office/drawing/2014/main" id="{903EC0F1-E3DD-F5E7-60A6-755408B53153}"/>
              </a:ext>
            </a:extLst>
          </p:cNvPr>
          <p:cNvGraphicFramePr/>
          <p:nvPr>
            <p:custDataLst>
              <p:tags r:id="rId2"/>
            </p:custDataLst>
            <p:extLst>
              <p:ext uri="{D42A27DB-BD31-4B8C-83A1-F6EECF244321}">
                <p14:modId xmlns:p14="http://schemas.microsoft.com/office/powerpoint/2010/main" val="527311960"/>
              </p:ext>
            </p:extLst>
          </p:nvPr>
        </p:nvGraphicFramePr>
        <p:xfrm>
          <a:off x="1223963" y="3692525"/>
          <a:ext cx="7264400" cy="1139825"/>
        </p:xfrm>
        <a:graphic>
          <a:graphicData uri="http://schemas.openxmlformats.org/drawingml/2006/chart">
            <c:chart xmlns:c="http://schemas.openxmlformats.org/drawingml/2006/chart" xmlns:r="http://schemas.openxmlformats.org/officeDocument/2006/relationships" r:id="rId108"/>
          </a:graphicData>
        </a:graphic>
      </p:graphicFrame>
      <p:cxnSp>
        <p:nvCxnSpPr>
          <p:cNvPr id="45" name="Straight Connector 44">
            <a:extLst>
              <a:ext uri="{FF2B5EF4-FFF2-40B4-BE49-F238E27FC236}">
                <a16:creationId xmlns:a16="http://schemas.microsoft.com/office/drawing/2014/main" id="{74D28C59-0191-DBC7-4C8D-59FAD59FC3BD}"/>
              </a:ext>
            </a:extLst>
          </p:cNvPr>
          <p:cNvCxnSpPr/>
          <p:nvPr>
            <p:custDataLst>
              <p:tags r:id="rId3"/>
            </p:custDataLst>
          </p:nvPr>
        </p:nvCxnSpPr>
        <p:spPr bwMode="auto">
          <a:xfrm>
            <a:off x="1571626" y="4068763"/>
            <a:ext cx="1000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C4DAD010-2822-0042-A687-B6F48D0F79C4}"/>
              </a:ext>
            </a:extLst>
          </p:cNvPr>
          <p:cNvCxnSpPr/>
          <p:nvPr>
            <p:custDataLst>
              <p:tags r:id="rId4"/>
            </p:custDataLst>
          </p:nvPr>
        </p:nvCxnSpPr>
        <p:spPr bwMode="auto">
          <a:xfrm>
            <a:off x="1955800" y="4068763"/>
            <a:ext cx="539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8" name="Straight Connector 267">
            <a:extLst>
              <a:ext uri="{FF2B5EF4-FFF2-40B4-BE49-F238E27FC236}">
                <a16:creationId xmlns:a16="http://schemas.microsoft.com/office/drawing/2014/main" id="{4AA52686-2F09-3919-02FC-F0070BFA0DD4}"/>
              </a:ext>
            </a:extLst>
          </p:cNvPr>
          <p:cNvCxnSpPr/>
          <p:nvPr>
            <p:custDataLst>
              <p:tags r:id="rId5"/>
            </p:custDataLst>
          </p:nvPr>
        </p:nvCxnSpPr>
        <p:spPr bwMode="auto">
          <a:xfrm>
            <a:off x="2293938" y="4068763"/>
            <a:ext cx="59848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D645D411-83AD-B1C3-9C5E-15E6428AB26B}"/>
              </a:ext>
            </a:extLst>
          </p:cNvPr>
          <p:cNvCxnSpPr>
            <a:cxnSpLocks/>
          </p:cNvCxnSpPr>
          <p:nvPr>
            <p:custDataLst>
              <p:tags r:id="rId6"/>
            </p:custDataLst>
          </p:nvPr>
        </p:nvCxnSpPr>
        <p:spPr bwMode="auto">
          <a:xfrm>
            <a:off x="8235950" y="4065588"/>
            <a:ext cx="0" cy="40005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65" name="Text Placeholder 10">
            <a:extLst>
              <a:ext uri="{FF2B5EF4-FFF2-40B4-BE49-F238E27FC236}">
                <a16:creationId xmlns:a16="http://schemas.microsoft.com/office/drawing/2014/main" id="{0A60A384-FA3B-4FA2-D98A-DF6C3576F8A2}"/>
              </a:ext>
            </a:extLst>
          </p:cNvPr>
          <p:cNvSpPr>
            <a:spLocks noGrp="1"/>
          </p:cNvSpPr>
          <p:nvPr>
            <p:custDataLst>
              <p:tags r:id="rId7"/>
            </p:custDataLst>
          </p:nvPr>
        </p:nvSpPr>
        <p:spPr bwMode="gray">
          <a:xfrm>
            <a:off x="1338263" y="38750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A180C2E-E7D4-4652-8779-352AEF40AD38}" type="datetime'''''''''''''''''''''''''''''''4''1''''''''''''''8'''''''''''">
              <a:rPr lang="en-US" altLang="en-US" sz="1100" smtClean="0"/>
              <a:pPr marL="0" lvl="0" indent="0" algn="ctr">
                <a:spcBef>
                  <a:spcPct val="0"/>
                </a:spcBef>
                <a:spcAft>
                  <a:spcPct val="0"/>
                </a:spcAft>
                <a:buNone/>
              </a:pPr>
              <a:t>418</a:t>
            </a:fld>
            <a:endParaRPr lang="en-US" sz="1100"/>
          </a:p>
        </p:txBody>
      </p:sp>
      <p:sp>
        <p:nvSpPr>
          <p:cNvPr id="278" name="Text Placeholder 10">
            <a:extLst>
              <a:ext uri="{FF2B5EF4-FFF2-40B4-BE49-F238E27FC236}">
                <a16:creationId xmlns:a16="http://schemas.microsoft.com/office/drawing/2014/main" id="{EEC19C92-C765-DD0F-22D2-62BCC85DCBB6}"/>
              </a:ext>
            </a:extLst>
          </p:cNvPr>
          <p:cNvSpPr>
            <a:spLocks noGrp="1"/>
          </p:cNvSpPr>
          <p:nvPr>
            <p:custDataLst>
              <p:tags r:id="rId8"/>
            </p:custDataLst>
          </p:nvPr>
        </p:nvSpPr>
        <p:spPr bwMode="gray">
          <a:xfrm>
            <a:off x="1676400" y="39925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F057888-1C3E-4B0F-BAA1-C2C455F3D818}" type="datetime'''''3''''''''4''''''''''''''''''''''''6'''''''">
              <a:rPr lang="en-US" altLang="en-US" sz="1100" smtClean="0"/>
              <a:pPr marL="0" lvl="0" indent="0" algn="ctr">
                <a:spcBef>
                  <a:spcPct val="0"/>
                </a:spcBef>
                <a:spcAft>
                  <a:spcPct val="0"/>
                </a:spcAft>
                <a:buNone/>
              </a:pPr>
              <a:t>346</a:t>
            </a:fld>
            <a:endParaRPr lang="en-US" sz="1100"/>
          </a:p>
        </p:txBody>
      </p:sp>
      <p:sp>
        <p:nvSpPr>
          <p:cNvPr id="284" name="Text Placeholder 10">
            <a:extLst>
              <a:ext uri="{FF2B5EF4-FFF2-40B4-BE49-F238E27FC236}">
                <a16:creationId xmlns:a16="http://schemas.microsoft.com/office/drawing/2014/main" id="{6603FEEC-F3E0-62B7-C558-D6C74763F5F7}"/>
              </a:ext>
            </a:extLst>
          </p:cNvPr>
          <p:cNvSpPr>
            <a:spLocks noGrp="1"/>
          </p:cNvSpPr>
          <p:nvPr>
            <p:custDataLst>
              <p:tags r:id="rId9"/>
            </p:custDataLst>
          </p:nvPr>
        </p:nvSpPr>
        <p:spPr bwMode="gray">
          <a:xfrm>
            <a:off x="2014538" y="405923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A2045D2-371F-4C5D-9F94-D91FB6A88EE1}" type="datetime'''''''''''''''''''''3''''''''''''0''''6'''''">
              <a:rPr lang="en-US" altLang="en-US" sz="1100" smtClean="0"/>
              <a:pPr marL="0" lvl="0" indent="0" algn="ctr">
                <a:spcBef>
                  <a:spcPct val="0"/>
                </a:spcBef>
                <a:spcAft>
                  <a:spcPct val="0"/>
                </a:spcAft>
                <a:buNone/>
              </a:pPr>
              <a:t>306</a:t>
            </a:fld>
            <a:endParaRPr lang="en-US" sz="1100"/>
          </a:p>
        </p:txBody>
      </p:sp>
      <p:sp>
        <p:nvSpPr>
          <p:cNvPr id="289" name="Text Placeholder 10">
            <a:extLst>
              <a:ext uri="{FF2B5EF4-FFF2-40B4-BE49-F238E27FC236}">
                <a16:creationId xmlns:a16="http://schemas.microsoft.com/office/drawing/2014/main" id="{D38FE241-7D46-D09C-C129-899C84459371}"/>
              </a:ext>
            </a:extLst>
          </p:cNvPr>
          <p:cNvSpPr>
            <a:spLocks noGrp="1"/>
          </p:cNvSpPr>
          <p:nvPr>
            <p:custDataLst>
              <p:tags r:id="rId10"/>
            </p:custDataLst>
          </p:nvPr>
        </p:nvSpPr>
        <p:spPr bwMode="gray">
          <a:xfrm>
            <a:off x="2352675" y="408622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2E12C12-67ED-463B-AC68-C66350ED739E}" type="datetime'''''''''''''''''''''''2''''''8''''''9'''''''''''''''''''''''''">
              <a:rPr lang="en-US" altLang="en-US" sz="1100" smtClean="0"/>
              <a:pPr marL="0" lvl="0" indent="0" algn="ctr">
                <a:spcBef>
                  <a:spcPct val="0"/>
                </a:spcBef>
                <a:spcAft>
                  <a:spcPct val="0"/>
                </a:spcAft>
                <a:buNone/>
              </a:pPr>
              <a:t>289</a:t>
            </a:fld>
            <a:endParaRPr lang="en-US" sz="1100"/>
          </a:p>
        </p:txBody>
      </p:sp>
      <p:sp>
        <p:nvSpPr>
          <p:cNvPr id="302" name="Text Placeholder 10">
            <a:extLst>
              <a:ext uri="{FF2B5EF4-FFF2-40B4-BE49-F238E27FC236}">
                <a16:creationId xmlns:a16="http://schemas.microsoft.com/office/drawing/2014/main" id="{2BC42642-F830-55AC-93E7-E634B87D9386}"/>
              </a:ext>
            </a:extLst>
          </p:cNvPr>
          <p:cNvSpPr>
            <a:spLocks noGrp="1"/>
          </p:cNvSpPr>
          <p:nvPr>
            <p:custDataLst>
              <p:tags r:id="rId11"/>
            </p:custDataLst>
          </p:nvPr>
        </p:nvSpPr>
        <p:spPr bwMode="gray">
          <a:xfrm>
            <a:off x="2690813" y="41068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9FB75B3-9B21-4456-9745-DD36729DA198}" type="datetime'''''2''''''''''''''''''''''''''7''''''6'''">
              <a:rPr lang="en-US" altLang="en-US" sz="1100" smtClean="0"/>
              <a:pPr marL="0" lvl="0" indent="0" algn="ctr">
                <a:spcBef>
                  <a:spcPct val="0"/>
                </a:spcBef>
                <a:spcAft>
                  <a:spcPct val="0"/>
                </a:spcAft>
                <a:buNone/>
              </a:pPr>
              <a:t>276</a:t>
            </a:fld>
            <a:endParaRPr lang="en-US" sz="1100"/>
          </a:p>
        </p:txBody>
      </p:sp>
      <p:sp>
        <p:nvSpPr>
          <p:cNvPr id="389" name="Text Placeholder 10">
            <a:extLst>
              <a:ext uri="{FF2B5EF4-FFF2-40B4-BE49-F238E27FC236}">
                <a16:creationId xmlns:a16="http://schemas.microsoft.com/office/drawing/2014/main" id="{7A4E679C-26EE-8A53-29C1-73602E07442F}"/>
              </a:ext>
            </a:extLst>
          </p:cNvPr>
          <p:cNvSpPr>
            <a:spLocks noGrp="1"/>
          </p:cNvSpPr>
          <p:nvPr>
            <p:custDataLst>
              <p:tags r:id="rId12"/>
            </p:custDataLst>
          </p:nvPr>
        </p:nvSpPr>
        <p:spPr bwMode="gray">
          <a:xfrm>
            <a:off x="3028950" y="415131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46F6A2E-4A69-4927-9CF2-A0825521BC3F}" type="datetime'''''2''4''''''''''''''''8'''''''''''''''''''''''''''''''''''">
              <a:rPr lang="en-US" altLang="en-US" sz="1100" smtClean="0"/>
              <a:pPr marL="0" lvl="0" indent="0" algn="ctr">
                <a:spcBef>
                  <a:spcPct val="0"/>
                </a:spcBef>
                <a:spcAft>
                  <a:spcPct val="0"/>
                </a:spcAft>
                <a:buNone/>
              </a:pPr>
              <a:t>248</a:t>
            </a:fld>
            <a:endParaRPr lang="en-US" sz="1100"/>
          </a:p>
        </p:txBody>
      </p:sp>
      <p:sp>
        <p:nvSpPr>
          <p:cNvPr id="414" name="Text Placeholder 10">
            <a:extLst>
              <a:ext uri="{FF2B5EF4-FFF2-40B4-BE49-F238E27FC236}">
                <a16:creationId xmlns:a16="http://schemas.microsoft.com/office/drawing/2014/main" id="{2CC8F198-B848-11FD-1658-8E5F519D8EEB}"/>
              </a:ext>
            </a:extLst>
          </p:cNvPr>
          <p:cNvSpPr>
            <a:spLocks noGrp="1"/>
          </p:cNvSpPr>
          <p:nvPr>
            <p:custDataLst>
              <p:tags r:id="rId13"/>
            </p:custDataLst>
          </p:nvPr>
        </p:nvSpPr>
        <p:spPr bwMode="gray">
          <a:xfrm>
            <a:off x="3367088" y="429101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17A3350-51C9-4585-9F98-83D7CCD68411}" type="datetime'''''''''1''''''''''''''''''''''''''''6''''''''''''''''''''''3'">
              <a:rPr lang="en-US" altLang="en-US" sz="1100" smtClean="0"/>
              <a:pPr marL="0" lvl="0" indent="0" algn="ctr">
                <a:spcBef>
                  <a:spcPct val="0"/>
                </a:spcBef>
                <a:spcAft>
                  <a:spcPct val="0"/>
                </a:spcAft>
                <a:buNone/>
              </a:pPr>
              <a:t>163</a:t>
            </a:fld>
            <a:endParaRPr lang="en-US" sz="1100"/>
          </a:p>
        </p:txBody>
      </p:sp>
      <p:sp>
        <p:nvSpPr>
          <p:cNvPr id="436" name="Text Placeholder 10">
            <a:extLst>
              <a:ext uri="{FF2B5EF4-FFF2-40B4-BE49-F238E27FC236}">
                <a16:creationId xmlns:a16="http://schemas.microsoft.com/office/drawing/2014/main" id="{C85ED881-2092-D301-D2E6-8721950F8865}"/>
              </a:ext>
            </a:extLst>
          </p:cNvPr>
          <p:cNvSpPr>
            <a:spLocks noGrp="1"/>
          </p:cNvSpPr>
          <p:nvPr>
            <p:custDataLst>
              <p:tags r:id="rId14"/>
            </p:custDataLst>
          </p:nvPr>
        </p:nvSpPr>
        <p:spPr bwMode="gray">
          <a:xfrm>
            <a:off x="3705225" y="433387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C525181-649F-410A-9BBF-CD11E5963CAA}" type="datetime'''''''''''''1''''''''''''''''''''''''''3''''''''''''''6'''">
              <a:rPr lang="en-US" altLang="en-US" sz="1100" smtClean="0"/>
              <a:pPr marL="0" lvl="0" indent="0" algn="ctr">
                <a:spcBef>
                  <a:spcPct val="0"/>
                </a:spcBef>
                <a:spcAft>
                  <a:spcPct val="0"/>
                </a:spcAft>
                <a:buNone/>
              </a:pPr>
              <a:t>136</a:t>
            </a:fld>
            <a:endParaRPr lang="en-US" sz="1100"/>
          </a:p>
        </p:txBody>
      </p:sp>
      <p:sp>
        <p:nvSpPr>
          <p:cNvPr id="441" name="Text Placeholder 10">
            <a:extLst>
              <a:ext uri="{FF2B5EF4-FFF2-40B4-BE49-F238E27FC236}">
                <a16:creationId xmlns:a16="http://schemas.microsoft.com/office/drawing/2014/main" id="{AEE8C8E4-4F42-CF8F-D6B2-98A7E3960B95}"/>
              </a:ext>
            </a:extLst>
          </p:cNvPr>
          <p:cNvSpPr>
            <a:spLocks noGrp="1"/>
          </p:cNvSpPr>
          <p:nvPr>
            <p:custDataLst>
              <p:tags r:id="rId15"/>
            </p:custDataLst>
          </p:nvPr>
        </p:nvSpPr>
        <p:spPr bwMode="gray">
          <a:xfrm>
            <a:off x="4043363" y="435292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362847F-2E52-4E0D-BAA2-96CEFB43DD39}" type="datetime'''''''1''''''''''2''4'''''''">
              <a:rPr lang="en-US" altLang="en-US" sz="1100" smtClean="0"/>
              <a:pPr marL="0" lvl="0" indent="0" algn="ctr">
                <a:spcBef>
                  <a:spcPct val="0"/>
                </a:spcBef>
                <a:spcAft>
                  <a:spcPct val="0"/>
                </a:spcAft>
                <a:buNone/>
              </a:pPr>
              <a:t>124</a:t>
            </a:fld>
            <a:endParaRPr lang="en-US" sz="1100"/>
          </a:p>
        </p:txBody>
      </p:sp>
      <p:sp>
        <p:nvSpPr>
          <p:cNvPr id="446" name="Text Placeholder 10">
            <a:extLst>
              <a:ext uri="{FF2B5EF4-FFF2-40B4-BE49-F238E27FC236}">
                <a16:creationId xmlns:a16="http://schemas.microsoft.com/office/drawing/2014/main" id="{BA7A6384-9B3A-9CA0-8F44-155E409C8FFD}"/>
              </a:ext>
            </a:extLst>
          </p:cNvPr>
          <p:cNvSpPr>
            <a:spLocks noGrp="1"/>
          </p:cNvSpPr>
          <p:nvPr>
            <p:custDataLst>
              <p:tags r:id="rId16"/>
            </p:custDataLst>
          </p:nvPr>
        </p:nvSpPr>
        <p:spPr bwMode="gray">
          <a:xfrm>
            <a:off x="4381500" y="43862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B3DA082-AB1A-4C7A-AE3F-B5DF2731466B}" type="datetime'''''''''''''''''''''1''''''0''''''''4'''''''''">
              <a:rPr lang="en-US" altLang="en-US" sz="1100" smtClean="0"/>
              <a:pPr marL="0" lvl="0" indent="0" algn="ctr">
                <a:spcBef>
                  <a:spcPct val="0"/>
                </a:spcBef>
                <a:spcAft>
                  <a:spcPct val="0"/>
                </a:spcAft>
                <a:buNone/>
              </a:pPr>
              <a:t>104</a:t>
            </a:fld>
            <a:endParaRPr lang="en-US" sz="1100"/>
          </a:p>
        </p:txBody>
      </p:sp>
      <p:sp>
        <p:nvSpPr>
          <p:cNvPr id="579" name="Text Placeholder 10">
            <a:extLst>
              <a:ext uri="{FF2B5EF4-FFF2-40B4-BE49-F238E27FC236}">
                <a16:creationId xmlns:a16="http://schemas.microsoft.com/office/drawing/2014/main" id="{1587843A-A85A-2E70-C8BB-8F983D982834}"/>
              </a:ext>
            </a:extLst>
          </p:cNvPr>
          <p:cNvSpPr>
            <a:spLocks noGrp="1"/>
          </p:cNvSpPr>
          <p:nvPr>
            <p:custDataLst>
              <p:tags r:id="rId17"/>
            </p:custDataLst>
          </p:nvPr>
        </p:nvSpPr>
        <p:spPr bwMode="gray">
          <a:xfrm>
            <a:off x="4757738" y="440055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41BDBA9-5591-4E59-B8B9-F33C9B388FB1}" type="datetime'''''9''''''''5'''''">
              <a:rPr lang="en-US" altLang="en-US" sz="1100" smtClean="0"/>
              <a:pPr marL="0" lvl="0" indent="0" algn="ctr">
                <a:spcBef>
                  <a:spcPct val="0"/>
                </a:spcBef>
                <a:spcAft>
                  <a:spcPct val="0"/>
                </a:spcAft>
                <a:buNone/>
              </a:pPr>
              <a:t>95</a:t>
            </a:fld>
            <a:endParaRPr lang="en-US" sz="1100"/>
          </a:p>
        </p:txBody>
      </p:sp>
      <p:sp>
        <p:nvSpPr>
          <p:cNvPr id="584" name="Text Placeholder 10">
            <a:extLst>
              <a:ext uri="{FF2B5EF4-FFF2-40B4-BE49-F238E27FC236}">
                <a16:creationId xmlns:a16="http://schemas.microsoft.com/office/drawing/2014/main" id="{AF84E462-41FA-35E5-329F-22E77A9B4D1C}"/>
              </a:ext>
            </a:extLst>
          </p:cNvPr>
          <p:cNvSpPr>
            <a:spLocks noGrp="1"/>
          </p:cNvSpPr>
          <p:nvPr>
            <p:custDataLst>
              <p:tags r:id="rId18"/>
            </p:custDataLst>
          </p:nvPr>
        </p:nvSpPr>
        <p:spPr bwMode="gray">
          <a:xfrm>
            <a:off x="5094288" y="440055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47E6416-1FA9-48C0-884A-7F888AB0D110}" type="datetime'9''''''''''''''''''''''''''''''''''''''5'''''''''''''''''''">
              <a:rPr lang="en-US" altLang="en-US" sz="1100" smtClean="0"/>
              <a:pPr marL="0" lvl="0" indent="0" algn="ctr">
                <a:spcBef>
                  <a:spcPct val="0"/>
                </a:spcBef>
                <a:spcAft>
                  <a:spcPct val="0"/>
                </a:spcAft>
                <a:buNone/>
              </a:pPr>
              <a:t>95</a:t>
            </a:fld>
            <a:endParaRPr lang="en-US" sz="1100"/>
          </a:p>
        </p:txBody>
      </p:sp>
      <p:sp>
        <p:nvSpPr>
          <p:cNvPr id="589" name="Text Placeholder 10">
            <a:extLst>
              <a:ext uri="{FF2B5EF4-FFF2-40B4-BE49-F238E27FC236}">
                <a16:creationId xmlns:a16="http://schemas.microsoft.com/office/drawing/2014/main" id="{5C9CD93D-6568-F2FA-EFE3-EF815F65319D}"/>
              </a:ext>
            </a:extLst>
          </p:cNvPr>
          <p:cNvSpPr>
            <a:spLocks noGrp="1"/>
          </p:cNvSpPr>
          <p:nvPr>
            <p:custDataLst>
              <p:tags r:id="rId19"/>
            </p:custDataLst>
          </p:nvPr>
        </p:nvSpPr>
        <p:spPr bwMode="gray">
          <a:xfrm>
            <a:off x="5394325" y="438467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61E2A10-C3CD-4FFC-A986-8CD440AAD832}" type="datetime'''''''''''''1''''''0''''''''''''''''5'''''''''''">
              <a:rPr lang="en-US" altLang="en-US" sz="1100" smtClean="0"/>
              <a:pPr marL="0" lvl="0" indent="0" algn="ctr">
                <a:spcBef>
                  <a:spcPct val="0"/>
                </a:spcBef>
                <a:spcAft>
                  <a:spcPct val="0"/>
                </a:spcAft>
                <a:buNone/>
              </a:pPr>
              <a:t>105</a:t>
            </a:fld>
            <a:endParaRPr lang="en-US" sz="1100"/>
          </a:p>
        </p:txBody>
      </p:sp>
      <p:sp>
        <p:nvSpPr>
          <p:cNvPr id="594" name="Text Placeholder 10">
            <a:extLst>
              <a:ext uri="{FF2B5EF4-FFF2-40B4-BE49-F238E27FC236}">
                <a16:creationId xmlns:a16="http://schemas.microsoft.com/office/drawing/2014/main" id="{0B71E62E-408F-E14D-E548-BDED97DE9572}"/>
              </a:ext>
            </a:extLst>
          </p:cNvPr>
          <p:cNvSpPr>
            <a:spLocks noGrp="1"/>
          </p:cNvSpPr>
          <p:nvPr>
            <p:custDataLst>
              <p:tags r:id="rId20"/>
            </p:custDataLst>
          </p:nvPr>
        </p:nvSpPr>
        <p:spPr bwMode="gray">
          <a:xfrm>
            <a:off x="5770563" y="4398963"/>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A3D2AD4-C7CE-499D-ACD5-5D8F97B4C175}" type="datetime'''''''''9''''''''''''''''''''6'''''''''''''''''''''''''''''''">
              <a:rPr lang="en-US" altLang="en-US" sz="1100" smtClean="0"/>
              <a:pPr marL="0" lvl="0" indent="0" algn="ctr">
                <a:spcBef>
                  <a:spcPct val="0"/>
                </a:spcBef>
                <a:spcAft>
                  <a:spcPct val="0"/>
                </a:spcAft>
                <a:buNone/>
              </a:pPr>
              <a:t>96</a:t>
            </a:fld>
            <a:endParaRPr lang="en-US" sz="1100"/>
          </a:p>
        </p:txBody>
      </p:sp>
      <p:sp>
        <p:nvSpPr>
          <p:cNvPr id="599" name="Text Placeholder 10">
            <a:extLst>
              <a:ext uri="{FF2B5EF4-FFF2-40B4-BE49-F238E27FC236}">
                <a16:creationId xmlns:a16="http://schemas.microsoft.com/office/drawing/2014/main" id="{1CA83ECF-94F4-BF81-C103-DAA15DC79A49}"/>
              </a:ext>
            </a:extLst>
          </p:cNvPr>
          <p:cNvSpPr>
            <a:spLocks noGrp="1"/>
          </p:cNvSpPr>
          <p:nvPr>
            <p:custDataLst>
              <p:tags r:id="rId21"/>
            </p:custDataLst>
          </p:nvPr>
        </p:nvSpPr>
        <p:spPr bwMode="gray">
          <a:xfrm>
            <a:off x="6108700" y="4414838"/>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C96350F-C0D1-475B-AEFC-7A680145BB0E}" type="datetime'''''8''''''''''''7'''''''''''''''''''''''''''''''''">
              <a:rPr lang="en-US" altLang="en-US" sz="1100" smtClean="0"/>
              <a:pPr marL="0" lvl="0" indent="0" algn="ctr">
                <a:spcBef>
                  <a:spcPct val="0"/>
                </a:spcBef>
                <a:spcAft>
                  <a:spcPct val="0"/>
                </a:spcAft>
                <a:buNone/>
              </a:pPr>
              <a:t>87</a:t>
            </a:fld>
            <a:endParaRPr lang="en-US" sz="1100"/>
          </a:p>
        </p:txBody>
      </p:sp>
      <p:sp>
        <p:nvSpPr>
          <p:cNvPr id="604" name="Text Placeholder 10">
            <a:extLst>
              <a:ext uri="{FF2B5EF4-FFF2-40B4-BE49-F238E27FC236}">
                <a16:creationId xmlns:a16="http://schemas.microsoft.com/office/drawing/2014/main" id="{E1E5322B-DF30-04BB-EAF2-2C91F642F558}"/>
              </a:ext>
            </a:extLst>
          </p:cNvPr>
          <p:cNvSpPr>
            <a:spLocks noGrp="1"/>
          </p:cNvSpPr>
          <p:nvPr>
            <p:custDataLst>
              <p:tags r:id="rId22"/>
            </p:custDataLst>
          </p:nvPr>
        </p:nvSpPr>
        <p:spPr bwMode="gray">
          <a:xfrm>
            <a:off x="6446838" y="4422775"/>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172A89-79FB-40EE-B36B-FFEE05CD08A4}" type="datetime'''''''''''8''1'''''''''''''''''''''''''''''''''">
              <a:rPr lang="en-US" altLang="en-US" sz="1100" smtClean="0"/>
              <a:pPr marL="0" lvl="0" indent="0" algn="ctr">
                <a:spcBef>
                  <a:spcPct val="0"/>
                </a:spcBef>
                <a:spcAft>
                  <a:spcPct val="0"/>
                </a:spcAft>
                <a:buNone/>
              </a:pPr>
              <a:t>81</a:t>
            </a:fld>
            <a:endParaRPr lang="en-US" sz="1100"/>
          </a:p>
        </p:txBody>
      </p:sp>
      <p:sp>
        <p:nvSpPr>
          <p:cNvPr id="609" name="Text Placeholder 10">
            <a:extLst>
              <a:ext uri="{FF2B5EF4-FFF2-40B4-BE49-F238E27FC236}">
                <a16:creationId xmlns:a16="http://schemas.microsoft.com/office/drawing/2014/main" id="{8505FF3C-C045-09FF-D9A6-6431D7F622BA}"/>
              </a:ext>
            </a:extLst>
          </p:cNvPr>
          <p:cNvSpPr>
            <a:spLocks noGrp="1"/>
          </p:cNvSpPr>
          <p:nvPr>
            <p:custDataLst>
              <p:tags r:id="rId23"/>
            </p:custDataLst>
          </p:nvPr>
        </p:nvSpPr>
        <p:spPr bwMode="gray">
          <a:xfrm>
            <a:off x="6784975" y="443865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7FF64AD-38E7-4C9C-A32E-E3608899C258}" type="datetime'''''''''''7''''''''''''''''''''''''''''''''2'''''''''''''''">
              <a:rPr lang="en-US" altLang="en-US" sz="1100" smtClean="0"/>
              <a:pPr marL="0" lvl="0" indent="0" algn="ctr">
                <a:spcBef>
                  <a:spcPct val="0"/>
                </a:spcBef>
                <a:spcAft>
                  <a:spcPct val="0"/>
                </a:spcAft>
                <a:buNone/>
              </a:pPr>
              <a:t>72</a:t>
            </a:fld>
            <a:endParaRPr lang="en-US" sz="1100"/>
          </a:p>
        </p:txBody>
      </p:sp>
      <p:sp>
        <p:nvSpPr>
          <p:cNvPr id="614" name="Text Placeholder 10">
            <a:extLst>
              <a:ext uri="{FF2B5EF4-FFF2-40B4-BE49-F238E27FC236}">
                <a16:creationId xmlns:a16="http://schemas.microsoft.com/office/drawing/2014/main" id="{A7B0AB9F-84C9-3B62-ED53-E6688B0A353E}"/>
              </a:ext>
            </a:extLst>
          </p:cNvPr>
          <p:cNvSpPr>
            <a:spLocks noGrp="1"/>
          </p:cNvSpPr>
          <p:nvPr>
            <p:custDataLst>
              <p:tags r:id="rId24"/>
            </p:custDataLst>
          </p:nvPr>
        </p:nvSpPr>
        <p:spPr bwMode="gray">
          <a:xfrm>
            <a:off x="7123113" y="444500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202F62C-4E1F-42A8-948C-85688E091C4B}" type="datetime'''''6''''''''''''''''8'''''''''''''''''''''''''''''''">
              <a:rPr lang="en-US" altLang="en-US" sz="1100" smtClean="0"/>
              <a:pPr marL="0" lvl="0" indent="0" algn="ctr">
                <a:spcBef>
                  <a:spcPct val="0"/>
                </a:spcBef>
                <a:spcAft>
                  <a:spcPct val="0"/>
                </a:spcAft>
                <a:buNone/>
              </a:pPr>
              <a:t>68</a:t>
            </a:fld>
            <a:endParaRPr lang="en-US" sz="1100"/>
          </a:p>
        </p:txBody>
      </p:sp>
      <p:sp>
        <p:nvSpPr>
          <p:cNvPr id="619" name="Text Placeholder 10">
            <a:extLst>
              <a:ext uri="{FF2B5EF4-FFF2-40B4-BE49-F238E27FC236}">
                <a16:creationId xmlns:a16="http://schemas.microsoft.com/office/drawing/2014/main" id="{7BF22297-83CD-1DF2-84C1-7D0F03274765}"/>
              </a:ext>
            </a:extLst>
          </p:cNvPr>
          <p:cNvSpPr>
            <a:spLocks noGrp="1"/>
          </p:cNvSpPr>
          <p:nvPr>
            <p:custDataLst>
              <p:tags r:id="rId25"/>
            </p:custDataLst>
          </p:nvPr>
        </p:nvSpPr>
        <p:spPr bwMode="gray">
          <a:xfrm>
            <a:off x="7461250" y="4449763"/>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7FEB2AF-D73B-42D7-9039-F06A0B15E16C}" type="datetime'''6''''''''''''''5'''''''''''''''''''''''''''''''''''">
              <a:rPr lang="en-US" altLang="en-US" sz="1100" smtClean="0"/>
              <a:pPr marL="0" lvl="0" indent="0" algn="ctr">
                <a:spcBef>
                  <a:spcPct val="0"/>
                </a:spcBef>
                <a:spcAft>
                  <a:spcPct val="0"/>
                </a:spcAft>
                <a:buNone/>
              </a:pPr>
              <a:t>65</a:t>
            </a:fld>
            <a:endParaRPr lang="en-US" sz="1100"/>
          </a:p>
        </p:txBody>
      </p:sp>
      <p:sp>
        <p:nvSpPr>
          <p:cNvPr id="624" name="Text Placeholder 10">
            <a:extLst>
              <a:ext uri="{FF2B5EF4-FFF2-40B4-BE49-F238E27FC236}">
                <a16:creationId xmlns:a16="http://schemas.microsoft.com/office/drawing/2014/main" id="{2843C16D-BF27-A521-0DF3-9CC19B43523C}"/>
              </a:ext>
            </a:extLst>
          </p:cNvPr>
          <p:cNvSpPr>
            <a:spLocks noGrp="1"/>
          </p:cNvSpPr>
          <p:nvPr>
            <p:custDataLst>
              <p:tags r:id="rId26"/>
            </p:custDataLst>
          </p:nvPr>
        </p:nvSpPr>
        <p:spPr bwMode="gray">
          <a:xfrm>
            <a:off x="7799388" y="445770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18FCE70-7C8F-4BED-B599-76C6DDF4044C}" type="datetime'''''''''''6''''''''''''''''''''''''''0'''''''''''''">
              <a:rPr lang="en-US" altLang="en-US" sz="1100" smtClean="0"/>
              <a:pPr marL="0" lvl="0" indent="0" algn="ctr">
                <a:spcBef>
                  <a:spcPct val="0"/>
                </a:spcBef>
                <a:spcAft>
                  <a:spcPct val="0"/>
                </a:spcAft>
                <a:buNone/>
              </a:pPr>
              <a:t>60</a:t>
            </a:fld>
            <a:endParaRPr lang="en-US" sz="1100"/>
          </a:p>
        </p:txBody>
      </p:sp>
      <p:sp>
        <p:nvSpPr>
          <p:cNvPr id="629" name="Text Placeholder 10">
            <a:extLst>
              <a:ext uri="{FF2B5EF4-FFF2-40B4-BE49-F238E27FC236}">
                <a16:creationId xmlns:a16="http://schemas.microsoft.com/office/drawing/2014/main" id="{BC5F33D5-1569-2873-6098-0F9BD808AC9B}"/>
              </a:ext>
            </a:extLst>
          </p:cNvPr>
          <p:cNvSpPr>
            <a:spLocks noGrp="1"/>
          </p:cNvSpPr>
          <p:nvPr>
            <p:custDataLst>
              <p:tags r:id="rId27"/>
            </p:custDataLst>
          </p:nvPr>
        </p:nvSpPr>
        <p:spPr bwMode="gray">
          <a:xfrm>
            <a:off x="8137525" y="4465638"/>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6C0A26-53A2-4A95-899C-BB301B134718}" type="datetime'''''''''''''''''5''''''''''''6'''''''''''''''">
              <a:rPr lang="en-US" altLang="en-US" sz="1100" smtClean="0"/>
              <a:pPr marL="0" lvl="0" indent="0" algn="ctr">
                <a:spcBef>
                  <a:spcPct val="0"/>
                </a:spcBef>
                <a:spcAft>
                  <a:spcPct val="0"/>
                </a:spcAft>
                <a:buNone/>
              </a:pPr>
              <a:t>56</a:t>
            </a:fld>
            <a:endParaRPr lang="en-US" sz="1100"/>
          </a:p>
        </p:txBody>
      </p:sp>
      <p:sp>
        <p:nvSpPr>
          <p:cNvPr id="18" name="Text Placeholder 10">
            <a:extLst>
              <a:ext uri="{FF2B5EF4-FFF2-40B4-BE49-F238E27FC236}">
                <a16:creationId xmlns:a16="http://schemas.microsoft.com/office/drawing/2014/main" id="{CC5353B6-2957-C2BE-E676-F2E5A80A8A12}"/>
              </a:ext>
            </a:extLst>
          </p:cNvPr>
          <p:cNvSpPr txBox="1">
            <a:spLocks/>
          </p:cNvSpPr>
          <p:nvPr>
            <p:custDataLst>
              <p:tags r:id="rId28"/>
            </p:custDataLst>
          </p:nvPr>
        </p:nvSpPr>
        <p:spPr bwMode="auto">
          <a:xfrm>
            <a:off x="8005763" y="4105275"/>
            <a:ext cx="460375" cy="2381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EC6A77E-6737-4E37-B28B-7854196A274D}" type="datetime'-8''''''''''''''''''''''''''''''''7''''%'''''''''''">
              <a:rPr lang="en-US" altLang="en-US" sz="1100" b="1" smtClean="0">
                <a:effectLst/>
              </a:rPr>
              <a:pPr marL="0" indent="0" algn="ctr">
                <a:spcBef>
                  <a:spcPct val="0"/>
                </a:spcBef>
                <a:spcAft>
                  <a:spcPct val="0"/>
                </a:spcAft>
                <a:buNone/>
              </a:pPr>
              <a:t>-87%</a:t>
            </a:fld>
            <a:endParaRPr lang="en-US" sz="1100" b="1"/>
          </a:p>
        </p:txBody>
      </p:sp>
      <p:graphicFrame>
        <p:nvGraphicFramePr>
          <p:cNvPr id="14" name="Chart 13">
            <a:extLst>
              <a:ext uri="{FF2B5EF4-FFF2-40B4-BE49-F238E27FC236}">
                <a16:creationId xmlns:a16="http://schemas.microsoft.com/office/drawing/2014/main" id="{3442F56F-7A82-2150-75C8-360945F687D1}"/>
              </a:ext>
            </a:extLst>
          </p:cNvPr>
          <p:cNvGraphicFramePr/>
          <p:nvPr>
            <p:custDataLst>
              <p:tags r:id="rId29"/>
            </p:custDataLst>
            <p:extLst>
              <p:ext uri="{D42A27DB-BD31-4B8C-83A1-F6EECF244321}">
                <p14:modId xmlns:p14="http://schemas.microsoft.com/office/powerpoint/2010/main" val="4188019121"/>
              </p:ext>
            </p:extLst>
          </p:nvPr>
        </p:nvGraphicFramePr>
        <p:xfrm>
          <a:off x="1200150" y="2419350"/>
          <a:ext cx="7264400" cy="1139825"/>
        </p:xfrm>
        <a:graphic>
          <a:graphicData uri="http://schemas.openxmlformats.org/drawingml/2006/chart">
            <c:chart xmlns:c="http://schemas.openxmlformats.org/drawingml/2006/chart" xmlns:r="http://schemas.openxmlformats.org/officeDocument/2006/relationships" r:id="rId109"/>
          </a:graphicData>
        </a:graphic>
      </p:graphicFrame>
      <p:cxnSp>
        <p:nvCxnSpPr>
          <p:cNvPr id="52" name="Straight Connector 51">
            <a:extLst>
              <a:ext uri="{FF2B5EF4-FFF2-40B4-BE49-F238E27FC236}">
                <a16:creationId xmlns:a16="http://schemas.microsoft.com/office/drawing/2014/main" id="{76670A76-3AAE-4881-8B68-613E9F748F7E}"/>
              </a:ext>
            </a:extLst>
          </p:cNvPr>
          <p:cNvCxnSpPr/>
          <p:nvPr>
            <p:custDataLst>
              <p:tags r:id="rId30"/>
            </p:custDataLst>
          </p:nvPr>
        </p:nvCxnSpPr>
        <p:spPr bwMode="auto">
          <a:xfrm>
            <a:off x="1547814" y="2633663"/>
            <a:ext cx="1000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1E0C8771-DE51-D501-4C5D-C49D9DB8A9E3}"/>
              </a:ext>
            </a:extLst>
          </p:cNvPr>
          <p:cNvCxnSpPr/>
          <p:nvPr>
            <p:custDataLst>
              <p:tags r:id="rId31"/>
            </p:custDataLst>
          </p:nvPr>
        </p:nvCxnSpPr>
        <p:spPr bwMode="auto">
          <a:xfrm>
            <a:off x="1931988" y="2633663"/>
            <a:ext cx="63230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4B1A4DD-76C1-2CBB-7BF4-75398764C0AA}"/>
              </a:ext>
            </a:extLst>
          </p:cNvPr>
          <p:cNvCxnSpPr>
            <a:cxnSpLocks/>
          </p:cNvCxnSpPr>
          <p:nvPr>
            <p:custDataLst>
              <p:tags r:id="rId32"/>
            </p:custDataLst>
          </p:nvPr>
        </p:nvCxnSpPr>
        <p:spPr bwMode="auto">
          <a:xfrm>
            <a:off x="8212138" y="2630488"/>
            <a:ext cx="0" cy="58578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8" name="Text Placeholder 10">
            <a:extLst>
              <a:ext uri="{FF2B5EF4-FFF2-40B4-BE49-F238E27FC236}">
                <a16:creationId xmlns:a16="http://schemas.microsoft.com/office/drawing/2014/main" id="{6C6BAB41-5BD5-8764-E545-130C27F9A6D3}"/>
              </a:ext>
            </a:extLst>
          </p:cNvPr>
          <p:cNvSpPr>
            <a:spLocks noGrp="1"/>
          </p:cNvSpPr>
          <p:nvPr>
            <p:custDataLst>
              <p:tags r:id="rId33"/>
            </p:custDataLst>
          </p:nvPr>
        </p:nvSpPr>
        <p:spPr bwMode="gray">
          <a:xfrm>
            <a:off x="1314450" y="24399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5F9338F-5E24-459E-8553-D0FB15EF04D9}" type="datetime'5''''1''''''''''''''''''''''''''''''9'''''''''''''''''">
              <a:rPr lang="en-US" altLang="en-US" sz="1100" smtClean="0"/>
              <a:pPr marL="0" lvl="0" indent="0" algn="ctr">
                <a:spcBef>
                  <a:spcPct val="0"/>
                </a:spcBef>
                <a:spcAft>
                  <a:spcPct val="0"/>
                </a:spcAft>
                <a:buNone/>
              </a:pPr>
              <a:t>519</a:t>
            </a:fld>
            <a:endParaRPr lang="en-US" sz="1100"/>
          </a:p>
        </p:txBody>
      </p:sp>
      <p:sp>
        <p:nvSpPr>
          <p:cNvPr id="459" name="Text Placeholder 10">
            <a:extLst>
              <a:ext uri="{FF2B5EF4-FFF2-40B4-BE49-F238E27FC236}">
                <a16:creationId xmlns:a16="http://schemas.microsoft.com/office/drawing/2014/main" id="{BC462D7A-8E27-5663-AFE8-B33703DBE831}"/>
              </a:ext>
            </a:extLst>
          </p:cNvPr>
          <p:cNvSpPr>
            <a:spLocks noGrp="1"/>
          </p:cNvSpPr>
          <p:nvPr>
            <p:custDataLst>
              <p:tags r:id="rId34"/>
            </p:custDataLst>
          </p:nvPr>
        </p:nvSpPr>
        <p:spPr bwMode="gray">
          <a:xfrm>
            <a:off x="1652588" y="260985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97B07ED-3E08-43D1-B6AF-4226AF68C2C4}" type="datetime'''''''''''''4''1''4'''''''''''''''''''''''''''''''''">
              <a:rPr lang="en-US" altLang="en-US" sz="1100" smtClean="0"/>
              <a:pPr marL="0" lvl="0" indent="0" algn="ctr">
                <a:spcBef>
                  <a:spcPct val="0"/>
                </a:spcBef>
                <a:spcAft>
                  <a:spcPct val="0"/>
                </a:spcAft>
                <a:buNone/>
              </a:pPr>
              <a:t>414</a:t>
            </a:fld>
            <a:endParaRPr lang="en-US" sz="1100"/>
          </a:p>
        </p:txBody>
      </p:sp>
      <p:sp>
        <p:nvSpPr>
          <p:cNvPr id="464" name="Text Placeholder 10">
            <a:extLst>
              <a:ext uri="{FF2B5EF4-FFF2-40B4-BE49-F238E27FC236}">
                <a16:creationId xmlns:a16="http://schemas.microsoft.com/office/drawing/2014/main" id="{FC87099E-252F-2F74-79E2-B9CE6C45DE21}"/>
              </a:ext>
            </a:extLst>
          </p:cNvPr>
          <p:cNvSpPr>
            <a:spLocks noGrp="1"/>
          </p:cNvSpPr>
          <p:nvPr>
            <p:custDataLst>
              <p:tags r:id="rId35"/>
            </p:custDataLst>
          </p:nvPr>
        </p:nvSpPr>
        <p:spPr bwMode="gray">
          <a:xfrm>
            <a:off x="1990725" y="268287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AA6B20D-F8E4-420A-AA6D-05111E9AC146}" type="datetime'''''3''7''''''''''''''''''''''0'''''''''''''''''''''''''''">
              <a:rPr lang="en-US" altLang="en-US" sz="1100" smtClean="0"/>
              <a:pPr marL="0" lvl="0" indent="0" algn="ctr">
                <a:spcBef>
                  <a:spcPct val="0"/>
                </a:spcBef>
                <a:spcAft>
                  <a:spcPct val="0"/>
                </a:spcAft>
                <a:buNone/>
              </a:pPr>
              <a:t>370</a:t>
            </a:fld>
            <a:endParaRPr lang="en-US" sz="1100"/>
          </a:p>
        </p:txBody>
      </p:sp>
      <p:sp>
        <p:nvSpPr>
          <p:cNvPr id="473" name="Text Placeholder 10">
            <a:extLst>
              <a:ext uri="{FF2B5EF4-FFF2-40B4-BE49-F238E27FC236}">
                <a16:creationId xmlns:a16="http://schemas.microsoft.com/office/drawing/2014/main" id="{73E2E6C5-00F9-1D6A-0D2C-6EB0B9A8D58C}"/>
              </a:ext>
            </a:extLst>
          </p:cNvPr>
          <p:cNvSpPr>
            <a:spLocks noGrp="1"/>
          </p:cNvSpPr>
          <p:nvPr>
            <p:custDataLst>
              <p:tags r:id="rId36"/>
            </p:custDataLst>
          </p:nvPr>
        </p:nvSpPr>
        <p:spPr bwMode="gray">
          <a:xfrm>
            <a:off x="2328863" y="276701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A20F76-F897-4DB6-8021-A207EB518D75}" type="datetime'''''3''''''''''''''''''''''''1''''''''7'''''''''">
              <a:rPr lang="en-US" altLang="en-US" sz="1100" smtClean="0"/>
              <a:pPr marL="0" lvl="0" indent="0" algn="ctr">
                <a:spcBef>
                  <a:spcPct val="0"/>
                </a:spcBef>
                <a:spcAft>
                  <a:spcPct val="0"/>
                </a:spcAft>
                <a:buNone/>
              </a:pPr>
              <a:t>317</a:t>
            </a:fld>
            <a:endParaRPr lang="en-US" sz="1100"/>
          </a:p>
        </p:txBody>
      </p:sp>
      <p:sp>
        <p:nvSpPr>
          <p:cNvPr id="478" name="Text Placeholder 10">
            <a:extLst>
              <a:ext uri="{FF2B5EF4-FFF2-40B4-BE49-F238E27FC236}">
                <a16:creationId xmlns:a16="http://schemas.microsoft.com/office/drawing/2014/main" id="{36F2118A-985C-761D-160F-54DD6E5CFB65}"/>
              </a:ext>
            </a:extLst>
          </p:cNvPr>
          <p:cNvSpPr>
            <a:spLocks noGrp="1"/>
          </p:cNvSpPr>
          <p:nvPr>
            <p:custDataLst>
              <p:tags r:id="rId37"/>
            </p:custDataLst>
          </p:nvPr>
        </p:nvSpPr>
        <p:spPr bwMode="gray">
          <a:xfrm>
            <a:off x="2667000" y="279400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58F4FC4-818F-42BF-A1BE-45729654728D}" type="datetime'''''''''''''''''''''''''''''''''''3''0''1'''''''''''''''''">
              <a:rPr lang="en-US" altLang="en-US" sz="1100" smtClean="0"/>
              <a:pPr marL="0" lvl="0" indent="0" algn="ctr">
                <a:spcBef>
                  <a:spcPct val="0"/>
                </a:spcBef>
                <a:spcAft>
                  <a:spcPct val="0"/>
                </a:spcAft>
                <a:buNone/>
              </a:pPr>
              <a:t>301</a:t>
            </a:fld>
            <a:endParaRPr lang="en-US" sz="1100"/>
          </a:p>
        </p:txBody>
      </p:sp>
      <p:sp>
        <p:nvSpPr>
          <p:cNvPr id="483" name="Text Placeholder 10">
            <a:extLst>
              <a:ext uri="{FF2B5EF4-FFF2-40B4-BE49-F238E27FC236}">
                <a16:creationId xmlns:a16="http://schemas.microsoft.com/office/drawing/2014/main" id="{683A7358-5CDA-0BD7-2E20-D63E7D3102A2}"/>
              </a:ext>
            </a:extLst>
          </p:cNvPr>
          <p:cNvSpPr>
            <a:spLocks noGrp="1"/>
          </p:cNvSpPr>
          <p:nvPr>
            <p:custDataLst>
              <p:tags r:id="rId38"/>
            </p:custDataLst>
          </p:nvPr>
        </p:nvSpPr>
        <p:spPr bwMode="gray">
          <a:xfrm>
            <a:off x="3005138" y="286385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B0DDDC4-B592-4A66-8A3B-DF39B604B8D2}" type="datetime'2''''5''''''''''''8'''''''">
              <a:rPr lang="en-US" altLang="en-US" sz="1100" smtClean="0"/>
              <a:pPr marL="0" lvl="0" indent="0" algn="ctr">
                <a:spcBef>
                  <a:spcPct val="0"/>
                </a:spcBef>
                <a:spcAft>
                  <a:spcPct val="0"/>
                </a:spcAft>
                <a:buNone/>
              </a:pPr>
              <a:t>258</a:t>
            </a:fld>
            <a:endParaRPr lang="en-US" sz="1100"/>
          </a:p>
        </p:txBody>
      </p:sp>
      <p:sp>
        <p:nvSpPr>
          <p:cNvPr id="490" name="Text Placeholder 10">
            <a:extLst>
              <a:ext uri="{FF2B5EF4-FFF2-40B4-BE49-F238E27FC236}">
                <a16:creationId xmlns:a16="http://schemas.microsoft.com/office/drawing/2014/main" id="{51FEECE4-53FF-E30A-CD11-05354018FF75}"/>
              </a:ext>
            </a:extLst>
          </p:cNvPr>
          <p:cNvSpPr>
            <a:spLocks noGrp="1"/>
          </p:cNvSpPr>
          <p:nvPr>
            <p:custDataLst>
              <p:tags r:id="rId39"/>
            </p:custDataLst>
          </p:nvPr>
        </p:nvSpPr>
        <p:spPr bwMode="gray">
          <a:xfrm>
            <a:off x="3343275" y="29765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3250991-E668-4F82-9FDE-D3ADF6887E63}" type="datetime'''''''''''''''''''''1''''''''8''''''''''''''9'''''''''">
              <a:rPr lang="en-US" altLang="en-US" sz="1100" smtClean="0"/>
              <a:pPr marL="0" lvl="0" indent="0" algn="ctr">
                <a:spcBef>
                  <a:spcPct val="0"/>
                </a:spcBef>
                <a:spcAft>
                  <a:spcPct val="0"/>
                </a:spcAft>
                <a:buNone/>
              </a:pPr>
              <a:t>189</a:t>
            </a:fld>
            <a:endParaRPr lang="en-US" sz="1100"/>
          </a:p>
        </p:txBody>
      </p:sp>
      <p:sp>
        <p:nvSpPr>
          <p:cNvPr id="495" name="Text Placeholder 10">
            <a:extLst>
              <a:ext uri="{FF2B5EF4-FFF2-40B4-BE49-F238E27FC236}">
                <a16:creationId xmlns:a16="http://schemas.microsoft.com/office/drawing/2014/main" id="{121F5B7A-53BD-2665-52DA-A7394E8666C3}"/>
              </a:ext>
            </a:extLst>
          </p:cNvPr>
          <p:cNvSpPr>
            <a:spLocks noGrp="1"/>
          </p:cNvSpPr>
          <p:nvPr>
            <p:custDataLst>
              <p:tags r:id="rId40"/>
            </p:custDataLst>
          </p:nvPr>
        </p:nvSpPr>
        <p:spPr bwMode="gray">
          <a:xfrm>
            <a:off x="3681413" y="30368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4776746-0AA0-4F5D-8D3D-7615291A1D17}" type="datetime'''1''''''''''''''''''''''''''5''''''''''''''1'''''''''''''''''">
              <a:rPr lang="en-US" altLang="en-US" sz="1100" smtClean="0"/>
              <a:pPr marL="0" lvl="0" indent="0" algn="ctr">
                <a:spcBef>
                  <a:spcPct val="0"/>
                </a:spcBef>
                <a:spcAft>
                  <a:spcPct val="0"/>
                </a:spcAft>
                <a:buNone/>
              </a:pPr>
              <a:t>151</a:t>
            </a:fld>
            <a:endParaRPr lang="en-US" sz="1100"/>
          </a:p>
        </p:txBody>
      </p:sp>
      <p:sp>
        <p:nvSpPr>
          <p:cNvPr id="509"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gray">
          <a:xfrm>
            <a:off x="4019550" y="3063875"/>
            <a:ext cx="274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0D3F1EC-E562-47F0-88FA-3F4BE61D6FA6}" type="datetime'1''''''''''''''''3''''5'''''">
              <a:rPr lang="en-US" altLang="en-US" sz="1100" smtClean="0"/>
              <a:pPr marL="0" lvl="0" indent="0" algn="ctr">
                <a:spcBef>
                  <a:spcPct val="0"/>
                </a:spcBef>
                <a:spcAft>
                  <a:spcPct val="0"/>
                </a:spcAft>
                <a:buNone/>
              </a:pPr>
              <a:t>135</a:t>
            </a:fld>
            <a:endParaRPr lang="en-US" sz="1100"/>
          </a:p>
        </p:txBody>
      </p:sp>
      <p:sp>
        <p:nvSpPr>
          <p:cNvPr id="513" name="Text Placeholder 10">
            <a:extLst>
              <a:ext uri="{FF2B5EF4-FFF2-40B4-BE49-F238E27FC236}">
                <a16:creationId xmlns:a16="http://schemas.microsoft.com/office/drawing/2014/main" id="{1E7E20C0-88E2-EF1C-EACB-8038463C9927}"/>
              </a:ext>
            </a:extLst>
          </p:cNvPr>
          <p:cNvSpPr>
            <a:spLocks noGrp="1"/>
          </p:cNvSpPr>
          <p:nvPr>
            <p:custDataLst>
              <p:tags r:id="rId42"/>
            </p:custDataLst>
          </p:nvPr>
        </p:nvSpPr>
        <p:spPr bwMode="gray">
          <a:xfrm>
            <a:off x="4357688" y="3092450"/>
            <a:ext cx="274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31FF7C8-69E3-4A3D-9788-4FF247E4409B}" type="datetime'''''1''''''''''''''''''1''''''''7'''''''''''''''''''''''''">
              <a:rPr lang="en-US" altLang="en-US" sz="1100" smtClean="0"/>
              <a:pPr marL="0" lvl="0" indent="0" algn="ctr">
                <a:spcBef>
                  <a:spcPct val="0"/>
                </a:spcBef>
                <a:spcAft>
                  <a:spcPct val="0"/>
                </a:spcAft>
                <a:buNone/>
              </a:pPr>
              <a:t>117</a:t>
            </a:fld>
            <a:endParaRPr lang="en-US" sz="1100"/>
          </a:p>
        </p:txBody>
      </p:sp>
      <p:sp>
        <p:nvSpPr>
          <p:cNvPr id="518" name="Text Placeholder 10">
            <a:extLst>
              <a:ext uri="{FF2B5EF4-FFF2-40B4-BE49-F238E27FC236}">
                <a16:creationId xmlns:a16="http://schemas.microsoft.com/office/drawing/2014/main" id="{FE1E1C67-8D2E-B9D7-621B-26A9D90ABA4C}"/>
              </a:ext>
            </a:extLst>
          </p:cNvPr>
          <p:cNvSpPr>
            <a:spLocks noGrp="1"/>
          </p:cNvSpPr>
          <p:nvPr>
            <p:custDataLst>
              <p:tags r:id="rId43"/>
            </p:custDataLst>
          </p:nvPr>
        </p:nvSpPr>
        <p:spPr bwMode="gray">
          <a:xfrm>
            <a:off x="4695825" y="3111500"/>
            <a:ext cx="274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F990589-F996-4ADF-9339-B4438FF24CF2}" type="datetime'''''''1''''''''''06'''''''''''''''''''''''''''''">
              <a:rPr lang="en-US" altLang="en-US" sz="1100" smtClean="0"/>
              <a:pPr marL="0" lvl="0" indent="0" algn="ctr">
                <a:spcBef>
                  <a:spcPct val="0"/>
                </a:spcBef>
                <a:spcAft>
                  <a:spcPct val="0"/>
                </a:spcAft>
                <a:buNone/>
              </a:pPr>
              <a:t>106</a:t>
            </a:fld>
            <a:endParaRPr lang="en-US" sz="1100"/>
          </a:p>
        </p:txBody>
      </p:sp>
      <p:sp>
        <p:nvSpPr>
          <p:cNvPr id="523" name="Text Placeholder 10">
            <a:extLst>
              <a:ext uri="{FF2B5EF4-FFF2-40B4-BE49-F238E27FC236}">
                <a16:creationId xmlns:a16="http://schemas.microsoft.com/office/drawing/2014/main" id="{CB6AE1B7-30C0-BF9C-1B2F-B609A7EAA157}"/>
              </a:ext>
            </a:extLst>
          </p:cNvPr>
          <p:cNvSpPr>
            <a:spLocks noGrp="1"/>
          </p:cNvSpPr>
          <p:nvPr>
            <p:custDataLst>
              <p:tags r:id="rId44"/>
            </p:custDataLst>
          </p:nvPr>
        </p:nvSpPr>
        <p:spPr bwMode="gray">
          <a:xfrm>
            <a:off x="5070475" y="3125788"/>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06DB45B-0730-45AB-9917-7D13739C4970}" type="datetime'''''''''''9''''''''''''''''''''7'''">
              <a:rPr lang="en-US" altLang="en-US" sz="1100" smtClean="0"/>
              <a:pPr marL="0" lvl="0" indent="0" algn="ctr">
                <a:spcBef>
                  <a:spcPct val="0"/>
                </a:spcBef>
                <a:spcAft>
                  <a:spcPct val="0"/>
                </a:spcAft>
                <a:buNone/>
              </a:pPr>
              <a:t>97</a:t>
            </a:fld>
            <a:endParaRPr lang="en-US" sz="1100"/>
          </a:p>
        </p:txBody>
      </p:sp>
      <p:sp>
        <p:nvSpPr>
          <p:cNvPr id="528" name="Text Placeholder 10">
            <a:extLst>
              <a:ext uri="{FF2B5EF4-FFF2-40B4-BE49-F238E27FC236}">
                <a16:creationId xmlns:a16="http://schemas.microsoft.com/office/drawing/2014/main" id="{B274DA17-6311-FFF0-4055-D1B9D0B334A3}"/>
              </a:ext>
            </a:extLst>
          </p:cNvPr>
          <p:cNvSpPr>
            <a:spLocks noGrp="1"/>
          </p:cNvSpPr>
          <p:nvPr>
            <p:custDataLst>
              <p:tags r:id="rId45"/>
            </p:custDataLst>
          </p:nvPr>
        </p:nvSpPr>
        <p:spPr bwMode="gray">
          <a:xfrm>
            <a:off x="5408613" y="3125788"/>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2A5EBF6-1881-4894-B5C0-9C362A9CEBA0}" type="datetime'''''''''''''''''''''''''''9''''''''''''''''''7'">
              <a:rPr lang="en-US" altLang="en-US" sz="1100" smtClean="0"/>
              <a:pPr marL="0" lvl="0" indent="0" algn="ctr">
                <a:spcBef>
                  <a:spcPct val="0"/>
                </a:spcBef>
                <a:spcAft>
                  <a:spcPct val="0"/>
                </a:spcAft>
                <a:buNone/>
              </a:pPr>
              <a:t>97</a:t>
            </a:fld>
            <a:endParaRPr lang="en-US" sz="1100"/>
          </a:p>
        </p:txBody>
      </p:sp>
      <p:sp>
        <p:nvSpPr>
          <p:cNvPr id="541" name="Text Placeholder 10">
            <a:extLst>
              <a:ext uri="{FF2B5EF4-FFF2-40B4-BE49-F238E27FC236}">
                <a16:creationId xmlns:a16="http://schemas.microsoft.com/office/drawing/2014/main" id="{7B3F64D2-60F4-0C7D-43A1-D9875F283378}"/>
              </a:ext>
            </a:extLst>
          </p:cNvPr>
          <p:cNvSpPr>
            <a:spLocks noGrp="1"/>
          </p:cNvSpPr>
          <p:nvPr>
            <p:custDataLst>
              <p:tags r:id="rId46"/>
            </p:custDataLst>
          </p:nvPr>
        </p:nvSpPr>
        <p:spPr bwMode="gray">
          <a:xfrm>
            <a:off x="5746750" y="3144838"/>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F2E3BB3-3994-4E45-99FC-A400BBA75426}" type="datetime'''''8''''''5'''''''''''''''''''''''''''''''''''">
              <a:rPr lang="en-US" altLang="en-US" sz="1100" smtClean="0"/>
              <a:pPr marL="0" lvl="0" indent="0" algn="ctr">
                <a:spcBef>
                  <a:spcPct val="0"/>
                </a:spcBef>
                <a:spcAft>
                  <a:spcPct val="0"/>
                </a:spcAft>
                <a:buNone/>
              </a:pPr>
              <a:t>85</a:t>
            </a:fld>
            <a:endParaRPr lang="en-US" sz="1100"/>
          </a:p>
        </p:txBody>
      </p:sp>
      <p:sp>
        <p:nvSpPr>
          <p:cNvPr id="546" name="Text Placeholder 10">
            <a:extLst>
              <a:ext uri="{FF2B5EF4-FFF2-40B4-BE49-F238E27FC236}">
                <a16:creationId xmlns:a16="http://schemas.microsoft.com/office/drawing/2014/main" id="{E2F495C3-0394-90F3-D042-66B3BB4F00A3}"/>
              </a:ext>
            </a:extLst>
          </p:cNvPr>
          <p:cNvSpPr>
            <a:spLocks noGrp="1"/>
          </p:cNvSpPr>
          <p:nvPr>
            <p:custDataLst>
              <p:tags r:id="rId47"/>
            </p:custDataLst>
          </p:nvPr>
        </p:nvSpPr>
        <p:spPr bwMode="gray">
          <a:xfrm>
            <a:off x="6084888" y="3160713"/>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65E8B84-B945-4FBE-9583-7F3061582CDC}" type="datetime'''''''''''''''''''''''''''''''''''''''''''''''7''5'''''''">
              <a:rPr lang="en-US" altLang="en-US" sz="1100" smtClean="0"/>
              <a:pPr marL="0" lvl="0" indent="0" algn="ctr">
                <a:spcBef>
                  <a:spcPct val="0"/>
                </a:spcBef>
                <a:spcAft>
                  <a:spcPct val="0"/>
                </a:spcAft>
                <a:buNone/>
              </a:pPr>
              <a:t>75</a:t>
            </a:fld>
            <a:endParaRPr lang="en-US" sz="1100"/>
          </a:p>
        </p:txBody>
      </p:sp>
      <p:sp>
        <p:nvSpPr>
          <p:cNvPr id="551" name="Text Placeholder 10">
            <a:extLst>
              <a:ext uri="{FF2B5EF4-FFF2-40B4-BE49-F238E27FC236}">
                <a16:creationId xmlns:a16="http://schemas.microsoft.com/office/drawing/2014/main" id="{9113543B-6EC6-E685-238F-8F2BF62BF39B}"/>
              </a:ext>
            </a:extLst>
          </p:cNvPr>
          <p:cNvSpPr>
            <a:spLocks noGrp="1"/>
          </p:cNvSpPr>
          <p:nvPr>
            <p:custDataLst>
              <p:tags r:id="rId48"/>
            </p:custDataLst>
          </p:nvPr>
        </p:nvSpPr>
        <p:spPr bwMode="gray">
          <a:xfrm>
            <a:off x="6423025" y="3171825"/>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18B1585-8D0B-445C-9618-E0FF9E56A4B9}" type="datetime'''''''''''''''''''''''''6''''''''''''''''''''''''''''''''''9'">
              <a:rPr lang="en-US" altLang="en-US" sz="1100" smtClean="0"/>
              <a:pPr marL="0" lvl="0" indent="0" algn="ctr">
                <a:spcBef>
                  <a:spcPct val="0"/>
                </a:spcBef>
                <a:spcAft>
                  <a:spcPct val="0"/>
                </a:spcAft>
                <a:buNone/>
              </a:pPr>
              <a:t>69</a:t>
            </a:fld>
            <a:endParaRPr lang="en-US" sz="1100"/>
          </a:p>
        </p:txBody>
      </p:sp>
      <p:sp>
        <p:nvSpPr>
          <p:cNvPr id="556" name="Text Placeholder 10">
            <a:extLst>
              <a:ext uri="{FF2B5EF4-FFF2-40B4-BE49-F238E27FC236}">
                <a16:creationId xmlns:a16="http://schemas.microsoft.com/office/drawing/2014/main" id="{2DA5A082-FE31-E4FF-C8A4-07A75588042F}"/>
              </a:ext>
            </a:extLst>
          </p:cNvPr>
          <p:cNvSpPr>
            <a:spLocks noGrp="1"/>
          </p:cNvSpPr>
          <p:nvPr>
            <p:custDataLst>
              <p:tags r:id="rId49"/>
            </p:custDataLst>
          </p:nvPr>
        </p:nvSpPr>
        <p:spPr bwMode="gray">
          <a:xfrm>
            <a:off x="6761163" y="3186113"/>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3895B00-D541-401D-B025-5CE4AD0EF546}" type="datetime'''''''''''''''''''''5''''''''9'''''''''''''''''''''''''">
              <a:rPr lang="en-US" altLang="en-US" sz="1100" smtClean="0"/>
              <a:pPr marL="0" lvl="0" indent="0" algn="ctr">
                <a:spcBef>
                  <a:spcPct val="0"/>
                </a:spcBef>
                <a:spcAft>
                  <a:spcPct val="0"/>
                </a:spcAft>
                <a:buNone/>
              </a:pPr>
              <a:t>59</a:t>
            </a:fld>
            <a:endParaRPr lang="en-US" sz="1100"/>
          </a:p>
        </p:txBody>
      </p:sp>
      <p:sp>
        <p:nvSpPr>
          <p:cNvPr id="561" name="Text Placeholder 10">
            <a:extLst>
              <a:ext uri="{FF2B5EF4-FFF2-40B4-BE49-F238E27FC236}">
                <a16:creationId xmlns:a16="http://schemas.microsoft.com/office/drawing/2014/main" id="{CE39FB6F-ACA5-8410-2BD0-C48A810EC60D}"/>
              </a:ext>
            </a:extLst>
          </p:cNvPr>
          <p:cNvSpPr>
            <a:spLocks noGrp="1"/>
          </p:cNvSpPr>
          <p:nvPr>
            <p:custDataLst>
              <p:tags r:id="rId50"/>
            </p:custDataLst>
          </p:nvPr>
        </p:nvSpPr>
        <p:spPr bwMode="gray">
          <a:xfrm>
            <a:off x="7099300" y="3194050"/>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6D8D97F-B5F2-4BAC-B93F-4667D106C3B8}" type="datetime'''''''''5''''''''''''''''''''''''''5'''">
              <a:rPr lang="en-US" altLang="en-US" sz="1100" smtClean="0"/>
              <a:pPr marL="0" lvl="0" indent="0" algn="ctr">
                <a:spcBef>
                  <a:spcPct val="0"/>
                </a:spcBef>
                <a:spcAft>
                  <a:spcPct val="0"/>
                </a:spcAft>
                <a:buNone/>
              </a:pPr>
              <a:t>55</a:t>
            </a:fld>
            <a:endParaRPr lang="en-US" sz="1100"/>
          </a:p>
        </p:txBody>
      </p:sp>
      <p:sp>
        <p:nvSpPr>
          <p:cNvPr id="570" name="Text Placeholder 10">
            <a:extLst>
              <a:ext uri="{FF2B5EF4-FFF2-40B4-BE49-F238E27FC236}">
                <a16:creationId xmlns:a16="http://schemas.microsoft.com/office/drawing/2014/main" id="{4FD852DE-6694-58AD-E3E2-E7FB3FADAC76}"/>
              </a:ext>
            </a:extLst>
          </p:cNvPr>
          <p:cNvSpPr>
            <a:spLocks noGrp="1"/>
          </p:cNvSpPr>
          <p:nvPr>
            <p:custDataLst>
              <p:tags r:id="rId51"/>
            </p:custDataLst>
          </p:nvPr>
        </p:nvSpPr>
        <p:spPr bwMode="gray">
          <a:xfrm>
            <a:off x="7437438" y="3200400"/>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E83F249-AD67-4109-AD41-83BF170FF7DD}" type="datetime'''5''''''''''''''''''''''''''''''''''''''''1'''''">
              <a:rPr lang="en-US" altLang="en-US" sz="1100" smtClean="0"/>
              <a:pPr marL="0" lvl="0" indent="0" algn="ctr">
                <a:spcBef>
                  <a:spcPct val="0"/>
                </a:spcBef>
                <a:spcAft>
                  <a:spcPct val="0"/>
                </a:spcAft>
                <a:buNone/>
              </a:pPr>
              <a:t>51</a:t>
            </a:fld>
            <a:endParaRPr lang="en-US" sz="1100"/>
          </a:p>
        </p:txBody>
      </p:sp>
      <p:sp>
        <p:nvSpPr>
          <p:cNvPr id="575" name="Text Placeholder 10">
            <a:extLst>
              <a:ext uri="{FF2B5EF4-FFF2-40B4-BE49-F238E27FC236}">
                <a16:creationId xmlns:a16="http://schemas.microsoft.com/office/drawing/2014/main" id="{08A8C8A2-2A02-08A6-70EC-4F18841FA4F3}"/>
              </a:ext>
            </a:extLst>
          </p:cNvPr>
          <p:cNvSpPr>
            <a:spLocks noGrp="1"/>
          </p:cNvSpPr>
          <p:nvPr>
            <p:custDataLst>
              <p:tags r:id="rId52"/>
            </p:custDataLst>
          </p:nvPr>
        </p:nvSpPr>
        <p:spPr bwMode="gray">
          <a:xfrm>
            <a:off x="7775575" y="3206750"/>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4042A72-D27D-42FD-9B21-BA5F3DC33760}" type="datetime'''4''''''''''7'''''''''''''''''''''''">
              <a:rPr lang="en-US" altLang="en-US" sz="1100" smtClean="0"/>
              <a:pPr marL="0" lvl="0" indent="0" algn="ctr">
                <a:spcBef>
                  <a:spcPct val="0"/>
                </a:spcBef>
                <a:spcAft>
                  <a:spcPct val="0"/>
                </a:spcAft>
                <a:buNone/>
              </a:pPr>
              <a:t>47</a:t>
            </a:fld>
            <a:endParaRPr lang="en-US" sz="1100"/>
          </a:p>
        </p:txBody>
      </p:sp>
      <p:sp>
        <p:nvSpPr>
          <p:cNvPr id="260" name="Text Placeholder 10">
            <a:extLst>
              <a:ext uri="{FF2B5EF4-FFF2-40B4-BE49-F238E27FC236}">
                <a16:creationId xmlns:a16="http://schemas.microsoft.com/office/drawing/2014/main" id="{C9CA3BD5-9E02-A41D-8570-9106A6E161BA}"/>
              </a:ext>
            </a:extLst>
          </p:cNvPr>
          <p:cNvSpPr>
            <a:spLocks noGrp="1"/>
          </p:cNvSpPr>
          <p:nvPr>
            <p:custDataLst>
              <p:tags r:id="rId53"/>
            </p:custDataLst>
          </p:nvPr>
        </p:nvSpPr>
        <p:spPr bwMode="gray">
          <a:xfrm>
            <a:off x="8113713" y="3216275"/>
            <a:ext cx="196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3B2AC0C-9DA8-4063-96E4-D1DB4A301AB6}" type="datetime'''''''''''''''''''''''''''''''''''''4''''''1'''''''''''''">
              <a:rPr lang="en-US" altLang="en-US" sz="1100" smtClean="0"/>
              <a:pPr marL="0" lvl="0" indent="0" algn="ctr">
                <a:spcBef>
                  <a:spcPct val="0"/>
                </a:spcBef>
                <a:spcAft>
                  <a:spcPct val="0"/>
                </a:spcAft>
                <a:buNone/>
              </a:pPr>
              <a:t>41</a:t>
            </a:fld>
            <a:endParaRPr lang="en-US" sz="1100"/>
          </a:p>
        </p:txBody>
      </p:sp>
      <p:sp>
        <p:nvSpPr>
          <p:cNvPr id="4" name="Text Placeholder 10">
            <a:extLst>
              <a:ext uri="{FF2B5EF4-FFF2-40B4-BE49-F238E27FC236}">
                <a16:creationId xmlns:a16="http://schemas.microsoft.com/office/drawing/2014/main" id="{49873C62-0495-C22A-4E70-9439E3B03DD3}"/>
              </a:ext>
            </a:extLst>
          </p:cNvPr>
          <p:cNvSpPr txBox="1">
            <a:spLocks/>
          </p:cNvSpPr>
          <p:nvPr>
            <p:custDataLst>
              <p:tags r:id="rId54"/>
            </p:custDataLst>
          </p:nvPr>
        </p:nvSpPr>
        <p:spPr bwMode="auto">
          <a:xfrm>
            <a:off x="7981950" y="2762250"/>
            <a:ext cx="460375" cy="2381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E3C97B1-4A44-41EB-90BB-62965A7608B0}" type="datetime'-''''''9''''2''''''''''''''''%'''''''''">
              <a:rPr lang="en-US" altLang="en-US" sz="1100" b="1" smtClean="0">
                <a:effectLst/>
              </a:rPr>
              <a:pPr marL="0" indent="0" algn="ctr">
                <a:spcBef>
                  <a:spcPct val="0"/>
                </a:spcBef>
                <a:spcAft>
                  <a:spcPct val="0"/>
                </a:spcAft>
                <a:buNone/>
              </a:pPr>
              <a:t>-92%</a:t>
            </a:fld>
            <a:endParaRPr lang="en-US" sz="1100" b="1"/>
          </a:p>
        </p:txBody>
      </p:sp>
      <p:sp>
        <p:nvSpPr>
          <p:cNvPr id="416" name="Rectangle 415">
            <a:extLst>
              <a:ext uri="{FF2B5EF4-FFF2-40B4-BE49-F238E27FC236}">
                <a16:creationId xmlns:a16="http://schemas.microsoft.com/office/drawing/2014/main" id="{DBCF9614-B725-1EE6-AC30-1F308D90FD12}"/>
              </a:ext>
            </a:extLst>
          </p:cNvPr>
          <p:cNvSpPr/>
          <p:nvPr>
            <p:custDataLst>
              <p:tags r:id="rId55"/>
            </p:custDataLst>
          </p:nvPr>
        </p:nvSpPr>
        <p:spPr bwMode="auto">
          <a:xfrm>
            <a:off x="454025" y="2014175"/>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7" name="Rectangle 416">
            <a:extLst>
              <a:ext uri="{FF2B5EF4-FFF2-40B4-BE49-F238E27FC236}">
                <a16:creationId xmlns:a16="http://schemas.microsoft.com/office/drawing/2014/main" id="{7CBB6E31-EDA8-129A-6A01-66F2F863CE40}"/>
              </a:ext>
            </a:extLst>
          </p:cNvPr>
          <p:cNvSpPr/>
          <p:nvPr>
            <p:custDataLst>
              <p:tags r:id="rId56"/>
            </p:custDataLst>
          </p:nvPr>
        </p:nvSpPr>
        <p:spPr bwMode="auto">
          <a:xfrm>
            <a:off x="1236663" y="201417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8" name="Rectangle 417">
            <a:extLst>
              <a:ext uri="{FF2B5EF4-FFF2-40B4-BE49-F238E27FC236}">
                <a16:creationId xmlns:a16="http://schemas.microsoft.com/office/drawing/2014/main" id="{8342D03C-4113-DF05-4E55-48A4BE817CB4}"/>
              </a:ext>
            </a:extLst>
          </p:cNvPr>
          <p:cNvSpPr/>
          <p:nvPr>
            <p:custDataLst>
              <p:tags r:id="rId57"/>
            </p:custDataLst>
          </p:nvPr>
        </p:nvSpPr>
        <p:spPr bwMode="auto">
          <a:xfrm>
            <a:off x="1898650" y="2014175"/>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9" name="Rectangle 418">
            <a:extLst>
              <a:ext uri="{FF2B5EF4-FFF2-40B4-BE49-F238E27FC236}">
                <a16:creationId xmlns:a16="http://schemas.microsoft.com/office/drawing/2014/main" id="{FD8BDCF9-3F5F-1E95-D273-8777248DEE43}"/>
              </a:ext>
            </a:extLst>
          </p:cNvPr>
          <p:cNvSpPr/>
          <p:nvPr>
            <p:custDataLst>
              <p:tags r:id="rId58"/>
            </p:custDataLst>
          </p:nvPr>
        </p:nvSpPr>
        <p:spPr bwMode="auto">
          <a:xfrm>
            <a:off x="2630488" y="2014175"/>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0" name="Rectangle 419">
            <a:extLst>
              <a:ext uri="{FF2B5EF4-FFF2-40B4-BE49-F238E27FC236}">
                <a16:creationId xmlns:a16="http://schemas.microsoft.com/office/drawing/2014/main" id="{9F7AD487-0260-9E49-0E92-2239D3D3FB9A}"/>
              </a:ext>
            </a:extLst>
          </p:cNvPr>
          <p:cNvSpPr/>
          <p:nvPr>
            <p:custDataLst>
              <p:tags r:id="rId59"/>
            </p:custDataLst>
          </p:nvPr>
        </p:nvSpPr>
        <p:spPr bwMode="auto">
          <a:xfrm>
            <a:off x="3284538" y="2014175"/>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1" name="Rectangle 420">
            <a:extLst>
              <a:ext uri="{FF2B5EF4-FFF2-40B4-BE49-F238E27FC236}">
                <a16:creationId xmlns:a16="http://schemas.microsoft.com/office/drawing/2014/main" id="{1C2E49DC-D606-7369-CC59-E55B29BF7B2C}"/>
              </a:ext>
            </a:extLst>
          </p:cNvPr>
          <p:cNvSpPr/>
          <p:nvPr>
            <p:custDataLst>
              <p:tags r:id="rId60"/>
            </p:custDataLst>
          </p:nvPr>
        </p:nvSpPr>
        <p:spPr bwMode="auto">
          <a:xfrm>
            <a:off x="4583113" y="2014175"/>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2" name="Rectangle 421">
            <a:extLst>
              <a:ext uri="{FF2B5EF4-FFF2-40B4-BE49-F238E27FC236}">
                <a16:creationId xmlns:a16="http://schemas.microsoft.com/office/drawing/2014/main" id="{24970722-3CBD-221D-E465-C24FD3CC57B5}"/>
              </a:ext>
            </a:extLst>
          </p:cNvPr>
          <p:cNvSpPr/>
          <p:nvPr>
            <p:custDataLst>
              <p:tags r:id="rId61"/>
            </p:custDataLst>
          </p:nvPr>
        </p:nvSpPr>
        <p:spPr bwMode="auto">
          <a:xfrm>
            <a:off x="5499100" y="2014175"/>
            <a:ext cx="179388" cy="133350"/>
          </a:xfrm>
          <a:prstGeom prst="rect">
            <a:avLst/>
          </a:prstGeom>
          <a:solidFill>
            <a:srgbClr val="96969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3" name="Rectangle 422">
            <a:extLst>
              <a:ext uri="{FF2B5EF4-FFF2-40B4-BE49-F238E27FC236}">
                <a16:creationId xmlns:a16="http://schemas.microsoft.com/office/drawing/2014/main" id="{5906CC4A-985D-DDCB-9CF1-D84EF67C82AC}"/>
              </a:ext>
            </a:extLst>
          </p:cNvPr>
          <p:cNvSpPr/>
          <p:nvPr>
            <p:custDataLst>
              <p:tags r:id="rId62"/>
            </p:custDataLst>
          </p:nvPr>
        </p:nvSpPr>
        <p:spPr bwMode="auto">
          <a:xfrm>
            <a:off x="6553200" y="2014175"/>
            <a:ext cx="179388" cy="133350"/>
          </a:xfrm>
          <a:prstGeom prst="rect">
            <a:avLst/>
          </a:prstGeom>
          <a:solidFill>
            <a:srgbClr val="D6D7D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4" name="Text Placeholder 10">
            <a:extLst>
              <a:ext uri="{FF2B5EF4-FFF2-40B4-BE49-F238E27FC236}">
                <a16:creationId xmlns:a16="http://schemas.microsoft.com/office/drawing/2014/main" id="{C0E792E1-16DC-329B-0821-DC6F2AC0C3B6}"/>
              </a:ext>
            </a:extLst>
          </p:cNvPr>
          <p:cNvSpPr>
            <a:spLocks noGrp="1"/>
          </p:cNvSpPr>
          <p:nvPr>
            <p:custDataLst>
              <p:tags r:id="rId63"/>
            </p:custDataLst>
          </p:nvPr>
        </p:nvSpPr>
        <p:spPr bwMode="auto">
          <a:xfrm>
            <a:off x="684213" y="2009412"/>
            <a:ext cx="450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FD83A31-8294-499F-BDEA-26242A02CE76}" type="datetime'M''a''''''t''''''''''e''''''''r''i''''a''''''''l'">
              <a:rPr lang="en-US" altLang="en-US" sz="1000" smtClean="0"/>
              <a:pPr marL="0" lvl="0" indent="0">
                <a:spcBef>
                  <a:spcPct val="0"/>
                </a:spcBef>
                <a:spcAft>
                  <a:spcPct val="0"/>
                </a:spcAft>
                <a:buNone/>
              </a:pPr>
              <a:t>Material</a:t>
            </a:fld>
            <a:endParaRPr lang="en-US" sz="1000"/>
          </a:p>
        </p:txBody>
      </p:sp>
      <p:sp>
        <p:nvSpPr>
          <p:cNvPr id="425" name="Text Placeholder 10">
            <a:extLst>
              <a:ext uri="{FF2B5EF4-FFF2-40B4-BE49-F238E27FC236}">
                <a16:creationId xmlns:a16="http://schemas.microsoft.com/office/drawing/2014/main" id="{D815559B-81F1-72B1-5699-1168BAFDBD9E}"/>
              </a:ext>
            </a:extLst>
          </p:cNvPr>
          <p:cNvSpPr>
            <a:spLocks noGrp="1"/>
          </p:cNvSpPr>
          <p:nvPr>
            <p:custDataLst>
              <p:tags r:id="rId64"/>
            </p:custDataLst>
          </p:nvPr>
        </p:nvSpPr>
        <p:spPr bwMode="auto">
          <a:xfrm>
            <a:off x="1466850" y="2009412"/>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17E3190-F9C4-4D77-B249-E749CD1B7721}" type="datetime'''S''''cr''''''''ap'">
              <a:rPr lang="en-US" altLang="en-US" sz="1000" smtClean="0"/>
              <a:pPr marL="0" lvl="0" indent="0">
                <a:spcBef>
                  <a:spcPct val="0"/>
                </a:spcBef>
                <a:spcAft>
                  <a:spcPct val="0"/>
                </a:spcAft>
                <a:buNone/>
              </a:pPr>
              <a:t>Scrap</a:t>
            </a:fld>
            <a:endParaRPr lang="en-US" sz="1000"/>
          </a:p>
        </p:txBody>
      </p:sp>
      <p:sp>
        <p:nvSpPr>
          <p:cNvPr id="426" name="Text Placeholder 10">
            <a:extLst>
              <a:ext uri="{FF2B5EF4-FFF2-40B4-BE49-F238E27FC236}">
                <a16:creationId xmlns:a16="http://schemas.microsoft.com/office/drawing/2014/main" id="{E661E3FA-DFB5-93BD-7D51-720A2DC68C8C}"/>
              </a:ext>
            </a:extLst>
          </p:cNvPr>
          <p:cNvSpPr>
            <a:spLocks noGrp="1"/>
          </p:cNvSpPr>
          <p:nvPr>
            <p:custDataLst>
              <p:tags r:id="rId65"/>
            </p:custDataLst>
          </p:nvPr>
        </p:nvSpPr>
        <p:spPr bwMode="auto">
          <a:xfrm>
            <a:off x="2128838" y="2009412"/>
            <a:ext cx="400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C4C0B42-E27C-4A46-A886-E1616AFFC8F4}" type="datetime'''''''''E''''''''''''n''''''er''''''''g''''''''y'''''''''''''">
              <a:rPr lang="en-US" altLang="en-US" sz="1000" smtClean="0"/>
              <a:pPr marL="0" lvl="0" indent="0">
                <a:spcBef>
                  <a:spcPct val="0"/>
                </a:spcBef>
                <a:spcAft>
                  <a:spcPct val="0"/>
                </a:spcAft>
                <a:buNone/>
              </a:pPr>
              <a:t>Energy</a:t>
            </a:fld>
            <a:endParaRPr lang="en-US" sz="1000"/>
          </a:p>
        </p:txBody>
      </p:sp>
      <p:sp>
        <p:nvSpPr>
          <p:cNvPr id="427" name="Text Placeholder 10">
            <a:extLst>
              <a:ext uri="{FF2B5EF4-FFF2-40B4-BE49-F238E27FC236}">
                <a16:creationId xmlns:a16="http://schemas.microsoft.com/office/drawing/2014/main" id="{841172BE-42F4-780C-079F-014DA0368FCF}"/>
              </a:ext>
            </a:extLst>
          </p:cNvPr>
          <p:cNvSpPr>
            <a:spLocks noGrp="1"/>
          </p:cNvSpPr>
          <p:nvPr>
            <p:custDataLst>
              <p:tags r:id="rId66"/>
            </p:custDataLst>
          </p:nvPr>
        </p:nvSpPr>
        <p:spPr bwMode="auto">
          <a:xfrm>
            <a:off x="2860675" y="2009412"/>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t>Labor</a:t>
            </a:r>
            <a:endParaRPr lang="en-US"/>
          </a:p>
        </p:txBody>
      </p:sp>
      <p:sp>
        <p:nvSpPr>
          <p:cNvPr id="428" name="Text Placeholder 10">
            <a:extLst>
              <a:ext uri="{FF2B5EF4-FFF2-40B4-BE49-F238E27FC236}">
                <a16:creationId xmlns:a16="http://schemas.microsoft.com/office/drawing/2014/main" id="{2526669D-15B6-6782-2D93-A2A603CDE587}"/>
              </a:ext>
            </a:extLst>
          </p:cNvPr>
          <p:cNvSpPr>
            <a:spLocks noGrp="1"/>
          </p:cNvSpPr>
          <p:nvPr>
            <p:custDataLst>
              <p:tags r:id="rId67"/>
            </p:custDataLst>
          </p:nvPr>
        </p:nvSpPr>
        <p:spPr bwMode="auto">
          <a:xfrm>
            <a:off x="3514725" y="2009412"/>
            <a:ext cx="966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Building and land</a:t>
            </a:r>
            <a:endParaRPr lang="en-US"/>
          </a:p>
        </p:txBody>
      </p:sp>
      <p:sp>
        <p:nvSpPr>
          <p:cNvPr id="429" name="Text Placeholder 10">
            <a:extLst>
              <a:ext uri="{FF2B5EF4-FFF2-40B4-BE49-F238E27FC236}">
                <a16:creationId xmlns:a16="http://schemas.microsoft.com/office/drawing/2014/main" id="{FCA75DE2-26CE-D1DB-9950-9FCBABBC2137}"/>
              </a:ext>
            </a:extLst>
          </p:cNvPr>
          <p:cNvSpPr>
            <a:spLocks noGrp="1"/>
          </p:cNvSpPr>
          <p:nvPr>
            <p:custDataLst>
              <p:tags r:id="rId68"/>
            </p:custDataLst>
          </p:nvPr>
        </p:nvSpPr>
        <p:spPr bwMode="auto">
          <a:xfrm>
            <a:off x="4813300" y="2009412"/>
            <a:ext cx="584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7F58C02-B6A0-4742-B5E7-92F877623D42}" type="datetime'M''''''a''ch''''''''i''''''''''''''ne''''''''r''''y'''''''''''">
              <a:rPr lang="en-US" altLang="en-US" sz="1000" smtClean="0"/>
              <a:pPr marL="0" lvl="0" indent="0">
                <a:spcBef>
                  <a:spcPct val="0"/>
                </a:spcBef>
                <a:spcAft>
                  <a:spcPct val="0"/>
                </a:spcAft>
                <a:buNone/>
              </a:pPr>
              <a:t>Machinery</a:t>
            </a:fld>
            <a:endParaRPr lang="en-US" sz="1000"/>
          </a:p>
        </p:txBody>
      </p:sp>
      <p:sp>
        <p:nvSpPr>
          <p:cNvPr id="430" name="Text Placeholder 10">
            <a:extLst>
              <a:ext uri="{FF2B5EF4-FFF2-40B4-BE49-F238E27FC236}">
                <a16:creationId xmlns:a16="http://schemas.microsoft.com/office/drawing/2014/main" id="{C5DB2BE1-DBED-8BAE-E1F4-C61F4E6FCC8C}"/>
              </a:ext>
            </a:extLst>
          </p:cNvPr>
          <p:cNvSpPr>
            <a:spLocks noGrp="1"/>
          </p:cNvSpPr>
          <p:nvPr>
            <p:custDataLst>
              <p:tags r:id="rId69"/>
            </p:custDataLst>
          </p:nvPr>
        </p:nvSpPr>
        <p:spPr bwMode="auto">
          <a:xfrm>
            <a:off x="5729288" y="2009412"/>
            <a:ext cx="722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890AA7F-DD8B-4E9A-9722-F45A94BD49D8}" type="datetime'''''''''''''M''a''i''n''t''e''''''''na''nce'''''">
              <a:rPr lang="en-US" altLang="en-US" sz="1000" smtClean="0"/>
              <a:pPr marL="0" lvl="0" indent="0">
                <a:spcBef>
                  <a:spcPct val="0"/>
                </a:spcBef>
                <a:spcAft>
                  <a:spcPct val="0"/>
                </a:spcAft>
                <a:buNone/>
              </a:pPr>
              <a:t>Maintenance</a:t>
            </a:fld>
            <a:endParaRPr lang="en-US" sz="1000"/>
          </a:p>
        </p:txBody>
      </p:sp>
      <p:sp>
        <p:nvSpPr>
          <p:cNvPr id="431" name="Text Placeholder 10">
            <a:extLst>
              <a:ext uri="{FF2B5EF4-FFF2-40B4-BE49-F238E27FC236}">
                <a16:creationId xmlns:a16="http://schemas.microsoft.com/office/drawing/2014/main" id="{18C9CD2B-12CD-0B2C-4642-473BD83B9245}"/>
              </a:ext>
            </a:extLst>
          </p:cNvPr>
          <p:cNvSpPr>
            <a:spLocks noGrp="1"/>
          </p:cNvSpPr>
          <p:nvPr>
            <p:custDataLst>
              <p:tags r:id="rId70"/>
            </p:custDataLst>
          </p:nvPr>
        </p:nvSpPr>
        <p:spPr bwMode="auto">
          <a:xfrm>
            <a:off x="6783388" y="2009412"/>
            <a:ext cx="554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EFC4068-A36A-460F-9199-D785EA350939}" type="datetime'''O''''v''''''''''''''e''''''''''r''''''h''''''ea''d'''''">
              <a:rPr lang="en-US" altLang="en-US" sz="1000" smtClean="0"/>
              <a:pPr marL="0" lvl="0" indent="0">
                <a:spcBef>
                  <a:spcPct val="0"/>
                </a:spcBef>
                <a:spcAft>
                  <a:spcPct val="0"/>
                </a:spcAft>
                <a:buNone/>
              </a:pPr>
              <a:t>Overhead</a:t>
            </a:fld>
            <a:endParaRPr lang="en-US" sz="1000"/>
          </a:p>
        </p:txBody>
      </p:sp>
      <p:sp>
        <p:nvSpPr>
          <p:cNvPr id="498" name="btfpColumnHeaderBoxText223027">
            <a:extLst>
              <a:ext uri="{FF2B5EF4-FFF2-40B4-BE49-F238E27FC236}">
                <a16:creationId xmlns:a16="http://schemas.microsoft.com/office/drawing/2014/main" id="{CF434C5F-D831-1AEB-ABB2-5F7511192A54}"/>
              </a:ext>
            </a:extLst>
          </p:cNvPr>
          <p:cNvSpPr txBox="1"/>
          <p:nvPr/>
        </p:nvSpPr>
        <p:spPr bwMode="gray">
          <a:xfrm>
            <a:off x="330199" y="1554480"/>
            <a:ext cx="8074837"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Annual cost breakdowns for Li-ion battery cell chemistries,</a:t>
            </a:r>
            <a:r>
              <a:rPr lang="en-US" sz="1400" dirty="0">
                <a:solidFill>
                  <a:srgbClr val="000000"/>
                </a:solidFill>
              </a:rPr>
              <a:t> $/kWh</a:t>
            </a:r>
          </a:p>
        </p:txBody>
      </p:sp>
      <p:cxnSp>
        <p:nvCxnSpPr>
          <p:cNvPr id="499" name="btfpColumnHeaderBoxLine223027">
            <a:extLst>
              <a:ext uri="{FF2B5EF4-FFF2-40B4-BE49-F238E27FC236}">
                <a16:creationId xmlns:a16="http://schemas.microsoft.com/office/drawing/2014/main" id="{DA5801AA-9D13-8ACD-F938-86666B7663D6}"/>
              </a:ext>
            </a:extLst>
          </p:cNvPr>
          <p:cNvCxnSpPr/>
          <p:nvPr/>
        </p:nvCxnSpPr>
        <p:spPr bwMode="gray">
          <a:xfrm>
            <a:off x="330199" y="1828800"/>
            <a:ext cx="807483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8" name="TextBox 537">
            <a:extLst>
              <a:ext uri="{FF2B5EF4-FFF2-40B4-BE49-F238E27FC236}">
                <a16:creationId xmlns:a16="http://schemas.microsoft.com/office/drawing/2014/main" id="{E0CC574B-03BF-1FE5-2754-8264037E9074}"/>
              </a:ext>
            </a:extLst>
          </p:cNvPr>
          <p:cNvSpPr txBox="1"/>
          <p:nvPr/>
        </p:nvSpPr>
        <p:spPr>
          <a:xfrm>
            <a:off x="282191" y="3712745"/>
            <a:ext cx="881716" cy="307777"/>
          </a:xfrm>
          <a:prstGeom prst="rect">
            <a:avLst/>
          </a:prstGeom>
          <a:noFill/>
        </p:spPr>
        <p:txBody>
          <a:bodyPr wrap="none" rtlCol="0">
            <a:spAutoFit/>
          </a:bodyPr>
          <a:lstStyle/>
          <a:p>
            <a:pPr marL="0" indent="0">
              <a:buNone/>
            </a:pPr>
            <a:r>
              <a:rPr lang="en-US" sz="1400" b="1">
                <a:solidFill>
                  <a:srgbClr val="181A1C"/>
                </a:solidFill>
                <a:latin typeface="Arial" panose="020B0604020202020204" pitchFamily="34" charset="0"/>
                <a:cs typeface="Arial" panose="020B0604020202020204" pitchFamily="34" charset="0"/>
              </a:rPr>
              <a:t>NMC811</a:t>
            </a:r>
          </a:p>
        </p:txBody>
      </p:sp>
      <p:sp>
        <p:nvSpPr>
          <p:cNvPr id="539" name="TextBox 538">
            <a:extLst>
              <a:ext uri="{FF2B5EF4-FFF2-40B4-BE49-F238E27FC236}">
                <a16:creationId xmlns:a16="http://schemas.microsoft.com/office/drawing/2014/main" id="{D45A6B76-75F8-AAE8-C96A-297CEF1EEB4B}"/>
              </a:ext>
            </a:extLst>
          </p:cNvPr>
          <p:cNvSpPr txBox="1"/>
          <p:nvPr/>
        </p:nvSpPr>
        <p:spPr>
          <a:xfrm>
            <a:off x="282191" y="2423567"/>
            <a:ext cx="522900" cy="307777"/>
          </a:xfrm>
          <a:prstGeom prst="rect">
            <a:avLst/>
          </a:prstGeom>
          <a:noFill/>
        </p:spPr>
        <p:txBody>
          <a:bodyPr wrap="none" rtlCol="0">
            <a:spAutoFit/>
          </a:bodyPr>
          <a:lstStyle/>
          <a:p>
            <a:pPr marL="0" indent="0">
              <a:buNone/>
            </a:pPr>
            <a:r>
              <a:rPr lang="en-US" sz="1400" b="1">
                <a:solidFill>
                  <a:srgbClr val="181A1C"/>
                </a:solidFill>
                <a:latin typeface="Arial" panose="020B0604020202020204" pitchFamily="34" charset="0"/>
                <a:cs typeface="Arial" panose="020B0604020202020204" pitchFamily="34" charset="0"/>
              </a:rPr>
              <a:t>LFP</a:t>
            </a:r>
          </a:p>
        </p:txBody>
      </p:sp>
      <p:sp>
        <p:nvSpPr>
          <p:cNvPr id="22" name="TextBox 8">
            <a:extLst>
              <a:ext uri="{FF2B5EF4-FFF2-40B4-BE49-F238E27FC236}">
                <a16:creationId xmlns:a16="http://schemas.microsoft.com/office/drawing/2014/main" id="{65767684-7DE5-F541-30B6-E63BEECF0697}"/>
              </a:ext>
            </a:extLst>
          </p:cNvPr>
          <p:cNvSpPr txBox="1"/>
          <p:nvPr/>
        </p:nvSpPr>
        <p:spPr bwMode="gray">
          <a:xfrm>
            <a:off x="8943975" y="1554480"/>
            <a:ext cx="2896576" cy="4341495"/>
          </a:xfrm>
          <a:prstGeom prst="rect">
            <a:avLst/>
          </a:prstGeom>
          <a:solidFill>
            <a:srgbClr val="E3E8EE"/>
          </a:solidFill>
        </p:spPr>
        <p:txBody>
          <a:bodyPr wrap="square" lIns="136800" tIns="137160" rIns="274320" bIns="137160" rtlCol="0" anchor="t">
            <a:no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spcBef>
                <a:spcPts val="600"/>
              </a:spcBef>
              <a:spcAft>
                <a:spcPts val="600"/>
              </a:spcAft>
              <a:buNone/>
            </a:pPr>
            <a:r>
              <a:rPr lang="en-US" altLang="ko-KR" sz="1250" b="1" dirty="0"/>
              <a:t>Observations   </a:t>
            </a:r>
            <a:endParaRPr kumimoji="0" lang="en-US" altLang="ko-KR" sz="1250" i="0" u="none" strike="noStrike" kern="1200" cap="none" spc="0" normalizeH="0" baseline="0" noProof="0" dirty="0">
              <a:ln>
                <a:noFill/>
              </a:ln>
              <a:solidFill>
                <a:srgbClr val="000000"/>
              </a:solidFill>
              <a:effectLst/>
              <a:uLnTx/>
              <a:uFillTx/>
              <a:latin typeface="Arial"/>
              <a:ea typeface="+mn-ea"/>
              <a:cs typeface="+mn-cs"/>
            </a:endParaRPr>
          </a:p>
          <a:p>
            <a:pPr>
              <a:spcBef>
                <a:spcPts val="600"/>
              </a:spcBef>
            </a:pPr>
            <a:r>
              <a:rPr lang="en-US" altLang="ko-KR" sz="1050" dirty="0"/>
              <a:t>By 2030, cell costs are anticipated to drop by more than </a:t>
            </a:r>
            <a:r>
              <a:rPr lang="en-US" altLang="ko-KR" sz="1050" b="1" dirty="0"/>
              <a:t>85% compared with 2010, </a:t>
            </a:r>
            <a:r>
              <a:rPr lang="en-US" altLang="ko-KR" sz="1050" dirty="0"/>
              <a:t>not including material costs.</a:t>
            </a:r>
            <a:endParaRPr lang="en-US" altLang="ko-KR" sz="1050" dirty="0">
              <a:cs typeface="Arial"/>
            </a:endParaRPr>
          </a:p>
          <a:p>
            <a:pPr lvl="1"/>
            <a:r>
              <a:rPr lang="en-US" altLang="ko-KR" sz="1050" dirty="0"/>
              <a:t>This shift will likely be driven by </a:t>
            </a:r>
            <a:r>
              <a:rPr lang="en-US" altLang="ko-KR" sz="1050" b="1" dirty="0"/>
              <a:t>technological advancements in</a:t>
            </a:r>
            <a:r>
              <a:rPr lang="en-US" altLang="ko-KR" sz="1050" dirty="0"/>
              <a:t> </a:t>
            </a:r>
            <a:r>
              <a:rPr lang="en-US" altLang="ko-KR" sz="1050" b="1" dirty="0"/>
              <a:t>manufacturing, increased production volume</a:t>
            </a:r>
            <a:r>
              <a:rPr lang="en-US" altLang="ko-KR" sz="1050" dirty="0"/>
              <a:t>, and </a:t>
            </a:r>
            <a:r>
              <a:rPr lang="en-US" altLang="ko-KR" sz="1050" b="1" dirty="0"/>
              <a:t>improvements in cell performance. </a:t>
            </a:r>
            <a:endParaRPr lang="en-US" dirty="0"/>
          </a:p>
          <a:p>
            <a:pPr>
              <a:spcBef>
                <a:spcPts val="600"/>
              </a:spcBef>
            </a:pPr>
            <a:r>
              <a:rPr lang="en-US" altLang="ko-KR" sz="1050" dirty="0"/>
              <a:t>As a result of this shift,</a:t>
            </a:r>
            <a:r>
              <a:rPr lang="en-US" altLang="ko-KR" sz="1050" b="1" dirty="0"/>
              <a:t> material costs will become a growing portion of overall cell costs </a:t>
            </a:r>
            <a:r>
              <a:rPr lang="en-US" altLang="ko-KR" sz="1050" dirty="0"/>
              <a:t>(both due to a decrease in total costs and an increase in material costs)</a:t>
            </a:r>
            <a:r>
              <a:rPr lang="en-US" altLang="ko-KR" sz="1050" b="1" dirty="0"/>
              <a:t>.</a:t>
            </a:r>
            <a:endParaRPr lang="en-US" altLang="ko-KR" sz="1050" b="1" dirty="0">
              <a:cs typeface="Arial"/>
            </a:endParaRPr>
          </a:p>
          <a:p>
            <a:pPr lvl="1"/>
            <a:r>
              <a:rPr lang="en-US" altLang="ko-KR" sz="1050" b="1" dirty="0"/>
              <a:t>LFP</a:t>
            </a:r>
            <a:r>
              <a:rPr lang="en-US" altLang="ko-KR" sz="1050" dirty="0"/>
              <a:t> is expected to </a:t>
            </a:r>
            <a:r>
              <a:rPr lang="en-US" altLang="ko-KR" sz="1050" b="1" dirty="0"/>
              <a:t>continue to be the cheapest battery chemistry (~$41/</a:t>
            </a:r>
            <a:r>
              <a:rPr lang="en-US" altLang="ko-KR" sz="1050" b="1" dirty="0" err="1"/>
              <a:t>KWh</a:t>
            </a:r>
            <a:r>
              <a:rPr lang="en-US" altLang="ko-KR" sz="1050" b="1" dirty="0"/>
              <a:t>)</a:t>
            </a:r>
            <a:r>
              <a:rPr lang="en-US" altLang="ko-KR" sz="1050" dirty="0"/>
              <a:t> through 2030. While the technology has relatively high machinery costs, it has </a:t>
            </a:r>
            <a:r>
              <a:rPr lang="en-US" altLang="ko-KR" sz="1050" b="1" dirty="0"/>
              <a:t>the lowest material costs (~$27/</a:t>
            </a:r>
            <a:r>
              <a:rPr lang="en-US" altLang="ko-KR" sz="1050" b="1" dirty="0" err="1"/>
              <a:t>KWh</a:t>
            </a:r>
            <a:r>
              <a:rPr lang="en-US" altLang="ko-KR" sz="1050" b="1" dirty="0"/>
              <a:t>).</a:t>
            </a:r>
            <a:endParaRPr lang="en-US" altLang="ko-KR" sz="1050" dirty="0">
              <a:cs typeface="Arial"/>
            </a:endParaRPr>
          </a:p>
        </p:txBody>
      </p:sp>
      <p:sp>
        <p:nvSpPr>
          <p:cNvPr id="485" name="btfpNotesBox962619">
            <a:extLst>
              <a:ext uri="{FF2B5EF4-FFF2-40B4-BE49-F238E27FC236}">
                <a16:creationId xmlns:a16="http://schemas.microsoft.com/office/drawing/2014/main" id="{A22A53EE-2688-08F7-1C69-658A3B59F455}"/>
              </a:ext>
            </a:extLst>
          </p:cNvPr>
          <p:cNvSpPr txBox="1"/>
          <p:nvPr>
            <p:custDataLst>
              <p:tags r:id="rId71"/>
            </p:custDataLst>
          </p:nvPr>
        </p:nvSpPr>
        <p:spPr bwMode="gray">
          <a:xfrm>
            <a:off x="330199" y="6419088"/>
            <a:ext cx="11531600" cy="369332"/>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1) CPI assumes index 1982-1984 to be 100; Note: NMC811 and NCA-GR are two.</a:t>
            </a:r>
          </a:p>
          <a:p>
            <a:r>
              <a:rPr lang="en-US" sz="800" dirty="0">
                <a:solidFill>
                  <a:srgbClr val="000000"/>
                </a:solidFill>
              </a:rPr>
              <a:t>Sources:</a:t>
            </a:r>
            <a:r>
              <a:rPr lang="en-US" sz="800" dirty="0">
                <a:solidFill>
                  <a:srgbClr val="FF0000"/>
                </a:solidFill>
              </a:rPr>
              <a:t> </a:t>
            </a:r>
            <a:r>
              <a:rPr lang="en-US" sz="800" dirty="0">
                <a:hlinkClick r:id="rId110"/>
              </a:rPr>
              <a:t>Journal of Energy Storage, Lithium-ion battery cost</a:t>
            </a:r>
            <a:r>
              <a:rPr lang="en-US" sz="800" dirty="0"/>
              <a:t> (2024); </a:t>
            </a:r>
            <a:r>
              <a:rPr lang="en-US" sz="800" dirty="0">
                <a:hlinkClick r:id="rId111"/>
              </a:rPr>
              <a:t>Federal Reserve Bank of St. Louis, Consumer Price Index</a:t>
            </a:r>
            <a:r>
              <a:rPr lang="en-US" sz="800" dirty="0"/>
              <a:t>.</a:t>
            </a:r>
            <a:endParaRPr lang="en-US" dirty="0">
              <a:cs typeface="Arial"/>
            </a:endParaRP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2"/>
              </a:rPr>
              <a:t>Gernot Wagner</a:t>
            </a:r>
            <a:r>
              <a:rPr lang="en-US" sz="800" dirty="0">
                <a:solidFill>
                  <a:srgbClr val="000000"/>
                </a:solidFill>
              </a:rPr>
              <a:t>. </a:t>
            </a:r>
            <a:r>
              <a:rPr lang="en-US" sz="800" dirty="0">
                <a:solidFill>
                  <a:srgbClr val="000000"/>
                </a:solidFill>
                <a:hlinkClick r:id="rId1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4"/>
              </a:rPr>
              <a:t>Storing Energy</a:t>
            </a:r>
            <a:r>
              <a:rPr lang="en-US" sz="800" dirty="0">
                <a:solidFill>
                  <a:srgbClr val="000000"/>
                </a:solidFill>
              </a:rPr>
              <a:t>” (4 March 2025).</a:t>
            </a:r>
            <a:endParaRPr lang="en-US" sz="800" dirty="0">
              <a:solidFill>
                <a:srgbClr val="000000"/>
              </a:solidFill>
              <a:cs typeface="Arial"/>
            </a:endParaRPr>
          </a:p>
        </p:txBody>
      </p:sp>
      <p:cxnSp>
        <p:nvCxnSpPr>
          <p:cNvPr id="486" name="Straight Connector 485">
            <a:extLst>
              <a:ext uri="{FF2B5EF4-FFF2-40B4-BE49-F238E27FC236}">
                <a16:creationId xmlns:a16="http://schemas.microsoft.com/office/drawing/2014/main" id="{75B272DE-6D69-099F-A255-88D81E9C3EF8}"/>
              </a:ext>
            </a:extLst>
          </p:cNvPr>
          <p:cNvCxnSpPr>
            <a:cxnSpLocks/>
          </p:cNvCxnSpPr>
          <p:nvPr/>
        </p:nvCxnSpPr>
        <p:spPr bwMode="gray">
          <a:xfrm>
            <a:off x="5042371" y="2346034"/>
            <a:ext cx="0" cy="3846804"/>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64" name="Oval 563">
            <a:extLst>
              <a:ext uri="{FF2B5EF4-FFF2-40B4-BE49-F238E27FC236}">
                <a16:creationId xmlns:a16="http://schemas.microsoft.com/office/drawing/2014/main" id="{611C8E67-E388-0D5D-F723-B9697FDC2EA3}"/>
              </a:ext>
            </a:extLst>
          </p:cNvPr>
          <p:cNvSpPr/>
          <p:nvPr/>
        </p:nvSpPr>
        <p:spPr bwMode="gray">
          <a:xfrm>
            <a:off x="403225" y="2217375"/>
            <a:ext cx="364611" cy="123825"/>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600">
                <a:solidFill>
                  <a:schemeClr val="bg1"/>
                </a:solidFill>
              </a:rPr>
              <a:t>XX%</a:t>
            </a:r>
          </a:p>
        </p:txBody>
      </p:sp>
      <p:sp>
        <p:nvSpPr>
          <p:cNvPr id="565" name="TextBox 564">
            <a:extLst>
              <a:ext uri="{FF2B5EF4-FFF2-40B4-BE49-F238E27FC236}">
                <a16:creationId xmlns:a16="http://schemas.microsoft.com/office/drawing/2014/main" id="{ADD0F610-629E-0095-D291-1118824DF6C9}"/>
              </a:ext>
            </a:extLst>
          </p:cNvPr>
          <p:cNvSpPr txBox="1"/>
          <p:nvPr/>
        </p:nvSpPr>
        <p:spPr>
          <a:xfrm>
            <a:off x="770523" y="2152287"/>
            <a:ext cx="2084225" cy="253916"/>
          </a:xfrm>
          <a:prstGeom prst="rect">
            <a:avLst/>
          </a:prstGeom>
          <a:noFill/>
        </p:spPr>
        <p:txBody>
          <a:bodyPr wrap="none" rtlCol="0">
            <a:spAutoFit/>
          </a:bodyPr>
          <a:lstStyle/>
          <a:p>
            <a:pPr marL="0" indent="0">
              <a:buNone/>
            </a:pPr>
            <a:r>
              <a:rPr lang="en-US" sz="1050">
                <a:solidFill>
                  <a:srgbClr val="181A1C"/>
                </a:solidFill>
                <a:latin typeface="Inter" panose="020B0502030000000004" pitchFamily="34" charset="0"/>
              </a:rPr>
              <a:t>Average material cost contribution</a:t>
            </a:r>
          </a:p>
        </p:txBody>
      </p:sp>
      <p:graphicFrame>
        <p:nvGraphicFramePr>
          <p:cNvPr id="16" name="Chart 15">
            <a:extLst>
              <a:ext uri="{FF2B5EF4-FFF2-40B4-BE49-F238E27FC236}">
                <a16:creationId xmlns:a16="http://schemas.microsoft.com/office/drawing/2014/main" id="{F0302433-7BB7-BA81-8ACA-8D92E2CED156}"/>
              </a:ext>
            </a:extLst>
          </p:cNvPr>
          <p:cNvGraphicFramePr/>
          <p:nvPr>
            <p:custDataLst>
              <p:tags r:id="rId72"/>
            </p:custDataLst>
            <p:extLst>
              <p:ext uri="{D42A27DB-BD31-4B8C-83A1-F6EECF244321}">
                <p14:modId xmlns:p14="http://schemas.microsoft.com/office/powerpoint/2010/main" val="3717291934"/>
              </p:ext>
            </p:extLst>
          </p:nvPr>
        </p:nvGraphicFramePr>
        <p:xfrm>
          <a:off x="1200150" y="4964113"/>
          <a:ext cx="7264400" cy="1139825"/>
        </p:xfrm>
        <a:graphic>
          <a:graphicData uri="http://schemas.openxmlformats.org/drawingml/2006/chart">
            <c:chart xmlns:c="http://schemas.openxmlformats.org/drawingml/2006/chart" xmlns:r="http://schemas.openxmlformats.org/officeDocument/2006/relationships" r:id="rId115"/>
          </a:graphicData>
        </a:graphic>
      </p:graphicFrame>
      <p:cxnSp>
        <p:nvCxnSpPr>
          <p:cNvPr id="637" name="Straight Connector 636">
            <a:extLst>
              <a:ext uri="{FF2B5EF4-FFF2-40B4-BE49-F238E27FC236}">
                <a16:creationId xmlns:a16="http://schemas.microsoft.com/office/drawing/2014/main" id="{FD5BFF61-D62D-B0D7-3C14-AD96BA5C9E15}"/>
              </a:ext>
            </a:extLst>
          </p:cNvPr>
          <p:cNvCxnSpPr/>
          <p:nvPr>
            <p:custDataLst>
              <p:tags r:id="rId73"/>
            </p:custDataLst>
          </p:nvPr>
        </p:nvCxnSpPr>
        <p:spPr bwMode="auto">
          <a:xfrm>
            <a:off x="2270125" y="5313363"/>
            <a:ext cx="59848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CBEE6751-7672-2D58-341D-D793D3C7DBAC}"/>
              </a:ext>
            </a:extLst>
          </p:cNvPr>
          <p:cNvCxnSpPr>
            <a:cxnSpLocks/>
          </p:cNvCxnSpPr>
          <p:nvPr>
            <p:custDataLst>
              <p:tags r:id="rId74"/>
            </p:custDataLst>
          </p:nvPr>
        </p:nvCxnSpPr>
        <p:spPr bwMode="auto">
          <a:xfrm>
            <a:off x="8212138" y="5310188"/>
            <a:ext cx="0" cy="41751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9AB0D541-F7C5-F6DC-27C3-EBE2460E164C}"/>
              </a:ext>
            </a:extLst>
          </p:cNvPr>
          <p:cNvCxnSpPr/>
          <p:nvPr>
            <p:custDataLst>
              <p:tags r:id="rId75"/>
            </p:custDataLst>
          </p:nvPr>
        </p:nvCxnSpPr>
        <p:spPr bwMode="auto">
          <a:xfrm>
            <a:off x="1547814" y="5313363"/>
            <a:ext cx="1000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9C4B1F4C-EE16-350B-2A03-F74A336F040B}"/>
              </a:ext>
            </a:extLst>
          </p:cNvPr>
          <p:cNvCxnSpPr/>
          <p:nvPr>
            <p:custDataLst>
              <p:tags r:id="rId76"/>
            </p:custDataLst>
          </p:nvPr>
        </p:nvCxnSpPr>
        <p:spPr bwMode="auto">
          <a:xfrm>
            <a:off x="1931988" y="5313363"/>
            <a:ext cx="539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52" name="Text Placeholder 10">
            <a:extLst>
              <a:ext uri="{FF2B5EF4-FFF2-40B4-BE49-F238E27FC236}">
                <a16:creationId xmlns:a16="http://schemas.microsoft.com/office/drawing/2014/main" id="{115DFB91-512B-3844-A114-92FBEDCA92F2}"/>
              </a:ext>
            </a:extLst>
          </p:cNvPr>
          <p:cNvSpPr>
            <a:spLocks noGrp="1"/>
          </p:cNvSpPr>
          <p:nvPr>
            <p:custDataLst>
              <p:tags r:id="rId77"/>
            </p:custDataLst>
          </p:nvPr>
        </p:nvSpPr>
        <p:spPr bwMode="auto">
          <a:xfrm>
            <a:off x="2979738" y="6067425"/>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D07728F-8047-497A-9579-5AA5638DF5E3}" type="datetime'''''''''''2''''0''''1''''''5'''''''''''''''''''''''''''''''''">
              <a:rPr lang="en-US" altLang="en-US" sz="1100" smtClean="0">
                <a:effectLst/>
              </a:rPr>
              <a:pPr marL="0" lvl="0" indent="0" algn="ctr">
                <a:spcBef>
                  <a:spcPct val="0"/>
                </a:spcBef>
                <a:spcAft>
                  <a:spcPct val="0"/>
                </a:spcAft>
                <a:buNone/>
              </a:pPr>
              <a:t>2015</a:t>
            </a:fld>
            <a:endParaRPr lang="en-US" sz="1100"/>
          </a:p>
        </p:txBody>
      </p:sp>
      <p:sp>
        <p:nvSpPr>
          <p:cNvPr id="453" name="Text Placeholder 10">
            <a:extLst>
              <a:ext uri="{FF2B5EF4-FFF2-40B4-BE49-F238E27FC236}">
                <a16:creationId xmlns:a16="http://schemas.microsoft.com/office/drawing/2014/main" id="{115DFB91-512B-3844-A114-92FBEDCA92F2}"/>
              </a:ext>
            </a:extLst>
          </p:cNvPr>
          <p:cNvSpPr>
            <a:spLocks noGrp="1"/>
          </p:cNvSpPr>
          <p:nvPr>
            <p:custDataLst>
              <p:tags r:id="rId78"/>
            </p:custDataLst>
          </p:nvPr>
        </p:nvSpPr>
        <p:spPr bwMode="auto">
          <a:xfrm>
            <a:off x="4670425" y="6067425"/>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F0CD81-A1EF-4DF5-9C8F-AB331DBE0E3F}" type="datetime'''''''''''2''''''''''''''''''''0''''''2''''''''''''''''0'''">
              <a:rPr lang="en-US" altLang="en-US" sz="1100" smtClean="0">
                <a:effectLst/>
              </a:rPr>
              <a:pPr marL="0" lvl="0" indent="0" algn="ctr">
                <a:spcBef>
                  <a:spcPct val="0"/>
                </a:spcBef>
                <a:spcAft>
                  <a:spcPct val="0"/>
                </a:spcAft>
                <a:buNone/>
              </a:pPr>
              <a:t>2020</a:t>
            </a:fld>
            <a:endParaRPr lang="en-US" sz="1100"/>
          </a:p>
        </p:txBody>
      </p:sp>
      <p:sp>
        <p:nvSpPr>
          <p:cNvPr id="465" name="Text Placeholder 10">
            <a:extLst>
              <a:ext uri="{FF2B5EF4-FFF2-40B4-BE49-F238E27FC236}">
                <a16:creationId xmlns:a16="http://schemas.microsoft.com/office/drawing/2014/main" id="{630ADE8D-EDB4-C8BD-3BE1-82CEBD3068D3}"/>
              </a:ext>
            </a:extLst>
          </p:cNvPr>
          <p:cNvSpPr>
            <a:spLocks noGrp="1"/>
          </p:cNvSpPr>
          <p:nvPr>
            <p:custDataLst>
              <p:tags r:id="rId79"/>
            </p:custDataLst>
          </p:nvPr>
        </p:nvSpPr>
        <p:spPr bwMode="auto">
          <a:xfrm>
            <a:off x="5041900" y="6067425"/>
            <a:ext cx="25400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17B013C-1DD7-4A8F-A7DC-341B50734498}" type="datetime'''''''2''''''''1''''''''F'''''''''''''''''">
              <a:rPr lang="en-US" altLang="en-US" sz="1100" smtClean="0"/>
              <a:pPr marL="0" lvl="0" indent="0" algn="ctr">
                <a:spcBef>
                  <a:spcPct val="0"/>
                </a:spcBef>
                <a:spcAft>
                  <a:spcPct val="0"/>
                </a:spcAft>
                <a:buNone/>
              </a:pPr>
              <a:t>21F</a:t>
            </a:fld>
            <a:endParaRPr lang="en-US" sz="1100"/>
          </a:p>
        </p:txBody>
      </p:sp>
      <p:sp>
        <p:nvSpPr>
          <p:cNvPr id="454" name="Text Placeholder 10">
            <a:extLst>
              <a:ext uri="{FF2B5EF4-FFF2-40B4-BE49-F238E27FC236}">
                <a16:creationId xmlns:a16="http://schemas.microsoft.com/office/drawing/2014/main" id="{115DFB91-512B-3844-A114-92FBEDCA92F2}"/>
              </a:ext>
            </a:extLst>
          </p:cNvPr>
          <p:cNvSpPr>
            <a:spLocks noGrp="1"/>
          </p:cNvSpPr>
          <p:nvPr>
            <p:custDataLst>
              <p:tags r:id="rId80"/>
            </p:custDataLst>
          </p:nvPr>
        </p:nvSpPr>
        <p:spPr bwMode="auto">
          <a:xfrm>
            <a:off x="6316663" y="6067425"/>
            <a:ext cx="4095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EC0DF4A-EBF7-468D-B6B8-565DF69A2863}" type="datetime'''''''2''0''''''''2''''5''''''''F'''''''">
              <a:rPr lang="en-US" altLang="en-US" sz="1100" smtClean="0"/>
              <a:pPr marL="0" lvl="0" indent="0" algn="ctr">
                <a:spcBef>
                  <a:spcPct val="0"/>
                </a:spcBef>
                <a:spcAft>
                  <a:spcPct val="0"/>
                </a:spcAft>
                <a:buNone/>
              </a:pPr>
              <a:t>2025F</a:t>
            </a:fld>
            <a:endParaRPr lang="en-US" sz="1100"/>
          </a:p>
        </p:txBody>
      </p:sp>
      <p:sp>
        <p:nvSpPr>
          <p:cNvPr id="455" name="Text Placeholder 10">
            <a:extLst>
              <a:ext uri="{FF2B5EF4-FFF2-40B4-BE49-F238E27FC236}">
                <a16:creationId xmlns:a16="http://schemas.microsoft.com/office/drawing/2014/main" id="{115DFB91-512B-3844-A114-92FBEDCA92F2}"/>
              </a:ext>
            </a:extLst>
          </p:cNvPr>
          <p:cNvSpPr>
            <a:spLocks noGrp="1"/>
          </p:cNvSpPr>
          <p:nvPr>
            <p:custDataLst>
              <p:tags r:id="rId81"/>
            </p:custDataLst>
          </p:nvPr>
        </p:nvSpPr>
        <p:spPr bwMode="auto">
          <a:xfrm>
            <a:off x="8007350" y="6067425"/>
            <a:ext cx="4095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1DA1272-3284-4F08-8F81-129C0D3B1E2E}" type="datetime'''2''0''''''''''''''''''''''''3''''0''''''''''''''''''''F'''">
              <a:rPr lang="en-US" altLang="en-US" sz="1100" smtClean="0"/>
              <a:pPr marL="0" lvl="0" indent="0" algn="ctr">
                <a:spcBef>
                  <a:spcPct val="0"/>
                </a:spcBef>
                <a:spcAft>
                  <a:spcPct val="0"/>
                </a:spcAft>
                <a:buNone/>
              </a:pPr>
              <a:t>2030F</a:t>
            </a:fld>
            <a:endParaRPr lang="en-US" sz="1100"/>
          </a:p>
        </p:txBody>
      </p:sp>
      <p:sp>
        <p:nvSpPr>
          <p:cNvPr id="668" name="Text Placeholder 10">
            <a:extLst>
              <a:ext uri="{FF2B5EF4-FFF2-40B4-BE49-F238E27FC236}">
                <a16:creationId xmlns:a16="http://schemas.microsoft.com/office/drawing/2014/main" id="{FEAD1CC9-F536-68DF-1C9A-A1E830FBF451}"/>
              </a:ext>
            </a:extLst>
          </p:cNvPr>
          <p:cNvSpPr>
            <a:spLocks noGrp="1"/>
          </p:cNvSpPr>
          <p:nvPr>
            <p:custDataLst>
              <p:tags r:id="rId82"/>
            </p:custDataLst>
          </p:nvPr>
        </p:nvSpPr>
        <p:spPr bwMode="gray">
          <a:xfrm>
            <a:off x="3005138" y="540861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289DFB0-B2F1-4E62-BB08-0CB5162F3781}" type="datetime'2''''''''''''''''''''''''''''''58'''''''">
              <a:rPr lang="en-US" altLang="en-US" sz="1100" smtClean="0"/>
              <a:pPr marL="0" lvl="0" indent="0" algn="ctr">
                <a:spcBef>
                  <a:spcPct val="0"/>
                </a:spcBef>
                <a:spcAft>
                  <a:spcPct val="0"/>
                </a:spcAft>
                <a:buNone/>
              </a:pPr>
              <a:t>258</a:t>
            </a:fld>
            <a:endParaRPr lang="en-US" sz="1100"/>
          </a:p>
        </p:txBody>
      </p:sp>
      <p:sp>
        <p:nvSpPr>
          <p:cNvPr id="634" name="Text Placeholder 10">
            <a:extLst>
              <a:ext uri="{FF2B5EF4-FFF2-40B4-BE49-F238E27FC236}">
                <a16:creationId xmlns:a16="http://schemas.microsoft.com/office/drawing/2014/main" id="{26CF90B1-9521-F2C1-B823-08E47410D187}"/>
              </a:ext>
            </a:extLst>
          </p:cNvPr>
          <p:cNvSpPr>
            <a:spLocks noGrp="1"/>
          </p:cNvSpPr>
          <p:nvPr>
            <p:custDataLst>
              <p:tags r:id="rId83"/>
            </p:custDataLst>
          </p:nvPr>
        </p:nvSpPr>
        <p:spPr bwMode="gray">
          <a:xfrm>
            <a:off x="1314450" y="51196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61F5202-A24E-4429-9FB4-8A51F4E8B14E}" type="datetime'''''''''4''''''''''''''''''''''''''''''3''''''''''''''''''6'''">
              <a:rPr lang="en-US" altLang="en-US" sz="1100" smtClean="0"/>
              <a:pPr marL="0" lvl="0" indent="0" algn="ctr">
                <a:spcBef>
                  <a:spcPct val="0"/>
                </a:spcBef>
                <a:spcAft>
                  <a:spcPct val="0"/>
                </a:spcAft>
                <a:buNone/>
              </a:pPr>
              <a:t>436</a:t>
            </a:fld>
            <a:endParaRPr lang="en-US" sz="1100"/>
          </a:p>
        </p:txBody>
      </p:sp>
      <p:sp>
        <p:nvSpPr>
          <p:cNvPr id="643" name="Text Placeholder 10">
            <a:extLst>
              <a:ext uri="{FF2B5EF4-FFF2-40B4-BE49-F238E27FC236}">
                <a16:creationId xmlns:a16="http://schemas.microsoft.com/office/drawing/2014/main" id="{6FD5A1DB-0964-7215-7681-D0985347AF0D}"/>
              </a:ext>
            </a:extLst>
          </p:cNvPr>
          <p:cNvSpPr>
            <a:spLocks noGrp="1"/>
          </p:cNvSpPr>
          <p:nvPr>
            <p:custDataLst>
              <p:tags r:id="rId84"/>
            </p:custDataLst>
          </p:nvPr>
        </p:nvSpPr>
        <p:spPr bwMode="gray">
          <a:xfrm>
            <a:off x="1652588" y="524351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7B4FE24-5721-4CA6-97D2-D708BD2FA857}" type="datetime'3''''''''''''''''''6''''''''''''''''''''0'''''''''''">
              <a:rPr lang="en-US" altLang="en-US" sz="1100" smtClean="0"/>
              <a:pPr marL="0" lvl="0" indent="0" algn="ctr">
                <a:spcBef>
                  <a:spcPct val="0"/>
                </a:spcBef>
                <a:spcAft>
                  <a:spcPct val="0"/>
                </a:spcAft>
                <a:buNone/>
              </a:pPr>
              <a:t>360</a:t>
            </a:fld>
            <a:endParaRPr lang="en-US" sz="1100"/>
          </a:p>
        </p:txBody>
      </p:sp>
      <p:sp>
        <p:nvSpPr>
          <p:cNvPr id="653" name="Text Placeholder 10">
            <a:extLst>
              <a:ext uri="{FF2B5EF4-FFF2-40B4-BE49-F238E27FC236}">
                <a16:creationId xmlns:a16="http://schemas.microsoft.com/office/drawing/2014/main" id="{03CD9D98-55B9-0DE8-6FD5-4050DD5E7FA9}"/>
              </a:ext>
            </a:extLst>
          </p:cNvPr>
          <p:cNvSpPr>
            <a:spLocks noGrp="1"/>
          </p:cNvSpPr>
          <p:nvPr>
            <p:custDataLst>
              <p:tags r:id="rId85"/>
            </p:custDataLst>
          </p:nvPr>
        </p:nvSpPr>
        <p:spPr bwMode="gray">
          <a:xfrm>
            <a:off x="1990725" y="53101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AEC5F9A-F6B5-42C6-A841-5DE6FADAE306}" type="datetime'''''''''3''''''''''''''1''''''''''''''8'''''''''''''''''''">
              <a:rPr lang="en-US" altLang="en-US" sz="1100" smtClean="0"/>
              <a:pPr marL="0" lvl="0" indent="0" algn="ctr">
                <a:spcBef>
                  <a:spcPct val="0"/>
                </a:spcBef>
                <a:spcAft>
                  <a:spcPct val="0"/>
                </a:spcAft>
                <a:buNone/>
              </a:pPr>
              <a:t>318</a:t>
            </a:fld>
            <a:endParaRPr lang="en-US" sz="1100"/>
          </a:p>
        </p:txBody>
      </p:sp>
      <p:sp>
        <p:nvSpPr>
          <p:cNvPr id="658" name="Text Placeholder 10">
            <a:extLst>
              <a:ext uri="{FF2B5EF4-FFF2-40B4-BE49-F238E27FC236}">
                <a16:creationId xmlns:a16="http://schemas.microsoft.com/office/drawing/2014/main" id="{AA74D40E-4FC3-6F52-3833-DC2A64A836B0}"/>
              </a:ext>
            </a:extLst>
          </p:cNvPr>
          <p:cNvSpPr>
            <a:spLocks noGrp="1"/>
          </p:cNvSpPr>
          <p:nvPr>
            <p:custDataLst>
              <p:tags r:id="rId86"/>
            </p:custDataLst>
          </p:nvPr>
        </p:nvSpPr>
        <p:spPr bwMode="gray">
          <a:xfrm>
            <a:off x="2328863" y="534035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2C58440-9111-4C16-AB1C-84B417AA58CD}" type="datetime'''''''''''''''''''3''''''''''''''''''''''''''''''''0''''0'''''">
              <a:rPr lang="en-US" altLang="en-US" sz="1100" smtClean="0"/>
              <a:pPr marL="0" lvl="0" indent="0" algn="ctr">
                <a:spcBef>
                  <a:spcPct val="0"/>
                </a:spcBef>
                <a:spcAft>
                  <a:spcPct val="0"/>
                </a:spcAft>
                <a:buNone/>
              </a:pPr>
              <a:t>300</a:t>
            </a:fld>
            <a:endParaRPr lang="en-US" sz="1100"/>
          </a:p>
        </p:txBody>
      </p:sp>
      <p:sp>
        <p:nvSpPr>
          <p:cNvPr id="663" name="Text Placeholder 10">
            <a:extLst>
              <a:ext uri="{FF2B5EF4-FFF2-40B4-BE49-F238E27FC236}">
                <a16:creationId xmlns:a16="http://schemas.microsoft.com/office/drawing/2014/main" id="{7FE1D29D-D027-0C9B-3AD2-7AE732C4F6C2}"/>
              </a:ext>
            </a:extLst>
          </p:cNvPr>
          <p:cNvSpPr>
            <a:spLocks noGrp="1"/>
          </p:cNvSpPr>
          <p:nvPr>
            <p:custDataLst>
              <p:tags r:id="rId87"/>
            </p:custDataLst>
          </p:nvPr>
        </p:nvSpPr>
        <p:spPr bwMode="gray">
          <a:xfrm>
            <a:off x="2667000" y="5362575"/>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3A3BADD-7829-452A-A25C-3A8983D8D9B3}" type="datetime'''''''''''''''2''''8''''''''''''''6'''''''''''''">
              <a:rPr lang="en-US" altLang="en-US" sz="1100" smtClean="0"/>
              <a:pPr marL="0" lvl="0" indent="0" algn="ctr">
                <a:spcBef>
                  <a:spcPct val="0"/>
                </a:spcBef>
                <a:spcAft>
                  <a:spcPct val="0"/>
                </a:spcAft>
                <a:buNone/>
              </a:pPr>
              <a:t>286</a:t>
            </a:fld>
            <a:endParaRPr lang="en-US" sz="1100"/>
          </a:p>
        </p:txBody>
      </p:sp>
      <p:sp>
        <p:nvSpPr>
          <p:cNvPr id="451" name="Text Placeholder 10">
            <a:extLst>
              <a:ext uri="{FF2B5EF4-FFF2-40B4-BE49-F238E27FC236}">
                <a16:creationId xmlns:a16="http://schemas.microsoft.com/office/drawing/2014/main" id="{115DFB91-512B-3844-A114-92FBEDCA92F2}"/>
              </a:ext>
            </a:extLst>
          </p:cNvPr>
          <p:cNvSpPr>
            <a:spLocks noGrp="1"/>
          </p:cNvSpPr>
          <p:nvPr>
            <p:custDataLst>
              <p:tags r:id="rId88"/>
            </p:custDataLst>
          </p:nvPr>
        </p:nvSpPr>
        <p:spPr bwMode="auto">
          <a:xfrm>
            <a:off x="1289050" y="6067425"/>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9A69B69-E236-478F-AB2A-F34F78501338}" type="datetime'''''''2''''''0''''''''''''''''''''''''''''''''1''''''''0'''''">
              <a:rPr lang="en-US" altLang="en-US" sz="1100" smtClean="0">
                <a:effectLst/>
              </a:rPr>
              <a:pPr marL="0" lvl="0" indent="0" algn="ctr">
                <a:spcBef>
                  <a:spcPct val="0"/>
                </a:spcBef>
                <a:spcAft>
                  <a:spcPct val="0"/>
                </a:spcAft>
                <a:buNone/>
              </a:pPr>
              <a:t>2010</a:t>
            </a:fld>
            <a:endParaRPr lang="en-US" sz="1100"/>
          </a:p>
        </p:txBody>
      </p:sp>
      <p:sp>
        <p:nvSpPr>
          <p:cNvPr id="673" name="Text Placeholder 10">
            <a:extLst>
              <a:ext uri="{FF2B5EF4-FFF2-40B4-BE49-F238E27FC236}">
                <a16:creationId xmlns:a16="http://schemas.microsoft.com/office/drawing/2014/main" id="{157F8D6C-DF93-90E9-9F1A-217807309086}"/>
              </a:ext>
            </a:extLst>
          </p:cNvPr>
          <p:cNvSpPr>
            <a:spLocks noGrp="1"/>
          </p:cNvSpPr>
          <p:nvPr>
            <p:custDataLst>
              <p:tags r:id="rId89"/>
            </p:custDataLst>
          </p:nvPr>
        </p:nvSpPr>
        <p:spPr bwMode="gray">
          <a:xfrm>
            <a:off x="3343275" y="554990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8EFDC64-C163-411D-ACB4-872DDF112773}" type="datetime'''''''''''''''''''''''1''''''''71'''''''''''">
              <a:rPr lang="en-US" altLang="en-US" sz="1100" smtClean="0"/>
              <a:pPr marL="0" lvl="0" indent="0" algn="ctr">
                <a:spcBef>
                  <a:spcPct val="0"/>
                </a:spcBef>
                <a:spcAft>
                  <a:spcPct val="0"/>
                </a:spcAft>
                <a:buNone/>
              </a:pPr>
              <a:t>171</a:t>
            </a:fld>
            <a:endParaRPr lang="en-US" sz="1100"/>
          </a:p>
        </p:txBody>
      </p:sp>
      <p:sp>
        <p:nvSpPr>
          <p:cNvPr id="678" name="Text Placeholder 10">
            <a:extLst>
              <a:ext uri="{FF2B5EF4-FFF2-40B4-BE49-F238E27FC236}">
                <a16:creationId xmlns:a16="http://schemas.microsoft.com/office/drawing/2014/main" id="{55008F36-3668-23B3-0084-26747177E329}"/>
              </a:ext>
            </a:extLst>
          </p:cNvPr>
          <p:cNvSpPr>
            <a:spLocks noGrp="1"/>
          </p:cNvSpPr>
          <p:nvPr>
            <p:custDataLst>
              <p:tags r:id="rId90"/>
            </p:custDataLst>
          </p:nvPr>
        </p:nvSpPr>
        <p:spPr bwMode="gray">
          <a:xfrm>
            <a:off x="3681413" y="55927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6F8346F-2423-489B-9B00-2106FFDCF306}" type="datetime'''''1''''''''''45'''">
              <a:rPr lang="en-US" altLang="en-US" sz="1100" smtClean="0"/>
              <a:pPr marL="0" lvl="0" indent="0" algn="ctr">
                <a:spcBef>
                  <a:spcPct val="0"/>
                </a:spcBef>
                <a:spcAft>
                  <a:spcPct val="0"/>
                </a:spcAft>
                <a:buNone/>
              </a:pPr>
              <a:t>145</a:t>
            </a:fld>
            <a:endParaRPr lang="en-US" sz="1100"/>
          </a:p>
        </p:txBody>
      </p:sp>
      <p:sp>
        <p:nvSpPr>
          <p:cNvPr id="683" name="Text Placeholder 10">
            <a:extLst>
              <a:ext uri="{FF2B5EF4-FFF2-40B4-BE49-F238E27FC236}">
                <a16:creationId xmlns:a16="http://schemas.microsoft.com/office/drawing/2014/main" id="{940C9326-3C91-4099-8969-78CC53B94C48}"/>
              </a:ext>
            </a:extLst>
          </p:cNvPr>
          <p:cNvSpPr>
            <a:spLocks noGrp="1"/>
          </p:cNvSpPr>
          <p:nvPr>
            <p:custDataLst>
              <p:tags r:id="rId91"/>
            </p:custDataLst>
          </p:nvPr>
        </p:nvSpPr>
        <p:spPr bwMode="gray">
          <a:xfrm>
            <a:off x="4019550" y="560863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F7805B-E655-41EF-B941-494F61F092F0}" type="datetime'1''''''''''''''''''''''''3''''''''''''''''4'''">
              <a:rPr lang="en-US" altLang="en-US" sz="1100" smtClean="0"/>
              <a:pPr marL="0" lvl="0" indent="0" algn="ctr">
                <a:spcBef>
                  <a:spcPct val="0"/>
                </a:spcBef>
                <a:spcAft>
                  <a:spcPct val="0"/>
                </a:spcAft>
                <a:buNone/>
              </a:pPr>
              <a:t>134</a:t>
            </a:fld>
            <a:endParaRPr lang="en-US" sz="1100"/>
          </a:p>
        </p:txBody>
      </p:sp>
      <p:sp>
        <p:nvSpPr>
          <p:cNvPr id="688" name="Text Placeholder 10">
            <a:extLst>
              <a:ext uri="{FF2B5EF4-FFF2-40B4-BE49-F238E27FC236}">
                <a16:creationId xmlns:a16="http://schemas.microsoft.com/office/drawing/2014/main" id="{17416726-AE97-6E4F-4F44-A670ECF1CF11}"/>
              </a:ext>
            </a:extLst>
          </p:cNvPr>
          <p:cNvSpPr>
            <a:spLocks noGrp="1"/>
          </p:cNvSpPr>
          <p:nvPr>
            <p:custDataLst>
              <p:tags r:id="rId92"/>
            </p:custDataLst>
          </p:nvPr>
        </p:nvSpPr>
        <p:spPr bwMode="gray">
          <a:xfrm>
            <a:off x="4357688" y="5643563"/>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217D857-201F-43D7-B007-F41D671F0783}" type="datetime'''''''''''''11''3'''''''''''''''''''''''''''''">
              <a:rPr lang="en-US" altLang="en-US" sz="1100" smtClean="0"/>
              <a:pPr marL="0" lvl="0" indent="0" algn="ctr">
                <a:spcBef>
                  <a:spcPct val="0"/>
                </a:spcBef>
                <a:spcAft>
                  <a:spcPct val="0"/>
                </a:spcAft>
                <a:buNone/>
              </a:pPr>
              <a:t>113</a:t>
            </a:fld>
            <a:endParaRPr lang="en-US" sz="1100"/>
          </a:p>
        </p:txBody>
      </p:sp>
      <p:sp>
        <p:nvSpPr>
          <p:cNvPr id="693" name="Text Placeholder 10">
            <a:extLst>
              <a:ext uri="{FF2B5EF4-FFF2-40B4-BE49-F238E27FC236}">
                <a16:creationId xmlns:a16="http://schemas.microsoft.com/office/drawing/2014/main" id="{2A7A1517-DE28-3170-27B4-531255587DEA}"/>
              </a:ext>
            </a:extLst>
          </p:cNvPr>
          <p:cNvSpPr>
            <a:spLocks noGrp="1"/>
          </p:cNvSpPr>
          <p:nvPr>
            <p:custDataLst>
              <p:tags r:id="rId93"/>
            </p:custDataLst>
          </p:nvPr>
        </p:nvSpPr>
        <p:spPr bwMode="gray">
          <a:xfrm>
            <a:off x="4695825" y="566578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3326ACD-6A15-4B53-A300-477DB60C9F02}" type="datetime'1''''''''''''''''''''''0''0'''">
              <a:rPr lang="en-US" altLang="en-US" sz="1100" smtClean="0"/>
              <a:pPr marL="0" lvl="0" indent="0" algn="ctr">
                <a:spcBef>
                  <a:spcPct val="0"/>
                </a:spcBef>
                <a:spcAft>
                  <a:spcPct val="0"/>
                </a:spcAft>
                <a:buNone/>
              </a:pPr>
              <a:t>100</a:t>
            </a:fld>
            <a:endParaRPr lang="en-US" sz="1100"/>
          </a:p>
        </p:txBody>
      </p:sp>
      <p:sp>
        <p:nvSpPr>
          <p:cNvPr id="698" name="Text Placeholder 10">
            <a:extLst>
              <a:ext uri="{FF2B5EF4-FFF2-40B4-BE49-F238E27FC236}">
                <a16:creationId xmlns:a16="http://schemas.microsoft.com/office/drawing/2014/main" id="{57B8C72D-1428-9C95-D392-152299B3A8B5}"/>
              </a:ext>
            </a:extLst>
          </p:cNvPr>
          <p:cNvSpPr>
            <a:spLocks noGrp="1"/>
          </p:cNvSpPr>
          <p:nvPr>
            <p:custDataLst>
              <p:tags r:id="rId94"/>
            </p:custDataLst>
          </p:nvPr>
        </p:nvSpPr>
        <p:spPr bwMode="gray">
          <a:xfrm>
            <a:off x="5032375" y="565943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FD9DBC4-F93F-4D05-8F00-953C3D9114AB}" type="datetime'1''''''''''''0''''''''''''''3'''''''''''''''''''''''''''''">
              <a:rPr lang="en-US" altLang="en-US" sz="1100" smtClean="0"/>
              <a:pPr marL="0" lvl="0" indent="0" algn="ctr">
                <a:spcBef>
                  <a:spcPct val="0"/>
                </a:spcBef>
                <a:spcAft>
                  <a:spcPct val="0"/>
                </a:spcAft>
                <a:buNone/>
              </a:pPr>
              <a:t>103</a:t>
            </a:fld>
            <a:endParaRPr lang="en-US" sz="1100"/>
          </a:p>
        </p:txBody>
      </p:sp>
      <p:sp>
        <p:nvSpPr>
          <p:cNvPr id="703" name="Text Placeholder 10">
            <a:extLst>
              <a:ext uri="{FF2B5EF4-FFF2-40B4-BE49-F238E27FC236}">
                <a16:creationId xmlns:a16="http://schemas.microsoft.com/office/drawing/2014/main" id="{988237A8-A754-392B-119E-8940F4680207}"/>
              </a:ext>
            </a:extLst>
          </p:cNvPr>
          <p:cNvSpPr>
            <a:spLocks noGrp="1"/>
          </p:cNvSpPr>
          <p:nvPr>
            <p:custDataLst>
              <p:tags r:id="rId95"/>
            </p:custDataLst>
          </p:nvPr>
        </p:nvSpPr>
        <p:spPr bwMode="gray">
          <a:xfrm>
            <a:off x="5370513" y="5645150"/>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7AC32BC-3CFA-4FB3-BEF2-7657550FCF3D}" type="datetime'11''''''''''''''''''''''''3'''''''''''''''''''''''''''''">
              <a:rPr lang="en-US" altLang="en-US" sz="1100" smtClean="0"/>
              <a:pPr marL="0" lvl="0" indent="0" algn="ctr">
                <a:spcBef>
                  <a:spcPct val="0"/>
                </a:spcBef>
                <a:spcAft>
                  <a:spcPct val="0"/>
                </a:spcAft>
                <a:buNone/>
              </a:pPr>
              <a:t>113</a:t>
            </a:fld>
            <a:endParaRPr lang="en-US" sz="1100"/>
          </a:p>
        </p:txBody>
      </p:sp>
      <p:sp>
        <p:nvSpPr>
          <p:cNvPr id="708" name="Text Placeholder 10">
            <a:extLst>
              <a:ext uri="{FF2B5EF4-FFF2-40B4-BE49-F238E27FC236}">
                <a16:creationId xmlns:a16="http://schemas.microsoft.com/office/drawing/2014/main" id="{C8F375AC-A7B4-812C-2A65-8631B722A95A}"/>
              </a:ext>
            </a:extLst>
          </p:cNvPr>
          <p:cNvSpPr>
            <a:spLocks noGrp="1"/>
          </p:cNvSpPr>
          <p:nvPr>
            <p:custDataLst>
              <p:tags r:id="rId96"/>
            </p:custDataLst>
          </p:nvPr>
        </p:nvSpPr>
        <p:spPr bwMode="gray">
          <a:xfrm>
            <a:off x="5708650" y="5659438"/>
            <a:ext cx="274638"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0B6E4B0-70E2-4B51-A0AE-4AAB12E62FB2}" type="datetime'''''''''''''''''1''''''''''''''''''''''0''''''''''''''''3'''">
              <a:rPr lang="en-US" altLang="en-US" sz="1100" smtClean="0"/>
              <a:pPr marL="0" lvl="0" indent="0" algn="ctr">
                <a:spcBef>
                  <a:spcPct val="0"/>
                </a:spcBef>
                <a:spcAft>
                  <a:spcPct val="0"/>
                </a:spcAft>
                <a:buNone/>
              </a:pPr>
              <a:t>103</a:t>
            </a:fld>
            <a:endParaRPr lang="en-US" sz="1100"/>
          </a:p>
        </p:txBody>
      </p:sp>
      <p:sp>
        <p:nvSpPr>
          <p:cNvPr id="718" name="Text Placeholder 10">
            <a:extLst>
              <a:ext uri="{FF2B5EF4-FFF2-40B4-BE49-F238E27FC236}">
                <a16:creationId xmlns:a16="http://schemas.microsoft.com/office/drawing/2014/main" id="{86ED3F84-8FFF-DA21-597E-4C8A905089D4}"/>
              </a:ext>
            </a:extLst>
          </p:cNvPr>
          <p:cNvSpPr>
            <a:spLocks noGrp="1"/>
          </p:cNvSpPr>
          <p:nvPr>
            <p:custDataLst>
              <p:tags r:id="rId97"/>
            </p:custDataLst>
          </p:nvPr>
        </p:nvSpPr>
        <p:spPr bwMode="gray">
          <a:xfrm>
            <a:off x="6084888" y="5675313"/>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EA38E3C-8813-405B-9D7B-E4BDB22773AF}" type="datetime'''''''''''''9''''4'''''''''''''''''">
              <a:rPr lang="en-US" altLang="en-US" sz="1100" smtClean="0"/>
              <a:pPr marL="0" lvl="0" indent="0" algn="ctr">
                <a:spcBef>
                  <a:spcPct val="0"/>
                </a:spcBef>
                <a:spcAft>
                  <a:spcPct val="0"/>
                </a:spcAft>
                <a:buNone/>
              </a:pPr>
              <a:t>94</a:t>
            </a:fld>
            <a:endParaRPr lang="en-US" sz="1100"/>
          </a:p>
        </p:txBody>
      </p:sp>
      <p:sp>
        <p:nvSpPr>
          <p:cNvPr id="723" name="Text Placeholder 10">
            <a:extLst>
              <a:ext uri="{FF2B5EF4-FFF2-40B4-BE49-F238E27FC236}">
                <a16:creationId xmlns:a16="http://schemas.microsoft.com/office/drawing/2014/main" id="{47DE6409-8228-C12B-2CD4-B98CCC80226C}"/>
              </a:ext>
            </a:extLst>
          </p:cNvPr>
          <p:cNvSpPr>
            <a:spLocks noGrp="1"/>
          </p:cNvSpPr>
          <p:nvPr>
            <p:custDataLst>
              <p:tags r:id="rId98"/>
            </p:custDataLst>
          </p:nvPr>
        </p:nvSpPr>
        <p:spPr bwMode="gray">
          <a:xfrm>
            <a:off x="6423025" y="568325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A7D37DE-50BE-4569-B0EA-456AB2F454C7}" type="datetime'8''''''9'''''''''''''''''''''''''''''''''''">
              <a:rPr lang="en-US" altLang="en-US" sz="1100" smtClean="0"/>
              <a:pPr marL="0" lvl="0" indent="0" algn="ctr">
                <a:spcBef>
                  <a:spcPct val="0"/>
                </a:spcBef>
                <a:spcAft>
                  <a:spcPct val="0"/>
                </a:spcAft>
                <a:buNone/>
              </a:pPr>
              <a:t>89</a:t>
            </a:fld>
            <a:endParaRPr lang="en-US" sz="1100"/>
          </a:p>
        </p:txBody>
      </p:sp>
      <p:sp>
        <p:nvSpPr>
          <p:cNvPr id="728" name="Text Placeholder 10">
            <a:extLst>
              <a:ext uri="{FF2B5EF4-FFF2-40B4-BE49-F238E27FC236}">
                <a16:creationId xmlns:a16="http://schemas.microsoft.com/office/drawing/2014/main" id="{54FD37A5-DB44-F15A-D478-336CC0004527}"/>
              </a:ext>
            </a:extLst>
          </p:cNvPr>
          <p:cNvSpPr>
            <a:spLocks noGrp="1"/>
          </p:cNvSpPr>
          <p:nvPr>
            <p:custDataLst>
              <p:tags r:id="rId99"/>
            </p:custDataLst>
          </p:nvPr>
        </p:nvSpPr>
        <p:spPr bwMode="gray">
          <a:xfrm>
            <a:off x="6761163" y="5700713"/>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98728EE-A381-484F-B8EF-9B154B5D7E8E}" type="datetime'''''''''''''''''''''''''''''''''''''''''7''8'''">
              <a:rPr lang="en-US" altLang="en-US" sz="1100" smtClean="0"/>
              <a:pPr marL="0" lvl="0" indent="0" algn="ctr">
                <a:spcBef>
                  <a:spcPct val="0"/>
                </a:spcBef>
                <a:spcAft>
                  <a:spcPct val="0"/>
                </a:spcAft>
                <a:buNone/>
              </a:pPr>
              <a:t>78</a:t>
            </a:fld>
            <a:endParaRPr lang="en-US" sz="1100"/>
          </a:p>
        </p:txBody>
      </p:sp>
      <p:sp>
        <p:nvSpPr>
          <p:cNvPr id="733" name="Text Placeholder 10">
            <a:extLst>
              <a:ext uri="{FF2B5EF4-FFF2-40B4-BE49-F238E27FC236}">
                <a16:creationId xmlns:a16="http://schemas.microsoft.com/office/drawing/2014/main" id="{B2322EC3-A907-3F61-E6D4-BC0675818760}"/>
              </a:ext>
            </a:extLst>
          </p:cNvPr>
          <p:cNvSpPr>
            <a:spLocks noGrp="1"/>
          </p:cNvSpPr>
          <p:nvPr>
            <p:custDataLst>
              <p:tags r:id="rId100"/>
            </p:custDataLst>
          </p:nvPr>
        </p:nvSpPr>
        <p:spPr bwMode="gray">
          <a:xfrm>
            <a:off x="7099300" y="5705475"/>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11A6940-172C-41A8-B058-A05C46847E1D}" type="datetime'''''''''''''''''''''''''''''7''5'''">
              <a:rPr lang="en-US" altLang="en-US" sz="1100" smtClean="0"/>
              <a:pPr marL="0" lvl="0" indent="0" algn="ctr">
                <a:spcBef>
                  <a:spcPct val="0"/>
                </a:spcBef>
                <a:spcAft>
                  <a:spcPct val="0"/>
                </a:spcAft>
                <a:buNone/>
              </a:pPr>
              <a:t>75</a:t>
            </a:fld>
            <a:endParaRPr lang="en-US" sz="1100"/>
          </a:p>
        </p:txBody>
      </p:sp>
      <p:sp>
        <p:nvSpPr>
          <p:cNvPr id="738" name="Text Placeholder 10">
            <a:extLst>
              <a:ext uri="{FF2B5EF4-FFF2-40B4-BE49-F238E27FC236}">
                <a16:creationId xmlns:a16="http://schemas.microsoft.com/office/drawing/2014/main" id="{BA8E40A5-8F14-CC01-69FD-FB8928EACB8D}"/>
              </a:ext>
            </a:extLst>
          </p:cNvPr>
          <p:cNvSpPr>
            <a:spLocks noGrp="1"/>
          </p:cNvSpPr>
          <p:nvPr>
            <p:custDataLst>
              <p:tags r:id="rId101"/>
            </p:custDataLst>
          </p:nvPr>
        </p:nvSpPr>
        <p:spPr bwMode="gray">
          <a:xfrm>
            <a:off x="7437438" y="5711825"/>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B224D1A-1858-42B1-A419-656D857798D7}" type="datetime'''''''''''''7''''2'''''''''''''''''''''''''''''">
              <a:rPr lang="en-US" altLang="en-US" sz="1100" smtClean="0"/>
              <a:pPr marL="0" lvl="0" indent="0" algn="ctr">
                <a:spcBef>
                  <a:spcPct val="0"/>
                </a:spcBef>
                <a:spcAft>
                  <a:spcPct val="0"/>
                </a:spcAft>
                <a:buNone/>
              </a:pPr>
              <a:t>72</a:t>
            </a:fld>
            <a:endParaRPr lang="en-US" sz="1100"/>
          </a:p>
        </p:txBody>
      </p:sp>
      <p:sp>
        <p:nvSpPr>
          <p:cNvPr id="743" name="Text Placeholder 10">
            <a:extLst>
              <a:ext uri="{FF2B5EF4-FFF2-40B4-BE49-F238E27FC236}">
                <a16:creationId xmlns:a16="http://schemas.microsoft.com/office/drawing/2014/main" id="{305669A3-C0C5-72E4-8074-2779AA25C19A}"/>
              </a:ext>
            </a:extLst>
          </p:cNvPr>
          <p:cNvSpPr>
            <a:spLocks noGrp="1"/>
          </p:cNvSpPr>
          <p:nvPr>
            <p:custDataLst>
              <p:tags r:id="rId102"/>
            </p:custDataLst>
          </p:nvPr>
        </p:nvSpPr>
        <p:spPr bwMode="gray">
          <a:xfrm>
            <a:off x="7775575" y="5719763"/>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11ED302-DE55-4634-B14D-365329718317}" type="datetime'''''''''''''''''''''''''''''''''6''''''''''7'''''''''''''''''">
              <a:rPr lang="en-US" altLang="en-US" sz="1100" smtClean="0"/>
              <a:pPr marL="0" lvl="0" indent="0" algn="ctr">
                <a:spcBef>
                  <a:spcPct val="0"/>
                </a:spcBef>
                <a:spcAft>
                  <a:spcPct val="0"/>
                </a:spcAft>
                <a:buNone/>
              </a:pPr>
              <a:t>67</a:t>
            </a:fld>
            <a:endParaRPr lang="en-US" sz="1100"/>
          </a:p>
        </p:txBody>
      </p:sp>
      <p:sp>
        <p:nvSpPr>
          <p:cNvPr id="748" name="Text Placeholder 10">
            <a:extLst>
              <a:ext uri="{FF2B5EF4-FFF2-40B4-BE49-F238E27FC236}">
                <a16:creationId xmlns:a16="http://schemas.microsoft.com/office/drawing/2014/main" id="{537BD1AB-2692-9F27-720D-2F727746B826}"/>
              </a:ext>
            </a:extLst>
          </p:cNvPr>
          <p:cNvSpPr>
            <a:spLocks noGrp="1"/>
          </p:cNvSpPr>
          <p:nvPr>
            <p:custDataLst>
              <p:tags r:id="rId103"/>
            </p:custDataLst>
          </p:nvPr>
        </p:nvSpPr>
        <p:spPr bwMode="gray">
          <a:xfrm>
            <a:off x="8113713" y="5727700"/>
            <a:ext cx="196850" cy="1682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0AC892A-7776-4F60-B7CD-88E8A37B1E36}" type="datetime'''''''''''''''''6''''''''''''''''2'''">
              <a:rPr lang="en-US" altLang="en-US" sz="1100" smtClean="0"/>
              <a:pPr marL="0" lvl="0" indent="0" algn="ctr">
                <a:spcBef>
                  <a:spcPct val="0"/>
                </a:spcBef>
                <a:spcAft>
                  <a:spcPct val="0"/>
                </a:spcAft>
                <a:buNone/>
              </a:pPr>
              <a:t>62</a:t>
            </a:fld>
            <a:endParaRPr lang="en-US" sz="1100"/>
          </a:p>
        </p:txBody>
      </p:sp>
      <p:sp>
        <p:nvSpPr>
          <p:cNvPr id="55" name="Text Placeholder 10">
            <a:extLst>
              <a:ext uri="{FF2B5EF4-FFF2-40B4-BE49-F238E27FC236}">
                <a16:creationId xmlns:a16="http://schemas.microsoft.com/office/drawing/2014/main" id="{58C10984-0527-DB72-5D12-F174F0D8AB7D}"/>
              </a:ext>
            </a:extLst>
          </p:cNvPr>
          <p:cNvSpPr txBox="1">
            <a:spLocks/>
          </p:cNvSpPr>
          <p:nvPr>
            <p:custDataLst>
              <p:tags r:id="rId104"/>
            </p:custDataLst>
          </p:nvPr>
        </p:nvSpPr>
        <p:spPr bwMode="auto">
          <a:xfrm>
            <a:off x="7981950" y="5357813"/>
            <a:ext cx="460375" cy="2381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CDB9B2B-33FD-481F-8391-31D3EAD59461}" type="datetime'''-''''''''8''''''''''''''''''''''''''6''''''''%'''''">
              <a:rPr lang="en-US" altLang="en-US" sz="1100" b="1" smtClean="0">
                <a:effectLst/>
              </a:rPr>
              <a:pPr marL="0" indent="0" algn="ctr">
                <a:spcBef>
                  <a:spcPct val="0"/>
                </a:spcBef>
                <a:spcAft>
                  <a:spcPct val="0"/>
                </a:spcAft>
                <a:buNone/>
              </a:pPr>
              <a:t>-86%</a:t>
            </a:fld>
            <a:endParaRPr lang="en-US" sz="1100" b="1"/>
          </a:p>
        </p:txBody>
      </p:sp>
      <p:sp>
        <p:nvSpPr>
          <p:cNvPr id="39" name="TextBox 38">
            <a:extLst>
              <a:ext uri="{FF2B5EF4-FFF2-40B4-BE49-F238E27FC236}">
                <a16:creationId xmlns:a16="http://schemas.microsoft.com/office/drawing/2014/main" id="{F4D8E43A-056D-62CD-B5FA-CFF595B5F395}"/>
              </a:ext>
            </a:extLst>
          </p:cNvPr>
          <p:cNvSpPr txBox="1"/>
          <p:nvPr/>
        </p:nvSpPr>
        <p:spPr>
          <a:xfrm>
            <a:off x="282191" y="5002411"/>
            <a:ext cx="902811" cy="307777"/>
          </a:xfrm>
          <a:prstGeom prst="rect">
            <a:avLst/>
          </a:prstGeom>
          <a:noFill/>
        </p:spPr>
        <p:txBody>
          <a:bodyPr wrap="none" rtlCol="0">
            <a:spAutoFit/>
          </a:bodyPr>
          <a:lstStyle/>
          <a:p>
            <a:pPr marL="0" indent="0">
              <a:buNone/>
            </a:pPr>
            <a:r>
              <a:rPr lang="en-US" sz="1400" b="1">
                <a:solidFill>
                  <a:srgbClr val="181A1C"/>
                </a:solidFill>
                <a:latin typeface="Arial" panose="020B0604020202020204" pitchFamily="34" charset="0"/>
                <a:cs typeface="Arial" panose="020B0604020202020204" pitchFamily="34" charset="0"/>
              </a:rPr>
              <a:t>NCA-GR</a:t>
            </a:r>
          </a:p>
        </p:txBody>
      </p:sp>
      <p:sp>
        <p:nvSpPr>
          <p:cNvPr id="6" name="btfpCallout843070">
            <a:extLst>
              <a:ext uri="{FF2B5EF4-FFF2-40B4-BE49-F238E27FC236}">
                <a16:creationId xmlns:a16="http://schemas.microsoft.com/office/drawing/2014/main" id="{DDBFD31A-5A3D-2708-729C-3DB7B5412A6A}"/>
              </a:ext>
            </a:extLst>
          </p:cNvPr>
          <p:cNvSpPr/>
          <p:nvPr/>
        </p:nvSpPr>
        <p:spPr bwMode="gray">
          <a:xfrm>
            <a:off x="7764056" y="1556041"/>
            <a:ext cx="859244" cy="649500"/>
          </a:xfrm>
          <a:prstGeom prst="wedgeRectCallout">
            <a:avLst>
              <a:gd name="adj1" fmla="val -147955"/>
              <a:gd name="adj2" fmla="val -34963"/>
            </a:avLst>
          </a:prstGeom>
          <a:solidFill>
            <a:srgbClr val="0A9FDC"/>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chemeClr val="bg1"/>
                </a:solidFill>
                <a:effectLst/>
                <a:uLnTx/>
                <a:uFillTx/>
                <a:latin typeface="Arial"/>
                <a:ea typeface="+mn-ea"/>
                <a:cs typeface="+mn-cs"/>
              </a:rPr>
              <a:t>Adjusted based on 2020 CPI (258.84)</a:t>
            </a:r>
            <a:r>
              <a:rPr kumimoji="0" lang="en-US" sz="1000" b="0" i="0" u="none" strike="noStrike" kern="1200" cap="none" spc="0" normalizeH="0" baseline="30000" noProof="0">
                <a:ln>
                  <a:noFill/>
                </a:ln>
                <a:solidFill>
                  <a:schemeClr val="bg1"/>
                </a:solidFill>
                <a:effectLst/>
                <a:uLnTx/>
                <a:uFillTx/>
                <a:latin typeface="Arial"/>
                <a:ea typeface="+mn-ea"/>
                <a:cs typeface="+mn-cs"/>
              </a:rPr>
              <a:t>1</a:t>
            </a:r>
            <a:r>
              <a:rPr kumimoji="0" lang="en-US" sz="1000" b="0" i="0" u="none" strike="noStrike" kern="1200" cap="none" spc="0" normalizeH="0" baseline="0" noProof="0">
                <a:ln>
                  <a:noFill/>
                </a:ln>
                <a:solidFill>
                  <a:schemeClr val="bg1"/>
                </a:solidFill>
                <a:effectLst/>
                <a:uLnTx/>
                <a:uFillTx/>
                <a:latin typeface="Arial"/>
                <a:ea typeface="+mn-ea"/>
                <a:cs typeface="+mn-cs"/>
              </a:rPr>
              <a:t> </a:t>
            </a:r>
          </a:p>
        </p:txBody>
      </p:sp>
      <p:grpSp>
        <p:nvGrpSpPr>
          <p:cNvPr id="32" name="Group 31">
            <a:extLst>
              <a:ext uri="{FF2B5EF4-FFF2-40B4-BE49-F238E27FC236}">
                <a16:creationId xmlns:a16="http://schemas.microsoft.com/office/drawing/2014/main" id="{04E17469-358F-D3D6-0A28-8120AB00F58A}"/>
              </a:ext>
            </a:extLst>
          </p:cNvPr>
          <p:cNvGrpSpPr/>
          <p:nvPr/>
        </p:nvGrpSpPr>
        <p:grpSpPr>
          <a:xfrm>
            <a:off x="1495425" y="2346034"/>
            <a:ext cx="6862764" cy="200025"/>
            <a:chOff x="1495425" y="2346034"/>
            <a:chExt cx="6862764" cy="200025"/>
          </a:xfrm>
        </p:grpSpPr>
        <p:cxnSp>
          <p:nvCxnSpPr>
            <p:cNvPr id="536" name="Straight Arrow Connector 535">
              <a:extLst>
                <a:ext uri="{FF2B5EF4-FFF2-40B4-BE49-F238E27FC236}">
                  <a16:creationId xmlns:a16="http://schemas.microsoft.com/office/drawing/2014/main" id="{DF31CF1F-6839-A129-A71B-928990D21E4A}"/>
                </a:ext>
              </a:extLst>
            </p:cNvPr>
            <p:cNvCxnSpPr>
              <a:cxnSpLocks/>
            </p:cNvCxnSpPr>
            <p:nvPr/>
          </p:nvCxnSpPr>
          <p:spPr bwMode="gray">
            <a:xfrm>
              <a:off x="1495425" y="2444459"/>
              <a:ext cx="3503613" cy="1589"/>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40" name="Straight Arrow Connector 539">
              <a:extLst>
                <a:ext uri="{FF2B5EF4-FFF2-40B4-BE49-F238E27FC236}">
                  <a16:creationId xmlns:a16="http://schemas.microsoft.com/office/drawing/2014/main" id="{60608CDD-AA5F-45B6-D4C0-132F880D23F0}"/>
                </a:ext>
              </a:extLst>
            </p:cNvPr>
            <p:cNvCxnSpPr>
              <a:cxnSpLocks/>
            </p:cNvCxnSpPr>
            <p:nvPr/>
          </p:nvCxnSpPr>
          <p:spPr bwMode="gray">
            <a:xfrm>
              <a:off x="5046664" y="2441284"/>
              <a:ext cx="3311525" cy="1588"/>
            </a:xfrm>
            <a:prstGeom prst="straightConnector1">
              <a:avLst/>
            </a:prstGeom>
            <a:ln w="9525" cap="flat">
              <a:solidFill>
                <a:srgbClr val="009BDB"/>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563" name="Oval 562">
              <a:extLst>
                <a:ext uri="{FF2B5EF4-FFF2-40B4-BE49-F238E27FC236}">
                  <a16:creationId xmlns:a16="http://schemas.microsoft.com/office/drawing/2014/main" id="{02A450AD-E662-4001-660C-A0541D3247E1}"/>
                </a:ext>
              </a:extLst>
            </p:cNvPr>
            <p:cNvSpPr/>
            <p:nvPr/>
          </p:nvSpPr>
          <p:spPr bwMode="gray">
            <a:xfrm>
              <a:off x="2967038" y="2355559"/>
              <a:ext cx="558800" cy="190500"/>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41%</a:t>
              </a:r>
            </a:p>
          </p:txBody>
        </p:sp>
        <p:sp>
          <p:nvSpPr>
            <p:cNvPr id="535" name="Oval 534">
              <a:extLst>
                <a:ext uri="{FF2B5EF4-FFF2-40B4-BE49-F238E27FC236}">
                  <a16:creationId xmlns:a16="http://schemas.microsoft.com/office/drawing/2014/main" id="{D3BC76B0-AAFA-775C-8B80-E3D475596B32}"/>
                </a:ext>
              </a:extLst>
            </p:cNvPr>
            <p:cNvSpPr/>
            <p:nvPr/>
          </p:nvSpPr>
          <p:spPr bwMode="gray">
            <a:xfrm>
              <a:off x="6423025" y="2346034"/>
              <a:ext cx="558800" cy="1889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64%</a:t>
              </a:r>
            </a:p>
          </p:txBody>
        </p:sp>
      </p:grpSp>
      <p:sp>
        <p:nvSpPr>
          <p:cNvPr id="562" name="Oval 561">
            <a:extLst>
              <a:ext uri="{FF2B5EF4-FFF2-40B4-BE49-F238E27FC236}">
                <a16:creationId xmlns:a16="http://schemas.microsoft.com/office/drawing/2014/main" id="{39A93848-245F-406B-136E-8108D91571FB}"/>
              </a:ext>
            </a:extLst>
          </p:cNvPr>
          <p:cNvSpPr/>
          <p:nvPr/>
        </p:nvSpPr>
        <p:spPr bwMode="gray">
          <a:xfrm>
            <a:off x="2991294" y="3672390"/>
            <a:ext cx="558724" cy="188913"/>
          </a:xfrm>
          <a:prstGeom prst="ellipse">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a:solidFill>
                  <a:schemeClr val="bg1"/>
                </a:solidFill>
              </a:rPr>
              <a:t>45%</a:t>
            </a:r>
          </a:p>
        </p:txBody>
      </p:sp>
      <p:sp>
        <p:nvSpPr>
          <p:cNvPr id="3" name="Rectangle 2">
            <a:extLst>
              <a:ext uri="{FF2B5EF4-FFF2-40B4-BE49-F238E27FC236}">
                <a16:creationId xmlns:a16="http://schemas.microsoft.com/office/drawing/2014/main" id="{DFB7A7C8-2B1A-4C54-49CF-BB9BB23C1F9B}"/>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21430818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hink-cell data - do not delete" hidden="1">
            <a:extLst>
              <a:ext uri="{FF2B5EF4-FFF2-40B4-BE49-F238E27FC236}">
                <a16:creationId xmlns:a16="http://schemas.microsoft.com/office/drawing/2014/main" id="{C97661D1-2C88-548E-C7F2-0AF9C088EF2B}"/>
              </a:ext>
            </a:extLst>
          </p:cNvPr>
          <p:cNvGraphicFramePr>
            <a:graphicFrameLocks noChangeAspect="1"/>
          </p:cNvGraphicFramePr>
          <p:nvPr>
            <p:custDataLst>
              <p:tags r:id="rId1"/>
            </p:custDataLst>
            <p:extLst>
              <p:ext uri="{D42A27DB-BD31-4B8C-83A1-F6EECF244321}">
                <p14:modId xmlns:p14="http://schemas.microsoft.com/office/powerpoint/2010/main" val="23134329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395" imgH="394" progId="TCLayout.ActiveDocument.1">
                  <p:embed/>
                </p:oleObj>
              </mc:Choice>
              <mc:Fallback>
                <p:oleObj name="think-cell Slide" r:id="rId29" imgW="395" imgH="394" progId="TCLayout.ActiveDocument.1">
                  <p:embed/>
                  <p:pic>
                    <p:nvPicPr>
                      <p:cNvPr id="20" name="think-cell data - do not delete" hidden="1">
                        <a:extLst>
                          <a:ext uri="{FF2B5EF4-FFF2-40B4-BE49-F238E27FC236}">
                            <a16:creationId xmlns:a16="http://schemas.microsoft.com/office/drawing/2014/main" id="{C97661D1-2C88-548E-C7F2-0AF9C088EF2B}"/>
                          </a:ext>
                        </a:extLst>
                      </p:cNvPr>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52ADA43-28B6-1D64-91B0-99838FC0E8F6}"/>
              </a:ext>
            </a:extLst>
          </p:cNvPr>
          <p:cNvSpPr>
            <a:spLocks noGrp="1"/>
          </p:cNvSpPr>
          <p:nvPr>
            <p:ph type="title"/>
          </p:nvPr>
        </p:nvSpPr>
        <p:spPr>
          <a:xfrm>
            <a:off x="330200" y="523318"/>
            <a:ext cx="11531600" cy="659434"/>
          </a:xfrm>
        </p:spPr>
        <p:txBody>
          <a:bodyPr vert="horz">
            <a:noAutofit/>
          </a:bodyPr>
          <a:lstStyle/>
          <a:p>
            <a:r>
              <a:rPr lang="en-US"/>
              <a:t>Material costs projected to grow; savings in other areas expected to contribute to an overall decline in battery costs</a:t>
            </a:r>
            <a:endParaRPr lang="en-US">
              <a:cs typeface="Arial"/>
            </a:endParaRPr>
          </a:p>
        </p:txBody>
      </p:sp>
      <p:sp>
        <p:nvSpPr>
          <p:cNvPr id="6" name="btfpNotesBox962619">
            <a:extLst>
              <a:ext uri="{FF2B5EF4-FFF2-40B4-BE49-F238E27FC236}">
                <a16:creationId xmlns:a16="http://schemas.microsoft.com/office/drawing/2014/main" id="{B1A62704-DA9E-A244-139D-AD0CA6989D3B}"/>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defTabSz="711200">
              <a:defRPr/>
            </a:pPr>
            <a:endParaRPr lang="en-US" sz="800" dirty="0">
              <a:solidFill>
                <a:srgbClr val="000000"/>
              </a:solidFill>
            </a:endParaRPr>
          </a:p>
          <a:p>
            <a:pPr defTabSz="711200">
              <a:defRPr/>
            </a:pPr>
            <a:r>
              <a:rPr lang="en-US" sz="800" dirty="0">
                <a:solidFill>
                  <a:srgbClr val="000000"/>
                </a:solidFill>
              </a:rPr>
              <a:t>Source: </a:t>
            </a:r>
            <a:r>
              <a:rPr lang="en-US" sz="800" dirty="0">
                <a:solidFill>
                  <a:srgbClr val="000000"/>
                </a:solidFill>
                <a:hlinkClick r:id="rId31"/>
              </a:rPr>
              <a:t>Journal of Energy Storage, Lithium-ion battery cost</a:t>
            </a:r>
            <a:r>
              <a:rPr lang="en-US" sz="800" dirty="0">
                <a:solidFill>
                  <a:srgbClr val="000000"/>
                </a:solidFill>
              </a:rPr>
              <a:t> (2024).</a:t>
            </a:r>
          </a:p>
          <a:p>
            <a:pPr defTabSz="711200">
              <a:defRPr/>
            </a:pPr>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2"/>
              </a:rPr>
              <a:t>Gernot Wagner</a:t>
            </a:r>
            <a:r>
              <a:rPr lang="en-US" sz="800" dirty="0">
                <a:solidFill>
                  <a:srgbClr val="000000"/>
                </a:solidFill>
              </a:rPr>
              <a:t>. </a:t>
            </a:r>
            <a:r>
              <a:rPr lang="en-US" sz="800" dirty="0">
                <a:solidFill>
                  <a:srgbClr val="000000"/>
                </a:solidFill>
                <a:hlinkClick r:id="rId3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4"/>
              </a:rPr>
              <a:t>Storing Energy</a:t>
            </a:r>
            <a:r>
              <a:rPr lang="en-US" sz="800" dirty="0">
                <a:solidFill>
                  <a:srgbClr val="000000"/>
                </a:solidFill>
              </a:rPr>
              <a:t>” (4 March 2025).</a:t>
            </a:r>
            <a:endParaRPr lang="en-US" sz="800" dirty="0">
              <a:solidFill>
                <a:srgbClr val="000000"/>
              </a:solidFill>
              <a:cs typeface="Arial"/>
            </a:endParaRPr>
          </a:p>
        </p:txBody>
      </p:sp>
      <p:sp>
        <p:nvSpPr>
          <p:cNvPr id="8" name="btfpColumnHeaderBoxText223027">
            <a:extLst>
              <a:ext uri="{FF2B5EF4-FFF2-40B4-BE49-F238E27FC236}">
                <a16:creationId xmlns:a16="http://schemas.microsoft.com/office/drawing/2014/main" id="{2792BFEA-FD89-7E1A-6C29-B5E1F15EA3E9}"/>
              </a:ext>
            </a:extLst>
          </p:cNvPr>
          <p:cNvSpPr txBox="1"/>
          <p:nvPr/>
        </p:nvSpPr>
        <p:spPr bwMode="gray">
          <a:xfrm>
            <a:off x="330199" y="1554480"/>
            <a:ext cx="8074837" cy="288219"/>
          </a:xfrm>
          <a:prstGeom prst="rect">
            <a:avLst/>
          </a:prstGeom>
          <a:noFill/>
        </p:spPr>
        <p:txBody>
          <a:bodyPr vert="horz" wrap="square" lIns="36036" tIns="36036" rIns="36036" bIns="36036" rtlCol="0" anchor="b">
            <a:spAutoFit/>
          </a:bodyPr>
          <a:lstStyle/>
          <a:p>
            <a:r>
              <a:rPr lang="en-US" sz="1400" b="1" dirty="0">
                <a:solidFill>
                  <a:srgbClr val="000000"/>
                </a:solidFill>
              </a:rPr>
              <a:t>Factors influencing cost declines of Li-ion batteries and their contributions, </a:t>
            </a:r>
            <a:r>
              <a:rPr lang="en-US" sz="1400" dirty="0">
                <a:solidFill>
                  <a:srgbClr val="000000"/>
                </a:solidFill>
              </a:rPr>
              <a:t>%</a:t>
            </a:r>
          </a:p>
        </p:txBody>
      </p:sp>
      <p:cxnSp>
        <p:nvCxnSpPr>
          <p:cNvPr id="9" name="btfpColumnHeaderBoxLine223027">
            <a:extLst>
              <a:ext uri="{FF2B5EF4-FFF2-40B4-BE49-F238E27FC236}">
                <a16:creationId xmlns:a16="http://schemas.microsoft.com/office/drawing/2014/main" id="{81BED538-733C-60D5-1FCC-AE228CF0C70B}"/>
              </a:ext>
            </a:extLst>
          </p:cNvPr>
          <p:cNvCxnSpPr/>
          <p:nvPr/>
        </p:nvCxnSpPr>
        <p:spPr bwMode="gray">
          <a:xfrm>
            <a:off x="330199" y="1856232"/>
            <a:ext cx="807483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 name="TextBox 8">
            <a:extLst>
              <a:ext uri="{FF2B5EF4-FFF2-40B4-BE49-F238E27FC236}">
                <a16:creationId xmlns:a16="http://schemas.microsoft.com/office/drawing/2014/main" id="{0876ED1A-3685-C684-8A0F-215477695B12}"/>
              </a:ext>
            </a:extLst>
          </p:cNvPr>
          <p:cNvSpPr txBox="1"/>
          <p:nvPr/>
        </p:nvSpPr>
        <p:spPr bwMode="gray">
          <a:xfrm>
            <a:off x="8886825" y="1554480"/>
            <a:ext cx="2953726" cy="4063683"/>
          </a:xfrm>
          <a:prstGeom prst="rect">
            <a:avLst/>
          </a:prstGeom>
          <a:solidFill>
            <a:srgbClr val="E3E8EE"/>
          </a:solidFill>
        </p:spPr>
        <p:txBody>
          <a:bodyPr wrap="square" lIns="136800" tIns="137160" rIns="274320" bIns="137160" rtlCol="0" anchor="t">
            <a:no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spcBef>
                <a:spcPts val="600"/>
              </a:spcBef>
              <a:spcAft>
                <a:spcPts val="600"/>
              </a:spcAft>
              <a:buNone/>
            </a:pPr>
            <a:r>
              <a:rPr lang="en-US" altLang="ko-KR" sz="1250" b="1" dirty="0"/>
              <a:t>Observations   </a:t>
            </a:r>
            <a:endParaRPr kumimoji="0" lang="en-US" altLang="ko-KR" sz="1250" i="0" u="none" strike="noStrike" kern="1200" cap="none" spc="0" normalizeH="0" baseline="0" noProof="0" dirty="0">
              <a:ln>
                <a:noFill/>
              </a:ln>
              <a:solidFill>
                <a:srgbClr val="000000"/>
              </a:solidFill>
              <a:effectLst/>
              <a:uLnTx/>
              <a:uFillTx/>
              <a:latin typeface="Arial"/>
              <a:ea typeface="+mn-ea"/>
              <a:cs typeface="+mn-cs"/>
            </a:endParaRPr>
          </a:p>
          <a:p>
            <a:pPr>
              <a:spcBef>
                <a:spcPts val="600"/>
              </a:spcBef>
            </a:pPr>
            <a:r>
              <a:rPr lang="en-US" altLang="ko-KR" sz="1050" dirty="0"/>
              <a:t>From 2010 to 2020, efforts to thin separator, anode, and cathode foils led to </a:t>
            </a:r>
            <a:r>
              <a:rPr lang="en-US" altLang="ko-KR" sz="1050" b="1" dirty="0"/>
              <a:t>cathode active material (CAM) savings,</a:t>
            </a:r>
            <a:r>
              <a:rPr lang="en-US" altLang="ko-KR" sz="1050" dirty="0"/>
              <a:t> becoming the largest source of cost declines </a:t>
            </a:r>
            <a:r>
              <a:rPr lang="en-US" sz="1100" dirty="0"/>
              <a:t>(16.4%)</a:t>
            </a:r>
            <a:r>
              <a:rPr lang="en-US" altLang="ko-KR" sz="1050" dirty="0"/>
              <a:t>, followed by </a:t>
            </a:r>
            <a:r>
              <a:rPr lang="en-US" altLang="ko-KR" sz="1050" b="1" dirty="0"/>
              <a:t>specific energy enhancement </a:t>
            </a:r>
            <a:r>
              <a:rPr lang="en-US" altLang="ko-KR" sz="1050" dirty="0"/>
              <a:t>(15.3%).</a:t>
            </a:r>
            <a:endParaRPr lang="en-US" altLang="ko-KR" sz="1050" dirty="0">
              <a:cs typeface="Arial"/>
            </a:endParaRPr>
          </a:p>
          <a:p>
            <a:pPr>
              <a:spcBef>
                <a:spcPts val="600"/>
              </a:spcBef>
            </a:pPr>
            <a:r>
              <a:rPr lang="en-US" altLang="ko-KR" sz="1050" dirty="0"/>
              <a:t>But in the future, </a:t>
            </a:r>
            <a:r>
              <a:rPr lang="en-US" altLang="ko-KR" sz="1050" b="1" dirty="0"/>
              <a:t>scrap rate improvement</a:t>
            </a:r>
            <a:r>
              <a:rPr lang="en-US" altLang="ko-KR" sz="1050" dirty="0"/>
              <a:t> is expected to lead the downward cost trajectory from 2021 to 2030 (~14% cost reductions in both scenarios).</a:t>
            </a:r>
            <a:endParaRPr lang="en-US" altLang="ko-KR" sz="1050" dirty="0">
              <a:cs typeface="Arial"/>
            </a:endParaRPr>
          </a:p>
          <a:p>
            <a:pPr lvl="1"/>
            <a:r>
              <a:rPr lang="en-US" altLang="ko-KR" sz="1050" dirty="0"/>
              <a:t>Technological enhancement will </a:t>
            </a:r>
            <a:r>
              <a:rPr lang="en-US" altLang="ko-KR" sz="1050" b="1" dirty="0"/>
              <a:t>outweigh the anticipated cost increase from price increase in some of the critical materials,</a:t>
            </a:r>
            <a:r>
              <a:rPr lang="en-US" altLang="ko-KR" sz="1050" dirty="0"/>
              <a:t> such as graphite, nickel, and cobalt, resulting in a </a:t>
            </a:r>
            <a:r>
              <a:rPr lang="en-US" altLang="ko-KR" sz="1050" b="1" dirty="0"/>
              <a:t>continued decline in cell cost.</a:t>
            </a:r>
          </a:p>
        </p:txBody>
      </p:sp>
      <p:sp>
        <p:nvSpPr>
          <p:cNvPr id="469" name="TextBox 468">
            <a:extLst>
              <a:ext uri="{FF2B5EF4-FFF2-40B4-BE49-F238E27FC236}">
                <a16:creationId xmlns:a16="http://schemas.microsoft.com/office/drawing/2014/main" id="{541C73FD-2754-1B64-D471-4CA5764017E8}"/>
              </a:ext>
            </a:extLst>
          </p:cNvPr>
          <p:cNvSpPr txBox="1"/>
          <p:nvPr/>
        </p:nvSpPr>
        <p:spPr>
          <a:xfrm>
            <a:off x="2511425" y="2171382"/>
            <a:ext cx="1572866" cy="253916"/>
          </a:xfrm>
          <a:prstGeom prst="rect">
            <a:avLst/>
          </a:prstGeom>
          <a:noFill/>
        </p:spPr>
        <p:txBody>
          <a:bodyPr wrap="none" rtlCol="0">
            <a:spAutoFit/>
          </a:bodyPr>
          <a:lstStyle/>
          <a:p>
            <a:pPr marL="0" indent="0">
              <a:buNone/>
            </a:pPr>
            <a:r>
              <a:rPr lang="en-US" sz="1050" b="1">
                <a:solidFill>
                  <a:srgbClr val="181A1C"/>
                </a:solidFill>
                <a:latin typeface="Arial" panose="020B0604020202020204" pitchFamily="34" charset="0"/>
                <a:cs typeface="Arial" panose="020B0604020202020204" pitchFamily="34" charset="0"/>
              </a:rPr>
              <a:t>Historical (2010-2020)</a:t>
            </a:r>
          </a:p>
        </p:txBody>
      </p:sp>
      <p:graphicFrame>
        <p:nvGraphicFramePr>
          <p:cNvPr id="4" name="Chart 3">
            <a:extLst>
              <a:ext uri="{FF2B5EF4-FFF2-40B4-BE49-F238E27FC236}">
                <a16:creationId xmlns:a16="http://schemas.microsoft.com/office/drawing/2014/main" id="{65DA3442-62E6-23D6-E208-502EA94FE130}"/>
              </a:ext>
            </a:extLst>
          </p:cNvPr>
          <p:cNvGraphicFramePr/>
          <p:nvPr>
            <p:custDataLst>
              <p:tags r:id="rId3"/>
            </p:custDataLst>
            <p:extLst>
              <p:ext uri="{D42A27DB-BD31-4B8C-83A1-F6EECF244321}">
                <p14:modId xmlns:p14="http://schemas.microsoft.com/office/powerpoint/2010/main" val="3026551774"/>
              </p:ext>
            </p:extLst>
          </p:nvPr>
        </p:nvGraphicFramePr>
        <p:xfrm>
          <a:off x="2381250" y="2366963"/>
          <a:ext cx="2160588" cy="4140200"/>
        </p:xfrm>
        <a:graphic>
          <a:graphicData uri="http://schemas.openxmlformats.org/drawingml/2006/chart">
            <c:chart xmlns:c="http://schemas.openxmlformats.org/drawingml/2006/chart" xmlns:r="http://schemas.openxmlformats.org/officeDocument/2006/relationships" r:id="rId35"/>
          </a:graphicData>
        </a:graphic>
      </p:graphicFrame>
      <p:sp>
        <p:nvSpPr>
          <p:cNvPr id="473"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517525" y="2460625"/>
            <a:ext cx="1993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2256C61-0F65-46C9-A2BA-A4BCB2CAEF34}" type="datetime'''Catho''de ac''tive ma''ter''i''al cost sav''''in''g'">
              <a:rPr lang="en-US" altLang="en-US" sz="1000" smtClean="0"/>
              <a:pPr marL="0" lvl="0" indent="0" algn="r">
                <a:spcBef>
                  <a:spcPct val="0"/>
                </a:spcBef>
                <a:spcAft>
                  <a:spcPct val="0"/>
                </a:spcAft>
                <a:buNone/>
              </a:pPr>
              <a:t>Cathode active material cost saving</a:t>
            </a:fld>
            <a:endParaRPr lang="en-US" sz="1000"/>
          </a:p>
        </p:txBody>
      </p:sp>
      <p:sp>
        <p:nvSpPr>
          <p:cNvPr id="475"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849313" y="2635250"/>
            <a:ext cx="1662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235CD9D-580D-4711-A96F-533A83BA24F3}" type="datetime'Spe''''''''''c''i''''fic en''e''''rgy en''h''''an''cemen''t'">
              <a:rPr lang="en-US" altLang="en-US" sz="1000" smtClean="0"/>
              <a:pPr marL="0" lvl="0" indent="0" algn="r">
                <a:spcBef>
                  <a:spcPct val="0"/>
                </a:spcBef>
                <a:spcAft>
                  <a:spcPct val="0"/>
                </a:spcAft>
                <a:buNone/>
              </a:pPr>
              <a:t>Specific energy enhancement</a:t>
            </a:fld>
            <a:endParaRPr lang="en-US" sz="1000"/>
          </a:p>
        </p:txBody>
      </p:sp>
      <p:sp>
        <p:nvSpPr>
          <p:cNvPr id="47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322263" y="2811463"/>
            <a:ext cx="21891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DB0E769-79FD-41FB-9308-F5B02E5CCF8D}" type="datetime'''E''lect''rod''e m''a''nu''fac''t''uring de''ve''lop''ments'">
              <a:rPr lang="en-US" altLang="en-US" sz="1000" smtClean="0"/>
              <a:pPr marL="0" lvl="0" indent="0" algn="r">
                <a:spcBef>
                  <a:spcPct val="0"/>
                </a:spcBef>
                <a:spcAft>
                  <a:spcPct val="0"/>
                </a:spcAft>
                <a:buNone/>
              </a:pPr>
              <a:t>Electrode manufacturing developments</a:t>
            </a:fld>
            <a:endParaRPr lang="en-US" sz="1000"/>
          </a:p>
        </p:txBody>
      </p:sp>
      <p:sp>
        <p:nvSpPr>
          <p:cNvPr id="487" name="Text Placeholder 10">
            <a:extLst>
              <a:ext uri="{FF2B5EF4-FFF2-40B4-BE49-F238E27FC236}">
                <a16:creationId xmlns:a16="http://schemas.microsoft.com/office/drawing/2014/main" id="{4A73B596-1FB0-DC1D-E213-F2AB402D6178}"/>
              </a:ext>
            </a:extLst>
          </p:cNvPr>
          <p:cNvSpPr>
            <a:spLocks noGrp="1"/>
          </p:cNvSpPr>
          <p:nvPr>
            <p:custDataLst>
              <p:tags r:id="rId7"/>
            </p:custDataLst>
          </p:nvPr>
        </p:nvSpPr>
        <p:spPr bwMode="auto">
          <a:xfrm>
            <a:off x="1296988" y="2986088"/>
            <a:ext cx="12144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Energy utilization rate</a:t>
            </a:r>
            <a:endParaRPr lang="en-US"/>
          </a:p>
        </p:txBody>
      </p:sp>
      <p:sp>
        <p:nvSpPr>
          <p:cNvPr id="488" name="Text Placeholder 10">
            <a:extLst>
              <a:ext uri="{FF2B5EF4-FFF2-40B4-BE49-F238E27FC236}">
                <a16:creationId xmlns:a16="http://schemas.microsoft.com/office/drawing/2014/main" id="{3BBF14C6-AD01-E6D1-572A-2A897582F8D8}"/>
              </a:ext>
            </a:extLst>
          </p:cNvPr>
          <p:cNvSpPr>
            <a:spLocks noGrp="1"/>
          </p:cNvSpPr>
          <p:nvPr>
            <p:custDataLst>
              <p:tags r:id="rId8"/>
            </p:custDataLst>
          </p:nvPr>
        </p:nvSpPr>
        <p:spPr bwMode="auto">
          <a:xfrm>
            <a:off x="1066800" y="3162300"/>
            <a:ext cx="144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9BDAA30-A425-48D7-A869-A101200C62B1}" type="datetime'Sc''ra''''''''p'' ''''''rate'''' enha''n''''c''e''men''ts'">
              <a:rPr lang="en-US" altLang="en-US" sz="1000" smtClean="0"/>
              <a:pPr marL="0" lvl="0" indent="0" algn="r">
                <a:spcBef>
                  <a:spcPct val="0"/>
                </a:spcBef>
                <a:spcAft>
                  <a:spcPct val="0"/>
                </a:spcAft>
                <a:buNone/>
              </a:pPr>
              <a:t>Scrap rate enhancements</a:t>
            </a:fld>
            <a:endParaRPr lang="en-US" sz="1000"/>
          </a:p>
        </p:txBody>
      </p:sp>
      <p:sp>
        <p:nvSpPr>
          <p:cNvPr id="489" name="Text Placeholder 10">
            <a:extLst>
              <a:ext uri="{FF2B5EF4-FFF2-40B4-BE49-F238E27FC236}">
                <a16:creationId xmlns:a16="http://schemas.microsoft.com/office/drawing/2014/main" id="{BA0A87D4-3605-C966-00E0-C1C789B91AC2}"/>
              </a:ext>
            </a:extLst>
          </p:cNvPr>
          <p:cNvSpPr>
            <a:spLocks noGrp="1"/>
          </p:cNvSpPr>
          <p:nvPr>
            <p:custDataLst>
              <p:tags r:id="rId9"/>
            </p:custDataLst>
          </p:nvPr>
        </p:nvSpPr>
        <p:spPr bwMode="auto">
          <a:xfrm>
            <a:off x="973138" y="3336925"/>
            <a:ext cx="1538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CF98884-7EC6-4014-8421-73B008284867}" type="datetime'''''C''ell'' f''inis''hi''ng'' de''vel''o''''p''m''en''''''ts'">
              <a:rPr lang="en-US" altLang="en-US" sz="1000" smtClean="0"/>
              <a:pPr marL="0" lvl="0" indent="0" algn="r">
                <a:spcBef>
                  <a:spcPct val="0"/>
                </a:spcBef>
                <a:spcAft>
                  <a:spcPct val="0"/>
                </a:spcAft>
                <a:buNone/>
              </a:pPr>
              <a:t>Cell finishing developments</a:t>
            </a:fld>
            <a:endParaRPr lang="en-US" sz="1000"/>
          </a:p>
        </p:txBody>
      </p:sp>
      <p:sp>
        <p:nvSpPr>
          <p:cNvPr id="490" name="Text Placeholder 10">
            <a:extLst>
              <a:ext uri="{FF2B5EF4-FFF2-40B4-BE49-F238E27FC236}">
                <a16:creationId xmlns:a16="http://schemas.microsoft.com/office/drawing/2014/main" id="{A3B3CB83-6B2F-44BC-240E-F4ABC359665E}"/>
              </a:ext>
            </a:extLst>
          </p:cNvPr>
          <p:cNvSpPr>
            <a:spLocks noGrp="1"/>
          </p:cNvSpPr>
          <p:nvPr>
            <p:custDataLst>
              <p:tags r:id="rId10"/>
            </p:custDataLst>
          </p:nvPr>
        </p:nvSpPr>
        <p:spPr bwMode="auto">
          <a:xfrm>
            <a:off x="1112838" y="3513138"/>
            <a:ext cx="13985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Machinery utilization rate</a:t>
            </a:r>
            <a:endParaRPr lang="en-US"/>
          </a:p>
        </p:txBody>
      </p:sp>
      <p:sp>
        <p:nvSpPr>
          <p:cNvPr id="491" name="Text Placeholder 10">
            <a:extLst>
              <a:ext uri="{FF2B5EF4-FFF2-40B4-BE49-F238E27FC236}">
                <a16:creationId xmlns:a16="http://schemas.microsoft.com/office/drawing/2014/main" id="{09B7FA3E-BC48-0877-BEE0-7B89789331CB}"/>
              </a:ext>
            </a:extLst>
          </p:cNvPr>
          <p:cNvSpPr>
            <a:spLocks noGrp="1"/>
          </p:cNvSpPr>
          <p:nvPr>
            <p:custDataLst>
              <p:tags r:id="rId11"/>
            </p:custDataLst>
          </p:nvPr>
        </p:nvSpPr>
        <p:spPr bwMode="auto">
          <a:xfrm>
            <a:off x="901700" y="3687763"/>
            <a:ext cx="1609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54A7559-EAB9-4BE5-9850-65F9C05C93DD}" type="datetime'''Cell'' ass''''em''b''''''''l''''y d''e''ve''''lopments'''''">
              <a:rPr lang="en-US" altLang="en-US" sz="1000" smtClean="0"/>
              <a:pPr marL="0" lvl="0" indent="0" algn="r">
                <a:spcBef>
                  <a:spcPct val="0"/>
                </a:spcBef>
                <a:spcAft>
                  <a:spcPct val="0"/>
                </a:spcAft>
                <a:buNone/>
              </a:pPr>
              <a:t>Cell assembly developments</a:t>
            </a:fld>
            <a:endParaRPr lang="en-US" sz="1000"/>
          </a:p>
        </p:txBody>
      </p:sp>
      <p:sp>
        <p:nvSpPr>
          <p:cNvPr id="492" name="Text Placeholder 10">
            <a:extLst>
              <a:ext uri="{FF2B5EF4-FFF2-40B4-BE49-F238E27FC236}">
                <a16:creationId xmlns:a16="http://schemas.microsoft.com/office/drawing/2014/main" id="{47AD6229-B6CD-B6AE-1CAC-DCD575A53A36}"/>
              </a:ext>
            </a:extLst>
          </p:cNvPr>
          <p:cNvSpPr>
            <a:spLocks noGrp="1"/>
          </p:cNvSpPr>
          <p:nvPr>
            <p:custDataLst>
              <p:tags r:id="rId12"/>
            </p:custDataLst>
          </p:nvPr>
        </p:nvSpPr>
        <p:spPr bwMode="auto">
          <a:xfrm>
            <a:off x="1071563" y="3863975"/>
            <a:ext cx="1439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939DD65-0D17-49A0-8E3C-CAD21C0B2938}" type="datetime'S''epa''''''''r''a''t''''or mate''r''i''''al ''s''av''ing'''">
              <a:rPr lang="en-US" altLang="en-US" sz="1000" smtClean="0"/>
              <a:pPr marL="0" lvl="0" indent="0" algn="r">
                <a:spcBef>
                  <a:spcPct val="0"/>
                </a:spcBef>
                <a:spcAft>
                  <a:spcPct val="0"/>
                </a:spcAft>
                <a:buNone/>
              </a:pPr>
              <a:t>Separator material saving</a:t>
            </a:fld>
            <a:endParaRPr lang="en-US" sz="1000"/>
          </a:p>
        </p:txBody>
      </p:sp>
      <p:sp>
        <p:nvSpPr>
          <p:cNvPr id="493" name="Text Placeholder 10">
            <a:extLst>
              <a:ext uri="{FF2B5EF4-FFF2-40B4-BE49-F238E27FC236}">
                <a16:creationId xmlns:a16="http://schemas.microsoft.com/office/drawing/2014/main" id="{0DA4B9F6-DF91-594F-BCDA-FF6BF2A9D482}"/>
              </a:ext>
            </a:extLst>
          </p:cNvPr>
          <p:cNvSpPr>
            <a:spLocks noGrp="1"/>
          </p:cNvSpPr>
          <p:nvPr>
            <p:custDataLst>
              <p:tags r:id="rId13"/>
            </p:custDataLst>
          </p:nvPr>
        </p:nvSpPr>
        <p:spPr bwMode="auto">
          <a:xfrm>
            <a:off x="1304925" y="4038600"/>
            <a:ext cx="12065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Labour utilization rate</a:t>
            </a:r>
            <a:endParaRPr lang="en-US"/>
          </a:p>
        </p:txBody>
      </p:sp>
      <p:sp>
        <p:nvSpPr>
          <p:cNvPr id="494" name="Text Placeholder 10">
            <a:extLst>
              <a:ext uri="{FF2B5EF4-FFF2-40B4-BE49-F238E27FC236}">
                <a16:creationId xmlns:a16="http://schemas.microsoft.com/office/drawing/2014/main" id="{26D26C3A-91E1-E675-4B5C-C93E97E7DA82}"/>
              </a:ext>
            </a:extLst>
          </p:cNvPr>
          <p:cNvSpPr>
            <a:spLocks noGrp="1"/>
          </p:cNvSpPr>
          <p:nvPr>
            <p:custDataLst>
              <p:tags r:id="rId14"/>
            </p:custDataLst>
          </p:nvPr>
        </p:nvSpPr>
        <p:spPr bwMode="auto">
          <a:xfrm>
            <a:off x="1143000" y="4214813"/>
            <a:ext cx="13684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Overhead utilization rate</a:t>
            </a:r>
            <a:endParaRPr lang="en-US"/>
          </a:p>
        </p:txBody>
      </p:sp>
      <p:sp>
        <p:nvSpPr>
          <p:cNvPr id="495" name="Text Placeholder 10">
            <a:extLst>
              <a:ext uri="{FF2B5EF4-FFF2-40B4-BE49-F238E27FC236}">
                <a16:creationId xmlns:a16="http://schemas.microsoft.com/office/drawing/2014/main" id="{5ECFE03A-A3FE-5D41-92BF-DBAFEED586E7}"/>
              </a:ext>
            </a:extLst>
          </p:cNvPr>
          <p:cNvSpPr>
            <a:spLocks noGrp="1"/>
          </p:cNvSpPr>
          <p:nvPr>
            <p:custDataLst>
              <p:tags r:id="rId15"/>
            </p:custDataLst>
          </p:nvPr>
        </p:nvSpPr>
        <p:spPr bwMode="auto">
          <a:xfrm>
            <a:off x="1717675" y="4389438"/>
            <a:ext cx="793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0B5D3F2-DF60-4ED9-99B4-02C1CF598A8D}" type="datetime'''''''''''''Gr''''''''''a''ph''it''''e'''''' ''pri''''''ce'">
              <a:rPr lang="en-US" altLang="en-US" sz="1000" smtClean="0"/>
              <a:pPr marL="0" lvl="0" indent="0" algn="r">
                <a:spcBef>
                  <a:spcPct val="0"/>
                </a:spcBef>
                <a:spcAft>
                  <a:spcPct val="0"/>
                </a:spcAft>
                <a:buNone/>
              </a:pPr>
              <a:t>Graphite price</a:t>
            </a:fld>
            <a:endParaRPr lang="en-US" sz="1000"/>
          </a:p>
        </p:txBody>
      </p:sp>
      <p:sp>
        <p:nvSpPr>
          <p:cNvPr id="496" name="Text Placeholder 10">
            <a:extLst>
              <a:ext uri="{FF2B5EF4-FFF2-40B4-BE49-F238E27FC236}">
                <a16:creationId xmlns:a16="http://schemas.microsoft.com/office/drawing/2014/main" id="{3F2B2C05-824E-F375-836C-1B859A0BF083}"/>
              </a:ext>
            </a:extLst>
          </p:cNvPr>
          <p:cNvSpPr>
            <a:spLocks noGrp="1"/>
          </p:cNvSpPr>
          <p:nvPr>
            <p:custDataLst>
              <p:tags r:id="rId16"/>
            </p:custDataLst>
          </p:nvPr>
        </p:nvSpPr>
        <p:spPr bwMode="auto">
          <a:xfrm>
            <a:off x="1065213" y="4565650"/>
            <a:ext cx="144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E452B55-CBAE-4305-83F9-3C157397812C}" type="datetime'An''''''''ode foi''''l mat''e''''r''ial'''' s''av''''i''ng'">
              <a:rPr lang="en-US" altLang="en-US" sz="1000" smtClean="0"/>
              <a:pPr marL="0" lvl="0" indent="0" algn="r">
                <a:spcBef>
                  <a:spcPct val="0"/>
                </a:spcBef>
                <a:spcAft>
                  <a:spcPct val="0"/>
                </a:spcAft>
                <a:buNone/>
              </a:pPr>
              <a:t>Anode foil material saving</a:t>
            </a:fld>
            <a:endParaRPr lang="en-US" sz="1000"/>
          </a:p>
        </p:txBody>
      </p:sp>
      <p:sp>
        <p:nvSpPr>
          <p:cNvPr id="497" name="Text Placeholder 10">
            <a:extLst>
              <a:ext uri="{FF2B5EF4-FFF2-40B4-BE49-F238E27FC236}">
                <a16:creationId xmlns:a16="http://schemas.microsoft.com/office/drawing/2014/main" id="{AD057628-4A48-AB16-D89A-5BDDC2089BD5}"/>
              </a:ext>
            </a:extLst>
          </p:cNvPr>
          <p:cNvSpPr>
            <a:spLocks noGrp="1"/>
          </p:cNvSpPr>
          <p:nvPr>
            <p:custDataLst>
              <p:tags r:id="rId17"/>
            </p:custDataLst>
          </p:nvPr>
        </p:nvSpPr>
        <p:spPr bwMode="auto">
          <a:xfrm>
            <a:off x="730251" y="4740275"/>
            <a:ext cx="1781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Building and land utilization rate</a:t>
            </a:r>
            <a:endParaRPr lang="en-US"/>
          </a:p>
        </p:txBody>
      </p:sp>
      <p:sp>
        <p:nvSpPr>
          <p:cNvPr id="498" name="Text Placeholder 10">
            <a:extLst>
              <a:ext uri="{FF2B5EF4-FFF2-40B4-BE49-F238E27FC236}">
                <a16:creationId xmlns:a16="http://schemas.microsoft.com/office/drawing/2014/main" id="{D1EAC81B-F955-4B6F-5BA9-A2E1C0FE5D62}"/>
              </a:ext>
            </a:extLst>
          </p:cNvPr>
          <p:cNvSpPr>
            <a:spLocks noGrp="1"/>
          </p:cNvSpPr>
          <p:nvPr>
            <p:custDataLst>
              <p:tags r:id="rId18"/>
            </p:custDataLst>
          </p:nvPr>
        </p:nvSpPr>
        <p:spPr bwMode="auto">
          <a:xfrm>
            <a:off x="1611313" y="4916488"/>
            <a:ext cx="900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7FC5018-8F12-4D91-BA32-583BF3AF8C3C}" type="datetime'E''l''ec''''t''r''ol''''yt''''''e'''''''''''' pr''ice'''">
              <a:rPr lang="en-US" altLang="en-US" sz="1000" smtClean="0"/>
              <a:pPr marL="0" lvl="0" indent="0" algn="r">
                <a:spcBef>
                  <a:spcPct val="0"/>
                </a:spcBef>
                <a:spcAft>
                  <a:spcPct val="0"/>
                </a:spcAft>
                <a:buNone/>
              </a:pPr>
              <a:t>Electrolyte price</a:t>
            </a:fld>
            <a:endParaRPr lang="en-US" sz="1000"/>
          </a:p>
        </p:txBody>
      </p:sp>
      <p:sp>
        <p:nvSpPr>
          <p:cNvPr id="499" name="Text Placeholder 10">
            <a:extLst>
              <a:ext uri="{FF2B5EF4-FFF2-40B4-BE49-F238E27FC236}">
                <a16:creationId xmlns:a16="http://schemas.microsoft.com/office/drawing/2014/main" id="{788923DF-7C45-D43C-C165-8299C27C6797}"/>
              </a:ext>
            </a:extLst>
          </p:cNvPr>
          <p:cNvSpPr>
            <a:spLocks noGrp="1"/>
          </p:cNvSpPr>
          <p:nvPr>
            <p:custDataLst>
              <p:tags r:id="rId19"/>
            </p:custDataLst>
          </p:nvPr>
        </p:nvSpPr>
        <p:spPr bwMode="auto">
          <a:xfrm>
            <a:off x="1855788" y="5091113"/>
            <a:ext cx="6556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5115A77-A143-47EF-874A-4D7E59528F39}" type="datetime'''''''''''''''Ni''''''c''''''''''''k''el p''''r''i''ce'''''''">
              <a:rPr lang="en-US" altLang="en-US" sz="1000" smtClean="0"/>
              <a:pPr marL="0" lvl="0" indent="0" algn="r">
                <a:spcBef>
                  <a:spcPct val="0"/>
                </a:spcBef>
                <a:spcAft>
                  <a:spcPct val="0"/>
                </a:spcAft>
                <a:buNone/>
              </a:pPr>
              <a:t>Nickel price</a:t>
            </a:fld>
            <a:endParaRPr lang="en-US" sz="1000"/>
          </a:p>
        </p:txBody>
      </p:sp>
      <p:sp>
        <p:nvSpPr>
          <p:cNvPr id="500" name="Text Placeholder 10">
            <a:extLst>
              <a:ext uri="{FF2B5EF4-FFF2-40B4-BE49-F238E27FC236}">
                <a16:creationId xmlns:a16="http://schemas.microsoft.com/office/drawing/2014/main" id="{7DA2E41D-DD4B-52B5-FDBC-22B834C0C2B1}"/>
              </a:ext>
            </a:extLst>
          </p:cNvPr>
          <p:cNvSpPr>
            <a:spLocks noGrp="1"/>
          </p:cNvSpPr>
          <p:nvPr>
            <p:custDataLst>
              <p:tags r:id="rId20"/>
            </p:custDataLst>
          </p:nvPr>
        </p:nvSpPr>
        <p:spPr bwMode="auto">
          <a:xfrm>
            <a:off x="974725" y="5267325"/>
            <a:ext cx="1536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a:ea typeface="+mn-lt"/>
                <a:cs typeface="+mn-lt"/>
              </a:rPr>
              <a:t>Maintenance utilization rate</a:t>
            </a:r>
            <a:endParaRPr lang="en-US"/>
          </a:p>
        </p:txBody>
      </p:sp>
      <p:sp>
        <p:nvSpPr>
          <p:cNvPr id="501" name="Text Placeholder 10">
            <a:extLst>
              <a:ext uri="{FF2B5EF4-FFF2-40B4-BE49-F238E27FC236}">
                <a16:creationId xmlns:a16="http://schemas.microsoft.com/office/drawing/2014/main" id="{F2C8D091-DCC0-7BDE-2A86-6E0C3E2E1178}"/>
              </a:ext>
            </a:extLst>
          </p:cNvPr>
          <p:cNvSpPr>
            <a:spLocks noGrp="1"/>
          </p:cNvSpPr>
          <p:nvPr>
            <p:custDataLst>
              <p:tags r:id="rId21"/>
            </p:custDataLst>
          </p:nvPr>
        </p:nvSpPr>
        <p:spPr bwMode="auto">
          <a:xfrm>
            <a:off x="952500" y="5441950"/>
            <a:ext cx="155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A6E8B9E-D913-4852-9B8A-044F6FD50A08}" type="datetime'C''ath''od''''''e'''' foil ma''te''r''''ia''l ''''''''saving'">
              <a:rPr lang="en-US" altLang="en-US" sz="1000" smtClean="0"/>
              <a:pPr marL="0" lvl="0" indent="0" algn="r">
                <a:spcBef>
                  <a:spcPct val="0"/>
                </a:spcBef>
                <a:spcAft>
                  <a:spcPct val="0"/>
                </a:spcAft>
                <a:buNone/>
              </a:pPr>
              <a:t>Cathode foil material saving</a:t>
            </a:fld>
            <a:endParaRPr lang="en-US" sz="1000"/>
          </a:p>
        </p:txBody>
      </p:sp>
      <p:sp>
        <p:nvSpPr>
          <p:cNvPr id="502" name="Text Placeholder 10">
            <a:extLst>
              <a:ext uri="{FF2B5EF4-FFF2-40B4-BE49-F238E27FC236}">
                <a16:creationId xmlns:a16="http://schemas.microsoft.com/office/drawing/2014/main" id="{5CA5800F-2DBC-7E1E-206F-0F791CCEB26A}"/>
              </a:ext>
            </a:extLst>
          </p:cNvPr>
          <p:cNvSpPr>
            <a:spLocks noGrp="1"/>
          </p:cNvSpPr>
          <p:nvPr>
            <p:custDataLst>
              <p:tags r:id="rId22"/>
            </p:custDataLst>
          </p:nvPr>
        </p:nvSpPr>
        <p:spPr bwMode="auto">
          <a:xfrm>
            <a:off x="1836738" y="5618163"/>
            <a:ext cx="674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61722E1-1764-48D6-8AA5-D7EF430A989F}" type="datetime'''C''o''b''''al''''''''t'''''''' ''p''r''''ice'''''''''">
              <a:rPr lang="en-US" altLang="en-US" sz="1000" smtClean="0"/>
              <a:pPr marL="0" lvl="0" indent="0" algn="r">
                <a:spcBef>
                  <a:spcPct val="0"/>
                </a:spcBef>
                <a:spcAft>
                  <a:spcPct val="0"/>
                </a:spcAft>
                <a:buNone/>
              </a:pPr>
              <a:t>Cobalt price</a:t>
            </a:fld>
            <a:endParaRPr lang="en-US" sz="1000"/>
          </a:p>
        </p:txBody>
      </p:sp>
      <p:sp>
        <p:nvSpPr>
          <p:cNvPr id="503" name="Text Placeholder 10">
            <a:extLst>
              <a:ext uri="{FF2B5EF4-FFF2-40B4-BE49-F238E27FC236}">
                <a16:creationId xmlns:a16="http://schemas.microsoft.com/office/drawing/2014/main" id="{57AB048A-400E-15B4-6F07-35D5460C6DBE}"/>
              </a:ext>
            </a:extLst>
          </p:cNvPr>
          <p:cNvSpPr>
            <a:spLocks noGrp="1"/>
          </p:cNvSpPr>
          <p:nvPr>
            <p:custDataLst>
              <p:tags r:id="rId23"/>
            </p:custDataLst>
          </p:nvPr>
        </p:nvSpPr>
        <p:spPr bwMode="auto">
          <a:xfrm>
            <a:off x="1612900" y="5792788"/>
            <a:ext cx="8985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BD29C63-50A0-4640-8B59-1B15F41E0AAB}" type="datetime'''''M''''''a''gane''''s''''e'''''''''''' ''pr''''''i''''''ce'">
              <a:rPr lang="en-US" altLang="en-US" sz="1000" smtClean="0"/>
              <a:pPr marL="0" lvl="0" indent="0" algn="r">
                <a:spcBef>
                  <a:spcPct val="0"/>
                </a:spcBef>
                <a:spcAft>
                  <a:spcPct val="0"/>
                </a:spcAft>
                <a:buNone/>
              </a:pPr>
              <a:t>Maganese price</a:t>
            </a:fld>
            <a:endParaRPr lang="en-US" sz="1000"/>
          </a:p>
        </p:txBody>
      </p:sp>
      <p:sp>
        <p:nvSpPr>
          <p:cNvPr id="504" name="Text Placeholder 10">
            <a:extLst>
              <a:ext uri="{FF2B5EF4-FFF2-40B4-BE49-F238E27FC236}">
                <a16:creationId xmlns:a16="http://schemas.microsoft.com/office/drawing/2014/main" id="{C1CA8F55-D969-4153-0A99-1C56D3D9C72B}"/>
              </a:ext>
            </a:extLst>
          </p:cNvPr>
          <p:cNvSpPr>
            <a:spLocks noGrp="1"/>
          </p:cNvSpPr>
          <p:nvPr>
            <p:custDataLst>
              <p:tags r:id="rId24"/>
            </p:custDataLst>
          </p:nvPr>
        </p:nvSpPr>
        <p:spPr bwMode="auto">
          <a:xfrm>
            <a:off x="1793875" y="5969000"/>
            <a:ext cx="717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979BACE-3979-4951-93D9-6096D36C2CCE}" type="datetime'''L''i''''''''t''h''ium'''''''''''' ''''''p''''''ri''''ce'''">
              <a:rPr lang="en-US" altLang="en-US" sz="1000" smtClean="0"/>
              <a:pPr marL="0" lvl="0" indent="0" algn="r">
                <a:spcBef>
                  <a:spcPct val="0"/>
                </a:spcBef>
                <a:spcAft>
                  <a:spcPct val="0"/>
                </a:spcAft>
                <a:buNone/>
              </a:pPr>
              <a:t>Lithium price</a:t>
            </a:fld>
            <a:endParaRPr lang="en-US" sz="1000"/>
          </a:p>
        </p:txBody>
      </p:sp>
      <p:graphicFrame>
        <p:nvGraphicFramePr>
          <p:cNvPr id="5" name="Chart 4">
            <a:extLst>
              <a:ext uri="{FF2B5EF4-FFF2-40B4-BE49-F238E27FC236}">
                <a16:creationId xmlns:a16="http://schemas.microsoft.com/office/drawing/2014/main" id="{33FD0421-55EA-FF60-3B33-E8662CAF982C}"/>
              </a:ext>
            </a:extLst>
          </p:cNvPr>
          <p:cNvGraphicFramePr/>
          <p:nvPr>
            <p:custDataLst>
              <p:tags r:id="rId25"/>
            </p:custDataLst>
            <p:extLst>
              <p:ext uri="{D42A27DB-BD31-4B8C-83A1-F6EECF244321}">
                <p14:modId xmlns:p14="http://schemas.microsoft.com/office/powerpoint/2010/main" val="1754452077"/>
              </p:ext>
            </p:extLst>
          </p:nvPr>
        </p:nvGraphicFramePr>
        <p:xfrm>
          <a:off x="4429125" y="2366963"/>
          <a:ext cx="2160588" cy="4140200"/>
        </p:xfrm>
        <a:graphic>
          <a:graphicData uri="http://schemas.openxmlformats.org/drawingml/2006/chart">
            <c:chart xmlns:c="http://schemas.openxmlformats.org/drawingml/2006/chart" xmlns:r="http://schemas.openxmlformats.org/officeDocument/2006/relationships" r:id="rId36"/>
          </a:graphicData>
        </a:graphic>
      </p:graphicFrame>
      <p:graphicFrame>
        <p:nvGraphicFramePr>
          <p:cNvPr id="12" name="Chart 11">
            <a:extLst>
              <a:ext uri="{FF2B5EF4-FFF2-40B4-BE49-F238E27FC236}">
                <a16:creationId xmlns:a16="http://schemas.microsoft.com/office/drawing/2014/main" id="{39C58142-4A00-43CE-4D3E-16D193985791}"/>
              </a:ext>
            </a:extLst>
          </p:cNvPr>
          <p:cNvGraphicFramePr/>
          <p:nvPr>
            <p:custDataLst>
              <p:tags r:id="rId26"/>
            </p:custDataLst>
            <p:extLst>
              <p:ext uri="{D42A27DB-BD31-4B8C-83A1-F6EECF244321}">
                <p14:modId xmlns:p14="http://schemas.microsoft.com/office/powerpoint/2010/main" val="556786760"/>
              </p:ext>
            </p:extLst>
          </p:nvPr>
        </p:nvGraphicFramePr>
        <p:xfrm>
          <a:off x="6440488" y="2366963"/>
          <a:ext cx="2195512" cy="4140200"/>
        </p:xfrm>
        <a:graphic>
          <a:graphicData uri="http://schemas.openxmlformats.org/drawingml/2006/chart">
            <c:chart xmlns:c="http://schemas.openxmlformats.org/drawingml/2006/chart" xmlns:r="http://schemas.openxmlformats.org/officeDocument/2006/relationships" r:id="rId37"/>
          </a:graphicData>
        </a:graphic>
      </p:graphicFrame>
      <p:sp>
        <p:nvSpPr>
          <p:cNvPr id="711" name="Rectangle 710">
            <a:extLst>
              <a:ext uri="{FF2B5EF4-FFF2-40B4-BE49-F238E27FC236}">
                <a16:creationId xmlns:a16="http://schemas.microsoft.com/office/drawing/2014/main" id="{DC20590C-CDC0-D787-57FD-DEEDD9B68618}"/>
              </a:ext>
            </a:extLst>
          </p:cNvPr>
          <p:cNvSpPr/>
          <p:nvPr/>
        </p:nvSpPr>
        <p:spPr bwMode="gray">
          <a:xfrm>
            <a:off x="351449" y="1962644"/>
            <a:ext cx="344823" cy="119111"/>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12" name="TextBox 711">
            <a:extLst>
              <a:ext uri="{FF2B5EF4-FFF2-40B4-BE49-F238E27FC236}">
                <a16:creationId xmlns:a16="http://schemas.microsoft.com/office/drawing/2014/main" id="{B8733AA9-55F0-38F1-C8AF-928F67205649}"/>
              </a:ext>
            </a:extLst>
          </p:cNvPr>
          <p:cNvSpPr txBox="1"/>
          <p:nvPr/>
        </p:nvSpPr>
        <p:spPr>
          <a:xfrm>
            <a:off x="685463" y="1895241"/>
            <a:ext cx="3156633" cy="253916"/>
          </a:xfrm>
          <a:prstGeom prst="rect">
            <a:avLst/>
          </a:prstGeom>
          <a:noFill/>
        </p:spPr>
        <p:txBody>
          <a:bodyPr wrap="none" lIns="91440" tIns="45720" rIns="91440" bIns="45720" rtlCol="0" anchor="t">
            <a:spAutoFit/>
          </a:bodyPr>
          <a:lstStyle/>
          <a:p>
            <a:r>
              <a:rPr lang="en-US" sz="1050">
                <a:solidFill>
                  <a:srgbClr val="181A1C"/>
                </a:solidFill>
              </a:rPr>
              <a:t>Leading sources of cost reductions in each period</a:t>
            </a:r>
          </a:p>
        </p:txBody>
      </p:sp>
      <p:sp>
        <p:nvSpPr>
          <p:cNvPr id="719" name="TextBox 718">
            <a:extLst>
              <a:ext uri="{FF2B5EF4-FFF2-40B4-BE49-F238E27FC236}">
                <a16:creationId xmlns:a16="http://schemas.microsoft.com/office/drawing/2014/main" id="{BEC04B1B-E496-3CC5-94DA-F603B9CE29B3}"/>
              </a:ext>
            </a:extLst>
          </p:cNvPr>
          <p:cNvSpPr txBox="1"/>
          <p:nvPr/>
        </p:nvSpPr>
        <p:spPr>
          <a:xfrm>
            <a:off x="4643438" y="2009800"/>
            <a:ext cx="1572866" cy="415498"/>
          </a:xfrm>
          <a:prstGeom prst="rect">
            <a:avLst/>
          </a:prstGeom>
          <a:noFill/>
        </p:spPr>
        <p:txBody>
          <a:bodyPr wrap="none" rtlCol="0">
            <a:spAutoFit/>
          </a:bodyPr>
          <a:lstStyle/>
          <a:p>
            <a:pPr marL="0" indent="0">
              <a:spcBef>
                <a:spcPts val="0"/>
              </a:spcBef>
              <a:buNone/>
            </a:pPr>
            <a:r>
              <a:rPr lang="en-US" sz="1050" b="1">
                <a:solidFill>
                  <a:srgbClr val="181A1C"/>
                </a:solidFill>
                <a:latin typeface="Arial" panose="020B0604020202020204" pitchFamily="34" charset="0"/>
                <a:cs typeface="Arial" panose="020B0604020202020204" pitchFamily="34" charset="0"/>
              </a:rPr>
              <a:t>Projected (2020-2030)</a:t>
            </a:r>
          </a:p>
          <a:p>
            <a:pPr marL="0" indent="0">
              <a:spcBef>
                <a:spcPts val="0"/>
              </a:spcBef>
              <a:buNone/>
            </a:pPr>
            <a:r>
              <a:rPr lang="en-US" sz="1050" b="1">
                <a:solidFill>
                  <a:srgbClr val="181A1C"/>
                </a:solidFill>
                <a:latin typeface="Arial" panose="020B0604020202020204" pitchFamily="34" charset="0"/>
                <a:cs typeface="Arial" panose="020B0604020202020204" pitchFamily="34" charset="0"/>
              </a:rPr>
              <a:t>LFP scenario</a:t>
            </a:r>
          </a:p>
        </p:txBody>
      </p:sp>
      <p:sp>
        <p:nvSpPr>
          <p:cNvPr id="720" name="TextBox 719">
            <a:extLst>
              <a:ext uri="{FF2B5EF4-FFF2-40B4-BE49-F238E27FC236}">
                <a16:creationId xmlns:a16="http://schemas.microsoft.com/office/drawing/2014/main" id="{E1406F70-89C1-640D-CDAC-80E45BCC46E5}"/>
              </a:ext>
            </a:extLst>
          </p:cNvPr>
          <p:cNvSpPr txBox="1"/>
          <p:nvPr/>
        </p:nvSpPr>
        <p:spPr>
          <a:xfrm>
            <a:off x="6691313" y="2009800"/>
            <a:ext cx="1572866" cy="415498"/>
          </a:xfrm>
          <a:prstGeom prst="rect">
            <a:avLst/>
          </a:prstGeom>
          <a:noFill/>
        </p:spPr>
        <p:txBody>
          <a:bodyPr wrap="none" rtlCol="0">
            <a:spAutoFit/>
          </a:bodyPr>
          <a:lstStyle/>
          <a:p>
            <a:pPr marL="0" indent="0">
              <a:spcBef>
                <a:spcPts val="0"/>
              </a:spcBef>
              <a:buNone/>
            </a:pPr>
            <a:r>
              <a:rPr lang="en-US" sz="1050" b="1">
                <a:solidFill>
                  <a:srgbClr val="181A1C"/>
                </a:solidFill>
                <a:latin typeface="Arial" panose="020B0604020202020204" pitchFamily="34" charset="0"/>
                <a:cs typeface="Arial" panose="020B0604020202020204" pitchFamily="34" charset="0"/>
              </a:rPr>
              <a:t>Projected (2020-2030)</a:t>
            </a:r>
          </a:p>
          <a:p>
            <a:pPr marL="0" indent="0">
              <a:spcBef>
                <a:spcPts val="0"/>
              </a:spcBef>
              <a:buNone/>
            </a:pPr>
            <a:r>
              <a:rPr lang="en-US" sz="1050" b="1">
                <a:solidFill>
                  <a:srgbClr val="181A1C"/>
                </a:solidFill>
                <a:latin typeface="Arial" panose="020B0604020202020204" pitchFamily="34" charset="0"/>
                <a:cs typeface="Arial" panose="020B0604020202020204" pitchFamily="34" charset="0"/>
              </a:rPr>
              <a:t>NCX scenario</a:t>
            </a:r>
          </a:p>
        </p:txBody>
      </p:sp>
      <p:sp>
        <p:nvSpPr>
          <p:cNvPr id="750" name="Rectangle 749">
            <a:extLst>
              <a:ext uri="{FF2B5EF4-FFF2-40B4-BE49-F238E27FC236}">
                <a16:creationId xmlns:a16="http://schemas.microsoft.com/office/drawing/2014/main" id="{86135B99-B5BC-11E0-EC9B-3F9AFA081DA6}"/>
              </a:ext>
            </a:extLst>
          </p:cNvPr>
          <p:cNvSpPr/>
          <p:nvPr/>
        </p:nvSpPr>
        <p:spPr bwMode="gray">
          <a:xfrm>
            <a:off x="2708436" y="2451734"/>
            <a:ext cx="1554480" cy="35656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51" name="Rectangle 750">
            <a:extLst>
              <a:ext uri="{FF2B5EF4-FFF2-40B4-BE49-F238E27FC236}">
                <a16:creationId xmlns:a16="http://schemas.microsoft.com/office/drawing/2014/main" id="{477C681C-43FD-0111-0A32-8CA842A4EAAB}"/>
              </a:ext>
            </a:extLst>
          </p:cNvPr>
          <p:cNvSpPr/>
          <p:nvPr/>
        </p:nvSpPr>
        <p:spPr bwMode="gray">
          <a:xfrm>
            <a:off x="4972835" y="2451734"/>
            <a:ext cx="3383280" cy="182422"/>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52" name="Rectangle 751">
            <a:extLst>
              <a:ext uri="{FF2B5EF4-FFF2-40B4-BE49-F238E27FC236}">
                <a16:creationId xmlns:a16="http://schemas.microsoft.com/office/drawing/2014/main" id="{8A239922-6415-A374-8D21-75190C39F5D8}"/>
              </a:ext>
            </a:extLst>
          </p:cNvPr>
          <p:cNvSpPr/>
          <p:nvPr/>
        </p:nvSpPr>
        <p:spPr bwMode="gray">
          <a:xfrm>
            <a:off x="4972835" y="3154977"/>
            <a:ext cx="3383280" cy="182422"/>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 name="Rectangle 2">
            <a:extLst>
              <a:ext uri="{FF2B5EF4-FFF2-40B4-BE49-F238E27FC236}">
                <a16:creationId xmlns:a16="http://schemas.microsoft.com/office/drawing/2014/main" id="{6D8F66C3-2111-3C37-8A42-BBEE4D4A431A}"/>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26500959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388265-ADE1-FBBE-51D9-05F5CFE7ADB9}"/>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440183E-330D-7EA0-76B1-BF45E4AF8F93}"/>
              </a:ext>
            </a:extLst>
          </p:cNvPr>
          <p:cNvGraphicFramePr>
            <a:graphicFrameLocks noChangeAspect="1"/>
          </p:cNvGraphicFramePr>
          <p:nvPr>
            <p:custDataLst>
              <p:tags r:id="rId1"/>
            </p:custDataLst>
            <p:extLst>
              <p:ext uri="{D42A27DB-BD31-4B8C-83A1-F6EECF244321}">
                <p14:modId xmlns:p14="http://schemas.microsoft.com/office/powerpoint/2010/main" val="269998015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B440183E-330D-7EA0-76B1-BF45E4AF8F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C4DFF02-CA5F-1224-536C-5C0F226CE54C}"/>
              </a:ext>
            </a:extLst>
          </p:cNvPr>
          <p:cNvSpPr>
            <a:spLocks noGrp="1"/>
          </p:cNvSpPr>
          <p:nvPr>
            <p:ph type="title"/>
          </p:nvPr>
        </p:nvSpPr>
        <p:spPr>
          <a:xfrm>
            <a:off x="330200" y="523318"/>
            <a:ext cx="11531600" cy="889458"/>
          </a:xfrm>
        </p:spPr>
        <p:txBody>
          <a:bodyPr vert="horz">
            <a:noAutofit/>
          </a:bodyPr>
          <a:lstStyle/>
          <a:p>
            <a:r>
              <a:rPr lang="en-US" dirty="0"/>
              <a:t>Battery lifetime can be extended by limiting full charging and deep discharging, unlocking second-life repurposing of EV batteries</a:t>
            </a:r>
            <a:endParaRPr lang="en-US" dirty="0">
              <a:cs typeface="Arial"/>
            </a:endParaRPr>
          </a:p>
        </p:txBody>
      </p:sp>
      <p:sp>
        <p:nvSpPr>
          <p:cNvPr id="12" name="TextBox 11">
            <a:extLst>
              <a:ext uri="{FF2B5EF4-FFF2-40B4-BE49-F238E27FC236}">
                <a16:creationId xmlns:a16="http://schemas.microsoft.com/office/drawing/2014/main" id="{A64513FC-F055-A943-D61E-FAE09A191B60}"/>
              </a:ext>
            </a:extLst>
          </p:cNvPr>
          <p:cNvSpPr txBox="1"/>
          <p:nvPr/>
        </p:nvSpPr>
        <p:spPr bwMode="gray">
          <a:xfrm>
            <a:off x="330199" y="6419088"/>
            <a:ext cx="9066996" cy="369332"/>
          </a:xfrm>
          <a:prstGeom prst="rect">
            <a:avLst/>
          </a:prstGeom>
          <a:noFill/>
        </p:spPr>
        <p:txBody>
          <a:bodyPr wrap="square" lIns="0" tIns="0" rIns="0" bIns="0" anchor="t">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 Jeff Dahn, Dalhousie University</a:t>
            </a:r>
          </a:p>
          <a:p>
            <a:r>
              <a:rPr lang="en-US" sz="800" dirty="0">
                <a:solidFill>
                  <a:srgbClr val="000000"/>
                </a:solidFill>
              </a:rPr>
              <a:t>Credit: Xiaodan Zhu, Jeff Dahn,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5"/>
              </a:rPr>
              <a:t>Gernot Wagner</a:t>
            </a:r>
            <a:r>
              <a:rPr lang="en-US" sz="800" dirty="0">
                <a:solidFill>
                  <a:srgbClr val="000000"/>
                </a:solidFill>
              </a:rPr>
              <a:t>. </a:t>
            </a:r>
            <a:r>
              <a:rPr lang="en-US" sz="800" dirty="0">
                <a:solidFill>
                  <a:srgbClr val="000000"/>
                </a:solidFill>
                <a:hlinkClick r:id="rId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7"/>
              </a:rPr>
              <a:t>Storing Energy</a:t>
            </a:r>
            <a:r>
              <a:rPr lang="en-US" sz="800" dirty="0">
                <a:solidFill>
                  <a:srgbClr val="000000"/>
                </a:solidFill>
              </a:rPr>
              <a:t>” (4 March 2025).</a:t>
            </a:r>
            <a:endParaRPr lang="en-US" sz="800" dirty="0">
              <a:solidFill>
                <a:srgbClr val="000000"/>
              </a:solidFill>
              <a:cs typeface="Arial"/>
            </a:endParaRPr>
          </a:p>
        </p:txBody>
      </p:sp>
      <p:pic>
        <p:nvPicPr>
          <p:cNvPr id="14" name="Picture 13">
            <a:extLst>
              <a:ext uri="{FF2B5EF4-FFF2-40B4-BE49-F238E27FC236}">
                <a16:creationId xmlns:a16="http://schemas.microsoft.com/office/drawing/2014/main" id="{CFE95911-C98C-DEA2-2E28-415A874D2BC2}"/>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728753" y="2005854"/>
            <a:ext cx="2829743" cy="2596545"/>
          </a:xfrm>
          <a:prstGeom prst="rect">
            <a:avLst/>
          </a:prstGeom>
        </p:spPr>
      </p:pic>
      <p:sp>
        <p:nvSpPr>
          <p:cNvPr id="13" name="TextBox 12">
            <a:extLst>
              <a:ext uri="{FF2B5EF4-FFF2-40B4-BE49-F238E27FC236}">
                <a16:creationId xmlns:a16="http://schemas.microsoft.com/office/drawing/2014/main" id="{E60DF25B-431C-63CD-B8BE-CA2F80822A2E}"/>
              </a:ext>
            </a:extLst>
          </p:cNvPr>
          <p:cNvSpPr txBox="1">
            <a:spLocks/>
          </p:cNvSpPr>
          <p:nvPr/>
        </p:nvSpPr>
        <p:spPr bwMode="gray">
          <a:xfrm>
            <a:off x="7955279" y="1554481"/>
            <a:ext cx="3948854" cy="4324064"/>
          </a:xfrm>
          <a:prstGeom prst="rect">
            <a:avLst/>
          </a:prstGeom>
          <a:solidFill>
            <a:srgbClr val="E3E8EE"/>
          </a:solidFill>
        </p:spPr>
        <p:txBody>
          <a:bodyPr wrap="square" lIns="136800" tIns="137160" rIns="274320" bIns="137160" rtlCol="0" anchor="t">
            <a:noAutofit/>
          </a:bodyPr>
          <a:lstStyle>
            <a:defPPr>
              <a:defRPr lang="en-US"/>
            </a:defPPr>
            <a:lvl1pPr indent="0" defTabSz="711200">
              <a:spcBef>
                <a:spcPts val="1200"/>
              </a:spcBef>
              <a:spcAft>
                <a:spcPts val="600"/>
              </a:spcAft>
              <a:buNone/>
              <a:defRPr sz="1250" b="1"/>
            </a:lvl1pPr>
            <a:lvl2pPr marL="355600" lvl="1" indent="-177800" defTabSz="711200">
              <a:spcBef>
                <a:spcPts val="600"/>
              </a:spcBef>
              <a:buChar char="–"/>
              <a:defRPr sz="1050"/>
            </a:lvl2pPr>
            <a:lvl3pPr marL="533400" indent="-177800" defTabSz="711200">
              <a:spcBef>
                <a:spcPts val="600"/>
              </a:spcBef>
              <a:buChar char="&gt;"/>
              <a:defRPr sz="1400"/>
            </a:lvl3pPr>
            <a:lvl4pPr marL="711200" indent="-177800" defTabSz="711200">
              <a:spcBef>
                <a:spcPts val="600"/>
              </a:spcBef>
              <a:buChar char="–"/>
              <a:defRPr sz="1400"/>
            </a:lvl4pPr>
            <a:lvl5pPr marL="889000" indent="-177800" defTabSz="711200">
              <a:spcBef>
                <a:spcPts val="600"/>
              </a:spcBef>
              <a:buChar char="&gt;"/>
              <a:defRPr sz="1400"/>
            </a:lvl5pPr>
            <a:lvl6pPr marL="1066800" indent="-177800" defTabSz="711200">
              <a:defRPr sz="1400"/>
            </a:lvl6pPr>
            <a:lvl7pPr marL="1244600" indent="-177800" defTabSz="711200">
              <a:defRPr sz="1400"/>
            </a:lvl7pPr>
            <a:lvl8pPr marL="1422400" indent="-177800" defTabSz="711200">
              <a:defRPr sz="1400"/>
            </a:lvl8pPr>
            <a:lvl9pPr marL="1600200" indent="-177800" defTabSz="711200">
              <a:defRPr sz="1400"/>
            </a:lvl9pPr>
          </a:lstStyle>
          <a:p>
            <a:pPr>
              <a:spcBef>
                <a:spcPts val="600"/>
              </a:spcBef>
            </a:pPr>
            <a:r>
              <a:rPr lang="en-US"/>
              <a:t>Observations</a:t>
            </a:r>
          </a:p>
          <a:p>
            <a:pPr>
              <a:spcBef>
                <a:spcPts val="600"/>
              </a:spcBef>
              <a:spcAft>
                <a:spcPts val="0"/>
              </a:spcAft>
            </a:pPr>
            <a:r>
              <a:rPr lang="en-US" sz="1050"/>
              <a:t>Battery life can be extended by</a:t>
            </a:r>
            <a:r>
              <a:rPr lang="en-US" sz="1000"/>
              <a:t>:</a:t>
            </a:r>
          </a:p>
          <a:p>
            <a:pPr marL="171450" lvl="1" indent="-171450" defTabSz="914400">
              <a:spcAft>
                <a:spcPts val="600"/>
              </a:spcAft>
              <a:buFont typeface="Arial" panose="020B0604020202020204" pitchFamily="34" charset="0"/>
              <a:buChar char="•"/>
            </a:pPr>
            <a:r>
              <a:rPr lang="en-US" b="1">
                <a:solidFill>
                  <a:srgbClr val="000000"/>
                </a:solidFill>
                <a:latin typeface="Arial"/>
              </a:rPr>
              <a:t>Charging to 80% or less. </a:t>
            </a:r>
            <a:r>
              <a:rPr lang="en-US">
                <a:solidFill>
                  <a:srgbClr val="000000"/>
                </a:solidFill>
                <a:latin typeface="Arial"/>
              </a:rPr>
              <a:t>Limiting charge voltage to 4.06V (a charge of around 80%) allows batteries to retain 90% or more of their original capacity, even after 10 years of use or around 3,000 cycles (the equivalent of 500,000 km of typical EV use), as shown in the NMC811/graphite cell data (left).</a:t>
            </a:r>
          </a:p>
          <a:p>
            <a:pPr marL="171450" lvl="1" indent="-171450" defTabSz="914400">
              <a:spcAft>
                <a:spcPts val="600"/>
              </a:spcAft>
              <a:buFont typeface="Arial" panose="020B0604020202020204" pitchFamily="34" charset="0"/>
              <a:buChar char="•"/>
            </a:pPr>
            <a:r>
              <a:rPr lang="en-US" b="1">
                <a:solidFill>
                  <a:srgbClr val="000000"/>
                </a:solidFill>
                <a:latin typeface="Arial"/>
              </a:rPr>
              <a:t>Taking EVs out for short but frequent drives. </a:t>
            </a:r>
            <a:r>
              <a:rPr lang="en-US">
                <a:solidFill>
                  <a:srgbClr val="000000"/>
                </a:solidFill>
                <a:latin typeface="Arial"/>
              </a:rPr>
              <a:t>Smaller depth of discharge cycles (e.g., 25% or 50% DOD) significantly extend battery lifespan. Testing shows that at 50% DOD, batteries can last up to 7,430 cycles, and at 25% DOD, they can last even longer, up to 16,680 cycles. This suggests that frequent short drives followed by charging are better for battery longevity compared to infrequent, deep discharges. </a:t>
            </a:r>
          </a:p>
          <a:p>
            <a:pPr marL="171450" lvl="1" indent="-171450" defTabSz="914400">
              <a:spcAft>
                <a:spcPts val="600"/>
              </a:spcAft>
              <a:buFont typeface="Arial" panose="020B0604020202020204" pitchFamily="34" charset="0"/>
              <a:buChar char="•"/>
            </a:pPr>
            <a:r>
              <a:rPr lang="en-US">
                <a:solidFill>
                  <a:srgbClr val="000000"/>
                </a:solidFill>
                <a:latin typeface="Arial"/>
              </a:rPr>
              <a:t>Careful usage practices may allow battery lives to be extended by as long as 80 or 100 years past the life of the EV, significantly reducing recycling need, as second-life repurposing in areas like grid integration would be unlocked. </a:t>
            </a:r>
          </a:p>
          <a:p>
            <a:endParaRPr lang="en-US"/>
          </a:p>
        </p:txBody>
      </p:sp>
      <p:sp>
        <p:nvSpPr>
          <p:cNvPr id="15" name="TextBox 14">
            <a:extLst>
              <a:ext uri="{FF2B5EF4-FFF2-40B4-BE49-F238E27FC236}">
                <a16:creationId xmlns:a16="http://schemas.microsoft.com/office/drawing/2014/main" id="{C99B0E21-1A2B-F1B8-6C30-B398854D5CE4}"/>
              </a:ext>
            </a:extLst>
          </p:cNvPr>
          <p:cNvSpPr txBox="1"/>
          <p:nvPr/>
        </p:nvSpPr>
        <p:spPr>
          <a:xfrm>
            <a:off x="4865152" y="4638728"/>
            <a:ext cx="2801385" cy="861770"/>
          </a:xfrm>
          <a:prstGeom prst="rect">
            <a:avLst/>
          </a:prstGeom>
          <a:noFill/>
        </p:spPr>
        <p:txBody>
          <a:bodyPr wrap="square" lIns="121917" tIns="60958" rIns="121917" bIns="60958" rtlCol="0">
            <a:spAutoFit/>
          </a:bodyPr>
          <a:lstStyle/>
          <a:p>
            <a:pPr algn="ctr"/>
            <a:r>
              <a:rPr lang="en-US" sz="1200" b="1">
                <a:solidFill>
                  <a:srgbClr val="92D050"/>
                </a:solidFill>
              </a:rPr>
              <a:t>100% Depth of discharge</a:t>
            </a:r>
          </a:p>
          <a:p>
            <a:pPr algn="ctr"/>
            <a:r>
              <a:rPr lang="en-US" sz="1200" b="1">
                <a:solidFill>
                  <a:srgbClr val="FF0000"/>
                </a:solidFill>
              </a:rPr>
              <a:t>75% Depth of discharge</a:t>
            </a:r>
          </a:p>
          <a:p>
            <a:pPr algn="ctr"/>
            <a:r>
              <a:rPr lang="en-US" sz="1200" b="1">
                <a:solidFill>
                  <a:schemeClr val="accent1"/>
                </a:solidFill>
              </a:rPr>
              <a:t>50% Depth of discharge</a:t>
            </a:r>
            <a:endParaRPr lang="en-US" sz="1200" b="1"/>
          </a:p>
          <a:p>
            <a:pPr algn="ctr"/>
            <a:r>
              <a:rPr lang="en-US" sz="1200" b="1"/>
              <a:t>25% Depth of discharge</a:t>
            </a:r>
            <a:endParaRPr lang="en-CA" sz="1200" b="1"/>
          </a:p>
        </p:txBody>
      </p:sp>
      <p:grpSp>
        <p:nvGrpSpPr>
          <p:cNvPr id="11" name="Group 10">
            <a:extLst>
              <a:ext uri="{FF2B5EF4-FFF2-40B4-BE49-F238E27FC236}">
                <a16:creationId xmlns:a16="http://schemas.microsoft.com/office/drawing/2014/main" id="{50A428E9-6E6E-1496-3B08-8DEA638346D6}"/>
              </a:ext>
            </a:extLst>
          </p:cNvPr>
          <p:cNvGrpSpPr>
            <a:grpSpLocks noChangeAspect="1"/>
          </p:cNvGrpSpPr>
          <p:nvPr/>
        </p:nvGrpSpPr>
        <p:grpSpPr>
          <a:xfrm>
            <a:off x="510509" y="2005854"/>
            <a:ext cx="2810684" cy="3641112"/>
            <a:chOff x="969146" y="177397"/>
            <a:chExt cx="4605285" cy="6503206"/>
          </a:xfrm>
        </p:grpSpPr>
        <p:pic>
          <p:nvPicPr>
            <p:cNvPr id="8" name="Picture 3">
              <a:extLst>
                <a:ext uri="{FF2B5EF4-FFF2-40B4-BE49-F238E27FC236}">
                  <a16:creationId xmlns:a16="http://schemas.microsoft.com/office/drawing/2014/main" id="{D8C318AD-0DAD-28FE-6357-36B5793FF28B}"/>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969146" y="177397"/>
              <a:ext cx="4605285" cy="6503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Straight Connector 8">
              <a:extLst>
                <a:ext uri="{FF2B5EF4-FFF2-40B4-BE49-F238E27FC236}">
                  <a16:creationId xmlns:a16="http://schemas.microsoft.com/office/drawing/2014/main" id="{EEF380F2-093D-09C0-AE47-D3A100EDE84F}"/>
                </a:ext>
              </a:extLst>
            </p:cNvPr>
            <p:cNvCxnSpPr>
              <a:cxnSpLocks/>
            </p:cNvCxnSpPr>
            <p:nvPr/>
          </p:nvCxnSpPr>
          <p:spPr>
            <a:xfrm>
              <a:off x="2854518" y="532737"/>
              <a:ext cx="0" cy="5661329"/>
            </a:xfrm>
            <a:prstGeom prst="line">
              <a:avLst/>
            </a:prstGeom>
            <a:ln w="28575">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ADC9FE4-F187-4BAD-54C9-09ECC20839D7}"/>
                </a:ext>
              </a:extLst>
            </p:cNvPr>
            <p:cNvSpPr txBox="1"/>
            <p:nvPr/>
          </p:nvSpPr>
          <p:spPr>
            <a:xfrm>
              <a:off x="1556719" y="4492485"/>
              <a:ext cx="1369542" cy="824557"/>
            </a:xfrm>
            <a:prstGeom prst="rect">
              <a:avLst/>
            </a:prstGeom>
            <a:noFill/>
          </p:spPr>
          <p:txBody>
            <a:bodyPr wrap="square" rtlCol="0">
              <a:spAutoFit/>
            </a:bodyPr>
            <a:lstStyle/>
            <a:p>
              <a:pPr algn="r"/>
              <a:r>
                <a:rPr lang="en-US" sz="1200" b="1">
                  <a:solidFill>
                    <a:srgbClr val="FF0000"/>
                  </a:solidFill>
                </a:rPr>
                <a:t>500,000 km</a:t>
              </a:r>
              <a:endParaRPr lang="en-CA" sz="1200" b="1">
                <a:solidFill>
                  <a:srgbClr val="FF0000"/>
                </a:solidFill>
              </a:endParaRPr>
            </a:p>
          </p:txBody>
        </p:sp>
      </p:grpSp>
      <p:sp>
        <p:nvSpPr>
          <p:cNvPr id="16" name="btfpColumnHeaderBoxText223027">
            <a:extLst>
              <a:ext uri="{FF2B5EF4-FFF2-40B4-BE49-F238E27FC236}">
                <a16:creationId xmlns:a16="http://schemas.microsoft.com/office/drawing/2014/main" id="{673DF877-E0B4-CD76-9684-662AE4695991}"/>
              </a:ext>
            </a:extLst>
          </p:cNvPr>
          <p:cNvSpPr txBox="1"/>
          <p:nvPr/>
        </p:nvSpPr>
        <p:spPr bwMode="gray">
          <a:xfrm>
            <a:off x="330199" y="1554480"/>
            <a:ext cx="3209835" cy="288219"/>
          </a:xfrm>
          <a:prstGeom prst="rect">
            <a:avLst/>
          </a:prstGeom>
          <a:noFill/>
        </p:spPr>
        <p:txBody>
          <a:bodyPr vert="horz" wrap="square" lIns="36036" tIns="36036" rIns="36036" bIns="36036" rtlCol="0" anchor="b">
            <a:spAutoFit/>
          </a:bodyPr>
          <a:lstStyle/>
          <a:p>
            <a:r>
              <a:rPr lang="en-US" sz="1400" b="1">
                <a:solidFill>
                  <a:srgbClr val="000000"/>
                </a:solidFill>
              </a:rPr>
              <a:t>Charge level impact on capacity</a:t>
            </a:r>
            <a:endParaRPr lang="en-US" sz="1400">
              <a:solidFill>
                <a:srgbClr val="000000"/>
              </a:solidFill>
            </a:endParaRPr>
          </a:p>
        </p:txBody>
      </p:sp>
      <p:cxnSp>
        <p:nvCxnSpPr>
          <p:cNvPr id="17" name="btfpColumnHeaderBoxLine223027">
            <a:extLst>
              <a:ext uri="{FF2B5EF4-FFF2-40B4-BE49-F238E27FC236}">
                <a16:creationId xmlns:a16="http://schemas.microsoft.com/office/drawing/2014/main" id="{387B4B5E-D8E6-9949-0259-35AF03EE4DA6}"/>
              </a:ext>
            </a:extLst>
          </p:cNvPr>
          <p:cNvCxnSpPr>
            <a:cxnSpLocks/>
          </p:cNvCxnSpPr>
          <p:nvPr/>
        </p:nvCxnSpPr>
        <p:spPr bwMode="gray">
          <a:xfrm>
            <a:off x="330199" y="1828800"/>
            <a:ext cx="331787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btfpColumnHeaderBoxText223027">
            <a:extLst>
              <a:ext uri="{FF2B5EF4-FFF2-40B4-BE49-F238E27FC236}">
                <a16:creationId xmlns:a16="http://schemas.microsoft.com/office/drawing/2014/main" id="{F3EB7EC7-0121-E09E-B76E-10B93423A23A}"/>
              </a:ext>
            </a:extLst>
          </p:cNvPr>
          <p:cNvSpPr txBox="1"/>
          <p:nvPr/>
        </p:nvSpPr>
        <p:spPr bwMode="gray">
          <a:xfrm>
            <a:off x="4348661" y="1554480"/>
            <a:ext cx="3354474" cy="288219"/>
          </a:xfrm>
          <a:prstGeom prst="rect">
            <a:avLst/>
          </a:prstGeom>
          <a:noFill/>
        </p:spPr>
        <p:txBody>
          <a:bodyPr vert="horz" wrap="square" lIns="36036" tIns="36036" rIns="36036" bIns="36036" rtlCol="0" anchor="b">
            <a:spAutoFit/>
          </a:bodyPr>
          <a:lstStyle/>
          <a:p>
            <a:r>
              <a:rPr lang="en-US" sz="1400" b="1">
                <a:solidFill>
                  <a:srgbClr val="000000"/>
                </a:solidFill>
              </a:rPr>
              <a:t>Depth of discharge impact on capacity</a:t>
            </a:r>
            <a:endParaRPr lang="en-US" sz="1400">
              <a:solidFill>
                <a:srgbClr val="000000"/>
              </a:solidFill>
            </a:endParaRPr>
          </a:p>
        </p:txBody>
      </p:sp>
      <p:cxnSp>
        <p:nvCxnSpPr>
          <p:cNvPr id="20" name="btfpColumnHeaderBoxLine223027">
            <a:extLst>
              <a:ext uri="{FF2B5EF4-FFF2-40B4-BE49-F238E27FC236}">
                <a16:creationId xmlns:a16="http://schemas.microsoft.com/office/drawing/2014/main" id="{8515AC98-6342-47C7-89FF-64B4062325FF}"/>
              </a:ext>
            </a:extLst>
          </p:cNvPr>
          <p:cNvCxnSpPr>
            <a:cxnSpLocks/>
          </p:cNvCxnSpPr>
          <p:nvPr/>
        </p:nvCxnSpPr>
        <p:spPr bwMode="gray">
          <a:xfrm>
            <a:off x="4348661" y="1828800"/>
            <a:ext cx="331787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8BF0AF3F-8612-4061-E550-DC771FECB881}"/>
              </a:ext>
            </a:extLst>
          </p:cNvPr>
          <p:cNvGrpSpPr/>
          <p:nvPr/>
        </p:nvGrpSpPr>
        <p:grpSpPr>
          <a:xfrm>
            <a:off x="3918802" y="2081213"/>
            <a:ext cx="306171" cy="4079081"/>
            <a:chOff x="5942914" y="2081213"/>
            <a:chExt cx="306171" cy="4079081"/>
          </a:xfrm>
        </p:grpSpPr>
        <p:cxnSp>
          <p:nvCxnSpPr>
            <p:cNvPr id="22" name="Straight Connector 21">
              <a:extLst>
                <a:ext uri="{FF2B5EF4-FFF2-40B4-BE49-F238E27FC236}">
                  <a16:creationId xmlns:a16="http://schemas.microsoft.com/office/drawing/2014/main" id="{B4F9AA53-304E-8C5D-15E5-C53A1EC9501C}"/>
                </a:ext>
              </a:extLst>
            </p:cNvPr>
            <p:cNvCxnSpPr/>
            <p:nvPr/>
          </p:nvCxnSpPr>
          <p:spPr>
            <a:xfrm>
              <a:off x="6096000" y="2081213"/>
              <a:ext cx="0" cy="4079081"/>
            </a:xfrm>
            <a:prstGeom prst="line">
              <a:avLst/>
            </a:prstGeom>
            <a:ln w="9525" cap="rnd">
              <a:solidFill>
                <a:srgbClr val="9A9A9A"/>
              </a:solidFill>
              <a:prstDash val="solid"/>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5D4F563B-366F-0D40-23BD-0DF43E300D5F}"/>
                </a:ext>
              </a:extLst>
            </p:cNvPr>
            <p:cNvGrpSpPr/>
            <p:nvPr/>
          </p:nvGrpSpPr>
          <p:grpSpPr>
            <a:xfrm>
              <a:off x="5942914" y="3967299"/>
              <a:ext cx="306171" cy="306910"/>
              <a:chOff x="5937564" y="3833745"/>
              <a:chExt cx="306171" cy="306910"/>
            </a:xfrm>
          </p:grpSpPr>
          <p:sp>
            <p:nvSpPr>
              <p:cNvPr id="24" name="Freeform 94">
                <a:extLst>
                  <a:ext uri="{FF2B5EF4-FFF2-40B4-BE49-F238E27FC236}">
                    <a16:creationId xmlns:a16="http://schemas.microsoft.com/office/drawing/2014/main" id="{7EFD8F6A-EB25-97A3-C4C3-F2F7358225BB}"/>
                  </a:ext>
                </a:extLst>
              </p:cNvPr>
              <p:cNvSpPr>
                <a:spLocks/>
              </p:cNvSpPr>
              <p:nvPr/>
            </p:nvSpPr>
            <p:spPr bwMode="gray">
              <a:xfrm>
                <a:off x="5937564" y="3833745"/>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tx2"/>
              </a:solidFill>
              <a:ln>
                <a:solidFill>
                  <a:schemeClr val="tx2"/>
                </a:solidFill>
              </a:ln>
            </p:spPr>
            <p:txBody>
              <a:bodyPr vert="horz" wrap="square" lIns="88641" tIns="44321" rIns="88641" bIns="44321" numCol="1" anchor="t" anchorCtr="0" compatLnSpc="1">
                <a:prstTxWarp prst="textNoShape">
                  <a:avLst/>
                </a:prstTxWarp>
              </a:bodyPr>
              <a:lstStyle/>
              <a:p>
                <a:endParaRPr lang="en-US">
                  <a:solidFill>
                    <a:srgbClr val="6E6F73"/>
                  </a:solidFill>
                </a:endParaRPr>
              </a:p>
            </p:txBody>
          </p:sp>
          <p:sp>
            <p:nvSpPr>
              <p:cNvPr id="25" name="Freeform 95">
                <a:extLst>
                  <a:ext uri="{FF2B5EF4-FFF2-40B4-BE49-F238E27FC236}">
                    <a16:creationId xmlns:a16="http://schemas.microsoft.com/office/drawing/2014/main" id="{A6728CB2-A0E8-5EE0-6084-DE899609E735}"/>
                  </a:ext>
                </a:extLst>
              </p:cNvPr>
              <p:cNvSpPr>
                <a:spLocks/>
              </p:cNvSpPr>
              <p:nvPr/>
            </p:nvSpPr>
            <p:spPr bwMode="gray">
              <a:xfrm>
                <a:off x="6053995" y="3876005"/>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641" tIns="44321" rIns="88641" bIns="44321" numCol="1" anchor="t" anchorCtr="0" compatLnSpc="1">
                <a:prstTxWarp prst="textNoShape">
                  <a:avLst/>
                </a:prstTxWarp>
              </a:bodyPr>
              <a:lstStyle/>
              <a:p>
                <a:endParaRPr lang="en-US">
                  <a:solidFill>
                    <a:srgbClr val="6E6F73"/>
                  </a:solidFill>
                </a:endParaRPr>
              </a:p>
            </p:txBody>
          </p:sp>
        </p:grpSp>
      </p:grpSp>
      <p:sp>
        <p:nvSpPr>
          <p:cNvPr id="26" name="TextBox 25">
            <a:extLst>
              <a:ext uri="{FF2B5EF4-FFF2-40B4-BE49-F238E27FC236}">
                <a16:creationId xmlns:a16="http://schemas.microsoft.com/office/drawing/2014/main" id="{40DCE24D-0E32-62D2-8377-E3AEC228836B}"/>
              </a:ext>
            </a:extLst>
          </p:cNvPr>
          <p:cNvSpPr txBox="1"/>
          <p:nvPr/>
        </p:nvSpPr>
        <p:spPr>
          <a:xfrm>
            <a:off x="574994" y="5681119"/>
            <a:ext cx="2801385" cy="492438"/>
          </a:xfrm>
          <a:prstGeom prst="rect">
            <a:avLst/>
          </a:prstGeom>
          <a:noFill/>
        </p:spPr>
        <p:txBody>
          <a:bodyPr wrap="square" lIns="121917" tIns="60958" rIns="121917" bIns="60958" rtlCol="0">
            <a:spAutoFit/>
          </a:bodyPr>
          <a:lstStyle/>
          <a:p>
            <a:pPr algn="ctr"/>
            <a:r>
              <a:rPr lang="en-US" sz="1200" b="1">
                <a:solidFill>
                  <a:schemeClr val="accent1"/>
                </a:solidFill>
              </a:rPr>
              <a:t>100% Charge level</a:t>
            </a:r>
            <a:endParaRPr lang="en-US" sz="1200" b="1"/>
          </a:p>
          <a:p>
            <a:pPr algn="ctr"/>
            <a:r>
              <a:rPr lang="en-US" sz="1200" b="1"/>
              <a:t>80% Charge level</a:t>
            </a:r>
            <a:endParaRPr lang="en-CA" sz="1200" b="1"/>
          </a:p>
        </p:txBody>
      </p:sp>
      <p:sp>
        <p:nvSpPr>
          <p:cNvPr id="3" name="Rectangle 2">
            <a:extLst>
              <a:ext uri="{FF2B5EF4-FFF2-40B4-BE49-F238E27FC236}">
                <a16:creationId xmlns:a16="http://schemas.microsoft.com/office/drawing/2014/main" id="{4152EB92-E41E-DFCC-6398-479FB4DCF977}"/>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135939512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366EAAA-3E96-91E0-A316-F31FA50E10B6}"/>
              </a:ext>
            </a:extLst>
          </p:cNvPr>
          <p:cNvGraphicFramePr>
            <a:graphicFrameLocks noChangeAspect="1"/>
          </p:cNvGraphicFramePr>
          <p:nvPr>
            <p:custDataLst>
              <p:tags r:id="rId1"/>
            </p:custDataLst>
            <p:extLst>
              <p:ext uri="{D42A27DB-BD31-4B8C-83A1-F6EECF244321}">
                <p14:modId xmlns:p14="http://schemas.microsoft.com/office/powerpoint/2010/main" val="114685716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think-cell data - do not delete" hidden="1">
                        <a:extLst>
                          <a:ext uri="{FF2B5EF4-FFF2-40B4-BE49-F238E27FC236}">
                            <a16:creationId xmlns:a16="http://schemas.microsoft.com/office/drawing/2014/main" id="{1366EAAA-3E96-91E0-A316-F31FA50E10B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8AF31E6-4F9D-02F6-483A-2229E340F616}"/>
              </a:ext>
            </a:extLst>
          </p:cNvPr>
          <p:cNvSpPr>
            <a:spLocks noGrp="1"/>
          </p:cNvSpPr>
          <p:nvPr>
            <p:ph type="title"/>
          </p:nvPr>
        </p:nvSpPr>
        <p:spPr>
          <a:xfrm>
            <a:off x="330200" y="523318"/>
            <a:ext cx="11531600" cy="842426"/>
          </a:xfrm>
        </p:spPr>
        <p:txBody>
          <a:bodyPr vert="horz">
            <a:noAutofit/>
          </a:bodyPr>
          <a:lstStyle/>
          <a:p>
            <a:r>
              <a:rPr lang="en-US"/>
              <a:t>Longer battery lifetime outlives EVs, creates opportunity for second use, driving down battery lifetime costs</a:t>
            </a:r>
            <a:br>
              <a:rPr lang="en-US" altLang="zh-CN"/>
            </a:br>
            <a:r>
              <a:rPr lang="en-US"/>
              <a:t> </a:t>
            </a:r>
          </a:p>
        </p:txBody>
      </p:sp>
      <p:pic>
        <p:nvPicPr>
          <p:cNvPr id="9" name="Picture 3">
            <a:extLst>
              <a:ext uri="{FF2B5EF4-FFF2-40B4-BE49-F238E27FC236}">
                <a16:creationId xmlns:a16="http://schemas.microsoft.com/office/drawing/2014/main" id="{FE4C1E77-82AC-3F29-586C-C2425F3440BA}"/>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88383" y="1946414"/>
            <a:ext cx="2598619" cy="4080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Box 9">
            <a:extLst>
              <a:ext uri="{FF2B5EF4-FFF2-40B4-BE49-F238E27FC236}">
                <a16:creationId xmlns:a16="http://schemas.microsoft.com/office/drawing/2014/main" id="{9C59F81E-2A2E-F7DD-30D2-2122EDFB60A7}"/>
              </a:ext>
            </a:extLst>
          </p:cNvPr>
          <p:cNvSpPr txBox="1"/>
          <p:nvPr/>
        </p:nvSpPr>
        <p:spPr>
          <a:xfrm>
            <a:off x="3481219" y="2849765"/>
            <a:ext cx="4418170" cy="2215991"/>
          </a:xfrm>
          <a:prstGeom prst="rect">
            <a:avLst/>
          </a:prstGeom>
          <a:noFill/>
        </p:spPr>
        <p:txBody>
          <a:bodyPr wrap="square" rtlCol="0">
            <a:spAutoFit/>
          </a:bodyPr>
          <a:lstStyle/>
          <a:p>
            <a:pPr fontAlgn="base"/>
            <a:r>
              <a:rPr lang="en-US" sz="1200"/>
              <a:t>Chevrolet Bolt</a:t>
            </a:r>
          </a:p>
          <a:p>
            <a:pPr fontAlgn="base"/>
            <a:endParaRPr lang="en-US" sz="1200"/>
          </a:p>
          <a:p>
            <a:pPr fontAlgn="base"/>
            <a:endParaRPr lang="en-US" sz="1200"/>
          </a:p>
          <a:p>
            <a:pPr fontAlgn="base"/>
            <a:r>
              <a:rPr lang="en-US" sz="1200"/>
              <a:t>Hyundai Genesis GV60</a:t>
            </a:r>
          </a:p>
          <a:p>
            <a:pPr fontAlgn="base"/>
            <a:endParaRPr lang="en-US" sz="1200"/>
          </a:p>
          <a:p>
            <a:pPr fontAlgn="base"/>
            <a:endParaRPr lang="en-US" sz="1200"/>
          </a:p>
          <a:p>
            <a:pPr fontAlgn="base"/>
            <a:r>
              <a:rPr lang="en-US" sz="1200"/>
              <a:t>Tesla Model 3 LFP (CATL)</a:t>
            </a:r>
          </a:p>
          <a:p>
            <a:pPr fontAlgn="base"/>
            <a:endParaRPr lang="en-US" sz="1200"/>
          </a:p>
          <a:p>
            <a:pPr fontAlgn="base"/>
            <a:endParaRPr lang="en-US" sz="1200"/>
          </a:p>
          <a:p>
            <a:pPr fontAlgn="base"/>
            <a:r>
              <a:rPr lang="en-US" sz="1200"/>
              <a:t>Tesla Model 3 NCA 21-70 (Panasonic)</a:t>
            </a:r>
          </a:p>
          <a:p>
            <a:endParaRPr lang="en-US" sz="1600"/>
          </a:p>
        </p:txBody>
      </p:sp>
      <p:sp>
        <p:nvSpPr>
          <p:cNvPr id="13" name="TextBox 12">
            <a:extLst>
              <a:ext uri="{FF2B5EF4-FFF2-40B4-BE49-F238E27FC236}">
                <a16:creationId xmlns:a16="http://schemas.microsoft.com/office/drawing/2014/main" id="{F62F1D45-5D4E-B848-6BDD-1773D2EB9E96}"/>
              </a:ext>
            </a:extLst>
          </p:cNvPr>
          <p:cNvSpPr txBox="1">
            <a:spLocks/>
          </p:cNvSpPr>
          <p:nvPr/>
        </p:nvSpPr>
        <p:spPr bwMode="gray">
          <a:xfrm>
            <a:off x="8176437" y="1554480"/>
            <a:ext cx="3625717" cy="4466569"/>
          </a:xfrm>
          <a:prstGeom prst="rect">
            <a:avLst/>
          </a:prstGeom>
          <a:solidFill>
            <a:srgbClr val="E3E8EE"/>
          </a:solidFill>
        </p:spPr>
        <p:txBody>
          <a:bodyPr wrap="square" lIns="137160" tIns="137160" rIns="274320" bIns="137160" rtlCol="0" anchor="t">
            <a:noAutofit/>
          </a:bodyPr>
          <a:lstStyle>
            <a:defPPr>
              <a:defRPr lang="en-US"/>
            </a:defPPr>
            <a:lvl1pPr marR="0" lvl="0" indent="0" fontAlgn="auto">
              <a:lnSpc>
                <a:spcPct val="100000"/>
              </a:lnSpc>
              <a:spcBef>
                <a:spcPts val="600"/>
              </a:spcBef>
              <a:spcAft>
                <a:spcPts val="600"/>
              </a:spcAft>
              <a:buClrTx/>
              <a:buSzTx/>
              <a:buFontTx/>
              <a:buNone/>
              <a:tabLst/>
              <a:defRPr kumimoji="0" sz="1250" b="1" i="0" u="none" strike="noStrike" cap="none" spc="0" normalizeH="0" baseline="0">
                <a:ln>
                  <a:noFill/>
                </a:ln>
                <a:solidFill>
                  <a:srgbClr val="000000"/>
                </a:solidFill>
                <a:effectLst/>
                <a:uLnTx/>
                <a:uFillTx/>
                <a:latin typeface="Arial"/>
              </a:defRPr>
            </a:lvl1pPr>
            <a:lvl2pPr marL="404813" marR="0" lvl="1" indent="-203200" fontAlgn="auto">
              <a:lnSpc>
                <a:spcPct val="100000"/>
              </a:lnSpc>
              <a:spcBef>
                <a:spcPts val="0"/>
              </a:spcBef>
              <a:spcAft>
                <a:spcPts val="0"/>
              </a:spcAft>
              <a:buClrTx/>
              <a:buSzTx/>
              <a:buFont typeface="System Font Regular"/>
              <a:buChar char="⎯"/>
              <a:tabLst/>
              <a:defRPr kumimoji="0" sz="950" b="1" i="0" u="none" strike="noStrike" cap="none" spc="0" normalizeH="0" baseline="0">
                <a:ln>
                  <a:noFill/>
                </a:ln>
                <a:solidFill>
                  <a:srgbClr val="000000"/>
                </a:solidFill>
                <a:effectLst/>
                <a:uLnTx/>
                <a:uFillTx/>
                <a:latin typeface="Arial"/>
                <a:ea typeface="+mn-lt"/>
                <a:cs typeface="Arial"/>
              </a:defRPr>
            </a:lvl2pPr>
          </a:lstStyle>
          <a:p>
            <a:r>
              <a:rPr lang="en-US" dirty="0"/>
              <a:t>Observations</a:t>
            </a:r>
          </a:p>
          <a:p>
            <a:pPr marL="171450" indent="-171450">
              <a:buFont typeface="Arial" panose="020B0604020202020204" pitchFamily="34" charset="0"/>
              <a:buChar char="•"/>
            </a:pPr>
            <a:r>
              <a:rPr lang="en-US" sz="1050" b="0" dirty="0"/>
              <a:t>Results from Renewable Energy Storage Lab at Dalhousie University (Lukas Swan)</a:t>
            </a:r>
          </a:p>
          <a:p>
            <a:pPr marL="171450" indent="-171450">
              <a:buFont typeface="Arial" panose="020B0604020202020204" pitchFamily="34" charset="0"/>
              <a:buChar char="•"/>
            </a:pPr>
            <a:r>
              <a:rPr lang="en-US" sz="1050" b="0" dirty="0"/>
              <a:t>Four different used EV battery packs, each at varying states of health, have been successfully connected to the grid.</a:t>
            </a:r>
          </a:p>
          <a:p>
            <a:pPr marL="171450" indent="-171450">
              <a:buFont typeface="Arial" panose="020B0604020202020204" pitchFamily="34" charset="0"/>
              <a:buChar char="•"/>
            </a:pPr>
            <a:r>
              <a:rPr lang="en-US" sz="1050" dirty="0"/>
              <a:t>It is feasible to connect and use "random" used EV batteries in grid storage applications.</a:t>
            </a:r>
          </a:p>
          <a:p>
            <a:pPr marL="171450" indent="-171450">
              <a:buFont typeface="Arial" panose="020B0604020202020204" pitchFamily="34" charset="0"/>
              <a:buChar char="•"/>
            </a:pPr>
            <a:r>
              <a:rPr lang="en-US" sz="1050" b="0" dirty="0"/>
              <a:t>Practical considerations include testing battery capacity to ensure reliability</a:t>
            </a:r>
            <a:r>
              <a:rPr lang="en-US" b="0" dirty="0"/>
              <a:t>:</a:t>
            </a:r>
          </a:p>
          <a:p>
            <a:pPr lvl="1">
              <a:spcBef>
                <a:spcPts val="600"/>
              </a:spcBef>
            </a:pPr>
            <a:r>
              <a:rPr lang="en-US" sz="1050" b="0" dirty="0"/>
              <a:t>Aim for batteries with at least 70% remaining capacity.</a:t>
            </a:r>
          </a:p>
          <a:p>
            <a:pPr lvl="1">
              <a:spcBef>
                <a:spcPts val="600"/>
              </a:spcBef>
            </a:pPr>
            <a:r>
              <a:rPr lang="en-US" sz="1050" b="0" dirty="0"/>
              <a:t>Group batteries with similar health states for optimal performance and management.</a:t>
            </a:r>
          </a:p>
          <a:p>
            <a:pPr marL="171450" indent="-171450">
              <a:buFont typeface="Arial" panose="020B0604020202020204" pitchFamily="34" charset="0"/>
              <a:buChar char="•"/>
            </a:pPr>
            <a:r>
              <a:rPr lang="en-US" sz="1050" b="0" dirty="0"/>
              <a:t>Additional considerations before wide-scale implementation include development of a </a:t>
            </a:r>
            <a:r>
              <a:rPr lang="en-US" sz="1050" dirty="0"/>
              <a:t>purpose-built BMS and reliably addressing fire hazard concerns </a:t>
            </a:r>
            <a:r>
              <a:rPr lang="en-US" sz="1050" b="0" dirty="0"/>
              <a:t>stemming from repurposing and merging various EV cells into one system.</a:t>
            </a:r>
            <a:endParaRPr lang="en-US" sz="1650" b="0" dirty="0"/>
          </a:p>
          <a:p>
            <a:endParaRPr lang="en-US" dirty="0"/>
          </a:p>
          <a:p>
            <a:endParaRPr lang="en-US" dirty="0"/>
          </a:p>
        </p:txBody>
      </p:sp>
      <p:sp>
        <p:nvSpPr>
          <p:cNvPr id="16" name="TextBox 15">
            <a:extLst>
              <a:ext uri="{FF2B5EF4-FFF2-40B4-BE49-F238E27FC236}">
                <a16:creationId xmlns:a16="http://schemas.microsoft.com/office/drawing/2014/main" id="{62C9E3AD-5D08-FD72-4244-65663A206FEA}"/>
              </a:ext>
            </a:extLst>
          </p:cNvPr>
          <p:cNvSpPr txBox="1"/>
          <p:nvPr/>
        </p:nvSpPr>
        <p:spPr bwMode="gray">
          <a:xfrm>
            <a:off x="330199" y="6419088"/>
            <a:ext cx="9066996" cy="369332"/>
          </a:xfrm>
          <a:prstGeom prst="rect">
            <a:avLst/>
          </a:prstGeom>
          <a:noFill/>
        </p:spPr>
        <p:txBody>
          <a:bodyPr wrap="square" lIns="0" tIns="0" rIns="0" bIns="0" anchor="t">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 Jeff Dahn, Dalhousie University</a:t>
            </a:r>
          </a:p>
          <a:p>
            <a:r>
              <a:rPr lang="en-US" sz="800" dirty="0">
                <a:solidFill>
                  <a:srgbClr val="000000"/>
                </a:solidFill>
              </a:rPr>
              <a:t>Credit: Xiaodan Zhu, Jeff Dahn, Petr Jenicek, Birru Lucha, </a:t>
            </a:r>
            <a:r>
              <a:rPr lang="en-US" sz="800" dirty="0" err="1">
                <a:solidFill>
                  <a:srgbClr val="000000"/>
                </a:solidFill>
              </a:rPr>
              <a:t>Hyae</a:t>
            </a:r>
            <a:r>
              <a:rPr lang="en-US" sz="800" dirty="0">
                <a:solidFill>
                  <a:srgbClr val="000000"/>
                </a:solidFill>
              </a:rPr>
              <a:t> Ryung Kim &amp;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a:t>
            </a:r>
            <a:endParaRPr lang="en-US" sz="800" dirty="0">
              <a:solidFill>
                <a:srgbClr val="000000"/>
              </a:solidFill>
              <a:cs typeface="Arial"/>
            </a:endParaRPr>
          </a:p>
        </p:txBody>
      </p:sp>
      <p:sp>
        <p:nvSpPr>
          <p:cNvPr id="20" name="btfpColumnHeaderBoxText223027">
            <a:extLst>
              <a:ext uri="{FF2B5EF4-FFF2-40B4-BE49-F238E27FC236}">
                <a16:creationId xmlns:a16="http://schemas.microsoft.com/office/drawing/2014/main" id="{D7A8FDDE-67D4-C62F-8517-54A26CD371C3}"/>
              </a:ext>
            </a:extLst>
          </p:cNvPr>
          <p:cNvSpPr txBox="1"/>
          <p:nvPr/>
        </p:nvSpPr>
        <p:spPr bwMode="gray">
          <a:xfrm>
            <a:off x="330199" y="1554480"/>
            <a:ext cx="7003289" cy="288219"/>
          </a:xfrm>
          <a:prstGeom prst="rect">
            <a:avLst/>
          </a:prstGeom>
          <a:noFill/>
        </p:spPr>
        <p:txBody>
          <a:bodyPr vert="horz" wrap="square" lIns="36036" tIns="36036" rIns="36036" bIns="36036" rtlCol="0" anchor="b">
            <a:spAutoFit/>
          </a:bodyPr>
          <a:lstStyle/>
          <a:p>
            <a:r>
              <a:rPr lang="en-US" sz="1400" b="1" dirty="0">
                <a:solidFill>
                  <a:srgbClr val="000000"/>
                </a:solidFill>
              </a:rPr>
              <a:t>Proof of concept: BESS created from second-life EV batteries</a:t>
            </a:r>
            <a:endParaRPr lang="en-US" sz="1400" dirty="0">
              <a:solidFill>
                <a:srgbClr val="000000"/>
              </a:solidFill>
            </a:endParaRPr>
          </a:p>
        </p:txBody>
      </p:sp>
      <p:cxnSp>
        <p:nvCxnSpPr>
          <p:cNvPr id="21" name="btfpColumnHeaderBoxLine223027">
            <a:extLst>
              <a:ext uri="{FF2B5EF4-FFF2-40B4-BE49-F238E27FC236}">
                <a16:creationId xmlns:a16="http://schemas.microsoft.com/office/drawing/2014/main" id="{09D9D465-18EC-CD31-3DC4-8D2464C1DB1E}"/>
              </a:ext>
            </a:extLst>
          </p:cNvPr>
          <p:cNvCxnSpPr>
            <a:cxnSpLocks/>
          </p:cNvCxnSpPr>
          <p:nvPr/>
        </p:nvCxnSpPr>
        <p:spPr bwMode="gray">
          <a:xfrm>
            <a:off x="330199" y="1828800"/>
            <a:ext cx="734527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BC3B09C-D5BA-AA01-600D-2DCB1445E0D8}"/>
              </a:ext>
            </a:extLst>
          </p:cNvPr>
          <p:cNvSpPr txBox="1"/>
          <p:nvPr/>
        </p:nvSpPr>
        <p:spPr bwMode="gray">
          <a:xfrm>
            <a:off x="3337470" y="2116810"/>
            <a:ext cx="4093343" cy="719034"/>
          </a:xfrm>
          <a:prstGeom prst="rect">
            <a:avLst/>
          </a:prstGeom>
          <a:noFill/>
        </p:spPr>
        <p:txBody>
          <a:bodyPr wrap="square" lIns="36000" tIns="36000" rIns="36000" bIns="36000" rtlCol="0">
            <a:spAutoFit/>
          </a:bodyPr>
          <a:lstStyle/>
          <a:p>
            <a:pPr marL="0" indent="0">
              <a:buNone/>
            </a:pPr>
            <a:r>
              <a:rPr lang="en-US" sz="1400" b="1"/>
              <a:t>Four different used EV battery cell packs linked with a custom battery management system (BMS) connected to the grid as a BESS:</a:t>
            </a:r>
          </a:p>
        </p:txBody>
      </p:sp>
      <p:cxnSp>
        <p:nvCxnSpPr>
          <p:cNvPr id="25" name="Straight Arrow Connector 24">
            <a:extLst>
              <a:ext uri="{FF2B5EF4-FFF2-40B4-BE49-F238E27FC236}">
                <a16:creationId xmlns:a16="http://schemas.microsoft.com/office/drawing/2014/main" id="{0C36B78E-D3C2-29D5-AFC5-4433277A75D6}"/>
              </a:ext>
            </a:extLst>
          </p:cNvPr>
          <p:cNvCxnSpPr>
            <a:cxnSpLocks/>
          </p:cNvCxnSpPr>
          <p:nvPr/>
        </p:nvCxnSpPr>
        <p:spPr bwMode="gray">
          <a:xfrm flipH="1">
            <a:off x="2144110" y="2979830"/>
            <a:ext cx="1337109" cy="84076"/>
          </a:xfrm>
          <a:prstGeom prst="straightConnector1">
            <a:avLst/>
          </a:prstGeom>
          <a:ln w="15875" cap="flat" cmpd="sng" algn="ctr">
            <a:solidFill>
              <a:srgbClr val="E71C57"/>
            </a:solidFill>
            <a:prstDash val="solid"/>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E254AD0F-6C6E-A62F-3B4B-DA36219BF56B}"/>
              </a:ext>
            </a:extLst>
          </p:cNvPr>
          <p:cNvCxnSpPr>
            <a:cxnSpLocks/>
          </p:cNvCxnSpPr>
          <p:nvPr/>
        </p:nvCxnSpPr>
        <p:spPr bwMode="gray">
          <a:xfrm flipH="1">
            <a:off x="2144110" y="3536567"/>
            <a:ext cx="1337109" cy="73877"/>
          </a:xfrm>
          <a:prstGeom prst="straightConnector1">
            <a:avLst/>
          </a:prstGeom>
          <a:ln w="15875" cap="flat" cmpd="sng" algn="ctr">
            <a:solidFill>
              <a:srgbClr val="E71C57"/>
            </a:solidFill>
            <a:prstDash val="solid"/>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131510F3-7D23-A48F-C903-6ABD6DB94F9C}"/>
              </a:ext>
            </a:extLst>
          </p:cNvPr>
          <p:cNvCxnSpPr>
            <a:cxnSpLocks/>
          </p:cNvCxnSpPr>
          <p:nvPr/>
        </p:nvCxnSpPr>
        <p:spPr bwMode="gray">
          <a:xfrm flipH="1">
            <a:off x="2144110" y="4120050"/>
            <a:ext cx="1337109" cy="338554"/>
          </a:xfrm>
          <a:prstGeom prst="straightConnector1">
            <a:avLst/>
          </a:prstGeom>
          <a:ln w="15875" cap="flat" cmpd="sng" algn="ctr">
            <a:solidFill>
              <a:srgbClr val="E71C57"/>
            </a:solidFill>
            <a:prstDash val="solid"/>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249D1033-605A-C8AC-80E6-1C50D465F0FD}"/>
              </a:ext>
            </a:extLst>
          </p:cNvPr>
          <p:cNvCxnSpPr>
            <a:cxnSpLocks/>
          </p:cNvCxnSpPr>
          <p:nvPr/>
        </p:nvCxnSpPr>
        <p:spPr bwMode="gray">
          <a:xfrm flipH="1">
            <a:off x="2144110" y="4669067"/>
            <a:ext cx="1337109" cy="338554"/>
          </a:xfrm>
          <a:prstGeom prst="straightConnector1">
            <a:avLst/>
          </a:prstGeom>
          <a:ln w="15875" cap="flat" cmpd="sng" algn="ctr">
            <a:solidFill>
              <a:srgbClr val="E71C57"/>
            </a:solidFill>
            <a:prstDash val="solid"/>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C2AA58FD-DAC5-E297-21FD-15AC8D7DB2E5}"/>
              </a:ext>
            </a:extLst>
          </p:cNvPr>
          <p:cNvSpPr txBox="1"/>
          <p:nvPr/>
        </p:nvSpPr>
        <p:spPr bwMode="gray">
          <a:xfrm>
            <a:off x="3337469" y="5082628"/>
            <a:ext cx="4093343" cy="934478"/>
          </a:xfrm>
          <a:prstGeom prst="rect">
            <a:avLst/>
          </a:prstGeom>
          <a:noFill/>
        </p:spPr>
        <p:txBody>
          <a:bodyPr wrap="square" lIns="36000" tIns="36000" rIns="36000" bIns="36000" rtlCol="0">
            <a:spAutoFit/>
          </a:bodyPr>
          <a:lstStyle/>
          <a:p>
            <a:pPr marL="0" indent="0">
              <a:buNone/>
            </a:pPr>
            <a:r>
              <a:rPr lang="en-US" sz="1400"/>
              <a:t>Conceptual proof that </a:t>
            </a:r>
            <a:r>
              <a:rPr lang="en-US" sz="1400" b="1"/>
              <a:t>used cell packs from different EVs and manufacturers can be linked to create an energy storage system </a:t>
            </a:r>
            <a:r>
              <a:rPr lang="en-US" sz="1400"/>
              <a:t>that can be connected to a building/the grid.</a:t>
            </a:r>
          </a:p>
        </p:txBody>
      </p:sp>
      <p:sp>
        <p:nvSpPr>
          <p:cNvPr id="5" name="Rectangle 4">
            <a:extLst>
              <a:ext uri="{FF2B5EF4-FFF2-40B4-BE49-F238E27FC236}">
                <a16:creationId xmlns:a16="http://schemas.microsoft.com/office/drawing/2014/main" id="{2BF0D5A2-AB63-ADE9-DB95-BFB29B9BB6C9}"/>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2640596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hink-cell data - do not delete" hidden="1">
            <a:extLst>
              <a:ext uri="{FF2B5EF4-FFF2-40B4-BE49-F238E27FC236}">
                <a16:creationId xmlns:a16="http://schemas.microsoft.com/office/drawing/2014/main" id="{EA50D62B-1F9F-D26E-2413-C1F53EF1CC7B}"/>
              </a:ext>
            </a:extLst>
          </p:cNvPr>
          <p:cNvGraphicFramePr>
            <a:graphicFrameLocks noChangeAspect="1"/>
          </p:cNvGraphicFramePr>
          <p:nvPr>
            <p:custDataLst>
              <p:tags r:id="rId1"/>
            </p:custDataLst>
            <p:extLst>
              <p:ext uri="{D42A27DB-BD31-4B8C-83A1-F6EECF244321}">
                <p14:modId xmlns:p14="http://schemas.microsoft.com/office/powerpoint/2010/main" val="1195332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3" imgW="395" imgH="394" progId="TCLayout.ActiveDocument.1">
                  <p:embed/>
                </p:oleObj>
              </mc:Choice>
              <mc:Fallback>
                <p:oleObj name="think-cell Slide" r:id="rId53" imgW="395" imgH="394" progId="TCLayout.ActiveDocument.1">
                  <p:embed/>
                  <p:pic>
                    <p:nvPicPr>
                      <p:cNvPr id="25" name="think-cell data - do not delete" hidden="1">
                        <a:extLst>
                          <a:ext uri="{FF2B5EF4-FFF2-40B4-BE49-F238E27FC236}">
                            <a16:creationId xmlns:a16="http://schemas.microsoft.com/office/drawing/2014/main" id="{EA50D62B-1F9F-D26E-2413-C1F53EF1CC7B}"/>
                          </a:ext>
                        </a:extLst>
                      </p:cNvPr>
                      <p:cNvPicPr/>
                      <p:nvPr/>
                    </p:nvPicPr>
                    <p:blipFill>
                      <a:blip r:embed="rId54"/>
                      <a:stretch>
                        <a:fillRect/>
                      </a:stretch>
                    </p:blipFill>
                    <p:spPr>
                      <a:xfrm>
                        <a:off x="1588" y="1588"/>
                        <a:ext cx="1588" cy="1588"/>
                      </a:xfrm>
                      <a:prstGeom prst="rect">
                        <a:avLst/>
                      </a:prstGeom>
                    </p:spPr>
                  </p:pic>
                </p:oleObj>
              </mc:Fallback>
            </mc:AlternateContent>
          </a:graphicData>
        </a:graphic>
      </p:graphicFrame>
      <p:sp>
        <p:nvSpPr>
          <p:cNvPr id="3" name="Text Placeholder 10">
            <a:extLst>
              <a:ext uri="{FF2B5EF4-FFF2-40B4-BE49-F238E27FC236}">
                <a16:creationId xmlns:a16="http://schemas.microsoft.com/office/drawing/2014/main" id="{B36EAB56-3357-CE02-E90F-E93DE0DDEF34}"/>
              </a:ext>
            </a:extLst>
          </p:cNvPr>
          <p:cNvSpPr>
            <a:spLocks noGrp="1"/>
          </p:cNvSpPr>
          <p:nvPr>
            <p:custDataLst>
              <p:tags r:id="rId2"/>
            </p:custDataLst>
          </p:nvPr>
        </p:nvSpPr>
        <p:spPr bwMode="auto">
          <a:xfrm>
            <a:off x="336993" y="2138421"/>
            <a:ext cx="3657600" cy="2159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a:ln>
                  <a:noFill/>
                </a:ln>
                <a:solidFill>
                  <a:srgbClr val="000000"/>
                </a:solidFill>
                <a:effectLst/>
                <a:highlight>
                  <a:srgbClr val="FFFFFF"/>
                </a:highlight>
                <a:uLnTx/>
                <a:uFillTx/>
                <a:latin typeface="Arial"/>
                <a:ea typeface="+mn-ea"/>
                <a:cs typeface="+mn-cs"/>
              </a:rPr>
              <a:t>Lithium</a:t>
            </a:r>
            <a:endParaRPr kumimoji="0" lang="en-US" altLang="ko-KR" sz="1400" b="0" i="0" u="none" strike="noStrike" kern="1200" cap="none" spc="0" normalizeH="0" baseline="0" noProof="0">
              <a:ln>
                <a:noFill/>
              </a:ln>
              <a:solidFill>
                <a:srgbClr val="000000"/>
              </a:solidFill>
              <a:effectLst/>
              <a:highlight>
                <a:srgbClr val="FFFFFF"/>
              </a:highlight>
              <a:uLnTx/>
              <a:uFillTx/>
              <a:latin typeface="Arial"/>
              <a:ea typeface="+mn-ea"/>
              <a:cs typeface="+mn-cs"/>
            </a:endParaRPr>
          </a:p>
        </p:txBody>
      </p:sp>
      <p:cxnSp>
        <p:nvCxnSpPr>
          <p:cNvPr id="4" name="Straight Connector 3">
            <a:extLst>
              <a:ext uri="{FF2B5EF4-FFF2-40B4-BE49-F238E27FC236}">
                <a16:creationId xmlns:a16="http://schemas.microsoft.com/office/drawing/2014/main" id="{2C8372A9-7427-F75E-0318-3ECE5AED9BDD}"/>
              </a:ext>
            </a:extLst>
          </p:cNvPr>
          <p:cNvCxnSpPr>
            <a:cxnSpLocks/>
          </p:cNvCxnSpPr>
          <p:nvPr/>
        </p:nvCxnSpPr>
        <p:spPr bwMode="gray">
          <a:xfrm>
            <a:off x="329184" y="1828800"/>
            <a:ext cx="820426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 name="Text Placeholder 10">
            <a:extLst>
              <a:ext uri="{FF2B5EF4-FFF2-40B4-BE49-F238E27FC236}">
                <a16:creationId xmlns:a16="http://schemas.microsoft.com/office/drawing/2014/main" id="{EE9A0E7B-97C7-D33D-91D1-4F77CEC1C7D3}"/>
              </a:ext>
            </a:extLst>
          </p:cNvPr>
          <p:cNvSpPr>
            <a:spLocks noGrp="1"/>
          </p:cNvSpPr>
          <p:nvPr>
            <p:custDataLst>
              <p:tags r:id="rId3"/>
            </p:custDataLst>
          </p:nvPr>
        </p:nvSpPr>
        <p:spPr bwMode="auto">
          <a:xfrm>
            <a:off x="4265041" y="2138421"/>
            <a:ext cx="3657600" cy="2159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a:ln>
                  <a:noFill/>
                </a:ln>
                <a:solidFill>
                  <a:srgbClr val="000000"/>
                </a:solidFill>
                <a:effectLst/>
                <a:highlight>
                  <a:srgbClr val="FFFFFF"/>
                </a:highlight>
                <a:uLnTx/>
                <a:uFillTx/>
                <a:latin typeface="Arial"/>
                <a:ea typeface="+mn-ea"/>
                <a:cs typeface="+mn-cs"/>
              </a:rPr>
              <a:t>Nickel sulphate</a:t>
            </a:r>
            <a:endParaRPr kumimoji="0" lang="en-US" altLang="ko-KR" sz="1400" b="0" i="0" u="none" strike="noStrike" kern="1200" cap="none" spc="0" normalizeH="0" baseline="0" noProof="0">
              <a:ln>
                <a:noFill/>
              </a:ln>
              <a:solidFill>
                <a:srgbClr val="000000"/>
              </a:solidFill>
              <a:effectLst/>
              <a:highlight>
                <a:srgbClr val="FFFFFF"/>
              </a:highlight>
              <a:uLnTx/>
              <a:uFillTx/>
              <a:latin typeface="Arial"/>
              <a:ea typeface="+mn-ea"/>
              <a:cs typeface="+mn-cs"/>
            </a:endParaRPr>
          </a:p>
        </p:txBody>
      </p:sp>
      <p:cxnSp>
        <p:nvCxnSpPr>
          <p:cNvPr id="6" name="Straight Connector 5">
            <a:extLst>
              <a:ext uri="{FF2B5EF4-FFF2-40B4-BE49-F238E27FC236}">
                <a16:creationId xmlns:a16="http://schemas.microsoft.com/office/drawing/2014/main" id="{318EB869-B194-66F8-D62B-8CA23E94A1E4}"/>
              </a:ext>
            </a:extLst>
          </p:cNvPr>
          <p:cNvCxnSpPr>
            <a:cxnSpLocks/>
          </p:cNvCxnSpPr>
          <p:nvPr/>
        </p:nvCxnSpPr>
        <p:spPr bwMode="gray">
          <a:xfrm>
            <a:off x="4258247" y="2344854"/>
            <a:ext cx="36576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Text Placeholder 10">
            <a:extLst>
              <a:ext uri="{FF2B5EF4-FFF2-40B4-BE49-F238E27FC236}">
                <a16:creationId xmlns:a16="http://schemas.microsoft.com/office/drawing/2014/main" id="{12093A93-7B6D-7AA7-4FDE-E576798C2E17}"/>
              </a:ext>
            </a:extLst>
          </p:cNvPr>
          <p:cNvSpPr>
            <a:spLocks noGrp="1"/>
          </p:cNvSpPr>
          <p:nvPr>
            <p:custDataLst>
              <p:tags r:id="rId4"/>
            </p:custDataLst>
          </p:nvPr>
        </p:nvSpPr>
        <p:spPr bwMode="auto">
          <a:xfrm>
            <a:off x="8193088" y="2138421"/>
            <a:ext cx="3657600" cy="2159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a:ln>
                  <a:noFill/>
                </a:ln>
                <a:solidFill>
                  <a:srgbClr val="000000"/>
                </a:solidFill>
                <a:effectLst/>
                <a:highlight>
                  <a:srgbClr val="FFFFFF"/>
                </a:highlight>
                <a:uLnTx/>
                <a:uFillTx/>
                <a:latin typeface="Arial"/>
                <a:ea typeface="+mn-ea"/>
                <a:cs typeface="+mn-cs"/>
              </a:rPr>
              <a:t>Cobalt</a:t>
            </a:r>
            <a:endParaRPr kumimoji="0" lang="en-US" altLang="ko-KR" sz="1400" b="0" i="0" u="none" strike="noStrike" kern="1200" cap="none" spc="0" normalizeH="0" baseline="0" noProof="0">
              <a:ln>
                <a:noFill/>
              </a:ln>
              <a:solidFill>
                <a:srgbClr val="000000"/>
              </a:solidFill>
              <a:effectLst/>
              <a:highlight>
                <a:srgbClr val="FFFFFF"/>
              </a:highlight>
              <a:uLnTx/>
              <a:uFillTx/>
              <a:latin typeface="Arial"/>
              <a:ea typeface="+mn-ea"/>
              <a:cs typeface="+mn-cs"/>
            </a:endParaRPr>
          </a:p>
        </p:txBody>
      </p:sp>
      <p:cxnSp>
        <p:nvCxnSpPr>
          <p:cNvPr id="8" name="Straight Connector 7">
            <a:extLst>
              <a:ext uri="{FF2B5EF4-FFF2-40B4-BE49-F238E27FC236}">
                <a16:creationId xmlns:a16="http://schemas.microsoft.com/office/drawing/2014/main" id="{9FB4376B-92AD-1660-0B10-891C4BA27D15}"/>
              </a:ext>
            </a:extLst>
          </p:cNvPr>
          <p:cNvCxnSpPr>
            <a:cxnSpLocks/>
          </p:cNvCxnSpPr>
          <p:nvPr/>
        </p:nvCxnSpPr>
        <p:spPr bwMode="gray">
          <a:xfrm>
            <a:off x="8186293" y="2344854"/>
            <a:ext cx="36576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10" name="Chart 9">
            <a:extLst>
              <a:ext uri="{FF2B5EF4-FFF2-40B4-BE49-F238E27FC236}">
                <a16:creationId xmlns:a16="http://schemas.microsoft.com/office/drawing/2014/main" id="{FA320109-B944-5AD9-9380-7C5790BBA3E6}"/>
              </a:ext>
            </a:extLst>
          </p:cNvPr>
          <p:cNvGraphicFramePr/>
          <p:nvPr>
            <p:custDataLst>
              <p:tags r:id="rId5"/>
            </p:custDataLst>
            <p:extLst>
              <p:ext uri="{D42A27DB-BD31-4B8C-83A1-F6EECF244321}">
                <p14:modId xmlns:p14="http://schemas.microsoft.com/office/powerpoint/2010/main" val="77950089"/>
              </p:ext>
            </p:extLst>
          </p:nvPr>
        </p:nvGraphicFramePr>
        <p:xfrm>
          <a:off x="230188" y="2476617"/>
          <a:ext cx="3871912" cy="1844675"/>
        </p:xfrm>
        <a:graphic>
          <a:graphicData uri="http://schemas.openxmlformats.org/drawingml/2006/chart">
            <c:chart xmlns:c="http://schemas.openxmlformats.org/drawingml/2006/chart" xmlns:r="http://schemas.openxmlformats.org/officeDocument/2006/relationships" r:id="rId55"/>
          </a:graphicData>
        </a:graphic>
      </p:graphicFrame>
      <p:sp>
        <p:nvSpPr>
          <p:cNvPr id="160"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639763" y="2403592"/>
            <a:ext cx="2047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Kt Li</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922338"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BA47C8F-BD3C-4F04-95FE-5F879332BB5F}"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1577975"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17E49AB-4E53-4039-9EEA-070E41EF66C0}"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2233613"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2C4E8AA-FB9F-44F1-853A-C9FDD76BCCF9}"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C06C1F20-DEBC-B141-D3AD-57EF9B273615}"/>
              </a:ext>
            </a:extLst>
          </p:cNvPr>
          <p:cNvSpPr>
            <a:spLocks noGrp="1"/>
          </p:cNvSpPr>
          <p:nvPr>
            <p:custDataLst>
              <p:tags r:id="rId10"/>
            </p:custDataLst>
          </p:nvPr>
        </p:nvSpPr>
        <p:spPr bwMode="auto">
          <a:xfrm>
            <a:off x="2889250"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66430D-1E52-4F71-9CF6-BE6747F71A3E}" type="datetime'''''20''''''''''''''''3''''''''''''''''''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E54B6EDE-331B-ED82-F20B-A09F5F108A06}"/>
              </a:ext>
            </a:extLst>
          </p:cNvPr>
          <p:cNvSpPr>
            <a:spLocks noGrp="1"/>
          </p:cNvSpPr>
          <p:nvPr>
            <p:custDataLst>
              <p:tags r:id="rId11"/>
            </p:custDataLst>
          </p:nvPr>
        </p:nvSpPr>
        <p:spPr bwMode="auto">
          <a:xfrm>
            <a:off x="3544888"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A2B4A23-CFC4-456D-AD12-96CDA7E3BD23}"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8" name="TextBox 187">
            <a:extLst>
              <a:ext uri="{FF2B5EF4-FFF2-40B4-BE49-F238E27FC236}">
                <a16:creationId xmlns:a16="http://schemas.microsoft.com/office/drawing/2014/main" id="{99FA222D-020D-7836-AC13-CCDBE8CB4E40}"/>
              </a:ext>
            </a:extLst>
          </p:cNvPr>
          <p:cNvSpPr txBox="1"/>
          <p:nvPr/>
        </p:nvSpPr>
        <p:spPr bwMode="gray">
          <a:xfrm>
            <a:off x="362743" y="4446704"/>
            <a:ext cx="3657600" cy="1708160"/>
          </a:xfrm>
          <a:prstGeom prst="rect">
            <a:avLst/>
          </a:prstGeom>
          <a:solidFill>
            <a:schemeClr val="tx2"/>
          </a:solidFill>
        </p:spPr>
        <p:txBody>
          <a:bodyPr wrap="square" lIns="91440" tIns="45720" rIns="91440" bIns="4572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Short-term supply is expected to fulfill the</a:t>
            </a:r>
            <a:r>
              <a:rPr kumimoji="0" lang="en-US" sz="1000" b="0" i="0" u="none" strike="noStrike" kern="1200" cap="none" spc="0" normalizeH="0" baseline="0" noProof="0">
                <a:ln>
                  <a:noFill/>
                </a:ln>
                <a:solidFill>
                  <a:srgbClr val="000000"/>
                </a:solidFill>
                <a:effectLst/>
                <a:uLnTx/>
                <a:uFillTx/>
                <a:latin typeface="Arial"/>
                <a:ea typeface="+mn-ea"/>
                <a:cs typeface="+mn-cs"/>
              </a:rPr>
              <a:t> </a:t>
            </a:r>
            <a:r>
              <a:rPr kumimoji="0" lang="en-US" sz="1000" b="1" i="0" u="none" strike="noStrike" kern="1200" cap="none" spc="0" normalizeH="0" baseline="0" noProof="0">
                <a:ln>
                  <a:noFill/>
                </a:ln>
                <a:solidFill>
                  <a:srgbClr val="000000"/>
                </a:solidFill>
                <a:effectLst/>
                <a:uLnTx/>
                <a:uFillTx/>
                <a:latin typeface="Arial"/>
                <a:ea typeface="+mn-ea"/>
                <a:cs typeface="+mn-cs"/>
              </a:rPr>
              <a:t>demand, </a:t>
            </a:r>
            <a:r>
              <a:rPr kumimoji="0" lang="en-US" sz="1000" b="0" i="0" u="none" strike="noStrike" kern="1200" cap="none" spc="0" normalizeH="0" baseline="0" noProof="0">
                <a:ln>
                  <a:noFill/>
                </a:ln>
                <a:solidFill>
                  <a:srgbClr val="000000"/>
                </a:solidFill>
                <a:effectLst/>
                <a:uLnTx/>
                <a:uFillTx/>
                <a:latin typeface="Arial"/>
                <a:ea typeface="+mn-ea"/>
                <a:cs typeface="+mn-cs"/>
              </a:rPr>
              <a:t>but </a:t>
            </a:r>
            <a:r>
              <a:rPr kumimoji="0" lang="en-US" sz="1000" b="1" i="0" u="none" strike="noStrike" kern="1200" cap="none" spc="0" normalizeH="0" baseline="0" noProof="0">
                <a:ln>
                  <a:noFill/>
                </a:ln>
                <a:solidFill>
                  <a:srgbClr val="000000"/>
                </a:solidFill>
                <a:effectLst/>
                <a:uLnTx/>
                <a:uFillTx/>
                <a:latin typeface="Arial"/>
                <a:ea typeface="+mn-ea"/>
                <a:cs typeface="+mn-cs"/>
              </a:rPr>
              <a:t>more projects are needed to meet the rapid growth </a:t>
            </a:r>
            <a:r>
              <a:rPr kumimoji="0" lang="en-US" sz="1000" b="0" i="0" u="none" strike="noStrike" kern="1200" cap="none" spc="0" normalizeH="0" baseline="0" noProof="0">
                <a:ln>
                  <a:noFill/>
                </a:ln>
                <a:solidFill>
                  <a:srgbClr val="000000"/>
                </a:solidFill>
                <a:effectLst/>
                <a:uLnTx/>
                <a:uFillTx/>
                <a:latin typeface="Arial"/>
                <a:ea typeface="+mn-ea"/>
                <a:cs typeface="+mn-cs"/>
              </a:rPr>
              <a:t>driven by EV expansion.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In the NZE </a:t>
            </a:r>
            <a:r>
              <a:rPr lang="en-US" sz="1000">
                <a:solidFill>
                  <a:srgbClr val="000000"/>
                </a:solidFill>
                <a:latin typeface="Arial"/>
              </a:rPr>
              <a:t>S</a:t>
            </a:r>
            <a:r>
              <a:rPr kumimoji="0" lang="en-US" sz="1000" b="0" i="0" u="none" strike="noStrike" kern="1200" cap="none" spc="0" normalizeH="0" baseline="0" noProof="0" err="1">
                <a:ln>
                  <a:noFill/>
                </a:ln>
                <a:solidFill>
                  <a:srgbClr val="000000"/>
                </a:solidFill>
                <a:effectLst/>
                <a:uLnTx/>
                <a:uFillTx/>
                <a:latin typeface="Arial"/>
                <a:ea typeface="+mn-ea"/>
                <a:cs typeface="+mn-cs"/>
              </a:rPr>
              <a:t>cenario</a:t>
            </a:r>
            <a:r>
              <a:rPr kumimoji="0" lang="en-US" sz="1000" b="0" i="0" u="none" strike="noStrike" kern="1200" cap="none" spc="0" normalizeH="0" baseline="0" noProof="0">
                <a:ln>
                  <a:noFill/>
                </a:ln>
                <a:solidFill>
                  <a:srgbClr val="000000"/>
                </a:solidFill>
                <a:effectLst/>
                <a:uLnTx/>
                <a:uFillTx/>
                <a:latin typeface="Arial"/>
                <a:ea typeface="+mn-ea"/>
                <a:cs typeface="+mn-cs"/>
              </a:rPr>
              <a:t>, demand is expected to reach </a:t>
            </a:r>
            <a:r>
              <a:rPr kumimoji="0" lang="en-US" sz="1000" b="1" i="0" u="none" strike="noStrike" kern="1200" cap="none" spc="0" normalizeH="0" baseline="0" noProof="0">
                <a:ln>
                  <a:noFill/>
                </a:ln>
                <a:solidFill>
                  <a:srgbClr val="000000"/>
                </a:solidFill>
                <a:effectLst/>
                <a:uLnTx/>
                <a:uFillTx/>
                <a:latin typeface="Arial"/>
                <a:ea typeface="+mn-ea"/>
                <a:cs typeface="+mn-cs"/>
              </a:rPr>
              <a:t>1,700 kt by 2050, a tenfold increase </a:t>
            </a:r>
            <a:r>
              <a:rPr kumimoji="0" lang="en-US" sz="1000" b="0" i="0" u="none" strike="noStrike" kern="1200" cap="none" spc="0" normalizeH="0" baseline="0" noProof="0">
                <a:ln>
                  <a:noFill/>
                </a:ln>
                <a:solidFill>
                  <a:srgbClr val="000000"/>
                </a:solidFill>
                <a:effectLst/>
                <a:uLnTx/>
                <a:uFillTx/>
                <a:latin typeface="Arial"/>
                <a:ea typeface="+mn-ea"/>
                <a:cs typeface="+mn-cs"/>
              </a:rPr>
              <a:t>from today’s levels.</a:t>
            </a:r>
            <a:endParaRPr kumimoji="0" lang="en-US" sz="1000" b="0" i="0" u="none" strike="noStrike" kern="1200" cap="none" spc="0" normalizeH="0" baseline="0" noProof="0">
              <a:ln>
                <a:noFill/>
              </a:ln>
              <a:solidFill>
                <a:srgbClr val="000000"/>
              </a:solidFill>
              <a:effectLst/>
              <a:uLnTx/>
              <a:uFillTx/>
              <a:latin typeface="Arial"/>
              <a:ea typeface="+mn-ea"/>
              <a:cs typeface="Aria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Lithium is prone to </a:t>
            </a:r>
            <a:r>
              <a:rPr kumimoji="0" lang="en-US" sz="1000" b="1" i="0" u="none" strike="noStrike" kern="1200" cap="none" spc="0" normalizeH="0" baseline="0" noProof="0">
                <a:ln>
                  <a:noFill/>
                </a:ln>
                <a:solidFill>
                  <a:srgbClr val="000000"/>
                </a:solidFill>
                <a:effectLst/>
                <a:uLnTx/>
                <a:uFillTx/>
                <a:latin typeface="Arial"/>
                <a:ea typeface="+mn-ea"/>
                <a:cs typeface="+mn-cs"/>
              </a:rPr>
              <a:t>significant supply risks due to price volatility </a:t>
            </a:r>
            <a:r>
              <a:rPr kumimoji="0" lang="en-US" sz="1000" b="0" i="0" u="none" strike="noStrike" kern="1200" cap="none" spc="0" normalizeH="0" baseline="0" noProof="0">
                <a:ln>
                  <a:noFill/>
                </a:ln>
                <a:solidFill>
                  <a:srgbClr val="000000"/>
                </a:solidFill>
                <a:effectLst/>
                <a:uLnTx/>
                <a:uFillTx/>
                <a:latin typeface="Arial"/>
                <a:ea typeface="+mn-ea"/>
                <a:cs typeface="+mn-cs"/>
              </a:rPr>
              <a:t>and </a:t>
            </a:r>
            <a:r>
              <a:rPr kumimoji="0" lang="en-US" sz="1000" b="1" i="0" u="none" strike="noStrike" kern="1200" cap="none" spc="0" normalizeH="0" baseline="0" noProof="0">
                <a:ln>
                  <a:noFill/>
                </a:ln>
                <a:solidFill>
                  <a:srgbClr val="000000"/>
                </a:solidFill>
                <a:effectLst/>
                <a:uLnTx/>
                <a:uFillTx/>
                <a:latin typeface="Arial"/>
                <a:ea typeface="+mn-ea"/>
                <a:cs typeface="+mn-cs"/>
              </a:rPr>
              <a:t>low deployment of secondary supply and reuse.</a:t>
            </a:r>
            <a:endParaRPr kumimoji="0" lang="en-US" sz="1000" b="0" i="0" u="none" strike="noStrike" kern="1200" cap="none" spc="0" normalizeH="0" baseline="0" noProof="0">
              <a:ln>
                <a:noFill/>
              </a:ln>
              <a:solidFill>
                <a:srgbClr val="000000"/>
              </a:solidFill>
              <a:effectLst/>
              <a:uLnTx/>
              <a:uFillTx/>
              <a:latin typeface="Arial"/>
              <a:ea typeface="+mn-ea"/>
              <a:cs typeface="Aria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Only 3% of lithium is sourced from secondary supply today. </a:t>
            </a:r>
          </a:p>
        </p:txBody>
      </p:sp>
      <p:graphicFrame>
        <p:nvGraphicFramePr>
          <p:cNvPr id="23" name="Chart 22">
            <a:extLst>
              <a:ext uri="{FF2B5EF4-FFF2-40B4-BE49-F238E27FC236}">
                <a16:creationId xmlns:a16="http://schemas.microsoft.com/office/drawing/2014/main" id="{B4FF4027-EDCE-41FA-3B06-D3BE9ECBBB18}"/>
              </a:ext>
            </a:extLst>
          </p:cNvPr>
          <p:cNvGraphicFramePr/>
          <p:nvPr>
            <p:custDataLst>
              <p:tags r:id="rId12"/>
            </p:custDataLst>
            <p:extLst>
              <p:ext uri="{D42A27DB-BD31-4B8C-83A1-F6EECF244321}">
                <p14:modId xmlns:p14="http://schemas.microsoft.com/office/powerpoint/2010/main" val="3099146555"/>
              </p:ext>
            </p:extLst>
          </p:nvPr>
        </p:nvGraphicFramePr>
        <p:xfrm>
          <a:off x="4468813" y="2549642"/>
          <a:ext cx="3557587" cy="1698625"/>
        </p:xfrm>
        <a:graphic>
          <a:graphicData uri="http://schemas.openxmlformats.org/drawingml/2006/chart">
            <c:chart xmlns:c="http://schemas.openxmlformats.org/drawingml/2006/chart" xmlns:r="http://schemas.openxmlformats.org/officeDocument/2006/relationships" r:id="rId56"/>
          </a:graphicData>
        </a:graphic>
      </p:graphicFrame>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4248150" y="4089517"/>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B581B3C-FE22-4B87-B472-94A70FDB94ED}" type="datetime'''''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4248150" y="3899017"/>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B5BBD9-A859-4387-8903-8EA6AAE48BAD}" type="datetime'''''''''0''''''''''''''''''''.''''''''''''''''''''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4248150" y="3706929"/>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8153836-6A0F-41BD-BB91-D361013EEE7B}"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4248150" y="3514842"/>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AEFDC0F-BF8C-4C33-BDA3-00EC18298847}" type="datetime'''''''''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4248150" y="3322754"/>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1B3017-4685-45D6-8AB7-3B4A9B67CCED}"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4248150" y="3132254"/>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0BCDF9-44FA-49B3-BF9F-6E8350D31695}" type="datetime'''''''''''''''''''''''''''''''''''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4248150" y="2940167"/>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EA1257-880F-4938-9041-2FA68D3B99BC}" type="datetime'''''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gray">
          <a:xfrm>
            <a:off x="4248150" y="2748079"/>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837550-73EB-4EA8-BF26-778D1D1045C8}" type="datetime'''''''''''''''3''''''''''''''''''''.''''''''''''''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gray">
          <a:xfrm>
            <a:off x="4248150" y="2555992"/>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007FD9A-A633-4850-9E08-EE94C62380EB}" type="datetime'''''''''''''''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98" name="Text Placeholder 10">
            <a:extLst>
              <a:ext uri="{FF2B5EF4-FFF2-40B4-BE49-F238E27FC236}">
                <a16:creationId xmlns:a16="http://schemas.microsoft.com/office/drawing/2014/main" id="{31BB6241-BB54-1371-BB17-0CEEE8F54615}"/>
              </a:ext>
            </a:extLst>
          </p:cNvPr>
          <p:cNvSpPr>
            <a:spLocks noGrp="1"/>
          </p:cNvSpPr>
          <p:nvPr>
            <p:custDataLst>
              <p:tags r:id="rId22"/>
            </p:custDataLst>
          </p:nvPr>
        </p:nvSpPr>
        <p:spPr bwMode="auto">
          <a:xfrm>
            <a:off x="4433888" y="2403592"/>
            <a:ext cx="236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Mt Ni</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299" name="Text Placeholder 10">
            <a:extLst>
              <a:ext uri="{FF2B5EF4-FFF2-40B4-BE49-F238E27FC236}">
                <a16:creationId xmlns:a16="http://schemas.microsoft.com/office/drawing/2014/main" id="{6EA4EA1A-33D9-6EEB-A815-F3C7EAC33ED1}"/>
              </a:ext>
            </a:extLst>
          </p:cNvPr>
          <p:cNvSpPr>
            <a:spLocks noGrp="1"/>
          </p:cNvSpPr>
          <p:nvPr>
            <p:custDataLst>
              <p:tags r:id="rId23"/>
            </p:custDataLst>
          </p:nvPr>
        </p:nvSpPr>
        <p:spPr bwMode="auto">
          <a:xfrm>
            <a:off x="4743450"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70E9C1B-D406-4BFE-8C52-734A8AA049A0}"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0" name="Text Placeholder 10">
            <a:extLst>
              <a:ext uri="{FF2B5EF4-FFF2-40B4-BE49-F238E27FC236}">
                <a16:creationId xmlns:a16="http://schemas.microsoft.com/office/drawing/2014/main" id="{1D4962CB-5C38-A9DC-6896-1685F2831973}"/>
              </a:ext>
            </a:extLst>
          </p:cNvPr>
          <p:cNvSpPr>
            <a:spLocks noGrp="1"/>
          </p:cNvSpPr>
          <p:nvPr>
            <p:custDataLst>
              <p:tags r:id="rId24"/>
            </p:custDataLst>
          </p:nvPr>
        </p:nvSpPr>
        <p:spPr bwMode="auto">
          <a:xfrm>
            <a:off x="5422900"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B8C683C-1B5B-4F09-B77F-AEEAF0609402}"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1" name="Text Placeholder 10">
            <a:extLst>
              <a:ext uri="{FF2B5EF4-FFF2-40B4-BE49-F238E27FC236}">
                <a16:creationId xmlns:a16="http://schemas.microsoft.com/office/drawing/2014/main" id="{B8D5BFF8-3FFD-1875-D46B-A030DD84779E}"/>
              </a:ext>
            </a:extLst>
          </p:cNvPr>
          <p:cNvSpPr>
            <a:spLocks noGrp="1"/>
          </p:cNvSpPr>
          <p:nvPr>
            <p:custDataLst>
              <p:tags r:id="rId25"/>
            </p:custDataLst>
          </p:nvPr>
        </p:nvSpPr>
        <p:spPr bwMode="auto">
          <a:xfrm>
            <a:off x="6100763"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B9DF3A9-5EAA-439C-A845-E04C2EF99C58}"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2" name="Text Placeholder 10">
            <a:extLst>
              <a:ext uri="{FF2B5EF4-FFF2-40B4-BE49-F238E27FC236}">
                <a16:creationId xmlns:a16="http://schemas.microsoft.com/office/drawing/2014/main" id="{CB193C88-9068-941A-8276-C09774372A8F}"/>
              </a:ext>
            </a:extLst>
          </p:cNvPr>
          <p:cNvSpPr>
            <a:spLocks noGrp="1"/>
          </p:cNvSpPr>
          <p:nvPr>
            <p:custDataLst>
              <p:tags r:id="rId26"/>
            </p:custDataLst>
          </p:nvPr>
        </p:nvSpPr>
        <p:spPr bwMode="auto">
          <a:xfrm>
            <a:off x="6780213"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AF7A0E6-7F7A-4B06-8268-1CF3CF6846B2}" type="datetime'''''''''''''''''2''03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3" name="Text Placeholder 10">
            <a:extLst>
              <a:ext uri="{FF2B5EF4-FFF2-40B4-BE49-F238E27FC236}">
                <a16:creationId xmlns:a16="http://schemas.microsoft.com/office/drawing/2014/main" id="{F3D6DE5F-F41E-665C-99C4-1663AFA0A7D3}"/>
              </a:ext>
            </a:extLst>
          </p:cNvPr>
          <p:cNvSpPr>
            <a:spLocks noGrp="1"/>
          </p:cNvSpPr>
          <p:nvPr>
            <p:custDataLst>
              <p:tags r:id="rId27"/>
            </p:custDataLst>
          </p:nvPr>
        </p:nvSpPr>
        <p:spPr bwMode="auto">
          <a:xfrm>
            <a:off x="7458075"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9298BBC-29A9-431E-83B6-7126936B156C}"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25" name="Rectangle 324">
            <a:extLst>
              <a:ext uri="{FF2B5EF4-FFF2-40B4-BE49-F238E27FC236}">
                <a16:creationId xmlns:a16="http://schemas.microsoft.com/office/drawing/2014/main" id="{EF719B98-FF0A-7B4C-6805-58F5BF24562C}"/>
              </a:ext>
            </a:extLst>
          </p:cNvPr>
          <p:cNvSpPr/>
          <p:nvPr>
            <p:custDataLst>
              <p:tags r:id="rId28"/>
            </p:custDataLst>
          </p:nvPr>
        </p:nvSpPr>
        <p:spPr bwMode="auto">
          <a:xfrm>
            <a:off x="9075928" y="1431130"/>
            <a:ext cx="160338" cy="1206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24" name="Rectangle 323">
            <a:extLst>
              <a:ext uri="{FF2B5EF4-FFF2-40B4-BE49-F238E27FC236}">
                <a16:creationId xmlns:a16="http://schemas.microsoft.com/office/drawing/2014/main" id="{D03896E9-F7C9-9C1C-CDD8-3EBB26AD885D}"/>
              </a:ext>
            </a:extLst>
          </p:cNvPr>
          <p:cNvSpPr/>
          <p:nvPr>
            <p:custDataLst>
              <p:tags r:id="rId29"/>
            </p:custDataLst>
          </p:nvPr>
        </p:nvSpPr>
        <p:spPr bwMode="auto">
          <a:xfrm>
            <a:off x="9858267" y="1431130"/>
            <a:ext cx="160338" cy="1206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58" name="Rectangle 357">
            <a:extLst>
              <a:ext uri="{FF2B5EF4-FFF2-40B4-BE49-F238E27FC236}">
                <a16:creationId xmlns:a16="http://schemas.microsoft.com/office/drawing/2014/main" id="{BFDA8E08-8FB5-945B-376D-7A9032377C11}"/>
              </a:ext>
            </a:extLst>
          </p:cNvPr>
          <p:cNvSpPr/>
          <p:nvPr>
            <p:custDataLst>
              <p:tags r:id="rId30"/>
            </p:custDataLst>
          </p:nvPr>
        </p:nvSpPr>
        <p:spPr bwMode="auto">
          <a:xfrm>
            <a:off x="11180357" y="1431130"/>
            <a:ext cx="160338" cy="120650"/>
          </a:xfrm>
          <a:prstGeom prst="rect">
            <a:avLst/>
          </a:prstGeom>
          <a:solidFill>
            <a:schemeClr val="bg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22"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auto">
          <a:xfrm>
            <a:off x="9276432" y="1427955"/>
            <a:ext cx="5334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6156EB1-044D-400B-9580-05E6433A9060}" type="datetime'''''''''''''B''''''a''''''''''''''s''''''e ca''''''''se'''''''">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Base case</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320"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auto">
          <a:xfrm>
            <a:off x="10026873" y="1427955"/>
            <a:ext cx="1073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4DF7029-180E-42E5-8660-587FA878B4FC}" type="datetime'''''''Hig''h'' pro''''du''''c''t''i''''o''n c''as''''''''e'">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High production case</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355" name="Text Placeholder 10">
            <a:extLst>
              <a:ext uri="{FF2B5EF4-FFF2-40B4-BE49-F238E27FC236}">
                <a16:creationId xmlns:a16="http://schemas.microsoft.com/office/drawing/2014/main" id="{E509F7AC-48D8-D45F-2368-9130DB45392F}"/>
              </a:ext>
            </a:extLst>
          </p:cNvPr>
          <p:cNvSpPr>
            <a:spLocks noGrp="1"/>
          </p:cNvSpPr>
          <p:nvPr>
            <p:custDataLst>
              <p:tags r:id="rId33"/>
            </p:custDataLst>
          </p:nvPr>
        </p:nvSpPr>
        <p:spPr bwMode="auto">
          <a:xfrm>
            <a:off x="11370228" y="1427955"/>
            <a:ext cx="546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2CB1E7-F0FD-4D38-ACF4-0A53C3249132}" type="datetime'''S''''econ''''''''''''d''''''''a''''''''''ry'''''''''">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Secondary</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440" name="Text Placeholder 10">
            <a:extLst>
              <a:ext uri="{FF2B5EF4-FFF2-40B4-BE49-F238E27FC236}">
                <a16:creationId xmlns:a16="http://schemas.microsoft.com/office/drawing/2014/main" id="{E522B0E7-D15F-64EE-E4D7-91D66C2AA84D}"/>
              </a:ext>
            </a:extLst>
          </p:cNvPr>
          <p:cNvSpPr>
            <a:spLocks noGrp="1"/>
          </p:cNvSpPr>
          <p:nvPr>
            <p:custDataLst>
              <p:tags r:id="rId34"/>
            </p:custDataLst>
          </p:nvPr>
        </p:nvSpPr>
        <p:spPr bwMode="auto">
          <a:xfrm>
            <a:off x="330199" y="1554480"/>
            <a:ext cx="8203251"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36576" tIns="36576" rIns="36576" bIns="36576"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400" b="1" i="0" u="none" strike="noStrike" kern="1200" cap="none" spc="0" normalizeH="0" baseline="0" noProof="0" dirty="0">
                <a:ln>
                  <a:noFill/>
                </a:ln>
                <a:solidFill>
                  <a:srgbClr val="000000"/>
                </a:solidFill>
                <a:effectLst/>
                <a:highlight>
                  <a:srgbClr val="FFFFFF"/>
                </a:highlight>
                <a:uLnTx/>
                <a:uFillTx/>
                <a:latin typeface="Arial"/>
                <a:ea typeface="+mn-ea"/>
                <a:cs typeface="+mn-cs"/>
              </a:rPr>
              <a:t>Supply and demand balances for critical minerals based on existing and announced projects </a:t>
            </a:r>
            <a:endParaRPr kumimoji="0" lang="en-US" altLang="ko-KR" sz="1400" b="0" i="0" u="none" strike="noStrike" kern="1200" cap="none" spc="0" normalizeH="0" baseline="0" noProof="0" dirty="0">
              <a:ln>
                <a:noFill/>
              </a:ln>
              <a:solidFill>
                <a:srgbClr val="000000"/>
              </a:solidFill>
              <a:effectLst/>
              <a:highlight>
                <a:srgbClr val="FFFFFF"/>
              </a:highlight>
              <a:uLnTx/>
              <a:uFillTx/>
              <a:latin typeface="Arial"/>
              <a:ea typeface="+mn-ea"/>
              <a:cs typeface="+mn-cs"/>
            </a:endParaRPr>
          </a:p>
        </p:txBody>
      </p:sp>
      <p:cxnSp>
        <p:nvCxnSpPr>
          <p:cNvPr id="441" name="Straight Connector 440">
            <a:extLst>
              <a:ext uri="{FF2B5EF4-FFF2-40B4-BE49-F238E27FC236}">
                <a16:creationId xmlns:a16="http://schemas.microsoft.com/office/drawing/2014/main" id="{3AD0B13C-B745-579F-63A7-914FF00803FA}"/>
              </a:ext>
            </a:extLst>
          </p:cNvPr>
          <p:cNvCxnSpPr>
            <a:cxnSpLocks/>
          </p:cNvCxnSpPr>
          <p:nvPr/>
        </p:nvCxnSpPr>
        <p:spPr bwMode="gray">
          <a:xfrm>
            <a:off x="330200" y="2344854"/>
            <a:ext cx="36576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58" name="TextBox 457">
            <a:extLst>
              <a:ext uri="{FF2B5EF4-FFF2-40B4-BE49-F238E27FC236}">
                <a16:creationId xmlns:a16="http://schemas.microsoft.com/office/drawing/2014/main" id="{3890AF90-C850-4017-E314-237414CD0ECB}"/>
              </a:ext>
            </a:extLst>
          </p:cNvPr>
          <p:cNvSpPr txBox="1"/>
          <p:nvPr/>
        </p:nvSpPr>
        <p:spPr bwMode="gray">
          <a:xfrm>
            <a:off x="4258246" y="4446704"/>
            <a:ext cx="3685605" cy="1631216"/>
          </a:xfrm>
          <a:prstGeom prst="rect">
            <a:avLst/>
          </a:prstGeom>
          <a:solidFill>
            <a:schemeClr val="tx2"/>
          </a:solidFill>
        </p:spPr>
        <p:txBody>
          <a:bodyPr wrap="square" lIns="91440" tIns="45720" rIns="91440" bIns="4572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Battery-grade nickel, or </a:t>
            </a:r>
            <a:r>
              <a:rPr kumimoji="0" lang="en-US" sz="1000" b="1" i="0" u="none" strike="noStrike" kern="1200" cap="none" spc="0" normalizeH="0" baseline="0" noProof="0">
                <a:ln>
                  <a:noFill/>
                </a:ln>
                <a:solidFill>
                  <a:srgbClr val="000000"/>
                </a:solidFill>
                <a:effectLst/>
                <a:uLnTx/>
                <a:uFillTx/>
                <a:latin typeface="Arial"/>
                <a:ea typeface="+mn-ea"/>
                <a:cs typeface="+mn-cs"/>
              </a:rPr>
              <a:t>nickel sulphate, may face supply gaps to meet NZE targets</a:t>
            </a:r>
            <a:r>
              <a:rPr kumimoji="0" lang="en-US" sz="1000" b="0" i="0" u="none" strike="noStrike" kern="1200" cap="none" spc="0" normalizeH="0" baseline="0" noProof="0">
                <a:ln>
                  <a:noFill/>
                </a:ln>
                <a:solidFill>
                  <a:srgbClr val="000000"/>
                </a:solidFill>
                <a:effectLst/>
                <a:uLnTx/>
                <a:uFillTx/>
                <a:latin typeface="Arial"/>
                <a:ea typeface="+mn-ea"/>
                <a:cs typeface="+mn-cs"/>
              </a:rPr>
              <a:t>, even help from secondary supply.</a:t>
            </a: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altLang="ko-KR" sz="1000" b="1" i="0" u="none" strike="noStrike" kern="1200" cap="none" spc="0" normalizeH="0" baseline="0" noProof="0">
                <a:ln>
                  <a:noFill/>
                </a:ln>
                <a:solidFill>
                  <a:srgbClr val="000000"/>
                </a:solidFill>
                <a:effectLst/>
                <a:uLnTx/>
                <a:uFillTx/>
                <a:latin typeface="Arial"/>
                <a:ea typeface="+mn-ea"/>
                <a:cs typeface="+mn-cs"/>
              </a:rPr>
              <a:t>New EV designs will likely lead to additional development. </a:t>
            </a:r>
            <a:r>
              <a:rPr kumimoji="0" lang="en-US" altLang="ko-KR" sz="1000" b="0" i="0" u="none" strike="noStrike" kern="1200" cap="none" spc="0" normalizeH="0" baseline="0" noProof="0">
                <a:ln>
                  <a:noFill/>
                </a:ln>
                <a:solidFill>
                  <a:srgbClr val="000000"/>
                </a:solidFill>
                <a:effectLst/>
                <a:uLnTx/>
                <a:uFillTx/>
                <a:latin typeface="Arial"/>
                <a:ea typeface="+mn-ea"/>
                <a:cs typeface="+mn-cs"/>
              </a:rPr>
              <a:t>The timeline from EV design to production spans around four years, on average, and nickel sulphate capacity scaling takes 18 to 24 months. </a:t>
            </a:r>
            <a:endParaRPr kumimoji="0" lang="en-US" altLang="ko-KR" sz="1000" b="0" i="0" u="none" strike="noStrike" kern="1200" cap="none" spc="0" normalizeH="0" baseline="0" noProof="0">
              <a:ln>
                <a:noFill/>
              </a:ln>
              <a:solidFill>
                <a:srgbClr val="000000"/>
              </a:solidFill>
              <a:effectLst/>
              <a:uLnTx/>
              <a:uFillTx/>
              <a:latin typeface="Arial"/>
              <a:ea typeface="+mn-ea"/>
              <a:cs typeface="Arial"/>
            </a:endParaRP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altLang="ko-KR" sz="1000" b="0" i="0" u="none" strike="noStrike" kern="1200" cap="none" spc="0" normalizeH="0" baseline="0" noProof="0">
                <a:ln>
                  <a:noFill/>
                </a:ln>
                <a:solidFill>
                  <a:srgbClr val="000000"/>
                </a:solidFill>
                <a:effectLst/>
                <a:uLnTx/>
                <a:uFillTx/>
                <a:latin typeface="Arial"/>
                <a:ea typeface="+mn-ea"/>
                <a:cs typeface="+mn-cs"/>
              </a:rPr>
              <a:t>One emerging risk worth monitoring is </a:t>
            </a:r>
            <a:r>
              <a:rPr kumimoji="0" lang="en-US" altLang="ko-KR" sz="1000" b="1" i="0" u="none" strike="noStrike" kern="1200" cap="none" spc="0" normalizeH="0" baseline="0" noProof="0">
                <a:ln>
                  <a:noFill/>
                </a:ln>
                <a:solidFill>
                  <a:srgbClr val="000000"/>
                </a:solidFill>
                <a:effectLst/>
                <a:uLnTx/>
                <a:uFillTx/>
                <a:latin typeface="Arial"/>
                <a:ea typeface="+mn-ea"/>
                <a:cs typeface="+mn-cs"/>
              </a:rPr>
              <a:t>recent low nickel prices,</a:t>
            </a:r>
            <a:r>
              <a:rPr kumimoji="0" lang="en-US" altLang="ko-KR" sz="1000" b="0" i="0" u="none" strike="noStrike" kern="1200" cap="none" spc="0" normalizeH="0" baseline="0" noProof="0">
                <a:ln>
                  <a:noFill/>
                </a:ln>
                <a:solidFill>
                  <a:srgbClr val="000000"/>
                </a:solidFill>
                <a:effectLst/>
                <a:uLnTx/>
                <a:uFillTx/>
                <a:latin typeface="Arial"/>
                <a:ea typeface="+mn-ea"/>
                <a:cs typeface="+mn-cs"/>
              </a:rPr>
              <a:t> which could lead to </a:t>
            </a:r>
            <a:r>
              <a:rPr kumimoji="0" lang="en-US" altLang="ko-KR" sz="1000" b="1" i="0" u="none" strike="noStrike" kern="1200" cap="none" spc="0" normalizeH="0" baseline="0" noProof="0">
                <a:ln>
                  <a:noFill/>
                </a:ln>
                <a:solidFill>
                  <a:srgbClr val="000000"/>
                </a:solidFill>
                <a:effectLst/>
                <a:uLnTx/>
                <a:uFillTx/>
                <a:latin typeface="Arial"/>
                <a:ea typeface="+mn-ea"/>
                <a:cs typeface="+mn-cs"/>
              </a:rPr>
              <a:t>further mine closures or the suspension of ongoing projects.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24" name="Chart 23">
            <a:extLst>
              <a:ext uri="{FF2B5EF4-FFF2-40B4-BE49-F238E27FC236}">
                <a16:creationId xmlns:a16="http://schemas.microsoft.com/office/drawing/2014/main" id="{540CD88B-341D-0621-6518-6FF4FD097FB1}"/>
              </a:ext>
            </a:extLst>
          </p:cNvPr>
          <p:cNvGraphicFramePr/>
          <p:nvPr>
            <p:custDataLst>
              <p:tags r:id="rId35"/>
            </p:custDataLst>
            <p:extLst>
              <p:ext uri="{D42A27DB-BD31-4B8C-83A1-F6EECF244321}">
                <p14:modId xmlns:p14="http://schemas.microsoft.com/office/powerpoint/2010/main" val="2524877749"/>
              </p:ext>
            </p:extLst>
          </p:nvPr>
        </p:nvGraphicFramePr>
        <p:xfrm>
          <a:off x="8058150" y="2476617"/>
          <a:ext cx="3860800" cy="1844675"/>
        </p:xfrm>
        <a:graphic>
          <a:graphicData uri="http://schemas.openxmlformats.org/drawingml/2006/chart">
            <c:chart xmlns:c="http://schemas.openxmlformats.org/drawingml/2006/chart" xmlns:r="http://schemas.openxmlformats.org/officeDocument/2006/relationships" r:id="rId57"/>
          </a:graphicData>
        </a:graphic>
      </p:graphicFrame>
      <p:sp>
        <p:nvSpPr>
          <p:cNvPr id="460" name="Text Placeholder 10">
            <a:extLst>
              <a:ext uri="{FF2B5EF4-FFF2-40B4-BE49-F238E27FC236}">
                <a16:creationId xmlns:a16="http://schemas.microsoft.com/office/drawing/2014/main" id="{4476E0BE-7A3C-2878-1F17-7FD1648F4EB4}"/>
              </a:ext>
            </a:extLst>
          </p:cNvPr>
          <p:cNvSpPr>
            <a:spLocks noGrp="1"/>
          </p:cNvSpPr>
          <p:nvPr>
            <p:custDataLst>
              <p:tags r:id="rId36"/>
            </p:custDataLst>
          </p:nvPr>
        </p:nvSpPr>
        <p:spPr bwMode="auto">
          <a:xfrm>
            <a:off x="8372475" y="2403592"/>
            <a:ext cx="2555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Kt Co</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61" name="Text Placeholder 10">
            <a:extLst>
              <a:ext uri="{FF2B5EF4-FFF2-40B4-BE49-F238E27FC236}">
                <a16:creationId xmlns:a16="http://schemas.microsoft.com/office/drawing/2014/main" id="{ECD96A12-0894-2F8B-70BB-B5211BB000C5}"/>
              </a:ext>
            </a:extLst>
          </p:cNvPr>
          <p:cNvSpPr>
            <a:spLocks noGrp="1"/>
          </p:cNvSpPr>
          <p:nvPr>
            <p:custDataLst>
              <p:tags r:id="rId37"/>
            </p:custDataLst>
          </p:nvPr>
        </p:nvSpPr>
        <p:spPr bwMode="auto">
          <a:xfrm>
            <a:off x="8686800"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5BC7C97-4DB0-4DD3-829E-CEF24AE3F670}"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2" name="Text Placeholder 10">
            <a:extLst>
              <a:ext uri="{FF2B5EF4-FFF2-40B4-BE49-F238E27FC236}">
                <a16:creationId xmlns:a16="http://schemas.microsoft.com/office/drawing/2014/main" id="{CCBC8B48-3E86-F993-5138-74AD3B096435}"/>
              </a:ext>
            </a:extLst>
          </p:cNvPr>
          <p:cNvSpPr>
            <a:spLocks noGrp="1"/>
          </p:cNvSpPr>
          <p:nvPr>
            <p:custDataLst>
              <p:tags r:id="rId38"/>
            </p:custDataLst>
          </p:nvPr>
        </p:nvSpPr>
        <p:spPr bwMode="auto">
          <a:xfrm>
            <a:off x="9353550"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2E5B1CE-1A01-43CA-A397-11386E87C718}"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3" name="Text Placeholder 10">
            <a:extLst>
              <a:ext uri="{FF2B5EF4-FFF2-40B4-BE49-F238E27FC236}">
                <a16:creationId xmlns:a16="http://schemas.microsoft.com/office/drawing/2014/main" id="{832A51B5-10A5-3982-B1DA-AEA47DD1CDEB}"/>
              </a:ext>
            </a:extLst>
          </p:cNvPr>
          <p:cNvSpPr>
            <a:spLocks noGrp="1"/>
          </p:cNvSpPr>
          <p:nvPr>
            <p:custDataLst>
              <p:tags r:id="rId39"/>
            </p:custDataLst>
          </p:nvPr>
        </p:nvSpPr>
        <p:spPr bwMode="auto">
          <a:xfrm>
            <a:off x="10021888"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B46B844-941E-4C3D-AC07-DE8F8C5E74AC}"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4" name="Text Placeholder 10">
            <a:extLst>
              <a:ext uri="{FF2B5EF4-FFF2-40B4-BE49-F238E27FC236}">
                <a16:creationId xmlns:a16="http://schemas.microsoft.com/office/drawing/2014/main" id="{8E79D9F3-9AB7-40DC-3D7D-C9AEF3611188}"/>
              </a:ext>
            </a:extLst>
          </p:cNvPr>
          <p:cNvSpPr>
            <a:spLocks noGrp="1"/>
          </p:cNvSpPr>
          <p:nvPr>
            <p:custDataLst>
              <p:tags r:id="rId40"/>
            </p:custDataLst>
          </p:nvPr>
        </p:nvSpPr>
        <p:spPr bwMode="auto">
          <a:xfrm>
            <a:off x="10688638"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D102F1-1837-4A5A-88AE-F8F3EAFCA2EB}" type="datetime'''''20''3''''''''''''''''''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5" name="Text Placeholder 10">
            <a:extLst>
              <a:ext uri="{FF2B5EF4-FFF2-40B4-BE49-F238E27FC236}">
                <a16:creationId xmlns:a16="http://schemas.microsoft.com/office/drawing/2014/main" id="{87373A42-EDA4-8E56-764A-A91238C4538B}"/>
              </a:ext>
            </a:extLst>
          </p:cNvPr>
          <p:cNvSpPr>
            <a:spLocks noGrp="1"/>
          </p:cNvSpPr>
          <p:nvPr>
            <p:custDataLst>
              <p:tags r:id="rId41"/>
            </p:custDataLst>
          </p:nvPr>
        </p:nvSpPr>
        <p:spPr bwMode="auto">
          <a:xfrm>
            <a:off x="11356975" y="4208579"/>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89268AA-6B09-479C-B057-60CC6B07C460}"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8" name="TextBox 467">
            <a:extLst>
              <a:ext uri="{FF2B5EF4-FFF2-40B4-BE49-F238E27FC236}">
                <a16:creationId xmlns:a16="http://schemas.microsoft.com/office/drawing/2014/main" id="{9800FCD8-FF2B-B49A-ACEF-66A9CB6063D0}"/>
              </a:ext>
            </a:extLst>
          </p:cNvPr>
          <p:cNvSpPr txBox="1"/>
          <p:nvPr/>
        </p:nvSpPr>
        <p:spPr bwMode="gray">
          <a:xfrm>
            <a:off x="8204198" y="4446704"/>
            <a:ext cx="3657600" cy="1477328"/>
          </a:xfrm>
          <a:prstGeom prst="rect">
            <a:avLst/>
          </a:prstGeom>
          <a:solidFill>
            <a:schemeClr val="tx2"/>
          </a:solidFill>
        </p:spPr>
        <p:txBody>
          <a:bodyPr wrap="square" lIns="91440" tIns="45720" rIns="91440" bIns="4572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Even with demand growth slowing due to a preference for low-cobalt batteries, </a:t>
            </a:r>
            <a:r>
              <a:rPr kumimoji="0" lang="en-US" sz="1000" b="1" i="0" u="none" strike="noStrike" kern="1200" cap="none" spc="0" normalizeH="0" baseline="0" noProof="0">
                <a:ln>
                  <a:noFill/>
                </a:ln>
                <a:solidFill>
                  <a:srgbClr val="000000"/>
                </a:solidFill>
                <a:effectLst/>
                <a:uLnTx/>
                <a:uFillTx/>
                <a:latin typeface="Arial"/>
                <a:ea typeface="+mn-ea"/>
                <a:cs typeface="+mn-cs"/>
              </a:rPr>
              <a:t>in the longer term, cobalt supply may fall short of meeting primary supply needs. </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Global mined supply may begin to decline starting in 2030 as </a:t>
            </a:r>
            <a:r>
              <a:rPr kumimoji="0" lang="en-US" sz="1000" b="1" i="0" u="none" strike="noStrike" kern="1200" cap="none" spc="0" normalizeH="0" baseline="0" noProof="0">
                <a:ln>
                  <a:noFill/>
                </a:ln>
                <a:solidFill>
                  <a:srgbClr val="000000"/>
                </a:solidFill>
                <a:effectLst/>
                <a:uLnTx/>
                <a:uFillTx/>
                <a:latin typeface="Arial"/>
                <a:ea typeface="+mn-ea"/>
                <a:cs typeface="+mn-cs"/>
              </a:rPr>
              <a:t>reserves in the DRC deplete</a:t>
            </a:r>
            <a:r>
              <a:rPr kumimoji="0" lang="en-US" sz="1000" b="0" i="0" u="none" strike="noStrike" kern="1200" cap="none" spc="0" normalizeH="0" baseline="0" noProof="0">
                <a:ln>
                  <a:noFill/>
                </a:ln>
                <a:solidFill>
                  <a:srgbClr val="000000"/>
                </a:solidFill>
                <a:effectLst/>
                <a:uLnTx/>
                <a:uFillTx/>
                <a:latin typeface="Arial"/>
                <a:ea typeface="+mn-ea"/>
                <a:cs typeface="+mn-cs"/>
              </a:rPr>
              <a:t>, which strong growth in Indonesia may partly offset.</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Future cobalt supply could be threatened as </a:t>
            </a:r>
            <a:r>
              <a:rPr kumimoji="0" lang="en-US" sz="1000" b="1" i="0" u="none" strike="noStrike" kern="1200" cap="none" spc="0" normalizeH="0" baseline="0" noProof="0">
                <a:ln>
                  <a:noFill/>
                </a:ln>
                <a:solidFill>
                  <a:srgbClr val="000000"/>
                </a:solidFill>
                <a:effectLst/>
                <a:uLnTx/>
                <a:uFillTx/>
                <a:latin typeface="Arial"/>
                <a:ea typeface="+mn-ea"/>
                <a:cs typeface="+mn-cs"/>
              </a:rPr>
              <a:t>mining projects are delayed with weak cobalt prices persisting.</a:t>
            </a:r>
            <a:endParaRPr kumimoji="0" lang="en-US" sz="1000" b="0" i="0" u="none" strike="noStrike" kern="1200" cap="none" spc="0" normalizeH="0" baseline="0" noProof="0">
              <a:ln>
                <a:noFill/>
              </a:ln>
              <a:solidFill>
                <a:srgbClr val="000000"/>
              </a:solidFill>
              <a:effectLst/>
              <a:uLnTx/>
              <a:uFillTx/>
              <a:latin typeface="Arial"/>
              <a:ea typeface="+mn-ea"/>
              <a:cs typeface="Arial"/>
            </a:endParaRPr>
          </a:p>
        </p:txBody>
      </p:sp>
      <p:sp>
        <p:nvSpPr>
          <p:cNvPr id="469" name="Text Placeholder 10">
            <a:extLst>
              <a:ext uri="{FF2B5EF4-FFF2-40B4-BE49-F238E27FC236}">
                <a16:creationId xmlns:a16="http://schemas.microsoft.com/office/drawing/2014/main" id="{F311FA9F-93C9-5D56-B6FB-AABB9D2F2E9D}"/>
              </a:ext>
            </a:extLst>
          </p:cNvPr>
          <p:cNvSpPr>
            <a:spLocks noGrp="1"/>
          </p:cNvSpPr>
          <p:nvPr>
            <p:custDataLst>
              <p:tags r:id="rId42"/>
            </p:custDataLst>
          </p:nvPr>
        </p:nvSpPr>
        <p:spPr bwMode="auto">
          <a:xfrm>
            <a:off x="9069942" y="1221053"/>
            <a:ext cx="2174875" cy="1619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050" b="1" i="0" u="none" strike="noStrike" kern="1200" cap="none" spc="0" normalizeH="0" baseline="0" noProof="0">
                <a:ln>
                  <a:noFill/>
                </a:ln>
                <a:solidFill>
                  <a:srgbClr val="000000"/>
                </a:solidFill>
                <a:effectLst/>
                <a:highlight>
                  <a:srgbClr val="FFFFFF"/>
                </a:highlight>
                <a:uLnTx/>
                <a:uFillTx/>
                <a:latin typeface="Arial"/>
                <a:ea typeface="+mn-ea"/>
                <a:cs typeface="+mn-cs"/>
              </a:rPr>
              <a:t>Expected supply*</a:t>
            </a:r>
            <a:endParaRPr kumimoji="0" lang="en-US" altLang="ko-KR" sz="1050" b="0" i="0" u="none" strike="noStrike" kern="1200" cap="none" spc="0" normalizeH="0" baseline="0" noProof="0">
              <a:ln>
                <a:noFill/>
              </a:ln>
              <a:solidFill>
                <a:srgbClr val="000000"/>
              </a:solidFill>
              <a:effectLst/>
              <a:highlight>
                <a:srgbClr val="FFFFFF"/>
              </a:highlight>
              <a:uLnTx/>
              <a:uFillTx/>
              <a:latin typeface="Arial"/>
              <a:ea typeface="+mn-ea"/>
              <a:cs typeface="+mn-cs"/>
            </a:endParaRPr>
          </a:p>
        </p:txBody>
      </p:sp>
      <p:sp>
        <p:nvSpPr>
          <p:cNvPr id="470" name="Text Placeholder 10">
            <a:extLst>
              <a:ext uri="{FF2B5EF4-FFF2-40B4-BE49-F238E27FC236}">
                <a16:creationId xmlns:a16="http://schemas.microsoft.com/office/drawing/2014/main" id="{5BF27221-6E32-5966-FA4F-2A9E21000BA1}"/>
              </a:ext>
            </a:extLst>
          </p:cNvPr>
          <p:cNvSpPr>
            <a:spLocks noGrp="1"/>
          </p:cNvSpPr>
          <p:nvPr>
            <p:custDataLst>
              <p:tags r:id="rId43"/>
            </p:custDataLst>
          </p:nvPr>
        </p:nvSpPr>
        <p:spPr bwMode="auto">
          <a:xfrm>
            <a:off x="9078204" y="1665282"/>
            <a:ext cx="2174875" cy="1619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1050" b="1" i="0" u="none" strike="noStrike" kern="1200" cap="none" spc="0" normalizeH="0" baseline="0" noProof="0">
                <a:ln>
                  <a:noFill/>
                </a:ln>
                <a:solidFill>
                  <a:srgbClr val="000000"/>
                </a:solidFill>
                <a:effectLst/>
                <a:highlight>
                  <a:srgbClr val="FFFFFF"/>
                </a:highlight>
                <a:uLnTx/>
                <a:uFillTx/>
                <a:latin typeface="Arial"/>
                <a:ea typeface="+mn-ea"/>
                <a:cs typeface="+mn-cs"/>
              </a:rPr>
              <a:t>Primary supply requirements</a:t>
            </a:r>
            <a:endParaRPr kumimoji="0" lang="en-US" altLang="ko-KR" sz="1050" b="0" i="0" u="none" strike="noStrike" kern="1200" cap="none" spc="0" normalizeH="0" baseline="0" noProof="0">
              <a:ln>
                <a:noFill/>
              </a:ln>
              <a:solidFill>
                <a:srgbClr val="000000"/>
              </a:solidFill>
              <a:effectLst/>
              <a:highlight>
                <a:srgbClr val="FFFFFF"/>
              </a:highlight>
              <a:uLnTx/>
              <a:uFillTx/>
              <a:latin typeface="Arial"/>
              <a:ea typeface="+mn-ea"/>
              <a:cs typeface="+mn-cs"/>
            </a:endParaRPr>
          </a:p>
        </p:txBody>
      </p:sp>
      <p:sp>
        <p:nvSpPr>
          <p:cNvPr id="474" name="btfpNotesBox962619">
            <a:extLst>
              <a:ext uri="{FF2B5EF4-FFF2-40B4-BE49-F238E27FC236}">
                <a16:creationId xmlns:a16="http://schemas.microsoft.com/office/drawing/2014/main" id="{471544CF-8AD8-BDEB-200E-975B6F0021DE}"/>
              </a:ext>
            </a:extLst>
          </p:cNvPr>
          <p:cNvSpPr txBox="1"/>
          <p:nvPr>
            <p:custDataLst>
              <p:tags r:id="rId44"/>
            </p:custDataLst>
          </p:nvPr>
        </p:nvSpPr>
        <p:spPr bwMode="gray">
          <a:xfrm>
            <a:off x="329184" y="6298443"/>
            <a:ext cx="911038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i="0" u="none" strike="noStrike" kern="1200" cap="none" spc="0" normalizeH="0" baseline="0" noProof="0" dirty="0">
                <a:ln>
                  <a:noFill/>
                </a:ln>
                <a:solidFill>
                  <a:srgbClr val="000000"/>
                </a:solidFill>
                <a:effectLst/>
                <a:uLnTx/>
                <a:uFillTx/>
                <a:latin typeface="Arial"/>
                <a:ea typeface="+mn-ea"/>
                <a:cs typeface="+mn-cs"/>
              </a:rPr>
              <a:t>*</a:t>
            </a:r>
            <a:r>
              <a:rPr kumimoji="0" lang="en-US" sz="800" b="1" i="0" u="none" strike="noStrike" kern="1200" cap="none" spc="0" normalizeH="0" baseline="0" noProof="0" dirty="0">
                <a:ln>
                  <a:noFill/>
                </a:ln>
                <a:solidFill>
                  <a:srgbClr val="000000"/>
                </a:solidFill>
                <a:effectLst/>
                <a:uLnTx/>
                <a:uFillTx/>
                <a:latin typeface="Arial"/>
                <a:ea typeface="+mn-ea"/>
                <a:cs typeface="+mn-cs"/>
              </a:rPr>
              <a:t>Base case </a:t>
            </a:r>
            <a:r>
              <a:rPr kumimoji="0" lang="en-US" sz="800" b="0" i="0" u="none" strike="noStrike" kern="1200" cap="none" spc="0" normalizeH="0" baseline="0" noProof="0" dirty="0">
                <a:ln>
                  <a:noFill/>
                </a:ln>
                <a:solidFill>
                  <a:srgbClr val="000000"/>
                </a:solidFill>
                <a:effectLst/>
                <a:uLnTx/>
                <a:uFillTx/>
                <a:latin typeface="Arial"/>
                <a:ea typeface="+mn-ea"/>
                <a:cs typeface="+mn-cs"/>
              </a:rPr>
              <a:t>includes production from existing assets and those under construction, along with projects that have a high chance of moving ahead, having secured all necessary permits</a:t>
            </a:r>
            <a:r>
              <a:rPr lang="en-US" sz="800" dirty="0">
                <a:solidFill>
                  <a:srgbClr val="000000"/>
                </a:solidFill>
                <a:latin typeface="Arial"/>
              </a:rPr>
              <a:t> and </a:t>
            </a:r>
            <a:r>
              <a:rPr kumimoji="0" lang="en-US" sz="800" b="0" i="0" u="none" strike="noStrike" kern="1200" cap="none" spc="0" normalizeH="0" baseline="0" noProof="0" dirty="0">
                <a:ln>
                  <a:noFill/>
                </a:ln>
                <a:solidFill>
                  <a:srgbClr val="000000"/>
                </a:solidFill>
                <a:effectLst/>
                <a:uLnTx/>
                <a:uFillTx/>
                <a:latin typeface="Arial"/>
                <a:ea typeface="+mn-ea"/>
                <a:cs typeface="+mn-cs"/>
              </a:rPr>
              <a:t>financing and/or established offtake contracts</a:t>
            </a:r>
            <a:r>
              <a:rPr lang="en-US" sz="800" dirty="0">
                <a:solidFill>
                  <a:srgbClr val="000000"/>
                </a:solidFill>
                <a:latin typeface="Arial"/>
              </a:rPr>
              <a:t>; </a:t>
            </a:r>
            <a:r>
              <a:rPr lang="en-US" sz="800" b="1" dirty="0">
                <a:solidFill>
                  <a:srgbClr val="000000"/>
                </a:solidFill>
                <a:latin typeface="Arial"/>
              </a:rPr>
              <a:t>h</a:t>
            </a:r>
            <a:r>
              <a:rPr kumimoji="0" lang="en-US" sz="800" b="1" i="0" u="none" strike="noStrike" kern="1200" cap="none" spc="0" normalizeH="0" baseline="0" noProof="0" dirty="0">
                <a:ln>
                  <a:noFill/>
                </a:ln>
                <a:solidFill>
                  <a:srgbClr val="000000"/>
                </a:solidFill>
                <a:effectLst/>
                <a:uLnTx/>
                <a:uFillTx/>
                <a:latin typeface="Arial"/>
                <a:ea typeface="+mn-ea"/>
                <a:cs typeface="+mn-cs"/>
              </a:rPr>
              <a:t>igh production case </a:t>
            </a:r>
            <a:r>
              <a:rPr kumimoji="0" lang="en-US" sz="800" b="0" i="0" u="none" strike="noStrike" kern="1200" cap="none" spc="0" normalizeH="0" baseline="0" noProof="0" dirty="0">
                <a:ln>
                  <a:noFill/>
                </a:ln>
                <a:solidFill>
                  <a:srgbClr val="000000"/>
                </a:solidFill>
                <a:effectLst/>
                <a:uLnTx/>
                <a:uFillTx/>
                <a:latin typeface="Arial"/>
                <a:ea typeface="+mn-ea"/>
                <a:cs typeface="+mn-cs"/>
              </a:rPr>
              <a:t>additionally considers projects at a reasonably advanced stage of development, seeking financing and/or permits.</a:t>
            </a:r>
            <a:endParaRPr kumimoji="0" lang="en-US" sz="800" b="1"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8"/>
              </a:rPr>
              <a:t>IEA</a:t>
            </a:r>
            <a:r>
              <a:rPr lang="en-US" sz="800" dirty="0">
                <a:solidFill>
                  <a:srgbClr val="000000"/>
                </a:solidFill>
                <a:latin typeface="Arial"/>
                <a:hlinkClick r:id="rId58"/>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8"/>
              </a:rPr>
              <a:t> Global Critical Minerals Outlook</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59">
                  <a:extLst>
                    <a:ext uri="{A12FA001-AC4F-418D-AE19-62706E023703}">
                      <ahyp:hlinkClr xmlns:ahyp="http://schemas.microsoft.com/office/drawing/2018/hyperlinkcolor" val="tx"/>
                    </a:ext>
                  </a:extLst>
                </a:hlinkClick>
              </a:rPr>
              <a:t>Nikkei Asia</a:t>
            </a:r>
            <a:r>
              <a:rPr lang="en-US" sz="800" dirty="0">
                <a:solidFill>
                  <a:srgbClr val="000000"/>
                </a:solidFill>
                <a:latin typeface="Arial"/>
                <a:hlinkClick r:id="rId59"/>
              </a:rPr>
              <a:t>, Nickel </a:t>
            </a:r>
            <a:r>
              <a:rPr lang="en-US" sz="800" dirty="0">
                <a:solidFill>
                  <a:srgbClr val="000000"/>
                </a:solidFill>
                <a:latin typeface="Arial"/>
                <a:hlinkClick r:id="rId59">
                  <a:extLst>
                    <a:ext uri="{A12FA001-AC4F-418D-AE19-62706E023703}">
                      <ahyp:hlinkClr xmlns:ahyp="http://schemas.microsoft.com/office/drawing/2018/hyperlinkcolor" val="tx"/>
                    </a:ext>
                  </a:extLst>
                </a:hlinkClick>
              </a:rPr>
              <a:t>shortage</a:t>
            </a:r>
            <a:r>
              <a:rPr lang="en-US" sz="800" dirty="0">
                <a:solidFill>
                  <a:srgbClr val="000000"/>
                </a:solidFill>
                <a:latin typeface="Arial"/>
              </a:rPr>
              <a:t> (2024).</a:t>
            </a:r>
            <a:endParaRPr lang="en-US" altLang="ko-KR" sz="800" dirty="0">
              <a:solidFill>
                <a:srgbClr val="000000"/>
              </a:solidFill>
              <a:latin typeface="Arial"/>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0"/>
              </a:rPr>
              <a:t>Gernot Wagner</a:t>
            </a:r>
            <a:r>
              <a:rPr lang="en-US" sz="800" dirty="0">
                <a:solidFill>
                  <a:srgbClr val="000000"/>
                </a:solidFill>
                <a:latin typeface="Arial"/>
              </a:rPr>
              <a:t>. </a:t>
            </a:r>
            <a:r>
              <a:rPr lang="en-US" sz="800" dirty="0">
                <a:solidFill>
                  <a:srgbClr val="000000"/>
                </a:solidFill>
                <a:hlinkClick r:id="rId6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62"/>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50" name="Rectangle 49">
            <a:extLst>
              <a:ext uri="{FF2B5EF4-FFF2-40B4-BE49-F238E27FC236}">
                <a16:creationId xmlns:a16="http://schemas.microsoft.com/office/drawing/2014/main" id="{EBF13954-3BE4-831F-6B70-71F1535E3033}"/>
              </a:ext>
            </a:extLst>
          </p:cNvPr>
          <p:cNvSpPr/>
          <p:nvPr/>
        </p:nvSpPr>
        <p:spPr bwMode="gray">
          <a:xfrm>
            <a:off x="2132654" y="2592504"/>
            <a:ext cx="481014" cy="1795463"/>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3" name="Title 1">
            <a:extLst>
              <a:ext uri="{FF2B5EF4-FFF2-40B4-BE49-F238E27FC236}">
                <a16:creationId xmlns:a16="http://schemas.microsoft.com/office/drawing/2014/main" id="{07C36FD4-9EBC-79A8-3FA5-DADFA3FC5E16}"/>
              </a:ext>
            </a:extLst>
          </p:cNvPr>
          <p:cNvSpPr>
            <a:spLocks noGrp="1"/>
          </p:cNvSpPr>
          <p:nvPr>
            <p:ph type="title"/>
          </p:nvPr>
        </p:nvSpPr>
        <p:spPr>
          <a:xfrm>
            <a:off x="329184" y="488594"/>
            <a:ext cx="11531600" cy="659434"/>
          </a:xfrm>
        </p:spPr>
        <p:txBody>
          <a:bodyPr vert="horz">
            <a:noAutofit/>
          </a:bodyPr>
          <a:lstStyle/>
          <a:p>
            <a:r>
              <a:rPr lang="en-US" altLang="ko-KR" dirty="0"/>
              <a:t>Although EV battery supply currently sufficient, critical mineral shortages expected to develop in the coming years </a:t>
            </a:r>
            <a:endParaRPr lang="en-US" altLang="ko-KR" dirty="0">
              <a:cs typeface="Arial"/>
            </a:endParaRPr>
          </a:p>
        </p:txBody>
      </p:sp>
      <p:sp>
        <p:nvSpPr>
          <p:cNvPr id="481" name="Rectangle 480">
            <a:extLst>
              <a:ext uri="{FF2B5EF4-FFF2-40B4-BE49-F238E27FC236}">
                <a16:creationId xmlns:a16="http://schemas.microsoft.com/office/drawing/2014/main" id="{2CA519E0-361B-42A5-7292-45F69A41073B}"/>
              </a:ext>
            </a:extLst>
          </p:cNvPr>
          <p:cNvSpPr/>
          <p:nvPr/>
        </p:nvSpPr>
        <p:spPr bwMode="gray">
          <a:xfrm>
            <a:off x="6008739" y="2592504"/>
            <a:ext cx="481014" cy="1795463"/>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82" name="Rectangle 481">
            <a:extLst>
              <a:ext uri="{FF2B5EF4-FFF2-40B4-BE49-F238E27FC236}">
                <a16:creationId xmlns:a16="http://schemas.microsoft.com/office/drawing/2014/main" id="{454FDA1D-DC2C-9012-9B21-CF043A00A8F7}"/>
              </a:ext>
            </a:extLst>
          </p:cNvPr>
          <p:cNvSpPr/>
          <p:nvPr/>
        </p:nvSpPr>
        <p:spPr bwMode="gray">
          <a:xfrm>
            <a:off x="9924103" y="2592504"/>
            <a:ext cx="481014" cy="1795463"/>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492" name="Straight Connector 491">
            <a:extLst>
              <a:ext uri="{FF2B5EF4-FFF2-40B4-BE49-F238E27FC236}">
                <a16:creationId xmlns:a16="http://schemas.microsoft.com/office/drawing/2014/main" id="{35A16555-EF49-A320-F4D9-28ACAB342472}"/>
              </a:ext>
            </a:extLst>
          </p:cNvPr>
          <p:cNvCxnSpPr/>
          <p:nvPr>
            <p:custDataLst>
              <p:tags r:id="rId45"/>
            </p:custDataLst>
          </p:nvPr>
        </p:nvCxnSpPr>
        <p:spPr bwMode="gray">
          <a:xfrm>
            <a:off x="9097857" y="1914836"/>
            <a:ext cx="131763" cy="0"/>
          </a:xfrm>
          <a:prstGeom prst="line">
            <a:avLst/>
          </a:prstGeom>
          <a:ln w="28575" cap="rnd" cmpd="sng" algn="ctr">
            <a:solidFill>
              <a:srgbClr val="006088"/>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3" name="Straight Connector 492">
            <a:extLst>
              <a:ext uri="{FF2B5EF4-FFF2-40B4-BE49-F238E27FC236}">
                <a16:creationId xmlns:a16="http://schemas.microsoft.com/office/drawing/2014/main" id="{8857290A-E964-A58E-3CCA-A5164D9DF1D7}"/>
              </a:ext>
            </a:extLst>
          </p:cNvPr>
          <p:cNvCxnSpPr/>
          <p:nvPr>
            <p:custDataLst>
              <p:tags r:id="rId46"/>
            </p:custDataLst>
          </p:nvPr>
        </p:nvCxnSpPr>
        <p:spPr bwMode="gray">
          <a:xfrm>
            <a:off x="9639194" y="1914836"/>
            <a:ext cx="131763" cy="0"/>
          </a:xfrm>
          <a:prstGeom prst="line">
            <a:avLst/>
          </a:prstGeom>
          <a:ln w="28575" cap="rnd" cmpd="sng" algn="ctr">
            <a:solidFill>
              <a:srgbClr val="008CC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4" name="Straight Connector 493">
            <a:extLst>
              <a:ext uri="{FF2B5EF4-FFF2-40B4-BE49-F238E27FC236}">
                <a16:creationId xmlns:a16="http://schemas.microsoft.com/office/drawing/2014/main" id="{BAC6BD03-8153-B49D-52C6-408118E37360}"/>
              </a:ext>
            </a:extLst>
          </p:cNvPr>
          <p:cNvCxnSpPr/>
          <p:nvPr>
            <p:custDataLst>
              <p:tags r:id="rId47"/>
            </p:custDataLst>
          </p:nvPr>
        </p:nvCxnSpPr>
        <p:spPr bwMode="gray">
          <a:xfrm>
            <a:off x="10180532" y="1914836"/>
            <a:ext cx="131763" cy="0"/>
          </a:xfrm>
          <a:prstGeom prst="line">
            <a:avLst/>
          </a:prstGeom>
          <a:ln w="28575" cap="rnd"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88" name="Text Placeholder 10">
            <a:extLst>
              <a:ext uri="{FF2B5EF4-FFF2-40B4-BE49-F238E27FC236}">
                <a16:creationId xmlns:a16="http://schemas.microsoft.com/office/drawing/2014/main" id="{115DFB91-512B-3844-A114-92FBEDCA92F2}"/>
              </a:ext>
            </a:extLst>
          </p:cNvPr>
          <p:cNvSpPr>
            <a:spLocks noGrp="1"/>
          </p:cNvSpPr>
          <p:nvPr>
            <p:custDataLst>
              <p:tags r:id="rId48"/>
            </p:custDataLst>
          </p:nvPr>
        </p:nvSpPr>
        <p:spPr bwMode="auto">
          <a:xfrm>
            <a:off x="9294707" y="1851336"/>
            <a:ext cx="228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0A7820A-B03C-4650-BBA0-DDBB743161E4}" type="datetime'''''N''''''''''''''''''''''''''''''''''''''Z''''''''''E'''">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NZE</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483" name="Text Placeholder 10">
            <a:extLst>
              <a:ext uri="{FF2B5EF4-FFF2-40B4-BE49-F238E27FC236}">
                <a16:creationId xmlns:a16="http://schemas.microsoft.com/office/drawing/2014/main" id="{115DFB91-512B-3844-A114-92FBEDCA92F2}"/>
              </a:ext>
            </a:extLst>
          </p:cNvPr>
          <p:cNvSpPr>
            <a:spLocks noGrp="1"/>
          </p:cNvSpPr>
          <p:nvPr>
            <p:custDataLst>
              <p:tags r:id="rId49"/>
            </p:custDataLst>
          </p:nvPr>
        </p:nvSpPr>
        <p:spPr bwMode="auto">
          <a:xfrm>
            <a:off x="9836044" y="1851336"/>
            <a:ext cx="228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87BA1C-2059-452D-AC91-A0AC422A5598}" type="datetime'''''''''''''''''A''''''''''''''''''''''''''P''''''''''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APS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486" name="Text Placeholder 10">
            <a:extLst>
              <a:ext uri="{FF2B5EF4-FFF2-40B4-BE49-F238E27FC236}">
                <a16:creationId xmlns:a16="http://schemas.microsoft.com/office/drawing/2014/main" id="{115DFB91-512B-3844-A114-92FBEDCA92F2}"/>
              </a:ext>
            </a:extLst>
          </p:cNvPr>
          <p:cNvSpPr>
            <a:spLocks noGrp="1"/>
          </p:cNvSpPr>
          <p:nvPr>
            <p:custDataLst>
              <p:tags r:id="rId50"/>
            </p:custDataLst>
          </p:nvPr>
        </p:nvSpPr>
        <p:spPr bwMode="auto">
          <a:xfrm>
            <a:off x="10377382" y="1851336"/>
            <a:ext cx="374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C6AF25C-A703-4492-A42A-6C5AE14003DD}" type="datetime'''''S''''''T''''E''''''''PS'''''''''''''''''''''''''''''''''''">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STEPS</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496" name="Rectangle 495">
            <a:extLst>
              <a:ext uri="{FF2B5EF4-FFF2-40B4-BE49-F238E27FC236}">
                <a16:creationId xmlns:a16="http://schemas.microsoft.com/office/drawing/2014/main" id="{B1EFDCA0-C747-833C-6778-CD3238C6BD1C}"/>
              </a:ext>
            </a:extLst>
          </p:cNvPr>
          <p:cNvSpPr/>
          <p:nvPr/>
        </p:nvSpPr>
        <p:spPr bwMode="gray">
          <a:xfrm>
            <a:off x="9078204" y="2036501"/>
            <a:ext cx="228600" cy="133350"/>
          </a:xfrm>
          <a:prstGeom prst="rect">
            <a:avLst/>
          </a:prstGeom>
          <a:noFill/>
          <a:ln w="12700"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97" name="Text Placeholder 10">
            <a:extLst>
              <a:ext uri="{FF2B5EF4-FFF2-40B4-BE49-F238E27FC236}">
                <a16:creationId xmlns:a16="http://schemas.microsoft.com/office/drawing/2014/main" id="{65CF1F39-6C1C-7270-1501-3909AD432D15}"/>
              </a:ext>
            </a:extLst>
          </p:cNvPr>
          <p:cNvSpPr>
            <a:spLocks noGrp="1"/>
          </p:cNvSpPr>
          <p:nvPr>
            <p:custDataLst>
              <p:tags r:id="rId51"/>
            </p:custDataLst>
          </p:nvPr>
        </p:nvSpPr>
        <p:spPr bwMode="auto">
          <a:xfrm>
            <a:off x="9370571" y="2061791"/>
            <a:ext cx="2398305" cy="138499"/>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ctr">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base" latinLnBrk="0" hangingPunct="1">
              <a:lnSpc>
                <a:spcPct val="100000"/>
              </a:lnSpc>
              <a:spcBef>
                <a:spcPts val="1200"/>
              </a:spcBef>
              <a:spcAft>
                <a:spcPts val="0"/>
              </a:spcAft>
              <a:buClrTx/>
              <a:buSzTx/>
              <a:buFont typeface="Arial" panose="020B0604020202020204" pitchFamily="34" charset="0"/>
              <a:buNone/>
              <a:tabLst/>
              <a:defRPr/>
            </a:pPr>
            <a:r>
              <a:rPr kumimoji="0" lang="en-US" altLang="ko-KR" sz="900" b="0" i="0" u="none" strike="noStrike" kern="1200" cap="none" spc="0" normalizeH="0" baseline="0" noProof="0">
                <a:ln>
                  <a:noFill/>
                </a:ln>
                <a:solidFill>
                  <a:srgbClr val="000000"/>
                </a:solidFill>
                <a:effectLst/>
                <a:highlight>
                  <a:srgbClr val="FFFFFF"/>
                </a:highlight>
                <a:uLnTx/>
                <a:uFillTx/>
                <a:latin typeface="Arial"/>
                <a:ea typeface="+mn-ea"/>
                <a:cs typeface="+mn-cs"/>
              </a:rPr>
              <a:t>Beginning of shortage under NZE Scenario</a:t>
            </a:r>
          </a:p>
        </p:txBody>
      </p:sp>
      <p:sp>
        <p:nvSpPr>
          <p:cNvPr id="509" name="TextBox 508">
            <a:extLst>
              <a:ext uri="{FF2B5EF4-FFF2-40B4-BE49-F238E27FC236}">
                <a16:creationId xmlns:a16="http://schemas.microsoft.com/office/drawing/2014/main" id="{7F5ECCCF-E231-DCB5-66D3-F86F02873ADE}"/>
              </a:ext>
            </a:extLst>
          </p:cNvPr>
          <p:cNvSpPr txBox="1"/>
          <p:nvPr/>
        </p:nvSpPr>
        <p:spPr bwMode="gray">
          <a:xfrm>
            <a:off x="246645" y="1888586"/>
            <a:ext cx="1057276" cy="2190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800" b="0" i="1" u="none" strike="noStrike" kern="1200" cap="none" spc="0" normalizeH="0" baseline="0" noProof="0">
                <a:ln>
                  <a:noFill/>
                </a:ln>
                <a:solidFill>
                  <a:srgbClr val="000000"/>
                </a:solidFill>
                <a:effectLst/>
                <a:uLnTx/>
                <a:uFillTx/>
                <a:latin typeface="Arial"/>
                <a:ea typeface="+mn-ea"/>
                <a:cs typeface="+mn-cs"/>
              </a:rPr>
              <a:t>Non-exhaustive</a:t>
            </a:r>
          </a:p>
        </p:txBody>
      </p:sp>
      <p:sp>
        <p:nvSpPr>
          <p:cNvPr id="2" name="Rectangle 1">
            <a:extLst>
              <a:ext uri="{FF2B5EF4-FFF2-40B4-BE49-F238E27FC236}">
                <a16:creationId xmlns:a16="http://schemas.microsoft.com/office/drawing/2014/main" id="{D2D0AC31-9643-2A13-870A-FBA06D37168B}"/>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Battery (recycling)</a:t>
            </a:r>
          </a:p>
        </p:txBody>
      </p:sp>
    </p:spTree>
    <p:extLst>
      <p:ext uri="{BB962C8B-B14F-4D97-AF65-F5344CB8AC3E}">
        <p14:creationId xmlns:p14="http://schemas.microsoft.com/office/powerpoint/2010/main" val="18564155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6638979-203B-EC44-9FEE-54F12BE80BEE}"/>
              </a:ext>
            </a:extLst>
          </p:cNvPr>
          <p:cNvGraphicFramePr>
            <a:graphicFrameLocks noChangeAspect="1"/>
          </p:cNvGraphicFramePr>
          <p:nvPr>
            <p:custDataLst>
              <p:tags r:id="rId1"/>
            </p:custDataLst>
            <p:extLst>
              <p:ext uri="{D42A27DB-BD31-4B8C-83A1-F6EECF244321}">
                <p14:modId xmlns:p14="http://schemas.microsoft.com/office/powerpoint/2010/main" val="236829322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B6638979-203B-EC44-9FEE-54F12BE80BEE}"/>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FE0A062-496A-A739-2ACF-BBFAFDB1A5AA}"/>
              </a:ext>
            </a:extLst>
          </p:cNvPr>
          <p:cNvSpPr>
            <a:spLocks noGrp="1"/>
          </p:cNvSpPr>
          <p:nvPr>
            <p:ph type="title"/>
          </p:nvPr>
        </p:nvSpPr>
        <p:spPr>
          <a:xfrm>
            <a:off x="191304" y="488594"/>
            <a:ext cx="11531600" cy="659434"/>
          </a:xfrm>
        </p:spPr>
        <p:txBody>
          <a:bodyPr vert="horz">
            <a:noAutofit/>
          </a:bodyPr>
          <a:lstStyle/>
          <a:p>
            <a:r>
              <a:rPr lang="en-US"/>
              <a:t>Critical mineral for batteries widely distributed across continents, with China and Australia having a competitive advantage</a:t>
            </a:r>
          </a:p>
        </p:txBody>
      </p:sp>
      <p:sp>
        <p:nvSpPr>
          <p:cNvPr id="18" name="TextBox 17">
            <a:extLst>
              <a:ext uri="{FF2B5EF4-FFF2-40B4-BE49-F238E27FC236}">
                <a16:creationId xmlns:a16="http://schemas.microsoft.com/office/drawing/2014/main" id="{2EC9FECC-AC21-ECC1-1018-3F33B76818AB}"/>
              </a:ext>
            </a:extLst>
          </p:cNvPr>
          <p:cNvSpPr txBox="1"/>
          <p:nvPr/>
        </p:nvSpPr>
        <p:spPr bwMode="gray">
          <a:xfrm>
            <a:off x="7461397" y="1554480"/>
            <a:ext cx="4248216" cy="4548114"/>
          </a:xfrm>
          <a:prstGeom prst="rect">
            <a:avLst/>
          </a:prstGeom>
          <a:solidFill>
            <a:srgbClr val="E4E8EE"/>
          </a:solidFill>
        </p:spPr>
        <p:txBody>
          <a:bodyPr wrap="square" lIns="137160" tIns="137160" rIns="274320" bIns="137160">
            <a:noAutofit/>
          </a:bodyPr>
          <a:lstStyle/>
          <a:p>
            <a:pPr marL="0" indent="0">
              <a:spcAft>
                <a:spcPts val="600"/>
              </a:spcAft>
              <a:buNone/>
            </a:pPr>
            <a:r>
              <a:rPr lang="en-US" sz="1250" b="1" dirty="0"/>
              <a:t>Observations</a:t>
            </a:r>
            <a:endParaRPr lang="en-US" sz="1250" dirty="0"/>
          </a:p>
          <a:p>
            <a:pPr marL="171450" indent="-171450">
              <a:spcAft>
                <a:spcPts val="600"/>
              </a:spcAft>
              <a:buFont typeface="Arial" panose="020B0604020202020204" pitchFamily="34" charset="0"/>
              <a:buChar char="•"/>
            </a:pPr>
            <a:r>
              <a:rPr lang="en-US" sz="1050" b="1" dirty="0"/>
              <a:t>Major reserves of lithium, cobalt, nickel, and manganese, </a:t>
            </a:r>
            <a:r>
              <a:rPr lang="en-US" sz="1050" dirty="0"/>
              <a:t>which are crucial for the global supply,</a:t>
            </a:r>
            <a:r>
              <a:rPr lang="en-US" sz="1050" b="1" dirty="0"/>
              <a:t> are found in the U.S., China, Australia, Congo (Kinshasa), and Chile</a:t>
            </a:r>
            <a:r>
              <a:rPr lang="en-US" sz="1050" dirty="0"/>
              <a:t>..</a:t>
            </a:r>
          </a:p>
          <a:p>
            <a:pPr marL="171450" indent="-171450">
              <a:spcAft>
                <a:spcPts val="600"/>
              </a:spcAft>
              <a:buFont typeface="Arial" panose="020B0604020202020204" pitchFamily="34" charset="0"/>
              <a:buChar char="•"/>
            </a:pPr>
            <a:r>
              <a:rPr lang="en-US" sz="1050" dirty="0"/>
              <a:t>Vital for energy storage and EV markets, these reserves position the above countries as </a:t>
            </a:r>
            <a:r>
              <a:rPr lang="en-US" sz="1050" b="1" dirty="0"/>
              <a:t>key players in the renewable energy transition</a:t>
            </a:r>
            <a:r>
              <a:rPr lang="en-US" sz="1050" dirty="0"/>
              <a:t>.</a:t>
            </a:r>
          </a:p>
          <a:p>
            <a:pPr marL="171450" indent="-171450">
              <a:spcAft>
                <a:spcPts val="600"/>
              </a:spcAft>
              <a:buFont typeface="Arial" panose="020B0604020202020204" pitchFamily="34" charset="0"/>
              <a:buChar char="•"/>
            </a:pPr>
            <a:r>
              <a:rPr lang="en-US" sz="1050" b="1" dirty="0"/>
              <a:t>China leads in LFP battery production with all three essential elements </a:t>
            </a:r>
            <a:r>
              <a:rPr lang="en-US" sz="1050" dirty="0"/>
              <a:t>— lithium, phosphate, and iron — available in large quantities. This integration significantly enhances its production capabilities and dominance in the market.</a:t>
            </a:r>
          </a:p>
          <a:p>
            <a:pPr marL="171450" indent="-171450">
              <a:spcAft>
                <a:spcPts val="600"/>
              </a:spcAft>
              <a:buFont typeface="Arial" panose="020B0604020202020204" pitchFamily="34" charset="0"/>
              <a:buChar char="•"/>
            </a:pPr>
            <a:r>
              <a:rPr lang="en-US" sz="1050" b="1" dirty="0"/>
              <a:t>For NCM, Indonesia, South Africa, and Congo significantly influence the NCX battery market </a:t>
            </a:r>
            <a:r>
              <a:rPr lang="en-US" sz="1050" dirty="0"/>
              <a:t>due to their substantial shares in nickel, cobalt, and manganese production. Their resource availability is crucial and may impact global market prices.</a:t>
            </a:r>
          </a:p>
          <a:p>
            <a:pPr marL="171450" indent="-171450">
              <a:spcAft>
                <a:spcPts val="600"/>
              </a:spcAft>
              <a:buFont typeface="Arial" panose="020B0604020202020204" pitchFamily="34" charset="0"/>
              <a:buChar char="•"/>
            </a:pPr>
            <a:r>
              <a:rPr lang="en-US" sz="1050" dirty="0"/>
              <a:t>Additional sources of critical minerals are being investigated (e.g. lithium extraction from oil and gas brine, offshore cobalt, and nickel and manganese mining in the U.S., Australia, and Canada), as expected price increases enable higher cost extraction business cases.</a:t>
            </a:r>
          </a:p>
          <a:p>
            <a:pPr>
              <a:spcAft>
                <a:spcPts val="600"/>
              </a:spcAft>
            </a:pPr>
            <a:r>
              <a:rPr lang="en-US" sz="1050" b="1" dirty="0"/>
              <a:t>Nevertheless, battery recycling is likely to play a major role in procurement of critical minerals</a:t>
            </a:r>
            <a:r>
              <a:rPr lang="en-US" sz="1050" dirty="0"/>
              <a:t>.</a:t>
            </a:r>
          </a:p>
        </p:txBody>
      </p:sp>
      <p:sp>
        <p:nvSpPr>
          <p:cNvPr id="5" name="TextBox 4">
            <a:extLst>
              <a:ext uri="{FF2B5EF4-FFF2-40B4-BE49-F238E27FC236}">
                <a16:creationId xmlns:a16="http://schemas.microsoft.com/office/drawing/2014/main" id="{1D4B95FA-2CAD-570D-0C61-737C29023C27}"/>
              </a:ext>
            </a:extLst>
          </p:cNvPr>
          <p:cNvSpPr txBox="1"/>
          <p:nvPr/>
        </p:nvSpPr>
        <p:spPr bwMode="gray">
          <a:xfrm>
            <a:off x="329184" y="1554480"/>
            <a:ext cx="4977636" cy="288147"/>
          </a:xfrm>
          <a:prstGeom prst="rect">
            <a:avLst/>
          </a:prstGeom>
          <a:noFill/>
        </p:spPr>
        <p:txBody>
          <a:bodyPr wrap="none" lIns="36000" tIns="36000" rIns="36000" bIns="36000" rtlCol="0">
            <a:spAutoFit/>
          </a:bodyPr>
          <a:lstStyle/>
          <a:p>
            <a:pPr marL="0" indent="0">
              <a:buNone/>
            </a:pPr>
            <a:r>
              <a:rPr lang="en-US" sz="1400" b="1" dirty="0"/>
              <a:t>Global reserves distribution of battery’s critical minerals </a:t>
            </a:r>
            <a:endParaRPr lang="en-US" sz="1400" dirty="0"/>
          </a:p>
        </p:txBody>
      </p:sp>
      <p:cxnSp>
        <p:nvCxnSpPr>
          <p:cNvPr id="7" name="Straight Connector 6">
            <a:extLst>
              <a:ext uri="{FF2B5EF4-FFF2-40B4-BE49-F238E27FC236}">
                <a16:creationId xmlns:a16="http://schemas.microsoft.com/office/drawing/2014/main" id="{2B32F9E8-A618-C74D-0EDD-C27AC66AD201}"/>
              </a:ext>
            </a:extLst>
          </p:cNvPr>
          <p:cNvCxnSpPr>
            <a:cxnSpLocks/>
          </p:cNvCxnSpPr>
          <p:nvPr/>
        </p:nvCxnSpPr>
        <p:spPr bwMode="gray">
          <a:xfrm>
            <a:off x="329184" y="1828800"/>
            <a:ext cx="691657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C846F210-B929-7ECB-C693-1A618B84BF5C}"/>
              </a:ext>
            </a:extLst>
          </p:cNvPr>
          <p:cNvSpPr txBox="1"/>
          <p:nvPr/>
        </p:nvSpPr>
        <p:spPr bwMode="gray">
          <a:xfrm>
            <a:off x="330199" y="6419088"/>
            <a:ext cx="9066996" cy="369332"/>
          </a:xfrm>
          <a:prstGeom prst="rect">
            <a:avLst/>
          </a:prstGeom>
          <a:noFill/>
        </p:spPr>
        <p:txBody>
          <a:bodyPr wrap="square" lIns="0" tIns="0" rIns="0" bIns="0" anchor="t">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5"/>
              </a:rPr>
              <a:t>USGS, Mineral commodity summaries</a:t>
            </a:r>
            <a:r>
              <a:rPr lang="en-US" sz="800" dirty="0">
                <a:solidFill>
                  <a:srgbClr val="000000"/>
                </a:solidFill>
              </a:rPr>
              <a:t> (2024); </a:t>
            </a:r>
            <a:r>
              <a:rPr lang="en-US" sz="800" dirty="0">
                <a:solidFill>
                  <a:srgbClr val="000000"/>
                </a:solidFill>
                <a:hlinkClick r:id="rId6">
                  <a:extLst>
                    <a:ext uri="{A12FA001-AC4F-418D-AE19-62706E023703}">
                      <ahyp:hlinkClr xmlns:ahyp="http://schemas.microsoft.com/office/drawing/2018/hyperlinkcolor" val="tx"/>
                    </a:ext>
                  </a:extLst>
                </a:hlinkClick>
              </a:rPr>
              <a:t>Statista</a:t>
            </a:r>
            <a:r>
              <a:rPr lang="en-US" sz="800" dirty="0">
                <a:solidFill>
                  <a:srgbClr val="000000"/>
                </a:solidFill>
                <a:hlinkClick r:id="rId6"/>
              </a:rPr>
              <a:t>, Reserves of </a:t>
            </a:r>
            <a:r>
              <a:rPr lang="en-US" sz="800" dirty="0">
                <a:solidFill>
                  <a:srgbClr val="000000"/>
                </a:solidFill>
                <a:hlinkClick r:id="rId6">
                  <a:extLst>
                    <a:ext uri="{A12FA001-AC4F-418D-AE19-62706E023703}">
                      <ahyp:hlinkClr xmlns:ahyp="http://schemas.microsoft.com/office/drawing/2018/hyperlinkcolor" val="tx"/>
                    </a:ext>
                  </a:extLst>
                </a:hlinkClick>
              </a:rPr>
              <a:t>lithium</a:t>
            </a:r>
            <a:r>
              <a:rPr lang="en-US" sz="800" dirty="0">
                <a:solidFill>
                  <a:srgbClr val="000000"/>
                </a:solidFill>
              </a:rPr>
              <a:t> (2023).</a:t>
            </a:r>
          </a:p>
          <a:p>
            <a:r>
              <a:rPr lang="en-US" sz="800" dirty="0">
                <a:solidFill>
                  <a:srgbClr val="000000"/>
                </a:solidFill>
              </a:rPr>
              <a:t>Credit: Xiaodan Zhu,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a:t>
            </a:r>
            <a:endParaRPr lang="en-US" sz="800" dirty="0">
              <a:solidFill>
                <a:srgbClr val="000000"/>
              </a:solidFill>
              <a:cs typeface="Arial"/>
            </a:endParaRPr>
          </a:p>
        </p:txBody>
      </p:sp>
      <p:pic>
        <p:nvPicPr>
          <p:cNvPr id="12" name="Picture 11">
            <a:extLst>
              <a:ext uri="{FF2B5EF4-FFF2-40B4-BE49-F238E27FC236}">
                <a16:creationId xmlns:a16="http://schemas.microsoft.com/office/drawing/2014/main" id="{148B26C4-F67E-AB2E-00BC-3CE0CED83F26}"/>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18279" y="1961872"/>
            <a:ext cx="6911861" cy="4023887"/>
          </a:xfrm>
          <a:prstGeom prst="rect">
            <a:avLst/>
          </a:prstGeom>
        </p:spPr>
      </p:pic>
      <p:sp>
        <p:nvSpPr>
          <p:cNvPr id="38" name="TextBox 37">
            <a:extLst>
              <a:ext uri="{FF2B5EF4-FFF2-40B4-BE49-F238E27FC236}">
                <a16:creationId xmlns:a16="http://schemas.microsoft.com/office/drawing/2014/main" id="{0B6DEF8E-1768-5707-7809-3C4C185A0D5D}"/>
              </a:ext>
            </a:extLst>
          </p:cNvPr>
          <p:cNvSpPr txBox="1"/>
          <p:nvPr/>
        </p:nvSpPr>
        <p:spPr bwMode="gray">
          <a:xfrm>
            <a:off x="313562" y="6005057"/>
            <a:ext cx="6616161" cy="226591"/>
          </a:xfrm>
          <a:prstGeom prst="rect">
            <a:avLst/>
          </a:prstGeom>
          <a:noFill/>
        </p:spPr>
        <p:txBody>
          <a:bodyPr wrap="none" lIns="36000" tIns="36000" rIns="36000" bIns="36000" rtlCol="0">
            <a:spAutoFit/>
          </a:bodyPr>
          <a:lstStyle/>
          <a:p>
            <a:pPr marL="0" indent="0">
              <a:buNone/>
            </a:pPr>
            <a:r>
              <a:rPr lang="en-US" sz="1000"/>
              <a:t>Note: The length of the bar in each chart indicates the relative fraction of the total reserve of the respective minerals.</a:t>
            </a:r>
          </a:p>
        </p:txBody>
      </p:sp>
      <p:sp>
        <p:nvSpPr>
          <p:cNvPr id="4" name="Rectangle 3">
            <a:extLst>
              <a:ext uri="{FF2B5EF4-FFF2-40B4-BE49-F238E27FC236}">
                <a16:creationId xmlns:a16="http://schemas.microsoft.com/office/drawing/2014/main" id="{FA810C02-D241-7FF8-B145-CE8CDFC03315}"/>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Battery (recycling)</a:t>
            </a:r>
          </a:p>
        </p:txBody>
      </p:sp>
    </p:spTree>
    <p:extLst>
      <p:ext uri="{BB962C8B-B14F-4D97-AF65-F5344CB8AC3E}">
        <p14:creationId xmlns:p14="http://schemas.microsoft.com/office/powerpoint/2010/main" val="102471362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21CED02-DF08-812D-4489-AE0433C04CEE}"/>
              </a:ext>
            </a:extLst>
          </p:cNvPr>
          <p:cNvGraphicFramePr>
            <a:graphicFrameLocks noChangeAspect="1"/>
          </p:cNvGraphicFramePr>
          <p:nvPr>
            <p:custDataLst>
              <p:tags r:id="rId1"/>
            </p:custDataLst>
            <p:extLst>
              <p:ext uri="{D42A27DB-BD31-4B8C-83A1-F6EECF244321}">
                <p14:modId xmlns:p14="http://schemas.microsoft.com/office/powerpoint/2010/main" val="15897606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395" imgH="394" progId="TCLayout.ActiveDocument.1">
                  <p:embed/>
                </p:oleObj>
              </mc:Choice>
              <mc:Fallback>
                <p:oleObj name="think-cell Slide" r:id="rId41" imgW="395" imgH="394" progId="TCLayout.ActiveDocument.1">
                  <p:embed/>
                  <p:pic>
                    <p:nvPicPr>
                      <p:cNvPr id="5" name="think-cell data - do not delete" hidden="1">
                        <a:extLst>
                          <a:ext uri="{FF2B5EF4-FFF2-40B4-BE49-F238E27FC236}">
                            <a16:creationId xmlns:a16="http://schemas.microsoft.com/office/drawing/2014/main" id="{A21CED02-DF08-812D-4489-AE0433C04CEE}"/>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CA9E29E0-389E-4E04-B954-EB425D46B0AB}"/>
              </a:ext>
            </a:extLst>
          </p:cNvPr>
          <p:cNvSpPr>
            <a:spLocks noGrp="1"/>
          </p:cNvSpPr>
          <p:nvPr>
            <p:ph type="title"/>
          </p:nvPr>
        </p:nvSpPr>
        <p:spPr/>
        <p:txBody>
          <a:bodyPr vert="horz">
            <a:noAutofit/>
          </a:bodyPr>
          <a:lstStyle/>
          <a:p>
            <a:r>
              <a:rPr lang="en-US"/>
              <a:t>Achieving profitability in battery recycling challenging due to feedstock shortage and cost advantage of mining</a:t>
            </a:r>
          </a:p>
        </p:txBody>
      </p:sp>
      <p:sp>
        <p:nvSpPr>
          <p:cNvPr id="10" name="Text Placeholder 10">
            <a:extLst>
              <a:ext uri="{FF2B5EF4-FFF2-40B4-BE49-F238E27FC236}">
                <a16:creationId xmlns:a16="http://schemas.microsoft.com/office/drawing/2014/main" id="{FD4227E1-DCD5-9255-E3DD-B5A610014DA9}"/>
              </a:ext>
            </a:extLst>
          </p:cNvPr>
          <p:cNvSpPr>
            <a:spLocks noGrp="1"/>
          </p:cNvSpPr>
          <p:nvPr>
            <p:custDataLst>
              <p:tags r:id="rId2"/>
            </p:custDataLst>
          </p:nvPr>
        </p:nvSpPr>
        <p:spPr bwMode="auto">
          <a:xfrm>
            <a:off x="721758" y="1985963"/>
            <a:ext cx="1790700" cy="357188"/>
          </a:xfrm>
          <a:prstGeom prst="homePlate">
            <a:avLst>
              <a:gd name="adj" fmla="val 15556"/>
            </a:avLst>
          </a:prstGeom>
          <a:solidFill>
            <a:schemeClr val="tx2"/>
          </a:solidFill>
          <a:ln w="9525" cmpd="sng" algn="ctr">
            <a:solidFill>
              <a:schemeClr val="bg1"/>
            </a:solidFill>
          </a:ln>
          <a:effectLst/>
        </p:spPr>
        <p:txBody>
          <a:bodyPr vert="horz" wrap="square" lIns="50800" tIns="25400" rIns="0" bIns="2698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000" b="1"/>
              <a:t>Collection, logistics, and sorting</a:t>
            </a:r>
          </a:p>
        </p:txBody>
      </p:sp>
      <p:sp>
        <p:nvSpPr>
          <p:cNvPr id="11" name="Text Placeholder 10">
            <a:extLst>
              <a:ext uri="{FF2B5EF4-FFF2-40B4-BE49-F238E27FC236}">
                <a16:creationId xmlns:a16="http://schemas.microsoft.com/office/drawing/2014/main" id="{52E3AC0E-0989-6DDC-5E4F-34C76CDE43E3}"/>
              </a:ext>
            </a:extLst>
          </p:cNvPr>
          <p:cNvSpPr>
            <a:spLocks noGrp="1"/>
          </p:cNvSpPr>
          <p:nvPr>
            <p:custDataLst>
              <p:tags r:id="rId3"/>
            </p:custDataLst>
          </p:nvPr>
        </p:nvSpPr>
        <p:spPr bwMode="auto">
          <a:xfrm>
            <a:off x="2456896" y="1985963"/>
            <a:ext cx="1790700" cy="357188"/>
          </a:xfrm>
          <a:prstGeom prst="chevron">
            <a:avLst>
              <a:gd name="adj" fmla="val 16000"/>
            </a:avLst>
          </a:prstGeom>
          <a:solidFill>
            <a:schemeClr val="tx2"/>
          </a:solidFill>
          <a:ln w="9525" cmpd="sng" algn="ctr">
            <a:solidFill>
              <a:schemeClr val="bg1"/>
            </a:solidFill>
          </a:ln>
          <a:effectLst/>
        </p:spPr>
        <p:txBody>
          <a:bodyPr vert="horz" wrap="none" lIns="49213" tIns="101600" rIns="0" bIns="10318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000" b="1"/>
              <a:t>Discharge and dismantle</a:t>
            </a:r>
          </a:p>
        </p:txBody>
      </p:sp>
      <p:sp>
        <p:nvSpPr>
          <p:cNvPr id="12" name="Text Placeholder 10">
            <a:extLst>
              <a:ext uri="{FF2B5EF4-FFF2-40B4-BE49-F238E27FC236}">
                <a16:creationId xmlns:a16="http://schemas.microsoft.com/office/drawing/2014/main" id="{7FB87398-BA3D-BF15-3CCB-4BBCEB355B93}"/>
              </a:ext>
            </a:extLst>
          </p:cNvPr>
          <p:cNvSpPr>
            <a:spLocks noGrp="1"/>
          </p:cNvSpPr>
          <p:nvPr>
            <p:custDataLst>
              <p:tags r:id="rId4"/>
            </p:custDataLst>
          </p:nvPr>
        </p:nvSpPr>
        <p:spPr bwMode="auto">
          <a:xfrm>
            <a:off x="4190446" y="1985963"/>
            <a:ext cx="1790700" cy="357188"/>
          </a:xfrm>
          <a:prstGeom prst="chevron">
            <a:avLst>
              <a:gd name="adj" fmla="val 15556"/>
            </a:avLst>
          </a:prstGeom>
          <a:solidFill>
            <a:schemeClr val="tx2"/>
          </a:solidFill>
          <a:ln w="9525" cmpd="sng" algn="ctr">
            <a:solidFill>
              <a:schemeClr val="bg1"/>
            </a:solidFill>
          </a:ln>
          <a:effectLst/>
        </p:spPr>
        <p:txBody>
          <a:bodyPr vert="horz" wrap="none" lIns="52388" tIns="101600" rIns="0" bIns="10318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000" b="1"/>
              <a:t>Pretreatment</a:t>
            </a:r>
          </a:p>
        </p:txBody>
      </p:sp>
      <p:sp>
        <p:nvSpPr>
          <p:cNvPr id="13" name="Text Placeholder 10">
            <a:extLst>
              <a:ext uri="{FF2B5EF4-FFF2-40B4-BE49-F238E27FC236}">
                <a16:creationId xmlns:a16="http://schemas.microsoft.com/office/drawing/2014/main" id="{BD7E7434-871F-A162-D500-6E2E8E20838C}"/>
              </a:ext>
            </a:extLst>
          </p:cNvPr>
          <p:cNvSpPr>
            <a:spLocks noGrp="1"/>
          </p:cNvSpPr>
          <p:nvPr>
            <p:custDataLst>
              <p:tags r:id="rId5"/>
            </p:custDataLst>
          </p:nvPr>
        </p:nvSpPr>
        <p:spPr bwMode="auto">
          <a:xfrm>
            <a:off x="5925583" y="1985963"/>
            <a:ext cx="1790700" cy="357188"/>
          </a:xfrm>
          <a:prstGeom prst="chevron">
            <a:avLst>
              <a:gd name="adj" fmla="val 16000"/>
            </a:avLst>
          </a:prstGeom>
          <a:solidFill>
            <a:schemeClr val="tx2"/>
          </a:solidFill>
          <a:ln w="9525" cmpd="sng" algn="ctr">
            <a:solidFill>
              <a:schemeClr val="bg1"/>
            </a:solidFill>
          </a:ln>
          <a:effectLst/>
        </p:spPr>
        <p:txBody>
          <a:bodyPr vert="horz" wrap="none" lIns="49213" tIns="101600" rIns="0" bIns="10318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000" b="1"/>
              <a:t>Battery materials recovery</a:t>
            </a:r>
          </a:p>
        </p:txBody>
      </p:sp>
      <p:grpSp>
        <p:nvGrpSpPr>
          <p:cNvPr id="1312" name="Group 1311">
            <a:extLst>
              <a:ext uri="{FF2B5EF4-FFF2-40B4-BE49-F238E27FC236}">
                <a16:creationId xmlns:a16="http://schemas.microsoft.com/office/drawing/2014/main" id="{227DD952-462E-FB71-E1AC-3252C65CA5A9}"/>
              </a:ext>
            </a:extLst>
          </p:cNvPr>
          <p:cNvGrpSpPr/>
          <p:nvPr/>
        </p:nvGrpSpPr>
        <p:grpSpPr>
          <a:xfrm>
            <a:off x="361396" y="3069461"/>
            <a:ext cx="7289800" cy="1941147"/>
            <a:chOff x="2470150" y="3071698"/>
            <a:chExt cx="7180263" cy="1941147"/>
          </a:xfrm>
        </p:grpSpPr>
        <p:cxnSp>
          <p:nvCxnSpPr>
            <p:cNvPr id="74" name="Straight Connector 73">
              <a:extLst>
                <a:ext uri="{FF2B5EF4-FFF2-40B4-BE49-F238E27FC236}">
                  <a16:creationId xmlns:a16="http://schemas.microsoft.com/office/drawing/2014/main" id="{29088E66-D465-1524-E7BC-3943E4BFF0E4}"/>
                </a:ext>
              </a:extLst>
            </p:cNvPr>
            <p:cNvCxnSpPr>
              <a:cxnSpLocks/>
            </p:cNvCxnSpPr>
            <p:nvPr/>
          </p:nvCxnSpPr>
          <p:spPr bwMode="gray">
            <a:xfrm>
              <a:off x="2470150" y="3071698"/>
              <a:ext cx="718026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A130730-14F6-27E6-9AB1-E7FF846A6302}"/>
                </a:ext>
              </a:extLst>
            </p:cNvPr>
            <p:cNvCxnSpPr>
              <a:cxnSpLocks/>
            </p:cNvCxnSpPr>
            <p:nvPr/>
          </p:nvCxnSpPr>
          <p:spPr bwMode="gray">
            <a:xfrm>
              <a:off x="2470150" y="5012845"/>
              <a:ext cx="718026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sp>
        <p:nvSpPr>
          <p:cNvPr id="36" name="TextBox 35">
            <a:extLst>
              <a:ext uri="{FF2B5EF4-FFF2-40B4-BE49-F238E27FC236}">
                <a16:creationId xmlns:a16="http://schemas.microsoft.com/office/drawing/2014/main" id="{1719AC9C-6B86-05F7-FE6B-A5F2B91A1D1C}"/>
              </a:ext>
            </a:extLst>
          </p:cNvPr>
          <p:cNvSpPr txBox="1"/>
          <p:nvPr/>
        </p:nvSpPr>
        <p:spPr bwMode="gray">
          <a:xfrm>
            <a:off x="330199" y="6419088"/>
            <a:ext cx="9481390" cy="369332"/>
          </a:xfrm>
          <a:prstGeom prst="rect">
            <a:avLst/>
          </a:prstGeom>
          <a:noFill/>
        </p:spPr>
        <p:txBody>
          <a:bodyPr wrap="square" lIns="0" tIns="0" rIns="0" bIns="0" anchor="t">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43"/>
              </a:rPr>
              <a:t>BCG, Striking Gold with EV Battery Recycling</a:t>
            </a:r>
            <a:r>
              <a:rPr lang="en-US" sz="800" dirty="0">
                <a:solidFill>
                  <a:srgbClr val="000000"/>
                </a:solidFill>
              </a:rPr>
              <a:t> (2023); </a:t>
            </a:r>
            <a:r>
              <a:rPr lang="en-US" sz="800" dirty="0">
                <a:solidFill>
                  <a:srgbClr val="000000"/>
                </a:solidFill>
                <a:hlinkClick r:id="rId44"/>
              </a:rPr>
              <a:t>McKinsey, Battery recycling</a:t>
            </a:r>
            <a:r>
              <a:rPr lang="en-US" sz="800" dirty="0">
                <a:solidFill>
                  <a:srgbClr val="000000"/>
                </a:solidFill>
              </a:rPr>
              <a:t> (2023); </a:t>
            </a:r>
            <a:r>
              <a:rPr lang="en-US" sz="800" dirty="0">
                <a:solidFill>
                  <a:srgbClr val="000000"/>
                </a:solidFill>
                <a:hlinkClick r:id="rId45"/>
              </a:rPr>
              <a:t>Catalyst podcast, World of battery recycling</a:t>
            </a:r>
            <a:r>
              <a:rPr lang="en-US" sz="800" dirty="0">
                <a:solidFill>
                  <a:srgbClr val="000000"/>
                </a:solidFill>
              </a:rPr>
              <a:t> (2024).</a:t>
            </a: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46"/>
              </a:rPr>
              <a:t>Gernot Wagner</a:t>
            </a:r>
            <a:r>
              <a:rPr lang="en-US" sz="800" dirty="0">
                <a:solidFill>
                  <a:srgbClr val="000000"/>
                </a:solidFill>
              </a:rPr>
              <a:t>. </a:t>
            </a:r>
            <a:r>
              <a:rPr lang="en-US" sz="800" dirty="0">
                <a:solidFill>
                  <a:srgbClr val="000000"/>
                </a:solidFill>
                <a:hlinkClick r:id="rId4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8"/>
              </a:rPr>
              <a:t>Storing Energy</a:t>
            </a:r>
            <a:r>
              <a:rPr lang="en-US" sz="800" dirty="0">
                <a:solidFill>
                  <a:srgbClr val="000000"/>
                </a:solidFill>
              </a:rPr>
              <a:t>” (4 March 2025).</a:t>
            </a:r>
            <a:endParaRPr lang="en-US" sz="800" dirty="0">
              <a:solidFill>
                <a:srgbClr val="000000"/>
              </a:solidFill>
              <a:cs typeface="Arial"/>
            </a:endParaRPr>
          </a:p>
        </p:txBody>
      </p:sp>
      <p:sp>
        <p:nvSpPr>
          <p:cNvPr id="99" name="TextBox 98">
            <a:extLst>
              <a:ext uri="{FF2B5EF4-FFF2-40B4-BE49-F238E27FC236}">
                <a16:creationId xmlns:a16="http://schemas.microsoft.com/office/drawing/2014/main" id="{D3DC65C2-EC79-7404-3605-EB75F4170D0F}"/>
              </a:ext>
            </a:extLst>
          </p:cNvPr>
          <p:cNvSpPr txBox="1"/>
          <p:nvPr/>
        </p:nvSpPr>
        <p:spPr bwMode="gray">
          <a:xfrm>
            <a:off x="8019033" y="1554480"/>
            <a:ext cx="3856210" cy="4755148"/>
          </a:xfrm>
          <a:prstGeom prst="rect">
            <a:avLst/>
          </a:prstGeom>
          <a:solidFill>
            <a:srgbClr val="E3E8EE"/>
          </a:solidFill>
        </p:spPr>
        <p:txBody>
          <a:bodyPr wrap="square" lIns="137160" tIns="137160" rIns="274320" bIns="137160" rtlCol="0">
            <a:spAutoFit/>
          </a:bodyPr>
          <a:lstStyle/>
          <a:p>
            <a:pPr marL="0" indent="0">
              <a:spcBef>
                <a:spcPts val="600"/>
              </a:spcBef>
              <a:buNone/>
            </a:pPr>
            <a:r>
              <a:rPr lang="en-US" sz="1250" b="1"/>
              <a:t>Observations</a:t>
            </a:r>
          </a:p>
          <a:p>
            <a:pPr marL="171450" indent="-171450">
              <a:spcBef>
                <a:spcPts val="600"/>
              </a:spcBef>
              <a:buFont typeface="Arial" panose="020B0604020202020204" pitchFamily="34" charset="0"/>
              <a:buChar char="•"/>
            </a:pPr>
            <a:r>
              <a:rPr lang="en-US" altLang="ko-KR" sz="1050"/>
              <a:t>The key EV battery recycling challenge is </a:t>
            </a:r>
            <a:r>
              <a:rPr lang="en-US" altLang="ko-KR" sz="1050" b="1"/>
              <a:t>feedstock shortages:</a:t>
            </a:r>
          </a:p>
          <a:p>
            <a:pPr marL="355600" marR="0" lvl="1" indent="-177800" algn="l" defTabSz="711200" rtl="0" eaLnBrk="1" fontAlgn="auto" latinLnBrk="0" hangingPunct="1">
              <a:spcBef>
                <a:spcPts val="600"/>
              </a:spcBef>
              <a:spcAft>
                <a:spcPts val="0"/>
              </a:spcAft>
              <a:buClrTx/>
              <a:buSzTx/>
              <a:buFontTx/>
              <a:buChar char="–"/>
              <a:tabLst/>
              <a:defRPr/>
            </a:pPr>
            <a:r>
              <a:rPr lang="en-US" altLang="ko-KR" sz="850">
                <a:solidFill>
                  <a:srgbClr val="000000"/>
                </a:solidFill>
                <a:latin typeface="Arial"/>
              </a:rPr>
              <a:t>Due to extended battery life, recyclers supplement their supply with waste material from battery cell manufacturing. However, </a:t>
            </a:r>
            <a:r>
              <a:rPr lang="en-US" altLang="ko-KR" sz="850" b="1">
                <a:solidFill>
                  <a:srgbClr val="000000"/>
                </a:solidFill>
                <a:latin typeface="Arial"/>
              </a:rPr>
              <a:t>scrap rates are expected to fall</a:t>
            </a:r>
            <a:r>
              <a:rPr lang="en-US" altLang="ko-KR" sz="850">
                <a:solidFill>
                  <a:srgbClr val="000000"/>
                </a:solidFill>
                <a:latin typeface="Arial"/>
              </a:rPr>
              <a:t> as battery manufacturers improve production efficiency.</a:t>
            </a:r>
          </a:p>
          <a:p>
            <a:pPr marL="355600" marR="0" lvl="1" indent="-177800" algn="l" defTabSz="711200" rtl="0" eaLnBrk="1" fontAlgn="auto" latinLnBrk="0" hangingPunct="1">
              <a:spcBef>
                <a:spcPts val="600"/>
              </a:spcBef>
              <a:spcAft>
                <a:spcPts val="0"/>
              </a:spcAft>
              <a:buClrTx/>
              <a:buSzTx/>
              <a:buFontTx/>
              <a:buChar char="–"/>
              <a:tabLst/>
              <a:defRPr/>
            </a:pPr>
            <a:r>
              <a:rPr kumimoji="0" lang="en-US" altLang="ko-KR" sz="850" i="0" u="none" strike="noStrike" kern="1200" cap="none" spc="0" normalizeH="0" baseline="0" noProof="0">
                <a:ln>
                  <a:noFill/>
                </a:ln>
                <a:solidFill>
                  <a:srgbClr val="000000"/>
                </a:solidFill>
                <a:effectLst/>
                <a:uLnTx/>
                <a:uFillTx/>
                <a:latin typeface="Arial"/>
                <a:ea typeface="+mn-ea"/>
                <a:cs typeface="+mn-cs"/>
              </a:rPr>
              <a:t>Having battery manufacturers as both key suppliers and primary customers, recycling companies are facing </a:t>
            </a:r>
            <a:r>
              <a:rPr kumimoji="0" lang="en-US" altLang="ko-KR" sz="850" b="1" i="0" u="none" strike="noStrike" kern="1200" cap="none" spc="0" normalizeH="0" baseline="0" noProof="0">
                <a:ln>
                  <a:noFill/>
                </a:ln>
                <a:solidFill>
                  <a:srgbClr val="000000"/>
                </a:solidFill>
                <a:effectLst/>
                <a:uLnTx/>
                <a:uFillTx/>
                <a:latin typeface="Arial"/>
                <a:ea typeface="+mn-ea"/>
                <a:cs typeface="+mn-cs"/>
              </a:rPr>
              <a:t>massive margin pressure from both sides of the market.</a:t>
            </a:r>
            <a:endParaRPr lang="en-US" altLang="ko-KR" sz="850" b="1"/>
          </a:p>
          <a:p>
            <a:pPr marL="171450" indent="-171450">
              <a:spcBef>
                <a:spcPts val="600"/>
              </a:spcBef>
              <a:buFont typeface="Arial" panose="020B0604020202020204" pitchFamily="34" charset="0"/>
              <a:buChar char="•"/>
            </a:pPr>
            <a:r>
              <a:rPr lang="en-US" altLang="ko-KR" sz="1050" b="1"/>
              <a:t>Lack of scale</a:t>
            </a:r>
            <a:r>
              <a:rPr lang="en-US" altLang="ko-KR" sz="1050"/>
              <a:t> makes it </a:t>
            </a:r>
            <a:r>
              <a:rPr lang="en-US" altLang="ko-KR" sz="1050" b="1"/>
              <a:t>difficult for recyclers to compete with incumbent raw material producers</a:t>
            </a:r>
            <a:r>
              <a:rPr lang="en-US" altLang="ko-KR" sz="1050"/>
              <a:t>, given that the core recycling technologies are not fundamentally different from primary material processing.</a:t>
            </a:r>
            <a:endParaRPr lang="en-US" altLang="ko-KR" sz="1050" b="1"/>
          </a:p>
          <a:p>
            <a:pPr marL="171450" indent="-171450">
              <a:spcBef>
                <a:spcPts val="600"/>
              </a:spcBef>
              <a:buFont typeface="Arial" panose="020B0604020202020204" pitchFamily="34" charset="0"/>
              <a:buChar char="•"/>
            </a:pPr>
            <a:r>
              <a:rPr lang="en-US" altLang="ko-KR" sz="1050"/>
              <a:t>While battery recycling is essential for creating a circular supply chain, </a:t>
            </a:r>
            <a:r>
              <a:rPr lang="en-US" altLang="ko-KR" sz="1050" b="1"/>
              <a:t>making a profitable business case is challenging.</a:t>
            </a:r>
          </a:p>
          <a:p>
            <a:pPr marL="171450" indent="-171450">
              <a:spcBef>
                <a:spcPts val="600"/>
              </a:spcBef>
              <a:buFont typeface="Arial" panose="020B0604020202020204" pitchFamily="34" charset="0"/>
              <a:buChar char="•"/>
            </a:pPr>
            <a:r>
              <a:rPr lang="en-US" altLang="ko-KR" sz="1050"/>
              <a:t>Traditional recycling players are advised to compete for the </a:t>
            </a:r>
            <a:r>
              <a:rPr lang="en-US" altLang="ko-KR" sz="1050" b="1"/>
              <a:t>overall materials recovery </a:t>
            </a:r>
            <a:r>
              <a:rPr lang="en-US" altLang="ko-KR" sz="1050"/>
              <a:t>profit pool, not just the front-end</a:t>
            </a:r>
          </a:p>
          <a:p>
            <a:pPr marL="361950" lvl="1" indent="-169863">
              <a:spcBef>
                <a:spcPts val="600"/>
              </a:spcBef>
              <a:buFont typeface="System Font Regular"/>
              <a:buChar char="⎯"/>
            </a:pPr>
            <a:r>
              <a:rPr lang="en-US" altLang="ko-KR" sz="850"/>
              <a:t>Building </a:t>
            </a:r>
            <a:r>
              <a:rPr lang="en-US" altLang="ko-KR" sz="850" b="1"/>
              <a:t>a cross-value-chain ecosystem through partnerships</a:t>
            </a:r>
            <a:r>
              <a:rPr lang="en-US" altLang="ko-KR" sz="850"/>
              <a:t> can be an option</a:t>
            </a:r>
          </a:p>
          <a:p>
            <a:pPr marL="361950" lvl="1" indent="-169863">
              <a:spcBef>
                <a:spcPts val="600"/>
              </a:spcBef>
              <a:buFont typeface="System Font Regular"/>
              <a:buChar char="⎯"/>
            </a:pPr>
            <a:r>
              <a:rPr lang="en-US" altLang="ko-KR" sz="850"/>
              <a:t>Investing in </a:t>
            </a:r>
            <a:r>
              <a:rPr lang="en-US" altLang="ko-KR" sz="850" b="1"/>
              <a:t>technologies </a:t>
            </a:r>
            <a:r>
              <a:rPr lang="en-US" altLang="ko-KR" sz="850"/>
              <a:t>that bring </a:t>
            </a:r>
            <a:r>
              <a:rPr lang="en-US" altLang="ko-KR" sz="850" b="1"/>
              <a:t>better material recovery rates, product quality, and process efficiency</a:t>
            </a:r>
            <a:r>
              <a:rPr lang="en-US" altLang="ko-KR" sz="850"/>
              <a:t> is essential to be chosen by OEMs</a:t>
            </a:r>
          </a:p>
        </p:txBody>
      </p:sp>
      <p:sp>
        <p:nvSpPr>
          <p:cNvPr id="15" name="Content Placeholder 1">
            <a:extLst>
              <a:ext uri="{FF2B5EF4-FFF2-40B4-BE49-F238E27FC236}">
                <a16:creationId xmlns:a16="http://schemas.microsoft.com/office/drawing/2014/main" id="{E91F1CA6-6ACD-0574-8117-69FA0B2E7836}"/>
              </a:ext>
            </a:extLst>
          </p:cNvPr>
          <p:cNvSpPr txBox="1">
            <a:spLocks/>
          </p:cNvSpPr>
          <p:nvPr/>
        </p:nvSpPr>
        <p:spPr>
          <a:xfrm>
            <a:off x="329184" y="1551760"/>
            <a:ext cx="6931025" cy="274320"/>
          </a:xfrm>
          <a:prstGeom prst="rect">
            <a:avLst/>
          </a:prstGeom>
        </p:spPr>
        <p:txBody>
          <a:bodyPr vert="horz" lIns="36576" tIns="36576" rIns="36576" bIns="36576"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altLang="ko-KR" sz="1400" b="1" dirty="0"/>
              <a:t>Potential value pool across the value chain</a:t>
            </a:r>
          </a:p>
        </p:txBody>
      </p:sp>
      <p:cxnSp>
        <p:nvCxnSpPr>
          <p:cNvPr id="16" name="btfpColumnHeaderBoxLine739433">
            <a:extLst>
              <a:ext uri="{FF2B5EF4-FFF2-40B4-BE49-F238E27FC236}">
                <a16:creationId xmlns:a16="http://schemas.microsoft.com/office/drawing/2014/main" id="{F2D1DBD1-5C64-EA0D-86AC-C35816FBDFF4}"/>
              </a:ext>
            </a:extLst>
          </p:cNvPr>
          <p:cNvCxnSpPr>
            <a:cxnSpLocks/>
          </p:cNvCxnSpPr>
          <p:nvPr/>
        </p:nvCxnSpPr>
        <p:spPr bwMode="gray">
          <a:xfrm>
            <a:off x="329184" y="1828800"/>
            <a:ext cx="717867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DDA1CC77-0330-9DC4-464B-C525067EB6D0}"/>
              </a:ext>
            </a:extLst>
          </p:cNvPr>
          <p:cNvSpPr txBox="1"/>
          <p:nvPr/>
        </p:nvSpPr>
        <p:spPr>
          <a:xfrm>
            <a:off x="745571" y="2379429"/>
            <a:ext cx="1738313" cy="557784"/>
          </a:xfrm>
          <a:prstGeom prst="rect">
            <a:avLst/>
          </a:prstGeom>
          <a:noFill/>
        </p:spPr>
        <p:txBody>
          <a:bodyPr wrap="square" rtlCol="0">
            <a:spAutoFit/>
          </a:bodyPr>
          <a:lstStyle/>
          <a:p>
            <a:pPr>
              <a:spcBef>
                <a:spcPts val="0"/>
              </a:spcBef>
            </a:pPr>
            <a:r>
              <a:rPr lang="en-US" altLang="ko-KR" sz="1000"/>
              <a:t>Collection point</a:t>
            </a:r>
          </a:p>
          <a:p>
            <a:pPr>
              <a:spcBef>
                <a:spcPts val="0"/>
              </a:spcBef>
            </a:pPr>
            <a:r>
              <a:rPr lang="en-US" altLang="ko-KR" sz="1000"/>
              <a:t>Transport and charging</a:t>
            </a:r>
          </a:p>
          <a:p>
            <a:pPr>
              <a:spcBef>
                <a:spcPts val="0"/>
              </a:spcBef>
            </a:pPr>
            <a:r>
              <a:rPr lang="en-US" altLang="ko-KR" sz="1000"/>
              <a:t>Sorting and warehousing</a:t>
            </a:r>
          </a:p>
        </p:txBody>
      </p:sp>
      <p:sp>
        <p:nvSpPr>
          <p:cNvPr id="23" name="TextBox 22">
            <a:extLst>
              <a:ext uri="{FF2B5EF4-FFF2-40B4-BE49-F238E27FC236}">
                <a16:creationId xmlns:a16="http://schemas.microsoft.com/office/drawing/2014/main" id="{A68936E2-C292-E9C1-A963-D3ABF271DE43}"/>
              </a:ext>
            </a:extLst>
          </p:cNvPr>
          <p:cNvSpPr txBox="1"/>
          <p:nvPr/>
        </p:nvSpPr>
        <p:spPr>
          <a:xfrm>
            <a:off x="2417210" y="2379429"/>
            <a:ext cx="1790699" cy="400110"/>
          </a:xfrm>
          <a:prstGeom prst="rect">
            <a:avLst/>
          </a:prstGeom>
          <a:noFill/>
        </p:spPr>
        <p:txBody>
          <a:bodyPr wrap="square" rtlCol="0">
            <a:spAutoFit/>
          </a:bodyPr>
          <a:lstStyle/>
          <a:p>
            <a:pPr>
              <a:spcBef>
                <a:spcPts val="0"/>
              </a:spcBef>
            </a:pPr>
            <a:r>
              <a:rPr lang="en-US" altLang="ko-KR" sz="1000"/>
              <a:t>Discharging and dismantling</a:t>
            </a:r>
          </a:p>
          <a:p>
            <a:pPr>
              <a:spcBef>
                <a:spcPts val="0"/>
              </a:spcBef>
            </a:pPr>
            <a:r>
              <a:rPr lang="en-US" altLang="ko-KR" sz="1000"/>
              <a:t>Material sorting</a:t>
            </a:r>
          </a:p>
        </p:txBody>
      </p:sp>
      <p:sp>
        <p:nvSpPr>
          <p:cNvPr id="24" name="TextBox 23">
            <a:extLst>
              <a:ext uri="{FF2B5EF4-FFF2-40B4-BE49-F238E27FC236}">
                <a16:creationId xmlns:a16="http://schemas.microsoft.com/office/drawing/2014/main" id="{8C1312E4-7623-ECCC-4D79-A1894DA287F4}"/>
              </a:ext>
            </a:extLst>
          </p:cNvPr>
          <p:cNvSpPr txBox="1"/>
          <p:nvPr/>
        </p:nvSpPr>
        <p:spPr>
          <a:xfrm>
            <a:off x="4193621" y="2379429"/>
            <a:ext cx="1736725" cy="400110"/>
          </a:xfrm>
          <a:prstGeom prst="rect">
            <a:avLst/>
          </a:prstGeom>
          <a:noFill/>
        </p:spPr>
        <p:txBody>
          <a:bodyPr wrap="square" rtlCol="0">
            <a:spAutoFit/>
          </a:bodyPr>
          <a:lstStyle/>
          <a:p>
            <a:pPr>
              <a:spcBef>
                <a:spcPts val="0"/>
              </a:spcBef>
            </a:pPr>
            <a:r>
              <a:rPr lang="en-US" altLang="ko-KR" sz="1000"/>
              <a:t>Pack disassembly</a:t>
            </a:r>
          </a:p>
          <a:p>
            <a:pPr>
              <a:spcBef>
                <a:spcPts val="0"/>
              </a:spcBef>
            </a:pPr>
            <a:r>
              <a:rPr lang="en-US" altLang="ko-KR" sz="1000"/>
              <a:t>Shredding and sorting</a:t>
            </a:r>
          </a:p>
        </p:txBody>
      </p:sp>
      <p:sp>
        <p:nvSpPr>
          <p:cNvPr id="25" name="TextBox 24">
            <a:extLst>
              <a:ext uri="{FF2B5EF4-FFF2-40B4-BE49-F238E27FC236}">
                <a16:creationId xmlns:a16="http://schemas.microsoft.com/office/drawing/2014/main" id="{853E54DA-2F99-4594-C684-834429F7F79D}"/>
              </a:ext>
            </a:extLst>
          </p:cNvPr>
          <p:cNvSpPr txBox="1"/>
          <p:nvPr/>
        </p:nvSpPr>
        <p:spPr>
          <a:xfrm>
            <a:off x="5917646" y="2379429"/>
            <a:ext cx="1736725" cy="557784"/>
          </a:xfrm>
          <a:prstGeom prst="rect">
            <a:avLst/>
          </a:prstGeom>
          <a:noFill/>
        </p:spPr>
        <p:txBody>
          <a:bodyPr wrap="square" rtlCol="0">
            <a:spAutoFit/>
          </a:bodyPr>
          <a:lstStyle/>
          <a:p>
            <a:pPr>
              <a:spcBef>
                <a:spcPts val="0"/>
              </a:spcBef>
            </a:pPr>
            <a:r>
              <a:rPr lang="en-US" altLang="ko-KR" sz="1000"/>
              <a:t>Pyro and hydrometallurgy</a:t>
            </a:r>
          </a:p>
          <a:p>
            <a:pPr>
              <a:spcBef>
                <a:spcPts val="0"/>
              </a:spcBef>
            </a:pPr>
            <a:r>
              <a:rPr lang="en-US" altLang="ko-KR" sz="1000"/>
              <a:t>Hydrometallurgy</a:t>
            </a:r>
          </a:p>
          <a:p>
            <a:pPr>
              <a:spcBef>
                <a:spcPts val="0"/>
              </a:spcBef>
            </a:pPr>
            <a:r>
              <a:rPr lang="en-US" altLang="ko-KR" sz="1000"/>
              <a:t>Refining</a:t>
            </a:r>
          </a:p>
        </p:txBody>
      </p:sp>
      <p:graphicFrame>
        <p:nvGraphicFramePr>
          <p:cNvPr id="4" name="Chart 3">
            <a:extLst>
              <a:ext uri="{FF2B5EF4-FFF2-40B4-BE49-F238E27FC236}">
                <a16:creationId xmlns:a16="http://schemas.microsoft.com/office/drawing/2014/main" id="{0D600837-16DF-76B7-8D6E-881B30528316}"/>
              </a:ext>
            </a:extLst>
          </p:cNvPr>
          <p:cNvGraphicFramePr/>
          <p:nvPr>
            <p:custDataLst>
              <p:tags r:id="rId6"/>
            </p:custDataLst>
            <p:extLst>
              <p:ext uri="{D42A27DB-BD31-4B8C-83A1-F6EECF244321}">
                <p14:modId xmlns:p14="http://schemas.microsoft.com/office/powerpoint/2010/main" val="4008748914"/>
              </p:ext>
            </p:extLst>
          </p:nvPr>
        </p:nvGraphicFramePr>
        <p:xfrm>
          <a:off x="1270000" y="3600450"/>
          <a:ext cx="495300" cy="495300"/>
        </p:xfrm>
        <a:graphic>
          <a:graphicData uri="http://schemas.openxmlformats.org/drawingml/2006/chart">
            <c:chart xmlns:c="http://schemas.openxmlformats.org/drawingml/2006/chart" xmlns:r="http://schemas.openxmlformats.org/officeDocument/2006/relationships" r:id="rId49"/>
          </a:graphicData>
        </a:graphic>
      </p:graphicFrame>
      <p:sp>
        <p:nvSpPr>
          <p:cNvPr id="87"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1480583" y="3787775"/>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CEE6DFE-07AF-4536-84CA-F85A1B0B1BCC}" type="datetime'''''''''''''''''''6''''''''''''''''''''0'''''''''''''">
              <a:rPr lang="en-US" altLang="en-US" sz="1000" smtClean="0">
                <a:solidFill>
                  <a:schemeClr val="bg1"/>
                </a:solidFill>
                <a:effectLst/>
              </a:rPr>
              <a:pPr marL="0" lvl="0" indent="0" algn="ctr">
                <a:spcBef>
                  <a:spcPct val="0"/>
                </a:spcBef>
                <a:spcAft>
                  <a:spcPct val="0"/>
                </a:spcAft>
                <a:buNone/>
              </a:pPr>
              <a:t>60</a:t>
            </a:fld>
            <a:endParaRPr lang="en-US" sz="1000">
              <a:solidFill>
                <a:schemeClr val="bg1"/>
              </a:solidFill>
            </a:endParaRPr>
          </a:p>
        </p:txBody>
      </p:sp>
      <p:sp>
        <p:nvSpPr>
          <p:cNvPr id="88"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1323421" y="3771900"/>
            <a:ext cx="174625"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F05A094-0664-4506-9818-224E797EA103}" type="datetime'3''''''''''''''''''''''0'''">
              <a:rPr lang="en-US" altLang="en-US" sz="1000" smtClean="0">
                <a:solidFill>
                  <a:schemeClr val="bg1"/>
                </a:solidFill>
                <a:effectLst/>
              </a:rPr>
              <a:pPr marL="0" lvl="0" indent="0" algn="ctr">
                <a:spcBef>
                  <a:spcPct val="0"/>
                </a:spcBef>
                <a:spcAft>
                  <a:spcPct val="0"/>
                </a:spcAft>
                <a:buNone/>
              </a:pPr>
              <a:t>30</a:t>
            </a:fld>
            <a:endParaRPr lang="en-US" sz="1000">
              <a:solidFill>
                <a:schemeClr val="bg1"/>
              </a:solidFill>
            </a:endParaRPr>
          </a:p>
        </p:txBody>
      </p:sp>
      <p:sp>
        <p:nvSpPr>
          <p:cNvPr id="89"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1380571" y="3619500"/>
            <a:ext cx="17462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1560EC4-CF95-4E33-95FE-FB2C64C0B6AF}" type="datetime'1''0'''''''">
              <a:rPr lang="en-US" altLang="en-US" sz="1000" smtClean="0">
                <a:solidFill>
                  <a:schemeClr val="bg1"/>
                </a:solidFill>
                <a:effectLst/>
              </a:rPr>
              <a:pPr marL="0" lvl="0" indent="0" algn="ctr">
                <a:spcBef>
                  <a:spcPct val="0"/>
                </a:spcBef>
                <a:spcAft>
                  <a:spcPct val="0"/>
                </a:spcAft>
                <a:buNone/>
              </a:pPr>
              <a:t>10</a:t>
            </a:fld>
            <a:endParaRPr lang="en-US" sz="1000">
              <a:solidFill>
                <a:schemeClr val="bg1"/>
              </a:solidFill>
            </a:endParaRPr>
          </a:p>
        </p:txBody>
      </p:sp>
      <p:sp>
        <p:nvSpPr>
          <p:cNvPr id="93" name="Rectangle 92">
            <a:extLst>
              <a:ext uri="{FF2B5EF4-FFF2-40B4-BE49-F238E27FC236}">
                <a16:creationId xmlns:a16="http://schemas.microsoft.com/office/drawing/2014/main" id="{FDA546C3-8104-DD2D-BA2F-5E7971FA63C2}"/>
              </a:ext>
            </a:extLst>
          </p:cNvPr>
          <p:cNvSpPr/>
          <p:nvPr>
            <p:custDataLst>
              <p:tags r:id="rId10"/>
            </p:custDataLst>
          </p:nvPr>
        </p:nvSpPr>
        <p:spPr bwMode="auto">
          <a:xfrm>
            <a:off x="786846" y="4503738"/>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4" name="Rectangle 93">
            <a:extLst>
              <a:ext uri="{FF2B5EF4-FFF2-40B4-BE49-F238E27FC236}">
                <a16:creationId xmlns:a16="http://schemas.microsoft.com/office/drawing/2014/main" id="{7B108EB3-4B77-648D-8CEC-D01C6C577B5A}"/>
              </a:ext>
            </a:extLst>
          </p:cNvPr>
          <p:cNvSpPr/>
          <p:nvPr>
            <p:custDataLst>
              <p:tags r:id="rId11"/>
            </p:custDataLst>
          </p:nvPr>
        </p:nvSpPr>
        <p:spPr bwMode="auto">
          <a:xfrm>
            <a:off x="786846" y="4676775"/>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5" name="Rectangle 94">
            <a:extLst>
              <a:ext uri="{FF2B5EF4-FFF2-40B4-BE49-F238E27FC236}">
                <a16:creationId xmlns:a16="http://schemas.microsoft.com/office/drawing/2014/main" id="{35ED579C-75FE-66F1-E34A-7F6ABDF5E990}"/>
              </a:ext>
            </a:extLst>
          </p:cNvPr>
          <p:cNvSpPr/>
          <p:nvPr>
            <p:custDataLst>
              <p:tags r:id="rId12"/>
            </p:custDataLst>
          </p:nvPr>
        </p:nvSpPr>
        <p:spPr bwMode="auto">
          <a:xfrm>
            <a:off x="786846" y="4849813"/>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980521" y="4498975"/>
            <a:ext cx="698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94A82D5-2516-4ED0-900B-E64E28B01071}" type="datetime'Coll''''''''e''''''''c''''t''io''''n'' ''po''''i''n''t'''''">
              <a:rPr lang="en-US" altLang="en-US" sz="800" smtClean="0"/>
              <a:pPr marL="0" lvl="0" indent="0">
                <a:spcBef>
                  <a:spcPct val="0"/>
                </a:spcBef>
                <a:spcAft>
                  <a:spcPct val="0"/>
                </a:spcAft>
                <a:buNone/>
              </a:pPr>
              <a:t>Collection point</a:t>
            </a:fld>
            <a:endParaRPr lang="en-US" sz="800"/>
          </a:p>
        </p:txBody>
      </p:sp>
      <p:sp>
        <p:nvSpPr>
          <p:cNvPr id="29"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auto">
          <a:xfrm>
            <a:off x="980521" y="4672013"/>
            <a:ext cx="10842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21140B6-7603-4573-94BB-986A833D1CE1}" type="datetime'''Trans''''port ''&amp;'' ''''d''''is''ch''a''''''rgi''''n''g'">
              <a:rPr lang="en-US" altLang="en-US" sz="800" smtClean="0"/>
              <a:pPr marL="0" lvl="0" indent="0">
                <a:spcBef>
                  <a:spcPct val="0"/>
                </a:spcBef>
                <a:spcAft>
                  <a:spcPct val="0"/>
                </a:spcAft>
                <a:buNone/>
              </a:pPr>
              <a:t>Transport &amp; discharging</a:t>
            </a:fld>
            <a:endParaRPr lang="en-US" sz="800"/>
          </a:p>
        </p:txBody>
      </p:sp>
      <p:sp>
        <p:nvSpPr>
          <p:cNvPr id="71" name="Text Placeholder 10">
            <a:extLst>
              <a:ext uri="{FF2B5EF4-FFF2-40B4-BE49-F238E27FC236}">
                <a16:creationId xmlns:a16="http://schemas.microsoft.com/office/drawing/2014/main" id="{97474C3F-50C1-85AD-6F39-597D4C6618EE}"/>
              </a:ext>
            </a:extLst>
          </p:cNvPr>
          <p:cNvSpPr>
            <a:spLocks noGrp="1"/>
          </p:cNvSpPr>
          <p:nvPr>
            <p:custDataLst>
              <p:tags r:id="rId15"/>
            </p:custDataLst>
          </p:nvPr>
        </p:nvSpPr>
        <p:spPr bwMode="auto">
          <a:xfrm>
            <a:off x="980521" y="4845050"/>
            <a:ext cx="3063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C05E89F-B7FA-489F-BD18-0910F8D74E21}" type="datetime'''O''''''th''''e''''''''''r''''''''''''''''''''''''s'">
              <a:rPr lang="en-US" altLang="en-US" sz="800" smtClean="0"/>
              <a:pPr marL="0" lvl="0" indent="0">
                <a:spcBef>
                  <a:spcPct val="0"/>
                </a:spcBef>
                <a:spcAft>
                  <a:spcPct val="0"/>
                </a:spcAft>
                <a:buNone/>
              </a:pPr>
              <a:t>Others</a:t>
            </a:fld>
            <a:endParaRPr lang="en-US" sz="800"/>
          </a:p>
        </p:txBody>
      </p:sp>
      <p:graphicFrame>
        <p:nvGraphicFramePr>
          <p:cNvPr id="8" name="Chart 7">
            <a:extLst>
              <a:ext uri="{FF2B5EF4-FFF2-40B4-BE49-F238E27FC236}">
                <a16:creationId xmlns:a16="http://schemas.microsoft.com/office/drawing/2014/main" id="{C883A23B-F6D5-435D-96E8-252C120C13A2}"/>
              </a:ext>
            </a:extLst>
          </p:cNvPr>
          <p:cNvGraphicFramePr/>
          <p:nvPr>
            <p:custDataLst>
              <p:tags r:id="rId16"/>
            </p:custDataLst>
            <p:extLst>
              <p:ext uri="{D42A27DB-BD31-4B8C-83A1-F6EECF244321}">
                <p14:modId xmlns:p14="http://schemas.microsoft.com/office/powerpoint/2010/main" val="2355756461"/>
              </p:ext>
            </p:extLst>
          </p:nvPr>
        </p:nvGraphicFramePr>
        <p:xfrm>
          <a:off x="2952750" y="3663950"/>
          <a:ext cx="368300" cy="368300"/>
        </p:xfrm>
        <a:graphic>
          <a:graphicData uri="http://schemas.openxmlformats.org/drawingml/2006/chart">
            <c:chart xmlns:c="http://schemas.openxmlformats.org/drawingml/2006/chart" xmlns:r="http://schemas.openxmlformats.org/officeDocument/2006/relationships" r:id="rId50"/>
          </a:graphicData>
        </a:graphic>
      </p:graphicFrame>
      <p:sp>
        <p:nvSpPr>
          <p:cNvPr id="124" name="Text Placeholder 10">
            <a:extLst>
              <a:ext uri="{FF2B5EF4-FFF2-40B4-BE49-F238E27FC236}">
                <a16:creationId xmlns:a16="http://schemas.microsoft.com/office/drawing/2014/main" id="{5510205D-4EFE-5FEC-45FB-4C89D99863B1}"/>
              </a:ext>
            </a:extLst>
          </p:cNvPr>
          <p:cNvSpPr>
            <a:spLocks noGrp="1"/>
          </p:cNvSpPr>
          <p:nvPr>
            <p:custDataLst>
              <p:tags r:id="rId17"/>
            </p:custDataLst>
          </p:nvPr>
        </p:nvSpPr>
        <p:spPr bwMode="gray">
          <a:xfrm>
            <a:off x="3025221" y="3771900"/>
            <a:ext cx="174625" cy="152400"/>
          </a:xfrm>
          <a:prstGeom prst="rect">
            <a:avLst/>
          </a:prstGeom>
          <a:solidFill>
            <a:srgbClr val="F78C98"/>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9D58212-BD3C-4123-8237-8D6212A939F4}" type="datetime'''''''''''''3''''''''''''''0'''''''''''''''''''''''''''''''''">
              <a:rPr lang="en-US" altLang="en-US" sz="1000" smtClean="0"/>
              <a:pPr marL="0" lvl="0" indent="0" algn="ctr">
                <a:spcBef>
                  <a:spcPct val="0"/>
                </a:spcBef>
                <a:spcAft>
                  <a:spcPct val="0"/>
                </a:spcAft>
                <a:buNone/>
              </a:pPr>
              <a:t>30</a:t>
            </a:fld>
            <a:endParaRPr lang="en-US" sz="1000"/>
          </a:p>
        </p:txBody>
      </p:sp>
      <p:sp>
        <p:nvSpPr>
          <p:cNvPr id="125" name="Text Placeholder 10">
            <a:extLst>
              <a:ext uri="{FF2B5EF4-FFF2-40B4-BE49-F238E27FC236}">
                <a16:creationId xmlns:a16="http://schemas.microsoft.com/office/drawing/2014/main" id="{5957EE6D-1F1C-6D87-1B87-30534F603389}"/>
              </a:ext>
            </a:extLst>
          </p:cNvPr>
          <p:cNvSpPr>
            <a:spLocks noGrp="1"/>
          </p:cNvSpPr>
          <p:nvPr>
            <p:custDataLst>
              <p:tags r:id="rId18"/>
            </p:custDataLst>
          </p:nvPr>
        </p:nvSpPr>
        <p:spPr bwMode="gray">
          <a:xfrm>
            <a:off x="2868058" y="3771900"/>
            <a:ext cx="174625" cy="152400"/>
          </a:xfrm>
          <a:prstGeom prst="rect">
            <a:avLst/>
          </a:prstGeom>
          <a:solidFill>
            <a:srgbClr val="C2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CF4FF4C-79AD-4A3B-AF56-E952AF430020}" type="datetime'''''3''''''0'''''''''''''">
              <a:rPr lang="en-US" altLang="en-US" sz="1000" smtClean="0">
                <a:solidFill>
                  <a:schemeClr val="bg1"/>
                </a:solidFill>
              </a:rPr>
              <a:pPr marL="0" lvl="0" indent="0" algn="ctr">
                <a:spcBef>
                  <a:spcPct val="0"/>
                </a:spcBef>
                <a:spcAft>
                  <a:spcPct val="0"/>
                </a:spcAft>
                <a:buNone/>
              </a:pPr>
              <a:t>30</a:t>
            </a:fld>
            <a:endParaRPr lang="en-US" sz="1000">
              <a:solidFill>
                <a:schemeClr val="bg1"/>
              </a:solidFill>
            </a:endParaRPr>
          </a:p>
        </p:txBody>
      </p:sp>
      <p:sp>
        <p:nvSpPr>
          <p:cNvPr id="127" name="Rectangle 126">
            <a:extLst>
              <a:ext uri="{FF2B5EF4-FFF2-40B4-BE49-F238E27FC236}">
                <a16:creationId xmlns:a16="http://schemas.microsoft.com/office/drawing/2014/main" id="{847734B8-A65B-2B33-0368-8141EE5D040B}"/>
              </a:ext>
            </a:extLst>
          </p:cNvPr>
          <p:cNvSpPr/>
          <p:nvPr>
            <p:custDataLst>
              <p:tags r:id="rId19"/>
            </p:custDataLst>
          </p:nvPr>
        </p:nvSpPr>
        <p:spPr bwMode="auto">
          <a:xfrm>
            <a:off x="2758521" y="4503738"/>
            <a:ext cx="142875" cy="106363"/>
          </a:xfrm>
          <a:prstGeom prst="rect">
            <a:avLst/>
          </a:prstGeom>
          <a:solidFill>
            <a:srgbClr val="F78C9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8" name="Rectangle 127">
            <a:extLst>
              <a:ext uri="{FF2B5EF4-FFF2-40B4-BE49-F238E27FC236}">
                <a16:creationId xmlns:a16="http://schemas.microsoft.com/office/drawing/2014/main" id="{DB506D51-E4B3-C496-C686-6FDB2CC68E7C}"/>
              </a:ext>
            </a:extLst>
          </p:cNvPr>
          <p:cNvSpPr/>
          <p:nvPr>
            <p:custDataLst>
              <p:tags r:id="rId20"/>
            </p:custDataLst>
          </p:nvPr>
        </p:nvSpPr>
        <p:spPr bwMode="auto">
          <a:xfrm>
            <a:off x="2758521" y="4799013"/>
            <a:ext cx="142875" cy="106363"/>
          </a:xfrm>
          <a:prstGeom prst="rect">
            <a:avLst/>
          </a:prstGeom>
          <a:solidFill>
            <a:srgbClr val="C2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0" name="Text Placeholder 10">
            <a:extLst>
              <a:ext uri="{FF2B5EF4-FFF2-40B4-BE49-F238E27FC236}">
                <a16:creationId xmlns:a16="http://schemas.microsoft.com/office/drawing/2014/main" id="{57FB92E1-84FE-7413-B281-2DF9F5EBADA6}"/>
              </a:ext>
            </a:extLst>
          </p:cNvPr>
          <p:cNvSpPr>
            <a:spLocks noGrp="1"/>
          </p:cNvSpPr>
          <p:nvPr>
            <p:custDataLst>
              <p:tags r:id="rId21"/>
            </p:custDataLst>
          </p:nvPr>
        </p:nvSpPr>
        <p:spPr bwMode="auto">
          <a:xfrm>
            <a:off x="2952196" y="4498975"/>
            <a:ext cx="635000" cy="2444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800"/>
              <a:t>Discharging &amp;</a:t>
            </a:r>
          </a:p>
          <a:p>
            <a:pPr marL="0" lvl="0" indent="0">
              <a:spcBef>
                <a:spcPct val="0"/>
              </a:spcBef>
              <a:spcAft>
                <a:spcPct val="0"/>
              </a:spcAft>
              <a:buNone/>
            </a:pPr>
            <a:r>
              <a:rPr lang="en-US" altLang="en-US" sz="800"/>
              <a:t>dismantling</a:t>
            </a:r>
          </a:p>
        </p:txBody>
      </p:sp>
      <p:sp>
        <p:nvSpPr>
          <p:cNvPr id="131" name="Text Placeholder 10">
            <a:extLst>
              <a:ext uri="{FF2B5EF4-FFF2-40B4-BE49-F238E27FC236}">
                <a16:creationId xmlns:a16="http://schemas.microsoft.com/office/drawing/2014/main" id="{893E5927-BCE3-CB74-21C1-65DAEE326D50}"/>
              </a:ext>
            </a:extLst>
          </p:cNvPr>
          <p:cNvSpPr>
            <a:spLocks noGrp="1"/>
          </p:cNvSpPr>
          <p:nvPr>
            <p:custDataLst>
              <p:tags r:id="rId22"/>
            </p:custDataLst>
          </p:nvPr>
        </p:nvSpPr>
        <p:spPr bwMode="auto">
          <a:xfrm>
            <a:off x="2952196" y="4794250"/>
            <a:ext cx="6969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4359B49-2047-4342-8C85-9FE5CC8EE496}" type="datetime'''''''''Mat''''''''er''''i''''''al'''''''''' sor''''ti''ng'''">
              <a:rPr lang="en-US" altLang="en-US" sz="800" smtClean="0"/>
              <a:pPr marL="0" lvl="0" indent="0">
                <a:spcBef>
                  <a:spcPct val="0"/>
                </a:spcBef>
                <a:spcAft>
                  <a:spcPct val="0"/>
                </a:spcAft>
                <a:buNone/>
              </a:pPr>
              <a:t>Material sorting</a:t>
            </a:fld>
            <a:endParaRPr lang="en-US" sz="800"/>
          </a:p>
        </p:txBody>
      </p:sp>
      <p:graphicFrame>
        <p:nvGraphicFramePr>
          <p:cNvPr id="20" name="Chart 19">
            <a:extLst>
              <a:ext uri="{FF2B5EF4-FFF2-40B4-BE49-F238E27FC236}">
                <a16:creationId xmlns:a16="http://schemas.microsoft.com/office/drawing/2014/main" id="{B7799350-7B35-427A-3355-750FA17097AD}"/>
              </a:ext>
            </a:extLst>
          </p:cNvPr>
          <p:cNvGraphicFramePr/>
          <p:nvPr>
            <p:custDataLst>
              <p:tags r:id="rId23"/>
            </p:custDataLst>
            <p:extLst>
              <p:ext uri="{D42A27DB-BD31-4B8C-83A1-F6EECF244321}">
                <p14:modId xmlns:p14="http://schemas.microsoft.com/office/powerpoint/2010/main" val="2724731311"/>
              </p:ext>
            </p:extLst>
          </p:nvPr>
        </p:nvGraphicFramePr>
        <p:xfrm>
          <a:off x="4641850" y="3486150"/>
          <a:ext cx="723900" cy="723900"/>
        </p:xfrm>
        <a:graphic>
          <a:graphicData uri="http://schemas.openxmlformats.org/drawingml/2006/chart">
            <c:chart xmlns:c="http://schemas.openxmlformats.org/drawingml/2006/chart" xmlns:r="http://schemas.openxmlformats.org/officeDocument/2006/relationships" r:id="rId51"/>
          </a:graphicData>
        </a:graphic>
      </p:graphicFrame>
      <p:sp>
        <p:nvSpPr>
          <p:cNvPr id="157" name="Text Placeholder 10">
            <a:extLst>
              <a:ext uri="{FF2B5EF4-FFF2-40B4-BE49-F238E27FC236}">
                <a16:creationId xmlns:a16="http://schemas.microsoft.com/office/drawing/2014/main" id="{C805A716-2F55-8857-D41F-F9C65ABF9F83}"/>
              </a:ext>
            </a:extLst>
          </p:cNvPr>
          <p:cNvSpPr>
            <a:spLocks noGrp="1"/>
          </p:cNvSpPr>
          <p:nvPr>
            <p:custDataLst>
              <p:tags r:id="rId24"/>
            </p:custDataLst>
          </p:nvPr>
        </p:nvSpPr>
        <p:spPr bwMode="gray">
          <a:xfrm>
            <a:off x="4946096" y="3600450"/>
            <a:ext cx="174625" cy="152400"/>
          </a:xfrm>
          <a:prstGeom prst="rect">
            <a:avLst/>
          </a:prstGeom>
          <a:solidFill>
            <a:srgbClr val="B1E5FB"/>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EDB856C-ECC2-4A5A-AFEC-0EDD85789AB6}" type="datetime'1''''0'''''''''''''''''''''''''''''''''''''''''''''''''''''''">
              <a:rPr lang="en-US" altLang="en-US" sz="1000" smtClean="0"/>
              <a:pPr marL="0" lvl="0" indent="0" algn="ctr">
                <a:spcBef>
                  <a:spcPct val="0"/>
                </a:spcBef>
                <a:spcAft>
                  <a:spcPct val="0"/>
                </a:spcAft>
                <a:buNone/>
              </a:pPr>
              <a:t>10</a:t>
            </a:fld>
            <a:endParaRPr lang="en-US" sz="1000"/>
          </a:p>
        </p:txBody>
      </p:sp>
      <p:sp>
        <p:nvSpPr>
          <p:cNvPr id="158" name="Text Placeholder 10">
            <a:extLst>
              <a:ext uri="{FF2B5EF4-FFF2-40B4-BE49-F238E27FC236}">
                <a16:creationId xmlns:a16="http://schemas.microsoft.com/office/drawing/2014/main" id="{D9B362A7-F475-A0C7-493E-A8D7CC22BC93}"/>
              </a:ext>
            </a:extLst>
          </p:cNvPr>
          <p:cNvSpPr>
            <a:spLocks noGrp="1"/>
          </p:cNvSpPr>
          <p:nvPr>
            <p:custDataLst>
              <p:tags r:id="rId25"/>
            </p:custDataLst>
          </p:nvPr>
        </p:nvSpPr>
        <p:spPr bwMode="gray">
          <a:xfrm>
            <a:off x="4854021" y="3927475"/>
            <a:ext cx="244475"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31FD54E-62EA-4C9B-88ED-29A839841484}" type="datetime'''''''''''''''''''''''''''''''''''1''''7''''0'''">
              <a:rPr lang="en-US" altLang="en-US" sz="1000" smtClean="0">
                <a:solidFill>
                  <a:schemeClr val="bg1"/>
                </a:solidFill>
              </a:rPr>
              <a:pPr marL="0" lvl="0" indent="0" algn="ctr">
                <a:spcBef>
                  <a:spcPct val="0"/>
                </a:spcBef>
                <a:spcAft>
                  <a:spcPct val="0"/>
                </a:spcAft>
                <a:buNone/>
              </a:pPr>
              <a:t>170</a:t>
            </a:fld>
            <a:endParaRPr lang="en-US" sz="1000">
              <a:solidFill>
                <a:schemeClr val="bg1"/>
              </a:solidFill>
            </a:endParaRPr>
          </a:p>
        </p:txBody>
      </p:sp>
      <p:sp>
        <p:nvSpPr>
          <p:cNvPr id="159" name="Rectangle 158">
            <a:extLst>
              <a:ext uri="{FF2B5EF4-FFF2-40B4-BE49-F238E27FC236}">
                <a16:creationId xmlns:a16="http://schemas.microsoft.com/office/drawing/2014/main" id="{760F9AF3-03C0-F77D-3BE2-609B11DBE446}"/>
              </a:ext>
            </a:extLst>
          </p:cNvPr>
          <p:cNvSpPr/>
          <p:nvPr>
            <p:custDataLst>
              <p:tags r:id="rId26"/>
            </p:custDataLst>
          </p:nvPr>
        </p:nvSpPr>
        <p:spPr bwMode="auto">
          <a:xfrm>
            <a:off x="4234896" y="4503738"/>
            <a:ext cx="142875" cy="106363"/>
          </a:xfrm>
          <a:prstGeom prst="rect">
            <a:avLst/>
          </a:prstGeom>
          <a:solidFill>
            <a:srgbClr val="B1E5FB"/>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0" name="Rectangle 159">
            <a:extLst>
              <a:ext uri="{FF2B5EF4-FFF2-40B4-BE49-F238E27FC236}">
                <a16:creationId xmlns:a16="http://schemas.microsoft.com/office/drawing/2014/main" id="{FB02B536-72A9-34CA-3054-F911A693B17D}"/>
              </a:ext>
            </a:extLst>
          </p:cNvPr>
          <p:cNvSpPr/>
          <p:nvPr>
            <p:custDataLst>
              <p:tags r:id="rId27"/>
            </p:custDataLst>
          </p:nvPr>
        </p:nvSpPr>
        <p:spPr bwMode="auto">
          <a:xfrm>
            <a:off x="4234896" y="4676775"/>
            <a:ext cx="142875" cy="106363"/>
          </a:xfrm>
          <a:prstGeom prst="rect">
            <a:avLst/>
          </a:prstGeom>
          <a:solidFill>
            <a:srgbClr val="4D23A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1" name="Text Placeholder 10">
            <a:extLst>
              <a:ext uri="{FF2B5EF4-FFF2-40B4-BE49-F238E27FC236}">
                <a16:creationId xmlns:a16="http://schemas.microsoft.com/office/drawing/2014/main" id="{A2C5D176-254E-A7FD-031A-BF1146BB48EB}"/>
              </a:ext>
            </a:extLst>
          </p:cNvPr>
          <p:cNvSpPr>
            <a:spLocks noGrp="1"/>
          </p:cNvSpPr>
          <p:nvPr>
            <p:custDataLst>
              <p:tags r:id="rId28"/>
            </p:custDataLst>
          </p:nvPr>
        </p:nvSpPr>
        <p:spPr bwMode="auto">
          <a:xfrm>
            <a:off x="4428571" y="4498975"/>
            <a:ext cx="8159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1A2D428-C914-498A-863C-38FB6C3180F5}" type="datetime'P''''a''''''''c''''k'' disasse''''m''bl''''''''''y'''''">
              <a:rPr lang="en-US" altLang="en-US" sz="800" smtClean="0"/>
              <a:pPr marL="0" lvl="0" indent="0">
                <a:spcBef>
                  <a:spcPct val="0"/>
                </a:spcBef>
                <a:spcAft>
                  <a:spcPct val="0"/>
                </a:spcAft>
                <a:buNone/>
              </a:pPr>
              <a:t>Pack disassembly</a:t>
            </a:fld>
            <a:endParaRPr lang="en-US" sz="800"/>
          </a:p>
        </p:txBody>
      </p:sp>
      <p:sp>
        <p:nvSpPr>
          <p:cNvPr id="162" name="Text Placeholder 10">
            <a:extLst>
              <a:ext uri="{FF2B5EF4-FFF2-40B4-BE49-F238E27FC236}">
                <a16:creationId xmlns:a16="http://schemas.microsoft.com/office/drawing/2014/main" id="{53A05DD3-8529-9F8F-8B2B-9A347C64BB76}"/>
              </a:ext>
            </a:extLst>
          </p:cNvPr>
          <p:cNvSpPr>
            <a:spLocks noGrp="1"/>
          </p:cNvSpPr>
          <p:nvPr>
            <p:custDataLst>
              <p:tags r:id="rId29"/>
            </p:custDataLst>
          </p:nvPr>
        </p:nvSpPr>
        <p:spPr bwMode="auto">
          <a:xfrm>
            <a:off x="4428571" y="4672013"/>
            <a:ext cx="8985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B3A476B-5CD1-496A-BFA2-8CB45E2DD60A}" type="datetime'''S''h''r''''e''dd''''''in''g &amp;'''' ''''s''o''r''ti''''ng'''">
              <a:rPr lang="en-US" altLang="en-US" sz="800" smtClean="0"/>
              <a:pPr marL="0" lvl="0" indent="0">
                <a:spcBef>
                  <a:spcPct val="0"/>
                </a:spcBef>
                <a:spcAft>
                  <a:spcPct val="0"/>
                </a:spcAft>
                <a:buNone/>
              </a:pPr>
              <a:t>Shredding &amp; sorting</a:t>
            </a:fld>
            <a:endParaRPr lang="en-US" sz="800"/>
          </a:p>
        </p:txBody>
      </p:sp>
      <p:graphicFrame>
        <p:nvGraphicFramePr>
          <p:cNvPr id="21" name="Chart 20">
            <a:extLst>
              <a:ext uri="{FF2B5EF4-FFF2-40B4-BE49-F238E27FC236}">
                <a16:creationId xmlns:a16="http://schemas.microsoft.com/office/drawing/2014/main" id="{FF9CD1FD-49EF-C2DC-8A2F-EC4EE142BF14}"/>
              </a:ext>
            </a:extLst>
          </p:cNvPr>
          <p:cNvGraphicFramePr/>
          <p:nvPr>
            <p:custDataLst>
              <p:tags r:id="rId30"/>
            </p:custDataLst>
            <p:extLst>
              <p:ext uri="{D42A27DB-BD31-4B8C-83A1-F6EECF244321}">
                <p14:modId xmlns:p14="http://schemas.microsoft.com/office/powerpoint/2010/main" val="2077387228"/>
              </p:ext>
            </p:extLst>
          </p:nvPr>
        </p:nvGraphicFramePr>
        <p:xfrm>
          <a:off x="6127750" y="3155950"/>
          <a:ext cx="1384300" cy="1384300"/>
        </p:xfrm>
        <a:graphic>
          <a:graphicData uri="http://schemas.openxmlformats.org/drawingml/2006/chart">
            <c:chart xmlns:c="http://schemas.openxmlformats.org/drawingml/2006/chart" xmlns:r="http://schemas.openxmlformats.org/officeDocument/2006/relationships" r:id="rId52"/>
          </a:graphicData>
        </a:graphic>
      </p:graphicFrame>
      <p:sp>
        <p:nvSpPr>
          <p:cNvPr id="189" name="Text Placeholder 10">
            <a:extLst>
              <a:ext uri="{FF2B5EF4-FFF2-40B4-BE49-F238E27FC236}">
                <a16:creationId xmlns:a16="http://schemas.microsoft.com/office/drawing/2014/main" id="{94376661-D3B0-77F4-3B81-8517B340283F}"/>
              </a:ext>
            </a:extLst>
          </p:cNvPr>
          <p:cNvSpPr>
            <a:spLocks noGrp="1"/>
          </p:cNvSpPr>
          <p:nvPr>
            <p:custDataLst>
              <p:tags r:id="rId31"/>
            </p:custDataLst>
          </p:nvPr>
        </p:nvSpPr>
        <p:spPr bwMode="gray">
          <a:xfrm>
            <a:off x="6857446" y="3284538"/>
            <a:ext cx="174625" cy="152400"/>
          </a:xfrm>
          <a:prstGeom prst="rect">
            <a:avLst/>
          </a:prstGeom>
          <a:noFill/>
          <a:ln>
            <a:noFill/>
          </a:ln>
          <a:effectLst/>
          <a:extLst>
            <a:ext uri="{909E8E84-426E-40DD-AFC4-6F175D3DCCD1}">
              <a14:hiddenFill xmlns:a14="http://schemas.microsoft.com/office/drawing/2010/main">
                <a:solidFill>
                  <a:srgbClr val="C3CFE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340396E-1D01-47E8-82CC-A0A505BBAF28}" type="datetime'''''''''''4''''''''''''''''''''''''''''0'''''''''''''''''''">
              <a:rPr lang="en-US" altLang="en-US" sz="1000" smtClean="0">
                <a:effectLst/>
              </a:rPr>
              <a:pPr marL="0" lvl="0" indent="0" algn="ctr">
                <a:spcBef>
                  <a:spcPct val="0"/>
                </a:spcBef>
                <a:spcAft>
                  <a:spcPct val="0"/>
                </a:spcAft>
                <a:buNone/>
              </a:pPr>
              <a:t>40</a:t>
            </a:fld>
            <a:endParaRPr lang="en-US" sz="1000"/>
          </a:p>
        </p:txBody>
      </p:sp>
      <p:sp>
        <p:nvSpPr>
          <p:cNvPr id="190" name="Text Placeholder 10">
            <a:extLst>
              <a:ext uri="{FF2B5EF4-FFF2-40B4-BE49-F238E27FC236}">
                <a16:creationId xmlns:a16="http://schemas.microsoft.com/office/drawing/2014/main" id="{8FE9F157-BD8F-5829-64F9-48A80865522F}"/>
              </a:ext>
            </a:extLst>
          </p:cNvPr>
          <p:cNvSpPr>
            <a:spLocks noGrp="1"/>
          </p:cNvSpPr>
          <p:nvPr>
            <p:custDataLst>
              <p:tags r:id="rId32"/>
            </p:custDataLst>
          </p:nvPr>
        </p:nvSpPr>
        <p:spPr bwMode="gray">
          <a:xfrm>
            <a:off x="6574871" y="4248150"/>
            <a:ext cx="244475"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5B78F7E-5AA8-4004-9FDB-5F787886BB8B}" type="datetime'''''4''''''''''6''0'''''''''''''''''''''''''''''''''">
              <a:rPr lang="en-US" altLang="en-US" sz="1000" smtClean="0">
                <a:solidFill>
                  <a:schemeClr val="bg1"/>
                </a:solidFill>
              </a:rPr>
              <a:pPr marL="0" lvl="0" indent="0" algn="ctr">
                <a:spcBef>
                  <a:spcPct val="0"/>
                </a:spcBef>
                <a:spcAft>
                  <a:spcPct val="0"/>
                </a:spcAft>
                <a:buNone/>
              </a:pPr>
              <a:t>460</a:t>
            </a:fld>
            <a:endParaRPr lang="en-US" sz="1000">
              <a:solidFill>
                <a:schemeClr val="bg1"/>
              </a:solidFill>
            </a:endParaRPr>
          </a:p>
        </p:txBody>
      </p:sp>
      <p:sp>
        <p:nvSpPr>
          <p:cNvPr id="191" name="Rectangle 190">
            <a:extLst>
              <a:ext uri="{FF2B5EF4-FFF2-40B4-BE49-F238E27FC236}">
                <a16:creationId xmlns:a16="http://schemas.microsoft.com/office/drawing/2014/main" id="{F1A7E578-5BDE-9974-5EDC-1ADEF33831C5}"/>
              </a:ext>
            </a:extLst>
          </p:cNvPr>
          <p:cNvSpPr/>
          <p:nvPr>
            <p:custDataLst>
              <p:tags r:id="rId33"/>
            </p:custDataLst>
          </p:nvPr>
        </p:nvSpPr>
        <p:spPr bwMode="auto">
          <a:xfrm>
            <a:off x="6174821" y="4503738"/>
            <a:ext cx="142875" cy="106363"/>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24" name="Rectangle 1023">
            <a:extLst>
              <a:ext uri="{FF2B5EF4-FFF2-40B4-BE49-F238E27FC236}">
                <a16:creationId xmlns:a16="http://schemas.microsoft.com/office/drawing/2014/main" id="{A6E7CA21-B686-E223-A268-334B5029D6D7}"/>
              </a:ext>
            </a:extLst>
          </p:cNvPr>
          <p:cNvSpPr/>
          <p:nvPr>
            <p:custDataLst>
              <p:tags r:id="rId34"/>
            </p:custDataLst>
          </p:nvPr>
        </p:nvSpPr>
        <p:spPr bwMode="auto">
          <a:xfrm>
            <a:off x="6174821" y="4676775"/>
            <a:ext cx="142875" cy="106363"/>
          </a:xfrm>
          <a:prstGeom prst="rect">
            <a:avLst/>
          </a:prstGeom>
          <a:solidFill>
            <a:srgbClr val="68707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25" name="Text Placeholder 10">
            <a:extLst>
              <a:ext uri="{FF2B5EF4-FFF2-40B4-BE49-F238E27FC236}">
                <a16:creationId xmlns:a16="http://schemas.microsoft.com/office/drawing/2014/main" id="{B05FC3DD-5C82-8C23-5DF7-792FBBF6F3EA}"/>
              </a:ext>
            </a:extLst>
          </p:cNvPr>
          <p:cNvSpPr>
            <a:spLocks noGrp="1"/>
          </p:cNvSpPr>
          <p:nvPr>
            <p:custDataLst>
              <p:tags r:id="rId35"/>
            </p:custDataLst>
          </p:nvPr>
        </p:nvSpPr>
        <p:spPr bwMode="auto">
          <a:xfrm>
            <a:off x="6369049" y="4498975"/>
            <a:ext cx="10604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800"/>
              <a:t>Pyro &amp; hydrometallurgy</a:t>
            </a:r>
            <a:endParaRPr lang="en-US" sz="800"/>
          </a:p>
        </p:txBody>
      </p:sp>
      <p:sp>
        <p:nvSpPr>
          <p:cNvPr id="1026" name="Text Placeholder 10">
            <a:extLst>
              <a:ext uri="{FF2B5EF4-FFF2-40B4-BE49-F238E27FC236}">
                <a16:creationId xmlns:a16="http://schemas.microsoft.com/office/drawing/2014/main" id="{B7A55EDC-5875-E9E1-27D9-AE8CF1AD4699}"/>
              </a:ext>
            </a:extLst>
          </p:cNvPr>
          <p:cNvSpPr>
            <a:spLocks noGrp="1"/>
          </p:cNvSpPr>
          <p:nvPr>
            <p:custDataLst>
              <p:tags r:id="rId36"/>
            </p:custDataLst>
          </p:nvPr>
        </p:nvSpPr>
        <p:spPr bwMode="auto">
          <a:xfrm>
            <a:off x="6368496" y="4672013"/>
            <a:ext cx="7413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6266702-CA17-421D-9CD5-03D08F1AF0D4}" type="datetime'''''H''''''y''''''''''''''''d''r''''om''e''''tallur''''gy'''">
              <a:rPr lang="en-US" altLang="en-US" sz="800" smtClean="0"/>
              <a:pPr marL="0" lvl="0" indent="0">
                <a:spcBef>
                  <a:spcPct val="0"/>
                </a:spcBef>
                <a:spcAft>
                  <a:spcPct val="0"/>
                </a:spcAft>
                <a:buNone/>
              </a:pPr>
              <a:t>Hydrometallurgy</a:t>
            </a:fld>
            <a:endParaRPr lang="en-US" sz="800"/>
          </a:p>
        </p:txBody>
      </p:sp>
      <p:sp>
        <p:nvSpPr>
          <p:cNvPr id="1105" name="TextBox 1104">
            <a:extLst>
              <a:ext uri="{FF2B5EF4-FFF2-40B4-BE49-F238E27FC236}">
                <a16:creationId xmlns:a16="http://schemas.microsoft.com/office/drawing/2014/main" id="{50DB1EA7-A361-F764-8070-89BDD66B893D}"/>
              </a:ext>
            </a:extLst>
          </p:cNvPr>
          <p:cNvSpPr txBox="1"/>
          <p:nvPr/>
        </p:nvSpPr>
        <p:spPr>
          <a:xfrm>
            <a:off x="1255158" y="3363331"/>
            <a:ext cx="509588" cy="252413"/>
          </a:xfrm>
          <a:prstGeom prst="rect">
            <a:avLst/>
          </a:prstGeom>
          <a:noFill/>
        </p:spPr>
        <p:txBody>
          <a:bodyPr wrap="square" rtlCol="0">
            <a:spAutoFit/>
          </a:bodyPr>
          <a:lstStyle/>
          <a:p>
            <a:pPr marL="0" indent="0" algn="ctr">
              <a:spcBef>
                <a:spcPts val="0"/>
              </a:spcBef>
              <a:buNone/>
            </a:pPr>
            <a:r>
              <a:rPr lang="en-US" altLang="ko-KR" sz="1000" b="1"/>
              <a:t>100</a:t>
            </a:r>
          </a:p>
        </p:txBody>
      </p:sp>
      <p:sp>
        <p:nvSpPr>
          <p:cNvPr id="1106" name="TextBox 1105">
            <a:extLst>
              <a:ext uri="{FF2B5EF4-FFF2-40B4-BE49-F238E27FC236}">
                <a16:creationId xmlns:a16="http://schemas.microsoft.com/office/drawing/2014/main" id="{E1B66323-5675-A8D8-00CB-8231BA62C998}"/>
              </a:ext>
            </a:extLst>
          </p:cNvPr>
          <p:cNvSpPr txBox="1"/>
          <p:nvPr/>
        </p:nvSpPr>
        <p:spPr>
          <a:xfrm>
            <a:off x="2864883" y="3464934"/>
            <a:ext cx="508000" cy="252413"/>
          </a:xfrm>
          <a:prstGeom prst="rect">
            <a:avLst/>
          </a:prstGeom>
          <a:noFill/>
        </p:spPr>
        <p:txBody>
          <a:bodyPr wrap="square" rtlCol="0">
            <a:spAutoFit/>
          </a:bodyPr>
          <a:lstStyle/>
          <a:p>
            <a:pPr marL="0" indent="0" algn="ctr">
              <a:spcBef>
                <a:spcPts val="0"/>
              </a:spcBef>
              <a:buNone/>
            </a:pPr>
            <a:r>
              <a:rPr lang="en-US" altLang="ko-KR" sz="1000" b="1"/>
              <a:t>60</a:t>
            </a:r>
          </a:p>
        </p:txBody>
      </p:sp>
      <p:sp>
        <p:nvSpPr>
          <p:cNvPr id="1107" name="TextBox 1106">
            <a:extLst>
              <a:ext uri="{FF2B5EF4-FFF2-40B4-BE49-F238E27FC236}">
                <a16:creationId xmlns:a16="http://schemas.microsoft.com/office/drawing/2014/main" id="{AF7452DD-3B75-7B3E-E68B-77C2AA86F814}"/>
              </a:ext>
            </a:extLst>
          </p:cNvPr>
          <p:cNvSpPr txBox="1"/>
          <p:nvPr>
            <p:custDataLst>
              <p:tags r:id="rId37"/>
            </p:custDataLst>
          </p:nvPr>
        </p:nvSpPr>
        <p:spPr>
          <a:xfrm>
            <a:off x="2671763" y="3273919"/>
            <a:ext cx="508000" cy="252413"/>
          </a:xfrm>
          <a:prstGeom prst="rect">
            <a:avLst/>
          </a:prstGeom>
          <a:noFill/>
        </p:spPr>
        <p:txBody>
          <a:bodyPr wrap="square" rtlCol="0">
            <a:spAutoFit/>
          </a:bodyPr>
          <a:lstStyle/>
          <a:p>
            <a:pPr marL="0" indent="0" algn="ctr">
              <a:spcBef>
                <a:spcPts val="0"/>
              </a:spcBef>
              <a:buNone/>
            </a:pPr>
            <a:r>
              <a:rPr lang="en-US" altLang="ko-KR" sz="1000" b="1"/>
              <a:t>180</a:t>
            </a:r>
          </a:p>
        </p:txBody>
      </p:sp>
      <p:sp>
        <p:nvSpPr>
          <p:cNvPr id="1108" name="TextBox 1107">
            <a:extLst>
              <a:ext uri="{FF2B5EF4-FFF2-40B4-BE49-F238E27FC236}">
                <a16:creationId xmlns:a16="http://schemas.microsoft.com/office/drawing/2014/main" id="{8613A7B1-0CFB-D1A1-6DF2-36297EBE96A3}"/>
              </a:ext>
            </a:extLst>
          </p:cNvPr>
          <p:cNvSpPr txBox="1"/>
          <p:nvPr>
            <p:custDataLst>
              <p:tags r:id="rId38"/>
            </p:custDataLst>
          </p:nvPr>
        </p:nvSpPr>
        <p:spPr>
          <a:xfrm>
            <a:off x="4487863" y="3053785"/>
            <a:ext cx="509588" cy="252413"/>
          </a:xfrm>
          <a:prstGeom prst="rect">
            <a:avLst/>
          </a:prstGeom>
          <a:noFill/>
        </p:spPr>
        <p:txBody>
          <a:bodyPr wrap="square" rtlCol="0">
            <a:spAutoFit/>
          </a:bodyPr>
          <a:lstStyle/>
          <a:p>
            <a:pPr marL="0" indent="0" algn="ctr">
              <a:spcBef>
                <a:spcPts val="0"/>
              </a:spcBef>
              <a:buNone/>
            </a:pPr>
            <a:r>
              <a:rPr lang="en-US" altLang="ko-KR" sz="1000" b="1"/>
              <a:t>500</a:t>
            </a:r>
          </a:p>
        </p:txBody>
      </p:sp>
      <p:sp>
        <p:nvSpPr>
          <p:cNvPr id="1119" name="TextBox 1118">
            <a:extLst>
              <a:ext uri="{FF2B5EF4-FFF2-40B4-BE49-F238E27FC236}">
                <a16:creationId xmlns:a16="http://schemas.microsoft.com/office/drawing/2014/main" id="{29E70BD7-BA02-5DF7-13E0-D699E2A68E7B}"/>
              </a:ext>
            </a:extLst>
          </p:cNvPr>
          <p:cNvSpPr txBox="1"/>
          <p:nvPr/>
        </p:nvSpPr>
        <p:spPr>
          <a:xfrm>
            <a:off x="4177746" y="5034901"/>
            <a:ext cx="1747838" cy="1015663"/>
          </a:xfrm>
          <a:prstGeom prst="rect">
            <a:avLst/>
          </a:prstGeom>
          <a:noFill/>
        </p:spPr>
        <p:txBody>
          <a:bodyPr wrap="square" rtlCol="0">
            <a:spAutoFit/>
          </a:bodyPr>
          <a:lstStyle/>
          <a:p>
            <a:pPr marL="0" indent="0">
              <a:spcBef>
                <a:spcPts val="0"/>
              </a:spcBef>
              <a:buNone/>
            </a:pPr>
            <a:r>
              <a:rPr lang="en-US" altLang="ko-KR" sz="1000"/>
              <a:t>Activities with low entry barriers, such as shredding, already face overcapacity in part due to a lack of scrap for recycling, resulting in lower margin.</a:t>
            </a:r>
          </a:p>
        </p:txBody>
      </p:sp>
      <p:sp>
        <p:nvSpPr>
          <p:cNvPr id="1122" name="TextBox 1121">
            <a:extLst>
              <a:ext uri="{FF2B5EF4-FFF2-40B4-BE49-F238E27FC236}">
                <a16:creationId xmlns:a16="http://schemas.microsoft.com/office/drawing/2014/main" id="{A54E88AC-9AB2-674B-609F-77D6204BD4D8}"/>
              </a:ext>
            </a:extLst>
          </p:cNvPr>
          <p:cNvSpPr txBox="1"/>
          <p:nvPr/>
        </p:nvSpPr>
        <p:spPr>
          <a:xfrm>
            <a:off x="5981146" y="5034901"/>
            <a:ext cx="1735138" cy="1323439"/>
          </a:xfrm>
          <a:prstGeom prst="rect">
            <a:avLst/>
          </a:prstGeom>
          <a:noFill/>
        </p:spPr>
        <p:txBody>
          <a:bodyPr wrap="square" rtlCol="0">
            <a:spAutoFit/>
          </a:bodyPr>
          <a:lstStyle/>
          <a:p>
            <a:pPr>
              <a:spcBef>
                <a:spcPts val="0"/>
              </a:spcBef>
            </a:pPr>
            <a:r>
              <a:rPr lang="en-US" altLang="ko-KR" sz="1000"/>
              <a:t>Highest upside potential if given large enough scale and additional value such as new CAM technologies.</a:t>
            </a:r>
          </a:p>
          <a:p>
            <a:pPr>
              <a:spcBef>
                <a:spcPts val="0"/>
              </a:spcBef>
            </a:pPr>
            <a:r>
              <a:rPr lang="en-US" altLang="ko-KR" sz="1000"/>
              <a:t>Steepest entry barriers are due to </a:t>
            </a:r>
            <a:r>
              <a:rPr lang="en-US" altLang="ko-KR" sz="1000" err="1"/>
              <a:t>CapEx</a:t>
            </a:r>
            <a:r>
              <a:rPr lang="en-US" altLang="ko-KR" sz="1000"/>
              <a:t> and the expert knowledge required.</a:t>
            </a:r>
          </a:p>
          <a:p>
            <a:pPr>
              <a:spcBef>
                <a:spcPts val="0"/>
              </a:spcBef>
            </a:pPr>
            <a:endParaRPr lang="en-US" altLang="ko-KR" sz="1000"/>
          </a:p>
        </p:txBody>
      </p:sp>
      <p:grpSp>
        <p:nvGrpSpPr>
          <p:cNvPr id="6" name="Group 5">
            <a:extLst>
              <a:ext uri="{FF2B5EF4-FFF2-40B4-BE49-F238E27FC236}">
                <a16:creationId xmlns:a16="http://schemas.microsoft.com/office/drawing/2014/main" id="{0EAEE660-B4D8-5524-2A33-665CB71EFFDC}"/>
              </a:ext>
            </a:extLst>
          </p:cNvPr>
          <p:cNvGrpSpPr/>
          <p:nvPr/>
        </p:nvGrpSpPr>
        <p:grpSpPr>
          <a:xfrm>
            <a:off x="361396" y="2351232"/>
            <a:ext cx="382588" cy="4092432"/>
            <a:chOff x="2574018" y="2353469"/>
            <a:chExt cx="381643" cy="4092432"/>
          </a:xfrm>
        </p:grpSpPr>
        <p:sp>
          <p:nvSpPr>
            <p:cNvPr id="151" name="Content Placeholder 2">
              <a:extLst>
                <a:ext uri="{FF2B5EF4-FFF2-40B4-BE49-F238E27FC236}">
                  <a16:creationId xmlns:a16="http://schemas.microsoft.com/office/drawing/2014/main" id="{4B51B6D6-824D-FE24-1C76-2DF802A0EB77}"/>
                </a:ext>
              </a:extLst>
            </p:cNvPr>
            <p:cNvSpPr txBox="1">
              <a:spLocks/>
            </p:cNvSpPr>
            <p:nvPr/>
          </p:nvSpPr>
          <p:spPr>
            <a:xfrm rot="16200000">
              <a:off x="2398921" y="2528566"/>
              <a:ext cx="731838" cy="381643"/>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000" b="1"/>
                <a:t>Business models</a:t>
              </a:r>
            </a:p>
          </p:txBody>
        </p:sp>
        <p:sp>
          <p:nvSpPr>
            <p:cNvPr id="152" name="Content Placeholder 2">
              <a:extLst>
                <a:ext uri="{FF2B5EF4-FFF2-40B4-BE49-F238E27FC236}">
                  <a16:creationId xmlns:a16="http://schemas.microsoft.com/office/drawing/2014/main" id="{F3165D10-0A54-F367-808E-6478FD79A52D}"/>
                </a:ext>
              </a:extLst>
            </p:cNvPr>
            <p:cNvSpPr txBox="1">
              <a:spLocks/>
            </p:cNvSpPr>
            <p:nvPr/>
          </p:nvSpPr>
          <p:spPr>
            <a:xfrm rot="16200000">
              <a:off x="1931840" y="3821760"/>
              <a:ext cx="1666000" cy="381643"/>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000" b="1"/>
                <a:t>EBITDA estimate by 2030 in Europe ($M)</a:t>
              </a:r>
            </a:p>
          </p:txBody>
        </p:sp>
        <p:sp>
          <p:nvSpPr>
            <p:cNvPr id="1124" name="Content Placeholder 2">
              <a:extLst>
                <a:ext uri="{FF2B5EF4-FFF2-40B4-BE49-F238E27FC236}">
                  <a16:creationId xmlns:a16="http://schemas.microsoft.com/office/drawing/2014/main" id="{EEDD7DAE-E926-A94D-2314-46EEAEF19919}"/>
                </a:ext>
              </a:extLst>
            </p:cNvPr>
            <p:cNvSpPr txBox="1">
              <a:spLocks/>
            </p:cNvSpPr>
            <p:nvPr/>
          </p:nvSpPr>
          <p:spPr>
            <a:xfrm rot="16200000">
              <a:off x="2002096" y="5646223"/>
              <a:ext cx="1371600" cy="227755"/>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000" b="1"/>
                <a:t>Profit potential</a:t>
              </a:r>
            </a:p>
          </p:txBody>
        </p:sp>
      </p:grpSp>
      <p:sp>
        <p:nvSpPr>
          <p:cNvPr id="1125" name="TextBox 1124">
            <a:extLst>
              <a:ext uri="{FF2B5EF4-FFF2-40B4-BE49-F238E27FC236}">
                <a16:creationId xmlns:a16="http://schemas.microsoft.com/office/drawing/2014/main" id="{04D6EB62-F454-9D6C-41C2-1F3C821A76FD}"/>
              </a:ext>
            </a:extLst>
          </p:cNvPr>
          <p:cNvSpPr txBox="1"/>
          <p:nvPr/>
        </p:nvSpPr>
        <p:spPr>
          <a:xfrm>
            <a:off x="745571" y="5034901"/>
            <a:ext cx="1701800" cy="707886"/>
          </a:xfrm>
          <a:prstGeom prst="rect">
            <a:avLst/>
          </a:prstGeom>
          <a:noFill/>
        </p:spPr>
        <p:txBody>
          <a:bodyPr wrap="square" rtlCol="0">
            <a:spAutoFit/>
          </a:bodyPr>
          <a:lstStyle/>
          <a:p>
            <a:pPr marL="0" indent="0">
              <a:spcBef>
                <a:spcPts val="0"/>
              </a:spcBef>
              <a:buNone/>
            </a:pPr>
            <a:r>
              <a:rPr lang="en-US" altLang="ko-KR" sz="1000"/>
              <a:t>Smaller margin potential but has lower commodity price risk and requires fewer skills.</a:t>
            </a:r>
          </a:p>
        </p:txBody>
      </p:sp>
      <p:sp>
        <p:nvSpPr>
          <p:cNvPr id="7" name="Rectangle 6">
            <a:extLst>
              <a:ext uri="{FF2B5EF4-FFF2-40B4-BE49-F238E27FC236}">
                <a16:creationId xmlns:a16="http://schemas.microsoft.com/office/drawing/2014/main" id="{08D0B5CB-9FD9-7719-68CA-C05F8967803D}"/>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Battery (recycling)</a:t>
            </a:r>
          </a:p>
        </p:txBody>
      </p:sp>
    </p:spTree>
    <p:extLst>
      <p:ext uri="{BB962C8B-B14F-4D97-AF65-F5344CB8AC3E}">
        <p14:creationId xmlns:p14="http://schemas.microsoft.com/office/powerpoint/2010/main" val="100130807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21CED02-DF08-812D-4489-AE0433C04CEE}"/>
              </a:ext>
            </a:extLst>
          </p:cNvPr>
          <p:cNvGraphicFramePr>
            <a:graphicFrameLocks noChangeAspect="1"/>
          </p:cNvGraphicFramePr>
          <p:nvPr>
            <p:custDataLst>
              <p:tags r:id="rId1"/>
            </p:custDataLst>
            <p:extLst>
              <p:ext uri="{D42A27DB-BD31-4B8C-83A1-F6EECF244321}">
                <p14:modId xmlns:p14="http://schemas.microsoft.com/office/powerpoint/2010/main" val="21423878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8" imgW="395" imgH="394" progId="TCLayout.ActiveDocument.1">
                  <p:embed/>
                </p:oleObj>
              </mc:Choice>
              <mc:Fallback>
                <p:oleObj name="think-cell Slide" r:id="rId18" imgW="395" imgH="394" progId="TCLayout.ActiveDocument.1">
                  <p:embed/>
                  <p:pic>
                    <p:nvPicPr>
                      <p:cNvPr id="5" name="think-cell data - do not delete" hidden="1">
                        <a:extLst>
                          <a:ext uri="{FF2B5EF4-FFF2-40B4-BE49-F238E27FC236}">
                            <a16:creationId xmlns:a16="http://schemas.microsoft.com/office/drawing/2014/main" id="{A21CED02-DF08-812D-4489-AE0433C04CEE}"/>
                          </a:ext>
                        </a:extLst>
                      </p:cNvPr>
                      <p:cNvPicPr/>
                      <p:nvPr/>
                    </p:nvPicPr>
                    <p:blipFill>
                      <a:blip r:embed="rId19"/>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CA9E29E0-389E-4E04-B954-EB425D46B0AB}"/>
              </a:ext>
            </a:extLst>
          </p:cNvPr>
          <p:cNvSpPr>
            <a:spLocks noGrp="1"/>
          </p:cNvSpPr>
          <p:nvPr>
            <p:ph type="title"/>
          </p:nvPr>
        </p:nvSpPr>
        <p:spPr/>
        <p:txBody>
          <a:bodyPr vert="horz">
            <a:noAutofit/>
          </a:bodyPr>
          <a:lstStyle/>
          <a:p>
            <a:r>
              <a:rPr lang="en-US"/>
              <a:t>Players with a closed-loop ecosystem from supplier to customer will survive among currently fragmented business archetypes</a:t>
            </a:r>
          </a:p>
        </p:txBody>
      </p:sp>
      <p:sp>
        <p:nvSpPr>
          <p:cNvPr id="2" name="Content Placeholder 1">
            <a:extLst>
              <a:ext uri="{FF2B5EF4-FFF2-40B4-BE49-F238E27FC236}">
                <a16:creationId xmlns:a16="http://schemas.microsoft.com/office/drawing/2014/main" id="{48D769FF-514D-A837-8667-3CDF4F4BC998}"/>
              </a:ext>
            </a:extLst>
          </p:cNvPr>
          <p:cNvSpPr>
            <a:spLocks noGrp="1"/>
          </p:cNvSpPr>
          <p:nvPr>
            <p:ph sz="quarter" idx="4294967295"/>
          </p:nvPr>
        </p:nvSpPr>
        <p:spPr>
          <a:xfrm>
            <a:off x="329184" y="1554480"/>
            <a:ext cx="8980488" cy="274637"/>
          </a:xfrm>
        </p:spPr>
        <p:txBody>
          <a:bodyPr>
            <a:noAutofit/>
          </a:bodyPr>
          <a:lstStyle/>
          <a:p>
            <a:pPr marL="0" indent="0">
              <a:buNone/>
            </a:pPr>
            <a:r>
              <a:rPr lang="en-US" altLang="ko-KR" sz="1400" b="1" dirty="0"/>
              <a:t>Business models across EV battery value chain</a:t>
            </a:r>
          </a:p>
        </p:txBody>
      </p:sp>
      <p:sp>
        <p:nvSpPr>
          <p:cNvPr id="10" name="Text Placeholder 10">
            <a:extLst>
              <a:ext uri="{FF2B5EF4-FFF2-40B4-BE49-F238E27FC236}">
                <a16:creationId xmlns:a16="http://schemas.microsoft.com/office/drawing/2014/main" id="{FD4227E1-DCD5-9255-E3DD-B5A610014DA9}"/>
              </a:ext>
            </a:extLst>
          </p:cNvPr>
          <p:cNvSpPr>
            <a:spLocks noGrp="1"/>
          </p:cNvSpPr>
          <p:nvPr>
            <p:custDataLst>
              <p:tags r:id="rId2"/>
            </p:custDataLst>
          </p:nvPr>
        </p:nvSpPr>
        <p:spPr bwMode="auto">
          <a:xfrm>
            <a:off x="330201" y="2130425"/>
            <a:ext cx="1268413" cy="311150"/>
          </a:xfrm>
          <a:prstGeom prst="homePlate">
            <a:avLst>
              <a:gd name="adj" fmla="val 18367"/>
            </a:avLst>
          </a:prstGeom>
          <a:solidFill>
            <a:schemeClr val="tx2"/>
          </a:solidFill>
          <a:ln w="9525" cmpd="sng" algn="ctr">
            <a:solidFill>
              <a:schemeClr val="bg1"/>
            </a:solidFill>
          </a:ln>
          <a:effectLst/>
        </p:spPr>
        <p:txBody>
          <a:bodyPr vert="horz" wrap="square" lIns="46038" tIns="19050" rIns="0" bIns="190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t>Collection, logistics, and sorting</a:t>
            </a:r>
          </a:p>
        </p:txBody>
      </p:sp>
      <p:sp>
        <p:nvSpPr>
          <p:cNvPr id="11" name="Text Placeholder 10">
            <a:extLst>
              <a:ext uri="{FF2B5EF4-FFF2-40B4-BE49-F238E27FC236}">
                <a16:creationId xmlns:a16="http://schemas.microsoft.com/office/drawing/2014/main" id="{52E3AC0E-0989-6DDC-5E4F-34C76CDE43E3}"/>
              </a:ext>
            </a:extLst>
          </p:cNvPr>
          <p:cNvSpPr>
            <a:spLocks noGrp="1"/>
          </p:cNvSpPr>
          <p:nvPr>
            <p:custDataLst>
              <p:tags r:id="rId3"/>
            </p:custDataLst>
          </p:nvPr>
        </p:nvSpPr>
        <p:spPr bwMode="auto">
          <a:xfrm>
            <a:off x="1541463" y="2130425"/>
            <a:ext cx="1077913" cy="311150"/>
          </a:xfrm>
          <a:prstGeom prst="chevron">
            <a:avLst>
              <a:gd name="adj" fmla="val 18367"/>
            </a:avLst>
          </a:prstGeom>
          <a:solidFill>
            <a:schemeClr val="tx2"/>
          </a:solidFill>
          <a:ln w="9525" cmpd="sng" algn="ctr">
            <a:solidFill>
              <a:schemeClr val="bg1"/>
            </a:solidFill>
          </a:ln>
          <a:effectLst/>
        </p:spPr>
        <p:txBody>
          <a:bodyPr vert="horz" wrap="square" lIns="46038" tIns="19050" rIns="0" bIns="190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t>Discharge and dismantle</a:t>
            </a:r>
          </a:p>
        </p:txBody>
      </p:sp>
      <p:sp>
        <p:nvSpPr>
          <p:cNvPr id="12" name="Text Placeholder 10">
            <a:extLst>
              <a:ext uri="{FF2B5EF4-FFF2-40B4-BE49-F238E27FC236}">
                <a16:creationId xmlns:a16="http://schemas.microsoft.com/office/drawing/2014/main" id="{7FB87398-BA3D-BF15-3CCB-4BBCEB355B93}"/>
              </a:ext>
            </a:extLst>
          </p:cNvPr>
          <p:cNvSpPr>
            <a:spLocks noGrp="1"/>
          </p:cNvSpPr>
          <p:nvPr>
            <p:custDataLst>
              <p:tags r:id="rId4"/>
            </p:custDataLst>
          </p:nvPr>
        </p:nvSpPr>
        <p:spPr bwMode="auto">
          <a:xfrm>
            <a:off x="2562225" y="2130425"/>
            <a:ext cx="1077913" cy="311150"/>
          </a:xfrm>
          <a:prstGeom prst="chevron">
            <a:avLst>
              <a:gd name="adj" fmla="val 17857"/>
            </a:avLst>
          </a:prstGeom>
          <a:solidFill>
            <a:schemeClr val="tx2"/>
          </a:solidFill>
          <a:ln w="9525" cmpd="sng" algn="ctr">
            <a:solidFill>
              <a:schemeClr val="bg1"/>
            </a:solidFill>
          </a:ln>
          <a:effectLst/>
        </p:spPr>
        <p:txBody>
          <a:bodyPr vert="horz" wrap="none" lIns="47625" tIns="87313" rIns="0" bIns="873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t>Pretreatment</a:t>
            </a:r>
          </a:p>
        </p:txBody>
      </p:sp>
      <p:sp>
        <p:nvSpPr>
          <p:cNvPr id="13" name="Text Placeholder 10">
            <a:extLst>
              <a:ext uri="{FF2B5EF4-FFF2-40B4-BE49-F238E27FC236}">
                <a16:creationId xmlns:a16="http://schemas.microsoft.com/office/drawing/2014/main" id="{BD7E7434-871F-A162-D500-6E2E8E20838C}"/>
              </a:ext>
            </a:extLst>
          </p:cNvPr>
          <p:cNvSpPr>
            <a:spLocks noGrp="1"/>
          </p:cNvSpPr>
          <p:nvPr>
            <p:custDataLst>
              <p:tags r:id="rId5"/>
            </p:custDataLst>
          </p:nvPr>
        </p:nvSpPr>
        <p:spPr bwMode="auto">
          <a:xfrm>
            <a:off x="3584574" y="2130425"/>
            <a:ext cx="1265238" cy="311150"/>
          </a:xfrm>
          <a:prstGeom prst="chevron">
            <a:avLst>
              <a:gd name="adj" fmla="val 18367"/>
            </a:avLst>
          </a:prstGeom>
          <a:solidFill>
            <a:schemeClr val="tx2"/>
          </a:solidFill>
          <a:ln w="9525" cmpd="sng" algn="ctr">
            <a:solidFill>
              <a:schemeClr val="bg1"/>
            </a:solidFill>
          </a:ln>
          <a:effectLst/>
        </p:spPr>
        <p:txBody>
          <a:bodyPr vert="horz" wrap="square" lIns="44450" tIns="19050" rIns="0" bIns="190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t>Battery materials recovery</a:t>
            </a:r>
          </a:p>
        </p:txBody>
      </p:sp>
      <p:cxnSp>
        <p:nvCxnSpPr>
          <p:cNvPr id="37" name="btfpColumnHeaderBoxLine739433">
            <a:extLst>
              <a:ext uri="{FF2B5EF4-FFF2-40B4-BE49-F238E27FC236}">
                <a16:creationId xmlns:a16="http://schemas.microsoft.com/office/drawing/2014/main" id="{5F920F94-D4AD-046F-AB6F-CBC68A5E2617}"/>
              </a:ext>
            </a:extLst>
          </p:cNvPr>
          <p:cNvCxnSpPr>
            <a:cxnSpLocks/>
          </p:cNvCxnSpPr>
          <p:nvPr/>
        </p:nvCxnSpPr>
        <p:spPr bwMode="gray">
          <a:xfrm>
            <a:off x="330199" y="1828800"/>
            <a:ext cx="959205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34" name="Group 133">
            <a:extLst>
              <a:ext uri="{FF2B5EF4-FFF2-40B4-BE49-F238E27FC236}">
                <a16:creationId xmlns:a16="http://schemas.microsoft.com/office/drawing/2014/main" id="{EEDE0786-E1CF-3FD9-D56C-4E93B398D530}"/>
              </a:ext>
            </a:extLst>
          </p:cNvPr>
          <p:cNvGrpSpPr/>
          <p:nvPr/>
        </p:nvGrpSpPr>
        <p:grpSpPr>
          <a:xfrm>
            <a:off x="330200" y="2805113"/>
            <a:ext cx="9587523" cy="3114675"/>
            <a:chOff x="330200" y="2852434"/>
            <a:chExt cx="9174675" cy="3114592"/>
          </a:xfrm>
        </p:grpSpPr>
        <p:cxnSp>
          <p:nvCxnSpPr>
            <p:cNvPr id="72" name="Straight Connector 71">
              <a:extLst>
                <a:ext uri="{FF2B5EF4-FFF2-40B4-BE49-F238E27FC236}">
                  <a16:creationId xmlns:a16="http://schemas.microsoft.com/office/drawing/2014/main" id="{ED47F2AA-BCEE-DF6C-4A71-9DE12785EC39}"/>
                </a:ext>
              </a:extLst>
            </p:cNvPr>
            <p:cNvCxnSpPr>
              <a:cxnSpLocks/>
            </p:cNvCxnSpPr>
            <p:nvPr/>
          </p:nvCxnSpPr>
          <p:spPr bwMode="gray">
            <a:xfrm>
              <a:off x="330200" y="3631082"/>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9088E66-D465-1524-E7BC-3943E4BFF0E4}"/>
                </a:ext>
              </a:extLst>
            </p:cNvPr>
            <p:cNvCxnSpPr>
              <a:cxnSpLocks/>
            </p:cNvCxnSpPr>
            <p:nvPr/>
          </p:nvCxnSpPr>
          <p:spPr bwMode="gray">
            <a:xfrm>
              <a:off x="330200" y="3241758"/>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04574B51-0DF6-22D3-0E59-EDCA528CA82E}"/>
                </a:ext>
              </a:extLst>
            </p:cNvPr>
            <p:cNvCxnSpPr>
              <a:cxnSpLocks/>
            </p:cNvCxnSpPr>
            <p:nvPr/>
          </p:nvCxnSpPr>
          <p:spPr bwMode="gray">
            <a:xfrm>
              <a:off x="330200" y="2852434"/>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A130730-14F6-27E6-9AB1-E7FF846A6302}"/>
                </a:ext>
              </a:extLst>
            </p:cNvPr>
            <p:cNvCxnSpPr>
              <a:cxnSpLocks/>
            </p:cNvCxnSpPr>
            <p:nvPr/>
          </p:nvCxnSpPr>
          <p:spPr bwMode="gray">
            <a:xfrm>
              <a:off x="330200" y="4799054"/>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20F2048E-715E-E13C-7CB6-CF8D8F4D4600}"/>
                </a:ext>
              </a:extLst>
            </p:cNvPr>
            <p:cNvCxnSpPr>
              <a:cxnSpLocks/>
            </p:cNvCxnSpPr>
            <p:nvPr/>
          </p:nvCxnSpPr>
          <p:spPr bwMode="gray">
            <a:xfrm>
              <a:off x="330200" y="4020406"/>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C6D76A-1B41-C4E0-DB95-B75D9DF6EF57}"/>
                </a:ext>
              </a:extLst>
            </p:cNvPr>
            <p:cNvCxnSpPr>
              <a:cxnSpLocks/>
            </p:cNvCxnSpPr>
            <p:nvPr/>
          </p:nvCxnSpPr>
          <p:spPr bwMode="gray">
            <a:xfrm>
              <a:off x="330200" y="4409730"/>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1A4C59A-9BFA-08F6-32A5-75ADF032E9A1}"/>
                </a:ext>
              </a:extLst>
            </p:cNvPr>
            <p:cNvCxnSpPr>
              <a:cxnSpLocks/>
            </p:cNvCxnSpPr>
            <p:nvPr/>
          </p:nvCxnSpPr>
          <p:spPr bwMode="gray">
            <a:xfrm>
              <a:off x="330200" y="5967026"/>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0DB16CB-AE6D-26EE-B67E-2D3208C25D4B}"/>
                </a:ext>
              </a:extLst>
            </p:cNvPr>
            <p:cNvCxnSpPr>
              <a:cxnSpLocks/>
            </p:cNvCxnSpPr>
            <p:nvPr/>
          </p:nvCxnSpPr>
          <p:spPr bwMode="gray">
            <a:xfrm>
              <a:off x="330200" y="5188378"/>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2A627342-6390-B5B5-E6BF-5F557C426A9A}"/>
                </a:ext>
              </a:extLst>
            </p:cNvPr>
            <p:cNvCxnSpPr>
              <a:cxnSpLocks/>
            </p:cNvCxnSpPr>
            <p:nvPr/>
          </p:nvCxnSpPr>
          <p:spPr bwMode="gray">
            <a:xfrm>
              <a:off x="330200" y="5577702"/>
              <a:ext cx="9174675"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747E179A-D39B-4BF5-AAA4-B67E90DC9BF2}"/>
              </a:ext>
            </a:extLst>
          </p:cNvPr>
          <p:cNvSpPr txBox="1"/>
          <p:nvPr/>
        </p:nvSpPr>
        <p:spPr>
          <a:xfrm>
            <a:off x="329184" y="1881949"/>
            <a:ext cx="3021013" cy="261938"/>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100"/>
              <a:t>Value chain coverage</a:t>
            </a:r>
            <a:endParaRPr lang="en-US" sz="1100" b="0"/>
          </a:p>
        </p:txBody>
      </p:sp>
      <p:sp>
        <p:nvSpPr>
          <p:cNvPr id="8" name="TextBox 7">
            <a:extLst>
              <a:ext uri="{FF2B5EF4-FFF2-40B4-BE49-F238E27FC236}">
                <a16:creationId xmlns:a16="http://schemas.microsoft.com/office/drawing/2014/main" id="{C4AB16A6-F43B-CD72-002E-510D161E8C83}"/>
              </a:ext>
            </a:extLst>
          </p:cNvPr>
          <p:cNvSpPr txBox="1"/>
          <p:nvPr/>
        </p:nvSpPr>
        <p:spPr>
          <a:xfrm>
            <a:off x="5047260" y="1881949"/>
            <a:ext cx="2139696" cy="261610"/>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100"/>
              <a:t>Description</a:t>
            </a:r>
            <a:endParaRPr lang="en-US" sz="1100" b="0"/>
          </a:p>
        </p:txBody>
      </p:sp>
      <p:sp>
        <p:nvSpPr>
          <p:cNvPr id="9" name="TextBox 8">
            <a:extLst>
              <a:ext uri="{FF2B5EF4-FFF2-40B4-BE49-F238E27FC236}">
                <a16:creationId xmlns:a16="http://schemas.microsoft.com/office/drawing/2014/main" id="{9D1EE4C2-9669-820E-E407-2A6C0E7239EC}"/>
              </a:ext>
            </a:extLst>
          </p:cNvPr>
          <p:cNvSpPr txBox="1"/>
          <p:nvPr/>
        </p:nvSpPr>
        <p:spPr>
          <a:xfrm>
            <a:off x="7089285" y="1881949"/>
            <a:ext cx="2404872" cy="261610"/>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100"/>
              <a:t>Success factors</a:t>
            </a:r>
            <a:endParaRPr lang="en-US" sz="1100" b="0"/>
          </a:p>
        </p:txBody>
      </p:sp>
      <p:sp>
        <p:nvSpPr>
          <p:cNvPr id="36" name="TextBox 35">
            <a:extLst>
              <a:ext uri="{FF2B5EF4-FFF2-40B4-BE49-F238E27FC236}">
                <a16:creationId xmlns:a16="http://schemas.microsoft.com/office/drawing/2014/main" id="{1719AC9C-6B86-05F7-FE6B-A5F2B91A1D1C}"/>
              </a:ext>
            </a:extLst>
          </p:cNvPr>
          <p:cNvSpPr txBox="1"/>
          <p:nvPr/>
        </p:nvSpPr>
        <p:spPr bwMode="gray">
          <a:xfrm>
            <a:off x="330199" y="6419088"/>
            <a:ext cx="9481390" cy="369332"/>
          </a:xfrm>
          <a:prstGeom prst="rect">
            <a:avLst/>
          </a:prstGeom>
          <a:noFill/>
        </p:spPr>
        <p:txBody>
          <a:bodyPr wrap="square" lIns="0" tIns="0" rIns="0" bIns="0" anchor="t">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20"/>
              </a:rPr>
              <a:t>BCG, Striking Gold with EV Battery Recycling</a:t>
            </a:r>
            <a:r>
              <a:rPr lang="en-US" sz="800" dirty="0">
                <a:solidFill>
                  <a:srgbClr val="000000"/>
                </a:solidFill>
              </a:rPr>
              <a:t> (2023); </a:t>
            </a:r>
            <a:r>
              <a:rPr lang="en-US" sz="800" dirty="0">
                <a:solidFill>
                  <a:srgbClr val="000000"/>
                </a:solidFill>
                <a:hlinkClick r:id="rId21"/>
              </a:rPr>
              <a:t>McKinsey, Battery recycling</a:t>
            </a:r>
            <a:r>
              <a:rPr lang="en-US" sz="800" dirty="0">
                <a:solidFill>
                  <a:srgbClr val="000000"/>
                </a:solidFill>
              </a:rPr>
              <a:t> (2023).</a:t>
            </a:r>
          </a:p>
          <a:p>
            <a:r>
              <a:rPr lang="en-US" sz="800" dirty="0">
                <a:solidFill>
                  <a:srgbClr val="000000"/>
                </a:solidFill>
              </a:rPr>
              <a:t>Credit: Ashley Kim,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2"/>
              </a:rPr>
              <a:t>Gernot Wagner</a:t>
            </a:r>
            <a:r>
              <a:rPr lang="en-US" sz="800" dirty="0">
                <a:solidFill>
                  <a:srgbClr val="000000"/>
                </a:solidFill>
              </a:rPr>
              <a:t>. </a:t>
            </a:r>
            <a:r>
              <a:rPr lang="en-US" sz="800" dirty="0">
                <a:solidFill>
                  <a:srgbClr val="000000"/>
                </a:solidFill>
                <a:hlinkClick r:id="rId2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4"/>
              </a:rPr>
              <a:t>Storing Energy</a:t>
            </a:r>
            <a:r>
              <a:rPr lang="en-US" sz="800" dirty="0">
                <a:solidFill>
                  <a:srgbClr val="000000"/>
                </a:solidFill>
              </a:rPr>
              <a:t>” (4 March 2025).</a:t>
            </a:r>
            <a:endParaRPr lang="en-US" sz="800" dirty="0">
              <a:solidFill>
                <a:srgbClr val="000000"/>
              </a:solidFill>
              <a:cs typeface="Arial"/>
            </a:endParaRPr>
          </a:p>
        </p:txBody>
      </p:sp>
      <p:sp>
        <p:nvSpPr>
          <p:cNvPr id="14" name="TextBox 13">
            <a:extLst>
              <a:ext uri="{FF2B5EF4-FFF2-40B4-BE49-F238E27FC236}">
                <a16:creationId xmlns:a16="http://schemas.microsoft.com/office/drawing/2014/main" id="{1AB74DBE-A5AC-A057-1E08-337ABF11633A}"/>
              </a:ext>
            </a:extLst>
          </p:cNvPr>
          <p:cNvSpPr txBox="1"/>
          <p:nvPr/>
        </p:nvSpPr>
        <p:spPr>
          <a:xfrm>
            <a:off x="5047260" y="2401888"/>
            <a:ext cx="2139696" cy="369332"/>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Collection only (independent or OEM-related)</a:t>
            </a:r>
          </a:p>
        </p:txBody>
      </p:sp>
      <p:sp>
        <p:nvSpPr>
          <p:cNvPr id="41" name="TextBox 40">
            <a:extLst>
              <a:ext uri="{FF2B5EF4-FFF2-40B4-BE49-F238E27FC236}">
                <a16:creationId xmlns:a16="http://schemas.microsoft.com/office/drawing/2014/main" id="{6E6DE9B4-9537-EA7C-CB37-2F195DB3EA88}"/>
              </a:ext>
            </a:extLst>
          </p:cNvPr>
          <p:cNvSpPr txBox="1"/>
          <p:nvPr/>
        </p:nvSpPr>
        <p:spPr>
          <a:xfrm>
            <a:off x="6995826" y="2401888"/>
            <a:ext cx="2313846" cy="369332"/>
          </a:xfrm>
          <a:prstGeom prst="rect">
            <a:avLst/>
          </a:prstGeom>
          <a:noFill/>
        </p:spPr>
        <p:txBody>
          <a:bodyPr wrap="square" rtlCol="0">
            <a:spAutoFit/>
          </a:bodyPr>
          <a:lstStyle/>
          <a:p>
            <a:pPr>
              <a:spcBef>
                <a:spcPts val="0"/>
              </a:spcBef>
            </a:pPr>
            <a:r>
              <a:rPr lang="en-US" altLang="ko-KR" sz="900"/>
              <a:t>High-coverage infrastructure network</a:t>
            </a:r>
          </a:p>
          <a:p>
            <a:pPr>
              <a:spcBef>
                <a:spcPts val="0"/>
              </a:spcBef>
            </a:pPr>
            <a:r>
              <a:rPr lang="en-US" altLang="ko-KR" sz="900"/>
              <a:t>Market/factory proximity</a:t>
            </a:r>
          </a:p>
        </p:txBody>
      </p:sp>
      <p:sp>
        <p:nvSpPr>
          <p:cNvPr id="42" name="TextBox 41">
            <a:extLst>
              <a:ext uri="{FF2B5EF4-FFF2-40B4-BE49-F238E27FC236}">
                <a16:creationId xmlns:a16="http://schemas.microsoft.com/office/drawing/2014/main" id="{B2F35921-60BE-C8FD-3DA5-09C35E0B24FA}"/>
              </a:ext>
            </a:extLst>
          </p:cNvPr>
          <p:cNvSpPr txBox="1"/>
          <p:nvPr/>
        </p:nvSpPr>
        <p:spPr>
          <a:xfrm>
            <a:off x="6995826" y="2792413"/>
            <a:ext cx="2404872" cy="369332"/>
          </a:xfrm>
          <a:prstGeom prst="rect">
            <a:avLst/>
          </a:prstGeom>
          <a:noFill/>
        </p:spPr>
        <p:txBody>
          <a:bodyPr wrap="square" rtlCol="0">
            <a:spAutoFit/>
          </a:bodyPr>
          <a:lstStyle/>
          <a:p>
            <a:pPr>
              <a:spcBef>
                <a:spcPts val="0"/>
              </a:spcBef>
            </a:pPr>
            <a:r>
              <a:rPr lang="en-US" altLang="ko-KR" sz="900"/>
              <a:t>Favorable regulations</a:t>
            </a:r>
          </a:p>
          <a:p>
            <a:pPr>
              <a:spcBef>
                <a:spcPts val="0"/>
              </a:spcBef>
            </a:pPr>
            <a:r>
              <a:rPr lang="en-US" altLang="ko-KR" sz="900"/>
              <a:t>Decentralized network</a:t>
            </a:r>
          </a:p>
        </p:txBody>
      </p:sp>
      <p:sp>
        <p:nvSpPr>
          <p:cNvPr id="49" name="TextBox 48">
            <a:extLst>
              <a:ext uri="{FF2B5EF4-FFF2-40B4-BE49-F238E27FC236}">
                <a16:creationId xmlns:a16="http://schemas.microsoft.com/office/drawing/2014/main" id="{B2BA0FB0-178A-734A-441F-7033B9570230}"/>
              </a:ext>
            </a:extLst>
          </p:cNvPr>
          <p:cNvSpPr txBox="1"/>
          <p:nvPr/>
        </p:nvSpPr>
        <p:spPr>
          <a:xfrm>
            <a:off x="4964416" y="2803287"/>
            <a:ext cx="2139696" cy="369332"/>
          </a:xfrm>
          <a:prstGeom prst="rect">
            <a:avLst/>
          </a:prstGeom>
          <a:noFill/>
        </p:spPr>
        <p:txBody>
          <a:bodyPr wrap="square" rtlCol="0">
            <a:spAutoFit/>
          </a:bodyPr>
          <a:lstStyle/>
          <a:p>
            <a:pPr>
              <a:spcBef>
                <a:spcPts val="0"/>
              </a:spcBef>
            </a:pPr>
            <a:r>
              <a:rPr lang="en-US" altLang="ko-KR" sz="900"/>
              <a:t>Collection and discharging </a:t>
            </a:r>
          </a:p>
          <a:p>
            <a:pPr>
              <a:spcBef>
                <a:spcPts val="0"/>
              </a:spcBef>
            </a:pPr>
            <a:r>
              <a:rPr lang="en-US" altLang="ko-KR" sz="900"/>
              <a:t>Warehouse storage provider</a:t>
            </a:r>
          </a:p>
        </p:txBody>
      </p:sp>
      <p:grpSp>
        <p:nvGrpSpPr>
          <p:cNvPr id="65" name="Group 64">
            <a:extLst>
              <a:ext uri="{FF2B5EF4-FFF2-40B4-BE49-F238E27FC236}">
                <a16:creationId xmlns:a16="http://schemas.microsoft.com/office/drawing/2014/main" id="{E2112C9C-CEFA-95E7-E49F-DA5F41300D2A}"/>
              </a:ext>
            </a:extLst>
          </p:cNvPr>
          <p:cNvGrpSpPr/>
          <p:nvPr/>
        </p:nvGrpSpPr>
        <p:grpSpPr>
          <a:xfrm>
            <a:off x="5047260" y="3181349"/>
            <a:ext cx="4353438" cy="369332"/>
            <a:chOff x="5150066" y="3224627"/>
            <a:chExt cx="4353438" cy="368953"/>
          </a:xfrm>
        </p:grpSpPr>
        <p:sp>
          <p:nvSpPr>
            <p:cNvPr id="43" name="TextBox 42">
              <a:extLst>
                <a:ext uri="{FF2B5EF4-FFF2-40B4-BE49-F238E27FC236}">
                  <a16:creationId xmlns:a16="http://schemas.microsoft.com/office/drawing/2014/main" id="{9B6653F3-C526-4F7C-2588-C0BE60A78B9B}"/>
                </a:ext>
              </a:extLst>
            </p:cNvPr>
            <p:cNvSpPr txBox="1"/>
            <p:nvPr/>
          </p:nvSpPr>
          <p:spPr>
            <a:xfrm>
              <a:off x="7098632" y="3224627"/>
              <a:ext cx="2404872" cy="368953"/>
            </a:xfrm>
            <a:prstGeom prst="rect">
              <a:avLst/>
            </a:prstGeom>
            <a:noFill/>
          </p:spPr>
          <p:txBody>
            <a:bodyPr wrap="square" rtlCol="0">
              <a:spAutoFit/>
            </a:bodyPr>
            <a:lstStyle/>
            <a:p>
              <a:pPr marL="0" indent="0">
                <a:spcBef>
                  <a:spcPts val="0"/>
                </a:spcBef>
                <a:buNone/>
              </a:pPr>
              <a:r>
                <a:rPr lang="en-US" altLang="ko-KR" sz="900"/>
                <a:t>Same as pure logistics provider and HV certification to discharge</a:t>
              </a:r>
            </a:p>
          </p:txBody>
        </p:sp>
        <p:sp>
          <p:nvSpPr>
            <p:cNvPr id="50" name="TextBox 49">
              <a:extLst>
                <a:ext uri="{FF2B5EF4-FFF2-40B4-BE49-F238E27FC236}">
                  <a16:creationId xmlns:a16="http://schemas.microsoft.com/office/drawing/2014/main" id="{43393695-BA26-9EFC-99A4-E518B756273C}"/>
                </a:ext>
              </a:extLst>
            </p:cNvPr>
            <p:cNvSpPr txBox="1"/>
            <p:nvPr/>
          </p:nvSpPr>
          <p:spPr>
            <a:xfrm>
              <a:off x="5150066" y="3224627"/>
              <a:ext cx="2139696" cy="368953"/>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Add-on services beyond logistics, e.g., dismantling/sorting</a:t>
              </a:r>
            </a:p>
          </p:txBody>
        </p:sp>
      </p:grpSp>
      <p:grpSp>
        <p:nvGrpSpPr>
          <p:cNvPr id="64" name="Group 63">
            <a:extLst>
              <a:ext uri="{FF2B5EF4-FFF2-40B4-BE49-F238E27FC236}">
                <a16:creationId xmlns:a16="http://schemas.microsoft.com/office/drawing/2014/main" id="{F58C3F7C-E985-7F15-7544-E0B61CA93BE6}"/>
              </a:ext>
            </a:extLst>
          </p:cNvPr>
          <p:cNvGrpSpPr/>
          <p:nvPr/>
        </p:nvGrpSpPr>
        <p:grpSpPr>
          <a:xfrm>
            <a:off x="5047260" y="3570288"/>
            <a:ext cx="4353438" cy="415925"/>
            <a:chOff x="5150066" y="3611929"/>
            <a:chExt cx="4353438" cy="415498"/>
          </a:xfrm>
        </p:grpSpPr>
        <p:sp>
          <p:nvSpPr>
            <p:cNvPr id="44" name="TextBox 43">
              <a:extLst>
                <a:ext uri="{FF2B5EF4-FFF2-40B4-BE49-F238E27FC236}">
                  <a16:creationId xmlns:a16="http://schemas.microsoft.com/office/drawing/2014/main" id="{11B55EAA-6DDD-9E9C-1612-9B9C9C2CFD63}"/>
                </a:ext>
              </a:extLst>
            </p:cNvPr>
            <p:cNvSpPr txBox="1"/>
            <p:nvPr/>
          </p:nvSpPr>
          <p:spPr>
            <a:xfrm>
              <a:off x="7098632" y="3611929"/>
              <a:ext cx="2404872" cy="415498"/>
            </a:xfrm>
            <a:prstGeom prst="rect">
              <a:avLst/>
            </a:prstGeom>
            <a:noFill/>
          </p:spPr>
          <p:txBody>
            <a:bodyPr wrap="square" rtlCol="0">
              <a:spAutoFit/>
            </a:bodyPr>
            <a:lstStyle/>
            <a:p>
              <a:pPr marL="0" indent="0">
                <a:spcBef>
                  <a:spcPts val="0"/>
                </a:spcBef>
                <a:buNone/>
              </a:pPr>
              <a:r>
                <a:rPr lang="en-US" altLang="ko-KR" sz="1000"/>
                <a:t>Same as pure shredder and sufficient feedstock (&gt;20k Mt)</a:t>
              </a:r>
            </a:p>
          </p:txBody>
        </p:sp>
        <p:sp>
          <p:nvSpPr>
            <p:cNvPr id="51" name="TextBox 50">
              <a:extLst>
                <a:ext uri="{FF2B5EF4-FFF2-40B4-BE49-F238E27FC236}">
                  <a16:creationId xmlns:a16="http://schemas.microsoft.com/office/drawing/2014/main" id="{A0830ABC-5BC2-1BDC-6900-95409A5EF292}"/>
                </a:ext>
              </a:extLst>
            </p:cNvPr>
            <p:cNvSpPr txBox="1"/>
            <p:nvPr/>
          </p:nvSpPr>
          <p:spPr>
            <a:xfrm>
              <a:off x="5150066" y="3611929"/>
              <a:ext cx="2139696" cy="415498"/>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000" b="0"/>
                <a:t>Black mass production from delivered battery packs</a:t>
              </a:r>
            </a:p>
          </p:txBody>
        </p:sp>
      </p:grpSp>
      <p:grpSp>
        <p:nvGrpSpPr>
          <p:cNvPr id="63" name="Group 62">
            <a:extLst>
              <a:ext uri="{FF2B5EF4-FFF2-40B4-BE49-F238E27FC236}">
                <a16:creationId xmlns:a16="http://schemas.microsoft.com/office/drawing/2014/main" id="{504DDEE9-8A0C-5226-DBF1-57A72DF6F62A}"/>
              </a:ext>
            </a:extLst>
          </p:cNvPr>
          <p:cNvGrpSpPr/>
          <p:nvPr/>
        </p:nvGrpSpPr>
        <p:grpSpPr>
          <a:xfrm>
            <a:off x="5047260" y="3959223"/>
            <a:ext cx="4353438" cy="369332"/>
            <a:chOff x="5150066" y="3999231"/>
            <a:chExt cx="4353438" cy="368953"/>
          </a:xfrm>
        </p:grpSpPr>
        <p:sp>
          <p:nvSpPr>
            <p:cNvPr id="45" name="TextBox 44">
              <a:extLst>
                <a:ext uri="{FF2B5EF4-FFF2-40B4-BE49-F238E27FC236}">
                  <a16:creationId xmlns:a16="http://schemas.microsoft.com/office/drawing/2014/main" id="{20C63505-4C1C-7C98-E927-496C357838AA}"/>
                </a:ext>
              </a:extLst>
            </p:cNvPr>
            <p:cNvSpPr txBox="1"/>
            <p:nvPr/>
          </p:nvSpPr>
          <p:spPr>
            <a:xfrm>
              <a:off x="7098632" y="3999231"/>
              <a:ext cx="2404872" cy="368953"/>
            </a:xfrm>
            <a:prstGeom prst="rect">
              <a:avLst/>
            </a:prstGeom>
            <a:noFill/>
          </p:spPr>
          <p:txBody>
            <a:bodyPr wrap="square" rtlCol="0">
              <a:spAutoFit/>
            </a:bodyPr>
            <a:lstStyle/>
            <a:p>
              <a:pPr>
                <a:spcBef>
                  <a:spcPts val="0"/>
                </a:spcBef>
              </a:pPr>
              <a:r>
                <a:rPr lang="en-US" altLang="ko-KR" sz="900"/>
                <a:t>Cheap energy supply</a:t>
              </a:r>
            </a:p>
            <a:p>
              <a:pPr>
                <a:spcBef>
                  <a:spcPts val="0"/>
                </a:spcBef>
              </a:pPr>
              <a:r>
                <a:rPr lang="en-US" altLang="ko-KR" sz="900"/>
                <a:t>Reliable supply with black mass</a:t>
              </a:r>
            </a:p>
          </p:txBody>
        </p:sp>
        <p:sp>
          <p:nvSpPr>
            <p:cNvPr id="52" name="TextBox 51">
              <a:extLst>
                <a:ext uri="{FF2B5EF4-FFF2-40B4-BE49-F238E27FC236}">
                  <a16:creationId xmlns:a16="http://schemas.microsoft.com/office/drawing/2014/main" id="{9FA654BC-839B-AF3A-6F2F-4016E99F8C4C}"/>
                </a:ext>
              </a:extLst>
            </p:cNvPr>
            <p:cNvSpPr txBox="1"/>
            <p:nvPr/>
          </p:nvSpPr>
          <p:spPr>
            <a:xfrm>
              <a:off x="5150066" y="3999231"/>
              <a:ext cx="2139696" cy="368953"/>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Black mass production from disassembly to shredding</a:t>
              </a:r>
            </a:p>
          </p:txBody>
        </p:sp>
      </p:grpSp>
      <p:grpSp>
        <p:nvGrpSpPr>
          <p:cNvPr id="61" name="Group 60">
            <a:extLst>
              <a:ext uri="{FF2B5EF4-FFF2-40B4-BE49-F238E27FC236}">
                <a16:creationId xmlns:a16="http://schemas.microsoft.com/office/drawing/2014/main" id="{0DAF0E3D-1684-42B3-73C1-09C3A8561E22}"/>
              </a:ext>
            </a:extLst>
          </p:cNvPr>
          <p:cNvGrpSpPr/>
          <p:nvPr/>
        </p:nvGrpSpPr>
        <p:grpSpPr>
          <a:xfrm>
            <a:off x="5047260" y="4349750"/>
            <a:ext cx="4353438" cy="414338"/>
            <a:chOff x="5150066" y="4386533"/>
            <a:chExt cx="4353438" cy="415498"/>
          </a:xfrm>
        </p:grpSpPr>
        <p:sp>
          <p:nvSpPr>
            <p:cNvPr id="46" name="TextBox 45">
              <a:extLst>
                <a:ext uri="{FF2B5EF4-FFF2-40B4-BE49-F238E27FC236}">
                  <a16:creationId xmlns:a16="http://schemas.microsoft.com/office/drawing/2014/main" id="{B6946B4C-A572-D58C-0C65-1EDA1ECFBF17}"/>
                </a:ext>
              </a:extLst>
            </p:cNvPr>
            <p:cNvSpPr txBox="1"/>
            <p:nvPr/>
          </p:nvSpPr>
          <p:spPr>
            <a:xfrm>
              <a:off x="7098632" y="4386533"/>
              <a:ext cx="2404872" cy="400110"/>
            </a:xfrm>
            <a:prstGeom prst="rect">
              <a:avLst/>
            </a:prstGeom>
            <a:noFill/>
          </p:spPr>
          <p:txBody>
            <a:bodyPr wrap="square" rtlCol="0">
              <a:spAutoFit/>
            </a:bodyPr>
            <a:lstStyle/>
            <a:p>
              <a:pPr>
                <a:spcBef>
                  <a:spcPts val="0"/>
                </a:spcBef>
              </a:pPr>
              <a:r>
                <a:rPr lang="en-US" altLang="ko-KR" sz="1000"/>
                <a:t>Decentralized network</a:t>
              </a:r>
            </a:p>
            <a:p>
              <a:pPr>
                <a:spcBef>
                  <a:spcPts val="0"/>
                </a:spcBef>
              </a:pPr>
              <a:r>
                <a:rPr lang="en-US" altLang="ko-KR" sz="1000"/>
                <a:t>Shredding feedstock (&gt;10K Mt)</a:t>
              </a:r>
            </a:p>
          </p:txBody>
        </p:sp>
        <p:sp>
          <p:nvSpPr>
            <p:cNvPr id="53" name="TextBox 52">
              <a:extLst>
                <a:ext uri="{FF2B5EF4-FFF2-40B4-BE49-F238E27FC236}">
                  <a16:creationId xmlns:a16="http://schemas.microsoft.com/office/drawing/2014/main" id="{85131E95-CA47-91E1-187E-9EDE41105348}"/>
                </a:ext>
              </a:extLst>
            </p:cNvPr>
            <p:cNvSpPr txBox="1"/>
            <p:nvPr/>
          </p:nvSpPr>
          <p:spPr>
            <a:xfrm>
              <a:off x="5150066" y="4386533"/>
              <a:ext cx="2139696" cy="415498"/>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000" b="0"/>
                <a:t>Collection of </a:t>
              </a:r>
              <a:r>
                <a:rPr lang="en-US" sz="1000" b="0" err="1"/>
                <a:t>EoL</a:t>
              </a:r>
              <a:r>
                <a:rPr lang="en-US" sz="1000" b="0"/>
                <a:t> batteries and processing to black mass</a:t>
              </a:r>
            </a:p>
          </p:txBody>
        </p:sp>
      </p:grpSp>
      <p:grpSp>
        <p:nvGrpSpPr>
          <p:cNvPr id="59" name="Group 58">
            <a:extLst>
              <a:ext uri="{FF2B5EF4-FFF2-40B4-BE49-F238E27FC236}">
                <a16:creationId xmlns:a16="http://schemas.microsoft.com/office/drawing/2014/main" id="{12BE55DE-2FF0-017A-6732-212BDAEA098A}"/>
              </a:ext>
            </a:extLst>
          </p:cNvPr>
          <p:cNvGrpSpPr/>
          <p:nvPr/>
        </p:nvGrpSpPr>
        <p:grpSpPr>
          <a:xfrm>
            <a:off x="5047260" y="4738686"/>
            <a:ext cx="4353438" cy="369332"/>
            <a:chOff x="5150066" y="4773835"/>
            <a:chExt cx="4353438" cy="368953"/>
          </a:xfrm>
        </p:grpSpPr>
        <p:sp>
          <p:nvSpPr>
            <p:cNvPr id="47" name="TextBox 46">
              <a:extLst>
                <a:ext uri="{FF2B5EF4-FFF2-40B4-BE49-F238E27FC236}">
                  <a16:creationId xmlns:a16="http://schemas.microsoft.com/office/drawing/2014/main" id="{4AE76170-43E2-98BD-209F-49AAA5B5DC2E}"/>
                </a:ext>
              </a:extLst>
            </p:cNvPr>
            <p:cNvSpPr txBox="1"/>
            <p:nvPr/>
          </p:nvSpPr>
          <p:spPr>
            <a:xfrm>
              <a:off x="7098632" y="4773835"/>
              <a:ext cx="2404872" cy="368953"/>
            </a:xfrm>
            <a:prstGeom prst="rect">
              <a:avLst/>
            </a:prstGeom>
            <a:noFill/>
          </p:spPr>
          <p:txBody>
            <a:bodyPr wrap="square" rtlCol="0">
              <a:spAutoFit/>
            </a:bodyPr>
            <a:lstStyle/>
            <a:p>
              <a:pPr>
                <a:spcBef>
                  <a:spcPts val="0"/>
                </a:spcBef>
              </a:pPr>
              <a:r>
                <a:rPr lang="en-US" altLang="ko-KR" sz="900"/>
                <a:t>Technological know-how</a:t>
              </a:r>
            </a:p>
            <a:p>
              <a:pPr>
                <a:spcBef>
                  <a:spcPts val="0"/>
                </a:spcBef>
              </a:pPr>
              <a:r>
                <a:rPr lang="en-US" altLang="ko-KR" sz="900"/>
                <a:t>Established customer network</a:t>
              </a:r>
            </a:p>
          </p:txBody>
        </p:sp>
        <p:sp>
          <p:nvSpPr>
            <p:cNvPr id="54" name="TextBox 53">
              <a:extLst>
                <a:ext uri="{FF2B5EF4-FFF2-40B4-BE49-F238E27FC236}">
                  <a16:creationId xmlns:a16="http://schemas.microsoft.com/office/drawing/2014/main" id="{2ADB45AF-96BB-96EF-7D63-FFA4859397C8}"/>
                </a:ext>
              </a:extLst>
            </p:cNvPr>
            <p:cNvSpPr txBox="1"/>
            <p:nvPr/>
          </p:nvSpPr>
          <p:spPr>
            <a:xfrm>
              <a:off x="5150066" y="4773835"/>
              <a:ext cx="2139696" cy="368953"/>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Full battery recycling from discharging to metal recovery</a:t>
              </a:r>
            </a:p>
          </p:txBody>
        </p:sp>
      </p:grpSp>
      <p:grpSp>
        <p:nvGrpSpPr>
          <p:cNvPr id="55" name="Group 54">
            <a:extLst>
              <a:ext uri="{FF2B5EF4-FFF2-40B4-BE49-F238E27FC236}">
                <a16:creationId xmlns:a16="http://schemas.microsoft.com/office/drawing/2014/main" id="{079916FD-F796-39FE-6F5E-98AC94B27D66}"/>
              </a:ext>
            </a:extLst>
          </p:cNvPr>
          <p:cNvGrpSpPr/>
          <p:nvPr/>
        </p:nvGrpSpPr>
        <p:grpSpPr>
          <a:xfrm>
            <a:off x="5047260" y="5127625"/>
            <a:ext cx="4353438" cy="415925"/>
            <a:chOff x="5150066" y="5161137"/>
            <a:chExt cx="4353438" cy="415498"/>
          </a:xfrm>
        </p:grpSpPr>
        <p:sp>
          <p:nvSpPr>
            <p:cNvPr id="48" name="TextBox 47">
              <a:extLst>
                <a:ext uri="{FF2B5EF4-FFF2-40B4-BE49-F238E27FC236}">
                  <a16:creationId xmlns:a16="http://schemas.microsoft.com/office/drawing/2014/main" id="{BFE06819-5BDA-85B1-FDCC-D8D77DAC3493}"/>
                </a:ext>
              </a:extLst>
            </p:cNvPr>
            <p:cNvSpPr txBox="1"/>
            <p:nvPr/>
          </p:nvSpPr>
          <p:spPr>
            <a:xfrm>
              <a:off x="7098632" y="5161137"/>
              <a:ext cx="2404872" cy="246221"/>
            </a:xfrm>
            <a:prstGeom prst="rect">
              <a:avLst/>
            </a:prstGeom>
            <a:noFill/>
          </p:spPr>
          <p:txBody>
            <a:bodyPr wrap="square" rtlCol="0">
              <a:spAutoFit/>
            </a:bodyPr>
            <a:lstStyle/>
            <a:p>
              <a:pPr marL="0" indent="0">
                <a:spcBef>
                  <a:spcPts val="0"/>
                </a:spcBef>
                <a:buNone/>
              </a:pPr>
              <a:r>
                <a:rPr lang="en-US" altLang="ko-KR" sz="1000"/>
                <a:t>Sufficient feedstock for scale economies</a:t>
              </a:r>
            </a:p>
          </p:txBody>
        </p:sp>
        <p:sp>
          <p:nvSpPr>
            <p:cNvPr id="56" name="TextBox 55">
              <a:extLst>
                <a:ext uri="{FF2B5EF4-FFF2-40B4-BE49-F238E27FC236}">
                  <a16:creationId xmlns:a16="http://schemas.microsoft.com/office/drawing/2014/main" id="{A41EAD49-0776-3431-A370-8D9DBC3D0A97}"/>
                </a:ext>
              </a:extLst>
            </p:cNvPr>
            <p:cNvSpPr txBox="1"/>
            <p:nvPr/>
          </p:nvSpPr>
          <p:spPr>
            <a:xfrm>
              <a:off x="5150066" y="5161137"/>
              <a:ext cx="2139696" cy="415498"/>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000" b="0"/>
                <a:t>Metals/salts recovery done by (P)CAM/battery manufacturers</a:t>
              </a:r>
            </a:p>
          </p:txBody>
        </p:sp>
      </p:grpSp>
      <p:grpSp>
        <p:nvGrpSpPr>
          <p:cNvPr id="40" name="Group 39">
            <a:extLst>
              <a:ext uri="{FF2B5EF4-FFF2-40B4-BE49-F238E27FC236}">
                <a16:creationId xmlns:a16="http://schemas.microsoft.com/office/drawing/2014/main" id="{7C615695-29C5-D346-F2A6-4146CF4A2730}"/>
              </a:ext>
            </a:extLst>
          </p:cNvPr>
          <p:cNvGrpSpPr/>
          <p:nvPr/>
        </p:nvGrpSpPr>
        <p:grpSpPr>
          <a:xfrm>
            <a:off x="5047260" y="5516560"/>
            <a:ext cx="4353438" cy="369332"/>
            <a:chOff x="5150066" y="5566624"/>
            <a:chExt cx="4353438" cy="368953"/>
          </a:xfrm>
        </p:grpSpPr>
        <p:sp>
          <p:nvSpPr>
            <p:cNvPr id="57" name="TextBox 56">
              <a:extLst>
                <a:ext uri="{FF2B5EF4-FFF2-40B4-BE49-F238E27FC236}">
                  <a16:creationId xmlns:a16="http://schemas.microsoft.com/office/drawing/2014/main" id="{4D88318C-FBD4-185C-55E9-DEFBD70DC5B4}"/>
                </a:ext>
              </a:extLst>
            </p:cNvPr>
            <p:cNvSpPr txBox="1"/>
            <p:nvPr/>
          </p:nvSpPr>
          <p:spPr>
            <a:xfrm>
              <a:off x="5150066" y="5566624"/>
              <a:ext cx="2139696" cy="368953"/>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Recovery of metals/salts through </a:t>
              </a:r>
              <a:br>
                <a:rPr lang="en-US" sz="900" b="0"/>
              </a:br>
              <a:r>
                <a:rPr lang="en-US" sz="900" b="0"/>
                <a:t>hydro and pyro metallurgical process</a:t>
              </a:r>
            </a:p>
          </p:txBody>
        </p:sp>
        <p:sp>
          <p:nvSpPr>
            <p:cNvPr id="60" name="TextBox 59">
              <a:extLst>
                <a:ext uri="{FF2B5EF4-FFF2-40B4-BE49-F238E27FC236}">
                  <a16:creationId xmlns:a16="http://schemas.microsoft.com/office/drawing/2014/main" id="{F438AFE7-5259-0240-36A6-F19F6F85767C}"/>
                </a:ext>
              </a:extLst>
            </p:cNvPr>
            <p:cNvSpPr txBox="1"/>
            <p:nvPr/>
          </p:nvSpPr>
          <p:spPr>
            <a:xfrm>
              <a:off x="7098632" y="5566624"/>
              <a:ext cx="2404872" cy="368953"/>
            </a:xfrm>
            <a:prstGeom prst="rect">
              <a:avLst/>
            </a:prstGeom>
            <a:noFill/>
          </p:spPr>
          <p:txBody>
            <a:bodyPr wrap="square" rtlCol="0">
              <a:spAutoFit/>
            </a:bodyPr>
            <a:lstStyle/>
            <a:p>
              <a:pPr marL="0" indent="0">
                <a:spcBef>
                  <a:spcPts val="0"/>
                </a:spcBef>
                <a:buNone/>
              </a:pPr>
              <a:r>
                <a:rPr lang="en-US" altLang="ko-KR" sz="900"/>
                <a:t>Sufficient feedstock for scale economies and process know-how</a:t>
              </a:r>
            </a:p>
          </p:txBody>
        </p:sp>
      </p:grpSp>
      <p:grpSp>
        <p:nvGrpSpPr>
          <p:cNvPr id="38" name="Group 37">
            <a:extLst>
              <a:ext uri="{FF2B5EF4-FFF2-40B4-BE49-F238E27FC236}">
                <a16:creationId xmlns:a16="http://schemas.microsoft.com/office/drawing/2014/main" id="{D73C00CC-2DBB-81C1-6BBA-9061EDF69259}"/>
              </a:ext>
            </a:extLst>
          </p:cNvPr>
          <p:cNvGrpSpPr/>
          <p:nvPr/>
        </p:nvGrpSpPr>
        <p:grpSpPr>
          <a:xfrm>
            <a:off x="5047260" y="5907088"/>
            <a:ext cx="4353438" cy="369332"/>
            <a:chOff x="5150066" y="5953932"/>
            <a:chExt cx="4353438" cy="370366"/>
          </a:xfrm>
        </p:grpSpPr>
        <p:sp>
          <p:nvSpPr>
            <p:cNvPr id="58" name="TextBox 57">
              <a:extLst>
                <a:ext uri="{FF2B5EF4-FFF2-40B4-BE49-F238E27FC236}">
                  <a16:creationId xmlns:a16="http://schemas.microsoft.com/office/drawing/2014/main" id="{44186804-3FD9-4B59-57B5-656C83892376}"/>
                </a:ext>
              </a:extLst>
            </p:cNvPr>
            <p:cNvSpPr txBox="1"/>
            <p:nvPr/>
          </p:nvSpPr>
          <p:spPr>
            <a:xfrm>
              <a:off x="5150066" y="5953932"/>
              <a:ext cx="2139696" cy="370366"/>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900" b="0"/>
                <a:t>Full recycling from collection, discharging to metal recovery</a:t>
              </a:r>
            </a:p>
          </p:txBody>
        </p:sp>
        <p:sp>
          <p:nvSpPr>
            <p:cNvPr id="62" name="TextBox 61">
              <a:extLst>
                <a:ext uri="{FF2B5EF4-FFF2-40B4-BE49-F238E27FC236}">
                  <a16:creationId xmlns:a16="http://schemas.microsoft.com/office/drawing/2014/main" id="{EA5D9036-B04F-0B2E-E86C-7B07CDB748E6}"/>
                </a:ext>
              </a:extLst>
            </p:cNvPr>
            <p:cNvSpPr txBox="1"/>
            <p:nvPr/>
          </p:nvSpPr>
          <p:spPr>
            <a:xfrm>
              <a:off x="7098632" y="5953932"/>
              <a:ext cx="2404872" cy="370366"/>
            </a:xfrm>
            <a:prstGeom prst="rect">
              <a:avLst/>
            </a:prstGeom>
            <a:noFill/>
          </p:spPr>
          <p:txBody>
            <a:bodyPr wrap="square" rtlCol="0">
              <a:spAutoFit/>
            </a:bodyPr>
            <a:lstStyle/>
            <a:p>
              <a:pPr>
                <a:spcBef>
                  <a:spcPts val="0"/>
                </a:spcBef>
              </a:pPr>
              <a:r>
                <a:rPr lang="en-US" altLang="ko-KR" sz="900"/>
                <a:t>Technological know-how</a:t>
              </a:r>
            </a:p>
            <a:p>
              <a:pPr>
                <a:spcBef>
                  <a:spcPts val="0"/>
                </a:spcBef>
              </a:pPr>
              <a:r>
                <a:rPr lang="en-US" altLang="ko-KR" sz="900"/>
                <a:t>Specialized logistics network</a:t>
              </a:r>
            </a:p>
          </p:txBody>
        </p:sp>
      </p:grpSp>
      <p:sp>
        <p:nvSpPr>
          <p:cNvPr id="99" name="TextBox 98">
            <a:extLst>
              <a:ext uri="{FF2B5EF4-FFF2-40B4-BE49-F238E27FC236}">
                <a16:creationId xmlns:a16="http://schemas.microsoft.com/office/drawing/2014/main" id="{D3DC65C2-EC79-7404-3605-EB75F4170D0F}"/>
              </a:ext>
            </a:extLst>
          </p:cNvPr>
          <p:cNvSpPr txBox="1"/>
          <p:nvPr/>
        </p:nvSpPr>
        <p:spPr bwMode="gray">
          <a:xfrm>
            <a:off x="10110660" y="1554480"/>
            <a:ext cx="1775375" cy="4616240"/>
          </a:xfrm>
          <a:prstGeom prst="rect">
            <a:avLst/>
          </a:prstGeom>
          <a:solidFill>
            <a:srgbClr val="E3E8EE"/>
          </a:solidFill>
        </p:spPr>
        <p:txBody>
          <a:bodyPr wrap="square" lIns="136800" tIns="137160" rIns="274320" bIns="137160" rtlCol="0">
            <a:noAutofit/>
          </a:bodyPr>
          <a:lstStyle/>
          <a:p>
            <a:pPr marL="0" indent="0">
              <a:spcAft>
                <a:spcPts val="600"/>
              </a:spcAft>
              <a:buNone/>
            </a:pPr>
            <a:r>
              <a:rPr lang="en-US" sz="1250" b="1" dirty="0"/>
              <a:t>Observations</a:t>
            </a:r>
          </a:p>
          <a:p>
            <a:pPr marL="171450" indent="-171450">
              <a:buFont typeface="Arial" panose="020B0604020202020204" pitchFamily="34" charset="0"/>
              <a:buChar char="•"/>
            </a:pPr>
            <a:r>
              <a:rPr lang="en-US" altLang="ko-KR" sz="1050" dirty="0"/>
              <a:t>Companies are trying to establish a foothold in niches of the market based on existing capabilities.</a:t>
            </a:r>
          </a:p>
          <a:p>
            <a:pPr marL="171450" indent="-171450">
              <a:buFont typeface="Arial" panose="020B0604020202020204" pitchFamily="34" charset="0"/>
              <a:buChar char="•"/>
            </a:pPr>
            <a:r>
              <a:rPr lang="en-US" altLang="ko-KR" sz="1050" dirty="0"/>
              <a:t>Success will be determined by</a:t>
            </a:r>
            <a:r>
              <a:rPr lang="en-US" altLang="ko-KR" sz="1050" b="1" dirty="0"/>
              <a:t> the ability to forge closed-loop ecosystems.</a:t>
            </a:r>
          </a:p>
          <a:p>
            <a:pPr marL="363537" lvl="1" indent="-171450">
              <a:buFont typeface="System Font Regular"/>
              <a:buChar char="⎯"/>
            </a:pPr>
            <a:r>
              <a:rPr lang="en-US" altLang="ko-KR" sz="850" b="1" dirty="0"/>
              <a:t>Companies can’t create competitive advantage with technology alone; supplier and customer relationships are key.</a:t>
            </a:r>
            <a:endParaRPr lang="en-US" altLang="ko-KR" sz="850" dirty="0"/>
          </a:p>
          <a:p>
            <a:pPr marL="363537" lvl="1" indent="-171450">
              <a:buFont typeface="System Font Regular"/>
              <a:buChar char="⎯"/>
            </a:pPr>
            <a:r>
              <a:rPr lang="en-US" altLang="ko-KR" sz="850" dirty="0"/>
              <a:t>It is critical for smaller players </a:t>
            </a:r>
            <a:br>
              <a:rPr lang="en-US" altLang="ko-KR" sz="850" dirty="0"/>
            </a:br>
            <a:r>
              <a:rPr lang="en-US" altLang="ko-KR" sz="850" dirty="0"/>
              <a:t>to integrate  capabilities into </a:t>
            </a:r>
            <a:r>
              <a:rPr lang="en-US" altLang="ko-KR" sz="850" b="1" dirty="0"/>
              <a:t>functioning ecosystems </a:t>
            </a:r>
            <a:r>
              <a:rPr lang="en-US" altLang="ko-KR" sz="850" dirty="0"/>
              <a:t>often formed around </a:t>
            </a:r>
            <a:r>
              <a:rPr lang="en-US" altLang="ko-KR" sz="850" b="1" dirty="0"/>
              <a:t>large OEMs and battery cell manufacturers.</a:t>
            </a:r>
          </a:p>
        </p:txBody>
      </p:sp>
      <p:sp>
        <p:nvSpPr>
          <p:cNvPr id="104"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330201" y="2514600"/>
            <a:ext cx="1211263" cy="290200"/>
          </a:xfrm>
          <a:prstGeom prst="roundRect">
            <a:avLst>
              <a:gd name="adj" fmla="val 497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6350" tIns="28575" rIns="0" bIns="3016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Pure collector</a:t>
            </a:r>
          </a:p>
        </p:txBody>
      </p:sp>
      <p:sp>
        <p:nvSpPr>
          <p:cNvPr id="106" name="Text Placeholder 10">
            <a:extLst>
              <a:ext uri="{FF2B5EF4-FFF2-40B4-BE49-F238E27FC236}">
                <a16:creationId xmlns:a16="http://schemas.microsoft.com/office/drawing/2014/main" id="{28BB9BCC-8DA0-598F-18AE-351D3C851D7C}"/>
              </a:ext>
            </a:extLst>
          </p:cNvPr>
          <p:cNvSpPr>
            <a:spLocks noGrp="1"/>
          </p:cNvSpPr>
          <p:nvPr>
            <p:custDataLst>
              <p:tags r:id="rId7"/>
            </p:custDataLst>
          </p:nvPr>
        </p:nvSpPr>
        <p:spPr bwMode="auto">
          <a:xfrm>
            <a:off x="1598613" y="2826379"/>
            <a:ext cx="963613" cy="376238"/>
          </a:xfrm>
          <a:prstGeom prst="roundRect">
            <a:avLst>
              <a:gd name="adj" fmla="val 47679"/>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0" rIns="8715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Pure logistics </a:t>
            </a:r>
            <a:fld id="{7B5C5A0F-314D-4E1F-AF16-70D022832269}" type="datetime' '">
              <a:rPr lang="en-US" altLang="en-US" sz="900" b="1" smtClean="0">
                <a:solidFill>
                  <a:schemeClr val="bg1"/>
                </a:solidFill>
              </a:rPr>
              <a:pPr marL="0" lvl="0" indent="0">
                <a:spcBef>
                  <a:spcPct val="0"/>
                </a:spcBef>
                <a:spcAft>
                  <a:spcPct val="0"/>
                </a:spcAft>
                <a:buNone/>
              </a:pPr>
              <a:t> </a:t>
            </a:fld>
            <a:br>
              <a:rPr lang="en-US" altLang="en-US" sz="900" b="1">
                <a:solidFill>
                  <a:schemeClr val="bg1"/>
                </a:solidFill>
              </a:rPr>
            </a:br>
            <a:r>
              <a:rPr lang="en-US" sz="900" b="1">
                <a:solidFill>
                  <a:schemeClr val="bg1"/>
                </a:solidFill>
              </a:rPr>
              <a:t>provider</a:t>
            </a:r>
          </a:p>
        </p:txBody>
      </p:sp>
      <p:sp>
        <p:nvSpPr>
          <p:cNvPr id="107" name="Text Placeholder 10">
            <a:extLst>
              <a:ext uri="{FF2B5EF4-FFF2-40B4-BE49-F238E27FC236}">
                <a16:creationId xmlns:a16="http://schemas.microsoft.com/office/drawing/2014/main" id="{5A8321ED-DB5F-0913-777A-B3AA5A4BAD0A}"/>
              </a:ext>
            </a:extLst>
          </p:cNvPr>
          <p:cNvSpPr>
            <a:spLocks noGrp="1"/>
          </p:cNvSpPr>
          <p:nvPr>
            <p:custDataLst>
              <p:tags r:id="rId8"/>
            </p:custDataLst>
          </p:nvPr>
        </p:nvSpPr>
        <p:spPr bwMode="auto">
          <a:xfrm>
            <a:off x="330201" y="3196746"/>
            <a:ext cx="2232025"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3025" rIns="2139950" bIns="73025"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Forward-integrated logistics provider</a:t>
            </a:r>
          </a:p>
        </p:txBody>
      </p:sp>
      <p:sp>
        <p:nvSpPr>
          <p:cNvPr id="108" name="Text Placeholder 10">
            <a:extLst>
              <a:ext uri="{FF2B5EF4-FFF2-40B4-BE49-F238E27FC236}">
                <a16:creationId xmlns:a16="http://schemas.microsoft.com/office/drawing/2014/main" id="{BD22EFD2-3550-CBE8-EDB7-94EFE1290CE5}"/>
              </a:ext>
            </a:extLst>
          </p:cNvPr>
          <p:cNvSpPr>
            <a:spLocks noGrp="1"/>
          </p:cNvSpPr>
          <p:nvPr>
            <p:custDataLst>
              <p:tags r:id="rId9"/>
            </p:custDataLst>
          </p:nvPr>
        </p:nvSpPr>
        <p:spPr bwMode="auto">
          <a:xfrm>
            <a:off x="1598613" y="3587271"/>
            <a:ext cx="1985963"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3025" rIns="1893888" bIns="73025"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Black mass (BM) recycler</a:t>
            </a:r>
          </a:p>
        </p:txBody>
      </p:sp>
      <p:sp>
        <p:nvSpPr>
          <p:cNvPr id="109" name="Text Placeholder 10">
            <a:extLst>
              <a:ext uri="{FF2B5EF4-FFF2-40B4-BE49-F238E27FC236}">
                <a16:creationId xmlns:a16="http://schemas.microsoft.com/office/drawing/2014/main" id="{7A97965D-62F4-479A-623E-290F1AD78C32}"/>
              </a:ext>
            </a:extLst>
          </p:cNvPr>
          <p:cNvSpPr>
            <a:spLocks noGrp="1"/>
          </p:cNvSpPr>
          <p:nvPr>
            <p:custDataLst>
              <p:tags r:id="rId10"/>
            </p:custDataLst>
          </p:nvPr>
        </p:nvSpPr>
        <p:spPr bwMode="auto">
          <a:xfrm>
            <a:off x="2562225" y="3979384"/>
            <a:ext cx="1022350" cy="392113"/>
          </a:xfrm>
          <a:prstGeom prst="roundRect">
            <a:avLst>
              <a:gd name="adj" fmla="val 45749"/>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938" rIns="930275" bIns="63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Pure shredder</a:t>
            </a:r>
          </a:p>
        </p:txBody>
      </p:sp>
      <p:sp>
        <p:nvSpPr>
          <p:cNvPr id="110" name="Text Placeholder 10">
            <a:extLst>
              <a:ext uri="{FF2B5EF4-FFF2-40B4-BE49-F238E27FC236}">
                <a16:creationId xmlns:a16="http://schemas.microsoft.com/office/drawing/2014/main" id="{55FFD9C3-6135-4431-01EE-DC475B921F85}"/>
              </a:ext>
            </a:extLst>
          </p:cNvPr>
          <p:cNvSpPr>
            <a:spLocks noGrp="1"/>
          </p:cNvSpPr>
          <p:nvPr>
            <p:custDataLst>
              <p:tags r:id="rId11"/>
            </p:custDataLst>
          </p:nvPr>
        </p:nvSpPr>
        <p:spPr bwMode="auto">
          <a:xfrm>
            <a:off x="330201" y="4365625"/>
            <a:ext cx="3254375"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3025" rIns="3162300" bIns="73025"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Collection-integrated BM recycler</a:t>
            </a:r>
          </a:p>
        </p:txBody>
      </p:sp>
      <p:sp>
        <p:nvSpPr>
          <p:cNvPr id="111" name="Text Placeholder 10">
            <a:extLst>
              <a:ext uri="{FF2B5EF4-FFF2-40B4-BE49-F238E27FC236}">
                <a16:creationId xmlns:a16="http://schemas.microsoft.com/office/drawing/2014/main" id="{C1CEAA1E-A697-62E1-52F9-2AEADCCD3307}"/>
              </a:ext>
            </a:extLst>
          </p:cNvPr>
          <p:cNvSpPr>
            <a:spLocks noGrp="1"/>
          </p:cNvSpPr>
          <p:nvPr>
            <p:custDataLst>
              <p:tags r:id="rId12"/>
            </p:custDataLst>
          </p:nvPr>
        </p:nvSpPr>
        <p:spPr bwMode="auto">
          <a:xfrm>
            <a:off x="1598612" y="4757738"/>
            <a:ext cx="3194050"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3025" rIns="3101975" bIns="73025"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E2E recycler</a:t>
            </a:r>
          </a:p>
        </p:txBody>
      </p:sp>
      <p:sp>
        <p:nvSpPr>
          <p:cNvPr id="113" name="Text Placeholder 10">
            <a:extLst>
              <a:ext uri="{FF2B5EF4-FFF2-40B4-BE49-F238E27FC236}">
                <a16:creationId xmlns:a16="http://schemas.microsoft.com/office/drawing/2014/main" id="{D39F8166-F4E0-4CE8-43C0-EA77C8906BD0}"/>
              </a:ext>
            </a:extLst>
          </p:cNvPr>
          <p:cNvSpPr>
            <a:spLocks noGrp="1"/>
          </p:cNvSpPr>
          <p:nvPr>
            <p:custDataLst>
              <p:tags r:id="rId13"/>
            </p:custDataLst>
          </p:nvPr>
        </p:nvSpPr>
        <p:spPr bwMode="auto">
          <a:xfrm>
            <a:off x="3584574" y="5149850"/>
            <a:ext cx="1208088"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763" rIns="1116013" bIns="476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Recovery-integrated </a:t>
            </a:r>
            <a:fld id="{F680D7BD-9F79-44BA-B4DF-2DFE08F898B7}" type="datetime' '">
              <a:rPr lang="en-US" altLang="en-US" sz="900" b="1" smtClean="0">
                <a:solidFill>
                  <a:schemeClr val="bg1"/>
                </a:solidFill>
              </a:rPr>
              <a:pPr marL="0" lvl="0" indent="0">
                <a:spcBef>
                  <a:spcPct val="0"/>
                </a:spcBef>
                <a:spcAft>
                  <a:spcPct val="0"/>
                </a:spcAft>
                <a:buNone/>
              </a:pPr>
              <a:t> </a:t>
            </a:fld>
            <a:br>
              <a:rPr lang="en-US" altLang="en-US" sz="900" b="1">
                <a:solidFill>
                  <a:schemeClr val="bg1"/>
                </a:solidFill>
              </a:rPr>
            </a:br>
            <a:r>
              <a:rPr lang="en-US" sz="900" b="1">
                <a:solidFill>
                  <a:schemeClr val="bg1"/>
                </a:solidFill>
              </a:rPr>
              <a:t>upstream player </a:t>
            </a:r>
          </a:p>
        </p:txBody>
      </p:sp>
      <p:sp>
        <p:nvSpPr>
          <p:cNvPr id="114" name="Text Placeholder 10">
            <a:extLst>
              <a:ext uri="{FF2B5EF4-FFF2-40B4-BE49-F238E27FC236}">
                <a16:creationId xmlns:a16="http://schemas.microsoft.com/office/drawing/2014/main" id="{EDFA5091-A6EF-5733-4A9E-CC8B6F3158F2}"/>
              </a:ext>
            </a:extLst>
          </p:cNvPr>
          <p:cNvSpPr>
            <a:spLocks noGrp="1"/>
          </p:cNvSpPr>
          <p:nvPr>
            <p:custDataLst>
              <p:tags r:id="rId14"/>
            </p:custDataLst>
          </p:nvPr>
        </p:nvSpPr>
        <p:spPr bwMode="auto">
          <a:xfrm>
            <a:off x="3584574" y="5541963"/>
            <a:ext cx="1208088"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763" rIns="1116013" bIns="476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Pure metallurgists/ </a:t>
            </a:r>
            <a:fld id="{3EB2EE52-6959-49FD-A33A-B981DA53D520}" type="datetime' '">
              <a:rPr lang="en-US" altLang="en-US" sz="900" b="1" smtClean="0">
                <a:solidFill>
                  <a:schemeClr val="bg1"/>
                </a:solidFill>
              </a:rPr>
              <a:pPr marL="0" lvl="0" indent="0">
                <a:spcBef>
                  <a:spcPct val="0"/>
                </a:spcBef>
                <a:spcAft>
                  <a:spcPct val="0"/>
                </a:spcAft>
                <a:buNone/>
              </a:pPr>
              <a:t> </a:t>
            </a:fld>
            <a:br>
              <a:rPr lang="en-US" altLang="en-US" sz="900" b="1">
                <a:solidFill>
                  <a:schemeClr val="bg1"/>
                </a:solidFill>
              </a:rPr>
            </a:br>
            <a:r>
              <a:rPr lang="en-US" sz="900" b="1">
                <a:solidFill>
                  <a:schemeClr val="bg1"/>
                </a:solidFill>
              </a:rPr>
              <a:t>direct recyclers</a:t>
            </a:r>
          </a:p>
        </p:txBody>
      </p:sp>
      <p:sp>
        <p:nvSpPr>
          <p:cNvPr id="115" name="Text Placeholder 10">
            <a:extLst>
              <a:ext uri="{FF2B5EF4-FFF2-40B4-BE49-F238E27FC236}">
                <a16:creationId xmlns:a16="http://schemas.microsoft.com/office/drawing/2014/main" id="{EB3DB1F3-70DE-2FD1-DCA2-8C69BC9EB690}"/>
              </a:ext>
            </a:extLst>
          </p:cNvPr>
          <p:cNvSpPr>
            <a:spLocks noGrp="1"/>
          </p:cNvSpPr>
          <p:nvPr>
            <p:custDataLst>
              <p:tags r:id="rId15"/>
            </p:custDataLst>
          </p:nvPr>
        </p:nvSpPr>
        <p:spPr bwMode="auto">
          <a:xfrm>
            <a:off x="330200" y="5932488"/>
            <a:ext cx="4462463" cy="387350"/>
          </a:xfrm>
          <a:prstGeom prst="roundRect">
            <a:avLst>
              <a:gd name="adj" fmla="val 46311"/>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73025" rIns="4370388" bIns="73025"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900" b="1">
                <a:solidFill>
                  <a:schemeClr val="bg1"/>
                </a:solidFill>
              </a:rPr>
              <a:t>Collection-integrated E2E recycler</a:t>
            </a:r>
          </a:p>
        </p:txBody>
      </p:sp>
      <p:sp>
        <p:nvSpPr>
          <p:cNvPr id="135" name="TextBox 134">
            <a:extLst>
              <a:ext uri="{FF2B5EF4-FFF2-40B4-BE49-F238E27FC236}">
                <a16:creationId xmlns:a16="http://schemas.microsoft.com/office/drawing/2014/main" id="{82E5746B-C580-1DDC-6B1C-436CA4AD8D1C}"/>
              </a:ext>
            </a:extLst>
          </p:cNvPr>
          <p:cNvSpPr txBox="1"/>
          <p:nvPr/>
        </p:nvSpPr>
        <p:spPr>
          <a:xfrm>
            <a:off x="9157265" y="1881949"/>
            <a:ext cx="600397" cy="261610"/>
          </a:xfrm>
          <a:prstGeom prst="rect">
            <a:avLst/>
          </a:prstGeom>
          <a:noFill/>
        </p:spPr>
        <p:txBody>
          <a:bodyPr wrap="square" lIns="0" rtlCol="0">
            <a:spAutoFit/>
          </a:bodyPr>
          <a:lstStyle>
            <a:defPPr>
              <a:defRPr lang="en-US"/>
            </a:defPPr>
            <a:lvl1pPr marL="0" indent="0">
              <a:buNone/>
              <a:defRPr sz="1400" b="1">
                <a:solidFill>
                  <a:srgbClr val="181A1C"/>
                </a:solidFill>
              </a:defRPr>
            </a:lvl1pPr>
          </a:lstStyle>
          <a:p>
            <a:r>
              <a:rPr lang="en-US" sz="1100"/>
              <a:t>Players</a:t>
            </a:r>
            <a:endParaRPr lang="en-US" sz="1100" b="0"/>
          </a:p>
        </p:txBody>
      </p:sp>
      <p:pic>
        <p:nvPicPr>
          <p:cNvPr id="1028" name="Picture 4" descr="Umicore - Wikipedia">
            <a:extLst>
              <a:ext uri="{FF2B5EF4-FFF2-40B4-BE49-F238E27FC236}">
                <a16:creationId xmlns:a16="http://schemas.microsoft.com/office/drawing/2014/main" id="{16C0101D-35B5-65DF-5E7E-0754A932652E}"/>
              </a:ext>
            </a:extLst>
          </p:cNvPr>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8918409" y="5957996"/>
            <a:ext cx="622613" cy="212725"/>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Solvay - Salesforce">
            <a:extLst>
              <a:ext uri="{FF2B5EF4-FFF2-40B4-BE49-F238E27FC236}">
                <a16:creationId xmlns:a16="http://schemas.microsoft.com/office/drawing/2014/main" id="{531C24A7-D9D5-7E3B-9542-1E498DAC3A63}"/>
              </a:ext>
            </a:extLst>
          </p:cNvPr>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9221229" y="5600700"/>
            <a:ext cx="629940" cy="263525"/>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a:extLst>
              <a:ext uri="{FF2B5EF4-FFF2-40B4-BE49-F238E27FC236}">
                <a16:creationId xmlns:a16="http://schemas.microsoft.com/office/drawing/2014/main" id="{DA718659-7184-13B8-F814-ADDE6636B206}"/>
              </a:ext>
            </a:extLst>
          </p:cNvPr>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9157265" y="4065588"/>
            <a:ext cx="762002" cy="190500"/>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Company Profile-A global leader in battery directional recycling">
            <a:extLst>
              <a:ext uri="{FF2B5EF4-FFF2-40B4-BE49-F238E27FC236}">
                <a16:creationId xmlns:a16="http://schemas.microsoft.com/office/drawing/2014/main" id="{143949B9-163E-4E79-E401-8230ACFCCC3F}"/>
              </a:ext>
            </a:extLst>
          </p:cNvPr>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9585845" y="5934822"/>
            <a:ext cx="440266" cy="247650"/>
          </a:xfrm>
          <a:prstGeom prst="rect">
            <a:avLst/>
          </a:prstGeom>
          <a:noFill/>
          <a:extLst>
            <a:ext uri="{909E8E84-426E-40DD-AFC4-6F175D3DCCD1}">
              <a14:hiddenFill xmlns:a14="http://schemas.microsoft.com/office/drawing/2010/main">
                <a:solidFill>
                  <a:srgbClr val="FFFFFF"/>
                </a:solidFill>
              </a14:hiddenFill>
            </a:ext>
          </a:extLst>
        </p:spPr>
      </p:pic>
      <p:sp>
        <p:nvSpPr>
          <p:cNvPr id="139" name="btfpCallout843070">
            <a:extLst>
              <a:ext uri="{FF2B5EF4-FFF2-40B4-BE49-F238E27FC236}">
                <a16:creationId xmlns:a16="http://schemas.microsoft.com/office/drawing/2014/main" id="{1A4BE646-22D0-9D1C-29C1-70554110A14D}"/>
              </a:ext>
            </a:extLst>
          </p:cNvPr>
          <p:cNvSpPr/>
          <p:nvPr/>
        </p:nvSpPr>
        <p:spPr bwMode="gray">
          <a:xfrm>
            <a:off x="9042513" y="4384962"/>
            <a:ext cx="1040043" cy="1071277"/>
          </a:xfrm>
          <a:prstGeom prst="wedgeRectCallout">
            <a:avLst>
              <a:gd name="adj1" fmla="val 18460"/>
              <a:gd name="adj2" fmla="val 64539"/>
            </a:avLst>
          </a:prstGeom>
          <a:solidFill>
            <a:srgbClr val="0A9FD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r>
              <a:rPr lang="en-US" sz="800">
                <a:solidFill>
                  <a:schemeClr val="bg1"/>
                </a:solidFill>
                <a:latin typeface="Arial"/>
              </a:rPr>
              <a:t>Some OEMs own battery recycling players to ensure a closed loop while maintaining material ownership and supply chain visibility.</a:t>
            </a:r>
            <a:endParaRPr kumimoji="0" lang="en-US" sz="800" b="0" i="0" u="none" strike="noStrike" kern="1200" cap="none" spc="0" normalizeH="0" baseline="0" noProof="0">
              <a:ln>
                <a:noFill/>
              </a:ln>
              <a:solidFill>
                <a:schemeClr val="bg1"/>
              </a:solidFill>
              <a:effectLst/>
              <a:uLnTx/>
              <a:uFillTx/>
              <a:latin typeface="Arial"/>
              <a:ea typeface="+mn-ea"/>
              <a:cs typeface="+mn-cs"/>
            </a:endParaRPr>
          </a:p>
        </p:txBody>
      </p:sp>
      <p:sp>
        <p:nvSpPr>
          <p:cNvPr id="6" name="Rectangle 5">
            <a:extLst>
              <a:ext uri="{FF2B5EF4-FFF2-40B4-BE49-F238E27FC236}">
                <a16:creationId xmlns:a16="http://schemas.microsoft.com/office/drawing/2014/main" id="{E88EF544-2228-2CC9-CC79-9D886C458261}"/>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Battery (recycling)</a:t>
            </a:r>
          </a:p>
        </p:txBody>
      </p:sp>
    </p:spTree>
    <p:extLst>
      <p:ext uri="{BB962C8B-B14F-4D97-AF65-F5344CB8AC3E}">
        <p14:creationId xmlns:p14="http://schemas.microsoft.com/office/powerpoint/2010/main" val="36318573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68B360E-8978-DB99-D871-22F4C64ED15D}"/>
              </a:ext>
            </a:extLst>
          </p:cNvPr>
          <p:cNvGraphicFramePr>
            <a:graphicFrameLocks noChangeAspect="1"/>
          </p:cNvGraphicFramePr>
          <p:nvPr>
            <p:custDataLst>
              <p:tags r:id="rId1"/>
            </p:custDataLst>
            <p:extLst>
              <p:ext uri="{D42A27DB-BD31-4B8C-83A1-F6EECF244321}">
                <p14:modId xmlns:p14="http://schemas.microsoft.com/office/powerpoint/2010/main" val="420366259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4" imgW="7772400" imgH="10058400" progId="TCLayout.ActiveDocument.1">
                  <p:embed/>
                </p:oleObj>
              </mc:Choice>
              <mc:Fallback>
                <p:oleObj name="think-cell Slide" r:id="rId24" imgW="7772400" imgH="10058400" progId="TCLayout.ActiveDocument.1">
                  <p:embed/>
                  <p:pic>
                    <p:nvPicPr>
                      <p:cNvPr id="7" name="think-cell data - do not delete" hidden="1">
                        <a:extLst>
                          <a:ext uri="{FF2B5EF4-FFF2-40B4-BE49-F238E27FC236}">
                            <a16:creationId xmlns:a16="http://schemas.microsoft.com/office/drawing/2014/main" id="{B68B360E-8978-DB99-D871-22F4C64ED15D}"/>
                          </a:ext>
                        </a:extLst>
                      </p:cNvPr>
                      <p:cNvPicPr/>
                      <p:nvPr/>
                    </p:nvPicPr>
                    <p:blipFill>
                      <a:blip r:embed="rId2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BD78CA37-7C0A-8095-779A-5224DB3D25E4}"/>
              </a:ext>
            </a:extLst>
          </p:cNvPr>
          <p:cNvSpPr>
            <a:spLocks noGrp="1"/>
          </p:cNvSpPr>
          <p:nvPr>
            <p:ph type="title"/>
          </p:nvPr>
        </p:nvSpPr>
        <p:spPr/>
        <p:txBody>
          <a:bodyPr vert="horz">
            <a:noAutofit/>
          </a:bodyPr>
          <a:lstStyle/>
          <a:p>
            <a:r>
              <a:rPr lang="en-US"/>
              <a:t>Policies that enshrine recycling responsibilities to OEMs critical for creating robust supply</a:t>
            </a:r>
          </a:p>
        </p:txBody>
      </p:sp>
      <p:graphicFrame>
        <p:nvGraphicFramePr>
          <p:cNvPr id="18" name="Chart 17">
            <a:extLst>
              <a:ext uri="{FF2B5EF4-FFF2-40B4-BE49-F238E27FC236}">
                <a16:creationId xmlns:a16="http://schemas.microsoft.com/office/drawing/2014/main" id="{FEF66F16-53A5-760B-CC2F-6D2607A10AF0}"/>
              </a:ext>
            </a:extLst>
          </p:cNvPr>
          <p:cNvGraphicFramePr/>
          <p:nvPr>
            <p:custDataLst>
              <p:tags r:id="rId2"/>
            </p:custDataLst>
            <p:extLst>
              <p:ext uri="{D42A27DB-BD31-4B8C-83A1-F6EECF244321}">
                <p14:modId xmlns:p14="http://schemas.microsoft.com/office/powerpoint/2010/main" val="3727630191"/>
              </p:ext>
            </p:extLst>
          </p:nvPr>
        </p:nvGraphicFramePr>
        <p:xfrm>
          <a:off x="765175" y="1754188"/>
          <a:ext cx="5092700" cy="4381500"/>
        </p:xfrm>
        <a:graphic>
          <a:graphicData uri="http://schemas.openxmlformats.org/drawingml/2006/chart">
            <c:chart xmlns:c="http://schemas.openxmlformats.org/drawingml/2006/chart" xmlns:r="http://schemas.openxmlformats.org/officeDocument/2006/relationships" r:id="rId26"/>
          </a:graphicData>
        </a:graphic>
      </p:graphicFrame>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gray">
          <a:xfrm>
            <a:off x="649288" y="583406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2374263-3CB8-4F7A-A1C9-2E5AF5153C60}" type="datetime'''''''''''''''''''''''''''''0'''''''''">
              <a:rPr lang="en-US" altLang="en-US" sz="1000" smtClean="0">
                <a:effectLst/>
              </a:rPr>
              <a:pPr marL="0" lvl="0" indent="0" algn="r">
                <a:spcBef>
                  <a:spcPct val="0"/>
                </a:spcBef>
                <a:spcAft>
                  <a:spcPct val="0"/>
                </a:spcAft>
                <a:buNone/>
              </a:pPr>
              <a:t>0</a:t>
            </a:fld>
            <a:endParaRPr lang="en-US" sz="1000"/>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404813" y="504825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CE20870-5CC9-41BB-A464-6D389822D803}" type="datetime'''''''''5'''',''''''''0''''''''''0''''''0'''''''''''''''''">
              <a:rPr lang="en-US" altLang="en-US" sz="1000" smtClean="0">
                <a:effectLst/>
              </a:rPr>
              <a:pPr marL="0" lvl="0" indent="0" algn="r">
                <a:spcBef>
                  <a:spcPct val="0"/>
                </a:spcBef>
                <a:spcAft>
                  <a:spcPct val="0"/>
                </a:spcAft>
                <a:buNone/>
              </a:pPr>
              <a:t>5,000</a:t>
            </a:fld>
            <a:endParaRPr lang="en-US" sz="1000"/>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334963" y="4262438"/>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FB60884-F6DE-4DFD-859B-CCD9BCA0034E}" type="datetime'''1''''0'''''''''',''''0''''''''''''''''''''''0''0'''">
              <a:rPr lang="en-US" altLang="en-US" sz="1000" smtClean="0">
                <a:effectLst/>
              </a:rPr>
              <a:pPr marL="0" lvl="0" indent="0" algn="r">
                <a:spcBef>
                  <a:spcPct val="0"/>
                </a:spcBef>
                <a:spcAft>
                  <a:spcPct val="0"/>
                </a:spcAft>
                <a:buNone/>
              </a:pPr>
              <a:t>10,000</a:t>
            </a:fld>
            <a:endParaRPr lang="en-US" sz="1000"/>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334963" y="3475038"/>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542220B-026A-464B-B1E7-3EE32A399B70}" type="datetime'''''''''1''''''''''''''''''5'''',''''''''''''''''''000'">
              <a:rPr lang="en-US" altLang="en-US" sz="1000" smtClean="0">
                <a:effectLst/>
              </a:rPr>
              <a:pPr marL="0" lvl="0" indent="0" algn="r">
                <a:spcBef>
                  <a:spcPct val="0"/>
                </a:spcBef>
                <a:spcAft>
                  <a:spcPct val="0"/>
                </a:spcAft>
                <a:buNone/>
              </a:pPr>
              <a:t>15,000</a:t>
            </a:fld>
            <a:endParaRPr lang="en-US" sz="1000"/>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334963" y="2689225"/>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0640C15-CE05-4DB2-B7B5-49E0BBBEBEBC}" type="datetime'''''2''''''''''0'',''00''''''0'''''''''''''''''''''''''''''">
              <a:rPr lang="en-US" altLang="en-US" sz="1000" smtClean="0">
                <a:effectLst/>
              </a:rPr>
              <a:pPr marL="0" lvl="0" indent="0" algn="r">
                <a:spcBef>
                  <a:spcPct val="0"/>
                </a:spcBef>
                <a:spcAft>
                  <a:spcPct val="0"/>
                </a:spcAft>
                <a:buNone/>
              </a:pPr>
              <a:t>20,000</a:t>
            </a:fld>
            <a:endParaRPr lang="en-US" sz="1000"/>
          </a:p>
        </p:txBody>
      </p:sp>
      <p:sp>
        <p:nvSpPr>
          <p:cNvPr id="17"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334963" y="1903413"/>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BF88145-E20A-4C99-8052-525D3631F378}" type="datetime'''''''''''''''25'''''''''',''''''''''''''''''0''0''''''0'''''">
              <a:rPr lang="en-US" altLang="en-US" sz="1000" smtClean="0">
                <a:effectLst/>
              </a:rPr>
              <a:pPr marL="0" lvl="0" indent="0" algn="r">
                <a:spcBef>
                  <a:spcPct val="0"/>
                </a:spcBef>
                <a:spcAft>
                  <a:spcPct val="0"/>
                </a:spcAft>
                <a:buNone/>
              </a:pPr>
              <a:t>25,000</a:t>
            </a:fld>
            <a:endParaRPr lang="en-US" sz="1000"/>
          </a:p>
        </p:txBody>
      </p:sp>
      <p:sp>
        <p:nvSpPr>
          <p:cNvPr id="86"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1193800" y="59531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C57041A-3D86-4D6F-AD7C-930EC6DD690E}" type="datetime'''''20''''''''''''''''1''''''''''''''''''7'''''''">
              <a:rPr lang="en-US" altLang="en-US" sz="1000" smtClean="0">
                <a:effectLst/>
              </a:rPr>
              <a:pPr marL="0" lvl="0" indent="0" algn="ctr">
                <a:spcBef>
                  <a:spcPct val="0"/>
                </a:spcBef>
                <a:spcAft>
                  <a:spcPct val="0"/>
                </a:spcAft>
                <a:buNone/>
              </a:pPr>
              <a:t>2017</a:t>
            </a:fld>
            <a:endParaRPr lang="en-US" sz="1000"/>
          </a:p>
        </p:txBody>
      </p:sp>
      <p:sp>
        <p:nvSpPr>
          <p:cNvPr id="87"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2179638" y="59531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1EE3BB5-F50C-4391-B341-44E585C740D5}" type="datetime'2''''''''''''''''''''''''0''''''18'''''''''''''''''''">
              <a:rPr lang="en-US" altLang="en-US" sz="1000" smtClean="0">
                <a:effectLst/>
              </a:rPr>
              <a:pPr marL="0" lvl="0" indent="0" algn="ctr">
                <a:spcBef>
                  <a:spcPct val="0"/>
                </a:spcBef>
                <a:spcAft>
                  <a:spcPct val="0"/>
                </a:spcAft>
                <a:buNone/>
              </a:pPr>
              <a:t>2018</a:t>
            </a:fld>
            <a:endParaRPr lang="en-US" sz="1000"/>
          </a:p>
        </p:txBody>
      </p:sp>
      <p:sp>
        <p:nvSpPr>
          <p:cNvPr id="88"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3163888" y="59531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6C151FD-D2DB-4722-89A9-0CE5B0E4B1E5}" type="datetime'2''''''0''''''''1''9'''''''''''''''''''''''''">
              <a:rPr lang="en-US" altLang="en-US" sz="1000" smtClean="0">
                <a:effectLst/>
              </a:rPr>
              <a:pPr marL="0" lvl="0" indent="0" algn="ctr">
                <a:spcBef>
                  <a:spcPct val="0"/>
                </a:spcBef>
                <a:spcAft>
                  <a:spcPct val="0"/>
                </a:spcAft>
                <a:buNone/>
              </a:pPr>
              <a:t>2019</a:t>
            </a:fld>
            <a:endParaRPr lang="en-US" sz="1000"/>
          </a:p>
        </p:txBody>
      </p:sp>
      <p:sp>
        <p:nvSpPr>
          <p:cNvPr id="89"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4149725" y="59531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EE4A8BE-DC33-4089-B3E1-81448E2EA505}" type="datetime'''''''''''''''''2''''''''''0''2''''''''''''''''''''0'''''">
              <a:rPr lang="en-US" altLang="en-US" sz="1000" smtClean="0">
                <a:effectLst/>
              </a:rPr>
              <a:pPr marL="0" lvl="0" indent="0" algn="ctr">
                <a:spcBef>
                  <a:spcPct val="0"/>
                </a:spcBef>
                <a:spcAft>
                  <a:spcPct val="0"/>
                </a:spcAft>
                <a:buNone/>
              </a:pPr>
              <a:t>2020</a:t>
            </a:fld>
            <a:endParaRPr lang="en-US" sz="1000"/>
          </a:p>
        </p:txBody>
      </p:sp>
      <p:sp>
        <p:nvSpPr>
          <p:cNvPr id="90"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5135563" y="59531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EEFE47-01B3-4B65-A058-46F0DA48FF4B}" type="datetime'2''''''''''''''''''''''''''''0''''''''''2''''''''''1'''''''''">
              <a:rPr lang="en-US" altLang="en-US" sz="1000" smtClean="0">
                <a:effectLst/>
              </a:rPr>
              <a:pPr marL="0" lvl="0" indent="0" algn="ctr">
                <a:spcBef>
                  <a:spcPct val="0"/>
                </a:spcBef>
                <a:spcAft>
                  <a:spcPct val="0"/>
                </a:spcAft>
                <a:buNone/>
              </a:pPr>
              <a:t>2021</a:t>
            </a:fld>
            <a:endParaRPr lang="en-US" sz="1000"/>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2151063" y="55594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CB695B1-3336-40C1-91BE-B767ED7D28CD}" type="datetime'''''''''''''''''1'',''''''1''''''''''0''3'''''''''''''''''''">
              <a:rPr lang="en-US" altLang="en-US" sz="1000" smtClean="0">
                <a:effectLst/>
              </a:rPr>
              <a:pPr marL="0" lvl="0" indent="0" algn="ctr">
                <a:spcBef>
                  <a:spcPct val="0"/>
                </a:spcBef>
                <a:spcAft>
                  <a:spcPct val="0"/>
                </a:spcAft>
                <a:buNone/>
              </a:pPr>
              <a:t>1,103</a:t>
            </a:fld>
            <a:endParaRPr lang="en-US" sz="1000"/>
          </a:p>
        </p:txBody>
      </p:sp>
      <p:sp>
        <p:nvSpPr>
          <p:cNvPr id="9"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3135313" y="55038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7EB714-624E-43F2-9128-D6504931DD43}" type="datetime'1'''''''''',''''''4''''''''''''''''''''5''4'''''''">
              <a:rPr lang="en-US" altLang="en-US" sz="1000" smtClean="0">
                <a:effectLst/>
              </a:rPr>
              <a:pPr marL="0" lvl="0" indent="0" algn="ctr">
                <a:spcBef>
                  <a:spcPct val="0"/>
                </a:spcBef>
                <a:spcAft>
                  <a:spcPct val="0"/>
                </a:spcAft>
                <a:buNone/>
              </a:pPr>
              <a:t>1,454</a:t>
            </a:fld>
            <a:endParaRPr lang="en-US" sz="1000"/>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4121150" y="519747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38CFBE0-4AE3-4307-9E5E-2027F0CD7A0D}" type="datetime'''''''''''''''''3'''',''''''''''''''4''''''''''0''''0'''''''">
              <a:rPr lang="en-US" altLang="en-US" sz="1000" smtClean="0">
                <a:effectLst/>
              </a:rPr>
              <a:pPr marL="0" lvl="0" indent="0" algn="ctr">
                <a:spcBef>
                  <a:spcPct val="0"/>
                </a:spcBef>
                <a:spcAft>
                  <a:spcPct val="0"/>
                </a:spcAft>
                <a:buNone/>
              </a:pPr>
              <a:t>3,400</a:t>
            </a:fld>
            <a:endParaRPr lang="en-US" sz="100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5072063" y="1879600"/>
            <a:ext cx="419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AE1647-09E6-4756-B8DA-3F5A2AE68C9C}" type="datetime'''''''''''2''''''''''4'',''''''''''503'''''''''">
              <a:rPr lang="en-US" altLang="en-US" sz="1000" smtClean="0">
                <a:effectLst/>
              </a:rPr>
              <a:pPr marL="0" lvl="0" indent="0" algn="ctr">
                <a:spcBef>
                  <a:spcPct val="0"/>
                </a:spcBef>
                <a:spcAft>
                  <a:spcPct val="0"/>
                </a:spcAft>
                <a:buNone/>
              </a:pPr>
              <a:t>24,503</a:t>
            </a:fld>
            <a:endParaRPr lang="en-US" sz="1000"/>
          </a:p>
        </p:txBody>
      </p:sp>
      <p:sp>
        <p:nvSpPr>
          <p:cNvPr id="113" name="btfpColumnHeaderBoxText223027">
            <a:extLst>
              <a:ext uri="{FF2B5EF4-FFF2-40B4-BE49-F238E27FC236}">
                <a16:creationId xmlns:a16="http://schemas.microsoft.com/office/drawing/2014/main" id="{BB6AB6C2-020D-2B4A-DFB1-F60613DCECCB}"/>
              </a:ext>
            </a:extLst>
          </p:cNvPr>
          <p:cNvSpPr txBox="1"/>
          <p:nvPr/>
        </p:nvSpPr>
        <p:spPr bwMode="gray">
          <a:xfrm>
            <a:off x="329184" y="1554480"/>
            <a:ext cx="7670802"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Yearly registrations of regulated and unregulated EV recyclers in China   </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4" name="btfpColumnHeaderBoxLine223027">
            <a:extLst>
              <a:ext uri="{FF2B5EF4-FFF2-40B4-BE49-F238E27FC236}">
                <a16:creationId xmlns:a16="http://schemas.microsoft.com/office/drawing/2014/main" id="{9FB238F4-CDF4-29C3-57E9-0D78F38C309A}"/>
              </a:ext>
            </a:extLst>
          </p:cNvPr>
          <p:cNvCxnSpPr/>
          <p:nvPr/>
        </p:nvCxnSpPr>
        <p:spPr bwMode="gray">
          <a:xfrm>
            <a:off x="329184" y="1828800"/>
            <a:ext cx="767080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B1A62E4E-9777-51B9-C318-59D3179A891C}"/>
              </a:ext>
            </a:extLst>
          </p:cNvPr>
          <p:cNvSpPr txBox="1"/>
          <p:nvPr/>
        </p:nvSpPr>
        <p:spPr bwMode="gray">
          <a:xfrm>
            <a:off x="8170863" y="1554480"/>
            <a:ext cx="3789361" cy="4632037"/>
          </a:xfrm>
          <a:prstGeom prst="rect">
            <a:avLst/>
          </a:prstGeom>
          <a:solidFill>
            <a:srgbClr val="E3E8EE"/>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altLang="ko-KR" sz="1050" dirty="0">
                <a:solidFill>
                  <a:srgbClr val="000000"/>
                </a:solidFill>
                <a:latin typeface="Arial"/>
              </a:rPr>
              <a:t>Under the </a:t>
            </a:r>
            <a:r>
              <a:rPr lang="en-US" altLang="ko-KR" sz="1050" b="1" dirty="0">
                <a:solidFill>
                  <a:srgbClr val="000000"/>
                </a:solidFill>
                <a:latin typeface="Arial"/>
              </a:rPr>
              <a:t>2018 policy framework “</a:t>
            </a:r>
            <a:r>
              <a:rPr lang="en-CA" altLang="ko-KR" sz="1050" b="1" dirty="0">
                <a:solidFill>
                  <a:srgbClr val="000000"/>
                </a:solidFill>
                <a:latin typeface="Arial"/>
              </a:rPr>
              <a:t>Provisional Measures on the Recycling and Repurposing of EV Power Storage Batteries,” China has enshrined end-of-life recycling responsibilities to OEM manufacturers.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i="0" u="none" strike="noStrike" kern="1200" cap="none" spc="0" normalizeH="0" baseline="0" noProof="0" dirty="0">
                <a:ln>
                  <a:noFill/>
                </a:ln>
                <a:solidFill>
                  <a:srgbClr val="000000"/>
                </a:solidFill>
                <a:effectLst/>
                <a:uLnTx/>
                <a:uFillTx/>
                <a:latin typeface="Arial"/>
                <a:ea typeface="+mn-ea"/>
                <a:cs typeface="+mn-cs"/>
              </a:rPr>
              <a:t>This has led to a list of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88 white-listed recyclers </a:t>
            </a:r>
            <a:r>
              <a:rPr kumimoji="0" lang="en-US" altLang="ko-KR" sz="1050" i="0" u="none" strike="noStrike" kern="1200" cap="none" spc="0" normalizeH="0" baseline="0" noProof="0" dirty="0">
                <a:ln>
                  <a:noFill/>
                </a:ln>
                <a:solidFill>
                  <a:srgbClr val="000000"/>
                </a:solidFill>
                <a:effectLst/>
                <a:uLnTx/>
                <a:uFillTx/>
                <a:latin typeface="Arial"/>
                <a:ea typeface="+mn-ea"/>
                <a:cs typeface="+mn-cs"/>
              </a:rPr>
              <a:t>that meet recycling standards proposed by the policy framework</a:t>
            </a:r>
            <a:r>
              <a:rPr lang="en-US" altLang="ko-KR" sz="1050" dirty="0">
                <a:solidFill>
                  <a:srgbClr val="000000"/>
                </a:solidFill>
                <a:latin typeface="Arial"/>
              </a:rPr>
              <a:t>. H</a:t>
            </a:r>
            <a:r>
              <a:rPr kumimoji="0" lang="en-US" altLang="ko-KR" sz="1050" i="0" u="none" strike="noStrike" kern="1200" cap="none" spc="0" normalizeH="0" baseline="0" noProof="0" dirty="0" err="1">
                <a:ln>
                  <a:noFill/>
                </a:ln>
                <a:solidFill>
                  <a:srgbClr val="000000"/>
                </a:solidFill>
                <a:effectLst/>
                <a:uLnTx/>
                <a:uFillTx/>
                <a:latin typeface="Arial"/>
                <a:ea typeface="+mn-ea"/>
                <a:cs typeface="+mn-cs"/>
              </a:rPr>
              <a:t>owever</a:t>
            </a:r>
            <a:r>
              <a:rPr kumimoji="0" lang="en-US" altLang="ko-KR" sz="1050" i="0" u="none" strike="noStrike" kern="1200" cap="none" spc="0" normalizeH="0" baseline="0" noProof="0" dirty="0">
                <a:ln>
                  <a:noFill/>
                </a:ln>
                <a:solidFill>
                  <a:srgbClr val="000000"/>
                </a:solidFill>
                <a:effectLst/>
                <a:uLnTx/>
                <a:uFillTx/>
                <a:latin typeface="Arial"/>
                <a:ea typeface="+mn-ea"/>
                <a:cs typeface="+mn-cs"/>
              </a:rPr>
              <a:t>, these regulated recyclers have been dwarfed by a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rise in noncompliant recyclers.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altLang="ko-KR" sz="1050" dirty="0">
                <a:solidFill>
                  <a:srgbClr val="000000"/>
                </a:solidFill>
                <a:latin typeface="Arial"/>
              </a:rPr>
              <a:t>Policy actions to address this concern include:</a:t>
            </a:r>
          </a:p>
          <a:p>
            <a:pPr marL="635000" lvl="1" indent="-177800" defTabSz="711200">
              <a:spcBef>
                <a:spcPts val="1200"/>
              </a:spcBef>
              <a:buFont typeface="Arial" panose="020B0604020202020204" pitchFamily="34" charset="0"/>
              <a:buChar char="−"/>
              <a:defRPr/>
            </a:pPr>
            <a:r>
              <a:rPr lang="en-US" altLang="ko-KR" sz="950" b="1" dirty="0">
                <a:solidFill>
                  <a:srgbClr val="000000"/>
                </a:solidFill>
                <a:latin typeface="Arial"/>
              </a:rPr>
              <a:t>Subsidies for compliant recyclers </a:t>
            </a:r>
            <a:r>
              <a:rPr lang="en-US" altLang="ko-KR" sz="950" dirty="0">
                <a:solidFill>
                  <a:srgbClr val="000000"/>
                </a:solidFill>
                <a:latin typeface="Arial"/>
              </a:rPr>
              <a:t>to increase recycled volumes, combined with </a:t>
            </a:r>
            <a:r>
              <a:rPr lang="en-US" altLang="ko-KR" sz="950" b="1" dirty="0">
                <a:solidFill>
                  <a:srgbClr val="000000"/>
                </a:solidFill>
                <a:latin typeface="Arial"/>
              </a:rPr>
              <a:t>cracking down on unregulated recyclers</a:t>
            </a:r>
          </a:p>
          <a:p>
            <a:pPr marL="635000" lvl="1" indent="-177800" defTabSz="711200">
              <a:spcBef>
                <a:spcPts val="1200"/>
              </a:spcBef>
              <a:buFont typeface="Arial" panose="020B0604020202020204" pitchFamily="34" charset="0"/>
              <a:buChar char="−"/>
              <a:defRPr/>
            </a:pPr>
            <a:r>
              <a:rPr lang="en-US" altLang="ko-KR" sz="950" b="1" dirty="0">
                <a:solidFill>
                  <a:srgbClr val="000000"/>
                </a:solidFill>
                <a:latin typeface="Arial"/>
              </a:rPr>
              <a:t>A b</a:t>
            </a:r>
            <a:r>
              <a:rPr kumimoji="0" lang="en-US" altLang="ko-KR" sz="950" b="1" i="0" u="none" strike="noStrike" kern="1200" cap="none" spc="0" normalizeH="0" baseline="0" noProof="0" dirty="0" err="1">
                <a:ln>
                  <a:noFill/>
                </a:ln>
                <a:solidFill>
                  <a:srgbClr val="000000"/>
                </a:solidFill>
                <a:effectLst/>
                <a:uLnTx/>
                <a:uFillTx/>
                <a:latin typeface="Arial"/>
                <a:ea typeface="+mn-ea"/>
                <a:cs typeface="+mn-cs"/>
              </a:rPr>
              <a:t>attery</a:t>
            </a:r>
            <a:r>
              <a:rPr kumimoji="0" lang="en-US" altLang="ko-KR" sz="950" b="1" i="0" u="none" strike="noStrike" kern="1200" cap="none" spc="0" normalizeH="0" baseline="0" noProof="0" dirty="0">
                <a:ln>
                  <a:noFill/>
                </a:ln>
                <a:solidFill>
                  <a:srgbClr val="000000"/>
                </a:solidFill>
                <a:effectLst/>
                <a:uLnTx/>
                <a:uFillTx/>
                <a:latin typeface="Arial"/>
                <a:ea typeface="+mn-ea"/>
                <a:cs typeface="+mn-cs"/>
              </a:rPr>
              <a:t> leas</a:t>
            </a:r>
            <a:r>
              <a:rPr lang="en-US" altLang="ko-KR" sz="950" b="1" dirty="0" err="1">
                <a:solidFill>
                  <a:srgbClr val="000000"/>
                </a:solidFill>
                <a:latin typeface="Arial"/>
              </a:rPr>
              <a:t>ing</a:t>
            </a:r>
            <a:r>
              <a:rPr lang="en-US" altLang="ko-KR" sz="950" b="1" dirty="0">
                <a:solidFill>
                  <a:srgbClr val="000000"/>
                </a:solidFill>
                <a:latin typeface="Arial"/>
              </a:rPr>
              <a:t> model</a:t>
            </a:r>
            <a:r>
              <a:rPr lang="en-US" altLang="ko-KR" sz="950" dirty="0">
                <a:solidFill>
                  <a:srgbClr val="000000"/>
                </a:solidFill>
                <a:latin typeface="Arial"/>
              </a:rPr>
              <a:t> (e.g., NIO) where batteries are leased from OEMs by consumers, incentivizing OEMs to increase the recycling network</a:t>
            </a:r>
          </a:p>
          <a:p>
            <a:pPr marL="635000" lvl="1" indent="-177800" defTabSz="711200">
              <a:spcBef>
                <a:spcPts val="1200"/>
              </a:spcBef>
              <a:buFont typeface="Arial" panose="020B0604020202020204" pitchFamily="34" charset="0"/>
              <a:buChar char="−"/>
              <a:defRPr/>
            </a:pPr>
            <a:r>
              <a:rPr kumimoji="0" lang="en-US" altLang="ko-KR" sz="950" b="1" i="0" u="none" strike="noStrike" kern="1200" cap="none" spc="0" normalizeH="0" baseline="0" noProof="0" dirty="0">
                <a:ln>
                  <a:noFill/>
                </a:ln>
                <a:solidFill>
                  <a:srgbClr val="000000"/>
                </a:solidFill>
                <a:effectLst/>
                <a:uLnTx/>
                <a:uFillTx/>
                <a:latin typeface="Arial"/>
                <a:ea typeface="+mn-ea"/>
                <a:cs typeface="+mn-cs"/>
              </a:rPr>
              <a:t>Battery traceability standards </a:t>
            </a:r>
            <a:r>
              <a:rPr kumimoji="0" lang="en-US" altLang="ko-KR" sz="950" i="0" u="none" strike="noStrike" kern="1200" cap="none" spc="0" normalizeH="0" baseline="0" noProof="0" dirty="0">
                <a:ln>
                  <a:noFill/>
                </a:ln>
                <a:solidFill>
                  <a:srgbClr val="000000"/>
                </a:solidFill>
                <a:effectLst/>
                <a:uLnTx/>
                <a:uFillTx/>
                <a:latin typeface="Arial"/>
                <a:ea typeface="+mn-ea"/>
                <a:cs typeface="+mn-cs"/>
              </a:rPr>
              <a:t>to serialize all </a:t>
            </a:r>
            <a:r>
              <a:rPr kumimoji="0" lang="en-US" altLang="ko-KR" sz="950" i="0" u="none" strike="noStrike" kern="1200" cap="none" spc="0" normalizeH="0" baseline="0" noProof="0" dirty="0" err="1">
                <a:ln>
                  <a:noFill/>
                </a:ln>
                <a:solidFill>
                  <a:srgbClr val="000000"/>
                </a:solidFill>
                <a:effectLst/>
                <a:uLnTx/>
                <a:uFillTx/>
                <a:latin typeface="Arial"/>
                <a:ea typeface="+mn-ea"/>
                <a:cs typeface="+mn-cs"/>
              </a:rPr>
              <a:t>produ</a:t>
            </a:r>
            <a:r>
              <a:rPr lang="en-US" altLang="ko-KR" sz="950" dirty="0" err="1">
                <a:solidFill>
                  <a:srgbClr val="000000"/>
                </a:solidFill>
                <a:latin typeface="Arial"/>
              </a:rPr>
              <a:t>ced</a:t>
            </a:r>
            <a:r>
              <a:rPr lang="en-US" altLang="ko-KR" sz="950" dirty="0">
                <a:solidFill>
                  <a:srgbClr val="000000"/>
                </a:solidFill>
                <a:latin typeface="Arial"/>
              </a:rPr>
              <a:t> batteries for government third-party agencies to track (e.g.: </a:t>
            </a:r>
            <a:r>
              <a:rPr lang="en-US" altLang="ko-KR" sz="950" b="1" dirty="0">
                <a:solidFill>
                  <a:srgbClr val="000000"/>
                </a:solidFill>
                <a:latin typeface="Arial"/>
              </a:rPr>
              <a:t>EU Battery Passport policy </a:t>
            </a:r>
            <a:r>
              <a:rPr lang="en-US" altLang="ko-KR" sz="950" dirty="0">
                <a:solidFill>
                  <a:srgbClr val="000000"/>
                </a:solidFill>
                <a:latin typeface="Arial"/>
              </a:rPr>
              <a:t>announced by the EU in 2023)</a:t>
            </a:r>
          </a:p>
        </p:txBody>
      </p:sp>
      <p:graphicFrame>
        <p:nvGraphicFramePr>
          <p:cNvPr id="19" name="Chart 18">
            <a:extLst>
              <a:ext uri="{FF2B5EF4-FFF2-40B4-BE49-F238E27FC236}">
                <a16:creationId xmlns:a16="http://schemas.microsoft.com/office/drawing/2014/main" id="{EABA78C0-51DD-8AD4-DA91-82D5DFB9C74D}"/>
              </a:ext>
            </a:extLst>
          </p:cNvPr>
          <p:cNvGraphicFramePr/>
          <p:nvPr>
            <p:custDataLst>
              <p:tags r:id="rId18"/>
            </p:custDataLst>
            <p:extLst>
              <p:ext uri="{D42A27DB-BD31-4B8C-83A1-F6EECF244321}">
                <p14:modId xmlns:p14="http://schemas.microsoft.com/office/powerpoint/2010/main" val="561744937"/>
              </p:ext>
            </p:extLst>
          </p:nvPr>
        </p:nvGraphicFramePr>
        <p:xfrm>
          <a:off x="5438775" y="1914525"/>
          <a:ext cx="2681288" cy="2555875"/>
        </p:xfrm>
        <a:graphic>
          <a:graphicData uri="http://schemas.openxmlformats.org/drawingml/2006/chart">
            <c:chart xmlns:c="http://schemas.openxmlformats.org/drawingml/2006/chart" xmlns:r="http://schemas.openxmlformats.org/officeDocument/2006/relationships" r:id="rId27"/>
          </a:graphicData>
        </a:graphic>
      </p:graphicFrame>
      <p:sp>
        <p:nvSpPr>
          <p:cNvPr id="240" name="Rectangle 239">
            <a:extLst>
              <a:ext uri="{FF2B5EF4-FFF2-40B4-BE49-F238E27FC236}">
                <a16:creationId xmlns:a16="http://schemas.microsoft.com/office/drawing/2014/main" id="{1F437988-4C4D-B545-525D-5DB97177EA05}"/>
              </a:ext>
            </a:extLst>
          </p:cNvPr>
          <p:cNvSpPr/>
          <p:nvPr>
            <p:custDataLst>
              <p:tags r:id="rId19"/>
            </p:custDataLst>
          </p:nvPr>
        </p:nvSpPr>
        <p:spPr bwMode="auto">
          <a:xfrm>
            <a:off x="5900738" y="4251325"/>
            <a:ext cx="196850" cy="147638"/>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1" name="Rectangle 240">
            <a:extLst>
              <a:ext uri="{FF2B5EF4-FFF2-40B4-BE49-F238E27FC236}">
                <a16:creationId xmlns:a16="http://schemas.microsoft.com/office/drawing/2014/main" id="{72A49E1F-4690-0F58-E374-A6D11D31AD22}"/>
              </a:ext>
            </a:extLst>
          </p:cNvPr>
          <p:cNvSpPr/>
          <p:nvPr>
            <p:custDataLst>
              <p:tags r:id="rId20"/>
            </p:custDataLst>
          </p:nvPr>
        </p:nvSpPr>
        <p:spPr bwMode="auto">
          <a:xfrm>
            <a:off x="5900738" y="4470400"/>
            <a:ext cx="196850" cy="147638"/>
          </a:xfrm>
          <a:prstGeom prst="rect">
            <a:avLst/>
          </a:prstGeom>
          <a:solidFill>
            <a:srgbClr val="004E6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6"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6148388" y="4246563"/>
            <a:ext cx="14303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100">
                <a:effectLst/>
              </a:rPr>
              <a:t>% Regulated channels</a:t>
            </a:r>
            <a:endParaRPr lang="en-US" sz="1100"/>
          </a:p>
        </p:txBody>
      </p:sp>
      <p:sp>
        <p:nvSpPr>
          <p:cNvPr id="238"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auto">
          <a:xfrm>
            <a:off x="6148388" y="4465638"/>
            <a:ext cx="15541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100">
                <a:effectLst/>
              </a:rPr>
              <a:t>% Unregulated channels</a:t>
            </a:r>
            <a:endParaRPr lang="en-US" sz="1100"/>
          </a:p>
        </p:txBody>
      </p:sp>
      <p:cxnSp>
        <p:nvCxnSpPr>
          <p:cNvPr id="256" name="Straight Connector 255">
            <a:extLst>
              <a:ext uri="{FF2B5EF4-FFF2-40B4-BE49-F238E27FC236}">
                <a16:creationId xmlns:a16="http://schemas.microsoft.com/office/drawing/2014/main" id="{B105BC55-429A-7DD2-684C-842B07D5A0AB}"/>
              </a:ext>
            </a:extLst>
          </p:cNvPr>
          <p:cNvCxnSpPr>
            <a:cxnSpLocks/>
          </p:cNvCxnSpPr>
          <p:nvPr/>
        </p:nvCxnSpPr>
        <p:spPr bwMode="gray">
          <a:xfrm flipH="1">
            <a:off x="5427663" y="3264753"/>
            <a:ext cx="1351756" cy="0"/>
          </a:xfrm>
          <a:prstGeom prst="line">
            <a:avLst/>
          </a:prstGeom>
          <a:ln w="28575" cap="flat">
            <a:solidFill>
              <a:schemeClr val="tx1"/>
            </a:solidFill>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0" name="TextBox 269">
            <a:extLst>
              <a:ext uri="{FF2B5EF4-FFF2-40B4-BE49-F238E27FC236}">
                <a16:creationId xmlns:a16="http://schemas.microsoft.com/office/drawing/2014/main" id="{013258CF-C254-6312-1EC6-DC2B4ACE3E78}"/>
              </a:ext>
            </a:extLst>
          </p:cNvPr>
          <p:cNvSpPr txBox="1"/>
          <p:nvPr/>
        </p:nvSpPr>
        <p:spPr bwMode="gray">
          <a:xfrm>
            <a:off x="330199" y="6419088"/>
            <a:ext cx="9481390" cy="369332"/>
          </a:xfrm>
          <a:prstGeom prst="rect">
            <a:avLst/>
          </a:prstGeom>
          <a:noFill/>
        </p:spPr>
        <p:txBody>
          <a:bodyPr wrap="square" lIns="0" tIns="0" rIns="0" bIns="0" anchor="t">
            <a:spAutoFit/>
          </a:bodyPr>
          <a:lstStyle/>
          <a:p>
            <a:endParaRPr lang="en-US" sz="800" dirty="0">
              <a:solidFill>
                <a:srgbClr val="000000"/>
              </a:solidFill>
            </a:endParaRPr>
          </a:p>
          <a:p>
            <a:r>
              <a:rPr lang="en-US" sz="800" dirty="0">
                <a:solidFill>
                  <a:srgbClr val="000000"/>
                </a:solidFill>
              </a:rPr>
              <a:t>Sources: </a:t>
            </a:r>
            <a:r>
              <a:rPr lang="en-CA" sz="800" dirty="0">
                <a:hlinkClick r:id="rId28"/>
              </a:rPr>
              <a:t>Dialogue Earth, China EV battery-recycling</a:t>
            </a:r>
            <a:r>
              <a:rPr lang="en-CA" sz="800" dirty="0"/>
              <a:t> (2023); </a:t>
            </a:r>
            <a:r>
              <a:rPr lang="en-CA" sz="800" dirty="0">
                <a:hlinkClick r:id="rId29"/>
              </a:rPr>
              <a:t>S&amp;P Global, China new used EV power batteries rules</a:t>
            </a:r>
            <a:r>
              <a:rPr lang="en-CA" sz="800" dirty="0"/>
              <a:t> (2024). </a:t>
            </a:r>
          </a:p>
          <a:p>
            <a:r>
              <a:rPr lang="en-US" sz="800" dirty="0">
                <a:solidFill>
                  <a:srgbClr val="000000"/>
                </a:solidFill>
              </a:rPr>
              <a:t>Credit: Hassan Riaz,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0"/>
              </a:rPr>
              <a:t>Gernot Wagner</a:t>
            </a:r>
            <a:r>
              <a:rPr lang="en-US" sz="800" dirty="0">
                <a:solidFill>
                  <a:srgbClr val="000000"/>
                </a:solidFill>
              </a:rPr>
              <a:t>. </a:t>
            </a:r>
            <a:r>
              <a:rPr lang="en-US" sz="800" dirty="0">
                <a:solidFill>
                  <a:srgbClr val="000000"/>
                </a:solidFill>
                <a:hlinkClick r:id="rId3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2"/>
              </a:rPr>
              <a:t>Storing Energy</a:t>
            </a:r>
            <a:r>
              <a:rPr lang="en-US" sz="800" dirty="0">
                <a:solidFill>
                  <a:srgbClr val="000000"/>
                </a:solidFill>
              </a:rPr>
              <a:t>” (4 March 2025).</a:t>
            </a:r>
            <a:endParaRPr lang="en-US" sz="800" dirty="0">
              <a:solidFill>
                <a:srgbClr val="000000"/>
              </a:solidFill>
              <a:cs typeface="Arial"/>
            </a:endParaRPr>
          </a:p>
        </p:txBody>
      </p:sp>
      <p:sp>
        <p:nvSpPr>
          <p:cNvPr id="2" name="Rectangle 1">
            <a:extLst>
              <a:ext uri="{FF2B5EF4-FFF2-40B4-BE49-F238E27FC236}">
                <a16:creationId xmlns:a16="http://schemas.microsoft.com/office/drawing/2014/main" id="{B8C3C300-ED72-6BF1-5D57-AA8AAFFBD691}"/>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Battery (recycling)</a:t>
            </a:r>
          </a:p>
        </p:txBody>
      </p:sp>
    </p:spTree>
    <p:extLst>
      <p:ext uri="{BB962C8B-B14F-4D97-AF65-F5344CB8AC3E}">
        <p14:creationId xmlns:p14="http://schemas.microsoft.com/office/powerpoint/2010/main" val="29264419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Autofit/>
          </a:bodyPr>
          <a:lstStyle/>
          <a:p>
            <a:r>
              <a:rPr lang="en-US" dirty="0"/>
              <a:t>The energy storage system (ESS) plays three key roles: Providing stability, dispatchability, and portability</a:t>
            </a:r>
            <a:endParaRPr lang="en-US" dirty="0">
              <a:cs typeface="Arial"/>
            </a:endParaRPr>
          </a:p>
        </p:txBody>
      </p:sp>
      <p:sp>
        <p:nvSpPr>
          <p:cNvPr id="6" name="TextBox 5">
            <a:extLst>
              <a:ext uri="{FF2B5EF4-FFF2-40B4-BE49-F238E27FC236}">
                <a16:creationId xmlns:a16="http://schemas.microsoft.com/office/drawing/2014/main" id="{D3CC5811-E276-9788-FEA8-6F6F7F86E72B}"/>
              </a:ext>
            </a:extLst>
          </p:cNvPr>
          <p:cNvSpPr txBox="1"/>
          <p:nvPr/>
        </p:nvSpPr>
        <p:spPr bwMode="gray">
          <a:xfrm>
            <a:off x="2648095" y="2072770"/>
            <a:ext cx="8816652" cy="726728"/>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50" b="0" i="0" u="none" strike="noStrike" kern="1200" cap="none" spc="0" normalizeH="0" baseline="0" noProof="0">
                <a:ln>
                  <a:noFill/>
                </a:ln>
                <a:solidFill>
                  <a:srgbClr val="000000"/>
                </a:solidFill>
                <a:effectLst/>
                <a:uLnTx/>
                <a:uFillTx/>
                <a:latin typeface="Arial"/>
                <a:ea typeface="+mn-lt"/>
                <a:cs typeface="Arial"/>
              </a:rPr>
              <a:t>Improves reliability by reducing transmission constraints and providing grid stability services. </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50" b="0" i="0" u="none" strike="noStrike" kern="1200" cap="none" spc="0" normalizeH="0" baseline="0" noProof="0">
                <a:ln>
                  <a:noFill/>
                </a:ln>
                <a:solidFill>
                  <a:srgbClr val="000000"/>
                </a:solidFill>
                <a:effectLst/>
                <a:uLnTx/>
                <a:uFillTx/>
                <a:latin typeface="Arial"/>
                <a:ea typeface="+mn-lt"/>
                <a:cs typeface="Arial"/>
              </a:rPr>
              <a:t>For instance, an ESS can provide frequency regulation to maintain a system's frequency at 60 Hz, which helps balance the network's load and the power generated.</a:t>
            </a:r>
            <a:endParaRPr kumimoji="0" lang="en-US" sz="1250" b="0" i="0" u="none" strike="noStrike" kern="1200" cap="none" spc="0" normalizeH="0" baseline="0" noProof="0">
              <a:ln>
                <a:noFill/>
              </a:ln>
              <a:solidFill>
                <a:srgbClr val="000000"/>
              </a:solidFill>
              <a:effectLst/>
              <a:uLnTx/>
              <a:uFillTx/>
              <a:latin typeface="Arial"/>
              <a:ea typeface="+mn-ea"/>
              <a:cs typeface="Arial"/>
            </a:endParaRPr>
          </a:p>
        </p:txBody>
      </p:sp>
      <p:sp>
        <p:nvSpPr>
          <p:cNvPr id="9" name="Rectangle 8">
            <a:extLst>
              <a:ext uri="{FF2B5EF4-FFF2-40B4-BE49-F238E27FC236}">
                <a16:creationId xmlns:a16="http://schemas.microsoft.com/office/drawing/2014/main" id="{ECCCAD8B-A7AE-099C-FBFA-6AEE62EE46A9}"/>
              </a:ext>
            </a:extLst>
          </p:cNvPr>
          <p:cNvSpPr/>
          <p:nvPr/>
        </p:nvSpPr>
        <p:spPr bwMode="gray">
          <a:xfrm rot="16200000">
            <a:off x="1798038" y="2245863"/>
            <a:ext cx="1353909" cy="247649"/>
          </a:xfrm>
          <a:prstGeom prst="rect">
            <a:avLst/>
          </a:prstGeom>
          <a:solidFill>
            <a:schemeClr val="accent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3" name="btfpNotesBox962619">
            <a:extLst>
              <a:ext uri="{FF2B5EF4-FFF2-40B4-BE49-F238E27FC236}">
                <a16:creationId xmlns:a16="http://schemas.microsoft.com/office/drawing/2014/main" id="{307EE8A1-77A4-36CE-4036-B8EB92225E92}"/>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6"/>
              </a:rPr>
              <a:t>C3controls</a:t>
            </a:r>
            <a:r>
              <a:rPr lang="en-US" sz="800" dirty="0">
                <a:solidFill>
                  <a:srgbClr val="000000"/>
                </a:solidFill>
                <a:latin typeface="Arial"/>
                <a:ea typeface="+mn-lt"/>
                <a:cs typeface="Arial"/>
                <a:hlinkClick r:id="rId6"/>
              </a:rPr>
              <a:t>, Understanding Energy Storage Systems</a:t>
            </a:r>
            <a:r>
              <a:rPr lang="en-US" sz="800" dirty="0">
                <a:solidFill>
                  <a:srgbClr val="000000"/>
                </a:solidFill>
                <a:latin typeface="Arial"/>
                <a:ea typeface="+mn-lt"/>
                <a:cs typeface="Arial"/>
              </a:rPr>
              <a:t> (2023);</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lang="en-US" sz="800" dirty="0">
                <a:solidFill>
                  <a:srgbClr val="000000"/>
                </a:solidFill>
                <a:latin typeface="Arial"/>
                <a:ea typeface="+mn-lt"/>
                <a:cs typeface="Arial"/>
                <a:hlinkClick r:id="rId7"/>
              </a:rPr>
              <a:t>EVESCO, Battery Energy Storage</a:t>
            </a:r>
            <a:r>
              <a:rPr lang="en-US" sz="800" dirty="0">
                <a:solidFill>
                  <a:srgbClr val="000000"/>
                </a:solidFill>
                <a:latin typeface="Arial"/>
                <a:ea typeface="+mn-lt"/>
                <a:cs typeface="Arial"/>
              </a:rPr>
              <a:t>; </a:t>
            </a:r>
            <a:r>
              <a:rPr lang="en-US" sz="800" dirty="0">
                <a:solidFill>
                  <a:srgbClr val="000000"/>
                </a:solidFill>
                <a:latin typeface="Arial"/>
                <a:ea typeface="+mn-lt"/>
                <a:cs typeface="Arial"/>
                <a:hlinkClick r:id="rId8">
                  <a:extLst>
                    <a:ext uri="{A12FA001-AC4F-418D-AE19-62706E023703}">
                      <ahyp:hlinkClr xmlns:ahyp="http://schemas.microsoft.com/office/drawing/2018/hyperlinkcolor" val="tx"/>
                    </a:ext>
                  </a:extLst>
                </a:hlinkClick>
              </a:rPr>
              <a:t>Renault</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8">
                  <a:extLst>
                    <a:ext uri="{A12FA001-AC4F-418D-AE19-62706E023703}">
                      <ahyp:hlinkClr xmlns:ahyp="http://schemas.microsoft.com/office/drawing/2018/hyperlinkcolor" val="tx"/>
                    </a:ext>
                  </a:extLst>
                </a:hlinkClick>
              </a:rPr>
              <a:t> Group</a:t>
            </a:r>
            <a:r>
              <a:rPr lang="en-US" sz="800" dirty="0">
                <a:solidFill>
                  <a:srgbClr val="000000"/>
                </a:solidFill>
                <a:latin typeface="Arial"/>
                <a:ea typeface="+mn-lt"/>
                <a:cs typeface="Arial"/>
                <a:hlinkClick r:id="rId8">
                  <a:extLst>
                    <a:ext uri="{A12FA001-AC4F-418D-AE19-62706E023703}">
                      <ahyp:hlinkClr xmlns:ahyp="http://schemas.microsoft.com/office/drawing/2018/hyperlinkcolor" val="tx"/>
                    </a:ext>
                  </a:extLst>
                </a:hlinkClick>
              </a:rPr>
              <a:t>, Rallying Heritage</a:t>
            </a:r>
            <a:r>
              <a:rPr lang="en-US" sz="800" dirty="0">
                <a:solidFill>
                  <a:srgbClr val="000000"/>
                </a:solidFill>
                <a:latin typeface="Arial"/>
                <a:ea typeface="+mn-lt"/>
                <a:cs typeface="Arial"/>
              </a:rPr>
              <a:t> (2022);</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9"/>
              </a:rPr>
              <a:t>Drive Clean</a:t>
            </a:r>
            <a:r>
              <a:rPr lang="en-US" sz="800" dirty="0">
                <a:solidFill>
                  <a:srgbClr val="000000"/>
                </a:solidFill>
                <a:latin typeface="Arial"/>
                <a:ea typeface="+mn-lt"/>
                <a:cs typeface="Arial"/>
                <a:hlinkClick r:id="rId9"/>
              </a:rPr>
              <a:t>, Battery-Electric Cars</a:t>
            </a:r>
            <a:r>
              <a:rPr lang="en-US" sz="800" dirty="0">
                <a:solidFill>
                  <a:srgbClr val="000000"/>
                </a:solidFill>
                <a:latin typeface="Arial"/>
                <a:ea typeface="+mn-lt"/>
                <a:cs typeface="Arial"/>
              </a:rPr>
              <a:t>.</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Devashri Mehrotra,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Gernot Wagner</a:t>
            </a:r>
            <a:r>
              <a:rPr lang="en-US" sz="800" dirty="0">
                <a:solidFill>
                  <a:srgbClr val="000000"/>
                </a:solidFill>
                <a:latin typeface="Arial"/>
              </a:rPr>
              <a:t>.</a:t>
            </a:r>
            <a:r>
              <a:rPr lang="en-US" sz="800" dirty="0">
                <a:solidFill>
                  <a:srgbClr val="000000"/>
                </a:solidFill>
              </a:rPr>
              <a:t> </a:t>
            </a:r>
            <a:r>
              <a:rPr lang="en-US" sz="800" dirty="0">
                <a:solidFill>
                  <a:srgbClr val="000000"/>
                </a:solidFill>
                <a:hlinkClick r:id="rId1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2"/>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Box 13">
            <a:extLst>
              <a:ext uri="{FF2B5EF4-FFF2-40B4-BE49-F238E27FC236}">
                <a16:creationId xmlns:a16="http://schemas.microsoft.com/office/drawing/2014/main" id="{D7D5D52B-B790-8F9F-900C-2D6B9D212204}"/>
              </a:ext>
            </a:extLst>
          </p:cNvPr>
          <p:cNvSpPr txBox="1"/>
          <p:nvPr/>
        </p:nvSpPr>
        <p:spPr bwMode="gray">
          <a:xfrm>
            <a:off x="2648095" y="1692732"/>
            <a:ext cx="1068168" cy="380480"/>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a:ea typeface="+mn-ea"/>
                <a:cs typeface="Arial"/>
              </a:rPr>
              <a:t>Stability</a:t>
            </a:r>
          </a:p>
        </p:txBody>
      </p:sp>
      <p:sp>
        <p:nvSpPr>
          <p:cNvPr id="4" name="TextBox 3">
            <a:extLst>
              <a:ext uri="{FF2B5EF4-FFF2-40B4-BE49-F238E27FC236}">
                <a16:creationId xmlns:a16="http://schemas.microsoft.com/office/drawing/2014/main" id="{A36F157C-C39F-552C-D172-E5CF578DF904}"/>
              </a:ext>
            </a:extLst>
          </p:cNvPr>
          <p:cNvSpPr txBox="1"/>
          <p:nvPr/>
        </p:nvSpPr>
        <p:spPr bwMode="gray">
          <a:xfrm>
            <a:off x="2648095" y="3621732"/>
            <a:ext cx="8816652" cy="742117"/>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Arial"/>
                <a:ea typeface="+mn-lt"/>
                <a:cs typeface="Arial"/>
              </a:rPr>
              <a:t>Enables electricity generated at one time to be used at a later time</a:t>
            </a:r>
            <a:r>
              <a:rPr lang="en-US" sz="1250" dirty="0">
                <a:solidFill>
                  <a:srgbClr val="000000"/>
                </a:solidFill>
                <a:latin typeface="Arial"/>
                <a:ea typeface="+mn-lt"/>
                <a:cs typeface="Arial"/>
              </a:rPr>
              <a:t>.</a:t>
            </a:r>
            <a:endParaRPr kumimoji="0" lang="en-US" sz="1250" b="0" i="0" u="none" strike="noStrike" kern="1200" cap="none" spc="0" normalizeH="0" baseline="0" noProof="0" dirty="0">
              <a:ln>
                <a:noFill/>
              </a:ln>
              <a:solidFill>
                <a:srgbClr val="000000"/>
              </a:solidFill>
              <a:effectLst/>
              <a:uLnTx/>
              <a:uFillTx/>
              <a:latin typeface="Arial"/>
              <a:ea typeface="+mn-lt"/>
              <a:cs typeface="Aria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Arial"/>
                <a:ea typeface="+mn-lt"/>
                <a:cs typeface="Arial"/>
              </a:rPr>
              <a:t>Demand for energy storage plays an increasingly important role in maintaining the balance between supply and demand as renewable energy sources (wind, hydroelectric, solar) expand and electricity becomes more decentralized. </a:t>
            </a:r>
          </a:p>
        </p:txBody>
      </p:sp>
      <p:sp>
        <p:nvSpPr>
          <p:cNvPr id="12" name="Rectangle 11">
            <a:extLst>
              <a:ext uri="{FF2B5EF4-FFF2-40B4-BE49-F238E27FC236}">
                <a16:creationId xmlns:a16="http://schemas.microsoft.com/office/drawing/2014/main" id="{38362136-C1DF-3952-A355-E2DE2E589EAE}"/>
              </a:ext>
            </a:extLst>
          </p:cNvPr>
          <p:cNvSpPr/>
          <p:nvPr/>
        </p:nvSpPr>
        <p:spPr bwMode="gray">
          <a:xfrm rot="16200000">
            <a:off x="1798038" y="3797077"/>
            <a:ext cx="1353909" cy="247649"/>
          </a:xfrm>
          <a:prstGeom prst="rect">
            <a:avLst/>
          </a:prstGeom>
          <a:solidFill>
            <a:srgbClr val="0070C0"/>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7" name="TextBox 16">
            <a:extLst>
              <a:ext uri="{FF2B5EF4-FFF2-40B4-BE49-F238E27FC236}">
                <a16:creationId xmlns:a16="http://schemas.microsoft.com/office/drawing/2014/main" id="{22809A6A-A2DF-50F1-1BF7-88F246A3AD4A}"/>
              </a:ext>
            </a:extLst>
          </p:cNvPr>
          <p:cNvSpPr txBox="1"/>
          <p:nvPr/>
        </p:nvSpPr>
        <p:spPr bwMode="gray">
          <a:xfrm>
            <a:off x="2648095" y="3242027"/>
            <a:ext cx="1895318" cy="380480"/>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a:ea typeface="+mn-ea"/>
                <a:cs typeface="Arial"/>
              </a:rPr>
              <a:t>Dispatchability</a:t>
            </a:r>
            <a:endParaRPr kumimoji="0" lang="en-US" sz="2000" b="0" i="0" u="none" strike="noStrike" kern="1200" cap="none" spc="0" normalizeH="0" baseline="0" noProof="0">
              <a:ln>
                <a:noFill/>
              </a:ln>
              <a:solidFill>
                <a:srgbClr val="000000"/>
              </a:solidFill>
              <a:effectLst/>
              <a:uLnTx/>
              <a:uFillTx/>
              <a:latin typeface="Arial"/>
              <a:ea typeface="+mn-ea"/>
              <a:cs typeface="Arial"/>
            </a:endParaRPr>
          </a:p>
        </p:txBody>
      </p:sp>
      <p:sp>
        <p:nvSpPr>
          <p:cNvPr id="18" name="TextBox 17">
            <a:extLst>
              <a:ext uri="{FF2B5EF4-FFF2-40B4-BE49-F238E27FC236}">
                <a16:creationId xmlns:a16="http://schemas.microsoft.com/office/drawing/2014/main" id="{A3684931-0D43-230A-C2A1-7CD4AA811A4E}"/>
              </a:ext>
            </a:extLst>
          </p:cNvPr>
          <p:cNvSpPr txBox="1"/>
          <p:nvPr/>
        </p:nvSpPr>
        <p:spPr bwMode="gray">
          <a:xfrm>
            <a:off x="2648095" y="5175641"/>
            <a:ext cx="9446250" cy="534368"/>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a:ln>
                  <a:noFill/>
                </a:ln>
                <a:solidFill>
                  <a:srgbClr val="000000"/>
                </a:solidFill>
                <a:effectLst/>
                <a:uLnTx/>
                <a:uFillTx/>
                <a:latin typeface="Arial"/>
                <a:ea typeface="+mn-lt"/>
                <a:cs typeface="Arial"/>
              </a:rPr>
              <a:t>Allows EVs to be charged and used anywhere and at any time.</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sz="1250">
                <a:solidFill>
                  <a:srgbClr val="000000"/>
                </a:solidFill>
                <a:latin typeface="Arial"/>
                <a:ea typeface="+mn-lt"/>
                <a:cs typeface="Arial"/>
              </a:rPr>
              <a:t>It c</a:t>
            </a:r>
            <a:r>
              <a:rPr kumimoji="0" lang="en-US" sz="1250" b="0" i="0" u="none" strike="noStrike" kern="1200" cap="none" spc="0" normalizeH="0" baseline="0" noProof="0" err="1">
                <a:ln>
                  <a:noFill/>
                </a:ln>
                <a:solidFill>
                  <a:srgbClr val="000000"/>
                </a:solidFill>
                <a:effectLst/>
                <a:uLnTx/>
                <a:uFillTx/>
                <a:latin typeface="Arial"/>
                <a:ea typeface="+mn-lt"/>
                <a:cs typeface="Arial"/>
              </a:rPr>
              <a:t>ontrols</a:t>
            </a:r>
            <a:r>
              <a:rPr kumimoji="0" lang="en-US" sz="1250" b="0" i="0" u="none" strike="noStrike" kern="1200" cap="none" spc="0" normalizeH="0" baseline="0" noProof="0">
                <a:ln>
                  <a:noFill/>
                </a:ln>
                <a:solidFill>
                  <a:srgbClr val="000000"/>
                </a:solidFill>
                <a:effectLst/>
                <a:uLnTx/>
                <a:uFillTx/>
                <a:latin typeface="Arial"/>
                <a:ea typeface="+mn-lt"/>
                <a:cs typeface="Arial"/>
              </a:rPr>
              <a:t> the frequency of the AC power being sent to the motor, which directly </a:t>
            </a:r>
            <a:r>
              <a:rPr kumimoji="0" lang="en-US" sz="1250" b="0" i="0" u="none" strike="noStrike" kern="1200" cap="none" spc="0" normalizeH="0" baseline="0" noProof="0" err="1">
                <a:ln>
                  <a:noFill/>
                </a:ln>
                <a:solidFill>
                  <a:srgbClr val="000000"/>
                </a:solidFill>
                <a:effectLst/>
                <a:uLnTx/>
                <a:uFillTx/>
                <a:latin typeface="Arial"/>
                <a:ea typeface="+mn-lt"/>
                <a:cs typeface="Arial"/>
              </a:rPr>
              <a:t>influenc</a:t>
            </a:r>
            <a:r>
              <a:rPr lang="en-US" sz="1250">
                <a:solidFill>
                  <a:srgbClr val="000000"/>
                </a:solidFill>
                <a:latin typeface="Arial"/>
                <a:ea typeface="+mn-lt"/>
                <a:cs typeface="Arial"/>
              </a:rPr>
              <a:t>es</a:t>
            </a:r>
            <a:r>
              <a:rPr kumimoji="0" lang="en-US" sz="1250" b="0" i="0" u="none" strike="noStrike" kern="1200" cap="none" spc="0" normalizeH="0" baseline="0" noProof="0">
                <a:ln>
                  <a:noFill/>
                </a:ln>
                <a:solidFill>
                  <a:srgbClr val="000000"/>
                </a:solidFill>
                <a:effectLst/>
                <a:uLnTx/>
                <a:uFillTx/>
                <a:latin typeface="Arial"/>
                <a:ea typeface="+mn-lt"/>
                <a:cs typeface="Arial"/>
              </a:rPr>
              <a:t> an EV’s speed.</a:t>
            </a:r>
            <a:endParaRPr kumimoji="0" lang="en-US" sz="1250" b="0" i="0" u="none" strike="noStrike" kern="1200" cap="none" spc="0" normalizeH="0" baseline="0" noProof="0">
              <a:ln>
                <a:noFill/>
              </a:ln>
              <a:solidFill>
                <a:srgbClr val="000000"/>
              </a:solidFill>
              <a:effectLst/>
              <a:uLnTx/>
              <a:uFillTx/>
              <a:latin typeface="Arial"/>
              <a:ea typeface="+mn-ea"/>
              <a:cs typeface="Arial"/>
            </a:endParaRPr>
          </a:p>
        </p:txBody>
      </p:sp>
      <p:sp>
        <p:nvSpPr>
          <p:cNvPr id="20" name="Rectangle 19">
            <a:extLst>
              <a:ext uri="{FF2B5EF4-FFF2-40B4-BE49-F238E27FC236}">
                <a16:creationId xmlns:a16="http://schemas.microsoft.com/office/drawing/2014/main" id="{EDC95789-64BF-5F62-D92A-9C4DD331CA0E}"/>
              </a:ext>
            </a:extLst>
          </p:cNvPr>
          <p:cNvSpPr/>
          <p:nvPr/>
        </p:nvSpPr>
        <p:spPr bwMode="gray">
          <a:xfrm rot="16200000">
            <a:off x="1798038" y="5348291"/>
            <a:ext cx="1353909" cy="24764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 name="TextBox 20">
            <a:extLst>
              <a:ext uri="{FF2B5EF4-FFF2-40B4-BE49-F238E27FC236}">
                <a16:creationId xmlns:a16="http://schemas.microsoft.com/office/drawing/2014/main" id="{64092139-7FDC-D216-648A-A1950AACD8F4}"/>
              </a:ext>
            </a:extLst>
          </p:cNvPr>
          <p:cNvSpPr txBox="1"/>
          <p:nvPr/>
        </p:nvSpPr>
        <p:spPr bwMode="gray">
          <a:xfrm>
            <a:off x="2653957" y="4795161"/>
            <a:ext cx="1324649" cy="380480"/>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a:ea typeface="+mn-ea"/>
                <a:cs typeface="Arial"/>
              </a:rPr>
              <a:t>Portability</a:t>
            </a: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pic>
        <p:nvPicPr>
          <p:cNvPr id="11" name="Graphic 10" descr="Electric car with solid fill">
            <a:extLst>
              <a:ext uri="{FF2B5EF4-FFF2-40B4-BE49-F238E27FC236}">
                <a16:creationId xmlns:a16="http://schemas.microsoft.com/office/drawing/2014/main" id="{E5B481EC-3DDE-A18B-A9CF-16CE24F5877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59203" y="4830585"/>
            <a:ext cx="1219268" cy="1219268"/>
          </a:xfrm>
          <a:prstGeom prst="rect">
            <a:avLst/>
          </a:prstGeom>
        </p:spPr>
      </p:pic>
      <p:pic>
        <p:nvPicPr>
          <p:cNvPr id="19" name="Graphic 18" descr="Electric Tower with solid fill">
            <a:extLst>
              <a:ext uri="{FF2B5EF4-FFF2-40B4-BE49-F238E27FC236}">
                <a16:creationId xmlns:a16="http://schemas.microsoft.com/office/drawing/2014/main" id="{2496A235-A0F2-5972-BD87-606E6DD955C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11637" y="1912487"/>
            <a:ext cx="914400" cy="914400"/>
          </a:xfrm>
          <a:prstGeom prst="rect">
            <a:avLst/>
          </a:prstGeom>
        </p:spPr>
      </p:pic>
      <p:pic>
        <p:nvPicPr>
          <p:cNvPr id="24" name="Graphic 23" descr="Battery charging with solid fill">
            <a:extLst>
              <a:ext uri="{FF2B5EF4-FFF2-40B4-BE49-F238E27FC236}">
                <a16:creationId xmlns:a16="http://schemas.microsoft.com/office/drawing/2014/main" id="{B1D9DAB8-83DA-6450-09F8-9A23DBA9289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011637" y="3463701"/>
            <a:ext cx="914400" cy="914400"/>
          </a:xfrm>
          <a:prstGeom prst="rect">
            <a:avLst/>
          </a:prstGeom>
        </p:spPr>
      </p:pic>
    </p:spTree>
    <p:extLst>
      <p:ext uri="{BB962C8B-B14F-4D97-AF65-F5344CB8AC3E}">
        <p14:creationId xmlns:p14="http://schemas.microsoft.com/office/powerpoint/2010/main" val="97534608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7C356020-13A2-84CE-47D2-9900061BE96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3" imgW="395" imgH="394" progId="TCLayout.ActiveDocument.1">
                  <p:embed/>
                </p:oleObj>
              </mc:Choice>
              <mc:Fallback>
                <p:oleObj name="think-cell Slide" r:id="rId43" imgW="395" imgH="394" progId="TCLayout.ActiveDocument.1">
                  <p:embed/>
                  <p:pic>
                    <p:nvPicPr>
                      <p:cNvPr id="8" name="think-cell data - do not delete" hidden="1">
                        <a:extLst>
                          <a:ext uri="{FF2B5EF4-FFF2-40B4-BE49-F238E27FC236}">
                            <a16:creationId xmlns:a16="http://schemas.microsoft.com/office/drawing/2014/main" id="{7C356020-13A2-84CE-47D2-9900061BE964}"/>
                          </a:ext>
                        </a:extLst>
                      </p:cNvPr>
                      <p:cNvPicPr/>
                      <p:nvPr/>
                    </p:nvPicPr>
                    <p:blipFill>
                      <a:blip r:embed="rId44"/>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8B7ABD9E-D615-2057-9E72-AAD3688F477C}"/>
              </a:ext>
            </a:extLst>
          </p:cNvPr>
          <p:cNvSpPr>
            <a:spLocks noGrp="1"/>
          </p:cNvSpPr>
          <p:nvPr>
            <p:ph type="title"/>
          </p:nvPr>
        </p:nvSpPr>
        <p:spPr/>
        <p:txBody>
          <a:bodyPr vert="horz">
            <a:noAutofit/>
          </a:bodyPr>
          <a:lstStyle/>
          <a:p>
            <a:r>
              <a:rPr lang="en-US" altLang="ko-KR"/>
              <a:t>Extensive charging station investments, including dedicated HDV charging, required to meet growing needs of the ecosystem</a:t>
            </a:r>
            <a:endParaRPr lang="en-US"/>
          </a:p>
        </p:txBody>
      </p:sp>
      <p:sp>
        <p:nvSpPr>
          <p:cNvPr id="11" name="Content Placeholder 2">
            <a:extLst>
              <a:ext uri="{FF2B5EF4-FFF2-40B4-BE49-F238E27FC236}">
                <a16:creationId xmlns:a16="http://schemas.microsoft.com/office/drawing/2014/main" id="{BFD8831A-C5A1-B0D6-6E22-032A76E5A210}"/>
              </a:ext>
            </a:extLst>
          </p:cNvPr>
          <p:cNvSpPr>
            <a:spLocks noGrp="1"/>
          </p:cNvSpPr>
          <p:nvPr>
            <p:ph sz="quarter" idx="4294967295"/>
          </p:nvPr>
        </p:nvSpPr>
        <p:spPr>
          <a:xfrm>
            <a:off x="329184" y="1554163"/>
            <a:ext cx="3927475" cy="504825"/>
          </a:xfrm>
        </p:spPr>
        <p:txBody>
          <a:bodyPr wrap="square">
            <a:spAutoFit/>
          </a:bodyPr>
          <a:lstStyle/>
          <a:p>
            <a:pPr marL="0" indent="0">
              <a:buNone/>
            </a:pPr>
            <a:r>
              <a:rPr lang="en-US" sz="1400" b="1"/>
              <a:t>Public charging for </a:t>
            </a:r>
            <a:r>
              <a:rPr lang="en-US" sz="1400" b="1" err="1"/>
              <a:t>LDV</a:t>
            </a:r>
            <a:r>
              <a:rPr lang="en-US" sz="1400" b="1"/>
              <a:t> could increase sixfold by 2035, accelerating EV adoption</a:t>
            </a:r>
          </a:p>
        </p:txBody>
      </p:sp>
      <p:cxnSp>
        <p:nvCxnSpPr>
          <p:cNvPr id="12" name="btfpColumnHeaderBoxLine984923">
            <a:extLst>
              <a:ext uri="{FF2B5EF4-FFF2-40B4-BE49-F238E27FC236}">
                <a16:creationId xmlns:a16="http://schemas.microsoft.com/office/drawing/2014/main" id="{0ACBCE41-3539-D976-0256-5F7FA4AE9055}"/>
              </a:ext>
            </a:extLst>
          </p:cNvPr>
          <p:cNvCxnSpPr>
            <a:cxnSpLocks/>
          </p:cNvCxnSpPr>
          <p:nvPr/>
        </p:nvCxnSpPr>
        <p:spPr bwMode="gray">
          <a:xfrm>
            <a:off x="323333" y="2062729"/>
            <a:ext cx="392702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 name="Content Placeholder 2">
            <a:extLst>
              <a:ext uri="{FF2B5EF4-FFF2-40B4-BE49-F238E27FC236}">
                <a16:creationId xmlns:a16="http://schemas.microsoft.com/office/drawing/2014/main" id="{E63E79F7-5080-3B44-A939-9ED5F992715F}"/>
              </a:ext>
            </a:extLst>
          </p:cNvPr>
          <p:cNvSpPr txBox="1">
            <a:spLocks/>
          </p:cNvSpPr>
          <p:nvPr/>
        </p:nvSpPr>
        <p:spPr>
          <a:xfrm>
            <a:off x="4416876" y="1554479"/>
            <a:ext cx="3927024" cy="504754"/>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Overnight depots will drive </a:t>
            </a:r>
            <a:r>
              <a:rPr kumimoji="0" lang="en-US" sz="1400" b="1" i="0" u="none" strike="noStrike" kern="1200" cap="none" spc="0" normalizeH="0" baseline="0" noProof="0" err="1">
                <a:ln>
                  <a:noFill/>
                </a:ln>
                <a:solidFill>
                  <a:srgbClr val="000000"/>
                </a:solidFill>
                <a:effectLst/>
                <a:uLnTx/>
                <a:uFillTx/>
                <a:latin typeface="Arial"/>
                <a:ea typeface="+mn-ea"/>
                <a:cs typeface="+mn-cs"/>
              </a:rPr>
              <a:t>HDV</a:t>
            </a:r>
            <a:r>
              <a:rPr kumimoji="0" lang="en-US" sz="1400" b="1" i="0" u="none" strike="noStrike" kern="1200" cap="none" spc="0" normalizeH="0" baseline="0" noProof="0">
                <a:ln>
                  <a:noFill/>
                </a:ln>
                <a:solidFill>
                  <a:srgbClr val="000000"/>
                </a:solidFill>
                <a:effectLst/>
                <a:uLnTx/>
                <a:uFillTx/>
                <a:latin typeface="Arial"/>
                <a:ea typeface="+mn-ea"/>
                <a:cs typeface="+mn-cs"/>
              </a:rPr>
              <a:t> charging, supplemented by opportunity charging</a:t>
            </a:r>
          </a:p>
        </p:txBody>
      </p:sp>
      <p:cxnSp>
        <p:nvCxnSpPr>
          <p:cNvPr id="14" name="btfpColumnHeaderBoxLine984923">
            <a:extLst>
              <a:ext uri="{FF2B5EF4-FFF2-40B4-BE49-F238E27FC236}">
                <a16:creationId xmlns:a16="http://schemas.microsoft.com/office/drawing/2014/main" id="{B2E63644-4BE8-B72E-74A5-529AFCED7383}"/>
              </a:ext>
            </a:extLst>
          </p:cNvPr>
          <p:cNvCxnSpPr>
            <a:cxnSpLocks/>
          </p:cNvCxnSpPr>
          <p:nvPr/>
        </p:nvCxnSpPr>
        <p:spPr bwMode="gray">
          <a:xfrm>
            <a:off x="4411025" y="2062729"/>
            <a:ext cx="392702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EA39034-1D3F-3E97-5639-C5E62D681836}"/>
              </a:ext>
            </a:extLst>
          </p:cNvPr>
          <p:cNvSpPr txBox="1"/>
          <p:nvPr/>
        </p:nvSpPr>
        <p:spPr bwMode="gray">
          <a:xfrm>
            <a:off x="330199" y="6419088"/>
            <a:ext cx="9765146" cy="369332"/>
          </a:xfrm>
          <a:prstGeom prst="rect">
            <a:avLst/>
          </a:prstGeom>
          <a:noFill/>
        </p:spPr>
        <p:txBody>
          <a:bodyPr wrap="square" lIns="0" tIns="0" rIns="0" bIns="0" anchor="t">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L1 = slowest option, adding about 3</a:t>
            </a:r>
            <a:r>
              <a:rPr lang="en-US" sz="800" dirty="0">
                <a:solidFill>
                  <a:srgbClr val="000000"/>
                </a:solidFill>
                <a:latin typeface="Arial"/>
              </a:rPr>
              <a:t> to </a:t>
            </a:r>
            <a:r>
              <a:rPr kumimoji="0" lang="en-US" sz="800" b="0" i="0" u="none" strike="noStrike" kern="1200" cap="none" spc="0" normalizeH="0" baseline="0" noProof="0" dirty="0">
                <a:ln>
                  <a:noFill/>
                </a:ln>
                <a:solidFill>
                  <a:srgbClr val="000000"/>
                </a:solidFill>
                <a:effectLst/>
                <a:uLnTx/>
                <a:uFillTx/>
                <a:latin typeface="Arial"/>
                <a:ea typeface="+mn-ea"/>
                <a:cs typeface="+mn-cs"/>
              </a:rPr>
              <a:t>5 miles of range per hour; L2 = faster, adding 20 to 30 miles of range per hour; L3 = fastest option, adding 100+ miles of range in 20 to 30 minutes.</a:t>
            </a: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IEA</a:t>
            </a:r>
            <a:r>
              <a:rPr lang="en-US" sz="800" dirty="0">
                <a:solidFill>
                  <a:srgbClr val="000000"/>
                </a:solidFill>
                <a:latin typeface="Arial"/>
                <a:hlinkClick r:id="rId45"/>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 Global EV Outlook</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Petr Jenicek,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lang="en-US" sz="800" dirty="0">
                <a:solidFill>
                  <a:srgbClr val="000000"/>
                </a:solidFill>
                <a:latin typeface="Arial"/>
                <a:hlinkClick r:id="rId46"/>
              </a:rPr>
              <a:t>Gernot Wagner</a:t>
            </a:r>
            <a:r>
              <a:rPr lang="en-US" sz="800" dirty="0">
                <a:solidFill>
                  <a:srgbClr val="000000"/>
                </a:solidFill>
                <a:latin typeface="Arial"/>
              </a:rPr>
              <a:t>. </a:t>
            </a:r>
            <a:r>
              <a:rPr lang="en-US" sz="800" dirty="0">
                <a:solidFill>
                  <a:srgbClr val="000000"/>
                </a:solidFill>
                <a:hlinkClick r:id="rId4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8"/>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4" name="TextBox 43">
            <a:extLst>
              <a:ext uri="{FF2B5EF4-FFF2-40B4-BE49-F238E27FC236}">
                <a16:creationId xmlns:a16="http://schemas.microsoft.com/office/drawing/2014/main" id="{221734EA-3816-CF3E-951D-6F0686BF0354}"/>
              </a:ext>
            </a:extLst>
          </p:cNvPr>
          <p:cNvSpPr txBox="1"/>
          <p:nvPr/>
        </p:nvSpPr>
        <p:spPr bwMode="gray">
          <a:xfrm>
            <a:off x="8512174" y="1554480"/>
            <a:ext cx="3352238" cy="4655121"/>
          </a:xfrm>
          <a:prstGeom prst="rect">
            <a:avLst/>
          </a:prstGeom>
          <a:solidFill>
            <a:srgbClr val="E3E8EE"/>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Private home charging (mostly L1</a:t>
            </a:r>
            <a:r>
              <a:rPr kumimoji="0" lang="en-US" altLang="ko-KR" sz="1050" b="1" i="0" u="none" strike="noStrike" kern="1200" cap="none" spc="0" normalizeH="0" baseline="30000" noProof="0" dirty="0">
                <a:ln>
                  <a:noFill/>
                </a:ln>
                <a:solidFill>
                  <a:srgbClr val="000000"/>
                </a:solidFill>
                <a:effectLst/>
                <a:uLnTx/>
                <a:uFillTx/>
                <a:latin typeface="Arial"/>
                <a:ea typeface="+mn-ea"/>
                <a:cs typeface="+mn-cs"/>
              </a:rPr>
              <a:t>1</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is currently the most common method of charging. </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Early EV adopters have typically resided in homes with easy and cost-effective access to </a:t>
            </a:r>
            <a:r>
              <a:rPr lang="en-US" altLang="ko-KR" sz="850" dirty="0">
                <a:solidFill>
                  <a:srgbClr val="000000"/>
                </a:solidFill>
                <a:latin typeface="Arial"/>
              </a:rPr>
              <a:t>home </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charging. Meanwhile, public chargers have predominantly been installed in urban locations.  </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Public charging infrastructure,</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particularly fast charging (L2/L3), </a:t>
            </a: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must expand significantly</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to support broader EV adoption and ensure equitable access.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To serve EVs required to achieve zero emissions by 2030, </a:t>
            </a: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1.2 million public chargers </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need to be constructed and operated by the same year in the U</a:t>
            </a:r>
            <a:r>
              <a:rPr lang="en-US" altLang="ko-KR" sz="850" dirty="0" err="1">
                <a:solidFill>
                  <a:srgbClr val="000000"/>
                </a:solidFill>
                <a:latin typeface="Arial"/>
              </a:rPr>
              <a:t>nited</a:t>
            </a:r>
            <a:r>
              <a:rPr lang="en-US" altLang="ko-KR" sz="850" dirty="0">
                <a:solidFill>
                  <a:srgbClr val="000000"/>
                </a:solidFill>
                <a:latin typeface="Arial"/>
              </a:rPr>
              <a:t> States.</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 </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By 2035, the share of electricity coming from chargers outside homes is expected to reach almost 45%, compared to less than 35% in 2023.</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Dedicated HDV charging facilities</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 are still in the early development and deployment stage.</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Mitigation plans for possible challenges </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imposed on the electricity grid should be implemented at the same time (e.g., </a:t>
            </a:r>
            <a:r>
              <a:rPr kumimoji="0" lang="en-US" altLang="ko-KR" sz="850" b="1" i="0" u="none" strike="noStrike" kern="1200" cap="none" spc="0" normalizeH="0" baseline="0" noProof="0" dirty="0">
                <a:ln>
                  <a:noFill/>
                </a:ln>
                <a:solidFill>
                  <a:srgbClr val="000000"/>
                </a:solidFill>
                <a:effectLst/>
                <a:uLnTx/>
                <a:uFillTx/>
                <a:latin typeface="Arial"/>
                <a:ea typeface="+mn-ea"/>
                <a:cs typeface="+mn-cs"/>
              </a:rPr>
              <a:t>stationary storage batteries</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 </a:t>
            </a:r>
            <a:r>
              <a:rPr kumimoji="0" lang="en-US" altLang="ko-KR" sz="850" b="0" i="0" u="none" strike="noStrike" kern="1200" cap="none" spc="0" normalizeH="0" baseline="0" noProof="0" dirty="0" err="1">
                <a:ln>
                  <a:noFill/>
                </a:ln>
                <a:solidFill>
                  <a:srgbClr val="000000"/>
                </a:solidFill>
                <a:effectLst/>
                <a:uLnTx/>
                <a:uFillTx/>
                <a:latin typeface="Arial"/>
                <a:ea typeface="+mn-ea"/>
                <a:cs typeface="+mn-cs"/>
              </a:rPr>
              <a:t>colocated</a:t>
            </a:r>
            <a:r>
              <a:rPr kumimoji="0" lang="en-US" altLang="ko-KR" sz="850" b="0" i="0" u="none" strike="noStrike" kern="1200" cap="none" spc="0" normalizeH="0" baseline="0" noProof="0" dirty="0">
                <a:ln>
                  <a:noFill/>
                </a:ln>
                <a:solidFill>
                  <a:srgbClr val="000000"/>
                </a:solidFill>
                <a:effectLst/>
                <a:uLnTx/>
                <a:uFillTx/>
                <a:latin typeface="Arial"/>
                <a:ea typeface="+mn-ea"/>
                <a:cs typeface="+mn-cs"/>
              </a:rPr>
              <a:t> with high-powered chargers).</a:t>
            </a:r>
          </a:p>
        </p:txBody>
      </p:sp>
      <p:graphicFrame>
        <p:nvGraphicFramePr>
          <p:cNvPr id="6" name="Chart 5">
            <a:extLst>
              <a:ext uri="{FF2B5EF4-FFF2-40B4-BE49-F238E27FC236}">
                <a16:creationId xmlns:a16="http://schemas.microsoft.com/office/drawing/2014/main" id="{3E14483A-8295-E879-7084-335B335A8D6C}"/>
              </a:ext>
            </a:extLst>
          </p:cNvPr>
          <p:cNvGraphicFramePr/>
          <p:nvPr>
            <p:custDataLst>
              <p:tags r:id="rId2"/>
            </p:custDataLst>
          </p:nvPr>
        </p:nvGraphicFramePr>
        <p:xfrm>
          <a:off x="236538" y="2665413"/>
          <a:ext cx="4090987" cy="1889125"/>
        </p:xfrm>
        <a:graphic>
          <a:graphicData uri="http://schemas.openxmlformats.org/drawingml/2006/chart">
            <c:chart xmlns:c="http://schemas.openxmlformats.org/drawingml/2006/chart" xmlns:r="http://schemas.openxmlformats.org/officeDocument/2006/relationships" r:id="rId49"/>
          </a:graphicData>
        </a:graphic>
      </p:graphicFrame>
      <p:sp>
        <p:nvSpPr>
          <p:cNvPr id="212"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319088" y="2249488"/>
            <a:ext cx="2432050" cy="3508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1" i="0" u="none" strike="noStrike" kern="1200" cap="none" spc="0" normalizeH="0" baseline="0" noProof="0">
                <a:ln>
                  <a:noFill/>
                </a:ln>
                <a:solidFill>
                  <a:srgbClr val="000000"/>
                </a:solidFill>
                <a:effectLst/>
                <a:uLnTx/>
                <a:uFillTx/>
                <a:latin typeface="Arial"/>
                <a:ea typeface="+mn-ea"/>
                <a:cs typeface="+mn-cs"/>
              </a:rPr>
              <a:t>Light-duty vehicle charger stock</a:t>
            </a:r>
            <a:r>
              <a:rPr kumimoji="0" lang="en-US" altLang="en-US" sz="12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100" b="0" i="0" u="none" strike="noStrike" kern="1200" cap="none" spc="0" normalizeH="0" baseline="0" noProof="0">
                <a:ln>
                  <a:noFill/>
                </a:ln>
                <a:solidFill>
                  <a:srgbClr val="000000"/>
                </a:solidFill>
                <a:effectLst/>
                <a:uLnTx/>
                <a:uFillTx/>
                <a:latin typeface="Arial"/>
                <a:ea typeface="+mn-ea"/>
                <a:cs typeface="+mn-cs"/>
              </a:rPr>
              <a:t>Mn chargers  </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3"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508000" y="4530725"/>
            <a:ext cx="406400"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517EC2C-4918-4D85-9B77-0F110CE103DF}" type="datetime'2''''''0''''''''''''''2''''''''''''''''''''''''''''''''''''3'">
              <a:rPr kumimoji="0" lang="en-US" altLang="en-US" sz="14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1196975" y="4530725"/>
            <a:ext cx="5969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23AB4A6-A51E-4852-A00B-48699253F399}" type="datetime'''''''''S''''''''''''T''''''''''''''E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STEPS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90" name="Text Placeholder 10">
            <a:extLst>
              <a:ext uri="{FF2B5EF4-FFF2-40B4-BE49-F238E27FC236}">
                <a16:creationId xmlns:a16="http://schemas.microsoft.com/office/drawing/2014/main" id="{6CC6D0D8-AB45-9339-62B6-20AE7749B9D0}"/>
              </a:ext>
            </a:extLst>
          </p:cNvPr>
          <p:cNvSpPr>
            <a:spLocks noGrp="1"/>
          </p:cNvSpPr>
          <p:nvPr>
            <p:custDataLst>
              <p:tags r:id="rId6"/>
            </p:custDataLst>
          </p:nvPr>
        </p:nvSpPr>
        <p:spPr bwMode="auto">
          <a:xfrm>
            <a:off x="2097088" y="4530725"/>
            <a:ext cx="369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EF9C98-F9D9-4B2B-93E1-250C3A3D53D4}" type="datetime'''A''''''''''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93" name="Text Placeholder 10">
            <a:extLst>
              <a:ext uri="{FF2B5EF4-FFF2-40B4-BE49-F238E27FC236}">
                <a16:creationId xmlns:a16="http://schemas.microsoft.com/office/drawing/2014/main" id="{611EB024-F3E9-CF78-E064-132E73779FE3}"/>
              </a:ext>
            </a:extLst>
          </p:cNvPr>
          <p:cNvSpPr>
            <a:spLocks noGrp="1"/>
          </p:cNvSpPr>
          <p:nvPr>
            <p:custDataLst>
              <p:tags r:id="rId7"/>
            </p:custDataLst>
          </p:nvPr>
        </p:nvSpPr>
        <p:spPr bwMode="auto">
          <a:xfrm>
            <a:off x="2767013" y="4530725"/>
            <a:ext cx="5969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746C632-59D4-4660-8EA9-4946CEDC815C}" type="datetime'''''''''''S''''''''T''''E''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STEPS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94" name="Text Placeholder 10">
            <a:extLst>
              <a:ext uri="{FF2B5EF4-FFF2-40B4-BE49-F238E27FC236}">
                <a16:creationId xmlns:a16="http://schemas.microsoft.com/office/drawing/2014/main" id="{C0DE161D-54CC-7F6D-0ED5-897AA78AE598}"/>
              </a:ext>
            </a:extLst>
          </p:cNvPr>
          <p:cNvSpPr>
            <a:spLocks noGrp="1"/>
          </p:cNvSpPr>
          <p:nvPr>
            <p:custDataLst>
              <p:tags r:id="rId8"/>
            </p:custDataLst>
          </p:nvPr>
        </p:nvSpPr>
        <p:spPr bwMode="auto">
          <a:xfrm>
            <a:off x="3667125" y="4530725"/>
            <a:ext cx="369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9100EF-A135-438F-B2D5-CA08014EA644}" type="datetime'''''''A''''''''''''''''''''''''''''''''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16"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587375" y="410845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28C8484-5439-402F-B56A-393B98235332}" type="datetime'''''''''4''''''''''''''''''''''''''''''''''''''''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26"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1322388" y="3575050"/>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37AC449-E313-4DEB-BC49-C9D007581A11}" type="datetime'''''''''21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210</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44"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2108200" y="355441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a:ea typeface="+mn-ea"/>
                <a:cs typeface="+mn-cs"/>
              </a:rPr>
              <a:t>220</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57"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2892425" y="2917825"/>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40B4F1A-1080-4939-A495-972211A1F59B}" type="datetime'''''''4''''''''2''''''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420</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72"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3678238" y="2782888"/>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a:ea typeface="+mn-ea"/>
                <a:cs typeface="+mn-cs"/>
              </a:rPr>
              <a:t>460</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82" name="Rectangle 181">
            <a:extLst>
              <a:ext uri="{FF2B5EF4-FFF2-40B4-BE49-F238E27FC236}">
                <a16:creationId xmlns:a16="http://schemas.microsoft.com/office/drawing/2014/main" id="{7DD1DF15-3D1C-E486-F323-66C8E0EE6E3E}"/>
              </a:ext>
            </a:extLst>
          </p:cNvPr>
          <p:cNvSpPr/>
          <p:nvPr>
            <p:custDataLst>
              <p:tags r:id="rId14"/>
            </p:custDataLst>
          </p:nvPr>
        </p:nvSpPr>
        <p:spPr bwMode="auto">
          <a:xfrm>
            <a:off x="384175" y="5151438"/>
            <a:ext cx="187325" cy="13970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3" name="Rectangle 182">
            <a:extLst>
              <a:ext uri="{FF2B5EF4-FFF2-40B4-BE49-F238E27FC236}">
                <a16:creationId xmlns:a16="http://schemas.microsoft.com/office/drawing/2014/main" id="{804C3266-B366-AFFF-CF69-DA95E1181BAB}"/>
              </a:ext>
            </a:extLst>
          </p:cNvPr>
          <p:cNvSpPr/>
          <p:nvPr>
            <p:custDataLst>
              <p:tags r:id="rId15"/>
            </p:custDataLst>
          </p:nvPr>
        </p:nvSpPr>
        <p:spPr bwMode="auto">
          <a:xfrm>
            <a:off x="384175" y="5362575"/>
            <a:ext cx="187325" cy="13970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4" name="Rectangle 183">
            <a:extLst>
              <a:ext uri="{FF2B5EF4-FFF2-40B4-BE49-F238E27FC236}">
                <a16:creationId xmlns:a16="http://schemas.microsoft.com/office/drawing/2014/main" id="{6EDA51F2-21F3-37F3-46A9-C671655E24FA}"/>
              </a:ext>
            </a:extLst>
          </p:cNvPr>
          <p:cNvSpPr/>
          <p:nvPr>
            <p:custDataLst>
              <p:tags r:id="rId16"/>
            </p:custDataLst>
          </p:nvPr>
        </p:nvSpPr>
        <p:spPr bwMode="auto">
          <a:xfrm>
            <a:off x="1482725" y="5151438"/>
            <a:ext cx="187325" cy="13970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5" name="Rectangle 184">
            <a:extLst>
              <a:ext uri="{FF2B5EF4-FFF2-40B4-BE49-F238E27FC236}">
                <a16:creationId xmlns:a16="http://schemas.microsoft.com/office/drawing/2014/main" id="{B3676D2B-8E54-9D6F-40AB-0CCD00FB4907}"/>
              </a:ext>
            </a:extLst>
          </p:cNvPr>
          <p:cNvSpPr/>
          <p:nvPr>
            <p:custDataLst>
              <p:tags r:id="rId17"/>
            </p:custDataLst>
          </p:nvPr>
        </p:nvSpPr>
        <p:spPr bwMode="auto">
          <a:xfrm>
            <a:off x="1482725" y="5362575"/>
            <a:ext cx="187325" cy="13970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7"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auto">
          <a:xfrm>
            <a:off x="622300" y="5146675"/>
            <a:ext cx="7048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9B12EA-8008-4E58-A303-6A043D829355}" type="datetime'Pu''''''b''''l''''ic'''' ''(f''as''''t'''')'''''''''''''">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Public (fast)</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08"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auto">
          <a:xfrm>
            <a:off x="622300" y="5357813"/>
            <a:ext cx="7588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B35575-11B3-4DA2-ACF5-EE95F8231B51}" type="datetime'P''ubl''''''''''ic'' ''(s''l''o''''''''''''w'''''''''''''')'''">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Public (slow)</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09"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auto">
          <a:xfrm>
            <a:off x="1720850" y="5146675"/>
            <a:ext cx="8461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5B5C9DE-11E1-4149-A14A-531941D43ABC}" type="datetime'P''''r''''i''v''a''''''''t''''e'''' ''(''''o''th''''er)'''''">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Private (other)</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10"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1720850" y="5357813"/>
            <a:ext cx="8763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60D8C3-5C38-4645-B2DA-079E56B0EC29}" type="datetime'''Priv''''''''''a''''''''''te'''' (''''ho''m''''''''e)'">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Private (home)</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99" name="Content Placeholder 2">
            <a:extLst>
              <a:ext uri="{FF2B5EF4-FFF2-40B4-BE49-F238E27FC236}">
                <a16:creationId xmlns:a16="http://schemas.microsoft.com/office/drawing/2014/main" id="{7CCAE34F-9CD0-05BD-3E2D-9E508E976871}"/>
              </a:ext>
            </a:extLst>
          </p:cNvPr>
          <p:cNvSpPr txBox="1">
            <a:spLocks/>
          </p:cNvSpPr>
          <p:nvPr/>
        </p:nvSpPr>
        <p:spPr>
          <a:xfrm>
            <a:off x="1691718" y="4713919"/>
            <a:ext cx="663575" cy="28892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2030</a:t>
            </a:r>
          </a:p>
        </p:txBody>
      </p:sp>
      <p:sp>
        <p:nvSpPr>
          <p:cNvPr id="202" name="Content Placeholder 2">
            <a:extLst>
              <a:ext uri="{FF2B5EF4-FFF2-40B4-BE49-F238E27FC236}">
                <a16:creationId xmlns:a16="http://schemas.microsoft.com/office/drawing/2014/main" id="{74116290-95E3-D8C7-F0BF-035A0E36BC51}"/>
              </a:ext>
            </a:extLst>
          </p:cNvPr>
          <p:cNvSpPr txBox="1">
            <a:spLocks/>
          </p:cNvSpPr>
          <p:nvPr/>
        </p:nvSpPr>
        <p:spPr>
          <a:xfrm>
            <a:off x="3261756" y="4713919"/>
            <a:ext cx="663575" cy="28892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2035</a:t>
            </a:r>
          </a:p>
        </p:txBody>
      </p:sp>
      <p:grpSp>
        <p:nvGrpSpPr>
          <p:cNvPr id="208" name="Group 207">
            <a:extLst>
              <a:ext uri="{FF2B5EF4-FFF2-40B4-BE49-F238E27FC236}">
                <a16:creationId xmlns:a16="http://schemas.microsoft.com/office/drawing/2014/main" id="{0FC3E3A6-6352-3FEC-1ED8-F2EE25033148}"/>
              </a:ext>
            </a:extLst>
          </p:cNvPr>
          <p:cNvGrpSpPr/>
          <p:nvPr/>
        </p:nvGrpSpPr>
        <p:grpSpPr>
          <a:xfrm>
            <a:off x="1100138" y="2762250"/>
            <a:ext cx="1571625" cy="2331173"/>
            <a:chOff x="1081297" y="2295217"/>
            <a:chExt cx="1603930" cy="3473757"/>
          </a:xfrm>
        </p:grpSpPr>
        <p:cxnSp>
          <p:nvCxnSpPr>
            <p:cNvPr id="205" name="Straight Connector 204">
              <a:extLst>
                <a:ext uri="{FF2B5EF4-FFF2-40B4-BE49-F238E27FC236}">
                  <a16:creationId xmlns:a16="http://schemas.microsoft.com/office/drawing/2014/main" id="{8BA20EC7-6322-6D11-AACB-056ACF1861E5}"/>
                </a:ext>
              </a:extLst>
            </p:cNvPr>
            <p:cNvCxnSpPr>
              <a:cxnSpLocks/>
            </p:cNvCxnSpPr>
            <p:nvPr/>
          </p:nvCxnSpPr>
          <p:spPr bwMode="gray">
            <a:xfrm>
              <a:off x="1081297" y="2295217"/>
              <a:ext cx="0" cy="3473757"/>
            </a:xfrm>
            <a:prstGeom prst="line">
              <a:avLst/>
            </a:prstGeom>
            <a:ln w="190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42456FBC-B6B8-DD09-BDC6-8C4D82F3184D}"/>
                </a:ext>
              </a:extLst>
            </p:cNvPr>
            <p:cNvCxnSpPr>
              <a:cxnSpLocks/>
            </p:cNvCxnSpPr>
            <p:nvPr/>
          </p:nvCxnSpPr>
          <p:spPr bwMode="gray">
            <a:xfrm>
              <a:off x="2685227" y="2295217"/>
              <a:ext cx="0" cy="3473757"/>
            </a:xfrm>
            <a:prstGeom prst="line">
              <a:avLst/>
            </a:prstGeom>
            <a:ln w="190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grpSp>
      <p:graphicFrame>
        <p:nvGraphicFramePr>
          <p:cNvPr id="9" name="Chart 8">
            <a:extLst>
              <a:ext uri="{FF2B5EF4-FFF2-40B4-BE49-F238E27FC236}">
                <a16:creationId xmlns:a16="http://schemas.microsoft.com/office/drawing/2014/main" id="{9EF15D77-684E-769E-3625-99E9765CA50B}"/>
              </a:ext>
            </a:extLst>
          </p:cNvPr>
          <p:cNvGraphicFramePr/>
          <p:nvPr>
            <p:custDataLst>
              <p:tags r:id="rId22"/>
            </p:custDataLst>
          </p:nvPr>
        </p:nvGraphicFramePr>
        <p:xfrm>
          <a:off x="4329113" y="2665413"/>
          <a:ext cx="4090987" cy="1889125"/>
        </p:xfrm>
        <a:graphic>
          <a:graphicData uri="http://schemas.openxmlformats.org/drawingml/2006/chart">
            <c:chart xmlns:c="http://schemas.openxmlformats.org/drawingml/2006/chart" xmlns:r="http://schemas.openxmlformats.org/officeDocument/2006/relationships" r:id="rId50"/>
          </a:graphicData>
        </a:graphic>
      </p:graphicFrame>
      <p:sp>
        <p:nvSpPr>
          <p:cNvPr id="272" name="Text Placeholder 10">
            <a:extLst>
              <a:ext uri="{FF2B5EF4-FFF2-40B4-BE49-F238E27FC236}">
                <a16:creationId xmlns:a16="http://schemas.microsoft.com/office/drawing/2014/main" id="{381B16F3-D8C4-D620-0B07-7DC4AB5F0EA5}"/>
              </a:ext>
            </a:extLst>
          </p:cNvPr>
          <p:cNvSpPr>
            <a:spLocks noGrp="1"/>
          </p:cNvSpPr>
          <p:nvPr>
            <p:custDataLst>
              <p:tags r:id="rId23"/>
            </p:custDataLst>
          </p:nvPr>
        </p:nvSpPr>
        <p:spPr bwMode="auto">
          <a:xfrm>
            <a:off x="4411663" y="2249488"/>
            <a:ext cx="2503488" cy="3508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1" i="0" u="none" strike="noStrike" kern="1200" cap="none" spc="0" normalizeH="0" baseline="0" noProof="0">
                <a:ln>
                  <a:noFill/>
                </a:ln>
                <a:solidFill>
                  <a:srgbClr val="000000"/>
                </a:solidFill>
                <a:effectLst/>
                <a:uLnTx/>
                <a:uFillTx/>
                <a:latin typeface="Arial"/>
                <a:ea typeface="+mn-ea"/>
                <a:cs typeface="+mn-cs"/>
              </a:rPr>
              <a:t>Heavy-duty vehicle charger stock</a:t>
            </a:r>
            <a:r>
              <a:rPr kumimoji="0" lang="en-US" altLang="en-US" sz="12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100" b="0" i="0" u="none" strike="noStrike" kern="1200" cap="none" spc="0" normalizeH="0" baseline="0" noProof="0">
                <a:ln>
                  <a:noFill/>
                </a:ln>
                <a:solidFill>
                  <a:srgbClr val="000000"/>
                </a:solidFill>
                <a:effectLst/>
                <a:uLnTx/>
                <a:uFillTx/>
                <a:latin typeface="Arial"/>
                <a:ea typeface="+mn-ea"/>
                <a:cs typeface="+mn-cs"/>
              </a:rPr>
              <a:t>Mn chargers  </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273" name="Text Placeholder 10">
            <a:extLst>
              <a:ext uri="{FF2B5EF4-FFF2-40B4-BE49-F238E27FC236}">
                <a16:creationId xmlns:a16="http://schemas.microsoft.com/office/drawing/2014/main" id="{5B7EAEFF-580A-FCED-A1C0-18E40ABD8440}"/>
              </a:ext>
            </a:extLst>
          </p:cNvPr>
          <p:cNvSpPr>
            <a:spLocks noGrp="1"/>
          </p:cNvSpPr>
          <p:nvPr>
            <p:custDataLst>
              <p:tags r:id="rId24"/>
            </p:custDataLst>
          </p:nvPr>
        </p:nvSpPr>
        <p:spPr bwMode="auto">
          <a:xfrm>
            <a:off x="4600575" y="4530725"/>
            <a:ext cx="406400"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14AA616-D959-4F1C-9086-0C365204FC18}" type="datetime'''''2''''''''''02''''''''''''''''''''''''''3'''''''''''">
              <a:rPr kumimoji="0" lang="en-US" altLang="en-US" sz="14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274" name="Text Placeholder 10">
            <a:extLst>
              <a:ext uri="{FF2B5EF4-FFF2-40B4-BE49-F238E27FC236}">
                <a16:creationId xmlns:a16="http://schemas.microsoft.com/office/drawing/2014/main" id="{EF104BA5-B4F5-B4C7-8F46-E2FAE71B0182}"/>
              </a:ext>
            </a:extLst>
          </p:cNvPr>
          <p:cNvSpPr>
            <a:spLocks noGrp="1"/>
          </p:cNvSpPr>
          <p:nvPr>
            <p:custDataLst>
              <p:tags r:id="rId25"/>
            </p:custDataLst>
          </p:nvPr>
        </p:nvSpPr>
        <p:spPr bwMode="auto">
          <a:xfrm>
            <a:off x="5289550" y="4530725"/>
            <a:ext cx="5969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6049FFF-3BE2-4ED0-B139-EE321C504AAE}" type="datetime'S''''T''''''''''E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STEPS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75" name="Text Placeholder 10">
            <a:extLst>
              <a:ext uri="{FF2B5EF4-FFF2-40B4-BE49-F238E27FC236}">
                <a16:creationId xmlns:a16="http://schemas.microsoft.com/office/drawing/2014/main" id="{0967C5B7-6A42-1245-5CDC-1605AF902F11}"/>
              </a:ext>
            </a:extLst>
          </p:cNvPr>
          <p:cNvSpPr>
            <a:spLocks noGrp="1"/>
          </p:cNvSpPr>
          <p:nvPr>
            <p:custDataLst>
              <p:tags r:id="rId26"/>
            </p:custDataLst>
          </p:nvPr>
        </p:nvSpPr>
        <p:spPr bwMode="auto">
          <a:xfrm>
            <a:off x="6189663" y="4530725"/>
            <a:ext cx="369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56B514B-0C75-447F-9323-CEA05643718B}" type="datetime'''''''''''''A''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76" name="Text Placeholder 10">
            <a:extLst>
              <a:ext uri="{FF2B5EF4-FFF2-40B4-BE49-F238E27FC236}">
                <a16:creationId xmlns:a16="http://schemas.microsoft.com/office/drawing/2014/main" id="{3AC70C78-AB82-48E5-8C8A-0425509DEB87}"/>
              </a:ext>
            </a:extLst>
          </p:cNvPr>
          <p:cNvSpPr>
            <a:spLocks noGrp="1"/>
          </p:cNvSpPr>
          <p:nvPr>
            <p:custDataLst>
              <p:tags r:id="rId27"/>
            </p:custDataLst>
          </p:nvPr>
        </p:nvSpPr>
        <p:spPr bwMode="auto">
          <a:xfrm>
            <a:off x="6859588" y="4530725"/>
            <a:ext cx="5969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676B16A-21C4-400E-8BF2-AC6CD186E5B1}" type="datetime'''''''S''''T''''E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STEPS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77" name="Text Placeholder 10">
            <a:extLst>
              <a:ext uri="{FF2B5EF4-FFF2-40B4-BE49-F238E27FC236}">
                <a16:creationId xmlns:a16="http://schemas.microsoft.com/office/drawing/2014/main" id="{B39EFCB5-57D0-0D1C-7F56-240430B9799F}"/>
              </a:ext>
            </a:extLst>
          </p:cNvPr>
          <p:cNvSpPr>
            <a:spLocks noGrp="1"/>
          </p:cNvSpPr>
          <p:nvPr>
            <p:custDataLst>
              <p:tags r:id="rId28"/>
            </p:custDataLst>
          </p:nvPr>
        </p:nvSpPr>
        <p:spPr bwMode="auto">
          <a:xfrm>
            <a:off x="7759700" y="4530725"/>
            <a:ext cx="369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8DB2B5E-BE8B-4CF1-8FDE-D0A93A8D7CF2}" type="datetime'''''''''''''AP''''''''''''''''''''''''''''''''''''''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APS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85" name="Text Placeholder 10">
            <a:extLst>
              <a:ext uri="{FF2B5EF4-FFF2-40B4-BE49-F238E27FC236}">
                <a16:creationId xmlns:a16="http://schemas.microsoft.com/office/drawing/2014/main" id="{7DFBEEDE-D27C-ACC8-48A0-0B94E069B9CD}"/>
              </a:ext>
            </a:extLst>
          </p:cNvPr>
          <p:cNvSpPr>
            <a:spLocks noGrp="1"/>
          </p:cNvSpPr>
          <p:nvPr>
            <p:custDataLst>
              <p:tags r:id="rId29"/>
            </p:custDataLst>
          </p:nvPr>
        </p:nvSpPr>
        <p:spPr bwMode="gray">
          <a:xfrm>
            <a:off x="4729163" y="4148138"/>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C5A0550-3CF2-490E-9A4C-01AE2C1F5E83}" type="datetime'1'''''''''''''''''''''''''''''''''''''''''''''">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75"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gray">
          <a:xfrm>
            <a:off x="5513388" y="3759200"/>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708A37-8540-4C72-8AF2-AE30256F27C4}" type="datetime'''''''''''''''''''''6'''''''''''''">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59"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gray">
          <a:xfrm>
            <a:off x="6299200" y="3665538"/>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1E1B384-6F9F-40A6-A0D2-F1DDB7B50F8D}" type="datetime'''''''''''''7'''''''''''''''''''''''''''''''''''''''''''''">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38" name="Text Placeholder 10">
            <a:extLst>
              <a:ext uri="{FF2B5EF4-FFF2-40B4-BE49-F238E27FC236}">
                <a16:creationId xmlns:a16="http://schemas.microsoft.com/office/drawing/2014/main" id="{7D8C8199-ABDD-85B1-389D-D38AA1B1BE31}"/>
              </a:ext>
            </a:extLst>
          </p:cNvPr>
          <p:cNvSpPr>
            <a:spLocks noGrp="1"/>
          </p:cNvSpPr>
          <p:nvPr>
            <p:custDataLst>
              <p:tags r:id="rId32"/>
            </p:custDataLst>
          </p:nvPr>
        </p:nvSpPr>
        <p:spPr bwMode="gray">
          <a:xfrm>
            <a:off x="7034213" y="3044825"/>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67C2722-6003-4C95-9662-E2BD20F09F14}" type="datetime'''''''''1''''''''''''''''''''''''''''''''''''''4'''''''''">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14"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gray">
          <a:xfrm>
            <a:off x="7820025" y="2690813"/>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9E3DE2-EE99-46DF-A040-59D8D57E3C21}" type="datetime'''''''''''''1''''''''''''''''''''''''''''''8'''''''''''''''">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18</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291" name="Content Placeholder 2">
            <a:extLst>
              <a:ext uri="{FF2B5EF4-FFF2-40B4-BE49-F238E27FC236}">
                <a16:creationId xmlns:a16="http://schemas.microsoft.com/office/drawing/2014/main" id="{5107D8B6-CFE0-B94D-68CC-8B03507FDDD3}"/>
              </a:ext>
            </a:extLst>
          </p:cNvPr>
          <p:cNvSpPr txBox="1">
            <a:spLocks/>
          </p:cNvSpPr>
          <p:nvPr/>
        </p:nvSpPr>
        <p:spPr>
          <a:xfrm>
            <a:off x="5784293" y="4713919"/>
            <a:ext cx="663575" cy="28892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2030</a:t>
            </a:r>
          </a:p>
        </p:txBody>
      </p:sp>
      <p:sp>
        <p:nvSpPr>
          <p:cNvPr id="292" name="Content Placeholder 2">
            <a:extLst>
              <a:ext uri="{FF2B5EF4-FFF2-40B4-BE49-F238E27FC236}">
                <a16:creationId xmlns:a16="http://schemas.microsoft.com/office/drawing/2014/main" id="{6E53E421-9A41-E43E-29F3-FDEE7D4CA57D}"/>
              </a:ext>
            </a:extLst>
          </p:cNvPr>
          <p:cNvSpPr txBox="1">
            <a:spLocks/>
          </p:cNvSpPr>
          <p:nvPr/>
        </p:nvSpPr>
        <p:spPr>
          <a:xfrm>
            <a:off x="7354331" y="4713919"/>
            <a:ext cx="663575" cy="28892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2035</a:t>
            </a:r>
          </a:p>
        </p:txBody>
      </p:sp>
      <p:grpSp>
        <p:nvGrpSpPr>
          <p:cNvPr id="293" name="Group 292">
            <a:extLst>
              <a:ext uri="{FF2B5EF4-FFF2-40B4-BE49-F238E27FC236}">
                <a16:creationId xmlns:a16="http://schemas.microsoft.com/office/drawing/2014/main" id="{8561FA94-45B6-FBBB-470E-185BD6D9C56F}"/>
              </a:ext>
            </a:extLst>
          </p:cNvPr>
          <p:cNvGrpSpPr/>
          <p:nvPr/>
        </p:nvGrpSpPr>
        <p:grpSpPr>
          <a:xfrm>
            <a:off x="5192713" y="2762250"/>
            <a:ext cx="1571625" cy="2331173"/>
            <a:chOff x="1081297" y="2295217"/>
            <a:chExt cx="1603930" cy="3473757"/>
          </a:xfrm>
        </p:grpSpPr>
        <p:cxnSp>
          <p:nvCxnSpPr>
            <p:cNvPr id="294" name="Straight Connector 293">
              <a:extLst>
                <a:ext uri="{FF2B5EF4-FFF2-40B4-BE49-F238E27FC236}">
                  <a16:creationId xmlns:a16="http://schemas.microsoft.com/office/drawing/2014/main" id="{98962E68-B8AB-0CF2-BA34-A6C95DEB2E46}"/>
                </a:ext>
              </a:extLst>
            </p:cNvPr>
            <p:cNvCxnSpPr>
              <a:cxnSpLocks/>
            </p:cNvCxnSpPr>
            <p:nvPr/>
          </p:nvCxnSpPr>
          <p:spPr bwMode="gray">
            <a:xfrm>
              <a:off x="1081297" y="2295217"/>
              <a:ext cx="0" cy="3473757"/>
            </a:xfrm>
            <a:prstGeom prst="line">
              <a:avLst/>
            </a:prstGeom>
            <a:ln w="190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6F5EDCC-2D7C-2D2C-558A-890BB66A9172}"/>
                </a:ext>
              </a:extLst>
            </p:cNvPr>
            <p:cNvCxnSpPr>
              <a:cxnSpLocks/>
            </p:cNvCxnSpPr>
            <p:nvPr/>
          </p:nvCxnSpPr>
          <p:spPr bwMode="gray">
            <a:xfrm>
              <a:off x="2685227" y="2295217"/>
              <a:ext cx="0" cy="3473757"/>
            </a:xfrm>
            <a:prstGeom prst="line">
              <a:avLst/>
            </a:prstGeom>
            <a:ln w="190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403" name="Rectangle 402">
            <a:extLst>
              <a:ext uri="{FF2B5EF4-FFF2-40B4-BE49-F238E27FC236}">
                <a16:creationId xmlns:a16="http://schemas.microsoft.com/office/drawing/2014/main" id="{F2035481-B040-D41E-E76C-B9B1C3D4BF5C}"/>
              </a:ext>
            </a:extLst>
          </p:cNvPr>
          <p:cNvSpPr/>
          <p:nvPr>
            <p:custDataLst>
              <p:tags r:id="rId34"/>
            </p:custDataLst>
          </p:nvPr>
        </p:nvSpPr>
        <p:spPr bwMode="auto">
          <a:xfrm>
            <a:off x="4465638" y="5151438"/>
            <a:ext cx="187325" cy="139700"/>
          </a:xfrm>
          <a:prstGeom prst="rect">
            <a:avLst/>
          </a:prstGeom>
          <a:solidFill>
            <a:srgbClr val="00435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04" name="Rectangle 403">
            <a:extLst>
              <a:ext uri="{FF2B5EF4-FFF2-40B4-BE49-F238E27FC236}">
                <a16:creationId xmlns:a16="http://schemas.microsoft.com/office/drawing/2014/main" id="{6CB823BF-A3C3-4F15-9D0A-8D0C0518C3A5}"/>
              </a:ext>
            </a:extLst>
          </p:cNvPr>
          <p:cNvSpPr/>
          <p:nvPr>
            <p:custDataLst>
              <p:tags r:id="rId35"/>
            </p:custDataLst>
          </p:nvPr>
        </p:nvSpPr>
        <p:spPr bwMode="auto">
          <a:xfrm>
            <a:off x="4465638" y="5362575"/>
            <a:ext cx="187325" cy="139700"/>
          </a:xfrm>
          <a:prstGeom prst="rect">
            <a:avLst/>
          </a:prstGeom>
          <a:solidFill>
            <a:srgbClr val="006088"/>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05" name="Rectangle 404">
            <a:extLst>
              <a:ext uri="{FF2B5EF4-FFF2-40B4-BE49-F238E27FC236}">
                <a16:creationId xmlns:a16="http://schemas.microsoft.com/office/drawing/2014/main" id="{29AE8DE7-0861-F592-76E1-ED254F70352C}"/>
              </a:ext>
            </a:extLst>
          </p:cNvPr>
          <p:cNvSpPr/>
          <p:nvPr>
            <p:custDataLst>
              <p:tags r:id="rId36"/>
            </p:custDataLst>
          </p:nvPr>
        </p:nvSpPr>
        <p:spPr bwMode="auto">
          <a:xfrm>
            <a:off x="5926138" y="5151438"/>
            <a:ext cx="187325" cy="139700"/>
          </a:xfrm>
          <a:prstGeom prst="rect">
            <a:avLst/>
          </a:prstGeom>
          <a:solidFill>
            <a:schemeClr val="hlink"/>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06" name="Rectangle 405">
            <a:extLst>
              <a:ext uri="{FF2B5EF4-FFF2-40B4-BE49-F238E27FC236}">
                <a16:creationId xmlns:a16="http://schemas.microsoft.com/office/drawing/2014/main" id="{3791F729-504A-660C-15D3-8E80056E2F75}"/>
              </a:ext>
            </a:extLst>
          </p:cNvPr>
          <p:cNvSpPr/>
          <p:nvPr>
            <p:custDataLst>
              <p:tags r:id="rId37"/>
            </p:custDataLst>
          </p:nvPr>
        </p:nvSpPr>
        <p:spPr bwMode="auto">
          <a:xfrm>
            <a:off x="5926138" y="5362575"/>
            <a:ext cx="187325" cy="139700"/>
          </a:xfrm>
          <a:prstGeom prst="rect">
            <a:avLst/>
          </a:prstGeom>
          <a:solidFill>
            <a:schemeClr val="folHlink"/>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13" name="Text Placeholder 10">
            <a:extLst>
              <a:ext uri="{FF2B5EF4-FFF2-40B4-BE49-F238E27FC236}">
                <a16:creationId xmlns:a16="http://schemas.microsoft.com/office/drawing/2014/main" id="{115DFB91-512B-3844-A114-92FBEDCA92F2}"/>
              </a:ext>
            </a:extLst>
          </p:cNvPr>
          <p:cNvSpPr>
            <a:spLocks noGrp="1"/>
          </p:cNvSpPr>
          <p:nvPr>
            <p:custDataLst>
              <p:tags r:id="rId38"/>
            </p:custDataLst>
          </p:nvPr>
        </p:nvSpPr>
        <p:spPr bwMode="auto">
          <a:xfrm>
            <a:off x="4703763" y="5146675"/>
            <a:ext cx="11207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2B4BE9-34BA-490E-9AE0-A04A0A86DCDB}" type="datetime'''''Tr''uck'' ''(''op''p''''o''r''''''t''un''i''t''y'''')'">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Truck (opportunity)</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16" name="Text Placeholder 10">
            <a:extLst>
              <a:ext uri="{FF2B5EF4-FFF2-40B4-BE49-F238E27FC236}">
                <a16:creationId xmlns:a16="http://schemas.microsoft.com/office/drawing/2014/main" id="{1451DA90-53AC-5C61-21FD-77ED722E39EE}"/>
              </a:ext>
            </a:extLst>
          </p:cNvPr>
          <p:cNvSpPr>
            <a:spLocks noGrp="1"/>
          </p:cNvSpPr>
          <p:nvPr>
            <p:custDataLst>
              <p:tags r:id="rId39"/>
            </p:custDataLst>
          </p:nvPr>
        </p:nvSpPr>
        <p:spPr bwMode="auto">
          <a:xfrm>
            <a:off x="4703763" y="5357813"/>
            <a:ext cx="7937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F1E152-D91E-4E5F-A1B0-FBA8590472CE}" type="datetime'''''T''r''''''''''''''u''ck ''''''(depot)'''''''''''">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Truck (depot)</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26" name="Text Placeholder 10">
            <a:extLst>
              <a:ext uri="{FF2B5EF4-FFF2-40B4-BE49-F238E27FC236}">
                <a16:creationId xmlns:a16="http://schemas.microsoft.com/office/drawing/2014/main" id="{9C8A903D-8318-B25E-BB29-4928DEC4640D}"/>
              </a:ext>
            </a:extLst>
          </p:cNvPr>
          <p:cNvSpPr>
            <a:spLocks noGrp="1"/>
          </p:cNvSpPr>
          <p:nvPr>
            <p:custDataLst>
              <p:tags r:id="rId40"/>
            </p:custDataLst>
          </p:nvPr>
        </p:nvSpPr>
        <p:spPr bwMode="auto">
          <a:xfrm>
            <a:off x="6164263" y="5146675"/>
            <a:ext cx="10175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D99497-58D4-4498-83E6-519C096244F7}" type="datetime'B''''u''''''''s'' ''''(''''''opp''''''''o''''r''''tun''''ity)'">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Bus (opportunity)</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27" name="Text Placeholder 10">
            <a:extLst>
              <a:ext uri="{FF2B5EF4-FFF2-40B4-BE49-F238E27FC236}">
                <a16:creationId xmlns:a16="http://schemas.microsoft.com/office/drawing/2014/main" id="{593CA233-A8D1-99A1-C5FC-9B3F949E66CF}"/>
              </a:ext>
            </a:extLst>
          </p:cNvPr>
          <p:cNvSpPr>
            <a:spLocks noGrp="1"/>
          </p:cNvSpPr>
          <p:nvPr>
            <p:custDataLst>
              <p:tags r:id="rId41"/>
            </p:custDataLst>
          </p:nvPr>
        </p:nvSpPr>
        <p:spPr bwMode="auto">
          <a:xfrm>
            <a:off x="6164263" y="5357813"/>
            <a:ext cx="6905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9792D4C-1630-41FD-94C7-A29556F152F9}" type="datetime'''''''B''''us'' ''(''''d''''e''''po''''t'''''''''')'">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Bus (depot)</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35" name="Content Placeholder 2">
            <a:extLst>
              <a:ext uri="{FF2B5EF4-FFF2-40B4-BE49-F238E27FC236}">
                <a16:creationId xmlns:a16="http://schemas.microsoft.com/office/drawing/2014/main" id="{DE8EFB0C-F4B6-7EDB-6412-F36429D2B910}"/>
              </a:ext>
            </a:extLst>
          </p:cNvPr>
          <p:cNvSpPr txBox="1">
            <a:spLocks/>
          </p:cNvSpPr>
          <p:nvPr/>
        </p:nvSpPr>
        <p:spPr>
          <a:xfrm>
            <a:off x="303836" y="5706427"/>
            <a:ext cx="3922776" cy="35086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900" b="1" i="1" u="none" strike="noStrike" kern="1200" cap="none" spc="0" normalizeH="0" baseline="0" noProof="0">
                <a:ln>
                  <a:noFill/>
                </a:ln>
                <a:solidFill>
                  <a:srgbClr val="000000"/>
                </a:solidFill>
                <a:effectLst/>
                <a:uLnTx/>
                <a:uFillTx/>
                <a:latin typeface="Arial"/>
                <a:ea typeface="+mn-ea"/>
                <a:cs typeface="+mn-cs"/>
              </a:rPr>
              <a:t>Private (other) </a:t>
            </a:r>
            <a:r>
              <a:rPr kumimoji="0" lang="en-US" sz="900" b="0" i="0" u="none" strike="noStrike" kern="1200" cap="none" spc="0" normalizeH="0" baseline="0" noProof="0">
                <a:ln>
                  <a:noFill/>
                </a:ln>
                <a:solidFill>
                  <a:srgbClr val="000000"/>
                </a:solidFill>
                <a:effectLst/>
                <a:uLnTx/>
                <a:uFillTx/>
                <a:latin typeface="Arial"/>
                <a:ea typeface="+mn-ea"/>
                <a:cs typeface="+mn-cs"/>
              </a:rPr>
              <a:t>refers to charging points that are </a:t>
            </a:r>
            <a:r>
              <a:rPr kumimoji="0" lang="en-US" sz="900" b="1" i="0" u="none" strike="noStrike" kern="1200" cap="none" spc="0" normalizeH="0" baseline="0" noProof="0">
                <a:ln>
                  <a:noFill/>
                </a:ln>
                <a:solidFill>
                  <a:srgbClr val="000000"/>
                </a:solidFill>
                <a:effectLst/>
                <a:uLnTx/>
                <a:uFillTx/>
                <a:latin typeface="Arial"/>
                <a:ea typeface="+mn-ea"/>
                <a:cs typeface="+mn-cs"/>
              </a:rPr>
              <a:t>neither publicly accessible nor charging points at private residences.</a:t>
            </a:r>
            <a:r>
              <a:rPr kumimoji="0" lang="en-US" sz="900" b="0" i="0" u="none" strike="noStrike" kern="1200" cap="none" spc="0" normalizeH="0" baseline="0" noProof="0">
                <a:ln>
                  <a:noFill/>
                </a:ln>
                <a:solidFill>
                  <a:srgbClr val="000000"/>
                </a:solidFill>
                <a:effectLst/>
                <a:uLnTx/>
                <a:uFillTx/>
                <a:latin typeface="Arial"/>
                <a:ea typeface="+mn-ea"/>
                <a:cs typeface="+mn-cs"/>
              </a:rPr>
              <a:t> </a:t>
            </a:r>
          </a:p>
        </p:txBody>
      </p:sp>
      <p:sp>
        <p:nvSpPr>
          <p:cNvPr id="438" name="Content Placeholder 2">
            <a:extLst>
              <a:ext uri="{FF2B5EF4-FFF2-40B4-BE49-F238E27FC236}">
                <a16:creationId xmlns:a16="http://schemas.microsoft.com/office/drawing/2014/main" id="{3C54D286-D3DA-0C60-A5FC-CB8BD85ADB22}"/>
              </a:ext>
            </a:extLst>
          </p:cNvPr>
          <p:cNvSpPr txBox="1">
            <a:spLocks/>
          </p:cNvSpPr>
          <p:nvPr/>
        </p:nvSpPr>
        <p:spPr>
          <a:xfrm>
            <a:off x="4462697" y="5706427"/>
            <a:ext cx="3922776" cy="35086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900" b="1" i="0" u="none" strike="noStrike" kern="1200" cap="none" spc="0" normalizeH="0" baseline="0" noProof="0">
                <a:ln>
                  <a:noFill/>
                </a:ln>
                <a:solidFill>
                  <a:srgbClr val="000000"/>
                </a:solidFill>
                <a:effectLst/>
                <a:uLnTx/>
                <a:uFillTx/>
                <a:latin typeface="Arial"/>
                <a:ea typeface="+mn-ea"/>
                <a:cs typeface="+mn-cs"/>
              </a:rPr>
              <a:t>Opportunity charging is the practice of charging a battery in short intervals throughout the day</a:t>
            </a:r>
            <a:r>
              <a:rPr kumimoji="0" lang="en-US" sz="900" b="0" i="0" u="none" strike="noStrike" kern="1200" cap="none" spc="0" normalizeH="0" baseline="0" noProof="0">
                <a:ln>
                  <a:noFill/>
                </a:ln>
                <a:solidFill>
                  <a:srgbClr val="000000"/>
                </a:solidFill>
                <a:effectLst/>
                <a:uLnTx/>
                <a:uFillTx/>
                <a:latin typeface="Arial"/>
                <a:ea typeface="+mn-ea"/>
                <a:cs typeface="+mn-cs"/>
              </a:rPr>
              <a:t> instead of charging it in full all at once.</a:t>
            </a:r>
          </a:p>
        </p:txBody>
      </p:sp>
      <p:sp>
        <p:nvSpPr>
          <p:cNvPr id="7" name="Rectangle 6">
            <a:extLst>
              <a:ext uri="{FF2B5EF4-FFF2-40B4-BE49-F238E27FC236}">
                <a16:creationId xmlns:a16="http://schemas.microsoft.com/office/drawing/2014/main" id="{8699AC89-E61D-AE05-48BC-B79BEB6A6EFF}"/>
              </a:ext>
            </a:extLst>
          </p:cNvPr>
          <p:cNvSpPr/>
          <p:nvPr/>
        </p:nvSpPr>
        <p:spPr bwMode="gray">
          <a:xfrm>
            <a:off x="0" y="4147"/>
            <a:ext cx="3037022" cy="32004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Charging</a:t>
            </a:r>
          </a:p>
        </p:txBody>
      </p:sp>
    </p:spTree>
    <p:extLst>
      <p:ext uri="{BB962C8B-B14F-4D97-AF65-F5344CB8AC3E}">
        <p14:creationId xmlns:p14="http://schemas.microsoft.com/office/powerpoint/2010/main" val="258971430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CD5DEA0-6C92-1EAA-BE8F-A43BD554298E}"/>
              </a:ext>
            </a:extLst>
          </p:cNvPr>
          <p:cNvGraphicFramePr>
            <a:graphicFrameLocks noChangeAspect="1"/>
          </p:cNvGraphicFramePr>
          <p:nvPr>
            <p:custDataLst>
              <p:tags r:id="rId1"/>
            </p:custDataLst>
            <p:extLst>
              <p:ext uri="{D42A27DB-BD31-4B8C-83A1-F6EECF244321}">
                <p14:modId xmlns:p14="http://schemas.microsoft.com/office/powerpoint/2010/main" val="12084368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395" imgH="394" progId="TCLayout.ActiveDocument.1">
                  <p:embed/>
                </p:oleObj>
              </mc:Choice>
              <mc:Fallback>
                <p:oleObj name="think-cell Slide" r:id="rId34" imgW="395" imgH="394" progId="TCLayout.ActiveDocument.1">
                  <p:embed/>
                  <p:pic>
                    <p:nvPicPr>
                      <p:cNvPr id="6" name="think-cell data - do not delete" hidden="1">
                        <a:extLst>
                          <a:ext uri="{FF2B5EF4-FFF2-40B4-BE49-F238E27FC236}">
                            <a16:creationId xmlns:a16="http://schemas.microsoft.com/office/drawing/2014/main" id="{CCD5DEA0-6C92-1EAA-BE8F-A43BD554298E}"/>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126" name="Text Placeholder 10">
            <a:extLst>
              <a:ext uri="{FF2B5EF4-FFF2-40B4-BE49-F238E27FC236}">
                <a16:creationId xmlns:a16="http://schemas.microsoft.com/office/drawing/2014/main" id="{61E823F5-3460-F5BA-D225-752FA49E4358}"/>
              </a:ext>
            </a:extLst>
          </p:cNvPr>
          <p:cNvSpPr>
            <a:spLocks noGrp="1"/>
          </p:cNvSpPr>
          <p:nvPr>
            <p:custDataLst>
              <p:tags r:id="rId2"/>
            </p:custDataLst>
          </p:nvPr>
        </p:nvSpPr>
        <p:spPr bwMode="auto">
          <a:xfrm>
            <a:off x="874714" y="3740150"/>
            <a:ext cx="5426075" cy="344488"/>
          </a:xfrm>
          <a:prstGeom prst="roundRect">
            <a:avLst>
              <a:gd name="adj" fmla="val 49770"/>
            </a:avLst>
          </a:prstGeom>
          <a:pattFill prst="ltUpDiag">
            <a:fgClr>
              <a:schemeClr val="tx1"/>
            </a:fgClr>
            <a:bgClr>
              <a:schemeClr val="bg1"/>
            </a:bgClr>
          </a:patt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20" name="Text Placeholder 10">
            <a:extLst>
              <a:ext uri="{FF2B5EF4-FFF2-40B4-BE49-F238E27FC236}">
                <a16:creationId xmlns:a16="http://schemas.microsoft.com/office/drawing/2014/main" id="{A696EC7A-4E4E-183B-0994-EAD50EB917B7}"/>
              </a:ext>
            </a:extLst>
          </p:cNvPr>
          <p:cNvSpPr>
            <a:spLocks noGrp="1"/>
          </p:cNvSpPr>
          <p:nvPr>
            <p:custDataLst>
              <p:tags r:id="rId3"/>
            </p:custDataLst>
          </p:nvPr>
        </p:nvSpPr>
        <p:spPr bwMode="auto">
          <a:xfrm>
            <a:off x="2532064" y="3397250"/>
            <a:ext cx="2868613" cy="342900"/>
          </a:xfrm>
          <a:prstGeom prst="roundRect">
            <a:avLst>
              <a:gd name="adj" fmla="val 50000"/>
            </a:avLst>
          </a:prstGeom>
          <a:pattFill prst="ltUpDiag">
            <a:fgClr>
              <a:schemeClr val="tx1"/>
            </a:fgClr>
            <a:bgClr>
              <a:schemeClr val="bg1"/>
            </a:bgClr>
          </a:patt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 name="Title 3">
            <a:extLst>
              <a:ext uri="{FF2B5EF4-FFF2-40B4-BE49-F238E27FC236}">
                <a16:creationId xmlns:a16="http://schemas.microsoft.com/office/drawing/2014/main" id="{781C9E55-2D20-3864-0A62-A4F27F59CD95}"/>
              </a:ext>
            </a:extLst>
          </p:cNvPr>
          <p:cNvSpPr>
            <a:spLocks noGrp="1"/>
          </p:cNvSpPr>
          <p:nvPr>
            <p:ph type="title"/>
          </p:nvPr>
        </p:nvSpPr>
        <p:spPr/>
        <p:txBody>
          <a:bodyPr vert="horz" lIns="91440" tIns="0" rIns="91440" bIns="45720" anchor="t">
            <a:noAutofit/>
          </a:bodyPr>
          <a:lstStyle/>
          <a:p>
            <a:r>
              <a:rPr lang="en-US" altLang="ko-KR"/>
              <a:t>Business models that encompass smart energy services most likely to enjoy the largest profits  </a:t>
            </a:r>
            <a:endParaRPr lang="en-US"/>
          </a:p>
        </p:txBody>
      </p:sp>
      <p:sp>
        <p:nvSpPr>
          <p:cNvPr id="3" name="Content Placeholder 2">
            <a:extLst>
              <a:ext uri="{FF2B5EF4-FFF2-40B4-BE49-F238E27FC236}">
                <a16:creationId xmlns:a16="http://schemas.microsoft.com/office/drawing/2014/main" id="{94AEA76B-8BE9-50D5-28A7-2150D8B7BC71}"/>
              </a:ext>
            </a:extLst>
          </p:cNvPr>
          <p:cNvSpPr>
            <a:spLocks noGrp="1"/>
          </p:cNvSpPr>
          <p:nvPr>
            <p:ph sz="quarter" idx="4294967295"/>
          </p:nvPr>
        </p:nvSpPr>
        <p:spPr>
          <a:xfrm>
            <a:off x="329184" y="1554314"/>
            <a:ext cx="8980488" cy="274637"/>
          </a:xfrm>
        </p:spPr>
        <p:txBody>
          <a:bodyPr lIns="45720" rIns="0">
            <a:noAutofit/>
          </a:bodyPr>
          <a:lstStyle/>
          <a:p>
            <a:pPr marL="0" indent="0">
              <a:buNone/>
            </a:pPr>
            <a:r>
              <a:rPr lang="en-US" sz="1400" b="1" dirty="0"/>
              <a:t>Business models and prospective profit pools in the EV charging value chain</a:t>
            </a:r>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874713" y="1963738"/>
            <a:ext cx="942975" cy="352425"/>
          </a:xfrm>
          <a:prstGeom prst="homePlate">
            <a:avLst>
              <a:gd name="adj" fmla="val 16216"/>
            </a:avLst>
          </a:prstGeom>
          <a:solidFill>
            <a:schemeClr val="tx2"/>
          </a:solidFill>
          <a:ln w="9525" cmpd="sng" algn="ctr">
            <a:solidFill>
              <a:schemeClr val="bg1"/>
            </a:solidFill>
          </a:ln>
          <a:effectLst/>
        </p:spPr>
        <p:txBody>
          <a:bodyPr vert="horz" wrap="none" lIns="50800" tIns="100013" rIns="0" bIns="1000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Site provision</a:t>
            </a:r>
          </a:p>
        </p:txBody>
      </p:sp>
      <p:sp>
        <p:nvSpPr>
          <p:cNvPr id="16" name="Text Placeholder 10">
            <a:extLst>
              <a:ext uri="{FF2B5EF4-FFF2-40B4-BE49-F238E27FC236}">
                <a16:creationId xmlns:a16="http://schemas.microsoft.com/office/drawing/2014/main" id="{6C13D716-DC4A-8A75-9301-7654BE52390E}"/>
              </a:ext>
            </a:extLst>
          </p:cNvPr>
          <p:cNvSpPr>
            <a:spLocks noGrp="1"/>
          </p:cNvSpPr>
          <p:nvPr>
            <p:custDataLst>
              <p:tags r:id="rId5"/>
            </p:custDataLst>
          </p:nvPr>
        </p:nvSpPr>
        <p:spPr bwMode="auto">
          <a:xfrm>
            <a:off x="1760538" y="1963738"/>
            <a:ext cx="942975" cy="352425"/>
          </a:xfrm>
          <a:prstGeom prst="chevron">
            <a:avLst>
              <a:gd name="adj" fmla="val 16216"/>
            </a:avLst>
          </a:prstGeom>
          <a:solidFill>
            <a:schemeClr val="tx2"/>
          </a:solidFill>
          <a:ln w="9525" cmpd="sng" algn="ctr">
            <a:solidFill>
              <a:schemeClr val="bg1"/>
            </a:solidFill>
          </a:ln>
          <a:effectLst/>
        </p:spPr>
        <p:txBody>
          <a:bodyPr vert="horz" wrap="none" lIns="50800" tIns="100013" rIns="0" bIns="1000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Hardware</a:t>
            </a:r>
          </a:p>
        </p:txBody>
      </p:sp>
      <p:sp>
        <p:nvSpPr>
          <p:cNvPr id="17" name="Text Placeholder 10">
            <a:extLst>
              <a:ext uri="{FF2B5EF4-FFF2-40B4-BE49-F238E27FC236}">
                <a16:creationId xmlns:a16="http://schemas.microsoft.com/office/drawing/2014/main" id="{5AC93C4E-1D78-F27E-4C76-E0A11B0C0039}"/>
              </a:ext>
            </a:extLst>
          </p:cNvPr>
          <p:cNvSpPr>
            <a:spLocks noGrp="1"/>
          </p:cNvSpPr>
          <p:nvPr>
            <p:custDataLst>
              <p:tags r:id="rId6"/>
            </p:custDataLst>
          </p:nvPr>
        </p:nvSpPr>
        <p:spPr bwMode="auto">
          <a:xfrm>
            <a:off x="2646363" y="1963738"/>
            <a:ext cx="955675" cy="352425"/>
          </a:xfrm>
          <a:prstGeom prst="chevron">
            <a:avLst>
              <a:gd name="adj" fmla="val 16216"/>
            </a:avLst>
          </a:prstGeom>
          <a:solidFill>
            <a:schemeClr val="tx2"/>
          </a:solidFill>
          <a:ln w="9525" cmpd="sng" algn="ctr">
            <a:solidFill>
              <a:schemeClr val="bg1"/>
            </a:solidFill>
          </a:ln>
          <a:effectLst/>
        </p:spPr>
        <p:txBody>
          <a:bodyPr vert="horz" wrap="none" lIns="49213" tIns="23813" rIns="0"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Planning and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installation</a:t>
            </a:r>
          </a:p>
        </p:txBody>
      </p:sp>
      <p:sp>
        <p:nvSpPr>
          <p:cNvPr id="18" name="Text Placeholder 10">
            <a:extLst>
              <a:ext uri="{FF2B5EF4-FFF2-40B4-BE49-F238E27FC236}">
                <a16:creationId xmlns:a16="http://schemas.microsoft.com/office/drawing/2014/main" id="{F5F0FE1E-3BB8-E6B0-C21F-AA70B7088759}"/>
              </a:ext>
            </a:extLst>
          </p:cNvPr>
          <p:cNvSpPr>
            <a:spLocks noGrp="1"/>
          </p:cNvSpPr>
          <p:nvPr>
            <p:custDataLst>
              <p:tags r:id="rId7"/>
            </p:custDataLst>
          </p:nvPr>
        </p:nvSpPr>
        <p:spPr bwMode="auto">
          <a:xfrm>
            <a:off x="3544888" y="1963738"/>
            <a:ext cx="957263" cy="352425"/>
          </a:xfrm>
          <a:prstGeom prst="chevron">
            <a:avLst>
              <a:gd name="adj" fmla="val 16216"/>
            </a:avLst>
          </a:prstGeom>
          <a:solidFill>
            <a:schemeClr val="tx2"/>
          </a:solidFill>
          <a:ln w="9525" cmpd="sng" algn="ctr">
            <a:solidFill>
              <a:schemeClr val="bg1"/>
            </a:solidFill>
          </a:ln>
          <a:effectLst/>
        </p:spPr>
        <p:txBody>
          <a:bodyPr vert="horz" wrap="none" lIns="50800" tIns="23813" rIns="0"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Charging</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back end</a:t>
            </a:r>
          </a:p>
        </p:txBody>
      </p:sp>
      <p:sp>
        <p:nvSpPr>
          <p:cNvPr id="19" name="Text Placeholder 10">
            <a:extLst>
              <a:ext uri="{FF2B5EF4-FFF2-40B4-BE49-F238E27FC236}">
                <a16:creationId xmlns:a16="http://schemas.microsoft.com/office/drawing/2014/main" id="{1B954FEB-8A64-21C7-2613-563A9E0024B8}"/>
              </a:ext>
            </a:extLst>
          </p:cNvPr>
          <p:cNvSpPr>
            <a:spLocks noGrp="1"/>
          </p:cNvSpPr>
          <p:nvPr>
            <p:custDataLst>
              <p:tags r:id="rId8"/>
            </p:custDataLst>
          </p:nvPr>
        </p:nvSpPr>
        <p:spPr bwMode="auto">
          <a:xfrm>
            <a:off x="4445000" y="1963738"/>
            <a:ext cx="955675" cy="352425"/>
          </a:xfrm>
          <a:prstGeom prst="chevron">
            <a:avLst>
              <a:gd name="adj" fmla="val 16216"/>
            </a:avLst>
          </a:prstGeom>
          <a:solidFill>
            <a:schemeClr val="tx2"/>
          </a:solidFill>
          <a:ln w="9525" cmpd="sng" algn="ctr">
            <a:solidFill>
              <a:schemeClr val="bg1"/>
            </a:solidFill>
          </a:ln>
          <a:effectLst/>
        </p:spPr>
        <p:txBody>
          <a:bodyPr vert="horz" wrap="none" lIns="50800" tIns="100013" rIns="0" bIns="1000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Operations</a:t>
            </a:r>
          </a:p>
        </p:txBody>
      </p:sp>
      <p:sp>
        <p:nvSpPr>
          <p:cNvPr id="20" name="Text Placeholder 10">
            <a:extLst>
              <a:ext uri="{FF2B5EF4-FFF2-40B4-BE49-F238E27FC236}">
                <a16:creationId xmlns:a16="http://schemas.microsoft.com/office/drawing/2014/main" id="{65EE32EE-50E6-6362-7858-9EB4FE255083}"/>
              </a:ext>
            </a:extLst>
          </p:cNvPr>
          <p:cNvSpPr>
            <a:spLocks noGrp="1"/>
          </p:cNvSpPr>
          <p:nvPr>
            <p:custDataLst>
              <p:tags r:id="rId9"/>
            </p:custDataLst>
          </p:nvPr>
        </p:nvSpPr>
        <p:spPr bwMode="auto">
          <a:xfrm>
            <a:off x="5343525" y="1963738"/>
            <a:ext cx="957263" cy="352425"/>
          </a:xfrm>
          <a:prstGeom prst="chevron">
            <a:avLst>
              <a:gd name="adj" fmla="val 16216"/>
            </a:avLst>
          </a:prstGeom>
          <a:solidFill>
            <a:schemeClr val="tx2"/>
          </a:solidFill>
          <a:ln w="9525" cmpd="sng" algn="ctr">
            <a:solidFill>
              <a:schemeClr val="bg1"/>
            </a:solidFill>
          </a:ln>
          <a:effectLst/>
        </p:spPr>
        <p:txBody>
          <a:bodyPr vert="horz" wrap="square" lIns="50800" tIns="23813" rIns="0"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Electricity sales</a:t>
            </a:r>
          </a:p>
        </p:txBody>
      </p:sp>
      <p:sp>
        <p:nvSpPr>
          <p:cNvPr id="21" name="Text Placeholder 10">
            <a:extLst>
              <a:ext uri="{FF2B5EF4-FFF2-40B4-BE49-F238E27FC236}">
                <a16:creationId xmlns:a16="http://schemas.microsoft.com/office/drawing/2014/main" id="{43087A90-A7A4-20D6-3CF5-071FDBC607AF}"/>
              </a:ext>
            </a:extLst>
          </p:cNvPr>
          <p:cNvSpPr>
            <a:spLocks noGrp="1"/>
          </p:cNvSpPr>
          <p:nvPr>
            <p:custDataLst>
              <p:tags r:id="rId10"/>
            </p:custDataLst>
          </p:nvPr>
        </p:nvSpPr>
        <p:spPr bwMode="auto">
          <a:xfrm>
            <a:off x="6243638" y="1963738"/>
            <a:ext cx="955675" cy="352425"/>
          </a:xfrm>
          <a:prstGeom prst="chevron">
            <a:avLst>
              <a:gd name="adj" fmla="val 16216"/>
            </a:avLst>
          </a:prstGeom>
          <a:solidFill>
            <a:schemeClr val="tx2"/>
          </a:solidFill>
          <a:ln w="9525" cmpd="sng" algn="ctr">
            <a:solidFill>
              <a:schemeClr val="bg1"/>
            </a:solidFill>
          </a:ln>
          <a:effectLst/>
        </p:spPr>
        <p:txBody>
          <a:bodyPr vert="horz" wrap="none" lIns="38100" tIns="23813" rIns="0"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Smart energy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services</a:t>
            </a:r>
          </a:p>
        </p:txBody>
      </p:sp>
      <p:sp>
        <p:nvSpPr>
          <p:cNvPr id="22" name="Text Placeholder 10">
            <a:extLst>
              <a:ext uri="{FF2B5EF4-FFF2-40B4-BE49-F238E27FC236}">
                <a16:creationId xmlns:a16="http://schemas.microsoft.com/office/drawing/2014/main" id="{87BEEE15-4176-8AA8-D631-F96F5663D72B}"/>
              </a:ext>
            </a:extLst>
          </p:cNvPr>
          <p:cNvSpPr>
            <a:spLocks noGrp="1"/>
          </p:cNvSpPr>
          <p:nvPr>
            <p:custDataLst>
              <p:tags r:id="rId11"/>
            </p:custDataLst>
          </p:nvPr>
        </p:nvSpPr>
        <p:spPr bwMode="auto">
          <a:xfrm>
            <a:off x="7142163" y="1963738"/>
            <a:ext cx="955675" cy="352425"/>
          </a:xfrm>
          <a:prstGeom prst="chevron">
            <a:avLst>
              <a:gd name="adj" fmla="val 15766"/>
            </a:avLst>
          </a:prstGeom>
          <a:solidFill>
            <a:schemeClr val="tx2"/>
          </a:solidFill>
          <a:ln w="9525" cmpd="sng" algn="ctr">
            <a:solidFill>
              <a:schemeClr val="bg1"/>
            </a:solidFill>
          </a:ln>
          <a:effectLst/>
        </p:spPr>
        <p:txBody>
          <a:bodyPr vert="horz" wrap="none" lIns="17463" tIns="23813" rIns="0"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Aggregators &amp;</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roaming</a:t>
            </a:r>
          </a:p>
        </p:txBody>
      </p:sp>
      <p:sp>
        <p:nvSpPr>
          <p:cNvPr id="23" name="Text Placeholder 10">
            <a:extLst>
              <a:ext uri="{FF2B5EF4-FFF2-40B4-BE49-F238E27FC236}">
                <a16:creationId xmlns:a16="http://schemas.microsoft.com/office/drawing/2014/main" id="{FC6F817F-679F-D9EF-F11E-8B290D418F73}"/>
              </a:ext>
            </a:extLst>
          </p:cNvPr>
          <p:cNvSpPr>
            <a:spLocks noGrp="1"/>
          </p:cNvSpPr>
          <p:nvPr>
            <p:custDataLst>
              <p:tags r:id="rId12"/>
            </p:custDataLst>
          </p:nvPr>
        </p:nvSpPr>
        <p:spPr bwMode="auto">
          <a:xfrm>
            <a:off x="8042275" y="1963738"/>
            <a:ext cx="984250" cy="352425"/>
          </a:xfrm>
          <a:prstGeom prst="chevron">
            <a:avLst>
              <a:gd name="adj" fmla="val 16216"/>
            </a:avLst>
          </a:prstGeom>
          <a:solidFill>
            <a:schemeClr val="tx2"/>
          </a:solidFill>
          <a:ln w="9525" cmpd="sng" algn="ctr">
            <a:solidFill>
              <a:schemeClr val="bg1"/>
            </a:solidFill>
          </a:ln>
          <a:effectLst/>
        </p:spPr>
        <p:txBody>
          <a:bodyPr vert="horz" wrap="none" lIns="0" tIns="23813" rIns="873125" bIns="23813"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Mobility service</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provider</a:t>
            </a:r>
          </a:p>
        </p:txBody>
      </p:sp>
      <p:sp>
        <p:nvSpPr>
          <p:cNvPr id="56" name="Text Placeholder 10">
            <a:extLst>
              <a:ext uri="{FF2B5EF4-FFF2-40B4-BE49-F238E27FC236}">
                <a16:creationId xmlns:a16="http://schemas.microsoft.com/office/drawing/2014/main" id="{2A0BEF71-6F75-696F-8211-C9C441DF854B}"/>
              </a:ext>
            </a:extLst>
          </p:cNvPr>
          <p:cNvSpPr>
            <a:spLocks noGrp="1"/>
          </p:cNvSpPr>
          <p:nvPr>
            <p:custDataLst>
              <p:tags r:id="rId13"/>
            </p:custDataLst>
          </p:nvPr>
        </p:nvSpPr>
        <p:spPr bwMode="auto">
          <a:xfrm>
            <a:off x="2703513" y="3740150"/>
            <a:ext cx="2697163"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1588"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Charge point operator </a:t>
            </a:r>
          </a:p>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(open/closed)</a:t>
            </a:r>
          </a:p>
        </p:txBody>
      </p:sp>
      <p:sp>
        <p:nvSpPr>
          <p:cNvPr id="55" name="Text Placeholder 10">
            <a:extLst>
              <a:ext uri="{FF2B5EF4-FFF2-40B4-BE49-F238E27FC236}">
                <a16:creationId xmlns:a16="http://schemas.microsoft.com/office/drawing/2014/main" id="{650039FC-0A77-A430-51E5-A28957D75000}"/>
              </a:ext>
            </a:extLst>
          </p:cNvPr>
          <p:cNvSpPr>
            <a:spLocks noGrp="1"/>
          </p:cNvSpPr>
          <p:nvPr>
            <p:custDataLst>
              <p:tags r:id="rId14"/>
            </p:custDataLst>
          </p:nvPr>
        </p:nvSpPr>
        <p:spPr bwMode="auto">
          <a:xfrm>
            <a:off x="1760539" y="3397250"/>
            <a:ext cx="2741613" cy="342900"/>
          </a:xfrm>
          <a:prstGeom prst="roundRect">
            <a:avLst>
              <a:gd name="adj" fmla="val 5000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4450" rIns="330200" bIns="444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Charging solution provider</a:t>
            </a:r>
          </a:p>
        </p:txBody>
      </p:sp>
      <p:sp>
        <p:nvSpPr>
          <p:cNvPr id="58" name="Text Placeholder 10">
            <a:extLst>
              <a:ext uri="{FF2B5EF4-FFF2-40B4-BE49-F238E27FC236}">
                <a16:creationId xmlns:a16="http://schemas.microsoft.com/office/drawing/2014/main" id="{C57D2B70-E76B-28D2-D6A8-F2757EBECAD6}"/>
              </a:ext>
            </a:extLst>
          </p:cNvPr>
          <p:cNvSpPr>
            <a:spLocks noGrp="1"/>
          </p:cNvSpPr>
          <p:nvPr>
            <p:custDataLst>
              <p:tags r:id="rId15"/>
            </p:custDataLst>
          </p:nvPr>
        </p:nvSpPr>
        <p:spPr bwMode="auto">
          <a:xfrm>
            <a:off x="874714" y="4084638"/>
            <a:ext cx="8094663"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6038" rIns="0" bIns="444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End-to-end network operator </a:t>
            </a:r>
            <a:r>
              <a:rPr kumimoji="0" lang="en-US" sz="1000" b="0" i="0" u="none" strike="noStrike" kern="1200" cap="none" spc="0" normalizeH="0" baseline="0" noProof="0">
                <a:ln>
                  <a:noFill/>
                </a:ln>
                <a:solidFill>
                  <a:srgbClr val="FFFFFF"/>
                </a:solidFill>
                <a:effectLst/>
                <a:uLnTx/>
                <a:uFillTx/>
                <a:latin typeface="Arial"/>
                <a:ea typeface="+mn-ea"/>
                <a:cs typeface="+mn-cs"/>
              </a:rPr>
              <a:t>(open/closed)</a:t>
            </a:r>
          </a:p>
        </p:txBody>
      </p:sp>
      <p:sp>
        <p:nvSpPr>
          <p:cNvPr id="59" name="Text Placeholder 10">
            <a:extLst>
              <a:ext uri="{FF2B5EF4-FFF2-40B4-BE49-F238E27FC236}">
                <a16:creationId xmlns:a16="http://schemas.microsoft.com/office/drawing/2014/main" id="{1BA4701C-DD5E-5FD5-FB80-2BA7A60236A1}"/>
              </a:ext>
            </a:extLst>
          </p:cNvPr>
          <p:cNvSpPr>
            <a:spLocks noGrp="1"/>
          </p:cNvSpPr>
          <p:nvPr>
            <p:custDataLst>
              <p:tags r:id="rId16"/>
            </p:custDataLst>
          </p:nvPr>
        </p:nvSpPr>
        <p:spPr bwMode="auto">
          <a:xfrm>
            <a:off x="874714" y="4429125"/>
            <a:ext cx="8094663"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6038" rIns="0" bIns="444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Cloud energy provider </a:t>
            </a:r>
            <a:r>
              <a:rPr kumimoji="0" lang="en-US" sz="1000" b="0" i="0" u="none" strike="noStrike" kern="1200" cap="none" spc="0" normalizeH="0" baseline="0" noProof="0">
                <a:ln>
                  <a:noFill/>
                </a:ln>
                <a:solidFill>
                  <a:srgbClr val="FFFFFF"/>
                </a:solidFill>
                <a:effectLst/>
                <a:uLnTx/>
                <a:uFillTx/>
                <a:latin typeface="Arial"/>
                <a:ea typeface="+mn-ea"/>
                <a:cs typeface="+mn-cs"/>
              </a:rPr>
              <a:t>(downstream focus)</a:t>
            </a:r>
          </a:p>
        </p:txBody>
      </p:sp>
      <p:sp>
        <p:nvSpPr>
          <p:cNvPr id="74" name="Text Placeholder 10">
            <a:extLst>
              <a:ext uri="{FF2B5EF4-FFF2-40B4-BE49-F238E27FC236}">
                <a16:creationId xmlns:a16="http://schemas.microsoft.com/office/drawing/2014/main" id="{6073CB2B-BFAE-E6A2-6D72-BA9920F6814B}"/>
              </a:ext>
            </a:extLst>
          </p:cNvPr>
          <p:cNvSpPr>
            <a:spLocks noGrp="1"/>
          </p:cNvSpPr>
          <p:nvPr>
            <p:custDataLst>
              <p:tags r:id="rId17"/>
            </p:custDataLst>
          </p:nvPr>
        </p:nvSpPr>
        <p:spPr bwMode="auto">
          <a:xfrm>
            <a:off x="2703513" y="2709863"/>
            <a:ext cx="898525"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77" name="Text Placeholder 10">
            <a:extLst>
              <a:ext uri="{FF2B5EF4-FFF2-40B4-BE49-F238E27FC236}">
                <a16:creationId xmlns:a16="http://schemas.microsoft.com/office/drawing/2014/main" id="{B32BBF35-7AC8-0C9E-F97B-142AB21C226B}"/>
              </a:ext>
            </a:extLst>
          </p:cNvPr>
          <p:cNvSpPr>
            <a:spLocks noGrp="1"/>
          </p:cNvSpPr>
          <p:nvPr>
            <p:custDataLst>
              <p:tags r:id="rId18"/>
            </p:custDataLst>
          </p:nvPr>
        </p:nvSpPr>
        <p:spPr bwMode="auto">
          <a:xfrm>
            <a:off x="4502150" y="2709863"/>
            <a:ext cx="841375"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80" name="Text Placeholder 10">
            <a:extLst>
              <a:ext uri="{FF2B5EF4-FFF2-40B4-BE49-F238E27FC236}">
                <a16:creationId xmlns:a16="http://schemas.microsoft.com/office/drawing/2014/main" id="{FE6F824F-3773-51B8-A08A-63AEE7C2149B}"/>
              </a:ext>
            </a:extLst>
          </p:cNvPr>
          <p:cNvSpPr>
            <a:spLocks noGrp="1"/>
          </p:cNvSpPr>
          <p:nvPr>
            <p:custDataLst>
              <p:tags r:id="rId19"/>
            </p:custDataLst>
          </p:nvPr>
        </p:nvSpPr>
        <p:spPr bwMode="auto">
          <a:xfrm>
            <a:off x="3602038" y="2365375"/>
            <a:ext cx="900113"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square" lIns="0" tIns="1588"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Software (SW)</a:t>
            </a:r>
          </a:p>
        </p:txBody>
      </p:sp>
      <p:sp>
        <p:nvSpPr>
          <p:cNvPr id="86" name="Text Placeholder 10">
            <a:extLst>
              <a:ext uri="{FF2B5EF4-FFF2-40B4-BE49-F238E27FC236}">
                <a16:creationId xmlns:a16="http://schemas.microsoft.com/office/drawing/2014/main" id="{3CC97B1D-5413-55B8-9F58-0C0147B3D881}"/>
              </a:ext>
            </a:extLst>
          </p:cNvPr>
          <p:cNvSpPr>
            <a:spLocks noGrp="1"/>
          </p:cNvSpPr>
          <p:nvPr>
            <p:custDataLst>
              <p:tags r:id="rId20"/>
            </p:custDataLst>
          </p:nvPr>
        </p:nvSpPr>
        <p:spPr bwMode="auto">
          <a:xfrm>
            <a:off x="1833563" y="2365375"/>
            <a:ext cx="869950"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square" lIns="0" tIns="1588" rIns="15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Hardware (HW)</a:t>
            </a:r>
          </a:p>
        </p:txBody>
      </p:sp>
      <p:sp>
        <p:nvSpPr>
          <p:cNvPr id="87" name="Text Placeholder 10">
            <a:extLst>
              <a:ext uri="{FF2B5EF4-FFF2-40B4-BE49-F238E27FC236}">
                <a16:creationId xmlns:a16="http://schemas.microsoft.com/office/drawing/2014/main" id="{0EB0BCA8-93FC-2829-4AFD-D828A3D419B9}"/>
              </a:ext>
            </a:extLst>
          </p:cNvPr>
          <p:cNvSpPr>
            <a:spLocks noGrp="1"/>
          </p:cNvSpPr>
          <p:nvPr>
            <p:custDataLst>
              <p:tags r:id="rId21"/>
            </p:custDataLst>
          </p:nvPr>
        </p:nvSpPr>
        <p:spPr bwMode="auto">
          <a:xfrm>
            <a:off x="6243638" y="2365375"/>
            <a:ext cx="920750"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6038" rIns="0" bIns="444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SES provider</a:t>
            </a:r>
          </a:p>
        </p:txBody>
      </p:sp>
      <p:sp>
        <p:nvSpPr>
          <p:cNvPr id="88" name="Text Placeholder 10">
            <a:extLst>
              <a:ext uri="{FF2B5EF4-FFF2-40B4-BE49-F238E27FC236}">
                <a16:creationId xmlns:a16="http://schemas.microsoft.com/office/drawing/2014/main" id="{FABDB847-861A-0B4E-171F-72111D317D60}"/>
              </a:ext>
            </a:extLst>
          </p:cNvPr>
          <p:cNvSpPr>
            <a:spLocks noGrp="1"/>
          </p:cNvSpPr>
          <p:nvPr>
            <p:custDataLst>
              <p:tags r:id="rId22"/>
            </p:custDataLst>
          </p:nvPr>
        </p:nvSpPr>
        <p:spPr bwMode="auto">
          <a:xfrm>
            <a:off x="7164388" y="2365375"/>
            <a:ext cx="812800"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46038" rIns="0" bIns="444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Aggregator</a:t>
            </a:r>
          </a:p>
        </p:txBody>
      </p:sp>
      <p:sp>
        <p:nvSpPr>
          <p:cNvPr id="89" name="Text Placeholder 10">
            <a:extLst>
              <a:ext uri="{FF2B5EF4-FFF2-40B4-BE49-F238E27FC236}">
                <a16:creationId xmlns:a16="http://schemas.microsoft.com/office/drawing/2014/main" id="{EA1534CE-8331-B2DD-964A-7713CD91E33C}"/>
              </a:ext>
            </a:extLst>
          </p:cNvPr>
          <p:cNvSpPr>
            <a:spLocks noGrp="1"/>
          </p:cNvSpPr>
          <p:nvPr>
            <p:custDataLst>
              <p:tags r:id="rId23"/>
            </p:custDataLst>
          </p:nvPr>
        </p:nvSpPr>
        <p:spPr bwMode="auto">
          <a:xfrm>
            <a:off x="7994650" y="2365375"/>
            <a:ext cx="974725"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1588"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Mobility service</a:t>
            </a:r>
          </a:p>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000" b="1">
                <a:solidFill>
                  <a:srgbClr val="FFFFFF"/>
                </a:solidFill>
                <a:latin typeface="Arial"/>
              </a:rPr>
              <a:t>p</a:t>
            </a:r>
            <a:r>
              <a:rPr kumimoji="0" lang="en-US" sz="1000" b="1" i="0" u="none" strike="noStrike" kern="1200" cap="none" spc="0" normalizeH="0" baseline="0" noProof="0" err="1">
                <a:ln>
                  <a:noFill/>
                </a:ln>
                <a:solidFill>
                  <a:srgbClr val="FFFFFF"/>
                </a:solidFill>
                <a:effectLst/>
                <a:uLnTx/>
                <a:uFillTx/>
                <a:latin typeface="Arial"/>
                <a:ea typeface="+mn-ea"/>
                <a:cs typeface="+mn-cs"/>
              </a:rPr>
              <a:t>rovider</a:t>
            </a:r>
            <a:endParaRPr kumimoji="0" lang="en-US" sz="1000" b="1" i="0" u="none" strike="noStrike" kern="1200" cap="none" spc="0" normalizeH="0" baseline="0" noProof="0">
              <a:ln>
                <a:noFill/>
              </a:ln>
              <a:solidFill>
                <a:srgbClr val="FFFFFF"/>
              </a:solidFill>
              <a:effectLst/>
              <a:uLnTx/>
              <a:uFillTx/>
              <a:latin typeface="Arial"/>
              <a:ea typeface="+mn-ea"/>
              <a:cs typeface="+mn-cs"/>
            </a:endParaRPr>
          </a:p>
        </p:txBody>
      </p:sp>
      <p:sp>
        <p:nvSpPr>
          <p:cNvPr id="94" name="Oval 93">
            <a:extLst>
              <a:ext uri="{FF2B5EF4-FFF2-40B4-BE49-F238E27FC236}">
                <a16:creationId xmlns:a16="http://schemas.microsoft.com/office/drawing/2014/main" id="{DBC91CE7-9E7D-621A-E21E-F090333C6482}"/>
              </a:ext>
            </a:extLst>
          </p:cNvPr>
          <p:cNvSpPr/>
          <p:nvPr/>
        </p:nvSpPr>
        <p:spPr bwMode="gray">
          <a:xfrm>
            <a:off x="546100" y="2403475"/>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1</a:t>
            </a:r>
          </a:p>
        </p:txBody>
      </p:sp>
      <p:sp>
        <p:nvSpPr>
          <p:cNvPr id="95" name="Oval 94">
            <a:extLst>
              <a:ext uri="{FF2B5EF4-FFF2-40B4-BE49-F238E27FC236}">
                <a16:creationId xmlns:a16="http://schemas.microsoft.com/office/drawing/2014/main" id="{55DEC3F4-EFAA-5DDD-D8AC-8F3F42BE5D2C}"/>
              </a:ext>
            </a:extLst>
          </p:cNvPr>
          <p:cNvSpPr/>
          <p:nvPr/>
        </p:nvSpPr>
        <p:spPr bwMode="gray">
          <a:xfrm>
            <a:off x="546100" y="2747963"/>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2</a:t>
            </a:r>
          </a:p>
        </p:txBody>
      </p:sp>
      <p:sp>
        <p:nvSpPr>
          <p:cNvPr id="96" name="Oval 95">
            <a:extLst>
              <a:ext uri="{FF2B5EF4-FFF2-40B4-BE49-F238E27FC236}">
                <a16:creationId xmlns:a16="http://schemas.microsoft.com/office/drawing/2014/main" id="{80E86F44-0C98-AA9B-00A7-549A45BC1712}"/>
              </a:ext>
            </a:extLst>
          </p:cNvPr>
          <p:cNvSpPr/>
          <p:nvPr/>
        </p:nvSpPr>
        <p:spPr bwMode="gray">
          <a:xfrm>
            <a:off x="546100" y="3092450"/>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3</a:t>
            </a:r>
          </a:p>
        </p:txBody>
      </p:sp>
      <p:sp>
        <p:nvSpPr>
          <p:cNvPr id="97" name="Oval 96">
            <a:extLst>
              <a:ext uri="{FF2B5EF4-FFF2-40B4-BE49-F238E27FC236}">
                <a16:creationId xmlns:a16="http://schemas.microsoft.com/office/drawing/2014/main" id="{BD9EF0FF-BE5F-A749-9C5F-2BE4D3E4F9B7}"/>
              </a:ext>
            </a:extLst>
          </p:cNvPr>
          <p:cNvSpPr/>
          <p:nvPr/>
        </p:nvSpPr>
        <p:spPr bwMode="gray">
          <a:xfrm>
            <a:off x="546100" y="3436938"/>
            <a:ext cx="274638" cy="273050"/>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4</a:t>
            </a:r>
          </a:p>
        </p:txBody>
      </p:sp>
      <p:sp>
        <p:nvSpPr>
          <p:cNvPr id="98" name="Oval 97">
            <a:extLst>
              <a:ext uri="{FF2B5EF4-FFF2-40B4-BE49-F238E27FC236}">
                <a16:creationId xmlns:a16="http://schemas.microsoft.com/office/drawing/2014/main" id="{ACABFBFC-5DF8-13A5-D3C5-C2A1B53202F6}"/>
              </a:ext>
            </a:extLst>
          </p:cNvPr>
          <p:cNvSpPr/>
          <p:nvPr/>
        </p:nvSpPr>
        <p:spPr bwMode="gray">
          <a:xfrm>
            <a:off x="546100" y="3779838"/>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5</a:t>
            </a:r>
          </a:p>
        </p:txBody>
      </p:sp>
      <p:sp>
        <p:nvSpPr>
          <p:cNvPr id="99" name="Oval 98">
            <a:extLst>
              <a:ext uri="{FF2B5EF4-FFF2-40B4-BE49-F238E27FC236}">
                <a16:creationId xmlns:a16="http://schemas.microsoft.com/office/drawing/2014/main" id="{4289AB7E-2CEB-D53E-A784-0E2D2E488191}"/>
              </a:ext>
            </a:extLst>
          </p:cNvPr>
          <p:cNvSpPr/>
          <p:nvPr/>
        </p:nvSpPr>
        <p:spPr bwMode="gray">
          <a:xfrm>
            <a:off x="546100" y="4124325"/>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a:ea typeface="+mn-ea"/>
                <a:cs typeface="+mn-cs"/>
              </a:rPr>
              <a:t>6</a:t>
            </a:r>
          </a:p>
        </p:txBody>
      </p:sp>
      <p:sp>
        <p:nvSpPr>
          <p:cNvPr id="100" name="Oval 99">
            <a:extLst>
              <a:ext uri="{FF2B5EF4-FFF2-40B4-BE49-F238E27FC236}">
                <a16:creationId xmlns:a16="http://schemas.microsoft.com/office/drawing/2014/main" id="{654B604E-1027-B8A7-9C07-2594CA1F31D8}"/>
              </a:ext>
            </a:extLst>
          </p:cNvPr>
          <p:cNvSpPr/>
          <p:nvPr/>
        </p:nvSpPr>
        <p:spPr bwMode="gray">
          <a:xfrm>
            <a:off x="546100" y="4468813"/>
            <a:ext cx="274638" cy="274638"/>
          </a:xfrm>
          <a:prstGeom prst="ellipse">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150" b="1" i="0" u="none" strike="noStrike" kern="1200" cap="none" spc="0" normalizeH="0" baseline="0" noProof="0">
                <a:ln>
                  <a:noFill/>
                </a:ln>
                <a:solidFill>
                  <a:srgbClr val="FFFFFF"/>
                </a:solidFill>
                <a:effectLst/>
                <a:uLnTx/>
                <a:uFillTx/>
                <a:latin typeface="Arial"/>
                <a:ea typeface="+mn-ea"/>
                <a:cs typeface="+mn-cs"/>
              </a:rPr>
              <a:t>7</a:t>
            </a:r>
          </a:p>
        </p:txBody>
      </p:sp>
      <p:sp>
        <p:nvSpPr>
          <p:cNvPr id="102" name="Content Placeholder 2">
            <a:extLst>
              <a:ext uri="{FF2B5EF4-FFF2-40B4-BE49-F238E27FC236}">
                <a16:creationId xmlns:a16="http://schemas.microsoft.com/office/drawing/2014/main" id="{3AD8F5B2-7154-660E-2C5B-4008989EC6F7}"/>
              </a:ext>
            </a:extLst>
          </p:cNvPr>
          <p:cNvSpPr txBox="1">
            <a:spLocks/>
          </p:cNvSpPr>
          <p:nvPr/>
        </p:nvSpPr>
        <p:spPr>
          <a:xfrm rot="16200000">
            <a:off x="-842963" y="3535363"/>
            <a:ext cx="2400302" cy="155575"/>
          </a:xfrm>
          <a:prstGeom prst="rect">
            <a:avLst/>
          </a:prstGeom>
        </p:spPr>
        <p:txBody>
          <a:bodyPr vert="horz" lIns="36576" tIns="36576" rIns="36576" bIns="36576"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Business models</a:t>
            </a:r>
          </a:p>
        </p:txBody>
      </p:sp>
      <p:cxnSp>
        <p:nvCxnSpPr>
          <p:cNvPr id="10" name="btfpColumnHeaderBoxLine739433">
            <a:extLst>
              <a:ext uri="{FF2B5EF4-FFF2-40B4-BE49-F238E27FC236}">
                <a16:creationId xmlns:a16="http://schemas.microsoft.com/office/drawing/2014/main" id="{34A6BE87-DFDD-A5B0-46D5-1BC1B022BA35}"/>
              </a:ext>
            </a:extLst>
          </p:cNvPr>
          <p:cNvCxnSpPr>
            <a:cxnSpLocks/>
          </p:cNvCxnSpPr>
          <p:nvPr/>
        </p:nvCxnSpPr>
        <p:spPr bwMode="gray">
          <a:xfrm>
            <a:off x="330200" y="1828800"/>
            <a:ext cx="950983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4" name="btfpColumnHeaderBoxLine739433">
            <a:extLst>
              <a:ext uri="{FF2B5EF4-FFF2-40B4-BE49-F238E27FC236}">
                <a16:creationId xmlns:a16="http://schemas.microsoft.com/office/drawing/2014/main" id="{35CC38E1-4ACE-CF22-EFC3-D9980F43A2AE}"/>
              </a:ext>
            </a:extLst>
          </p:cNvPr>
          <p:cNvCxnSpPr>
            <a:cxnSpLocks/>
          </p:cNvCxnSpPr>
          <p:nvPr/>
        </p:nvCxnSpPr>
        <p:spPr bwMode="gray">
          <a:xfrm>
            <a:off x="330200" y="4854553"/>
            <a:ext cx="950983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5" name="Content Placeholder 2">
            <a:extLst>
              <a:ext uri="{FF2B5EF4-FFF2-40B4-BE49-F238E27FC236}">
                <a16:creationId xmlns:a16="http://schemas.microsoft.com/office/drawing/2014/main" id="{C00C518C-395E-1311-BA1E-D3A405D09245}"/>
              </a:ext>
            </a:extLst>
          </p:cNvPr>
          <p:cNvSpPr txBox="1">
            <a:spLocks/>
          </p:cNvSpPr>
          <p:nvPr/>
        </p:nvSpPr>
        <p:spPr>
          <a:xfrm rot="16200000">
            <a:off x="-842963" y="5529072"/>
            <a:ext cx="2400302" cy="155575"/>
          </a:xfrm>
          <a:prstGeom prst="rect">
            <a:avLst/>
          </a:prstGeom>
        </p:spPr>
        <p:txBody>
          <a:bodyPr vert="horz" lIns="36576" tIns="36576" rIns="36576" bIns="36576"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Estimated profit pools</a:t>
            </a:r>
          </a:p>
        </p:txBody>
      </p:sp>
      <p:sp>
        <p:nvSpPr>
          <p:cNvPr id="111" name="TextBox 110">
            <a:extLst>
              <a:ext uri="{FF2B5EF4-FFF2-40B4-BE49-F238E27FC236}">
                <a16:creationId xmlns:a16="http://schemas.microsoft.com/office/drawing/2014/main" id="{3435C632-772F-A692-2C19-BB7EC42BA30C}"/>
              </a:ext>
            </a:extLst>
          </p:cNvPr>
          <p:cNvSpPr txBox="1"/>
          <p:nvPr/>
        </p:nvSpPr>
        <p:spPr bwMode="gray">
          <a:xfrm>
            <a:off x="330199" y="6419088"/>
            <a:ext cx="1153160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6"/>
              </a:rPr>
              <a:t>Bain &amp; Company</a:t>
            </a:r>
            <a:r>
              <a:rPr lang="en-US" sz="800" dirty="0">
                <a:solidFill>
                  <a:srgbClr val="000000"/>
                </a:solidFill>
                <a:latin typeface="Arial"/>
                <a:hlinkClick r:id="rId36"/>
              </a:rPr>
              <a:t>, EV Charging in High Gear</a:t>
            </a:r>
            <a:r>
              <a:rPr kumimoji="0" lang="en-US" sz="800" b="0" i="0" u="none" strike="noStrike" kern="1200" cap="none" spc="0" normalizeH="0" baseline="0" noProof="0" dirty="0">
                <a:ln>
                  <a:noFill/>
                </a:ln>
                <a:solidFill>
                  <a:srgbClr val="000000"/>
                </a:solidFill>
                <a:effectLst/>
                <a:uLnTx/>
                <a:uFillTx/>
                <a:latin typeface="Arial"/>
                <a:ea typeface="+mn-ea"/>
                <a:cs typeface="+mn-cs"/>
              </a:rPr>
              <a:t> (2022); </a:t>
            </a:r>
            <a:r>
              <a:rPr kumimoji="0" lang="en-US" sz="800" b="0" i="0" u="none" strike="noStrike" kern="1200" cap="none" spc="0" normalizeH="0" baseline="0" noProof="0" dirty="0">
                <a:ln>
                  <a:noFill/>
                </a:ln>
                <a:solidFill>
                  <a:srgbClr val="000000"/>
                </a:solidFill>
                <a:effectLst/>
                <a:uLnTx/>
                <a:uFillTx/>
                <a:latin typeface="Arial"/>
                <a:hlinkClick r:id="rId37">
                  <a:extLst>
                    <a:ext uri="{A12FA001-AC4F-418D-AE19-62706E023703}">
                      <ahyp:hlinkClr xmlns:ahyp="http://schemas.microsoft.com/office/drawing/2018/hyperlinkcolor" val="tx"/>
                    </a:ext>
                  </a:extLst>
                </a:hlinkClick>
              </a:rPr>
              <a:t>EV </a:t>
            </a:r>
            <a:r>
              <a:rPr lang="en-US" sz="800" dirty="0">
                <a:solidFill>
                  <a:srgbClr val="000000"/>
                </a:solidFill>
                <a:latin typeface="Arial"/>
                <a:hlinkClick r:id="rId37"/>
              </a:rPr>
              <a:t>Charging Summit, Top 20 EV Charging </a:t>
            </a:r>
            <a:r>
              <a:rPr lang="en-US" sz="800" dirty="0">
                <a:solidFill>
                  <a:srgbClr val="000000"/>
                </a:solidFill>
                <a:latin typeface="Arial"/>
                <a:hlinkClick r:id="rId37">
                  <a:extLst>
                    <a:ext uri="{A12FA001-AC4F-418D-AE19-62706E023703}">
                      <ahyp:hlinkClr xmlns:ahyp="http://schemas.microsoft.com/office/drawing/2018/hyperlinkcolor" val="tx"/>
                    </a:ext>
                  </a:extLst>
                </a:hlinkClick>
              </a:rPr>
              <a:t>Solutions</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r>
              <a:rPr lang="en-US" sz="800" dirty="0">
                <a:solidFill>
                  <a:srgbClr val="000000"/>
                </a:solidFill>
                <a:latin typeface="Arial"/>
              </a:rPr>
              <a:t>).</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8"/>
              </a:rPr>
              <a:t>Gernot Wagner</a:t>
            </a:r>
            <a:r>
              <a:rPr lang="en-US" sz="800" dirty="0">
                <a:solidFill>
                  <a:srgbClr val="000000"/>
                </a:solidFill>
              </a:rPr>
              <a:t>. </a:t>
            </a:r>
            <a:r>
              <a:rPr lang="en-US" sz="800" dirty="0">
                <a:solidFill>
                  <a:srgbClr val="000000"/>
                </a:solidFill>
                <a:hlinkClick r:id="rId3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0"/>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112" name="Content Placeholder 2">
            <a:extLst>
              <a:ext uri="{FF2B5EF4-FFF2-40B4-BE49-F238E27FC236}">
                <a16:creationId xmlns:a16="http://schemas.microsoft.com/office/drawing/2014/main" id="{DD453FCE-4EA4-0F6C-C57A-1B34A2137D51}"/>
              </a:ext>
            </a:extLst>
          </p:cNvPr>
          <p:cNvSpPr txBox="1">
            <a:spLocks/>
          </p:cNvSpPr>
          <p:nvPr/>
        </p:nvSpPr>
        <p:spPr>
          <a:xfrm>
            <a:off x="872928" y="2411246"/>
            <a:ext cx="1327824" cy="225729"/>
          </a:xfrm>
          <a:prstGeom prst="rect">
            <a:avLst/>
          </a:prstGeom>
        </p:spPr>
        <p:txBody>
          <a:bodyPr vert="horz" lIns="36576" tIns="36576" rIns="36576" bIns="36576" rtlCol="0">
            <a:norm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1" u="none" strike="noStrike" kern="1200" cap="none" spc="0" normalizeH="0" baseline="0" noProof="0">
                <a:ln>
                  <a:noFill/>
                </a:ln>
                <a:solidFill>
                  <a:srgbClr val="000000"/>
                </a:solidFill>
                <a:effectLst/>
                <a:uLnTx/>
                <a:uFillTx/>
                <a:latin typeface="Arial"/>
                <a:ea typeface="+mn-ea"/>
                <a:cs typeface="+mn-cs"/>
              </a:rPr>
              <a:t>Pure models</a:t>
            </a:r>
          </a:p>
        </p:txBody>
      </p:sp>
      <p:sp>
        <p:nvSpPr>
          <p:cNvPr id="113" name="Content Placeholder 2">
            <a:extLst>
              <a:ext uri="{FF2B5EF4-FFF2-40B4-BE49-F238E27FC236}">
                <a16:creationId xmlns:a16="http://schemas.microsoft.com/office/drawing/2014/main" id="{2E81A3C3-7DC9-9871-4B1B-AE4F7898AFBE}"/>
              </a:ext>
            </a:extLst>
          </p:cNvPr>
          <p:cNvSpPr txBox="1">
            <a:spLocks/>
          </p:cNvSpPr>
          <p:nvPr/>
        </p:nvSpPr>
        <p:spPr>
          <a:xfrm>
            <a:off x="4569362" y="3115891"/>
            <a:ext cx="2984344"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1" u="none" strike="noStrike" kern="1200" cap="none" spc="0" normalizeH="0" baseline="0" noProof="0">
                <a:ln>
                  <a:noFill/>
                </a:ln>
                <a:solidFill>
                  <a:srgbClr val="000000"/>
                </a:solidFill>
                <a:effectLst/>
                <a:uLnTx/>
                <a:uFillTx/>
                <a:latin typeface="Arial"/>
                <a:ea typeface="+mn-ea"/>
                <a:cs typeface="+mn-cs"/>
              </a:rPr>
              <a:t>Hardware and software provider</a:t>
            </a:r>
          </a:p>
        </p:txBody>
      </p:sp>
      <p:sp>
        <p:nvSpPr>
          <p:cNvPr id="118" name="Text Placeholder 10">
            <a:extLst>
              <a:ext uri="{FF2B5EF4-FFF2-40B4-BE49-F238E27FC236}">
                <a16:creationId xmlns:a16="http://schemas.microsoft.com/office/drawing/2014/main" id="{CEA32185-C2E3-E7BE-2D1B-F576EB4005D0}"/>
              </a:ext>
            </a:extLst>
          </p:cNvPr>
          <p:cNvSpPr>
            <a:spLocks noGrp="1"/>
          </p:cNvSpPr>
          <p:nvPr>
            <p:custDataLst>
              <p:tags r:id="rId24"/>
            </p:custDataLst>
          </p:nvPr>
        </p:nvSpPr>
        <p:spPr bwMode="auto">
          <a:xfrm>
            <a:off x="2481263" y="3054350"/>
            <a:ext cx="2020888" cy="342900"/>
          </a:xfrm>
          <a:prstGeom prst="roundRect">
            <a:avLst>
              <a:gd name="adj" fmla="val 50000"/>
            </a:avLst>
          </a:prstGeom>
          <a:pattFill prst="ltUpDiag">
            <a:fgClr>
              <a:schemeClr val="tx1"/>
            </a:fgClr>
            <a:bgClr>
              <a:schemeClr val="bg1"/>
            </a:bgClr>
          </a:patt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17" name="Text Placeholder 10">
            <a:extLst>
              <a:ext uri="{FF2B5EF4-FFF2-40B4-BE49-F238E27FC236}">
                <a16:creationId xmlns:a16="http://schemas.microsoft.com/office/drawing/2014/main" id="{17BFAA89-13DB-44C2-8EAF-941C30E3CFBD}"/>
              </a:ext>
            </a:extLst>
          </p:cNvPr>
          <p:cNvSpPr>
            <a:spLocks noGrp="1"/>
          </p:cNvSpPr>
          <p:nvPr>
            <p:custDataLst>
              <p:tags r:id="rId25"/>
            </p:custDataLst>
          </p:nvPr>
        </p:nvSpPr>
        <p:spPr bwMode="auto">
          <a:xfrm>
            <a:off x="3602038" y="3054350"/>
            <a:ext cx="900113" cy="342900"/>
          </a:xfrm>
          <a:prstGeom prst="roundRect">
            <a:avLst>
              <a:gd name="adj" fmla="val 50000"/>
            </a:avLst>
          </a:prstGeom>
          <a:solidFill>
            <a:schemeClr val="accent1"/>
          </a:solid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31" name="TextBox 130">
            <a:extLst>
              <a:ext uri="{FF2B5EF4-FFF2-40B4-BE49-F238E27FC236}">
                <a16:creationId xmlns:a16="http://schemas.microsoft.com/office/drawing/2014/main" id="{A4C524E0-DFFF-E3F1-A174-CE65D5B1EACB}"/>
              </a:ext>
            </a:extLst>
          </p:cNvPr>
          <p:cNvSpPr txBox="1"/>
          <p:nvPr/>
        </p:nvSpPr>
        <p:spPr bwMode="gray">
          <a:xfrm>
            <a:off x="10070993" y="1554480"/>
            <a:ext cx="1793418" cy="4893647"/>
          </a:xfrm>
          <a:prstGeom prst="rect">
            <a:avLst/>
          </a:prstGeom>
          <a:solidFill>
            <a:srgbClr val="E3E8EE"/>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7800" indent="-177800" defTabSz="711200">
              <a:spcBef>
                <a:spcPts val="600"/>
              </a:spcBef>
              <a:buFont typeface="Arial" panose="020B0604020202020204" pitchFamily="34" charset="0"/>
              <a:buChar char="•"/>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The current capital market prefers integrated models:</a:t>
            </a:r>
          </a:p>
          <a:p>
            <a:pPr marL="361950" lvl="1" indent="-180975" defTabSz="711200">
              <a:spcBef>
                <a:spcPts val="600"/>
              </a:spcBef>
              <a:buFont typeface="System Font Regular"/>
              <a:buChar char="⎯"/>
              <a:defRPr/>
            </a:pPr>
            <a:r>
              <a:rPr lang="en-US" altLang="ko-KR" sz="1050" dirty="0">
                <a:solidFill>
                  <a:srgbClr val="000000"/>
                </a:solidFill>
                <a:latin typeface="Arial"/>
              </a:rPr>
              <a:t>Tesla’s primary focus is on L3 and seamlessly integrating with the supercharger network (50,000 superchargers globally) and its apps.</a:t>
            </a:r>
          </a:p>
          <a:p>
            <a:pPr marL="361950" lvl="1" indent="-180975" defTabSz="711200">
              <a:spcBef>
                <a:spcPts val="600"/>
              </a:spcBef>
              <a:buFont typeface="System Font Regular"/>
              <a:buChar char="⎯"/>
              <a:defRPr/>
            </a:pPr>
            <a:r>
              <a:rPr lang="en-US" altLang="ko-KR" sz="1050" dirty="0">
                <a:solidFill>
                  <a:srgbClr val="000000"/>
                </a:solidFill>
                <a:latin typeface="Arial"/>
              </a:rPr>
              <a:t>Other players still mix between L2 and L3, with the main advantage being compatibility for all EVs.</a:t>
            </a:r>
            <a:endParaRPr kumimoji="0" lang="en-US" altLang="ko-KR" sz="1050" b="0" i="0" u="none" strike="noStrike" kern="1200" cap="none" spc="0" normalizeH="0" baseline="0" noProof="0" dirty="0">
              <a:ln>
                <a:noFill/>
              </a:ln>
              <a:solidFill>
                <a:srgbClr val="000000"/>
              </a:solidFill>
              <a:effectLst/>
              <a:uLnTx/>
              <a:uFillTx/>
              <a:latin typeface="Arial"/>
              <a:ea typeface="+mn-ea"/>
              <a:cs typeface="+mn-cs"/>
            </a:endParaRPr>
          </a:p>
          <a:p>
            <a:pPr marL="177800" marR="0" lvl="0" indent="-177800" algn="l" defTabSz="711200" rtl="0" eaLnBrk="1" fontAlgn="auto" latinLnBrk="0" hangingPunct="1">
              <a:lnSpc>
                <a:spcPct val="100000"/>
              </a:lnSpc>
              <a:spcBef>
                <a:spcPts val="1200"/>
              </a:spcBef>
              <a:spcAft>
                <a:spcPts val="0"/>
              </a:spcAft>
              <a:buClrTx/>
              <a:buSzTx/>
              <a:buFont typeface="Arial" panose="020B0604020202020204" pitchFamily="34" charset="0"/>
              <a:buChar char="•"/>
              <a:defRPr/>
            </a:pPr>
            <a:r>
              <a:rPr kumimoji="0" lang="en-US" altLang="ko-KR" sz="1050" b="1" i="0" u="none" strike="noStrike" kern="1200" cap="none" spc="0" normalizeH="0" baseline="0" noProof="0" dirty="0">
                <a:ln>
                  <a:noFill/>
                </a:ln>
                <a:solidFill>
                  <a:srgbClr val="000000"/>
                </a:solidFill>
                <a:effectLst/>
                <a:uLnTx/>
                <a:uFillTx/>
                <a:latin typeface="Arial"/>
                <a:ea typeface="+mn-ea"/>
                <a:cs typeface="+mn-cs"/>
              </a:rPr>
              <a:t>The smart energy services </a:t>
            </a:r>
            <a:r>
              <a:rPr kumimoji="0" lang="en-US" altLang="ko-KR" sz="1050" b="0" i="0" u="none" strike="noStrike" kern="1200" cap="none" spc="0" normalizeH="0" baseline="0" noProof="0" dirty="0">
                <a:ln>
                  <a:noFill/>
                </a:ln>
                <a:solidFill>
                  <a:srgbClr val="000000"/>
                </a:solidFill>
                <a:effectLst/>
                <a:uLnTx/>
                <a:uFillTx/>
                <a:latin typeface="Arial"/>
                <a:ea typeface="+mn-ea"/>
                <a:cs typeface="+mn-cs"/>
              </a:rPr>
              <a:t>profit pool will grow faster due to a shift from HW to SW.</a:t>
            </a:r>
          </a:p>
        </p:txBody>
      </p:sp>
      <p:sp>
        <p:nvSpPr>
          <p:cNvPr id="52"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auto">
          <a:xfrm>
            <a:off x="1817688" y="3054350"/>
            <a:ext cx="885825" cy="342900"/>
          </a:xfrm>
          <a:prstGeom prst="roundRect">
            <a:avLst>
              <a:gd name="adj" fmla="val 50000"/>
            </a:avLst>
          </a:prstGeom>
          <a:solidFill>
            <a:schemeClr val="accent1"/>
          </a:solid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35" name="Text Placeholder 10">
            <a:extLst>
              <a:ext uri="{FF2B5EF4-FFF2-40B4-BE49-F238E27FC236}">
                <a16:creationId xmlns:a16="http://schemas.microsoft.com/office/drawing/2014/main" id="{EBFD640A-8ECC-1379-06E0-1AF19C7A0D69}"/>
              </a:ext>
            </a:extLst>
          </p:cNvPr>
          <p:cNvSpPr>
            <a:spLocks noGrp="1"/>
          </p:cNvSpPr>
          <p:nvPr>
            <p:custDataLst>
              <p:tags r:id="rId27"/>
            </p:custDataLst>
          </p:nvPr>
        </p:nvSpPr>
        <p:spPr bwMode="auto">
          <a:xfrm>
            <a:off x="7847013" y="1474788"/>
            <a:ext cx="563563" cy="344488"/>
          </a:xfrm>
          <a:prstGeom prst="roundRect">
            <a:avLst>
              <a:gd name="adj" fmla="val 49770"/>
            </a:avLst>
          </a:prstGeom>
          <a:pattFill prst="ltUpDiag">
            <a:fgClr>
              <a:schemeClr val="tx1"/>
            </a:fgClr>
            <a:bgClr>
              <a:schemeClr val="bg1"/>
            </a:bgClr>
          </a:pattFill>
          <a:ln w="9525"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6" name="Content Placeholder 2">
            <a:extLst>
              <a:ext uri="{FF2B5EF4-FFF2-40B4-BE49-F238E27FC236}">
                <a16:creationId xmlns:a16="http://schemas.microsoft.com/office/drawing/2014/main" id="{3F32FA7E-D5C4-141F-0C88-5EDCC391C54B}"/>
              </a:ext>
            </a:extLst>
          </p:cNvPr>
          <p:cNvSpPr txBox="1">
            <a:spLocks/>
          </p:cNvSpPr>
          <p:nvPr>
            <p:custDataLst>
              <p:tags r:id="rId28"/>
            </p:custDataLst>
          </p:nvPr>
        </p:nvSpPr>
        <p:spPr>
          <a:xfrm>
            <a:off x="8512211" y="1467233"/>
            <a:ext cx="1327824" cy="352425"/>
          </a:xfrm>
          <a:prstGeom prst="rect">
            <a:avLst/>
          </a:prstGeom>
        </p:spPr>
        <p:txBody>
          <a:bodyPr vert="horz" lIns="36576" tIns="36576" rIns="36576" bIns="36576" rtlCol="0">
            <a:norm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800" b="0" i="1" u="none" strike="noStrike" kern="1200" cap="none" spc="0" normalizeH="0" baseline="0" noProof="0">
                <a:ln>
                  <a:noFill/>
                </a:ln>
                <a:solidFill>
                  <a:srgbClr val="000000"/>
                </a:solidFill>
                <a:effectLst/>
                <a:uLnTx/>
                <a:uFillTx/>
                <a:latin typeface="Arial"/>
                <a:ea typeface="+mn-ea"/>
                <a:cs typeface="+mn-cs"/>
              </a:rPr>
              <a:t>Extensive operating areas for some companies</a:t>
            </a:r>
          </a:p>
        </p:txBody>
      </p:sp>
      <p:graphicFrame>
        <p:nvGraphicFramePr>
          <p:cNvPr id="7" name="Chart 6">
            <a:extLst>
              <a:ext uri="{FF2B5EF4-FFF2-40B4-BE49-F238E27FC236}">
                <a16:creationId xmlns:a16="http://schemas.microsoft.com/office/drawing/2014/main" id="{197FEC3F-6A78-906A-7DC2-81C80D3FEDB2}"/>
              </a:ext>
            </a:extLst>
          </p:cNvPr>
          <p:cNvGraphicFramePr/>
          <p:nvPr>
            <p:custDataLst>
              <p:tags r:id="rId29"/>
            </p:custDataLst>
            <p:extLst>
              <p:ext uri="{D42A27DB-BD31-4B8C-83A1-F6EECF244321}">
                <p14:modId xmlns:p14="http://schemas.microsoft.com/office/powerpoint/2010/main" val="2529213953"/>
              </p:ext>
            </p:extLst>
          </p:nvPr>
        </p:nvGraphicFramePr>
        <p:xfrm>
          <a:off x="463550" y="4730750"/>
          <a:ext cx="9461500" cy="1285875"/>
        </p:xfrm>
        <a:graphic>
          <a:graphicData uri="http://schemas.openxmlformats.org/drawingml/2006/chart">
            <c:chart xmlns:c="http://schemas.openxmlformats.org/drawingml/2006/chart" xmlns:r="http://schemas.openxmlformats.org/officeDocument/2006/relationships" r:id="rId41"/>
          </a:graphicData>
        </a:graphic>
      </p:graphicFrame>
      <p:cxnSp>
        <p:nvCxnSpPr>
          <p:cNvPr id="476" name="Straight Connector 475">
            <a:extLst>
              <a:ext uri="{FF2B5EF4-FFF2-40B4-BE49-F238E27FC236}">
                <a16:creationId xmlns:a16="http://schemas.microsoft.com/office/drawing/2014/main" id="{C6EDFC8E-B5F5-6F53-E48D-69A37AF93345}"/>
              </a:ext>
            </a:extLst>
          </p:cNvPr>
          <p:cNvCxnSpPr>
            <a:cxnSpLocks/>
          </p:cNvCxnSpPr>
          <p:nvPr/>
        </p:nvCxnSpPr>
        <p:spPr bwMode="gray">
          <a:xfrm>
            <a:off x="506413" y="5278918"/>
            <a:ext cx="9336024"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593CB88B-DB4D-87DC-BAFE-E403A20CE2FB}"/>
              </a:ext>
            </a:extLst>
          </p:cNvPr>
          <p:cNvCxnSpPr>
            <a:cxnSpLocks/>
          </p:cNvCxnSpPr>
          <p:nvPr/>
        </p:nvCxnSpPr>
        <p:spPr bwMode="gray">
          <a:xfrm>
            <a:off x="506413" y="5547369"/>
            <a:ext cx="9336024"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485" name="Content Placeholder 2">
            <a:extLst>
              <a:ext uri="{FF2B5EF4-FFF2-40B4-BE49-F238E27FC236}">
                <a16:creationId xmlns:a16="http://schemas.microsoft.com/office/drawing/2014/main" id="{5E866F84-AA12-9773-2431-F2EC8ACC84DF}"/>
              </a:ext>
            </a:extLst>
          </p:cNvPr>
          <p:cNvSpPr txBox="1">
            <a:spLocks/>
          </p:cNvSpPr>
          <p:nvPr/>
        </p:nvSpPr>
        <p:spPr>
          <a:xfrm>
            <a:off x="506413" y="4875914"/>
            <a:ext cx="1327824" cy="381643"/>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Smart energy services</a:t>
            </a:r>
          </a:p>
        </p:txBody>
      </p:sp>
      <p:sp>
        <p:nvSpPr>
          <p:cNvPr id="487" name="Content Placeholder 2">
            <a:extLst>
              <a:ext uri="{FF2B5EF4-FFF2-40B4-BE49-F238E27FC236}">
                <a16:creationId xmlns:a16="http://schemas.microsoft.com/office/drawing/2014/main" id="{C3B2E7A7-062A-0F8A-F633-D1BD87AA9FE8}"/>
              </a:ext>
            </a:extLst>
          </p:cNvPr>
          <p:cNvSpPr txBox="1">
            <a:spLocks/>
          </p:cNvSpPr>
          <p:nvPr/>
        </p:nvSpPr>
        <p:spPr>
          <a:xfrm>
            <a:off x="506413" y="5300279"/>
            <a:ext cx="1327824" cy="225729"/>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Charging services</a:t>
            </a:r>
          </a:p>
        </p:txBody>
      </p:sp>
      <p:sp>
        <p:nvSpPr>
          <p:cNvPr id="488" name="Content Placeholder 2">
            <a:extLst>
              <a:ext uri="{FF2B5EF4-FFF2-40B4-BE49-F238E27FC236}">
                <a16:creationId xmlns:a16="http://schemas.microsoft.com/office/drawing/2014/main" id="{1F357158-978E-F88C-AEE2-7DAC1D2E9435}"/>
              </a:ext>
            </a:extLst>
          </p:cNvPr>
          <p:cNvSpPr txBox="1">
            <a:spLocks/>
          </p:cNvSpPr>
          <p:nvPr/>
        </p:nvSpPr>
        <p:spPr>
          <a:xfrm>
            <a:off x="506413" y="5568730"/>
            <a:ext cx="1327824" cy="381643"/>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Hardware and services</a:t>
            </a:r>
          </a:p>
        </p:txBody>
      </p:sp>
      <p:sp>
        <p:nvSpPr>
          <p:cNvPr id="553" name="Rectangle 552">
            <a:extLst>
              <a:ext uri="{FF2B5EF4-FFF2-40B4-BE49-F238E27FC236}">
                <a16:creationId xmlns:a16="http://schemas.microsoft.com/office/drawing/2014/main" id="{6CDD7F8A-0452-0DF7-576F-233975109B94}"/>
              </a:ext>
            </a:extLst>
          </p:cNvPr>
          <p:cNvSpPr/>
          <p:nvPr/>
        </p:nvSpPr>
        <p:spPr bwMode="gray">
          <a:xfrm>
            <a:off x="6232525" y="1951131"/>
            <a:ext cx="896937" cy="393607"/>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54" name="Text Placeholder 10">
            <a:extLst>
              <a:ext uri="{FF2B5EF4-FFF2-40B4-BE49-F238E27FC236}">
                <a16:creationId xmlns:a16="http://schemas.microsoft.com/office/drawing/2014/main" id="{D528B107-8ED7-78CB-F48C-587881D92A7B}"/>
              </a:ext>
            </a:extLst>
          </p:cNvPr>
          <p:cNvSpPr>
            <a:spLocks noGrp="1"/>
          </p:cNvSpPr>
          <p:nvPr>
            <p:custDataLst>
              <p:tags r:id="rId30"/>
            </p:custDataLst>
          </p:nvPr>
        </p:nvSpPr>
        <p:spPr bwMode="auto">
          <a:xfrm>
            <a:off x="7991475" y="3740150"/>
            <a:ext cx="977900"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1" i="0" u="none" strike="noStrike" kern="1200" cap="none" spc="0" normalizeH="0" baseline="0" noProof="0">
              <a:ln>
                <a:noFill/>
              </a:ln>
              <a:solidFill>
                <a:srgbClr val="FFFFFF"/>
              </a:solidFill>
              <a:effectLst/>
              <a:uLnTx/>
              <a:uFillTx/>
              <a:latin typeface="Arial"/>
              <a:ea typeface="+mn-ea"/>
              <a:cs typeface="+mn-cs"/>
            </a:endParaRPr>
          </a:p>
        </p:txBody>
      </p:sp>
      <p:sp>
        <p:nvSpPr>
          <p:cNvPr id="556" name="Text Placeholder 10">
            <a:extLst>
              <a:ext uri="{FF2B5EF4-FFF2-40B4-BE49-F238E27FC236}">
                <a16:creationId xmlns:a16="http://schemas.microsoft.com/office/drawing/2014/main" id="{88E0E9FA-77BC-74F3-89E6-F163242E0A0D}"/>
              </a:ext>
            </a:extLst>
          </p:cNvPr>
          <p:cNvSpPr>
            <a:spLocks noGrp="1"/>
          </p:cNvSpPr>
          <p:nvPr>
            <p:custDataLst>
              <p:tags r:id="rId31"/>
            </p:custDataLst>
          </p:nvPr>
        </p:nvSpPr>
        <p:spPr bwMode="auto">
          <a:xfrm>
            <a:off x="7985125" y="3395663"/>
            <a:ext cx="984250" cy="344488"/>
          </a:xfrm>
          <a:prstGeom prst="roundRect">
            <a:avLst>
              <a:gd name="adj" fmla="val 49770"/>
            </a:avLst>
          </a:prstGeom>
          <a:solidFill>
            <a:schemeClr val="accent1"/>
          </a:solidFill>
          <a:ln w="9525" cmpd="sng" algn="ctr">
            <a:noFill/>
          </a:ln>
          <a:effectLst/>
          <a:extLst>
            <a:ext uri="{91240B29-F687-4F45-9708-019B960494DF}">
              <a14:hiddenLine xmlns:a14="http://schemas.microsoft.com/office/drawing/2010/main" w="9525" cmpd="sng" algn="ctr">
                <a:solidFill>
                  <a:schemeClr val="tx1"/>
                </a:solidFill>
              </a14:hiddenLine>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1" i="0" u="none" strike="noStrike" kern="1200" cap="none" spc="0" normalizeH="0" baseline="0" noProof="0">
              <a:ln>
                <a:noFill/>
              </a:ln>
              <a:solidFill>
                <a:srgbClr val="FFFFFF"/>
              </a:solidFill>
              <a:effectLst/>
              <a:uLnTx/>
              <a:uFillTx/>
              <a:latin typeface="Arial"/>
              <a:ea typeface="+mn-ea"/>
              <a:cs typeface="+mn-cs"/>
            </a:endParaRPr>
          </a:p>
        </p:txBody>
      </p:sp>
      <p:cxnSp>
        <p:nvCxnSpPr>
          <p:cNvPr id="70" name="Straight Connector 69">
            <a:extLst>
              <a:ext uri="{FF2B5EF4-FFF2-40B4-BE49-F238E27FC236}">
                <a16:creationId xmlns:a16="http://schemas.microsoft.com/office/drawing/2014/main" id="{0E31952A-6CB9-37F0-0461-BCA8E39905F2}"/>
              </a:ext>
            </a:extLst>
          </p:cNvPr>
          <p:cNvCxnSpPr>
            <a:cxnSpLocks/>
          </p:cNvCxnSpPr>
          <p:nvPr/>
        </p:nvCxnSpPr>
        <p:spPr bwMode="gray">
          <a:xfrm>
            <a:off x="506412" y="3397250"/>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1A37198-CC0A-48C9-A029-94E1F50C0F6C}"/>
              </a:ext>
            </a:extLst>
          </p:cNvPr>
          <p:cNvCxnSpPr>
            <a:cxnSpLocks/>
          </p:cNvCxnSpPr>
          <p:nvPr/>
        </p:nvCxnSpPr>
        <p:spPr bwMode="gray">
          <a:xfrm>
            <a:off x="506412" y="4428808"/>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8810A34-19AE-1189-58C3-193DFBDB9B93}"/>
              </a:ext>
            </a:extLst>
          </p:cNvPr>
          <p:cNvCxnSpPr>
            <a:cxnSpLocks/>
          </p:cNvCxnSpPr>
          <p:nvPr/>
        </p:nvCxnSpPr>
        <p:spPr bwMode="gray">
          <a:xfrm>
            <a:off x="506412" y="3054350"/>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4FD5ED6C-6D11-C521-965F-50F4083ED6A8}"/>
              </a:ext>
            </a:extLst>
          </p:cNvPr>
          <p:cNvCxnSpPr>
            <a:cxnSpLocks/>
          </p:cNvCxnSpPr>
          <p:nvPr/>
        </p:nvCxnSpPr>
        <p:spPr bwMode="gray">
          <a:xfrm>
            <a:off x="506412" y="2699390"/>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6FE9499-8B0E-0D8B-EC57-45AD1F27AB95}"/>
              </a:ext>
            </a:extLst>
          </p:cNvPr>
          <p:cNvCxnSpPr>
            <a:cxnSpLocks/>
          </p:cNvCxnSpPr>
          <p:nvPr/>
        </p:nvCxnSpPr>
        <p:spPr bwMode="gray">
          <a:xfrm>
            <a:off x="506412" y="3733800"/>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E75569E-B26A-5555-36E1-48869001E58C}"/>
              </a:ext>
            </a:extLst>
          </p:cNvPr>
          <p:cNvCxnSpPr>
            <a:cxnSpLocks/>
          </p:cNvCxnSpPr>
          <p:nvPr/>
        </p:nvCxnSpPr>
        <p:spPr bwMode="gray">
          <a:xfrm>
            <a:off x="506412" y="4077018"/>
            <a:ext cx="9333623" cy="0"/>
          </a:xfrm>
          <a:prstGeom prst="line">
            <a:avLst/>
          </a:prstGeom>
          <a:ln w="9525"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557" name="btfpCallout843070">
            <a:extLst>
              <a:ext uri="{FF2B5EF4-FFF2-40B4-BE49-F238E27FC236}">
                <a16:creationId xmlns:a16="http://schemas.microsoft.com/office/drawing/2014/main" id="{67C38BF1-3F02-8B0A-641F-741FA777B40C}"/>
              </a:ext>
            </a:extLst>
          </p:cNvPr>
          <p:cNvSpPr/>
          <p:nvPr/>
        </p:nvSpPr>
        <p:spPr bwMode="gray">
          <a:xfrm>
            <a:off x="7015071" y="2777752"/>
            <a:ext cx="859244" cy="983035"/>
          </a:xfrm>
          <a:prstGeom prst="wedgeRectCallout">
            <a:avLst>
              <a:gd name="adj1" fmla="val -43066"/>
              <a:gd name="adj2" fmla="val -86977"/>
            </a:avLst>
          </a:prstGeom>
          <a:solidFill>
            <a:srgbClr val="FFFFFF"/>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D0227C"/>
                </a:solidFill>
                <a:effectLst/>
                <a:uLnTx/>
                <a:uFillTx/>
                <a:latin typeface="Arial"/>
                <a:ea typeface="+mn-ea"/>
                <a:cs typeface="+mn-cs"/>
              </a:rPr>
              <a:t>Including vehicle-to-grid and vehicle-to-home EV charging</a:t>
            </a:r>
          </a:p>
        </p:txBody>
      </p:sp>
      <p:sp>
        <p:nvSpPr>
          <p:cNvPr id="564" name="Content Placeholder 2">
            <a:extLst>
              <a:ext uri="{FF2B5EF4-FFF2-40B4-BE49-F238E27FC236}">
                <a16:creationId xmlns:a16="http://schemas.microsoft.com/office/drawing/2014/main" id="{7D1270D8-737D-685A-E64C-E5140EFEDED1}"/>
              </a:ext>
            </a:extLst>
          </p:cNvPr>
          <p:cNvSpPr txBox="1">
            <a:spLocks/>
          </p:cNvSpPr>
          <p:nvPr/>
        </p:nvSpPr>
        <p:spPr>
          <a:xfrm>
            <a:off x="506413" y="5951889"/>
            <a:ext cx="1327824" cy="381643"/>
          </a:xfrm>
          <a:prstGeom prst="rect">
            <a:avLst/>
          </a:prstGeom>
        </p:spPr>
        <p:txBody>
          <a:bodyPr vert="horz"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Total profit</a:t>
            </a:r>
            <a:r>
              <a:rPr kumimoji="0" lang="en-US" sz="1000" b="0" i="0" u="none" strike="noStrike" kern="1200" cap="none" spc="0" normalizeH="0" baseline="0" noProof="0">
                <a:ln>
                  <a:noFill/>
                </a:ln>
                <a:solidFill>
                  <a:srgbClr val="000000"/>
                </a:solidFill>
                <a:effectLst/>
                <a:uLnTx/>
                <a:uFillTx/>
                <a:latin typeface="Arial"/>
                <a:ea typeface="+mn-ea"/>
                <a:cs typeface="+mn-cs"/>
              </a:rPr>
              <a:t>, €B</a:t>
            </a:r>
          </a:p>
          <a:p>
            <a:pPr marL="0" marR="0" lvl="0" indent="0" algn="l"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(EU market)</a:t>
            </a:r>
          </a:p>
        </p:txBody>
      </p:sp>
      <p:grpSp>
        <p:nvGrpSpPr>
          <p:cNvPr id="618" name="Group 617">
            <a:extLst>
              <a:ext uri="{FF2B5EF4-FFF2-40B4-BE49-F238E27FC236}">
                <a16:creationId xmlns:a16="http://schemas.microsoft.com/office/drawing/2014/main" id="{E4D42F90-F8CD-50EF-F385-9C88EDD35ACD}"/>
              </a:ext>
            </a:extLst>
          </p:cNvPr>
          <p:cNvGrpSpPr/>
          <p:nvPr/>
        </p:nvGrpSpPr>
        <p:grpSpPr>
          <a:xfrm>
            <a:off x="2043862" y="5969334"/>
            <a:ext cx="720220" cy="438089"/>
            <a:chOff x="2112102" y="5969334"/>
            <a:chExt cx="720220" cy="438089"/>
          </a:xfrm>
        </p:grpSpPr>
        <p:sp>
          <p:nvSpPr>
            <p:cNvPr id="529" name="Content Placeholder 2">
              <a:extLst>
                <a:ext uri="{FF2B5EF4-FFF2-40B4-BE49-F238E27FC236}">
                  <a16:creationId xmlns:a16="http://schemas.microsoft.com/office/drawing/2014/main" id="{45DF1E80-E721-8E3F-8159-A22008655171}"/>
                </a:ext>
              </a:extLst>
            </p:cNvPr>
            <p:cNvSpPr txBox="1">
              <a:spLocks/>
            </p:cNvSpPr>
            <p:nvPr/>
          </p:nvSpPr>
          <p:spPr>
            <a:xfrm>
              <a:off x="2254556" y="6179668"/>
              <a:ext cx="435312"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2020</a:t>
              </a:r>
            </a:p>
          </p:txBody>
        </p:sp>
        <p:sp>
          <p:nvSpPr>
            <p:cNvPr id="566" name="Content Placeholder 2">
              <a:extLst>
                <a:ext uri="{FF2B5EF4-FFF2-40B4-BE49-F238E27FC236}">
                  <a16:creationId xmlns:a16="http://schemas.microsoft.com/office/drawing/2014/main" id="{DC780778-7937-E405-881F-B11262C3665B}"/>
                </a:ext>
              </a:extLst>
            </p:cNvPr>
            <p:cNvSpPr txBox="1">
              <a:spLocks/>
            </p:cNvSpPr>
            <p:nvPr/>
          </p:nvSpPr>
          <p:spPr>
            <a:xfrm>
              <a:off x="2112102" y="5969334"/>
              <a:ext cx="720220"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70C0"/>
                  </a:solidFill>
                  <a:effectLst/>
                  <a:uLnTx/>
                  <a:uFillTx/>
                  <a:latin typeface="Arial"/>
                  <a:ea typeface="+mn-ea"/>
                  <a:cs typeface="+mn-cs"/>
                </a:rPr>
                <a:t>0.5-0.7</a:t>
              </a:r>
            </a:p>
          </p:txBody>
        </p:sp>
      </p:grpSp>
      <p:grpSp>
        <p:nvGrpSpPr>
          <p:cNvPr id="619" name="Group 618">
            <a:extLst>
              <a:ext uri="{FF2B5EF4-FFF2-40B4-BE49-F238E27FC236}">
                <a16:creationId xmlns:a16="http://schemas.microsoft.com/office/drawing/2014/main" id="{23198F04-99A8-2D38-9331-DE49A151EF6B}"/>
              </a:ext>
            </a:extLst>
          </p:cNvPr>
          <p:cNvGrpSpPr/>
          <p:nvPr/>
        </p:nvGrpSpPr>
        <p:grpSpPr>
          <a:xfrm>
            <a:off x="4643138" y="5969333"/>
            <a:ext cx="722376" cy="438090"/>
            <a:chOff x="4690906" y="5969333"/>
            <a:chExt cx="722376" cy="438090"/>
          </a:xfrm>
        </p:grpSpPr>
        <p:sp>
          <p:nvSpPr>
            <p:cNvPr id="530" name="Content Placeholder 2">
              <a:extLst>
                <a:ext uri="{FF2B5EF4-FFF2-40B4-BE49-F238E27FC236}">
                  <a16:creationId xmlns:a16="http://schemas.microsoft.com/office/drawing/2014/main" id="{BF31B23A-352B-257D-72D9-05ADB6B3356D}"/>
                </a:ext>
              </a:extLst>
            </p:cNvPr>
            <p:cNvSpPr txBox="1">
              <a:spLocks/>
            </p:cNvSpPr>
            <p:nvPr/>
          </p:nvSpPr>
          <p:spPr>
            <a:xfrm>
              <a:off x="4834438" y="6179668"/>
              <a:ext cx="435312"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2030</a:t>
              </a:r>
            </a:p>
          </p:txBody>
        </p:sp>
        <p:sp>
          <p:nvSpPr>
            <p:cNvPr id="567" name="Content Placeholder 2">
              <a:extLst>
                <a:ext uri="{FF2B5EF4-FFF2-40B4-BE49-F238E27FC236}">
                  <a16:creationId xmlns:a16="http://schemas.microsoft.com/office/drawing/2014/main" id="{D1AC3671-DDC9-D771-555B-D1552C295E94}"/>
                </a:ext>
              </a:extLst>
            </p:cNvPr>
            <p:cNvSpPr txBox="1">
              <a:spLocks/>
            </p:cNvSpPr>
            <p:nvPr/>
          </p:nvSpPr>
          <p:spPr>
            <a:xfrm>
              <a:off x="4690906" y="5969333"/>
              <a:ext cx="722376"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70C0"/>
                  </a:solidFill>
                  <a:effectLst/>
                  <a:uLnTx/>
                  <a:uFillTx/>
                  <a:latin typeface="Arial"/>
                  <a:ea typeface="+mn-ea"/>
                  <a:cs typeface="+mn-cs"/>
                </a:rPr>
                <a:t>3.0-5.0</a:t>
              </a:r>
            </a:p>
          </p:txBody>
        </p:sp>
      </p:grpSp>
      <p:sp>
        <p:nvSpPr>
          <p:cNvPr id="531" name="Content Placeholder 2">
            <a:extLst>
              <a:ext uri="{FF2B5EF4-FFF2-40B4-BE49-F238E27FC236}">
                <a16:creationId xmlns:a16="http://schemas.microsoft.com/office/drawing/2014/main" id="{931EE8A2-2DFD-5E08-89D2-2495F527DAE4}"/>
              </a:ext>
            </a:extLst>
          </p:cNvPr>
          <p:cNvSpPr txBox="1">
            <a:spLocks/>
          </p:cNvSpPr>
          <p:nvPr/>
        </p:nvSpPr>
        <p:spPr>
          <a:xfrm>
            <a:off x="8172861" y="6179668"/>
            <a:ext cx="435312"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2040</a:t>
            </a:r>
          </a:p>
        </p:txBody>
      </p:sp>
      <p:sp>
        <p:nvSpPr>
          <p:cNvPr id="568" name="Content Placeholder 2">
            <a:extLst>
              <a:ext uri="{FF2B5EF4-FFF2-40B4-BE49-F238E27FC236}">
                <a16:creationId xmlns:a16="http://schemas.microsoft.com/office/drawing/2014/main" id="{23EB6529-8BFD-6660-C6E8-770C44CBA327}"/>
              </a:ext>
            </a:extLst>
          </p:cNvPr>
          <p:cNvSpPr txBox="1">
            <a:spLocks/>
          </p:cNvSpPr>
          <p:nvPr/>
        </p:nvSpPr>
        <p:spPr>
          <a:xfrm>
            <a:off x="8029329" y="5969333"/>
            <a:ext cx="722376" cy="227755"/>
          </a:xfrm>
          <a:prstGeom prst="rect">
            <a:avLst/>
          </a:prstGeom>
        </p:spPr>
        <p:txBody>
          <a:bodyPr vert="horz" wrap="square" lIns="36576" tIns="36576" rIns="36576" bIns="36576" rtlCol="0">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0" u="none" strike="noStrike" kern="1200" cap="none" spc="0" normalizeH="0" baseline="0" noProof="0">
                <a:ln>
                  <a:noFill/>
                </a:ln>
                <a:solidFill>
                  <a:srgbClr val="0070C0"/>
                </a:solidFill>
                <a:effectLst/>
                <a:uLnTx/>
                <a:uFillTx/>
                <a:latin typeface="Arial"/>
                <a:ea typeface="+mn-ea"/>
                <a:cs typeface="+mn-cs"/>
              </a:rPr>
              <a:t>7.5-11.0</a:t>
            </a:r>
          </a:p>
        </p:txBody>
      </p:sp>
      <p:sp>
        <p:nvSpPr>
          <p:cNvPr id="586" name="Content Placeholder 2">
            <a:extLst>
              <a:ext uri="{FF2B5EF4-FFF2-40B4-BE49-F238E27FC236}">
                <a16:creationId xmlns:a16="http://schemas.microsoft.com/office/drawing/2014/main" id="{A34C0EA0-C57B-9D49-6912-D7B310E3EF8A}"/>
              </a:ext>
            </a:extLst>
          </p:cNvPr>
          <p:cNvSpPr txBox="1">
            <a:spLocks/>
          </p:cNvSpPr>
          <p:nvPr>
            <p:custDataLst>
              <p:tags r:id="rId32"/>
            </p:custDataLst>
          </p:nvPr>
        </p:nvSpPr>
        <p:spPr>
          <a:xfrm>
            <a:off x="9037372" y="1960083"/>
            <a:ext cx="795370" cy="352425"/>
          </a:xfrm>
          <a:prstGeom prst="rect">
            <a:avLst/>
          </a:prstGeom>
        </p:spPr>
        <p:txBody>
          <a:bodyPr vert="horz" lIns="36576" tIns="36576" rIns="36576" bIns="36576" rtlCol="0">
            <a:normAutofit lnSpcReduction="10000"/>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000" b="1" i="1" u="none" strike="noStrike" kern="1200" cap="none" spc="0" normalizeH="0" baseline="0" noProof="0">
                <a:ln>
                  <a:noFill/>
                </a:ln>
                <a:solidFill>
                  <a:srgbClr val="0070C0"/>
                </a:solidFill>
                <a:effectLst/>
                <a:uLnTx/>
                <a:uFillTx/>
                <a:latin typeface="Arial"/>
                <a:ea typeface="+mn-ea"/>
                <a:cs typeface="+mn-cs"/>
              </a:rPr>
              <a:t>Major players</a:t>
            </a:r>
          </a:p>
        </p:txBody>
      </p:sp>
      <p:pic>
        <p:nvPicPr>
          <p:cNvPr id="2050" name="Picture 2" descr="ChargePoint Branding Assets | ChargePoint">
            <a:extLst>
              <a:ext uri="{FF2B5EF4-FFF2-40B4-BE49-F238E27FC236}">
                <a16:creationId xmlns:a16="http://schemas.microsoft.com/office/drawing/2014/main" id="{9FD6E62F-B8B1-61A3-F506-21540DFD27D0}"/>
              </a:ext>
            </a:extLst>
          </p:cNvPr>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8910735" y="4090164"/>
            <a:ext cx="779058" cy="212872"/>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B4B5D70B-565A-686F-E7CC-12C8CEE7CE6E}"/>
              </a:ext>
            </a:extLst>
          </p:cNvPr>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9213329" y="3107842"/>
            <a:ext cx="448150" cy="24727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WBC Wallbox Chargers Deutschland GmbH ...">
            <a:extLst>
              <a:ext uri="{FF2B5EF4-FFF2-40B4-BE49-F238E27FC236}">
                <a16:creationId xmlns:a16="http://schemas.microsoft.com/office/drawing/2014/main" id="{B0451AF8-CF72-9567-BD00-0A105C8A2D92}"/>
              </a:ext>
            </a:extLst>
          </p:cNvPr>
          <p:cNvPicPr>
            <a:picLocks noChangeAspect="1" noChangeArrowheads="1"/>
          </p:cNvPicPr>
          <p:nvPr/>
        </p:nvPicPr>
        <p:blipFill rotWithShape="1">
          <a:blip r:embed="rId44" cstate="screen">
            <a:extLst>
              <a:ext uri="{28A0092B-C50C-407E-A947-70E740481C1C}">
                <a14:useLocalDpi xmlns:a14="http://schemas.microsoft.com/office/drawing/2010/main"/>
              </a:ext>
            </a:extLst>
          </a:blip>
          <a:srcRect l="55" t="25572" r="4373" b="23405"/>
          <a:stretch/>
        </p:blipFill>
        <p:spPr bwMode="auto">
          <a:xfrm>
            <a:off x="9107314" y="2436800"/>
            <a:ext cx="660180" cy="195548"/>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descr="New Energy Solutions becomes Polara">
            <a:extLst>
              <a:ext uri="{FF2B5EF4-FFF2-40B4-BE49-F238E27FC236}">
                <a16:creationId xmlns:a16="http://schemas.microsoft.com/office/drawing/2014/main" id="{C044EB99-7E81-6D71-B2B7-3E7AB3AE8740}"/>
              </a:ext>
            </a:extLst>
          </p:cNvPr>
          <p:cNvPicPr>
            <a:picLocks noChangeAspect="1" noChangeArrowheads="1"/>
          </p:cNvPicPr>
          <p:nvPr/>
        </p:nvPicPr>
        <p:blipFill rotWithShape="1">
          <a:blip r:embed="rId45" cstate="screen">
            <a:extLst>
              <a:ext uri="{28A0092B-C50C-407E-A947-70E740481C1C}">
                <a14:useLocalDpi xmlns:a14="http://schemas.microsoft.com/office/drawing/2010/main"/>
              </a:ext>
            </a:extLst>
          </a:blip>
          <a:srcRect/>
          <a:stretch/>
        </p:blipFill>
        <p:spPr bwMode="auto">
          <a:xfrm>
            <a:off x="9044700" y="2827444"/>
            <a:ext cx="785408" cy="102098"/>
          </a:xfrm>
          <a:prstGeom prst="rect">
            <a:avLst/>
          </a:prstGeom>
          <a:noFill/>
          <a:extLst>
            <a:ext uri="{909E8E84-426E-40DD-AFC4-6F175D3DCCD1}">
              <a14:hiddenFill xmlns:a14="http://schemas.microsoft.com/office/drawing/2010/main">
                <a:solidFill>
                  <a:srgbClr val="FFFFFF"/>
                </a:solidFill>
              </a14:hiddenFill>
            </a:ext>
          </a:extLst>
        </p:spPr>
      </p:pic>
      <p:grpSp>
        <p:nvGrpSpPr>
          <p:cNvPr id="2059" name="Group 2058">
            <a:extLst>
              <a:ext uri="{FF2B5EF4-FFF2-40B4-BE49-F238E27FC236}">
                <a16:creationId xmlns:a16="http://schemas.microsoft.com/office/drawing/2014/main" id="{93997B5F-E529-E8D5-8C31-9353CA6C0750}"/>
              </a:ext>
            </a:extLst>
          </p:cNvPr>
          <p:cNvGrpSpPr/>
          <p:nvPr/>
        </p:nvGrpSpPr>
        <p:grpSpPr>
          <a:xfrm>
            <a:off x="9015541" y="3778446"/>
            <a:ext cx="839033" cy="280694"/>
            <a:chOff x="9015541" y="3778446"/>
            <a:chExt cx="839033" cy="280694"/>
          </a:xfrm>
        </p:grpSpPr>
        <p:pic>
          <p:nvPicPr>
            <p:cNvPr id="2052" name="Picture 4" descr="Recargo Sale to Evgo | IMPROVED Corporate Finance">
              <a:extLst>
                <a:ext uri="{FF2B5EF4-FFF2-40B4-BE49-F238E27FC236}">
                  <a16:creationId xmlns:a16="http://schemas.microsoft.com/office/drawing/2014/main" id="{346C644E-E2E6-2FCB-AEE8-BB168B024565}"/>
                </a:ext>
              </a:extLst>
            </p:cNvPr>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9015541" y="3778446"/>
              <a:ext cx="312650" cy="137832"/>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AMPLY Power Rebrands as bp pulse, Sets Sights on Global Expansion - School  Transportation News">
              <a:extLst>
                <a:ext uri="{FF2B5EF4-FFF2-40B4-BE49-F238E27FC236}">
                  <a16:creationId xmlns:a16="http://schemas.microsoft.com/office/drawing/2014/main" id="{E3F094DC-AD2A-851B-0468-BC4C1EAC170D}"/>
                </a:ext>
              </a:extLst>
            </p:cNvPr>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9321178" y="3903428"/>
              <a:ext cx="533396" cy="155712"/>
            </a:xfrm>
            <a:prstGeom prst="rect">
              <a:avLst/>
            </a:prstGeom>
            <a:noFill/>
            <a:extLst>
              <a:ext uri="{909E8E84-426E-40DD-AFC4-6F175D3DCCD1}">
                <a14:hiddenFill xmlns:a14="http://schemas.microsoft.com/office/drawing/2010/main">
                  <a:solidFill>
                    <a:srgbClr val="FFFFFF"/>
                  </a:solidFill>
                </a14:hiddenFill>
              </a:ext>
            </a:extLst>
          </p:spPr>
        </p:pic>
      </p:grpSp>
      <p:sp>
        <p:nvSpPr>
          <p:cNvPr id="2061" name="Rectangle 2060">
            <a:extLst>
              <a:ext uri="{FF2B5EF4-FFF2-40B4-BE49-F238E27FC236}">
                <a16:creationId xmlns:a16="http://schemas.microsoft.com/office/drawing/2014/main" id="{41CE202E-4C20-FFAB-3245-EBB21C20CBCF}"/>
              </a:ext>
            </a:extLst>
          </p:cNvPr>
          <p:cNvSpPr/>
          <p:nvPr/>
        </p:nvSpPr>
        <p:spPr bwMode="gray">
          <a:xfrm>
            <a:off x="9256426" y="3883406"/>
            <a:ext cx="629776" cy="201232"/>
          </a:xfrm>
          <a:prstGeom prst="rect">
            <a:avLst/>
          </a:prstGeom>
          <a:noFill/>
          <a:ln w="28575" cap="flat" cmpd="sng" algn="ctr">
            <a:solidFill>
              <a:schemeClr val="accent5"/>
            </a:solidFill>
            <a:prstDash val="dash"/>
            <a:miter lim="800000"/>
            <a:headEnd type="none" w="med" len="med"/>
            <a:tailEnd type="none" w="med" len="med"/>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063" name="btfpCallout843070">
            <a:extLst>
              <a:ext uri="{FF2B5EF4-FFF2-40B4-BE49-F238E27FC236}">
                <a16:creationId xmlns:a16="http://schemas.microsoft.com/office/drawing/2014/main" id="{9535CB3B-67AF-2646-DD15-F29A8EA2129B}"/>
              </a:ext>
            </a:extLst>
          </p:cNvPr>
          <p:cNvSpPr/>
          <p:nvPr/>
        </p:nvSpPr>
        <p:spPr bwMode="gray">
          <a:xfrm>
            <a:off x="9037372" y="4981547"/>
            <a:ext cx="859244" cy="1559688"/>
          </a:xfrm>
          <a:prstGeom prst="wedgeRectCallout">
            <a:avLst>
              <a:gd name="adj1" fmla="val 53166"/>
              <a:gd name="adj2" fmla="val -97955"/>
            </a:avLst>
          </a:prstGeom>
          <a:solidFill>
            <a:srgbClr val="FFFFFF"/>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noAutofit/>
          </a:bodyPr>
          <a:lstStyle/>
          <a:p>
            <a:pPr marL="0" marR="0" lvl="1" indent="0" algn="l" defTabSz="711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D0227C"/>
                </a:solidFill>
                <a:effectLst/>
                <a:uLnTx/>
                <a:uFillTx/>
                <a:latin typeface="Arial"/>
                <a:ea typeface="+mn-ea"/>
                <a:cs typeface="+mn-cs"/>
              </a:rPr>
              <a:t>Multinational oil &amp; gas company bp entering EV charging business as part of its transition to an integrated energy company</a:t>
            </a:r>
          </a:p>
        </p:txBody>
      </p:sp>
      <p:pic>
        <p:nvPicPr>
          <p:cNvPr id="1026" name="Picture 2" descr="Amazon.com - Black: Tesla Logo Sticker ...">
            <a:extLst>
              <a:ext uri="{FF2B5EF4-FFF2-40B4-BE49-F238E27FC236}">
                <a16:creationId xmlns:a16="http://schemas.microsoft.com/office/drawing/2014/main" id="{A2376500-9116-CF71-31D3-C9479808D11B}"/>
              </a:ext>
            </a:extLst>
          </p:cNvPr>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9615483" y="4148409"/>
            <a:ext cx="258918" cy="193938"/>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4114381-40B3-BABA-13C3-5A38CF236247}"/>
              </a:ext>
            </a:extLst>
          </p:cNvPr>
          <p:cNvSpPr/>
          <p:nvPr/>
        </p:nvSpPr>
        <p:spPr bwMode="gray">
          <a:xfrm>
            <a:off x="0" y="4147"/>
            <a:ext cx="3037022" cy="32004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Charging</a:t>
            </a:r>
          </a:p>
        </p:txBody>
      </p:sp>
    </p:spTree>
    <p:extLst>
      <p:ext uri="{BB962C8B-B14F-4D97-AF65-F5344CB8AC3E}">
        <p14:creationId xmlns:p14="http://schemas.microsoft.com/office/powerpoint/2010/main" val="353798598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0F4164-26BA-C4FD-37B0-F20BBC3D37EE}"/>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79589463-A671-7C02-41AB-CACDD6C67A53}"/>
              </a:ext>
            </a:extLst>
          </p:cNvPr>
          <p:cNvGraphicFramePr>
            <a:graphicFrameLocks noChangeAspect="1"/>
          </p:cNvGraphicFramePr>
          <p:nvPr>
            <p:custDataLst>
              <p:tags r:id="rId1"/>
            </p:custDataLst>
            <p:extLst>
              <p:ext uri="{D42A27DB-BD31-4B8C-83A1-F6EECF244321}">
                <p14:modId xmlns:p14="http://schemas.microsoft.com/office/powerpoint/2010/main" val="299333143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4" imgW="7772400" imgH="10058400" progId="TCLayout.ActiveDocument.1">
                  <p:embed/>
                </p:oleObj>
              </mc:Choice>
              <mc:Fallback>
                <p:oleObj name="think-cell Slide" r:id="rId64" imgW="7772400" imgH="10058400" progId="TCLayout.ActiveDocument.1">
                  <p:embed/>
                  <p:pic>
                    <p:nvPicPr>
                      <p:cNvPr id="7" name="think-cell data - do not delete" hidden="1">
                        <a:extLst>
                          <a:ext uri="{FF2B5EF4-FFF2-40B4-BE49-F238E27FC236}">
                            <a16:creationId xmlns:a16="http://schemas.microsoft.com/office/drawing/2014/main" id="{79589463-A671-7C02-41AB-CACDD6C67A53}"/>
                          </a:ext>
                        </a:extLst>
                      </p:cNvPr>
                      <p:cNvPicPr/>
                      <p:nvPr/>
                    </p:nvPicPr>
                    <p:blipFill>
                      <a:blip r:embed="rId6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018E6630-27C8-22C7-961B-5E77F44E66E6}"/>
              </a:ext>
            </a:extLst>
          </p:cNvPr>
          <p:cNvSpPr>
            <a:spLocks noGrp="1"/>
          </p:cNvSpPr>
          <p:nvPr>
            <p:ph type="title"/>
          </p:nvPr>
        </p:nvSpPr>
        <p:spPr/>
        <p:txBody>
          <a:bodyPr vert="horz">
            <a:noAutofit/>
          </a:bodyPr>
          <a:lstStyle/>
          <a:p>
            <a:r>
              <a:rPr lang="en-US"/>
              <a:t>Effective tax policies and incentives to fuel robust infrastructure development critical for ensuring sustainable EV market growth</a:t>
            </a:r>
          </a:p>
        </p:txBody>
      </p:sp>
      <p:sp>
        <p:nvSpPr>
          <p:cNvPr id="5" name="TextBox 4">
            <a:extLst>
              <a:ext uri="{FF2B5EF4-FFF2-40B4-BE49-F238E27FC236}">
                <a16:creationId xmlns:a16="http://schemas.microsoft.com/office/drawing/2014/main" id="{88E51689-D93F-55CC-04D5-200817A339A3}"/>
              </a:ext>
            </a:extLst>
          </p:cNvPr>
          <p:cNvSpPr txBox="1"/>
          <p:nvPr/>
        </p:nvSpPr>
        <p:spPr bwMode="gray">
          <a:xfrm>
            <a:off x="8240110" y="1554480"/>
            <a:ext cx="3621690" cy="4656874"/>
          </a:xfrm>
          <a:prstGeom prst="rect">
            <a:avLst/>
          </a:prstGeom>
          <a:solidFill>
            <a:srgbClr val="E3E8EE"/>
          </a:solidFill>
        </p:spPr>
        <p:txBody>
          <a:bodyPr wrap="square" lIns="137160" tIns="137160" rIns="274320" bIns="137160" rtlCol="0">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171450" indent="-171450" defTabSz="711200">
              <a:spcBef>
                <a:spcPts val="600"/>
              </a:spcBef>
              <a:buFont typeface="Arial" panose="020B0604020202020204" pitchFamily="34" charset="0"/>
              <a:buChar char="•"/>
              <a:defRPr/>
            </a:pPr>
            <a:r>
              <a:rPr lang="en-US" sz="1050" b="1">
                <a:solidFill>
                  <a:srgbClr val="000000"/>
                </a:solidFill>
                <a:latin typeface="Arial"/>
              </a:rPr>
              <a:t>EV-to-charger ratio reflects market maturity:</a:t>
            </a:r>
          </a:p>
          <a:p>
            <a:pPr marL="355600" lvl="1" indent="-177800" defTabSz="711200">
              <a:buFontTx/>
              <a:buChar char="–"/>
              <a:defRPr/>
            </a:pPr>
            <a:r>
              <a:rPr lang="en-US" sz="1050">
                <a:solidFill>
                  <a:srgbClr val="000000"/>
                </a:solidFill>
                <a:latin typeface="Arial"/>
              </a:rPr>
              <a:t>A declining ratio in the United States and Norway indicates mature markets where policies and infrastructure align to support widespread EV adoption.</a:t>
            </a:r>
          </a:p>
          <a:p>
            <a:pPr marL="355600" lvl="1" indent="-177800" defTabSz="711200">
              <a:buFontTx/>
              <a:buChar char="–"/>
              <a:defRPr/>
            </a:pPr>
            <a:r>
              <a:rPr lang="en-US" sz="1050">
                <a:solidFill>
                  <a:srgbClr val="000000"/>
                </a:solidFill>
                <a:latin typeface="Arial"/>
              </a:rPr>
              <a:t>India and China show higher ratios, with EV sales outpacing infrastructure, reflecting markets in the promotion phase.</a:t>
            </a:r>
          </a:p>
          <a:p>
            <a:pPr indent="-177800" defTabSz="711200">
              <a:spcBef>
                <a:spcPts val="600"/>
              </a:spcBef>
              <a:buFont typeface="Arial" panose="020B0604020202020204" pitchFamily="34" charset="0"/>
              <a:buChar char="•"/>
              <a:defRPr/>
            </a:pPr>
            <a:r>
              <a:rPr lang="en-US" sz="1050" b="1">
                <a:solidFill>
                  <a:srgbClr val="000000"/>
                </a:solidFill>
                <a:latin typeface="Arial"/>
              </a:rPr>
              <a:t>Impact of tax and policies:</a:t>
            </a:r>
          </a:p>
          <a:p>
            <a:pPr marL="355600" lvl="1" indent="-177800" defTabSz="711200">
              <a:buFontTx/>
              <a:buChar char="–"/>
              <a:defRPr/>
            </a:pPr>
            <a:r>
              <a:rPr lang="en-US" sz="1050">
                <a:solidFill>
                  <a:srgbClr val="000000"/>
                </a:solidFill>
                <a:latin typeface="Arial"/>
              </a:rPr>
              <a:t>Norway leads with effective incentives like VAT exemptions, toll discounts, and free parking, which is driving infrastructure optimization and high EV adoption.</a:t>
            </a:r>
          </a:p>
          <a:p>
            <a:pPr marL="355600" lvl="1" indent="-177800" defTabSz="711200">
              <a:buFontTx/>
              <a:buChar char="–"/>
              <a:defRPr/>
            </a:pPr>
            <a:r>
              <a:rPr lang="en-US" sz="1050">
                <a:solidFill>
                  <a:srgbClr val="000000"/>
                </a:solidFill>
                <a:latin typeface="Arial"/>
              </a:rPr>
              <a:t>U.S. policies under the Inflation Reduction Act focus on incentivizing domestic manufacturing and private charging infrastructure, resulting in significant progress by 2030.</a:t>
            </a:r>
          </a:p>
          <a:p>
            <a:pPr marL="355600" lvl="1" indent="-177800" defTabSz="711200">
              <a:buFontTx/>
              <a:buChar char="–"/>
              <a:defRPr/>
            </a:pPr>
            <a:r>
              <a:rPr lang="en-US" sz="1050">
                <a:solidFill>
                  <a:srgbClr val="000000"/>
                </a:solidFill>
                <a:latin typeface="Arial"/>
              </a:rPr>
              <a:t>India and China focus on subsidies and production-linked incentives (PLI) to accelerate EV sales but need to prioritize infrastructure growth.</a:t>
            </a:r>
          </a:p>
          <a:p>
            <a:pPr indent="-177800" defTabSz="711200">
              <a:spcBef>
                <a:spcPts val="600"/>
              </a:spcBef>
              <a:buFont typeface="Arial" panose="020B0604020202020204" pitchFamily="34" charset="0"/>
              <a:buChar char="•"/>
              <a:defRPr/>
            </a:pPr>
            <a:r>
              <a:rPr lang="en-US" sz="1050" b="1">
                <a:solidFill>
                  <a:srgbClr val="000000"/>
                </a:solidFill>
                <a:latin typeface="Arial"/>
              </a:rPr>
              <a:t>India’s infrastructure challenges:</a:t>
            </a:r>
          </a:p>
          <a:p>
            <a:pPr marL="355600" lvl="1" indent="-177800" defTabSz="711200">
              <a:buFontTx/>
              <a:buChar char="–"/>
              <a:defRPr/>
            </a:pPr>
            <a:r>
              <a:rPr lang="en-US" sz="1050">
                <a:solidFill>
                  <a:srgbClr val="000000"/>
                </a:solidFill>
                <a:latin typeface="Arial"/>
              </a:rPr>
              <a:t>India’s high EV-to-charger ratio reflects the need for aggressive investment in charging infrastructure to match its growing EV market</a:t>
            </a:r>
            <a:r>
              <a:rPr lang="en-US" sz="850">
                <a:solidFill>
                  <a:srgbClr val="000000"/>
                </a:solidFill>
                <a:latin typeface="Arial"/>
              </a:rPr>
              <a:t>.</a:t>
            </a:r>
          </a:p>
        </p:txBody>
      </p:sp>
      <p:graphicFrame>
        <p:nvGraphicFramePr>
          <p:cNvPr id="9" name="Table 8">
            <a:extLst>
              <a:ext uri="{FF2B5EF4-FFF2-40B4-BE49-F238E27FC236}">
                <a16:creationId xmlns:a16="http://schemas.microsoft.com/office/drawing/2014/main" id="{C8DA4E64-CDC5-393E-3E9F-C4979C7533CC}"/>
              </a:ext>
            </a:extLst>
          </p:cNvPr>
          <p:cNvGraphicFramePr>
            <a:graphicFrameLocks noGrp="1"/>
          </p:cNvGraphicFramePr>
          <p:nvPr>
            <p:extLst>
              <p:ext uri="{D42A27DB-BD31-4B8C-83A1-F6EECF244321}">
                <p14:modId xmlns:p14="http://schemas.microsoft.com/office/powerpoint/2010/main" val="1569856329"/>
              </p:ext>
            </p:extLst>
          </p:nvPr>
        </p:nvGraphicFramePr>
        <p:xfrm>
          <a:off x="4892015" y="1582211"/>
          <a:ext cx="3104547" cy="4629977"/>
        </p:xfrm>
        <a:graphic>
          <a:graphicData uri="http://schemas.openxmlformats.org/drawingml/2006/table">
            <a:tbl>
              <a:tblPr firstRow="1" bandRow="1">
                <a:tableStyleId>{5C22544A-7EE6-4342-B048-85BDC9FD1C3A}</a:tableStyleId>
              </a:tblPr>
              <a:tblGrid>
                <a:gridCol w="571966">
                  <a:extLst>
                    <a:ext uri="{9D8B030D-6E8A-4147-A177-3AD203B41FA5}">
                      <a16:colId xmlns:a16="http://schemas.microsoft.com/office/drawing/2014/main" val="1288302021"/>
                    </a:ext>
                  </a:extLst>
                </a:gridCol>
                <a:gridCol w="2532581">
                  <a:extLst>
                    <a:ext uri="{9D8B030D-6E8A-4147-A177-3AD203B41FA5}">
                      <a16:colId xmlns:a16="http://schemas.microsoft.com/office/drawing/2014/main" val="276261554"/>
                    </a:ext>
                  </a:extLst>
                </a:gridCol>
              </a:tblGrid>
              <a:tr h="303614">
                <a:tc gridSpan="2">
                  <a:txBody>
                    <a:bodyPr/>
                    <a:lstStyle/>
                    <a:p>
                      <a:pPr marL="0" indent="0" algn="ctr">
                        <a:buFontTx/>
                        <a:buNone/>
                      </a:pPr>
                      <a:r>
                        <a:rPr lang="en-US" sz="1250" b="1">
                          <a:solidFill>
                            <a:sysClr val="windowText" lastClr="000000"/>
                          </a:solidFill>
                        </a:rPr>
                        <a:t>Policy drivers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7908598"/>
                  </a:ext>
                </a:extLst>
              </a:tr>
              <a:tr h="967842">
                <a:tc>
                  <a:txBody>
                    <a:bodyPr/>
                    <a:lstStyle/>
                    <a:p>
                      <a:pPr marL="0" indent="0">
                        <a:buFontTx/>
                        <a:buNone/>
                      </a:pPr>
                      <a:endParaRPr lang="en-US" sz="110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Tx/>
                        <a:buNone/>
                      </a:pPr>
                      <a:r>
                        <a:rPr lang="en-US" sz="1050"/>
                        <a:t>Focuses on domestic EV manufacturing with tax credits (IRA). Incentives for charging infrastructure include bidirectional charging tax credits.</a:t>
                      </a:r>
                      <a:endParaRPr lang="en-US" sz="105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8831441"/>
                  </a:ext>
                </a:extLst>
              </a:tr>
              <a:tr h="793313">
                <a:tc>
                  <a:txBody>
                    <a:bodyPr/>
                    <a:lstStyle/>
                    <a:p>
                      <a:pPr marL="0" indent="0">
                        <a:buFontTx/>
                        <a:buNone/>
                      </a:pPr>
                      <a:endParaRPr lang="en-US" sz="110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Tx/>
                        <a:buNone/>
                      </a:pPr>
                      <a:r>
                        <a:rPr lang="en-US" sz="1050"/>
                        <a:t>Provides tax incentives (e.g., VAT exemptions) and extensive EV charging infrastructure (34,000 by 2023). </a:t>
                      </a:r>
                      <a:endParaRPr lang="en-US" sz="105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0419008"/>
                  </a:ext>
                </a:extLst>
              </a:tr>
              <a:tr h="793313">
                <a:tc>
                  <a:txBody>
                    <a:bodyPr/>
                    <a:lstStyle/>
                    <a:p>
                      <a:pPr marL="0" indent="0">
                        <a:buFontTx/>
                        <a:buNone/>
                      </a:pPr>
                      <a:endParaRPr lang="en-US" sz="110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a:t>Aggressively expands EV and battery production with tax breaks and subsidies. Aims for a 40% NEV sales share by 2030.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416470"/>
                  </a:ext>
                </a:extLst>
              </a:tr>
              <a:tr h="967842">
                <a:tc>
                  <a:txBody>
                    <a:bodyPr/>
                    <a:lstStyle/>
                    <a:p>
                      <a:pPr marL="0" indent="0">
                        <a:buFontTx/>
                        <a:buNone/>
                      </a:pPr>
                      <a:endParaRPr lang="en-US" sz="110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a:t>PLI scheme promotes domestic manufacturing. Goals include 15% passenger EVs by 2030 and significant investment in battery capacity.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8027591"/>
                  </a:ext>
                </a:extLst>
              </a:tr>
              <a:tr h="804053">
                <a:tc>
                  <a:txBody>
                    <a:bodyPr/>
                    <a:lstStyle/>
                    <a:p>
                      <a:pPr marL="0" indent="0">
                        <a:buFontTx/>
                        <a:buNone/>
                      </a:pPr>
                      <a:endParaRPr lang="en-US" sz="1100">
                        <a:solidFill>
                          <a:sysClr val="windowText" lastClr="000000"/>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a:t>Prioritizes sustainable mobility, battery recycling, and raw material supply. Targets 30 million passenger ZEV stock by 2030.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2184185"/>
                  </a:ext>
                </a:extLst>
              </a:tr>
            </a:tbl>
          </a:graphicData>
        </a:graphic>
      </p:graphicFrame>
      <p:sp>
        <p:nvSpPr>
          <p:cNvPr id="11" name="TextBox 10">
            <a:extLst>
              <a:ext uri="{FF2B5EF4-FFF2-40B4-BE49-F238E27FC236}">
                <a16:creationId xmlns:a16="http://schemas.microsoft.com/office/drawing/2014/main" id="{945F93E0-0422-6484-279E-52A28260C7BA}"/>
              </a:ext>
            </a:extLst>
          </p:cNvPr>
          <p:cNvSpPr txBox="1"/>
          <p:nvPr/>
        </p:nvSpPr>
        <p:spPr bwMode="gray">
          <a:xfrm>
            <a:off x="290094" y="6419088"/>
            <a:ext cx="8835433" cy="369332"/>
          </a:xfrm>
          <a:prstGeom prst="rect">
            <a:avLst/>
          </a:prstGeom>
          <a:noFill/>
        </p:spPr>
        <p:txBody>
          <a:bodyPr wrap="square" lIns="0" tIns="0" rIns="0" bIns="0" anchor="t">
            <a:spAutoFit/>
          </a:bodyPr>
          <a:lstStyle/>
          <a:p>
            <a:r>
              <a:rPr lang="en-US" sz="800" dirty="0">
                <a:solidFill>
                  <a:srgbClr val="000000"/>
                </a:solidFill>
              </a:rPr>
              <a:t>Sources: </a:t>
            </a:r>
            <a:r>
              <a:rPr lang="en-US" sz="800" dirty="0">
                <a:solidFill>
                  <a:srgbClr val="000000"/>
                </a:solidFill>
                <a:hlinkClick r:id="rId66"/>
              </a:rPr>
              <a:t>Statista, EV chargers</a:t>
            </a:r>
            <a:r>
              <a:rPr lang="en-US" sz="800" dirty="0">
                <a:solidFill>
                  <a:srgbClr val="000000"/>
                </a:solidFill>
              </a:rPr>
              <a:t> (2023); </a:t>
            </a:r>
            <a:r>
              <a:rPr lang="en-US" sz="800" dirty="0">
                <a:solidFill>
                  <a:srgbClr val="000000"/>
                </a:solidFill>
                <a:hlinkClick r:id="rId67"/>
              </a:rPr>
              <a:t>Statista, EVs per charger</a:t>
            </a:r>
            <a:r>
              <a:rPr lang="en-US" sz="800" dirty="0">
                <a:solidFill>
                  <a:srgbClr val="000000"/>
                </a:solidFill>
              </a:rPr>
              <a:t> (2023); </a:t>
            </a:r>
            <a:r>
              <a:rPr lang="en-US" sz="800" dirty="0">
                <a:solidFill>
                  <a:srgbClr val="000000"/>
                </a:solidFill>
                <a:hlinkClick r:id="rId68">
                  <a:extLst>
                    <a:ext uri="{A12FA001-AC4F-418D-AE19-62706E023703}">
                      <ahyp:hlinkClr xmlns:ahyp="http://schemas.microsoft.com/office/drawing/2018/hyperlinkcolor" val="tx"/>
                    </a:ext>
                  </a:extLst>
                </a:hlinkClick>
              </a:rPr>
              <a:t>Statista</a:t>
            </a:r>
            <a:r>
              <a:rPr lang="en-US" sz="800" dirty="0">
                <a:solidFill>
                  <a:srgbClr val="000000"/>
                </a:solidFill>
                <a:hlinkClick r:id="rId68"/>
              </a:rPr>
              <a:t>, </a:t>
            </a:r>
            <a:r>
              <a:rPr lang="en-US" sz="800" dirty="0">
                <a:solidFill>
                  <a:srgbClr val="000000"/>
                </a:solidFill>
                <a:hlinkClick r:id="rId68">
                  <a:extLst>
                    <a:ext uri="{A12FA001-AC4F-418D-AE19-62706E023703}">
                      <ahyp:hlinkClr xmlns:ahyp="http://schemas.microsoft.com/office/drawing/2018/hyperlinkcolor" val="tx"/>
                    </a:ext>
                  </a:extLst>
                </a:hlinkClick>
              </a:rPr>
              <a:t>EV</a:t>
            </a:r>
            <a:r>
              <a:rPr lang="en-US" sz="800" dirty="0">
                <a:solidFill>
                  <a:srgbClr val="000000"/>
                </a:solidFill>
                <a:hlinkClick r:id="rId68"/>
              </a:rPr>
              <a:t> charging infrastructure U.S.</a:t>
            </a:r>
            <a:r>
              <a:rPr lang="en-US" sz="800" dirty="0">
                <a:solidFill>
                  <a:srgbClr val="000000"/>
                </a:solidFill>
              </a:rPr>
              <a:t> (2024); </a:t>
            </a:r>
            <a:r>
              <a:rPr lang="en-US" sz="800" dirty="0">
                <a:solidFill>
                  <a:srgbClr val="000000"/>
                </a:solidFill>
                <a:hlinkClick r:id="rId69">
                  <a:extLst>
                    <a:ext uri="{A12FA001-AC4F-418D-AE19-62706E023703}">
                      <ahyp:hlinkClr xmlns:ahyp="http://schemas.microsoft.com/office/drawing/2018/hyperlinkcolor" val="tx"/>
                    </a:ext>
                  </a:extLst>
                </a:hlinkClick>
              </a:rPr>
              <a:t>Statista</a:t>
            </a:r>
            <a:r>
              <a:rPr lang="en-US" sz="800" dirty="0">
                <a:solidFill>
                  <a:srgbClr val="000000"/>
                </a:solidFill>
                <a:hlinkClick r:id="rId69"/>
              </a:rPr>
              <a:t>, </a:t>
            </a:r>
            <a:r>
              <a:rPr lang="en-US" sz="800" dirty="0">
                <a:solidFill>
                  <a:srgbClr val="000000"/>
                </a:solidFill>
                <a:hlinkClick r:id="rId69">
                  <a:extLst>
                    <a:ext uri="{A12FA001-AC4F-418D-AE19-62706E023703}">
                      <ahyp:hlinkClr xmlns:ahyp="http://schemas.microsoft.com/office/drawing/2018/hyperlinkcolor" val="tx"/>
                    </a:ext>
                  </a:extLst>
                </a:hlinkClick>
              </a:rPr>
              <a:t>Norway</a:t>
            </a:r>
            <a:r>
              <a:rPr lang="en-US" sz="800" dirty="0">
                <a:solidFill>
                  <a:srgbClr val="000000"/>
                </a:solidFill>
                <a:hlinkClick r:id="rId69"/>
              </a:rPr>
              <a:t> </a:t>
            </a:r>
            <a:r>
              <a:rPr lang="en-US" sz="800" dirty="0">
                <a:solidFill>
                  <a:srgbClr val="000000"/>
                </a:solidFill>
                <a:hlinkClick r:id="rId69">
                  <a:extLst>
                    <a:ext uri="{A12FA001-AC4F-418D-AE19-62706E023703}">
                      <ahyp:hlinkClr xmlns:ahyp="http://schemas.microsoft.com/office/drawing/2018/hyperlinkcolor" val="tx"/>
                    </a:ext>
                  </a:extLst>
                </a:hlinkClick>
              </a:rPr>
              <a:t>EVs</a:t>
            </a:r>
            <a:r>
              <a:rPr lang="en-US" sz="800" dirty="0">
                <a:solidFill>
                  <a:srgbClr val="000000"/>
                </a:solidFill>
              </a:rPr>
              <a:t> (2024); </a:t>
            </a:r>
            <a:r>
              <a:rPr lang="en-US" sz="800" dirty="0">
                <a:solidFill>
                  <a:srgbClr val="000000"/>
                </a:solidFill>
                <a:hlinkClick r:id="rId70"/>
              </a:rPr>
              <a:t>NREL, National Charging Network</a:t>
            </a:r>
            <a:r>
              <a:rPr lang="en-US" sz="800" dirty="0">
                <a:solidFill>
                  <a:srgbClr val="000000"/>
                </a:solidFill>
              </a:rPr>
              <a:t> (2023); </a:t>
            </a:r>
            <a:r>
              <a:rPr lang="en-US" sz="800" dirty="0">
                <a:solidFill>
                  <a:srgbClr val="000000"/>
                </a:solidFill>
                <a:hlinkClick r:id="rId71">
                  <a:extLst>
                    <a:ext uri="{A12FA001-AC4F-418D-AE19-62706E023703}">
                      <ahyp:hlinkClr xmlns:ahyp="http://schemas.microsoft.com/office/drawing/2018/hyperlinkcolor" val="tx"/>
                    </a:ext>
                  </a:extLst>
                </a:hlinkClick>
              </a:rPr>
              <a:t>IEA</a:t>
            </a:r>
            <a:r>
              <a:rPr lang="en-US" sz="800" dirty="0">
                <a:solidFill>
                  <a:srgbClr val="000000"/>
                </a:solidFill>
                <a:hlinkClick r:id="rId71"/>
              </a:rPr>
              <a:t>, Global EV </a:t>
            </a:r>
            <a:r>
              <a:rPr lang="en-US" sz="800" dirty="0">
                <a:solidFill>
                  <a:srgbClr val="000000"/>
                </a:solidFill>
                <a:hlinkClick r:id="rId71">
                  <a:extLst>
                    <a:ext uri="{A12FA001-AC4F-418D-AE19-62706E023703}">
                      <ahyp:hlinkClr xmlns:ahyp="http://schemas.microsoft.com/office/drawing/2018/hyperlinkcolor" val="tx"/>
                    </a:ext>
                  </a:extLst>
                </a:hlinkClick>
              </a:rPr>
              <a:t>Outlook</a:t>
            </a:r>
            <a:r>
              <a:rPr lang="en-US" sz="800" dirty="0">
                <a:solidFill>
                  <a:srgbClr val="000000"/>
                </a:solidFill>
              </a:rPr>
              <a:t> (2023).</a:t>
            </a:r>
            <a:endParaRPr lang="en-US" sz="800" dirty="0">
              <a:solidFill>
                <a:srgbClr val="000000"/>
              </a:solidFill>
              <a:hlinkClick r:id="rId71">
                <a:extLst>
                  <a:ext uri="{A12FA001-AC4F-418D-AE19-62706E023703}">
                    <ahyp:hlinkClr xmlns:ahyp="http://schemas.microsoft.com/office/drawing/2018/hyperlinkcolor" val="tx"/>
                  </a:ext>
                </a:extLst>
              </a:hlinkClick>
            </a:endParaRPr>
          </a:p>
          <a:p>
            <a:r>
              <a:rPr lang="en-US" sz="800" dirty="0">
                <a:solidFill>
                  <a:srgbClr val="000000"/>
                </a:solidFill>
              </a:rPr>
              <a:t>Credit: Xiaodan Zhu, Petr Jenicek,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2">
                  <a:extLst>
                    <a:ext uri="{A12FA001-AC4F-418D-AE19-62706E023703}">
                      <ahyp:hlinkClr xmlns:ahyp="http://schemas.microsoft.com/office/drawing/2018/hyperlinkcolor" val="tx"/>
                    </a:ext>
                  </a:extLst>
                </a:hlinkClick>
              </a:rPr>
              <a:t>Gernot Wagner</a:t>
            </a:r>
            <a:r>
              <a:rPr lang="en-US" sz="800" dirty="0">
                <a:solidFill>
                  <a:srgbClr val="000000"/>
                </a:solidFill>
              </a:rPr>
              <a:t>. </a:t>
            </a:r>
            <a:r>
              <a:rPr lang="en-US" sz="800" dirty="0">
                <a:solidFill>
                  <a:srgbClr val="000000"/>
                </a:solidFill>
                <a:hlinkClick r:id="rId7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74"/>
              </a:rPr>
              <a:t>Storing Energy</a:t>
            </a:r>
            <a:r>
              <a:rPr lang="en-US" sz="800" dirty="0">
                <a:solidFill>
                  <a:srgbClr val="000000"/>
                </a:solidFill>
              </a:rPr>
              <a:t>” (4 March 2025).</a:t>
            </a:r>
            <a:endParaRPr lang="en-US" sz="800" dirty="0">
              <a:solidFill>
                <a:srgbClr val="000000"/>
              </a:solidFill>
              <a:cs typeface="Arial"/>
            </a:endParaRPr>
          </a:p>
        </p:txBody>
      </p:sp>
      <p:graphicFrame>
        <p:nvGraphicFramePr>
          <p:cNvPr id="333" name="Chart 332">
            <a:extLst>
              <a:ext uri="{FF2B5EF4-FFF2-40B4-BE49-F238E27FC236}">
                <a16:creationId xmlns:a16="http://schemas.microsoft.com/office/drawing/2014/main" id="{9BBEE4B3-389A-2C22-B0C2-B9C1BBCAE45E}"/>
              </a:ext>
            </a:extLst>
          </p:cNvPr>
          <p:cNvGraphicFramePr/>
          <p:nvPr>
            <p:custDataLst>
              <p:tags r:id="rId2"/>
            </p:custDataLst>
            <p:extLst>
              <p:ext uri="{D42A27DB-BD31-4B8C-83A1-F6EECF244321}">
                <p14:modId xmlns:p14="http://schemas.microsoft.com/office/powerpoint/2010/main" val="916642069"/>
              </p:ext>
            </p:extLst>
          </p:nvPr>
        </p:nvGraphicFramePr>
        <p:xfrm>
          <a:off x="709613" y="2603500"/>
          <a:ext cx="3506787" cy="3241675"/>
        </p:xfrm>
        <a:graphic>
          <a:graphicData uri="http://schemas.openxmlformats.org/drawingml/2006/chart">
            <c:chart xmlns:c="http://schemas.openxmlformats.org/drawingml/2006/chart" xmlns:r="http://schemas.openxmlformats.org/officeDocument/2006/relationships" r:id="rId75"/>
          </a:graphicData>
        </a:graphic>
      </p:graphicFrame>
      <p:cxnSp>
        <p:nvCxnSpPr>
          <p:cNvPr id="27" name="Straight Connector 26">
            <a:extLst>
              <a:ext uri="{FF2B5EF4-FFF2-40B4-BE49-F238E27FC236}">
                <a16:creationId xmlns:a16="http://schemas.microsoft.com/office/drawing/2014/main" id="{6AB49B4D-6C38-5B0E-361E-0C26CD4121F7}"/>
              </a:ext>
            </a:extLst>
          </p:cNvPr>
          <p:cNvCxnSpPr/>
          <p:nvPr>
            <p:custDataLst>
              <p:tags r:id="rId3"/>
            </p:custDataLst>
          </p:nvPr>
        </p:nvCxnSpPr>
        <p:spPr bwMode="auto">
          <a:xfrm flipH="1">
            <a:off x="749300" y="394970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16F56904-DEB1-9830-39AF-032205AB2299}"/>
              </a:ext>
            </a:extLst>
          </p:cNvPr>
          <p:cNvCxnSpPr/>
          <p:nvPr>
            <p:custDataLst>
              <p:tags r:id="rId4"/>
            </p:custDataLst>
          </p:nvPr>
        </p:nvCxnSpPr>
        <p:spPr bwMode="auto">
          <a:xfrm flipH="1">
            <a:off x="749300" y="561975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ECB07FBF-F80B-132B-4600-059294B9341D}"/>
              </a:ext>
            </a:extLst>
          </p:cNvPr>
          <p:cNvCxnSpPr/>
          <p:nvPr>
            <p:custDataLst>
              <p:tags r:id="rId5"/>
            </p:custDataLst>
          </p:nvPr>
        </p:nvCxnSpPr>
        <p:spPr bwMode="auto">
          <a:xfrm flipH="1">
            <a:off x="749300" y="506253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BC4248FF-1AB5-6EB7-8684-A7373B1A7A29}"/>
              </a:ext>
            </a:extLst>
          </p:cNvPr>
          <p:cNvCxnSpPr/>
          <p:nvPr>
            <p:custDataLst>
              <p:tags r:id="rId6"/>
            </p:custDataLst>
          </p:nvPr>
        </p:nvCxnSpPr>
        <p:spPr bwMode="auto">
          <a:xfrm flipH="1">
            <a:off x="749300" y="450691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E315659F-E060-92CA-F650-8F68F7E9E758}"/>
              </a:ext>
            </a:extLst>
          </p:cNvPr>
          <p:cNvCxnSpPr/>
          <p:nvPr>
            <p:custDataLst>
              <p:tags r:id="rId7"/>
            </p:custDataLst>
          </p:nvPr>
        </p:nvCxnSpPr>
        <p:spPr bwMode="auto">
          <a:xfrm flipH="1">
            <a:off x="749300" y="345122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4E63D797-3B0A-18EF-9A82-22AFA1F4C699}"/>
              </a:ext>
            </a:extLst>
          </p:cNvPr>
          <p:cNvCxnSpPr/>
          <p:nvPr>
            <p:custDataLst>
              <p:tags r:id="rId8"/>
            </p:custDataLst>
          </p:nvPr>
        </p:nvCxnSpPr>
        <p:spPr bwMode="auto">
          <a:xfrm flipH="1">
            <a:off x="749300" y="284638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2" name="Text Placeholder 10">
            <a:extLst>
              <a:ext uri="{FF2B5EF4-FFF2-40B4-BE49-F238E27FC236}">
                <a16:creationId xmlns:a16="http://schemas.microsoft.com/office/drawing/2014/main" id="{493CDB96-715B-D0F6-740B-691F1BAE95F4}"/>
              </a:ext>
            </a:extLst>
          </p:cNvPr>
          <p:cNvSpPr>
            <a:spLocks noGrp="1"/>
          </p:cNvSpPr>
          <p:nvPr>
            <p:custDataLst>
              <p:tags r:id="rId9"/>
            </p:custDataLst>
          </p:nvPr>
        </p:nvSpPr>
        <p:spPr bwMode="gray">
          <a:xfrm>
            <a:off x="487363" y="4986338"/>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15A530C-0F19-41DB-967E-8979321B9BBB}" type="datetime'''''''''''''''''''1''''''''''M'">
              <a:rPr lang="en-US" altLang="en-US" sz="1000" smtClean="0"/>
              <a:pPr marL="0" lvl="0" indent="0" algn="r">
                <a:spcBef>
                  <a:spcPct val="0"/>
                </a:spcBef>
                <a:spcAft>
                  <a:spcPct val="0"/>
                </a:spcAft>
                <a:buNone/>
              </a:pPr>
              <a:t>1M</a:t>
            </a:fld>
            <a:endParaRPr lang="en-US" sz="1000"/>
          </a:p>
        </p:txBody>
      </p:sp>
      <p:sp>
        <p:nvSpPr>
          <p:cNvPr id="36" name="Text Placeholder 10">
            <a:extLst>
              <a:ext uri="{FF2B5EF4-FFF2-40B4-BE49-F238E27FC236}">
                <a16:creationId xmlns:a16="http://schemas.microsoft.com/office/drawing/2014/main" id="{F5A73FDE-490D-6F21-E211-CB61C61A3C74}"/>
              </a:ext>
            </a:extLst>
          </p:cNvPr>
          <p:cNvSpPr txBox="1">
            <a:spLocks/>
          </p:cNvSpPr>
          <p:nvPr>
            <p:custDataLst>
              <p:tags r:id="rId10"/>
            </p:custDataLst>
          </p:nvPr>
        </p:nvSpPr>
        <p:spPr bwMode="gray">
          <a:xfrm>
            <a:off x="487363" y="4430713"/>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3C0313D-4CA2-4DC9-9481-03BFBFC5BD26}" type="datetime'''''''''2''''''''''''''''''''''''''''''''M'''''''''''''''">
              <a:rPr lang="en-US" altLang="en-US" sz="1000" smtClean="0"/>
              <a:pPr marL="0" indent="0" algn="r">
                <a:spcBef>
                  <a:spcPct val="0"/>
                </a:spcBef>
                <a:spcAft>
                  <a:spcPct val="0"/>
                </a:spcAft>
                <a:buNone/>
              </a:pPr>
              <a:t>2M</a:t>
            </a:fld>
            <a:endParaRPr lang="en-US" sz="1000"/>
          </a:p>
        </p:txBody>
      </p:sp>
      <p:sp>
        <p:nvSpPr>
          <p:cNvPr id="42" name="Text Placeholder 10">
            <a:extLst>
              <a:ext uri="{FF2B5EF4-FFF2-40B4-BE49-F238E27FC236}">
                <a16:creationId xmlns:a16="http://schemas.microsoft.com/office/drawing/2014/main" id="{6E5BCF5B-D286-E4BC-6A30-0B8A934702E6}"/>
              </a:ext>
            </a:extLst>
          </p:cNvPr>
          <p:cNvSpPr>
            <a:spLocks noGrp="1"/>
          </p:cNvSpPr>
          <p:nvPr>
            <p:custDataLst>
              <p:tags r:id="rId11"/>
            </p:custDataLst>
          </p:nvPr>
        </p:nvSpPr>
        <p:spPr bwMode="gray">
          <a:xfrm>
            <a:off x="487363" y="3873500"/>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537FFDD-C6B5-4C19-9F89-D537FF75319C}" type="datetime'''''''''''''''3''''''''''''''M'''''''''''''''''''''''''">
              <a:rPr lang="en-US" altLang="en-US" sz="1000" smtClean="0"/>
              <a:pPr marL="0" lvl="0" indent="0" algn="r">
                <a:spcBef>
                  <a:spcPct val="0"/>
                </a:spcBef>
                <a:spcAft>
                  <a:spcPct val="0"/>
                </a:spcAft>
                <a:buNone/>
              </a:pPr>
              <a:t>3M</a:t>
            </a:fld>
            <a:endParaRPr lang="en-US" sz="1000"/>
          </a:p>
        </p:txBody>
      </p:sp>
      <p:sp>
        <p:nvSpPr>
          <p:cNvPr id="35" name="Text Placeholder 10">
            <a:extLst>
              <a:ext uri="{FF2B5EF4-FFF2-40B4-BE49-F238E27FC236}">
                <a16:creationId xmlns:a16="http://schemas.microsoft.com/office/drawing/2014/main" id="{FDC0F197-54EA-7D65-EBCC-9B852FF4A4DC}"/>
              </a:ext>
            </a:extLst>
          </p:cNvPr>
          <p:cNvSpPr txBox="1">
            <a:spLocks/>
          </p:cNvSpPr>
          <p:nvPr>
            <p:custDataLst>
              <p:tags r:id="rId12"/>
            </p:custDataLst>
          </p:nvPr>
        </p:nvSpPr>
        <p:spPr bwMode="gray">
          <a:xfrm>
            <a:off x="487363" y="5543550"/>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75C0DDC-AFF6-437C-BC49-6B83CC670E9B}" type="datetime'''''''''''''''''''''''''''0''''''''M'''''''''''''''">
              <a:rPr lang="en-US" altLang="en-US" sz="1000" smtClean="0"/>
              <a:pPr marL="0" indent="0" algn="r">
                <a:spcBef>
                  <a:spcPct val="0"/>
                </a:spcBef>
                <a:spcAft>
                  <a:spcPct val="0"/>
                </a:spcAft>
                <a:buNone/>
              </a:pPr>
              <a:t>0M</a:t>
            </a:fld>
            <a:endParaRPr lang="en-US" sz="1000"/>
          </a:p>
        </p:txBody>
      </p:sp>
      <p:sp>
        <p:nvSpPr>
          <p:cNvPr id="41" name="Text Placeholder 10">
            <a:extLst>
              <a:ext uri="{FF2B5EF4-FFF2-40B4-BE49-F238E27FC236}">
                <a16:creationId xmlns:a16="http://schemas.microsoft.com/office/drawing/2014/main" id="{4B98177B-E4B3-A99C-2DE8-D5E73821E8F2}"/>
              </a:ext>
            </a:extLst>
          </p:cNvPr>
          <p:cNvSpPr>
            <a:spLocks noGrp="1"/>
          </p:cNvSpPr>
          <p:nvPr>
            <p:custDataLst>
              <p:tags r:id="rId13"/>
            </p:custDataLst>
          </p:nvPr>
        </p:nvSpPr>
        <p:spPr bwMode="gray">
          <a:xfrm>
            <a:off x="417513" y="3375025"/>
            <a:ext cx="2460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EAC0BFF-BB8A-482C-A959-99CEB5B26C83}" type="datetime'''''14''''M'''''''''''''">
              <a:rPr lang="en-US" altLang="en-US" sz="1000" smtClean="0"/>
              <a:pPr marL="0" lvl="0" indent="0" algn="r">
                <a:spcBef>
                  <a:spcPct val="0"/>
                </a:spcBef>
                <a:spcAft>
                  <a:spcPct val="0"/>
                </a:spcAft>
                <a:buNone/>
              </a:pPr>
              <a:t>14M</a:t>
            </a:fld>
            <a:endParaRPr lang="en-US" sz="1000"/>
          </a:p>
        </p:txBody>
      </p:sp>
      <p:sp>
        <p:nvSpPr>
          <p:cNvPr id="38" name="Text Placeholder 10">
            <a:extLst>
              <a:ext uri="{FF2B5EF4-FFF2-40B4-BE49-F238E27FC236}">
                <a16:creationId xmlns:a16="http://schemas.microsoft.com/office/drawing/2014/main" id="{DA84682E-FB8D-B216-9FA8-F39E58606A90}"/>
              </a:ext>
            </a:extLst>
          </p:cNvPr>
          <p:cNvSpPr>
            <a:spLocks noGrp="1"/>
          </p:cNvSpPr>
          <p:nvPr>
            <p:custDataLst>
              <p:tags r:id="rId14"/>
            </p:custDataLst>
          </p:nvPr>
        </p:nvSpPr>
        <p:spPr bwMode="gray">
          <a:xfrm>
            <a:off x="417513" y="2770188"/>
            <a:ext cx="2460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6C7E23F-C685-42C0-85DE-FC66CC8FFEFE}" type="datetime'3''''''''''''''''3''''''''''''''''M'''">
              <a:rPr lang="en-US" altLang="en-US" sz="1000" smtClean="0"/>
              <a:pPr marL="0" lvl="0" indent="0" algn="r">
                <a:spcBef>
                  <a:spcPct val="0"/>
                </a:spcBef>
                <a:spcAft>
                  <a:spcPct val="0"/>
                </a:spcAft>
                <a:buNone/>
              </a:pPr>
              <a:t>33M</a:t>
            </a:fld>
            <a:endParaRPr lang="en-US" sz="1000"/>
          </a:p>
        </p:txBody>
      </p:sp>
      <p:sp>
        <p:nvSpPr>
          <p:cNvPr id="43" name="Text Placeholder 10">
            <a:extLst>
              <a:ext uri="{FF2B5EF4-FFF2-40B4-BE49-F238E27FC236}">
                <a16:creationId xmlns:a16="http://schemas.microsoft.com/office/drawing/2014/main" id="{D5E44A56-4751-E124-ED79-395C5CB73F56}"/>
              </a:ext>
            </a:extLst>
          </p:cNvPr>
          <p:cNvSpPr>
            <a:spLocks noGrp="1"/>
          </p:cNvSpPr>
          <p:nvPr>
            <p:custDataLst>
              <p:tags r:id="rId15"/>
            </p:custDataLst>
          </p:nvPr>
        </p:nvSpPr>
        <p:spPr bwMode="gray">
          <a:xfrm>
            <a:off x="4219575" y="554355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069D6F6-344F-4C9A-8F14-2DA7F2D89722}" type="datetime'''''''''''''''''''''''''0'''''''''">
              <a:rPr lang="en-US" altLang="en-US" sz="1000" smtClean="0"/>
              <a:pPr marL="0" lvl="0" indent="0">
                <a:spcBef>
                  <a:spcPct val="0"/>
                </a:spcBef>
                <a:spcAft>
                  <a:spcPct val="0"/>
                </a:spcAft>
                <a:buNone/>
              </a:pPr>
              <a:t>0</a:t>
            </a:fld>
            <a:endParaRPr lang="en-US" sz="1000"/>
          </a:p>
        </p:txBody>
      </p:sp>
      <p:sp>
        <p:nvSpPr>
          <p:cNvPr id="44" name="Text Placeholder 10">
            <a:extLst>
              <a:ext uri="{FF2B5EF4-FFF2-40B4-BE49-F238E27FC236}">
                <a16:creationId xmlns:a16="http://schemas.microsoft.com/office/drawing/2014/main" id="{1A5ABADC-4795-7EAC-A9AD-63E9D2223C3A}"/>
              </a:ext>
            </a:extLst>
          </p:cNvPr>
          <p:cNvSpPr>
            <a:spLocks noGrp="1"/>
          </p:cNvSpPr>
          <p:nvPr>
            <p:custDataLst>
              <p:tags r:id="rId16"/>
            </p:custDataLst>
          </p:nvPr>
        </p:nvSpPr>
        <p:spPr bwMode="gray">
          <a:xfrm>
            <a:off x="4219575" y="51974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1E66B7A-2068-44A2-87C4-22E648BD45D6}" type="datetime'''''''''''''''''''''''''5'''''''''''">
              <a:rPr lang="en-US" altLang="en-US" sz="1000" smtClean="0"/>
              <a:pPr marL="0" lvl="0" indent="0">
                <a:spcBef>
                  <a:spcPct val="0"/>
                </a:spcBef>
                <a:spcAft>
                  <a:spcPct val="0"/>
                </a:spcAft>
                <a:buNone/>
              </a:pPr>
              <a:t>5</a:t>
            </a:fld>
            <a:endParaRPr lang="en-US" sz="1000"/>
          </a:p>
        </p:txBody>
      </p:sp>
      <p:sp>
        <p:nvSpPr>
          <p:cNvPr id="45" name="Text Placeholder 10">
            <a:extLst>
              <a:ext uri="{FF2B5EF4-FFF2-40B4-BE49-F238E27FC236}">
                <a16:creationId xmlns:a16="http://schemas.microsoft.com/office/drawing/2014/main" id="{35DFBB78-2718-FEA1-9919-36DC627E6E25}"/>
              </a:ext>
            </a:extLst>
          </p:cNvPr>
          <p:cNvSpPr>
            <a:spLocks noGrp="1"/>
          </p:cNvSpPr>
          <p:nvPr>
            <p:custDataLst>
              <p:tags r:id="rId17"/>
            </p:custDataLst>
          </p:nvPr>
        </p:nvSpPr>
        <p:spPr bwMode="gray">
          <a:xfrm>
            <a:off x="4219575" y="48498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7BBEB18-D667-4ACE-853F-A732F9325BF2}" type="datetime'''''''''''''''''''1''''''''''''''0'''''''''''''''''">
              <a:rPr lang="en-US" altLang="en-US" sz="1000" smtClean="0"/>
              <a:pPr marL="0" lvl="0" indent="0">
                <a:spcBef>
                  <a:spcPct val="0"/>
                </a:spcBef>
                <a:spcAft>
                  <a:spcPct val="0"/>
                </a:spcAft>
                <a:buNone/>
              </a:pPr>
              <a:t>10</a:t>
            </a:fld>
            <a:endParaRPr lang="en-US" sz="1000"/>
          </a:p>
        </p:txBody>
      </p:sp>
      <p:sp>
        <p:nvSpPr>
          <p:cNvPr id="46" name="Text Placeholder 10">
            <a:extLst>
              <a:ext uri="{FF2B5EF4-FFF2-40B4-BE49-F238E27FC236}">
                <a16:creationId xmlns:a16="http://schemas.microsoft.com/office/drawing/2014/main" id="{03F22BDB-D83B-033C-796C-BC1F891F1761}"/>
              </a:ext>
            </a:extLst>
          </p:cNvPr>
          <p:cNvSpPr>
            <a:spLocks noGrp="1"/>
          </p:cNvSpPr>
          <p:nvPr>
            <p:custDataLst>
              <p:tags r:id="rId18"/>
            </p:custDataLst>
          </p:nvPr>
        </p:nvSpPr>
        <p:spPr bwMode="gray">
          <a:xfrm>
            <a:off x="4219575" y="45037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CD0B6AC-309B-4DBF-8789-387C6218FE43}" type="datetime'''''''1''''''''''''''5'''''''''''''''">
              <a:rPr lang="en-US" altLang="en-US" sz="1000" smtClean="0"/>
              <a:pPr marL="0" lvl="0" indent="0">
                <a:spcBef>
                  <a:spcPct val="0"/>
                </a:spcBef>
                <a:spcAft>
                  <a:spcPct val="0"/>
                </a:spcAft>
                <a:buNone/>
              </a:pPr>
              <a:t>15</a:t>
            </a:fld>
            <a:endParaRPr lang="en-US" sz="1000"/>
          </a:p>
        </p:txBody>
      </p:sp>
      <p:sp>
        <p:nvSpPr>
          <p:cNvPr id="47" name="Text Placeholder 10">
            <a:extLst>
              <a:ext uri="{FF2B5EF4-FFF2-40B4-BE49-F238E27FC236}">
                <a16:creationId xmlns:a16="http://schemas.microsoft.com/office/drawing/2014/main" id="{69867811-0F90-E45A-C393-907B1B8DD530}"/>
              </a:ext>
            </a:extLst>
          </p:cNvPr>
          <p:cNvSpPr>
            <a:spLocks noGrp="1"/>
          </p:cNvSpPr>
          <p:nvPr>
            <p:custDataLst>
              <p:tags r:id="rId19"/>
            </p:custDataLst>
          </p:nvPr>
        </p:nvSpPr>
        <p:spPr bwMode="gray">
          <a:xfrm>
            <a:off x="4219575" y="41576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DD67B49-B19A-4757-98FD-C6FDFA84825D}" type="datetime'''''''''''''''''''''2''''''''''''''''''''''''''''''0'''''''">
              <a:rPr lang="en-US" altLang="en-US" sz="1000" smtClean="0"/>
              <a:pPr marL="0" lvl="0" indent="0">
                <a:spcBef>
                  <a:spcPct val="0"/>
                </a:spcBef>
                <a:spcAft>
                  <a:spcPct val="0"/>
                </a:spcAft>
                <a:buNone/>
              </a:pPr>
              <a:t>20</a:t>
            </a:fld>
            <a:endParaRPr lang="en-US" sz="1000"/>
          </a:p>
        </p:txBody>
      </p:sp>
      <p:sp>
        <p:nvSpPr>
          <p:cNvPr id="48" name="Text Placeholder 10">
            <a:extLst>
              <a:ext uri="{FF2B5EF4-FFF2-40B4-BE49-F238E27FC236}">
                <a16:creationId xmlns:a16="http://schemas.microsoft.com/office/drawing/2014/main" id="{F9ECA2C6-B222-7D3B-D555-A1A43D1688BB}"/>
              </a:ext>
            </a:extLst>
          </p:cNvPr>
          <p:cNvSpPr>
            <a:spLocks noGrp="1"/>
          </p:cNvSpPr>
          <p:nvPr>
            <p:custDataLst>
              <p:tags r:id="rId20"/>
            </p:custDataLst>
          </p:nvPr>
        </p:nvSpPr>
        <p:spPr bwMode="gray">
          <a:xfrm>
            <a:off x="4219575" y="381000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C70BF57-A739-44D8-B74D-4F8864EB66BD}" type="datetime'''''''''''''''2''''''''5'''''''''''''''''''''''''''">
              <a:rPr lang="en-US" altLang="en-US" sz="1000" smtClean="0"/>
              <a:pPr marL="0" lvl="0" indent="0">
                <a:spcBef>
                  <a:spcPct val="0"/>
                </a:spcBef>
                <a:spcAft>
                  <a:spcPct val="0"/>
                </a:spcAft>
                <a:buNone/>
              </a:pPr>
              <a:t>25</a:t>
            </a:fld>
            <a:endParaRPr lang="en-US" sz="1000"/>
          </a:p>
        </p:txBody>
      </p:sp>
      <p:sp>
        <p:nvSpPr>
          <p:cNvPr id="39" name="Text Placeholder 10">
            <a:extLst>
              <a:ext uri="{FF2B5EF4-FFF2-40B4-BE49-F238E27FC236}">
                <a16:creationId xmlns:a16="http://schemas.microsoft.com/office/drawing/2014/main" id="{9B50C2F8-C770-494E-200E-3E0CD2638B34}"/>
              </a:ext>
            </a:extLst>
          </p:cNvPr>
          <p:cNvSpPr>
            <a:spLocks noGrp="1"/>
          </p:cNvSpPr>
          <p:nvPr>
            <p:custDataLst>
              <p:tags r:id="rId21"/>
            </p:custDataLst>
          </p:nvPr>
        </p:nvSpPr>
        <p:spPr bwMode="gray">
          <a:xfrm>
            <a:off x="4219575" y="34639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E5C1F93-FCAD-4EAE-B7E5-6D6AB66FE8B8}" type="datetime'3''''''''''''''''''''''''''''''''''''''''''''''0'''''''''">
              <a:rPr lang="en-US" altLang="en-US" sz="1000" smtClean="0"/>
              <a:pPr marL="0" lvl="0" indent="0">
                <a:spcBef>
                  <a:spcPct val="0"/>
                </a:spcBef>
                <a:spcAft>
                  <a:spcPct val="0"/>
                </a:spcAft>
                <a:buNone/>
              </a:pPr>
              <a:t>30</a:t>
            </a:fld>
            <a:endParaRPr lang="en-US" sz="1000"/>
          </a:p>
        </p:txBody>
      </p:sp>
      <p:sp>
        <p:nvSpPr>
          <p:cNvPr id="49" name="Text Placeholder 10">
            <a:extLst>
              <a:ext uri="{FF2B5EF4-FFF2-40B4-BE49-F238E27FC236}">
                <a16:creationId xmlns:a16="http://schemas.microsoft.com/office/drawing/2014/main" id="{64585C52-FD08-8E4C-A4E4-8BF05F9979F8}"/>
              </a:ext>
            </a:extLst>
          </p:cNvPr>
          <p:cNvSpPr>
            <a:spLocks noGrp="1"/>
          </p:cNvSpPr>
          <p:nvPr>
            <p:custDataLst>
              <p:tags r:id="rId22"/>
            </p:custDataLst>
          </p:nvPr>
        </p:nvSpPr>
        <p:spPr bwMode="gray">
          <a:xfrm>
            <a:off x="4219575" y="31162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757B58E-15A7-4324-B7B3-0DD19387752B}" type="datetime'''''''''''''''''''3''''''''5'''">
              <a:rPr lang="en-US" altLang="en-US" sz="1000" smtClean="0"/>
              <a:pPr marL="0" lvl="0" indent="0">
                <a:spcBef>
                  <a:spcPct val="0"/>
                </a:spcBef>
                <a:spcAft>
                  <a:spcPct val="0"/>
                </a:spcAft>
                <a:buNone/>
              </a:pPr>
              <a:t>35</a:t>
            </a:fld>
            <a:endParaRPr lang="en-US" sz="1000"/>
          </a:p>
        </p:txBody>
      </p:sp>
      <p:sp>
        <p:nvSpPr>
          <p:cNvPr id="50" name="Text Placeholder 10">
            <a:extLst>
              <a:ext uri="{FF2B5EF4-FFF2-40B4-BE49-F238E27FC236}">
                <a16:creationId xmlns:a16="http://schemas.microsoft.com/office/drawing/2014/main" id="{FF8ECCD1-DBED-08A0-9AB8-F081DAEF7EEB}"/>
              </a:ext>
            </a:extLst>
          </p:cNvPr>
          <p:cNvSpPr>
            <a:spLocks noGrp="1"/>
          </p:cNvSpPr>
          <p:nvPr>
            <p:custDataLst>
              <p:tags r:id="rId23"/>
            </p:custDataLst>
          </p:nvPr>
        </p:nvSpPr>
        <p:spPr bwMode="gray">
          <a:xfrm>
            <a:off x="4219575" y="27701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DE5E763-F23F-429D-AAD0-148C84C3CC09}" type="datetime'''''''''''''''''''''4''''''''''0'''''''''''''''''''''">
              <a:rPr lang="en-US" altLang="en-US" sz="1000" smtClean="0"/>
              <a:pPr marL="0" lvl="0" indent="0">
                <a:spcBef>
                  <a:spcPct val="0"/>
                </a:spcBef>
                <a:spcAft>
                  <a:spcPct val="0"/>
                </a:spcAft>
                <a:buNone/>
              </a:pPr>
              <a:t>40</a:t>
            </a:fld>
            <a:endParaRPr lang="en-US" sz="1000"/>
          </a:p>
        </p:txBody>
      </p:sp>
      <p:sp useBgFill="1">
        <p:nvSpPr>
          <p:cNvPr id="328" name="Freeform: Shape 327">
            <a:extLst>
              <a:ext uri="{FF2B5EF4-FFF2-40B4-BE49-F238E27FC236}">
                <a16:creationId xmlns:a16="http://schemas.microsoft.com/office/drawing/2014/main" id="{0669F219-051E-4628-3C23-64D338350C60}"/>
              </a:ext>
            </a:extLst>
          </p:cNvPr>
          <p:cNvSpPr/>
          <p:nvPr>
            <p:custDataLst>
              <p:tags r:id="rId24"/>
            </p:custDataLst>
          </p:nvPr>
        </p:nvSpPr>
        <p:spPr bwMode="auto">
          <a:xfrm>
            <a:off x="2924175" y="3743325"/>
            <a:ext cx="330201" cy="79375"/>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322" name="Freeform: Shape 321">
            <a:extLst>
              <a:ext uri="{FF2B5EF4-FFF2-40B4-BE49-F238E27FC236}">
                <a16:creationId xmlns:a16="http://schemas.microsoft.com/office/drawing/2014/main" id="{A5DD42F0-DBC2-E8F5-E22D-BAAA8827EC8C}"/>
              </a:ext>
            </a:extLst>
          </p:cNvPr>
          <p:cNvSpPr/>
          <p:nvPr>
            <p:custDataLst>
              <p:tags r:id="rId25"/>
            </p:custDataLst>
          </p:nvPr>
        </p:nvSpPr>
        <p:spPr bwMode="auto">
          <a:xfrm>
            <a:off x="719138" y="3735388"/>
            <a:ext cx="146051" cy="96838"/>
          </a:xfrm>
          <a:custGeom>
            <a:avLst/>
            <a:gdLst/>
            <a:ahLst/>
            <a:cxnLst/>
            <a:rect l="0" t="0" r="0" b="0"/>
            <a:pathLst>
              <a:path w="146051" h="96839">
                <a:moveTo>
                  <a:pt x="0" y="39688"/>
                </a:moveTo>
                <a:lnTo>
                  <a:pt x="146050" y="0"/>
                </a:lnTo>
                <a:lnTo>
                  <a:pt x="146050" y="57150"/>
                </a:lnTo>
                <a:lnTo>
                  <a:pt x="0" y="96838"/>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316" name="Freeform: Shape 315">
            <a:extLst>
              <a:ext uri="{FF2B5EF4-FFF2-40B4-BE49-F238E27FC236}">
                <a16:creationId xmlns:a16="http://schemas.microsoft.com/office/drawing/2014/main" id="{9F58428E-619A-58C0-48D8-D88CDB9FF366}"/>
              </a:ext>
            </a:extLst>
          </p:cNvPr>
          <p:cNvSpPr/>
          <p:nvPr>
            <p:custDataLst>
              <p:tags r:id="rId26"/>
            </p:custDataLst>
          </p:nvPr>
        </p:nvSpPr>
        <p:spPr bwMode="auto">
          <a:xfrm>
            <a:off x="719138" y="3100388"/>
            <a:ext cx="146051" cy="96838"/>
          </a:xfrm>
          <a:custGeom>
            <a:avLst/>
            <a:gdLst/>
            <a:ahLst/>
            <a:cxnLst/>
            <a:rect l="0" t="0" r="0" b="0"/>
            <a:pathLst>
              <a:path w="146051" h="96839">
                <a:moveTo>
                  <a:pt x="0" y="39688"/>
                </a:moveTo>
                <a:lnTo>
                  <a:pt x="146050" y="0"/>
                </a:lnTo>
                <a:lnTo>
                  <a:pt x="146050" y="57150"/>
                </a:lnTo>
                <a:lnTo>
                  <a:pt x="0" y="96838"/>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319" name="Freeform: Shape 318">
            <a:extLst>
              <a:ext uri="{FF2B5EF4-FFF2-40B4-BE49-F238E27FC236}">
                <a16:creationId xmlns:a16="http://schemas.microsoft.com/office/drawing/2014/main" id="{85DA8A9A-7EB4-ADA7-41E0-7366DF8B3F42}"/>
              </a:ext>
            </a:extLst>
          </p:cNvPr>
          <p:cNvSpPr/>
          <p:nvPr>
            <p:custDataLst>
              <p:tags r:id="rId27"/>
            </p:custDataLst>
          </p:nvPr>
        </p:nvSpPr>
        <p:spPr bwMode="auto">
          <a:xfrm>
            <a:off x="1252538" y="3108325"/>
            <a:ext cx="330201" cy="79375"/>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325" name="Freeform: Shape 324">
            <a:extLst>
              <a:ext uri="{FF2B5EF4-FFF2-40B4-BE49-F238E27FC236}">
                <a16:creationId xmlns:a16="http://schemas.microsoft.com/office/drawing/2014/main" id="{42551F04-1D61-E251-E510-A7A49863D8EC}"/>
              </a:ext>
            </a:extLst>
          </p:cNvPr>
          <p:cNvSpPr/>
          <p:nvPr>
            <p:custDataLst>
              <p:tags r:id="rId28"/>
            </p:custDataLst>
          </p:nvPr>
        </p:nvSpPr>
        <p:spPr bwMode="auto">
          <a:xfrm>
            <a:off x="1252538" y="3743325"/>
            <a:ext cx="330201" cy="79375"/>
          </a:xfrm>
          <a:custGeom>
            <a:avLst/>
            <a:gdLst/>
            <a:ahLst/>
            <a:cxnLst/>
            <a:rect l="0" t="0" r="0" b="0"/>
            <a:pathLst>
              <a:path w="330201" h="79376">
                <a:moveTo>
                  <a:pt x="0" y="22225"/>
                </a:moveTo>
                <a:lnTo>
                  <a:pt x="82550" y="0"/>
                </a:lnTo>
                <a:lnTo>
                  <a:pt x="165100" y="22225"/>
                </a:lnTo>
                <a:lnTo>
                  <a:pt x="247650" y="0"/>
                </a:lnTo>
                <a:lnTo>
                  <a:pt x="330200" y="22225"/>
                </a:lnTo>
                <a:lnTo>
                  <a:pt x="330200" y="79375"/>
                </a:lnTo>
                <a:lnTo>
                  <a:pt x="247650" y="57150"/>
                </a:lnTo>
                <a:lnTo>
                  <a:pt x="165100" y="79375"/>
                </a:lnTo>
                <a:lnTo>
                  <a:pt x="82550" y="57150"/>
                </a:lnTo>
                <a:lnTo>
                  <a:pt x="0" y="793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4" name="Freeform: Shape 313">
            <a:extLst>
              <a:ext uri="{FF2B5EF4-FFF2-40B4-BE49-F238E27FC236}">
                <a16:creationId xmlns:a16="http://schemas.microsoft.com/office/drawing/2014/main" id="{9970D5CC-124B-D252-F02B-3EE2712084A8}"/>
              </a:ext>
            </a:extLst>
          </p:cNvPr>
          <p:cNvSpPr/>
          <p:nvPr>
            <p:custDataLst>
              <p:tags r:id="rId29"/>
            </p:custDataLst>
          </p:nvPr>
        </p:nvSpPr>
        <p:spPr bwMode="auto">
          <a:xfrm>
            <a:off x="719138" y="3100388"/>
            <a:ext cx="146051" cy="39688"/>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Freeform: Shape 316">
            <a:extLst>
              <a:ext uri="{FF2B5EF4-FFF2-40B4-BE49-F238E27FC236}">
                <a16:creationId xmlns:a16="http://schemas.microsoft.com/office/drawing/2014/main" id="{D3B809BE-7804-7A1B-0D78-6DD0054B5B4D}"/>
              </a:ext>
            </a:extLst>
          </p:cNvPr>
          <p:cNvSpPr/>
          <p:nvPr>
            <p:custDataLst>
              <p:tags r:id="rId30"/>
            </p:custDataLst>
          </p:nvPr>
        </p:nvSpPr>
        <p:spPr bwMode="auto">
          <a:xfrm>
            <a:off x="1252538" y="310832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Freeform: Shape 317">
            <a:extLst>
              <a:ext uri="{FF2B5EF4-FFF2-40B4-BE49-F238E27FC236}">
                <a16:creationId xmlns:a16="http://schemas.microsoft.com/office/drawing/2014/main" id="{E20F1345-9315-179B-90B0-AEA63DB866B8}"/>
              </a:ext>
            </a:extLst>
          </p:cNvPr>
          <p:cNvSpPr/>
          <p:nvPr>
            <p:custDataLst>
              <p:tags r:id="rId31"/>
            </p:custDataLst>
          </p:nvPr>
        </p:nvSpPr>
        <p:spPr bwMode="auto">
          <a:xfrm>
            <a:off x="1252538" y="316547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Freeform: Shape 319">
            <a:extLst>
              <a:ext uri="{FF2B5EF4-FFF2-40B4-BE49-F238E27FC236}">
                <a16:creationId xmlns:a16="http://schemas.microsoft.com/office/drawing/2014/main" id="{66E13E94-E6B4-63BD-AABC-9F308553F893}"/>
              </a:ext>
            </a:extLst>
          </p:cNvPr>
          <p:cNvSpPr/>
          <p:nvPr>
            <p:custDataLst>
              <p:tags r:id="rId32"/>
            </p:custDataLst>
          </p:nvPr>
        </p:nvSpPr>
        <p:spPr bwMode="auto">
          <a:xfrm>
            <a:off x="719138" y="3735388"/>
            <a:ext cx="146051" cy="39688"/>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Freeform: Shape 320">
            <a:extLst>
              <a:ext uri="{FF2B5EF4-FFF2-40B4-BE49-F238E27FC236}">
                <a16:creationId xmlns:a16="http://schemas.microsoft.com/office/drawing/2014/main" id="{02994D05-D55F-6E1B-D481-616360F71081}"/>
              </a:ext>
            </a:extLst>
          </p:cNvPr>
          <p:cNvSpPr/>
          <p:nvPr>
            <p:custDataLst>
              <p:tags r:id="rId33"/>
            </p:custDataLst>
          </p:nvPr>
        </p:nvSpPr>
        <p:spPr bwMode="auto">
          <a:xfrm>
            <a:off x="719138" y="3792538"/>
            <a:ext cx="146051" cy="39688"/>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Freeform: Shape 322">
            <a:extLst>
              <a:ext uri="{FF2B5EF4-FFF2-40B4-BE49-F238E27FC236}">
                <a16:creationId xmlns:a16="http://schemas.microsoft.com/office/drawing/2014/main" id="{2CE29611-7AB0-9051-1CBF-0D2BB4EDE92B}"/>
              </a:ext>
            </a:extLst>
          </p:cNvPr>
          <p:cNvSpPr/>
          <p:nvPr>
            <p:custDataLst>
              <p:tags r:id="rId34"/>
            </p:custDataLst>
          </p:nvPr>
        </p:nvSpPr>
        <p:spPr bwMode="auto">
          <a:xfrm>
            <a:off x="1252538" y="374332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Freeform: Shape 323">
            <a:extLst>
              <a:ext uri="{FF2B5EF4-FFF2-40B4-BE49-F238E27FC236}">
                <a16:creationId xmlns:a16="http://schemas.microsoft.com/office/drawing/2014/main" id="{60AC27BB-DDB0-5981-FEC5-4EE8387F50F9}"/>
              </a:ext>
            </a:extLst>
          </p:cNvPr>
          <p:cNvSpPr/>
          <p:nvPr>
            <p:custDataLst>
              <p:tags r:id="rId35"/>
            </p:custDataLst>
          </p:nvPr>
        </p:nvSpPr>
        <p:spPr bwMode="auto">
          <a:xfrm>
            <a:off x="1252538" y="380047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Freeform: Shape 325">
            <a:extLst>
              <a:ext uri="{FF2B5EF4-FFF2-40B4-BE49-F238E27FC236}">
                <a16:creationId xmlns:a16="http://schemas.microsoft.com/office/drawing/2014/main" id="{7B3C6C07-0CDF-9D39-8A07-4CD95AD0A3B9}"/>
              </a:ext>
            </a:extLst>
          </p:cNvPr>
          <p:cNvSpPr/>
          <p:nvPr>
            <p:custDataLst>
              <p:tags r:id="rId36"/>
            </p:custDataLst>
          </p:nvPr>
        </p:nvSpPr>
        <p:spPr bwMode="auto">
          <a:xfrm>
            <a:off x="2924175" y="374332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A1E44B77-2507-9604-8FFC-BBA9587C2018}"/>
              </a:ext>
            </a:extLst>
          </p:cNvPr>
          <p:cNvSpPr/>
          <p:nvPr>
            <p:custDataLst>
              <p:tags r:id="rId37"/>
            </p:custDataLst>
          </p:nvPr>
        </p:nvSpPr>
        <p:spPr bwMode="auto">
          <a:xfrm>
            <a:off x="2924175" y="3800475"/>
            <a:ext cx="330201" cy="22225"/>
          </a:xfrm>
          <a:custGeom>
            <a:avLst/>
            <a:gdLst/>
            <a:ahLst/>
            <a:cxnLst/>
            <a:rect l="0" t="0" r="0" b="0"/>
            <a:pathLst>
              <a:path w="330201" h="22226">
                <a:moveTo>
                  <a:pt x="0" y="22225"/>
                </a:moveTo>
                <a:lnTo>
                  <a:pt x="82550" y="0"/>
                </a:lnTo>
                <a:lnTo>
                  <a:pt x="165100" y="22225"/>
                </a:lnTo>
                <a:lnTo>
                  <a:pt x="247650" y="0"/>
                </a:lnTo>
                <a:lnTo>
                  <a:pt x="330200" y="22225"/>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Freeform: Shape 314">
            <a:extLst>
              <a:ext uri="{FF2B5EF4-FFF2-40B4-BE49-F238E27FC236}">
                <a16:creationId xmlns:a16="http://schemas.microsoft.com/office/drawing/2014/main" id="{F29D81D3-3719-2E14-41D3-ABCC33C32FA1}"/>
              </a:ext>
            </a:extLst>
          </p:cNvPr>
          <p:cNvSpPr/>
          <p:nvPr>
            <p:custDataLst>
              <p:tags r:id="rId38"/>
            </p:custDataLst>
          </p:nvPr>
        </p:nvSpPr>
        <p:spPr bwMode="auto">
          <a:xfrm>
            <a:off x="719138" y="3157538"/>
            <a:ext cx="146051" cy="39688"/>
          </a:xfrm>
          <a:custGeom>
            <a:avLst/>
            <a:gdLst/>
            <a:ahLst/>
            <a:cxnLst/>
            <a:rect l="0" t="0" r="0" b="0"/>
            <a:pathLst>
              <a:path w="146051" h="39689">
                <a:moveTo>
                  <a:pt x="0" y="39688"/>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D1C076C3-1E8F-A66B-5BB8-C3CBA31F29D1}"/>
              </a:ext>
            </a:extLst>
          </p:cNvPr>
          <p:cNvCxnSpPr>
            <a:cxnSpLocks/>
          </p:cNvCxnSpPr>
          <p:nvPr>
            <p:custDataLst>
              <p:tags r:id="rId39"/>
            </p:custDataLst>
          </p:nvPr>
        </p:nvCxnSpPr>
        <p:spPr bwMode="auto">
          <a:xfrm flipV="1">
            <a:off x="2254250" y="5414963"/>
            <a:ext cx="0" cy="238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95A72ACD-9C69-B6DA-04A5-76D87CF31F31}"/>
              </a:ext>
            </a:extLst>
          </p:cNvPr>
          <p:cNvCxnSpPr/>
          <p:nvPr>
            <p:custDataLst>
              <p:tags r:id="rId40"/>
            </p:custDataLst>
          </p:nvPr>
        </p:nvCxnSpPr>
        <p:spPr bwMode="auto">
          <a:xfrm>
            <a:off x="2671763" y="4976813"/>
            <a:ext cx="0" cy="238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79"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auto">
          <a:xfrm>
            <a:off x="287337" y="2516188"/>
            <a:ext cx="1011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00">
                <a:effectLst/>
              </a:rPr>
              <a:t>Total EV chargers</a:t>
            </a:r>
            <a:endParaRPr lang="en-US" sz="1000"/>
          </a:p>
        </p:txBody>
      </p:sp>
      <p:sp>
        <p:nvSpPr>
          <p:cNvPr id="284" name="Text Placeholder 10">
            <a:extLst>
              <a:ext uri="{FF2B5EF4-FFF2-40B4-BE49-F238E27FC236}">
                <a16:creationId xmlns:a16="http://schemas.microsoft.com/office/drawing/2014/main" id="{115DFB91-512B-3844-A114-92FBEDCA92F2}"/>
              </a:ext>
            </a:extLst>
          </p:cNvPr>
          <p:cNvSpPr>
            <a:spLocks noGrp="1"/>
          </p:cNvSpPr>
          <p:nvPr>
            <p:custDataLst>
              <p:tags r:id="rId42"/>
            </p:custDataLst>
          </p:nvPr>
        </p:nvSpPr>
        <p:spPr bwMode="auto">
          <a:xfrm>
            <a:off x="3678238" y="2516188"/>
            <a:ext cx="9128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00">
                <a:effectLst/>
              </a:rPr>
              <a:t>EVs per charger</a:t>
            </a:r>
            <a:endParaRPr lang="en-US" sz="1000"/>
          </a:p>
        </p:txBody>
      </p:sp>
      <p:sp>
        <p:nvSpPr>
          <p:cNvPr id="70" name="Text Placeholder 10">
            <a:extLst>
              <a:ext uri="{FF2B5EF4-FFF2-40B4-BE49-F238E27FC236}">
                <a16:creationId xmlns:a16="http://schemas.microsoft.com/office/drawing/2014/main" id="{E89222B8-674C-86CA-8D5D-EC0E218E3F5B}"/>
              </a:ext>
            </a:extLst>
          </p:cNvPr>
          <p:cNvSpPr txBox="1">
            <a:spLocks/>
          </p:cNvSpPr>
          <p:nvPr>
            <p:custDataLst>
              <p:tags r:id="rId43"/>
            </p:custDataLst>
          </p:nvPr>
        </p:nvSpPr>
        <p:spPr bwMode="auto">
          <a:xfrm>
            <a:off x="854075"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D6BAB3D-BB75-4664-94CF-31C2DB0A932C}" type="datetime'''''2''0''''2''''''''''''2'''''''''''''''''''''''''''">
              <a:rPr lang="en-US" altLang="en-US" sz="1000" smtClean="0"/>
              <a:pPr marL="0" indent="0" algn="ctr">
                <a:spcBef>
                  <a:spcPct val="0"/>
                </a:spcBef>
                <a:spcAft>
                  <a:spcPct val="0"/>
                </a:spcAft>
                <a:buNone/>
              </a:pPr>
              <a:t>2022</a:t>
            </a:fld>
            <a:endParaRPr lang="en-US" sz="1000"/>
          </a:p>
        </p:txBody>
      </p:sp>
      <p:sp>
        <p:nvSpPr>
          <p:cNvPr id="80" name="Text Placeholder 10">
            <a:extLst>
              <a:ext uri="{FF2B5EF4-FFF2-40B4-BE49-F238E27FC236}">
                <a16:creationId xmlns:a16="http://schemas.microsoft.com/office/drawing/2014/main" id="{A3981D56-37A1-5B59-2325-41E6129989BA}"/>
              </a:ext>
            </a:extLst>
          </p:cNvPr>
          <p:cNvSpPr txBox="1">
            <a:spLocks/>
          </p:cNvSpPr>
          <p:nvPr>
            <p:custDataLst>
              <p:tags r:id="rId44"/>
            </p:custDataLst>
          </p:nvPr>
        </p:nvSpPr>
        <p:spPr bwMode="auto">
          <a:xfrm>
            <a:off x="1271588"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AC36D34-5CDD-49BB-9312-3CE2AD7A5882}" type="datetime'''''2''''''''''''''''''''''''''0''''''3''''''0'''''''''''">
              <a:rPr lang="en-US" altLang="en-US" sz="1000" smtClean="0"/>
              <a:pPr marL="0" indent="0" algn="ctr">
                <a:spcBef>
                  <a:spcPct val="0"/>
                </a:spcBef>
                <a:spcAft>
                  <a:spcPct val="0"/>
                </a:spcAft>
                <a:buNone/>
              </a:pPr>
              <a:t>2030</a:t>
            </a:fld>
            <a:endParaRPr lang="en-US" sz="1000"/>
          </a:p>
        </p:txBody>
      </p:sp>
      <p:sp>
        <p:nvSpPr>
          <p:cNvPr id="71" name="Text Placeholder 10">
            <a:extLst>
              <a:ext uri="{FF2B5EF4-FFF2-40B4-BE49-F238E27FC236}">
                <a16:creationId xmlns:a16="http://schemas.microsoft.com/office/drawing/2014/main" id="{6102A164-11EA-86AB-7EF2-D953C699C5AB}"/>
              </a:ext>
            </a:extLst>
          </p:cNvPr>
          <p:cNvSpPr txBox="1">
            <a:spLocks/>
          </p:cNvSpPr>
          <p:nvPr>
            <p:custDataLst>
              <p:tags r:id="rId45"/>
            </p:custDataLst>
          </p:nvPr>
        </p:nvSpPr>
        <p:spPr bwMode="auto">
          <a:xfrm>
            <a:off x="1689100"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16E4D95-4C86-4104-A2D8-6F4C8BEA3679}" type="datetime'''''''''''''''''''''2''''''''''''0''''''2''''''''''2'">
              <a:rPr lang="en-US" altLang="en-US" sz="1000" smtClean="0"/>
              <a:pPr marL="0" indent="0" algn="ctr">
                <a:spcBef>
                  <a:spcPct val="0"/>
                </a:spcBef>
                <a:spcAft>
                  <a:spcPct val="0"/>
                </a:spcAft>
                <a:buNone/>
              </a:pPr>
              <a:t>2022</a:t>
            </a:fld>
            <a:endParaRPr lang="en-US" sz="1000"/>
          </a:p>
        </p:txBody>
      </p:sp>
      <p:sp>
        <p:nvSpPr>
          <p:cNvPr id="73" name="Text Placeholder 10">
            <a:extLst>
              <a:ext uri="{FF2B5EF4-FFF2-40B4-BE49-F238E27FC236}">
                <a16:creationId xmlns:a16="http://schemas.microsoft.com/office/drawing/2014/main" id="{143FB88F-ED4E-340E-AF04-2D5DA5AF7209}"/>
              </a:ext>
            </a:extLst>
          </p:cNvPr>
          <p:cNvSpPr>
            <a:spLocks noGrp="1"/>
          </p:cNvSpPr>
          <p:nvPr>
            <p:custDataLst>
              <p:tags r:id="rId46"/>
            </p:custDataLst>
          </p:nvPr>
        </p:nvSpPr>
        <p:spPr bwMode="gray">
          <a:xfrm>
            <a:off x="836613" y="5348288"/>
            <a:ext cx="3286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000"/>
              <a:t>170K</a:t>
            </a:r>
          </a:p>
        </p:txBody>
      </p:sp>
      <p:sp>
        <p:nvSpPr>
          <p:cNvPr id="74" name="Text Placeholder 10">
            <a:extLst>
              <a:ext uri="{FF2B5EF4-FFF2-40B4-BE49-F238E27FC236}">
                <a16:creationId xmlns:a16="http://schemas.microsoft.com/office/drawing/2014/main" id="{E237C8CC-42B0-A5FA-5A5D-F4666BD743FA}"/>
              </a:ext>
            </a:extLst>
          </p:cNvPr>
          <p:cNvSpPr txBox="1">
            <a:spLocks/>
          </p:cNvSpPr>
          <p:nvPr>
            <p:custDataLst>
              <p:tags r:id="rId47"/>
            </p:custDataLst>
          </p:nvPr>
        </p:nvSpPr>
        <p:spPr bwMode="gray">
          <a:xfrm>
            <a:off x="1277938" y="2668588"/>
            <a:ext cx="2809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00"/>
              <a:t>33M</a:t>
            </a:r>
          </a:p>
        </p:txBody>
      </p:sp>
      <p:sp>
        <p:nvSpPr>
          <p:cNvPr id="75" name="Text Placeholder 10">
            <a:extLst>
              <a:ext uri="{FF2B5EF4-FFF2-40B4-BE49-F238E27FC236}">
                <a16:creationId xmlns:a16="http://schemas.microsoft.com/office/drawing/2014/main" id="{483A3138-BD0D-DD36-BC68-AC3001BAE0F4}"/>
              </a:ext>
            </a:extLst>
          </p:cNvPr>
          <p:cNvSpPr>
            <a:spLocks noGrp="1"/>
          </p:cNvSpPr>
          <p:nvPr>
            <p:custDataLst>
              <p:tags r:id="rId48"/>
            </p:custDataLst>
          </p:nvPr>
        </p:nvSpPr>
        <p:spPr bwMode="gray">
          <a:xfrm>
            <a:off x="1706563" y="5427663"/>
            <a:ext cx="258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000"/>
              <a:t>27K</a:t>
            </a:r>
          </a:p>
        </p:txBody>
      </p:sp>
      <p:sp>
        <p:nvSpPr>
          <p:cNvPr id="76" name="Text Placeholder 10">
            <a:extLst>
              <a:ext uri="{FF2B5EF4-FFF2-40B4-BE49-F238E27FC236}">
                <a16:creationId xmlns:a16="http://schemas.microsoft.com/office/drawing/2014/main" id="{DA2ABD6D-27DF-534A-2B58-057B756C3D92}"/>
              </a:ext>
            </a:extLst>
          </p:cNvPr>
          <p:cNvSpPr>
            <a:spLocks noGrp="1"/>
          </p:cNvSpPr>
          <p:nvPr>
            <p:custDataLst>
              <p:tags r:id="rId49"/>
            </p:custDataLst>
          </p:nvPr>
        </p:nvSpPr>
        <p:spPr bwMode="gray">
          <a:xfrm>
            <a:off x="2095500" y="5160963"/>
            <a:ext cx="3159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000"/>
              <a:t>0.5M</a:t>
            </a:r>
          </a:p>
        </p:txBody>
      </p:sp>
      <p:sp>
        <p:nvSpPr>
          <p:cNvPr id="77" name="Text Placeholder 10">
            <a:extLst>
              <a:ext uri="{FF2B5EF4-FFF2-40B4-BE49-F238E27FC236}">
                <a16:creationId xmlns:a16="http://schemas.microsoft.com/office/drawing/2014/main" id="{45B9EFA4-3B06-3881-9000-F1A9008CC459}"/>
              </a:ext>
            </a:extLst>
          </p:cNvPr>
          <p:cNvSpPr txBox="1">
            <a:spLocks/>
          </p:cNvSpPr>
          <p:nvPr>
            <p:custDataLst>
              <p:tags r:id="rId50"/>
            </p:custDataLst>
          </p:nvPr>
        </p:nvSpPr>
        <p:spPr bwMode="gray">
          <a:xfrm>
            <a:off x="2514600" y="3938588"/>
            <a:ext cx="3159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2.7M</a:t>
            </a:r>
            <a:endParaRPr lang="en-US" sz="1000"/>
          </a:p>
        </p:txBody>
      </p:sp>
      <p:sp>
        <p:nvSpPr>
          <p:cNvPr id="78" name="Text Placeholder 10">
            <a:extLst>
              <a:ext uri="{FF2B5EF4-FFF2-40B4-BE49-F238E27FC236}">
                <a16:creationId xmlns:a16="http://schemas.microsoft.com/office/drawing/2014/main" id="{C9B545AC-A8B4-C254-A918-F7AFD6813CD2}"/>
              </a:ext>
            </a:extLst>
          </p:cNvPr>
          <p:cNvSpPr>
            <a:spLocks noGrp="1"/>
          </p:cNvSpPr>
          <p:nvPr>
            <p:custDataLst>
              <p:tags r:id="rId51"/>
            </p:custDataLst>
          </p:nvPr>
        </p:nvSpPr>
        <p:spPr bwMode="gray">
          <a:xfrm>
            <a:off x="2949575" y="3273425"/>
            <a:ext cx="2809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00"/>
              <a:t>14M</a:t>
            </a:r>
            <a:endParaRPr lang="en-US" sz="1000"/>
          </a:p>
        </p:txBody>
      </p:sp>
      <p:sp>
        <p:nvSpPr>
          <p:cNvPr id="249" name="Text Placeholder 10">
            <a:extLst>
              <a:ext uri="{FF2B5EF4-FFF2-40B4-BE49-F238E27FC236}">
                <a16:creationId xmlns:a16="http://schemas.microsoft.com/office/drawing/2014/main" id="{14F9D0DF-0218-13CA-B35C-14CA4B14CA58}"/>
              </a:ext>
            </a:extLst>
          </p:cNvPr>
          <p:cNvSpPr>
            <a:spLocks noGrp="1"/>
          </p:cNvSpPr>
          <p:nvPr>
            <p:custDataLst>
              <p:tags r:id="rId52"/>
            </p:custDataLst>
          </p:nvPr>
        </p:nvSpPr>
        <p:spPr bwMode="gray">
          <a:xfrm>
            <a:off x="3201988" y="5435600"/>
            <a:ext cx="258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00"/>
              <a:t>10K</a:t>
            </a:r>
            <a:endParaRPr lang="en-US" sz="1000"/>
          </a:p>
        </p:txBody>
      </p:sp>
      <p:sp>
        <p:nvSpPr>
          <p:cNvPr id="79" name="Text Placeholder 10">
            <a:extLst>
              <a:ext uri="{FF2B5EF4-FFF2-40B4-BE49-F238E27FC236}">
                <a16:creationId xmlns:a16="http://schemas.microsoft.com/office/drawing/2014/main" id="{CFE5933E-5214-6AD6-A6FD-54FFF388AF13}"/>
              </a:ext>
            </a:extLst>
          </p:cNvPr>
          <p:cNvSpPr>
            <a:spLocks noGrp="1"/>
          </p:cNvSpPr>
          <p:nvPr>
            <p:custDataLst>
              <p:tags r:id="rId53"/>
            </p:custDataLst>
          </p:nvPr>
        </p:nvSpPr>
        <p:spPr bwMode="gray">
          <a:xfrm>
            <a:off x="3767138" y="4706938"/>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000"/>
              <a:t>1.3M</a:t>
            </a:r>
          </a:p>
        </p:txBody>
      </p:sp>
      <p:sp>
        <p:nvSpPr>
          <p:cNvPr id="81" name="Text Placeholder 10">
            <a:extLst>
              <a:ext uri="{FF2B5EF4-FFF2-40B4-BE49-F238E27FC236}">
                <a16:creationId xmlns:a16="http://schemas.microsoft.com/office/drawing/2014/main" id="{4FCD3B84-5C13-98E9-56BD-46BCA6586F0F}"/>
              </a:ext>
            </a:extLst>
          </p:cNvPr>
          <p:cNvSpPr txBox="1">
            <a:spLocks/>
          </p:cNvSpPr>
          <p:nvPr>
            <p:custDataLst>
              <p:tags r:id="rId54"/>
            </p:custDataLst>
          </p:nvPr>
        </p:nvSpPr>
        <p:spPr bwMode="auto">
          <a:xfrm>
            <a:off x="2106613"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4624126-ABAB-4E42-ACB0-5A118ACB1B74}" type="datetime'''''''2''0''''''''''''''''''''''3''''''''''''''''''''''''0'">
              <a:rPr lang="en-US" altLang="en-US" sz="1000" smtClean="0"/>
              <a:pPr marL="0" indent="0" algn="ctr">
                <a:spcBef>
                  <a:spcPct val="0"/>
                </a:spcBef>
                <a:spcAft>
                  <a:spcPct val="0"/>
                </a:spcAft>
                <a:buNone/>
              </a:pPr>
              <a:t>2030</a:t>
            </a:fld>
            <a:endParaRPr lang="en-US" sz="1000"/>
          </a:p>
        </p:txBody>
      </p:sp>
      <p:sp>
        <p:nvSpPr>
          <p:cNvPr id="72" name="Text Placeholder 10">
            <a:extLst>
              <a:ext uri="{FF2B5EF4-FFF2-40B4-BE49-F238E27FC236}">
                <a16:creationId xmlns:a16="http://schemas.microsoft.com/office/drawing/2014/main" id="{17EAD057-89FC-34A3-E5E1-3A1ABD3716D6}"/>
              </a:ext>
            </a:extLst>
          </p:cNvPr>
          <p:cNvSpPr txBox="1">
            <a:spLocks/>
          </p:cNvSpPr>
          <p:nvPr>
            <p:custDataLst>
              <p:tags r:id="rId55"/>
            </p:custDataLst>
          </p:nvPr>
        </p:nvSpPr>
        <p:spPr bwMode="auto">
          <a:xfrm>
            <a:off x="2525713"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CADB9A7-2F75-4BF7-A51D-AF4D3793273A}" type="datetime'''''''''''''''''''''''''''2''''0''''''''22'''">
              <a:rPr lang="en-US" altLang="en-US" sz="1000" smtClean="0"/>
              <a:pPr marL="0" indent="0" algn="ctr">
                <a:spcBef>
                  <a:spcPct val="0"/>
                </a:spcBef>
                <a:spcAft>
                  <a:spcPct val="0"/>
                </a:spcAft>
                <a:buNone/>
              </a:pPr>
              <a:t>2022</a:t>
            </a:fld>
            <a:endParaRPr lang="en-US" sz="1000"/>
          </a:p>
        </p:txBody>
      </p:sp>
      <p:sp>
        <p:nvSpPr>
          <p:cNvPr id="82" name="Text Placeholder 10">
            <a:extLst>
              <a:ext uri="{FF2B5EF4-FFF2-40B4-BE49-F238E27FC236}">
                <a16:creationId xmlns:a16="http://schemas.microsoft.com/office/drawing/2014/main" id="{EEFD07EF-2F60-7EE3-A728-EFAC4C04917B}"/>
              </a:ext>
            </a:extLst>
          </p:cNvPr>
          <p:cNvSpPr txBox="1">
            <a:spLocks/>
          </p:cNvSpPr>
          <p:nvPr>
            <p:custDataLst>
              <p:tags r:id="rId56"/>
            </p:custDataLst>
          </p:nvPr>
        </p:nvSpPr>
        <p:spPr bwMode="auto">
          <a:xfrm>
            <a:off x="2943225"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3BC1920-8023-41BA-A09F-EC150E273C5E}" type="datetime'''''2''''0''''''''''''''''''3''''''''''''''''''''''0'''''''">
              <a:rPr lang="en-US" altLang="en-US" sz="1000" smtClean="0"/>
              <a:pPr marL="0" indent="0" algn="ctr">
                <a:spcBef>
                  <a:spcPct val="0"/>
                </a:spcBef>
                <a:spcAft>
                  <a:spcPct val="0"/>
                </a:spcAft>
                <a:buNone/>
              </a:pPr>
              <a:t>2030</a:t>
            </a:fld>
            <a:endParaRPr lang="en-US" sz="1000"/>
          </a:p>
        </p:txBody>
      </p:sp>
      <p:sp>
        <p:nvSpPr>
          <p:cNvPr id="84" name="Text Placeholder 10">
            <a:extLst>
              <a:ext uri="{FF2B5EF4-FFF2-40B4-BE49-F238E27FC236}">
                <a16:creationId xmlns:a16="http://schemas.microsoft.com/office/drawing/2014/main" id="{54874E45-50A0-5683-9601-7BED34817150}"/>
              </a:ext>
            </a:extLst>
          </p:cNvPr>
          <p:cNvSpPr txBox="1">
            <a:spLocks/>
          </p:cNvSpPr>
          <p:nvPr>
            <p:custDataLst>
              <p:tags r:id="rId57"/>
            </p:custDataLst>
          </p:nvPr>
        </p:nvSpPr>
        <p:spPr bwMode="auto">
          <a:xfrm>
            <a:off x="3360738"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8456E38-D7A0-432F-9583-54A0E53920B6}" type="datetime'''''''''''''''''''''''''2''''''''''''''022'''''''''''''''">
              <a:rPr lang="en-US" altLang="en-US" sz="1000" smtClean="0"/>
              <a:pPr marL="0" indent="0" algn="ctr">
                <a:spcBef>
                  <a:spcPct val="0"/>
                </a:spcBef>
                <a:spcAft>
                  <a:spcPct val="0"/>
                </a:spcAft>
                <a:buNone/>
              </a:pPr>
              <a:t>2022</a:t>
            </a:fld>
            <a:endParaRPr lang="en-US" sz="1000"/>
          </a:p>
        </p:txBody>
      </p:sp>
      <p:sp>
        <p:nvSpPr>
          <p:cNvPr id="83" name="Text Placeholder 10">
            <a:extLst>
              <a:ext uri="{FF2B5EF4-FFF2-40B4-BE49-F238E27FC236}">
                <a16:creationId xmlns:a16="http://schemas.microsoft.com/office/drawing/2014/main" id="{A3AA9AEF-1675-6765-673C-7EF7893AC976}"/>
              </a:ext>
            </a:extLst>
          </p:cNvPr>
          <p:cNvSpPr txBox="1">
            <a:spLocks/>
          </p:cNvSpPr>
          <p:nvPr>
            <p:custDataLst>
              <p:tags r:id="rId58"/>
            </p:custDataLst>
          </p:nvPr>
        </p:nvSpPr>
        <p:spPr bwMode="auto">
          <a:xfrm>
            <a:off x="3778250" y="5662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5A7323E-C036-49DD-952A-666F06329510}" type="datetime'2''''''''''''''0''''3''''''''''''''''0'''''''''''">
              <a:rPr lang="en-US" altLang="en-US" sz="1000" smtClean="0"/>
              <a:pPr marL="0" indent="0" algn="ctr">
                <a:spcBef>
                  <a:spcPct val="0"/>
                </a:spcBef>
                <a:spcAft>
                  <a:spcPct val="0"/>
                </a:spcAft>
                <a:buNone/>
              </a:pPr>
              <a:t>2030</a:t>
            </a:fld>
            <a:endParaRPr lang="en-US" sz="1000"/>
          </a:p>
        </p:txBody>
      </p:sp>
      <p:sp>
        <p:nvSpPr>
          <p:cNvPr id="85" name="Rectangle 84">
            <a:extLst>
              <a:ext uri="{FF2B5EF4-FFF2-40B4-BE49-F238E27FC236}">
                <a16:creationId xmlns:a16="http://schemas.microsoft.com/office/drawing/2014/main" id="{4BBD0C41-8051-9C52-7AC9-E1C7FC53E494}"/>
              </a:ext>
            </a:extLst>
          </p:cNvPr>
          <p:cNvSpPr/>
          <p:nvPr>
            <p:custDataLst>
              <p:tags r:id="rId59"/>
            </p:custDataLst>
          </p:nvPr>
        </p:nvSpPr>
        <p:spPr bwMode="auto">
          <a:xfrm>
            <a:off x="738188" y="2066925"/>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86" name="Oval 85">
            <a:extLst>
              <a:ext uri="{FF2B5EF4-FFF2-40B4-BE49-F238E27FC236}">
                <a16:creationId xmlns:a16="http://schemas.microsoft.com/office/drawing/2014/main" id="{1533C7DF-0ACE-0713-12E3-E4AB47A6DC7F}"/>
              </a:ext>
            </a:extLst>
          </p:cNvPr>
          <p:cNvSpPr/>
          <p:nvPr>
            <p:custDataLst>
              <p:tags r:id="rId60"/>
            </p:custDataLst>
          </p:nvPr>
        </p:nvSpPr>
        <p:spPr bwMode="auto">
          <a:xfrm>
            <a:off x="2573338" y="2101850"/>
            <a:ext cx="63500" cy="63500"/>
          </a:xfrm>
          <a:prstGeom prst="ellipse">
            <a:avLst/>
          </a:prstGeom>
          <a:solidFill>
            <a:schemeClr val="accent5"/>
          </a:solidFill>
          <a:ln w="9525" cap="flat" cmpd="sng" algn="ctr">
            <a:solidFill>
              <a:schemeClr val="accent5"/>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88" name="Text Placeholder 10">
            <a:extLst>
              <a:ext uri="{FF2B5EF4-FFF2-40B4-BE49-F238E27FC236}">
                <a16:creationId xmlns:a16="http://schemas.microsoft.com/office/drawing/2014/main" id="{9827125B-B269-D1A5-16AA-5A299132E7A3}"/>
              </a:ext>
            </a:extLst>
          </p:cNvPr>
          <p:cNvSpPr txBox="1">
            <a:spLocks/>
          </p:cNvSpPr>
          <p:nvPr>
            <p:custDataLst>
              <p:tags r:id="rId61"/>
            </p:custDataLst>
          </p:nvPr>
        </p:nvSpPr>
        <p:spPr bwMode="auto">
          <a:xfrm>
            <a:off x="968375" y="2062163"/>
            <a:ext cx="144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9B6F807-2610-469F-A1AE-F5B39808A49A}" type="datetime'To''''tal ''n''u''m''ber'' o''f'' ch''arger''''''''''s'''''''">
              <a:rPr lang="en-US" altLang="en-US" sz="1000" smtClean="0"/>
              <a:pPr marL="0" indent="0">
                <a:spcBef>
                  <a:spcPct val="0"/>
                </a:spcBef>
                <a:spcAft>
                  <a:spcPct val="0"/>
                </a:spcAft>
                <a:buNone/>
              </a:pPr>
              <a:t>Total number of chargers</a:t>
            </a:fld>
            <a:r>
              <a:rPr lang="en-US" altLang="en-US" sz="1000"/>
              <a:t> </a:t>
            </a:r>
            <a:endParaRPr lang="en-US" sz="1000"/>
          </a:p>
        </p:txBody>
      </p:sp>
      <p:sp>
        <p:nvSpPr>
          <p:cNvPr id="87" name="Text Placeholder 10">
            <a:extLst>
              <a:ext uri="{FF2B5EF4-FFF2-40B4-BE49-F238E27FC236}">
                <a16:creationId xmlns:a16="http://schemas.microsoft.com/office/drawing/2014/main" id="{CE498092-8AA0-0D84-015C-5152F0E5FEFE}"/>
              </a:ext>
            </a:extLst>
          </p:cNvPr>
          <p:cNvSpPr txBox="1">
            <a:spLocks/>
          </p:cNvSpPr>
          <p:nvPr>
            <p:custDataLst>
              <p:tags r:id="rId62"/>
            </p:custDataLst>
          </p:nvPr>
        </p:nvSpPr>
        <p:spPr bwMode="auto">
          <a:xfrm>
            <a:off x="2746375" y="2062163"/>
            <a:ext cx="1517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Number of EVs per charger</a:t>
            </a:r>
            <a:endParaRPr lang="en-US" sz="1000"/>
          </a:p>
        </p:txBody>
      </p:sp>
      <p:pic>
        <p:nvPicPr>
          <p:cNvPr id="89" name="flag_usa">
            <a:extLst>
              <a:ext uri="{FF2B5EF4-FFF2-40B4-BE49-F238E27FC236}">
                <a16:creationId xmlns:a16="http://schemas.microsoft.com/office/drawing/2014/main" id="{6F1398EF-FE96-0DD2-0210-93936B07131C}"/>
              </a:ext>
            </a:extLst>
          </p:cNvPr>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1063625" y="5892800"/>
            <a:ext cx="255286" cy="169863"/>
          </a:xfrm>
          <a:prstGeom prst="rect">
            <a:avLst/>
          </a:prstGeom>
          <a:noFill/>
          <a:ln>
            <a:noFill/>
          </a:ln>
        </p:spPr>
      </p:pic>
      <p:pic>
        <p:nvPicPr>
          <p:cNvPr id="90" name="flag_norway">
            <a:extLst>
              <a:ext uri="{FF2B5EF4-FFF2-40B4-BE49-F238E27FC236}">
                <a16:creationId xmlns:a16="http://schemas.microsoft.com/office/drawing/2014/main" id="{EDC70544-45CB-3A9B-71AD-42841E32B551}"/>
              </a:ext>
            </a:extLst>
          </p:cNvPr>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1905001" y="5892800"/>
            <a:ext cx="254795" cy="169863"/>
          </a:xfrm>
          <a:prstGeom prst="rect">
            <a:avLst/>
          </a:prstGeom>
          <a:noFill/>
          <a:ln>
            <a:noFill/>
          </a:ln>
        </p:spPr>
      </p:pic>
      <p:pic>
        <p:nvPicPr>
          <p:cNvPr id="91" name="flag_china">
            <a:extLst>
              <a:ext uri="{FF2B5EF4-FFF2-40B4-BE49-F238E27FC236}">
                <a16:creationId xmlns:a16="http://schemas.microsoft.com/office/drawing/2014/main" id="{EAF37003-0E6E-A209-0E77-AD0C927069A8}"/>
              </a:ext>
            </a:extLst>
          </p:cNvPr>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2747963" y="5892800"/>
            <a:ext cx="254955" cy="169863"/>
          </a:xfrm>
          <a:prstGeom prst="rect">
            <a:avLst/>
          </a:prstGeom>
          <a:noFill/>
          <a:ln>
            <a:noFill/>
          </a:ln>
        </p:spPr>
      </p:pic>
      <p:pic>
        <p:nvPicPr>
          <p:cNvPr id="92" name="flag_india">
            <a:extLst>
              <a:ext uri="{FF2B5EF4-FFF2-40B4-BE49-F238E27FC236}">
                <a16:creationId xmlns:a16="http://schemas.microsoft.com/office/drawing/2014/main" id="{5962461B-8C31-91E4-0805-78F2A9295359}"/>
              </a:ext>
            </a:extLst>
          </p:cNvPr>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3589338" y="5892800"/>
            <a:ext cx="254955" cy="169863"/>
          </a:xfrm>
          <a:prstGeom prst="rect">
            <a:avLst/>
          </a:prstGeom>
          <a:noFill/>
          <a:ln w="3175">
            <a:noFill/>
          </a:ln>
        </p:spPr>
      </p:pic>
      <p:pic>
        <p:nvPicPr>
          <p:cNvPr id="219" name="flag_china">
            <a:extLst>
              <a:ext uri="{FF2B5EF4-FFF2-40B4-BE49-F238E27FC236}">
                <a16:creationId xmlns:a16="http://schemas.microsoft.com/office/drawing/2014/main" id="{9B81A713-008A-F11B-77F0-558A6BE86EC8}"/>
              </a:ext>
            </a:extLst>
          </p:cNvPr>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4892015" y="3835021"/>
            <a:ext cx="409285" cy="272686"/>
          </a:xfrm>
          <a:prstGeom prst="rect">
            <a:avLst/>
          </a:prstGeom>
          <a:noFill/>
          <a:ln>
            <a:noFill/>
          </a:ln>
        </p:spPr>
      </p:pic>
      <p:pic>
        <p:nvPicPr>
          <p:cNvPr id="220" name="flag_india">
            <a:extLst>
              <a:ext uri="{FF2B5EF4-FFF2-40B4-BE49-F238E27FC236}">
                <a16:creationId xmlns:a16="http://schemas.microsoft.com/office/drawing/2014/main" id="{D56E120C-5159-3B08-B595-0EC420D8EA98}"/>
              </a:ext>
            </a:extLst>
          </p:cNvPr>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4892015" y="4719039"/>
            <a:ext cx="409285" cy="272686"/>
          </a:xfrm>
          <a:prstGeom prst="rect">
            <a:avLst/>
          </a:prstGeom>
          <a:noFill/>
          <a:ln w="3175">
            <a:noFill/>
          </a:ln>
        </p:spPr>
      </p:pic>
      <p:pic>
        <p:nvPicPr>
          <p:cNvPr id="221" name="flag_norway">
            <a:extLst>
              <a:ext uri="{FF2B5EF4-FFF2-40B4-BE49-F238E27FC236}">
                <a16:creationId xmlns:a16="http://schemas.microsoft.com/office/drawing/2014/main" id="{10CE2379-1619-6874-A428-C2D137809A85}"/>
              </a:ext>
            </a:extLst>
          </p:cNvPr>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4892015" y="3038608"/>
            <a:ext cx="409029" cy="272686"/>
          </a:xfrm>
          <a:prstGeom prst="rect">
            <a:avLst/>
          </a:prstGeom>
          <a:noFill/>
          <a:ln>
            <a:noFill/>
          </a:ln>
        </p:spPr>
      </p:pic>
      <p:pic>
        <p:nvPicPr>
          <p:cNvPr id="222" name="flag_usa">
            <a:extLst>
              <a:ext uri="{FF2B5EF4-FFF2-40B4-BE49-F238E27FC236}">
                <a16:creationId xmlns:a16="http://schemas.microsoft.com/office/drawing/2014/main" id="{E5A701F3-9452-3D02-6119-9AA8D7186395}"/>
              </a:ext>
            </a:extLst>
          </p:cNvPr>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4892015" y="2154590"/>
            <a:ext cx="409817" cy="272686"/>
          </a:xfrm>
          <a:prstGeom prst="rect">
            <a:avLst/>
          </a:prstGeom>
          <a:noFill/>
          <a:ln>
            <a:noFill/>
          </a:ln>
        </p:spPr>
      </p:pic>
      <p:sp>
        <p:nvSpPr>
          <p:cNvPr id="269" name="btfpColumnHeaderBoxText223027">
            <a:extLst>
              <a:ext uri="{FF2B5EF4-FFF2-40B4-BE49-F238E27FC236}">
                <a16:creationId xmlns:a16="http://schemas.microsoft.com/office/drawing/2014/main" id="{6CDB6DA1-9F67-E8B0-7D5D-FE5C0B47F0D6}"/>
              </a:ext>
            </a:extLst>
          </p:cNvPr>
          <p:cNvSpPr txBox="1"/>
          <p:nvPr/>
        </p:nvSpPr>
        <p:spPr bwMode="gray">
          <a:xfrm>
            <a:off x="329184" y="1554480"/>
            <a:ext cx="4562831"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000000"/>
                </a:solidFill>
                <a:latin typeface="Arial"/>
              </a:rPr>
              <a:t>Chargers and</a:t>
            </a:r>
            <a:r>
              <a:rPr kumimoji="0" lang="en-US" sz="1400" b="1" i="0" u="none" strike="noStrike" kern="1200" cap="none" spc="0" normalizeH="0" baseline="0" noProof="0" dirty="0">
                <a:ln>
                  <a:noFill/>
                </a:ln>
                <a:solidFill>
                  <a:srgbClr val="000000"/>
                </a:solidFill>
                <a:effectLst/>
                <a:uLnTx/>
                <a:uFillTx/>
                <a:latin typeface="Arial"/>
                <a:ea typeface="+mn-ea"/>
                <a:cs typeface="+mn-cs"/>
              </a:rPr>
              <a:t> EV-charger ratio across geographies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270" name="btfpColumnHeaderBoxLine223027">
            <a:extLst>
              <a:ext uri="{FF2B5EF4-FFF2-40B4-BE49-F238E27FC236}">
                <a16:creationId xmlns:a16="http://schemas.microsoft.com/office/drawing/2014/main" id="{A2D878B2-2598-EDBB-789B-3920F88EB672}"/>
              </a:ext>
            </a:extLst>
          </p:cNvPr>
          <p:cNvCxnSpPr>
            <a:cxnSpLocks/>
          </p:cNvCxnSpPr>
          <p:nvPr/>
        </p:nvCxnSpPr>
        <p:spPr bwMode="gray">
          <a:xfrm>
            <a:off x="329184" y="1828800"/>
            <a:ext cx="430721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35" name="flag_europeanunion">
            <a:extLst>
              <a:ext uri="{FF2B5EF4-FFF2-40B4-BE49-F238E27FC236}">
                <a16:creationId xmlns:a16="http://schemas.microsoft.com/office/drawing/2014/main" id="{9B61B983-1CA8-90A0-1CB7-D07FB49A170D}"/>
              </a:ext>
            </a:extLst>
          </p:cNvPr>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892015" y="5603057"/>
            <a:ext cx="409285" cy="272686"/>
          </a:xfrm>
          <a:prstGeom prst="rect">
            <a:avLst/>
          </a:prstGeom>
          <a:noFill/>
        </p:spPr>
      </p:pic>
      <p:sp>
        <p:nvSpPr>
          <p:cNvPr id="2" name="Rectangle 1">
            <a:extLst>
              <a:ext uri="{FF2B5EF4-FFF2-40B4-BE49-F238E27FC236}">
                <a16:creationId xmlns:a16="http://schemas.microsoft.com/office/drawing/2014/main" id="{127B474F-9447-286D-074F-F82686B63D42}"/>
              </a:ext>
            </a:extLst>
          </p:cNvPr>
          <p:cNvSpPr/>
          <p:nvPr/>
        </p:nvSpPr>
        <p:spPr bwMode="gray">
          <a:xfrm>
            <a:off x="0" y="4147"/>
            <a:ext cx="3037022" cy="32004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Charging</a:t>
            </a:r>
          </a:p>
        </p:txBody>
      </p:sp>
    </p:spTree>
    <p:extLst>
      <p:ext uri="{BB962C8B-B14F-4D97-AF65-F5344CB8AC3E}">
        <p14:creationId xmlns:p14="http://schemas.microsoft.com/office/powerpoint/2010/main" val="255621753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B7969-254D-21BD-F528-CD611C65EF32}"/>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8FA6DCA2-5F4F-67A7-C946-7568430DBD4B}"/>
              </a:ext>
            </a:extLst>
          </p:cNvPr>
          <p:cNvGraphicFramePr>
            <a:graphicFrameLocks noChangeAspect="1"/>
          </p:cNvGraphicFramePr>
          <p:nvPr>
            <p:custDataLst>
              <p:tags r:id="rId1"/>
            </p:custDataLst>
            <p:extLst>
              <p:ext uri="{D42A27DB-BD31-4B8C-83A1-F6EECF244321}">
                <p14:modId xmlns:p14="http://schemas.microsoft.com/office/powerpoint/2010/main" val="306670179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8FA6DCA2-5F4F-67A7-C946-7568430DBD4B}"/>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19" name="Text Placeholder 10">
            <a:hlinkClick r:id="rId11" action="ppaction://hlinksldjump"/>
            <a:extLst>
              <a:ext uri="{FF2B5EF4-FFF2-40B4-BE49-F238E27FC236}">
                <a16:creationId xmlns:a16="http://schemas.microsoft.com/office/drawing/2014/main" id="{17FDEE47-CD5E-6C28-E23C-7BD09D6CAFD0}"/>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10" name="Text Placeholder 10">
            <a:hlinkClick r:id="rId12" action="ppaction://hlinksldjump"/>
            <a:extLst>
              <a:ext uri="{FF2B5EF4-FFF2-40B4-BE49-F238E27FC236}">
                <a16:creationId xmlns:a16="http://schemas.microsoft.com/office/drawing/2014/main" id="{405C4BA9-EFB9-49BE-1042-BB7BA3FE7098}"/>
              </a:ext>
            </a:extLst>
          </p:cNvPr>
          <p:cNvSpPr txBox="1">
            <a:spLocks/>
          </p:cNvSpPr>
          <p:nvPr>
            <p:custDataLst>
              <p:tags r:id="rId3"/>
            </p:custDataLst>
          </p:nvPr>
        </p:nvSpPr>
        <p:spPr bwMode="auto">
          <a:xfrm>
            <a:off x="3632200" y="2362200"/>
            <a:ext cx="4927600" cy="609600"/>
          </a:xfrm>
          <a:prstGeom prst="rect">
            <a:avLst/>
          </a:prstGeom>
          <a:solidFill>
            <a:schemeClr val="accent1"/>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Mobility energy storage</a:t>
            </a:r>
            <a:endParaRPr lang="en-US" b="1">
              <a:solidFill>
                <a:schemeClr val="bg1"/>
              </a:solidFill>
            </a:endParaRPr>
          </a:p>
        </p:txBody>
      </p:sp>
      <p:sp>
        <p:nvSpPr>
          <p:cNvPr id="9" name="Text Placeholder 10">
            <a:hlinkClick r:id="rId13" action="ppaction://hlinksldjump"/>
            <a:extLst>
              <a:ext uri="{FF2B5EF4-FFF2-40B4-BE49-F238E27FC236}">
                <a16:creationId xmlns:a16="http://schemas.microsoft.com/office/drawing/2014/main" id="{90D0E5FA-DE47-34BB-633C-52B8F7773999}"/>
              </a:ext>
            </a:extLst>
          </p:cNvPr>
          <p:cNvSpPr txBox="1">
            <a:spLocks/>
          </p:cNvSpPr>
          <p:nvPr>
            <p:custDataLst>
              <p:tags r:id="rId4"/>
            </p:custDataLst>
          </p:nvPr>
        </p:nvSpPr>
        <p:spPr bwMode="auto">
          <a:xfrm>
            <a:off x="3632200" y="2971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 landscape</a:t>
            </a:r>
            <a:endParaRPr lang="en-US">
              <a:solidFill>
                <a:schemeClr val="bg1"/>
              </a:solidFill>
            </a:endParaRPr>
          </a:p>
        </p:txBody>
      </p:sp>
      <p:sp>
        <p:nvSpPr>
          <p:cNvPr id="20" name="Text Placeholder 10">
            <a:hlinkClick r:id="rId14" action="ppaction://hlinksldjump"/>
            <a:extLst>
              <a:ext uri="{FF2B5EF4-FFF2-40B4-BE49-F238E27FC236}">
                <a16:creationId xmlns:a16="http://schemas.microsoft.com/office/drawing/2014/main" id="{5791A100-1B33-9172-117B-2CD4D5854C1E}"/>
              </a:ext>
            </a:extLst>
          </p:cNvPr>
          <p:cNvSpPr txBox="1">
            <a:spLocks/>
          </p:cNvSpPr>
          <p:nvPr>
            <p:custDataLst>
              <p:tags r:id="rId5"/>
            </p:custDataLst>
          </p:nvPr>
        </p:nvSpPr>
        <p:spPr bwMode="auto">
          <a:xfrm>
            <a:off x="3632200" y="3479800"/>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33" name="Text Placeholder 10">
            <a:extLst>
              <a:ext uri="{FF2B5EF4-FFF2-40B4-BE49-F238E27FC236}">
                <a16:creationId xmlns:a16="http://schemas.microsoft.com/office/drawing/2014/main" id="{851D4AB6-15C4-F4E6-0020-52FAF9DE3214}"/>
              </a:ext>
            </a:extLst>
          </p:cNvPr>
          <p:cNvSpPr txBox="1">
            <a:spLocks/>
          </p:cNvSpPr>
          <p:nvPr>
            <p:custDataLst>
              <p:tags r:id="rId6"/>
            </p:custDataLst>
          </p:nvPr>
        </p:nvSpPr>
        <p:spPr bwMode="auto">
          <a:xfrm>
            <a:off x="3632200" y="3987800"/>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Case study</a:t>
            </a:r>
            <a:endParaRPr lang="en-US" b="1">
              <a:solidFill>
                <a:schemeClr val="bg1"/>
              </a:solidFill>
            </a:endParaRPr>
          </a:p>
        </p:txBody>
      </p:sp>
      <p:sp>
        <p:nvSpPr>
          <p:cNvPr id="15" name="Text Placeholder 10">
            <a:hlinkClick r:id="rId15" action="ppaction://hlinksldjump"/>
            <a:extLst>
              <a:ext uri="{FF2B5EF4-FFF2-40B4-BE49-F238E27FC236}">
                <a16:creationId xmlns:a16="http://schemas.microsoft.com/office/drawing/2014/main" id="{2874DDDD-B604-77DF-039E-E048A751E8F7}"/>
              </a:ext>
            </a:extLst>
          </p:cNvPr>
          <p:cNvSpPr txBox="1">
            <a:spLocks/>
          </p:cNvSpPr>
          <p:nvPr>
            <p:custDataLst>
              <p:tags r:id="rId7"/>
            </p:custDataLst>
          </p:nvPr>
        </p:nvSpPr>
        <p:spPr bwMode="auto">
          <a:xfrm>
            <a:off x="3632200" y="4495800"/>
            <a:ext cx="4927600" cy="608013"/>
          </a:xfrm>
          <a:prstGeom prst="rect">
            <a:avLst/>
          </a:prstGeom>
          <a:solidFill>
            <a:schemeClr val="bg2"/>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Utility energy storage</a:t>
            </a:r>
            <a:endParaRPr lang="en-US">
              <a:solidFill>
                <a:schemeClr val="bg1"/>
              </a:solidFill>
            </a:endParaRPr>
          </a:p>
        </p:txBody>
      </p:sp>
    </p:spTree>
    <p:extLst>
      <p:ext uri="{BB962C8B-B14F-4D97-AF65-F5344CB8AC3E}">
        <p14:creationId xmlns:p14="http://schemas.microsoft.com/office/powerpoint/2010/main" val="65619954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7E1D70C-4F7F-7CCB-4506-84DA1BBE44ED}"/>
              </a:ext>
            </a:extLst>
          </p:cNvPr>
          <p:cNvGraphicFramePr>
            <a:graphicFrameLocks noChangeAspect="1"/>
          </p:cNvGraphicFramePr>
          <p:nvPr>
            <p:custDataLst>
              <p:tags r:id="rId1"/>
            </p:custDataLst>
            <p:extLst>
              <p:ext uri="{D42A27DB-BD31-4B8C-83A1-F6EECF244321}">
                <p14:modId xmlns:p14="http://schemas.microsoft.com/office/powerpoint/2010/main" val="37471348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9" imgH="599" progId="TCLayout.ActiveDocument.1">
                  <p:embed/>
                </p:oleObj>
              </mc:Choice>
              <mc:Fallback>
                <p:oleObj name="think-cell Slide" r:id="rId3" imgW="599" imgH="599" progId="TCLayout.ActiveDocument.1">
                  <p:embed/>
                  <p:pic>
                    <p:nvPicPr>
                      <p:cNvPr id="4" name="think-cell data - do not delete" hidden="1">
                        <a:extLst>
                          <a:ext uri="{FF2B5EF4-FFF2-40B4-BE49-F238E27FC236}">
                            <a16:creationId xmlns:a16="http://schemas.microsoft.com/office/drawing/2014/main" id="{E7E1D70C-4F7F-7CCB-4506-84DA1BBE44E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7BF0692-3C68-7FB3-B1C3-8FC7C6792B29}"/>
              </a:ext>
            </a:extLst>
          </p:cNvPr>
          <p:cNvSpPr>
            <a:spLocks noGrp="1"/>
          </p:cNvSpPr>
          <p:nvPr>
            <p:ph type="title"/>
          </p:nvPr>
        </p:nvSpPr>
        <p:spPr/>
        <p:txBody>
          <a:bodyPr vert="horz">
            <a:noAutofit/>
          </a:bodyPr>
          <a:lstStyle/>
          <a:p>
            <a:r>
              <a:rPr lang="en-US"/>
              <a:t>Contemporary Amperex Technology Co. Ltd. (CATL) is a global leader in battery production based in China</a:t>
            </a:r>
          </a:p>
        </p:txBody>
      </p:sp>
      <p:sp>
        <p:nvSpPr>
          <p:cNvPr id="5" name="Rectangle 4">
            <a:extLst>
              <a:ext uri="{FF2B5EF4-FFF2-40B4-BE49-F238E27FC236}">
                <a16:creationId xmlns:a16="http://schemas.microsoft.com/office/drawing/2014/main" id="{5911B2F6-F166-B5A0-AE4E-B0720D7A8F32}"/>
              </a:ext>
            </a:extLst>
          </p:cNvPr>
          <p:cNvSpPr/>
          <p:nvPr/>
        </p:nvSpPr>
        <p:spPr bwMode="gray">
          <a:xfrm>
            <a:off x="497840" y="2740603"/>
            <a:ext cx="3627120" cy="274205"/>
          </a:xfrm>
          <a:prstGeom prst="rect">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Technology and market</a:t>
            </a:r>
          </a:p>
        </p:txBody>
      </p:sp>
      <p:sp>
        <p:nvSpPr>
          <p:cNvPr id="6" name="Rectangle 5">
            <a:extLst>
              <a:ext uri="{FF2B5EF4-FFF2-40B4-BE49-F238E27FC236}">
                <a16:creationId xmlns:a16="http://schemas.microsoft.com/office/drawing/2014/main" id="{17751AE3-62A4-4DB3-83DF-B70D1532D5AA}"/>
              </a:ext>
            </a:extLst>
          </p:cNvPr>
          <p:cNvSpPr/>
          <p:nvPr/>
        </p:nvSpPr>
        <p:spPr bwMode="gray">
          <a:xfrm>
            <a:off x="4257040" y="2740600"/>
            <a:ext cx="3627120" cy="274205"/>
          </a:xfrm>
          <a:prstGeom prst="rect">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Financials</a:t>
            </a:r>
          </a:p>
        </p:txBody>
      </p:sp>
      <p:sp>
        <p:nvSpPr>
          <p:cNvPr id="7" name="Rectangle 6">
            <a:extLst>
              <a:ext uri="{FF2B5EF4-FFF2-40B4-BE49-F238E27FC236}">
                <a16:creationId xmlns:a16="http://schemas.microsoft.com/office/drawing/2014/main" id="{94D8DFFE-1F6D-FD5C-E6C9-A47D4DFBD94A}"/>
              </a:ext>
            </a:extLst>
          </p:cNvPr>
          <p:cNvSpPr/>
          <p:nvPr/>
        </p:nvSpPr>
        <p:spPr bwMode="gray">
          <a:xfrm>
            <a:off x="8016240" y="2740601"/>
            <a:ext cx="3627120" cy="274205"/>
          </a:xfrm>
          <a:prstGeom prst="rect">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Operations</a:t>
            </a:r>
          </a:p>
        </p:txBody>
      </p:sp>
      <p:sp>
        <p:nvSpPr>
          <p:cNvPr id="9" name="btfpColumnHeaderBoxText693473">
            <a:extLst>
              <a:ext uri="{FF2B5EF4-FFF2-40B4-BE49-F238E27FC236}">
                <a16:creationId xmlns:a16="http://schemas.microsoft.com/office/drawing/2014/main" id="{ECEDFF7D-C113-F30C-D9C9-A4DEB9F890FB}"/>
              </a:ext>
            </a:extLst>
          </p:cNvPr>
          <p:cNvSpPr txBox="1"/>
          <p:nvPr/>
        </p:nvSpPr>
        <p:spPr bwMode="gray">
          <a:xfrm>
            <a:off x="1390233" y="3265441"/>
            <a:ext cx="2686507" cy="557524"/>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Specialization in lithium iron phosphate (LFP) batteries, which are safer and cost effective, and have longer life cycles </a:t>
            </a:r>
          </a:p>
        </p:txBody>
      </p:sp>
      <p:sp>
        <p:nvSpPr>
          <p:cNvPr id="12" name="TextBox 11">
            <a:extLst>
              <a:ext uri="{FF2B5EF4-FFF2-40B4-BE49-F238E27FC236}">
                <a16:creationId xmlns:a16="http://schemas.microsoft.com/office/drawing/2014/main" id="{711E3ADB-1475-88E0-B0E3-DCEB1C8A1A88}"/>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CATL</a:t>
            </a:r>
          </a:p>
        </p:txBody>
      </p:sp>
      <p:pic>
        <p:nvPicPr>
          <p:cNvPr id="2050" name="Picture 2">
            <a:extLst>
              <a:ext uri="{FF2B5EF4-FFF2-40B4-BE49-F238E27FC236}">
                <a16:creationId xmlns:a16="http://schemas.microsoft.com/office/drawing/2014/main" id="{BF4A478E-0862-3073-01C9-7DBD03CEED27}"/>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73105" y="3265441"/>
            <a:ext cx="538480" cy="538480"/>
          </a:xfrm>
          <a:prstGeom prst="rect">
            <a:avLst/>
          </a:prstGeom>
          <a:noFill/>
          <a:extLst>
            <a:ext uri="{909E8E84-426E-40DD-AFC4-6F175D3DCCD1}">
              <a14:hiddenFill xmlns:a14="http://schemas.microsoft.com/office/drawing/2010/main">
                <a:solidFill>
                  <a:srgbClr val="FFFFFF"/>
                </a:solidFill>
              </a14:hiddenFill>
            </a:ext>
          </a:extLst>
        </p:spPr>
      </p:pic>
      <p:sp>
        <p:nvSpPr>
          <p:cNvPr id="46" name="btfpColumnHeaderBoxText693473">
            <a:extLst>
              <a:ext uri="{FF2B5EF4-FFF2-40B4-BE49-F238E27FC236}">
                <a16:creationId xmlns:a16="http://schemas.microsoft.com/office/drawing/2014/main" id="{7A4C84A2-6333-C969-2676-6FCBA16F6580}"/>
              </a:ext>
            </a:extLst>
          </p:cNvPr>
          <p:cNvSpPr txBox="1"/>
          <p:nvPr/>
        </p:nvSpPr>
        <p:spPr bwMode="gray">
          <a:xfrm>
            <a:off x="554573" y="4343915"/>
            <a:ext cx="775544" cy="626774"/>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165 GWh</a:t>
            </a:r>
          </a:p>
        </p:txBody>
      </p:sp>
      <p:sp>
        <p:nvSpPr>
          <p:cNvPr id="48" name="btfpColumnHeaderBoxText693473">
            <a:extLst>
              <a:ext uri="{FF2B5EF4-FFF2-40B4-BE49-F238E27FC236}">
                <a16:creationId xmlns:a16="http://schemas.microsoft.com/office/drawing/2014/main" id="{C04CF7CF-D7C8-07B8-CFF7-142FD6ED37E5}"/>
              </a:ext>
            </a:extLst>
          </p:cNvPr>
          <p:cNvSpPr txBox="1"/>
          <p:nvPr/>
        </p:nvSpPr>
        <p:spPr bwMode="gray">
          <a:xfrm>
            <a:off x="1390233" y="4343915"/>
            <a:ext cx="2372404" cy="557524"/>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Has been global leader for seven straight years, capturing 37% of 2023 market share (total 165 GWh)</a:t>
            </a:r>
          </a:p>
        </p:txBody>
      </p:sp>
      <p:sp>
        <p:nvSpPr>
          <p:cNvPr id="49" name="btfpColumnHeaderBoxText693473">
            <a:extLst>
              <a:ext uri="{FF2B5EF4-FFF2-40B4-BE49-F238E27FC236}">
                <a16:creationId xmlns:a16="http://schemas.microsoft.com/office/drawing/2014/main" id="{FD874D91-84DD-5A9A-D7CB-235B50A4F5EF}"/>
              </a:ext>
            </a:extLst>
          </p:cNvPr>
          <p:cNvSpPr txBox="1"/>
          <p:nvPr/>
        </p:nvSpPr>
        <p:spPr bwMode="gray">
          <a:xfrm>
            <a:off x="331482" y="5490011"/>
            <a:ext cx="1221727" cy="626774"/>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30% CAGR</a:t>
            </a:r>
          </a:p>
        </p:txBody>
      </p:sp>
      <p:sp>
        <p:nvSpPr>
          <p:cNvPr id="50" name="btfpColumnHeaderBoxText693473">
            <a:extLst>
              <a:ext uri="{FF2B5EF4-FFF2-40B4-BE49-F238E27FC236}">
                <a16:creationId xmlns:a16="http://schemas.microsoft.com/office/drawing/2014/main" id="{77318390-760B-1BC1-C4AD-C41077279D4C}"/>
              </a:ext>
            </a:extLst>
          </p:cNvPr>
          <p:cNvSpPr txBox="1"/>
          <p:nvPr/>
        </p:nvSpPr>
        <p:spPr bwMode="gray">
          <a:xfrm>
            <a:off x="1390233" y="5490011"/>
            <a:ext cx="2372404" cy="395941"/>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Capitalized on 30% CAGR in global battery EV market since 2013</a:t>
            </a:r>
          </a:p>
        </p:txBody>
      </p:sp>
      <p:sp>
        <p:nvSpPr>
          <p:cNvPr id="51" name="btfpColumnHeaderBoxText693473">
            <a:extLst>
              <a:ext uri="{FF2B5EF4-FFF2-40B4-BE49-F238E27FC236}">
                <a16:creationId xmlns:a16="http://schemas.microsoft.com/office/drawing/2014/main" id="{A3EDF70A-564C-237C-A982-761ED5FFD9B3}"/>
              </a:ext>
            </a:extLst>
          </p:cNvPr>
          <p:cNvSpPr txBox="1"/>
          <p:nvPr/>
        </p:nvSpPr>
        <p:spPr bwMode="gray">
          <a:xfrm>
            <a:off x="4396920" y="3265441"/>
            <a:ext cx="775544" cy="626774"/>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$2.8B raised</a:t>
            </a:r>
          </a:p>
        </p:txBody>
      </p:sp>
      <p:sp>
        <p:nvSpPr>
          <p:cNvPr id="58" name="btfpColumnHeaderBoxText693473">
            <a:extLst>
              <a:ext uri="{FF2B5EF4-FFF2-40B4-BE49-F238E27FC236}">
                <a16:creationId xmlns:a16="http://schemas.microsoft.com/office/drawing/2014/main" id="{0F20A834-136D-98B5-4C34-74B7364A6EF6}"/>
              </a:ext>
            </a:extLst>
          </p:cNvPr>
          <p:cNvSpPr txBox="1"/>
          <p:nvPr/>
        </p:nvSpPr>
        <p:spPr bwMode="gray">
          <a:xfrm>
            <a:off x="5456746" y="3265441"/>
            <a:ext cx="2372404" cy="719107"/>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In 2020, nine investors, including UBS AG and JPMorgan, invested $2.8 billion USD in equity financing (private share placement)</a:t>
            </a:r>
          </a:p>
        </p:txBody>
      </p:sp>
      <p:sp>
        <p:nvSpPr>
          <p:cNvPr id="59" name="btfpColumnHeaderBoxText693473">
            <a:extLst>
              <a:ext uri="{FF2B5EF4-FFF2-40B4-BE49-F238E27FC236}">
                <a16:creationId xmlns:a16="http://schemas.microsoft.com/office/drawing/2014/main" id="{7AD418B9-076E-704C-6EED-48375E8C6305}"/>
              </a:ext>
            </a:extLst>
          </p:cNvPr>
          <p:cNvSpPr txBox="1"/>
          <p:nvPr/>
        </p:nvSpPr>
        <p:spPr bwMode="gray">
          <a:xfrm>
            <a:off x="4190033" y="4343915"/>
            <a:ext cx="1189318" cy="903773"/>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6</a:t>
            </a:r>
            <a:r>
              <a:rPr lang="en-US" altLang="zh-CN" b="1">
                <a:solidFill>
                  <a:srgbClr val="000000"/>
                </a:solidFill>
              </a:rPr>
              <a:t>x revenue in 2 years</a:t>
            </a:r>
            <a:endParaRPr lang="en-US" b="1">
              <a:solidFill>
                <a:srgbClr val="000000"/>
              </a:solidFill>
            </a:endParaRPr>
          </a:p>
        </p:txBody>
      </p:sp>
      <p:sp>
        <p:nvSpPr>
          <p:cNvPr id="60" name="btfpColumnHeaderBoxText693473">
            <a:extLst>
              <a:ext uri="{FF2B5EF4-FFF2-40B4-BE49-F238E27FC236}">
                <a16:creationId xmlns:a16="http://schemas.microsoft.com/office/drawing/2014/main" id="{421029B5-4163-9D78-6383-80B586E61325}"/>
              </a:ext>
            </a:extLst>
          </p:cNvPr>
          <p:cNvSpPr txBox="1"/>
          <p:nvPr/>
        </p:nvSpPr>
        <p:spPr bwMode="gray">
          <a:xfrm>
            <a:off x="5456746" y="4343915"/>
            <a:ext cx="2060298" cy="557524"/>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Large increase in reported revenues from $7 billion to </a:t>
            </a:r>
            <a:br>
              <a:rPr lang="en-US" sz="1050" b="1">
                <a:solidFill>
                  <a:srgbClr val="000000"/>
                </a:solidFill>
              </a:rPr>
            </a:br>
            <a:r>
              <a:rPr lang="en-US" sz="1050" b="1">
                <a:solidFill>
                  <a:srgbClr val="000000"/>
                </a:solidFill>
              </a:rPr>
              <a:t>$46 billion from 2020 to 2022</a:t>
            </a:r>
          </a:p>
        </p:txBody>
      </p:sp>
      <p:sp>
        <p:nvSpPr>
          <p:cNvPr id="62" name="btfpColumnHeaderBoxText693473">
            <a:extLst>
              <a:ext uri="{FF2B5EF4-FFF2-40B4-BE49-F238E27FC236}">
                <a16:creationId xmlns:a16="http://schemas.microsoft.com/office/drawing/2014/main" id="{A57BE695-2E8E-88FE-86A8-E7C9FB08C320}"/>
              </a:ext>
            </a:extLst>
          </p:cNvPr>
          <p:cNvSpPr txBox="1"/>
          <p:nvPr/>
        </p:nvSpPr>
        <p:spPr bwMode="gray">
          <a:xfrm>
            <a:off x="5456746" y="5490011"/>
            <a:ext cx="2060298" cy="719107"/>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22.6% gross margin reported in FY2023 (compared to industry average of 15.76% in the same period)</a:t>
            </a:r>
          </a:p>
        </p:txBody>
      </p:sp>
      <p:sp>
        <p:nvSpPr>
          <p:cNvPr id="63" name="btfpColumnHeaderBoxText693473">
            <a:extLst>
              <a:ext uri="{FF2B5EF4-FFF2-40B4-BE49-F238E27FC236}">
                <a16:creationId xmlns:a16="http://schemas.microsoft.com/office/drawing/2014/main" id="{C4E069A0-9EEC-2632-A088-767009E1B3A5}"/>
              </a:ext>
            </a:extLst>
          </p:cNvPr>
          <p:cNvSpPr txBox="1"/>
          <p:nvPr/>
        </p:nvSpPr>
        <p:spPr bwMode="gray">
          <a:xfrm>
            <a:off x="4096550" y="5490011"/>
            <a:ext cx="1376285" cy="903773"/>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22.6% gross margin</a:t>
            </a:r>
          </a:p>
        </p:txBody>
      </p:sp>
      <p:sp>
        <p:nvSpPr>
          <p:cNvPr id="2048" name="btfpColumnHeaderBoxText693473">
            <a:extLst>
              <a:ext uri="{FF2B5EF4-FFF2-40B4-BE49-F238E27FC236}">
                <a16:creationId xmlns:a16="http://schemas.microsoft.com/office/drawing/2014/main" id="{5278B371-CEC2-EE05-B717-BB48F4213B70}"/>
              </a:ext>
            </a:extLst>
          </p:cNvPr>
          <p:cNvSpPr txBox="1"/>
          <p:nvPr/>
        </p:nvSpPr>
        <p:spPr bwMode="gray">
          <a:xfrm>
            <a:off x="8131381" y="3265441"/>
            <a:ext cx="775544" cy="626774"/>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13 plants</a:t>
            </a:r>
          </a:p>
        </p:txBody>
      </p:sp>
      <p:sp>
        <p:nvSpPr>
          <p:cNvPr id="2049" name="btfpColumnHeaderBoxText693473">
            <a:extLst>
              <a:ext uri="{FF2B5EF4-FFF2-40B4-BE49-F238E27FC236}">
                <a16:creationId xmlns:a16="http://schemas.microsoft.com/office/drawing/2014/main" id="{B799F513-2FE3-DBF2-BA0B-5359731FBF25}"/>
              </a:ext>
            </a:extLst>
          </p:cNvPr>
          <p:cNvSpPr txBox="1"/>
          <p:nvPr/>
        </p:nvSpPr>
        <p:spPr bwMode="gray">
          <a:xfrm>
            <a:off x="9230417" y="3265441"/>
            <a:ext cx="2372404" cy="880689"/>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11 domestic and two European (German and Hungarian) production plants, including active material production, cell manufacturing, and assembly</a:t>
            </a:r>
          </a:p>
        </p:txBody>
      </p:sp>
      <p:sp>
        <p:nvSpPr>
          <p:cNvPr id="2051" name="btfpColumnHeaderBoxText693473">
            <a:extLst>
              <a:ext uri="{FF2B5EF4-FFF2-40B4-BE49-F238E27FC236}">
                <a16:creationId xmlns:a16="http://schemas.microsoft.com/office/drawing/2014/main" id="{16A48F32-8A08-F1BB-772B-DB070C12214F}"/>
              </a:ext>
            </a:extLst>
          </p:cNvPr>
          <p:cNvSpPr txBox="1"/>
          <p:nvPr/>
        </p:nvSpPr>
        <p:spPr bwMode="gray">
          <a:xfrm>
            <a:off x="7884160" y="4343915"/>
            <a:ext cx="1318968" cy="903773"/>
          </a:xfrm>
          <a:prstGeom prst="rect">
            <a:avLst/>
          </a:prstGeom>
          <a:noFill/>
        </p:spPr>
        <p:txBody>
          <a:bodyPr vert="horz" wrap="square" lIns="36036" tIns="36036" rIns="36036" bIns="36036" rtlCol="0" anchor="b">
            <a:spAutoFit/>
          </a:bodyPr>
          <a:lstStyle/>
          <a:p>
            <a:pPr marL="0" indent="0" algn="ctr">
              <a:spcBef>
                <a:spcPts val="0"/>
              </a:spcBef>
              <a:buNone/>
            </a:pPr>
            <a:r>
              <a:rPr lang="en-US" b="1">
                <a:solidFill>
                  <a:srgbClr val="000000"/>
                </a:solidFill>
              </a:rPr>
              <a:t>$1.5B expansion fund</a:t>
            </a:r>
          </a:p>
        </p:txBody>
      </p:sp>
      <p:sp>
        <p:nvSpPr>
          <p:cNvPr id="2053" name="btfpColumnHeaderBoxText693473">
            <a:extLst>
              <a:ext uri="{FF2B5EF4-FFF2-40B4-BE49-F238E27FC236}">
                <a16:creationId xmlns:a16="http://schemas.microsoft.com/office/drawing/2014/main" id="{B1158A89-F779-2F9B-BC3F-EDE332FC9F4B}"/>
              </a:ext>
            </a:extLst>
          </p:cNvPr>
          <p:cNvSpPr txBox="1"/>
          <p:nvPr/>
        </p:nvSpPr>
        <p:spPr bwMode="gray">
          <a:xfrm>
            <a:off x="9230417" y="4343915"/>
            <a:ext cx="2372404" cy="557524"/>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New fund managed by </a:t>
            </a:r>
            <a:r>
              <a:rPr lang="en-US" sz="1050" b="1" err="1">
                <a:solidFill>
                  <a:srgbClr val="000000"/>
                </a:solidFill>
              </a:rPr>
              <a:t>Lochpine</a:t>
            </a:r>
            <a:r>
              <a:rPr lang="en-US" sz="1050" b="1">
                <a:solidFill>
                  <a:srgbClr val="000000"/>
                </a:solidFill>
              </a:rPr>
              <a:t> Capital dedicated to capacity expansion in Europe</a:t>
            </a:r>
          </a:p>
        </p:txBody>
      </p:sp>
      <p:pic>
        <p:nvPicPr>
          <p:cNvPr id="2056" name="Picture 2055">
            <a:extLst>
              <a:ext uri="{FF2B5EF4-FFF2-40B4-BE49-F238E27FC236}">
                <a16:creationId xmlns:a16="http://schemas.microsoft.com/office/drawing/2014/main" id="{D8EABA75-1F59-3DEA-0F82-7A01AD0FE501}"/>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8181155" y="5490011"/>
            <a:ext cx="724979" cy="699982"/>
          </a:xfrm>
          <a:prstGeom prst="rect">
            <a:avLst/>
          </a:prstGeom>
        </p:spPr>
      </p:pic>
      <p:sp>
        <p:nvSpPr>
          <p:cNvPr id="2057" name="btfpColumnHeaderBoxText693473">
            <a:extLst>
              <a:ext uri="{FF2B5EF4-FFF2-40B4-BE49-F238E27FC236}">
                <a16:creationId xmlns:a16="http://schemas.microsoft.com/office/drawing/2014/main" id="{2C05F1F0-ABB1-B7B7-DEF8-5C95FAC446AA}"/>
              </a:ext>
            </a:extLst>
          </p:cNvPr>
          <p:cNvSpPr txBox="1"/>
          <p:nvPr/>
        </p:nvSpPr>
        <p:spPr bwMode="gray">
          <a:xfrm>
            <a:off x="9230417" y="5490011"/>
            <a:ext cx="2412943" cy="719107"/>
          </a:xfrm>
          <a:prstGeom prst="rect">
            <a:avLst/>
          </a:prstGeom>
          <a:noFill/>
        </p:spPr>
        <p:txBody>
          <a:bodyPr vert="horz" wrap="square" lIns="36036" tIns="36036" rIns="36036" bIns="36036" rtlCol="0" anchor="b">
            <a:spAutoFit/>
          </a:bodyPr>
          <a:lstStyle/>
          <a:p>
            <a:pPr marL="0" indent="0">
              <a:spcBef>
                <a:spcPts val="0"/>
              </a:spcBef>
              <a:buNone/>
            </a:pPr>
            <a:r>
              <a:rPr lang="en-US" sz="1050" b="1">
                <a:solidFill>
                  <a:srgbClr val="000000"/>
                </a:solidFill>
              </a:rPr>
              <a:t>$950 million acquisition of </a:t>
            </a:r>
            <a:r>
              <a:rPr lang="en-US" sz="1050" b="1" err="1">
                <a:solidFill>
                  <a:srgbClr val="000000"/>
                </a:solidFill>
              </a:rPr>
              <a:t>Yajiang</a:t>
            </a:r>
            <a:r>
              <a:rPr lang="en-US" sz="1050" b="1">
                <a:solidFill>
                  <a:srgbClr val="000000"/>
                </a:solidFill>
              </a:rPr>
              <a:t> Mining Development in 2021 to own 100% exploration rights at </a:t>
            </a:r>
            <a:r>
              <a:rPr lang="en-US" sz="1050" b="1" err="1">
                <a:solidFill>
                  <a:srgbClr val="000000"/>
                </a:solidFill>
              </a:rPr>
              <a:t>Dechenonba</a:t>
            </a:r>
            <a:r>
              <a:rPr lang="en-US" sz="1050" b="1">
                <a:solidFill>
                  <a:srgbClr val="000000"/>
                </a:solidFill>
              </a:rPr>
              <a:t> Mine </a:t>
            </a:r>
          </a:p>
        </p:txBody>
      </p:sp>
      <p:sp>
        <p:nvSpPr>
          <p:cNvPr id="2060" name="Rectangle 2059">
            <a:extLst>
              <a:ext uri="{FF2B5EF4-FFF2-40B4-BE49-F238E27FC236}">
                <a16:creationId xmlns:a16="http://schemas.microsoft.com/office/drawing/2014/main" id="{8C51EF20-93FE-8C0D-4778-4B2D87676DC7}"/>
              </a:ext>
            </a:extLst>
          </p:cNvPr>
          <p:cNvSpPr/>
          <p:nvPr/>
        </p:nvSpPr>
        <p:spPr bwMode="gray">
          <a:xfrm>
            <a:off x="517730" y="1522616"/>
            <a:ext cx="11057802" cy="274205"/>
          </a:xfrm>
          <a:prstGeom prst="rect">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Overview</a:t>
            </a:r>
          </a:p>
        </p:txBody>
      </p:sp>
      <p:sp>
        <p:nvSpPr>
          <p:cNvPr id="2062" name="TextBox 2061">
            <a:extLst>
              <a:ext uri="{FF2B5EF4-FFF2-40B4-BE49-F238E27FC236}">
                <a16:creationId xmlns:a16="http://schemas.microsoft.com/office/drawing/2014/main" id="{BFD6DFF1-1672-6B2F-611E-77639C22D500}"/>
              </a:ext>
            </a:extLst>
          </p:cNvPr>
          <p:cNvSpPr txBox="1"/>
          <p:nvPr/>
        </p:nvSpPr>
        <p:spPr bwMode="gray">
          <a:xfrm>
            <a:off x="477662" y="1928331"/>
            <a:ext cx="10930276" cy="523220"/>
          </a:xfrm>
          <a:prstGeom prst="rect">
            <a:avLst/>
          </a:prstGeom>
          <a:noFill/>
        </p:spPr>
        <p:txBody>
          <a:bodyPr wrap="square">
            <a:spAutoFit/>
          </a:bodyPr>
          <a:lstStyle/>
          <a:p>
            <a:pPr algn="ctr"/>
            <a:r>
              <a:rPr lang="en-US" sz="1400"/>
              <a:t>CATL is the world’s largest EV battery producer, holding around </a:t>
            </a:r>
            <a:r>
              <a:rPr lang="en-US" sz="1400" b="1"/>
              <a:t>37%</a:t>
            </a:r>
            <a:r>
              <a:rPr lang="en-US" sz="1400"/>
              <a:t> of the global market in 2023. With 2023 production capacity exceeding </a:t>
            </a:r>
            <a:r>
              <a:rPr lang="en-US" sz="1400" b="1"/>
              <a:t>165 GWh, </a:t>
            </a:r>
            <a:r>
              <a:rPr lang="en-US" sz="1400"/>
              <a:t>future goals are to quadruple production to 600 GWh by 2025.</a:t>
            </a:r>
          </a:p>
        </p:txBody>
      </p:sp>
      <p:sp>
        <p:nvSpPr>
          <p:cNvPr id="14" name="TextBox 13">
            <a:extLst>
              <a:ext uri="{FF2B5EF4-FFF2-40B4-BE49-F238E27FC236}">
                <a16:creationId xmlns:a16="http://schemas.microsoft.com/office/drawing/2014/main" id="{A9D82927-F0EB-2F93-661B-7737F1F1C029}"/>
              </a:ext>
            </a:extLst>
          </p:cNvPr>
          <p:cNvSpPr txBox="1"/>
          <p:nvPr/>
        </p:nvSpPr>
        <p:spPr bwMode="gray">
          <a:xfrm>
            <a:off x="330199" y="6419088"/>
            <a:ext cx="8227907"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CATL</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hlinkClick r:id="rId8">
                  <a:extLst>
                    <a:ext uri="{A12FA001-AC4F-418D-AE19-62706E023703}">
                      <ahyp:hlinkClr xmlns:ahyp="http://schemas.microsoft.com/office/drawing/2018/hyperlinkcolor" val="tx"/>
                    </a:ext>
                  </a:extLst>
                </a:hlinkClick>
              </a:rPr>
              <a:t>Financial Times, China’s battery giant taps Europe’s elite to expand supply chain</a:t>
            </a:r>
            <a:r>
              <a:rPr lang="en-US" sz="800" dirty="0"/>
              <a:t> (2024); </a:t>
            </a:r>
            <a:r>
              <a:rPr lang="en-US" sz="800" dirty="0">
                <a:hlinkClick r:id="rId9">
                  <a:extLst>
                    <a:ext uri="{A12FA001-AC4F-418D-AE19-62706E023703}">
                      <ahyp:hlinkClr xmlns:ahyp="http://schemas.microsoft.com/office/drawing/2018/hyperlinkcolor" val="tx"/>
                    </a:ext>
                  </a:extLst>
                </a:hlinkClick>
              </a:rPr>
              <a:t>S&amp;P Global, CATL buys Chinese lithium mine</a:t>
            </a:r>
            <a:r>
              <a:rPr lang="en-US" sz="800" dirty="0"/>
              <a:t> (2023). </a:t>
            </a:r>
            <a:endParaRPr kumimoji="0" lang="en-US" sz="800" b="0" i="0" u="none" strike="noStrike" kern="1200" cap="none" spc="0" normalizeH="0" baseline="0" noProof="0" dirty="0">
              <a:ln>
                <a:noFill/>
              </a:ln>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Hassan Riaz,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0"/>
              </a:rPr>
              <a:t>Gernot Wagner</a:t>
            </a:r>
            <a:r>
              <a:rPr lang="en-US" sz="800" dirty="0">
                <a:solidFill>
                  <a:srgbClr val="000000"/>
                </a:solidFill>
              </a:rPr>
              <a:t>. </a:t>
            </a:r>
            <a:r>
              <a:rPr lang="en-US" sz="800" dirty="0">
                <a:solidFill>
                  <a:srgbClr val="000000"/>
                </a:solidFill>
                <a:hlinkClick r:id="rId1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2"/>
              </a:rPr>
              <a:t>Storing Energy</a:t>
            </a:r>
            <a:r>
              <a:rPr lang="en-US" sz="800" dirty="0">
                <a:solidFill>
                  <a:srgbClr val="000000"/>
                </a:solidFill>
              </a:rPr>
              <a:t>” (4 March 2025).</a:t>
            </a:r>
            <a:endParaRPr lang="en-US" sz="800" b="0" i="0" u="none" strike="noStrike" kern="1200" cap="none" spc="0" normalizeH="0" baseline="0" noProof="0" dirty="0">
              <a:ln>
                <a:noFill/>
              </a:ln>
              <a:solidFill>
                <a:srgbClr val="000000"/>
              </a:solidFill>
              <a:effectLst/>
              <a:uLnTx/>
              <a:uFillTx/>
              <a:latin typeface="Arial"/>
              <a:cs typeface="Arial"/>
            </a:endParaRPr>
          </a:p>
        </p:txBody>
      </p:sp>
    </p:spTree>
    <p:extLst>
      <p:ext uri="{BB962C8B-B14F-4D97-AF65-F5344CB8AC3E}">
        <p14:creationId xmlns:p14="http://schemas.microsoft.com/office/powerpoint/2010/main" val="21232159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64" name="Table 1063">
            <a:extLst>
              <a:ext uri="{FF2B5EF4-FFF2-40B4-BE49-F238E27FC236}">
                <a16:creationId xmlns:a16="http://schemas.microsoft.com/office/drawing/2014/main" id="{107D6286-328F-E20A-CC67-04A3868BEEDB}"/>
              </a:ext>
            </a:extLst>
          </p:cNvPr>
          <p:cNvGraphicFramePr>
            <a:graphicFrameLocks noGrp="1"/>
          </p:cNvGraphicFramePr>
          <p:nvPr>
            <p:extLst>
              <p:ext uri="{D42A27DB-BD31-4B8C-83A1-F6EECF244321}">
                <p14:modId xmlns:p14="http://schemas.microsoft.com/office/powerpoint/2010/main" val="1267708689"/>
              </p:ext>
            </p:extLst>
          </p:nvPr>
        </p:nvGraphicFramePr>
        <p:xfrm>
          <a:off x="219111" y="1752985"/>
          <a:ext cx="11709400" cy="4174718"/>
        </p:xfrm>
        <a:graphic>
          <a:graphicData uri="http://schemas.openxmlformats.org/drawingml/2006/table">
            <a:tbl>
              <a:tblPr firstRow="1" bandRow="1">
                <a:tableStyleId>{2D5ABB26-0587-4C30-8999-92F81FD0307C}</a:tableStyleId>
              </a:tblPr>
              <a:tblGrid>
                <a:gridCol w="1922048">
                  <a:extLst>
                    <a:ext uri="{9D8B030D-6E8A-4147-A177-3AD203B41FA5}">
                      <a16:colId xmlns:a16="http://schemas.microsoft.com/office/drawing/2014/main" val="3029725099"/>
                    </a:ext>
                  </a:extLst>
                </a:gridCol>
                <a:gridCol w="2421352">
                  <a:extLst>
                    <a:ext uri="{9D8B030D-6E8A-4147-A177-3AD203B41FA5}">
                      <a16:colId xmlns:a16="http://schemas.microsoft.com/office/drawing/2014/main" val="1110654787"/>
                    </a:ext>
                  </a:extLst>
                </a:gridCol>
                <a:gridCol w="4222750">
                  <a:extLst>
                    <a:ext uri="{9D8B030D-6E8A-4147-A177-3AD203B41FA5}">
                      <a16:colId xmlns:a16="http://schemas.microsoft.com/office/drawing/2014/main" val="2863399275"/>
                    </a:ext>
                  </a:extLst>
                </a:gridCol>
                <a:gridCol w="3143250">
                  <a:extLst>
                    <a:ext uri="{9D8B030D-6E8A-4147-A177-3AD203B41FA5}">
                      <a16:colId xmlns:a16="http://schemas.microsoft.com/office/drawing/2014/main" val="858342927"/>
                    </a:ext>
                  </a:extLst>
                </a:gridCol>
              </a:tblGrid>
              <a:tr h="579952">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tx1"/>
                        </a:solidFill>
                        <a:effectLst/>
                        <a:uLnTx/>
                        <a:uFillTx/>
                        <a:latin typeface="+mn-lt"/>
                        <a:ea typeface="+mn-ea"/>
                        <a:cs typeface="+mn-cs"/>
                      </a:endParaRP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mn-lt"/>
                          <a:ea typeface="+mn-ea"/>
                          <a:cs typeface="+mn-cs"/>
                        </a:rPr>
                        <a:t>First foray into batteries for early gen smartphones</a:t>
                      </a:r>
                    </a:p>
                  </a:txBody>
                  <a:tcPr>
                    <a:lnL>
                      <a:noFill/>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a:ln>
                            <a:noFill/>
                          </a:ln>
                          <a:solidFill>
                            <a:schemeClr val="tx1"/>
                          </a:solidFill>
                          <a:effectLst/>
                          <a:uLnTx/>
                          <a:uFillTx/>
                          <a:latin typeface="+mn-lt"/>
                          <a:ea typeface="+mn-ea"/>
                          <a:cs typeface="+mn-cs"/>
                        </a:rPr>
                        <a:t>Early R&amp;D in e-mobility accelerated with generous policy support</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r>
                        <a:rPr kumimoji="0" lang="en-US" sz="1400" b="1" i="0" u="none" strike="noStrike" kern="1200" cap="none" spc="0" normalizeH="0" baseline="0">
                          <a:ln>
                            <a:noFill/>
                          </a:ln>
                          <a:solidFill>
                            <a:schemeClr val="tx1"/>
                          </a:solidFill>
                          <a:effectLst/>
                          <a:uLnTx/>
                          <a:uFillTx/>
                          <a:latin typeface="+mn-lt"/>
                          <a:ea typeface="+mn-ea"/>
                          <a:cs typeface="+mn-cs"/>
                        </a:rPr>
                        <a:t>Massive volume expansion as leading battery supplier for NEVs</a:t>
                      </a:r>
                    </a:p>
                  </a:txBody>
                  <a:tcPr>
                    <a:lnL w="6350" cap="flat" cmpd="sng" algn="ctr">
                      <a:noFill/>
                      <a:prstDash val="solid"/>
                      <a:round/>
                      <a:headEnd type="none" w="med" len="med"/>
                      <a:tailEnd type="none" w="med" len="med"/>
                    </a:lnL>
                    <a:lnR>
                      <a:noFill/>
                    </a:lnR>
                    <a:lnT>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93161297"/>
                  </a:ext>
                </a:extLst>
              </a:tr>
              <a:tr h="1674526">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Timeline</a:t>
                      </a:r>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a:noFill/>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endParaRPr lang="en-US" sz="1000" b="0"/>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spcBef>
                          <a:spcPts val="0"/>
                        </a:spcBef>
                        <a:buNone/>
                      </a:pPr>
                      <a:endParaRPr lang="en-US" sz="1000" b="0"/>
                    </a:p>
                  </a:txBody>
                  <a:tcPr>
                    <a:lnL w="6350" cap="flat" cmpd="sng" algn="ctr">
                      <a:no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05080875"/>
                  </a:ext>
                </a:extLst>
              </a:tr>
              <a:tr h="1674526">
                <a:tc>
                  <a:txBody>
                    <a:bodyPr/>
                    <a:lstStyle/>
                    <a:p>
                      <a:pPr marL="0" marR="0" indent="0" algn="l" defTabSz="711200" rtl="0" eaLnBrk="1" fontAlgn="auto" latinLnBrk="0" hangingPunct="1">
                        <a:lnSpc>
                          <a:spcPct val="100000"/>
                        </a:lnSpc>
                        <a:spcBef>
                          <a:spcPts val="0"/>
                        </a:spcBef>
                        <a:spcAft>
                          <a:spcPts val="0"/>
                        </a:spcAft>
                        <a:buClrTx/>
                        <a:buSzTx/>
                        <a:buFontTx/>
                        <a:buNone/>
                        <a:tabLst/>
                        <a:defRPr/>
                      </a:pPr>
                      <a:r>
                        <a:rPr lang="en-US" sz="1000" b="1"/>
                        <a:t>Highlights</a:t>
                      </a:r>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1999 </a:t>
                      </a:r>
                      <a:r>
                        <a:rPr lang="en-US" sz="1000" b="0"/>
                        <a:t>– Amperex Technology Ltd. (ATL) acquires technology licenses from American and Japanese companies to produce batteries </a:t>
                      </a:r>
                      <a:r>
                        <a:rPr lang="en-US" sz="1000" b="1"/>
                        <a:t>2001 </a:t>
                      </a:r>
                      <a:r>
                        <a:rPr lang="en-US" sz="1000" b="0"/>
                        <a:t>–</a:t>
                      </a:r>
                      <a:r>
                        <a:rPr lang="en-US" sz="1000" b="1"/>
                        <a:t> </a:t>
                      </a:r>
                      <a:r>
                        <a:rPr lang="en-US" sz="1000" b="0"/>
                        <a:t>Sales grow to 1 million+ devices</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2005 </a:t>
                      </a:r>
                      <a:r>
                        <a:rPr lang="en-US" sz="1000" b="0"/>
                        <a:t>– Acquired by Japanese firm TDK with specialties in cassette and CDs</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2007 </a:t>
                      </a:r>
                      <a:r>
                        <a:rPr lang="en-US" sz="1000" b="0"/>
                        <a:t>– Early research into batteries for e-mobility explored by ATL</a:t>
                      </a:r>
                      <a:endParaRPr lang="en-US" sz="1000" b="1"/>
                    </a:p>
                  </a:txBody>
                  <a:tcPr>
                    <a:lnL>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2008 </a:t>
                      </a:r>
                      <a:r>
                        <a:rPr lang="en-US" sz="1000" b="0"/>
                        <a:t>– Beijing begins concerted policy effort to grow and nurture nascent EV industry, evident through the first demonstration of a demo electric bus fleet supplied by ATL batteries</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2009 </a:t>
                      </a:r>
                      <a:r>
                        <a:rPr lang="en-US" sz="1000" b="0"/>
                        <a:t>–</a:t>
                      </a:r>
                      <a:r>
                        <a:rPr lang="en-US" sz="1000" b="1"/>
                        <a:t> </a:t>
                      </a:r>
                      <a:r>
                        <a:rPr lang="en-US" sz="1000" b="0"/>
                        <a:t>State issues </a:t>
                      </a:r>
                      <a:r>
                        <a:rPr lang="en-US" sz="1000" b="1"/>
                        <a:t>“</a:t>
                      </a:r>
                      <a:r>
                        <a:rPr lang="en-US" sz="1000" b="0"/>
                        <a:t>Ten Cities, Thousand Vehicles</a:t>
                      </a:r>
                      <a:r>
                        <a:rPr lang="en-US" sz="1000" b="1"/>
                        <a:t>” </a:t>
                      </a:r>
                      <a:r>
                        <a:rPr lang="en-US" sz="1000" b="0"/>
                        <a:t>policy plan to introduce 1,000 EVs each in 10 cities with CATL’s first foray into batteries for consumer EVs</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2011</a:t>
                      </a:r>
                      <a:r>
                        <a:rPr lang="en-US" sz="1000" b="0"/>
                        <a:t> – Chinese investors, including Huang </a:t>
                      </a:r>
                      <a:r>
                        <a:rPr lang="en-US" sz="1000" b="0" err="1"/>
                        <a:t>Shiling</a:t>
                      </a:r>
                      <a:r>
                        <a:rPr lang="en-US" sz="1000" b="0"/>
                        <a:t> and Robin Zeng, spin off CATL from TDK, to acquire 85% ownership stake</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2013 </a:t>
                      </a:r>
                      <a:r>
                        <a:rPr lang="en-US" sz="1000" b="0"/>
                        <a:t>– Through partnership with BMW, all-electric </a:t>
                      </a:r>
                      <a:r>
                        <a:rPr lang="en-US" sz="1000" b="0" err="1"/>
                        <a:t>Zinoro</a:t>
                      </a:r>
                      <a:r>
                        <a:rPr lang="en-US" sz="1000" b="0"/>
                        <a:t> is launched, building additional German engineering expertise</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000" b="1"/>
                        <a:t>2014 </a:t>
                      </a:r>
                      <a:r>
                        <a:rPr lang="en-US" sz="1000" b="0"/>
                        <a:t>– CATL eyes international expansion, launches first international subsidiary, in Germany</a:t>
                      </a:r>
                      <a:endParaRPr lang="en-US" sz="1000" b="1"/>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a:spcBef>
                          <a:spcPts val="0"/>
                        </a:spcBef>
                      </a:pPr>
                      <a:r>
                        <a:rPr lang="en-US" sz="1000" b="1"/>
                        <a:t>2018 </a:t>
                      </a:r>
                      <a:r>
                        <a:rPr lang="en-US" sz="1000" b="0"/>
                        <a:t>– In addition to official IPO on the Shenzhen Stock Exchange, the first overseas production facility in Erfurt, Germany, is launched</a:t>
                      </a:r>
                    </a:p>
                    <a:p>
                      <a:pPr algn="l">
                        <a:spcBef>
                          <a:spcPts val="0"/>
                        </a:spcBef>
                      </a:pPr>
                      <a:r>
                        <a:rPr lang="en-US" sz="1000" b="1"/>
                        <a:t>2019 </a:t>
                      </a:r>
                      <a:r>
                        <a:rPr lang="en-US" sz="1000" b="0"/>
                        <a:t>–</a:t>
                      </a:r>
                      <a:r>
                        <a:rPr lang="en-US" sz="1000" b="1"/>
                        <a:t> </a:t>
                      </a:r>
                      <a:r>
                        <a:rPr lang="en-US" sz="1000" b="0"/>
                        <a:t>Sales of Chinese EVs reach 1 million units per year, 10x from 2013, with CATL being a large beneficiary</a:t>
                      </a:r>
                    </a:p>
                    <a:p>
                      <a:pPr algn="l">
                        <a:spcBef>
                          <a:spcPts val="0"/>
                        </a:spcBef>
                      </a:pPr>
                      <a:r>
                        <a:rPr lang="en-US" sz="1000" b="1"/>
                        <a:t>2021 </a:t>
                      </a:r>
                      <a:r>
                        <a:rPr lang="en-US" sz="1000" b="0"/>
                        <a:t>– Milestone in energy storage project with construction of a 220 MWh facility in Texas</a:t>
                      </a:r>
                    </a:p>
                    <a:p>
                      <a:pPr algn="l">
                        <a:spcBef>
                          <a:spcPts val="0"/>
                        </a:spcBef>
                      </a:pPr>
                      <a:r>
                        <a:rPr lang="en-US" sz="1000" b="1"/>
                        <a:t>2023 </a:t>
                      </a:r>
                      <a:r>
                        <a:rPr lang="en-US" sz="1000" b="0"/>
                        <a:t>– With launch of new product platforms (e.g., </a:t>
                      </a:r>
                      <a:r>
                        <a:rPr lang="en-US" sz="1000" b="0" err="1"/>
                        <a:t>Qilin</a:t>
                      </a:r>
                      <a:r>
                        <a:rPr lang="en-US" sz="1000" b="0"/>
                        <a:t>) and accelerating year-over-year growth in NEVs, CATL is well positioned to lead in the future</a:t>
                      </a:r>
                      <a:endParaRPr lang="en-US" sz="1000" b="1"/>
                    </a:p>
                  </a:txBody>
                  <a:tcPr>
                    <a:lnL w="63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793158531"/>
                  </a:ext>
                </a:extLst>
              </a:tr>
            </a:tbl>
          </a:graphicData>
        </a:graphic>
      </p:graphicFrame>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4210777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CATL’s trajectory to success began 25 years ago…</a:t>
            </a: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2268560" y="3533172"/>
            <a:ext cx="9486900" cy="45719"/>
          </a:xfrm>
          <a:prstGeom prst="homePlate">
            <a:avLst>
              <a:gd name="adj" fmla="val 29167"/>
            </a:avLst>
          </a:prstGeom>
          <a:solidFill>
            <a:schemeClr val="bg1">
              <a:lumMod val="75000"/>
            </a:schemeClr>
          </a:solidFill>
          <a:ln w="19050" cmpd="sng" algn="ctr">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4CADA762-F22E-D69C-1010-A855C3F5ACAB}"/>
              </a:ext>
            </a:extLst>
          </p:cNvPr>
          <p:cNvSpPr/>
          <p:nvPr/>
        </p:nvSpPr>
        <p:spPr bwMode="gray">
          <a:xfrm>
            <a:off x="2583087" y="3620282"/>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1999</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41" name="TextBox 40">
            <a:extLst>
              <a:ext uri="{FF2B5EF4-FFF2-40B4-BE49-F238E27FC236}">
                <a16:creationId xmlns:a16="http://schemas.microsoft.com/office/drawing/2014/main" id="{CDAF525A-FD94-DBA5-2C91-72B8AC869BA4}"/>
              </a:ext>
            </a:extLst>
          </p:cNvPr>
          <p:cNvSpPr txBox="1"/>
          <p:nvPr/>
        </p:nvSpPr>
        <p:spPr bwMode="gray">
          <a:xfrm>
            <a:off x="2404511" y="3185382"/>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Formation of ATL</a:t>
            </a:r>
          </a:p>
        </p:txBody>
      </p:sp>
      <p:pic>
        <p:nvPicPr>
          <p:cNvPr id="1157" name="Picture 1156">
            <a:extLst>
              <a:ext uri="{FF2B5EF4-FFF2-40B4-BE49-F238E27FC236}">
                <a16:creationId xmlns:a16="http://schemas.microsoft.com/office/drawing/2014/main" id="{E90B0D11-CA03-6ECB-A2B0-04D99108301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312505" y="739905"/>
            <a:ext cx="1630424" cy="754317"/>
          </a:xfrm>
          <a:prstGeom prst="rect">
            <a:avLst/>
          </a:prstGeom>
        </p:spPr>
      </p:pic>
      <p:sp>
        <p:nvSpPr>
          <p:cNvPr id="1025" name="TextBox 1024">
            <a:extLst>
              <a:ext uri="{FF2B5EF4-FFF2-40B4-BE49-F238E27FC236}">
                <a16:creationId xmlns:a16="http://schemas.microsoft.com/office/drawing/2014/main" id="{BB911784-3F9D-2755-C1E7-6BA703E7EC1A}"/>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CATL</a:t>
            </a:r>
          </a:p>
        </p:txBody>
      </p:sp>
      <p:pic>
        <p:nvPicPr>
          <p:cNvPr id="1027" name="Picture 2" descr="FISITA Directory | CATL - Contemporary Amperex Technology Co Limited">
            <a:extLst>
              <a:ext uri="{FF2B5EF4-FFF2-40B4-BE49-F238E27FC236}">
                <a16:creationId xmlns:a16="http://schemas.microsoft.com/office/drawing/2014/main" id="{55D73F5B-AD44-3E04-600D-27261228D56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72779" y="1117063"/>
            <a:ext cx="1488440" cy="1488440"/>
          </a:xfrm>
          <a:prstGeom prst="rect">
            <a:avLst/>
          </a:prstGeom>
          <a:noFill/>
          <a:extLst>
            <a:ext uri="{909E8E84-426E-40DD-AFC4-6F175D3DCCD1}">
              <a14:hiddenFill xmlns:a14="http://schemas.microsoft.com/office/drawing/2010/main">
                <a:solidFill>
                  <a:srgbClr val="FFFFFF"/>
                </a:solidFill>
              </a14:hiddenFill>
            </a:ext>
          </a:extLst>
        </p:spPr>
      </p:pic>
      <p:sp>
        <p:nvSpPr>
          <p:cNvPr id="1033" name="Oval 1032">
            <a:extLst>
              <a:ext uri="{FF2B5EF4-FFF2-40B4-BE49-F238E27FC236}">
                <a16:creationId xmlns:a16="http://schemas.microsoft.com/office/drawing/2014/main" id="{34AB522A-FEC9-6F16-CD16-6FEE4D487BB7}"/>
              </a:ext>
            </a:extLst>
          </p:cNvPr>
          <p:cNvSpPr/>
          <p:nvPr/>
        </p:nvSpPr>
        <p:spPr bwMode="gray">
          <a:xfrm>
            <a:off x="2743640"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4" name="Oval 1033">
            <a:extLst>
              <a:ext uri="{FF2B5EF4-FFF2-40B4-BE49-F238E27FC236}">
                <a16:creationId xmlns:a16="http://schemas.microsoft.com/office/drawing/2014/main" id="{D46F9C7B-A60F-4AF6-ADFB-1656BA6962F3}"/>
              </a:ext>
            </a:extLst>
          </p:cNvPr>
          <p:cNvSpPr/>
          <p:nvPr/>
        </p:nvSpPr>
        <p:spPr bwMode="gray">
          <a:xfrm>
            <a:off x="3735996" y="3498661"/>
            <a:ext cx="122238" cy="123825"/>
          </a:xfrm>
          <a:prstGeom prst="ellipse">
            <a:avLst/>
          </a:prstGeom>
          <a:solidFill>
            <a:srgbClr val="D0227C"/>
          </a:solid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35" name="TextBox 1034">
            <a:extLst>
              <a:ext uri="{FF2B5EF4-FFF2-40B4-BE49-F238E27FC236}">
                <a16:creationId xmlns:a16="http://schemas.microsoft.com/office/drawing/2014/main" id="{9C1D5BD8-A975-76D0-6250-F6B268837A34}"/>
              </a:ext>
            </a:extLst>
          </p:cNvPr>
          <p:cNvSpPr txBox="1"/>
          <p:nvPr/>
        </p:nvSpPr>
        <p:spPr bwMode="gray">
          <a:xfrm>
            <a:off x="3392300" y="3182029"/>
            <a:ext cx="809625" cy="33431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Acquisition by TDK</a:t>
            </a:r>
          </a:p>
        </p:txBody>
      </p:sp>
      <p:sp>
        <p:nvSpPr>
          <p:cNvPr id="1036" name="Rectangle 1035">
            <a:extLst>
              <a:ext uri="{FF2B5EF4-FFF2-40B4-BE49-F238E27FC236}">
                <a16:creationId xmlns:a16="http://schemas.microsoft.com/office/drawing/2014/main" id="{A6FC105B-BC6A-A0F5-2FBA-F600B4D99C92}"/>
              </a:ext>
            </a:extLst>
          </p:cNvPr>
          <p:cNvSpPr/>
          <p:nvPr/>
        </p:nvSpPr>
        <p:spPr bwMode="gray">
          <a:xfrm>
            <a:off x="3570099" y="361989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2005</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7" name="Rectangle 1036">
            <a:extLst>
              <a:ext uri="{FF2B5EF4-FFF2-40B4-BE49-F238E27FC236}">
                <a16:creationId xmlns:a16="http://schemas.microsoft.com/office/drawing/2014/main" id="{8DE6F40E-F799-EE45-D326-276FDD9EF3A7}"/>
              </a:ext>
            </a:extLst>
          </p:cNvPr>
          <p:cNvSpPr/>
          <p:nvPr/>
        </p:nvSpPr>
        <p:spPr bwMode="gray">
          <a:xfrm>
            <a:off x="6009959" y="361026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2011</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38" name="TextBox 1037">
            <a:extLst>
              <a:ext uri="{FF2B5EF4-FFF2-40B4-BE49-F238E27FC236}">
                <a16:creationId xmlns:a16="http://schemas.microsoft.com/office/drawing/2014/main" id="{82270689-9A43-7401-6B4A-2F17DECDCFD5}"/>
              </a:ext>
            </a:extLst>
          </p:cNvPr>
          <p:cNvSpPr txBox="1"/>
          <p:nvPr/>
        </p:nvSpPr>
        <p:spPr bwMode="gray">
          <a:xfrm>
            <a:off x="5814451" y="3024759"/>
            <a:ext cx="827333"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CATL founded through spin-off of ATL</a:t>
            </a:r>
          </a:p>
        </p:txBody>
      </p:sp>
      <p:sp>
        <p:nvSpPr>
          <p:cNvPr id="1039" name="Oval 1038">
            <a:extLst>
              <a:ext uri="{FF2B5EF4-FFF2-40B4-BE49-F238E27FC236}">
                <a16:creationId xmlns:a16="http://schemas.microsoft.com/office/drawing/2014/main" id="{CA9B4DB2-BDBF-0C04-A55B-EB0BBF2008C4}"/>
              </a:ext>
            </a:extLst>
          </p:cNvPr>
          <p:cNvSpPr/>
          <p:nvPr/>
        </p:nvSpPr>
        <p:spPr bwMode="gray">
          <a:xfrm>
            <a:off x="6175853" y="3489989"/>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46" name="Rectangle 1045">
            <a:extLst>
              <a:ext uri="{FF2B5EF4-FFF2-40B4-BE49-F238E27FC236}">
                <a16:creationId xmlns:a16="http://schemas.microsoft.com/office/drawing/2014/main" id="{2610634A-4469-DAD8-90BF-8B0DC9D8A1C1}"/>
              </a:ext>
            </a:extLst>
          </p:cNvPr>
          <p:cNvSpPr/>
          <p:nvPr/>
        </p:nvSpPr>
        <p:spPr bwMode="gray">
          <a:xfrm>
            <a:off x="7615713" y="3619889"/>
            <a:ext cx="890726"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2014</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47" name="TextBox 1046">
            <a:extLst>
              <a:ext uri="{FF2B5EF4-FFF2-40B4-BE49-F238E27FC236}">
                <a16:creationId xmlns:a16="http://schemas.microsoft.com/office/drawing/2014/main" id="{7D94D99B-A07B-7E44-BD3D-C0309BD93627}"/>
              </a:ext>
            </a:extLst>
          </p:cNvPr>
          <p:cNvSpPr txBox="1"/>
          <p:nvPr/>
        </p:nvSpPr>
        <p:spPr bwMode="gray">
          <a:xfrm>
            <a:off x="7558709" y="2919013"/>
            <a:ext cx="1004735"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First international </a:t>
            </a:r>
            <a:r>
              <a:rPr lang="en-US" sz="850" b="1">
                <a:solidFill>
                  <a:srgbClr val="000000"/>
                </a:solidFill>
                <a:latin typeface="Arial"/>
              </a:rPr>
              <a:t>subsidiary</a:t>
            </a:r>
            <a:r>
              <a:rPr kumimoji="0" lang="en-US" sz="850" b="1" i="0" u="none" strike="noStrike" kern="1200" cap="none" spc="0" normalizeH="0" baseline="0" noProof="0">
                <a:ln>
                  <a:noFill/>
                </a:ln>
                <a:solidFill>
                  <a:srgbClr val="000000"/>
                </a:solidFill>
                <a:effectLst/>
                <a:uLnTx/>
                <a:uFillTx/>
                <a:latin typeface="Arial"/>
                <a:ea typeface="+mn-ea"/>
                <a:cs typeface="+mn-cs"/>
              </a:rPr>
              <a:t> in Germany with  CATG</a:t>
            </a:r>
          </a:p>
        </p:txBody>
      </p:sp>
      <p:sp>
        <p:nvSpPr>
          <p:cNvPr id="1049" name="Oval 1048">
            <a:extLst>
              <a:ext uri="{FF2B5EF4-FFF2-40B4-BE49-F238E27FC236}">
                <a16:creationId xmlns:a16="http://schemas.microsoft.com/office/drawing/2014/main" id="{6029A223-8978-86BA-8BF9-36E4E3053319}"/>
              </a:ext>
            </a:extLst>
          </p:cNvPr>
          <p:cNvSpPr/>
          <p:nvPr/>
        </p:nvSpPr>
        <p:spPr bwMode="gray">
          <a:xfrm>
            <a:off x="8001720" y="3497073"/>
            <a:ext cx="122238" cy="125413"/>
          </a:xfrm>
          <a:prstGeom prst="ellipse">
            <a:avLst/>
          </a:prstGeom>
          <a:solidFill>
            <a:srgbClr val="805BC9"/>
          </a:solidFill>
          <a:ln w="9525">
            <a:solidFill>
              <a:srgbClr val="805BC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5" name="Oval 1054">
            <a:extLst>
              <a:ext uri="{FF2B5EF4-FFF2-40B4-BE49-F238E27FC236}">
                <a16:creationId xmlns:a16="http://schemas.microsoft.com/office/drawing/2014/main" id="{4F942A04-9322-C019-6228-090A4BDBC180}"/>
              </a:ext>
            </a:extLst>
          </p:cNvPr>
          <p:cNvSpPr/>
          <p:nvPr/>
        </p:nvSpPr>
        <p:spPr bwMode="gray">
          <a:xfrm>
            <a:off x="9363360" y="3498612"/>
            <a:ext cx="122238" cy="123825"/>
          </a:xfrm>
          <a:prstGeom prst="ellipse">
            <a:avLst/>
          </a:prstGeom>
          <a:solidFill>
            <a:srgbClr val="D0227C"/>
          </a:solid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6" name="TextBox 1055">
            <a:extLst>
              <a:ext uri="{FF2B5EF4-FFF2-40B4-BE49-F238E27FC236}">
                <a16:creationId xmlns:a16="http://schemas.microsoft.com/office/drawing/2014/main" id="{24AA9DEE-4CAA-FF23-B6D3-9F3E557ED06F}"/>
              </a:ext>
            </a:extLst>
          </p:cNvPr>
          <p:cNvSpPr txBox="1"/>
          <p:nvPr/>
        </p:nvSpPr>
        <p:spPr bwMode="gray">
          <a:xfrm>
            <a:off x="9008481" y="2792891"/>
            <a:ext cx="809625" cy="7267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CATL goes public on Shenzhen Stock </a:t>
            </a:r>
            <a:r>
              <a:rPr lang="en-US" sz="850" b="1">
                <a:solidFill>
                  <a:srgbClr val="000000"/>
                </a:solidFill>
                <a:latin typeface="Arial"/>
              </a:rPr>
              <a:t>E</a:t>
            </a:r>
            <a:r>
              <a:rPr kumimoji="0" lang="en-US" sz="850" b="1" i="0" u="none" strike="noStrike" kern="1200" cap="none" spc="0" normalizeH="0" baseline="0" noProof="0" err="1">
                <a:ln>
                  <a:noFill/>
                </a:ln>
                <a:solidFill>
                  <a:srgbClr val="000000"/>
                </a:solidFill>
                <a:effectLst/>
                <a:uLnTx/>
                <a:uFillTx/>
                <a:latin typeface="Arial"/>
                <a:ea typeface="+mn-ea"/>
                <a:cs typeface="+mn-cs"/>
              </a:rPr>
              <a:t>xchange</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57" name="Rectangle 1056">
            <a:extLst>
              <a:ext uri="{FF2B5EF4-FFF2-40B4-BE49-F238E27FC236}">
                <a16:creationId xmlns:a16="http://schemas.microsoft.com/office/drawing/2014/main" id="{FE56EE09-8963-6A99-828B-17FFA3E3BB34}"/>
              </a:ext>
            </a:extLst>
          </p:cNvPr>
          <p:cNvSpPr/>
          <p:nvPr/>
        </p:nvSpPr>
        <p:spPr bwMode="gray">
          <a:xfrm>
            <a:off x="9205349" y="362218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2018</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58" name="Oval 1057">
            <a:extLst>
              <a:ext uri="{FF2B5EF4-FFF2-40B4-BE49-F238E27FC236}">
                <a16:creationId xmlns:a16="http://schemas.microsoft.com/office/drawing/2014/main" id="{73609C9B-87F6-0921-D65E-73492CEA26F9}"/>
              </a:ext>
            </a:extLst>
          </p:cNvPr>
          <p:cNvSpPr/>
          <p:nvPr/>
        </p:nvSpPr>
        <p:spPr bwMode="gray">
          <a:xfrm>
            <a:off x="11263723" y="3489990"/>
            <a:ext cx="122238" cy="125413"/>
          </a:xfrm>
          <a:prstGeom prst="ellipse">
            <a:avLst/>
          </a:prstGeom>
          <a:solidFill>
            <a:srgbClr val="009BDB"/>
          </a:solidFill>
          <a:ln w="9525">
            <a:solidFill>
              <a:srgbClr val="009BD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59" name="TextBox 1058">
            <a:extLst>
              <a:ext uri="{FF2B5EF4-FFF2-40B4-BE49-F238E27FC236}">
                <a16:creationId xmlns:a16="http://schemas.microsoft.com/office/drawing/2014/main" id="{B8092996-4F25-1852-B3F0-0EC818E5A94D}"/>
              </a:ext>
            </a:extLst>
          </p:cNvPr>
          <p:cNvSpPr txBox="1"/>
          <p:nvPr/>
        </p:nvSpPr>
        <p:spPr bwMode="gray">
          <a:xfrm>
            <a:off x="10860948" y="2789484"/>
            <a:ext cx="894512" cy="7267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220 MWh energy storage project in Texas, largest in the world</a:t>
            </a:r>
          </a:p>
        </p:txBody>
      </p:sp>
      <p:sp>
        <p:nvSpPr>
          <p:cNvPr id="1060" name="Rectangle 1059">
            <a:extLst>
              <a:ext uri="{FF2B5EF4-FFF2-40B4-BE49-F238E27FC236}">
                <a16:creationId xmlns:a16="http://schemas.microsoft.com/office/drawing/2014/main" id="{0D12C78C-C5E2-C54A-0CB9-89586E26FC34}"/>
              </a:ext>
            </a:extLst>
          </p:cNvPr>
          <p:cNvSpPr/>
          <p:nvPr/>
        </p:nvSpPr>
        <p:spPr bwMode="gray">
          <a:xfrm>
            <a:off x="11113299" y="3636136"/>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2021</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1" name="Oval 1060">
            <a:extLst>
              <a:ext uri="{FF2B5EF4-FFF2-40B4-BE49-F238E27FC236}">
                <a16:creationId xmlns:a16="http://schemas.microsoft.com/office/drawing/2014/main" id="{CBEDFB67-E0EC-56B2-AA7A-4F4872DEF1D4}"/>
              </a:ext>
            </a:extLst>
          </p:cNvPr>
          <p:cNvSpPr/>
          <p:nvPr/>
        </p:nvSpPr>
        <p:spPr bwMode="gray">
          <a:xfrm>
            <a:off x="10323431" y="3503242"/>
            <a:ext cx="122238" cy="125413"/>
          </a:xfrm>
          <a:prstGeom prst="ellipse">
            <a:avLst/>
          </a:prstGeom>
          <a:solidFill>
            <a:srgbClr val="009BDB"/>
          </a:solidFill>
          <a:ln w="9525">
            <a:solidFill>
              <a:srgbClr val="009BD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2" name="TextBox 1061">
            <a:extLst>
              <a:ext uri="{FF2B5EF4-FFF2-40B4-BE49-F238E27FC236}">
                <a16:creationId xmlns:a16="http://schemas.microsoft.com/office/drawing/2014/main" id="{51FD3EFE-9B5E-EA36-93FD-931C4654CDA6}"/>
              </a:ext>
            </a:extLst>
          </p:cNvPr>
          <p:cNvSpPr txBox="1"/>
          <p:nvPr/>
        </p:nvSpPr>
        <p:spPr bwMode="gray">
          <a:xfrm>
            <a:off x="9943115" y="3041850"/>
            <a:ext cx="838639" cy="46511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JV established with Geely Auto Group</a:t>
            </a:r>
          </a:p>
        </p:txBody>
      </p:sp>
      <p:sp>
        <p:nvSpPr>
          <p:cNvPr id="1063" name="Rectangle 1062">
            <a:extLst>
              <a:ext uri="{FF2B5EF4-FFF2-40B4-BE49-F238E27FC236}">
                <a16:creationId xmlns:a16="http://schemas.microsoft.com/office/drawing/2014/main" id="{7FFB5B7E-3CBC-9827-44BD-BF6BA76FB5A6}"/>
              </a:ext>
            </a:extLst>
          </p:cNvPr>
          <p:cNvSpPr/>
          <p:nvPr/>
        </p:nvSpPr>
        <p:spPr bwMode="gray">
          <a:xfrm>
            <a:off x="10171363" y="3628655"/>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2019</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5" name="Oval 1064">
            <a:extLst>
              <a:ext uri="{FF2B5EF4-FFF2-40B4-BE49-F238E27FC236}">
                <a16:creationId xmlns:a16="http://schemas.microsoft.com/office/drawing/2014/main" id="{24799140-5117-F295-9F03-663E2911CC63}"/>
              </a:ext>
            </a:extLst>
          </p:cNvPr>
          <p:cNvSpPr/>
          <p:nvPr/>
        </p:nvSpPr>
        <p:spPr bwMode="gray">
          <a:xfrm>
            <a:off x="5133722" y="3496773"/>
            <a:ext cx="122238" cy="125413"/>
          </a:xfrm>
          <a:prstGeom prst="ellipse">
            <a:avLst/>
          </a:prstGeom>
          <a:solidFill>
            <a:srgbClr val="009BDB"/>
          </a:solidFill>
          <a:ln w="9525">
            <a:solidFill>
              <a:srgbClr val="009BD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66" name="TextBox 1065">
            <a:extLst>
              <a:ext uri="{FF2B5EF4-FFF2-40B4-BE49-F238E27FC236}">
                <a16:creationId xmlns:a16="http://schemas.microsoft.com/office/drawing/2014/main" id="{C4586E7D-BCB5-9A47-C0DE-549B11BA4696}"/>
              </a:ext>
            </a:extLst>
          </p:cNvPr>
          <p:cNvSpPr txBox="1"/>
          <p:nvPr/>
        </p:nvSpPr>
        <p:spPr bwMode="gray">
          <a:xfrm>
            <a:off x="4702415" y="2794595"/>
            <a:ext cx="1004735" cy="726728"/>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Public </a:t>
            </a:r>
            <a:r>
              <a:rPr lang="en-US" sz="850" b="1">
                <a:solidFill>
                  <a:srgbClr val="000000"/>
                </a:solidFill>
                <a:latin typeface="Arial"/>
              </a:rPr>
              <a:t>demonstration</a:t>
            </a:r>
            <a:r>
              <a:rPr kumimoji="0" lang="en-US" sz="850" b="1" i="0" u="none" strike="noStrike" kern="1200" cap="none" spc="0" normalizeH="0" baseline="0" noProof="0">
                <a:ln>
                  <a:noFill/>
                </a:ln>
                <a:solidFill>
                  <a:srgbClr val="000000"/>
                </a:solidFill>
                <a:effectLst/>
                <a:uLnTx/>
                <a:uFillTx/>
                <a:latin typeface="Arial"/>
                <a:ea typeface="+mn-ea"/>
                <a:cs typeface="+mn-cs"/>
              </a:rPr>
              <a:t> of electric bus fleet at 2008 Beijing </a:t>
            </a:r>
            <a:r>
              <a:rPr kumimoji="0" lang="en-US" altLang="zh-CN" sz="850" b="1" i="0" u="none" strike="noStrike" kern="1200" cap="none" spc="0" normalizeH="0" baseline="0" noProof="0">
                <a:ln>
                  <a:noFill/>
                </a:ln>
                <a:solidFill>
                  <a:srgbClr val="000000"/>
                </a:solidFill>
                <a:effectLst/>
                <a:uLnTx/>
                <a:uFillTx/>
                <a:latin typeface="Arial"/>
                <a:ea typeface="+mn-ea"/>
                <a:cs typeface="+mn-cs"/>
              </a:rPr>
              <a:t>Olympics</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67" name="Rectangle 1066">
            <a:extLst>
              <a:ext uri="{FF2B5EF4-FFF2-40B4-BE49-F238E27FC236}">
                <a16:creationId xmlns:a16="http://schemas.microsoft.com/office/drawing/2014/main" id="{6A475F4B-9A72-C1D1-6DF2-3316FBF592E2}"/>
              </a:ext>
            </a:extLst>
          </p:cNvPr>
          <p:cNvSpPr/>
          <p:nvPr/>
        </p:nvSpPr>
        <p:spPr bwMode="gray">
          <a:xfrm>
            <a:off x="4970585" y="3619890"/>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2008</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0" name="Rectangle 1069">
            <a:extLst>
              <a:ext uri="{FF2B5EF4-FFF2-40B4-BE49-F238E27FC236}">
                <a16:creationId xmlns:a16="http://schemas.microsoft.com/office/drawing/2014/main" id="{669DE763-2917-70BB-EA00-D66D4F7E8A5B}"/>
              </a:ext>
            </a:extLst>
          </p:cNvPr>
          <p:cNvSpPr/>
          <p:nvPr/>
        </p:nvSpPr>
        <p:spPr bwMode="gray">
          <a:xfrm>
            <a:off x="6936523" y="3612911"/>
            <a:ext cx="454025"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50" b="1">
                <a:solidFill>
                  <a:srgbClr val="000000"/>
                </a:solidFill>
                <a:latin typeface="Arial"/>
              </a:rPr>
              <a:t>2013</a:t>
            </a:r>
            <a:endParaRPr kumimoji="0" lang="en-US" sz="850" b="1" i="0" u="none" strike="noStrike" kern="1200" cap="none" spc="0" normalizeH="0" baseline="0" noProof="0">
              <a:ln>
                <a:noFill/>
              </a:ln>
              <a:solidFill>
                <a:srgbClr val="000000"/>
              </a:solidFill>
              <a:effectLst/>
              <a:uLnTx/>
              <a:uFillTx/>
              <a:latin typeface="Arial"/>
              <a:ea typeface="+mn-ea"/>
              <a:cs typeface="+mn-cs"/>
            </a:endParaRPr>
          </a:p>
        </p:txBody>
      </p:sp>
      <p:sp>
        <p:nvSpPr>
          <p:cNvPr id="1071" name="TextBox 1070">
            <a:extLst>
              <a:ext uri="{FF2B5EF4-FFF2-40B4-BE49-F238E27FC236}">
                <a16:creationId xmlns:a16="http://schemas.microsoft.com/office/drawing/2014/main" id="{6EFABF25-A616-845E-3B66-19FEAA1A982C}"/>
              </a:ext>
            </a:extLst>
          </p:cNvPr>
          <p:cNvSpPr txBox="1"/>
          <p:nvPr/>
        </p:nvSpPr>
        <p:spPr bwMode="gray">
          <a:xfrm>
            <a:off x="6706144" y="2887328"/>
            <a:ext cx="838638" cy="595923"/>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850" b="1" i="0" u="none" strike="noStrike" kern="1200" cap="none" spc="0" normalizeH="0" baseline="0" noProof="0">
                <a:ln>
                  <a:noFill/>
                </a:ln>
                <a:solidFill>
                  <a:srgbClr val="000000"/>
                </a:solidFill>
                <a:effectLst/>
                <a:uLnTx/>
                <a:uFillTx/>
                <a:latin typeface="Arial"/>
                <a:ea typeface="+mn-ea"/>
                <a:cs typeface="+mn-cs"/>
              </a:rPr>
              <a:t>Partnership with BMW to develop all-electric Zinoro</a:t>
            </a:r>
          </a:p>
        </p:txBody>
      </p:sp>
      <p:sp>
        <p:nvSpPr>
          <p:cNvPr id="1072" name="Oval 1071">
            <a:extLst>
              <a:ext uri="{FF2B5EF4-FFF2-40B4-BE49-F238E27FC236}">
                <a16:creationId xmlns:a16="http://schemas.microsoft.com/office/drawing/2014/main" id="{EB61581B-A923-90D0-149D-F23891FB96CC}"/>
              </a:ext>
            </a:extLst>
          </p:cNvPr>
          <p:cNvSpPr/>
          <p:nvPr/>
        </p:nvSpPr>
        <p:spPr bwMode="gray">
          <a:xfrm>
            <a:off x="7102417" y="3489990"/>
            <a:ext cx="122238" cy="125413"/>
          </a:xfrm>
          <a:prstGeom prst="ellipse">
            <a:avLst/>
          </a:prstGeom>
          <a:solidFill>
            <a:srgbClr val="34A398"/>
          </a:solidFill>
          <a:ln w="9525">
            <a:solidFill>
              <a:srgbClr val="34A39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Arial"/>
              <a:ea typeface="+mn-ea"/>
              <a:cs typeface="+mn-cs"/>
            </a:endParaRPr>
          </a:p>
        </p:txBody>
      </p:sp>
      <p:sp>
        <p:nvSpPr>
          <p:cNvPr id="1081" name="TextBox 1080">
            <a:extLst>
              <a:ext uri="{FF2B5EF4-FFF2-40B4-BE49-F238E27FC236}">
                <a16:creationId xmlns:a16="http://schemas.microsoft.com/office/drawing/2014/main" id="{0AEA5150-C046-CEAC-2006-DDF5563EF39E}"/>
              </a:ext>
            </a:extLst>
          </p:cNvPr>
          <p:cNvSpPr txBox="1"/>
          <p:nvPr/>
        </p:nvSpPr>
        <p:spPr bwMode="gray">
          <a:xfrm>
            <a:off x="330199" y="6419088"/>
            <a:ext cx="916939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ea typeface="+mn-ea"/>
                <a:cs typeface="+mn-cs"/>
              </a:rPr>
              <a:t>Sources: </a:t>
            </a:r>
            <a:r>
              <a:rPr kumimoji="0" lang="en-US" sz="800" b="0" i="0" u="none" strike="noStrike" kern="1200" cap="none" spc="0" normalizeH="0" baseline="0" noProof="0" dirty="0">
                <a:ln>
                  <a:noFill/>
                </a:ln>
                <a:solidFill>
                  <a:srgbClr val="000000"/>
                </a:solidFill>
                <a:effectLst/>
                <a:uLnTx/>
                <a:uFillTx/>
                <a:ea typeface="+mn-ea"/>
                <a:cs typeface="+mn-cs"/>
                <a:hlinkClick r:id="rId10"/>
              </a:rPr>
              <a:t>CATL</a:t>
            </a:r>
            <a:r>
              <a:rPr lang="en-US" sz="800" dirty="0">
                <a:solidFill>
                  <a:srgbClr val="000000"/>
                </a:solidFill>
              </a:rPr>
              <a:t>;</a:t>
            </a:r>
            <a:r>
              <a:rPr kumimoji="0" lang="en-US" sz="800" b="0" i="0" u="none" strike="noStrike" kern="1200" cap="none" spc="0" normalizeH="0" baseline="0" noProof="0" dirty="0">
                <a:ln>
                  <a:noFill/>
                </a:ln>
                <a:solidFill>
                  <a:srgbClr val="000000"/>
                </a:solidFill>
                <a:effectLst/>
                <a:uLnTx/>
                <a:uFillTx/>
                <a:ea typeface="+mn-ea"/>
                <a:cs typeface="+mn-cs"/>
              </a:rPr>
              <a:t> </a:t>
            </a:r>
            <a:r>
              <a:rPr lang="en-US" sz="800" dirty="0">
                <a:solidFill>
                  <a:srgbClr val="000000"/>
                </a:solidFill>
                <a:hlinkClick r:id="rId11"/>
              </a:rPr>
              <a:t>Quartz, </a:t>
            </a:r>
            <a:r>
              <a:rPr kumimoji="0" lang="en-US" sz="800" b="0" i="0" u="none" strike="noStrike" kern="1200" cap="none" spc="0" normalizeH="0" baseline="0" noProof="0" dirty="0">
                <a:ln>
                  <a:noFill/>
                </a:ln>
                <a:solidFill>
                  <a:srgbClr val="000000"/>
                </a:solidFill>
                <a:effectLst/>
                <a:uLnTx/>
                <a:uFillTx/>
                <a:ea typeface="+mn-ea"/>
                <a:cs typeface="+mn-cs"/>
                <a:hlinkClick r:id="rId11"/>
              </a:rPr>
              <a:t>How CATL became the world's biggest electric car battery company</a:t>
            </a:r>
            <a:r>
              <a:rPr lang="en-US" sz="800" dirty="0">
                <a:solidFill>
                  <a:srgbClr val="000000"/>
                </a:solidFill>
              </a:rPr>
              <a:t> (2019);</a:t>
            </a:r>
            <a:r>
              <a:rPr kumimoji="0" lang="en-US" sz="800" b="0" i="0" u="none" strike="noStrike" kern="1200" cap="none" spc="0" normalizeH="0" baseline="0" noProof="0" dirty="0">
                <a:ln>
                  <a:noFill/>
                </a:ln>
                <a:solidFill>
                  <a:srgbClr val="000000"/>
                </a:solidFill>
                <a:effectLst/>
                <a:uLnTx/>
                <a:uFillTx/>
                <a:ea typeface="+mn-ea"/>
                <a:cs typeface="+mn-cs"/>
              </a:rPr>
              <a:t> </a:t>
            </a:r>
            <a:r>
              <a:rPr lang="en-US" sz="800" dirty="0">
                <a:solidFill>
                  <a:srgbClr val="000000"/>
                </a:solidFill>
                <a:hlinkClick r:id="rId12"/>
              </a:rPr>
              <a:t>TNI, </a:t>
            </a:r>
            <a:r>
              <a:rPr kumimoji="0" lang="en-US" sz="800" b="0" i="0" u="none" strike="noStrike" kern="1200" cap="none" spc="0" normalizeH="0" baseline="0" noProof="0" dirty="0">
                <a:ln>
                  <a:noFill/>
                </a:ln>
                <a:solidFill>
                  <a:srgbClr val="000000"/>
                </a:solidFill>
                <a:effectLst/>
                <a:uLnTx/>
                <a:uFillTx/>
                <a:ea typeface="+mn-ea"/>
                <a:cs typeface="+mn-cs"/>
                <a:hlinkClick r:id="rId12"/>
              </a:rPr>
              <a:t>The new Darwinian world of the energy transition</a:t>
            </a:r>
            <a:r>
              <a:rPr lang="en-US" sz="800" dirty="0">
                <a:solidFill>
                  <a:srgbClr val="000000"/>
                </a:solidFill>
              </a:rPr>
              <a:t> (2024).</a:t>
            </a:r>
            <a:endParaRPr kumimoji="0" lang="en-US" sz="800" b="0" i="0" u="none" strike="noStrike" kern="1200" cap="none" spc="0" normalizeH="0" baseline="0" noProof="0" dirty="0">
              <a:ln>
                <a:noFill/>
              </a:ln>
              <a:solidFill>
                <a:srgbClr val="000000"/>
              </a:solidFill>
              <a:effectLst/>
              <a:uLnTx/>
              <a:uFillTx/>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ea typeface="+mn-ea"/>
                <a:cs typeface="+mn-cs"/>
              </a:rPr>
              <a:t>Credit: Hassan Riaz,</a:t>
            </a:r>
            <a:r>
              <a:rPr lang="en-US" sz="800" dirty="0">
                <a:solidFill>
                  <a:srgbClr val="000000"/>
                </a:solidFill>
              </a:rPr>
              <a: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3"/>
              </a:rPr>
              <a:t>Gernot Wagner</a:t>
            </a:r>
            <a:r>
              <a:rPr lang="en-US" sz="800" dirty="0">
                <a:solidFill>
                  <a:srgbClr val="000000"/>
                </a:solidFil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a:t>
            </a:r>
            <a:endParaRPr lang="en-US" sz="800" dirty="0">
              <a:cs typeface="Arial"/>
            </a:endParaRPr>
          </a:p>
        </p:txBody>
      </p:sp>
      <p:pic>
        <p:nvPicPr>
          <p:cNvPr id="1026" name="Picture 2" descr="BMW Brilliance logo clear bg wev | WattEV2Buy">
            <a:extLst>
              <a:ext uri="{FF2B5EF4-FFF2-40B4-BE49-F238E27FC236}">
                <a16:creationId xmlns:a16="http://schemas.microsoft.com/office/drawing/2014/main" id="{647B52DD-8D5F-13DD-1D1E-E769225F14D7}"/>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6827501" y="2411941"/>
            <a:ext cx="595923" cy="59592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TL / About Us">
            <a:extLst>
              <a:ext uri="{FF2B5EF4-FFF2-40B4-BE49-F238E27FC236}">
                <a16:creationId xmlns:a16="http://schemas.microsoft.com/office/drawing/2014/main" id="{5325354D-76BC-A30C-0A2F-21B52A53A665}"/>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2435859" y="2721362"/>
            <a:ext cx="724861" cy="43905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DK Logo and symbol, meaning, history, PNG, brand">
            <a:extLst>
              <a:ext uri="{FF2B5EF4-FFF2-40B4-BE49-F238E27FC236}">
                <a16:creationId xmlns:a16="http://schemas.microsoft.com/office/drawing/2014/main" id="{E2D925B0-616D-3382-AFD3-9DB2642D3444}"/>
              </a:ext>
            </a:extLst>
          </p:cNvPr>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3283624" y="2681805"/>
            <a:ext cx="1059420" cy="595924"/>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Geely Auto Group : Media Center – Zhejiang Geely Holding Group">
            <a:extLst>
              <a:ext uri="{FF2B5EF4-FFF2-40B4-BE49-F238E27FC236}">
                <a16:creationId xmlns:a16="http://schemas.microsoft.com/office/drawing/2014/main" id="{45A6A29E-8ED6-5EC3-0FCD-F8568ADDEEB1}"/>
              </a:ext>
            </a:extLst>
          </p:cNvPr>
          <p:cNvPicPr>
            <a:picLocks noChangeAspect="1" noChangeArrowheads="1"/>
          </p:cNvPicPr>
          <p:nvPr/>
        </p:nvPicPr>
        <p:blipFill>
          <a:blip r:embed="rId1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818106" y="2409086"/>
            <a:ext cx="1156895" cy="753473"/>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87092212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think-cell data - do not delete" hidden="1">
            <a:extLst>
              <a:ext uri="{FF2B5EF4-FFF2-40B4-BE49-F238E27FC236}">
                <a16:creationId xmlns:a16="http://schemas.microsoft.com/office/drawing/2014/main" id="{8D703A15-C502-8B31-F036-20922FB62197}"/>
              </a:ext>
            </a:extLst>
          </p:cNvPr>
          <p:cNvGraphicFramePr>
            <a:graphicFrameLocks noChangeAspect="1"/>
          </p:cNvGraphicFramePr>
          <p:nvPr>
            <p:custDataLst>
              <p:tags r:id="rId1"/>
            </p:custDataLst>
            <p:extLst>
              <p:ext uri="{D42A27DB-BD31-4B8C-83A1-F6EECF244321}">
                <p14:modId xmlns:p14="http://schemas.microsoft.com/office/powerpoint/2010/main" val="38214526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599" imgH="599" progId="TCLayout.ActiveDocument.1">
                  <p:embed/>
                </p:oleObj>
              </mc:Choice>
              <mc:Fallback>
                <p:oleObj name="think-cell Slide" r:id="rId19" imgW="599" imgH="599" progId="TCLayout.ActiveDocument.1">
                  <p:embed/>
                  <p:pic>
                    <p:nvPicPr>
                      <p:cNvPr id="34" name="think-cell data - do not delete" hidden="1">
                        <a:extLst>
                          <a:ext uri="{FF2B5EF4-FFF2-40B4-BE49-F238E27FC236}">
                            <a16:creationId xmlns:a16="http://schemas.microsoft.com/office/drawing/2014/main" id="{8D703A15-C502-8B31-F036-20922FB62197}"/>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B999ACC-C780-B428-2623-0A1C7FE79179}"/>
              </a:ext>
            </a:extLst>
          </p:cNvPr>
          <p:cNvSpPr>
            <a:spLocks noGrp="1"/>
          </p:cNvSpPr>
          <p:nvPr>
            <p:ph type="title"/>
          </p:nvPr>
        </p:nvSpPr>
        <p:spPr/>
        <p:txBody>
          <a:bodyPr vert="horz">
            <a:noAutofit/>
          </a:bodyPr>
          <a:lstStyle/>
          <a:p>
            <a:r>
              <a:rPr lang="en-US"/>
              <a:t>Through a combination of key differentiating factors, CATL has captured 37% of the market</a:t>
            </a:r>
          </a:p>
        </p:txBody>
      </p:sp>
      <p:grpSp>
        <p:nvGrpSpPr>
          <p:cNvPr id="3" name="btfpColumnHeaderBox984038">
            <a:extLst>
              <a:ext uri="{FF2B5EF4-FFF2-40B4-BE49-F238E27FC236}">
                <a16:creationId xmlns:a16="http://schemas.microsoft.com/office/drawing/2014/main" id="{7946B1C6-3DA9-9CE0-B90F-4EC7C2A62AC7}"/>
              </a:ext>
            </a:extLst>
          </p:cNvPr>
          <p:cNvGrpSpPr/>
          <p:nvPr>
            <p:custDataLst>
              <p:tags r:id="rId2"/>
            </p:custDataLst>
          </p:nvPr>
        </p:nvGrpSpPr>
        <p:grpSpPr>
          <a:xfrm>
            <a:off x="329184" y="1554480"/>
            <a:ext cx="8687816" cy="288219"/>
            <a:chOff x="6360493" y="1554480"/>
            <a:chExt cx="5495528" cy="288219"/>
          </a:xfrm>
        </p:grpSpPr>
        <p:sp>
          <p:nvSpPr>
            <p:cNvPr id="4" name="btfpColumnHeaderBoxText984038">
              <a:extLst>
                <a:ext uri="{FF2B5EF4-FFF2-40B4-BE49-F238E27FC236}">
                  <a16:creationId xmlns:a16="http://schemas.microsoft.com/office/drawing/2014/main" id="{9B913AAC-46AF-6614-B0EB-2EFCBD456056}"/>
                </a:ext>
              </a:extLst>
            </p:cNvPr>
            <p:cNvSpPr txBox="1"/>
            <p:nvPr/>
          </p:nvSpPr>
          <p:spPr bwMode="gray">
            <a:xfrm>
              <a:off x="6360493" y="1554480"/>
              <a:ext cx="5495528"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CATL’s keys to success helped it capture 37% of the total global battery market in 2023</a:t>
              </a:r>
            </a:p>
          </p:txBody>
        </p:sp>
        <p:cxnSp>
          <p:nvCxnSpPr>
            <p:cNvPr id="5" name="btfpColumnHeaderBoxLine984038">
              <a:extLst>
                <a:ext uri="{FF2B5EF4-FFF2-40B4-BE49-F238E27FC236}">
                  <a16:creationId xmlns:a16="http://schemas.microsoft.com/office/drawing/2014/main" id="{27B966CF-35DD-70A8-F816-C6D8D17F1790}"/>
                </a:ext>
              </a:extLst>
            </p:cNvPr>
            <p:cNvCxnSpPr/>
            <p:nvPr/>
          </p:nvCxnSpPr>
          <p:spPr bwMode="gray">
            <a:xfrm>
              <a:off x="6360493" y="1828800"/>
              <a:ext cx="549552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6" name="Rounded Rectangle 76">
            <a:extLst>
              <a:ext uri="{FF2B5EF4-FFF2-40B4-BE49-F238E27FC236}">
                <a16:creationId xmlns:a16="http://schemas.microsoft.com/office/drawing/2014/main" id="{49520156-10CF-B9C0-BE94-A86B46368642}"/>
              </a:ext>
            </a:extLst>
          </p:cNvPr>
          <p:cNvSpPr/>
          <p:nvPr/>
        </p:nvSpPr>
        <p:spPr bwMode="gray">
          <a:xfrm>
            <a:off x="334962" y="4294341"/>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7" name="Rectangle 6">
            <a:extLst>
              <a:ext uri="{FF2B5EF4-FFF2-40B4-BE49-F238E27FC236}">
                <a16:creationId xmlns:a16="http://schemas.microsoft.com/office/drawing/2014/main" id="{EB85DEED-DAC8-7145-FB73-C041F3D7BBB4}"/>
              </a:ext>
            </a:extLst>
          </p:cNvPr>
          <p:cNvSpPr/>
          <p:nvPr/>
        </p:nvSpPr>
        <p:spPr bwMode="gray">
          <a:xfrm>
            <a:off x="408781" y="4668342"/>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Capitalizing on rapid domestic EV growth</a:t>
            </a:r>
          </a:p>
        </p:txBody>
      </p:sp>
      <p:sp>
        <p:nvSpPr>
          <p:cNvPr id="8" name="btfpBulletedList735451">
            <a:extLst>
              <a:ext uri="{FF2B5EF4-FFF2-40B4-BE49-F238E27FC236}">
                <a16:creationId xmlns:a16="http://schemas.microsoft.com/office/drawing/2014/main" id="{FB9BA29E-D1BD-539C-20A0-C8E9CBE4FC7F}"/>
              </a:ext>
            </a:extLst>
          </p:cNvPr>
          <p:cNvSpPr txBox="1"/>
          <p:nvPr>
            <p:custDataLst>
              <p:tags r:id="rId3"/>
            </p:custDataLst>
          </p:nvPr>
        </p:nvSpPr>
        <p:spPr bwMode="gray">
          <a:xfrm>
            <a:off x="408781" y="5101726"/>
            <a:ext cx="2533650" cy="749812"/>
          </a:xfrm>
          <a:prstGeom prst="rect">
            <a:avLst/>
          </a:prstGeom>
          <a:noFill/>
        </p:spPr>
        <p:txBody>
          <a:bodyPr vert="horz" wrap="square" lIns="36000" tIns="36000" rIns="36000" bIns="36000" rtlCol="0">
            <a:spAutoFit/>
          </a:bodyPr>
          <a:lstStyle/>
          <a:p>
            <a:pPr algn="ctr">
              <a:spcBef>
                <a:spcPts val="600"/>
              </a:spcBef>
            </a:pPr>
            <a:r>
              <a:rPr lang="en-US" sz="1100"/>
              <a:t>From market growth of 18,000 EVs to over 9 million over the past 10 years, CATL capitalized on exponential market growth.</a:t>
            </a:r>
          </a:p>
        </p:txBody>
      </p:sp>
      <p:sp>
        <p:nvSpPr>
          <p:cNvPr id="9" name="Rounded Rectangle 103">
            <a:extLst>
              <a:ext uri="{FF2B5EF4-FFF2-40B4-BE49-F238E27FC236}">
                <a16:creationId xmlns:a16="http://schemas.microsoft.com/office/drawing/2014/main" id="{53F5E32F-F286-6277-EF36-16302D48CBDB}"/>
              </a:ext>
            </a:extLst>
          </p:cNvPr>
          <p:cNvSpPr/>
          <p:nvPr/>
        </p:nvSpPr>
        <p:spPr bwMode="gray">
          <a:xfrm>
            <a:off x="3143250" y="4294341"/>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0" name="Rectangle 9">
            <a:extLst>
              <a:ext uri="{FF2B5EF4-FFF2-40B4-BE49-F238E27FC236}">
                <a16:creationId xmlns:a16="http://schemas.microsoft.com/office/drawing/2014/main" id="{0E446232-2E93-833E-3AD3-F3400B3786DE}"/>
              </a:ext>
            </a:extLst>
          </p:cNvPr>
          <p:cNvSpPr/>
          <p:nvPr/>
        </p:nvSpPr>
        <p:spPr bwMode="gray">
          <a:xfrm>
            <a:off x="3217069" y="4618325"/>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Product innovation</a:t>
            </a:r>
          </a:p>
        </p:txBody>
      </p:sp>
      <p:sp>
        <p:nvSpPr>
          <p:cNvPr id="11" name="btfpBulletedList735451">
            <a:extLst>
              <a:ext uri="{FF2B5EF4-FFF2-40B4-BE49-F238E27FC236}">
                <a16:creationId xmlns:a16="http://schemas.microsoft.com/office/drawing/2014/main" id="{5DC6F8D2-B7AD-E1C5-CCD1-C50406A1B528}"/>
              </a:ext>
            </a:extLst>
          </p:cNvPr>
          <p:cNvSpPr txBox="1"/>
          <p:nvPr>
            <p:custDataLst>
              <p:tags r:id="rId4"/>
            </p:custDataLst>
          </p:nvPr>
        </p:nvSpPr>
        <p:spPr bwMode="gray">
          <a:xfrm>
            <a:off x="3238500" y="5101726"/>
            <a:ext cx="2533650" cy="580534"/>
          </a:xfrm>
          <a:prstGeom prst="rect">
            <a:avLst/>
          </a:prstGeom>
          <a:noFill/>
        </p:spPr>
        <p:txBody>
          <a:bodyPr vert="horz" wrap="square" lIns="36000" tIns="36000" rIns="36000" bIns="36000" rtlCol="0">
            <a:spAutoFit/>
          </a:bodyPr>
          <a:lstStyle/>
          <a:p>
            <a:pPr algn="ctr">
              <a:spcBef>
                <a:spcPts val="600"/>
              </a:spcBef>
            </a:pPr>
            <a:r>
              <a:rPr lang="en-US" sz="1100"/>
              <a:t>With 20,000 R&amp;D engineers and scientists, CATL filed 1,061 patents in 2022 vs. BYD’s 662.</a:t>
            </a:r>
          </a:p>
        </p:txBody>
      </p:sp>
      <p:grpSp>
        <p:nvGrpSpPr>
          <p:cNvPr id="12" name="Group 11">
            <a:extLst>
              <a:ext uri="{FF2B5EF4-FFF2-40B4-BE49-F238E27FC236}">
                <a16:creationId xmlns:a16="http://schemas.microsoft.com/office/drawing/2014/main" id="{10468A5B-BBDD-81D3-7C6C-34D169354A4B}"/>
              </a:ext>
            </a:extLst>
          </p:cNvPr>
          <p:cNvGrpSpPr/>
          <p:nvPr/>
        </p:nvGrpSpPr>
        <p:grpSpPr>
          <a:xfrm>
            <a:off x="334962" y="1929926"/>
            <a:ext cx="2681288" cy="2059302"/>
            <a:chOff x="334962" y="1966190"/>
            <a:chExt cx="2681288" cy="2059302"/>
          </a:xfrm>
        </p:grpSpPr>
        <p:sp>
          <p:nvSpPr>
            <p:cNvPr id="13" name="Rounded Rectangle 47">
              <a:extLst>
                <a:ext uri="{FF2B5EF4-FFF2-40B4-BE49-F238E27FC236}">
                  <a16:creationId xmlns:a16="http://schemas.microsoft.com/office/drawing/2014/main" id="{F47C00EB-D8B6-ACB0-72D4-B9F55364A5C9}"/>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4" name="Rectangle 13">
              <a:extLst>
                <a:ext uri="{FF2B5EF4-FFF2-40B4-BE49-F238E27FC236}">
                  <a16:creationId xmlns:a16="http://schemas.microsoft.com/office/drawing/2014/main" id="{3A7CDCBD-D758-F5AB-4357-0F8308FCA911}"/>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Early-mover advantage</a:t>
              </a:r>
            </a:p>
          </p:txBody>
        </p:sp>
        <p:sp>
          <p:nvSpPr>
            <p:cNvPr id="15" name="btfpBulletedList735451">
              <a:extLst>
                <a:ext uri="{FF2B5EF4-FFF2-40B4-BE49-F238E27FC236}">
                  <a16:creationId xmlns:a16="http://schemas.microsoft.com/office/drawing/2014/main" id="{31E808FF-013D-DE7F-BB80-5B7270F04058}"/>
                </a:ext>
              </a:extLst>
            </p:cNvPr>
            <p:cNvSpPr txBox="1"/>
            <p:nvPr>
              <p:custDataLst>
                <p:tags r:id="rId16"/>
              </p:custDataLst>
            </p:nvPr>
          </p:nvSpPr>
          <p:spPr bwMode="gray">
            <a:xfrm>
              <a:off x="408781" y="2794648"/>
              <a:ext cx="2533650" cy="811367"/>
            </a:xfrm>
            <a:prstGeom prst="rect">
              <a:avLst/>
            </a:prstGeom>
            <a:noFill/>
          </p:spPr>
          <p:txBody>
            <a:bodyPr vert="horz" wrap="square" lIns="36000" tIns="36000" rIns="36000" bIns="36000" rtlCol="0">
              <a:spAutoFit/>
            </a:bodyPr>
            <a:lstStyle/>
            <a:p>
              <a:pPr algn="ctr"/>
              <a:r>
                <a:rPr lang="en-US" sz="1200"/>
                <a:t>CATL’s early research, bolstered by technology licenses and state support, was key to developing initial EV batteries.</a:t>
              </a:r>
            </a:p>
          </p:txBody>
        </p:sp>
        <p:sp>
          <p:nvSpPr>
            <p:cNvPr id="16" name="Oval 15">
              <a:extLst>
                <a:ext uri="{FF2B5EF4-FFF2-40B4-BE49-F238E27FC236}">
                  <a16:creationId xmlns:a16="http://schemas.microsoft.com/office/drawing/2014/main" id="{2ACAD039-0DD3-CC8D-E513-501C46ACAD7C}"/>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pic>
          <p:nvPicPr>
            <p:cNvPr id="17" name="Picture 16">
              <a:extLst>
                <a:ext uri="{FF2B5EF4-FFF2-40B4-BE49-F238E27FC236}">
                  <a16:creationId xmlns:a16="http://schemas.microsoft.com/office/drawing/2014/main" id="{783D44EC-3FD5-6CD2-3940-A4EA57E45A96}"/>
                </a:ext>
              </a:extLst>
            </p:cNvPr>
            <p:cNvPicPr>
              <a:picLocks noChangeAspect="1"/>
            </p:cNvPicPr>
            <p:nvPr/>
          </p:nvPicPr>
          <p:blipFill rotWithShape="1">
            <a:blip r:embed="rId21" cstate="screen">
              <a:extLst>
                <a:ext uri="{28A0092B-C50C-407E-A947-70E740481C1C}">
                  <a14:useLocalDpi xmlns:a14="http://schemas.microsoft.com/office/drawing/2010/main"/>
                </a:ext>
              </a:extLst>
            </a:blip>
            <a:srcRect/>
            <a:stretch/>
          </p:blipFill>
          <p:spPr>
            <a:xfrm>
              <a:off x="1492252" y="2077991"/>
              <a:ext cx="295273" cy="295273"/>
            </a:xfrm>
            <a:prstGeom prst="rect">
              <a:avLst/>
            </a:prstGeom>
          </p:spPr>
        </p:pic>
      </p:grpSp>
      <p:grpSp>
        <p:nvGrpSpPr>
          <p:cNvPr id="18" name="Group 17">
            <a:extLst>
              <a:ext uri="{FF2B5EF4-FFF2-40B4-BE49-F238E27FC236}">
                <a16:creationId xmlns:a16="http://schemas.microsoft.com/office/drawing/2014/main" id="{62DF2748-64C3-1472-C608-25E5B0C8109B}"/>
              </a:ext>
            </a:extLst>
          </p:cNvPr>
          <p:cNvGrpSpPr/>
          <p:nvPr/>
        </p:nvGrpSpPr>
        <p:grpSpPr>
          <a:xfrm>
            <a:off x="3143250" y="1929926"/>
            <a:ext cx="2681288" cy="2036010"/>
            <a:chOff x="3150821" y="1886599"/>
            <a:chExt cx="2681288" cy="2036010"/>
          </a:xfrm>
        </p:grpSpPr>
        <p:sp>
          <p:nvSpPr>
            <p:cNvPr id="19" name="Rounded Rectangle 82">
              <a:extLst>
                <a:ext uri="{FF2B5EF4-FFF2-40B4-BE49-F238E27FC236}">
                  <a16:creationId xmlns:a16="http://schemas.microsoft.com/office/drawing/2014/main" id="{0183E6DB-3419-8C85-96DF-2838DC78A826}"/>
                </a:ext>
              </a:extLst>
            </p:cNvPr>
            <p:cNvSpPr/>
            <p:nvPr/>
          </p:nvSpPr>
          <p:spPr bwMode="gray">
            <a:xfrm>
              <a:off x="3150821" y="2093809"/>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0" name="Rectangle 19">
              <a:extLst>
                <a:ext uri="{FF2B5EF4-FFF2-40B4-BE49-F238E27FC236}">
                  <a16:creationId xmlns:a16="http://schemas.microsoft.com/office/drawing/2014/main" id="{6367B75E-DABE-3D2C-F6B8-82AB1047A8AD}"/>
                </a:ext>
              </a:extLst>
            </p:cNvPr>
            <p:cNvSpPr/>
            <p:nvPr/>
          </p:nvSpPr>
          <p:spPr bwMode="gray">
            <a:xfrm>
              <a:off x="3224640" y="2432153"/>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Strong vertical integration</a:t>
              </a:r>
            </a:p>
          </p:txBody>
        </p:sp>
        <p:sp>
          <p:nvSpPr>
            <p:cNvPr id="21" name="btfpBulletedList735451">
              <a:extLst>
                <a:ext uri="{FF2B5EF4-FFF2-40B4-BE49-F238E27FC236}">
                  <a16:creationId xmlns:a16="http://schemas.microsoft.com/office/drawing/2014/main" id="{E94A163E-D67C-99CA-1426-896F8E786453}"/>
                </a:ext>
              </a:extLst>
            </p:cNvPr>
            <p:cNvSpPr txBox="1"/>
            <p:nvPr>
              <p:custDataLst>
                <p:tags r:id="rId15"/>
              </p:custDataLst>
            </p:nvPr>
          </p:nvSpPr>
          <p:spPr bwMode="gray">
            <a:xfrm>
              <a:off x="3224640" y="2715057"/>
              <a:ext cx="2533650" cy="811367"/>
            </a:xfrm>
            <a:prstGeom prst="rect">
              <a:avLst/>
            </a:prstGeom>
            <a:noFill/>
          </p:spPr>
          <p:txBody>
            <a:bodyPr vert="horz" wrap="square" lIns="36000" tIns="36000" rIns="36000" bIns="36000" rtlCol="0">
              <a:spAutoFit/>
            </a:bodyPr>
            <a:lstStyle/>
            <a:p>
              <a:pPr algn="ctr">
                <a:spcBef>
                  <a:spcPts val="600"/>
                </a:spcBef>
              </a:pPr>
              <a:r>
                <a:rPr lang="en-US" sz="1200"/>
                <a:t>Mining subsidiaries, exploration partnerships, and large purchasing power drives down battery cost structure.</a:t>
              </a:r>
            </a:p>
          </p:txBody>
        </p:sp>
        <p:sp>
          <p:nvSpPr>
            <p:cNvPr id="22" name="Oval 21">
              <a:extLst>
                <a:ext uri="{FF2B5EF4-FFF2-40B4-BE49-F238E27FC236}">
                  <a16:creationId xmlns:a16="http://schemas.microsoft.com/office/drawing/2014/main" id="{1479AA07-1452-BFC2-FF35-F33AE6886877}"/>
                </a:ext>
              </a:extLst>
            </p:cNvPr>
            <p:cNvSpPr/>
            <p:nvPr/>
          </p:nvSpPr>
          <p:spPr bwMode="gray">
            <a:xfrm>
              <a:off x="4211030" y="1886599"/>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pic>
          <p:nvPicPr>
            <p:cNvPr id="23" name="Picture 22">
              <a:extLst>
                <a:ext uri="{FF2B5EF4-FFF2-40B4-BE49-F238E27FC236}">
                  <a16:creationId xmlns:a16="http://schemas.microsoft.com/office/drawing/2014/main" id="{7DE652AA-CCA7-2EA9-A024-C62509F3A0CE}"/>
                </a:ext>
              </a:extLst>
            </p:cNvPr>
            <p:cNvPicPr>
              <a:picLocks noChangeAspect="1"/>
            </p:cNvPicPr>
            <p:nvPr/>
          </p:nvPicPr>
          <p:blipFill>
            <a:blip r:embed="rId22" cstate="screen">
              <a:extLst>
                <a:ext uri="{28A0092B-C50C-407E-A947-70E740481C1C}">
                  <a14:useLocalDpi xmlns:a14="http://schemas.microsoft.com/office/drawing/2010/main"/>
                </a:ext>
              </a:extLst>
            </a:blip>
            <a:srcRect/>
            <a:stretch/>
          </p:blipFill>
          <p:spPr>
            <a:xfrm>
              <a:off x="4293700" y="1965377"/>
              <a:ext cx="346723" cy="334768"/>
            </a:xfrm>
            <a:prstGeom prst="rect">
              <a:avLst/>
            </a:prstGeom>
          </p:spPr>
        </p:pic>
      </p:grpSp>
      <p:sp>
        <p:nvSpPr>
          <p:cNvPr id="24" name="Oval 23">
            <a:extLst>
              <a:ext uri="{FF2B5EF4-FFF2-40B4-BE49-F238E27FC236}">
                <a16:creationId xmlns:a16="http://schemas.microsoft.com/office/drawing/2014/main" id="{E317C22C-87E8-D648-233D-BC6908620775}"/>
              </a:ext>
            </a:extLst>
          </p:cNvPr>
          <p:cNvSpPr/>
          <p:nvPr/>
        </p:nvSpPr>
        <p:spPr bwMode="gray">
          <a:xfrm>
            <a:off x="1382318" y="4062434"/>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pic>
        <p:nvPicPr>
          <p:cNvPr id="25" name="Picture 24" descr="Electric car with solid fill">
            <a:extLst>
              <a:ext uri="{FF2B5EF4-FFF2-40B4-BE49-F238E27FC236}">
                <a16:creationId xmlns:a16="http://schemas.microsoft.com/office/drawing/2014/main" id="{0CE217D6-EC7F-0ECA-9EBE-CF13CE2631EF}"/>
              </a:ext>
            </a:extLst>
          </p:cNvPr>
          <p:cNvPicPr>
            <a:picLocks noChangeAspect="1"/>
          </p:cNvPicPr>
          <p:nvPr/>
        </p:nvPicPr>
        <p:blipFill>
          <a:blip r:embed="rId23">
            <a:extLst>
              <a:ext uri="{96DAC541-7B7A-43D3-8B79-37D633B846F1}">
                <asvg:svgBlip xmlns:asvg="http://schemas.microsoft.com/office/drawing/2016/SVG/main" r:embed="rId24"/>
              </a:ext>
            </a:extLst>
          </a:blip>
          <a:srcRect/>
          <a:stretch/>
        </p:blipFill>
        <p:spPr>
          <a:xfrm>
            <a:off x="1452563" y="4139197"/>
            <a:ext cx="362942" cy="362942"/>
          </a:xfrm>
          <a:prstGeom prst="rect">
            <a:avLst/>
          </a:prstGeom>
        </p:spPr>
      </p:pic>
      <p:sp>
        <p:nvSpPr>
          <p:cNvPr id="26" name="Oval 25">
            <a:extLst>
              <a:ext uri="{FF2B5EF4-FFF2-40B4-BE49-F238E27FC236}">
                <a16:creationId xmlns:a16="http://schemas.microsoft.com/office/drawing/2014/main" id="{79AAE40D-8AB8-E17B-03E3-9E9C3F4EC562}"/>
              </a:ext>
            </a:extLst>
          </p:cNvPr>
          <p:cNvSpPr/>
          <p:nvPr/>
        </p:nvSpPr>
        <p:spPr bwMode="gray">
          <a:xfrm>
            <a:off x="4235787" y="4062434"/>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pic>
        <p:nvPicPr>
          <p:cNvPr id="27" name="Picture 26" descr="Lights On with solid fill">
            <a:extLst>
              <a:ext uri="{FF2B5EF4-FFF2-40B4-BE49-F238E27FC236}">
                <a16:creationId xmlns:a16="http://schemas.microsoft.com/office/drawing/2014/main" id="{3C2038A3-8514-5722-176C-C0EB57EE56F8}"/>
              </a:ext>
            </a:extLst>
          </p:cNvPr>
          <p:cNvPicPr>
            <a:picLocks noChangeAspect="1"/>
          </p:cNvPicPr>
          <p:nvPr/>
        </p:nvPicPr>
        <p:blipFill>
          <a:blip r:embed="rId25">
            <a:extLst>
              <a:ext uri="{96DAC541-7B7A-43D3-8B79-37D633B846F1}">
                <asvg:svgBlip xmlns:asvg="http://schemas.microsoft.com/office/drawing/2016/SVG/main" r:embed="rId26"/>
              </a:ext>
            </a:extLst>
          </a:blip>
          <a:srcRect/>
          <a:stretch/>
        </p:blipFill>
        <p:spPr>
          <a:xfrm>
            <a:off x="4300326" y="4126973"/>
            <a:ext cx="382986" cy="382986"/>
          </a:xfrm>
          <a:prstGeom prst="rect">
            <a:avLst/>
          </a:prstGeom>
        </p:spPr>
      </p:pic>
      <p:sp>
        <p:nvSpPr>
          <p:cNvPr id="28" name="TextBox 27">
            <a:extLst>
              <a:ext uri="{FF2B5EF4-FFF2-40B4-BE49-F238E27FC236}">
                <a16:creationId xmlns:a16="http://schemas.microsoft.com/office/drawing/2014/main" id="{4E4D9839-92D3-9636-CF0B-7CAC51821BAA}"/>
              </a:ext>
            </a:extLst>
          </p:cNvPr>
          <p:cNvSpPr txBox="1"/>
          <p:nvPr/>
        </p:nvSpPr>
        <p:spPr bwMode="gray">
          <a:xfrm>
            <a:off x="-1" y="-9665"/>
            <a:ext cx="3238501" cy="318924"/>
          </a:xfrm>
          <a:prstGeom prst="rect">
            <a:avLst/>
          </a:prstGeom>
          <a:solidFill>
            <a:schemeClr val="bg2">
              <a:lumMod val="60000"/>
              <a:lumOff val="40000"/>
            </a:schemeClr>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Case study: CATL</a:t>
            </a:r>
          </a:p>
        </p:txBody>
      </p:sp>
      <p:graphicFrame>
        <p:nvGraphicFramePr>
          <p:cNvPr id="30" name="Chart 29">
            <a:extLst>
              <a:ext uri="{FF2B5EF4-FFF2-40B4-BE49-F238E27FC236}">
                <a16:creationId xmlns:a16="http://schemas.microsoft.com/office/drawing/2014/main" id="{AD85E274-B526-6EA6-76DA-872888B4911D}"/>
              </a:ext>
            </a:extLst>
          </p:cNvPr>
          <p:cNvGraphicFramePr/>
          <p:nvPr>
            <p:custDataLst>
              <p:tags r:id="rId5"/>
            </p:custDataLst>
            <p:extLst>
              <p:ext uri="{D42A27DB-BD31-4B8C-83A1-F6EECF244321}">
                <p14:modId xmlns:p14="http://schemas.microsoft.com/office/powerpoint/2010/main" val="1199401881"/>
              </p:ext>
            </p:extLst>
          </p:nvPr>
        </p:nvGraphicFramePr>
        <p:xfrm>
          <a:off x="6727825" y="1957388"/>
          <a:ext cx="2516188" cy="4503737"/>
        </p:xfrm>
        <a:graphic>
          <a:graphicData uri="http://schemas.openxmlformats.org/drawingml/2006/chart">
            <c:chart xmlns:c="http://schemas.openxmlformats.org/drawingml/2006/chart" xmlns:r="http://schemas.openxmlformats.org/officeDocument/2006/relationships" r:id="rId27"/>
          </a:graphicData>
        </a:graphic>
      </p:graphicFrame>
      <p:sp>
        <p:nvSpPr>
          <p:cNvPr id="373"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7038975" y="2436813"/>
            <a:ext cx="4175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DB38BB4-8AC6-40FD-A2FA-4EEAE150B078}" type="datetime'O''''''''''th''''''''''''''''''e''''''''''''''''''''r''s'">
              <a:rPr lang="en-US" altLang="en-US" sz="1100" smtClean="0">
                <a:effectLst/>
              </a:rPr>
              <a:pPr marL="0" lvl="0" indent="0" algn="r">
                <a:spcBef>
                  <a:spcPct val="0"/>
                </a:spcBef>
                <a:spcAft>
                  <a:spcPct val="0"/>
                </a:spcAft>
                <a:buNone/>
              </a:pPr>
              <a:t>Others</a:t>
            </a:fld>
            <a:endParaRPr lang="en-US" sz="1100"/>
          </a:p>
        </p:txBody>
      </p:sp>
      <p:sp>
        <p:nvSpPr>
          <p:cNvPr id="374"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6594475" y="2747963"/>
            <a:ext cx="8620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CAC55F0-2632-4562-ABDC-50BC4003A74F}" type="datetime'''''''''''''''''S''''''''''am''''''''sung ''SD''''''''''''''I'">
              <a:rPr lang="en-US" altLang="en-US" sz="1100" smtClean="0">
                <a:effectLst/>
              </a:rPr>
              <a:pPr marL="0" lvl="0" indent="0" algn="r">
                <a:spcBef>
                  <a:spcPct val="0"/>
                </a:spcBef>
                <a:spcAft>
                  <a:spcPct val="0"/>
                </a:spcAft>
                <a:buNone/>
              </a:pPr>
              <a:t>Samsung SDI</a:t>
            </a:fld>
            <a:endParaRPr lang="en-US" sz="1100"/>
          </a:p>
        </p:txBody>
      </p:sp>
      <p:sp>
        <p:nvSpPr>
          <p:cNvPr id="375"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7089775" y="2967038"/>
            <a:ext cx="3667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4F87CEC-31F3-42E7-A95C-DA154170E191}" type="datetime'''''''''C''AL''''B'''''''''''''''''''''">
              <a:rPr lang="en-US" altLang="en-US" sz="1100" smtClean="0">
                <a:effectLst/>
              </a:rPr>
              <a:pPr marL="0" lvl="0" indent="0" algn="r">
                <a:spcBef>
                  <a:spcPct val="0"/>
                </a:spcBef>
                <a:spcAft>
                  <a:spcPct val="0"/>
                </a:spcAft>
                <a:buNone/>
              </a:pPr>
              <a:t>CALB</a:t>
            </a:fld>
            <a:endParaRPr lang="en-US" sz="1100"/>
          </a:p>
        </p:txBody>
      </p:sp>
      <p:sp>
        <p:nvSpPr>
          <p:cNvPr id="376"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7045325" y="3186113"/>
            <a:ext cx="4111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F2C06FD-0FD5-4198-8EFE-CAD5FC990015}" type="datetime'S''''''''K'''''''''' ''''''''''''''''''O''''''''n'''''''">
              <a:rPr lang="en-US" altLang="en-US" sz="1100" smtClean="0">
                <a:effectLst/>
              </a:rPr>
              <a:pPr marL="0" lvl="0" indent="0" algn="r">
                <a:spcBef>
                  <a:spcPct val="0"/>
                </a:spcBef>
                <a:spcAft>
                  <a:spcPct val="0"/>
                </a:spcAft>
                <a:buNone/>
              </a:pPr>
              <a:t>SK On</a:t>
            </a:fld>
            <a:endParaRPr lang="en-US" sz="1100"/>
          </a:p>
        </p:txBody>
      </p:sp>
      <p:sp>
        <p:nvSpPr>
          <p:cNvPr id="377"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6802438" y="3405188"/>
            <a:ext cx="6540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E01A393-FF20-4BB6-9AAF-E64D72D02ABE}" type="datetime'''''P''''''''a''''n''''''a''s''o''''''n''''i''c'''''''''''''">
              <a:rPr lang="en-US" altLang="en-US" sz="1100" smtClean="0">
                <a:effectLst/>
              </a:rPr>
              <a:pPr marL="0" lvl="0" indent="0" algn="r">
                <a:spcBef>
                  <a:spcPct val="0"/>
                </a:spcBef>
                <a:spcAft>
                  <a:spcPct val="0"/>
                </a:spcAft>
                <a:buNone/>
              </a:pPr>
              <a:t>Panasonic</a:t>
            </a:fld>
            <a:endParaRPr lang="en-US" sz="1100"/>
          </a:p>
        </p:txBody>
      </p:sp>
      <p:sp>
        <p:nvSpPr>
          <p:cNvPr id="378"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6245225" y="3759200"/>
            <a:ext cx="12112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19E3E6F-9381-44C3-83A6-D3DCCC61C2F6}" type="datetime'''L''''G ''E''''''''''''nerg''''''y Solu''''tio''n'''''''">
              <a:rPr lang="en-US" altLang="en-US" sz="1100" smtClean="0">
                <a:effectLst/>
              </a:rPr>
              <a:pPr marL="0" lvl="0" indent="0" algn="r">
                <a:spcBef>
                  <a:spcPct val="0"/>
                </a:spcBef>
                <a:spcAft>
                  <a:spcPct val="0"/>
                </a:spcAft>
                <a:buNone/>
              </a:pPr>
              <a:t>LG Energy Solution</a:t>
            </a:fld>
            <a:endParaRPr lang="en-US" sz="1100"/>
          </a:p>
        </p:txBody>
      </p:sp>
      <p:sp>
        <p:nvSpPr>
          <p:cNvPr id="379"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7167563" y="4330700"/>
            <a:ext cx="2889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136645A-49DF-48C6-8833-97187E2C542F}" type="datetime'B''Y''''''''''''D'''''''''''''''''''''''''''''''''''">
              <a:rPr lang="en-US" altLang="en-US" sz="1100" smtClean="0">
                <a:effectLst/>
              </a:rPr>
              <a:pPr marL="0" lvl="0" indent="0" algn="r">
                <a:spcBef>
                  <a:spcPct val="0"/>
                </a:spcBef>
                <a:spcAft>
                  <a:spcPct val="0"/>
                </a:spcAft>
                <a:buNone/>
              </a:pPr>
              <a:t>BYD</a:t>
            </a:fld>
            <a:endParaRPr lang="en-US" sz="1100"/>
          </a:p>
        </p:txBody>
      </p:sp>
      <p:sp>
        <p:nvSpPr>
          <p:cNvPr id="380"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7097713" y="5354638"/>
            <a:ext cx="3587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D9ED336-CA84-4B0D-8A3B-3934C374B513}" type="datetime'''''''''''''''''C''''''''''''A''T''''''''''''''''L'''''''">
              <a:rPr lang="en-US" altLang="en-US" sz="1100" smtClean="0">
                <a:effectLst/>
              </a:rPr>
              <a:pPr marL="0" lvl="0" indent="0" algn="r">
                <a:spcBef>
                  <a:spcPct val="0"/>
                </a:spcBef>
                <a:spcAft>
                  <a:spcPct val="0"/>
                </a:spcAft>
                <a:buNone/>
              </a:pPr>
              <a:t>CATL</a:t>
            </a:fld>
            <a:endParaRPr lang="en-US" sz="1100"/>
          </a:p>
        </p:txBody>
      </p:sp>
      <p:sp>
        <p:nvSpPr>
          <p:cNvPr id="381"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7535864" y="2025650"/>
            <a:ext cx="8985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7FAC034-B844-492A-ADF0-53F13A7DF0F9}" type="datetime'''7''''''''''''''''''''''''''0''''''''''''''''''''6'''">
              <a:rPr lang="en-US" altLang="en-US" sz="1400" smtClean="0">
                <a:effectLst/>
              </a:rPr>
              <a:pPr marL="0" lvl="0" indent="0" algn="ctr">
                <a:spcBef>
                  <a:spcPct val="0"/>
                </a:spcBef>
                <a:spcAft>
                  <a:spcPct val="0"/>
                </a:spcAft>
                <a:buNone/>
              </a:pPr>
              <a:t>706</a:t>
            </a:fld>
            <a:r>
              <a:rPr lang="en-US" altLang="en-US" sz="1400">
                <a:effectLst/>
              </a:rPr>
              <a:t>.5 kWh</a:t>
            </a:r>
            <a:endParaRPr lang="en-US" sz="1400"/>
          </a:p>
        </p:txBody>
      </p:sp>
      <p:sp>
        <p:nvSpPr>
          <p:cNvPr id="392" name="Rectangle 391">
            <a:extLst>
              <a:ext uri="{FF2B5EF4-FFF2-40B4-BE49-F238E27FC236}">
                <a16:creationId xmlns:a16="http://schemas.microsoft.com/office/drawing/2014/main" id="{C4AC3AEF-E77E-44B2-F969-B5D39DC760B5}"/>
              </a:ext>
            </a:extLst>
          </p:cNvPr>
          <p:cNvSpPr/>
          <p:nvPr/>
        </p:nvSpPr>
        <p:spPr bwMode="gray">
          <a:xfrm>
            <a:off x="9242428" y="1554480"/>
            <a:ext cx="2619371" cy="3547246"/>
          </a:xfrm>
          <a:prstGeom prst="rect">
            <a:avLst/>
          </a:prstGeom>
          <a:solidFill>
            <a:srgbClr val="E3E8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137160" numCol="1" spcCol="0" rtlCol="0" fromWordArt="0" anchor="t" anchorCtr="0" forceAA="0" compatLnSpc="1">
            <a:prstTxWarp prst="textNoShape">
              <a:avLst/>
            </a:prstTxWarp>
            <a:noAutofit/>
          </a:bodyPr>
          <a:lstStyle/>
          <a:p>
            <a:pPr marL="0" indent="0">
              <a:spcBef>
                <a:spcPts val="600"/>
              </a:spcBef>
              <a:buNone/>
            </a:pPr>
            <a:r>
              <a:rPr lang="en-US" sz="1250" b="1" dirty="0">
                <a:solidFill>
                  <a:sysClr val="windowText" lastClr="000000"/>
                </a:solidFill>
              </a:rPr>
              <a:t>Observations</a:t>
            </a:r>
          </a:p>
          <a:p>
            <a:pPr marL="171450" indent="-171450">
              <a:spcBef>
                <a:spcPts val="600"/>
              </a:spcBef>
              <a:buFont typeface="Arial" panose="020B0604020202020204" pitchFamily="34" charset="0"/>
              <a:buChar char="•"/>
            </a:pPr>
            <a:r>
              <a:rPr lang="en-US" sz="1050" dirty="0">
                <a:solidFill>
                  <a:sysClr val="windowText" lastClr="000000"/>
                </a:solidFill>
              </a:rPr>
              <a:t>In the early 2010s</a:t>
            </a:r>
            <a:r>
              <a:rPr lang="en-US" sz="1050" b="1" dirty="0">
                <a:solidFill>
                  <a:sysClr val="windowText" lastClr="000000"/>
                </a:solidFill>
              </a:rPr>
              <a:t>, CATL was a small player (&lt;5%)</a:t>
            </a:r>
            <a:r>
              <a:rPr lang="en-US" sz="1050" dirty="0">
                <a:solidFill>
                  <a:sysClr val="windowText" lastClr="000000"/>
                </a:solidFill>
              </a:rPr>
              <a:t> of the global battery market.</a:t>
            </a:r>
          </a:p>
          <a:p>
            <a:pPr marL="171450" indent="-171450">
              <a:spcBef>
                <a:spcPts val="600"/>
              </a:spcBef>
              <a:buFont typeface="Arial" panose="020B0604020202020204" pitchFamily="34" charset="0"/>
              <a:buChar char="•"/>
            </a:pPr>
            <a:r>
              <a:rPr lang="en-US" sz="1050" dirty="0">
                <a:solidFill>
                  <a:sysClr val="windowText" lastClr="000000"/>
                </a:solidFill>
              </a:rPr>
              <a:t>Specific factors that led to its current widespread success include:</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lang="en-US" sz="1000" dirty="0">
                <a:solidFill>
                  <a:srgbClr val="000000"/>
                </a:solidFill>
                <a:latin typeface="Arial"/>
              </a:rPr>
              <a:t>Drove down cost of Li-ion batteries by </a:t>
            </a:r>
            <a:r>
              <a:rPr lang="en-US" sz="1000" b="1" dirty="0">
                <a:solidFill>
                  <a:srgbClr val="000000"/>
                </a:solidFill>
                <a:latin typeface="Arial"/>
              </a:rPr>
              <a:t>90% from 2010 to 2023</a:t>
            </a:r>
            <a:r>
              <a:rPr lang="en-US" sz="1000" dirty="0">
                <a:solidFill>
                  <a:srgbClr val="000000"/>
                </a:solidFill>
                <a:latin typeface="Arial"/>
              </a:rPr>
              <a:t>, leading to market expansion</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lang="en-US" sz="1000" dirty="0">
                <a:solidFill>
                  <a:srgbClr val="000000"/>
                </a:solidFill>
                <a:latin typeface="Arial"/>
              </a:rPr>
              <a:t>Effective </a:t>
            </a:r>
            <a:r>
              <a:rPr lang="en-US" sz="1000" b="1" dirty="0">
                <a:solidFill>
                  <a:srgbClr val="000000"/>
                </a:solidFill>
                <a:latin typeface="Arial"/>
              </a:rPr>
              <a:t>long-term agreements </a:t>
            </a:r>
            <a:r>
              <a:rPr lang="en-US" sz="1000" dirty="0">
                <a:solidFill>
                  <a:srgbClr val="000000"/>
                </a:solidFill>
                <a:latin typeface="Arial"/>
              </a:rPr>
              <a:t>with both </a:t>
            </a:r>
            <a:r>
              <a:rPr lang="en-US" sz="1000" b="1" dirty="0">
                <a:solidFill>
                  <a:srgbClr val="000000"/>
                </a:solidFill>
                <a:latin typeface="Arial"/>
              </a:rPr>
              <a:t>domestic and international EV</a:t>
            </a:r>
            <a:r>
              <a:rPr lang="en-US" sz="1000" dirty="0">
                <a:solidFill>
                  <a:srgbClr val="000000"/>
                </a:solidFill>
                <a:latin typeface="Arial"/>
              </a:rPr>
              <a:t> manufacturers </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Focus on </a:t>
            </a:r>
            <a:r>
              <a:rPr kumimoji="0" lang="en-US" sz="1000" b="1" i="0" u="none" strike="noStrike" kern="1200" cap="none" spc="0" normalizeH="0" baseline="0" noProof="0" dirty="0">
                <a:ln>
                  <a:noFill/>
                </a:ln>
                <a:solidFill>
                  <a:srgbClr val="000000"/>
                </a:solidFill>
                <a:effectLst/>
                <a:uLnTx/>
                <a:uFillTx/>
                <a:latin typeface="Arial"/>
                <a:ea typeface="+mn-ea"/>
                <a:cs typeface="+mn-cs"/>
              </a:rPr>
              <a:t>core strengths in producing batteries </a:t>
            </a:r>
            <a:r>
              <a:rPr kumimoji="0" lang="en-US" sz="1000" b="0" i="0" u="none" strike="noStrike" kern="1200" cap="none" spc="0" normalizeH="0" baseline="0" noProof="0" dirty="0">
                <a:ln>
                  <a:noFill/>
                </a:ln>
                <a:solidFill>
                  <a:srgbClr val="000000"/>
                </a:solidFill>
                <a:effectLst/>
                <a:uLnTx/>
                <a:uFillTx/>
                <a:latin typeface="Arial"/>
                <a:ea typeface="+mn-ea"/>
                <a:cs typeface="+mn-cs"/>
              </a:rPr>
              <a:t>(BYD, in comparison, also focused on manufacturing NEVs)</a:t>
            </a:r>
          </a:p>
          <a:p>
            <a:pPr indent="-279400" defTabSz="711200">
              <a:spcBef>
                <a:spcPts val="600"/>
              </a:spcBef>
              <a:buFontTx/>
              <a:buChar char="–"/>
              <a:defRPr/>
            </a:pP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1450" indent="-171450">
              <a:spcBef>
                <a:spcPts val="600"/>
              </a:spcBef>
              <a:buFont typeface="Arial" panose="020B0604020202020204" pitchFamily="34" charset="0"/>
              <a:buChar char="•"/>
            </a:pPr>
            <a:endParaRPr lang="en-US" sz="1050" dirty="0">
              <a:solidFill>
                <a:schemeClr val="tx1"/>
              </a:solidFill>
            </a:endParaRPr>
          </a:p>
          <a:p>
            <a:pPr marL="628650" lvl="1" indent="-171450">
              <a:spcBef>
                <a:spcPts val="600"/>
              </a:spcBef>
              <a:buFont typeface="Arial" panose="020B0604020202020204" pitchFamily="34" charset="0"/>
              <a:buChar char="•"/>
            </a:pPr>
            <a:endParaRPr lang="en-US" sz="1100" dirty="0">
              <a:solidFill>
                <a:schemeClr val="tx1"/>
              </a:solidFill>
            </a:endParaRPr>
          </a:p>
        </p:txBody>
      </p:sp>
      <p:sp>
        <p:nvSpPr>
          <p:cNvPr id="31" name="TextBox 30">
            <a:extLst>
              <a:ext uri="{FF2B5EF4-FFF2-40B4-BE49-F238E27FC236}">
                <a16:creationId xmlns:a16="http://schemas.microsoft.com/office/drawing/2014/main" id="{49E02A78-FA54-DE6E-64B8-C1D375E3C240}"/>
              </a:ext>
            </a:extLst>
          </p:cNvPr>
          <p:cNvSpPr txBox="1"/>
          <p:nvPr/>
        </p:nvSpPr>
        <p:spPr bwMode="gray">
          <a:xfrm>
            <a:off x="330199" y="6419088"/>
            <a:ext cx="9169390" cy="369332"/>
          </a:xfrm>
          <a:prstGeom prst="rect">
            <a:avLst/>
          </a:prstGeom>
          <a:noFill/>
        </p:spPr>
        <p:txBody>
          <a:bodyPr wrap="square" lIns="0" tIns="0" rIns="0" bIns="0" anchor="t">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8"/>
              </a:rPr>
              <a:t>CATL</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29"/>
              </a:rPr>
              <a:t>Insights by GreyB, CATL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9"/>
              </a:rPr>
              <a:t>Patents</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0"/>
              </a:rPr>
              <a:t>SNE Research</a:t>
            </a:r>
            <a:r>
              <a:rPr lang="en-US" sz="800" dirty="0">
                <a:solidFill>
                  <a:srgbClr val="000000"/>
                </a:solidFill>
                <a:latin typeface="Arial"/>
                <a:hlinkClick r:id="rId30"/>
              </a:rPr>
              <a:t>, Global electric vehicle battery usage</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31">
                  <a:extLst>
                    <a:ext uri="{A12FA001-AC4F-418D-AE19-62706E023703}">
                      <ahyp:hlinkClr xmlns:ahyp="http://schemas.microsoft.com/office/drawing/2018/hyperlinkcolor" val="tx"/>
                    </a:ext>
                  </a:extLst>
                </a:hlinkClick>
              </a:rPr>
              <a:t>Bloomberg</a:t>
            </a:r>
            <a:r>
              <a:rPr lang="en-US" sz="800" dirty="0">
                <a:solidFill>
                  <a:srgbClr val="000000"/>
                </a:solidFill>
                <a:latin typeface="Arial"/>
                <a:hlinkClick r:id="rId31"/>
              </a:rPr>
              <a:t>, Dawning Age of the </a:t>
            </a:r>
            <a:r>
              <a:rPr lang="en-US" sz="800" dirty="0">
                <a:solidFill>
                  <a:srgbClr val="000000"/>
                </a:solidFill>
                <a:latin typeface="Arial"/>
                <a:hlinkClick r:id="rId31">
                  <a:extLst>
                    <a:ext uri="{A12FA001-AC4F-418D-AE19-62706E023703}">
                      <ahyp:hlinkClr xmlns:ahyp="http://schemas.microsoft.com/office/drawing/2018/hyperlinkcolor" val="tx"/>
                    </a:ext>
                  </a:extLst>
                </a:hlinkClick>
              </a:rPr>
              <a:t>Battery</a:t>
            </a:r>
            <a:r>
              <a:rPr lang="en-US" sz="800" dirty="0">
                <a:solidFill>
                  <a:srgbClr val="000000"/>
                </a:solidFill>
                <a:latin typeface="Arial"/>
              </a:rPr>
              <a:t> (2020).</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Hassan Riaz,</a:t>
            </a:r>
            <a:r>
              <a:rPr lang="en-US" sz="800" dirty="0">
                <a:solidFill>
                  <a:srgbClr val="000000"/>
                </a:solidFill>
              </a:rPr>
              <a:t>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2"/>
              </a:rPr>
              <a:t>Gernot Wagner</a:t>
            </a:r>
            <a:r>
              <a:rPr lang="en-US" sz="800" dirty="0">
                <a:solidFill>
                  <a:srgbClr val="000000"/>
                </a:solidFill>
              </a:rPr>
              <a:t>. </a:t>
            </a:r>
            <a:r>
              <a:rPr lang="en-US" sz="800" dirty="0">
                <a:solidFill>
                  <a:srgbClr val="000000"/>
                </a:solidFill>
                <a:hlinkClick r:id="rId3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4"/>
              </a:rPr>
              <a:t>Storing Energy</a:t>
            </a:r>
            <a:r>
              <a:rPr lang="en-US" sz="800" dirty="0">
                <a:solidFill>
                  <a:srgbClr val="000000"/>
                </a:solidFill>
              </a:rPr>
              <a:t>” (4 March 2025).</a:t>
            </a:r>
            <a:endParaRPr lang="en-US" sz="800" dirty="0">
              <a:cs typeface="Arial"/>
            </a:endParaRPr>
          </a:p>
        </p:txBody>
      </p:sp>
    </p:spTree>
    <p:extLst>
      <p:ext uri="{BB962C8B-B14F-4D97-AF65-F5344CB8AC3E}">
        <p14:creationId xmlns:p14="http://schemas.microsoft.com/office/powerpoint/2010/main" val="251033977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D066DC-6560-9B40-368E-4A9A5D55313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0362DA5-998C-9012-7974-F499D79A87BF}"/>
              </a:ext>
            </a:extLst>
          </p:cNvPr>
          <p:cNvGraphicFramePr>
            <a:graphicFrameLocks noChangeAspect="1"/>
          </p:cNvGraphicFramePr>
          <p:nvPr>
            <p:custDataLst>
              <p:tags r:id="rId1"/>
            </p:custDataLst>
            <p:extLst>
              <p:ext uri="{D42A27DB-BD31-4B8C-83A1-F6EECF244321}">
                <p14:modId xmlns:p14="http://schemas.microsoft.com/office/powerpoint/2010/main" val="169658779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30362DA5-998C-9012-7974-F499D79A87BF}"/>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D2CD22FA-EFE9-E7B5-5F62-AED277B5F2FD}"/>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10" name="Text Placeholder 10">
            <a:hlinkClick r:id="rId12" action="ppaction://hlinksldjump"/>
            <a:extLst>
              <a:ext uri="{FF2B5EF4-FFF2-40B4-BE49-F238E27FC236}">
                <a16:creationId xmlns:a16="http://schemas.microsoft.com/office/drawing/2014/main" id="{43D125B1-0C04-802C-7C7A-60710C0298A9}"/>
              </a:ext>
            </a:extLst>
          </p:cNvPr>
          <p:cNvSpPr txBox="1">
            <a:spLocks/>
          </p:cNvSpPr>
          <p:nvPr>
            <p:custDataLst>
              <p:tags r:id="rId3"/>
            </p:custDataLst>
          </p:nvPr>
        </p:nvSpPr>
        <p:spPr bwMode="auto">
          <a:xfrm>
            <a:off x="3632200" y="2362200"/>
            <a:ext cx="4927600" cy="609600"/>
          </a:xfrm>
          <a:prstGeom prst="rect">
            <a:avLst/>
          </a:prstGeom>
          <a:solidFill>
            <a:schemeClr val="bg2"/>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Mobility energy storage</a:t>
            </a:r>
            <a:endParaRPr lang="en-US">
              <a:solidFill>
                <a:schemeClr val="bg1"/>
              </a:solidFill>
            </a:endParaRPr>
          </a:p>
        </p:txBody>
      </p:sp>
      <p:sp>
        <p:nvSpPr>
          <p:cNvPr id="41" name="Text Placeholder 10">
            <a:extLst>
              <a:ext uri="{FF2B5EF4-FFF2-40B4-BE49-F238E27FC236}">
                <a16:creationId xmlns:a16="http://schemas.microsoft.com/office/drawing/2014/main" id="{1E402905-7FD7-F2CA-FF01-5196BB8AFBFF}"/>
              </a:ext>
            </a:extLst>
          </p:cNvPr>
          <p:cNvSpPr txBox="1">
            <a:spLocks/>
          </p:cNvSpPr>
          <p:nvPr>
            <p:custDataLst>
              <p:tags r:id="rId4"/>
            </p:custDataLst>
          </p:nvPr>
        </p:nvSpPr>
        <p:spPr bwMode="auto">
          <a:xfrm>
            <a:off x="3632200" y="2971800"/>
            <a:ext cx="4927600" cy="608013"/>
          </a:xfrm>
          <a:prstGeom prst="rect">
            <a:avLst/>
          </a:prstGeom>
          <a:solidFill>
            <a:schemeClr val="accent1"/>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Utility energy storage</a:t>
            </a:r>
            <a:endParaRPr lang="en-US" b="1">
              <a:solidFill>
                <a:schemeClr val="bg1"/>
              </a:solidFill>
            </a:endParaRPr>
          </a:p>
        </p:txBody>
      </p:sp>
      <p:sp>
        <p:nvSpPr>
          <p:cNvPr id="11" name="Text Placeholder 10">
            <a:hlinkClick r:id="rId13" action="ppaction://hlinksldjump"/>
            <a:extLst>
              <a:ext uri="{FF2B5EF4-FFF2-40B4-BE49-F238E27FC236}">
                <a16:creationId xmlns:a16="http://schemas.microsoft.com/office/drawing/2014/main" id="{63CAC553-585E-12C1-4011-4B22B78EE325}"/>
              </a:ext>
            </a:extLst>
          </p:cNvPr>
          <p:cNvSpPr txBox="1">
            <a:spLocks/>
          </p:cNvSpPr>
          <p:nvPr>
            <p:custDataLst>
              <p:tags r:id="rId5"/>
            </p:custDataLst>
          </p:nvPr>
        </p:nvSpPr>
        <p:spPr bwMode="auto">
          <a:xfrm>
            <a:off x="3632200" y="3579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a:t>
            </a:r>
            <a:endParaRPr lang="en-US">
              <a:solidFill>
                <a:schemeClr val="bg1"/>
              </a:solidFill>
            </a:endParaRPr>
          </a:p>
        </p:txBody>
      </p:sp>
      <p:sp>
        <p:nvSpPr>
          <p:cNvPr id="9" name="Text Placeholder 10">
            <a:hlinkClick r:id="rId14" action="ppaction://hlinksldjump"/>
            <a:extLst>
              <a:ext uri="{FF2B5EF4-FFF2-40B4-BE49-F238E27FC236}">
                <a16:creationId xmlns:a16="http://schemas.microsoft.com/office/drawing/2014/main" id="{B90467E7-3F19-D37C-9A76-2A6AE0880F2C}"/>
              </a:ext>
            </a:extLst>
          </p:cNvPr>
          <p:cNvSpPr txBox="1">
            <a:spLocks/>
          </p:cNvSpPr>
          <p:nvPr>
            <p:custDataLst>
              <p:tags r:id="rId6"/>
            </p:custDataLst>
          </p:nvPr>
        </p:nvSpPr>
        <p:spPr bwMode="auto">
          <a:xfrm>
            <a:off x="3632200" y="4087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14" name="Text Placeholder 10">
            <a:hlinkClick r:id="rId15" action="ppaction://hlinksldjump"/>
            <a:extLst>
              <a:ext uri="{FF2B5EF4-FFF2-40B4-BE49-F238E27FC236}">
                <a16:creationId xmlns:a16="http://schemas.microsoft.com/office/drawing/2014/main" id="{5180DF49-8C91-97FA-42C0-DB81415E29C9}"/>
              </a:ext>
            </a:extLst>
          </p:cNvPr>
          <p:cNvSpPr txBox="1">
            <a:spLocks/>
          </p:cNvSpPr>
          <p:nvPr>
            <p:custDataLst>
              <p:tags r:id="rId7"/>
            </p:custDataLst>
          </p:nvPr>
        </p:nvSpPr>
        <p:spPr bwMode="auto">
          <a:xfrm>
            <a:off x="3632200" y="4595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Tree>
    <p:extLst>
      <p:ext uri="{BB962C8B-B14F-4D97-AF65-F5344CB8AC3E}">
        <p14:creationId xmlns:p14="http://schemas.microsoft.com/office/powerpoint/2010/main" val="41855192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85F4544-D24E-6CF1-F2F6-1BFCAB09DAFC}"/>
              </a:ext>
            </a:extLst>
          </p:cNvPr>
          <p:cNvGraphicFramePr>
            <a:graphicFrameLocks noChangeAspect="1"/>
          </p:cNvGraphicFramePr>
          <p:nvPr>
            <p:custDataLst>
              <p:tags r:id="rId1"/>
            </p:custDataLst>
            <p:extLst>
              <p:ext uri="{D42A27DB-BD31-4B8C-83A1-F6EECF244321}">
                <p14:modId xmlns:p14="http://schemas.microsoft.com/office/powerpoint/2010/main" val="304305761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F85F4544-D24E-6CF1-F2F6-1BFCAB09DAF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7" name="Picture 6" descr="Steel towers, high voltage wires, stretching to the sunset">
            <a:extLst>
              <a:ext uri="{FF2B5EF4-FFF2-40B4-BE49-F238E27FC236}">
                <a16:creationId xmlns:a16="http://schemas.microsoft.com/office/drawing/2014/main" id="{3E218ABA-D2B8-C179-E5AF-3D74B3F4A43D}"/>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0" y="1"/>
            <a:ext cx="12182999" cy="6858000"/>
          </a:xfrm>
          <a:prstGeom prst="rect">
            <a:avLst/>
          </a:prstGeom>
        </p:spPr>
      </p:pic>
      <p:sp>
        <p:nvSpPr>
          <p:cNvPr id="4" name="Title 3">
            <a:extLst>
              <a:ext uri="{FF2B5EF4-FFF2-40B4-BE49-F238E27FC236}">
                <a16:creationId xmlns:a16="http://schemas.microsoft.com/office/drawing/2014/main" id="{9A01F461-0922-D7DC-63FC-C047DC4142D6}"/>
              </a:ext>
            </a:extLst>
          </p:cNvPr>
          <p:cNvSpPr>
            <a:spLocks noGrp="1"/>
          </p:cNvSpPr>
          <p:nvPr>
            <p:ph type="title"/>
          </p:nvPr>
        </p:nvSpPr>
        <p:spPr/>
        <p:txBody>
          <a:bodyPr vert="horz"/>
          <a:lstStyle/>
          <a:p>
            <a:r>
              <a:rPr lang="en-US"/>
              <a:t>Utility energy storage</a:t>
            </a:r>
          </a:p>
        </p:txBody>
      </p:sp>
    </p:spTree>
    <p:extLst>
      <p:ext uri="{BB962C8B-B14F-4D97-AF65-F5344CB8AC3E}">
        <p14:creationId xmlns:p14="http://schemas.microsoft.com/office/powerpoint/2010/main" val="249881308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60533E-4A19-9090-113A-DCFB4A82CD2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819378BF-0446-EB7C-BAC4-DCE1306E21D5}"/>
              </a:ext>
            </a:extLst>
          </p:cNvPr>
          <p:cNvGraphicFramePr>
            <a:graphicFrameLocks noChangeAspect="1"/>
          </p:cNvGraphicFramePr>
          <p:nvPr>
            <p:custDataLst>
              <p:tags r:id="rId1"/>
            </p:custDataLst>
            <p:extLst>
              <p:ext uri="{D42A27DB-BD31-4B8C-83A1-F6EECF244321}">
                <p14:modId xmlns:p14="http://schemas.microsoft.com/office/powerpoint/2010/main" val="100784280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819378BF-0446-EB7C-BAC4-DCE1306E21D5}"/>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C7EB4575-518C-4D78-09D7-3A99E6A3FBA7}"/>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10" name="Text Placeholder 10">
            <a:hlinkClick r:id="rId12" action="ppaction://hlinksldjump"/>
            <a:extLst>
              <a:ext uri="{FF2B5EF4-FFF2-40B4-BE49-F238E27FC236}">
                <a16:creationId xmlns:a16="http://schemas.microsoft.com/office/drawing/2014/main" id="{6129A6EB-053C-B12B-5BF2-0EE1EA47DEA0}"/>
              </a:ext>
            </a:extLst>
          </p:cNvPr>
          <p:cNvSpPr txBox="1">
            <a:spLocks/>
          </p:cNvSpPr>
          <p:nvPr>
            <p:custDataLst>
              <p:tags r:id="rId3"/>
            </p:custDataLst>
          </p:nvPr>
        </p:nvSpPr>
        <p:spPr bwMode="auto">
          <a:xfrm>
            <a:off x="3632200" y="2362200"/>
            <a:ext cx="4927600" cy="609600"/>
          </a:xfrm>
          <a:prstGeom prst="rect">
            <a:avLst/>
          </a:prstGeom>
          <a:solidFill>
            <a:schemeClr val="bg2"/>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Mobility energy storage</a:t>
            </a:r>
            <a:endParaRPr lang="en-US">
              <a:solidFill>
                <a:schemeClr val="bg1"/>
              </a:solidFill>
            </a:endParaRPr>
          </a:p>
        </p:txBody>
      </p:sp>
      <p:sp>
        <p:nvSpPr>
          <p:cNvPr id="4" name="Text Placeholder 10">
            <a:hlinkClick r:id="rId13" action="ppaction://hlinksldjump"/>
            <a:extLst>
              <a:ext uri="{FF2B5EF4-FFF2-40B4-BE49-F238E27FC236}">
                <a16:creationId xmlns:a16="http://schemas.microsoft.com/office/drawing/2014/main" id="{F3DFA012-BDB4-2F5A-5F8B-E5209A1CCF1A}"/>
              </a:ext>
            </a:extLst>
          </p:cNvPr>
          <p:cNvSpPr txBox="1">
            <a:spLocks/>
          </p:cNvSpPr>
          <p:nvPr>
            <p:custDataLst>
              <p:tags r:id="rId4"/>
            </p:custDataLst>
          </p:nvPr>
        </p:nvSpPr>
        <p:spPr bwMode="auto">
          <a:xfrm>
            <a:off x="3632200" y="2971800"/>
            <a:ext cx="4927600" cy="608013"/>
          </a:xfrm>
          <a:prstGeom prst="rect">
            <a:avLst/>
          </a:prstGeom>
          <a:solidFill>
            <a:schemeClr val="accent1"/>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Utility energy storage</a:t>
            </a:r>
            <a:endParaRPr lang="en-US" b="1">
              <a:solidFill>
                <a:schemeClr val="bg1"/>
              </a:solidFill>
            </a:endParaRPr>
          </a:p>
        </p:txBody>
      </p:sp>
      <p:sp>
        <p:nvSpPr>
          <p:cNvPr id="80" name="Text Placeholder 10">
            <a:extLst>
              <a:ext uri="{FF2B5EF4-FFF2-40B4-BE49-F238E27FC236}">
                <a16:creationId xmlns:a16="http://schemas.microsoft.com/office/drawing/2014/main" id="{D2883AFD-CB0A-1210-8EE9-6CAF19B39C1C}"/>
              </a:ext>
            </a:extLst>
          </p:cNvPr>
          <p:cNvSpPr txBox="1">
            <a:spLocks/>
          </p:cNvSpPr>
          <p:nvPr>
            <p:custDataLst>
              <p:tags r:id="rId5"/>
            </p:custDataLst>
          </p:nvPr>
        </p:nvSpPr>
        <p:spPr bwMode="auto">
          <a:xfrm>
            <a:off x="3632200" y="3579813"/>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Technology</a:t>
            </a:r>
            <a:endParaRPr lang="en-US" b="1">
              <a:solidFill>
                <a:schemeClr val="bg1"/>
              </a:solidFill>
            </a:endParaRPr>
          </a:p>
        </p:txBody>
      </p:sp>
      <p:sp>
        <p:nvSpPr>
          <p:cNvPr id="11" name="Text Placeholder 10">
            <a:hlinkClick r:id="rId14" action="ppaction://hlinksldjump"/>
            <a:extLst>
              <a:ext uri="{FF2B5EF4-FFF2-40B4-BE49-F238E27FC236}">
                <a16:creationId xmlns:a16="http://schemas.microsoft.com/office/drawing/2014/main" id="{D57D0FCD-3574-AFA0-5566-FFA67B5C3F48}"/>
              </a:ext>
            </a:extLst>
          </p:cNvPr>
          <p:cNvSpPr txBox="1">
            <a:spLocks/>
          </p:cNvSpPr>
          <p:nvPr>
            <p:custDataLst>
              <p:tags r:id="rId6"/>
            </p:custDataLst>
          </p:nvPr>
        </p:nvSpPr>
        <p:spPr bwMode="auto">
          <a:xfrm>
            <a:off x="3632200" y="4087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Opportunities and unlocks</a:t>
            </a:r>
            <a:endParaRPr lang="en-US">
              <a:solidFill>
                <a:schemeClr val="bg1"/>
              </a:solidFill>
            </a:endParaRPr>
          </a:p>
        </p:txBody>
      </p:sp>
      <p:sp>
        <p:nvSpPr>
          <p:cNvPr id="15" name="Text Placeholder 10">
            <a:hlinkClick r:id="rId15" action="ppaction://hlinksldjump"/>
            <a:extLst>
              <a:ext uri="{FF2B5EF4-FFF2-40B4-BE49-F238E27FC236}">
                <a16:creationId xmlns:a16="http://schemas.microsoft.com/office/drawing/2014/main" id="{BFDE38C6-011A-B81A-54E4-E40784415580}"/>
              </a:ext>
            </a:extLst>
          </p:cNvPr>
          <p:cNvSpPr txBox="1">
            <a:spLocks/>
          </p:cNvSpPr>
          <p:nvPr>
            <p:custDataLst>
              <p:tags r:id="rId7"/>
            </p:custDataLst>
          </p:nvPr>
        </p:nvSpPr>
        <p:spPr bwMode="auto">
          <a:xfrm>
            <a:off x="3632200" y="4595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Tree>
    <p:extLst>
      <p:ext uri="{BB962C8B-B14F-4D97-AF65-F5344CB8AC3E}">
        <p14:creationId xmlns:p14="http://schemas.microsoft.com/office/powerpoint/2010/main" val="20105851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EC59DE-4819-FAAB-98C5-D47D9B02E7F5}"/>
            </a:ext>
          </a:extLst>
        </p:cNvPr>
        <p:cNvGrpSpPr/>
        <p:nvPr/>
      </p:nvGrpSpPr>
      <p:grpSpPr>
        <a:xfrm>
          <a:off x="0" y="0"/>
          <a:ext cx="0" cy="0"/>
          <a:chOff x="0" y="0"/>
          <a:chExt cx="0" cy="0"/>
        </a:xfrm>
      </p:grpSpPr>
      <p:graphicFrame>
        <p:nvGraphicFramePr>
          <p:cNvPr id="32" name="think-cell data - do not delete" hidden="1">
            <a:extLst>
              <a:ext uri="{FF2B5EF4-FFF2-40B4-BE49-F238E27FC236}">
                <a16:creationId xmlns:a16="http://schemas.microsoft.com/office/drawing/2014/main" id="{89CACC0E-213E-B2EE-E537-7EE726B6C817}"/>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2" imgW="592" imgH="591" progId="TCLayout.ActiveDocument.1">
                  <p:embed/>
                </p:oleObj>
              </mc:Choice>
              <mc:Fallback>
                <p:oleObj name="think-cell Slide" r:id="rId82" imgW="592" imgH="591" progId="TCLayout.ActiveDocument.1">
                  <p:embed/>
                  <p:pic>
                    <p:nvPicPr>
                      <p:cNvPr id="32" name="think-cell data - do not delete" hidden="1">
                        <a:extLst>
                          <a:ext uri="{FF2B5EF4-FFF2-40B4-BE49-F238E27FC236}">
                            <a16:creationId xmlns:a16="http://schemas.microsoft.com/office/drawing/2014/main" id="{89CACC0E-213E-B2EE-E537-7EE726B6C817}"/>
                          </a:ext>
                        </a:extLst>
                      </p:cNvPr>
                      <p:cNvPicPr/>
                      <p:nvPr/>
                    </p:nvPicPr>
                    <p:blipFill>
                      <a:blip r:embed="rId83"/>
                      <a:stretch>
                        <a:fillRect/>
                      </a:stretch>
                    </p:blipFill>
                    <p:spPr>
                      <a:xfrm>
                        <a:off x="1588" y="1588"/>
                        <a:ext cx="1588" cy="1588"/>
                      </a:xfrm>
                      <a:prstGeom prst="rect">
                        <a:avLst/>
                      </a:prstGeom>
                    </p:spPr>
                  </p:pic>
                </p:oleObj>
              </mc:Fallback>
            </mc:AlternateContent>
          </a:graphicData>
        </a:graphic>
      </p:graphicFrame>
      <p:sp>
        <p:nvSpPr>
          <p:cNvPr id="1662" name="Title 1661">
            <a:extLst>
              <a:ext uri="{FF2B5EF4-FFF2-40B4-BE49-F238E27FC236}">
                <a16:creationId xmlns:a16="http://schemas.microsoft.com/office/drawing/2014/main" id="{0DCE8C0C-2326-A3CE-7B7F-6C49A067D7CE}"/>
              </a:ext>
            </a:extLst>
          </p:cNvPr>
          <p:cNvSpPr>
            <a:spLocks noGrp="1"/>
          </p:cNvSpPr>
          <p:nvPr>
            <p:ph type="title"/>
          </p:nvPr>
        </p:nvSpPr>
        <p:spPr>
          <a:xfrm>
            <a:off x="330200" y="523318"/>
            <a:ext cx="11762205" cy="574147"/>
          </a:xfrm>
          <a:noFill/>
        </p:spPr>
        <p:txBody>
          <a:bodyPr vert="horz">
            <a:noAutofit/>
          </a:bodyPr>
          <a:lstStyle/>
          <a:p>
            <a:r>
              <a:rPr lang="en-US"/>
              <a:t>Energy storage can help abate up to 17 Gt of CO</a:t>
            </a:r>
            <a:r>
              <a:rPr lang="en-US" baseline="-25000"/>
              <a:t>2</a:t>
            </a:r>
            <a:r>
              <a:rPr lang="en-US"/>
              <a:t>e emissions by 2050 in select subsectors depending on the transition scenario</a:t>
            </a:r>
          </a:p>
        </p:txBody>
      </p:sp>
      <p:sp>
        <p:nvSpPr>
          <p:cNvPr id="1634" name="Rectangle 1633">
            <a:extLst>
              <a:ext uri="{FF2B5EF4-FFF2-40B4-BE49-F238E27FC236}">
                <a16:creationId xmlns:a16="http://schemas.microsoft.com/office/drawing/2014/main" id="{B8E10963-3731-3D07-AD8A-0ADC8990AAEA}"/>
              </a:ext>
            </a:extLst>
          </p:cNvPr>
          <p:cNvSpPr/>
          <p:nvPr>
            <p:custDataLst>
              <p:tags r:id="rId3"/>
            </p:custDataLst>
          </p:nvPr>
        </p:nvSpPr>
        <p:spPr bwMode="auto">
          <a:xfrm>
            <a:off x="10823575" y="3914776"/>
            <a:ext cx="844550" cy="206216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35" name="Rectangle 1634">
            <a:extLst>
              <a:ext uri="{FF2B5EF4-FFF2-40B4-BE49-F238E27FC236}">
                <a16:creationId xmlns:a16="http://schemas.microsoft.com/office/drawing/2014/main" id="{FDB81D8E-C28C-6E88-4497-42207DE21956}"/>
              </a:ext>
            </a:extLst>
          </p:cNvPr>
          <p:cNvSpPr/>
          <p:nvPr>
            <p:custDataLst>
              <p:tags r:id="rId4"/>
            </p:custDataLst>
          </p:nvPr>
        </p:nvSpPr>
        <p:spPr bwMode="auto">
          <a:xfrm>
            <a:off x="10823575" y="2852738"/>
            <a:ext cx="844550" cy="106203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 name="Rectangle 11">
            <a:extLst>
              <a:ext uri="{FF2B5EF4-FFF2-40B4-BE49-F238E27FC236}">
                <a16:creationId xmlns:a16="http://schemas.microsoft.com/office/drawing/2014/main" id="{C2A0AC9A-3395-07E6-5B80-0153FDE2C499}"/>
              </a:ext>
            </a:extLst>
          </p:cNvPr>
          <p:cNvSpPr/>
          <p:nvPr>
            <p:custDataLst>
              <p:tags r:id="rId5"/>
            </p:custDataLst>
          </p:nvPr>
        </p:nvSpPr>
        <p:spPr bwMode="auto">
          <a:xfrm>
            <a:off x="10823575" y="2057400"/>
            <a:ext cx="844550" cy="79533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88" name="Rectangle 1787">
            <a:extLst>
              <a:ext uri="{FF2B5EF4-FFF2-40B4-BE49-F238E27FC236}">
                <a16:creationId xmlns:a16="http://schemas.microsoft.com/office/drawing/2014/main" id="{87521E53-276F-9085-8488-817C0721A516}"/>
              </a:ext>
            </a:extLst>
          </p:cNvPr>
          <p:cNvSpPr/>
          <p:nvPr>
            <p:custDataLst>
              <p:tags r:id="rId6"/>
            </p:custDataLst>
          </p:nvPr>
        </p:nvSpPr>
        <p:spPr bwMode="auto">
          <a:xfrm>
            <a:off x="9109075" y="5106988"/>
            <a:ext cx="1714500" cy="869950"/>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89" name="Rectangle 1788">
            <a:extLst>
              <a:ext uri="{FF2B5EF4-FFF2-40B4-BE49-F238E27FC236}">
                <a16:creationId xmlns:a16="http://schemas.microsoft.com/office/drawing/2014/main" id="{3FC08428-D6ED-6B5E-815C-7E0E0D5BD24A}"/>
              </a:ext>
            </a:extLst>
          </p:cNvPr>
          <p:cNvSpPr/>
          <p:nvPr>
            <p:custDataLst>
              <p:tags r:id="rId7"/>
            </p:custDataLst>
          </p:nvPr>
        </p:nvSpPr>
        <p:spPr bwMode="auto">
          <a:xfrm>
            <a:off x="9109075" y="3703638"/>
            <a:ext cx="1714500" cy="1403350"/>
          </a:xfrm>
          <a:prstGeom prst="rect">
            <a:avLst/>
          </a:prstGeom>
          <a:solidFill>
            <a:srgbClr val="6BCCF5"/>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0" name="Rectangle 1789">
            <a:extLst>
              <a:ext uri="{FF2B5EF4-FFF2-40B4-BE49-F238E27FC236}">
                <a16:creationId xmlns:a16="http://schemas.microsoft.com/office/drawing/2014/main" id="{FFEA61D5-1B62-07C1-D432-C3FD2096AE83}"/>
              </a:ext>
            </a:extLst>
          </p:cNvPr>
          <p:cNvSpPr/>
          <p:nvPr>
            <p:custDataLst>
              <p:tags r:id="rId8"/>
            </p:custDataLst>
          </p:nvPr>
        </p:nvSpPr>
        <p:spPr bwMode="auto">
          <a:xfrm>
            <a:off x="9109075" y="3013076"/>
            <a:ext cx="1714500" cy="690563"/>
          </a:xfrm>
          <a:prstGeom prst="rect">
            <a:avLst/>
          </a:prstGeom>
          <a:solidFill>
            <a:srgbClr val="364D6E"/>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1" name="Rectangle 1790">
            <a:extLst>
              <a:ext uri="{FF2B5EF4-FFF2-40B4-BE49-F238E27FC236}">
                <a16:creationId xmlns:a16="http://schemas.microsoft.com/office/drawing/2014/main" id="{04ECD415-B8E4-5C8E-9CC6-E3287C0C9DA4}"/>
              </a:ext>
            </a:extLst>
          </p:cNvPr>
          <p:cNvSpPr/>
          <p:nvPr>
            <p:custDataLst>
              <p:tags r:id="rId9"/>
            </p:custDataLst>
          </p:nvPr>
        </p:nvSpPr>
        <p:spPr bwMode="auto">
          <a:xfrm>
            <a:off x="9109075" y="2633664"/>
            <a:ext cx="1714500" cy="37941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2" name="Rectangle 1791">
            <a:extLst>
              <a:ext uri="{FF2B5EF4-FFF2-40B4-BE49-F238E27FC236}">
                <a16:creationId xmlns:a16="http://schemas.microsoft.com/office/drawing/2014/main" id="{555AE886-A5CB-D905-D2C6-74E1F5C3694A}"/>
              </a:ext>
            </a:extLst>
          </p:cNvPr>
          <p:cNvSpPr/>
          <p:nvPr>
            <p:custDataLst>
              <p:tags r:id="rId10"/>
            </p:custDataLst>
          </p:nvPr>
        </p:nvSpPr>
        <p:spPr bwMode="auto">
          <a:xfrm>
            <a:off x="9109075" y="2617788"/>
            <a:ext cx="1714500" cy="1587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3" name="Rectangle 1792">
            <a:extLst>
              <a:ext uri="{FF2B5EF4-FFF2-40B4-BE49-F238E27FC236}">
                <a16:creationId xmlns:a16="http://schemas.microsoft.com/office/drawing/2014/main" id="{7B93908A-484E-4C42-272A-94DA223C2C11}"/>
              </a:ext>
            </a:extLst>
          </p:cNvPr>
          <p:cNvSpPr/>
          <p:nvPr>
            <p:custDataLst>
              <p:tags r:id="rId11"/>
            </p:custDataLst>
          </p:nvPr>
        </p:nvSpPr>
        <p:spPr bwMode="auto">
          <a:xfrm>
            <a:off x="9109075" y="2217738"/>
            <a:ext cx="1714500" cy="400050"/>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5" name="Rectangle 1794">
            <a:extLst>
              <a:ext uri="{FF2B5EF4-FFF2-40B4-BE49-F238E27FC236}">
                <a16:creationId xmlns:a16="http://schemas.microsoft.com/office/drawing/2014/main" id="{5215F211-1CCA-9258-63A7-BECB2C12192E}"/>
              </a:ext>
            </a:extLst>
          </p:cNvPr>
          <p:cNvSpPr/>
          <p:nvPr>
            <p:custDataLst>
              <p:tags r:id="rId12"/>
            </p:custDataLst>
          </p:nvPr>
        </p:nvSpPr>
        <p:spPr bwMode="auto">
          <a:xfrm>
            <a:off x="9109075" y="2198688"/>
            <a:ext cx="1714500" cy="19050"/>
          </a:xfrm>
          <a:prstGeom prst="rect">
            <a:avLst/>
          </a:prstGeom>
          <a:solidFill>
            <a:srgbClr val="50CCFF"/>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98" name="Rectangle 1797">
            <a:extLst>
              <a:ext uri="{FF2B5EF4-FFF2-40B4-BE49-F238E27FC236}">
                <a16:creationId xmlns:a16="http://schemas.microsoft.com/office/drawing/2014/main" id="{E0D11DBB-0459-1195-077D-58FADA6150D0}"/>
              </a:ext>
            </a:extLst>
          </p:cNvPr>
          <p:cNvSpPr/>
          <p:nvPr>
            <p:custDataLst>
              <p:tags r:id="rId13"/>
            </p:custDataLst>
          </p:nvPr>
        </p:nvSpPr>
        <p:spPr bwMode="auto">
          <a:xfrm>
            <a:off x="9109075" y="2163763"/>
            <a:ext cx="1714500" cy="3492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01" name="Rectangle 1800">
            <a:extLst>
              <a:ext uri="{FF2B5EF4-FFF2-40B4-BE49-F238E27FC236}">
                <a16:creationId xmlns:a16="http://schemas.microsoft.com/office/drawing/2014/main" id="{23BE9173-04FC-7AB7-E6A5-8AF8DCD7119C}"/>
              </a:ext>
            </a:extLst>
          </p:cNvPr>
          <p:cNvSpPr/>
          <p:nvPr>
            <p:custDataLst>
              <p:tags r:id="rId14"/>
            </p:custDataLst>
          </p:nvPr>
        </p:nvSpPr>
        <p:spPr bwMode="auto">
          <a:xfrm>
            <a:off x="9109075" y="2151062"/>
            <a:ext cx="1714500" cy="12700"/>
          </a:xfrm>
          <a:prstGeom prst="rect">
            <a:avLst/>
          </a:prstGeom>
          <a:solidFill>
            <a:srgbClr val="50CCFF"/>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 name="Rectangle 9">
            <a:extLst>
              <a:ext uri="{FF2B5EF4-FFF2-40B4-BE49-F238E27FC236}">
                <a16:creationId xmlns:a16="http://schemas.microsoft.com/office/drawing/2014/main" id="{3553A47D-BFD2-39C5-B840-B1CECC9C417D}"/>
              </a:ext>
            </a:extLst>
          </p:cNvPr>
          <p:cNvSpPr/>
          <p:nvPr>
            <p:custDataLst>
              <p:tags r:id="rId15"/>
            </p:custDataLst>
          </p:nvPr>
        </p:nvSpPr>
        <p:spPr bwMode="auto">
          <a:xfrm>
            <a:off x="9109075" y="2060575"/>
            <a:ext cx="1714500" cy="9048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07" name="Rectangle 1606">
            <a:extLst>
              <a:ext uri="{FF2B5EF4-FFF2-40B4-BE49-F238E27FC236}">
                <a16:creationId xmlns:a16="http://schemas.microsoft.com/office/drawing/2014/main" id="{F99BEA1D-50B1-7915-BA64-1DC8EC18AD5D}"/>
              </a:ext>
            </a:extLst>
          </p:cNvPr>
          <p:cNvSpPr/>
          <p:nvPr>
            <p:custDataLst>
              <p:tags r:id="rId16"/>
            </p:custDataLst>
          </p:nvPr>
        </p:nvSpPr>
        <p:spPr bwMode="auto">
          <a:xfrm>
            <a:off x="7107238" y="4926014"/>
            <a:ext cx="2001838" cy="105092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08" name="Rectangle 1607">
            <a:extLst>
              <a:ext uri="{FF2B5EF4-FFF2-40B4-BE49-F238E27FC236}">
                <a16:creationId xmlns:a16="http://schemas.microsoft.com/office/drawing/2014/main" id="{BB960809-7162-9A0D-EBA4-B7F811986944}"/>
              </a:ext>
            </a:extLst>
          </p:cNvPr>
          <p:cNvSpPr/>
          <p:nvPr>
            <p:custDataLst>
              <p:tags r:id="rId17"/>
            </p:custDataLst>
          </p:nvPr>
        </p:nvSpPr>
        <p:spPr bwMode="auto">
          <a:xfrm>
            <a:off x="7107238" y="3684589"/>
            <a:ext cx="2001838" cy="124142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09" name="Rectangle 1608">
            <a:extLst>
              <a:ext uri="{FF2B5EF4-FFF2-40B4-BE49-F238E27FC236}">
                <a16:creationId xmlns:a16="http://schemas.microsoft.com/office/drawing/2014/main" id="{B3DCC450-68FF-18C4-2A7C-F2E552F2E402}"/>
              </a:ext>
            </a:extLst>
          </p:cNvPr>
          <p:cNvSpPr/>
          <p:nvPr>
            <p:custDataLst>
              <p:tags r:id="rId18"/>
            </p:custDataLst>
          </p:nvPr>
        </p:nvSpPr>
        <p:spPr bwMode="auto">
          <a:xfrm>
            <a:off x="7107238" y="2873375"/>
            <a:ext cx="2001838" cy="81121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10" name="Rectangle 1609">
            <a:extLst>
              <a:ext uri="{FF2B5EF4-FFF2-40B4-BE49-F238E27FC236}">
                <a16:creationId xmlns:a16="http://schemas.microsoft.com/office/drawing/2014/main" id="{852B9B58-5386-D8C6-E15F-7DDA67CAA108}"/>
              </a:ext>
            </a:extLst>
          </p:cNvPr>
          <p:cNvSpPr/>
          <p:nvPr>
            <p:custDataLst>
              <p:tags r:id="rId19"/>
            </p:custDataLst>
          </p:nvPr>
        </p:nvSpPr>
        <p:spPr bwMode="auto">
          <a:xfrm>
            <a:off x="7107238" y="2716214"/>
            <a:ext cx="2001838" cy="15716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11" name="Rectangle 1610">
            <a:extLst>
              <a:ext uri="{FF2B5EF4-FFF2-40B4-BE49-F238E27FC236}">
                <a16:creationId xmlns:a16="http://schemas.microsoft.com/office/drawing/2014/main" id="{6B45862A-9930-8D7D-B6D7-16CC656ABA77}"/>
              </a:ext>
            </a:extLst>
          </p:cNvPr>
          <p:cNvSpPr/>
          <p:nvPr>
            <p:custDataLst>
              <p:tags r:id="rId20"/>
            </p:custDataLst>
          </p:nvPr>
        </p:nvSpPr>
        <p:spPr bwMode="auto">
          <a:xfrm>
            <a:off x="7107238" y="2057401"/>
            <a:ext cx="2001838" cy="65881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56" name="Rectangle 1755">
            <a:extLst>
              <a:ext uri="{FF2B5EF4-FFF2-40B4-BE49-F238E27FC236}">
                <a16:creationId xmlns:a16="http://schemas.microsoft.com/office/drawing/2014/main" id="{A89D0A4C-33D4-362E-1194-F97DC5DA184A}"/>
              </a:ext>
            </a:extLst>
          </p:cNvPr>
          <p:cNvSpPr/>
          <p:nvPr>
            <p:custDataLst>
              <p:tags r:id="rId21"/>
            </p:custDataLst>
          </p:nvPr>
        </p:nvSpPr>
        <p:spPr bwMode="auto">
          <a:xfrm>
            <a:off x="3941763" y="5440363"/>
            <a:ext cx="3165475" cy="53657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57" name="Rectangle 1756">
            <a:extLst>
              <a:ext uri="{FF2B5EF4-FFF2-40B4-BE49-F238E27FC236}">
                <a16:creationId xmlns:a16="http://schemas.microsoft.com/office/drawing/2014/main" id="{0C51B31A-1632-723C-D360-B620E7255723}"/>
              </a:ext>
            </a:extLst>
          </p:cNvPr>
          <p:cNvSpPr/>
          <p:nvPr>
            <p:custDataLst>
              <p:tags r:id="rId22"/>
            </p:custDataLst>
          </p:nvPr>
        </p:nvSpPr>
        <p:spPr bwMode="auto">
          <a:xfrm>
            <a:off x="3941763" y="5314951"/>
            <a:ext cx="3165475" cy="12541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58" name="Rectangle 1757">
            <a:extLst>
              <a:ext uri="{FF2B5EF4-FFF2-40B4-BE49-F238E27FC236}">
                <a16:creationId xmlns:a16="http://schemas.microsoft.com/office/drawing/2014/main" id="{D23A01EC-40ED-B671-8FA9-513BC3663040}"/>
              </a:ext>
            </a:extLst>
          </p:cNvPr>
          <p:cNvSpPr/>
          <p:nvPr>
            <p:custDataLst>
              <p:tags r:id="rId23"/>
            </p:custDataLst>
          </p:nvPr>
        </p:nvSpPr>
        <p:spPr bwMode="auto">
          <a:xfrm>
            <a:off x="3941763" y="5189539"/>
            <a:ext cx="3165475" cy="12541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59" name="Rectangle 1758">
            <a:extLst>
              <a:ext uri="{FF2B5EF4-FFF2-40B4-BE49-F238E27FC236}">
                <a16:creationId xmlns:a16="http://schemas.microsoft.com/office/drawing/2014/main" id="{DCC92E1F-8F90-047C-1DF7-9EEE07E1254E}"/>
              </a:ext>
            </a:extLst>
          </p:cNvPr>
          <p:cNvSpPr/>
          <p:nvPr>
            <p:custDataLst>
              <p:tags r:id="rId24"/>
            </p:custDataLst>
          </p:nvPr>
        </p:nvSpPr>
        <p:spPr bwMode="auto">
          <a:xfrm>
            <a:off x="3941763" y="3292475"/>
            <a:ext cx="3165475" cy="1897063"/>
          </a:xfrm>
          <a:prstGeom prst="rect">
            <a:avLst/>
          </a:prstGeom>
          <a:solidFill>
            <a:srgbClr val="6BCCF5"/>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60" name="Rectangle 1759">
            <a:extLst>
              <a:ext uri="{FF2B5EF4-FFF2-40B4-BE49-F238E27FC236}">
                <a16:creationId xmlns:a16="http://schemas.microsoft.com/office/drawing/2014/main" id="{1531CF84-FF7E-3029-CEDF-2AC2CC92919C}"/>
              </a:ext>
            </a:extLst>
          </p:cNvPr>
          <p:cNvSpPr/>
          <p:nvPr>
            <p:custDataLst>
              <p:tags r:id="rId25"/>
            </p:custDataLst>
          </p:nvPr>
        </p:nvSpPr>
        <p:spPr bwMode="auto">
          <a:xfrm>
            <a:off x="3941763" y="2057401"/>
            <a:ext cx="3165475" cy="1235075"/>
          </a:xfrm>
          <a:prstGeom prst="rect">
            <a:avLst/>
          </a:prstGeom>
          <a:solidFill>
            <a:srgbClr val="364D6E"/>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3" name="Rectangle 112">
            <a:extLst>
              <a:ext uri="{FF2B5EF4-FFF2-40B4-BE49-F238E27FC236}">
                <a16:creationId xmlns:a16="http://schemas.microsoft.com/office/drawing/2014/main" id="{F5AC098D-81C8-5A34-D73E-301639BB8D76}"/>
              </a:ext>
            </a:extLst>
          </p:cNvPr>
          <p:cNvSpPr/>
          <p:nvPr>
            <p:custDataLst>
              <p:tags r:id="rId26"/>
            </p:custDataLst>
          </p:nvPr>
        </p:nvSpPr>
        <p:spPr bwMode="auto">
          <a:xfrm>
            <a:off x="492124" y="5307014"/>
            <a:ext cx="3449638" cy="66992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 name="Rectangle 113">
            <a:extLst>
              <a:ext uri="{FF2B5EF4-FFF2-40B4-BE49-F238E27FC236}">
                <a16:creationId xmlns:a16="http://schemas.microsoft.com/office/drawing/2014/main" id="{EFAC9D29-BF3C-61D5-3E24-BD1DBD7A1F7E}"/>
              </a:ext>
            </a:extLst>
          </p:cNvPr>
          <p:cNvSpPr/>
          <p:nvPr>
            <p:custDataLst>
              <p:tags r:id="rId27"/>
            </p:custDataLst>
          </p:nvPr>
        </p:nvSpPr>
        <p:spPr bwMode="auto">
          <a:xfrm>
            <a:off x="492124" y="4968875"/>
            <a:ext cx="3449638" cy="33813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 name="Rectangle 114">
            <a:extLst>
              <a:ext uri="{FF2B5EF4-FFF2-40B4-BE49-F238E27FC236}">
                <a16:creationId xmlns:a16="http://schemas.microsoft.com/office/drawing/2014/main" id="{B9FC0E38-9EC2-8EC0-5F76-823AD288B2C5}"/>
              </a:ext>
            </a:extLst>
          </p:cNvPr>
          <p:cNvSpPr/>
          <p:nvPr>
            <p:custDataLst>
              <p:tags r:id="rId28"/>
            </p:custDataLst>
          </p:nvPr>
        </p:nvSpPr>
        <p:spPr bwMode="auto">
          <a:xfrm>
            <a:off x="492124" y="4757738"/>
            <a:ext cx="3449638" cy="211138"/>
          </a:xfrm>
          <a:prstGeom prst="rect">
            <a:avLst/>
          </a:prstGeom>
          <a:solidFill>
            <a:srgbClr val="6BCCF5"/>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 name="Rectangle 115">
            <a:extLst>
              <a:ext uri="{FF2B5EF4-FFF2-40B4-BE49-F238E27FC236}">
                <a16:creationId xmlns:a16="http://schemas.microsoft.com/office/drawing/2014/main" id="{711BBA45-B581-F56F-0113-97E9C798022D}"/>
              </a:ext>
            </a:extLst>
          </p:cNvPr>
          <p:cNvSpPr/>
          <p:nvPr>
            <p:custDataLst>
              <p:tags r:id="rId29"/>
            </p:custDataLst>
          </p:nvPr>
        </p:nvSpPr>
        <p:spPr bwMode="auto">
          <a:xfrm>
            <a:off x="492124" y="4632326"/>
            <a:ext cx="3449638" cy="125413"/>
          </a:xfrm>
          <a:prstGeom prst="rect">
            <a:avLst/>
          </a:prstGeom>
          <a:solidFill>
            <a:srgbClr val="364D6E"/>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 name="Rectangle 116">
            <a:extLst>
              <a:ext uri="{FF2B5EF4-FFF2-40B4-BE49-F238E27FC236}">
                <a16:creationId xmlns:a16="http://schemas.microsoft.com/office/drawing/2014/main" id="{84108F45-6102-A0AB-96D4-0007758CB56D}"/>
              </a:ext>
            </a:extLst>
          </p:cNvPr>
          <p:cNvSpPr/>
          <p:nvPr>
            <p:custDataLst>
              <p:tags r:id="rId30"/>
            </p:custDataLst>
          </p:nvPr>
        </p:nvSpPr>
        <p:spPr bwMode="auto">
          <a:xfrm>
            <a:off x="492124" y="3825875"/>
            <a:ext cx="3449638" cy="806450"/>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 name="Rectangle 117">
            <a:extLst>
              <a:ext uri="{FF2B5EF4-FFF2-40B4-BE49-F238E27FC236}">
                <a16:creationId xmlns:a16="http://schemas.microsoft.com/office/drawing/2014/main" id="{50F6D555-978C-7B1E-1E7C-C533626420D1}"/>
              </a:ext>
            </a:extLst>
          </p:cNvPr>
          <p:cNvSpPr/>
          <p:nvPr>
            <p:custDataLst>
              <p:tags r:id="rId31"/>
            </p:custDataLst>
          </p:nvPr>
        </p:nvSpPr>
        <p:spPr bwMode="auto">
          <a:xfrm>
            <a:off x="492124" y="3201988"/>
            <a:ext cx="3449638" cy="62388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0" name="Rectangle 119">
            <a:extLst>
              <a:ext uri="{FF2B5EF4-FFF2-40B4-BE49-F238E27FC236}">
                <a16:creationId xmlns:a16="http://schemas.microsoft.com/office/drawing/2014/main" id="{203F17FE-6F67-6AD3-9D1C-2FA2E8A01088}"/>
              </a:ext>
            </a:extLst>
          </p:cNvPr>
          <p:cNvSpPr/>
          <p:nvPr>
            <p:custDataLst>
              <p:tags r:id="rId32"/>
            </p:custDataLst>
          </p:nvPr>
        </p:nvSpPr>
        <p:spPr bwMode="auto">
          <a:xfrm>
            <a:off x="492124" y="3170238"/>
            <a:ext cx="3449638" cy="31750"/>
          </a:xfrm>
          <a:prstGeom prst="rect">
            <a:avLst/>
          </a:prstGeom>
          <a:solidFill>
            <a:srgbClr val="364D6E"/>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2" name="Rectangle 121">
            <a:extLst>
              <a:ext uri="{FF2B5EF4-FFF2-40B4-BE49-F238E27FC236}">
                <a16:creationId xmlns:a16="http://schemas.microsoft.com/office/drawing/2014/main" id="{2F72E491-88DF-7958-87CF-ABE8242609CA}"/>
              </a:ext>
            </a:extLst>
          </p:cNvPr>
          <p:cNvSpPr/>
          <p:nvPr>
            <p:custDataLst>
              <p:tags r:id="rId33"/>
            </p:custDataLst>
          </p:nvPr>
        </p:nvSpPr>
        <p:spPr bwMode="auto">
          <a:xfrm>
            <a:off x="492124" y="3154363"/>
            <a:ext cx="3449638" cy="15875"/>
          </a:xfrm>
          <a:prstGeom prst="rect">
            <a:avLst/>
          </a:prstGeom>
          <a:solidFill>
            <a:schemeClr val="accent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3" name="Rectangle 122">
            <a:extLst>
              <a:ext uri="{FF2B5EF4-FFF2-40B4-BE49-F238E27FC236}">
                <a16:creationId xmlns:a16="http://schemas.microsoft.com/office/drawing/2014/main" id="{6733186C-98A7-B218-A48E-A63106A5581E}"/>
              </a:ext>
            </a:extLst>
          </p:cNvPr>
          <p:cNvSpPr/>
          <p:nvPr>
            <p:custDataLst>
              <p:tags r:id="rId34"/>
            </p:custDataLst>
          </p:nvPr>
        </p:nvSpPr>
        <p:spPr bwMode="auto">
          <a:xfrm>
            <a:off x="492124" y="2628900"/>
            <a:ext cx="3449638" cy="525463"/>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4" name="Rectangle 123">
            <a:extLst>
              <a:ext uri="{FF2B5EF4-FFF2-40B4-BE49-F238E27FC236}">
                <a16:creationId xmlns:a16="http://schemas.microsoft.com/office/drawing/2014/main" id="{E8EAC8B7-514A-FDDE-5BE9-9D21DF28C98A}"/>
              </a:ext>
            </a:extLst>
          </p:cNvPr>
          <p:cNvSpPr/>
          <p:nvPr>
            <p:custDataLst>
              <p:tags r:id="rId35"/>
            </p:custDataLst>
          </p:nvPr>
        </p:nvSpPr>
        <p:spPr bwMode="auto">
          <a:xfrm>
            <a:off x="492124" y="2355850"/>
            <a:ext cx="3449638" cy="273050"/>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5" name="Rectangle 124">
            <a:extLst>
              <a:ext uri="{FF2B5EF4-FFF2-40B4-BE49-F238E27FC236}">
                <a16:creationId xmlns:a16="http://schemas.microsoft.com/office/drawing/2014/main" id="{6F4817A0-32A8-96F6-AB9D-83B804C19FFA}"/>
              </a:ext>
            </a:extLst>
          </p:cNvPr>
          <p:cNvSpPr/>
          <p:nvPr>
            <p:custDataLst>
              <p:tags r:id="rId36"/>
            </p:custDataLst>
          </p:nvPr>
        </p:nvSpPr>
        <p:spPr bwMode="auto">
          <a:xfrm>
            <a:off x="492124" y="2289175"/>
            <a:ext cx="3449638" cy="66675"/>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6" name="Rectangle 125">
            <a:extLst>
              <a:ext uri="{FF2B5EF4-FFF2-40B4-BE49-F238E27FC236}">
                <a16:creationId xmlns:a16="http://schemas.microsoft.com/office/drawing/2014/main" id="{713502B7-4D07-C4B1-419B-2EFF8AE81098}"/>
              </a:ext>
            </a:extLst>
          </p:cNvPr>
          <p:cNvSpPr/>
          <p:nvPr>
            <p:custDataLst>
              <p:tags r:id="rId37"/>
            </p:custDataLst>
          </p:nvPr>
        </p:nvSpPr>
        <p:spPr bwMode="auto">
          <a:xfrm>
            <a:off x="492124" y="2116138"/>
            <a:ext cx="3449638" cy="17303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7" name="Rectangle 126">
            <a:extLst>
              <a:ext uri="{FF2B5EF4-FFF2-40B4-BE49-F238E27FC236}">
                <a16:creationId xmlns:a16="http://schemas.microsoft.com/office/drawing/2014/main" id="{D634BBC5-61B8-E903-87FE-E12649B83929}"/>
              </a:ext>
            </a:extLst>
          </p:cNvPr>
          <p:cNvSpPr/>
          <p:nvPr>
            <p:custDataLst>
              <p:tags r:id="rId38"/>
            </p:custDataLst>
          </p:nvPr>
        </p:nvSpPr>
        <p:spPr bwMode="auto">
          <a:xfrm>
            <a:off x="492124" y="2057400"/>
            <a:ext cx="3449638" cy="58738"/>
          </a:xfrm>
          <a:prstGeom prst="rect">
            <a:avLst/>
          </a:prstGeom>
          <a:solidFill>
            <a:srgbClr val="D2D9E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53" name="Straight Connector 52">
            <a:extLst>
              <a:ext uri="{FF2B5EF4-FFF2-40B4-BE49-F238E27FC236}">
                <a16:creationId xmlns:a16="http://schemas.microsoft.com/office/drawing/2014/main" id="{173DAA58-F786-E467-D8D3-FFC10A255FD7}"/>
              </a:ext>
            </a:extLst>
          </p:cNvPr>
          <p:cNvCxnSpPr/>
          <p:nvPr>
            <p:custDataLst>
              <p:tags r:id="rId39"/>
            </p:custDataLst>
          </p:nvPr>
        </p:nvCxnSpPr>
        <p:spPr bwMode="auto">
          <a:xfrm>
            <a:off x="487363" y="5976938"/>
            <a:ext cx="11185525"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7" name="Text Placeholder 10">
            <a:extLst>
              <a:ext uri="{FF2B5EF4-FFF2-40B4-BE49-F238E27FC236}">
                <a16:creationId xmlns:a16="http://schemas.microsoft.com/office/drawing/2014/main" id="{731374B9-C986-0421-B5BE-837A76103D4F}"/>
              </a:ext>
            </a:extLst>
          </p:cNvPr>
          <p:cNvSpPr txBox="1">
            <a:spLocks/>
          </p:cNvSpPr>
          <p:nvPr>
            <p:custDataLst>
              <p:tags r:id="rId40"/>
            </p:custDataLst>
          </p:nvPr>
        </p:nvSpPr>
        <p:spPr bwMode="gray">
          <a:xfrm>
            <a:off x="7699375" y="3187700"/>
            <a:ext cx="815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Waste </a:t>
            </a:r>
            <a:fld id="{3C6C2ED0-E8DC-4D0E-8C9D-6BE12444D0BD}" type="datetime'''''2''1''''''''%'''''''''''''''''''''''''''''''''''''''''''''">
              <a:rPr lang="en-US" altLang="en-US" sz="1200" smtClean="0"/>
              <a:pPr marL="0" indent="0" algn="ctr">
                <a:spcBef>
                  <a:spcPct val="0"/>
                </a:spcBef>
                <a:spcAft>
                  <a:spcPct val="0"/>
                </a:spcAft>
                <a:buNone/>
              </a:pPr>
              <a:t>21%</a:t>
            </a:fld>
            <a:endParaRPr lang="en-US" sz="1200"/>
          </a:p>
        </p:txBody>
      </p:sp>
      <p:sp>
        <p:nvSpPr>
          <p:cNvPr id="1752" name="Text Placeholder 10">
            <a:extLst>
              <a:ext uri="{FF2B5EF4-FFF2-40B4-BE49-F238E27FC236}">
                <a16:creationId xmlns:a16="http://schemas.microsoft.com/office/drawing/2014/main" id="{5ACC5BC5-E654-AD02-3711-D443411E7C1C}"/>
              </a:ext>
            </a:extLst>
          </p:cNvPr>
          <p:cNvSpPr txBox="1">
            <a:spLocks/>
          </p:cNvSpPr>
          <p:nvPr>
            <p:custDataLst>
              <p:tags r:id="rId41"/>
            </p:custDataLst>
          </p:nvPr>
        </p:nvSpPr>
        <p:spPr bwMode="gray">
          <a:xfrm>
            <a:off x="6070600" y="5160963"/>
            <a:ext cx="492125" cy="182563"/>
          </a:xfrm>
          <a:prstGeom prst="rect">
            <a:avLst/>
          </a:prstGeom>
          <a:solidFill>
            <a:srgbClr val="D2D9E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Oil </a:t>
            </a:r>
            <a:fld id="{196649D6-4C4A-411A-9D67-68F0FA01A479}" type="datetime'3''''''''''''%'''">
              <a:rPr lang="en-US" altLang="en-US" sz="1200" smtClean="0"/>
              <a:pPr marL="0" indent="0" algn="ctr">
                <a:spcBef>
                  <a:spcPct val="0"/>
                </a:spcBef>
                <a:spcAft>
                  <a:spcPct val="0"/>
                </a:spcAft>
                <a:buNone/>
              </a:pPr>
              <a:t>3%</a:t>
            </a:fld>
            <a:endParaRPr lang="en-US" sz="1200"/>
          </a:p>
        </p:txBody>
      </p:sp>
      <p:sp>
        <p:nvSpPr>
          <p:cNvPr id="98" name="Text Placeholder 10">
            <a:extLst>
              <a:ext uri="{FF2B5EF4-FFF2-40B4-BE49-F238E27FC236}">
                <a16:creationId xmlns:a16="http://schemas.microsoft.com/office/drawing/2014/main" id="{67393073-776C-8CC2-86C3-E20D229B0EB4}"/>
              </a:ext>
            </a:extLst>
          </p:cNvPr>
          <p:cNvSpPr txBox="1">
            <a:spLocks/>
          </p:cNvSpPr>
          <p:nvPr>
            <p:custDataLst>
              <p:tags r:id="rId42"/>
            </p:custDataLst>
          </p:nvPr>
        </p:nvSpPr>
        <p:spPr bwMode="gray">
          <a:xfrm>
            <a:off x="7405688" y="2703513"/>
            <a:ext cx="1403350" cy="182563"/>
          </a:xfrm>
          <a:prstGeom prst="rect">
            <a:avLst/>
          </a:prstGeom>
          <a:noFill/>
          <a:ln>
            <a:noFill/>
          </a:ln>
          <a:effectLst/>
          <a:extLst>
            <a:ext uri="{909E8E84-426E-40DD-AFC4-6F175D3DCCD1}">
              <a14:hiddenFill xmlns:a14="http://schemas.microsoft.com/office/drawing/2010/main">
                <a:solidFill>
                  <a:srgbClr val="D2D9E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Agricultural fuel </a:t>
            </a:r>
            <a:fld id="{4F7DC5AB-EFFD-46C4-B66E-C9E044D907CD}" type="datetime'4''''''''''''''''''''''''''''''''''''''''''''''''''''''%'">
              <a:rPr lang="en-US" altLang="en-US" sz="1200" smtClean="0"/>
              <a:pPr marL="0" indent="0" algn="ctr">
                <a:spcBef>
                  <a:spcPct val="0"/>
                </a:spcBef>
                <a:spcAft>
                  <a:spcPct val="0"/>
                </a:spcAft>
                <a:buNone/>
              </a:pPr>
              <a:t>4%</a:t>
            </a:fld>
            <a:endParaRPr lang="en-US" sz="1200"/>
          </a:p>
        </p:txBody>
      </p:sp>
      <p:sp>
        <p:nvSpPr>
          <p:cNvPr id="1751" name="Text Placeholder 10">
            <a:extLst>
              <a:ext uri="{FF2B5EF4-FFF2-40B4-BE49-F238E27FC236}">
                <a16:creationId xmlns:a16="http://schemas.microsoft.com/office/drawing/2014/main" id="{B63E6CBA-A8B3-D6EB-E923-71D7881304D7}"/>
              </a:ext>
            </a:extLst>
          </p:cNvPr>
          <p:cNvSpPr txBox="1">
            <a:spLocks/>
          </p:cNvSpPr>
          <p:nvPr>
            <p:custDataLst>
              <p:tags r:id="rId43"/>
            </p:custDataLst>
          </p:nvPr>
        </p:nvSpPr>
        <p:spPr bwMode="gray">
          <a:xfrm>
            <a:off x="4337050" y="5286375"/>
            <a:ext cx="795338" cy="182563"/>
          </a:xfrm>
          <a:prstGeom prst="rect">
            <a:avLst/>
          </a:prstGeom>
          <a:solidFill>
            <a:srgbClr val="D2D9E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Natural </a:t>
            </a:r>
            <a:fld id="{FDBDF152-FD3E-4A28-8342-69AF2C96C4DD}" type="datetime'''''''''''''''''''''''''3''''''''''''''''''''''''%'''''">
              <a:rPr lang="en-US" altLang="en-US" sz="1200" smtClean="0">
                <a:effectLst/>
              </a:rPr>
              <a:pPr marL="0" indent="0" algn="ctr">
                <a:spcBef>
                  <a:spcPct val="0"/>
                </a:spcBef>
                <a:spcAft>
                  <a:spcPct val="0"/>
                </a:spcAft>
                <a:buNone/>
              </a:pPr>
              <a:t>3%</a:t>
            </a:fld>
            <a:endParaRPr lang="en-US" sz="1200"/>
          </a:p>
        </p:txBody>
      </p:sp>
      <p:sp>
        <p:nvSpPr>
          <p:cNvPr id="99" name="Text Placeholder 10">
            <a:extLst>
              <a:ext uri="{FF2B5EF4-FFF2-40B4-BE49-F238E27FC236}">
                <a16:creationId xmlns:a16="http://schemas.microsoft.com/office/drawing/2014/main" id="{8DBE8AEB-97D5-9D6F-E39E-88CFA41B4422}"/>
              </a:ext>
            </a:extLst>
          </p:cNvPr>
          <p:cNvSpPr txBox="1">
            <a:spLocks/>
          </p:cNvSpPr>
          <p:nvPr>
            <p:custDataLst>
              <p:tags r:id="rId44"/>
            </p:custDataLst>
          </p:nvPr>
        </p:nvSpPr>
        <p:spPr bwMode="gray">
          <a:xfrm>
            <a:off x="7616825" y="2295525"/>
            <a:ext cx="981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LULUCF </a:t>
            </a:r>
            <a:fld id="{7899A489-F431-4CA1-9928-F4D3DE36276C}" type="datetime'''''''''''''''1''''7%'''''''''''''''''''''''''''''''">
              <a:rPr lang="en-US" altLang="en-US" sz="1200" smtClean="0"/>
              <a:pPr marL="0" indent="0" algn="ctr">
                <a:spcBef>
                  <a:spcPct val="0"/>
                </a:spcBef>
                <a:spcAft>
                  <a:spcPct val="0"/>
                </a:spcAft>
                <a:buNone/>
              </a:pPr>
              <a:t>17%</a:t>
            </a:fld>
            <a:endParaRPr lang="en-US" sz="1200"/>
          </a:p>
        </p:txBody>
      </p:sp>
      <p:sp>
        <p:nvSpPr>
          <p:cNvPr id="65" name="Text Placeholder 2">
            <a:extLst>
              <a:ext uri="{FF2B5EF4-FFF2-40B4-BE49-F238E27FC236}">
                <a16:creationId xmlns:a16="http://schemas.microsoft.com/office/drawing/2014/main" id="{F6B858CC-7DDE-AFFB-BDFD-75FA12B7C4DC}"/>
              </a:ext>
            </a:extLst>
          </p:cNvPr>
          <p:cNvSpPr>
            <a:spLocks noGrp="1"/>
          </p:cNvSpPr>
          <p:nvPr>
            <p:custDataLst>
              <p:tags r:id="rId45"/>
            </p:custDataLst>
          </p:nvPr>
        </p:nvSpPr>
        <p:spPr bwMode="auto">
          <a:xfrm>
            <a:off x="6846888" y="6035675"/>
            <a:ext cx="252253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7F006BC-8D51-491E-9376-84367C31A8B3}" type="datetime'Ag''riculture, la''n''''d'''''''' us''e, ''and'' ''wa''s''te'">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Agriculture, land use, and waste</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750" name="Text Placeholder 10">
            <a:extLst>
              <a:ext uri="{FF2B5EF4-FFF2-40B4-BE49-F238E27FC236}">
                <a16:creationId xmlns:a16="http://schemas.microsoft.com/office/drawing/2014/main" id="{61453E29-34EC-84E0-F391-C92221DD2F51}"/>
              </a:ext>
            </a:extLst>
          </p:cNvPr>
          <p:cNvSpPr txBox="1">
            <a:spLocks/>
          </p:cNvSpPr>
          <p:nvPr>
            <p:custDataLst>
              <p:tags r:id="rId46"/>
            </p:custDataLst>
          </p:nvPr>
        </p:nvSpPr>
        <p:spPr bwMode="gray">
          <a:xfrm>
            <a:off x="5173663" y="5618163"/>
            <a:ext cx="701675" cy="182563"/>
          </a:xfrm>
          <a:prstGeom prst="rect">
            <a:avLst/>
          </a:prstGeom>
          <a:noFill/>
          <a:ln>
            <a:noFill/>
          </a:ln>
          <a:effectLst/>
          <a:extLst>
            <a:ext uri="{909E8E84-426E-40DD-AFC4-6F175D3DCCD1}">
              <a14:hiddenFill xmlns:a14="http://schemas.microsoft.com/office/drawing/2010/main">
                <a:solidFill>
                  <a:srgbClr val="D2D9E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Coal </a:t>
            </a:r>
            <a:fld id="{BA71B4BB-2679-4026-ABC5-5531BA86FEA5}" type="datetime'''''''''''1''''''''''''''''''''4''''%'''''''''''''''">
              <a:rPr lang="en-US" altLang="en-US" sz="1200" smtClean="0"/>
              <a:pPr marL="0" indent="0" algn="ctr">
                <a:spcBef>
                  <a:spcPct val="0"/>
                </a:spcBef>
                <a:spcAft>
                  <a:spcPct val="0"/>
                </a:spcAft>
                <a:buNone/>
              </a:pPr>
              <a:t>14%</a:t>
            </a:fld>
            <a:endParaRPr lang="en-US" sz="1200"/>
          </a:p>
        </p:txBody>
      </p:sp>
      <p:sp>
        <p:nvSpPr>
          <p:cNvPr id="1778" name="Text Placeholder 10">
            <a:extLst>
              <a:ext uri="{FF2B5EF4-FFF2-40B4-BE49-F238E27FC236}">
                <a16:creationId xmlns:a16="http://schemas.microsoft.com/office/drawing/2014/main" id="{74FB7671-453A-86F7-0FAE-0CF5C5BBFB61}"/>
              </a:ext>
            </a:extLst>
          </p:cNvPr>
          <p:cNvSpPr txBox="1">
            <a:spLocks/>
          </p:cNvSpPr>
          <p:nvPr>
            <p:custDataLst>
              <p:tags r:id="rId47"/>
            </p:custDataLst>
          </p:nvPr>
        </p:nvSpPr>
        <p:spPr bwMode="gray">
          <a:xfrm>
            <a:off x="9569450" y="5451475"/>
            <a:ext cx="7953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 Road </a:t>
            </a:r>
            <a:fld id="{16E5D76A-E092-4DD4-A175-BF7DA3A6BA06}" type="datetime'''''''''''''''''''''''''''''''''''''''''2''''''2''''''''%'''">
              <a:rPr lang="en-US" altLang="en-US" sz="1200" smtClean="0"/>
              <a:pPr marL="0" indent="0" algn="ctr">
                <a:spcBef>
                  <a:spcPct val="0"/>
                </a:spcBef>
                <a:spcAft>
                  <a:spcPct val="0"/>
                </a:spcAft>
                <a:buNone/>
              </a:pPr>
              <a:t>22%</a:t>
            </a:fld>
            <a:endParaRPr lang="en-US" sz="1200"/>
          </a:p>
        </p:txBody>
      </p:sp>
      <p:sp>
        <p:nvSpPr>
          <p:cNvPr id="79" name="Text Placeholder 2">
            <a:extLst>
              <a:ext uri="{FF2B5EF4-FFF2-40B4-BE49-F238E27FC236}">
                <a16:creationId xmlns:a16="http://schemas.microsoft.com/office/drawing/2014/main" id="{664374D2-F773-DFC2-990B-658FB757E171}"/>
              </a:ext>
            </a:extLst>
          </p:cNvPr>
          <p:cNvSpPr>
            <a:spLocks noGrp="1"/>
          </p:cNvSpPr>
          <p:nvPr>
            <p:custDataLst>
              <p:tags r:id="rId48"/>
            </p:custDataLst>
          </p:nvPr>
        </p:nvSpPr>
        <p:spPr bwMode="auto">
          <a:xfrm>
            <a:off x="1901825" y="6035675"/>
            <a:ext cx="63023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E7BE9F9-2093-4279-B0DA-43A0B0A2C77F}" type="datetime'I''''''''''n''''d''''''u''s''''''''''t''''''''r''y'''">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Industry</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714" name="Text Placeholder 10">
            <a:extLst>
              <a:ext uri="{FF2B5EF4-FFF2-40B4-BE49-F238E27FC236}">
                <a16:creationId xmlns:a16="http://schemas.microsoft.com/office/drawing/2014/main" id="{A274F0A4-CD8C-BE8C-2249-E05A8620078A}"/>
              </a:ext>
            </a:extLst>
          </p:cNvPr>
          <p:cNvSpPr txBox="1">
            <a:spLocks/>
          </p:cNvSpPr>
          <p:nvPr>
            <p:custDataLst>
              <p:tags r:id="rId49"/>
            </p:custDataLst>
          </p:nvPr>
        </p:nvSpPr>
        <p:spPr bwMode="gray">
          <a:xfrm>
            <a:off x="873125" y="2009775"/>
            <a:ext cx="963613" cy="152400"/>
          </a:xfrm>
          <a:prstGeom prst="rect">
            <a:avLst/>
          </a:prstGeom>
          <a:solidFill>
            <a:srgbClr val="D2D9E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Non-ferrous </a:t>
            </a:r>
            <a:fld id="{CC968054-E20D-4ABA-9A74-6AED4769CCDA}" type="datetime'''2''''''''''''''''''''''''''''%'''''''''''''''''''''''''">
              <a:rPr lang="en-US" altLang="en-US" sz="1000" smtClean="0"/>
              <a:pPr marL="0" indent="0" algn="ctr">
                <a:spcBef>
                  <a:spcPct val="0"/>
                </a:spcBef>
                <a:spcAft>
                  <a:spcPct val="0"/>
                </a:spcAft>
                <a:buNone/>
              </a:pPr>
              <a:t>2%</a:t>
            </a:fld>
            <a:endParaRPr lang="en-US" sz="1000"/>
          </a:p>
        </p:txBody>
      </p:sp>
      <p:sp>
        <p:nvSpPr>
          <p:cNvPr id="1717" name="Text Placeholder 10">
            <a:extLst>
              <a:ext uri="{FF2B5EF4-FFF2-40B4-BE49-F238E27FC236}">
                <a16:creationId xmlns:a16="http://schemas.microsoft.com/office/drawing/2014/main" id="{CBF38632-5426-E42F-7253-5F230EE875B7}"/>
              </a:ext>
            </a:extLst>
          </p:cNvPr>
          <p:cNvSpPr txBox="1">
            <a:spLocks/>
          </p:cNvSpPr>
          <p:nvPr>
            <p:custDataLst>
              <p:tags r:id="rId50"/>
            </p:custDataLst>
          </p:nvPr>
        </p:nvSpPr>
        <p:spPr bwMode="gray">
          <a:xfrm>
            <a:off x="2722563" y="2125663"/>
            <a:ext cx="715963" cy="152400"/>
          </a:xfrm>
          <a:prstGeom prst="rect">
            <a:avLst/>
          </a:prstGeom>
          <a:noFill/>
          <a:ln>
            <a:noFill/>
          </a:ln>
          <a:effectLst/>
          <a:extLst>
            <a:ext uri="{909E8E84-426E-40DD-AFC4-6F175D3DCCD1}">
              <a14:hiddenFill xmlns:a14="http://schemas.microsoft.com/office/drawing/2010/main">
                <a:solidFill>
                  <a:srgbClr val="D2D9E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Refining </a:t>
            </a:r>
            <a:fld id="{88ADBC96-C30A-458B-A020-BDFABE299A72}" type="datetime'''''''''''''''''''''''''4''''''''''%'''''''''''''''''''''">
              <a:rPr lang="en-US" altLang="en-US" sz="1000" smtClean="0"/>
              <a:pPr marL="0" indent="0" algn="ctr">
                <a:spcBef>
                  <a:spcPct val="0"/>
                </a:spcBef>
                <a:spcAft>
                  <a:spcPct val="0"/>
                </a:spcAft>
                <a:buNone/>
              </a:pPr>
              <a:t>4%</a:t>
            </a:fld>
            <a:endParaRPr lang="en-US" sz="1000"/>
          </a:p>
        </p:txBody>
      </p:sp>
      <p:sp>
        <p:nvSpPr>
          <p:cNvPr id="1781" name="Text Placeholder 10">
            <a:extLst>
              <a:ext uri="{FF2B5EF4-FFF2-40B4-BE49-F238E27FC236}">
                <a16:creationId xmlns:a16="http://schemas.microsoft.com/office/drawing/2014/main" id="{3DF5B780-147A-2AFF-937D-14720BBE8C60}"/>
              </a:ext>
            </a:extLst>
          </p:cNvPr>
          <p:cNvSpPr txBox="1">
            <a:spLocks/>
          </p:cNvSpPr>
          <p:nvPr>
            <p:custDataLst>
              <p:tags r:id="rId51"/>
            </p:custDataLst>
          </p:nvPr>
        </p:nvSpPr>
        <p:spPr bwMode="gray">
          <a:xfrm>
            <a:off x="9502774" y="2732088"/>
            <a:ext cx="927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Aviation </a:t>
            </a:r>
            <a:fld id="{4ED7831D-51DF-40A7-9548-AD95A6733461}" type="datetime'1''''''''''0''''''''''''''''''''''''''''''''%'''''">
              <a:rPr lang="en-US" altLang="en-US" sz="1200" smtClean="0"/>
              <a:pPr marL="0" indent="0" algn="ctr">
                <a:spcBef>
                  <a:spcPct val="0"/>
                </a:spcBef>
                <a:spcAft>
                  <a:spcPct val="0"/>
                </a:spcAft>
                <a:buNone/>
              </a:pPr>
              <a:t>10%</a:t>
            </a:fld>
            <a:endParaRPr lang="en-US" sz="1200"/>
          </a:p>
        </p:txBody>
      </p:sp>
      <p:sp>
        <p:nvSpPr>
          <p:cNvPr id="1722" name="Text Placeholder 10">
            <a:extLst>
              <a:ext uri="{FF2B5EF4-FFF2-40B4-BE49-F238E27FC236}">
                <a16:creationId xmlns:a16="http://schemas.microsoft.com/office/drawing/2014/main" id="{DBD6851C-7FC6-9BB0-74BE-81538ACC138C}"/>
              </a:ext>
            </a:extLst>
          </p:cNvPr>
          <p:cNvSpPr txBox="1">
            <a:spLocks/>
          </p:cNvSpPr>
          <p:nvPr>
            <p:custDataLst>
              <p:tags r:id="rId52"/>
            </p:custDataLst>
          </p:nvPr>
        </p:nvSpPr>
        <p:spPr bwMode="gray">
          <a:xfrm>
            <a:off x="619125" y="2246313"/>
            <a:ext cx="1471613" cy="152400"/>
          </a:xfrm>
          <a:prstGeom prst="rect">
            <a:avLst/>
          </a:prstGeom>
          <a:solidFill>
            <a:srgbClr val="D2D9E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Non-metallic minerals </a:t>
            </a:r>
            <a:fld id="{A1B485D7-6DA4-4EE5-83B8-73BF64EB633E}" type="datetime'''2''''''''''''''''''''''''''''''''''''''''''''''%'''''''''''">
              <a:rPr lang="en-US" altLang="en-US" sz="1000" smtClean="0"/>
              <a:pPr marL="0" indent="0" algn="ctr">
                <a:spcBef>
                  <a:spcPct val="0"/>
                </a:spcBef>
                <a:spcAft>
                  <a:spcPct val="0"/>
                </a:spcAft>
                <a:buNone/>
              </a:pPr>
              <a:t>2%</a:t>
            </a:fld>
            <a:endParaRPr lang="en-US" sz="1000"/>
          </a:p>
        </p:txBody>
      </p:sp>
      <p:sp>
        <p:nvSpPr>
          <p:cNvPr id="1719" name="Text Placeholder 10">
            <a:extLst>
              <a:ext uri="{FF2B5EF4-FFF2-40B4-BE49-F238E27FC236}">
                <a16:creationId xmlns:a16="http://schemas.microsoft.com/office/drawing/2014/main" id="{BA6C6825-C5A4-80BF-860C-9634D60EA10D}"/>
              </a:ext>
            </a:extLst>
          </p:cNvPr>
          <p:cNvSpPr txBox="1">
            <a:spLocks/>
          </p:cNvSpPr>
          <p:nvPr>
            <p:custDataLst>
              <p:tags r:id="rId53"/>
            </p:custDataLst>
          </p:nvPr>
        </p:nvSpPr>
        <p:spPr bwMode="gray">
          <a:xfrm>
            <a:off x="1755775" y="2416175"/>
            <a:ext cx="920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Coal mining </a:t>
            </a:r>
            <a:fld id="{4A446240-B40E-4959-A631-F9065FE13432}" type="datetime'''''''''''''''7''''''''''''''''%'''''''''''''''''''''''">
              <a:rPr lang="en-US" altLang="en-US" sz="1000" smtClean="0"/>
              <a:pPr marL="0" indent="0" algn="ctr">
                <a:spcBef>
                  <a:spcPct val="0"/>
                </a:spcBef>
                <a:spcAft>
                  <a:spcPct val="0"/>
                </a:spcAft>
                <a:buNone/>
              </a:pPr>
              <a:t>7%</a:t>
            </a:fld>
            <a:endParaRPr lang="en-US" sz="1000"/>
          </a:p>
        </p:txBody>
      </p:sp>
      <p:sp>
        <p:nvSpPr>
          <p:cNvPr id="1783" name="Text Placeholder 10">
            <a:extLst>
              <a:ext uri="{FF2B5EF4-FFF2-40B4-BE49-F238E27FC236}">
                <a16:creationId xmlns:a16="http://schemas.microsoft.com/office/drawing/2014/main" id="{60561C27-E225-601F-7BCE-5278F6C75594}"/>
              </a:ext>
            </a:extLst>
          </p:cNvPr>
          <p:cNvSpPr txBox="1">
            <a:spLocks/>
          </p:cNvSpPr>
          <p:nvPr>
            <p:custDataLst>
              <p:tags r:id="rId54"/>
            </p:custDataLst>
          </p:nvPr>
        </p:nvSpPr>
        <p:spPr bwMode="gray">
          <a:xfrm>
            <a:off x="9539288" y="2327275"/>
            <a:ext cx="854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Marine </a:t>
            </a:r>
            <a:fld id="{F84262F3-0155-407B-A317-3AD4F2EB336F}" type="datetime'''''''''''''1''''''''''''''''''''0''''''''''''''''''''''%'">
              <a:rPr lang="en-US" altLang="en-US" sz="1200" smtClean="0"/>
              <a:pPr marL="0" indent="0" algn="ctr">
                <a:spcBef>
                  <a:spcPct val="0"/>
                </a:spcBef>
                <a:spcAft>
                  <a:spcPct val="0"/>
                </a:spcAft>
                <a:buNone/>
              </a:pPr>
              <a:t>10%</a:t>
            </a:fld>
            <a:endParaRPr lang="en-US" sz="1200"/>
          </a:p>
        </p:txBody>
      </p:sp>
      <p:sp>
        <p:nvSpPr>
          <p:cNvPr id="1720" name="Text Placeholder 10">
            <a:extLst>
              <a:ext uri="{FF2B5EF4-FFF2-40B4-BE49-F238E27FC236}">
                <a16:creationId xmlns:a16="http://schemas.microsoft.com/office/drawing/2014/main" id="{B9624B2B-64DD-2E10-C797-3E3F1F598F13}"/>
              </a:ext>
            </a:extLst>
          </p:cNvPr>
          <p:cNvSpPr txBox="1">
            <a:spLocks/>
          </p:cNvSpPr>
          <p:nvPr>
            <p:custDataLst>
              <p:tags r:id="rId55"/>
            </p:custDataLst>
          </p:nvPr>
        </p:nvSpPr>
        <p:spPr bwMode="gray">
          <a:xfrm>
            <a:off x="1704975" y="2800350"/>
            <a:ext cx="1022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Chemical </a:t>
            </a:r>
            <a:fld id="{E6958ADC-7CFD-4C3A-BF07-A1CA28CC9171}" type="datetime'''''''1''''''''3''''''''''''''''''''''%'''''''''">
              <a:rPr lang="en-US" altLang="en-US" sz="1200" smtClean="0"/>
              <a:pPr marL="0" indent="0" algn="ctr">
                <a:spcBef>
                  <a:spcPct val="0"/>
                </a:spcBef>
                <a:spcAft>
                  <a:spcPct val="0"/>
                </a:spcAft>
                <a:buNone/>
              </a:pPr>
              <a:t>13%</a:t>
            </a:fld>
            <a:endParaRPr lang="en-US" sz="1200"/>
          </a:p>
        </p:txBody>
      </p:sp>
      <p:sp>
        <p:nvSpPr>
          <p:cNvPr id="92" name="Text Placeholder 10">
            <a:extLst>
              <a:ext uri="{FF2B5EF4-FFF2-40B4-BE49-F238E27FC236}">
                <a16:creationId xmlns:a16="http://schemas.microsoft.com/office/drawing/2014/main" id="{35A0D180-049E-2F4C-107E-27CD66C62458}"/>
              </a:ext>
            </a:extLst>
          </p:cNvPr>
          <p:cNvSpPr txBox="1">
            <a:spLocks/>
          </p:cNvSpPr>
          <p:nvPr>
            <p:custDataLst>
              <p:tags r:id="rId56"/>
            </p:custDataLst>
          </p:nvPr>
        </p:nvSpPr>
        <p:spPr bwMode="gray">
          <a:xfrm>
            <a:off x="7710488" y="5360988"/>
            <a:ext cx="7953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Crops </a:t>
            </a:r>
            <a:fld id="{BC908A3E-AFCC-4688-BD6B-DB68A5B4131A}" type="datetime'2''''''''''''''''''''''''''''''''''''7''''''''''''%'">
              <a:rPr lang="en-US" altLang="en-US" sz="1200" smtClean="0"/>
              <a:pPr marL="0" indent="0" algn="ctr">
                <a:spcBef>
                  <a:spcPct val="0"/>
                </a:spcBef>
                <a:spcAft>
                  <a:spcPct val="0"/>
                </a:spcAft>
                <a:buNone/>
              </a:pPr>
              <a:t>27%</a:t>
            </a:fld>
            <a:endParaRPr lang="en-US" sz="1200"/>
          </a:p>
        </p:txBody>
      </p:sp>
      <p:sp>
        <p:nvSpPr>
          <p:cNvPr id="1711" name="Text Placeholder 10">
            <a:extLst>
              <a:ext uri="{FF2B5EF4-FFF2-40B4-BE49-F238E27FC236}">
                <a16:creationId xmlns:a16="http://schemas.microsoft.com/office/drawing/2014/main" id="{1EA3FD33-FC44-8E54-D078-BA6133C791D1}"/>
              </a:ext>
            </a:extLst>
          </p:cNvPr>
          <p:cNvSpPr txBox="1">
            <a:spLocks/>
          </p:cNvSpPr>
          <p:nvPr>
            <p:custDataLst>
              <p:tags r:id="rId57"/>
            </p:custDataLst>
          </p:nvPr>
        </p:nvSpPr>
        <p:spPr bwMode="gray">
          <a:xfrm>
            <a:off x="1619249" y="4138613"/>
            <a:ext cx="1193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Oil and gas </a:t>
            </a:r>
            <a:fld id="{297BFD99-C1C7-4708-84D5-4FAC61958EBE}" type="datetime'2''''1%'''''''">
              <a:rPr lang="en-US" altLang="en-US" sz="1200" smtClean="0"/>
              <a:pPr marL="0" indent="0" algn="ctr">
                <a:spcBef>
                  <a:spcPct val="0"/>
                </a:spcBef>
                <a:spcAft>
                  <a:spcPct val="0"/>
                </a:spcAft>
                <a:buNone/>
              </a:pPr>
              <a:t>21%</a:t>
            </a:fld>
            <a:endParaRPr lang="en-US" sz="1200"/>
          </a:p>
        </p:txBody>
      </p:sp>
      <p:sp>
        <p:nvSpPr>
          <p:cNvPr id="1721" name="Text Placeholder 10">
            <a:extLst>
              <a:ext uri="{FF2B5EF4-FFF2-40B4-BE49-F238E27FC236}">
                <a16:creationId xmlns:a16="http://schemas.microsoft.com/office/drawing/2014/main" id="{50544987-4375-D58B-1085-C472AD14707F}"/>
              </a:ext>
            </a:extLst>
          </p:cNvPr>
          <p:cNvSpPr txBox="1">
            <a:spLocks/>
          </p:cNvSpPr>
          <p:nvPr>
            <p:custDataLst>
              <p:tags r:id="rId58"/>
            </p:custDataLst>
          </p:nvPr>
        </p:nvSpPr>
        <p:spPr bwMode="gray">
          <a:xfrm>
            <a:off x="2084388" y="4603750"/>
            <a:ext cx="263525" cy="182563"/>
          </a:xfrm>
          <a:prstGeom prst="rect">
            <a:avLst/>
          </a:prstGeom>
          <a:solidFill>
            <a:srgbClr val="364D6E"/>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C32F4F7-63E3-45EB-89A9-67D27DC0ADDD}" type="datetime'''3''''''''''''%'''''''''''''''''''''''''">
              <a:rPr lang="en-US" altLang="en-US" sz="1200" smtClean="0">
                <a:solidFill>
                  <a:schemeClr val="bg1"/>
                </a:solidFill>
              </a:rPr>
              <a:pPr marL="0" indent="0" algn="ctr">
                <a:spcBef>
                  <a:spcPct val="0"/>
                </a:spcBef>
                <a:spcAft>
                  <a:spcPct val="0"/>
                </a:spcAft>
                <a:buNone/>
              </a:pPr>
              <a:t>3%</a:t>
            </a:fld>
            <a:endParaRPr lang="en-US" sz="1200">
              <a:solidFill>
                <a:schemeClr val="bg1"/>
              </a:solidFill>
            </a:endParaRPr>
          </a:p>
        </p:txBody>
      </p:sp>
      <p:sp>
        <p:nvSpPr>
          <p:cNvPr id="78" name="Text Placeholder 2">
            <a:extLst>
              <a:ext uri="{FF2B5EF4-FFF2-40B4-BE49-F238E27FC236}">
                <a16:creationId xmlns:a16="http://schemas.microsoft.com/office/drawing/2014/main" id="{B445130C-6903-6595-1C74-EA3B783555D2}"/>
              </a:ext>
            </a:extLst>
          </p:cNvPr>
          <p:cNvSpPr>
            <a:spLocks noGrp="1"/>
          </p:cNvSpPr>
          <p:nvPr>
            <p:custDataLst>
              <p:tags r:id="rId59"/>
            </p:custDataLst>
          </p:nvPr>
        </p:nvSpPr>
        <p:spPr bwMode="auto">
          <a:xfrm>
            <a:off x="9591675" y="6035675"/>
            <a:ext cx="75088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77E0C29-B45C-4429-9D74-71241B806ECF}" type="datetime'''''Tr''''a''''''''''n''''s''''''p''o''''''''r''t'''''''''''">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Transport</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713" name="Text Placeholder 10">
            <a:extLst>
              <a:ext uri="{FF2B5EF4-FFF2-40B4-BE49-F238E27FC236}">
                <a16:creationId xmlns:a16="http://schemas.microsoft.com/office/drawing/2014/main" id="{B91DD96B-AF83-A69D-5811-27B3D1EB73FB}"/>
              </a:ext>
            </a:extLst>
          </p:cNvPr>
          <p:cNvSpPr txBox="1">
            <a:spLocks/>
          </p:cNvSpPr>
          <p:nvPr>
            <p:custDataLst>
              <p:tags r:id="rId60"/>
            </p:custDataLst>
          </p:nvPr>
        </p:nvSpPr>
        <p:spPr bwMode="gray">
          <a:xfrm>
            <a:off x="1590675" y="5046663"/>
            <a:ext cx="12525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Iron and steel </a:t>
            </a:r>
            <a:fld id="{F0B56C5E-89F4-4722-89BF-17F76953EEED}" type="datetime'''''9''''''''''%'''''''''''''''''">
              <a:rPr lang="en-US" altLang="en-US" sz="1200" smtClean="0"/>
              <a:pPr marL="0" indent="0" algn="ctr">
                <a:spcBef>
                  <a:spcPct val="0"/>
                </a:spcBef>
                <a:spcAft>
                  <a:spcPct val="0"/>
                </a:spcAft>
                <a:buNone/>
              </a:pPr>
              <a:t>9%</a:t>
            </a:fld>
            <a:endParaRPr lang="en-US" sz="1200"/>
          </a:p>
        </p:txBody>
      </p:sp>
      <p:sp>
        <p:nvSpPr>
          <p:cNvPr id="1710" name="Text Placeholder 10">
            <a:extLst>
              <a:ext uri="{FF2B5EF4-FFF2-40B4-BE49-F238E27FC236}">
                <a16:creationId xmlns:a16="http://schemas.microsoft.com/office/drawing/2014/main" id="{1B2959FF-C15B-4A88-9CA6-629B08AB11D2}"/>
              </a:ext>
            </a:extLst>
          </p:cNvPr>
          <p:cNvSpPr txBox="1">
            <a:spLocks/>
          </p:cNvSpPr>
          <p:nvPr>
            <p:custDataLst>
              <p:tags r:id="rId61"/>
            </p:custDataLst>
          </p:nvPr>
        </p:nvSpPr>
        <p:spPr bwMode="gray">
          <a:xfrm>
            <a:off x="1371600" y="5551488"/>
            <a:ext cx="1689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Remaining industry </a:t>
            </a:r>
            <a:fld id="{BC6E6983-C65C-4EC5-B797-D4CFD3C56F55}" type="datetime'''''''''''''''''''''1''''''''''''''7''%'''''''''''''''''''">
              <a:rPr lang="en-US" altLang="en-US" sz="1200" smtClean="0"/>
              <a:pPr marL="0" indent="0" algn="ctr">
                <a:spcBef>
                  <a:spcPct val="0"/>
                </a:spcBef>
                <a:spcAft>
                  <a:spcPct val="0"/>
                </a:spcAft>
                <a:buNone/>
              </a:pPr>
              <a:t>17%</a:t>
            </a:fld>
            <a:endParaRPr lang="en-US" sz="1200"/>
          </a:p>
        </p:txBody>
      </p:sp>
      <p:sp>
        <p:nvSpPr>
          <p:cNvPr id="87" name="Text Placeholder 2">
            <a:extLst>
              <a:ext uri="{FF2B5EF4-FFF2-40B4-BE49-F238E27FC236}">
                <a16:creationId xmlns:a16="http://schemas.microsoft.com/office/drawing/2014/main" id="{255BFD7B-276A-584F-6A85-4B56C9983865}"/>
              </a:ext>
            </a:extLst>
          </p:cNvPr>
          <p:cNvSpPr>
            <a:spLocks noGrp="1"/>
          </p:cNvSpPr>
          <p:nvPr>
            <p:custDataLst>
              <p:tags r:id="rId62"/>
            </p:custDataLst>
          </p:nvPr>
        </p:nvSpPr>
        <p:spPr bwMode="auto">
          <a:xfrm>
            <a:off x="10885488" y="6035675"/>
            <a:ext cx="7207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BC24A3C-BF60-401E-9673-AC87ED0F86A6}" type="datetime'Bui''''''''''''''''''''''l''''''''''d''i''n''''g''s'''''''">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Buildings</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1" name="Text Placeholder 2">
            <a:extLst>
              <a:ext uri="{FF2B5EF4-FFF2-40B4-BE49-F238E27FC236}">
                <a16:creationId xmlns:a16="http://schemas.microsoft.com/office/drawing/2014/main" id="{02607A54-067D-8A19-F31E-D34CA44795DA}"/>
              </a:ext>
            </a:extLst>
          </p:cNvPr>
          <p:cNvSpPr>
            <a:spLocks noGrp="1"/>
          </p:cNvSpPr>
          <p:nvPr>
            <p:custDataLst>
              <p:tags r:id="rId63"/>
            </p:custDataLst>
          </p:nvPr>
        </p:nvSpPr>
        <p:spPr bwMode="gray">
          <a:xfrm>
            <a:off x="2012950" y="1817688"/>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r>
              <a:rPr lang="en-US" altLang="en-US" sz="1400">
                <a:solidFill>
                  <a:srgbClr val="000000"/>
                </a:solidFill>
              </a:rPr>
              <a:t>31%</a:t>
            </a:r>
            <a:endParaRPr kumimoji="0" lang="en-US" sz="1400" b="0" i="0" strike="noStrike" kern="1200" cap="none" spc="0" normalizeH="0" baseline="0" noProof="0">
              <a:ln>
                <a:noFill/>
              </a:ln>
              <a:solidFill>
                <a:srgbClr val="000000"/>
              </a:solidFill>
              <a:effectLst/>
              <a:uLnTx/>
              <a:uFillTx/>
            </a:endParaRPr>
          </a:p>
        </p:txBody>
      </p:sp>
      <p:sp>
        <p:nvSpPr>
          <p:cNvPr id="1749" name="Text Placeholder 2">
            <a:extLst>
              <a:ext uri="{FF2B5EF4-FFF2-40B4-BE49-F238E27FC236}">
                <a16:creationId xmlns:a16="http://schemas.microsoft.com/office/drawing/2014/main" id="{C00DC8EE-FD78-67FF-E1FD-5987D67907A0}"/>
              </a:ext>
            </a:extLst>
          </p:cNvPr>
          <p:cNvSpPr>
            <a:spLocks noGrp="1"/>
          </p:cNvSpPr>
          <p:nvPr>
            <p:custDataLst>
              <p:tags r:id="rId64"/>
            </p:custDataLst>
          </p:nvPr>
        </p:nvSpPr>
        <p:spPr bwMode="gray">
          <a:xfrm>
            <a:off x="5321300" y="1817688"/>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r>
              <a:rPr kumimoji="0" lang="en-US" sz="1400" b="0" i="0" strike="noStrike" kern="1200" cap="none" spc="0" normalizeH="0" baseline="0" noProof="0">
                <a:ln>
                  <a:noFill/>
                </a:ln>
                <a:solidFill>
                  <a:srgbClr val="000000"/>
                </a:solidFill>
                <a:effectLst/>
                <a:uLnTx/>
                <a:uFillTx/>
              </a:rPr>
              <a:t>28%</a:t>
            </a:r>
          </a:p>
        </p:txBody>
      </p:sp>
      <p:sp>
        <p:nvSpPr>
          <p:cNvPr id="13" name="Text Placeholder 2">
            <a:extLst>
              <a:ext uri="{FF2B5EF4-FFF2-40B4-BE49-F238E27FC236}">
                <a16:creationId xmlns:a16="http://schemas.microsoft.com/office/drawing/2014/main" id="{0069B86D-2A0D-8F36-C236-0860858F01DE}"/>
              </a:ext>
            </a:extLst>
          </p:cNvPr>
          <p:cNvSpPr>
            <a:spLocks noGrp="1"/>
          </p:cNvSpPr>
          <p:nvPr>
            <p:custDataLst>
              <p:tags r:id="rId65"/>
            </p:custDataLst>
          </p:nvPr>
        </p:nvSpPr>
        <p:spPr bwMode="gray">
          <a:xfrm>
            <a:off x="7904163" y="1817688"/>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r>
              <a:rPr kumimoji="0" lang="en-US" sz="1400" b="0" i="0" strike="noStrike" kern="1200" cap="none" spc="0" normalizeH="0" baseline="0" noProof="0">
                <a:ln>
                  <a:noFill/>
                </a:ln>
                <a:solidFill>
                  <a:srgbClr val="000000"/>
                </a:solidFill>
                <a:effectLst/>
                <a:uLnTx/>
                <a:uFillTx/>
              </a:rPr>
              <a:t>18%</a:t>
            </a:r>
          </a:p>
        </p:txBody>
      </p:sp>
      <p:sp>
        <p:nvSpPr>
          <p:cNvPr id="1777" name="Text Placeholder 2">
            <a:extLst>
              <a:ext uri="{FF2B5EF4-FFF2-40B4-BE49-F238E27FC236}">
                <a16:creationId xmlns:a16="http://schemas.microsoft.com/office/drawing/2014/main" id="{0A676C5E-88E2-8C16-2EC0-B13BD21AF18F}"/>
              </a:ext>
            </a:extLst>
          </p:cNvPr>
          <p:cNvSpPr>
            <a:spLocks noGrp="1"/>
          </p:cNvSpPr>
          <p:nvPr>
            <p:custDataLst>
              <p:tags r:id="rId66"/>
            </p:custDataLst>
          </p:nvPr>
        </p:nvSpPr>
        <p:spPr bwMode="gray">
          <a:xfrm>
            <a:off x="9763125" y="1843088"/>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r>
              <a:rPr kumimoji="0" lang="en-US" sz="1400" b="0" i="0" strike="noStrike" kern="1200" cap="none" spc="0" normalizeH="0" baseline="0" noProof="0">
                <a:ln>
                  <a:noFill/>
                </a:ln>
                <a:solidFill>
                  <a:srgbClr val="000000"/>
                </a:solidFill>
                <a:effectLst/>
                <a:uLnTx/>
                <a:uFillTx/>
              </a:rPr>
              <a:t>15%</a:t>
            </a:r>
          </a:p>
        </p:txBody>
      </p:sp>
      <p:sp>
        <p:nvSpPr>
          <p:cNvPr id="94" name="Text Placeholder 2">
            <a:extLst>
              <a:ext uri="{FF2B5EF4-FFF2-40B4-BE49-F238E27FC236}">
                <a16:creationId xmlns:a16="http://schemas.microsoft.com/office/drawing/2014/main" id="{1F332B03-1FBF-7590-74C1-1AC6D234A61D}"/>
              </a:ext>
            </a:extLst>
          </p:cNvPr>
          <p:cNvSpPr>
            <a:spLocks noGrp="1"/>
          </p:cNvSpPr>
          <p:nvPr>
            <p:custDataLst>
              <p:tags r:id="rId67"/>
            </p:custDataLst>
          </p:nvPr>
        </p:nvSpPr>
        <p:spPr bwMode="gray">
          <a:xfrm>
            <a:off x="11091863" y="1817688"/>
            <a:ext cx="3079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400" b="0" i="0" u="none" strike="noStrike" kern="1200" cap="none" spc="0" normalizeH="0" baseline="0" noProof="0">
                <a:ln>
                  <a:noFill/>
                </a:ln>
                <a:solidFill>
                  <a:srgbClr val="000000"/>
                </a:solidFill>
                <a:effectLst/>
                <a:uLnTx/>
                <a:uFillTx/>
                <a:latin typeface="Arial"/>
                <a:ea typeface="+mn-ea"/>
                <a:cs typeface="+mn-cs"/>
              </a:rPr>
              <a:t>8%</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Placeholder 10">
            <a:extLst>
              <a:ext uri="{FF2B5EF4-FFF2-40B4-BE49-F238E27FC236}">
                <a16:creationId xmlns:a16="http://schemas.microsoft.com/office/drawing/2014/main" id="{B8FC89DD-8D1A-2B04-7B9D-A4077DA6E446}"/>
              </a:ext>
            </a:extLst>
          </p:cNvPr>
          <p:cNvSpPr txBox="1">
            <a:spLocks/>
          </p:cNvSpPr>
          <p:nvPr>
            <p:custDataLst>
              <p:tags r:id="rId68"/>
            </p:custDataLst>
          </p:nvPr>
        </p:nvSpPr>
        <p:spPr bwMode="gray">
          <a:xfrm>
            <a:off x="10915650" y="4792663"/>
            <a:ext cx="66040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Residential</a:t>
            </a:r>
            <a:br>
              <a:rPr lang="en-US" altLang="en-US" sz="1000"/>
            </a:br>
            <a:fld id="{937DEA0D-1CAF-44E4-A246-B91FDB4A93B7}" type="datetime'5''''''3''''''''''''''''''''''''''''''''''''''%'''''''">
              <a:rPr lang="en-US" altLang="en-US" sz="1000" smtClean="0"/>
              <a:pPr marL="0" indent="0" algn="ctr">
                <a:spcBef>
                  <a:spcPct val="0"/>
                </a:spcBef>
                <a:spcAft>
                  <a:spcPct val="0"/>
                </a:spcAft>
                <a:buNone/>
              </a:pPr>
              <a:t>53%</a:t>
            </a:fld>
            <a:endParaRPr lang="en-US" sz="1000"/>
          </a:p>
        </p:txBody>
      </p:sp>
      <p:sp>
        <p:nvSpPr>
          <p:cNvPr id="54" name="Text Placeholder 10">
            <a:extLst>
              <a:ext uri="{FF2B5EF4-FFF2-40B4-BE49-F238E27FC236}">
                <a16:creationId xmlns:a16="http://schemas.microsoft.com/office/drawing/2014/main" id="{68B8A4EA-6888-29DA-AA9F-06467EB0E5AF}"/>
              </a:ext>
            </a:extLst>
          </p:cNvPr>
          <p:cNvSpPr txBox="1">
            <a:spLocks/>
          </p:cNvSpPr>
          <p:nvPr>
            <p:custDataLst>
              <p:tags r:id="rId69"/>
            </p:custDataLst>
          </p:nvPr>
        </p:nvSpPr>
        <p:spPr bwMode="gray">
          <a:xfrm>
            <a:off x="11029950" y="3200400"/>
            <a:ext cx="4333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HFCs</a:t>
            </a:r>
            <a:br>
              <a:rPr lang="en-US" altLang="en-US" sz="1200"/>
            </a:br>
            <a:fld id="{DB8CFBEE-71BA-4282-8694-E0CD6269D947}" type="datetime'''''''''''''''''''''''''''2''''''''''7''''''''''%'''''">
              <a:rPr lang="en-US" altLang="en-US" sz="1200" smtClean="0"/>
              <a:pPr marL="0" indent="0" algn="ctr">
                <a:spcBef>
                  <a:spcPct val="0"/>
                </a:spcBef>
                <a:spcAft>
                  <a:spcPct val="0"/>
                </a:spcAft>
                <a:buNone/>
              </a:pPr>
              <a:t>27%</a:t>
            </a:fld>
            <a:endParaRPr lang="en-US" sz="1200"/>
          </a:p>
        </p:txBody>
      </p:sp>
      <p:sp>
        <p:nvSpPr>
          <p:cNvPr id="55" name="Text Placeholder 10">
            <a:extLst>
              <a:ext uri="{FF2B5EF4-FFF2-40B4-BE49-F238E27FC236}">
                <a16:creationId xmlns:a16="http://schemas.microsoft.com/office/drawing/2014/main" id="{C9CAED1B-EEF8-90A1-25EF-276B2FCDEE15}"/>
              </a:ext>
            </a:extLst>
          </p:cNvPr>
          <p:cNvSpPr txBox="1">
            <a:spLocks/>
          </p:cNvSpPr>
          <p:nvPr>
            <p:custDataLst>
              <p:tags r:id="rId70"/>
            </p:custDataLst>
          </p:nvPr>
        </p:nvSpPr>
        <p:spPr bwMode="gray">
          <a:xfrm>
            <a:off x="10890250" y="2301875"/>
            <a:ext cx="7127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Commercial</a:t>
            </a:r>
            <a:br>
              <a:rPr lang="en-US" altLang="en-US" sz="1000"/>
            </a:br>
            <a:fld id="{85DD44C3-9E39-42E9-8C82-2CF4FEFE380F}" type="datetime'''''''''''''''''''''2''''''''''''''0''%'''''''''''''''''">
              <a:rPr lang="en-US" altLang="en-US" sz="1000" smtClean="0"/>
              <a:pPr marL="0" indent="0" algn="ctr">
                <a:spcBef>
                  <a:spcPct val="0"/>
                </a:spcBef>
                <a:spcAft>
                  <a:spcPct val="0"/>
                </a:spcAft>
                <a:buNone/>
              </a:pPr>
              <a:t>20%</a:t>
            </a:fld>
            <a:endParaRPr lang="en-US" sz="1000"/>
          </a:p>
        </p:txBody>
      </p:sp>
      <p:sp>
        <p:nvSpPr>
          <p:cNvPr id="56" name="Text Placeholder 2">
            <a:extLst>
              <a:ext uri="{FF2B5EF4-FFF2-40B4-BE49-F238E27FC236}">
                <a16:creationId xmlns:a16="http://schemas.microsoft.com/office/drawing/2014/main" id="{F63E6B9E-0033-4DF9-573E-F9E9D7917DAF}"/>
              </a:ext>
            </a:extLst>
          </p:cNvPr>
          <p:cNvSpPr>
            <a:spLocks noGrp="1"/>
          </p:cNvSpPr>
          <p:nvPr>
            <p:custDataLst>
              <p:tags r:id="rId71"/>
            </p:custDataLst>
          </p:nvPr>
        </p:nvSpPr>
        <p:spPr bwMode="auto">
          <a:xfrm>
            <a:off x="4903788" y="6035675"/>
            <a:ext cx="12414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78D50AC-2679-49B2-A864-FBDBE07DAF37}" type="datetime'P''''''''ower a''n''''''d'''''''' ''''''h''''''''ea''t'''">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Power and heat</a:t>
            </a:fld>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F348630E-3A54-C74D-8FCE-6A1CC0C69494}"/>
              </a:ext>
            </a:extLst>
          </p:cNvPr>
          <p:cNvSpPr txBox="1">
            <a:spLocks/>
          </p:cNvSpPr>
          <p:nvPr>
            <p:custDataLst>
              <p:tags r:id="rId72"/>
            </p:custDataLst>
          </p:nvPr>
        </p:nvSpPr>
        <p:spPr bwMode="gray">
          <a:xfrm>
            <a:off x="7573963" y="4214813"/>
            <a:ext cx="1066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Livestock </a:t>
            </a:r>
            <a:r>
              <a:rPr lang="en-US" altLang="en-US" sz="1200"/>
              <a:t>31 %</a:t>
            </a:r>
          </a:p>
        </p:txBody>
      </p:sp>
      <p:sp>
        <p:nvSpPr>
          <p:cNvPr id="1712" name="Text Placeholder 10">
            <a:extLst>
              <a:ext uri="{FF2B5EF4-FFF2-40B4-BE49-F238E27FC236}">
                <a16:creationId xmlns:a16="http://schemas.microsoft.com/office/drawing/2014/main" id="{F7915DD2-E2B8-5E25-12D5-195A81AB01AD}"/>
              </a:ext>
            </a:extLst>
          </p:cNvPr>
          <p:cNvSpPr txBox="1">
            <a:spLocks/>
          </p:cNvSpPr>
          <p:nvPr>
            <p:custDataLst>
              <p:tags r:id="rId73"/>
            </p:custDataLst>
          </p:nvPr>
        </p:nvSpPr>
        <p:spPr bwMode="gray">
          <a:xfrm>
            <a:off x="1755774" y="3422650"/>
            <a:ext cx="9223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t>Cement </a:t>
            </a:r>
            <a:fld id="{50399B21-5672-4AC9-820D-113EB95F934A}" type="datetime'''''''''''''''''''''''''''''1''''''''''''6''%'''''''''">
              <a:rPr lang="en-US" altLang="en-US" sz="1200" smtClean="0"/>
              <a:pPr marL="0" indent="0" algn="ctr">
                <a:spcBef>
                  <a:spcPct val="0"/>
                </a:spcBef>
                <a:spcAft>
                  <a:spcPct val="0"/>
                </a:spcAft>
                <a:buNone/>
              </a:pPr>
              <a:t>16%</a:t>
            </a:fld>
            <a:endParaRPr lang="en-US" sz="1200"/>
          </a:p>
        </p:txBody>
      </p:sp>
      <p:sp>
        <p:nvSpPr>
          <p:cNvPr id="1639" name="Rectangle 1638">
            <a:extLst>
              <a:ext uri="{FF2B5EF4-FFF2-40B4-BE49-F238E27FC236}">
                <a16:creationId xmlns:a16="http://schemas.microsoft.com/office/drawing/2014/main" id="{150E3DEE-B323-AB88-0E38-3127B098F04D}"/>
              </a:ext>
            </a:extLst>
          </p:cNvPr>
          <p:cNvSpPr/>
          <p:nvPr>
            <p:custDataLst>
              <p:tags r:id="rId74"/>
            </p:custDataLst>
          </p:nvPr>
        </p:nvSpPr>
        <p:spPr bwMode="auto">
          <a:xfrm>
            <a:off x="8647113" y="1336529"/>
            <a:ext cx="196850" cy="147638"/>
          </a:xfrm>
          <a:prstGeom prst="rect">
            <a:avLst/>
          </a:prstGeom>
          <a:solidFill>
            <a:srgbClr val="364D6E"/>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 name="Rectangle 16">
            <a:extLst>
              <a:ext uri="{FF2B5EF4-FFF2-40B4-BE49-F238E27FC236}">
                <a16:creationId xmlns:a16="http://schemas.microsoft.com/office/drawing/2014/main" id="{C9B4024E-D37B-6DB2-8C66-C7E04B49EFB8}"/>
              </a:ext>
            </a:extLst>
          </p:cNvPr>
          <p:cNvSpPr/>
          <p:nvPr>
            <p:custDataLst>
              <p:tags r:id="rId75"/>
            </p:custDataLst>
          </p:nvPr>
        </p:nvSpPr>
        <p:spPr bwMode="auto">
          <a:xfrm>
            <a:off x="8647113" y="1555604"/>
            <a:ext cx="196850" cy="147638"/>
          </a:xfrm>
          <a:prstGeom prst="rect">
            <a:avLst/>
          </a:prstGeom>
          <a:solidFill>
            <a:srgbClr val="6BCCF5"/>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37" name="Text Placeholder 10">
            <a:extLst>
              <a:ext uri="{FF2B5EF4-FFF2-40B4-BE49-F238E27FC236}">
                <a16:creationId xmlns:a16="http://schemas.microsoft.com/office/drawing/2014/main" id="{B9837B79-B339-45D4-9C3B-0349849E9FE5}"/>
              </a:ext>
            </a:extLst>
          </p:cNvPr>
          <p:cNvSpPr>
            <a:spLocks noGrp="1"/>
          </p:cNvSpPr>
          <p:nvPr>
            <p:custDataLst>
              <p:tags r:id="rId76"/>
            </p:custDataLst>
          </p:nvPr>
        </p:nvSpPr>
        <p:spPr bwMode="auto">
          <a:xfrm>
            <a:off x="8894763" y="1324839"/>
            <a:ext cx="271780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100">
                <a:solidFill>
                  <a:srgbClr val="000000"/>
                </a:solidFill>
              </a:rPr>
              <a:t>Abatement in Economic Transition Scenario</a:t>
            </a:r>
            <a:endParaRPr kumimoji="0" lang="en-US" sz="1100" b="0" i="0" strike="noStrike" kern="1200" cap="none" spc="0" normalizeH="0" baseline="0" noProof="0">
              <a:ln>
                <a:noFill/>
              </a:ln>
              <a:solidFill>
                <a:srgbClr val="000000"/>
              </a:solidFill>
              <a:effectLst/>
              <a:uLnTx/>
              <a:uFillTx/>
            </a:endParaRPr>
          </a:p>
        </p:txBody>
      </p:sp>
      <p:sp>
        <p:nvSpPr>
          <p:cNvPr id="15" name="Text Placeholder 10">
            <a:extLst>
              <a:ext uri="{FF2B5EF4-FFF2-40B4-BE49-F238E27FC236}">
                <a16:creationId xmlns:a16="http://schemas.microsoft.com/office/drawing/2014/main" id="{4330469C-BC32-9C77-2092-F1E9201DEEEE}"/>
              </a:ext>
            </a:extLst>
          </p:cNvPr>
          <p:cNvSpPr>
            <a:spLocks noGrp="1"/>
          </p:cNvSpPr>
          <p:nvPr>
            <p:custDataLst>
              <p:tags r:id="rId77"/>
            </p:custDataLst>
          </p:nvPr>
        </p:nvSpPr>
        <p:spPr bwMode="auto">
          <a:xfrm>
            <a:off x="8894763" y="1536987"/>
            <a:ext cx="26479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kumimoji="0" lang="en-US" altLang="en-US" sz="1100" b="0" i="0" u="none" strike="noStrike" kern="1200" cap="none" spc="0" normalizeH="0" baseline="0" noProof="0">
                <a:ln>
                  <a:noFill/>
                </a:ln>
                <a:solidFill>
                  <a:srgbClr val="000000"/>
                </a:solidFill>
                <a:effectLst/>
                <a:uLnTx/>
                <a:uFillTx/>
                <a:latin typeface="Arial"/>
                <a:ea typeface="+mn-ea"/>
                <a:cs typeface="+mn-cs"/>
              </a:rPr>
              <a:t>Additional abatement in NZE Scenario</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4" name="Rectangle 3">
            <a:extLst>
              <a:ext uri="{FF2B5EF4-FFF2-40B4-BE49-F238E27FC236}">
                <a16:creationId xmlns:a16="http://schemas.microsoft.com/office/drawing/2014/main" id="{CBFB9783-7FEE-09CC-8D99-06E4D1C2BBA1}"/>
              </a:ext>
            </a:extLst>
          </p:cNvPr>
          <p:cNvSpPr/>
          <p:nvPr/>
        </p:nvSpPr>
        <p:spPr bwMode="gray">
          <a:xfrm>
            <a:off x="4690268" y="3101673"/>
            <a:ext cx="1668463" cy="47844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48% to 80%</a:t>
            </a:r>
          </a:p>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in all </a:t>
            </a:r>
            <a:r>
              <a:rPr lang="en-US" sz="1100">
                <a:solidFill>
                  <a:srgbClr val="000000"/>
                </a:solidFill>
                <a:latin typeface="Arial"/>
              </a:rPr>
              <a:t>power</a:t>
            </a:r>
            <a:r>
              <a:rPr kumimoji="0" lang="en-US" sz="1100" b="0" i="0" u="none" strike="noStrike" kern="1200" cap="none" spc="0" normalizeH="0" baseline="0" noProof="0">
                <a:ln>
                  <a:noFill/>
                </a:ln>
                <a:solidFill>
                  <a:srgbClr val="000000"/>
                </a:solidFill>
                <a:effectLst/>
                <a:uLnTx/>
                <a:uFillTx/>
                <a:latin typeface="Arial"/>
                <a:ea typeface="+mn-ea"/>
                <a:cs typeface="+mn-cs"/>
              </a:rPr>
              <a:t> and </a:t>
            </a:r>
            <a:r>
              <a:rPr lang="en-US" sz="1100">
                <a:solidFill>
                  <a:srgbClr val="000000"/>
                </a:solidFill>
                <a:latin typeface="Arial"/>
              </a:rPr>
              <a:t>heat</a:t>
            </a:r>
            <a:endParaRPr lang="en-US" sz="1100" b="0" i="0" u="none" strike="noStrike" kern="1200" cap="none" spc="0" normalizeH="0" baseline="0" noProof="0">
              <a:ln>
                <a:noFill/>
              </a:ln>
              <a:solidFill>
                <a:srgbClr val="000000"/>
              </a:solidFill>
              <a:effectLst/>
              <a:uLnTx/>
              <a:uFillTx/>
              <a:latin typeface="Arial"/>
              <a:cs typeface="Arial"/>
            </a:endParaRPr>
          </a:p>
        </p:txBody>
      </p:sp>
      <p:sp>
        <p:nvSpPr>
          <p:cNvPr id="6" name="Rectangle 5">
            <a:extLst>
              <a:ext uri="{FF2B5EF4-FFF2-40B4-BE49-F238E27FC236}">
                <a16:creationId xmlns:a16="http://schemas.microsoft.com/office/drawing/2014/main" id="{519DF144-D4D9-D62A-39E9-501139B2A98D}"/>
              </a:ext>
            </a:extLst>
          </p:cNvPr>
          <p:cNvSpPr/>
          <p:nvPr/>
        </p:nvSpPr>
        <p:spPr bwMode="gray">
          <a:xfrm>
            <a:off x="9537012" y="3518713"/>
            <a:ext cx="996007" cy="505317"/>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defTabSz="711200">
              <a:defRPr/>
            </a:pPr>
            <a:r>
              <a:rPr lang="en-US" sz="1100">
                <a:solidFill>
                  <a:srgbClr val="000000"/>
                </a:solidFill>
                <a:latin typeface="Arial"/>
              </a:rPr>
              <a:t>36% to 54%  </a:t>
            </a:r>
            <a:r>
              <a:rPr kumimoji="0" lang="en-US" sz="1100" b="0" i="0" u="none" strike="noStrike" kern="1200" cap="none" spc="0" normalizeH="0" baseline="0" noProof="0">
                <a:ln>
                  <a:noFill/>
                </a:ln>
                <a:solidFill>
                  <a:srgbClr val="000000"/>
                </a:solidFill>
                <a:effectLst/>
                <a:uLnTx/>
                <a:uFillTx/>
                <a:latin typeface="Arial"/>
                <a:ea typeface="+mn-ea"/>
                <a:cs typeface="+mn-cs"/>
              </a:rPr>
              <a:t>in </a:t>
            </a:r>
            <a:r>
              <a:rPr lang="en-US" sz="1100">
                <a:solidFill>
                  <a:srgbClr val="000000"/>
                </a:solidFill>
                <a:latin typeface="Arial"/>
              </a:rPr>
              <a:t>road</a:t>
            </a:r>
            <a:endParaRPr lang="en-US" sz="2400">
              <a:ea typeface="+mn-ea"/>
              <a:cs typeface="+mn-cs"/>
            </a:endParaRPr>
          </a:p>
        </p:txBody>
      </p:sp>
      <p:sp>
        <p:nvSpPr>
          <p:cNvPr id="20" name="Rectangle 19">
            <a:extLst>
              <a:ext uri="{FF2B5EF4-FFF2-40B4-BE49-F238E27FC236}">
                <a16:creationId xmlns:a16="http://schemas.microsoft.com/office/drawing/2014/main" id="{D4271797-AC18-2FC4-8988-F870346857FD}"/>
              </a:ext>
            </a:extLst>
          </p:cNvPr>
          <p:cNvSpPr/>
          <p:nvPr/>
        </p:nvSpPr>
        <p:spPr bwMode="gray">
          <a:xfrm>
            <a:off x="1473995" y="4618835"/>
            <a:ext cx="1492250" cy="34607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5% to 8%</a:t>
            </a:r>
          </a:p>
          <a:p>
            <a:pPr marL="0" marR="0" lvl="0" indent="0" algn="ctr" defTabSz="711200" rtl="0" eaLnBrk="1" fontAlgn="auto" latinLnBrk="0" hangingPunct="1">
              <a:lnSpc>
                <a:spcPct val="100000"/>
              </a:lnSpc>
              <a:spcBef>
                <a:spcPts val="0"/>
              </a:spcBef>
              <a:spcAft>
                <a:spcPts val="0"/>
              </a:spcAft>
              <a:buClrTx/>
              <a:buSzTx/>
              <a:buFontTx/>
              <a:buNone/>
              <a:tabLst/>
              <a:defRPr/>
            </a:pPr>
            <a:r>
              <a:rPr lang="en-US" sz="1100">
                <a:solidFill>
                  <a:srgbClr val="000000"/>
                </a:solidFill>
                <a:latin typeface="Arial"/>
              </a:rPr>
              <a:t>in</a:t>
            </a:r>
            <a:r>
              <a:rPr kumimoji="0" lang="en-US" sz="1100" b="0" i="0" u="none" strike="noStrike" kern="1200" cap="none" spc="0" normalizeH="0" baseline="0" noProof="0">
                <a:ln>
                  <a:noFill/>
                </a:ln>
                <a:solidFill>
                  <a:srgbClr val="000000"/>
                </a:solidFill>
                <a:effectLst/>
                <a:uLnTx/>
                <a:uFillTx/>
                <a:latin typeface="Arial"/>
                <a:ea typeface="+mn-ea"/>
                <a:cs typeface="+mn-cs"/>
              </a:rPr>
              <a:t> </a:t>
            </a:r>
            <a:r>
              <a:rPr lang="en-US" sz="1100">
                <a:solidFill>
                  <a:srgbClr val="000000"/>
                </a:solidFill>
                <a:latin typeface="Arial"/>
              </a:rPr>
              <a:t>iron</a:t>
            </a:r>
            <a:r>
              <a:rPr kumimoji="0" lang="en-US" sz="1100" b="0" i="0" u="none" strike="noStrike" kern="1200" cap="none" spc="0" normalizeH="0" baseline="0" noProof="0">
                <a:ln>
                  <a:noFill/>
                </a:ln>
                <a:solidFill>
                  <a:srgbClr val="000000"/>
                </a:solidFill>
                <a:effectLst/>
                <a:uLnTx/>
                <a:uFillTx/>
                <a:latin typeface="Arial"/>
                <a:ea typeface="+mn-ea"/>
                <a:cs typeface="+mn-cs"/>
              </a:rPr>
              <a:t> and </a:t>
            </a:r>
            <a:r>
              <a:rPr lang="en-US" sz="1100">
                <a:solidFill>
                  <a:srgbClr val="000000"/>
                </a:solidFill>
                <a:latin typeface="Arial"/>
              </a:rPr>
              <a:t>steel</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730" name="Rectangle 1729">
            <a:extLst>
              <a:ext uri="{FF2B5EF4-FFF2-40B4-BE49-F238E27FC236}">
                <a16:creationId xmlns:a16="http://schemas.microsoft.com/office/drawing/2014/main" id="{8D6949F4-1134-C21F-7865-20C866112625}"/>
              </a:ext>
            </a:extLst>
          </p:cNvPr>
          <p:cNvSpPr/>
          <p:nvPr/>
        </p:nvSpPr>
        <p:spPr bwMode="gray">
          <a:xfrm>
            <a:off x="1481139" y="3081204"/>
            <a:ext cx="1492250" cy="21607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~1%</a:t>
            </a:r>
            <a:r>
              <a:rPr lang="en-US" sz="1100">
                <a:solidFill>
                  <a:srgbClr val="000000"/>
                </a:solidFill>
                <a:latin typeface="Arial"/>
              </a:rPr>
              <a:t> </a:t>
            </a:r>
            <a:r>
              <a:rPr kumimoji="0" lang="en-US" sz="1100" b="0" i="0" u="none" strike="noStrike" kern="1200" cap="none" spc="0" normalizeH="0" baseline="0" noProof="0">
                <a:ln>
                  <a:noFill/>
                </a:ln>
                <a:solidFill>
                  <a:srgbClr val="000000"/>
                </a:solidFill>
                <a:effectLst/>
                <a:uLnTx/>
                <a:uFillTx/>
                <a:latin typeface="Arial"/>
                <a:ea typeface="+mn-ea"/>
                <a:cs typeface="+mn-cs"/>
              </a:rPr>
              <a:t>in </a:t>
            </a:r>
            <a:r>
              <a:rPr lang="en-US" sz="1100">
                <a:solidFill>
                  <a:srgbClr val="000000"/>
                </a:solidFill>
                <a:latin typeface="Arial"/>
              </a:rPr>
              <a:t>cement</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1809" name="Rectangle 1808">
            <a:extLst>
              <a:ext uri="{FF2B5EF4-FFF2-40B4-BE49-F238E27FC236}">
                <a16:creationId xmlns:a16="http://schemas.microsoft.com/office/drawing/2014/main" id="{D935F2F5-08A7-D07E-F2B9-9880816AEB42}"/>
              </a:ext>
            </a:extLst>
          </p:cNvPr>
          <p:cNvSpPr/>
          <p:nvPr/>
        </p:nvSpPr>
        <p:spPr bwMode="gray">
          <a:xfrm>
            <a:off x="9269089" y="2029780"/>
            <a:ext cx="1419872" cy="32327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solidFill>
                  <a:srgbClr val="000000"/>
                </a:solidFill>
                <a:latin typeface="Arial"/>
              </a:rPr>
              <a:t>~1% in marine, rail, and aviation combined</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 name="Text Placeholder 10">
            <a:extLst>
              <a:ext uri="{FF2B5EF4-FFF2-40B4-BE49-F238E27FC236}">
                <a16:creationId xmlns:a16="http://schemas.microsoft.com/office/drawing/2014/main" id="{9CD13616-C550-B3BE-80BE-1D76A1444997}"/>
              </a:ext>
            </a:extLst>
          </p:cNvPr>
          <p:cNvSpPr>
            <a:spLocks noGrp="1"/>
          </p:cNvSpPr>
          <p:nvPr>
            <p:custDataLst>
              <p:tags r:id="rId78"/>
            </p:custDataLst>
          </p:nvPr>
        </p:nvSpPr>
        <p:spPr bwMode="auto">
          <a:xfrm>
            <a:off x="492125" y="1339056"/>
            <a:ext cx="3143250" cy="54768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1" u="none" strike="noStrike" kern="1200" cap="none" spc="0" normalizeH="0" baseline="0" noProof="0">
                <a:ln>
                  <a:noFill/>
                </a:ln>
                <a:solidFill>
                  <a:srgbClr val="000000"/>
                </a:solidFill>
                <a:effectLst/>
                <a:uLnTx/>
                <a:uFillTx/>
                <a:latin typeface="Arial"/>
              </a:rPr>
              <a:t>CO</a:t>
            </a:r>
            <a:r>
              <a:rPr kumimoji="0" lang="en-US" altLang="en-US" sz="1200" b="1" u="none" strike="noStrike" kern="1200" cap="none" spc="0" normalizeH="0" baseline="-25000" noProof="0">
                <a:ln>
                  <a:noFill/>
                </a:ln>
                <a:solidFill>
                  <a:srgbClr val="000000"/>
                </a:solidFill>
                <a:effectLst/>
                <a:uLnTx/>
                <a:uFillTx/>
                <a:latin typeface="Arial"/>
              </a:rPr>
              <a:t>2</a:t>
            </a:r>
            <a:r>
              <a:rPr kumimoji="0" lang="en-US" altLang="en-US" sz="1200" b="1" u="none" strike="noStrike" kern="1200" cap="none" spc="0" normalizeH="0" baseline="0" noProof="0">
                <a:ln>
                  <a:noFill/>
                </a:ln>
                <a:solidFill>
                  <a:srgbClr val="000000"/>
                </a:solidFill>
                <a:effectLst/>
                <a:uLnTx/>
                <a:uFillTx/>
                <a:latin typeface="Arial"/>
              </a:rPr>
              <a:t>e emissions in 2024*: </a:t>
            </a:r>
            <a:r>
              <a:rPr lang="en-US" altLang="en-US" sz="1200" b="1">
                <a:solidFill>
                  <a:srgbClr val="000000"/>
                </a:solidFill>
                <a:latin typeface="Arial"/>
              </a:rPr>
              <a:t>~50</a:t>
            </a:r>
            <a:r>
              <a:rPr kumimoji="0" lang="en-US" altLang="en-US" sz="1200" b="1" u="none" strike="noStrike" kern="1200" cap="none" spc="0" normalizeH="0" baseline="0" noProof="0">
                <a:ln>
                  <a:noFill/>
                </a:ln>
                <a:solidFill>
                  <a:srgbClr val="000000"/>
                </a:solidFill>
                <a:effectLst/>
                <a:uLnTx/>
                <a:uFillTx/>
                <a:latin typeface="Arial"/>
              </a:rPr>
              <a:t> billion tonnes</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200" b="1" u="none" strike="noStrike" kern="1200" cap="none" spc="0" normalizeH="0" baseline="-25000" noProof="0">
              <a:ln>
                <a:noFill/>
              </a:ln>
              <a:solidFill>
                <a:srgbClr val="000000"/>
              </a:solidFill>
              <a:effectLst/>
              <a:uLnTx/>
              <a:uFillTx/>
              <a:latin typeface="Arial"/>
            </a:endParaRP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200" b="1" u="none" strike="noStrike" kern="1200" cap="none" spc="0" normalizeH="0" baseline="-25000" noProof="0">
              <a:ln>
                <a:noFill/>
              </a:ln>
              <a:solidFill>
                <a:srgbClr val="000000"/>
              </a:solidFill>
              <a:effectLst/>
              <a:uLnTx/>
              <a:uFillTx/>
              <a:latin typeface="Arial"/>
            </a:endParaRPr>
          </a:p>
        </p:txBody>
      </p:sp>
      <p:sp>
        <p:nvSpPr>
          <p:cNvPr id="3" name="btfpNotesBox111697">
            <a:extLst>
              <a:ext uri="{FF2B5EF4-FFF2-40B4-BE49-F238E27FC236}">
                <a16:creationId xmlns:a16="http://schemas.microsoft.com/office/drawing/2014/main" id="{6967F2F4-F0F2-DB7E-C0FD-493124FE867F}"/>
              </a:ext>
            </a:extLst>
          </p:cNvPr>
          <p:cNvSpPr txBox="1"/>
          <p:nvPr>
            <p:custDataLst>
              <p:tags r:id="rId79"/>
            </p:custDataLst>
          </p:nvPr>
        </p:nvSpPr>
        <p:spPr bwMode="gray">
          <a:xfrm>
            <a:off x="330200" y="6419088"/>
            <a:ext cx="9261476"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*2024 emissions based on projections.</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Scope 1 emissions from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4"/>
              </a:rPr>
              <a:t>Rhodium Group Climate Deck</a:t>
            </a:r>
            <a:r>
              <a:rPr kumimoji="0" lang="en-US" sz="800" b="0" i="0" u="none" strike="noStrike" kern="1200" cap="none" spc="0" normalizeH="0" baseline="0" noProof="0" dirty="0">
                <a:ln>
                  <a:noFill/>
                </a:ln>
                <a:solidFill>
                  <a:srgbClr val="000000"/>
                </a:solidFill>
                <a:effectLst/>
                <a:uLnTx/>
                <a:uFillTx/>
                <a:latin typeface="Arial"/>
                <a:ea typeface="+mn-ea"/>
                <a:cs typeface="+mn-cs"/>
              </a:rPr>
              <a:t> (September 2024); abatement estimates from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5"/>
              </a:rPr>
              <a:t>BloombergNEF</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6"/>
              </a:rPr>
              <a:t> IRENA</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7"/>
              </a:rPr>
              <a:t>IEA</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r>
              <a:rPr lang="en-US" sz="800" dirty="0">
                <a:solidFill>
                  <a:srgbClr val="000000"/>
                </a:solidFill>
                <a:latin typeface="Arial"/>
              </a:rPr>
              <a:t>).</a:t>
            </a:r>
            <a:br>
              <a:rPr lang="en-US" sz="800" b="0" i="0" u="none" strike="noStrike" kern="1200" cap="none" spc="0" normalizeH="0" baseline="0" noProof="0" dirty="0">
                <a:ln>
                  <a:noFill/>
                </a:ln>
                <a:effectLst/>
                <a:uLnTx/>
                <a:uFillTx/>
                <a:latin typeface="Arial"/>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Devashri Mehrotra, Birru Lucha, Theo Moers, </a:t>
            </a:r>
            <a:r>
              <a:rPr lang="en-US" sz="800" dirty="0" err="1">
                <a:solidFill>
                  <a:srgbClr val="000000"/>
                </a:solidFill>
                <a:latin typeface="Arial"/>
              </a:rPr>
              <a:t>Hyae</a:t>
            </a:r>
            <a:r>
              <a:rPr lang="en-US" sz="800" dirty="0">
                <a:solidFill>
                  <a:srgbClr val="000000"/>
                </a:solidFill>
                <a:latin typeface="Arial"/>
              </a:rPr>
              <a:t> Ryung Kim, and </a:t>
            </a:r>
            <a:r>
              <a:rPr lang="en-US" sz="800" dirty="0">
                <a:solidFill>
                  <a:srgbClr val="000000"/>
                </a:solidFill>
                <a:latin typeface="Arial"/>
                <a:hlinkClick r:id="rId88"/>
              </a:rPr>
              <a:t>Gernot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8"/>
              </a:rPr>
              <a: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hlinkClick r:id="rId8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0"/>
              </a:rPr>
              <a:t>Storing Energy</a:t>
            </a:r>
            <a:r>
              <a:rPr lang="en-US" sz="800" dirty="0">
                <a:solidFill>
                  <a:srgbClr val="000000"/>
                </a:solidFill>
              </a:rPr>
              <a:t>” (4 March 2025).</a:t>
            </a:r>
            <a:endParaRPr lang="en-US" sz="800" b="0" i="0" u="none" strike="noStrike" kern="1200" cap="none" spc="0" normalizeH="0" baseline="0" noProof="0">
              <a:ln>
                <a:noFill/>
              </a:ln>
              <a:solidFill>
                <a:srgbClr val="000000"/>
              </a:solidFill>
              <a:effectLst/>
              <a:uLnTx/>
              <a:uFillTx/>
              <a:latin typeface="Arial"/>
              <a:cs typeface="Arial"/>
            </a:endParaRPr>
          </a:p>
        </p:txBody>
      </p:sp>
      <p:sp>
        <p:nvSpPr>
          <p:cNvPr id="37" name="Rectangle 36">
            <a:extLst>
              <a:ext uri="{FF2B5EF4-FFF2-40B4-BE49-F238E27FC236}">
                <a16:creationId xmlns:a16="http://schemas.microsoft.com/office/drawing/2014/main" id="{C4E9C418-3292-1378-FC3B-0D1D1520AEE1}"/>
              </a:ext>
            </a:extLst>
          </p:cNvPr>
          <p:cNvSpPr/>
          <p:nvPr/>
        </p:nvSpPr>
        <p:spPr bwMode="gray">
          <a:xfrm>
            <a:off x="10332456" y="2451100"/>
            <a:ext cx="663576" cy="9644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solidFill>
                  <a:srgbClr val="000000"/>
                </a:solidFill>
                <a:latin typeface="Arial"/>
              </a:rPr>
              <a:t>Other</a:t>
            </a:r>
          </a:p>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solidFill>
                  <a:srgbClr val="000000"/>
                </a:solidFill>
                <a:latin typeface="Arial"/>
              </a:rPr>
              <a:t>3%</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39" name="Straight Connector 38">
            <a:extLst>
              <a:ext uri="{FF2B5EF4-FFF2-40B4-BE49-F238E27FC236}">
                <a16:creationId xmlns:a16="http://schemas.microsoft.com/office/drawing/2014/main" id="{EB319262-A5B3-DF72-14ED-B438443C8FFE}"/>
              </a:ext>
            </a:extLst>
          </p:cNvPr>
          <p:cNvCxnSpPr>
            <a:cxnSpLocks/>
          </p:cNvCxnSpPr>
          <p:nvPr/>
        </p:nvCxnSpPr>
        <p:spPr bwMode="gray">
          <a:xfrm>
            <a:off x="10741688" y="2093913"/>
            <a:ext cx="0" cy="26828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52060484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85432E-1EC2-9715-F87B-D96EEDAEFDE9}"/>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E4B78981-708A-9354-2093-DDBF3C7B4661}"/>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think-cell data - do not delete" hidden="1">
                        <a:extLst>
                          <a:ext uri="{FF2B5EF4-FFF2-40B4-BE49-F238E27FC236}">
                            <a16:creationId xmlns:a16="http://schemas.microsoft.com/office/drawing/2014/main" id="{E4B78981-708A-9354-2093-DDBF3C7B4661}"/>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234C43DE-5D2D-E939-2213-A244FBFFFE0B}"/>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a:off x="502982" y="818388"/>
            <a:ext cx="3465576" cy="5221224"/>
          </a:xfrm>
          <a:prstGeom prst="rect">
            <a:avLst/>
          </a:prstGeom>
        </p:spPr>
      </p:pic>
      <p:sp>
        <p:nvSpPr>
          <p:cNvPr id="14" name="btfpNotesBox111697">
            <a:extLst>
              <a:ext uri="{FF2B5EF4-FFF2-40B4-BE49-F238E27FC236}">
                <a16:creationId xmlns:a16="http://schemas.microsoft.com/office/drawing/2014/main" id="{E8E347D1-9D3A-290C-EB40-544F614B9266}"/>
              </a:ext>
            </a:extLst>
          </p:cNvPr>
          <p:cNvSpPr txBox="1"/>
          <p:nvPr>
            <p:custDataLst>
              <p:tags r:id="rId3"/>
            </p:custDataLst>
          </p:nvPr>
        </p:nvSpPr>
        <p:spPr bwMode="gray">
          <a:xfrm>
            <a:off x="330200"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endParaRPr lang="en-US" sz="800" dirty="0">
              <a:solidFill>
                <a:srgbClr val="000000"/>
              </a:solidFill>
              <a:latin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a:t>
            </a:r>
            <a:r>
              <a:rPr lang="en-US" sz="800" dirty="0">
                <a:solidFill>
                  <a:srgbClr val="000000"/>
                </a:solidFill>
                <a:latin typeface="Arial"/>
              </a:rPr>
              <a:t>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9" name="Title 2">
            <a:extLst>
              <a:ext uri="{FF2B5EF4-FFF2-40B4-BE49-F238E27FC236}">
                <a16:creationId xmlns:a16="http://schemas.microsoft.com/office/drawing/2014/main" id="{135DC2D6-66FE-FF69-419A-02B57013DA28}"/>
              </a:ext>
            </a:extLst>
          </p:cNvPr>
          <p:cNvSpPr txBox="1">
            <a:spLocks/>
          </p:cNvSpPr>
          <p:nvPr/>
        </p:nvSpPr>
        <p:spPr>
          <a:xfrm>
            <a:off x="652776" y="4269497"/>
            <a:ext cx="3165987" cy="1523494"/>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FFFFFF"/>
                </a:solidFill>
                <a:effectLst/>
                <a:uLnTx/>
                <a:uFillTx/>
                <a:latin typeface="Arial"/>
                <a:ea typeface="+mj-ea"/>
                <a:cs typeface="+mj-cs"/>
              </a:rPr>
            </a:br>
            <a:r>
              <a:rPr kumimoji="0" lang="en-US" sz="2400" b="0" i="0" u="none" strike="noStrike" kern="1200" cap="none" spc="0" normalizeH="0" baseline="0" noProof="0">
                <a:ln>
                  <a:noFill/>
                </a:ln>
                <a:solidFill>
                  <a:srgbClr val="FFFFFF"/>
                </a:solidFill>
                <a:effectLst/>
                <a:uLnTx/>
                <a:uFillTx/>
                <a:latin typeface="Arial"/>
                <a:ea typeface="+mj-ea"/>
                <a:cs typeface="+mj-cs"/>
              </a:rPr>
              <a:t>Utility</a:t>
            </a:r>
            <a:r>
              <a:rPr lang="en-US" sz="2400" b="0">
                <a:solidFill>
                  <a:schemeClr val="bg1"/>
                </a:solidFill>
              </a:rPr>
              <a:t> energy storage: Technology landscape</a:t>
            </a:r>
            <a:endParaRPr lang="en-US" sz="2400" b="1" i="0" u="none" strike="noStrike" kern="1200" cap="none" spc="0" normalizeH="0" baseline="0" noProof="0">
              <a:ln>
                <a:noFill/>
              </a:ln>
              <a:solidFill>
                <a:schemeClr val="bg1"/>
              </a:solidFill>
              <a:effectLst/>
              <a:uLnTx/>
              <a:uFillTx/>
              <a:latin typeface="Arial"/>
              <a:cs typeface="Arial"/>
            </a:endParaRPr>
          </a:p>
        </p:txBody>
      </p:sp>
      <p:pic>
        <p:nvPicPr>
          <p:cNvPr id="15" name="Picture 14">
            <a:extLst>
              <a:ext uri="{FF2B5EF4-FFF2-40B4-BE49-F238E27FC236}">
                <a16:creationId xmlns:a16="http://schemas.microsoft.com/office/drawing/2014/main" id="{E845F285-0947-70E6-066C-FBAB3427E588}"/>
              </a:ext>
            </a:extLst>
          </p:cNvPr>
          <p:cNvPicPr>
            <a:picLocks noChangeAspect="1"/>
          </p:cNvPicPr>
          <p:nvPr/>
        </p:nvPicPr>
        <p:blipFill rotWithShape="1">
          <a:blip r:embed="rId12"/>
          <a:srcRect/>
          <a:stretch/>
        </p:blipFill>
        <p:spPr>
          <a:xfrm>
            <a:off x="1" y="1"/>
            <a:ext cx="3465576" cy="1670615"/>
          </a:xfrm>
          <a:prstGeom prst="rect">
            <a:avLst/>
          </a:prstGeom>
        </p:spPr>
      </p:pic>
      <p:sp>
        <p:nvSpPr>
          <p:cNvPr id="5" name="TextBox 4">
            <a:extLst>
              <a:ext uri="{FF2B5EF4-FFF2-40B4-BE49-F238E27FC236}">
                <a16:creationId xmlns:a16="http://schemas.microsoft.com/office/drawing/2014/main" id="{0AF7E723-817B-2E59-C8DC-541414EDA7FD}"/>
              </a:ext>
            </a:extLst>
          </p:cNvPr>
          <p:cNvSpPr txBox="1"/>
          <p:nvPr/>
        </p:nvSpPr>
        <p:spPr bwMode="gray">
          <a:xfrm flipH="1">
            <a:off x="4239743" y="817364"/>
            <a:ext cx="7440644" cy="5151016"/>
          </a:xfrm>
          <a:prstGeom prst="rect">
            <a:avLst/>
          </a:prstGeom>
          <a:noFill/>
          <a:ln>
            <a:noFill/>
          </a:ln>
        </p:spPr>
        <p:txBody>
          <a:bodyPr wrap="square" lIns="36000" tIns="36000" rIns="36000" bIns="36000" rtlCol="0" anchor="t">
            <a:spAutoFit/>
          </a:bodyPr>
          <a:lstStyle/>
          <a:p>
            <a:pPr>
              <a:spcBef>
                <a:spcPts val="600"/>
              </a:spcBef>
            </a:pPr>
            <a:r>
              <a:rPr lang="en-US" sz="1200"/>
              <a:t>Several energy storage technologies are currently available for utility-scale deployment of long-duration energy storage (LDES), each with its own set of advantages: </a:t>
            </a:r>
            <a:r>
              <a:rPr lang="en-US" sz="1200" b="1"/>
              <a:t>mechanical </a:t>
            </a:r>
            <a:r>
              <a:rPr lang="en-US" sz="1200"/>
              <a:t>(e.g., pumped hydro (PSH), compressed air (CAES), gravitational storage), </a:t>
            </a:r>
            <a:r>
              <a:rPr lang="en-US" sz="1200" b="1"/>
              <a:t>electrochemical </a:t>
            </a:r>
            <a:r>
              <a:rPr lang="en-US" sz="1200"/>
              <a:t>(various battery technologies), </a:t>
            </a:r>
            <a:r>
              <a:rPr lang="en-US" sz="1200" b="1"/>
              <a:t>chemical</a:t>
            </a:r>
            <a:r>
              <a:rPr lang="en-US" sz="1200"/>
              <a:t> (hydrogen fuel cell) and </a:t>
            </a:r>
            <a:r>
              <a:rPr lang="en-US" sz="1200" b="1"/>
              <a:t>thermal. </a:t>
            </a:r>
          </a:p>
          <a:p>
            <a:pPr>
              <a:spcBef>
                <a:spcPts val="600"/>
              </a:spcBef>
            </a:pPr>
            <a:r>
              <a:rPr lang="en-US" sz="1200" b="1"/>
              <a:t>Pumped storage hydropower is currently the most prevalent</a:t>
            </a:r>
            <a:r>
              <a:rPr lang="en-US" sz="1200"/>
              <a:t>, commercialized and widely deployed utility-scale storage technology, largely due to its high efficiency, wide range of discharge capabilities and its low green house gas emissions.</a:t>
            </a:r>
            <a:endParaRPr lang="en-US" sz="1200">
              <a:cs typeface="Arial"/>
            </a:endParaRPr>
          </a:p>
          <a:p>
            <a:pPr>
              <a:spcBef>
                <a:spcPts val="600"/>
              </a:spcBef>
            </a:pPr>
            <a:r>
              <a:rPr lang="en-US" sz="1200" b="1"/>
              <a:t>The main downsides of PSH </a:t>
            </a:r>
            <a:r>
              <a:rPr lang="en-US" sz="1200"/>
              <a:t>are its </a:t>
            </a:r>
            <a:r>
              <a:rPr lang="en-US" sz="1200" b="1"/>
              <a:t>requirements for favorable geographical and geological conditions </a:t>
            </a:r>
            <a:r>
              <a:rPr lang="en-US" sz="1200"/>
              <a:t>as well as its </a:t>
            </a:r>
            <a:r>
              <a:rPr lang="en-US" sz="1200" b="1"/>
              <a:t>limited modularity. </a:t>
            </a:r>
            <a:r>
              <a:rPr lang="en-US" sz="1200"/>
              <a:t>Other novel storage technologies are primarily attempting to solve these downsides, with various degrees of success.</a:t>
            </a:r>
            <a:endParaRPr lang="en-US" sz="1200">
              <a:cs typeface="Arial"/>
            </a:endParaRPr>
          </a:p>
          <a:p>
            <a:pPr marL="171450" indent="-171450">
              <a:spcBef>
                <a:spcPts val="600"/>
              </a:spcBef>
              <a:buFont typeface="Arial" panose="020B0604020202020204" pitchFamily="34" charset="0"/>
              <a:buChar char="•"/>
            </a:pPr>
            <a:r>
              <a:rPr lang="en-US" sz="1200" b="1"/>
              <a:t>Discharge duration time: </a:t>
            </a:r>
            <a:r>
              <a:rPr lang="en-US" sz="1200"/>
              <a:t>Discharge duration range varies significantly across different energy storage technologies. However, only </a:t>
            </a:r>
            <a:r>
              <a:rPr lang="en-US" sz="1200" b="1"/>
              <a:t>hydrogen and CAES </a:t>
            </a:r>
            <a:r>
              <a:rPr lang="en-US" sz="1200"/>
              <a:t>reach a discharge duration range comparable to that of PSH (up to 24 hours).</a:t>
            </a:r>
            <a:endParaRPr lang="en-US" sz="1200">
              <a:solidFill>
                <a:schemeClr val="accent1"/>
              </a:solidFill>
            </a:endParaRPr>
          </a:p>
          <a:p>
            <a:pPr marL="171450" indent="-171450">
              <a:spcBef>
                <a:spcPts val="600"/>
              </a:spcBef>
              <a:buFont typeface="Arial" panose="020B0604020202020204" pitchFamily="34" charset="0"/>
              <a:buChar char="•"/>
            </a:pPr>
            <a:r>
              <a:rPr lang="en-US" sz="1200" b="1"/>
              <a:t>Lifecycle environmental impact:</a:t>
            </a:r>
            <a:r>
              <a:rPr lang="en-US" sz="1200" b="1">
                <a:solidFill>
                  <a:schemeClr val="accent1"/>
                </a:solidFill>
              </a:rPr>
              <a:t> </a:t>
            </a:r>
            <a:r>
              <a:rPr lang="en-US" sz="1200" b="1"/>
              <a:t>Thermal storage </a:t>
            </a:r>
            <a:r>
              <a:rPr lang="en-US" sz="1200"/>
              <a:t>is the only technology that beats PSH in total lifecycle GHG emissions. Other technologies fall short of PSH mostly due to a significantly lower total lifetime.</a:t>
            </a:r>
            <a:endParaRPr lang="en-US" sz="1200">
              <a:cs typeface="Arial"/>
            </a:endParaRPr>
          </a:p>
          <a:p>
            <a:pPr marL="171450" indent="-171450">
              <a:spcBef>
                <a:spcPts val="600"/>
              </a:spcBef>
              <a:buFont typeface="Arial" panose="020B0604020202020204" pitchFamily="34" charset="0"/>
              <a:buChar char="•"/>
            </a:pPr>
            <a:r>
              <a:rPr lang="en-US" sz="1200" b="1"/>
              <a:t>Cost: </a:t>
            </a:r>
            <a:r>
              <a:rPr lang="en-US" sz="1200" b="1">
                <a:cs typeface="Arial"/>
              </a:rPr>
              <a:t>CAES</a:t>
            </a:r>
            <a:r>
              <a:rPr lang="en-US" sz="1200">
                <a:cs typeface="Arial"/>
              </a:rPr>
              <a:t> leads in lowest installed cost ($100-$130 USD/MW) </a:t>
            </a:r>
            <a:r>
              <a:rPr lang="en-US" sz="1200"/>
              <a:t>due to the use of preexisting geological formations, with </a:t>
            </a:r>
            <a:r>
              <a:rPr lang="en-US" sz="1200" b="1"/>
              <a:t>PSH</a:t>
            </a:r>
            <a:r>
              <a:rPr lang="en-US" sz="1200"/>
              <a:t> second ($250-$300 USD/MW) for the same reason and </a:t>
            </a:r>
            <a:r>
              <a:rPr lang="en-US" sz="1200" b="1"/>
              <a:t>Li-ion </a:t>
            </a:r>
            <a:r>
              <a:rPr lang="en-US" sz="1200"/>
              <a:t>battery ($310-$430 USD/MW) third. Further development is needed in the technology space to achieve an LCOS goal of $0.05 USD/kWh to facilitate commercial viability of large-scale LDES deployment.</a:t>
            </a:r>
            <a:endParaRPr lang="en-US" sz="1200">
              <a:solidFill>
                <a:schemeClr val="accent1"/>
              </a:solidFill>
            </a:endParaRPr>
          </a:p>
          <a:p>
            <a:pPr marL="171450" indent="-171450">
              <a:spcBef>
                <a:spcPts val="600"/>
              </a:spcBef>
              <a:buFont typeface="Arial" panose="020B0604020202020204" pitchFamily="34" charset="0"/>
              <a:buChar char="•"/>
            </a:pPr>
            <a:r>
              <a:rPr lang="en-US" sz="1200" b="1"/>
              <a:t>Applicability and modularity: </a:t>
            </a:r>
            <a:r>
              <a:rPr lang="en-US" sz="1200"/>
              <a:t>The applicability of various technologies for LDES at the utility level varies significantly on the scale required and the deployment location. Several </a:t>
            </a:r>
            <a:r>
              <a:rPr lang="en-US" sz="1200" b="1"/>
              <a:t>battery technology </a:t>
            </a:r>
            <a:r>
              <a:rPr lang="en-US" sz="1200"/>
              <a:t>systems as well as other </a:t>
            </a:r>
            <a:r>
              <a:rPr lang="en-US" sz="1200" b="1"/>
              <a:t>novel storage technologies </a:t>
            </a:r>
            <a:r>
              <a:rPr lang="en-US" sz="1200"/>
              <a:t>offer high modularity and versatility for a wide range of applications. At the current stage, these benefits are not seen as valuable enough to balance out the drawbacks in performance metrics when comparing novel technologies to PSH.</a:t>
            </a:r>
            <a:endParaRPr lang="en-US" sz="1200">
              <a:cs typeface="Arial"/>
            </a:endParaRPr>
          </a:p>
        </p:txBody>
      </p:sp>
      <p:cxnSp>
        <p:nvCxnSpPr>
          <p:cNvPr id="3" name="Straight Connector 2">
            <a:extLst>
              <a:ext uri="{FF2B5EF4-FFF2-40B4-BE49-F238E27FC236}">
                <a16:creationId xmlns:a16="http://schemas.microsoft.com/office/drawing/2014/main" id="{08172444-A6CF-637E-3539-9059298C16E9}"/>
              </a:ext>
            </a:extLst>
          </p:cNvPr>
          <p:cNvCxnSpPr>
            <a:cxnSpLocks/>
          </p:cNvCxnSpPr>
          <p:nvPr/>
        </p:nvCxnSpPr>
        <p:spPr bwMode="gray">
          <a:xfrm>
            <a:off x="4239743" y="1628800"/>
            <a:ext cx="7544889"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AFF5184-CA5F-CF39-6F7B-8806E90E2E74}"/>
              </a:ext>
            </a:extLst>
          </p:cNvPr>
          <p:cNvCxnSpPr>
            <a:cxnSpLocks/>
          </p:cNvCxnSpPr>
          <p:nvPr/>
        </p:nvCxnSpPr>
        <p:spPr bwMode="gray">
          <a:xfrm>
            <a:off x="4239743" y="2263800"/>
            <a:ext cx="7544889"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971993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FB9F5BB-51C2-BCF3-86E9-9EE90AB61F78}"/>
              </a:ext>
            </a:extLst>
          </p:cNvPr>
          <p:cNvGraphicFramePr>
            <a:graphicFrameLocks noChangeAspect="1"/>
          </p:cNvGraphicFramePr>
          <p:nvPr>
            <p:custDataLst>
              <p:tags r:id="rId1"/>
            </p:custDataLst>
            <p:extLst>
              <p:ext uri="{D42A27DB-BD31-4B8C-83A1-F6EECF244321}">
                <p14:modId xmlns:p14="http://schemas.microsoft.com/office/powerpoint/2010/main" val="374411103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6FB9F5BB-51C2-BCF3-86E9-9EE90AB61F7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5F4C36F-0510-CB13-E81A-5D0DBE353C22}"/>
              </a:ext>
            </a:extLst>
          </p:cNvPr>
          <p:cNvSpPr>
            <a:spLocks noGrp="1"/>
          </p:cNvSpPr>
          <p:nvPr>
            <p:ph type="title"/>
          </p:nvPr>
        </p:nvSpPr>
        <p:spPr/>
        <p:txBody>
          <a:bodyPr vert="horz">
            <a:noAutofit/>
          </a:bodyPr>
          <a:lstStyle/>
          <a:p>
            <a:r>
              <a:rPr lang="en-US"/>
              <a:t>Wide range of storage technologies available in the market, each with advantages and limitations</a:t>
            </a:r>
          </a:p>
        </p:txBody>
      </p:sp>
      <p:sp>
        <p:nvSpPr>
          <p:cNvPr id="3" name="Content Placeholder 2">
            <a:extLst>
              <a:ext uri="{FF2B5EF4-FFF2-40B4-BE49-F238E27FC236}">
                <a16:creationId xmlns:a16="http://schemas.microsoft.com/office/drawing/2014/main" id="{126B2E57-56AC-D597-5C12-EB3404A80C2D}"/>
              </a:ext>
            </a:extLst>
          </p:cNvPr>
          <p:cNvSpPr>
            <a:spLocks noGrp="1"/>
          </p:cNvSpPr>
          <p:nvPr>
            <p:ph sz="quarter" idx="4294967295"/>
          </p:nvPr>
        </p:nvSpPr>
        <p:spPr>
          <a:xfrm>
            <a:off x="329184" y="1554480"/>
            <a:ext cx="8980488" cy="274637"/>
          </a:xfrm>
        </p:spPr>
        <p:txBody>
          <a:bodyPr>
            <a:noAutofit/>
          </a:bodyPr>
          <a:lstStyle/>
          <a:p>
            <a:pPr marL="0" indent="0">
              <a:buNone/>
            </a:pPr>
            <a:r>
              <a:rPr lang="en-US" sz="1400" b="1" dirty="0"/>
              <a:t>Various energy storage technologies </a:t>
            </a:r>
          </a:p>
        </p:txBody>
      </p:sp>
      <p:sp>
        <p:nvSpPr>
          <p:cNvPr id="4" name="Text Placeholder 3">
            <a:extLst>
              <a:ext uri="{FF2B5EF4-FFF2-40B4-BE49-F238E27FC236}">
                <a16:creationId xmlns:a16="http://schemas.microsoft.com/office/drawing/2014/main" id="{B0A1EA0E-CB18-BB41-F88B-6518B26BE5BE}"/>
              </a:ext>
            </a:extLst>
          </p:cNvPr>
          <p:cNvSpPr>
            <a:spLocks noGrp="1"/>
          </p:cNvSpPr>
          <p:nvPr>
            <p:ph type="body" sz="quarter" idx="4294967295"/>
          </p:nvPr>
        </p:nvSpPr>
        <p:spPr>
          <a:xfrm>
            <a:off x="9166070" y="1554480"/>
            <a:ext cx="2870590" cy="4443880"/>
          </a:xfrm>
          <a:solidFill>
            <a:srgbClr val="E4E8EE"/>
          </a:solidFill>
        </p:spPr>
        <p:txBody>
          <a:bodyPr>
            <a:noAutofit/>
          </a:bodyPr>
          <a:lstStyle/>
          <a:p>
            <a:pPr marL="0" indent="0">
              <a:buNone/>
            </a:pPr>
            <a:r>
              <a:rPr lang="en-US" sz="1250" b="1" dirty="0"/>
              <a:t>Observations</a:t>
            </a:r>
            <a:endParaRPr lang="en-US" sz="1250" dirty="0"/>
          </a:p>
          <a:p>
            <a:r>
              <a:rPr lang="en-US" sz="1050" b="1" dirty="0"/>
              <a:t>Mechanical:</a:t>
            </a:r>
            <a:r>
              <a:rPr lang="en-US" sz="1050" dirty="0"/>
              <a:t> </a:t>
            </a:r>
            <a:r>
              <a:rPr lang="en-US" sz="1050" b="0" dirty="0"/>
              <a:t>Storing energy in physical forms, such as potential or kinetic energy, providing durability and scalability</a:t>
            </a:r>
            <a:endParaRPr lang="en-US" sz="1050" b="1" dirty="0"/>
          </a:p>
          <a:p>
            <a:r>
              <a:rPr lang="en-US" sz="1050" b="1" dirty="0"/>
              <a:t>Electrochemical:</a:t>
            </a:r>
            <a:r>
              <a:rPr lang="en-US" sz="1050" dirty="0"/>
              <a:t> </a:t>
            </a:r>
            <a:r>
              <a:rPr lang="en-US" sz="1050" b="0" dirty="0"/>
              <a:t>Storing energy through chemical reactions, typically offering high energy density and efficiency</a:t>
            </a:r>
          </a:p>
          <a:p>
            <a:r>
              <a:rPr lang="en-US" sz="1050" b="1" dirty="0"/>
              <a:t>Electrical:</a:t>
            </a:r>
            <a:r>
              <a:rPr lang="en-US" sz="1050" dirty="0"/>
              <a:t> </a:t>
            </a:r>
            <a:r>
              <a:rPr lang="en-US" sz="1050" b="0" dirty="0"/>
              <a:t>Storing energy in electric fields or magnetic fields, providing quick response times and high-power output:</a:t>
            </a:r>
          </a:p>
          <a:p>
            <a:pPr lvl="1"/>
            <a:r>
              <a:rPr lang="en-US" sz="1050" dirty="0"/>
              <a:t>Current electrical technologies such as capacitors are good for complementary purposes due to their lower energy storage capability (as a result, they will not be highlighted in the Deep Dive). </a:t>
            </a:r>
            <a:endParaRPr lang="en-US" sz="1050" b="0" dirty="0"/>
          </a:p>
          <a:p>
            <a:r>
              <a:rPr lang="en-US" sz="1050" b="1" dirty="0"/>
              <a:t>Chemical:</a:t>
            </a:r>
            <a:r>
              <a:rPr lang="en-US" sz="1050" dirty="0"/>
              <a:t> </a:t>
            </a:r>
            <a:r>
              <a:rPr lang="en-US" sz="1050" b="0" dirty="0"/>
              <a:t>Storing energy in chemical bonds, offering high energy density and flexibility</a:t>
            </a:r>
          </a:p>
          <a:p>
            <a:r>
              <a:rPr lang="en-US" sz="1050" b="1" dirty="0"/>
              <a:t>Thermal:</a:t>
            </a:r>
            <a:r>
              <a:rPr lang="en-US" sz="1050" dirty="0"/>
              <a:t> </a:t>
            </a:r>
            <a:r>
              <a:rPr lang="en-US" sz="1050" b="0" dirty="0"/>
              <a:t>Storing energy in the form of heat, which can be used for various applications including power generation and industrial processes</a:t>
            </a:r>
          </a:p>
          <a:p>
            <a:endParaRPr lang="en-US" sz="1050" b="0" dirty="0"/>
          </a:p>
        </p:txBody>
      </p:sp>
      <p:sp>
        <p:nvSpPr>
          <p:cNvPr id="8" name="btfpNotesBox962619">
            <a:extLst>
              <a:ext uri="{FF2B5EF4-FFF2-40B4-BE49-F238E27FC236}">
                <a16:creationId xmlns:a16="http://schemas.microsoft.com/office/drawing/2014/main" id="{4AF7E6FB-BB7A-DAEA-D491-1BB499BD21B1}"/>
              </a:ext>
            </a:extLst>
          </p:cNvPr>
          <p:cNvSpPr txBox="1"/>
          <p:nvPr>
            <p:custDataLst>
              <p:tags r:id="rId2"/>
            </p:custDataLst>
          </p:nvPr>
        </p:nvSpPr>
        <p:spPr bwMode="gray">
          <a:xfrm>
            <a:off x="329184" y="6419088"/>
            <a:ext cx="8793940" cy="369332"/>
          </a:xfrm>
          <a:prstGeom prst="rect">
            <a:avLst/>
          </a:prstGeom>
          <a:noFill/>
        </p:spPr>
        <p:txBody>
          <a:bodyPr vert="horz" wrap="square" lIns="0" tIns="0" rIns="0" bIns="0" rtlCol="0" anchor="b">
            <a:spAutoFit/>
          </a:bodyPr>
          <a:lstStyle/>
          <a:p>
            <a:endParaRPr lang="en-US" sz="800" dirty="0"/>
          </a:p>
          <a:p>
            <a:r>
              <a:rPr lang="en-US" sz="800" dirty="0"/>
              <a:t>Sources: </a:t>
            </a:r>
            <a:r>
              <a:rPr lang="en-US" sz="800" dirty="0">
                <a:hlinkClick r:id="rId6"/>
              </a:rPr>
              <a:t>Renewable and Sustainable Energy Reviews, Stationary energy storage</a:t>
            </a:r>
            <a:r>
              <a:rPr lang="en-US" sz="800" dirty="0"/>
              <a:t> (2022); </a:t>
            </a:r>
            <a:r>
              <a:rPr lang="en-US" sz="800" dirty="0">
                <a:hlinkClick r:id="rId7"/>
              </a:rPr>
              <a:t>MDPI, Supercapacitors: An Efficient Way for Energy Storage Application </a:t>
            </a:r>
            <a:r>
              <a:rPr lang="en-US" sz="800" dirty="0"/>
              <a:t>(1998). </a:t>
            </a:r>
            <a:r>
              <a:rPr lang="en-US" sz="800" dirty="0">
                <a:solidFill>
                  <a:srgbClr val="000000"/>
                </a:solidFill>
              </a:rPr>
              <a:t> </a:t>
            </a:r>
          </a:p>
          <a:p>
            <a:pPr marL="0" indent="0">
              <a:buNone/>
            </a:pPr>
            <a:r>
              <a:rPr lang="en-US" sz="800" dirty="0"/>
              <a:t>Credit: </a:t>
            </a:r>
            <a:r>
              <a:rPr kumimoji="0" lang="en-US" sz="800" b="0" i="0" u="none" strike="noStrike" kern="1200" cap="none" spc="0" normalizeH="0" baseline="0" noProof="0" dirty="0">
                <a:ln>
                  <a:noFill/>
                </a:ln>
                <a:effectLst/>
                <a:uLnTx/>
                <a:uFillTx/>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a:t>
            </a:r>
            <a:endParaRPr kumimoji="0" lang="en-US" sz="800" b="0" i="0" u="none" strike="noStrike" kern="1200" cap="none" spc="0" normalizeH="0" baseline="0" noProof="0" dirty="0">
              <a:ln>
                <a:noFill/>
              </a:ln>
              <a:effectLst/>
              <a:uLnTx/>
              <a:uFillTx/>
              <a:ea typeface="+mn-ea"/>
              <a:cs typeface="+mn-cs"/>
            </a:endParaRPr>
          </a:p>
        </p:txBody>
      </p:sp>
      <p:cxnSp>
        <p:nvCxnSpPr>
          <p:cNvPr id="11" name="Straight Connector 10">
            <a:extLst>
              <a:ext uri="{FF2B5EF4-FFF2-40B4-BE49-F238E27FC236}">
                <a16:creationId xmlns:a16="http://schemas.microsoft.com/office/drawing/2014/main" id="{D789B604-7BA9-AC93-DA1E-22E33A343201}"/>
              </a:ext>
            </a:extLst>
          </p:cNvPr>
          <p:cNvCxnSpPr/>
          <p:nvPr/>
        </p:nvCxnSpPr>
        <p:spPr bwMode="gray">
          <a:xfrm>
            <a:off x="329184" y="1828800"/>
            <a:ext cx="8658062"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FA61AABA-2240-A9AC-3BBF-296A5BBA7218}"/>
              </a:ext>
            </a:extLst>
          </p:cNvPr>
          <p:cNvSpPr/>
          <p:nvPr/>
        </p:nvSpPr>
        <p:spPr bwMode="gray">
          <a:xfrm>
            <a:off x="3047723" y="2401249"/>
            <a:ext cx="3135085" cy="36932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Energy storage technologies</a:t>
            </a:r>
          </a:p>
        </p:txBody>
      </p:sp>
      <p:sp>
        <p:nvSpPr>
          <p:cNvPr id="20" name="Rectangle 19">
            <a:extLst>
              <a:ext uri="{FF2B5EF4-FFF2-40B4-BE49-F238E27FC236}">
                <a16:creationId xmlns:a16="http://schemas.microsoft.com/office/drawing/2014/main" id="{3B8A5ABB-DCA9-D6A3-F2DD-DE3F9A92E282}"/>
              </a:ext>
            </a:extLst>
          </p:cNvPr>
          <p:cNvSpPr/>
          <p:nvPr/>
        </p:nvSpPr>
        <p:spPr bwMode="gray">
          <a:xfrm>
            <a:off x="5621398" y="3134985"/>
            <a:ext cx="1421238" cy="36932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Chemical</a:t>
            </a:r>
          </a:p>
        </p:txBody>
      </p:sp>
      <p:sp>
        <p:nvSpPr>
          <p:cNvPr id="21" name="Rectangle 20">
            <a:extLst>
              <a:ext uri="{FF2B5EF4-FFF2-40B4-BE49-F238E27FC236}">
                <a16:creationId xmlns:a16="http://schemas.microsoft.com/office/drawing/2014/main" id="{71AECFC4-4B99-9929-BA6C-450BB67D6604}"/>
              </a:ext>
            </a:extLst>
          </p:cNvPr>
          <p:cNvSpPr/>
          <p:nvPr/>
        </p:nvSpPr>
        <p:spPr bwMode="gray">
          <a:xfrm>
            <a:off x="7384883" y="3134985"/>
            <a:ext cx="1421238" cy="369327"/>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Thermal</a:t>
            </a:r>
          </a:p>
        </p:txBody>
      </p:sp>
      <p:sp>
        <p:nvSpPr>
          <p:cNvPr id="25" name="Rectangle 24">
            <a:extLst>
              <a:ext uri="{FF2B5EF4-FFF2-40B4-BE49-F238E27FC236}">
                <a16:creationId xmlns:a16="http://schemas.microsoft.com/office/drawing/2014/main" id="{B339F1EF-5A68-AFE9-548B-874083479FBF}"/>
              </a:ext>
            </a:extLst>
          </p:cNvPr>
          <p:cNvSpPr/>
          <p:nvPr/>
        </p:nvSpPr>
        <p:spPr bwMode="gray">
          <a:xfrm>
            <a:off x="5810812" y="3788127"/>
            <a:ext cx="1418400" cy="5400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Hydrogen</a:t>
            </a:r>
          </a:p>
        </p:txBody>
      </p:sp>
      <p:sp>
        <p:nvSpPr>
          <p:cNvPr id="26" name="Rectangle 25">
            <a:extLst>
              <a:ext uri="{FF2B5EF4-FFF2-40B4-BE49-F238E27FC236}">
                <a16:creationId xmlns:a16="http://schemas.microsoft.com/office/drawing/2014/main" id="{6E8EB301-A615-3936-E733-73C8A8E2E43D}"/>
              </a:ext>
            </a:extLst>
          </p:cNvPr>
          <p:cNvSpPr/>
          <p:nvPr/>
        </p:nvSpPr>
        <p:spPr bwMode="gray">
          <a:xfrm>
            <a:off x="7571032" y="3788127"/>
            <a:ext cx="1418400" cy="5400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Latent phase change material</a:t>
            </a:r>
          </a:p>
        </p:txBody>
      </p:sp>
      <p:sp>
        <p:nvSpPr>
          <p:cNvPr id="31" name="Rectangle 30">
            <a:extLst>
              <a:ext uri="{FF2B5EF4-FFF2-40B4-BE49-F238E27FC236}">
                <a16:creationId xmlns:a16="http://schemas.microsoft.com/office/drawing/2014/main" id="{CD1B3C6F-172F-9445-78AE-B3879E3E5A18}"/>
              </a:ext>
            </a:extLst>
          </p:cNvPr>
          <p:cNvSpPr/>
          <p:nvPr/>
        </p:nvSpPr>
        <p:spPr bwMode="gray">
          <a:xfrm>
            <a:off x="7571032" y="4428207"/>
            <a:ext cx="1418400" cy="5400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Thermochemical</a:t>
            </a:r>
          </a:p>
        </p:txBody>
      </p:sp>
      <p:sp>
        <p:nvSpPr>
          <p:cNvPr id="36" name="Rectangle 35">
            <a:extLst>
              <a:ext uri="{FF2B5EF4-FFF2-40B4-BE49-F238E27FC236}">
                <a16:creationId xmlns:a16="http://schemas.microsoft.com/office/drawing/2014/main" id="{7D2FE629-D40F-D697-FAC4-A9A19970A8DF}"/>
              </a:ext>
            </a:extLst>
          </p:cNvPr>
          <p:cNvSpPr/>
          <p:nvPr/>
        </p:nvSpPr>
        <p:spPr bwMode="gray">
          <a:xfrm>
            <a:off x="7571032" y="5055223"/>
            <a:ext cx="1418400" cy="642029"/>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Thermal</a:t>
            </a:r>
          </a:p>
        </p:txBody>
      </p:sp>
      <p:sp>
        <p:nvSpPr>
          <p:cNvPr id="13" name="Rectangle 12">
            <a:extLst>
              <a:ext uri="{FF2B5EF4-FFF2-40B4-BE49-F238E27FC236}">
                <a16:creationId xmlns:a16="http://schemas.microsoft.com/office/drawing/2014/main" id="{551AACEF-5AB7-F0CE-69DD-53464A4ADAAC}"/>
              </a:ext>
            </a:extLst>
          </p:cNvPr>
          <p:cNvSpPr/>
          <p:nvPr/>
        </p:nvSpPr>
        <p:spPr bwMode="gray">
          <a:xfrm>
            <a:off x="2154731" y="3130712"/>
            <a:ext cx="1421238" cy="36932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Electrochemical</a:t>
            </a:r>
          </a:p>
        </p:txBody>
      </p:sp>
      <p:sp>
        <p:nvSpPr>
          <p:cNvPr id="19" name="Rectangle 18">
            <a:extLst>
              <a:ext uri="{FF2B5EF4-FFF2-40B4-BE49-F238E27FC236}">
                <a16:creationId xmlns:a16="http://schemas.microsoft.com/office/drawing/2014/main" id="{68692772-7D03-D11C-0DC4-471889FB88CD}"/>
              </a:ext>
            </a:extLst>
          </p:cNvPr>
          <p:cNvSpPr/>
          <p:nvPr/>
        </p:nvSpPr>
        <p:spPr bwMode="gray">
          <a:xfrm>
            <a:off x="3905153" y="3130712"/>
            <a:ext cx="1421238" cy="36932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Electrical</a:t>
            </a:r>
          </a:p>
        </p:txBody>
      </p:sp>
      <p:sp>
        <p:nvSpPr>
          <p:cNvPr id="23" name="Rectangle 22">
            <a:extLst>
              <a:ext uri="{FF2B5EF4-FFF2-40B4-BE49-F238E27FC236}">
                <a16:creationId xmlns:a16="http://schemas.microsoft.com/office/drawing/2014/main" id="{90D4FA2A-7278-A07A-FF54-10CAA5896E93}"/>
              </a:ext>
            </a:extLst>
          </p:cNvPr>
          <p:cNvSpPr/>
          <p:nvPr/>
        </p:nvSpPr>
        <p:spPr bwMode="gray">
          <a:xfrm>
            <a:off x="2350676" y="3783854"/>
            <a:ext cx="1418400" cy="5400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Liquid batteries</a:t>
            </a:r>
          </a:p>
        </p:txBody>
      </p:sp>
      <p:sp>
        <p:nvSpPr>
          <p:cNvPr id="24" name="Rectangle 23">
            <a:extLst>
              <a:ext uri="{FF2B5EF4-FFF2-40B4-BE49-F238E27FC236}">
                <a16:creationId xmlns:a16="http://schemas.microsoft.com/office/drawing/2014/main" id="{096ED70F-0222-923D-9822-23F31ED8150F}"/>
              </a:ext>
            </a:extLst>
          </p:cNvPr>
          <p:cNvSpPr/>
          <p:nvPr/>
        </p:nvSpPr>
        <p:spPr bwMode="gray">
          <a:xfrm>
            <a:off x="4097832" y="3783854"/>
            <a:ext cx="1418400" cy="5400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Capacitor</a:t>
            </a:r>
          </a:p>
        </p:txBody>
      </p:sp>
      <p:sp>
        <p:nvSpPr>
          <p:cNvPr id="29" name="Rectangle 28">
            <a:extLst>
              <a:ext uri="{FF2B5EF4-FFF2-40B4-BE49-F238E27FC236}">
                <a16:creationId xmlns:a16="http://schemas.microsoft.com/office/drawing/2014/main" id="{37C35E3C-1407-1F4E-1B3B-8F6E431070B3}"/>
              </a:ext>
            </a:extLst>
          </p:cNvPr>
          <p:cNvSpPr/>
          <p:nvPr/>
        </p:nvSpPr>
        <p:spPr bwMode="gray">
          <a:xfrm>
            <a:off x="4097832" y="4423934"/>
            <a:ext cx="1418400" cy="5400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Supercapacitor</a:t>
            </a:r>
          </a:p>
        </p:txBody>
      </p:sp>
      <p:sp>
        <p:nvSpPr>
          <p:cNvPr id="34" name="Rectangle 33">
            <a:extLst>
              <a:ext uri="{FF2B5EF4-FFF2-40B4-BE49-F238E27FC236}">
                <a16:creationId xmlns:a16="http://schemas.microsoft.com/office/drawing/2014/main" id="{7705CB71-7D63-A20F-AD32-AAC94D967C38}"/>
              </a:ext>
            </a:extLst>
          </p:cNvPr>
          <p:cNvSpPr/>
          <p:nvPr/>
        </p:nvSpPr>
        <p:spPr bwMode="gray">
          <a:xfrm>
            <a:off x="4097832" y="5050950"/>
            <a:ext cx="1418400" cy="6420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Superconducting magnetic energy storage (SMES)</a:t>
            </a:r>
          </a:p>
        </p:txBody>
      </p:sp>
      <p:cxnSp>
        <p:nvCxnSpPr>
          <p:cNvPr id="44" name="Elbow Connector 43">
            <a:extLst>
              <a:ext uri="{FF2B5EF4-FFF2-40B4-BE49-F238E27FC236}">
                <a16:creationId xmlns:a16="http://schemas.microsoft.com/office/drawing/2014/main" id="{A050AB39-70F5-2B61-5B04-0370D3D413A2}"/>
              </a:ext>
            </a:extLst>
          </p:cNvPr>
          <p:cNvCxnSpPr>
            <a:stCxn id="13" idx="1"/>
            <a:endCxn id="23" idx="1"/>
          </p:cNvCxnSpPr>
          <p:nvPr/>
        </p:nvCxnSpPr>
        <p:spPr bwMode="gray">
          <a:xfrm rot="10800000" flipH="1" flipV="1">
            <a:off x="2154730" y="3315376"/>
            <a:ext cx="195945" cy="738478"/>
          </a:xfrm>
          <a:prstGeom prst="bentConnector3">
            <a:avLst>
              <a:gd name="adj1" fmla="val -16666"/>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Elbow Connector 53">
            <a:extLst>
              <a:ext uri="{FF2B5EF4-FFF2-40B4-BE49-F238E27FC236}">
                <a16:creationId xmlns:a16="http://schemas.microsoft.com/office/drawing/2014/main" id="{B12AAE67-4C75-ACFE-05AF-05D910BD2025}"/>
              </a:ext>
            </a:extLst>
          </p:cNvPr>
          <p:cNvCxnSpPr/>
          <p:nvPr/>
        </p:nvCxnSpPr>
        <p:spPr bwMode="gray">
          <a:xfrm rot="10800000" flipH="1" flipV="1">
            <a:off x="3901887" y="3305662"/>
            <a:ext cx="195945" cy="738478"/>
          </a:xfrm>
          <a:prstGeom prst="bentConnector3">
            <a:avLst>
              <a:gd name="adj1" fmla="val -16666"/>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Elbow Connector 54">
            <a:extLst>
              <a:ext uri="{FF2B5EF4-FFF2-40B4-BE49-F238E27FC236}">
                <a16:creationId xmlns:a16="http://schemas.microsoft.com/office/drawing/2014/main" id="{4F5E9D94-4B52-76D2-0D8B-903D8C623776}"/>
              </a:ext>
            </a:extLst>
          </p:cNvPr>
          <p:cNvCxnSpPr/>
          <p:nvPr/>
        </p:nvCxnSpPr>
        <p:spPr bwMode="gray">
          <a:xfrm rot="10800000" flipH="1" flipV="1">
            <a:off x="3901887" y="3305662"/>
            <a:ext cx="195945" cy="1378558"/>
          </a:xfrm>
          <a:prstGeom prst="bentConnector3">
            <a:avLst>
              <a:gd name="adj1" fmla="val -16665"/>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Elbow Connector 55">
            <a:extLst>
              <a:ext uri="{FF2B5EF4-FFF2-40B4-BE49-F238E27FC236}">
                <a16:creationId xmlns:a16="http://schemas.microsoft.com/office/drawing/2014/main" id="{19829E23-D53A-F67B-B48B-50F3710EFD1A}"/>
              </a:ext>
            </a:extLst>
          </p:cNvPr>
          <p:cNvCxnSpPr>
            <a:cxnSpLocks/>
            <a:stCxn id="19" idx="1"/>
            <a:endCxn id="34" idx="1"/>
          </p:cNvCxnSpPr>
          <p:nvPr/>
        </p:nvCxnSpPr>
        <p:spPr bwMode="gray">
          <a:xfrm rot="10800000" flipH="1" flipV="1">
            <a:off x="3905152" y="3315375"/>
            <a:ext cx="192679" cy="2056589"/>
          </a:xfrm>
          <a:prstGeom prst="bentConnector3">
            <a:avLst>
              <a:gd name="adj1" fmla="val -23729"/>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0" name="Elbow Connector 59">
            <a:extLst>
              <a:ext uri="{FF2B5EF4-FFF2-40B4-BE49-F238E27FC236}">
                <a16:creationId xmlns:a16="http://schemas.microsoft.com/office/drawing/2014/main" id="{E88FA854-41C1-E169-529A-B5B797AB4F3A}"/>
              </a:ext>
            </a:extLst>
          </p:cNvPr>
          <p:cNvCxnSpPr/>
          <p:nvPr/>
        </p:nvCxnSpPr>
        <p:spPr bwMode="gray">
          <a:xfrm rot="10800000" flipH="1" flipV="1">
            <a:off x="5614681" y="3292363"/>
            <a:ext cx="195945" cy="738478"/>
          </a:xfrm>
          <a:prstGeom prst="bentConnector3">
            <a:avLst>
              <a:gd name="adj1" fmla="val -16666"/>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6" name="Elbow Connector 65">
            <a:extLst>
              <a:ext uri="{FF2B5EF4-FFF2-40B4-BE49-F238E27FC236}">
                <a16:creationId xmlns:a16="http://schemas.microsoft.com/office/drawing/2014/main" id="{4887D7FF-1BF4-EBDF-0C25-C4F9C72C118D}"/>
              </a:ext>
            </a:extLst>
          </p:cNvPr>
          <p:cNvCxnSpPr>
            <a:cxnSpLocks/>
            <a:stCxn id="21" idx="1"/>
            <a:endCxn id="26" idx="1"/>
          </p:cNvCxnSpPr>
          <p:nvPr/>
        </p:nvCxnSpPr>
        <p:spPr bwMode="gray">
          <a:xfrm rot="10800000" flipH="1" flipV="1">
            <a:off x="7384882" y="3319649"/>
            <a:ext cx="186149" cy="738478"/>
          </a:xfrm>
          <a:prstGeom prst="bentConnector3">
            <a:avLst>
              <a:gd name="adj1" fmla="val -4561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7" name="Elbow Connector 66">
            <a:extLst>
              <a:ext uri="{FF2B5EF4-FFF2-40B4-BE49-F238E27FC236}">
                <a16:creationId xmlns:a16="http://schemas.microsoft.com/office/drawing/2014/main" id="{E613A6C5-7800-B7A2-8C62-310684CB1023}"/>
              </a:ext>
            </a:extLst>
          </p:cNvPr>
          <p:cNvCxnSpPr>
            <a:cxnSpLocks/>
            <a:stCxn id="21" idx="1"/>
            <a:endCxn id="31" idx="1"/>
          </p:cNvCxnSpPr>
          <p:nvPr/>
        </p:nvCxnSpPr>
        <p:spPr bwMode="gray">
          <a:xfrm rot="10800000" flipH="1" flipV="1">
            <a:off x="7384882" y="3319649"/>
            <a:ext cx="186149" cy="1378558"/>
          </a:xfrm>
          <a:prstGeom prst="bentConnector3">
            <a:avLst>
              <a:gd name="adj1" fmla="val -4561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8" name="Elbow Connector 67">
            <a:extLst>
              <a:ext uri="{FF2B5EF4-FFF2-40B4-BE49-F238E27FC236}">
                <a16:creationId xmlns:a16="http://schemas.microsoft.com/office/drawing/2014/main" id="{6F07831B-B20A-99FB-5E55-AA5BB9109835}"/>
              </a:ext>
            </a:extLst>
          </p:cNvPr>
          <p:cNvCxnSpPr>
            <a:cxnSpLocks/>
            <a:stCxn id="21" idx="1"/>
            <a:endCxn id="36" idx="1"/>
          </p:cNvCxnSpPr>
          <p:nvPr/>
        </p:nvCxnSpPr>
        <p:spPr bwMode="gray">
          <a:xfrm rot="10800000" flipH="1" flipV="1">
            <a:off x="7384882" y="3319648"/>
            <a:ext cx="186149" cy="2056589"/>
          </a:xfrm>
          <a:prstGeom prst="bentConnector3">
            <a:avLst>
              <a:gd name="adj1" fmla="val -4561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5D8EFDFB-3788-7F2A-810B-4E1E25239D16}"/>
              </a:ext>
            </a:extLst>
          </p:cNvPr>
          <p:cNvSpPr/>
          <p:nvPr/>
        </p:nvSpPr>
        <p:spPr bwMode="gray">
          <a:xfrm>
            <a:off x="454999" y="3134985"/>
            <a:ext cx="1421238" cy="36932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b="1">
                <a:solidFill>
                  <a:schemeClr val="bg1"/>
                </a:solidFill>
              </a:rPr>
              <a:t>Mechanical</a:t>
            </a:r>
          </a:p>
        </p:txBody>
      </p:sp>
      <p:sp>
        <p:nvSpPr>
          <p:cNvPr id="27" name="Rectangle 26">
            <a:extLst>
              <a:ext uri="{FF2B5EF4-FFF2-40B4-BE49-F238E27FC236}">
                <a16:creationId xmlns:a16="http://schemas.microsoft.com/office/drawing/2014/main" id="{1F07E2E2-0D49-119C-B328-B1DF75E619B0}"/>
              </a:ext>
            </a:extLst>
          </p:cNvPr>
          <p:cNvSpPr/>
          <p:nvPr/>
        </p:nvSpPr>
        <p:spPr bwMode="gray">
          <a:xfrm>
            <a:off x="637881" y="3788127"/>
            <a:ext cx="1418400" cy="5400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Pumped hydro</a:t>
            </a:r>
          </a:p>
          <a:p>
            <a:pPr marL="0" indent="0" algn="ctr">
              <a:buNone/>
            </a:pPr>
            <a:r>
              <a:rPr lang="en-US" sz="1300">
                <a:solidFill>
                  <a:schemeClr val="bg1"/>
                </a:solidFill>
              </a:rPr>
              <a:t>(PSH)</a:t>
            </a:r>
          </a:p>
        </p:txBody>
      </p:sp>
      <p:sp>
        <p:nvSpPr>
          <p:cNvPr id="32" name="Rectangle 31">
            <a:extLst>
              <a:ext uri="{FF2B5EF4-FFF2-40B4-BE49-F238E27FC236}">
                <a16:creationId xmlns:a16="http://schemas.microsoft.com/office/drawing/2014/main" id="{21C97745-D544-A753-5897-4B593D00CE06}"/>
              </a:ext>
            </a:extLst>
          </p:cNvPr>
          <p:cNvSpPr/>
          <p:nvPr/>
        </p:nvSpPr>
        <p:spPr bwMode="gray">
          <a:xfrm>
            <a:off x="631488" y="4423934"/>
            <a:ext cx="1418400" cy="5400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Compressed air (CAES)</a:t>
            </a:r>
          </a:p>
        </p:txBody>
      </p:sp>
      <p:sp>
        <p:nvSpPr>
          <p:cNvPr id="37" name="Rectangle 36">
            <a:extLst>
              <a:ext uri="{FF2B5EF4-FFF2-40B4-BE49-F238E27FC236}">
                <a16:creationId xmlns:a16="http://schemas.microsoft.com/office/drawing/2014/main" id="{18763FE1-FD4F-0A9B-170A-A9E53151B7C2}"/>
              </a:ext>
            </a:extLst>
          </p:cNvPr>
          <p:cNvSpPr/>
          <p:nvPr/>
        </p:nvSpPr>
        <p:spPr bwMode="gray">
          <a:xfrm>
            <a:off x="631488" y="5050950"/>
            <a:ext cx="1418400" cy="642029"/>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300">
                <a:solidFill>
                  <a:schemeClr val="bg1"/>
                </a:solidFill>
              </a:rPr>
              <a:t>Gravitational storage</a:t>
            </a:r>
          </a:p>
        </p:txBody>
      </p:sp>
      <p:grpSp>
        <p:nvGrpSpPr>
          <p:cNvPr id="69" name="Group 68">
            <a:extLst>
              <a:ext uri="{FF2B5EF4-FFF2-40B4-BE49-F238E27FC236}">
                <a16:creationId xmlns:a16="http://schemas.microsoft.com/office/drawing/2014/main" id="{DB897EFF-DA86-DD18-0856-FECA70D34B04}"/>
              </a:ext>
            </a:extLst>
          </p:cNvPr>
          <p:cNvGrpSpPr/>
          <p:nvPr/>
        </p:nvGrpSpPr>
        <p:grpSpPr>
          <a:xfrm>
            <a:off x="455793" y="3297764"/>
            <a:ext cx="195945" cy="2015288"/>
            <a:chOff x="2076341" y="2944982"/>
            <a:chExt cx="195945" cy="2015288"/>
          </a:xfrm>
        </p:grpSpPr>
        <p:cxnSp>
          <p:nvCxnSpPr>
            <p:cNvPr id="70" name="Elbow Connector 69">
              <a:extLst>
                <a:ext uri="{FF2B5EF4-FFF2-40B4-BE49-F238E27FC236}">
                  <a16:creationId xmlns:a16="http://schemas.microsoft.com/office/drawing/2014/main" id="{64DB81E4-AF65-6D0B-5EBE-2ABA433E81A2}"/>
                </a:ext>
              </a:extLst>
            </p:cNvPr>
            <p:cNvCxnSpPr/>
            <p:nvPr/>
          </p:nvCxnSpPr>
          <p:spPr bwMode="gray">
            <a:xfrm rot="10800000" flipH="1" flipV="1">
              <a:off x="2076341" y="2944982"/>
              <a:ext cx="195945" cy="738478"/>
            </a:xfrm>
            <a:prstGeom prst="bentConnector3">
              <a:avLst>
                <a:gd name="adj1" fmla="val -16666"/>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1" name="Elbow Connector 70">
              <a:extLst>
                <a:ext uri="{FF2B5EF4-FFF2-40B4-BE49-F238E27FC236}">
                  <a16:creationId xmlns:a16="http://schemas.microsoft.com/office/drawing/2014/main" id="{FF7853B6-8B76-9AD4-474F-D026EE2B6333}"/>
                </a:ext>
              </a:extLst>
            </p:cNvPr>
            <p:cNvCxnSpPr/>
            <p:nvPr/>
          </p:nvCxnSpPr>
          <p:spPr bwMode="gray">
            <a:xfrm rot="10800000" flipH="1" flipV="1">
              <a:off x="2076341" y="2944982"/>
              <a:ext cx="195945" cy="1378558"/>
            </a:xfrm>
            <a:prstGeom prst="bentConnector3">
              <a:avLst>
                <a:gd name="adj1" fmla="val -16665"/>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211FC679-EA7A-E370-CF59-4BD8C3F36411}"/>
                </a:ext>
              </a:extLst>
            </p:cNvPr>
            <p:cNvCxnSpPr>
              <a:cxnSpLocks/>
            </p:cNvCxnSpPr>
            <p:nvPr/>
          </p:nvCxnSpPr>
          <p:spPr bwMode="gray">
            <a:xfrm rot="10800000" flipH="1" flipV="1">
              <a:off x="2079606" y="2954695"/>
              <a:ext cx="192679" cy="2005575"/>
            </a:xfrm>
            <a:prstGeom prst="bentConnector3">
              <a:avLst>
                <a:gd name="adj1" fmla="val -16949"/>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85" name="Elbow Connector 84">
            <a:extLst>
              <a:ext uri="{FF2B5EF4-FFF2-40B4-BE49-F238E27FC236}">
                <a16:creationId xmlns:a16="http://schemas.microsoft.com/office/drawing/2014/main" id="{22DA3ED8-E7BF-7131-6B9B-963F403C2799}"/>
              </a:ext>
            </a:extLst>
          </p:cNvPr>
          <p:cNvCxnSpPr>
            <a:stCxn id="12" idx="2"/>
            <a:endCxn id="22" idx="0"/>
          </p:cNvCxnSpPr>
          <p:nvPr/>
        </p:nvCxnSpPr>
        <p:spPr bwMode="gray">
          <a:xfrm rot="5400000">
            <a:off x="2708238" y="1227956"/>
            <a:ext cx="364409" cy="3449648"/>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6" name="Elbow Connector 85">
            <a:extLst>
              <a:ext uri="{FF2B5EF4-FFF2-40B4-BE49-F238E27FC236}">
                <a16:creationId xmlns:a16="http://schemas.microsoft.com/office/drawing/2014/main" id="{66F9B509-FC99-3655-BC9F-9A8FB99C4690}"/>
              </a:ext>
            </a:extLst>
          </p:cNvPr>
          <p:cNvCxnSpPr>
            <a:cxnSpLocks/>
            <a:stCxn id="12" idx="2"/>
            <a:endCxn id="13" idx="0"/>
          </p:cNvCxnSpPr>
          <p:nvPr/>
        </p:nvCxnSpPr>
        <p:spPr bwMode="gray">
          <a:xfrm rot="5400000">
            <a:off x="3560240" y="2075686"/>
            <a:ext cx="360136" cy="1749916"/>
          </a:xfrm>
          <a:prstGeom prst="bentConnector3">
            <a:avLst>
              <a:gd name="adj1" fmla="val 50000"/>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9" name="Elbow Connector 88">
            <a:extLst>
              <a:ext uri="{FF2B5EF4-FFF2-40B4-BE49-F238E27FC236}">
                <a16:creationId xmlns:a16="http://schemas.microsoft.com/office/drawing/2014/main" id="{537991AF-E757-8887-4429-41C14AD45922}"/>
              </a:ext>
            </a:extLst>
          </p:cNvPr>
          <p:cNvCxnSpPr>
            <a:cxnSpLocks/>
            <a:stCxn id="12" idx="2"/>
            <a:endCxn id="19" idx="0"/>
          </p:cNvCxnSpPr>
          <p:nvPr/>
        </p:nvCxnSpPr>
        <p:spPr bwMode="gray">
          <a:xfrm rot="16200000" flipH="1">
            <a:off x="4435451" y="2950391"/>
            <a:ext cx="360136" cy="506"/>
          </a:xfrm>
          <a:prstGeom prst="bentConnector3">
            <a:avLst>
              <a:gd name="adj1" fmla="val 50000"/>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4" name="Elbow Connector 93">
            <a:extLst>
              <a:ext uri="{FF2B5EF4-FFF2-40B4-BE49-F238E27FC236}">
                <a16:creationId xmlns:a16="http://schemas.microsoft.com/office/drawing/2014/main" id="{D293B64F-DA33-808D-9782-05CA8F6923A4}"/>
              </a:ext>
            </a:extLst>
          </p:cNvPr>
          <p:cNvCxnSpPr>
            <a:cxnSpLocks/>
            <a:stCxn id="12" idx="2"/>
            <a:endCxn id="20" idx="0"/>
          </p:cNvCxnSpPr>
          <p:nvPr/>
        </p:nvCxnSpPr>
        <p:spPr bwMode="gray">
          <a:xfrm rot="16200000" flipH="1">
            <a:off x="5291437" y="2094404"/>
            <a:ext cx="364409" cy="1716751"/>
          </a:xfrm>
          <a:prstGeom prst="bentConnector3">
            <a:avLst>
              <a:gd name="adj1" fmla="val 50000"/>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7" name="Elbow Connector 96">
            <a:extLst>
              <a:ext uri="{FF2B5EF4-FFF2-40B4-BE49-F238E27FC236}">
                <a16:creationId xmlns:a16="http://schemas.microsoft.com/office/drawing/2014/main" id="{2630B29E-3255-D48B-9C20-A9A84B8FA51E}"/>
              </a:ext>
            </a:extLst>
          </p:cNvPr>
          <p:cNvCxnSpPr>
            <a:cxnSpLocks/>
            <a:stCxn id="12" idx="2"/>
            <a:endCxn id="21" idx="0"/>
          </p:cNvCxnSpPr>
          <p:nvPr/>
        </p:nvCxnSpPr>
        <p:spPr bwMode="gray">
          <a:xfrm rot="16200000" flipH="1">
            <a:off x="6173180" y="1212662"/>
            <a:ext cx="364409" cy="3480236"/>
          </a:xfrm>
          <a:prstGeom prst="bentConnector3">
            <a:avLst>
              <a:gd name="adj1" fmla="val 50000"/>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861BEAB-9F47-3639-7E22-AA6807CED6EA}"/>
              </a:ext>
            </a:extLst>
          </p:cNvPr>
          <p:cNvSpPr/>
          <p:nvPr/>
        </p:nvSpPr>
        <p:spPr bwMode="gray">
          <a:xfrm>
            <a:off x="7464375" y="1967242"/>
            <a:ext cx="216024" cy="21602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 name="TextBox 8">
            <a:extLst>
              <a:ext uri="{FF2B5EF4-FFF2-40B4-BE49-F238E27FC236}">
                <a16:creationId xmlns:a16="http://schemas.microsoft.com/office/drawing/2014/main" id="{3474520D-54C9-7D19-74D3-AEBC96311202}"/>
              </a:ext>
            </a:extLst>
          </p:cNvPr>
          <p:cNvSpPr txBox="1"/>
          <p:nvPr/>
        </p:nvSpPr>
        <p:spPr bwMode="gray">
          <a:xfrm>
            <a:off x="7680399" y="1968185"/>
            <a:ext cx="1353503" cy="226591"/>
          </a:xfrm>
          <a:prstGeom prst="rect">
            <a:avLst/>
          </a:prstGeom>
          <a:noFill/>
        </p:spPr>
        <p:txBody>
          <a:bodyPr wrap="none" lIns="36000" tIns="36000" rIns="36000" bIns="36000" rtlCol="0">
            <a:spAutoFit/>
          </a:bodyPr>
          <a:lstStyle/>
          <a:p>
            <a:pPr marL="0" indent="0">
              <a:buNone/>
            </a:pPr>
            <a:r>
              <a:rPr lang="en-US" sz="1000"/>
              <a:t>Explained in deep dive</a:t>
            </a:r>
          </a:p>
        </p:txBody>
      </p:sp>
      <p:sp>
        <p:nvSpPr>
          <p:cNvPr id="16" name="Rectangle 15">
            <a:extLst>
              <a:ext uri="{FF2B5EF4-FFF2-40B4-BE49-F238E27FC236}">
                <a16:creationId xmlns:a16="http://schemas.microsoft.com/office/drawing/2014/main" id="{C5112BE0-DF31-F464-B340-ADDEB36352C0}"/>
              </a:ext>
            </a:extLst>
          </p:cNvPr>
          <p:cNvSpPr/>
          <p:nvPr/>
        </p:nvSpPr>
        <p:spPr bwMode="gray">
          <a:xfrm>
            <a:off x="2350676" y="4427478"/>
            <a:ext cx="1418400" cy="5400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300">
                <a:solidFill>
                  <a:schemeClr val="bg1"/>
                </a:solidFill>
              </a:rPr>
              <a:t>Solid-state batteries</a:t>
            </a:r>
          </a:p>
        </p:txBody>
      </p:sp>
      <p:cxnSp>
        <p:nvCxnSpPr>
          <p:cNvPr id="17" name="Elbow Connector 43">
            <a:extLst>
              <a:ext uri="{FF2B5EF4-FFF2-40B4-BE49-F238E27FC236}">
                <a16:creationId xmlns:a16="http://schemas.microsoft.com/office/drawing/2014/main" id="{A9A4DC62-381E-0FA5-BE96-9B56AD61C62B}"/>
              </a:ext>
            </a:extLst>
          </p:cNvPr>
          <p:cNvCxnSpPr/>
          <p:nvPr/>
        </p:nvCxnSpPr>
        <p:spPr bwMode="gray">
          <a:xfrm rot="10800000" flipH="1" flipV="1">
            <a:off x="2154730" y="4053854"/>
            <a:ext cx="195945" cy="738478"/>
          </a:xfrm>
          <a:prstGeom prst="bentConnector3">
            <a:avLst>
              <a:gd name="adj1" fmla="val -16666"/>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46428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err="1"/>
              <a:t>PSH</a:t>
            </a:r>
            <a:r>
              <a:rPr lang="en-US"/>
              <a:t> currently the cornerstone of </a:t>
            </a:r>
            <a:r>
              <a:rPr lang="en-US" err="1"/>
              <a:t>LDES</a:t>
            </a:r>
            <a:r>
              <a:rPr lang="en-US"/>
              <a:t> due to several advantages  </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4082915009"/>
              </p:ext>
            </p:extLst>
          </p:nvPr>
        </p:nvGraphicFramePr>
        <p:xfrm>
          <a:off x="388257" y="1262745"/>
          <a:ext cx="11415486" cy="4941412"/>
        </p:xfrm>
        <a:graphic>
          <a:graphicData uri="http://schemas.openxmlformats.org/drawingml/2006/table">
            <a:tbl>
              <a:tblPr firstRow="1" bandRow="1">
                <a:tableStyleId>{2D5ABB26-0587-4C30-8999-92F81FD0307C}</a:tableStyleId>
              </a:tblPr>
              <a:tblGrid>
                <a:gridCol w="2324193">
                  <a:extLst>
                    <a:ext uri="{9D8B030D-6E8A-4147-A177-3AD203B41FA5}">
                      <a16:colId xmlns:a16="http://schemas.microsoft.com/office/drawing/2014/main" val="1209005246"/>
                    </a:ext>
                  </a:extLst>
                </a:gridCol>
                <a:gridCol w="3030431">
                  <a:extLst>
                    <a:ext uri="{9D8B030D-6E8A-4147-A177-3AD203B41FA5}">
                      <a16:colId xmlns:a16="http://schemas.microsoft.com/office/drawing/2014/main" val="1110654787"/>
                    </a:ext>
                  </a:extLst>
                </a:gridCol>
                <a:gridCol w="3030431">
                  <a:extLst>
                    <a:ext uri="{9D8B030D-6E8A-4147-A177-3AD203B41FA5}">
                      <a16:colId xmlns:a16="http://schemas.microsoft.com/office/drawing/2014/main" val="4040070807"/>
                    </a:ext>
                  </a:extLst>
                </a:gridCol>
                <a:gridCol w="3030431">
                  <a:extLst>
                    <a:ext uri="{9D8B030D-6E8A-4147-A177-3AD203B41FA5}">
                      <a16:colId xmlns:a16="http://schemas.microsoft.com/office/drawing/2014/main" val="2863399275"/>
                    </a:ext>
                  </a:extLst>
                </a:gridCol>
              </a:tblGrid>
              <a:tr h="754052">
                <a:tc>
                  <a:txBody>
                    <a:bodyPr/>
                    <a:lstStyle/>
                    <a:p>
                      <a:pPr marL="0" indent="0">
                        <a:buNone/>
                      </a:pPr>
                      <a:endParaRPr lang="en-US" sz="1200" b="1"/>
                    </a:p>
                  </a:txBody>
                  <a:tcPr/>
                </a:tc>
                <a:tc>
                  <a:txBody>
                    <a:bodyPr/>
                    <a:lstStyle/>
                    <a:p>
                      <a:pPr marL="0" indent="0" algn="ctr">
                        <a:spcBef>
                          <a:spcPts val="0"/>
                        </a:spcBef>
                        <a:buNone/>
                      </a:pPr>
                      <a:r>
                        <a:rPr lang="en-US" sz="1400" b="1" dirty="0">
                          <a:solidFill>
                            <a:srgbClr val="000000"/>
                          </a:solidFill>
                        </a:rPr>
                        <a:t>Pumped storage hydro </a:t>
                      </a:r>
                      <a:br>
                        <a:rPr lang="en-US" sz="1400" b="1" dirty="0">
                          <a:solidFill>
                            <a:srgbClr val="000000"/>
                          </a:solidFill>
                        </a:rPr>
                      </a:br>
                      <a:r>
                        <a:rPr lang="en-US" sz="1400" b="1" dirty="0">
                          <a:solidFill>
                            <a:srgbClr val="000000"/>
                          </a:solidFill>
                        </a:rPr>
                        <a:t>and novel (PSH)</a:t>
                      </a:r>
                    </a:p>
                  </a:txBody>
                  <a:tcPr>
                    <a:lnR w="6350" cap="flat" cmpd="sng" algn="ctr">
                      <a:solidFill>
                        <a:schemeClr val="bg1"/>
                      </a:solidFill>
                      <a:prstDash val="solid"/>
                      <a:round/>
                      <a:headEnd type="none" w="med" len="med"/>
                      <a:tailEnd type="none" w="med" len="med"/>
                    </a:lnR>
                    <a:solidFill>
                      <a:schemeClr val="accent6">
                        <a:lumMod val="20000"/>
                        <a:lumOff val="80000"/>
                      </a:schemeClr>
                    </a:solidFill>
                  </a:tcPr>
                </a:tc>
                <a:tc>
                  <a:txBody>
                    <a:bodyPr/>
                    <a:lstStyle/>
                    <a:p>
                      <a:pPr marL="0" indent="0" algn="ctr">
                        <a:spcBef>
                          <a:spcPts val="0"/>
                        </a:spcBef>
                        <a:buNone/>
                      </a:pPr>
                      <a:r>
                        <a:rPr lang="en-US" sz="1400" b="1" dirty="0">
                          <a:solidFill>
                            <a:srgbClr val="000000"/>
                          </a:solidFill>
                        </a:rPr>
                        <a:t>Compressed air energy </a:t>
                      </a:r>
                    </a:p>
                    <a:p>
                      <a:pPr marL="0" indent="0" algn="ctr">
                        <a:spcBef>
                          <a:spcPts val="0"/>
                        </a:spcBef>
                        <a:buNone/>
                      </a:pPr>
                      <a:r>
                        <a:rPr lang="en-US" sz="1400" b="1" dirty="0">
                          <a:solidFill>
                            <a:srgbClr val="000000"/>
                          </a:solidFill>
                        </a:rPr>
                        <a:t>Storage (CAES)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a:txBody>
                    <a:bodyPr/>
                    <a:lstStyle/>
                    <a:p>
                      <a:pPr marL="0" indent="0" algn="ctr">
                        <a:spcBef>
                          <a:spcPts val="0"/>
                        </a:spcBef>
                        <a:buNone/>
                      </a:pPr>
                      <a:r>
                        <a:rPr lang="en-US" sz="1400" b="1">
                          <a:solidFill>
                            <a:srgbClr val="000000"/>
                          </a:solidFill>
                        </a:rPr>
                        <a:t>Gravitational storage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lumMod val="20000"/>
                        <a:lumOff val="80000"/>
                      </a:schemeClr>
                    </a:solidFill>
                  </a:tcPr>
                </a:tc>
                <a:extLst>
                  <a:ext uri="{0D108BD9-81ED-4DB2-BD59-A6C34878D82A}">
                    <a16:rowId xmlns:a16="http://schemas.microsoft.com/office/drawing/2014/main" val="1093161297"/>
                  </a:ext>
                </a:extLst>
              </a:tr>
              <a:tr h="1035564">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buNone/>
                      </a:pPr>
                      <a:endParaRPr lang="en-US" sz="1000" baseline="-25000" dirty="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05080875"/>
                  </a:ext>
                </a:extLst>
              </a:tr>
              <a:tr h="774159">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dirty="0"/>
                        <a:t>Uses two water reservoirs at different elevations. Energy is stored by pumping water from the lower reservoir to the upper one, typically during off-peak hours, when demand for electricity is low.</a:t>
                      </a:r>
                      <a:endParaRPr lang="en-US" sz="1000" b="1" dirty="0">
                        <a:cs typeface="Aria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a:t>Uses electricity to compress air; the compressed air is then stored and later re-expanded to generate electricity.</a:t>
                      </a:r>
                      <a:endParaRPr lang="en-US" sz="100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buNone/>
                      </a:pPr>
                      <a:r>
                        <a:rPr lang="en-US" sz="1000" b="0">
                          <a:solidFill>
                            <a:schemeClr val="tx1"/>
                          </a:solidFill>
                        </a:rPr>
                        <a:t>Excess electrical energy is used to lift heavy blocks onto a large tower. When electricity is required, the blocks are lowered, spinning a motor to generate electricity.</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392107">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000"/>
                        <a:t>Long lifetime, low-cost solution for bulk storage</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600"/>
                        </a:spcBef>
                        <a:buNone/>
                      </a:pPr>
                      <a:r>
                        <a:rPr lang="en-US" sz="1000"/>
                        <a:t>Does not face fundamental technical challenges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600"/>
                        </a:spcBef>
                        <a:buNone/>
                      </a:pPr>
                      <a:r>
                        <a:rPr lang="en-US" sz="1000">
                          <a:solidFill>
                            <a:schemeClr val="tx1"/>
                          </a:solidFill>
                        </a:rPr>
                        <a:t>Versatile technology that can be readily deployed at a variety of scales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542917">
                <a:tc>
                  <a:txBody>
                    <a:bodyPr/>
                    <a:lstStyle/>
                    <a:p>
                      <a:pPr marL="0" indent="0">
                        <a:buNone/>
                      </a:pPr>
                      <a:r>
                        <a:rPr lang="en-US" sz="1000" b="1"/>
                        <a:t>Barriers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000"/>
                        <a:t>Difficult to finance (long duration times, large size, high and uncertain capital costs); geographical constraint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600"/>
                        </a:spcBef>
                        <a:buNone/>
                      </a:pPr>
                      <a:r>
                        <a:rPr lang="en-US" sz="1000"/>
                        <a:t>Availability of suitable, large-scale underground air storage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l">
                        <a:spcBef>
                          <a:spcPts val="600"/>
                        </a:spcBef>
                        <a:buNone/>
                      </a:pPr>
                      <a:r>
                        <a:rPr lang="en-US" sz="1000">
                          <a:solidFill>
                            <a:schemeClr val="tx1"/>
                          </a:solidFill>
                        </a:rPr>
                        <a:t>Supply chain, maintenance, efficiency, and lower lifetime.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82328026"/>
                  </a:ext>
                </a:extLst>
              </a:tr>
              <a:tr h="261404">
                <a:tc>
                  <a:txBody>
                    <a:bodyPr/>
                    <a:lstStyle/>
                    <a:p>
                      <a:pPr marL="0" indent="0">
                        <a:buNone/>
                      </a:pPr>
                      <a:r>
                        <a:rPr lang="en-US" sz="1000" b="1"/>
                        <a:t>Lifetime</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a:t>50-100 years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spcBef>
                          <a:spcPts val="600"/>
                        </a:spcBef>
                        <a:buNone/>
                      </a:pPr>
                      <a:r>
                        <a:rPr lang="en-US" sz="1000"/>
                        <a:t>30 years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spcBef>
                          <a:spcPts val="600"/>
                        </a:spcBef>
                        <a:buNone/>
                      </a:pPr>
                      <a:r>
                        <a:rPr lang="en-US" sz="1000">
                          <a:solidFill>
                            <a:schemeClr val="tx1"/>
                          </a:solidFill>
                        </a:rPr>
                        <a:t>20-35 years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355340753"/>
                  </a:ext>
                </a:extLst>
              </a:tr>
              <a:tr h="261404">
                <a:tc>
                  <a:txBody>
                    <a:bodyPr/>
                    <a:lstStyle/>
                    <a:p>
                      <a:pPr marL="0" indent="0">
                        <a:buNone/>
                      </a:pPr>
                      <a:r>
                        <a:rPr lang="en-US" sz="1000" b="1"/>
                        <a:t>Round-trip efficiency</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a:t>70%-85%</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spcBef>
                          <a:spcPts val="600"/>
                        </a:spcBef>
                        <a:buNone/>
                      </a:pPr>
                      <a:r>
                        <a:rPr lang="en-US" sz="1000"/>
                        <a:t>40%-70%*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spcBef>
                          <a:spcPts val="600"/>
                        </a:spcBef>
                        <a:buNone/>
                      </a:pPr>
                      <a:r>
                        <a:rPr lang="en-US" sz="1000">
                          <a:solidFill>
                            <a:schemeClr val="tx1"/>
                          </a:solidFill>
                        </a:rPr>
                        <a:t>70%-90%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808850836"/>
                  </a:ext>
                </a:extLst>
              </a:tr>
              <a:tr h="241296">
                <a:tc>
                  <a:txBody>
                    <a:bodyPr/>
                    <a:lstStyle/>
                    <a:p>
                      <a:pPr marL="0" indent="0">
                        <a:buNone/>
                      </a:pPr>
                      <a:r>
                        <a:rPr lang="en-US" sz="1000" b="1"/>
                        <a:t>Discharge duration at max power</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Several hours to days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Several hours to days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Several hours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1014688"/>
                  </a:ext>
                </a:extLst>
              </a:tr>
              <a:tr h="241296">
                <a:tc>
                  <a:txBody>
                    <a:bodyPr/>
                    <a:lstStyle/>
                    <a:p>
                      <a:pPr marL="0" indent="0">
                        <a:buNone/>
                      </a:pPr>
                      <a:r>
                        <a:rPr lang="en-US" sz="1000" b="1"/>
                        <a:t>Cost (LCOS)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Low</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Low</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a:solidFill>
                            <a:schemeClr val="tx1"/>
                          </a:solidFill>
                        </a:rPr>
                        <a:t>Medium</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88863966"/>
                  </a:ext>
                </a:extLst>
              </a:tr>
              <a:tr h="422269">
                <a:tc>
                  <a:txBody>
                    <a:bodyPr/>
                    <a:lstStyle/>
                    <a:p>
                      <a:pPr marL="0" indent="0">
                        <a:buNone/>
                      </a:pPr>
                      <a:r>
                        <a:rPr lang="en-US" sz="1000" b="1"/>
                        <a:t>Development stage for utility-scale grid applications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Widely commercialized</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000" b="0">
                          <a:solidFill>
                            <a:schemeClr val="tx1"/>
                          </a:solidFill>
                        </a:rPr>
                        <a:t>Initial commercialization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indent="0" algn="ctr">
                        <a:buNone/>
                      </a:pPr>
                      <a:r>
                        <a:rPr lang="en-US" sz="1000" b="0" dirty="0">
                          <a:solidFill>
                            <a:schemeClr val="tx1"/>
                          </a:solidFill>
                        </a:rPr>
                        <a:t>Initial commercialization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937674170"/>
                  </a:ext>
                </a:extLst>
              </a:tr>
            </a:tbl>
          </a:graphicData>
        </a:graphic>
      </p:graphicFrame>
      <p:sp>
        <p:nvSpPr>
          <p:cNvPr id="15" name="btfpNotesBox962619"/>
          <p:cNvSpPr txBox="1"/>
          <p:nvPr>
            <p:custDataLst>
              <p:tags r:id="rId3"/>
            </p:custDataLst>
          </p:nvPr>
        </p:nvSpPr>
        <p:spPr bwMode="gray">
          <a:xfrm>
            <a:off x="329184" y="6419088"/>
            <a:ext cx="11531600" cy="369332"/>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*As CAES can rely on both electricity to compress air and a fuel to expand the air (depending on technology used), its efficiency cannot be directly compared to other storage technologies.</a:t>
            </a:r>
          </a:p>
          <a:p>
            <a:r>
              <a:rPr lang="en-US" sz="800" dirty="0">
                <a:solidFill>
                  <a:srgbClr val="000000"/>
                </a:solidFill>
              </a:rPr>
              <a:t>Sources: </a:t>
            </a:r>
            <a:r>
              <a:rPr lang="en-US" sz="800" dirty="0">
                <a:solidFill>
                  <a:srgbClr val="000000"/>
                </a:solidFill>
                <a:hlinkClick r:id="rId8"/>
              </a:rPr>
              <a:t>Greening the Grid, Storage Technologies</a:t>
            </a:r>
            <a:r>
              <a:rPr lang="en-US" sz="800" dirty="0">
                <a:solidFill>
                  <a:srgbClr val="000000"/>
                </a:solidFill>
              </a:rPr>
              <a:t>; </a:t>
            </a:r>
            <a:r>
              <a:rPr lang="en-US" sz="800" dirty="0">
                <a:solidFill>
                  <a:srgbClr val="000000"/>
                </a:solidFill>
                <a:hlinkClick r:id="rId9"/>
              </a:rPr>
              <a:t>MIT, The Future of Energy Storage</a:t>
            </a:r>
            <a:r>
              <a:rPr lang="en-US" sz="800" dirty="0">
                <a:solidFill>
                  <a:srgbClr val="000000"/>
                </a:solidFill>
              </a:rPr>
              <a:t> (2022); </a:t>
            </a:r>
            <a:r>
              <a:rPr lang="en-US" sz="800" dirty="0">
                <a:hlinkClick r:id="rId10"/>
              </a:rPr>
              <a:t>ENTEC, Energy Storage Database and Use Case Matrix</a:t>
            </a:r>
            <a:r>
              <a:rPr lang="en-US" sz="800" dirty="0">
                <a:solidFill>
                  <a:srgbClr val="000000"/>
                </a:solidFill>
              </a:rPr>
              <a:t> (2022). </a:t>
            </a:r>
            <a:endParaRPr lang="en-US" sz="800" dirty="0">
              <a:solidFill>
                <a:srgbClr val="000000"/>
              </a:solidFill>
              <a:cs typeface="Arial"/>
            </a:endParaRPr>
          </a:p>
          <a:p>
            <a:pPr marL="0" indent="0">
              <a:spcBef>
                <a:spcPts val="0"/>
              </a:spcBef>
              <a:buNone/>
            </a:pPr>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Gernot Wagner. </a:t>
            </a:r>
            <a:r>
              <a:rPr lang="en-US" sz="800" dirty="0">
                <a:solidFill>
                  <a:srgbClr val="000000"/>
                </a:solidFill>
                <a:hlinkClick r:id="rId1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2"/>
              </a:rPr>
              <a:t>Storing Energy</a:t>
            </a:r>
            <a:r>
              <a:rPr lang="en-US" sz="800" dirty="0">
                <a:solidFill>
                  <a:srgbClr val="000000"/>
                </a:solidFill>
              </a:rPr>
              <a:t>” (4 March 2025).</a:t>
            </a:r>
            <a:endParaRPr lang="en-US" sz="800" dirty="0">
              <a:solidFill>
                <a:srgbClr val="000000"/>
              </a:solidFill>
              <a:cs typeface="Arial"/>
            </a:endParaRPr>
          </a:p>
        </p:txBody>
      </p:sp>
      <p:pic>
        <p:nvPicPr>
          <p:cNvPr id="25" name="Picture 24">
            <a:extLst>
              <a:ext uri="{FF2B5EF4-FFF2-40B4-BE49-F238E27FC236}">
                <a16:creationId xmlns:a16="http://schemas.microsoft.com/office/drawing/2014/main" id="{563EE292-63E6-7BD3-BBB1-69AA989B8EC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440043" y="1786888"/>
            <a:ext cx="1886889" cy="1174060"/>
          </a:xfrm>
          <a:prstGeom prst="rect">
            <a:avLst/>
          </a:prstGeom>
        </p:spPr>
      </p:pic>
      <p:pic>
        <p:nvPicPr>
          <p:cNvPr id="8" name="Picture 7">
            <a:extLst>
              <a:ext uri="{FF2B5EF4-FFF2-40B4-BE49-F238E27FC236}">
                <a16:creationId xmlns:a16="http://schemas.microsoft.com/office/drawing/2014/main" id="{6868A629-C643-346D-5012-A82F9E90195D}"/>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6349384" y="1786888"/>
            <a:ext cx="1984862" cy="1174060"/>
          </a:xfrm>
          <a:prstGeom prst="rect">
            <a:avLst/>
          </a:prstGeom>
        </p:spPr>
      </p:pic>
      <p:pic>
        <p:nvPicPr>
          <p:cNvPr id="10" name="Picture 9">
            <a:extLst>
              <a:ext uri="{FF2B5EF4-FFF2-40B4-BE49-F238E27FC236}">
                <a16:creationId xmlns:a16="http://schemas.microsoft.com/office/drawing/2014/main" id="{7E00392F-9009-0860-2A82-5A40172F69A8}"/>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9321394" y="1757773"/>
            <a:ext cx="2139202" cy="1232290"/>
          </a:xfrm>
          <a:prstGeom prst="rect">
            <a:avLst/>
          </a:prstGeom>
        </p:spPr>
      </p:pic>
      <p:cxnSp>
        <p:nvCxnSpPr>
          <p:cNvPr id="14" name="Straight Connector 13">
            <a:extLst>
              <a:ext uri="{FF2B5EF4-FFF2-40B4-BE49-F238E27FC236}">
                <a16:creationId xmlns:a16="http://schemas.microsoft.com/office/drawing/2014/main" id="{1EB366C1-E99F-03D3-88B5-36ECCFC68845}"/>
              </a:ext>
            </a:extLst>
          </p:cNvPr>
          <p:cNvCxnSpPr/>
          <p:nvPr/>
        </p:nvCxnSpPr>
        <p:spPr bwMode="gray">
          <a:xfrm>
            <a:off x="2747628" y="1160748"/>
            <a:ext cx="9037004" cy="0"/>
          </a:xfrm>
          <a:prstGeom prst="line">
            <a:avLst/>
          </a:prstGeom>
          <a:ln w="9525" cap="flat">
            <a:solidFill>
              <a:schemeClr val="tx1"/>
            </a:solidFill>
            <a:miter lim="800000"/>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D025B092-D916-469C-366C-432AA34C2056}"/>
              </a:ext>
            </a:extLst>
          </p:cNvPr>
          <p:cNvSpPr txBox="1"/>
          <p:nvPr/>
        </p:nvSpPr>
        <p:spPr bwMode="gray">
          <a:xfrm>
            <a:off x="7365314" y="1057752"/>
            <a:ext cx="737736" cy="153888"/>
          </a:xfrm>
          <a:prstGeom prst="rect">
            <a:avLst/>
          </a:prstGeom>
          <a:solidFill>
            <a:srgbClr val="FFFFFF"/>
          </a:solidFill>
        </p:spPr>
        <p:txBody>
          <a:bodyPr wrap="square" lIns="0" tIns="0" rIns="0" bIns="0" rtlCol="0">
            <a:spAutoFit/>
          </a:bodyPr>
          <a:lstStyle/>
          <a:p>
            <a:pPr marL="0" indent="0" algn="ctr">
              <a:buNone/>
            </a:pPr>
            <a:r>
              <a:rPr lang="en-US" sz="1000"/>
              <a:t>Mechanical</a:t>
            </a:r>
          </a:p>
        </p:txBody>
      </p:sp>
      <p:sp>
        <p:nvSpPr>
          <p:cNvPr id="19" name="Oval 18">
            <a:extLst>
              <a:ext uri="{FF2B5EF4-FFF2-40B4-BE49-F238E27FC236}">
                <a16:creationId xmlns:a16="http://schemas.microsoft.com/office/drawing/2014/main" id="{097E4C03-E6F1-97F7-B08F-51C508F2A755}"/>
              </a:ext>
            </a:extLst>
          </p:cNvPr>
          <p:cNvSpPr>
            <a:spLocks noChangeAspect="1"/>
          </p:cNvSpPr>
          <p:nvPr/>
        </p:nvSpPr>
        <p:spPr bwMode="gray">
          <a:xfrm>
            <a:off x="2805260" y="1290388"/>
            <a:ext cx="230400" cy="2304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1</a:t>
            </a:r>
          </a:p>
        </p:txBody>
      </p:sp>
      <p:sp>
        <p:nvSpPr>
          <p:cNvPr id="20" name="Oval 19">
            <a:extLst>
              <a:ext uri="{FF2B5EF4-FFF2-40B4-BE49-F238E27FC236}">
                <a16:creationId xmlns:a16="http://schemas.microsoft.com/office/drawing/2014/main" id="{9B466251-C238-909D-38CD-70A5253F529A}"/>
              </a:ext>
            </a:extLst>
          </p:cNvPr>
          <p:cNvSpPr>
            <a:spLocks noChangeAspect="1"/>
          </p:cNvSpPr>
          <p:nvPr/>
        </p:nvSpPr>
        <p:spPr bwMode="gray">
          <a:xfrm>
            <a:off x="5836022" y="1290388"/>
            <a:ext cx="230400" cy="230400"/>
          </a:xfrm>
          <a:prstGeom prst="ellipse">
            <a:avLst/>
          </a:prstGeom>
          <a:solidFill>
            <a:srgbClr val="A83D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2</a:t>
            </a:r>
          </a:p>
        </p:txBody>
      </p:sp>
      <p:sp>
        <p:nvSpPr>
          <p:cNvPr id="21" name="Oval 20">
            <a:extLst>
              <a:ext uri="{FF2B5EF4-FFF2-40B4-BE49-F238E27FC236}">
                <a16:creationId xmlns:a16="http://schemas.microsoft.com/office/drawing/2014/main" id="{1284DC78-9C0B-0332-A015-DC5BEB45AC72}"/>
              </a:ext>
            </a:extLst>
          </p:cNvPr>
          <p:cNvSpPr>
            <a:spLocks noChangeAspect="1"/>
          </p:cNvSpPr>
          <p:nvPr/>
        </p:nvSpPr>
        <p:spPr bwMode="gray">
          <a:xfrm>
            <a:off x="8853932" y="1290388"/>
            <a:ext cx="230400" cy="2304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3</a:t>
            </a:r>
          </a:p>
        </p:txBody>
      </p:sp>
    </p:spTree>
    <p:custDataLst>
      <p:tags r:id="rId1"/>
    </p:custDataLst>
    <p:extLst>
      <p:ext uri="{BB962C8B-B14F-4D97-AF65-F5344CB8AC3E}">
        <p14:creationId xmlns:p14="http://schemas.microsoft.com/office/powerpoint/2010/main" val="44561118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a:t>Battery systems the most advanced out of non-mechanical tech</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2165526930"/>
              </p:ext>
            </p:extLst>
          </p:nvPr>
        </p:nvGraphicFramePr>
        <p:xfrm>
          <a:off x="393192" y="1261872"/>
          <a:ext cx="11415486" cy="4962915"/>
        </p:xfrm>
        <a:graphic>
          <a:graphicData uri="http://schemas.openxmlformats.org/drawingml/2006/table">
            <a:tbl>
              <a:tblPr firstRow="1" bandRow="1">
                <a:tableStyleId>{2D5ABB26-0587-4C30-8999-92F81FD0307C}</a:tableStyleId>
              </a:tblPr>
              <a:tblGrid>
                <a:gridCol w="2324193">
                  <a:extLst>
                    <a:ext uri="{9D8B030D-6E8A-4147-A177-3AD203B41FA5}">
                      <a16:colId xmlns:a16="http://schemas.microsoft.com/office/drawing/2014/main" val="1209005246"/>
                    </a:ext>
                  </a:extLst>
                </a:gridCol>
                <a:gridCol w="3030431">
                  <a:extLst>
                    <a:ext uri="{9D8B030D-6E8A-4147-A177-3AD203B41FA5}">
                      <a16:colId xmlns:a16="http://schemas.microsoft.com/office/drawing/2014/main" val="1110654787"/>
                    </a:ext>
                  </a:extLst>
                </a:gridCol>
                <a:gridCol w="3030431">
                  <a:extLst>
                    <a:ext uri="{9D8B030D-6E8A-4147-A177-3AD203B41FA5}">
                      <a16:colId xmlns:a16="http://schemas.microsoft.com/office/drawing/2014/main" val="4040070807"/>
                    </a:ext>
                  </a:extLst>
                </a:gridCol>
                <a:gridCol w="3030431">
                  <a:extLst>
                    <a:ext uri="{9D8B030D-6E8A-4147-A177-3AD203B41FA5}">
                      <a16:colId xmlns:a16="http://schemas.microsoft.com/office/drawing/2014/main" val="2863399275"/>
                    </a:ext>
                  </a:extLst>
                </a:gridCol>
              </a:tblGrid>
              <a:tr h="741077">
                <a:tc>
                  <a:txBody>
                    <a:bodyPr/>
                    <a:lstStyle/>
                    <a:p>
                      <a:pPr marL="0" indent="0">
                        <a:buNone/>
                      </a:pPr>
                      <a:endParaRPr lang="en-US" sz="1200" b="1"/>
                    </a:p>
                  </a:txBody>
                  <a:tcPr/>
                </a:tc>
                <a:tc>
                  <a:txBody>
                    <a:bodyPr/>
                    <a:lstStyle/>
                    <a:p>
                      <a:pPr marL="0" indent="0" algn="ctr">
                        <a:spcBef>
                          <a:spcPts val="0"/>
                        </a:spcBef>
                        <a:buNone/>
                      </a:pPr>
                      <a:r>
                        <a:rPr lang="en-US" sz="1400" b="1">
                          <a:solidFill>
                            <a:srgbClr val="000000"/>
                          </a:solidFill>
                        </a:rPr>
                        <a:t>Battery technologies</a:t>
                      </a:r>
                    </a:p>
                  </a:txBody>
                  <a:tcPr>
                    <a:lnR w="6350" cap="flat" cmpd="sng" algn="ctr">
                      <a:solidFill>
                        <a:schemeClr val="bg1"/>
                      </a:solidFill>
                      <a:prstDash val="solid"/>
                      <a:round/>
                      <a:headEnd type="none" w="med" len="med"/>
                      <a:tailEnd type="none" w="med" len="med"/>
                    </a:lnR>
                    <a:solidFill>
                      <a:srgbClr val="79D4CB"/>
                    </a:solidFill>
                  </a:tcPr>
                </a:tc>
                <a:tc>
                  <a:txBody>
                    <a:bodyPr/>
                    <a:lstStyle/>
                    <a:p>
                      <a:pPr marL="0" indent="0" algn="ctr">
                        <a:spcBef>
                          <a:spcPts val="0"/>
                        </a:spcBef>
                        <a:buNone/>
                      </a:pPr>
                      <a:r>
                        <a:rPr lang="en-US" sz="1400" b="1">
                          <a:solidFill>
                            <a:srgbClr val="000000"/>
                          </a:solidFill>
                        </a:rPr>
                        <a:t>Hydrogen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F6F9CD"/>
                    </a:solidFill>
                  </a:tcPr>
                </a:tc>
                <a:tc>
                  <a:txBody>
                    <a:bodyPr/>
                    <a:lstStyle/>
                    <a:p>
                      <a:pPr marL="0" indent="0" algn="ctr">
                        <a:spcBef>
                          <a:spcPts val="0"/>
                        </a:spcBef>
                        <a:buNone/>
                      </a:pPr>
                      <a:r>
                        <a:rPr lang="en-US" sz="1400" b="1">
                          <a:solidFill>
                            <a:srgbClr val="000000"/>
                          </a:solidFill>
                        </a:rPr>
                        <a:t>Thermal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C9D5FB"/>
                    </a:solidFill>
                  </a:tcPr>
                </a:tc>
                <a:extLst>
                  <a:ext uri="{0D108BD9-81ED-4DB2-BD59-A6C34878D82A}">
                    <a16:rowId xmlns:a16="http://schemas.microsoft.com/office/drawing/2014/main" val="1093161297"/>
                  </a:ext>
                </a:extLst>
              </a:tr>
              <a:tr h="1011470">
                <a:tc>
                  <a:txBody>
                    <a:bodyPr/>
                    <a:lstStyle/>
                    <a:p>
                      <a:pPr marL="0" indent="0">
                        <a:buNone/>
                      </a:pPr>
                      <a:endParaRPr lang="en-US" sz="850" b="1"/>
                    </a:p>
                  </a:txBody>
                  <a:tcPr>
                    <a:lnB w="6350" cap="flat" cmpd="sng" algn="ctr">
                      <a:solidFill>
                        <a:schemeClr val="tx1"/>
                      </a:solidFill>
                      <a:prstDash val="solid"/>
                      <a:round/>
                      <a:headEnd type="none" w="med" len="med"/>
                      <a:tailEnd type="none" w="med" len="med"/>
                    </a:lnB>
                  </a:tcPr>
                </a:tc>
                <a:tc>
                  <a:txBody>
                    <a:bodyPr/>
                    <a:lstStyle/>
                    <a:p>
                      <a:pPr marL="0" indent="0" algn="l">
                        <a:spcBef>
                          <a:spcPts val="400"/>
                        </a:spcBef>
                        <a:buNone/>
                      </a:pPr>
                      <a:endParaRPr lang="en-US" sz="900" dirty="0">
                        <a:cs typeface="Arial"/>
                      </a:endParaRP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79D4CB"/>
                    </a:solidFill>
                  </a:tcPr>
                </a:tc>
                <a:tc>
                  <a:txBody>
                    <a:bodyPr/>
                    <a:lstStyle/>
                    <a:p>
                      <a:pPr marL="0" indent="0" algn="l">
                        <a:spcBef>
                          <a:spcPts val="400"/>
                        </a:spcBef>
                        <a:buNone/>
                      </a:pPr>
                      <a:endParaRPr lang="en-US" sz="9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F6F9CD"/>
                    </a:solidFill>
                  </a:tcPr>
                </a:tc>
                <a:tc>
                  <a:txBody>
                    <a:bodyPr/>
                    <a:lstStyle/>
                    <a:p>
                      <a:pPr marL="0" indent="0" algn="l">
                        <a:buNone/>
                      </a:pPr>
                      <a:endParaRPr lang="en-US" sz="1000" baseline="-25000">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3105080875"/>
                  </a:ext>
                </a:extLst>
              </a:tr>
              <a:tr h="841222">
                <a:tc>
                  <a:txBody>
                    <a:bodyPr/>
                    <a:lstStyle/>
                    <a:p>
                      <a:pPr marL="0" indent="0">
                        <a:buNone/>
                      </a:pPr>
                      <a:r>
                        <a:rPr lang="en-US" sz="1000" b="1"/>
                        <a:t>Description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r>
                        <a:rPr lang="en-US" sz="1000" b="0">
                          <a:solidFill>
                            <a:schemeClr val="tx1"/>
                          </a:solidFill>
                        </a:rPr>
                        <a:t>Interconverted chemical and electrical energy through reduction and oxidation (redox) reactions. These reactions occur on both the positive and negative electrodes connected by an external circuit and frequently separated by electrolyte.</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a:t>Produced with electricity and stored until there is demand for the stored energy, at which point, the hydrogen is converted to generate electric power. </a:t>
                      </a:r>
                      <a:endParaRPr lang="en-US" sz="1000" b="1">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marR="0" indent="0" algn="l" defTabSz="711200" rtl="0" eaLnBrk="1" fontAlgn="auto" latinLnBrk="0" hangingPunct="1">
                        <a:lnSpc>
                          <a:spcPct val="100000"/>
                        </a:lnSpc>
                        <a:spcBef>
                          <a:spcPts val="600"/>
                        </a:spcBef>
                        <a:spcAft>
                          <a:spcPts val="0"/>
                        </a:spcAft>
                        <a:buClrTx/>
                        <a:buSzTx/>
                        <a:buFontTx/>
                        <a:buNone/>
                        <a:tabLst/>
                        <a:defRPr/>
                      </a:pPr>
                      <a:r>
                        <a:rPr lang="en-US" sz="1000"/>
                        <a:t>Systems use electricity to heat up a material, which is then insulated until the energy is needed. The heat is converted back to electricity through a power conversion device.</a:t>
                      </a:r>
                      <a:endParaRPr lang="en-US" sz="1000" b="1">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2987815052"/>
                  </a:ext>
                </a:extLst>
              </a:tr>
              <a:tr h="390567">
                <a:tc>
                  <a:txBody>
                    <a:bodyPr/>
                    <a:lstStyle/>
                    <a:p>
                      <a:pPr marL="0" indent="0">
                        <a:buNone/>
                      </a:pPr>
                      <a:r>
                        <a:rPr lang="en-US" sz="1000" b="1"/>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000">
                          <a:solidFill>
                            <a:schemeClr val="tx1"/>
                          </a:solidFill>
                        </a:rPr>
                        <a:t>Versatile technology that can be readily deployed at a variety of scales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l">
                        <a:spcBef>
                          <a:spcPts val="600"/>
                        </a:spcBef>
                        <a:buNone/>
                      </a:pPr>
                      <a:r>
                        <a:rPr lang="en-US" sz="1000"/>
                        <a:t>Ability to scale power and storage capacities independently; use beyond energy storage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l">
                        <a:spcBef>
                          <a:spcPts val="600"/>
                        </a:spcBef>
                        <a:buNone/>
                      </a:pPr>
                      <a:r>
                        <a:rPr lang="en-US" sz="1000"/>
                        <a:t>Heat can be stored in cheap materials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3964313410"/>
                  </a:ext>
                </a:extLst>
              </a:tr>
              <a:tr h="540786">
                <a:tc>
                  <a:txBody>
                    <a:bodyPr/>
                    <a:lstStyle/>
                    <a:p>
                      <a:pPr marL="0" indent="0">
                        <a:buNone/>
                      </a:pPr>
                      <a:r>
                        <a:rPr lang="en-US" sz="1000" b="1"/>
                        <a:t>Barriers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000">
                          <a:solidFill>
                            <a:schemeClr val="tx1"/>
                          </a:solidFill>
                        </a:rPr>
                        <a:t>Supply chain, thermal runaway, lower lifetime, support and safety technologies required (e.g. climate control, fireproofing)</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l">
                        <a:spcBef>
                          <a:spcPts val="600"/>
                        </a:spcBef>
                        <a:buNone/>
                      </a:pPr>
                      <a:r>
                        <a:rPr lang="en-US" sz="1000"/>
                        <a:t>High production costs, safety concerns, difficulty storing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l">
                        <a:spcBef>
                          <a:spcPts val="600"/>
                        </a:spcBef>
                        <a:buNone/>
                      </a:pPr>
                      <a:r>
                        <a:rPr lang="en-US" sz="1000"/>
                        <a:t>Difficulty converting heat back into electricity efficiently and cost effectively</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2282328026"/>
                  </a:ext>
                </a:extLst>
              </a:tr>
              <a:tr h="250363">
                <a:tc>
                  <a:txBody>
                    <a:bodyPr/>
                    <a:lstStyle/>
                    <a:p>
                      <a:pPr marL="0" indent="0">
                        <a:buNone/>
                      </a:pPr>
                      <a:r>
                        <a:rPr lang="en-US" sz="1000" b="1"/>
                        <a:t>Lifetime</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a:solidFill>
                            <a:schemeClr val="tx1"/>
                          </a:solidFill>
                        </a:rPr>
                        <a:t>10-20 years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ctr">
                        <a:spcBef>
                          <a:spcPts val="600"/>
                        </a:spcBef>
                        <a:buNone/>
                      </a:pPr>
                      <a:r>
                        <a:rPr lang="en-US" sz="1000"/>
                        <a:t>5-30 years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ctr">
                        <a:spcBef>
                          <a:spcPts val="600"/>
                        </a:spcBef>
                        <a:buNone/>
                      </a:pPr>
                      <a:r>
                        <a:rPr lang="en-US" sz="1000"/>
                        <a:t>10-50 years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3355340753"/>
                  </a:ext>
                </a:extLst>
              </a:tr>
              <a:tr h="250363">
                <a:tc>
                  <a:txBody>
                    <a:bodyPr/>
                    <a:lstStyle/>
                    <a:p>
                      <a:pPr marL="0" indent="0">
                        <a:buNone/>
                      </a:pPr>
                      <a:r>
                        <a:rPr lang="en-US" sz="1000" b="1"/>
                        <a:t>Round-trip efficiency</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a:solidFill>
                            <a:schemeClr val="tx1"/>
                          </a:solidFill>
                        </a:rPr>
                        <a:t>40%-90%*</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ctr">
                        <a:spcBef>
                          <a:spcPts val="600"/>
                        </a:spcBef>
                        <a:buNone/>
                      </a:pPr>
                      <a:r>
                        <a:rPr lang="en-US" sz="1000"/>
                        <a:t>20%-40%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ctr">
                        <a:spcBef>
                          <a:spcPts val="600"/>
                        </a:spcBef>
                        <a:buNone/>
                      </a:pPr>
                      <a:r>
                        <a:rPr lang="en-US" sz="1000"/>
                        <a:t>55%-99%</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808850836"/>
                  </a:ext>
                </a:extLst>
              </a:tr>
              <a:tr h="250363">
                <a:tc>
                  <a:txBody>
                    <a:bodyPr/>
                    <a:lstStyle/>
                    <a:p>
                      <a:pPr marL="0" indent="0">
                        <a:buNone/>
                      </a:pPr>
                      <a:r>
                        <a:rPr lang="en-US" sz="1000" b="1"/>
                        <a:t>Discharge duration at max power</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Minutes to days (technology dependent)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ctr">
                        <a:buNone/>
                      </a:pPr>
                      <a:r>
                        <a:rPr lang="en-US" sz="1000" b="0">
                          <a:solidFill>
                            <a:schemeClr val="tx1"/>
                          </a:solidFill>
                        </a:rPr>
                        <a:t>Several hours to months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ctr">
                        <a:buNone/>
                      </a:pPr>
                      <a:r>
                        <a:rPr lang="en-US" sz="1000" b="0">
                          <a:solidFill>
                            <a:schemeClr val="tx1"/>
                          </a:solidFill>
                        </a:rPr>
                        <a:t>Several hours to months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2291014688"/>
                  </a:ext>
                </a:extLst>
              </a:tr>
              <a:tr h="250363">
                <a:tc>
                  <a:txBody>
                    <a:bodyPr/>
                    <a:lstStyle/>
                    <a:p>
                      <a:pPr marL="0" indent="0">
                        <a:buNone/>
                      </a:pPr>
                      <a:r>
                        <a:rPr lang="en-US" sz="1000" b="1"/>
                        <a:t>Cost (LCOS)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Medium to high (technology dependent)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ctr">
                        <a:buNone/>
                      </a:pPr>
                      <a:r>
                        <a:rPr lang="en-US" sz="1000" b="0">
                          <a:solidFill>
                            <a:schemeClr val="tx1"/>
                          </a:solidFill>
                        </a:rPr>
                        <a:t>High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ctr">
                        <a:buNone/>
                      </a:pPr>
                      <a:r>
                        <a:rPr lang="en-US" sz="1000" b="0">
                          <a:solidFill>
                            <a:schemeClr val="tx1"/>
                          </a:solidFill>
                        </a:rPr>
                        <a:t>High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911579507"/>
                  </a:ext>
                </a:extLst>
              </a:tr>
              <a:tr h="410596">
                <a:tc>
                  <a:txBody>
                    <a:bodyPr/>
                    <a:lstStyle/>
                    <a:p>
                      <a:pPr marL="0" indent="0">
                        <a:buNone/>
                      </a:pPr>
                      <a:r>
                        <a:rPr lang="en-US" sz="1000" b="1"/>
                        <a:t>Development stage for utility-scale grid applications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a:solidFill>
                            <a:schemeClr val="tx1"/>
                          </a:solidFill>
                        </a:rPr>
                        <a:t>Commercialized/prototyped</a:t>
                      </a:r>
                      <a:br>
                        <a:rPr lang="en-US" sz="1000" b="0">
                          <a:solidFill>
                            <a:srgbClr val="000000"/>
                          </a:solidFill>
                        </a:rPr>
                      </a:br>
                      <a:r>
                        <a:rPr lang="en-US" sz="1000" b="0">
                          <a:solidFill>
                            <a:schemeClr val="tx1"/>
                          </a:solidFill>
                        </a:rPr>
                        <a:t>(technology dependent)</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9D4CB"/>
                    </a:solidFill>
                  </a:tcPr>
                </a:tc>
                <a:tc>
                  <a:txBody>
                    <a:bodyPr/>
                    <a:lstStyle/>
                    <a:p>
                      <a:pPr marL="0" indent="0" algn="ctr">
                        <a:buNone/>
                      </a:pPr>
                      <a:r>
                        <a:rPr lang="en-US" sz="1000" b="0">
                          <a:solidFill>
                            <a:schemeClr val="tx1"/>
                          </a:solidFill>
                        </a:rPr>
                        <a:t>Pilot stage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6F9CD"/>
                    </a:solidFill>
                  </a:tcPr>
                </a:tc>
                <a:tc>
                  <a:txBody>
                    <a:bodyPr/>
                    <a:lstStyle/>
                    <a:p>
                      <a:pPr marL="0" indent="0" algn="ctr">
                        <a:buNone/>
                      </a:pPr>
                      <a:r>
                        <a:rPr lang="en-US" sz="1000" b="0" dirty="0">
                          <a:solidFill>
                            <a:schemeClr val="tx1"/>
                          </a:solidFill>
                        </a:rPr>
                        <a:t>Initial commercialization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9D5FB"/>
                    </a:solidFill>
                  </a:tcPr>
                </a:tc>
                <a:extLst>
                  <a:ext uri="{0D108BD9-81ED-4DB2-BD59-A6C34878D82A}">
                    <a16:rowId xmlns:a16="http://schemas.microsoft.com/office/drawing/2014/main" val="1937674170"/>
                  </a:ext>
                </a:extLst>
              </a:tr>
            </a:tbl>
          </a:graphicData>
        </a:graphic>
      </p:graphicFrame>
      <p:sp>
        <p:nvSpPr>
          <p:cNvPr id="15" name="btfpNotesBox962619"/>
          <p:cNvSpPr txBox="1"/>
          <p:nvPr>
            <p:custDataLst>
              <p:tags r:id="rId3"/>
            </p:custDataLst>
          </p:nvPr>
        </p:nvSpPr>
        <p:spPr bwMode="gray">
          <a:xfrm>
            <a:off x="329184" y="6419088"/>
            <a:ext cx="11531600" cy="369332"/>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*Efficiency highly dependent on the battery technology selected.</a:t>
            </a:r>
          </a:p>
          <a:p>
            <a:r>
              <a:rPr lang="en-US" sz="800" dirty="0">
                <a:solidFill>
                  <a:srgbClr val="000000"/>
                </a:solidFill>
              </a:rPr>
              <a:t>Sources: </a:t>
            </a:r>
            <a:r>
              <a:rPr lang="en-US" sz="800" dirty="0">
                <a:solidFill>
                  <a:srgbClr val="000000"/>
                </a:solidFill>
                <a:hlinkClick r:id="rId8"/>
              </a:rPr>
              <a:t>Greening the Grid, Storage Technologies</a:t>
            </a:r>
            <a:r>
              <a:rPr lang="en-US" sz="800" dirty="0">
                <a:solidFill>
                  <a:srgbClr val="000000"/>
                </a:solidFill>
              </a:rPr>
              <a:t>; </a:t>
            </a:r>
            <a:r>
              <a:rPr lang="en-US" sz="800" dirty="0">
                <a:solidFill>
                  <a:srgbClr val="000000"/>
                </a:solidFill>
                <a:hlinkClick r:id="rId9"/>
              </a:rPr>
              <a:t>MIT, The Future of Energy Storage</a:t>
            </a:r>
            <a:r>
              <a:rPr lang="en-US" sz="800" dirty="0">
                <a:solidFill>
                  <a:srgbClr val="000000"/>
                </a:solidFill>
              </a:rPr>
              <a:t> (2022); </a:t>
            </a:r>
            <a:r>
              <a:rPr lang="en-US" sz="800" dirty="0">
                <a:solidFill>
                  <a:srgbClr val="000000"/>
                </a:solidFill>
                <a:hlinkClick r:id="rId10"/>
              </a:rPr>
              <a:t>ENTEC</a:t>
            </a:r>
            <a:r>
              <a:rPr lang="en-US" sz="800" dirty="0">
                <a:hlinkClick r:id="rId10"/>
              </a:rPr>
              <a:t>, Energy Storage Database and Use Case Matrix</a:t>
            </a:r>
            <a:r>
              <a:rPr lang="en-US" sz="800" dirty="0">
                <a:solidFill>
                  <a:srgbClr val="000000"/>
                </a:solidFill>
              </a:rPr>
              <a:t> (2022). </a:t>
            </a:r>
            <a:endParaRPr lang="en-US" dirty="0"/>
          </a:p>
          <a:p>
            <a:pPr marL="0" indent="0">
              <a:spcBef>
                <a:spcPts val="0"/>
              </a:spcBef>
              <a:buNone/>
            </a:pPr>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a:t>
            </a:r>
            <a:endParaRPr lang="en-US" sz="800" dirty="0">
              <a:solidFill>
                <a:srgbClr val="000000"/>
              </a:solidFill>
              <a:cs typeface="Arial"/>
            </a:endParaRPr>
          </a:p>
        </p:txBody>
      </p:sp>
      <p:pic>
        <p:nvPicPr>
          <p:cNvPr id="8" name="Picture 2">
            <a:extLst>
              <a:ext uri="{FF2B5EF4-FFF2-40B4-BE49-F238E27FC236}">
                <a16:creationId xmlns:a16="http://schemas.microsoft.com/office/drawing/2014/main" id="{EA119EFF-291D-AE5D-4C2B-25D685A752FD}"/>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6411353" y="1616625"/>
            <a:ext cx="1903870" cy="127231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58CD25D0-0C2A-2E94-D7D0-B7DFF5D5C70B}"/>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287688" y="1616625"/>
            <a:ext cx="1984862" cy="1272314"/>
          </a:xfrm>
          <a:prstGeom prst="rect">
            <a:avLst/>
          </a:prstGeom>
        </p:spPr>
      </p:pic>
      <p:pic>
        <p:nvPicPr>
          <p:cNvPr id="11" name="Picture 10">
            <a:extLst>
              <a:ext uri="{FF2B5EF4-FFF2-40B4-BE49-F238E27FC236}">
                <a16:creationId xmlns:a16="http://schemas.microsoft.com/office/drawing/2014/main" id="{022029F9-E5BA-7E86-CA69-B35581E8A1CE}"/>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9510288" y="1592796"/>
            <a:ext cx="1908492" cy="1272315"/>
          </a:xfrm>
          <a:prstGeom prst="rect">
            <a:avLst/>
          </a:prstGeom>
          <a:noFill/>
          <a:extLst>
            <a:ext uri="{909E8E84-426E-40DD-AFC4-6F175D3DCCD1}">
              <a14:hiddenFill xmlns:a14="http://schemas.microsoft.com/office/drawing/2010/main">
                <a:solidFill>
                  <a:srgbClr val="FFFFFF"/>
                </a:solidFill>
              </a14:hiddenFill>
            </a:ext>
          </a:extLst>
        </p:spPr>
      </p:pic>
      <p:cxnSp>
        <p:nvCxnSpPr>
          <p:cNvPr id="3" name="Straight Connector 2">
            <a:extLst>
              <a:ext uri="{FF2B5EF4-FFF2-40B4-BE49-F238E27FC236}">
                <a16:creationId xmlns:a16="http://schemas.microsoft.com/office/drawing/2014/main" id="{940F21C9-1395-3922-95BD-3B46EFC64826}"/>
              </a:ext>
            </a:extLst>
          </p:cNvPr>
          <p:cNvCxnSpPr>
            <a:cxnSpLocks/>
          </p:cNvCxnSpPr>
          <p:nvPr/>
        </p:nvCxnSpPr>
        <p:spPr bwMode="gray">
          <a:xfrm>
            <a:off x="2766954" y="1157639"/>
            <a:ext cx="2859996" cy="0"/>
          </a:xfrm>
          <a:prstGeom prst="line">
            <a:avLst/>
          </a:prstGeom>
          <a:ln w="9525" cap="flat">
            <a:solidFill>
              <a:schemeClr val="tx1"/>
            </a:solidFill>
            <a:miter lim="800000"/>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FBCD5572-48CF-2278-DDEF-111621EF3160}"/>
              </a:ext>
            </a:extLst>
          </p:cNvPr>
          <p:cNvSpPr txBox="1"/>
          <p:nvPr/>
        </p:nvSpPr>
        <p:spPr bwMode="gray">
          <a:xfrm>
            <a:off x="3703058" y="1070773"/>
            <a:ext cx="1080120" cy="173732"/>
          </a:xfrm>
          <a:prstGeom prst="rect">
            <a:avLst/>
          </a:prstGeom>
          <a:solidFill>
            <a:srgbClr val="FFFFFF"/>
          </a:solidFill>
        </p:spPr>
        <p:txBody>
          <a:bodyPr wrap="square" lIns="0" tIns="0" rIns="0" bIns="0" rtlCol="0">
            <a:spAutoFit/>
          </a:bodyPr>
          <a:lstStyle/>
          <a:p>
            <a:pPr marL="0" indent="0" algn="ctr">
              <a:buNone/>
            </a:pPr>
            <a:r>
              <a:rPr lang="en-US" sz="1000"/>
              <a:t>Electrochemical</a:t>
            </a:r>
          </a:p>
        </p:txBody>
      </p:sp>
      <p:cxnSp>
        <p:nvCxnSpPr>
          <p:cNvPr id="12" name="Straight Connector 11">
            <a:extLst>
              <a:ext uri="{FF2B5EF4-FFF2-40B4-BE49-F238E27FC236}">
                <a16:creationId xmlns:a16="http://schemas.microsoft.com/office/drawing/2014/main" id="{45E04534-57A7-BC49-6F94-7349B152497D}"/>
              </a:ext>
            </a:extLst>
          </p:cNvPr>
          <p:cNvCxnSpPr>
            <a:cxnSpLocks/>
          </p:cNvCxnSpPr>
          <p:nvPr/>
        </p:nvCxnSpPr>
        <p:spPr bwMode="gray">
          <a:xfrm>
            <a:off x="5808230" y="1160115"/>
            <a:ext cx="2893062" cy="0"/>
          </a:xfrm>
          <a:prstGeom prst="line">
            <a:avLst/>
          </a:prstGeom>
          <a:ln w="9525" cap="flat">
            <a:solidFill>
              <a:schemeClr val="tx1"/>
            </a:solidFill>
            <a:miter lim="800000"/>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8312A2CA-5470-6EDB-A526-80178AE8E4B8}"/>
              </a:ext>
            </a:extLst>
          </p:cNvPr>
          <p:cNvSpPr txBox="1"/>
          <p:nvPr/>
        </p:nvSpPr>
        <p:spPr bwMode="gray">
          <a:xfrm>
            <a:off x="6856260" y="1073249"/>
            <a:ext cx="737736" cy="153888"/>
          </a:xfrm>
          <a:prstGeom prst="rect">
            <a:avLst/>
          </a:prstGeom>
          <a:solidFill>
            <a:srgbClr val="FFFFFF"/>
          </a:solidFill>
        </p:spPr>
        <p:txBody>
          <a:bodyPr wrap="square" lIns="0" tIns="0" rIns="0" bIns="0" rtlCol="0">
            <a:spAutoFit/>
          </a:bodyPr>
          <a:lstStyle/>
          <a:p>
            <a:pPr marL="0" indent="0" algn="ctr">
              <a:buNone/>
            </a:pPr>
            <a:r>
              <a:rPr lang="en-US" sz="1000" dirty="0"/>
              <a:t>Chemical</a:t>
            </a:r>
          </a:p>
        </p:txBody>
      </p:sp>
      <p:cxnSp>
        <p:nvCxnSpPr>
          <p:cNvPr id="17" name="Straight Connector 16">
            <a:extLst>
              <a:ext uri="{FF2B5EF4-FFF2-40B4-BE49-F238E27FC236}">
                <a16:creationId xmlns:a16="http://schemas.microsoft.com/office/drawing/2014/main" id="{4322060F-EFD3-53F8-C4A9-4F89CB540F3A}"/>
              </a:ext>
            </a:extLst>
          </p:cNvPr>
          <p:cNvCxnSpPr>
            <a:cxnSpLocks/>
          </p:cNvCxnSpPr>
          <p:nvPr/>
        </p:nvCxnSpPr>
        <p:spPr bwMode="gray">
          <a:xfrm>
            <a:off x="8857788" y="1160115"/>
            <a:ext cx="2893062" cy="0"/>
          </a:xfrm>
          <a:prstGeom prst="line">
            <a:avLst/>
          </a:prstGeom>
          <a:ln w="9525" cap="flat">
            <a:solidFill>
              <a:schemeClr val="tx1"/>
            </a:solidFill>
            <a:miter lim="800000"/>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7DC7DFD4-4270-9B42-6076-3449E57C10C4}"/>
              </a:ext>
            </a:extLst>
          </p:cNvPr>
          <p:cNvSpPr txBox="1"/>
          <p:nvPr/>
        </p:nvSpPr>
        <p:spPr bwMode="gray">
          <a:xfrm>
            <a:off x="9905818" y="1073249"/>
            <a:ext cx="737736" cy="153888"/>
          </a:xfrm>
          <a:prstGeom prst="rect">
            <a:avLst/>
          </a:prstGeom>
          <a:solidFill>
            <a:srgbClr val="FFFFFF"/>
          </a:solidFill>
        </p:spPr>
        <p:txBody>
          <a:bodyPr wrap="square" lIns="0" tIns="0" rIns="0" bIns="0" rtlCol="0">
            <a:spAutoFit/>
          </a:bodyPr>
          <a:lstStyle/>
          <a:p>
            <a:pPr marL="0" indent="0" algn="ctr">
              <a:buNone/>
            </a:pPr>
            <a:r>
              <a:rPr lang="en-US" sz="1000"/>
              <a:t>Thermal</a:t>
            </a:r>
          </a:p>
        </p:txBody>
      </p:sp>
      <p:sp>
        <p:nvSpPr>
          <p:cNvPr id="33" name="Oval 32">
            <a:extLst>
              <a:ext uri="{FF2B5EF4-FFF2-40B4-BE49-F238E27FC236}">
                <a16:creationId xmlns:a16="http://schemas.microsoft.com/office/drawing/2014/main" id="{4B47C121-3022-BC43-FDED-3A8A498D93B5}"/>
              </a:ext>
            </a:extLst>
          </p:cNvPr>
          <p:cNvSpPr>
            <a:spLocks noChangeAspect="1"/>
          </p:cNvSpPr>
          <p:nvPr/>
        </p:nvSpPr>
        <p:spPr bwMode="gray">
          <a:xfrm>
            <a:off x="2805260" y="1290388"/>
            <a:ext cx="230400" cy="2304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1</a:t>
            </a:r>
          </a:p>
        </p:txBody>
      </p:sp>
      <p:sp>
        <p:nvSpPr>
          <p:cNvPr id="34" name="Oval 33">
            <a:extLst>
              <a:ext uri="{FF2B5EF4-FFF2-40B4-BE49-F238E27FC236}">
                <a16:creationId xmlns:a16="http://schemas.microsoft.com/office/drawing/2014/main" id="{9EA259D4-F036-ECEF-A090-BF0E83B45EBD}"/>
              </a:ext>
            </a:extLst>
          </p:cNvPr>
          <p:cNvSpPr>
            <a:spLocks noChangeAspect="1"/>
          </p:cNvSpPr>
          <p:nvPr/>
        </p:nvSpPr>
        <p:spPr bwMode="gray">
          <a:xfrm>
            <a:off x="5836022" y="1290388"/>
            <a:ext cx="230400" cy="230400"/>
          </a:xfrm>
          <a:prstGeom prst="ellipse">
            <a:avLst/>
          </a:prstGeom>
          <a:solidFill>
            <a:srgbClr val="8D961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rgbClr val="FFFFFF"/>
                </a:solidFill>
              </a:rPr>
              <a:t>5</a:t>
            </a:r>
          </a:p>
        </p:txBody>
      </p:sp>
      <p:sp>
        <p:nvSpPr>
          <p:cNvPr id="35" name="Oval 34">
            <a:extLst>
              <a:ext uri="{FF2B5EF4-FFF2-40B4-BE49-F238E27FC236}">
                <a16:creationId xmlns:a16="http://schemas.microsoft.com/office/drawing/2014/main" id="{9E6A6079-B519-68BB-F2A7-6AD15761AB06}"/>
              </a:ext>
            </a:extLst>
          </p:cNvPr>
          <p:cNvSpPr>
            <a:spLocks noChangeAspect="1"/>
          </p:cNvSpPr>
          <p:nvPr/>
        </p:nvSpPr>
        <p:spPr bwMode="gray">
          <a:xfrm>
            <a:off x="8853932" y="1290388"/>
            <a:ext cx="230400" cy="230400"/>
          </a:xfrm>
          <a:prstGeom prst="ellipse">
            <a:avLst/>
          </a:prstGeom>
          <a:solidFill>
            <a:srgbClr val="577C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6</a:t>
            </a:r>
          </a:p>
        </p:txBody>
      </p:sp>
      <p:sp>
        <p:nvSpPr>
          <p:cNvPr id="26" name="Oval 25">
            <a:extLst>
              <a:ext uri="{FF2B5EF4-FFF2-40B4-BE49-F238E27FC236}">
                <a16:creationId xmlns:a16="http://schemas.microsoft.com/office/drawing/2014/main" id="{64FAFD85-1558-655F-737E-5BA60672766B}"/>
              </a:ext>
            </a:extLst>
          </p:cNvPr>
          <p:cNvSpPr>
            <a:spLocks noChangeAspect="1"/>
          </p:cNvSpPr>
          <p:nvPr/>
        </p:nvSpPr>
        <p:spPr bwMode="gray">
          <a:xfrm>
            <a:off x="2805260" y="1286827"/>
            <a:ext cx="230400" cy="230400"/>
          </a:xfrm>
          <a:prstGeom prst="ellipse">
            <a:avLst/>
          </a:prstGeom>
          <a:solidFill>
            <a:schemeClr val="accent6">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4</a:t>
            </a:r>
          </a:p>
        </p:txBody>
      </p:sp>
    </p:spTree>
    <p:custDataLst>
      <p:tags r:id="rId1"/>
    </p:custDataLst>
    <p:extLst>
      <p:ext uri="{BB962C8B-B14F-4D97-AF65-F5344CB8AC3E}">
        <p14:creationId xmlns:p14="http://schemas.microsoft.com/office/powerpoint/2010/main" val="241725910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26086599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CAES (compressed air) is a proven technology with significant geological requirements, similar to novel PSH </a:t>
            </a: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 </a:t>
            </a:r>
            <a:r>
              <a:rPr lang="en-US" sz="800" dirty="0">
                <a:solidFill>
                  <a:srgbClr val="000000"/>
                </a:solidFill>
                <a:hlinkClick r:id="rId6"/>
              </a:rPr>
              <a:t>Quidnet Energy</a:t>
            </a:r>
            <a:endParaRPr lang="en-US" sz="800" dirty="0">
              <a:solidFill>
                <a:srgbClr val="000000"/>
              </a:solidFill>
            </a:endParaRP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a:t>
            </a:r>
            <a:endParaRPr lang="en-US" sz="800" dirty="0">
              <a:solidFill>
                <a:srgbClr val="000000"/>
              </a:solidFill>
              <a:cs typeface="Arial"/>
            </a:endParaRPr>
          </a:p>
        </p:txBody>
      </p:sp>
      <p:sp>
        <p:nvSpPr>
          <p:cNvPr id="2" name="TextBox 1">
            <a:extLst>
              <a:ext uri="{FF2B5EF4-FFF2-40B4-BE49-F238E27FC236}">
                <a16:creationId xmlns:a16="http://schemas.microsoft.com/office/drawing/2014/main" id="{96911661-5619-4209-0FDD-6E232755056F}"/>
              </a:ext>
            </a:extLst>
          </p:cNvPr>
          <p:cNvSpPr txBox="1">
            <a:spLocks noChangeAspect="1"/>
          </p:cNvSpPr>
          <p:nvPr/>
        </p:nvSpPr>
        <p:spPr>
          <a:xfrm>
            <a:off x="371475" y="520030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endParaRPr>
          </a:p>
        </p:txBody>
      </p:sp>
      <p:cxnSp>
        <p:nvCxnSpPr>
          <p:cNvPr id="3" name="Straight Connector 2">
            <a:extLst>
              <a:ext uri="{FF2B5EF4-FFF2-40B4-BE49-F238E27FC236}">
                <a16:creationId xmlns:a16="http://schemas.microsoft.com/office/drawing/2014/main" id="{B792BB82-335A-88FF-5390-ECF05B7E0713}"/>
              </a:ext>
            </a:extLst>
          </p:cNvPr>
          <p:cNvCxnSpPr>
            <a:cxnSpLocks noChangeAspect="1"/>
          </p:cNvCxnSpPr>
          <p:nvPr/>
        </p:nvCxnSpPr>
        <p:spPr>
          <a:xfrm>
            <a:off x="371476" y="543044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5C48679-633C-4B46-D0A7-35985F372A1C}"/>
              </a:ext>
            </a:extLst>
          </p:cNvPr>
          <p:cNvSpPr txBox="1">
            <a:spLocks noChangeAspect="1"/>
          </p:cNvSpPr>
          <p:nvPr/>
        </p:nvSpPr>
        <p:spPr>
          <a:xfrm>
            <a:off x="5403437" y="243430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5" name="Table 40">
            <a:extLst>
              <a:ext uri="{FF2B5EF4-FFF2-40B4-BE49-F238E27FC236}">
                <a16:creationId xmlns:a16="http://schemas.microsoft.com/office/drawing/2014/main" id="{FAE3BFF8-E7A6-69CB-3558-2642AE2E7670}"/>
              </a:ext>
            </a:extLst>
          </p:cNvPr>
          <p:cNvGraphicFramePr>
            <a:graphicFrameLocks noGrp="1" noChangeAspect="1"/>
          </p:cNvGraphicFramePr>
          <p:nvPr>
            <p:extLst>
              <p:ext uri="{D42A27DB-BD31-4B8C-83A1-F6EECF244321}">
                <p14:modId xmlns:p14="http://schemas.microsoft.com/office/powerpoint/2010/main" val="4278715169"/>
              </p:ext>
            </p:extLst>
          </p:nvPr>
        </p:nvGraphicFramePr>
        <p:xfrm>
          <a:off x="5414726" y="2765288"/>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Initial commercialization</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Dependent on project (container systems are modular, while systems using salt caverns are not)</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200-500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5-48+</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40-70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33" name="Straight Connector 32">
            <a:extLst>
              <a:ext uri="{FF2B5EF4-FFF2-40B4-BE49-F238E27FC236}">
                <a16:creationId xmlns:a16="http://schemas.microsoft.com/office/drawing/2014/main" id="{A4F090A7-E9B1-C531-140A-3CF515A30E50}"/>
              </a:ext>
            </a:extLst>
          </p:cNvPr>
          <p:cNvCxnSpPr>
            <a:cxnSpLocks noChangeAspect="1"/>
          </p:cNvCxnSpPr>
          <p:nvPr/>
        </p:nvCxnSpPr>
        <p:spPr>
          <a:xfrm>
            <a:off x="5414724" y="263274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33C3509-2370-7546-BEC0-FB11133BA4ED}"/>
              </a:ext>
            </a:extLst>
          </p:cNvPr>
          <p:cNvSpPr txBox="1">
            <a:spLocks noChangeAspect="1"/>
          </p:cNvSpPr>
          <p:nvPr/>
        </p:nvSpPr>
        <p:spPr>
          <a:xfrm>
            <a:off x="9909388" y="243430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35" name="Straight Connector 34">
            <a:extLst>
              <a:ext uri="{FF2B5EF4-FFF2-40B4-BE49-F238E27FC236}">
                <a16:creationId xmlns:a16="http://schemas.microsoft.com/office/drawing/2014/main" id="{C5D04A46-E313-733D-537D-B94ED8407FB3}"/>
              </a:ext>
            </a:extLst>
          </p:cNvPr>
          <p:cNvCxnSpPr>
            <a:cxnSpLocks noChangeAspect="1"/>
          </p:cNvCxnSpPr>
          <p:nvPr/>
        </p:nvCxnSpPr>
        <p:spPr>
          <a:xfrm>
            <a:off x="9909388" y="263274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A92D0A48-F245-619D-C5EC-8766581F015C}"/>
              </a:ext>
            </a:extLst>
          </p:cNvPr>
          <p:cNvSpPr txBox="1">
            <a:spLocks noChangeAspect="1"/>
          </p:cNvSpPr>
          <p:nvPr/>
        </p:nvSpPr>
        <p:spPr>
          <a:xfrm>
            <a:off x="9909389" y="30754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52" name="TextBox 51">
            <a:extLst>
              <a:ext uri="{FF2B5EF4-FFF2-40B4-BE49-F238E27FC236}">
                <a16:creationId xmlns:a16="http://schemas.microsoft.com/office/drawing/2014/main" id="{FC4F14E6-B41F-78C1-1FF8-241088CFE508}"/>
              </a:ext>
            </a:extLst>
          </p:cNvPr>
          <p:cNvSpPr txBox="1">
            <a:spLocks noChangeAspect="1"/>
          </p:cNvSpPr>
          <p:nvPr/>
        </p:nvSpPr>
        <p:spPr>
          <a:xfrm>
            <a:off x="9909389" y="400823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53" name="TextBox 52">
            <a:extLst>
              <a:ext uri="{FF2B5EF4-FFF2-40B4-BE49-F238E27FC236}">
                <a16:creationId xmlns:a16="http://schemas.microsoft.com/office/drawing/2014/main" id="{068FE966-513A-CBC6-4568-1C193FAE4FD3}"/>
              </a:ext>
            </a:extLst>
          </p:cNvPr>
          <p:cNvSpPr txBox="1">
            <a:spLocks noChangeAspect="1"/>
          </p:cNvSpPr>
          <p:nvPr/>
        </p:nvSpPr>
        <p:spPr>
          <a:xfrm>
            <a:off x="9909389" y="494104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54" name="TextBox 53">
            <a:extLst>
              <a:ext uri="{FF2B5EF4-FFF2-40B4-BE49-F238E27FC236}">
                <a16:creationId xmlns:a16="http://schemas.microsoft.com/office/drawing/2014/main" id="{6B004DE2-D2B3-34D9-ECE5-EA5954AACFB6}"/>
              </a:ext>
            </a:extLst>
          </p:cNvPr>
          <p:cNvSpPr txBox="1">
            <a:spLocks noChangeAspect="1"/>
          </p:cNvSpPr>
          <p:nvPr/>
        </p:nvSpPr>
        <p:spPr>
          <a:xfrm>
            <a:off x="9909389" y="564301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Remote or off-grid</a:t>
            </a:r>
          </a:p>
        </p:txBody>
      </p:sp>
      <p:sp>
        <p:nvSpPr>
          <p:cNvPr id="55" name="TextBox 54">
            <a:extLst>
              <a:ext uri="{FF2B5EF4-FFF2-40B4-BE49-F238E27FC236}">
                <a16:creationId xmlns:a16="http://schemas.microsoft.com/office/drawing/2014/main" id="{C282B72A-A3EF-7498-9623-B8AEC709C97E}"/>
              </a:ext>
            </a:extLst>
          </p:cNvPr>
          <p:cNvSpPr txBox="1">
            <a:spLocks noChangeAspect="1"/>
          </p:cNvSpPr>
          <p:nvPr/>
        </p:nvSpPr>
        <p:spPr>
          <a:xfrm>
            <a:off x="10861926" y="27652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56" name="TextBox 55">
            <a:extLst>
              <a:ext uri="{FF2B5EF4-FFF2-40B4-BE49-F238E27FC236}">
                <a16:creationId xmlns:a16="http://schemas.microsoft.com/office/drawing/2014/main" id="{6BE30D7C-15A8-86AC-AB1D-47E40A0A633B}"/>
              </a:ext>
            </a:extLst>
          </p:cNvPr>
          <p:cNvSpPr txBox="1">
            <a:spLocks noChangeAspect="1"/>
          </p:cNvSpPr>
          <p:nvPr/>
        </p:nvSpPr>
        <p:spPr>
          <a:xfrm>
            <a:off x="10861926" y="323169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57" name="TextBox 56">
            <a:extLst>
              <a:ext uri="{FF2B5EF4-FFF2-40B4-BE49-F238E27FC236}">
                <a16:creationId xmlns:a16="http://schemas.microsoft.com/office/drawing/2014/main" id="{F83E04FF-F632-C803-9DBC-3C47BD966F88}"/>
              </a:ext>
            </a:extLst>
          </p:cNvPr>
          <p:cNvSpPr txBox="1">
            <a:spLocks noChangeAspect="1"/>
          </p:cNvSpPr>
          <p:nvPr/>
        </p:nvSpPr>
        <p:spPr>
          <a:xfrm>
            <a:off x="10861926" y="369809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Weather-driven</a:t>
            </a:r>
            <a:br>
              <a:rPr lang="en-US" sz="1000"/>
            </a:br>
            <a:r>
              <a:rPr lang="en-US" sz="1000">
                <a:solidFill>
                  <a:srgbClr val="34A398"/>
                </a:solidFill>
              </a:rPr>
              <a:t>outages</a:t>
            </a:r>
          </a:p>
        </p:txBody>
      </p:sp>
      <p:sp>
        <p:nvSpPr>
          <p:cNvPr id="58" name="TextBox 57">
            <a:extLst>
              <a:ext uri="{FF2B5EF4-FFF2-40B4-BE49-F238E27FC236}">
                <a16:creationId xmlns:a16="http://schemas.microsoft.com/office/drawing/2014/main" id="{B4155B56-CBD7-E6AE-CB68-9C78E3A3BA31}"/>
              </a:ext>
            </a:extLst>
          </p:cNvPr>
          <p:cNvSpPr txBox="1">
            <a:spLocks noChangeAspect="1"/>
          </p:cNvSpPr>
          <p:nvPr/>
        </p:nvSpPr>
        <p:spPr>
          <a:xfrm>
            <a:off x="10861927" y="416449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p>
        </p:txBody>
      </p:sp>
      <p:sp>
        <p:nvSpPr>
          <p:cNvPr id="59" name="TextBox 58">
            <a:extLst>
              <a:ext uri="{FF2B5EF4-FFF2-40B4-BE49-F238E27FC236}">
                <a16:creationId xmlns:a16="http://schemas.microsoft.com/office/drawing/2014/main" id="{FD826C9A-1E27-26E7-8794-72C3C11C284E}"/>
              </a:ext>
            </a:extLst>
          </p:cNvPr>
          <p:cNvSpPr txBox="1">
            <a:spLocks noChangeAspect="1"/>
          </p:cNvSpPr>
          <p:nvPr/>
        </p:nvSpPr>
        <p:spPr>
          <a:xfrm>
            <a:off x="10861926" y="463090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br>
            <a:r>
              <a:rPr lang="en-US" sz="1000">
                <a:solidFill>
                  <a:srgbClr val="C8C8C8"/>
                </a:solidFill>
              </a:rPr>
              <a:t>imbalances</a:t>
            </a:r>
          </a:p>
        </p:txBody>
      </p:sp>
      <p:sp>
        <p:nvSpPr>
          <p:cNvPr id="60" name="TextBox 59">
            <a:extLst>
              <a:ext uri="{FF2B5EF4-FFF2-40B4-BE49-F238E27FC236}">
                <a16:creationId xmlns:a16="http://schemas.microsoft.com/office/drawing/2014/main" id="{C62E8E57-FCD3-5ED1-9E3B-276C1452CFBC}"/>
              </a:ext>
            </a:extLst>
          </p:cNvPr>
          <p:cNvSpPr txBox="1">
            <a:spLocks noChangeAspect="1"/>
          </p:cNvSpPr>
          <p:nvPr/>
        </p:nvSpPr>
        <p:spPr>
          <a:xfrm>
            <a:off x="10861927" y="509730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Long-term</a:t>
            </a:r>
            <a:br>
              <a:rPr lang="en-US" sz="1000"/>
            </a:br>
            <a:r>
              <a:rPr lang="en-US" sz="1000">
                <a:solidFill>
                  <a:srgbClr val="C8C8C8"/>
                </a:solidFill>
              </a:rPr>
              <a:t>outages</a:t>
            </a:r>
          </a:p>
        </p:txBody>
      </p:sp>
      <p:sp>
        <p:nvSpPr>
          <p:cNvPr id="61" name="TextBox 60">
            <a:extLst>
              <a:ext uri="{FF2B5EF4-FFF2-40B4-BE49-F238E27FC236}">
                <a16:creationId xmlns:a16="http://schemas.microsoft.com/office/drawing/2014/main" id="{47971D73-DF97-261F-B37E-3303D07215AA}"/>
              </a:ext>
            </a:extLst>
          </p:cNvPr>
          <p:cNvSpPr txBox="1">
            <a:spLocks noChangeAspect="1"/>
          </p:cNvSpPr>
          <p:nvPr/>
        </p:nvSpPr>
        <p:spPr>
          <a:xfrm>
            <a:off x="10861926" y="556370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 stabilization</a:t>
            </a:r>
          </a:p>
        </p:txBody>
      </p:sp>
      <p:sp>
        <p:nvSpPr>
          <p:cNvPr id="62" name="TextBox 61">
            <a:extLst>
              <a:ext uri="{FF2B5EF4-FFF2-40B4-BE49-F238E27FC236}">
                <a16:creationId xmlns:a16="http://schemas.microsoft.com/office/drawing/2014/main" id="{7431DD4B-90DD-492F-76AF-1A3D3E204FEA}"/>
              </a:ext>
            </a:extLst>
          </p:cNvPr>
          <p:cNvSpPr txBox="1">
            <a:spLocks noChangeAspect="1"/>
          </p:cNvSpPr>
          <p:nvPr/>
        </p:nvSpPr>
        <p:spPr>
          <a:xfrm>
            <a:off x="10861926" y="587622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Backup power</a:t>
            </a:r>
          </a:p>
        </p:txBody>
      </p:sp>
      <p:cxnSp>
        <p:nvCxnSpPr>
          <p:cNvPr id="63" name="Straight Connector 62">
            <a:extLst>
              <a:ext uri="{FF2B5EF4-FFF2-40B4-BE49-F238E27FC236}">
                <a16:creationId xmlns:a16="http://schemas.microsoft.com/office/drawing/2014/main" id="{918B0AC6-03DA-2627-7D29-3A5898B665E7}"/>
              </a:ext>
            </a:extLst>
          </p:cNvPr>
          <p:cNvCxnSpPr>
            <a:cxnSpLocks noChangeAspect="1"/>
          </p:cNvCxnSpPr>
          <p:nvPr/>
        </p:nvCxnSpPr>
        <p:spPr>
          <a:xfrm>
            <a:off x="10744200" y="276528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076DED6D-0F9C-9B51-83D0-11CA20158029}"/>
              </a:ext>
            </a:extLst>
          </p:cNvPr>
          <p:cNvCxnSpPr>
            <a:cxnSpLocks noChangeAspect="1"/>
          </p:cNvCxnSpPr>
          <p:nvPr/>
        </p:nvCxnSpPr>
        <p:spPr>
          <a:xfrm>
            <a:off x="10744200" y="3698094"/>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7B37AED-1352-24CA-B61C-09AC79DDFB34}"/>
              </a:ext>
            </a:extLst>
          </p:cNvPr>
          <p:cNvCxnSpPr>
            <a:cxnSpLocks noChangeAspect="1"/>
          </p:cNvCxnSpPr>
          <p:nvPr/>
        </p:nvCxnSpPr>
        <p:spPr>
          <a:xfrm>
            <a:off x="10744200" y="463090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1BE0832B-F903-CDD6-9B74-7D0AF91EAED2}"/>
              </a:ext>
            </a:extLst>
          </p:cNvPr>
          <p:cNvCxnSpPr>
            <a:cxnSpLocks noChangeAspect="1"/>
          </p:cNvCxnSpPr>
          <p:nvPr/>
        </p:nvCxnSpPr>
        <p:spPr>
          <a:xfrm>
            <a:off x="10744200" y="556370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graphicFrame>
        <p:nvGraphicFramePr>
          <p:cNvPr id="70" name="Table 75">
            <a:extLst>
              <a:ext uri="{FF2B5EF4-FFF2-40B4-BE49-F238E27FC236}">
                <a16:creationId xmlns:a16="http://schemas.microsoft.com/office/drawing/2014/main" id="{91A7BF05-FDF1-5E06-71C1-42FC45FBF188}"/>
              </a:ext>
            </a:extLst>
          </p:cNvPr>
          <p:cNvGraphicFramePr>
            <a:graphicFrameLocks noGrp="1" noChangeAspect="1"/>
          </p:cNvGraphicFramePr>
          <p:nvPr>
            <p:extLst>
              <p:ext uri="{D42A27DB-BD31-4B8C-83A1-F6EECF244321}">
                <p14:modId xmlns:p14="http://schemas.microsoft.com/office/powerpoint/2010/main" val="3974722461"/>
              </p:ext>
            </p:extLst>
          </p:nvPr>
        </p:nvGraphicFramePr>
        <p:xfrm>
          <a:off x="371476" y="5488768"/>
          <a:ext cx="9383918" cy="792773"/>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algn="ctr"/>
                      <a:endParaRPr lang="en-US" sz="900" b="0">
                        <a:solidFill>
                          <a:schemeClr val="tx1"/>
                        </a:solidFill>
                      </a:endParaRP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McIntosh CAES Plant</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Alabama, U.S.</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110</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26</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algn="ctr"/>
                      <a:endParaRPr lang="en-US" sz="900" b="0">
                        <a:solidFill>
                          <a:schemeClr val="tx1"/>
                        </a:solidFill>
                      </a:endParaRP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Goderich Energy</a:t>
                      </a:r>
                      <a:br>
                        <a:rPr lang="en-US" sz="900" b="0">
                          <a:solidFill>
                            <a:schemeClr val="tx1"/>
                          </a:solidFill>
                        </a:rPr>
                      </a:br>
                      <a:r>
                        <a:rPr lang="en-US" sz="900" b="0">
                          <a:solidFill>
                            <a:schemeClr val="tx1"/>
                          </a:solidFill>
                        </a:rPr>
                        <a:t>Storage Facility</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Ontario, Canada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2</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5</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a:solidFill>
                            <a:schemeClr val="tx1"/>
                          </a:solidFill>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697590"/>
                  </a:ext>
                </a:extLst>
              </a:tr>
            </a:tbl>
          </a:graphicData>
        </a:graphic>
      </p:graphicFrame>
      <p:sp>
        <p:nvSpPr>
          <p:cNvPr id="71" name="TextBox 70">
            <a:extLst>
              <a:ext uri="{FF2B5EF4-FFF2-40B4-BE49-F238E27FC236}">
                <a16:creationId xmlns:a16="http://schemas.microsoft.com/office/drawing/2014/main" id="{B59E3FAB-7DB5-F0E6-86A6-47F07532A05C}"/>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cxnSp>
        <p:nvCxnSpPr>
          <p:cNvPr id="72" name="Straight Connector 71">
            <a:extLst>
              <a:ext uri="{FF2B5EF4-FFF2-40B4-BE49-F238E27FC236}">
                <a16:creationId xmlns:a16="http://schemas.microsoft.com/office/drawing/2014/main" id="{011E6335-C2E8-8D79-C929-17E8A5AA1439}"/>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B5BAE472-1FDC-DB3A-61BD-3986CE377BAF}"/>
              </a:ext>
            </a:extLst>
          </p:cNvPr>
          <p:cNvSpPr txBox="1">
            <a:spLocks noChangeAspect="1"/>
          </p:cNvSpPr>
          <p:nvPr/>
        </p:nvSpPr>
        <p:spPr>
          <a:xfrm>
            <a:off x="371475" y="18859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Excess electricity is used to compress and cool air, which is then stored under pressure either in specialized containers (</a:t>
            </a:r>
            <a:r>
              <a:rPr lang="en-US" sz="1000" err="1">
                <a:solidFill>
                  <a:schemeClr val="tx1"/>
                </a:solidFill>
              </a:rPr>
              <a:t>CapEx</a:t>
            </a:r>
            <a:r>
              <a:rPr lang="en-US" sz="1000">
                <a:solidFill>
                  <a:schemeClr val="tx1"/>
                </a:solidFill>
              </a:rPr>
              <a:t> intensive) or underground (e.g., In salt caverns). Air can be stored as pressurized gas (CAES) or liquified (LAES). Heat from the compression process can be stored in a separate thermal store for later use. To discharge, heat (from the thermal store or combustion of natural gas) is introduced back into the compressed/liquid air, which is released to spin a turbine and generate electricity. </a:t>
            </a:r>
          </a:p>
        </p:txBody>
      </p:sp>
      <p:pic>
        <p:nvPicPr>
          <p:cNvPr id="74" name="Picture 4">
            <a:extLst>
              <a:ext uri="{FF2B5EF4-FFF2-40B4-BE49-F238E27FC236}">
                <a16:creationId xmlns:a16="http://schemas.microsoft.com/office/drawing/2014/main" id="{E076A2B4-1B2A-86EC-BD76-222D3BF8CAD5}"/>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69181" y="5781534"/>
            <a:ext cx="768577" cy="122192"/>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6">
            <a:extLst>
              <a:ext uri="{FF2B5EF4-FFF2-40B4-BE49-F238E27FC236}">
                <a16:creationId xmlns:a16="http://schemas.microsoft.com/office/drawing/2014/main" id="{67E1348F-2468-A912-8EC7-4B10AD1123D6}"/>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90832" y="6049158"/>
            <a:ext cx="1125274" cy="17216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a:extLst>
              <a:ext uri="{FF2B5EF4-FFF2-40B4-BE49-F238E27FC236}">
                <a16:creationId xmlns:a16="http://schemas.microsoft.com/office/drawing/2014/main" id="{F00295CA-AEA1-9AD4-0E41-B63740A3E52C}"/>
              </a:ext>
            </a:extLst>
          </p:cNvPr>
          <p:cNvSpPr/>
          <p:nvPr/>
        </p:nvSpPr>
        <p:spPr>
          <a:xfrm>
            <a:off x="2187458" y="2675730"/>
            <a:ext cx="1040776" cy="469511"/>
          </a:xfrm>
          <a:prstGeom prst="rect">
            <a:avLst/>
          </a:prstGeom>
          <a:noFill/>
          <a:ln w="9525" cap="rnd" cmpd="sng" algn="ctr">
            <a:solidFill>
              <a:srgbClr val="E71C57"/>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a:solidFill>
                  <a:srgbClr val="E71C57"/>
                </a:solidFill>
              </a:rPr>
              <a:t>Hot thermal store</a:t>
            </a:r>
          </a:p>
        </p:txBody>
      </p:sp>
      <p:sp>
        <p:nvSpPr>
          <p:cNvPr id="78" name="Rectangle 77">
            <a:extLst>
              <a:ext uri="{FF2B5EF4-FFF2-40B4-BE49-F238E27FC236}">
                <a16:creationId xmlns:a16="http://schemas.microsoft.com/office/drawing/2014/main" id="{7148163D-F6BD-B248-48B8-16EB0C1B9450}"/>
              </a:ext>
            </a:extLst>
          </p:cNvPr>
          <p:cNvSpPr/>
          <p:nvPr/>
        </p:nvSpPr>
        <p:spPr>
          <a:xfrm>
            <a:off x="2187458" y="3265049"/>
            <a:ext cx="1040776" cy="469511"/>
          </a:xfrm>
          <a:prstGeom prst="rect">
            <a:avLst/>
          </a:prstGeom>
          <a:noFill/>
          <a:ln w="9525" cap="rnd" cmpd="sng" algn="ctr">
            <a:solidFill>
              <a:srgbClr val="A6A6A6"/>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chemeClr val="tx1"/>
                </a:solidFill>
              </a:rPr>
              <a:t>Storage (cavern</a:t>
            </a:r>
            <a:br>
              <a:rPr lang="en-US" sz="1000">
                <a:solidFill>
                  <a:schemeClr val="tx1"/>
                </a:solidFill>
              </a:rPr>
            </a:br>
            <a:r>
              <a:rPr lang="en-US" sz="1000">
                <a:solidFill>
                  <a:schemeClr val="tx1"/>
                </a:solidFill>
              </a:rPr>
              <a:t>or container)</a:t>
            </a:r>
          </a:p>
        </p:txBody>
      </p:sp>
      <p:grpSp>
        <p:nvGrpSpPr>
          <p:cNvPr id="79" name="bcgIcons_Develop and grow our priority segments ">
            <a:extLst>
              <a:ext uri="{FF2B5EF4-FFF2-40B4-BE49-F238E27FC236}">
                <a16:creationId xmlns:a16="http://schemas.microsoft.com/office/drawing/2014/main" id="{DBE274B1-7F43-55CC-5ED6-3EBF0E44FCBC}"/>
              </a:ext>
            </a:extLst>
          </p:cNvPr>
          <p:cNvGrpSpPr>
            <a:grpSpLocks noChangeAspect="1"/>
          </p:cNvGrpSpPr>
          <p:nvPr/>
        </p:nvGrpSpPr>
        <p:grpSpPr>
          <a:xfrm>
            <a:off x="3721660" y="3228780"/>
            <a:ext cx="541530" cy="542051"/>
            <a:chOff x="5268913" y="2609850"/>
            <a:chExt cx="1644650" cy="1646238"/>
          </a:xfrm>
        </p:grpSpPr>
        <p:sp>
          <p:nvSpPr>
            <p:cNvPr id="82" name="AutoShape 36">
              <a:extLst>
                <a:ext uri="{FF2B5EF4-FFF2-40B4-BE49-F238E27FC236}">
                  <a16:creationId xmlns:a16="http://schemas.microsoft.com/office/drawing/2014/main" id="{C46A06AB-9418-F17D-B03B-6EC75D865097}"/>
                </a:ext>
              </a:extLst>
            </p:cNvPr>
            <p:cNvSpPr>
              <a:spLocks noChangeAspect="1" noChangeArrowheads="1" noTextEdit="1"/>
            </p:cNvSpPr>
            <p:nvPr/>
          </p:nvSpPr>
          <p:spPr bwMode="auto">
            <a:xfrm>
              <a:off x="5268913" y="2609850"/>
              <a:ext cx="1644650" cy="164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853F9FB9-A998-4017-4B5D-B4294A85B4FF}"/>
                </a:ext>
              </a:extLst>
            </p:cNvPr>
            <p:cNvGrpSpPr/>
            <p:nvPr/>
          </p:nvGrpSpPr>
          <p:grpSpPr>
            <a:xfrm>
              <a:off x="5438776" y="2779713"/>
              <a:ext cx="1304925" cy="1304925"/>
              <a:chOff x="5438776" y="2779713"/>
              <a:chExt cx="1304925" cy="1304925"/>
            </a:xfrm>
          </p:grpSpPr>
          <p:sp>
            <p:nvSpPr>
              <p:cNvPr id="84" name="Freeform 15">
                <a:extLst>
                  <a:ext uri="{FF2B5EF4-FFF2-40B4-BE49-F238E27FC236}">
                    <a16:creationId xmlns:a16="http://schemas.microsoft.com/office/drawing/2014/main" id="{764A6E43-BF04-776C-234B-12A255597B0F}"/>
                  </a:ext>
                </a:extLst>
              </p:cNvPr>
              <p:cNvSpPr>
                <a:spLocks/>
              </p:cNvSpPr>
              <p:nvPr/>
            </p:nvSpPr>
            <p:spPr bwMode="auto">
              <a:xfrm>
                <a:off x="5627688" y="2968625"/>
                <a:ext cx="927100" cy="928688"/>
              </a:xfrm>
              <a:custGeom>
                <a:avLst/>
                <a:gdLst>
                  <a:gd name="connsiteX0" fmla="*/ 31750 w 927100"/>
                  <a:gd name="connsiteY0" fmla="*/ 30163 h 928688"/>
                  <a:gd name="connsiteX1" fmla="*/ 31750 w 927100"/>
                  <a:gd name="connsiteY1" fmla="*/ 896938 h 928688"/>
                  <a:gd name="connsiteX2" fmla="*/ 896938 w 927100"/>
                  <a:gd name="connsiteY2" fmla="*/ 896938 h 928688"/>
                  <a:gd name="connsiteX3" fmla="*/ 896938 w 927100"/>
                  <a:gd name="connsiteY3" fmla="*/ 30163 h 928688"/>
                  <a:gd name="connsiteX4" fmla="*/ 15690 w 927100"/>
                  <a:gd name="connsiteY4" fmla="*/ 0 h 928688"/>
                  <a:gd name="connsiteX5" fmla="*/ 911411 w 927100"/>
                  <a:gd name="connsiteY5" fmla="*/ 0 h 928688"/>
                  <a:gd name="connsiteX6" fmla="*/ 927100 w 927100"/>
                  <a:gd name="connsiteY6" fmla="*/ 15716 h 928688"/>
                  <a:gd name="connsiteX7" fmla="*/ 927100 w 927100"/>
                  <a:gd name="connsiteY7" fmla="*/ 912972 h 928688"/>
                  <a:gd name="connsiteX8" fmla="*/ 911411 w 927100"/>
                  <a:gd name="connsiteY8" fmla="*/ 928688 h 928688"/>
                  <a:gd name="connsiteX9" fmla="*/ 15690 w 927100"/>
                  <a:gd name="connsiteY9" fmla="*/ 928688 h 928688"/>
                  <a:gd name="connsiteX10" fmla="*/ 0 w 927100"/>
                  <a:gd name="connsiteY10" fmla="*/ 912972 h 928688"/>
                  <a:gd name="connsiteX11" fmla="*/ 0 w 927100"/>
                  <a:gd name="connsiteY11" fmla="*/ 15716 h 928688"/>
                  <a:gd name="connsiteX12" fmla="*/ 15690 w 927100"/>
                  <a:gd name="connsiteY12" fmla="*/ 0 h 92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100" h="928688">
                    <a:moveTo>
                      <a:pt x="31750" y="30163"/>
                    </a:moveTo>
                    <a:lnTo>
                      <a:pt x="31750" y="896938"/>
                    </a:lnTo>
                    <a:lnTo>
                      <a:pt x="896938" y="896938"/>
                    </a:lnTo>
                    <a:lnTo>
                      <a:pt x="896938" y="30163"/>
                    </a:lnTo>
                    <a:close/>
                    <a:moveTo>
                      <a:pt x="15690" y="0"/>
                    </a:moveTo>
                    <a:cubicBezTo>
                      <a:pt x="15690" y="0"/>
                      <a:pt x="15690" y="0"/>
                      <a:pt x="911411" y="0"/>
                    </a:cubicBezTo>
                    <a:cubicBezTo>
                      <a:pt x="919969" y="0"/>
                      <a:pt x="927100" y="7144"/>
                      <a:pt x="927100" y="15716"/>
                    </a:cubicBezTo>
                    <a:cubicBezTo>
                      <a:pt x="927100" y="15716"/>
                      <a:pt x="927100" y="15716"/>
                      <a:pt x="927100" y="912972"/>
                    </a:cubicBezTo>
                    <a:cubicBezTo>
                      <a:pt x="927100" y="921544"/>
                      <a:pt x="919969" y="928688"/>
                      <a:pt x="911411" y="928688"/>
                    </a:cubicBezTo>
                    <a:cubicBezTo>
                      <a:pt x="911411" y="928688"/>
                      <a:pt x="911411" y="928688"/>
                      <a:pt x="15690" y="928688"/>
                    </a:cubicBezTo>
                    <a:cubicBezTo>
                      <a:pt x="7132" y="928688"/>
                      <a:pt x="0" y="921544"/>
                      <a:pt x="0" y="912972"/>
                    </a:cubicBezTo>
                    <a:cubicBezTo>
                      <a:pt x="0" y="912972"/>
                      <a:pt x="0" y="912972"/>
                      <a:pt x="0" y="15716"/>
                    </a:cubicBezTo>
                    <a:cubicBezTo>
                      <a:pt x="0" y="7144"/>
                      <a:pt x="7132" y="0"/>
                      <a:pt x="1569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sz="1000"/>
              </a:p>
            </p:txBody>
          </p:sp>
          <p:sp>
            <p:nvSpPr>
              <p:cNvPr id="85" name="Freeform 16">
                <a:extLst>
                  <a:ext uri="{FF2B5EF4-FFF2-40B4-BE49-F238E27FC236}">
                    <a16:creationId xmlns:a16="http://schemas.microsoft.com/office/drawing/2014/main" id="{8D592AA5-7338-EB07-E8EA-1963D9415539}"/>
                  </a:ext>
                </a:extLst>
              </p:cNvPr>
              <p:cNvSpPr>
                <a:spLocks/>
              </p:cNvSpPr>
              <p:nvPr/>
            </p:nvSpPr>
            <p:spPr bwMode="auto">
              <a:xfrm>
                <a:off x="5438776" y="2779713"/>
                <a:ext cx="1304925" cy="1304925"/>
              </a:xfrm>
              <a:custGeom>
                <a:avLst/>
                <a:gdLst>
                  <a:gd name="connsiteX0" fmla="*/ 161309 w 1304925"/>
                  <a:gd name="connsiteY0" fmla="*/ 1122362 h 1304925"/>
                  <a:gd name="connsiteX1" fmla="*/ 184150 w 1304925"/>
                  <a:gd name="connsiteY1" fmla="*/ 1144383 h 1304925"/>
                  <a:gd name="connsiteX2" fmla="*/ 53532 w 1304925"/>
                  <a:gd name="connsiteY2" fmla="*/ 1273669 h 1304925"/>
                  <a:gd name="connsiteX3" fmla="*/ 127763 w 1304925"/>
                  <a:gd name="connsiteY3" fmla="*/ 1273669 h 1304925"/>
                  <a:gd name="connsiteX4" fmla="*/ 143465 w 1304925"/>
                  <a:gd name="connsiteY4" fmla="*/ 1289297 h 1304925"/>
                  <a:gd name="connsiteX5" fmla="*/ 127763 w 1304925"/>
                  <a:gd name="connsiteY5" fmla="*/ 1304925 h 1304925"/>
                  <a:gd name="connsiteX6" fmla="*/ 15702 w 1304925"/>
                  <a:gd name="connsiteY6" fmla="*/ 1304925 h 1304925"/>
                  <a:gd name="connsiteX7" fmla="*/ 12847 w 1304925"/>
                  <a:gd name="connsiteY7" fmla="*/ 1304215 h 1304925"/>
                  <a:gd name="connsiteX8" fmla="*/ 9992 w 1304925"/>
                  <a:gd name="connsiteY8" fmla="*/ 1303504 h 1304925"/>
                  <a:gd name="connsiteX9" fmla="*/ 7851 w 1304925"/>
                  <a:gd name="connsiteY9" fmla="*/ 1302794 h 1304925"/>
                  <a:gd name="connsiteX10" fmla="*/ 5710 w 1304925"/>
                  <a:gd name="connsiteY10" fmla="*/ 1301373 h 1304925"/>
                  <a:gd name="connsiteX11" fmla="*/ 4282 w 1304925"/>
                  <a:gd name="connsiteY11" fmla="*/ 1299953 h 1304925"/>
                  <a:gd name="connsiteX12" fmla="*/ 4282 w 1304925"/>
                  <a:gd name="connsiteY12" fmla="*/ 1299242 h 1304925"/>
                  <a:gd name="connsiteX13" fmla="*/ 2855 w 1304925"/>
                  <a:gd name="connsiteY13" fmla="*/ 1297822 h 1304925"/>
                  <a:gd name="connsiteX14" fmla="*/ 1427 w 1304925"/>
                  <a:gd name="connsiteY14" fmla="*/ 1296401 h 1304925"/>
                  <a:gd name="connsiteX15" fmla="*/ 1427 w 1304925"/>
                  <a:gd name="connsiteY15" fmla="*/ 1295690 h 1304925"/>
                  <a:gd name="connsiteX16" fmla="*/ 714 w 1304925"/>
                  <a:gd name="connsiteY16" fmla="*/ 1292139 h 1304925"/>
                  <a:gd name="connsiteX17" fmla="*/ 0 w 1304925"/>
                  <a:gd name="connsiteY17" fmla="*/ 1291428 h 1304925"/>
                  <a:gd name="connsiteX18" fmla="*/ 0 w 1304925"/>
                  <a:gd name="connsiteY18" fmla="*/ 1289297 h 1304925"/>
                  <a:gd name="connsiteX19" fmla="*/ 0 w 1304925"/>
                  <a:gd name="connsiteY19" fmla="*/ 1177770 h 1304925"/>
                  <a:gd name="connsiteX20" fmla="*/ 15702 w 1304925"/>
                  <a:gd name="connsiteY20" fmla="*/ 1162142 h 1304925"/>
                  <a:gd name="connsiteX21" fmla="*/ 31405 w 1304925"/>
                  <a:gd name="connsiteY21" fmla="*/ 1177770 h 1304925"/>
                  <a:gd name="connsiteX22" fmla="*/ 31405 w 1304925"/>
                  <a:gd name="connsiteY22" fmla="*/ 1251648 h 1304925"/>
                  <a:gd name="connsiteX23" fmla="*/ 161309 w 1304925"/>
                  <a:gd name="connsiteY23" fmla="*/ 1122362 h 1304925"/>
                  <a:gd name="connsiteX24" fmla="*/ 1142988 w 1304925"/>
                  <a:gd name="connsiteY24" fmla="*/ 1120775 h 1304925"/>
                  <a:gd name="connsiteX25" fmla="*/ 1273398 w 1304925"/>
                  <a:gd name="connsiteY25" fmla="*/ 1250679 h 1304925"/>
                  <a:gd name="connsiteX26" fmla="*/ 1273398 w 1304925"/>
                  <a:gd name="connsiteY26" fmla="*/ 1176448 h 1304925"/>
                  <a:gd name="connsiteX27" fmla="*/ 1289161 w 1304925"/>
                  <a:gd name="connsiteY27" fmla="*/ 1160746 h 1304925"/>
                  <a:gd name="connsiteX28" fmla="*/ 1304925 w 1304925"/>
                  <a:gd name="connsiteY28" fmla="*/ 1176448 h 1304925"/>
                  <a:gd name="connsiteX29" fmla="*/ 1304925 w 1304925"/>
                  <a:gd name="connsiteY29" fmla="*/ 1288509 h 1304925"/>
                  <a:gd name="connsiteX30" fmla="*/ 1304925 w 1304925"/>
                  <a:gd name="connsiteY30" fmla="*/ 1289936 h 1304925"/>
                  <a:gd name="connsiteX31" fmla="*/ 1304925 w 1304925"/>
                  <a:gd name="connsiteY31" fmla="*/ 1290650 h 1304925"/>
                  <a:gd name="connsiteX32" fmla="*/ 1304209 w 1304925"/>
                  <a:gd name="connsiteY32" fmla="*/ 1292077 h 1304925"/>
                  <a:gd name="connsiteX33" fmla="*/ 1304209 w 1304925"/>
                  <a:gd name="connsiteY33" fmla="*/ 1292791 h 1304925"/>
                  <a:gd name="connsiteX34" fmla="*/ 1303492 w 1304925"/>
                  <a:gd name="connsiteY34" fmla="*/ 1294932 h 1304925"/>
                  <a:gd name="connsiteX35" fmla="*/ 1302776 w 1304925"/>
                  <a:gd name="connsiteY35" fmla="*/ 1297074 h 1304925"/>
                  <a:gd name="connsiteX36" fmla="*/ 1302059 w 1304925"/>
                  <a:gd name="connsiteY36" fmla="*/ 1297074 h 1304925"/>
                  <a:gd name="connsiteX37" fmla="*/ 1301343 w 1304925"/>
                  <a:gd name="connsiteY37" fmla="*/ 1298501 h 1304925"/>
                  <a:gd name="connsiteX38" fmla="*/ 1301343 w 1304925"/>
                  <a:gd name="connsiteY38" fmla="*/ 1299215 h 1304925"/>
                  <a:gd name="connsiteX39" fmla="*/ 1299909 w 1304925"/>
                  <a:gd name="connsiteY39" fmla="*/ 1300643 h 1304925"/>
                  <a:gd name="connsiteX40" fmla="*/ 1299193 w 1304925"/>
                  <a:gd name="connsiteY40" fmla="*/ 1300643 h 1304925"/>
                  <a:gd name="connsiteX41" fmla="*/ 1297760 w 1304925"/>
                  <a:gd name="connsiteY41" fmla="*/ 1302070 h 1304925"/>
                  <a:gd name="connsiteX42" fmla="*/ 1295610 w 1304925"/>
                  <a:gd name="connsiteY42" fmla="*/ 1302784 h 1304925"/>
                  <a:gd name="connsiteX43" fmla="*/ 1291311 w 1304925"/>
                  <a:gd name="connsiteY43" fmla="*/ 1304211 h 1304925"/>
                  <a:gd name="connsiteX44" fmla="*/ 1289161 w 1304925"/>
                  <a:gd name="connsiteY44" fmla="*/ 1304211 h 1304925"/>
                  <a:gd name="connsiteX45" fmla="*/ 1176665 w 1304925"/>
                  <a:gd name="connsiteY45" fmla="*/ 1304925 h 1304925"/>
                  <a:gd name="connsiteX46" fmla="*/ 1160901 w 1304925"/>
                  <a:gd name="connsiteY46" fmla="*/ 1289222 h 1304925"/>
                  <a:gd name="connsiteX47" fmla="*/ 1176665 w 1304925"/>
                  <a:gd name="connsiteY47" fmla="*/ 1273520 h 1304925"/>
                  <a:gd name="connsiteX48" fmla="*/ 1251185 w 1304925"/>
                  <a:gd name="connsiteY48" fmla="*/ 1273520 h 1304925"/>
                  <a:gd name="connsiteX49" fmla="*/ 1120775 w 1304925"/>
                  <a:gd name="connsiteY49" fmla="*/ 1142902 h 1304925"/>
                  <a:gd name="connsiteX50" fmla="*/ 1142988 w 1304925"/>
                  <a:gd name="connsiteY50" fmla="*/ 1120775 h 1304925"/>
                  <a:gd name="connsiteX51" fmla="*/ 250825 w 1304925"/>
                  <a:gd name="connsiteY51" fmla="*/ 250825 h 1304925"/>
                  <a:gd name="connsiteX52" fmla="*/ 1054100 w 1304925"/>
                  <a:gd name="connsiteY52" fmla="*/ 250825 h 1304925"/>
                  <a:gd name="connsiteX53" fmla="*/ 1054100 w 1304925"/>
                  <a:gd name="connsiteY53" fmla="*/ 1054100 h 1304925"/>
                  <a:gd name="connsiteX54" fmla="*/ 250825 w 1304925"/>
                  <a:gd name="connsiteY54" fmla="*/ 1054100 h 1304925"/>
                  <a:gd name="connsiteX55" fmla="*/ 1176449 w 1304925"/>
                  <a:gd name="connsiteY55" fmla="*/ 0 h 1304925"/>
                  <a:gd name="connsiteX56" fmla="*/ 1288509 w 1304925"/>
                  <a:gd name="connsiteY56" fmla="*/ 0 h 1304925"/>
                  <a:gd name="connsiteX57" fmla="*/ 1289936 w 1304925"/>
                  <a:gd name="connsiteY57" fmla="*/ 0 h 1304925"/>
                  <a:gd name="connsiteX58" fmla="*/ 1290650 w 1304925"/>
                  <a:gd name="connsiteY58" fmla="*/ 0 h 1304925"/>
                  <a:gd name="connsiteX59" fmla="*/ 1292791 w 1304925"/>
                  <a:gd name="connsiteY59" fmla="*/ 710 h 1304925"/>
                  <a:gd name="connsiteX60" fmla="*/ 1294933 w 1304925"/>
                  <a:gd name="connsiteY60" fmla="*/ 1421 h 1304925"/>
                  <a:gd name="connsiteX61" fmla="*/ 1297074 w 1304925"/>
                  <a:gd name="connsiteY61" fmla="*/ 2131 h 1304925"/>
                  <a:gd name="connsiteX62" fmla="*/ 1298501 w 1304925"/>
                  <a:gd name="connsiteY62" fmla="*/ 3552 h 1304925"/>
                  <a:gd name="connsiteX63" fmla="*/ 1299215 w 1304925"/>
                  <a:gd name="connsiteY63" fmla="*/ 3552 h 1304925"/>
                  <a:gd name="connsiteX64" fmla="*/ 1300643 w 1304925"/>
                  <a:gd name="connsiteY64" fmla="*/ 4973 h 1304925"/>
                  <a:gd name="connsiteX65" fmla="*/ 1300643 w 1304925"/>
                  <a:gd name="connsiteY65" fmla="*/ 5683 h 1304925"/>
                  <a:gd name="connsiteX66" fmla="*/ 1302070 w 1304925"/>
                  <a:gd name="connsiteY66" fmla="*/ 7104 h 1304925"/>
                  <a:gd name="connsiteX67" fmla="*/ 1302784 w 1304925"/>
                  <a:gd name="connsiteY67" fmla="*/ 8524 h 1304925"/>
                  <a:gd name="connsiteX68" fmla="*/ 1302784 w 1304925"/>
                  <a:gd name="connsiteY68" fmla="*/ 9235 h 1304925"/>
                  <a:gd name="connsiteX69" fmla="*/ 1304211 w 1304925"/>
                  <a:gd name="connsiteY69" fmla="*/ 12787 h 1304925"/>
                  <a:gd name="connsiteX70" fmla="*/ 1304211 w 1304925"/>
                  <a:gd name="connsiteY70" fmla="*/ 13497 h 1304925"/>
                  <a:gd name="connsiteX71" fmla="*/ 1304211 w 1304925"/>
                  <a:gd name="connsiteY71" fmla="*/ 15628 h 1304925"/>
                  <a:gd name="connsiteX72" fmla="*/ 1304925 w 1304925"/>
                  <a:gd name="connsiteY72" fmla="*/ 127155 h 1304925"/>
                  <a:gd name="connsiteX73" fmla="*/ 1289223 w 1304925"/>
                  <a:gd name="connsiteY73" fmla="*/ 142783 h 1304925"/>
                  <a:gd name="connsiteX74" fmla="*/ 1273520 w 1304925"/>
                  <a:gd name="connsiteY74" fmla="*/ 127155 h 1304925"/>
                  <a:gd name="connsiteX75" fmla="*/ 1273520 w 1304925"/>
                  <a:gd name="connsiteY75" fmla="*/ 53277 h 1304925"/>
                  <a:gd name="connsiteX76" fmla="*/ 1142902 w 1304925"/>
                  <a:gd name="connsiteY76" fmla="*/ 182563 h 1304925"/>
                  <a:gd name="connsiteX77" fmla="*/ 1120775 w 1304925"/>
                  <a:gd name="connsiteY77" fmla="*/ 160542 h 1304925"/>
                  <a:gd name="connsiteX78" fmla="*/ 1250680 w 1304925"/>
                  <a:gd name="connsiteY78" fmla="*/ 31256 h 1304925"/>
                  <a:gd name="connsiteX79" fmla="*/ 1176449 w 1304925"/>
                  <a:gd name="connsiteY79" fmla="*/ 31256 h 1304925"/>
                  <a:gd name="connsiteX80" fmla="*/ 1160746 w 1304925"/>
                  <a:gd name="connsiteY80" fmla="*/ 15628 h 1304925"/>
                  <a:gd name="connsiteX81" fmla="*/ 1176449 w 1304925"/>
                  <a:gd name="connsiteY81" fmla="*/ 0 h 1304925"/>
                  <a:gd name="connsiteX82" fmla="*/ 128260 w 1304925"/>
                  <a:gd name="connsiteY82" fmla="*/ 0 h 1304925"/>
                  <a:gd name="connsiteX83" fmla="*/ 144024 w 1304925"/>
                  <a:gd name="connsiteY83" fmla="*/ 15703 h 1304925"/>
                  <a:gd name="connsiteX84" fmla="*/ 128260 w 1304925"/>
                  <a:gd name="connsiteY84" fmla="*/ 31406 h 1304925"/>
                  <a:gd name="connsiteX85" fmla="*/ 53740 w 1304925"/>
                  <a:gd name="connsiteY85" fmla="*/ 31406 h 1304925"/>
                  <a:gd name="connsiteX86" fmla="*/ 184150 w 1304925"/>
                  <a:gd name="connsiteY86" fmla="*/ 162024 h 1304925"/>
                  <a:gd name="connsiteX87" fmla="*/ 161937 w 1304925"/>
                  <a:gd name="connsiteY87" fmla="*/ 184150 h 1304925"/>
                  <a:gd name="connsiteX88" fmla="*/ 31527 w 1304925"/>
                  <a:gd name="connsiteY88" fmla="*/ 54246 h 1304925"/>
                  <a:gd name="connsiteX89" fmla="*/ 31527 w 1304925"/>
                  <a:gd name="connsiteY89" fmla="*/ 128477 h 1304925"/>
                  <a:gd name="connsiteX90" fmla="*/ 15764 w 1304925"/>
                  <a:gd name="connsiteY90" fmla="*/ 144180 h 1304925"/>
                  <a:gd name="connsiteX91" fmla="*/ 0 w 1304925"/>
                  <a:gd name="connsiteY91" fmla="*/ 128477 h 1304925"/>
                  <a:gd name="connsiteX92" fmla="*/ 0 w 1304925"/>
                  <a:gd name="connsiteY92" fmla="*/ 16417 h 1304925"/>
                  <a:gd name="connsiteX93" fmla="*/ 0 w 1304925"/>
                  <a:gd name="connsiteY93" fmla="*/ 14989 h 1304925"/>
                  <a:gd name="connsiteX94" fmla="*/ 0 w 1304925"/>
                  <a:gd name="connsiteY94" fmla="*/ 14275 h 1304925"/>
                  <a:gd name="connsiteX95" fmla="*/ 716 w 1304925"/>
                  <a:gd name="connsiteY95" fmla="*/ 12848 h 1304925"/>
                  <a:gd name="connsiteX96" fmla="*/ 716 w 1304925"/>
                  <a:gd name="connsiteY96" fmla="*/ 12134 h 1304925"/>
                  <a:gd name="connsiteX97" fmla="*/ 1433 w 1304925"/>
                  <a:gd name="connsiteY97" fmla="*/ 9993 h 1304925"/>
                  <a:gd name="connsiteX98" fmla="*/ 2149 w 1304925"/>
                  <a:gd name="connsiteY98" fmla="*/ 7851 h 1304925"/>
                  <a:gd name="connsiteX99" fmla="*/ 3582 w 1304925"/>
                  <a:gd name="connsiteY99" fmla="*/ 6424 h 1304925"/>
                  <a:gd name="connsiteX100" fmla="*/ 3582 w 1304925"/>
                  <a:gd name="connsiteY100" fmla="*/ 5710 h 1304925"/>
                  <a:gd name="connsiteX101" fmla="*/ 5016 w 1304925"/>
                  <a:gd name="connsiteY101" fmla="*/ 4283 h 1304925"/>
                  <a:gd name="connsiteX102" fmla="*/ 7165 w 1304925"/>
                  <a:gd name="connsiteY102" fmla="*/ 2855 h 1304925"/>
                  <a:gd name="connsiteX103" fmla="*/ 8598 w 1304925"/>
                  <a:gd name="connsiteY103" fmla="*/ 2141 h 1304925"/>
                  <a:gd name="connsiteX104" fmla="*/ 9315 w 1304925"/>
                  <a:gd name="connsiteY104" fmla="*/ 2141 h 1304925"/>
                  <a:gd name="connsiteX105" fmla="*/ 12897 w 1304925"/>
                  <a:gd name="connsiteY105" fmla="*/ 714 h 1304925"/>
                  <a:gd name="connsiteX106" fmla="*/ 13614 w 1304925"/>
                  <a:gd name="connsiteY106" fmla="*/ 714 h 1304925"/>
                  <a:gd name="connsiteX107" fmla="*/ 15764 w 1304925"/>
                  <a:gd name="connsiteY107" fmla="*/ 714 h 1304925"/>
                  <a:gd name="connsiteX108" fmla="*/ 128260 w 1304925"/>
                  <a:gd name="connsiteY108" fmla="*/ 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4925" h="1304925">
                    <a:moveTo>
                      <a:pt x="161309" y="1122362"/>
                    </a:moveTo>
                    <a:cubicBezTo>
                      <a:pt x="166306" y="1132307"/>
                      <a:pt x="174157" y="1140121"/>
                      <a:pt x="184150" y="1144383"/>
                    </a:cubicBezTo>
                    <a:cubicBezTo>
                      <a:pt x="184150" y="1144383"/>
                      <a:pt x="184150" y="1144383"/>
                      <a:pt x="53532" y="1273669"/>
                    </a:cubicBezTo>
                    <a:cubicBezTo>
                      <a:pt x="53532" y="1273669"/>
                      <a:pt x="53532" y="1273669"/>
                      <a:pt x="127763" y="1273669"/>
                    </a:cubicBezTo>
                    <a:cubicBezTo>
                      <a:pt x="136328" y="1273669"/>
                      <a:pt x="143465" y="1280773"/>
                      <a:pt x="143465" y="1289297"/>
                    </a:cubicBezTo>
                    <a:cubicBezTo>
                      <a:pt x="143465" y="1297822"/>
                      <a:pt x="136328" y="1304925"/>
                      <a:pt x="127763" y="1304925"/>
                    </a:cubicBezTo>
                    <a:cubicBezTo>
                      <a:pt x="127763" y="1304925"/>
                      <a:pt x="127763" y="1304925"/>
                      <a:pt x="15702" y="1304925"/>
                    </a:cubicBezTo>
                    <a:cubicBezTo>
                      <a:pt x="14989" y="1304925"/>
                      <a:pt x="13561" y="1304925"/>
                      <a:pt x="12847" y="1304215"/>
                    </a:cubicBezTo>
                    <a:cubicBezTo>
                      <a:pt x="12134" y="1304215"/>
                      <a:pt x="10706" y="1304215"/>
                      <a:pt x="9992" y="1303504"/>
                    </a:cubicBezTo>
                    <a:cubicBezTo>
                      <a:pt x="9279" y="1303504"/>
                      <a:pt x="8565" y="1302794"/>
                      <a:pt x="7851" y="1302794"/>
                    </a:cubicBezTo>
                    <a:cubicBezTo>
                      <a:pt x="7137" y="1302084"/>
                      <a:pt x="6424" y="1301373"/>
                      <a:pt x="5710" y="1301373"/>
                    </a:cubicBezTo>
                    <a:cubicBezTo>
                      <a:pt x="4996" y="1300663"/>
                      <a:pt x="4996" y="1300663"/>
                      <a:pt x="4282" y="1299953"/>
                    </a:cubicBezTo>
                    <a:cubicBezTo>
                      <a:pt x="4282" y="1299953"/>
                      <a:pt x="4282" y="1299953"/>
                      <a:pt x="4282" y="1299242"/>
                    </a:cubicBezTo>
                    <a:cubicBezTo>
                      <a:pt x="3569" y="1299242"/>
                      <a:pt x="2855" y="1298532"/>
                      <a:pt x="2855" y="1297822"/>
                    </a:cubicBezTo>
                    <a:cubicBezTo>
                      <a:pt x="2141" y="1297111"/>
                      <a:pt x="2141" y="1296401"/>
                      <a:pt x="1427" y="1296401"/>
                    </a:cubicBezTo>
                    <a:cubicBezTo>
                      <a:pt x="1427" y="1295690"/>
                      <a:pt x="1427" y="1295690"/>
                      <a:pt x="1427" y="1295690"/>
                    </a:cubicBezTo>
                    <a:cubicBezTo>
                      <a:pt x="714" y="1294270"/>
                      <a:pt x="714" y="1293559"/>
                      <a:pt x="714" y="1292139"/>
                    </a:cubicBezTo>
                    <a:cubicBezTo>
                      <a:pt x="0" y="1291428"/>
                      <a:pt x="0" y="1291428"/>
                      <a:pt x="0" y="1291428"/>
                    </a:cubicBezTo>
                    <a:cubicBezTo>
                      <a:pt x="0" y="1290718"/>
                      <a:pt x="0" y="1290008"/>
                      <a:pt x="0" y="1289297"/>
                    </a:cubicBezTo>
                    <a:cubicBezTo>
                      <a:pt x="0" y="1289297"/>
                      <a:pt x="0" y="1289297"/>
                      <a:pt x="0" y="1177770"/>
                    </a:cubicBezTo>
                    <a:cubicBezTo>
                      <a:pt x="0" y="1169246"/>
                      <a:pt x="7137" y="1162142"/>
                      <a:pt x="15702" y="1162142"/>
                    </a:cubicBezTo>
                    <a:cubicBezTo>
                      <a:pt x="24268" y="1162142"/>
                      <a:pt x="31405" y="1169246"/>
                      <a:pt x="31405" y="1177770"/>
                    </a:cubicBezTo>
                    <a:cubicBezTo>
                      <a:pt x="31405" y="1177770"/>
                      <a:pt x="31405" y="1177770"/>
                      <a:pt x="31405" y="1251648"/>
                    </a:cubicBezTo>
                    <a:cubicBezTo>
                      <a:pt x="31405" y="1251648"/>
                      <a:pt x="31405" y="1251648"/>
                      <a:pt x="161309" y="1122362"/>
                    </a:cubicBezTo>
                    <a:close/>
                    <a:moveTo>
                      <a:pt x="1142988" y="1120775"/>
                    </a:moveTo>
                    <a:cubicBezTo>
                      <a:pt x="1142988" y="1120775"/>
                      <a:pt x="1142988" y="1120775"/>
                      <a:pt x="1273398" y="1250679"/>
                    </a:cubicBezTo>
                    <a:cubicBezTo>
                      <a:pt x="1273398" y="1250679"/>
                      <a:pt x="1273398" y="1250679"/>
                      <a:pt x="1273398" y="1176448"/>
                    </a:cubicBezTo>
                    <a:cubicBezTo>
                      <a:pt x="1273398" y="1167883"/>
                      <a:pt x="1280563" y="1160746"/>
                      <a:pt x="1289161" y="1160746"/>
                    </a:cubicBezTo>
                    <a:cubicBezTo>
                      <a:pt x="1297760" y="1160746"/>
                      <a:pt x="1304925" y="1167883"/>
                      <a:pt x="1304925" y="1176448"/>
                    </a:cubicBezTo>
                    <a:cubicBezTo>
                      <a:pt x="1304925" y="1176448"/>
                      <a:pt x="1304925" y="1176448"/>
                      <a:pt x="1304925" y="1288509"/>
                    </a:cubicBezTo>
                    <a:cubicBezTo>
                      <a:pt x="1304925" y="1289222"/>
                      <a:pt x="1304925" y="1289936"/>
                      <a:pt x="1304925" y="1289936"/>
                    </a:cubicBezTo>
                    <a:cubicBezTo>
                      <a:pt x="1304925" y="1289936"/>
                      <a:pt x="1304925" y="1290650"/>
                      <a:pt x="1304925" y="1290650"/>
                    </a:cubicBezTo>
                    <a:cubicBezTo>
                      <a:pt x="1304925" y="1291364"/>
                      <a:pt x="1304209" y="1292077"/>
                      <a:pt x="1304209" y="1292077"/>
                    </a:cubicBezTo>
                    <a:cubicBezTo>
                      <a:pt x="1304209" y="1292791"/>
                      <a:pt x="1304209" y="1292791"/>
                      <a:pt x="1304209" y="1292791"/>
                    </a:cubicBezTo>
                    <a:cubicBezTo>
                      <a:pt x="1304209" y="1293505"/>
                      <a:pt x="1303492" y="1294219"/>
                      <a:pt x="1303492" y="1294932"/>
                    </a:cubicBezTo>
                    <a:cubicBezTo>
                      <a:pt x="1303492" y="1295646"/>
                      <a:pt x="1302776" y="1296360"/>
                      <a:pt x="1302776" y="1297074"/>
                    </a:cubicBezTo>
                    <a:cubicBezTo>
                      <a:pt x="1302776" y="1297074"/>
                      <a:pt x="1302776" y="1297074"/>
                      <a:pt x="1302059" y="1297074"/>
                    </a:cubicBezTo>
                    <a:cubicBezTo>
                      <a:pt x="1302059" y="1297788"/>
                      <a:pt x="1301343" y="1298501"/>
                      <a:pt x="1301343" y="1298501"/>
                    </a:cubicBezTo>
                    <a:cubicBezTo>
                      <a:pt x="1301343" y="1298501"/>
                      <a:pt x="1301343" y="1299215"/>
                      <a:pt x="1301343" y="1299215"/>
                    </a:cubicBezTo>
                    <a:cubicBezTo>
                      <a:pt x="1300626" y="1299215"/>
                      <a:pt x="1299909" y="1299929"/>
                      <a:pt x="1299909" y="1300643"/>
                    </a:cubicBezTo>
                    <a:cubicBezTo>
                      <a:pt x="1299909" y="1300643"/>
                      <a:pt x="1299193" y="1300643"/>
                      <a:pt x="1299193" y="1300643"/>
                    </a:cubicBezTo>
                    <a:cubicBezTo>
                      <a:pt x="1299193" y="1301356"/>
                      <a:pt x="1298476" y="1301356"/>
                      <a:pt x="1297760" y="1302070"/>
                    </a:cubicBezTo>
                    <a:cubicBezTo>
                      <a:pt x="1297043" y="1302070"/>
                      <a:pt x="1296327" y="1302784"/>
                      <a:pt x="1295610" y="1302784"/>
                    </a:cubicBezTo>
                    <a:cubicBezTo>
                      <a:pt x="1294177" y="1303498"/>
                      <a:pt x="1292744" y="1304211"/>
                      <a:pt x="1291311" y="1304211"/>
                    </a:cubicBezTo>
                    <a:cubicBezTo>
                      <a:pt x="1290595" y="1304211"/>
                      <a:pt x="1289878" y="1304211"/>
                      <a:pt x="1289161" y="1304211"/>
                    </a:cubicBezTo>
                    <a:cubicBezTo>
                      <a:pt x="1289161" y="1304211"/>
                      <a:pt x="1289161" y="1304211"/>
                      <a:pt x="1176665" y="1304925"/>
                    </a:cubicBezTo>
                    <a:cubicBezTo>
                      <a:pt x="1168067" y="1304925"/>
                      <a:pt x="1160901" y="1297788"/>
                      <a:pt x="1160901" y="1289222"/>
                    </a:cubicBezTo>
                    <a:cubicBezTo>
                      <a:pt x="1160901" y="1280657"/>
                      <a:pt x="1168067" y="1273520"/>
                      <a:pt x="1176665" y="1273520"/>
                    </a:cubicBezTo>
                    <a:cubicBezTo>
                      <a:pt x="1176665" y="1273520"/>
                      <a:pt x="1176665" y="1273520"/>
                      <a:pt x="1251185" y="1273520"/>
                    </a:cubicBezTo>
                    <a:cubicBezTo>
                      <a:pt x="1251185" y="1273520"/>
                      <a:pt x="1251185" y="1273520"/>
                      <a:pt x="1120775" y="1142902"/>
                    </a:cubicBezTo>
                    <a:cubicBezTo>
                      <a:pt x="1130807" y="1138619"/>
                      <a:pt x="1138689" y="1130768"/>
                      <a:pt x="1142988" y="1120775"/>
                    </a:cubicBezTo>
                    <a:close/>
                    <a:moveTo>
                      <a:pt x="250825" y="250825"/>
                    </a:moveTo>
                    <a:lnTo>
                      <a:pt x="1054100" y="250825"/>
                    </a:lnTo>
                    <a:lnTo>
                      <a:pt x="1054100" y="1054100"/>
                    </a:lnTo>
                    <a:lnTo>
                      <a:pt x="250825" y="1054100"/>
                    </a:lnTo>
                    <a:close/>
                    <a:moveTo>
                      <a:pt x="1176449" y="0"/>
                    </a:moveTo>
                    <a:cubicBezTo>
                      <a:pt x="1176449" y="0"/>
                      <a:pt x="1176449" y="0"/>
                      <a:pt x="1288509" y="0"/>
                    </a:cubicBezTo>
                    <a:cubicBezTo>
                      <a:pt x="1289223" y="0"/>
                      <a:pt x="1289936" y="0"/>
                      <a:pt x="1289936" y="0"/>
                    </a:cubicBezTo>
                    <a:cubicBezTo>
                      <a:pt x="1289936" y="0"/>
                      <a:pt x="1290650" y="0"/>
                      <a:pt x="1290650" y="0"/>
                    </a:cubicBezTo>
                    <a:cubicBezTo>
                      <a:pt x="1291364" y="0"/>
                      <a:pt x="1292078" y="0"/>
                      <a:pt x="1292791" y="710"/>
                    </a:cubicBezTo>
                    <a:cubicBezTo>
                      <a:pt x="1293505" y="710"/>
                      <a:pt x="1294219" y="710"/>
                      <a:pt x="1294933" y="1421"/>
                    </a:cubicBezTo>
                    <a:cubicBezTo>
                      <a:pt x="1295646" y="1421"/>
                      <a:pt x="1296360" y="2131"/>
                      <a:pt x="1297074" y="2131"/>
                    </a:cubicBezTo>
                    <a:cubicBezTo>
                      <a:pt x="1297788" y="2842"/>
                      <a:pt x="1298501" y="3552"/>
                      <a:pt x="1298501" y="3552"/>
                    </a:cubicBezTo>
                    <a:cubicBezTo>
                      <a:pt x="1298501" y="3552"/>
                      <a:pt x="1298501" y="3552"/>
                      <a:pt x="1299215" y="3552"/>
                    </a:cubicBezTo>
                    <a:cubicBezTo>
                      <a:pt x="1299215" y="4262"/>
                      <a:pt x="1299929" y="4262"/>
                      <a:pt x="1300643" y="4973"/>
                    </a:cubicBezTo>
                    <a:cubicBezTo>
                      <a:pt x="1300643" y="4973"/>
                      <a:pt x="1300643" y="4973"/>
                      <a:pt x="1300643" y="5683"/>
                    </a:cubicBezTo>
                    <a:cubicBezTo>
                      <a:pt x="1301356" y="5683"/>
                      <a:pt x="1301356" y="6393"/>
                      <a:pt x="1302070" y="7104"/>
                    </a:cubicBezTo>
                    <a:cubicBezTo>
                      <a:pt x="1302070" y="7814"/>
                      <a:pt x="1302784" y="8524"/>
                      <a:pt x="1302784" y="8524"/>
                    </a:cubicBezTo>
                    <a:cubicBezTo>
                      <a:pt x="1302784" y="9235"/>
                      <a:pt x="1302784" y="9235"/>
                      <a:pt x="1302784" y="9235"/>
                    </a:cubicBezTo>
                    <a:cubicBezTo>
                      <a:pt x="1303498" y="10656"/>
                      <a:pt x="1304211" y="11366"/>
                      <a:pt x="1304211" y="12787"/>
                    </a:cubicBezTo>
                    <a:cubicBezTo>
                      <a:pt x="1304211" y="13497"/>
                      <a:pt x="1304211" y="13497"/>
                      <a:pt x="1304211" y="13497"/>
                    </a:cubicBezTo>
                    <a:cubicBezTo>
                      <a:pt x="1304211" y="14207"/>
                      <a:pt x="1304211" y="14918"/>
                      <a:pt x="1304211" y="15628"/>
                    </a:cubicBezTo>
                    <a:cubicBezTo>
                      <a:pt x="1304211" y="15628"/>
                      <a:pt x="1304211" y="15628"/>
                      <a:pt x="1304925" y="127155"/>
                    </a:cubicBezTo>
                    <a:cubicBezTo>
                      <a:pt x="1304925" y="135679"/>
                      <a:pt x="1297788" y="142783"/>
                      <a:pt x="1289223" y="142783"/>
                    </a:cubicBezTo>
                    <a:cubicBezTo>
                      <a:pt x="1280657" y="142783"/>
                      <a:pt x="1273520" y="135679"/>
                      <a:pt x="1273520" y="127155"/>
                    </a:cubicBezTo>
                    <a:cubicBezTo>
                      <a:pt x="1273520" y="127155"/>
                      <a:pt x="1273520" y="127155"/>
                      <a:pt x="1273520" y="53277"/>
                    </a:cubicBezTo>
                    <a:cubicBezTo>
                      <a:pt x="1273520" y="53277"/>
                      <a:pt x="1273520" y="53277"/>
                      <a:pt x="1142902" y="182563"/>
                    </a:cubicBezTo>
                    <a:cubicBezTo>
                      <a:pt x="1138619" y="172618"/>
                      <a:pt x="1130768" y="164804"/>
                      <a:pt x="1120775" y="160542"/>
                    </a:cubicBezTo>
                    <a:cubicBezTo>
                      <a:pt x="1120775" y="160542"/>
                      <a:pt x="1120775" y="160542"/>
                      <a:pt x="1250680" y="31256"/>
                    </a:cubicBezTo>
                    <a:cubicBezTo>
                      <a:pt x="1250680" y="31256"/>
                      <a:pt x="1250680" y="31256"/>
                      <a:pt x="1176449" y="31256"/>
                    </a:cubicBezTo>
                    <a:cubicBezTo>
                      <a:pt x="1167883" y="31256"/>
                      <a:pt x="1160746" y="24152"/>
                      <a:pt x="1160746" y="15628"/>
                    </a:cubicBezTo>
                    <a:cubicBezTo>
                      <a:pt x="1160746" y="7104"/>
                      <a:pt x="1167883" y="0"/>
                      <a:pt x="1176449" y="0"/>
                    </a:cubicBezTo>
                    <a:close/>
                    <a:moveTo>
                      <a:pt x="128260" y="0"/>
                    </a:moveTo>
                    <a:cubicBezTo>
                      <a:pt x="136858" y="0"/>
                      <a:pt x="144024" y="7138"/>
                      <a:pt x="144024" y="15703"/>
                    </a:cubicBezTo>
                    <a:cubicBezTo>
                      <a:pt x="144024" y="24268"/>
                      <a:pt x="136858" y="31406"/>
                      <a:pt x="128260" y="31406"/>
                    </a:cubicBezTo>
                    <a:cubicBezTo>
                      <a:pt x="128260" y="31406"/>
                      <a:pt x="128260" y="31406"/>
                      <a:pt x="53740" y="31406"/>
                    </a:cubicBezTo>
                    <a:cubicBezTo>
                      <a:pt x="53740" y="31406"/>
                      <a:pt x="53740" y="31406"/>
                      <a:pt x="184150" y="162024"/>
                    </a:cubicBezTo>
                    <a:cubicBezTo>
                      <a:pt x="174118" y="166306"/>
                      <a:pt x="166236" y="174157"/>
                      <a:pt x="161937" y="184150"/>
                    </a:cubicBezTo>
                    <a:cubicBezTo>
                      <a:pt x="161937" y="184150"/>
                      <a:pt x="161937" y="184150"/>
                      <a:pt x="31527" y="54246"/>
                    </a:cubicBezTo>
                    <a:cubicBezTo>
                      <a:pt x="31527" y="54246"/>
                      <a:pt x="31527" y="54246"/>
                      <a:pt x="31527" y="128477"/>
                    </a:cubicBezTo>
                    <a:cubicBezTo>
                      <a:pt x="31527" y="137042"/>
                      <a:pt x="24362" y="144180"/>
                      <a:pt x="15764" y="144180"/>
                    </a:cubicBezTo>
                    <a:cubicBezTo>
                      <a:pt x="7165" y="144180"/>
                      <a:pt x="0" y="137042"/>
                      <a:pt x="0" y="128477"/>
                    </a:cubicBezTo>
                    <a:cubicBezTo>
                      <a:pt x="0" y="128477"/>
                      <a:pt x="0" y="128477"/>
                      <a:pt x="0" y="16417"/>
                    </a:cubicBezTo>
                    <a:cubicBezTo>
                      <a:pt x="0" y="15703"/>
                      <a:pt x="0" y="14989"/>
                      <a:pt x="0" y="14989"/>
                    </a:cubicBezTo>
                    <a:cubicBezTo>
                      <a:pt x="0" y="14989"/>
                      <a:pt x="0" y="14275"/>
                      <a:pt x="0" y="14275"/>
                    </a:cubicBezTo>
                    <a:cubicBezTo>
                      <a:pt x="0" y="13562"/>
                      <a:pt x="0" y="12848"/>
                      <a:pt x="716" y="12848"/>
                    </a:cubicBezTo>
                    <a:cubicBezTo>
                      <a:pt x="716" y="12134"/>
                      <a:pt x="716" y="12134"/>
                      <a:pt x="716" y="12134"/>
                    </a:cubicBezTo>
                    <a:cubicBezTo>
                      <a:pt x="716" y="11420"/>
                      <a:pt x="716" y="10707"/>
                      <a:pt x="1433" y="9993"/>
                    </a:cubicBezTo>
                    <a:cubicBezTo>
                      <a:pt x="1433" y="9279"/>
                      <a:pt x="1433" y="8565"/>
                      <a:pt x="2149" y="7851"/>
                    </a:cubicBezTo>
                    <a:cubicBezTo>
                      <a:pt x="2866" y="7138"/>
                      <a:pt x="2866" y="6424"/>
                      <a:pt x="3582" y="6424"/>
                    </a:cubicBezTo>
                    <a:cubicBezTo>
                      <a:pt x="3582" y="6424"/>
                      <a:pt x="3582" y="5710"/>
                      <a:pt x="3582" y="5710"/>
                    </a:cubicBezTo>
                    <a:cubicBezTo>
                      <a:pt x="4299" y="5710"/>
                      <a:pt x="4299" y="4996"/>
                      <a:pt x="5016" y="4283"/>
                    </a:cubicBezTo>
                    <a:cubicBezTo>
                      <a:pt x="5732" y="3569"/>
                      <a:pt x="6449" y="3569"/>
                      <a:pt x="7165" y="2855"/>
                    </a:cubicBezTo>
                    <a:cubicBezTo>
                      <a:pt x="7882" y="2855"/>
                      <a:pt x="7882" y="2141"/>
                      <a:pt x="8598" y="2141"/>
                    </a:cubicBezTo>
                    <a:cubicBezTo>
                      <a:pt x="8598" y="2141"/>
                      <a:pt x="9315" y="2141"/>
                      <a:pt x="9315" y="2141"/>
                    </a:cubicBezTo>
                    <a:cubicBezTo>
                      <a:pt x="10031" y="1428"/>
                      <a:pt x="11464" y="714"/>
                      <a:pt x="12897" y="714"/>
                    </a:cubicBezTo>
                    <a:cubicBezTo>
                      <a:pt x="13614" y="714"/>
                      <a:pt x="13614" y="714"/>
                      <a:pt x="13614" y="714"/>
                    </a:cubicBezTo>
                    <a:cubicBezTo>
                      <a:pt x="14330" y="714"/>
                      <a:pt x="15047" y="714"/>
                      <a:pt x="15764" y="714"/>
                    </a:cubicBezTo>
                    <a:cubicBezTo>
                      <a:pt x="15764" y="714"/>
                      <a:pt x="15764" y="714"/>
                      <a:pt x="128260" y="0"/>
                    </a:cubicBezTo>
                    <a:close/>
                  </a:path>
                </a:pathLst>
              </a:custGeom>
              <a:solidFill>
                <a:srgbClr val="009BDB"/>
              </a:solidFill>
              <a:ln>
                <a:noFill/>
              </a:ln>
            </p:spPr>
            <p:txBody>
              <a:bodyPr vert="horz" wrap="square" lIns="91440" tIns="45720" rIns="91440" bIns="45720" numCol="1" anchor="t" anchorCtr="0" compatLnSpc="1">
                <a:prstTxWarp prst="textNoShape">
                  <a:avLst/>
                </a:prstTxWarp>
                <a:noAutofit/>
              </a:bodyPr>
              <a:lstStyle/>
              <a:p>
                <a:endParaRPr lang="en-US" sz="1000"/>
              </a:p>
            </p:txBody>
          </p:sp>
        </p:grpSp>
      </p:grpSp>
      <p:cxnSp>
        <p:nvCxnSpPr>
          <p:cNvPr id="86" name="Connector: Elbow 85">
            <a:extLst>
              <a:ext uri="{FF2B5EF4-FFF2-40B4-BE49-F238E27FC236}">
                <a16:creationId xmlns:a16="http://schemas.microsoft.com/office/drawing/2014/main" id="{F579E1B5-31CD-C300-FBC5-5238B1251873}"/>
              </a:ext>
            </a:extLst>
          </p:cNvPr>
          <p:cNvCxnSpPr>
            <a:cxnSpLocks/>
            <a:stCxn id="89" idx="0"/>
            <a:endCxn id="77" idx="1"/>
          </p:cNvCxnSpPr>
          <p:nvPr/>
        </p:nvCxnSpPr>
        <p:spPr>
          <a:xfrm rot="5400000" flipH="1" flipV="1">
            <a:off x="1646576" y="2687898"/>
            <a:ext cx="318293" cy="763471"/>
          </a:xfrm>
          <a:prstGeom prst="bentConnector2">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cxnSp>
        <p:nvCxnSpPr>
          <p:cNvPr id="87" name="Connector: Elbow 86">
            <a:extLst>
              <a:ext uri="{FF2B5EF4-FFF2-40B4-BE49-F238E27FC236}">
                <a16:creationId xmlns:a16="http://schemas.microsoft.com/office/drawing/2014/main" id="{619AAB4B-C170-1162-2747-7BFF9DC2E426}"/>
              </a:ext>
            </a:extLst>
          </p:cNvPr>
          <p:cNvCxnSpPr>
            <a:cxnSpLocks/>
            <a:stCxn id="82" idx="0"/>
            <a:endCxn id="77" idx="3"/>
          </p:cNvCxnSpPr>
          <p:nvPr/>
        </p:nvCxnSpPr>
        <p:spPr>
          <a:xfrm rot="16200000" flipV="1">
            <a:off x="3451183" y="2687537"/>
            <a:ext cx="318294" cy="764191"/>
          </a:xfrm>
          <a:prstGeom prst="bentConnector2">
            <a:avLst/>
          </a:prstGeom>
          <a:ln w="9525" cap="rnd">
            <a:solidFill>
              <a:srgbClr val="9A9A9A"/>
            </a:solidFill>
            <a:prstDash val="solid"/>
            <a:round/>
            <a:headEnd type="triangle"/>
          </a:ln>
        </p:spPr>
        <p:style>
          <a:lnRef idx="1">
            <a:schemeClr val="accent1"/>
          </a:lnRef>
          <a:fillRef idx="0">
            <a:schemeClr val="accent1"/>
          </a:fillRef>
          <a:effectRef idx="0">
            <a:schemeClr val="accent1"/>
          </a:effectRef>
          <a:fontRef idx="minor">
            <a:schemeClr val="tx1"/>
          </a:fontRef>
        </p:style>
      </p:cxnSp>
      <p:grpSp>
        <p:nvGrpSpPr>
          <p:cNvPr id="88" name="bcgIcons_Dashboard 2">
            <a:extLst>
              <a:ext uri="{FF2B5EF4-FFF2-40B4-BE49-F238E27FC236}">
                <a16:creationId xmlns:a16="http://schemas.microsoft.com/office/drawing/2014/main" id="{6CBD5BBC-2648-FD24-C8EF-B2E600EB0627}"/>
              </a:ext>
            </a:extLst>
          </p:cNvPr>
          <p:cNvGrpSpPr>
            <a:grpSpLocks noChangeAspect="1"/>
          </p:cNvGrpSpPr>
          <p:nvPr/>
        </p:nvGrpSpPr>
        <p:grpSpPr>
          <a:xfrm flipH="1">
            <a:off x="1152961" y="3228779"/>
            <a:ext cx="542053" cy="542053"/>
            <a:chOff x="5273040" y="2606040"/>
            <a:chExt cx="1645920" cy="1645920"/>
          </a:xfrm>
        </p:grpSpPr>
        <p:sp>
          <p:nvSpPr>
            <p:cNvPr id="89" name="AutoShape 3">
              <a:extLst>
                <a:ext uri="{FF2B5EF4-FFF2-40B4-BE49-F238E27FC236}">
                  <a16:creationId xmlns:a16="http://schemas.microsoft.com/office/drawing/2014/main" id="{0E8D0A2A-B8A4-CC61-28B3-6781692DFA25}"/>
                </a:ext>
              </a:extLst>
            </p:cNvPr>
            <p:cNvSpPr>
              <a:spLocks noChangeAspect="1" noChangeArrowheads="1" noTextEdit="1"/>
            </p:cNvSpPr>
            <p:nvPr/>
          </p:nvSpPr>
          <p:spPr bwMode="auto">
            <a:xfrm>
              <a:off x="5273040" y="2606040"/>
              <a:ext cx="1645920"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a:extLst>
                <a:ext uri="{FF2B5EF4-FFF2-40B4-BE49-F238E27FC236}">
                  <a16:creationId xmlns:a16="http://schemas.microsoft.com/office/drawing/2014/main" id="{B2B6378A-B6F9-2671-409F-3815B36A0EEE}"/>
                </a:ext>
              </a:extLst>
            </p:cNvPr>
            <p:cNvGrpSpPr/>
            <p:nvPr/>
          </p:nvGrpSpPr>
          <p:grpSpPr>
            <a:xfrm>
              <a:off x="5443728" y="2878074"/>
              <a:ext cx="1304544" cy="1101852"/>
              <a:chOff x="5443728" y="2878074"/>
              <a:chExt cx="1304544" cy="1101852"/>
            </a:xfrm>
          </p:grpSpPr>
          <p:sp>
            <p:nvSpPr>
              <p:cNvPr id="91" name="Freeform 23">
                <a:extLst>
                  <a:ext uri="{FF2B5EF4-FFF2-40B4-BE49-F238E27FC236}">
                    <a16:creationId xmlns:a16="http://schemas.microsoft.com/office/drawing/2014/main" id="{BA7A64CF-E41A-9E93-68D5-038F3386BA2B}"/>
                  </a:ext>
                </a:extLst>
              </p:cNvPr>
              <p:cNvSpPr>
                <a:spLocks/>
              </p:cNvSpPr>
              <p:nvPr/>
            </p:nvSpPr>
            <p:spPr bwMode="auto">
              <a:xfrm>
                <a:off x="5646801" y="2878074"/>
                <a:ext cx="1101471" cy="1101852"/>
              </a:xfrm>
              <a:custGeom>
                <a:avLst/>
                <a:gdLst>
                  <a:gd name="connsiteX0" fmla="*/ 3666859 w 4589463"/>
                  <a:gd name="connsiteY0" fmla="*/ 2782888 h 4591051"/>
                  <a:gd name="connsiteX1" fmla="*/ 4589463 w 4589463"/>
                  <a:gd name="connsiteY1" fmla="*/ 2782888 h 4591051"/>
                  <a:gd name="connsiteX2" fmla="*/ 4515059 w 4589463"/>
                  <a:gd name="connsiteY2" fmla="*/ 3357807 h 4591051"/>
                  <a:gd name="connsiteX3" fmla="*/ 4482322 w 4589463"/>
                  <a:gd name="connsiteY3" fmla="*/ 3479940 h 4591051"/>
                  <a:gd name="connsiteX4" fmla="*/ 4443632 w 4589463"/>
                  <a:gd name="connsiteY4" fmla="*/ 3599094 h 4591051"/>
                  <a:gd name="connsiteX5" fmla="*/ 4351372 w 4589463"/>
                  <a:gd name="connsiteY5" fmla="*/ 3831444 h 4591051"/>
                  <a:gd name="connsiteX6" fmla="*/ 4300777 w 4589463"/>
                  <a:gd name="connsiteY6" fmla="*/ 3941662 h 4591051"/>
                  <a:gd name="connsiteX7" fmla="*/ 4241254 w 4589463"/>
                  <a:gd name="connsiteY7" fmla="*/ 4051879 h 4591051"/>
                  <a:gd name="connsiteX8" fmla="*/ 4178755 w 4589463"/>
                  <a:gd name="connsiteY8" fmla="*/ 4159118 h 4591051"/>
                  <a:gd name="connsiteX9" fmla="*/ 4074591 w 4589463"/>
                  <a:gd name="connsiteY9" fmla="*/ 4308060 h 4591051"/>
                  <a:gd name="connsiteX10" fmla="*/ 3842452 w 4589463"/>
                  <a:gd name="connsiteY10" fmla="*/ 4591051 h 4591051"/>
                  <a:gd name="connsiteX11" fmla="*/ 3187700 w 4589463"/>
                  <a:gd name="connsiteY11" fmla="*/ 3938683 h 4591051"/>
                  <a:gd name="connsiteX12" fmla="*/ 3422815 w 4589463"/>
                  <a:gd name="connsiteY12" fmla="*/ 3625903 h 4591051"/>
                  <a:gd name="connsiteX13" fmla="*/ 3461505 w 4589463"/>
                  <a:gd name="connsiteY13" fmla="*/ 3557390 h 4591051"/>
                  <a:gd name="connsiteX14" fmla="*/ 3494243 w 4589463"/>
                  <a:gd name="connsiteY14" fmla="*/ 3485897 h 4591051"/>
                  <a:gd name="connsiteX15" fmla="*/ 3541861 w 4589463"/>
                  <a:gd name="connsiteY15" fmla="*/ 3375680 h 4591051"/>
                  <a:gd name="connsiteX16" fmla="*/ 3657931 w 4589463"/>
                  <a:gd name="connsiteY16" fmla="*/ 2905021 h 4591051"/>
                  <a:gd name="connsiteX17" fmla="*/ 3666859 w 4589463"/>
                  <a:gd name="connsiteY17" fmla="*/ 2782888 h 4591051"/>
                  <a:gd name="connsiteX18" fmla="*/ 3842452 w 4589463"/>
                  <a:gd name="connsiteY18" fmla="*/ 839788 h 4591051"/>
                  <a:gd name="connsiteX19" fmla="*/ 3961497 w 4589463"/>
                  <a:gd name="connsiteY19" fmla="*/ 976725 h 4591051"/>
                  <a:gd name="connsiteX20" fmla="*/ 4038877 w 4589463"/>
                  <a:gd name="connsiteY20" fmla="*/ 1071985 h 4591051"/>
                  <a:gd name="connsiteX21" fmla="*/ 4146018 w 4589463"/>
                  <a:gd name="connsiteY21" fmla="*/ 1223807 h 4591051"/>
                  <a:gd name="connsiteX22" fmla="*/ 4271016 w 4589463"/>
                  <a:gd name="connsiteY22" fmla="*/ 1435166 h 4591051"/>
                  <a:gd name="connsiteX23" fmla="*/ 4482322 w 4589463"/>
                  <a:gd name="connsiteY23" fmla="*/ 1956121 h 4591051"/>
                  <a:gd name="connsiteX24" fmla="*/ 4562678 w 4589463"/>
                  <a:gd name="connsiteY24" fmla="*/ 2328232 h 4591051"/>
                  <a:gd name="connsiteX25" fmla="*/ 4589463 w 4589463"/>
                  <a:gd name="connsiteY25" fmla="*/ 2652713 h 4591051"/>
                  <a:gd name="connsiteX26" fmla="*/ 3666859 w 4589463"/>
                  <a:gd name="connsiteY26" fmla="*/ 2652713 h 4591051"/>
                  <a:gd name="connsiteX27" fmla="*/ 3660907 w 4589463"/>
                  <a:gd name="connsiteY27" fmla="*/ 2569360 h 4591051"/>
                  <a:gd name="connsiteX28" fmla="*/ 3640074 w 4589463"/>
                  <a:gd name="connsiteY28" fmla="*/ 2405631 h 4591051"/>
                  <a:gd name="connsiteX29" fmla="*/ 3607336 w 4589463"/>
                  <a:gd name="connsiteY29" fmla="*/ 2247856 h 4591051"/>
                  <a:gd name="connsiteX30" fmla="*/ 3595432 w 4589463"/>
                  <a:gd name="connsiteY30" fmla="*/ 2209157 h 4591051"/>
                  <a:gd name="connsiteX31" fmla="*/ 3571623 w 4589463"/>
                  <a:gd name="connsiteY31" fmla="*/ 2131758 h 4591051"/>
                  <a:gd name="connsiteX32" fmla="*/ 3526980 w 4589463"/>
                  <a:gd name="connsiteY32" fmla="*/ 2021613 h 4591051"/>
                  <a:gd name="connsiteX33" fmla="*/ 3479362 w 4589463"/>
                  <a:gd name="connsiteY33" fmla="*/ 1911468 h 4591051"/>
                  <a:gd name="connsiteX34" fmla="*/ 3187700 w 4589463"/>
                  <a:gd name="connsiteY34" fmla="*/ 1494704 h 4591051"/>
                  <a:gd name="connsiteX35" fmla="*/ 3842452 w 4589463"/>
                  <a:gd name="connsiteY35" fmla="*/ 839788 h 4591051"/>
                  <a:gd name="connsiteX36" fmla="*/ 1936750 w 4589463"/>
                  <a:gd name="connsiteY36" fmla="*/ 0 h 4591051"/>
                  <a:gd name="connsiteX37" fmla="*/ 2755395 w 4589463"/>
                  <a:gd name="connsiteY37" fmla="*/ 145831 h 4591051"/>
                  <a:gd name="connsiteX38" fmla="*/ 2871493 w 4589463"/>
                  <a:gd name="connsiteY38" fmla="*/ 187497 h 4591051"/>
                  <a:gd name="connsiteX39" fmla="*/ 3097737 w 4589463"/>
                  <a:gd name="connsiteY39" fmla="*/ 288686 h 4591051"/>
                  <a:gd name="connsiteX40" fmla="*/ 3207882 w 4589463"/>
                  <a:gd name="connsiteY40" fmla="*/ 348209 h 4591051"/>
                  <a:gd name="connsiteX41" fmla="*/ 3416264 w 4589463"/>
                  <a:gd name="connsiteY41" fmla="*/ 479159 h 4591051"/>
                  <a:gd name="connsiteX42" fmla="*/ 3514501 w 4589463"/>
                  <a:gd name="connsiteY42" fmla="*/ 547610 h 4591051"/>
                  <a:gd name="connsiteX43" fmla="*/ 3565108 w 4589463"/>
                  <a:gd name="connsiteY43" fmla="*/ 586300 h 4591051"/>
                  <a:gd name="connsiteX44" fmla="*/ 3657392 w 4589463"/>
                  <a:gd name="connsiteY44" fmla="*/ 663680 h 4591051"/>
                  <a:gd name="connsiteX45" fmla="*/ 3749675 w 4589463"/>
                  <a:gd name="connsiteY45" fmla="*/ 747012 h 4591051"/>
                  <a:gd name="connsiteX46" fmla="*/ 3094760 w 4589463"/>
                  <a:gd name="connsiteY46" fmla="*/ 1401763 h 4591051"/>
                  <a:gd name="connsiteX47" fmla="*/ 2782187 w 4589463"/>
                  <a:gd name="connsiteY47" fmla="*/ 1166648 h 4591051"/>
                  <a:gd name="connsiteX48" fmla="*/ 2710741 w 4589463"/>
                  <a:gd name="connsiteY48" fmla="*/ 1127958 h 4591051"/>
                  <a:gd name="connsiteX49" fmla="*/ 2567851 w 4589463"/>
                  <a:gd name="connsiteY49" fmla="*/ 1062483 h 4591051"/>
                  <a:gd name="connsiteX50" fmla="*/ 2457706 w 4589463"/>
                  <a:gd name="connsiteY50" fmla="*/ 1017841 h 4591051"/>
                  <a:gd name="connsiteX51" fmla="*/ 2419006 w 4589463"/>
                  <a:gd name="connsiteY51" fmla="*/ 1005936 h 4591051"/>
                  <a:gd name="connsiteX52" fmla="*/ 2341607 w 4589463"/>
                  <a:gd name="connsiteY52" fmla="*/ 982127 h 4591051"/>
                  <a:gd name="connsiteX53" fmla="*/ 2225508 w 4589463"/>
                  <a:gd name="connsiteY53" fmla="*/ 955342 h 4591051"/>
                  <a:gd name="connsiteX54" fmla="*/ 2103456 w 4589463"/>
                  <a:gd name="connsiteY54" fmla="*/ 934509 h 4591051"/>
                  <a:gd name="connsiteX55" fmla="*/ 1936750 w 4589463"/>
                  <a:gd name="connsiteY55" fmla="*/ 922604 h 4591051"/>
                  <a:gd name="connsiteX56" fmla="*/ 1936750 w 4589463"/>
                  <a:gd name="connsiteY56" fmla="*/ 0 h 4591051"/>
                  <a:gd name="connsiteX57" fmla="*/ 1803400 w 4589463"/>
                  <a:gd name="connsiteY57" fmla="*/ 0 h 4591051"/>
                  <a:gd name="connsiteX58" fmla="*/ 1803400 w 4589463"/>
                  <a:gd name="connsiteY58" fmla="*/ 922604 h 4591051"/>
                  <a:gd name="connsiteX59" fmla="*/ 651724 w 4589463"/>
                  <a:gd name="connsiteY59" fmla="*/ 1401763 h 4591051"/>
                  <a:gd name="connsiteX60" fmla="*/ 0 w 4589463"/>
                  <a:gd name="connsiteY60" fmla="*/ 747012 h 4591051"/>
                  <a:gd name="connsiteX61" fmla="*/ 136892 w 4589463"/>
                  <a:gd name="connsiteY61" fmla="*/ 624990 h 4591051"/>
                  <a:gd name="connsiteX62" fmla="*/ 330326 w 4589463"/>
                  <a:gd name="connsiteY62" fmla="*/ 479159 h 4591051"/>
                  <a:gd name="connsiteX63" fmla="*/ 431507 w 4589463"/>
                  <a:gd name="connsiteY63" fmla="*/ 410708 h 4591051"/>
                  <a:gd name="connsiteX64" fmla="*/ 702314 w 4589463"/>
                  <a:gd name="connsiteY64" fmla="*/ 261901 h 4591051"/>
                  <a:gd name="connsiteX65" fmla="*/ 1050496 w 4589463"/>
                  <a:gd name="connsiteY65" fmla="*/ 124998 h 4591051"/>
                  <a:gd name="connsiteX66" fmla="*/ 1110014 w 4589463"/>
                  <a:gd name="connsiteY66" fmla="*/ 107141 h 4591051"/>
                  <a:gd name="connsiteX67" fmla="*/ 1232026 w 4589463"/>
                  <a:gd name="connsiteY67" fmla="*/ 74404 h 4591051"/>
                  <a:gd name="connsiteX68" fmla="*/ 1357014 w 4589463"/>
                  <a:gd name="connsiteY68" fmla="*/ 47618 h 4591051"/>
                  <a:gd name="connsiteX69" fmla="*/ 1672460 w 4589463"/>
                  <a:gd name="connsiteY69" fmla="*/ 5952 h 4591051"/>
                  <a:gd name="connsiteX70" fmla="*/ 1803400 w 4589463"/>
                  <a:gd name="connsiteY70" fmla="*/ 0 h 459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589463" h="4591051">
                    <a:moveTo>
                      <a:pt x="3666859" y="2782888"/>
                    </a:moveTo>
                    <a:cubicBezTo>
                      <a:pt x="4589463" y="2782888"/>
                      <a:pt x="4589463" y="2782888"/>
                      <a:pt x="4589463" y="2782888"/>
                    </a:cubicBezTo>
                    <a:cubicBezTo>
                      <a:pt x="4583511" y="2979492"/>
                      <a:pt x="4559702" y="3170139"/>
                      <a:pt x="4515059" y="3357807"/>
                    </a:cubicBezTo>
                    <a:cubicBezTo>
                      <a:pt x="4506131" y="3396532"/>
                      <a:pt x="4494227" y="3438236"/>
                      <a:pt x="4482322" y="3479940"/>
                    </a:cubicBezTo>
                    <a:cubicBezTo>
                      <a:pt x="4470417" y="3518665"/>
                      <a:pt x="4458513" y="3560369"/>
                      <a:pt x="4443632" y="3599094"/>
                    </a:cubicBezTo>
                    <a:cubicBezTo>
                      <a:pt x="4416847" y="3676544"/>
                      <a:pt x="4387085" y="3753994"/>
                      <a:pt x="4351372" y="3831444"/>
                    </a:cubicBezTo>
                    <a:cubicBezTo>
                      <a:pt x="4336491" y="3867190"/>
                      <a:pt x="4318634" y="3905915"/>
                      <a:pt x="4300777" y="3941662"/>
                    </a:cubicBezTo>
                    <a:cubicBezTo>
                      <a:pt x="4279944" y="3980387"/>
                      <a:pt x="4262087" y="4016133"/>
                      <a:pt x="4241254" y="4051879"/>
                    </a:cubicBezTo>
                    <a:cubicBezTo>
                      <a:pt x="4220421" y="4087625"/>
                      <a:pt x="4199588" y="4123371"/>
                      <a:pt x="4178755" y="4159118"/>
                    </a:cubicBezTo>
                    <a:cubicBezTo>
                      <a:pt x="4146018" y="4206779"/>
                      <a:pt x="4110304" y="4257420"/>
                      <a:pt x="4074591" y="4308060"/>
                    </a:cubicBezTo>
                    <a:cubicBezTo>
                      <a:pt x="4003163" y="4409341"/>
                      <a:pt x="3922807" y="4501686"/>
                      <a:pt x="3842452" y="4591051"/>
                    </a:cubicBezTo>
                    <a:cubicBezTo>
                      <a:pt x="3842452" y="4591051"/>
                      <a:pt x="3842452" y="4591051"/>
                      <a:pt x="3187700" y="3938683"/>
                    </a:cubicBezTo>
                    <a:cubicBezTo>
                      <a:pt x="3276985" y="3843359"/>
                      <a:pt x="3354364" y="3739100"/>
                      <a:pt x="3422815" y="3625903"/>
                    </a:cubicBezTo>
                    <a:cubicBezTo>
                      <a:pt x="3434720" y="3602072"/>
                      <a:pt x="3446625" y="3578242"/>
                      <a:pt x="3461505" y="3557390"/>
                    </a:cubicBezTo>
                    <a:cubicBezTo>
                      <a:pt x="3473410" y="3533559"/>
                      <a:pt x="3485314" y="3509728"/>
                      <a:pt x="3494243" y="3485897"/>
                    </a:cubicBezTo>
                    <a:cubicBezTo>
                      <a:pt x="3512100" y="3450151"/>
                      <a:pt x="3526980" y="3414405"/>
                      <a:pt x="3541861" y="3375680"/>
                    </a:cubicBezTo>
                    <a:cubicBezTo>
                      <a:pt x="3601384" y="3229716"/>
                      <a:pt x="3640074" y="3071837"/>
                      <a:pt x="3657931" y="2905021"/>
                    </a:cubicBezTo>
                    <a:cubicBezTo>
                      <a:pt x="3663883" y="2866296"/>
                      <a:pt x="3666859" y="2824592"/>
                      <a:pt x="3666859" y="2782888"/>
                    </a:cubicBezTo>
                    <a:close/>
                    <a:moveTo>
                      <a:pt x="3842452" y="839788"/>
                    </a:moveTo>
                    <a:cubicBezTo>
                      <a:pt x="3881141" y="884441"/>
                      <a:pt x="3922807" y="929095"/>
                      <a:pt x="3961497" y="976725"/>
                    </a:cubicBezTo>
                    <a:cubicBezTo>
                      <a:pt x="3988282" y="1009471"/>
                      <a:pt x="4012092" y="1042217"/>
                      <a:pt x="4038877" y="1071985"/>
                    </a:cubicBezTo>
                    <a:cubicBezTo>
                      <a:pt x="4074591" y="1122593"/>
                      <a:pt x="4110304" y="1173200"/>
                      <a:pt x="4146018" y="1223807"/>
                    </a:cubicBezTo>
                    <a:cubicBezTo>
                      <a:pt x="4190660" y="1292275"/>
                      <a:pt x="4232326" y="1363720"/>
                      <a:pt x="4271016" y="1435166"/>
                    </a:cubicBezTo>
                    <a:cubicBezTo>
                      <a:pt x="4357324" y="1598895"/>
                      <a:pt x="4428751" y="1774531"/>
                      <a:pt x="4482322" y="1956121"/>
                    </a:cubicBezTo>
                    <a:cubicBezTo>
                      <a:pt x="4518036" y="2075197"/>
                      <a:pt x="4544821" y="2200226"/>
                      <a:pt x="4562678" y="2328232"/>
                    </a:cubicBezTo>
                    <a:cubicBezTo>
                      <a:pt x="4577558" y="2432423"/>
                      <a:pt x="4586487" y="2542568"/>
                      <a:pt x="4589463" y="2652713"/>
                    </a:cubicBezTo>
                    <a:cubicBezTo>
                      <a:pt x="4589463" y="2652713"/>
                      <a:pt x="4589463" y="2652713"/>
                      <a:pt x="3666859" y="2652713"/>
                    </a:cubicBezTo>
                    <a:cubicBezTo>
                      <a:pt x="3666859" y="2622944"/>
                      <a:pt x="3663883" y="2596152"/>
                      <a:pt x="3660907" y="2569360"/>
                    </a:cubicBezTo>
                    <a:cubicBezTo>
                      <a:pt x="3657931" y="2512799"/>
                      <a:pt x="3649002" y="2459215"/>
                      <a:pt x="3640074" y="2405631"/>
                    </a:cubicBezTo>
                    <a:cubicBezTo>
                      <a:pt x="3631145" y="2352047"/>
                      <a:pt x="3619241" y="2298463"/>
                      <a:pt x="3607336" y="2247856"/>
                    </a:cubicBezTo>
                    <a:cubicBezTo>
                      <a:pt x="3601384" y="2232972"/>
                      <a:pt x="3598408" y="2221064"/>
                      <a:pt x="3595432" y="2209157"/>
                    </a:cubicBezTo>
                    <a:cubicBezTo>
                      <a:pt x="3586503" y="2182365"/>
                      <a:pt x="3580551" y="2158550"/>
                      <a:pt x="3571623" y="2131758"/>
                    </a:cubicBezTo>
                    <a:cubicBezTo>
                      <a:pt x="3556742" y="2093058"/>
                      <a:pt x="3541861" y="2057336"/>
                      <a:pt x="3526980" y="2021613"/>
                    </a:cubicBezTo>
                    <a:cubicBezTo>
                      <a:pt x="3512100" y="1982913"/>
                      <a:pt x="3497219" y="1947191"/>
                      <a:pt x="3479362" y="1911468"/>
                    </a:cubicBezTo>
                    <a:cubicBezTo>
                      <a:pt x="3401982" y="1759647"/>
                      <a:pt x="3303770" y="1619733"/>
                      <a:pt x="3187700" y="1494704"/>
                    </a:cubicBezTo>
                    <a:cubicBezTo>
                      <a:pt x="3187700" y="1494704"/>
                      <a:pt x="3187700" y="1494704"/>
                      <a:pt x="3842452" y="839788"/>
                    </a:cubicBezTo>
                    <a:close/>
                    <a:moveTo>
                      <a:pt x="1936750" y="0"/>
                    </a:moveTo>
                    <a:cubicBezTo>
                      <a:pt x="2222532" y="5952"/>
                      <a:pt x="2496405" y="56547"/>
                      <a:pt x="2755395" y="145831"/>
                    </a:cubicBezTo>
                    <a:cubicBezTo>
                      <a:pt x="2794094" y="157736"/>
                      <a:pt x="2832794" y="172616"/>
                      <a:pt x="2871493" y="187497"/>
                    </a:cubicBezTo>
                    <a:cubicBezTo>
                      <a:pt x="2948892" y="217259"/>
                      <a:pt x="3023314" y="252972"/>
                      <a:pt x="3097737" y="288686"/>
                    </a:cubicBezTo>
                    <a:cubicBezTo>
                      <a:pt x="3136436" y="309519"/>
                      <a:pt x="3172159" y="327376"/>
                      <a:pt x="3207882" y="348209"/>
                    </a:cubicBezTo>
                    <a:cubicBezTo>
                      <a:pt x="3279327" y="389875"/>
                      <a:pt x="3347795" y="431541"/>
                      <a:pt x="3416264" y="479159"/>
                    </a:cubicBezTo>
                    <a:cubicBezTo>
                      <a:pt x="3449009" y="502968"/>
                      <a:pt x="3481755" y="523801"/>
                      <a:pt x="3514501" y="547610"/>
                    </a:cubicBezTo>
                    <a:cubicBezTo>
                      <a:pt x="3532362" y="559515"/>
                      <a:pt x="3547247" y="571419"/>
                      <a:pt x="3565108" y="586300"/>
                    </a:cubicBezTo>
                    <a:cubicBezTo>
                      <a:pt x="3597854" y="610109"/>
                      <a:pt x="3627623" y="636895"/>
                      <a:pt x="3657392" y="663680"/>
                    </a:cubicBezTo>
                    <a:cubicBezTo>
                      <a:pt x="3690137" y="690465"/>
                      <a:pt x="3719906" y="717250"/>
                      <a:pt x="3749675" y="747012"/>
                    </a:cubicBezTo>
                    <a:cubicBezTo>
                      <a:pt x="3749675" y="747012"/>
                      <a:pt x="3749675" y="747012"/>
                      <a:pt x="3094760" y="1401763"/>
                    </a:cubicBezTo>
                    <a:cubicBezTo>
                      <a:pt x="2999499" y="1312479"/>
                      <a:pt x="2895308" y="1235099"/>
                      <a:pt x="2782187" y="1166648"/>
                    </a:cubicBezTo>
                    <a:cubicBezTo>
                      <a:pt x="2758371" y="1154743"/>
                      <a:pt x="2734556" y="1142839"/>
                      <a:pt x="2710741" y="1127958"/>
                    </a:cubicBezTo>
                    <a:cubicBezTo>
                      <a:pt x="2666088" y="1104149"/>
                      <a:pt x="2618458" y="1083316"/>
                      <a:pt x="2567851" y="1062483"/>
                    </a:cubicBezTo>
                    <a:cubicBezTo>
                      <a:pt x="2532128" y="1044626"/>
                      <a:pt x="2496405" y="1032722"/>
                      <a:pt x="2457706" y="1017841"/>
                    </a:cubicBezTo>
                    <a:cubicBezTo>
                      <a:pt x="2445798" y="1014865"/>
                      <a:pt x="2430914" y="1008912"/>
                      <a:pt x="2419006" y="1005936"/>
                    </a:cubicBezTo>
                    <a:cubicBezTo>
                      <a:pt x="2395191" y="997008"/>
                      <a:pt x="2368399" y="991056"/>
                      <a:pt x="2341607" y="982127"/>
                    </a:cubicBezTo>
                    <a:cubicBezTo>
                      <a:pt x="2302908" y="973199"/>
                      <a:pt x="2264208" y="964270"/>
                      <a:pt x="2225508" y="955342"/>
                    </a:cubicBezTo>
                    <a:cubicBezTo>
                      <a:pt x="2183832" y="946413"/>
                      <a:pt x="2145132" y="940461"/>
                      <a:pt x="2103456" y="934509"/>
                    </a:cubicBezTo>
                    <a:cubicBezTo>
                      <a:pt x="2049872" y="928557"/>
                      <a:pt x="1993311" y="925580"/>
                      <a:pt x="1936750" y="922604"/>
                    </a:cubicBezTo>
                    <a:cubicBezTo>
                      <a:pt x="1936750" y="922604"/>
                      <a:pt x="1936750" y="922604"/>
                      <a:pt x="1936750" y="0"/>
                    </a:cubicBezTo>
                    <a:close/>
                    <a:moveTo>
                      <a:pt x="1803400" y="0"/>
                    </a:moveTo>
                    <a:cubicBezTo>
                      <a:pt x="1803400" y="922604"/>
                      <a:pt x="1803400" y="922604"/>
                      <a:pt x="1803400" y="922604"/>
                    </a:cubicBezTo>
                    <a:cubicBezTo>
                      <a:pt x="1359990" y="937485"/>
                      <a:pt x="955267" y="1116054"/>
                      <a:pt x="651724" y="1401763"/>
                    </a:cubicBezTo>
                    <a:cubicBezTo>
                      <a:pt x="651724" y="1401763"/>
                      <a:pt x="651724" y="1401763"/>
                      <a:pt x="0" y="747012"/>
                    </a:cubicBezTo>
                    <a:cubicBezTo>
                      <a:pt x="44639" y="705346"/>
                      <a:pt x="89277" y="663680"/>
                      <a:pt x="136892" y="624990"/>
                    </a:cubicBezTo>
                    <a:cubicBezTo>
                      <a:pt x="199386" y="571419"/>
                      <a:pt x="261880" y="523801"/>
                      <a:pt x="330326" y="479159"/>
                    </a:cubicBezTo>
                    <a:cubicBezTo>
                      <a:pt x="363061" y="455350"/>
                      <a:pt x="398772" y="431541"/>
                      <a:pt x="431507" y="410708"/>
                    </a:cubicBezTo>
                    <a:cubicBezTo>
                      <a:pt x="517808" y="357137"/>
                      <a:pt x="610061" y="306543"/>
                      <a:pt x="702314" y="261901"/>
                    </a:cubicBezTo>
                    <a:cubicBezTo>
                      <a:pt x="815399" y="208330"/>
                      <a:pt x="931459" y="163688"/>
                      <a:pt x="1050496" y="124998"/>
                    </a:cubicBezTo>
                    <a:cubicBezTo>
                      <a:pt x="1071327" y="119046"/>
                      <a:pt x="1092158" y="113093"/>
                      <a:pt x="1110014" y="107141"/>
                    </a:cubicBezTo>
                    <a:cubicBezTo>
                      <a:pt x="1151676" y="95237"/>
                      <a:pt x="1193339" y="83332"/>
                      <a:pt x="1232026" y="74404"/>
                    </a:cubicBezTo>
                    <a:cubicBezTo>
                      <a:pt x="1273689" y="65475"/>
                      <a:pt x="1315351" y="56547"/>
                      <a:pt x="1357014" y="47618"/>
                    </a:cubicBezTo>
                    <a:cubicBezTo>
                      <a:pt x="1461171" y="26785"/>
                      <a:pt x="1568303" y="14881"/>
                      <a:pt x="1672460" y="5952"/>
                    </a:cubicBezTo>
                    <a:cubicBezTo>
                      <a:pt x="1717099" y="2976"/>
                      <a:pt x="1761737" y="0"/>
                      <a:pt x="1803400" y="0"/>
                    </a:cubicBezTo>
                    <a:close/>
                  </a:path>
                </a:pathLst>
              </a:custGeom>
              <a:solidFill>
                <a:schemeClr val="tx2"/>
              </a:solidFill>
              <a:ln>
                <a:noFill/>
              </a:ln>
            </p:spPr>
            <p:txBody>
              <a:bodyPr vert="horz" wrap="square" lIns="91440" tIns="45720" rIns="91440" bIns="45720" numCol="1" anchor="t" anchorCtr="0" compatLnSpc="1">
                <a:prstTxWarp prst="textNoShape">
                  <a:avLst/>
                </a:prstTxWarp>
                <a:noAutofit/>
              </a:bodyPr>
              <a:lstStyle/>
              <a:p>
                <a:endParaRPr lang="en-US" sz="1000"/>
              </a:p>
            </p:txBody>
          </p:sp>
          <p:sp>
            <p:nvSpPr>
              <p:cNvPr id="92" name="Freeform 22">
                <a:extLst>
                  <a:ext uri="{FF2B5EF4-FFF2-40B4-BE49-F238E27FC236}">
                    <a16:creationId xmlns:a16="http://schemas.microsoft.com/office/drawing/2014/main" id="{010EC1F4-383B-6591-DF99-18335B5B2BC9}"/>
                  </a:ext>
                </a:extLst>
              </p:cNvPr>
              <p:cNvSpPr>
                <a:spLocks/>
              </p:cNvSpPr>
              <p:nvPr/>
            </p:nvSpPr>
            <p:spPr bwMode="auto">
              <a:xfrm>
                <a:off x="5443728" y="3078861"/>
                <a:ext cx="738409" cy="901065"/>
              </a:xfrm>
              <a:custGeom>
                <a:avLst/>
                <a:gdLst>
                  <a:gd name="connsiteX0" fmla="*/ 0 w 3076704"/>
                  <a:gd name="connsiteY0" fmla="*/ 1949450 h 3754438"/>
                  <a:gd name="connsiteX1" fmla="*/ 928949 w 3076704"/>
                  <a:gd name="connsiteY1" fmla="*/ 1949450 h 3754438"/>
                  <a:gd name="connsiteX2" fmla="*/ 931926 w 3076704"/>
                  <a:gd name="connsiteY2" fmla="*/ 2032849 h 3754438"/>
                  <a:gd name="connsiteX3" fmla="*/ 946813 w 3076704"/>
                  <a:gd name="connsiteY3" fmla="*/ 2154969 h 3754438"/>
                  <a:gd name="connsiteX4" fmla="*/ 970632 w 3076704"/>
                  <a:gd name="connsiteY4" fmla="*/ 2274110 h 3754438"/>
                  <a:gd name="connsiteX5" fmla="*/ 988497 w 3076704"/>
                  <a:gd name="connsiteY5" fmla="*/ 2351552 h 3754438"/>
                  <a:gd name="connsiteX6" fmla="*/ 1012316 w 3076704"/>
                  <a:gd name="connsiteY6" fmla="*/ 2428993 h 3754438"/>
                  <a:gd name="connsiteX7" fmla="*/ 1039113 w 3076704"/>
                  <a:gd name="connsiteY7" fmla="*/ 2506435 h 3754438"/>
                  <a:gd name="connsiteX8" fmla="*/ 1098661 w 3076704"/>
                  <a:gd name="connsiteY8" fmla="*/ 2652383 h 3754438"/>
                  <a:gd name="connsiteX9" fmla="*/ 1134390 w 3076704"/>
                  <a:gd name="connsiteY9" fmla="*/ 2720889 h 3754438"/>
                  <a:gd name="connsiteX10" fmla="*/ 1152254 w 3076704"/>
                  <a:gd name="connsiteY10" fmla="*/ 2753653 h 3754438"/>
                  <a:gd name="connsiteX11" fmla="*/ 1193938 w 3076704"/>
                  <a:gd name="connsiteY11" fmla="*/ 2822159 h 3754438"/>
                  <a:gd name="connsiteX12" fmla="*/ 1411288 w 3076704"/>
                  <a:gd name="connsiteY12" fmla="*/ 3102141 h 3754438"/>
                  <a:gd name="connsiteX13" fmla="*/ 753282 w 3076704"/>
                  <a:gd name="connsiteY13" fmla="*/ 3754438 h 3754438"/>
                  <a:gd name="connsiteX14" fmla="*/ 348356 w 3076704"/>
                  <a:gd name="connsiteY14" fmla="*/ 3215325 h 3754438"/>
                  <a:gd name="connsiteX15" fmla="*/ 318582 w 3076704"/>
                  <a:gd name="connsiteY15" fmla="*/ 3161711 h 3754438"/>
                  <a:gd name="connsiteX16" fmla="*/ 262011 w 3076704"/>
                  <a:gd name="connsiteY16" fmla="*/ 3051506 h 3754438"/>
                  <a:gd name="connsiteX17" fmla="*/ 235215 w 3076704"/>
                  <a:gd name="connsiteY17" fmla="*/ 2994914 h 3754438"/>
                  <a:gd name="connsiteX18" fmla="*/ 187576 w 3076704"/>
                  <a:gd name="connsiteY18" fmla="*/ 2878751 h 3754438"/>
                  <a:gd name="connsiteX19" fmla="*/ 125051 w 3076704"/>
                  <a:gd name="connsiteY19" fmla="*/ 2703018 h 3754438"/>
                  <a:gd name="connsiteX20" fmla="*/ 89322 w 3076704"/>
                  <a:gd name="connsiteY20" fmla="*/ 2583877 h 3754438"/>
                  <a:gd name="connsiteX21" fmla="*/ 74435 w 3076704"/>
                  <a:gd name="connsiteY21" fmla="*/ 2524306 h 3754438"/>
                  <a:gd name="connsiteX22" fmla="*/ 47638 w 3076704"/>
                  <a:gd name="connsiteY22" fmla="*/ 2399208 h 3754438"/>
                  <a:gd name="connsiteX23" fmla="*/ 26796 w 3076704"/>
                  <a:gd name="connsiteY23" fmla="*/ 2271131 h 3754438"/>
                  <a:gd name="connsiteX24" fmla="*/ 11909 w 3076704"/>
                  <a:gd name="connsiteY24" fmla="*/ 2143054 h 3754438"/>
                  <a:gd name="connsiteX25" fmla="*/ 5955 w 3076704"/>
                  <a:gd name="connsiteY25" fmla="*/ 2080505 h 3754438"/>
                  <a:gd name="connsiteX26" fmla="*/ 0 w 3076704"/>
                  <a:gd name="connsiteY26" fmla="*/ 1949450 h 3754438"/>
                  <a:gd name="connsiteX27" fmla="*/ 1976438 w 3076704"/>
                  <a:gd name="connsiteY27" fmla="*/ 1568450 h 3754438"/>
                  <a:gd name="connsiteX28" fmla="*/ 2536032 w 3076704"/>
                  <a:gd name="connsiteY28" fmla="*/ 2041724 h 3754438"/>
                  <a:gd name="connsiteX29" fmla="*/ 2541985 w 3076704"/>
                  <a:gd name="connsiteY29" fmla="*/ 2047677 h 3754438"/>
                  <a:gd name="connsiteX30" fmla="*/ 2571751 w 3076704"/>
                  <a:gd name="connsiteY30" fmla="*/ 2071490 h 3754438"/>
                  <a:gd name="connsiteX31" fmla="*/ 2616399 w 3076704"/>
                  <a:gd name="connsiteY31" fmla="*/ 2098279 h 3754438"/>
                  <a:gd name="connsiteX32" fmla="*/ 2708673 w 3076704"/>
                  <a:gd name="connsiteY32" fmla="*/ 2116138 h 3754438"/>
                  <a:gd name="connsiteX33" fmla="*/ 2925962 w 3076704"/>
                  <a:gd name="connsiteY33" fmla="*/ 1973263 h 3754438"/>
                  <a:gd name="connsiteX34" fmla="*/ 2800946 w 3076704"/>
                  <a:gd name="connsiteY34" fmla="*/ 1660724 h 3754438"/>
                  <a:gd name="connsiteX35" fmla="*/ 2756298 w 3076704"/>
                  <a:gd name="connsiteY35" fmla="*/ 1645841 h 3754438"/>
                  <a:gd name="connsiteX36" fmla="*/ 2702719 w 3076704"/>
                  <a:gd name="connsiteY36" fmla="*/ 1639888 h 3754438"/>
                  <a:gd name="connsiteX37" fmla="*/ 1976438 w 3076704"/>
                  <a:gd name="connsiteY37" fmla="*/ 1568450 h 3754438"/>
                  <a:gd name="connsiteX38" fmla="*/ 1568450 w 3076704"/>
                  <a:gd name="connsiteY38" fmla="*/ 1393825 h 3754438"/>
                  <a:gd name="connsiteX39" fmla="*/ 2717843 w 3076704"/>
                  <a:gd name="connsiteY39" fmla="*/ 1509911 h 3754438"/>
                  <a:gd name="connsiteX40" fmla="*/ 2777397 w 3076704"/>
                  <a:gd name="connsiteY40" fmla="*/ 1515864 h 3754438"/>
                  <a:gd name="connsiteX41" fmla="*/ 2851840 w 3076704"/>
                  <a:gd name="connsiteY41" fmla="*/ 1539677 h 3754438"/>
                  <a:gd name="connsiteX42" fmla="*/ 3048368 w 3076704"/>
                  <a:gd name="connsiteY42" fmla="*/ 2024856 h 3754438"/>
                  <a:gd name="connsiteX43" fmla="*/ 2708910 w 3076704"/>
                  <a:gd name="connsiteY43" fmla="*/ 2251075 h 3754438"/>
                  <a:gd name="connsiteX44" fmla="*/ 2565980 w 3076704"/>
                  <a:gd name="connsiteY44" fmla="*/ 2221310 h 3754438"/>
                  <a:gd name="connsiteX45" fmla="*/ 2497493 w 3076704"/>
                  <a:gd name="connsiteY45" fmla="*/ 2179638 h 3754438"/>
                  <a:gd name="connsiteX46" fmla="*/ 2449850 w 3076704"/>
                  <a:gd name="connsiteY46" fmla="*/ 2140942 h 3754438"/>
                  <a:gd name="connsiteX47" fmla="*/ 1568450 w 3076704"/>
                  <a:gd name="connsiteY47" fmla="*/ 1393825 h 3754438"/>
                  <a:gd name="connsiteX48" fmla="*/ 753282 w 3076704"/>
                  <a:gd name="connsiteY48" fmla="*/ 0 h 3754438"/>
                  <a:gd name="connsiteX49" fmla="*/ 1411288 w 3076704"/>
                  <a:gd name="connsiteY49" fmla="*/ 658035 h 3754438"/>
                  <a:gd name="connsiteX50" fmla="*/ 1098661 w 3076704"/>
                  <a:gd name="connsiteY50" fmla="*/ 1110621 h 3754438"/>
                  <a:gd name="connsiteX51" fmla="*/ 1065909 w 3076704"/>
                  <a:gd name="connsiteY51" fmla="*/ 1185059 h 3754438"/>
                  <a:gd name="connsiteX52" fmla="*/ 1039113 w 3076704"/>
                  <a:gd name="connsiteY52" fmla="*/ 1256520 h 3754438"/>
                  <a:gd name="connsiteX53" fmla="*/ 1012316 w 3076704"/>
                  <a:gd name="connsiteY53" fmla="*/ 1333936 h 3754438"/>
                  <a:gd name="connsiteX54" fmla="*/ 1000406 w 3076704"/>
                  <a:gd name="connsiteY54" fmla="*/ 1372644 h 3754438"/>
                  <a:gd name="connsiteX55" fmla="*/ 979565 w 3076704"/>
                  <a:gd name="connsiteY55" fmla="*/ 1450061 h 3754438"/>
                  <a:gd name="connsiteX56" fmla="*/ 952768 w 3076704"/>
                  <a:gd name="connsiteY56" fmla="*/ 1569162 h 3754438"/>
                  <a:gd name="connsiteX57" fmla="*/ 946813 w 3076704"/>
                  <a:gd name="connsiteY57" fmla="*/ 1607870 h 3754438"/>
                  <a:gd name="connsiteX58" fmla="*/ 931926 w 3076704"/>
                  <a:gd name="connsiteY58" fmla="*/ 1732927 h 3754438"/>
                  <a:gd name="connsiteX59" fmla="*/ 928949 w 3076704"/>
                  <a:gd name="connsiteY59" fmla="*/ 1819275 h 3754438"/>
                  <a:gd name="connsiteX60" fmla="*/ 0 w 3076704"/>
                  <a:gd name="connsiteY60" fmla="*/ 1819275 h 3754438"/>
                  <a:gd name="connsiteX61" fmla="*/ 35729 w 3076704"/>
                  <a:gd name="connsiteY61" fmla="*/ 1426240 h 3754438"/>
                  <a:gd name="connsiteX62" fmla="*/ 59548 w 3076704"/>
                  <a:gd name="connsiteY62" fmla="*/ 1301183 h 3754438"/>
                  <a:gd name="connsiteX63" fmla="*/ 74435 w 3076704"/>
                  <a:gd name="connsiteY63" fmla="*/ 1241633 h 3754438"/>
                  <a:gd name="connsiteX64" fmla="*/ 107186 w 3076704"/>
                  <a:gd name="connsiteY64" fmla="*/ 1119554 h 3754438"/>
                  <a:gd name="connsiteX65" fmla="*/ 262011 w 3076704"/>
                  <a:gd name="connsiteY65" fmla="*/ 708654 h 3754438"/>
                  <a:gd name="connsiteX66" fmla="*/ 318582 w 3076704"/>
                  <a:gd name="connsiteY66" fmla="*/ 598485 h 3754438"/>
                  <a:gd name="connsiteX67" fmla="*/ 753282 w 3076704"/>
                  <a:gd name="connsiteY67" fmla="*/ 0 h 375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76704" h="3754438">
                    <a:moveTo>
                      <a:pt x="0" y="1949450"/>
                    </a:moveTo>
                    <a:cubicBezTo>
                      <a:pt x="0" y="1949450"/>
                      <a:pt x="0" y="1949450"/>
                      <a:pt x="928949" y="1949450"/>
                    </a:cubicBezTo>
                    <a:cubicBezTo>
                      <a:pt x="928949" y="1976257"/>
                      <a:pt x="931926" y="2003064"/>
                      <a:pt x="931926" y="2032849"/>
                    </a:cubicBezTo>
                    <a:cubicBezTo>
                      <a:pt x="934904" y="2071570"/>
                      <a:pt x="940858" y="2113269"/>
                      <a:pt x="946813" y="2154969"/>
                    </a:cubicBezTo>
                    <a:cubicBezTo>
                      <a:pt x="952768" y="2193689"/>
                      <a:pt x="961700" y="2235389"/>
                      <a:pt x="970632" y="2274110"/>
                    </a:cubicBezTo>
                    <a:cubicBezTo>
                      <a:pt x="976587" y="2300917"/>
                      <a:pt x="982542" y="2327723"/>
                      <a:pt x="988497" y="2351552"/>
                    </a:cubicBezTo>
                    <a:cubicBezTo>
                      <a:pt x="994452" y="2378358"/>
                      <a:pt x="1003384" y="2405165"/>
                      <a:pt x="1012316" y="2428993"/>
                    </a:cubicBezTo>
                    <a:cubicBezTo>
                      <a:pt x="1021248" y="2455800"/>
                      <a:pt x="1027203" y="2479628"/>
                      <a:pt x="1039113" y="2506435"/>
                    </a:cubicBezTo>
                    <a:cubicBezTo>
                      <a:pt x="1056977" y="2557070"/>
                      <a:pt x="1077819" y="2604726"/>
                      <a:pt x="1098661" y="2652383"/>
                    </a:cubicBezTo>
                    <a:cubicBezTo>
                      <a:pt x="1110570" y="2673233"/>
                      <a:pt x="1122480" y="2697061"/>
                      <a:pt x="1134390" y="2720889"/>
                    </a:cubicBezTo>
                    <a:cubicBezTo>
                      <a:pt x="1140344" y="2732803"/>
                      <a:pt x="1146299" y="2741739"/>
                      <a:pt x="1152254" y="2753653"/>
                    </a:cubicBezTo>
                    <a:cubicBezTo>
                      <a:pt x="1167141" y="2777481"/>
                      <a:pt x="1179051" y="2801309"/>
                      <a:pt x="1193938" y="2822159"/>
                    </a:cubicBezTo>
                    <a:cubicBezTo>
                      <a:pt x="1256463" y="2923429"/>
                      <a:pt x="1327921" y="3015763"/>
                      <a:pt x="1411288" y="3102141"/>
                    </a:cubicBezTo>
                    <a:cubicBezTo>
                      <a:pt x="1411288" y="3102141"/>
                      <a:pt x="1411288" y="3102141"/>
                      <a:pt x="753282" y="3754438"/>
                    </a:cubicBezTo>
                    <a:cubicBezTo>
                      <a:pt x="598457" y="3590619"/>
                      <a:pt x="458520" y="3411907"/>
                      <a:pt x="348356" y="3215325"/>
                    </a:cubicBezTo>
                    <a:cubicBezTo>
                      <a:pt x="336446" y="3197453"/>
                      <a:pt x="327514" y="3179582"/>
                      <a:pt x="318582" y="3161711"/>
                    </a:cubicBezTo>
                    <a:cubicBezTo>
                      <a:pt x="297740" y="3125969"/>
                      <a:pt x="279876" y="3087248"/>
                      <a:pt x="262011" y="3051506"/>
                    </a:cubicBezTo>
                    <a:cubicBezTo>
                      <a:pt x="253079" y="3030656"/>
                      <a:pt x="244147" y="3012785"/>
                      <a:pt x="235215" y="2994914"/>
                    </a:cubicBezTo>
                    <a:cubicBezTo>
                      <a:pt x="220328" y="2956193"/>
                      <a:pt x="202463" y="2917472"/>
                      <a:pt x="187576" y="2878751"/>
                    </a:cubicBezTo>
                    <a:cubicBezTo>
                      <a:pt x="163757" y="2822159"/>
                      <a:pt x="142915" y="2762588"/>
                      <a:pt x="125051" y="2703018"/>
                    </a:cubicBezTo>
                    <a:cubicBezTo>
                      <a:pt x="113141" y="2661318"/>
                      <a:pt x="101231" y="2625576"/>
                      <a:pt x="89322" y="2583877"/>
                    </a:cubicBezTo>
                    <a:cubicBezTo>
                      <a:pt x="83367" y="2563027"/>
                      <a:pt x="77412" y="2542177"/>
                      <a:pt x="74435" y="2524306"/>
                    </a:cubicBezTo>
                    <a:cubicBezTo>
                      <a:pt x="62525" y="2482607"/>
                      <a:pt x="53593" y="2440907"/>
                      <a:pt x="47638" y="2399208"/>
                    </a:cubicBezTo>
                    <a:cubicBezTo>
                      <a:pt x="38706" y="2357509"/>
                      <a:pt x="32751" y="2315809"/>
                      <a:pt x="26796" y="2271131"/>
                    </a:cubicBezTo>
                    <a:cubicBezTo>
                      <a:pt x="20842" y="2229432"/>
                      <a:pt x="14887" y="2187732"/>
                      <a:pt x="11909" y="2143054"/>
                    </a:cubicBezTo>
                    <a:cubicBezTo>
                      <a:pt x="8932" y="2122205"/>
                      <a:pt x="5955" y="2101355"/>
                      <a:pt x="5955" y="2080505"/>
                    </a:cubicBezTo>
                    <a:cubicBezTo>
                      <a:pt x="2977" y="2035827"/>
                      <a:pt x="0" y="1991150"/>
                      <a:pt x="0" y="1949450"/>
                    </a:cubicBezTo>
                    <a:close/>
                    <a:moveTo>
                      <a:pt x="1976438" y="1568450"/>
                    </a:moveTo>
                    <a:cubicBezTo>
                      <a:pt x="1976438" y="1568450"/>
                      <a:pt x="1976438" y="1568450"/>
                      <a:pt x="2536032" y="2041724"/>
                    </a:cubicBezTo>
                    <a:cubicBezTo>
                      <a:pt x="2539009" y="2041724"/>
                      <a:pt x="2539009" y="2044701"/>
                      <a:pt x="2541985" y="2047677"/>
                    </a:cubicBezTo>
                    <a:cubicBezTo>
                      <a:pt x="2550915" y="2056607"/>
                      <a:pt x="2562821" y="2065537"/>
                      <a:pt x="2571751" y="2071490"/>
                    </a:cubicBezTo>
                    <a:cubicBezTo>
                      <a:pt x="2586634" y="2083396"/>
                      <a:pt x="2601516" y="2092326"/>
                      <a:pt x="2616399" y="2098279"/>
                    </a:cubicBezTo>
                    <a:cubicBezTo>
                      <a:pt x="2646165" y="2110185"/>
                      <a:pt x="2678907" y="2116138"/>
                      <a:pt x="2708673" y="2116138"/>
                    </a:cubicBezTo>
                    <a:cubicBezTo>
                      <a:pt x="2803923" y="2116138"/>
                      <a:pt x="2890243" y="2059583"/>
                      <a:pt x="2925962" y="1973263"/>
                    </a:cubicBezTo>
                    <a:cubicBezTo>
                      <a:pt x="2976563" y="1851224"/>
                      <a:pt x="2920009" y="1711325"/>
                      <a:pt x="2800946" y="1660724"/>
                    </a:cubicBezTo>
                    <a:cubicBezTo>
                      <a:pt x="2786063" y="1654771"/>
                      <a:pt x="2771180" y="1648817"/>
                      <a:pt x="2756298" y="1645841"/>
                    </a:cubicBezTo>
                    <a:cubicBezTo>
                      <a:pt x="2756298" y="1645841"/>
                      <a:pt x="2756298" y="1645841"/>
                      <a:pt x="2702719" y="1639888"/>
                    </a:cubicBezTo>
                    <a:cubicBezTo>
                      <a:pt x="2702719" y="1639888"/>
                      <a:pt x="2702719" y="1639888"/>
                      <a:pt x="1976438" y="1568450"/>
                    </a:cubicBezTo>
                    <a:close/>
                    <a:moveTo>
                      <a:pt x="1568450" y="1393825"/>
                    </a:moveTo>
                    <a:cubicBezTo>
                      <a:pt x="1568450" y="1393825"/>
                      <a:pt x="1568450" y="1393825"/>
                      <a:pt x="2717843" y="1509911"/>
                    </a:cubicBezTo>
                    <a:cubicBezTo>
                      <a:pt x="2717843" y="1509911"/>
                      <a:pt x="2717843" y="1509911"/>
                      <a:pt x="2777397" y="1515864"/>
                    </a:cubicBezTo>
                    <a:cubicBezTo>
                      <a:pt x="2801219" y="1521817"/>
                      <a:pt x="2828018" y="1530747"/>
                      <a:pt x="2851840" y="1539677"/>
                    </a:cubicBezTo>
                    <a:cubicBezTo>
                      <a:pt x="3039435" y="1620044"/>
                      <a:pt x="3125788" y="1837333"/>
                      <a:pt x="3048368" y="2024856"/>
                    </a:cubicBezTo>
                    <a:cubicBezTo>
                      <a:pt x="2988814" y="2164755"/>
                      <a:pt x="2851840" y="2251075"/>
                      <a:pt x="2708910" y="2251075"/>
                    </a:cubicBezTo>
                    <a:cubicBezTo>
                      <a:pt x="2661267" y="2251075"/>
                      <a:pt x="2613624" y="2242146"/>
                      <a:pt x="2565980" y="2221310"/>
                    </a:cubicBezTo>
                    <a:cubicBezTo>
                      <a:pt x="2542159" y="2212380"/>
                      <a:pt x="2518337" y="2194520"/>
                      <a:pt x="2497493" y="2179638"/>
                    </a:cubicBezTo>
                    <a:cubicBezTo>
                      <a:pt x="2479627" y="2167731"/>
                      <a:pt x="2464738" y="2155825"/>
                      <a:pt x="2449850" y="2140942"/>
                    </a:cubicBezTo>
                    <a:cubicBezTo>
                      <a:pt x="2449850" y="2140942"/>
                      <a:pt x="2449850" y="2140942"/>
                      <a:pt x="1568450" y="1393825"/>
                    </a:cubicBezTo>
                    <a:close/>
                    <a:moveTo>
                      <a:pt x="753282" y="0"/>
                    </a:moveTo>
                    <a:cubicBezTo>
                      <a:pt x="753282" y="0"/>
                      <a:pt x="753282" y="0"/>
                      <a:pt x="1411288" y="658035"/>
                    </a:cubicBezTo>
                    <a:cubicBezTo>
                      <a:pt x="1283260" y="792025"/>
                      <a:pt x="1179051" y="943879"/>
                      <a:pt x="1098661" y="1110621"/>
                    </a:cubicBezTo>
                    <a:cubicBezTo>
                      <a:pt x="1086751" y="1134441"/>
                      <a:pt x="1077819" y="1158262"/>
                      <a:pt x="1065909" y="1185059"/>
                    </a:cubicBezTo>
                    <a:cubicBezTo>
                      <a:pt x="1056977" y="1208880"/>
                      <a:pt x="1048045" y="1232700"/>
                      <a:pt x="1039113" y="1256520"/>
                    </a:cubicBezTo>
                    <a:cubicBezTo>
                      <a:pt x="1027203" y="1283318"/>
                      <a:pt x="1021248" y="1307138"/>
                      <a:pt x="1012316" y="1333936"/>
                    </a:cubicBezTo>
                    <a:cubicBezTo>
                      <a:pt x="1006361" y="1345846"/>
                      <a:pt x="1003384" y="1357757"/>
                      <a:pt x="1000406" y="1372644"/>
                    </a:cubicBezTo>
                    <a:cubicBezTo>
                      <a:pt x="991474" y="1396465"/>
                      <a:pt x="985519" y="1423263"/>
                      <a:pt x="979565" y="1450061"/>
                    </a:cubicBezTo>
                    <a:cubicBezTo>
                      <a:pt x="970632" y="1488769"/>
                      <a:pt x="961700" y="1527477"/>
                      <a:pt x="952768" y="1569162"/>
                    </a:cubicBezTo>
                    <a:cubicBezTo>
                      <a:pt x="952768" y="1581072"/>
                      <a:pt x="949791" y="1595960"/>
                      <a:pt x="946813" y="1607870"/>
                    </a:cubicBezTo>
                    <a:cubicBezTo>
                      <a:pt x="940858" y="1649556"/>
                      <a:pt x="934904" y="1691241"/>
                      <a:pt x="931926" y="1732927"/>
                    </a:cubicBezTo>
                    <a:cubicBezTo>
                      <a:pt x="931926" y="1759724"/>
                      <a:pt x="928949" y="1789500"/>
                      <a:pt x="928949" y="1819275"/>
                    </a:cubicBezTo>
                    <a:cubicBezTo>
                      <a:pt x="928949" y="1819275"/>
                      <a:pt x="928949" y="1819275"/>
                      <a:pt x="0" y="1819275"/>
                    </a:cubicBezTo>
                    <a:cubicBezTo>
                      <a:pt x="2977" y="1682308"/>
                      <a:pt x="14887" y="1554274"/>
                      <a:pt x="35729" y="1426240"/>
                    </a:cubicBezTo>
                    <a:cubicBezTo>
                      <a:pt x="41683" y="1384554"/>
                      <a:pt x="50616" y="1342869"/>
                      <a:pt x="59548" y="1301183"/>
                    </a:cubicBezTo>
                    <a:cubicBezTo>
                      <a:pt x="65503" y="1280341"/>
                      <a:pt x="68480" y="1262475"/>
                      <a:pt x="74435" y="1241633"/>
                    </a:cubicBezTo>
                    <a:cubicBezTo>
                      <a:pt x="83367" y="1199947"/>
                      <a:pt x="95277" y="1158262"/>
                      <a:pt x="107186" y="1119554"/>
                    </a:cubicBezTo>
                    <a:cubicBezTo>
                      <a:pt x="145893" y="976632"/>
                      <a:pt x="199486" y="839665"/>
                      <a:pt x="262011" y="708654"/>
                    </a:cubicBezTo>
                    <a:cubicBezTo>
                      <a:pt x="279876" y="672923"/>
                      <a:pt x="297740" y="637193"/>
                      <a:pt x="318582" y="598485"/>
                    </a:cubicBezTo>
                    <a:cubicBezTo>
                      <a:pt x="434700" y="381125"/>
                      <a:pt x="583570" y="181630"/>
                      <a:pt x="753282" y="0"/>
                    </a:cubicBezTo>
                    <a:close/>
                  </a:path>
                </a:pathLst>
              </a:custGeom>
              <a:solidFill>
                <a:srgbClr val="009BDB"/>
              </a:solidFill>
              <a:ln>
                <a:noFill/>
              </a:ln>
            </p:spPr>
            <p:txBody>
              <a:bodyPr vert="horz" wrap="square" lIns="91440" tIns="45720" rIns="91440" bIns="45720" numCol="1" anchor="t" anchorCtr="0" compatLnSpc="1">
                <a:prstTxWarp prst="textNoShape">
                  <a:avLst/>
                </a:prstTxWarp>
                <a:noAutofit/>
              </a:bodyPr>
              <a:lstStyle/>
              <a:p>
                <a:endParaRPr lang="en-US" sz="1000"/>
              </a:p>
            </p:txBody>
          </p:sp>
        </p:grpSp>
      </p:grpSp>
      <p:sp>
        <p:nvSpPr>
          <p:cNvPr id="93" name="TextBox 92">
            <a:extLst>
              <a:ext uri="{FF2B5EF4-FFF2-40B4-BE49-F238E27FC236}">
                <a16:creationId xmlns:a16="http://schemas.microsoft.com/office/drawing/2014/main" id="{CCC33C4D-3926-2BD4-C447-2E82EC4345C6}"/>
              </a:ext>
            </a:extLst>
          </p:cNvPr>
          <p:cNvSpPr txBox="1"/>
          <p:nvPr/>
        </p:nvSpPr>
        <p:spPr>
          <a:xfrm>
            <a:off x="1278113" y="4845260"/>
            <a:ext cx="291747"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chemeClr val="tx1"/>
                </a:solidFill>
              </a:rPr>
              <a:t>Air in</a:t>
            </a:r>
          </a:p>
        </p:txBody>
      </p:sp>
      <p:sp>
        <p:nvSpPr>
          <p:cNvPr id="94" name="AutoShape 3">
            <a:extLst>
              <a:ext uri="{FF2B5EF4-FFF2-40B4-BE49-F238E27FC236}">
                <a16:creationId xmlns:a16="http://schemas.microsoft.com/office/drawing/2014/main" id="{7F9FF99A-4168-7C23-2601-FA14B994E148}"/>
              </a:ext>
            </a:extLst>
          </p:cNvPr>
          <p:cNvSpPr>
            <a:spLocks noChangeAspect="1" noChangeArrowheads="1" noTextEdit="1"/>
          </p:cNvSpPr>
          <p:nvPr/>
        </p:nvSpPr>
        <p:spPr bwMode="auto">
          <a:xfrm>
            <a:off x="1131182" y="4275547"/>
            <a:ext cx="585610" cy="585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5" name="Group 94">
            <a:extLst>
              <a:ext uri="{FF2B5EF4-FFF2-40B4-BE49-F238E27FC236}">
                <a16:creationId xmlns:a16="http://schemas.microsoft.com/office/drawing/2014/main" id="{EEF513FE-6331-136A-7BC2-7B5B84F82AB0}"/>
              </a:ext>
            </a:extLst>
          </p:cNvPr>
          <p:cNvGrpSpPr/>
          <p:nvPr/>
        </p:nvGrpSpPr>
        <p:grpSpPr>
          <a:xfrm>
            <a:off x="1192094" y="4343812"/>
            <a:ext cx="463293" cy="449081"/>
            <a:chOff x="5443487" y="2797175"/>
            <a:chExt cx="1303640" cy="1263650"/>
          </a:xfrm>
        </p:grpSpPr>
        <p:sp>
          <p:nvSpPr>
            <p:cNvPr id="96" name="Freeform 12">
              <a:extLst>
                <a:ext uri="{FF2B5EF4-FFF2-40B4-BE49-F238E27FC236}">
                  <a16:creationId xmlns:a16="http://schemas.microsoft.com/office/drawing/2014/main" id="{D5D94D23-C5B3-A29B-B350-077185DEA145}"/>
                </a:ext>
              </a:extLst>
            </p:cNvPr>
            <p:cNvSpPr>
              <a:spLocks/>
            </p:cNvSpPr>
            <p:nvPr/>
          </p:nvSpPr>
          <p:spPr bwMode="auto">
            <a:xfrm>
              <a:off x="5506812" y="2860676"/>
              <a:ext cx="1176902" cy="1136650"/>
            </a:xfrm>
            <a:custGeom>
              <a:avLst/>
              <a:gdLst>
                <a:gd name="connsiteX0" fmla="*/ 901167 w 1176902"/>
                <a:gd name="connsiteY0" fmla="*/ 614362 h 1136650"/>
                <a:gd name="connsiteX1" fmla="*/ 901880 w 1176902"/>
                <a:gd name="connsiteY1" fmla="*/ 614362 h 1136650"/>
                <a:gd name="connsiteX2" fmla="*/ 1151609 w 1176902"/>
                <a:gd name="connsiteY2" fmla="*/ 694384 h 1136650"/>
                <a:gd name="connsiteX3" fmla="*/ 1132344 w 1176902"/>
                <a:gd name="connsiteY3" fmla="*/ 938024 h 1136650"/>
                <a:gd name="connsiteX4" fmla="*/ 891177 w 1176902"/>
                <a:gd name="connsiteY4" fmla="*/ 1136650 h 1136650"/>
                <a:gd name="connsiteX5" fmla="*/ 864777 w 1176902"/>
                <a:gd name="connsiteY5" fmla="*/ 1130934 h 1136650"/>
                <a:gd name="connsiteX6" fmla="*/ 787005 w 1176902"/>
                <a:gd name="connsiteY6" fmla="*/ 945883 h 1136650"/>
                <a:gd name="connsiteX7" fmla="*/ 767740 w 1176902"/>
                <a:gd name="connsiteY7" fmla="*/ 835852 h 1136650"/>
                <a:gd name="connsiteX8" fmla="*/ 767026 w 1176902"/>
                <a:gd name="connsiteY8" fmla="*/ 834423 h 1136650"/>
                <a:gd name="connsiteX9" fmla="*/ 732064 w 1176902"/>
                <a:gd name="connsiteY9" fmla="*/ 752258 h 1136650"/>
                <a:gd name="connsiteX10" fmla="*/ 749189 w 1176902"/>
                <a:gd name="connsiteY10" fmla="*/ 737253 h 1136650"/>
                <a:gd name="connsiteX11" fmla="*/ 749902 w 1176902"/>
                <a:gd name="connsiteY11" fmla="*/ 736539 h 1136650"/>
                <a:gd name="connsiteX12" fmla="*/ 804842 w 1176902"/>
                <a:gd name="connsiteY12" fmla="*/ 617935 h 1136650"/>
                <a:gd name="connsiteX13" fmla="*/ 901167 w 1176902"/>
                <a:gd name="connsiteY13" fmla="*/ 614362 h 1136650"/>
                <a:gd name="connsiteX14" fmla="*/ 94650 w 1176902"/>
                <a:gd name="connsiteY14" fmla="*/ 554037 h 1136650"/>
                <a:gd name="connsiteX15" fmla="*/ 98935 w 1176902"/>
                <a:gd name="connsiteY15" fmla="*/ 554037 h 1136650"/>
                <a:gd name="connsiteX16" fmla="*/ 232483 w 1176902"/>
                <a:gd name="connsiteY16" fmla="*/ 593347 h 1136650"/>
                <a:gd name="connsiteX17" fmla="*/ 338178 w 1176902"/>
                <a:gd name="connsiteY17" fmla="*/ 629084 h 1136650"/>
                <a:gd name="connsiteX18" fmla="*/ 340321 w 1176902"/>
                <a:gd name="connsiteY18" fmla="*/ 629084 h 1136650"/>
                <a:gd name="connsiteX19" fmla="*/ 424592 w 1176902"/>
                <a:gd name="connsiteY19" fmla="*/ 636946 h 1136650"/>
                <a:gd name="connsiteX20" fmla="*/ 478868 w 1176902"/>
                <a:gd name="connsiteY20" fmla="*/ 737008 h 1136650"/>
                <a:gd name="connsiteX21" fmla="*/ 478868 w 1176902"/>
                <a:gd name="connsiteY21" fmla="*/ 737723 h 1136650"/>
                <a:gd name="connsiteX22" fmla="*/ 514576 w 1176902"/>
                <a:gd name="connsiteY22" fmla="*/ 765597 h 1136650"/>
                <a:gd name="connsiteX23" fmla="*/ 280331 w 1176902"/>
                <a:gd name="connsiteY23" fmla="*/ 1034335 h 1136650"/>
                <a:gd name="connsiteX24" fmla="*/ 271047 w 1176902"/>
                <a:gd name="connsiteY24" fmla="*/ 1035050 h 1136650"/>
                <a:gd name="connsiteX25" fmla="*/ 118217 w 1176902"/>
                <a:gd name="connsiteY25" fmla="*/ 958574 h 1136650"/>
                <a:gd name="connsiteX26" fmla="*/ 21091 w 1176902"/>
                <a:gd name="connsiteY26" fmla="*/ 788468 h 1136650"/>
                <a:gd name="connsiteX27" fmla="*/ 32518 w 1176902"/>
                <a:gd name="connsiteY27" fmla="*/ 574049 h 1136650"/>
                <a:gd name="connsiteX28" fmla="*/ 94650 w 1176902"/>
                <a:gd name="connsiteY28" fmla="*/ 554037 h 1136650"/>
                <a:gd name="connsiteX29" fmla="*/ 658789 w 1176902"/>
                <a:gd name="connsiteY29" fmla="*/ 0 h 1136650"/>
                <a:gd name="connsiteX30" fmla="*/ 864644 w 1176902"/>
                <a:gd name="connsiteY30" fmla="*/ 45737 h 1136650"/>
                <a:gd name="connsiteX31" fmla="*/ 961138 w 1176902"/>
                <a:gd name="connsiteY31" fmla="*/ 142928 h 1136650"/>
                <a:gd name="connsiteX32" fmla="*/ 837482 w 1176902"/>
                <a:gd name="connsiteY32" fmla="*/ 299434 h 1136650"/>
                <a:gd name="connsiteX33" fmla="*/ 749566 w 1176902"/>
                <a:gd name="connsiteY33" fmla="*/ 370183 h 1136650"/>
                <a:gd name="connsiteX34" fmla="*/ 700246 w 1176902"/>
                <a:gd name="connsiteY34" fmla="*/ 430213 h 1136650"/>
                <a:gd name="connsiteX35" fmla="*/ 613044 w 1176902"/>
                <a:gd name="connsiteY35" fmla="*/ 408774 h 1136650"/>
                <a:gd name="connsiteX36" fmla="*/ 530846 w 1176902"/>
                <a:gd name="connsiteY36" fmla="*/ 428069 h 1136650"/>
                <a:gd name="connsiteX37" fmla="*/ 440070 w 1176902"/>
                <a:gd name="connsiteY37" fmla="*/ 100049 h 1136650"/>
                <a:gd name="connsiteX38" fmla="*/ 649497 w 1176902"/>
                <a:gd name="connsiteY38" fmla="*/ 715 h 1136650"/>
                <a:gd name="connsiteX39" fmla="*/ 658789 w 1176902"/>
                <a:gd name="connsiteY39" fmla="*/ 0 h 11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76902" h="1136650">
                  <a:moveTo>
                    <a:pt x="901167" y="614362"/>
                  </a:moveTo>
                  <a:cubicBezTo>
                    <a:pt x="901167" y="614362"/>
                    <a:pt x="901167" y="614362"/>
                    <a:pt x="901880" y="614362"/>
                  </a:cubicBezTo>
                  <a:cubicBezTo>
                    <a:pt x="995350" y="614362"/>
                    <a:pt x="1108085" y="623650"/>
                    <a:pt x="1151609" y="694384"/>
                  </a:cubicBezTo>
                  <a:cubicBezTo>
                    <a:pt x="1190852" y="758688"/>
                    <a:pt x="1184431" y="845141"/>
                    <a:pt x="1132344" y="938024"/>
                  </a:cubicBezTo>
                  <a:cubicBezTo>
                    <a:pt x="1079544" y="1033764"/>
                    <a:pt x="969664" y="1136650"/>
                    <a:pt x="891177" y="1136650"/>
                  </a:cubicBezTo>
                  <a:cubicBezTo>
                    <a:pt x="881188" y="1136650"/>
                    <a:pt x="872626" y="1134507"/>
                    <a:pt x="864777" y="1130934"/>
                  </a:cubicBezTo>
                  <a:cubicBezTo>
                    <a:pt x="803415" y="1101640"/>
                    <a:pt x="795567" y="1025905"/>
                    <a:pt x="787005" y="945883"/>
                  </a:cubicBezTo>
                  <a:cubicBezTo>
                    <a:pt x="782724" y="905872"/>
                    <a:pt x="778443" y="868004"/>
                    <a:pt x="767740" y="835852"/>
                  </a:cubicBezTo>
                  <a:cubicBezTo>
                    <a:pt x="767740" y="835852"/>
                    <a:pt x="767740" y="835852"/>
                    <a:pt x="767026" y="834423"/>
                  </a:cubicBezTo>
                  <a:cubicBezTo>
                    <a:pt x="757751" y="809416"/>
                    <a:pt x="745621" y="780122"/>
                    <a:pt x="732064" y="752258"/>
                  </a:cubicBezTo>
                  <a:cubicBezTo>
                    <a:pt x="738486" y="747256"/>
                    <a:pt x="744194" y="742255"/>
                    <a:pt x="749189" y="737253"/>
                  </a:cubicBezTo>
                  <a:cubicBezTo>
                    <a:pt x="749189" y="737253"/>
                    <a:pt x="749189" y="737253"/>
                    <a:pt x="749902" y="736539"/>
                  </a:cubicBezTo>
                  <a:cubicBezTo>
                    <a:pt x="782010" y="703673"/>
                    <a:pt x="801275" y="661518"/>
                    <a:pt x="804842" y="617935"/>
                  </a:cubicBezTo>
                  <a:cubicBezTo>
                    <a:pt x="836950" y="616506"/>
                    <a:pt x="869772" y="615077"/>
                    <a:pt x="901167" y="614362"/>
                  </a:cubicBezTo>
                  <a:close/>
                  <a:moveTo>
                    <a:pt x="94650" y="554037"/>
                  </a:moveTo>
                  <a:cubicBezTo>
                    <a:pt x="96078" y="554037"/>
                    <a:pt x="97506" y="554037"/>
                    <a:pt x="98935" y="554037"/>
                  </a:cubicBezTo>
                  <a:cubicBezTo>
                    <a:pt x="141070" y="554752"/>
                    <a:pt x="187491" y="574049"/>
                    <a:pt x="232483" y="593347"/>
                  </a:cubicBezTo>
                  <a:cubicBezTo>
                    <a:pt x="269619" y="608356"/>
                    <a:pt x="304613" y="623366"/>
                    <a:pt x="338178" y="629084"/>
                  </a:cubicBezTo>
                  <a:cubicBezTo>
                    <a:pt x="338178" y="629084"/>
                    <a:pt x="338178" y="629084"/>
                    <a:pt x="340321" y="629084"/>
                  </a:cubicBezTo>
                  <a:cubicBezTo>
                    <a:pt x="374600" y="633372"/>
                    <a:pt x="401739" y="635516"/>
                    <a:pt x="424592" y="636946"/>
                  </a:cubicBezTo>
                  <a:cubicBezTo>
                    <a:pt x="431733" y="674112"/>
                    <a:pt x="450301" y="709133"/>
                    <a:pt x="478868" y="737008"/>
                  </a:cubicBezTo>
                  <a:cubicBezTo>
                    <a:pt x="478868" y="737008"/>
                    <a:pt x="478868" y="737008"/>
                    <a:pt x="478868" y="737723"/>
                  </a:cubicBezTo>
                  <a:cubicBezTo>
                    <a:pt x="490294" y="748444"/>
                    <a:pt x="501721" y="757735"/>
                    <a:pt x="514576" y="765597"/>
                  </a:cubicBezTo>
                  <a:cubicBezTo>
                    <a:pt x="452444" y="891389"/>
                    <a:pt x="381742" y="1029332"/>
                    <a:pt x="280331" y="1034335"/>
                  </a:cubicBezTo>
                  <a:cubicBezTo>
                    <a:pt x="277475" y="1034335"/>
                    <a:pt x="273904" y="1035050"/>
                    <a:pt x="271047" y="1035050"/>
                  </a:cubicBezTo>
                  <a:cubicBezTo>
                    <a:pt x="217485" y="1035050"/>
                    <a:pt x="164637" y="1008605"/>
                    <a:pt x="118217" y="958574"/>
                  </a:cubicBezTo>
                  <a:cubicBezTo>
                    <a:pt x="76796" y="914261"/>
                    <a:pt x="42516" y="854224"/>
                    <a:pt x="21091" y="788468"/>
                  </a:cubicBezTo>
                  <a:cubicBezTo>
                    <a:pt x="-5333" y="705560"/>
                    <a:pt x="-12474" y="606927"/>
                    <a:pt x="32518" y="574049"/>
                  </a:cubicBezTo>
                  <a:cubicBezTo>
                    <a:pt x="50372" y="560469"/>
                    <a:pt x="71082" y="554037"/>
                    <a:pt x="94650" y="554037"/>
                  </a:cubicBezTo>
                  <a:close/>
                  <a:moveTo>
                    <a:pt x="658789" y="0"/>
                  </a:moveTo>
                  <a:cubicBezTo>
                    <a:pt x="729552" y="0"/>
                    <a:pt x="803888" y="16437"/>
                    <a:pt x="864644" y="45737"/>
                  </a:cubicBezTo>
                  <a:cubicBezTo>
                    <a:pt x="923255" y="73608"/>
                    <a:pt x="958993" y="109340"/>
                    <a:pt x="961138" y="142928"/>
                  </a:cubicBezTo>
                  <a:cubicBezTo>
                    <a:pt x="965426" y="210104"/>
                    <a:pt x="903241" y="253697"/>
                    <a:pt x="837482" y="299434"/>
                  </a:cubicBezTo>
                  <a:cubicBezTo>
                    <a:pt x="803888" y="322302"/>
                    <a:pt x="772438" y="344456"/>
                    <a:pt x="749566" y="370183"/>
                  </a:cubicBezTo>
                  <a:cubicBezTo>
                    <a:pt x="733126" y="388049"/>
                    <a:pt x="716686" y="407344"/>
                    <a:pt x="700246" y="430213"/>
                  </a:cubicBezTo>
                  <a:cubicBezTo>
                    <a:pt x="673085" y="416635"/>
                    <a:pt x="643065" y="408774"/>
                    <a:pt x="613044" y="408774"/>
                  </a:cubicBezTo>
                  <a:cubicBezTo>
                    <a:pt x="584453" y="408774"/>
                    <a:pt x="556577" y="415920"/>
                    <a:pt x="530846" y="428069"/>
                  </a:cubicBezTo>
                  <a:cubicBezTo>
                    <a:pt x="465087" y="318729"/>
                    <a:pt x="390751" y="187235"/>
                    <a:pt x="440070" y="100049"/>
                  </a:cubicBezTo>
                  <a:cubicBezTo>
                    <a:pt x="475808" y="37876"/>
                    <a:pt x="550144" y="2144"/>
                    <a:pt x="649497" y="715"/>
                  </a:cubicBezTo>
                  <a:cubicBezTo>
                    <a:pt x="652357" y="0"/>
                    <a:pt x="655930" y="0"/>
                    <a:pt x="658789" y="0"/>
                  </a:cubicBezTo>
                  <a:close/>
                </a:path>
              </a:pathLst>
            </a:custGeom>
            <a:solidFill>
              <a:srgbClr val="009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000"/>
            </a:p>
          </p:txBody>
        </p:sp>
        <p:sp>
          <p:nvSpPr>
            <p:cNvPr id="97" name="Freeform 13">
              <a:extLst>
                <a:ext uri="{FF2B5EF4-FFF2-40B4-BE49-F238E27FC236}">
                  <a16:creationId xmlns:a16="http://schemas.microsoft.com/office/drawing/2014/main" id="{5A38AE19-74BE-52E2-8422-215732B7169F}"/>
                </a:ext>
              </a:extLst>
            </p:cNvPr>
            <p:cNvSpPr>
              <a:spLocks/>
            </p:cNvSpPr>
            <p:nvPr/>
          </p:nvSpPr>
          <p:spPr bwMode="auto">
            <a:xfrm>
              <a:off x="5443487" y="2797175"/>
              <a:ext cx="1303640" cy="1263650"/>
            </a:xfrm>
            <a:custGeom>
              <a:avLst/>
              <a:gdLst>
                <a:gd name="connsiteX0" fmla="*/ 963517 w 1303640"/>
                <a:gd name="connsiteY0" fmla="*/ 614362 h 1263650"/>
                <a:gd name="connsiteX1" fmla="*/ 964232 w 1303640"/>
                <a:gd name="connsiteY1" fmla="*/ 614362 h 1263650"/>
                <a:gd name="connsiteX2" fmla="*/ 1268680 w 1303640"/>
                <a:gd name="connsiteY2" fmla="*/ 725321 h 1263650"/>
                <a:gd name="connsiteX3" fmla="*/ 1250814 w 1303640"/>
                <a:gd name="connsiteY3" fmla="*/ 1031710 h 1263650"/>
                <a:gd name="connsiteX4" fmla="*/ 1120030 w 1303640"/>
                <a:gd name="connsiteY4" fmla="*/ 1189200 h 1263650"/>
                <a:gd name="connsiteX5" fmla="*/ 954227 w 1303640"/>
                <a:gd name="connsiteY5" fmla="*/ 1263650 h 1263650"/>
                <a:gd name="connsiteX6" fmla="*/ 900627 w 1303640"/>
                <a:gd name="connsiteY6" fmla="*/ 1252196 h 1263650"/>
                <a:gd name="connsiteX7" fmla="*/ 786994 w 1303640"/>
                <a:gd name="connsiteY7" fmla="*/ 1016677 h 1263650"/>
                <a:gd name="connsiteX8" fmla="*/ 771272 w 1303640"/>
                <a:gd name="connsiteY8" fmla="*/ 919320 h 1263650"/>
                <a:gd name="connsiteX9" fmla="*/ 739826 w 1303640"/>
                <a:gd name="connsiteY9" fmla="*/ 845586 h 1263650"/>
                <a:gd name="connsiteX10" fmla="*/ 754120 w 1303640"/>
                <a:gd name="connsiteY10" fmla="*/ 839859 h 1263650"/>
                <a:gd name="connsiteX11" fmla="*/ 768413 w 1303640"/>
                <a:gd name="connsiteY11" fmla="*/ 832700 h 1263650"/>
                <a:gd name="connsiteX12" fmla="*/ 800573 w 1303640"/>
                <a:gd name="connsiteY12" fmla="*/ 908582 h 1263650"/>
                <a:gd name="connsiteX13" fmla="*/ 800573 w 1303640"/>
                <a:gd name="connsiteY13" fmla="*/ 909298 h 1263650"/>
                <a:gd name="connsiteX14" fmla="*/ 809149 w 1303640"/>
                <a:gd name="connsiteY14" fmla="*/ 942943 h 1263650"/>
                <a:gd name="connsiteX15" fmla="*/ 809864 w 1303640"/>
                <a:gd name="connsiteY15" fmla="*/ 945091 h 1263650"/>
                <a:gd name="connsiteX16" fmla="*/ 809864 w 1303640"/>
                <a:gd name="connsiteY16" fmla="*/ 947239 h 1263650"/>
                <a:gd name="connsiteX17" fmla="*/ 815581 w 1303640"/>
                <a:gd name="connsiteY17" fmla="*/ 990190 h 1263650"/>
                <a:gd name="connsiteX18" fmla="*/ 818440 w 1303640"/>
                <a:gd name="connsiteY18" fmla="*/ 1013098 h 1263650"/>
                <a:gd name="connsiteX19" fmla="*/ 912776 w 1303640"/>
                <a:gd name="connsiteY19" fmla="*/ 1222846 h 1263650"/>
                <a:gd name="connsiteX20" fmla="*/ 914205 w 1303640"/>
                <a:gd name="connsiteY20" fmla="*/ 1223562 h 1263650"/>
                <a:gd name="connsiteX21" fmla="*/ 954227 w 1303640"/>
                <a:gd name="connsiteY21" fmla="*/ 1232152 h 1263650"/>
                <a:gd name="connsiteX22" fmla="*/ 962803 w 1303640"/>
                <a:gd name="connsiteY22" fmla="*/ 1231436 h 1263650"/>
                <a:gd name="connsiteX23" fmla="*/ 1217939 w 1303640"/>
                <a:gd name="connsiteY23" fmla="*/ 1026699 h 1263650"/>
                <a:gd name="connsiteX24" fmla="*/ 1223656 w 1303640"/>
                <a:gd name="connsiteY24" fmla="*/ 1016677 h 1263650"/>
                <a:gd name="connsiteX25" fmla="*/ 1229374 w 1303640"/>
                <a:gd name="connsiteY25" fmla="*/ 1005223 h 1263650"/>
                <a:gd name="connsiteX26" fmla="*/ 1242238 w 1303640"/>
                <a:gd name="connsiteY26" fmla="*/ 741786 h 1263650"/>
                <a:gd name="connsiteX27" fmla="*/ 1241523 w 1303640"/>
                <a:gd name="connsiteY27" fmla="*/ 741070 h 1263650"/>
                <a:gd name="connsiteX28" fmla="*/ 1073576 w 1303640"/>
                <a:gd name="connsiteY28" fmla="*/ 652303 h 1263650"/>
                <a:gd name="connsiteX29" fmla="*/ 964232 w 1303640"/>
                <a:gd name="connsiteY29" fmla="*/ 645860 h 1263650"/>
                <a:gd name="connsiteX30" fmla="*/ 963517 w 1303640"/>
                <a:gd name="connsiteY30" fmla="*/ 645860 h 1263650"/>
                <a:gd name="connsiteX31" fmla="*/ 868466 w 1303640"/>
                <a:gd name="connsiteY31" fmla="*/ 649439 h 1263650"/>
                <a:gd name="connsiteX32" fmla="*/ 866322 w 1303640"/>
                <a:gd name="connsiteY32" fmla="*/ 633690 h 1263650"/>
                <a:gd name="connsiteX33" fmla="*/ 862749 w 1303640"/>
                <a:gd name="connsiteY33" fmla="*/ 617941 h 1263650"/>
                <a:gd name="connsiteX34" fmla="*/ 963517 w 1303640"/>
                <a:gd name="connsiteY34" fmla="*/ 614362 h 1263650"/>
                <a:gd name="connsiteX35" fmla="*/ 164150 w 1303640"/>
                <a:gd name="connsiteY35" fmla="*/ 553879 h 1263650"/>
                <a:gd name="connsiteX36" fmla="*/ 319264 w 1303640"/>
                <a:gd name="connsiteY36" fmla="*/ 597462 h 1263650"/>
                <a:gd name="connsiteX37" fmla="*/ 411474 w 1303640"/>
                <a:gd name="connsiteY37" fmla="*/ 629613 h 1263650"/>
                <a:gd name="connsiteX38" fmla="*/ 486529 w 1303640"/>
                <a:gd name="connsiteY38" fmla="*/ 636757 h 1263650"/>
                <a:gd name="connsiteX39" fmla="*/ 485100 w 1303640"/>
                <a:gd name="connsiteY39" fmla="*/ 651761 h 1263650"/>
                <a:gd name="connsiteX40" fmla="*/ 485100 w 1303640"/>
                <a:gd name="connsiteY40" fmla="*/ 663907 h 1263650"/>
                <a:gd name="connsiteX41" fmla="*/ 485100 w 1303640"/>
                <a:gd name="connsiteY41" fmla="*/ 667480 h 1263650"/>
                <a:gd name="connsiteX42" fmla="*/ 461511 w 1303640"/>
                <a:gd name="connsiteY42" fmla="*/ 666051 h 1263650"/>
                <a:gd name="connsiteX43" fmla="*/ 458652 w 1303640"/>
                <a:gd name="connsiteY43" fmla="*/ 666051 h 1263650"/>
                <a:gd name="connsiteX44" fmla="*/ 447930 w 1303640"/>
                <a:gd name="connsiteY44" fmla="*/ 664622 h 1263650"/>
                <a:gd name="connsiteX45" fmla="*/ 442926 w 1303640"/>
                <a:gd name="connsiteY45" fmla="*/ 664622 h 1263650"/>
                <a:gd name="connsiteX46" fmla="*/ 431489 w 1303640"/>
                <a:gd name="connsiteY46" fmla="*/ 663193 h 1263650"/>
                <a:gd name="connsiteX47" fmla="*/ 429345 w 1303640"/>
                <a:gd name="connsiteY47" fmla="*/ 663193 h 1263650"/>
                <a:gd name="connsiteX48" fmla="*/ 407186 w 1303640"/>
                <a:gd name="connsiteY48" fmla="*/ 660335 h 1263650"/>
                <a:gd name="connsiteX49" fmla="*/ 406471 w 1303640"/>
                <a:gd name="connsiteY49" fmla="*/ 660335 h 1263650"/>
                <a:gd name="connsiteX50" fmla="*/ 400038 w 1303640"/>
                <a:gd name="connsiteY50" fmla="*/ 658906 h 1263650"/>
                <a:gd name="connsiteX51" fmla="*/ 390745 w 1303640"/>
                <a:gd name="connsiteY51" fmla="*/ 656763 h 1263650"/>
                <a:gd name="connsiteX52" fmla="*/ 320693 w 1303640"/>
                <a:gd name="connsiteY52" fmla="*/ 632471 h 1263650"/>
                <a:gd name="connsiteX53" fmla="*/ 307827 w 1303640"/>
                <a:gd name="connsiteY53" fmla="*/ 626755 h 1263650"/>
                <a:gd name="connsiteX54" fmla="*/ 163435 w 1303640"/>
                <a:gd name="connsiteY54" fmla="*/ 585316 h 1263650"/>
                <a:gd name="connsiteX55" fmla="*/ 157717 w 1303640"/>
                <a:gd name="connsiteY55" fmla="*/ 585316 h 1263650"/>
                <a:gd name="connsiteX56" fmla="*/ 154858 w 1303640"/>
                <a:gd name="connsiteY56" fmla="*/ 585316 h 1263650"/>
                <a:gd name="connsiteX57" fmla="*/ 151998 w 1303640"/>
                <a:gd name="connsiteY57" fmla="*/ 585316 h 1263650"/>
                <a:gd name="connsiteX58" fmla="*/ 149854 w 1303640"/>
                <a:gd name="connsiteY58" fmla="*/ 585316 h 1263650"/>
                <a:gd name="connsiteX59" fmla="*/ 145565 w 1303640"/>
                <a:gd name="connsiteY59" fmla="*/ 586030 h 1263650"/>
                <a:gd name="connsiteX60" fmla="*/ 144136 w 1303640"/>
                <a:gd name="connsiteY60" fmla="*/ 586030 h 1263650"/>
                <a:gd name="connsiteX61" fmla="*/ 139847 w 1303640"/>
                <a:gd name="connsiteY61" fmla="*/ 586030 h 1263650"/>
                <a:gd name="connsiteX62" fmla="*/ 138417 w 1303640"/>
                <a:gd name="connsiteY62" fmla="*/ 586745 h 1263650"/>
                <a:gd name="connsiteX63" fmla="*/ 134128 w 1303640"/>
                <a:gd name="connsiteY63" fmla="*/ 587459 h 1263650"/>
                <a:gd name="connsiteX64" fmla="*/ 133413 w 1303640"/>
                <a:gd name="connsiteY64" fmla="*/ 587459 h 1263650"/>
                <a:gd name="connsiteX65" fmla="*/ 128410 w 1303640"/>
                <a:gd name="connsiteY65" fmla="*/ 588174 h 1263650"/>
                <a:gd name="connsiteX66" fmla="*/ 127695 w 1303640"/>
                <a:gd name="connsiteY66" fmla="*/ 588174 h 1263650"/>
                <a:gd name="connsiteX67" fmla="*/ 122691 w 1303640"/>
                <a:gd name="connsiteY67" fmla="*/ 589603 h 1263650"/>
                <a:gd name="connsiteX68" fmla="*/ 116973 w 1303640"/>
                <a:gd name="connsiteY68" fmla="*/ 591031 h 1263650"/>
                <a:gd name="connsiteX69" fmla="*/ 111969 w 1303640"/>
                <a:gd name="connsiteY69" fmla="*/ 592460 h 1263650"/>
                <a:gd name="connsiteX70" fmla="*/ 76944 w 1303640"/>
                <a:gd name="connsiteY70" fmla="*/ 611037 h 1263650"/>
                <a:gd name="connsiteX71" fmla="*/ 54784 w 1303640"/>
                <a:gd name="connsiteY71" fmla="*/ 861101 h 1263650"/>
                <a:gd name="connsiteX72" fmla="*/ 64077 w 1303640"/>
                <a:gd name="connsiteY72" fmla="*/ 888251 h 1263650"/>
                <a:gd name="connsiteX73" fmla="*/ 67651 w 1303640"/>
                <a:gd name="connsiteY73" fmla="*/ 897539 h 1263650"/>
                <a:gd name="connsiteX74" fmla="*/ 70510 w 1303640"/>
                <a:gd name="connsiteY74" fmla="*/ 902540 h 1263650"/>
                <a:gd name="connsiteX75" fmla="*/ 79803 w 1303640"/>
                <a:gd name="connsiteY75" fmla="*/ 923974 h 1263650"/>
                <a:gd name="connsiteX76" fmla="*/ 85521 w 1303640"/>
                <a:gd name="connsiteY76" fmla="*/ 936120 h 1263650"/>
                <a:gd name="connsiteX77" fmla="*/ 157717 w 1303640"/>
                <a:gd name="connsiteY77" fmla="*/ 1042576 h 1263650"/>
                <a:gd name="connsiteX78" fmla="*/ 334275 w 1303640"/>
                <a:gd name="connsiteY78" fmla="*/ 1129027 h 1263650"/>
                <a:gd name="connsiteX79" fmla="*/ 345712 w 1303640"/>
                <a:gd name="connsiteY79" fmla="*/ 1128312 h 1263650"/>
                <a:gd name="connsiteX80" fmla="*/ 542999 w 1303640"/>
                <a:gd name="connsiteY80" fmla="*/ 962555 h 1263650"/>
                <a:gd name="connsiteX81" fmla="*/ 605902 w 1303640"/>
                <a:gd name="connsiteY81" fmla="*/ 842524 h 1263650"/>
                <a:gd name="connsiteX82" fmla="*/ 620913 w 1303640"/>
                <a:gd name="connsiteY82" fmla="*/ 847526 h 1263650"/>
                <a:gd name="connsiteX83" fmla="*/ 636639 w 1303640"/>
                <a:gd name="connsiteY83" fmla="*/ 851813 h 1263650"/>
                <a:gd name="connsiteX84" fmla="*/ 347141 w 1303640"/>
                <a:gd name="connsiteY84" fmla="*/ 1159749 h 1263650"/>
                <a:gd name="connsiteX85" fmla="*/ 334275 w 1303640"/>
                <a:gd name="connsiteY85" fmla="*/ 1160463 h 1263650"/>
                <a:gd name="connsiteX86" fmla="*/ 134843 w 1303640"/>
                <a:gd name="connsiteY86" fmla="*/ 1064010 h 1263650"/>
                <a:gd name="connsiteX87" fmla="*/ 24762 w 1303640"/>
                <a:gd name="connsiteY87" fmla="*/ 870389 h 1263650"/>
                <a:gd name="connsiteX88" fmla="*/ 58358 w 1303640"/>
                <a:gd name="connsiteY88" fmla="*/ 586030 h 1263650"/>
                <a:gd name="connsiteX89" fmla="*/ 164150 w 1303640"/>
                <a:gd name="connsiteY89" fmla="*/ 553879 h 1263650"/>
                <a:gd name="connsiteX90" fmla="*/ 676327 w 1303640"/>
                <a:gd name="connsiteY90" fmla="*/ 503237 h 1263650"/>
                <a:gd name="connsiteX91" fmla="*/ 744327 w 1303640"/>
                <a:gd name="connsiteY91" fmla="*/ 519027 h 1263650"/>
                <a:gd name="connsiteX92" fmla="*/ 770811 w 1303640"/>
                <a:gd name="connsiteY92" fmla="*/ 534817 h 1263650"/>
                <a:gd name="connsiteX93" fmla="*/ 784411 w 1303640"/>
                <a:gd name="connsiteY93" fmla="*/ 545583 h 1263650"/>
                <a:gd name="connsiteX94" fmla="*/ 790138 w 1303640"/>
                <a:gd name="connsiteY94" fmla="*/ 550608 h 1263650"/>
                <a:gd name="connsiteX95" fmla="*/ 795148 w 1303640"/>
                <a:gd name="connsiteY95" fmla="*/ 557067 h 1263650"/>
                <a:gd name="connsiteX96" fmla="*/ 830222 w 1303640"/>
                <a:gd name="connsiteY96" fmla="*/ 619510 h 1263650"/>
                <a:gd name="connsiteX97" fmla="*/ 834517 w 1303640"/>
                <a:gd name="connsiteY97" fmla="*/ 635300 h 1263650"/>
                <a:gd name="connsiteX98" fmla="*/ 836664 w 1303640"/>
                <a:gd name="connsiteY98" fmla="*/ 654679 h 1263650"/>
                <a:gd name="connsiteX99" fmla="*/ 836664 w 1303640"/>
                <a:gd name="connsiteY99" fmla="*/ 664010 h 1263650"/>
                <a:gd name="connsiteX100" fmla="*/ 835233 w 1303640"/>
                <a:gd name="connsiteY100" fmla="*/ 689130 h 1263650"/>
                <a:gd name="connsiteX101" fmla="*/ 790138 w 1303640"/>
                <a:gd name="connsiteY101" fmla="*/ 778130 h 1263650"/>
                <a:gd name="connsiteX102" fmla="*/ 778685 w 1303640"/>
                <a:gd name="connsiteY102" fmla="*/ 788896 h 1263650"/>
                <a:gd name="connsiteX103" fmla="*/ 754348 w 1303640"/>
                <a:gd name="connsiteY103" fmla="*/ 804686 h 1263650"/>
                <a:gd name="connsiteX104" fmla="*/ 740748 w 1303640"/>
                <a:gd name="connsiteY104" fmla="*/ 811863 h 1263650"/>
                <a:gd name="connsiteX105" fmla="*/ 725716 w 1303640"/>
                <a:gd name="connsiteY105" fmla="*/ 817605 h 1263650"/>
                <a:gd name="connsiteX106" fmla="*/ 676327 w 1303640"/>
                <a:gd name="connsiteY106" fmla="*/ 825500 h 1263650"/>
                <a:gd name="connsiteX107" fmla="*/ 650558 w 1303640"/>
                <a:gd name="connsiteY107" fmla="*/ 823347 h 1263650"/>
                <a:gd name="connsiteX108" fmla="*/ 634811 w 1303640"/>
                <a:gd name="connsiteY108" fmla="*/ 819758 h 1263650"/>
                <a:gd name="connsiteX109" fmla="*/ 612621 w 1303640"/>
                <a:gd name="connsiteY109" fmla="*/ 811863 h 1263650"/>
                <a:gd name="connsiteX110" fmla="*/ 581126 w 1303640"/>
                <a:gd name="connsiteY110" fmla="*/ 793202 h 1263650"/>
                <a:gd name="connsiteX111" fmla="*/ 563947 w 1303640"/>
                <a:gd name="connsiteY111" fmla="*/ 778130 h 1263650"/>
                <a:gd name="connsiteX112" fmla="*/ 521716 w 1303640"/>
                <a:gd name="connsiteY112" fmla="*/ 706356 h 1263650"/>
                <a:gd name="connsiteX113" fmla="*/ 515989 w 1303640"/>
                <a:gd name="connsiteY113" fmla="*/ 670469 h 1263650"/>
                <a:gd name="connsiteX114" fmla="*/ 515989 w 1303640"/>
                <a:gd name="connsiteY114" fmla="*/ 664010 h 1263650"/>
                <a:gd name="connsiteX115" fmla="*/ 515989 w 1303640"/>
                <a:gd name="connsiteY115" fmla="*/ 653244 h 1263650"/>
                <a:gd name="connsiteX116" fmla="*/ 518137 w 1303640"/>
                <a:gd name="connsiteY116" fmla="*/ 637454 h 1263650"/>
                <a:gd name="connsiteX117" fmla="*/ 559653 w 1303640"/>
                <a:gd name="connsiteY117" fmla="*/ 555632 h 1263650"/>
                <a:gd name="connsiteX118" fmla="*/ 563947 w 1303640"/>
                <a:gd name="connsiteY118" fmla="*/ 550608 h 1263650"/>
                <a:gd name="connsiteX119" fmla="*/ 571105 w 1303640"/>
                <a:gd name="connsiteY119" fmla="*/ 544148 h 1263650"/>
                <a:gd name="connsiteX120" fmla="*/ 583990 w 1303640"/>
                <a:gd name="connsiteY120" fmla="*/ 534100 h 1263650"/>
                <a:gd name="connsiteX121" fmla="*/ 610474 w 1303640"/>
                <a:gd name="connsiteY121" fmla="*/ 518310 h 1263650"/>
                <a:gd name="connsiteX122" fmla="*/ 676327 w 1303640"/>
                <a:gd name="connsiteY122" fmla="*/ 503237 h 1263650"/>
                <a:gd name="connsiteX123" fmla="*/ 722074 w 1303640"/>
                <a:gd name="connsiteY123" fmla="*/ 0 h 1263650"/>
                <a:gd name="connsiteX124" fmla="*/ 955142 w 1303640"/>
                <a:gd name="connsiteY124" fmla="*/ 51605 h 1263650"/>
                <a:gd name="connsiteX125" fmla="*/ 1087405 w 1303640"/>
                <a:gd name="connsiteY125" fmla="*/ 202118 h 1263650"/>
                <a:gd name="connsiteX126" fmla="*/ 936554 w 1303640"/>
                <a:gd name="connsiteY126" fmla="*/ 414986 h 1263650"/>
                <a:gd name="connsiteX127" fmla="*/ 859341 w 1303640"/>
                <a:gd name="connsiteY127" fmla="*/ 476625 h 1263650"/>
                <a:gd name="connsiteX128" fmla="*/ 858626 w 1303640"/>
                <a:gd name="connsiteY128" fmla="*/ 477342 h 1263650"/>
                <a:gd name="connsiteX129" fmla="*/ 814301 w 1303640"/>
                <a:gd name="connsiteY129" fmla="*/ 531813 h 1263650"/>
                <a:gd name="connsiteX130" fmla="*/ 812156 w 1303640"/>
                <a:gd name="connsiteY130" fmla="*/ 530380 h 1263650"/>
                <a:gd name="connsiteX131" fmla="*/ 812156 w 1303640"/>
                <a:gd name="connsiteY131" fmla="*/ 529663 h 1263650"/>
                <a:gd name="connsiteX132" fmla="*/ 811441 w 1303640"/>
                <a:gd name="connsiteY132" fmla="*/ 529663 h 1263650"/>
                <a:gd name="connsiteX133" fmla="*/ 802147 w 1303640"/>
                <a:gd name="connsiteY133" fmla="*/ 521062 h 1263650"/>
                <a:gd name="connsiteX134" fmla="*/ 789993 w 1303640"/>
                <a:gd name="connsiteY134" fmla="*/ 511745 h 1263650"/>
                <a:gd name="connsiteX135" fmla="*/ 792138 w 1303640"/>
                <a:gd name="connsiteY135" fmla="*/ 508878 h 1263650"/>
                <a:gd name="connsiteX136" fmla="*/ 828599 w 1303640"/>
                <a:gd name="connsiteY136" fmla="*/ 463724 h 1263650"/>
                <a:gd name="connsiteX137" fmla="*/ 835748 w 1303640"/>
                <a:gd name="connsiteY137" fmla="*/ 455840 h 1263650"/>
                <a:gd name="connsiteX138" fmla="*/ 836463 w 1303640"/>
                <a:gd name="connsiteY138" fmla="*/ 455123 h 1263650"/>
                <a:gd name="connsiteX139" fmla="*/ 837178 w 1303640"/>
                <a:gd name="connsiteY139" fmla="*/ 454406 h 1263650"/>
                <a:gd name="connsiteX140" fmla="*/ 895088 w 1303640"/>
                <a:gd name="connsiteY140" fmla="*/ 405669 h 1263650"/>
                <a:gd name="connsiteX141" fmla="*/ 918681 w 1303640"/>
                <a:gd name="connsiteY141" fmla="*/ 389184 h 1263650"/>
                <a:gd name="connsiteX142" fmla="*/ 1055948 w 1303640"/>
                <a:gd name="connsiteY142" fmla="*/ 204985 h 1263650"/>
                <a:gd name="connsiteX143" fmla="*/ 1055948 w 1303640"/>
                <a:gd name="connsiteY143" fmla="*/ 204268 h 1263650"/>
                <a:gd name="connsiteX144" fmla="*/ 944418 w 1303640"/>
                <a:gd name="connsiteY144" fmla="*/ 81707 h 1263650"/>
                <a:gd name="connsiteX145" fmla="*/ 941559 w 1303640"/>
                <a:gd name="connsiteY145" fmla="*/ 80274 h 1263650"/>
                <a:gd name="connsiteX146" fmla="*/ 855767 w 1303640"/>
                <a:gd name="connsiteY146" fmla="*/ 49454 h 1263650"/>
                <a:gd name="connsiteX147" fmla="*/ 807151 w 1303640"/>
                <a:gd name="connsiteY147" fmla="*/ 38703 h 1263650"/>
                <a:gd name="connsiteX148" fmla="*/ 805721 w 1303640"/>
                <a:gd name="connsiteY148" fmla="*/ 38703 h 1263650"/>
                <a:gd name="connsiteX149" fmla="*/ 784988 w 1303640"/>
                <a:gd name="connsiteY149" fmla="*/ 35837 h 1263650"/>
                <a:gd name="connsiteX150" fmla="*/ 732798 w 1303640"/>
                <a:gd name="connsiteY150" fmla="*/ 32253 h 1263650"/>
                <a:gd name="connsiteX151" fmla="*/ 722074 w 1303640"/>
                <a:gd name="connsiteY151" fmla="*/ 31536 h 1263650"/>
                <a:gd name="connsiteX152" fmla="*/ 712065 w 1303640"/>
                <a:gd name="connsiteY152" fmla="*/ 32253 h 1263650"/>
                <a:gd name="connsiteX153" fmla="*/ 476137 w 1303640"/>
                <a:gd name="connsiteY153" fmla="*/ 147646 h 1263650"/>
                <a:gd name="connsiteX154" fmla="*/ 473278 w 1303640"/>
                <a:gd name="connsiteY154" fmla="*/ 152663 h 1263650"/>
                <a:gd name="connsiteX155" fmla="*/ 515459 w 1303640"/>
                <a:gd name="connsiteY155" fmla="*/ 417136 h 1263650"/>
                <a:gd name="connsiteX156" fmla="*/ 567649 w 1303640"/>
                <a:gd name="connsiteY156" fmla="*/ 508878 h 1263650"/>
                <a:gd name="connsiteX157" fmla="*/ 554780 w 1303640"/>
                <a:gd name="connsiteY157" fmla="*/ 518195 h 1263650"/>
                <a:gd name="connsiteX158" fmla="*/ 542626 w 1303640"/>
                <a:gd name="connsiteY158" fmla="*/ 528946 h 1263650"/>
                <a:gd name="connsiteX159" fmla="*/ 448255 w 1303640"/>
                <a:gd name="connsiteY159" fmla="*/ 131878 h 1263650"/>
                <a:gd name="connsiteX160" fmla="*/ 711350 w 1303640"/>
                <a:gd name="connsiteY160" fmla="*/ 717 h 1263650"/>
                <a:gd name="connsiteX161" fmla="*/ 722074 w 1303640"/>
                <a:gd name="connsiteY161" fmla="*/ 0 h 126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303640" h="1263650">
                  <a:moveTo>
                    <a:pt x="963517" y="614362"/>
                  </a:moveTo>
                  <a:cubicBezTo>
                    <a:pt x="963517" y="614362"/>
                    <a:pt x="963517" y="614362"/>
                    <a:pt x="964232" y="614362"/>
                  </a:cubicBezTo>
                  <a:cubicBezTo>
                    <a:pt x="1075005" y="614362"/>
                    <a:pt x="1209363" y="626532"/>
                    <a:pt x="1268680" y="725321"/>
                  </a:cubicBezTo>
                  <a:cubicBezTo>
                    <a:pt x="1320851" y="809077"/>
                    <a:pt x="1314419" y="917888"/>
                    <a:pt x="1250814" y="1031710"/>
                  </a:cubicBezTo>
                  <a:cubicBezTo>
                    <a:pt x="1219368" y="1089695"/>
                    <a:pt x="1171486" y="1146964"/>
                    <a:pt x="1120030" y="1189200"/>
                  </a:cubicBezTo>
                  <a:cubicBezTo>
                    <a:pt x="1079293" y="1222846"/>
                    <a:pt x="1017832" y="1263650"/>
                    <a:pt x="954227" y="1263650"/>
                  </a:cubicBezTo>
                  <a:cubicBezTo>
                    <a:pt x="934931" y="1263650"/>
                    <a:pt x="917064" y="1259355"/>
                    <a:pt x="900627" y="1252196"/>
                  </a:cubicBezTo>
                  <a:cubicBezTo>
                    <a:pt x="807005" y="1207097"/>
                    <a:pt x="796285" y="1101149"/>
                    <a:pt x="786994" y="1016677"/>
                  </a:cubicBezTo>
                  <a:cubicBezTo>
                    <a:pt x="783421" y="980168"/>
                    <a:pt x="779848" y="945807"/>
                    <a:pt x="771272" y="919320"/>
                  </a:cubicBezTo>
                  <a:cubicBezTo>
                    <a:pt x="762696" y="897844"/>
                    <a:pt x="751261" y="871357"/>
                    <a:pt x="739826" y="845586"/>
                  </a:cubicBezTo>
                  <a:cubicBezTo>
                    <a:pt x="744829" y="844154"/>
                    <a:pt x="749832" y="842007"/>
                    <a:pt x="754120" y="839859"/>
                  </a:cubicBezTo>
                  <a:cubicBezTo>
                    <a:pt x="759122" y="837711"/>
                    <a:pt x="764125" y="834848"/>
                    <a:pt x="768413" y="832700"/>
                  </a:cubicBezTo>
                  <a:cubicBezTo>
                    <a:pt x="780562" y="858472"/>
                    <a:pt x="791997" y="886390"/>
                    <a:pt x="800573" y="908582"/>
                  </a:cubicBezTo>
                  <a:cubicBezTo>
                    <a:pt x="800573" y="908582"/>
                    <a:pt x="800573" y="908582"/>
                    <a:pt x="800573" y="909298"/>
                  </a:cubicBezTo>
                  <a:cubicBezTo>
                    <a:pt x="804146" y="920036"/>
                    <a:pt x="807005" y="930774"/>
                    <a:pt x="809149" y="942943"/>
                  </a:cubicBezTo>
                  <a:cubicBezTo>
                    <a:pt x="809149" y="943659"/>
                    <a:pt x="809149" y="944375"/>
                    <a:pt x="809864" y="945091"/>
                  </a:cubicBezTo>
                  <a:cubicBezTo>
                    <a:pt x="809864" y="945807"/>
                    <a:pt x="809864" y="946523"/>
                    <a:pt x="809864" y="947239"/>
                  </a:cubicBezTo>
                  <a:cubicBezTo>
                    <a:pt x="812008" y="960840"/>
                    <a:pt x="814152" y="975157"/>
                    <a:pt x="815581" y="990190"/>
                  </a:cubicBezTo>
                  <a:cubicBezTo>
                    <a:pt x="817010" y="997349"/>
                    <a:pt x="817725" y="1005223"/>
                    <a:pt x="818440" y="1013098"/>
                  </a:cubicBezTo>
                  <a:cubicBezTo>
                    <a:pt x="827016" y="1097570"/>
                    <a:pt x="836306" y="1185621"/>
                    <a:pt x="912776" y="1222846"/>
                  </a:cubicBezTo>
                  <a:cubicBezTo>
                    <a:pt x="913491" y="1222846"/>
                    <a:pt x="913491" y="1222846"/>
                    <a:pt x="914205" y="1223562"/>
                  </a:cubicBezTo>
                  <a:cubicBezTo>
                    <a:pt x="926355" y="1229289"/>
                    <a:pt x="939933" y="1232152"/>
                    <a:pt x="954227" y="1232152"/>
                  </a:cubicBezTo>
                  <a:cubicBezTo>
                    <a:pt x="957085" y="1232152"/>
                    <a:pt x="959944" y="1231436"/>
                    <a:pt x="962803" y="1231436"/>
                  </a:cubicBezTo>
                  <a:cubicBezTo>
                    <a:pt x="1051421" y="1225709"/>
                    <a:pt x="1159336" y="1126204"/>
                    <a:pt x="1217939" y="1026699"/>
                  </a:cubicBezTo>
                  <a:cubicBezTo>
                    <a:pt x="1220083" y="1023120"/>
                    <a:pt x="1221512" y="1020257"/>
                    <a:pt x="1223656" y="1016677"/>
                  </a:cubicBezTo>
                  <a:cubicBezTo>
                    <a:pt x="1225800" y="1013098"/>
                    <a:pt x="1227944" y="1008803"/>
                    <a:pt x="1229374" y="1005223"/>
                  </a:cubicBezTo>
                  <a:cubicBezTo>
                    <a:pt x="1281544" y="906434"/>
                    <a:pt x="1285832" y="812656"/>
                    <a:pt x="1242238" y="741786"/>
                  </a:cubicBezTo>
                  <a:cubicBezTo>
                    <a:pt x="1241523" y="741786"/>
                    <a:pt x="1241523" y="741070"/>
                    <a:pt x="1241523" y="741070"/>
                  </a:cubicBezTo>
                  <a:cubicBezTo>
                    <a:pt x="1207934" y="685948"/>
                    <a:pt x="1143614" y="662325"/>
                    <a:pt x="1073576" y="652303"/>
                  </a:cubicBezTo>
                  <a:cubicBezTo>
                    <a:pt x="1037128" y="647292"/>
                    <a:pt x="999965" y="645860"/>
                    <a:pt x="964232" y="645860"/>
                  </a:cubicBezTo>
                  <a:cubicBezTo>
                    <a:pt x="964232" y="645860"/>
                    <a:pt x="964232" y="645860"/>
                    <a:pt x="963517" y="645860"/>
                  </a:cubicBezTo>
                  <a:cubicBezTo>
                    <a:pt x="932787" y="646576"/>
                    <a:pt x="899912" y="648008"/>
                    <a:pt x="868466" y="649439"/>
                  </a:cubicBezTo>
                  <a:cubicBezTo>
                    <a:pt x="867752" y="643713"/>
                    <a:pt x="867037" y="638701"/>
                    <a:pt x="866322" y="633690"/>
                  </a:cubicBezTo>
                  <a:cubicBezTo>
                    <a:pt x="865608" y="627964"/>
                    <a:pt x="864178" y="622952"/>
                    <a:pt x="862749" y="617941"/>
                  </a:cubicBezTo>
                  <a:cubicBezTo>
                    <a:pt x="895624" y="616510"/>
                    <a:pt x="929928" y="615078"/>
                    <a:pt x="963517" y="614362"/>
                  </a:cubicBezTo>
                  <a:close/>
                  <a:moveTo>
                    <a:pt x="164150" y="553879"/>
                  </a:moveTo>
                  <a:cubicBezTo>
                    <a:pt x="217046" y="555308"/>
                    <a:pt x="269227" y="576742"/>
                    <a:pt x="319264" y="597462"/>
                  </a:cubicBezTo>
                  <a:cubicBezTo>
                    <a:pt x="353575" y="611751"/>
                    <a:pt x="385027" y="624611"/>
                    <a:pt x="411474" y="629613"/>
                  </a:cubicBezTo>
                  <a:cubicBezTo>
                    <a:pt x="441496" y="633185"/>
                    <a:pt x="466515" y="635329"/>
                    <a:pt x="486529" y="636757"/>
                  </a:cubicBezTo>
                  <a:cubicBezTo>
                    <a:pt x="485815" y="641759"/>
                    <a:pt x="485815" y="646760"/>
                    <a:pt x="485100" y="651761"/>
                  </a:cubicBezTo>
                  <a:cubicBezTo>
                    <a:pt x="485100" y="656048"/>
                    <a:pt x="485100" y="660335"/>
                    <a:pt x="485100" y="663907"/>
                  </a:cubicBezTo>
                  <a:cubicBezTo>
                    <a:pt x="485100" y="665336"/>
                    <a:pt x="485100" y="666765"/>
                    <a:pt x="485100" y="667480"/>
                  </a:cubicBezTo>
                  <a:cubicBezTo>
                    <a:pt x="477237" y="667480"/>
                    <a:pt x="470089" y="666765"/>
                    <a:pt x="461511" y="666051"/>
                  </a:cubicBezTo>
                  <a:cubicBezTo>
                    <a:pt x="460796" y="666051"/>
                    <a:pt x="459367" y="666051"/>
                    <a:pt x="458652" y="666051"/>
                  </a:cubicBezTo>
                  <a:cubicBezTo>
                    <a:pt x="455078" y="665336"/>
                    <a:pt x="451504" y="665336"/>
                    <a:pt x="447930" y="664622"/>
                  </a:cubicBezTo>
                  <a:cubicBezTo>
                    <a:pt x="446500" y="664622"/>
                    <a:pt x="444356" y="664622"/>
                    <a:pt x="442926" y="664622"/>
                  </a:cubicBezTo>
                  <a:cubicBezTo>
                    <a:pt x="439352" y="663907"/>
                    <a:pt x="435063" y="663907"/>
                    <a:pt x="431489" y="663193"/>
                  </a:cubicBezTo>
                  <a:cubicBezTo>
                    <a:pt x="430774" y="663193"/>
                    <a:pt x="430060" y="663193"/>
                    <a:pt x="429345" y="663193"/>
                  </a:cubicBezTo>
                  <a:cubicBezTo>
                    <a:pt x="422197" y="662478"/>
                    <a:pt x="415049" y="661764"/>
                    <a:pt x="407186" y="660335"/>
                  </a:cubicBezTo>
                  <a:cubicBezTo>
                    <a:pt x="407186" y="660335"/>
                    <a:pt x="407186" y="660335"/>
                    <a:pt x="406471" y="660335"/>
                  </a:cubicBezTo>
                  <a:cubicBezTo>
                    <a:pt x="404326" y="660335"/>
                    <a:pt x="402182" y="659620"/>
                    <a:pt x="400038" y="658906"/>
                  </a:cubicBezTo>
                  <a:cubicBezTo>
                    <a:pt x="397178" y="658192"/>
                    <a:pt x="393604" y="658192"/>
                    <a:pt x="390745" y="656763"/>
                  </a:cubicBezTo>
                  <a:cubicBezTo>
                    <a:pt x="368585" y="651761"/>
                    <a:pt x="345712" y="642473"/>
                    <a:pt x="320693" y="632471"/>
                  </a:cubicBezTo>
                  <a:cubicBezTo>
                    <a:pt x="316404" y="630327"/>
                    <a:pt x="312116" y="628898"/>
                    <a:pt x="307827" y="626755"/>
                  </a:cubicBezTo>
                  <a:cubicBezTo>
                    <a:pt x="259935" y="606750"/>
                    <a:pt x="210613" y="586745"/>
                    <a:pt x="163435" y="585316"/>
                  </a:cubicBezTo>
                  <a:cubicBezTo>
                    <a:pt x="161291" y="585316"/>
                    <a:pt x="159861" y="585316"/>
                    <a:pt x="157717" y="585316"/>
                  </a:cubicBezTo>
                  <a:cubicBezTo>
                    <a:pt x="157002" y="585316"/>
                    <a:pt x="155572" y="585316"/>
                    <a:pt x="154858" y="585316"/>
                  </a:cubicBezTo>
                  <a:cubicBezTo>
                    <a:pt x="154143" y="585316"/>
                    <a:pt x="152713" y="585316"/>
                    <a:pt x="151998" y="585316"/>
                  </a:cubicBezTo>
                  <a:cubicBezTo>
                    <a:pt x="151284" y="585316"/>
                    <a:pt x="150569" y="585316"/>
                    <a:pt x="149854" y="585316"/>
                  </a:cubicBezTo>
                  <a:cubicBezTo>
                    <a:pt x="148424" y="585316"/>
                    <a:pt x="146995" y="585316"/>
                    <a:pt x="145565" y="586030"/>
                  </a:cubicBezTo>
                  <a:cubicBezTo>
                    <a:pt x="144850" y="586030"/>
                    <a:pt x="144850" y="586030"/>
                    <a:pt x="144136" y="586030"/>
                  </a:cubicBezTo>
                  <a:cubicBezTo>
                    <a:pt x="142706" y="586030"/>
                    <a:pt x="141276" y="586030"/>
                    <a:pt x="139847" y="586030"/>
                  </a:cubicBezTo>
                  <a:cubicBezTo>
                    <a:pt x="139132" y="586030"/>
                    <a:pt x="139132" y="586745"/>
                    <a:pt x="138417" y="586745"/>
                  </a:cubicBezTo>
                  <a:cubicBezTo>
                    <a:pt x="136987" y="586745"/>
                    <a:pt x="135558" y="586745"/>
                    <a:pt x="134128" y="587459"/>
                  </a:cubicBezTo>
                  <a:cubicBezTo>
                    <a:pt x="134128" y="587459"/>
                    <a:pt x="133413" y="587459"/>
                    <a:pt x="133413" y="587459"/>
                  </a:cubicBezTo>
                  <a:cubicBezTo>
                    <a:pt x="131269" y="587459"/>
                    <a:pt x="129839" y="588174"/>
                    <a:pt x="128410" y="588174"/>
                  </a:cubicBezTo>
                  <a:cubicBezTo>
                    <a:pt x="128410" y="588174"/>
                    <a:pt x="127695" y="588174"/>
                    <a:pt x="127695" y="588174"/>
                  </a:cubicBezTo>
                  <a:cubicBezTo>
                    <a:pt x="126265" y="588888"/>
                    <a:pt x="124121" y="588888"/>
                    <a:pt x="122691" y="589603"/>
                  </a:cubicBezTo>
                  <a:cubicBezTo>
                    <a:pt x="120547" y="590317"/>
                    <a:pt x="119117" y="590317"/>
                    <a:pt x="116973" y="591031"/>
                  </a:cubicBezTo>
                  <a:cubicBezTo>
                    <a:pt x="115543" y="591746"/>
                    <a:pt x="113399" y="592460"/>
                    <a:pt x="111969" y="592460"/>
                  </a:cubicBezTo>
                  <a:cubicBezTo>
                    <a:pt x="99103" y="597462"/>
                    <a:pt x="87666" y="603177"/>
                    <a:pt x="76944" y="611037"/>
                  </a:cubicBezTo>
                  <a:cubicBezTo>
                    <a:pt x="14755" y="656763"/>
                    <a:pt x="24762" y="769649"/>
                    <a:pt x="54784" y="861101"/>
                  </a:cubicBezTo>
                  <a:cubicBezTo>
                    <a:pt x="57644" y="870389"/>
                    <a:pt x="60503" y="878962"/>
                    <a:pt x="64077" y="888251"/>
                  </a:cubicBezTo>
                  <a:cubicBezTo>
                    <a:pt x="65507" y="891108"/>
                    <a:pt x="66936" y="894681"/>
                    <a:pt x="67651" y="897539"/>
                  </a:cubicBezTo>
                  <a:cubicBezTo>
                    <a:pt x="68366" y="898968"/>
                    <a:pt x="69795" y="901111"/>
                    <a:pt x="70510" y="902540"/>
                  </a:cubicBezTo>
                  <a:cubicBezTo>
                    <a:pt x="73369" y="909685"/>
                    <a:pt x="76229" y="916829"/>
                    <a:pt x="79803" y="923974"/>
                  </a:cubicBezTo>
                  <a:cubicBezTo>
                    <a:pt x="81232" y="928261"/>
                    <a:pt x="83377" y="932548"/>
                    <a:pt x="85521" y="936120"/>
                  </a:cubicBezTo>
                  <a:cubicBezTo>
                    <a:pt x="106251" y="976130"/>
                    <a:pt x="130554" y="1012568"/>
                    <a:pt x="157717" y="1042576"/>
                  </a:cubicBezTo>
                  <a:cubicBezTo>
                    <a:pt x="210613" y="1099019"/>
                    <a:pt x="271371" y="1129027"/>
                    <a:pt x="334275" y="1129027"/>
                  </a:cubicBezTo>
                  <a:cubicBezTo>
                    <a:pt x="337849" y="1129027"/>
                    <a:pt x="342138" y="1128312"/>
                    <a:pt x="345712" y="1128312"/>
                  </a:cubicBezTo>
                  <a:cubicBezTo>
                    <a:pt x="428630" y="1124025"/>
                    <a:pt x="490818" y="1051149"/>
                    <a:pt x="542999" y="962555"/>
                  </a:cubicBezTo>
                  <a:cubicBezTo>
                    <a:pt x="565158" y="923974"/>
                    <a:pt x="585888" y="882535"/>
                    <a:pt x="605902" y="842524"/>
                  </a:cubicBezTo>
                  <a:cubicBezTo>
                    <a:pt x="610906" y="844668"/>
                    <a:pt x="615910" y="846097"/>
                    <a:pt x="620913" y="847526"/>
                  </a:cubicBezTo>
                  <a:cubicBezTo>
                    <a:pt x="625917" y="849669"/>
                    <a:pt x="630921" y="850384"/>
                    <a:pt x="636639" y="851813"/>
                  </a:cubicBezTo>
                  <a:cubicBezTo>
                    <a:pt x="565873" y="994706"/>
                    <a:pt x="485815" y="1152604"/>
                    <a:pt x="347141" y="1159749"/>
                  </a:cubicBezTo>
                  <a:cubicBezTo>
                    <a:pt x="342852" y="1159749"/>
                    <a:pt x="338564" y="1160463"/>
                    <a:pt x="334275" y="1160463"/>
                  </a:cubicBezTo>
                  <a:cubicBezTo>
                    <a:pt x="262794" y="1160463"/>
                    <a:pt x="193457" y="1126883"/>
                    <a:pt x="134843" y="1064010"/>
                  </a:cubicBezTo>
                  <a:cubicBezTo>
                    <a:pt x="88380" y="1013283"/>
                    <a:pt x="49066" y="944694"/>
                    <a:pt x="24762" y="870389"/>
                  </a:cubicBezTo>
                  <a:cubicBezTo>
                    <a:pt x="-8834" y="768934"/>
                    <a:pt x="-17411" y="641044"/>
                    <a:pt x="58358" y="586030"/>
                  </a:cubicBezTo>
                  <a:cubicBezTo>
                    <a:pt x="88380" y="563167"/>
                    <a:pt x="124121" y="552450"/>
                    <a:pt x="164150" y="553879"/>
                  </a:cubicBezTo>
                  <a:close/>
                  <a:moveTo>
                    <a:pt x="676327" y="503237"/>
                  </a:moveTo>
                  <a:cubicBezTo>
                    <a:pt x="699948" y="503237"/>
                    <a:pt x="722853" y="508979"/>
                    <a:pt x="744327" y="519027"/>
                  </a:cubicBezTo>
                  <a:cubicBezTo>
                    <a:pt x="753632" y="523334"/>
                    <a:pt x="762222" y="529076"/>
                    <a:pt x="770811" y="534817"/>
                  </a:cubicBezTo>
                  <a:cubicBezTo>
                    <a:pt x="775822" y="538406"/>
                    <a:pt x="780117" y="541995"/>
                    <a:pt x="784411" y="545583"/>
                  </a:cubicBezTo>
                  <a:cubicBezTo>
                    <a:pt x="785843" y="547019"/>
                    <a:pt x="787990" y="549172"/>
                    <a:pt x="790138" y="550608"/>
                  </a:cubicBezTo>
                  <a:cubicBezTo>
                    <a:pt x="791569" y="552761"/>
                    <a:pt x="793717" y="554914"/>
                    <a:pt x="795148" y="557067"/>
                  </a:cubicBezTo>
                  <a:cubicBezTo>
                    <a:pt x="811611" y="575011"/>
                    <a:pt x="823780" y="596543"/>
                    <a:pt x="830222" y="619510"/>
                  </a:cubicBezTo>
                  <a:cubicBezTo>
                    <a:pt x="831654" y="624534"/>
                    <a:pt x="833085" y="629558"/>
                    <a:pt x="834517" y="635300"/>
                  </a:cubicBezTo>
                  <a:cubicBezTo>
                    <a:pt x="835233" y="641760"/>
                    <a:pt x="835948" y="648220"/>
                    <a:pt x="836664" y="654679"/>
                  </a:cubicBezTo>
                  <a:cubicBezTo>
                    <a:pt x="836664" y="657550"/>
                    <a:pt x="836664" y="661139"/>
                    <a:pt x="836664" y="664010"/>
                  </a:cubicBezTo>
                  <a:cubicBezTo>
                    <a:pt x="836664" y="672623"/>
                    <a:pt x="836664" y="681235"/>
                    <a:pt x="835233" y="689130"/>
                  </a:cubicBezTo>
                  <a:cubicBezTo>
                    <a:pt x="829506" y="722864"/>
                    <a:pt x="813759" y="753727"/>
                    <a:pt x="790138" y="778130"/>
                  </a:cubicBezTo>
                  <a:cubicBezTo>
                    <a:pt x="786559" y="781718"/>
                    <a:pt x="782264" y="785307"/>
                    <a:pt x="778685" y="788896"/>
                  </a:cubicBezTo>
                  <a:cubicBezTo>
                    <a:pt x="770811" y="794638"/>
                    <a:pt x="762938" y="800379"/>
                    <a:pt x="754348" y="804686"/>
                  </a:cubicBezTo>
                  <a:cubicBezTo>
                    <a:pt x="750053" y="807557"/>
                    <a:pt x="745043" y="809710"/>
                    <a:pt x="740748" y="811863"/>
                  </a:cubicBezTo>
                  <a:cubicBezTo>
                    <a:pt x="735738" y="814016"/>
                    <a:pt x="730727" y="816170"/>
                    <a:pt x="725716" y="817605"/>
                  </a:cubicBezTo>
                  <a:cubicBezTo>
                    <a:pt x="709969" y="822629"/>
                    <a:pt x="693506" y="825500"/>
                    <a:pt x="676327" y="825500"/>
                  </a:cubicBezTo>
                  <a:cubicBezTo>
                    <a:pt x="667737" y="825500"/>
                    <a:pt x="659148" y="824782"/>
                    <a:pt x="650558" y="823347"/>
                  </a:cubicBezTo>
                  <a:cubicBezTo>
                    <a:pt x="644832" y="822629"/>
                    <a:pt x="639821" y="821194"/>
                    <a:pt x="634811" y="819758"/>
                  </a:cubicBezTo>
                  <a:cubicBezTo>
                    <a:pt x="626937" y="817605"/>
                    <a:pt x="619779" y="815452"/>
                    <a:pt x="612621" y="811863"/>
                  </a:cubicBezTo>
                  <a:cubicBezTo>
                    <a:pt x="601884" y="806839"/>
                    <a:pt x="591147" y="800379"/>
                    <a:pt x="581126" y="793202"/>
                  </a:cubicBezTo>
                  <a:cubicBezTo>
                    <a:pt x="574684" y="788178"/>
                    <a:pt x="568958" y="783872"/>
                    <a:pt x="563947" y="778130"/>
                  </a:cubicBezTo>
                  <a:cubicBezTo>
                    <a:pt x="543189" y="758033"/>
                    <a:pt x="528874" y="732912"/>
                    <a:pt x="521716" y="706356"/>
                  </a:cubicBezTo>
                  <a:cubicBezTo>
                    <a:pt x="518137" y="694872"/>
                    <a:pt x="515989" y="682671"/>
                    <a:pt x="515989" y="670469"/>
                  </a:cubicBezTo>
                  <a:cubicBezTo>
                    <a:pt x="515989" y="668316"/>
                    <a:pt x="515989" y="666163"/>
                    <a:pt x="515989" y="664010"/>
                  </a:cubicBezTo>
                  <a:cubicBezTo>
                    <a:pt x="515989" y="660421"/>
                    <a:pt x="515989" y="656832"/>
                    <a:pt x="515989" y="653244"/>
                  </a:cubicBezTo>
                  <a:cubicBezTo>
                    <a:pt x="516705" y="648220"/>
                    <a:pt x="517421" y="642478"/>
                    <a:pt x="518137" y="637454"/>
                  </a:cubicBezTo>
                  <a:cubicBezTo>
                    <a:pt x="523147" y="607309"/>
                    <a:pt x="537463" y="579317"/>
                    <a:pt x="559653" y="555632"/>
                  </a:cubicBezTo>
                  <a:cubicBezTo>
                    <a:pt x="561084" y="554196"/>
                    <a:pt x="562516" y="552761"/>
                    <a:pt x="563947" y="550608"/>
                  </a:cubicBezTo>
                  <a:cubicBezTo>
                    <a:pt x="566095" y="548454"/>
                    <a:pt x="568242" y="546301"/>
                    <a:pt x="571105" y="544148"/>
                  </a:cubicBezTo>
                  <a:cubicBezTo>
                    <a:pt x="575400" y="540559"/>
                    <a:pt x="579695" y="536971"/>
                    <a:pt x="583990" y="534100"/>
                  </a:cubicBezTo>
                  <a:cubicBezTo>
                    <a:pt x="592579" y="527640"/>
                    <a:pt x="601169" y="522616"/>
                    <a:pt x="610474" y="518310"/>
                  </a:cubicBezTo>
                  <a:cubicBezTo>
                    <a:pt x="631232" y="508979"/>
                    <a:pt x="653421" y="503237"/>
                    <a:pt x="676327" y="503237"/>
                  </a:cubicBezTo>
                  <a:close/>
                  <a:moveTo>
                    <a:pt x="722074" y="0"/>
                  </a:moveTo>
                  <a:cubicBezTo>
                    <a:pt x="801432" y="0"/>
                    <a:pt x="886509" y="19352"/>
                    <a:pt x="955142" y="51605"/>
                  </a:cubicBezTo>
                  <a:cubicBezTo>
                    <a:pt x="1036645" y="91025"/>
                    <a:pt x="1083830" y="144063"/>
                    <a:pt x="1087405" y="202118"/>
                  </a:cubicBezTo>
                  <a:cubicBezTo>
                    <a:pt x="1093839" y="305327"/>
                    <a:pt x="1006617" y="366249"/>
                    <a:pt x="936554" y="414986"/>
                  </a:cubicBezTo>
                  <a:cubicBezTo>
                    <a:pt x="906527" y="436488"/>
                    <a:pt x="877930" y="456557"/>
                    <a:pt x="859341" y="476625"/>
                  </a:cubicBezTo>
                  <a:cubicBezTo>
                    <a:pt x="859341" y="476625"/>
                    <a:pt x="859341" y="476625"/>
                    <a:pt x="858626" y="477342"/>
                  </a:cubicBezTo>
                  <a:cubicBezTo>
                    <a:pt x="844328" y="493110"/>
                    <a:pt x="829314" y="511028"/>
                    <a:pt x="814301" y="531813"/>
                  </a:cubicBezTo>
                  <a:cubicBezTo>
                    <a:pt x="813586" y="531813"/>
                    <a:pt x="812871" y="531096"/>
                    <a:pt x="812156" y="530380"/>
                  </a:cubicBezTo>
                  <a:cubicBezTo>
                    <a:pt x="812156" y="530380"/>
                    <a:pt x="812156" y="530380"/>
                    <a:pt x="812156" y="529663"/>
                  </a:cubicBezTo>
                  <a:cubicBezTo>
                    <a:pt x="812156" y="529663"/>
                    <a:pt x="812156" y="529663"/>
                    <a:pt x="811441" y="529663"/>
                  </a:cubicBezTo>
                  <a:cubicBezTo>
                    <a:pt x="808581" y="526796"/>
                    <a:pt x="805721" y="523929"/>
                    <a:pt x="802147" y="521062"/>
                  </a:cubicBezTo>
                  <a:cubicBezTo>
                    <a:pt x="798572" y="517479"/>
                    <a:pt x="794282" y="514612"/>
                    <a:pt x="789993" y="511745"/>
                  </a:cubicBezTo>
                  <a:cubicBezTo>
                    <a:pt x="790708" y="510311"/>
                    <a:pt x="791423" y="509595"/>
                    <a:pt x="792138" y="508878"/>
                  </a:cubicBezTo>
                  <a:cubicBezTo>
                    <a:pt x="804291" y="492393"/>
                    <a:pt x="816445" y="477342"/>
                    <a:pt x="828599" y="463724"/>
                  </a:cubicBezTo>
                  <a:cubicBezTo>
                    <a:pt x="830744" y="460857"/>
                    <a:pt x="833604" y="458707"/>
                    <a:pt x="835748" y="455840"/>
                  </a:cubicBezTo>
                  <a:cubicBezTo>
                    <a:pt x="835748" y="455840"/>
                    <a:pt x="835748" y="455840"/>
                    <a:pt x="836463" y="455123"/>
                  </a:cubicBezTo>
                  <a:cubicBezTo>
                    <a:pt x="836463" y="455123"/>
                    <a:pt x="837178" y="454406"/>
                    <a:pt x="837178" y="454406"/>
                  </a:cubicBezTo>
                  <a:cubicBezTo>
                    <a:pt x="852907" y="437205"/>
                    <a:pt x="872925" y="421437"/>
                    <a:pt x="895088" y="405669"/>
                  </a:cubicBezTo>
                  <a:cubicBezTo>
                    <a:pt x="902952" y="399935"/>
                    <a:pt x="910816" y="394918"/>
                    <a:pt x="918681" y="389184"/>
                  </a:cubicBezTo>
                  <a:cubicBezTo>
                    <a:pt x="988744" y="340446"/>
                    <a:pt x="1060952" y="289559"/>
                    <a:pt x="1055948" y="204985"/>
                  </a:cubicBezTo>
                  <a:cubicBezTo>
                    <a:pt x="1055948" y="204985"/>
                    <a:pt x="1055948" y="204268"/>
                    <a:pt x="1055948" y="204268"/>
                  </a:cubicBezTo>
                  <a:cubicBezTo>
                    <a:pt x="1053088" y="159114"/>
                    <a:pt x="1013767" y="115394"/>
                    <a:pt x="944418" y="81707"/>
                  </a:cubicBezTo>
                  <a:cubicBezTo>
                    <a:pt x="943703" y="80991"/>
                    <a:pt x="942273" y="80991"/>
                    <a:pt x="941559" y="80274"/>
                  </a:cubicBezTo>
                  <a:cubicBezTo>
                    <a:pt x="915106" y="67373"/>
                    <a:pt x="885794" y="57338"/>
                    <a:pt x="855767" y="49454"/>
                  </a:cubicBezTo>
                  <a:cubicBezTo>
                    <a:pt x="840038" y="45154"/>
                    <a:pt x="823595" y="41570"/>
                    <a:pt x="807151" y="38703"/>
                  </a:cubicBezTo>
                  <a:cubicBezTo>
                    <a:pt x="807151" y="38703"/>
                    <a:pt x="806436" y="38703"/>
                    <a:pt x="805721" y="38703"/>
                  </a:cubicBezTo>
                  <a:cubicBezTo>
                    <a:pt x="799287" y="37987"/>
                    <a:pt x="792138" y="36553"/>
                    <a:pt x="784988" y="35837"/>
                  </a:cubicBezTo>
                  <a:cubicBezTo>
                    <a:pt x="767830" y="33686"/>
                    <a:pt x="749957" y="32253"/>
                    <a:pt x="732798" y="32253"/>
                  </a:cubicBezTo>
                  <a:cubicBezTo>
                    <a:pt x="729224" y="31536"/>
                    <a:pt x="725649" y="31536"/>
                    <a:pt x="722074" y="31536"/>
                  </a:cubicBezTo>
                  <a:cubicBezTo>
                    <a:pt x="719214" y="31536"/>
                    <a:pt x="715640" y="31536"/>
                    <a:pt x="712065" y="32253"/>
                  </a:cubicBezTo>
                  <a:cubicBezTo>
                    <a:pt x="601251" y="33686"/>
                    <a:pt x="516888" y="75257"/>
                    <a:pt x="476137" y="147646"/>
                  </a:cubicBezTo>
                  <a:cubicBezTo>
                    <a:pt x="474707" y="149080"/>
                    <a:pt x="473993" y="151230"/>
                    <a:pt x="473278" y="152663"/>
                  </a:cubicBezTo>
                  <a:cubicBezTo>
                    <a:pt x="433956" y="229353"/>
                    <a:pt x="466843" y="325395"/>
                    <a:pt x="515459" y="417136"/>
                  </a:cubicBezTo>
                  <a:cubicBezTo>
                    <a:pt x="531902" y="448673"/>
                    <a:pt x="549775" y="479492"/>
                    <a:pt x="567649" y="508878"/>
                  </a:cubicBezTo>
                  <a:cubicBezTo>
                    <a:pt x="563359" y="511745"/>
                    <a:pt x="559070" y="514612"/>
                    <a:pt x="554780" y="518195"/>
                  </a:cubicBezTo>
                  <a:cubicBezTo>
                    <a:pt x="550490" y="521779"/>
                    <a:pt x="546916" y="525363"/>
                    <a:pt x="542626" y="528946"/>
                  </a:cubicBezTo>
                  <a:cubicBezTo>
                    <a:pt x="467558" y="404235"/>
                    <a:pt x="381051" y="251572"/>
                    <a:pt x="448255" y="131878"/>
                  </a:cubicBezTo>
                  <a:cubicBezTo>
                    <a:pt x="495440" y="49454"/>
                    <a:pt x="589097" y="2867"/>
                    <a:pt x="711350" y="717"/>
                  </a:cubicBezTo>
                  <a:cubicBezTo>
                    <a:pt x="714925" y="0"/>
                    <a:pt x="718500" y="0"/>
                    <a:pt x="72207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000"/>
            </a:p>
          </p:txBody>
        </p:sp>
      </p:grpSp>
      <p:cxnSp>
        <p:nvCxnSpPr>
          <p:cNvPr id="98" name="Straight Arrow Connector 97">
            <a:extLst>
              <a:ext uri="{FF2B5EF4-FFF2-40B4-BE49-F238E27FC236}">
                <a16:creationId xmlns:a16="http://schemas.microsoft.com/office/drawing/2014/main" id="{5D6F30F5-36B7-86C7-E29A-410A2A4EFF94}"/>
              </a:ext>
            </a:extLst>
          </p:cNvPr>
          <p:cNvCxnSpPr>
            <a:cxnSpLocks/>
            <a:stCxn id="89" idx="1"/>
            <a:endCxn id="78" idx="1"/>
          </p:cNvCxnSpPr>
          <p:nvPr/>
        </p:nvCxnSpPr>
        <p:spPr>
          <a:xfrm flipV="1">
            <a:off x="1695014" y="3499805"/>
            <a:ext cx="492444" cy="1"/>
          </a:xfrm>
          <a:prstGeom prst="straightConnector1">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13BF3EFC-0CF5-C578-15FB-C0C7BD6D24A0}"/>
              </a:ext>
            </a:extLst>
          </p:cNvPr>
          <p:cNvCxnSpPr>
            <a:cxnSpLocks/>
            <a:stCxn id="82" idx="1"/>
            <a:endCxn id="78" idx="3"/>
          </p:cNvCxnSpPr>
          <p:nvPr/>
        </p:nvCxnSpPr>
        <p:spPr>
          <a:xfrm flipH="1" flipV="1">
            <a:off x="3228234" y="3499805"/>
            <a:ext cx="493426" cy="1"/>
          </a:xfrm>
          <a:prstGeom prst="straightConnector1">
            <a:avLst/>
          </a:prstGeom>
          <a:ln w="9525" cap="rnd">
            <a:solidFill>
              <a:srgbClr val="9A9A9A"/>
            </a:solidFill>
            <a:prstDash val="solid"/>
            <a:round/>
            <a:headEnd type="triangle"/>
            <a:tailEnd type="none"/>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2AE614D5-B835-FA67-196D-71A3E07A3E40}"/>
              </a:ext>
            </a:extLst>
          </p:cNvPr>
          <p:cNvSpPr txBox="1"/>
          <p:nvPr/>
        </p:nvSpPr>
        <p:spPr>
          <a:xfrm>
            <a:off x="3808079" y="4845260"/>
            <a:ext cx="368691"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chemeClr val="tx1"/>
                </a:solidFill>
              </a:rPr>
              <a:t>Air out</a:t>
            </a:r>
          </a:p>
        </p:txBody>
      </p:sp>
      <p:cxnSp>
        <p:nvCxnSpPr>
          <p:cNvPr id="101" name="Straight Arrow Connector 100">
            <a:extLst>
              <a:ext uri="{FF2B5EF4-FFF2-40B4-BE49-F238E27FC236}">
                <a16:creationId xmlns:a16="http://schemas.microsoft.com/office/drawing/2014/main" id="{A0F2FB6F-88D9-B784-D9E0-DE584E8B9A60}"/>
              </a:ext>
            </a:extLst>
          </p:cNvPr>
          <p:cNvCxnSpPr>
            <a:cxnSpLocks/>
            <a:stCxn id="107" idx="2"/>
          </p:cNvCxnSpPr>
          <p:nvPr/>
        </p:nvCxnSpPr>
        <p:spPr>
          <a:xfrm flipH="1">
            <a:off x="3991465" y="3938543"/>
            <a:ext cx="0" cy="319692"/>
          </a:xfrm>
          <a:prstGeom prst="straightConnector1">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grpSp>
        <p:nvGrpSpPr>
          <p:cNvPr id="102" name="Group 101">
            <a:extLst>
              <a:ext uri="{FF2B5EF4-FFF2-40B4-BE49-F238E27FC236}">
                <a16:creationId xmlns:a16="http://schemas.microsoft.com/office/drawing/2014/main" id="{5015C146-AE33-A9D0-31F3-A97FF490F238}"/>
              </a:ext>
            </a:extLst>
          </p:cNvPr>
          <p:cNvGrpSpPr/>
          <p:nvPr/>
        </p:nvGrpSpPr>
        <p:grpSpPr>
          <a:xfrm>
            <a:off x="3760778" y="4343812"/>
            <a:ext cx="463293" cy="449081"/>
            <a:chOff x="5443487" y="2797175"/>
            <a:chExt cx="1303640" cy="1263650"/>
          </a:xfrm>
        </p:grpSpPr>
        <p:sp>
          <p:nvSpPr>
            <p:cNvPr id="103" name="Freeform 12">
              <a:extLst>
                <a:ext uri="{FF2B5EF4-FFF2-40B4-BE49-F238E27FC236}">
                  <a16:creationId xmlns:a16="http://schemas.microsoft.com/office/drawing/2014/main" id="{254D6583-A2D5-D547-7CDF-644FDDC1A3CF}"/>
                </a:ext>
              </a:extLst>
            </p:cNvPr>
            <p:cNvSpPr>
              <a:spLocks/>
            </p:cNvSpPr>
            <p:nvPr/>
          </p:nvSpPr>
          <p:spPr bwMode="auto">
            <a:xfrm>
              <a:off x="5506812" y="2860676"/>
              <a:ext cx="1176902" cy="1136651"/>
            </a:xfrm>
            <a:custGeom>
              <a:avLst/>
              <a:gdLst>
                <a:gd name="connsiteX0" fmla="*/ 901167 w 1176902"/>
                <a:gd name="connsiteY0" fmla="*/ 614362 h 1136650"/>
                <a:gd name="connsiteX1" fmla="*/ 901880 w 1176902"/>
                <a:gd name="connsiteY1" fmla="*/ 614362 h 1136650"/>
                <a:gd name="connsiteX2" fmla="*/ 1151609 w 1176902"/>
                <a:gd name="connsiteY2" fmla="*/ 694384 h 1136650"/>
                <a:gd name="connsiteX3" fmla="*/ 1132344 w 1176902"/>
                <a:gd name="connsiteY3" fmla="*/ 938024 h 1136650"/>
                <a:gd name="connsiteX4" fmla="*/ 891177 w 1176902"/>
                <a:gd name="connsiteY4" fmla="*/ 1136650 h 1136650"/>
                <a:gd name="connsiteX5" fmla="*/ 864777 w 1176902"/>
                <a:gd name="connsiteY5" fmla="*/ 1130934 h 1136650"/>
                <a:gd name="connsiteX6" fmla="*/ 787005 w 1176902"/>
                <a:gd name="connsiteY6" fmla="*/ 945883 h 1136650"/>
                <a:gd name="connsiteX7" fmla="*/ 767740 w 1176902"/>
                <a:gd name="connsiteY7" fmla="*/ 835852 h 1136650"/>
                <a:gd name="connsiteX8" fmla="*/ 767026 w 1176902"/>
                <a:gd name="connsiteY8" fmla="*/ 834423 h 1136650"/>
                <a:gd name="connsiteX9" fmla="*/ 732064 w 1176902"/>
                <a:gd name="connsiteY9" fmla="*/ 752258 h 1136650"/>
                <a:gd name="connsiteX10" fmla="*/ 749189 w 1176902"/>
                <a:gd name="connsiteY10" fmla="*/ 737253 h 1136650"/>
                <a:gd name="connsiteX11" fmla="*/ 749902 w 1176902"/>
                <a:gd name="connsiteY11" fmla="*/ 736539 h 1136650"/>
                <a:gd name="connsiteX12" fmla="*/ 804842 w 1176902"/>
                <a:gd name="connsiteY12" fmla="*/ 617935 h 1136650"/>
                <a:gd name="connsiteX13" fmla="*/ 901167 w 1176902"/>
                <a:gd name="connsiteY13" fmla="*/ 614362 h 1136650"/>
                <a:gd name="connsiteX14" fmla="*/ 94650 w 1176902"/>
                <a:gd name="connsiteY14" fmla="*/ 554037 h 1136650"/>
                <a:gd name="connsiteX15" fmla="*/ 98935 w 1176902"/>
                <a:gd name="connsiteY15" fmla="*/ 554037 h 1136650"/>
                <a:gd name="connsiteX16" fmla="*/ 232483 w 1176902"/>
                <a:gd name="connsiteY16" fmla="*/ 593347 h 1136650"/>
                <a:gd name="connsiteX17" fmla="*/ 338178 w 1176902"/>
                <a:gd name="connsiteY17" fmla="*/ 629084 h 1136650"/>
                <a:gd name="connsiteX18" fmla="*/ 340321 w 1176902"/>
                <a:gd name="connsiteY18" fmla="*/ 629084 h 1136650"/>
                <a:gd name="connsiteX19" fmla="*/ 424592 w 1176902"/>
                <a:gd name="connsiteY19" fmla="*/ 636946 h 1136650"/>
                <a:gd name="connsiteX20" fmla="*/ 478868 w 1176902"/>
                <a:gd name="connsiteY20" fmla="*/ 737008 h 1136650"/>
                <a:gd name="connsiteX21" fmla="*/ 478868 w 1176902"/>
                <a:gd name="connsiteY21" fmla="*/ 737723 h 1136650"/>
                <a:gd name="connsiteX22" fmla="*/ 514576 w 1176902"/>
                <a:gd name="connsiteY22" fmla="*/ 765597 h 1136650"/>
                <a:gd name="connsiteX23" fmla="*/ 280331 w 1176902"/>
                <a:gd name="connsiteY23" fmla="*/ 1034335 h 1136650"/>
                <a:gd name="connsiteX24" fmla="*/ 271047 w 1176902"/>
                <a:gd name="connsiteY24" fmla="*/ 1035050 h 1136650"/>
                <a:gd name="connsiteX25" fmla="*/ 118217 w 1176902"/>
                <a:gd name="connsiteY25" fmla="*/ 958574 h 1136650"/>
                <a:gd name="connsiteX26" fmla="*/ 21091 w 1176902"/>
                <a:gd name="connsiteY26" fmla="*/ 788468 h 1136650"/>
                <a:gd name="connsiteX27" fmla="*/ 32518 w 1176902"/>
                <a:gd name="connsiteY27" fmla="*/ 574049 h 1136650"/>
                <a:gd name="connsiteX28" fmla="*/ 94650 w 1176902"/>
                <a:gd name="connsiteY28" fmla="*/ 554037 h 1136650"/>
                <a:gd name="connsiteX29" fmla="*/ 658789 w 1176902"/>
                <a:gd name="connsiteY29" fmla="*/ 0 h 1136650"/>
                <a:gd name="connsiteX30" fmla="*/ 864644 w 1176902"/>
                <a:gd name="connsiteY30" fmla="*/ 45737 h 1136650"/>
                <a:gd name="connsiteX31" fmla="*/ 961138 w 1176902"/>
                <a:gd name="connsiteY31" fmla="*/ 142928 h 1136650"/>
                <a:gd name="connsiteX32" fmla="*/ 837482 w 1176902"/>
                <a:gd name="connsiteY32" fmla="*/ 299434 h 1136650"/>
                <a:gd name="connsiteX33" fmla="*/ 749566 w 1176902"/>
                <a:gd name="connsiteY33" fmla="*/ 370183 h 1136650"/>
                <a:gd name="connsiteX34" fmla="*/ 700246 w 1176902"/>
                <a:gd name="connsiteY34" fmla="*/ 430213 h 1136650"/>
                <a:gd name="connsiteX35" fmla="*/ 613044 w 1176902"/>
                <a:gd name="connsiteY35" fmla="*/ 408774 h 1136650"/>
                <a:gd name="connsiteX36" fmla="*/ 530846 w 1176902"/>
                <a:gd name="connsiteY36" fmla="*/ 428069 h 1136650"/>
                <a:gd name="connsiteX37" fmla="*/ 440070 w 1176902"/>
                <a:gd name="connsiteY37" fmla="*/ 100049 h 1136650"/>
                <a:gd name="connsiteX38" fmla="*/ 649497 w 1176902"/>
                <a:gd name="connsiteY38" fmla="*/ 715 h 1136650"/>
                <a:gd name="connsiteX39" fmla="*/ 658789 w 1176902"/>
                <a:gd name="connsiteY39" fmla="*/ 0 h 11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76902" h="1136650">
                  <a:moveTo>
                    <a:pt x="901167" y="614362"/>
                  </a:moveTo>
                  <a:cubicBezTo>
                    <a:pt x="901167" y="614362"/>
                    <a:pt x="901167" y="614362"/>
                    <a:pt x="901880" y="614362"/>
                  </a:cubicBezTo>
                  <a:cubicBezTo>
                    <a:pt x="995350" y="614362"/>
                    <a:pt x="1108085" y="623650"/>
                    <a:pt x="1151609" y="694384"/>
                  </a:cubicBezTo>
                  <a:cubicBezTo>
                    <a:pt x="1190852" y="758688"/>
                    <a:pt x="1184431" y="845141"/>
                    <a:pt x="1132344" y="938024"/>
                  </a:cubicBezTo>
                  <a:cubicBezTo>
                    <a:pt x="1079544" y="1033764"/>
                    <a:pt x="969664" y="1136650"/>
                    <a:pt x="891177" y="1136650"/>
                  </a:cubicBezTo>
                  <a:cubicBezTo>
                    <a:pt x="881188" y="1136650"/>
                    <a:pt x="872626" y="1134507"/>
                    <a:pt x="864777" y="1130934"/>
                  </a:cubicBezTo>
                  <a:cubicBezTo>
                    <a:pt x="803415" y="1101640"/>
                    <a:pt x="795567" y="1025905"/>
                    <a:pt x="787005" y="945883"/>
                  </a:cubicBezTo>
                  <a:cubicBezTo>
                    <a:pt x="782724" y="905872"/>
                    <a:pt x="778443" y="868004"/>
                    <a:pt x="767740" y="835852"/>
                  </a:cubicBezTo>
                  <a:cubicBezTo>
                    <a:pt x="767740" y="835852"/>
                    <a:pt x="767740" y="835852"/>
                    <a:pt x="767026" y="834423"/>
                  </a:cubicBezTo>
                  <a:cubicBezTo>
                    <a:pt x="757751" y="809416"/>
                    <a:pt x="745621" y="780122"/>
                    <a:pt x="732064" y="752258"/>
                  </a:cubicBezTo>
                  <a:cubicBezTo>
                    <a:pt x="738486" y="747256"/>
                    <a:pt x="744194" y="742255"/>
                    <a:pt x="749189" y="737253"/>
                  </a:cubicBezTo>
                  <a:cubicBezTo>
                    <a:pt x="749189" y="737253"/>
                    <a:pt x="749189" y="737253"/>
                    <a:pt x="749902" y="736539"/>
                  </a:cubicBezTo>
                  <a:cubicBezTo>
                    <a:pt x="782010" y="703673"/>
                    <a:pt x="801275" y="661518"/>
                    <a:pt x="804842" y="617935"/>
                  </a:cubicBezTo>
                  <a:cubicBezTo>
                    <a:pt x="836950" y="616506"/>
                    <a:pt x="869772" y="615077"/>
                    <a:pt x="901167" y="614362"/>
                  </a:cubicBezTo>
                  <a:close/>
                  <a:moveTo>
                    <a:pt x="94650" y="554037"/>
                  </a:moveTo>
                  <a:cubicBezTo>
                    <a:pt x="96078" y="554037"/>
                    <a:pt x="97506" y="554037"/>
                    <a:pt x="98935" y="554037"/>
                  </a:cubicBezTo>
                  <a:cubicBezTo>
                    <a:pt x="141070" y="554752"/>
                    <a:pt x="187491" y="574049"/>
                    <a:pt x="232483" y="593347"/>
                  </a:cubicBezTo>
                  <a:cubicBezTo>
                    <a:pt x="269619" y="608356"/>
                    <a:pt x="304613" y="623366"/>
                    <a:pt x="338178" y="629084"/>
                  </a:cubicBezTo>
                  <a:cubicBezTo>
                    <a:pt x="338178" y="629084"/>
                    <a:pt x="338178" y="629084"/>
                    <a:pt x="340321" y="629084"/>
                  </a:cubicBezTo>
                  <a:cubicBezTo>
                    <a:pt x="374600" y="633372"/>
                    <a:pt x="401739" y="635516"/>
                    <a:pt x="424592" y="636946"/>
                  </a:cubicBezTo>
                  <a:cubicBezTo>
                    <a:pt x="431733" y="674112"/>
                    <a:pt x="450301" y="709133"/>
                    <a:pt x="478868" y="737008"/>
                  </a:cubicBezTo>
                  <a:cubicBezTo>
                    <a:pt x="478868" y="737008"/>
                    <a:pt x="478868" y="737008"/>
                    <a:pt x="478868" y="737723"/>
                  </a:cubicBezTo>
                  <a:cubicBezTo>
                    <a:pt x="490294" y="748444"/>
                    <a:pt x="501721" y="757735"/>
                    <a:pt x="514576" y="765597"/>
                  </a:cubicBezTo>
                  <a:cubicBezTo>
                    <a:pt x="452444" y="891389"/>
                    <a:pt x="381742" y="1029332"/>
                    <a:pt x="280331" y="1034335"/>
                  </a:cubicBezTo>
                  <a:cubicBezTo>
                    <a:pt x="277475" y="1034335"/>
                    <a:pt x="273904" y="1035050"/>
                    <a:pt x="271047" y="1035050"/>
                  </a:cubicBezTo>
                  <a:cubicBezTo>
                    <a:pt x="217485" y="1035050"/>
                    <a:pt x="164637" y="1008605"/>
                    <a:pt x="118217" y="958574"/>
                  </a:cubicBezTo>
                  <a:cubicBezTo>
                    <a:pt x="76796" y="914261"/>
                    <a:pt x="42516" y="854224"/>
                    <a:pt x="21091" y="788468"/>
                  </a:cubicBezTo>
                  <a:cubicBezTo>
                    <a:pt x="-5333" y="705560"/>
                    <a:pt x="-12474" y="606927"/>
                    <a:pt x="32518" y="574049"/>
                  </a:cubicBezTo>
                  <a:cubicBezTo>
                    <a:pt x="50372" y="560469"/>
                    <a:pt x="71082" y="554037"/>
                    <a:pt x="94650" y="554037"/>
                  </a:cubicBezTo>
                  <a:close/>
                  <a:moveTo>
                    <a:pt x="658789" y="0"/>
                  </a:moveTo>
                  <a:cubicBezTo>
                    <a:pt x="729552" y="0"/>
                    <a:pt x="803888" y="16437"/>
                    <a:pt x="864644" y="45737"/>
                  </a:cubicBezTo>
                  <a:cubicBezTo>
                    <a:pt x="923255" y="73608"/>
                    <a:pt x="958993" y="109340"/>
                    <a:pt x="961138" y="142928"/>
                  </a:cubicBezTo>
                  <a:cubicBezTo>
                    <a:pt x="965426" y="210104"/>
                    <a:pt x="903241" y="253697"/>
                    <a:pt x="837482" y="299434"/>
                  </a:cubicBezTo>
                  <a:cubicBezTo>
                    <a:pt x="803888" y="322302"/>
                    <a:pt x="772438" y="344456"/>
                    <a:pt x="749566" y="370183"/>
                  </a:cubicBezTo>
                  <a:cubicBezTo>
                    <a:pt x="733126" y="388049"/>
                    <a:pt x="716686" y="407344"/>
                    <a:pt x="700246" y="430213"/>
                  </a:cubicBezTo>
                  <a:cubicBezTo>
                    <a:pt x="673085" y="416635"/>
                    <a:pt x="643065" y="408774"/>
                    <a:pt x="613044" y="408774"/>
                  </a:cubicBezTo>
                  <a:cubicBezTo>
                    <a:pt x="584453" y="408774"/>
                    <a:pt x="556577" y="415920"/>
                    <a:pt x="530846" y="428069"/>
                  </a:cubicBezTo>
                  <a:cubicBezTo>
                    <a:pt x="465087" y="318729"/>
                    <a:pt x="390751" y="187235"/>
                    <a:pt x="440070" y="100049"/>
                  </a:cubicBezTo>
                  <a:cubicBezTo>
                    <a:pt x="475808" y="37876"/>
                    <a:pt x="550144" y="2144"/>
                    <a:pt x="649497" y="715"/>
                  </a:cubicBezTo>
                  <a:cubicBezTo>
                    <a:pt x="652357" y="0"/>
                    <a:pt x="655930" y="0"/>
                    <a:pt x="65878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000"/>
            </a:p>
          </p:txBody>
        </p:sp>
        <p:sp>
          <p:nvSpPr>
            <p:cNvPr id="104" name="Freeform 13">
              <a:extLst>
                <a:ext uri="{FF2B5EF4-FFF2-40B4-BE49-F238E27FC236}">
                  <a16:creationId xmlns:a16="http://schemas.microsoft.com/office/drawing/2014/main" id="{78502A8C-9BAA-B8BE-CBEB-005AC8BD6DA2}"/>
                </a:ext>
              </a:extLst>
            </p:cNvPr>
            <p:cNvSpPr>
              <a:spLocks/>
            </p:cNvSpPr>
            <p:nvPr/>
          </p:nvSpPr>
          <p:spPr bwMode="auto">
            <a:xfrm>
              <a:off x="5443487" y="2797175"/>
              <a:ext cx="1303640" cy="1263650"/>
            </a:xfrm>
            <a:custGeom>
              <a:avLst/>
              <a:gdLst>
                <a:gd name="connsiteX0" fmla="*/ 963517 w 1303640"/>
                <a:gd name="connsiteY0" fmla="*/ 614362 h 1263650"/>
                <a:gd name="connsiteX1" fmla="*/ 964232 w 1303640"/>
                <a:gd name="connsiteY1" fmla="*/ 614362 h 1263650"/>
                <a:gd name="connsiteX2" fmla="*/ 1268680 w 1303640"/>
                <a:gd name="connsiteY2" fmla="*/ 725321 h 1263650"/>
                <a:gd name="connsiteX3" fmla="*/ 1250814 w 1303640"/>
                <a:gd name="connsiteY3" fmla="*/ 1031710 h 1263650"/>
                <a:gd name="connsiteX4" fmla="*/ 1120030 w 1303640"/>
                <a:gd name="connsiteY4" fmla="*/ 1189200 h 1263650"/>
                <a:gd name="connsiteX5" fmla="*/ 954227 w 1303640"/>
                <a:gd name="connsiteY5" fmla="*/ 1263650 h 1263650"/>
                <a:gd name="connsiteX6" fmla="*/ 900627 w 1303640"/>
                <a:gd name="connsiteY6" fmla="*/ 1252196 h 1263650"/>
                <a:gd name="connsiteX7" fmla="*/ 786994 w 1303640"/>
                <a:gd name="connsiteY7" fmla="*/ 1016677 h 1263650"/>
                <a:gd name="connsiteX8" fmla="*/ 771272 w 1303640"/>
                <a:gd name="connsiteY8" fmla="*/ 919320 h 1263650"/>
                <a:gd name="connsiteX9" fmla="*/ 739826 w 1303640"/>
                <a:gd name="connsiteY9" fmla="*/ 845586 h 1263650"/>
                <a:gd name="connsiteX10" fmla="*/ 754120 w 1303640"/>
                <a:gd name="connsiteY10" fmla="*/ 839859 h 1263650"/>
                <a:gd name="connsiteX11" fmla="*/ 768413 w 1303640"/>
                <a:gd name="connsiteY11" fmla="*/ 832700 h 1263650"/>
                <a:gd name="connsiteX12" fmla="*/ 800573 w 1303640"/>
                <a:gd name="connsiteY12" fmla="*/ 908582 h 1263650"/>
                <a:gd name="connsiteX13" fmla="*/ 800573 w 1303640"/>
                <a:gd name="connsiteY13" fmla="*/ 909298 h 1263650"/>
                <a:gd name="connsiteX14" fmla="*/ 809149 w 1303640"/>
                <a:gd name="connsiteY14" fmla="*/ 942943 h 1263650"/>
                <a:gd name="connsiteX15" fmla="*/ 809864 w 1303640"/>
                <a:gd name="connsiteY15" fmla="*/ 945091 h 1263650"/>
                <a:gd name="connsiteX16" fmla="*/ 809864 w 1303640"/>
                <a:gd name="connsiteY16" fmla="*/ 947239 h 1263650"/>
                <a:gd name="connsiteX17" fmla="*/ 815581 w 1303640"/>
                <a:gd name="connsiteY17" fmla="*/ 990190 h 1263650"/>
                <a:gd name="connsiteX18" fmla="*/ 818440 w 1303640"/>
                <a:gd name="connsiteY18" fmla="*/ 1013098 h 1263650"/>
                <a:gd name="connsiteX19" fmla="*/ 912776 w 1303640"/>
                <a:gd name="connsiteY19" fmla="*/ 1222846 h 1263650"/>
                <a:gd name="connsiteX20" fmla="*/ 914205 w 1303640"/>
                <a:gd name="connsiteY20" fmla="*/ 1223562 h 1263650"/>
                <a:gd name="connsiteX21" fmla="*/ 954227 w 1303640"/>
                <a:gd name="connsiteY21" fmla="*/ 1232152 h 1263650"/>
                <a:gd name="connsiteX22" fmla="*/ 962803 w 1303640"/>
                <a:gd name="connsiteY22" fmla="*/ 1231436 h 1263650"/>
                <a:gd name="connsiteX23" fmla="*/ 1217939 w 1303640"/>
                <a:gd name="connsiteY23" fmla="*/ 1026699 h 1263650"/>
                <a:gd name="connsiteX24" fmla="*/ 1223656 w 1303640"/>
                <a:gd name="connsiteY24" fmla="*/ 1016677 h 1263650"/>
                <a:gd name="connsiteX25" fmla="*/ 1229374 w 1303640"/>
                <a:gd name="connsiteY25" fmla="*/ 1005223 h 1263650"/>
                <a:gd name="connsiteX26" fmla="*/ 1242238 w 1303640"/>
                <a:gd name="connsiteY26" fmla="*/ 741786 h 1263650"/>
                <a:gd name="connsiteX27" fmla="*/ 1241523 w 1303640"/>
                <a:gd name="connsiteY27" fmla="*/ 741070 h 1263650"/>
                <a:gd name="connsiteX28" fmla="*/ 1073576 w 1303640"/>
                <a:gd name="connsiteY28" fmla="*/ 652303 h 1263650"/>
                <a:gd name="connsiteX29" fmla="*/ 964232 w 1303640"/>
                <a:gd name="connsiteY29" fmla="*/ 645860 h 1263650"/>
                <a:gd name="connsiteX30" fmla="*/ 963517 w 1303640"/>
                <a:gd name="connsiteY30" fmla="*/ 645860 h 1263650"/>
                <a:gd name="connsiteX31" fmla="*/ 868466 w 1303640"/>
                <a:gd name="connsiteY31" fmla="*/ 649439 h 1263650"/>
                <a:gd name="connsiteX32" fmla="*/ 866322 w 1303640"/>
                <a:gd name="connsiteY32" fmla="*/ 633690 h 1263650"/>
                <a:gd name="connsiteX33" fmla="*/ 862749 w 1303640"/>
                <a:gd name="connsiteY33" fmla="*/ 617941 h 1263650"/>
                <a:gd name="connsiteX34" fmla="*/ 963517 w 1303640"/>
                <a:gd name="connsiteY34" fmla="*/ 614362 h 1263650"/>
                <a:gd name="connsiteX35" fmla="*/ 164150 w 1303640"/>
                <a:gd name="connsiteY35" fmla="*/ 553879 h 1263650"/>
                <a:gd name="connsiteX36" fmla="*/ 319264 w 1303640"/>
                <a:gd name="connsiteY36" fmla="*/ 597462 h 1263650"/>
                <a:gd name="connsiteX37" fmla="*/ 411474 w 1303640"/>
                <a:gd name="connsiteY37" fmla="*/ 629613 h 1263650"/>
                <a:gd name="connsiteX38" fmla="*/ 486529 w 1303640"/>
                <a:gd name="connsiteY38" fmla="*/ 636757 h 1263650"/>
                <a:gd name="connsiteX39" fmla="*/ 485100 w 1303640"/>
                <a:gd name="connsiteY39" fmla="*/ 651761 h 1263650"/>
                <a:gd name="connsiteX40" fmla="*/ 485100 w 1303640"/>
                <a:gd name="connsiteY40" fmla="*/ 663907 h 1263650"/>
                <a:gd name="connsiteX41" fmla="*/ 485100 w 1303640"/>
                <a:gd name="connsiteY41" fmla="*/ 667480 h 1263650"/>
                <a:gd name="connsiteX42" fmla="*/ 461511 w 1303640"/>
                <a:gd name="connsiteY42" fmla="*/ 666051 h 1263650"/>
                <a:gd name="connsiteX43" fmla="*/ 458652 w 1303640"/>
                <a:gd name="connsiteY43" fmla="*/ 666051 h 1263650"/>
                <a:gd name="connsiteX44" fmla="*/ 447930 w 1303640"/>
                <a:gd name="connsiteY44" fmla="*/ 664622 h 1263650"/>
                <a:gd name="connsiteX45" fmla="*/ 442926 w 1303640"/>
                <a:gd name="connsiteY45" fmla="*/ 664622 h 1263650"/>
                <a:gd name="connsiteX46" fmla="*/ 431489 w 1303640"/>
                <a:gd name="connsiteY46" fmla="*/ 663193 h 1263650"/>
                <a:gd name="connsiteX47" fmla="*/ 429345 w 1303640"/>
                <a:gd name="connsiteY47" fmla="*/ 663193 h 1263650"/>
                <a:gd name="connsiteX48" fmla="*/ 407186 w 1303640"/>
                <a:gd name="connsiteY48" fmla="*/ 660335 h 1263650"/>
                <a:gd name="connsiteX49" fmla="*/ 406471 w 1303640"/>
                <a:gd name="connsiteY49" fmla="*/ 660335 h 1263650"/>
                <a:gd name="connsiteX50" fmla="*/ 400038 w 1303640"/>
                <a:gd name="connsiteY50" fmla="*/ 658906 h 1263650"/>
                <a:gd name="connsiteX51" fmla="*/ 390745 w 1303640"/>
                <a:gd name="connsiteY51" fmla="*/ 656763 h 1263650"/>
                <a:gd name="connsiteX52" fmla="*/ 320693 w 1303640"/>
                <a:gd name="connsiteY52" fmla="*/ 632471 h 1263650"/>
                <a:gd name="connsiteX53" fmla="*/ 307827 w 1303640"/>
                <a:gd name="connsiteY53" fmla="*/ 626755 h 1263650"/>
                <a:gd name="connsiteX54" fmla="*/ 163435 w 1303640"/>
                <a:gd name="connsiteY54" fmla="*/ 585316 h 1263650"/>
                <a:gd name="connsiteX55" fmla="*/ 157717 w 1303640"/>
                <a:gd name="connsiteY55" fmla="*/ 585316 h 1263650"/>
                <a:gd name="connsiteX56" fmla="*/ 154858 w 1303640"/>
                <a:gd name="connsiteY56" fmla="*/ 585316 h 1263650"/>
                <a:gd name="connsiteX57" fmla="*/ 151998 w 1303640"/>
                <a:gd name="connsiteY57" fmla="*/ 585316 h 1263650"/>
                <a:gd name="connsiteX58" fmla="*/ 149854 w 1303640"/>
                <a:gd name="connsiteY58" fmla="*/ 585316 h 1263650"/>
                <a:gd name="connsiteX59" fmla="*/ 145565 w 1303640"/>
                <a:gd name="connsiteY59" fmla="*/ 586030 h 1263650"/>
                <a:gd name="connsiteX60" fmla="*/ 144136 w 1303640"/>
                <a:gd name="connsiteY60" fmla="*/ 586030 h 1263650"/>
                <a:gd name="connsiteX61" fmla="*/ 139847 w 1303640"/>
                <a:gd name="connsiteY61" fmla="*/ 586030 h 1263650"/>
                <a:gd name="connsiteX62" fmla="*/ 138417 w 1303640"/>
                <a:gd name="connsiteY62" fmla="*/ 586745 h 1263650"/>
                <a:gd name="connsiteX63" fmla="*/ 134128 w 1303640"/>
                <a:gd name="connsiteY63" fmla="*/ 587459 h 1263650"/>
                <a:gd name="connsiteX64" fmla="*/ 133413 w 1303640"/>
                <a:gd name="connsiteY64" fmla="*/ 587459 h 1263650"/>
                <a:gd name="connsiteX65" fmla="*/ 128410 w 1303640"/>
                <a:gd name="connsiteY65" fmla="*/ 588174 h 1263650"/>
                <a:gd name="connsiteX66" fmla="*/ 127695 w 1303640"/>
                <a:gd name="connsiteY66" fmla="*/ 588174 h 1263650"/>
                <a:gd name="connsiteX67" fmla="*/ 122691 w 1303640"/>
                <a:gd name="connsiteY67" fmla="*/ 589603 h 1263650"/>
                <a:gd name="connsiteX68" fmla="*/ 116973 w 1303640"/>
                <a:gd name="connsiteY68" fmla="*/ 591031 h 1263650"/>
                <a:gd name="connsiteX69" fmla="*/ 111969 w 1303640"/>
                <a:gd name="connsiteY69" fmla="*/ 592460 h 1263650"/>
                <a:gd name="connsiteX70" fmla="*/ 76944 w 1303640"/>
                <a:gd name="connsiteY70" fmla="*/ 611037 h 1263650"/>
                <a:gd name="connsiteX71" fmla="*/ 54784 w 1303640"/>
                <a:gd name="connsiteY71" fmla="*/ 861101 h 1263650"/>
                <a:gd name="connsiteX72" fmla="*/ 64077 w 1303640"/>
                <a:gd name="connsiteY72" fmla="*/ 888251 h 1263650"/>
                <a:gd name="connsiteX73" fmla="*/ 67651 w 1303640"/>
                <a:gd name="connsiteY73" fmla="*/ 897539 h 1263650"/>
                <a:gd name="connsiteX74" fmla="*/ 70510 w 1303640"/>
                <a:gd name="connsiteY74" fmla="*/ 902540 h 1263650"/>
                <a:gd name="connsiteX75" fmla="*/ 79803 w 1303640"/>
                <a:gd name="connsiteY75" fmla="*/ 923974 h 1263650"/>
                <a:gd name="connsiteX76" fmla="*/ 85521 w 1303640"/>
                <a:gd name="connsiteY76" fmla="*/ 936120 h 1263650"/>
                <a:gd name="connsiteX77" fmla="*/ 157717 w 1303640"/>
                <a:gd name="connsiteY77" fmla="*/ 1042576 h 1263650"/>
                <a:gd name="connsiteX78" fmla="*/ 334275 w 1303640"/>
                <a:gd name="connsiteY78" fmla="*/ 1129027 h 1263650"/>
                <a:gd name="connsiteX79" fmla="*/ 345712 w 1303640"/>
                <a:gd name="connsiteY79" fmla="*/ 1128312 h 1263650"/>
                <a:gd name="connsiteX80" fmla="*/ 542999 w 1303640"/>
                <a:gd name="connsiteY80" fmla="*/ 962555 h 1263650"/>
                <a:gd name="connsiteX81" fmla="*/ 605902 w 1303640"/>
                <a:gd name="connsiteY81" fmla="*/ 842524 h 1263650"/>
                <a:gd name="connsiteX82" fmla="*/ 620913 w 1303640"/>
                <a:gd name="connsiteY82" fmla="*/ 847526 h 1263650"/>
                <a:gd name="connsiteX83" fmla="*/ 636639 w 1303640"/>
                <a:gd name="connsiteY83" fmla="*/ 851813 h 1263650"/>
                <a:gd name="connsiteX84" fmla="*/ 347141 w 1303640"/>
                <a:gd name="connsiteY84" fmla="*/ 1159749 h 1263650"/>
                <a:gd name="connsiteX85" fmla="*/ 334275 w 1303640"/>
                <a:gd name="connsiteY85" fmla="*/ 1160463 h 1263650"/>
                <a:gd name="connsiteX86" fmla="*/ 134843 w 1303640"/>
                <a:gd name="connsiteY86" fmla="*/ 1064010 h 1263650"/>
                <a:gd name="connsiteX87" fmla="*/ 24762 w 1303640"/>
                <a:gd name="connsiteY87" fmla="*/ 870389 h 1263650"/>
                <a:gd name="connsiteX88" fmla="*/ 58358 w 1303640"/>
                <a:gd name="connsiteY88" fmla="*/ 586030 h 1263650"/>
                <a:gd name="connsiteX89" fmla="*/ 164150 w 1303640"/>
                <a:gd name="connsiteY89" fmla="*/ 553879 h 1263650"/>
                <a:gd name="connsiteX90" fmla="*/ 676327 w 1303640"/>
                <a:gd name="connsiteY90" fmla="*/ 503237 h 1263650"/>
                <a:gd name="connsiteX91" fmla="*/ 744327 w 1303640"/>
                <a:gd name="connsiteY91" fmla="*/ 519027 h 1263650"/>
                <a:gd name="connsiteX92" fmla="*/ 770811 w 1303640"/>
                <a:gd name="connsiteY92" fmla="*/ 534817 h 1263650"/>
                <a:gd name="connsiteX93" fmla="*/ 784411 w 1303640"/>
                <a:gd name="connsiteY93" fmla="*/ 545583 h 1263650"/>
                <a:gd name="connsiteX94" fmla="*/ 790138 w 1303640"/>
                <a:gd name="connsiteY94" fmla="*/ 550608 h 1263650"/>
                <a:gd name="connsiteX95" fmla="*/ 795148 w 1303640"/>
                <a:gd name="connsiteY95" fmla="*/ 557067 h 1263650"/>
                <a:gd name="connsiteX96" fmla="*/ 830222 w 1303640"/>
                <a:gd name="connsiteY96" fmla="*/ 619510 h 1263650"/>
                <a:gd name="connsiteX97" fmla="*/ 834517 w 1303640"/>
                <a:gd name="connsiteY97" fmla="*/ 635300 h 1263650"/>
                <a:gd name="connsiteX98" fmla="*/ 836664 w 1303640"/>
                <a:gd name="connsiteY98" fmla="*/ 654679 h 1263650"/>
                <a:gd name="connsiteX99" fmla="*/ 836664 w 1303640"/>
                <a:gd name="connsiteY99" fmla="*/ 664010 h 1263650"/>
                <a:gd name="connsiteX100" fmla="*/ 835233 w 1303640"/>
                <a:gd name="connsiteY100" fmla="*/ 689130 h 1263650"/>
                <a:gd name="connsiteX101" fmla="*/ 790138 w 1303640"/>
                <a:gd name="connsiteY101" fmla="*/ 778130 h 1263650"/>
                <a:gd name="connsiteX102" fmla="*/ 778685 w 1303640"/>
                <a:gd name="connsiteY102" fmla="*/ 788896 h 1263650"/>
                <a:gd name="connsiteX103" fmla="*/ 754348 w 1303640"/>
                <a:gd name="connsiteY103" fmla="*/ 804686 h 1263650"/>
                <a:gd name="connsiteX104" fmla="*/ 740748 w 1303640"/>
                <a:gd name="connsiteY104" fmla="*/ 811863 h 1263650"/>
                <a:gd name="connsiteX105" fmla="*/ 725716 w 1303640"/>
                <a:gd name="connsiteY105" fmla="*/ 817605 h 1263650"/>
                <a:gd name="connsiteX106" fmla="*/ 676327 w 1303640"/>
                <a:gd name="connsiteY106" fmla="*/ 825500 h 1263650"/>
                <a:gd name="connsiteX107" fmla="*/ 650558 w 1303640"/>
                <a:gd name="connsiteY107" fmla="*/ 823347 h 1263650"/>
                <a:gd name="connsiteX108" fmla="*/ 634811 w 1303640"/>
                <a:gd name="connsiteY108" fmla="*/ 819758 h 1263650"/>
                <a:gd name="connsiteX109" fmla="*/ 612621 w 1303640"/>
                <a:gd name="connsiteY109" fmla="*/ 811863 h 1263650"/>
                <a:gd name="connsiteX110" fmla="*/ 581126 w 1303640"/>
                <a:gd name="connsiteY110" fmla="*/ 793202 h 1263650"/>
                <a:gd name="connsiteX111" fmla="*/ 563947 w 1303640"/>
                <a:gd name="connsiteY111" fmla="*/ 778130 h 1263650"/>
                <a:gd name="connsiteX112" fmla="*/ 521716 w 1303640"/>
                <a:gd name="connsiteY112" fmla="*/ 706356 h 1263650"/>
                <a:gd name="connsiteX113" fmla="*/ 515989 w 1303640"/>
                <a:gd name="connsiteY113" fmla="*/ 670469 h 1263650"/>
                <a:gd name="connsiteX114" fmla="*/ 515989 w 1303640"/>
                <a:gd name="connsiteY114" fmla="*/ 664010 h 1263650"/>
                <a:gd name="connsiteX115" fmla="*/ 515989 w 1303640"/>
                <a:gd name="connsiteY115" fmla="*/ 653244 h 1263650"/>
                <a:gd name="connsiteX116" fmla="*/ 518137 w 1303640"/>
                <a:gd name="connsiteY116" fmla="*/ 637454 h 1263650"/>
                <a:gd name="connsiteX117" fmla="*/ 559653 w 1303640"/>
                <a:gd name="connsiteY117" fmla="*/ 555632 h 1263650"/>
                <a:gd name="connsiteX118" fmla="*/ 563947 w 1303640"/>
                <a:gd name="connsiteY118" fmla="*/ 550608 h 1263650"/>
                <a:gd name="connsiteX119" fmla="*/ 571105 w 1303640"/>
                <a:gd name="connsiteY119" fmla="*/ 544148 h 1263650"/>
                <a:gd name="connsiteX120" fmla="*/ 583990 w 1303640"/>
                <a:gd name="connsiteY120" fmla="*/ 534100 h 1263650"/>
                <a:gd name="connsiteX121" fmla="*/ 610474 w 1303640"/>
                <a:gd name="connsiteY121" fmla="*/ 518310 h 1263650"/>
                <a:gd name="connsiteX122" fmla="*/ 676327 w 1303640"/>
                <a:gd name="connsiteY122" fmla="*/ 503237 h 1263650"/>
                <a:gd name="connsiteX123" fmla="*/ 722074 w 1303640"/>
                <a:gd name="connsiteY123" fmla="*/ 0 h 1263650"/>
                <a:gd name="connsiteX124" fmla="*/ 955142 w 1303640"/>
                <a:gd name="connsiteY124" fmla="*/ 51605 h 1263650"/>
                <a:gd name="connsiteX125" fmla="*/ 1087405 w 1303640"/>
                <a:gd name="connsiteY125" fmla="*/ 202118 h 1263650"/>
                <a:gd name="connsiteX126" fmla="*/ 936554 w 1303640"/>
                <a:gd name="connsiteY126" fmla="*/ 414986 h 1263650"/>
                <a:gd name="connsiteX127" fmla="*/ 859341 w 1303640"/>
                <a:gd name="connsiteY127" fmla="*/ 476625 h 1263650"/>
                <a:gd name="connsiteX128" fmla="*/ 858626 w 1303640"/>
                <a:gd name="connsiteY128" fmla="*/ 477342 h 1263650"/>
                <a:gd name="connsiteX129" fmla="*/ 814301 w 1303640"/>
                <a:gd name="connsiteY129" fmla="*/ 531813 h 1263650"/>
                <a:gd name="connsiteX130" fmla="*/ 812156 w 1303640"/>
                <a:gd name="connsiteY130" fmla="*/ 530380 h 1263650"/>
                <a:gd name="connsiteX131" fmla="*/ 812156 w 1303640"/>
                <a:gd name="connsiteY131" fmla="*/ 529663 h 1263650"/>
                <a:gd name="connsiteX132" fmla="*/ 811441 w 1303640"/>
                <a:gd name="connsiteY132" fmla="*/ 529663 h 1263650"/>
                <a:gd name="connsiteX133" fmla="*/ 802147 w 1303640"/>
                <a:gd name="connsiteY133" fmla="*/ 521062 h 1263650"/>
                <a:gd name="connsiteX134" fmla="*/ 789993 w 1303640"/>
                <a:gd name="connsiteY134" fmla="*/ 511745 h 1263650"/>
                <a:gd name="connsiteX135" fmla="*/ 792138 w 1303640"/>
                <a:gd name="connsiteY135" fmla="*/ 508878 h 1263650"/>
                <a:gd name="connsiteX136" fmla="*/ 828599 w 1303640"/>
                <a:gd name="connsiteY136" fmla="*/ 463724 h 1263650"/>
                <a:gd name="connsiteX137" fmla="*/ 835748 w 1303640"/>
                <a:gd name="connsiteY137" fmla="*/ 455840 h 1263650"/>
                <a:gd name="connsiteX138" fmla="*/ 836463 w 1303640"/>
                <a:gd name="connsiteY138" fmla="*/ 455123 h 1263650"/>
                <a:gd name="connsiteX139" fmla="*/ 837178 w 1303640"/>
                <a:gd name="connsiteY139" fmla="*/ 454406 h 1263650"/>
                <a:gd name="connsiteX140" fmla="*/ 895088 w 1303640"/>
                <a:gd name="connsiteY140" fmla="*/ 405669 h 1263650"/>
                <a:gd name="connsiteX141" fmla="*/ 918681 w 1303640"/>
                <a:gd name="connsiteY141" fmla="*/ 389184 h 1263650"/>
                <a:gd name="connsiteX142" fmla="*/ 1055948 w 1303640"/>
                <a:gd name="connsiteY142" fmla="*/ 204985 h 1263650"/>
                <a:gd name="connsiteX143" fmla="*/ 1055948 w 1303640"/>
                <a:gd name="connsiteY143" fmla="*/ 204268 h 1263650"/>
                <a:gd name="connsiteX144" fmla="*/ 944418 w 1303640"/>
                <a:gd name="connsiteY144" fmla="*/ 81707 h 1263650"/>
                <a:gd name="connsiteX145" fmla="*/ 941559 w 1303640"/>
                <a:gd name="connsiteY145" fmla="*/ 80274 h 1263650"/>
                <a:gd name="connsiteX146" fmla="*/ 855767 w 1303640"/>
                <a:gd name="connsiteY146" fmla="*/ 49454 h 1263650"/>
                <a:gd name="connsiteX147" fmla="*/ 807151 w 1303640"/>
                <a:gd name="connsiteY147" fmla="*/ 38703 h 1263650"/>
                <a:gd name="connsiteX148" fmla="*/ 805721 w 1303640"/>
                <a:gd name="connsiteY148" fmla="*/ 38703 h 1263650"/>
                <a:gd name="connsiteX149" fmla="*/ 784988 w 1303640"/>
                <a:gd name="connsiteY149" fmla="*/ 35837 h 1263650"/>
                <a:gd name="connsiteX150" fmla="*/ 732798 w 1303640"/>
                <a:gd name="connsiteY150" fmla="*/ 32253 h 1263650"/>
                <a:gd name="connsiteX151" fmla="*/ 722074 w 1303640"/>
                <a:gd name="connsiteY151" fmla="*/ 31536 h 1263650"/>
                <a:gd name="connsiteX152" fmla="*/ 712065 w 1303640"/>
                <a:gd name="connsiteY152" fmla="*/ 32253 h 1263650"/>
                <a:gd name="connsiteX153" fmla="*/ 476137 w 1303640"/>
                <a:gd name="connsiteY153" fmla="*/ 147646 h 1263650"/>
                <a:gd name="connsiteX154" fmla="*/ 473278 w 1303640"/>
                <a:gd name="connsiteY154" fmla="*/ 152663 h 1263650"/>
                <a:gd name="connsiteX155" fmla="*/ 515459 w 1303640"/>
                <a:gd name="connsiteY155" fmla="*/ 417136 h 1263650"/>
                <a:gd name="connsiteX156" fmla="*/ 567649 w 1303640"/>
                <a:gd name="connsiteY156" fmla="*/ 508878 h 1263650"/>
                <a:gd name="connsiteX157" fmla="*/ 554780 w 1303640"/>
                <a:gd name="connsiteY157" fmla="*/ 518195 h 1263650"/>
                <a:gd name="connsiteX158" fmla="*/ 542626 w 1303640"/>
                <a:gd name="connsiteY158" fmla="*/ 528946 h 1263650"/>
                <a:gd name="connsiteX159" fmla="*/ 448255 w 1303640"/>
                <a:gd name="connsiteY159" fmla="*/ 131878 h 1263650"/>
                <a:gd name="connsiteX160" fmla="*/ 711350 w 1303640"/>
                <a:gd name="connsiteY160" fmla="*/ 717 h 1263650"/>
                <a:gd name="connsiteX161" fmla="*/ 722074 w 1303640"/>
                <a:gd name="connsiteY161" fmla="*/ 0 h 126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303640" h="1263650">
                  <a:moveTo>
                    <a:pt x="963517" y="614362"/>
                  </a:moveTo>
                  <a:cubicBezTo>
                    <a:pt x="963517" y="614362"/>
                    <a:pt x="963517" y="614362"/>
                    <a:pt x="964232" y="614362"/>
                  </a:cubicBezTo>
                  <a:cubicBezTo>
                    <a:pt x="1075005" y="614362"/>
                    <a:pt x="1209363" y="626532"/>
                    <a:pt x="1268680" y="725321"/>
                  </a:cubicBezTo>
                  <a:cubicBezTo>
                    <a:pt x="1320851" y="809077"/>
                    <a:pt x="1314419" y="917888"/>
                    <a:pt x="1250814" y="1031710"/>
                  </a:cubicBezTo>
                  <a:cubicBezTo>
                    <a:pt x="1219368" y="1089695"/>
                    <a:pt x="1171486" y="1146964"/>
                    <a:pt x="1120030" y="1189200"/>
                  </a:cubicBezTo>
                  <a:cubicBezTo>
                    <a:pt x="1079293" y="1222846"/>
                    <a:pt x="1017832" y="1263650"/>
                    <a:pt x="954227" y="1263650"/>
                  </a:cubicBezTo>
                  <a:cubicBezTo>
                    <a:pt x="934931" y="1263650"/>
                    <a:pt x="917064" y="1259355"/>
                    <a:pt x="900627" y="1252196"/>
                  </a:cubicBezTo>
                  <a:cubicBezTo>
                    <a:pt x="807005" y="1207097"/>
                    <a:pt x="796285" y="1101149"/>
                    <a:pt x="786994" y="1016677"/>
                  </a:cubicBezTo>
                  <a:cubicBezTo>
                    <a:pt x="783421" y="980168"/>
                    <a:pt x="779848" y="945807"/>
                    <a:pt x="771272" y="919320"/>
                  </a:cubicBezTo>
                  <a:cubicBezTo>
                    <a:pt x="762696" y="897844"/>
                    <a:pt x="751261" y="871357"/>
                    <a:pt x="739826" y="845586"/>
                  </a:cubicBezTo>
                  <a:cubicBezTo>
                    <a:pt x="744829" y="844154"/>
                    <a:pt x="749832" y="842007"/>
                    <a:pt x="754120" y="839859"/>
                  </a:cubicBezTo>
                  <a:cubicBezTo>
                    <a:pt x="759122" y="837711"/>
                    <a:pt x="764125" y="834848"/>
                    <a:pt x="768413" y="832700"/>
                  </a:cubicBezTo>
                  <a:cubicBezTo>
                    <a:pt x="780562" y="858472"/>
                    <a:pt x="791997" y="886390"/>
                    <a:pt x="800573" y="908582"/>
                  </a:cubicBezTo>
                  <a:cubicBezTo>
                    <a:pt x="800573" y="908582"/>
                    <a:pt x="800573" y="908582"/>
                    <a:pt x="800573" y="909298"/>
                  </a:cubicBezTo>
                  <a:cubicBezTo>
                    <a:pt x="804146" y="920036"/>
                    <a:pt x="807005" y="930774"/>
                    <a:pt x="809149" y="942943"/>
                  </a:cubicBezTo>
                  <a:cubicBezTo>
                    <a:pt x="809149" y="943659"/>
                    <a:pt x="809149" y="944375"/>
                    <a:pt x="809864" y="945091"/>
                  </a:cubicBezTo>
                  <a:cubicBezTo>
                    <a:pt x="809864" y="945807"/>
                    <a:pt x="809864" y="946523"/>
                    <a:pt x="809864" y="947239"/>
                  </a:cubicBezTo>
                  <a:cubicBezTo>
                    <a:pt x="812008" y="960840"/>
                    <a:pt x="814152" y="975157"/>
                    <a:pt x="815581" y="990190"/>
                  </a:cubicBezTo>
                  <a:cubicBezTo>
                    <a:pt x="817010" y="997349"/>
                    <a:pt x="817725" y="1005223"/>
                    <a:pt x="818440" y="1013098"/>
                  </a:cubicBezTo>
                  <a:cubicBezTo>
                    <a:pt x="827016" y="1097570"/>
                    <a:pt x="836306" y="1185621"/>
                    <a:pt x="912776" y="1222846"/>
                  </a:cubicBezTo>
                  <a:cubicBezTo>
                    <a:pt x="913491" y="1222846"/>
                    <a:pt x="913491" y="1222846"/>
                    <a:pt x="914205" y="1223562"/>
                  </a:cubicBezTo>
                  <a:cubicBezTo>
                    <a:pt x="926355" y="1229289"/>
                    <a:pt x="939933" y="1232152"/>
                    <a:pt x="954227" y="1232152"/>
                  </a:cubicBezTo>
                  <a:cubicBezTo>
                    <a:pt x="957085" y="1232152"/>
                    <a:pt x="959944" y="1231436"/>
                    <a:pt x="962803" y="1231436"/>
                  </a:cubicBezTo>
                  <a:cubicBezTo>
                    <a:pt x="1051421" y="1225709"/>
                    <a:pt x="1159336" y="1126204"/>
                    <a:pt x="1217939" y="1026699"/>
                  </a:cubicBezTo>
                  <a:cubicBezTo>
                    <a:pt x="1220083" y="1023120"/>
                    <a:pt x="1221512" y="1020257"/>
                    <a:pt x="1223656" y="1016677"/>
                  </a:cubicBezTo>
                  <a:cubicBezTo>
                    <a:pt x="1225800" y="1013098"/>
                    <a:pt x="1227944" y="1008803"/>
                    <a:pt x="1229374" y="1005223"/>
                  </a:cubicBezTo>
                  <a:cubicBezTo>
                    <a:pt x="1281544" y="906434"/>
                    <a:pt x="1285832" y="812656"/>
                    <a:pt x="1242238" y="741786"/>
                  </a:cubicBezTo>
                  <a:cubicBezTo>
                    <a:pt x="1241523" y="741786"/>
                    <a:pt x="1241523" y="741070"/>
                    <a:pt x="1241523" y="741070"/>
                  </a:cubicBezTo>
                  <a:cubicBezTo>
                    <a:pt x="1207934" y="685948"/>
                    <a:pt x="1143614" y="662325"/>
                    <a:pt x="1073576" y="652303"/>
                  </a:cubicBezTo>
                  <a:cubicBezTo>
                    <a:pt x="1037128" y="647292"/>
                    <a:pt x="999965" y="645860"/>
                    <a:pt x="964232" y="645860"/>
                  </a:cubicBezTo>
                  <a:cubicBezTo>
                    <a:pt x="964232" y="645860"/>
                    <a:pt x="964232" y="645860"/>
                    <a:pt x="963517" y="645860"/>
                  </a:cubicBezTo>
                  <a:cubicBezTo>
                    <a:pt x="932787" y="646576"/>
                    <a:pt x="899912" y="648008"/>
                    <a:pt x="868466" y="649439"/>
                  </a:cubicBezTo>
                  <a:cubicBezTo>
                    <a:pt x="867752" y="643713"/>
                    <a:pt x="867037" y="638701"/>
                    <a:pt x="866322" y="633690"/>
                  </a:cubicBezTo>
                  <a:cubicBezTo>
                    <a:pt x="865608" y="627964"/>
                    <a:pt x="864178" y="622952"/>
                    <a:pt x="862749" y="617941"/>
                  </a:cubicBezTo>
                  <a:cubicBezTo>
                    <a:pt x="895624" y="616510"/>
                    <a:pt x="929928" y="615078"/>
                    <a:pt x="963517" y="614362"/>
                  </a:cubicBezTo>
                  <a:close/>
                  <a:moveTo>
                    <a:pt x="164150" y="553879"/>
                  </a:moveTo>
                  <a:cubicBezTo>
                    <a:pt x="217046" y="555308"/>
                    <a:pt x="269227" y="576742"/>
                    <a:pt x="319264" y="597462"/>
                  </a:cubicBezTo>
                  <a:cubicBezTo>
                    <a:pt x="353575" y="611751"/>
                    <a:pt x="385027" y="624611"/>
                    <a:pt x="411474" y="629613"/>
                  </a:cubicBezTo>
                  <a:cubicBezTo>
                    <a:pt x="441496" y="633185"/>
                    <a:pt x="466515" y="635329"/>
                    <a:pt x="486529" y="636757"/>
                  </a:cubicBezTo>
                  <a:cubicBezTo>
                    <a:pt x="485815" y="641759"/>
                    <a:pt x="485815" y="646760"/>
                    <a:pt x="485100" y="651761"/>
                  </a:cubicBezTo>
                  <a:cubicBezTo>
                    <a:pt x="485100" y="656048"/>
                    <a:pt x="485100" y="660335"/>
                    <a:pt x="485100" y="663907"/>
                  </a:cubicBezTo>
                  <a:cubicBezTo>
                    <a:pt x="485100" y="665336"/>
                    <a:pt x="485100" y="666765"/>
                    <a:pt x="485100" y="667480"/>
                  </a:cubicBezTo>
                  <a:cubicBezTo>
                    <a:pt x="477237" y="667480"/>
                    <a:pt x="470089" y="666765"/>
                    <a:pt x="461511" y="666051"/>
                  </a:cubicBezTo>
                  <a:cubicBezTo>
                    <a:pt x="460796" y="666051"/>
                    <a:pt x="459367" y="666051"/>
                    <a:pt x="458652" y="666051"/>
                  </a:cubicBezTo>
                  <a:cubicBezTo>
                    <a:pt x="455078" y="665336"/>
                    <a:pt x="451504" y="665336"/>
                    <a:pt x="447930" y="664622"/>
                  </a:cubicBezTo>
                  <a:cubicBezTo>
                    <a:pt x="446500" y="664622"/>
                    <a:pt x="444356" y="664622"/>
                    <a:pt x="442926" y="664622"/>
                  </a:cubicBezTo>
                  <a:cubicBezTo>
                    <a:pt x="439352" y="663907"/>
                    <a:pt x="435063" y="663907"/>
                    <a:pt x="431489" y="663193"/>
                  </a:cubicBezTo>
                  <a:cubicBezTo>
                    <a:pt x="430774" y="663193"/>
                    <a:pt x="430060" y="663193"/>
                    <a:pt x="429345" y="663193"/>
                  </a:cubicBezTo>
                  <a:cubicBezTo>
                    <a:pt x="422197" y="662478"/>
                    <a:pt x="415049" y="661764"/>
                    <a:pt x="407186" y="660335"/>
                  </a:cubicBezTo>
                  <a:cubicBezTo>
                    <a:pt x="407186" y="660335"/>
                    <a:pt x="407186" y="660335"/>
                    <a:pt x="406471" y="660335"/>
                  </a:cubicBezTo>
                  <a:cubicBezTo>
                    <a:pt x="404326" y="660335"/>
                    <a:pt x="402182" y="659620"/>
                    <a:pt x="400038" y="658906"/>
                  </a:cubicBezTo>
                  <a:cubicBezTo>
                    <a:pt x="397178" y="658192"/>
                    <a:pt x="393604" y="658192"/>
                    <a:pt x="390745" y="656763"/>
                  </a:cubicBezTo>
                  <a:cubicBezTo>
                    <a:pt x="368585" y="651761"/>
                    <a:pt x="345712" y="642473"/>
                    <a:pt x="320693" y="632471"/>
                  </a:cubicBezTo>
                  <a:cubicBezTo>
                    <a:pt x="316404" y="630327"/>
                    <a:pt x="312116" y="628898"/>
                    <a:pt x="307827" y="626755"/>
                  </a:cubicBezTo>
                  <a:cubicBezTo>
                    <a:pt x="259935" y="606750"/>
                    <a:pt x="210613" y="586745"/>
                    <a:pt x="163435" y="585316"/>
                  </a:cubicBezTo>
                  <a:cubicBezTo>
                    <a:pt x="161291" y="585316"/>
                    <a:pt x="159861" y="585316"/>
                    <a:pt x="157717" y="585316"/>
                  </a:cubicBezTo>
                  <a:cubicBezTo>
                    <a:pt x="157002" y="585316"/>
                    <a:pt x="155572" y="585316"/>
                    <a:pt x="154858" y="585316"/>
                  </a:cubicBezTo>
                  <a:cubicBezTo>
                    <a:pt x="154143" y="585316"/>
                    <a:pt x="152713" y="585316"/>
                    <a:pt x="151998" y="585316"/>
                  </a:cubicBezTo>
                  <a:cubicBezTo>
                    <a:pt x="151284" y="585316"/>
                    <a:pt x="150569" y="585316"/>
                    <a:pt x="149854" y="585316"/>
                  </a:cubicBezTo>
                  <a:cubicBezTo>
                    <a:pt x="148424" y="585316"/>
                    <a:pt x="146995" y="585316"/>
                    <a:pt x="145565" y="586030"/>
                  </a:cubicBezTo>
                  <a:cubicBezTo>
                    <a:pt x="144850" y="586030"/>
                    <a:pt x="144850" y="586030"/>
                    <a:pt x="144136" y="586030"/>
                  </a:cubicBezTo>
                  <a:cubicBezTo>
                    <a:pt x="142706" y="586030"/>
                    <a:pt x="141276" y="586030"/>
                    <a:pt x="139847" y="586030"/>
                  </a:cubicBezTo>
                  <a:cubicBezTo>
                    <a:pt x="139132" y="586030"/>
                    <a:pt x="139132" y="586745"/>
                    <a:pt x="138417" y="586745"/>
                  </a:cubicBezTo>
                  <a:cubicBezTo>
                    <a:pt x="136987" y="586745"/>
                    <a:pt x="135558" y="586745"/>
                    <a:pt x="134128" y="587459"/>
                  </a:cubicBezTo>
                  <a:cubicBezTo>
                    <a:pt x="134128" y="587459"/>
                    <a:pt x="133413" y="587459"/>
                    <a:pt x="133413" y="587459"/>
                  </a:cubicBezTo>
                  <a:cubicBezTo>
                    <a:pt x="131269" y="587459"/>
                    <a:pt x="129839" y="588174"/>
                    <a:pt x="128410" y="588174"/>
                  </a:cubicBezTo>
                  <a:cubicBezTo>
                    <a:pt x="128410" y="588174"/>
                    <a:pt x="127695" y="588174"/>
                    <a:pt x="127695" y="588174"/>
                  </a:cubicBezTo>
                  <a:cubicBezTo>
                    <a:pt x="126265" y="588888"/>
                    <a:pt x="124121" y="588888"/>
                    <a:pt x="122691" y="589603"/>
                  </a:cubicBezTo>
                  <a:cubicBezTo>
                    <a:pt x="120547" y="590317"/>
                    <a:pt x="119117" y="590317"/>
                    <a:pt x="116973" y="591031"/>
                  </a:cubicBezTo>
                  <a:cubicBezTo>
                    <a:pt x="115543" y="591746"/>
                    <a:pt x="113399" y="592460"/>
                    <a:pt x="111969" y="592460"/>
                  </a:cubicBezTo>
                  <a:cubicBezTo>
                    <a:pt x="99103" y="597462"/>
                    <a:pt x="87666" y="603177"/>
                    <a:pt x="76944" y="611037"/>
                  </a:cubicBezTo>
                  <a:cubicBezTo>
                    <a:pt x="14755" y="656763"/>
                    <a:pt x="24762" y="769649"/>
                    <a:pt x="54784" y="861101"/>
                  </a:cubicBezTo>
                  <a:cubicBezTo>
                    <a:pt x="57644" y="870389"/>
                    <a:pt x="60503" y="878962"/>
                    <a:pt x="64077" y="888251"/>
                  </a:cubicBezTo>
                  <a:cubicBezTo>
                    <a:pt x="65507" y="891108"/>
                    <a:pt x="66936" y="894681"/>
                    <a:pt x="67651" y="897539"/>
                  </a:cubicBezTo>
                  <a:cubicBezTo>
                    <a:pt x="68366" y="898968"/>
                    <a:pt x="69795" y="901111"/>
                    <a:pt x="70510" y="902540"/>
                  </a:cubicBezTo>
                  <a:cubicBezTo>
                    <a:pt x="73369" y="909685"/>
                    <a:pt x="76229" y="916829"/>
                    <a:pt x="79803" y="923974"/>
                  </a:cubicBezTo>
                  <a:cubicBezTo>
                    <a:pt x="81232" y="928261"/>
                    <a:pt x="83377" y="932548"/>
                    <a:pt x="85521" y="936120"/>
                  </a:cubicBezTo>
                  <a:cubicBezTo>
                    <a:pt x="106251" y="976130"/>
                    <a:pt x="130554" y="1012568"/>
                    <a:pt x="157717" y="1042576"/>
                  </a:cubicBezTo>
                  <a:cubicBezTo>
                    <a:pt x="210613" y="1099019"/>
                    <a:pt x="271371" y="1129027"/>
                    <a:pt x="334275" y="1129027"/>
                  </a:cubicBezTo>
                  <a:cubicBezTo>
                    <a:pt x="337849" y="1129027"/>
                    <a:pt x="342138" y="1128312"/>
                    <a:pt x="345712" y="1128312"/>
                  </a:cubicBezTo>
                  <a:cubicBezTo>
                    <a:pt x="428630" y="1124025"/>
                    <a:pt x="490818" y="1051149"/>
                    <a:pt x="542999" y="962555"/>
                  </a:cubicBezTo>
                  <a:cubicBezTo>
                    <a:pt x="565158" y="923974"/>
                    <a:pt x="585888" y="882535"/>
                    <a:pt x="605902" y="842524"/>
                  </a:cubicBezTo>
                  <a:cubicBezTo>
                    <a:pt x="610906" y="844668"/>
                    <a:pt x="615910" y="846097"/>
                    <a:pt x="620913" y="847526"/>
                  </a:cubicBezTo>
                  <a:cubicBezTo>
                    <a:pt x="625917" y="849669"/>
                    <a:pt x="630921" y="850384"/>
                    <a:pt x="636639" y="851813"/>
                  </a:cubicBezTo>
                  <a:cubicBezTo>
                    <a:pt x="565873" y="994706"/>
                    <a:pt x="485815" y="1152604"/>
                    <a:pt x="347141" y="1159749"/>
                  </a:cubicBezTo>
                  <a:cubicBezTo>
                    <a:pt x="342852" y="1159749"/>
                    <a:pt x="338564" y="1160463"/>
                    <a:pt x="334275" y="1160463"/>
                  </a:cubicBezTo>
                  <a:cubicBezTo>
                    <a:pt x="262794" y="1160463"/>
                    <a:pt x="193457" y="1126883"/>
                    <a:pt x="134843" y="1064010"/>
                  </a:cubicBezTo>
                  <a:cubicBezTo>
                    <a:pt x="88380" y="1013283"/>
                    <a:pt x="49066" y="944694"/>
                    <a:pt x="24762" y="870389"/>
                  </a:cubicBezTo>
                  <a:cubicBezTo>
                    <a:pt x="-8834" y="768934"/>
                    <a:pt x="-17411" y="641044"/>
                    <a:pt x="58358" y="586030"/>
                  </a:cubicBezTo>
                  <a:cubicBezTo>
                    <a:pt x="88380" y="563167"/>
                    <a:pt x="124121" y="552450"/>
                    <a:pt x="164150" y="553879"/>
                  </a:cubicBezTo>
                  <a:close/>
                  <a:moveTo>
                    <a:pt x="676327" y="503237"/>
                  </a:moveTo>
                  <a:cubicBezTo>
                    <a:pt x="699948" y="503237"/>
                    <a:pt x="722853" y="508979"/>
                    <a:pt x="744327" y="519027"/>
                  </a:cubicBezTo>
                  <a:cubicBezTo>
                    <a:pt x="753632" y="523334"/>
                    <a:pt x="762222" y="529076"/>
                    <a:pt x="770811" y="534817"/>
                  </a:cubicBezTo>
                  <a:cubicBezTo>
                    <a:pt x="775822" y="538406"/>
                    <a:pt x="780117" y="541995"/>
                    <a:pt x="784411" y="545583"/>
                  </a:cubicBezTo>
                  <a:cubicBezTo>
                    <a:pt x="785843" y="547019"/>
                    <a:pt x="787990" y="549172"/>
                    <a:pt x="790138" y="550608"/>
                  </a:cubicBezTo>
                  <a:cubicBezTo>
                    <a:pt x="791569" y="552761"/>
                    <a:pt x="793717" y="554914"/>
                    <a:pt x="795148" y="557067"/>
                  </a:cubicBezTo>
                  <a:cubicBezTo>
                    <a:pt x="811611" y="575011"/>
                    <a:pt x="823780" y="596543"/>
                    <a:pt x="830222" y="619510"/>
                  </a:cubicBezTo>
                  <a:cubicBezTo>
                    <a:pt x="831654" y="624534"/>
                    <a:pt x="833085" y="629558"/>
                    <a:pt x="834517" y="635300"/>
                  </a:cubicBezTo>
                  <a:cubicBezTo>
                    <a:pt x="835233" y="641760"/>
                    <a:pt x="835948" y="648220"/>
                    <a:pt x="836664" y="654679"/>
                  </a:cubicBezTo>
                  <a:cubicBezTo>
                    <a:pt x="836664" y="657550"/>
                    <a:pt x="836664" y="661139"/>
                    <a:pt x="836664" y="664010"/>
                  </a:cubicBezTo>
                  <a:cubicBezTo>
                    <a:pt x="836664" y="672623"/>
                    <a:pt x="836664" y="681235"/>
                    <a:pt x="835233" y="689130"/>
                  </a:cubicBezTo>
                  <a:cubicBezTo>
                    <a:pt x="829506" y="722864"/>
                    <a:pt x="813759" y="753727"/>
                    <a:pt x="790138" y="778130"/>
                  </a:cubicBezTo>
                  <a:cubicBezTo>
                    <a:pt x="786559" y="781718"/>
                    <a:pt x="782264" y="785307"/>
                    <a:pt x="778685" y="788896"/>
                  </a:cubicBezTo>
                  <a:cubicBezTo>
                    <a:pt x="770811" y="794638"/>
                    <a:pt x="762938" y="800379"/>
                    <a:pt x="754348" y="804686"/>
                  </a:cubicBezTo>
                  <a:cubicBezTo>
                    <a:pt x="750053" y="807557"/>
                    <a:pt x="745043" y="809710"/>
                    <a:pt x="740748" y="811863"/>
                  </a:cubicBezTo>
                  <a:cubicBezTo>
                    <a:pt x="735738" y="814016"/>
                    <a:pt x="730727" y="816170"/>
                    <a:pt x="725716" y="817605"/>
                  </a:cubicBezTo>
                  <a:cubicBezTo>
                    <a:pt x="709969" y="822629"/>
                    <a:pt x="693506" y="825500"/>
                    <a:pt x="676327" y="825500"/>
                  </a:cubicBezTo>
                  <a:cubicBezTo>
                    <a:pt x="667737" y="825500"/>
                    <a:pt x="659148" y="824782"/>
                    <a:pt x="650558" y="823347"/>
                  </a:cubicBezTo>
                  <a:cubicBezTo>
                    <a:pt x="644832" y="822629"/>
                    <a:pt x="639821" y="821194"/>
                    <a:pt x="634811" y="819758"/>
                  </a:cubicBezTo>
                  <a:cubicBezTo>
                    <a:pt x="626937" y="817605"/>
                    <a:pt x="619779" y="815452"/>
                    <a:pt x="612621" y="811863"/>
                  </a:cubicBezTo>
                  <a:cubicBezTo>
                    <a:pt x="601884" y="806839"/>
                    <a:pt x="591147" y="800379"/>
                    <a:pt x="581126" y="793202"/>
                  </a:cubicBezTo>
                  <a:cubicBezTo>
                    <a:pt x="574684" y="788178"/>
                    <a:pt x="568958" y="783872"/>
                    <a:pt x="563947" y="778130"/>
                  </a:cubicBezTo>
                  <a:cubicBezTo>
                    <a:pt x="543189" y="758033"/>
                    <a:pt x="528874" y="732912"/>
                    <a:pt x="521716" y="706356"/>
                  </a:cubicBezTo>
                  <a:cubicBezTo>
                    <a:pt x="518137" y="694872"/>
                    <a:pt x="515989" y="682671"/>
                    <a:pt x="515989" y="670469"/>
                  </a:cubicBezTo>
                  <a:cubicBezTo>
                    <a:pt x="515989" y="668316"/>
                    <a:pt x="515989" y="666163"/>
                    <a:pt x="515989" y="664010"/>
                  </a:cubicBezTo>
                  <a:cubicBezTo>
                    <a:pt x="515989" y="660421"/>
                    <a:pt x="515989" y="656832"/>
                    <a:pt x="515989" y="653244"/>
                  </a:cubicBezTo>
                  <a:cubicBezTo>
                    <a:pt x="516705" y="648220"/>
                    <a:pt x="517421" y="642478"/>
                    <a:pt x="518137" y="637454"/>
                  </a:cubicBezTo>
                  <a:cubicBezTo>
                    <a:pt x="523147" y="607309"/>
                    <a:pt x="537463" y="579317"/>
                    <a:pt x="559653" y="555632"/>
                  </a:cubicBezTo>
                  <a:cubicBezTo>
                    <a:pt x="561084" y="554196"/>
                    <a:pt x="562516" y="552761"/>
                    <a:pt x="563947" y="550608"/>
                  </a:cubicBezTo>
                  <a:cubicBezTo>
                    <a:pt x="566095" y="548454"/>
                    <a:pt x="568242" y="546301"/>
                    <a:pt x="571105" y="544148"/>
                  </a:cubicBezTo>
                  <a:cubicBezTo>
                    <a:pt x="575400" y="540559"/>
                    <a:pt x="579695" y="536971"/>
                    <a:pt x="583990" y="534100"/>
                  </a:cubicBezTo>
                  <a:cubicBezTo>
                    <a:pt x="592579" y="527640"/>
                    <a:pt x="601169" y="522616"/>
                    <a:pt x="610474" y="518310"/>
                  </a:cubicBezTo>
                  <a:cubicBezTo>
                    <a:pt x="631232" y="508979"/>
                    <a:pt x="653421" y="503237"/>
                    <a:pt x="676327" y="503237"/>
                  </a:cubicBezTo>
                  <a:close/>
                  <a:moveTo>
                    <a:pt x="722074" y="0"/>
                  </a:moveTo>
                  <a:cubicBezTo>
                    <a:pt x="801432" y="0"/>
                    <a:pt x="886509" y="19352"/>
                    <a:pt x="955142" y="51605"/>
                  </a:cubicBezTo>
                  <a:cubicBezTo>
                    <a:pt x="1036645" y="91025"/>
                    <a:pt x="1083830" y="144063"/>
                    <a:pt x="1087405" y="202118"/>
                  </a:cubicBezTo>
                  <a:cubicBezTo>
                    <a:pt x="1093839" y="305327"/>
                    <a:pt x="1006617" y="366249"/>
                    <a:pt x="936554" y="414986"/>
                  </a:cubicBezTo>
                  <a:cubicBezTo>
                    <a:pt x="906527" y="436488"/>
                    <a:pt x="877930" y="456557"/>
                    <a:pt x="859341" y="476625"/>
                  </a:cubicBezTo>
                  <a:cubicBezTo>
                    <a:pt x="859341" y="476625"/>
                    <a:pt x="859341" y="476625"/>
                    <a:pt x="858626" y="477342"/>
                  </a:cubicBezTo>
                  <a:cubicBezTo>
                    <a:pt x="844328" y="493110"/>
                    <a:pt x="829314" y="511028"/>
                    <a:pt x="814301" y="531813"/>
                  </a:cubicBezTo>
                  <a:cubicBezTo>
                    <a:pt x="813586" y="531813"/>
                    <a:pt x="812871" y="531096"/>
                    <a:pt x="812156" y="530380"/>
                  </a:cubicBezTo>
                  <a:cubicBezTo>
                    <a:pt x="812156" y="530380"/>
                    <a:pt x="812156" y="530380"/>
                    <a:pt x="812156" y="529663"/>
                  </a:cubicBezTo>
                  <a:cubicBezTo>
                    <a:pt x="812156" y="529663"/>
                    <a:pt x="812156" y="529663"/>
                    <a:pt x="811441" y="529663"/>
                  </a:cubicBezTo>
                  <a:cubicBezTo>
                    <a:pt x="808581" y="526796"/>
                    <a:pt x="805721" y="523929"/>
                    <a:pt x="802147" y="521062"/>
                  </a:cubicBezTo>
                  <a:cubicBezTo>
                    <a:pt x="798572" y="517479"/>
                    <a:pt x="794282" y="514612"/>
                    <a:pt x="789993" y="511745"/>
                  </a:cubicBezTo>
                  <a:cubicBezTo>
                    <a:pt x="790708" y="510311"/>
                    <a:pt x="791423" y="509595"/>
                    <a:pt x="792138" y="508878"/>
                  </a:cubicBezTo>
                  <a:cubicBezTo>
                    <a:pt x="804291" y="492393"/>
                    <a:pt x="816445" y="477342"/>
                    <a:pt x="828599" y="463724"/>
                  </a:cubicBezTo>
                  <a:cubicBezTo>
                    <a:pt x="830744" y="460857"/>
                    <a:pt x="833604" y="458707"/>
                    <a:pt x="835748" y="455840"/>
                  </a:cubicBezTo>
                  <a:cubicBezTo>
                    <a:pt x="835748" y="455840"/>
                    <a:pt x="835748" y="455840"/>
                    <a:pt x="836463" y="455123"/>
                  </a:cubicBezTo>
                  <a:cubicBezTo>
                    <a:pt x="836463" y="455123"/>
                    <a:pt x="837178" y="454406"/>
                    <a:pt x="837178" y="454406"/>
                  </a:cubicBezTo>
                  <a:cubicBezTo>
                    <a:pt x="852907" y="437205"/>
                    <a:pt x="872925" y="421437"/>
                    <a:pt x="895088" y="405669"/>
                  </a:cubicBezTo>
                  <a:cubicBezTo>
                    <a:pt x="902952" y="399935"/>
                    <a:pt x="910816" y="394918"/>
                    <a:pt x="918681" y="389184"/>
                  </a:cubicBezTo>
                  <a:cubicBezTo>
                    <a:pt x="988744" y="340446"/>
                    <a:pt x="1060952" y="289559"/>
                    <a:pt x="1055948" y="204985"/>
                  </a:cubicBezTo>
                  <a:cubicBezTo>
                    <a:pt x="1055948" y="204985"/>
                    <a:pt x="1055948" y="204268"/>
                    <a:pt x="1055948" y="204268"/>
                  </a:cubicBezTo>
                  <a:cubicBezTo>
                    <a:pt x="1053088" y="159114"/>
                    <a:pt x="1013767" y="115394"/>
                    <a:pt x="944418" y="81707"/>
                  </a:cubicBezTo>
                  <a:cubicBezTo>
                    <a:pt x="943703" y="80991"/>
                    <a:pt x="942273" y="80991"/>
                    <a:pt x="941559" y="80274"/>
                  </a:cubicBezTo>
                  <a:cubicBezTo>
                    <a:pt x="915106" y="67373"/>
                    <a:pt x="885794" y="57338"/>
                    <a:pt x="855767" y="49454"/>
                  </a:cubicBezTo>
                  <a:cubicBezTo>
                    <a:pt x="840038" y="45154"/>
                    <a:pt x="823595" y="41570"/>
                    <a:pt x="807151" y="38703"/>
                  </a:cubicBezTo>
                  <a:cubicBezTo>
                    <a:pt x="807151" y="38703"/>
                    <a:pt x="806436" y="38703"/>
                    <a:pt x="805721" y="38703"/>
                  </a:cubicBezTo>
                  <a:cubicBezTo>
                    <a:pt x="799287" y="37987"/>
                    <a:pt x="792138" y="36553"/>
                    <a:pt x="784988" y="35837"/>
                  </a:cubicBezTo>
                  <a:cubicBezTo>
                    <a:pt x="767830" y="33686"/>
                    <a:pt x="749957" y="32253"/>
                    <a:pt x="732798" y="32253"/>
                  </a:cubicBezTo>
                  <a:cubicBezTo>
                    <a:pt x="729224" y="31536"/>
                    <a:pt x="725649" y="31536"/>
                    <a:pt x="722074" y="31536"/>
                  </a:cubicBezTo>
                  <a:cubicBezTo>
                    <a:pt x="719214" y="31536"/>
                    <a:pt x="715640" y="31536"/>
                    <a:pt x="712065" y="32253"/>
                  </a:cubicBezTo>
                  <a:cubicBezTo>
                    <a:pt x="601251" y="33686"/>
                    <a:pt x="516888" y="75257"/>
                    <a:pt x="476137" y="147646"/>
                  </a:cubicBezTo>
                  <a:cubicBezTo>
                    <a:pt x="474707" y="149080"/>
                    <a:pt x="473993" y="151230"/>
                    <a:pt x="473278" y="152663"/>
                  </a:cubicBezTo>
                  <a:cubicBezTo>
                    <a:pt x="433956" y="229353"/>
                    <a:pt x="466843" y="325395"/>
                    <a:pt x="515459" y="417136"/>
                  </a:cubicBezTo>
                  <a:cubicBezTo>
                    <a:pt x="531902" y="448673"/>
                    <a:pt x="549775" y="479492"/>
                    <a:pt x="567649" y="508878"/>
                  </a:cubicBezTo>
                  <a:cubicBezTo>
                    <a:pt x="563359" y="511745"/>
                    <a:pt x="559070" y="514612"/>
                    <a:pt x="554780" y="518195"/>
                  </a:cubicBezTo>
                  <a:cubicBezTo>
                    <a:pt x="550490" y="521779"/>
                    <a:pt x="546916" y="525363"/>
                    <a:pt x="542626" y="528946"/>
                  </a:cubicBezTo>
                  <a:cubicBezTo>
                    <a:pt x="467558" y="404235"/>
                    <a:pt x="381051" y="251572"/>
                    <a:pt x="448255" y="131878"/>
                  </a:cubicBezTo>
                  <a:cubicBezTo>
                    <a:pt x="495440" y="49454"/>
                    <a:pt x="589097" y="2867"/>
                    <a:pt x="711350" y="717"/>
                  </a:cubicBezTo>
                  <a:cubicBezTo>
                    <a:pt x="714925" y="0"/>
                    <a:pt x="718500" y="0"/>
                    <a:pt x="72207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000"/>
            </a:p>
          </p:txBody>
        </p:sp>
      </p:grpSp>
      <p:cxnSp>
        <p:nvCxnSpPr>
          <p:cNvPr id="105" name="Straight Arrow Connector 104">
            <a:extLst>
              <a:ext uri="{FF2B5EF4-FFF2-40B4-BE49-F238E27FC236}">
                <a16:creationId xmlns:a16="http://schemas.microsoft.com/office/drawing/2014/main" id="{7158EF60-60D4-2370-82CB-B0449DBD1D0E}"/>
              </a:ext>
            </a:extLst>
          </p:cNvPr>
          <p:cNvCxnSpPr>
            <a:cxnSpLocks/>
            <a:stCxn id="108" idx="2"/>
          </p:cNvCxnSpPr>
          <p:nvPr/>
        </p:nvCxnSpPr>
        <p:spPr>
          <a:xfrm flipH="1">
            <a:off x="1414758" y="3938543"/>
            <a:ext cx="0" cy="319692"/>
          </a:xfrm>
          <a:prstGeom prst="straightConnector1">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F37EF0ED-7909-8CD2-F978-D65C42136960}"/>
              </a:ext>
            </a:extLst>
          </p:cNvPr>
          <p:cNvSpPr txBox="1"/>
          <p:nvPr/>
        </p:nvSpPr>
        <p:spPr>
          <a:xfrm>
            <a:off x="3589413" y="3784655"/>
            <a:ext cx="822562"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Expansion</a:t>
            </a:r>
          </a:p>
        </p:txBody>
      </p:sp>
      <p:sp>
        <p:nvSpPr>
          <p:cNvPr id="108" name="TextBox 107">
            <a:extLst>
              <a:ext uri="{FF2B5EF4-FFF2-40B4-BE49-F238E27FC236}">
                <a16:creationId xmlns:a16="http://schemas.microsoft.com/office/drawing/2014/main" id="{940F523B-2FB1-AE89-1D22-C89671180D04}"/>
              </a:ext>
            </a:extLst>
          </p:cNvPr>
          <p:cNvSpPr txBox="1"/>
          <p:nvPr/>
        </p:nvSpPr>
        <p:spPr>
          <a:xfrm>
            <a:off x="1012706" y="3784655"/>
            <a:ext cx="822562"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Compression</a:t>
            </a:r>
          </a:p>
        </p:txBody>
      </p:sp>
      <p:sp>
        <p:nvSpPr>
          <p:cNvPr id="109" name="TextBox 108">
            <a:extLst>
              <a:ext uri="{FF2B5EF4-FFF2-40B4-BE49-F238E27FC236}">
                <a16:creationId xmlns:a16="http://schemas.microsoft.com/office/drawing/2014/main" id="{CA0DF746-70D2-E1C4-61EA-B1B4A46DF819}"/>
              </a:ext>
            </a:extLst>
          </p:cNvPr>
          <p:cNvSpPr txBox="1"/>
          <p:nvPr/>
        </p:nvSpPr>
        <p:spPr>
          <a:xfrm>
            <a:off x="4248779" y="3144339"/>
            <a:ext cx="822562"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Power out</a:t>
            </a:r>
          </a:p>
        </p:txBody>
      </p:sp>
      <p:sp>
        <p:nvSpPr>
          <p:cNvPr id="110" name="TextBox 109">
            <a:extLst>
              <a:ext uri="{FF2B5EF4-FFF2-40B4-BE49-F238E27FC236}">
                <a16:creationId xmlns:a16="http://schemas.microsoft.com/office/drawing/2014/main" id="{B01F0AEC-30EE-895A-AD2A-D6B7207C98D6}"/>
              </a:ext>
            </a:extLst>
          </p:cNvPr>
          <p:cNvSpPr txBox="1"/>
          <p:nvPr/>
        </p:nvSpPr>
        <p:spPr>
          <a:xfrm>
            <a:off x="371475" y="3144339"/>
            <a:ext cx="822562"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Power in</a:t>
            </a:r>
          </a:p>
        </p:txBody>
      </p:sp>
      <p:grpSp>
        <p:nvGrpSpPr>
          <p:cNvPr id="111" name="bcgIcons_Energy, Lightning Bolt, Power ">
            <a:extLst>
              <a:ext uri="{FF2B5EF4-FFF2-40B4-BE49-F238E27FC236}">
                <a16:creationId xmlns:a16="http://schemas.microsoft.com/office/drawing/2014/main" id="{4264220C-D824-912F-24D7-FC0E6A435968}"/>
              </a:ext>
            </a:extLst>
          </p:cNvPr>
          <p:cNvGrpSpPr>
            <a:grpSpLocks noChangeAspect="1"/>
          </p:cNvGrpSpPr>
          <p:nvPr/>
        </p:nvGrpSpPr>
        <p:grpSpPr bwMode="auto">
          <a:xfrm>
            <a:off x="578482" y="2757335"/>
            <a:ext cx="408548" cy="408926"/>
            <a:chOff x="1682" y="0"/>
            <a:chExt cx="4316" cy="4320"/>
          </a:xfrm>
        </p:grpSpPr>
        <p:sp>
          <p:nvSpPr>
            <p:cNvPr id="112" name="AutoShape 45">
              <a:extLst>
                <a:ext uri="{FF2B5EF4-FFF2-40B4-BE49-F238E27FC236}">
                  <a16:creationId xmlns:a16="http://schemas.microsoft.com/office/drawing/2014/main" id="{AAB669B1-F40E-3A8C-34D5-8B0BFADB8295}"/>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7">
              <a:extLst>
                <a:ext uri="{FF2B5EF4-FFF2-40B4-BE49-F238E27FC236}">
                  <a16:creationId xmlns:a16="http://schemas.microsoft.com/office/drawing/2014/main" id="{9BCAE881-D8DB-17E2-008B-21AD22C78170}"/>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8">
              <a:extLst>
                <a:ext uri="{FF2B5EF4-FFF2-40B4-BE49-F238E27FC236}">
                  <a16:creationId xmlns:a16="http://schemas.microsoft.com/office/drawing/2014/main" id="{3DC6ACFE-3D6D-DF70-2D01-4D7FF12A25BD}"/>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rgbClr val="009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bcgIcons_Energy, Lightning Bolt, Power ">
            <a:extLst>
              <a:ext uri="{FF2B5EF4-FFF2-40B4-BE49-F238E27FC236}">
                <a16:creationId xmlns:a16="http://schemas.microsoft.com/office/drawing/2014/main" id="{5AD87198-0F27-D274-E74C-DDC329F7E630}"/>
              </a:ext>
            </a:extLst>
          </p:cNvPr>
          <p:cNvGrpSpPr>
            <a:grpSpLocks noChangeAspect="1"/>
          </p:cNvGrpSpPr>
          <p:nvPr/>
        </p:nvGrpSpPr>
        <p:grpSpPr bwMode="auto">
          <a:xfrm>
            <a:off x="4412889" y="3252406"/>
            <a:ext cx="494343" cy="494801"/>
            <a:chOff x="1682" y="0"/>
            <a:chExt cx="4316" cy="4320"/>
          </a:xfrm>
        </p:grpSpPr>
        <p:sp>
          <p:nvSpPr>
            <p:cNvPr id="116" name="AutoShape 45">
              <a:extLst>
                <a:ext uri="{FF2B5EF4-FFF2-40B4-BE49-F238E27FC236}">
                  <a16:creationId xmlns:a16="http://schemas.microsoft.com/office/drawing/2014/main" id="{3739B04E-E9B4-12D8-0FFC-E0226E0F281B}"/>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7">
              <a:extLst>
                <a:ext uri="{FF2B5EF4-FFF2-40B4-BE49-F238E27FC236}">
                  <a16:creationId xmlns:a16="http://schemas.microsoft.com/office/drawing/2014/main" id="{DB4765B5-A1E7-A933-92CB-D7EF59D6212C}"/>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rgbClr val="34A3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
              <a:extLst>
                <a:ext uri="{FF2B5EF4-FFF2-40B4-BE49-F238E27FC236}">
                  <a16:creationId xmlns:a16="http://schemas.microsoft.com/office/drawing/2014/main" id="{59B71A07-15BC-5E1A-BF2C-A4494C8BE91D}"/>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rgbClr val="34A39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19" name="Straight Arrow Connector 118">
            <a:extLst>
              <a:ext uri="{FF2B5EF4-FFF2-40B4-BE49-F238E27FC236}">
                <a16:creationId xmlns:a16="http://schemas.microsoft.com/office/drawing/2014/main" id="{408A3650-4E08-540D-AEF2-CD5A3212C772}"/>
              </a:ext>
            </a:extLst>
          </p:cNvPr>
          <p:cNvCxnSpPr>
            <a:cxnSpLocks/>
            <a:stCxn id="82" idx="3"/>
            <a:endCxn id="116" idx="1"/>
          </p:cNvCxnSpPr>
          <p:nvPr/>
        </p:nvCxnSpPr>
        <p:spPr>
          <a:xfrm>
            <a:off x="4263190" y="3499806"/>
            <a:ext cx="149699" cy="1"/>
          </a:xfrm>
          <a:prstGeom prst="straightConnector1">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FD018D3B-78B9-276C-B1A4-ED0D36204F2D}"/>
              </a:ext>
            </a:extLst>
          </p:cNvPr>
          <p:cNvCxnSpPr>
            <a:stCxn id="110" idx="2"/>
            <a:endCxn id="89" idx="3"/>
          </p:cNvCxnSpPr>
          <p:nvPr/>
        </p:nvCxnSpPr>
        <p:spPr>
          <a:xfrm rot="16200000" flipH="1">
            <a:off x="867069" y="3213913"/>
            <a:ext cx="201579" cy="370205"/>
          </a:xfrm>
          <a:prstGeom prst="bentConnector2">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C8F19C6D-FB51-5657-37B1-F1BAA345ED33}"/>
              </a:ext>
            </a:extLst>
          </p:cNvPr>
          <p:cNvSpPr txBox="1"/>
          <p:nvPr/>
        </p:nvSpPr>
        <p:spPr>
          <a:xfrm>
            <a:off x="1304825" y="2715460"/>
            <a:ext cx="822562"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Waste heat</a:t>
            </a:r>
          </a:p>
        </p:txBody>
      </p:sp>
      <p:sp>
        <p:nvSpPr>
          <p:cNvPr id="9" name="Rectangle 8">
            <a:extLst>
              <a:ext uri="{FF2B5EF4-FFF2-40B4-BE49-F238E27FC236}">
                <a16:creationId xmlns:a16="http://schemas.microsoft.com/office/drawing/2014/main" id="{5F4D0B5F-E35E-E0B4-87F5-AB060451051A}"/>
              </a:ext>
            </a:extLst>
          </p:cNvPr>
          <p:cNvSpPr/>
          <p:nvPr/>
        </p:nvSpPr>
        <p:spPr bwMode="gray">
          <a:xfrm>
            <a:off x="0" y="0"/>
            <a:ext cx="2419109" cy="317051"/>
          </a:xfrm>
          <a:prstGeom prst="rect">
            <a:avLst/>
          </a:prstGeom>
          <a:solidFill>
            <a:srgbClr val="A83D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Mechanical - CAES</a:t>
            </a:r>
          </a:p>
        </p:txBody>
      </p:sp>
    </p:spTree>
    <p:extLst>
      <p:ext uri="{BB962C8B-B14F-4D97-AF65-F5344CB8AC3E}">
        <p14:creationId xmlns:p14="http://schemas.microsoft.com/office/powerpoint/2010/main" val="236822100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3923442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84" imgH="486" progId="TCLayout.ActiveDocument.1">
                  <p:embed/>
                </p:oleObj>
              </mc:Choice>
              <mc:Fallback>
                <p:oleObj name="think-cell Slide" r:id="rId5"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Gravitational storage stores energy by way of a heavy mass kept at an elevated height, so space is a serious limitation</a:t>
            </a:r>
          </a:p>
        </p:txBody>
      </p:sp>
      <p:cxnSp>
        <p:nvCxnSpPr>
          <p:cNvPr id="3" name="Straight Connector 2">
            <a:extLst>
              <a:ext uri="{FF2B5EF4-FFF2-40B4-BE49-F238E27FC236}">
                <a16:creationId xmlns:a16="http://schemas.microsoft.com/office/drawing/2014/main" id="{F605DDC7-53E4-EC66-9656-3DC7233DA372}"/>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F1D6CE52-A6B9-7D8F-4C90-A052E048D4EB}"/>
              </a:ext>
            </a:extLst>
          </p:cNvPr>
          <p:cNvSpPr txBox="1">
            <a:spLocks noChangeAspect="1"/>
          </p:cNvSpPr>
          <p:nvPr/>
        </p:nvSpPr>
        <p:spPr>
          <a:xfrm>
            <a:off x="371475" y="18859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Gravitational storage utilizes excess electricity to raise heavy weights, creating gravitational potential energy. When masses are lowered during discharge, potential energy is converted to kinetic energy, turning a turbine and generating electricity. However, only so much energy can be stored per block, making extensive amounts of space a prerequisite for use of gravitational storage technologies.</a:t>
            </a:r>
            <a:endParaRPr lang="en-US" sz="1000">
              <a:solidFill>
                <a:schemeClr val="tx1"/>
              </a:solidFill>
              <a:cs typeface="Arial"/>
            </a:endParaRPr>
          </a:p>
        </p:txBody>
      </p:sp>
      <p:sp>
        <p:nvSpPr>
          <p:cNvPr id="5" name="TextBox 4">
            <a:extLst>
              <a:ext uri="{FF2B5EF4-FFF2-40B4-BE49-F238E27FC236}">
                <a16:creationId xmlns:a16="http://schemas.microsoft.com/office/drawing/2014/main" id="{88093680-8C1B-5DE6-0EB6-BE0F186CD8FA}"/>
              </a:ext>
            </a:extLst>
          </p:cNvPr>
          <p:cNvSpPr txBox="1">
            <a:spLocks noChangeAspect="1"/>
          </p:cNvSpPr>
          <p:nvPr/>
        </p:nvSpPr>
        <p:spPr>
          <a:xfrm>
            <a:off x="371475" y="520030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endParaRPr>
          </a:p>
        </p:txBody>
      </p:sp>
      <p:cxnSp>
        <p:nvCxnSpPr>
          <p:cNvPr id="33" name="Straight Connector 32">
            <a:extLst>
              <a:ext uri="{FF2B5EF4-FFF2-40B4-BE49-F238E27FC236}">
                <a16:creationId xmlns:a16="http://schemas.microsoft.com/office/drawing/2014/main" id="{ACE41518-8C52-3C68-6372-47D07CFE79BD}"/>
              </a:ext>
            </a:extLst>
          </p:cNvPr>
          <p:cNvCxnSpPr>
            <a:cxnSpLocks noChangeAspect="1"/>
          </p:cNvCxnSpPr>
          <p:nvPr/>
        </p:nvCxnSpPr>
        <p:spPr>
          <a:xfrm>
            <a:off x="371476" y="543044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E00B5289-312C-2A1C-10F4-DFD2899E2F5B}"/>
              </a:ext>
            </a:extLst>
          </p:cNvPr>
          <p:cNvSpPr txBox="1">
            <a:spLocks noChangeAspect="1"/>
          </p:cNvSpPr>
          <p:nvPr/>
        </p:nvSpPr>
        <p:spPr>
          <a:xfrm>
            <a:off x="5403437" y="243430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35" name="Table 40">
            <a:extLst>
              <a:ext uri="{FF2B5EF4-FFF2-40B4-BE49-F238E27FC236}">
                <a16:creationId xmlns:a16="http://schemas.microsoft.com/office/drawing/2014/main" id="{04B8E44C-1E54-1EC0-0A09-CBFDA34B4C10}"/>
              </a:ext>
            </a:extLst>
          </p:cNvPr>
          <p:cNvGraphicFramePr>
            <a:graphicFrameLocks noGrp="1" noChangeAspect="1"/>
          </p:cNvGraphicFramePr>
          <p:nvPr>
            <p:extLst>
              <p:ext uri="{D42A27DB-BD31-4B8C-83A1-F6EECF244321}">
                <p14:modId xmlns:p14="http://schemas.microsoft.com/office/powerpoint/2010/main" val="1580989770"/>
              </p:ext>
            </p:extLst>
          </p:nvPr>
        </p:nvGraphicFramePr>
        <p:xfrm>
          <a:off x="5414726" y="2765288"/>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Pilot</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Modularity limited by space requirements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20-1,000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0-20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70-90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51" name="Straight Connector 50">
            <a:extLst>
              <a:ext uri="{FF2B5EF4-FFF2-40B4-BE49-F238E27FC236}">
                <a16:creationId xmlns:a16="http://schemas.microsoft.com/office/drawing/2014/main" id="{19A6BFFF-C7B5-F4F6-D064-2ACF368ED80C}"/>
              </a:ext>
            </a:extLst>
          </p:cNvPr>
          <p:cNvCxnSpPr>
            <a:cxnSpLocks noChangeAspect="1"/>
          </p:cNvCxnSpPr>
          <p:nvPr/>
        </p:nvCxnSpPr>
        <p:spPr>
          <a:xfrm>
            <a:off x="5414724" y="263274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15BB3FCA-7BD5-029A-4832-4496F835C8FA}"/>
              </a:ext>
            </a:extLst>
          </p:cNvPr>
          <p:cNvSpPr txBox="1">
            <a:spLocks noChangeAspect="1"/>
          </p:cNvSpPr>
          <p:nvPr/>
        </p:nvSpPr>
        <p:spPr>
          <a:xfrm>
            <a:off x="9909388" y="243430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53" name="Straight Connector 52">
            <a:extLst>
              <a:ext uri="{FF2B5EF4-FFF2-40B4-BE49-F238E27FC236}">
                <a16:creationId xmlns:a16="http://schemas.microsoft.com/office/drawing/2014/main" id="{28448FC8-54E3-0B9C-E3E6-55CC2B96E7A9}"/>
              </a:ext>
            </a:extLst>
          </p:cNvPr>
          <p:cNvCxnSpPr>
            <a:cxnSpLocks noChangeAspect="1"/>
          </p:cNvCxnSpPr>
          <p:nvPr/>
        </p:nvCxnSpPr>
        <p:spPr>
          <a:xfrm>
            <a:off x="9909388" y="263274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7A0121CD-DC69-2724-F3AA-5662E63F90E7}"/>
              </a:ext>
            </a:extLst>
          </p:cNvPr>
          <p:cNvSpPr txBox="1">
            <a:spLocks noChangeAspect="1"/>
          </p:cNvSpPr>
          <p:nvPr/>
        </p:nvSpPr>
        <p:spPr>
          <a:xfrm>
            <a:off x="9909389" y="30754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55" name="TextBox 54">
            <a:extLst>
              <a:ext uri="{FF2B5EF4-FFF2-40B4-BE49-F238E27FC236}">
                <a16:creationId xmlns:a16="http://schemas.microsoft.com/office/drawing/2014/main" id="{C30AAD4C-E002-ADED-78CB-2E12648076F8}"/>
              </a:ext>
            </a:extLst>
          </p:cNvPr>
          <p:cNvSpPr txBox="1">
            <a:spLocks noChangeAspect="1"/>
          </p:cNvSpPr>
          <p:nvPr/>
        </p:nvSpPr>
        <p:spPr>
          <a:xfrm>
            <a:off x="9909389" y="400823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56" name="TextBox 55">
            <a:extLst>
              <a:ext uri="{FF2B5EF4-FFF2-40B4-BE49-F238E27FC236}">
                <a16:creationId xmlns:a16="http://schemas.microsoft.com/office/drawing/2014/main" id="{0587481E-547C-69E0-EF7A-C712830492D8}"/>
              </a:ext>
            </a:extLst>
          </p:cNvPr>
          <p:cNvSpPr txBox="1">
            <a:spLocks noChangeAspect="1"/>
          </p:cNvSpPr>
          <p:nvPr/>
        </p:nvSpPr>
        <p:spPr>
          <a:xfrm>
            <a:off x="9909389" y="494104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57" name="TextBox 56">
            <a:extLst>
              <a:ext uri="{FF2B5EF4-FFF2-40B4-BE49-F238E27FC236}">
                <a16:creationId xmlns:a16="http://schemas.microsoft.com/office/drawing/2014/main" id="{9FDC890E-EC34-76EE-C018-59D9E120F50E}"/>
              </a:ext>
            </a:extLst>
          </p:cNvPr>
          <p:cNvSpPr txBox="1">
            <a:spLocks noChangeAspect="1"/>
          </p:cNvSpPr>
          <p:nvPr/>
        </p:nvSpPr>
        <p:spPr>
          <a:xfrm>
            <a:off x="9909389" y="564301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Remote or off-grid</a:t>
            </a:r>
          </a:p>
        </p:txBody>
      </p:sp>
      <p:sp>
        <p:nvSpPr>
          <p:cNvPr id="58" name="TextBox 57">
            <a:extLst>
              <a:ext uri="{FF2B5EF4-FFF2-40B4-BE49-F238E27FC236}">
                <a16:creationId xmlns:a16="http://schemas.microsoft.com/office/drawing/2014/main" id="{7C95B5A4-08D2-7521-6701-D2B31CE68368}"/>
              </a:ext>
            </a:extLst>
          </p:cNvPr>
          <p:cNvSpPr txBox="1">
            <a:spLocks noChangeAspect="1"/>
          </p:cNvSpPr>
          <p:nvPr/>
        </p:nvSpPr>
        <p:spPr>
          <a:xfrm>
            <a:off x="10861926" y="27652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63" name="TextBox 62">
            <a:extLst>
              <a:ext uri="{FF2B5EF4-FFF2-40B4-BE49-F238E27FC236}">
                <a16:creationId xmlns:a16="http://schemas.microsoft.com/office/drawing/2014/main" id="{9A13283D-1431-53D0-1063-00F0312F70A4}"/>
              </a:ext>
            </a:extLst>
          </p:cNvPr>
          <p:cNvSpPr txBox="1">
            <a:spLocks noChangeAspect="1"/>
          </p:cNvSpPr>
          <p:nvPr/>
        </p:nvSpPr>
        <p:spPr>
          <a:xfrm>
            <a:off x="10854548" y="3229323"/>
            <a:ext cx="965974" cy="31014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64" name="TextBox 63">
            <a:extLst>
              <a:ext uri="{FF2B5EF4-FFF2-40B4-BE49-F238E27FC236}">
                <a16:creationId xmlns:a16="http://schemas.microsoft.com/office/drawing/2014/main" id="{736FB682-F212-DDA1-7EBB-ED80BF25380A}"/>
              </a:ext>
            </a:extLst>
          </p:cNvPr>
          <p:cNvSpPr txBox="1">
            <a:spLocks noChangeAspect="1"/>
          </p:cNvSpPr>
          <p:nvPr/>
        </p:nvSpPr>
        <p:spPr>
          <a:xfrm>
            <a:off x="10861926" y="369809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Weather-driven</a:t>
            </a:r>
            <a:br>
              <a:rPr lang="en-US" sz="1000"/>
            </a:br>
            <a:r>
              <a:rPr lang="en-US" sz="1000">
                <a:solidFill>
                  <a:srgbClr val="C8C8C8"/>
                </a:solidFill>
              </a:rPr>
              <a:t>outages</a:t>
            </a:r>
          </a:p>
        </p:txBody>
      </p:sp>
      <p:sp>
        <p:nvSpPr>
          <p:cNvPr id="65" name="TextBox 64">
            <a:extLst>
              <a:ext uri="{FF2B5EF4-FFF2-40B4-BE49-F238E27FC236}">
                <a16:creationId xmlns:a16="http://schemas.microsoft.com/office/drawing/2014/main" id="{536B0785-4B10-E09A-3E58-9185D174ABE6}"/>
              </a:ext>
            </a:extLst>
          </p:cNvPr>
          <p:cNvSpPr txBox="1">
            <a:spLocks noChangeAspect="1"/>
          </p:cNvSpPr>
          <p:nvPr/>
        </p:nvSpPr>
        <p:spPr>
          <a:xfrm>
            <a:off x="10861927" y="416449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p>
        </p:txBody>
      </p:sp>
      <p:sp>
        <p:nvSpPr>
          <p:cNvPr id="66" name="TextBox 65">
            <a:extLst>
              <a:ext uri="{FF2B5EF4-FFF2-40B4-BE49-F238E27FC236}">
                <a16:creationId xmlns:a16="http://schemas.microsoft.com/office/drawing/2014/main" id="{46FE7D0B-D437-F2F4-E282-35B1F898913C}"/>
              </a:ext>
            </a:extLst>
          </p:cNvPr>
          <p:cNvSpPr txBox="1">
            <a:spLocks noChangeAspect="1"/>
          </p:cNvSpPr>
          <p:nvPr/>
        </p:nvSpPr>
        <p:spPr>
          <a:xfrm>
            <a:off x="10861926" y="463090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br>
            <a:r>
              <a:rPr lang="en-US" sz="1000">
                <a:solidFill>
                  <a:srgbClr val="C8C8C8"/>
                </a:solidFill>
              </a:rPr>
              <a:t>imbalances</a:t>
            </a:r>
          </a:p>
        </p:txBody>
      </p:sp>
      <p:sp>
        <p:nvSpPr>
          <p:cNvPr id="67" name="TextBox 66">
            <a:extLst>
              <a:ext uri="{FF2B5EF4-FFF2-40B4-BE49-F238E27FC236}">
                <a16:creationId xmlns:a16="http://schemas.microsoft.com/office/drawing/2014/main" id="{F8717124-F3C3-F8B8-D063-F41A4391A51B}"/>
              </a:ext>
            </a:extLst>
          </p:cNvPr>
          <p:cNvSpPr txBox="1">
            <a:spLocks noChangeAspect="1"/>
          </p:cNvSpPr>
          <p:nvPr/>
        </p:nvSpPr>
        <p:spPr>
          <a:xfrm>
            <a:off x="10861927" y="509730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Long-term</a:t>
            </a:r>
            <a:br>
              <a:rPr lang="en-US" sz="1000"/>
            </a:br>
            <a:r>
              <a:rPr lang="en-US" sz="1000">
                <a:solidFill>
                  <a:srgbClr val="C8C8C8"/>
                </a:solidFill>
              </a:rPr>
              <a:t>outages</a:t>
            </a:r>
          </a:p>
        </p:txBody>
      </p:sp>
      <p:sp>
        <p:nvSpPr>
          <p:cNvPr id="68" name="TextBox 67">
            <a:extLst>
              <a:ext uri="{FF2B5EF4-FFF2-40B4-BE49-F238E27FC236}">
                <a16:creationId xmlns:a16="http://schemas.microsoft.com/office/drawing/2014/main" id="{3AF99015-08CD-4F8C-DBA7-6FCBA6BB5C7B}"/>
              </a:ext>
            </a:extLst>
          </p:cNvPr>
          <p:cNvSpPr txBox="1">
            <a:spLocks noChangeAspect="1"/>
          </p:cNvSpPr>
          <p:nvPr/>
        </p:nvSpPr>
        <p:spPr>
          <a:xfrm>
            <a:off x="10861926" y="556370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 stabilization</a:t>
            </a:r>
          </a:p>
        </p:txBody>
      </p:sp>
      <p:sp>
        <p:nvSpPr>
          <p:cNvPr id="69" name="TextBox 68">
            <a:extLst>
              <a:ext uri="{FF2B5EF4-FFF2-40B4-BE49-F238E27FC236}">
                <a16:creationId xmlns:a16="http://schemas.microsoft.com/office/drawing/2014/main" id="{9A01BB5C-20D8-EDE8-DA84-D66EA5BC4C04}"/>
              </a:ext>
            </a:extLst>
          </p:cNvPr>
          <p:cNvSpPr txBox="1">
            <a:spLocks noChangeAspect="1"/>
          </p:cNvSpPr>
          <p:nvPr/>
        </p:nvSpPr>
        <p:spPr>
          <a:xfrm>
            <a:off x="10861926" y="587622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Backup power</a:t>
            </a:r>
          </a:p>
        </p:txBody>
      </p:sp>
      <p:cxnSp>
        <p:nvCxnSpPr>
          <p:cNvPr id="70" name="Straight Connector 69">
            <a:extLst>
              <a:ext uri="{FF2B5EF4-FFF2-40B4-BE49-F238E27FC236}">
                <a16:creationId xmlns:a16="http://schemas.microsoft.com/office/drawing/2014/main" id="{CD1DACBA-77E1-5BE6-8DD3-C8ECE97BA2FC}"/>
              </a:ext>
            </a:extLst>
          </p:cNvPr>
          <p:cNvCxnSpPr>
            <a:cxnSpLocks noChangeAspect="1"/>
          </p:cNvCxnSpPr>
          <p:nvPr/>
        </p:nvCxnSpPr>
        <p:spPr>
          <a:xfrm>
            <a:off x="10744200" y="276528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0F71B8AF-012B-D6AE-35DA-E44ECF51A3F5}"/>
              </a:ext>
            </a:extLst>
          </p:cNvPr>
          <p:cNvCxnSpPr>
            <a:cxnSpLocks noChangeAspect="1"/>
          </p:cNvCxnSpPr>
          <p:nvPr/>
        </p:nvCxnSpPr>
        <p:spPr>
          <a:xfrm flipH="1">
            <a:off x="10744200" y="3692135"/>
            <a:ext cx="1" cy="780139"/>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C40A54D-C004-0011-E0A3-756DA0182726}"/>
              </a:ext>
            </a:extLst>
          </p:cNvPr>
          <p:cNvCxnSpPr>
            <a:cxnSpLocks noChangeAspect="1"/>
          </p:cNvCxnSpPr>
          <p:nvPr/>
        </p:nvCxnSpPr>
        <p:spPr>
          <a:xfrm>
            <a:off x="10744200" y="463090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6D4B553-373B-305B-B4E6-B588D53B871E}"/>
              </a:ext>
            </a:extLst>
          </p:cNvPr>
          <p:cNvCxnSpPr>
            <a:cxnSpLocks noChangeAspect="1"/>
          </p:cNvCxnSpPr>
          <p:nvPr/>
        </p:nvCxnSpPr>
        <p:spPr>
          <a:xfrm>
            <a:off x="10744200" y="556370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graphicFrame>
        <p:nvGraphicFramePr>
          <p:cNvPr id="76" name="Table 75">
            <a:extLst>
              <a:ext uri="{FF2B5EF4-FFF2-40B4-BE49-F238E27FC236}">
                <a16:creationId xmlns:a16="http://schemas.microsoft.com/office/drawing/2014/main" id="{1EA71434-EABF-1A95-B5EE-26CB478FD002}"/>
              </a:ext>
            </a:extLst>
          </p:cNvPr>
          <p:cNvGraphicFramePr>
            <a:graphicFrameLocks noGrp="1" noChangeAspect="1"/>
          </p:cNvGraphicFramePr>
          <p:nvPr>
            <p:extLst>
              <p:ext uri="{D42A27DB-BD31-4B8C-83A1-F6EECF244321}">
                <p14:modId xmlns:p14="http://schemas.microsoft.com/office/powerpoint/2010/main" val="1883056178"/>
              </p:ext>
            </p:extLst>
          </p:nvPr>
        </p:nvGraphicFramePr>
        <p:xfrm>
          <a:off x="371476" y="5496228"/>
          <a:ext cx="9383918" cy="792773"/>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EV 1 Tower</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rPr>
                        <a:t>Castione</a:t>
                      </a:r>
                      <a:r>
                        <a:rPr lang="en-US" sz="900" b="0">
                          <a:solidFill>
                            <a:schemeClr val="tx1"/>
                          </a:solidFill>
                        </a:rPr>
                        <a:t>,</a:t>
                      </a:r>
                      <a:br>
                        <a:rPr lang="en-US" sz="900" b="0">
                          <a:solidFill>
                            <a:schemeClr val="tx1"/>
                          </a:solidFill>
                        </a:rPr>
                      </a:br>
                      <a:r>
                        <a:rPr lang="en-US" sz="900" b="0">
                          <a:solidFill>
                            <a:schemeClr val="tx1"/>
                          </a:solidFill>
                        </a:rPr>
                        <a:t>Switzerland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4-8</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8-16</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Demonstration prototype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rPr>
                        <a:t>EVx</a:t>
                      </a:r>
                      <a:r>
                        <a:rPr lang="en-US" sz="900" b="0">
                          <a:solidFill>
                            <a:schemeClr val="tx1"/>
                          </a:solidFill>
                        </a:rPr>
                        <a:t> GEE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rPr>
                        <a:t>Rudong</a:t>
                      </a:r>
                      <a:r>
                        <a:rPr lang="en-US" sz="900" b="0">
                          <a:solidFill>
                            <a:schemeClr val="tx1"/>
                          </a:solidFill>
                        </a:rPr>
                        <a:t>, China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25</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4-16</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In construction</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0514769"/>
                  </a:ext>
                </a:extLst>
              </a:tr>
            </a:tbl>
          </a:graphicData>
        </a:graphic>
      </p:graphicFrame>
      <p:pic>
        <p:nvPicPr>
          <p:cNvPr id="77" name="Picture 4">
            <a:extLst>
              <a:ext uri="{FF2B5EF4-FFF2-40B4-BE49-F238E27FC236}">
                <a16:creationId xmlns:a16="http://schemas.microsoft.com/office/drawing/2014/main" id="{52660D96-DB73-79E6-EEB0-06CA702B0916}"/>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8559" y="5753506"/>
            <a:ext cx="698706" cy="250460"/>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80">
            <a:extLst>
              <a:ext uri="{FF2B5EF4-FFF2-40B4-BE49-F238E27FC236}">
                <a16:creationId xmlns:a16="http://schemas.microsoft.com/office/drawing/2014/main" id="{8F924D55-B19B-9763-00CE-67C7F2FA6564}"/>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865647" y="2590247"/>
            <a:ext cx="671618" cy="1063036"/>
          </a:xfrm>
          <a:custGeom>
            <a:avLst/>
            <a:gdLst>
              <a:gd name="connsiteX0" fmla="*/ 0 w 1078087"/>
              <a:gd name="connsiteY0" fmla="*/ 0 h 1847850"/>
              <a:gd name="connsiteX1" fmla="*/ 1078087 w 1078087"/>
              <a:gd name="connsiteY1" fmla="*/ 0 h 1847850"/>
              <a:gd name="connsiteX2" fmla="*/ 1078087 w 1078087"/>
              <a:gd name="connsiteY2" fmla="*/ 1847850 h 1847850"/>
              <a:gd name="connsiteX3" fmla="*/ 0 w 1078087"/>
              <a:gd name="connsiteY3" fmla="*/ 1847850 h 1847850"/>
              <a:gd name="connsiteX4" fmla="*/ 0 w 1078087"/>
              <a:gd name="connsiteY4" fmla="*/ 0 h 184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087" h="1847850">
                <a:moveTo>
                  <a:pt x="0" y="0"/>
                </a:moveTo>
                <a:lnTo>
                  <a:pt x="1078087" y="0"/>
                </a:lnTo>
                <a:lnTo>
                  <a:pt x="1078087" y="1847850"/>
                </a:lnTo>
                <a:lnTo>
                  <a:pt x="0" y="1847850"/>
                </a:lnTo>
                <a:lnTo>
                  <a:pt x="0" y="0"/>
                </a:lnTo>
                <a:close/>
              </a:path>
            </a:pathLst>
          </a:custGeom>
        </p:spPr>
      </p:pic>
      <p:sp>
        <p:nvSpPr>
          <p:cNvPr id="82" name="TextBox 81">
            <a:extLst>
              <a:ext uri="{FF2B5EF4-FFF2-40B4-BE49-F238E27FC236}">
                <a16:creationId xmlns:a16="http://schemas.microsoft.com/office/drawing/2014/main" id="{A4E8B2AE-86C7-A007-7D7E-73E6DF991DA3}"/>
              </a:ext>
            </a:extLst>
          </p:cNvPr>
          <p:cNvSpPr txBox="1"/>
          <p:nvPr/>
        </p:nvSpPr>
        <p:spPr>
          <a:xfrm>
            <a:off x="725741" y="3683416"/>
            <a:ext cx="856579" cy="307777"/>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chemeClr val="tx2"/>
                </a:solidFill>
                <a:prstDash val="solid"/>
                <a:rou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Fully </a:t>
            </a:r>
            <a:br>
              <a:rPr lang="en-US" sz="1000">
                <a:solidFill>
                  <a:schemeClr val="tx1"/>
                </a:solidFill>
              </a:rPr>
            </a:br>
            <a:r>
              <a:rPr lang="en-US" sz="1000">
                <a:solidFill>
                  <a:schemeClr val="tx1"/>
                </a:solidFill>
              </a:rPr>
              <a:t>discharged</a:t>
            </a:r>
          </a:p>
        </p:txBody>
      </p:sp>
      <p:pic>
        <p:nvPicPr>
          <p:cNvPr id="83" name="Picture 82">
            <a:extLst>
              <a:ext uri="{FF2B5EF4-FFF2-40B4-BE49-F238E27FC236}">
                <a16:creationId xmlns:a16="http://schemas.microsoft.com/office/drawing/2014/main" id="{0DDF55CF-DEAA-5C93-303E-8E793916074D}"/>
              </a:ext>
            </a:extLst>
          </p:cNvPr>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a:xfrm>
            <a:off x="2016007" y="2590247"/>
            <a:ext cx="1446712" cy="1028522"/>
          </a:xfrm>
          <a:custGeom>
            <a:avLst/>
            <a:gdLst>
              <a:gd name="connsiteX0" fmla="*/ 0 w 2322284"/>
              <a:gd name="connsiteY0" fmla="*/ 0 h 1651000"/>
              <a:gd name="connsiteX1" fmla="*/ 2322284 w 2322284"/>
              <a:gd name="connsiteY1" fmla="*/ 0 h 1651000"/>
              <a:gd name="connsiteX2" fmla="*/ 2322284 w 2322284"/>
              <a:gd name="connsiteY2" fmla="*/ 1651000 h 1651000"/>
              <a:gd name="connsiteX3" fmla="*/ 0 w 2322284"/>
              <a:gd name="connsiteY3" fmla="*/ 1651000 h 1651000"/>
              <a:gd name="connsiteX4" fmla="*/ 0 w 2322284"/>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2284" h="1651000">
                <a:moveTo>
                  <a:pt x="0" y="0"/>
                </a:moveTo>
                <a:lnTo>
                  <a:pt x="2322284" y="0"/>
                </a:lnTo>
                <a:lnTo>
                  <a:pt x="2322284" y="1651000"/>
                </a:lnTo>
                <a:lnTo>
                  <a:pt x="0" y="1651000"/>
                </a:lnTo>
                <a:lnTo>
                  <a:pt x="0" y="0"/>
                </a:lnTo>
                <a:close/>
              </a:path>
            </a:pathLst>
          </a:custGeom>
        </p:spPr>
      </p:pic>
      <p:sp>
        <p:nvSpPr>
          <p:cNvPr id="84" name="TextBox 83">
            <a:extLst>
              <a:ext uri="{FF2B5EF4-FFF2-40B4-BE49-F238E27FC236}">
                <a16:creationId xmlns:a16="http://schemas.microsoft.com/office/drawing/2014/main" id="{49D017D8-529D-F639-824B-96729B83B677}"/>
              </a:ext>
            </a:extLst>
          </p:cNvPr>
          <p:cNvSpPr txBox="1"/>
          <p:nvPr/>
        </p:nvSpPr>
        <p:spPr>
          <a:xfrm>
            <a:off x="1692704" y="3683416"/>
            <a:ext cx="2093318" cy="307777"/>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chemeClr val="tx2"/>
                </a:solidFill>
                <a:prstDash val="solid"/>
                <a:rou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Charging/discharging</a:t>
            </a:r>
            <a:br>
              <a:rPr lang="en-US" sz="1000"/>
            </a:br>
            <a:r>
              <a:rPr lang="en-US" sz="1000">
                <a:solidFill>
                  <a:schemeClr val="tx1"/>
                </a:solidFill>
              </a:rPr>
              <a:t>state</a:t>
            </a:r>
          </a:p>
        </p:txBody>
      </p:sp>
      <p:pic>
        <p:nvPicPr>
          <p:cNvPr id="85" name="Picture 84">
            <a:extLst>
              <a:ext uri="{FF2B5EF4-FFF2-40B4-BE49-F238E27FC236}">
                <a16:creationId xmlns:a16="http://schemas.microsoft.com/office/drawing/2014/main" id="{F98A2C4F-381D-1368-E147-0024E4BC1114}"/>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3991421" y="2603609"/>
            <a:ext cx="671618" cy="1036312"/>
          </a:xfrm>
          <a:custGeom>
            <a:avLst/>
            <a:gdLst>
              <a:gd name="connsiteX0" fmla="*/ 0 w 1078087"/>
              <a:gd name="connsiteY0" fmla="*/ 0 h 1847850"/>
              <a:gd name="connsiteX1" fmla="*/ 1078087 w 1078087"/>
              <a:gd name="connsiteY1" fmla="*/ 0 h 1847850"/>
              <a:gd name="connsiteX2" fmla="*/ 1078087 w 1078087"/>
              <a:gd name="connsiteY2" fmla="*/ 1847850 h 1847850"/>
              <a:gd name="connsiteX3" fmla="*/ 0 w 1078087"/>
              <a:gd name="connsiteY3" fmla="*/ 1847850 h 1847850"/>
              <a:gd name="connsiteX4" fmla="*/ 0 w 1078087"/>
              <a:gd name="connsiteY4" fmla="*/ 0 h 184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087" h="1847850">
                <a:moveTo>
                  <a:pt x="0" y="0"/>
                </a:moveTo>
                <a:lnTo>
                  <a:pt x="1078087" y="0"/>
                </a:lnTo>
                <a:lnTo>
                  <a:pt x="1078087" y="1847850"/>
                </a:lnTo>
                <a:lnTo>
                  <a:pt x="0" y="1847850"/>
                </a:lnTo>
                <a:lnTo>
                  <a:pt x="0" y="0"/>
                </a:lnTo>
                <a:close/>
              </a:path>
            </a:pathLst>
          </a:custGeom>
        </p:spPr>
      </p:pic>
      <p:sp>
        <p:nvSpPr>
          <p:cNvPr id="86" name="TextBox 85">
            <a:extLst>
              <a:ext uri="{FF2B5EF4-FFF2-40B4-BE49-F238E27FC236}">
                <a16:creationId xmlns:a16="http://schemas.microsoft.com/office/drawing/2014/main" id="{E9C5B586-05AE-0BF0-AA5E-75704F18C24D}"/>
              </a:ext>
            </a:extLst>
          </p:cNvPr>
          <p:cNvSpPr txBox="1"/>
          <p:nvPr/>
        </p:nvSpPr>
        <p:spPr>
          <a:xfrm>
            <a:off x="3898940" y="3683416"/>
            <a:ext cx="856579" cy="307777"/>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chemeClr val="tx2"/>
                </a:solidFill>
                <a:prstDash val="solid"/>
                <a:rou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Fully </a:t>
            </a:r>
            <a:br>
              <a:rPr lang="en-US" sz="1000">
                <a:solidFill>
                  <a:schemeClr val="tx1"/>
                </a:solidFill>
              </a:rPr>
            </a:br>
            <a:r>
              <a:rPr lang="en-US" sz="1000">
                <a:solidFill>
                  <a:schemeClr val="tx1"/>
                </a:solidFill>
              </a:rPr>
              <a:t>charged</a:t>
            </a:r>
          </a:p>
        </p:txBody>
      </p:sp>
      <p:grpSp>
        <p:nvGrpSpPr>
          <p:cNvPr id="87" name="Group 86">
            <a:extLst>
              <a:ext uri="{FF2B5EF4-FFF2-40B4-BE49-F238E27FC236}">
                <a16:creationId xmlns:a16="http://schemas.microsoft.com/office/drawing/2014/main" id="{C28FC752-D7F4-66DE-601E-A93AE5732505}"/>
              </a:ext>
            </a:extLst>
          </p:cNvPr>
          <p:cNvGrpSpPr/>
          <p:nvPr/>
        </p:nvGrpSpPr>
        <p:grpSpPr>
          <a:xfrm>
            <a:off x="593323" y="4157929"/>
            <a:ext cx="2065134" cy="818147"/>
            <a:chOff x="371475" y="3684293"/>
            <a:chExt cx="1806153" cy="818147"/>
          </a:xfrm>
        </p:grpSpPr>
        <p:sp>
          <p:nvSpPr>
            <p:cNvPr id="88" name="TextBox 87">
              <a:extLst>
                <a:ext uri="{FF2B5EF4-FFF2-40B4-BE49-F238E27FC236}">
                  <a16:creationId xmlns:a16="http://schemas.microsoft.com/office/drawing/2014/main" id="{44E2E8C5-3565-939F-F1F0-6951A6BD8403}"/>
                </a:ext>
              </a:extLst>
            </p:cNvPr>
            <p:cNvSpPr txBox="1"/>
            <p:nvPr/>
          </p:nvSpPr>
          <p:spPr>
            <a:xfrm>
              <a:off x="371475" y="3794554"/>
              <a:ext cx="1750940" cy="70788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Aft>
                  <a:spcPts val="600"/>
                </a:spcAft>
              </a:pPr>
              <a:r>
                <a:rPr lang="en-US" sz="1100">
                  <a:solidFill>
                    <a:srgbClr val="00B050"/>
                  </a:solidFill>
                </a:rPr>
                <a:t>Charging</a:t>
              </a:r>
            </a:p>
            <a:p>
              <a:pPr algn="ctr">
                <a:spcAft>
                  <a:spcPts val="600"/>
                </a:spcAft>
              </a:pPr>
              <a:r>
                <a:rPr lang="en-US" sz="1000">
                  <a:solidFill>
                    <a:schemeClr val="tx1"/>
                  </a:solidFill>
                </a:rPr>
                <a:t>Excess electricity produced by renewables is used to pull weights to the top of the shaft.</a:t>
              </a:r>
            </a:p>
          </p:txBody>
        </p:sp>
        <p:cxnSp>
          <p:nvCxnSpPr>
            <p:cNvPr id="89" name="Straight Connector 88">
              <a:extLst>
                <a:ext uri="{FF2B5EF4-FFF2-40B4-BE49-F238E27FC236}">
                  <a16:creationId xmlns:a16="http://schemas.microsoft.com/office/drawing/2014/main" id="{FE69EFA7-A974-37F6-A325-4CC50F422007}"/>
                </a:ext>
              </a:extLst>
            </p:cNvPr>
            <p:cNvCxnSpPr>
              <a:cxnSpLocks noChangeAspect="1"/>
            </p:cNvCxnSpPr>
            <p:nvPr/>
          </p:nvCxnSpPr>
          <p:spPr>
            <a:xfrm>
              <a:off x="371475" y="3684293"/>
              <a:ext cx="1806153" cy="0"/>
            </a:xfrm>
            <a:prstGeom prst="line">
              <a:avLst/>
            </a:prstGeom>
            <a:ln w="3175" cap="rnd" cmpd="sng" algn="ctr">
              <a:solidFill>
                <a:srgbClr val="00B050"/>
              </a:solidFill>
              <a:prstDash val="solid"/>
              <a:round/>
              <a:headEnd type="none" w="sm" len="sm"/>
              <a:tailEnd type="triangle" w="sm" len="med"/>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08F4E5CB-C940-8DE3-EE8D-7DEEE7BFBA98}"/>
              </a:ext>
            </a:extLst>
          </p:cNvPr>
          <p:cNvGrpSpPr/>
          <p:nvPr/>
        </p:nvGrpSpPr>
        <p:grpSpPr>
          <a:xfrm>
            <a:off x="2790173" y="4157929"/>
            <a:ext cx="2065134" cy="818147"/>
            <a:chOff x="3063172" y="3684293"/>
            <a:chExt cx="1806153" cy="818147"/>
          </a:xfrm>
        </p:grpSpPr>
        <p:sp>
          <p:nvSpPr>
            <p:cNvPr id="91" name="TextBox 90">
              <a:extLst>
                <a:ext uri="{FF2B5EF4-FFF2-40B4-BE49-F238E27FC236}">
                  <a16:creationId xmlns:a16="http://schemas.microsoft.com/office/drawing/2014/main" id="{F5FE408C-4B93-F1BB-4377-D4CE4F7DBD27}"/>
                </a:ext>
              </a:extLst>
            </p:cNvPr>
            <p:cNvSpPr txBox="1"/>
            <p:nvPr/>
          </p:nvSpPr>
          <p:spPr>
            <a:xfrm>
              <a:off x="3063172" y="3794554"/>
              <a:ext cx="1806153" cy="70788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Aft>
                  <a:spcPts val="600"/>
                </a:spcAft>
              </a:pPr>
              <a:r>
                <a:rPr lang="en-US" sz="1100">
                  <a:solidFill>
                    <a:srgbClr val="E71C57"/>
                  </a:solidFill>
                </a:rPr>
                <a:t>Discharging</a:t>
              </a:r>
            </a:p>
            <a:p>
              <a:pPr algn="ctr">
                <a:spcAft>
                  <a:spcPts val="600"/>
                </a:spcAft>
              </a:pPr>
              <a:r>
                <a:rPr lang="en-US" sz="1000">
                  <a:solidFill>
                    <a:schemeClr val="tx1"/>
                  </a:solidFill>
                </a:rPr>
                <a:t>When electricity is required, the weights are lowered, turning motors and generating electricity.</a:t>
              </a:r>
              <a:endParaRPr lang="en-US" sz="1000">
                <a:solidFill>
                  <a:schemeClr val="tx1"/>
                </a:solidFill>
                <a:cs typeface="Arial"/>
              </a:endParaRPr>
            </a:p>
          </p:txBody>
        </p:sp>
        <p:cxnSp>
          <p:nvCxnSpPr>
            <p:cNvPr id="92" name="Straight Connector 91">
              <a:extLst>
                <a:ext uri="{FF2B5EF4-FFF2-40B4-BE49-F238E27FC236}">
                  <a16:creationId xmlns:a16="http://schemas.microsoft.com/office/drawing/2014/main" id="{CADE832B-53BE-8FE3-862D-0F4645AE0C24}"/>
                </a:ext>
              </a:extLst>
            </p:cNvPr>
            <p:cNvCxnSpPr>
              <a:cxnSpLocks noChangeAspect="1"/>
            </p:cNvCxnSpPr>
            <p:nvPr/>
          </p:nvCxnSpPr>
          <p:spPr>
            <a:xfrm flipH="1">
              <a:off x="3063172" y="3684293"/>
              <a:ext cx="1806153" cy="0"/>
            </a:xfrm>
            <a:prstGeom prst="line">
              <a:avLst/>
            </a:prstGeom>
            <a:ln w="3175" cap="rnd" cmpd="sng" algn="ctr">
              <a:solidFill>
                <a:srgbClr val="E71C57"/>
              </a:solidFill>
              <a:prstDash val="solid"/>
              <a:round/>
              <a:headEnd type="none" w="sm" len="sm"/>
              <a:tailEnd type="triangle" w="sm" len="med"/>
            </a:ln>
          </p:spPr>
          <p:style>
            <a:lnRef idx="1">
              <a:schemeClr val="accent1"/>
            </a:lnRef>
            <a:fillRef idx="0">
              <a:schemeClr val="accent1"/>
            </a:fillRef>
            <a:effectRef idx="0">
              <a:schemeClr val="accent1"/>
            </a:effectRef>
            <a:fontRef idx="minor">
              <a:schemeClr val="tx1"/>
            </a:fontRef>
          </p:style>
        </p:cxnSp>
      </p:grpSp>
      <p:sp>
        <p:nvSpPr>
          <p:cNvPr id="149" name="btfpNotesBox962619">
            <a:extLst>
              <a:ext uri="{FF2B5EF4-FFF2-40B4-BE49-F238E27FC236}">
                <a16:creationId xmlns:a16="http://schemas.microsoft.com/office/drawing/2014/main" id="{E64D5C95-296C-888F-D8DC-FD2F9D1EBA2D}"/>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Sources: </a:t>
            </a:r>
            <a:r>
              <a:rPr lang="en-US" sz="800" dirty="0">
                <a:solidFill>
                  <a:srgbClr val="000000"/>
                </a:solidFill>
                <a:hlinkClick r:id="rId11"/>
              </a:rPr>
              <a:t>Energy Vault</a:t>
            </a:r>
            <a:r>
              <a:rPr lang="en-US" sz="800" dirty="0">
                <a:solidFill>
                  <a:srgbClr val="000000"/>
                </a:solidFill>
              </a:rPr>
              <a:t>; </a:t>
            </a:r>
            <a:r>
              <a:rPr lang="en-US" sz="800" dirty="0">
                <a:solidFill>
                  <a:srgbClr val="000000"/>
                </a:solidFill>
                <a:hlinkClick r:id="rId12"/>
              </a:rPr>
              <a:t>Graviticity</a:t>
            </a:r>
            <a:endParaRPr lang="en-US" sz="800" dirty="0">
              <a:solidFill>
                <a:srgbClr val="000000"/>
              </a:solidFill>
            </a:endParaRP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3"/>
              </a:rPr>
              <a:t>Gernot Wagner</a:t>
            </a:r>
            <a:r>
              <a:rPr lang="en-US" sz="800" dirty="0">
                <a:solidFill>
                  <a:srgbClr val="000000"/>
                </a:solidFil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a:t>
            </a:r>
            <a:endParaRPr lang="en-US" sz="800" dirty="0">
              <a:solidFill>
                <a:srgbClr val="000000"/>
              </a:solidFill>
              <a:cs typeface="Arial"/>
            </a:endParaRPr>
          </a:p>
        </p:txBody>
      </p:sp>
      <p:pic>
        <p:nvPicPr>
          <p:cNvPr id="152" name="Picture 4">
            <a:extLst>
              <a:ext uri="{FF2B5EF4-FFF2-40B4-BE49-F238E27FC236}">
                <a16:creationId xmlns:a16="http://schemas.microsoft.com/office/drawing/2014/main" id="{D11E4B7C-1C0C-FD99-862A-E90F9A04DAB3}"/>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8559" y="6034263"/>
            <a:ext cx="698706" cy="25046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EB85BB75-6992-9850-2F3F-916B13C6E0DC}"/>
              </a:ext>
            </a:extLst>
          </p:cNvPr>
          <p:cNvSpPr/>
          <p:nvPr/>
        </p:nvSpPr>
        <p:spPr bwMode="gray">
          <a:xfrm>
            <a:off x="0" y="0"/>
            <a:ext cx="2419109" cy="31705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Mechanical - GS</a:t>
            </a:r>
          </a:p>
        </p:txBody>
      </p:sp>
      <p:sp>
        <p:nvSpPr>
          <p:cNvPr id="8" name="TextBox 7">
            <a:extLst>
              <a:ext uri="{FF2B5EF4-FFF2-40B4-BE49-F238E27FC236}">
                <a16:creationId xmlns:a16="http://schemas.microsoft.com/office/drawing/2014/main" id="{DED17438-D1F0-1C55-3FD1-946B78792970}"/>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143764348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2D022E3-D422-170F-1AB0-D1A8C4B6A813}"/>
              </a:ext>
            </a:extLst>
          </p:cNvPr>
          <p:cNvGraphicFramePr>
            <a:graphicFrameLocks noChangeAspect="1"/>
          </p:cNvGraphicFramePr>
          <p:nvPr>
            <p:custDataLst>
              <p:tags r:id="rId1"/>
            </p:custDataLst>
            <p:extLst>
              <p:ext uri="{D42A27DB-BD31-4B8C-83A1-F6EECF244321}">
                <p14:modId xmlns:p14="http://schemas.microsoft.com/office/powerpoint/2010/main" val="30370763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02D022E3-D422-170F-1AB0-D1A8C4B6A81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1026" name="Picture 2">
            <a:extLst>
              <a:ext uri="{FF2B5EF4-FFF2-40B4-BE49-F238E27FC236}">
                <a16:creationId xmlns:a16="http://schemas.microsoft.com/office/drawing/2014/main" id="{EB83748D-8F0B-144E-EF49-480BB7BF984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74641" y="5721063"/>
            <a:ext cx="573158" cy="300225"/>
          </a:xfrm>
          <a:prstGeom prst="rect">
            <a:avLst/>
          </a:prstGeom>
          <a:noFill/>
          <a:extLst>
            <a:ext uri="{909E8E84-426E-40DD-AFC4-6F175D3DCCD1}">
              <a14:hiddenFill xmlns:a14="http://schemas.microsoft.com/office/drawing/2010/main">
                <a:solidFill>
                  <a:srgbClr val="FFFFFF"/>
                </a:solidFill>
              </a14:hiddenFill>
            </a:ext>
          </a:extLst>
        </p:spPr>
      </p:pic>
      <p:sp>
        <p:nvSpPr>
          <p:cNvPr id="6" name="Title 5">
            <a:extLst>
              <a:ext uri="{FF2B5EF4-FFF2-40B4-BE49-F238E27FC236}">
                <a16:creationId xmlns:a16="http://schemas.microsoft.com/office/drawing/2014/main" id="{DA0D505D-52DD-D3C6-8203-0B07E8B3F5E0}"/>
              </a:ext>
            </a:extLst>
          </p:cNvPr>
          <p:cNvSpPr>
            <a:spLocks noGrp="1"/>
          </p:cNvSpPr>
          <p:nvPr>
            <p:ph type="title"/>
          </p:nvPr>
        </p:nvSpPr>
        <p:spPr>
          <a:xfrm>
            <a:off x="330200" y="523318"/>
            <a:ext cx="11706460" cy="882788"/>
          </a:xfrm>
        </p:spPr>
        <p:txBody>
          <a:bodyPr vert="horz">
            <a:noAutofit/>
          </a:bodyPr>
          <a:lstStyle/>
          <a:p>
            <a:r>
              <a:rPr lang="en-US"/>
              <a:t>Lithium-ion batteries offer efficiency and energy density, at the cost of short duration and lifespan and high maintenance requirements</a:t>
            </a:r>
            <a:endParaRPr lang="en-US">
              <a:cs typeface="Arial"/>
            </a:endParaRPr>
          </a:p>
        </p:txBody>
      </p:sp>
      <p:sp>
        <p:nvSpPr>
          <p:cNvPr id="23" name="TextBox 22">
            <a:extLst>
              <a:ext uri="{FF2B5EF4-FFF2-40B4-BE49-F238E27FC236}">
                <a16:creationId xmlns:a16="http://schemas.microsoft.com/office/drawing/2014/main" id="{AE550CB4-F740-E06E-12D3-7BD9F1ACE95C}"/>
              </a:ext>
            </a:extLst>
          </p:cNvPr>
          <p:cNvSpPr txBox="1">
            <a:spLocks noChangeAspect="1"/>
          </p:cNvSpPr>
          <p:nvPr/>
        </p:nvSpPr>
        <p:spPr>
          <a:xfrm>
            <a:off x="371475" y="520030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cs typeface="Arial"/>
              </a:rPr>
              <a:t>Sample projects</a:t>
            </a:r>
          </a:p>
        </p:txBody>
      </p:sp>
      <p:cxnSp>
        <p:nvCxnSpPr>
          <p:cNvPr id="24" name="Straight Connector 23">
            <a:extLst>
              <a:ext uri="{FF2B5EF4-FFF2-40B4-BE49-F238E27FC236}">
                <a16:creationId xmlns:a16="http://schemas.microsoft.com/office/drawing/2014/main" id="{1C01D6FA-EFAE-4D70-82BE-DC41D2D6D048}"/>
              </a:ext>
            </a:extLst>
          </p:cNvPr>
          <p:cNvCxnSpPr>
            <a:cxnSpLocks noChangeAspect="1"/>
          </p:cNvCxnSpPr>
          <p:nvPr/>
        </p:nvCxnSpPr>
        <p:spPr>
          <a:xfrm>
            <a:off x="371476" y="543044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DBB3B75C-8B4A-5D92-F5BA-3A9165ABBD43}"/>
              </a:ext>
            </a:extLst>
          </p:cNvPr>
          <p:cNvSpPr txBox="1">
            <a:spLocks noChangeAspect="1"/>
          </p:cNvSpPr>
          <p:nvPr/>
        </p:nvSpPr>
        <p:spPr>
          <a:xfrm>
            <a:off x="5403437" y="243430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26" name="Table 40">
            <a:extLst>
              <a:ext uri="{FF2B5EF4-FFF2-40B4-BE49-F238E27FC236}">
                <a16:creationId xmlns:a16="http://schemas.microsoft.com/office/drawing/2014/main" id="{1C02E786-A6B8-2FC2-40DC-BC63C80F00A9}"/>
              </a:ext>
            </a:extLst>
          </p:cNvPr>
          <p:cNvGraphicFramePr>
            <a:graphicFrameLocks noGrp="1" noChangeAspect="1"/>
          </p:cNvGraphicFramePr>
          <p:nvPr>
            <p:extLst>
              <p:ext uri="{D42A27DB-BD31-4B8C-83A1-F6EECF244321}">
                <p14:modId xmlns:p14="http://schemas.microsoft.com/office/powerpoint/2010/main" val="4238072662"/>
              </p:ext>
            </p:extLst>
          </p:nvPr>
        </p:nvGraphicFramePr>
        <p:xfrm>
          <a:off x="5414726" y="2765288"/>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Commercialized</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Highly modular, limited only by safety requirements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0-8</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 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75-90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27" name="Straight Connector 26">
            <a:extLst>
              <a:ext uri="{FF2B5EF4-FFF2-40B4-BE49-F238E27FC236}">
                <a16:creationId xmlns:a16="http://schemas.microsoft.com/office/drawing/2014/main" id="{4C8067F8-248A-8E66-C671-89ECEAFE66F7}"/>
              </a:ext>
            </a:extLst>
          </p:cNvPr>
          <p:cNvCxnSpPr>
            <a:cxnSpLocks noChangeAspect="1"/>
          </p:cNvCxnSpPr>
          <p:nvPr/>
        </p:nvCxnSpPr>
        <p:spPr>
          <a:xfrm>
            <a:off x="5414724" y="263274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12CBD5-0939-3CBF-D14A-C0466571F53B}"/>
              </a:ext>
            </a:extLst>
          </p:cNvPr>
          <p:cNvSpPr txBox="1">
            <a:spLocks noChangeAspect="1"/>
          </p:cNvSpPr>
          <p:nvPr/>
        </p:nvSpPr>
        <p:spPr>
          <a:xfrm>
            <a:off x="9909388" y="243430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29" name="Straight Connector 28">
            <a:extLst>
              <a:ext uri="{FF2B5EF4-FFF2-40B4-BE49-F238E27FC236}">
                <a16:creationId xmlns:a16="http://schemas.microsoft.com/office/drawing/2014/main" id="{2DBC8BE3-5741-C02F-6752-EBE8CDC23962}"/>
              </a:ext>
            </a:extLst>
          </p:cNvPr>
          <p:cNvCxnSpPr>
            <a:cxnSpLocks noChangeAspect="1"/>
          </p:cNvCxnSpPr>
          <p:nvPr/>
        </p:nvCxnSpPr>
        <p:spPr>
          <a:xfrm>
            <a:off x="9909388" y="263274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0" name="Table 75">
            <a:extLst>
              <a:ext uri="{FF2B5EF4-FFF2-40B4-BE49-F238E27FC236}">
                <a16:creationId xmlns:a16="http://schemas.microsoft.com/office/drawing/2014/main" id="{431C4644-8A71-D2FA-0BE5-9D02CB5C35FB}"/>
              </a:ext>
            </a:extLst>
          </p:cNvPr>
          <p:cNvGraphicFramePr>
            <a:graphicFrameLocks noGrp="1" noChangeAspect="1"/>
          </p:cNvGraphicFramePr>
          <p:nvPr>
            <p:extLst>
              <p:ext uri="{D42A27DB-BD31-4B8C-83A1-F6EECF244321}">
                <p14:modId xmlns:p14="http://schemas.microsoft.com/office/powerpoint/2010/main" val="4146804437"/>
              </p:ext>
            </p:extLst>
          </p:nvPr>
        </p:nvGraphicFramePr>
        <p:xfrm>
          <a:off x="371476" y="5488769"/>
          <a:ext cx="9383918" cy="792773"/>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Moss Landing</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California, U.S.</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750 MW</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4</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Victorian Big Battery</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Victoria, Australia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450 MW</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1.5</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697590"/>
                  </a:ext>
                </a:extLst>
              </a:tr>
            </a:tbl>
          </a:graphicData>
        </a:graphic>
      </p:graphicFrame>
      <p:sp>
        <p:nvSpPr>
          <p:cNvPr id="33" name="TextBox 32">
            <a:extLst>
              <a:ext uri="{FF2B5EF4-FFF2-40B4-BE49-F238E27FC236}">
                <a16:creationId xmlns:a16="http://schemas.microsoft.com/office/drawing/2014/main" id="{5B34DD34-AA1A-60C6-6054-F4D533D55008}"/>
              </a:ext>
            </a:extLst>
          </p:cNvPr>
          <p:cNvSpPr txBox="1">
            <a:spLocks noChangeAspect="1"/>
          </p:cNvSpPr>
          <p:nvPr/>
        </p:nvSpPr>
        <p:spPr>
          <a:xfrm>
            <a:off x="371475" y="18859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Lithium-ion batteries store electrical energy by moving lithium ions between two electrodes — typically a graphite anode and a lithium metal oxide cathode — through an electrolyte, a process that unfolds during both charging and discharging cycles. Lithium-ion batteries are currently the most widely used energy storage technology, largely due to their modularity, fast response times, and relatively high energy density. But major drawbacks, such as low duration, fast degradation, fire risks, and extensive O&amp;M needs, may offer an opening for other technologies to dominate in LDES.</a:t>
            </a:r>
            <a:endParaRPr lang="en-US" sz="1000">
              <a:solidFill>
                <a:schemeClr val="tx1"/>
              </a:solidFill>
              <a:cs typeface="Arial"/>
            </a:endParaRPr>
          </a:p>
        </p:txBody>
      </p:sp>
      <p:sp>
        <p:nvSpPr>
          <p:cNvPr id="34" name="TextBox 33">
            <a:extLst>
              <a:ext uri="{FF2B5EF4-FFF2-40B4-BE49-F238E27FC236}">
                <a16:creationId xmlns:a16="http://schemas.microsoft.com/office/drawing/2014/main" id="{A9F5888C-A1DD-0A45-2537-C32D0AA60792}"/>
              </a:ext>
            </a:extLst>
          </p:cNvPr>
          <p:cNvSpPr txBox="1">
            <a:spLocks noChangeAspect="1"/>
          </p:cNvSpPr>
          <p:nvPr/>
        </p:nvSpPr>
        <p:spPr>
          <a:xfrm>
            <a:off x="9909389" y="30754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35" name="TextBox 34">
            <a:extLst>
              <a:ext uri="{FF2B5EF4-FFF2-40B4-BE49-F238E27FC236}">
                <a16:creationId xmlns:a16="http://schemas.microsoft.com/office/drawing/2014/main" id="{966AF834-7AE3-72BC-A2E0-7D2E23DE70FE}"/>
              </a:ext>
            </a:extLst>
          </p:cNvPr>
          <p:cNvSpPr txBox="1">
            <a:spLocks noChangeAspect="1"/>
          </p:cNvSpPr>
          <p:nvPr/>
        </p:nvSpPr>
        <p:spPr>
          <a:xfrm>
            <a:off x="9909389" y="400823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Multiday</a:t>
            </a:r>
          </a:p>
        </p:txBody>
      </p:sp>
      <p:sp>
        <p:nvSpPr>
          <p:cNvPr id="36" name="TextBox 35">
            <a:extLst>
              <a:ext uri="{FF2B5EF4-FFF2-40B4-BE49-F238E27FC236}">
                <a16:creationId xmlns:a16="http://schemas.microsoft.com/office/drawing/2014/main" id="{F10713E4-8DDF-F78E-707D-B828C08D2F39}"/>
              </a:ext>
            </a:extLst>
          </p:cNvPr>
          <p:cNvSpPr txBox="1">
            <a:spLocks noChangeAspect="1"/>
          </p:cNvSpPr>
          <p:nvPr/>
        </p:nvSpPr>
        <p:spPr>
          <a:xfrm>
            <a:off x="9909389" y="494104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37" name="TextBox 36">
            <a:extLst>
              <a:ext uri="{FF2B5EF4-FFF2-40B4-BE49-F238E27FC236}">
                <a16:creationId xmlns:a16="http://schemas.microsoft.com/office/drawing/2014/main" id="{47F5D156-E612-BE5E-29C5-8B7F76267122}"/>
              </a:ext>
            </a:extLst>
          </p:cNvPr>
          <p:cNvSpPr txBox="1">
            <a:spLocks noChangeAspect="1"/>
          </p:cNvSpPr>
          <p:nvPr/>
        </p:nvSpPr>
        <p:spPr>
          <a:xfrm>
            <a:off x="9909389" y="564301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Remote or off-grid</a:t>
            </a:r>
          </a:p>
        </p:txBody>
      </p:sp>
      <p:sp>
        <p:nvSpPr>
          <p:cNvPr id="38" name="TextBox 37">
            <a:extLst>
              <a:ext uri="{FF2B5EF4-FFF2-40B4-BE49-F238E27FC236}">
                <a16:creationId xmlns:a16="http://schemas.microsoft.com/office/drawing/2014/main" id="{7BC086E9-3E2F-88DB-0658-B75EA9C833DC}"/>
              </a:ext>
            </a:extLst>
          </p:cNvPr>
          <p:cNvSpPr txBox="1">
            <a:spLocks noChangeAspect="1"/>
          </p:cNvSpPr>
          <p:nvPr/>
        </p:nvSpPr>
        <p:spPr>
          <a:xfrm>
            <a:off x="10861926" y="27652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39" name="TextBox 38">
            <a:extLst>
              <a:ext uri="{FF2B5EF4-FFF2-40B4-BE49-F238E27FC236}">
                <a16:creationId xmlns:a16="http://schemas.microsoft.com/office/drawing/2014/main" id="{7937F5B5-DFB9-3100-F414-62E024102BCD}"/>
              </a:ext>
            </a:extLst>
          </p:cNvPr>
          <p:cNvSpPr txBox="1">
            <a:spLocks noChangeAspect="1"/>
          </p:cNvSpPr>
          <p:nvPr/>
        </p:nvSpPr>
        <p:spPr>
          <a:xfrm>
            <a:off x="10861926" y="323169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40" name="TextBox 39">
            <a:extLst>
              <a:ext uri="{FF2B5EF4-FFF2-40B4-BE49-F238E27FC236}">
                <a16:creationId xmlns:a16="http://schemas.microsoft.com/office/drawing/2014/main" id="{8DC22D22-F2C8-3995-7CB5-DB877629A83C}"/>
              </a:ext>
            </a:extLst>
          </p:cNvPr>
          <p:cNvSpPr txBox="1">
            <a:spLocks noChangeAspect="1"/>
          </p:cNvSpPr>
          <p:nvPr/>
        </p:nvSpPr>
        <p:spPr>
          <a:xfrm>
            <a:off x="10861926" y="369809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Weather-driven</a:t>
            </a:r>
            <a:br>
              <a:rPr lang="en-US" sz="1000"/>
            </a:br>
            <a:r>
              <a:rPr lang="en-US" sz="1000">
                <a:solidFill>
                  <a:srgbClr val="C8C8C8"/>
                </a:solidFill>
              </a:rPr>
              <a:t>outages</a:t>
            </a:r>
          </a:p>
        </p:txBody>
      </p:sp>
      <p:sp>
        <p:nvSpPr>
          <p:cNvPr id="41" name="TextBox 40">
            <a:extLst>
              <a:ext uri="{FF2B5EF4-FFF2-40B4-BE49-F238E27FC236}">
                <a16:creationId xmlns:a16="http://schemas.microsoft.com/office/drawing/2014/main" id="{EA961016-624B-3F7D-13F3-EB71382D6D8E}"/>
              </a:ext>
            </a:extLst>
          </p:cNvPr>
          <p:cNvSpPr txBox="1">
            <a:spLocks noChangeAspect="1"/>
          </p:cNvSpPr>
          <p:nvPr/>
        </p:nvSpPr>
        <p:spPr>
          <a:xfrm>
            <a:off x="10861927" y="416449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a:t>
            </a:r>
            <a:br>
              <a:rPr lang="en-US" sz="1000"/>
            </a:br>
            <a:r>
              <a:rPr lang="en-US" sz="1000">
                <a:solidFill>
                  <a:srgbClr val="C8C8C8"/>
                </a:solidFill>
              </a:rPr>
              <a:t>congestion</a:t>
            </a:r>
          </a:p>
        </p:txBody>
      </p:sp>
      <p:sp>
        <p:nvSpPr>
          <p:cNvPr id="42" name="TextBox 41">
            <a:extLst>
              <a:ext uri="{FF2B5EF4-FFF2-40B4-BE49-F238E27FC236}">
                <a16:creationId xmlns:a16="http://schemas.microsoft.com/office/drawing/2014/main" id="{15E9F259-5B3F-C786-0E3C-B17268AB2BFE}"/>
              </a:ext>
            </a:extLst>
          </p:cNvPr>
          <p:cNvSpPr txBox="1">
            <a:spLocks noChangeAspect="1"/>
          </p:cNvSpPr>
          <p:nvPr/>
        </p:nvSpPr>
        <p:spPr>
          <a:xfrm>
            <a:off x="10861926" y="463090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br>
            <a:r>
              <a:rPr lang="en-US" sz="1000">
                <a:solidFill>
                  <a:srgbClr val="C8C8C8"/>
                </a:solidFill>
              </a:rPr>
              <a:t>imbalances</a:t>
            </a:r>
          </a:p>
        </p:txBody>
      </p:sp>
      <p:sp>
        <p:nvSpPr>
          <p:cNvPr id="43" name="TextBox 42">
            <a:extLst>
              <a:ext uri="{FF2B5EF4-FFF2-40B4-BE49-F238E27FC236}">
                <a16:creationId xmlns:a16="http://schemas.microsoft.com/office/drawing/2014/main" id="{F75DC0E3-FEA8-455E-2C42-E13D6985CAA0}"/>
              </a:ext>
            </a:extLst>
          </p:cNvPr>
          <p:cNvSpPr txBox="1">
            <a:spLocks noChangeAspect="1"/>
          </p:cNvSpPr>
          <p:nvPr/>
        </p:nvSpPr>
        <p:spPr>
          <a:xfrm>
            <a:off x="10861927" y="509730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Long-term</a:t>
            </a:r>
            <a:br>
              <a:rPr lang="en-US" sz="1000"/>
            </a:br>
            <a:r>
              <a:rPr lang="en-US" sz="1000">
                <a:solidFill>
                  <a:srgbClr val="C8C8C8"/>
                </a:solidFill>
              </a:rPr>
              <a:t>outages</a:t>
            </a:r>
          </a:p>
        </p:txBody>
      </p:sp>
      <p:sp>
        <p:nvSpPr>
          <p:cNvPr id="44" name="TextBox 43">
            <a:extLst>
              <a:ext uri="{FF2B5EF4-FFF2-40B4-BE49-F238E27FC236}">
                <a16:creationId xmlns:a16="http://schemas.microsoft.com/office/drawing/2014/main" id="{257B7579-81E6-7F0A-CE83-C0764BAD3FEA}"/>
              </a:ext>
            </a:extLst>
          </p:cNvPr>
          <p:cNvSpPr txBox="1">
            <a:spLocks noChangeAspect="1"/>
          </p:cNvSpPr>
          <p:nvPr/>
        </p:nvSpPr>
        <p:spPr>
          <a:xfrm>
            <a:off x="10861926" y="556370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stabilization</a:t>
            </a:r>
          </a:p>
        </p:txBody>
      </p:sp>
      <p:sp>
        <p:nvSpPr>
          <p:cNvPr id="45" name="TextBox 44">
            <a:extLst>
              <a:ext uri="{FF2B5EF4-FFF2-40B4-BE49-F238E27FC236}">
                <a16:creationId xmlns:a16="http://schemas.microsoft.com/office/drawing/2014/main" id="{7F3759A8-C6A0-35AA-15DF-A6BF90B8AB61}"/>
              </a:ext>
            </a:extLst>
          </p:cNvPr>
          <p:cNvSpPr txBox="1">
            <a:spLocks noChangeAspect="1"/>
          </p:cNvSpPr>
          <p:nvPr/>
        </p:nvSpPr>
        <p:spPr>
          <a:xfrm>
            <a:off x="10861926" y="587622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Backup power</a:t>
            </a:r>
          </a:p>
        </p:txBody>
      </p:sp>
      <p:cxnSp>
        <p:nvCxnSpPr>
          <p:cNvPr id="46" name="Straight Connector 45">
            <a:extLst>
              <a:ext uri="{FF2B5EF4-FFF2-40B4-BE49-F238E27FC236}">
                <a16:creationId xmlns:a16="http://schemas.microsoft.com/office/drawing/2014/main" id="{CDA5C875-01AC-0AE1-4044-5F9B50EAA101}"/>
              </a:ext>
            </a:extLst>
          </p:cNvPr>
          <p:cNvCxnSpPr>
            <a:cxnSpLocks noChangeAspect="1"/>
          </p:cNvCxnSpPr>
          <p:nvPr/>
        </p:nvCxnSpPr>
        <p:spPr>
          <a:xfrm>
            <a:off x="10744200" y="276528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D15B04-CCF3-0702-D584-0EC2F39AD52B}"/>
              </a:ext>
            </a:extLst>
          </p:cNvPr>
          <p:cNvCxnSpPr>
            <a:cxnSpLocks noChangeAspect="1"/>
          </p:cNvCxnSpPr>
          <p:nvPr/>
        </p:nvCxnSpPr>
        <p:spPr>
          <a:xfrm>
            <a:off x="10744200" y="3698094"/>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17B26B8-E386-2E9D-77E7-F0C080F0B08B}"/>
              </a:ext>
            </a:extLst>
          </p:cNvPr>
          <p:cNvCxnSpPr>
            <a:cxnSpLocks noChangeAspect="1"/>
          </p:cNvCxnSpPr>
          <p:nvPr/>
        </p:nvCxnSpPr>
        <p:spPr>
          <a:xfrm>
            <a:off x="10744200" y="463090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1A23086-EC4C-5995-8DB3-A0363F9B9899}"/>
              </a:ext>
            </a:extLst>
          </p:cNvPr>
          <p:cNvCxnSpPr>
            <a:cxnSpLocks noChangeAspect="1"/>
          </p:cNvCxnSpPr>
          <p:nvPr/>
        </p:nvCxnSpPr>
        <p:spPr>
          <a:xfrm>
            <a:off x="10744200" y="5563706"/>
            <a:ext cx="0" cy="466402"/>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85" name="btfpNotesBox962619">
            <a:extLst>
              <a:ext uri="{FF2B5EF4-FFF2-40B4-BE49-F238E27FC236}">
                <a16:creationId xmlns:a16="http://schemas.microsoft.com/office/drawing/2014/main" id="{D5D01BE7-B5FD-A527-63BC-FC3945EEF9ED}"/>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7"/>
              </a:rPr>
              <a:t>EIA, Battery Storage in the United States</a:t>
            </a:r>
            <a:r>
              <a:rPr lang="en-US" sz="800" dirty="0">
                <a:solidFill>
                  <a:srgbClr val="000000"/>
                </a:solidFill>
              </a:rPr>
              <a:t> (2023); </a:t>
            </a:r>
            <a:r>
              <a:rPr lang="en-US" sz="800" dirty="0">
                <a:solidFill>
                  <a:srgbClr val="000000"/>
                </a:solidFill>
                <a:hlinkClick r:id="rId8">
                  <a:extLst>
                    <a:ext uri="{A12FA001-AC4F-418D-AE19-62706E023703}">
                      <ahyp:hlinkClr xmlns:ahyp="http://schemas.microsoft.com/office/drawing/2018/hyperlinkcolor" val="tx"/>
                    </a:ext>
                  </a:extLst>
                </a:hlinkClick>
              </a:rPr>
              <a:t>Enel</a:t>
            </a:r>
            <a:r>
              <a:rPr lang="en-US" sz="800" dirty="0">
                <a:solidFill>
                  <a:srgbClr val="000000"/>
                </a:solidFill>
                <a:hlinkClick r:id="rId8"/>
              </a:rPr>
              <a:t> X, Energy </a:t>
            </a:r>
            <a:r>
              <a:rPr lang="en-US" sz="800" dirty="0">
                <a:solidFill>
                  <a:srgbClr val="000000"/>
                </a:solidFill>
                <a:hlinkClick r:id="rId8">
                  <a:extLst>
                    <a:ext uri="{A12FA001-AC4F-418D-AE19-62706E023703}">
                      <ahyp:hlinkClr xmlns:ahyp="http://schemas.microsoft.com/office/drawing/2018/hyperlinkcolor" val="tx"/>
                    </a:ext>
                  </a:extLst>
                </a:hlinkClick>
              </a:rPr>
              <a:t>Storage</a:t>
            </a:r>
            <a:r>
              <a:rPr lang="en-US" sz="800" dirty="0">
                <a:solidFill>
                  <a:srgbClr val="000000"/>
                </a:solidFill>
              </a:rPr>
              <a:t>; </a:t>
            </a:r>
            <a:r>
              <a:rPr lang="en-US" sz="800" dirty="0">
                <a:solidFill>
                  <a:srgbClr val="000000"/>
                </a:solidFill>
                <a:hlinkClick r:id="rId9"/>
              </a:rPr>
              <a:t>American Jobs Project</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0"/>
              </a:rPr>
              <a:t>Gernot Wagner</a:t>
            </a:r>
            <a:r>
              <a:rPr lang="en-US" sz="800" dirty="0">
                <a:solidFill>
                  <a:srgbClr val="000000"/>
                </a:solidFill>
              </a:rPr>
              <a:t>. </a:t>
            </a:r>
            <a:r>
              <a:rPr lang="en-US" sz="800" dirty="0">
                <a:solidFill>
                  <a:srgbClr val="000000"/>
                </a:solidFill>
                <a:hlinkClick r:id="rId1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2"/>
              </a:rPr>
              <a:t>Storing Energy</a:t>
            </a:r>
            <a:r>
              <a:rPr lang="en-US" sz="800" dirty="0">
                <a:solidFill>
                  <a:srgbClr val="000000"/>
                </a:solidFill>
              </a:rPr>
              <a:t>” (4 March 2025).</a:t>
            </a:r>
            <a:endParaRPr lang="en-US" sz="800" dirty="0">
              <a:solidFill>
                <a:srgbClr val="000000"/>
              </a:solidFill>
              <a:cs typeface="Arial"/>
            </a:endParaRPr>
          </a:p>
        </p:txBody>
      </p:sp>
      <p:pic>
        <p:nvPicPr>
          <p:cNvPr id="1028" name="Picture 4">
            <a:extLst>
              <a:ext uri="{FF2B5EF4-FFF2-40B4-BE49-F238E27FC236}">
                <a16:creationId xmlns:a16="http://schemas.microsoft.com/office/drawing/2014/main" id="{09009B45-8167-7A2C-92DF-B08F47B5110C}"/>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861750" y="6084297"/>
            <a:ext cx="589734" cy="11701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7136D14B-3F27-52FC-DF32-83B155800235}"/>
              </a:ext>
            </a:extLst>
          </p:cNvPr>
          <p:cNvPicPr>
            <a:picLocks noChangeAspect="1" noChangeArrowheads="1"/>
          </p:cNvPicPr>
          <p:nvPr/>
        </p:nvPicPr>
        <p:blipFill rotWithShape="1">
          <a:blip r:embed="rId14" cstate="print">
            <a:extLst>
              <a:ext uri="{28A0092B-C50C-407E-A947-70E740481C1C}">
                <a14:useLocalDpi xmlns:a14="http://schemas.microsoft.com/office/drawing/2010/main"/>
              </a:ext>
            </a:extLst>
          </a:blip>
          <a:srcRect/>
          <a:stretch/>
        </p:blipFill>
        <p:spPr bwMode="auto">
          <a:xfrm>
            <a:off x="847811" y="2348880"/>
            <a:ext cx="3664013" cy="2796341"/>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471834E4-8BA8-CD1E-A354-784711A52E7F}"/>
              </a:ext>
            </a:extLst>
          </p:cNvPr>
          <p:cNvSpPr/>
          <p:nvPr/>
        </p:nvSpPr>
        <p:spPr bwMode="gray">
          <a:xfrm>
            <a:off x="0" y="0"/>
            <a:ext cx="2419109" cy="317051"/>
          </a:xfrm>
          <a:prstGeom prst="rect">
            <a:avLst/>
          </a:prstGeom>
          <a:solidFill>
            <a:srgbClr val="1A52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Electrochemical</a:t>
            </a:r>
          </a:p>
        </p:txBody>
      </p:sp>
      <p:cxnSp>
        <p:nvCxnSpPr>
          <p:cNvPr id="2" name="Straight Connector 1">
            <a:extLst>
              <a:ext uri="{FF2B5EF4-FFF2-40B4-BE49-F238E27FC236}">
                <a16:creationId xmlns:a16="http://schemas.microsoft.com/office/drawing/2014/main" id="{B90814E6-6696-3E68-65F7-26DB738CB245}"/>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E66DC5D1-7218-E5B7-72D3-5E23669D5E77}"/>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101817490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456810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Flow batteries have a longer lifespan than Li-ion and are safer but have a much lower energy density and carry higher </a:t>
            </a:r>
            <a:r>
              <a:rPr lang="en-US" err="1"/>
              <a:t>CapEx</a:t>
            </a:r>
            <a:r>
              <a:rPr lang="en-US"/>
              <a:t> costs</a:t>
            </a: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DOE, Energy Storage Reports and Data</a:t>
            </a:r>
            <a:r>
              <a:rPr lang="en-US" sz="800" dirty="0">
                <a:solidFill>
                  <a:srgbClr val="000000"/>
                </a:solidFill>
              </a:rPr>
              <a:t>; </a:t>
            </a:r>
            <a:r>
              <a:rPr lang="en-US" sz="800" dirty="0">
                <a:solidFill>
                  <a:srgbClr val="000000"/>
                </a:solidFill>
                <a:hlinkClick r:id="rId7"/>
              </a:rPr>
              <a:t>Invinity</a:t>
            </a:r>
            <a:r>
              <a:rPr lang="en-US" sz="800" dirty="0">
                <a:solidFill>
                  <a:srgbClr val="000000"/>
                </a:solidFill>
              </a:rPr>
              <a:t>; </a:t>
            </a:r>
            <a:r>
              <a:rPr lang="en-US" sz="800" dirty="0">
                <a:solidFill>
                  <a:srgbClr val="000000"/>
                </a:solidFill>
                <a:hlinkClick r:id="rId8"/>
              </a:rPr>
              <a:t>Lockheed Martin</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dirty="0">
              <a:solidFill>
                <a:srgbClr val="000000"/>
              </a:solidFill>
              <a:cs typeface="Arial"/>
            </a:endParaRPr>
          </a:p>
        </p:txBody>
      </p:sp>
      <p:grpSp>
        <p:nvGrpSpPr>
          <p:cNvPr id="47" name="Group 46">
            <a:extLst>
              <a:ext uri="{FF2B5EF4-FFF2-40B4-BE49-F238E27FC236}">
                <a16:creationId xmlns:a16="http://schemas.microsoft.com/office/drawing/2014/main" id="{4411D9A1-AD6E-0D9B-64E6-8292CFBEA4BB}"/>
              </a:ext>
            </a:extLst>
          </p:cNvPr>
          <p:cNvGrpSpPr>
            <a:grpSpLocks noChangeAspect="1"/>
          </p:cNvGrpSpPr>
          <p:nvPr/>
        </p:nvGrpSpPr>
        <p:grpSpPr>
          <a:xfrm>
            <a:off x="1598472" y="2975011"/>
            <a:ext cx="157494" cy="157494"/>
            <a:chOff x="628650" y="1443038"/>
            <a:chExt cx="269875" cy="269875"/>
          </a:xfrm>
        </p:grpSpPr>
        <p:sp>
          <p:nvSpPr>
            <p:cNvPr id="49" name="Oval 48">
              <a:extLst>
                <a:ext uri="{FF2B5EF4-FFF2-40B4-BE49-F238E27FC236}">
                  <a16:creationId xmlns:a16="http://schemas.microsoft.com/office/drawing/2014/main" id="{4D0D91BC-FC49-A80B-6BEF-6B3B286E3EFF}"/>
                </a:ext>
              </a:extLst>
            </p:cNvPr>
            <p:cNvSpPr>
              <a:spLocks noChangeArrowheads="1"/>
            </p:cNvSpPr>
            <p:nvPr/>
          </p:nvSpPr>
          <p:spPr bwMode="auto">
            <a:xfrm>
              <a:off x="628650" y="1443038"/>
              <a:ext cx="269875" cy="269875"/>
            </a:xfrm>
            <a:prstGeom prst="ellipse">
              <a:avLst/>
            </a:prstGeom>
            <a:solidFill>
              <a:srgbClr val="E71C57"/>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
              <a:extLst>
                <a:ext uri="{FF2B5EF4-FFF2-40B4-BE49-F238E27FC236}">
                  <a16:creationId xmlns:a16="http://schemas.microsoft.com/office/drawing/2014/main" id="{D2B291C2-8B54-E442-0763-5250ADBECEE1}"/>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a:extLst>
              <a:ext uri="{FF2B5EF4-FFF2-40B4-BE49-F238E27FC236}">
                <a16:creationId xmlns:a16="http://schemas.microsoft.com/office/drawing/2014/main" id="{BB42647F-E516-2A35-B8A3-3DF7CEFC915D}"/>
              </a:ext>
            </a:extLst>
          </p:cNvPr>
          <p:cNvGrpSpPr>
            <a:grpSpLocks noChangeAspect="1"/>
          </p:cNvGrpSpPr>
          <p:nvPr/>
        </p:nvGrpSpPr>
        <p:grpSpPr>
          <a:xfrm>
            <a:off x="3299628" y="2975011"/>
            <a:ext cx="157494" cy="157494"/>
            <a:chOff x="628650" y="2251075"/>
            <a:chExt cx="269875" cy="269875"/>
          </a:xfrm>
        </p:grpSpPr>
        <p:sp>
          <p:nvSpPr>
            <p:cNvPr id="53" name="Oval 10">
              <a:extLst>
                <a:ext uri="{FF2B5EF4-FFF2-40B4-BE49-F238E27FC236}">
                  <a16:creationId xmlns:a16="http://schemas.microsoft.com/office/drawing/2014/main" id="{E0B1F671-403E-2E3D-8019-EA2C17907E85}"/>
                </a:ext>
              </a:extLst>
            </p:cNvPr>
            <p:cNvSpPr>
              <a:spLocks noChangeArrowheads="1"/>
            </p:cNvSpPr>
            <p:nvPr/>
          </p:nvSpPr>
          <p:spPr bwMode="auto">
            <a:xfrm>
              <a:off x="628650" y="2251075"/>
              <a:ext cx="269875" cy="269875"/>
            </a:xfrm>
            <a:prstGeom prst="ellipse">
              <a:avLst/>
            </a:prstGeom>
            <a:solidFill>
              <a:srgbClr val="9A9A9A"/>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11">
              <a:extLst>
                <a:ext uri="{FF2B5EF4-FFF2-40B4-BE49-F238E27FC236}">
                  <a16:creationId xmlns:a16="http://schemas.microsoft.com/office/drawing/2014/main" id="{5A209221-002A-CE6D-F4FA-31D5FE71F187}"/>
                </a:ext>
              </a:extLst>
            </p:cNvPr>
            <p:cNvSpPr>
              <a:spLocks noChangeArrowheads="1"/>
            </p:cNvSpPr>
            <p:nvPr/>
          </p:nvSpPr>
          <p:spPr bwMode="auto">
            <a:xfrm>
              <a:off x="690562" y="2378075"/>
              <a:ext cx="146050" cy="174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5" name="Rectangle 54">
            <a:extLst>
              <a:ext uri="{FF2B5EF4-FFF2-40B4-BE49-F238E27FC236}">
                <a16:creationId xmlns:a16="http://schemas.microsoft.com/office/drawing/2014/main" id="{2C5B7195-6F19-260A-BEC3-6F02EFC989F0}"/>
              </a:ext>
            </a:extLst>
          </p:cNvPr>
          <p:cNvSpPr/>
          <p:nvPr/>
        </p:nvSpPr>
        <p:spPr>
          <a:xfrm>
            <a:off x="1792809" y="2973186"/>
            <a:ext cx="135215" cy="1471323"/>
          </a:xfrm>
          <a:prstGeom prst="rect">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56" name="Rectangle 55">
            <a:extLst>
              <a:ext uri="{FF2B5EF4-FFF2-40B4-BE49-F238E27FC236}">
                <a16:creationId xmlns:a16="http://schemas.microsoft.com/office/drawing/2014/main" id="{AE703009-14BF-93CE-827F-EB7107BE0128}"/>
              </a:ext>
            </a:extLst>
          </p:cNvPr>
          <p:cNvSpPr/>
          <p:nvPr/>
        </p:nvSpPr>
        <p:spPr>
          <a:xfrm>
            <a:off x="3121301" y="2973186"/>
            <a:ext cx="135215" cy="1471323"/>
          </a:xfrm>
          <a:prstGeom prst="rect">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57" name="Rectangle 56">
            <a:extLst>
              <a:ext uri="{FF2B5EF4-FFF2-40B4-BE49-F238E27FC236}">
                <a16:creationId xmlns:a16="http://schemas.microsoft.com/office/drawing/2014/main" id="{E620A8DB-84C9-A264-9106-4EE6B9FF0334}"/>
              </a:ext>
            </a:extLst>
          </p:cNvPr>
          <p:cNvSpPr/>
          <p:nvPr/>
        </p:nvSpPr>
        <p:spPr>
          <a:xfrm>
            <a:off x="1792809" y="2973186"/>
            <a:ext cx="1452078" cy="1471323"/>
          </a:xfrm>
          <a:prstGeom prst="rect">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58" name="Rectangle 57">
            <a:extLst>
              <a:ext uri="{FF2B5EF4-FFF2-40B4-BE49-F238E27FC236}">
                <a16:creationId xmlns:a16="http://schemas.microsoft.com/office/drawing/2014/main" id="{4D15A2B2-D2EA-D517-8703-94D62273DF11}"/>
              </a:ext>
            </a:extLst>
          </p:cNvPr>
          <p:cNvSpPr/>
          <p:nvPr/>
        </p:nvSpPr>
        <p:spPr>
          <a:xfrm>
            <a:off x="2495152" y="2973186"/>
            <a:ext cx="47392" cy="1471323"/>
          </a:xfrm>
          <a:prstGeom prst="rect">
            <a:avLst/>
          </a:prstGeom>
          <a:solidFill>
            <a:srgbClr val="E71C57"/>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59" name="TextBox 58">
            <a:extLst>
              <a:ext uri="{FF2B5EF4-FFF2-40B4-BE49-F238E27FC236}">
                <a16:creationId xmlns:a16="http://schemas.microsoft.com/office/drawing/2014/main" id="{616F35F9-56C7-DE89-300F-F86ADC6BEA3B}"/>
              </a:ext>
            </a:extLst>
          </p:cNvPr>
          <p:cNvSpPr txBox="1"/>
          <p:nvPr/>
        </p:nvSpPr>
        <p:spPr>
          <a:xfrm>
            <a:off x="1964738" y="2995279"/>
            <a:ext cx="529397"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US" sz="1000">
                <a:solidFill>
                  <a:srgbClr val="E71C57"/>
                </a:solidFill>
              </a:rPr>
              <a:t>Dis-charging</a:t>
            </a:r>
          </a:p>
        </p:txBody>
      </p:sp>
      <p:sp>
        <p:nvSpPr>
          <p:cNvPr id="60" name="Cylinder 59">
            <a:extLst>
              <a:ext uri="{FF2B5EF4-FFF2-40B4-BE49-F238E27FC236}">
                <a16:creationId xmlns:a16="http://schemas.microsoft.com/office/drawing/2014/main" id="{4954DD95-CE46-F070-30C2-13425A20AEFF}"/>
              </a:ext>
            </a:extLst>
          </p:cNvPr>
          <p:cNvSpPr/>
          <p:nvPr/>
        </p:nvSpPr>
        <p:spPr>
          <a:xfrm>
            <a:off x="668648" y="3273725"/>
            <a:ext cx="930592" cy="1005085"/>
          </a:xfrm>
          <a:prstGeom prst="can">
            <a:avLst/>
          </a:prstGeom>
          <a:solidFill>
            <a:srgbClr val="E71C57"/>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61" name="Cylinder 60">
            <a:extLst>
              <a:ext uri="{FF2B5EF4-FFF2-40B4-BE49-F238E27FC236}">
                <a16:creationId xmlns:a16="http://schemas.microsoft.com/office/drawing/2014/main" id="{E54BC6E0-241C-631B-EBEB-70E239317C8B}"/>
              </a:ext>
            </a:extLst>
          </p:cNvPr>
          <p:cNvSpPr/>
          <p:nvPr/>
        </p:nvSpPr>
        <p:spPr>
          <a:xfrm>
            <a:off x="3455902" y="3278353"/>
            <a:ext cx="930592" cy="1005085"/>
          </a:xfrm>
          <a:prstGeom prst="can">
            <a:avLst/>
          </a:prstGeom>
          <a:solidFill>
            <a:schemeClr val="bg2">
              <a:lumMod val="7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62" name="TextBox 61">
            <a:extLst>
              <a:ext uri="{FF2B5EF4-FFF2-40B4-BE49-F238E27FC236}">
                <a16:creationId xmlns:a16="http://schemas.microsoft.com/office/drawing/2014/main" id="{0AF47C9C-761D-0E1A-2955-60FEFF0F272E}"/>
              </a:ext>
            </a:extLst>
          </p:cNvPr>
          <p:cNvSpPr txBox="1">
            <a:spLocks noChangeAspect="1"/>
          </p:cNvSpPr>
          <p:nvPr/>
        </p:nvSpPr>
        <p:spPr>
          <a:xfrm>
            <a:off x="371475" y="520030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endParaRPr>
          </a:p>
        </p:txBody>
      </p:sp>
      <p:cxnSp>
        <p:nvCxnSpPr>
          <p:cNvPr id="63" name="Straight Connector 62">
            <a:extLst>
              <a:ext uri="{FF2B5EF4-FFF2-40B4-BE49-F238E27FC236}">
                <a16:creationId xmlns:a16="http://schemas.microsoft.com/office/drawing/2014/main" id="{1B165670-A24D-667F-9FD0-8BF9227173FF}"/>
              </a:ext>
            </a:extLst>
          </p:cNvPr>
          <p:cNvCxnSpPr>
            <a:cxnSpLocks noChangeAspect="1"/>
          </p:cNvCxnSpPr>
          <p:nvPr/>
        </p:nvCxnSpPr>
        <p:spPr>
          <a:xfrm>
            <a:off x="371476" y="543044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7210E3BD-B914-F11F-C2D9-D772344FEFF0}"/>
              </a:ext>
            </a:extLst>
          </p:cNvPr>
          <p:cNvSpPr txBox="1">
            <a:spLocks noChangeAspect="1"/>
          </p:cNvSpPr>
          <p:nvPr/>
        </p:nvSpPr>
        <p:spPr>
          <a:xfrm>
            <a:off x="5403437" y="243430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65" name="Table 40">
            <a:extLst>
              <a:ext uri="{FF2B5EF4-FFF2-40B4-BE49-F238E27FC236}">
                <a16:creationId xmlns:a16="http://schemas.microsoft.com/office/drawing/2014/main" id="{ECFC0E8C-313F-7B79-EB65-B2D2F3D08482}"/>
              </a:ext>
            </a:extLst>
          </p:cNvPr>
          <p:cNvGraphicFramePr>
            <a:graphicFrameLocks noGrp="1" noChangeAspect="1"/>
          </p:cNvGraphicFramePr>
          <p:nvPr>
            <p:extLst>
              <p:ext uri="{D42A27DB-BD31-4B8C-83A1-F6EECF244321}">
                <p14:modId xmlns:p14="http://schemas.microsoft.com/office/powerpoint/2010/main" val="497830939"/>
              </p:ext>
            </p:extLst>
          </p:nvPr>
        </p:nvGraphicFramePr>
        <p:xfrm>
          <a:off x="5414726" y="2765288"/>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Wide range (R&amp;D through commercial stages)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Highly modular without safety concerns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5-48+</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 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50-80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66" name="Straight Connector 65">
            <a:extLst>
              <a:ext uri="{FF2B5EF4-FFF2-40B4-BE49-F238E27FC236}">
                <a16:creationId xmlns:a16="http://schemas.microsoft.com/office/drawing/2014/main" id="{14F9BFBB-F074-9A1E-5CEA-855B454C7C94}"/>
              </a:ext>
            </a:extLst>
          </p:cNvPr>
          <p:cNvCxnSpPr>
            <a:cxnSpLocks noChangeAspect="1"/>
          </p:cNvCxnSpPr>
          <p:nvPr/>
        </p:nvCxnSpPr>
        <p:spPr>
          <a:xfrm>
            <a:off x="5414724" y="263274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3A6A6955-C5F9-AA10-893A-F982EFD5D239}"/>
              </a:ext>
            </a:extLst>
          </p:cNvPr>
          <p:cNvSpPr txBox="1">
            <a:spLocks noChangeAspect="1"/>
          </p:cNvSpPr>
          <p:nvPr/>
        </p:nvSpPr>
        <p:spPr>
          <a:xfrm>
            <a:off x="9909388" y="243430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71" name="Straight Connector 70">
            <a:extLst>
              <a:ext uri="{FF2B5EF4-FFF2-40B4-BE49-F238E27FC236}">
                <a16:creationId xmlns:a16="http://schemas.microsoft.com/office/drawing/2014/main" id="{14FACED1-C336-7017-DCE3-2437F9C217B0}"/>
              </a:ext>
            </a:extLst>
          </p:cNvPr>
          <p:cNvCxnSpPr>
            <a:cxnSpLocks noChangeAspect="1"/>
          </p:cNvCxnSpPr>
          <p:nvPr/>
        </p:nvCxnSpPr>
        <p:spPr>
          <a:xfrm>
            <a:off x="9909388" y="263274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72" name="Table 75">
            <a:extLst>
              <a:ext uri="{FF2B5EF4-FFF2-40B4-BE49-F238E27FC236}">
                <a16:creationId xmlns:a16="http://schemas.microsoft.com/office/drawing/2014/main" id="{2C8ED0D1-C81E-B4A6-96F7-7C2AD2EC769E}"/>
              </a:ext>
            </a:extLst>
          </p:cNvPr>
          <p:cNvGraphicFramePr>
            <a:graphicFrameLocks noGrp="1" noChangeAspect="1"/>
          </p:cNvGraphicFramePr>
          <p:nvPr>
            <p:extLst>
              <p:ext uri="{D42A27DB-BD31-4B8C-83A1-F6EECF244321}">
                <p14:modId xmlns:p14="http://schemas.microsoft.com/office/powerpoint/2010/main" val="2257310705"/>
              </p:ext>
            </p:extLst>
          </p:nvPr>
        </p:nvGraphicFramePr>
        <p:xfrm>
          <a:off x="371476" y="5488769"/>
          <a:ext cx="9383918" cy="792773"/>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Energy Superhub Oxford </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Oxford, UK</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5 MWh </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a:buNone/>
                      </a:pPr>
                      <a:r>
                        <a:rPr lang="en-US" sz="900" b="0" i="0" u="none" strike="noStrike" noProof="0">
                          <a:solidFill>
                            <a:schemeClr val="tx1"/>
                          </a:solidFill>
                          <a:latin typeface="Arial"/>
                        </a:rPr>
                        <a:t>2-10</a:t>
                      </a:r>
                      <a:endParaRPr lang="en-US"/>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Active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rPr>
                        <a:t>GridStar</a:t>
                      </a:r>
                      <a:r>
                        <a:rPr lang="en-US" sz="900" b="0">
                          <a:solidFill>
                            <a:schemeClr val="tx1"/>
                          </a:solidFill>
                        </a:rPr>
                        <a:t> Flow battery</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Alberta, Canada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6.5 MW</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8</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Announced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697590"/>
                  </a:ext>
                </a:extLst>
              </a:tr>
            </a:tbl>
          </a:graphicData>
        </a:graphic>
      </p:graphicFrame>
      <p:sp>
        <p:nvSpPr>
          <p:cNvPr id="75" name="TextBox 74">
            <a:extLst>
              <a:ext uri="{FF2B5EF4-FFF2-40B4-BE49-F238E27FC236}">
                <a16:creationId xmlns:a16="http://schemas.microsoft.com/office/drawing/2014/main" id="{1BF34D7C-FF1A-802E-4EB4-0A77210ED4F2}"/>
              </a:ext>
            </a:extLst>
          </p:cNvPr>
          <p:cNvSpPr txBox="1">
            <a:spLocks noChangeAspect="1"/>
          </p:cNvSpPr>
          <p:nvPr/>
        </p:nvSpPr>
        <p:spPr>
          <a:xfrm>
            <a:off x="371475" y="18859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Aqueous electrolyte flow batteries, also referred to as simply flow batteries, store energy as a potential difference across two liquid electrolytes stored in separate tanks. During discharge, pumps bring the electrolytes together into a single container separated by a selective membrane. Half reactions at the two electrodes then generate an electric current. To recharge the battery, a current is run in the opposite direction through the battery, replenishing the electrolytes in the tanks. However, scaling energy capacity requires progressively larger tanks, and </a:t>
            </a:r>
            <a:r>
              <a:rPr lang="en-US" sz="1000" err="1">
                <a:solidFill>
                  <a:schemeClr val="tx1"/>
                </a:solidFill>
              </a:rPr>
              <a:t>CapEx</a:t>
            </a:r>
            <a:r>
              <a:rPr lang="en-US" sz="1000">
                <a:solidFill>
                  <a:schemeClr val="tx1"/>
                </a:solidFill>
              </a:rPr>
              <a:t> costs are high. </a:t>
            </a:r>
            <a:endParaRPr lang="en-US" sz="1000">
              <a:solidFill>
                <a:schemeClr val="tx1"/>
              </a:solidFill>
              <a:cs typeface="Arial"/>
            </a:endParaRPr>
          </a:p>
        </p:txBody>
      </p:sp>
      <p:sp>
        <p:nvSpPr>
          <p:cNvPr id="77" name="TextBox 76">
            <a:extLst>
              <a:ext uri="{FF2B5EF4-FFF2-40B4-BE49-F238E27FC236}">
                <a16:creationId xmlns:a16="http://schemas.microsoft.com/office/drawing/2014/main" id="{D4AEA617-5859-0703-7332-0F490D1813C8}"/>
              </a:ext>
            </a:extLst>
          </p:cNvPr>
          <p:cNvSpPr txBox="1">
            <a:spLocks noChangeAspect="1"/>
          </p:cNvSpPr>
          <p:nvPr/>
        </p:nvSpPr>
        <p:spPr>
          <a:xfrm>
            <a:off x="9909389" y="30754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78" name="TextBox 77">
            <a:extLst>
              <a:ext uri="{FF2B5EF4-FFF2-40B4-BE49-F238E27FC236}">
                <a16:creationId xmlns:a16="http://schemas.microsoft.com/office/drawing/2014/main" id="{B60F891F-2859-021E-7BB9-2DAB329168C5}"/>
              </a:ext>
            </a:extLst>
          </p:cNvPr>
          <p:cNvSpPr txBox="1">
            <a:spLocks noChangeAspect="1"/>
          </p:cNvSpPr>
          <p:nvPr/>
        </p:nvSpPr>
        <p:spPr>
          <a:xfrm>
            <a:off x="9909389" y="400823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79" name="TextBox 78">
            <a:extLst>
              <a:ext uri="{FF2B5EF4-FFF2-40B4-BE49-F238E27FC236}">
                <a16:creationId xmlns:a16="http://schemas.microsoft.com/office/drawing/2014/main" id="{C06B8DD8-5DCB-E50C-643E-B57A125216B7}"/>
              </a:ext>
            </a:extLst>
          </p:cNvPr>
          <p:cNvSpPr txBox="1">
            <a:spLocks noChangeAspect="1"/>
          </p:cNvSpPr>
          <p:nvPr/>
        </p:nvSpPr>
        <p:spPr>
          <a:xfrm>
            <a:off x="9909389" y="494104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chemeClr val="tx1"/>
                </a:solidFill>
              </a:rPr>
              <a:t>Seasonal</a:t>
            </a:r>
          </a:p>
        </p:txBody>
      </p:sp>
      <p:sp>
        <p:nvSpPr>
          <p:cNvPr id="82" name="TextBox 81">
            <a:extLst>
              <a:ext uri="{FF2B5EF4-FFF2-40B4-BE49-F238E27FC236}">
                <a16:creationId xmlns:a16="http://schemas.microsoft.com/office/drawing/2014/main" id="{55861243-B32B-7587-94B6-185394A4D226}"/>
              </a:ext>
            </a:extLst>
          </p:cNvPr>
          <p:cNvSpPr txBox="1">
            <a:spLocks noChangeAspect="1"/>
          </p:cNvSpPr>
          <p:nvPr/>
        </p:nvSpPr>
        <p:spPr>
          <a:xfrm>
            <a:off x="9909389" y="564301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chemeClr val="tx1"/>
                </a:solidFill>
              </a:rPr>
              <a:t>Remote or off-grid</a:t>
            </a:r>
          </a:p>
        </p:txBody>
      </p:sp>
      <p:sp>
        <p:nvSpPr>
          <p:cNvPr id="83" name="TextBox 82">
            <a:extLst>
              <a:ext uri="{FF2B5EF4-FFF2-40B4-BE49-F238E27FC236}">
                <a16:creationId xmlns:a16="http://schemas.microsoft.com/office/drawing/2014/main" id="{FDE4FF02-C59C-24ED-86FB-5D70E8FB84EE}"/>
              </a:ext>
            </a:extLst>
          </p:cNvPr>
          <p:cNvSpPr txBox="1">
            <a:spLocks noChangeAspect="1"/>
          </p:cNvSpPr>
          <p:nvPr/>
        </p:nvSpPr>
        <p:spPr>
          <a:xfrm>
            <a:off x="10861926" y="27652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84" name="TextBox 83">
            <a:extLst>
              <a:ext uri="{FF2B5EF4-FFF2-40B4-BE49-F238E27FC236}">
                <a16:creationId xmlns:a16="http://schemas.microsoft.com/office/drawing/2014/main" id="{4A5A4C1C-4681-CD27-A9B9-A59871115A07}"/>
              </a:ext>
            </a:extLst>
          </p:cNvPr>
          <p:cNvSpPr txBox="1">
            <a:spLocks noChangeAspect="1"/>
          </p:cNvSpPr>
          <p:nvPr/>
        </p:nvSpPr>
        <p:spPr>
          <a:xfrm>
            <a:off x="10861926" y="323169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85" name="TextBox 84">
            <a:extLst>
              <a:ext uri="{FF2B5EF4-FFF2-40B4-BE49-F238E27FC236}">
                <a16:creationId xmlns:a16="http://schemas.microsoft.com/office/drawing/2014/main" id="{531B921D-E5F2-94A4-53C9-F4EB888E891E}"/>
              </a:ext>
            </a:extLst>
          </p:cNvPr>
          <p:cNvSpPr txBox="1">
            <a:spLocks noChangeAspect="1"/>
          </p:cNvSpPr>
          <p:nvPr/>
        </p:nvSpPr>
        <p:spPr>
          <a:xfrm>
            <a:off x="10861926" y="369809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Weather-driven</a:t>
            </a:r>
            <a:br>
              <a:rPr lang="en-US" sz="1000"/>
            </a:br>
            <a:r>
              <a:rPr lang="en-US" sz="1000">
                <a:solidFill>
                  <a:srgbClr val="34A398"/>
                </a:solidFill>
              </a:rPr>
              <a:t>outages</a:t>
            </a:r>
          </a:p>
        </p:txBody>
      </p:sp>
      <p:sp>
        <p:nvSpPr>
          <p:cNvPr id="86" name="TextBox 85">
            <a:extLst>
              <a:ext uri="{FF2B5EF4-FFF2-40B4-BE49-F238E27FC236}">
                <a16:creationId xmlns:a16="http://schemas.microsoft.com/office/drawing/2014/main" id="{38EA1B8F-05F8-83AC-E4D1-07652DD3345F}"/>
              </a:ext>
            </a:extLst>
          </p:cNvPr>
          <p:cNvSpPr txBox="1">
            <a:spLocks noChangeAspect="1"/>
          </p:cNvSpPr>
          <p:nvPr/>
        </p:nvSpPr>
        <p:spPr>
          <a:xfrm>
            <a:off x="10861927" y="416449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p>
        </p:txBody>
      </p:sp>
      <p:sp>
        <p:nvSpPr>
          <p:cNvPr id="87" name="TextBox 86">
            <a:extLst>
              <a:ext uri="{FF2B5EF4-FFF2-40B4-BE49-F238E27FC236}">
                <a16:creationId xmlns:a16="http://schemas.microsoft.com/office/drawing/2014/main" id="{F225F8AD-DBE6-0E2E-5975-20016EDD447E}"/>
              </a:ext>
            </a:extLst>
          </p:cNvPr>
          <p:cNvSpPr txBox="1">
            <a:spLocks noChangeAspect="1"/>
          </p:cNvSpPr>
          <p:nvPr/>
        </p:nvSpPr>
        <p:spPr>
          <a:xfrm>
            <a:off x="10861926" y="463090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Seasonal</a:t>
            </a:r>
            <a:br>
              <a:rPr lang="en-US" sz="1000"/>
            </a:br>
            <a:r>
              <a:rPr lang="en-US" sz="1000">
                <a:solidFill>
                  <a:schemeClr val="tx1"/>
                </a:solidFill>
              </a:rPr>
              <a:t>imbalances</a:t>
            </a:r>
          </a:p>
        </p:txBody>
      </p:sp>
      <p:sp>
        <p:nvSpPr>
          <p:cNvPr id="88" name="TextBox 87">
            <a:extLst>
              <a:ext uri="{FF2B5EF4-FFF2-40B4-BE49-F238E27FC236}">
                <a16:creationId xmlns:a16="http://schemas.microsoft.com/office/drawing/2014/main" id="{F8A3A8D8-0BC2-3594-6666-6384625A3B61}"/>
              </a:ext>
            </a:extLst>
          </p:cNvPr>
          <p:cNvSpPr txBox="1">
            <a:spLocks noChangeAspect="1"/>
          </p:cNvSpPr>
          <p:nvPr/>
        </p:nvSpPr>
        <p:spPr>
          <a:xfrm>
            <a:off x="10861927" y="509730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Long-term</a:t>
            </a:r>
            <a:endParaRPr lang="en-US">
              <a:solidFill>
                <a:schemeClr val="tx1"/>
              </a:solidFill>
            </a:endParaRPr>
          </a:p>
          <a:p>
            <a:pPr algn="ctr"/>
            <a:r>
              <a:rPr lang="en-US" sz="1000">
                <a:solidFill>
                  <a:schemeClr val="tx1"/>
                </a:solidFill>
              </a:rPr>
              <a:t>outages</a:t>
            </a:r>
            <a:endParaRPr lang="en-US">
              <a:solidFill>
                <a:schemeClr val="tx1"/>
              </a:solidFill>
            </a:endParaRPr>
          </a:p>
        </p:txBody>
      </p:sp>
      <p:sp>
        <p:nvSpPr>
          <p:cNvPr id="89" name="TextBox 88">
            <a:extLst>
              <a:ext uri="{FF2B5EF4-FFF2-40B4-BE49-F238E27FC236}">
                <a16:creationId xmlns:a16="http://schemas.microsoft.com/office/drawing/2014/main" id="{F93D0781-42BE-49C2-C88D-217B32993CE4}"/>
              </a:ext>
            </a:extLst>
          </p:cNvPr>
          <p:cNvSpPr txBox="1">
            <a:spLocks noChangeAspect="1"/>
          </p:cNvSpPr>
          <p:nvPr/>
        </p:nvSpPr>
        <p:spPr>
          <a:xfrm>
            <a:off x="10861926" y="556370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Grid stabilization</a:t>
            </a:r>
          </a:p>
        </p:txBody>
      </p:sp>
      <p:sp>
        <p:nvSpPr>
          <p:cNvPr id="90" name="TextBox 89">
            <a:extLst>
              <a:ext uri="{FF2B5EF4-FFF2-40B4-BE49-F238E27FC236}">
                <a16:creationId xmlns:a16="http://schemas.microsoft.com/office/drawing/2014/main" id="{7E347FE7-AD49-D866-FCFF-0F20A7D0E711}"/>
              </a:ext>
            </a:extLst>
          </p:cNvPr>
          <p:cNvSpPr txBox="1">
            <a:spLocks noChangeAspect="1"/>
          </p:cNvSpPr>
          <p:nvPr/>
        </p:nvSpPr>
        <p:spPr>
          <a:xfrm>
            <a:off x="10861926" y="587622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Backup power</a:t>
            </a:r>
          </a:p>
        </p:txBody>
      </p:sp>
      <p:cxnSp>
        <p:nvCxnSpPr>
          <p:cNvPr id="91" name="Straight Connector 90">
            <a:extLst>
              <a:ext uri="{FF2B5EF4-FFF2-40B4-BE49-F238E27FC236}">
                <a16:creationId xmlns:a16="http://schemas.microsoft.com/office/drawing/2014/main" id="{6B323AB9-54B7-8C6B-E09E-4435DFA616C6}"/>
              </a:ext>
            </a:extLst>
          </p:cNvPr>
          <p:cNvCxnSpPr>
            <a:cxnSpLocks noChangeAspect="1"/>
          </p:cNvCxnSpPr>
          <p:nvPr/>
        </p:nvCxnSpPr>
        <p:spPr>
          <a:xfrm>
            <a:off x="10744200" y="276528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E0DABE3B-41C3-6D10-EBD1-9206409B06DD}"/>
              </a:ext>
            </a:extLst>
          </p:cNvPr>
          <p:cNvCxnSpPr>
            <a:cxnSpLocks noChangeAspect="1"/>
          </p:cNvCxnSpPr>
          <p:nvPr/>
        </p:nvCxnSpPr>
        <p:spPr>
          <a:xfrm>
            <a:off x="10744200" y="3698094"/>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8FF3E28-E780-4DE1-43A1-1A120622FB42}"/>
              </a:ext>
            </a:extLst>
          </p:cNvPr>
          <p:cNvCxnSpPr>
            <a:cxnSpLocks noChangeAspect="1"/>
          </p:cNvCxnSpPr>
          <p:nvPr/>
        </p:nvCxnSpPr>
        <p:spPr>
          <a:xfrm>
            <a:off x="10744200" y="463090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1F201D9-FB39-49F8-1918-175FDECDB504}"/>
              </a:ext>
            </a:extLst>
          </p:cNvPr>
          <p:cNvCxnSpPr>
            <a:cxnSpLocks noChangeAspect="1"/>
          </p:cNvCxnSpPr>
          <p:nvPr/>
        </p:nvCxnSpPr>
        <p:spPr>
          <a:xfrm>
            <a:off x="10744200" y="556370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pic>
        <p:nvPicPr>
          <p:cNvPr id="101" name="Picture 2">
            <a:extLst>
              <a:ext uri="{FF2B5EF4-FFF2-40B4-BE49-F238E27FC236}">
                <a16:creationId xmlns:a16="http://schemas.microsoft.com/office/drawing/2014/main" id="{FE6BAEDB-F80B-70E7-0634-C0FED08DB596}"/>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688479" y="6058586"/>
            <a:ext cx="929979" cy="153302"/>
          </a:xfrm>
          <a:prstGeom prst="rect">
            <a:avLst/>
          </a:prstGeom>
          <a:noFill/>
          <a:extLst>
            <a:ext uri="{909E8E84-426E-40DD-AFC4-6F175D3DCCD1}">
              <a14:hiddenFill xmlns:a14="http://schemas.microsoft.com/office/drawing/2010/main">
                <a:solidFill>
                  <a:srgbClr val="FFFFFF"/>
                </a:solidFill>
              </a14:hiddenFill>
            </a:ext>
          </a:extLst>
        </p:spPr>
      </p:pic>
      <p:pic>
        <p:nvPicPr>
          <p:cNvPr id="102" name="Picture 101">
            <a:extLst>
              <a:ext uri="{FF2B5EF4-FFF2-40B4-BE49-F238E27FC236}">
                <a16:creationId xmlns:a16="http://schemas.microsoft.com/office/drawing/2014/main" id="{BA4D4F26-A560-207F-455A-E27A22BD4E44}"/>
              </a:ext>
            </a:extLst>
          </p:cNvPr>
          <p:cNvPicPr>
            <a:picLocks noChangeAspect="1"/>
          </p:cNvPicPr>
          <p:nvPr/>
        </p:nvPicPr>
        <p:blipFill rotWithShape="1">
          <a:blip r:embed="rId1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717539" y="5735337"/>
            <a:ext cx="871861" cy="214586"/>
          </a:xfrm>
          <a:prstGeom prst="rect">
            <a:avLst/>
          </a:prstGeom>
        </p:spPr>
      </p:pic>
      <p:grpSp>
        <p:nvGrpSpPr>
          <p:cNvPr id="103" name="bcgBugs_Crystal ball ">
            <a:extLst>
              <a:ext uri="{FF2B5EF4-FFF2-40B4-BE49-F238E27FC236}">
                <a16:creationId xmlns:a16="http://schemas.microsoft.com/office/drawing/2014/main" id="{98DECDE0-0AB6-A244-D72E-65FB860E2446}"/>
              </a:ext>
            </a:extLst>
          </p:cNvPr>
          <p:cNvGrpSpPr>
            <a:grpSpLocks noChangeAspect="1"/>
          </p:cNvGrpSpPr>
          <p:nvPr/>
        </p:nvGrpSpPr>
        <p:grpSpPr>
          <a:xfrm>
            <a:off x="1743871" y="4562334"/>
            <a:ext cx="312274" cy="312274"/>
            <a:chOff x="7324951" y="3200401"/>
            <a:chExt cx="457200" cy="457200"/>
          </a:xfrm>
        </p:grpSpPr>
        <p:sp>
          <p:nvSpPr>
            <p:cNvPr id="104" name="AutoShape 6">
              <a:extLst>
                <a:ext uri="{FF2B5EF4-FFF2-40B4-BE49-F238E27FC236}">
                  <a16:creationId xmlns:a16="http://schemas.microsoft.com/office/drawing/2014/main" id="{1BAAB5A0-14C9-6EAA-0394-A11D4F40DAE7}"/>
                </a:ext>
              </a:extLst>
            </p:cNvPr>
            <p:cNvSpPr>
              <a:spLocks noChangeAspect="1" noChangeArrowheads="1" noTextEdit="1"/>
            </p:cNvSpPr>
            <p:nvPr/>
          </p:nvSpPr>
          <p:spPr bwMode="auto">
            <a:xfrm>
              <a:off x="7324951" y="3200401"/>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
              <a:extLst>
                <a:ext uri="{FF2B5EF4-FFF2-40B4-BE49-F238E27FC236}">
                  <a16:creationId xmlns:a16="http://schemas.microsoft.com/office/drawing/2014/main" id="{E0AB9A62-0E90-675E-DB65-E380C0FD6E6B}"/>
                </a:ext>
              </a:extLst>
            </p:cNvPr>
            <p:cNvSpPr>
              <a:spLocks noEditPoints="1"/>
            </p:cNvSpPr>
            <p:nvPr/>
          </p:nvSpPr>
          <p:spPr bwMode="auto">
            <a:xfrm>
              <a:off x="7368824" y="3227918"/>
              <a:ext cx="369839" cy="402744"/>
            </a:xfrm>
            <a:custGeom>
              <a:avLst/>
              <a:gdLst>
                <a:gd name="T0" fmla="*/ 792 w 808"/>
                <a:gd name="T1" fmla="*/ 880 h 880"/>
                <a:gd name="T2" fmla="*/ 16 w 808"/>
                <a:gd name="T3" fmla="*/ 880 h 880"/>
                <a:gd name="T4" fmla="*/ 4 w 808"/>
                <a:gd name="T5" fmla="*/ 861 h 880"/>
                <a:gd name="T6" fmla="*/ 129 w 808"/>
                <a:gd name="T7" fmla="*/ 595 h 880"/>
                <a:gd name="T8" fmla="*/ 404 w 808"/>
                <a:gd name="T9" fmla="*/ 709 h 880"/>
                <a:gd name="T10" fmla="*/ 679 w 808"/>
                <a:gd name="T11" fmla="*/ 595 h 880"/>
                <a:gd name="T12" fmla="*/ 804 w 808"/>
                <a:gd name="T13" fmla="*/ 861 h 880"/>
                <a:gd name="T14" fmla="*/ 792 w 808"/>
                <a:gd name="T15" fmla="*/ 880 h 880"/>
                <a:gd name="T16" fmla="*/ 190 w 808"/>
                <a:gd name="T17" fmla="*/ 583 h 880"/>
                <a:gd name="T18" fmla="*/ 404 w 808"/>
                <a:gd name="T19" fmla="*/ 662 h 880"/>
                <a:gd name="T20" fmla="*/ 618 w 808"/>
                <a:gd name="T21" fmla="*/ 583 h 880"/>
                <a:gd name="T22" fmla="*/ 638 w 808"/>
                <a:gd name="T23" fmla="*/ 565 h 880"/>
                <a:gd name="T24" fmla="*/ 735 w 808"/>
                <a:gd name="T25" fmla="*/ 331 h 880"/>
                <a:gd name="T26" fmla="*/ 638 w 808"/>
                <a:gd name="T27" fmla="*/ 97 h 880"/>
                <a:gd name="T28" fmla="*/ 404 w 808"/>
                <a:gd name="T29" fmla="*/ 0 h 880"/>
                <a:gd name="T30" fmla="*/ 170 w 808"/>
                <a:gd name="T31" fmla="*/ 97 h 880"/>
                <a:gd name="T32" fmla="*/ 73 w 808"/>
                <a:gd name="T33" fmla="*/ 331 h 880"/>
                <a:gd name="T34" fmla="*/ 170 w 808"/>
                <a:gd name="T35" fmla="*/ 565 h 880"/>
                <a:gd name="T36" fmla="*/ 190 w 808"/>
                <a:gd name="T37" fmla="*/ 583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8" h="880">
                  <a:moveTo>
                    <a:pt x="792" y="880"/>
                  </a:moveTo>
                  <a:cubicBezTo>
                    <a:pt x="792" y="880"/>
                    <a:pt x="792" y="880"/>
                    <a:pt x="16" y="880"/>
                  </a:cubicBezTo>
                  <a:cubicBezTo>
                    <a:pt x="6" y="880"/>
                    <a:pt x="0" y="870"/>
                    <a:pt x="4" y="861"/>
                  </a:cubicBezTo>
                  <a:cubicBezTo>
                    <a:pt x="4" y="861"/>
                    <a:pt x="4" y="861"/>
                    <a:pt x="129" y="595"/>
                  </a:cubicBezTo>
                  <a:cubicBezTo>
                    <a:pt x="200" y="666"/>
                    <a:pt x="297" y="709"/>
                    <a:pt x="404" y="709"/>
                  </a:cubicBezTo>
                  <a:cubicBezTo>
                    <a:pt x="511" y="709"/>
                    <a:pt x="608" y="666"/>
                    <a:pt x="679" y="595"/>
                  </a:cubicBezTo>
                  <a:cubicBezTo>
                    <a:pt x="679" y="595"/>
                    <a:pt x="679" y="595"/>
                    <a:pt x="804" y="861"/>
                  </a:cubicBezTo>
                  <a:cubicBezTo>
                    <a:pt x="808" y="870"/>
                    <a:pt x="802" y="880"/>
                    <a:pt x="792" y="880"/>
                  </a:cubicBezTo>
                  <a:close/>
                  <a:moveTo>
                    <a:pt x="190" y="583"/>
                  </a:moveTo>
                  <a:cubicBezTo>
                    <a:pt x="249" y="634"/>
                    <a:pt x="324" y="662"/>
                    <a:pt x="404" y="662"/>
                  </a:cubicBezTo>
                  <a:cubicBezTo>
                    <a:pt x="484" y="662"/>
                    <a:pt x="559" y="634"/>
                    <a:pt x="618" y="583"/>
                  </a:cubicBezTo>
                  <a:cubicBezTo>
                    <a:pt x="625" y="577"/>
                    <a:pt x="631" y="571"/>
                    <a:pt x="638" y="565"/>
                  </a:cubicBezTo>
                  <a:cubicBezTo>
                    <a:pt x="701" y="503"/>
                    <a:pt x="735" y="419"/>
                    <a:pt x="735" y="331"/>
                  </a:cubicBezTo>
                  <a:cubicBezTo>
                    <a:pt x="735" y="243"/>
                    <a:pt x="701" y="160"/>
                    <a:pt x="638" y="97"/>
                  </a:cubicBezTo>
                  <a:cubicBezTo>
                    <a:pt x="575" y="34"/>
                    <a:pt x="493" y="0"/>
                    <a:pt x="404" y="0"/>
                  </a:cubicBezTo>
                  <a:cubicBezTo>
                    <a:pt x="315" y="0"/>
                    <a:pt x="233" y="34"/>
                    <a:pt x="170" y="97"/>
                  </a:cubicBezTo>
                  <a:cubicBezTo>
                    <a:pt x="107" y="160"/>
                    <a:pt x="73" y="243"/>
                    <a:pt x="73" y="331"/>
                  </a:cubicBezTo>
                  <a:cubicBezTo>
                    <a:pt x="73" y="419"/>
                    <a:pt x="107" y="503"/>
                    <a:pt x="170" y="565"/>
                  </a:cubicBezTo>
                  <a:cubicBezTo>
                    <a:pt x="177" y="571"/>
                    <a:pt x="183" y="577"/>
                    <a:pt x="190" y="583"/>
                  </a:cubicBezTo>
                  <a:close/>
                </a:path>
              </a:pathLst>
            </a:custGeom>
            <a:solidFill>
              <a:srgbClr val="E71C5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 name="bcgBugs_Crystal ball ">
            <a:extLst>
              <a:ext uri="{FF2B5EF4-FFF2-40B4-BE49-F238E27FC236}">
                <a16:creationId xmlns:a16="http://schemas.microsoft.com/office/drawing/2014/main" id="{802163D9-A483-BEAD-5379-BFD18A2EC983}"/>
              </a:ext>
            </a:extLst>
          </p:cNvPr>
          <p:cNvGrpSpPr>
            <a:grpSpLocks noChangeAspect="1"/>
          </p:cNvGrpSpPr>
          <p:nvPr/>
        </p:nvGrpSpPr>
        <p:grpSpPr>
          <a:xfrm>
            <a:off x="3001171" y="4562333"/>
            <a:ext cx="312274" cy="312274"/>
            <a:chOff x="7324951" y="3200401"/>
            <a:chExt cx="457200" cy="457200"/>
          </a:xfrm>
        </p:grpSpPr>
        <p:sp>
          <p:nvSpPr>
            <p:cNvPr id="108" name="AutoShape 6">
              <a:extLst>
                <a:ext uri="{FF2B5EF4-FFF2-40B4-BE49-F238E27FC236}">
                  <a16:creationId xmlns:a16="http://schemas.microsoft.com/office/drawing/2014/main" id="{2D0EB875-5C5E-D674-D174-2BD5747A064F}"/>
                </a:ext>
              </a:extLst>
            </p:cNvPr>
            <p:cNvSpPr>
              <a:spLocks noChangeAspect="1" noChangeArrowheads="1" noTextEdit="1"/>
            </p:cNvSpPr>
            <p:nvPr/>
          </p:nvSpPr>
          <p:spPr bwMode="auto">
            <a:xfrm>
              <a:off x="7324951" y="3200401"/>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
              <a:extLst>
                <a:ext uri="{FF2B5EF4-FFF2-40B4-BE49-F238E27FC236}">
                  <a16:creationId xmlns:a16="http://schemas.microsoft.com/office/drawing/2014/main" id="{6FCAA071-960B-478F-F6A7-9297C1CADCD2}"/>
                </a:ext>
              </a:extLst>
            </p:cNvPr>
            <p:cNvSpPr>
              <a:spLocks noEditPoints="1"/>
            </p:cNvSpPr>
            <p:nvPr/>
          </p:nvSpPr>
          <p:spPr bwMode="auto">
            <a:xfrm>
              <a:off x="7368824" y="3227918"/>
              <a:ext cx="369839" cy="402744"/>
            </a:xfrm>
            <a:custGeom>
              <a:avLst/>
              <a:gdLst>
                <a:gd name="T0" fmla="*/ 792 w 808"/>
                <a:gd name="T1" fmla="*/ 880 h 880"/>
                <a:gd name="T2" fmla="*/ 16 w 808"/>
                <a:gd name="T3" fmla="*/ 880 h 880"/>
                <a:gd name="T4" fmla="*/ 4 w 808"/>
                <a:gd name="T5" fmla="*/ 861 h 880"/>
                <a:gd name="T6" fmla="*/ 129 w 808"/>
                <a:gd name="T7" fmla="*/ 595 h 880"/>
                <a:gd name="T8" fmla="*/ 404 w 808"/>
                <a:gd name="T9" fmla="*/ 709 h 880"/>
                <a:gd name="T10" fmla="*/ 679 w 808"/>
                <a:gd name="T11" fmla="*/ 595 h 880"/>
                <a:gd name="T12" fmla="*/ 804 w 808"/>
                <a:gd name="T13" fmla="*/ 861 h 880"/>
                <a:gd name="T14" fmla="*/ 792 w 808"/>
                <a:gd name="T15" fmla="*/ 880 h 880"/>
                <a:gd name="T16" fmla="*/ 190 w 808"/>
                <a:gd name="T17" fmla="*/ 583 h 880"/>
                <a:gd name="T18" fmla="*/ 404 w 808"/>
                <a:gd name="T19" fmla="*/ 662 h 880"/>
                <a:gd name="T20" fmla="*/ 618 w 808"/>
                <a:gd name="T21" fmla="*/ 583 h 880"/>
                <a:gd name="T22" fmla="*/ 638 w 808"/>
                <a:gd name="T23" fmla="*/ 565 h 880"/>
                <a:gd name="T24" fmla="*/ 735 w 808"/>
                <a:gd name="T25" fmla="*/ 331 h 880"/>
                <a:gd name="T26" fmla="*/ 638 w 808"/>
                <a:gd name="T27" fmla="*/ 97 h 880"/>
                <a:gd name="T28" fmla="*/ 404 w 808"/>
                <a:gd name="T29" fmla="*/ 0 h 880"/>
                <a:gd name="T30" fmla="*/ 170 w 808"/>
                <a:gd name="T31" fmla="*/ 97 h 880"/>
                <a:gd name="T32" fmla="*/ 73 w 808"/>
                <a:gd name="T33" fmla="*/ 331 h 880"/>
                <a:gd name="T34" fmla="*/ 170 w 808"/>
                <a:gd name="T35" fmla="*/ 565 h 880"/>
                <a:gd name="T36" fmla="*/ 190 w 808"/>
                <a:gd name="T37" fmla="*/ 583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8" h="880">
                  <a:moveTo>
                    <a:pt x="792" y="880"/>
                  </a:moveTo>
                  <a:cubicBezTo>
                    <a:pt x="792" y="880"/>
                    <a:pt x="792" y="880"/>
                    <a:pt x="16" y="880"/>
                  </a:cubicBezTo>
                  <a:cubicBezTo>
                    <a:pt x="6" y="880"/>
                    <a:pt x="0" y="870"/>
                    <a:pt x="4" y="861"/>
                  </a:cubicBezTo>
                  <a:cubicBezTo>
                    <a:pt x="4" y="861"/>
                    <a:pt x="4" y="861"/>
                    <a:pt x="129" y="595"/>
                  </a:cubicBezTo>
                  <a:cubicBezTo>
                    <a:pt x="200" y="666"/>
                    <a:pt x="297" y="709"/>
                    <a:pt x="404" y="709"/>
                  </a:cubicBezTo>
                  <a:cubicBezTo>
                    <a:pt x="511" y="709"/>
                    <a:pt x="608" y="666"/>
                    <a:pt x="679" y="595"/>
                  </a:cubicBezTo>
                  <a:cubicBezTo>
                    <a:pt x="679" y="595"/>
                    <a:pt x="679" y="595"/>
                    <a:pt x="804" y="861"/>
                  </a:cubicBezTo>
                  <a:cubicBezTo>
                    <a:pt x="808" y="870"/>
                    <a:pt x="802" y="880"/>
                    <a:pt x="792" y="880"/>
                  </a:cubicBezTo>
                  <a:close/>
                  <a:moveTo>
                    <a:pt x="190" y="583"/>
                  </a:moveTo>
                  <a:cubicBezTo>
                    <a:pt x="249" y="634"/>
                    <a:pt x="324" y="662"/>
                    <a:pt x="404" y="662"/>
                  </a:cubicBezTo>
                  <a:cubicBezTo>
                    <a:pt x="484" y="662"/>
                    <a:pt x="559" y="634"/>
                    <a:pt x="618" y="583"/>
                  </a:cubicBezTo>
                  <a:cubicBezTo>
                    <a:pt x="625" y="577"/>
                    <a:pt x="631" y="571"/>
                    <a:pt x="638" y="565"/>
                  </a:cubicBezTo>
                  <a:cubicBezTo>
                    <a:pt x="701" y="503"/>
                    <a:pt x="735" y="419"/>
                    <a:pt x="735" y="331"/>
                  </a:cubicBezTo>
                  <a:cubicBezTo>
                    <a:pt x="735" y="243"/>
                    <a:pt x="701" y="160"/>
                    <a:pt x="638" y="97"/>
                  </a:cubicBezTo>
                  <a:cubicBezTo>
                    <a:pt x="575" y="34"/>
                    <a:pt x="493" y="0"/>
                    <a:pt x="404" y="0"/>
                  </a:cubicBezTo>
                  <a:cubicBezTo>
                    <a:pt x="315" y="0"/>
                    <a:pt x="233" y="34"/>
                    <a:pt x="170" y="97"/>
                  </a:cubicBezTo>
                  <a:cubicBezTo>
                    <a:pt x="107" y="160"/>
                    <a:pt x="73" y="243"/>
                    <a:pt x="73" y="331"/>
                  </a:cubicBezTo>
                  <a:cubicBezTo>
                    <a:pt x="73" y="419"/>
                    <a:pt x="107" y="503"/>
                    <a:pt x="170" y="565"/>
                  </a:cubicBezTo>
                  <a:cubicBezTo>
                    <a:pt x="177" y="571"/>
                    <a:pt x="183" y="577"/>
                    <a:pt x="190" y="583"/>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10" name="Arrow: Curved Left 109">
            <a:extLst>
              <a:ext uri="{FF2B5EF4-FFF2-40B4-BE49-F238E27FC236}">
                <a16:creationId xmlns:a16="http://schemas.microsoft.com/office/drawing/2014/main" id="{214E47E8-B173-76EE-6C60-18465E15BF40}"/>
              </a:ext>
            </a:extLst>
          </p:cNvPr>
          <p:cNvSpPr/>
          <p:nvPr/>
        </p:nvSpPr>
        <p:spPr>
          <a:xfrm>
            <a:off x="2825234" y="3635304"/>
            <a:ext cx="272527" cy="498385"/>
          </a:xfrm>
          <a:prstGeom prst="curvedLeftArrow">
            <a:avLst/>
          </a:prstGeom>
          <a:solidFill>
            <a:srgbClr val="9A9A9A"/>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11" name="Arrow: Right 110">
            <a:extLst>
              <a:ext uri="{FF2B5EF4-FFF2-40B4-BE49-F238E27FC236}">
                <a16:creationId xmlns:a16="http://schemas.microsoft.com/office/drawing/2014/main" id="{47950271-B889-DEC6-ADCE-3CBF604D8C1F}"/>
              </a:ext>
            </a:extLst>
          </p:cNvPr>
          <p:cNvSpPr/>
          <p:nvPr/>
        </p:nvSpPr>
        <p:spPr>
          <a:xfrm rot="-2160000">
            <a:off x="1832812" y="3729130"/>
            <a:ext cx="143794" cy="71225"/>
          </a:xfrm>
          <a:prstGeom prst="rightArrow">
            <a:avLst/>
          </a:prstGeom>
          <a:solidFill>
            <a:schemeClr val="accent3"/>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12" name="Arrow: Right 111">
            <a:extLst>
              <a:ext uri="{FF2B5EF4-FFF2-40B4-BE49-F238E27FC236}">
                <a16:creationId xmlns:a16="http://schemas.microsoft.com/office/drawing/2014/main" id="{0BD58AD7-8A59-ED3A-C744-859B8CBAD9F6}"/>
              </a:ext>
            </a:extLst>
          </p:cNvPr>
          <p:cNvSpPr/>
          <p:nvPr/>
        </p:nvSpPr>
        <p:spPr>
          <a:xfrm rot="-2760000">
            <a:off x="3069940" y="3812493"/>
            <a:ext cx="143794" cy="71225"/>
          </a:xfrm>
          <a:prstGeom prst="rightArrow">
            <a:avLst/>
          </a:prstGeom>
          <a:solidFill>
            <a:schemeClr val="accent3"/>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13" name="TextBox 112">
            <a:extLst>
              <a:ext uri="{FF2B5EF4-FFF2-40B4-BE49-F238E27FC236}">
                <a16:creationId xmlns:a16="http://schemas.microsoft.com/office/drawing/2014/main" id="{10951B46-A3FE-B123-BC82-41520AD6F69D}"/>
              </a:ext>
            </a:extLst>
          </p:cNvPr>
          <p:cNvSpPr txBox="1"/>
          <p:nvPr/>
        </p:nvSpPr>
        <p:spPr>
          <a:xfrm>
            <a:off x="1793659" y="3598643"/>
            <a:ext cx="15819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accent3"/>
                </a:solidFill>
              </a:rPr>
              <a:t>e-</a:t>
            </a:r>
          </a:p>
        </p:txBody>
      </p:sp>
      <p:sp>
        <p:nvSpPr>
          <p:cNvPr id="114" name="TextBox 113">
            <a:extLst>
              <a:ext uri="{FF2B5EF4-FFF2-40B4-BE49-F238E27FC236}">
                <a16:creationId xmlns:a16="http://schemas.microsoft.com/office/drawing/2014/main" id="{FA641348-79FC-E2C0-6A55-2DF51820BB31}"/>
              </a:ext>
            </a:extLst>
          </p:cNvPr>
          <p:cNvSpPr txBox="1"/>
          <p:nvPr/>
        </p:nvSpPr>
        <p:spPr>
          <a:xfrm>
            <a:off x="3100683" y="3850256"/>
            <a:ext cx="15819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accent3"/>
                </a:solidFill>
              </a:rPr>
              <a:t>e-</a:t>
            </a:r>
          </a:p>
        </p:txBody>
      </p:sp>
      <p:sp>
        <p:nvSpPr>
          <p:cNvPr id="115" name="TextBox 114">
            <a:extLst>
              <a:ext uri="{FF2B5EF4-FFF2-40B4-BE49-F238E27FC236}">
                <a16:creationId xmlns:a16="http://schemas.microsoft.com/office/drawing/2014/main" id="{190B8D7B-A615-47D6-BD45-32A73BCB7690}"/>
              </a:ext>
            </a:extLst>
          </p:cNvPr>
          <p:cNvSpPr txBox="1"/>
          <p:nvPr/>
        </p:nvSpPr>
        <p:spPr>
          <a:xfrm>
            <a:off x="2104592" y="4029819"/>
            <a:ext cx="20999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v</a:t>
            </a:r>
            <a:r>
              <a:rPr lang="en-US" sz="1000" baseline="30000">
                <a:solidFill>
                  <a:schemeClr val="tx1"/>
                </a:solidFill>
              </a:rPr>
              <a:t>+4</a:t>
            </a:r>
          </a:p>
        </p:txBody>
      </p:sp>
      <p:sp>
        <p:nvSpPr>
          <p:cNvPr id="116" name="TextBox 115">
            <a:extLst>
              <a:ext uri="{FF2B5EF4-FFF2-40B4-BE49-F238E27FC236}">
                <a16:creationId xmlns:a16="http://schemas.microsoft.com/office/drawing/2014/main" id="{3F561360-6EFD-62D9-DD3A-DA1C7659D344}"/>
              </a:ext>
            </a:extLst>
          </p:cNvPr>
          <p:cNvSpPr txBox="1"/>
          <p:nvPr/>
        </p:nvSpPr>
        <p:spPr>
          <a:xfrm>
            <a:off x="2104592" y="3366311"/>
            <a:ext cx="20999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v</a:t>
            </a:r>
            <a:r>
              <a:rPr lang="en-US" sz="1000" baseline="30000">
                <a:solidFill>
                  <a:schemeClr val="tx1"/>
                </a:solidFill>
              </a:rPr>
              <a:t>+5</a:t>
            </a:r>
          </a:p>
        </p:txBody>
      </p:sp>
      <p:sp>
        <p:nvSpPr>
          <p:cNvPr id="117" name="TextBox 116">
            <a:extLst>
              <a:ext uri="{FF2B5EF4-FFF2-40B4-BE49-F238E27FC236}">
                <a16:creationId xmlns:a16="http://schemas.microsoft.com/office/drawing/2014/main" id="{E02A0F4D-A773-62BF-5F72-C58A7613B9DE}"/>
              </a:ext>
            </a:extLst>
          </p:cNvPr>
          <p:cNvSpPr txBox="1"/>
          <p:nvPr/>
        </p:nvSpPr>
        <p:spPr>
          <a:xfrm>
            <a:off x="2681744" y="3504453"/>
            <a:ext cx="20999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v</a:t>
            </a:r>
            <a:r>
              <a:rPr lang="en-US" sz="1000" baseline="30000">
                <a:solidFill>
                  <a:schemeClr val="tx1"/>
                </a:solidFill>
              </a:rPr>
              <a:t>+2</a:t>
            </a:r>
          </a:p>
        </p:txBody>
      </p:sp>
      <p:sp>
        <p:nvSpPr>
          <p:cNvPr id="118" name="TextBox 117">
            <a:extLst>
              <a:ext uri="{FF2B5EF4-FFF2-40B4-BE49-F238E27FC236}">
                <a16:creationId xmlns:a16="http://schemas.microsoft.com/office/drawing/2014/main" id="{59A99FC2-4E24-A7F2-C1C2-DC865FB026CC}"/>
              </a:ext>
            </a:extLst>
          </p:cNvPr>
          <p:cNvSpPr txBox="1"/>
          <p:nvPr/>
        </p:nvSpPr>
        <p:spPr>
          <a:xfrm>
            <a:off x="2681744" y="4122084"/>
            <a:ext cx="20999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v</a:t>
            </a:r>
            <a:r>
              <a:rPr lang="en-US" sz="1000" baseline="30000">
                <a:solidFill>
                  <a:schemeClr val="tx1"/>
                </a:solidFill>
              </a:rPr>
              <a:t>+3</a:t>
            </a:r>
          </a:p>
        </p:txBody>
      </p:sp>
      <p:sp>
        <p:nvSpPr>
          <p:cNvPr id="119" name="TextBox 118">
            <a:extLst>
              <a:ext uri="{FF2B5EF4-FFF2-40B4-BE49-F238E27FC236}">
                <a16:creationId xmlns:a16="http://schemas.microsoft.com/office/drawing/2014/main" id="{3E6B86C3-B9F8-F2C7-9320-01DD201B1C21}"/>
              </a:ext>
            </a:extLst>
          </p:cNvPr>
          <p:cNvSpPr txBox="1"/>
          <p:nvPr/>
        </p:nvSpPr>
        <p:spPr>
          <a:xfrm>
            <a:off x="749224" y="3550063"/>
            <a:ext cx="769441" cy="4616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rgbClr val="FFFFFF"/>
                </a:solidFill>
              </a:rPr>
              <a:t>Positive</a:t>
            </a:r>
            <a:br>
              <a:rPr lang="en-US" sz="1000">
                <a:solidFill>
                  <a:srgbClr val="FFFFFF"/>
                </a:solidFill>
              </a:rPr>
            </a:br>
            <a:r>
              <a:rPr lang="en-US" sz="1000">
                <a:solidFill>
                  <a:srgbClr val="FFFFFF"/>
                </a:solidFill>
              </a:rPr>
              <a:t>electrolyte</a:t>
            </a:r>
            <a:br>
              <a:rPr lang="en-US" sz="1000">
                <a:solidFill>
                  <a:srgbClr val="FFFFFF"/>
                </a:solidFill>
              </a:rPr>
            </a:br>
            <a:r>
              <a:rPr lang="en-US" sz="1000">
                <a:solidFill>
                  <a:srgbClr val="FFFFFF"/>
                </a:solidFill>
              </a:rPr>
              <a:t>(e.g., V</a:t>
            </a:r>
            <a:r>
              <a:rPr lang="en-US" sz="1000" baseline="30000">
                <a:solidFill>
                  <a:srgbClr val="FFFFFF"/>
                </a:solidFill>
              </a:rPr>
              <a:t>+5</a:t>
            </a:r>
            <a:r>
              <a:rPr lang="en-US" sz="1000">
                <a:solidFill>
                  <a:srgbClr val="FFFFFF"/>
                </a:solidFill>
              </a:rPr>
              <a:t>/V</a:t>
            </a:r>
            <a:r>
              <a:rPr lang="en-US" sz="1000" baseline="30000">
                <a:solidFill>
                  <a:srgbClr val="FFFFFF"/>
                </a:solidFill>
              </a:rPr>
              <a:t>+4</a:t>
            </a:r>
            <a:r>
              <a:rPr lang="en-US" sz="1000">
                <a:solidFill>
                  <a:srgbClr val="FFFFFF"/>
                </a:solidFill>
              </a:rPr>
              <a:t>)</a:t>
            </a:r>
          </a:p>
        </p:txBody>
      </p:sp>
      <p:sp>
        <p:nvSpPr>
          <p:cNvPr id="120" name="TextBox 119">
            <a:extLst>
              <a:ext uri="{FF2B5EF4-FFF2-40B4-BE49-F238E27FC236}">
                <a16:creationId xmlns:a16="http://schemas.microsoft.com/office/drawing/2014/main" id="{548A9270-F41E-1672-9D86-3457DA1B4558}"/>
              </a:ext>
            </a:extLst>
          </p:cNvPr>
          <p:cNvSpPr txBox="1"/>
          <p:nvPr/>
        </p:nvSpPr>
        <p:spPr>
          <a:xfrm>
            <a:off x="3536476" y="3550063"/>
            <a:ext cx="769442" cy="4616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rgbClr val="FFFFFF"/>
                </a:solidFill>
              </a:rPr>
              <a:t>Negative</a:t>
            </a:r>
            <a:br>
              <a:rPr lang="en-US" sz="1000">
                <a:solidFill>
                  <a:srgbClr val="FFFFFF"/>
                </a:solidFill>
              </a:rPr>
            </a:br>
            <a:r>
              <a:rPr lang="en-US" sz="1000">
                <a:solidFill>
                  <a:srgbClr val="FFFFFF"/>
                </a:solidFill>
              </a:rPr>
              <a:t>electrolyte</a:t>
            </a:r>
            <a:br>
              <a:rPr lang="en-US" sz="1000">
                <a:solidFill>
                  <a:srgbClr val="FFFFFF"/>
                </a:solidFill>
              </a:rPr>
            </a:br>
            <a:r>
              <a:rPr lang="en-US" sz="1000">
                <a:solidFill>
                  <a:srgbClr val="FFFFFF"/>
                </a:solidFill>
              </a:rPr>
              <a:t>(e.g., V</a:t>
            </a:r>
            <a:r>
              <a:rPr lang="en-US" sz="1000" baseline="30000">
                <a:solidFill>
                  <a:srgbClr val="FFFFFF"/>
                </a:solidFill>
              </a:rPr>
              <a:t>+2</a:t>
            </a:r>
            <a:r>
              <a:rPr lang="en-US" sz="1000">
                <a:solidFill>
                  <a:srgbClr val="FFFFFF"/>
                </a:solidFill>
              </a:rPr>
              <a:t>/V</a:t>
            </a:r>
            <a:r>
              <a:rPr lang="en-US" sz="1000" baseline="30000">
                <a:solidFill>
                  <a:srgbClr val="FFFFFF"/>
                </a:solidFill>
              </a:rPr>
              <a:t>+3</a:t>
            </a:r>
            <a:r>
              <a:rPr lang="en-US" sz="1000">
                <a:solidFill>
                  <a:srgbClr val="FFFFFF"/>
                </a:solidFill>
              </a:rPr>
              <a:t>)</a:t>
            </a:r>
          </a:p>
        </p:txBody>
      </p:sp>
      <p:sp>
        <p:nvSpPr>
          <p:cNvPr id="121" name="TextBox 120">
            <a:extLst>
              <a:ext uri="{FF2B5EF4-FFF2-40B4-BE49-F238E27FC236}">
                <a16:creationId xmlns:a16="http://schemas.microsoft.com/office/drawing/2014/main" id="{39AC35F3-3B86-8694-45DC-334C83301968}"/>
              </a:ext>
            </a:extLst>
          </p:cNvPr>
          <p:cNvSpPr txBox="1"/>
          <p:nvPr/>
        </p:nvSpPr>
        <p:spPr>
          <a:xfrm>
            <a:off x="1733296" y="4912655"/>
            <a:ext cx="33342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chemeClr val="tx1"/>
                </a:solidFill>
              </a:rPr>
              <a:t>Pump</a:t>
            </a:r>
            <a:endParaRPr lang="en-US" sz="1000" baseline="30000">
              <a:solidFill>
                <a:schemeClr val="tx1"/>
              </a:solidFill>
            </a:endParaRPr>
          </a:p>
        </p:txBody>
      </p:sp>
      <p:sp>
        <p:nvSpPr>
          <p:cNvPr id="235" name="TextBox 234">
            <a:extLst>
              <a:ext uri="{FF2B5EF4-FFF2-40B4-BE49-F238E27FC236}">
                <a16:creationId xmlns:a16="http://schemas.microsoft.com/office/drawing/2014/main" id="{AEA0AE6F-F909-CBAE-63D8-38E198618CF9}"/>
              </a:ext>
            </a:extLst>
          </p:cNvPr>
          <p:cNvSpPr txBox="1"/>
          <p:nvPr/>
        </p:nvSpPr>
        <p:spPr>
          <a:xfrm>
            <a:off x="2976783" y="4912655"/>
            <a:ext cx="33342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000">
                <a:solidFill>
                  <a:schemeClr val="tx1"/>
                </a:solidFill>
              </a:rPr>
              <a:t>Pump</a:t>
            </a:r>
            <a:endParaRPr lang="en-US" sz="1000" baseline="30000">
              <a:solidFill>
                <a:schemeClr val="tx1"/>
              </a:solidFill>
            </a:endParaRPr>
          </a:p>
        </p:txBody>
      </p:sp>
      <p:sp>
        <p:nvSpPr>
          <p:cNvPr id="236" name="Rectangle 235">
            <a:extLst>
              <a:ext uri="{FF2B5EF4-FFF2-40B4-BE49-F238E27FC236}">
                <a16:creationId xmlns:a16="http://schemas.microsoft.com/office/drawing/2014/main" id="{E8597764-BA4E-5267-8378-716C6DEC166B}"/>
              </a:ext>
            </a:extLst>
          </p:cNvPr>
          <p:cNvSpPr/>
          <p:nvPr/>
        </p:nvSpPr>
        <p:spPr>
          <a:xfrm>
            <a:off x="2299002" y="2973186"/>
            <a:ext cx="135215" cy="8706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37" name="Rectangle 236">
            <a:extLst>
              <a:ext uri="{FF2B5EF4-FFF2-40B4-BE49-F238E27FC236}">
                <a16:creationId xmlns:a16="http://schemas.microsoft.com/office/drawing/2014/main" id="{C1617EED-9DC3-59F2-560D-C70E3F70CD6A}"/>
              </a:ext>
            </a:extLst>
          </p:cNvPr>
          <p:cNvSpPr/>
          <p:nvPr/>
        </p:nvSpPr>
        <p:spPr>
          <a:xfrm>
            <a:off x="2603479" y="2973186"/>
            <a:ext cx="135215" cy="8706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38" name="Rectangle 237">
            <a:extLst>
              <a:ext uri="{FF2B5EF4-FFF2-40B4-BE49-F238E27FC236}">
                <a16:creationId xmlns:a16="http://schemas.microsoft.com/office/drawing/2014/main" id="{C52F43EA-19F2-E9A5-B3EC-E5DD9DA67121}"/>
              </a:ext>
            </a:extLst>
          </p:cNvPr>
          <p:cNvSpPr/>
          <p:nvPr/>
        </p:nvSpPr>
        <p:spPr>
          <a:xfrm>
            <a:off x="2299002" y="4357449"/>
            <a:ext cx="135215" cy="8706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39" name="Rectangle 238">
            <a:extLst>
              <a:ext uri="{FF2B5EF4-FFF2-40B4-BE49-F238E27FC236}">
                <a16:creationId xmlns:a16="http://schemas.microsoft.com/office/drawing/2014/main" id="{C926DFB3-6E3C-9203-498D-B0D0E604670D}"/>
              </a:ext>
            </a:extLst>
          </p:cNvPr>
          <p:cNvSpPr/>
          <p:nvPr/>
        </p:nvSpPr>
        <p:spPr>
          <a:xfrm>
            <a:off x="2603479" y="4357449"/>
            <a:ext cx="135215" cy="8706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40" name="Connector: Elbow 239">
            <a:extLst>
              <a:ext uri="{FF2B5EF4-FFF2-40B4-BE49-F238E27FC236}">
                <a16:creationId xmlns:a16="http://schemas.microsoft.com/office/drawing/2014/main" id="{27519AF0-12EA-B3F6-4E42-B2DD584DCD2D}"/>
              </a:ext>
            </a:extLst>
          </p:cNvPr>
          <p:cNvCxnSpPr>
            <a:cxnSpLocks/>
            <a:stCxn id="236" idx="0"/>
            <a:endCxn id="60" idx="1"/>
          </p:cNvCxnSpPr>
          <p:nvPr/>
        </p:nvCxnSpPr>
        <p:spPr>
          <a:xfrm rot="16200000" flipH="1" flipV="1">
            <a:off x="1600007" y="2507122"/>
            <a:ext cx="300539" cy="1232666"/>
          </a:xfrm>
          <a:prstGeom prst="bentConnector3">
            <a:avLst>
              <a:gd name="adj1" fmla="val -76063"/>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241" name="Connector: Elbow 240">
            <a:extLst>
              <a:ext uri="{FF2B5EF4-FFF2-40B4-BE49-F238E27FC236}">
                <a16:creationId xmlns:a16="http://schemas.microsoft.com/office/drawing/2014/main" id="{0743062B-B25A-B18F-F487-7E81F696FF39}"/>
              </a:ext>
            </a:extLst>
          </p:cNvPr>
          <p:cNvCxnSpPr>
            <a:cxnSpLocks/>
            <a:stCxn id="61" idx="1"/>
            <a:endCxn id="237" idx="0"/>
          </p:cNvCxnSpPr>
          <p:nvPr/>
        </p:nvCxnSpPr>
        <p:spPr>
          <a:xfrm rot="16200000" flipV="1">
            <a:off x="3143560" y="2500714"/>
            <a:ext cx="305167" cy="1250111"/>
          </a:xfrm>
          <a:prstGeom prst="bentConnector3">
            <a:avLst>
              <a:gd name="adj1" fmla="val 174910"/>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242" name="Connector: Elbow 241">
            <a:extLst>
              <a:ext uri="{FF2B5EF4-FFF2-40B4-BE49-F238E27FC236}">
                <a16:creationId xmlns:a16="http://schemas.microsoft.com/office/drawing/2014/main" id="{DED2870E-C018-3400-FA81-9D0681B0C5EE}"/>
              </a:ext>
            </a:extLst>
          </p:cNvPr>
          <p:cNvCxnSpPr>
            <a:cxnSpLocks/>
            <a:stCxn id="60" idx="3"/>
            <a:endCxn id="104" idx="1"/>
          </p:cNvCxnSpPr>
          <p:nvPr/>
        </p:nvCxnSpPr>
        <p:spPr>
          <a:xfrm rot="16200000" flipH="1">
            <a:off x="1219077" y="4193676"/>
            <a:ext cx="439661" cy="609927"/>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243" name="Connector: Elbow 242">
            <a:extLst>
              <a:ext uri="{FF2B5EF4-FFF2-40B4-BE49-F238E27FC236}">
                <a16:creationId xmlns:a16="http://schemas.microsoft.com/office/drawing/2014/main" id="{E371E5A7-6CC1-0DA2-FF4B-99F837E54531}"/>
              </a:ext>
            </a:extLst>
          </p:cNvPr>
          <p:cNvCxnSpPr>
            <a:cxnSpLocks/>
            <a:stCxn id="104" idx="3"/>
            <a:endCxn id="238" idx="2"/>
          </p:cNvCxnSpPr>
          <p:nvPr/>
        </p:nvCxnSpPr>
        <p:spPr>
          <a:xfrm flipV="1">
            <a:off x="2056145" y="4444509"/>
            <a:ext cx="310465" cy="273962"/>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244" name="Connector: Elbow 243">
            <a:extLst>
              <a:ext uri="{FF2B5EF4-FFF2-40B4-BE49-F238E27FC236}">
                <a16:creationId xmlns:a16="http://schemas.microsoft.com/office/drawing/2014/main" id="{09473BEB-89E8-7E5F-D977-B7468D3B7C37}"/>
              </a:ext>
            </a:extLst>
          </p:cNvPr>
          <p:cNvCxnSpPr>
            <a:cxnSpLocks/>
            <a:stCxn id="61" idx="3"/>
            <a:endCxn id="108" idx="3"/>
          </p:cNvCxnSpPr>
          <p:nvPr/>
        </p:nvCxnSpPr>
        <p:spPr>
          <a:xfrm rot="5400000">
            <a:off x="3399806" y="4197078"/>
            <a:ext cx="435032" cy="607753"/>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245" name="Connector: Elbow 244">
            <a:extLst>
              <a:ext uri="{FF2B5EF4-FFF2-40B4-BE49-F238E27FC236}">
                <a16:creationId xmlns:a16="http://schemas.microsoft.com/office/drawing/2014/main" id="{D29CC8C8-E5CA-4962-C862-0EDBA00ED75B}"/>
              </a:ext>
            </a:extLst>
          </p:cNvPr>
          <p:cNvCxnSpPr>
            <a:cxnSpLocks/>
            <a:stCxn id="108" idx="1"/>
            <a:endCxn id="239" idx="2"/>
          </p:cNvCxnSpPr>
          <p:nvPr/>
        </p:nvCxnSpPr>
        <p:spPr>
          <a:xfrm rot="10800000">
            <a:off x="2671087" y="4444510"/>
            <a:ext cx="330084" cy="273961"/>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sp>
        <p:nvSpPr>
          <p:cNvPr id="246" name="Arrow: Curved Left 245">
            <a:extLst>
              <a:ext uri="{FF2B5EF4-FFF2-40B4-BE49-F238E27FC236}">
                <a16:creationId xmlns:a16="http://schemas.microsoft.com/office/drawing/2014/main" id="{205A1559-A19B-BBF9-340D-6482CC74A957}"/>
              </a:ext>
            </a:extLst>
          </p:cNvPr>
          <p:cNvSpPr/>
          <p:nvPr/>
        </p:nvSpPr>
        <p:spPr>
          <a:xfrm flipH="1">
            <a:off x="1996079" y="3549276"/>
            <a:ext cx="272527" cy="498385"/>
          </a:xfrm>
          <a:prstGeom prst="curvedLeftArrow">
            <a:avLst/>
          </a:prstGeom>
          <a:gradFill>
            <a:gsLst>
              <a:gs pos="0">
                <a:srgbClr val="E71C57"/>
              </a:gs>
              <a:gs pos="100000">
                <a:schemeClr val="tx2"/>
              </a:gs>
            </a:gsLst>
            <a:lin ang="27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68" name="TextBox 267">
            <a:extLst>
              <a:ext uri="{FF2B5EF4-FFF2-40B4-BE49-F238E27FC236}">
                <a16:creationId xmlns:a16="http://schemas.microsoft.com/office/drawing/2014/main" id="{FF4064EA-94B5-A846-0B1A-2DE89EC46D1A}"/>
              </a:ext>
            </a:extLst>
          </p:cNvPr>
          <p:cNvSpPr txBox="1"/>
          <p:nvPr/>
        </p:nvSpPr>
        <p:spPr bwMode="gray">
          <a:xfrm>
            <a:off x="443372" y="188640"/>
            <a:ext cx="1080120" cy="157938"/>
          </a:xfrm>
          <a:prstGeom prst="rect">
            <a:avLst/>
          </a:prstGeom>
          <a:solidFill>
            <a:srgbClr val="FFFFFF"/>
          </a:solidFill>
        </p:spPr>
        <p:txBody>
          <a:bodyPr wrap="square" lIns="0" tIns="0" rIns="0" bIns="0" rtlCol="0">
            <a:spAutoFit/>
          </a:bodyPr>
          <a:lstStyle/>
          <a:p>
            <a:pPr marL="0" indent="0" algn="ctr">
              <a:buNone/>
            </a:pPr>
            <a:r>
              <a:rPr lang="en-US" sz="1000"/>
              <a:t>Electrochemical</a:t>
            </a:r>
          </a:p>
        </p:txBody>
      </p:sp>
      <p:sp>
        <p:nvSpPr>
          <p:cNvPr id="2" name="Rectangle 1">
            <a:extLst>
              <a:ext uri="{FF2B5EF4-FFF2-40B4-BE49-F238E27FC236}">
                <a16:creationId xmlns:a16="http://schemas.microsoft.com/office/drawing/2014/main" id="{774FFF0C-6D68-9F30-2ED9-CBE8EED31555}"/>
              </a:ext>
            </a:extLst>
          </p:cNvPr>
          <p:cNvSpPr/>
          <p:nvPr/>
        </p:nvSpPr>
        <p:spPr bwMode="gray">
          <a:xfrm>
            <a:off x="0" y="0"/>
            <a:ext cx="2419109" cy="317051"/>
          </a:xfrm>
          <a:prstGeom prst="rect">
            <a:avLst/>
          </a:prstGeom>
          <a:solidFill>
            <a:srgbClr val="1A52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Electrochemical</a:t>
            </a:r>
          </a:p>
        </p:txBody>
      </p:sp>
      <p:cxnSp>
        <p:nvCxnSpPr>
          <p:cNvPr id="3" name="Straight Connector 2">
            <a:extLst>
              <a:ext uri="{FF2B5EF4-FFF2-40B4-BE49-F238E27FC236}">
                <a16:creationId xmlns:a16="http://schemas.microsoft.com/office/drawing/2014/main" id="{08782CC9-C04D-EB50-C71E-3B86CBF41742}"/>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220EEEBF-10AF-EE2B-D8CB-A6147EA94F54}"/>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76490715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31271809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Metal air batteries offer safety, energy density, and lower costs, at the expense of a significantly shorter lifespan</a:t>
            </a:r>
            <a:endParaRPr lang="en-US">
              <a:cs typeface="Arial"/>
            </a:endParaRP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DOE, Energy Storage Reports and Data</a:t>
            </a:r>
            <a:r>
              <a:rPr lang="en-US" sz="800" dirty="0">
                <a:solidFill>
                  <a:srgbClr val="000000"/>
                </a:solidFill>
              </a:rPr>
              <a:t>; </a:t>
            </a:r>
            <a:r>
              <a:rPr lang="en-US" sz="800" dirty="0">
                <a:solidFill>
                  <a:srgbClr val="000000"/>
                </a:solidFill>
                <a:hlinkClick r:id="rId7"/>
              </a:rPr>
              <a:t>Form Energy</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 </a:t>
            </a:r>
            <a:endParaRPr lang="en-US" sz="800" dirty="0">
              <a:solidFill>
                <a:srgbClr val="000000"/>
              </a:solidFill>
              <a:cs typeface="Arial"/>
            </a:endParaRPr>
          </a:p>
        </p:txBody>
      </p:sp>
      <p:sp>
        <p:nvSpPr>
          <p:cNvPr id="2" name="Rectangle 1">
            <a:extLst>
              <a:ext uri="{FF2B5EF4-FFF2-40B4-BE49-F238E27FC236}">
                <a16:creationId xmlns:a16="http://schemas.microsoft.com/office/drawing/2014/main" id="{A28958B2-0214-44C9-2A9C-87D5805EA357}"/>
              </a:ext>
            </a:extLst>
          </p:cNvPr>
          <p:cNvSpPr/>
          <p:nvPr/>
        </p:nvSpPr>
        <p:spPr>
          <a:xfrm>
            <a:off x="3524250" y="2923056"/>
            <a:ext cx="558800" cy="1656560"/>
          </a:xfrm>
          <a:prstGeom prst="rect">
            <a:avLst/>
          </a:prstGeom>
          <a:solidFill>
            <a:schemeClr val="accent3">
              <a:lumMod val="40000"/>
              <a:lumOff val="60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0" name="Rectangle 9">
            <a:extLst>
              <a:ext uri="{FF2B5EF4-FFF2-40B4-BE49-F238E27FC236}">
                <a16:creationId xmlns:a16="http://schemas.microsoft.com/office/drawing/2014/main" id="{08D5B013-582D-FBA3-53D0-7C951B6732B1}"/>
              </a:ext>
            </a:extLst>
          </p:cNvPr>
          <p:cNvSpPr/>
          <p:nvPr/>
        </p:nvSpPr>
        <p:spPr>
          <a:xfrm>
            <a:off x="1416050" y="2923056"/>
            <a:ext cx="558800" cy="1656560"/>
          </a:xfrm>
          <a:prstGeom prst="rect">
            <a:avLst/>
          </a:prstGeom>
          <a:solidFill>
            <a:schemeClr val="accent2">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1" name="TextBox 10">
            <a:extLst>
              <a:ext uri="{FF2B5EF4-FFF2-40B4-BE49-F238E27FC236}">
                <a16:creationId xmlns:a16="http://schemas.microsoft.com/office/drawing/2014/main" id="{B0B791E4-9656-4F2A-024D-388496DE2E8A}"/>
              </a:ext>
            </a:extLst>
          </p:cNvPr>
          <p:cNvSpPr txBox="1">
            <a:spLocks noChangeAspect="1"/>
          </p:cNvSpPr>
          <p:nvPr/>
        </p:nvSpPr>
        <p:spPr>
          <a:xfrm>
            <a:off x="371475" y="519148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endParaRPr>
          </a:p>
        </p:txBody>
      </p:sp>
      <p:cxnSp>
        <p:nvCxnSpPr>
          <p:cNvPr id="12" name="Straight Connector 11">
            <a:extLst>
              <a:ext uri="{FF2B5EF4-FFF2-40B4-BE49-F238E27FC236}">
                <a16:creationId xmlns:a16="http://schemas.microsoft.com/office/drawing/2014/main" id="{F9E75EA1-1978-398D-6EE0-3A12F085CF00}"/>
              </a:ext>
            </a:extLst>
          </p:cNvPr>
          <p:cNvCxnSpPr>
            <a:cxnSpLocks noChangeAspect="1"/>
          </p:cNvCxnSpPr>
          <p:nvPr/>
        </p:nvCxnSpPr>
        <p:spPr>
          <a:xfrm>
            <a:off x="371476" y="542162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5481632-4E59-1F4B-C377-5F3FDB74DCB9}"/>
              </a:ext>
            </a:extLst>
          </p:cNvPr>
          <p:cNvSpPr txBox="1">
            <a:spLocks noChangeAspect="1"/>
          </p:cNvSpPr>
          <p:nvPr/>
        </p:nvSpPr>
        <p:spPr>
          <a:xfrm>
            <a:off x="5403437" y="242548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14" name="Table 40">
            <a:extLst>
              <a:ext uri="{FF2B5EF4-FFF2-40B4-BE49-F238E27FC236}">
                <a16:creationId xmlns:a16="http://schemas.microsoft.com/office/drawing/2014/main" id="{C679090D-BFA2-8FED-780F-1BC76458816E}"/>
              </a:ext>
            </a:extLst>
          </p:cNvPr>
          <p:cNvGraphicFramePr>
            <a:graphicFrameLocks noGrp="1" noChangeAspect="1"/>
          </p:cNvGraphicFramePr>
          <p:nvPr>
            <p:extLst>
              <p:ext uri="{D42A27DB-BD31-4B8C-83A1-F6EECF244321}">
                <p14:modId xmlns:p14="http://schemas.microsoft.com/office/powerpoint/2010/main" val="2143067153"/>
              </p:ext>
            </p:extLst>
          </p:nvPr>
        </p:nvGraphicFramePr>
        <p:xfrm>
          <a:off x="5414726" y="2756468"/>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R&amp;D/pilot</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Highly modular without safety concerns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20-200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40-70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15" name="Straight Connector 14">
            <a:extLst>
              <a:ext uri="{FF2B5EF4-FFF2-40B4-BE49-F238E27FC236}">
                <a16:creationId xmlns:a16="http://schemas.microsoft.com/office/drawing/2014/main" id="{66C99152-55FF-3E43-682C-84AB9AEF8F52}"/>
              </a:ext>
            </a:extLst>
          </p:cNvPr>
          <p:cNvCxnSpPr>
            <a:cxnSpLocks noChangeAspect="1"/>
          </p:cNvCxnSpPr>
          <p:nvPr/>
        </p:nvCxnSpPr>
        <p:spPr>
          <a:xfrm>
            <a:off x="5414724" y="262392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425F87AD-48CD-F96B-CFE9-87D2C7CA5CD1}"/>
              </a:ext>
            </a:extLst>
          </p:cNvPr>
          <p:cNvSpPr txBox="1">
            <a:spLocks noChangeAspect="1"/>
          </p:cNvSpPr>
          <p:nvPr/>
        </p:nvSpPr>
        <p:spPr>
          <a:xfrm>
            <a:off x="9909388" y="242548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17" name="Straight Connector 16">
            <a:extLst>
              <a:ext uri="{FF2B5EF4-FFF2-40B4-BE49-F238E27FC236}">
                <a16:creationId xmlns:a16="http://schemas.microsoft.com/office/drawing/2014/main" id="{3DE20341-1317-0869-8F56-30C99ADECA14}"/>
              </a:ext>
            </a:extLst>
          </p:cNvPr>
          <p:cNvCxnSpPr>
            <a:cxnSpLocks noChangeAspect="1"/>
          </p:cNvCxnSpPr>
          <p:nvPr/>
        </p:nvCxnSpPr>
        <p:spPr>
          <a:xfrm>
            <a:off x="9909388" y="262392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8" name="Table 75">
            <a:extLst>
              <a:ext uri="{FF2B5EF4-FFF2-40B4-BE49-F238E27FC236}">
                <a16:creationId xmlns:a16="http://schemas.microsoft.com/office/drawing/2014/main" id="{5FE519D5-D450-A4C7-EA25-925E22D7D86F}"/>
              </a:ext>
            </a:extLst>
          </p:cNvPr>
          <p:cNvGraphicFramePr>
            <a:graphicFrameLocks noGrp="1" noChangeAspect="1"/>
          </p:cNvGraphicFramePr>
          <p:nvPr>
            <p:extLst>
              <p:ext uri="{D42A27DB-BD31-4B8C-83A1-F6EECF244321}">
                <p14:modId xmlns:p14="http://schemas.microsoft.com/office/powerpoint/2010/main" val="138792674"/>
              </p:ext>
            </p:extLst>
          </p:nvPr>
        </p:nvGraphicFramePr>
        <p:xfrm>
          <a:off x="371476" y="5479948"/>
          <a:ext cx="9383918" cy="500165"/>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endParaRP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Great River Energy</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Minnesota, U.S.</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1</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150</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Announced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bl>
          </a:graphicData>
        </a:graphic>
      </p:graphicFrame>
      <p:sp>
        <p:nvSpPr>
          <p:cNvPr id="21" name="TextBox 20">
            <a:extLst>
              <a:ext uri="{FF2B5EF4-FFF2-40B4-BE49-F238E27FC236}">
                <a16:creationId xmlns:a16="http://schemas.microsoft.com/office/drawing/2014/main" id="{A5D81BCD-F2A1-50ED-3F7D-3C77C99F9E31}"/>
              </a:ext>
            </a:extLst>
          </p:cNvPr>
          <p:cNvSpPr txBox="1">
            <a:spLocks noChangeAspect="1"/>
          </p:cNvSpPr>
          <p:nvPr/>
        </p:nvSpPr>
        <p:spPr>
          <a:xfrm>
            <a:off x="371475" y="187714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Metal-air batteries are composed of a metal negative electrode and an air positive electrode. Oxygen from the air serves as the positive electrode and reacts with the metal electrode to drive a current. During discharge, the process is reversed and oxygen is released back into the atmosphere.</a:t>
            </a:r>
          </a:p>
        </p:txBody>
      </p:sp>
      <p:sp>
        <p:nvSpPr>
          <p:cNvPr id="22" name="TextBox 21">
            <a:extLst>
              <a:ext uri="{FF2B5EF4-FFF2-40B4-BE49-F238E27FC236}">
                <a16:creationId xmlns:a16="http://schemas.microsoft.com/office/drawing/2014/main" id="{C6001956-5EA0-2EB5-594C-8F3631645992}"/>
              </a:ext>
            </a:extLst>
          </p:cNvPr>
          <p:cNvSpPr txBox="1">
            <a:spLocks noChangeAspect="1"/>
          </p:cNvSpPr>
          <p:nvPr/>
        </p:nvSpPr>
        <p:spPr>
          <a:xfrm>
            <a:off x="9909389" y="306661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23" name="TextBox 22">
            <a:extLst>
              <a:ext uri="{FF2B5EF4-FFF2-40B4-BE49-F238E27FC236}">
                <a16:creationId xmlns:a16="http://schemas.microsoft.com/office/drawing/2014/main" id="{1A7C5145-85E5-70E4-AD6D-4F7F96C037C5}"/>
              </a:ext>
            </a:extLst>
          </p:cNvPr>
          <p:cNvSpPr txBox="1">
            <a:spLocks noChangeAspect="1"/>
          </p:cNvSpPr>
          <p:nvPr/>
        </p:nvSpPr>
        <p:spPr>
          <a:xfrm>
            <a:off x="9909389" y="399941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24" name="TextBox 23">
            <a:extLst>
              <a:ext uri="{FF2B5EF4-FFF2-40B4-BE49-F238E27FC236}">
                <a16:creationId xmlns:a16="http://schemas.microsoft.com/office/drawing/2014/main" id="{430B573A-0D0B-76C3-8F20-9E6DF8401A14}"/>
              </a:ext>
            </a:extLst>
          </p:cNvPr>
          <p:cNvSpPr txBox="1">
            <a:spLocks noChangeAspect="1"/>
          </p:cNvSpPr>
          <p:nvPr/>
        </p:nvSpPr>
        <p:spPr>
          <a:xfrm>
            <a:off x="9909389" y="493222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chemeClr val="tx1"/>
                </a:solidFill>
              </a:rPr>
              <a:t>Seasonal</a:t>
            </a:r>
          </a:p>
        </p:txBody>
      </p:sp>
      <p:sp>
        <p:nvSpPr>
          <p:cNvPr id="25" name="TextBox 24">
            <a:extLst>
              <a:ext uri="{FF2B5EF4-FFF2-40B4-BE49-F238E27FC236}">
                <a16:creationId xmlns:a16="http://schemas.microsoft.com/office/drawing/2014/main" id="{87A5155D-C3D0-6A73-AA83-8A1E868867E3}"/>
              </a:ext>
            </a:extLst>
          </p:cNvPr>
          <p:cNvSpPr txBox="1">
            <a:spLocks noChangeAspect="1"/>
          </p:cNvSpPr>
          <p:nvPr/>
        </p:nvSpPr>
        <p:spPr>
          <a:xfrm>
            <a:off x="9909389" y="563419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chemeClr val="tx1"/>
                </a:solidFill>
              </a:rPr>
              <a:t>Remote or off-grid</a:t>
            </a:r>
          </a:p>
        </p:txBody>
      </p:sp>
      <p:sp>
        <p:nvSpPr>
          <p:cNvPr id="26" name="TextBox 25">
            <a:extLst>
              <a:ext uri="{FF2B5EF4-FFF2-40B4-BE49-F238E27FC236}">
                <a16:creationId xmlns:a16="http://schemas.microsoft.com/office/drawing/2014/main" id="{8511E2C9-D939-2AD1-46D5-423654283E56}"/>
              </a:ext>
            </a:extLst>
          </p:cNvPr>
          <p:cNvSpPr txBox="1">
            <a:spLocks noChangeAspect="1"/>
          </p:cNvSpPr>
          <p:nvPr/>
        </p:nvSpPr>
        <p:spPr>
          <a:xfrm>
            <a:off x="10861926" y="275646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27" name="TextBox 26">
            <a:extLst>
              <a:ext uri="{FF2B5EF4-FFF2-40B4-BE49-F238E27FC236}">
                <a16:creationId xmlns:a16="http://schemas.microsoft.com/office/drawing/2014/main" id="{8BBFA057-F5C9-003B-F5D3-F3D8B1FFA0F5}"/>
              </a:ext>
            </a:extLst>
          </p:cNvPr>
          <p:cNvSpPr txBox="1">
            <a:spLocks noChangeAspect="1"/>
          </p:cNvSpPr>
          <p:nvPr/>
        </p:nvSpPr>
        <p:spPr>
          <a:xfrm>
            <a:off x="10861926" y="322287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28" name="TextBox 27">
            <a:extLst>
              <a:ext uri="{FF2B5EF4-FFF2-40B4-BE49-F238E27FC236}">
                <a16:creationId xmlns:a16="http://schemas.microsoft.com/office/drawing/2014/main" id="{3C97B5E0-35EA-126F-2B80-409F196C2953}"/>
              </a:ext>
            </a:extLst>
          </p:cNvPr>
          <p:cNvSpPr txBox="1">
            <a:spLocks noChangeAspect="1"/>
          </p:cNvSpPr>
          <p:nvPr/>
        </p:nvSpPr>
        <p:spPr>
          <a:xfrm>
            <a:off x="10861926" y="368927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Weather-driven</a:t>
            </a:r>
            <a:br>
              <a:rPr lang="en-US" sz="1000"/>
            </a:br>
            <a:r>
              <a:rPr lang="en-US" sz="1000">
                <a:solidFill>
                  <a:srgbClr val="34A398"/>
                </a:solidFill>
              </a:rPr>
              <a:t>outages</a:t>
            </a:r>
          </a:p>
        </p:txBody>
      </p:sp>
      <p:sp>
        <p:nvSpPr>
          <p:cNvPr id="29" name="TextBox 28">
            <a:extLst>
              <a:ext uri="{FF2B5EF4-FFF2-40B4-BE49-F238E27FC236}">
                <a16:creationId xmlns:a16="http://schemas.microsoft.com/office/drawing/2014/main" id="{C343BDCF-763E-3EE9-A06F-0B71CB3B2C43}"/>
              </a:ext>
            </a:extLst>
          </p:cNvPr>
          <p:cNvSpPr txBox="1">
            <a:spLocks noChangeAspect="1"/>
          </p:cNvSpPr>
          <p:nvPr/>
        </p:nvSpPr>
        <p:spPr>
          <a:xfrm>
            <a:off x="10861927" y="415567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endParaRPr lang="en-US" sz="1000">
              <a:solidFill>
                <a:srgbClr val="34A398"/>
              </a:solidFill>
              <a:cs typeface="Arial"/>
            </a:endParaRPr>
          </a:p>
        </p:txBody>
      </p:sp>
      <p:sp>
        <p:nvSpPr>
          <p:cNvPr id="30" name="TextBox 29">
            <a:extLst>
              <a:ext uri="{FF2B5EF4-FFF2-40B4-BE49-F238E27FC236}">
                <a16:creationId xmlns:a16="http://schemas.microsoft.com/office/drawing/2014/main" id="{6211A8BE-51B4-B7D5-18B1-AE96C670207E}"/>
              </a:ext>
            </a:extLst>
          </p:cNvPr>
          <p:cNvSpPr txBox="1">
            <a:spLocks noChangeAspect="1"/>
          </p:cNvSpPr>
          <p:nvPr/>
        </p:nvSpPr>
        <p:spPr>
          <a:xfrm>
            <a:off x="10861926" y="462208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Seasonal</a:t>
            </a:r>
            <a:br>
              <a:rPr lang="en-US" sz="1000"/>
            </a:br>
            <a:r>
              <a:rPr lang="en-US" sz="1000">
                <a:solidFill>
                  <a:schemeClr val="tx1"/>
                </a:solidFill>
              </a:rPr>
              <a:t>imbalances</a:t>
            </a:r>
          </a:p>
        </p:txBody>
      </p:sp>
      <p:sp>
        <p:nvSpPr>
          <p:cNvPr id="31" name="TextBox 30">
            <a:extLst>
              <a:ext uri="{FF2B5EF4-FFF2-40B4-BE49-F238E27FC236}">
                <a16:creationId xmlns:a16="http://schemas.microsoft.com/office/drawing/2014/main" id="{A44E03C0-79DB-1BDC-F536-F74392A45D1E}"/>
              </a:ext>
            </a:extLst>
          </p:cNvPr>
          <p:cNvSpPr txBox="1">
            <a:spLocks noChangeAspect="1"/>
          </p:cNvSpPr>
          <p:nvPr/>
        </p:nvSpPr>
        <p:spPr>
          <a:xfrm>
            <a:off x="10861927" y="508848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Long-term</a:t>
            </a:r>
            <a:br>
              <a:rPr lang="en-US" sz="1000"/>
            </a:br>
            <a:r>
              <a:rPr lang="en-US" sz="1000">
                <a:solidFill>
                  <a:schemeClr val="tx1"/>
                </a:solidFill>
              </a:rPr>
              <a:t>outages</a:t>
            </a:r>
          </a:p>
        </p:txBody>
      </p:sp>
      <p:sp>
        <p:nvSpPr>
          <p:cNvPr id="32" name="TextBox 31">
            <a:extLst>
              <a:ext uri="{FF2B5EF4-FFF2-40B4-BE49-F238E27FC236}">
                <a16:creationId xmlns:a16="http://schemas.microsoft.com/office/drawing/2014/main" id="{EF63488C-226A-D13E-C359-A7E48DD9F910}"/>
              </a:ext>
            </a:extLst>
          </p:cNvPr>
          <p:cNvSpPr txBox="1">
            <a:spLocks noChangeAspect="1"/>
          </p:cNvSpPr>
          <p:nvPr/>
        </p:nvSpPr>
        <p:spPr>
          <a:xfrm>
            <a:off x="10861926" y="555488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Grid stabilization</a:t>
            </a:r>
          </a:p>
        </p:txBody>
      </p:sp>
      <p:sp>
        <p:nvSpPr>
          <p:cNvPr id="33" name="TextBox 32">
            <a:extLst>
              <a:ext uri="{FF2B5EF4-FFF2-40B4-BE49-F238E27FC236}">
                <a16:creationId xmlns:a16="http://schemas.microsoft.com/office/drawing/2014/main" id="{E40DA859-42C8-44CF-DD07-796B0FC113D6}"/>
              </a:ext>
            </a:extLst>
          </p:cNvPr>
          <p:cNvSpPr txBox="1">
            <a:spLocks noChangeAspect="1"/>
          </p:cNvSpPr>
          <p:nvPr/>
        </p:nvSpPr>
        <p:spPr>
          <a:xfrm>
            <a:off x="10861926" y="586740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chemeClr val="tx1"/>
                </a:solidFill>
              </a:rPr>
              <a:t>Backup power</a:t>
            </a:r>
          </a:p>
        </p:txBody>
      </p:sp>
      <p:cxnSp>
        <p:nvCxnSpPr>
          <p:cNvPr id="34" name="Straight Connector 33">
            <a:extLst>
              <a:ext uri="{FF2B5EF4-FFF2-40B4-BE49-F238E27FC236}">
                <a16:creationId xmlns:a16="http://schemas.microsoft.com/office/drawing/2014/main" id="{F2334DCE-3C84-1E62-2C45-54D9E4055E30}"/>
              </a:ext>
            </a:extLst>
          </p:cNvPr>
          <p:cNvCxnSpPr>
            <a:cxnSpLocks noChangeAspect="1"/>
          </p:cNvCxnSpPr>
          <p:nvPr/>
        </p:nvCxnSpPr>
        <p:spPr>
          <a:xfrm>
            <a:off x="10744200" y="275646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E6BC2B6-0E27-C7FE-F67D-E17E184C37B8}"/>
              </a:ext>
            </a:extLst>
          </p:cNvPr>
          <p:cNvCxnSpPr>
            <a:cxnSpLocks noChangeAspect="1"/>
          </p:cNvCxnSpPr>
          <p:nvPr/>
        </p:nvCxnSpPr>
        <p:spPr>
          <a:xfrm>
            <a:off x="10744200" y="3689274"/>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721C529-FCD0-B893-9F59-9319E793171C}"/>
              </a:ext>
            </a:extLst>
          </p:cNvPr>
          <p:cNvCxnSpPr>
            <a:cxnSpLocks noChangeAspect="1"/>
          </p:cNvCxnSpPr>
          <p:nvPr/>
        </p:nvCxnSpPr>
        <p:spPr>
          <a:xfrm>
            <a:off x="10744200" y="462208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0642FD7-D70A-A3DB-8688-A5E532F4AC57}"/>
              </a:ext>
            </a:extLst>
          </p:cNvPr>
          <p:cNvCxnSpPr>
            <a:cxnSpLocks noChangeAspect="1"/>
          </p:cNvCxnSpPr>
          <p:nvPr/>
        </p:nvCxnSpPr>
        <p:spPr>
          <a:xfrm>
            <a:off x="10744200" y="555488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pic>
        <p:nvPicPr>
          <p:cNvPr id="44" name="Picture 2">
            <a:extLst>
              <a:ext uri="{FF2B5EF4-FFF2-40B4-BE49-F238E27FC236}">
                <a16:creationId xmlns:a16="http://schemas.microsoft.com/office/drawing/2014/main" id="{FFBF431B-73FB-2669-39CF-9886E50EE902}"/>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990448" y="5700932"/>
            <a:ext cx="326042" cy="265755"/>
          </a:xfrm>
          <a:prstGeom prst="rect">
            <a:avLst/>
          </a:prstGeom>
          <a:noFill/>
          <a:extLst>
            <a:ext uri="{909E8E84-426E-40DD-AFC4-6F175D3DCCD1}">
              <a14:hiddenFill xmlns:a14="http://schemas.microsoft.com/office/drawing/2010/main">
                <a:solidFill>
                  <a:srgbClr val="FFFFFF"/>
                </a:solidFill>
              </a14:hiddenFill>
            </a:ext>
          </a:extLst>
        </p:spPr>
      </p:pic>
      <p:sp>
        <p:nvSpPr>
          <p:cNvPr id="45" name="Rectangle 44">
            <a:extLst>
              <a:ext uri="{FF2B5EF4-FFF2-40B4-BE49-F238E27FC236}">
                <a16:creationId xmlns:a16="http://schemas.microsoft.com/office/drawing/2014/main" id="{B11B2556-B129-E3CA-41DC-1D575E00F85E}"/>
              </a:ext>
            </a:extLst>
          </p:cNvPr>
          <p:cNvSpPr/>
          <p:nvPr/>
        </p:nvSpPr>
        <p:spPr>
          <a:xfrm>
            <a:off x="1416050" y="2923056"/>
            <a:ext cx="2667000" cy="1656560"/>
          </a:xfrm>
          <a:prstGeom prst="rect">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46" name="Freeform: Shape 45">
            <a:extLst>
              <a:ext uri="{FF2B5EF4-FFF2-40B4-BE49-F238E27FC236}">
                <a16:creationId xmlns:a16="http://schemas.microsoft.com/office/drawing/2014/main" id="{EC0B2AAE-C659-C0F9-0C03-212D0FC920E8}"/>
              </a:ext>
            </a:extLst>
          </p:cNvPr>
          <p:cNvSpPr/>
          <p:nvPr/>
        </p:nvSpPr>
        <p:spPr>
          <a:xfrm>
            <a:off x="1955800" y="2934966"/>
            <a:ext cx="165100" cy="1644650"/>
          </a:xfrm>
          <a:custGeom>
            <a:avLst/>
            <a:gdLst>
              <a:gd name="connsiteX0" fmla="*/ 139700 w 165100"/>
              <a:gd name="connsiteY0" fmla="*/ 6350 h 1644650"/>
              <a:gd name="connsiteX1" fmla="*/ 101600 w 165100"/>
              <a:gd name="connsiteY1" fmla="*/ 203200 h 1644650"/>
              <a:gd name="connsiteX2" fmla="*/ 165100 w 165100"/>
              <a:gd name="connsiteY2" fmla="*/ 368300 h 1644650"/>
              <a:gd name="connsiteX3" fmla="*/ 146050 w 165100"/>
              <a:gd name="connsiteY3" fmla="*/ 508000 h 1644650"/>
              <a:gd name="connsiteX4" fmla="*/ 114300 w 165100"/>
              <a:gd name="connsiteY4" fmla="*/ 533400 h 1644650"/>
              <a:gd name="connsiteX5" fmla="*/ 114300 w 165100"/>
              <a:gd name="connsiteY5" fmla="*/ 622300 h 1644650"/>
              <a:gd name="connsiteX6" fmla="*/ 158750 w 165100"/>
              <a:gd name="connsiteY6" fmla="*/ 673100 h 1644650"/>
              <a:gd name="connsiteX7" fmla="*/ 165100 w 165100"/>
              <a:gd name="connsiteY7" fmla="*/ 831850 h 1644650"/>
              <a:gd name="connsiteX8" fmla="*/ 152400 w 165100"/>
              <a:gd name="connsiteY8" fmla="*/ 908050 h 1644650"/>
              <a:gd name="connsiteX9" fmla="*/ 127000 w 165100"/>
              <a:gd name="connsiteY9" fmla="*/ 939800 h 1644650"/>
              <a:gd name="connsiteX10" fmla="*/ 127000 w 165100"/>
              <a:gd name="connsiteY10" fmla="*/ 1092200 h 1644650"/>
              <a:gd name="connsiteX11" fmla="*/ 158750 w 165100"/>
              <a:gd name="connsiteY11" fmla="*/ 1314450 h 1644650"/>
              <a:gd name="connsiteX12" fmla="*/ 107950 w 165100"/>
              <a:gd name="connsiteY12" fmla="*/ 1416050 h 1644650"/>
              <a:gd name="connsiteX13" fmla="*/ 127000 w 165100"/>
              <a:gd name="connsiteY13" fmla="*/ 1549400 h 1644650"/>
              <a:gd name="connsiteX14" fmla="*/ 120650 w 165100"/>
              <a:gd name="connsiteY14" fmla="*/ 1619250 h 1644650"/>
              <a:gd name="connsiteX15" fmla="*/ 0 w 165100"/>
              <a:gd name="connsiteY15" fmla="*/ 1644650 h 1644650"/>
              <a:gd name="connsiteX16" fmla="*/ 6350 w 165100"/>
              <a:gd name="connsiteY16" fmla="*/ 0 h 1644650"/>
              <a:gd name="connsiteX17" fmla="*/ 139700 w 165100"/>
              <a:gd name="connsiteY17" fmla="*/ 6350 h 164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100" h="1644650">
                <a:moveTo>
                  <a:pt x="139700" y="6350"/>
                </a:moveTo>
                <a:lnTo>
                  <a:pt x="101600" y="203200"/>
                </a:lnTo>
                <a:lnTo>
                  <a:pt x="165100" y="368300"/>
                </a:lnTo>
                <a:lnTo>
                  <a:pt x="146050" y="508000"/>
                </a:lnTo>
                <a:lnTo>
                  <a:pt x="114300" y="533400"/>
                </a:lnTo>
                <a:lnTo>
                  <a:pt x="114300" y="622300"/>
                </a:lnTo>
                <a:lnTo>
                  <a:pt x="158750" y="673100"/>
                </a:lnTo>
                <a:lnTo>
                  <a:pt x="165100" y="831850"/>
                </a:lnTo>
                <a:lnTo>
                  <a:pt x="152400" y="908050"/>
                </a:lnTo>
                <a:lnTo>
                  <a:pt x="127000" y="939800"/>
                </a:lnTo>
                <a:lnTo>
                  <a:pt x="127000" y="1092200"/>
                </a:lnTo>
                <a:lnTo>
                  <a:pt x="158750" y="1314450"/>
                </a:lnTo>
                <a:lnTo>
                  <a:pt x="107950" y="1416050"/>
                </a:lnTo>
                <a:lnTo>
                  <a:pt x="127000" y="1549400"/>
                </a:lnTo>
                <a:lnTo>
                  <a:pt x="120650" y="1619250"/>
                </a:lnTo>
                <a:lnTo>
                  <a:pt x="0" y="1644650"/>
                </a:lnTo>
                <a:cubicBezTo>
                  <a:pt x="2117" y="1096433"/>
                  <a:pt x="4233" y="548217"/>
                  <a:pt x="6350" y="0"/>
                </a:cubicBezTo>
                <a:lnTo>
                  <a:pt x="139700" y="6350"/>
                </a:lnTo>
                <a:close/>
              </a:path>
            </a:pathLst>
          </a:custGeom>
          <a:solidFill>
            <a:schemeClr val="accent6"/>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48" name="Straight Connector 47">
            <a:extLst>
              <a:ext uri="{FF2B5EF4-FFF2-40B4-BE49-F238E27FC236}">
                <a16:creationId xmlns:a16="http://schemas.microsoft.com/office/drawing/2014/main" id="{EF85C6FB-C01F-01EC-E199-1E6E1CCAC2AF}"/>
              </a:ext>
            </a:extLst>
          </p:cNvPr>
          <p:cNvCxnSpPr/>
          <p:nvPr/>
        </p:nvCxnSpPr>
        <p:spPr>
          <a:xfrm>
            <a:off x="2928938" y="2934966"/>
            <a:ext cx="0" cy="1644650"/>
          </a:xfrm>
          <a:prstGeom prst="line">
            <a:avLst/>
          </a:prstGeom>
          <a:ln w="9525" cap="rnd">
            <a:solidFill>
              <a:srgbClr val="9A9A9A"/>
            </a:solidFill>
            <a:prstDash val="sysDot"/>
            <a:round/>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FD4D0CF2-200F-D3A6-EE91-2F2DBD439A44}"/>
              </a:ext>
            </a:extLst>
          </p:cNvPr>
          <p:cNvSpPr txBox="1"/>
          <p:nvPr/>
        </p:nvSpPr>
        <p:spPr>
          <a:xfrm>
            <a:off x="542925" y="2477766"/>
            <a:ext cx="942975" cy="29140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200">
                <a:solidFill>
                  <a:srgbClr val="00B050"/>
                </a:solidFill>
              </a:rPr>
              <a:t>Discharging</a:t>
            </a:r>
          </a:p>
        </p:txBody>
      </p:sp>
      <p:sp>
        <p:nvSpPr>
          <p:cNvPr id="67" name="TextBox 66">
            <a:extLst>
              <a:ext uri="{FF2B5EF4-FFF2-40B4-BE49-F238E27FC236}">
                <a16:creationId xmlns:a16="http://schemas.microsoft.com/office/drawing/2014/main" id="{3460DCC2-F4DA-1E95-9D9F-67F4D2ECE326}"/>
              </a:ext>
            </a:extLst>
          </p:cNvPr>
          <p:cNvSpPr txBox="1"/>
          <p:nvPr/>
        </p:nvSpPr>
        <p:spPr>
          <a:xfrm>
            <a:off x="915784" y="4677236"/>
            <a:ext cx="1520825"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200">
                <a:solidFill>
                  <a:schemeClr val="tx1"/>
                </a:solidFill>
              </a:rPr>
              <a:t>Negative electrode (meta)</a:t>
            </a:r>
          </a:p>
        </p:txBody>
      </p:sp>
      <p:sp>
        <p:nvSpPr>
          <p:cNvPr id="68" name="TextBox 67">
            <a:extLst>
              <a:ext uri="{FF2B5EF4-FFF2-40B4-BE49-F238E27FC236}">
                <a16:creationId xmlns:a16="http://schemas.microsoft.com/office/drawing/2014/main" id="{E61C0086-0BBA-4FFD-55C9-8E24C5C168BC}"/>
              </a:ext>
            </a:extLst>
          </p:cNvPr>
          <p:cNvSpPr txBox="1"/>
          <p:nvPr/>
        </p:nvSpPr>
        <p:spPr>
          <a:xfrm>
            <a:off x="2792172" y="4677236"/>
            <a:ext cx="1952225"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200">
                <a:solidFill>
                  <a:schemeClr val="tx1"/>
                </a:solidFill>
              </a:rPr>
              <a:t>Positive electrode (carbon-based and air permeable)</a:t>
            </a:r>
          </a:p>
        </p:txBody>
      </p:sp>
      <p:sp>
        <p:nvSpPr>
          <p:cNvPr id="69" name="TextBox 68">
            <a:extLst>
              <a:ext uri="{FF2B5EF4-FFF2-40B4-BE49-F238E27FC236}">
                <a16:creationId xmlns:a16="http://schemas.microsoft.com/office/drawing/2014/main" id="{A7D5C5B1-9515-3A39-FB41-2D779758C72E}"/>
              </a:ext>
            </a:extLst>
          </p:cNvPr>
          <p:cNvSpPr txBox="1"/>
          <p:nvPr/>
        </p:nvSpPr>
        <p:spPr>
          <a:xfrm>
            <a:off x="1651186" y="2463148"/>
            <a:ext cx="100668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External circuit</a:t>
            </a:r>
          </a:p>
        </p:txBody>
      </p:sp>
      <p:sp>
        <p:nvSpPr>
          <p:cNvPr id="76" name="Oval 75">
            <a:extLst>
              <a:ext uri="{FF2B5EF4-FFF2-40B4-BE49-F238E27FC236}">
                <a16:creationId xmlns:a16="http://schemas.microsoft.com/office/drawing/2014/main" id="{C0BB7505-79BD-3739-B077-184D565855C3}"/>
              </a:ext>
            </a:extLst>
          </p:cNvPr>
          <p:cNvSpPr/>
          <p:nvPr/>
        </p:nvSpPr>
        <p:spPr>
          <a:xfrm>
            <a:off x="2664929" y="2565355"/>
            <a:ext cx="293885" cy="293885"/>
          </a:xfrm>
          <a:prstGeom prst="ellipse">
            <a:avLst/>
          </a:prstGeom>
          <a:noFill/>
          <a:ln w="9525" cap="rnd" cmpd="sng" algn="ctr">
            <a:solidFill>
              <a:schemeClr val="accent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grpSp>
        <p:nvGrpSpPr>
          <p:cNvPr id="95" name="Group 94">
            <a:extLst>
              <a:ext uri="{FF2B5EF4-FFF2-40B4-BE49-F238E27FC236}">
                <a16:creationId xmlns:a16="http://schemas.microsoft.com/office/drawing/2014/main" id="{D03AAC70-477E-6F94-7948-558B0619BE5C}"/>
              </a:ext>
            </a:extLst>
          </p:cNvPr>
          <p:cNvGrpSpPr>
            <a:grpSpLocks noChangeAspect="1"/>
          </p:cNvGrpSpPr>
          <p:nvPr/>
        </p:nvGrpSpPr>
        <p:grpSpPr>
          <a:xfrm>
            <a:off x="3878983" y="2641883"/>
            <a:ext cx="190567" cy="190567"/>
            <a:chOff x="628650" y="1443038"/>
            <a:chExt cx="269875" cy="269875"/>
          </a:xfrm>
        </p:grpSpPr>
        <p:sp>
          <p:nvSpPr>
            <p:cNvPr id="96" name="Oval 95">
              <a:extLst>
                <a:ext uri="{FF2B5EF4-FFF2-40B4-BE49-F238E27FC236}">
                  <a16:creationId xmlns:a16="http://schemas.microsoft.com/office/drawing/2014/main" id="{9CE646B1-078B-F4F7-8A56-C979918FEF2A}"/>
                </a:ext>
              </a:extLst>
            </p:cNvPr>
            <p:cNvSpPr>
              <a:spLocks noChangeArrowheads="1"/>
            </p:cNvSpPr>
            <p:nvPr/>
          </p:nvSpPr>
          <p:spPr bwMode="auto">
            <a:xfrm>
              <a:off x="628650" y="1443038"/>
              <a:ext cx="269875" cy="269875"/>
            </a:xfrm>
            <a:prstGeom prst="ellipse">
              <a:avLst/>
            </a:prstGeom>
            <a:solidFill>
              <a:srgbClr val="E71C57"/>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7">
              <a:extLst>
                <a:ext uri="{FF2B5EF4-FFF2-40B4-BE49-F238E27FC236}">
                  <a16:creationId xmlns:a16="http://schemas.microsoft.com/office/drawing/2014/main" id="{F88F804D-950A-6B1C-AC08-233E59F8700B}"/>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6" name="Group 105">
            <a:extLst>
              <a:ext uri="{FF2B5EF4-FFF2-40B4-BE49-F238E27FC236}">
                <a16:creationId xmlns:a16="http://schemas.microsoft.com/office/drawing/2014/main" id="{BA4DF1B4-CF05-0F3B-F1C3-345894BD010E}"/>
              </a:ext>
            </a:extLst>
          </p:cNvPr>
          <p:cNvGrpSpPr>
            <a:grpSpLocks noChangeAspect="1"/>
          </p:cNvGrpSpPr>
          <p:nvPr/>
        </p:nvGrpSpPr>
        <p:grpSpPr>
          <a:xfrm>
            <a:off x="1458252" y="2641883"/>
            <a:ext cx="190567" cy="190567"/>
            <a:chOff x="628650" y="2251075"/>
            <a:chExt cx="269875" cy="269875"/>
          </a:xfrm>
        </p:grpSpPr>
        <p:sp>
          <p:nvSpPr>
            <p:cNvPr id="122" name="Oval 10">
              <a:extLst>
                <a:ext uri="{FF2B5EF4-FFF2-40B4-BE49-F238E27FC236}">
                  <a16:creationId xmlns:a16="http://schemas.microsoft.com/office/drawing/2014/main" id="{3DEEC150-8760-CE60-21ED-6736C4EFB705}"/>
                </a:ext>
              </a:extLst>
            </p:cNvPr>
            <p:cNvSpPr>
              <a:spLocks noChangeArrowheads="1"/>
            </p:cNvSpPr>
            <p:nvPr/>
          </p:nvSpPr>
          <p:spPr bwMode="auto">
            <a:xfrm>
              <a:off x="628650" y="2251075"/>
              <a:ext cx="269875" cy="269875"/>
            </a:xfrm>
            <a:prstGeom prst="ellipse">
              <a:avLst/>
            </a:prstGeom>
            <a:solidFill>
              <a:srgbClr val="29BA74"/>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Rectangle 11">
              <a:extLst>
                <a:ext uri="{FF2B5EF4-FFF2-40B4-BE49-F238E27FC236}">
                  <a16:creationId xmlns:a16="http://schemas.microsoft.com/office/drawing/2014/main" id="{F9F3EC2A-2012-774F-69DC-BFF92D27ED11}"/>
                </a:ext>
              </a:extLst>
            </p:cNvPr>
            <p:cNvSpPr>
              <a:spLocks noChangeArrowheads="1"/>
            </p:cNvSpPr>
            <p:nvPr/>
          </p:nvSpPr>
          <p:spPr bwMode="auto">
            <a:xfrm>
              <a:off x="690562" y="2378075"/>
              <a:ext cx="146050" cy="174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4" name="bcgIcons_Energy, Lightning Bolt, Power ">
            <a:extLst>
              <a:ext uri="{FF2B5EF4-FFF2-40B4-BE49-F238E27FC236}">
                <a16:creationId xmlns:a16="http://schemas.microsoft.com/office/drawing/2014/main" id="{684B3CE8-0189-68BA-EF1F-252DBF6E0590}"/>
              </a:ext>
            </a:extLst>
          </p:cNvPr>
          <p:cNvGrpSpPr>
            <a:grpSpLocks noChangeAspect="1"/>
          </p:cNvGrpSpPr>
          <p:nvPr/>
        </p:nvGrpSpPr>
        <p:grpSpPr bwMode="auto">
          <a:xfrm>
            <a:off x="2716576" y="2616914"/>
            <a:ext cx="190591" cy="190767"/>
            <a:chOff x="1682" y="0"/>
            <a:chExt cx="4316" cy="4320"/>
          </a:xfrm>
        </p:grpSpPr>
        <p:sp>
          <p:nvSpPr>
            <p:cNvPr id="129" name="AutoShape 45">
              <a:extLst>
                <a:ext uri="{FF2B5EF4-FFF2-40B4-BE49-F238E27FC236}">
                  <a16:creationId xmlns:a16="http://schemas.microsoft.com/office/drawing/2014/main" id="{335FDDD2-5FA6-B051-88BF-649755E3C952}"/>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47">
              <a:extLst>
                <a:ext uri="{FF2B5EF4-FFF2-40B4-BE49-F238E27FC236}">
                  <a16:creationId xmlns:a16="http://schemas.microsoft.com/office/drawing/2014/main" id="{78573B59-38E5-C967-F335-BB7A3951BF5F}"/>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8">
              <a:extLst>
                <a:ext uri="{FF2B5EF4-FFF2-40B4-BE49-F238E27FC236}">
                  <a16:creationId xmlns:a16="http://schemas.microsoft.com/office/drawing/2014/main" id="{CF7F0857-3FAF-A768-407B-06FF91432ABC}"/>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 name="Rectangle 131">
            <a:extLst>
              <a:ext uri="{FF2B5EF4-FFF2-40B4-BE49-F238E27FC236}">
                <a16:creationId xmlns:a16="http://schemas.microsoft.com/office/drawing/2014/main" id="{AF898DBB-23D0-AB79-D277-45290F5ADDB8}"/>
              </a:ext>
            </a:extLst>
          </p:cNvPr>
          <p:cNvSpPr/>
          <p:nvPr/>
        </p:nvSpPr>
        <p:spPr>
          <a:xfrm>
            <a:off x="1757363" y="2923056"/>
            <a:ext cx="80712" cy="66922"/>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33" name="Rectangle 132">
            <a:extLst>
              <a:ext uri="{FF2B5EF4-FFF2-40B4-BE49-F238E27FC236}">
                <a16:creationId xmlns:a16="http://schemas.microsoft.com/office/drawing/2014/main" id="{B42CE2BE-B315-C5E4-F5EE-F71B4FC90C95}"/>
              </a:ext>
            </a:extLst>
          </p:cNvPr>
          <p:cNvSpPr/>
          <p:nvPr/>
        </p:nvSpPr>
        <p:spPr>
          <a:xfrm>
            <a:off x="3738446" y="2923056"/>
            <a:ext cx="80712" cy="66922"/>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134" name="Connector: Elbow 133">
            <a:extLst>
              <a:ext uri="{FF2B5EF4-FFF2-40B4-BE49-F238E27FC236}">
                <a16:creationId xmlns:a16="http://schemas.microsoft.com/office/drawing/2014/main" id="{E357F194-0E53-C7E5-36D0-50B69B46A62E}"/>
              </a:ext>
            </a:extLst>
          </p:cNvPr>
          <p:cNvCxnSpPr>
            <a:stCxn id="132" idx="0"/>
            <a:endCxn id="76" idx="2"/>
          </p:cNvCxnSpPr>
          <p:nvPr/>
        </p:nvCxnSpPr>
        <p:spPr>
          <a:xfrm rot="5400000" flipH="1" flipV="1">
            <a:off x="2125945" y="2384072"/>
            <a:ext cx="210758" cy="867210"/>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cxnSp>
        <p:nvCxnSpPr>
          <p:cNvPr id="135" name="Connector: Elbow 134">
            <a:extLst>
              <a:ext uri="{FF2B5EF4-FFF2-40B4-BE49-F238E27FC236}">
                <a16:creationId xmlns:a16="http://schemas.microsoft.com/office/drawing/2014/main" id="{7EC9E526-93B3-2846-950D-851A768FC057}"/>
              </a:ext>
            </a:extLst>
          </p:cNvPr>
          <p:cNvCxnSpPr>
            <a:cxnSpLocks/>
            <a:stCxn id="133" idx="0"/>
            <a:endCxn id="76" idx="6"/>
          </p:cNvCxnSpPr>
          <p:nvPr/>
        </p:nvCxnSpPr>
        <p:spPr>
          <a:xfrm rot="16200000" flipV="1">
            <a:off x="3263429" y="2407683"/>
            <a:ext cx="210758" cy="819988"/>
          </a:xfrm>
          <a:prstGeom prst="bentConnector2">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sp>
        <p:nvSpPr>
          <p:cNvPr id="136" name="TextBox 135">
            <a:extLst>
              <a:ext uri="{FF2B5EF4-FFF2-40B4-BE49-F238E27FC236}">
                <a16:creationId xmlns:a16="http://schemas.microsoft.com/office/drawing/2014/main" id="{241CCF88-D125-71CB-2D06-B9B8AF2C3768}"/>
              </a:ext>
            </a:extLst>
          </p:cNvPr>
          <p:cNvSpPr txBox="1"/>
          <p:nvPr/>
        </p:nvSpPr>
        <p:spPr>
          <a:xfrm>
            <a:off x="1599457" y="3665588"/>
            <a:ext cx="17953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Fe</a:t>
            </a:r>
          </a:p>
        </p:txBody>
      </p:sp>
      <p:sp>
        <p:nvSpPr>
          <p:cNvPr id="137" name="TextBox 136">
            <a:extLst>
              <a:ext uri="{FF2B5EF4-FFF2-40B4-BE49-F238E27FC236}">
                <a16:creationId xmlns:a16="http://schemas.microsoft.com/office/drawing/2014/main" id="{53BC82D6-9DCC-5956-4C56-77D1DA14B8D1}"/>
              </a:ext>
            </a:extLst>
          </p:cNvPr>
          <p:cNvSpPr txBox="1"/>
          <p:nvPr/>
        </p:nvSpPr>
        <p:spPr>
          <a:xfrm>
            <a:off x="3067229" y="3676891"/>
            <a:ext cx="26449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OH</a:t>
            </a:r>
            <a:r>
              <a:rPr lang="en-US" sz="1200" baseline="30000">
                <a:solidFill>
                  <a:schemeClr val="tx1"/>
                </a:solidFill>
              </a:rPr>
              <a:t>-</a:t>
            </a:r>
          </a:p>
        </p:txBody>
      </p:sp>
      <p:sp>
        <p:nvSpPr>
          <p:cNvPr id="138" name="TextBox 137">
            <a:extLst>
              <a:ext uri="{FF2B5EF4-FFF2-40B4-BE49-F238E27FC236}">
                <a16:creationId xmlns:a16="http://schemas.microsoft.com/office/drawing/2014/main" id="{6ACF50D6-F942-EB47-F1C0-308D46D9CE28}"/>
              </a:ext>
            </a:extLst>
          </p:cNvPr>
          <p:cNvSpPr txBox="1"/>
          <p:nvPr/>
        </p:nvSpPr>
        <p:spPr>
          <a:xfrm>
            <a:off x="2231324" y="3969060"/>
            <a:ext cx="26449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OH</a:t>
            </a:r>
            <a:r>
              <a:rPr lang="en-US" sz="1200" baseline="30000">
                <a:solidFill>
                  <a:schemeClr val="tx1"/>
                </a:solidFill>
              </a:rPr>
              <a:t>-</a:t>
            </a:r>
          </a:p>
        </p:txBody>
      </p:sp>
      <p:sp>
        <p:nvSpPr>
          <p:cNvPr id="139" name="TextBox 138">
            <a:extLst>
              <a:ext uri="{FF2B5EF4-FFF2-40B4-BE49-F238E27FC236}">
                <a16:creationId xmlns:a16="http://schemas.microsoft.com/office/drawing/2014/main" id="{25B148E8-8858-2FB8-FC97-4774012D6EBD}"/>
              </a:ext>
            </a:extLst>
          </p:cNvPr>
          <p:cNvSpPr txBox="1"/>
          <p:nvPr/>
        </p:nvSpPr>
        <p:spPr>
          <a:xfrm>
            <a:off x="2197633" y="3150244"/>
            <a:ext cx="613951"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Fe (OH)</a:t>
            </a:r>
            <a:r>
              <a:rPr lang="en-US" sz="1200" baseline="-25000">
                <a:solidFill>
                  <a:schemeClr val="tx1"/>
                </a:solidFill>
              </a:rPr>
              <a:t>2</a:t>
            </a:r>
          </a:p>
        </p:txBody>
      </p:sp>
      <p:sp>
        <p:nvSpPr>
          <p:cNvPr id="140" name="TextBox 139">
            <a:extLst>
              <a:ext uri="{FF2B5EF4-FFF2-40B4-BE49-F238E27FC236}">
                <a16:creationId xmlns:a16="http://schemas.microsoft.com/office/drawing/2014/main" id="{6C4C31D5-014E-327E-5050-39659F9F8783}"/>
              </a:ext>
            </a:extLst>
          </p:cNvPr>
          <p:cNvSpPr txBox="1"/>
          <p:nvPr/>
        </p:nvSpPr>
        <p:spPr>
          <a:xfrm>
            <a:off x="4221340" y="3676890"/>
            <a:ext cx="177933"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a:solidFill>
                  <a:schemeClr val="tx1"/>
                </a:solidFill>
              </a:rPr>
              <a:t>O</a:t>
            </a:r>
            <a:r>
              <a:rPr lang="en-US" sz="1200" baseline="-25000">
                <a:solidFill>
                  <a:schemeClr val="tx1"/>
                </a:solidFill>
              </a:rPr>
              <a:t>2</a:t>
            </a:r>
          </a:p>
        </p:txBody>
      </p:sp>
      <p:sp>
        <p:nvSpPr>
          <p:cNvPr id="141" name="TextBox 140">
            <a:extLst>
              <a:ext uri="{FF2B5EF4-FFF2-40B4-BE49-F238E27FC236}">
                <a16:creationId xmlns:a16="http://schemas.microsoft.com/office/drawing/2014/main" id="{02B8BF42-B7D7-0B0E-A2DB-2ACA7E3A23A8}"/>
              </a:ext>
            </a:extLst>
          </p:cNvPr>
          <p:cNvSpPr txBox="1"/>
          <p:nvPr/>
        </p:nvSpPr>
        <p:spPr>
          <a:xfrm>
            <a:off x="3783097" y="3449769"/>
            <a:ext cx="91372" cy="12311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200" baseline="-25000">
                <a:solidFill>
                  <a:srgbClr val="E71C57"/>
                </a:solidFill>
              </a:rPr>
              <a:t>e-</a:t>
            </a:r>
            <a:endParaRPr lang="en-US" sz="1200" baseline="30000">
              <a:solidFill>
                <a:srgbClr val="E71C57"/>
              </a:solidFill>
            </a:endParaRPr>
          </a:p>
        </p:txBody>
      </p:sp>
      <p:cxnSp>
        <p:nvCxnSpPr>
          <p:cNvPr id="142" name="Straight Arrow Connector 141">
            <a:extLst>
              <a:ext uri="{FF2B5EF4-FFF2-40B4-BE49-F238E27FC236}">
                <a16:creationId xmlns:a16="http://schemas.microsoft.com/office/drawing/2014/main" id="{522227E6-D217-4ACB-9648-2FCE96253D1B}"/>
              </a:ext>
            </a:extLst>
          </p:cNvPr>
          <p:cNvCxnSpPr>
            <a:stCxn id="140" idx="1"/>
            <a:endCxn id="137" idx="3"/>
          </p:cNvCxnSpPr>
          <p:nvPr/>
        </p:nvCxnSpPr>
        <p:spPr>
          <a:xfrm flipH="1">
            <a:off x="3331725" y="3769223"/>
            <a:ext cx="889615" cy="1"/>
          </a:xfrm>
          <a:prstGeom prst="straightConnector1">
            <a:avLst/>
          </a:prstGeom>
          <a:ln w="9525" cap="rnd">
            <a:solidFill>
              <a:srgbClr val="9A9A9A"/>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3" name="Straight Arrow Connector 142">
            <a:extLst>
              <a:ext uri="{FF2B5EF4-FFF2-40B4-BE49-F238E27FC236}">
                <a16:creationId xmlns:a16="http://schemas.microsoft.com/office/drawing/2014/main" id="{AECE90E8-0BD5-9C91-C884-A08C2946C424}"/>
              </a:ext>
            </a:extLst>
          </p:cNvPr>
          <p:cNvCxnSpPr>
            <a:stCxn id="138" idx="0"/>
          </p:cNvCxnSpPr>
          <p:nvPr/>
        </p:nvCxnSpPr>
        <p:spPr>
          <a:xfrm flipV="1">
            <a:off x="2363572" y="3619916"/>
            <a:ext cx="0" cy="349144"/>
          </a:xfrm>
          <a:prstGeom prst="straightConnector1">
            <a:avLst/>
          </a:prstGeom>
          <a:ln w="9525" cap="rnd">
            <a:solidFill>
              <a:srgbClr val="9A9A9A"/>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sp>
        <p:nvSpPr>
          <p:cNvPr id="144" name="Arc 143">
            <a:extLst>
              <a:ext uri="{FF2B5EF4-FFF2-40B4-BE49-F238E27FC236}">
                <a16:creationId xmlns:a16="http://schemas.microsoft.com/office/drawing/2014/main" id="{FA940DCC-FB35-7B29-1B44-28E10F8A8F9D}"/>
              </a:ext>
            </a:extLst>
          </p:cNvPr>
          <p:cNvSpPr/>
          <p:nvPr/>
        </p:nvSpPr>
        <p:spPr>
          <a:xfrm rot="6932145">
            <a:off x="1557570" y="2781139"/>
            <a:ext cx="1031173" cy="914400"/>
          </a:xfrm>
          <a:prstGeom prst="arc">
            <a:avLst>
              <a:gd name="adj1" fmla="val 15523493"/>
              <a:gd name="adj2" fmla="val 20774276"/>
            </a:avLst>
          </a:prstGeom>
          <a:ln w="9525" cap="rnd">
            <a:solidFill>
              <a:srgbClr val="9A9A9A"/>
            </a:solidFill>
            <a:prstDash val="solid"/>
            <a:round/>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 name="Connector: Elbow 70">
            <a:extLst>
              <a:ext uri="{FF2B5EF4-FFF2-40B4-BE49-F238E27FC236}">
                <a16:creationId xmlns:a16="http://schemas.microsoft.com/office/drawing/2014/main" id="{E230D154-9C39-D91A-2B9C-9976BC437D38}"/>
              </a:ext>
            </a:extLst>
          </p:cNvPr>
          <p:cNvCxnSpPr>
            <a:endCxn id="138" idx="3"/>
          </p:cNvCxnSpPr>
          <p:nvPr/>
        </p:nvCxnSpPr>
        <p:spPr>
          <a:xfrm rot="10800000" flipV="1">
            <a:off x="2495821" y="3769223"/>
            <a:ext cx="571411" cy="292170"/>
          </a:xfrm>
          <a:prstGeom prst="curvedConnector3">
            <a:avLst>
              <a:gd name="adj1" fmla="val 28330"/>
            </a:avLst>
          </a:prstGeom>
          <a:ln w="9525" cap="rnd">
            <a:solidFill>
              <a:srgbClr val="9A9A9A"/>
            </a:solidFill>
            <a:prstDash val="solid"/>
            <a:round/>
            <a:tailEnd type="triangle"/>
          </a:ln>
        </p:spPr>
        <p:style>
          <a:lnRef idx="1">
            <a:schemeClr val="accent1"/>
          </a:lnRef>
          <a:fillRef idx="0">
            <a:schemeClr val="accent1"/>
          </a:fillRef>
          <a:effectRef idx="0">
            <a:schemeClr val="accent1"/>
          </a:effectRef>
          <a:fontRef idx="minor">
            <a:schemeClr val="tx1"/>
          </a:fontRef>
        </p:style>
      </p:cxnSp>
      <p:sp>
        <p:nvSpPr>
          <p:cNvPr id="146" name="TextBox 145">
            <a:extLst>
              <a:ext uri="{FF2B5EF4-FFF2-40B4-BE49-F238E27FC236}">
                <a16:creationId xmlns:a16="http://schemas.microsoft.com/office/drawing/2014/main" id="{278830E9-5F58-8139-0093-D3440A6F696E}"/>
              </a:ext>
            </a:extLst>
          </p:cNvPr>
          <p:cNvSpPr txBox="1"/>
          <p:nvPr/>
        </p:nvSpPr>
        <p:spPr>
          <a:xfrm>
            <a:off x="1810854" y="3389065"/>
            <a:ext cx="91371" cy="12311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200" baseline="-25000">
                <a:solidFill>
                  <a:srgbClr val="E71C57"/>
                </a:solidFill>
              </a:rPr>
              <a:t>e-</a:t>
            </a:r>
            <a:endParaRPr lang="en-US" sz="1200" baseline="30000">
              <a:solidFill>
                <a:srgbClr val="E71C57"/>
              </a:solidFill>
            </a:endParaRPr>
          </a:p>
        </p:txBody>
      </p:sp>
      <p:cxnSp>
        <p:nvCxnSpPr>
          <p:cNvPr id="147" name="Straight Arrow Connector 146">
            <a:extLst>
              <a:ext uri="{FF2B5EF4-FFF2-40B4-BE49-F238E27FC236}">
                <a16:creationId xmlns:a16="http://schemas.microsoft.com/office/drawing/2014/main" id="{92F2A393-E11E-EB41-AB9A-B4805D9EE5BB}"/>
              </a:ext>
            </a:extLst>
          </p:cNvPr>
          <p:cNvCxnSpPr>
            <a:cxnSpLocks/>
          </p:cNvCxnSpPr>
          <p:nvPr/>
        </p:nvCxnSpPr>
        <p:spPr>
          <a:xfrm flipH="1">
            <a:off x="3569630" y="3591304"/>
            <a:ext cx="199356" cy="138054"/>
          </a:xfrm>
          <a:prstGeom prst="straightConnector1">
            <a:avLst/>
          </a:prstGeom>
          <a:ln w="9525" cap="rnd">
            <a:solidFill>
              <a:srgbClr val="E71C57"/>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8" name="Straight Arrow Connector 147">
            <a:extLst>
              <a:ext uri="{FF2B5EF4-FFF2-40B4-BE49-F238E27FC236}">
                <a16:creationId xmlns:a16="http://schemas.microsoft.com/office/drawing/2014/main" id="{F5B3A0B1-5A86-D351-68B0-45CFA7E17571}"/>
              </a:ext>
            </a:extLst>
          </p:cNvPr>
          <p:cNvCxnSpPr>
            <a:cxnSpLocks/>
          </p:cNvCxnSpPr>
          <p:nvPr/>
        </p:nvCxnSpPr>
        <p:spPr>
          <a:xfrm rot="10800000">
            <a:off x="1856122" y="3554421"/>
            <a:ext cx="199356" cy="138054"/>
          </a:xfrm>
          <a:prstGeom prst="straightConnector1">
            <a:avLst/>
          </a:prstGeom>
          <a:ln w="9525" cap="rnd">
            <a:solidFill>
              <a:srgbClr val="E71C57"/>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8884DDA0-E9FB-95D0-DA98-E655C04B8C13}"/>
              </a:ext>
            </a:extLst>
          </p:cNvPr>
          <p:cNvCxnSpPr/>
          <p:nvPr/>
        </p:nvCxnSpPr>
        <p:spPr>
          <a:xfrm>
            <a:off x="1966383" y="3239063"/>
            <a:ext cx="200992" cy="0"/>
          </a:xfrm>
          <a:prstGeom prst="line">
            <a:avLst/>
          </a:prstGeom>
          <a:ln w="9525" cap="rnd">
            <a:solidFill>
              <a:srgbClr val="E71C57"/>
            </a:solidFill>
            <a:prstDash val="solid"/>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C2584B9E-A4CB-AF97-2A54-C537DF6295BE}"/>
              </a:ext>
            </a:extLst>
          </p:cNvPr>
          <p:cNvCxnSpPr>
            <a:cxnSpLocks noChangeAspect="1"/>
          </p:cNvCxnSpPr>
          <p:nvPr/>
        </p:nvCxnSpPr>
        <p:spPr>
          <a:xfrm rot="16200000">
            <a:off x="1582364" y="4578614"/>
            <a:ext cx="190057" cy="0"/>
          </a:xfrm>
          <a:prstGeom prst="line">
            <a:avLst/>
          </a:prstGeom>
          <a:ln w="952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8F7138A-BC82-B0E4-A4A7-37E3A847339D}"/>
              </a:ext>
            </a:extLst>
          </p:cNvPr>
          <p:cNvCxnSpPr>
            <a:cxnSpLocks noChangeAspect="1"/>
          </p:cNvCxnSpPr>
          <p:nvPr/>
        </p:nvCxnSpPr>
        <p:spPr>
          <a:xfrm rot="16200000">
            <a:off x="3744931" y="4578615"/>
            <a:ext cx="190057" cy="0"/>
          </a:xfrm>
          <a:prstGeom prst="line">
            <a:avLst/>
          </a:prstGeom>
          <a:ln w="952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F2F5A377-762C-9556-E769-F497CB4B513E}"/>
              </a:ext>
            </a:extLst>
          </p:cNvPr>
          <p:cNvSpPr/>
          <p:nvPr/>
        </p:nvSpPr>
        <p:spPr bwMode="gray">
          <a:xfrm>
            <a:off x="0" y="0"/>
            <a:ext cx="2419109" cy="317051"/>
          </a:xfrm>
          <a:prstGeom prst="rect">
            <a:avLst/>
          </a:prstGeom>
          <a:solidFill>
            <a:srgbClr val="1A52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Electrochemical</a:t>
            </a:r>
          </a:p>
        </p:txBody>
      </p:sp>
      <p:cxnSp>
        <p:nvCxnSpPr>
          <p:cNvPr id="3" name="Straight Connector 2">
            <a:extLst>
              <a:ext uri="{FF2B5EF4-FFF2-40B4-BE49-F238E27FC236}">
                <a16:creationId xmlns:a16="http://schemas.microsoft.com/office/drawing/2014/main" id="{297222BA-705A-D142-1EE2-858050468984}"/>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A807039-99D5-7E74-BF8F-89937BA6BDC3}"/>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406690902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12004114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Solid-state and other new batteries are safer than Li-ion technologies, with significantly lower energy density</a:t>
            </a: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DOE, Energy Storage Reports and Data</a:t>
            </a:r>
            <a:r>
              <a:rPr lang="en-US" sz="800" dirty="0">
                <a:solidFill>
                  <a:srgbClr val="000000"/>
                </a:solidFill>
              </a:rPr>
              <a:t>; </a:t>
            </a:r>
            <a:r>
              <a:rPr lang="en-US" sz="800" dirty="0">
                <a:solidFill>
                  <a:srgbClr val="000000"/>
                </a:solidFill>
                <a:hlinkClick r:id="rId7"/>
              </a:rPr>
              <a:t>Microsoft</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 </a:t>
            </a:r>
            <a:endParaRPr lang="en-US" sz="800" dirty="0">
              <a:solidFill>
                <a:srgbClr val="000000"/>
              </a:solidFill>
              <a:cs typeface="Arial"/>
            </a:endParaRPr>
          </a:p>
        </p:txBody>
      </p:sp>
      <p:sp>
        <p:nvSpPr>
          <p:cNvPr id="38" name="TextBox 37">
            <a:extLst>
              <a:ext uri="{FF2B5EF4-FFF2-40B4-BE49-F238E27FC236}">
                <a16:creationId xmlns:a16="http://schemas.microsoft.com/office/drawing/2014/main" id="{94F56FBC-970B-BD5C-4D2F-42B22BB093F8}"/>
              </a:ext>
            </a:extLst>
          </p:cNvPr>
          <p:cNvSpPr txBox="1">
            <a:spLocks noChangeAspect="1"/>
          </p:cNvSpPr>
          <p:nvPr/>
        </p:nvSpPr>
        <p:spPr>
          <a:xfrm>
            <a:off x="352425" y="519148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cs typeface="Arial"/>
            </a:endParaRPr>
          </a:p>
        </p:txBody>
      </p:sp>
      <p:cxnSp>
        <p:nvCxnSpPr>
          <p:cNvPr id="39" name="Straight Connector 38">
            <a:extLst>
              <a:ext uri="{FF2B5EF4-FFF2-40B4-BE49-F238E27FC236}">
                <a16:creationId xmlns:a16="http://schemas.microsoft.com/office/drawing/2014/main" id="{710825E7-E8AA-985A-AF1E-ED2B200CC246}"/>
              </a:ext>
            </a:extLst>
          </p:cNvPr>
          <p:cNvCxnSpPr>
            <a:cxnSpLocks noChangeAspect="1"/>
          </p:cNvCxnSpPr>
          <p:nvPr/>
        </p:nvCxnSpPr>
        <p:spPr>
          <a:xfrm>
            <a:off x="371476" y="5421626"/>
            <a:ext cx="9383915" cy="0"/>
          </a:xfrm>
          <a:prstGeom prst="line">
            <a:avLst/>
          </a:prstGeom>
          <a:ln w="9525" cap="rnd" cmpd="sng" algn="ctr">
            <a:solidFill>
              <a:srgbClr val="9A9A9A"/>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28136AA2-4D2A-018C-04F0-99D6B37B7E92}"/>
              </a:ext>
            </a:extLst>
          </p:cNvPr>
          <p:cNvSpPr txBox="1">
            <a:spLocks noChangeAspect="1"/>
          </p:cNvSpPr>
          <p:nvPr/>
        </p:nvSpPr>
        <p:spPr>
          <a:xfrm>
            <a:off x="5403437" y="242548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47" name="Table 40">
            <a:extLst>
              <a:ext uri="{FF2B5EF4-FFF2-40B4-BE49-F238E27FC236}">
                <a16:creationId xmlns:a16="http://schemas.microsoft.com/office/drawing/2014/main" id="{2189792B-3997-48B4-9D74-9C471D31E79C}"/>
              </a:ext>
            </a:extLst>
          </p:cNvPr>
          <p:cNvGraphicFramePr>
            <a:graphicFrameLocks noGrp="1" noChangeAspect="1"/>
          </p:cNvGraphicFramePr>
          <p:nvPr>
            <p:extLst>
              <p:ext uri="{D42A27DB-BD31-4B8C-83A1-F6EECF244321}">
                <p14:modId xmlns:p14="http://schemas.microsoft.com/office/powerpoint/2010/main" val="72201083"/>
              </p:ext>
            </p:extLst>
          </p:nvPr>
        </p:nvGraphicFramePr>
        <p:xfrm>
          <a:off x="5414724" y="2751147"/>
          <a:ext cx="4340665" cy="2410061"/>
        </p:xfrm>
        <a:graphic>
          <a:graphicData uri="http://schemas.openxmlformats.org/drawingml/2006/table">
            <a:tbl>
              <a:tblPr firstRow="1" bandRow="1">
                <a:tableStyleId>{5C22544A-7EE6-4342-B048-85BDC9FD1C3A}</a:tableStyleId>
              </a:tblPr>
              <a:tblGrid>
                <a:gridCol w="1182397">
                  <a:extLst>
                    <a:ext uri="{9D8B030D-6E8A-4147-A177-3AD203B41FA5}">
                      <a16:colId xmlns:a16="http://schemas.microsoft.com/office/drawing/2014/main" val="4189333668"/>
                    </a:ext>
                  </a:extLst>
                </a:gridCol>
                <a:gridCol w="3158268">
                  <a:extLst>
                    <a:ext uri="{9D8B030D-6E8A-4147-A177-3AD203B41FA5}">
                      <a16:colId xmlns:a16="http://schemas.microsoft.com/office/drawing/2014/main" val="2933671971"/>
                    </a:ext>
                  </a:extLst>
                </a:gridCol>
              </a:tblGrid>
              <a:tr h="476287">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Multiple projects in pilot phases, with technology set to be tested in utility-scale usage</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4605">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Highly modular without safety concerns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9723">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9723">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4-24</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9723">
                <a:tc>
                  <a:txBody>
                    <a:bodyPr/>
                    <a:lstStyle/>
                    <a:p>
                      <a:r>
                        <a:rPr lang="en-US" sz="1000" b="0">
                          <a:solidFill>
                            <a:schemeClr val="accent2"/>
                          </a:solidFill>
                          <a:latin typeface="+mn-lt"/>
                        </a:rPr>
                        <a:t>Round 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80-90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49" name="Straight Connector 48">
            <a:extLst>
              <a:ext uri="{FF2B5EF4-FFF2-40B4-BE49-F238E27FC236}">
                <a16:creationId xmlns:a16="http://schemas.microsoft.com/office/drawing/2014/main" id="{07B0989F-8C7F-8422-BF93-35D068B0D97E}"/>
              </a:ext>
            </a:extLst>
          </p:cNvPr>
          <p:cNvCxnSpPr>
            <a:cxnSpLocks noChangeAspect="1"/>
          </p:cNvCxnSpPr>
          <p:nvPr/>
        </p:nvCxnSpPr>
        <p:spPr>
          <a:xfrm>
            <a:off x="5414724" y="2623923"/>
            <a:ext cx="4340665" cy="0"/>
          </a:xfrm>
          <a:prstGeom prst="line">
            <a:avLst/>
          </a:prstGeom>
          <a:ln w="9525" cap="rnd">
            <a:solidFill>
              <a:srgbClr val="9A9A9A"/>
            </a:solidFill>
            <a:prstDash val="solid"/>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F6C4E2F-B135-50C9-6524-C9F63AABFA83}"/>
              </a:ext>
            </a:extLst>
          </p:cNvPr>
          <p:cNvSpPr txBox="1">
            <a:spLocks noChangeAspect="1"/>
          </p:cNvSpPr>
          <p:nvPr/>
        </p:nvSpPr>
        <p:spPr>
          <a:xfrm>
            <a:off x="9909388" y="242548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52" name="Straight Connector 51">
            <a:extLst>
              <a:ext uri="{FF2B5EF4-FFF2-40B4-BE49-F238E27FC236}">
                <a16:creationId xmlns:a16="http://schemas.microsoft.com/office/drawing/2014/main" id="{09A43F6E-86EA-46E8-2B57-3EF43922B6DD}"/>
              </a:ext>
            </a:extLst>
          </p:cNvPr>
          <p:cNvCxnSpPr>
            <a:cxnSpLocks noChangeAspect="1"/>
          </p:cNvCxnSpPr>
          <p:nvPr/>
        </p:nvCxnSpPr>
        <p:spPr>
          <a:xfrm>
            <a:off x="9909388" y="2623923"/>
            <a:ext cx="1911133" cy="0"/>
          </a:xfrm>
          <a:prstGeom prst="line">
            <a:avLst/>
          </a:prstGeom>
          <a:ln w="9525" cap="rnd">
            <a:solidFill>
              <a:srgbClr val="9A9A9A"/>
            </a:solidFill>
            <a:prstDash val="solid"/>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CF55334D-4C7D-5340-9863-423D5A33656A}"/>
              </a:ext>
            </a:extLst>
          </p:cNvPr>
          <p:cNvSpPr txBox="1">
            <a:spLocks noChangeAspect="1"/>
          </p:cNvSpPr>
          <p:nvPr/>
        </p:nvSpPr>
        <p:spPr>
          <a:xfrm>
            <a:off x="371472" y="1887109"/>
            <a:ext cx="11606437" cy="523744"/>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Solid-state batteries and other novel chemistry batteries use elements like metal alloys, solid metals, and salt electrolytes to hold a charge. These technologies are usually safer and easier to maintain than Li-ion batteries because they're more stable in extreme temperatures and don't pose a fire risk. They don't utilize lithium, which is in high demand — a factor that serves as a competitive advantage and allows solid-state batteries to avoid competing with mobility-designated battery technologies. However, these technologies have much lower energy densities and durations and are being used at a very limited scale.</a:t>
            </a:r>
            <a:endParaRPr lang="en-US" sz="1000">
              <a:solidFill>
                <a:schemeClr val="tx1"/>
              </a:solidFill>
              <a:cs typeface="Arial"/>
            </a:endParaRPr>
          </a:p>
        </p:txBody>
      </p:sp>
      <p:sp>
        <p:nvSpPr>
          <p:cNvPr id="56" name="TextBox 55">
            <a:extLst>
              <a:ext uri="{FF2B5EF4-FFF2-40B4-BE49-F238E27FC236}">
                <a16:creationId xmlns:a16="http://schemas.microsoft.com/office/drawing/2014/main" id="{C2370D26-C76C-4A75-4BBA-1E1235765189}"/>
              </a:ext>
            </a:extLst>
          </p:cNvPr>
          <p:cNvSpPr txBox="1">
            <a:spLocks noChangeAspect="1"/>
          </p:cNvSpPr>
          <p:nvPr/>
        </p:nvSpPr>
        <p:spPr>
          <a:xfrm>
            <a:off x="9909389" y="306661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57" name="TextBox 56">
            <a:extLst>
              <a:ext uri="{FF2B5EF4-FFF2-40B4-BE49-F238E27FC236}">
                <a16:creationId xmlns:a16="http://schemas.microsoft.com/office/drawing/2014/main" id="{C32242B7-1A85-37EC-2217-26E3AC1F45DA}"/>
              </a:ext>
            </a:extLst>
          </p:cNvPr>
          <p:cNvSpPr txBox="1">
            <a:spLocks noChangeAspect="1"/>
          </p:cNvSpPr>
          <p:nvPr/>
        </p:nvSpPr>
        <p:spPr>
          <a:xfrm>
            <a:off x="9909389" y="399941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58" name="TextBox 57">
            <a:extLst>
              <a:ext uri="{FF2B5EF4-FFF2-40B4-BE49-F238E27FC236}">
                <a16:creationId xmlns:a16="http://schemas.microsoft.com/office/drawing/2014/main" id="{D7C375ED-63E9-A02B-AE72-22107F1B66E1}"/>
              </a:ext>
            </a:extLst>
          </p:cNvPr>
          <p:cNvSpPr txBox="1">
            <a:spLocks noChangeAspect="1"/>
          </p:cNvSpPr>
          <p:nvPr/>
        </p:nvSpPr>
        <p:spPr>
          <a:xfrm>
            <a:off x="9909389" y="493222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59" name="TextBox 58">
            <a:extLst>
              <a:ext uri="{FF2B5EF4-FFF2-40B4-BE49-F238E27FC236}">
                <a16:creationId xmlns:a16="http://schemas.microsoft.com/office/drawing/2014/main" id="{A1465531-8759-6ABE-30F1-8074C2FA34D2}"/>
              </a:ext>
            </a:extLst>
          </p:cNvPr>
          <p:cNvSpPr txBox="1">
            <a:spLocks noChangeAspect="1"/>
          </p:cNvSpPr>
          <p:nvPr/>
        </p:nvSpPr>
        <p:spPr>
          <a:xfrm>
            <a:off x="9909389" y="563419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Remote or off-grid</a:t>
            </a:r>
          </a:p>
        </p:txBody>
      </p:sp>
      <p:sp>
        <p:nvSpPr>
          <p:cNvPr id="60" name="TextBox 59">
            <a:extLst>
              <a:ext uri="{FF2B5EF4-FFF2-40B4-BE49-F238E27FC236}">
                <a16:creationId xmlns:a16="http://schemas.microsoft.com/office/drawing/2014/main" id="{55622791-F6D2-B592-7137-AF71020A4934}"/>
              </a:ext>
            </a:extLst>
          </p:cNvPr>
          <p:cNvSpPr txBox="1">
            <a:spLocks noChangeAspect="1"/>
          </p:cNvSpPr>
          <p:nvPr/>
        </p:nvSpPr>
        <p:spPr>
          <a:xfrm>
            <a:off x="10861926" y="275646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61" name="TextBox 60">
            <a:extLst>
              <a:ext uri="{FF2B5EF4-FFF2-40B4-BE49-F238E27FC236}">
                <a16:creationId xmlns:a16="http://schemas.microsoft.com/office/drawing/2014/main" id="{FF5F8860-074E-495D-58D2-09F6D5ECABA5}"/>
              </a:ext>
            </a:extLst>
          </p:cNvPr>
          <p:cNvSpPr txBox="1">
            <a:spLocks noChangeAspect="1"/>
          </p:cNvSpPr>
          <p:nvPr/>
        </p:nvSpPr>
        <p:spPr>
          <a:xfrm>
            <a:off x="10861926" y="322287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62" name="TextBox 61">
            <a:extLst>
              <a:ext uri="{FF2B5EF4-FFF2-40B4-BE49-F238E27FC236}">
                <a16:creationId xmlns:a16="http://schemas.microsoft.com/office/drawing/2014/main" id="{75C307D1-B3AD-A0F7-3DEC-68C272FBEF75}"/>
              </a:ext>
            </a:extLst>
          </p:cNvPr>
          <p:cNvSpPr txBox="1">
            <a:spLocks noChangeAspect="1"/>
          </p:cNvSpPr>
          <p:nvPr/>
        </p:nvSpPr>
        <p:spPr>
          <a:xfrm>
            <a:off x="10861926" y="368927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Weather-driven</a:t>
            </a:r>
            <a:br>
              <a:rPr lang="en-US" sz="1000"/>
            </a:br>
            <a:r>
              <a:rPr lang="en-US" sz="1000">
                <a:solidFill>
                  <a:srgbClr val="34A398"/>
                </a:solidFill>
              </a:rPr>
              <a:t>outages</a:t>
            </a:r>
          </a:p>
        </p:txBody>
      </p:sp>
      <p:sp>
        <p:nvSpPr>
          <p:cNvPr id="63" name="TextBox 62">
            <a:extLst>
              <a:ext uri="{FF2B5EF4-FFF2-40B4-BE49-F238E27FC236}">
                <a16:creationId xmlns:a16="http://schemas.microsoft.com/office/drawing/2014/main" id="{A03990FC-73C5-5024-BD7B-CC7640D88A65}"/>
              </a:ext>
            </a:extLst>
          </p:cNvPr>
          <p:cNvSpPr txBox="1">
            <a:spLocks noChangeAspect="1"/>
          </p:cNvSpPr>
          <p:nvPr/>
        </p:nvSpPr>
        <p:spPr>
          <a:xfrm>
            <a:off x="10861927" y="415567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p>
        </p:txBody>
      </p:sp>
      <p:sp>
        <p:nvSpPr>
          <p:cNvPr id="64" name="TextBox 63">
            <a:extLst>
              <a:ext uri="{FF2B5EF4-FFF2-40B4-BE49-F238E27FC236}">
                <a16:creationId xmlns:a16="http://schemas.microsoft.com/office/drawing/2014/main" id="{253E87BC-C995-29C3-37CC-5937150C5D4E}"/>
              </a:ext>
            </a:extLst>
          </p:cNvPr>
          <p:cNvSpPr txBox="1">
            <a:spLocks noChangeAspect="1"/>
          </p:cNvSpPr>
          <p:nvPr/>
        </p:nvSpPr>
        <p:spPr>
          <a:xfrm>
            <a:off x="10861926" y="462208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br>
            <a:r>
              <a:rPr lang="en-US" sz="1000">
                <a:solidFill>
                  <a:srgbClr val="C8C8C8"/>
                </a:solidFill>
              </a:rPr>
              <a:t>imbalances</a:t>
            </a:r>
          </a:p>
        </p:txBody>
      </p:sp>
      <p:sp>
        <p:nvSpPr>
          <p:cNvPr id="65" name="TextBox 64">
            <a:extLst>
              <a:ext uri="{FF2B5EF4-FFF2-40B4-BE49-F238E27FC236}">
                <a16:creationId xmlns:a16="http://schemas.microsoft.com/office/drawing/2014/main" id="{55A694E4-EE31-525B-55D7-3E165DC6D50E}"/>
              </a:ext>
            </a:extLst>
          </p:cNvPr>
          <p:cNvSpPr txBox="1">
            <a:spLocks noChangeAspect="1"/>
          </p:cNvSpPr>
          <p:nvPr/>
        </p:nvSpPr>
        <p:spPr>
          <a:xfrm>
            <a:off x="10861927" y="508848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Long-term</a:t>
            </a:r>
            <a:br>
              <a:rPr lang="en-US" sz="1000"/>
            </a:br>
            <a:r>
              <a:rPr lang="en-US" sz="1000">
                <a:solidFill>
                  <a:srgbClr val="C8C8C8"/>
                </a:solidFill>
              </a:rPr>
              <a:t>outages</a:t>
            </a:r>
          </a:p>
        </p:txBody>
      </p:sp>
      <p:sp>
        <p:nvSpPr>
          <p:cNvPr id="66" name="TextBox 65">
            <a:extLst>
              <a:ext uri="{FF2B5EF4-FFF2-40B4-BE49-F238E27FC236}">
                <a16:creationId xmlns:a16="http://schemas.microsoft.com/office/drawing/2014/main" id="{55740392-5A98-965B-9645-1A966F3E63C8}"/>
              </a:ext>
            </a:extLst>
          </p:cNvPr>
          <p:cNvSpPr txBox="1">
            <a:spLocks noChangeAspect="1"/>
          </p:cNvSpPr>
          <p:nvPr/>
        </p:nvSpPr>
        <p:spPr>
          <a:xfrm>
            <a:off x="10861926" y="555488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 stabilization</a:t>
            </a:r>
          </a:p>
        </p:txBody>
      </p:sp>
      <p:sp>
        <p:nvSpPr>
          <p:cNvPr id="70" name="TextBox 69">
            <a:extLst>
              <a:ext uri="{FF2B5EF4-FFF2-40B4-BE49-F238E27FC236}">
                <a16:creationId xmlns:a16="http://schemas.microsoft.com/office/drawing/2014/main" id="{1B6BA587-94C7-0F2B-D924-F81975885564}"/>
              </a:ext>
            </a:extLst>
          </p:cNvPr>
          <p:cNvSpPr txBox="1">
            <a:spLocks noChangeAspect="1"/>
          </p:cNvSpPr>
          <p:nvPr/>
        </p:nvSpPr>
        <p:spPr>
          <a:xfrm>
            <a:off x="10861926" y="586740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Backup power</a:t>
            </a:r>
          </a:p>
        </p:txBody>
      </p:sp>
      <p:cxnSp>
        <p:nvCxnSpPr>
          <p:cNvPr id="71" name="Straight Connector 70">
            <a:extLst>
              <a:ext uri="{FF2B5EF4-FFF2-40B4-BE49-F238E27FC236}">
                <a16:creationId xmlns:a16="http://schemas.microsoft.com/office/drawing/2014/main" id="{2BFB90B8-667F-B283-91E6-E20928DC9832}"/>
              </a:ext>
            </a:extLst>
          </p:cNvPr>
          <p:cNvCxnSpPr>
            <a:cxnSpLocks noChangeAspect="1"/>
          </p:cNvCxnSpPr>
          <p:nvPr/>
        </p:nvCxnSpPr>
        <p:spPr>
          <a:xfrm>
            <a:off x="10744200" y="275646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D8776DF-A489-728D-09A0-1AE50C43474D}"/>
              </a:ext>
            </a:extLst>
          </p:cNvPr>
          <p:cNvCxnSpPr>
            <a:cxnSpLocks noChangeAspect="1"/>
          </p:cNvCxnSpPr>
          <p:nvPr/>
        </p:nvCxnSpPr>
        <p:spPr>
          <a:xfrm>
            <a:off x="10744200" y="3689274"/>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8B163441-2421-4C5B-C525-8210D23D8F86}"/>
              </a:ext>
            </a:extLst>
          </p:cNvPr>
          <p:cNvCxnSpPr>
            <a:cxnSpLocks noChangeAspect="1"/>
          </p:cNvCxnSpPr>
          <p:nvPr/>
        </p:nvCxnSpPr>
        <p:spPr>
          <a:xfrm>
            <a:off x="10744200" y="462208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8B7ED8E-E2F8-B75A-4738-EDD0FB823AFB}"/>
              </a:ext>
            </a:extLst>
          </p:cNvPr>
          <p:cNvCxnSpPr>
            <a:cxnSpLocks noChangeAspect="1"/>
          </p:cNvCxnSpPr>
          <p:nvPr/>
        </p:nvCxnSpPr>
        <p:spPr>
          <a:xfrm>
            <a:off x="10744200" y="555488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1E4A4AB9-1E40-5103-C298-D8A9589A5463}"/>
              </a:ext>
            </a:extLst>
          </p:cNvPr>
          <p:cNvSpPr/>
          <p:nvPr/>
        </p:nvSpPr>
        <p:spPr>
          <a:xfrm>
            <a:off x="718150" y="2903109"/>
            <a:ext cx="3005647" cy="2047222"/>
          </a:xfrm>
          <a:prstGeom prst="rect">
            <a:avLst/>
          </a:prstGeom>
          <a:solidFill>
            <a:schemeClr val="tx1">
              <a:lumMod val="60000"/>
              <a:lumOff val="4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85" name="Rectangle 84">
            <a:extLst>
              <a:ext uri="{FF2B5EF4-FFF2-40B4-BE49-F238E27FC236}">
                <a16:creationId xmlns:a16="http://schemas.microsoft.com/office/drawing/2014/main" id="{BC51BCA1-A046-E2CC-0008-0449AC98D2DA}"/>
              </a:ext>
            </a:extLst>
          </p:cNvPr>
          <p:cNvSpPr/>
          <p:nvPr/>
        </p:nvSpPr>
        <p:spPr>
          <a:xfrm>
            <a:off x="901292" y="2903109"/>
            <a:ext cx="697778" cy="2047222"/>
          </a:xfrm>
          <a:prstGeom prst="rect">
            <a:avLst/>
          </a:prstGeom>
          <a:solidFill>
            <a:schemeClr val="accent6">
              <a:lumMod val="60000"/>
              <a:lumOff val="4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86" name="Rectangle 85">
            <a:extLst>
              <a:ext uri="{FF2B5EF4-FFF2-40B4-BE49-F238E27FC236}">
                <a16:creationId xmlns:a16="http://schemas.microsoft.com/office/drawing/2014/main" id="{86813CAA-9856-A329-1B2F-E612589A55CE}"/>
              </a:ext>
            </a:extLst>
          </p:cNvPr>
          <p:cNvSpPr/>
          <p:nvPr/>
        </p:nvSpPr>
        <p:spPr>
          <a:xfrm>
            <a:off x="1789930" y="2903109"/>
            <a:ext cx="764880" cy="2047222"/>
          </a:xfrm>
          <a:prstGeom prst="rect">
            <a:avLst/>
          </a:prstGeom>
          <a:solidFill>
            <a:schemeClr val="accent6">
              <a:lumMod val="60000"/>
              <a:lumOff val="4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87" name="Rectangle 86">
            <a:extLst>
              <a:ext uri="{FF2B5EF4-FFF2-40B4-BE49-F238E27FC236}">
                <a16:creationId xmlns:a16="http://schemas.microsoft.com/office/drawing/2014/main" id="{C90AA786-6A72-DFC8-028E-4469AEADDB6E}"/>
              </a:ext>
            </a:extLst>
          </p:cNvPr>
          <p:cNvSpPr/>
          <p:nvPr/>
        </p:nvSpPr>
        <p:spPr>
          <a:xfrm>
            <a:off x="2736638" y="2903109"/>
            <a:ext cx="764880" cy="2047222"/>
          </a:xfrm>
          <a:prstGeom prst="rect">
            <a:avLst/>
          </a:prstGeom>
          <a:solidFill>
            <a:schemeClr val="accent6">
              <a:lumMod val="60000"/>
              <a:lumOff val="4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88" name="Rectangle 87">
            <a:extLst>
              <a:ext uri="{FF2B5EF4-FFF2-40B4-BE49-F238E27FC236}">
                <a16:creationId xmlns:a16="http://schemas.microsoft.com/office/drawing/2014/main" id="{467C1619-6846-AB80-E85C-57B4D4D441E8}"/>
              </a:ext>
            </a:extLst>
          </p:cNvPr>
          <p:cNvSpPr/>
          <p:nvPr/>
        </p:nvSpPr>
        <p:spPr>
          <a:xfrm>
            <a:off x="2968890" y="2903109"/>
            <a:ext cx="300378" cy="1820013"/>
          </a:xfrm>
          <a:prstGeom prst="rect">
            <a:avLst/>
          </a:prstGeom>
          <a:solidFill>
            <a:schemeClr val="tx1">
              <a:lumMod val="5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89" name="Rectangle 88">
            <a:extLst>
              <a:ext uri="{FF2B5EF4-FFF2-40B4-BE49-F238E27FC236}">
                <a16:creationId xmlns:a16="http://schemas.microsoft.com/office/drawing/2014/main" id="{EBE1E81C-9A2E-5189-E3F3-B29BD17CFF37}"/>
              </a:ext>
            </a:extLst>
          </p:cNvPr>
          <p:cNvSpPr/>
          <p:nvPr/>
        </p:nvSpPr>
        <p:spPr>
          <a:xfrm>
            <a:off x="1123111" y="2903109"/>
            <a:ext cx="300378" cy="1820013"/>
          </a:xfrm>
          <a:prstGeom prst="rect">
            <a:avLst/>
          </a:prstGeom>
          <a:solidFill>
            <a:schemeClr val="tx1">
              <a:lumMod val="5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90" name="Rectangle 89">
            <a:extLst>
              <a:ext uri="{FF2B5EF4-FFF2-40B4-BE49-F238E27FC236}">
                <a16:creationId xmlns:a16="http://schemas.microsoft.com/office/drawing/2014/main" id="{CE92286F-7D85-E9F0-A875-673F5534F72E}"/>
              </a:ext>
            </a:extLst>
          </p:cNvPr>
          <p:cNvSpPr/>
          <p:nvPr/>
        </p:nvSpPr>
        <p:spPr>
          <a:xfrm>
            <a:off x="2022181" y="2903109"/>
            <a:ext cx="300378" cy="1820013"/>
          </a:xfrm>
          <a:prstGeom prst="rect">
            <a:avLst/>
          </a:prstGeom>
          <a:solidFill>
            <a:schemeClr val="tx1">
              <a:lumMod val="50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91" name="TextBox 90">
            <a:extLst>
              <a:ext uri="{FF2B5EF4-FFF2-40B4-BE49-F238E27FC236}">
                <a16:creationId xmlns:a16="http://schemas.microsoft.com/office/drawing/2014/main" id="{628B5246-86E2-02D0-AA67-C0C56434E5E5}"/>
              </a:ext>
            </a:extLst>
          </p:cNvPr>
          <p:cNvSpPr txBox="1"/>
          <p:nvPr/>
        </p:nvSpPr>
        <p:spPr>
          <a:xfrm>
            <a:off x="4049458" y="2879155"/>
            <a:ext cx="1151192" cy="4001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r>
              <a:rPr lang="en-US" sz="1000">
                <a:solidFill>
                  <a:schemeClr val="tx1"/>
                </a:solidFill>
              </a:rPr>
              <a:t>Negative electrode</a:t>
            </a:r>
          </a:p>
          <a:p>
            <a:r>
              <a:rPr lang="en-US" sz="1000">
                <a:solidFill>
                  <a:schemeClr val="tx1"/>
                </a:solidFill>
              </a:rPr>
              <a:t>(metal alloy)</a:t>
            </a:r>
            <a:endParaRPr lang="en-US" sz="1000">
              <a:solidFill>
                <a:schemeClr val="tx1"/>
              </a:solidFill>
              <a:cs typeface="Arial"/>
            </a:endParaRPr>
          </a:p>
        </p:txBody>
      </p:sp>
      <p:graphicFrame>
        <p:nvGraphicFramePr>
          <p:cNvPr id="92" name="Table 75">
            <a:extLst>
              <a:ext uri="{FF2B5EF4-FFF2-40B4-BE49-F238E27FC236}">
                <a16:creationId xmlns:a16="http://schemas.microsoft.com/office/drawing/2014/main" id="{FB9070F1-A9B2-A027-5BE0-AF47F9777542}"/>
              </a:ext>
            </a:extLst>
          </p:cNvPr>
          <p:cNvGraphicFramePr>
            <a:graphicFrameLocks noGrp="1" noChangeAspect="1"/>
          </p:cNvGraphicFramePr>
          <p:nvPr>
            <p:extLst>
              <p:ext uri="{D42A27DB-BD31-4B8C-83A1-F6EECF244321}">
                <p14:modId xmlns:p14="http://schemas.microsoft.com/office/powerpoint/2010/main" val="836185582"/>
              </p:ext>
            </p:extLst>
          </p:nvPr>
        </p:nvGraphicFramePr>
        <p:xfrm>
          <a:off x="371476" y="5507523"/>
          <a:ext cx="9383914" cy="483093"/>
        </p:xfrm>
        <a:graphic>
          <a:graphicData uri="http://schemas.openxmlformats.org/drawingml/2006/table">
            <a:tbl>
              <a:tblPr firstRow="1" bandRow="1">
                <a:tableStyleId>{5C22544A-7EE6-4342-B048-85BDC9FD1C3A}</a:tableStyleId>
              </a:tblPr>
              <a:tblGrid>
                <a:gridCol w="2339480">
                  <a:extLst>
                    <a:ext uri="{9D8B030D-6E8A-4147-A177-3AD203B41FA5}">
                      <a16:colId xmlns:a16="http://schemas.microsoft.com/office/drawing/2014/main" val="1850970798"/>
                    </a:ext>
                  </a:extLst>
                </a:gridCol>
                <a:gridCol w="2339480">
                  <a:extLst>
                    <a:ext uri="{9D8B030D-6E8A-4147-A177-3AD203B41FA5}">
                      <a16:colId xmlns:a16="http://schemas.microsoft.com/office/drawing/2014/main" val="946270695"/>
                    </a:ext>
                  </a:extLst>
                </a:gridCol>
                <a:gridCol w="2989335">
                  <a:extLst>
                    <a:ext uri="{9D8B030D-6E8A-4147-A177-3AD203B41FA5}">
                      <a16:colId xmlns:a16="http://schemas.microsoft.com/office/drawing/2014/main" val="865224053"/>
                    </a:ext>
                  </a:extLst>
                </a:gridCol>
                <a:gridCol w="1715619">
                  <a:extLst>
                    <a:ext uri="{9D8B030D-6E8A-4147-A177-3AD203B41FA5}">
                      <a16:colId xmlns:a16="http://schemas.microsoft.com/office/drawing/2014/main" val="2989241630"/>
                    </a:ext>
                  </a:extLst>
                </a:gridCol>
              </a:tblGrid>
              <a:tr h="187967">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Storage capacity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4117">
                <a:tc>
                  <a:txBody>
                    <a:bodyPr/>
                    <a:lstStyle/>
                    <a:p>
                      <a:pPr marL="0" indent="0" algn="ctr">
                        <a:buNone/>
                      </a:pPr>
                      <a:r>
                        <a:rPr lang="en-US" sz="900" b="0" kern="1200">
                          <a:solidFill>
                            <a:schemeClr val="tx1"/>
                          </a:solidFill>
                          <a:latin typeface="+mn-lt"/>
                          <a:ea typeface="+mn-ea"/>
                          <a:cs typeface="+mn-cs"/>
                        </a:rPr>
                        <a:t>Microsoft</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kern="1200">
                          <a:solidFill>
                            <a:schemeClr val="tx1"/>
                          </a:solidFill>
                          <a:latin typeface="+mn-lt"/>
                          <a:ea typeface="+mn-ea"/>
                          <a:cs typeface="+mn-cs"/>
                        </a:rPr>
                        <a:t>Massachusetts, U.S.</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40 kWh</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Implemented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bl>
          </a:graphicData>
        </a:graphic>
      </p:graphicFrame>
      <p:cxnSp>
        <p:nvCxnSpPr>
          <p:cNvPr id="93" name="Straight Arrow Connector 92">
            <a:extLst>
              <a:ext uri="{FF2B5EF4-FFF2-40B4-BE49-F238E27FC236}">
                <a16:creationId xmlns:a16="http://schemas.microsoft.com/office/drawing/2014/main" id="{B6D8CEE9-2DBC-6DC2-3B81-EACFD177D085}"/>
              </a:ext>
            </a:extLst>
          </p:cNvPr>
          <p:cNvCxnSpPr>
            <a:cxnSpLocks/>
          </p:cNvCxnSpPr>
          <p:nvPr/>
        </p:nvCxnSpPr>
        <p:spPr>
          <a:xfrm>
            <a:off x="504825" y="2705893"/>
            <a:ext cx="0" cy="2244438"/>
          </a:xfrm>
          <a:prstGeom prst="straightConnector1">
            <a:avLst/>
          </a:prstGeom>
          <a:ln w="9525" cap="rnd" cmpd="sng" algn="ctr">
            <a:solidFill>
              <a:srgbClr val="6483A1"/>
            </a:solidFill>
            <a:prstDash val="solid"/>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C0FD20D1-D816-E564-484D-B3E6D53C8572}"/>
              </a:ext>
            </a:extLst>
          </p:cNvPr>
          <p:cNvSpPr txBox="1"/>
          <p:nvPr/>
        </p:nvSpPr>
        <p:spPr>
          <a:xfrm>
            <a:off x="326410" y="3689612"/>
            <a:ext cx="356829" cy="276999"/>
          </a:xfrm>
          <a:prstGeom prst="rect">
            <a:avLst/>
          </a:prstGeom>
          <a:solidFill>
            <a:srgbClr val="FFFFFF"/>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45720" tIns="45720" rIns="45720" bIns="45720" numCol="1" spcCol="0" rtlCol="0" fromWordArt="0" anchor="ctr" anchorCtr="0" forceAA="0" compatLnSpc="1">
            <a:prstTxWarp prst="textNoShape">
              <a:avLst/>
            </a:prstTxWarp>
            <a:spAutoFit/>
          </a:bodyPr>
          <a:lstStyle/>
          <a:p>
            <a:pPr>
              <a:buFont typeface="Trebuchet MS" panose="020B0603020202020204" pitchFamily="34" charset="0"/>
              <a:buChar char="​"/>
            </a:pPr>
            <a:r>
              <a:rPr lang="en-US" sz="1200">
                <a:solidFill>
                  <a:srgbClr val="2E3D4C"/>
                </a:solidFill>
              </a:rPr>
              <a:t>6.6”</a:t>
            </a:r>
          </a:p>
        </p:txBody>
      </p:sp>
      <p:cxnSp>
        <p:nvCxnSpPr>
          <p:cNvPr id="98" name="Straight Arrow Connector 97">
            <a:extLst>
              <a:ext uri="{FF2B5EF4-FFF2-40B4-BE49-F238E27FC236}">
                <a16:creationId xmlns:a16="http://schemas.microsoft.com/office/drawing/2014/main" id="{CEC5B8F9-02A3-D1C0-043D-C981FFCE18EC}"/>
              </a:ext>
            </a:extLst>
          </p:cNvPr>
          <p:cNvCxnSpPr>
            <a:cxnSpLocks/>
          </p:cNvCxnSpPr>
          <p:nvPr/>
        </p:nvCxnSpPr>
        <p:spPr>
          <a:xfrm rot="5400000">
            <a:off x="2142721" y="3694966"/>
            <a:ext cx="0" cy="2849138"/>
          </a:xfrm>
          <a:prstGeom prst="straightConnector1">
            <a:avLst/>
          </a:prstGeom>
          <a:ln w="9525" cap="rnd" cmpd="sng" algn="ctr">
            <a:solidFill>
              <a:srgbClr val="6483A1"/>
            </a:solidFill>
            <a:prstDash val="solid"/>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30F98A0-097B-B8C8-6C9C-95BB186F63C8}"/>
              </a:ext>
            </a:extLst>
          </p:cNvPr>
          <p:cNvSpPr txBox="1"/>
          <p:nvPr/>
        </p:nvSpPr>
        <p:spPr>
          <a:xfrm>
            <a:off x="1983541" y="4857740"/>
            <a:ext cx="318357" cy="276999"/>
          </a:xfrm>
          <a:prstGeom prst="rect">
            <a:avLst/>
          </a:prstGeom>
          <a:solidFill>
            <a:srgbClr val="FFFFFF"/>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45720" tIns="45720" rIns="45720" bIns="45720" numCol="1" spcCol="0" rtlCol="0" fromWordArt="0" anchor="ctr" anchorCtr="0" forceAA="0" compatLnSpc="1">
            <a:prstTxWarp prst="textNoShape">
              <a:avLst/>
            </a:prstTxWarp>
            <a:spAutoFit/>
          </a:bodyPr>
          <a:lstStyle/>
          <a:p>
            <a:pPr>
              <a:buFont typeface="Trebuchet MS" panose="020B0603020202020204" pitchFamily="34" charset="0"/>
              <a:buChar char="​"/>
            </a:pPr>
            <a:r>
              <a:rPr lang="en-US" sz="1200">
                <a:solidFill>
                  <a:srgbClr val="2E3D4C"/>
                </a:solidFill>
              </a:rPr>
              <a:t>~7”</a:t>
            </a:r>
          </a:p>
        </p:txBody>
      </p:sp>
      <p:sp>
        <p:nvSpPr>
          <p:cNvPr id="100" name="TextBox 99">
            <a:extLst>
              <a:ext uri="{FF2B5EF4-FFF2-40B4-BE49-F238E27FC236}">
                <a16:creationId xmlns:a16="http://schemas.microsoft.com/office/drawing/2014/main" id="{F002BE7D-6853-EB71-51B4-D1156EC43A91}"/>
              </a:ext>
            </a:extLst>
          </p:cNvPr>
          <p:cNvSpPr txBox="1"/>
          <p:nvPr/>
        </p:nvSpPr>
        <p:spPr>
          <a:xfrm>
            <a:off x="4049458" y="3755993"/>
            <a:ext cx="1151192" cy="51384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r>
              <a:rPr lang="en-US" sz="1000">
                <a:solidFill>
                  <a:schemeClr val="tx1"/>
                </a:solidFill>
              </a:rPr>
              <a:t>Positive electrode (solid metal particles)</a:t>
            </a:r>
          </a:p>
        </p:txBody>
      </p:sp>
      <p:sp>
        <p:nvSpPr>
          <p:cNvPr id="101" name="TextBox 100">
            <a:extLst>
              <a:ext uri="{FF2B5EF4-FFF2-40B4-BE49-F238E27FC236}">
                <a16:creationId xmlns:a16="http://schemas.microsoft.com/office/drawing/2014/main" id="{A6B4D121-13EB-E24F-8809-40222A019182}"/>
              </a:ext>
            </a:extLst>
          </p:cNvPr>
          <p:cNvSpPr txBox="1"/>
          <p:nvPr/>
        </p:nvSpPr>
        <p:spPr>
          <a:xfrm>
            <a:off x="4049458" y="4436482"/>
            <a:ext cx="1151192" cy="51384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r>
              <a:rPr lang="en-US" sz="1000">
                <a:solidFill>
                  <a:schemeClr val="tx1"/>
                </a:solidFill>
              </a:rPr>
              <a:t>Electrolyte (molten salt)</a:t>
            </a:r>
          </a:p>
        </p:txBody>
      </p:sp>
      <p:sp>
        <p:nvSpPr>
          <p:cNvPr id="102" name="TextBox 101">
            <a:extLst>
              <a:ext uri="{FF2B5EF4-FFF2-40B4-BE49-F238E27FC236}">
                <a16:creationId xmlns:a16="http://schemas.microsoft.com/office/drawing/2014/main" id="{AE198857-C59E-D851-EB13-0BCC001A38A2}"/>
              </a:ext>
            </a:extLst>
          </p:cNvPr>
          <p:cNvSpPr txBox="1">
            <a:spLocks noChangeAspect="1"/>
          </p:cNvSpPr>
          <p:nvPr/>
        </p:nvSpPr>
        <p:spPr>
          <a:xfrm>
            <a:off x="1263469" y="2445462"/>
            <a:ext cx="181780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ctr"/>
            <a:r>
              <a:rPr lang="en-US" sz="1000" b="1">
                <a:solidFill>
                  <a:schemeClr val="tx1"/>
                </a:solidFill>
              </a:rPr>
              <a:t>Example of cell configuration </a:t>
            </a:r>
          </a:p>
          <a:p>
            <a:pPr algn="ctr"/>
            <a:r>
              <a:rPr lang="en-US" sz="1000">
                <a:solidFill>
                  <a:schemeClr val="tx1"/>
                </a:solidFill>
              </a:rPr>
              <a:t>Schematic cross-section</a:t>
            </a:r>
            <a:endParaRPr lang="en-US" sz="1000">
              <a:solidFill>
                <a:schemeClr val="tx1"/>
              </a:solidFill>
              <a:cs typeface="Arial"/>
            </a:endParaRPr>
          </a:p>
        </p:txBody>
      </p:sp>
      <p:grpSp>
        <p:nvGrpSpPr>
          <p:cNvPr id="104" name="Group 103">
            <a:extLst>
              <a:ext uri="{FF2B5EF4-FFF2-40B4-BE49-F238E27FC236}">
                <a16:creationId xmlns:a16="http://schemas.microsoft.com/office/drawing/2014/main" id="{F2C56186-02DC-5D54-EE7E-857A71E9F94C}"/>
              </a:ext>
            </a:extLst>
          </p:cNvPr>
          <p:cNvGrpSpPr>
            <a:grpSpLocks noChangeAspect="1"/>
          </p:cNvGrpSpPr>
          <p:nvPr/>
        </p:nvGrpSpPr>
        <p:grpSpPr>
          <a:xfrm>
            <a:off x="1192161" y="2998071"/>
            <a:ext cx="162278" cy="162278"/>
            <a:chOff x="628650" y="2251075"/>
            <a:chExt cx="269875" cy="269875"/>
          </a:xfrm>
        </p:grpSpPr>
        <p:sp>
          <p:nvSpPr>
            <p:cNvPr id="105" name="Oval 10">
              <a:extLst>
                <a:ext uri="{FF2B5EF4-FFF2-40B4-BE49-F238E27FC236}">
                  <a16:creationId xmlns:a16="http://schemas.microsoft.com/office/drawing/2014/main" id="{9B355482-410D-E0D9-0604-D349F3154D8E}"/>
                </a:ext>
              </a:extLst>
            </p:cNvPr>
            <p:cNvSpPr>
              <a:spLocks noChangeArrowheads="1"/>
            </p:cNvSpPr>
            <p:nvPr/>
          </p:nvSpPr>
          <p:spPr bwMode="auto">
            <a:xfrm>
              <a:off x="628650" y="2251075"/>
              <a:ext cx="269875" cy="269875"/>
            </a:xfrm>
            <a:prstGeom prst="ellipse">
              <a:avLst/>
            </a:prstGeom>
            <a:solidFill>
              <a:srgbClr val="171F26"/>
            </a:solidFill>
            <a:ln>
              <a:solidFill>
                <a:schemeClr val="bg1">
                  <a:lumMod val="85000"/>
                </a:schemeClr>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1">
              <a:extLst>
                <a:ext uri="{FF2B5EF4-FFF2-40B4-BE49-F238E27FC236}">
                  <a16:creationId xmlns:a16="http://schemas.microsoft.com/office/drawing/2014/main" id="{8556F9DD-56CB-83AA-201E-92FA31475D0E}"/>
                </a:ext>
              </a:extLst>
            </p:cNvPr>
            <p:cNvSpPr>
              <a:spLocks noChangeArrowheads="1"/>
            </p:cNvSpPr>
            <p:nvPr/>
          </p:nvSpPr>
          <p:spPr bwMode="auto">
            <a:xfrm>
              <a:off x="690562" y="2378075"/>
              <a:ext cx="146050" cy="17462"/>
            </a:xfrm>
            <a:prstGeom prst="rect">
              <a:avLst/>
            </a:pr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a:extLst>
              <a:ext uri="{FF2B5EF4-FFF2-40B4-BE49-F238E27FC236}">
                <a16:creationId xmlns:a16="http://schemas.microsoft.com/office/drawing/2014/main" id="{42FA5CA3-8DB3-91B2-6B57-24F07DF89BC7}"/>
              </a:ext>
            </a:extLst>
          </p:cNvPr>
          <p:cNvGrpSpPr>
            <a:grpSpLocks noChangeAspect="1"/>
          </p:cNvGrpSpPr>
          <p:nvPr/>
        </p:nvGrpSpPr>
        <p:grpSpPr>
          <a:xfrm>
            <a:off x="2564583" y="3710777"/>
            <a:ext cx="162280" cy="162278"/>
            <a:chOff x="628650" y="1443038"/>
            <a:chExt cx="269875" cy="269875"/>
          </a:xfrm>
        </p:grpSpPr>
        <p:sp>
          <p:nvSpPr>
            <p:cNvPr id="115" name="Oval 114">
              <a:extLst>
                <a:ext uri="{FF2B5EF4-FFF2-40B4-BE49-F238E27FC236}">
                  <a16:creationId xmlns:a16="http://schemas.microsoft.com/office/drawing/2014/main" id="{1BB8E04A-467F-6969-D193-187F05345099}"/>
                </a:ext>
              </a:extLst>
            </p:cNvPr>
            <p:cNvSpPr>
              <a:spLocks noChangeArrowheads="1"/>
            </p:cNvSpPr>
            <p:nvPr/>
          </p:nvSpPr>
          <p:spPr bwMode="auto">
            <a:xfrm>
              <a:off x="628650" y="1443038"/>
              <a:ext cx="269875" cy="269875"/>
            </a:xfrm>
            <a:prstGeom prst="ellipse">
              <a:avLst/>
            </a:prstGeom>
            <a:solidFill>
              <a:srgbClr val="6E8BA7"/>
            </a:solidFill>
            <a:ln>
              <a:solidFill>
                <a:schemeClr val="bg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7">
              <a:extLst>
                <a:ext uri="{FF2B5EF4-FFF2-40B4-BE49-F238E27FC236}">
                  <a16:creationId xmlns:a16="http://schemas.microsoft.com/office/drawing/2014/main" id="{656ADABC-3AF0-DFB9-B97A-088A1E7B7DEA}"/>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a:extLst>
              <a:ext uri="{FF2B5EF4-FFF2-40B4-BE49-F238E27FC236}">
                <a16:creationId xmlns:a16="http://schemas.microsoft.com/office/drawing/2014/main" id="{02105612-6667-CED6-B08B-ECA5B6508E63}"/>
              </a:ext>
            </a:extLst>
          </p:cNvPr>
          <p:cNvGrpSpPr>
            <a:grpSpLocks noChangeAspect="1"/>
          </p:cNvGrpSpPr>
          <p:nvPr/>
        </p:nvGrpSpPr>
        <p:grpSpPr>
          <a:xfrm>
            <a:off x="1613361" y="3710777"/>
            <a:ext cx="162280" cy="162278"/>
            <a:chOff x="628650" y="1443038"/>
            <a:chExt cx="269875" cy="269875"/>
          </a:xfrm>
        </p:grpSpPr>
        <p:sp>
          <p:nvSpPr>
            <p:cNvPr id="118" name="Oval 117">
              <a:extLst>
                <a:ext uri="{FF2B5EF4-FFF2-40B4-BE49-F238E27FC236}">
                  <a16:creationId xmlns:a16="http://schemas.microsoft.com/office/drawing/2014/main" id="{FD3314A5-6125-CA26-6923-84C418242038}"/>
                </a:ext>
              </a:extLst>
            </p:cNvPr>
            <p:cNvSpPr>
              <a:spLocks noChangeArrowheads="1"/>
            </p:cNvSpPr>
            <p:nvPr/>
          </p:nvSpPr>
          <p:spPr bwMode="auto">
            <a:xfrm>
              <a:off x="628650" y="1443038"/>
              <a:ext cx="269875" cy="269875"/>
            </a:xfrm>
            <a:prstGeom prst="ellipse">
              <a:avLst/>
            </a:prstGeom>
            <a:solidFill>
              <a:srgbClr val="6E8BA7"/>
            </a:solidFill>
            <a:ln>
              <a:solidFill>
                <a:schemeClr val="bg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7">
              <a:extLst>
                <a:ext uri="{FF2B5EF4-FFF2-40B4-BE49-F238E27FC236}">
                  <a16:creationId xmlns:a16="http://schemas.microsoft.com/office/drawing/2014/main" id="{43709933-C07F-9838-065C-CC2CD1ACC008}"/>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a:extLst>
              <a:ext uri="{FF2B5EF4-FFF2-40B4-BE49-F238E27FC236}">
                <a16:creationId xmlns:a16="http://schemas.microsoft.com/office/drawing/2014/main" id="{BCF096E4-8B17-D366-72AE-D432D1FBFD28}"/>
              </a:ext>
            </a:extLst>
          </p:cNvPr>
          <p:cNvGrpSpPr>
            <a:grpSpLocks noChangeAspect="1"/>
          </p:cNvGrpSpPr>
          <p:nvPr/>
        </p:nvGrpSpPr>
        <p:grpSpPr>
          <a:xfrm>
            <a:off x="728581" y="3710777"/>
            <a:ext cx="162280" cy="162278"/>
            <a:chOff x="628650" y="1443038"/>
            <a:chExt cx="269875" cy="269875"/>
          </a:xfrm>
        </p:grpSpPr>
        <p:sp>
          <p:nvSpPr>
            <p:cNvPr id="121" name="Oval 120">
              <a:extLst>
                <a:ext uri="{FF2B5EF4-FFF2-40B4-BE49-F238E27FC236}">
                  <a16:creationId xmlns:a16="http://schemas.microsoft.com/office/drawing/2014/main" id="{83D4AC6D-75D7-892F-F39A-1F1BE60D5ABC}"/>
                </a:ext>
              </a:extLst>
            </p:cNvPr>
            <p:cNvSpPr>
              <a:spLocks noChangeArrowheads="1"/>
            </p:cNvSpPr>
            <p:nvPr/>
          </p:nvSpPr>
          <p:spPr bwMode="auto">
            <a:xfrm>
              <a:off x="628650" y="1443038"/>
              <a:ext cx="269875" cy="269875"/>
            </a:xfrm>
            <a:prstGeom prst="ellipse">
              <a:avLst/>
            </a:prstGeom>
            <a:solidFill>
              <a:srgbClr val="6E8BA7"/>
            </a:solidFill>
            <a:ln>
              <a:solidFill>
                <a:schemeClr val="bg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7">
              <a:extLst>
                <a:ext uri="{FF2B5EF4-FFF2-40B4-BE49-F238E27FC236}">
                  <a16:creationId xmlns:a16="http://schemas.microsoft.com/office/drawing/2014/main" id="{4983C14D-A6CC-862B-510B-66357DC0E486}"/>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3" name="Group 152">
            <a:extLst>
              <a:ext uri="{FF2B5EF4-FFF2-40B4-BE49-F238E27FC236}">
                <a16:creationId xmlns:a16="http://schemas.microsoft.com/office/drawing/2014/main" id="{F823C5BD-8066-D5E7-6A9E-CD07B81EA98D}"/>
              </a:ext>
            </a:extLst>
          </p:cNvPr>
          <p:cNvGrpSpPr>
            <a:grpSpLocks noChangeAspect="1"/>
          </p:cNvGrpSpPr>
          <p:nvPr/>
        </p:nvGrpSpPr>
        <p:grpSpPr>
          <a:xfrm>
            <a:off x="3531518" y="3710777"/>
            <a:ext cx="162280" cy="162278"/>
            <a:chOff x="628650" y="1443038"/>
            <a:chExt cx="269875" cy="269875"/>
          </a:xfrm>
        </p:grpSpPr>
        <p:sp>
          <p:nvSpPr>
            <p:cNvPr id="154" name="Oval 153">
              <a:extLst>
                <a:ext uri="{FF2B5EF4-FFF2-40B4-BE49-F238E27FC236}">
                  <a16:creationId xmlns:a16="http://schemas.microsoft.com/office/drawing/2014/main" id="{2167592B-3D73-2009-E8C0-92E1E3BCC5D7}"/>
                </a:ext>
              </a:extLst>
            </p:cNvPr>
            <p:cNvSpPr>
              <a:spLocks noChangeArrowheads="1"/>
            </p:cNvSpPr>
            <p:nvPr/>
          </p:nvSpPr>
          <p:spPr bwMode="auto">
            <a:xfrm>
              <a:off x="628650" y="1443038"/>
              <a:ext cx="269875" cy="269875"/>
            </a:xfrm>
            <a:prstGeom prst="ellipse">
              <a:avLst/>
            </a:prstGeom>
            <a:solidFill>
              <a:srgbClr val="6E8BA7"/>
            </a:solidFill>
            <a:ln>
              <a:solidFill>
                <a:schemeClr val="bg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7">
              <a:extLst>
                <a:ext uri="{FF2B5EF4-FFF2-40B4-BE49-F238E27FC236}">
                  <a16:creationId xmlns:a16="http://schemas.microsoft.com/office/drawing/2014/main" id="{1FDED0E3-23F7-0AC2-146D-6C0FFC6F2B4F}"/>
                </a:ext>
              </a:extLst>
            </p:cNvPr>
            <p:cNvSpPr>
              <a:spLocks/>
            </p:cNvSpPr>
            <p:nvPr/>
          </p:nvSpPr>
          <p:spPr bwMode="auto">
            <a:xfrm>
              <a:off x="690562" y="1504950"/>
              <a:ext cx="146050" cy="146050"/>
            </a:xfrm>
            <a:custGeom>
              <a:avLst/>
              <a:gdLst>
                <a:gd name="T0" fmla="*/ 50 w 92"/>
                <a:gd name="T1" fmla="*/ 0 h 92"/>
                <a:gd name="T2" fmla="*/ 41 w 92"/>
                <a:gd name="T3" fmla="*/ 0 h 92"/>
                <a:gd name="T4" fmla="*/ 41 w 92"/>
                <a:gd name="T5" fmla="*/ 42 h 92"/>
                <a:gd name="T6" fmla="*/ 0 w 92"/>
                <a:gd name="T7" fmla="*/ 42 h 92"/>
                <a:gd name="T8" fmla="*/ 0 w 92"/>
                <a:gd name="T9" fmla="*/ 51 h 92"/>
                <a:gd name="T10" fmla="*/ 41 w 92"/>
                <a:gd name="T11" fmla="*/ 51 h 92"/>
                <a:gd name="T12" fmla="*/ 41 w 92"/>
                <a:gd name="T13" fmla="*/ 92 h 92"/>
                <a:gd name="T14" fmla="*/ 50 w 92"/>
                <a:gd name="T15" fmla="*/ 92 h 92"/>
                <a:gd name="T16" fmla="*/ 50 w 92"/>
                <a:gd name="T17" fmla="*/ 51 h 92"/>
                <a:gd name="T18" fmla="*/ 92 w 92"/>
                <a:gd name="T19" fmla="*/ 51 h 92"/>
                <a:gd name="T20" fmla="*/ 92 w 92"/>
                <a:gd name="T21" fmla="*/ 42 h 92"/>
                <a:gd name="T22" fmla="*/ 50 w 92"/>
                <a:gd name="T23" fmla="*/ 42 h 92"/>
                <a:gd name="T24" fmla="*/ 50 w 92"/>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0" y="0"/>
                  </a:moveTo>
                  <a:lnTo>
                    <a:pt x="41" y="0"/>
                  </a:lnTo>
                  <a:lnTo>
                    <a:pt x="41" y="42"/>
                  </a:lnTo>
                  <a:lnTo>
                    <a:pt x="0" y="42"/>
                  </a:lnTo>
                  <a:lnTo>
                    <a:pt x="0" y="51"/>
                  </a:lnTo>
                  <a:lnTo>
                    <a:pt x="41" y="51"/>
                  </a:lnTo>
                  <a:lnTo>
                    <a:pt x="41" y="92"/>
                  </a:lnTo>
                  <a:lnTo>
                    <a:pt x="50" y="92"/>
                  </a:lnTo>
                  <a:lnTo>
                    <a:pt x="50" y="51"/>
                  </a:lnTo>
                  <a:lnTo>
                    <a:pt x="92" y="51"/>
                  </a:lnTo>
                  <a:lnTo>
                    <a:pt x="92" y="42"/>
                  </a:lnTo>
                  <a:lnTo>
                    <a:pt x="50" y="42"/>
                  </a:lnTo>
                  <a:lnTo>
                    <a:pt x="50" y="0"/>
                  </a:lnTo>
                  <a:close/>
                </a:path>
              </a:pathLst>
            </a:cu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6" name="Group 155">
            <a:extLst>
              <a:ext uri="{FF2B5EF4-FFF2-40B4-BE49-F238E27FC236}">
                <a16:creationId xmlns:a16="http://schemas.microsoft.com/office/drawing/2014/main" id="{45C1EB34-5E6C-6533-EEFA-8EAB5FC4E74F}"/>
              </a:ext>
            </a:extLst>
          </p:cNvPr>
          <p:cNvGrpSpPr>
            <a:grpSpLocks noChangeAspect="1"/>
          </p:cNvGrpSpPr>
          <p:nvPr/>
        </p:nvGrpSpPr>
        <p:grpSpPr>
          <a:xfrm>
            <a:off x="2091231" y="2998071"/>
            <a:ext cx="162278" cy="162278"/>
            <a:chOff x="628650" y="2251075"/>
            <a:chExt cx="269875" cy="269875"/>
          </a:xfrm>
        </p:grpSpPr>
        <p:sp>
          <p:nvSpPr>
            <p:cNvPr id="157" name="Oval 10">
              <a:extLst>
                <a:ext uri="{FF2B5EF4-FFF2-40B4-BE49-F238E27FC236}">
                  <a16:creationId xmlns:a16="http://schemas.microsoft.com/office/drawing/2014/main" id="{CDAFE2B1-9323-5B11-FEB4-27BF8CB3DD0C}"/>
                </a:ext>
              </a:extLst>
            </p:cNvPr>
            <p:cNvSpPr>
              <a:spLocks noChangeArrowheads="1"/>
            </p:cNvSpPr>
            <p:nvPr/>
          </p:nvSpPr>
          <p:spPr bwMode="auto">
            <a:xfrm>
              <a:off x="628650" y="2251075"/>
              <a:ext cx="269875" cy="269875"/>
            </a:xfrm>
            <a:prstGeom prst="ellipse">
              <a:avLst/>
            </a:prstGeom>
            <a:solidFill>
              <a:srgbClr val="171F26"/>
            </a:solidFill>
            <a:ln>
              <a:solidFill>
                <a:schemeClr val="bg1">
                  <a:lumMod val="85000"/>
                </a:schemeClr>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Rectangle 11">
              <a:extLst>
                <a:ext uri="{FF2B5EF4-FFF2-40B4-BE49-F238E27FC236}">
                  <a16:creationId xmlns:a16="http://schemas.microsoft.com/office/drawing/2014/main" id="{49E0A88A-CB86-2F95-F007-361A6AC37184}"/>
                </a:ext>
              </a:extLst>
            </p:cNvPr>
            <p:cNvSpPr>
              <a:spLocks noChangeArrowheads="1"/>
            </p:cNvSpPr>
            <p:nvPr/>
          </p:nvSpPr>
          <p:spPr bwMode="auto">
            <a:xfrm>
              <a:off x="690562" y="2378075"/>
              <a:ext cx="146050" cy="17462"/>
            </a:xfrm>
            <a:prstGeom prst="rect">
              <a:avLst/>
            </a:pr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a:extLst>
              <a:ext uri="{FF2B5EF4-FFF2-40B4-BE49-F238E27FC236}">
                <a16:creationId xmlns:a16="http://schemas.microsoft.com/office/drawing/2014/main" id="{D738ABA0-E279-EFC1-0350-9924E7B4A617}"/>
              </a:ext>
            </a:extLst>
          </p:cNvPr>
          <p:cNvGrpSpPr>
            <a:grpSpLocks noChangeAspect="1"/>
          </p:cNvGrpSpPr>
          <p:nvPr/>
        </p:nvGrpSpPr>
        <p:grpSpPr>
          <a:xfrm>
            <a:off x="3037940" y="2998071"/>
            <a:ext cx="162278" cy="162278"/>
            <a:chOff x="628650" y="2251075"/>
            <a:chExt cx="269875" cy="269875"/>
          </a:xfrm>
        </p:grpSpPr>
        <p:sp>
          <p:nvSpPr>
            <p:cNvPr id="160" name="Oval 10">
              <a:extLst>
                <a:ext uri="{FF2B5EF4-FFF2-40B4-BE49-F238E27FC236}">
                  <a16:creationId xmlns:a16="http://schemas.microsoft.com/office/drawing/2014/main" id="{9001BF84-28D4-8FCE-A366-CD2431E291E0}"/>
                </a:ext>
              </a:extLst>
            </p:cNvPr>
            <p:cNvSpPr>
              <a:spLocks noChangeArrowheads="1"/>
            </p:cNvSpPr>
            <p:nvPr/>
          </p:nvSpPr>
          <p:spPr bwMode="auto">
            <a:xfrm>
              <a:off x="628650" y="2251075"/>
              <a:ext cx="269875" cy="269875"/>
            </a:xfrm>
            <a:prstGeom prst="ellipse">
              <a:avLst/>
            </a:prstGeom>
            <a:solidFill>
              <a:srgbClr val="171F26"/>
            </a:solidFill>
            <a:ln>
              <a:solidFill>
                <a:schemeClr val="bg1">
                  <a:lumMod val="85000"/>
                </a:schemeClr>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11">
              <a:extLst>
                <a:ext uri="{FF2B5EF4-FFF2-40B4-BE49-F238E27FC236}">
                  <a16:creationId xmlns:a16="http://schemas.microsoft.com/office/drawing/2014/main" id="{DC21A046-F29E-A4A0-00D8-CEDB67206E10}"/>
                </a:ext>
              </a:extLst>
            </p:cNvPr>
            <p:cNvSpPr>
              <a:spLocks noChangeArrowheads="1"/>
            </p:cNvSpPr>
            <p:nvPr/>
          </p:nvSpPr>
          <p:spPr bwMode="auto">
            <a:xfrm>
              <a:off x="690562" y="2378075"/>
              <a:ext cx="146050" cy="17462"/>
            </a:xfrm>
            <a:prstGeom prst="rect">
              <a:avLst/>
            </a:prstGeom>
            <a:solidFill>
              <a:srgbClr val="FFFFFF">
                <a:lumMod val="100000"/>
              </a:srgb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cxnSp>
        <p:nvCxnSpPr>
          <p:cNvPr id="162" name="Straight Arrow Connector 161">
            <a:extLst>
              <a:ext uri="{FF2B5EF4-FFF2-40B4-BE49-F238E27FC236}">
                <a16:creationId xmlns:a16="http://schemas.microsoft.com/office/drawing/2014/main" id="{8B1934B9-658B-DD93-C44F-DE34E371BC86}"/>
              </a:ext>
            </a:extLst>
          </p:cNvPr>
          <p:cNvCxnSpPr>
            <a:cxnSpLocks/>
            <a:stCxn id="91" idx="1"/>
            <a:endCxn id="160" idx="6"/>
          </p:cNvCxnSpPr>
          <p:nvPr/>
        </p:nvCxnSpPr>
        <p:spPr>
          <a:xfrm flipH="1">
            <a:off x="3200218" y="3079210"/>
            <a:ext cx="849240" cy="0"/>
          </a:xfrm>
          <a:prstGeom prst="straightConnector1">
            <a:avLst/>
          </a:prstGeom>
          <a:ln w="25400" cap="rnd">
            <a:solidFill>
              <a:srgbClr val="9A9A9A"/>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id="{DC187CD0-4A2B-8EBF-3557-6F03A336ADE4}"/>
              </a:ext>
            </a:extLst>
          </p:cNvPr>
          <p:cNvCxnSpPr>
            <a:cxnSpLocks/>
            <a:stCxn id="100" idx="1"/>
          </p:cNvCxnSpPr>
          <p:nvPr/>
        </p:nvCxnSpPr>
        <p:spPr>
          <a:xfrm flipH="1">
            <a:off x="3564102" y="4012917"/>
            <a:ext cx="485356" cy="0"/>
          </a:xfrm>
          <a:prstGeom prst="straightConnector1">
            <a:avLst/>
          </a:prstGeom>
          <a:ln w="25400" cap="rnd">
            <a:solidFill>
              <a:srgbClr val="9A9A9A"/>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303EDC13-70FC-B025-F21E-680E3BCAA579}"/>
              </a:ext>
            </a:extLst>
          </p:cNvPr>
          <p:cNvCxnSpPr>
            <a:cxnSpLocks/>
            <a:stCxn id="101" idx="1"/>
          </p:cNvCxnSpPr>
          <p:nvPr/>
        </p:nvCxnSpPr>
        <p:spPr>
          <a:xfrm flipH="1">
            <a:off x="3329940" y="4693406"/>
            <a:ext cx="719518" cy="0"/>
          </a:xfrm>
          <a:prstGeom prst="straightConnector1">
            <a:avLst/>
          </a:prstGeom>
          <a:ln w="25400" cap="rnd">
            <a:solidFill>
              <a:srgbClr val="9A9A9A"/>
            </a:solidFill>
            <a:prstDash val="solid"/>
            <a:round/>
            <a:tailEnd type="triangle" w="med" len="med"/>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2F92377A-0B0F-B48E-AABC-DFC880D68E9E}"/>
              </a:ext>
            </a:extLst>
          </p:cNvPr>
          <p:cNvSpPr/>
          <p:nvPr/>
        </p:nvSpPr>
        <p:spPr bwMode="gray">
          <a:xfrm>
            <a:off x="0" y="0"/>
            <a:ext cx="2419109" cy="317051"/>
          </a:xfrm>
          <a:prstGeom prst="rect">
            <a:avLst/>
          </a:prstGeom>
          <a:solidFill>
            <a:srgbClr val="1A52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Electrochemical</a:t>
            </a:r>
          </a:p>
        </p:txBody>
      </p:sp>
      <p:cxnSp>
        <p:nvCxnSpPr>
          <p:cNvPr id="3" name="Straight Connector 2">
            <a:extLst>
              <a:ext uri="{FF2B5EF4-FFF2-40B4-BE49-F238E27FC236}">
                <a16:creationId xmlns:a16="http://schemas.microsoft.com/office/drawing/2014/main" id="{E165FD20-E115-0B4A-F85E-BFFDEA22DA7F}"/>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33051EA-83E5-44CC-D9A4-1B2E9FF44E62}"/>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11203932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561ECA9-E122-4E8A-828C-5BA8A5C2A22B}"/>
              </a:ext>
            </a:extLst>
          </p:cNvPr>
          <p:cNvGraphicFramePr>
            <a:graphicFrameLocks noChangeAspect="1"/>
          </p:cNvGraphicFramePr>
          <p:nvPr>
            <p:custDataLst>
              <p:tags r:id="rId1"/>
            </p:custDataLst>
            <p:extLst>
              <p:ext uri="{D42A27DB-BD31-4B8C-83A1-F6EECF244321}">
                <p14:modId xmlns:p14="http://schemas.microsoft.com/office/powerpoint/2010/main" val="13070812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0561ECA9-E122-4E8A-828C-5BA8A5C2A22B}"/>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EE1EDA8-C768-6417-F478-6BBC265B64B2}"/>
              </a:ext>
            </a:extLst>
          </p:cNvPr>
          <p:cNvSpPr>
            <a:spLocks noGrp="1"/>
          </p:cNvSpPr>
          <p:nvPr>
            <p:ph type="title"/>
          </p:nvPr>
        </p:nvSpPr>
        <p:spPr>
          <a:xfrm>
            <a:off x="330200" y="523317"/>
            <a:ext cx="11531600" cy="781575"/>
          </a:xfrm>
        </p:spPr>
        <p:txBody>
          <a:bodyPr vert="horz">
            <a:noAutofit/>
          </a:bodyPr>
          <a:lstStyle/>
          <a:p>
            <a:r>
              <a:rPr lang="en-US"/>
              <a:t>Focus on energy storage technologies in mobility and utility sectors to identify future opportunities</a:t>
            </a:r>
            <a:endParaRPr lang="en-US">
              <a:cs typeface="Arial"/>
            </a:endParaRPr>
          </a:p>
        </p:txBody>
      </p:sp>
      <p:sp>
        <p:nvSpPr>
          <p:cNvPr id="49" name="Rectangle 48">
            <a:extLst>
              <a:ext uri="{FF2B5EF4-FFF2-40B4-BE49-F238E27FC236}">
                <a16:creationId xmlns:a16="http://schemas.microsoft.com/office/drawing/2014/main" id="{C1175840-CDB4-3560-DB3B-7951EA392A87}"/>
              </a:ext>
            </a:extLst>
          </p:cNvPr>
          <p:cNvSpPr/>
          <p:nvPr/>
        </p:nvSpPr>
        <p:spPr bwMode="gray">
          <a:xfrm>
            <a:off x="3488334" y="4127906"/>
            <a:ext cx="4068165" cy="1883680"/>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 name="Rectangle 45">
            <a:extLst>
              <a:ext uri="{FF2B5EF4-FFF2-40B4-BE49-F238E27FC236}">
                <a16:creationId xmlns:a16="http://schemas.microsoft.com/office/drawing/2014/main" id="{736D8B77-221D-1AA0-7702-1EE8667107A2}"/>
              </a:ext>
            </a:extLst>
          </p:cNvPr>
          <p:cNvSpPr/>
          <p:nvPr/>
        </p:nvSpPr>
        <p:spPr bwMode="gray">
          <a:xfrm>
            <a:off x="3488334" y="1664106"/>
            <a:ext cx="4068164" cy="2301106"/>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 name="TextBox 26">
            <a:extLst>
              <a:ext uri="{FF2B5EF4-FFF2-40B4-BE49-F238E27FC236}">
                <a16:creationId xmlns:a16="http://schemas.microsoft.com/office/drawing/2014/main" id="{5628CF41-B962-362E-67FA-B1A87884795B}"/>
              </a:ext>
            </a:extLst>
          </p:cNvPr>
          <p:cNvSpPr txBox="1"/>
          <p:nvPr/>
        </p:nvSpPr>
        <p:spPr bwMode="gray">
          <a:xfrm>
            <a:off x="450850" y="2903889"/>
            <a:ext cx="1680516" cy="318924"/>
          </a:xfrm>
          <a:prstGeom prst="rect">
            <a:avLst/>
          </a:prstGeom>
          <a:noFill/>
        </p:spPr>
        <p:txBody>
          <a:bodyPr wrap="none" lIns="36000" tIns="36000" rIns="36000" bIns="36000" rtlCol="0">
            <a:spAutoFit/>
          </a:bodyPr>
          <a:lstStyle/>
          <a:p>
            <a:pPr marL="0" indent="0">
              <a:buNone/>
            </a:pPr>
            <a:r>
              <a:rPr lang="en-US" sz="1600" b="1"/>
              <a:t>Areas to explore</a:t>
            </a:r>
          </a:p>
        </p:txBody>
      </p:sp>
      <p:sp>
        <p:nvSpPr>
          <p:cNvPr id="23" name="TextBox 22">
            <a:extLst>
              <a:ext uri="{FF2B5EF4-FFF2-40B4-BE49-F238E27FC236}">
                <a16:creationId xmlns:a16="http://schemas.microsoft.com/office/drawing/2014/main" id="{82D0530D-252E-872B-C36C-5A94A4AEFAD0}"/>
              </a:ext>
            </a:extLst>
          </p:cNvPr>
          <p:cNvSpPr txBox="1"/>
          <p:nvPr/>
        </p:nvSpPr>
        <p:spPr bwMode="gray">
          <a:xfrm>
            <a:off x="3684469" y="4130002"/>
            <a:ext cx="1318438" cy="318924"/>
          </a:xfrm>
          <a:prstGeom prst="rect">
            <a:avLst/>
          </a:prstGeom>
          <a:noFill/>
        </p:spPr>
        <p:txBody>
          <a:bodyPr wrap="square" lIns="36000" tIns="36000" rIns="36000" bIns="36000" rtlCol="0">
            <a:spAutoFit/>
          </a:bodyPr>
          <a:lstStyle/>
          <a:p>
            <a:pPr marL="0" indent="0">
              <a:buNone/>
            </a:pPr>
            <a:r>
              <a:rPr lang="en-US" sz="1600" b="1" dirty="0"/>
              <a:t>Utility</a:t>
            </a:r>
          </a:p>
        </p:txBody>
      </p:sp>
      <p:sp>
        <p:nvSpPr>
          <p:cNvPr id="31" name="TextBox 30">
            <a:extLst>
              <a:ext uri="{FF2B5EF4-FFF2-40B4-BE49-F238E27FC236}">
                <a16:creationId xmlns:a16="http://schemas.microsoft.com/office/drawing/2014/main" id="{E97A6465-24D6-3FD4-CE6B-7740BB608A71}"/>
              </a:ext>
            </a:extLst>
          </p:cNvPr>
          <p:cNvSpPr txBox="1"/>
          <p:nvPr/>
        </p:nvSpPr>
        <p:spPr bwMode="gray">
          <a:xfrm>
            <a:off x="3640726" y="4495529"/>
            <a:ext cx="3824674" cy="1384995"/>
          </a:xfrm>
          <a:prstGeom prst="rect">
            <a:avLst/>
          </a:prstGeom>
          <a:noFill/>
        </p:spPr>
        <p:txBody>
          <a:bodyPr wrap="square">
            <a:spAutoFit/>
          </a:bodyPr>
          <a:lstStyle/>
          <a:p>
            <a:pPr>
              <a:spcBef>
                <a:spcPts val="0"/>
              </a:spcBef>
            </a:pPr>
            <a:r>
              <a:rPr lang="en-US" sz="1400" dirty="0">
                <a:solidFill>
                  <a:srgbClr val="000000"/>
                </a:solidFill>
              </a:rPr>
              <a:t>Pumped-storage hydropower (PSH)</a:t>
            </a:r>
          </a:p>
          <a:p>
            <a:pPr>
              <a:spcBef>
                <a:spcPts val="0"/>
              </a:spcBef>
            </a:pPr>
            <a:r>
              <a:rPr lang="en-US" sz="1400" dirty="0">
                <a:solidFill>
                  <a:srgbClr val="000000"/>
                </a:solidFill>
              </a:rPr>
              <a:t>Compressed-air energy storage (CAES)</a:t>
            </a:r>
          </a:p>
          <a:p>
            <a:pPr>
              <a:spcBef>
                <a:spcPts val="0"/>
              </a:spcBef>
            </a:pPr>
            <a:r>
              <a:rPr lang="en-US" sz="1400" dirty="0">
                <a:solidFill>
                  <a:srgbClr val="000000"/>
                </a:solidFill>
              </a:rPr>
              <a:t>Battery</a:t>
            </a:r>
          </a:p>
          <a:p>
            <a:pPr>
              <a:spcBef>
                <a:spcPts val="0"/>
              </a:spcBef>
            </a:pPr>
            <a:r>
              <a:rPr lang="en-US" sz="1400" dirty="0">
                <a:solidFill>
                  <a:srgbClr val="000000"/>
                </a:solidFill>
              </a:rPr>
              <a:t>Thermal energy storage (TES)</a:t>
            </a:r>
          </a:p>
          <a:p>
            <a:pPr>
              <a:spcBef>
                <a:spcPts val="0"/>
              </a:spcBef>
            </a:pPr>
            <a:r>
              <a:rPr lang="en-US" sz="1400" dirty="0">
                <a:solidFill>
                  <a:srgbClr val="000000"/>
                </a:solidFill>
              </a:rPr>
              <a:t>Hydrogen</a:t>
            </a:r>
          </a:p>
          <a:p>
            <a:pPr>
              <a:spcBef>
                <a:spcPts val="0"/>
              </a:spcBef>
            </a:pPr>
            <a:r>
              <a:rPr lang="en-US" sz="1400" dirty="0">
                <a:solidFill>
                  <a:srgbClr val="000000"/>
                </a:solidFill>
              </a:rPr>
              <a:t>Flywheel</a:t>
            </a:r>
          </a:p>
        </p:txBody>
      </p:sp>
      <p:sp>
        <p:nvSpPr>
          <p:cNvPr id="59" name="btfpNotesBox962619">
            <a:extLst>
              <a:ext uri="{FF2B5EF4-FFF2-40B4-BE49-F238E27FC236}">
                <a16:creationId xmlns:a16="http://schemas.microsoft.com/office/drawing/2014/main" id="{811EBC04-8875-097C-10F8-2D70C1F609C7}"/>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endParaRPr lang="en-US" sz="800" dirty="0">
              <a:solidFill>
                <a:srgbClr val="000000"/>
              </a:solidFill>
            </a:endParaRPr>
          </a:p>
          <a:p>
            <a:r>
              <a:rPr lang="en-US" sz="800" dirty="0">
                <a:solidFill>
                  <a:srgbClr val="000000"/>
                </a:solidFill>
              </a:rPr>
              <a:t>Credit: Ashley Kim, Xiaodan Zhu, Devashri Mehrotra,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6"/>
              </a:rPr>
              <a:t>Gernot Wagner</a:t>
            </a:r>
            <a:r>
              <a:rPr lang="en-US" sz="800" dirty="0">
                <a:solidFill>
                  <a:srgbClr val="000000"/>
                </a:solidFill>
              </a:rPr>
              <a:t>. </a:t>
            </a:r>
            <a:r>
              <a:rPr lang="en-US" sz="800" dirty="0">
                <a:solidFill>
                  <a:srgbClr val="000000"/>
                </a:solidFill>
                <a:hlinkClick r:id="rId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8"/>
              </a:rPr>
              <a:t>Storing Energy</a:t>
            </a:r>
            <a:r>
              <a:rPr lang="en-US" sz="800" dirty="0">
                <a:solidFill>
                  <a:srgbClr val="000000"/>
                </a:solidFill>
              </a:rPr>
              <a:t>” (4 March 2025).</a:t>
            </a:r>
            <a:endParaRPr lang="en-US" sz="800" dirty="0">
              <a:solidFill>
                <a:srgbClr val="000000"/>
              </a:solidFill>
              <a:cs typeface="Arial"/>
            </a:endParaRPr>
          </a:p>
        </p:txBody>
      </p:sp>
      <p:sp>
        <p:nvSpPr>
          <p:cNvPr id="24" name="TextBox 23">
            <a:extLst>
              <a:ext uri="{FF2B5EF4-FFF2-40B4-BE49-F238E27FC236}">
                <a16:creationId xmlns:a16="http://schemas.microsoft.com/office/drawing/2014/main" id="{7661C179-D3B7-49F9-63AA-CAE5085700E1}"/>
              </a:ext>
            </a:extLst>
          </p:cNvPr>
          <p:cNvSpPr txBox="1"/>
          <p:nvPr/>
        </p:nvSpPr>
        <p:spPr bwMode="gray">
          <a:xfrm>
            <a:off x="3640734" y="1678163"/>
            <a:ext cx="1318438" cy="318924"/>
          </a:xfrm>
          <a:prstGeom prst="rect">
            <a:avLst/>
          </a:prstGeom>
          <a:noFill/>
        </p:spPr>
        <p:txBody>
          <a:bodyPr wrap="square" lIns="36000" tIns="36000" rIns="36000" bIns="36000" rtlCol="0">
            <a:spAutoFit/>
          </a:bodyPr>
          <a:lstStyle/>
          <a:p>
            <a:pPr marL="0" indent="0">
              <a:buNone/>
            </a:pPr>
            <a:r>
              <a:rPr lang="en-US" sz="1600" b="1" dirty="0"/>
              <a:t>Mobility</a:t>
            </a:r>
          </a:p>
        </p:txBody>
      </p:sp>
      <p:sp>
        <p:nvSpPr>
          <p:cNvPr id="56" name="TextBox 55">
            <a:extLst>
              <a:ext uri="{FF2B5EF4-FFF2-40B4-BE49-F238E27FC236}">
                <a16:creationId xmlns:a16="http://schemas.microsoft.com/office/drawing/2014/main" id="{60E6A380-AC30-3B6B-9E5E-E49B473EAFED}"/>
              </a:ext>
            </a:extLst>
          </p:cNvPr>
          <p:cNvSpPr txBox="1"/>
          <p:nvPr/>
        </p:nvSpPr>
        <p:spPr bwMode="gray">
          <a:xfrm>
            <a:off x="3640734" y="2043690"/>
            <a:ext cx="3319361" cy="1815882"/>
          </a:xfrm>
          <a:prstGeom prst="rect">
            <a:avLst/>
          </a:prstGeom>
          <a:noFill/>
        </p:spPr>
        <p:txBody>
          <a:bodyPr wrap="square" lIns="91440" tIns="45720" rIns="91440" bIns="45720" anchor="t">
            <a:spAutoFit/>
          </a:bodyPr>
          <a:lstStyle/>
          <a:p>
            <a:r>
              <a:rPr lang="en-US" sz="1400" dirty="0">
                <a:solidFill>
                  <a:srgbClr val="000000"/>
                </a:solidFill>
                <a:ea typeface="+mn-lt"/>
                <a:cs typeface="+mn-lt"/>
              </a:rPr>
              <a:t>Lithium iron phosphate (</a:t>
            </a:r>
            <a:r>
              <a:rPr lang="en-US" sz="1400" dirty="0">
                <a:solidFill>
                  <a:srgbClr val="000000"/>
                </a:solidFill>
              </a:rPr>
              <a:t>LFP)</a:t>
            </a:r>
            <a:endParaRPr lang="en-US" dirty="0"/>
          </a:p>
          <a:p>
            <a:pPr>
              <a:spcBef>
                <a:spcPts val="0"/>
              </a:spcBef>
            </a:pPr>
            <a:r>
              <a:rPr lang="en-US" sz="1400" dirty="0">
                <a:solidFill>
                  <a:srgbClr val="000000"/>
                </a:solidFill>
              </a:rPr>
              <a:t>Nickel cobalt manganese (NCM)</a:t>
            </a:r>
          </a:p>
          <a:p>
            <a:pPr>
              <a:spcBef>
                <a:spcPts val="0"/>
              </a:spcBef>
            </a:pPr>
            <a:r>
              <a:rPr lang="en-US" sz="1400" dirty="0">
                <a:solidFill>
                  <a:srgbClr val="000000"/>
                </a:solidFill>
              </a:rPr>
              <a:t>Nickel cobalt aluminum (NCA)</a:t>
            </a:r>
          </a:p>
          <a:p>
            <a:pPr>
              <a:spcBef>
                <a:spcPts val="0"/>
              </a:spcBef>
            </a:pPr>
            <a:r>
              <a:rPr lang="en-US" sz="1400" dirty="0">
                <a:solidFill>
                  <a:srgbClr val="000000"/>
                </a:solidFill>
              </a:rPr>
              <a:t>Solid state</a:t>
            </a:r>
          </a:p>
          <a:p>
            <a:pPr>
              <a:spcBef>
                <a:spcPts val="0"/>
              </a:spcBef>
            </a:pPr>
            <a:r>
              <a:rPr lang="en-US" sz="1400" dirty="0">
                <a:solidFill>
                  <a:srgbClr val="000000"/>
                </a:solidFill>
              </a:rPr>
              <a:t>Sodium ion</a:t>
            </a:r>
          </a:p>
          <a:p>
            <a:pPr>
              <a:spcBef>
                <a:spcPts val="0"/>
              </a:spcBef>
            </a:pPr>
            <a:r>
              <a:rPr lang="en-US" altLang="ko-KR" sz="1400" dirty="0">
                <a:latin typeface="+mn-lt"/>
                <a:cs typeface="Arial"/>
              </a:rPr>
              <a:t>Nickel-metal </a:t>
            </a:r>
            <a:r>
              <a:rPr lang="en-US" altLang="ko-KR" sz="1400" dirty="0">
                <a:cs typeface="Arial"/>
              </a:rPr>
              <a:t>h</a:t>
            </a:r>
            <a:r>
              <a:rPr lang="en-US" altLang="ko-KR" sz="1400" dirty="0">
                <a:latin typeface="+mn-lt"/>
                <a:cs typeface="Arial"/>
              </a:rPr>
              <a:t>ydride</a:t>
            </a:r>
            <a:endParaRPr lang="en-US" sz="1400" dirty="0">
              <a:solidFill>
                <a:srgbClr val="000000"/>
              </a:solidFill>
              <a:latin typeface="+mn-lt"/>
            </a:endParaRPr>
          </a:p>
          <a:p>
            <a:pPr>
              <a:spcBef>
                <a:spcPts val="0"/>
              </a:spcBef>
            </a:pPr>
            <a:r>
              <a:rPr lang="en-US" altLang="ko-KR" sz="1400" i="0" dirty="0">
                <a:solidFill>
                  <a:srgbClr val="181A1C"/>
                </a:solidFill>
                <a:latin typeface="+mn-lt"/>
              </a:rPr>
              <a:t>Lead-acid</a:t>
            </a:r>
          </a:p>
          <a:p>
            <a:pPr>
              <a:spcBef>
                <a:spcPts val="0"/>
              </a:spcBef>
            </a:pPr>
            <a:r>
              <a:rPr lang="en-US" altLang="ko-KR" sz="1400" i="0" dirty="0">
                <a:solidFill>
                  <a:srgbClr val="181A1C"/>
                </a:solidFill>
                <a:latin typeface="+mn-lt"/>
              </a:rPr>
              <a:t>Ultracapacitors</a:t>
            </a:r>
            <a:endParaRPr lang="en-US" sz="1400" dirty="0">
              <a:solidFill>
                <a:srgbClr val="000000"/>
              </a:solidFill>
              <a:latin typeface="+mn-lt"/>
            </a:endParaRPr>
          </a:p>
        </p:txBody>
      </p:sp>
      <p:sp>
        <p:nvSpPr>
          <p:cNvPr id="9" name="TextBox 8">
            <a:extLst>
              <a:ext uri="{FF2B5EF4-FFF2-40B4-BE49-F238E27FC236}">
                <a16:creationId xmlns:a16="http://schemas.microsoft.com/office/drawing/2014/main" id="{405A6A50-C396-A509-E372-FE17F3298349}"/>
              </a:ext>
            </a:extLst>
          </p:cNvPr>
          <p:cNvSpPr txBox="1"/>
          <p:nvPr/>
        </p:nvSpPr>
        <p:spPr bwMode="gray">
          <a:xfrm>
            <a:off x="-279400" y="1586482"/>
            <a:ext cx="72768" cy="318924"/>
          </a:xfrm>
          <a:prstGeom prst="rect">
            <a:avLst/>
          </a:prstGeom>
          <a:noFill/>
        </p:spPr>
        <p:txBody>
          <a:bodyPr wrap="none" lIns="36000" tIns="36000" rIns="36000" bIns="36000" rtlCol="0">
            <a:spAutoFit/>
          </a:bodyPr>
          <a:lstStyle/>
          <a:p>
            <a:pPr marL="0" indent="0">
              <a:buNone/>
            </a:pPr>
            <a:endParaRPr lang="en-US" sz="1600" err="1"/>
          </a:p>
        </p:txBody>
      </p:sp>
      <p:sp>
        <p:nvSpPr>
          <p:cNvPr id="40" name="TextBox 39">
            <a:extLst>
              <a:ext uri="{FF2B5EF4-FFF2-40B4-BE49-F238E27FC236}">
                <a16:creationId xmlns:a16="http://schemas.microsoft.com/office/drawing/2014/main" id="{CBC94D3A-C144-C4B1-0FED-100386771C79}"/>
              </a:ext>
            </a:extLst>
          </p:cNvPr>
          <p:cNvSpPr txBox="1"/>
          <p:nvPr/>
        </p:nvSpPr>
        <p:spPr bwMode="gray">
          <a:xfrm>
            <a:off x="450850" y="3226111"/>
            <a:ext cx="2571746" cy="1815882"/>
          </a:xfrm>
          <a:prstGeom prst="rect">
            <a:avLst/>
          </a:prstGeom>
          <a:noFill/>
        </p:spPr>
        <p:txBody>
          <a:bodyPr wrap="square" lIns="91440" tIns="45720" rIns="91440" bIns="45720" anchor="t">
            <a:spAutoFit/>
          </a:bodyPr>
          <a:lstStyle/>
          <a:p>
            <a:pPr marL="285750" indent="-285750">
              <a:buFont typeface="Arial" panose="020B0604020202020204" pitchFamily="34" charset="0"/>
              <a:buChar char="•"/>
            </a:pPr>
            <a:r>
              <a:rPr lang="en-US" sz="1400" dirty="0">
                <a:solidFill>
                  <a:srgbClr val="000000"/>
                </a:solidFill>
              </a:rPr>
              <a:t>Demand projections </a:t>
            </a:r>
          </a:p>
          <a:p>
            <a:pPr marL="285750" indent="-285750">
              <a:buFont typeface="Arial" panose="020B0604020202020204" pitchFamily="34" charset="0"/>
              <a:buChar char="•"/>
            </a:pPr>
            <a:r>
              <a:rPr lang="en-US" sz="1400" dirty="0">
                <a:solidFill>
                  <a:srgbClr val="000000"/>
                </a:solidFill>
              </a:rPr>
              <a:t>Characteristic by technology, including:</a:t>
            </a:r>
            <a:endParaRPr lang="en-US" sz="1400" dirty="0">
              <a:solidFill>
                <a:srgbClr val="000000"/>
              </a:solidFill>
              <a:cs typeface="Arial"/>
            </a:endParaRPr>
          </a:p>
          <a:p>
            <a:pPr marL="742950" lvl="1" indent="-285750">
              <a:buFont typeface="System Font Regular"/>
              <a:buChar char="⎯"/>
            </a:pPr>
            <a:r>
              <a:rPr lang="en-US" sz="1400" dirty="0">
                <a:solidFill>
                  <a:srgbClr val="000000"/>
                </a:solidFill>
              </a:rPr>
              <a:t>Maturity</a:t>
            </a:r>
          </a:p>
          <a:p>
            <a:pPr marL="742950" lvl="1" indent="-285750">
              <a:buFont typeface="System Font Regular"/>
              <a:buChar char="⎯"/>
            </a:pPr>
            <a:r>
              <a:rPr lang="en-US" sz="1400" dirty="0">
                <a:solidFill>
                  <a:srgbClr val="000000"/>
                </a:solidFill>
              </a:rPr>
              <a:t>Pros and cons</a:t>
            </a:r>
            <a:endParaRPr lang="en-US" sz="1400" dirty="0">
              <a:solidFill>
                <a:srgbClr val="000000"/>
              </a:solidFill>
              <a:cs typeface="Arial"/>
            </a:endParaRPr>
          </a:p>
          <a:p>
            <a:pPr marL="742950" lvl="1" indent="-285750">
              <a:buFont typeface="System Font Regular"/>
              <a:buChar char="⎯"/>
            </a:pPr>
            <a:r>
              <a:rPr lang="en-US" sz="1400" dirty="0">
                <a:solidFill>
                  <a:srgbClr val="000000"/>
                </a:solidFill>
              </a:rPr>
              <a:t>Market share</a:t>
            </a:r>
          </a:p>
          <a:p>
            <a:pPr marL="742950" lvl="1" indent="-285750">
              <a:buFont typeface="System Font Regular"/>
              <a:buChar char="⎯"/>
            </a:pPr>
            <a:r>
              <a:rPr lang="en-US" sz="1400" dirty="0">
                <a:solidFill>
                  <a:srgbClr val="000000"/>
                </a:solidFill>
              </a:rPr>
              <a:t>Cost projections</a:t>
            </a:r>
            <a:endParaRPr lang="en-US" sz="1400" dirty="0">
              <a:solidFill>
                <a:srgbClr val="000000"/>
              </a:solidFill>
              <a:cs typeface="Arial"/>
            </a:endParaRPr>
          </a:p>
          <a:p>
            <a:pPr marL="742950" lvl="1" indent="-285750">
              <a:buFont typeface="System Font Regular"/>
              <a:buChar char="⎯"/>
            </a:pPr>
            <a:r>
              <a:rPr lang="en-US" sz="1400" dirty="0">
                <a:solidFill>
                  <a:srgbClr val="000000"/>
                </a:solidFill>
              </a:rPr>
              <a:t>Growth opportunities</a:t>
            </a:r>
            <a:endParaRPr lang="en-US" sz="1400" dirty="0">
              <a:solidFill>
                <a:srgbClr val="000000"/>
              </a:solidFill>
              <a:cs typeface="Arial"/>
            </a:endParaRPr>
          </a:p>
        </p:txBody>
      </p:sp>
      <p:cxnSp>
        <p:nvCxnSpPr>
          <p:cNvPr id="42" name="Elbow Connector 41">
            <a:extLst>
              <a:ext uri="{FF2B5EF4-FFF2-40B4-BE49-F238E27FC236}">
                <a16:creationId xmlns:a16="http://schemas.microsoft.com/office/drawing/2014/main" id="{C1738F30-97EE-24AB-0DDC-50EB7DD6D530}"/>
              </a:ext>
            </a:extLst>
          </p:cNvPr>
          <p:cNvCxnSpPr>
            <a:cxnSpLocks/>
            <a:stCxn id="40" idx="3"/>
            <a:endCxn id="46" idx="1"/>
          </p:cNvCxnSpPr>
          <p:nvPr/>
        </p:nvCxnSpPr>
        <p:spPr bwMode="gray">
          <a:xfrm flipV="1">
            <a:off x="3022596" y="2814659"/>
            <a:ext cx="465738" cy="1319393"/>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Elbow Connector 42">
            <a:extLst>
              <a:ext uri="{FF2B5EF4-FFF2-40B4-BE49-F238E27FC236}">
                <a16:creationId xmlns:a16="http://schemas.microsoft.com/office/drawing/2014/main" id="{E56AB754-0C52-6807-AB38-F37AA5EEED7E}"/>
              </a:ext>
            </a:extLst>
          </p:cNvPr>
          <p:cNvCxnSpPr>
            <a:cxnSpLocks/>
            <a:stCxn id="40" idx="3"/>
            <a:endCxn id="49" idx="1"/>
          </p:cNvCxnSpPr>
          <p:nvPr/>
        </p:nvCxnSpPr>
        <p:spPr bwMode="gray">
          <a:xfrm>
            <a:off x="3022596" y="4134052"/>
            <a:ext cx="465738" cy="935694"/>
          </a:xfrm>
          <a:prstGeom prst="bentConnector3">
            <a:avLst>
              <a:gd name="adj1" fmla="val 50000"/>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1" name="Right Brace 60">
            <a:extLst>
              <a:ext uri="{FF2B5EF4-FFF2-40B4-BE49-F238E27FC236}">
                <a16:creationId xmlns:a16="http://schemas.microsoft.com/office/drawing/2014/main" id="{ED2459D5-CE98-CDE7-93CD-938D1B504D80}"/>
              </a:ext>
            </a:extLst>
          </p:cNvPr>
          <p:cNvSpPr/>
          <p:nvPr/>
        </p:nvSpPr>
        <p:spPr bwMode="gray">
          <a:xfrm>
            <a:off x="7810609" y="1664106"/>
            <a:ext cx="363135" cy="4333423"/>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TextBox 64">
            <a:extLst>
              <a:ext uri="{FF2B5EF4-FFF2-40B4-BE49-F238E27FC236}">
                <a16:creationId xmlns:a16="http://schemas.microsoft.com/office/drawing/2014/main" id="{F41A4802-B012-B7BF-0B23-F1F128D4AA43}"/>
              </a:ext>
            </a:extLst>
          </p:cNvPr>
          <p:cNvSpPr txBox="1"/>
          <p:nvPr/>
        </p:nvSpPr>
        <p:spPr bwMode="gray">
          <a:xfrm>
            <a:off x="8299450" y="2908499"/>
            <a:ext cx="3564946" cy="1600438"/>
          </a:xfrm>
          <a:prstGeom prst="rect">
            <a:avLst/>
          </a:prstGeom>
          <a:noFill/>
        </p:spPr>
        <p:txBody>
          <a:bodyPr wrap="square" lIns="91440" tIns="45720" rIns="91440" bIns="45720" anchor="t">
            <a:spAutoFit/>
          </a:bodyPr>
          <a:lstStyle/>
          <a:p>
            <a:r>
              <a:rPr lang="en-US" sz="1400" dirty="0">
                <a:effectLst/>
                <a:latin typeface="Helvetica" pitchFamily="2" charset="0"/>
              </a:rPr>
              <a:t>Technologies with the greatest potential</a:t>
            </a:r>
            <a:r>
              <a:rPr lang="en-US" sz="1400" dirty="0">
                <a:latin typeface="Helvetica" pitchFamily="2" charset="0"/>
              </a:rPr>
              <a:t> are</a:t>
            </a:r>
            <a:r>
              <a:rPr lang="en-US" sz="1400" dirty="0">
                <a:effectLst/>
                <a:latin typeface="Helvetica" pitchFamily="2" charset="0"/>
              </a:rPr>
              <a:t> highlighted in forthcoming slides, based on</a:t>
            </a:r>
            <a:r>
              <a:rPr lang="en-US" sz="1400" dirty="0"/>
              <a:t>:</a:t>
            </a:r>
          </a:p>
          <a:p>
            <a:pPr marL="285750" indent="-285750">
              <a:spcBef>
                <a:spcPts val="0"/>
              </a:spcBef>
              <a:buFont typeface="Arial" panose="020B0604020202020204" pitchFamily="34" charset="0"/>
              <a:buChar char="•"/>
            </a:pPr>
            <a:r>
              <a:rPr lang="en-US" sz="1400" dirty="0"/>
              <a:t>Current market share</a:t>
            </a:r>
          </a:p>
          <a:p>
            <a:pPr marL="285750" indent="-285750">
              <a:spcBef>
                <a:spcPts val="0"/>
              </a:spcBef>
              <a:buFont typeface="Arial" panose="020B0604020202020204" pitchFamily="34" charset="0"/>
              <a:buChar char="•"/>
            </a:pPr>
            <a:r>
              <a:rPr lang="en-US" sz="1400" dirty="0"/>
              <a:t>Growth potential</a:t>
            </a:r>
          </a:p>
          <a:p>
            <a:pPr marL="285750" indent="-285750">
              <a:spcBef>
                <a:spcPts val="0"/>
              </a:spcBef>
              <a:buFont typeface="Arial" panose="020B0604020202020204" pitchFamily="34" charset="0"/>
              <a:buChar char="•"/>
            </a:pPr>
            <a:r>
              <a:rPr lang="en-US" sz="1400" dirty="0"/>
              <a:t>Cost projections</a:t>
            </a:r>
          </a:p>
          <a:p>
            <a:pPr marL="285750" indent="-285750">
              <a:buFont typeface="Arial" panose="020B0604020202020204" pitchFamily="34" charset="0"/>
              <a:buChar char="•"/>
            </a:pPr>
            <a:r>
              <a:rPr lang="en-US" sz="1400" dirty="0">
                <a:effectLst/>
                <a:latin typeface="Helvetica" pitchFamily="2" charset="0"/>
              </a:rPr>
              <a:t>Uses in mobility and utility</a:t>
            </a:r>
          </a:p>
        </p:txBody>
      </p:sp>
    </p:spTree>
    <p:extLst>
      <p:ext uri="{BB962C8B-B14F-4D97-AF65-F5344CB8AC3E}">
        <p14:creationId xmlns:p14="http://schemas.microsoft.com/office/powerpoint/2010/main" val="211795202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37929278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Hydrogen storage technologies are well suited for long-term storage, but high </a:t>
            </a:r>
            <a:r>
              <a:rPr lang="en-US" err="1"/>
              <a:t>CapEx</a:t>
            </a:r>
            <a:r>
              <a:rPr lang="en-US"/>
              <a:t> costs inflate their LCOS</a:t>
            </a:r>
            <a:endParaRPr lang="en-US">
              <a:cs typeface="Arial"/>
            </a:endParaRP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DOE, Energy Storage Reports and Data</a:t>
            </a:r>
            <a:r>
              <a:rPr lang="en-US" sz="800" dirty="0">
                <a:solidFill>
                  <a:srgbClr val="000000"/>
                </a:solidFill>
              </a:rPr>
              <a:t>; </a:t>
            </a:r>
            <a:r>
              <a:rPr lang="en-US" sz="800" dirty="0">
                <a:solidFill>
                  <a:srgbClr val="000000"/>
                </a:solidFill>
                <a:hlinkClick r:id="rId7"/>
              </a:rPr>
              <a:t>Siemen</a:t>
            </a:r>
            <a:r>
              <a:rPr lang="en-US" sz="800" dirty="0">
                <a:solidFill>
                  <a:srgbClr val="000000"/>
                </a:solidFill>
              </a:rPr>
              <a:t>; </a:t>
            </a:r>
            <a:r>
              <a:rPr lang="en-US" sz="800" dirty="0">
                <a:solidFill>
                  <a:srgbClr val="000000"/>
                </a:solidFill>
                <a:hlinkClick r:id="rId8"/>
              </a:rPr>
              <a:t>Engie</a:t>
            </a:r>
            <a:endParaRPr lang="en-US" sz="800" dirty="0">
              <a:solidFill>
                <a:srgbClr val="000000"/>
              </a:solidFill>
            </a:endParaRP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latin typeface="Aria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dirty="0">
              <a:solidFill>
                <a:srgbClr val="000000"/>
              </a:solidFill>
              <a:cs typeface="Arial"/>
            </a:endParaRPr>
          </a:p>
        </p:txBody>
      </p:sp>
      <p:sp>
        <p:nvSpPr>
          <p:cNvPr id="10" name="TextBox 9">
            <a:extLst>
              <a:ext uri="{FF2B5EF4-FFF2-40B4-BE49-F238E27FC236}">
                <a16:creationId xmlns:a16="http://schemas.microsoft.com/office/drawing/2014/main" id="{9AAC3123-58BC-BE58-8427-EF8099313449}"/>
              </a:ext>
            </a:extLst>
          </p:cNvPr>
          <p:cNvSpPr txBox="1">
            <a:spLocks noChangeAspect="1"/>
          </p:cNvSpPr>
          <p:nvPr/>
        </p:nvSpPr>
        <p:spPr>
          <a:xfrm>
            <a:off x="371475" y="5092290"/>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defRPr/>
            </a:pPr>
            <a:r>
              <a:rPr lang="en-US" sz="1600" b="1">
                <a:solidFill>
                  <a:schemeClr val="tx1"/>
                </a:solidFill>
                <a:latin typeface="Arial" panose="020B0604020202020204"/>
              </a:rPr>
              <a:t>Sample projects</a:t>
            </a:r>
            <a:endParaRPr lang="en-US" sz="1600">
              <a:solidFill>
                <a:schemeClr val="tx1"/>
              </a:solidFill>
              <a:latin typeface="Arial" panose="020B0604020202020204"/>
            </a:endParaRPr>
          </a:p>
        </p:txBody>
      </p:sp>
      <p:cxnSp>
        <p:nvCxnSpPr>
          <p:cNvPr id="11" name="Straight Connector 10">
            <a:extLst>
              <a:ext uri="{FF2B5EF4-FFF2-40B4-BE49-F238E27FC236}">
                <a16:creationId xmlns:a16="http://schemas.microsoft.com/office/drawing/2014/main" id="{35E01856-D7D0-716E-B829-072B2F678E83}"/>
              </a:ext>
            </a:extLst>
          </p:cNvPr>
          <p:cNvCxnSpPr>
            <a:cxnSpLocks noChangeAspect="1"/>
          </p:cNvCxnSpPr>
          <p:nvPr/>
        </p:nvCxnSpPr>
        <p:spPr>
          <a:xfrm>
            <a:off x="371476" y="5322434"/>
            <a:ext cx="9383915" cy="0"/>
          </a:xfrm>
          <a:prstGeom prst="line">
            <a:avLst/>
          </a:prstGeom>
          <a:ln w="9525" cap="rnd" cmpd="sng" algn="ctr">
            <a:solidFill>
              <a:srgbClr val="9A9A9A"/>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C838344-F0E3-34A5-6272-360BCEF36A48}"/>
              </a:ext>
            </a:extLst>
          </p:cNvPr>
          <p:cNvSpPr txBox="1">
            <a:spLocks noChangeAspect="1"/>
          </p:cNvSpPr>
          <p:nvPr/>
        </p:nvSpPr>
        <p:spPr>
          <a:xfrm>
            <a:off x="5403437" y="2453893"/>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32E39"/>
                </a:solidFill>
                <a:effectLst/>
                <a:uLnTx/>
                <a:uFillTx/>
                <a:latin typeface="Arial" panose="020B0604020202020204"/>
                <a:ea typeface="+mn-ea"/>
                <a:cs typeface="+mn-cs"/>
              </a:rPr>
              <a:t>Technical specifications</a:t>
            </a:r>
          </a:p>
        </p:txBody>
      </p:sp>
      <p:graphicFrame>
        <p:nvGraphicFramePr>
          <p:cNvPr id="13" name="Table 40">
            <a:extLst>
              <a:ext uri="{FF2B5EF4-FFF2-40B4-BE49-F238E27FC236}">
                <a16:creationId xmlns:a16="http://schemas.microsoft.com/office/drawing/2014/main" id="{F8A2C0FA-7CB2-C037-4557-0490B342C96F}"/>
              </a:ext>
            </a:extLst>
          </p:cNvPr>
          <p:cNvGraphicFramePr>
            <a:graphicFrameLocks noGrp="1" noChangeAspect="1"/>
          </p:cNvGraphicFramePr>
          <p:nvPr>
            <p:extLst>
              <p:ext uri="{D42A27DB-BD31-4B8C-83A1-F6EECF244321}">
                <p14:modId xmlns:p14="http://schemas.microsoft.com/office/powerpoint/2010/main" val="3971086562"/>
              </p:ext>
            </p:extLst>
          </p:nvPr>
        </p:nvGraphicFramePr>
        <p:xfrm>
          <a:off x="5414726" y="2784872"/>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Pilot (with commercial project announced)</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Project dependent (container systems are modular, while systems using salt caverns are not)</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500-1,000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40-55</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14" name="Straight Connector 13">
            <a:extLst>
              <a:ext uri="{FF2B5EF4-FFF2-40B4-BE49-F238E27FC236}">
                <a16:creationId xmlns:a16="http://schemas.microsoft.com/office/drawing/2014/main" id="{A8C07BBA-81FF-9DCE-F128-80852132389C}"/>
              </a:ext>
            </a:extLst>
          </p:cNvPr>
          <p:cNvCxnSpPr>
            <a:cxnSpLocks noChangeAspect="1"/>
          </p:cNvCxnSpPr>
          <p:nvPr/>
        </p:nvCxnSpPr>
        <p:spPr>
          <a:xfrm>
            <a:off x="5414724" y="2652327"/>
            <a:ext cx="4340665" cy="0"/>
          </a:xfrm>
          <a:prstGeom prst="line">
            <a:avLst/>
          </a:prstGeom>
          <a:ln w="9525" cap="rnd">
            <a:solidFill>
              <a:srgbClr val="9A9A9A"/>
            </a:solidFill>
            <a:prstDash val="solid"/>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53A6F1E-ADE5-7FBE-5E63-ED75A50369C7}"/>
              </a:ext>
            </a:extLst>
          </p:cNvPr>
          <p:cNvSpPr txBox="1">
            <a:spLocks noChangeAspect="1"/>
          </p:cNvSpPr>
          <p:nvPr/>
        </p:nvSpPr>
        <p:spPr>
          <a:xfrm>
            <a:off x="9909388" y="2453893"/>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32E39"/>
                </a:solidFill>
                <a:effectLst/>
                <a:uLnTx/>
                <a:uFillTx/>
                <a:latin typeface="Arial" panose="020B0604020202020204"/>
                <a:ea typeface="+mn-ea"/>
                <a:cs typeface="+mn-cs"/>
              </a:rPr>
              <a:t>Use cases</a:t>
            </a:r>
          </a:p>
        </p:txBody>
      </p:sp>
      <p:cxnSp>
        <p:nvCxnSpPr>
          <p:cNvPr id="16" name="Straight Connector 15">
            <a:extLst>
              <a:ext uri="{FF2B5EF4-FFF2-40B4-BE49-F238E27FC236}">
                <a16:creationId xmlns:a16="http://schemas.microsoft.com/office/drawing/2014/main" id="{E29D9E21-3331-C440-53B5-473398112FB8}"/>
              </a:ext>
            </a:extLst>
          </p:cNvPr>
          <p:cNvCxnSpPr>
            <a:cxnSpLocks noChangeAspect="1"/>
          </p:cNvCxnSpPr>
          <p:nvPr/>
        </p:nvCxnSpPr>
        <p:spPr>
          <a:xfrm>
            <a:off x="9909388" y="2652327"/>
            <a:ext cx="1911133" cy="0"/>
          </a:xfrm>
          <a:prstGeom prst="line">
            <a:avLst/>
          </a:prstGeom>
          <a:ln w="9525" cap="rnd">
            <a:solidFill>
              <a:srgbClr val="9A9A9A"/>
            </a:solidFill>
            <a:prstDash val="solid"/>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85AB2D69-0F3B-DB64-ADC7-7D7B508F11ED}"/>
              </a:ext>
            </a:extLst>
          </p:cNvPr>
          <p:cNvSpPr txBox="1">
            <a:spLocks noChangeAspect="1"/>
          </p:cNvSpPr>
          <p:nvPr/>
        </p:nvSpPr>
        <p:spPr>
          <a:xfrm>
            <a:off x="9909389" y="3095018"/>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C8C8C8"/>
                </a:solidFill>
                <a:effectLst/>
                <a:uLnTx/>
                <a:uFillTx/>
                <a:latin typeface="Arial" panose="020B0604020202020204"/>
                <a:ea typeface="+mn-ea"/>
                <a:cs typeface="+mn-cs"/>
              </a:rPr>
              <a:t>Intraday</a:t>
            </a:r>
          </a:p>
        </p:txBody>
      </p:sp>
      <p:sp>
        <p:nvSpPr>
          <p:cNvPr id="18" name="TextBox 17">
            <a:extLst>
              <a:ext uri="{FF2B5EF4-FFF2-40B4-BE49-F238E27FC236}">
                <a16:creationId xmlns:a16="http://schemas.microsoft.com/office/drawing/2014/main" id="{46841ED5-0B20-936E-FB48-012E581E5084}"/>
              </a:ext>
            </a:extLst>
          </p:cNvPr>
          <p:cNvSpPr txBox="1">
            <a:spLocks noChangeAspect="1"/>
          </p:cNvSpPr>
          <p:nvPr/>
        </p:nvSpPr>
        <p:spPr>
          <a:xfrm>
            <a:off x="9909389" y="4027823"/>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rPr>
              <a:t>Multiday</a:t>
            </a:r>
          </a:p>
        </p:txBody>
      </p:sp>
      <p:sp>
        <p:nvSpPr>
          <p:cNvPr id="20" name="TextBox 19">
            <a:extLst>
              <a:ext uri="{FF2B5EF4-FFF2-40B4-BE49-F238E27FC236}">
                <a16:creationId xmlns:a16="http://schemas.microsoft.com/office/drawing/2014/main" id="{43B69515-524A-AF2D-703F-6AA8C3FF8B62}"/>
              </a:ext>
            </a:extLst>
          </p:cNvPr>
          <p:cNvSpPr txBox="1">
            <a:spLocks noChangeAspect="1"/>
          </p:cNvSpPr>
          <p:nvPr/>
        </p:nvSpPr>
        <p:spPr>
          <a:xfrm>
            <a:off x="9909389" y="4960630"/>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rPr>
              <a:t>Seasonal</a:t>
            </a:r>
          </a:p>
        </p:txBody>
      </p:sp>
      <p:sp>
        <p:nvSpPr>
          <p:cNvPr id="21" name="TextBox 20">
            <a:extLst>
              <a:ext uri="{FF2B5EF4-FFF2-40B4-BE49-F238E27FC236}">
                <a16:creationId xmlns:a16="http://schemas.microsoft.com/office/drawing/2014/main" id="{F21A11F7-2436-17AD-AFD4-A13440DF3FC6}"/>
              </a:ext>
            </a:extLst>
          </p:cNvPr>
          <p:cNvSpPr txBox="1">
            <a:spLocks noChangeAspect="1"/>
          </p:cNvSpPr>
          <p:nvPr/>
        </p:nvSpPr>
        <p:spPr>
          <a:xfrm>
            <a:off x="9909389" y="5662603"/>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solidFill>
                <a:effectLst/>
                <a:uLnTx/>
                <a:uFillTx/>
                <a:latin typeface="Arial" panose="020B0604020202020204"/>
                <a:ea typeface="+mn-ea"/>
                <a:cs typeface="+mn-cs"/>
              </a:rPr>
              <a:t>Remote or </a:t>
            </a:r>
            <a:r>
              <a:rPr lang="en-US" sz="1000">
                <a:solidFill>
                  <a:srgbClr val="8FD3D3"/>
                </a:solidFill>
                <a:latin typeface="Arial" panose="020B0604020202020204"/>
              </a:rPr>
              <a:t>off-grid</a:t>
            </a:r>
            <a:endPar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5537825F-3495-762F-247C-69CC244C0637}"/>
              </a:ext>
            </a:extLst>
          </p:cNvPr>
          <p:cNvSpPr txBox="1">
            <a:spLocks noChangeAspect="1"/>
          </p:cNvSpPr>
          <p:nvPr/>
        </p:nvSpPr>
        <p:spPr>
          <a:xfrm>
            <a:off x="10861926" y="2784872"/>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C8C8C8"/>
                </a:solidFill>
                <a:effectLst/>
                <a:uLnTx/>
                <a:uFillTx/>
                <a:latin typeface="Arial" panose="020B0604020202020204"/>
                <a:ea typeface="+mn-ea"/>
                <a:cs typeface="+mn-cs"/>
              </a:rPr>
              <a:t>Intermittent </a:t>
            </a:r>
            <a:r>
              <a:rPr lang="en-US" sz="1000">
                <a:solidFill>
                  <a:srgbClr val="C8C8C8"/>
                </a:solidFill>
                <a:latin typeface="Arial" panose="020B0604020202020204"/>
              </a:rPr>
              <a:t>daily</a:t>
            </a:r>
            <a:br>
              <a:rPr lang="en-US" sz="1000" b="0" i="0" u="none" strike="noStrike" kern="1200" cap="none" spc="0" normalizeH="0" baseline="0" noProof="0">
                <a:ln>
                  <a:noFill/>
                </a:ln>
                <a:effectLst/>
                <a:uLnTx/>
                <a:uFillTx/>
                <a:latin typeface="Arial" panose="020B0604020202020204"/>
              </a:rPr>
            </a:br>
            <a:r>
              <a:rPr kumimoji="0" lang="en-US" sz="1000" b="0" i="0" u="none" strike="noStrike" kern="1200" cap="none" spc="0" normalizeH="0" baseline="0" noProof="0">
                <a:ln>
                  <a:noFill/>
                </a:ln>
                <a:solidFill>
                  <a:srgbClr val="C8C8C8"/>
                </a:solidFill>
                <a:effectLst/>
                <a:uLnTx/>
                <a:uFillTx/>
                <a:latin typeface="Arial" panose="020B0604020202020204"/>
                <a:ea typeface="+mn-ea"/>
                <a:cs typeface="+mn-cs"/>
              </a:rPr>
              <a:t>RE </a:t>
            </a:r>
            <a:r>
              <a:rPr lang="en-US" sz="1000">
                <a:solidFill>
                  <a:srgbClr val="C8C8C8"/>
                </a:solidFill>
                <a:latin typeface="Arial" panose="020B0604020202020204"/>
              </a:rPr>
              <a:t>generation</a:t>
            </a:r>
            <a:endParaRPr kumimoji="0" lang="en-US" sz="1000" b="0" i="0" u="none" strike="noStrike" kern="1200" cap="none" spc="0" normalizeH="0" baseline="0" noProof="0">
              <a:ln>
                <a:noFill/>
              </a:ln>
              <a:solidFill>
                <a:srgbClr val="C8C8C8"/>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D0E0B47E-6A14-4680-1DD5-29CA836664D6}"/>
              </a:ext>
            </a:extLst>
          </p:cNvPr>
          <p:cNvSpPr txBox="1">
            <a:spLocks noChangeAspect="1"/>
          </p:cNvSpPr>
          <p:nvPr/>
        </p:nvSpPr>
        <p:spPr>
          <a:xfrm>
            <a:off x="10861926" y="3251275"/>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C8C8C8"/>
                </a:solidFill>
                <a:effectLst/>
                <a:uLnTx/>
                <a:uFillTx/>
                <a:latin typeface="Arial" panose="020B0604020202020204"/>
                <a:ea typeface="+mn-ea"/>
                <a:cs typeface="+mn-cs"/>
              </a:rPr>
              <a:t>Grid </a:t>
            </a:r>
            <a:r>
              <a:rPr lang="en-US" sz="1000">
                <a:solidFill>
                  <a:srgbClr val="C8C8C8"/>
                </a:solidFill>
                <a:latin typeface="Arial" panose="020B0604020202020204"/>
              </a:rPr>
              <a:t>stability</a:t>
            </a:r>
            <a:br>
              <a:rPr lang="en-US" sz="1000" b="0" i="0" u="none" strike="noStrike" kern="1200" cap="none" spc="0" normalizeH="0" baseline="0" noProof="0">
                <a:ln>
                  <a:noFill/>
                </a:ln>
                <a:effectLst/>
                <a:uLnTx/>
                <a:uFillTx/>
                <a:latin typeface="Arial" panose="020B0604020202020204"/>
              </a:rPr>
            </a:br>
            <a:r>
              <a:rPr lang="en-US" sz="1000">
                <a:solidFill>
                  <a:srgbClr val="C8C8C8"/>
                </a:solidFill>
                <a:latin typeface="Arial" panose="020B0604020202020204"/>
              </a:rPr>
              <a:t>services</a:t>
            </a:r>
            <a:endParaRPr kumimoji="0" lang="en-US" sz="1000" b="0" i="0" u="none" strike="noStrike" kern="1200" cap="none" spc="0" normalizeH="0" baseline="0" noProof="0">
              <a:ln>
                <a:noFill/>
              </a:ln>
              <a:solidFill>
                <a:srgbClr val="C8C8C8"/>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276CA323-C34B-2433-275E-0F38E49F2E4B}"/>
              </a:ext>
            </a:extLst>
          </p:cNvPr>
          <p:cNvSpPr txBox="1">
            <a:spLocks noChangeAspect="1"/>
          </p:cNvSpPr>
          <p:nvPr/>
        </p:nvSpPr>
        <p:spPr>
          <a:xfrm>
            <a:off x="10861926" y="371767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a:solidFill>
                  <a:srgbClr val="8FD3D3"/>
                </a:solidFill>
                <a:latin typeface="Arial" panose="020B0604020202020204"/>
              </a:rPr>
              <a:t>Weather-driven</a:t>
            </a:r>
            <a:br>
              <a:rPr lang="en-US" sz="1000" b="0" i="0" u="none" strike="noStrike" kern="1200" cap="none" spc="0" normalizeH="0" baseline="0" noProof="0">
                <a:ln>
                  <a:noFill/>
                </a:ln>
                <a:effectLst/>
                <a:uLnTx/>
                <a:uFillTx/>
                <a:latin typeface="Arial" panose="020B0604020202020204"/>
              </a:rPr>
            </a:br>
            <a:r>
              <a:rPr lang="en-US" sz="1000">
                <a:solidFill>
                  <a:srgbClr val="8FD3D3"/>
                </a:solidFill>
                <a:latin typeface="Arial" panose="020B0604020202020204"/>
              </a:rPr>
              <a:t>outages</a:t>
            </a:r>
            <a:endParaRPr kumimoji="0" lang="en-US" sz="1000" b="0" i="0" u="none" strike="noStrike" kern="1200" cap="none" spc="0" normalizeH="0" baseline="0" noProof="0">
              <a:ln>
                <a:noFill/>
              </a:ln>
              <a:solidFill>
                <a:srgbClr val="8FD3D3"/>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397C535C-E1D9-DDAF-F7C8-DAAC9010A333}"/>
              </a:ext>
            </a:extLst>
          </p:cNvPr>
          <p:cNvSpPr txBox="1">
            <a:spLocks noChangeAspect="1"/>
          </p:cNvSpPr>
          <p:nvPr/>
        </p:nvSpPr>
        <p:spPr>
          <a:xfrm>
            <a:off x="10861927" y="418408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solidFill>
                <a:effectLst/>
                <a:uLnTx/>
                <a:uFillTx/>
                <a:latin typeface="Arial" panose="020B0604020202020204"/>
                <a:ea typeface="+mn-ea"/>
                <a:cs typeface="+mn-cs"/>
              </a:rPr>
              <a:t>Grid</a:t>
            </a:r>
            <a:br>
              <a:rPr lang="en-US" sz="1000" b="0" i="0" u="none" strike="noStrike" kern="1200" cap="none" spc="0" normalizeH="0" baseline="0" noProof="0">
                <a:ln>
                  <a:noFill/>
                </a:ln>
                <a:effectLst/>
                <a:uLnTx/>
                <a:uFillTx/>
                <a:latin typeface="Arial" panose="020B0604020202020204"/>
              </a:rPr>
            </a:br>
            <a:r>
              <a:rPr lang="en-US" sz="1000">
                <a:solidFill>
                  <a:srgbClr val="8FD3D3"/>
                </a:solidFill>
                <a:latin typeface="Arial" panose="020B0604020202020204"/>
              </a:rPr>
              <a:t>congestion</a:t>
            </a:r>
            <a:endPar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4C44FE66-0596-D820-CC2A-9CDFE50F8F41}"/>
              </a:ext>
            </a:extLst>
          </p:cNvPr>
          <p:cNvSpPr txBox="1">
            <a:spLocks noChangeAspect="1"/>
          </p:cNvSpPr>
          <p:nvPr/>
        </p:nvSpPr>
        <p:spPr>
          <a:xfrm>
            <a:off x="10861926" y="465048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solidFill>
                <a:effectLst/>
                <a:uLnTx/>
                <a:uFillTx/>
                <a:latin typeface="Arial" panose="020B0604020202020204"/>
                <a:ea typeface="+mn-ea"/>
                <a:cs typeface="+mn-cs"/>
              </a:rPr>
              <a:t>Seasonal</a:t>
            </a:r>
            <a:br>
              <a:rPr lang="en-US" sz="1000" b="0" i="0" u="none" strike="noStrike" kern="1200" cap="none" spc="0" normalizeH="0" baseline="0" noProof="0">
                <a:ln>
                  <a:noFill/>
                </a:ln>
                <a:effectLst/>
                <a:uLnTx/>
                <a:uFillTx/>
                <a:latin typeface="Arial" panose="020B0604020202020204"/>
              </a:rPr>
            </a:br>
            <a:r>
              <a:rPr lang="en-US" sz="1000">
                <a:solidFill>
                  <a:srgbClr val="8FD3D3"/>
                </a:solidFill>
                <a:latin typeface="Arial" panose="020B0604020202020204"/>
              </a:rPr>
              <a:t>imbalances</a:t>
            </a:r>
            <a:endPar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FD131B9B-8604-E7F9-354F-18400E191DB8}"/>
              </a:ext>
            </a:extLst>
          </p:cNvPr>
          <p:cNvSpPr txBox="1">
            <a:spLocks noChangeAspect="1"/>
          </p:cNvSpPr>
          <p:nvPr/>
        </p:nvSpPr>
        <p:spPr>
          <a:xfrm>
            <a:off x="10861927" y="511688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a:solidFill>
                  <a:srgbClr val="8FD3D3"/>
                </a:solidFill>
                <a:latin typeface="Arial" panose="020B0604020202020204"/>
              </a:rPr>
              <a:t>Long-term</a:t>
            </a:r>
            <a:br>
              <a:rPr lang="en-US" sz="1000" b="0" i="0" u="none" strike="noStrike" kern="1200" cap="none" spc="0" normalizeH="0" baseline="0" noProof="0">
                <a:ln>
                  <a:noFill/>
                </a:ln>
                <a:effectLst/>
                <a:uLnTx/>
                <a:uFillTx/>
                <a:latin typeface="Arial" panose="020B0604020202020204"/>
              </a:rPr>
            </a:br>
            <a:r>
              <a:rPr lang="en-US" sz="1000">
                <a:solidFill>
                  <a:srgbClr val="8FD3D3"/>
                </a:solidFill>
                <a:latin typeface="Arial" panose="020B0604020202020204"/>
              </a:rPr>
              <a:t>outages</a:t>
            </a:r>
            <a:endParaRPr kumimoji="0" lang="en-US" sz="1000" b="0" i="0" u="none" strike="noStrike" kern="1200" cap="none" spc="0" normalizeH="0" baseline="0" noProof="0">
              <a:ln>
                <a:noFill/>
              </a:ln>
              <a:solidFill>
                <a:srgbClr val="8FD3D3"/>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AEB31E0F-8C9E-44BB-5F1E-2DD3C35B0CCC}"/>
              </a:ext>
            </a:extLst>
          </p:cNvPr>
          <p:cNvSpPr txBox="1">
            <a:spLocks noChangeAspect="1"/>
          </p:cNvSpPr>
          <p:nvPr/>
        </p:nvSpPr>
        <p:spPr>
          <a:xfrm>
            <a:off x="10861926" y="558329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solidFill>
                <a:effectLst/>
                <a:uLnTx/>
                <a:uFillTx/>
                <a:latin typeface="Arial" panose="020B0604020202020204"/>
                <a:ea typeface="+mn-ea"/>
                <a:cs typeface="+mn-cs"/>
              </a:rPr>
              <a:t>Grid </a:t>
            </a:r>
            <a:r>
              <a:rPr lang="en-US" sz="1000">
                <a:solidFill>
                  <a:srgbClr val="8FD3D3"/>
                </a:solidFill>
                <a:latin typeface="Arial" panose="020B0604020202020204"/>
              </a:rPr>
              <a:t>stabilization</a:t>
            </a:r>
            <a:endPar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DC1FB50F-7BE4-2E76-81CA-BCD2FB336706}"/>
              </a:ext>
            </a:extLst>
          </p:cNvPr>
          <p:cNvSpPr txBox="1">
            <a:spLocks noChangeAspect="1"/>
          </p:cNvSpPr>
          <p:nvPr/>
        </p:nvSpPr>
        <p:spPr>
          <a:xfrm>
            <a:off x="10861926" y="5895804"/>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FD3D3"/>
                </a:solidFill>
                <a:effectLst/>
                <a:uLnTx/>
                <a:uFillTx/>
                <a:latin typeface="Arial" panose="020B0604020202020204"/>
                <a:ea typeface="+mn-ea"/>
                <a:cs typeface="+mn-cs"/>
              </a:rPr>
              <a:t>Backup </a:t>
            </a:r>
            <a:r>
              <a:rPr lang="en-US" sz="1000">
                <a:solidFill>
                  <a:srgbClr val="8FD3D3"/>
                </a:solidFill>
                <a:latin typeface="Arial" panose="020B0604020202020204"/>
              </a:rPr>
              <a:t>power</a:t>
            </a:r>
            <a:endParaRPr kumimoji="0" lang="en-US" sz="1000" b="0" i="0" u="none" strike="noStrike" kern="1200" cap="none" spc="0" normalizeH="0" baseline="0" noProof="0">
              <a:ln>
                <a:noFill/>
              </a:ln>
              <a:solidFill>
                <a:srgbClr val="8FD3D3">
                  <a:lumMod val="75000"/>
                </a:srgb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D19727BA-6812-23CB-1D80-307F874DF195}"/>
              </a:ext>
            </a:extLst>
          </p:cNvPr>
          <p:cNvCxnSpPr>
            <a:cxnSpLocks noChangeAspect="1"/>
          </p:cNvCxnSpPr>
          <p:nvPr/>
        </p:nvCxnSpPr>
        <p:spPr>
          <a:xfrm>
            <a:off x="10744200" y="2784872"/>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4A56285E-3428-D6F4-7CE0-174291EC3363}"/>
              </a:ext>
            </a:extLst>
          </p:cNvPr>
          <p:cNvCxnSpPr>
            <a:cxnSpLocks noChangeAspect="1"/>
          </p:cNvCxnSpPr>
          <p:nvPr/>
        </p:nvCxnSpPr>
        <p:spPr>
          <a:xfrm>
            <a:off x="10744200" y="3717678"/>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8059F2A-0A2C-ADEC-4971-BA6F5D2A2B2F}"/>
              </a:ext>
            </a:extLst>
          </p:cNvPr>
          <p:cNvCxnSpPr>
            <a:cxnSpLocks noChangeAspect="1"/>
          </p:cNvCxnSpPr>
          <p:nvPr/>
        </p:nvCxnSpPr>
        <p:spPr>
          <a:xfrm>
            <a:off x="10744200" y="4650484"/>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EE159C33-3D65-F4E2-617A-5C80C1998BE3}"/>
              </a:ext>
            </a:extLst>
          </p:cNvPr>
          <p:cNvCxnSpPr>
            <a:cxnSpLocks noChangeAspect="1"/>
          </p:cNvCxnSpPr>
          <p:nvPr/>
        </p:nvCxnSpPr>
        <p:spPr>
          <a:xfrm>
            <a:off x="10744200" y="5583290"/>
            <a:ext cx="0" cy="466402"/>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5283B8DB-D455-1B80-4A5E-5703699DA921}"/>
              </a:ext>
            </a:extLst>
          </p:cNvPr>
          <p:cNvSpPr txBox="1">
            <a:spLocks noChangeAspect="1"/>
          </p:cNvSpPr>
          <p:nvPr/>
        </p:nvSpPr>
        <p:spPr>
          <a:xfrm>
            <a:off x="371475" y="18836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defRPr/>
            </a:pPr>
            <a:r>
              <a:rPr lang="en-US" sz="1000">
                <a:solidFill>
                  <a:schemeClr val="tx1"/>
                </a:solidFill>
                <a:latin typeface="Arial" panose="020B0604020202020204"/>
              </a:rPr>
              <a:t>Hydrogen storage involves energy</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stored in the form of chemical bonds (generally</a:t>
            </a:r>
            <a:r>
              <a:rPr lang="en-US" sz="1000">
                <a:solidFill>
                  <a:schemeClr val="tx1"/>
                </a:solidFill>
                <a:latin typeface="Arial" panose="020B0604020202020204"/>
              </a:rPr>
              <a:t> </a:t>
            </a:r>
            <a:r>
              <a:rPr kumimoji="0" lang="en-US" sz="1000" i="0" u="none" strike="noStrike" kern="1200" cap="none" spc="0" normalizeH="0" baseline="0" noProof="0">
                <a:ln>
                  <a:noFill/>
                </a:ln>
                <a:solidFill>
                  <a:schemeClr val="tx1"/>
                </a:solidFill>
                <a:effectLst/>
                <a:uLnTx/>
                <a:uFillTx/>
                <a:latin typeface="Arial" panose="020B0604020202020204"/>
                <a:ea typeface="+mn-ea"/>
                <a:cs typeface="+mn-cs"/>
              </a:rPr>
              <a:t>H</a:t>
            </a:r>
            <a:r>
              <a:rPr kumimoji="0" lang="en-US" sz="1000" i="0" u="none" strike="noStrike" kern="1200" cap="none" spc="0" normalizeH="0" baseline="-25000" noProof="0">
                <a:ln>
                  <a:noFill/>
                </a:ln>
                <a:solidFill>
                  <a:schemeClr val="tx1"/>
                </a:solidFill>
                <a:effectLst/>
                <a:uLnTx/>
                <a:uFillTx/>
                <a:latin typeface="Arial" panose="020B0604020202020204"/>
                <a:ea typeface="+mn-ea"/>
                <a:cs typeface="+mn-cs"/>
              </a:rPr>
              <a:t>2</a:t>
            </a:r>
            <a:r>
              <a:rPr lang="en-US" sz="1000">
                <a:solidFill>
                  <a:schemeClr val="tx1"/>
                </a:solidFill>
                <a:latin typeface="Arial" panose="020B0604020202020204"/>
              </a:rPr>
              <a:t> </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or </a:t>
            </a:r>
            <a:r>
              <a:rPr lang="en-US" sz="1000">
                <a:solidFill>
                  <a:schemeClr val="tx1"/>
                </a:solidFill>
                <a:latin typeface="Arial" panose="020B0604020202020204"/>
              </a:rPr>
              <a:t>synthesis</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gas). During charging, renewable electricity is used to power an </a:t>
            </a:r>
            <a:r>
              <a:rPr kumimoji="0" lang="en-US" sz="1000" b="0" i="0" u="none" strike="noStrike" kern="1200" cap="none" spc="0" normalizeH="0" baseline="0" noProof="0" err="1">
                <a:ln>
                  <a:noFill/>
                </a:ln>
                <a:solidFill>
                  <a:schemeClr val="tx1"/>
                </a:solidFill>
                <a:effectLst/>
                <a:uLnTx/>
                <a:uFillTx/>
                <a:latin typeface="Arial" panose="020B0604020202020204"/>
                <a:ea typeface="+mn-ea"/>
                <a:cs typeface="+mn-cs"/>
              </a:rPr>
              <a:t>electrolyzer</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a:t>
            </a:r>
            <a:r>
              <a:rPr lang="en-US" sz="1000">
                <a:solidFill>
                  <a:schemeClr val="tx1"/>
                </a:solidFill>
                <a:latin typeface="Arial" panose="020B0604020202020204"/>
              </a:rPr>
              <a:t>that </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splits water into hydrogen and </a:t>
            </a:r>
            <a:r>
              <a:rPr lang="en-US" sz="1000">
                <a:solidFill>
                  <a:schemeClr val="tx1"/>
                </a:solidFill>
                <a:latin typeface="Arial" panose="020B0604020202020204"/>
              </a:rPr>
              <a:t>oxygen. The</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hydrogen </a:t>
            </a:r>
            <a:r>
              <a:rPr lang="en-US" sz="1000">
                <a:solidFill>
                  <a:schemeClr val="tx1"/>
                </a:solidFill>
                <a:latin typeface="Arial" panose="020B0604020202020204"/>
              </a:rPr>
              <a:t>is then</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compressed and stored </a:t>
            </a:r>
            <a:r>
              <a:rPr lang="en-US" sz="1000">
                <a:solidFill>
                  <a:schemeClr val="tx1"/>
                </a:solidFill>
                <a:latin typeface="Arial" panose="020B0604020202020204"/>
              </a:rPr>
              <a:t>in</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tanks or underground caverns</a:t>
            </a:r>
            <a:r>
              <a:rPr lang="en-US" sz="1000">
                <a:solidFill>
                  <a:schemeClr val="tx1"/>
                </a:solidFill>
                <a:latin typeface="Arial" panose="020B0604020202020204"/>
              </a:rPr>
              <a:t>,</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a:t>
            </a:r>
            <a:r>
              <a:rPr lang="en-US" sz="1000">
                <a:solidFill>
                  <a:schemeClr val="tx1"/>
                </a:solidFill>
                <a:latin typeface="Arial" panose="020B0604020202020204"/>
              </a:rPr>
              <a:t>where it </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can </a:t>
            </a:r>
            <a:r>
              <a:rPr lang="en-US" sz="1000">
                <a:solidFill>
                  <a:schemeClr val="tx1"/>
                </a:solidFill>
                <a:latin typeface="Arial" panose="020B0604020202020204"/>
              </a:rPr>
              <a:t>then be</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used to produce </a:t>
            </a:r>
            <a:r>
              <a:rPr lang="en-US" sz="1000">
                <a:solidFill>
                  <a:schemeClr val="tx1"/>
                </a:solidFill>
                <a:latin typeface="Arial" panose="020B0604020202020204"/>
              </a:rPr>
              <a:t>electricity,</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either through combustion in a turbine or by running it through a fuel cell. Hydrogen storage provides very long duration, making it suitable for long-term storage. However, C</a:t>
            </a:r>
            <a:r>
              <a:rPr lang="en-US" sz="1000" err="1">
                <a:solidFill>
                  <a:schemeClr val="tx1"/>
                </a:solidFill>
                <a:latin typeface="Arial" panose="020B0604020202020204"/>
              </a:rPr>
              <a:t>apEx</a:t>
            </a:r>
            <a:r>
              <a:rPr lang="en-US" sz="1000">
                <a:solidFill>
                  <a:schemeClr val="tx1"/>
                </a:solidFill>
                <a:latin typeface="Arial" panose="020B0604020202020204"/>
              </a:rPr>
              <a:t> costs remain high, driving a</a:t>
            </a:r>
            <a:r>
              <a:rPr kumimoji="0" lang="en-US" sz="1000" b="0" i="0" u="none" strike="noStrike" kern="1200" cap="none" spc="0" normalizeH="0" baseline="0" noProof="0">
                <a:ln>
                  <a:noFill/>
                </a:ln>
                <a:solidFill>
                  <a:schemeClr val="tx1"/>
                </a:solidFill>
                <a:effectLst/>
                <a:uLnTx/>
                <a:uFillTx/>
                <a:latin typeface="Arial" panose="020B0604020202020204"/>
                <a:ea typeface="+mn-ea"/>
                <a:cs typeface="+mn-cs"/>
              </a:rPr>
              <a:t> high LCOS</a:t>
            </a:r>
            <a:r>
              <a:rPr lang="en-US" sz="1000">
                <a:solidFill>
                  <a:schemeClr val="tx1"/>
                </a:solidFill>
                <a:latin typeface="Arial" panose="020B0604020202020204"/>
              </a:rPr>
              <a:t>.</a:t>
            </a:r>
            <a:endParaRPr kumimoji="0" lang="en-US" sz="1000" b="0" i="0" u="none" strike="noStrike" kern="1200" cap="none" spc="0" normalizeH="0" baseline="0" noProof="0">
              <a:ln>
                <a:noFill/>
              </a:ln>
              <a:solidFill>
                <a:schemeClr val="tx1"/>
              </a:solidFill>
              <a:effectLst/>
              <a:uLnTx/>
              <a:uFillTx/>
              <a:latin typeface="Arial" panose="020B0604020202020204"/>
              <a:ea typeface="+mn-ea"/>
              <a:cs typeface="+mn-cs"/>
            </a:endParaRPr>
          </a:p>
        </p:txBody>
      </p:sp>
      <p:pic>
        <p:nvPicPr>
          <p:cNvPr id="43" name="Picture 5">
            <a:extLst>
              <a:ext uri="{FF2B5EF4-FFF2-40B4-BE49-F238E27FC236}">
                <a16:creationId xmlns:a16="http://schemas.microsoft.com/office/drawing/2014/main" id="{6F10F956-2240-2A7C-AD49-0A46ECB9A96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804116" y="6193831"/>
            <a:ext cx="698706" cy="252006"/>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a:extLst>
              <a:ext uri="{FF2B5EF4-FFF2-40B4-BE49-F238E27FC236}">
                <a16:creationId xmlns:a16="http://schemas.microsoft.com/office/drawing/2014/main" id="{E465835C-AAC0-D55F-3B1D-B9EBE0412190}"/>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769181" y="5673522"/>
            <a:ext cx="768577" cy="122192"/>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a:extLst>
              <a:ext uri="{FF2B5EF4-FFF2-40B4-BE49-F238E27FC236}">
                <a16:creationId xmlns:a16="http://schemas.microsoft.com/office/drawing/2014/main" id="{56306972-7861-BDF4-F12E-F5F8A7558A6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921164" y="5879763"/>
            <a:ext cx="464610" cy="294927"/>
          </a:xfrm>
          <a:prstGeom prst="rect">
            <a:avLst/>
          </a:prstGeom>
        </p:spPr>
      </p:pic>
      <p:graphicFrame>
        <p:nvGraphicFramePr>
          <p:cNvPr id="46" name="Table 75">
            <a:extLst>
              <a:ext uri="{FF2B5EF4-FFF2-40B4-BE49-F238E27FC236}">
                <a16:creationId xmlns:a16="http://schemas.microsoft.com/office/drawing/2014/main" id="{6C9C8A4B-BE29-D080-2A6B-001728F8271A}"/>
              </a:ext>
            </a:extLst>
          </p:cNvPr>
          <p:cNvGraphicFramePr>
            <a:graphicFrameLocks noGrp="1" noChangeAspect="1"/>
          </p:cNvGraphicFramePr>
          <p:nvPr>
            <p:extLst>
              <p:ext uri="{D42A27DB-BD31-4B8C-83A1-F6EECF244321}">
                <p14:modId xmlns:p14="http://schemas.microsoft.com/office/powerpoint/2010/main" val="1245144976"/>
              </p:ext>
            </p:extLst>
          </p:nvPr>
        </p:nvGraphicFramePr>
        <p:xfrm>
          <a:off x="371476" y="5380757"/>
          <a:ext cx="9383918" cy="1140439"/>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latin typeface="+mn-lt"/>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347666">
                <a:tc>
                  <a:txBody>
                    <a:bodyPr/>
                    <a:lstStyle/>
                    <a:p>
                      <a:pPr marL="0" indent="0" algn="ctr">
                        <a:buNone/>
                      </a:pPr>
                      <a:endParaRPr lang="en-US" sz="900" b="0">
                        <a:solidFill>
                          <a:schemeClr val="tx1"/>
                        </a:solidFill>
                        <a:latin typeface="+mn-lt"/>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Mohammed bin Rashid Al Maktoum Solar Park</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Dubai, UAE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Size not announced (projected to</a:t>
                      </a:r>
                      <a:br>
                        <a:rPr lang="en-US" sz="900" b="0">
                          <a:solidFill>
                            <a:srgbClr val="000000"/>
                          </a:solidFill>
                          <a:latin typeface="+mn-lt"/>
                        </a:rPr>
                      </a:br>
                      <a:r>
                        <a:rPr lang="en-US" sz="900" b="0">
                          <a:solidFill>
                            <a:schemeClr val="tx1"/>
                          </a:solidFill>
                          <a:latin typeface="+mn-lt"/>
                        </a:rPr>
                        <a:t>generate 20.5 kg </a:t>
                      </a:r>
                      <a:r>
                        <a:rPr lang="en-US" sz="900" b="0" i="0" u="none" strike="noStrike" noProof="0">
                          <a:solidFill>
                            <a:schemeClr val="tx1"/>
                          </a:solidFill>
                          <a:latin typeface="Arial"/>
                        </a:rPr>
                        <a:t>H</a:t>
                      </a:r>
                      <a:r>
                        <a:rPr lang="en-US" sz="900" b="0" i="0" u="none" strike="noStrike" baseline="-25000" noProof="0">
                          <a:solidFill>
                            <a:schemeClr val="tx1"/>
                          </a:solidFill>
                          <a:latin typeface="Arial"/>
                        </a:rPr>
                        <a:t>2</a:t>
                      </a:r>
                      <a:r>
                        <a:rPr lang="en-US" sz="900" b="0">
                          <a:solidFill>
                            <a:schemeClr val="tx1"/>
                          </a:solidFill>
                          <a:latin typeface="+mn-lt"/>
                        </a:rPr>
                        <a:t>/hour)</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endParaRPr lang="en-US" sz="900" b="0">
                        <a:solidFill>
                          <a:schemeClr val="tx1"/>
                        </a:solidFill>
                        <a:latin typeface="+mn-lt"/>
                      </a:endParaRP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marL="0" indent="0" algn="ctr">
                        <a:buNone/>
                      </a:pPr>
                      <a:endParaRPr lang="en-US" sz="900" b="0">
                        <a:solidFill>
                          <a:schemeClr val="tx1"/>
                        </a:solidFill>
                        <a:latin typeface="+mn-lt"/>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Ingrid Hydrogen Demonstration Project</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Troia, Italy</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12</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30+</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Operational</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697590"/>
                  </a:ext>
                </a:extLst>
              </a:tr>
              <a:tr h="292608">
                <a:tc>
                  <a:txBody>
                    <a:bodyPr/>
                    <a:lstStyle/>
                    <a:p>
                      <a:pPr marL="0" indent="0" algn="ctr">
                        <a:buNone/>
                      </a:pPr>
                      <a:endParaRPr lang="en-US" sz="900" b="0">
                        <a:solidFill>
                          <a:schemeClr val="tx1"/>
                        </a:solidFill>
                        <a:latin typeface="+mn-lt"/>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latin typeface="+mn-lt"/>
                        </a:rPr>
                        <a:t>Hyflexpower</a:t>
                      </a:r>
                      <a:endParaRPr lang="en-US" sz="900" b="0">
                        <a:solidFill>
                          <a:schemeClr val="tx1"/>
                        </a:solidFill>
                        <a:latin typeface="+mn-lt"/>
                      </a:endParaRP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err="1">
                          <a:solidFill>
                            <a:schemeClr val="tx1"/>
                          </a:solidFill>
                          <a:latin typeface="+mn-lt"/>
                        </a:rPr>
                        <a:t>Saillat</a:t>
                      </a:r>
                      <a:r>
                        <a:rPr lang="en-US" sz="900" b="0">
                          <a:solidFill>
                            <a:schemeClr val="tx1"/>
                          </a:solidFill>
                          <a:latin typeface="+mn-lt"/>
                        </a:rPr>
                        <a:t>-sur-Vienne, France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12</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N/A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Announced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4906623"/>
                  </a:ext>
                </a:extLst>
              </a:tr>
            </a:tbl>
          </a:graphicData>
        </a:graphic>
      </p:graphicFrame>
      <p:pic>
        <p:nvPicPr>
          <p:cNvPr id="48" name="Picture 47">
            <a:extLst>
              <a:ext uri="{FF2B5EF4-FFF2-40B4-BE49-F238E27FC236}">
                <a16:creationId xmlns:a16="http://schemas.microsoft.com/office/drawing/2014/main" id="{6D185934-2269-66A2-615B-59439C85FB8C}"/>
              </a:ext>
            </a:extLst>
          </p:cNvPr>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a:xfrm>
            <a:off x="3748689" y="3627592"/>
            <a:ext cx="932849" cy="488695"/>
          </a:xfrm>
          <a:custGeom>
            <a:avLst/>
            <a:gdLst>
              <a:gd name="connsiteX0" fmla="*/ 0 w 1381730"/>
              <a:gd name="connsiteY0" fmla="*/ 0 h 723852"/>
              <a:gd name="connsiteX1" fmla="*/ 1381730 w 1381730"/>
              <a:gd name="connsiteY1" fmla="*/ 0 h 723852"/>
              <a:gd name="connsiteX2" fmla="*/ 1381730 w 1381730"/>
              <a:gd name="connsiteY2" fmla="*/ 723852 h 723852"/>
              <a:gd name="connsiteX3" fmla="*/ 0 w 1381730"/>
              <a:gd name="connsiteY3" fmla="*/ 723852 h 723852"/>
              <a:gd name="connsiteX4" fmla="*/ 0 w 1381730"/>
              <a:gd name="connsiteY4" fmla="*/ 0 h 72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730" h="723852">
                <a:moveTo>
                  <a:pt x="0" y="0"/>
                </a:moveTo>
                <a:lnTo>
                  <a:pt x="1381730" y="0"/>
                </a:lnTo>
                <a:lnTo>
                  <a:pt x="1381730" y="723852"/>
                </a:lnTo>
                <a:lnTo>
                  <a:pt x="0" y="723852"/>
                </a:lnTo>
                <a:lnTo>
                  <a:pt x="0" y="0"/>
                </a:lnTo>
                <a:close/>
              </a:path>
            </a:pathLst>
          </a:custGeom>
        </p:spPr>
      </p:pic>
      <p:sp>
        <p:nvSpPr>
          <p:cNvPr id="50" name="TextBox 98">
            <a:extLst>
              <a:ext uri="{FF2B5EF4-FFF2-40B4-BE49-F238E27FC236}">
                <a16:creationId xmlns:a16="http://schemas.microsoft.com/office/drawing/2014/main" id="{897BB6EF-88BB-B88D-8525-76165EEFA01A}"/>
              </a:ext>
            </a:extLst>
          </p:cNvPr>
          <p:cNvSpPr txBox="1"/>
          <p:nvPr/>
        </p:nvSpPr>
        <p:spPr>
          <a:xfrm>
            <a:off x="2620997" y="4398482"/>
            <a:ext cx="14747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O</a:t>
            </a:r>
            <a:r>
              <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rPr>
              <a:t>2</a:t>
            </a:r>
          </a:p>
        </p:txBody>
      </p:sp>
      <p:sp>
        <p:nvSpPr>
          <p:cNvPr id="53" name="TextBox 102">
            <a:extLst>
              <a:ext uri="{FF2B5EF4-FFF2-40B4-BE49-F238E27FC236}">
                <a16:creationId xmlns:a16="http://schemas.microsoft.com/office/drawing/2014/main" id="{B713D9C3-DA44-B139-AFC6-D1F7752627F0}"/>
              </a:ext>
            </a:extLst>
          </p:cNvPr>
          <p:cNvSpPr txBox="1"/>
          <p:nvPr/>
        </p:nvSpPr>
        <p:spPr>
          <a:xfrm>
            <a:off x="2982435" y="3061263"/>
            <a:ext cx="105628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Hydrogen storage</a:t>
            </a:r>
            <a:endPar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endParaRPr>
          </a:p>
        </p:txBody>
      </p:sp>
      <p:sp>
        <p:nvSpPr>
          <p:cNvPr id="67" name="TextBox 103">
            <a:extLst>
              <a:ext uri="{FF2B5EF4-FFF2-40B4-BE49-F238E27FC236}">
                <a16:creationId xmlns:a16="http://schemas.microsoft.com/office/drawing/2014/main" id="{E09C3192-F697-56A7-FE60-AA615CBD7653}"/>
              </a:ext>
            </a:extLst>
          </p:cNvPr>
          <p:cNvSpPr txBox="1"/>
          <p:nvPr/>
        </p:nvSpPr>
        <p:spPr>
          <a:xfrm>
            <a:off x="3544367" y="4393955"/>
            <a:ext cx="56645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Electricity</a:t>
            </a:r>
            <a:endPar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endParaRPr>
          </a:p>
        </p:txBody>
      </p:sp>
      <p:grpSp>
        <p:nvGrpSpPr>
          <p:cNvPr id="68" name="bcgIcons_Energy, Lightning Bolt, Power ">
            <a:extLst>
              <a:ext uri="{FF2B5EF4-FFF2-40B4-BE49-F238E27FC236}">
                <a16:creationId xmlns:a16="http://schemas.microsoft.com/office/drawing/2014/main" id="{98DE71C0-8AF9-DF9C-E506-AB17E84BD847}"/>
              </a:ext>
            </a:extLst>
          </p:cNvPr>
          <p:cNvGrpSpPr>
            <a:grpSpLocks noChangeAspect="1"/>
          </p:cNvGrpSpPr>
          <p:nvPr/>
        </p:nvGrpSpPr>
        <p:grpSpPr bwMode="auto">
          <a:xfrm>
            <a:off x="3849839" y="4133444"/>
            <a:ext cx="260986" cy="261227"/>
            <a:chOff x="1682" y="0"/>
            <a:chExt cx="4316" cy="4320"/>
          </a:xfrm>
        </p:grpSpPr>
        <p:sp>
          <p:nvSpPr>
            <p:cNvPr id="69" name="AutoShape 45">
              <a:extLst>
                <a:ext uri="{FF2B5EF4-FFF2-40B4-BE49-F238E27FC236}">
                  <a16:creationId xmlns:a16="http://schemas.microsoft.com/office/drawing/2014/main" id="{BFF923DE-E6AC-352B-644E-DBC83292AD63}"/>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75" name="Freeform 47">
              <a:extLst>
                <a:ext uri="{FF2B5EF4-FFF2-40B4-BE49-F238E27FC236}">
                  <a16:creationId xmlns:a16="http://schemas.microsoft.com/office/drawing/2014/main" id="{62A26044-856E-76CD-F475-762B252932E7}"/>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76" name="Freeform 48">
              <a:extLst>
                <a:ext uri="{FF2B5EF4-FFF2-40B4-BE49-F238E27FC236}">
                  <a16:creationId xmlns:a16="http://schemas.microsoft.com/office/drawing/2014/main" id="{9FBEC357-E35C-BC5A-EFDD-3BD9FBAD3955}"/>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grpSp>
      <p:pic>
        <p:nvPicPr>
          <p:cNvPr id="77" name="Picture 76">
            <a:extLst>
              <a:ext uri="{FF2B5EF4-FFF2-40B4-BE49-F238E27FC236}">
                <a16:creationId xmlns:a16="http://schemas.microsoft.com/office/drawing/2014/main" id="{029D0D82-3E5A-28D7-3180-C8823B67308B}"/>
              </a:ext>
            </a:extLst>
          </p:cNvPr>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a:xfrm>
            <a:off x="901705" y="2633906"/>
            <a:ext cx="943158" cy="437498"/>
          </a:xfrm>
          <a:custGeom>
            <a:avLst/>
            <a:gdLst>
              <a:gd name="connsiteX0" fmla="*/ 0 w 1397000"/>
              <a:gd name="connsiteY0" fmla="*/ 0 h 648018"/>
              <a:gd name="connsiteX1" fmla="*/ 1397000 w 1397000"/>
              <a:gd name="connsiteY1" fmla="*/ 0 h 648018"/>
              <a:gd name="connsiteX2" fmla="*/ 1397000 w 1397000"/>
              <a:gd name="connsiteY2" fmla="*/ 648018 h 648018"/>
              <a:gd name="connsiteX3" fmla="*/ 0 w 1397000"/>
              <a:gd name="connsiteY3" fmla="*/ 648018 h 648018"/>
              <a:gd name="connsiteX4" fmla="*/ 0 w 1397000"/>
              <a:gd name="connsiteY4" fmla="*/ 0 h 648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000" h="648018">
                <a:moveTo>
                  <a:pt x="0" y="0"/>
                </a:moveTo>
                <a:lnTo>
                  <a:pt x="1397000" y="0"/>
                </a:lnTo>
                <a:lnTo>
                  <a:pt x="1397000" y="648018"/>
                </a:lnTo>
                <a:lnTo>
                  <a:pt x="0" y="648018"/>
                </a:lnTo>
                <a:lnTo>
                  <a:pt x="0" y="0"/>
                </a:lnTo>
                <a:close/>
              </a:path>
            </a:pathLst>
          </a:custGeom>
        </p:spPr>
      </p:pic>
      <p:pic>
        <p:nvPicPr>
          <p:cNvPr id="78" name="Picture 77">
            <a:extLst>
              <a:ext uri="{FF2B5EF4-FFF2-40B4-BE49-F238E27FC236}">
                <a16:creationId xmlns:a16="http://schemas.microsoft.com/office/drawing/2014/main" id="{0D553804-532E-B6B0-A6FD-496749D920A4}"/>
              </a:ext>
            </a:extLst>
          </p:cNvPr>
          <p:cNvPicPr>
            <a:picLocks noChangeAspect="1"/>
          </p:cNvPicPr>
          <p:nvPr/>
        </p:nvPicPr>
        <p:blipFill>
          <a:blip r:embed="rId17" cstate="screen">
            <a:extLst>
              <a:ext uri="{28A0092B-C50C-407E-A947-70E740481C1C}">
                <a14:useLocalDpi xmlns:a14="http://schemas.microsoft.com/office/drawing/2010/main"/>
              </a:ext>
            </a:extLst>
          </a:blip>
          <a:srcRect/>
          <a:stretch>
            <a:fillRect/>
          </a:stretch>
        </p:blipFill>
        <p:spPr>
          <a:xfrm>
            <a:off x="1384994" y="3906209"/>
            <a:ext cx="1197546" cy="663608"/>
          </a:xfrm>
          <a:custGeom>
            <a:avLst/>
            <a:gdLst>
              <a:gd name="connsiteX0" fmla="*/ 1286117 w 1773797"/>
              <a:gd name="connsiteY0" fmla="*/ 0 h 982932"/>
              <a:gd name="connsiteX1" fmla="*/ 1773797 w 1773797"/>
              <a:gd name="connsiteY1" fmla="*/ 632412 h 982932"/>
              <a:gd name="connsiteX2" fmla="*/ 701040 w 1773797"/>
              <a:gd name="connsiteY2" fmla="*/ 982932 h 982932"/>
              <a:gd name="connsiteX3" fmla="*/ 0 w 1773797"/>
              <a:gd name="connsiteY3" fmla="*/ 746760 h 982932"/>
              <a:gd name="connsiteX4" fmla="*/ 1286117 w 1773797"/>
              <a:gd name="connsiteY4" fmla="*/ 0 h 982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797" h="982932">
                <a:moveTo>
                  <a:pt x="1286117" y="0"/>
                </a:moveTo>
                <a:lnTo>
                  <a:pt x="1773797" y="632412"/>
                </a:lnTo>
                <a:lnTo>
                  <a:pt x="701040" y="982932"/>
                </a:lnTo>
                <a:lnTo>
                  <a:pt x="0" y="746760"/>
                </a:lnTo>
                <a:lnTo>
                  <a:pt x="1286117" y="0"/>
                </a:lnTo>
                <a:close/>
              </a:path>
            </a:pathLst>
          </a:custGeom>
        </p:spPr>
      </p:pic>
      <p:cxnSp>
        <p:nvCxnSpPr>
          <p:cNvPr id="81" name="Straight Connector 80">
            <a:extLst>
              <a:ext uri="{FF2B5EF4-FFF2-40B4-BE49-F238E27FC236}">
                <a16:creationId xmlns:a16="http://schemas.microsoft.com/office/drawing/2014/main" id="{4BAB9F28-20DA-5409-A981-04BB9C71A560}"/>
              </a:ext>
            </a:extLst>
          </p:cNvPr>
          <p:cNvCxnSpPr>
            <a:cxnSpLocks/>
            <a:endCxn id="95" idx="3"/>
          </p:cNvCxnSpPr>
          <p:nvPr/>
        </p:nvCxnSpPr>
        <p:spPr>
          <a:xfrm flipH="1">
            <a:off x="1026329" y="4318865"/>
            <a:ext cx="594374"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5" name="TextBox 62">
            <a:extLst>
              <a:ext uri="{FF2B5EF4-FFF2-40B4-BE49-F238E27FC236}">
                <a16:creationId xmlns:a16="http://schemas.microsoft.com/office/drawing/2014/main" id="{C6CEA86C-66F6-96B1-8570-1C2EE8274805}"/>
              </a:ext>
            </a:extLst>
          </p:cNvPr>
          <p:cNvSpPr txBox="1"/>
          <p:nvPr/>
        </p:nvSpPr>
        <p:spPr>
          <a:xfrm>
            <a:off x="678238" y="4241921"/>
            <a:ext cx="348091"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H</a:t>
            </a:r>
            <a:r>
              <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rPr>
              <a:t>2</a:t>
            </a: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O</a:t>
            </a:r>
          </a:p>
        </p:txBody>
      </p:sp>
      <p:grpSp>
        <p:nvGrpSpPr>
          <p:cNvPr id="96" name="bcgIcons_Oil drop ">
            <a:extLst>
              <a:ext uri="{FF2B5EF4-FFF2-40B4-BE49-F238E27FC236}">
                <a16:creationId xmlns:a16="http://schemas.microsoft.com/office/drawing/2014/main" id="{D8813AB6-7A05-3FE6-F7B0-6C23A2B8BFE7}"/>
              </a:ext>
            </a:extLst>
          </p:cNvPr>
          <p:cNvGrpSpPr>
            <a:grpSpLocks noChangeAspect="1"/>
          </p:cNvGrpSpPr>
          <p:nvPr/>
        </p:nvGrpSpPr>
        <p:grpSpPr>
          <a:xfrm>
            <a:off x="722735" y="3991806"/>
            <a:ext cx="237128" cy="237128"/>
            <a:chOff x="5273675" y="2606675"/>
            <a:chExt cx="1644650" cy="1644650"/>
          </a:xfrm>
        </p:grpSpPr>
        <p:sp>
          <p:nvSpPr>
            <p:cNvPr id="97" name="AutoShape 3">
              <a:extLst>
                <a:ext uri="{FF2B5EF4-FFF2-40B4-BE49-F238E27FC236}">
                  <a16:creationId xmlns:a16="http://schemas.microsoft.com/office/drawing/2014/main" id="{C9D214DF-A2B8-CD0F-F297-E39C5E4919CF}"/>
                </a:ext>
              </a:extLst>
            </p:cNvPr>
            <p:cNvSpPr>
              <a:spLocks noChangeAspect="1" noChangeArrowheads="1" noTextEdit="1"/>
            </p:cNvSpPr>
            <p:nvPr/>
          </p:nvSpPr>
          <p:spPr bwMode="auto">
            <a:xfrm>
              <a:off x="5273675" y="2606675"/>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E3D4C"/>
                </a:solidFill>
                <a:effectLst/>
                <a:uLnTx/>
                <a:uFillTx/>
                <a:latin typeface="Arial" panose="020B0604020202020204"/>
                <a:ea typeface="+mn-ea"/>
                <a:cs typeface="+mn-cs"/>
              </a:endParaRPr>
            </a:p>
          </p:txBody>
        </p:sp>
        <p:grpSp>
          <p:nvGrpSpPr>
            <p:cNvPr id="103" name="Group 102">
              <a:extLst>
                <a:ext uri="{FF2B5EF4-FFF2-40B4-BE49-F238E27FC236}">
                  <a16:creationId xmlns:a16="http://schemas.microsoft.com/office/drawing/2014/main" id="{0322DD0B-B76E-D3FC-5C83-B702FCFD210D}"/>
                </a:ext>
              </a:extLst>
            </p:cNvPr>
            <p:cNvGrpSpPr/>
            <p:nvPr/>
          </p:nvGrpSpPr>
          <p:grpSpPr>
            <a:xfrm>
              <a:off x="5637213" y="2819400"/>
              <a:ext cx="906463" cy="1162050"/>
              <a:chOff x="5637213" y="2819400"/>
              <a:chExt cx="906463" cy="1162050"/>
            </a:xfrm>
          </p:grpSpPr>
          <p:sp>
            <p:nvSpPr>
              <p:cNvPr id="106" name="Freeform 10">
                <a:extLst>
                  <a:ext uri="{FF2B5EF4-FFF2-40B4-BE49-F238E27FC236}">
                    <a16:creationId xmlns:a16="http://schemas.microsoft.com/office/drawing/2014/main" id="{DC07A02D-3D92-6A6E-92D0-3CB9C6566A63}"/>
                  </a:ext>
                </a:extLst>
              </p:cNvPr>
              <p:cNvSpPr>
                <a:spLocks noEditPoints="1"/>
              </p:cNvSpPr>
              <p:nvPr/>
            </p:nvSpPr>
            <p:spPr bwMode="auto">
              <a:xfrm>
                <a:off x="5637213" y="2819400"/>
                <a:ext cx="906463" cy="1162050"/>
              </a:xfrm>
              <a:custGeom>
                <a:avLst/>
                <a:gdLst>
                  <a:gd name="T0" fmla="*/ 650 w 1271"/>
                  <a:gd name="T1" fmla="*/ 42 h 1628"/>
                  <a:gd name="T2" fmla="*/ 591 w 1271"/>
                  <a:gd name="T3" fmla="*/ 61 h 1628"/>
                  <a:gd name="T4" fmla="*/ 343 w 1271"/>
                  <a:gd name="T5" fmla="*/ 419 h 1628"/>
                  <a:gd name="T6" fmla="*/ 275 w 1271"/>
                  <a:gd name="T7" fmla="*/ 521 h 1628"/>
                  <a:gd name="T8" fmla="*/ 96 w 1271"/>
                  <a:gd name="T9" fmla="*/ 853 h 1628"/>
                  <a:gd name="T10" fmla="*/ 127 w 1271"/>
                  <a:gd name="T11" fmla="*/ 1279 h 1628"/>
                  <a:gd name="T12" fmla="*/ 611 w 1271"/>
                  <a:gd name="T13" fmla="*/ 1584 h 1628"/>
                  <a:gd name="T14" fmla="*/ 944 w 1271"/>
                  <a:gd name="T15" fmla="*/ 1504 h 1628"/>
                  <a:gd name="T16" fmla="*/ 1226 w 1271"/>
                  <a:gd name="T17" fmla="*/ 1041 h 1628"/>
                  <a:gd name="T18" fmla="*/ 1187 w 1271"/>
                  <a:gd name="T19" fmla="*/ 824 h 1628"/>
                  <a:gd name="T20" fmla="*/ 1013 w 1271"/>
                  <a:gd name="T21" fmla="*/ 502 h 1628"/>
                  <a:gd name="T22" fmla="*/ 999 w 1271"/>
                  <a:gd name="T23" fmla="*/ 481 h 1628"/>
                  <a:gd name="T24" fmla="*/ 699 w 1271"/>
                  <a:gd name="T25" fmla="*/ 58 h 1628"/>
                  <a:gd name="T26" fmla="*/ 653 w 1271"/>
                  <a:gd name="T27" fmla="*/ 43 h 1628"/>
                  <a:gd name="T28" fmla="*/ 650 w 1271"/>
                  <a:gd name="T29" fmla="*/ 42 h 1628"/>
                  <a:gd name="T30" fmla="*/ 654 w 1271"/>
                  <a:gd name="T31" fmla="*/ 1 h 1628"/>
                  <a:gd name="T32" fmla="*/ 734 w 1271"/>
                  <a:gd name="T33" fmla="*/ 33 h 1628"/>
                  <a:gd name="T34" fmla="*/ 1034 w 1271"/>
                  <a:gd name="T35" fmla="*/ 457 h 1628"/>
                  <a:gd name="T36" fmla="*/ 1049 w 1271"/>
                  <a:gd name="T37" fmla="*/ 479 h 1628"/>
                  <a:gd name="T38" fmla="*/ 1227 w 1271"/>
                  <a:gd name="T39" fmla="*/ 809 h 1628"/>
                  <a:gd name="T40" fmla="*/ 1269 w 1271"/>
                  <a:gd name="T41" fmla="*/ 1042 h 1628"/>
                  <a:gd name="T42" fmla="*/ 966 w 1271"/>
                  <a:gd name="T43" fmla="*/ 1541 h 1628"/>
                  <a:gd name="T44" fmla="*/ 611 w 1271"/>
                  <a:gd name="T45" fmla="*/ 1628 h 1628"/>
                  <a:gd name="T46" fmla="*/ 609 w 1271"/>
                  <a:gd name="T47" fmla="*/ 1628 h 1628"/>
                  <a:gd name="T48" fmla="*/ 316 w 1271"/>
                  <a:gd name="T49" fmla="*/ 1540 h 1628"/>
                  <a:gd name="T50" fmla="*/ 87 w 1271"/>
                  <a:gd name="T51" fmla="*/ 1300 h 1628"/>
                  <a:gd name="T52" fmla="*/ 53 w 1271"/>
                  <a:gd name="T53" fmla="*/ 840 h 1628"/>
                  <a:gd name="T54" fmla="*/ 237 w 1271"/>
                  <a:gd name="T55" fmla="*/ 498 h 1628"/>
                  <a:gd name="T56" fmla="*/ 306 w 1271"/>
                  <a:gd name="T57" fmla="*/ 397 h 1628"/>
                  <a:gd name="T58" fmla="*/ 558 w 1271"/>
                  <a:gd name="T59" fmla="*/ 34 h 1628"/>
                  <a:gd name="T60" fmla="*/ 654 w 1271"/>
                  <a:gd name="T61" fmla="*/ 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1" h="1628">
                    <a:moveTo>
                      <a:pt x="650" y="42"/>
                    </a:moveTo>
                    <a:cubicBezTo>
                      <a:pt x="625" y="42"/>
                      <a:pt x="601" y="50"/>
                      <a:pt x="591" y="61"/>
                    </a:cubicBezTo>
                    <a:cubicBezTo>
                      <a:pt x="563" y="94"/>
                      <a:pt x="436" y="282"/>
                      <a:pt x="343" y="419"/>
                    </a:cubicBezTo>
                    <a:cubicBezTo>
                      <a:pt x="317" y="460"/>
                      <a:pt x="293" y="495"/>
                      <a:pt x="275" y="521"/>
                    </a:cubicBezTo>
                    <a:cubicBezTo>
                      <a:pt x="210" y="617"/>
                      <a:pt x="137" y="730"/>
                      <a:pt x="96" y="853"/>
                    </a:cubicBezTo>
                    <a:cubicBezTo>
                      <a:pt x="47" y="998"/>
                      <a:pt x="58" y="1149"/>
                      <a:pt x="127" y="1279"/>
                    </a:cubicBezTo>
                    <a:cubicBezTo>
                      <a:pt x="226" y="1462"/>
                      <a:pt x="403" y="1573"/>
                      <a:pt x="611" y="1584"/>
                    </a:cubicBezTo>
                    <a:cubicBezTo>
                      <a:pt x="750" y="1583"/>
                      <a:pt x="853" y="1559"/>
                      <a:pt x="944" y="1504"/>
                    </a:cubicBezTo>
                    <a:cubicBezTo>
                      <a:pt x="1074" y="1424"/>
                      <a:pt x="1229" y="1278"/>
                      <a:pt x="1226" y="1041"/>
                    </a:cubicBezTo>
                    <a:cubicBezTo>
                      <a:pt x="1225" y="961"/>
                      <a:pt x="1212" y="888"/>
                      <a:pt x="1187" y="824"/>
                    </a:cubicBezTo>
                    <a:cubicBezTo>
                      <a:pt x="1142" y="712"/>
                      <a:pt x="1085" y="606"/>
                      <a:pt x="1013" y="502"/>
                    </a:cubicBezTo>
                    <a:cubicBezTo>
                      <a:pt x="999" y="481"/>
                      <a:pt x="999" y="481"/>
                      <a:pt x="999" y="481"/>
                    </a:cubicBezTo>
                    <a:cubicBezTo>
                      <a:pt x="904" y="341"/>
                      <a:pt x="806" y="197"/>
                      <a:pt x="699" y="58"/>
                    </a:cubicBezTo>
                    <a:cubicBezTo>
                      <a:pt x="692" y="49"/>
                      <a:pt x="674" y="43"/>
                      <a:pt x="653" y="43"/>
                    </a:cubicBezTo>
                    <a:cubicBezTo>
                      <a:pt x="652" y="42"/>
                      <a:pt x="651" y="42"/>
                      <a:pt x="650" y="42"/>
                    </a:cubicBezTo>
                    <a:close/>
                    <a:moveTo>
                      <a:pt x="654" y="1"/>
                    </a:moveTo>
                    <a:cubicBezTo>
                      <a:pt x="690" y="1"/>
                      <a:pt x="719" y="13"/>
                      <a:pt x="734" y="33"/>
                    </a:cubicBezTo>
                    <a:cubicBezTo>
                      <a:pt x="841" y="173"/>
                      <a:pt x="939" y="318"/>
                      <a:pt x="1034" y="457"/>
                    </a:cubicBezTo>
                    <a:cubicBezTo>
                      <a:pt x="1049" y="479"/>
                      <a:pt x="1049" y="479"/>
                      <a:pt x="1049" y="479"/>
                    </a:cubicBezTo>
                    <a:cubicBezTo>
                      <a:pt x="1122" y="585"/>
                      <a:pt x="1180" y="693"/>
                      <a:pt x="1227" y="809"/>
                    </a:cubicBezTo>
                    <a:cubicBezTo>
                      <a:pt x="1254" y="878"/>
                      <a:pt x="1268" y="956"/>
                      <a:pt x="1269" y="1042"/>
                    </a:cubicBezTo>
                    <a:cubicBezTo>
                      <a:pt x="1271" y="1245"/>
                      <a:pt x="1166" y="1418"/>
                      <a:pt x="966" y="1541"/>
                    </a:cubicBezTo>
                    <a:cubicBezTo>
                      <a:pt x="868" y="1600"/>
                      <a:pt x="756" y="1628"/>
                      <a:pt x="611" y="1628"/>
                    </a:cubicBezTo>
                    <a:cubicBezTo>
                      <a:pt x="609" y="1628"/>
                      <a:pt x="609" y="1628"/>
                      <a:pt x="609" y="1628"/>
                    </a:cubicBezTo>
                    <a:cubicBezTo>
                      <a:pt x="505" y="1622"/>
                      <a:pt x="404" y="1592"/>
                      <a:pt x="316" y="1540"/>
                    </a:cubicBezTo>
                    <a:cubicBezTo>
                      <a:pt x="220" y="1483"/>
                      <a:pt x="143" y="1402"/>
                      <a:pt x="87" y="1300"/>
                    </a:cubicBezTo>
                    <a:cubicBezTo>
                      <a:pt x="13" y="1160"/>
                      <a:pt x="0" y="997"/>
                      <a:pt x="53" y="840"/>
                    </a:cubicBezTo>
                    <a:cubicBezTo>
                      <a:pt x="96" y="711"/>
                      <a:pt x="171" y="596"/>
                      <a:pt x="237" y="498"/>
                    </a:cubicBezTo>
                    <a:cubicBezTo>
                      <a:pt x="256" y="471"/>
                      <a:pt x="279" y="436"/>
                      <a:pt x="306" y="397"/>
                    </a:cubicBezTo>
                    <a:cubicBezTo>
                      <a:pt x="405" y="251"/>
                      <a:pt x="528" y="70"/>
                      <a:pt x="558" y="34"/>
                    </a:cubicBezTo>
                    <a:cubicBezTo>
                      <a:pt x="580" y="8"/>
                      <a:pt x="622" y="0"/>
                      <a:pt x="65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108" name="Freeform 11">
                <a:extLst>
                  <a:ext uri="{FF2B5EF4-FFF2-40B4-BE49-F238E27FC236}">
                    <a16:creationId xmlns:a16="http://schemas.microsoft.com/office/drawing/2014/main" id="{B737756E-AC72-A9E1-878F-E921426F82E6}"/>
                  </a:ext>
                </a:extLst>
              </p:cNvPr>
              <p:cNvSpPr>
                <a:spLocks/>
              </p:cNvSpPr>
              <p:nvPr/>
            </p:nvSpPr>
            <p:spPr bwMode="auto">
              <a:xfrm>
                <a:off x="5700713" y="2879725"/>
                <a:ext cx="782638" cy="1038225"/>
              </a:xfrm>
              <a:custGeom>
                <a:avLst/>
                <a:gdLst>
                  <a:gd name="T0" fmla="*/ 555 w 1097"/>
                  <a:gd name="T1" fmla="*/ 0 h 1453"/>
                  <a:gd name="T2" fmla="*/ 600 w 1097"/>
                  <a:gd name="T3" fmla="*/ 24 h 1453"/>
                  <a:gd name="T4" fmla="*/ 878 w 1097"/>
                  <a:gd name="T5" fmla="*/ 428 h 1453"/>
                  <a:gd name="T6" fmla="*/ 1049 w 1097"/>
                  <a:gd name="T7" fmla="*/ 731 h 1453"/>
                  <a:gd name="T8" fmla="*/ 1095 w 1097"/>
                  <a:gd name="T9" fmla="*/ 935 h 1453"/>
                  <a:gd name="T10" fmla="*/ 842 w 1097"/>
                  <a:gd name="T11" fmla="*/ 1375 h 1453"/>
                  <a:gd name="T12" fmla="*/ 523 w 1097"/>
                  <a:gd name="T13" fmla="*/ 1453 h 1453"/>
                  <a:gd name="T14" fmla="*/ 69 w 1097"/>
                  <a:gd name="T15" fmla="*/ 1166 h 1453"/>
                  <a:gd name="T16" fmla="*/ 48 w 1097"/>
                  <a:gd name="T17" fmla="*/ 769 h 1453"/>
                  <a:gd name="T18" fmla="*/ 213 w 1097"/>
                  <a:gd name="T19" fmla="*/ 456 h 1453"/>
                  <a:gd name="T20" fmla="*/ 445 w 1097"/>
                  <a:gd name="T21" fmla="*/ 125 h 1453"/>
                  <a:gd name="T22" fmla="*/ 510 w 1097"/>
                  <a:gd name="T23" fmla="*/ 26 h 1453"/>
                  <a:gd name="T24" fmla="*/ 555 w 1097"/>
                  <a:gd name="T25"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7" h="1453">
                    <a:moveTo>
                      <a:pt x="555" y="0"/>
                    </a:moveTo>
                    <a:cubicBezTo>
                      <a:pt x="571" y="0"/>
                      <a:pt x="588" y="8"/>
                      <a:pt x="600" y="24"/>
                    </a:cubicBezTo>
                    <a:cubicBezTo>
                      <a:pt x="693" y="159"/>
                      <a:pt x="786" y="294"/>
                      <a:pt x="878" y="428"/>
                    </a:cubicBezTo>
                    <a:cubicBezTo>
                      <a:pt x="945" y="524"/>
                      <a:pt x="1007" y="622"/>
                      <a:pt x="1049" y="731"/>
                    </a:cubicBezTo>
                    <a:cubicBezTo>
                      <a:pt x="1075" y="797"/>
                      <a:pt x="1094" y="865"/>
                      <a:pt x="1095" y="935"/>
                    </a:cubicBezTo>
                    <a:cubicBezTo>
                      <a:pt x="1097" y="1130"/>
                      <a:pt x="1007" y="1275"/>
                      <a:pt x="842" y="1375"/>
                    </a:cubicBezTo>
                    <a:cubicBezTo>
                      <a:pt x="756" y="1428"/>
                      <a:pt x="657" y="1453"/>
                      <a:pt x="523" y="1453"/>
                    </a:cubicBezTo>
                    <a:cubicBezTo>
                      <a:pt x="342" y="1444"/>
                      <a:pt x="172" y="1359"/>
                      <a:pt x="69" y="1166"/>
                    </a:cubicBezTo>
                    <a:cubicBezTo>
                      <a:pt x="0" y="1038"/>
                      <a:pt x="2" y="905"/>
                      <a:pt x="48" y="769"/>
                    </a:cubicBezTo>
                    <a:cubicBezTo>
                      <a:pt x="86" y="656"/>
                      <a:pt x="146" y="554"/>
                      <a:pt x="213" y="456"/>
                    </a:cubicBezTo>
                    <a:cubicBezTo>
                      <a:pt x="290" y="346"/>
                      <a:pt x="368" y="236"/>
                      <a:pt x="445" y="125"/>
                    </a:cubicBezTo>
                    <a:cubicBezTo>
                      <a:pt x="468" y="92"/>
                      <a:pt x="488" y="59"/>
                      <a:pt x="510" y="26"/>
                    </a:cubicBezTo>
                    <a:cubicBezTo>
                      <a:pt x="521" y="9"/>
                      <a:pt x="538" y="0"/>
                      <a:pt x="55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grpSp>
      </p:grpSp>
      <p:sp>
        <p:nvSpPr>
          <p:cNvPr id="109" name="TextBox 68">
            <a:extLst>
              <a:ext uri="{FF2B5EF4-FFF2-40B4-BE49-F238E27FC236}">
                <a16:creationId xmlns:a16="http://schemas.microsoft.com/office/drawing/2014/main" id="{FC24D2FF-5F8B-6DED-4CE1-BD7113DB5666}"/>
              </a:ext>
            </a:extLst>
          </p:cNvPr>
          <p:cNvSpPr txBox="1"/>
          <p:nvPr/>
        </p:nvSpPr>
        <p:spPr>
          <a:xfrm>
            <a:off x="1084826" y="4584973"/>
            <a:ext cx="844797"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srgbClr val="2E3D4C"/>
                </a:solidFill>
                <a:effectLst/>
                <a:uLnTx/>
                <a:uFillTx/>
                <a:latin typeface="Arial" panose="020B0604020202020204"/>
                <a:ea typeface="+mn-ea"/>
                <a:cs typeface="+mn-cs"/>
              </a:rPr>
              <a:t>Electrolyzer</a:t>
            </a: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110" name="TextBox 99">
            <a:extLst>
              <a:ext uri="{FF2B5EF4-FFF2-40B4-BE49-F238E27FC236}">
                <a16:creationId xmlns:a16="http://schemas.microsoft.com/office/drawing/2014/main" id="{63D869A4-D3F7-9C23-4146-C8F35E84CD30}"/>
              </a:ext>
            </a:extLst>
          </p:cNvPr>
          <p:cNvSpPr txBox="1"/>
          <p:nvPr/>
        </p:nvSpPr>
        <p:spPr>
          <a:xfrm>
            <a:off x="4271984" y="2928839"/>
            <a:ext cx="14106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H</a:t>
            </a:r>
            <a:r>
              <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rPr>
              <a:t>2</a:t>
            </a:r>
          </a:p>
        </p:txBody>
      </p:sp>
      <p:sp>
        <p:nvSpPr>
          <p:cNvPr id="111" name="TextBox 100">
            <a:extLst>
              <a:ext uri="{FF2B5EF4-FFF2-40B4-BE49-F238E27FC236}">
                <a16:creationId xmlns:a16="http://schemas.microsoft.com/office/drawing/2014/main" id="{D473D7F2-9252-A4A1-ABCB-E2B74A392747}"/>
              </a:ext>
            </a:extLst>
          </p:cNvPr>
          <p:cNvSpPr txBox="1"/>
          <p:nvPr/>
        </p:nvSpPr>
        <p:spPr>
          <a:xfrm>
            <a:off x="2867367" y="3663925"/>
            <a:ext cx="753411"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Compression</a:t>
            </a:r>
            <a:endPar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endParaRPr>
          </a:p>
        </p:txBody>
      </p:sp>
      <p:sp>
        <p:nvSpPr>
          <p:cNvPr id="112" name="TextBox 101">
            <a:extLst>
              <a:ext uri="{FF2B5EF4-FFF2-40B4-BE49-F238E27FC236}">
                <a16:creationId xmlns:a16="http://schemas.microsoft.com/office/drawing/2014/main" id="{5843C533-3D0B-D61F-4581-45D4D59BA837}"/>
              </a:ext>
            </a:extLst>
          </p:cNvPr>
          <p:cNvSpPr txBox="1"/>
          <p:nvPr/>
        </p:nvSpPr>
        <p:spPr>
          <a:xfrm>
            <a:off x="1201659" y="2512923"/>
            <a:ext cx="931061"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Solar energy</a:t>
            </a:r>
            <a:endPar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endParaRPr>
          </a:p>
        </p:txBody>
      </p:sp>
      <p:cxnSp>
        <p:nvCxnSpPr>
          <p:cNvPr id="113" name="Straight Connector 111">
            <a:extLst>
              <a:ext uri="{FF2B5EF4-FFF2-40B4-BE49-F238E27FC236}">
                <a16:creationId xmlns:a16="http://schemas.microsoft.com/office/drawing/2014/main" id="{F32E1DBF-F259-C062-EA09-B47EEC445ACF}"/>
              </a:ext>
            </a:extLst>
          </p:cNvPr>
          <p:cNvCxnSpPr>
            <a:cxnSpLocks/>
            <a:stCxn id="127" idx="3"/>
          </p:cNvCxnSpPr>
          <p:nvPr/>
        </p:nvCxnSpPr>
        <p:spPr>
          <a:xfrm>
            <a:off x="1838275" y="2861925"/>
            <a:ext cx="178448" cy="1305065"/>
          </a:xfrm>
          <a:prstGeom prst="bentConnector2">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2" name="TextBox 122">
            <a:extLst>
              <a:ext uri="{FF2B5EF4-FFF2-40B4-BE49-F238E27FC236}">
                <a16:creationId xmlns:a16="http://schemas.microsoft.com/office/drawing/2014/main" id="{273FF8E5-E24A-9D78-C0ED-F26941746F7F}"/>
              </a:ext>
            </a:extLst>
          </p:cNvPr>
          <p:cNvSpPr txBox="1"/>
          <p:nvPr/>
        </p:nvSpPr>
        <p:spPr>
          <a:xfrm>
            <a:off x="1206134" y="3344508"/>
            <a:ext cx="706500"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Electricity</a:t>
            </a:r>
            <a:endPar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endParaRPr>
          </a:p>
        </p:txBody>
      </p:sp>
      <p:grpSp>
        <p:nvGrpSpPr>
          <p:cNvPr id="123" name="bcgIcons_Energy, Lightning Bolt, Power ">
            <a:extLst>
              <a:ext uri="{FF2B5EF4-FFF2-40B4-BE49-F238E27FC236}">
                <a16:creationId xmlns:a16="http://schemas.microsoft.com/office/drawing/2014/main" id="{19FC43C4-CA34-E912-134F-9588B4FCF003}"/>
              </a:ext>
            </a:extLst>
          </p:cNvPr>
          <p:cNvGrpSpPr>
            <a:grpSpLocks noChangeAspect="1"/>
          </p:cNvGrpSpPr>
          <p:nvPr/>
        </p:nvGrpSpPr>
        <p:grpSpPr bwMode="auto">
          <a:xfrm>
            <a:off x="1498913" y="3106106"/>
            <a:ext cx="260986" cy="261227"/>
            <a:chOff x="1682" y="0"/>
            <a:chExt cx="4316" cy="4320"/>
          </a:xfrm>
        </p:grpSpPr>
        <p:sp>
          <p:nvSpPr>
            <p:cNvPr id="124" name="AutoShape 45">
              <a:extLst>
                <a:ext uri="{FF2B5EF4-FFF2-40B4-BE49-F238E27FC236}">
                  <a16:creationId xmlns:a16="http://schemas.microsoft.com/office/drawing/2014/main" id="{47613E53-650F-C5E5-EE2C-8DD2D80DE04A}"/>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125" name="Freeform 47">
              <a:extLst>
                <a:ext uri="{FF2B5EF4-FFF2-40B4-BE49-F238E27FC236}">
                  <a16:creationId xmlns:a16="http://schemas.microsoft.com/office/drawing/2014/main" id="{823AD47D-3BD7-CA5E-DA40-86B359142125}"/>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sp>
          <p:nvSpPr>
            <p:cNvPr id="126" name="Freeform 48">
              <a:extLst>
                <a:ext uri="{FF2B5EF4-FFF2-40B4-BE49-F238E27FC236}">
                  <a16:creationId xmlns:a16="http://schemas.microsoft.com/office/drawing/2014/main" id="{C433AD5B-EB6E-3D42-6877-167D79F724DE}"/>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E3D4C"/>
                </a:solidFill>
                <a:effectLst/>
                <a:uLnTx/>
                <a:uFillTx/>
                <a:latin typeface="Arial" panose="020B0604020202020204"/>
                <a:ea typeface="+mn-ea"/>
                <a:cs typeface="+mn-cs"/>
              </a:endParaRPr>
            </a:p>
          </p:txBody>
        </p:sp>
      </p:grpSp>
      <p:sp>
        <p:nvSpPr>
          <p:cNvPr id="127" name="Rectangle 126">
            <a:extLst>
              <a:ext uri="{FF2B5EF4-FFF2-40B4-BE49-F238E27FC236}">
                <a16:creationId xmlns:a16="http://schemas.microsoft.com/office/drawing/2014/main" id="{4238492D-C795-1EC0-A93A-1D2799DAB83C}"/>
              </a:ext>
            </a:extLst>
          </p:cNvPr>
          <p:cNvSpPr/>
          <p:nvPr/>
        </p:nvSpPr>
        <p:spPr>
          <a:xfrm>
            <a:off x="1769681" y="2827627"/>
            <a:ext cx="68595" cy="6859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9AB889C5-AD43-2093-E81E-A9451D76F349}"/>
              </a:ext>
            </a:extLst>
          </p:cNvPr>
          <p:cNvSpPr/>
          <p:nvPr/>
        </p:nvSpPr>
        <p:spPr>
          <a:xfrm>
            <a:off x="3075028" y="2744195"/>
            <a:ext cx="68595" cy="6859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2B299946-0B31-9A2A-78B9-865D7ED9BDA4}"/>
              </a:ext>
            </a:extLst>
          </p:cNvPr>
          <p:cNvSpPr/>
          <p:nvPr/>
        </p:nvSpPr>
        <p:spPr>
          <a:xfrm>
            <a:off x="3811715" y="2697415"/>
            <a:ext cx="68595" cy="6859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6C9FB419-FAF8-58D0-723C-896C08D4467B}"/>
              </a:ext>
            </a:extLst>
          </p:cNvPr>
          <p:cNvCxnSpPr>
            <a:cxnSpLocks/>
            <a:endCxn id="50" idx="1"/>
          </p:cNvCxnSpPr>
          <p:nvPr/>
        </p:nvCxnSpPr>
        <p:spPr>
          <a:xfrm>
            <a:off x="2137200" y="4475424"/>
            <a:ext cx="483797" cy="2"/>
          </a:xfrm>
          <a:prstGeom prst="line">
            <a:avLst/>
          </a:prstGeom>
          <a:ln w="9525" cap="rnd">
            <a:solidFill>
              <a:srgbClr val="9A9A9A"/>
            </a:solidFill>
            <a:prstDash val="solid"/>
            <a:round/>
          </a:ln>
        </p:spPr>
        <p:style>
          <a:lnRef idx="1">
            <a:schemeClr val="accent1"/>
          </a:lnRef>
          <a:fillRef idx="0">
            <a:schemeClr val="accent1"/>
          </a:fillRef>
          <a:effectRef idx="0">
            <a:schemeClr val="accent1"/>
          </a:effectRef>
          <a:fontRef idx="minor">
            <a:schemeClr val="tx1"/>
          </a:fontRef>
        </p:style>
      </p:cxnSp>
      <p:sp>
        <p:nvSpPr>
          <p:cNvPr id="131" name="TextBox 145">
            <a:extLst>
              <a:ext uri="{FF2B5EF4-FFF2-40B4-BE49-F238E27FC236}">
                <a16:creationId xmlns:a16="http://schemas.microsoft.com/office/drawing/2014/main" id="{DD0668B1-48CB-B5DC-13E6-FC84AE6AA616}"/>
              </a:ext>
            </a:extLst>
          </p:cNvPr>
          <p:cNvSpPr txBox="1"/>
          <p:nvPr/>
        </p:nvSpPr>
        <p:spPr>
          <a:xfrm>
            <a:off x="2795558" y="3910437"/>
            <a:ext cx="14106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H</a:t>
            </a:r>
            <a:r>
              <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rPr>
              <a:t>2</a:t>
            </a:r>
          </a:p>
        </p:txBody>
      </p:sp>
      <p:sp>
        <p:nvSpPr>
          <p:cNvPr id="132" name="TextBox 146">
            <a:extLst>
              <a:ext uri="{FF2B5EF4-FFF2-40B4-BE49-F238E27FC236}">
                <a16:creationId xmlns:a16="http://schemas.microsoft.com/office/drawing/2014/main" id="{A7672031-B173-7B6E-80CF-0FB27C319210}"/>
              </a:ext>
            </a:extLst>
          </p:cNvPr>
          <p:cNvSpPr txBox="1"/>
          <p:nvPr/>
        </p:nvSpPr>
        <p:spPr>
          <a:xfrm>
            <a:off x="2795558" y="2909655"/>
            <a:ext cx="141064"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E3D4C"/>
                </a:solidFill>
                <a:effectLst/>
                <a:uLnTx/>
                <a:uFillTx/>
                <a:latin typeface="Arial" panose="020B0604020202020204"/>
                <a:ea typeface="+mn-ea"/>
                <a:cs typeface="+mn-cs"/>
              </a:rPr>
              <a:t>H</a:t>
            </a:r>
            <a:r>
              <a:rPr kumimoji="0" lang="en-US" sz="1000" b="0" i="0" u="none" strike="noStrike" kern="1200" cap="none" spc="0" normalizeH="0" baseline="-25000" noProof="0">
                <a:ln>
                  <a:noFill/>
                </a:ln>
                <a:solidFill>
                  <a:srgbClr val="2E3D4C"/>
                </a:solidFill>
                <a:effectLst/>
                <a:uLnTx/>
                <a:uFillTx/>
                <a:latin typeface="Arial" panose="020B0604020202020204"/>
                <a:ea typeface="+mn-ea"/>
                <a:cs typeface="+mn-cs"/>
              </a:rPr>
              <a:t>2</a:t>
            </a:r>
          </a:p>
        </p:txBody>
      </p:sp>
      <p:pic>
        <p:nvPicPr>
          <p:cNvPr id="133" name="Picture 132">
            <a:extLst>
              <a:ext uri="{FF2B5EF4-FFF2-40B4-BE49-F238E27FC236}">
                <a16:creationId xmlns:a16="http://schemas.microsoft.com/office/drawing/2014/main" id="{A929D4A4-A66B-6E5A-A09A-429D9F3AFF73}"/>
              </a:ext>
            </a:extLst>
          </p:cNvPr>
          <p:cNvPicPr>
            <a:picLocks noChangeAspect="1"/>
          </p:cNvPicPr>
          <p:nvPr/>
        </p:nvPicPr>
        <p:blipFill>
          <a:blip r:embed="rId18" cstate="screen">
            <a:extLst>
              <a:ext uri="{28A0092B-C50C-407E-A947-70E740481C1C}">
                <a14:useLocalDpi xmlns:a14="http://schemas.microsoft.com/office/drawing/2010/main"/>
              </a:ext>
            </a:extLst>
          </a:blip>
          <a:srcRect/>
          <a:stretch>
            <a:fillRect/>
          </a:stretch>
        </p:blipFill>
        <p:spPr>
          <a:xfrm>
            <a:off x="2213301" y="3214683"/>
            <a:ext cx="1022630" cy="374085"/>
          </a:xfrm>
          <a:custGeom>
            <a:avLst/>
            <a:gdLst>
              <a:gd name="connsiteX0" fmla="*/ 0 w 1514712"/>
              <a:gd name="connsiteY0" fmla="*/ 0 h 554093"/>
              <a:gd name="connsiteX1" fmla="*/ 1514712 w 1514712"/>
              <a:gd name="connsiteY1" fmla="*/ 0 h 554093"/>
              <a:gd name="connsiteX2" fmla="*/ 1514712 w 1514712"/>
              <a:gd name="connsiteY2" fmla="*/ 554093 h 554093"/>
              <a:gd name="connsiteX3" fmla="*/ 0 w 1514712"/>
              <a:gd name="connsiteY3" fmla="*/ 554093 h 554093"/>
              <a:gd name="connsiteX4" fmla="*/ 0 w 1514712"/>
              <a:gd name="connsiteY4" fmla="*/ 0 h 554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12" h="554093">
                <a:moveTo>
                  <a:pt x="0" y="0"/>
                </a:moveTo>
                <a:lnTo>
                  <a:pt x="1514712" y="0"/>
                </a:lnTo>
                <a:lnTo>
                  <a:pt x="1514712" y="554093"/>
                </a:lnTo>
                <a:lnTo>
                  <a:pt x="0" y="554093"/>
                </a:lnTo>
                <a:lnTo>
                  <a:pt x="0" y="0"/>
                </a:lnTo>
                <a:close/>
              </a:path>
            </a:pathLst>
          </a:custGeom>
        </p:spPr>
      </p:pic>
      <p:cxnSp>
        <p:nvCxnSpPr>
          <p:cNvPr id="134" name="Connector: Elbow 133">
            <a:extLst>
              <a:ext uri="{FF2B5EF4-FFF2-40B4-BE49-F238E27FC236}">
                <a16:creationId xmlns:a16="http://schemas.microsoft.com/office/drawing/2014/main" id="{62D2A6CC-F3AF-FC11-0618-0389F2401506}"/>
              </a:ext>
            </a:extLst>
          </p:cNvPr>
          <p:cNvCxnSpPr>
            <a:cxnSpLocks/>
            <a:stCxn id="128" idx="1"/>
          </p:cNvCxnSpPr>
          <p:nvPr/>
        </p:nvCxnSpPr>
        <p:spPr>
          <a:xfrm rot="10800000" flipV="1">
            <a:off x="2731197" y="2778492"/>
            <a:ext cx="343831" cy="403752"/>
          </a:xfrm>
          <a:prstGeom prst="bentConnector2">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5" name="Connector: Elbow 134">
            <a:extLst>
              <a:ext uri="{FF2B5EF4-FFF2-40B4-BE49-F238E27FC236}">
                <a16:creationId xmlns:a16="http://schemas.microsoft.com/office/drawing/2014/main" id="{1740B640-60EF-074C-A366-46B058EE59AF}"/>
              </a:ext>
            </a:extLst>
          </p:cNvPr>
          <p:cNvCxnSpPr>
            <a:cxnSpLocks/>
            <a:stCxn id="78" idx="1"/>
            <a:endCxn id="136" idx="2"/>
          </p:cNvCxnSpPr>
          <p:nvPr/>
        </p:nvCxnSpPr>
        <p:spPr>
          <a:xfrm flipV="1">
            <a:off x="2582541" y="3569749"/>
            <a:ext cx="148656" cy="763420"/>
          </a:xfrm>
          <a:prstGeom prst="bentConnector2">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6" name="Rectangle 135">
            <a:extLst>
              <a:ext uri="{FF2B5EF4-FFF2-40B4-BE49-F238E27FC236}">
                <a16:creationId xmlns:a16="http://schemas.microsoft.com/office/drawing/2014/main" id="{58FEB3C5-3D15-9781-FD6C-63D249661666}"/>
              </a:ext>
            </a:extLst>
          </p:cNvPr>
          <p:cNvSpPr/>
          <p:nvPr/>
        </p:nvSpPr>
        <p:spPr>
          <a:xfrm>
            <a:off x="2696900" y="3501155"/>
            <a:ext cx="68595" cy="6859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37" name="Straight Connector 136">
            <a:extLst>
              <a:ext uri="{FF2B5EF4-FFF2-40B4-BE49-F238E27FC236}">
                <a16:creationId xmlns:a16="http://schemas.microsoft.com/office/drawing/2014/main" id="{97E09BF4-031E-4D54-112D-0DA99CE00387}"/>
              </a:ext>
            </a:extLst>
          </p:cNvPr>
          <p:cNvCxnSpPr>
            <a:cxnSpLocks/>
          </p:cNvCxnSpPr>
          <p:nvPr/>
        </p:nvCxnSpPr>
        <p:spPr>
          <a:xfrm>
            <a:off x="4221025" y="3991831"/>
            <a:ext cx="0" cy="765592"/>
          </a:xfrm>
          <a:prstGeom prst="line">
            <a:avLst/>
          </a:prstGeom>
          <a:noFill/>
          <a:ln w="9525" cap="rnd" cmpd="sng" algn="ctr">
            <a:solidFill>
              <a:srgbClr val="9A9A9A"/>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grpSp>
        <p:nvGrpSpPr>
          <p:cNvPr id="138" name="Group 137">
            <a:extLst>
              <a:ext uri="{FF2B5EF4-FFF2-40B4-BE49-F238E27FC236}">
                <a16:creationId xmlns:a16="http://schemas.microsoft.com/office/drawing/2014/main" id="{011698FC-E7BC-A772-BFC2-95A3293E43BF}"/>
              </a:ext>
            </a:extLst>
          </p:cNvPr>
          <p:cNvGrpSpPr/>
          <p:nvPr/>
        </p:nvGrpSpPr>
        <p:grpSpPr>
          <a:xfrm>
            <a:off x="3044155" y="2602706"/>
            <a:ext cx="971585" cy="332445"/>
            <a:chOff x="3044155" y="2370432"/>
            <a:chExt cx="971585" cy="332445"/>
          </a:xfrm>
        </p:grpSpPr>
        <p:pic>
          <p:nvPicPr>
            <p:cNvPr id="139" name="Picture 138">
              <a:extLst>
                <a:ext uri="{FF2B5EF4-FFF2-40B4-BE49-F238E27FC236}">
                  <a16:creationId xmlns:a16="http://schemas.microsoft.com/office/drawing/2014/main" id="{420F4017-D0D1-89F1-29A5-8812B1CBED6A}"/>
                </a:ext>
              </a:extLst>
            </p:cNvPr>
            <p:cNvPicPr>
              <a:picLocks noChangeAspect="1"/>
            </p:cNvPicPr>
            <p:nvPr/>
          </p:nvPicPr>
          <p:blipFill rotWithShape="1">
            <a:blip r:embed="rId19" cstate="screen">
              <a:extLst>
                <a:ext uri="{28A0092B-C50C-407E-A947-70E740481C1C}">
                  <a14:useLocalDpi xmlns:a14="http://schemas.microsoft.com/office/drawing/2010/main"/>
                </a:ext>
              </a:extLst>
            </a:blip>
            <a:srcRect/>
            <a:stretch/>
          </p:blipFill>
          <p:spPr>
            <a:xfrm>
              <a:off x="3044155" y="2401632"/>
              <a:ext cx="932849" cy="301245"/>
            </a:xfrm>
            <a:custGeom>
              <a:avLst/>
              <a:gdLst>
                <a:gd name="connsiteX0" fmla="*/ 0 w 1381730"/>
                <a:gd name="connsiteY0" fmla="*/ 0 h 648018"/>
                <a:gd name="connsiteX1" fmla="*/ 1381730 w 1381730"/>
                <a:gd name="connsiteY1" fmla="*/ 0 h 648018"/>
                <a:gd name="connsiteX2" fmla="*/ 1381730 w 1381730"/>
                <a:gd name="connsiteY2" fmla="*/ 648018 h 648018"/>
                <a:gd name="connsiteX3" fmla="*/ 0 w 1381730"/>
                <a:gd name="connsiteY3" fmla="*/ 648018 h 648018"/>
                <a:gd name="connsiteX4" fmla="*/ 0 w 1381730"/>
                <a:gd name="connsiteY4" fmla="*/ 0 h 648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730" h="648018">
                  <a:moveTo>
                    <a:pt x="0" y="0"/>
                  </a:moveTo>
                  <a:lnTo>
                    <a:pt x="1381730" y="0"/>
                  </a:lnTo>
                  <a:lnTo>
                    <a:pt x="1381730" y="648018"/>
                  </a:lnTo>
                  <a:lnTo>
                    <a:pt x="0" y="648018"/>
                  </a:lnTo>
                  <a:lnTo>
                    <a:pt x="0" y="0"/>
                  </a:lnTo>
                  <a:close/>
                </a:path>
              </a:pathLst>
            </a:custGeom>
          </p:spPr>
        </p:pic>
        <p:sp>
          <p:nvSpPr>
            <p:cNvPr id="140" name="Rectangle 139">
              <a:extLst>
                <a:ext uri="{FF2B5EF4-FFF2-40B4-BE49-F238E27FC236}">
                  <a16:creationId xmlns:a16="http://schemas.microsoft.com/office/drawing/2014/main" id="{C7EEA350-E61A-9F5D-E810-1249DF11853B}"/>
                </a:ext>
              </a:extLst>
            </p:cNvPr>
            <p:cNvSpPr/>
            <p:nvPr/>
          </p:nvSpPr>
          <p:spPr>
            <a:xfrm>
              <a:off x="3744880" y="2370432"/>
              <a:ext cx="270860" cy="94709"/>
            </a:xfrm>
            <a:prstGeom prst="rect">
              <a:avLst/>
            </a:prstGeom>
            <a:solidFill>
              <a:schemeClr val="bg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cxnSp>
        <p:nvCxnSpPr>
          <p:cNvPr id="141" name="Straight Connector 111">
            <a:extLst>
              <a:ext uri="{FF2B5EF4-FFF2-40B4-BE49-F238E27FC236}">
                <a16:creationId xmlns:a16="http://schemas.microsoft.com/office/drawing/2014/main" id="{BE9EC8B0-406D-31A8-CBE3-62939AC082D6}"/>
              </a:ext>
            </a:extLst>
          </p:cNvPr>
          <p:cNvCxnSpPr>
            <a:cxnSpLocks/>
            <a:stCxn id="129" idx="3"/>
          </p:cNvCxnSpPr>
          <p:nvPr/>
        </p:nvCxnSpPr>
        <p:spPr>
          <a:xfrm>
            <a:off x="3880310" y="2731713"/>
            <a:ext cx="337964" cy="908686"/>
          </a:xfrm>
          <a:prstGeom prst="bentConnector2">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FAD675A6-A630-B685-8678-144F49BD3021}"/>
              </a:ext>
            </a:extLst>
          </p:cNvPr>
          <p:cNvSpPr/>
          <p:nvPr/>
        </p:nvSpPr>
        <p:spPr bwMode="gray">
          <a:xfrm>
            <a:off x="0" y="0"/>
            <a:ext cx="2419109" cy="317051"/>
          </a:xfrm>
          <a:prstGeom prst="rect">
            <a:avLst/>
          </a:prstGeom>
          <a:solidFill>
            <a:srgbClr val="8D961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Chemical</a:t>
            </a:r>
          </a:p>
        </p:txBody>
      </p:sp>
      <p:cxnSp>
        <p:nvCxnSpPr>
          <p:cNvPr id="5" name="Straight Connector 4">
            <a:extLst>
              <a:ext uri="{FF2B5EF4-FFF2-40B4-BE49-F238E27FC236}">
                <a16:creationId xmlns:a16="http://schemas.microsoft.com/office/drawing/2014/main" id="{3D2CC6D8-1E3E-138E-A780-306A7C223A9E}"/>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3ADC507F-B89F-F754-A7D6-504EA5D01B67}"/>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4363398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12061963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a:xfrm>
            <a:off x="330199" y="523318"/>
            <a:ext cx="11566539" cy="882788"/>
          </a:xfrm>
        </p:spPr>
        <p:txBody>
          <a:bodyPr vert="horz">
            <a:noAutofit/>
          </a:bodyPr>
          <a:lstStyle/>
          <a:p>
            <a:r>
              <a:rPr lang="en-US"/>
              <a:t>Thermal energy storage typically utilizes heat to store energy, though efficiency ranges widely with these technologies</a:t>
            </a:r>
            <a:endParaRPr lang="en-US">
              <a:cs typeface="Arial"/>
            </a:endParaRPr>
          </a:p>
        </p:txBody>
      </p:sp>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29184"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6"/>
              </a:rPr>
              <a:t>DOE, Energy Storage Reports and Data</a:t>
            </a:r>
            <a:r>
              <a:rPr lang="en-US" sz="800" dirty="0">
                <a:solidFill>
                  <a:srgbClr val="000000"/>
                </a:solidFill>
              </a:rPr>
              <a:t>; </a:t>
            </a:r>
            <a:r>
              <a:rPr lang="en-US" sz="800" dirty="0">
                <a:solidFill>
                  <a:srgbClr val="000000"/>
                </a:solidFill>
                <a:hlinkClick r:id="rId7"/>
              </a:rPr>
              <a:t>Malta</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 </a:t>
            </a:r>
            <a:endParaRPr lang="en-US" sz="800" dirty="0">
              <a:solidFill>
                <a:srgbClr val="000000"/>
              </a:solidFill>
              <a:cs typeface="Arial"/>
            </a:endParaRPr>
          </a:p>
        </p:txBody>
      </p:sp>
      <p:sp>
        <p:nvSpPr>
          <p:cNvPr id="10" name="TextBox 9">
            <a:extLst>
              <a:ext uri="{FF2B5EF4-FFF2-40B4-BE49-F238E27FC236}">
                <a16:creationId xmlns:a16="http://schemas.microsoft.com/office/drawing/2014/main" id="{0C1D6081-6B03-240D-D8D5-4140F7AC97D7}"/>
              </a:ext>
            </a:extLst>
          </p:cNvPr>
          <p:cNvSpPr txBox="1">
            <a:spLocks noChangeAspect="1"/>
          </p:cNvSpPr>
          <p:nvPr/>
        </p:nvSpPr>
        <p:spPr>
          <a:xfrm>
            <a:off x="371475" y="5084064"/>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600" b="1">
                <a:solidFill>
                  <a:schemeClr val="tx1"/>
                </a:solidFill>
              </a:rPr>
              <a:t>Sample projects</a:t>
            </a:r>
            <a:endParaRPr lang="en-US" sz="1600">
              <a:solidFill>
                <a:schemeClr val="tx1"/>
              </a:solidFill>
            </a:endParaRPr>
          </a:p>
        </p:txBody>
      </p:sp>
      <p:cxnSp>
        <p:nvCxnSpPr>
          <p:cNvPr id="11" name="Straight Connector 10">
            <a:extLst>
              <a:ext uri="{FF2B5EF4-FFF2-40B4-BE49-F238E27FC236}">
                <a16:creationId xmlns:a16="http://schemas.microsoft.com/office/drawing/2014/main" id="{EC8B5E23-558D-3A75-CD30-844369FAECB3}"/>
              </a:ext>
            </a:extLst>
          </p:cNvPr>
          <p:cNvCxnSpPr>
            <a:cxnSpLocks noChangeAspect="1"/>
          </p:cNvCxnSpPr>
          <p:nvPr/>
        </p:nvCxnSpPr>
        <p:spPr>
          <a:xfrm>
            <a:off x="371476" y="5340549"/>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76171D4-C5E8-E4FA-7EF1-374C36311CBD}"/>
              </a:ext>
            </a:extLst>
          </p:cNvPr>
          <p:cNvSpPr txBox="1">
            <a:spLocks noChangeAspect="1"/>
          </p:cNvSpPr>
          <p:nvPr/>
        </p:nvSpPr>
        <p:spPr>
          <a:xfrm>
            <a:off x="5403437" y="2456297"/>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Technical specifications</a:t>
            </a:r>
          </a:p>
        </p:txBody>
      </p:sp>
      <p:graphicFrame>
        <p:nvGraphicFramePr>
          <p:cNvPr id="13" name="Table 40">
            <a:extLst>
              <a:ext uri="{FF2B5EF4-FFF2-40B4-BE49-F238E27FC236}">
                <a16:creationId xmlns:a16="http://schemas.microsoft.com/office/drawing/2014/main" id="{A7119F94-3E9A-3F8B-C6BC-9A2DC8445A5A}"/>
              </a:ext>
            </a:extLst>
          </p:cNvPr>
          <p:cNvGraphicFramePr>
            <a:graphicFrameLocks noGrp="1" noChangeAspect="1"/>
          </p:cNvGraphicFramePr>
          <p:nvPr>
            <p:extLst>
              <p:ext uri="{D42A27DB-BD31-4B8C-83A1-F6EECF244321}">
                <p14:modId xmlns:p14="http://schemas.microsoft.com/office/powerpoint/2010/main" val="2119878788"/>
              </p:ext>
            </p:extLst>
          </p:nvPr>
        </p:nvGraphicFramePr>
        <p:xfrm>
          <a:off x="5414726" y="2787276"/>
          <a:ext cx="4340665" cy="2388785"/>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Wide range (R&amp;D through commercial phase)</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Modular but limited by infrastructure requirements</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10-500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25-200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 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20-90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14" name="Straight Connector 13">
            <a:extLst>
              <a:ext uri="{FF2B5EF4-FFF2-40B4-BE49-F238E27FC236}">
                <a16:creationId xmlns:a16="http://schemas.microsoft.com/office/drawing/2014/main" id="{61332F97-6509-D6F0-EC7C-210367D74CFC}"/>
              </a:ext>
            </a:extLst>
          </p:cNvPr>
          <p:cNvCxnSpPr>
            <a:cxnSpLocks noChangeAspect="1"/>
          </p:cNvCxnSpPr>
          <p:nvPr/>
        </p:nvCxnSpPr>
        <p:spPr>
          <a:xfrm>
            <a:off x="5414724" y="2654731"/>
            <a:ext cx="4340665" cy="0"/>
          </a:xfrm>
          <a:prstGeom prst="line">
            <a:avLst/>
          </a:prstGeom>
          <a:ln w="9525" cap="rnd">
            <a:solidFill>
              <a:srgbClr val="9A9A9A"/>
            </a:solidFill>
            <a:prstDash val="solid"/>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AAED8545-F61D-D1E6-D06E-029529DCB054}"/>
              </a:ext>
            </a:extLst>
          </p:cNvPr>
          <p:cNvSpPr txBox="1">
            <a:spLocks noChangeAspect="1"/>
          </p:cNvSpPr>
          <p:nvPr/>
        </p:nvSpPr>
        <p:spPr>
          <a:xfrm>
            <a:off x="9909388" y="2456297"/>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Use cases</a:t>
            </a:r>
          </a:p>
        </p:txBody>
      </p:sp>
      <p:cxnSp>
        <p:nvCxnSpPr>
          <p:cNvPr id="16" name="Straight Connector 15">
            <a:extLst>
              <a:ext uri="{FF2B5EF4-FFF2-40B4-BE49-F238E27FC236}">
                <a16:creationId xmlns:a16="http://schemas.microsoft.com/office/drawing/2014/main" id="{CEBA64CE-889F-1E16-6A97-93CD1D40D9D8}"/>
              </a:ext>
            </a:extLst>
          </p:cNvPr>
          <p:cNvCxnSpPr>
            <a:cxnSpLocks noChangeAspect="1"/>
          </p:cNvCxnSpPr>
          <p:nvPr/>
        </p:nvCxnSpPr>
        <p:spPr>
          <a:xfrm>
            <a:off x="9909388" y="2654731"/>
            <a:ext cx="1911133" cy="0"/>
          </a:xfrm>
          <a:prstGeom prst="line">
            <a:avLst/>
          </a:prstGeom>
          <a:ln w="9525" cap="rnd">
            <a:solidFill>
              <a:srgbClr val="9A9A9A"/>
            </a:solidFill>
            <a:prstDash val="solid"/>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B3BBBBF8-C006-F94C-27E0-F1DF5117CEB3}"/>
              </a:ext>
            </a:extLst>
          </p:cNvPr>
          <p:cNvSpPr txBox="1">
            <a:spLocks noChangeAspect="1"/>
          </p:cNvSpPr>
          <p:nvPr/>
        </p:nvSpPr>
        <p:spPr>
          <a:xfrm>
            <a:off x="9909389" y="3097422"/>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18" name="TextBox 17">
            <a:extLst>
              <a:ext uri="{FF2B5EF4-FFF2-40B4-BE49-F238E27FC236}">
                <a16:creationId xmlns:a16="http://schemas.microsoft.com/office/drawing/2014/main" id="{5DE8380B-18F8-1060-3746-CAC1B4EE0EEF}"/>
              </a:ext>
            </a:extLst>
          </p:cNvPr>
          <p:cNvSpPr txBox="1">
            <a:spLocks noChangeAspect="1"/>
          </p:cNvSpPr>
          <p:nvPr/>
        </p:nvSpPr>
        <p:spPr>
          <a:xfrm>
            <a:off x="9909389" y="4030227"/>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19" name="TextBox 18">
            <a:extLst>
              <a:ext uri="{FF2B5EF4-FFF2-40B4-BE49-F238E27FC236}">
                <a16:creationId xmlns:a16="http://schemas.microsoft.com/office/drawing/2014/main" id="{0B724AD7-F6A1-CD58-9378-ED55A0C4B853}"/>
              </a:ext>
            </a:extLst>
          </p:cNvPr>
          <p:cNvSpPr txBox="1">
            <a:spLocks noChangeAspect="1"/>
          </p:cNvSpPr>
          <p:nvPr/>
        </p:nvSpPr>
        <p:spPr>
          <a:xfrm>
            <a:off x="9909389" y="49630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20" name="TextBox 19">
            <a:extLst>
              <a:ext uri="{FF2B5EF4-FFF2-40B4-BE49-F238E27FC236}">
                <a16:creationId xmlns:a16="http://schemas.microsoft.com/office/drawing/2014/main" id="{19B8FF82-7C76-ED00-93D3-203EBEAC71F0}"/>
              </a:ext>
            </a:extLst>
          </p:cNvPr>
          <p:cNvSpPr txBox="1">
            <a:spLocks noChangeAspect="1"/>
          </p:cNvSpPr>
          <p:nvPr/>
        </p:nvSpPr>
        <p:spPr>
          <a:xfrm>
            <a:off x="9909389" y="5665007"/>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Remote or off-grid</a:t>
            </a:r>
          </a:p>
        </p:txBody>
      </p:sp>
      <p:sp>
        <p:nvSpPr>
          <p:cNvPr id="21" name="TextBox 20">
            <a:extLst>
              <a:ext uri="{FF2B5EF4-FFF2-40B4-BE49-F238E27FC236}">
                <a16:creationId xmlns:a16="http://schemas.microsoft.com/office/drawing/2014/main" id="{EC5F142E-D8E9-CEEC-4F3B-FF084076EC0E}"/>
              </a:ext>
            </a:extLst>
          </p:cNvPr>
          <p:cNvSpPr txBox="1">
            <a:spLocks noChangeAspect="1"/>
          </p:cNvSpPr>
          <p:nvPr/>
        </p:nvSpPr>
        <p:spPr>
          <a:xfrm>
            <a:off x="10861926" y="2787276"/>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br>
            <a:r>
              <a:rPr lang="en-US" sz="1000">
                <a:solidFill>
                  <a:srgbClr val="34A398"/>
                </a:solidFill>
              </a:rPr>
              <a:t>RE generation</a:t>
            </a:r>
          </a:p>
        </p:txBody>
      </p:sp>
      <p:sp>
        <p:nvSpPr>
          <p:cNvPr id="22" name="TextBox 21">
            <a:extLst>
              <a:ext uri="{FF2B5EF4-FFF2-40B4-BE49-F238E27FC236}">
                <a16:creationId xmlns:a16="http://schemas.microsoft.com/office/drawing/2014/main" id="{976947FA-BB45-91CF-069E-9F41D5D0E0DD}"/>
              </a:ext>
            </a:extLst>
          </p:cNvPr>
          <p:cNvSpPr txBox="1">
            <a:spLocks noChangeAspect="1"/>
          </p:cNvSpPr>
          <p:nvPr/>
        </p:nvSpPr>
        <p:spPr>
          <a:xfrm>
            <a:off x="10861926" y="3253679"/>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br>
            <a:r>
              <a:rPr lang="en-US" sz="1000">
                <a:solidFill>
                  <a:srgbClr val="34A398"/>
                </a:solidFill>
              </a:rPr>
              <a:t>services</a:t>
            </a:r>
          </a:p>
        </p:txBody>
      </p:sp>
      <p:sp>
        <p:nvSpPr>
          <p:cNvPr id="23" name="TextBox 22">
            <a:extLst>
              <a:ext uri="{FF2B5EF4-FFF2-40B4-BE49-F238E27FC236}">
                <a16:creationId xmlns:a16="http://schemas.microsoft.com/office/drawing/2014/main" id="{05DEFF43-DD2C-ED16-04B4-BC4954EDC21B}"/>
              </a:ext>
            </a:extLst>
          </p:cNvPr>
          <p:cNvSpPr txBox="1">
            <a:spLocks noChangeAspect="1"/>
          </p:cNvSpPr>
          <p:nvPr/>
        </p:nvSpPr>
        <p:spPr>
          <a:xfrm>
            <a:off x="10861926" y="3720082"/>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Weather-driven</a:t>
            </a:r>
            <a:br>
              <a:rPr lang="en-US" sz="1000"/>
            </a:br>
            <a:r>
              <a:rPr lang="en-US" sz="1000">
                <a:solidFill>
                  <a:srgbClr val="34A398"/>
                </a:solidFill>
              </a:rPr>
              <a:t>outages</a:t>
            </a:r>
          </a:p>
        </p:txBody>
      </p:sp>
      <p:sp>
        <p:nvSpPr>
          <p:cNvPr id="24" name="TextBox 23">
            <a:extLst>
              <a:ext uri="{FF2B5EF4-FFF2-40B4-BE49-F238E27FC236}">
                <a16:creationId xmlns:a16="http://schemas.microsoft.com/office/drawing/2014/main" id="{9C24BF27-150B-CD1B-C2FE-2681151A04DF}"/>
              </a:ext>
            </a:extLst>
          </p:cNvPr>
          <p:cNvSpPr txBox="1">
            <a:spLocks noChangeAspect="1"/>
          </p:cNvSpPr>
          <p:nvPr/>
        </p:nvSpPr>
        <p:spPr>
          <a:xfrm>
            <a:off x="10861927" y="4186485"/>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br>
            <a:r>
              <a:rPr lang="en-US" sz="1000">
                <a:solidFill>
                  <a:srgbClr val="34A398"/>
                </a:solidFill>
              </a:rPr>
              <a:t>congestion</a:t>
            </a:r>
          </a:p>
        </p:txBody>
      </p:sp>
      <p:sp>
        <p:nvSpPr>
          <p:cNvPr id="25" name="TextBox 24">
            <a:extLst>
              <a:ext uri="{FF2B5EF4-FFF2-40B4-BE49-F238E27FC236}">
                <a16:creationId xmlns:a16="http://schemas.microsoft.com/office/drawing/2014/main" id="{4ADD7F17-E6DB-A6A6-6B0E-1D483A7B2E5A}"/>
              </a:ext>
            </a:extLst>
          </p:cNvPr>
          <p:cNvSpPr txBox="1">
            <a:spLocks noChangeAspect="1"/>
          </p:cNvSpPr>
          <p:nvPr/>
        </p:nvSpPr>
        <p:spPr>
          <a:xfrm>
            <a:off x="10861926" y="46528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br>
            <a:r>
              <a:rPr lang="en-US" sz="1000">
                <a:solidFill>
                  <a:srgbClr val="C8C8C8"/>
                </a:solidFill>
              </a:rPr>
              <a:t>imbalances</a:t>
            </a:r>
          </a:p>
        </p:txBody>
      </p:sp>
      <p:sp>
        <p:nvSpPr>
          <p:cNvPr id="26" name="TextBox 25">
            <a:extLst>
              <a:ext uri="{FF2B5EF4-FFF2-40B4-BE49-F238E27FC236}">
                <a16:creationId xmlns:a16="http://schemas.microsoft.com/office/drawing/2014/main" id="{23752CB8-D68E-4632-AD04-BDE1562EE76C}"/>
              </a:ext>
            </a:extLst>
          </p:cNvPr>
          <p:cNvSpPr txBox="1">
            <a:spLocks noChangeAspect="1"/>
          </p:cNvSpPr>
          <p:nvPr/>
        </p:nvSpPr>
        <p:spPr>
          <a:xfrm>
            <a:off x="10861927" y="511929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Long-term</a:t>
            </a:r>
            <a:br>
              <a:rPr lang="en-US" sz="1000"/>
            </a:br>
            <a:r>
              <a:rPr lang="en-US" sz="1000">
                <a:solidFill>
                  <a:srgbClr val="C8C8C8"/>
                </a:solidFill>
              </a:rPr>
              <a:t>outages</a:t>
            </a:r>
          </a:p>
        </p:txBody>
      </p:sp>
      <p:sp>
        <p:nvSpPr>
          <p:cNvPr id="27" name="TextBox 26">
            <a:extLst>
              <a:ext uri="{FF2B5EF4-FFF2-40B4-BE49-F238E27FC236}">
                <a16:creationId xmlns:a16="http://schemas.microsoft.com/office/drawing/2014/main" id="{263A37D0-93B5-EBA7-5E83-0D0601A13FF7}"/>
              </a:ext>
            </a:extLst>
          </p:cNvPr>
          <p:cNvSpPr txBox="1">
            <a:spLocks noChangeAspect="1"/>
          </p:cNvSpPr>
          <p:nvPr/>
        </p:nvSpPr>
        <p:spPr>
          <a:xfrm>
            <a:off x="10861926" y="5585694"/>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 stabilization</a:t>
            </a:r>
          </a:p>
        </p:txBody>
      </p:sp>
      <p:sp>
        <p:nvSpPr>
          <p:cNvPr id="28" name="TextBox 27">
            <a:extLst>
              <a:ext uri="{FF2B5EF4-FFF2-40B4-BE49-F238E27FC236}">
                <a16:creationId xmlns:a16="http://schemas.microsoft.com/office/drawing/2014/main" id="{56BF56BF-D2A1-E2C1-2CB1-37A22A482A15}"/>
              </a:ext>
            </a:extLst>
          </p:cNvPr>
          <p:cNvSpPr txBox="1">
            <a:spLocks noChangeAspect="1"/>
          </p:cNvSpPr>
          <p:nvPr/>
        </p:nvSpPr>
        <p:spPr>
          <a:xfrm>
            <a:off x="10861926" y="5898208"/>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Backup power</a:t>
            </a:r>
          </a:p>
        </p:txBody>
      </p:sp>
      <p:cxnSp>
        <p:nvCxnSpPr>
          <p:cNvPr id="29" name="Straight Connector 28">
            <a:extLst>
              <a:ext uri="{FF2B5EF4-FFF2-40B4-BE49-F238E27FC236}">
                <a16:creationId xmlns:a16="http://schemas.microsoft.com/office/drawing/2014/main" id="{8633BD2E-2667-4517-2D81-DEE5AFC1CC07}"/>
              </a:ext>
            </a:extLst>
          </p:cNvPr>
          <p:cNvCxnSpPr>
            <a:cxnSpLocks noChangeAspect="1"/>
          </p:cNvCxnSpPr>
          <p:nvPr/>
        </p:nvCxnSpPr>
        <p:spPr>
          <a:xfrm>
            <a:off x="10744200" y="2787276"/>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7FFF8FC-8EB7-1735-555C-269608E23BFF}"/>
              </a:ext>
            </a:extLst>
          </p:cNvPr>
          <p:cNvCxnSpPr>
            <a:cxnSpLocks noChangeAspect="1"/>
          </p:cNvCxnSpPr>
          <p:nvPr/>
        </p:nvCxnSpPr>
        <p:spPr>
          <a:xfrm>
            <a:off x="10744200" y="3720082"/>
            <a:ext cx="0" cy="774180"/>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C00ABDF-96B8-C556-B5FD-99572FAA841E}"/>
              </a:ext>
            </a:extLst>
          </p:cNvPr>
          <p:cNvCxnSpPr>
            <a:cxnSpLocks noChangeAspect="1"/>
          </p:cNvCxnSpPr>
          <p:nvPr/>
        </p:nvCxnSpPr>
        <p:spPr>
          <a:xfrm>
            <a:off x="10744200" y="4652888"/>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DF75FCA-EE62-9622-F325-885000D4FDE4}"/>
              </a:ext>
            </a:extLst>
          </p:cNvPr>
          <p:cNvCxnSpPr>
            <a:cxnSpLocks noChangeAspect="1"/>
          </p:cNvCxnSpPr>
          <p:nvPr/>
        </p:nvCxnSpPr>
        <p:spPr>
          <a:xfrm>
            <a:off x="10744200" y="5585694"/>
            <a:ext cx="0" cy="466402"/>
          </a:xfrm>
          <a:prstGeom prst="line">
            <a:avLst/>
          </a:prstGeom>
          <a:ln w="9525" cap="rnd" cmpd="sng" algn="ctr">
            <a:solidFill>
              <a:srgbClr val="34A398"/>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graphicFrame>
        <p:nvGraphicFramePr>
          <p:cNvPr id="39" name="Table 75">
            <a:extLst>
              <a:ext uri="{FF2B5EF4-FFF2-40B4-BE49-F238E27FC236}">
                <a16:creationId xmlns:a16="http://schemas.microsoft.com/office/drawing/2014/main" id="{5FB2AD6F-37C8-4BDB-0CDB-7E16AA7D6CF5}"/>
              </a:ext>
            </a:extLst>
          </p:cNvPr>
          <p:cNvGraphicFramePr>
            <a:graphicFrameLocks noGrp="1" noChangeAspect="1"/>
          </p:cNvGraphicFramePr>
          <p:nvPr>
            <p:extLst>
              <p:ext uri="{D42A27DB-BD31-4B8C-83A1-F6EECF244321}">
                <p14:modId xmlns:p14="http://schemas.microsoft.com/office/powerpoint/2010/main" val="2448296424"/>
              </p:ext>
            </p:extLst>
          </p:nvPr>
        </p:nvGraphicFramePr>
        <p:xfrm>
          <a:off x="371476" y="5372531"/>
          <a:ext cx="9383918" cy="792773"/>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latin typeface="+mn-lt"/>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latin typeface="+mn-lt"/>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latin typeface="+mn-lt"/>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NB Power Thermal Storage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New Brunswick, Canada</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100 MWh</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26</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Canceled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r h="292608">
                <a:tc>
                  <a:txBody>
                    <a:bodyPr/>
                    <a:lstStyle/>
                    <a:p>
                      <a:pPr marL="0" indent="0" algn="ctr">
                        <a:buNone/>
                      </a:pPr>
                      <a:endParaRPr lang="en-US" sz="900" b="0">
                        <a:solidFill>
                          <a:schemeClr val="tx1"/>
                        </a:solidFill>
                        <a:latin typeface="+mn-lt"/>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TES, POD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Egypt</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0.25 MW</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13</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latin typeface="+mn-lt"/>
                        </a:rPr>
                        <a:t>Bankrupt</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697590"/>
                  </a:ext>
                </a:extLst>
              </a:tr>
            </a:tbl>
          </a:graphicData>
        </a:graphic>
      </p:graphicFrame>
      <p:sp>
        <p:nvSpPr>
          <p:cNvPr id="42" name="TextBox 41">
            <a:extLst>
              <a:ext uri="{FF2B5EF4-FFF2-40B4-BE49-F238E27FC236}">
                <a16:creationId xmlns:a16="http://schemas.microsoft.com/office/drawing/2014/main" id="{A4D0AAE0-581D-BB0C-5C60-545879E83F63}"/>
              </a:ext>
            </a:extLst>
          </p:cNvPr>
          <p:cNvSpPr txBox="1">
            <a:spLocks noChangeAspect="1"/>
          </p:cNvSpPr>
          <p:nvPr/>
        </p:nvSpPr>
        <p:spPr>
          <a:xfrm>
            <a:off x="371475" y="18836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A heat pump or electric resistance heater converts electrical energy into thermal energy by heating up a material (e.g., molten salt, volcanic rock) and/or chilling a liquid. Or, in an alternative approach, the heat needed for thermal energy storage can be provided by concentrated solar power. Then, when energy is needed, the heated or cooled substance can be converted back into electrical energy using a heat engine. For heated materials, for instance, the heat is used to power a steam turbine and thus generate electricity.</a:t>
            </a:r>
          </a:p>
        </p:txBody>
      </p:sp>
      <p:pic>
        <p:nvPicPr>
          <p:cNvPr id="46" name="Picture 4">
            <a:extLst>
              <a:ext uri="{FF2B5EF4-FFF2-40B4-BE49-F238E27FC236}">
                <a16:creationId xmlns:a16="http://schemas.microsoft.com/office/drawing/2014/main" id="{10B36A1C-EE83-F446-8EF8-DA4BCB69F921}"/>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30751" y="5936107"/>
            <a:ext cx="845435" cy="165785"/>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7">
            <a:extLst>
              <a:ext uri="{FF2B5EF4-FFF2-40B4-BE49-F238E27FC236}">
                <a16:creationId xmlns:a16="http://schemas.microsoft.com/office/drawing/2014/main" id="{104E74DF-F3BD-E739-F9CE-CD2C229CF354}"/>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743837" y="5659712"/>
            <a:ext cx="819264" cy="133361"/>
          </a:xfrm>
          <a:prstGeom prst="rect">
            <a:avLst/>
          </a:prstGeom>
        </p:spPr>
      </p:pic>
      <p:sp>
        <p:nvSpPr>
          <p:cNvPr id="50" name="TextBox 49">
            <a:extLst>
              <a:ext uri="{FF2B5EF4-FFF2-40B4-BE49-F238E27FC236}">
                <a16:creationId xmlns:a16="http://schemas.microsoft.com/office/drawing/2014/main" id="{B5A4567F-CCBF-8AD7-A752-72DE18349F20}"/>
              </a:ext>
            </a:extLst>
          </p:cNvPr>
          <p:cNvSpPr txBox="1">
            <a:spLocks noChangeAspect="1"/>
          </p:cNvSpPr>
          <p:nvPr/>
        </p:nvSpPr>
        <p:spPr>
          <a:xfrm>
            <a:off x="371476" y="4123472"/>
            <a:ext cx="119162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Energy gathered from wind, solar</a:t>
            </a:r>
          </a:p>
        </p:txBody>
      </p:sp>
      <p:sp>
        <p:nvSpPr>
          <p:cNvPr id="67" name="TextBox 66">
            <a:extLst>
              <a:ext uri="{FF2B5EF4-FFF2-40B4-BE49-F238E27FC236}">
                <a16:creationId xmlns:a16="http://schemas.microsoft.com/office/drawing/2014/main" id="{8758E786-D3D1-9194-E641-6747481F3DDE}"/>
              </a:ext>
            </a:extLst>
          </p:cNvPr>
          <p:cNvSpPr txBox="1">
            <a:spLocks noChangeAspect="1"/>
          </p:cNvSpPr>
          <p:nvPr/>
        </p:nvSpPr>
        <p:spPr>
          <a:xfrm>
            <a:off x="2162523" y="4123472"/>
            <a:ext cx="1191626" cy="4616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Electricity drives a heat pump, heating/cooling liquid</a:t>
            </a:r>
          </a:p>
        </p:txBody>
      </p:sp>
      <p:sp>
        <p:nvSpPr>
          <p:cNvPr id="68" name="TextBox 67">
            <a:extLst>
              <a:ext uri="{FF2B5EF4-FFF2-40B4-BE49-F238E27FC236}">
                <a16:creationId xmlns:a16="http://schemas.microsoft.com/office/drawing/2014/main" id="{109637B4-A266-2020-FC13-17C5570F31D0}"/>
              </a:ext>
            </a:extLst>
          </p:cNvPr>
          <p:cNvSpPr txBox="1">
            <a:spLocks noChangeAspect="1"/>
          </p:cNvSpPr>
          <p:nvPr/>
        </p:nvSpPr>
        <p:spPr>
          <a:xfrm>
            <a:off x="4032975" y="4123472"/>
            <a:ext cx="1191626" cy="4616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sz="1000">
                <a:solidFill>
                  <a:schemeClr val="tx1"/>
                </a:solidFill>
              </a:rPr>
              <a:t>Temperature difference turned back into electricity</a:t>
            </a:r>
          </a:p>
        </p:txBody>
      </p:sp>
      <p:sp>
        <p:nvSpPr>
          <p:cNvPr id="69" name="TextBox 68">
            <a:extLst>
              <a:ext uri="{FF2B5EF4-FFF2-40B4-BE49-F238E27FC236}">
                <a16:creationId xmlns:a16="http://schemas.microsoft.com/office/drawing/2014/main" id="{756DBEC8-4BA7-D848-847D-ABADB0D8C5FC}"/>
              </a:ext>
            </a:extLst>
          </p:cNvPr>
          <p:cNvSpPr txBox="1">
            <a:spLocks noChangeAspect="1"/>
          </p:cNvSpPr>
          <p:nvPr/>
        </p:nvSpPr>
        <p:spPr>
          <a:xfrm>
            <a:off x="1718450" y="4707907"/>
            <a:ext cx="1965282" cy="1692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100">
                <a:solidFill>
                  <a:srgbClr val="E71C57"/>
                </a:solidFill>
              </a:rPr>
              <a:t>Heat pump method shown here</a:t>
            </a:r>
          </a:p>
        </p:txBody>
      </p:sp>
      <p:pic>
        <p:nvPicPr>
          <p:cNvPr id="76" name="Picture 75">
            <a:extLst>
              <a:ext uri="{FF2B5EF4-FFF2-40B4-BE49-F238E27FC236}">
                <a16:creationId xmlns:a16="http://schemas.microsoft.com/office/drawing/2014/main" id="{A19F95C7-C4C3-1550-08A5-3EB42949E75C}"/>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rot="180000">
            <a:off x="2000077" y="3546548"/>
            <a:ext cx="316732" cy="304667"/>
          </a:xfrm>
          <a:custGeom>
            <a:avLst/>
            <a:gdLst>
              <a:gd name="connsiteX0" fmla="*/ 0 w 617220"/>
              <a:gd name="connsiteY0" fmla="*/ 0 h 593710"/>
              <a:gd name="connsiteX1" fmla="*/ 617220 w 617220"/>
              <a:gd name="connsiteY1" fmla="*/ 0 h 593710"/>
              <a:gd name="connsiteX2" fmla="*/ 617220 w 617220"/>
              <a:gd name="connsiteY2" fmla="*/ 593710 h 593710"/>
              <a:gd name="connsiteX3" fmla="*/ 0 w 617220"/>
              <a:gd name="connsiteY3" fmla="*/ 593710 h 593710"/>
              <a:gd name="connsiteX4" fmla="*/ 0 w 617220"/>
              <a:gd name="connsiteY4" fmla="*/ 0 h 593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20" h="593710">
                <a:moveTo>
                  <a:pt x="0" y="0"/>
                </a:moveTo>
                <a:lnTo>
                  <a:pt x="617220" y="0"/>
                </a:lnTo>
                <a:lnTo>
                  <a:pt x="617220" y="593710"/>
                </a:lnTo>
                <a:lnTo>
                  <a:pt x="0" y="593710"/>
                </a:lnTo>
                <a:lnTo>
                  <a:pt x="0" y="0"/>
                </a:lnTo>
                <a:close/>
              </a:path>
            </a:pathLst>
          </a:custGeom>
        </p:spPr>
      </p:pic>
      <p:pic>
        <p:nvPicPr>
          <p:cNvPr id="106" name="Picture 105">
            <a:extLst>
              <a:ext uri="{FF2B5EF4-FFF2-40B4-BE49-F238E27FC236}">
                <a16:creationId xmlns:a16="http://schemas.microsoft.com/office/drawing/2014/main" id="{A9BBE84F-B237-EBA3-18F6-F1C0CD9A2930}"/>
              </a:ext>
            </a:extLst>
          </p:cNvPr>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a:xfrm>
            <a:off x="3571342" y="3546547"/>
            <a:ext cx="316732" cy="304667"/>
          </a:xfrm>
          <a:custGeom>
            <a:avLst/>
            <a:gdLst>
              <a:gd name="connsiteX0" fmla="*/ 0 w 617220"/>
              <a:gd name="connsiteY0" fmla="*/ 0 h 593710"/>
              <a:gd name="connsiteX1" fmla="*/ 617220 w 617220"/>
              <a:gd name="connsiteY1" fmla="*/ 0 h 593710"/>
              <a:gd name="connsiteX2" fmla="*/ 617220 w 617220"/>
              <a:gd name="connsiteY2" fmla="*/ 593710 h 593710"/>
              <a:gd name="connsiteX3" fmla="*/ 0 w 617220"/>
              <a:gd name="connsiteY3" fmla="*/ 593710 h 593710"/>
              <a:gd name="connsiteX4" fmla="*/ 0 w 617220"/>
              <a:gd name="connsiteY4" fmla="*/ 0 h 593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20" h="593710">
                <a:moveTo>
                  <a:pt x="0" y="0"/>
                </a:moveTo>
                <a:lnTo>
                  <a:pt x="617220" y="0"/>
                </a:lnTo>
                <a:lnTo>
                  <a:pt x="617220" y="593710"/>
                </a:lnTo>
                <a:lnTo>
                  <a:pt x="0" y="593710"/>
                </a:lnTo>
                <a:lnTo>
                  <a:pt x="0" y="0"/>
                </a:lnTo>
                <a:close/>
              </a:path>
            </a:pathLst>
          </a:custGeom>
        </p:spPr>
      </p:pic>
      <p:grpSp>
        <p:nvGrpSpPr>
          <p:cNvPr id="122" name="Group 121">
            <a:extLst>
              <a:ext uri="{FF2B5EF4-FFF2-40B4-BE49-F238E27FC236}">
                <a16:creationId xmlns:a16="http://schemas.microsoft.com/office/drawing/2014/main" id="{A7C2E825-14EF-9297-71BD-E6C57FD1F8ED}"/>
              </a:ext>
            </a:extLst>
          </p:cNvPr>
          <p:cNvGrpSpPr/>
          <p:nvPr/>
        </p:nvGrpSpPr>
        <p:grpSpPr>
          <a:xfrm>
            <a:off x="371475" y="2890706"/>
            <a:ext cx="1482517" cy="975806"/>
            <a:chOff x="371475" y="1588898"/>
            <a:chExt cx="2529840" cy="1665163"/>
          </a:xfrm>
        </p:grpSpPr>
        <p:grpSp>
          <p:nvGrpSpPr>
            <p:cNvPr id="123" name="Group 122">
              <a:extLst>
                <a:ext uri="{FF2B5EF4-FFF2-40B4-BE49-F238E27FC236}">
                  <a16:creationId xmlns:a16="http://schemas.microsoft.com/office/drawing/2014/main" id="{EC1E3D67-35FF-E40F-A006-DF82403B7EFB}"/>
                </a:ext>
              </a:extLst>
            </p:cNvPr>
            <p:cNvGrpSpPr/>
            <p:nvPr/>
          </p:nvGrpSpPr>
          <p:grpSpPr>
            <a:xfrm>
              <a:off x="371475" y="1588898"/>
              <a:ext cx="2133078" cy="1628040"/>
              <a:chOff x="371475" y="1588897"/>
              <a:chExt cx="2133078" cy="1628040"/>
            </a:xfrm>
          </p:grpSpPr>
          <p:grpSp>
            <p:nvGrpSpPr>
              <p:cNvPr id="129" name="bcgIcons_Solar Panel ">
                <a:extLst>
                  <a:ext uri="{FF2B5EF4-FFF2-40B4-BE49-F238E27FC236}">
                    <a16:creationId xmlns:a16="http://schemas.microsoft.com/office/drawing/2014/main" id="{19EF4819-5827-94B4-E1C9-5040E192BEB3}"/>
                  </a:ext>
                </a:extLst>
              </p:cNvPr>
              <p:cNvGrpSpPr>
                <a:grpSpLocks noChangeAspect="1"/>
              </p:cNvGrpSpPr>
              <p:nvPr/>
            </p:nvGrpSpPr>
            <p:grpSpPr>
              <a:xfrm>
                <a:off x="656862" y="2671403"/>
                <a:ext cx="276792" cy="277048"/>
                <a:chOff x="5273801" y="2606040"/>
                <a:chExt cx="1644396" cy="1645920"/>
              </a:xfrm>
            </p:grpSpPr>
            <p:sp>
              <p:nvSpPr>
                <p:cNvPr id="166" name="AutoShape 13">
                  <a:extLst>
                    <a:ext uri="{FF2B5EF4-FFF2-40B4-BE49-F238E27FC236}">
                      <a16:creationId xmlns:a16="http://schemas.microsoft.com/office/drawing/2014/main" id="{E5021F58-B811-2196-8162-9351FF3F55F3}"/>
                    </a:ext>
                  </a:extLst>
                </p:cNvPr>
                <p:cNvSpPr>
                  <a:spLocks noChangeAspect="1" noChangeArrowheads="1" noTextEdit="1"/>
                </p:cNvSpPr>
                <p:nvPr/>
              </p:nvSpPr>
              <p:spPr bwMode="auto">
                <a:xfrm>
                  <a:off x="5273801"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7" name="Group 166">
                  <a:extLst>
                    <a:ext uri="{FF2B5EF4-FFF2-40B4-BE49-F238E27FC236}">
                      <a16:creationId xmlns:a16="http://schemas.microsoft.com/office/drawing/2014/main" id="{C0AC38CC-088C-A4F5-A442-E24AAB5B0A9E}"/>
                    </a:ext>
                  </a:extLst>
                </p:cNvPr>
                <p:cNvGrpSpPr/>
                <p:nvPr/>
              </p:nvGrpSpPr>
              <p:grpSpPr>
                <a:xfrm>
                  <a:off x="5428106" y="3007614"/>
                  <a:ext cx="1337310" cy="1122807"/>
                  <a:chOff x="5428106" y="3007614"/>
                  <a:chExt cx="1337310" cy="1122807"/>
                </a:xfrm>
              </p:grpSpPr>
              <p:sp>
                <p:nvSpPr>
                  <p:cNvPr id="168" name="Freeform 15">
                    <a:extLst>
                      <a:ext uri="{FF2B5EF4-FFF2-40B4-BE49-F238E27FC236}">
                        <a16:creationId xmlns:a16="http://schemas.microsoft.com/office/drawing/2014/main" id="{80F58D52-C3F1-23FD-8415-86312D421098}"/>
                      </a:ext>
                    </a:extLst>
                  </p:cNvPr>
                  <p:cNvSpPr>
                    <a:spLocks noEditPoints="1"/>
                  </p:cNvSpPr>
                  <p:nvPr/>
                </p:nvSpPr>
                <p:spPr bwMode="auto">
                  <a:xfrm>
                    <a:off x="5537072" y="3098292"/>
                    <a:ext cx="1124331" cy="1032129"/>
                  </a:xfrm>
                  <a:custGeom>
                    <a:avLst/>
                    <a:gdLst>
                      <a:gd name="T0" fmla="*/ 1216 w 1575"/>
                      <a:gd name="T1" fmla="*/ 1445 h 1445"/>
                      <a:gd name="T2" fmla="*/ 328 w 1575"/>
                      <a:gd name="T3" fmla="*/ 1315 h 1445"/>
                      <a:gd name="T4" fmla="*/ 405 w 1575"/>
                      <a:gd name="T5" fmla="*/ 1250 h 1445"/>
                      <a:gd name="T6" fmla="*/ 1161 w 1575"/>
                      <a:gd name="T7" fmla="*/ 1250 h 1445"/>
                      <a:gd name="T8" fmla="*/ 1239 w 1575"/>
                      <a:gd name="T9" fmla="*/ 1315 h 1445"/>
                      <a:gd name="T10" fmla="*/ 266 w 1575"/>
                      <a:gd name="T11" fmla="*/ 0 h 1445"/>
                      <a:gd name="T12" fmla="*/ 72 w 1575"/>
                      <a:gd name="T13" fmla="*/ 172 h 1445"/>
                      <a:gd name="T14" fmla="*/ 260 w 1575"/>
                      <a:gd name="T15" fmla="*/ 174 h 1445"/>
                      <a:gd name="T16" fmla="*/ 242 w 1575"/>
                      <a:gd name="T17" fmla="*/ 249 h 1445"/>
                      <a:gd name="T18" fmla="*/ 38 w 1575"/>
                      <a:gd name="T19" fmla="*/ 439 h 1445"/>
                      <a:gd name="T20" fmla="*/ 235 w 1575"/>
                      <a:gd name="T21" fmla="*/ 441 h 1445"/>
                      <a:gd name="T22" fmla="*/ 217 w 1575"/>
                      <a:gd name="T23" fmla="*/ 523 h 1445"/>
                      <a:gd name="T24" fmla="*/ 0 w 1575"/>
                      <a:gd name="T25" fmla="*/ 733 h 1445"/>
                      <a:gd name="T26" fmla="*/ 208 w 1575"/>
                      <a:gd name="T27" fmla="*/ 735 h 1445"/>
                      <a:gd name="T28" fmla="*/ 507 w 1575"/>
                      <a:gd name="T29" fmla="*/ 0 h 1445"/>
                      <a:gd name="T30" fmla="*/ 320 w 1575"/>
                      <a:gd name="T31" fmla="*/ 173 h 1445"/>
                      <a:gd name="T32" fmla="*/ 509 w 1575"/>
                      <a:gd name="T33" fmla="*/ 174 h 1445"/>
                      <a:gd name="T34" fmla="*/ 494 w 1575"/>
                      <a:gd name="T35" fmla="*/ 249 h 1445"/>
                      <a:gd name="T36" fmla="*/ 298 w 1575"/>
                      <a:gd name="T37" fmla="*/ 440 h 1445"/>
                      <a:gd name="T38" fmla="*/ 495 w 1575"/>
                      <a:gd name="T39" fmla="*/ 441 h 1445"/>
                      <a:gd name="T40" fmla="*/ 481 w 1575"/>
                      <a:gd name="T41" fmla="*/ 523 h 1445"/>
                      <a:gd name="T42" fmla="*/ 273 w 1575"/>
                      <a:gd name="T43" fmla="*/ 734 h 1445"/>
                      <a:gd name="T44" fmla="*/ 481 w 1575"/>
                      <a:gd name="T45" fmla="*/ 735 h 1445"/>
                      <a:gd name="T46" fmla="*/ 748 w 1575"/>
                      <a:gd name="T47" fmla="*/ 0 h 1445"/>
                      <a:gd name="T48" fmla="*/ 569 w 1575"/>
                      <a:gd name="T49" fmla="*/ 173 h 1445"/>
                      <a:gd name="T50" fmla="*/ 757 w 1575"/>
                      <a:gd name="T51" fmla="*/ 173 h 1445"/>
                      <a:gd name="T52" fmla="*/ 747 w 1575"/>
                      <a:gd name="T53" fmla="*/ 249 h 1445"/>
                      <a:gd name="T54" fmla="*/ 558 w 1575"/>
                      <a:gd name="T55" fmla="*/ 440 h 1445"/>
                      <a:gd name="T56" fmla="*/ 756 w 1575"/>
                      <a:gd name="T57" fmla="*/ 440 h 1445"/>
                      <a:gd name="T58" fmla="*/ 745 w 1575"/>
                      <a:gd name="T59" fmla="*/ 523 h 1445"/>
                      <a:gd name="T60" fmla="*/ 547 w 1575"/>
                      <a:gd name="T61" fmla="*/ 734 h 1445"/>
                      <a:gd name="T62" fmla="*/ 754 w 1575"/>
                      <a:gd name="T63" fmla="*/ 734 h 1445"/>
                      <a:gd name="T64" fmla="*/ 989 w 1575"/>
                      <a:gd name="T65" fmla="*/ 0 h 1445"/>
                      <a:gd name="T66" fmla="*/ 817 w 1575"/>
                      <a:gd name="T67" fmla="*/ 173 h 1445"/>
                      <a:gd name="T68" fmla="*/ 1005 w 1575"/>
                      <a:gd name="T69" fmla="*/ 173 h 1445"/>
                      <a:gd name="T70" fmla="*/ 999 w 1575"/>
                      <a:gd name="T71" fmla="*/ 249 h 1445"/>
                      <a:gd name="T72" fmla="*/ 818 w 1575"/>
                      <a:gd name="T73" fmla="*/ 440 h 1445"/>
                      <a:gd name="T74" fmla="*/ 1016 w 1575"/>
                      <a:gd name="T75" fmla="*/ 440 h 1445"/>
                      <a:gd name="T76" fmla="*/ 1009 w 1575"/>
                      <a:gd name="T77" fmla="*/ 523 h 1445"/>
                      <a:gd name="T78" fmla="*/ 820 w 1575"/>
                      <a:gd name="T79" fmla="*/ 734 h 1445"/>
                      <a:gd name="T80" fmla="*/ 1027 w 1575"/>
                      <a:gd name="T81" fmla="*/ 734 h 1445"/>
                      <a:gd name="T82" fmla="*/ 1229 w 1575"/>
                      <a:gd name="T83" fmla="*/ 0 h 1445"/>
                      <a:gd name="T84" fmla="*/ 1065 w 1575"/>
                      <a:gd name="T85" fmla="*/ 174 h 1445"/>
                      <a:gd name="T86" fmla="*/ 1253 w 1575"/>
                      <a:gd name="T87" fmla="*/ 173 h 1445"/>
                      <a:gd name="T88" fmla="*/ 1251 w 1575"/>
                      <a:gd name="T89" fmla="*/ 249 h 1445"/>
                      <a:gd name="T90" fmla="*/ 1078 w 1575"/>
                      <a:gd name="T91" fmla="*/ 441 h 1445"/>
                      <a:gd name="T92" fmla="*/ 1276 w 1575"/>
                      <a:gd name="T93" fmla="*/ 440 h 1445"/>
                      <a:gd name="T94" fmla="*/ 1274 w 1575"/>
                      <a:gd name="T95" fmla="*/ 523 h 1445"/>
                      <a:gd name="T96" fmla="*/ 1093 w 1575"/>
                      <a:gd name="T97" fmla="*/ 735 h 1445"/>
                      <a:gd name="T98" fmla="*/ 1301 w 1575"/>
                      <a:gd name="T99" fmla="*/ 734 h 1445"/>
                      <a:gd name="T100" fmla="*/ 1470 w 1575"/>
                      <a:gd name="T101" fmla="*/ 0 h 1445"/>
                      <a:gd name="T102" fmla="*/ 1313 w 1575"/>
                      <a:gd name="T103" fmla="*/ 174 h 1445"/>
                      <a:gd name="T104" fmla="*/ 1501 w 1575"/>
                      <a:gd name="T105" fmla="*/ 172 h 1445"/>
                      <a:gd name="T106" fmla="*/ 1503 w 1575"/>
                      <a:gd name="T107" fmla="*/ 249 h 1445"/>
                      <a:gd name="T108" fmla="*/ 1339 w 1575"/>
                      <a:gd name="T109" fmla="*/ 441 h 1445"/>
                      <a:gd name="T110" fmla="*/ 1536 w 1575"/>
                      <a:gd name="T111" fmla="*/ 439 h 1445"/>
                      <a:gd name="T112" fmla="*/ 1538 w 1575"/>
                      <a:gd name="T113" fmla="*/ 523 h 1445"/>
                      <a:gd name="T114" fmla="*/ 1367 w 1575"/>
                      <a:gd name="T115" fmla="*/ 735 h 1445"/>
                      <a:gd name="T116" fmla="*/ 1574 w 1575"/>
                      <a:gd name="T117" fmla="*/ 733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5" h="1445">
                        <a:moveTo>
                          <a:pt x="1239" y="1315"/>
                        </a:moveTo>
                        <a:cubicBezTo>
                          <a:pt x="1239" y="1422"/>
                          <a:pt x="1239" y="1422"/>
                          <a:pt x="1239" y="1422"/>
                        </a:cubicBezTo>
                        <a:cubicBezTo>
                          <a:pt x="1239" y="1434"/>
                          <a:pt x="1228" y="1445"/>
                          <a:pt x="1216" y="1445"/>
                        </a:cubicBezTo>
                        <a:cubicBezTo>
                          <a:pt x="351" y="1445"/>
                          <a:pt x="351" y="1445"/>
                          <a:pt x="351" y="1445"/>
                        </a:cubicBezTo>
                        <a:cubicBezTo>
                          <a:pt x="338" y="1445"/>
                          <a:pt x="328" y="1434"/>
                          <a:pt x="328" y="1422"/>
                        </a:cubicBezTo>
                        <a:cubicBezTo>
                          <a:pt x="328" y="1315"/>
                          <a:pt x="328" y="1315"/>
                          <a:pt x="328" y="1315"/>
                        </a:cubicBezTo>
                        <a:cubicBezTo>
                          <a:pt x="328" y="1303"/>
                          <a:pt x="338" y="1292"/>
                          <a:pt x="351" y="1292"/>
                        </a:cubicBezTo>
                        <a:cubicBezTo>
                          <a:pt x="405" y="1292"/>
                          <a:pt x="405" y="1292"/>
                          <a:pt x="405" y="1292"/>
                        </a:cubicBezTo>
                        <a:cubicBezTo>
                          <a:pt x="405" y="1250"/>
                          <a:pt x="405" y="1250"/>
                          <a:pt x="405" y="1250"/>
                        </a:cubicBezTo>
                        <a:cubicBezTo>
                          <a:pt x="405" y="1237"/>
                          <a:pt x="415" y="1227"/>
                          <a:pt x="428" y="1227"/>
                        </a:cubicBezTo>
                        <a:cubicBezTo>
                          <a:pt x="1138" y="1227"/>
                          <a:pt x="1138" y="1227"/>
                          <a:pt x="1138" y="1227"/>
                        </a:cubicBezTo>
                        <a:cubicBezTo>
                          <a:pt x="1151" y="1227"/>
                          <a:pt x="1161" y="1237"/>
                          <a:pt x="1161" y="1250"/>
                        </a:cubicBezTo>
                        <a:cubicBezTo>
                          <a:pt x="1161" y="1292"/>
                          <a:pt x="1161" y="1292"/>
                          <a:pt x="1161" y="1292"/>
                        </a:cubicBezTo>
                        <a:cubicBezTo>
                          <a:pt x="1216" y="1292"/>
                          <a:pt x="1216" y="1292"/>
                          <a:pt x="1216" y="1292"/>
                        </a:cubicBezTo>
                        <a:cubicBezTo>
                          <a:pt x="1228" y="1292"/>
                          <a:pt x="1239" y="1303"/>
                          <a:pt x="1239" y="1315"/>
                        </a:cubicBezTo>
                        <a:close/>
                        <a:moveTo>
                          <a:pt x="260" y="174"/>
                        </a:moveTo>
                        <a:cubicBezTo>
                          <a:pt x="276" y="11"/>
                          <a:pt x="276" y="11"/>
                          <a:pt x="276" y="11"/>
                        </a:cubicBezTo>
                        <a:cubicBezTo>
                          <a:pt x="276" y="5"/>
                          <a:pt x="272" y="0"/>
                          <a:pt x="266" y="0"/>
                        </a:cubicBezTo>
                        <a:cubicBezTo>
                          <a:pt x="103" y="0"/>
                          <a:pt x="103" y="0"/>
                          <a:pt x="103" y="0"/>
                        </a:cubicBezTo>
                        <a:cubicBezTo>
                          <a:pt x="98" y="0"/>
                          <a:pt x="94" y="4"/>
                          <a:pt x="93" y="9"/>
                        </a:cubicBezTo>
                        <a:cubicBezTo>
                          <a:pt x="72" y="172"/>
                          <a:pt x="72" y="172"/>
                          <a:pt x="72" y="172"/>
                        </a:cubicBezTo>
                        <a:cubicBezTo>
                          <a:pt x="72" y="178"/>
                          <a:pt x="76" y="183"/>
                          <a:pt x="82" y="183"/>
                        </a:cubicBezTo>
                        <a:cubicBezTo>
                          <a:pt x="251" y="183"/>
                          <a:pt x="251" y="183"/>
                          <a:pt x="251" y="183"/>
                        </a:cubicBezTo>
                        <a:cubicBezTo>
                          <a:pt x="256" y="183"/>
                          <a:pt x="260" y="179"/>
                          <a:pt x="260" y="174"/>
                        </a:cubicBezTo>
                        <a:close/>
                        <a:moveTo>
                          <a:pt x="235" y="441"/>
                        </a:moveTo>
                        <a:cubicBezTo>
                          <a:pt x="252" y="260"/>
                          <a:pt x="252" y="260"/>
                          <a:pt x="252" y="260"/>
                        </a:cubicBezTo>
                        <a:cubicBezTo>
                          <a:pt x="253" y="254"/>
                          <a:pt x="248" y="249"/>
                          <a:pt x="242" y="249"/>
                        </a:cubicBezTo>
                        <a:cubicBezTo>
                          <a:pt x="71" y="249"/>
                          <a:pt x="71" y="249"/>
                          <a:pt x="71" y="249"/>
                        </a:cubicBezTo>
                        <a:cubicBezTo>
                          <a:pt x="66" y="249"/>
                          <a:pt x="62" y="253"/>
                          <a:pt x="61" y="258"/>
                        </a:cubicBezTo>
                        <a:cubicBezTo>
                          <a:pt x="38" y="439"/>
                          <a:pt x="38" y="439"/>
                          <a:pt x="38" y="439"/>
                        </a:cubicBezTo>
                        <a:cubicBezTo>
                          <a:pt x="37" y="445"/>
                          <a:pt x="42" y="450"/>
                          <a:pt x="48" y="450"/>
                        </a:cubicBezTo>
                        <a:cubicBezTo>
                          <a:pt x="225" y="450"/>
                          <a:pt x="225" y="450"/>
                          <a:pt x="225" y="450"/>
                        </a:cubicBezTo>
                        <a:cubicBezTo>
                          <a:pt x="230" y="450"/>
                          <a:pt x="235" y="446"/>
                          <a:pt x="235" y="441"/>
                        </a:cubicBezTo>
                        <a:close/>
                        <a:moveTo>
                          <a:pt x="208" y="735"/>
                        </a:moveTo>
                        <a:cubicBezTo>
                          <a:pt x="227" y="534"/>
                          <a:pt x="227" y="534"/>
                          <a:pt x="227" y="534"/>
                        </a:cubicBezTo>
                        <a:cubicBezTo>
                          <a:pt x="227" y="528"/>
                          <a:pt x="223" y="523"/>
                          <a:pt x="217" y="523"/>
                        </a:cubicBezTo>
                        <a:cubicBezTo>
                          <a:pt x="36" y="523"/>
                          <a:pt x="36" y="523"/>
                          <a:pt x="36" y="523"/>
                        </a:cubicBezTo>
                        <a:cubicBezTo>
                          <a:pt x="31" y="523"/>
                          <a:pt x="27" y="527"/>
                          <a:pt x="26" y="532"/>
                        </a:cubicBezTo>
                        <a:cubicBezTo>
                          <a:pt x="0" y="733"/>
                          <a:pt x="0" y="733"/>
                          <a:pt x="0" y="733"/>
                        </a:cubicBezTo>
                        <a:cubicBezTo>
                          <a:pt x="0" y="739"/>
                          <a:pt x="4" y="744"/>
                          <a:pt x="10" y="744"/>
                        </a:cubicBezTo>
                        <a:cubicBezTo>
                          <a:pt x="198" y="744"/>
                          <a:pt x="198" y="744"/>
                          <a:pt x="198" y="744"/>
                        </a:cubicBezTo>
                        <a:cubicBezTo>
                          <a:pt x="203" y="744"/>
                          <a:pt x="207" y="741"/>
                          <a:pt x="208" y="735"/>
                        </a:cubicBezTo>
                        <a:close/>
                        <a:moveTo>
                          <a:pt x="509" y="174"/>
                        </a:moveTo>
                        <a:cubicBezTo>
                          <a:pt x="517" y="10"/>
                          <a:pt x="517" y="10"/>
                          <a:pt x="517" y="10"/>
                        </a:cubicBezTo>
                        <a:cubicBezTo>
                          <a:pt x="517" y="5"/>
                          <a:pt x="513" y="0"/>
                          <a:pt x="507" y="0"/>
                        </a:cubicBezTo>
                        <a:cubicBezTo>
                          <a:pt x="344" y="0"/>
                          <a:pt x="344" y="0"/>
                          <a:pt x="344" y="0"/>
                        </a:cubicBezTo>
                        <a:cubicBezTo>
                          <a:pt x="339" y="0"/>
                          <a:pt x="334" y="4"/>
                          <a:pt x="334" y="9"/>
                        </a:cubicBezTo>
                        <a:cubicBezTo>
                          <a:pt x="320" y="173"/>
                          <a:pt x="320" y="173"/>
                          <a:pt x="320" y="173"/>
                        </a:cubicBezTo>
                        <a:cubicBezTo>
                          <a:pt x="320" y="178"/>
                          <a:pt x="325" y="183"/>
                          <a:pt x="330" y="183"/>
                        </a:cubicBezTo>
                        <a:cubicBezTo>
                          <a:pt x="499" y="183"/>
                          <a:pt x="499" y="183"/>
                          <a:pt x="499" y="183"/>
                        </a:cubicBezTo>
                        <a:cubicBezTo>
                          <a:pt x="504" y="183"/>
                          <a:pt x="508" y="179"/>
                          <a:pt x="509" y="174"/>
                        </a:cubicBezTo>
                        <a:close/>
                        <a:moveTo>
                          <a:pt x="495" y="441"/>
                        </a:moveTo>
                        <a:cubicBezTo>
                          <a:pt x="504" y="260"/>
                          <a:pt x="504" y="260"/>
                          <a:pt x="504" y="260"/>
                        </a:cubicBezTo>
                        <a:cubicBezTo>
                          <a:pt x="505" y="254"/>
                          <a:pt x="500" y="249"/>
                          <a:pt x="494" y="249"/>
                        </a:cubicBezTo>
                        <a:cubicBezTo>
                          <a:pt x="323" y="249"/>
                          <a:pt x="323" y="249"/>
                          <a:pt x="323" y="249"/>
                        </a:cubicBezTo>
                        <a:cubicBezTo>
                          <a:pt x="318" y="249"/>
                          <a:pt x="314" y="253"/>
                          <a:pt x="313" y="258"/>
                        </a:cubicBezTo>
                        <a:cubicBezTo>
                          <a:pt x="298" y="440"/>
                          <a:pt x="298" y="440"/>
                          <a:pt x="298" y="440"/>
                        </a:cubicBezTo>
                        <a:cubicBezTo>
                          <a:pt x="298" y="445"/>
                          <a:pt x="302" y="450"/>
                          <a:pt x="308" y="450"/>
                        </a:cubicBezTo>
                        <a:cubicBezTo>
                          <a:pt x="485" y="450"/>
                          <a:pt x="485" y="450"/>
                          <a:pt x="485" y="450"/>
                        </a:cubicBezTo>
                        <a:cubicBezTo>
                          <a:pt x="491" y="450"/>
                          <a:pt x="495" y="446"/>
                          <a:pt x="495" y="441"/>
                        </a:cubicBezTo>
                        <a:close/>
                        <a:moveTo>
                          <a:pt x="481" y="735"/>
                        </a:moveTo>
                        <a:cubicBezTo>
                          <a:pt x="491" y="533"/>
                          <a:pt x="491" y="533"/>
                          <a:pt x="491" y="533"/>
                        </a:cubicBezTo>
                        <a:cubicBezTo>
                          <a:pt x="491" y="528"/>
                          <a:pt x="487" y="523"/>
                          <a:pt x="481" y="523"/>
                        </a:cubicBezTo>
                        <a:cubicBezTo>
                          <a:pt x="300" y="523"/>
                          <a:pt x="300" y="523"/>
                          <a:pt x="300" y="523"/>
                        </a:cubicBezTo>
                        <a:cubicBezTo>
                          <a:pt x="295" y="523"/>
                          <a:pt x="291" y="527"/>
                          <a:pt x="290" y="532"/>
                        </a:cubicBezTo>
                        <a:cubicBezTo>
                          <a:pt x="273" y="734"/>
                          <a:pt x="273" y="734"/>
                          <a:pt x="273" y="734"/>
                        </a:cubicBezTo>
                        <a:cubicBezTo>
                          <a:pt x="273" y="739"/>
                          <a:pt x="278" y="744"/>
                          <a:pt x="283" y="744"/>
                        </a:cubicBezTo>
                        <a:cubicBezTo>
                          <a:pt x="471" y="744"/>
                          <a:pt x="471" y="744"/>
                          <a:pt x="471" y="744"/>
                        </a:cubicBezTo>
                        <a:cubicBezTo>
                          <a:pt x="476" y="744"/>
                          <a:pt x="481" y="740"/>
                          <a:pt x="481" y="735"/>
                        </a:cubicBezTo>
                        <a:close/>
                        <a:moveTo>
                          <a:pt x="757" y="173"/>
                        </a:moveTo>
                        <a:cubicBezTo>
                          <a:pt x="758" y="10"/>
                          <a:pt x="758" y="10"/>
                          <a:pt x="758" y="10"/>
                        </a:cubicBezTo>
                        <a:cubicBezTo>
                          <a:pt x="758" y="4"/>
                          <a:pt x="753" y="0"/>
                          <a:pt x="748" y="0"/>
                        </a:cubicBezTo>
                        <a:cubicBezTo>
                          <a:pt x="585" y="0"/>
                          <a:pt x="585" y="0"/>
                          <a:pt x="585" y="0"/>
                        </a:cubicBezTo>
                        <a:cubicBezTo>
                          <a:pt x="579" y="0"/>
                          <a:pt x="575" y="4"/>
                          <a:pt x="575" y="10"/>
                        </a:cubicBezTo>
                        <a:cubicBezTo>
                          <a:pt x="569" y="173"/>
                          <a:pt x="569" y="173"/>
                          <a:pt x="569" y="173"/>
                        </a:cubicBezTo>
                        <a:cubicBezTo>
                          <a:pt x="568" y="179"/>
                          <a:pt x="573" y="183"/>
                          <a:pt x="579" y="183"/>
                        </a:cubicBezTo>
                        <a:cubicBezTo>
                          <a:pt x="747" y="183"/>
                          <a:pt x="747" y="183"/>
                          <a:pt x="747" y="183"/>
                        </a:cubicBezTo>
                        <a:cubicBezTo>
                          <a:pt x="752" y="183"/>
                          <a:pt x="757" y="179"/>
                          <a:pt x="757" y="173"/>
                        </a:cubicBezTo>
                        <a:close/>
                        <a:moveTo>
                          <a:pt x="756" y="440"/>
                        </a:moveTo>
                        <a:cubicBezTo>
                          <a:pt x="757" y="259"/>
                          <a:pt x="757" y="259"/>
                          <a:pt x="757" y="259"/>
                        </a:cubicBezTo>
                        <a:cubicBezTo>
                          <a:pt x="757" y="254"/>
                          <a:pt x="752" y="249"/>
                          <a:pt x="747" y="249"/>
                        </a:cubicBezTo>
                        <a:cubicBezTo>
                          <a:pt x="575" y="249"/>
                          <a:pt x="575" y="249"/>
                          <a:pt x="575" y="249"/>
                        </a:cubicBezTo>
                        <a:cubicBezTo>
                          <a:pt x="570" y="249"/>
                          <a:pt x="565" y="254"/>
                          <a:pt x="565" y="259"/>
                        </a:cubicBezTo>
                        <a:cubicBezTo>
                          <a:pt x="558" y="440"/>
                          <a:pt x="558" y="440"/>
                          <a:pt x="558" y="440"/>
                        </a:cubicBezTo>
                        <a:cubicBezTo>
                          <a:pt x="558" y="446"/>
                          <a:pt x="562" y="450"/>
                          <a:pt x="568" y="450"/>
                        </a:cubicBezTo>
                        <a:cubicBezTo>
                          <a:pt x="746" y="450"/>
                          <a:pt x="746" y="450"/>
                          <a:pt x="746" y="450"/>
                        </a:cubicBezTo>
                        <a:cubicBezTo>
                          <a:pt x="751" y="450"/>
                          <a:pt x="756" y="446"/>
                          <a:pt x="756" y="440"/>
                        </a:cubicBezTo>
                        <a:close/>
                        <a:moveTo>
                          <a:pt x="754" y="734"/>
                        </a:moveTo>
                        <a:cubicBezTo>
                          <a:pt x="755" y="533"/>
                          <a:pt x="755" y="533"/>
                          <a:pt x="755" y="533"/>
                        </a:cubicBezTo>
                        <a:cubicBezTo>
                          <a:pt x="755" y="527"/>
                          <a:pt x="751" y="523"/>
                          <a:pt x="745" y="523"/>
                        </a:cubicBezTo>
                        <a:cubicBezTo>
                          <a:pt x="565" y="523"/>
                          <a:pt x="565" y="523"/>
                          <a:pt x="565" y="523"/>
                        </a:cubicBezTo>
                        <a:cubicBezTo>
                          <a:pt x="559" y="523"/>
                          <a:pt x="555" y="527"/>
                          <a:pt x="555" y="532"/>
                        </a:cubicBezTo>
                        <a:cubicBezTo>
                          <a:pt x="547" y="734"/>
                          <a:pt x="547" y="734"/>
                          <a:pt x="547" y="734"/>
                        </a:cubicBezTo>
                        <a:cubicBezTo>
                          <a:pt x="546" y="740"/>
                          <a:pt x="551" y="744"/>
                          <a:pt x="557" y="744"/>
                        </a:cubicBezTo>
                        <a:cubicBezTo>
                          <a:pt x="744" y="744"/>
                          <a:pt x="744" y="744"/>
                          <a:pt x="744" y="744"/>
                        </a:cubicBezTo>
                        <a:cubicBezTo>
                          <a:pt x="750" y="744"/>
                          <a:pt x="754" y="740"/>
                          <a:pt x="754" y="734"/>
                        </a:cubicBezTo>
                        <a:close/>
                        <a:moveTo>
                          <a:pt x="1005" y="173"/>
                        </a:moveTo>
                        <a:cubicBezTo>
                          <a:pt x="999" y="10"/>
                          <a:pt x="999" y="10"/>
                          <a:pt x="999" y="10"/>
                        </a:cubicBezTo>
                        <a:cubicBezTo>
                          <a:pt x="998" y="4"/>
                          <a:pt x="994" y="0"/>
                          <a:pt x="989" y="0"/>
                        </a:cubicBezTo>
                        <a:cubicBezTo>
                          <a:pt x="826" y="0"/>
                          <a:pt x="826" y="0"/>
                          <a:pt x="826" y="0"/>
                        </a:cubicBezTo>
                        <a:cubicBezTo>
                          <a:pt x="820" y="0"/>
                          <a:pt x="816" y="4"/>
                          <a:pt x="816" y="10"/>
                        </a:cubicBezTo>
                        <a:cubicBezTo>
                          <a:pt x="817" y="173"/>
                          <a:pt x="817" y="173"/>
                          <a:pt x="817" y="173"/>
                        </a:cubicBezTo>
                        <a:cubicBezTo>
                          <a:pt x="817" y="179"/>
                          <a:pt x="821" y="183"/>
                          <a:pt x="827" y="183"/>
                        </a:cubicBezTo>
                        <a:cubicBezTo>
                          <a:pt x="995" y="183"/>
                          <a:pt x="995" y="183"/>
                          <a:pt x="995" y="183"/>
                        </a:cubicBezTo>
                        <a:cubicBezTo>
                          <a:pt x="1001" y="183"/>
                          <a:pt x="1005" y="179"/>
                          <a:pt x="1005" y="173"/>
                        </a:cubicBezTo>
                        <a:close/>
                        <a:moveTo>
                          <a:pt x="1016" y="440"/>
                        </a:moveTo>
                        <a:cubicBezTo>
                          <a:pt x="1009" y="259"/>
                          <a:pt x="1009" y="259"/>
                          <a:pt x="1009" y="259"/>
                        </a:cubicBezTo>
                        <a:cubicBezTo>
                          <a:pt x="1008" y="254"/>
                          <a:pt x="1004" y="249"/>
                          <a:pt x="999" y="249"/>
                        </a:cubicBezTo>
                        <a:cubicBezTo>
                          <a:pt x="827" y="249"/>
                          <a:pt x="827" y="249"/>
                          <a:pt x="827" y="249"/>
                        </a:cubicBezTo>
                        <a:cubicBezTo>
                          <a:pt x="822" y="249"/>
                          <a:pt x="817" y="254"/>
                          <a:pt x="817" y="259"/>
                        </a:cubicBezTo>
                        <a:cubicBezTo>
                          <a:pt x="818" y="440"/>
                          <a:pt x="818" y="440"/>
                          <a:pt x="818" y="440"/>
                        </a:cubicBezTo>
                        <a:cubicBezTo>
                          <a:pt x="818" y="446"/>
                          <a:pt x="823" y="450"/>
                          <a:pt x="828" y="450"/>
                        </a:cubicBezTo>
                        <a:cubicBezTo>
                          <a:pt x="1006" y="450"/>
                          <a:pt x="1006" y="450"/>
                          <a:pt x="1006" y="450"/>
                        </a:cubicBezTo>
                        <a:cubicBezTo>
                          <a:pt x="1011" y="450"/>
                          <a:pt x="1016" y="446"/>
                          <a:pt x="1016" y="440"/>
                        </a:cubicBezTo>
                        <a:close/>
                        <a:moveTo>
                          <a:pt x="1027" y="734"/>
                        </a:moveTo>
                        <a:cubicBezTo>
                          <a:pt x="1019" y="532"/>
                          <a:pt x="1019" y="532"/>
                          <a:pt x="1019" y="532"/>
                        </a:cubicBezTo>
                        <a:cubicBezTo>
                          <a:pt x="1019" y="527"/>
                          <a:pt x="1015" y="523"/>
                          <a:pt x="1009" y="523"/>
                        </a:cubicBezTo>
                        <a:cubicBezTo>
                          <a:pt x="829" y="523"/>
                          <a:pt x="829" y="523"/>
                          <a:pt x="829" y="523"/>
                        </a:cubicBezTo>
                        <a:cubicBezTo>
                          <a:pt x="823" y="523"/>
                          <a:pt x="819" y="527"/>
                          <a:pt x="819" y="533"/>
                        </a:cubicBezTo>
                        <a:cubicBezTo>
                          <a:pt x="820" y="734"/>
                          <a:pt x="820" y="734"/>
                          <a:pt x="820" y="734"/>
                        </a:cubicBezTo>
                        <a:cubicBezTo>
                          <a:pt x="820" y="740"/>
                          <a:pt x="824" y="744"/>
                          <a:pt x="830" y="744"/>
                        </a:cubicBezTo>
                        <a:cubicBezTo>
                          <a:pt x="1017" y="744"/>
                          <a:pt x="1017" y="744"/>
                          <a:pt x="1017" y="744"/>
                        </a:cubicBezTo>
                        <a:cubicBezTo>
                          <a:pt x="1023" y="744"/>
                          <a:pt x="1028" y="740"/>
                          <a:pt x="1027" y="734"/>
                        </a:cubicBezTo>
                        <a:close/>
                        <a:moveTo>
                          <a:pt x="1253" y="173"/>
                        </a:moveTo>
                        <a:cubicBezTo>
                          <a:pt x="1239" y="9"/>
                          <a:pt x="1239" y="9"/>
                          <a:pt x="1239" y="9"/>
                        </a:cubicBezTo>
                        <a:cubicBezTo>
                          <a:pt x="1239" y="4"/>
                          <a:pt x="1235" y="0"/>
                          <a:pt x="1229" y="0"/>
                        </a:cubicBezTo>
                        <a:cubicBezTo>
                          <a:pt x="1067" y="0"/>
                          <a:pt x="1067" y="0"/>
                          <a:pt x="1067" y="0"/>
                        </a:cubicBezTo>
                        <a:cubicBezTo>
                          <a:pt x="1061" y="0"/>
                          <a:pt x="1056" y="5"/>
                          <a:pt x="1057" y="10"/>
                        </a:cubicBezTo>
                        <a:cubicBezTo>
                          <a:pt x="1065" y="174"/>
                          <a:pt x="1065" y="174"/>
                          <a:pt x="1065" y="174"/>
                        </a:cubicBezTo>
                        <a:cubicBezTo>
                          <a:pt x="1065" y="179"/>
                          <a:pt x="1070" y="183"/>
                          <a:pt x="1075" y="183"/>
                        </a:cubicBezTo>
                        <a:cubicBezTo>
                          <a:pt x="1243" y="183"/>
                          <a:pt x="1243" y="183"/>
                          <a:pt x="1243" y="183"/>
                        </a:cubicBezTo>
                        <a:cubicBezTo>
                          <a:pt x="1249" y="183"/>
                          <a:pt x="1254" y="178"/>
                          <a:pt x="1253" y="173"/>
                        </a:cubicBezTo>
                        <a:close/>
                        <a:moveTo>
                          <a:pt x="1276" y="440"/>
                        </a:moveTo>
                        <a:cubicBezTo>
                          <a:pt x="1260" y="258"/>
                          <a:pt x="1260" y="258"/>
                          <a:pt x="1260" y="258"/>
                        </a:cubicBezTo>
                        <a:cubicBezTo>
                          <a:pt x="1260" y="253"/>
                          <a:pt x="1256" y="249"/>
                          <a:pt x="1251" y="249"/>
                        </a:cubicBezTo>
                        <a:cubicBezTo>
                          <a:pt x="1079" y="249"/>
                          <a:pt x="1079" y="249"/>
                          <a:pt x="1079" y="249"/>
                        </a:cubicBezTo>
                        <a:cubicBezTo>
                          <a:pt x="1073" y="249"/>
                          <a:pt x="1069" y="254"/>
                          <a:pt x="1069" y="260"/>
                        </a:cubicBezTo>
                        <a:cubicBezTo>
                          <a:pt x="1078" y="441"/>
                          <a:pt x="1078" y="441"/>
                          <a:pt x="1078" y="441"/>
                        </a:cubicBezTo>
                        <a:cubicBezTo>
                          <a:pt x="1079" y="446"/>
                          <a:pt x="1083" y="450"/>
                          <a:pt x="1088" y="450"/>
                        </a:cubicBezTo>
                        <a:cubicBezTo>
                          <a:pt x="1266" y="450"/>
                          <a:pt x="1266" y="450"/>
                          <a:pt x="1266" y="450"/>
                        </a:cubicBezTo>
                        <a:cubicBezTo>
                          <a:pt x="1272" y="450"/>
                          <a:pt x="1276" y="445"/>
                          <a:pt x="1276" y="440"/>
                        </a:cubicBezTo>
                        <a:close/>
                        <a:moveTo>
                          <a:pt x="1301" y="734"/>
                        </a:moveTo>
                        <a:cubicBezTo>
                          <a:pt x="1284" y="532"/>
                          <a:pt x="1284" y="532"/>
                          <a:pt x="1284" y="532"/>
                        </a:cubicBezTo>
                        <a:cubicBezTo>
                          <a:pt x="1283" y="527"/>
                          <a:pt x="1279" y="523"/>
                          <a:pt x="1274" y="523"/>
                        </a:cubicBezTo>
                        <a:cubicBezTo>
                          <a:pt x="1093" y="523"/>
                          <a:pt x="1093" y="523"/>
                          <a:pt x="1093" y="523"/>
                        </a:cubicBezTo>
                        <a:cubicBezTo>
                          <a:pt x="1087" y="523"/>
                          <a:pt x="1083" y="528"/>
                          <a:pt x="1083" y="533"/>
                        </a:cubicBezTo>
                        <a:cubicBezTo>
                          <a:pt x="1093" y="735"/>
                          <a:pt x="1093" y="735"/>
                          <a:pt x="1093" y="735"/>
                        </a:cubicBezTo>
                        <a:cubicBezTo>
                          <a:pt x="1094" y="740"/>
                          <a:pt x="1098" y="744"/>
                          <a:pt x="1103" y="744"/>
                        </a:cubicBezTo>
                        <a:cubicBezTo>
                          <a:pt x="1291" y="744"/>
                          <a:pt x="1291" y="744"/>
                          <a:pt x="1291" y="744"/>
                        </a:cubicBezTo>
                        <a:cubicBezTo>
                          <a:pt x="1297" y="744"/>
                          <a:pt x="1301" y="739"/>
                          <a:pt x="1301" y="734"/>
                        </a:cubicBezTo>
                        <a:close/>
                        <a:moveTo>
                          <a:pt x="1501" y="172"/>
                        </a:moveTo>
                        <a:cubicBezTo>
                          <a:pt x="1480" y="9"/>
                          <a:pt x="1480" y="9"/>
                          <a:pt x="1480" y="9"/>
                        </a:cubicBezTo>
                        <a:cubicBezTo>
                          <a:pt x="1480" y="4"/>
                          <a:pt x="1475" y="0"/>
                          <a:pt x="1470" y="0"/>
                        </a:cubicBezTo>
                        <a:cubicBezTo>
                          <a:pt x="1307" y="0"/>
                          <a:pt x="1307" y="0"/>
                          <a:pt x="1307" y="0"/>
                        </a:cubicBezTo>
                        <a:cubicBezTo>
                          <a:pt x="1302" y="0"/>
                          <a:pt x="1297" y="5"/>
                          <a:pt x="1298" y="11"/>
                        </a:cubicBezTo>
                        <a:cubicBezTo>
                          <a:pt x="1313" y="174"/>
                          <a:pt x="1313" y="174"/>
                          <a:pt x="1313" y="174"/>
                        </a:cubicBezTo>
                        <a:cubicBezTo>
                          <a:pt x="1314" y="179"/>
                          <a:pt x="1318" y="183"/>
                          <a:pt x="1323" y="183"/>
                        </a:cubicBezTo>
                        <a:cubicBezTo>
                          <a:pt x="1491" y="183"/>
                          <a:pt x="1491" y="183"/>
                          <a:pt x="1491" y="183"/>
                        </a:cubicBezTo>
                        <a:cubicBezTo>
                          <a:pt x="1497" y="183"/>
                          <a:pt x="1502" y="178"/>
                          <a:pt x="1501" y="172"/>
                        </a:cubicBezTo>
                        <a:close/>
                        <a:moveTo>
                          <a:pt x="1536" y="439"/>
                        </a:moveTo>
                        <a:cubicBezTo>
                          <a:pt x="1512" y="258"/>
                          <a:pt x="1512" y="258"/>
                          <a:pt x="1512" y="258"/>
                        </a:cubicBezTo>
                        <a:cubicBezTo>
                          <a:pt x="1512" y="253"/>
                          <a:pt x="1508" y="249"/>
                          <a:pt x="1503" y="249"/>
                        </a:cubicBezTo>
                        <a:cubicBezTo>
                          <a:pt x="1331" y="249"/>
                          <a:pt x="1331" y="249"/>
                          <a:pt x="1331" y="249"/>
                        </a:cubicBezTo>
                        <a:cubicBezTo>
                          <a:pt x="1325" y="249"/>
                          <a:pt x="1321" y="254"/>
                          <a:pt x="1321" y="260"/>
                        </a:cubicBezTo>
                        <a:cubicBezTo>
                          <a:pt x="1339" y="441"/>
                          <a:pt x="1339" y="441"/>
                          <a:pt x="1339" y="441"/>
                        </a:cubicBezTo>
                        <a:cubicBezTo>
                          <a:pt x="1339" y="446"/>
                          <a:pt x="1343" y="450"/>
                          <a:pt x="1349" y="450"/>
                        </a:cubicBezTo>
                        <a:cubicBezTo>
                          <a:pt x="1526" y="450"/>
                          <a:pt x="1526" y="450"/>
                          <a:pt x="1526" y="450"/>
                        </a:cubicBezTo>
                        <a:cubicBezTo>
                          <a:pt x="1532" y="450"/>
                          <a:pt x="1537" y="445"/>
                          <a:pt x="1536" y="439"/>
                        </a:cubicBezTo>
                        <a:close/>
                        <a:moveTo>
                          <a:pt x="1574" y="733"/>
                        </a:moveTo>
                        <a:cubicBezTo>
                          <a:pt x="1548" y="532"/>
                          <a:pt x="1548" y="532"/>
                          <a:pt x="1548" y="532"/>
                        </a:cubicBezTo>
                        <a:cubicBezTo>
                          <a:pt x="1547" y="527"/>
                          <a:pt x="1543" y="523"/>
                          <a:pt x="1538" y="523"/>
                        </a:cubicBezTo>
                        <a:cubicBezTo>
                          <a:pt x="1357" y="523"/>
                          <a:pt x="1357" y="523"/>
                          <a:pt x="1357" y="523"/>
                        </a:cubicBezTo>
                        <a:cubicBezTo>
                          <a:pt x="1351" y="523"/>
                          <a:pt x="1347" y="528"/>
                          <a:pt x="1347" y="534"/>
                        </a:cubicBezTo>
                        <a:cubicBezTo>
                          <a:pt x="1367" y="735"/>
                          <a:pt x="1367" y="735"/>
                          <a:pt x="1367" y="735"/>
                        </a:cubicBezTo>
                        <a:cubicBezTo>
                          <a:pt x="1367" y="741"/>
                          <a:pt x="1371" y="744"/>
                          <a:pt x="1377" y="744"/>
                        </a:cubicBezTo>
                        <a:cubicBezTo>
                          <a:pt x="1564" y="744"/>
                          <a:pt x="1564" y="744"/>
                          <a:pt x="1564" y="744"/>
                        </a:cubicBezTo>
                        <a:cubicBezTo>
                          <a:pt x="1570" y="744"/>
                          <a:pt x="1575" y="739"/>
                          <a:pt x="1574" y="7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
                    <a:extLst>
                      <a:ext uri="{FF2B5EF4-FFF2-40B4-BE49-F238E27FC236}">
                        <a16:creationId xmlns:a16="http://schemas.microsoft.com/office/drawing/2014/main" id="{9BBC2E06-701C-ADAE-BA18-FA11A1C15156}"/>
                      </a:ext>
                    </a:extLst>
                  </p:cNvPr>
                  <p:cNvSpPr>
                    <a:spLocks noEditPoints="1"/>
                  </p:cNvSpPr>
                  <p:nvPr/>
                </p:nvSpPr>
                <p:spPr bwMode="auto">
                  <a:xfrm>
                    <a:off x="5428106" y="3007614"/>
                    <a:ext cx="1337310" cy="933450"/>
                  </a:xfrm>
                  <a:custGeom>
                    <a:avLst/>
                    <a:gdLst>
                      <a:gd name="T0" fmla="*/ 1873 w 1874"/>
                      <a:gd name="T1" fmla="*/ 1010 h 1307"/>
                      <a:gd name="T2" fmla="*/ 1728 w 1874"/>
                      <a:gd name="T3" fmla="*/ 19 h 1307"/>
                      <a:gd name="T4" fmla="*/ 1706 w 1874"/>
                      <a:gd name="T5" fmla="*/ 0 h 1307"/>
                      <a:gd name="T6" fmla="*/ 168 w 1874"/>
                      <a:gd name="T7" fmla="*/ 0 h 1307"/>
                      <a:gd name="T8" fmla="*/ 146 w 1874"/>
                      <a:gd name="T9" fmla="*/ 19 h 1307"/>
                      <a:gd name="T10" fmla="*/ 1 w 1874"/>
                      <a:gd name="T11" fmla="*/ 1010 h 1307"/>
                      <a:gd name="T12" fmla="*/ 6 w 1874"/>
                      <a:gd name="T13" fmla="*/ 1027 h 1307"/>
                      <a:gd name="T14" fmla="*/ 23 w 1874"/>
                      <a:gd name="T15" fmla="*/ 1035 h 1307"/>
                      <a:gd name="T16" fmla="*/ 855 w 1874"/>
                      <a:gd name="T17" fmla="*/ 1035 h 1307"/>
                      <a:gd name="T18" fmla="*/ 855 w 1874"/>
                      <a:gd name="T19" fmla="*/ 1037 h 1307"/>
                      <a:gd name="T20" fmla="*/ 855 w 1874"/>
                      <a:gd name="T21" fmla="*/ 1307 h 1307"/>
                      <a:gd name="T22" fmla="*/ 899 w 1874"/>
                      <a:gd name="T23" fmla="*/ 1307 h 1307"/>
                      <a:gd name="T24" fmla="*/ 899 w 1874"/>
                      <a:gd name="T25" fmla="*/ 1037 h 1307"/>
                      <a:gd name="T26" fmla="*/ 899 w 1874"/>
                      <a:gd name="T27" fmla="*/ 1035 h 1307"/>
                      <a:gd name="T28" fmla="*/ 975 w 1874"/>
                      <a:gd name="T29" fmla="*/ 1035 h 1307"/>
                      <a:gd name="T30" fmla="*/ 975 w 1874"/>
                      <a:gd name="T31" fmla="*/ 1037 h 1307"/>
                      <a:gd name="T32" fmla="*/ 975 w 1874"/>
                      <a:gd name="T33" fmla="*/ 1307 h 1307"/>
                      <a:gd name="T34" fmla="*/ 1019 w 1874"/>
                      <a:gd name="T35" fmla="*/ 1307 h 1307"/>
                      <a:gd name="T36" fmla="*/ 1019 w 1874"/>
                      <a:gd name="T37" fmla="*/ 1037 h 1307"/>
                      <a:gd name="T38" fmla="*/ 1019 w 1874"/>
                      <a:gd name="T39" fmla="*/ 1035 h 1307"/>
                      <a:gd name="T40" fmla="*/ 1851 w 1874"/>
                      <a:gd name="T41" fmla="*/ 1035 h 1307"/>
                      <a:gd name="T42" fmla="*/ 1868 w 1874"/>
                      <a:gd name="T43" fmla="*/ 1027 h 1307"/>
                      <a:gd name="T44" fmla="*/ 1873 w 1874"/>
                      <a:gd name="T45" fmla="*/ 1010 h 1307"/>
                      <a:gd name="T46" fmla="*/ 48 w 1874"/>
                      <a:gd name="T47" fmla="*/ 991 h 1307"/>
                      <a:gd name="T48" fmla="*/ 187 w 1874"/>
                      <a:gd name="T49" fmla="*/ 44 h 1307"/>
                      <a:gd name="T50" fmla="*/ 1687 w 1874"/>
                      <a:gd name="T51" fmla="*/ 44 h 1307"/>
                      <a:gd name="T52" fmla="*/ 1826 w 1874"/>
                      <a:gd name="T53" fmla="*/ 991 h 1307"/>
                      <a:gd name="T54" fmla="*/ 48 w 1874"/>
                      <a:gd name="T55" fmla="*/ 991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4" h="1307">
                        <a:moveTo>
                          <a:pt x="1873" y="1010"/>
                        </a:moveTo>
                        <a:cubicBezTo>
                          <a:pt x="1728" y="19"/>
                          <a:pt x="1728" y="19"/>
                          <a:pt x="1728" y="19"/>
                        </a:cubicBezTo>
                        <a:cubicBezTo>
                          <a:pt x="1727" y="8"/>
                          <a:pt x="1717" y="0"/>
                          <a:pt x="1706" y="0"/>
                        </a:cubicBezTo>
                        <a:cubicBezTo>
                          <a:pt x="168" y="0"/>
                          <a:pt x="168" y="0"/>
                          <a:pt x="168" y="0"/>
                        </a:cubicBezTo>
                        <a:cubicBezTo>
                          <a:pt x="157" y="0"/>
                          <a:pt x="147" y="8"/>
                          <a:pt x="146" y="19"/>
                        </a:cubicBezTo>
                        <a:cubicBezTo>
                          <a:pt x="1" y="1010"/>
                          <a:pt x="1" y="1010"/>
                          <a:pt x="1" y="1010"/>
                        </a:cubicBezTo>
                        <a:cubicBezTo>
                          <a:pt x="0" y="1016"/>
                          <a:pt x="2" y="1023"/>
                          <a:pt x="6" y="1027"/>
                        </a:cubicBezTo>
                        <a:cubicBezTo>
                          <a:pt x="11" y="1032"/>
                          <a:pt x="17" y="1035"/>
                          <a:pt x="23" y="1035"/>
                        </a:cubicBezTo>
                        <a:cubicBezTo>
                          <a:pt x="855" y="1035"/>
                          <a:pt x="855" y="1035"/>
                          <a:pt x="855" y="1035"/>
                        </a:cubicBezTo>
                        <a:cubicBezTo>
                          <a:pt x="855" y="1036"/>
                          <a:pt x="855" y="1036"/>
                          <a:pt x="855" y="1037"/>
                        </a:cubicBezTo>
                        <a:cubicBezTo>
                          <a:pt x="855" y="1307"/>
                          <a:pt x="855" y="1307"/>
                          <a:pt x="855" y="1307"/>
                        </a:cubicBezTo>
                        <a:cubicBezTo>
                          <a:pt x="899" y="1307"/>
                          <a:pt x="899" y="1307"/>
                          <a:pt x="899" y="1307"/>
                        </a:cubicBezTo>
                        <a:cubicBezTo>
                          <a:pt x="899" y="1037"/>
                          <a:pt x="899" y="1037"/>
                          <a:pt x="899" y="1037"/>
                        </a:cubicBezTo>
                        <a:cubicBezTo>
                          <a:pt x="899" y="1036"/>
                          <a:pt x="899" y="1036"/>
                          <a:pt x="899" y="1035"/>
                        </a:cubicBezTo>
                        <a:cubicBezTo>
                          <a:pt x="975" y="1035"/>
                          <a:pt x="975" y="1035"/>
                          <a:pt x="975" y="1035"/>
                        </a:cubicBezTo>
                        <a:cubicBezTo>
                          <a:pt x="975" y="1036"/>
                          <a:pt x="975" y="1036"/>
                          <a:pt x="975" y="1037"/>
                        </a:cubicBezTo>
                        <a:cubicBezTo>
                          <a:pt x="975" y="1307"/>
                          <a:pt x="975" y="1307"/>
                          <a:pt x="975" y="1307"/>
                        </a:cubicBezTo>
                        <a:cubicBezTo>
                          <a:pt x="1019" y="1307"/>
                          <a:pt x="1019" y="1307"/>
                          <a:pt x="1019" y="1307"/>
                        </a:cubicBezTo>
                        <a:cubicBezTo>
                          <a:pt x="1019" y="1037"/>
                          <a:pt x="1019" y="1037"/>
                          <a:pt x="1019" y="1037"/>
                        </a:cubicBezTo>
                        <a:cubicBezTo>
                          <a:pt x="1019" y="1036"/>
                          <a:pt x="1019" y="1036"/>
                          <a:pt x="1019" y="1035"/>
                        </a:cubicBezTo>
                        <a:cubicBezTo>
                          <a:pt x="1851" y="1035"/>
                          <a:pt x="1851" y="1035"/>
                          <a:pt x="1851" y="1035"/>
                        </a:cubicBezTo>
                        <a:cubicBezTo>
                          <a:pt x="1857" y="1035"/>
                          <a:pt x="1863" y="1032"/>
                          <a:pt x="1868" y="1027"/>
                        </a:cubicBezTo>
                        <a:cubicBezTo>
                          <a:pt x="1872" y="1023"/>
                          <a:pt x="1874" y="1016"/>
                          <a:pt x="1873" y="1010"/>
                        </a:cubicBezTo>
                        <a:close/>
                        <a:moveTo>
                          <a:pt x="48" y="991"/>
                        </a:moveTo>
                        <a:cubicBezTo>
                          <a:pt x="187" y="44"/>
                          <a:pt x="187" y="44"/>
                          <a:pt x="187" y="44"/>
                        </a:cubicBezTo>
                        <a:cubicBezTo>
                          <a:pt x="1687" y="44"/>
                          <a:pt x="1687" y="44"/>
                          <a:pt x="1687" y="44"/>
                        </a:cubicBezTo>
                        <a:cubicBezTo>
                          <a:pt x="1826" y="991"/>
                          <a:pt x="1826" y="991"/>
                          <a:pt x="1826" y="991"/>
                        </a:cubicBezTo>
                        <a:lnTo>
                          <a:pt x="48" y="9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0" name="bcgIcons_Solar Panel ">
                <a:extLst>
                  <a:ext uri="{FF2B5EF4-FFF2-40B4-BE49-F238E27FC236}">
                    <a16:creationId xmlns:a16="http://schemas.microsoft.com/office/drawing/2014/main" id="{F509AB00-D189-8454-4355-D137A9E44C57}"/>
                  </a:ext>
                </a:extLst>
              </p:cNvPr>
              <p:cNvGrpSpPr>
                <a:grpSpLocks noChangeAspect="1"/>
              </p:cNvGrpSpPr>
              <p:nvPr/>
            </p:nvGrpSpPr>
            <p:grpSpPr>
              <a:xfrm>
                <a:off x="1345405" y="2671403"/>
                <a:ext cx="276792" cy="277048"/>
                <a:chOff x="5273801" y="2606040"/>
                <a:chExt cx="1644396" cy="1645920"/>
              </a:xfrm>
            </p:grpSpPr>
            <p:sp>
              <p:nvSpPr>
                <p:cNvPr id="162" name="AutoShape 13">
                  <a:extLst>
                    <a:ext uri="{FF2B5EF4-FFF2-40B4-BE49-F238E27FC236}">
                      <a16:creationId xmlns:a16="http://schemas.microsoft.com/office/drawing/2014/main" id="{E0617012-C0B1-3D38-6498-A52815FD7FCE}"/>
                    </a:ext>
                  </a:extLst>
                </p:cNvPr>
                <p:cNvSpPr>
                  <a:spLocks noChangeAspect="1" noChangeArrowheads="1" noTextEdit="1"/>
                </p:cNvSpPr>
                <p:nvPr/>
              </p:nvSpPr>
              <p:spPr bwMode="auto">
                <a:xfrm>
                  <a:off x="5273801"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a:extLst>
                    <a:ext uri="{FF2B5EF4-FFF2-40B4-BE49-F238E27FC236}">
                      <a16:creationId xmlns:a16="http://schemas.microsoft.com/office/drawing/2014/main" id="{C21777DC-56C8-BECF-9713-446F02D09043}"/>
                    </a:ext>
                  </a:extLst>
                </p:cNvPr>
                <p:cNvGrpSpPr/>
                <p:nvPr/>
              </p:nvGrpSpPr>
              <p:grpSpPr>
                <a:xfrm>
                  <a:off x="5428106" y="3007614"/>
                  <a:ext cx="1337310" cy="1122807"/>
                  <a:chOff x="5428106" y="3007614"/>
                  <a:chExt cx="1337310" cy="1122807"/>
                </a:xfrm>
              </p:grpSpPr>
              <p:sp>
                <p:nvSpPr>
                  <p:cNvPr id="164" name="Freeform 15">
                    <a:extLst>
                      <a:ext uri="{FF2B5EF4-FFF2-40B4-BE49-F238E27FC236}">
                        <a16:creationId xmlns:a16="http://schemas.microsoft.com/office/drawing/2014/main" id="{F07DA409-1956-6E8B-B674-B256D27C3E01}"/>
                      </a:ext>
                    </a:extLst>
                  </p:cNvPr>
                  <p:cNvSpPr>
                    <a:spLocks noEditPoints="1"/>
                  </p:cNvSpPr>
                  <p:nvPr/>
                </p:nvSpPr>
                <p:spPr bwMode="auto">
                  <a:xfrm>
                    <a:off x="5537072" y="3098292"/>
                    <a:ext cx="1124331" cy="1032129"/>
                  </a:xfrm>
                  <a:custGeom>
                    <a:avLst/>
                    <a:gdLst>
                      <a:gd name="T0" fmla="*/ 1216 w 1575"/>
                      <a:gd name="T1" fmla="*/ 1445 h 1445"/>
                      <a:gd name="T2" fmla="*/ 328 w 1575"/>
                      <a:gd name="T3" fmla="*/ 1315 h 1445"/>
                      <a:gd name="T4" fmla="*/ 405 w 1575"/>
                      <a:gd name="T5" fmla="*/ 1250 h 1445"/>
                      <a:gd name="T6" fmla="*/ 1161 w 1575"/>
                      <a:gd name="T7" fmla="*/ 1250 h 1445"/>
                      <a:gd name="T8" fmla="*/ 1239 w 1575"/>
                      <a:gd name="T9" fmla="*/ 1315 h 1445"/>
                      <a:gd name="T10" fmla="*/ 266 w 1575"/>
                      <a:gd name="T11" fmla="*/ 0 h 1445"/>
                      <a:gd name="T12" fmla="*/ 72 w 1575"/>
                      <a:gd name="T13" fmla="*/ 172 h 1445"/>
                      <a:gd name="T14" fmla="*/ 260 w 1575"/>
                      <a:gd name="T15" fmla="*/ 174 h 1445"/>
                      <a:gd name="T16" fmla="*/ 242 w 1575"/>
                      <a:gd name="T17" fmla="*/ 249 h 1445"/>
                      <a:gd name="T18" fmla="*/ 38 w 1575"/>
                      <a:gd name="T19" fmla="*/ 439 h 1445"/>
                      <a:gd name="T20" fmla="*/ 235 w 1575"/>
                      <a:gd name="T21" fmla="*/ 441 h 1445"/>
                      <a:gd name="T22" fmla="*/ 217 w 1575"/>
                      <a:gd name="T23" fmla="*/ 523 h 1445"/>
                      <a:gd name="T24" fmla="*/ 0 w 1575"/>
                      <a:gd name="T25" fmla="*/ 733 h 1445"/>
                      <a:gd name="T26" fmla="*/ 208 w 1575"/>
                      <a:gd name="T27" fmla="*/ 735 h 1445"/>
                      <a:gd name="T28" fmla="*/ 507 w 1575"/>
                      <a:gd name="T29" fmla="*/ 0 h 1445"/>
                      <a:gd name="T30" fmla="*/ 320 w 1575"/>
                      <a:gd name="T31" fmla="*/ 173 h 1445"/>
                      <a:gd name="T32" fmla="*/ 509 w 1575"/>
                      <a:gd name="T33" fmla="*/ 174 h 1445"/>
                      <a:gd name="T34" fmla="*/ 494 w 1575"/>
                      <a:gd name="T35" fmla="*/ 249 h 1445"/>
                      <a:gd name="T36" fmla="*/ 298 w 1575"/>
                      <a:gd name="T37" fmla="*/ 440 h 1445"/>
                      <a:gd name="T38" fmla="*/ 495 w 1575"/>
                      <a:gd name="T39" fmla="*/ 441 h 1445"/>
                      <a:gd name="T40" fmla="*/ 481 w 1575"/>
                      <a:gd name="T41" fmla="*/ 523 h 1445"/>
                      <a:gd name="T42" fmla="*/ 273 w 1575"/>
                      <a:gd name="T43" fmla="*/ 734 h 1445"/>
                      <a:gd name="T44" fmla="*/ 481 w 1575"/>
                      <a:gd name="T45" fmla="*/ 735 h 1445"/>
                      <a:gd name="T46" fmla="*/ 748 w 1575"/>
                      <a:gd name="T47" fmla="*/ 0 h 1445"/>
                      <a:gd name="T48" fmla="*/ 569 w 1575"/>
                      <a:gd name="T49" fmla="*/ 173 h 1445"/>
                      <a:gd name="T50" fmla="*/ 757 w 1575"/>
                      <a:gd name="T51" fmla="*/ 173 h 1445"/>
                      <a:gd name="T52" fmla="*/ 747 w 1575"/>
                      <a:gd name="T53" fmla="*/ 249 h 1445"/>
                      <a:gd name="T54" fmla="*/ 558 w 1575"/>
                      <a:gd name="T55" fmla="*/ 440 h 1445"/>
                      <a:gd name="T56" fmla="*/ 756 w 1575"/>
                      <a:gd name="T57" fmla="*/ 440 h 1445"/>
                      <a:gd name="T58" fmla="*/ 745 w 1575"/>
                      <a:gd name="T59" fmla="*/ 523 h 1445"/>
                      <a:gd name="T60" fmla="*/ 547 w 1575"/>
                      <a:gd name="T61" fmla="*/ 734 h 1445"/>
                      <a:gd name="T62" fmla="*/ 754 w 1575"/>
                      <a:gd name="T63" fmla="*/ 734 h 1445"/>
                      <a:gd name="T64" fmla="*/ 989 w 1575"/>
                      <a:gd name="T65" fmla="*/ 0 h 1445"/>
                      <a:gd name="T66" fmla="*/ 817 w 1575"/>
                      <a:gd name="T67" fmla="*/ 173 h 1445"/>
                      <a:gd name="T68" fmla="*/ 1005 w 1575"/>
                      <a:gd name="T69" fmla="*/ 173 h 1445"/>
                      <a:gd name="T70" fmla="*/ 999 w 1575"/>
                      <a:gd name="T71" fmla="*/ 249 h 1445"/>
                      <a:gd name="T72" fmla="*/ 818 w 1575"/>
                      <a:gd name="T73" fmla="*/ 440 h 1445"/>
                      <a:gd name="T74" fmla="*/ 1016 w 1575"/>
                      <a:gd name="T75" fmla="*/ 440 h 1445"/>
                      <a:gd name="T76" fmla="*/ 1009 w 1575"/>
                      <a:gd name="T77" fmla="*/ 523 h 1445"/>
                      <a:gd name="T78" fmla="*/ 820 w 1575"/>
                      <a:gd name="T79" fmla="*/ 734 h 1445"/>
                      <a:gd name="T80" fmla="*/ 1027 w 1575"/>
                      <a:gd name="T81" fmla="*/ 734 h 1445"/>
                      <a:gd name="T82" fmla="*/ 1229 w 1575"/>
                      <a:gd name="T83" fmla="*/ 0 h 1445"/>
                      <a:gd name="T84" fmla="*/ 1065 w 1575"/>
                      <a:gd name="T85" fmla="*/ 174 h 1445"/>
                      <a:gd name="T86" fmla="*/ 1253 w 1575"/>
                      <a:gd name="T87" fmla="*/ 173 h 1445"/>
                      <a:gd name="T88" fmla="*/ 1251 w 1575"/>
                      <a:gd name="T89" fmla="*/ 249 h 1445"/>
                      <a:gd name="T90" fmla="*/ 1078 w 1575"/>
                      <a:gd name="T91" fmla="*/ 441 h 1445"/>
                      <a:gd name="T92" fmla="*/ 1276 w 1575"/>
                      <a:gd name="T93" fmla="*/ 440 h 1445"/>
                      <a:gd name="T94" fmla="*/ 1274 w 1575"/>
                      <a:gd name="T95" fmla="*/ 523 h 1445"/>
                      <a:gd name="T96" fmla="*/ 1093 w 1575"/>
                      <a:gd name="T97" fmla="*/ 735 h 1445"/>
                      <a:gd name="T98" fmla="*/ 1301 w 1575"/>
                      <a:gd name="T99" fmla="*/ 734 h 1445"/>
                      <a:gd name="T100" fmla="*/ 1470 w 1575"/>
                      <a:gd name="T101" fmla="*/ 0 h 1445"/>
                      <a:gd name="T102" fmla="*/ 1313 w 1575"/>
                      <a:gd name="T103" fmla="*/ 174 h 1445"/>
                      <a:gd name="T104" fmla="*/ 1501 w 1575"/>
                      <a:gd name="T105" fmla="*/ 172 h 1445"/>
                      <a:gd name="T106" fmla="*/ 1503 w 1575"/>
                      <a:gd name="T107" fmla="*/ 249 h 1445"/>
                      <a:gd name="T108" fmla="*/ 1339 w 1575"/>
                      <a:gd name="T109" fmla="*/ 441 h 1445"/>
                      <a:gd name="T110" fmla="*/ 1536 w 1575"/>
                      <a:gd name="T111" fmla="*/ 439 h 1445"/>
                      <a:gd name="T112" fmla="*/ 1538 w 1575"/>
                      <a:gd name="T113" fmla="*/ 523 h 1445"/>
                      <a:gd name="T114" fmla="*/ 1367 w 1575"/>
                      <a:gd name="T115" fmla="*/ 735 h 1445"/>
                      <a:gd name="T116" fmla="*/ 1574 w 1575"/>
                      <a:gd name="T117" fmla="*/ 733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5" h="1445">
                        <a:moveTo>
                          <a:pt x="1239" y="1315"/>
                        </a:moveTo>
                        <a:cubicBezTo>
                          <a:pt x="1239" y="1422"/>
                          <a:pt x="1239" y="1422"/>
                          <a:pt x="1239" y="1422"/>
                        </a:cubicBezTo>
                        <a:cubicBezTo>
                          <a:pt x="1239" y="1434"/>
                          <a:pt x="1228" y="1445"/>
                          <a:pt x="1216" y="1445"/>
                        </a:cubicBezTo>
                        <a:cubicBezTo>
                          <a:pt x="351" y="1445"/>
                          <a:pt x="351" y="1445"/>
                          <a:pt x="351" y="1445"/>
                        </a:cubicBezTo>
                        <a:cubicBezTo>
                          <a:pt x="338" y="1445"/>
                          <a:pt x="328" y="1434"/>
                          <a:pt x="328" y="1422"/>
                        </a:cubicBezTo>
                        <a:cubicBezTo>
                          <a:pt x="328" y="1315"/>
                          <a:pt x="328" y="1315"/>
                          <a:pt x="328" y="1315"/>
                        </a:cubicBezTo>
                        <a:cubicBezTo>
                          <a:pt x="328" y="1303"/>
                          <a:pt x="338" y="1292"/>
                          <a:pt x="351" y="1292"/>
                        </a:cubicBezTo>
                        <a:cubicBezTo>
                          <a:pt x="405" y="1292"/>
                          <a:pt x="405" y="1292"/>
                          <a:pt x="405" y="1292"/>
                        </a:cubicBezTo>
                        <a:cubicBezTo>
                          <a:pt x="405" y="1250"/>
                          <a:pt x="405" y="1250"/>
                          <a:pt x="405" y="1250"/>
                        </a:cubicBezTo>
                        <a:cubicBezTo>
                          <a:pt x="405" y="1237"/>
                          <a:pt x="415" y="1227"/>
                          <a:pt x="428" y="1227"/>
                        </a:cubicBezTo>
                        <a:cubicBezTo>
                          <a:pt x="1138" y="1227"/>
                          <a:pt x="1138" y="1227"/>
                          <a:pt x="1138" y="1227"/>
                        </a:cubicBezTo>
                        <a:cubicBezTo>
                          <a:pt x="1151" y="1227"/>
                          <a:pt x="1161" y="1237"/>
                          <a:pt x="1161" y="1250"/>
                        </a:cubicBezTo>
                        <a:cubicBezTo>
                          <a:pt x="1161" y="1292"/>
                          <a:pt x="1161" y="1292"/>
                          <a:pt x="1161" y="1292"/>
                        </a:cubicBezTo>
                        <a:cubicBezTo>
                          <a:pt x="1216" y="1292"/>
                          <a:pt x="1216" y="1292"/>
                          <a:pt x="1216" y="1292"/>
                        </a:cubicBezTo>
                        <a:cubicBezTo>
                          <a:pt x="1228" y="1292"/>
                          <a:pt x="1239" y="1303"/>
                          <a:pt x="1239" y="1315"/>
                        </a:cubicBezTo>
                        <a:close/>
                        <a:moveTo>
                          <a:pt x="260" y="174"/>
                        </a:moveTo>
                        <a:cubicBezTo>
                          <a:pt x="276" y="11"/>
                          <a:pt x="276" y="11"/>
                          <a:pt x="276" y="11"/>
                        </a:cubicBezTo>
                        <a:cubicBezTo>
                          <a:pt x="276" y="5"/>
                          <a:pt x="272" y="0"/>
                          <a:pt x="266" y="0"/>
                        </a:cubicBezTo>
                        <a:cubicBezTo>
                          <a:pt x="103" y="0"/>
                          <a:pt x="103" y="0"/>
                          <a:pt x="103" y="0"/>
                        </a:cubicBezTo>
                        <a:cubicBezTo>
                          <a:pt x="98" y="0"/>
                          <a:pt x="94" y="4"/>
                          <a:pt x="93" y="9"/>
                        </a:cubicBezTo>
                        <a:cubicBezTo>
                          <a:pt x="72" y="172"/>
                          <a:pt x="72" y="172"/>
                          <a:pt x="72" y="172"/>
                        </a:cubicBezTo>
                        <a:cubicBezTo>
                          <a:pt x="72" y="178"/>
                          <a:pt x="76" y="183"/>
                          <a:pt x="82" y="183"/>
                        </a:cubicBezTo>
                        <a:cubicBezTo>
                          <a:pt x="251" y="183"/>
                          <a:pt x="251" y="183"/>
                          <a:pt x="251" y="183"/>
                        </a:cubicBezTo>
                        <a:cubicBezTo>
                          <a:pt x="256" y="183"/>
                          <a:pt x="260" y="179"/>
                          <a:pt x="260" y="174"/>
                        </a:cubicBezTo>
                        <a:close/>
                        <a:moveTo>
                          <a:pt x="235" y="441"/>
                        </a:moveTo>
                        <a:cubicBezTo>
                          <a:pt x="252" y="260"/>
                          <a:pt x="252" y="260"/>
                          <a:pt x="252" y="260"/>
                        </a:cubicBezTo>
                        <a:cubicBezTo>
                          <a:pt x="253" y="254"/>
                          <a:pt x="248" y="249"/>
                          <a:pt x="242" y="249"/>
                        </a:cubicBezTo>
                        <a:cubicBezTo>
                          <a:pt x="71" y="249"/>
                          <a:pt x="71" y="249"/>
                          <a:pt x="71" y="249"/>
                        </a:cubicBezTo>
                        <a:cubicBezTo>
                          <a:pt x="66" y="249"/>
                          <a:pt x="62" y="253"/>
                          <a:pt x="61" y="258"/>
                        </a:cubicBezTo>
                        <a:cubicBezTo>
                          <a:pt x="38" y="439"/>
                          <a:pt x="38" y="439"/>
                          <a:pt x="38" y="439"/>
                        </a:cubicBezTo>
                        <a:cubicBezTo>
                          <a:pt x="37" y="445"/>
                          <a:pt x="42" y="450"/>
                          <a:pt x="48" y="450"/>
                        </a:cubicBezTo>
                        <a:cubicBezTo>
                          <a:pt x="225" y="450"/>
                          <a:pt x="225" y="450"/>
                          <a:pt x="225" y="450"/>
                        </a:cubicBezTo>
                        <a:cubicBezTo>
                          <a:pt x="230" y="450"/>
                          <a:pt x="235" y="446"/>
                          <a:pt x="235" y="441"/>
                        </a:cubicBezTo>
                        <a:close/>
                        <a:moveTo>
                          <a:pt x="208" y="735"/>
                        </a:moveTo>
                        <a:cubicBezTo>
                          <a:pt x="227" y="534"/>
                          <a:pt x="227" y="534"/>
                          <a:pt x="227" y="534"/>
                        </a:cubicBezTo>
                        <a:cubicBezTo>
                          <a:pt x="227" y="528"/>
                          <a:pt x="223" y="523"/>
                          <a:pt x="217" y="523"/>
                        </a:cubicBezTo>
                        <a:cubicBezTo>
                          <a:pt x="36" y="523"/>
                          <a:pt x="36" y="523"/>
                          <a:pt x="36" y="523"/>
                        </a:cubicBezTo>
                        <a:cubicBezTo>
                          <a:pt x="31" y="523"/>
                          <a:pt x="27" y="527"/>
                          <a:pt x="26" y="532"/>
                        </a:cubicBezTo>
                        <a:cubicBezTo>
                          <a:pt x="0" y="733"/>
                          <a:pt x="0" y="733"/>
                          <a:pt x="0" y="733"/>
                        </a:cubicBezTo>
                        <a:cubicBezTo>
                          <a:pt x="0" y="739"/>
                          <a:pt x="4" y="744"/>
                          <a:pt x="10" y="744"/>
                        </a:cubicBezTo>
                        <a:cubicBezTo>
                          <a:pt x="198" y="744"/>
                          <a:pt x="198" y="744"/>
                          <a:pt x="198" y="744"/>
                        </a:cubicBezTo>
                        <a:cubicBezTo>
                          <a:pt x="203" y="744"/>
                          <a:pt x="207" y="741"/>
                          <a:pt x="208" y="735"/>
                        </a:cubicBezTo>
                        <a:close/>
                        <a:moveTo>
                          <a:pt x="509" y="174"/>
                        </a:moveTo>
                        <a:cubicBezTo>
                          <a:pt x="517" y="10"/>
                          <a:pt x="517" y="10"/>
                          <a:pt x="517" y="10"/>
                        </a:cubicBezTo>
                        <a:cubicBezTo>
                          <a:pt x="517" y="5"/>
                          <a:pt x="513" y="0"/>
                          <a:pt x="507" y="0"/>
                        </a:cubicBezTo>
                        <a:cubicBezTo>
                          <a:pt x="344" y="0"/>
                          <a:pt x="344" y="0"/>
                          <a:pt x="344" y="0"/>
                        </a:cubicBezTo>
                        <a:cubicBezTo>
                          <a:pt x="339" y="0"/>
                          <a:pt x="334" y="4"/>
                          <a:pt x="334" y="9"/>
                        </a:cubicBezTo>
                        <a:cubicBezTo>
                          <a:pt x="320" y="173"/>
                          <a:pt x="320" y="173"/>
                          <a:pt x="320" y="173"/>
                        </a:cubicBezTo>
                        <a:cubicBezTo>
                          <a:pt x="320" y="178"/>
                          <a:pt x="325" y="183"/>
                          <a:pt x="330" y="183"/>
                        </a:cubicBezTo>
                        <a:cubicBezTo>
                          <a:pt x="499" y="183"/>
                          <a:pt x="499" y="183"/>
                          <a:pt x="499" y="183"/>
                        </a:cubicBezTo>
                        <a:cubicBezTo>
                          <a:pt x="504" y="183"/>
                          <a:pt x="508" y="179"/>
                          <a:pt x="509" y="174"/>
                        </a:cubicBezTo>
                        <a:close/>
                        <a:moveTo>
                          <a:pt x="495" y="441"/>
                        </a:moveTo>
                        <a:cubicBezTo>
                          <a:pt x="504" y="260"/>
                          <a:pt x="504" y="260"/>
                          <a:pt x="504" y="260"/>
                        </a:cubicBezTo>
                        <a:cubicBezTo>
                          <a:pt x="505" y="254"/>
                          <a:pt x="500" y="249"/>
                          <a:pt x="494" y="249"/>
                        </a:cubicBezTo>
                        <a:cubicBezTo>
                          <a:pt x="323" y="249"/>
                          <a:pt x="323" y="249"/>
                          <a:pt x="323" y="249"/>
                        </a:cubicBezTo>
                        <a:cubicBezTo>
                          <a:pt x="318" y="249"/>
                          <a:pt x="314" y="253"/>
                          <a:pt x="313" y="258"/>
                        </a:cubicBezTo>
                        <a:cubicBezTo>
                          <a:pt x="298" y="440"/>
                          <a:pt x="298" y="440"/>
                          <a:pt x="298" y="440"/>
                        </a:cubicBezTo>
                        <a:cubicBezTo>
                          <a:pt x="298" y="445"/>
                          <a:pt x="302" y="450"/>
                          <a:pt x="308" y="450"/>
                        </a:cubicBezTo>
                        <a:cubicBezTo>
                          <a:pt x="485" y="450"/>
                          <a:pt x="485" y="450"/>
                          <a:pt x="485" y="450"/>
                        </a:cubicBezTo>
                        <a:cubicBezTo>
                          <a:pt x="491" y="450"/>
                          <a:pt x="495" y="446"/>
                          <a:pt x="495" y="441"/>
                        </a:cubicBezTo>
                        <a:close/>
                        <a:moveTo>
                          <a:pt x="481" y="735"/>
                        </a:moveTo>
                        <a:cubicBezTo>
                          <a:pt x="491" y="533"/>
                          <a:pt x="491" y="533"/>
                          <a:pt x="491" y="533"/>
                        </a:cubicBezTo>
                        <a:cubicBezTo>
                          <a:pt x="491" y="528"/>
                          <a:pt x="487" y="523"/>
                          <a:pt x="481" y="523"/>
                        </a:cubicBezTo>
                        <a:cubicBezTo>
                          <a:pt x="300" y="523"/>
                          <a:pt x="300" y="523"/>
                          <a:pt x="300" y="523"/>
                        </a:cubicBezTo>
                        <a:cubicBezTo>
                          <a:pt x="295" y="523"/>
                          <a:pt x="291" y="527"/>
                          <a:pt x="290" y="532"/>
                        </a:cubicBezTo>
                        <a:cubicBezTo>
                          <a:pt x="273" y="734"/>
                          <a:pt x="273" y="734"/>
                          <a:pt x="273" y="734"/>
                        </a:cubicBezTo>
                        <a:cubicBezTo>
                          <a:pt x="273" y="739"/>
                          <a:pt x="278" y="744"/>
                          <a:pt x="283" y="744"/>
                        </a:cubicBezTo>
                        <a:cubicBezTo>
                          <a:pt x="471" y="744"/>
                          <a:pt x="471" y="744"/>
                          <a:pt x="471" y="744"/>
                        </a:cubicBezTo>
                        <a:cubicBezTo>
                          <a:pt x="476" y="744"/>
                          <a:pt x="481" y="740"/>
                          <a:pt x="481" y="735"/>
                        </a:cubicBezTo>
                        <a:close/>
                        <a:moveTo>
                          <a:pt x="757" y="173"/>
                        </a:moveTo>
                        <a:cubicBezTo>
                          <a:pt x="758" y="10"/>
                          <a:pt x="758" y="10"/>
                          <a:pt x="758" y="10"/>
                        </a:cubicBezTo>
                        <a:cubicBezTo>
                          <a:pt x="758" y="4"/>
                          <a:pt x="753" y="0"/>
                          <a:pt x="748" y="0"/>
                        </a:cubicBezTo>
                        <a:cubicBezTo>
                          <a:pt x="585" y="0"/>
                          <a:pt x="585" y="0"/>
                          <a:pt x="585" y="0"/>
                        </a:cubicBezTo>
                        <a:cubicBezTo>
                          <a:pt x="579" y="0"/>
                          <a:pt x="575" y="4"/>
                          <a:pt x="575" y="10"/>
                        </a:cubicBezTo>
                        <a:cubicBezTo>
                          <a:pt x="569" y="173"/>
                          <a:pt x="569" y="173"/>
                          <a:pt x="569" y="173"/>
                        </a:cubicBezTo>
                        <a:cubicBezTo>
                          <a:pt x="568" y="179"/>
                          <a:pt x="573" y="183"/>
                          <a:pt x="579" y="183"/>
                        </a:cubicBezTo>
                        <a:cubicBezTo>
                          <a:pt x="747" y="183"/>
                          <a:pt x="747" y="183"/>
                          <a:pt x="747" y="183"/>
                        </a:cubicBezTo>
                        <a:cubicBezTo>
                          <a:pt x="752" y="183"/>
                          <a:pt x="757" y="179"/>
                          <a:pt x="757" y="173"/>
                        </a:cubicBezTo>
                        <a:close/>
                        <a:moveTo>
                          <a:pt x="756" y="440"/>
                        </a:moveTo>
                        <a:cubicBezTo>
                          <a:pt x="757" y="259"/>
                          <a:pt x="757" y="259"/>
                          <a:pt x="757" y="259"/>
                        </a:cubicBezTo>
                        <a:cubicBezTo>
                          <a:pt x="757" y="254"/>
                          <a:pt x="752" y="249"/>
                          <a:pt x="747" y="249"/>
                        </a:cubicBezTo>
                        <a:cubicBezTo>
                          <a:pt x="575" y="249"/>
                          <a:pt x="575" y="249"/>
                          <a:pt x="575" y="249"/>
                        </a:cubicBezTo>
                        <a:cubicBezTo>
                          <a:pt x="570" y="249"/>
                          <a:pt x="565" y="254"/>
                          <a:pt x="565" y="259"/>
                        </a:cubicBezTo>
                        <a:cubicBezTo>
                          <a:pt x="558" y="440"/>
                          <a:pt x="558" y="440"/>
                          <a:pt x="558" y="440"/>
                        </a:cubicBezTo>
                        <a:cubicBezTo>
                          <a:pt x="558" y="446"/>
                          <a:pt x="562" y="450"/>
                          <a:pt x="568" y="450"/>
                        </a:cubicBezTo>
                        <a:cubicBezTo>
                          <a:pt x="746" y="450"/>
                          <a:pt x="746" y="450"/>
                          <a:pt x="746" y="450"/>
                        </a:cubicBezTo>
                        <a:cubicBezTo>
                          <a:pt x="751" y="450"/>
                          <a:pt x="756" y="446"/>
                          <a:pt x="756" y="440"/>
                        </a:cubicBezTo>
                        <a:close/>
                        <a:moveTo>
                          <a:pt x="754" y="734"/>
                        </a:moveTo>
                        <a:cubicBezTo>
                          <a:pt x="755" y="533"/>
                          <a:pt x="755" y="533"/>
                          <a:pt x="755" y="533"/>
                        </a:cubicBezTo>
                        <a:cubicBezTo>
                          <a:pt x="755" y="527"/>
                          <a:pt x="751" y="523"/>
                          <a:pt x="745" y="523"/>
                        </a:cubicBezTo>
                        <a:cubicBezTo>
                          <a:pt x="565" y="523"/>
                          <a:pt x="565" y="523"/>
                          <a:pt x="565" y="523"/>
                        </a:cubicBezTo>
                        <a:cubicBezTo>
                          <a:pt x="559" y="523"/>
                          <a:pt x="555" y="527"/>
                          <a:pt x="555" y="532"/>
                        </a:cubicBezTo>
                        <a:cubicBezTo>
                          <a:pt x="547" y="734"/>
                          <a:pt x="547" y="734"/>
                          <a:pt x="547" y="734"/>
                        </a:cubicBezTo>
                        <a:cubicBezTo>
                          <a:pt x="546" y="740"/>
                          <a:pt x="551" y="744"/>
                          <a:pt x="557" y="744"/>
                        </a:cubicBezTo>
                        <a:cubicBezTo>
                          <a:pt x="744" y="744"/>
                          <a:pt x="744" y="744"/>
                          <a:pt x="744" y="744"/>
                        </a:cubicBezTo>
                        <a:cubicBezTo>
                          <a:pt x="750" y="744"/>
                          <a:pt x="754" y="740"/>
                          <a:pt x="754" y="734"/>
                        </a:cubicBezTo>
                        <a:close/>
                        <a:moveTo>
                          <a:pt x="1005" y="173"/>
                        </a:moveTo>
                        <a:cubicBezTo>
                          <a:pt x="999" y="10"/>
                          <a:pt x="999" y="10"/>
                          <a:pt x="999" y="10"/>
                        </a:cubicBezTo>
                        <a:cubicBezTo>
                          <a:pt x="998" y="4"/>
                          <a:pt x="994" y="0"/>
                          <a:pt x="989" y="0"/>
                        </a:cubicBezTo>
                        <a:cubicBezTo>
                          <a:pt x="826" y="0"/>
                          <a:pt x="826" y="0"/>
                          <a:pt x="826" y="0"/>
                        </a:cubicBezTo>
                        <a:cubicBezTo>
                          <a:pt x="820" y="0"/>
                          <a:pt x="816" y="4"/>
                          <a:pt x="816" y="10"/>
                        </a:cubicBezTo>
                        <a:cubicBezTo>
                          <a:pt x="817" y="173"/>
                          <a:pt x="817" y="173"/>
                          <a:pt x="817" y="173"/>
                        </a:cubicBezTo>
                        <a:cubicBezTo>
                          <a:pt x="817" y="179"/>
                          <a:pt x="821" y="183"/>
                          <a:pt x="827" y="183"/>
                        </a:cubicBezTo>
                        <a:cubicBezTo>
                          <a:pt x="995" y="183"/>
                          <a:pt x="995" y="183"/>
                          <a:pt x="995" y="183"/>
                        </a:cubicBezTo>
                        <a:cubicBezTo>
                          <a:pt x="1001" y="183"/>
                          <a:pt x="1005" y="179"/>
                          <a:pt x="1005" y="173"/>
                        </a:cubicBezTo>
                        <a:close/>
                        <a:moveTo>
                          <a:pt x="1016" y="440"/>
                        </a:moveTo>
                        <a:cubicBezTo>
                          <a:pt x="1009" y="259"/>
                          <a:pt x="1009" y="259"/>
                          <a:pt x="1009" y="259"/>
                        </a:cubicBezTo>
                        <a:cubicBezTo>
                          <a:pt x="1008" y="254"/>
                          <a:pt x="1004" y="249"/>
                          <a:pt x="999" y="249"/>
                        </a:cubicBezTo>
                        <a:cubicBezTo>
                          <a:pt x="827" y="249"/>
                          <a:pt x="827" y="249"/>
                          <a:pt x="827" y="249"/>
                        </a:cubicBezTo>
                        <a:cubicBezTo>
                          <a:pt x="822" y="249"/>
                          <a:pt x="817" y="254"/>
                          <a:pt x="817" y="259"/>
                        </a:cubicBezTo>
                        <a:cubicBezTo>
                          <a:pt x="818" y="440"/>
                          <a:pt x="818" y="440"/>
                          <a:pt x="818" y="440"/>
                        </a:cubicBezTo>
                        <a:cubicBezTo>
                          <a:pt x="818" y="446"/>
                          <a:pt x="823" y="450"/>
                          <a:pt x="828" y="450"/>
                        </a:cubicBezTo>
                        <a:cubicBezTo>
                          <a:pt x="1006" y="450"/>
                          <a:pt x="1006" y="450"/>
                          <a:pt x="1006" y="450"/>
                        </a:cubicBezTo>
                        <a:cubicBezTo>
                          <a:pt x="1011" y="450"/>
                          <a:pt x="1016" y="446"/>
                          <a:pt x="1016" y="440"/>
                        </a:cubicBezTo>
                        <a:close/>
                        <a:moveTo>
                          <a:pt x="1027" y="734"/>
                        </a:moveTo>
                        <a:cubicBezTo>
                          <a:pt x="1019" y="532"/>
                          <a:pt x="1019" y="532"/>
                          <a:pt x="1019" y="532"/>
                        </a:cubicBezTo>
                        <a:cubicBezTo>
                          <a:pt x="1019" y="527"/>
                          <a:pt x="1015" y="523"/>
                          <a:pt x="1009" y="523"/>
                        </a:cubicBezTo>
                        <a:cubicBezTo>
                          <a:pt x="829" y="523"/>
                          <a:pt x="829" y="523"/>
                          <a:pt x="829" y="523"/>
                        </a:cubicBezTo>
                        <a:cubicBezTo>
                          <a:pt x="823" y="523"/>
                          <a:pt x="819" y="527"/>
                          <a:pt x="819" y="533"/>
                        </a:cubicBezTo>
                        <a:cubicBezTo>
                          <a:pt x="820" y="734"/>
                          <a:pt x="820" y="734"/>
                          <a:pt x="820" y="734"/>
                        </a:cubicBezTo>
                        <a:cubicBezTo>
                          <a:pt x="820" y="740"/>
                          <a:pt x="824" y="744"/>
                          <a:pt x="830" y="744"/>
                        </a:cubicBezTo>
                        <a:cubicBezTo>
                          <a:pt x="1017" y="744"/>
                          <a:pt x="1017" y="744"/>
                          <a:pt x="1017" y="744"/>
                        </a:cubicBezTo>
                        <a:cubicBezTo>
                          <a:pt x="1023" y="744"/>
                          <a:pt x="1028" y="740"/>
                          <a:pt x="1027" y="734"/>
                        </a:cubicBezTo>
                        <a:close/>
                        <a:moveTo>
                          <a:pt x="1253" y="173"/>
                        </a:moveTo>
                        <a:cubicBezTo>
                          <a:pt x="1239" y="9"/>
                          <a:pt x="1239" y="9"/>
                          <a:pt x="1239" y="9"/>
                        </a:cubicBezTo>
                        <a:cubicBezTo>
                          <a:pt x="1239" y="4"/>
                          <a:pt x="1235" y="0"/>
                          <a:pt x="1229" y="0"/>
                        </a:cubicBezTo>
                        <a:cubicBezTo>
                          <a:pt x="1067" y="0"/>
                          <a:pt x="1067" y="0"/>
                          <a:pt x="1067" y="0"/>
                        </a:cubicBezTo>
                        <a:cubicBezTo>
                          <a:pt x="1061" y="0"/>
                          <a:pt x="1056" y="5"/>
                          <a:pt x="1057" y="10"/>
                        </a:cubicBezTo>
                        <a:cubicBezTo>
                          <a:pt x="1065" y="174"/>
                          <a:pt x="1065" y="174"/>
                          <a:pt x="1065" y="174"/>
                        </a:cubicBezTo>
                        <a:cubicBezTo>
                          <a:pt x="1065" y="179"/>
                          <a:pt x="1070" y="183"/>
                          <a:pt x="1075" y="183"/>
                        </a:cubicBezTo>
                        <a:cubicBezTo>
                          <a:pt x="1243" y="183"/>
                          <a:pt x="1243" y="183"/>
                          <a:pt x="1243" y="183"/>
                        </a:cubicBezTo>
                        <a:cubicBezTo>
                          <a:pt x="1249" y="183"/>
                          <a:pt x="1254" y="178"/>
                          <a:pt x="1253" y="173"/>
                        </a:cubicBezTo>
                        <a:close/>
                        <a:moveTo>
                          <a:pt x="1276" y="440"/>
                        </a:moveTo>
                        <a:cubicBezTo>
                          <a:pt x="1260" y="258"/>
                          <a:pt x="1260" y="258"/>
                          <a:pt x="1260" y="258"/>
                        </a:cubicBezTo>
                        <a:cubicBezTo>
                          <a:pt x="1260" y="253"/>
                          <a:pt x="1256" y="249"/>
                          <a:pt x="1251" y="249"/>
                        </a:cubicBezTo>
                        <a:cubicBezTo>
                          <a:pt x="1079" y="249"/>
                          <a:pt x="1079" y="249"/>
                          <a:pt x="1079" y="249"/>
                        </a:cubicBezTo>
                        <a:cubicBezTo>
                          <a:pt x="1073" y="249"/>
                          <a:pt x="1069" y="254"/>
                          <a:pt x="1069" y="260"/>
                        </a:cubicBezTo>
                        <a:cubicBezTo>
                          <a:pt x="1078" y="441"/>
                          <a:pt x="1078" y="441"/>
                          <a:pt x="1078" y="441"/>
                        </a:cubicBezTo>
                        <a:cubicBezTo>
                          <a:pt x="1079" y="446"/>
                          <a:pt x="1083" y="450"/>
                          <a:pt x="1088" y="450"/>
                        </a:cubicBezTo>
                        <a:cubicBezTo>
                          <a:pt x="1266" y="450"/>
                          <a:pt x="1266" y="450"/>
                          <a:pt x="1266" y="450"/>
                        </a:cubicBezTo>
                        <a:cubicBezTo>
                          <a:pt x="1272" y="450"/>
                          <a:pt x="1276" y="445"/>
                          <a:pt x="1276" y="440"/>
                        </a:cubicBezTo>
                        <a:close/>
                        <a:moveTo>
                          <a:pt x="1301" y="734"/>
                        </a:moveTo>
                        <a:cubicBezTo>
                          <a:pt x="1284" y="532"/>
                          <a:pt x="1284" y="532"/>
                          <a:pt x="1284" y="532"/>
                        </a:cubicBezTo>
                        <a:cubicBezTo>
                          <a:pt x="1283" y="527"/>
                          <a:pt x="1279" y="523"/>
                          <a:pt x="1274" y="523"/>
                        </a:cubicBezTo>
                        <a:cubicBezTo>
                          <a:pt x="1093" y="523"/>
                          <a:pt x="1093" y="523"/>
                          <a:pt x="1093" y="523"/>
                        </a:cubicBezTo>
                        <a:cubicBezTo>
                          <a:pt x="1087" y="523"/>
                          <a:pt x="1083" y="528"/>
                          <a:pt x="1083" y="533"/>
                        </a:cubicBezTo>
                        <a:cubicBezTo>
                          <a:pt x="1093" y="735"/>
                          <a:pt x="1093" y="735"/>
                          <a:pt x="1093" y="735"/>
                        </a:cubicBezTo>
                        <a:cubicBezTo>
                          <a:pt x="1094" y="740"/>
                          <a:pt x="1098" y="744"/>
                          <a:pt x="1103" y="744"/>
                        </a:cubicBezTo>
                        <a:cubicBezTo>
                          <a:pt x="1291" y="744"/>
                          <a:pt x="1291" y="744"/>
                          <a:pt x="1291" y="744"/>
                        </a:cubicBezTo>
                        <a:cubicBezTo>
                          <a:pt x="1297" y="744"/>
                          <a:pt x="1301" y="739"/>
                          <a:pt x="1301" y="734"/>
                        </a:cubicBezTo>
                        <a:close/>
                        <a:moveTo>
                          <a:pt x="1501" y="172"/>
                        </a:moveTo>
                        <a:cubicBezTo>
                          <a:pt x="1480" y="9"/>
                          <a:pt x="1480" y="9"/>
                          <a:pt x="1480" y="9"/>
                        </a:cubicBezTo>
                        <a:cubicBezTo>
                          <a:pt x="1480" y="4"/>
                          <a:pt x="1475" y="0"/>
                          <a:pt x="1470" y="0"/>
                        </a:cubicBezTo>
                        <a:cubicBezTo>
                          <a:pt x="1307" y="0"/>
                          <a:pt x="1307" y="0"/>
                          <a:pt x="1307" y="0"/>
                        </a:cubicBezTo>
                        <a:cubicBezTo>
                          <a:pt x="1302" y="0"/>
                          <a:pt x="1297" y="5"/>
                          <a:pt x="1298" y="11"/>
                        </a:cubicBezTo>
                        <a:cubicBezTo>
                          <a:pt x="1313" y="174"/>
                          <a:pt x="1313" y="174"/>
                          <a:pt x="1313" y="174"/>
                        </a:cubicBezTo>
                        <a:cubicBezTo>
                          <a:pt x="1314" y="179"/>
                          <a:pt x="1318" y="183"/>
                          <a:pt x="1323" y="183"/>
                        </a:cubicBezTo>
                        <a:cubicBezTo>
                          <a:pt x="1491" y="183"/>
                          <a:pt x="1491" y="183"/>
                          <a:pt x="1491" y="183"/>
                        </a:cubicBezTo>
                        <a:cubicBezTo>
                          <a:pt x="1497" y="183"/>
                          <a:pt x="1502" y="178"/>
                          <a:pt x="1501" y="172"/>
                        </a:cubicBezTo>
                        <a:close/>
                        <a:moveTo>
                          <a:pt x="1536" y="439"/>
                        </a:moveTo>
                        <a:cubicBezTo>
                          <a:pt x="1512" y="258"/>
                          <a:pt x="1512" y="258"/>
                          <a:pt x="1512" y="258"/>
                        </a:cubicBezTo>
                        <a:cubicBezTo>
                          <a:pt x="1512" y="253"/>
                          <a:pt x="1508" y="249"/>
                          <a:pt x="1503" y="249"/>
                        </a:cubicBezTo>
                        <a:cubicBezTo>
                          <a:pt x="1331" y="249"/>
                          <a:pt x="1331" y="249"/>
                          <a:pt x="1331" y="249"/>
                        </a:cubicBezTo>
                        <a:cubicBezTo>
                          <a:pt x="1325" y="249"/>
                          <a:pt x="1321" y="254"/>
                          <a:pt x="1321" y="260"/>
                        </a:cubicBezTo>
                        <a:cubicBezTo>
                          <a:pt x="1339" y="441"/>
                          <a:pt x="1339" y="441"/>
                          <a:pt x="1339" y="441"/>
                        </a:cubicBezTo>
                        <a:cubicBezTo>
                          <a:pt x="1339" y="446"/>
                          <a:pt x="1343" y="450"/>
                          <a:pt x="1349" y="450"/>
                        </a:cubicBezTo>
                        <a:cubicBezTo>
                          <a:pt x="1526" y="450"/>
                          <a:pt x="1526" y="450"/>
                          <a:pt x="1526" y="450"/>
                        </a:cubicBezTo>
                        <a:cubicBezTo>
                          <a:pt x="1532" y="450"/>
                          <a:pt x="1537" y="445"/>
                          <a:pt x="1536" y="439"/>
                        </a:cubicBezTo>
                        <a:close/>
                        <a:moveTo>
                          <a:pt x="1574" y="733"/>
                        </a:moveTo>
                        <a:cubicBezTo>
                          <a:pt x="1548" y="532"/>
                          <a:pt x="1548" y="532"/>
                          <a:pt x="1548" y="532"/>
                        </a:cubicBezTo>
                        <a:cubicBezTo>
                          <a:pt x="1547" y="527"/>
                          <a:pt x="1543" y="523"/>
                          <a:pt x="1538" y="523"/>
                        </a:cubicBezTo>
                        <a:cubicBezTo>
                          <a:pt x="1357" y="523"/>
                          <a:pt x="1357" y="523"/>
                          <a:pt x="1357" y="523"/>
                        </a:cubicBezTo>
                        <a:cubicBezTo>
                          <a:pt x="1351" y="523"/>
                          <a:pt x="1347" y="528"/>
                          <a:pt x="1347" y="534"/>
                        </a:cubicBezTo>
                        <a:cubicBezTo>
                          <a:pt x="1367" y="735"/>
                          <a:pt x="1367" y="735"/>
                          <a:pt x="1367" y="735"/>
                        </a:cubicBezTo>
                        <a:cubicBezTo>
                          <a:pt x="1367" y="741"/>
                          <a:pt x="1371" y="744"/>
                          <a:pt x="1377" y="744"/>
                        </a:cubicBezTo>
                        <a:cubicBezTo>
                          <a:pt x="1564" y="744"/>
                          <a:pt x="1564" y="744"/>
                          <a:pt x="1564" y="744"/>
                        </a:cubicBezTo>
                        <a:cubicBezTo>
                          <a:pt x="1570" y="744"/>
                          <a:pt x="1575" y="739"/>
                          <a:pt x="1574" y="7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
                    <a:extLst>
                      <a:ext uri="{FF2B5EF4-FFF2-40B4-BE49-F238E27FC236}">
                        <a16:creationId xmlns:a16="http://schemas.microsoft.com/office/drawing/2014/main" id="{7FCDA8E4-5A66-DF9D-FD0F-E56DA7E277FC}"/>
                      </a:ext>
                    </a:extLst>
                  </p:cNvPr>
                  <p:cNvSpPr>
                    <a:spLocks noEditPoints="1"/>
                  </p:cNvSpPr>
                  <p:nvPr/>
                </p:nvSpPr>
                <p:spPr bwMode="auto">
                  <a:xfrm>
                    <a:off x="5428106" y="3007614"/>
                    <a:ext cx="1337310" cy="933450"/>
                  </a:xfrm>
                  <a:custGeom>
                    <a:avLst/>
                    <a:gdLst>
                      <a:gd name="T0" fmla="*/ 1873 w 1874"/>
                      <a:gd name="T1" fmla="*/ 1010 h 1307"/>
                      <a:gd name="T2" fmla="*/ 1728 w 1874"/>
                      <a:gd name="T3" fmla="*/ 19 h 1307"/>
                      <a:gd name="T4" fmla="*/ 1706 w 1874"/>
                      <a:gd name="T5" fmla="*/ 0 h 1307"/>
                      <a:gd name="T6" fmla="*/ 168 w 1874"/>
                      <a:gd name="T7" fmla="*/ 0 h 1307"/>
                      <a:gd name="T8" fmla="*/ 146 w 1874"/>
                      <a:gd name="T9" fmla="*/ 19 h 1307"/>
                      <a:gd name="T10" fmla="*/ 1 w 1874"/>
                      <a:gd name="T11" fmla="*/ 1010 h 1307"/>
                      <a:gd name="T12" fmla="*/ 6 w 1874"/>
                      <a:gd name="T13" fmla="*/ 1027 h 1307"/>
                      <a:gd name="T14" fmla="*/ 23 w 1874"/>
                      <a:gd name="T15" fmla="*/ 1035 h 1307"/>
                      <a:gd name="T16" fmla="*/ 855 w 1874"/>
                      <a:gd name="T17" fmla="*/ 1035 h 1307"/>
                      <a:gd name="T18" fmla="*/ 855 w 1874"/>
                      <a:gd name="T19" fmla="*/ 1037 h 1307"/>
                      <a:gd name="T20" fmla="*/ 855 w 1874"/>
                      <a:gd name="T21" fmla="*/ 1307 h 1307"/>
                      <a:gd name="T22" fmla="*/ 899 w 1874"/>
                      <a:gd name="T23" fmla="*/ 1307 h 1307"/>
                      <a:gd name="T24" fmla="*/ 899 w 1874"/>
                      <a:gd name="T25" fmla="*/ 1037 h 1307"/>
                      <a:gd name="T26" fmla="*/ 899 w 1874"/>
                      <a:gd name="T27" fmla="*/ 1035 h 1307"/>
                      <a:gd name="T28" fmla="*/ 975 w 1874"/>
                      <a:gd name="T29" fmla="*/ 1035 h 1307"/>
                      <a:gd name="T30" fmla="*/ 975 w 1874"/>
                      <a:gd name="T31" fmla="*/ 1037 h 1307"/>
                      <a:gd name="T32" fmla="*/ 975 w 1874"/>
                      <a:gd name="T33" fmla="*/ 1307 h 1307"/>
                      <a:gd name="T34" fmla="*/ 1019 w 1874"/>
                      <a:gd name="T35" fmla="*/ 1307 h 1307"/>
                      <a:gd name="T36" fmla="*/ 1019 w 1874"/>
                      <a:gd name="T37" fmla="*/ 1037 h 1307"/>
                      <a:gd name="T38" fmla="*/ 1019 w 1874"/>
                      <a:gd name="T39" fmla="*/ 1035 h 1307"/>
                      <a:gd name="T40" fmla="*/ 1851 w 1874"/>
                      <a:gd name="T41" fmla="*/ 1035 h 1307"/>
                      <a:gd name="T42" fmla="*/ 1868 w 1874"/>
                      <a:gd name="T43" fmla="*/ 1027 h 1307"/>
                      <a:gd name="T44" fmla="*/ 1873 w 1874"/>
                      <a:gd name="T45" fmla="*/ 1010 h 1307"/>
                      <a:gd name="T46" fmla="*/ 48 w 1874"/>
                      <a:gd name="T47" fmla="*/ 991 h 1307"/>
                      <a:gd name="T48" fmla="*/ 187 w 1874"/>
                      <a:gd name="T49" fmla="*/ 44 h 1307"/>
                      <a:gd name="T50" fmla="*/ 1687 w 1874"/>
                      <a:gd name="T51" fmla="*/ 44 h 1307"/>
                      <a:gd name="T52" fmla="*/ 1826 w 1874"/>
                      <a:gd name="T53" fmla="*/ 991 h 1307"/>
                      <a:gd name="T54" fmla="*/ 48 w 1874"/>
                      <a:gd name="T55" fmla="*/ 991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4" h="1307">
                        <a:moveTo>
                          <a:pt x="1873" y="1010"/>
                        </a:moveTo>
                        <a:cubicBezTo>
                          <a:pt x="1728" y="19"/>
                          <a:pt x="1728" y="19"/>
                          <a:pt x="1728" y="19"/>
                        </a:cubicBezTo>
                        <a:cubicBezTo>
                          <a:pt x="1727" y="8"/>
                          <a:pt x="1717" y="0"/>
                          <a:pt x="1706" y="0"/>
                        </a:cubicBezTo>
                        <a:cubicBezTo>
                          <a:pt x="168" y="0"/>
                          <a:pt x="168" y="0"/>
                          <a:pt x="168" y="0"/>
                        </a:cubicBezTo>
                        <a:cubicBezTo>
                          <a:pt x="157" y="0"/>
                          <a:pt x="147" y="8"/>
                          <a:pt x="146" y="19"/>
                        </a:cubicBezTo>
                        <a:cubicBezTo>
                          <a:pt x="1" y="1010"/>
                          <a:pt x="1" y="1010"/>
                          <a:pt x="1" y="1010"/>
                        </a:cubicBezTo>
                        <a:cubicBezTo>
                          <a:pt x="0" y="1016"/>
                          <a:pt x="2" y="1023"/>
                          <a:pt x="6" y="1027"/>
                        </a:cubicBezTo>
                        <a:cubicBezTo>
                          <a:pt x="11" y="1032"/>
                          <a:pt x="17" y="1035"/>
                          <a:pt x="23" y="1035"/>
                        </a:cubicBezTo>
                        <a:cubicBezTo>
                          <a:pt x="855" y="1035"/>
                          <a:pt x="855" y="1035"/>
                          <a:pt x="855" y="1035"/>
                        </a:cubicBezTo>
                        <a:cubicBezTo>
                          <a:pt x="855" y="1036"/>
                          <a:pt x="855" y="1036"/>
                          <a:pt x="855" y="1037"/>
                        </a:cubicBezTo>
                        <a:cubicBezTo>
                          <a:pt x="855" y="1307"/>
                          <a:pt x="855" y="1307"/>
                          <a:pt x="855" y="1307"/>
                        </a:cubicBezTo>
                        <a:cubicBezTo>
                          <a:pt x="899" y="1307"/>
                          <a:pt x="899" y="1307"/>
                          <a:pt x="899" y="1307"/>
                        </a:cubicBezTo>
                        <a:cubicBezTo>
                          <a:pt x="899" y="1037"/>
                          <a:pt x="899" y="1037"/>
                          <a:pt x="899" y="1037"/>
                        </a:cubicBezTo>
                        <a:cubicBezTo>
                          <a:pt x="899" y="1036"/>
                          <a:pt x="899" y="1036"/>
                          <a:pt x="899" y="1035"/>
                        </a:cubicBezTo>
                        <a:cubicBezTo>
                          <a:pt x="975" y="1035"/>
                          <a:pt x="975" y="1035"/>
                          <a:pt x="975" y="1035"/>
                        </a:cubicBezTo>
                        <a:cubicBezTo>
                          <a:pt x="975" y="1036"/>
                          <a:pt x="975" y="1036"/>
                          <a:pt x="975" y="1037"/>
                        </a:cubicBezTo>
                        <a:cubicBezTo>
                          <a:pt x="975" y="1307"/>
                          <a:pt x="975" y="1307"/>
                          <a:pt x="975" y="1307"/>
                        </a:cubicBezTo>
                        <a:cubicBezTo>
                          <a:pt x="1019" y="1307"/>
                          <a:pt x="1019" y="1307"/>
                          <a:pt x="1019" y="1307"/>
                        </a:cubicBezTo>
                        <a:cubicBezTo>
                          <a:pt x="1019" y="1037"/>
                          <a:pt x="1019" y="1037"/>
                          <a:pt x="1019" y="1037"/>
                        </a:cubicBezTo>
                        <a:cubicBezTo>
                          <a:pt x="1019" y="1036"/>
                          <a:pt x="1019" y="1036"/>
                          <a:pt x="1019" y="1035"/>
                        </a:cubicBezTo>
                        <a:cubicBezTo>
                          <a:pt x="1851" y="1035"/>
                          <a:pt x="1851" y="1035"/>
                          <a:pt x="1851" y="1035"/>
                        </a:cubicBezTo>
                        <a:cubicBezTo>
                          <a:pt x="1857" y="1035"/>
                          <a:pt x="1863" y="1032"/>
                          <a:pt x="1868" y="1027"/>
                        </a:cubicBezTo>
                        <a:cubicBezTo>
                          <a:pt x="1872" y="1023"/>
                          <a:pt x="1874" y="1016"/>
                          <a:pt x="1873" y="1010"/>
                        </a:cubicBezTo>
                        <a:close/>
                        <a:moveTo>
                          <a:pt x="48" y="991"/>
                        </a:moveTo>
                        <a:cubicBezTo>
                          <a:pt x="187" y="44"/>
                          <a:pt x="187" y="44"/>
                          <a:pt x="187" y="44"/>
                        </a:cubicBezTo>
                        <a:cubicBezTo>
                          <a:pt x="1687" y="44"/>
                          <a:pt x="1687" y="44"/>
                          <a:pt x="1687" y="44"/>
                        </a:cubicBezTo>
                        <a:cubicBezTo>
                          <a:pt x="1826" y="991"/>
                          <a:pt x="1826" y="991"/>
                          <a:pt x="1826" y="991"/>
                        </a:cubicBezTo>
                        <a:lnTo>
                          <a:pt x="48" y="9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1" name="bcgIcons_Solar Panel ">
                <a:extLst>
                  <a:ext uri="{FF2B5EF4-FFF2-40B4-BE49-F238E27FC236}">
                    <a16:creationId xmlns:a16="http://schemas.microsoft.com/office/drawing/2014/main" id="{9D3E64B9-E52E-9FBE-589B-A5C69A75EB32}"/>
                  </a:ext>
                </a:extLst>
              </p:cNvPr>
              <p:cNvGrpSpPr>
                <a:grpSpLocks noChangeAspect="1"/>
              </p:cNvGrpSpPr>
              <p:nvPr/>
            </p:nvGrpSpPr>
            <p:grpSpPr>
              <a:xfrm>
                <a:off x="1001134" y="2487520"/>
                <a:ext cx="276792" cy="277048"/>
                <a:chOff x="5273801" y="2606040"/>
                <a:chExt cx="1644396" cy="1645920"/>
              </a:xfrm>
            </p:grpSpPr>
            <p:sp>
              <p:nvSpPr>
                <p:cNvPr id="158" name="AutoShape 13">
                  <a:extLst>
                    <a:ext uri="{FF2B5EF4-FFF2-40B4-BE49-F238E27FC236}">
                      <a16:creationId xmlns:a16="http://schemas.microsoft.com/office/drawing/2014/main" id="{4D036E16-6BA4-B1E3-D153-9A836FF1100B}"/>
                    </a:ext>
                  </a:extLst>
                </p:cNvPr>
                <p:cNvSpPr>
                  <a:spLocks noChangeAspect="1" noChangeArrowheads="1" noTextEdit="1"/>
                </p:cNvSpPr>
                <p:nvPr/>
              </p:nvSpPr>
              <p:spPr bwMode="auto">
                <a:xfrm>
                  <a:off x="5273801"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9" name="Group 158">
                  <a:extLst>
                    <a:ext uri="{FF2B5EF4-FFF2-40B4-BE49-F238E27FC236}">
                      <a16:creationId xmlns:a16="http://schemas.microsoft.com/office/drawing/2014/main" id="{9AC20473-216A-3937-3B59-10E0F4F9408C}"/>
                    </a:ext>
                  </a:extLst>
                </p:cNvPr>
                <p:cNvGrpSpPr/>
                <p:nvPr/>
              </p:nvGrpSpPr>
              <p:grpSpPr>
                <a:xfrm>
                  <a:off x="5428106" y="3007614"/>
                  <a:ext cx="1337310" cy="1122807"/>
                  <a:chOff x="5428106" y="3007614"/>
                  <a:chExt cx="1337310" cy="1122807"/>
                </a:xfrm>
              </p:grpSpPr>
              <p:sp>
                <p:nvSpPr>
                  <p:cNvPr id="160" name="Freeform 15">
                    <a:extLst>
                      <a:ext uri="{FF2B5EF4-FFF2-40B4-BE49-F238E27FC236}">
                        <a16:creationId xmlns:a16="http://schemas.microsoft.com/office/drawing/2014/main" id="{335F613F-3880-0830-D4C9-694031B523B9}"/>
                      </a:ext>
                    </a:extLst>
                  </p:cNvPr>
                  <p:cNvSpPr>
                    <a:spLocks noEditPoints="1"/>
                  </p:cNvSpPr>
                  <p:nvPr/>
                </p:nvSpPr>
                <p:spPr bwMode="auto">
                  <a:xfrm>
                    <a:off x="5537072" y="3098292"/>
                    <a:ext cx="1124331" cy="1032129"/>
                  </a:xfrm>
                  <a:custGeom>
                    <a:avLst/>
                    <a:gdLst>
                      <a:gd name="T0" fmla="*/ 1216 w 1575"/>
                      <a:gd name="T1" fmla="*/ 1445 h 1445"/>
                      <a:gd name="T2" fmla="*/ 328 w 1575"/>
                      <a:gd name="T3" fmla="*/ 1315 h 1445"/>
                      <a:gd name="T4" fmla="*/ 405 w 1575"/>
                      <a:gd name="T5" fmla="*/ 1250 h 1445"/>
                      <a:gd name="T6" fmla="*/ 1161 w 1575"/>
                      <a:gd name="T7" fmla="*/ 1250 h 1445"/>
                      <a:gd name="T8" fmla="*/ 1239 w 1575"/>
                      <a:gd name="T9" fmla="*/ 1315 h 1445"/>
                      <a:gd name="T10" fmla="*/ 266 w 1575"/>
                      <a:gd name="T11" fmla="*/ 0 h 1445"/>
                      <a:gd name="T12" fmla="*/ 72 w 1575"/>
                      <a:gd name="T13" fmla="*/ 172 h 1445"/>
                      <a:gd name="T14" fmla="*/ 260 w 1575"/>
                      <a:gd name="T15" fmla="*/ 174 h 1445"/>
                      <a:gd name="T16" fmla="*/ 242 w 1575"/>
                      <a:gd name="T17" fmla="*/ 249 h 1445"/>
                      <a:gd name="T18" fmla="*/ 38 w 1575"/>
                      <a:gd name="T19" fmla="*/ 439 h 1445"/>
                      <a:gd name="T20" fmla="*/ 235 w 1575"/>
                      <a:gd name="T21" fmla="*/ 441 h 1445"/>
                      <a:gd name="T22" fmla="*/ 217 w 1575"/>
                      <a:gd name="T23" fmla="*/ 523 h 1445"/>
                      <a:gd name="T24" fmla="*/ 0 w 1575"/>
                      <a:gd name="T25" fmla="*/ 733 h 1445"/>
                      <a:gd name="T26" fmla="*/ 208 w 1575"/>
                      <a:gd name="T27" fmla="*/ 735 h 1445"/>
                      <a:gd name="T28" fmla="*/ 507 w 1575"/>
                      <a:gd name="T29" fmla="*/ 0 h 1445"/>
                      <a:gd name="T30" fmla="*/ 320 w 1575"/>
                      <a:gd name="T31" fmla="*/ 173 h 1445"/>
                      <a:gd name="T32" fmla="*/ 509 w 1575"/>
                      <a:gd name="T33" fmla="*/ 174 h 1445"/>
                      <a:gd name="T34" fmla="*/ 494 w 1575"/>
                      <a:gd name="T35" fmla="*/ 249 h 1445"/>
                      <a:gd name="T36" fmla="*/ 298 w 1575"/>
                      <a:gd name="T37" fmla="*/ 440 h 1445"/>
                      <a:gd name="T38" fmla="*/ 495 w 1575"/>
                      <a:gd name="T39" fmla="*/ 441 h 1445"/>
                      <a:gd name="T40" fmla="*/ 481 w 1575"/>
                      <a:gd name="T41" fmla="*/ 523 h 1445"/>
                      <a:gd name="T42" fmla="*/ 273 w 1575"/>
                      <a:gd name="T43" fmla="*/ 734 h 1445"/>
                      <a:gd name="T44" fmla="*/ 481 w 1575"/>
                      <a:gd name="T45" fmla="*/ 735 h 1445"/>
                      <a:gd name="T46" fmla="*/ 748 w 1575"/>
                      <a:gd name="T47" fmla="*/ 0 h 1445"/>
                      <a:gd name="T48" fmla="*/ 569 w 1575"/>
                      <a:gd name="T49" fmla="*/ 173 h 1445"/>
                      <a:gd name="T50" fmla="*/ 757 w 1575"/>
                      <a:gd name="T51" fmla="*/ 173 h 1445"/>
                      <a:gd name="T52" fmla="*/ 747 w 1575"/>
                      <a:gd name="T53" fmla="*/ 249 h 1445"/>
                      <a:gd name="T54" fmla="*/ 558 w 1575"/>
                      <a:gd name="T55" fmla="*/ 440 h 1445"/>
                      <a:gd name="T56" fmla="*/ 756 w 1575"/>
                      <a:gd name="T57" fmla="*/ 440 h 1445"/>
                      <a:gd name="T58" fmla="*/ 745 w 1575"/>
                      <a:gd name="T59" fmla="*/ 523 h 1445"/>
                      <a:gd name="T60" fmla="*/ 547 w 1575"/>
                      <a:gd name="T61" fmla="*/ 734 h 1445"/>
                      <a:gd name="T62" fmla="*/ 754 w 1575"/>
                      <a:gd name="T63" fmla="*/ 734 h 1445"/>
                      <a:gd name="T64" fmla="*/ 989 w 1575"/>
                      <a:gd name="T65" fmla="*/ 0 h 1445"/>
                      <a:gd name="T66" fmla="*/ 817 w 1575"/>
                      <a:gd name="T67" fmla="*/ 173 h 1445"/>
                      <a:gd name="T68" fmla="*/ 1005 w 1575"/>
                      <a:gd name="T69" fmla="*/ 173 h 1445"/>
                      <a:gd name="T70" fmla="*/ 999 w 1575"/>
                      <a:gd name="T71" fmla="*/ 249 h 1445"/>
                      <a:gd name="T72" fmla="*/ 818 w 1575"/>
                      <a:gd name="T73" fmla="*/ 440 h 1445"/>
                      <a:gd name="T74" fmla="*/ 1016 w 1575"/>
                      <a:gd name="T75" fmla="*/ 440 h 1445"/>
                      <a:gd name="T76" fmla="*/ 1009 w 1575"/>
                      <a:gd name="T77" fmla="*/ 523 h 1445"/>
                      <a:gd name="T78" fmla="*/ 820 w 1575"/>
                      <a:gd name="T79" fmla="*/ 734 h 1445"/>
                      <a:gd name="T80" fmla="*/ 1027 w 1575"/>
                      <a:gd name="T81" fmla="*/ 734 h 1445"/>
                      <a:gd name="T82" fmla="*/ 1229 w 1575"/>
                      <a:gd name="T83" fmla="*/ 0 h 1445"/>
                      <a:gd name="T84" fmla="*/ 1065 w 1575"/>
                      <a:gd name="T85" fmla="*/ 174 h 1445"/>
                      <a:gd name="T86" fmla="*/ 1253 w 1575"/>
                      <a:gd name="T87" fmla="*/ 173 h 1445"/>
                      <a:gd name="T88" fmla="*/ 1251 w 1575"/>
                      <a:gd name="T89" fmla="*/ 249 h 1445"/>
                      <a:gd name="T90" fmla="*/ 1078 w 1575"/>
                      <a:gd name="T91" fmla="*/ 441 h 1445"/>
                      <a:gd name="T92" fmla="*/ 1276 w 1575"/>
                      <a:gd name="T93" fmla="*/ 440 h 1445"/>
                      <a:gd name="T94" fmla="*/ 1274 w 1575"/>
                      <a:gd name="T95" fmla="*/ 523 h 1445"/>
                      <a:gd name="T96" fmla="*/ 1093 w 1575"/>
                      <a:gd name="T97" fmla="*/ 735 h 1445"/>
                      <a:gd name="T98" fmla="*/ 1301 w 1575"/>
                      <a:gd name="T99" fmla="*/ 734 h 1445"/>
                      <a:gd name="T100" fmla="*/ 1470 w 1575"/>
                      <a:gd name="T101" fmla="*/ 0 h 1445"/>
                      <a:gd name="T102" fmla="*/ 1313 w 1575"/>
                      <a:gd name="T103" fmla="*/ 174 h 1445"/>
                      <a:gd name="T104" fmla="*/ 1501 w 1575"/>
                      <a:gd name="T105" fmla="*/ 172 h 1445"/>
                      <a:gd name="T106" fmla="*/ 1503 w 1575"/>
                      <a:gd name="T107" fmla="*/ 249 h 1445"/>
                      <a:gd name="T108" fmla="*/ 1339 w 1575"/>
                      <a:gd name="T109" fmla="*/ 441 h 1445"/>
                      <a:gd name="T110" fmla="*/ 1536 w 1575"/>
                      <a:gd name="T111" fmla="*/ 439 h 1445"/>
                      <a:gd name="T112" fmla="*/ 1538 w 1575"/>
                      <a:gd name="T113" fmla="*/ 523 h 1445"/>
                      <a:gd name="T114" fmla="*/ 1367 w 1575"/>
                      <a:gd name="T115" fmla="*/ 735 h 1445"/>
                      <a:gd name="T116" fmla="*/ 1574 w 1575"/>
                      <a:gd name="T117" fmla="*/ 733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5" h="1445">
                        <a:moveTo>
                          <a:pt x="1239" y="1315"/>
                        </a:moveTo>
                        <a:cubicBezTo>
                          <a:pt x="1239" y="1422"/>
                          <a:pt x="1239" y="1422"/>
                          <a:pt x="1239" y="1422"/>
                        </a:cubicBezTo>
                        <a:cubicBezTo>
                          <a:pt x="1239" y="1434"/>
                          <a:pt x="1228" y="1445"/>
                          <a:pt x="1216" y="1445"/>
                        </a:cubicBezTo>
                        <a:cubicBezTo>
                          <a:pt x="351" y="1445"/>
                          <a:pt x="351" y="1445"/>
                          <a:pt x="351" y="1445"/>
                        </a:cubicBezTo>
                        <a:cubicBezTo>
                          <a:pt x="338" y="1445"/>
                          <a:pt x="328" y="1434"/>
                          <a:pt x="328" y="1422"/>
                        </a:cubicBezTo>
                        <a:cubicBezTo>
                          <a:pt x="328" y="1315"/>
                          <a:pt x="328" y="1315"/>
                          <a:pt x="328" y="1315"/>
                        </a:cubicBezTo>
                        <a:cubicBezTo>
                          <a:pt x="328" y="1303"/>
                          <a:pt x="338" y="1292"/>
                          <a:pt x="351" y="1292"/>
                        </a:cubicBezTo>
                        <a:cubicBezTo>
                          <a:pt x="405" y="1292"/>
                          <a:pt x="405" y="1292"/>
                          <a:pt x="405" y="1292"/>
                        </a:cubicBezTo>
                        <a:cubicBezTo>
                          <a:pt x="405" y="1250"/>
                          <a:pt x="405" y="1250"/>
                          <a:pt x="405" y="1250"/>
                        </a:cubicBezTo>
                        <a:cubicBezTo>
                          <a:pt x="405" y="1237"/>
                          <a:pt x="415" y="1227"/>
                          <a:pt x="428" y="1227"/>
                        </a:cubicBezTo>
                        <a:cubicBezTo>
                          <a:pt x="1138" y="1227"/>
                          <a:pt x="1138" y="1227"/>
                          <a:pt x="1138" y="1227"/>
                        </a:cubicBezTo>
                        <a:cubicBezTo>
                          <a:pt x="1151" y="1227"/>
                          <a:pt x="1161" y="1237"/>
                          <a:pt x="1161" y="1250"/>
                        </a:cubicBezTo>
                        <a:cubicBezTo>
                          <a:pt x="1161" y="1292"/>
                          <a:pt x="1161" y="1292"/>
                          <a:pt x="1161" y="1292"/>
                        </a:cubicBezTo>
                        <a:cubicBezTo>
                          <a:pt x="1216" y="1292"/>
                          <a:pt x="1216" y="1292"/>
                          <a:pt x="1216" y="1292"/>
                        </a:cubicBezTo>
                        <a:cubicBezTo>
                          <a:pt x="1228" y="1292"/>
                          <a:pt x="1239" y="1303"/>
                          <a:pt x="1239" y="1315"/>
                        </a:cubicBezTo>
                        <a:close/>
                        <a:moveTo>
                          <a:pt x="260" y="174"/>
                        </a:moveTo>
                        <a:cubicBezTo>
                          <a:pt x="276" y="11"/>
                          <a:pt x="276" y="11"/>
                          <a:pt x="276" y="11"/>
                        </a:cubicBezTo>
                        <a:cubicBezTo>
                          <a:pt x="276" y="5"/>
                          <a:pt x="272" y="0"/>
                          <a:pt x="266" y="0"/>
                        </a:cubicBezTo>
                        <a:cubicBezTo>
                          <a:pt x="103" y="0"/>
                          <a:pt x="103" y="0"/>
                          <a:pt x="103" y="0"/>
                        </a:cubicBezTo>
                        <a:cubicBezTo>
                          <a:pt x="98" y="0"/>
                          <a:pt x="94" y="4"/>
                          <a:pt x="93" y="9"/>
                        </a:cubicBezTo>
                        <a:cubicBezTo>
                          <a:pt x="72" y="172"/>
                          <a:pt x="72" y="172"/>
                          <a:pt x="72" y="172"/>
                        </a:cubicBezTo>
                        <a:cubicBezTo>
                          <a:pt x="72" y="178"/>
                          <a:pt x="76" y="183"/>
                          <a:pt x="82" y="183"/>
                        </a:cubicBezTo>
                        <a:cubicBezTo>
                          <a:pt x="251" y="183"/>
                          <a:pt x="251" y="183"/>
                          <a:pt x="251" y="183"/>
                        </a:cubicBezTo>
                        <a:cubicBezTo>
                          <a:pt x="256" y="183"/>
                          <a:pt x="260" y="179"/>
                          <a:pt x="260" y="174"/>
                        </a:cubicBezTo>
                        <a:close/>
                        <a:moveTo>
                          <a:pt x="235" y="441"/>
                        </a:moveTo>
                        <a:cubicBezTo>
                          <a:pt x="252" y="260"/>
                          <a:pt x="252" y="260"/>
                          <a:pt x="252" y="260"/>
                        </a:cubicBezTo>
                        <a:cubicBezTo>
                          <a:pt x="253" y="254"/>
                          <a:pt x="248" y="249"/>
                          <a:pt x="242" y="249"/>
                        </a:cubicBezTo>
                        <a:cubicBezTo>
                          <a:pt x="71" y="249"/>
                          <a:pt x="71" y="249"/>
                          <a:pt x="71" y="249"/>
                        </a:cubicBezTo>
                        <a:cubicBezTo>
                          <a:pt x="66" y="249"/>
                          <a:pt x="62" y="253"/>
                          <a:pt x="61" y="258"/>
                        </a:cubicBezTo>
                        <a:cubicBezTo>
                          <a:pt x="38" y="439"/>
                          <a:pt x="38" y="439"/>
                          <a:pt x="38" y="439"/>
                        </a:cubicBezTo>
                        <a:cubicBezTo>
                          <a:pt x="37" y="445"/>
                          <a:pt x="42" y="450"/>
                          <a:pt x="48" y="450"/>
                        </a:cubicBezTo>
                        <a:cubicBezTo>
                          <a:pt x="225" y="450"/>
                          <a:pt x="225" y="450"/>
                          <a:pt x="225" y="450"/>
                        </a:cubicBezTo>
                        <a:cubicBezTo>
                          <a:pt x="230" y="450"/>
                          <a:pt x="235" y="446"/>
                          <a:pt x="235" y="441"/>
                        </a:cubicBezTo>
                        <a:close/>
                        <a:moveTo>
                          <a:pt x="208" y="735"/>
                        </a:moveTo>
                        <a:cubicBezTo>
                          <a:pt x="227" y="534"/>
                          <a:pt x="227" y="534"/>
                          <a:pt x="227" y="534"/>
                        </a:cubicBezTo>
                        <a:cubicBezTo>
                          <a:pt x="227" y="528"/>
                          <a:pt x="223" y="523"/>
                          <a:pt x="217" y="523"/>
                        </a:cubicBezTo>
                        <a:cubicBezTo>
                          <a:pt x="36" y="523"/>
                          <a:pt x="36" y="523"/>
                          <a:pt x="36" y="523"/>
                        </a:cubicBezTo>
                        <a:cubicBezTo>
                          <a:pt x="31" y="523"/>
                          <a:pt x="27" y="527"/>
                          <a:pt x="26" y="532"/>
                        </a:cubicBezTo>
                        <a:cubicBezTo>
                          <a:pt x="0" y="733"/>
                          <a:pt x="0" y="733"/>
                          <a:pt x="0" y="733"/>
                        </a:cubicBezTo>
                        <a:cubicBezTo>
                          <a:pt x="0" y="739"/>
                          <a:pt x="4" y="744"/>
                          <a:pt x="10" y="744"/>
                        </a:cubicBezTo>
                        <a:cubicBezTo>
                          <a:pt x="198" y="744"/>
                          <a:pt x="198" y="744"/>
                          <a:pt x="198" y="744"/>
                        </a:cubicBezTo>
                        <a:cubicBezTo>
                          <a:pt x="203" y="744"/>
                          <a:pt x="207" y="741"/>
                          <a:pt x="208" y="735"/>
                        </a:cubicBezTo>
                        <a:close/>
                        <a:moveTo>
                          <a:pt x="509" y="174"/>
                        </a:moveTo>
                        <a:cubicBezTo>
                          <a:pt x="517" y="10"/>
                          <a:pt x="517" y="10"/>
                          <a:pt x="517" y="10"/>
                        </a:cubicBezTo>
                        <a:cubicBezTo>
                          <a:pt x="517" y="5"/>
                          <a:pt x="513" y="0"/>
                          <a:pt x="507" y="0"/>
                        </a:cubicBezTo>
                        <a:cubicBezTo>
                          <a:pt x="344" y="0"/>
                          <a:pt x="344" y="0"/>
                          <a:pt x="344" y="0"/>
                        </a:cubicBezTo>
                        <a:cubicBezTo>
                          <a:pt x="339" y="0"/>
                          <a:pt x="334" y="4"/>
                          <a:pt x="334" y="9"/>
                        </a:cubicBezTo>
                        <a:cubicBezTo>
                          <a:pt x="320" y="173"/>
                          <a:pt x="320" y="173"/>
                          <a:pt x="320" y="173"/>
                        </a:cubicBezTo>
                        <a:cubicBezTo>
                          <a:pt x="320" y="178"/>
                          <a:pt x="325" y="183"/>
                          <a:pt x="330" y="183"/>
                        </a:cubicBezTo>
                        <a:cubicBezTo>
                          <a:pt x="499" y="183"/>
                          <a:pt x="499" y="183"/>
                          <a:pt x="499" y="183"/>
                        </a:cubicBezTo>
                        <a:cubicBezTo>
                          <a:pt x="504" y="183"/>
                          <a:pt x="508" y="179"/>
                          <a:pt x="509" y="174"/>
                        </a:cubicBezTo>
                        <a:close/>
                        <a:moveTo>
                          <a:pt x="495" y="441"/>
                        </a:moveTo>
                        <a:cubicBezTo>
                          <a:pt x="504" y="260"/>
                          <a:pt x="504" y="260"/>
                          <a:pt x="504" y="260"/>
                        </a:cubicBezTo>
                        <a:cubicBezTo>
                          <a:pt x="505" y="254"/>
                          <a:pt x="500" y="249"/>
                          <a:pt x="494" y="249"/>
                        </a:cubicBezTo>
                        <a:cubicBezTo>
                          <a:pt x="323" y="249"/>
                          <a:pt x="323" y="249"/>
                          <a:pt x="323" y="249"/>
                        </a:cubicBezTo>
                        <a:cubicBezTo>
                          <a:pt x="318" y="249"/>
                          <a:pt x="314" y="253"/>
                          <a:pt x="313" y="258"/>
                        </a:cubicBezTo>
                        <a:cubicBezTo>
                          <a:pt x="298" y="440"/>
                          <a:pt x="298" y="440"/>
                          <a:pt x="298" y="440"/>
                        </a:cubicBezTo>
                        <a:cubicBezTo>
                          <a:pt x="298" y="445"/>
                          <a:pt x="302" y="450"/>
                          <a:pt x="308" y="450"/>
                        </a:cubicBezTo>
                        <a:cubicBezTo>
                          <a:pt x="485" y="450"/>
                          <a:pt x="485" y="450"/>
                          <a:pt x="485" y="450"/>
                        </a:cubicBezTo>
                        <a:cubicBezTo>
                          <a:pt x="491" y="450"/>
                          <a:pt x="495" y="446"/>
                          <a:pt x="495" y="441"/>
                        </a:cubicBezTo>
                        <a:close/>
                        <a:moveTo>
                          <a:pt x="481" y="735"/>
                        </a:moveTo>
                        <a:cubicBezTo>
                          <a:pt x="491" y="533"/>
                          <a:pt x="491" y="533"/>
                          <a:pt x="491" y="533"/>
                        </a:cubicBezTo>
                        <a:cubicBezTo>
                          <a:pt x="491" y="528"/>
                          <a:pt x="487" y="523"/>
                          <a:pt x="481" y="523"/>
                        </a:cubicBezTo>
                        <a:cubicBezTo>
                          <a:pt x="300" y="523"/>
                          <a:pt x="300" y="523"/>
                          <a:pt x="300" y="523"/>
                        </a:cubicBezTo>
                        <a:cubicBezTo>
                          <a:pt x="295" y="523"/>
                          <a:pt x="291" y="527"/>
                          <a:pt x="290" y="532"/>
                        </a:cubicBezTo>
                        <a:cubicBezTo>
                          <a:pt x="273" y="734"/>
                          <a:pt x="273" y="734"/>
                          <a:pt x="273" y="734"/>
                        </a:cubicBezTo>
                        <a:cubicBezTo>
                          <a:pt x="273" y="739"/>
                          <a:pt x="278" y="744"/>
                          <a:pt x="283" y="744"/>
                        </a:cubicBezTo>
                        <a:cubicBezTo>
                          <a:pt x="471" y="744"/>
                          <a:pt x="471" y="744"/>
                          <a:pt x="471" y="744"/>
                        </a:cubicBezTo>
                        <a:cubicBezTo>
                          <a:pt x="476" y="744"/>
                          <a:pt x="481" y="740"/>
                          <a:pt x="481" y="735"/>
                        </a:cubicBezTo>
                        <a:close/>
                        <a:moveTo>
                          <a:pt x="757" y="173"/>
                        </a:moveTo>
                        <a:cubicBezTo>
                          <a:pt x="758" y="10"/>
                          <a:pt x="758" y="10"/>
                          <a:pt x="758" y="10"/>
                        </a:cubicBezTo>
                        <a:cubicBezTo>
                          <a:pt x="758" y="4"/>
                          <a:pt x="753" y="0"/>
                          <a:pt x="748" y="0"/>
                        </a:cubicBezTo>
                        <a:cubicBezTo>
                          <a:pt x="585" y="0"/>
                          <a:pt x="585" y="0"/>
                          <a:pt x="585" y="0"/>
                        </a:cubicBezTo>
                        <a:cubicBezTo>
                          <a:pt x="579" y="0"/>
                          <a:pt x="575" y="4"/>
                          <a:pt x="575" y="10"/>
                        </a:cubicBezTo>
                        <a:cubicBezTo>
                          <a:pt x="569" y="173"/>
                          <a:pt x="569" y="173"/>
                          <a:pt x="569" y="173"/>
                        </a:cubicBezTo>
                        <a:cubicBezTo>
                          <a:pt x="568" y="179"/>
                          <a:pt x="573" y="183"/>
                          <a:pt x="579" y="183"/>
                        </a:cubicBezTo>
                        <a:cubicBezTo>
                          <a:pt x="747" y="183"/>
                          <a:pt x="747" y="183"/>
                          <a:pt x="747" y="183"/>
                        </a:cubicBezTo>
                        <a:cubicBezTo>
                          <a:pt x="752" y="183"/>
                          <a:pt x="757" y="179"/>
                          <a:pt x="757" y="173"/>
                        </a:cubicBezTo>
                        <a:close/>
                        <a:moveTo>
                          <a:pt x="756" y="440"/>
                        </a:moveTo>
                        <a:cubicBezTo>
                          <a:pt x="757" y="259"/>
                          <a:pt x="757" y="259"/>
                          <a:pt x="757" y="259"/>
                        </a:cubicBezTo>
                        <a:cubicBezTo>
                          <a:pt x="757" y="254"/>
                          <a:pt x="752" y="249"/>
                          <a:pt x="747" y="249"/>
                        </a:cubicBezTo>
                        <a:cubicBezTo>
                          <a:pt x="575" y="249"/>
                          <a:pt x="575" y="249"/>
                          <a:pt x="575" y="249"/>
                        </a:cubicBezTo>
                        <a:cubicBezTo>
                          <a:pt x="570" y="249"/>
                          <a:pt x="565" y="254"/>
                          <a:pt x="565" y="259"/>
                        </a:cubicBezTo>
                        <a:cubicBezTo>
                          <a:pt x="558" y="440"/>
                          <a:pt x="558" y="440"/>
                          <a:pt x="558" y="440"/>
                        </a:cubicBezTo>
                        <a:cubicBezTo>
                          <a:pt x="558" y="446"/>
                          <a:pt x="562" y="450"/>
                          <a:pt x="568" y="450"/>
                        </a:cubicBezTo>
                        <a:cubicBezTo>
                          <a:pt x="746" y="450"/>
                          <a:pt x="746" y="450"/>
                          <a:pt x="746" y="450"/>
                        </a:cubicBezTo>
                        <a:cubicBezTo>
                          <a:pt x="751" y="450"/>
                          <a:pt x="756" y="446"/>
                          <a:pt x="756" y="440"/>
                        </a:cubicBezTo>
                        <a:close/>
                        <a:moveTo>
                          <a:pt x="754" y="734"/>
                        </a:moveTo>
                        <a:cubicBezTo>
                          <a:pt x="755" y="533"/>
                          <a:pt x="755" y="533"/>
                          <a:pt x="755" y="533"/>
                        </a:cubicBezTo>
                        <a:cubicBezTo>
                          <a:pt x="755" y="527"/>
                          <a:pt x="751" y="523"/>
                          <a:pt x="745" y="523"/>
                        </a:cubicBezTo>
                        <a:cubicBezTo>
                          <a:pt x="565" y="523"/>
                          <a:pt x="565" y="523"/>
                          <a:pt x="565" y="523"/>
                        </a:cubicBezTo>
                        <a:cubicBezTo>
                          <a:pt x="559" y="523"/>
                          <a:pt x="555" y="527"/>
                          <a:pt x="555" y="532"/>
                        </a:cubicBezTo>
                        <a:cubicBezTo>
                          <a:pt x="547" y="734"/>
                          <a:pt x="547" y="734"/>
                          <a:pt x="547" y="734"/>
                        </a:cubicBezTo>
                        <a:cubicBezTo>
                          <a:pt x="546" y="740"/>
                          <a:pt x="551" y="744"/>
                          <a:pt x="557" y="744"/>
                        </a:cubicBezTo>
                        <a:cubicBezTo>
                          <a:pt x="744" y="744"/>
                          <a:pt x="744" y="744"/>
                          <a:pt x="744" y="744"/>
                        </a:cubicBezTo>
                        <a:cubicBezTo>
                          <a:pt x="750" y="744"/>
                          <a:pt x="754" y="740"/>
                          <a:pt x="754" y="734"/>
                        </a:cubicBezTo>
                        <a:close/>
                        <a:moveTo>
                          <a:pt x="1005" y="173"/>
                        </a:moveTo>
                        <a:cubicBezTo>
                          <a:pt x="999" y="10"/>
                          <a:pt x="999" y="10"/>
                          <a:pt x="999" y="10"/>
                        </a:cubicBezTo>
                        <a:cubicBezTo>
                          <a:pt x="998" y="4"/>
                          <a:pt x="994" y="0"/>
                          <a:pt x="989" y="0"/>
                        </a:cubicBezTo>
                        <a:cubicBezTo>
                          <a:pt x="826" y="0"/>
                          <a:pt x="826" y="0"/>
                          <a:pt x="826" y="0"/>
                        </a:cubicBezTo>
                        <a:cubicBezTo>
                          <a:pt x="820" y="0"/>
                          <a:pt x="816" y="4"/>
                          <a:pt x="816" y="10"/>
                        </a:cubicBezTo>
                        <a:cubicBezTo>
                          <a:pt x="817" y="173"/>
                          <a:pt x="817" y="173"/>
                          <a:pt x="817" y="173"/>
                        </a:cubicBezTo>
                        <a:cubicBezTo>
                          <a:pt x="817" y="179"/>
                          <a:pt x="821" y="183"/>
                          <a:pt x="827" y="183"/>
                        </a:cubicBezTo>
                        <a:cubicBezTo>
                          <a:pt x="995" y="183"/>
                          <a:pt x="995" y="183"/>
                          <a:pt x="995" y="183"/>
                        </a:cubicBezTo>
                        <a:cubicBezTo>
                          <a:pt x="1001" y="183"/>
                          <a:pt x="1005" y="179"/>
                          <a:pt x="1005" y="173"/>
                        </a:cubicBezTo>
                        <a:close/>
                        <a:moveTo>
                          <a:pt x="1016" y="440"/>
                        </a:moveTo>
                        <a:cubicBezTo>
                          <a:pt x="1009" y="259"/>
                          <a:pt x="1009" y="259"/>
                          <a:pt x="1009" y="259"/>
                        </a:cubicBezTo>
                        <a:cubicBezTo>
                          <a:pt x="1008" y="254"/>
                          <a:pt x="1004" y="249"/>
                          <a:pt x="999" y="249"/>
                        </a:cubicBezTo>
                        <a:cubicBezTo>
                          <a:pt x="827" y="249"/>
                          <a:pt x="827" y="249"/>
                          <a:pt x="827" y="249"/>
                        </a:cubicBezTo>
                        <a:cubicBezTo>
                          <a:pt x="822" y="249"/>
                          <a:pt x="817" y="254"/>
                          <a:pt x="817" y="259"/>
                        </a:cubicBezTo>
                        <a:cubicBezTo>
                          <a:pt x="818" y="440"/>
                          <a:pt x="818" y="440"/>
                          <a:pt x="818" y="440"/>
                        </a:cubicBezTo>
                        <a:cubicBezTo>
                          <a:pt x="818" y="446"/>
                          <a:pt x="823" y="450"/>
                          <a:pt x="828" y="450"/>
                        </a:cubicBezTo>
                        <a:cubicBezTo>
                          <a:pt x="1006" y="450"/>
                          <a:pt x="1006" y="450"/>
                          <a:pt x="1006" y="450"/>
                        </a:cubicBezTo>
                        <a:cubicBezTo>
                          <a:pt x="1011" y="450"/>
                          <a:pt x="1016" y="446"/>
                          <a:pt x="1016" y="440"/>
                        </a:cubicBezTo>
                        <a:close/>
                        <a:moveTo>
                          <a:pt x="1027" y="734"/>
                        </a:moveTo>
                        <a:cubicBezTo>
                          <a:pt x="1019" y="532"/>
                          <a:pt x="1019" y="532"/>
                          <a:pt x="1019" y="532"/>
                        </a:cubicBezTo>
                        <a:cubicBezTo>
                          <a:pt x="1019" y="527"/>
                          <a:pt x="1015" y="523"/>
                          <a:pt x="1009" y="523"/>
                        </a:cubicBezTo>
                        <a:cubicBezTo>
                          <a:pt x="829" y="523"/>
                          <a:pt x="829" y="523"/>
                          <a:pt x="829" y="523"/>
                        </a:cubicBezTo>
                        <a:cubicBezTo>
                          <a:pt x="823" y="523"/>
                          <a:pt x="819" y="527"/>
                          <a:pt x="819" y="533"/>
                        </a:cubicBezTo>
                        <a:cubicBezTo>
                          <a:pt x="820" y="734"/>
                          <a:pt x="820" y="734"/>
                          <a:pt x="820" y="734"/>
                        </a:cubicBezTo>
                        <a:cubicBezTo>
                          <a:pt x="820" y="740"/>
                          <a:pt x="824" y="744"/>
                          <a:pt x="830" y="744"/>
                        </a:cubicBezTo>
                        <a:cubicBezTo>
                          <a:pt x="1017" y="744"/>
                          <a:pt x="1017" y="744"/>
                          <a:pt x="1017" y="744"/>
                        </a:cubicBezTo>
                        <a:cubicBezTo>
                          <a:pt x="1023" y="744"/>
                          <a:pt x="1028" y="740"/>
                          <a:pt x="1027" y="734"/>
                        </a:cubicBezTo>
                        <a:close/>
                        <a:moveTo>
                          <a:pt x="1253" y="173"/>
                        </a:moveTo>
                        <a:cubicBezTo>
                          <a:pt x="1239" y="9"/>
                          <a:pt x="1239" y="9"/>
                          <a:pt x="1239" y="9"/>
                        </a:cubicBezTo>
                        <a:cubicBezTo>
                          <a:pt x="1239" y="4"/>
                          <a:pt x="1235" y="0"/>
                          <a:pt x="1229" y="0"/>
                        </a:cubicBezTo>
                        <a:cubicBezTo>
                          <a:pt x="1067" y="0"/>
                          <a:pt x="1067" y="0"/>
                          <a:pt x="1067" y="0"/>
                        </a:cubicBezTo>
                        <a:cubicBezTo>
                          <a:pt x="1061" y="0"/>
                          <a:pt x="1056" y="5"/>
                          <a:pt x="1057" y="10"/>
                        </a:cubicBezTo>
                        <a:cubicBezTo>
                          <a:pt x="1065" y="174"/>
                          <a:pt x="1065" y="174"/>
                          <a:pt x="1065" y="174"/>
                        </a:cubicBezTo>
                        <a:cubicBezTo>
                          <a:pt x="1065" y="179"/>
                          <a:pt x="1070" y="183"/>
                          <a:pt x="1075" y="183"/>
                        </a:cubicBezTo>
                        <a:cubicBezTo>
                          <a:pt x="1243" y="183"/>
                          <a:pt x="1243" y="183"/>
                          <a:pt x="1243" y="183"/>
                        </a:cubicBezTo>
                        <a:cubicBezTo>
                          <a:pt x="1249" y="183"/>
                          <a:pt x="1254" y="178"/>
                          <a:pt x="1253" y="173"/>
                        </a:cubicBezTo>
                        <a:close/>
                        <a:moveTo>
                          <a:pt x="1276" y="440"/>
                        </a:moveTo>
                        <a:cubicBezTo>
                          <a:pt x="1260" y="258"/>
                          <a:pt x="1260" y="258"/>
                          <a:pt x="1260" y="258"/>
                        </a:cubicBezTo>
                        <a:cubicBezTo>
                          <a:pt x="1260" y="253"/>
                          <a:pt x="1256" y="249"/>
                          <a:pt x="1251" y="249"/>
                        </a:cubicBezTo>
                        <a:cubicBezTo>
                          <a:pt x="1079" y="249"/>
                          <a:pt x="1079" y="249"/>
                          <a:pt x="1079" y="249"/>
                        </a:cubicBezTo>
                        <a:cubicBezTo>
                          <a:pt x="1073" y="249"/>
                          <a:pt x="1069" y="254"/>
                          <a:pt x="1069" y="260"/>
                        </a:cubicBezTo>
                        <a:cubicBezTo>
                          <a:pt x="1078" y="441"/>
                          <a:pt x="1078" y="441"/>
                          <a:pt x="1078" y="441"/>
                        </a:cubicBezTo>
                        <a:cubicBezTo>
                          <a:pt x="1079" y="446"/>
                          <a:pt x="1083" y="450"/>
                          <a:pt x="1088" y="450"/>
                        </a:cubicBezTo>
                        <a:cubicBezTo>
                          <a:pt x="1266" y="450"/>
                          <a:pt x="1266" y="450"/>
                          <a:pt x="1266" y="450"/>
                        </a:cubicBezTo>
                        <a:cubicBezTo>
                          <a:pt x="1272" y="450"/>
                          <a:pt x="1276" y="445"/>
                          <a:pt x="1276" y="440"/>
                        </a:cubicBezTo>
                        <a:close/>
                        <a:moveTo>
                          <a:pt x="1301" y="734"/>
                        </a:moveTo>
                        <a:cubicBezTo>
                          <a:pt x="1284" y="532"/>
                          <a:pt x="1284" y="532"/>
                          <a:pt x="1284" y="532"/>
                        </a:cubicBezTo>
                        <a:cubicBezTo>
                          <a:pt x="1283" y="527"/>
                          <a:pt x="1279" y="523"/>
                          <a:pt x="1274" y="523"/>
                        </a:cubicBezTo>
                        <a:cubicBezTo>
                          <a:pt x="1093" y="523"/>
                          <a:pt x="1093" y="523"/>
                          <a:pt x="1093" y="523"/>
                        </a:cubicBezTo>
                        <a:cubicBezTo>
                          <a:pt x="1087" y="523"/>
                          <a:pt x="1083" y="528"/>
                          <a:pt x="1083" y="533"/>
                        </a:cubicBezTo>
                        <a:cubicBezTo>
                          <a:pt x="1093" y="735"/>
                          <a:pt x="1093" y="735"/>
                          <a:pt x="1093" y="735"/>
                        </a:cubicBezTo>
                        <a:cubicBezTo>
                          <a:pt x="1094" y="740"/>
                          <a:pt x="1098" y="744"/>
                          <a:pt x="1103" y="744"/>
                        </a:cubicBezTo>
                        <a:cubicBezTo>
                          <a:pt x="1291" y="744"/>
                          <a:pt x="1291" y="744"/>
                          <a:pt x="1291" y="744"/>
                        </a:cubicBezTo>
                        <a:cubicBezTo>
                          <a:pt x="1297" y="744"/>
                          <a:pt x="1301" y="739"/>
                          <a:pt x="1301" y="734"/>
                        </a:cubicBezTo>
                        <a:close/>
                        <a:moveTo>
                          <a:pt x="1501" y="172"/>
                        </a:moveTo>
                        <a:cubicBezTo>
                          <a:pt x="1480" y="9"/>
                          <a:pt x="1480" y="9"/>
                          <a:pt x="1480" y="9"/>
                        </a:cubicBezTo>
                        <a:cubicBezTo>
                          <a:pt x="1480" y="4"/>
                          <a:pt x="1475" y="0"/>
                          <a:pt x="1470" y="0"/>
                        </a:cubicBezTo>
                        <a:cubicBezTo>
                          <a:pt x="1307" y="0"/>
                          <a:pt x="1307" y="0"/>
                          <a:pt x="1307" y="0"/>
                        </a:cubicBezTo>
                        <a:cubicBezTo>
                          <a:pt x="1302" y="0"/>
                          <a:pt x="1297" y="5"/>
                          <a:pt x="1298" y="11"/>
                        </a:cubicBezTo>
                        <a:cubicBezTo>
                          <a:pt x="1313" y="174"/>
                          <a:pt x="1313" y="174"/>
                          <a:pt x="1313" y="174"/>
                        </a:cubicBezTo>
                        <a:cubicBezTo>
                          <a:pt x="1314" y="179"/>
                          <a:pt x="1318" y="183"/>
                          <a:pt x="1323" y="183"/>
                        </a:cubicBezTo>
                        <a:cubicBezTo>
                          <a:pt x="1491" y="183"/>
                          <a:pt x="1491" y="183"/>
                          <a:pt x="1491" y="183"/>
                        </a:cubicBezTo>
                        <a:cubicBezTo>
                          <a:pt x="1497" y="183"/>
                          <a:pt x="1502" y="178"/>
                          <a:pt x="1501" y="172"/>
                        </a:cubicBezTo>
                        <a:close/>
                        <a:moveTo>
                          <a:pt x="1536" y="439"/>
                        </a:moveTo>
                        <a:cubicBezTo>
                          <a:pt x="1512" y="258"/>
                          <a:pt x="1512" y="258"/>
                          <a:pt x="1512" y="258"/>
                        </a:cubicBezTo>
                        <a:cubicBezTo>
                          <a:pt x="1512" y="253"/>
                          <a:pt x="1508" y="249"/>
                          <a:pt x="1503" y="249"/>
                        </a:cubicBezTo>
                        <a:cubicBezTo>
                          <a:pt x="1331" y="249"/>
                          <a:pt x="1331" y="249"/>
                          <a:pt x="1331" y="249"/>
                        </a:cubicBezTo>
                        <a:cubicBezTo>
                          <a:pt x="1325" y="249"/>
                          <a:pt x="1321" y="254"/>
                          <a:pt x="1321" y="260"/>
                        </a:cubicBezTo>
                        <a:cubicBezTo>
                          <a:pt x="1339" y="441"/>
                          <a:pt x="1339" y="441"/>
                          <a:pt x="1339" y="441"/>
                        </a:cubicBezTo>
                        <a:cubicBezTo>
                          <a:pt x="1339" y="446"/>
                          <a:pt x="1343" y="450"/>
                          <a:pt x="1349" y="450"/>
                        </a:cubicBezTo>
                        <a:cubicBezTo>
                          <a:pt x="1526" y="450"/>
                          <a:pt x="1526" y="450"/>
                          <a:pt x="1526" y="450"/>
                        </a:cubicBezTo>
                        <a:cubicBezTo>
                          <a:pt x="1532" y="450"/>
                          <a:pt x="1537" y="445"/>
                          <a:pt x="1536" y="439"/>
                        </a:cubicBezTo>
                        <a:close/>
                        <a:moveTo>
                          <a:pt x="1574" y="733"/>
                        </a:moveTo>
                        <a:cubicBezTo>
                          <a:pt x="1548" y="532"/>
                          <a:pt x="1548" y="532"/>
                          <a:pt x="1548" y="532"/>
                        </a:cubicBezTo>
                        <a:cubicBezTo>
                          <a:pt x="1547" y="527"/>
                          <a:pt x="1543" y="523"/>
                          <a:pt x="1538" y="523"/>
                        </a:cubicBezTo>
                        <a:cubicBezTo>
                          <a:pt x="1357" y="523"/>
                          <a:pt x="1357" y="523"/>
                          <a:pt x="1357" y="523"/>
                        </a:cubicBezTo>
                        <a:cubicBezTo>
                          <a:pt x="1351" y="523"/>
                          <a:pt x="1347" y="528"/>
                          <a:pt x="1347" y="534"/>
                        </a:cubicBezTo>
                        <a:cubicBezTo>
                          <a:pt x="1367" y="735"/>
                          <a:pt x="1367" y="735"/>
                          <a:pt x="1367" y="735"/>
                        </a:cubicBezTo>
                        <a:cubicBezTo>
                          <a:pt x="1367" y="741"/>
                          <a:pt x="1371" y="744"/>
                          <a:pt x="1377" y="744"/>
                        </a:cubicBezTo>
                        <a:cubicBezTo>
                          <a:pt x="1564" y="744"/>
                          <a:pt x="1564" y="744"/>
                          <a:pt x="1564" y="744"/>
                        </a:cubicBezTo>
                        <a:cubicBezTo>
                          <a:pt x="1570" y="744"/>
                          <a:pt x="1575" y="739"/>
                          <a:pt x="1574" y="7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
                    <a:extLst>
                      <a:ext uri="{FF2B5EF4-FFF2-40B4-BE49-F238E27FC236}">
                        <a16:creationId xmlns:a16="http://schemas.microsoft.com/office/drawing/2014/main" id="{0667A767-929B-2257-6482-37C11D2F52F2}"/>
                      </a:ext>
                    </a:extLst>
                  </p:cNvPr>
                  <p:cNvSpPr>
                    <a:spLocks noEditPoints="1"/>
                  </p:cNvSpPr>
                  <p:nvPr/>
                </p:nvSpPr>
                <p:spPr bwMode="auto">
                  <a:xfrm>
                    <a:off x="5428106" y="3007614"/>
                    <a:ext cx="1337310" cy="933450"/>
                  </a:xfrm>
                  <a:custGeom>
                    <a:avLst/>
                    <a:gdLst>
                      <a:gd name="T0" fmla="*/ 1873 w 1874"/>
                      <a:gd name="T1" fmla="*/ 1010 h 1307"/>
                      <a:gd name="T2" fmla="*/ 1728 w 1874"/>
                      <a:gd name="T3" fmla="*/ 19 h 1307"/>
                      <a:gd name="T4" fmla="*/ 1706 w 1874"/>
                      <a:gd name="T5" fmla="*/ 0 h 1307"/>
                      <a:gd name="T6" fmla="*/ 168 w 1874"/>
                      <a:gd name="T7" fmla="*/ 0 h 1307"/>
                      <a:gd name="T8" fmla="*/ 146 w 1874"/>
                      <a:gd name="T9" fmla="*/ 19 h 1307"/>
                      <a:gd name="T10" fmla="*/ 1 w 1874"/>
                      <a:gd name="T11" fmla="*/ 1010 h 1307"/>
                      <a:gd name="T12" fmla="*/ 6 w 1874"/>
                      <a:gd name="T13" fmla="*/ 1027 h 1307"/>
                      <a:gd name="T14" fmla="*/ 23 w 1874"/>
                      <a:gd name="T15" fmla="*/ 1035 h 1307"/>
                      <a:gd name="T16" fmla="*/ 855 w 1874"/>
                      <a:gd name="T17" fmla="*/ 1035 h 1307"/>
                      <a:gd name="T18" fmla="*/ 855 w 1874"/>
                      <a:gd name="T19" fmla="*/ 1037 h 1307"/>
                      <a:gd name="T20" fmla="*/ 855 w 1874"/>
                      <a:gd name="T21" fmla="*/ 1307 h 1307"/>
                      <a:gd name="T22" fmla="*/ 899 w 1874"/>
                      <a:gd name="T23" fmla="*/ 1307 h 1307"/>
                      <a:gd name="T24" fmla="*/ 899 w 1874"/>
                      <a:gd name="T25" fmla="*/ 1037 h 1307"/>
                      <a:gd name="T26" fmla="*/ 899 w 1874"/>
                      <a:gd name="T27" fmla="*/ 1035 h 1307"/>
                      <a:gd name="T28" fmla="*/ 975 w 1874"/>
                      <a:gd name="T29" fmla="*/ 1035 h 1307"/>
                      <a:gd name="T30" fmla="*/ 975 w 1874"/>
                      <a:gd name="T31" fmla="*/ 1037 h 1307"/>
                      <a:gd name="T32" fmla="*/ 975 w 1874"/>
                      <a:gd name="T33" fmla="*/ 1307 h 1307"/>
                      <a:gd name="T34" fmla="*/ 1019 w 1874"/>
                      <a:gd name="T35" fmla="*/ 1307 h 1307"/>
                      <a:gd name="T36" fmla="*/ 1019 w 1874"/>
                      <a:gd name="T37" fmla="*/ 1037 h 1307"/>
                      <a:gd name="T38" fmla="*/ 1019 w 1874"/>
                      <a:gd name="T39" fmla="*/ 1035 h 1307"/>
                      <a:gd name="T40" fmla="*/ 1851 w 1874"/>
                      <a:gd name="T41" fmla="*/ 1035 h 1307"/>
                      <a:gd name="T42" fmla="*/ 1868 w 1874"/>
                      <a:gd name="T43" fmla="*/ 1027 h 1307"/>
                      <a:gd name="T44" fmla="*/ 1873 w 1874"/>
                      <a:gd name="T45" fmla="*/ 1010 h 1307"/>
                      <a:gd name="T46" fmla="*/ 48 w 1874"/>
                      <a:gd name="T47" fmla="*/ 991 h 1307"/>
                      <a:gd name="T48" fmla="*/ 187 w 1874"/>
                      <a:gd name="T49" fmla="*/ 44 h 1307"/>
                      <a:gd name="T50" fmla="*/ 1687 w 1874"/>
                      <a:gd name="T51" fmla="*/ 44 h 1307"/>
                      <a:gd name="T52" fmla="*/ 1826 w 1874"/>
                      <a:gd name="T53" fmla="*/ 991 h 1307"/>
                      <a:gd name="T54" fmla="*/ 48 w 1874"/>
                      <a:gd name="T55" fmla="*/ 991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4" h="1307">
                        <a:moveTo>
                          <a:pt x="1873" y="1010"/>
                        </a:moveTo>
                        <a:cubicBezTo>
                          <a:pt x="1728" y="19"/>
                          <a:pt x="1728" y="19"/>
                          <a:pt x="1728" y="19"/>
                        </a:cubicBezTo>
                        <a:cubicBezTo>
                          <a:pt x="1727" y="8"/>
                          <a:pt x="1717" y="0"/>
                          <a:pt x="1706" y="0"/>
                        </a:cubicBezTo>
                        <a:cubicBezTo>
                          <a:pt x="168" y="0"/>
                          <a:pt x="168" y="0"/>
                          <a:pt x="168" y="0"/>
                        </a:cubicBezTo>
                        <a:cubicBezTo>
                          <a:pt x="157" y="0"/>
                          <a:pt x="147" y="8"/>
                          <a:pt x="146" y="19"/>
                        </a:cubicBezTo>
                        <a:cubicBezTo>
                          <a:pt x="1" y="1010"/>
                          <a:pt x="1" y="1010"/>
                          <a:pt x="1" y="1010"/>
                        </a:cubicBezTo>
                        <a:cubicBezTo>
                          <a:pt x="0" y="1016"/>
                          <a:pt x="2" y="1023"/>
                          <a:pt x="6" y="1027"/>
                        </a:cubicBezTo>
                        <a:cubicBezTo>
                          <a:pt x="11" y="1032"/>
                          <a:pt x="17" y="1035"/>
                          <a:pt x="23" y="1035"/>
                        </a:cubicBezTo>
                        <a:cubicBezTo>
                          <a:pt x="855" y="1035"/>
                          <a:pt x="855" y="1035"/>
                          <a:pt x="855" y="1035"/>
                        </a:cubicBezTo>
                        <a:cubicBezTo>
                          <a:pt x="855" y="1036"/>
                          <a:pt x="855" y="1036"/>
                          <a:pt x="855" y="1037"/>
                        </a:cubicBezTo>
                        <a:cubicBezTo>
                          <a:pt x="855" y="1307"/>
                          <a:pt x="855" y="1307"/>
                          <a:pt x="855" y="1307"/>
                        </a:cubicBezTo>
                        <a:cubicBezTo>
                          <a:pt x="899" y="1307"/>
                          <a:pt x="899" y="1307"/>
                          <a:pt x="899" y="1307"/>
                        </a:cubicBezTo>
                        <a:cubicBezTo>
                          <a:pt x="899" y="1037"/>
                          <a:pt x="899" y="1037"/>
                          <a:pt x="899" y="1037"/>
                        </a:cubicBezTo>
                        <a:cubicBezTo>
                          <a:pt x="899" y="1036"/>
                          <a:pt x="899" y="1036"/>
                          <a:pt x="899" y="1035"/>
                        </a:cubicBezTo>
                        <a:cubicBezTo>
                          <a:pt x="975" y="1035"/>
                          <a:pt x="975" y="1035"/>
                          <a:pt x="975" y="1035"/>
                        </a:cubicBezTo>
                        <a:cubicBezTo>
                          <a:pt x="975" y="1036"/>
                          <a:pt x="975" y="1036"/>
                          <a:pt x="975" y="1037"/>
                        </a:cubicBezTo>
                        <a:cubicBezTo>
                          <a:pt x="975" y="1307"/>
                          <a:pt x="975" y="1307"/>
                          <a:pt x="975" y="1307"/>
                        </a:cubicBezTo>
                        <a:cubicBezTo>
                          <a:pt x="1019" y="1307"/>
                          <a:pt x="1019" y="1307"/>
                          <a:pt x="1019" y="1307"/>
                        </a:cubicBezTo>
                        <a:cubicBezTo>
                          <a:pt x="1019" y="1037"/>
                          <a:pt x="1019" y="1037"/>
                          <a:pt x="1019" y="1037"/>
                        </a:cubicBezTo>
                        <a:cubicBezTo>
                          <a:pt x="1019" y="1036"/>
                          <a:pt x="1019" y="1036"/>
                          <a:pt x="1019" y="1035"/>
                        </a:cubicBezTo>
                        <a:cubicBezTo>
                          <a:pt x="1851" y="1035"/>
                          <a:pt x="1851" y="1035"/>
                          <a:pt x="1851" y="1035"/>
                        </a:cubicBezTo>
                        <a:cubicBezTo>
                          <a:pt x="1857" y="1035"/>
                          <a:pt x="1863" y="1032"/>
                          <a:pt x="1868" y="1027"/>
                        </a:cubicBezTo>
                        <a:cubicBezTo>
                          <a:pt x="1872" y="1023"/>
                          <a:pt x="1874" y="1016"/>
                          <a:pt x="1873" y="1010"/>
                        </a:cubicBezTo>
                        <a:close/>
                        <a:moveTo>
                          <a:pt x="48" y="991"/>
                        </a:moveTo>
                        <a:cubicBezTo>
                          <a:pt x="187" y="44"/>
                          <a:pt x="187" y="44"/>
                          <a:pt x="187" y="44"/>
                        </a:cubicBezTo>
                        <a:cubicBezTo>
                          <a:pt x="1687" y="44"/>
                          <a:pt x="1687" y="44"/>
                          <a:pt x="1687" y="44"/>
                        </a:cubicBezTo>
                        <a:cubicBezTo>
                          <a:pt x="1826" y="991"/>
                          <a:pt x="1826" y="991"/>
                          <a:pt x="1826" y="991"/>
                        </a:cubicBezTo>
                        <a:lnTo>
                          <a:pt x="48" y="9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2" name="bcgIcons_Solar Panel ">
                <a:extLst>
                  <a:ext uri="{FF2B5EF4-FFF2-40B4-BE49-F238E27FC236}">
                    <a16:creationId xmlns:a16="http://schemas.microsoft.com/office/drawing/2014/main" id="{E9897211-C27F-CDE5-37B9-EC2DFFA72A64}"/>
                  </a:ext>
                </a:extLst>
              </p:cNvPr>
              <p:cNvGrpSpPr>
                <a:grpSpLocks noChangeAspect="1"/>
              </p:cNvGrpSpPr>
              <p:nvPr/>
            </p:nvGrpSpPr>
            <p:grpSpPr>
              <a:xfrm>
                <a:off x="1001134" y="2855287"/>
                <a:ext cx="276792" cy="277048"/>
                <a:chOff x="5273801" y="2606040"/>
                <a:chExt cx="1644396" cy="1645920"/>
              </a:xfrm>
            </p:grpSpPr>
            <p:sp>
              <p:nvSpPr>
                <p:cNvPr id="154" name="AutoShape 13">
                  <a:extLst>
                    <a:ext uri="{FF2B5EF4-FFF2-40B4-BE49-F238E27FC236}">
                      <a16:creationId xmlns:a16="http://schemas.microsoft.com/office/drawing/2014/main" id="{3E29DB5E-3EFD-44AE-800F-0C3DEF51F0B5}"/>
                    </a:ext>
                  </a:extLst>
                </p:cNvPr>
                <p:cNvSpPr>
                  <a:spLocks noChangeAspect="1" noChangeArrowheads="1" noTextEdit="1"/>
                </p:cNvSpPr>
                <p:nvPr/>
              </p:nvSpPr>
              <p:spPr bwMode="auto">
                <a:xfrm>
                  <a:off x="5273801"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5" name="Group 154">
                  <a:extLst>
                    <a:ext uri="{FF2B5EF4-FFF2-40B4-BE49-F238E27FC236}">
                      <a16:creationId xmlns:a16="http://schemas.microsoft.com/office/drawing/2014/main" id="{D965BD87-BB58-2CF8-F300-78E82F2A9904}"/>
                    </a:ext>
                  </a:extLst>
                </p:cNvPr>
                <p:cNvGrpSpPr/>
                <p:nvPr/>
              </p:nvGrpSpPr>
              <p:grpSpPr>
                <a:xfrm>
                  <a:off x="5428106" y="3007614"/>
                  <a:ext cx="1337310" cy="1122807"/>
                  <a:chOff x="5428106" y="3007614"/>
                  <a:chExt cx="1337310" cy="1122807"/>
                </a:xfrm>
              </p:grpSpPr>
              <p:sp>
                <p:nvSpPr>
                  <p:cNvPr id="156" name="Freeform 15">
                    <a:extLst>
                      <a:ext uri="{FF2B5EF4-FFF2-40B4-BE49-F238E27FC236}">
                        <a16:creationId xmlns:a16="http://schemas.microsoft.com/office/drawing/2014/main" id="{13BA8750-60BA-D7A4-02D1-07F97FD7AB5B}"/>
                      </a:ext>
                    </a:extLst>
                  </p:cNvPr>
                  <p:cNvSpPr>
                    <a:spLocks noEditPoints="1"/>
                  </p:cNvSpPr>
                  <p:nvPr/>
                </p:nvSpPr>
                <p:spPr bwMode="auto">
                  <a:xfrm>
                    <a:off x="5537072" y="3098292"/>
                    <a:ext cx="1124331" cy="1032129"/>
                  </a:xfrm>
                  <a:custGeom>
                    <a:avLst/>
                    <a:gdLst>
                      <a:gd name="T0" fmla="*/ 1216 w 1575"/>
                      <a:gd name="T1" fmla="*/ 1445 h 1445"/>
                      <a:gd name="T2" fmla="*/ 328 w 1575"/>
                      <a:gd name="T3" fmla="*/ 1315 h 1445"/>
                      <a:gd name="T4" fmla="*/ 405 w 1575"/>
                      <a:gd name="T5" fmla="*/ 1250 h 1445"/>
                      <a:gd name="T6" fmla="*/ 1161 w 1575"/>
                      <a:gd name="T7" fmla="*/ 1250 h 1445"/>
                      <a:gd name="T8" fmla="*/ 1239 w 1575"/>
                      <a:gd name="T9" fmla="*/ 1315 h 1445"/>
                      <a:gd name="T10" fmla="*/ 266 w 1575"/>
                      <a:gd name="T11" fmla="*/ 0 h 1445"/>
                      <a:gd name="T12" fmla="*/ 72 w 1575"/>
                      <a:gd name="T13" fmla="*/ 172 h 1445"/>
                      <a:gd name="T14" fmla="*/ 260 w 1575"/>
                      <a:gd name="T15" fmla="*/ 174 h 1445"/>
                      <a:gd name="T16" fmla="*/ 242 w 1575"/>
                      <a:gd name="T17" fmla="*/ 249 h 1445"/>
                      <a:gd name="T18" fmla="*/ 38 w 1575"/>
                      <a:gd name="T19" fmla="*/ 439 h 1445"/>
                      <a:gd name="T20" fmla="*/ 235 w 1575"/>
                      <a:gd name="T21" fmla="*/ 441 h 1445"/>
                      <a:gd name="T22" fmla="*/ 217 w 1575"/>
                      <a:gd name="T23" fmla="*/ 523 h 1445"/>
                      <a:gd name="T24" fmla="*/ 0 w 1575"/>
                      <a:gd name="T25" fmla="*/ 733 h 1445"/>
                      <a:gd name="T26" fmla="*/ 208 w 1575"/>
                      <a:gd name="T27" fmla="*/ 735 h 1445"/>
                      <a:gd name="T28" fmla="*/ 507 w 1575"/>
                      <a:gd name="T29" fmla="*/ 0 h 1445"/>
                      <a:gd name="T30" fmla="*/ 320 w 1575"/>
                      <a:gd name="T31" fmla="*/ 173 h 1445"/>
                      <a:gd name="T32" fmla="*/ 509 w 1575"/>
                      <a:gd name="T33" fmla="*/ 174 h 1445"/>
                      <a:gd name="T34" fmla="*/ 494 w 1575"/>
                      <a:gd name="T35" fmla="*/ 249 h 1445"/>
                      <a:gd name="T36" fmla="*/ 298 w 1575"/>
                      <a:gd name="T37" fmla="*/ 440 h 1445"/>
                      <a:gd name="T38" fmla="*/ 495 w 1575"/>
                      <a:gd name="T39" fmla="*/ 441 h 1445"/>
                      <a:gd name="T40" fmla="*/ 481 w 1575"/>
                      <a:gd name="T41" fmla="*/ 523 h 1445"/>
                      <a:gd name="T42" fmla="*/ 273 w 1575"/>
                      <a:gd name="T43" fmla="*/ 734 h 1445"/>
                      <a:gd name="T44" fmla="*/ 481 w 1575"/>
                      <a:gd name="T45" fmla="*/ 735 h 1445"/>
                      <a:gd name="T46" fmla="*/ 748 w 1575"/>
                      <a:gd name="T47" fmla="*/ 0 h 1445"/>
                      <a:gd name="T48" fmla="*/ 569 w 1575"/>
                      <a:gd name="T49" fmla="*/ 173 h 1445"/>
                      <a:gd name="T50" fmla="*/ 757 w 1575"/>
                      <a:gd name="T51" fmla="*/ 173 h 1445"/>
                      <a:gd name="T52" fmla="*/ 747 w 1575"/>
                      <a:gd name="T53" fmla="*/ 249 h 1445"/>
                      <a:gd name="T54" fmla="*/ 558 w 1575"/>
                      <a:gd name="T55" fmla="*/ 440 h 1445"/>
                      <a:gd name="T56" fmla="*/ 756 w 1575"/>
                      <a:gd name="T57" fmla="*/ 440 h 1445"/>
                      <a:gd name="T58" fmla="*/ 745 w 1575"/>
                      <a:gd name="T59" fmla="*/ 523 h 1445"/>
                      <a:gd name="T60" fmla="*/ 547 w 1575"/>
                      <a:gd name="T61" fmla="*/ 734 h 1445"/>
                      <a:gd name="T62" fmla="*/ 754 w 1575"/>
                      <a:gd name="T63" fmla="*/ 734 h 1445"/>
                      <a:gd name="T64" fmla="*/ 989 w 1575"/>
                      <a:gd name="T65" fmla="*/ 0 h 1445"/>
                      <a:gd name="T66" fmla="*/ 817 w 1575"/>
                      <a:gd name="T67" fmla="*/ 173 h 1445"/>
                      <a:gd name="T68" fmla="*/ 1005 w 1575"/>
                      <a:gd name="T69" fmla="*/ 173 h 1445"/>
                      <a:gd name="T70" fmla="*/ 999 w 1575"/>
                      <a:gd name="T71" fmla="*/ 249 h 1445"/>
                      <a:gd name="T72" fmla="*/ 818 w 1575"/>
                      <a:gd name="T73" fmla="*/ 440 h 1445"/>
                      <a:gd name="T74" fmla="*/ 1016 w 1575"/>
                      <a:gd name="T75" fmla="*/ 440 h 1445"/>
                      <a:gd name="T76" fmla="*/ 1009 w 1575"/>
                      <a:gd name="T77" fmla="*/ 523 h 1445"/>
                      <a:gd name="T78" fmla="*/ 820 w 1575"/>
                      <a:gd name="T79" fmla="*/ 734 h 1445"/>
                      <a:gd name="T80" fmla="*/ 1027 w 1575"/>
                      <a:gd name="T81" fmla="*/ 734 h 1445"/>
                      <a:gd name="T82" fmla="*/ 1229 w 1575"/>
                      <a:gd name="T83" fmla="*/ 0 h 1445"/>
                      <a:gd name="T84" fmla="*/ 1065 w 1575"/>
                      <a:gd name="T85" fmla="*/ 174 h 1445"/>
                      <a:gd name="T86" fmla="*/ 1253 w 1575"/>
                      <a:gd name="T87" fmla="*/ 173 h 1445"/>
                      <a:gd name="T88" fmla="*/ 1251 w 1575"/>
                      <a:gd name="T89" fmla="*/ 249 h 1445"/>
                      <a:gd name="T90" fmla="*/ 1078 w 1575"/>
                      <a:gd name="T91" fmla="*/ 441 h 1445"/>
                      <a:gd name="T92" fmla="*/ 1276 w 1575"/>
                      <a:gd name="T93" fmla="*/ 440 h 1445"/>
                      <a:gd name="T94" fmla="*/ 1274 w 1575"/>
                      <a:gd name="T95" fmla="*/ 523 h 1445"/>
                      <a:gd name="T96" fmla="*/ 1093 w 1575"/>
                      <a:gd name="T97" fmla="*/ 735 h 1445"/>
                      <a:gd name="T98" fmla="*/ 1301 w 1575"/>
                      <a:gd name="T99" fmla="*/ 734 h 1445"/>
                      <a:gd name="T100" fmla="*/ 1470 w 1575"/>
                      <a:gd name="T101" fmla="*/ 0 h 1445"/>
                      <a:gd name="T102" fmla="*/ 1313 w 1575"/>
                      <a:gd name="T103" fmla="*/ 174 h 1445"/>
                      <a:gd name="T104" fmla="*/ 1501 w 1575"/>
                      <a:gd name="T105" fmla="*/ 172 h 1445"/>
                      <a:gd name="T106" fmla="*/ 1503 w 1575"/>
                      <a:gd name="T107" fmla="*/ 249 h 1445"/>
                      <a:gd name="T108" fmla="*/ 1339 w 1575"/>
                      <a:gd name="T109" fmla="*/ 441 h 1445"/>
                      <a:gd name="T110" fmla="*/ 1536 w 1575"/>
                      <a:gd name="T111" fmla="*/ 439 h 1445"/>
                      <a:gd name="T112" fmla="*/ 1538 w 1575"/>
                      <a:gd name="T113" fmla="*/ 523 h 1445"/>
                      <a:gd name="T114" fmla="*/ 1367 w 1575"/>
                      <a:gd name="T115" fmla="*/ 735 h 1445"/>
                      <a:gd name="T116" fmla="*/ 1574 w 1575"/>
                      <a:gd name="T117" fmla="*/ 733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5" h="1445">
                        <a:moveTo>
                          <a:pt x="1239" y="1315"/>
                        </a:moveTo>
                        <a:cubicBezTo>
                          <a:pt x="1239" y="1422"/>
                          <a:pt x="1239" y="1422"/>
                          <a:pt x="1239" y="1422"/>
                        </a:cubicBezTo>
                        <a:cubicBezTo>
                          <a:pt x="1239" y="1434"/>
                          <a:pt x="1228" y="1445"/>
                          <a:pt x="1216" y="1445"/>
                        </a:cubicBezTo>
                        <a:cubicBezTo>
                          <a:pt x="351" y="1445"/>
                          <a:pt x="351" y="1445"/>
                          <a:pt x="351" y="1445"/>
                        </a:cubicBezTo>
                        <a:cubicBezTo>
                          <a:pt x="338" y="1445"/>
                          <a:pt x="328" y="1434"/>
                          <a:pt x="328" y="1422"/>
                        </a:cubicBezTo>
                        <a:cubicBezTo>
                          <a:pt x="328" y="1315"/>
                          <a:pt x="328" y="1315"/>
                          <a:pt x="328" y="1315"/>
                        </a:cubicBezTo>
                        <a:cubicBezTo>
                          <a:pt x="328" y="1303"/>
                          <a:pt x="338" y="1292"/>
                          <a:pt x="351" y="1292"/>
                        </a:cubicBezTo>
                        <a:cubicBezTo>
                          <a:pt x="405" y="1292"/>
                          <a:pt x="405" y="1292"/>
                          <a:pt x="405" y="1292"/>
                        </a:cubicBezTo>
                        <a:cubicBezTo>
                          <a:pt x="405" y="1250"/>
                          <a:pt x="405" y="1250"/>
                          <a:pt x="405" y="1250"/>
                        </a:cubicBezTo>
                        <a:cubicBezTo>
                          <a:pt x="405" y="1237"/>
                          <a:pt x="415" y="1227"/>
                          <a:pt x="428" y="1227"/>
                        </a:cubicBezTo>
                        <a:cubicBezTo>
                          <a:pt x="1138" y="1227"/>
                          <a:pt x="1138" y="1227"/>
                          <a:pt x="1138" y="1227"/>
                        </a:cubicBezTo>
                        <a:cubicBezTo>
                          <a:pt x="1151" y="1227"/>
                          <a:pt x="1161" y="1237"/>
                          <a:pt x="1161" y="1250"/>
                        </a:cubicBezTo>
                        <a:cubicBezTo>
                          <a:pt x="1161" y="1292"/>
                          <a:pt x="1161" y="1292"/>
                          <a:pt x="1161" y="1292"/>
                        </a:cubicBezTo>
                        <a:cubicBezTo>
                          <a:pt x="1216" y="1292"/>
                          <a:pt x="1216" y="1292"/>
                          <a:pt x="1216" y="1292"/>
                        </a:cubicBezTo>
                        <a:cubicBezTo>
                          <a:pt x="1228" y="1292"/>
                          <a:pt x="1239" y="1303"/>
                          <a:pt x="1239" y="1315"/>
                        </a:cubicBezTo>
                        <a:close/>
                        <a:moveTo>
                          <a:pt x="260" y="174"/>
                        </a:moveTo>
                        <a:cubicBezTo>
                          <a:pt x="276" y="11"/>
                          <a:pt x="276" y="11"/>
                          <a:pt x="276" y="11"/>
                        </a:cubicBezTo>
                        <a:cubicBezTo>
                          <a:pt x="276" y="5"/>
                          <a:pt x="272" y="0"/>
                          <a:pt x="266" y="0"/>
                        </a:cubicBezTo>
                        <a:cubicBezTo>
                          <a:pt x="103" y="0"/>
                          <a:pt x="103" y="0"/>
                          <a:pt x="103" y="0"/>
                        </a:cubicBezTo>
                        <a:cubicBezTo>
                          <a:pt x="98" y="0"/>
                          <a:pt x="94" y="4"/>
                          <a:pt x="93" y="9"/>
                        </a:cubicBezTo>
                        <a:cubicBezTo>
                          <a:pt x="72" y="172"/>
                          <a:pt x="72" y="172"/>
                          <a:pt x="72" y="172"/>
                        </a:cubicBezTo>
                        <a:cubicBezTo>
                          <a:pt x="72" y="178"/>
                          <a:pt x="76" y="183"/>
                          <a:pt x="82" y="183"/>
                        </a:cubicBezTo>
                        <a:cubicBezTo>
                          <a:pt x="251" y="183"/>
                          <a:pt x="251" y="183"/>
                          <a:pt x="251" y="183"/>
                        </a:cubicBezTo>
                        <a:cubicBezTo>
                          <a:pt x="256" y="183"/>
                          <a:pt x="260" y="179"/>
                          <a:pt x="260" y="174"/>
                        </a:cubicBezTo>
                        <a:close/>
                        <a:moveTo>
                          <a:pt x="235" y="441"/>
                        </a:moveTo>
                        <a:cubicBezTo>
                          <a:pt x="252" y="260"/>
                          <a:pt x="252" y="260"/>
                          <a:pt x="252" y="260"/>
                        </a:cubicBezTo>
                        <a:cubicBezTo>
                          <a:pt x="253" y="254"/>
                          <a:pt x="248" y="249"/>
                          <a:pt x="242" y="249"/>
                        </a:cubicBezTo>
                        <a:cubicBezTo>
                          <a:pt x="71" y="249"/>
                          <a:pt x="71" y="249"/>
                          <a:pt x="71" y="249"/>
                        </a:cubicBezTo>
                        <a:cubicBezTo>
                          <a:pt x="66" y="249"/>
                          <a:pt x="62" y="253"/>
                          <a:pt x="61" y="258"/>
                        </a:cubicBezTo>
                        <a:cubicBezTo>
                          <a:pt x="38" y="439"/>
                          <a:pt x="38" y="439"/>
                          <a:pt x="38" y="439"/>
                        </a:cubicBezTo>
                        <a:cubicBezTo>
                          <a:pt x="37" y="445"/>
                          <a:pt x="42" y="450"/>
                          <a:pt x="48" y="450"/>
                        </a:cubicBezTo>
                        <a:cubicBezTo>
                          <a:pt x="225" y="450"/>
                          <a:pt x="225" y="450"/>
                          <a:pt x="225" y="450"/>
                        </a:cubicBezTo>
                        <a:cubicBezTo>
                          <a:pt x="230" y="450"/>
                          <a:pt x="235" y="446"/>
                          <a:pt x="235" y="441"/>
                        </a:cubicBezTo>
                        <a:close/>
                        <a:moveTo>
                          <a:pt x="208" y="735"/>
                        </a:moveTo>
                        <a:cubicBezTo>
                          <a:pt x="227" y="534"/>
                          <a:pt x="227" y="534"/>
                          <a:pt x="227" y="534"/>
                        </a:cubicBezTo>
                        <a:cubicBezTo>
                          <a:pt x="227" y="528"/>
                          <a:pt x="223" y="523"/>
                          <a:pt x="217" y="523"/>
                        </a:cubicBezTo>
                        <a:cubicBezTo>
                          <a:pt x="36" y="523"/>
                          <a:pt x="36" y="523"/>
                          <a:pt x="36" y="523"/>
                        </a:cubicBezTo>
                        <a:cubicBezTo>
                          <a:pt x="31" y="523"/>
                          <a:pt x="27" y="527"/>
                          <a:pt x="26" y="532"/>
                        </a:cubicBezTo>
                        <a:cubicBezTo>
                          <a:pt x="0" y="733"/>
                          <a:pt x="0" y="733"/>
                          <a:pt x="0" y="733"/>
                        </a:cubicBezTo>
                        <a:cubicBezTo>
                          <a:pt x="0" y="739"/>
                          <a:pt x="4" y="744"/>
                          <a:pt x="10" y="744"/>
                        </a:cubicBezTo>
                        <a:cubicBezTo>
                          <a:pt x="198" y="744"/>
                          <a:pt x="198" y="744"/>
                          <a:pt x="198" y="744"/>
                        </a:cubicBezTo>
                        <a:cubicBezTo>
                          <a:pt x="203" y="744"/>
                          <a:pt x="207" y="741"/>
                          <a:pt x="208" y="735"/>
                        </a:cubicBezTo>
                        <a:close/>
                        <a:moveTo>
                          <a:pt x="509" y="174"/>
                        </a:moveTo>
                        <a:cubicBezTo>
                          <a:pt x="517" y="10"/>
                          <a:pt x="517" y="10"/>
                          <a:pt x="517" y="10"/>
                        </a:cubicBezTo>
                        <a:cubicBezTo>
                          <a:pt x="517" y="5"/>
                          <a:pt x="513" y="0"/>
                          <a:pt x="507" y="0"/>
                        </a:cubicBezTo>
                        <a:cubicBezTo>
                          <a:pt x="344" y="0"/>
                          <a:pt x="344" y="0"/>
                          <a:pt x="344" y="0"/>
                        </a:cubicBezTo>
                        <a:cubicBezTo>
                          <a:pt x="339" y="0"/>
                          <a:pt x="334" y="4"/>
                          <a:pt x="334" y="9"/>
                        </a:cubicBezTo>
                        <a:cubicBezTo>
                          <a:pt x="320" y="173"/>
                          <a:pt x="320" y="173"/>
                          <a:pt x="320" y="173"/>
                        </a:cubicBezTo>
                        <a:cubicBezTo>
                          <a:pt x="320" y="178"/>
                          <a:pt x="325" y="183"/>
                          <a:pt x="330" y="183"/>
                        </a:cubicBezTo>
                        <a:cubicBezTo>
                          <a:pt x="499" y="183"/>
                          <a:pt x="499" y="183"/>
                          <a:pt x="499" y="183"/>
                        </a:cubicBezTo>
                        <a:cubicBezTo>
                          <a:pt x="504" y="183"/>
                          <a:pt x="508" y="179"/>
                          <a:pt x="509" y="174"/>
                        </a:cubicBezTo>
                        <a:close/>
                        <a:moveTo>
                          <a:pt x="495" y="441"/>
                        </a:moveTo>
                        <a:cubicBezTo>
                          <a:pt x="504" y="260"/>
                          <a:pt x="504" y="260"/>
                          <a:pt x="504" y="260"/>
                        </a:cubicBezTo>
                        <a:cubicBezTo>
                          <a:pt x="505" y="254"/>
                          <a:pt x="500" y="249"/>
                          <a:pt x="494" y="249"/>
                        </a:cubicBezTo>
                        <a:cubicBezTo>
                          <a:pt x="323" y="249"/>
                          <a:pt x="323" y="249"/>
                          <a:pt x="323" y="249"/>
                        </a:cubicBezTo>
                        <a:cubicBezTo>
                          <a:pt x="318" y="249"/>
                          <a:pt x="314" y="253"/>
                          <a:pt x="313" y="258"/>
                        </a:cubicBezTo>
                        <a:cubicBezTo>
                          <a:pt x="298" y="440"/>
                          <a:pt x="298" y="440"/>
                          <a:pt x="298" y="440"/>
                        </a:cubicBezTo>
                        <a:cubicBezTo>
                          <a:pt x="298" y="445"/>
                          <a:pt x="302" y="450"/>
                          <a:pt x="308" y="450"/>
                        </a:cubicBezTo>
                        <a:cubicBezTo>
                          <a:pt x="485" y="450"/>
                          <a:pt x="485" y="450"/>
                          <a:pt x="485" y="450"/>
                        </a:cubicBezTo>
                        <a:cubicBezTo>
                          <a:pt x="491" y="450"/>
                          <a:pt x="495" y="446"/>
                          <a:pt x="495" y="441"/>
                        </a:cubicBezTo>
                        <a:close/>
                        <a:moveTo>
                          <a:pt x="481" y="735"/>
                        </a:moveTo>
                        <a:cubicBezTo>
                          <a:pt x="491" y="533"/>
                          <a:pt x="491" y="533"/>
                          <a:pt x="491" y="533"/>
                        </a:cubicBezTo>
                        <a:cubicBezTo>
                          <a:pt x="491" y="528"/>
                          <a:pt x="487" y="523"/>
                          <a:pt x="481" y="523"/>
                        </a:cubicBezTo>
                        <a:cubicBezTo>
                          <a:pt x="300" y="523"/>
                          <a:pt x="300" y="523"/>
                          <a:pt x="300" y="523"/>
                        </a:cubicBezTo>
                        <a:cubicBezTo>
                          <a:pt x="295" y="523"/>
                          <a:pt x="291" y="527"/>
                          <a:pt x="290" y="532"/>
                        </a:cubicBezTo>
                        <a:cubicBezTo>
                          <a:pt x="273" y="734"/>
                          <a:pt x="273" y="734"/>
                          <a:pt x="273" y="734"/>
                        </a:cubicBezTo>
                        <a:cubicBezTo>
                          <a:pt x="273" y="739"/>
                          <a:pt x="278" y="744"/>
                          <a:pt x="283" y="744"/>
                        </a:cubicBezTo>
                        <a:cubicBezTo>
                          <a:pt x="471" y="744"/>
                          <a:pt x="471" y="744"/>
                          <a:pt x="471" y="744"/>
                        </a:cubicBezTo>
                        <a:cubicBezTo>
                          <a:pt x="476" y="744"/>
                          <a:pt x="481" y="740"/>
                          <a:pt x="481" y="735"/>
                        </a:cubicBezTo>
                        <a:close/>
                        <a:moveTo>
                          <a:pt x="757" y="173"/>
                        </a:moveTo>
                        <a:cubicBezTo>
                          <a:pt x="758" y="10"/>
                          <a:pt x="758" y="10"/>
                          <a:pt x="758" y="10"/>
                        </a:cubicBezTo>
                        <a:cubicBezTo>
                          <a:pt x="758" y="4"/>
                          <a:pt x="753" y="0"/>
                          <a:pt x="748" y="0"/>
                        </a:cubicBezTo>
                        <a:cubicBezTo>
                          <a:pt x="585" y="0"/>
                          <a:pt x="585" y="0"/>
                          <a:pt x="585" y="0"/>
                        </a:cubicBezTo>
                        <a:cubicBezTo>
                          <a:pt x="579" y="0"/>
                          <a:pt x="575" y="4"/>
                          <a:pt x="575" y="10"/>
                        </a:cubicBezTo>
                        <a:cubicBezTo>
                          <a:pt x="569" y="173"/>
                          <a:pt x="569" y="173"/>
                          <a:pt x="569" y="173"/>
                        </a:cubicBezTo>
                        <a:cubicBezTo>
                          <a:pt x="568" y="179"/>
                          <a:pt x="573" y="183"/>
                          <a:pt x="579" y="183"/>
                        </a:cubicBezTo>
                        <a:cubicBezTo>
                          <a:pt x="747" y="183"/>
                          <a:pt x="747" y="183"/>
                          <a:pt x="747" y="183"/>
                        </a:cubicBezTo>
                        <a:cubicBezTo>
                          <a:pt x="752" y="183"/>
                          <a:pt x="757" y="179"/>
                          <a:pt x="757" y="173"/>
                        </a:cubicBezTo>
                        <a:close/>
                        <a:moveTo>
                          <a:pt x="756" y="440"/>
                        </a:moveTo>
                        <a:cubicBezTo>
                          <a:pt x="757" y="259"/>
                          <a:pt x="757" y="259"/>
                          <a:pt x="757" y="259"/>
                        </a:cubicBezTo>
                        <a:cubicBezTo>
                          <a:pt x="757" y="254"/>
                          <a:pt x="752" y="249"/>
                          <a:pt x="747" y="249"/>
                        </a:cubicBezTo>
                        <a:cubicBezTo>
                          <a:pt x="575" y="249"/>
                          <a:pt x="575" y="249"/>
                          <a:pt x="575" y="249"/>
                        </a:cubicBezTo>
                        <a:cubicBezTo>
                          <a:pt x="570" y="249"/>
                          <a:pt x="565" y="254"/>
                          <a:pt x="565" y="259"/>
                        </a:cubicBezTo>
                        <a:cubicBezTo>
                          <a:pt x="558" y="440"/>
                          <a:pt x="558" y="440"/>
                          <a:pt x="558" y="440"/>
                        </a:cubicBezTo>
                        <a:cubicBezTo>
                          <a:pt x="558" y="446"/>
                          <a:pt x="562" y="450"/>
                          <a:pt x="568" y="450"/>
                        </a:cubicBezTo>
                        <a:cubicBezTo>
                          <a:pt x="746" y="450"/>
                          <a:pt x="746" y="450"/>
                          <a:pt x="746" y="450"/>
                        </a:cubicBezTo>
                        <a:cubicBezTo>
                          <a:pt x="751" y="450"/>
                          <a:pt x="756" y="446"/>
                          <a:pt x="756" y="440"/>
                        </a:cubicBezTo>
                        <a:close/>
                        <a:moveTo>
                          <a:pt x="754" y="734"/>
                        </a:moveTo>
                        <a:cubicBezTo>
                          <a:pt x="755" y="533"/>
                          <a:pt x="755" y="533"/>
                          <a:pt x="755" y="533"/>
                        </a:cubicBezTo>
                        <a:cubicBezTo>
                          <a:pt x="755" y="527"/>
                          <a:pt x="751" y="523"/>
                          <a:pt x="745" y="523"/>
                        </a:cubicBezTo>
                        <a:cubicBezTo>
                          <a:pt x="565" y="523"/>
                          <a:pt x="565" y="523"/>
                          <a:pt x="565" y="523"/>
                        </a:cubicBezTo>
                        <a:cubicBezTo>
                          <a:pt x="559" y="523"/>
                          <a:pt x="555" y="527"/>
                          <a:pt x="555" y="532"/>
                        </a:cubicBezTo>
                        <a:cubicBezTo>
                          <a:pt x="547" y="734"/>
                          <a:pt x="547" y="734"/>
                          <a:pt x="547" y="734"/>
                        </a:cubicBezTo>
                        <a:cubicBezTo>
                          <a:pt x="546" y="740"/>
                          <a:pt x="551" y="744"/>
                          <a:pt x="557" y="744"/>
                        </a:cubicBezTo>
                        <a:cubicBezTo>
                          <a:pt x="744" y="744"/>
                          <a:pt x="744" y="744"/>
                          <a:pt x="744" y="744"/>
                        </a:cubicBezTo>
                        <a:cubicBezTo>
                          <a:pt x="750" y="744"/>
                          <a:pt x="754" y="740"/>
                          <a:pt x="754" y="734"/>
                        </a:cubicBezTo>
                        <a:close/>
                        <a:moveTo>
                          <a:pt x="1005" y="173"/>
                        </a:moveTo>
                        <a:cubicBezTo>
                          <a:pt x="999" y="10"/>
                          <a:pt x="999" y="10"/>
                          <a:pt x="999" y="10"/>
                        </a:cubicBezTo>
                        <a:cubicBezTo>
                          <a:pt x="998" y="4"/>
                          <a:pt x="994" y="0"/>
                          <a:pt x="989" y="0"/>
                        </a:cubicBezTo>
                        <a:cubicBezTo>
                          <a:pt x="826" y="0"/>
                          <a:pt x="826" y="0"/>
                          <a:pt x="826" y="0"/>
                        </a:cubicBezTo>
                        <a:cubicBezTo>
                          <a:pt x="820" y="0"/>
                          <a:pt x="816" y="4"/>
                          <a:pt x="816" y="10"/>
                        </a:cubicBezTo>
                        <a:cubicBezTo>
                          <a:pt x="817" y="173"/>
                          <a:pt x="817" y="173"/>
                          <a:pt x="817" y="173"/>
                        </a:cubicBezTo>
                        <a:cubicBezTo>
                          <a:pt x="817" y="179"/>
                          <a:pt x="821" y="183"/>
                          <a:pt x="827" y="183"/>
                        </a:cubicBezTo>
                        <a:cubicBezTo>
                          <a:pt x="995" y="183"/>
                          <a:pt x="995" y="183"/>
                          <a:pt x="995" y="183"/>
                        </a:cubicBezTo>
                        <a:cubicBezTo>
                          <a:pt x="1001" y="183"/>
                          <a:pt x="1005" y="179"/>
                          <a:pt x="1005" y="173"/>
                        </a:cubicBezTo>
                        <a:close/>
                        <a:moveTo>
                          <a:pt x="1016" y="440"/>
                        </a:moveTo>
                        <a:cubicBezTo>
                          <a:pt x="1009" y="259"/>
                          <a:pt x="1009" y="259"/>
                          <a:pt x="1009" y="259"/>
                        </a:cubicBezTo>
                        <a:cubicBezTo>
                          <a:pt x="1008" y="254"/>
                          <a:pt x="1004" y="249"/>
                          <a:pt x="999" y="249"/>
                        </a:cubicBezTo>
                        <a:cubicBezTo>
                          <a:pt x="827" y="249"/>
                          <a:pt x="827" y="249"/>
                          <a:pt x="827" y="249"/>
                        </a:cubicBezTo>
                        <a:cubicBezTo>
                          <a:pt x="822" y="249"/>
                          <a:pt x="817" y="254"/>
                          <a:pt x="817" y="259"/>
                        </a:cubicBezTo>
                        <a:cubicBezTo>
                          <a:pt x="818" y="440"/>
                          <a:pt x="818" y="440"/>
                          <a:pt x="818" y="440"/>
                        </a:cubicBezTo>
                        <a:cubicBezTo>
                          <a:pt x="818" y="446"/>
                          <a:pt x="823" y="450"/>
                          <a:pt x="828" y="450"/>
                        </a:cubicBezTo>
                        <a:cubicBezTo>
                          <a:pt x="1006" y="450"/>
                          <a:pt x="1006" y="450"/>
                          <a:pt x="1006" y="450"/>
                        </a:cubicBezTo>
                        <a:cubicBezTo>
                          <a:pt x="1011" y="450"/>
                          <a:pt x="1016" y="446"/>
                          <a:pt x="1016" y="440"/>
                        </a:cubicBezTo>
                        <a:close/>
                        <a:moveTo>
                          <a:pt x="1027" y="734"/>
                        </a:moveTo>
                        <a:cubicBezTo>
                          <a:pt x="1019" y="532"/>
                          <a:pt x="1019" y="532"/>
                          <a:pt x="1019" y="532"/>
                        </a:cubicBezTo>
                        <a:cubicBezTo>
                          <a:pt x="1019" y="527"/>
                          <a:pt x="1015" y="523"/>
                          <a:pt x="1009" y="523"/>
                        </a:cubicBezTo>
                        <a:cubicBezTo>
                          <a:pt x="829" y="523"/>
                          <a:pt x="829" y="523"/>
                          <a:pt x="829" y="523"/>
                        </a:cubicBezTo>
                        <a:cubicBezTo>
                          <a:pt x="823" y="523"/>
                          <a:pt x="819" y="527"/>
                          <a:pt x="819" y="533"/>
                        </a:cubicBezTo>
                        <a:cubicBezTo>
                          <a:pt x="820" y="734"/>
                          <a:pt x="820" y="734"/>
                          <a:pt x="820" y="734"/>
                        </a:cubicBezTo>
                        <a:cubicBezTo>
                          <a:pt x="820" y="740"/>
                          <a:pt x="824" y="744"/>
                          <a:pt x="830" y="744"/>
                        </a:cubicBezTo>
                        <a:cubicBezTo>
                          <a:pt x="1017" y="744"/>
                          <a:pt x="1017" y="744"/>
                          <a:pt x="1017" y="744"/>
                        </a:cubicBezTo>
                        <a:cubicBezTo>
                          <a:pt x="1023" y="744"/>
                          <a:pt x="1028" y="740"/>
                          <a:pt x="1027" y="734"/>
                        </a:cubicBezTo>
                        <a:close/>
                        <a:moveTo>
                          <a:pt x="1253" y="173"/>
                        </a:moveTo>
                        <a:cubicBezTo>
                          <a:pt x="1239" y="9"/>
                          <a:pt x="1239" y="9"/>
                          <a:pt x="1239" y="9"/>
                        </a:cubicBezTo>
                        <a:cubicBezTo>
                          <a:pt x="1239" y="4"/>
                          <a:pt x="1235" y="0"/>
                          <a:pt x="1229" y="0"/>
                        </a:cubicBezTo>
                        <a:cubicBezTo>
                          <a:pt x="1067" y="0"/>
                          <a:pt x="1067" y="0"/>
                          <a:pt x="1067" y="0"/>
                        </a:cubicBezTo>
                        <a:cubicBezTo>
                          <a:pt x="1061" y="0"/>
                          <a:pt x="1056" y="5"/>
                          <a:pt x="1057" y="10"/>
                        </a:cubicBezTo>
                        <a:cubicBezTo>
                          <a:pt x="1065" y="174"/>
                          <a:pt x="1065" y="174"/>
                          <a:pt x="1065" y="174"/>
                        </a:cubicBezTo>
                        <a:cubicBezTo>
                          <a:pt x="1065" y="179"/>
                          <a:pt x="1070" y="183"/>
                          <a:pt x="1075" y="183"/>
                        </a:cubicBezTo>
                        <a:cubicBezTo>
                          <a:pt x="1243" y="183"/>
                          <a:pt x="1243" y="183"/>
                          <a:pt x="1243" y="183"/>
                        </a:cubicBezTo>
                        <a:cubicBezTo>
                          <a:pt x="1249" y="183"/>
                          <a:pt x="1254" y="178"/>
                          <a:pt x="1253" y="173"/>
                        </a:cubicBezTo>
                        <a:close/>
                        <a:moveTo>
                          <a:pt x="1276" y="440"/>
                        </a:moveTo>
                        <a:cubicBezTo>
                          <a:pt x="1260" y="258"/>
                          <a:pt x="1260" y="258"/>
                          <a:pt x="1260" y="258"/>
                        </a:cubicBezTo>
                        <a:cubicBezTo>
                          <a:pt x="1260" y="253"/>
                          <a:pt x="1256" y="249"/>
                          <a:pt x="1251" y="249"/>
                        </a:cubicBezTo>
                        <a:cubicBezTo>
                          <a:pt x="1079" y="249"/>
                          <a:pt x="1079" y="249"/>
                          <a:pt x="1079" y="249"/>
                        </a:cubicBezTo>
                        <a:cubicBezTo>
                          <a:pt x="1073" y="249"/>
                          <a:pt x="1069" y="254"/>
                          <a:pt x="1069" y="260"/>
                        </a:cubicBezTo>
                        <a:cubicBezTo>
                          <a:pt x="1078" y="441"/>
                          <a:pt x="1078" y="441"/>
                          <a:pt x="1078" y="441"/>
                        </a:cubicBezTo>
                        <a:cubicBezTo>
                          <a:pt x="1079" y="446"/>
                          <a:pt x="1083" y="450"/>
                          <a:pt x="1088" y="450"/>
                        </a:cubicBezTo>
                        <a:cubicBezTo>
                          <a:pt x="1266" y="450"/>
                          <a:pt x="1266" y="450"/>
                          <a:pt x="1266" y="450"/>
                        </a:cubicBezTo>
                        <a:cubicBezTo>
                          <a:pt x="1272" y="450"/>
                          <a:pt x="1276" y="445"/>
                          <a:pt x="1276" y="440"/>
                        </a:cubicBezTo>
                        <a:close/>
                        <a:moveTo>
                          <a:pt x="1301" y="734"/>
                        </a:moveTo>
                        <a:cubicBezTo>
                          <a:pt x="1284" y="532"/>
                          <a:pt x="1284" y="532"/>
                          <a:pt x="1284" y="532"/>
                        </a:cubicBezTo>
                        <a:cubicBezTo>
                          <a:pt x="1283" y="527"/>
                          <a:pt x="1279" y="523"/>
                          <a:pt x="1274" y="523"/>
                        </a:cubicBezTo>
                        <a:cubicBezTo>
                          <a:pt x="1093" y="523"/>
                          <a:pt x="1093" y="523"/>
                          <a:pt x="1093" y="523"/>
                        </a:cubicBezTo>
                        <a:cubicBezTo>
                          <a:pt x="1087" y="523"/>
                          <a:pt x="1083" y="528"/>
                          <a:pt x="1083" y="533"/>
                        </a:cubicBezTo>
                        <a:cubicBezTo>
                          <a:pt x="1093" y="735"/>
                          <a:pt x="1093" y="735"/>
                          <a:pt x="1093" y="735"/>
                        </a:cubicBezTo>
                        <a:cubicBezTo>
                          <a:pt x="1094" y="740"/>
                          <a:pt x="1098" y="744"/>
                          <a:pt x="1103" y="744"/>
                        </a:cubicBezTo>
                        <a:cubicBezTo>
                          <a:pt x="1291" y="744"/>
                          <a:pt x="1291" y="744"/>
                          <a:pt x="1291" y="744"/>
                        </a:cubicBezTo>
                        <a:cubicBezTo>
                          <a:pt x="1297" y="744"/>
                          <a:pt x="1301" y="739"/>
                          <a:pt x="1301" y="734"/>
                        </a:cubicBezTo>
                        <a:close/>
                        <a:moveTo>
                          <a:pt x="1501" y="172"/>
                        </a:moveTo>
                        <a:cubicBezTo>
                          <a:pt x="1480" y="9"/>
                          <a:pt x="1480" y="9"/>
                          <a:pt x="1480" y="9"/>
                        </a:cubicBezTo>
                        <a:cubicBezTo>
                          <a:pt x="1480" y="4"/>
                          <a:pt x="1475" y="0"/>
                          <a:pt x="1470" y="0"/>
                        </a:cubicBezTo>
                        <a:cubicBezTo>
                          <a:pt x="1307" y="0"/>
                          <a:pt x="1307" y="0"/>
                          <a:pt x="1307" y="0"/>
                        </a:cubicBezTo>
                        <a:cubicBezTo>
                          <a:pt x="1302" y="0"/>
                          <a:pt x="1297" y="5"/>
                          <a:pt x="1298" y="11"/>
                        </a:cubicBezTo>
                        <a:cubicBezTo>
                          <a:pt x="1313" y="174"/>
                          <a:pt x="1313" y="174"/>
                          <a:pt x="1313" y="174"/>
                        </a:cubicBezTo>
                        <a:cubicBezTo>
                          <a:pt x="1314" y="179"/>
                          <a:pt x="1318" y="183"/>
                          <a:pt x="1323" y="183"/>
                        </a:cubicBezTo>
                        <a:cubicBezTo>
                          <a:pt x="1491" y="183"/>
                          <a:pt x="1491" y="183"/>
                          <a:pt x="1491" y="183"/>
                        </a:cubicBezTo>
                        <a:cubicBezTo>
                          <a:pt x="1497" y="183"/>
                          <a:pt x="1502" y="178"/>
                          <a:pt x="1501" y="172"/>
                        </a:cubicBezTo>
                        <a:close/>
                        <a:moveTo>
                          <a:pt x="1536" y="439"/>
                        </a:moveTo>
                        <a:cubicBezTo>
                          <a:pt x="1512" y="258"/>
                          <a:pt x="1512" y="258"/>
                          <a:pt x="1512" y="258"/>
                        </a:cubicBezTo>
                        <a:cubicBezTo>
                          <a:pt x="1512" y="253"/>
                          <a:pt x="1508" y="249"/>
                          <a:pt x="1503" y="249"/>
                        </a:cubicBezTo>
                        <a:cubicBezTo>
                          <a:pt x="1331" y="249"/>
                          <a:pt x="1331" y="249"/>
                          <a:pt x="1331" y="249"/>
                        </a:cubicBezTo>
                        <a:cubicBezTo>
                          <a:pt x="1325" y="249"/>
                          <a:pt x="1321" y="254"/>
                          <a:pt x="1321" y="260"/>
                        </a:cubicBezTo>
                        <a:cubicBezTo>
                          <a:pt x="1339" y="441"/>
                          <a:pt x="1339" y="441"/>
                          <a:pt x="1339" y="441"/>
                        </a:cubicBezTo>
                        <a:cubicBezTo>
                          <a:pt x="1339" y="446"/>
                          <a:pt x="1343" y="450"/>
                          <a:pt x="1349" y="450"/>
                        </a:cubicBezTo>
                        <a:cubicBezTo>
                          <a:pt x="1526" y="450"/>
                          <a:pt x="1526" y="450"/>
                          <a:pt x="1526" y="450"/>
                        </a:cubicBezTo>
                        <a:cubicBezTo>
                          <a:pt x="1532" y="450"/>
                          <a:pt x="1537" y="445"/>
                          <a:pt x="1536" y="439"/>
                        </a:cubicBezTo>
                        <a:close/>
                        <a:moveTo>
                          <a:pt x="1574" y="733"/>
                        </a:moveTo>
                        <a:cubicBezTo>
                          <a:pt x="1548" y="532"/>
                          <a:pt x="1548" y="532"/>
                          <a:pt x="1548" y="532"/>
                        </a:cubicBezTo>
                        <a:cubicBezTo>
                          <a:pt x="1547" y="527"/>
                          <a:pt x="1543" y="523"/>
                          <a:pt x="1538" y="523"/>
                        </a:cubicBezTo>
                        <a:cubicBezTo>
                          <a:pt x="1357" y="523"/>
                          <a:pt x="1357" y="523"/>
                          <a:pt x="1357" y="523"/>
                        </a:cubicBezTo>
                        <a:cubicBezTo>
                          <a:pt x="1351" y="523"/>
                          <a:pt x="1347" y="528"/>
                          <a:pt x="1347" y="534"/>
                        </a:cubicBezTo>
                        <a:cubicBezTo>
                          <a:pt x="1367" y="735"/>
                          <a:pt x="1367" y="735"/>
                          <a:pt x="1367" y="735"/>
                        </a:cubicBezTo>
                        <a:cubicBezTo>
                          <a:pt x="1367" y="741"/>
                          <a:pt x="1371" y="744"/>
                          <a:pt x="1377" y="744"/>
                        </a:cubicBezTo>
                        <a:cubicBezTo>
                          <a:pt x="1564" y="744"/>
                          <a:pt x="1564" y="744"/>
                          <a:pt x="1564" y="744"/>
                        </a:cubicBezTo>
                        <a:cubicBezTo>
                          <a:pt x="1570" y="744"/>
                          <a:pt x="1575" y="739"/>
                          <a:pt x="1574" y="7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6">
                    <a:extLst>
                      <a:ext uri="{FF2B5EF4-FFF2-40B4-BE49-F238E27FC236}">
                        <a16:creationId xmlns:a16="http://schemas.microsoft.com/office/drawing/2014/main" id="{8F9DE6AD-BD7F-82C7-ACF1-AAEFB29F9532}"/>
                      </a:ext>
                    </a:extLst>
                  </p:cNvPr>
                  <p:cNvSpPr>
                    <a:spLocks noEditPoints="1"/>
                  </p:cNvSpPr>
                  <p:nvPr/>
                </p:nvSpPr>
                <p:spPr bwMode="auto">
                  <a:xfrm>
                    <a:off x="5428106" y="3007614"/>
                    <a:ext cx="1337310" cy="933450"/>
                  </a:xfrm>
                  <a:custGeom>
                    <a:avLst/>
                    <a:gdLst>
                      <a:gd name="T0" fmla="*/ 1873 w 1874"/>
                      <a:gd name="T1" fmla="*/ 1010 h 1307"/>
                      <a:gd name="T2" fmla="*/ 1728 w 1874"/>
                      <a:gd name="T3" fmla="*/ 19 h 1307"/>
                      <a:gd name="T4" fmla="*/ 1706 w 1874"/>
                      <a:gd name="T5" fmla="*/ 0 h 1307"/>
                      <a:gd name="T6" fmla="*/ 168 w 1874"/>
                      <a:gd name="T7" fmla="*/ 0 h 1307"/>
                      <a:gd name="T8" fmla="*/ 146 w 1874"/>
                      <a:gd name="T9" fmla="*/ 19 h 1307"/>
                      <a:gd name="T10" fmla="*/ 1 w 1874"/>
                      <a:gd name="T11" fmla="*/ 1010 h 1307"/>
                      <a:gd name="T12" fmla="*/ 6 w 1874"/>
                      <a:gd name="T13" fmla="*/ 1027 h 1307"/>
                      <a:gd name="T14" fmla="*/ 23 w 1874"/>
                      <a:gd name="T15" fmla="*/ 1035 h 1307"/>
                      <a:gd name="T16" fmla="*/ 855 w 1874"/>
                      <a:gd name="T17" fmla="*/ 1035 h 1307"/>
                      <a:gd name="T18" fmla="*/ 855 w 1874"/>
                      <a:gd name="T19" fmla="*/ 1037 h 1307"/>
                      <a:gd name="T20" fmla="*/ 855 w 1874"/>
                      <a:gd name="T21" fmla="*/ 1307 h 1307"/>
                      <a:gd name="T22" fmla="*/ 899 w 1874"/>
                      <a:gd name="T23" fmla="*/ 1307 h 1307"/>
                      <a:gd name="T24" fmla="*/ 899 w 1874"/>
                      <a:gd name="T25" fmla="*/ 1037 h 1307"/>
                      <a:gd name="T26" fmla="*/ 899 w 1874"/>
                      <a:gd name="T27" fmla="*/ 1035 h 1307"/>
                      <a:gd name="T28" fmla="*/ 975 w 1874"/>
                      <a:gd name="T29" fmla="*/ 1035 h 1307"/>
                      <a:gd name="T30" fmla="*/ 975 w 1874"/>
                      <a:gd name="T31" fmla="*/ 1037 h 1307"/>
                      <a:gd name="T32" fmla="*/ 975 w 1874"/>
                      <a:gd name="T33" fmla="*/ 1307 h 1307"/>
                      <a:gd name="T34" fmla="*/ 1019 w 1874"/>
                      <a:gd name="T35" fmla="*/ 1307 h 1307"/>
                      <a:gd name="T36" fmla="*/ 1019 w 1874"/>
                      <a:gd name="T37" fmla="*/ 1037 h 1307"/>
                      <a:gd name="T38" fmla="*/ 1019 w 1874"/>
                      <a:gd name="T39" fmla="*/ 1035 h 1307"/>
                      <a:gd name="T40" fmla="*/ 1851 w 1874"/>
                      <a:gd name="T41" fmla="*/ 1035 h 1307"/>
                      <a:gd name="T42" fmla="*/ 1868 w 1874"/>
                      <a:gd name="T43" fmla="*/ 1027 h 1307"/>
                      <a:gd name="T44" fmla="*/ 1873 w 1874"/>
                      <a:gd name="T45" fmla="*/ 1010 h 1307"/>
                      <a:gd name="T46" fmla="*/ 48 w 1874"/>
                      <a:gd name="T47" fmla="*/ 991 h 1307"/>
                      <a:gd name="T48" fmla="*/ 187 w 1874"/>
                      <a:gd name="T49" fmla="*/ 44 h 1307"/>
                      <a:gd name="T50" fmla="*/ 1687 w 1874"/>
                      <a:gd name="T51" fmla="*/ 44 h 1307"/>
                      <a:gd name="T52" fmla="*/ 1826 w 1874"/>
                      <a:gd name="T53" fmla="*/ 991 h 1307"/>
                      <a:gd name="T54" fmla="*/ 48 w 1874"/>
                      <a:gd name="T55" fmla="*/ 991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4" h="1307">
                        <a:moveTo>
                          <a:pt x="1873" y="1010"/>
                        </a:moveTo>
                        <a:cubicBezTo>
                          <a:pt x="1728" y="19"/>
                          <a:pt x="1728" y="19"/>
                          <a:pt x="1728" y="19"/>
                        </a:cubicBezTo>
                        <a:cubicBezTo>
                          <a:pt x="1727" y="8"/>
                          <a:pt x="1717" y="0"/>
                          <a:pt x="1706" y="0"/>
                        </a:cubicBezTo>
                        <a:cubicBezTo>
                          <a:pt x="168" y="0"/>
                          <a:pt x="168" y="0"/>
                          <a:pt x="168" y="0"/>
                        </a:cubicBezTo>
                        <a:cubicBezTo>
                          <a:pt x="157" y="0"/>
                          <a:pt x="147" y="8"/>
                          <a:pt x="146" y="19"/>
                        </a:cubicBezTo>
                        <a:cubicBezTo>
                          <a:pt x="1" y="1010"/>
                          <a:pt x="1" y="1010"/>
                          <a:pt x="1" y="1010"/>
                        </a:cubicBezTo>
                        <a:cubicBezTo>
                          <a:pt x="0" y="1016"/>
                          <a:pt x="2" y="1023"/>
                          <a:pt x="6" y="1027"/>
                        </a:cubicBezTo>
                        <a:cubicBezTo>
                          <a:pt x="11" y="1032"/>
                          <a:pt x="17" y="1035"/>
                          <a:pt x="23" y="1035"/>
                        </a:cubicBezTo>
                        <a:cubicBezTo>
                          <a:pt x="855" y="1035"/>
                          <a:pt x="855" y="1035"/>
                          <a:pt x="855" y="1035"/>
                        </a:cubicBezTo>
                        <a:cubicBezTo>
                          <a:pt x="855" y="1036"/>
                          <a:pt x="855" y="1036"/>
                          <a:pt x="855" y="1037"/>
                        </a:cubicBezTo>
                        <a:cubicBezTo>
                          <a:pt x="855" y="1307"/>
                          <a:pt x="855" y="1307"/>
                          <a:pt x="855" y="1307"/>
                        </a:cubicBezTo>
                        <a:cubicBezTo>
                          <a:pt x="899" y="1307"/>
                          <a:pt x="899" y="1307"/>
                          <a:pt x="899" y="1307"/>
                        </a:cubicBezTo>
                        <a:cubicBezTo>
                          <a:pt x="899" y="1037"/>
                          <a:pt x="899" y="1037"/>
                          <a:pt x="899" y="1037"/>
                        </a:cubicBezTo>
                        <a:cubicBezTo>
                          <a:pt x="899" y="1036"/>
                          <a:pt x="899" y="1036"/>
                          <a:pt x="899" y="1035"/>
                        </a:cubicBezTo>
                        <a:cubicBezTo>
                          <a:pt x="975" y="1035"/>
                          <a:pt x="975" y="1035"/>
                          <a:pt x="975" y="1035"/>
                        </a:cubicBezTo>
                        <a:cubicBezTo>
                          <a:pt x="975" y="1036"/>
                          <a:pt x="975" y="1036"/>
                          <a:pt x="975" y="1037"/>
                        </a:cubicBezTo>
                        <a:cubicBezTo>
                          <a:pt x="975" y="1307"/>
                          <a:pt x="975" y="1307"/>
                          <a:pt x="975" y="1307"/>
                        </a:cubicBezTo>
                        <a:cubicBezTo>
                          <a:pt x="1019" y="1307"/>
                          <a:pt x="1019" y="1307"/>
                          <a:pt x="1019" y="1307"/>
                        </a:cubicBezTo>
                        <a:cubicBezTo>
                          <a:pt x="1019" y="1037"/>
                          <a:pt x="1019" y="1037"/>
                          <a:pt x="1019" y="1037"/>
                        </a:cubicBezTo>
                        <a:cubicBezTo>
                          <a:pt x="1019" y="1036"/>
                          <a:pt x="1019" y="1036"/>
                          <a:pt x="1019" y="1035"/>
                        </a:cubicBezTo>
                        <a:cubicBezTo>
                          <a:pt x="1851" y="1035"/>
                          <a:pt x="1851" y="1035"/>
                          <a:pt x="1851" y="1035"/>
                        </a:cubicBezTo>
                        <a:cubicBezTo>
                          <a:pt x="1857" y="1035"/>
                          <a:pt x="1863" y="1032"/>
                          <a:pt x="1868" y="1027"/>
                        </a:cubicBezTo>
                        <a:cubicBezTo>
                          <a:pt x="1872" y="1023"/>
                          <a:pt x="1874" y="1016"/>
                          <a:pt x="1873" y="1010"/>
                        </a:cubicBezTo>
                        <a:close/>
                        <a:moveTo>
                          <a:pt x="48" y="991"/>
                        </a:moveTo>
                        <a:cubicBezTo>
                          <a:pt x="187" y="44"/>
                          <a:pt x="187" y="44"/>
                          <a:pt x="187" y="44"/>
                        </a:cubicBezTo>
                        <a:cubicBezTo>
                          <a:pt x="1687" y="44"/>
                          <a:pt x="1687" y="44"/>
                          <a:pt x="1687" y="44"/>
                        </a:cubicBezTo>
                        <a:cubicBezTo>
                          <a:pt x="1826" y="991"/>
                          <a:pt x="1826" y="991"/>
                          <a:pt x="1826" y="991"/>
                        </a:cubicBezTo>
                        <a:lnTo>
                          <a:pt x="48" y="9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a:extLst>
                  <a:ext uri="{FF2B5EF4-FFF2-40B4-BE49-F238E27FC236}">
                    <a16:creationId xmlns:a16="http://schemas.microsoft.com/office/drawing/2014/main" id="{B75A828C-6E71-63E5-D6A7-E915117F2D13}"/>
                  </a:ext>
                </a:extLst>
              </p:cNvPr>
              <p:cNvGrpSpPr/>
              <p:nvPr/>
            </p:nvGrpSpPr>
            <p:grpSpPr>
              <a:xfrm>
                <a:off x="1035822" y="1588897"/>
                <a:ext cx="1468731" cy="814020"/>
                <a:chOff x="1035822" y="1588897"/>
                <a:chExt cx="1468731" cy="814020"/>
              </a:xfrm>
            </p:grpSpPr>
            <p:grpSp>
              <p:nvGrpSpPr>
                <p:cNvPr id="137" name="Group 136">
                  <a:extLst>
                    <a:ext uri="{FF2B5EF4-FFF2-40B4-BE49-F238E27FC236}">
                      <a16:creationId xmlns:a16="http://schemas.microsoft.com/office/drawing/2014/main" id="{5756338A-5DC8-19BE-D058-562B45C72EED}"/>
                    </a:ext>
                  </a:extLst>
                </p:cNvPr>
                <p:cNvGrpSpPr/>
                <p:nvPr/>
              </p:nvGrpSpPr>
              <p:grpSpPr>
                <a:xfrm>
                  <a:off x="1321209" y="1857383"/>
                  <a:ext cx="209414" cy="277048"/>
                  <a:chOff x="5542025" y="2671191"/>
                  <a:chExt cx="1102995" cy="1459230"/>
                </a:xfrm>
              </p:grpSpPr>
              <p:sp>
                <p:nvSpPr>
                  <p:cNvPr id="152" name="Freeform 10">
                    <a:extLst>
                      <a:ext uri="{FF2B5EF4-FFF2-40B4-BE49-F238E27FC236}">
                        <a16:creationId xmlns:a16="http://schemas.microsoft.com/office/drawing/2014/main" id="{912CF7FF-0D64-2285-7950-60218A56F685}"/>
                      </a:ext>
                    </a:extLst>
                  </p:cNvPr>
                  <p:cNvSpPr>
                    <a:spLocks noEditPoints="1"/>
                  </p:cNvSpPr>
                  <p:nvPr/>
                </p:nvSpPr>
                <p:spPr bwMode="auto">
                  <a:xfrm>
                    <a:off x="5542025" y="2671191"/>
                    <a:ext cx="1102995" cy="1459230"/>
                  </a:xfrm>
                  <a:custGeom>
                    <a:avLst/>
                    <a:gdLst>
                      <a:gd name="T0" fmla="*/ 1231 w 1545"/>
                      <a:gd name="T1" fmla="*/ 1913 h 2043"/>
                      <a:gd name="T2" fmla="*/ 1231 w 1545"/>
                      <a:gd name="T3" fmla="*/ 2020 h 2043"/>
                      <a:gd name="T4" fmla="*/ 1208 w 1545"/>
                      <a:gd name="T5" fmla="*/ 2043 h 2043"/>
                      <a:gd name="T6" fmla="*/ 343 w 1545"/>
                      <a:gd name="T7" fmla="*/ 2043 h 2043"/>
                      <a:gd name="T8" fmla="*/ 320 w 1545"/>
                      <a:gd name="T9" fmla="*/ 2020 h 2043"/>
                      <a:gd name="T10" fmla="*/ 320 w 1545"/>
                      <a:gd name="T11" fmla="*/ 1913 h 2043"/>
                      <a:gd name="T12" fmla="*/ 343 w 1545"/>
                      <a:gd name="T13" fmla="*/ 1890 h 2043"/>
                      <a:gd name="T14" fmla="*/ 397 w 1545"/>
                      <a:gd name="T15" fmla="*/ 1890 h 2043"/>
                      <a:gd name="T16" fmla="*/ 397 w 1545"/>
                      <a:gd name="T17" fmla="*/ 1848 h 2043"/>
                      <a:gd name="T18" fmla="*/ 420 w 1545"/>
                      <a:gd name="T19" fmla="*/ 1825 h 2043"/>
                      <a:gd name="T20" fmla="*/ 1130 w 1545"/>
                      <a:gd name="T21" fmla="*/ 1825 h 2043"/>
                      <a:gd name="T22" fmla="*/ 1153 w 1545"/>
                      <a:gd name="T23" fmla="*/ 1848 h 2043"/>
                      <a:gd name="T24" fmla="*/ 1153 w 1545"/>
                      <a:gd name="T25" fmla="*/ 1890 h 2043"/>
                      <a:gd name="T26" fmla="*/ 1208 w 1545"/>
                      <a:gd name="T27" fmla="*/ 1890 h 2043"/>
                      <a:gd name="T28" fmla="*/ 1231 w 1545"/>
                      <a:gd name="T29" fmla="*/ 1913 h 2043"/>
                      <a:gd name="T30" fmla="*/ 1545 w 1545"/>
                      <a:gd name="T31" fmla="*/ 1334 h 2043"/>
                      <a:gd name="T32" fmla="*/ 1415 w 1545"/>
                      <a:gd name="T33" fmla="*/ 1416 h 2043"/>
                      <a:gd name="T34" fmla="*/ 848 w 1545"/>
                      <a:gd name="T35" fmla="*/ 1159 h 2043"/>
                      <a:gd name="T36" fmla="*/ 811 w 1545"/>
                      <a:gd name="T37" fmla="*/ 1021 h 2043"/>
                      <a:gd name="T38" fmla="*/ 776 w 1545"/>
                      <a:gd name="T39" fmla="*/ 1025 h 2043"/>
                      <a:gd name="T40" fmla="*/ 658 w 1545"/>
                      <a:gd name="T41" fmla="*/ 957 h 2043"/>
                      <a:gd name="T42" fmla="*/ 6 w 1545"/>
                      <a:gd name="T43" fmla="*/ 1334 h 2043"/>
                      <a:gd name="T44" fmla="*/ 0 w 1545"/>
                      <a:gd name="T45" fmla="*/ 1179 h 2043"/>
                      <a:gd name="T46" fmla="*/ 506 w 1545"/>
                      <a:gd name="T47" fmla="*/ 817 h 2043"/>
                      <a:gd name="T48" fmla="*/ 644 w 1545"/>
                      <a:gd name="T49" fmla="*/ 854 h 2043"/>
                      <a:gd name="T50" fmla="*/ 776 w 1545"/>
                      <a:gd name="T51" fmla="*/ 753 h 2043"/>
                      <a:gd name="T52" fmla="*/ 776 w 1545"/>
                      <a:gd name="T53" fmla="*/ 753 h 2043"/>
                      <a:gd name="T54" fmla="*/ 776 w 1545"/>
                      <a:gd name="T55" fmla="*/ 0 h 2043"/>
                      <a:gd name="T56" fmla="*/ 912 w 1545"/>
                      <a:gd name="T57" fmla="*/ 72 h 2043"/>
                      <a:gd name="T58" fmla="*/ 973 w 1545"/>
                      <a:gd name="T59" fmla="*/ 692 h 2043"/>
                      <a:gd name="T60" fmla="*/ 872 w 1545"/>
                      <a:gd name="T61" fmla="*/ 793 h 2043"/>
                      <a:gd name="T62" fmla="*/ 912 w 1545"/>
                      <a:gd name="T63" fmla="*/ 889 h 2043"/>
                      <a:gd name="T64" fmla="*/ 893 w 1545"/>
                      <a:gd name="T65" fmla="*/ 957 h 2043"/>
                      <a:gd name="T66" fmla="*/ 1545 w 1545"/>
                      <a:gd name="T67" fmla="*/ 1334 h 2043"/>
                      <a:gd name="T68" fmla="*/ 776 w 1545"/>
                      <a:gd name="T69" fmla="*/ 981 h 2043"/>
                      <a:gd name="T70" fmla="*/ 868 w 1545"/>
                      <a:gd name="T71" fmla="*/ 889 h 2043"/>
                      <a:gd name="T72" fmla="*/ 776 w 1545"/>
                      <a:gd name="T73" fmla="*/ 797 h 2043"/>
                      <a:gd name="T74" fmla="*/ 684 w 1545"/>
                      <a:gd name="T75" fmla="*/ 889 h 2043"/>
                      <a:gd name="T76" fmla="*/ 776 w 1545"/>
                      <a:gd name="T77" fmla="*/ 981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5" h="2043">
                        <a:moveTo>
                          <a:pt x="1231" y="1913"/>
                        </a:moveTo>
                        <a:cubicBezTo>
                          <a:pt x="1231" y="2020"/>
                          <a:pt x="1231" y="2020"/>
                          <a:pt x="1231" y="2020"/>
                        </a:cubicBezTo>
                        <a:cubicBezTo>
                          <a:pt x="1231" y="2032"/>
                          <a:pt x="1220" y="2043"/>
                          <a:pt x="1208" y="2043"/>
                        </a:cubicBezTo>
                        <a:cubicBezTo>
                          <a:pt x="343" y="2043"/>
                          <a:pt x="343" y="2043"/>
                          <a:pt x="343" y="2043"/>
                        </a:cubicBezTo>
                        <a:cubicBezTo>
                          <a:pt x="330" y="2043"/>
                          <a:pt x="320" y="2032"/>
                          <a:pt x="320" y="2020"/>
                        </a:cubicBezTo>
                        <a:cubicBezTo>
                          <a:pt x="320" y="1913"/>
                          <a:pt x="320" y="1913"/>
                          <a:pt x="320" y="1913"/>
                        </a:cubicBezTo>
                        <a:cubicBezTo>
                          <a:pt x="320" y="1901"/>
                          <a:pt x="330" y="1890"/>
                          <a:pt x="343" y="1890"/>
                        </a:cubicBezTo>
                        <a:cubicBezTo>
                          <a:pt x="397" y="1890"/>
                          <a:pt x="397" y="1890"/>
                          <a:pt x="397" y="1890"/>
                        </a:cubicBezTo>
                        <a:cubicBezTo>
                          <a:pt x="397" y="1848"/>
                          <a:pt x="397" y="1848"/>
                          <a:pt x="397" y="1848"/>
                        </a:cubicBezTo>
                        <a:cubicBezTo>
                          <a:pt x="397" y="1835"/>
                          <a:pt x="407" y="1825"/>
                          <a:pt x="420" y="1825"/>
                        </a:cubicBezTo>
                        <a:cubicBezTo>
                          <a:pt x="1130" y="1825"/>
                          <a:pt x="1130" y="1825"/>
                          <a:pt x="1130" y="1825"/>
                        </a:cubicBezTo>
                        <a:cubicBezTo>
                          <a:pt x="1143" y="1825"/>
                          <a:pt x="1153" y="1835"/>
                          <a:pt x="1153" y="1848"/>
                        </a:cubicBezTo>
                        <a:cubicBezTo>
                          <a:pt x="1153" y="1890"/>
                          <a:pt x="1153" y="1890"/>
                          <a:pt x="1153" y="1890"/>
                        </a:cubicBezTo>
                        <a:cubicBezTo>
                          <a:pt x="1208" y="1890"/>
                          <a:pt x="1208" y="1890"/>
                          <a:pt x="1208" y="1890"/>
                        </a:cubicBezTo>
                        <a:cubicBezTo>
                          <a:pt x="1220" y="1890"/>
                          <a:pt x="1231" y="1901"/>
                          <a:pt x="1231" y="1913"/>
                        </a:cubicBezTo>
                        <a:close/>
                        <a:moveTo>
                          <a:pt x="1545" y="1334"/>
                        </a:moveTo>
                        <a:cubicBezTo>
                          <a:pt x="1415" y="1416"/>
                          <a:pt x="1415" y="1416"/>
                          <a:pt x="1415" y="1416"/>
                        </a:cubicBezTo>
                        <a:cubicBezTo>
                          <a:pt x="848" y="1159"/>
                          <a:pt x="848" y="1159"/>
                          <a:pt x="848" y="1159"/>
                        </a:cubicBezTo>
                        <a:cubicBezTo>
                          <a:pt x="811" y="1021"/>
                          <a:pt x="811" y="1021"/>
                          <a:pt x="811" y="1021"/>
                        </a:cubicBezTo>
                        <a:cubicBezTo>
                          <a:pt x="800" y="1024"/>
                          <a:pt x="788" y="1025"/>
                          <a:pt x="776" y="1025"/>
                        </a:cubicBezTo>
                        <a:cubicBezTo>
                          <a:pt x="725" y="1025"/>
                          <a:pt x="681" y="998"/>
                          <a:pt x="658" y="957"/>
                        </a:cubicBezTo>
                        <a:cubicBezTo>
                          <a:pt x="6" y="1334"/>
                          <a:pt x="6" y="1334"/>
                          <a:pt x="6" y="1334"/>
                        </a:cubicBezTo>
                        <a:cubicBezTo>
                          <a:pt x="0" y="1179"/>
                          <a:pt x="0" y="1179"/>
                          <a:pt x="0" y="1179"/>
                        </a:cubicBezTo>
                        <a:cubicBezTo>
                          <a:pt x="506" y="817"/>
                          <a:pt x="506" y="817"/>
                          <a:pt x="506" y="817"/>
                        </a:cubicBezTo>
                        <a:cubicBezTo>
                          <a:pt x="644" y="854"/>
                          <a:pt x="644" y="854"/>
                          <a:pt x="644" y="854"/>
                        </a:cubicBezTo>
                        <a:cubicBezTo>
                          <a:pt x="660" y="796"/>
                          <a:pt x="713" y="753"/>
                          <a:pt x="776" y="753"/>
                        </a:cubicBezTo>
                        <a:cubicBezTo>
                          <a:pt x="776" y="753"/>
                          <a:pt x="776" y="753"/>
                          <a:pt x="776" y="753"/>
                        </a:cubicBezTo>
                        <a:cubicBezTo>
                          <a:pt x="776" y="0"/>
                          <a:pt x="776" y="0"/>
                          <a:pt x="776" y="0"/>
                        </a:cubicBezTo>
                        <a:cubicBezTo>
                          <a:pt x="912" y="72"/>
                          <a:pt x="912" y="72"/>
                          <a:pt x="912" y="72"/>
                        </a:cubicBezTo>
                        <a:cubicBezTo>
                          <a:pt x="973" y="692"/>
                          <a:pt x="973" y="692"/>
                          <a:pt x="973" y="692"/>
                        </a:cubicBezTo>
                        <a:cubicBezTo>
                          <a:pt x="872" y="793"/>
                          <a:pt x="872" y="793"/>
                          <a:pt x="872" y="793"/>
                        </a:cubicBezTo>
                        <a:cubicBezTo>
                          <a:pt x="896" y="818"/>
                          <a:pt x="912" y="852"/>
                          <a:pt x="912" y="889"/>
                        </a:cubicBezTo>
                        <a:cubicBezTo>
                          <a:pt x="912" y="914"/>
                          <a:pt x="905" y="937"/>
                          <a:pt x="893" y="957"/>
                        </a:cubicBezTo>
                        <a:lnTo>
                          <a:pt x="1545" y="1334"/>
                        </a:lnTo>
                        <a:close/>
                        <a:moveTo>
                          <a:pt x="776" y="981"/>
                        </a:moveTo>
                        <a:cubicBezTo>
                          <a:pt x="826" y="981"/>
                          <a:pt x="868" y="940"/>
                          <a:pt x="868" y="889"/>
                        </a:cubicBezTo>
                        <a:cubicBezTo>
                          <a:pt x="868" y="838"/>
                          <a:pt x="826" y="797"/>
                          <a:pt x="776" y="797"/>
                        </a:cubicBezTo>
                        <a:cubicBezTo>
                          <a:pt x="725" y="797"/>
                          <a:pt x="684" y="838"/>
                          <a:pt x="684" y="889"/>
                        </a:cubicBezTo>
                        <a:cubicBezTo>
                          <a:pt x="684" y="940"/>
                          <a:pt x="725" y="981"/>
                          <a:pt x="776" y="9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
                    <a:extLst>
                      <a:ext uri="{FF2B5EF4-FFF2-40B4-BE49-F238E27FC236}">
                        <a16:creationId xmlns:a16="http://schemas.microsoft.com/office/drawing/2014/main" id="{75FD6B05-CA7A-4505-9DB6-2086FF4D9547}"/>
                      </a:ext>
                    </a:extLst>
                  </p:cNvPr>
                  <p:cNvSpPr>
                    <a:spLocks noEditPoints="1"/>
                  </p:cNvSpPr>
                  <p:nvPr/>
                </p:nvSpPr>
                <p:spPr bwMode="auto">
                  <a:xfrm>
                    <a:off x="5975222" y="3276219"/>
                    <a:ext cx="240030" cy="664845"/>
                  </a:xfrm>
                  <a:custGeom>
                    <a:avLst/>
                    <a:gdLst>
                      <a:gd name="T0" fmla="*/ 169 w 336"/>
                      <a:gd name="T1" fmla="*/ 84 h 931"/>
                      <a:gd name="T2" fmla="*/ 126 w 336"/>
                      <a:gd name="T3" fmla="*/ 42 h 931"/>
                      <a:gd name="T4" fmla="*/ 169 w 336"/>
                      <a:gd name="T5" fmla="*/ 0 h 931"/>
                      <a:gd name="T6" fmla="*/ 211 w 336"/>
                      <a:gd name="T7" fmla="*/ 42 h 931"/>
                      <a:gd name="T8" fmla="*/ 169 w 336"/>
                      <a:gd name="T9" fmla="*/ 84 h 931"/>
                      <a:gd name="T10" fmla="*/ 336 w 336"/>
                      <a:gd name="T11" fmla="*/ 931 h 931"/>
                      <a:gd name="T12" fmla="*/ 273 w 336"/>
                      <a:gd name="T13" fmla="*/ 374 h 931"/>
                      <a:gd name="T14" fmla="*/ 226 w 336"/>
                      <a:gd name="T15" fmla="*/ 353 h 931"/>
                      <a:gd name="T16" fmla="*/ 292 w 336"/>
                      <a:gd name="T17" fmla="*/ 931 h 931"/>
                      <a:gd name="T18" fmla="*/ 336 w 336"/>
                      <a:gd name="T19" fmla="*/ 931 h 931"/>
                      <a:gd name="T20" fmla="*/ 44 w 336"/>
                      <a:gd name="T21" fmla="*/ 931 h 931"/>
                      <a:gd name="T22" fmla="*/ 126 w 336"/>
                      <a:gd name="T23" fmla="*/ 217 h 931"/>
                      <a:gd name="T24" fmla="*/ 84 w 336"/>
                      <a:gd name="T25" fmla="*/ 201 h 931"/>
                      <a:gd name="T26" fmla="*/ 0 w 336"/>
                      <a:gd name="T27" fmla="*/ 931 h 931"/>
                      <a:gd name="T28" fmla="*/ 44 w 336"/>
                      <a:gd name="T29"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931">
                        <a:moveTo>
                          <a:pt x="169" y="84"/>
                        </a:moveTo>
                        <a:cubicBezTo>
                          <a:pt x="145" y="84"/>
                          <a:pt x="126" y="66"/>
                          <a:pt x="126" y="42"/>
                        </a:cubicBezTo>
                        <a:cubicBezTo>
                          <a:pt x="126" y="19"/>
                          <a:pt x="145" y="0"/>
                          <a:pt x="169" y="0"/>
                        </a:cubicBezTo>
                        <a:cubicBezTo>
                          <a:pt x="192" y="0"/>
                          <a:pt x="211" y="19"/>
                          <a:pt x="211" y="42"/>
                        </a:cubicBezTo>
                        <a:cubicBezTo>
                          <a:pt x="211" y="66"/>
                          <a:pt x="192" y="84"/>
                          <a:pt x="169" y="84"/>
                        </a:cubicBezTo>
                        <a:close/>
                        <a:moveTo>
                          <a:pt x="336" y="931"/>
                        </a:moveTo>
                        <a:cubicBezTo>
                          <a:pt x="273" y="374"/>
                          <a:pt x="273" y="374"/>
                          <a:pt x="273" y="374"/>
                        </a:cubicBezTo>
                        <a:cubicBezTo>
                          <a:pt x="226" y="353"/>
                          <a:pt x="226" y="353"/>
                          <a:pt x="226" y="353"/>
                        </a:cubicBezTo>
                        <a:cubicBezTo>
                          <a:pt x="292" y="931"/>
                          <a:pt x="292" y="931"/>
                          <a:pt x="292" y="931"/>
                        </a:cubicBezTo>
                        <a:lnTo>
                          <a:pt x="336" y="931"/>
                        </a:lnTo>
                        <a:close/>
                        <a:moveTo>
                          <a:pt x="44" y="931"/>
                        </a:moveTo>
                        <a:cubicBezTo>
                          <a:pt x="126" y="217"/>
                          <a:pt x="126" y="217"/>
                          <a:pt x="126" y="217"/>
                        </a:cubicBezTo>
                        <a:cubicBezTo>
                          <a:pt x="111" y="213"/>
                          <a:pt x="97" y="208"/>
                          <a:pt x="84" y="201"/>
                        </a:cubicBezTo>
                        <a:cubicBezTo>
                          <a:pt x="0" y="931"/>
                          <a:pt x="0" y="931"/>
                          <a:pt x="0" y="931"/>
                        </a:cubicBezTo>
                        <a:lnTo>
                          <a:pt x="44" y="93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a:extLst>
                    <a:ext uri="{FF2B5EF4-FFF2-40B4-BE49-F238E27FC236}">
                      <a16:creationId xmlns:a16="http://schemas.microsoft.com/office/drawing/2014/main" id="{D869BFEE-D9B5-32A7-4324-35F1737CD274}"/>
                    </a:ext>
                  </a:extLst>
                </p:cNvPr>
                <p:cNvGrpSpPr/>
                <p:nvPr/>
              </p:nvGrpSpPr>
              <p:grpSpPr>
                <a:xfrm>
                  <a:off x="2009752" y="1857383"/>
                  <a:ext cx="209414" cy="277048"/>
                  <a:chOff x="5542025" y="2671191"/>
                  <a:chExt cx="1102995" cy="1459230"/>
                </a:xfrm>
              </p:grpSpPr>
              <p:sp>
                <p:nvSpPr>
                  <p:cNvPr id="150" name="Freeform 10">
                    <a:extLst>
                      <a:ext uri="{FF2B5EF4-FFF2-40B4-BE49-F238E27FC236}">
                        <a16:creationId xmlns:a16="http://schemas.microsoft.com/office/drawing/2014/main" id="{B1C813B7-A936-66D2-1BEA-218787D94EF2}"/>
                      </a:ext>
                    </a:extLst>
                  </p:cNvPr>
                  <p:cNvSpPr>
                    <a:spLocks noEditPoints="1"/>
                  </p:cNvSpPr>
                  <p:nvPr/>
                </p:nvSpPr>
                <p:spPr bwMode="auto">
                  <a:xfrm>
                    <a:off x="5542025" y="2671191"/>
                    <a:ext cx="1102995" cy="1459230"/>
                  </a:xfrm>
                  <a:custGeom>
                    <a:avLst/>
                    <a:gdLst>
                      <a:gd name="T0" fmla="*/ 1231 w 1545"/>
                      <a:gd name="T1" fmla="*/ 1913 h 2043"/>
                      <a:gd name="T2" fmla="*/ 1231 w 1545"/>
                      <a:gd name="T3" fmla="*/ 2020 h 2043"/>
                      <a:gd name="T4" fmla="*/ 1208 w 1545"/>
                      <a:gd name="T5" fmla="*/ 2043 h 2043"/>
                      <a:gd name="T6" fmla="*/ 343 w 1545"/>
                      <a:gd name="T7" fmla="*/ 2043 h 2043"/>
                      <a:gd name="T8" fmla="*/ 320 w 1545"/>
                      <a:gd name="T9" fmla="*/ 2020 h 2043"/>
                      <a:gd name="T10" fmla="*/ 320 w 1545"/>
                      <a:gd name="T11" fmla="*/ 1913 h 2043"/>
                      <a:gd name="T12" fmla="*/ 343 w 1545"/>
                      <a:gd name="T13" fmla="*/ 1890 h 2043"/>
                      <a:gd name="T14" fmla="*/ 397 w 1545"/>
                      <a:gd name="T15" fmla="*/ 1890 h 2043"/>
                      <a:gd name="T16" fmla="*/ 397 w 1545"/>
                      <a:gd name="T17" fmla="*/ 1848 h 2043"/>
                      <a:gd name="T18" fmla="*/ 420 w 1545"/>
                      <a:gd name="T19" fmla="*/ 1825 h 2043"/>
                      <a:gd name="T20" fmla="*/ 1130 w 1545"/>
                      <a:gd name="T21" fmla="*/ 1825 h 2043"/>
                      <a:gd name="T22" fmla="*/ 1153 w 1545"/>
                      <a:gd name="T23" fmla="*/ 1848 h 2043"/>
                      <a:gd name="T24" fmla="*/ 1153 w 1545"/>
                      <a:gd name="T25" fmla="*/ 1890 h 2043"/>
                      <a:gd name="T26" fmla="*/ 1208 w 1545"/>
                      <a:gd name="T27" fmla="*/ 1890 h 2043"/>
                      <a:gd name="T28" fmla="*/ 1231 w 1545"/>
                      <a:gd name="T29" fmla="*/ 1913 h 2043"/>
                      <a:gd name="T30" fmla="*/ 1545 w 1545"/>
                      <a:gd name="T31" fmla="*/ 1334 h 2043"/>
                      <a:gd name="T32" fmla="*/ 1415 w 1545"/>
                      <a:gd name="T33" fmla="*/ 1416 h 2043"/>
                      <a:gd name="T34" fmla="*/ 848 w 1545"/>
                      <a:gd name="T35" fmla="*/ 1159 h 2043"/>
                      <a:gd name="T36" fmla="*/ 811 w 1545"/>
                      <a:gd name="T37" fmla="*/ 1021 h 2043"/>
                      <a:gd name="T38" fmla="*/ 776 w 1545"/>
                      <a:gd name="T39" fmla="*/ 1025 h 2043"/>
                      <a:gd name="T40" fmla="*/ 658 w 1545"/>
                      <a:gd name="T41" fmla="*/ 957 h 2043"/>
                      <a:gd name="T42" fmla="*/ 6 w 1545"/>
                      <a:gd name="T43" fmla="*/ 1334 h 2043"/>
                      <a:gd name="T44" fmla="*/ 0 w 1545"/>
                      <a:gd name="T45" fmla="*/ 1179 h 2043"/>
                      <a:gd name="T46" fmla="*/ 506 w 1545"/>
                      <a:gd name="T47" fmla="*/ 817 h 2043"/>
                      <a:gd name="T48" fmla="*/ 644 w 1545"/>
                      <a:gd name="T49" fmla="*/ 854 h 2043"/>
                      <a:gd name="T50" fmla="*/ 776 w 1545"/>
                      <a:gd name="T51" fmla="*/ 753 h 2043"/>
                      <a:gd name="T52" fmla="*/ 776 w 1545"/>
                      <a:gd name="T53" fmla="*/ 753 h 2043"/>
                      <a:gd name="T54" fmla="*/ 776 w 1545"/>
                      <a:gd name="T55" fmla="*/ 0 h 2043"/>
                      <a:gd name="T56" fmla="*/ 912 w 1545"/>
                      <a:gd name="T57" fmla="*/ 72 h 2043"/>
                      <a:gd name="T58" fmla="*/ 973 w 1545"/>
                      <a:gd name="T59" fmla="*/ 692 h 2043"/>
                      <a:gd name="T60" fmla="*/ 872 w 1545"/>
                      <a:gd name="T61" fmla="*/ 793 h 2043"/>
                      <a:gd name="T62" fmla="*/ 912 w 1545"/>
                      <a:gd name="T63" fmla="*/ 889 h 2043"/>
                      <a:gd name="T64" fmla="*/ 893 w 1545"/>
                      <a:gd name="T65" fmla="*/ 957 h 2043"/>
                      <a:gd name="T66" fmla="*/ 1545 w 1545"/>
                      <a:gd name="T67" fmla="*/ 1334 h 2043"/>
                      <a:gd name="T68" fmla="*/ 776 w 1545"/>
                      <a:gd name="T69" fmla="*/ 981 h 2043"/>
                      <a:gd name="T70" fmla="*/ 868 w 1545"/>
                      <a:gd name="T71" fmla="*/ 889 h 2043"/>
                      <a:gd name="T72" fmla="*/ 776 w 1545"/>
                      <a:gd name="T73" fmla="*/ 797 h 2043"/>
                      <a:gd name="T74" fmla="*/ 684 w 1545"/>
                      <a:gd name="T75" fmla="*/ 889 h 2043"/>
                      <a:gd name="T76" fmla="*/ 776 w 1545"/>
                      <a:gd name="T77" fmla="*/ 981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5" h="2043">
                        <a:moveTo>
                          <a:pt x="1231" y="1913"/>
                        </a:moveTo>
                        <a:cubicBezTo>
                          <a:pt x="1231" y="2020"/>
                          <a:pt x="1231" y="2020"/>
                          <a:pt x="1231" y="2020"/>
                        </a:cubicBezTo>
                        <a:cubicBezTo>
                          <a:pt x="1231" y="2032"/>
                          <a:pt x="1220" y="2043"/>
                          <a:pt x="1208" y="2043"/>
                        </a:cubicBezTo>
                        <a:cubicBezTo>
                          <a:pt x="343" y="2043"/>
                          <a:pt x="343" y="2043"/>
                          <a:pt x="343" y="2043"/>
                        </a:cubicBezTo>
                        <a:cubicBezTo>
                          <a:pt x="330" y="2043"/>
                          <a:pt x="320" y="2032"/>
                          <a:pt x="320" y="2020"/>
                        </a:cubicBezTo>
                        <a:cubicBezTo>
                          <a:pt x="320" y="1913"/>
                          <a:pt x="320" y="1913"/>
                          <a:pt x="320" y="1913"/>
                        </a:cubicBezTo>
                        <a:cubicBezTo>
                          <a:pt x="320" y="1901"/>
                          <a:pt x="330" y="1890"/>
                          <a:pt x="343" y="1890"/>
                        </a:cubicBezTo>
                        <a:cubicBezTo>
                          <a:pt x="397" y="1890"/>
                          <a:pt x="397" y="1890"/>
                          <a:pt x="397" y="1890"/>
                        </a:cubicBezTo>
                        <a:cubicBezTo>
                          <a:pt x="397" y="1848"/>
                          <a:pt x="397" y="1848"/>
                          <a:pt x="397" y="1848"/>
                        </a:cubicBezTo>
                        <a:cubicBezTo>
                          <a:pt x="397" y="1835"/>
                          <a:pt x="407" y="1825"/>
                          <a:pt x="420" y="1825"/>
                        </a:cubicBezTo>
                        <a:cubicBezTo>
                          <a:pt x="1130" y="1825"/>
                          <a:pt x="1130" y="1825"/>
                          <a:pt x="1130" y="1825"/>
                        </a:cubicBezTo>
                        <a:cubicBezTo>
                          <a:pt x="1143" y="1825"/>
                          <a:pt x="1153" y="1835"/>
                          <a:pt x="1153" y="1848"/>
                        </a:cubicBezTo>
                        <a:cubicBezTo>
                          <a:pt x="1153" y="1890"/>
                          <a:pt x="1153" y="1890"/>
                          <a:pt x="1153" y="1890"/>
                        </a:cubicBezTo>
                        <a:cubicBezTo>
                          <a:pt x="1208" y="1890"/>
                          <a:pt x="1208" y="1890"/>
                          <a:pt x="1208" y="1890"/>
                        </a:cubicBezTo>
                        <a:cubicBezTo>
                          <a:pt x="1220" y="1890"/>
                          <a:pt x="1231" y="1901"/>
                          <a:pt x="1231" y="1913"/>
                        </a:cubicBezTo>
                        <a:close/>
                        <a:moveTo>
                          <a:pt x="1545" y="1334"/>
                        </a:moveTo>
                        <a:cubicBezTo>
                          <a:pt x="1415" y="1416"/>
                          <a:pt x="1415" y="1416"/>
                          <a:pt x="1415" y="1416"/>
                        </a:cubicBezTo>
                        <a:cubicBezTo>
                          <a:pt x="848" y="1159"/>
                          <a:pt x="848" y="1159"/>
                          <a:pt x="848" y="1159"/>
                        </a:cubicBezTo>
                        <a:cubicBezTo>
                          <a:pt x="811" y="1021"/>
                          <a:pt x="811" y="1021"/>
                          <a:pt x="811" y="1021"/>
                        </a:cubicBezTo>
                        <a:cubicBezTo>
                          <a:pt x="800" y="1024"/>
                          <a:pt x="788" y="1025"/>
                          <a:pt x="776" y="1025"/>
                        </a:cubicBezTo>
                        <a:cubicBezTo>
                          <a:pt x="725" y="1025"/>
                          <a:pt x="681" y="998"/>
                          <a:pt x="658" y="957"/>
                        </a:cubicBezTo>
                        <a:cubicBezTo>
                          <a:pt x="6" y="1334"/>
                          <a:pt x="6" y="1334"/>
                          <a:pt x="6" y="1334"/>
                        </a:cubicBezTo>
                        <a:cubicBezTo>
                          <a:pt x="0" y="1179"/>
                          <a:pt x="0" y="1179"/>
                          <a:pt x="0" y="1179"/>
                        </a:cubicBezTo>
                        <a:cubicBezTo>
                          <a:pt x="506" y="817"/>
                          <a:pt x="506" y="817"/>
                          <a:pt x="506" y="817"/>
                        </a:cubicBezTo>
                        <a:cubicBezTo>
                          <a:pt x="644" y="854"/>
                          <a:pt x="644" y="854"/>
                          <a:pt x="644" y="854"/>
                        </a:cubicBezTo>
                        <a:cubicBezTo>
                          <a:pt x="660" y="796"/>
                          <a:pt x="713" y="753"/>
                          <a:pt x="776" y="753"/>
                        </a:cubicBezTo>
                        <a:cubicBezTo>
                          <a:pt x="776" y="753"/>
                          <a:pt x="776" y="753"/>
                          <a:pt x="776" y="753"/>
                        </a:cubicBezTo>
                        <a:cubicBezTo>
                          <a:pt x="776" y="0"/>
                          <a:pt x="776" y="0"/>
                          <a:pt x="776" y="0"/>
                        </a:cubicBezTo>
                        <a:cubicBezTo>
                          <a:pt x="912" y="72"/>
                          <a:pt x="912" y="72"/>
                          <a:pt x="912" y="72"/>
                        </a:cubicBezTo>
                        <a:cubicBezTo>
                          <a:pt x="973" y="692"/>
                          <a:pt x="973" y="692"/>
                          <a:pt x="973" y="692"/>
                        </a:cubicBezTo>
                        <a:cubicBezTo>
                          <a:pt x="872" y="793"/>
                          <a:pt x="872" y="793"/>
                          <a:pt x="872" y="793"/>
                        </a:cubicBezTo>
                        <a:cubicBezTo>
                          <a:pt x="896" y="818"/>
                          <a:pt x="912" y="852"/>
                          <a:pt x="912" y="889"/>
                        </a:cubicBezTo>
                        <a:cubicBezTo>
                          <a:pt x="912" y="914"/>
                          <a:pt x="905" y="937"/>
                          <a:pt x="893" y="957"/>
                        </a:cubicBezTo>
                        <a:lnTo>
                          <a:pt x="1545" y="1334"/>
                        </a:lnTo>
                        <a:close/>
                        <a:moveTo>
                          <a:pt x="776" y="981"/>
                        </a:moveTo>
                        <a:cubicBezTo>
                          <a:pt x="826" y="981"/>
                          <a:pt x="868" y="940"/>
                          <a:pt x="868" y="889"/>
                        </a:cubicBezTo>
                        <a:cubicBezTo>
                          <a:pt x="868" y="838"/>
                          <a:pt x="826" y="797"/>
                          <a:pt x="776" y="797"/>
                        </a:cubicBezTo>
                        <a:cubicBezTo>
                          <a:pt x="725" y="797"/>
                          <a:pt x="684" y="838"/>
                          <a:pt x="684" y="889"/>
                        </a:cubicBezTo>
                        <a:cubicBezTo>
                          <a:pt x="684" y="940"/>
                          <a:pt x="725" y="981"/>
                          <a:pt x="776" y="9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
                    <a:extLst>
                      <a:ext uri="{FF2B5EF4-FFF2-40B4-BE49-F238E27FC236}">
                        <a16:creationId xmlns:a16="http://schemas.microsoft.com/office/drawing/2014/main" id="{BE2A6836-3AC3-2CEF-23D2-C96AA803A247}"/>
                      </a:ext>
                    </a:extLst>
                  </p:cNvPr>
                  <p:cNvSpPr>
                    <a:spLocks noEditPoints="1"/>
                  </p:cNvSpPr>
                  <p:nvPr/>
                </p:nvSpPr>
                <p:spPr bwMode="auto">
                  <a:xfrm>
                    <a:off x="5975222" y="3276219"/>
                    <a:ext cx="240030" cy="664845"/>
                  </a:xfrm>
                  <a:custGeom>
                    <a:avLst/>
                    <a:gdLst>
                      <a:gd name="T0" fmla="*/ 169 w 336"/>
                      <a:gd name="T1" fmla="*/ 84 h 931"/>
                      <a:gd name="T2" fmla="*/ 126 w 336"/>
                      <a:gd name="T3" fmla="*/ 42 h 931"/>
                      <a:gd name="T4" fmla="*/ 169 w 336"/>
                      <a:gd name="T5" fmla="*/ 0 h 931"/>
                      <a:gd name="T6" fmla="*/ 211 w 336"/>
                      <a:gd name="T7" fmla="*/ 42 h 931"/>
                      <a:gd name="T8" fmla="*/ 169 w 336"/>
                      <a:gd name="T9" fmla="*/ 84 h 931"/>
                      <a:gd name="T10" fmla="*/ 336 w 336"/>
                      <a:gd name="T11" fmla="*/ 931 h 931"/>
                      <a:gd name="T12" fmla="*/ 273 w 336"/>
                      <a:gd name="T13" fmla="*/ 374 h 931"/>
                      <a:gd name="T14" fmla="*/ 226 w 336"/>
                      <a:gd name="T15" fmla="*/ 353 h 931"/>
                      <a:gd name="T16" fmla="*/ 292 w 336"/>
                      <a:gd name="T17" fmla="*/ 931 h 931"/>
                      <a:gd name="T18" fmla="*/ 336 w 336"/>
                      <a:gd name="T19" fmla="*/ 931 h 931"/>
                      <a:gd name="T20" fmla="*/ 44 w 336"/>
                      <a:gd name="T21" fmla="*/ 931 h 931"/>
                      <a:gd name="T22" fmla="*/ 126 w 336"/>
                      <a:gd name="T23" fmla="*/ 217 h 931"/>
                      <a:gd name="T24" fmla="*/ 84 w 336"/>
                      <a:gd name="T25" fmla="*/ 201 h 931"/>
                      <a:gd name="T26" fmla="*/ 0 w 336"/>
                      <a:gd name="T27" fmla="*/ 931 h 931"/>
                      <a:gd name="T28" fmla="*/ 44 w 336"/>
                      <a:gd name="T29"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931">
                        <a:moveTo>
                          <a:pt x="169" y="84"/>
                        </a:moveTo>
                        <a:cubicBezTo>
                          <a:pt x="145" y="84"/>
                          <a:pt x="126" y="66"/>
                          <a:pt x="126" y="42"/>
                        </a:cubicBezTo>
                        <a:cubicBezTo>
                          <a:pt x="126" y="19"/>
                          <a:pt x="145" y="0"/>
                          <a:pt x="169" y="0"/>
                        </a:cubicBezTo>
                        <a:cubicBezTo>
                          <a:pt x="192" y="0"/>
                          <a:pt x="211" y="19"/>
                          <a:pt x="211" y="42"/>
                        </a:cubicBezTo>
                        <a:cubicBezTo>
                          <a:pt x="211" y="66"/>
                          <a:pt x="192" y="84"/>
                          <a:pt x="169" y="84"/>
                        </a:cubicBezTo>
                        <a:close/>
                        <a:moveTo>
                          <a:pt x="336" y="931"/>
                        </a:moveTo>
                        <a:cubicBezTo>
                          <a:pt x="273" y="374"/>
                          <a:pt x="273" y="374"/>
                          <a:pt x="273" y="374"/>
                        </a:cubicBezTo>
                        <a:cubicBezTo>
                          <a:pt x="226" y="353"/>
                          <a:pt x="226" y="353"/>
                          <a:pt x="226" y="353"/>
                        </a:cubicBezTo>
                        <a:cubicBezTo>
                          <a:pt x="292" y="931"/>
                          <a:pt x="292" y="931"/>
                          <a:pt x="292" y="931"/>
                        </a:cubicBezTo>
                        <a:lnTo>
                          <a:pt x="336" y="931"/>
                        </a:lnTo>
                        <a:close/>
                        <a:moveTo>
                          <a:pt x="44" y="931"/>
                        </a:moveTo>
                        <a:cubicBezTo>
                          <a:pt x="126" y="217"/>
                          <a:pt x="126" y="217"/>
                          <a:pt x="126" y="217"/>
                        </a:cubicBezTo>
                        <a:cubicBezTo>
                          <a:pt x="111" y="213"/>
                          <a:pt x="97" y="208"/>
                          <a:pt x="84" y="201"/>
                        </a:cubicBezTo>
                        <a:cubicBezTo>
                          <a:pt x="0" y="931"/>
                          <a:pt x="0" y="931"/>
                          <a:pt x="0" y="931"/>
                        </a:cubicBezTo>
                        <a:lnTo>
                          <a:pt x="44" y="93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 name="Group 138">
                  <a:extLst>
                    <a:ext uri="{FF2B5EF4-FFF2-40B4-BE49-F238E27FC236}">
                      <a16:creationId xmlns:a16="http://schemas.microsoft.com/office/drawing/2014/main" id="{52B40435-ECD4-DCB7-4200-DC9934FB30E6}"/>
                    </a:ext>
                  </a:extLst>
                </p:cNvPr>
                <p:cNvGrpSpPr/>
                <p:nvPr/>
              </p:nvGrpSpPr>
              <p:grpSpPr>
                <a:xfrm>
                  <a:off x="1665481" y="1673500"/>
                  <a:ext cx="209414" cy="277048"/>
                  <a:chOff x="5542025" y="2671191"/>
                  <a:chExt cx="1102995" cy="1459230"/>
                </a:xfrm>
              </p:grpSpPr>
              <p:sp>
                <p:nvSpPr>
                  <p:cNvPr id="148" name="Freeform 10">
                    <a:extLst>
                      <a:ext uri="{FF2B5EF4-FFF2-40B4-BE49-F238E27FC236}">
                        <a16:creationId xmlns:a16="http://schemas.microsoft.com/office/drawing/2014/main" id="{EFDB8751-ADAD-7551-195E-77B8E15F563B}"/>
                      </a:ext>
                    </a:extLst>
                  </p:cNvPr>
                  <p:cNvSpPr>
                    <a:spLocks noEditPoints="1"/>
                  </p:cNvSpPr>
                  <p:nvPr/>
                </p:nvSpPr>
                <p:spPr bwMode="auto">
                  <a:xfrm>
                    <a:off x="5542025" y="2671191"/>
                    <a:ext cx="1102995" cy="1459230"/>
                  </a:xfrm>
                  <a:custGeom>
                    <a:avLst/>
                    <a:gdLst>
                      <a:gd name="T0" fmla="*/ 1231 w 1545"/>
                      <a:gd name="T1" fmla="*/ 1913 h 2043"/>
                      <a:gd name="T2" fmla="*/ 1231 w 1545"/>
                      <a:gd name="T3" fmla="*/ 2020 h 2043"/>
                      <a:gd name="T4" fmla="*/ 1208 w 1545"/>
                      <a:gd name="T5" fmla="*/ 2043 h 2043"/>
                      <a:gd name="T6" fmla="*/ 343 w 1545"/>
                      <a:gd name="T7" fmla="*/ 2043 h 2043"/>
                      <a:gd name="T8" fmla="*/ 320 w 1545"/>
                      <a:gd name="T9" fmla="*/ 2020 h 2043"/>
                      <a:gd name="T10" fmla="*/ 320 w 1545"/>
                      <a:gd name="T11" fmla="*/ 1913 h 2043"/>
                      <a:gd name="T12" fmla="*/ 343 w 1545"/>
                      <a:gd name="T13" fmla="*/ 1890 h 2043"/>
                      <a:gd name="T14" fmla="*/ 397 w 1545"/>
                      <a:gd name="T15" fmla="*/ 1890 h 2043"/>
                      <a:gd name="T16" fmla="*/ 397 w 1545"/>
                      <a:gd name="T17" fmla="*/ 1848 h 2043"/>
                      <a:gd name="T18" fmla="*/ 420 w 1545"/>
                      <a:gd name="T19" fmla="*/ 1825 h 2043"/>
                      <a:gd name="T20" fmla="*/ 1130 w 1545"/>
                      <a:gd name="T21" fmla="*/ 1825 h 2043"/>
                      <a:gd name="T22" fmla="*/ 1153 w 1545"/>
                      <a:gd name="T23" fmla="*/ 1848 h 2043"/>
                      <a:gd name="T24" fmla="*/ 1153 w 1545"/>
                      <a:gd name="T25" fmla="*/ 1890 h 2043"/>
                      <a:gd name="T26" fmla="*/ 1208 w 1545"/>
                      <a:gd name="T27" fmla="*/ 1890 h 2043"/>
                      <a:gd name="T28" fmla="*/ 1231 w 1545"/>
                      <a:gd name="T29" fmla="*/ 1913 h 2043"/>
                      <a:gd name="T30" fmla="*/ 1545 w 1545"/>
                      <a:gd name="T31" fmla="*/ 1334 h 2043"/>
                      <a:gd name="T32" fmla="*/ 1415 w 1545"/>
                      <a:gd name="T33" fmla="*/ 1416 h 2043"/>
                      <a:gd name="T34" fmla="*/ 848 w 1545"/>
                      <a:gd name="T35" fmla="*/ 1159 h 2043"/>
                      <a:gd name="T36" fmla="*/ 811 w 1545"/>
                      <a:gd name="T37" fmla="*/ 1021 h 2043"/>
                      <a:gd name="T38" fmla="*/ 776 w 1545"/>
                      <a:gd name="T39" fmla="*/ 1025 h 2043"/>
                      <a:gd name="T40" fmla="*/ 658 w 1545"/>
                      <a:gd name="T41" fmla="*/ 957 h 2043"/>
                      <a:gd name="T42" fmla="*/ 6 w 1545"/>
                      <a:gd name="T43" fmla="*/ 1334 h 2043"/>
                      <a:gd name="T44" fmla="*/ 0 w 1545"/>
                      <a:gd name="T45" fmla="*/ 1179 h 2043"/>
                      <a:gd name="T46" fmla="*/ 506 w 1545"/>
                      <a:gd name="T47" fmla="*/ 817 h 2043"/>
                      <a:gd name="T48" fmla="*/ 644 w 1545"/>
                      <a:gd name="T49" fmla="*/ 854 h 2043"/>
                      <a:gd name="T50" fmla="*/ 776 w 1545"/>
                      <a:gd name="T51" fmla="*/ 753 h 2043"/>
                      <a:gd name="T52" fmla="*/ 776 w 1545"/>
                      <a:gd name="T53" fmla="*/ 753 h 2043"/>
                      <a:gd name="T54" fmla="*/ 776 w 1545"/>
                      <a:gd name="T55" fmla="*/ 0 h 2043"/>
                      <a:gd name="T56" fmla="*/ 912 w 1545"/>
                      <a:gd name="T57" fmla="*/ 72 h 2043"/>
                      <a:gd name="T58" fmla="*/ 973 w 1545"/>
                      <a:gd name="T59" fmla="*/ 692 h 2043"/>
                      <a:gd name="T60" fmla="*/ 872 w 1545"/>
                      <a:gd name="T61" fmla="*/ 793 h 2043"/>
                      <a:gd name="T62" fmla="*/ 912 w 1545"/>
                      <a:gd name="T63" fmla="*/ 889 h 2043"/>
                      <a:gd name="T64" fmla="*/ 893 w 1545"/>
                      <a:gd name="T65" fmla="*/ 957 h 2043"/>
                      <a:gd name="T66" fmla="*/ 1545 w 1545"/>
                      <a:gd name="T67" fmla="*/ 1334 h 2043"/>
                      <a:gd name="T68" fmla="*/ 776 w 1545"/>
                      <a:gd name="T69" fmla="*/ 981 h 2043"/>
                      <a:gd name="T70" fmla="*/ 868 w 1545"/>
                      <a:gd name="T71" fmla="*/ 889 h 2043"/>
                      <a:gd name="T72" fmla="*/ 776 w 1545"/>
                      <a:gd name="T73" fmla="*/ 797 h 2043"/>
                      <a:gd name="T74" fmla="*/ 684 w 1545"/>
                      <a:gd name="T75" fmla="*/ 889 h 2043"/>
                      <a:gd name="T76" fmla="*/ 776 w 1545"/>
                      <a:gd name="T77" fmla="*/ 981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5" h="2043">
                        <a:moveTo>
                          <a:pt x="1231" y="1913"/>
                        </a:moveTo>
                        <a:cubicBezTo>
                          <a:pt x="1231" y="2020"/>
                          <a:pt x="1231" y="2020"/>
                          <a:pt x="1231" y="2020"/>
                        </a:cubicBezTo>
                        <a:cubicBezTo>
                          <a:pt x="1231" y="2032"/>
                          <a:pt x="1220" y="2043"/>
                          <a:pt x="1208" y="2043"/>
                        </a:cubicBezTo>
                        <a:cubicBezTo>
                          <a:pt x="343" y="2043"/>
                          <a:pt x="343" y="2043"/>
                          <a:pt x="343" y="2043"/>
                        </a:cubicBezTo>
                        <a:cubicBezTo>
                          <a:pt x="330" y="2043"/>
                          <a:pt x="320" y="2032"/>
                          <a:pt x="320" y="2020"/>
                        </a:cubicBezTo>
                        <a:cubicBezTo>
                          <a:pt x="320" y="1913"/>
                          <a:pt x="320" y="1913"/>
                          <a:pt x="320" y="1913"/>
                        </a:cubicBezTo>
                        <a:cubicBezTo>
                          <a:pt x="320" y="1901"/>
                          <a:pt x="330" y="1890"/>
                          <a:pt x="343" y="1890"/>
                        </a:cubicBezTo>
                        <a:cubicBezTo>
                          <a:pt x="397" y="1890"/>
                          <a:pt x="397" y="1890"/>
                          <a:pt x="397" y="1890"/>
                        </a:cubicBezTo>
                        <a:cubicBezTo>
                          <a:pt x="397" y="1848"/>
                          <a:pt x="397" y="1848"/>
                          <a:pt x="397" y="1848"/>
                        </a:cubicBezTo>
                        <a:cubicBezTo>
                          <a:pt x="397" y="1835"/>
                          <a:pt x="407" y="1825"/>
                          <a:pt x="420" y="1825"/>
                        </a:cubicBezTo>
                        <a:cubicBezTo>
                          <a:pt x="1130" y="1825"/>
                          <a:pt x="1130" y="1825"/>
                          <a:pt x="1130" y="1825"/>
                        </a:cubicBezTo>
                        <a:cubicBezTo>
                          <a:pt x="1143" y="1825"/>
                          <a:pt x="1153" y="1835"/>
                          <a:pt x="1153" y="1848"/>
                        </a:cubicBezTo>
                        <a:cubicBezTo>
                          <a:pt x="1153" y="1890"/>
                          <a:pt x="1153" y="1890"/>
                          <a:pt x="1153" y="1890"/>
                        </a:cubicBezTo>
                        <a:cubicBezTo>
                          <a:pt x="1208" y="1890"/>
                          <a:pt x="1208" y="1890"/>
                          <a:pt x="1208" y="1890"/>
                        </a:cubicBezTo>
                        <a:cubicBezTo>
                          <a:pt x="1220" y="1890"/>
                          <a:pt x="1231" y="1901"/>
                          <a:pt x="1231" y="1913"/>
                        </a:cubicBezTo>
                        <a:close/>
                        <a:moveTo>
                          <a:pt x="1545" y="1334"/>
                        </a:moveTo>
                        <a:cubicBezTo>
                          <a:pt x="1415" y="1416"/>
                          <a:pt x="1415" y="1416"/>
                          <a:pt x="1415" y="1416"/>
                        </a:cubicBezTo>
                        <a:cubicBezTo>
                          <a:pt x="848" y="1159"/>
                          <a:pt x="848" y="1159"/>
                          <a:pt x="848" y="1159"/>
                        </a:cubicBezTo>
                        <a:cubicBezTo>
                          <a:pt x="811" y="1021"/>
                          <a:pt x="811" y="1021"/>
                          <a:pt x="811" y="1021"/>
                        </a:cubicBezTo>
                        <a:cubicBezTo>
                          <a:pt x="800" y="1024"/>
                          <a:pt x="788" y="1025"/>
                          <a:pt x="776" y="1025"/>
                        </a:cubicBezTo>
                        <a:cubicBezTo>
                          <a:pt x="725" y="1025"/>
                          <a:pt x="681" y="998"/>
                          <a:pt x="658" y="957"/>
                        </a:cubicBezTo>
                        <a:cubicBezTo>
                          <a:pt x="6" y="1334"/>
                          <a:pt x="6" y="1334"/>
                          <a:pt x="6" y="1334"/>
                        </a:cubicBezTo>
                        <a:cubicBezTo>
                          <a:pt x="0" y="1179"/>
                          <a:pt x="0" y="1179"/>
                          <a:pt x="0" y="1179"/>
                        </a:cubicBezTo>
                        <a:cubicBezTo>
                          <a:pt x="506" y="817"/>
                          <a:pt x="506" y="817"/>
                          <a:pt x="506" y="817"/>
                        </a:cubicBezTo>
                        <a:cubicBezTo>
                          <a:pt x="644" y="854"/>
                          <a:pt x="644" y="854"/>
                          <a:pt x="644" y="854"/>
                        </a:cubicBezTo>
                        <a:cubicBezTo>
                          <a:pt x="660" y="796"/>
                          <a:pt x="713" y="753"/>
                          <a:pt x="776" y="753"/>
                        </a:cubicBezTo>
                        <a:cubicBezTo>
                          <a:pt x="776" y="753"/>
                          <a:pt x="776" y="753"/>
                          <a:pt x="776" y="753"/>
                        </a:cubicBezTo>
                        <a:cubicBezTo>
                          <a:pt x="776" y="0"/>
                          <a:pt x="776" y="0"/>
                          <a:pt x="776" y="0"/>
                        </a:cubicBezTo>
                        <a:cubicBezTo>
                          <a:pt x="912" y="72"/>
                          <a:pt x="912" y="72"/>
                          <a:pt x="912" y="72"/>
                        </a:cubicBezTo>
                        <a:cubicBezTo>
                          <a:pt x="973" y="692"/>
                          <a:pt x="973" y="692"/>
                          <a:pt x="973" y="692"/>
                        </a:cubicBezTo>
                        <a:cubicBezTo>
                          <a:pt x="872" y="793"/>
                          <a:pt x="872" y="793"/>
                          <a:pt x="872" y="793"/>
                        </a:cubicBezTo>
                        <a:cubicBezTo>
                          <a:pt x="896" y="818"/>
                          <a:pt x="912" y="852"/>
                          <a:pt x="912" y="889"/>
                        </a:cubicBezTo>
                        <a:cubicBezTo>
                          <a:pt x="912" y="914"/>
                          <a:pt x="905" y="937"/>
                          <a:pt x="893" y="957"/>
                        </a:cubicBezTo>
                        <a:lnTo>
                          <a:pt x="1545" y="1334"/>
                        </a:lnTo>
                        <a:close/>
                        <a:moveTo>
                          <a:pt x="776" y="981"/>
                        </a:moveTo>
                        <a:cubicBezTo>
                          <a:pt x="826" y="981"/>
                          <a:pt x="868" y="940"/>
                          <a:pt x="868" y="889"/>
                        </a:cubicBezTo>
                        <a:cubicBezTo>
                          <a:pt x="868" y="838"/>
                          <a:pt x="826" y="797"/>
                          <a:pt x="776" y="797"/>
                        </a:cubicBezTo>
                        <a:cubicBezTo>
                          <a:pt x="725" y="797"/>
                          <a:pt x="684" y="838"/>
                          <a:pt x="684" y="889"/>
                        </a:cubicBezTo>
                        <a:cubicBezTo>
                          <a:pt x="684" y="940"/>
                          <a:pt x="725" y="981"/>
                          <a:pt x="776" y="9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
                    <a:extLst>
                      <a:ext uri="{FF2B5EF4-FFF2-40B4-BE49-F238E27FC236}">
                        <a16:creationId xmlns:a16="http://schemas.microsoft.com/office/drawing/2014/main" id="{F05A67AC-E7E6-4814-6981-F249104FE3F2}"/>
                      </a:ext>
                    </a:extLst>
                  </p:cNvPr>
                  <p:cNvSpPr>
                    <a:spLocks noEditPoints="1"/>
                  </p:cNvSpPr>
                  <p:nvPr/>
                </p:nvSpPr>
                <p:spPr bwMode="auto">
                  <a:xfrm>
                    <a:off x="5975222" y="3276219"/>
                    <a:ext cx="240030" cy="664845"/>
                  </a:xfrm>
                  <a:custGeom>
                    <a:avLst/>
                    <a:gdLst>
                      <a:gd name="T0" fmla="*/ 169 w 336"/>
                      <a:gd name="T1" fmla="*/ 84 h 931"/>
                      <a:gd name="T2" fmla="*/ 126 w 336"/>
                      <a:gd name="T3" fmla="*/ 42 h 931"/>
                      <a:gd name="T4" fmla="*/ 169 w 336"/>
                      <a:gd name="T5" fmla="*/ 0 h 931"/>
                      <a:gd name="T6" fmla="*/ 211 w 336"/>
                      <a:gd name="T7" fmla="*/ 42 h 931"/>
                      <a:gd name="T8" fmla="*/ 169 w 336"/>
                      <a:gd name="T9" fmla="*/ 84 h 931"/>
                      <a:gd name="T10" fmla="*/ 336 w 336"/>
                      <a:gd name="T11" fmla="*/ 931 h 931"/>
                      <a:gd name="T12" fmla="*/ 273 w 336"/>
                      <a:gd name="T13" fmla="*/ 374 h 931"/>
                      <a:gd name="T14" fmla="*/ 226 w 336"/>
                      <a:gd name="T15" fmla="*/ 353 h 931"/>
                      <a:gd name="T16" fmla="*/ 292 w 336"/>
                      <a:gd name="T17" fmla="*/ 931 h 931"/>
                      <a:gd name="T18" fmla="*/ 336 w 336"/>
                      <a:gd name="T19" fmla="*/ 931 h 931"/>
                      <a:gd name="T20" fmla="*/ 44 w 336"/>
                      <a:gd name="T21" fmla="*/ 931 h 931"/>
                      <a:gd name="T22" fmla="*/ 126 w 336"/>
                      <a:gd name="T23" fmla="*/ 217 h 931"/>
                      <a:gd name="T24" fmla="*/ 84 w 336"/>
                      <a:gd name="T25" fmla="*/ 201 h 931"/>
                      <a:gd name="T26" fmla="*/ 0 w 336"/>
                      <a:gd name="T27" fmla="*/ 931 h 931"/>
                      <a:gd name="T28" fmla="*/ 44 w 336"/>
                      <a:gd name="T29"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931">
                        <a:moveTo>
                          <a:pt x="169" y="84"/>
                        </a:moveTo>
                        <a:cubicBezTo>
                          <a:pt x="145" y="84"/>
                          <a:pt x="126" y="66"/>
                          <a:pt x="126" y="42"/>
                        </a:cubicBezTo>
                        <a:cubicBezTo>
                          <a:pt x="126" y="19"/>
                          <a:pt x="145" y="0"/>
                          <a:pt x="169" y="0"/>
                        </a:cubicBezTo>
                        <a:cubicBezTo>
                          <a:pt x="192" y="0"/>
                          <a:pt x="211" y="19"/>
                          <a:pt x="211" y="42"/>
                        </a:cubicBezTo>
                        <a:cubicBezTo>
                          <a:pt x="211" y="66"/>
                          <a:pt x="192" y="84"/>
                          <a:pt x="169" y="84"/>
                        </a:cubicBezTo>
                        <a:close/>
                        <a:moveTo>
                          <a:pt x="336" y="931"/>
                        </a:moveTo>
                        <a:cubicBezTo>
                          <a:pt x="273" y="374"/>
                          <a:pt x="273" y="374"/>
                          <a:pt x="273" y="374"/>
                        </a:cubicBezTo>
                        <a:cubicBezTo>
                          <a:pt x="226" y="353"/>
                          <a:pt x="226" y="353"/>
                          <a:pt x="226" y="353"/>
                        </a:cubicBezTo>
                        <a:cubicBezTo>
                          <a:pt x="292" y="931"/>
                          <a:pt x="292" y="931"/>
                          <a:pt x="292" y="931"/>
                        </a:cubicBezTo>
                        <a:lnTo>
                          <a:pt x="336" y="931"/>
                        </a:lnTo>
                        <a:close/>
                        <a:moveTo>
                          <a:pt x="44" y="931"/>
                        </a:moveTo>
                        <a:cubicBezTo>
                          <a:pt x="126" y="217"/>
                          <a:pt x="126" y="217"/>
                          <a:pt x="126" y="217"/>
                        </a:cubicBezTo>
                        <a:cubicBezTo>
                          <a:pt x="111" y="213"/>
                          <a:pt x="97" y="208"/>
                          <a:pt x="84" y="201"/>
                        </a:cubicBezTo>
                        <a:cubicBezTo>
                          <a:pt x="0" y="931"/>
                          <a:pt x="0" y="931"/>
                          <a:pt x="0" y="931"/>
                        </a:cubicBezTo>
                        <a:lnTo>
                          <a:pt x="44" y="93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0" name="Group 139">
                  <a:extLst>
                    <a:ext uri="{FF2B5EF4-FFF2-40B4-BE49-F238E27FC236}">
                      <a16:creationId xmlns:a16="http://schemas.microsoft.com/office/drawing/2014/main" id="{D54C6A1D-34BE-AD4F-44AA-CBEEE38160B9}"/>
                    </a:ext>
                  </a:extLst>
                </p:cNvPr>
                <p:cNvGrpSpPr/>
                <p:nvPr/>
              </p:nvGrpSpPr>
              <p:grpSpPr>
                <a:xfrm>
                  <a:off x="1665481" y="2041267"/>
                  <a:ext cx="209414" cy="277048"/>
                  <a:chOff x="5542025" y="2671191"/>
                  <a:chExt cx="1102995" cy="1459230"/>
                </a:xfrm>
              </p:grpSpPr>
              <p:sp>
                <p:nvSpPr>
                  <p:cNvPr id="146" name="Freeform 10">
                    <a:extLst>
                      <a:ext uri="{FF2B5EF4-FFF2-40B4-BE49-F238E27FC236}">
                        <a16:creationId xmlns:a16="http://schemas.microsoft.com/office/drawing/2014/main" id="{417E423B-A134-27E7-AEE7-D19028286A09}"/>
                      </a:ext>
                    </a:extLst>
                  </p:cNvPr>
                  <p:cNvSpPr>
                    <a:spLocks noEditPoints="1"/>
                  </p:cNvSpPr>
                  <p:nvPr/>
                </p:nvSpPr>
                <p:spPr bwMode="auto">
                  <a:xfrm>
                    <a:off x="5542025" y="2671191"/>
                    <a:ext cx="1102995" cy="1459230"/>
                  </a:xfrm>
                  <a:custGeom>
                    <a:avLst/>
                    <a:gdLst>
                      <a:gd name="T0" fmla="*/ 1231 w 1545"/>
                      <a:gd name="T1" fmla="*/ 1913 h 2043"/>
                      <a:gd name="T2" fmla="*/ 1231 w 1545"/>
                      <a:gd name="T3" fmla="*/ 2020 h 2043"/>
                      <a:gd name="T4" fmla="*/ 1208 w 1545"/>
                      <a:gd name="T5" fmla="*/ 2043 h 2043"/>
                      <a:gd name="T6" fmla="*/ 343 w 1545"/>
                      <a:gd name="T7" fmla="*/ 2043 h 2043"/>
                      <a:gd name="T8" fmla="*/ 320 w 1545"/>
                      <a:gd name="T9" fmla="*/ 2020 h 2043"/>
                      <a:gd name="T10" fmla="*/ 320 w 1545"/>
                      <a:gd name="T11" fmla="*/ 1913 h 2043"/>
                      <a:gd name="T12" fmla="*/ 343 w 1545"/>
                      <a:gd name="T13" fmla="*/ 1890 h 2043"/>
                      <a:gd name="T14" fmla="*/ 397 w 1545"/>
                      <a:gd name="T15" fmla="*/ 1890 h 2043"/>
                      <a:gd name="T16" fmla="*/ 397 w 1545"/>
                      <a:gd name="T17" fmla="*/ 1848 h 2043"/>
                      <a:gd name="T18" fmla="*/ 420 w 1545"/>
                      <a:gd name="T19" fmla="*/ 1825 h 2043"/>
                      <a:gd name="T20" fmla="*/ 1130 w 1545"/>
                      <a:gd name="T21" fmla="*/ 1825 h 2043"/>
                      <a:gd name="T22" fmla="*/ 1153 w 1545"/>
                      <a:gd name="T23" fmla="*/ 1848 h 2043"/>
                      <a:gd name="T24" fmla="*/ 1153 w 1545"/>
                      <a:gd name="T25" fmla="*/ 1890 h 2043"/>
                      <a:gd name="T26" fmla="*/ 1208 w 1545"/>
                      <a:gd name="T27" fmla="*/ 1890 h 2043"/>
                      <a:gd name="T28" fmla="*/ 1231 w 1545"/>
                      <a:gd name="T29" fmla="*/ 1913 h 2043"/>
                      <a:gd name="T30" fmla="*/ 1545 w 1545"/>
                      <a:gd name="T31" fmla="*/ 1334 h 2043"/>
                      <a:gd name="T32" fmla="*/ 1415 w 1545"/>
                      <a:gd name="T33" fmla="*/ 1416 h 2043"/>
                      <a:gd name="T34" fmla="*/ 848 w 1545"/>
                      <a:gd name="T35" fmla="*/ 1159 h 2043"/>
                      <a:gd name="T36" fmla="*/ 811 w 1545"/>
                      <a:gd name="T37" fmla="*/ 1021 h 2043"/>
                      <a:gd name="T38" fmla="*/ 776 w 1545"/>
                      <a:gd name="T39" fmla="*/ 1025 h 2043"/>
                      <a:gd name="T40" fmla="*/ 658 w 1545"/>
                      <a:gd name="T41" fmla="*/ 957 h 2043"/>
                      <a:gd name="T42" fmla="*/ 6 w 1545"/>
                      <a:gd name="T43" fmla="*/ 1334 h 2043"/>
                      <a:gd name="T44" fmla="*/ 0 w 1545"/>
                      <a:gd name="T45" fmla="*/ 1179 h 2043"/>
                      <a:gd name="T46" fmla="*/ 506 w 1545"/>
                      <a:gd name="T47" fmla="*/ 817 h 2043"/>
                      <a:gd name="T48" fmla="*/ 644 w 1545"/>
                      <a:gd name="T49" fmla="*/ 854 h 2043"/>
                      <a:gd name="T50" fmla="*/ 776 w 1545"/>
                      <a:gd name="T51" fmla="*/ 753 h 2043"/>
                      <a:gd name="T52" fmla="*/ 776 w 1545"/>
                      <a:gd name="T53" fmla="*/ 753 h 2043"/>
                      <a:gd name="T54" fmla="*/ 776 w 1545"/>
                      <a:gd name="T55" fmla="*/ 0 h 2043"/>
                      <a:gd name="T56" fmla="*/ 912 w 1545"/>
                      <a:gd name="T57" fmla="*/ 72 h 2043"/>
                      <a:gd name="T58" fmla="*/ 973 w 1545"/>
                      <a:gd name="T59" fmla="*/ 692 h 2043"/>
                      <a:gd name="T60" fmla="*/ 872 w 1545"/>
                      <a:gd name="T61" fmla="*/ 793 h 2043"/>
                      <a:gd name="T62" fmla="*/ 912 w 1545"/>
                      <a:gd name="T63" fmla="*/ 889 h 2043"/>
                      <a:gd name="T64" fmla="*/ 893 w 1545"/>
                      <a:gd name="T65" fmla="*/ 957 h 2043"/>
                      <a:gd name="T66" fmla="*/ 1545 w 1545"/>
                      <a:gd name="T67" fmla="*/ 1334 h 2043"/>
                      <a:gd name="T68" fmla="*/ 776 w 1545"/>
                      <a:gd name="T69" fmla="*/ 981 h 2043"/>
                      <a:gd name="T70" fmla="*/ 868 w 1545"/>
                      <a:gd name="T71" fmla="*/ 889 h 2043"/>
                      <a:gd name="T72" fmla="*/ 776 w 1545"/>
                      <a:gd name="T73" fmla="*/ 797 h 2043"/>
                      <a:gd name="T74" fmla="*/ 684 w 1545"/>
                      <a:gd name="T75" fmla="*/ 889 h 2043"/>
                      <a:gd name="T76" fmla="*/ 776 w 1545"/>
                      <a:gd name="T77" fmla="*/ 981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5" h="2043">
                        <a:moveTo>
                          <a:pt x="1231" y="1913"/>
                        </a:moveTo>
                        <a:cubicBezTo>
                          <a:pt x="1231" y="2020"/>
                          <a:pt x="1231" y="2020"/>
                          <a:pt x="1231" y="2020"/>
                        </a:cubicBezTo>
                        <a:cubicBezTo>
                          <a:pt x="1231" y="2032"/>
                          <a:pt x="1220" y="2043"/>
                          <a:pt x="1208" y="2043"/>
                        </a:cubicBezTo>
                        <a:cubicBezTo>
                          <a:pt x="343" y="2043"/>
                          <a:pt x="343" y="2043"/>
                          <a:pt x="343" y="2043"/>
                        </a:cubicBezTo>
                        <a:cubicBezTo>
                          <a:pt x="330" y="2043"/>
                          <a:pt x="320" y="2032"/>
                          <a:pt x="320" y="2020"/>
                        </a:cubicBezTo>
                        <a:cubicBezTo>
                          <a:pt x="320" y="1913"/>
                          <a:pt x="320" y="1913"/>
                          <a:pt x="320" y="1913"/>
                        </a:cubicBezTo>
                        <a:cubicBezTo>
                          <a:pt x="320" y="1901"/>
                          <a:pt x="330" y="1890"/>
                          <a:pt x="343" y="1890"/>
                        </a:cubicBezTo>
                        <a:cubicBezTo>
                          <a:pt x="397" y="1890"/>
                          <a:pt x="397" y="1890"/>
                          <a:pt x="397" y="1890"/>
                        </a:cubicBezTo>
                        <a:cubicBezTo>
                          <a:pt x="397" y="1848"/>
                          <a:pt x="397" y="1848"/>
                          <a:pt x="397" y="1848"/>
                        </a:cubicBezTo>
                        <a:cubicBezTo>
                          <a:pt x="397" y="1835"/>
                          <a:pt x="407" y="1825"/>
                          <a:pt x="420" y="1825"/>
                        </a:cubicBezTo>
                        <a:cubicBezTo>
                          <a:pt x="1130" y="1825"/>
                          <a:pt x="1130" y="1825"/>
                          <a:pt x="1130" y="1825"/>
                        </a:cubicBezTo>
                        <a:cubicBezTo>
                          <a:pt x="1143" y="1825"/>
                          <a:pt x="1153" y="1835"/>
                          <a:pt x="1153" y="1848"/>
                        </a:cubicBezTo>
                        <a:cubicBezTo>
                          <a:pt x="1153" y="1890"/>
                          <a:pt x="1153" y="1890"/>
                          <a:pt x="1153" y="1890"/>
                        </a:cubicBezTo>
                        <a:cubicBezTo>
                          <a:pt x="1208" y="1890"/>
                          <a:pt x="1208" y="1890"/>
                          <a:pt x="1208" y="1890"/>
                        </a:cubicBezTo>
                        <a:cubicBezTo>
                          <a:pt x="1220" y="1890"/>
                          <a:pt x="1231" y="1901"/>
                          <a:pt x="1231" y="1913"/>
                        </a:cubicBezTo>
                        <a:close/>
                        <a:moveTo>
                          <a:pt x="1545" y="1334"/>
                        </a:moveTo>
                        <a:cubicBezTo>
                          <a:pt x="1415" y="1416"/>
                          <a:pt x="1415" y="1416"/>
                          <a:pt x="1415" y="1416"/>
                        </a:cubicBezTo>
                        <a:cubicBezTo>
                          <a:pt x="848" y="1159"/>
                          <a:pt x="848" y="1159"/>
                          <a:pt x="848" y="1159"/>
                        </a:cubicBezTo>
                        <a:cubicBezTo>
                          <a:pt x="811" y="1021"/>
                          <a:pt x="811" y="1021"/>
                          <a:pt x="811" y="1021"/>
                        </a:cubicBezTo>
                        <a:cubicBezTo>
                          <a:pt x="800" y="1024"/>
                          <a:pt x="788" y="1025"/>
                          <a:pt x="776" y="1025"/>
                        </a:cubicBezTo>
                        <a:cubicBezTo>
                          <a:pt x="725" y="1025"/>
                          <a:pt x="681" y="998"/>
                          <a:pt x="658" y="957"/>
                        </a:cubicBezTo>
                        <a:cubicBezTo>
                          <a:pt x="6" y="1334"/>
                          <a:pt x="6" y="1334"/>
                          <a:pt x="6" y="1334"/>
                        </a:cubicBezTo>
                        <a:cubicBezTo>
                          <a:pt x="0" y="1179"/>
                          <a:pt x="0" y="1179"/>
                          <a:pt x="0" y="1179"/>
                        </a:cubicBezTo>
                        <a:cubicBezTo>
                          <a:pt x="506" y="817"/>
                          <a:pt x="506" y="817"/>
                          <a:pt x="506" y="817"/>
                        </a:cubicBezTo>
                        <a:cubicBezTo>
                          <a:pt x="644" y="854"/>
                          <a:pt x="644" y="854"/>
                          <a:pt x="644" y="854"/>
                        </a:cubicBezTo>
                        <a:cubicBezTo>
                          <a:pt x="660" y="796"/>
                          <a:pt x="713" y="753"/>
                          <a:pt x="776" y="753"/>
                        </a:cubicBezTo>
                        <a:cubicBezTo>
                          <a:pt x="776" y="753"/>
                          <a:pt x="776" y="753"/>
                          <a:pt x="776" y="753"/>
                        </a:cubicBezTo>
                        <a:cubicBezTo>
                          <a:pt x="776" y="0"/>
                          <a:pt x="776" y="0"/>
                          <a:pt x="776" y="0"/>
                        </a:cubicBezTo>
                        <a:cubicBezTo>
                          <a:pt x="912" y="72"/>
                          <a:pt x="912" y="72"/>
                          <a:pt x="912" y="72"/>
                        </a:cubicBezTo>
                        <a:cubicBezTo>
                          <a:pt x="973" y="692"/>
                          <a:pt x="973" y="692"/>
                          <a:pt x="973" y="692"/>
                        </a:cubicBezTo>
                        <a:cubicBezTo>
                          <a:pt x="872" y="793"/>
                          <a:pt x="872" y="793"/>
                          <a:pt x="872" y="793"/>
                        </a:cubicBezTo>
                        <a:cubicBezTo>
                          <a:pt x="896" y="818"/>
                          <a:pt x="912" y="852"/>
                          <a:pt x="912" y="889"/>
                        </a:cubicBezTo>
                        <a:cubicBezTo>
                          <a:pt x="912" y="914"/>
                          <a:pt x="905" y="937"/>
                          <a:pt x="893" y="957"/>
                        </a:cubicBezTo>
                        <a:lnTo>
                          <a:pt x="1545" y="1334"/>
                        </a:lnTo>
                        <a:close/>
                        <a:moveTo>
                          <a:pt x="776" y="981"/>
                        </a:moveTo>
                        <a:cubicBezTo>
                          <a:pt x="826" y="981"/>
                          <a:pt x="868" y="940"/>
                          <a:pt x="868" y="889"/>
                        </a:cubicBezTo>
                        <a:cubicBezTo>
                          <a:pt x="868" y="838"/>
                          <a:pt x="826" y="797"/>
                          <a:pt x="776" y="797"/>
                        </a:cubicBezTo>
                        <a:cubicBezTo>
                          <a:pt x="725" y="797"/>
                          <a:pt x="684" y="838"/>
                          <a:pt x="684" y="889"/>
                        </a:cubicBezTo>
                        <a:cubicBezTo>
                          <a:pt x="684" y="940"/>
                          <a:pt x="725" y="981"/>
                          <a:pt x="776" y="9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
                    <a:extLst>
                      <a:ext uri="{FF2B5EF4-FFF2-40B4-BE49-F238E27FC236}">
                        <a16:creationId xmlns:a16="http://schemas.microsoft.com/office/drawing/2014/main" id="{C46F94D8-9172-9D78-9E10-9272D1E8164D}"/>
                      </a:ext>
                    </a:extLst>
                  </p:cNvPr>
                  <p:cNvSpPr>
                    <a:spLocks noEditPoints="1"/>
                  </p:cNvSpPr>
                  <p:nvPr/>
                </p:nvSpPr>
                <p:spPr bwMode="auto">
                  <a:xfrm>
                    <a:off x="5975222" y="3276219"/>
                    <a:ext cx="240030" cy="664845"/>
                  </a:xfrm>
                  <a:custGeom>
                    <a:avLst/>
                    <a:gdLst>
                      <a:gd name="T0" fmla="*/ 169 w 336"/>
                      <a:gd name="T1" fmla="*/ 84 h 931"/>
                      <a:gd name="T2" fmla="*/ 126 w 336"/>
                      <a:gd name="T3" fmla="*/ 42 h 931"/>
                      <a:gd name="T4" fmla="*/ 169 w 336"/>
                      <a:gd name="T5" fmla="*/ 0 h 931"/>
                      <a:gd name="T6" fmla="*/ 211 w 336"/>
                      <a:gd name="T7" fmla="*/ 42 h 931"/>
                      <a:gd name="T8" fmla="*/ 169 w 336"/>
                      <a:gd name="T9" fmla="*/ 84 h 931"/>
                      <a:gd name="T10" fmla="*/ 336 w 336"/>
                      <a:gd name="T11" fmla="*/ 931 h 931"/>
                      <a:gd name="T12" fmla="*/ 273 w 336"/>
                      <a:gd name="T13" fmla="*/ 374 h 931"/>
                      <a:gd name="T14" fmla="*/ 226 w 336"/>
                      <a:gd name="T15" fmla="*/ 353 h 931"/>
                      <a:gd name="T16" fmla="*/ 292 w 336"/>
                      <a:gd name="T17" fmla="*/ 931 h 931"/>
                      <a:gd name="T18" fmla="*/ 336 w 336"/>
                      <a:gd name="T19" fmla="*/ 931 h 931"/>
                      <a:gd name="T20" fmla="*/ 44 w 336"/>
                      <a:gd name="T21" fmla="*/ 931 h 931"/>
                      <a:gd name="T22" fmla="*/ 126 w 336"/>
                      <a:gd name="T23" fmla="*/ 217 h 931"/>
                      <a:gd name="T24" fmla="*/ 84 w 336"/>
                      <a:gd name="T25" fmla="*/ 201 h 931"/>
                      <a:gd name="T26" fmla="*/ 0 w 336"/>
                      <a:gd name="T27" fmla="*/ 931 h 931"/>
                      <a:gd name="T28" fmla="*/ 44 w 336"/>
                      <a:gd name="T29"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931">
                        <a:moveTo>
                          <a:pt x="169" y="84"/>
                        </a:moveTo>
                        <a:cubicBezTo>
                          <a:pt x="145" y="84"/>
                          <a:pt x="126" y="66"/>
                          <a:pt x="126" y="42"/>
                        </a:cubicBezTo>
                        <a:cubicBezTo>
                          <a:pt x="126" y="19"/>
                          <a:pt x="145" y="0"/>
                          <a:pt x="169" y="0"/>
                        </a:cubicBezTo>
                        <a:cubicBezTo>
                          <a:pt x="192" y="0"/>
                          <a:pt x="211" y="19"/>
                          <a:pt x="211" y="42"/>
                        </a:cubicBezTo>
                        <a:cubicBezTo>
                          <a:pt x="211" y="66"/>
                          <a:pt x="192" y="84"/>
                          <a:pt x="169" y="84"/>
                        </a:cubicBezTo>
                        <a:close/>
                        <a:moveTo>
                          <a:pt x="336" y="931"/>
                        </a:moveTo>
                        <a:cubicBezTo>
                          <a:pt x="273" y="374"/>
                          <a:pt x="273" y="374"/>
                          <a:pt x="273" y="374"/>
                        </a:cubicBezTo>
                        <a:cubicBezTo>
                          <a:pt x="226" y="353"/>
                          <a:pt x="226" y="353"/>
                          <a:pt x="226" y="353"/>
                        </a:cubicBezTo>
                        <a:cubicBezTo>
                          <a:pt x="292" y="931"/>
                          <a:pt x="292" y="931"/>
                          <a:pt x="292" y="931"/>
                        </a:cubicBezTo>
                        <a:lnTo>
                          <a:pt x="336" y="931"/>
                        </a:lnTo>
                        <a:close/>
                        <a:moveTo>
                          <a:pt x="44" y="931"/>
                        </a:moveTo>
                        <a:cubicBezTo>
                          <a:pt x="126" y="217"/>
                          <a:pt x="126" y="217"/>
                          <a:pt x="126" y="217"/>
                        </a:cubicBezTo>
                        <a:cubicBezTo>
                          <a:pt x="111" y="213"/>
                          <a:pt x="97" y="208"/>
                          <a:pt x="84" y="201"/>
                        </a:cubicBezTo>
                        <a:cubicBezTo>
                          <a:pt x="0" y="931"/>
                          <a:pt x="0" y="931"/>
                          <a:pt x="0" y="931"/>
                        </a:cubicBezTo>
                        <a:lnTo>
                          <a:pt x="44" y="93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a:extLst>
                    <a:ext uri="{FF2B5EF4-FFF2-40B4-BE49-F238E27FC236}">
                      <a16:creationId xmlns:a16="http://schemas.microsoft.com/office/drawing/2014/main" id="{B0ED16D3-A49C-BC81-CD09-C7C54F871FDF}"/>
                    </a:ext>
                  </a:extLst>
                </p:cNvPr>
                <p:cNvGrpSpPr/>
                <p:nvPr/>
              </p:nvGrpSpPr>
              <p:grpSpPr>
                <a:xfrm>
                  <a:off x="1035822" y="1588897"/>
                  <a:ext cx="1468731" cy="814020"/>
                  <a:chOff x="1035822" y="2208334"/>
                  <a:chExt cx="1468731" cy="814020"/>
                </a:xfrm>
              </p:grpSpPr>
              <p:grpSp>
                <p:nvGrpSpPr>
                  <p:cNvPr id="142" name="Group 141">
                    <a:extLst>
                      <a:ext uri="{FF2B5EF4-FFF2-40B4-BE49-F238E27FC236}">
                        <a16:creationId xmlns:a16="http://schemas.microsoft.com/office/drawing/2014/main" id="{D4865248-B48D-62F9-A4EA-87D74F71BAFB}"/>
                      </a:ext>
                    </a:extLst>
                  </p:cNvPr>
                  <p:cNvGrpSpPr/>
                  <p:nvPr/>
                </p:nvGrpSpPr>
                <p:grpSpPr>
                  <a:xfrm>
                    <a:off x="1035822" y="2208334"/>
                    <a:ext cx="1468731" cy="814020"/>
                    <a:chOff x="1210470" y="1750665"/>
                    <a:chExt cx="1468731" cy="814020"/>
                  </a:xfrm>
                </p:grpSpPr>
                <p:sp>
                  <p:nvSpPr>
                    <p:cNvPr id="144" name="Diamond 143">
                      <a:extLst>
                        <a:ext uri="{FF2B5EF4-FFF2-40B4-BE49-F238E27FC236}">
                          <a16:creationId xmlns:a16="http://schemas.microsoft.com/office/drawing/2014/main" id="{368BDD51-8AA6-9056-E2BC-35CD426BA446}"/>
                        </a:ext>
                      </a:extLst>
                    </p:cNvPr>
                    <p:cNvSpPr/>
                    <p:nvPr/>
                  </p:nvSpPr>
                  <p:spPr>
                    <a:xfrm>
                      <a:off x="1210470" y="1750665"/>
                      <a:ext cx="1468731" cy="814020"/>
                    </a:xfrm>
                    <a:prstGeom prst="diamond">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45" name="Rectangle 144">
                      <a:extLst>
                        <a:ext uri="{FF2B5EF4-FFF2-40B4-BE49-F238E27FC236}">
                          <a16:creationId xmlns:a16="http://schemas.microsoft.com/office/drawing/2014/main" id="{AE5A8396-8102-175E-F243-3DB1C39CBA58}"/>
                        </a:ext>
                      </a:extLst>
                    </p:cNvPr>
                    <p:cNvSpPr/>
                    <p:nvPr/>
                  </p:nvSpPr>
                  <p:spPr>
                    <a:xfrm flipH="1" flipV="1">
                      <a:off x="2215423" y="2369638"/>
                      <a:ext cx="45720" cy="4572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grpSp>
              <p:sp>
                <p:nvSpPr>
                  <p:cNvPr id="143" name="Rectangle 142">
                    <a:extLst>
                      <a:ext uri="{FF2B5EF4-FFF2-40B4-BE49-F238E27FC236}">
                        <a16:creationId xmlns:a16="http://schemas.microsoft.com/office/drawing/2014/main" id="{6D776CBA-7814-C915-C4DC-A130FA6E798D}"/>
                      </a:ext>
                    </a:extLst>
                  </p:cNvPr>
                  <p:cNvSpPr/>
                  <p:nvPr/>
                </p:nvSpPr>
                <p:spPr>
                  <a:xfrm>
                    <a:off x="1957142" y="2815660"/>
                    <a:ext cx="76687" cy="6901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grpSp>
          </p:grpSp>
          <p:grpSp>
            <p:nvGrpSpPr>
              <p:cNvPr id="134" name="Group 133">
                <a:extLst>
                  <a:ext uri="{FF2B5EF4-FFF2-40B4-BE49-F238E27FC236}">
                    <a16:creationId xmlns:a16="http://schemas.microsoft.com/office/drawing/2014/main" id="{847F15DF-E602-5E30-8BC7-86CDF885DC8A}"/>
                  </a:ext>
                </a:extLst>
              </p:cNvPr>
              <p:cNvGrpSpPr/>
              <p:nvPr/>
            </p:nvGrpSpPr>
            <p:grpSpPr>
              <a:xfrm>
                <a:off x="371475" y="2402917"/>
                <a:ext cx="1468731" cy="814020"/>
                <a:chOff x="371475" y="3022354"/>
                <a:chExt cx="1468731" cy="814020"/>
              </a:xfrm>
            </p:grpSpPr>
            <p:sp>
              <p:nvSpPr>
                <p:cNvPr id="135" name="Diamond 134">
                  <a:extLst>
                    <a:ext uri="{FF2B5EF4-FFF2-40B4-BE49-F238E27FC236}">
                      <a16:creationId xmlns:a16="http://schemas.microsoft.com/office/drawing/2014/main" id="{60AE1ED7-D056-2E70-4411-A3DA037DEE62}"/>
                    </a:ext>
                  </a:extLst>
                </p:cNvPr>
                <p:cNvSpPr/>
                <p:nvPr/>
              </p:nvSpPr>
              <p:spPr>
                <a:xfrm>
                  <a:off x="371475" y="3022354"/>
                  <a:ext cx="1468731" cy="814020"/>
                </a:xfrm>
                <a:prstGeom prst="diamond">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36" name="Rectangle 135">
                  <a:extLst>
                    <a:ext uri="{FF2B5EF4-FFF2-40B4-BE49-F238E27FC236}">
                      <a16:creationId xmlns:a16="http://schemas.microsoft.com/office/drawing/2014/main" id="{85F42661-E5B7-2B92-1D26-E5920303E224}"/>
                    </a:ext>
                  </a:extLst>
                </p:cNvPr>
                <p:cNvSpPr/>
                <p:nvPr/>
              </p:nvSpPr>
              <p:spPr>
                <a:xfrm>
                  <a:off x="1693500" y="3405710"/>
                  <a:ext cx="76687" cy="6901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grpSp>
        </p:grpSp>
        <p:sp>
          <p:nvSpPr>
            <p:cNvPr id="124" name="Freeform: Shape 123">
              <a:extLst>
                <a:ext uri="{FF2B5EF4-FFF2-40B4-BE49-F238E27FC236}">
                  <a16:creationId xmlns:a16="http://schemas.microsoft.com/office/drawing/2014/main" id="{A431B155-B329-E90D-496F-180074C68909}"/>
                </a:ext>
              </a:extLst>
            </p:cNvPr>
            <p:cNvSpPr/>
            <p:nvPr/>
          </p:nvSpPr>
          <p:spPr>
            <a:xfrm>
              <a:off x="1622197" y="2238062"/>
              <a:ext cx="1279118" cy="1015999"/>
            </a:xfrm>
            <a:custGeom>
              <a:avLst/>
              <a:gdLst>
                <a:gd name="connsiteX0" fmla="*/ 0 w 1381125"/>
                <a:gd name="connsiteY0" fmla="*/ 781050 h 1143000"/>
                <a:gd name="connsiteX1" fmla="*/ 533400 w 1381125"/>
                <a:gd name="connsiteY1" fmla="*/ 1143000 h 1143000"/>
                <a:gd name="connsiteX2" fmla="*/ 1381125 w 1381125"/>
                <a:gd name="connsiteY2" fmla="*/ 561975 h 1143000"/>
                <a:gd name="connsiteX3" fmla="*/ 628650 w 1381125"/>
                <a:gd name="connsiteY3" fmla="*/ 0 h 1143000"/>
                <a:gd name="connsiteX0" fmla="*/ 0 w 1381125"/>
                <a:gd name="connsiteY0" fmla="*/ 806531 h 1168481"/>
                <a:gd name="connsiteX1" fmla="*/ 533400 w 1381125"/>
                <a:gd name="connsiteY1" fmla="*/ 1168481 h 1168481"/>
                <a:gd name="connsiteX2" fmla="*/ 1381125 w 1381125"/>
                <a:gd name="connsiteY2" fmla="*/ 587456 h 1168481"/>
                <a:gd name="connsiteX3" fmla="*/ 549947 w 1381125"/>
                <a:gd name="connsiteY3" fmla="*/ 0 h 1168481"/>
                <a:gd name="connsiteX0" fmla="*/ 0 w 1381125"/>
                <a:gd name="connsiteY0" fmla="*/ 810171 h 1172121"/>
                <a:gd name="connsiteX1" fmla="*/ 533400 w 1381125"/>
                <a:gd name="connsiteY1" fmla="*/ 1172121 h 1172121"/>
                <a:gd name="connsiteX2" fmla="*/ 1381125 w 1381125"/>
                <a:gd name="connsiteY2" fmla="*/ 591096 h 1172121"/>
                <a:gd name="connsiteX3" fmla="*/ 539215 w 1381125"/>
                <a:gd name="connsiteY3" fmla="*/ 0 h 1172121"/>
                <a:gd name="connsiteX0" fmla="*/ 0 w 1381125"/>
                <a:gd name="connsiteY0" fmla="*/ 810171 h 1172121"/>
                <a:gd name="connsiteX1" fmla="*/ 533400 w 1381125"/>
                <a:gd name="connsiteY1" fmla="*/ 1172121 h 1172121"/>
                <a:gd name="connsiteX2" fmla="*/ 1381125 w 1381125"/>
                <a:gd name="connsiteY2" fmla="*/ 591096 h 1172121"/>
                <a:gd name="connsiteX3" fmla="*/ 539215 w 1381125"/>
                <a:gd name="connsiteY3" fmla="*/ 0 h 1172121"/>
                <a:gd name="connsiteX0" fmla="*/ 0 w 1381125"/>
                <a:gd name="connsiteY0" fmla="*/ 824732 h 1186682"/>
                <a:gd name="connsiteX1" fmla="*/ 533400 w 1381125"/>
                <a:gd name="connsiteY1" fmla="*/ 1186682 h 1186682"/>
                <a:gd name="connsiteX2" fmla="*/ 1381125 w 1381125"/>
                <a:gd name="connsiteY2" fmla="*/ 605657 h 1186682"/>
                <a:gd name="connsiteX3" fmla="*/ 517751 w 1381125"/>
                <a:gd name="connsiteY3" fmla="*/ 0 h 1186682"/>
                <a:gd name="connsiteX0" fmla="*/ 0 w 1441225"/>
                <a:gd name="connsiteY0" fmla="*/ 824732 h 1186682"/>
                <a:gd name="connsiteX1" fmla="*/ 533400 w 1441225"/>
                <a:gd name="connsiteY1" fmla="*/ 1186682 h 1186682"/>
                <a:gd name="connsiteX2" fmla="*/ 1441225 w 1441225"/>
                <a:gd name="connsiteY2" fmla="*/ 570056 h 1186682"/>
                <a:gd name="connsiteX3" fmla="*/ 517751 w 1441225"/>
                <a:gd name="connsiteY3" fmla="*/ 0 h 1186682"/>
              </a:gdLst>
              <a:ahLst/>
              <a:cxnLst>
                <a:cxn ang="0">
                  <a:pos x="connsiteX0" y="connsiteY0"/>
                </a:cxn>
                <a:cxn ang="0">
                  <a:pos x="connsiteX1" y="connsiteY1"/>
                </a:cxn>
                <a:cxn ang="0">
                  <a:pos x="connsiteX2" y="connsiteY2"/>
                </a:cxn>
                <a:cxn ang="0">
                  <a:pos x="connsiteX3" y="connsiteY3"/>
                </a:cxn>
              </a:cxnLst>
              <a:rect l="l" t="t" r="r" b="b"/>
              <a:pathLst>
                <a:path w="1441225" h="1186682">
                  <a:moveTo>
                    <a:pt x="0" y="824732"/>
                  </a:moveTo>
                  <a:lnTo>
                    <a:pt x="533400" y="1186682"/>
                  </a:lnTo>
                  <a:lnTo>
                    <a:pt x="1441225" y="570056"/>
                  </a:lnTo>
                  <a:cubicBezTo>
                    <a:pt x="1190400" y="382731"/>
                    <a:pt x="768576" y="187325"/>
                    <a:pt x="517751" y="0"/>
                  </a:cubicBezTo>
                </a:path>
              </a:pathLst>
            </a:custGeom>
            <a:no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70" name="Picture 169">
            <a:extLst>
              <a:ext uri="{FF2B5EF4-FFF2-40B4-BE49-F238E27FC236}">
                <a16:creationId xmlns:a16="http://schemas.microsoft.com/office/drawing/2014/main" id="{B188724D-255D-3F4C-881B-4932748605CF}"/>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a:stretch/>
        </p:blipFill>
        <p:spPr>
          <a:xfrm>
            <a:off x="2786062" y="2827722"/>
            <a:ext cx="277449" cy="287636"/>
          </a:xfrm>
          <a:prstGeom prst="rect">
            <a:avLst/>
          </a:prstGeom>
        </p:spPr>
      </p:pic>
      <p:pic>
        <p:nvPicPr>
          <p:cNvPr id="171" name="Picture 170">
            <a:extLst>
              <a:ext uri="{FF2B5EF4-FFF2-40B4-BE49-F238E27FC236}">
                <a16:creationId xmlns:a16="http://schemas.microsoft.com/office/drawing/2014/main" id="{82C1F7D5-1195-190E-4811-1CE15DF90BAC}"/>
              </a:ext>
            </a:extLst>
          </p:cNvPr>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a:xfrm>
            <a:off x="2754844" y="3394214"/>
            <a:ext cx="316732" cy="304667"/>
          </a:xfrm>
          <a:custGeom>
            <a:avLst/>
            <a:gdLst>
              <a:gd name="connsiteX0" fmla="*/ 0 w 617220"/>
              <a:gd name="connsiteY0" fmla="*/ 0 h 593710"/>
              <a:gd name="connsiteX1" fmla="*/ 617220 w 617220"/>
              <a:gd name="connsiteY1" fmla="*/ 0 h 593710"/>
              <a:gd name="connsiteX2" fmla="*/ 617220 w 617220"/>
              <a:gd name="connsiteY2" fmla="*/ 593710 h 593710"/>
              <a:gd name="connsiteX3" fmla="*/ 0 w 617220"/>
              <a:gd name="connsiteY3" fmla="*/ 593710 h 593710"/>
              <a:gd name="connsiteX4" fmla="*/ 0 w 617220"/>
              <a:gd name="connsiteY4" fmla="*/ 0 h 593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20" h="593710">
                <a:moveTo>
                  <a:pt x="0" y="0"/>
                </a:moveTo>
                <a:lnTo>
                  <a:pt x="617220" y="0"/>
                </a:lnTo>
                <a:lnTo>
                  <a:pt x="617220" y="593710"/>
                </a:lnTo>
                <a:lnTo>
                  <a:pt x="0" y="593710"/>
                </a:lnTo>
                <a:lnTo>
                  <a:pt x="0" y="0"/>
                </a:lnTo>
                <a:close/>
              </a:path>
            </a:pathLst>
          </a:custGeom>
        </p:spPr>
      </p:pic>
      <p:grpSp>
        <p:nvGrpSpPr>
          <p:cNvPr id="172" name="Group 171">
            <a:extLst>
              <a:ext uri="{FF2B5EF4-FFF2-40B4-BE49-F238E27FC236}">
                <a16:creationId xmlns:a16="http://schemas.microsoft.com/office/drawing/2014/main" id="{513D7F77-747A-DD9F-538D-30237189C527}"/>
              </a:ext>
            </a:extLst>
          </p:cNvPr>
          <p:cNvGrpSpPr/>
          <p:nvPr/>
        </p:nvGrpSpPr>
        <p:grpSpPr>
          <a:xfrm>
            <a:off x="4198441" y="3577133"/>
            <a:ext cx="860694" cy="477026"/>
            <a:chOff x="4267892" y="3314985"/>
            <a:chExt cx="860694" cy="477026"/>
          </a:xfrm>
        </p:grpSpPr>
        <p:grpSp>
          <p:nvGrpSpPr>
            <p:cNvPr id="173" name="bcgIcons_Office Building ">
              <a:extLst>
                <a:ext uri="{FF2B5EF4-FFF2-40B4-BE49-F238E27FC236}">
                  <a16:creationId xmlns:a16="http://schemas.microsoft.com/office/drawing/2014/main" id="{A201AB98-0FCC-2066-7979-6F3BB7F59D36}"/>
                </a:ext>
              </a:extLst>
            </p:cNvPr>
            <p:cNvGrpSpPr>
              <a:grpSpLocks noChangeAspect="1"/>
            </p:cNvGrpSpPr>
            <p:nvPr/>
          </p:nvGrpSpPr>
          <p:grpSpPr>
            <a:xfrm>
              <a:off x="4824545" y="3461879"/>
              <a:ext cx="160823" cy="160972"/>
              <a:chOff x="5273799" y="2606040"/>
              <a:chExt cx="1644396" cy="1645920"/>
            </a:xfrm>
          </p:grpSpPr>
          <p:sp>
            <p:nvSpPr>
              <p:cNvPr id="191" name="AutoShape 23">
                <a:extLst>
                  <a:ext uri="{FF2B5EF4-FFF2-40B4-BE49-F238E27FC236}">
                    <a16:creationId xmlns:a16="http://schemas.microsoft.com/office/drawing/2014/main" id="{34565DC8-6B7E-8E13-203A-A1EFE6564543}"/>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92" name="Group 191">
                <a:extLst>
                  <a:ext uri="{FF2B5EF4-FFF2-40B4-BE49-F238E27FC236}">
                    <a16:creationId xmlns:a16="http://schemas.microsoft.com/office/drawing/2014/main" id="{8CF213D5-8924-9CEC-12CC-6E9589DFA782}"/>
                  </a:ext>
                </a:extLst>
              </p:cNvPr>
              <p:cNvGrpSpPr/>
              <p:nvPr/>
            </p:nvGrpSpPr>
            <p:grpSpPr>
              <a:xfrm>
                <a:off x="5618604" y="2747391"/>
                <a:ext cx="954786" cy="1333881"/>
                <a:chOff x="5618604" y="2747391"/>
                <a:chExt cx="954786" cy="1333881"/>
              </a:xfrm>
            </p:grpSpPr>
            <p:sp>
              <p:nvSpPr>
                <p:cNvPr id="193" name="Freeform 25">
                  <a:extLst>
                    <a:ext uri="{FF2B5EF4-FFF2-40B4-BE49-F238E27FC236}">
                      <a16:creationId xmlns:a16="http://schemas.microsoft.com/office/drawing/2014/main" id="{1DE6885B-D812-2EF4-CC14-6EAA0C282BAD}"/>
                    </a:ext>
                  </a:extLst>
                </p:cNvPr>
                <p:cNvSpPr>
                  <a:spLocks noEditPoints="1"/>
                </p:cNvSpPr>
                <p:nvPr/>
              </p:nvSpPr>
              <p:spPr bwMode="auto">
                <a:xfrm>
                  <a:off x="5618604" y="2747391"/>
                  <a:ext cx="954786" cy="1333881"/>
                </a:xfrm>
                <a:custGeom>
                  <a:avLst/>
                  <a:gdLst>
                    <a:gd name="T0" fmla="*/ 1316 w 1338"/>
                    <a:gd name="T1" fmla="*/ 1743 h 1867"/>
                    <a:gd name="T2" fmla="*/ 1253 w 1338"/>
                    <a:gd name="T3" fmla="*/ 1743 h 1867"/>
                    <a:gd name="T4" fmla="*/ 1253 w 1338"/>
                    <a:gd name="T5" fmla="*/ 1714 h 1867"/>
                    <a:gd name="T6" fmla="*/ 1232 w 1338"/>
                    <a:gd name="T7" fmla="*/ 1693 h 1867"/>
                    <a:gd name="T8" fmla="*/ 106 w 1338"/>
                    <a:gd name="T9" fmla="*/ 1693 h 1867"/>
                    <a:gd name="T10" fmla="*/ 85 w 1338"/>
                    <a:gd name="T11" fmla="*/ 1714 h 1867"/>
                    <a:gd name="T12" fmla="*/ 85 w 1338"/>
                    <a:gd name="T13" fmla="*/ 1743 h 1867"/>
                    <a:gd name="T14" fmla="*/ 22 w 1338"/>
                    <a:gd name="T15" fmla="*/ 1743 h 1867"/>
                    <a:gd name="T16" fmla="*/ 0 w 1338"/>
                    <a:gd name="T17" fmla="*/ 1765 h 1867"/>
                    <a:gd name="T18" fmla="*/ 0 w 1338"/>
                    <a:gd name="T19" fmla="*/ 1846 h 1867"/>
                    <a:gd name="T20" fmla="*/ 22 w 1338"/>
                    <a:gd name="T21" fmla="*/ 1867 h 1867"/>
                    <a:gd name="T22" fmla="*/ 1316 w 1338"/>
                    <a:gd name="T23" fmla="*/ 1867 h 1867"/>
                    <a:gd name="T24" fmla="*/ 1338 w 1338"/>
                    <a:gd name="T25" fmla="*/ 1846 h 1867"/>
                    <a:gd name="T26" fmla="*/ 1338 w 1338"/>
                    <a:gd name="T27" fmla="*/ 1765 h 1867"/>
                    <a:gd name="T28" fmla="*/ 1316 w 1338"/>
                    <a:gd name="T29" fmla="*/ 1743 h 1867"/>
                    <a:gd name="T30" fmla="*/ 1224 w 1338"/>
                    <a:gd name="T31" fmla="*/ 71 h 1867"/>
                    <a:gd name="T32" fmla="*/ 1161 w 1338"/>
                    <a:gd name="T33" fmla="*/ 71 h 1867"/>
                    <a:gd name="T34" fmla="*/ 1119 w 1338"/>
                    <a:gd name="T35" fmla="*/ 9 h 1867"/>
                    <a:gd name="T36" fmla="*/ 1101 w 1338"/>
                    <a:gd name="T37" fmla="*/ 0 h 1867"/>
                    <a:gd name="T38" fmla="*/ 237 w 1338"/>
                    <a:gd name="T39" fmla="*/ 0 h 1867"/>
                    <a:gd name="T40" fmla="*/ 219 w 1338"/>
                    <a:gd name="T41" fmla="*/ 9 h 1867"/>
                    <a:gd name="T42" fmla="*/ 177 w 1338"/>
                    <a:gd name="T43" fmla="*/ 71 h 1867"/>
                    <a:gd name="T44" fmla="*/ 114 w 1338"/>
                    <a:gd name="T45" fmla="*/ 71 h 1867"/>
                    <a:gd name="T46" fmla="*/ 92 w 1338"/>
                    <a:gd name="T47" fmla="*/ 93 h 1867"/>
                    <a:gd name="T48" fmla="*/ 92 w 1338"/>
                    <a:gd name="T49" fmla="*/ 156 h 1867"/>
                    <a:gd name="T50" fmla="*/ 114 w 1338"/>
                    <a:gd name="T51" fmla="*/ 178 h 1867"/>
                    <a:gd name="T52" fmla="*/ 125 w 1338"/>
                    <a:gd name="T53" fmla="*/ 178 h 1867"/>
                    <a:gd name="T54" fmla="*/ 125 w 1338"/>
                    <a:gd name="T55" fmla="*/ 1650 h 1867"/>
                    <a:gd name="T56" fmla="*/ 169 w 1338"/>
                    <a:gd name="T57" fmla="*/ 1650 h 1867"/>
                    <a:gd name="T58" fmla="*/ 169 w 1338"/>
                    <a:gd name="T59" fmla="*/ 156 h 1867"/>
                    <a:gd name="T60" fmla="*/ 147 w 1338"/>
                    <a:gd name="T61" fmla="*/ 134 h 1867"/>
                    <a:gd name="T62" fmla="*/ 136 w 1338"/>
                    <a:gd name="T63" fmla="*/ 134 h 1867"/>
                    <a:gd name="T64" fmla="*/ 136 w 1338"/>
                    <a:gd name="T65" fmla="*/ 115 h 1867"/>
                    <a:gd name="T66" fmla="*/ 1202 w 1338"/>
                    <a:gd name="T67" fmla="*/ 115 h 1867"/>
                    <a:gd name="T68" fmla="*/ 1202 w 1338"/>
                    <a:gd name="T69" fmla="*/ 134 h 1867"/>
                    <a:gd name="T70" fmla="*/ 1191 w 1338"/>
                    <a:gd name="T71" fmla="*/ 134 h 1867"/>
                    <a:gd name="T72" fmla="*/ 1169 w 1338"/>
                    <a:gd name="T73" fmla="*/ 156 h 1867"/>
                    <a:gd name="T74" fmla="*/ 1169 w 1338"/>
                    <a:gd name="T75" fmla="*/ 1650 h 1867"/>
                    <a:gd name="T76" fmla="*/ 1213 w 1338"/>
                    <a:gd name="T77" fmla="*/ 1650 h 1867"/>
                    <a:gd name="T78" fmla="*/ 1213 w 1338"/>
                    <a:gd name="T79" fmla="*/ 178 h 1867"/>
                    <a:gd name="T80" fmla="*/ 1224 w 1338"/>
                    <a:gd name="T81" fmla="*/ 178 h 1867"/>
                    <a:gd name="T82" fmla="*/ 1246 w 1338"/>
                    <a:gd name="T83" fmla="*/ 156 h 1867"/>
                    <a:gd name="T84" fmla="*/ 1246 w 1338"/>
                    <a:gd name="T85" fmla="*/ 93 h 1867"/>
                    <a:gd name="T86" fmla="*/ 1224 w 1338"/>
                    <a:gd name="T87" fmla="*/ 71 h 1867"/>
                    <a:gd name="T88" fmla="*/ 248 w 1338"/>
                    <a:gd name="T89" fmla="*/ 44 h 1867"/>
                    <a:gd name="T90" fmla="*/ 1090 w 1338"/>
                    <a:gd name="T91" fmla="*/ 44 h 1867"/>
                    <a:gd name="T92" fmla="*/ 1108 w 1338"/>
                    <a:gd name="T93" fmla="*/ 71 h 1867"/>
                    <a:gd name="T94" fmla="*/ 230 w 1338"/>
                    <a:gd name="T95" fmla="*/ 71 h 1867"/>
                    <a:gd name="T96" fmla="*/ 248 w 1338"/>
                    <a:gd name="T97" fmla="*/ 44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867">
                      <a:moveTo>
                        <a:pt x="1316" y="1743"/>
                      </a:moveTo>
                      <a:cubicBezTo>
                        <a:pt x="1253" y="1743"/>
                        <a:pt x="1253" y="1743"/>
                        <a:pt x="1253" y="1743"/>
                      </a:cubicBezTo>
                      <a:cubicBezTo>
                        <a:pt x="1253" y="1714"/>
                        <a:pt x="1253" y="1714"/>
                        <a:pt x="1253" y="1714"/>
                      </a:cubicBezTo>
                      <a:cubicBezTo>
                        <a:pt x="1253" y="1702"/>
                        <a:pt x="1243" y="1693"/>
                        <a:pt x="1232" y="1693"/>
                      </a:cubicBezTo>
                      <a:cubicBezTo>
                        <a:pt x="106" y="1693"/>
                        <a:pt x="106" y="1693"/>
                        <a:pt x="106" y="1693"/>
                      </a:cubicBezTo>
                      <a:cubicBezTo>
                        <a:pt x="95" y="1693"/>
                        <a:pt x="85" y="1702"/>
                        <a:pt x="85" y="1714"/>
                      </a:cubicBezTo>
                      <a:cubicBezTo>
                        <a:pt x="85" y="1743"/>
                        <a:pt x="85" y="1743"/>
                        <a:pt x="85" y="1743"/>
                      </a:cubicBezTo>
                      <a:cubicBezTo>
                        <a:pt x="22" y="1743"/>
                        <a:pt x="22" y="1743"/>
                        <a:pt x="22" y="1743"/>
                      </a:cubicBezTo>
                      <a:cubicBezTo>
                        <a:pt x="10" y="1743"/>
                        <a:pt x="0" y="1753"/>
                        <a:pt x="0" y="1765"/>
                      </a:cubicBezTo>
                      <a:cubicBezTo>
                        <a:pt x="0" y="1846"/>
                        <a:pt x="0" y="1846"/>
                        <a:pt x="0" y="1846"/>
                      </a:cubicBezTo>
                      <a:cubicBezTo>
                        <a:pt x="0" y="1858"/>
                        <a:pt x="10" y="1867"/>
                        <a:pt x="22" y="1867"/>
                      </a:cubicBezTo>
                      <a:cubicBezTo>
                        <a:pt x="1316" y="1867"/>
                        <a:pt x="1316" y="1867"/>
                        <a:pt x="1316" y="1867"/>
                      </a:cubicBezTo>
                      <a:cubicBezTo>
                        <a:pt x="1328" y="1867"/>
                        <a:pt x="1338" y="1858"/>
                        <a:pt x="1338" y="1846"/>
                      </a:cubicBezTo>
                      <a:cubicBezTo>
                        <a:pt x="1338" y="1765"/>
                        <a:pt x="1338" y="1765"/>
                        <a:pt x="1338" y="1765"/>
                      </a:cubicBezTo>
                      <a:cubicBezTo>
                        <a:pt x="1338" y="1753"/>
                        <a:pt x="1328" y="1743"/>
                        <a:pt x="1316" y="1743"/>
                      </a:cubicBezTo>
                      <a:close/>
                      <a:moveTo>
                        <a:pt x="1224" y="71"/>
                      </a:moveTo>
                      <a:cubicBezTo>
                        <a:pt x="1161" y="71"/>
                        <a:pt x="1161" y="71"/>
                        <a:pt x="1161" y="71"/>
                      </a:cubicBezTo>
                      <a:cubicBezTo>
                        <a:pt x="1119" y="9"/>
                        <a:pt x="1119" y="9"/>
                        <a:pt x="1119" y="9"/>
                      </a:cubicBezTo>
                      <a:cubicBezTo>
                        <a:pt x="1115" y="3"/>
                        <a:pt x="1108" y="0"/>
                        <a:pt x="1101" y="0"/>
                      </a:cubicBezTo>
                      <a:cubicBezTo>
                        <a:pt x="237" y="0"/>
                        <a:pt x="237" y="0"/>
                        <a:pt x="237" y="0"/>
                      </a:cubicBezTo>
                      <a:cubicBezTo>
                        <a:pt x="230" y="0"/>
                        <a:pt x="223" y="3"/>
                        <a:pt x="219" y="9"/>
                      </a:cubicBezTo>
                      <a:cubicBezTo>
                        <a:pt x="177" y="71"/>
                        <a:pt x="177" y="71"/>
                        <a:pt x="177" y="71"/>
                      </a:cubicBezTo>
                      <a:cubicBezTo>
                        <a:pt x="114" y="71"/>
                        <a:pt x="114" y="71"/>
                        <a:pt x="114" y="71"/>
                      </a:cubicBezTo>
                      <a:cubicBezTo>
                        <a:pt x="102" y="71"/>
                        <a:pt x="92" y="81"/>
                        <a:pt x="92" y="93"/>
                      </a:cubicBezTo>
                      <a:cubicBezTo>
                        <a:pt x="92" y="156"/>
                        <a:pt x="92" y="156"/>
                        <a:pt x="92" y="156"/>
                      </a:cubicBezTo>
                      <a:cubicBezTo>
                        <a:pt x="92" y="168"/>
                        <a:pt x="102" y="178"/>
                        <a:pt x="114" y="178"/>
                      </a:cubicBezTo>
                      <a:cubicBezTo>
                        <a:pt x="125" y="178"/>
                        <a:pt x="125" y="178"/>
                        <a:pt x="125" y="178"/>
                      </a:cubicBezTo>
                      <a:cubicBezTo>
                        <a:pt x="125" y="1650"/>
                        <a:pt x="125" y="1650"/>
                        <a:pt x="125" y="1650"/>
                      </a:cubicBezTo>
                      <a:cubicBezTo>
                        <a:pt x="169" y="1650"/>
                        <a:pt x="169" y="1650"/>
                        <a:pt x="169" y="1650"/>
                      </a:cubicBezTo>
                      <a:cubicBezTo>
                        <a:pt x="169" y="156"/>
                        <a:pt x="169" y="156"/>
                        <a:pt x="169" y="156"/>
                      </a:cubicBezTo>
                      <a:cubicBezTo>
                        <a:pt x="169" y="144"/>
                        <a:pt x="159" y="134"/>
                        <a:pt x="147" y="134"/>
                      </a:cubicBezTo>
                      <a:cubicBezTo>
                        <a:pt x="136" y="134"/>
                        <a:pt x="136" y="134"/>
                        <a:pt x="136" y="134"/>
                      </a:cubicBezTo>
                      <a:cubicBezTo>
                        <a:pt x="136" y="115"/>
                        <a:pt x="136" y="115"/>
                        <a:pt x="136" y="115"/>
                      </a:cubicBezTo>
                      <a:cubicBezTo>
                        <a:pt x="1202" y="115"/>
                        <a:pt x="1202" y="115"/>
                        <a:pt x="1202" y="115"/>
                      </a:cubicBezTo>
                      <a:cubicBezTo>
                        <a:pt x="1202" y="134"/>
                        <a:pt x="1202" y="134"/>
                        <a:pt x="1202" y="134"/>
                      </a:cubicBezTo>
                      <a:cubicBezTo>
                        <a:pt x="1191" y="134"/>
                        <a:pt x="1191" y="134"/>
                        <a:pt x="1191" y="134"/>
                      </a:cubicBezTo>
                      <a:cubicBezTo>
                        <a:pt x="1179" y="134"/>
                        <a:pt x="1169" y="144"/>
                        <a:pt x="1169" y="156"/>
                      </a:cubicBezTo>
                      <a:cubicBezTo>
                        <a:pt x="1169" y="1650"/>
                        <a:pt x="1169" y="1650"/>
                        <a:pt x="1169" y="1650"/>
                      </a:cubicBezTo>
                      <a:cubicBezTo>
                        <a:pt x="1213" y="1650"/>
                        <a:pt x="1213" y="1650"/>
                        <a:pt x="1213" y="1650"/>
                      </a:cubicBezTo>
                      <a:cubicBezTo>
                        <a:pt x="1213" y="178"/>
                        <a:pt x="1213" y="178"/>
                        <a:pt x="1213" y="178"/>
                      </a:cubicBezTo>
                      <a:cubicBezTo>
                        <a:pt x="1224" y="178"/>
                        <a:pt x="1224" y="178"/>
                        <a:pt x="1224" y="178"/>
                      </a:cubicBezTo>
                      <a:cubicBezTo>
                        <a:pt x="1236" y="178"/>
                        <a:pt x="1246" y="168"/>
                        <a:pt x="1246" y="156"/>
                      </a:cubicBezTo>
                      <a:cubicBezTo>
                        <a:pt x="1246" y="93"/>
                        <a:pt x="1246" y="93"/>
                        <a:pt x="1246" y="93"/>
                      </a:cubicBezTo>
                      <a:cubicBezTo>
                        <a:pt x="1246" y="81"/>
                        <a:pt x="1236" y="71"/>
                        <a:pt x="1224" y="71"/>
                      </a:cubicBezTo>
                      <a:close/>
                      <a:moveTo>
                        <a:pt x="248" y="44"/>
                      </a:moveTo>
                      <a:cubicBezTo>
                        <a:pt x="1090" y="44"/>
                        <a:pt x="1090" y="44"/>
                        <a:pt x="1090" y="44"/>
                      </a:cubicBezTo>
                      <a:cubicBezTo>
                        <a:pt x="1108" y="71"/>
                        <a:pt x="1108" y="71"/>
                        <a:pt x="1108" y="71"/>
                      </a:cubicBezTo>
                      <a:cubicBezTo>
                        <a:pt x="230" y="71"/>
                        <a:pt x="230" y="71"/>
                        <a:pt x="230" y="71"/>
                      </a:cubicBezTo>
                      <a:lnTo>
                        <a:pt x="24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6">
                  <a:extLst>
                    <a:ext uri="{FF2B5EF4-FFF2-40B4-BE49-F238E27FC236}">
                      <a16:creationId xmlns:a16="http://schemas.microsoft.com/office/drawing/2014/main" id="{36222273-6126-D953-2808-C1A8114494CB}"/>
                    </a:ext>
                  </a:extLst>
                </p:cNvPr>
                <p:cNvSpPr>
                  <a:spLocks noEditPoints="1"/>
                </p:cNvSpPr>
                <p:nvPr/>
              </p:nvSpPr>
              <p:spPr bwMode="auto">
                <a:xfrm>
                  <a:off x="5836155" y="2904744"/>
                  <a:ext cx="519684" cy="1021461"/>
                </a:xfrm>
                <a:custGeom>
                  <a:avLst/>
                  <a:gdLst>
                    <a:gd name="T0" fmla="*/ 110 w 728"/>
                    <a:gd name="T1" fmla="*/ 1430 h 1430"/>
                    <a:gd name="T2" fmla="*/ 100 w 728"/>
                    <a:gd name="T3" fmla="*/ 1101 h 1430"/>
                    <a:gd name="T4" fmla="*/ 334 w 728"/>
                    <a:gd name="T5" fmla="*/ 1091 h 1430"/>
                    <a:gd name="T6" fmla="*/ 344 w 728"/>
                    <a:gd name="T7" fmla="*/ 1420 h 1430"/>
                    <a:gd name="T8" fmla="*/ 628 w 728"/>
                    <a:gd name="T9" fmla="*/ 1420 h 1430"/>
                    <a:gd name="T10" fmla="*/ 618 w 728"/>
                    <a:gd name="T11" fmla="*/ 1091 h 1430"/>
                    <a:gd name="T12" fmla="*/ 384 w 728"/>
                    <a:gd name="T13" fmla="*/ 1101 h 1430"/>
                    <a:gd name="T14" fmla="*/ 394 w 728"/>
                    <a:gd name="T15" fmla="*/ 1430 h 1430"/>
                    <a:gd name="T16" fmla="*/ 628 w 728"/>
                    <a:gd name="T17" fmla="*/ 1420 h 1430"/>
                    <a:gd name="T18" fmla="*/ 452 w 728"/>
                    <a:gd name="T19" fmla="*/ 273 h 1430"/>
                    <a:gd name="T20" fmla="*/ 462 w 728"/>
                    <a:gd name="T21" fmla="*/ 10 h 1430"/>
                    <a:gd name="T22" fmla="*/ 276 w 728"/>
                    <a:gd name="T23" fmla="*/ 0 h 1430"/>
                    <a:gd name="T24" fmla="*/ 266 w 728"/>
                    <a:gd name="T25" fmla="*/ 263 h 1430"/>
                    <a:gd name="T26" fmla="*/ 276 w 728"/>
                    <a:gd name="T27" fmla="*/ 600 h 1430"/>
                    <a:gd name="T28" fmla="*/ 462 w 728"/>
                    <a:gd name="T29" fmla="*/ 590 h 1430"/>
                    <a:gd name="T30" fmla="*/ 452 w 728"/>
                    <a:gd name="T31" fmla="*/ 327 h 1430"/>
                    <a:gd name="T32" fmla="*/ 266 w 728"/>
                    <a:gd name="T33" fmla="*/ 337 h 1430"/>
                    <a:gd name="T34" fmla="*/ 276 w 728"/>
                    <a:gd name="T35" fmla="*/ 600 h 1430"/>
                    <a:gd name="T36" fmla="*/ 186 w 728"/>
                    <a:gd name="T37" fmla="*/ 273 h 1430"/>
                    <a:gd name="T38" fmla="*/ 196 w 728"/>
                    <a:gd name="T39" fmla="*/ 10 h 1430"/>
                    <a:gd name="T40" fmla="*/ 10 w 728"/>
                    <a:gd name="T41" fmla="*/ 0 h 1430"/>
                    <a:gd name="T42" fmla="*/ 0 w 728"/>
                    <a:gd name="T43" fmla="*/ 263 h 1430"/>
                    <a:gd name="T44" fmla="*/ 10 w 728"/>
                    <a:gd name="T45" fmla="*/ 600 h 1430"/>
                    <a:gd name="T46" fmla="*/ 196 w 728"/>
                    <a:gd name="T47" fmla="*/ 590 h 1430"/>
                    <a:gd name="T48" fmla="*/ 186 w 728"/>
                    <a:gd name="T49" fmla="*/ 327 h 1430"/>
                    <a:gd name="T50" fmla="*/ 0 w 728"/>
                    <a:gd name="T51" fmla="*/ 337 h 1430"/>
                    <a:gd name="T52" fmla="*/ 10 w 728"/>
                    <a:gd name="T53" fmla="*/ 600 h 1430"/>
                    <a:gd name="T54" fmla="*/ 718 w 728"/>
                    <a:gd name="T55" fmla="*/ 273 h 1430"/>
                    <a:gd name="T56" fmla="*/ 728 w 728"/>
                    <a:gd name="T57" fmla="*/ 10 h 1430"/>
                    <a:gd name="T58" fmla="*/ 542 w 728"/>
                    <a:gd name="T59" fmla="*/ 0 h 1430"/>
                    <a:gd name="T60" fmla="*/ 532 w 728"/>
                    <a:gd name="T61" fmla="*/ 263 h 1430"/>
                    <a:gd name="T62" fmla="*/ 542 w 728"/>
                    <a:gd name="T63" fmla="*/ 600 h 1430"/>
                    <a:gd name="T64" fmla="*/ 728 w 728"/>
                    <a:gd name="T65" fmla="*/ 590 h 1430"/>
                    <a:gd name="T66" fmla="*/ 718 w 728"/>
                    <a:gd name="T67" fmla="*/ 327 h 1430"/>
                    <a:gd name="T68" fmla="*/ 532 w 728"/>
                    <a:gd name="T69" fmla="*/ 337 h 1430"/>
                    <a:gd name="T70" fmla="*/ 542 w 728"/>
                    <a:gd name="T71" fmla="*/ 600 h 1430"/>
                    <a:gd name="T72" fmla="*/ 452 w 728"/>
                    <a:gd name="T73" fmla="*/ 926 h 1430"/>
                    <a:gd name="T74" fmla="*/ 462 w 728"/>
                    <a:gd name="T75" fmla="*/ 663 h 1430"/>
                    <a:gd name="T76" fmla="*/ 276 w 728"/>
                    <a:gd name="T77" fmla="*/ 653 h 1430"/>
                    <a:gd name="T78" fmla="*/ 266 w 728"/>
                    <a:gd name="T79" fmla="*/ 916 h 1430"/>
                    <a:gd name="T80" fmla="*/ 10 w 728"/>
                    <a:gd name="T81" fmla="*/ 926 h 1430"/>
                    <a:gd name="T82" fmla="*/ 196 w 728"/>
                    <a:gd name="T83" fmla="*/ 916 h 1430"/>
                    <a:gd name="T84" fmla="*/ 186 w 728"/>
                    <a:gd name="T85" fmla="*/ 653 h 1430"/>
                    <a:gd name="T86" fmla="*/ 0 w 728"/>
                    <a:gd name="T87" fmla="*/ 663 h 1430"/>
                    <a:gd name="T88" fmla="*/ 10 w 728"/>
                    <a:gd name="T89" fmla="*/ 926 h 1430"/>
                    <a:gd name="T90" fmla="*/ 718 w 728"/>
                    <a:gd name="T91" fmla="*/ 926 h 1430"/>
                    <a:gd name="T92" fmla="*/ 728 w 728"/>
                    <a:gd name="T93" fmla="*/ 663 h 1430"/>
                    <a:gd name="T94" fmla="*/ 542 w 728"/>
                    <a:gd name="T95" fmla="*/ 653 h 1430"/>
                    <a:gd name="T96" fmla="*/ 532 w 728"/>
                    <a:gd name="T97" fmla="*/ 916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8" h="1430">
                      <a:moveTo>
                        <a:pt x="334" y="1430"/>
                      </a:moveTo>
                      <a:cubicBezTo>
                        <a:pt x="110" y="1430"/>
                        <a:pt x="110" y="1430"/>
                        <a:pt x="110" y="1430"/>
                      </a:cubicBezTo>
                      <a:cubicBezTo>
                        <a:pt x="104" y="1430"/>
                        <a:pt x="100" y="1426"/>
                        <a:pt x="100" y="1420"/>
                      </a:cubicBezTo>
                      <a:cubicBezTo>
                        <a:pt x="100" y="1101"/>
                        <a:pt x="100" y="1101"/>
                        <a:pt x="100" y="1101"/>
                      </a:cubicBezTo>
                      <a:cubicBezTo>
                        <a:pt x="100" y="1095"/>
                        <a:pt x="104" y="1091"/>
                        <a:pt x="110" y="1091"/>
                      </a:cubicBezTo>
                      <a:cubicBezTo>
                        <a:pt x="334" y="1091"/>
                        <a:pt x="334" y="1091"/>
                        <a:pt x="334" y="1091"/>
                      </a:cubicBezTo>
                      <a:cubicBezTo>
                        <a:pt x="340" y="1091"/>
                        <a:pt x="344" y="1095"/>
                        <a:pt x="344" y="1101"/>
                      </a:cubicBezTo>
                      <a:cubicBezTo>
                        <a:pt x="344" y="1420"/>
                        <a:pt x="344" y="1420"/>
                        <a:pt x="344" y="1420"/>
                      </a:cubicBezTo>
                      <a:cubicBezTo>
                        <a:pt x="344" y="1426"/>
                        <a:pt x="340" y="1430"/>
                        <a:pt x="334" y="1430"/>
                      </a:cubicBezTo>
                      <a:close/>
                      <a:moveTo>
                        <a:pt x="628" y="1420"/>
                      </a:moveTo>
                      <a:cubicBezTo>
                        <a:pt x="628" y="1101"/>
                        <a:pt x="628" y="1101"/>
                        <a:pt x="628" y="1101"/>
                      </a:cubicBezTo>
                      <a:cubicBezTo>
                        <a:pt x="628" y="1095"/>
                        <a:pt x="624" y="1091"/>
                        <a:pt x="618" y="1091"/>
                      </a:cubicBezTo>
                      <a:cubicBezTo>
                        <a:pt x="394" y="1091"/>
                        <a:pt x="394" y="1091"/>
                        <a:pt x="394" y="1091"/>
                      </a:cubicBezTo>
                      <a:cubicBezTo>
                        <a:pt x="388" y="1091"/>
                        <a:pt x="384" y="1095"/>
                        <a:pt x="384" y="1101"/>
                      </a:cubicBezTo>
                      <a:cubicBezTo>
                        <a:pt x="384" y="1420"/>
                        <a:pt x="384" y="1420"/>
                        <a:pt x="384" y="1420"/>
                      </a:cubicBezTo>
                      <a:cubicBezTo>
                        <a:pt x="384" y="1426"/>
                        <a:pt x="388" y="1430"/>
                        <a:pt x="394" y="1430"/>
                      </a:cubicBezTo>
                      <a:cubicBezTo>
                        <a:pt x="618" y="1430"/>
                        <a:pt x="618" y="1430"/>
                        <a:pt x="618" y="1430"/>
                      </a:cubicBezTo>
                      <a:cubicBezTo>
                        <a:pt x="624" y="1430"/>
                        <a:pt x="628" y="1426"/>
                        <a:pt x="628" y="1420"/>
                      </a:cubicBezTo>
                      <a:close/>
                      <a:moveTo>
                        <a:pt x="276" y="273"/>
                      </a:moveTo>
                      <a:cubicBezTo>
                        <a:pt x="452" y="273"/>
                        <a:pt x="452" y="273"/>
                        <a:pt x="452" y="273"/>
                      </a:cubicBezTo>
                      <a:cubicBezTo>
                        <a:pt x="457" y="273"/>
                        <a:pt x="462" y="269"/>
                        <a:pt x="462" y="263"/>
                      </a:cubicBezTo>
                      <a:cubicBezTo>
                        <a:pt x="462" y="10"/>
                        <a:pt x="462" y="10"/>
                        <a:pt x="462" y="10"/>
                      </a:cubicBezTo>
                      <a:cubicBezTo>
                        <a:pt x="462" y="5"/>
                        <a:pt x="457" y="0"/>
                        <a:pt x="452" y="0"/>
                      </a:cubicBezTo>
                      <a:cubicBezTo>
                        <a:pt x="276" y="0"/>
                        <a:pt x="276" y="0"/>
                        <a:pt x="276" y="0"/>
                      </a:cubicBezTo>
                      <a:cubicBezTo>
                        <a:pt x="271" y="0"/>
                        <a:pt x="266" y="5"/>
                        <a:pt x="266" y="10"/>
                      </a:cubicBezTo>
                      <a:cubicBezTo>
                        <a:pt x="266" y="263"/>
                        <a:pt x="266" y="263"/>
                        <a:pt x="266" y="263"/>
                      </a:cubicBezTo>
                      <a:cubicBezTo>
                        <a:pt x="266" y="269"/>
                        <a:pt x="271" y="273"/>
                        <a:pt x="276" y="273"/>
                      </a:cubicBezTo>
                      <a:close/>
                      <a:moveTo>
                        <a:pt x="276" y="600"/>
                      </a:moveTo>
                      <a:cubicBezTo>
                        <a:pt x="452" y="600"/>
                        <a:pt x="452" y="600"/>
                        <a:pt x="452" y="600"/>
                      </a:cubicBezTo>
                      <a:cubicBezTo>
                        <a:pt x="457" y="600"/>
                        <a:pt x="462" y="595"/>
                        <a:pt x="462" y="590"/>
                      </a:cubicBezTo>
                      <a:cubicBezTo>
                        <a:pt x="462" y="337"/>
                        <a:pt x="462" y="337"/>
                        <a:pt x="462" y="337"/>
                      </a:cubicBezTo>
                      <a:cubicBezTo>
                        <a:pt x="462" y="331"/>
                        <a:pt x="457" y="327"/>
                        <a:pt x="452" y="327"/>
                      </a:cubicBezTo>
                      <a:cubicBezTo>
                        <a:pt x="276" y="327"/>
                        <a:pt x="276" y="327"/>
                        <a:pt x="276" y="327"/>
                      </a:cubicBezTo>
                      <a:cubicBezTo>
                        <a:pt x="271" y="327"/>
                        <a:pt x="266" y="331"/>
                        <a:pt x="266" y="337"/>
                      </a:cubicBezTo>
                      <a:cubicBezTo>
                        <a:pt x="266" y="590"/>
                        <a:pt x="266" y="590"/>
                        <a:pt x="266" y="590"/>
                      </a:cubicBezTo>
                      <a:cubicBezTo>
                        <a:pt x="266" y="595"/>
                        <a:pt x="271" y="600"/>
                        <a:pt x="276" y="600"/>
                      </a:cubicBezTo>
                      <a:close/>
                      <a:moveTo>
                        <a:pt x="10" y="273"/>
                      </a:moveTo>
                      <a:cubicBezTo>
                        <a:pt x="186" y="273"/>
                        <a:pt x="186" y="273"/>
                        <a:pt x="186" y="273"/>
                      </a:cubicBezTo>
                      <a:cubicBezTo>
                        <a:pt x="191" y="273"/>
                        <a:pt x="196" y="269"/>
                        <a:pt x="196" y="263"/>
                      </a:cubicBezTo>
                      <a:cubicBezTo>
                        <a:pt x="196" y="10"/>
                        <a:pt x="196" y="10"/>
                        <a:pt x="196" y="10"/>
                      </a:cubicBezTo>
                      <a:cubicBezTo>
                        <a:pt x="196" y="5"/>
                        <a:pt x="191" y="0"/>
                        <a:pt x="186" y="0"/>
                      </a:cubicBezTo>
                      <a:cubicBezTo>
                        <a:pt x="10" y="0"/>
                        <a:pt x="10" y="0"/>
                        <a:pt x="10" y="0"/>
                      </a:cubicBezTo>
                      <a:cubicBezTo>
                        <a:pt x="4" y="0"/>
                        <a:pt x="0" y="5"/>
                        <a:pt x="0" y="10"/>
                      </a:cubicBezTo>
                      <a:cubicBezTo>
                        <a:pt x="0" y="263"/>
                        <a:pt x="0" y="263"/>
                        <a:pt x="0" y="263"/>
                      </a:cubicBezTo>
                      <a:cubicBezTo>
                        <a:pt x="0" y="269"/>
                        <a:pt x="4" y="273"/>
                        <a:pt x="10" y="273"/>
                      </a:cubicBezTo>
                      <a:close/>
                      <a:moveTo>
                        <a:pt x="10" y="600"/>
                      </a:moveTo>
                      <a:cubicBezTo>
                        <a:pt x="186" y="600"/>
                        <a:pt x="186" y="600"/>
                        <a:pt x="186" y="600"/>
                      </a:cubicBezTo>
                      <a:cubicBezTo>
                        <a:pt x="191" y="600"/>
                        <a:pt x="196" y="595"/>
                        <a:pt x="196" y="590"/>
                      </a:cubicBezTo>
                      <a:cubicBezTo>
                        <a:pt x="196" y="337"/>
                        <a:pt x="196" y="337"/>
                        <a:pt x="196" y="337"/>
                      </a:cubicBezTo>
                      <a:cubicBezTo>
                        <a:pt x="196" y="331"/>
                        <a:pt x="191" y="327"/>
                        <a:pt x="186" y="327"/>
                      </a:cubicBezTo>
                      <a:cubicBezTo>
                        <a:pt x="10" y="327"/>
                        <a:pt x="10" y="327"/>
                        <a:pt x="10" y="327"/>
                      </a:cubicBezTo>
                      <a:cubicBezTo>
                        <a:pt x="4" y="327"/>
                        <a:pt x="0" y="331"/>
                        <a:pt x="0" y="337"/>
                      </a:cubicBezTo>
                      <a:cubicBezTo>
                        <a:pt x="0" y="590"/>
                        <a:pt x="0" y="590"/>
                        <a:pt x="0" y="590"/>
                      </a:cubicBezTo>
                      <a:cubicBezTo>
                        <a:pt x="0" y="595"/>
                        <a:pt x="4" y="600"/>
                        <a:pt x="10" y="600"/>
                      </a:cubicBezTo>
                      <a:close/>
                      <a:moveTo>
                        <a:pt x="542" y="273"/>
                      </a:moveTo>
                      <a:cubicBezTo>
                        <a:pt x="718" y="273"/>
                        <a:pt x="718" y="273"/>
                        <a:pt x="718" y="273"/>
                      </a:cubicBezTo>
                      <a:cubicBezTo>
                        <a:pt x="724" y="273"/>
                        <a:pt x="728" y="269"/>
                        <a:pt x="728" y="263"/>
                      </a:cubicBezTo>
                      <a:cubicBezTo>
                        <a:pt x="728" y="10"/>
                        <a:pt x="728" y="10"/>
                        <a:pt x="728" y="10"/>
                      </a:cubicBezTo>
                      <a:cubicBezTo>
                        <a:pt x="728" y="5"/>
                        <a:pt x="724" y="0"/>
                        <a:pt x="718" y="0"/>
                      </a:cubicBezTo>
                      <a:cubicBezTo>
                        <a:pt x="542" y="0"/>
                        <a:pt x="542" y="0"/>
                        <a:pt x="542" y="0"/>
                      </a:cubicBezTo>
                      <a:cubicBezTo>
                        <a:pt x="537" y="0"/>
                        <a:pt x="532" y="5"/>
                        <a:pt x="532" y="10"/>
                      </a:cubicBezTo>
                      <a:cubicBezTo>
                        <a:pt x="532" y="263"/>
                        <a:pt x="532" y="263"/>
                        <a:pt x="532" y="263"/>
                      </a:cubicBezTo>
                      <a:cubicBezTo>
                        <a:pt x="532" y="269"/>
                        <a:pt x="537" y="273"/>
                        <a:pt x="542" y="273"/>
                      </a:cubicBezTo>
                      <a:close/>
                      <a:moveTo>
                        <a:pt x="542" y="600"/>
                      </a:moveTo>
                      <a:cubicBezTo>
                        <a:pt x="718" y="600"/>
                        <a:pt x="718" y="600"/>
                        <a:pt x="718" y="600"/>
                      </a:cubicBezTo>
                      <a:cubicBezTo>
                        <a:pt x="724" y="600"/>
                        <a:pt x="728" y="595"/>
                        <a:pt x="728" y="590"/>
                      </a:cubicBezTo>
                      <a:cubicBezTo>
                        <a:pt x="728" y="337"/>
                        <a:pt x="728" y="337"/>
                        <a:pt x="728" y="337"/>
                      </a:cubicBezTo>
                      <a:cubicBezTo>
                        <a:pt x="728" y="331"/>
                        <a:pt x="724" y="327"/>
                        <a:pt x="718" y="327"/>
                      </a:cubicBezTo>
                      <a:cubicBezTo>
                        <a:pt x="542" y="327"/>
                        <a:pt x="542" y="327"/>
                        <a:pt x="542" y="327"/>
                      </a:cubicBezTo>
                      <a:cubicBezTo>
                        <a:pt x="537" y="327"/>
                        <a:pt x="532" y="331"/>
                        <a:pt x="532" y="337"/>
                      </a:cubicBezTo>
                      <a:cubicBezTo>
                        <a:pt x="532" y="590"/>
                        <a:pt x="532" y="590"/>
                        <a:pt x="532" y="590"/>
                      </a:cubicBezTo>
                      <a:cubicBezTo>
                        <a:pt x="532" y="595"/>
                        <a:pt x="537" y="600"/>
                        <a:pt x="542" y="600"/>
                      </a:cubicBezTo>
                      <a:close/>
                      <a:moveTo>
                        <a:pt x="276" y="926"/>
                      </a:moveTo>
                      <a:cubicBezTo>
                        <a:pt x="452" y="926"/>
                        <a:pt x="452" y="926"/>
                        <a:pt x="452" y="926"/>
                      </a:cubicBezTo>
                      <a:cubicBezTo>
                        <a:pt x="457" y="926"/>
                        <a:pt x="462" y="922"/>
                        <a:pt x="462" y="916"/>
                      </a:cubicBezTo>
                      <a:cubicBezTo>
                        <a:pt x="462" y="663"/>
                        <a:pt x="462" y="663"/>
                        <a:pt x="462" y="663"/>
                      </a:cubicBezTo>
                      <a:cubicBezTo>
                        <a:pt x="462" y="658"/>
                        <a:pt x="457" y="653"/>
                        <a:pt x="452" y="653"/>
                      </a:cubicBezTo>
                      <a:cubicBezTo>
                        <a:pt x="276" y="653"/>
                        <a:pt x="276" y="653"/>
                        <a:pt x="276" y="653"/>
                      </a:cubicBezTo>
                      <a:cubicBezTo>
                        <a:pt x="271" y="653"/>
                        <a:pt x="266" y="658"/>
                        <a:pt x="266" y="663"/>
                      </a:cubicBezTo>
                      <a:cubicBezTo>
                        <a:pt x="266" y="916"/>
                        <a:pt x="266" y="916"/>
                        <a:pt x="266" y="916"/>
                      </a:cubicBezTo>
                      <a:cubicBezTo>
                        <a:pt x="266" y="922"/>
                        <a:pt x="271" y="926"/>
                        <a:pt x="276" y="926"/>
                      </a:cubicBezTo>
                      <a:close/>
                      <a:moveTo>
                        <a:pt x="10" y="926"/>
                      </a:moveTo>
                      <a:cubicBezTo>
                        <a:pt x="186" y="926"/>
                        <a:pt x="186" y="926"/>
                        <a:pt x="186" y="926"/>
                      </a:cubicBezTo>
                      <a:cubicBezTo>
                        <a:pt x="191" y="926"/>
                        <a:pt x="196" y="922"/>
                        <a:pt x="196" y="916"/>
                      </a:cubicBezTo>
                      <a:cubicBezTo>
                        <a:pt x="196" y="663"/>
                        <a:pt x="196" y="663"/>
                        <a:pt x="196" y="663"/>
                      </a:cubicBezTo>
                      <a:cubicBezTo>
                        <a:pt x="196" y="658"/>
                        <a:pt x="191" y="653"/>
                        <a:pt x="186" y="653"/>
                      </a:cubicBezTo>
                      <a:cubicBezTo>
                        <a:pt x="10" y="653"/>
                        <a:pt x="10" y="653"/>
                        <a:pt x="10" y="653"/>
                      </a:cubicBezTo>
                      <a:cubicBezTo>
                        <a:pt x="4" y="653"/>
                        <a:pt x="0" y="658"/>
                        <a:pt x="0" y="663"/>
                      </a:cubicBezTo>
                      <a:cubicBezTo>
                        <a:pt x="0" y="916"/>
                        <a:pt x="0" y="916"/>
                        <a:pt x="0" y="916"/>
                      </a:cubicBezTo>
                      <a:cubicBezTo>
                        <a:pt x="0" y="922"/>
                        <a:pt x="4" y="926"/>
                        <a:pt x="10" y="926"/>
                      </a:cubicBezTo>
                      <a:close/>
                      <a:moveTo>
                        <a:pt x="542" y="926"/>
                      </a:moveTo>
                      <a:cubicBezTo>
                        <a:pt x="718" y="926"/>
                        <a:pt x="718" y="926"/>
                        <a:pt x="718" y="926"/>
                      </a:cubicBezTo>
                      <a:cubicBezTo>
                        <a:pt x="724" y="926"/>
                        <a:pt x="728" y="922"/>
                        <a:pt x="728" y="916"/>
                      </a:cubicBezTo>
                      <a:cubicBezTo>
                        <a:pt x="728" y="663"/>
                        <a:pt x="728" y="663"/>
                        <a:pt x="728" y="663"/>
                      </a:cubicBezTo>
                      <a:cubicBezTo>
                        <a:pt x="728" y="658"/>
                        <a:pt x="724" y="653"/>
                        <a:pt x="718" y="653"/>
                      </a:cubicBezTo>
                      <a:cubicBezTo>
                        <a:pt x="542" y="653"/>
                        <a:pt x="542" y="653"/>
                        <a:pt x="542" y="653"/>
                      </a:cubicBezTo>
                      <a:cubicBezTo>
                        <a:pt x="537" y="653"/>
                        <a:pt x="532" y="658"/>
                        <a:pt x="532" y="663"/>
                      </a:cubicBezTo>
                      <a:cubicBezTo>
                        <a:pt x="532" y="916"/>
                        <a:pt x="532" y="916"/>
                        <a:pt x="532" y="916"/>
                      </a:cubicBezTo>
                      <a:cubicBezTo>
                        <a:pt x="532" y="922"/>
                        <a:pt x="537" y="926"/>
                        <a:pt x="542" y="9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4" name="bcgIcons_Office Building ">
              <a:extLst>
                <a:ext uri="{FF2B5EF4-FFF2-40B4-BE49-F238E27FC236}">
                  <a16:creationId xmlns:a16="http://schemas.microsoft.com/office/drawing/2014/main" id="{6158BD8D-C350-FBF8-75C8-CB09E1756878}"/>
                </a:ext>
              </a:extLst>
            </p:cNvPr>
            <p:cNvGrpSpPr>
              <a:grpSpLocks noChangeAspect="1"/>
            </p:cNvGrpSpPr>
            <p:nvPr/>
          </p:nvGrpSpPr>
          <p:grpSpPr>
            <a:xfrm>
              <a:off x="4424483" y="3461879"/>
              <a:ext cx="160823" cy="160972"/>
              <a:chOff x="5273799" y="2606040"/>
              <a:chExt cx="1644396" cy="1645920"/>
            </a:xfrm>
          </p:grpSpPr>
          <p:sp>
            <p:nvSpPr>
              <p:cNvPr id="187" name="AutoShape 23">
                <a:extLst>
                  <a:ext uri="{FF2B5EF4-FFF2-40B4-BE49-F238E27FC236}">
                    <a16:creationId xmlns:a16="http://schemas.microsoft.com/office/drawing/2014/main" id="{B53088EA-8947-9296-8374-A07C9EDF7FB0}"/>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8" name="Group 187">
                <a:extLst>
                  <a:ext uri="{FF2B5EF4-FFF2-40B4-BE49-F238E27FC236}">
                    <a16:creationId xmlns:a16="http://schemas.microsoft.com/office/drawing/2014/main" id="{328FF16C-4CA0-AFCD-1D0C-2CEBC7FC254F}"/>
                  </a:ext>
                </a:extLst>
              </p:cNvPr>
              <p:cNvGrpSpPr/>
              <p:nvPr/>
            </p:nvGrpSpPr>
            <p:grpSpPr>
              <a:xfrm>
                <a:off x="5618604" y="2747391"/>
                <a:ext cx="954786" cy="1333881"/>
                <a:chOff x="5618604" y="2747391"/>
                <a:chExt cx="954786" cy="1333881"/>
              </a:xfrm>
            </p:grpSpPr>
            <p:sp>
              <p:nvSpPr>
                <p:cNvPr id="189" name="Freeform 25">
                  <a:extLst>
                    <a:ext uri="{FF2B5EF4-FFF2-40B4-BE49-F238E27FC236}">
                      <a16:creationId xmlns:a16="http://schemas.microsoft.com/office/drawing/2014/main" id="{FED7C73E-2266-1E96-3D89-99355BA9D594}"/>
                    </a:ext>
                  </a:extLst>
                </p:cNvPr>
                <p:cNvSpPr>
                  <a:spLocks noEditPoints="1"/>
                </p:cNvSpPr>
                <p:nvPr/>
              </p:nvSpPr>
              <p:spPr bwMode="auto">
                <a:xfrm>
                  <a:off x="5618604" y="2747391"/>
                  <a:ext cx="954786" cy="1333881"/>
                </a:xfrm>
                <a:custGeom>
                  <a:avLst/>
                  <a:gdLst>
                    <a:gd name="T0" fmla="*/ 1316 w 1338"/>
                    <a:gd name="T1" fmla="*/ 1743 h 1867"/>
                    <a:gd name="T2" fmla="*/ 1253 w 1338"/>
                    <a:gd name="T3" fmla="*/ 1743 h 1867"/>
                    <a:gd name="T4" fmla="*/ 1253 w 1338"/>
                    <a:gd name="T5" fmla="*/ 1714 h 1867"/>
                    <a:gd name="T6" fmla="*/ 1232 w 1338"/>
                    <a:gd name="T7" fmla="*/ 1693 h 1867"/>
                    <a:gd name="T8" fmla="*/ 106 w 1338"/>
                    <a:gd name="T9" fmla="*/ 1693 h 1867"/>
                    <a:gd name="T10" fmla="*/ 85 w 1338"/>
                    <a:gd name="T11" fmla="*/ 1714 h 1867"/>
                    <a:gd name="T12" fmla="*/ 85 w 1338"/>
                    <a:gd name="T13" fmla="*/ 1743 h 1867"/>
                    <a:gd name="T14" fmla="*/ 22 w 1338"/>
                    <a:gd name="T15" fmla="*/ 1743 h 1867"/>
                    <a:gd name="T16" fmla="*/ 0 w 1338"/>
                    <a:gd name="T17" fmla="*/ 1765 h 1867"/>
                    <a:gd name="T18" fmla="*/ 0 w 1338"/>
                    <a:gd name="T19" fmla="*/ 1846 h 1867"/>
                    <a:gd name="T20" fmla="*/ 22 w 1338"/>
                    <a:gd name="T21" fmla="*/ 1867 h 1867"/>
                    <a:gd name="T22" fmla="*/ 1316 w 1338"/>
                    <a:gd name="T23" fmla="*/ 1867 h 1867"/>
                    <a:gd name="T24" fmla="*/ 1338 w 1338"/>
                    <a:gd name="T25" fmla="*/ 1846 h 1867"/>
                    <a:gd name="T26" fmla="*/ 1338 w 1338"/>
                    <a:gd name="T27" fmla="*/ 1765 h 1867"/>
                    <a:gd name="T28" fmla="*/ 1316 w 1338"/>
                    <a:gd name="T29" fmla="*/ 1743 h 1867"/>
                    <a:gd name="T30" fmla="*/ 1224 w 1338"/>
                    <a:gd name="T31" fmla="*/ 71 h 1867"/>
                    <a:gd name="T32" fmla="*/ 1161 w 1338"/>
                    <a:gd name="T33" fmla="*/ 71 h 1867"/>
                    <a:gd name="T34" fmla="*/ 1119 w 1338"/>
                    <a:gd name="T35" fmla="*/ 9 h 1867"/>
                    <a:gd name="T36" fmla="*/ 1101 w 1338"/>
                    <a:gd name="T37" fmla="*/ 0 h 1867"/>
                    <a:gd name="T38" fmla="*/ 237 w 1338"/>
                    <a:gd name="T39" fmla="*/ 0 h 1867"/>
                    <a:gd name="T40" fmla="*/ 219 w 1338"/>
                    <a:gd name="T41" fmla="*/ 9 h 1867"/>
                    <a:gd name="T42" fmla="*/ 177 w 1338"/>
                    <a:gd name="T43" fmla="*/ 71 h 1867"/>
                    <a:gd name="T44" fmla="*/ 114 w 1338"/>
                    <a:gd name="T45" fmla="*/ 71 h 1867"/>
                    <a:gd name="T46" fmla="*/ 92 w 1338"/>
                    <a:gd name="T47" fmla="*/ 93 h 1867"/>
                    <a:gd name="T48" fmla="*/ 92 w 1338"/>
                    <a:gd name="T49" fmla="*/ 156 h 1867"/>
                    <a:gd name="T50" fmla="*/ 114 w 1338"/>
                    <a:gd name="T51" fmla="*/ 178 h 1867"/>
                    <a:gd name="T52" fmla="*/ 125 w 1338"/>
                    <a:gd name="T53" fmla="*/ 178 h 1867"/>
                    <a:gd name="T54" fmla="*/ 125 w 1338"/>
                    <a:gd name="T55" fmla="*/ 1650 h 1867"/>
                    <a:gd name="T56" fmla="*/ 169 w 1338"/>
                    <a:gd name="T57" fmla="*/ 1650 h 1867"/>
                    <a:gd name="T58" fmla="*/ 169 w 1338"/>
                    <a:gd name="T59" fmla="*/ 156 h 1867"/>
                    <a:gd name="T60" fmla="*/ 147 w 1338"/>
                    <a:gd name="T61" fmla="*/ 134 h 1867"/>
                    <a:gd name="T62" fmla="*/ 136 w 1338"/>
                    <a:gd name="T63" fmla="*/ 134 h 1867"/>
                    <a:gd name="T64" fmla="*/ 136 w 1338"/>
                    <a:gd name="T65" fmla="*/ 115 h 1867"/>
                    <a:gd name="T66" fmla="*/ 1202 w 1338"/>
                    <a:gd name="T67" fmla="*/ 115 h 1867"/>
                    <a:gd name="T68" fmla="*/ 1202 w 1338"/>
                    <a:gd name="T69" fmla="*/ 134 h 1867"/>
                    <a:gd name="T70" fmla="*/ 1191 w 1338"/>
                    <a:gd name="T71" fmla="*/ 134 h 1867"/>
                    <a:gd name="T72" fmla="*/ 1169 w 1338"/>
                    <a:gd name="T73" fmla="*/ 156 h 1867"/>
                    <a:gd name="T74" fmla="*/ 1169 w 1338"/>
                    <a:gd name="T75" fmla="*/ 1650 h 1867"/>
                    <a:gd name="T76" fmla="*/ 1213 w 1338"/>
                    <a:gd name="T77" fmla="*/ 1650 h 1867"/>
                    <a:gd name="T78" fmla="*/ 1213 w 1338"/>
                    <a:gd name="T79" fmla="*/ 178 h 1867"/>
                    <a:gd name="T80" fmla="*/ 1224 w 1338"/>
                    <a:gd name="T81" fmla="*/ 178 h 1867"/>
                    <a:gd name="T82" fmla="*/ 1246 w 1338"/>
                    <a:gd name="T83" fmla="*/ 156 h 1867"/>
                    <a:gd name="T84" fmla="*/ 1246 w 1338"/>
                    <a:gd name="T85" fmla="*/ 93 h 1867"/>
                    <a:gd name="T86" fmla="*/ 1224 w 1338"/>
                    <a:gd name="T87" fmla="*/ 71 h 1867"/>
                    <a:gd name="T88" fmla="*/ 248 w 1338"/>
                    <a:gd name="T89" fmla="*/ 44 h 1867"/>
                    <a:gd name="T90" fmla="*/ 1090 w 1338"/>
                    <a:gd name="T91" fmla="*/ 44 h 1867"/>
                    <a:gd name="T92" fmla="*/ 1108 w 1338"/>
                    <a:gd name="T93" fmla="*/ 71 h 1867"/>
                    <a:gd name="T94" fmla="*/ 230 w 1338"/>
                    <a:gd name="T95" fmla="*/ 71 h 1867"/>
                    <a:gd name="T96" fmla="*/ 248 w 1338"/>
                    <a:gd name="T97" fmla="*/ 44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867">
                      <a:moveTo>
                        <a:pt x="1316" y="1743"/>
                      </a:moveTo>
                      <a:cubicBezTo>
                        <a:pt x="1253" y="1743"/>
                        <a:pt x="1253" y="1743"/>
                        <a:pt x="1253" y="1743"/>
                      </a:cubicBezTo>
                      <a:cubicBezTo>
                        <a:pt x="1253" y="1714"/>
                        <a:pt x="1253" y="1714"/>
                        <a:pt x="1253" y="1714"/>
                      </a:cubicBezTo>
                      <a:cubicBezTo>
                        <a:pt x="1253" y="1702"/>
                        <a:pt x="1243" y="1693"/>
                        <a:pt x="1232" y="1693"/>
                      </a:cubicBezTo>
                      <a:cubicBezTo>
                        <a:pt x="106" y="1693"/>
                        <a:pt x="106" y="1693"/>
                        <a:pt x="106" y="1693"/>
                      </a:cubicBezTo>
                      <a:cubicBezTo>
                        <a:pt x="95" y="1693"/>
                        <a:pt x="85" y="1702"/>
                        <a:pt x="85" y="1714"/>
                      </a:cubicBezTo>
                      <a:cubicBezTo>
                        <a:pt x="85" y="1743"/>
                        <a:pt x="85" y="1743"/>
                        <a:pt x="85" y="1743"/>
                      </a:cubicBezTo>
                      <a:cubicBezTo>
                        <a:pt x="22" y="1743"/>
                        <a:pt x="22" y="1743"/>
                        <a:pt x="22" y="1743"/>
                      </a:cubicBezTo>
                      <a:cubicBezTo>
                        <a:pt x="10" y="1743"/>
                        <a:pt x="0" y="1753"/>
                        <a:pt x="0" y="1765"/>
                      </a:cubicBezTo>
                      <a:cubicBezTo>
                        <a:pt x="0" y="1846"/>
                        <a:pt x="0" y="1846"/>
                        <a:pt x="0" y="1846"/>
                      </a:cubicBezTo>
                      <a:cubicBezTo>
                        <a:pt x="0" y="1858"/>
                        <a:pt x="10" y="1867"/>
                        <a:pt x="22" y="1867"/>
                      </a:cubicBezTo>
                      <a:cubicBezTo>
                        <a:pt x="1316" y="1867"/>
                        <a:pt x="1316" y="1867"/>
                        <a:pt x="1316" y="1867"/>
                      </a:cubicBezTo>
                      <a:cubicBezTo>
                        <a:pt x="1328" y="1867"/>
                        <a:pt x="1338" y="1858"/>
                        <a:pt x="1338" y="1846"/>
                      </a:cubicBezTo>
                      <a:cubicBezTo>
                        <a:pt x="1338" y="1765"/>
                        <a:pt x="1338" y="1765"/>
                        <a:pt x="1338" y="1765"/>
                      </a:cubicBezTo>
                      <a:cubicBezTo>
                        <a:pt x="1338" y="1753"/>
                        <a:pt x="1328" y="1743"/>
                        <a:pt x="1316" y="1743"/>
                      </a:cubicBezTo>
                      <a:close/>
                      <a:moveTo>
                        <a:pt x="1224" y="71"/>
                      </a:moveTo>
                      <a:cubicBezTo>
                        <a:pt x="1161" y="71"/>
                        <a:pt x="1161" y="71"/>
                        <a:pt x="1161" y="71"/>
                      </a:cubicBezTo>
                      <a:cubicBezTo>
                        <a:pt x="1119" y="9"/>
                        <a:pt x="1119" y="9"/>
                        <a:pt x="1119" y="9"/>
                      </a:cubicBezTo>
                      <a:cubicBezTo>
                        <a:pt x="1115" y="3"/>
                        <a:pt x="1108" y="0"/>
                        <a:pt x="1101" y="0"/>
                      </a:cubicBezTo>
                      <a:cubicBezTo>
                        <a:pt x="237" y="0"/>
                        <a:pt x="237" y="0"/>
                        <a:pt x="237" y="0"/>
                      </a:cubicBezTo>
                      <a:cubicBezTo>
                        <a:pt x="230" y="0"/>
                        <a:pt x="223" y="3"/>
                        <a:pt x="219" y="9"/>
                      </a:cubicBezTo>
                      <a:cubicBezTo>
                        <a:pt x="177" y="71"/>
                        <a:pt x="177" y="71"/>
                        <a:pt x="177" y="71"/>
                      </a:cubicBezTo>
                      <a:cubicBezTo>
                        <a:pt x="114" y="71"/>
                        <a:pt x="114" y="71"/>
                        <a:pt x="114" y="71"/>
                      </a:cubicBezTo>
                      <a:cubicBezTo>
                        <a:pt x="102" y="71"/>
                        <a:pt x="92" y="81"/>
                        <a:pt x="92" y="93"/>
                      </a:cubicBezTo>
                      <a:cubicBezTo>
                        <a:pt x="92" y="156"/>
                        <a:pt x="92" y="156"/>
                        <a:pt x="92" y="156"/>
                      </a:cubicBezTo>
                      <a:cubicBezTo>
                        <a:pt x="92" y="168"/>
                        <a:pt x="102" y="178"/>
                        <a:pt x="114" y="178"/>
                      </a:cubicBezTo>
                      <a:cubicBezTo>
                        <a:pt x="125" y="178"/>
                        <a:pt x="125" y="178"/>
                        <a:pt x="125" y="178"/>
                      </a:cubicBezTo>
                      <a:cubicBezTo>
                        <a:pt x="125" y="1650"/>
                        <a:pt x="125" y="1650"/>
                        <a:pt x="125" y="1650"/>
                      </a:cubicBezTo>
                      <a:cubicBezTo>
                        <a:pt x="169" y="1650"/>
                        <a:pt x="169" y="1650"/>
                        <a:pt x="169" y="1650"/>
                      </a:cubicBezTo>
                      <a:cubicBezTo>
                        <a:pt x="169" y="156"/>
                        <a:pt x="169" y="156"/>
                        <a:pt x="169" y="156"/>
                      </a:cubicBezTo>
                      <a:cubicBezTo>
                        <a:pt x="169" y="144"/>
                        <a:pt x="159" y="134"/>
                        <a:pt x="147" y="134"/>
                      </a:cubicBezTo>
                      <a:cubicBezTo>
                        <a:pt x="136" y="134"/>
                        <a:pt x="136" y="134"/>
                        <a:pt x="136" y="134"/>
                      </a:cubicBezTo>
                      <a:cubicBezTo>
                        <a:pt x="136" y="115"/>
                        <a:pt x="136" y="115"/>
                        <a:pt x="136" y="115"/>
                      </a:cubicBezTo>
                      <a:cubicBezTo>
                        <a:pt x="1202" y="115"/>
                        <a:pt x="1202" y="115"/>
                        <a:pt x="1202" y="115"/>
                      </a:cubicBezTo>
                      <a:cubicBezTo>
                        <a:pt x="1202" y="134"/>
                        <a:pt x="1202" y="134"/>
                        <a:pt x="1202" y="134"/>
                      </a:cubicBezTo>
                      <a:cubicBezTo>
                        <a:pt x="1191" y="134"/>
                        <a:pt x="1191" y="134"/>
                        <a:pt x="1191" y="134"/>
                      </a:cubicBezTo>
                      <a:cubicBezTo>
                        <a:pt x="1179" y="134"/>
                        <a:pt x="1169" y="144"/>
                        <a:pt x="1169" y="156"/>
                      </a:cubicBezTo>
                      <a:cubicBezTo>
                        <a:pt x="1169" y="1650"/>
                        <a:pt x="1169" y="1650"/>
                        <a:pt x="1169" y="1650"/>
                      </a:cubicBezTo>
                      <a:cubicBezTo>
                        <a:pt x="1213" y="1650"/>
                        <a:pt x="1213" y="1650"/>
                        <a:pt x="1213" y="1650"/>
                      </a:cubicBezTo>
                      <a:cubicBezTo>
                        <a:pt x="1213" y="178"/>
                        <a:pt x="1213" y="178"/>
                        <a:pt x="1213" y="178"/>
                      </a:cubicBezTo>
                      <a:cubicBezTo>
                        <a:pt x="1224" y="178"/>
                        <a:pt x="1224" y="178"/>
                        <a:pt x="1224" y="178"/>
                      </a:cubicBezTo>
                      <a:cubicBezTo>
                        <a:pt x="1236" y="178"/>
                        <a:pt x="1246" y="168"/>
                        <a:pt x="1246" y="156"/>
                      </a:cubicBezTo>
                      <a:cubicBezTo>
                        <a:pt x="1246" y="93"/>
                        <a:pt x="1246" y="93"/>
                        <a:pt x="1246" y="93"/>
                      </a:cubicBezTo>
                      <a:cubicBezTo>
                        <a:pt x="1246" y="81"/>
                        <a:pt x="1236" y="71"/>
                        <a:pt x="1224" y="71"/>
                      </a:cubicBezTo>
                      <a:close/>
                      <a:moveTo>
                        <a:pt x="248" y="44"/>
                      </a:moveTo>
                      <a:cubicBezTo>
                        <a:pt x="1090" y="44"/>
                        <a:pt x="1090" y="44"/>
                        <a:pt x="1090" y="44"/>
                      </a:cubicBezTo>
                      <a:cubicBezTo>
                        <a:pt x="1108" y="71"/>
                        <a:pt x="1108" y="71"/>
                        <a:pt x="1108" y="71"/>
                      </a:cubicBezTo>
                      <a:cubicBezTo>
                        <a:pt x="230" y="71"/>
                        <a:pt x="230" y="71"/>
                        <a:pt x="230" y="71"/>
                      </a:cubicBezTo>
                      <a:lnTo>
                        <a:pt x="24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
                  <a:extLst>
                    <a:ext uri="{FF2B5EF4-FFF2-40B4-BE49-F238E27FC236}">
                      <a16:creationId xmlns:a16="http://schemas.microsoft.com/office/drawing/2014/main" id="{F38108A0-2787-76E7-36B1-670BB2EC1146}"/>
                    </a:ext>
                  </a:extLst>
                </p:cNvPr>
                <p:cNvSpPr>
                  <a:spLocks noEditPoints="1"/>
                </p:cNvSpPr>
                <p:nvPr/>
              </p:nvSpPr>
              <p:spPr bwMode="auto">
                <a:xfrm>
                  <a:off x="5836155" y="2904744"/>
                  <a:ext cx="519684" cy="1021461"/>
                </a:xfrm>
                <a:custGeom>
                  <a:avLst/>
                  <a:gdLst>
                    <a:gd name="T0" fmla="*/ 110 w 728"/>
                    <a:gd name="T1" fmla="*/ 1430 h 1430"/>
                    <a:gd name="T2" fmla="*/ 100 w 728"/>
                    <a:gd name="T3" fmla="*/ 1101 h 1430"/>
                    <a:gd name="T4" fmla="*/ 334 w 728"/>
                    <a:gd name="T5" fmla="*/ 1091 h 1430"/>
                    <a:gd name="T6" fmla="*/ 344 w 728"/>
                    <a:gd name="T7" fmla="*/ 1420 h 1430"/>
                    <a:gd name="T8" fmla="*/ 628 w 728"/>
                    <a:gd name="T9" fmla="*/ 1420 h 1430"/>
                    <a:gd name="T10" fmla="*/ 618 w 728"/>
                    <a:gd name="T11" fmla="*/ 1091 h 1430"/>
                    <a:gd name="T12" fmla="*/ 384 w 728"/>
                    <a:gd name="T13" fmla="*/ 1101 h 1430"/>
                    <a:gd name="T14" fmla="*/ 394 w 728"/>
                    <a:gd name="T15" fmla="*/ 1430 h 1430"/>
                    <a:gd name="T16" fmla="*/ 628 w 728"/>
                    <a:gd name="T17" fmla="*/ 1420 h 1430"/>
                    <a:gd name="T18" fmla="*/ 452 w 728"/>
                    <a:gd name="T19" fmla="*/ 273 h 1430"/>
                    <a:gd name="T20" fmla="*/ 462 w 728"/>
                    <a:gd name="T21" fmla="*/ 10 h 1430"/>
                    <a:gd name="T22" fmla="*/ 276 w 728"/>
                    <a:gd name="T23" fmla="*/ 0 h 1430"/>
                    <a:gd name="T24" fmla="*/ 266 w 728"/>
                    <a:gd name="T25" fmla="*/ 263 h 1430"/>
                    <a:gd name="T26" fmla="*/ 276 w 728"/>
                    <a:gd name="T27" fmla="*/ 600 h 1430"/>
                    <a:gd name="T28" fmla="*/ 462 w 728"/>
                    <a:gd name="T29" fmla="*/ 590 h 1430"/>
                    <a:gd name="T30" fmla="*/ 452 w 728"/>
                    <a:gd name="T31" fmla="*/ 327 h 1430"/>
                    <a:gd name="T32" fmla="*/ 266 w 728"/>
                    <a:gd name="T33" fmla="*/ 337 h 1430"/>
                    <a:gd name="T34" fmla="*/ 276 w 728"/>
                    <a:gd name="T35" fmla="*/ 600 h 1430"/>
                    <a:gd name="T36" fmla="*/ 186 w 728"/>
                    <a:gd name="T37" fmla="*/ 273 h 1430"/>
                    <a:gd name="T38" fmla="*/ 196 w 728"/>
                    <a:gd name="T39" fmla="*/ 10 h 1430"/>
                    <a:gd name="T40" fmla="*/ 10 w 728"/>
                    <a:gd name="T41" fmla="*/ 0 h 1430"/>
                    <a:gd name="T42" fmla="*/ 0 w 728"/>
                    <a:gd name="T43" fmla="*/ 263 h 1430"/>
                    <a:gd name="T44" fmla="*/ 10 w 728"/>
                    <a:gd name="T45" fmla="*/ 600 h 1430"/>
                    <a:gd name="T46" fmla="*/ 196 w 728"/>
                    <a:gd name="T47" fmla="*/ 590 h 1430"/>
                    <a:gd name="T48" fmla="*/ 186 w 728"/>
                    <a:gd name="T49" fmla="*/ 327 h 1430"/>
                    <a:gd name="T50" fmla="*/ 0 w 728"/>
                    <a:gd name="T51" fmla="*/ 337 h 1430"/>
                    <a:gd name="T52" fmla="*/ 10 w 728"/>
                    <a:gd name="T53" fmla="*/ 600 h 1430"/>
                    <a:gd name="T54" fmla="*/ 718 w 728"/>
                    <a:gd name="T55" fmla="*/ 273 h 1430"/>
                    <a:gd name="T56" fmla="*/ 728 w 728"/>
                    <a:gd name="T57" fmla="*/ 10 h 1430"/>
                    <a:gd name="T58" fmla="*/ 542 w 728"/>
                    <a:gd name="T59" fmla="*/ 0 h 1430"/>
                    <a:gd name="T60" fmla="*/ 532 w 728"/>
                    <a:gd name="T61" fmla="*/ 263 h 1430"/>
                    <a:gd name="T62" fmla="*/ 542 w 728"/>
                    <a:gd name="T63" fmla="*/ 600 h 1430"/>
                    <a:gd name="T64" fmla="*/ 728 w 728"/>
                    <a:gd name="T65" fmla="*/ 590 h 1430"/>
                    <a:gd name="T66" fmla="*/ 718 w 728"/>
                    <a:gd name="T67" fmla="*/ 327 h 1430"/>
                    <a:gd name="T68" fmla="*/ 532 w 728"/>
                    <a:gd name="T69" fmla="*/ 337 h 1430"/>
                    <a:gd name="T70" fmla="*/ 542 w 728"/>
                    <a:gd name="T71" fmla="*/ 600 h 1430"/>
                    <a:gd name="T72" fmla="*/ 452 w 728"/>
                    <a:gd name="T73" fmla="*/ 926 h 1430"/>
                    <a:gd name="T74" fmla="*/ 462 w 728"/>
                    <a:gd name="T75" fmla="*/ 663 h 1430"/>
                    <a:gd name="T76" fmla="*/ 276 w 728"/>
                    <a:gd name="T77" fmla="*/ 653 h 1430"/>
                    <a:gd name="T78" fmla="*/ 266 w 728"/>
                    <a:gd name="T79" fmla="*/ 916 h 1430"/>
                    <a:gd name="T80" fmla="*/ 10 w 728"/>
                    <a:gd name="T81" fmla="*/ 926 h 1430"/>
                    <a:gd name="T82" fmla="*/ 196 w 728"/>
                    <a:gd name="T83" fmla="*/ 916 h 1430"/>
                    <a:gd name="T84" fmla="*/ 186 w 728"/>
                    <a:gd name="T85" fmla="*/ 653 h 1430"/>
                    <a:gd name="T86" fmla="*/ 0 w 728"/>
                    <a:gd name="T87" fmla="*/ 663 h 1430"/>
                    <a:gd name="T88" fmla="*/ 10 w 728"/>
                    <a:gd name="T89" fmla="*/ 926 h 1430"/>
                    <a:gd name="T90" fmla="*/ 718 w 728"/>
                    <a:gd name="T91" fmla="*/ 926 h 1430"/>
                    <a:gd name="T92" fmla="*/ 728 w 728"/>
                    <a:gd name="T93" fmla="*/ 663 h 1430"/>
                    <a:gd name="T94" fmla="*/ 542 w 728"/>
                    <a:gd name="T95" fmla="*/ 653 h 1430"/>
                    <a:gd name="T96" fmla="*/ 532 w 728"/>
                    <a:gd name="T97" fmla="*/ 916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8" h="1430">
                      <a:moveTo>
                        <a:pt x="334" y="1430"/>
                      </a:moveTo>
                      <a:cubicBezTo>
                        <a:pt x="110" y="1430"/>
                        <a:pt x="110" y="1430"/>
                        <a:pt x="110" y="1430"/>
                      </a:cubicBezTo>
                      <a:cubicBezTo>
                        <a:pt x="104" y="1430"/>
                        <a:pt x="100" y="1426"/>
                        <a:pt x="100" y="1420"/>
                      </a:cubicBezTo>
                      <a:cubicBezTo>
                        <a:pt x="100" y="1101"/>
                        <a:pt x="100" y="1101"/>
                        <a:pt x="100" y="1101"/>
                      </a:cubicBezTo>
                      <a:cubicBezTo>
                        <a:pt x="100" y="1095"/>
                        <a:pt x="104" y="1091"/>
                        <a:pt x="110" y="1091"/>
                      </a:cubicBezTo>
                      <a:cubicBezTo>
                        <a:pt x="334" y="1091"/>
                        <a:pt x="334" y="1091"/>
                        <a:pt x="334" y="1091"/>
                      </a:cubicBezTo>
                      <a:cubicBezTo>
                        <a:pt x="340" y="1091"/>
                        <a:pt x="344" y="1095"/>
                        <a:pt x="344" y="1101"/>
                      </a:cubicBezTo>
                      <a:cubicBezTo>
                        <a:pt x="344" y="1420"/>
                        <a:pt x="344" y="1420"/>
                        <a:pt x="344" y="1420"/>
                      </a:cubicBezTo>
                      <a:cubicBezTo>
                        <a:pt x="344" y="1426"/>
                        <a:pt x="340" y="1430"/>
                        <a:pt x="334" y="1430"/>
                      </a:cubicBezTo>
                      <a:close/>
                      <a:moveTo>
                        <a:pt x="628" y="1420"/>
                      </a:moveTo>
                      <a:cubicBezTo>
                        <a:pt x="628" y="1101"/>
                        <a:pt x="628" y="1101"/>
                        <a:pt x="628" y="1101"/>
                      </a:cubicBezTo>
                      <a:cubicBezTo>
                        <a:pt x="628" y="1095"/>
                        <a:pt x="624" y="1091"/>
                        <a:pt x="618" y="1091"/>
                      </a:cubicBezTo>
                      <a:cubicBezTo>
                        <a:pt x="394" y="1091"/>
                        <a:pt x="394" y="1091"/>
                        <a:pt x="394" y="1091"/>
                      </a:cubicBezTo>
                      <a:cubicBezTo>
                        <a:pt x="388" y="1091"/>
                        <a:pt x="384" y="1095"/>
                        <a:pt x="384" y="1101"/>
                      </a:cubicBezTo>
                      <a:cubicBezTo>
                        <a:pt x="384" y="1420"/>
                        <a:pt x="384" y="1420"/>
                        <a:pt x="384" y="1420"/>
                      </a:cubicBezTo>
                      <a:cubicBezTo>
                        <a:pt x="384" y="1426"/>
                        <a:pt x="388" y="1430"/>
                        <a:pt x="394" y="1430"/>
                      </a:cubicBezTo>
                      <a:cubicBezTo>
                        <a:pt x="618" y="1430"/>
                        <a:pt x="618" y="1430"/>
                        <a:pt x="618" y="1430"/>
                      </a:cubicBezTo>
                      <a:cubicBezTo>
                        <a:pt x="624" y="1430"/>
                        <a:pt x="628" y="1426"/>
                        <a:pt x="628" y="1420"/>
                      </a:cubicBezTo>
                      <a:close/>
                      <a:moveTo>
                        <a:pt x="276" y="273"/>
                      </a:moveTo>
                      <a:cubicBezTo>
                        <a:pt x="452" y="273"/>
                        <a:pt x="452" y="273"/>
                        <a:pt x="452" y="273"/>
                      </a:cubicBezTo>
                      <a:cubicBezTo>
                        <a:pt x="457" y="273"/>
                        <a:pt x="462" y="269"/>
                        <a:pt x="462" y="263"/>
                      </a:cubicBezTo>
                      <a:cubicBezTo>
                        <a:pt x="462" y="10"/>
                        <a:pt x="462" y="10"/>
                        <a:pt x="462" y="10"/>
                      </a:cubicBezTo>
                      <a:cubicBezTo>
                        <a:pt x="462" y="5"/>
                        <a:pt x="457" y="0"/>
                        <a:pt x="452" y="0"/>
                      </a:cubicBezTo>
                      <a:cubicBezTo>
                        <a:pt x="276" y="0"/>
                        <a:pt x="276" y="0"/>
                        <a:pt x="276" y="0"/>
                      </a:cubicBezTo>
                      <a:cubicBezTo>
                        <a:pt x="271" y="0"/>
                        <a:pt x="266" y="5"/>
                        <a:pt x="266" y="10"/>
                      </a:cubicBezTo>
                      <a:cubicBezTo>
                        <a:pt x="266" y="263"/>
                        <a:pt x="266" y="263"/>
                        <a:pt x="266" y="263"/>
                      </a:cubicBezTo>
                      <a:cubicBezTo>
                        <a:pt x="266" y="269"/>
                        <a:pt x="271" y="273"/>
                        <a:pt x="276" y="273"/>
                      </a:cubicBezTo>
                      <a:close/>
                      <a:moveTo>
                        <a:pt x="276" y="600"/>
                      </a:moveTo>
                      <a:cubicBezTo>
                        <a:pt x="452" y="600"/>
                        <a:pt x="452" y="600"/>
                        <a:pt x="452" y="600"/>
                      </a:cubicBezTo>
                      <a:cubicBezTo>
                        <a:pt x="457" y="600"/>
                        <a:pt x="462" y="595"/>
                        <a:pt x="462" y="590"/>
                      </a:cubicBezTo>
                      <a:cubicBezTo>
                        <a:pt x="462" y="337"/>
                        <a:pt x="462" y="337"/>
                        <a:pt x="462" y="337"/>
                      </a:cubicBezTo>
                      <a:cubicBezTo>
                        <a:pt x="462" y="331"/>
                        <a:pt x="457" y="327"/>
                        <a:pt x="452" y="327"/>
                      </a:cubicBezTo>
                      <a:cubicBezTo>
                        <a:pt x="276" y="327"/>
                        <a:pt x="276" y="327"/>
                        <a:pt x="276" y="327"/>
                      </a:cubicBezTo>
                      <a:cubicBezTo>
                        <a:pt x="271" y="327"/>
                        <a:pt x="266" y="331"/>
                        <a:pt x="266" y="337"/>
                      </a:cubicBezTo>
                      <a:cubicBezTo>
                        <a:pt x="266" y="590"/>
                        <a:pt x="266" y="590"/>
                        <a:pt x="266" y="590"/>
                      </a:cubicBezTo>
                      <a:cubicBezTo>
                        <a:pt x="266" y="595"/>
                        <a:pt x="271" y="600"/>
                        <a:pt x="276" y="600"/>
                      </a:cubicBezTo>
                      <a:close/>
                      <a:moveTo>
                        <a:pt x="10" y="273"/>
                      </a:moveTo>
                      <a:cubicBezTo>
                        <a:pt x="186" y="273"/>
                        <a:pt x="186" y="273"/>
                        <a:pt x="186" y="273"/>
                      </a:cubicBezTo>
                      <a:cubicBezTo>
                        <a:pt x="191" y="273"/>
                        <a:pt x="196" y="269"/>
                        <a:pt x="196" y="263"/>
                      </a:cubicBezTo>
                      <a:cubicBezTo>
                        <a:pt x="196" y="10"/>
                        <a:pt x="196" y="10"/>
                        <a:pt x="196" y="10"/>
                      </a:cubicBezTo>
                      <a:cubicBezTo>
                        <a:pt x="196" y="5"/>
                        <a:pt x="191" y="0"/>
                        <a:pt x="186" y="0"/>
                      </a:cubicBezTo>
                      <a:cubicBezTo>
                        <a:pt x="10" y="0"/>
                        <a:pt x="10" y="0"/>
                        <a:pt x="10" y="0"/>
                      </a:cubicBezTo>
                      <a:cubicBezTo>
                        <a:pt x="4" y="0"/>
                        <a:pt x="0" y="5"/>
                        <a:pt x="0" y="10"/>
                      </a:cubicBezTo>
                      <a:cubicBezTo>
                        <a:pt x="0" y="263"/>
                        <a:pt x="0" y="263"/>
                        <a:pt x="0" y="263"/>
                      </a:cubicBezTo>
                      <a:cubicBezTo>
                        <a:pt x="0" y="269"/>
                        <a:pt x="4" y="273"/>
                        <a:pt x="10" y="273"/>
                      </a:cubicBezTo>
                      <a:close/>
                      <a:moveTo>
                        <a:pt x="10" y="600"/>
                      </a:moveTo>
                      <a:cubicBezTo>
                        <a:pt x="186" y="600"/>
                        <a:pt x="186" y="600"/>
                        <a:pt x="186" y="600"/>
                      </a:cubicBezTo>
                      <a:cubicBezTo>
                        <a:pt x="191" y="600"/>
                        <a:pt x="196" y="595"/>
                        <a:pt x="196" y="590"/>
                      </a:cubicBezTo>
                      <a:cubicBezTo>
                        <a:pt x="196" y="337"/>
                        <a:pt x="196" y="337"/>
                        <a:pt x="196" y="337"/>
                      </a:cubicBezTo>
                      <a:cubicBezTo>
                        <a:pt x="196" y="331"/>
                        <a:pt x="191" y="327"/>
                        <a:pt x="186" y="327"/>
                      </a:cubicBezTo>
                      <a:cubicBezTo>
                        <a:pt x="10" y="327"/>
                        <a:pt x="10" y="327"/>
                        <a:pt x="10" y="327"/>
                      </a:cubicBezTo>
                      <a:cubicBezTo>
                        <a:pt x="4" y="327"/>
                        <a:pt x="0" y="331"/>
                        <a:pt x="0" y="337"/>
                      </a:cubicBezTo>
                      <a:cubicBezTo>
                        <a:pt x="0" y="590"/>
                        <a:pt x="0" y="590"/>
                        <a:pt x="0" y="590"/>
                      </a:cubicBezTo>
                      <a:cubicBezTo>
                        <a:pt x="0" y="595"/>
                        <a:pt x="4" y="600"/>
                        <a:pt x="10" y="600"/>
                      </a:cubicBezTo>
                      <a:close/>
                      <a:moveTo>
                        <a:pt x="542" y="273"/>
                      </a:moveTo>
                      <a:cubicBezTo>
                        <a:pt x="718" y="273"/>
                        <a:pt x="718" y="273"/>
                        <a:pt x="718" y="273"/>
                      </a:cubicBezTo>
                      <a:cubicBezTo>
                        <a:pt x="724" y="273"/>
                        <a:pt x="728" y="269"/>
                        <a:pt x="728" y="263"/>
                      </a:cubicBezTo>
                      <a:cubicBezTo>
                        <a:pt x="728" y="10"/>
                        <a:pt x="728" y="10"/>
                        <a:pt x="728" y="10"/>
                      </a:cubicBezTo>
                      <a:cubicBezTo>
                        <a:pt x="728" y="5"/>
                        <a:pt x="724" y="0"/>
                        <a:pt x="718" y="0"/>
                      </a:cubicBezTo>
                      <a:cubicBezTo>
                        <a:pt x="542" y="0"/>
                        <a:pt x="542" y="0"/>
                        <a:pt x="542" y="0"/>
                      </a:cubicBezTo>
                      <a:cubicBezTo>
                        <a:pt x="537" y="0"/>
                        <a:pt x="532" y="5"/>
                        <a:pt x="532" y="10"/>
                      </a:cubicBezTo>
                      <a:cubicBezTo>
                        <a:pt x="532" y="263"/>
                        <a:pt x="532" y="263"/>
                        <a:pt x="532" y="263"/>
                      </a:cubicBezTo>
                      <a:cubicBezTo>
                        <a:pt x="532" y="269"/>
                        <a:pt x="537" y="273"/>
                        <a:pt x="542" y="273"/>
                      </a:cubicBezTo>
                      <a:close/>
                      <a:moveTo>
                        <a:pt x="542" y="600"/>
                      </a:moveTo>
                      <a:cubicBezTo>
                        <a:pt x="718" y="600"/>
                        <a:pt x="718" y="600"/>
                        <a:pt x="718" y="600"/>
                      </a:cubicBezTo>
                      <a:cubicBezTo>
                        <a:pt x="724" y="600"/>
                        <a:pt x="728" y="595"/>
                        <a:pt x="728" y="590"/>
                      </a:cubicBezTo>
                      <a:cubicBezTo>
                        <a:pt x="728" y="337"/>
                        <a:pt x="728" y="337"/>
                        <a:pt x="728" y="337"/>
                      </a:cubicBezTo>
                      <a:cubicBezTo>
                        <a:pt x="728" y="331"/>
                        <a:pt x="724" y="327"/>
                        <a:pt x="718" y="327"/>
                      </a:cubicBezTo>
                      <a:cubicBezTo>
                        <a:pt x="542" y="327"/>
                        <a:pt x="542" y="327"/>
                        <a:pt x="542" y="327"/>
                      </a:cubicBezTo>
                      <a:cubicBezTo>
                        <a:pt x="537" y="327"/>
                        <a:pt x="532" y="331"/>
                        <a:pt x="532" y="337"/>
                      </a:cubicBezTo>
                      <a:cubicBezTo>
                        <a:pt x="532" y="590"/>
                        <a:pt x="532" y="590"/>
                        <a:pt x="532" y="590"/>
                      </a:cubicBezTo>
                      <a:cubicBezTo>
                        <a:pt x="532" y="595"/>
                        <a:pt x="537" y="600"/>
                        <a:pt x="542" y="600"/>
                      </a:cubicBezTo>
                      <a:close/>
                      <a:moveTo>
                        <a:pt x="276" y="926"/>
                      </a:moveTo>
                      <a:cubicBezTo>
                        <a:pt x="452" y="926"/>
                        <a:pt x="452" y="926"/>
                        <a:pt x="452" y="926"/>
                      </a:cubicBezTo>
                      <a:cubicBezTo>
                        <a:pt x="457" y="926"/>
                        <a:pt x="462" y="922"/>
                        <a:pt x="462" y="916"/>
                      </a:cubicBezTo>
                      <a:cubicBezTo>
                        <a:pt x="462" y="663"/>
                        <a:pt x="462" y="663"/>
                        <a:pt x="462" y="663"/>
                      </a:cubicBezTo>
                      <a:cubicBezTo>
                        <a:pt x="462" y="658"/>
                        <a:pt x="457" y="653"/>
                        <a:pt x="452" y="653"/>
                      </a:cubicBezTo>
                      <a:cubicBezTo>
                        <a:pt x="276" y="653"/>
                        <a:pt x="276" y="653"/>
                        <a:pt x="276" y="653"/>
                      </a:cubicBezTo>
                      <a:cubicBezTo>
                        <a:pt x="271" y="653"/>
                        <a:pt x="266" y="658"/>
                        <a:pt x="266" y="663"/>
                      </a:cubicBezTo>
                      <a:cubicBezTo>
                        <a:pt x="266" y="916"/>
                        <a:pt x="266" y="916"/>
                        <a:pt x="266" y="916"/>
                      </a:cubicBezTo>
                      <a:cubicBezTo>
                        <a:pt x="266" y="922"/>
                        <a:pt x="271" y="926"/>
                        <a:pt x="276" y="926"/>
                      </a:cubicBezTo>
                      <a:close/>
                      <a:moveTo>
                        <a:pt x="10" y="926"/>
                      </a:moveTo>
                      <a:cubicBezTo>
                        <a:pt x="186" y="926"/>
                        <a:pt x="186" y="926"/>
                        <a:pt x="186" y="926"/>
                      </a:cubicBezTo>
                      <a:cubicBezTo>
                        <a:pt x="191" y="926"/>
                        <a:pt x="196" y="922"/>
                        <a:pt x="196" y="916"/>
                      </a:cubicBezTo>
                      <a:cubicBezTo>
                        <a:pt x="196" y="663"/>
                        <a:pt x="196" y="663"/>
                        <a:pt x="196" y="663"/>
                      </a:cubicBezTo>
                      <a:cubicBezTo>
                        <a:pt x="196" y="658"/>
                        <a:pt x="191" y="653"/>
                        <a:pt x="186" y="653"/>
                      </a:cubicBezTo>
                      <a:cubicBezTo>
                        <a:pt x="10" y="653"/>
                        <a:pt x="10" y="653"/>
                        <a:pt x="10" y="653"/>
                      </a:cubicBezTo>
                      <a:cubicBezTo>
                        <a:pt x="4" y="653"/>
                        <a:pt x="0" y="658"/>
                        <a:pt x="0" y="663"/>
                      </a:cubicBezTo>
                      <a:cubicBezTo>
                        <a:pt x="0" y="916"/>
                        <a:pt x="0" y="916"/>
                        <a:pt x="0" y="916"/>
                      </a:cubicBezTo>
                      <a:cubicBezTo>
                        <a:pt x="0" y="922"/>
                        <a:pt x="4" y="926"/>
                        <a:pt x="10" y="926"/>
                      </a:cubicBezTo>
                      <a:close/>
                      <a:moveTo>
                        <a:pt x="542" y="926"/>
                      </a:moveTo>
                      <a:cubicBezTo>
                        <a:pt x="718" y="926"/>
                        <a:pt x="718" y="926"/>
                        <a:pt x="718" y="926"/>
                      </a:cubicBezTo>
                      <a:cubicBezTo>
                        <a:pt x="724" y="926"/>
                        <a:pt x="728" y="922"/>
                        <a:pt x="728" y="916"/>
                      </a:cubicBezTo>
                      <a:cubicBezTo>
                        <a:pt x="728" y="663"/>
                        <a:pt x="728" y="663"/>
                        <a:pt x="728" y="663"/>
                      </a:cubicBezTo>
                      <a:cubicBezTo>
                        <a:pt x="728" y="658"/>
                        <a:pt x="724" y="653"/>
                        <a:pt x="718" y="653"/>
                      </a:cubicBezTo>
                      <a:cubicBezTo>
                        <a:pt x="542" y="653"/>
                        <a:pt x="542" y="653"/>
                        <a:pt x="542" y="653"/>
                      </a:cubicBezTo>
                      <a:cubicBezTo>
                        <a:pt x="537" y="653"/>
                        <a:pt x="532" y="658"/>
                        <a:pt x="532" y="663"/>
                      </a:cubicBezTo>
                      <a:cubicBezTo>
                        <a:pt x="532" y="916"/>
                        <a:pt x="532" y="916"/>
                        <a:pt x="532" y="916"/>
                      </a:cubicBezTo>
                      <a:cubicBezTo>
                        <a:pt x="532" y="922"/>
                        <a:pt x="537" y="926"/>
                        <a:pt x="542" y="9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5" name="bcgIcons_Office Building ">
              <a:extLst>
                <a:ext uri="{FF2B5EF4-FFF2-40B4-BE49-F238E27FC236}">
                  <a16:creationId xmlns:a16="http://schemas.microsoft.com/office/drawing/2014/main" id="{27DBFA67-94CD-1E91-A7DB-A4421984E663}"/>
                </a:ext>
              </a:extLst>
            </p:cNvPr>
            <p:cNvGrpSpPr>
              <a:grpSpLocks noChangeAspect="1"/>
            </p:cNvGrpSpPr>
            <p:nvPr/>
          </p:nvGrpSpPr>
          <p:grpSpPr>
            <a:xfrm>
              <a:off x="4624514" y="3355038"/>
              <a:ext cx="160823" cy="160972"/>
              <a:chOff x="5273799" y="2606040"/>
              <a:chExt cx="1644396" cy="1645920"/>
            </a:xfrm>
          </p:grpSpPr>
          <p:sp>
            <p:nvSpPr>
              <p:cNvPr id="183" name="AutoShape 23">
                <a:extLst>
                  <a:ext uri="{FF2B5EF4-FFF2-40B4-BE49-F238E27FC236}">
                    <a16:creationId xmlns:a16="http://schemas.microsoft.com/office/drawing/2014/main" id="{B4DDB07B-9159-F127-9B41-8A66E0169661}"/>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4" name="Group 183">
                <a:extLst>
                  <a:ext uri="{FF2B5EF4-FFF2-40B4-BE49-F238E27FC236}">
                    <a16:creationId xmlns:a16="http://schemas.microsoft.com/office/drawing/2014/main" id="{3C445076-0E6D-8CC5-17F0-553B31334F8B}"/>
                  </a:ext>
                </a:extLst>
              </p:cNvPr>
              <p:cNvGrpSpPr/>
              <p:nvPr/>
            </p:nvGrpSpPr>
            <p:grpSpPr>
              <a:xfrm>
                <a:off x="5618604" y="2747391"/>
                <a:ext cx="954786" cy="1333881"/>
                <a:chOff x="5618604" y="2747391"/>
                <a:chExt cx="954786" cy="1333881"/>
              </a:xfrm>
            </p:grpSpPr>
            <p:sp>
              <p:nvSpPr>
                <p:cNvPr id="185" name="Freeform 25">
                  <a:extLst>
                    <a:ext uri="{FF2B5EF4-FFF2-40B4-BE49-F238E27FC236}">
                      <a16:creationId xmlns:a16="http://schemas.microsoft.com/office/drawing/2014/main" id="{A77EC3F3-022F-697A-D07A-14CA89D12B03}"/>
                    </a:ext>
                  </a:extLst>
                </p:cNvPr>
                <p:cNvSpPr>
                  <a:spLocks noEditPoints="1"/>
                </p:cNvSpPr>
                <p:nvPr/>
              </p:nvSpPr>
              <p:spPr bwMode="auto">
                <a:xfrm>
                  <a:off x="5618604" y="2747391"/>
                  <a:ext cx="954786" cy="1333881"/>
                </a:xfrm>
                <a:custGeom>
                  <a:avLst/>
                  <a:gdLst>
                    <a:gd name="T0" fmla="*/ 1316 w 1338"/>
                    <a:gd name="T1" fmla="*/ 1743 h 1867"/>
                    <a:gd name="T2" fmla="*/ 1253 w 1338"/>
                    <a:gd name="T3" fmla="*/ 1743 h 1867"/>
                    <a:gd name="T4" fmla="*/ 1253 w 1338"/>
                    <a:gd name="T5" fmla="*/ 1714 h 1867"/>
                    <a:gd name="T6" fmla="*/ 1232 w 1338"/>
                    <a:gd name="T7" fmla="*/ 1693 h 1867"/>
                    <a:gd name="T8" fmla="*/ 106 w 1338"/>
                    <a:gd name="T9" fmla="*/ 1693 h 1867"/>
                    <a:gd name="T10" fmla="*/ 85 w 1338"/>
                    <a:gd name="T11" fmla="*/ 1714 h 1867"/>
                    <a:gd name="T12" fmla="*/ 85 w 1338"/>
                    <a:gd name="T13" fmla="*/ 1743 h 1867"/>
                    <a:gd name="T14" fmla="*/ 22 w 1338"/>
                    <a:gd name="T15" fmla="*/ 1743 h 1867"/>
                    <a:gd name="T16" fmla="*/ 0 w 1338"/>
                    <a:gd name="T17" fmla="*/ 1765 h 1867"/>
                    <a:gd name="T18" fmla="*/ 0 w 1338"/>
                    <a:gd name="T19" fmla="*/ 1846 h 1867"/>
                    <a:gd name="T20" fmla="*/ 22 w 1338"/>
                    <a:gd name="T21" fmla="*/ 1867 h 1867"/>
                    <a:gd name="T22" fmla="*/ 1316 w 1338"/>
                    <a:gd name="T23" fmla="*/ 1867 h 1867"/>
                    <a:gd name="T24" fmla="*/ 1338 w 1338"/>
                    <a:gd name="T25" fmla="*/ 1846 h 1867"/>
                    <a:gd name="T26" fmla="*/ 1338 w 1338"/>
                    <a:gd name="T27" fmla="*/ 1765 h 1867"/>
                    <a:gd name="T28" fmla="*/ 1316 w 1338"/>
                    <a:gd name="T29" fmla="*/ 1743 h 1867"/>
                    <a:gd name="T30" fmla="*/ 1224 w 1338"/>
                    <a:gd name="T31" fmla="*/ 71 h 1867"/>
                    <a:gd name="T32" fmla="*/ 1161 w 1338"/>
                    <a:gd name="T33" fmla="*/ 71 h 1867"/>
                    <a:gd name="T34" fmla="*/ 1119 w 1338"/>
                    <a:gd name="T35" fmla="*/ 9 h 1867"/>
                    <a:gd name="T36" fmla="*/ 1101 w 1338"/>
                    <a:gd name="T37" fmla="*/ 0 h 1867"/>
                    <a:gd name="T38" fmla="*/ 237 w 1338"/>
                    <a:gd name="T39" fmla="*/ 0 h 1867"/>
                    <a:gd name="T40" fmla="*/ 219 w 1338"/>
                    <a:gd name="T41" fmla="*/ 9 h 1867"/>
                    <a:gd name="T42" fmla="*/ 177 w 1338"/>
                    <a:gd name="T43" fmla="*/ 71 h 1867"/>
                    <a:gd name="T44" fmla="*/ 114 w 1338"/>
                    <a:gd name="T45" fmla="*/ 71 h 1867"/>
                    <a:gd name="T46" fmla="*/ 92 w 1338"/>
                    <a:gd name="T47" fmla="*/ 93 h 1867"/>
                    <a:gd name="T48" fmla="*/ 92 w 1338"/>
                    <a:gd name="T49" fmla="*/ 156 h 1867"/>
                    <a:gd name="T50" fmla="*/ 114 w 1338"/>
                    <a:gd name="T51" fmla="*/ 178 h 1867"/>
                    <a:gd name="T52" fmla="*/ 125 w 1338"/>
                    <a:gd name="T53" fmla="*/ 178 h 1867"/>
                    <a:gd name="T54" fmla="*/ 125 w 1338"/>
                    <a:gd name="T55" fmla="*/ 1650 h 1867"/>
                    <a:gd name="T56" fmla="*/ 169 w 1338"/>
                    <a:gd name="T57" fmla="*/ 1650 h 1867"/>
                    <a:gd name="T58" fmla="*/ 169 w 1338"/>
                    <a:gd name="T59" fmla="*/ 156 h 1867"/>
                    <a:gd name="T60" fmla="*/ 147 w 1338"/>
                    <a:gd name="T61" fmla="*/ 134 h 1867"/>
                    <a:gd name="T62" fmla="*/ 136 w 1338"/>
                    <a:gd name="T63" fmla="*/ 134 h 1867"/>
                    <a:gd name="T64" fmla="*/ 136 w 1338"/>
                    <a:gd name="T65" fmla="*/ 115 h 1867"/>
                    <a:gd name="T66" fmla="*/ 1202 w 1338"/>
                    <a:gd name="T67" fmla="*/ 115 h 1867"/>
                    <a:gd name="T68" fmla="*/ 1202 w 1338"/>
                    <a:gd name="T69" fmla="*/ 134 h 1867"/>
                    <a:gd name="T70" fmla="*/ 1191 w 1338"/>
                    <a:gd name="T71" fmla="*/ 134 h 1867"/>
                    <a:gd name="T72" fmla="*/ 1169 w 1338"/>
                    <a:gd name="T73" fmla="*/ 156 h 1867"/>
                    <a:gd name="T74" fmla="*/ 1169 w 1338"/>
                    <a:gd name="T75" fmla="*/ 1650 h 1867"/>
                    <a:gd name="T76" fmla="*/ 1213 w 1338"/>
                    <a:gd name="T77" fmla="*/ 1650 h 1867"/>
                    <a:gd name="T78" fmla="*/ 1213 w 1338"/>
                    <a:gd name="T79" fmla="*/ 178 h 1867"/>
                    <a:gd name="T80" fmla="*/ 1224 w 1338"/>
                    <a:gd name="T81" fmla="*/ 178 h 1867"/>
                    <a:gd name="T82" fmla="*/ 1246 w 1338"/>
                    <a:gd name="T83" fmla="*/ 156 h 1867"/>
                    <a:gd name="T84" fmla="*/ 1246 w 1338"/>
                    <a:gd name="T85" fmla="*/ 93 h 1867"/>
                    <a:gd name="T86" fmla="*/ 1224 w 1338"/>
                    <a:gd name="T87" fmla="*/ 71 h 1867"/>
                    <a:gd name="T88" fmla="*/ 248 w 1338"/>
                    <a:gd name="T89" fmla="*/ 44 h 1867"/>
                    <a:gd name="T90" fmla="*/ 1090 w 1338"/>
                    <a:gd name="T91" fmla="*/ 44 h 1867"/>
                    <a:gd name="T92" fmla="*/ 1108 w 1338"/>
                    <a:gd name="T93" fmla="*/ 71 h 1867"/>
                    <a:gd name="T94" fmla="*/ 230 w 1338"/>
                    <a:gd name="T95" fmla="*/ 71 h 1867"/>
                    <a:gd name="T96" fmla="*/ 248 w 1338"/>
                    <a:gd name="T97" fmla="*/ 44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867">
                      <a:moveTo>
                        <a:pt x="1316" y="1743"/>
                      </a:moveTo>
                      <a:cubicBezTo>
                        <a:pt x="1253" y="1743"/>
                        <a:pt x="1253" y="1743"/>
                        <a:pt x="1253" y="1743"/>
                      </a:cubicBezTo>
                      <a:cubicBezTo>
                        <a:pt x="1253" y="1714"/>
                        <a:pt x="1253" y="1714"/>
                        <a:pt x="1253" y="1714"/>
                      </a:cubicBezTo>
                      <a:cubicBezTo>
                        <a:pt x="1253" y="1702"/>
                        <a:pt x="1243" y="1693"/>
                        <a:pt x="1232" y="1693"/>
                      </a:cubicBezTo>
                      <a:cubicBezTo>
                        <a:pt x="106" y="1693"/>
                        <a:pt x="106" y="1693"/>
                        <a:pt x="106" y="1693"/>
                      </a:cubicBezTo>
                      <a:cubicBezTo>
                        <a:pt x="95" y="1693"/>
                        <a:pt x="85" y="1702"/>
                        <a:pt x="85" y="1714"/>
                      </a:cubicBezTo>
                      <a:cubicBezTo>
                        <a:pt x="85" y="1743"/>
                        <a:pt x="85" y="1743"/>
                        <a:pt x="85" y="1743"/>
                      </a:cubicBezTo>
                      <a:cubicBezTo>
                        <a:pt x="22" y="1743"/>
                        <a:pt x="22" y="1743"/>
                        <a:pt x="22" y="1743"/>
                      </a:cubicBezTo>
                      <a:cubicBezTo>
                        <a:pt x="10" y="1743"/>
                        <a:pt x="0" y="1753"/>
                        <a:pt x="0" y="1765"/>
                      </a:cubicBezTo>
                      <a:cubicBezTo>
                        <a:pt x="0" y="1846"/>
                        <a:pt x="0" y="1846"/>
                        <a:pt x="0" y="1846"/>
                      </a:cubicBezTo>
                      <a:cubicBezTo>
                        <a:pt x="0" y="1858"/>
                        <a:pt x="10" y="1867"/>
                        <a:pt x="22" y="1867"/>
                      </a:cubicBezTo>
                      <a:cubicBezTo>
                        <a:pt x="1316" y="1867"/>
                        <a:pt x="1316" y="1867"/>
                        <a:pt x="1316" y="1867"/>
                      </a:cubicBezTo>
                      <a:cubicBezTo>
                        <a:pt x="1328" y="1867"/>
                        <a:pt x="1338" y="1858"/>
                        <a:pt x="1338" y="1846"/>
                      </a:cubicBezTo>
                      <a:cubicBezTo>
                        <a:pt x="1338" y="1765"/>
                        <a:pt x="1338" y="1765"/>
                        <a:pt x="1338" y="1765"/>
                      </a:cubicBezTo>
                      <a:cubicBezTo>
                        <a:pt x="1338" y="1753"/>
                        <a:pt x="1328" y="1743"/>
                        <a:pt x="1316" y="1743"/>
                      </a:cubicBezTo>
                      <a:close/>
                      <a:moveTo>
                        <a:pt x="1224" y="71"/>
                      </a:moveTo>
                      <a:cubicBezTo>
                        <a:pt x="1161" y="71"/>
                        <a:pt x="1161" y="71"/>
                        <a:pt x="1161" y="71"/>
                      </a:cubicBezTo>
                      <a:cubicBezTo>
                        <a:pt x="1119" y="9"/>
                        <a:pt x="1119" y="9"/>
                        <a:pt x="1119" y="9"/>
                      </a:cubicBezTo>
                      <a:cubicBezTo>
                        <a:pt x="1115" y="3"/>
                        <a:pt x="1108" y="0"/>
                        <a:pt x="1101" y="0"/>
                      </a:cubicBezTo>
                      <a:cubicBezTo>
                        <a:pt x="237" y="0"/>
                        <a:pt x="237" y="0"/>
                        <a:pt x="237" y="0"/>
                      </a:cubicBezTo>
                      <a:cubicBezTo>
                        <a:pt x="230" y="0"/>
                        <a:pt x="223" y="3"/>
                        <a:pt x="219" y="9"/>
                      </a:cubicBezTo>
                      <a:cubicBezTo>
                        <a:pt x="177" y="71"/>
                        <a:pt x="177" y="71"/>
                        <a:pt x="177" y="71"/>
                      </a:cubicBezTo>
                      <a:cubicBezTo>
                        <a:pt x="114" y="71"/>
                        <a:pt x="114" y="71"/>
                        <a:pt x="114" y="71"/>
                      </a:cubicBezTo>
                      <a:cubicBezTo>
                        <a:pt x="102" y="71"/>
                        <a:pt x="92" y="81"/>
                        <a:pt x="92" y="93"/>
                      </a:cubicBezTo>
                      <a:cubicBezTo>
                        <a:pt x="92" y="156"/>
                        <a:pt x="92" y="156"/>
                        <a:pt x="92" y="156"/>
                      </a:cubicBezTo>
                      <a:cubicBezTo>
                        <a:pt x="92" y="168"/>
                        <a:pt x="102" y="178"/>
                        <a:pt x="114" y="178"/>
                      </a:cubicBezTo>
                      <a:cubicBezTo>
                        <a:pt x="125" y="178"/>
                        <a:pt x="125" y="178"/>
                        <a:pt x="125" y="178"/>
                      </a:cubicBezTo>
                      <a:cubicBezTo>
                        <a:pt x="125" y="1650"/>
                        <a:pt x="125" y="1650"/>
                        <a:pt x="125" y="1650"/>
                      </a:cubicBezTo>
                      <a:cubicBezTo>
                        <a:pt x="169" y="1650"/>
                        <a:pt x="169" y="1650"/>
                        <a:pt x="169" y="1650"/>
                      </a:cubicBezTo>
                      <a:cubicBezTo>
                        <a:pt x="169" y="156"/>
                        <a:pt x="169" y="156"/>
                        <a:pt x="169" y="156"/>
                      </a:cubicBezTo>
                      <a:cubicBezTo>
                        <a:pt x="169" y="144"/>
                        <a:pt x="159" y="134"/>
                        <a:pt x="147" y="134"/>
                      </a:cubicBezTo>
                      <a:cubicBezTo>
                        <a:pt x="136" y="134"/>
                        <a:pt x="136" y="134"/>
                        <a:pt x="136" y="134"/>
                      </a:cubicBezTo>
                      <a:cubicBezTo>
                        <a:pt x="136" y="115"/>
                        <a:pt x="136" y="115"/>
                        <a:pt x="136" y="115"/>
                      </a:cubicBezTo>
                      <a:cubicBezTo>
                        <a:pt x="1202" y="115"/>
                        <a:pt x="1202" y="115"/>
                        <a:pt x="1202" y="115"/>
                      </a:cubicBezTo>
                      <a:cubicBezTo>
                        <a:pt x="1202" y="134"/>
                        <a:pt x="1202" y="134"/>
                        <a:pt x="1202" y="134"/>
                      </a:cubicBezTo>
                      <a:cubicBezTo>
                        <a:pt x="1191" y="134"/>
                        <a:pt x="1191" y="134"/>
                        <a:pt x="1191" y="134"/>
                      </a:cubicBezTo>
                      <a:cubicBezTo>
                        <a:pt x="1179" y="134"/>
                        <a:pt x="1169" y="144"/>
                        <a:pt x="1169" y="156"/>
                      </a:cubicBezTo>
                      <a:cubicBezTo>
                        <a:pt x="1169" y="1650"/>
                        <a:pt x="1169" y="1650"/>
                        <a:pt x="1169" y="1650"/>
                      </a:cubicBezTo>
                      <a:cubicBezTo>
                        <a:pt x="1213" y="1650"/>
                        <a:pt x="1213" y="1650"/>
                        <a:pt x="1213" y="1650"/>
                      </a:cubicBezTo>
                      <a:cubicBezTo>
                        <a:pt x="1213" y="178"/>
                        <a:pt x="1213" y="178"/>
                        <a:pt x="1213" y="178"/>
                      </a:cubicBezTo>
                      <a:cubicBezTo>
                        <a:pt x="1224" y="178"/>
                        <a:pt x="1224" y="178"/>
                        <a:pt x="1224" y="178"/>
                      </a:cubicBezTo>
                      <a:cubicBezTo>
                        <a:pt x="1236" y="178"/>
                        <a:pt x="1246" y="168"/>
                        <a:pt x="1246" y="156"/>
                      </a:cubicBezTo>
                      <a:cubicBezTo>
                        <a:pt x="1246" y="93"/>
                        <a:pt x="1246" y="93"/>
                        <a:pt x="1246" y="93"/>
                      </a:cubicBezTo>
                      <a:cubicBezTo>
                        <a:pt x="1246" y="81"/>
                        <a:pt x="1236" y="71"/>
                        <a:pt x="1224" y="71"/>
                      </a:cubicBezTo>
                      <a:close/>
                      <a:moveTo>
                        <a:pt x="248" y="44"/>
                      </a:moveTo>
                      <a:cubicBezTo>
                        <a:pt x="1090" y="44"/>
                        <a:pt x="1090" y="44"/>
                        <a:pt x="1090" y="44"/>
                      </a:cubicBezTo>
                      <a:cubicBezTo>
                        <a:pt x="1108" y="71"/>
                        <a:pt x="1108" y="71"/>
                        <a:pt x="1108" y="71"/>
                      </a:cubicBezTo>
                      <a:cubicBezTo>
                        <a:pt x="230" y="71"/>
                        <a:pt x="230" y="71"/>
                        <a:pt x="230" y="71"/>
                      </a:cubicBezTo>
                      <a:lnTo>
                        <a:pt x="24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
                  <a:extLst>
                    <a:ext uri="{FF2B5EF4-FFF2-40B4-BE49-F238E27FC236}">
                      <a16:creationId xmlns:a16="http://schemas.microsoft.com/office/drawing/2014/main" id="{0492D645-D6F6-0E06-2509-5A4B080F7F88}"/>
                    </a:ext>
                  </a:extLst>
                </p:cNvPr>
                <p:cNvSpPr>
                  <a:spLocks noEditPoints="1"/>
                </p:cNvSpPr>
                <p:nvPr/>
              </p:nvSpPr>
              <p:spPr bwMode="auto">
                <a:xfrm>
                  <a:off x="5836155" y="2904744"/>
                  <a:ext cx="519684" cy="1021461"/>
                </a:xfrm>
                <a:custGeom>
                  <a:avLst/>
                  <a:gdLst>
                    <a:gd name="T0" fmla="*/ 110 w 728"/>
                    <a:gd name="T1" fmla="*/ 1430 h 1430"/>
                    <a:gd name="T2" fmla="*/ 100 w 728"/>
                    <a:gd name="T3" fmla="*/ 1101 h 1430"/>
                    <a:gd name="T4" fmla="*/ 334 w 728"/>
                    <a:gd name="T5" fmla="*/ 1091 h 1430"/>
                    <a:gd name="T6" fmla="*/ 344 w 728"/>
                    <a:gd name="T7" fmla="*/ 1420 h 1430"/>
                    <a:gd name="T8" fmla="*/ 628 w 728"/>
                    <a:gd name="T9" fmla="*/ 1420 h 1430"/>
                    <a:gd name="T10" fmla="*/ 618 w 728"/>
                    <a:gd name="T11" fmla="*/ 1091 h 1430"/>
                    <a:gd name="T12" fmla="*/ 384 w 728"/>
                    <a:gd name="T13" fmla="*/ 1101 h 1430"/>
                    <a:gd name="T14" fmla="*/ 394 w 728"/>
                    <a:gd name="T15" fmla="*/ 1430 h 1430"/>
                    <a:gd name="T16" fmla="*/ 628 w 728"/>
                    <a:gd name="T17" fmla="*/ 1420 h 1430"/>
                    <a:gd name="T18" fmla="*/ 452 w 728"/>
                    <a:gd name="T19" fmla="*/ 273 h 1430"/>
                    <a:gd name="T20" fmla="*/ 462 w 728"/>
                    <a:gd name="T21" fmla="*/ 10 h 1430"/>
                    <a:gd name="T22" fmla="*/ 276 w 728"/>
                    <a:gd name="T23" fmla="*/ 0 h 1430"/>
                    <a:gd name="T24" fmla="*/ 266 w 728"/>
                    <a:gd name="T25" fmla="*/ 263 h 1430"/>
                    <a:gd name="T26" fmla="*/ 276 w 728"/>
                    <a:gd name="T27" fmla="*/ 600 h 1430"/>
                    <a:gd name="T28" fmla="*/ 462 w 728"/>
                    <a:gd name="T29" fmla="*/ 590 h 1430"/>
                    <a:gd name="T30" fmla="*/ 452 w 728"/>
                    <a:gd name="T31" fmla="*/ 327 h 1430"/>
                    <a:gd name="T32" fmla="*/ 266 w 728"/>
                    <a:gd name="T33" fmla="*/ 337 h 1430"/>
                    <a:gd name="T34" fmla="*/ 276 w 728"/>
                    <a:gd name="T35" fmla="*/ 600 h 1430"/>
                    <a:gd name="T36" fmla="*/ 186 w 728"/>
                    <a:gd name="T37" fmla="*/ 273 h 1430"/>
                    <a:gd name="T38" fmla="*/ 196 w 728"/>
                    <a:gd name="T39" fmla="*/ 10 h 1430"/>
                    <a:gd name="T40" fmla="*/ 10 w 728"/>
                    <a:gd name="T41" fmla="*/ 0 h 1430"/>
                    <a:gd name="T42" fmla="*/ 0 w 728"/>
                    <a:gd name="T43" fmla="*/ 263 h 1430"/>
                    <a:gd name="T44" fmla="*/ 10 w 728"/>
                    <a:gd name="T45" fmla="*/ 600 h 1430"/>
                    <a:gd name="T46" fmla="*/ 196 w 728"/>
                    <a:gd name="T47" fmla="*/ 590 h 1430"/>
                    <a:gd name="T48" fmla="*/ 186 w 728"/>
                    <a:gd name="T49" fmla="*/ 327 h 1430"/>
                    <a:gd name="T50" fmla="*/ 0 w 728"/>
                    <a:gd name="T51" fmla="*/ 337 h 1430"/>
                    <a:gd name="T52" fmla="*/ 10 w 728"/>
                    <a:gd name="T53" fmla="*/ 600 h 1430"/>
                    <a:gd name="T54" fmla="*/ 718 w 728"/>
                    <a:gd name="T55" fmla="*/ 273 h 1430"/>
                    <a:gd name="T56" fmla="*/ 728 w 728"/>
                    <a:gd name="T57" fmla="*/ 10 h 1430"/>
                    <a:gd name="T58" fmla="*/ 542 w 728"/>
                    <a:gd name="T59" fmla="*/ 0 h 1430"/>
                    <a:gd name="T60" fmla="*/ 532 w 728"/>
                    <a:gd name="T61" fmla="*/ 263 h 1430"/>
                    <a:gd name="T62" fmla="*/ 542 w 728"/>
                    <a:gd name="T63" fmla="*/ 600 h 1430"/>
                    <a:gd name="T64" fmla="*/ 728 w 728"/>
                    <a:gd name="T65" fmla="*/ 590 h 1430"/>
                    <a:gd name="T66" fmla="*/ 718 w 728"/>
                    <a:gd name="T67" fmla="*/ 327 h 1430"/>
                    <a:gd name="T68" fmla="*/ 532 w 728"/>
                    <a:gd name="T69" fmla="*/ 337 h 1430"/>
                    <a:gd name="T70" fmla="*/ 542 w 728"/>
                    <a:gd name="T71" fmla="*/ 600 h 1430"/>
                    <a:gd name="T72" fmla="*/ 452 w 728"/>
                    <a:gd name="T73" fmla="*/ 926 h 1430"/>
                    <a:gd name="T74" fmla="*/ 462 w 728"/>
                    <a:gd name="T75" fmla="*/ 663 h 1430"/>
                    <a:gd name="T76" fmla="*/ 276 w 728"/>
                    <a:gd name="T77" fmla="*/ 653 h 1430"/>
                    <a:gd name="T78" fmla="*/ 266 w 728"/>
                    <a:gd name="T79" fmla="*/ 916 h 1430"/>
                    <a:gd name="T80" fmla="*/ 10 w 728"/>
                    <a:gd name="T81" fmla="*/ 926 h 1430"/>
                    <a:gd name="T82" fmla="*/ 196 w 728"/>
                    <a:gd name="T83" fmla="*/ 916 h 1430"/>
                    <a:gd name="T84" fmla="*/ 186 w 728"/>
                    <a:gd name="T85" fmla="*/ 653 h 1430"/>
                    <a:gd name="T86" fmla="*/ 0 w 728"/>
                    <a:gd name="T87" fmla="*/ 663 h 1430"/>
                    <a:gd name="T88" fmla="*/ 10 w 728"/>
                    <a:gd name="T89" fmla="*/ 926 h 1430"/>
                    <a:gd name="T90" fmla="*/ 718 w 728"/>
                    <a:gd name="T91" fmla="*/ 926 h 1430"/>
                    <a:gd name="T92" fmla="*/ 728 w 728"/>
                    <a:gd name="T93" fmla="*/ 663 h 1430"/>
                    <a:gd name="T94" fmla="*/ 542 w 728"/>
                    <a:gd name="T95" fmla="*/ 653 h 1430"/>
                    <a:gd name="T96" fmla="*/ 532 w 728"/>
                    <a:gd name="T97" fmla="*/ 916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8" h="1430">
                      <a:moveTo>
                        <a:pt x="334" y="1430"/>
                      </a:moveTo>
                      <a:cubicBezTo>
                        <a:pt x="110" y="1430"/>
                        <a:pt x="110" y="1430"/>
                        <a:pt x="110" y="1430"/>
                      </a:cubicBezTo>
                      <a:cubicBezTo>
                        <a:pt x="104" y="1430"/>
                        <a:pt x="100" y="1426"/>
                        <a:pt x="100" y="1420"/>
                      </a:cubicBezTo>
                      <a:cubicBezTo>
                        <a:pt x="100" y="1101"/>
                        <a:pt x="100" y="1101"/>
                        <a:pt x="100" y="1101"/>
                      </a:cubicBezTo>
                      <a:cubicBezTo>
                        <a:pt x="100" y="1095"/>
                        <a:pt x="104" y="1091"/>
                        <a:pt x="110" y="1091"/>
                      </a:cubicBezTo>
                      <a:cubicBezTo>
                        <a:pt x="334" y="1091"/>
                        <a:pt x="334" y="1091"/>
                        <a:pt x="334" y="1091"/>
                      </a:cubicBezTo>
                      <a:cubicBezTo>
                        <a:pt x="340" y="1091"/>
                        <a:pt x="344" y="1095"/>
                        <a:pt x="344" y="1101"/>
                      </a:cubicBezTo>
                      <a:cubicBezTo>
                        <a:pt x="344" y="1420"/>
                        <a:pt x="344" y="1420"/>
                        <a:pt x="344" y="1420"/>
                      </a:cubicBezTo>
                      <a:cubicBezTo>
                        <a:pt x="344" y="1426"/>
                        <a:pt x="340" y="1430"/>
                        <a:pt x="334" y="1430"/>
                      </a:cubicBezTo>
                      <a:close/>
                      <a:moveTo>
                        <a:pt x="628" y="1420"/>
                      </a:moveTo>
                      <a:cubicBezTo>
                        <a:pt x="628" y="1101"/>
                        <a:pt x="628" y="1101"/>
                        <a:pt x="628" y="1101"/>
                      </a:cubicBezTo>
                      <a:cubicBezTo>
                        <a:pt x="628" y="1095"/>
                        <a:pt x="624" y="1091"/>
                        <a:pt x="618" y="1091"/>
                      </a:cubicBezTo>
                      <a:cubicBezTo>
                        <a:pt x="394" y="1091"/>
                        <a:pt x="394" y="1091"/>
                        <a:pt x="394" y="1091"/>
                      </a:cubicBezTo>
                      <a:cubicBezTo>
                        <a:pt x="388" y="1091"/>
                        <a:pt x="384" y="1095"/>
                        <a:pt x="384" y="1101"/>
                      </a:cubicBezTo>
                      <a:cubicBezTo>
                        <a:pt x="384" y="1420"/>
                        <a:pt x="384" y="1420"/>
                        <a:pt x="384" y="1420"/>
                      </a:cubicBezTo>
                      <a:cubicBezTo>
                        <a:pt x="384" y="1426"/>
                        <a:pt x="388" y="1430"/>
                        <a:pt x="394" y="1430"/>
                      </a:cubicBezTo>
                      <a:cubicBezTo>
                        <a:pt x="618" y="1430"/>
                        <a:pt x="618" y="1430"/>
                        <a:pt x="618" y="1430"/>
                      </a:cubicBezTo>
                      <a:cubicBezTo>
                        <a:pt x="624" y="1430"/>
                        <a:pt x="628" y="1426"/>
                        <a:pt x="628" y="1420"/>
                      </a:cubicBezTo>
                      <a:close/>
                      <a:moveTo>
                        <a:pt x="276" y="273"/>
                      </a:moveTo>
                      <a:cubicBezTo>
                        <a:pt x="452" y="273"/>
                        <a:pt x="452" y="273"/>
                        <a:pt x="452" y="273"/>
                      </a:cubicBezTo>
                      <a:cubicBezTo>
                        <a:pt x="457" y="273"/>
                        <a:pt x="462" y="269"/>
                        <a:pt x="462" y="263"/>
                      </a:cubicBezTo>
                      <a:cubicBezTo>
                        <a:pt x="462" y="10"/>
                        <a:pt x="462" y="10"/>
                        <a:pt x="462" y="10"/>
                      </a:cubicBezTo>
                      <a:cubicBezTo>
                        <a:pt x="462" y="5"/>
                        <a:pt x="457" y="0"/>
                        <a:pt x="452" y="0"/>
                      </a:cubicBezTo>
                      <a:cubicBezTo>
                        <a:pt x="276" y="0"/>
                        <a:pt x="276" y="0"/>
                        <a:pt x="276" y="0"/>
                      </a:cubicBezTo>
                      <a:cubicBezTo>
                        <a:pt x="271" y="0"/>
                        <a:pt x="266" y="5"/>
                        <a:pt x="266" y="10"/>
                      </a:cubicBezTo>
                      <a:cubicBezTo>
                        <a:pt x="266" y="263"/>
                        <a:pt x="266" y="263"/>
                        <a:pt x="266" y="263"/>
                      </a:cubicBezTo>
                      <a:cubicBezTo>
                        <a:pt x="266" y="269"/>
                        <a:pt x="271" y="273"/>
                        <a:pt x="276" y="273"/>
                      </a:cubicBezTo>
                      <a:close/>
                      <a:moveTo>
                        <a:pt x="276" y="600"/>
                      </a:moveTo>
                      <a:cubicBezTo>
                        <a:pt x="452" y="600"/>
                        <a:pt x="452" y="600"/>
                        <a:pt x="452" y="600"/>
                      </a:cubicBezTo>
                      <a:cubicBezTo>
                        <a:pt x="457" y="600"/>
                        <a:pt x="462" y="595"/>
                        <a:pt x="462" y="590"/>
                      </a:cubicBezTo>
                      <a:cubicBezTo>
                        <a:pt x="462" y="337"/>
                        <a:pt x="462" y="337"/>
                        <a:pt x="462" y="337"/>
                      </a:cubicBezTo>
                      <a:cubicBezTo>
                        <a:pt x="462" y="331"/>
                        <a:pt x="457" y="327"/>
                        <a:pt x="452" y="327"/>
                      </a:cubicBezTo>
                      <a:cubicBezTo>
                        <a:pt x="276" y="327"/>
                        <a:pt x="276" y="327"/>
                        <a:pt x="276" y="327"/>
                      </a:cubicBezTo>
                      <a:cubicBezTo>
                        <a:pt x="271" y="327"/>
                        <a:pt x="266" y="331"/>
                        <a:pt x="266" y="337"/>
                      </a:cubicBezTo>
                      <a:cubicBezTo>
                        <a:pt x="266" y="590"/>
                        <a:pt x="266" y="590"/>
                        <a:pt x="266" y="590"/>
                      </a:cubicBezTo>
                      <a:cubicBezTo>
                        <a:pt x="266" y="595"/>
                        <a:pt x="271" y="600"/>
                        <a:pt x="276" y="600"/>
                      </a:cubicBezTo>
                      <a:close/>
                      <a:moveTo>
                        <a:pt x="10" y="273"/>
                      </a:moveTo>
                      <a:cubicBezTo>
                        <a:pt x="186" y="273"/>
                        <a:pt x="186" y="273"/>
                        <a:pt x="186" y="273"/>
                      </a:cubicBezTo>
                      <a:cubicBezTo>
                        <a:pt x="191" y="273"/>
                        <a:pt x="196" y="269"/>
                        <a:pt x="196" y="263"/>
                      </a:cubicBezTo>
                      <a:cubicBezTo>
                        <a:pt x="196" y="10"/>
                        <a:pt x="196" y="10"/>
                        <a:pt x="196" y="10"/>
                      </a:cubicBezTo>
                      <a:cubicBezTo>
                        <a:pt x="196" y="5"/>
                        <a:pt x="191" y="0"/>
                        <a:pt x="186" y="0"/>
                      </a:cubicBezTo>
                      <a:cubicBezTo>
                        <a:pt x="10" y="0"/>
                        <a:pt x="10" y="0"/>
                        <a:pt x="10" y="0"/>
                      </a:cubicBezTo>
                      <a:cubicBezTo>
                        <a:pt x="4" y="0"/>
                        <a:pt x="0" y="5"/>
                        <a:pt x="0" y="10"/>
                      </a:cubicBezTo>
                      <a:cubicBezTo>
                        <a:pt x="0" y="263"/>
                        <a:pt x="0" y="263"/>
                        <a:pt x="0" y="263"/>
                      </a:cubicBezTo>
                      <a:cubicBezTo>
                        <a:pt x="0" y="269"/>
                        <a:pt x="4" y="273"/>
                        <a:pt x="10" y="273"/>
                      </a:cubicBezTo>
                      <a:close/>
                      <a:moveTo>
                        <a:pt x="10" y="600"/>
                      </a:moveTo>
                      <a:cubicBezTo>
                        <a:pt x="186" y="600"/>
                        <a:pt x="186" y="600"/>
                        <a:pt x="186" y="600"/>
                      </a:cubicBezTo>
                      <a:cubicBezTo>
                        <a:pt x="191" y="600"/>
                        <a:pt x="196" y="595"/>
                        <a:pt x="196" y="590"/>
                      </a:cubicBezTo>
                      <a:cubicBezTo>
                        <a:pt x="196" y="337"/>
                        <a:pt x="196" y="337"/>
                        <a:pt x="196" y="337"/>
                      </a:cubicBezTo>
                      <a:cubicBezTo>
                        <a:pt x="196" y="331"/>
                        <a:pt x="191" y="327"/>
                        <a:pt x="186" y="327"/>
                      </a:cubicBezTo>
                      <a:cubicBezTo>
                        <a:pt x="10" y="327"/>
                        <a:pt x="10" y="327"/>
                        <a:pt x="10" y="327"/>
                      </a:cubicBezTo>
                      <a:cubicBezTo>
                        <a:pt x="4" y="327"/>
                        <a:pt x="0" y="331"/>
                        <a:pt x="0" y="337"/>
                      </a:cubicBezTo>
                      <a:cubicBezTo>
                        <a:pt x="0" y="590"/>
                        <a:pt x="0" y="590"/>
                        <a:pt x="0" y="590"/>
                      </a:cubicBezTo>
                      <a:cubicBezTo>
                        <a:pt x="0" y="595"/>
                        <a:pt x="4" y="600"/>
                        <a:pt x="10" y="600"/>
                      </a:cubicBezTo>
                      <a:close/>
                      <a:moveTo>
                        <a:pt x="542" y="273"/>
                      </a:moveTo>
                      <a:cubicBezTo>
                        <a:pt x="718" y="273"/>
                        <a:pt x="718" y="273"/>
                        <a:pt x="718" y="273"/>
                      </a:cubicBezTo>
                      <a:cubicBezTo>
                        <a:pt x="724" y="273"/>
                        <a:pt x="728" y="269"/>
                        <a:pt x="728" y="263"/>
                      </a:cubicBezTo>
                      <a:cubicBezTo>
                        <a:pt x="728" y="10"/>
                        <a:pt x="728" y="10"/>
                        <a:pt x="728" y="10"/>
                      </a:cubicBezTo>
                      <a:cubicBezTo>
                        <a:pt x="728" y="5"/>
                        <a:pt x="724" y="0"/>
                        <a:pt x="718" y="0"/>
                      </a:cubicBezTo>
                      <a:cubicBezTo>
                        <a:pt x="542" y="0"/>
                        <a:pt x="542" y="0"/>
                        <a:pt x="542" y="0"/>
                      </a:cubicBezTo>
                      <a:cubicBezTo>
                        <a:pt x="537" y="0"/>
                        <a:pt x="532" y="5"/>
                        <a:pt x="532" y="10"/>
                      </a:cubicBezTo>
                      <a:cubicBezTo>
                        <a:pt x="532" y="263"/>
                        <a:pt x="532" y="263"/>
                        <a:pt x="532" y="263"/>
                      </a:cubicBezTo>
                      <a:cubicBezTo>
                        <a:pt x="532" y="269"/>
                        <a:pt x="537" y="273"/>
                        <a:pt x="542" y="273"/>
                      </a:cubicBezTo>
                      <a:close/>
                      <a:moveTo>
                        <a:pt x="542" y="600"/>
                      </a:moveTo>
                      <a:cubicBezTo>
                        <a:pt x="718" y="600"/>
                        <a:pt x="718" y="600"/>
                        <a:pt x="718" y="600"/>
                      </a:cubicBezTo>
                      <a:cubicBezTo>
                        <a:pt x="724" y="600"/>
                        <a:pt x="728" y="595"/>
                        <a:pt x="728" y="590"/>
                      </a:cubicBezTo>
                      <a:cubicBezTo>
                        <a:pt x="728" y="337"/>
                        <a:pt x="728" y="337"/>
                        <a:pt x="728" y="337"/>
                      </a:cubicBezTo>
                      <a:cubicBezTo>
                        <a:pt x="728" y="331"/>
                        <a:pt x="724" y="327"/>
                        <a:pt x="718" y="327"/>
                      </a:cubicBezTo>
                      <a:cubicBezTo>
                        <a:pt x="542" y="327"/>
                        <a:pt x="542" y="327"/>
                        <a:pt x="542" y="327"/>
                      </a:cubicBezTo>
                      <a:cubicBezTo>
                        <a:pt x="537" y="327"/>
                        <a:pt x="532" y="331"/>
                        <a:pt x="532" y="337"/>
                      </a:cubicBezTo>
                      <a:cubicBezTo>
                        <a:pt x="532" y="590"/>
                        <a:pt x="532" y="590"/>
                        <a:pt x="532" y="590"/>
                      </a:cubicBezTo>
                      <a:cubicBezTo>
                        <a:pt x="532" y="595"/>
                        <a:pt x="537" y="600"/>
                        <a:pt x="542" y="600"/>
                      </a:cubicBezTo>
                      <a:close/>
                      <a:moveTo>
                        <a:pt x="276" y="926"/>
                      </a:moveTo>
                      <a:cubicBezTo>
                        <a:pt x="452" y="926"/>
                        <a:pt x="452" y="926"/>
                        <a:pt x="452" y="926"/>
                      </a:cubicBezTo>
                      <a:cubicBezTo>
                        <a:pt x="457" y="926"/>
                        <a:pt x="462" y="922"/>
                        <a:pt x="462" y="916"/>
                      </a:cubicBezTo>
                      <a:cubicBezTo>
                        <a:pt x="462" y="663"/>
                        <a:pt x="462" y="663"/>
                        <a:pt x="462" y="663"/>
                      </a:cubicBezTo>
                      <a:cubicBezTo>
                        <a:pt x="462" y="658"/>
                        <a:pt x="457" y="653"/>
                        <a:pt x="452" y="653"/>
                      </a:cubicBezTo>
                      <a:cubicBezTo>
                        <a:pt x="276" y="653"/>
                        <a:pt x="276" y="653"/>
                        <a:pt x="276" y="653"/>
                      </a:cubicBezTo>
                      <a:cubicBezTo>
                        <a:pt x="271" y="653"/>
                        <a:pt x="266" y="658"/>
                        <a:pt x="266" y="663"/>
                      </a:cubicBezTo>
                      <a:cubicBezTo>
                        <a:pt x="266" y="916"/>
                        <a:pt x="266" y="916"/>
                        <a:pt x="266" y="916"/>
                      </a:cubicBezTo>
                      <a:cubicBezTo>
                        <a:pt x="266" y="922"/>
                        <a:pt x="271" y="926"/>
                        <a:pt x="276" y="926"/>
                      </a:cubicBezTo>
                      <a:close/>
                      <a:moveTo>
                        <a:pt x="10" y="926"/>
                      </a:moveTo>
                      <a:cubicBezTo>
                        <a:pt x="186" y="926"/>
                        <a:pt x="186" y="926"/>
                        <a:pt x="186" y="926"/>
                      </a:cubicBezTo>
                      <a:cubicBezTo>
                        <a:pt x="191" y="926"/>
                        <a:pt x="196" y="922"/>
                        <a:pt x="196" y="916"/>
                      </a:cubicBezTo>
                      <a:cubicBezTo>
                        <a:pt x="196" y="663"/>
                        <a:pt x="196" y="663"/>
                        <a:pt x="196" y="663"/>
                      </a:cubicBezTo>
                      <a:cubicBezTo>
                        <a:pt x="196" y="658"/>
                        <a:pt x="191" y="653"/>
                        <a:pt x="186" y="653"/>
                      </a:cubicBezTo>
                      <a:cubicBezTo>
                        <a:pt x="10" y="653"/>
                        <a:pt x="10" y="653"/>
                        <a:pt x="10" y="653"/>
                      </a:cubicBezTo>
                      <a:cubicBezTo>
                        <a:pt x="4" y="653"/>
                        <a:pt x="0" y="658"/>
                        <a:pt x="0" y="663"/>
                      </a:cubicBezTo>
                      <a:cubicBezTo>
                        <a:pt x="0" y="916"/>
                        <a:pt x="0" y="916"/>
                        <a:pt x="0" y="916"/>
                      </a:cubicBezTo>
                      <a:cubicBezTo>
                        <a:pt x="0" y="922"/>
                        <a:pt x="4" y="926"/>
                        <a:pt x="10" y="926"/>
                      </a:cubicBezTo>
                      <a:close/>
                      <a:moveTo>
                        <a:pt x="542" y="926"/>
                      </a:moveTo>
                      <a:cubicBezTo>
                        <a:pt x="718" y="926"/>
                        <a:pt x="718" y="926"/>
                        <a:pt x="718" y="926"/>
                      </a:cubicBezTo>
                      <a:cubicBezTo>
                        <a:pt x="724" y="926"/>
                        <a:pt x="728" y="922"/>
                        <a:pt x="728" y="916"/>
                      </a:cubicBezTo>
                      <a:cubicBezTo>
                        <a:pt x="728" y="663"/>
                        <a:pt x="728" y="663"/>
                        <a:pt x="728" y="663"/>
                      </a:cubicBezTo>
                      <a:cubicBezTo>
                        <a:pt x="728" y="658"/>
                        <a:pt x="724" y="653"/>
                        <a:pt x="718" y="653"/>
                      </a:cubicBezTo>
                      <a:cubicBezTo>
                        <a:pt x="542" y="653"/>
                        <a:pt x="542" y="653"/>
                        <a:pt x="542" y="653"/>
                      </a:cubicBezTo>
                      <a:cubicBezTo>
                        <a:pt x="537" y="653"/>
                        <a:pt x="532" y="658"/>
                        <a:pt x="532" y="663"/>
                      </a:cubicBezTo>
                      <a:cubicBezTo>
                        <a:pt x="532" y="916"/>
                        <a:pt x="532" y="916"/>
                        <a:pt x="532" y="916"/>
                      </a:cubicBezTo>
                      <a:cubicBezTo>
                        <a:pt x="532" y="922"/>
                        <a:pt x="537" y="926"/>
                        <a:pt x="542" y="9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6" name="bcgIcons_Office Building ">
              <a:extLst>
                <a:ext uri="{FF2B5EF4-FFF2-40B4-BE49-F238E27FC236}">
                  <a16:creationId xmlns:a16="http://schemas.microsoft.com/office/drawing/2014/main" id="{A5D72E8B-1BC2-72AF-8902-1843E0C975F1}"/>
                </a:ext>
              </a:extLst>
            </p:cNvPr>
            <p:cNvGrpSpPr>
              <a:grpSpLocks noChangeAspect="1"/>
            </p:cNvGrpSpPr>
            <p:nvPr/>
          </p:nvGrpSpPr>
          <p:grpSpPr>
            <a:xfrm>
              <a:off x="4624514" y="3568721"/>
              <a:ext cx="160823" cy="160972"/>
              <a:chOff x="5273799" y="2606040"/>
              <a:chExt cx="1644396" cy="1645920"/>
            </a:xfrm>
          </p:grpSpPr>
          <p:sp>
            <p:nvSpPr>
              <p:cNvPr id="179" name="AutoShape 23">
                <a:extLst>
                  <a:ext uri="{FF2B5EF4-FFF2-40B4-BE49-F238E27FC236}">
                    <a16:creationId xmlns:a16="http://schemas.microsoft.com/office/drawing/2014/main" id="{0BE32CAA-8DB5-4497-8ED8-2D188CCB66E8}"/>
                  </a:ext>
                </a:extLst>
              </p:cNvPr>
              <p:cNvSpPr>
                <a:spLocks noChangeAspect="1" noChangeArrowheads="1" noTextEdit="1"/>
              </p:cNvSpPr>
              <p:nvPr/>
            </p:nvSpPr>
            <p:spPr bwMode="auto">
              <a:xfrm>
                <a:off x="5273799" y="2606040"/>
                <a:ext cx="164439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0" name="Group 179">
                <a:extLst>
                  <a:ext uri="{FF2B5EF4-FFF2-40B4-BE49-F238E27FC236}">
                    <a16:creationId xmlns:a16="http://schemas.microsoft.com/office/drawing/2014/main" id="{DFE078D5-D9FF-E530-673E-4978699B3281}"/>
                  </a:ext>
                </a:extLst>
              </p:cNvPr>
              <p:cNvGrpSpPr/>
              <p:nvPr/>
            </p:nvGrpSpPr>
            <p:grpSpPr>
              <a:xfrm>
                <a:off x="5618604" y="2747391"/>
                <a:ext cx="954786" cy="1333881"/>
                <a:chOff x="5618604" y="2747391"/>
                <a:chExt cx="954786" cy="1333881"/>
              </a:xfrm>
            </p:grpSpPr>
            <p:sp>
              <p:nvSpPr>
                <p:cNvPr id="181" name="Freeform 25">
                  <a:extLst>
                    <a:ext uri="{FF2B5EF4-FFF2-40B4-BE49-F238E27FC236}">
                      <a16:creationId xmlns:a16="http://schemas.microsoft.com/office/drawing/2014/main" id="{FC154B34-2FE1-3EF9-EF43-42C6B2C3FF5D}"/>
                    </a:ext>
                  </a:extLst>
                </p:cNvPr>
                <p:cNvSpPr>
                  <a:spLocks noEditPoints="1"/>
                </p:cNvSpPr>
                <p:nvPr/>
              </p:nvSpPr>
              <p:spPr bwMode="auto">
                <a:xfrm>
                  <a:off x="5618604" y="2747391"/>
                  <a:ext cx="954786" cy="1333881"/>
                </a:xfrm>
                <a:custGeom>
                  <a:avLst/>
                  <a:gdLst>
                    <a:gd name="T0" fmla="*/ 1316 w 1338"/>
                    <a:gd name="T1" fmla="*/ 1743 h 1867"/>
                    <a:gd name="T2" fmla="*/ 1253 w 1338"/>
                    <a:gd name="T3" fmla="*/ 1743 h 1867"/>
                    <a:gd name="T4" fmla="*/ 1253 w 1338"/>
                    <a:gd name="T5" fmla="*/ 1714 h 1867"/>
                    <a:gd name="T6" fmla="*/ 1232 w 1338"/>
                    <a:gd name="T7" fmla="*/ 1693 h 1867"/>
                    <a:gd name="T8" fmla="*/ 106 w 1338"/>
                    <a:gd name="T9" fmla="*/ 1693 h 1867"/>
                    <a:gd name="T10" fmla="*/ 85 w 1338"/>
                    <a:gd name="T11" fmla="*/ 1714 h 1867"/>
                    <a:gd name="T12" fmla="*/ 85 w 1338"/>
                    <a:gd name="T13" fmla="*/ 1743 h 1867"/>
                    <a:gd name="T14" fmla="*/ 22 w 1338"/>
                    <a:gd name="T15" fmla="*/ 1743 h 1867"/>
                    <a:gd name="T16" fmla="*/ 0 w 1338"/>
                    <a:gd name="T17" fmla="*/ 1765 h 1867"/>
                    <a:gd name="T18" fmla="*/ 0 w 1338"/>
                    <a:gd name="T19" fmla="*/ 1846 h 1867"/>
                    <a:gd name="T20" fmla="*/ 22 w 1338"/>
                    <a:gd name="T21" fmla="*/ 1867 h 1867"/>
                    <a:gd name="T22" fmla="*/ 1316 w 1338"/>
                    <a:gd name="T23" fmla="*/ 1867 h 1867"/>
                    <a:gd name="T24" fmla="*/ 1338 w 1338"/>
                    <a:gd name="T25" fmla="*/ 1846 h 1867"/>
                    <a:gd name="T26" fmla="*/ 1338 w 1338"/>
                    <a:gd name="T27" fmla="*/ 1765 h 1867"/>
                    <a:gd name="T28" fmla="*/ 1316 w 1338"/>
                    <a:gd name="T29" fmla="*/ 1743 h 1867"/>
                    <a:gd name="T30" fmla="*/ 1224 w 1338"/>
                    <a:gd name="T31" fmla="*/ 71 h 1867"/>
                    <a:gd name="T32" fmla="*/ 1161 w 1338"/>
                    <a:gd name="T33" fmla="*/ 71 h 1867"/>
                    <a:gd name="T34" fmla="*/ 1119 w 1338"/>
                    <a:gd name="T35" fmla="*/ 9 h 1867"/>
                    <a:gd name="T36" fmla="*/ 1101 w 1338"/>
                    <a:gd name="T37" fmla="*/ 0 h 1867"/>
                    <a:gd name="T38" fmla="*/ 237 w 1338"/>
                    <a:gd name="T39" fmla="*/ 0 h 1867"/>
                    <a:gd name="T40" fmla="*/ 219 w 1338"/>
                    <a:gd name="T41" fmla="*/ 9 h 1867"/>
                    <a:gd name="T42" fmla="*/ 177 w 1338"/>
                    <a:gd name="T43" fmla="*/ 71 h 1867"/>
                    <a:gd name="T44" fmla="*/ 114 w 1338"/>
                    <a:gd name="T45" fmla="*/ 71 h 1867"/>
                    <a:gd name="T46" fmla="*/ 92 w 1338"/>
                    <a:gd name="T47" fmla="*/ 93 h 1867"/>
                    <a:gd name="T48" fmla="*/ 92 w 1338"/>
                    <a:gd name="T49" fmla="*/ 156 h 1867"/>
                    <a:gd name="T50" fmla="*/ 114 w 1338"/>
                    <a:gd name="T51" fmla="*/ 178 h 1867"/>
                    <a:gd name="T52" fmla="*/ 125 w 1338"/>
                    <a:gd name="T53" fmla="*/ 178 h 1867"/>
                    <a:gd name="T54" fmla="*/ 125 w 1338"/>
                    <a:gd name="T55" fmla="*/ 1650 h 1867"/>
                    <a:gd name="T56" fmla="*/ 169 w 1338"/>
                    <a:gd name="T57" fmla="*/ 1650 h 1867"/>
                    <a:gd name="T58" fmla="*/ 169 w 1338"/>
                    <a:gd name="T59" fmla="*/ 156 h 1867"/>
                    <a:gd name="T60" fmla="*/ 147 w 1338"/>
                    <a:gd name="T61" fmla="*/ 134 h 1867"/>
                    <a:gd name="T62" fmla="*/ 136 w 1338"/>
                    <a:gd name="T63" fmla="*/ 134 h 1867"/>
                    <a:gd name="T64" fmla="*/ 136 w 1338"/>
                    <a:gd name="T65" fmla="*/ 115 h 1867"/>
                    <a:gd name="T66" fmla="*/ 1202 w 1338"/>
                    <a:gd name="T67" fmla="*/ 115 h 1867"/>
                    <a:gd name="T68" fmla="*/ 1202 w 1338"/>
                    <a:gd name="T69" fmla="*/ 134 h 1867"/>
                    <a:gd name="T70" fmla="*/ 1191 w 1338"/>
                    <a:gd name="T71" fmla="*/ 134 h 1867"/>
                    <a:gd name="T72" fmla="*/ 1169 w 1338"/>
                    <a:gd name="T73" fmla="*/ 156 h 1867"/>
                    <a:gd name="T74" fmla="*/ 1169 w 1338"/>
                    <a:gd name="T75" fmla="*/ 1650 h 1867"/>
                    <a:gd name="T76" fmla="*/ 1213 w 1338"/>
                    <a:gd name="T77" fmla="*/ 1650 h 1867"/>
                    <a:gd name="T78" fmla="*/ 1213 w 1338"/>
                    <a:gd name="T79" fmla="*/ 178 h 1867"/>
                    <a:gd name="T80" fmla="*/ 1224 w 1338"/>
                    <a:gd name="T81" fmla="*/ 178 h 1867"/>
                    <a:gd name="T82" fmla="*/ 1246 w 1338"/>
                    <a:gd name="T83" fmla="*/ 156 h 1867"/>
                    <a:gd name="T84" fmla="*/ 1246 w 1338"/>
                    <a:gd name="T85" fmla="*/ 93 h 1867"/>
                    <a:gd name="T86" fmla="*/ 1224 w 1338"/>
                    <a:gd name="T87" fmla="*/ 71 h 1867"/>
                    <a:gd name="T88" fmla="*/ 248 w 1338"/>
                    <a:gd name="T89" fmla="*/ 44 h 1867"/>
                    <a:gd name="T90" fmla="*/ 1090 w 1338"/>
                    <a:gd name="T91" fmla="*/ 44 h 1867"/>
                    <a:gd name="T92" fmla="*/ 1108 w 1338"/>
                    <a:gd name="T93" fmla="*/ 71 h 1867"/>
                    <a:gd name="T94" fmla="*/ 230 w 1338"/>
                    <a:gd name="T95" fmla="*/ 71 h 1867"/>
                    <a:gd name="T96" fmla="*/ 248 w 1338"/>
                    <a:gd name="T97" fmla="*/ 44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867">
                      <a:moveTo>
                        <a:pt x="1316" y="1743"/>
                      </a:moveTo>
                      <a:cubicBezTo>
                        <a:pt x="1253" y="1743"/>
                        <a:pt x="1253" y="1743"/>
                        <a:pt x="1253" y="1743"/>
                      </a:cubicBezTo>
                      <a:cubicBezTo>
                        <a:pt x="1253" y="1714"/>
                        <a:pt x="1253" y="1714"/>
                        <a:pt x="1253" y="1714"/>
                      </a:cubicBezTo>
                      <a:cubicBezTo>
                        <a:pt x="1253" y="1702"/>
                        <a:pt x="1243" y="1693"/>
                        <a:pt x="1232" y="1693"/>
                      </a:cubicBezTo>
                      <a:cubicBezTo>
                        <a:pt x="106" y="1693"/>
                        <a:pt x="106" y="1693"/>
                        <a:pt x="106" y="1693"/>
                      </a:cubicBezTo>
                      <a:cubicBezTo>
                        <a:pt x="95" y="1693"/>
                        <a:pt x="85" y="1702"/>
                        <a:pt x="85" y="1714"/>
                      </a:cubicBezTo>
                      <a:cubicBezTo>
                        <a:pt x="85" y="1743"/>
                        <a:pt x="85" y="1743"/>
                        <a:pt x="85" y="1743"/>
                      </a:cubicBezTo>
                      <a:cubicBezTo>
                        <a:pt x="22" y="1743"/>
                        <a:pt x="22" y="1743"/>
                        <a:pt x="22" y="1743"/>
                      </a:cubicBezTo>
                      <a:cubicBezTo>
                        <a:pt x="10" y="1743"/>
                        <a:pt x="0" y="1753"/>
                        <a:pt x="0" y="1765"/>
                      </a:cubicBezTo>
                      <a:cubicBezTo>
                        <a:pt x="0" y="1846"/>
                        <a:pt x="0" y="1846"/>
                        <a:pt x="0" y="1846"/>
                      </a:cubicBezTo>
                      <a:cubicBezTo>
                        <a:pt x="0" y="1858"/>
                        <a:pt x="10" y="1867"/>
                        <a:pt x="22" y="1867"/>
                      </a:cubicBezTo>
                      <a:cubicBezTo>
                        <a:pt x="1316" y="1867"/>
                        <a:pt x="1316" y="1867"/>
                        <a:pt x="1316" y="1867"/>
                      </a:cubicBezTo>
                      <a:cubicBezTo>
                        <a:pt x="1328" y="1867"/>
                        <a:pt x="1338" y="1858"/>
                        <a:pt x="1338" y="1846"/>
                      </a:cubicBezTo>
                      <a:cubicBezTo>
                        <a:pt x="1338" y="1765"/>
                        <a:pt x="1338" y="1765"/>
                        <a:pt x="1338" y="1765"/>
                      </a:cubicBezTo>
                      <a:cubicBezTo>
                        <a:pt x="1338" y="1753"/>
                        <a:pt x="1328" y="1743"/>
                        <a:pt x="1316" y="1743"/>
                      </a:cubicBezTo>
                      <a:close/>
                      <a:moveTo>
                        <a:pt x="1224" y="71"/>
                      </a:moveTo>
                      <a:cubicBezTo>
                        <a:pt x="1161" y="71"/>
                        <a:pt x="1161" y="71"/>
                        <a:pt x="1161" y="71"/>
                      </a:cubicBezTo>
                      <a:cubicBezTo>
                        <a:pt x="1119" y="9"/>
                        <a:pt x="1119" y="9"/>
                        <a:pt x="1119" y="9"/>
                      </a:cubicBezTo>
                      <a:cubicBezTo>
                        <a:pt x="1115" y="3"/>
                        <a:pt x="1108" y="0"/>
                        <a:pt x="1101" y="0"/>
                      </a:cubicBezTo>
                      <a:cubicBezTo>
                        <a:pt x="237" y="0"/>
                        <a:pt x="237" y="0"/>
                        <a:pt x="237" y="0"/>
                      </a:cubicBezTo>
                      <a:cubicBezTo>
                        <a:pt x="230" y="0"/>
                        <a:pt x="223" y="3"/>
                        <a:pt x="219" y="9"/>
                      </a:cubicBezTo>
                      <a:cubicBezTo>
                        <a:pt x="177" y="71"/>
                        <a:pt x="177" y="71"/>
                        <a:pt x="177" y="71"/>
                      </a:cubicBezTo>
                      <a:cubicBezTo>
                        <a:pt x="114" y="71"/>
                        <a:pt x="114" y="71"/>
                        <a:pt x="114" y="71"/>
                      </a:cubicBezTo>
                      <a:cubicBezTo>
                        <a:pt x="102" y="71"/>
                        <a:pt x="92" y="81"/>
                        <a:pt x="92" y="93"/>
                      </a:cubicBezTo>
                      <a:cubicBezTo>
                        <a:pt x="92" y="156"/>
                        <a:pt x="92" y="156"/>
                        <a:pt x="92" y="156"/>
                      </a:cubicBezTo>
                      <a:cubicBezTo>
                        <a:pt x="92" y="168"/>
                        <a:pt x="102" y="178"/>
                        <a:pt x="114" y="178"/>
                      </a:cubicBezTo>
                      <a:cubicBezTo>
                        <a:pt x="125" y="178"/>
                        <a:pt x="125" y="178"/>
                        <a:pt x="125" y="178"/>
                      </a:cubicBezTo>
                      <a:cubicBezTo>
                        <a:pt x="125" y="1650"/>
                        <a:pt x="125" y="1650"/>
                        <a:pt x="125" y="1650"/>
                      </a:cubicBezTo>
                      <a:cubicBezTo>
                        <a:pt x="169" y="1650"/>
                        <a:pt x="169" y="1650"/>
                        <a:pt x="169" y="1650"/>
                      </a:cubicBezTo>
                      <a:cubicBezTo>
                        <a:pt x="169" y="156"/>
                        <a:pt x="169" y="156"/>
                        <a:pt x="169" y="156"/>
                      </a:cubicBezTo>
                      <a:cubicBezTo>
                        <a:pt x="169" y="144"/>
                        <a:pt x="159" y="134"/>
                        <a:pt x="147" y="134"/>
                      </a:cubicBezTo>
                      <a:cubicBezTo>
                        <a:pt x="136" y="134"/>
                        <a:pt x="136" y="134"/>
                        <a:pt x="136" y="134"/>
                      </a:cubicBezTo>
                      <a:cubicBezTo>
                        <a:pt x="136" y="115"/>
                        <a:pt x="136" y="115"/>
                        <a:pt x="136" y="115"/>
                      </a:cubicBezTo>
                      <a:cubicBezTo>
                        <a:pt x="1202" y="115"/>
                        <a:pt x="1202" y="115"/>
                        <a:pt x="1202" y="115"/>
                      </a:cubicBezTo>
                      <a:cubicBezTo>
                        <a:pt x="1202" y="134"/>
                        <a:pt x="1202" y="134"/>
                        <a:pt x="1202" y="134"/>
                      </a:cubicBezTo>
                      <a:cubicBezTo>
                        <a:pt x="1191" y="134"/>
                        <a:pt x="1191" y="134"/>
                        <a:pt x="1191" y="134"/>
                      </a:cubicBezTo>
                      <a:cubicBezTo>
                        <a:pt x="1179" y="134"/>
                        <a:pt x="1169" y="144"/>
                        <a:pt x="1169" y="156"/>
                      </a:cubicBezTo>
                      <a:cubicBezTo>
                        <a:pt x="1169" y="1650"/>
                        <a:pt x="1169" y="1650"/>
                        <a:pt x="1169" y="1650"/>
                      </a:cubicBezTo>
                      <a:cubicBezTo>
                        <a:pt x="1213" y="1650"/>
                        <a:pt x="1213" y="1650"/>
                        <a:pt x="1213" y="1650"/>
                      </a:cubicBezTo>
                      <a:cubicBezTo>
                        <a:pt x="1213" y="178"/>
                        <a:pt x="1213" y="178"/>
                        <a:pt x="1213" y="178"/>
                      </a:cubicBezTo>
                      <a:cubicBezTo>
                        <a:pt x="1224" y="178"/>
                        <a:pt x="1224" y="178"/>
                        <a:pt x="1224" y="178"/>
                      </a:cubicBezTo>
                      <a:cubicBezTo>
                        <a:pt x="1236" y="178"/>
                        <a:pt x="1246" y="168"/>
                        <a:pt x="1246" y="156"/>
                      </a:cubicBezTo>
                      <a:cubicBezTo>
                        <a:pt x="1246" y="93"/>
                        <a:pt x="1246" y="93"/>
                        <a:pt x="1246" y="93"/>
                      </a:cubicBezTo>
                      <a:cubicBezTo>
                        <a:pt x="1246" y="81"/>
                        <a:pt x="1236" y="71"/>
                        <a:pt x="1224" y="71"/>
                      </a:cubicBezTo>
                      <a:close/>
                      <a:moveTo>
                        <a:pt x="248" y="44"/>
                      </a:moveTo>
                      <a:cubicBezTo>
                        <a:pt x="1090" y="44"/>
                        <a:pt x="1090" y="44"/>
                        <a:pt x="1090" y="44"/>
                      </a:cubicBezTo>
                      <a:cubicBezTo>
                        <a:pt x="1108" y="71"/>
                        <a:pt x="1108" y="71"/>
                        <a:pt x="1108" y="71"/>
                      </a:cubicBezTo>
                      <a:cubicBezTo>
                        <a:pt x="230" y="71"/>
                        <a:pt x="230" y="71"/>
                        <a:pt x="230" y="71"/>
                      </a:cubicBezTo>
                      <a:lnTo>
                        <a:pt x="24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
                  <a:extLst>
                    <a:ext uri="{FF2B5EF4-FFF2-40B4-BE49-F238E27FC236}">
                      <a16:creationId xmlns:a16="http://schemas.microsoft.com/office/drawing/2014/main" id="{9CDEC0B9-49BF-4482-ED73-9447AB83A972}"/>
                    </a:ext>
                  </a:extLst>
                </p:cNvPr>
                <p:cNvSpPr>
                  <a:spLocks noEditPoints="1"/>
                </p:cNvSpPr>
                <p:nvPr/>
              </p:nvSpPr>
              <p:spPr bwMode="auto">
                <a:xfrm>
                  <a:off x="5836155" y="2904744"/>
                  <a:ext cx="519684" cy="1021461"/>
                </a:xfrm>
                <a:custGeom>
                  <a:avLst/>
                  <a:gdLst>
                    <a:gd name="T0" fmla="*/ 110 w 728"/>
                    <a:gd name="T1" fmla="*/ 1430 h 1430"/>
                    <a:gd name="T2" fmla="*/ 100 w 728"/>
                    <a:gd name="T3" fmla="*/ 1101 h 1430"/>
                    <a:gd name="T4" fmla="*/ 334 w 728"/>
                    <a:gd name="T5" fmla="*/ 1091 h 1430"/>
                    <a:gd name="T6" fmla="*/ 344 w 728"/>
                    <a:gd name="T7" fmla="*/ 1420 h 1430"/>
                    <a:gd name="T8" fmla="*/ 628 w 728"/>
                    <a:gd name="T9" fmla="*/ 1420 h 1430"/>
                    <a:gd name="T10" fmla="*/ 618 w 728"/>
                    <a:gd name="T11" fmla="*/ 1091 h 1430"/>
                    <a:gd name="T12" fmla="*/ 384 w 728"/>
                    <a:gd name="T13" fmla="*/ 1101 h 1430"/>
                    <a:gd name="T14" fmla="*/ 394 w 728"/>
                    <a:gd name="T15" fmla="*/ 1430 h 1430"/>
                    <a:gd name="T16" fmla="*/ 628 w 728"/>
                    <a:gd name="T17" fmla="*/ 1420 h 1430"/>
                    <a:gd name="T18" fmla="*/ 452 w 728"/>
                    <a:gd name="T19" fmla="*/ 273 h 1430"/>
                    <a:gd name="T20" fmla="*/ 462 w 728"/>
                    <a:gd name="T21" fmla="*/ 10 h 1430"/>
                    <a:gd name="T22" fmla="*/ 276 w 728"/>
                    <a:gd name="T23" fmla="*/ 0 h 1430"/>
                    <a:gd name="T24" fmla="*/ 266 w 728"/>
                    <a:gd name="T25" fmla="*/ 263 h 1430"/>
                    <a:gd name="T26" fmla="*/ 276 w 728"/>
                    <a:gd name="T27" fmla="*/ 600 h 1430"/>
                    <a:gd name="T28" fmla="*/ 462 w 728"/>
                    <a:gd name="T29" fmla="*/ 590 h 1430"/>
                    <a:gd name="T30" fmla="*/ 452 w 728"/>
                    <a:gd name="T31" fmla="*/ 327 h 1430"/>
                    <a:gd name="T32" fmla="*/ 266 w 728"/>
                    <a:gd name="T33" fmla="*/ 337 h 1430"/>
                    <a:gd name="T34" fmla="*/ 276 w 728"/>
                    <a:gd name="T35" fmla="*/ 600 h 1430"/>
                    <a:gd name="T36" fmla="*/ 186 w 728"/>
                    <a:gd name="T37" fmla="*/ 273 h 1430"/>
                    <a:gd name="T38" fmla="*/ 196 w 728"/>
                    <a:gd name="T39" fmla="*/ 10 h 1430"/>
                    <a:gd name="T40" fmla="*/ 10 w 728"/>
                    <a:gd name="T41" fmla="*/ 0 h 1430"/>
                    <a:gd name="T42" fmla="*/ 0 w 728"/>
                    <a:gd name="T43" fmla="*/ 263 h 1430"/>
                    <a:gd name="T44" fmla="*/ 10 w 728"/>
                    <a:gd name="T45" fmla="*/ 600 h 1430"/>
                    <a:gd name="T46" fmla="*/ 196 w 728"/>
                    <a:gd name="T47" fmla="*/ 590 h 1430"/>
                    <a:gd name="T48" fmla="*/ 186 w 728"/>
                    <a:gd name="T49" fmla="*/ 327 h 1430"/>
                    <a:gd name="T50" fmla="*/ 0 w 728"/>
                    <a:gd name="T51" fmla="*/ 337 h 1430"/>
                    <a:gd name="T52" fmla="*/ 10 w 728"/>
                    <a:gd name="T53" fmla="*/ 600 h 1430"/>
                    <a:gd name="T54" fmla="*/ 718 w 728"/>
                    <a:gd name="T55" fmla="*/ 273 h 1430"/>
                    <a:gd name="T56" fmla="*/ 728 w 728"/>
                    <a:gd name="T57" fmla="*/ 10 h 1430"/>
                    <a:gd name="T58" fmla="*/ 542 w 728"/>
                    <a:gd name="T59" fmla="*/ 0 h 1430"/>
                    <a:gd name="T60" fmla="*/ 532 w 728"/>
                    <a:gd name="T61" fmla="*/ 263 h 1430"/>
                    <a:gd name="T62" fmla="*/ 542 w 728"/>
                    <a:gd name="T63" fmla="*/ 600 h 1430"/>
                    <a:gd name="T64" fmla="*/ 728 w 728"/>
                    <a:gd name="T65" fmla="*/ 590 h 1430"/>
                    <a:gd name="T66" fmla="*/ 718 w 728"/>
                    <a:gd name="T67" fmla="*/ 327 h 1430"/>
                    <a:gd name="T68" fmla="*/ 532 w 728"/>
                    <a:gd name="T69" fmla="*/ 337 h 1430"/>
                    <a:gd name="T70" fmla="*/ 542 w 728"/>
                    <a:gd name="T71" fmla="*/ 600 h 1430"/>
                    <a:gd name="T72" fmla="*/ 452 w 728"/>
                    <a:gd name="T73" fmla="*/ 926 h 1430"/>
                    <a:gd name="T74" fmla="*/ 462 w 728"/>
                    <a:gd name="T75" fmla="*/ 663 h 1430"/>
                    <a:gd name="T76" fmla="*/ 276 w 728"/>
                    <a:gd name="T77" fmla="*/ 653 h 1430"/>
                    <a:gd name="T78" fmla="*/ 266 w 728"/>
                    <a:gd name="T79" fmla="*/ 916 h 1430"/>
                    <a:gd name="T80" fmla="*/ 10 w 728"/>
                    <a:gd name="T81" fmla="*/ 926 h 1430"/>
                    <a:gd name="T82" fmla="*/ 196 w 728"/>
                    <a:gd name="T83" fmla="*/ 916 h 1430"/>
                    <a:gd name="T84" fmla="*/ 186 w 728"/>
                    <a:gd name="T85" fmla="*/ 653 h 1430"/>
                    <a:gd name="T86" fmla="*/ 0 w 728"/>
                    <a:gd name="T87" fmla="*/ 663 h 1430"/>
                    <a:gd name="T88" fmla="*/ 10 w 728"/>
                    <a:gd name="T89" fmla="*/ 926 h 1430"/>
                    <a:gd name="T90" fmla="*/ 718 w 728"/>
                    <a:gd name="T91" fmla="*/ 926 h 1430"/>
                    <a:gd name="T92" fmla="*/ 728 w 728"/>
                    <a:gd name="T93" fmla="*/ 663 h 1430"/>
                    <a:gd name="T94" fmla="*/ 542 w 728"/>
                    <a:gd name="T95" fmla="*/ 653 h 1430"/>
                    <a:gd name="T96" fmla="*/ 532 w 728"/>
                    <a:gd name="T97" fmla="*/ 916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8" h="1430">
                      <a:moveTo>
                        <a:pt x="334" y="1430"/>
                      </a:moveTo>
                      <a:cubicBezTo>
                        <a:pt x="110" y="1430"/>
                        <a:pt x="110" y="1430"/>
                        <a:pt x="110" y="1430"/>
                      </a:cubicBezTo>
                      <a:cubicBezTo>
                        <a:pt x="104" y="1430"/>
                        <a:pt x="100" y="1426"/>
                        <a:pt x="100" y="1420"/>
                      </a:cubicBezTo>
                      <a:cubicBezTo>
                        <a:pt x="100" y="1101"/>
                        <a:pt x="100" y="1101"/>
                        <a:pt x="100" y="1101"/>
                      </a:cubicBezTo>
                      <a:cubicBezTo>
                        <a:pt x="100" y="1095"/>
                        <a:pt x="104" y="1091"/>
                        <a:pt x="110" y="1091"/>
                      </a:cubicBezTo>
                      <a:cubicBezTo>
                        <a:pt x="334" y="1091"/>
                        <a:pt x="334" y="1091"/>
                        <a:pt x="334" y="1091"/>
                      </a:cubicBezTo>
                      <a:cubicBezTo>
                        <a:pt x="340" y="1091"/>
                        <a:pt x="344" y="1095"/>
                        <a:pt x="344" y="1101"/>
                      </a:cubicBezTo>
                      <a:cubicBezTo>
                        <a:pt x="344" y="1420"/>
                        <a:pt x="344" y="1420"/>
                        <a:pt x="344" y="1420"/>
                      </a:cubicBezTo>
                      <a:cubicBezTo>
                        <a:pt x="344" y="1426"/>
                        <a:pt x="340" y="1430"/>
                        <a:pt x="334" y="1430"/>
                      </a:cubicBezTo>
                      <a:close/>
                      <a:moveTo>
                        <a:pt x="628" y="1420"/>
                      </a:moveTo>
                      <a:cubicBezTo>
                        <a:pt x="628" y="1101"/>
                        <a:pt x="628" y="1101"/>
                        <a:pt x="628" y="1101"/>
                      </a:cubicBezTo>
                      <a:cubicBezTo>
                        <a:pt x="628" y="1095"/>
                        <a:pt x="624" y="1091"/>
                        <a:pt x="618" y="1091"/>
                      </a:cubicBezTo>
                      <a:cubicBezTo>
                        <a:pt x="394" y="1091"/>
                        <a:pt x="394" y="1091"/>
                        <a:pt x="394" y="1091"/>
                      </a:cubicBezTo>
                      <a:cubicBezTo>
                        <a:pt x="388" y="1091"/>
                        <a:pt x="384" y="1095"/>
                        <a:pt x="384" y="1101"/>
                      </a:cubicBezTo>
                      <a:cubicBezTo>
                        <a:pt x="384" y="1420"/>
                        <a:pt x="384" y="1420"/>
                        <a:pt x="384" y="1420"/>
                      </a:cubicBezTo>
                      <a:cubicBezTo>
                        <a:pt x="384" y="1426"/>
                        <a:pt x="388" y="1430"/>
                        <a:pt x="394" y="1430"/>
                      </a:cubicBezTo>
                      <a:cubicBezTo>
                        <a:pt x="618" y="1430"/>
                        <a:pt x="618" y="1430"/>
                        <a:pt x="618" y="1430"/>
                      </a:cubicBezTo>
                      <a:cubicBezTo>
                        <a:pt x="624" y="1430"/>
                        <a:pt x="628" y="1426"/>
                        <a:pt x="628" y="1420"/>
                      </a:cubicBezTo>
                      <a:close/>
                      <a:moveTo>
                        <a:pt x="276" y="273"/>
                      </a:moveTo>
                      <a:cubicBezTo>
                        <a:pt x="452" y="273"/>
                        <a:pt x="452" y="273"/>
                        <a:pt x="452" y="273"/>
                      </a:cubicBezTo>
                      <a:cubicBezTo>
                        <a:pt x="457" y="273"/>
                        <a:pt x="462" y="269"/>
                        <a:pt x="462" y="263"/>
                      </a:cubicBezTo>
                      <a:cubicBezTo>
                        <a:pt x="462" y="10"/>
                        <a:pt x="462" y="10"/>
                        <a:pt x="462" y="10"/>
                      </a:cubicBezTo>
                      <a:cubicBezTo>
                        <a:pt x="462" y="5"/>
                        <a:pt x="457" y="0"/>
                        <a:pt x="452" y="0"/>
                      </a:cubicBezTo>
                      <a:cubicBezTo>
                        <a:pt x="276" y="0"/>
                        <a:pt x="276" y="0"/>
                        <a:pt x="276" y="0"/>
                      </a:cubicBezTo>
                      <a:cubicBezTo>
                        <a:pt x="271" y="0"/>
                        <a:pt x="266" y="5"/>
                        <a:pt x="266" y="10"/>
                      </a:cubicBezTo>
                      <a:cubicBezTo>
                        <a:pt x="266" y="263"/>
                        <a:pt x="266" y="263"/>
                        <a:pt x="266" y="263"/>
                      </a:cubicBezTo>
                      <a:cubicBezTo>
                        <a:pt x="266" y="269"/>
                        <a:pt x="271" y="273"/>
                        <a:pt x="276" y="273"/>
                      </a:cubicBezTo>
                      <a:close/>
                      <a:moveTo>
                        <a:pt x="276" y="600"/>
                      </a:moveTo>
                      <a:cubicBezTo>
                        <a:pt x="452" y="600"/>
                        <a:pt x="452" y="600"/>
                        <a:pt x="452" y="600"/>
                      </a:cubicBezTo>
                      <a:cubicBezTo>
                        <a:pt x="457" y="600"/>
                        <a:pt x="462" y="595"/>
                        <a:pt x="462" y="590"/>
                      </a:cubicBezTo>
                      <a:cubicBezTo>
                        <a:pt x="462" y="337"/>
                        <a:pt x="462" y="337"/>
                        <a:pt x="462" y="337"/>
                      </a:cubicBezTo>
                      <a:cubicBezTo>
                        <a:pt x="462" y="331"/>
                        <a:pt x="457" y="327"/>
                        <a:pt x="452" y="327"/>
                      </a:cubicBezTo>
                      <a:cubicBezTo>
                        <a:pt x="276" y="327"/>
                        <a:pt x="276" y="327"/>
                        <a:pt x="276" y="327"/>
                      </a:cubicBezTo>
                      <a:cubicBezTo>
                        <a:pt x="271" y="327"/>
                        <a:pt x="266" y="331"/>
                        <a:pt x="266" y="337"/>
                      </a:cubicBezTo>
                      <a:cubicBezTo>
                        <a:pt x="266" y="590"/>
                        <a:pt x="266" y="590"/>
                        <a:pt x="266" y="590"/>
                      </a:cubicBezTo>
                      <a:cubicBezTo>
                        <a:pt x="266" y="595"/>
                        <a:pt x="271" y="600"/>
                        <a:pt x="276" y="600"/>
                      </a:cubicBezTo>
                      <a:close/>
                      <a:moveTo>
                        <a:pt x="10" y="273"/>
                      </a:moveTo>
                      <a:cubicBezTo>
                        <a:pt x="186" y="273"/>
                        <a:pt x="186" y="273"/>
                        <a:pt x="186" y="273"/>
                      </a:cubicBezTo>
                      <a:cubicBezTo>
                        <a:pt x="191" y="273"/>
                        <a:pt x="196" y="269"/>
                        <a:pt x="196" y="263"/>
                      </a:cubicBezTo>
                      <a:cubicBezTo>
                        <a:pt x="196" y="10"/>
                        <a:pt x="196" y="10"/>
                        <a:pt x="196" y="10"/>
                      </a:cubicBezTo>
                      <a:cubicBezTo>
                        <a:pt x="196" y="5"/>
                        <a:pt x="191" y="0"/>
                        <a:pt x="186" y="0"/>
                      </a:cubicBezTo>
                      <a:cubicBezTo>
                        <a:pt x="10" y="0"/>
                        <a:pt x="10" y="0"/>
                        <a:pt x="10" y="0"/>
                      </a:cubicBezTo>
                      <a:cubicBezTo>
                        <a:pt x="4" y="0"/>
                        <a:pt x="0" y="5"/>
                        <a:pt x="0" y="10"/>
                      </a:cubicBezTo>
                      <a:cubicBezTo>
                        <a:pt x="0" y="263"/>
                        <a:pt x="0" y="263"/>
                        <a:pt x="0" y="263"/>
                      </a:cubicBezTo>
                      <a:cubicBezTo>
                        <a:pt x="0" y="269"/>
                        <a:pt x="4" y="273"/>
                        <a:pt x="10" y="273"/>
                      </a:cubicBezTo>
                      <a:close/>
                      <a:moveTo>
                        <a:pt x="10" y="600"/>
                      </a:moveTo>
                      <a:cubicBezTo>
                        <a:pt x="186" y="600"/>
                        <a:pt x="186" y="600"/>
                        <a:pt x="186" y="600"/>
                      </a:cubicBezTo>
                      <a:cubicBezTo>
                        <a:pt x="191" y="600"/>
                        <a:pt x="196" y="595"/>
                        <a:pt x="196" y="590"/>
                      </a:cubicBezTo>
                      <a:cubicBezTo>
                        <a:pt x="196" y="337"/>
                        <a:pt x="196" y="337"/>
                        <a:pt x="196" y="337"/>
                      </a:cubicBezTo>
                      <a:cubicBezTo>
                        <a:pt x="196" y="331"/>
                        <a:pt x="191" y="327"/>
                        <a:pt x="186" y="327"/>
                      </a:cubicBezTo>
                      <a:cubicBezTo>
                        <a:pt x="10" y="327"/>
                        <a:pt x="10" y="327"/>
                        <a:pt x="10" y="327"/>
                      </a:cubicBezTo>
                      <a:cubicBezTo>
                        <a:pt x="4" y="327"/>
                        <a:pt x="0" y="331"/>
                        <a:pt x="0" y="337"/>
                      </a:cubicBezTo>
                      <a:cubicBezTo>
                        <a:pt x="0" y="590"/>
                        <a:pt x="0" y="590"/>
                        <a:pt x="0" y="590"/>
                      </a:cubicBezTo>
                      <a:cubicBezTo>
                        <a:pt x="0" y="595"/>
                        <a:pt x="4" y="600"/>
                        <a:pt x="10" y="600"/>
                      </a:cubicBezTo>
                      <a:close/>
                      <a:moveTo>
                        <a:pt x="542" y="273"/>
                      </a:moveTo>
                      <a:cubicBezTo>
                        <a:pt x="718" y="273"/>
                        <a:pt x="718" y="273"/>
                        <a:pt x="718" y="273"/>
                      </a:cubicBezTo>
                      <a:cubicBezTo>
                        <a:pt x="724" y="273"/>
                        <a:pt x="728" y="269"/>
                        <a:pt x="728" y="263"/>
                      </a:cubicBezTo>
                      <a:cubicBezTo>
                        <a:pt x="728" y="10"/>
                        <a:pt x="728" y="10"/>
                        <a:pt x="728" y="10"/>
                      </a:cubicBezTo>
                      <a:cubicBezTo>
                        <a:pt x="728" y="5"/>
                        <a:pt x="724" y="0"/>
                        <a:pt x="718" y="0"/>
                      </a:cubicBezTo>
                      <a:cubicBezTo>
                        <a:pt x="542" y="0"/>
                        <a:pt x="542" y="0"/>
                        <a:pt x="542" y="0"/>
                      </a:cubicBezTo>
                      <a:cubicBezTo>
                        <a:pt x="537" y="0"/>
                        <a:pt x="532" y="5"/>
                        <a:pt x="532" y="10"/>
                      </a:cubicBezTo>
                      <a:cubicBezTo>
                        <a:pt x="532" y="263"/>
                        <a:pt x="532" y="263"/>
                        <a:pt x="532" y="263"/>
                      </a:cubicBezTo>
                      <a:cubicBezTo>
                        <a:pt x="532" y="269"/>
                        <a:pt x="537" y="273"/>
                        <a:pt x="542" y="273"/>
                      </a:cubicBezTo>
                      <a:close/>
                      <a:moveTo>
                        <a:pt x="542" y="600"/>
                      </a:moveTo>
                      <a:cubicBezTo>
                        <a:pt x="718" y="600"/>
                        <a:pt x="718" y="600"/>
                        <a:pt x="718" y="600"/>
                      </a:cubicBezTo>
                      <a:cubicBezTo>
                        <a:pt x="724" y="600"/>
                        <a:pt x="728" y="595"/>
                        <a:pt x="728" y="590"/>
                      </a:cubicBezTo>
                      <a:cubicBezTo>
                        <a:pt x="728" y="337"/>
                        <a:pt x="728" y="337"/>
                        <a:pt x="728" y="337"/>
                      </a:cubicBezTo>
                      <a:cubicBezTo>
                        <a:pt x="728" y="331"/>
                        <a:pt x="724" y="327"/>
                        <a:pt x="718" y="327"/>
                      </a:cubicBezTo>
                      <a:cubicBezTo>
                        <a:pt x="542" y="327"/>
                        <a:pt x="542" y="327"/>
                        <a:pt x="542" y="327"/>
                      </a:cubicBezTo>
                      <a:cubicBezTo>
                        <a:pt x="537" y="327"/>
                        <a:pt x="532" y="331"/>
                        <a:pt x="532" y="337"/>
                      </a:cubicBezTo>
                      <a:cubicBezTo>
                        <a:pt x="532" y="590"/>
                        <a:pt x="532" y="590"/>
                        <a:pt x="532" y="590"/>
                      </a:cubicBezTo>
                      <a:cubicBezTo>
                        <a:pt x="532" y="595"/>
                        <a:pt x="537" y="600"/>
                        <a:pt x="542" y="600"/>
                      </a:cubicBezTo>
                      <a:close/>
                      <a:moveTo>
                        <a:pt x="276" y="926"/>
                      </a:moveTo>
                      <a:cubicBezTo>
                        <a:pt x="452" y="926"/>
                        <a:pt x="452" y="926"/>
                        <a:pt x="452" y="926"/>
                      </a:cubicBezTo>
                      <a:cubicBezTo>
                        <a:pt x="457" y="926"/>
                        <a:pt x="462" y="922"/>
                        <a:pt x="462" y="916"/>
                      </a:cubicBezTo>
                      <a:cubicBezTo>
                        <a:pt x="462" y="663"/>
                        <a:pt x="462" y="663"/>
                        <a:pt x="462" y="663"/>
                      </a:cubicBezTo>
                      <a:cubicBezTo>
                        <a:pt x="462" y="658"/>
                        <a:pt x="457" y="653"/>
                        <a:pt x="452" y="653"/>
                      </a:cubicBezTo>
                      <a:cubicBezTo>
                        <a:pt x="276" y="653"/>
                        <a:pt x="276" y="653"/>
                        <a:pt x="276" y="653"/>
                      </a:cubicBezTo>
                      <a:cubicBezTo>
                        <a:pt x="271" y="653"/>
                        <a:pt x="266" y="658"/>
                        <a:pt x="266" y="663"/>
                      </a:cubicBezTo>
                      <a:cubicBezTo>
                        <a:pt x="266" y="916"/>
                        <a:pt x="266" y="916"/>
                        <a:pt x="266" y="916"/>
                      </a:cubicBezTo>
                      <a:cubicBezTo>
                        <a:pt x="266" y="922"/>
                        <a:pt x="271" y="926"/>
                        <a:pt x="276" y="926"/>
                      </a:cubicBezTo>
                      <a:close/>
                      <a:moveTo>
                        <a:pt x="10" y="926"/>
                      </a:moveTo>
                      <a:cubicBezTo>
                        <a:pt x="186" y="926"/>
                        <a:pt x="186" y="926"/>
                        <a:pt x="186" y="926"/>
                      </a:cubicBezTo>
                      <a:cubicBezTo>
                        <a:pt x="191" y="926"/>
                        <a:pt x="196" y="922"/>
                        <a:pt x="196" y="916"/>
                      </a:cubicBezTo>
                      <a:cubicBezTo>
                        <a:pt x="196" y="663"/>
                        <a:pt x="196" y="663"/>
                        <a:pt x="196" y="663"/>
                      </a:cubicBezTo>
                      <a:cubicBezTo>
                        <a:pt x="196" y="658"/>
                        <a:pt x="191" y="653"/>
                        <a:pt x="186" y="653"/>
                      </a:cubicBezTo>
                      <a:cubicBezTo>
                        <a:pt x="10" y="653"/>
                        <a:pt x="10" y="653"/>
                        <a:pt x="10" y="653"/>
                      </a:cubicBezTo>
                      <a:cubicBezTo>
                        <a:pt x="4" y="653"/>
                        <a:pt x="0" y="658"/>
                        <a:pt x="0" y="663"/>
                      </a:cubicBezTo>
                      <a:cubicBezTo>
                        <a:pt x="0" y="916"/>
                        <a:pt x="0" y="916"/>
                        <a:pt x="0" y="916"/>
                      </a:cubicBezTo>
                      <a:cubicBezTo>
                        <a:pt x="0" y="922"/>
                        <a:pt x="4" y="926"/>
                        <a:pt x="10" y="926"/>
                      </a:cubicBezTo>
                      <a:close/>
                      <a:moveTo>
                        <a:pt x="542" y="926"/>
                      </a:moveTo>
                      <a:cubicBezTo>
                        <a:pt x="718" y="926"/>
                        <a:pt x="718" y="926"/>
                        <a:pt x="718" y="926"/>
                      </a:cubicBezTo>
                      <a:cubicBezTo>
                        <a:pt x="724" y="926"/>
                        <a:pt x="728" y="922"/>
                        <a:pt x="728" y="916"/>
                      </a:cubicBezTo>
                      <a:cubicBezTo>
                        <a:pt x="728" y="663"/>
                        <a:pt x="728" y="663"/>
                        <a:pt x="728" y="663"/>
                      </a:cubicBezTo>
                      <a:cubicBezTo>
                        <a:pt x="728" y="658"/>
                        <a:pt x="724" y="653"/>
                        <a:pt x="718" y="653"/>
                      </a:cubicBezTo>
                      <a:cubicBezTo>
                        <a:pt x="542" y="653"/>
                        <a:pt x="542" y="653"/>
                        <a:pt x="542" y="653"/>
                      </a:cubicBezTo>
                      <a:cubicBezTo>
                        <a:pt x="537" y="653"/>
                        <a:pt x="532" y="658"/>
                        <a:pt x="532" y="663"/>
                      </a:cubicBezTo>
                      <a:cubicBezTo>
                        <a:pt x="532" y="916"/>
                        <a:pt x="532" y="916"/>
                        <a:pt x="532" y="916"/>
                      </a:cubicBezTo>
                      <a:cubicBezTo>
                        <a:pt x="532" y="922"/>
                        <a:pt x="537" y="926"/>
                        <a:pt x="542" y="9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7" name="Rectangle 176">
              <a:extLst>
                <a:ext uri="{FF2B5EF4-FFF2-40B4-BE49-F238E27FC236}">
                  <a16:creationId xmlns:a16="http://schemas.microsoft.com/office/drawing/2014/main" id="{F47F2147-FC46-4C9A-E5D4-D9B4F09DD805}"/>
                </a:ext>
              </a:extLst>
            </p:cNvPr>
            <p:cNvSpPr/>
            <p:nvPr/>
          </p:nvSpPr>
          <p:spPr>
            <a:xfrm flipH="1">
              <a:off x="4338497" y="3528622"/>
              <a:ext cx="44557" cy="4009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178" name="Diamond 177">
              <a:extLst>
                <a:ext uri="{FF2B5EF4-FFF2-40B4-BE49-F238E27FC236}">
                  <a16:creationId xmlns:a16="http://schemas.microsoft.com/office/drawing/2014/main" id="{09A9646A-FC0F-506F-AA4C-CD9CE50531AC}"/>
                </a:ext>
              </a:extLst>
            </p:cNvPr>
            <p:cNvSpPr/>
            <p:nvPr/>
          </p:nvSpPr>
          <p:spPr>
            <a:xfrm flipH="1">
              <a:off x="4267892" y="3314985"/>
              <a:ext cx="860694" cy="477026"/>
            </a:xfrm>
            <a:prstGeom prst="diamond">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grpSp>
      <p:grpSp>
        <p:nvGrpSpPr>
          <p:cNvPr id="195" name="bcgIcons_Energy, Lightning Bolt, Power ">
            <a:extLst>
              <a:ext uri="{FF2B5EF4-FFF2-40B4-BE49-F238E27FC236}">
                <a16:creationId xmlns:a16="http://schemas.microsoft.com/office/drawing/2014/main" id="{72A72BA8-0B07-FA72-2285-F24604121B67}"/>
              </a:ext>
            </a:extLst>
          </p:cNvPr>
          <p:cNvGrpSpPr>
            <a:grpSpLocks noChangeAspect="1"/>
          </p:cNvGrpSpPr>
          <p:nvPr/>
        </p:nvGrpSpPr>
        <p:grpSpPr bwMode="auto">
          <a:xfrm>
            <a:off x="1444394" y="3531707"/>
            <a:ext cx="190591" cy="190767"/>
            <a:chOff x="1682" y="0"/>
            <a:chExt cx="4316" cy="4320"/>
          </a:xfrm>
        </p:grpSpPr>
        <p:sp>
          <p:nvSpPr>
            <p:cNvPr id="196" name="AutoShape 45">
              <a:extLst>
                <a:ext uri="{FF2B5EF4-FFF2-40B4-BE49-F238E27FC236}">
                  <a16:creationId xmlns:a16="http://schemas.microsoft.com/office/drawing/2014/main" id="{9CD7E0E1-AA0B-B6E1-F7BB-FD519735565C}"/>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47">
              <a:extLst>
                <a:ext uri="{FF2B5EF4-FFF2-40B4-BE49-F238E27FC236}">
                  <a16:creationId xmlns:a16="http://schemas.microsoft.com/office/drawing/2014/main" id="{8D86DA2C-AC8A-0DEC-8539-569D96EE64EC}"/>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8">
              <a:extLst>
                <a:ext uri="{FF2B5EF4-FFF2-40B4-BE49-F238E27FC236}">
                  <a16:creationId xmlns:a16="http://schemas.microsoft.com/office/drawing/2014/main" id="{56C66074-8F3F-A792-DBED-B5E218BBFAD6}"/>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bcgIcons_Energy, Lightning Bolt, Power ">
            <a:extLst>
              <a:ext uri="{FF2B5EF4-FFF2-40B4-BE49-F238E27FC236}">
                <a16:creationId xmlns:a16="http://schemas.microsoft.com/office/drawing/2014/main" id="{78EC52D4-40F9-F765-CEBC-31B03BC80403}"/>
              </a:ext>
            </a:extLst>
          </p:cNvPr>
          <p:cNvGrpSpPr>
            <a:grpSpLocks noChangeAspect="1"/>
          </p:cNvGrpSpPr>
          <p:nvPr/>
        </p:nvGrpSpPr>
        <p:grpSpPr bwMode="auto">
          <a:xfrm>
            <a:off x="3960286" y="3613184"/>
            <a:ext cx="190591" cy="190767"/>
            <a:chOff x="1682" y="0"/>
            <a:chExt cx="4316" cy="4320"/>
          </a:xfrm>
        </p:grpSpPr>
        <p:sp>
          <p:nvSpPr>
            <p:cNvPr id="200" name="AutoShape 45">
              <a:extLst>
                <a:ext uri="{FF2B5EF4-FFF2-40B4-BE49-F238E27FC236}">
                  <a16:creationId xmlns:a16="http://schemas.microsoft.com/office/drawing/2014/main" id="{D62E9864-4631-F0FD-2693-3BC346A02E6C}"/>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47">
              <a:extLst>
                <a:ext uri="{FF2B5EF4-FFF2-40B4-BE49-F238E27FC236}">
                  <a16:creationId xmlns:a16="http://schemas.microsoft.com/office/drawing/2014/main" id="{A0FE2612-D408-5FEF-FB29-78357C3CADEE}"/>
                </a:ext>
              </a:extLst>
            </p:cNvPr>
            <p:cNvSpPr>
              <a:spLocks noEditPoints="1"/>
            </p:cNvSpPr>
            <p:nvPr/>
          </p:nvSpPr>
          <p:spPr bwMode="auto">
            <a:xfrm>
              <a:off x="2896" y="424"/>
              <a:ext cx="1875" cy="3489"/>
            </a:xfrm>
            <a:custGeom>
              <a:avLst/>
              <a:gdLst>
                <a:gd name="T0" fmla="*/ 672 w 1001"/>
                <a:gd name="T1" fmla="*/ 44 h 1861"/>
                <a:gd name="T2" fmla="*/ 552 w 1001"/>
                <a:gd name="T3" fmla="*/ 778 h 1861"/>
                <a:gd name="T4" fmla="*/ 957 w 1001"/>
                <a:gd name="T5" fmla="*/ 666 h 1861"/>
                <a:gd name="T6" fmla="*/ 332 w 1001"/>
                <a:gd name="T7" fmla="*/ 1817 h 1861"/>
                <a:gd name="T8" fmla="*/ 452 w 1001"/>
                <a:gd name="T9" fmla="*/ 1085 h 1861"/>
                <a:gd name="T10" fmla="*/ 47 w 1001"/>
                <a:gd name="T11" fmla="*/ 1195 h 1861"/>
                <a:gd name="T12" fmla="*/ 672 w 1001"/>
                <a:gd name="T13" fmla="*/ 44 h 1861"/>
                <a:gd name="T14" fmla="*/ 957 w 1001"/>
                <a:gd name="T15" fmla="*/ 666 h 1861"/>
                <a:gd name="T16" fmla="*/ 957 w 1001"/>
                <a:gd name="T17" fmla="*/ 666 h 1861"/>
                <a:gd name="T18" fmla="*/ 672 w 1001"/>
                <a:gd name="T19" fmla="*/ 0 h 1861"/>
                <a:gd name="T20" fmla="*/ 634 w 1001"/>
                <a:gd name="T21" fmla="*/ 23 h 1861"/>
                <a:gd name="T22" fmla="*/ 9 w 1001"/>
                <a:gd name="T23" fmla="*/ 1174 h 1861"/>
                <a:gd name="T24" fmla="*/ 13 w 1001"/>
                <a:gd name="T25" fmla="*/ 1222 h 1861"/>
                <a:gd name="T26" fmla="*/ 47 w 1001"/>
                <a:gd name="T27" fmla="*/ 1239 h 1861"/>
                <a:gd name="T28" fmla="*/ 59 w 1001"/>
                <a:gd name="T29" fmla="*/ 1237 h 1861"/>
                <a:gd name="T30" fmla="*/ 397 w 1001"/>
                <a:gd name="T31" fmla="*/ 1145 h 1861"/>
                <a:gd name="T32" fmla="*/ 288 w 1001"/>
                <a:gd name="T33" fmla="*/ 1810 h 1861"/>
                <a:gd name="T34" fmla="*/ 318 w 1001"/>
                <a:gd name="T35" fmla="*/ 1858 h 1861"/>
                <a:gd name="T36" fmla="*/ 332 w 1001"/>
                <a:gd name="T37" fmla="*/ 1861 h 1861"/>
                <a:gd name="T38" fmla="*/ 371 w 1001"/>
                <a:gd name="T39" fmla="*/ 1838 h 1861"/>
                <a:gd name="T40" fmla="*/ 995 w 1001"/>
                <a:gd name="T41" fmla="*/ 688 h 1861"/>
                <a:gd name="T42" fmla="*/ 1001 w 1001"/>
                <a:gd name="T43" fmla="*/ 666 h 1861"/>
                <a:gd name="T44" fmla="*/ 959 w 1001"/>
                <a:gd name="T45" fmla="*/ 622 h 1861"/>
                <a:gd name="T46" fmla="*/ 957 w 1001"/>
                <a:gd name="T47" fmla="*/ 622 h 1861"/>
                <a:gd name="T48" fmla="*/ 954 w 1001"/>
                <a:gd name="T49" fmla="*/ 622 h 1861"/>
                <a:gd name="T50" fmla="*/ 944 w 1001"/>
                <a:gd name="T51" fmla="*/ 624 h 1861"/>
                <a:gd name="T52" fmla="*/ 607 w 1001"/>
                <a:gd name="T53" fmla="*/ 717 h 1861"/>
                <a:gd name="T54" fmla="*/ 716 w 1001"/>
                <a:gd name="T55" fmla="*/ 51 h 1861"/>
                <a:gd name="T56" fmla="*/ 687 w 1001"/>
                <a:gd name="T57" fmla="*/ 2 h 1861"/>
                <a:gd name="T58" fmla="*/ 672 w 1001"/>
                <a:gd name="T59" fmla="*/ 0 h 1861"/>
                <a:gd name="T60" fmla="*/ 672 w 1001"/>
                <a:gd name="T61" fmla="*/ 88 h 1861"/>
                <a:gd name="T62" fmla="*/ 672 w 1001"/>
                <a:gd name="T63" fmla="*/ 88 h 1861"/>
                <a:gd name="T64" fmla="*/ 672 w 1001"/>
                <a:gd name="T65" fmla="*/ 88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1" h="1861">
                  <a:moveTo>
                    <a:pt x="672" y="44"/>
                  </a:moveTo>
                  <a:cubicBezTo>
                    <a:pt x="552" y="778"/>
                    <a:pt x="552" y="778"/>
                    <a:pt x="552" y="778"/>
                  </a:cubicBezTo>
                  <a:cubicBezTo>
                    <a:pt x="957" y="666"/>
                    <a:pt x="957" y="666"/>
                    <a:pt x="957" y="666"/>
                  </a:cubicBezTo>
                  <a:cubicBezTo>
                    <a:pt x="332" y="1817"/>
                    <a:pt x="332" y="1817"/>
                    <a:pt x="332" y="1817"/>
                  </a:cubicBezTo>
                  <a:cubicBezTo>
                    <a:pt x="452" y="1085"/>
                    <a:pt x="452" y="1085"/>
                    <a:pt x="452" y="1085"/>
                  </a:cubicBezTo>
                  <a:cubicBezTo>
                    <a:pt x="47" y="1195"/>
                    <a:pt x="47" y="1195"/>
                    <a:pt x="47" y="1195"/>
                  </a:cubicBezTo>
                  <a:cubicBezTo>
                    <a:pt x="672" y="44"/>
                    <a:pt x="672" y="44"/>
                    <a:pt x="672" y="44"/>
                  </a:cubicBezTo>
                  <a:moveTo>
                    <a:pt x="957" y="666"/>
                  </a:moveTo>
                  <a:cubicBezTo>
                    <a:pt x="957" y="666"/>
                    <a:pt x="957" y="666"/>
                    <a:pt x="957" y="666"/>
                  </a:cubicBezTo>
                  <a:moveTo>
                    <a:pt x="672" y="0"/>
                  </a:moveTo>
                  <a:cubicBezTo>
                    <a:pt x="657" y="0"/>
                    <a:pt x="642" y="9"/>
                    <a:pt x="634" y="23"/>
                  </a:cubicBezTo>
                  <a:cubicBezTo>
                    <a:pt x="9" y="1174"/>
                    <a:pt x="9" y="1174"/>
                    <a:pt x="9" y="1174"/>
                  </a:cubicBezTo>
                  <a:cubicBezTo>
                    <a:pt x="0" y="1189"/>
                    <a:pt x="2" y="1208"/>
                    <a:pt x="13" y="1222"/>
                  </a:cubicBezTo>
                  <a:cubicBezTo>
                    <a:pt x="21" y="1233"/>
                    <a:pt x="34" y="1239"/>
                    <a:pt x="47" y="1239"/>
                  </a:cubicBezTo>
                  <a:cubicBezTo>
                    <a:pt x="51" y="1239"/>
                    <a:pt x="55" y="1238"/>
                    <a:pt x="59" y="1237"/>
                  </a:cubicBezTo>
                  <a:cubicBezTo>
                    <a:pt x="397" y="1145"/>
                    <a:pt x="397" y="1145"/>
                    <a:pt x="397" y="1145"/>
                  </a:cubicBezTo>
                  <a:cubicBezTo>
                    <a:pt x="288" y="1810"/>
                    <a:pt x="288" y="1810"/>
                    <a:pt x="288" y="1810"/>
                  </a:cubicBezTo>
                  <a:cubicBezTo>
                    <a:pt x="285" y="1831"/>
                    <a:pt x="297" y="1851"/>
                    <a:pt x="318" y="1858"/>
                  </a:cubicBezTo>
                  <a:cubicBezTo>
                    <a:pt x="322" y="1860"/>
                    <a:pt x="327" y="1861"/>
                    <a:pt x="332" y="1861"/>
                  </a:cubicBezTo>
                  <a:cubicBezTo>
                    <a:pt x="348" y="1861"/>
                    <a:pt x="363" y="1852"/>
                    <a:pt x="371" y="1838"/>
                  </a:cubicBezTo>
                  <a:cubicBezTo>
                    <a:pt x="995" y="688"/>
                    <a:pt x="995" y="688"/>
                    <a:pt x="995" y="688"/>
                  </a:cubicBezTo>
                  <a:cubicBezTo>
                    <a:pt x="999" y="681"/>
                    <a:pt x="1001" y="674"/>
                    <a:pt x="1001" y="666"/>
                  </a:cubicBezTo>
                  <a:cubicBezTo>
                    <a:pt x="1001" y="642"/>
                    <a:pt x="982" y="623"/>
                    <a:pt x="959" y="622"/>
                  </a:cubicBezTo>
                  <a:cubicBezTo>
                    <a:pt x="958" y="622"/>
                    <a:pt x="958" y="622"/>
                    <a:pt x="957" y="622"/>
                  </a:cubicBezTo>
                  <a:cubicBezTo>
                    <a:pt x="956" y="622"/>
                    <a:pt x="955" y="622"/>
                    <a:pt x="954" y="622"/>
                  </a:cubicBezTo>
                  <a:cubicBezTo>
                    <a:pt x="950" y="622"/>
                    <a:pt x="947" y="623"/>
                    <a:pt x="944" y="624"/>
                  </a:cubicBezTo>
                  <a:cubicBezTo>
                    <a:pt x="607" y="717"/>
                    <a:pt x="607" y="717"/>
                    <a:pt x="607" y="717"/>
                  </a:cubicBezTo>
                  <a:cubicBezTo>
                    <a:pt x="716" y="51"/>
                    <a:pt x="716" y="51"/>
                    <a:pt x="716" y="51"/>
                  </a:cubicBezTo>
                  <a:cubicBezTo>
                    <a:pt x="719" y="30"/>
                    <a:pt x="707" y="9"/>
                    <a:pt x="687" y="2"/>
                  </a:cubicBezTo>
                  <a:cubicBezTo>
                    <a:pt x="682" y="1"/>
                    <a:pt x="677" y="0"/>
                    <a:pt x="672" y="0"/>
                  </a:cubicBezTo>
                  <a:close/>
                  <a:moveTo>
                    <a:pt x="672" y="88"/>
                  </a:moveTo>
                  <a:cubicBezTo>
                    <a:pt x="672" y="88"/>
                    <a:pt x="672" y="88"/>
                    <a:pt x="672" y="88"/>
                  </a:cubicBezTo>
                  <a:cubicBezTo>
                    <a:pt x="672" y="88"/>
                    <a:pt x="672" y="88"/>
                    <a:pt x="672" y="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48">
              <a:extLst>
                <a:ext uri="{FF2B5EF4-FFF2-40B4-BE49-F238E27FC236}">
                  <a16:creationId xmlns:a16="http://schemas.microsoft.com/office/drawing/2014/main" id="{D6E7690E-C6A8-5DCF-6B71-D164BF54C8DB}"/>
                </a:ext>
              </a:extLst>
            </p:cNvPr>
            <p:cNvSpPr>
              <a:spLocks/>
            </p:cNvSpPr>
            <p:nvPr/>
          </p:nvSpPr>
          <p:spPr bwMode="auto">
            <a:xfrm>
              <a:off x="3152" y="953"/>
              <a:ext cx="1390" cy="2431"/>
            </a:xfrm>
            <a:custGeom>
              <a:avLst/>
              <a:gdLst>
                <a:gd name="T0" fmla="*/ 529 w 1390"/>
                <a:gd name="T1" fmla="*/ 2431 h 2431"/>
                <a:gd name="T2" fmla="*/ 709 w 1390"/>
                <a:gd name="T3" fmla="*/ 1395 h 2431"/>
                <a:gd name="T4" fmla="*/ 0 w 1390"/>
                <a:gd name="T5" fmla="*/ 1586 h 2431"/>
                <a:gd name="T6" fmla="*/ 862 w 1390"/>
                <a:gd name="T7" fmla="*/ 0 h 2431"/>
                <a:gd name="T8" fmla="*/ 682 w 1390"/>
                <a:gd name="T9" fmla="*/ 1033 h 2431"/>
                <a:gd name="T10" fmla="*/ 1390 w 1390"/>
                <a:gd name="T11" fmla="*/ 843 h 2431"/>
                <a:gd name="T12" fmla="*/ 529 w 1390"/>
                <a:gd name="T13" fmla="*/ 2431 h 2431"/>
              </a:gdLst>
              <a:ahLst/>
              <a:cxnLst>
                <a:cxn ang="0">
                  <a:pos x="T0" y="T1"/>
                </a:cxn>
                <a:cxn ang="0">
                  <a:pos x="T2" y="T3"/>
                </a:cxn>
                <a:cxn ang="0">
                  <a:pos x="T4" y="T5"/>
                </a:cxn>
                <a:cxn ang="0">
                  <a:pos x="T6" y="T7"/>
                </a:cxn>
                <a:cxn ang="0">
                  <a:pos x="T8" y="T9"/>
                </a:cxn>
                <a:cxn ang="0">
                  <a:pos x="T10" y="T11"/>
                </a:cxn>
                <a:cxn ang="0">
                  <a:pos x="T12" y="T13"/>
                </a:cxn>
              </a:cxnLst>
              <a:rect l="0" t="0" r="r" b="b"/>
              <a:pathLst>
                <a:path w="1390" h="2431">
                  <a:moveTo>
                    <a:pt x="529" y="2431"/>
                  </a:moveTo>
                  <a:lnTo>
                    <a:pt x="709" y="1395"/>
                  </a:lnTo>
                  <a:lnTo>
                    <a:pt x="0" y="1586"/>
                  </a:lnTo>
                  <a:lnTo>
                    <a:pt x="862" y="0"/>
                  </a:lnTo>
                  <a:lnTo>
                    <a:pt x="682" y="1033"/>
                  </a:lnTo>
                  <a:lnTo>
                    <a:pt x="1390" y="843"/>
                  </a:lnTo>
                  <a:lnTo>
                    <a:pt x="529" y="24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 name="Rectangle 202">
            <a:extLst>
              <a:ext uri="{FF2B5EF4-FFF2-40B4-BE49-F238E27FC236}">
                <a16:creationId xmlns:a16="http://schemas.microsoft.com/office/drawing/2014/main" id="{5DD6EEEC-C2F4-D79F-76D5-52E8DC993741}"/>
              </a:ext>
            </a:extLst>
          </p:cNvPr>
          <p:cNvSpPr/>
          <p:nvPr/>
        </p:nvSpPr>
        <p:spPr>
          <a:xfrm rot="2280000">
            <a:off x="1992321" y="3803077"/>
            <a:ext cx="0" cy="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04" name="Straight Connector 203">
            <a:extLst>
              <a:ext uri="{FF2B5EF4-FFF2-40B4-BE49-F238E27FC236}">
                <a16:creationId xmlns:a16="http://schemas.microsoft.com/office/drawing/2014/main" id="{1AA54806-32B1-4D0A-4196-9FC3A09F8FF6}"/>
              </a:ext>
            </a:extLst>
          </p:cNvPr>
          <p:cNvCxnSpPr>
            <a:cxnSpLocks/>
            <a:stCxn id="205" idx="3"/>
            <a:endCxn id="203" idx="1"/>
          </p:cNvCxnSpPr>
          <p:nvPr/>
        </p:nvCxnSpPr>
        <p:spPr>
          <a:xfrm>
            <a:off x="1766386" y="3612423"/>
            <a:ext cx="225934" cy="190655"/>
          </a:xfrm>
          <a:prstGeom prst="line">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205" name="Rectangle 204">
            <a:extLst>
              <a:ext uri="{FF2B5EF4-FFF2-40B4-BE49-F238E27FC236}">
                <a16:creationId xmlns:a16="http://schemas.microsoft.com/office/drawing/2014/main" id="{AD13749C-1A47-4BE8-CF16-C795BFFA78E3}"/>
              </a:ext>
            </a:extLst>
          </p:cNvPr>
          <p:cNvSpPr/>
          <p:nvPr/>
        </p:nvSpPr>
        <p:spPr>
          <a:xfrm rot="3120000">
            <a:off x="1673252" y="3522822"/>
            <a:ext cx="115289" cy="88354"/>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06" name="Straight Connector 205">
            <a:extLst>
              <a:ext uri="{FF2B5EF4-FFF2-40B4-BE49-F238E27FC236}">
                <a16:creationId xmlns:a16="http://schemas.microsoft.com/office/drawing/2014/main" id="{BB7010AD-0C83-8F7B-9C36-54834E18F972}"/>
              </a:ext>
            </a:extLst>
          </p:cNvPr>
          <p:cNvCxnSpPr>
            <a:cxnSpLocks/>
            <a:stCxn id="207" idx="0"/>
            <a:endCxn id="208" idx="2"/>
          </p:cNvCxnSpPr>
          <p:nvPr/>
        </p:nvCxnSpPr>
        <p:spPr>
          <a:xfrm flipV="1">
            <a:off x="2263815" y="3108277"/>
            <a:ext cx="535430" cy="516780"/>
          </a:xfrm>
          <a:prstGeom prst="line">
            <a:avLst/>
          </a:prstGeom>
          <a:ln w="9525" cap="rnd">
            <a:solidFill>
              <a:srgbClr val="E71C57"/>
            </a:solidFill>
            <a:prstDash val="solid"/>
            <a:round/>
          </a:ln>
        </p:spPr>
        <p:style>
          <a:lnRef idx="1">
            <a:schemeClr val="accent1"/>
          </a:lnRef>
          <a:fillRef idx="0">
            <a:schemeClr val="accent1"/>
          </a:fillRef>
          <a:effectRef idx="0">
            <a:schemeClr val="accent1"/>
          </a:effectRef>
          <a:fontRef idx="minor">
            <a:schemeClr val="tx1"/>
          </a:fontRef>
        </p:style>
      </p:cxnSp>
      <p:sp>
        <p:nvSpPr>
          <p:cNvPr id="207" name="Rectangle 206">
            <a:extLst>
              <a:ext uri="{FF2B5EF4-FFF2-40B4-BE49-F238E27FC236}">
                <a16:creationId xmlns:a16="http://schemas.microsoft.com/office/drawing/2014/main" id="{7654043D-50EE-49A0-5B29-E4DA50473C57}"/>
              </a:ext>
            </a:extLst>
          </p:cNvPr>
          <p:cNvSpPr/>
          <p:nvPr/>
        </p:nvSpPr>
        <p:spPr>
          <a:xfrm rot="3180000">
            <a:off x="2222699" y="3615954"/>
            <a:ext cx="45719" cy="45719"/>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08" name="Rectangle 207">
            <a:extLst>
              <a:ext uri="{FF2B5EF4-FFF2-40B4-BE49-F238E27FC236}">
                <a16:creationId xmlns:a16="http://schemas.microsoft.com/office/drawing/2014/main" id="{F6F264F7-7F83-9479-F5E4-77281A94009C}"/>
              </a:ext>
            </a:extLst>
          </p:cNvPr>
          <p:cNvSpPr/>
          <p:nvPr/>
        </p:nvSpPr>
        <p:spPr>
          <a:xfrm rot="2100000">
            <a:off x="2793066" y="3055373"/>
            <a:ext cx="45719" cy="58163"/>
          </a:xfrm>
          <a:prstGeom prst="rect">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09" name="Straight Connector 208">
            <a:extLst>
              <a:ext uri="{FF2B5EF4-FFF2-40B4-BE49-F238E27FC236}">
                <a16:creationId xmlns:a16="http://schemas.microsoft.com/office/drawing/2014/main" id="{AA188385-1C32-2E09-546E-B23E0062D157}"/>
              </a:ext>
            </a:extLst>
          </p:cNvPr>
          <p:cNvCxnSpPr>
            <a:cxnSpLocks/>
            <a:stCxn id="222" idx="0"/>
            <a:endCxn id="210" idx="3"/>
          </p:cNvCxnSpPr>
          <p:nvPr/>
        </p:nvCxnSpPr>
        <p:spPr>
          <a:xfrm flipH="1" flipV="1">
            <a:off x="3059113" y="3104959"/>
            <a:ext cx="549764" cy="547019"/>
          </a:xfrm>
          <a:prstGeom prst="line">
            <a:avLst/>
          </a:prstGeom>
          <a:ln w="9525" cap="rnd">
            <a:solidFill>
              <a:srgbClr val="E71C57"/>
            </a:solidFill>
            <a:prstDash val="solid"/>
            <a:round/>
          </a:ln>
        </p:spPr>
        <p:style>
          <a:lnRef idx="1">
            <a:schemeClr val="accent1"/>
          </a:lnRef>
          <a:fillRef idx="0">
            <a:schemeClr val="accent1"/>
          </a:fillRef>
          <a:effectRef idx="0">
            <a:schemeClr val="accent1"/>
          </a:effectRef>
          <a:fontRef idx="minor">
            <a:schemeClr val="tx1"/>
          </a:fontRef>
        </p:style>
      </p:cxnSp>
      <p:sp>
        <p:nvSpPr>
          <p:cNvPr id="210" name="Rectangle 209">
            <a:extLst>
              <a:ext uri="{FF2B5EF4-FFF2-40B4-BE49-F238E27FC236}">
                <a16:creationId xmlns:a16="http://schemas.microsoft.com/office/drawing/2014/main" id="{FFC7A01F-4460-FB53-2DA9-6C97AECDB2E8}"/>
              </a:ext>
            </a:extLst>
          </p:cNvPr>
          <p:cNvSpPr/>
          <p:nvPr/>
        </p:nvSpPr>
        <p:spPr>
          <a:xfrm rot="3300000">
            <a:off x="3009179" y="3039731"/>
            <a:ext cx="63466" cy="78468"/>
          </a:xfrm>
          <a:prstGeom prst="rect">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11" name="Rectangle 210">
            <a:extLst>
              <a:ext uri="{FF2B5EF4-FFF2-40B4-BE49-F238E27FC236}">
                <a16:creationId xmlns:a16="http://schemas.microsoft.com/office/drawing/2014/main" id="{6B8DFE04-CFF0-370D-6F9B-727B82253E85}"/>
              </a:ext>
            </a:extLst>
          </p:cNvPr>
          <p:cNvSpPr/>
          <p:nvPr/>
        </p:nvSpPr>
        <p:spPr>
          <a:xfrm rot="3720000">
            <a:off x="2279857" y="3605571"/>
            <a:ext cx="90813" cy="78468"/>
          </a:xfrm>
          <a:prstGeom prst="rect">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12" name="Straight Connector 211">
            <a:extLst>
              <a:ext uri="{FF2B5EF4-FFF2-40B4-BE49-F238E27FC236}">
                <a16:creationId xmlns:a16="http://schemas.microsoft.com/office/drawing/2014/main" id="{D71B4D93-C937-3D81-C400-F3774E4917FF}"/>
              </a:ext>
            </a:extLst>
          </p:cNvPr>
          <p:cNvCxnSpPr>
            <a:cxnSpLocks/>
            <a:stCxn id="213" idx="3"/>
            <a:endCxn id="214" idx="1"/>
          </p:cNvCxnSpPr>
          <p:nvPr/>
        </p:nvCxnSpPr>
        <p:spPr>
          <a:xfrm flipV="1">
            <a:off x="2286450" y="3503001"/>
            <a:ext cx="157078" cy="164282"/>
          </a:xfrm>
          <a:prstGeom prst="line">
            <a:avLst/>
          </a:prstGeom>
          <a:ln w="9525" cap="rnd">
            <a:solidFill>
              <a:srgbClr val="00B050"/>
            </a:solidFill>
            <a:prstDash val="solid"/>
            <a:round/>
          </a:ln>
        </p:spPr>
        <p:style>
          <a:lnRef idx="1">
            <a:schemeClr val="accent1"/>
          </a:lnRef>
          <a:fillRef idx="0">
            <a:schemeClr val="accent1"/>
          </a:fillRef>
          <a:effectRef idx="0">
            <a:schemeClr val="accent1"/>
          </a:effectRef>
          <a:fontRef idx="minor">
            <a:schemeClr val="tx1"/>
          </a:fontRef>
        </p:style>
      </p:cxnSp>
      <p:sp>
        <p:nvSpPr>
          <p:cNvPr id="213" name="Rectangle 212">
            <a:extLst>
              <a:ext uri="{FF2B5EF4-FFF2-40B4-BE49-F238E27FC236}">
                <a16:creationId xmlns:a16="http://schemas.microsoft.com/office/drawing/2014/main" id="{609DB44C-DD6B-ADD5-A0B0-7E4D4625A839}"/>
              </a:ext>
            </a:extLst>
          </p:cNvPr>
          <p:cNvSpPr/>
          <p:nvPr/>
        </p:nvSpPr>
        <p:spPr>
          <a:xfrm rot="-1440000">
            <a:off x="2242707" y="3653721"/>
            <a:ext cx="45719" cy="45719"/>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14" name="Rectangle 213">
            <a:extLst>
              <a:ext uri="{FF2B5EF4-FFF2-40B4-BE49-F238E27FC236}">
                <a16:creationId xmlns:a16="http://schemas.microsoft.com/office/drawing/2014/main" id="{D3549008-2C6E-C983-1DDC-16A9ED74A967}"/>
              </a:ext>
            </a:extLst>
          </p:cNvPr>
          <p:cNvSpPr/>
          <p:nvPr/>
        </p:nvSpPr>
        <p:spPr>
          <a:xfrm>
            <a:off x="2443528" y="3503000"/>
            <a:ext cx="0" cy="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15" name="Straight Connector 214">
            <a:extLst>
              <a:ext uri="{FF2B5EF4-FFF2-40B4-BE49-F238E27FC236}">
                <a16:creationId xmlns:a16="http://schemas.microsoft.com/office/drawing/2014/main" id="{F9E0B0EA-B8AE-1566-C255-397156292AF9}"/>
              </a:ext>
            </a:extLst>
          </p:cNvPr>
          <p:cNvCxnSpPr>
            <a:cxnSpLocks/>
            <a:stCxn id="214" idx="3"/>
            <a:endCxn id="219" idx="0"/>
          </p:cNvCxnSpPr>
          <p:nvPr/>
        </p:nvCxnSpPr>
        <p:spPr>
          <a:xfrm>
            <a:off x="2443529" y="3503001"/>
            <a:ext cx="323221" cy="189099"/>
          </a:xfrm>
          <a:prstGeom prst="line">
            <a:avLst/>
          </a:prstGeom>
          <a:ln w="9525" cap="rnd">
            <a:solidFill>
              <a:srgbClr val="00B050"/>
            </a:solidFill>
            <a:prstDash val="solid"/>
            <a:round/>
          </a:ln>
        </p:spPr>
        <p:style>
          <a:lnRef idx="1">
            <a:schemeClr val="accent1"/>
          </a:lnRef>
          <a:fillRef idx="0">
            <a:schemeClr val="accent1"/>
          </a:fillRef>
          <a:effectRef idx="0">
            <a:schemeClr val="accent1"/>
          </a:effectRef>
          <a:fontRef idx="minor">
            <a:schemeClr val="tx1"/>
          </a:fontRef>
        </p:style>
      </p:cxnSp>
      <p:sp>
        <p:nvSpPr>
          <p:cNvPr id="216" name="Rectangle 215">
            <a:extLst>
              <a:ext uri="{FF2B5EF4-FFF2-40B4-BE49-F238E27FC236}">
                <a16:creationId xmlns:a16="http://schemas.microsoft.com/office/drawing/2014/main" id="{FA38B450-5CAC-E638-21D6-D1103482D4F1}"/>
              </a:ext>
            </a:extLst>
          </p:cNvPr>
          <p:cNvSpPr/>
          <p:nvPr/>
        </p:nvSpPr>
        <p:spPr>
          <a:xfrm>
            <a:off x="3354149" y="3503000"/>
            <a:ext cx="0" cy="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17" name="Straight Connector 216">
            <a:extLst>
              <a:ext uri="{FF2B5EF4-FFF2-40B4-BE49-F238E27FC236}">
                <a16:creationId xmlns:a16="http://schemas.microsoft.com/office/drawing/2014/main" id="{CA41F180-C755-1AA6-34CE-44E4FFCBEB65}"/>
              </a:ext>
            </a:extLst>
          </p:cNvPr>
          <p:cNvCxnSpPr>
            <a:cxnSpLocks/>
            <a:stCxn id="216" idx="1"/>
            <a:endCxn id="218" idx="0"/>
          </p:cNvCxnSpPr>
          <p:nvPr/>
        </p:nvCxnSpPr>
        <p:spPr>
          <a:xfrm flipH="1">
            <a:off x="3073958" y="3503001"/>
            <a:ext cx="280191" cy="177194"/>
          </a:xfrm>
          <a:prstGeom prst="line">
            <a:avLst/>
          </a:prstGeom>
          <a:ln w="9525" cap="rnd">
            <a:solidFill>
              <a:srgbClr val="00B050"/>
            </a:solidFill>
            <a:prstDash val="solid"/>
            <a:round/>
          </a:ln>
        </p:spPr>
        <p:style>
          <a:lnRef idx="1">
            <a:schemeClr val="accent1"/>
          </a:lnRef>
          <a:fillRef idx="0">
            <a:schemeClr val="accent1"/>
          </a:fillRef>
          <a:effectRef idx="0">
            <a:schemeClr val="accent1"/>
          </a:effectRef>
          <a:fontRef idx="minor">
            <a:schemeClr val="tx1"/>
          </a:fontRef>
        </p:style>
      </p:cxnSp>
      <p:sp>
        <p:nvSpPr>
          <p:cNvPr id="218" name="Rectangle 217">
            <a:extLst>
              <a:ext uri="{FF2B5EF4-FFF2-40B4-BE49-F238E27FC236}">
                <a16:creationId xmlns:a16="http://schemas.microsoft.com/office/drawing/2014/main" id="{89B50BA9-3E2A-336F-4B48-DFEE6D1BC780}"/>
              </a:ext>
            </a:extLst>
          </p:cNvPr>
          <p:cNvSpPr/>
          <p:nvPr/>
        </p:nvSpPr>
        <p:spPr>
          <a:xfrm rot="3300000">
            <a:off x="3073957" y="3680194"/>
            <a:ext cx="0" cy="0"/>
          </a:xfrm>
          <a:prstGeom prst="rect">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19" name="Rectangle 218">
            <a:extLst>
              <a:ext uri="{FF2B5EF4-FFF2-40B4-BE49-F238E27FC236}">
                <a16:creationId xmlns:a16="http://schemas.microsoft.com/office/drawing/2014/main" id="{8A201C39-F317-E31F-C585-9436967ED63F}"/>
              </a:ext>
            </a:extLst>
          </p:cNvPr>
          <p:cNvSpPr/>
          <p:nvPr/>
        </p:nvSpPr>
        <p:spPr>
          <a:xfrm rot="3300000">
            <a:off x="2766749" y="3692099"/>
            <a:ext cx="0" cy="0"/>
          </a:xfrm>
          <a:prstGeom prst="rect">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20" name="Straight Connector 219">
            <a:extLst>
              <a:ext uri="{FF2B5EF4-FFF2-40B4-BE49-F238E27FC236}">
                <a16:creationId xmlns:a16="http://schemas.microsoft.com/office/drawing/2014/main" id="{E8D07B91-5FF6-9FC0-97D4-D3E2423DCFC6}"/>
              </a:ext>
            </a:extLst>
          </p:cNvPr>
          <p:cNvCxnSpPr>
            <a:cxnSpLocks/>
            <a:stCxn id="221" idx="0"/>
            <a:endCxn id="216" idx="0"/>
          </p:cNvCxnSpPr>
          <p:nvPr/>
        </p:nvCxnSpPr>
        <p:spPr>
          <a:xfrm flipH="1" flipV="1">
            <a:off x="3354150" y="3503000"/>
            <a:ext cx="243703" cy="185930"/>
          </a:xfrm>
          <a:prstGeom prst="line">
            <a:avLst/>
          </a:prstGeom>
          <a:ln w="9525" cap="rnd">
            <a:solidFill>
              <a:srgbClr val="00B050"/>
            </a:solidFill>
            <a:prstDash val="solid"/>
            <a:round/>
          </a:ln>
        </p:spPr>
        <p:style>
          <a:lnRef idx="1">
            <a:schemeClr val="accent1"/>
          </a:lnRef>
          <a:fillRef idx="0">
            <a:schemeClr val="accent1"/>
          </a:fillRef>
          <a:effectRef idx="0">
            <a:schemeClr val="accent1"/>
          </a:effectRef>
          <a:fontRef idx="minor">
            <a:schemeClr val="tx1"/>
          </a:fontRef>
        </p:style>
      </p:cxnSp>
      <p:sp>
        <p:nvSpPr>
          <p:cNvPr id="221" name="Rectangle 220">
            <a:extLst>
              <a:ext uri="{FF2B5EF4-FFF2-40B4-BE49-F238E27FC236}">
                <a16:creationId xmlns:a16="http://schemas.microsoft.com/office/drawing/2014/main" id="{011B3CCE-4083-3FEC-50F2-B6FA2227BF11}"/>
              </a:ext>
            </a:extLst>
          </p:cNvPr>
          <p:cNvSpPr/>
          <p:nvPr/>
        </p:nvSpPr>
        <p:spPr>
          <a:xfrm rot="-3660000">
            <a:off x="3594987" y="3677153"/>
            <a:ext cx="45719" cy="45719"/>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22" name="Rectangle 221">
            <a:extLst>
              <a:ext uri="{FF2B5EF4-FFF2-40B4-BE49-F238E27FC236}">
                <a16:creationId xmlns:a16="http://schemas.microsoft.com/office/drawing/2014/main" id="{3851DF8C-3C30-B32B-B2BF-FFAF530997C3}"/>
              </a:ext>
            </a:extLst>
          </p:cNvPr>
          <p:cNvSpPr/>
          <p:nvPr/>
        </p:nvSpPr>
        <p:spPr>
          <a:xfrm rot="-3240000">
            <a:off x="3604511" y="3642555"/>
            <a:ext cx="45719" cy="45719"/>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sp>
        <p:nvSpPr>
          <p:cNvPr id="223" name="Rectangle 222">
            <a:extLst>
              <a:ext uri="{FF2B5EF4-FFF2-40B4-BE49-F238E27FC236}">
                <a16:creationId xmlns:a16="http://schemas.microsoft.com/office/drawing/2014/main" id="{3CE8DF6A-E651-C430-D2D3-DD599202833B}"/>
              </a:ext>
            </a:extLst>
          </p:cNvPr>
          <p:cNvSpPr/>
          <p:nvPr/>
        </p:nvSpPr>
        <p:spPr>
          <a:xfrm>
            <a:off x="3888074" y="3822127"/>
            <a:ext cx="0" cy="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a:solidFill>
                <a:srgbClr val="FFFFFF"/>
              </a:solidFill>
            </a:endParaRPr>
          </a:p>
        </p:txBody>
      </p:sp>
      <p:cxnSp>
        <p:nvCxnSpPr>
          <p:cNvPr id="224" name="Straight Connector 223">
            <a:extLst>
              <a:ext uri="{FF2B5EF4-FFF2-40B4-BE49-F238E27FC236}">
                <a16:creationId xmlns:a16="http://schemas.microsoft.com/office/drawing/2014/main" id="{A5446E7B-7C88-08B9-6016-251679F1F298}"/>
              </a:ext>
            </a:extLst>
          </p:cNvPr>
          <p:cNvCxnSpPr>
            <a:cxnSpLocks/>
            <a:stCxn id="223" idx="3"/>
            <a:endCxn id="178" idx="3"/>
          </p:cNvCxnSpPr>
          <p:nvPr/>
        </p:nvCxnSpPr>
        <p:spPr>
          <a:xfrm flipV="1">
            <a:off x="3888075" y="3815646"/>
            <a:ext cx="310366" cy="6482"/>
          </a:xfrm>
          <a:prstGeom prst="line">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cxnSp>
      <p:grpSp>
        <p:nvGrpSpPr>
          <p:cNvPr id="225" name="bcgIcons_Weather hot - Negative">
            <a:extLst>
              <a:ext uri="{FF2B5EF4-FFF2-40B4-BE49-F238E27FC236}">
                <a16:creationId xmlns:a16="http://schemas.microsoft.com/office/drawing/2014/main" id="{4611FD72-742D-C979-4470-A789995A5173}"/>
              </a:ext>
            </a:extLst>
          </p:cNvPr>
          <p:cNvGrpSpPr>
            <a:grpSpLocks noChangeAspect="1"/>
          </p:cNvGrpSpPr>
          <p:nvPr/>
        </p:nvGrpSpPr>
        <p:grpSpPr>
          <a:xfrm>
            <a:off x="3016274" y="2867824"/>
            <a:ext cx="194900" cy="194900"/>
            <a:chOff x="5272088" y="2606675"/>
            <a:chExt cx="1644650" cy="1644650"/>
          </a:xfrm>
        </p:grpSpPr>
        <p:sp>
          <p:nvSpPr>
            <p:cNvPr id="226" name="AutoShape 3">
              <a:extLst>
                <a:ext uri="{FF2B5EF4-FFF2-40B4-BE49-F238E27FC236}">
                  <a16:creationId xmlns:a16="http://schemas.microsoft.com/office/drawing/2014/main" id="{F655FEF1-9DC6-502C-1225-CFC254CA7F20}"/>
                </a:ext>
              </a:extLst>
            </p:cNvPr>
            <p:cNvSpPr>
              <a:spLocks noChangeAspect="1" noChangeArrowheads="1" noTextEdit="1"/>
            </p:cNvSpPr>
            <p:nvPr/>
          </p:nvSpPr>
          <p:spPr bwMode="auto">
            <a:xfrm>
              <a:off x="5272088" y="2606675"/>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7" name="Group 226">
              <a:extLst>
                <a:ext uri="{FF2B5EF4-FFF2-40B4-BE49-F238E27FC236}">
                  <a16:creationId xmlns:a16="http://schemas.microsoft.com/office/drawing/2014/main" id="{311D27EA-2543-37B1-4FD4-E223A9200A33}"/>
                </a:ext>
              </a:extLst>
            </p:cNvPr>
            <p:cNvGrpSpPr/>
            <p:nvPr/>
          </p:nvGrpSpPr>
          <p:grpSpPr>
            <a:xfrm>
              <a:off x="5811838" y="2765425"/>
              <a:ext cx="565150" cy="1323975"/>
              <a:chOff x="5811838" y="2765425"/>
              <a:chExt cx="565150" cy="1323975"/>
            </a:xfrm>
          </p:grpSpPr>
          <p:sp>
            <p:nvSpPr>
              <p:cNvPr id="228" name="Freeform 12">
                <a:extLst>
                  <a:ext uri="{FF2B5EF4-FFF2-40B4-BE49-F238E27FC236}">
                    <a16:creationId xmlns:a16="http://schemas.microsoft.com/office/drawing/2014/main" id="{E83585A7-B3DE-2E6C-8079-26EBF83828E8}"/>
                  </a:ext>
                </a:extLst>
              </p:cNvPr>
              <p:cNvSpPr>
                <a:spLocks noEditPoints="1"/>
              </p:cNvSpPr>
              <p:nvPr/>
            </p:nvSpPr>
            <p:spPr bwMode="auto">
              <a:xfrm>
                <a:off x="5811838" y="2765425"/>
                <a:ext cx="565150" cy="1323975"/>
              </a:xfrm>
              <a:custGeom>
                <a:avLst/>
                <a:gdLst>
                  <a:gd name="T0" fmla="*/ 572 w 790"/>
                  <a:gd name="T1" fmla="*/ 938 h 1854"/>
                  <a:gd name="T2" fmla="*/ 768 w 790"/>
                  <a:gd name="T3" fmla="*/ 938 h 1854"/>
                  <a:gd name="T4" fmla="*/ 790 w 790"/>
                  <a:gd name="T5" fmla="*/ 959 h 1854"/>
                  <a:gd name="T6" fmla="*/ 768 w 790"/>
                  <a:gd name="T7" fmla="*/ 980 h 1854"/>
                  <a:gd name="T8" fmla="*/ 572 w 790"/>
                  <a:gd name="T9" fmla="*/ 980 h 1854"/>
                  <a:gd name="T10" fmla="*/ 550 w 790"/>
                  <a:gd name="T11" fmla="*/ 959 h 1854"/>
                  <a:gd name="T12" fmla="*/ 572 w 790"/>
                  <a:gd name="T13" fmla="*/ 938 h 1854"/>
                  <a:gd name="T14" fmla="*/ 572 w 790"/>
                  <a:gd name="T15" fmla="*/ 787 h 1854"/>
                  <a:gd name="T16" fmla="*/ 673 w 790"/>
                  <a:gd name="T17" fmla="*/ 787 h 1854"/>
                  <a:gd name="T18" fmla="*/ 695 w 790"/>
                  <a:gd name="T19" fmla="*/ 808 h 1854"/>
                  <a:gd name="T20" fmla="*/ 673 w 790"/>
                  <a:gd name="T21" fmla="*/ 829 h 1854"/>
                  <a:gd name="T22" fmla="*/ 572 w 790"/>
                  <a:gd name="T23" fmla="*/ 829 h 1854"/>
                  <a:gd name="T24" fmla="*/ 550 w 790"/>
                  <a:gd name="T25" fmla="*/ 808 h 1854"/>
                  <a:gd name="T26" fmla="*/ 572 w 790"/>
                  <a:gd name="T27" fmla="*/ 787 h 1854"/>
                  <a:gd name="T28" fmla="*/ 572 w 790"/>
                  <a:gd name="T29" fmla="*/ 629 h 1854"/>
                  <a:gd name="T30" fmla="*/ 768 w 790"/>
                  <a:gd name="T31" fmla="*/ 629 h 1854"/>
                  <a:gd name="T32" fmla="*/ 790 w 790"/>
                  <a:gd name="T33" fmla="*/ 651 h 1854"/>
                  <a:gd name="T34" fmla="*/ 768 w 790"/>
                  <a:gd name="T35" fmla="*/ 673 h 1854"/>
                  <a:gd name="T36" fmla="*/ 572 w 790"/>
                  <a:gd name="T37" fmla="*/ 673 h 1854"/>
                  <a:gd name="T38" fmla="*/ 550 w 790"/>
                  <a:gd name="T39" fmla="*/ 651 h 1854"/>
                  <a:gd name="T40" fmla="*/ 572 w 790"/>
                  <a:gd name="T41" fmla="*/ 629 h 1854"/>
                  <a:gd name="T42" fmla="*/ 572 w 790"/>
                  <a:gd name="T43" fmla="*/ 473 h 1854"/>
                  <a:gd name="T44" fmla="*/ 673 w 790"/>
                  <a:gd name="T45" fmla="*/ 473 h 1854"/>
                  <a:gd name="T46" fmla="*/ 695 w 790"/>
                  <a:gd name="T47" fmla="*/ 495 h 1854"/>
                  <a:gd name="T48" fmla="*/ 673 w 790"/>
                  <a:gd name="T49" fmla="*/ 518 h 1854"/>
                  <a:gd name="T50" fmla="*/ 572 w 790"/>
                  <a:gd name="T51" fmla="*/ 518 h 1854"/>
                  <a:gd name="T52" fmla="*/ 550 w 790"/>
                  <a:gd name="T53" fmla="*/ 495 h 1854"/>
                  <a:gd name="T54" fmla="*/ 572 w 790"/>
                  <a:gd name="T55" fmla="*/ 473 h 1854"/>
                  <a:gd name="T56" fmla="*/ 572 w 790"/>
                  <a:gd name="T57" fmla="*/ 318 h 1854"/>
                  <a:gd name="T58" fmla="*/ 768 w 790"/>
                  <a:gd name="T59" fmla="*/ 318 h 1854"/>
                  <a:gd name="T60" fmla="*/ 790 w 790"/>
                  <a:gd name="T61" fmla="*/ 340 h 1854"/>
                  <a:gd name="T62" fmla="*/ 768 w 790"/>
                  <a:gd name="T63" fmla="*/ 361 h 1854"/>
                  <a:gd name="T64" fmla="*/ 572 w 790"/>
                  <a:gd name="T65" fmla="*/ 361 h 1854"/>
                  <a:gd name="T66" fmla="*/ 550 w 790"/>
                  <a:gd name="T67" fmla="*/ 340 h 1854"/>
                  <a:gd name="T68" fmla="*/ 572 w 790"/>
                  <a:gd name="T69" fmla="*/ 318 h 1854"/>
                  <a:gd name="T70" fmla="*/ 388 w 790"/>
                  <a:gd name="T71" fmla="*/ 0 h 1854"/>
                  <a:gd name="T72" fmla="*/ 595 w 790"/>
                  <a:gd name="T73" fmla="*/ 209 h 1854"/>
                  <a:gd name="T74" fmla="*/ 595 w 790"/>
                  <a:gd name="T75" fmla="*/ 235 h 1854"/>
                  <a:gd name="T76" fmla="*/ 552 w 790"/>
                  <a:gd name="T77" fmla="*/ 235 h 1854"/>
                  <a:gd name="T78" fmla="*/ 552 w 790"/>
                  <a:gd name="T79" fmla="*/ 209 h 1854"/>
                  <a:gd name="T80" fmla="*/ 388 w 790"/>
                  <a:gd name="T81" fmla="*/ 44 h 1854"/>
                  <a:gd name="T82" fmla="*/ 221 w 790"/>
                  <a:gd name="T83" fmla="*/ 209 h 1854"/>
                  <a:gd name="T84" fmla="*/ 221 w 790"/>
                  <a:gd name="T85" fmla="*/ 1168 h 1854"/>
                  <a:gd name="T86" fmla="*/ 43 w 790"/>
                  <a:gd name="T87" fmla="*/ 1467 h 1854"/>
                  <a:gd name="T88" fmla="*/ 388 w 790"/>
                  <a:gd name="T89" fmla="*/ 1810 h 1854"/>
                  <a:gd name="T90" fmla="*/ 729 w 790"/>
                  <a:gd name="T91" fmla="*/ 1467 h 1854"/>
                  <a:gd name="T92" fmla="*/ 552 w 790"/>
                  <a:gd name="T93" fmla="*/ 1168 h 1854"/>
                  <a:gd name="T94" fmla="*/ 552 w 790"/>
                  <a:gd name="T95" fmla="*/ 1068 h 1854"/>
                  <a:gd name="T96" fmla="*/ 595 w 790"/>
                  <a:gd name="T97" fmla="*/ 1068 h 1854"/>
                  <a:gd name="T98" fmla="*/ 595 w 790"/>
                  <a:gd name="T99" fmla="*/ 1142 h 1854"/>
                  <a:gd name="T100" fmla="*/ 772 w 790"/>
                  <a:gd name="T101" fmla="*/ 1467 h 1854"/>
                  <a:gd name="T102" fmla="*/ 388 w 790"/>
                  <a:gd name="T103" fmla="*/ 1854 h 1854"/>
                  <a:gd name="T104" fmla="*/ 0 w 790"/>
                  <a:gd name="T105" fmla="*/ 1467 h 1854"/>
                  <a:gd name="T106" fmla="*/ 177 w 790"/>
                  <a:gd name="T107" fmla="*/ 1142 h 1854"/>
                  <a:gd name="T108" fmla="*/ 177 w 790"/>
                  <a:gd name="T109" fmla="*/ 209 h 1854"/>
                  <a:gd name="T110" fmla="*/ 388 w 790"/>
                  <a:gd name="T111" fmla="*/ 0 h 1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0" h="1854">
                    <a:moveTo>
                      <a:pt x="572" y="938"/>
                    </a:moveTo>
                    <a:cubicBezTo>
                      <a:pt x="572" y="938"/>
                      <a:pt x="572" y="938"/>
                      <a:pt x="768" y="938"/>
                    </a:cubicBezTo>
                    <a:cubicBezTo>
                      <a:pt x="781" y="938"/>
                      <a:pt x="790" y="951"/>
                      <a:pt x="790" y="959"/>
                    </a:cubicBezTo>
                    <a:cubicBezTo>
                      <a:pt x="790" y="972"/>
                      <a:pt x="781" y="980"/>
                      <a:pt x="768" y="980"/>
                    </a:cubicBezTo>
                    <a:cubicBezTo>
                      <a:pt x="768" y="980"/>
                      <a:pt x="768" y="980"/>
                      <a:pt x="572" y="980"/>
                    </a:cubicBezTo>
                    <a:cubicBezTo>
                      <a:pt x="559" y="980"/>
                      <a:pt x="550" y="972"/>
                      <a:pt x="550" y="959"/>
                    </a:cubicBezTo>
                    <a:cubicBezTo>
                      <a:pt x="550" y="951"/>
                      <a:pt x="559" y="938"/>
                      <a:pt x="572" y="938"/>
                    </a:cubicBezTo>
                    <a:close/>
                    <a:moveTo>
                      <a:pt x="572" y="787"/>
                    </a:moveTo>
                    <a:cubicBezTo>
                      <a:pt x="572" y="787"/>
                      <a:pt x="572" y="787"/>
                      <a:pt x="673" y="787"/>
                    </a:cubicBezTo>
                    <a:cubicBezTo>
                      <a:pt x="682" y="787"/>
                      <a:pt x="695" y="795"/>
                      <a:pt x="695" y="808"/>
                    </a:cubicBezTo>
                    <a:cubicBezTo>
                      <a:pt x="695" y="816"/>
                      <a:pt x="682" y="829"/>
                      <a:pt x="673" y="829"/>
                    </a:cubicBezTo>
                    <a:cubicBezTo>
                      <a:pt x="673" y="829"/>
                      <a:pt x="673" y="829"/>
                      <a:pt x="572" y="829"/>
                    </a:cubicBezTo>
                    <a:cubicBezTo>
                      <a:pt x="559" y="829"/>
                      <a:pt x="550" y="816"/>
                      <a:pt x="550" y="808"/>
                    </a:cubicBezTo>
                    <a:cubicBezTo>
                      <a:pt x="550" y="795"/>
                      <a:pt x="559" y="787"/>
                      <a:pt x="572" y="787"/>
                    </a:cubicBezTo>
                    <a:close/>
                    <a:moveTo>
                      <a:pt x="572" y="629"/>
                    </a:moveTo>
                    <a:cubicBezTo>
                      <a:pt x="572" y="629"/>
                      <a:pt x="572" y="629"/>
                      <a:pt x="768" y="629"/>
                    </a:cubicBezTo>
                    <a:cubicBezTo>
                      <a:pt x="781" y="629"/>
                      <a:pt x="790" y="638"/>
                      <a:pt x="790" y="651"/>
                    </a:cubicBezTo>
                    <a:cubicBezTo>
                      <a:pt x="790" y="660"/>
                      <a:pt x="781" y="673"/>
                      <a:pt x="768" y="673"/>
                    </a:cubicBezTo>
                    <a:cubicBezTo>
                      <a:pt x="768" y="673"/>
                      <a:pt x="768" y="673"/>
                      <a:pt x="572" y="673"/>
                    </a:cubicBezTo>
                    <a:cubicBezTo>
                      <a:pt x="559" y="673"/>
                      <a:pt x="550" y="660"/>
                      <a:pt x="550" y="651"/>
                    </a:cubicBezTo>
                    <a:cubicBezTo>
                      <a:pt x="550" y="638"/>
                      <a:pt x="559" y="629"/>
                      <a:pt x="572" y="629"/>
                    </a:cubicBezTo>
                    <a:close/>
                    <a:moveTo>
                      <a:pt x="572" y="473"/>
                    </a:moveTo>
                    <a:cubicBezTo>
                      <a:pt x="572" y="473"/>
                      <a:pt x="572" y="473"/>
                      <a:pt x="673" y="473"/>
                    </a:cubicBezTo>
                    <a:cubicBezTo>
                      <a:pt x="682" y="473"/>
                      <a:pt x="695" y="482"/>
                      <a:pt x="695" y="495"/>
                    </a:cubicBezTo>
                    <a:cubicBezTo>
                      <a:pt x="695" y="509"/>
                      <a:pt x="682" y="518"/>
                      <a:pt x="673" y="518"/>
                    </a:cubicBezTo>
                    <a:cubicBezTo>
                      <a:pt x="673" y="518"/>
                      <a:pt x="673" y="518"/>
                      <a:pt x="572" y="518"/>
                    </a:cubicBezTo>
                    <a:cubicBezTo>
                      <a:pt x="559" y="518"/>
                      <a:pt x="550" y="509"/>
                      <a:pt x="550" y="495"/>
                    </a:cubicBezTo>
                    <a:cubicBezTo>
                      <a:pt x="550" y="482"/>
                      <a:pt x="559" y="473"/>
                      <a:pt x="572" y="473"/>
                    </a:cubicBezTo>
                    <a:close/>
                    <a:moveTo>
                      <a:pt x="572" y="318"/>
                    </a:moveTo>
                    <a:cubicBezTo>
                      <a:pt x="572" y="318"/>
                      <a:pt x="572" y="318"/>
                      <a:pt x="768" y="318"/>
                    </a:cubicBezTo>
                    <a:cubicBezTo>
                      <a:pt x="781" y="318"/>
                      <a:pt x="790" y="327"/>
                      <a:pt x="790" y="340"/>
                    </a:cubicBezTo>
                    <a:cubicBezTo>
                      <a:pt x="790" y="352"/>
                      <a:pt x="781" y="361"/>
                      <a:pt x="768" y="361"/>
                    </a:cubicBezTo>
                    <a:cubicBezTo>
                      <a:pt x="768" y="361"/>
                      <a:pt x="768" y="361"/>
                      <a:pt x="572" y="361"/>
                    </a:cubicBezTo>
                    <a:cubicBezTo>
                      <a:pt x="559" y="361"/>
                      <a:pt x="550" y="352"/>
                      <a:pt x="550" y="340"/>
                    </a:cubicBezTo>
                    <a:cubicBezTo>
                      <a:pt x="550" y="327"/>
                      <a:pt x="559" y="318"/>
                      <a:pt x="572" y="318"/>
                    </a:cubicBezTo>
                    <a:close/>
                    <a:moveTo>
                      <a:pt x="388" y="0"/>
                    </a:moveTo>
                    <a:cubicBezTo>
                      <a:pt x="505" y="0"/>
                      <a:pt x="595" y="91"/>
                      <a:pt x="595" y="209"/>
                    </a:cubicBezTo>
                    <a:cubicBezTo>
                      <a:pt x="595" y="209"/>
                      <a:pt x="595" y="209"/>
                      <a:pt x="595" y="235"/>
                    </a:cubicBezTo>
                    <a:cubicBezTo>
                      <a:pt x="595" y="235"/>
                      <a:pt x="595" y="235"/>
                      <a:pt x="552" y="235"/>
                    </a:cubicBezTo>
                    <a:cubicBezTo>
                      <a:pt x="552" y="235"/>
                      <a:pt x="552" y="235"/>
                      <a:pt x="552" y="209"/>
                    </a:cubicBezTo>
                    <a:cubicBezTo>
                      <a:pt x="552" y="118"/>
                      <a:pt x="479" y="44"/>
                      <a:pt x="388" y="44"/>
                    </a:cubicBezTo>
                    <a:cubicBezTo>
                      <a:pt x="293" y="44"/>
                      <a:pt x="221" y="118"/>
                      <a:pt x="221" y="209"/>
                    </a:cubicBezTo>
                    <a:cubicBezTo>
                      <a:pt x="221" y="209"/>
                      <a:pt x="221" y="209"/>
                      <a:pt x="221" y="1168"/>
                    </a:cubicBezTo>
                    <a:cubicBezTo>
                      <a:pt x="112" y="1229"/>
                      <a:pt x="43" y="1341"/>
                      <a:pt x="43" y="1467"/>
                    </a:cubicBezTo>
                    <a:cubicBezTo>
                      <a:pt x="43" y="1658"/>
                      <a:pt x="199" y="1810"/>
                      <a:pt x="388" y="1810"/>
                    </a:cubicBezTo>
                    <a:cubicBezTo>
                      <a:pt x="573" y="1810"/>
                      <a:pt x="729" y="1658"/>
                      <a:pt x="729" y="1467"/>
                    </a:cubicBezTo>
                    <a:cubicBezTo>
                      <a:pt x="729" y="1341"/>
                      <a:pt x="660" y="1229"/>
                      <a:pt x="552" y="1168"/>
                    </a:cubicBezTo>
                    <a:cubicBezTo>
                      <a:pt x="552" y="1168"/>
                      <a:pt x="552" y="1168"/>
                      <a:pt x="552" y="1068"/>
                    </a:cubicBezTo>
                    <a:cubicBezTo>
                      <a:pt x="552" y="1068"/>
                      <a:pt x="552" y="1068"/>
                      <a:pt x="595" y="1068"/>
                    </a:cubicBezTo>
                    <a:cubicBezTo>
                      <a:pt x="595" y="1068"/>
                      <a:pt x="595" y="1068"/>
                      <a:pt x="595" y="1142"/>
                    </a:cubicBezTo>
                    <a:cubicBezTo>
                      <a:pt x="707" y="1216"/>
                      <a:pt x="772" y="1337"/>
                      <a:pt x="772" y="1467"/>
                    </a:cubicBezTo>
                    <a:cubicBezTo>
                      <a:pt x="772" y="1680"/>
                      <a:pt x="599" y="1854"/>
                      <a:pt x="388" y="1854"/>
                    </a:cubicBezTo>
                    <a:cubicBezTo>
                      <a:pt x="173" y="1854"/>
                      <a:pt x="0" y="1680"/>
                      <a:pt x="0" y="1467"/>
                    </a:cubicBezTo>
                    <a:cubicBezTo>
                      <a:pt x="0" y="1337"/>
                      <a:pt x="69" y="1216"/>
                      <a:pt x="177" y="1142"/>
                    </a:cubicBezTo>
                    <a:cubicBezTo>
                      <a:pt x="177" y="1142"/>
                      <a:pt x="177" y="1142"/>
                      <a:pt x="177" y="209"/>
                    </a:cubicBezTo>
                    <a:cubicBezTo>
                      <a:pt x="177" y="91"/>
                      <a:pt x="271" y="0"/>
                      <a:pt x="388" y="0"/>
                    </a:cubicBezTo>
                    <a:close/>
                  </a:path>
                </a:pathLst>
              </a:custGeom>
              <a:solidFill>
                <a:srgbClr val="670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
                <a:extLst>
                  <a:ext uri="{FF2B5EF4-FFF2-40B4-BE49-F238E27FC236}">
                    <a16:creationId xmlns:a16="http://schemas.microsoft.com/office/drawing/2014/main" id="{BD485120-6977-7A94-701B-27F7535036F7}"/>
                  </a:ext>
                </a:extLst>
              </p:cNvPr>
              <p:cNvSpPr>
                <a:spLocks/>
              </p:cNvSpPr>
              <p:nvPr/>
            </p:nvSpPr>
            <p:spPr bwMode="auto">
              <a:xfrm>
                <a:off x="5875338" y="3101975"/>
                <a:ext cx="425450" cy="930275"/>
              </a:xfrm>
              <a:custGeom>
                <a:avLst/>
                <a:gdLst>
                  <a:gd name="T0" fmla="*/ 419 w 595"/>
                  <a:gd name="T1" fmla="*/ 725 h 1302"/>
                  <a:gd name="T2" fmla="*/ 419 w 595"/>
                  <a:gd name="T3" fmla="*/ 22 h 1302"/>
                  <a:gd name="T4" fmla="*/ 397 w 595"/>
                  <a:gd name="T5" fmla="*/ 0 h 1302"/>
                  <a:gd name="T6" fmla="*/ 194 w 595"/>
                  <a:gd name="T7" fmla="*/ 0 h 1302"/>
                  <a:gd name="T8" fmla="*/ 173 w 595"/>
                  <a:gd name="T9" fmla="*/ 22 h 1302"/>
                  <a:gd name="T10" fmla="*/ 173 w 595"/>
                  <a:gd name="T11" fmla="*/ 725 h 1302"/>
                  <a:gd name="T12" fmla="*/ 0 w 595"/>
                  <a:gd name="T13" fmla="*/ 1003 h 1302"/>
                  <a:gd name="T14" fmla="*/ 297 w 595"/>
                  <a:gd name="T15" fmla="*/ 1302 h 1302"/>
                  <a:gd name="T16" fmla="*/ 595 w 595"/>
                  <a:gd name="T17" fmla="*/ 1003 h 1302"/>
                  <a:gd name="T18" fmla="*/ 419 w 595"/>
                  <a:gd name="T19" fmla="*/ 725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5" h="1302">
                    <a:moveTo>
                      <a:pt x="419" y="725"/>
                    </a:moveTo>
                    <a:cubicBezTo>
                      <a:pt x="419" y="725"/>
                      <a:pt x="419" y="725"/>
                      <a:pt x="419" y="22"/>
                    </a:cubicBezTo>
                    <a:cubicBezTo>
                      <a:pt x="419" y="9"/>
                      <a:pt x="410" y="0"/>
                      <a:pt x="397" y="0"/>
                    </a:cubicBezTo>
                    <a:cubicBezTo>
                      <a:pt x="397" y="0"/>
                      <a:pt x="397" y="0"/>
                      <a:pt x="194" y="0"/>
                    </a:cubicBezTo>
                    <a:cubicBezTo>
                      <a:pt x="186" y="0"/>
                      <a:pt x="173" y="9"/>
                      <a:pt x="173" y="22"/>
                    </a:cubicBezTo>
                    <a:cubicBezTo>
                      <a:pt x="173" y="22"/>
                      <a:pt x="173" y="22"/>
                      <a:pt x="173" y="725"/>
                    </a:cubicBezTo>
                    <a:cubicBezTo>
                      <a:pt x="69" y="773"/>
                      <a:pt x="0" y="877"/>
                      <a:pt x="0" y="1003"/>
                    </a:cubicBezTo>
                    <a:cubicBezTo>
                      <a:pt x="0" y="1167"/>
                      <a:pt x="134" y="1302"/>
                      <a:pt x="297" y="1302"/>
                    </a:cubicBezTo>
                    <a:cubicBezTo>
                      <a:pt x="462" y="1302"/>
                      <a:pt x="595" y="1167"/>
                      <a:pt x="595" y="1003"/>
                    </a:cubicBezTo>
                    <a:cubicBezTo>
                      <a:pt x="595" y="877"/>
                      <a:pt x="522" y="773"/>
                      <a:pt x="419" y="725"/>
                    </a:cubicBezTo>
                    <a:close/>
                  </a:path>
                </a:pathLst>
              </a:custGeom>
              <a:solidFill>
                <a:srgbClr val="E71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30" name="bcgIcons_Weather hot ">
            <a:extLst>
              <a:ext uri="{FF2B5EF4-FFF2-40B4-BE49-F238E27FC236}">
                <a16:creationId xmlns:a16="http://schemas.microsoft.com/office/drawing/2014/main" id="{D9D42F6D-C7F4-57D9-023D-3FEB9C47CF44}"/>
              </a:ext>
            </a:extLst>
          </p:cNvPr>
          <p:cNvGrpSpPr>
            <a:grpSpLocks noChangeAspect="1"/>
          </p:cNvGrpSpPr>
          <p:nvPr/>
        </p:nvGrpSpPr>
        <p:grpSpPr>
          <a:xfrm>
            <a:off x="3016274" y="3416401"/>
            <a:ext cx="194900" cy="194900"/>
            <a:chOff x="5272088" y="2606675"/>
            <a:chExt cx="1644650" cy="1644650"/>
          </a:xfrm>
        </p:grpSpPr>
        <p:sp>
          <p:nvSpPr>
            <p:cNvPr id="231" name="AutoShape 3">
              <a:extLst>
                <a:ext uri="{FF2B5EF4-FFF2-40B4-BE49-F238E27FC236}">
                  <a16:creationId xmlns:a16="http://schemas.microsoft.com/office/drawing/2014/main" id="{6870F2E6-6970-BB4A-ADFB-4E7C26CFE555}"/>
                </a:ext>
              </a:extLst>
            </p:cNvPr>
            <p:cNvSpPr>
              <a:spLocks noChangeAspect="1" noChangeArrowheads="1" noTextEdit="1"/>
            </p:cNvSpPr>
            <p:nvPr/>
          </p:nvSpPr>
          <p:spPr bwMode="auto">
            <a:xfrm>
              <a:off x="5272088" y="2606675"/>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a:extLst>
                <a:ext uri="{FF2B5EF4-FFF2-40B4-BE49-F238E27FC236}">
                  <a16:creationId xmlns:a16="http://schemas.microsoft.com/office/drawing/2014/main" id="{FA33A4A6-53E2-F980-9F12-572A0DFDBAD4}"/>
                </a:ext>
              </a:extLst>
            </p:cNvPr>
            <p:cNvGrpSpPr/>
            <p:nvPr/>
          </p:nvGrpSpPr>
          <p:grpSpPr>
            <a:xfrm>
              <a:off x="5811838" y="2765425"/>
              <a:ext cx="565150" cy="1323975"/>
              <a:chOff x="5811838" y="2765425"/>
              <a:chExt cx="565150" cy="1323975"/>
            </a:xfrm>
          </p:grpSpPr>
          <p:sp>
            <p:nvSpPr>
              <p:cNvPr id="233" name="Freeform 20">
                <a:extLst>
                  <a:ext uri="{FF2B5EF4-FFF2-40B4-BE49-F238E27FC236}">
                    <a16:creationId xmlns:a16="http://schemas.microsoft.com/office/drawing/2014/main" id="{33042B24-448D-C4F7-7EC1-D8D98BA9A178}"/>
                  </a:ext>
                </a:extLst>
              </p:cNvPr>
              <p:cNvSpPr>
                <a:spLocks noEditPoints="1"/>
              </p:cNvSpPr>
              <p:nvPr/>
            </p:nvSpPr>
            <p:spPr bwMode="auto">
              <a:xfrm>
                <a:off x="5811838" y="2765425"/>
                <a:ext cx="565150" cy="1323975"/>
              </a:xfrm>
              <a:custGeom>
                <a:avLst/>
                <a:gdLst>
                  <a:gd name="T0" fmla="*/ 572 w 790"/>
                  <a:gd name="T1" fmla="*/ 938 h 1854"/>
                  <a:gd name="T2" fmla="*/ 768 w 790"/>
                  <a:gd name="T3" fmla="*/ 938 h 1854"/>
                  <a:gd name="T4" fmla="*/ 790 w 790"/>
                  <a:gd name="T5" fmla="*/ 959 h 1854"/>
                  <a:gd name="T6" fmla="*/ 768 w 790"/>
                  <a:gd name="T7" fmla="*/ 980 h 1854"/>
                  <a:gd name="T8" fmla="*/ 572 w 790"/>
                  <a:gd name="T9" fmla="*/ 980 h 1854"/>
                  <a:gd name="T10" fmla="*/ 550 w 790"/>
                  <a:gd name="T11" fmla="*/ 959 h 1854"/>
                  <a:gd name="T12" fmla="*/ 572 w 790"/>
                  <a:gd name="T13" fmla="*/ 938 h 1854"/>
                  <a:gd name="T14" fmla="*/ 572 w 790"/>
                  <a:gd name="T15" fmla="*/ 787 h 1854"/>
                  <a:gd name="T16" fmla="*/ 673 w 790"/>
                  <a:gd name="T17" fmla="*/ 787 h 1854"/>
                  <a:gd name="T18" fmla="*/ 695 w 790"/>
                  <a:gd name="T19" fmla="*/ 808 h 1854"/>
                  <a:gd name="T20" fmla="*/ 673 w 790"/>
                  <a:gd name="T21" fmla="*/ 829 h 1854"/>
                  <a:gd name="T22" fmla="*/ 572 w 790"/>
                  <a:gd name="T23" fmla="*/ 829 h 1854"/>
                  <a:gd name="T24" fmla="*/ 550 w 790"/>
                  <a:gd name="T25" fmla="*/ 808 h 1854"/>
                  <a:gd name="T26" fmla="*/ 572 w 790"/>
                  <a:gd name="T27" fmla="*/ 787 h 1854"/>
                  <a:gd name="T28" fmla="*/ 572 w 790"/>
                  <a:gd name="T29" fmla="*/ 629 h 1854"/>
                  <a:gd name="T30" fmla="*/ 768 w 790"/>
                  <a:gd name="T31" fmla="*/ 629 h 1854"/>
                  <a:gd name="T32" fmla="*/ 790 w 790"/>
                  <a:gd name="T33" fmla="*/ 651 h 1854"/>
                  <a:gd name="T34" fmla="*/ 768 w 790"/>
                  <a:gd name="T35" fmla="*/ 673 h 1854"/>
                  <a:gd name="T36" fmla="*/ 572 w 790"/>
                  <a:gd name="T37" fmla="*/ 673 h 1854"/>
                  <a:gd name="T38" fmla="*/ 550 w 790"/>
                  <a:gd name="T39" fmla="*/ 651 h 1854"/>
                  <a:gd name="T40" fmla="*/ 572 w 790"/>
                  <a:gd name="T41" fmla="*/ 629 h 1854"/>
                  <a:gd name="T42" fmla="*/ 572 w 790"/>
                  <a:gd name="T43" fmla="*/ 473 h 1854"/>
                  <a:gd name="T44" fmla="*/ 673 w 790"/>
                  <a:gd name="T45" fmla="*/ 473 h 1854"/>
                  <a:gd name="T46" fmla="*/ 695 w 790"/>
                  <a:gd name="T47" fmla="*/ 495 h 1854"/>
                  <a:gd name="T48" fmla="*/ 673 w 790"/>
                  <a:gd name="T49" fmla="*/ 518 h 1854"/>
                  <a:gd name="T50" fmla="*/ 572 w 790"/>
                  <a:gd name="T51" fmla="*/ 518 h 1854"/>
                  <a:gd name="T52" fmla="*/ 550 w 790"/>
                  <a:gd name="T53" fmla="*/ 495 h 1854"/>
                  <a:gd name="T54" fmla="*/ 572 w 790"/>
                  <a:gd name="T55" fmla="*/ 473 h 1854"/>
                  <a:gd name="T56" fmla="*/ 572 w 790"/>
                  <a:gd name="T57" fmla="*/ 318 h 1854"/>
                  <a:gd name="T58" fmla="*/ 768 w 790"/>
                  <a:gd name="T59" fmla="*/ 318 h 1854"/>
                  <a:gd name="T60" fmla="*/ 790 w 790"/>
                  <a:gd name="T61" fmla="*/ 340 h 1854"/>
                  <a:gd name="T62" fmla="*/ 768 w 790"/>
                  <a:gd name="T63" fmla="*/ 361 h 1854"/>
                  <a:gd name="T64" fmla="*/ 572 w 790"/>
                  <a:gd name="T65" fmla="*/ 361 h 1854"/>
                  <a:gd name="T66" fmla="*/ 550 w 790"/>
                  <a:gd name="T67" fmla="*/ 340 h 1854"/>
                  <a:gd name="T68" fmla="*/ 572 w 790"/>
                  <a:gd name="T69" fmla="*/ 318 h 1854"/>
                  <a:gd name="T70" fmla="*/ 388 w 790"/>
                  <a:gd name="T71" fmla="*/ 0 h 1854"/>
                  <a:gd name="T72" fmla="*/ 595 w 790"/>
                  <a:gd name="T73" fmla="*/ 209 h 1854"/>
                  <a:gd name="T74" fmla="*/ 595 w 790"/>
                  <a:gd name="T75" fmla="*/ 235 h 1854"/>
                  <a:gd name="T76" fmla="*/ 552 w 790"/>
                  <a:gd name="T77" fmla="*/ 235 h 1854"/>
                  <a:gd name="T78" fmla="*/ 552 w 790"/>
                  <a:gd name="T79" fmla="*/ 209 h 1854"/>
                  <a:gd name="T80" fmla="*/ 388 w 790"/>
                  <a:gd name="T81" fmla="*/ 44 h 1854"/>
                  <a:gd name="T82" fmla="*/ 221 w 790"/>
                  <a:gd name="T83" fmla="*/ 209 h 1854"/>
                  <a:gd name="T84" fmla="*/ 221 w 790"/>
                  <a:gd name="T85" fmla="*/ 1168 h 1854"/>
                  <a:gd name="T86" fmla="*/ 43 w 790"/>
                  <a:gd name="T87" fmla="*/ 1467 h 1854"/>
                  <a:gd name="T88" fmla="*/ 388 w 790"/>
                  <a:gd name="T89" fmla="*/ 1810 h 1854"/>
                  <a:gd name="T90" fmla="*/ 729 w 790"/>
                  <a:gd name="T91" fmla="*/ 1467 h 1854"/>
                  <a:gd name="T92" fmla="*/ 552 w 790"/>
                  <a:gd name="T93" fmla="*/ 1168 h 1854"/>
                  <a:gd name="T94" fmla="*/ 552 w 790"/>
                  <a:gd name="T95" fmla="*/ 1068 h 1854"/>
                  <a:gd name="T96" fmla="*/ 595 w 790"/>
                  <a:gd name="T97" fmla="*/ 1068 h 1854"/>
                  <a:gd name="T98" fmla="*/ 595 w 790"/>
                  <a:gd name="T99" fmla="*/ 1142 h 1854"/>
                  <a:gd name="T100" fmla="*/ 772 w 790"/>
                  <a:gd name="T101" fmla="*/ 1467 h 1854"/>
                  <a:gd name="T102" fmla="*/ 388 w 790"/>
                  <a:gd name="T103" fmla="*/ 1854 h 1854"/>
                  <a:gd name="T104" fmla="*/ 0 w 790"/>
                  <a:gd name="T105" fmla="*/ 1467 h 1854"/>
                  <a:gd name="T106" fmla="*/ 177 w 790"/>
                  <a:gd name="T107" fmla="*/ 1142 h 1854"/>
                  <a:gd name="T108" fmla="*/ 177 w 790"/>
                  <a:gd name="T109" fmla="*/ 209 h 1854"/>
                  <a:gd name="T110" fmla="*/ 388 w 790"/>
                  <a:gd name="T111" fmla="*/ 0 h 1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0" h="1854">
                    <a:moveTo>
                      <a:pt x="572" y="938"/>
                    </a:moveTo>
                    <a:cubicBezTo>
                      <a:pt x="572" y="938"/>
                      <a:pt x="572" y="938"/>
                      <a:pt x="768" y="938"/>
                    </a:cubicBezTo>
                    <a:cubicBezTo>
                      <a:pt x="781" y="938"/>
                      <a:pt x="790" y="951"/>
                      <a:pt x="790" y="959"/>
                    </a:cubicBezTo>
                    <a:cubicBezTo>
                      <a:pt x="790" y="972"/>
                      <a:pt x="781" y="980"/>
                      <a:pt x="768" y="980"/>
                    </a:cubicBezTo>
                    <a:cubicBezTo>
                      <a:pt x="768" y="980"/>
                      <a:pt x="768" y="980"/>
                      <a:pt x="572" y="980"/>
                    </a:cubicBezTo>
                    <a:cubicBezTo>
                      <a:pt x="559" y="980"/>
                      <a:pt x="550" y="972"/>
                      <a:pt x="550" y="959"/>
                    </a:cubicBezTo>
                    <a:cubicBezTo>
                      <a:pt x="550" y="951"/>
                      <a:pt x="559" y="938"/>
                      <a:pt x="572" y="938"/>
                    </a:cubicBezTo>
                    <a:close/>
                    <a:moveTo>
                      <a:pt x="572" y="787"/>
                    </a:moveTo>
                    <a:cubicBezTo>
                      <a:pt x="572" y="787"/>
                      <a:pt x="572" y="787"/>
                      <a:pt x="673" y="787"/>
                    </a:cubicBezTo>
                    <a:cubicBezTo>
                      <a:pt x="682" y="787"/>
                      <a:pt x="695" y="795"/>
                      <a:pt x="695" y="808"/>
                    </a:cubicBezTo>
                    <a:cubicBezTo>
                      <a:pt x="695" y="816"/>
                      <a:pt x="682" y="829"/>
                      <a:pt x="673" y="829"/>
                    </a:cubicBezTo>
                    <a:cubicBezTo>
                      <a:pt x="673" y="829"/>
                      <a:pt x="673" y="829"/>
                      <a:pt x="572" y="829"/>
                    </a:cubicBezTo>
                    <a:cubicBezTo>
                      <a:pt x="559" y="829"/>
                      <a:pt x="550" y="816"/>
                      <a:pt x="550" y="808"/>
                    </a:cubicBezTo>
                    <a:cubicBezTo>
                      <a:pt x="550" y="795"/>
                      <a:pt x="559" y="787"/>
                      <a:pt x="572" y="787"/>
                    </a:cubicBezTo>
                    <a:close/>
                    <a:moveTo>
                      <a:pt x="572" y="629"/>
                    </a:moveTo>
                    <a:cubicBezTo>
                      <a:pt x="572" y="629"/>
                      <a:pt x="572" y="629"/>
                      <a:pt x="768" y="629"/>
                    </a:cubicBezTo>
                    <a:cubicBezTo>
                      <a:pt x="781" y="629"/>
                      <a:pt x="790" y="638"/>
                      <a:pt x="790" y="651"/>
                    </a:cubicBezTo>
                    <a:cubicBezTo>
                      <a:pt x="790" y="660"/>
                      <a:pt x="781" y="673"/>
                      <a:pt x="768" y="673"/>
                    </a:cubicBezTo>
                    <a:cubicBezTo>
                      <a:pt x="768" y="673"/>
                      <a:pt x="768" y="673"/>
                      <a:pt x="572" y="673"/>
                    </a:cubicBezTo>
                    <a:cubicBezTo>
                      <a:pt x="559" y="673"/>
                      <a:pt x="550" y="660"/>
                      <a:pt x="550" y="651"/>
                    </a:cubicBezTo>
                    <a:cubicBezTo>
                      <a:pt x="550" y="638"/>
                      <a:pt x="559" y="629"/>
                      <a:pt x="572" y="629"/>
                    </a:cubicBezTo>
                    <a:close/>
                    <a:moveTo>
                      <a:pt x="572" y="473"/>
                    </a:moveTo>
                    <a:cubicBezTo>
                      <a:pt x="572" y="473"/>
                      <a:pt x="572" y="473"/>
                      <a:pt x="673" y="473"/>
                    </a:cubicBezTo>
                    <a:cubicBezTo>
                      <a:pt x="682" y="473"/>
                      <a:pt x="695" y="482"/>
                      <a:pt x="695" y="495"/>
                    </a:cubicBezTo>
                    <a:cubicBezTo>
                      <a:pt x="695" y="509"/>
                      <a:pt x="682" y="518"/>
                      <a:pt x="673" y="518"/>
                    </a:cubicBezTo>
                    <a:cubicBezTo>
                      <a:pt x="673" y="518"/>
                      <a:pt x="673" y="518"/>
                      <a:pt x="572" y="518"/>
                    </a:cubicBezTo>
                    <a:cubicBezTo>
                      <a:pt x="559" y="518"/>
                      <a:pt x="550" y="509"/>
                      <a:pt x="550" y="495"/>
                    </a:cubicBezTo>
                    <a:cubicBezTo>
                      <a:pt x="550" y="482"/>
                      <a:pt x="559" y="473"/>
                      <a:pt x="572" y="473"/>
                    </a:cubicBezTo>
                    <a:close/>
                    <a:moveTo>
                      <a:pt x="572" y="318"/>
                    </a:moveTo>
                    <a:cubicBezTo>
                      <a:pt x="572" y="318"/>
                      <a:pt x="572" y="318"/>
                      <a:pt x="768" y="318"/>
                    </a:cubicBezTo>
                    <a:cubicBezTo>
                      <a:pt x="781" y="318"/>
                      <a:pt x="790" y="327"/>
                      <a:pt x="790" y="340"/>
                    </a:cubicBezTo>
                    <a:cubicBezTo>
                      <a:pt x="790" y="352"/>
                      <a:pt x="781" y="361"/>
                      <a:pt x="768" y="361"/>
                    </a:cubicBezTo>
                    <a:cubicBezTo>
                      <a:pt x="768" y="361"/>
                      <a:pt x="768" y="361"/>
                      <a:pt x="572" y="361"/>
                    </a:cubicBezTo>
                    <a:cubicBezTo>
                      <a:pt x="559" y="361"/>
                      <a:pt x="550" y="352"/>
                      <a:pt x="550" y="340"/>
                    </a:cubicBezTo>
                    <a:cubicBezTo>
                      <a:pt x="550" y="327"/>
                      <a:pt x="559" y="318"/>
                      <a:pt x="572" y="318"/>
                    </a:cubicBezTo>
                    <a:close/>
                    <a:moveTo>
                      <a:pt x="388" y="0"/>
                    </a:moveTo>
                    <a:cubicBezTo>
                      <a:pt x="505" y="0"/>
                      <a:pt x="595" y="91"/>
                      <a:pt x="595" y="209"/>
                    </a:cubicBezTo>
                    <a:cubicBezTo>
                      <a:pt x="595" y="209"/>
                      <a:pt x="595" y="209"/>
                      <a:pt x="595" y="235"/>
                    </a:cubicBezTo>
                    <a:cubicBezTo>
                      <a:pt x="595" y="235"/>
                      <a:pt x="595" y="235"/>
                      <a:pt x="552" y="235"/>
                    </a:cubicBezTo>
                    <a:cubicBezTo>
                      <a:pt x="552" y="235"/>
                      <a:pt x="552" y="235"/>
                      <a:pt x="552" y="209"/>
                    </a:cubicBezTo>
                    <a:cubicBezTo>
                      <a:pt x="552" y="118"/>
                      <a:pt x="479" y="44"/>
                      <a:pt x="388" y="44"/>
                    </a:cubicBezTo>
                    <a:cubicBezTo>
                      <a:pt x="293" y="44"/>
                      <a:pt x="221" y="118"/>
                      <a:pt x="221" y="209"/>
                    </a:cubicBezTo>
                    <a:cubicBezTo>
                      <a:pt x="221" y="209"/>
                      <a:pt x="221" y="209"/>
                      <a:pt x="221" y="1168"/>
                    </a:cubicBezTo>
                    <a:cubicBezTo>
                      <a:pt x="112" y="1229"/>
                      <a:pt x="43" y="1341"/>
                      <a:pt x="43" y="1467"/>
                    </a:cubicBezTo>
                    <a:cubicBezTo>
                      <a:pt x="43" y="1658"/>
                      <a:pt x="199" y="1810"/>
                      <a:pt x="388" y="1810"/>
                    </a:cubicBezTo>
                    <a:cubicBezTo>
                      <a:pt x="573" y="1810"/>
                      <a:pt x="729" y="1658"/>
                      <a:pt x="729" y="1467"/>
                    </a:cubicBezTo>
                    <a:cubicBezTo>
                      <a:pt x="729" y="1341"/>
                      <a:pt x="660" y="1229"/>
                      <a:pt x="552" y="1168"/>
                    </a:cubicBezTo>
                    <a:cubicBezTo>
                      <a:pt x="552" y="1168"/>
                      <a:pt x="552" y="1168"/>
                      <a:pt x="552" y="1068"/>
                    </a:cubicBezTo>
                    <a:cubicBezTo>
                      <a:pt x="552" y="1068"/>
                      <a:pt x="552" y="1068"/>
                      <a:pt x="595" y="1068"/>
                    </a:cubicBezTo>
                    <a:cubicBezTo>
                      <a:pt x="595" y="1068"/>
                      <a:pt x="595" y="1068"/>
                      <a:pt x="595" y="1142"/>
                    </a:cubicBezTo>
                    <a:cubicBezTo>
                      <a:pt x="707" y="1216"/>
                      <a:pt x="772" y="1337"/>
                      <a:pt x="772" y="1467"/>
                    </a:cubicBezTo>
                    <a:cubicBezTo>
                      <a:pt x="772" y="1680"/>
                      <a:pt x="599" y="1854"/>
                      <a:pt x="388" y="1854"/>
                    </a:cubicBezTo>
                    <a:cubicBezTo>
                      <a:pt x="173" y="1854"/>
                      <a:pt x="0" y="1680"/>
                      <a:pt x="0" y="1467"/>
                    </a:cubicBezTo>
                    <a:cubicBezTo>
                      <a:pt x="0" y="1337"/>
                      <a:pt x="69" y="1216"/>
                      <a:pt x="177" y="1142"/>
                    </a:cubicBezTo>
                    <a:cubicBezTo>
                      <a:pt x="177" y="1142"/>
                      <a:pt x="177" y="1142"/>
                      <a:pt x="177" y="209"/>
                    </a:cubicBezTo>
                    <a:cubicBezTo>
                      <a:pt x="177" y="91"/>
                      <a:pt x="271" y="0"/>
                      <a:pt x="388" y="0"/>
                    </a:cubicBezTo>
                    <a:close/>
                  </a:path>
                </a:pathLst>
              </a:custGeom>
              <a:solidFill>
                <a:srgbClr val="035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a:t>	</a:t>
                </a:r>
              </a:p>
            </p:txBody>
          </p:sp>
          <p:sp>
            <p:nvSpPr>
              <p:cNvPr id="234" name="Freeform 21">
                <a:extLst>
                  <a:ext uri="{FF2B5EF4-FFF2-40B4-BE49-F238E27FC236}">
                    <a16:creationId xmlns:a16="http://schemas.microsoft.com/office/drawing/2014/main" id="{1A5228B3-0C04-2CCC-56A5-03072939D525}"/>
                  </a:ext>
                </a:extLst>
              </p:cNvPr>
              <p:cNvSpPr>
                <a:spLocks/>
              </p:cNvSpPr>
              <p:nvPr/>
            </p:nvSpPr>
            <p:spPr bwMode="auto">
              <a:xfrm>
                <a:off x="5875338" y="3101975"/>
                <a:ext cx="425450" cy="930275"/>
              </a:xfrm>
              <a:custGeom>
                <a:avLst/>
                <a:gdLst>
                  <a:gd name="T0" fmla="*/ 419 w 595"/>
                  <a:gd name="T1" fmla="*/ 725 h 1302"/>
                  <a:gd name="T2" fmla="*/ 419 w 595"/>
                  <a:gd name="T3" fmla="*/ 22 h 1302"/>
                  <a:gd name="T4" fmla="*/ 397 w 595"/>
                  <a:gd name="T5" fmla="*/ 0 h 1302"/>
                  <a:gd name="T6" fmla="*/ 194 w 595"/>
                  <a:gd name="T7" fmla="*/ 0 h 1302"/>
                  <a:gd name="T8" fmla="*/ 173 w 595"/>
                  <a:gd name="T9" fmla="*/ 22 h 1302"/>
                  <a:gd name="T10" fmla="*/ 173 w 595"/>
                  <a:gd name="T11" fmla="*/ 725 h 1302"/>
                  <a:gd name="T12" fmla="*/ 0 w 595"/>
                  <a:gd name="T13" fmla="*/ 1003 h 1302"/>
                  <a:gd name="T14" fmla="*/ 297 w 595"/>
                  <a:gd name="T15" fmla="*/ 1302 h 1302"/>
                  <a:gd name="T16" fmla="*/ 595 w 595"/>
                  <a:gd name="T17" fmla="*/ 1003 h 1302"/>
                  <a:gd name="T18" fmla="*/ 419 w 595"/>
                  <a:gd name="T19" fmla="*/ 725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5" h="1302">
                    <a:moveTo>
                      <a:pt x="419" y="725"/>
                    </a:moveTo>
                    <a:cubicBezTo>
                      <a:pt x="419" y="725"/>
                      <a:pt x="419" y="725"/>
                      <a:pt x="419" y="22"/>
                    </a:cubicBezTo>
                    <a:cubicBezTo>
                      <a:pt x="419" y="9"/>
                      <a:pt x="410" y="0"/>
                      <a:pt x="397" y="0"/>
                    </a:cubicBezTo>
                    <a:cubicBezTo>
                      <a:pt x="397" y="0"/>
                      <a:pt x="397" y="0"/>
                      <a:pt x="194" y="0"/>
                    </a:cubicBezTo>
                    <a:cubicBezTo>
                      <a:pt x="186" y="0"/>
                      <a:pt x="173" y="9"/>
                      <a:pt x="173" y="22"/>
                    </a:cubicBezTo>
                    <a:cubicBezTo>
                      <a:pt x="173" y="22"/>
                      <a:pt x="173" y="22"/>
                      <a:pt x="173" y="725"/>
                    </a:cubicBezTo>
                    <a:cubicBezTo>
                      <a:pt x="69" y="773"/>
                      <a:pt x="0" y="877"/>
                      <a:pt x="0" y="1003"/>
                    </a:cubicBezTo>
                    <a:cubicBezTo>
                      <a:pt x="0" y="1167"/>
                      <a:pt x="134" y="1302"/>
                      <a:pt x="297" y="1302"/>
                    </a:cubicBezTo>
                    <a:cubicBezTo>
                      <a:pt x="462" y="1302"/>
                      <a:pt x="595" y="1167"/>
                      <a:pt x="595" y="1003"/>
                    </a:cubicBezTo>
                    <a:cubicBezTo>
                      <a:pt x="595" y="877"/>
                      <a:pt x="522" y="773"/>
                      <a:pt x="419" y="725"/>
                    </a:cubicBez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9" name="TextBox 8">
            <a:extLst>
              <a:ext uri="{FF2B5EF4-FFF2-40B4-BE49-F238E27FC236}">
                <a16:creationId xmlns:a16="http://schemas.microsoft.com/office/drawing/2014/main" id="{66109463-3304-93B9-D1E6-8A0E929DCAA1}"/>
              </a:ext>
            </a:extLst>
          </p:cNvPr>
          <p:cNvSpPr txBox="1"/>
          <p:nvPr/>
        </p:nvSpPr>
        <p:spPr bwMode="gray">
          <a:xfrm>
            <a:off x="533196" y="187775"/>
            <a:ext cx="737736" cy="153888"/>
          </a:xfrm>
          <a:prstGeom prst="rect">
            <a:avLst/>
          </a:prstGeom>
          <a:solidFill>
            <a:srgbClr val="FFFFFF"/>
          </a:solidFill>
        </p:spPr>
        <p:txBody>
          <a:bodyPr wrap="square" lIns="0" tIns="0" rIns="0" bIns="0" rtlCol="0">
            <a:spAutoFit/>
          </a:bodyPr>
          <a:lstStyle/>
          <a:p>
            <a:pPr marL="0" indent="0" algn="ctr">
              <a:buNone/>
            </a:pPr>
            <a:r>
              <a:rPr lang="en-US" sz="1000"/>
              <a:t>Thermal</a:t>
            </a:r>
          </a:p>
        </p:txBody>
      </p:sp>
      <p:sp>
        <p:nvSpPr>
          <p:cNvPr id="3" name="Rectangle 2">
            <a:extLst>
              <a:ext uri="{FF2B5EF4-FFF2-40B4-BE49-F238E27FC236}">
                <a16:creationId xmlns:a16="http://schemas.microsoft.com/office/drawing/2014/main" id="{759ED2B5-577E-6E07-5975-EF2FF8258ACD}"/>
              </a:ext>
            </a:extLst>
          </p:cNvPr>
          <p:cNvSpPr/>
          <p:nvPr/>
        </p:nvSpPr>
        <p:spPr bwMode="gray">
          <a:xfrm>
            <a:off x="0" y="0"/>
            <a:ext cx="2419109" cy="317051"/>
          </a:xfrm>
          <a:prstGeom prst="rect">
            <a:avLst/>
          </a:prstGeom>
          <a:solidFill>
            <a:srgbClr val="577C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a:solidFill>
                  <a:schemeClr val="bg1"/>
                </a:solidFill>
              </a:rPr>
              <a:t>Thermal</a:t>
            </a:r>
          </a:p>
        </p:txBody>
      </p:sp>
      <p:cxnSp>
        <p:nvCxnSpPr>
          <p:cNvPr id="5" name="Straight Connector 4">
            <a:extLst>
              <a:ext uri="{FF2B5EF4-FFF2-40B4-BE49-F238E27FC236}">
                <a16:creationId xmlns:a16="http://schemas.microsoft.com/office/drawing/2014/main" id="{E699B886-2EAE-C1F8-F950-65D23D914809}"/>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76EE21C9-17FD-8C30-FC59-52F8BA408107}"/>
              </a:ext>
            </a:extLst>
          </p:cNvPr>
          <p:cNvSpPr txBox="1">
            <a:spLocks noChangeAspect="1"/>
          </p:cNvSpPr>
          <p:nvPr/>
        </p:nvSpPr>
        <p:spPr>
          <a:xfrm>
            <a:off x="329184" y="1554480"/>
            <a:ext cx="860877" cy="289310"/>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36576" rIns="0" bIns="36576" numCol="1" spcCol="0" rtlCol="0" fromWordArt="0" anchor="ctr" anchorCtr="0" forceAA="0" compatLnSpc="1">
            <a:prstTxWarp prst="textNoShape">
              <a:avLst/>
            </a:prstTxWarp>
            <a:spAutoFit/>
          </a:bodyPr>
          <a:lstStyle/>
          <a:p>
            <a:r>
              <a:rPr lang="en-US" sz="1400" b="1" dirty="0">
                <a:solidFill>
                  <a:schemeClr val="tx1"/>
                </a:solidFill>
              </a:rPr>
              <a:t>Definition</a:t>
            </a:r>
          </a:p>
        </p:txBody>
      </p:sp>
    </p:spTree>
    <p:extLst>
      <p:ext uri="{BB962C8B-B14F-4D97-AF65-F5344CB8AC3E}">
        <p14:creationId xmlns:p14="http://schemas.microsoft.com/office/powerpoint/2010/main" val="85304573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95DFD58-4271-B306-2236-E63278B11983}"/>
              </a:ext>
            </a:extLst>
          </p:cNvPr>
          <p:cNvGraphicFramePr>
            <a:graphicFrameLocks noChangeAspect="1"/>
          </p:cNvGraphicFramePr>
          <p:nvPr>
            <p:custDataLst>
              <p:tags r:id="rId1"/>
            </p:custDataLst>
            <p:extLst>
              <p:ext uri="{D42A27DB-BD31-4B8C-83A1-F6EECF244321}">
                <p14:modId xmlns:p14="http://schemas.microsoft.com/office/powerpoint/2010/main" val="296684049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895DFD58-4271-B306-2236-E63278B11983}"/>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9B5127F0-D750-62EA-A515-01A4F1015A67}"/>
              </a:ext>
            </a:extLst>
          </p:cNvPr>
          <p:cNvSpPr>
            <a:spLocks noGrp="1"/>
          </p:cNvSpPr>
          <p:nvPr>
            <p:ph type="title"/>
          </p:nvPr>
        </p:nvSpPr>
        <p:spPr/>
        <p:txBody>
          <a:bodyPr vert="horz">
            <a:noAutofit/>
          </a:bodyPr>
          <a:lstStyle/>
          <a:p>
            <a:r>
              <a:rPr lang="en-US" err="1"/>
              <a:t>PSH</a:t>
            </a:r>
            <a:r>
              <a:rPr lang="en-US"/>
              <a:t> best positioned to support renewable energy grid integration, while batteries have wider application for short duration </a:t>
            </a:r>
          </a:p>
        </p:txBody>
      </p:sp>
      <p:sp>
        <p:nvSpPr>
          <p:cNvPr id="10" name="TextBox 9">
            <a:extLst>
              <a:ext uri="{FF2B5EF4-FFF2-40B4-BE49-F238E27FC236}">
                <a16:creationId xmlns:a16="http://schemas.microsoft.com/office/drawing/2014/main" id="{7867B94E-74BB-AE05-CA9D-CA43E6D61C1F}"/>
              </a:ext>
            </a:extLst>
          </p:cNvPr>
          <p:cNvSpPr txBox="1"/>
          <p:nvPr/>
        </p:nvSpPr>
        <p:spPr bwMode="gray">
          <a:xfrm>
            <a:off x="329184" y="1554480"/>
            <a:ext cx="7297438" cy="288147"/>
          </a:xfrm>
          <a:prstGeom prst="rect">
            <a:avLst/>
          </a:prstGeom>
          <a:noFill/>
        </p:spPr>
        <p:txBody>
          <a:bodyPr wrap="none" lIns="36000" tIns="36000" rIns="36000" bIns="36000" rtlCol="0" anchor="t">
            <a:spAutoFit/>
          </a:bodyPr>
          <a:lstStyle/>
          <a:p>
            <a:pPr>
              <a:defRPr/>
            </a:pPr>
            <a:r>
              <a:rPr lang="en-US" sz="1400" b="1" dirty="0">
                <a:solidFill>
                  <a:srgbClr val="000000"/>
                </a:solidFill>
                <a:latin typeface="Arial"/>
              </a:rPr>
              <a:t>Comparison</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of key characteristics</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for </a:t>
            </a:r>
            <a:r>
              <a:rPr kumimoji="0" lang="en-US" sz="1400" b="1" i="0" u="none" strike="noStrike" kern="1200" cap="none" spc="0" normalizeH="0" baseline="0" noProof="0" dirty="0">
                <a:ln>
                  <a:noFill/>
                </a:ln>
                <a:solidFill>
                  <a:srgbClr val="000000"/>
                </a:solidFill>
                <a:effectLst/>
                <a:uLnTx/>
                <a:uFillTx/>
                <a:latin typeface="Arial"/>
                <a:ea typeface="+mn-ea"/>
                <a:cs typeface="+mn-cs"/>
              </a:rPr>
              <a:t>energy storage </a:t>
            </a:r>
            <a:r>
              <a:rPr lang="en-US" sz="1400" b="1" dirty="0">
                <a:solidFill>
                  <a:srgbClr val="000000"/>
                </a:solidFill>
                <a:latin typeface="Arial"/>
              </a:rPr>
              <a:t>technologies</a:t>
            </a:r>
            <a:r>
              <a:rPr kumimoji="0" lang="en-US" sz="1400" b="1" i="0" u="none" strike="noStrike" kern="1200" cap="none" spc="0" normalizeH="0" baseline="0" noProof="0" dirty="0">
                <a:ln>
                  <a:noFill/>
                </a:ln>
                <a:solidFill>
                  <a:srgbClr val="000000"/>
                </a:solidFill>
                <a:effectLst/>
                <a:uLnTx/>
                <a:uFillTx/>
                <a:latin typeface="Arial"/>
                <a:ea typeface="+mn-ea"/>
                <a:cs typeface="+mn-cs"/>
              </a:rPr>
              <a:t> (2022-2023 basis)</a:t>
            </a:r>
          </a:p>
        </p:txBody>
      </p:sp>
      <p:graphicFrame>
        <p:nvGraphicFramePr>
          <p:cNvPr id="11" name="Table 10">
            <a:extLst>
              <a:ext uri="{FF2B5EF4-FFF2-40B4-BE49-F238E27FC236}">
                <a16:creationId xmlns:a16="http://schemas.microsoft.com/office/drawing/2014/main" id="{AF4A8921-99C1-A067-5BCB-1C2AA9D92131}"/>
              </a:ext>
            </a:extLst>
          </p:cNvPr>
          <p:cNvGraphicFramePr>
            <a:graphicFrameLocks noGrp="1"/>
          </p:cNvGraphicFramePr>
          <p:nvPr>
            <p:extLst>
              <p:ext uri="{D42A27DB-BD31-4B8C-83A1-F6EECF244321}">
                <p14:modId xmlns:p14="http://schemas.microsoft.com/office/powerpoint/2010/main" val="2642526944"/>
              </p:ext>
            </p:extLst>
          </p:nvPr>
        </p:nvGraphicFramePr>
        <p:xfrm>
          <a:off x="446313" y="2306359"/>
          <a:ext cx="9213553" cy="3869061"/>
        </p:xfrm>
        <a:graphic>
          <a:graphicData uri="http://schemas.openxmlformats.org/drawingml/2006/table">
            <a:tbl>
              <a:tblPr firstRow="1" bandRow="1">
                <a:tableStyleId>{2D5ABB26-0587-4C30-8999-92F81FD0307C}</a:tableStyleId>
              </a:tblPr>
              <a:tblGrid>
                <a:gridCol w="1714037">
                  <a:extLst>
                    <a:ext uri="{9D8B030D-6E8A-4147-A177-3AD203B41FA5}">
                      <a16:colId xmlns:a16="http://schemas.microsoft.com/office/drawing/2014/main" val="550791147"/>
                    </a:ext>
                  </a:extLst>
                </a:gridCol>
                <a:gridCol w="1249721">
                  <a:extLst>
                    <a:ext uri="{9D8B030D-6E8A-4147-A177-3AD203B41FA5}">
                      <a16:colId xmlns:a16="http://schemas.microsoft.com/office/drawing/2014/main" val="2359517326"/>
                    </a:ext>
                  </a:extLst>
                </a:gridCol>
                <a:gridCol w="1249959">
                  <a:extLst>
                    <a:ext uri="{9D8B030D-6E8A-4147-A177-3AD203B41FA5}">
                      <a16:colId xmlns:a16="http://schemas.microsoft.com/office/drawing/2014/main" val="2526950716"/>
                    </a:ext>
                  </a:extLst>
                </a:gridCol>
                <a:gridCol w="1249959">
                  <a:extLst>
                    <a:ext uri="{9D8B030D-6E8A-4147-A177-3AD203B41FA5}">
                      <a16:colId xmlns:a16="http://schemas.microsoft.com/office/drawing/2014/main" val="3967040356"/>
                    </a:ext>
                  </a:extLst>
                </a:gridCol>
                <a:gridCol w="1249959">
                  <a:extLst>
                    <a:ext uri="{9D8B030D-6E8A-4147-A177-3AD203B41FA5}">
                      <a16:colId xmlns:a16="http://schemas.microsoft.com/office/drawing/2014/main" val="662430910"/>
                    </a:ext>
                  </a:extLst>
                </a:gridCol>
                <a:gridCol w="1249959">
                  <a:extLst>
                    <a:ext uri="{9D8B030D-6E8A-4147-A177-3AD203B41FA5}">
                      <a16:colId xmlns:a16="http://schemas.microsoft.com/office/drawing/2014/main" val="366099771"/>
                    </a:ext>
                  </a:extLst>
                </a:gridCol>
                <a:gridCol w="1249959">
                  <a:extLst>
                    <a:ext uri="{9D8B030D-6E8A-4147-A177-3AD203B41FA5}">
                      <a16:colId xmlns:a16="http://schemas.microsoft.com/office/drawing/2014/main" val="1480356095"/>
                    </a:ext>
                  </a:extLst>
                </a:gridCol>
              </a:tblGrid>
              <a:tr h="373046">
                <a:tc>
                  <a:txBody>
                    <a:bodyPr/>
                    <a:lstStyle/>
                    <a:p>
                      <a:pPr marL="0" indent="0">
                        <a:buFontTx/>
                        <a:buNone/>
                      </a:pPr>
                      <a:r>
                        <a:rPr lang="en-US" sz="1000" b="1"/>
                        <a:t>Parameter</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Pumped storage hydro (PSH)</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Compressed air (CAES)</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Gravitational</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Battery</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Green hydrogen (Fuel cell)</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FontTx/>
                        <a:buNone/>
                      </a:pPr>
                      <a:r>
                        <a:rPr lang="en-US" sz="1000" b="1"/>
                        <a:t>Thermal energy storage (TES)</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66641142"/>
                  </a:ext>
                </a:extLst>
              </a:tr>
              <a:tr h="409220">
                <a:tc>
                  <a:txBody>
                    <a:bodyPr/>
                    <a:lstStyle/>
                    <a:p>
                      <a:pPr marL="0" indent="0">
                        <a:buFont typeface="+mj-lt"/>
                        <a:buNone/>
                      </a:pPr>
                      <a:r>
                        <a:rPr lang="en-US" sz="1000" b="1"/>
                        <a:t>Discharge duration at max power</a:t>
                      </a:r>
                      <a:r>
                        <a:rPr lang="en-US" sz="1000"/>
                        <a:t> (hours) </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5-21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2-25</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N/A</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1-8</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solidFill>
                            <a:schemeClr val="bg1"/>
                          </a:solidFill>
                        </a:rPr>
                        <a:t>3-26</a:t>
                      </a:r>
                      <a:endParaRPr lang="en-US" sz="1000">
                        <a:solidFill>
                          <a:srgbClr val="FF0000"/>
                        </a:solidFill>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Several hours </a:t>
                      </a:r>
                      <a:endParaRPr lang="en-US" sz="1000">
                        <a:solidFill>
                          <a:srgbClr val="FF0000"/>
                        </a:solidFill>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4017691953"/>
                  </a:ext>
                </a:extLst>
              </a:tr>
              <a:tr h="404810">
                <a:tc>
                  <a:txBody>
                    <a:bodyPr/>
                    <a:lstStyle/>
                    <a:p>
                      <a:pPr marL="0" indent="0">
                        <a:buFont typeface="+mj-lt"/>
                        <a:buNone/>
                      </a:pPr>
                      <a:r>
                        <a:rPr lang="en-US" sz="1000" b="1"/>
                        <a:t>Lifecycle GHG emission</a:t>
                      </a:r>
                      <a:r>
                        <a:rPr lang="en-US" sz="1000"/>
                        <a:t> (</a:t>
                      </a:r>
                      <a:r>
                        <a:rPr lang="en-US" sz="1000" b="0"/>
                        <a:t>g</a:t>
                      </a:r>
                      <a:r>
                        <a:rPr lang="en-US" sz="1000" b="0" i="0" u="none" strike="noStrike" noProof="0">
                          <a:solidFill>
                            <a:srgbClr val="000000"/>
                          </a:solidFill>
                          <a:latin typeface="Arial"/>
                        </a:rPr>
                        <a:t>CO</a:t>
                      </a:r>
                      <a:r>
                        <a:rPr lang="en-US" sz="1000" b="0" i="0" u="none" strike="noStrike" baseline="-25000" noProof="0">
                          <a:solidFill>
                            <a:srgbClr val="000000"/>
                          </a:solidFill>
                          <a:latin typeface="Arial"/>
                        </a:rPr>
                        <a:t>2</a:t>
                      </a:r>
                      <a:r>
                        <a:rPr lang="en-US" sz="1000" b="0"/>
                        <a:t>/</a:t>
                      </a:r>
                      <a:r>
                        <a:rPr lang="en-US" sz="1000"/>
                        <a:t>kWh)</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145-179</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161-272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N/A</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t>259-335</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386-700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indent="0" algn="ctr">
                        <a:spcBef>
                          <a:spcPts val="0"/>
                        </a:spcBef>
                        <a:buFontTx/>
                        <a:buNone/>
                      </a:pPr>
                      <a:r>
                        <a:rPr lang="en-US" sz="1000">
                          <a:solidFill>
                            <a:schemeClr val="bg1"/>
                          </a:solidFill>
                        </a:rPr>
                        <a:t>~26</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a16="http://schemas.microsoft.com/office/drawing/2014/main" val="678986038"/>
                  </a:ext>
                </a:extLst>
              </a:tr>
              <a:tr h="233882">
                <a:tc gridSpan="7">
                  <a:txBody>
                    <a:bodyPr/>
                    <a:lstStyle/>
                    <a:p>
                      <a:pPr marL="0" indent="0">
                        <a:buFont typeface="+mj-lt"/>
                        <a:buNone/>
                      </a:pPr>
                      <a:r>
                        <a:rPr lang="en-US" sz="1000" b="1"/>
                        <a:t>Costs:</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indent="0">
                        <a:spcBef>
                          <a:spcPts val="0"/>
                        </a:spcBef>
                        <a:buFontTx/>
                        <a:buNone/>
                      </a:pPr>
                      <a:endParaRPr lang="en-US" sz="1000">
                        <a:solidFill>
                          <a:schemeClr val="bg1"/>
                        </a:solidFill>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n-US"/>
                    </a:p>
                  </a:txBody>
                  <a:tcPr/>
                </a:tc>
                <a:tc hMerge="1">
                  <a:txBody>
                    <a:bodyPr/>
                    <a:lstStyle/>
                    <a:p>
                      <a:pPr marL="0" indent="0">
                        <a:spcBef>
                          <a:spcPts val="0"/>
                        </a:spcBef>
                        <a:buFontTx/>
                        <a:buNone/>
                      </a:pPr>
                      <a:endParaRPr lang="en-US" sz="10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hMerge="1">
                  <a:txBody>
                    <a:bodyPr/>
                    <a:lstStyle/>
                    <a:p>
                      <a:pPr marL="0" indent="0">
                        <a:spcBef>
                          <a:spcPts val="0"/>
                        </a:spcBef>
                        <a:buFontTx/>
                        <a:buNone/>
                      </a:pPr>
                      <a:endParaRPr lang="en-US" sz="10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hMerge="1">
                  <a:txBody>
                    <a:bodyPr/>
                    <a:lstStyle/>
                    <a:p>
                      <a:pPr marL="0" indent="0">
                        <a:spcBef>
                          <a:spcPts val="0"/>
                        </a:spcBef>
                        <a:buFontTx/>
                        <a:buNone/>
                      </a:pPr>
                      <a:endParaRPr lang="en-US" sz="10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155373678"/>
                  </a:ext>
                </a:extLst>
              </a:tr>
              <a:tr h="380058">
                <a:tc>
                  <a:txBody>
                    <a:bodyPr/>
                    <a:lstStyle/>
                    <a:p>
                      <a:pPr marL="177800" lvl="1" indent="0">
                        <a:buFont typeface="+mj-lt"/>
                        <a:buNone/>
                      </a:pPr>
                      <a:r>
                        <a:rPr lang="en-US" sz="1000" b="1"/>
                        <a:t>Installed cost</a:t>
                      </a:r>
                      <a:r>
                        <a:rPr lang="en-US" sz="1000"/>
                        <a:t> (USD/kWh)</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250-300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100-130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455</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310-430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260-340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~700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29487934"/>
                  </a:ext>
                </a:extLst>
              </a:tr>
              <a:tr h="380058">
                <a:tc>
                  <a:txBody>
                    <a:bodyPr/>
                    <a:lstStyle/>
                    <a:p>
                      <a:pPr marL="177800" lvl="1" indent="0">
                        <a:buFont typeface="+mj-lt"/>
                        <a:buNone/>
                      </a:pPr>
                      <a:r>
                        <a:rPr lang="en-US" sz="1000" b="1"/>
                        <a:t>LCOS</a:t>
                      </a:r>
                      <a:br>
                        <a:rPr lang="en-US" sz="1000"/>
                      </a:br>
                      <a:r>
                        <a:rPr lang="en-US" sz="1000"/>
                        <a:t>(USD/kWh)</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4E6D"/>
                    </a:solidFill>
                  </a:tcPr>
                </a:tc>
                <a:tc>
                  <a:txBody>
                    <a:bodyPr/>
                    <a:lstStyle/>
                    <a:p>
                      <a:pPr marL="0" indent="0" algn="ctr">
                        <a:spcBef>
                          <a:spcPts val="0"/>
                        </a:spcBef>
                        <a:buFontTx/>
                        <a:buNone/>
                      </a:pPr>
                      <a:r>
                        <a:rPr lang="en-US" sz="1000">
                          <a:solidFill>
                            <a:schemeClr val="bg1"/>
                          </a:solidFill>
                        </a:rPr>
                        <a:t>~.0.2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4E6D"/>
                    </a:solidFill>
                  </a:tcPr>
                </a:tc>
                <a:tc>
                  <a:txBody>
                    <a:bodyPr/>
                    <a:lstStyle/>
                    <a:p>
                      <a:pPr marL="0" indent="0" algn="ctr">
                        <a:spcBef>
                          <a:spcPts val="0"/>
                        </a:spcBef>
                        <a:buFontTx/>
                        <a:buNone/>
                      </a:pPr>
                      <a:r>
                        <a:rPr lang="en-US" sz="1000"/>
                        <a:t>0.1-0.3</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t>0.3-0.4</a:t>
                      </a:r>
                    </a:p>
                    <a:p>
                      <a:pPr marL="0" indent="0" algn="ctr">
                        <a:spcBef>
                          <a:spcPts val="0"/>
                        </a:spcBef>
                        <a:buFontTx/>
                        <a:buNone/>
                      </a:pPr>
                      <a:endParaRPr lang="en-US" sz="100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lang="en-US" sz="1000"/>
                        <a:t>~0.5</a:t>
                      </a:r>
                    </a:p>
                    <a:p>
                      <a:pPr marL="0" indent="0" algn="ctr">
                        <a:spcBef>
                          <a:spcPts val="0"/>
                        </a:spcBef>
                        <a:buFontTx/>
                        <a:buNone/>
                      </a:pPr>
                      <a:endParaRPr lang="en-US" sz="100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064087469"/>
                  </a:ext>
                </a:extLst>
              </a:tr>
              <a:tr h="249327">
                <a:tc gridSpan="7">
                  <a:txBody>
                    <a:bodyPr/>
                    <a:lstStyle/>
                    <a:p>
                      <a:pPr marL="0" indent="0">
                        <a:buFont typeface="+mj-lt"/>
                        <a:buNone/>
                      </a:pPr>
                      <a:r>
                        <a:rPr lang="en-US" sz="1000" b="1"/>
                        <a:t>Applications:</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indent="0">
                        <a:spcBef>
                          <a:spcPts val="0"/>
                        </a:spcBef>
                        <a:buFontTx/>
                        <a:buNone/>
                      </a:pPr>
                      <a:endParaRPr lang="en-US" sz="9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pPr marL="0" indent="0">
                        <a:spcBef>
                          <a:spcPts val="0"/>
                        </a:spcBef>
                        <a:buFontTx/>
                        <a:buNone/>
                      </a:pPr>
                      <a:endParaRPr lang="en-US" sz="9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indent="0">
                        <a:spcBef>
                          <a:spcPts val="0"/>
                        </a:spcBef>
                        <a:buFontTx/>
                        <a:buNone/>
                      </a:pPr>
                      <a:endParaRPr lang="en-US" sz="9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indent="0">
                        <a:spcBef>
                          <a:spcPts val="0"/>
                        </a:spcBef>
                        <a:buFontTx/>
                        <a:buNone/>
                      </a:pPr>
                      <a:endParaRPr lang="en-US" sz="90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38137991"/>
                  </a:ext>
                </a:extLst>
              </a:tr>
              <a:tr h="380058">
                <a:tc>
                  <a:txBody>
                    <a:bodyPr/>
                    <a:lstStyle/>
                    <a:p>
                      <a:pPr marL="177800" marR="0" lvl="1" indent="0" algn="l" defTabSz="711200" rtl="0" eaLnBrk="1" fontAlgn="auto" latinLnBrk="0" hangingPunct="1">
                        <a:lnSpc>
                          <a:spcPct val="100000"/>
                        </a:lnSpc>
                        <a:spcBef>
                          <a:spcPts val="1200"/>
                        </a:spcBef>
                        <a:spcAft>
                          <a:spcPts val="0"/>
                        </a:spcAft>
                        <a:buClrTx/>
                        <a:buSzTx/>
                        <a:buFont typeface="+mj-lt"/>
                        <a:buNone/>
                        <a:tabLst/>
                        <a:defRPr/>
                      </a:pPr>
                      <a:r>
                        <a:rPr lang="en-US" sz="1000"/>
                        <a:t>Renewable energy integration</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 </a:t>
                      </a:r>
                      <a:br>
                        <a:rPr lang="en-US" sz="1000">
                          <a:solidFill>
                            <a:schemeClr val="bg1"/>
                          </a:solidFill>
                        </a:rPr>
                      </a:br>
                      <a:r>
                        <a:rPr lang="en-US" sz="1000">
                          <a:solidFill>
                            <a:schemeClr val="bg1"/>
                          </a:solidFill>
                        </a:rPr>
                        <a:t>(Li-Ion)</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a16="http://schemas.microsoft.com/office/drawing/2014/main" val="3793238097"/>
                  </a:ext>
                </a:extLst>
              </a:tr>
              <a:tr h="380058">
                <a:tc>
                  <a:txBody>
                    <a:bodyPr/>
                    <a:lstStyle/>
                    <a:p>
                      <a:pPr marL="177800" lvl="1" indent="0">
                        <a:buFont typeface="+mj-lt"/>
                        <a:buNone/>
                      </a:pPr>
                      <a:r>
                        <a:rPr lang="en-US" sz="1000" b="0"/>
                        <a:t>Bulk energy storage</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Possible</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Possible </a:t>
                      </a:r>
                      <a:br>
                        <a:rPr lang="en-US" sz="1000"/>
                      </a:br>
                      <a:r>
                        <a:rPr lang="en-US" sz="1000"/>
                        <a:t>(Li-Ion)</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solidFill>
                            <a:schemeClr val="bg1"/>
                          </a:solidFill>
                        </a:rPr>
                        <a:t>Yes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a16="http://schemas.microsoft.com/office/drawing/2014/main" val="2300056154"/>
                  </a:ext>
                </a:extLst>
              </a:tr>
              <a:tr h="233882">
                <a:tc>
                  <a:txBody>
                    <a:bodyPr/>
                    <a:lstStyle/>
                    <a:p>
                      <a:pPr marL="177800" lvl="1" indent="0">
                        <a:buFont typeface="+mj-lt"/>
                        <a:buNone/>
                      </a:pPr>
                      <a:r>
                        <a:rPr lang="en-US" sz="1000" b="0"/>
                        <a:t>Ancillary services</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t>Partial</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Partial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Partial</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Partial </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2265707965"/>
                  </a:ext>
                </a:extLst>
              </a:tr>
              <a:tr h="336824">
                <a:tc>
                  <a:txBody>
                    <a:bodyPr/>
                    <a:lstStyle/>
                    <a:p>
                      <a:pPr marL="177800" lvl="1" indent="0">
                        <a:buFont typeface="+mj-lt"/>
                        <a:buNone/>
                      </a:pPr>
                      <a:r>
                        <a:rPr lang="en-US" sz="1000" b="0"/>
                        <a:t>Energy management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spcBef>
                          <a:spcPts val="0"/>
                        </a:spcBef>
                        <a:buFontTx/>
                        <a:buNone/>
                      </a:pPr>
                      <a:r>
                        <a:rPr lang="en-US" sz="1000"/>
                        <a:t>No</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indent="0" algn="ctr">
                        <a:spcBef>
                          <a:spcPts val="0"/>
                        </a:spcBef>
                        <a:buFontTx/>
                        <a:buNone/>
                      </a:pPr>
                      <a:r>
                        <a:rPr lang="en-US" sz="1000"/>
                        <a:t>Partial</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t>No</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solidFill>
                            <a:schemeClr val="bg1"/>
                          </a:solidFill>
                        </a:rPr>
                        <a:t>Yes</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indent="0" algn="ctr">
                        <a:spcBef>
                          <a:spcPts val="0"/>
                        </a:spcBef>
                        <a:buFontTx/>
                        <a:buNone/>
                      </a:pPr>
                      <a:r>
                        <a:rPr lang="en-US" sz="1000"/>
                        <a:t>No</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002757927"/>
                  </a:ext>
                </a:extLst>
              </a:tr>
            </a:tbl>
          </a:graphicData>
        </a:graphic>
      </p:graphicFrame>
      <p:sp>
        <p:nvSpPr>
          <p:cNvPr id="12" name="btfpNotesBox962619">
            <a:extLst>
              <a:ext uri="{FF2B5EF4-FFF2-40B4-BE49-F238E27FC236}">
                <a16:creationId xmlns:a16="http://schemas.microsoft.com/office/drawing/2014/main" id="{B778F3E4-1AFF-6CC0-770A-5DBD4123919D}"/>
              </a:ext>
            </a:extLst>
          </p:cNvPr>
          <p:cNvSpPr txBox="1"/>
          <p:nvPr>
            <p:custDataLst>
              <p:tags r:id="rId2"/>
            </p:custDataLst>
          </p:nvPr>
        </p:nvSpPr>
        <p:spPr bwMode="gray">
          <a:xfrm>
            <a:off x="329184" y="6419088"/>
            <a:ext cx="9025022"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FF0000"/>
                </a:solidFill>
                <a:latin typeface="Arial"/>
                <a:hlinkClick r:id="rId7"/>
              </a:rPr>
              <a:t>Applied Energy, Energy storage technologies</a:t>
            </a:r>
            <a:r>
              <a:rPr kumimoji="0" lang="en-US" sz="800" b="0" i="0" u="none" strike="noStrike" kern="1200" cap="none" spc="0" normalizeH="0" baseline="0" noProof="0" dirty="0">
                <a:ln>
                  <a:noFill/>
                </a:ln>
                <a:effectLst/>
                <a:uLnTx/>
                <a:uFillTx/>
                <a:latin typeface="Arial"/>
                <a:ea typeface="+mn-ea"/>
                <a:cs typeface="+mn-cs"/>
              </a:rPr>
              <a:t> </a:t>
            </a:r>
            <a:r>
              <a:rPr lang="en-US" sz="800" dirty="0">
                <a:latin typeface="Arial"/>
              </a:rPr>
              <a:t>(2016);</a:t>
            </a:r>
            <a:r>
              <a:rPr lang="en-US" sz="800" dirty="0">
                <a:solidFill>
                  <a:srgbClr val="FF0000"/>
                </a:solidFill>
                <a:latin typeface="Arial"/>
              </a:rPr>
              <a:t> </a:t>
            </a:r>
            <a:r>
              <a:rPr lang="en-US" sz="800" dirty="0">
                <a:solidFill>
                  <a:srgbClr val="FF0000"/>
                </a:solidFill>
                <a:latin typeface="Arial"/>
                <a:hlinkClick r:id="rId8"/>
              </a:rPr>
              <a:t>Joule, Projecting LCOE Storage Technologies</a:t>
            </a:r>
            <a:r>
              <a:rPr lang="en-US" sz="800" dirty="0">
                <a:latin typeface="Arial"/>
              </a:rPr>
              <a:t> (2019); </a:t>
            </a:r>
            <a:r>
              <a:rPr lang="nb-NO" sz="800" dirty="0">
                <a:latin typeface="Arial"/>
                <a:hlinkClick r:id="rId9">
                  <a:extLst>
                    <a:ext uri="{A12FA001-AC4F-418D-AE19-62706E023703}">
                      <ahyp:hlinkClr xmlns:ahyp="http://schemas.microsoft.com/office/drawing/2018/hyperlinkcolor" val="tx"/>
                    </a:ext>
                  </a:extLst>
                </a:hlinkClick>
              </a:rPr>
              <a:t>Oxford University Press, Monetizing Energy Storage</a:t>
            </a:r>
            <a:r>
              <a:rPr lang="en-US" sz="800" dirty="0">
                <a:latin typeface="Arial"/>
              </a:rPr>
              <a:t> (2023);</a:t>
            </a:r>
            <a:r>
              <a:rPr kumimoji="0" lang="en-US" sz="800" b="0" i="0" u="none" strike="noStrike" kern="1200" cap="none" spc="0" normalizeH="0" baseline="0" noProof="0" dirty="0">
                <a:ln>
                  <a:noFill/>
                </a:ln>
                <a:effectLst/>
                <a:uLnTx/>
                <a:uFillTx/>
                <a:latin typeface="Arial"/>
                <a:ea typeface="+mn-ea"/>
                <a:cs typeface="+mn-cs"/>
              </a:rPr>
              <a:t> </a:t>
            </a:r>
            <a:r>
              <a:rPr kumimoji="0" lang="en-US" sz="800" b="0" i="0" u="none" strike="noStrike" kern="1200" cap="none" spc="0" normalizeH="0" baseline="0" noProof="0" dirty="0">
                <a:ln>
                  <a:noFill/>
                </a:ln>
                <a:effectLst/>
                <a:uLnTx/>
                <a:uFillTx/>
                <a:latin typeface="Arial"/>
                <a:hlinkClick r:id="rId10">
                  <a:extLst>
                    <a:ext uri="{A12FA001-AC4F-418D-AE19-62706E023703}">
                      <ahyp:hlinkClr xmlns:ahyp="http://schemas.microsoft.com/office/drawing/2018/hyperlinkcolor" val="tx"/>
                    </a:ext>
                  </a:extLst>
                </a:hlinkClick>
              </a:rPr>
              <a:t>PNNL</a:t>
            </a:r>
            <a:r>
              <a:rPr lang="en-US" sz="800" dirty="0">
                <a:latin typeface="Arial"/>
                <a:hlinkClick r:id="rId10">
                  <a:extLst>
                    <a:ext uri="{A12FA001-AC4F-418D-AE19-62706E023703}">
                      <ahyp:hlinkClr xmlns:ahyp="http://schemas.microsoft.com/office/drawing/2018/hyperlinkcolor" val="tx"/>
                    </a:ext>
                  </a:extLst>
                </a:hlinkClick>
              </a:rPr>
              <a:t>, Energy Storage</a:t>
            </a:r>
            <a:r>
              <a:rPr kumimoji="0" lang="en-US" sz="800" b="0" i="0" u="none" strike="noStrike" kern="1200" cap="none" spc="0" normalizeH="0" baseline="0" noProof="0" dirty="0">
                <a:ln>
                  <a:noFill/>
                </a:ln>
                <a:effectLst/>
                <a:uLnTx/>
                <a:uFillTx/>
                <a:latin typeface="Arial"/>
                <a:hlinkClick r:id="rId10">
                  <a:extLst>
                    <a:ext uri="{A12FA001-AC4F-418D-AE19-62706E023703}">
                      <ahyp:hlinkClr xmlns:ahyp="http://schemas.microsoft.com/office/drawing/2018/hyperlinkcolor" val="tx"/>
                    </a:ext>
                  </a:extLst>
                </a:hlinkClick>
              </a:rPr>
              <a:t> Cost</a:t>
            </a:r>
            <a:r>
              <a:rPr lang="en-US" sz="800" dirty="0">
                <a:latin typeface="Arial"/>
                <a:hlinkClick r:id="rId10">
                  <a:extLst>
                    <a:ext uri="{A12FA001-AC4F-418D-AE19-62706E023703}">
                      <ahyp:hlinkClr xmlns:ahyp="http://schemas.microsoft.com/office/drawing/2018/hyperlinkcolor" val="tx"/>
                    </a:ext>
                  </a:extLst>
                </a:hlinkClick>
              </a:rPr>
              <a:t> and Performance</a:t>
            </a:r>
            <a:r>
              <a:rPr lang="en-US" sz="800" dirty="0">
                <a:latin typeface="Arial"/>
              </a:rPr>
              <a:t>; </a:t>
            </a:r>
            <a:r>
              <a:rPr kumimoji="0" lang="en-US" sz="800" b="0" i="0" u="none" strike="noStrike" kern="1200" cap="none" spc="0" normalizeH="0" baseline="0" noProof="0" dirty="0">
                <a:ln>
                  <a:noFill/>
                </a:ln>
                <a:effectLst/>
                <a:uLnTx/>
                <a:uFillTx/>
                <a:latin typeface="Arial"/>
                <a:hlinkClick r:id="rId11">
                  <a:extLst>
                    <a:ext uri="{A12FA001-AC4F-418D-AE19-62706E023703}">
                      <ahyp:hlinkClr xmlns:ahyp="http://schemas.microsoft.com/office/drawing/2018/hyperlinkcolor" val="tx"/>
                    </a:ext>
                  </a:extLst>
                </a:hlinkClick>
              </a:rPr>
              <a:t>PNNL</a:t>
            </a:r>
            <a:r>
              <a:rPr lang="en-US" sz="800" dirty="0">
                <a:latin typeface="Arial"/>
                <a:hlinkClick r:id="rId11">
                  <a:extLst>
                    <a:ext uri="{A12FA001-AC4F-418D-AE19-62706E023703}">
                      <ahyp:hlinkClr xmlns:ahyp="http://schemas.microsoft.com/office/drawing/2018/hyperlinkcolor" val="tx"/>
                    </a:ext>
                  </a:extLst>
                </a:hlinkClick>
              </a:rPr>
              <a:t>,</a:t>
            </a:r>
            <a:r>
              <a:rPr kumimoji="0" lang="en-US" sz="800" b="0" i="0" u="none" strike="noStrike" kern="1200" cap="none" spc="0" normalizeH="0" baseline="0" noProof="0" dirty="0">
                <a:ln>
                  <a:noFill/>
                </a:ln>
                <a:effectLst/>
                <a:uLnTx/>
                <a:uFillTx/>
                <a:latin typeface="Arial"/>
                <a:hlinkClick r:id="rId11">
                  <a:extLst>
                    <a:ext uri="{A12FA001-AC4F-418D-AE19-62706E023703}">
                      <ahyp:hlinkClr xmlns:ahyp="http://schemas.microsoft.com/office/drawing/2018/hyperlinkcolor" val="tx"/>
                    </a:ext>
                  </a:extLst>
                </a:hlinkClick>
              </a:rPr>
              <a:t> LCOS</a:t>
            </a:r>
            <a:r>
              <a:rPr lang="en-US" sz="800" dirty="0">
                <a:latin typeface="Arial"/>
                <a:hlinkClick r:id="rId11">
                  <a:extLst>
                    <a:ext uri="{A12FA001-AC4F-418D-AE19-62706E023703}">
                      <ahyp:hlinkClr xmlns:ahyp="http://schemas.microsoft.com/office/drawing/2018/hyperlinkcolor" val="tx"/>
                    </a:ext>
                  </a:extLst>
                </a:hlinkClick>
              </a:rPr>
              <a:t> Estimates</a:t>
            </a:r>
            <a:r>
              <a:rPr lang="en-US" sz="800" dirty="0">
                <a:latin typeface="Arial"/>
              </a:rPr>
              <a:t>;</a:t>
            </a:r>
            <a:r>
              <a:rPr kumimoji="0" lang="en-US" sz="800" b="0" i="0" u="none" strike="noStrike" kern="1200" cap="none" spc="0" normalizeH="0" baseline="0" noProof="0" dirty="0">
                <a:ln>
                  <a:noFill/>
                </a:ln>
                <a:effectLst/>
                <a:uLnTx/>
                <a:uFillTx/>
                <a:latin typeface="Arial"/>
                <a:ea typeface="+mn-ea"/>
                <a:cs typeface="+mn-cs"/>
              </a:rPr>
              <a:t> </a:t>
            </a:r>
            <a:r>
              <a:rPr kumimoji="0" lang="en-US" sz="800" b="0" i="0" u="none" strike="noStrike" kern="1200" cap="none" spc="0" normalizeH="0" baseline="0" noProof="0" dirty="0">
                <a:ln>
                  <a:noFill/>
                </a:ln>
                <a:effectLst/>
                <a:uLnTx/>
                <a:uFillTx/>
                <a:latin typeface="Arial"/>
                <a:hlinkClick r:id="rId12">
                  <a:extLst>
                    <a:ext uri="{A12FA001-AC4F-418D-AE19-62706E023703}">
                      <ahyp:hlinkClr xmlns:ahyp="http://schemas.microsoft.com/office/drawing/2018/hyperlinkcolor" val="tx"/>
                    </a:ext>
                  </a:extLst>
                </a:hlinkClick>
              </a:rPr>
              <a:t>Applied Energy</a:t>
            </a:r>
            <a:r>
              <a:rPr lang="en-US" sz="800" dirty="0">
                <a:latin typeface="Arial"/>
                <a:hlinkClick r:id="rId12">
                  <a:extLst>
                    <a:ext uri="{A12FA001-AC4F-418D-AE19-62706E023703}">
                      <ahyp:hlinkClr xmlns:ahyp="http://schemas.microsoft.com/office/drawing/2018/hyperlinkcolor" val="tx"/>
                    </a:ext>
                  </a:extLst>
                </a:hlinkClick>
              </a:rPr>
              <a:t>, Comparison of electricity storage options using LCOS</a:t>
            </a:r>
            <a:r>
              <a:rPr lang="en-US" sz="800" dirty="0">
                <a:latin typeface="Arial"/>
              </a:rPr>
              <a:t> (2016).</a:t>
            </a:r>
            <a:endParaRPr kumimoji="0" lang="en-US" sz="800" b="0" i="0" u="none" strike="noStrike" kern="1200" cap="none" spc="0" normalizeH="0" baseline="0" noProof="0" dirty="0">
              <a:ln>
                <a:noFill/>
              </a:ln>
              <a:effectLst/>
              <a:uLnTx/>
              <a:uFillTx/>
              <a:latin typeface="Arial"/>
              <a:hlinkClick r:id="rId12">
                <a:extLst>
                  <a:ext uri="{A12FA001-AC4F-418D-AE19-62706E023703}">
                    <ahyp:hlinkClr xmlns:ahyp="http://schemas.microsoft.com/office/drawing/2018/hyperlinkcolor" val="tx"/>
                  </a:ext>
                </a:extLst>
              </a:hlinkClick>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3"/>
              </a:rPr>
              <a:t>Gernot Wagner</a:t>
            </a:r>
            <a:r>
              <a:rPr lang="en-US" sz="800" dirty="0">
                <a:solidFill>
                  <a:srgbClr val="000000"/>
                </a:solidFill>
              </a:rPr>
              <a:t>. </a:t>
            </a:r>
            <a:r>
              <a:rPr lang="en-US" sz="800" dirty="0">
                <a:solidFill>
                  <a:srgbClr val="000000"/>
                </a:solidFill>
                <a:hlinkClick r:id="rId1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5"/>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16" name="Rectangle 15">
            <a:extLst>
              <a:ext uri="{FF2B5EF4-FFF2-40B4-BE49-F238E27FC236}">
                <a16:creationId xmlns:a16="http://schemas.microsoft.com/office/drawing/2014/main" id="{77B3C6A0-DB14-C8CA-661E-0C1C75CB3283}"/>
              </a:ext>
            </a:extLst>
          </p:cNvPr>
          <p:cNvSpPr/>
          <p:nvPr/>
        </p:nvSpPr>
        <p:spPr bwMode="gray">
          <a:xfrm>
            <a:off x="3331579" y="1980933"/>
            <a:ext cx="216024" cy="216024"/>
          </a:xfrm>
          <a:prstGeom prst="rect">
            <a:avLst/>
          </a:prstGeom>
          <a:solidFill>
            <a:srgbClr val="004E6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7" name="TextBox 16">
            <a:extLst>
              <a:ext uri="{FF2B5EF4-FFF2-40B4-BE49-F238E27FC236}">
                <a16:creationId xmlns:a16="http://schemas.microsoft.com/office/drawing/2014/main" id="{54D6FD6A-637C-43F0-2795-71303156CCD6}"/>
              </a:ext>
            </a:extLst>
          </p:cNvPr>
          <p:cNvSpPr txBox="1"/>
          <p:nvPr/>
        </p:nvSpPr>
        <p:spPr bwMode="gray">
          <a:xfrm>
            <a:off x="3583607" y="1975649"/>
            <a:ext cx="2772160"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Most favorable for renewable energy integration</a:t>
            </a:r>
          </a:p>
        </p:txBody>
      </p:sp>
      <p:sp>
        <p:nvSpPr>
          <p:cNvPr id="18" name="Rectangle 17">
            <a:extLst>
              <a:ext uri="{FF2B5EF4-FFF2-40B4-BE49-F238E27FC236}">
                <a16:creationId xmlns:a16="http://schemas.microsoft.com/office/drawing/2014/main" id="{47B535D4-9202-A181-9135-8ED4FA2FF9D1}"/>
              </a:ext>
            </a:extLst>
          </p:cNvPr>
          <p:cNvSpPr/>
          <p:nvPr/>
        </p:nvSpPr>
        <p:spPr bwMode="gray">
          <a:xfrm>
            <a:off x="6607943" y="1980933"/>
            <a:ext cx="216024" cy="216024"/>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 name="TextBox 18">
            <a:extLst>
              <a:ext uri="{FF2B5EF4-FFF2-40B4-BE49-F238E27FC236}">
                <a16:creationId xmlns:a16="http://schemas.microsoft.com/office/drawing/2014/main" id="{D2028CFA-6D3A-2A90-D283-3B019D26B1AA}"/>
              </a:ext>
            </a:extLst>
          </p:cNvPr>
          <p:cNvSpPr txBox="1"/>
          <p:nvPr/>
        </p:nvSpPr>
        <p:spPr bwMode="gray">
          <a:xfrm>
            <a:off x="6854043" y="1975649"/>
            <a:ext cx="2805824"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Least favorable for renewable energy integration</a:t>
            </a:r>
          </a:p>
        </p:txBody>
      </p:sp>
      <p:cxnSp>
        <p:nvCxnSpPr>
          <p:cNvPr id="22" name="Straight Connector 21">
            <a:extLst>
              <a:ext uri="{FF2B5EF4-FFF2-40B4-BE49-F238E27FC236}">
                <a16:creationId xmlns:a16="http://schemas.microsoft.com/office/drawing/2014/main" id="{B187C8C8-FAE2-184A-08A1-55CADD9B822A}"/>
              </a:ext>
            </a:extLst>
          </p:cNvPr>
          <p:cNvCxnSpPr>
            <a:cxnSpLocks/>
          </p:cNvCxnSpPr>
          <p:nvPr/>
        </p:nvCxnSpPr>
        <p:spPr bwMode="gray">
          <a:xfrm>
            <a:off x="329184" y="1828800"/>
            <a:ext cx="93306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Box 8">
            <a:extLst>
              <a:ext uri="{FF2B5EF4-FFF2-40B4-BE49-F238E27FC236}">
                <a16:creationId xmlns:a16="http://schemas.microsoft.com/office/drawing/2014/main" id="{DA44EE9B-F7C7-1998-1515-1A4FB3967949}"/>
              </a:ext>
            </a:extLst>
          </p:cNvPr>
          <p:cNvSpPr txBox="1"/>
          <p:nvPr/>
        </p:nvSpPr>
        <p:spPr bwMode="gray">
          <a:xfrm>
            <a:off x="9917583" y="1554480"/>
            <a:ext cx="1944217" cy="4637656"/>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br>
              <a:rPr lang="en-US" sz="1400" b="1" i="0" u="none" strike="noStrike" kern="1200" cap="none" spc="0" normalizeH="0" baseline="0" noProof="0" dirty="0">
                <a:ln>
                  <a:noFill/>
                </a:ln>
                <a:effectLst/>
                <a:uLnTx/>
                <a:uFillTx/>
                <a:latin typeface="Arial"/>
              </a:rPr>
            </a:br>
            <a:endParaRPr kumimoji="0" lang="en-US" sz="1400" b="1" i="0" u="none" strike="noStrike" kern="1200" cap="none" spc="0" normalizeH="0" baseline="0" noProof="0" dirty="0">
              <a:ln>
                <a:noFill/>
              </a:ln>
              <a:solidFill>
                <a:srgbClr val="000000"/>
              </a:solidFill>
              <a:effectLst/>
              <a:uLnTx/>
              <a:uFillTx/>
              <a:latin typeface="Arial"/>
              <a:ea typeface="+mn-ea"/>
              <a:cs typeface="+mn-cs"/>
            </a:endParaRPr>
          </a:p>
          <a:p>
            <a:pPr marL="171450" indent="-171450">
              <a:buFont typeface="Arial" panose="020B0604020202020204" pitchFamily="34" charset="0"/>
              <a:buChar char="•"/>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PSH dominates </a:t>
            </a:r>
            <a:r>
              <a:rPr kumimoji="0" lang="en-US" sz="1050" b="0" i="0" u="none" strike="noStrike" kern="1200" cap="none" spc="0" normalizeH="0" baseline="0" noProof="0" dirty="0">
                <a:ln>
                  <a:noFill/>
                </a:ln>
                <a:solidFill>
                  <a:srgbClr val="000000"/>
                </a:solidFill>
                <a:effectLst/>
                <a:uLnTx/>
                <a:uFillTx/>
                <a:latin typeface="Arial"/>
                <a:ea typeface="+mn-ea"/>
                <a:cs typeface="+mn-cs"/>
              </a:rPr>
              <a:t>due to its </a:t>
            </a:r>
            <a:r>
              <a:rPr kumimoji="0" lang="en-US" sz="1050" b="1" i="0" u="none" strike="noStrike" kern="1200" cap="none" spc="0" normalizeH="0" baseline="0" noProof="0" dirty="0">
                <a:ln>
                  <a:noFill/>
                </a:ln>
                <a:solidFill>
                  <a:srgbClr val="000000"/>
                </a:solidFill>
                <a:effectLst/>
                <a:uLnTx/>
                <a:uFillTx/>
                <a:latin typeface="Arial"/>
                <a:ea typeface="+mn-ea"/>
                <a:cs typeface="+mn-cs"/>
              </a:rPr>
              <a:t>wide </a:t>
            </a:r>
            <a:r>
              <a:rPr lang="en-US" sz="1050" b="1" dirty="0">
                <a:solidFill>
                  <a:srgbClr val="000000"/>
                </a:solidFill>
                <a:latin typeface="Arial"/>
              </a:rPr>
              <a:t>discharge duration </a:t>
            </a:r>
            <a:r>
              <a:rPr kumimoji="0" lang="en-US" sz="1050" b="1" i="0" u="none" strike="noStrike" kern="1200" cap="none" spc="0" normalizeH="0" baseline="0" noProof="0" dirty="0">
                <a:ln>
                  <a:noFill/>
                </a:ln>
                <a:solidFill>
                  <a:srgbClr val="000000"/>
                </a:solidFill>
                <a:effectLst/>
                <a:uLnTx/>
                <a:uFillTx/>
                <a:latin typeface="Arial"/>
                <a:ea typeface="+mn-ea"/>
                <a:cs typeface="+mn-cs"/>
              </a:rPr>
              <a:t>range</a:t>
            </a:r>
            <a:r>
              <a:rPr lang="en-US" sz="1050" dirty="0">
                <a:solidFill>
                  <a:srgbClr val="000000"/>
                </a:solidFill>
                <a:latin typeface="Arial"/>
              </a:rPr>
              <a:t>, making it suitable</a:t>
            </a:r>
            <a:r>
              <a:rPr lang="en-US" sz="1050" b="1" dirty="0">
                <a:solidFill>
                  <a:srgbClr val="000000"/>
                </a:solidFill>
                <a:latin typeface="Arial"/>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for </a:t>
            </a:r>
            <a:r>
              <a:rPr kumimoji="0" lang="en-US" sz="1050" b="1" i="0" u="none" strike="noStrike" kern="1200" cap="none" spc="0" normalizeH="0" baseline="0" noProof="0" dirty="0">
                <a:ln>
                  <a:noFill/>
                </a:ln>
                <a:solidFill>
                  <a:srgbClr val="000000"/>
                </a:solidFill>
                <a:effectLst/>
                <a:uLnTx/>
                <a:uFillTx/>
                <a:latin typeface="Arial"/>
                <a:ea typeface="+mn-ea"/>
                <a:cs typeface="+mn-cs"/>
              </a:rPr>
              <a:t>a wide range of applications</a:t>
            </a:r>
            <a:r>
              <a:rPr lang="en-US" sz="1050" b="1" dirty="0">
                <a:solidFill>
                  <a:srgbClr val="000000"/>
                </a:solidFill>
                <a:latin typeface="Arial"/>
              </a:rPr>
              <a:t>.</a:t>
            </a:r>
            <a:r>
              <a:rPr lang="en-US" sz="1050" dirty="0">
                <a:solidFill>
                  <a:srgbClr val="000000"/>
                </a:solidFill>
                <a:latin typeface="Arial"/>
              </a:rPr>
              <a:t> PSH also </a:t>
            </a:r>
            <a:r>
              <a:rPr lang="en-US" sz="1050" b="1" dirty="0">
                <a:solidFill>
                  <a:srgbClr val="000000"/>
                </a:solidFill>
                <a:latin typeface="Arial"/>
              </a:rPr>
              <a:t>emits relatively low levels of GHGs.</a:t>
            </a:r>
            <a:endParaRPr lang="en-US" sz="1050" b="1" i="0" u="none" strike="noStrike" kern="1200" cap="none" spc="0" normalizeH="0" baseline="0" noProof="0" dirty="0">
              <a:ln>
                <a:noFill/>
              </a:ln>
              <a:solidFill>
                <a:srgbClr val="000000"/>
              </a:solidFill>
              <a:effectLst/>
              <a:uLnTx/>
              <a:uFillTx/>
              <a:latin typeface="Arial"/>
              <a:cs typeface="Arial"/>
            </a:endParaRPr>
          </a:p>
          <a:p>
            <a:pPr marL="171450" indent="-171450">
              <a:buFont typeface="Arial" panose="020B0604020202020204" pitchFamily="34" charset="0"/>
              <a:buChar char="•"/>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CAES</a:t>
            </a:r>
            <a:r>
              <a:rPr lang="en-US" sz="1050" b="1" dirty="0">
                <a:solidFill>
                  <a:srgbClr val="000000"/>
                </a:solidFill>
                <a:latin typeface="Arial"/>
              </a:rPr>
              <a:t>,</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meanwhile, has </a:t>
            </a:r>
            <a:r>
              <a:rPr lang="en-US" sz="1050" b="1" dirty="0">
                <a:solidFill>
                  <a:srgbClr val="000000"/>
                </a:solidFill>
                <a:latin typeface="Arial"/>
              </a:rPr>
              <a:t>limited applications </a:t>
            </a:r>
            <a:r>
              <a:rPr lang="en-US" sz="1050" dirty="0">
                <a:solidFill>
                  <a:srgbClr val="000000"/>
                </a:solidFill>
                <a:latin typeface="Arial"/>
              </a:rPr>
              <a:t>and is difficult </a:t>
            </a:r>
            <a:r>
              <a:rPr kumimoji="0" lang="en-US" sz="1050" b="0" i="0" u="none" strike="noStrike" kern="1200" cap="none" spc="0" normalizeH="0" baseline="0" noProof="0" dirty="0">
                <a:ln>
                  <a:noFill/>
                </a:ln>
                <a:solidFill>
                  <a:srgbClr val="000000"/>
                </a:solidFill>
                <a:effectLst/>
                <a:uLnTx/>
                <a:uFillTx/>
                <a:latin typeface="Arial"/>
                <a:ea typeface="+mn-ea"/>
                <a:cs typeface="+mn-cs"/>
              </a:rPr>
              <a:t>to scale up due to </a:t>
            </a:r>
            <a:r>
              <a:rPr kumimoji="0" lang="en-US" sz="1050" b="1" i="0" u="none" strike="noStrike" kern="1200" cap="none" spc="0" normalizeH="0" baseline="0" noProof="0" dirty="0">
                <a:ln>
                  <a:noFill/>
                </a:ln>
                <a:solidFill>
                  <a:srgbClr val="000000"/>
                </a:solidFill>
                <a:effectLst/>
                <a:uLnTx/>
                <a:uFillTx/>
                <a:latin typeface="Arial"/>
                <a:ea typeface="+mn-ea"/>
                <a:cs typeface="+mn-cs"/>
              </a:rPr>
              <a:t>geographic constraints.</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1450" indent="-171450">
              <a:buFont typeface="Arial" panose="020B0604020202020204" pitchFamily="34" charset="0"/>
              <a:buChar char="•"/>
              <a:defRPr/>
            </a:pPr>
            <a:r>
              <a:rPr lang="en-US" sz="1050" dirty="0">
                <a:solidFill>
                  <a:srgbClr val="000000"/>
                </a:solidFill>
                <a:latin typeface="Arial"/>
              </a:rPr>
              <a:t>And while </a:t>
            </a:r>
            <a:r>
              <a:rPr lang="en-US" sz="1050" b="1" dirty="0">
                <a:solidFill>
                  <a:srgbClr val="000000"/>
                </a:solidFill>
                <a:latin typeface="Arial"/>
              </a:rPr>
              <a:t>hydrogen's</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long duration is promising, </a:t>
            </a:r>
            <a:r>
              <a:rPr lang="en-US" sz="1050" dirty="0">
                <a:solidFill>
                  <a:srgbClr val="000000"/>
                </a:solidFill>
                <a:latin typeface="Arial"/>
              </a:rPr>
              <a:t>the technology has significant </a:t>
            </a:r>
            <a:r>
              <a:rPr kumimoji="0" lang="en-US" sz="1050" b="1" i="0" u="none" strike="noStrike" kern="1200" cap="none" spc="0" normalizeH="0" baseline="0" noProof="0" dirty="0">
                <a:ln>
                  <a:noFill/>
                </a:ln>
                <a:solidFill>
                  <a:srgbClr val="000000"/>
                </a:solidFill>
                <a:effectLst/>
                <a:uLnTx/>
                <a:uFillTx/>
                <a:latin typeface="Arial"/>
                <a:ea typeface="+mn-ea"/>
                <a:cs typeface="+mn-cs"/>
              </a:rPr>
              <a:t>GHG </a:t>
            </a:r>
            <a:r>
              <a:rPr lang="en-US" sz="1050" b="1" dirty="0">
                <a:solidFill>
                  <a:srgbClr val="000000"/>
                </a:solidFill>
                <a:latin typeface="Arial"/>
              </a:rPr>
              <a:t>emissions due</a:t>
            </a:r>
            <a:r>
              <a:rPr kumimoji="0" lang="en-US" sz="1050" b="1" i="0" u="none" strike="noStrike" kern="1200" cap="none" spc="0" normalizeH="0" baseline="0" noProof="0" dirty="0">
                <a:ln>
                  <a:noFill/>
                </a:ln>
                <a:solidFill>
                  <a:srgbClr val="000000"/>
                </a:solidFill>
                <a:effectLst/>
                <a:uLnTx/>
                <a:uFillTx/>
                <a:latin typeface="Arial"/>
                <a:ea typeface="+mn-ea"/>
                <a:cs typeface="+mn-cs"/>
              </a:rPr>
              <a:t> to poor </a:t>
            </a:r>
            <a:r>
              <a:rPr lang="en-US" sz="1050" b="1" dirty="0">
                <a:solidFill>
                  <a:srgbClr val="000000"/>
                </a:solidFill>
                <a:latin typeface="Arial"/>
              </a:rPr>
              <a:t>round-trip efficiency.</a:t>
            </a:r>
            <a:endParaRPr lang="en-US" sz="1050" b="1" i="0" u="none" strike="noStrike" kern="1200" cap="none" spc="0" normalizeH="0" baseline="0" noProof="0" dirty="0">
              <a:ln>
                <a:noFill/>
              </a:ln>
              <a:solidFill>
                <a:srgbClr val="000000"/>
              </a:solidFill>
              <a:effectLst/>
              <a:uLnTx/>
              <a:uFillTx/>
              <a:latin typeface="Arial"/>
              <a:cs typeface="Arial"/>
            </a:endParaRPr>
          </a:p>
          <a:p>
            <a:pPr marL="171450" indent="-171450">
              <a:buFont typeface="Arial" panose="020B0604020202020204" pitchFamily="34" charset="0"/>
              <a:buChar char="•"/>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Batteries </a:t>
            </a:r>
            <a:r>
              <a:rPr lang="en-US" sz="1050" b="1" dirty="0">
                <a:solidFill>
                  <a:srgbClr val="000000"/>
                </a:solidFill>
                <a:latin typeface="Arial"/>
              </a:rPr>
              <a:t>can be used widely</a:t>
            </a:r>
            <a:r>
              <a:rPr lang="en-US" sz="1050" dirty="0">
                <a:solidFill>
                  <a:srgbClr val="000000"/>
                </a:solidFill>
                <a:latin typeface="Arial"/>
              </a:rPr>
              <a:t> for short-duration applications.</a:t>
            </a:r>
            <a:endParaRPr lang="en-US" sz="1050" b="0" i="0" u="none" strike="noStrike" kern="1200" cap="none" spc="0" normalizeH="0" baseline="0" noProof="0" dirty="0">
              <a:ln>
                <a:noFill/>
              </a:ln>
              <a:solidFill>
                <a:srgbClr val="000000"/>
              </a:solidFill>
              <a:effectLst/>
              <a:uLnTx/>
              <a:uFillTx/>
              <a:latin typeface="Arial"/>
              <a:cs typeface="Arial"/>
            </a:endParaRPr>
          </a:p>
        </p:txBody>
      </p:sp>
    </p:spTree>
    <p:extLst>
      <p:ext uri="{BB962C8B-B14F-4D97-AF65-F5344CB8AC3E}">
        <p14:creationId xmlns:p14="http://schemas.microsoft.com/office/powerpoint/2010/main" val="22301574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9E921FF-42BD-4C84-49CB-FEA3F553058B}"/>
              </a:ext>
            </a:extLst>
          </p:cNvPr>
          <p:cNvGraphicFramePr>
            <a:graphicFrameLocks noChangeAspect="1"/>
          </p:cNvGraphicFramePr>
          <p:nvPr>
            <p:custDataLst>
              <p:tags r:id="rId1"/>
            </p:custDataLst>
            <p:extLst>
              <p:ext uri="{D42A27DB-BD31-4B8C-83A1-F6EECF244321}">
                <p14:modId xmlns:p14="http://schemas.microsoft.com/office/powerpoint/2010/main" val="277201918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7" name="think-cell data - do not delete" hidden="1">
                        <a:extLst>
                          <a:ext uri="{FF2B5EF4-FFF2-40B4-BE49-F238E27FC236}">
                            <a16:creationId xmlns:a16="http://schemas.microsoft.com/office/drawing/2014/main" id="{D9E921FF-42BD-4C84-49CB-FEA3F553058B}"/>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B131DFC-6A3C-4311-18C3-AFA5BFD38FDF}"/>
              </a:ext>
            </a:extLst>
          </p:cNvPr>
          <p:cNvSpPr>
            <a:spLocks noGrp="1"/>
          </p:cNvSpPr>
          <p:nvPr>
            <p:ph type="title"/>
          </p:nvPr>
        </p:nvSpPr>
        <p:spPr/>
        <p:txBody>
          <a:bodyPr vert="horz">
            <a:noAutofit/>
          </a:bodyPr>
          <a:lstStyle/>
          <a:p>
            <a:r>
              <a:rPr lang="en-US">
                <a:cs typeface="Arial"/>
              </a:rPr>
              <a:t>Hydrogen, PSH, and CAES deliver the longest discharge duration of current technologies, offering grid reliability</a:t>
            </a:r>
          </a:p>
        </p:txBody>
      </p:sp>
      <p:sp>
        <p:nvSpPr>
          <p:cNvPr id="168" name="Rectangle 167">
            <a:extLst>
              <a:ext uri="{FF2B5EF4-FFF2-40B4-BE49-F238E27FC236}">
                <a16:creationId xmlns:a16="http://schemas.microsoft.com/office/drawing/2014/main" id="{5EF8C063-A0D6-E430-302A-03D18B4A1858}"/>
              </a:ext>
            </a:extLst>
          </p:cNvPr>
          <p:cNvSpPr/>
          <p:nvPr/>
        </p:nvSpPr>
        <p:spPr bwMode="gray">
          <a:xfrm>
            <a:off x="329184" y="1554480"/>
            <a:ext cx="8354222" cy="34187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Discharge durations for stationary energy storage technologies operational in 2022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000000"/>
                </a:solidFill>
                <a:effectLst/>
                <a:uLnTx/>
                <a:uFillTx/>
                <a:latin typeface="Arial"/>
                <a:ea typeface="+mn-ea"/>
                <a:cs typeface="+mn-cs"/>
              </a:rPr>
              <a:t> </a:t>
            </a:r>
            <a:endParaRPr kumimoji="0" lang="en-US" sz="1050" b="1"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solidFill>
                  <a:srgbClr val="000000"/>
                </a:solidFill>
                <a:effectLst/>
                <a:uLnTx/>
                <a:uFillTx/>
                <a:latin typeface="Arial"/>
                <a:ea typeface="+mn-ea"/>
                <a:cs typeface="+mn-cs"/>
              </a:rPr>
              <a:t>(hours)</a:t>
            </a:r>
          </a:p>
        </p:txBody>
      </p:sp>
      <p:cxnSp>
        <p:nvCxnSpPr>
          <p:cNvPr id="170" name="Straight Connector 169">
            <a:extLst>
              <a:ext uri="{FF2B5EF4-FFF2-40B4-BE49-F238E27FC236}">
                <a16:creationId xmlns:a16="http://schemas.microsoft.com/office/drawing/2014/main" id="{2A3A4E82-F6C1-FB6F-6F0A-4940F79CA8D6}"/>
              </a:ext>
            </a:extLst>
          </p:cNvPr>
          <p:cNvCxnSpPr>
            <a:cxnSpLocks/>
          </p:cNvCxnSpPr>
          <p:nvPr/>
        </p:nvCxnSpPr>
        <p:spPr bwMode="gray">
          <a:xfrm>
            <a:off x="329184" y="1856232"/>
            <a:ext cx="76616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7" name="btfpNotesBox111697">
            <a:extLst>
              <a:ext uri="{FF2B5EF4-FFF2-40B4-BE49-F238E27FC236}">
                <a16:creationId xmlns:a16="http://schemas.microsoft.com/office/drawing/2014/main" id="{4339D586-7B7D-F9A4-4218-884177E91AA3}"/>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nb-NO" sz="800" dirty="0">
                <a:solidFill>
                  <a:srgbClr val="FF0000"/>
                </a:solidFill>
                <a:latin typeface="Arial"/>
                <a:hlinkClick r:id="rId19"/>
              </a:rPr>
              <a:t>Oxford University Press, Monetizing Energy Storage</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20"/>
              </a:rPr>
              <a:t>DOE, Long-Duration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0"/>
              </a:rPr>
              <a:t>Energy</a:t>
            </a:r>
            <a:r>
              <a:rPr lang="en-US" sz="800" dirty="0">
                <a:solidFill>
                  <a:srgbClr val="000000"/>
                </a:solidFill>
                <a:latin typeface="Arial"/>
                <a:hlinkClick r:id="rId20"/>
              </a:rPr>
              <a:t> Storage</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21"/>
              </a:rPr>
              <a:t>Alsym </a:t>
            </a:r>
            <a:r>
              <a:rPr lang="en-US" sz="800" dirty="0">
                <a:solidFill>
                  <a:srgbClr val="000000"/>
                </a:solidFill>
                <a:latin typeface="Arial"/>
                <a:hlinkClick r:id="rId21"/>
              </a:rPr>
              <a:t>Energy, Understanding Short-, Medium- and Long-Duration Energy Storage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(2024).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2"/>
              </a:rPr>
              <a:t>Gernot Wagner</a:t>
            </a:r>
            <a:r>
              <a:rPr lang="en-US" sz="800" dirty="0">
                <a:solidFill>
                  <a:srgbClr val="000000"/>
                </a:solidFill>
              </a:rPr>
              <a:t>. </a:t>
            </a:r>
            <a:r>
              <a:rPr lang="en-US" sz="800" dirty="0">
                <a:solidFill>
                  <a:srgbClr val="000000"/>
                </a:solidFill>
                <a:hlinkClick r:id="rId2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4"/>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2" name="TextBox 8">
            <a:extLst>
              <a:ext uri="{FF2B5EF4-FFF2-40B4-BE49-F238E27FC236}">
                <a16:creationId xmlns:a16="http://schemas.microsoft.com/office/drawing/2014/main" id="{46A3BDD0-7840-3056-7CF6-546148866942}"/>
              </a:ext>
            </a:extLst>
          </p:cNvPr>
          <p:cNvSpPr txBox="1"/>
          <p:nvPr/>
        </p:nvSpPr>
        <p:spPr bwMode="gray">
          <a:xfrm>
            <a:off x="8276492" y="1554480"/>
            <a:ext cx="3622403" cy="4001095"/>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endParaRPr kumimoji="0" lang="en-US" sz="1250" i="0" u="none" strike="noStrike" kern="1200" cap="none" spc="0" normalizeH="0" baseline="0" noProof="0">
              <a:ln>
                <a:noFill/>
              </a:ln>
              <a:solidFill>
                <a:srgbClr val="000000"/>
              </a:solidFill>
              <a:effectLst/>
              <a:uLnTx/>
              <a:uFillTx/>
              <a:latin typeface="Arial"/>
              <a:ea typeface="+mn-ea"/>
              <a:cs typeface="+mn-cs"/>
            </a:endParaRPr>
          </a:p>
          <a:p>
            <a:pPr marL="173736" indent="-173736">
              <a:spcBef>
                <a:spcPts val="600"/>
              </a:spcBef>
              <a:buFont typeface="Arial" panose="020B0604020202020204" pitchFamily="34" charset="0"/>
              <a:buChar char="•"/>
              <a:defRPr/>
            </a:pPr>
            <a:r>
              <a:rPr lang="en-US" sz="1050" b="1"/>
              <a:t>Long-duration energy storage (LDES) </a:t>
            </a:r>
            <a:r>
              <a:rPr lang="en-US" sz="1050"/>
              <a:t>technologies like hydrogen, PSH, and CAES deliver discharge durations of over 10 hours, offering significant value for grid reliability and renewable energy integration. They do this by: </a:t>
            </a:r>
            <a:endParaRPr lang="en-US" sz="1050">
              <a:cs typeface="Arial"/>
            </a:endParaRPr>
          </a:p>
          <a:p>
            <a:pPr marL="356616" lvl="1" indent="-173736">
              <a:spcBef>
                <a:spcPts val="600"/>
              </a:spcBef>
              <a:buFont typeface="System Font Regular"/>
              <a:buChar char="⎯"/>
              <a:defRPr/>
            </a:pPr>
            <a:r>
              <a:rPr lang="en-US" sz="1050">
                <a:solidFill>
                  <a:srgbClr val="000000"/>
                </a:solidFill>
                <a:latin typeface="Arial"/>
              </a:rPr>
              <a:t>Providing </a:t>
            </a:r>
            <a:r>
              <a:rPr lang="en-US" sz="1050" b="1">
                <a:solidFill>
                  <a:srgbClr val="000000"/>
                </a:solidFill>
                <a:latin typeface="Arial"/>
              </a:rPr>
              <a:t>a consistent and reliable energy supply. </a:t>
            </a:r>
            <a:r>
              <a:rPr lang="en-US" sz="1050">
                <a:solidFill>
                  <a:srgbClr val="000000"/>
                </a:solidFill>
                <a:latin typeface="Arial"/>
              </a:rPr>
              <a:t>This positions LDES as a replacement to traditional baseload power sources.</a:t>
            </a:r>
          </a:p>
          <a:p>
            <a:pPr marL="356616" lvl="1" indent="-173736">
              <a:spcBef>
                <a:spcPts val="600"/>
              </a:spcBef>
              <a:buFont typeface="System Font Regular"/>
              <a:buChar char="⎯"/>
              <a:defRPr/>
            </a:pPr>
            <a:r>
              <a:rPr lang="en-US" sz="1050" b="1">
                <a:solidFill>
                  <a:srgbClr val="000000"/>
                </a:solidFill>
                <a:latin typeface="Arial"/>
              </a:rPr>
              <a:t>Storing excess renewable energy </a:t>
            </a:r>
            <a:r>
              <a:rPr lang="en-US" sz="1050">
                <a:solidFill>
                  <a:srgbClr val="000000"/>
                </a:solidFill>
                <a:latin typeface="Arial"/>
              </a:rPr>
              <a:t>during periods of low demand and discharging during periods of high demand.</a:t>
            </a:r>
          </a:p>
          <a:p>
            <a:pPr marL="173736" indent="-173736">
              <a:spcBef>
                <a:spcPts val="600"/>
              </a:spcBef>
              <a:buFont typeface="Arial" panose="020B0604020202020204" pitchFamily="34" charset="0"/>
              <a:buChar char="•"/>
              <a:defRPr/>
            </a:pPr>
            <a:r>
              <a:rPr lang="en-US" sz="1050" b="1">
                <a:solidFill>
                  <a:srgbClr val="000000"/>
                </a:solidFill>
                <a:latin typeface="Arial"/>
              </a:rPr>
              <a:t>Short-duration</a:t>
            </a:r>
            <a:r>
              <a:rPr kumimoji="0" lang="en-US" sz="1050" b="1" i="0" u="none" strike="noStrike" kern="1200" cap="none" spc="0" normalizeH="0" baseline="0" noProof="0">
                <a:ln>
                  <a:noFill/>
                </a:ln>
                <a:solidFill>
                  <a:srgbClr val="000000"/>
                </a:solidFill>
                <a:effectLst/>
                <a:uLnTx/>
                <a:uFillTx/>
                <a:latin typeface="Arial"/>
                <a:ea typeface="+mn-ea"/>
                <a:cs typeface="+mn-cs"/>
              </a:rPr>
              <a:t> energy storage (SDES) </a:t>
            </a:r>
            <a:r>
              <a:rPr kumimoji="0" lang="en-US" sz="1050" b="0" i="0" u="none" strike="noStrike" kern="1200" cap="none" spc="0" normalizeH="0" baseline="0" noProof="0">
                <a:ln>
                  <a:noFill/>
                </a:ln>
                <a:solidFill>
                  <a:srgbClr val="000000"/>
                </a:solidFill>
                <a:effectLst/>
                <a:uLnTx/>
                <a:uFillTx/>
                <a:latin typeface="Arial"/>
                <a:ea typeface="+mn-ea"/>
                <a:cs typeface="+mn-cs"/>
              </a:rPr>
              <a:t>is intended for short and high-power </a:t>
            </a:r>
            <a:r>
              <a:rPr lang="en-US" sz="1050">
                <a:solidFill>
                  <a:srgbClr val="000000"/>
                </a:solidFill>
                <a:latin typeface="Arial"/>
              </a:rPr>
              <a:t>discharges</a:t>
            </a:r>
            <a:r>
              <a:rPr kumimoji="0" lang="en-US" sz="1050" b="1"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with</a:t>
            </a:r>
            <a:r>
              <a:rPr lang="en-US" sz="1050" b="1">
                <a:solidFill>
                  <a:srgbClr val="000000"/>
                </a:solidFill>
                <a:latin typeface="Arial"/>
              </a:rPr>
              <a:t> </a:t>
            </a:r>
            <a:r>
              <a:rPr kumimoji="0" lang="en-US" sz="1050" i="0" u="none" strike="noStrike" kern="1200" cap="none" spc="0" normalizeH="0" baseline="0" noProof="0">
                <a:ln>
                  <a:noFill/>
                </a:ln>
                <a:solidFill>
                  <a:srgbClr val="000000"/>
                </a:solidFill>
                <a:effectLst/>
                <a:uLnTx/>
                <a:uFillTx/>
                <a:latin typeface="Arial"/>
                <a:ea typeface="+mn-ea"/>
                <a:cs typeface="+mn-cs"/>
              </a:rPr>
              <a:t>key applications</a:t>
            </a:r>
            <a:r>
              <a:rPr lang="en-US" sz="1050">
                <a:solidFill>
                  <a:srgbClr val="000000"/>
                </a:solidFill>
                <a:latin typeface="Arial"/>
              </a:rPr>
              <a:t> like</a:t>
            </a:r>
            <a:r>
              <a:rPr kumimoji="0" lang="en-US" sz="1050" b="1" i="0" u="none" strike="noStrike" kern="1200" cap="none" spc="0" normalizeH="0" baseline="0" noProof="0">
                <a:ln>
                  <a:noFill/>
                </a:ln>
                <a:solidFill>
                  <a:srgbClr val="000000"/>
                </a:solidFill>
                <a:effectLst/>
                <a:uLnTx/>
                <a:uFillTx/>
                <a:latin typeface="Arial"/>
                <a:ea typeface="+mn-ea"/>
                <a:cs typeface="+mn-cs"/>
              </a:rPr>
              <a:t>:</a:t>
            </a:r>
            <a:endParaRPr lang="en-US" sz="1050" b="1" i="0" u="none" strike="noStrike" kern="1200" cap="none" spc="0" normalizeH="0" baseline="0" noProof="0">
              <a:ln>
                <a:noFill/>
              </a:ln>
              <a:solidFill>
                <a:srgbClr val="000000"/>
              </a:solidFill>
              <a:effectLst/>
              <a:uLnTx/>
              <a:uFillTx/>
              <a:latin typeface="Arial"/>
              <a:cs typeface="Arial"/>
            </a:endParaRPr>
          </a:p>
          <a:p>
            <a:pPr marL="356616" lvl="1" indent="-173736">
              <a:spcBef>
                <a:spcPts val="600"/>
              </a:spcBef>
              <a:buFont typeface="System Font Regular"/>
              <a:buChar char="⎯"/>
              <a:defRPr/>
            </a:pPr>
            <a:r>
              <a:rPr lang="en-US" sz="1050" b="1">
                <a:solidFill>
                  <a:srgbClr val="000000"/>
                </a:solidFill>
                <a:latin typeface="Arial"/>
              </a:rPr>
              <a:t>Stabilizing the</a:t>
            </a:r>
            <a:r>
              <a:rPr kumimoji="0" lang="en-US" sz="1050" b="1" i="0" u="none" strike="noStrike" kern="1200" cap="none" spc="0" normalizeH="0" baseline="0" noProof="0">
                <a:ln>
                  <a:noFill/>
                </a:ln>
                <a:solidFill>
                  <a:srgbClr val="000000"/>
                </a:solidFill>
                <a:effectLst/>
                <a:uLnTx/>
                <a:uFillTx/>
                <a:latin typeface="Arial"/>
                <a:ea typeface="+mn-ea"/>
                <a:cs typeface="+mn-cs"/>
              </a:rPr>
              <a:t> frequency of power grids</a:t>
            </a:r>
            <a:r>
              <a:rPr kumimoji="0" lang="en-US" sz="1050" b="0" i="0" u="none" strike="noStrike" kern="1200" cap="none" spc="0" normalizeH="0" baseline="0" noProof="0">
                <a:ln>
                  <a:noFill/>
                </a:ln>
                <a:solidFill>
                  <a:srgbClr val="000000"/>
                </a:solidFill>
                <a:effectLst/>
                <a:uLnTx/>
                <a:uFillTx/>
                <a:latin typeface="Arial"/>
                <a:ea typeface="+mn-ea"/>
                <a:cs typeface="+mn-cs"/>
              </a:rPr>
              <a:t>, which is essential for maintaining the reliability and efficiency of electrical distribution systems.</a:t>
            </a:r>
            <a:endParaRPr lang="en-US" sz="1050" b="0" i="0" u="none" strike="noStrike" kern="1200" cap="none" spc="0" normalizeH="0" baseline="0" noProof="0">
              <a:ln>
                <a:noFill/>
              </a:ln>
              <a:solidFill>
                <a:srgbClr val="000000"/>
              </a:solidFill>
              <a:effectLst/>
              <a:uLnTx/>
              <a:uFillTx/>
              <a:latin typeface="Arial"/>
              <a:cs typeface="Arial"/>
            </a:endParaRPr>
          </a:p>
          <a:p>
            <a:pPr marL="356616" marR="0" lvl="1" indent="-173736" algn="l" defTabSz="914400" rtl="0" eaLnBrk="1" fontAlgn="auto" latinLnBrk="0" hangingPunct="1">
              <a:lnSpc>
                <a:spcPct val="100000"/>
              </a:lnSpc>
              <a:spcBef>
                <a:spcPts val="600"/>
              </a:spcBef>
              <a:spcAft>
                <a:spcPts val="0"/>
              </a:spcAft>
              <a:buClrTx/>
              <a:buSzTx/>
              <a:buFont typeface="System Font Regular"/>
              <a:buChar char="⎯"/>
              <a:tabLst/>
              <a:defRPr/>
            </a:pPr>
            <a:r>
              <a:rPr kumimoji="0" lang="en-US" sz="1050" i="0" u="none" strike="noStrike" kern="1200" cap="none" spc="0" normalizeH="0" baseline="0" noProof="0">
                <a:ln>
                  <a:noFill/>
                </a:ln>
                <a:solidFill>
                  <a:srgbClr val="000000"/>
                </a:solidFill>
                <a:effectLst/>
                <a:uLnTx/>
                <a:uFillTx/>
                <a:latin typeface="Arial"/>
                <a:ea typeface="+mn-ea"/>
                <a:cs typeface="+mn-cs"/>
              </a:rPr>
              <a:t>Reducing strain on the grid during </a:t>
            </a:r>
            <a:r>
              <a:rPr kumimoji="0" lang="en-US" sz="1050" b="1" i="0" u="none" strike="noStrike" kern="1200" cap="none" spc="0" normalizeH="0" baseline="0" noProof="0">
                <a:ln>
                  <a:noFill/>
                </a:ln>
                <a:solidFill>
                  <a:srgbClr val="000000"/>
                </a:solidFill>
                <a:effectLst/>
                <a:uLnTx/>
                <a:uFillTx/>
                <a:latin typeface="Arial"/>
                <a:ea typeface="+mn-ea"/>
                <a:cs typeface="+mn-cs"/>
              </a:rPr>
              <a:t>peak periods.</a:t>
            </a:r>
            <a:endParaRPr lang="en-US" sz="1050" b="1" i="0" u="none" strike="noStrike" kern="1200" cap="none" spc="0" normalizeH="0" baseline="0" noProof="0">
              <a:ln>
                <a:noFill/>
              </a:ln>
              <a:solidFill>
                <a:srgbClr val="000000"/>
              </a:solidFill>
              <a:effectLst/>
              <a:uLnTx/>
              <a:uFillTx/>
              <a:latin typeface="Arial"/>
              <a:cs typeface="Arial"/>
            </a:endParaRPr>
          </a:p>
        </p:txBody>
      </p:sp>
      <p:graphicFrame>
        <p:nvGraphicFramePr>
          <p:cNvPr id="5" name="Chart 4">
            <a:extLst>
              <a:ext uri="{FF2B5EF4-FFF2-40B4-BE49-F238E27FC236}">
                <a16:creationId xmlns:a16="http://schemas.microsoft.com/office/drawing/2014/main" id="{8EE9BBAF-6435-D181-1EE0-7FF143733C24}"/>
              </a:ext>
            </a:extLst>
          </p:cNvPr>
          <p:cNvGraphicFramePr/>
          <p:nvPr>
            <p:custDataLst>
              <p:tags r:id="rId3"/>
            </p:custDataLst>
            <p:extLst>
              <p:ext uri="{D42A27DB-BD31-4B8C-83A1-F6EECF244321}">
                <p14:modId xmlns:p14="http://schemas.microsoft.com/office/powerpoint/2010/main" val="639771235"/>
              </p:ext>
            </p:extLst>
          </p:nvPr>
        </p:nvGraphicFramePr>
        <p:xfrm>
          <a:off x="676275" y="2316163"/>
          <a:ext cx="6078538" cy="3587750"/>
        </p:xfrm>
        <a:graphic>
          <a:graphicData uri="http://schemas.openxmlformats.org/drawingml/2006/chart">
            <c:chart xmlns:c="http://schemas.openxmlformats.org/drawingml/2006/chart" xmlns:r="http://schemas.openxmlformats.org/officeDocument/2006/relationships" r:id="rId25"/>
          </a:graphicData>
        </a:graphic>
      </p:graphicFrame>
      <p:sp>
        <p:nvSpPr>
          <p:cNvPr id="18" name="Right Arrow 159">
            <a:extLst>
              <a:ext uri="{FF2B5EF4-FFF2-40B4-BE49-F238E27FC236}">
                <a16:creationId xmlns:a16="http://schemas.microsoft.com/office/drawing/2014/main" id="{57CD241B-C9F2-BBA9-28CC-AD11D67FE157}"/>
              </a:ext>
            </a:extLst>
          </p:cNvPr>
          <p:cNvSpPr/>
          <p:nvPr>
            <p:custDataLst>
              <p:tags r:id="rId4"/>
            </p:custDataLst>
          </p:nvPr>
        </p:nvSpPr>
        <p:spPr bwMode="auto">
          <a:xfrm rot="10800000">
            <a:off x="6723063" y="4459288"/>
            <a:ext cx="128588" cy="152400"/>
          </a:xfrm>
          <a:prstGeom prst="rightArrow">
            <a:avLst>
              <a:gd name="adj1" fmla="val 100000"/>
              <a:gd name="adj2" fmla="val 100000"/>
            </a:avLst>
          </a:prstGeom>
          <a:solidFill>
            <a:schemeClr val="tx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54" name="Straight Connector 53">
            <a:extLst>
              <a:ext uri="{FF2B5EF4-FFF2-40B4-BE49-F238E27FC236}">
                <a16:creationId xmlns:a16="http://schemas.microsoft.com/office/drawing/2014/main" id="{990FA3D3-D831-6321-8FBC-56A9EEEF5CEC}"/>
              </a:ext>
            </a:extLst>
          </p:cNvPr>
          <p:cNvCxnSpPr/>
          <p:nvPr>
            <p:custDataLst>
              <p:tags r:id="rId5"/>
            </p:custDataLst>
          </p:nvPr>
        </p:nvCxnSpPr>
        <p:spPr bwMode="auto">
          <a:xfrm>
            <a:off x="758824" y="4535488"/>
            <a:ext cx="5913438" cy="0"/>
          </a:xfrm>
          <a:prstGeom prst="line">
            <a:avLst/>
          </a:prstGeom>
          <a:ln w="952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6" name="Right Arrow 7">
            <a:extLst>
              <a:ext uri="{FF2B5EF4-FFF2-40B4-BE49-F238E27FC236}">
                <a16:creationId xmlns:a16="http://schemas.microsoft.com/office/drawing/2014/main" id="{58D99033-E3D8-1954-BA4C-38BA0649AD62}"/>
              </a:ext>
            </a:extLst>
          </p:cNvPr>
          <p:cNvSpPr/>
          <p:nvPr>
            <p:custDataLst>
              <p:tags r:id="rId6"/>
            </p:custDataLst>
          </p:nvPr>
        </p:nvSpPr>
        <p:spPr bwMode="auto">
          <a:xfrm rot="10800000">
            <a:off x="6723063" y="5119688"/>
            <a:ext cx="128588" cy="152400"/>
          </a:xfrm>
          <a:prstGeom prst="rightArrow">
            <a:avLst>
              <a:gd name="adj1" fmla="val 100000"/>
              <a:gd name="adj2" fmla="val 100000"/>
            </a:avLst>
          </a:prstGeom>
          <a:solidFill>
            <a:schemeClr val="tx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133" name="Straight Connector 132">
            <a:extLst>
              <a:ext uri="{FF2B5EF4-FFF2-40B4-BE49-F238E27FC236}">
                <a16:creationId xmlns:a16="http://schemas.microsoft.com/office/drawing/2014/main" id="{580C4554-B1D5-C66D-CD40-EC6EBC0C1A47}"/>
              </a:ext>
            </a:extLst>
          </p:cNvPr>
          <p:cNvCxnSpPr/>
          <p:nvPr>
            <p:custDataLst>
              <p:tags r:id="rId7"/>
            </p:custDataLst>
          </p:nvPr>
        </p:nvCxnSpPr>
        <p:spPr bwMode="auto">
          <a:xfrm>
            <a:off x="758824" y="5195888"/>
            <a:ext cx="5913438" cy="0"/>
          </a:xfrm>
          <a:prstGeom prst="line">
            <a:avLst/>
          </a:prstGeom>
          <a:ln w="952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 name="Text Placeholder 10">
            <a:extLst>
              <a:ext uri="{FF2B5EF4-FFF2-40B4-BE49-F238E27FC236}">
                <a16:creationId xmlns:a16="http://schemas.microsoft.com/office/drawing/2014/main" id="{C852EE18-3A8E-B9FC-0919-A9E93CCB6C71}"/>
              </a:ext>
            </a:extLst>
          </p:cNvPr>
          <p:cNvSpPr txBox="1">
            <a:spLocks/>
          </p:cNvSpPr>
          <p:nvPr>
            <p:custDataLst>
              <p:tags r:id="rId8"/>
            </p:custDataLst>
          </p:nvPr>
        </p:nvSpPr>
        <p:spPr bwMode="auto">
          <a:xfrm>
            <a:off x="1290638" y="5680075"/>
            <a:ext cx="62706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1CD46BD-24F0-4649-B7A7-57B1E614744F}" type="datetime'''''H''y''dr''og''''''e''n ''(C''''he''m''''ica''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 (Chemical)</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2039F378-9049-52E5-1817-EE8E79ED5ABD}"/>
              </a:ext>
            </a:extLst>
          </p:cNvPr>
          <p:cNvSpPr txBox="1">
            <a:spLocks/>
          </p:cNvSpPr>
          <p:nvPr>
            <p:custDataLst>
              <p:tags r:id="rId9"/>
            </p:custDataLst>
          </p:nvPr>
        </p:nvSpPr>
        <p:spPr bwMode="auto">
          <a:xfrm>
            <a:off x="2311400" y="568007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45B1142-7349-4D7B-888F-D124D5A41A22}" type="datetime'''''''''''''P''''''''''''''''''''''S''''''''H'''''''''''''">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PSH</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5019DD1F-1A74-DFD5-1BD6-D3226749DEB9}"/>
              </a:ext>
            </a:extLst>
          </p:cNvPr>
          <p:cNvSpPr txBox="1">
            <a:spLocks/>
          </p:cNvSpPr>
          <p:nvPr>
            <p:custDataLst>
              <p:tags r:id="rId10"/>
            </p:custDataLst>
          </p:nvPr>
        </p:nvSpPr>
        <p:spPr bwMode="auto">
          <a:xfrm>
            <a:off x="3114675" y="5680075"/>
            <a:ext cx="357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454FBD-E0B6-492A-A915-7968DBE7BFE4}" type="datetime'C''A''''''''''''''''''''''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0EBD492C-844E-A690-393D-9527C53131E0}"/>
              </a:ext>
            </a:extLst>
          </p:cNvPr>
          <p:cNvSpPr txBox="1">
            <a:spLocks/>
          </p:cNvSpPr>
          <p:nvPr>
            <p:custDataLst>
              <p:tags r:id="rId11"/>
            </p:custDataLst>
          </p:nvPr>
        </p:nvSpPr>
        <p:spPr bwMode="auto">
          <a:xfrm>
            <a:off x="3819525" y="5680075"/>
            <a:ext cx="638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Lithium-ion</a:t>
            </a:r>
          </a:p>
        </p:txBody>
      </p:sp>
      <p:sp>
        <p:nvSpPr>
          <p:cNvPr id="20" name="Text Placeholder 10">
            <a:extLst>
              <a:ext uri="{FF2B5EF4-FFF2-40B4-BE49-F238E27FC236}">
                <a16:creationId xmlns:a16="http://schemas.microsoft.com/office/drawing/2014/main" id="{9F614531-EED9-E10A-84EC-69FE32B2BC8E}"/>
              </a:ext>
            </a:extLst>
          </p:cNvPr>
          <p:cNvSpPr txBox="1">
            <a:spLocks/>
          </p:cNvSpPr>
          <p:nvPr>
            <p:custDataLst>
              <p:tags r:id="rId12"/>
            </p:custDataLst>
          </p:nvPr>
        </p:nvSpPr>
        <p:spPr bwMode="auto">
          <a:xfrm>
            <a:off x="4713288" y="5680075"/>
            <a:ext cx="5413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146ACF-76CE-421D-971D-1F807564ADDE}" type="datetime'L''''''e''a''''''''''''''d ''''(P''b''''-''''''Acid'''')'">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Lead (Pb-Acid)</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192E381B-B300-4172-3531-7F5C9BC49B6E}"/>
              </a:ext>
            </a:extLst>
          </p:cNvPr>
          <p:cNvSpPr txBox="1">
            <a:spLocks/>
          </p:cNvSpPr>
          <p:nvPr>
            <p:custDataLst>
              <p:tags r:id="rId13"/>
            </p:custDataLst>
          </p:nvPr>
        </p:nvSpPr>
        <p:spPr bwMode="auto">
          <a:xfrm>
            <a:off x="6902450" y="4443413"/>
            <a:ext cx="9937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LDES &gt; 10 hrs..</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4C422C66-C8B1-0D03-6A02-46338B5A6C23}"/>
              </a:ext>
            </a:extLst>
          </p:cNvPr>
          <p:cNvSpPr txBox="1">
            <a:spLocks/>
          </p:cNvSpPr>
          <p:nvPr>
            <p:custDataLst>
              <p:tags r:id="rId14"/>
            </p:custDataLst>
          </p:nvPr>
        </p:nvSpPr>
        <p:spPr bwMode="auto">
          <a:xfrm>
            <a:off x="6902450" y="5103813"/>
            <a:ext cx="927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SDES &lt; 4 hrs.</a:t>
            </a:r>
          </a:p>
        </p:txBody>
      </p:sp>
      <p:sp>
        <p:nvSpPr>
          <p:cNvPr id="49" name="Rectangular Callout 48">
            <a:extLst>
              <a:ext uri="{FF2B5EF4-FFF2-40B4-BE49-F238E27FC236}">
                <a16:creationId xmlns:a16="http://schemas.microsoft.com/office/drawing/2014/main" id="{E6C3ECB7-4797-34C0-C414-024AE83BBF27}"/>
              </a:ext>
            </a:extLst>
          </p:cNvPr>
          <p:cNvSpPr/>
          <p:nvPr/>
        </p:nvSpPr>
        <p:spPr bwMode="gray">
          <a:xfrm>
            <a:off x="2039737" y="1982381"/>
            <a:ext cx="2098875" cy="438163"/>
          </a:xfrm>
          <a:prstGeom prst="wedgeRectCallout">
            <a:avLst>
              <a:gd name="adj1" fmla="val -63126"/>
              <a:gd name="adj2" fmla="val 13378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defRPr/>
            </a:pPr>
            <a:r>
              <a:rPr lang="en-US" sz="1050">
                <a:solidFill>
                  <a:srgbClr val="FFFFFF"/>
                </a:solidFill>
                <a:latin typeface="Arial"/>
              </a:rPr>
              <a:t>Lasts</a:t>
            </a:r>
            <a:r>
              <a:rPr kumimoji="0" lang="en-US" sz="1050" b="0" i="0" u="none" strike="noStrike" kern="1200" cap="none" spc="0" normalizeH="0" baseline="0" noProof="0">
                <a:ln>
                  <a:noFill/>
                </a:ln>
                <a:solidFill>
                  <a:srgbClr val="FFFFFF"/>
                </a:solidFill>
                <a:effectLst/>
                <a:uLnTx/>
                <a:uFillTx/>
                <a:latin typeface="Arial"/>
                <a:ea typeface="+mn-ea"/>
                <a:cs typeface="+mn-cs"/>
              </a:rPr>
              <a:t> days or </a:t>
            </a:r>
            <a:r>
              <a:rPr lang="en-US" sz="1050">
                <a:solidFill>
                  <a:srgbClr val="FFFFFF"/>
                </a:solidFill>
                <a:latin typeface="Arial"/>
              </a:rPr>
              <a:t>even months,</a:t>
            </a:r>
            <a:r>
              <a:rPr kumimoji="0" lang="en-US" sz="1050" b="0" i="0" u="none" strike="noStrike" kern="1200" cap="none" spc="0" normalizeH="0" baseline="0" noProof="0">
                <a:ln>
                  <a:noFill/>
                </a:ln>
                <a:solidFill>
                  <a:srgbClr val="FFFFFF"/>
                </a:solidFill>
                <a:effectLst/>
                <a:uLnTx/>
                <a:uFillTx/>
                <a:latin typeface="Arial"/>
                <a:ea typeface="+mn-ea"/>
                <a:cs typeface="+mn-cs"/>
              </a:rPr>
              <a:t> depending on storage capacity</a:t>
            </a:r>
          </a:p>
        </p:txBody>
      </p:sp>
      <p:grpSp>
        <p:nvGrpSpPr>
          <p:cNvPr id="143" name="Group 142">
            <a:extLst>
              <a:ext uri="{FF2B5EF4-FFF2-40B4-BE49-F238E27FC236}">
                <a16:creationId xmlns:a16="http://schemas.microsoft.com/office/drawing/2014/main" id="{E11C2388-9E1C-0DA8-0617-BFF36359AFBC}"/>
              </a:ext>
            </a:extLst>
          </p:cNvPr>
          <p:cNvGrpSpPr/>
          <p:nvPr/>
        </p:nvGrpSpPr>
        <p:grpSpPr>
          <a:xfrm>
            <a:off x="6571765" y="2294614"/>
            <a:ext cx="1288431" cy="855840"/>
            <a:chOff x="6744072" y="2294614"/>
            <a:chExt cx="1288431" cy="855840"/>
          </a:xfrm>
        </p:grpSpPr>
        <p:grpSp>
          <p:nvGrpSpPr>
            <p:cNvPr id="141" name="Group 140">
              <a:extLst>
                <a:ext uri="{FF2B5EF4-FFF2-40B4-BE49-F238E27FC236}">
                  <a16:creationId xmlns:a16="http://schemas.microsoft.com/office/drawing/2014/main" id="{4830CA0E-99FE-1DFF-04E7-F9B95F941BE1}"/>
                </a:ext>
              </a:extLst>
            </p:cNvPr>
            <p:cNvGrpSpPr/>
            <p:nvPr/>
          </p:nvGrpSpPr>
          <p:grpSpPr>
            <a:xfrm>
              <a:off x="6813208" y="2596243"/>
              <a:ext cx="1008863" cy="554211"/>
              <a:chOff x="6813208" y="2027030"/>
              <a:chExt cx="1008863" cy="554211"/>
            </a:xfrm>
          </p:grpSpPr>
          <p:sp>
            <p:nvSpPr>
              <p:cNvPr id="4" name="Rectangle 3">
                <a:extLst>
                  <a:ext uri="{FF2B5EF4-FFF2-40B4-BE49-F238E27FC236}">
                    <a16:creationId xmlns:a16="http://schemas.microsoft.com/office/drawing/2014/main" id="{691065B0-E2E9-F440-3E48-0784FD6C0C64}"/>
                  </a:ext>
                </a:extLst>
              </p:cNvPr>
              <p:cNvSpPr/>
              <p:nvPr/>
            </p:nvSpPr>
            <p:spPr bwMode="gray">
              <a:xfrm>
                <a:off x="6813208" y="2410536"/>
                <a:ext cx="146128" cy="138546"/>
              </a:xfrm>
              <a:prstGeom prst="rect">
                <a:avLst/>
              </a:prstGeom>
              <a:solidFill>
                <a:srgbClr val="004E6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 name="Rectangle 9">
                <a:extLst>
                  <a:ext uri="{FF2B5EF4-FFF2-40B4-BE49-F238E27FC236}">
                    <a16:creationId xmlns:a16="http://schemas.microsoft.com/office/drawing/2014/main" id="{DD2ED4EF-2D7B-A133-7142-0D8FBEE75CBA}"/>
                  </a:ext>
                </a:extLst>
              </p:cNvPr>
              <p:cNvSpPr/>
              <p:nvPr/>
            </p:nvSpPr>
            <p:spPr bwMode="gray">
              <a:xfrm>
                <a:off x="6813968" y="2065479"/>
                <a:ext cx="146128" cy="138546"/>
              </a:xfrm>
              <a:prstGeom prst="rect">
                <a:avLst/>
              </a:prstGeom>
              <a:solidFill>
                <a:srgbClr val="8BDD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 name="TextBox 11">
                <a:extLst>
                  <a:ext uri="{FF2B5EF4-FFF2-40B4-BE49-F238E27FC236}">
                    <a16:creationId xmlns:a16="http://schemas.microsoft.com/office/drawing/2014/main" id="{F60B59F6-EF8B-63FE-488C-8A83A02EE59D}"/>
                  </a:ext>
                </a:extLst>
              </p:cNvPr>
              <p:cNvSpPr txBox="1"/>
              <p:nvPr/>
            </p:nvSpPr>
            <p:spPr bwMode="gray">
              <a:xfrm>
                <a:off x="7083081" y="2365797"/>
                <a:ext cx="735569" cy="215444"/>
              </a:xfrm>
              <a:prstGeom prst="rect">
                <a:avLst/>
              </a:prstGeom>
              <a:noFill/>
            </p:spPr>
            <p:txBody>
              <a:bodyPr wrap="square" lIns="0" tIns="0" rIns="0" bIns="0" rtlCol="0" anchor="t">
                <a:spAutoFit/>
              </a:bodyPr>
              <a:lstStyle/>
              <a:p>
                <a:pPr>
                  <a:defRPr/>
                </a:pPr>
                <a:r>
                  <a:rPr lang="en-US" sz="700">
                    <a:solidFill>
                      <a:srgbClr val="000000"/>
                    </a:solidFill>
                    <a:latin typeface="Arial"/>
                  </a:rPr>
                  <a:t>Long-duration</a:t>
                </a:r>
                <a:r>
                  <a:rPr kumimoji="0" lang="en-US" sz="700" b="0" i="0" u="none" strike="noStrike" kern="1200" cap="none" spc="0" normalizeH="0" baseline="0" noProof="0">
                    <a:ln>
                      <a:noFill/>
                    </a:ln>
                    <a:solidFill>
                      <a:srgbClr val="000000"/>
                    </a:solidFill>
                    <a:effectLst/>
                    <a:uLnTx/>
                    <a:uFillTx/>
                    <a:latin typeface="Arial"/>
                    <a:ea typeface="+mn-ea"/>
                    <a:cs typeface="+mn-cs"/>
                  </a:rPr>
                  <a:t> </a:t>
                </a:r>
                <a:r>
                  <a:rPr lang="en-US" sz="700">
                    <a:solidFill>
                      <a:srgbClr val="000000"/>
                    </a:solidFill>
                    <a:latin typeface="Arial"/>
                  </a:rPr>
                  <a:t>energy storage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13" name="TextBox 12">
                <a:extLst>
                  <a:ext uri="{FF2B5EF4-FFF2-40B4-BE49-F238E27FC236}">
                    <a16:creationId xmlns:a16="http://schemas.microsoft.com/office/drawing/2014/main" id="{72FB0CE1-479F-8690-700A-C128F44EF081}"/>
                  </a:ext>
                </a:extLst>
              </p:cNvPr>
              <p:cNvSpPr txBox="1"/>
              <p:nvPr/>
            </p:nvSpPr>
            <p:spPr bwMode="gray">
              <a:xfrm>
                <a:off x="7086502" y="2027030"/>
                <a:ext cx="735569" cy="215444"/>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a:solidFill>
                      <a:srgbClr val="000000"/>
                    </a:solidFill>
                    <a:latin typeface="Arial"/>
                  </a:rPr>
                  <a:t>Short-duration</a:t>
                </a:r>
                <a:r>
                  <a:rPr kumimoji="0" lang="en-US" sz="700" b="0" i="0" u="none" strike="noStrike" kern="1200" cap="none" spc="0" normalizeH="0" baseline="0" noProof="0">
                    <a:ln>
                      <a:noFill/>
                    </a:ln>
                    <a:solidFill>
                      <a:srgbClr val="000000"/>
                    </a:solidFill>
                    <a:effectLst/>
                    <a:uLnTx/>
                    <a:uFillTx/>
                    <a:latin typeface="Arial"/>
                    <a:ea typeface="+mn-ea"/>
                    <a:cs typeface="+mn-cs"/>
                  </a:rPr>
                  <a:t> </a:t>
                </a:r>
                <a:r>
                  <a:rPr lang="en-US" sz="700">
                    <a:solidFill>
                      <a:srgbClr val="000000"/>
                    </a:solidFill>
                    <a:latin typeface="Arial"/>
                  </a:rPr>
                  <a:t>energy</a:t>
                </a:r>
                <a:r>
                  <a:rPr kumimoji="0" lang="en-US" sz="700" b="0" i="0" u="none" strike="noStrike" kern="1200" cap="none" spc="0" normalizeH="0" baseline="0" noProof="0">
                    <a:ln>
                      <a:noFill/>
                    </a:ln>
                    <a:solidFill>
                      <a:srgbClr val="000000"/>
                    </a:solidFill>
                    <a:effectLst/>
                    <a:uLnTx/>
                    <a:uFillTx/>
                    <a:latin typeface="Arial"/>
                    <a:ea typeface="+mn-ea"/>
                    <a:cs typeface="+mn-cs"/>
                  </a:rPr>
                  <a:t> </a:t>
                </a:r>
                <a:r>
                  <a:rPr lang="en-US" sz="700">
                    <a:solidFill>
                      <a:srgbClr val="000000"/>
                    </a:solidFill>
                    <a:latin typeface="Arial"/>
                  </a:rPr>
                  <a:t>storage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grpSp>
        <p:sp>
          <p:nvSpPr>
            <p:cNvPr id="142" name="TextBox 141">
              <a:extLst>
                <a:ext uri="{FF2B5EF4-FFF2-40B4-BE49-F238E27FC236}">
                  <a16:creationId xmlns:a16="http://schemas.microsoft.com/office/drawing/2014/main" id="{DA479B90-16E1-F5C2-04CC-A9BE05DC4948}"/>
                </a:ext>
              </a:extLst>
            </p:cNvPr>
            <p:cNvSpPr txBox="1"/>
            <p:nvPr/>
          </p:nvSpPr>
          <p:spPr bwMode="gray">
            <a:xfrm>
              <a:off x="6744072" y="2294614"/>
              <a:ext cx="1288431" cy="234286"/>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Primary use case:</a:t>
              </a:r>
              <a:endParaRPr kumimoji="0" lang="en-US" sz="1100" b="1" i="0" u="none" strike="noStrike" kern="1200" cap="none" spc="0" normalizeH="0" baseline="0" noProof="0">
                <a:ln>
                  <a:noFill/>
                </a:ln>
                <a:solidFill>
                  <a:srgbClr val="000000"/>
                </a:solidFill>
                <a:effectLst/>
                <a:uLnTx/>
                <a:uFillTx/>
                <a:latin typeface="Arial"/>
                <a:ea typeface="+mn-ea"/>
                <a:cs typeface="+mn-cs"/>
              </a:endParaRPr>
            </a:p>
          </p:txBody>
        </p:sp>
      </p:grpSp>
      <p:sp>
        <p:nvSpPr>
          <p:cNvPr id="3" name="Rectangle 2">
            <a:extLst>
              <a:ext uri="{FF2B5EF4-FFF2-40B4-BE49-F238E27FC236}">
                <a16:creationId xmlns:a16="http://schemas.microsoft.com/office/drawing/2014/main" id="{724CD8B3-36B3-A541-CD73-698B998A2CA4}"/>
              </a:ext>
            </a:extLst>
          </p:cNvPr>
          <p:cNvSpPr/>
          <p:nvPr/>
        </p:nvSpPr>
        <p:spPr bwMode="gray">
          <a:xfrm>
            <a:off x="1" y="1"/>
            <a:ext cx="3700130"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Discharge duration at max power</a:t>
            </a:r>
          </a:p>
        </p:txBody>
      </p:sp>
    </p:spTree>
    <p:extLst>
      <p:ext uri="{BB962C8B-B14F-4D97-AF65-F5344CB8AC3E}">
        <p14:creationId xmlns:p14="http://schemas.microsoft.com/office/powerpoint/2010/main" val="198858406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extLst>
              <p:ext uri="{D42A27DB-BD31-4B8C-83A1-F6EECF244321}">
                <p14:modId xmlns:p14="http://schemas.microsoft.com/office/powerpoint/2010/main" val="193670822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p:txBody>
          <a:bodyPr vert="horz">
            <a:noAutofit/>
          </a:bodyPr>
          <a:lstStyle/>
          <a:p>
            <a:r>
              <a:rPr lang="en-US"/>
              <a:t>Most battery technologies are significantly more versatile in minimum size and maximum duration vs. competition</a:t>
            </a:r>
            <a:endParaRPr lang="en-US">
              <a:cs typeface="Arial"/>
            </a:endParaRPr>
          </a:p>
        </p:txBody>
      </p:sp>
      <p:graphicFrame>
        <p:nvGraphicFramePr>
          <p:cNvPr id="3" name="Table 2">
            <a:extLst>
              <a:ext uri="{FF2B5EF4-FFF2-40B4-BE49-F238E27FC236}">
                <a16:creationId xmlns:a16="http://schemas.microsoft.com/office/drawing/2014/main" id="{EA3A8DFD-5966-E09F-EDF6-0A8FB7026DD6}"/>
              </a:ext>
            </a:extLst>
          </p:cNvPr>
          <p:cNvGraphicFramePr>
            <a:graphicFrameLocks noGrp="1"/>
          </p:cNvGraphicFramePr>
          <p:nvPr>
            <p:extLst>
              <p:ext uri="{D42A27DB-BD31-4B8C-83A1-F6EECF244321}">
                <p14:modId xmlns:p14="http://schemas.microsoft.com/office/powerpoint/2010/main" val="2828847318"/>
              </p:ext>
            </p:extLst>
          </p:nvPr>
        </p:nvGraphicFramePr>
        <p:xfrm>
          <a:off x="295909" y="1552155"/>
          <a:ext cx="10963416" cy="4137232"/>
        </p:xfrm>
        <a:graphic>
          <a:graphicData uri="http://schemas.openxmlformats.org/drawingml/2006/table">
            <a:tbl>
              <a:tblPr firstRow="1" bandRow="1">
                <a:tableStyleId>{5C22544A-7EE6-4342-B048-85BDC9FD1C3A}</a:tableStyleId>
              </a:tblPr>
              <a:tblGrid>
                <a:gridCol w="1286512">
                  <a:extLst>
                    <a:ext uri="{9D8B030D-6E8A-4147-A177-3AD203B41FA5}">
                      <a16:colId xmlns:a16="http://schemas.microsoft.com/office/drawing/2014/main" val="1065504737"/>
                    </a:ext>
                  </a:extLst>
                </a:gridCol>
                <a:gridCol w="498298">
                  <a:extLst>
                    <a:ext uri="{9D8B030D-6E8A-4147-A177-3AD203B41FA5}">
                      <a16:colId xmlns:a16="http://schemas.microsoft.com/office/drawing/2014/main" val="1909245018"/>
                    </a:ext>
                  </a:extLst>
                </a:gridCol>
                <a:gridCol w="308257">
                  <a:extLst>
                    <a:ext uri="{9D8B030D-6E8A-4147-A177-3AD203B41FA5}">
                      <a16:colId xmlns:a16="http://schemas.microsoft.com/office/drawing/2014/main" val="3756621096"/>
                    </a:ext>
                  </a:extLst>
                </a:gridCol>
                <a:gridCol w="308257">
                  <a:extLst>
                    <a:ext uri="{9D8B030D-6E8A-4147-A177-3AD203B41FA5}">
                      <a16:colId xmlns:a16="http://schemas.microsoft.com/office/drawing/2014/main" val="2000117830"/>
                    </a:ext>
                  </a:extLst>
                </a:gridCol>
                <a:gridCol w="308257">
                  <a:extLst>
                    <a:ext uri="{9D8B030D-6E8A-4147-A177-3AD203B41FA5}">
                      <a16:colId xmlns:a16="http://schemas.microsoft.com/office/drawing/2014/main" val="1398140997"/>
                    </a:ext>
                  </a:extLst>
                </a:gridCol>
                <a:gridCol w="372722">
                  <a:extLst>
                    <a:ext uri="{9D8B030D-6E8A-4147-A177-3AD203B41FA5}">
                      <a16:colId xmlns:a16="http://schemas.microsoft.com/office/drawing/2014/main" val="3554457734"/>
                    </a:ext>
                  </a:extLst>
                </a:gridCol>
                <a:gridCol w="357806">
                  <a:extLst>
                    <a:ext uri="{9D8B030D-6E8A-4147-A177-3AD203B41FA5}">
                      <a16:colId xmlns:a16="http://schemas.microsoft.com/office/drawing/2014/main" val="3393464681"/>
                    </a:ext>
                  </a:extLst>
                </a:gridCol>
                <a:gridCol w="424313">
                  <a:extLst>
                    <a:ext uri="{9D8B030D-6E8A-4147-A177-3AD203B41FA5}">
                      <a16:colId xmlns:a16="http://schemas.microsoft.com/office/drawing/2014/main" val="2138761798"/>
                    </a:ext>
                  </a:extLst>
                </a:gridCol>
                <a:gridCol w="308257">
                  <a:extLst>
                    <a:ext uri="{9D8B030D-6E8A-4147-A177-3AD203B41FA5}">
                      <a16:colId xmlns:a16="http://schemas.microsoft.com/office/drawing/2014/main" val="1500349898"/>
                    </a:ext>
                  </a:extLst>
                </a:gridCol>
                <a:gridCol w="308257">
                  <a:extLst>
                    <a:ext uri="{9D8B030D-6E8A-4147-A177-3AD203B41FA5}">
                      <a16:colId xmlns:a16="http://schemas.microsoft.com/office/drawing/2014/main" val="2753141647"/>
                    </a:ext>
                  </a:extLst>
                </a:gridCol>
                <a:gridCol w="308257">
                  <a:extLst>
                    <a:ext uri="{9D8B030D-6E8A-4147-A177-3AD203B41FA5}">
                      <a16:colId xmlns:a16="http://schemas.microsoft.com/office/drawing/2014/main" val="1078385605"/>
                    </a:ext>
                  </a:extLst>
                </a:gridCol>
                <a:gridCol w="308257">
                  <a:extLst>
                    <a:ext uri="{9D8B030D-6E8A-4147-A177-3AD203B41FA5}">
                      <a16:colId xmlns:a16="http://schemas.microsoft.com/office/drawing/2014/main" val="1231314957"/>
                    </a:ext>
                  </a:extLst>
                </a:gridCol>
                <a:gridCol w="357806">
                  <a:extLst>
                    <a:ext uri="{9D8B030D-6E8A-4147-A177-3AD203B41FA5}">
                      <a16:colId xmlns:a16="http://schemas.microsoft.com/office/drawing/2014/main" val="464240282"/>
                    </a:ext>
                  </a:extLst>
                </a:gridCol>
                <a:gridCol w="357806">
                  <a:extLst>
                    <a:ext uri="{9D8B030D-6E8A-4147-A177-3AD203B41FA5}">
                      <a16:colId xmlns:a16="http://schemas.microsoft.com/office/drawing/2014/main" val="3370828852"/>
                    </a:ext>
                  </a:extLst>
                </a:gridCol>
                <a:gridCol w="424313">
                  <a:extLst>
                    <a:ext uri="{9D8B030D-6E8A-4147-A177-3AD203B41FA5}">
                      <a16:colId xmlns:a16="http://schemas.microsoft.com/office/drawing/2014/main" val="1048927074"/>
                    </a:ext>
                  </a:extLst>
                </a:gridCol>
                <a:gridCol w="308257">
                  <a:extLst>
                    <a:ext uri="{9D8B030D-6E8A-4147-A177-3AD203B41FA5}">
                      <a16:colId xmlns:a16="http://schemas.microsoft.com/office/drawing/2014/main" val="2310032455"/>
                    </a:ext>
                  </a:extLst>
                </a:gridCol>
                <a:gridCol w="308257">
                  <a:extLst>
                    <a:ext uri="{9D8B030D-6E8A-4147-A177-3AD203B41FA5}">
                      <a16:colId xmlns:a16="http://schemas.microsoft.com/office/drawing/2014/main" val="1386537175"/>
                    </a:ext>
                  </a:extLst>
                </a:gridCol>
                <a:gridCol w="308257">
                  <a:extLst>
                    <a:ext uri="{9D8B030D-6E8A-4147-A177-3AD203B41FA5}">
                      <a16:colId xmlns:a16="http://schemas.microsoft.com/office/drawing/2014/main" val="3749184922"/>
                    </a:ext>
                  </a:extLst>
                </a:gridCol>
                <a:gridCol w="308257">
                  <a:extLst>
                    <a:ext uri="{9D8B030D-6E8A-4147-A177-3AD203B41FA5}">
                      <a16:colId xmlns:a16="http://schemas.microsoft.com/office/drawing/2014/main" val="1793030878"/>
                    </a:ext>
                  </a:extLst>
                </a:gridCol>
                <a:gridCol w="357806">
                  <a:extLst>
                    <a:ext uri="{9D8B030D-6E8A-4147-A177-3AD203B41FA5}">
                      <a16:colId xmlns:a16="http://schemas.microsoft.com/office/drawing/2014/main" val="717092364"/>
                    </a:ext>
                  </a:extLst>
                </a:gridCol>
                <a:gridCol w="357806">
                  <a:extLst>
                    <a:ext uri="{9D8B030D-6E8A-4147-A177-3AD203B41FA5}">
                      <a16:colId xmlns:a16="http://schemas.microsoft.com/office/drawing/2014/main" val="4142013244"/>
                    </a:ext>
                  </a:extLst>
                </a:gridCol>
                <a:gridCol w="424313">
                  <a:extLst>
                    <a:ext uri="{9D8B030D-6E8A-4147-A177-3AD203B41FA5}">
                      <a16:colId xmlns:a16="http://schemas.microsoft.com/office/drawing/2014/main" val="1732576811"/>
                    </a:ext>
                  </a:extLst>
                </a:gridCol>
                <a:gridCol w="308257">
                  <a:extLst>
                    <a:ext uri="{9D8B030D-6E8A-4147-A177-3AD203B41FA5}">
                      <a16:colId xmlns:a16="http://schemas.microsoft.com/office/drawing/2014/main" val="2128082032"/>
                    </a:ext>
                  </a:extLst>
                </a:gridCol>
                <a:gridCol w="308257">
                  <a:extLst>
                    <a:ext uri="{9D8B030D-6E8A-4147-A177-3AD203B41FA5}">
                      <a16:colId xmlns:a16="http://schemas.microsoft.com/office/drawing/2014/main" val="1957422372"/>
                    </a:ext>
                  </a:extLst>
                </a:gridCol>
                <a:gridCol w="308257">
                  <a:extLst>
                    <a:ext uri="{9D8B030D-6E8A-4147-A177-3AD203B41FA5}">
                      <a16:colId xmlns:a16="http://schemas.microsoft.com/office/drawing/2014/main" val="1919892457"/>
                    </a:ext>
                  </a:extLst>
                </a:gridCol>
                <a:gridCol w="308257">
                  <a:extLst>
                    <a:ext uri="{9D8B030D-6E8A-4147-A177-3AD203B41FA5}">
                      <a16:colId xmlns:a16="http://schemas.microsoft.com/office/drawing/2014/main" val="1881511662"/>
                    </a:ext>
                  </a:extLst>
                </a:gridCol>
                <a:gridCol w="357806">
                  <a:extLst>
                    <a:ext uri="{9D8B030D-6E8A-4147-A177-3AD203B41FA5}">
                      <a16:colId xmlns:a16="http://schemas.microsoft.com/office/drawing/2014/main" val="2722367844"/>
                    </a:ext>
                  </a:extLst>
                </a:gridCol>
                <a:gridCol w="341630">
                  <a:extLst>
                    <a:ext uri="{9D8B030D-6E8A-4147-A177-3AD203B41FA5}">
                      <a16:colId xmlns:a16="http://schemas.microsoft.com/office/drawing/2014/main" val="3794894775"/>
                    </a:ext>
                  </a:extLst>
                </a:gridCol>
                <a:gridCol w="420624">
                  <a:extLst>
                    <a:ext uri="{9D8B030D-6E8A-4147-A177-3AD203B41FA5}">
                      <a16:colId xmlns:a16="http://schemas.microsoft.com/office/drawing/2014/main" val="2960219333"/>
                    </a:ext>
                  </a:extLst>
                </a:gridCol>
              </a:tblGrid>
              <a:tr h="495324">
                <a:tc>
                  <a:txBody>
                    <a:bodyPr/>
                    <a:lstStyle/>
                    <a:p>
                      <a:pPr marL="0" indent="0">
                        <a:buFontTx/>
                        <a:buNone/>
                      </a:pPr>
                      <a:endParaRPr lang="en-US" sz="900"/>
                    </a:p>
                  </a:txBody>
                  <a:tcPr>
                    <a:lnR w="12700" cap="flat" cmpd="sng" algn="ctr">
                      <a:solidFill>
                        <a:schemeClr val="tx1"/>
                      </a:solidFill>
                      <a:prstDash val="solid"/>
                      <a:round/>
                      <a:headEnd type="none" w="med" len="med"/>
                      <a:tailEnd type="none" w="med" len="med"/>
                    </a:lnR>
                    <a:noFill/>
                  </a:tcPr>
                </a:tc>
                <a:tc gridSpan="7">
                  <a:txBody>
                    <a:bodyPr/>
                    <a:lstStyle/>
                    <a:p>
                      <a:pPr marL="0" indent="0" algn="ctr">
                        <a:buNone/>
                      </a:pPr>
                      <a:r>
                        <a:rPr lang="en-US" sz="900" b="1">
                          <a:solidFill>
                            <a:schemeClr val="tx1"/>
                          </a:solidFill>
                        </a:rPr>
                        <a:t>1 MW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gridSpan="7">
                  <a:txBody>
                    <a:bodyPr/>
                    <a:lstStyle/>
                    <a:p>
                      <a:pPr marL="0" indent="0" algn="ctr">
                        <a:buNone/>
                      </a:pPr>
                      <a:r>
                        <a:rPr lang="en-US" sz="900" b="1">
                          <a:solidFill>
                            <a:schemeClr val="tx1"/>
                          </a:solidFill>
                        </a:rPr>
                        <a:t>10 MW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gridSpan="7">
                  <a:txBody>
                    <a:bodyPr/>
                    <a:lstStyle/>
                    <a:p>
                      <a:pPr marL="0" indent="0" algn="ctr">
                        <a:buNone/>
                      </a:pPr>
                      <a:r>
                        <a:rPr lang="en-US" sz="900" b="1">
                          <a:solidFill>
                            <a:schemeClr val="tx1"/>
                          </a:solidFill>
                        </a:rPr>
                        <a:t>100 MW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gridSpan="7">
                  <a:txBody>
                    <a:bodyPr/>
                    <a:lstStyle/>
                    <a:p>
                      <a:pPr marL="0" indent="0" algn="ctr">
                        <a:buNone/>
                      </a:pPr>
                      <a:r>
                        <a:rPr lang="en-US" sz="900" b="1" dirty="0">
                          <a:solidFill>
                            <a:schemeClr val="tx1"/>
                          </a:solidFill>
                        </a:rPr>
                        <a:t>1,000 MW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tc hMerge="1">
                  <a:txBody>
                    <a:bodyPr/>
                    <a:lstStyle/>
                    <a:p>
                      <a:pPr marL="0" indent="0" algn="ctr">
                        <a:buNone/>
                      </a:pPr>
                      <a:endParaRPr lang="en-US" sz="90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71108789"/>
                  </a:ext>
                </a:extLst>
              </a:tr>
              <a:tr h="495324">
                <a:tc>
                  <a:txBody>
                    <a:bodyPr/>
                    <a:lstStyle/>
                    <a:p>
                      <a:pPr marL="0" indent="0" algn="r">
                        <a:buFontTx/>
                        <a:buNone/>
                      </a:pPr>
                      <a:r>
                        <a:rPr lang="en-US" sz="1000" b="1" u="sng" dirty="0"/>
                        <a:t>Duration</a:t>
                      </a:r>
                      <a:r>
                        <a:rPr lang="en-US" sz="1000" u="sng" dirty="0"/>
                        <a:t> (hours)</a:t>
                      </a:r>
                    </a:p>
                  </a:txBody>
                  <a:tcPr>
                    <a:lnR w="12700" cap="flat" cmpd="sng" algn="ctr">
                      <a:solidFill>
                        <a:schemeClr val="tx1"/>
                      </a:solidFill>
                      <a:prstDash val="solid"/>
                      <a:round/>
                      <a:headEnd type="none" w="med" len="med"/>
                      <a:tailEnd type="none" w="med" len="med"/>
                    </a:lnR>
                    <a:noFill/>
                  </a:tcPr>
                </a:tc>
                <a:tc>
                  <a:txBody>
                    <a:bodyPr/>
                    <a:lstStyle/>
                    <a:p>
                      <a:pPr marL="0" indent="0" algn="ctr">
                        <a:buNone/>
                      </a:pPr>
                      <a:r>
                        <a:rPr lang="en-US" sz="90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a:t>100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076992"/>
                  </a:ext>
                </a:extLst>
              </a:tr>
              <a:tr h="495324">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Lithium-ion LFP</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653013258"/>
                  </a:ext>
                </a:extLst>
              </a:tr>
              <a:tr h="495324">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Lithium-ion NCM</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2870039532"/>
                  </a:ext>
                </a:extLst>
              </a:tr>
              <a:tr h="399788">
                <a:tc>
                  <a:txBody>
                    <a:bodyPr/>
                    <a:lstStyle/>
                    <a:p>
                      <a:pPr marL="0" indent="0" algn="r">
                        <a:buFontTx/>
                        <a:buNone/>
                      </a:pPr>
                      <a:r>
                        <a:rPr lang="en-US" sz="900" b="0"/>
                        <a:t>Lead acid</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965740659"/>
                  </a:ext>
                </a:extLst>
              </a:tr>
              <a:tr h="264699">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PSH</a:t>
                      </a:r>
                      <a:r>
                        <a:rPr lang="en-US" sz="900" b="0" baseline="30000"/>
                        <a:t>1</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kern="1200">
                        <a:solidFill>
                          <a:schemeClr val="dk1"/>
                        </a:solidFill>
                        <a:effectLst/>
                        <a:latin typeface="+mn-lt"/>
                        <a:ea typeface="+mn-ea"/>
                        <a:cs typeface="+mn-cs"/>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kern="1200">
                        <a:solidFill>
                          <a:schemeClr val="dk1"/>
                        </a:solidFill>
                        <a:effectLst/>
                        <a:latin typeface="+mn-lt"/>
                        <a:ea typeface="+mn-ea"/>
                        <a:cs typeface="+mn-cs"/>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1547801672"/>
                  </a:ext>
                </a:extLst>
              </a:tr>
              <a:tr h="324738">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CAES</a:t>
                      </a:r>
                      <a:r>
                        <a:rPr lang="en-US" sz="900" b="0" baseline="30000"/>
                        <a:t>1</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4104428370"/>
                  </a:ext>
                </a:extLst>
              </a:tr>
              <a:tr h="317233">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Hydrogen</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399485272"/>
                  </a:ext>
                </a:extLst>
              </a:tr>
              <a:tr h="354154">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Thermal</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kern="1200">
                        <a:solidFill>
                          <a:schemeClr val="dk1"/>
                        </a:solidFill>
                        <a:latin typeface="+mn-lt"/>
                        <a:ea typeface="+mn-ea"/>
                        <a:cs typeface="+mn-cs"/>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1359540617"/>
                  </a:ext>
                </a:extLst>
              </a:tr>
              <a:tr h="495324">
                <a:tc>
                  <a:txBody>
                    <a:bodyPr/>
                    <a:lstStyle/>
                    <a:p>
                      <a:pPr marL="0" marR="0" lvl="0" indent="0" algn="r" defTabSz="711200" rtl="0" eaLnBrk="1" fontAlgn="auto" latinLnBrk="0" hangingPunct="1">
                        <a:lnSpc>
                          <a:spcPct val="100000"/>
                        </a:lnSpc>
                        <a:spcBef>
                          <a:spcPts val="1200"/>
                        </a:spcBef>
                        <a:spcAft>
                          <a:spcPts val="0"/>
                        </a:spcAft>
                        <a:buClrTx/>
                        <a:buSzTx/>
                        <a:buFontTx/>
                        <a:buNone/>
                        <a:tabLst/>
                        <a:defRPr/>
                      </a:pPr>
                      <a:r>
                        <a:rPr lang="en-US" sz="900" b="0"/>
                        <a:t>Gravitational</a:t>
                      </a:r>
                    </a:p>
                  </a:txBody>
                  <a:tcPr>
                    <a:lnR w="12700" cap="flat" cmpd="sng" algn="ctr">
                      <a:solidFill>
                        <a:schemeClr val="tx1"/>
                      </a:solidFill>
                      <a:prstDash val="solid"/>
                      <a:round/>
                      <a:headEnd type="none" w="med" len="med"/>
                      <a:tailEnd type="none" w="med" len="med"/>
                    </a:lnR>
                    <a:noFill/>
                  </a:tcPr>
                </a:tc>
                <a:tc>
                  <a:txBody>
                    <a:bodyPr/>
                    <a:lstStyle/>
                    <a:p>
                      <a:pPr marL="0" lvl="0" indent="0" algn="l">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tc>
                  <a:txBody>
                    <a:bodyPr/>
                    <a:lstStyle/>
                    <a:p>
                      <a:pPr marL="0" indent="0">
                        <a:buNone/>
                      </a:pPr>
                      <a:endParaRPr lang="en-US" sz="900" dirty="0">
                        <a:effectLst/>
                      </a:endParaRPr>
                    </a:p>
                  </a:txBody>
                  <a:tcPr marL="38100" marR="38100" marT="38100" marB="3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BDDFF"/>
                    </a:solidFill>
                  </a:tcPr>
                </a:tc>
                <a:extLst>
                  <a:ext uri="{0D108BD9-81ED-4DB2-BD59-A6C34878D82A}">
                    <a16:rowId xmlns:a16="http://schemas.microsoft.com/office/drawing/2014/main" val="1931230432"/>
                  </a:ext>
                </a:extLst>
              </a:tr>
            </a:tbl>
          </a:graphicData>
        </a:graphic>
      </p:graphicFrame>
      <p:sp>
        <p:nvSpPr>
          <p:cNvPr id="4" name="btfpNotesBox962619">
            <a:extLst>
              <a:ext uri="{FF2B5EF4-FFF2-40B4-BE49-F238E27FC236}">
                <a16:creationId xmlns:a16="http://schemas.microsoft.com/office/drawing/2014/main" id="{91A42F7B-A1F4-8CB0-A3A9-D0949D4C4C1A}"/>
              </a:ext>
            </a:extLst>
          </p:cNvPr>
          <p:cNvSpPr txBox="1"/>
          <p:nvPr>
            <p:custDataLst>
              <p:tags r:id="rId2"/>
            </p:custDataLst>
          </p:nvPr>
        </p:nvSpPr>
        <p:spPr bwMode="gray">
          <a:xfrm>
            <a:off x="330199" y="6295977"/>
            <a:ext cx="9210965" cy="49244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Four hours for PSH and CAES represents a sweet point. </a:t>
            </a:r>
            <a:r>
              <a:rPr lang="en-US" sz="800" dirty="0">
                <a:solidFill>
                  <a:srgbClr val="000000"/>
                </a:solidFill>
                <a:latin typeface="Arial"/>
              </a:rPr>
              <a:t>Inefficiencies are seen at very short durations like two hours. PSH and CAES can match the continuous discharge capability that batteries and other technologies are at six and eight hours.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lang="en-US" sz="800" dirty="0">
                <a:solidFill>
                  <a:srgbClr val="000000"/>
                </a:solidFill>
                <a:latin typeface="Arial"/>
                <a:hlinkClick r:id="rId7"/>
              </a:rPr>
              <a:t>DOE, Grid Energy Storage Technology Cost and Performance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(2022). </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8"/>
              </a:rPr>
              <a:t>Gernot Wagner</a:t>
            </a:r>
            <a:r>
              <a:rPr lang="en-US" sz="800" dirty="0">
                <a:solidFill>
                  <a:srgbClr val="000000"/>
                </a:solidFill>
              </a:rPr>
              <a:t>. </a:t>
            </a:r>
            <a:r>
              <a:rPr lang="en-US" sz="800" dirty="0">
                <a:solidFill>
                  <a:srgbClr val="000000"/>
                </a:solidFill>
                <a:hlinkClick r:id="rId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0"/>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33" name="TextBox 32">
            <a:extLst>
              <a:ext uri="{FF2B5EF4-FFF2-40B4-BE49-F238E27FC236}">
                <a16:creationId xmlns:a16="http://schemas.microsoft.com/office/drawing/2014/main" id="{1A40ED4C-5810-E728-D3AE-4DEBE0D46364}"/>
              </a:ext>
            </a:extLst>
          </p:cNvPr>
          <p:cNvSpPr txBox="1"/>
          <p:nvPr/>
        </p:nvSpPr>
        <p:spPr bwMode="gray">
          <a:xfrm>
            <a:off x="553266" y="1684921"/>
            <a:ext cx="948842" cy="3804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dirty="0">
                <a:ln>
                  <a:noFill/>
                </a:ln>
                <a:solidFill>
                  <a:srgbClr val="000000"/>
                </a:solidFill>
                <a:effectLst/>
                <a:uLnTx/>
                <a:uFillTx/>
                <a:latin typeface="Arial"/>
                <a:ea typeface="+mn-ea"/>
                <a:cs typeface="+mn-cs"/>
              </a:rPr>
              <a:t>Capacity </a:t>
            </a:r>
            <a:r>
              <a:rPr kumimoji="0" lang="en-US" sz="1000" b="0" i="0" u="sng" strike="noStrike" kern="1200" cap="none" spc="0" normalizeH="0" baseline="0" noProof="0" dirty="0">
                <a:ln>
                  <a:noFill/>
                </a:ln>
                <a:solidFill>
                  <a:srgbClr val="000000"/>
                </a:solidFill>
                <a:effectLst/>
                <a:uLnTx/>
                <a:uFillTx/>
                <a:latin typeface="Arial"/>
                <a:ea typeface="+mn-ea"/>
                <a:cs typeface="+mn-cs"/>
              </a:rPr>
              <a:t>(MW)</a:t>
            </a:r>
            <a:endParaRPr kumimoji="0" lang="en-US" sz="1050" b="0" i="0" u="sng" strike="noStrike" kern="1200" cap="none" spc="0" normalizeH="0" baseline="0" noProof="0" dirty="0">
              <a:ln>
                <a:noFill/>
              </a:ln>
              <a:solidFill>
                <a:srgbClr val="000000"/>
              </a:solidFill>
              <a:effectLst/>
              <a:uLnTx/>
              <a:uFillTx/>
              <a:latin typeface="Arial"/>
              <a:ea typeface="+mn-ea"/>
              <a:cs typeface="+mn-cs"/>
            </a:endParaRPr>
          </a:p>
        </p:txBody>
      </p:sp>
      <p:sp>
        <p:nvSpPr>
          <p:cNvPr id="2" name="Rectangle 1">
            <a:extLst>
              <a:ext uri="{FF2B5EF4-FFF2-40B4-BE49-F238E27FC236}">
                <a16:creationId xmlns:a16="http://schemas.microsoft.com/office/drawing/2014/main" id="{7F97A047-445E-E518-4D77-DC52722CC554}"/>
              </a:ext>
            </a:extLst>
          </p:cNvPr>
          <p:cNvSpPr/>
          <p:nvPr/>
        </p:nvSpPr>
        <p:spPr bwMode="gray">
          <a:xfrm>
            <a:off x="8448162" y="5795855"/>
            <a:ext cx="216024" cy="216024"/>
          </a:xfrm>
          <a:prstGeom prst="rect">
            <a:avLst/>
          </a:prstGeom>
          <a:solidFill>
            <a:srgbClr val="8BDD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 name="TextBox 8">
            <a:extLst>
              <a:ext uri="{FF2B5EF4-FFF2-40B4-BE49-F238E27FC236}">
                <a16:creationId xmlns:a16="http://schemas.microsoft.com/office/drawing/2014/main" id="{D37AC683-F460-4CDE-E9AD-1C8F6550AFB5}"/>
              </a:ext>
            </a:extLst>
          </p:cNvPr>
          <p:cNvSpPr txBox="1"/>
          <p:nvPr/>
        </p:nvSpPr>
        <p:spPr bwMode="gray">
          <a:xfrm>
            <a:off x="8700190" y="5790571"/>
            <a:ext cx="2563770" cy="226591"/>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Feasible size and duration of the technology</a:t>
            </a:r>
          </a:p>
        </p:txBody>
      </p:sp>
      <p:sp>
        <p:nvSpPr>
          <p:cNvPr id="11" name="Rectangle 10">
            <a:extLst>
              <a:ext uri="{FF2B5EF4-FFF2-40B4-BE49-F238E27FC236}">
                <a16:creationId xmlns:a16="http://schemas.microsoft.com/office/drawing/2014/main" id="{E8093901-9D6B-2032-3486-F7E352591DC8}"/>
              </a:ext>
            </a:extLst>
          </p:cNvPr>
          <p:cNvSpPr/>
          <p:nvPr/>
        </p:nvSpPr>
        <p:spPr bwMode="gray">
          <a:xfrm>
            <a:off x="1" y="1"/>
            <a:ext cx="3700130"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Discharge duration at max power</a:t>
            </a:r>
          </a:p>
        </p:txBody>
      </p:sp>
    </p:spTree>
    <p:extLst>
      <p:ext uri="{BB962C8B-B14F-4D97-AF65-F5344CB8AC3E}">
        <p14:creationId xmlns:p14="http://schemas.microsoft.com/office/powerpoint/2010/main" val="37016541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hink-cell data - do not delete" hidden="1">
            <a:extLst>
              <a:ext uri="{FF2B5EF4-FFF2-40B4-BE49-F238E27FC236}">
                <a16:creationId xmlns:a16="http://schemas.microsoft.com/office/drawing/2014/main" id="{EF8CCD73-EA2D-1288-2CBC-97BF903265C0}"/>
              </a:ext>
            </a:extLst>
          </p:cNvPr>
          <p:cNvGraphicFramePr>
            <a:graphicFrameLocks noChangeAspect="1"/>
          </p:cNvGraphicFramePr>
          <p:nvPr>
            <p:custDataLst>
              <p:tags r:id="rId1"/>
            </p:custDataLst>
            <p:extLst>
              <p:ext uri="{D42A27DB-BD31-4B8C-83A1-F6EECF244321}">
                <p14:modId xmlns:p14="http://schemas.microsoft.com/office/powerpoint/2010/main" val="37546791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16" name="think-cell data - do not delete" hidden="1">
                        <a:extLst>
                          <a:ext uri="{FF2B5EF4-FFF2-40B4-BE49-F238E27FC236}">
                            <a16:creationId xmlns:a16="http://schemas.microsoft.com/office/drawing/2014/main" id="{EF8CCD73-EA2D-1288-2CBC-97BF903265C0}"/>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94514B2-7D50-8A26-329C-02BAFC0366CD}"/>
              </a:ext>
            </a:extLst>
          </p:cNvPr>
          <p:cNvSpPr>
            <a:spLocks noGrp="1"/>
          </p:cNvSpPr>
          <p:nvPr>
            <p:ph type="title"/>
          </p:nvPr>
        </p:nvSpPr>
        <p:spPr>
          <a:xfrm>
            <a:off x="319088" y="529198"/>
            <a:ext cx="11531600" cy="659434"/>
          </a:xfrm>
        </p:spPr>
        <p:txBody>
          <a:bodyPr vert="horz">
            <a:noAutofit/>
          </a:bodyPr>
          <a:lstStyle/>
          <a:p>
            <a:r>
              <a:rPr lang="en-US"/>
              <a:t>Of the technologies commercialized today, thermal and PSH offer the lowest total GHG emissions </a:t>
            </a:r>
            <a:endParaRPr lang="en-US">
              <a:cs typeface="Arial"/>
            </a:endParaRPr>
          </a:p>
        </p:txBody>
      </p:sp>
      <p:sp>
        <p:nvSpPr>
          <p:cNvPr id="372" name="TextBox 8">
            <a:extLst>
              <a:ext uri="{FF2B5EF4-FFF2-40B4-BE49-F238E27FC236}">
                <a16:creationId xmlns:a16="http://schemas.microsoft.com/office/drawing/2014/main" id="{75EBE9E4-3B00-5601-A956-D2677325F095}"/>
              </a:ext>
            </a:extLst>
          </p:cNvPr>
          <p:cNvSpPr txBox="1"/>
          <p:nvPr/>
        </p:nvSpPr>
        <p:spPr bwMode="gray">
          <a:xfrm>
            <a:off x="8466772" y="1554480"/>
            <a:ext cx="3552508" cy="4707960"/>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lang="en-US" sz="1050" b="1" dirty="0">
                <a:solidFill>
                  <a:srgbClr val="000000"/>
                </a:solidFill>
                <a:latin typeface="Arial"/>
              </a:rPr>
              <a:t>Hydrogen</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appears to be the </a:t>
            </a:r>
            <a:r>
              <a:rPr lang="en-US" sz="1050" dirty="0">
                <a:solidFill>
                  <a:srgbClr val="000000"/>
                </a:solidFill>
                <a:latin typeface="Arial"/>
              </a:rPr>
              <a:t>largest producer of</a:t>
            </a:r>
            <a:r>
              <a:rPr kumimoji="0" lang="en-US" sz="1050" b="0" i="0" u="none" strike="noStrike" kern="1200" cap="none" spc="0" normalizeH="0" baseline="0" noProof="0" dirty="0">
                <a:ln>
                  <a:noFill/>
                </a:ln>
                <a:solidFill>
                  <a:srgbClr val="000000"/>
                </a:solidFill>
                <a:effectLst/>
                <a:uLnTx/>
                <a:uFillTx/>
                <a:latin typeface="Arial"/>
                <a:ea typeface="+mn-ea"/>
                <a:cs typeface="+mn-cs"/>
              </a:rPr>
              <a:t> GHG </a:t>
            </a:r>
            <a:r>
              <a:rPr lang="en-US" sz="1050" dirty="0">
                <a:solidFill>
                  <a:srgbClr val="000000"/>
                </a:solidFill>
                <a:latin typeface="Arial"/>
              </a:rPr>
              <a:t>emissions, due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to </a:t>
            </a:r>
            <a:r>
              <a:rPr lang="en-US" sz="1050" b="1" dirty="0">
                <a:solidFill>
                  <a:srgbClr val="000000"/>
                </a:solidFill>
                <a:latin typeface="Arial"/>
              </a:rPr>
              <a:t>production </a:t>
            </a:r>
            <a:r>
              <a:rPr kumimoji="0" lang="en-US" sz="1050" b="1" i="0" u="none" strike="noStrike" kern="1200" cap="none" spc="0" normalizeH="0" baseline="0" noProof="0" dirty="0">
                <a:ln>
                  <a:noFill/>
                </a:ln>
                <a:solidFill>
                  <a:srgbClr val="000000"/>
                </a:solidFill>
                <a:effectLst/>
                <a:uLnTx/>
                <a:uFillTx/>
                <a:latin typeface="Arial"/>
                <a:ea typeface="+mn-ea"/>
                <a:cs typeface="+mn-cs"/>
              </a:rPr>
              <a:t>methods</a:t>
            </a:r>
            <a:r>
              <a:rPr lang="en-US" sz="1050" b="1" dirty="0">
                <a:solidFill>
                  <a:srgbClr val="000000"/>
                </a:solidFill>
                <a:latin typeface="Arial"/>
              </a:rPr>
              <a:t> </a:t>
            </a:r>
            <a:r>
              <a:rPr lang="en-US" sz="1050" dirty="0">
                <a:solidFill>
                  <a:srgbClr val="000000"/>
                </a:solidFill>
                <a:latin typeface="Arial"/>
              </a:rPr>
              <a:t>and </a:t>
            </a:r>
            <a:r>
              <a:rPr lang="en-US" sz="1100" b="1" dirty="0">
                <a:solidFill>
                  <a:srgbClr val="000000"/>
                </a:solidFill>
                <a:latin typeface="Arial"/>
              </a:rPr>
              <a:t>low system efficiency</a:t>
            </a:r>
            <a:r>
              <a:rPr kumimoji="0" lang="en-US" sz="1050" b="1" i="0" u="none" strike="noStrike" kern="1200" cap="none" spc="0" normalizeH="0" baseline="0" noProof="0" dirty="0">
                <a:ln>
                  <a:noFill/>
                </a:ln>
                <a:solidFill>
                  <a:srgbClr val="000000"/>
                </a:solidFill>
                <a:effectLst/>
                <a:uLnTx/>
                <a:uFillTx/>
                <a:latin typeface="Arial"/>
                <a:ea typeface="+mn-ea"/>
                <a:cs typeface="+mn-cs"/>
              </a:rPr>
              <a:t>.</a:t>
            </a:r>
            <a:endParaRPr lang="en-US" sz="1050" b="1"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lang="en-US" sz="1050" b="1" dirty="0">
                <a:solidFill>
                  <a:srgbClr val="000000"/>
                </a:solidFill>
                <a:latin typeface="Arial"/>
              </a:rPr>
              <a:t>Pumped storage hydropower</a:t>
            </a:r>
            <a:r>
              <a:rPr lang="en-US" sz="1050" dirty="0">
                <a:solidFill>
                  <a:srgbClr val="000000"/>
                </a:solidFill>
                <a:latin typeface="Arial"/>
              </a:rPr>
              <a:t>, meanwhile, produces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limited</a:t>
            </a:r>
            <a:r>
              <a:rPr kumimoji="0" lang="en-US" sz="1050" b="0" i="0" u="none" strike="noStrike" kern="1200" cap="none" spc="0" normalizeH="0" baseline="0" noProof="0" dirty="0">
                <a:ln>
                  <a:noFill/>
                </a:ln>
                <a:solidFill>
                  <a:srgbClr val="000000"/>
                </a:solidFill>
                <a:effectLst/>
                <a:uLnTx/>
                <a:uFillTx/>
                <a:latin typeface="Arial"/>
                <a:ea typeface="+mn-ea"/>
                <a:cs typeface="+mn-cs"/>
              </a:rPr>
              <a:t> GHG </a:t>
            </a:r>
            <a:r>
              <a:rPr lang="en-US" sz="1050" dirty="0">
                <a:solidFill>
                  <a:srgbClr val="000000"/>
                </a:solidFill>
                <a:latin typeface="Arial"/>
              </a:rPr>
              <a:t>emissions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because renewable energy is incorporated into the grid mix used for the </a:t>
            </a:r>
            <a:r>
              <a:rPr kumimoji="0" lang="en-US" sz="1050" b="0" i="0" u="none" strike="noStrike" kern="1200" cap="none" spc="0" normalizeH="0" baseline="0" noProof="0" dirty="0">
                <a:ln>
                  <a:noFill/>
                </a:ln>
                <a:solidFill>
                  <a:srgbClr val="000000"/>
                </a:solidFill>
                <a:effectLst/>
                <a:uLnTx/>
                <a:uFillTx/>
                <a:latin typeface="Arial"/>
                <a:ea typeface="+mn-ea"/>
                <a:cs typeface="+mn-cs"/>
              </a:rPr>
              <a:t>pump’s electricity</a:t>
            </a:r>
            <a:r>
              <a:rPr lang="en-US" sz="1050" dirty="0">
                <a:solidFill>
                  <a:srgbClr val="000000"/>
                </a:solidFill>
                <a:latin typeface="Arial"/>
              </a:rPr>
              <a:t>.</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PSH facilities also have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long</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lifetimes</a:t>
            </a:r>
            <a:r>
              <a:rPr lang="en-US" sz="1050" dirty="0">
                <a:solidFill>
                  <a:srgbClr val="000000"/>
                </a:solidFill>
                <a:latin typeface="Arial"/>
              </a:rPr>
              <a:t>,</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and economies of</a:t>
            </a:r>
            <a:r>
              <a:rPr kumimoji="0" lang="en-US" sz="1050" b="0" i="0" u="none" strike="noStrike" kern="1200" cap="none" spc="0" normalizeH="0" baseline="0" noProof="0" dirty="0">
                <a:ln>
                  <a:noFill/>
                </a:ln>
                <a:solidFill>
                  <a:srgbClr val="000000"/>
                </a:solidFill>
                <a:effectLst/>
                <a:uLnTx/>
                <a:uFillTx/>
                <a:latin typeface="Arial"/>
                <a:ea typeface="+mn-ea"/>
                <a:cs typeface="+mn-cs"/>
              </a:rPr>
              <a:t> scale could </a:t>
            </a:r>
            <a:r>
              <a:rPr lang="en-US" sz="1050" dirty="0">
                <a:solidFill>
                  <a:srgbClr val="000000"/>
                </a:solidFill>
                <a:latin typeface="Arial"/>
              </a:rPr>
              <a:t>reduce GHG emissions even further.</a:t>
            </a:r>
            <a:endParaRPr lang="en-US" sz="1050" b="0" i="0" u="none" strike="noStrike" kern="1200" cap="none" spc="0" normalizeH="0" baseline="0" noProof="0" dirty="0">
              <a:ln>
                <a:noFill/>
              </a:ln>
              <a:solidFill>
                <a:srgbClr val="000000"/>
              </a:solidFill>
              <a:effectLst/>
              <a:uLnTx/>
              <a:uFillTx/>
              <a:latin typeface="Arial"/>
              <a:cs typeface="Arial"/>
            </a:endParaRPr>
          </a:p>
          <a:p>
            <a:pPr marL="742950" marR="0" lvl="1"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PSH has lower impacts in all categories except </a:t>
            </a:r>
            <a:r>
              <a:rPr kumimoji="0" lang="en-US" sz="1050" b="1" i="0" u="none" strike="noStrike" kern="1200" cap="none" spc="0" normalizeH="0" baseline="0" noProof="0" dirty="0">
                <a:ln>
                  <a:noFill/>
                </a:ln>
                <a:solidFill>
                  <a:srgbClr val="000000"/>
                </a:solidFill>
                <a:effectLst/>
                <a:uLnTx/>
                <a:uFillTx/>
                <a:latin typeface="Arial"/>
                <a:ea typeface="+mn-ea"/>
                <a:cs typeface="+mn-cs"/>
              </a:rPr>
              <a:t>land-use requirements.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endParaRPr lang="en-US" sz="1050" b="0"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lang="en-US" sz="1050" dirty="0">
                <a:solidFill>
                  <a:srgbClr val="000000"/>
                </a:solidFill>
                <a:latin typeface="Arial"/>
              </a:rPr>
              <a:t>Hydrogen's GHG emissions could be greatly reduced and the technology could compete</a:t>
            </a:r>
            <a:r>
              <a:rPr kumimoji="0" lang="en-US" sz="1050" b="0" i="0" u="none" strike="noStrike" kern="1200" cap="none" spc="0" normalizeH="0" baseline="0" noProof="0" dirty="0">
                <a:ln>
                  <a:noFill/>
                </a:ln>
                <a:solidFill>
                  <a:srgbClr val="000000"/>
                </a:solidFill>
                <a:effectLst/>
                <a:uLnTx/>
                <a:uFillTx/>
                <a:latin typeface="Arial"/>
                <a:ea typeface="+mn-ea"/>
                <a:cs typeface="+mn-cs"/>
              </a:rPr>
              <a:t> with PSH and CAES if electricity with a </a:t>
            </a:r>
            <a:r>
              <a:rPr kumimoji="0" lang="en-US" sz="1050" b="1" i="0" u="none" strike="noStrike" kern="1200" cap="none" spc="0" normalizeH="0" baseline="0" noProof="0" dirty="0">
                <a:ln>
                  <a:noFill/>
                </a:ln>
                <a:solidFill>
                  <a:srgbClr val="000000"/>
                </a:solidFill>
                <a:effectLst/>
                <a:uLnTx/>
                <a:uFillTx/>
                <a:latin typeface="Arial"/>
                <a:ea typeface="+mn-ea"/>
                <a:cs typeface="+mn-cs"/>
              </a:rPr>
              <a:t>low</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GHG-intensity is used in H2 production. </a:t>
            </a:r>
            <a:endParaRPr lang="en-US" sz="1050" b="1"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Thermal </a:t>
            </a:r>
            <a:r>
              <a:rPr lang="en-US" sz="1050" dirty="0">
                <a:solidFill>
                  <a:srgbClr val="000000"/>
                </a:solidFill>
                <a:latin typeface="Arial"/>
              </a:rPr>
              <a:t>produces the lowest GHG emissions because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abundant, low-impact materials</a:t>
            </a:r>
            <a:r>
              <a:rPr lang="en-US" sz="1050" b="1" dirty="0">
                <a:solidFill>
                  <a:srgbClr val="000000"/>
                </a:solidFill>
                <a:latin typeface="Arial"/>
              </a:rPr>
              <a:t> are </a:t>
            </a:r>
            <a:r>
              <a:rPr lang="en-US" sz="1050" dirty="0">
                <a:solidFill>
                  <a:srgbClr val="000000"/>
                </a:solidFill>
                <a:latin typeface="Arial"/>
              </a:rPr>
              <a:t>used</a:t>
            </a:r>
            <a:r>
              <a:rPr kumimoji="0" lang="en-US" sz="1050" b="0" i="0" u="none" strike="noStrike" kern="1200" cap="none" spc="0" normalizeH="0" baseline="0" noProof="0" dirty="0">
                <a:ln>
                  <a:noFill/>
                </a:ln>
                <a:solidFill>
                  <a:srgbClr val="000000"/>
                </a:solidFill>
                <a:effectLst/>
                <a:uLnTx/>
                <a:uFillTx/>
                <a:latin typeface="Arial"/>
                <a:ea typeface="+mn-ea"/>
                <a:cs typeface="+mn-cs"/>
              </a:rPr>
              <a:t> in </a:t>
            </a:r>
            <a:r>
              <a:rPr lang="en-US" sz="1050" dirty="0">
                <a:solidFill>
                  <a:srgbClr val="000000"/>
                </a:solidFill>
                <a:latin typeface="Arial"/>
              </a:rPr>
              <a:t>its storage</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it </a:t>
            </a:r>
            <a:r>
              <a:rPr lang="en-US" sz="1050" b="1" dirty="0">
                <a:solidFill>
                  <a:srgbClr val="000000"/>
                </a:solidFill>
                <a:latin typeface="Arial"/>
              </a:rPr>
              <a:t>seamlessly</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integrates</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with renewable energy sources, and it</a:t>
            </a:r>
            <a:r>
              <a:rPr lang="en-US" sz="1050" dirty="0">
                <a:solidFill>
                  <a:srgbClr val="000000"/>
                </a:solidFill>
                <a:latin typeface="Arial"/>
              </a:rPr>
              <a:t> is </a:t>
            </a:r>
            <a:r>
              <a:rPr lang="en-US" sz="1050" b="1" dirty="0">
                <a:solidFill>
                  <a:srgbClr val="000000"/>
                </a:solidFill>
                <a:latin typeface="Arial"/>
              </a:rPr>
              <a:t>highly</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efficient, </a:t>
            </a:r>
            <a:r>
              <a:rPr kumimoji="0" lang="en-US" sz="1050" b="1" i="0" u="none" strike="noStrike" kern="1200" cap="none" spc="0" normalizeH="0" baseline="0" noProof="0" dirty="0">
                <a:ln>
                  <a:noFill/>
                </a:ln>
                <a:solidFill>
                  <a:srgbClr val="000000"/>
                </a:solidFill>
                <a:effectLst/>
                <a:uLnTx/>
                <a:uFillTx/>
                <a:latin typeface="Arial"/>
                <a:ea typeface="+mn-ea"/>
                <a:cs typeface="+mn-cs"/>
              </a:rPr>
              <a:t>with minimal losses. </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Results reflect a cradle-to-grave analysis. </a:t>
            </a:r>
            <a:r>
              <a:rPr lang="en-US" sz="1050" dirty="0">
                <a:solidFill>
                  <a:srgbClr val="000000"/>
                </a:solidFill>
                <a:latin typeface="Arial"/>
              </a:rPr>
              <a:t>L</a:t>
            </a:r>
            <a:r>
              <a:rPr kumimoji="0" lang="en-US" sz="1050" b="0" i="0" u="none" strike="noStrike" kern="1200" cap="none" spc="0" normalizeH="0" baseline="0" noProof="0" dirty="0" err="1">
                <a:ln>
                  <a:noFill/>
                </a:ln>
                <a:solidFill>
                  <a:srgbClr val="000000"/>
                </a:solidFill>
                <a:effectLst/>
                <a:uLnTx/>
                <a:uFillTx/>
                <a:latin typeface="Arial"/>
                <a:ea typeface="+mn-ea"/>
                <a:cs typeface="+mn-cs"/>
              </a:rPr>
              <a:t>ifecycle</a:t>
            </a:r>
            <a:r>
              <a:rPr kumimoji="0" lang="en-US" sz="1050" b="0" i="0" u="none" strike="noStrike" kern="1200" cap="none" spc="0" normalizeH="0" baseline="0" noProof="0" dirty="0">
                <a:ln>
                  <a:noFill/>
                </a:ln>
                <a:solidFill>
                  <a:srgbClr val="000000"/>
                </a:solidFill>
                <a:effectLst/>
                <a:uLnTx/>
                <a:uFillTx/>
                <a:latin typeface="Arial"/>
                <a:ea typeface="+mn-ea"/>
                <a:cs typeface="+mn-cs"/>
              </a:rPr>
              <a:t> stages considered</a:t>
            </a:r>
            <a:r>
              <a:rPr lang="en-US" sz="1050" dirty="0">
                <a:solidFill>
                  <a:srgbClr val="000000"/>
                </a:solidFill>
                <a:latin typeface="Arial"/>
              </a:rPr>
              <a:t> were </a:t>
            </a:r>
            <a:r>
              <a:rPr kumimoji="0" lang="en-US" sz="1050" b="0" i="0" u="none" strike="noStrike" kern="1200" cap="none" spc="0" normalizeH="0" baseline="0" noProof="0" dirty="0">
                <a:ln>
                  <a:noFill/>
                </a:ln>
                <a:solidFill>
                  <a:srgbClr val="000000"/>
                </a:solidFill>
                <a:effectLst/>
                <a:uLnTx/>
                <a:uFillTx/>
                <a:latin typeface="Arial"/>
                <a:ea typeface="+mn-ea"/>
                <a:cs typeface="+mn-cs"/>
              </a:rPr>
              <a:t>production, use, and end-of-life. </a:t>
            </a:r>
            <a:endParaRPr lang="en-US" sz="1050" b="0" i="0" u="none" strike="noStrike" kern="1200" cap="none" spc="0" normalizeH="0" baseline="0" noProof="0" dirty="0">
              <a:ln>
                <a:noFill/>
              </a:ln>
              <a:solidFill>
                <a:srgbClr val="000000"/>
              </a:solidFill>
              <a:effectLst/>
              <a:uLnTx/>
              <a:uFillTx/>
              <a:latin typeface="Arial"/>
              <a:cs typeface="Arial"/>
            </a:endParaRPr>
          </a:p>
        </p:txBody>
      </p:sp>
      <p:sp>
        <p:nvSpPr>
          <p:cNvPr id="400" name="btfpNotesBox111697">
            <a:extLst>
              <a:ext uri="{FF2B5EF4-FFF2-40B4-BE49-F238E27FC236}">
                <a16:creationId xmlns:a16="http://schemas.microsoft.com/office/drawing/2014/main" id="{B51C1308-48D2-5D39-B0C4-CDC603F873CE}"/>
              </a:ext>
            </a:extLst>
          </p:cNvPr>
          <p:cNvSpPr txBox="1"/>
          <p:nvPr>
            <p:custDataLst>
              <p:tags r:id="rId2"/>
            </p:custDataLst>
          </p:nvPr>
        </p:nvSpPr>
        <p:spPr bwMode="gray">
          <a:xfrm>
            <a:off x="329184" y="6293118"/>
            <a:ext cx="9150350" cy="492443"/>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All emissions totals calculated in cradle-to-grave framework for ~100 MW system.</a:t>
            </a:r>
            <a:br>
              <a:rPr lang="en-US" sz="800" b="0" i="0" u="none" strike="noStrike" kern="1200" cap="none" spc="0" normalizeH="0" baseline="0" noProof="0" dirty="0">
                <a:ln>
                  <a:noFill/>
                </a:ln>
                <a:effectLst/>
                <a:uLnTx/>
                <a:uFillTx/>
                <a:latin typeface="Arial"/>
              </a:rPr>
            </a:b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15"/>
              </a:rPr>
              <a:t>Energy Conversion and Management, Assessment of energy storage technologies</a:t>
            </a:r>
            <a:r>
              <a:rPr lang="en-US" sz="800" dirty="0">
                <a:solidFill>
                  <a:srgbClr val="000000"/>
                </a:solidFill>
                <a:latin typeface="Arial"/>
              </a:rPr>
              <a:t> (2020);</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6"/>
              </a:rPr>
              <a:t>Environmental Science &amp; Technology, Life Cycle Assessment of PSH</a:t>
            </a:r>
            <a:r>
              <a:rPr lang="en-US" sz="800" dirty="0">
                <a:solidFill>
                  <a:srgbClr val="000000"/>
                </a:solidFill>
                <a:latin typeface="Arial"/>
              </a:rPr>
              <a:t>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7"/>
              </a:rPr>
              <a:t>Energy, Assessment of stationary electricity storage</a:t>
            </a:r>
            <a:r>
              <a:rPr lang="en-US" sz="800" dirty="0">
                <a:solidFill>
                  <a:srgbClr val="000000"/>
                </a:solidFill>
                <a:latin typeface="Arial"/>
              </a:rPr>
              <a:t> (2017);</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18"/>
              </a:rPr>
              <a:t>International Journal of Energy and Environmental Engineering, Life-cycle of PHS</a:t>
            </a:r>
            <a:r>
              <a:rPr lang="en-US" sz="800" dirty="0">
                <a:solidFill>
                  <a:srgbClr val="000000"/>
                </a:solidFill>
                <a:latin typeface="Arial"/>
              </a:rPr>
              <a:t> (2017).</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Gernot Wagner. </a:t>
            </a:r>
            <a:r>
              <a:rPr lang="en-US" sz="800" dirty="0">
                <a:solidFill>
                  <a:srgbClr val="000000"/>
                </a:solidFill>
                <a:hlinkClick r:id="rId1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0"/>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cxnSp>
        <p:nvCxnSpPr>
          <p:cNvPr id="12" name="Straight Connector 11">
            <a:extLst>
              <a:ext uri="{FF2B5EF4-FFF2-40B4-BE49-F238E27FC236}">
                <a16:creationId xmlns:a16="http://schemas.microsoft.com/office/drawing/2014/main" id="{F380A1D5-26E1-3EC9-D383-E2B67B2503E5}"/>
              </a:ext>
            </a:extLst>
          </p:cNvPr>
          <p:cNvCxnSpPr>
            <a:cxnSpLocks/>
          </p:cNvCxnSpPr>
          <p:nvPr>
            <p:custDataLst>
              <p:tags r:id="rId3"/>
            </p:custDataLst>
          </p:nvPr>
        </p:nvCxnSpPr>
        <p:spPr bwMode="gray">
          <a:xfrm>
            <a:off x="329184" y="1828800"/>
            <a:ext cx="792162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02" name="TextBox 401">
            <a:extLst>
              <a:ext uri="{FF2B5EF4-FFF2-40B4-BE49-F238E27FC236}">
                <a16:creationId xmlns:a16="http://schemas.microsoft.com/office/drawing/2014/main" id="{425622AF-D89E-FBB2-8132-77D8AB4D3E65}"/>
              </a:ext>
            </a:extLst>
          </p:cNvPr>
          <p:cNvSpPr txBox="1"/>
          <p:nvPr/>
        </p:nvSpPr>
        <p:spPr bwMode="gray">
          <a:xfrm>
            <a:off x="329184" y="1554480"/>
            <a:ext cx="3881438" cy="288147"/>
          </a:xfrm>
          <a:prstGeom prst="rect">
            <a:avLst/>
          </a:prstGeom>
          <a:noFill/>
        </p:spPr>
        <p:txBody>
          <a:bodyPr wrap="non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GHG emissions across lifecycle,</a:t>
            </a:r>
            <a:r>
              <a:rPr kumimoji="0" lang="en-US" sz="1400" b="1" i="0" u="none" strike="noStrike" kern="1200" cap="none" spc="0" normalizeH="0" baseline="30000" noProof="0" dirty="0">
                <a:ln>
                  <a:noFill/>
                </a:ln>
                <a:solidFill>
                  <a:srgbClr val="000000"/>
                </a:solidFill>
                <a:effectLst/>
                <a:uLnTx/>
                <a:uFillTx/>
                <a:latin typeface="Arial"/>
                <a:ea typeface="+mn-ea"/>
                <a:cs typeface="+mn-cs"/>
              </a:rPr>
              <a:t>1</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kumimoji="0" lang="en-US" sz="1400" b="0" i="0" u="none" strike="noStrike" kern="1200" cap="none" spc="0" normalizeH="0" baseline="0" noProof="0" dirty="0">
                <a:ln>
                  <a:noFill/>
                </a:ln>
                <a:solidFill>
                  <a:srgbClr val="000000"/>
                </a:solidFill>
                <a:effectLst/>
                <a:uLnTx/>
                <a:uFillTx/>
                <a:latin typeface="Arial"/>
                <a:ea typeface="+mn-ea"/>
                <a:cs typeface="+mn-cs"/>
              </a:rPr>
              <a:t>gCO</a:t>
            </a:r>
            <a:r>
              <a:rPr kumimoji="0" lang="en-US" sz="1400" b="0" i="0" u="none" strike="noStrike" kern="1200" cap="none" spc="0" normalizeH="0" baseline="-25000" noProof="0" dirty="0">
                <a:ln>
                  <a:noFill/>
                </a:ln>
                <a:solidFill>
                  <a:srgbClr val="000000"/>
                </a:solidFill>
                <a:effectLst/>
                <a:uLnTx/>
                <a:uFillTx/>
                <a:latin typeface="Arial"/>
                <a:ea typeface="+mn-ea"/>
                <a:cs typeface="+mn-cs"/>
              </a:rPr>
              <a:t>2</a:t>
            </a:r>
            <a:r>
              <a:rPr kumimoji="0" lang="en-US" sz="1400" b="0" i="0" u="none" strike="noStrike" kern="1200" cap="none" spc="0" normalizeH="0" baseline="0" noProof="0" dirty="0">
                <a:ln>
                  <a:noFill/>
                </a:ln>
                <a:solidFill>
                  <a:srgbClr val="000000"/>
                </a:solidFill>
                <a:effectLst/>
                <a:uLnTx/>
                <a:uFillTx/>
                <a:latin typeface="Arial"/>
                <a:ea typeface="+mn-ea"/>
                <a:cs typeface="+mn-cs"/>
              </a:rPr>
              <a:t>/kWh</a:t>
            </a:r>
            <a:endParaRPr kumimoji="0" lang="en-US" sz="1400" b="0" i="0" u="none" strike="noStrike" kern="1200" cap="none" spc="0" normalizeH="0" baseline="30000" noProof="0" dirty="0">
              <a:ln>
                <a:noFill/>
              </a:ln>
              <a:solidFill>
                <a:srgbClr val="000000"/>
              </a:solidFill>
              <a:effectLst/>
              <a:uLnTx/>
              <a:uFillTx/>
              <a:latin typeface="Arial"/>
              <a:ea typeface="+mn-ea"/>
              <a:cs typeface="+mn-cs"/>
            </a:endParaRPr>
          </a:p>
        </p:txBody>
      </p:sp>
      <p:graphicFrame>
        <p:nvGraphicFramePr>
          <p:cNvPr id="5" name="Chart 4">
            <a:extLst>
              <a:ext uri="{FF2B5EF4-FFF2-40B4-BE49-F238E27FC236}">
                <a16:creationId xmlns:a16="http://schemas.microsoft.com/office/drawing/2014/main" id="{CE9CE141-84C1-3207-D3AC-0FD322A630A6}"/>
              </a:ext>
            </a:extLst>
          </p:cNvPr>
          <p:cNvGraphicFramePr/>
          <p:nvPr>
            <p:custDataLst>
              <p:tags r:id="rId4"/>
            </p:custDataLst>
            <p:extLst>
              <p:ext uri="{D42A27DB-BD31-4B8C-83A1-F6EECF244321}">
                <p14:modId xmlns:p14="http://schemas.microsoft.com/office/powerpoint/2010/main" val="1034512876"/>
              </p:ext>
            </p:extLst>
          </p:nvPr>
        </p:nvGraphicFramePr>
        <p:xfrm>
          <a:off x="292100" y="2079625"/>
          <a:ext cx="8002588" cy="3613150"/>
        </p:xfrm>
        <a:graphic>
          <a:graphicData uri="http://schemas.openxmlformats.org/drawingml/2006/chart">
            <c:chart xmlns:c="http://schemas.openxmlformats.org/drawingml/2006/chart" xmlns:r="http://schemas.openxmlformats.org/officeDocument/2006/relationships" r:id="rId21"/>
          </a:graphicData>
        </a:graphic>
      </p:graphicFrame>
      <p:sp>
        <p:nvSpPr>
          <p:cNvPr id="34" name="Text Placeholder 10">
            <a:extLst>
              <a:ext uri="{FF2B5EF4-FFF2-40B4-BE49-F238E27FC236}">
                <a16:creationId xmlns:a16="http://schemas.microsoft.com/office/drawing/2014/main" id="{4DE9F815-EC15-282E-7FE4-18BE908A6207}"/>
              </a:ext>
            </a:extLst>
          </p:cNvPr>
          <p:cNvSpPr txBox="1">
            <a:spLocks/>
          </p:cNvSpPr>
          <p:nvPr>
            <p:custDataLst>
              <p:tags r:id="rId5"/>
            </p:custDataLst>
          </p:nvPr>
        </p:nvSpPr>
        <p:spPr bwMode="auto">
          <a:xfrm>
            <a:off x="763588" y="5561013"/>
            <a:ext cx="96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D2474B4F-7E2D-433F-9D95-D0D6878D0952}" type="datetime'0'''''''''''''''''''''''''''''''''''''''''''''''''''''''''">
              <a:rPr lang="en-US" altLang="en-US" sz="1200" smtClean="0">
                <a:solidFill>
                  <a:srgbClr val="000000"/>
                </a:solidFill>
              </a:rPr>
              <a:pPr marL="0" lvl="0" indent="0" algn="ctr">
                <a:spcBef>
                  <a:spcPct val="0"/>
                </a:spcBef>
                <a:spcAft>
                  <a:spcPct val="0"/>
                </a:spcAft>
                <a:buNone/>
                <a:defRPr/>
              </a:pPr>
              <a:t>0</a:t>
            </a:fld>
            <a:endParaRPr kumimoji="0" lang="en-US" sz="1200" b="0" i="0" strike="noStrike" kern="1200" cap="none" spc="0" normalizeH="0" baseline="0" noProof="0">
              <a:ln>
                <a:noFill/>
              </a:ln>
              <a:solidFill>
                <a:srgbClr val="000000"/>
              </a:solidFill>
              <a:effectLst/>
              <a:uLnTx/>
              <a:uFillTx/>
            </a:endParaRPr>
          </a:p>
        </p:txBody>
      </p:sp>
      <p:sp>
        <p:nvSpPr>
          <p:cNvPr id="37" name="Text Placeholder 10">
            <a:extLst>
              <a:ext uri="{FF2B5EF4-FFF2-40B4-BE49-F238E27FC236}">
                <a16:creationId xmlns:a16="http://schemas.microsoft.com/office/drawing/2014/main" id="{56568BC3-2172-28FE-BC68-ACE78A251057}"/>
              </a:ext>
            </a:extLst>
          </p:cNvPr>
          <p:cNvSpPr txBox="1">
            <a:spLocks/>
          </p:cNvSpPr>
          <p:nvPr>
            <p:custDataLst>
              <p:tags r:id="rId6"/>
            </p:custDataLst>
          </p:nvPr>
        </p:nvSpPr>
        <p:spPr bwMode="auto">
          <a:xfrm>
            <a:off x="1584325" y="5561013"/>
            <a:ext cx="5699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DE570F15-CD74-4F3E-BD11-02CD49BB6222}" type="datetime'''''''T''''''''''''h''''''''''''e''''''''''''''''''''rm''''al'">
              <a:rPr lang="en-US" altLang="en-US" sz="1200" smtClean="0">
                <a:solidFill>
                  <a:srgbClr val="000000"/>
                </a:solidFill>
              </a:rPr>
              <a:pPr marL="0" lvl="0" indent="0" algn="ctr">
                <a:spcBef>
                  <a:spcPct val="0"/>
                </a:spcBef>
                <a:spcAft>
                  <a:spcPct val="0"/>
                </a:spcAft>
                <a:buNone/>
                <a:defRPr/>
              </a:pPr>
              <a:t>Thermal</a:t>
            </a:fld>
            <a:endParaRPr kumimoji="0" lang="en-US" sz="1200" b="0" i="0" strike="noStrike" kern="1200" cap="none" spc="0" normalizeH="0" baseline="0" noProof="0">
              <a:ln>
                <a:noFill/>
              </a:ln>
              <a:solidFill>
                <a:srgbClr val="000000"/>
              </a:solidFill>
              <a:effectLst/>
              <a:uLnTx/>
              <a:uFillTx/>
            </a:endParaRPr>
          </a:p>
        </p:txBody>
      </p:sp>
      <p:sp>
        <p:nvSpPr>
          <p:cNvPr id="13" name="Text Placeholder 10">
            <a:extLst>
              <a:ext uri="{FF2B5EF4-FFF2-40B4-BE49-F238E27FC236}">
                <a16:creationId xmlns:a16="http://schemas.microsoft.com/office/drawing/2014/main" id="{05004CB9-EC75-B817-2D60-89393A8BAC10}"/>
              </a:ext>
            </a:extLst>
          </p:cNvPr>
          <p:cNvSpPr txBox="1">
            <a:spLocks/>
          </p:cNvSpPr>
          <p:nvPr>
            <p:custDataLst>
              <p:tags r:id="rId7"/>
            </p:custDataLst>
          </p:nvPr>
        </p:nvSpPr>
        <p:spPr bwMode="auto">
          <a:xfrm>
            <a:off x="2763838" y="5561013"/>
            <a:ext cx="3254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PSH</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3B3FB3A7-768A-2B62-BB37-E306E9AF36C1}"/>
              </a:ext>
            </a:extLst>
          </p:cNvPr>
          <p:cNvSpPr txBox="1">
            <a:spLocks/>
          </p:cNvSpPr>
          <p:nvPr>
            <p:custDataLst>
              <p:tags r:id="rId8"/>
            </p:custDataLst>
          </p:nvPr>
        </p:nvSpPr>
        <p:spPr bwMode="auto">
          <a:xfrm>
            <a:off x="3770313" y="5561013"/>
            <a:ext cx="427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906945B-26AB-4C51-BCB5-CBF692B3DB70}" type="datetime'''''C''''''''A''''''''''''''''''''''''''E''''S'''''''''''''">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CAES</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353" name="Text Placeholder 10">
            <a:extLst>
              <a:ext uri="{FF2B5EF4-FFF2-40B4-BE49-F238E27FC236}">
                <a16:creationId xmlns:a16="http://schemas.microsoft.com/office/drawing/2014/main" id="{44BE31D7-14C1-B405-CFDC-831C76371ADD}"/>
              </a:ext>
            </a:extLst>
          </p:cNvPr>
          <p:cNvSpPr txBox="1">
            <a:spLocks/>
          </p:cNvSpPr>
          <p:nvPr>
            <p:custDataLst>
              <p:tags r:id="rId9"/>
            </p:custDataLst>
          </p:nvPr>
        </p:nvSpPr>
        <p:spPr bwMode="auto">
          <a:xfrm>
            <a:off x="4664076" y="5561013"/>
            <a:ext cx="7540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a:lnSpc>
                <a:spcPct val="100000"/>
              </a:lnSpc>
              <a:spcBef>
                <a:spcPct val="0"/>
              </a:spcBef>
              <a:spcAft>
                <a:spcPct val="0"/>
              </a:spcAft>
              <a:buNone/>
              <a:tabLst/>
              <a:defRPr/>
            </a:pPr>
            <a:r>
              <a:rPr lang="en-US" altLang="en-US" sz="1200">
                <a:solidFill>
                  <a:srgbClr val="000000"/>
                </a:solidFill>
                <a:latin typeface="Arial"/>
              </a:rPr>
              <a:t>Lithium-ion</a:t>
            </a:r>
            <a:endParaRPr lang="en-US">
              <a:ea typeface="+mn-ea"/>
              <a:cs typeface="+mn-cs"/>
            </a:endParaRPr>
          </a:p>
        </p:txBody>
      </p:sp>
      <p:sp>
        <p:nvSpPr>
          <p:cNvPr id="350" name="Text Placeholder 10">
            <a:extLst>
              <a:ext uri="{FF2B5EF4-FFF2-40B4-BE49-F238E27FC236}">
                <a16:creationId xmlns:a16="http://schemas.microsoft.com/office/drawing/2014/main" id="{768D997C-5055-A58F-741D-5C77122DA572}"/>
              </a:ext>
            </a:extLst>
          </p:cNvPr>
          <p:cNvSpPr txBox="1">
            <a:spLocks/>
          </p:cNvSpPr>
          <p:nvPr>
            <p:custDataLst>
              <p:tags r:id="rId10"/>
            </p:custDataLst>
          </p:nvPr>
        </p:nvSpPr>
        <p:spPr bwMode="auto">
          <a:xfrm>
            <a:off x="5762625" y="5561013"/>
            <a:ext cx="669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ED42A14-4349-4DF0-A2A2-4C3018431821}" type="datetime'''''''''H''''yd''''''''''r''''''og''''''''''''e''''''''''n'''">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 name="Rectangle 3">
            <a:extLst>
              <a:ext uri="{FF2B5EF4-FFF2-40B4-BE49-F238E27FC236}">
                <a16:creationId xmlns:a16="http://schemas.microsoft.com/office/drawing/2014/main" id="{69031049-0FE3-A0B2-F37E-6C005063C83E}"/>
              </a:ext>
            </a:extLst>
          </p:cNvPr>
          <p:cNvSpPr/>
          <p:nvPr/>
        </p:nvSpPr>
        <p:spPr bwMode="gray">
          <a:xfrm>
            <a:off x="1" y="0"/>
            <a:ext cx="3089275"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Lifecycle GHG emissions</a:t>
            </a:r>
          </a:p>
        </p:txBody>
      </p:sp>
    </p:spTree>
    <p:extLst>
      <p:ext uri="{BB962C8B-B14F-4D97-AF65-F5344CB8AC3E}">
        <p14:creationId xmlns:p14="http://schemas.microsoft.com/office/powerpoint/2010/main" val="40356212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9E921FF-42BD-4C84-49CB-FEA3F553058B}"/>
              </a:ext>
            </a:extLst>
          </p:cNvPr>
          <p:cNvGraphicFramePr>
            <a:graphicFrameLocks noChangeAspect="1"/>
          </p:cNvGraphicFramePr>
          <p:nvPr>
            <p:custDataLst>
              <p:tags r:id="rId1"/>
            </p:custDataLst>
            <p:extLst>
              <p:ext uri="{D42A27DB-BD31-4B8C-83A1-F6EECF244321}">
                <p14:modId xmlns:p14="http://schemas.microsoft.com/office/powerpoint/2010/main" val="326958088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8" imgW="7772400" imgH="10058400" progId="TCLayout.ActiveDocument.1">
                  <p:embed/>
                </p:oleObj>
              </mc:Choice>
              <mc:Fallback>
                <p:oleObj name="think-cell Slide" r:id="rId38" imgW="7772400" imgH="10058400" progId="TCLayout.ActiveDocument.1">
                  <p:embed/>
                  <p:pic>
                    <p:nvPicPr>
                      <p:cNvPr id="7" name="think-cell data - do not delete" hidden="1">
                        <a:extLst>
                          <a:ext uri="{FF2B5EF4-FFF2-40B4-BE49-F238E27FC236}">
                            <a16:creationId xmlns:a16="http://schemas.microsoft.com/office/drawing/2014/main" id="{D9E921FF-42BD-4C84-49CB-FEA3F553058B}"/>
                          </a:ext>
                        </a:extLst>
                      </p:cNvPr>
                      <p:cNvPicPr/>
                      <p:nvPr/>
                    </p:nvPicPr>
                    <p:blipFill>
                      <a:blip r:embed="rId39"/>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B131DFC-6A3C-4311-18C3-AFA5BFD38FDF}"/>
              </a:ext>
            </a:extLst>
          </p:cNvPr>
          <p:cNvSpPr>
            <a:spLocks noGrp="1"/>
          </p:cNvSpPr>
          <p:nvPr>
            <p:ph type="title"/>
          </p:nvPr>
        </p:nvSpPr>
        <p:spPr/>
        <p:txBody>
          <a:bodyPr vert="horz">
            <a:noAutofit/>
          </a:bodyPr>
          <a:lstStyle/>
          <a:p>
            <a:r>
              <a:rPr lang="en-US">
                <a:cs typeface="Arial"/>
              </a:rPr>
              <a:t>CAES the most cost-effective technology when it comes to both the initial </a:t>
            </a:r>
            <a:r>
              <a:rPr lang="en-US" err="1">
                <a:cs typeface="Arial"/>
              </a:rPr>
              <a:t>CapEx</a:t>
            </a:r>
            <a:r>
              <a:rPr lang="en-US">
                <a:cs typeface="Arial"/>
              </a:rPr>
              <a:t> requirement and LCOS</a:t>
            </a:r>
          </a:p>
        </p:txBody>
      </p:sp>
      <p:sp>
        <p:nvSpPr>
          <p:cNvPr id="168" name="Rectangle 167">
            <a:extLst>
              <a:ext uri="{FF2B5EF4-FFF2-40B4-BE49-F238E27FC236}">
                <a16:creationId xmlns:a16="http://schemas.microsoft.com/office/drawing/2014/main" id="{5EF8C063-A0D6-E430-302A-03D18B4A1858}"/>
              </a:ext>
            </a:extLst>
          </p:cNvPr>
          <p:cNvSpPr/>
          <p:nvPr/>
        </p:nvSpPr>
        <p:spPr bwMode="gray">
          <a:xfrm>
            <a:off x="329184" y="1554480"/>
            <a:ext cx="8654642" cy="34187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LCOS vs. </a:t>
            </a:r>
            <a:r>
              <a:rPr lang="en-US" sz="1400" b="1" dirty="0">
                <a:solidFill>
                  <a:srgbClr val="000000"/>
                </a:solidFill>
                <a:latin typeface="Arial"/>
              </a:rPr>
              <a:t>installed</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cost</a:t>
            </a:r>
            <a:r>
              <a:rPr kumimoji="0" lang="en-US" sz="1400" b="1" i="0" u="none" strike="noStrike" kern="1200" cap="none" spc="0" normalizeH="0" baseline="0" noProof="0" dirty="0">
                <a:ln>
                  <a:noFill/>
                </a:ln>
                <a:solidFill>
                  <a:srgbClr val="000000"/>
                </a:solidFill>
                <a:effectLst/>
                <a:uLnTx/>
                <a:uFillTx/>
                <a:latin typeface="Arial"/>
                <a:ea typeface="+mn-ea"/>
                <a:cs typeface="+mn-cs"/>
              </a:rPr>
              <a:t> across storage technologies in 2023 for 100 MW/10 hours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169" name="TextBox 8">
            <a:extLst>
              <a:ext uri="{FF2B5EF4-FFF2-40B4-BE49-F238E27FC236}">
                <a16:creationId xmlns:a16="http://schemas.microsoft.com/office/drawing/2014/main" id="{000B48F1-FE49-E0CA-7FEC-6D793A96D9E9}"/>
              </a:ext>
            </a:extLst>
          </p:cNvPr>
          <p:cNvSpPr txBox="1"/>
          <p:nvPr/>
        </p:nvSpPr>
        <p:spPr bwMode="gray">
          <a:xfrm>
            <a:off x="9021763" y="1554480"/>
            <a:ext cx="3064789" cy="4552654"/>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Compressed air (CAES) boasts </a:t>
            </a:r>
            <a:r>
              <a:rPr lang="en-US" sz="1050" dirty="0">
                <a:solidFill>
                  <a:srgbClr val="000000"/>
                </a:solidFill>
                <a:latin typeface="Arial"/>
              </a:rPr>
              <a:t>some</a:t>
            </a:r>
            <a:r>
              <a:rPr kumimoji="0" lang="en-US" sz="1050" b="0" i="0" u="none" strike="noStrike" kern="1200" cap="none" spc="0" normalizeH="0" baseline="0" noProof="0" dirty="0">
                <a:ln>
                  <a:noFill/>
                </a:ln>
                <a:solidFill>
                  <a:srgbClr val="000000"/>
                </a:solidFill>
                <a:effectLst/>
                <a:uLnTx/>
                <a:uFillTx/>
                <a:latin typeface="Arial"/>
                <a:ea typeface="+mn-ea"/>
                <a:cs typeface="+mn-cs"/>
              </a:rPr>
              <a:t> of the lowest installed costs and LCOS due to </a:t>
            </a:r>
            <a:r>
              <a:rPr lang="en-US" sz="1050" dirty="0">
                <a:solidFill>
                  <a:srgbClr val="000000"/>
                </a:solidFill>
                <a:latin typeface="Arial"/>
              </a:rPr>
              <a:t>its </a:t>
            </a:r>
            <a:r>
              <a:rPr kumimoji="0" lang="en-US" sz="1050" b="0" i="0" u="none" strike="noStrike" kern="1200" cap="none" spc="0" normalizeH="0" baseline="0" noProof="0" dirty="0">
                <a:ln>
                  <a:noFill/>
                </a:ln>
                <a:solidFill>
                  <a:srgbClr val="000000"/>
                </a:solidFill>
                <a:effectLst/>
                <a:uLnTx/>
                <a:uFillTx/>
                <a:latin typeface="Arial"/>
                <a:ea typeface="+mn-ea"/>
                <a:cs typeface="+mn-cs"/>
              </a:rPr>
              <a:t>use of preexisting geological formations such as </a:t>
            </a:r>
            <a:r>
              <a:rPr kumimoji="0" lang="en-US" sz="1050" b="1" i="0" u="none" strike="noStrike" kern="1200" cap="none" spc="0" normalizeH="0" baseline="0" noProof="0" dirty="0">
                <a:ln>
                  <a:noFill/>
                </a:ln>
                <a:solidFill>
                  <a:srgbClr val="000000"/>
                </a:solidFill>
                <a:effectLst/>
                <a:uLnTx/>
                <a:uFillTx/>
                <a:latin typeface="Arial"/>
                <a:ea typeface="+mn-ea"/>
                <a:cs typeface="+mn-cs"/>
              </a:rPr>
              <a:t>caverns, aquifers, </a:t>
            </a:r>
            <a:r>
              <a:rPr lang="en-US" sz="1050" b="1" dirty="0">
                <a:solidFill>
                  <a:srgbClr val="000000"/>
                </a:solidFill>
                <a:latin typeface="Arial"/>
              </a:rPr>
              <a:t>and</a:t>
            </a:r>
            <a:r>
              <a:rPr kumimoji="0" lang="en-US" sz="1050" b="1" i="0" u="none" strike="noStrike" kern="1200" cap="none" spc="0" normalizeH="0" baseline="0" noProof="0" dirty="0">
                <a:ln>
                  <a:noFill/>
                </a:ln>
                <a:solidFill>
                  <a:srgbClr val="000000"/>
                </a:solidFill>
                <a:effectLst/>
                <a:uLnTx/>
                <a:uFillTx/>
                <a:latin typeface="Arial"/>
                <a:ea typeface="+mn-ea"/>
                <a:cs typeface="+mn-cs"/>
              </a:rPr>
              <a:t> other rock formations.</a:t>
            </a:r>
            <a:endParaRPr lang="en-US" sz="1050" b="1" i="0" u="none" strike="noStrike" kern="1200" cap="none" spc="0" normalizeH="0" baseline="0" noProof="0" dirty="0">
              <a:ln>
                <a:noFill/>
              </a:ln>
              <a:solidFill>
                <a:srgbClr val="000000"/>
              </a:solidFill>
              <a:effectLst/>
              <a:uLnTx/>
              <a:uFillTx/>
              <a:latin typeface="Arial"/>
              <a:cs typeface="Arial"/>
            </a:endParaRPr>
          </a:p>
          <a:p>
            <a:pPr marL="742950" lvl="1" indent="-285750">
              <a:spcAft>
                <a:spcPts val="600"/>
              </a:spcAft>
              <a:buFont typeface="Arial" panose="020B0604020202020204" pitchFamily="34" charset="0"/>
              <a:buChar char="•"/>
              <a:defRPr/>
            </a:pPr>
            <a:r>
              <a:rPr lang="en-US" sz="1050" dirty="0">
                <a:solidFill>
                  <a:srgbClr val="000000"/>
                </a:solidFill>
                <a:latin typeface="Arial"/>
              </a:rPr>
              <a:t>Not</a:t>
            </a:r>
            <a:r>
              <a:rPr kumimoji="0" lang="en-US" sz="1050" b="0" i="0" u="none" strike="noStrike" kern="1200" cap="none" spc="0" normalizeH="0" baseline="0" noProof="0" dirty="0">
                <a:ln>
                  <a:noFill/>
                </a:ln>
                <a:solidFill>
                  <a:srgbClr val="000000"/>
                </a:solidFill>
                <a:effectLst/>
                <a:uLnTx/>
                <a:uFillTx/>
                <a:latin typeface="Arial"/>
                <a:ea typeface="+mn-ea"/>
                <a:cs typeface="+mn-cs"/>
              </a:rPr>
              <a:t> having to construct new </a:t>
            </a:r>
            <a:r>
              <a:rPr kumimoji="0" lang="en-US" sz="1050" b="1" i="0" u="none" strike="noStrike" kern="1200" cap="none" spc="0" normalizeH="0" baseline="0" noProof="0" dirty="0">
                <a:ln>
                  <a:noFill/>
                </a:ln>
                <a:solidFill>
                  <a:srgbClr val="000000"/>
                </a:solidFill>
                <a:effectLst/>
                <a:uLnTx/>
                <a:uFillTx/>
                <a:latin typeface="Arial"/>
                <a:ea typeface="+mn-ea"/>
                <a:cs typeface="+mn-cs"/>
              </a:rPr>
              <a:t>storage facilities </a:t>
            </a:r>
            <a:r>
              <a:rPr lang="en-US" sz="1050" dirty="0">
                <a:solidFill>
                  <a:srgbClr val="000000"/>
                </a:solidFill>
                <a:latin typeface="Arial"/>
              </a:rPr>
              <a:t>provides significant </a:t>
            </a:r>
            <a:r>
              <a:rPr lang="en-US" sz="1100" dirty="0">
                <a:solidFill>
                  <a:srgbClr val="000000"/>
                </a:solidFill>
                <a:latin typeface="Arial"/>
              </a:rPr>
              <a:t>cost savings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endParaRPr lang="en-US" sz="1050" b="0"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lang="en-US" sz="1050" dirty="0">
                <a:solidFill>
                  <a:srgbClr val="000000"/>
                </a:solidFill>
                <a:latin typeface="Arial"/>
              </a:rPr>
              <a:t>Of the different battery chemistries, </a:t>
            </a:r>
            <a:r>
              <a:rPr lang="en-US" sz="1050" b="1" dirty="0">
                <a:solidFill>
                  <a:srgbClr val="000000"/>
                </a:solidFill>
                <a:latin typeface="Arial"/>
              </a:rPr>
              <a:t>lithium</a:t>
            </a:r>
            <a:r>
              <a:rPr kumimoji="0" lang="en-US" sz="1050" b="1" i="0" u="none" strike="noStrike" kern="1200" cap="none" spc="0" normalizeH="0" baseline="0" noProof="0" dirty="0">
                <a:ln>
                  <a:noFill/>
                </a:ln>
                <a:solidFill>
                  <a:srgbClr val="000000"/>
                </a:solidFill>
                <a:effectLst/>
                <a:uLnTx/>
                <a:uFillTx/>
                <a:latin typeface="Arial"/>
                <a:ea typeface="+mn-ea"/>
                <a:cs typeface="+mn-cs"/>
              </a:rPr>
              <a:t> (LFP) </a:t>
            </a:r>
            <a:r>
              <a:rPr kumimoji="0" lang="en-US" sz="1050" b="0" i="0" u="none" strike="noStrike" kern="1200" cap="none" spc="0" normalizeH="0" baseline="0" noProof="0" dirty="0">
                <a:ln>
                  <a:noFill/>
                </a:ln>
                <a:solidFill>
                  <a:srgbClr val="000000"/>
                </a:solidFill>
                <a:effectLst/>
                <a:uLnTx/>
                <a:uFillTx/>
                <a:latin typeface="Arial"/>
                <a:ea typeface="+mn-ea"/>
                <a:cs typeface="+mn-cs"/>
              </a:rPr>
              <a:t>stands out </a:t>
            </a:r>
            <a:r>
              <a:rPr lang="en-US" sz="1050" dirty="0">
                <a:solidFill>
                  <a:srgbClr val="000000"/>
                </a:solidFill>
                <a:latin typeface="Arial"/>
              </a:rPr>
              <a:t>because of its </a:t>
            </a:r>
            <a:r>
              <a:rPr kumimoji="0" lang="en-US" sz="1050" b="1" i="0" u="none" strike="noStrike" kern="1200" cap="none" spc="0" normalizeH="0" baseline="0" noProof="0" dirty="0">
                <a:ln>
                  <a:noFill/>
                </a:ln>
                <a:solidFill>
                  <a:srgbClr val="000000"/>
                </a:solidFill>
                <a:effectLst/>
                <a:uLnTx/>
                <a:uFillTx/>
                <a:latin typeface="Arial"/>
                <a:ea typeface="+mn-ea"/>
                <a:cs typeface="+mn-cs"/>
              </a:rPr>
              <a:t>moderate costs and LCOS. </a:t>
            </a:r>
            <a:r>
              <a:rPr kumimoji="0" lang="en-US" sz="1050" b="0" i="0" u="none" strike="noStrike" kern="1200" cap="none" spc="0" normalizeH="0" baseline="0" noProof="0" dirty="0">
                <a:ln>
                  <a:noFill/>
                </a:ln>
                <a:solidFill>
                  <a:srgbClr val="000000"/>
                </a:solidFill>
                <a:effectLst/>
                <a:uLnTx/>
                <a:uFillTx/>
                <a:latin typeface="Arial"/>
                <a:ea typeface="+mn-ea"/>
                <a:cs typeface="+mn-cs"/>
              </a:rPr>
              <a:t>While not the </a:t>
            </a:r>
            <a:r>
              <a:rPr lang="en-US" sz="1050" dirty="0">
                <a:solidFill>
                  <a:srgbClr val="000000"/>
                </a:solidFill>
                <a:latin typeface="Arial"/>
              </a:rPr>
              <a:t>cheapest, lithium compares favorably to </a:t>
            </a:r>
            <a:r>
              <a:rPr lang="en-US" sz="1050" b="1" dirty="0">
                <a:solidFill>
                  <a:srgbClr val="000000"/>
                </a:solidFill>
                <a:latin typeface="Arial"/>
              </a:rPr>
              <a:t>lead</a:t>
            </a:r>
            <a:r>
              <a:rPr kumimoji="0" lang="en-US" sz="1050" b="0" i="0" u="none" strike="noStrike" kern="1200" cap="none" spc="0" normalizeH="0" baseline="0" noProof="0" dirty="0">
                <a:ln>
                  <a:noFill/>
                </a:ln>
                <a:solidFill>
                  <a:srgbClr val="000000"/>
                </a:solidFill>
                <a:effectLst/>
                <a:uLnTx/>
                <a:uFillTx/>
                <a:latin typeface="Arial"/>
                <a:ea typeface="+mn-ea"/>
                <a:cs typeface="+mn-cs"/>
              </a:rPr>
              <a:t>, which has </a:t>
            </a:r>
            <a:r>
              <a:rPr kumimoji="0" lang="en-US" sz="1050" b="1" i="0" u="none" strike="noStrike" kern="1200" cap="none" spc="0" normalizeH="0" baseline="0" noProof="0" dirty="0">
                <a:ln>
                  <a:noFill/>
                </a:ln>
                <a:solidFill>
                  <a:srgbClr val="000000"/>
                </a:solidFill>
                <a:effectLst/>
                <a:uLnTx/>
                <a:uFillTx/>
                <a:latin typeface="Arial"/>
                <a:ea typeface="+mn-ea"/>
                <a:cs typeface="+mn-cs"/>
              </a:rPr>
              <a:t>higher costs and </a:t>
            </a:r>
            <a:r>
              <a:rPr lang="en-US" sz="1050" b="1" dirty="0">
                <a:solidFill>
                  <a:srgbClr val="000000"/>
                </a:solidFill>
                <a:latin typeface="Arial"/>
              </a:rPr>
              <a:t>a higher</a:t>
            </a:r>
            <a:r>
              <a:rPr kumimoji="0" lang="en-US" sz="1050" b="1" i="0" u="none" strike="noStrike" kern="1200" cap="none" spc="0" normalizeH="0" baseline="0" noProof="0" dirty="0">
                <a:ln>
                  <a:noFill/>
                </a:ln>
                <a:solidFill>
                  <a:srgbClr val="000000"/>
                </a:solidFill>
                <a:effectLst/>
                <a:uLnTx/>
                <a:uFillTx/>
                <a:latin typeface="Arial"/>
                <a:ea typeface="+mn-ea"/>
                <a:cs typeface="+mn-cs"/>
              </a:rPr>
              <a:t> LCOS</a:t>
            </a:r>
            <a:r>
              <a:rPr lang="en-US" sz="1050" b="1" dirty="0">
                <a:solidFill>
                  <a:srgbClr val="000000"/>
                </a:solidFill>
                <a:latin typeface="Arial"/>
              </a:rPr>
              <a:t>,</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reflecting </a:t>
            </a:r>
            <a:r>
              <a:rPr lang="en-US" sz="1050" dirty="0">
                <a:solidFill>
                  <a:srgbClr val="000000"/>
                </a:solidFill>
                <a:latin typeface="Arial"/>
              </a:rPr>
              <a:t>lead's </a:t>
            </a:r>
            <a:r>
              <a:rPr kumimoji="0" lang="en-US" sz="1050" b="1" i="0" u="none" strike="noStrike" kern="1200" cap="none" spc="0" normalizeH="0" baseline="0" noProof="0" dirty="0">
                <a:ln>
                  <a:noFill/>
                </a:ln>
                <a:solidFill>
                  <a:srgbClr val="000000"/>
                </a:solidFill>
                <a:effectLst/>
                <a:uLnTx/>
                <a:uFillTx/>
                <a:latin typeface="Arial"/>
                <a:ea typeface="+mn-ea"/>
                <a:cs typeface="+mn-cs"/>
              </a:rPr>
              <a:t>lower efficiency, shorter life, and maintenance needs. </a:t>
            </a:r>
            <a:endParaRPr lang="en-US" sz="1050" b="1"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Hydrogen </a:t>
            </a:r>
            <a:r>
              <a:rPr lang="en-US" sz="1050" dirty="0">
                <a:solidFill>
                  <a:srgbClr val="000000"/>
                </a:solidFill>
                <a:latin typeface="Arial"/>
              </a:rPr>
              <a:t>has</a:t>
            </a:r>
            <a:r>
              <a:rPr kumimoji="0" lang="en-US" sz="1050" b="0" i="0" u="none" strike="noStrike" kern="1200" cap="none" spc="0" normalizeH="0" baseline="0" noProof="0" dirty="0">
                <a:ln>
                  <a:noFill/>
                </a:ln>
                <a:solidFill>
                  <a:srgbClr val="000000"/>
                </a:solidFill>
                <a:effectLst/>
                <a:uLnTx/>
                <a:uFillTx/>
                <a:latin typeface="Arial"/>
                <a:ea typeface="+mn-ea"/>
                <a:cs typeface="+mn-cs"/>
              </a:rPr>
              <a:t> competitive installed </a:t>
            </a:r>
            <a:r>
              <a:rPr lang="en-US" sz="1050" dirty="0">
                <a:solidFill>
                  <a:srgbClr val="000000"/>
                </a:solidFill>
                <a:latin typeface="Arial"/>
              </a:rPr>
              <a:t>costs</a:t>
            </a:r>
            <a:r>
              <a:rPr kumimoji="0" lang="en-US" sz="1050" b="0" i="0" u="none" strike="noStrike" kern="1200" cap="none" spc="0" normalizeH="0" baseline="0" noProof="0" dirty="0">
                <a:ln>
                  <a:noFill/>
                </a:ln>
                <a:solidFill>
                  <a:srgbClr val="000000"/>
                </a:solidFill>
                <a:effectLst/>
                <a:uLnTx/>
                <a:uFillTx/>
                <a:latin typeface="Arial"/>
                <a:ea typeface="+mn-ea"/>
                <a:cs typeface="+mn-cs"/>
              </a:rPr>
              <a:t>, but </a:t>
            </a:r>
            <a:r>
              <a:rPr lang="en-US" sz="1050" dirty="0">
                <a:solidFill>
                  <a:srgbClr val="000000"/>
                </a:solidFill>
                <a:latin typeface="Arial"/>
              </a:rPr>
              <a:t>its LCOS is high due</a:t>
            </a:r>
            <a:r>
              <a:rPr kumimoji="0" lang="en-US" sz="1050" b="0" i="0" u="none" strike="noStrike" kern="1200" cap="none" spc="0" normalizeH="0" baseline="0" noProof="0" dirty="0">
                <a:ln>
                  <a:noFill/>
                </a:ln>
                <a:solidFill>
                  <a:srgbClr val="000000"/>
                </a:solidFill>
                <a:effectLst/>
                <a:uLnTx/>
                <a:uFillTx/>
                <a:latin typeface="Arial"/>
                <a:ea typeface="+mn-ea"/>
                <a:cs typeface="+mn-cs"/>
              </a:rPr>
              <a:t> to </a:t>
            </a:r>
            <a:r>
              <a:rPr kumimoji="0" lang="en-US" sz="1050" b="1" i="0" u="none" strike="noStrike" kern="1200" cap="none" spc="0" normalizeH="0" baseline="0" noProof="0" dirty="0">
                <a:ln>
                  <a:noFill/>
                </a:ln>
                <a:solidFill>
                  <a:srgbClr val="000000"/>
                </a:solidFill>
                <a:effectLst/>
                <a:uLnTx/>
                <a:uFillTx/>
                <a:latin typeface="Arial"/>
                <a:ea typeface="+mn-ea"/>
                <a:cs typeface="+mn-cs"/>
              </a:rPr>
              <a:t>poor system </a:t>
            </a:r>
            <a:r>
              <a:rPr lang="en-US" sz="1050" b="1" dirty="0">
                <a:solidFill>
                  <a:srgbClr val="000000"/>
                </a:solidFill>
                <a:latin typeface="Arial"/>
              </a:rPr>
              <a:t>round-trip efficiency, </a:t>
            </a:r>
            <a:r>
              <a:rPr lang="en-US" sz="1050" dirty="0">
                <a:solidFill>
                  <a:srgbClr val="000000"/>
                </a:solidFill>
                <a:latin typeface="Arial"/>
              </a:rPr>
              <a:t>attributable to </a:t>
            </a:r>
            <a:r>
              <a:rPr lang="en-US" sz="1050" b="1" dirty="0">
                <a:solidFill>
                  <a:srgbClr val="000000"/>
                </a:solidFill>
                <a:latin typeface="Arial"/>
              </a:rPr>
              <a:t>inefficiencies in the conversion process </a:t>
            </a:r>
            <a:r>
              <a:rPr lang="en-US" sz="1050" dirty="0">
                <a:solidFill>
                  <a:srgbClr val="000000"/>
                </a:solidFill>
                <a:latin typeface="Arial"/>
              </a:rPr>
              <a:t>involved in storing and retrieving energy.</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p:txBody>
      </p:sp>
      <p:cxnSp>
        <p:nvCxnSpPr>
          <p:cNvPr id="170" name="Straight Connector 169">
            <a:extLst>
              <a:ext uri="{FF2B5EF4-FFF2-40B4-BE49-F238E27FC236}">
                <a16:creationId xmlns:a16="http://schemas.microsoft.com/office/drawing/2014/main" id="{2A3A4E82-F6C1-FB6F-6F0A-4940F79CA8D6}"/>
              </a:ext>
            </a:extLst>
          </p:cNvPr>
          <p:cNvCxnSpPr>
            <a:cxnSpLocks/>
          </p:cNvCxnSpPr>
          <p:nvPr/>
        </p:nvCxnSpPr>
        <p:spPr bwMode="gray">
          <a:xfrm>
            <a:off x="329184" y="1828800"/>
            <a:ext cx="839252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7" name="btfpNotesBox111697">
            <a:extLst>
              <a:ext uri="{FF2B5EF4-FFF2-40B4-BE49-F238E27FC236}">
                <a16:creationId xmlns:a16="http://schemas.microsoft.com/office/drawing/2014/main" id="{4339D586-7B7D-F9A4-4218-884177E91AA3}"/>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*Hydrogen system capital </a:t>
            </a:r>
            <a:r>
              <a:rPr lang="en-US" sz="800" dirty="0">
                <a:solidFill>
                  <a:srgbClr val="000000"/>
                </a:solidFill>
                <a:latin typeface="Arial"/>
              </a:rPr>
              <a:t>costs reflect </a:t>
            </a:r>
            <a:r>
              <a:rPr kumimoji="0" lang="en-US" sz="800" b="0" i="0" u="none" strike="noStrike" kern="1200" cap="none" spc="0" normalizeH="0" baseline="0" noProof="0" dirty="0">
                <a:ln>
                  <a:noFill/>
                </a:ln>
                <a:solidFill>
                  <a:srgbClr val="000000"/>
                </a:solidFill>
                <a:effectLst/>
                <a:uLnTx/>
                <a:uFillTx/>
                <a:latin typeface="Arial"/>
                <a:ea typeface="+mn-ea"/>
                <a:cs typeface="+mn-cs"/>
              </a:rPr>
              <a:t>2021 </a:t>
            </a:r>
            <a:r>
              <a:rPr lang="en-US" sz="800" dirty="0">
                <a:solidFill>
                  <a:srgbClr val="000000"/>
                </a:solidFill>
                <a:latin typeface="Arial"/>
              </a:rPr>
              <a:t>estimates,</a:t>
            </a:r>
            <a:r>
              <a:rPr kumimoji="0" lang="en-US" sz="800" b="0" i="0" u="none" strike="noStrike" kern="1200" cap="none" spc="0" normalizeH="0" baseline="0" noProof="0" dirty="0">
                <a:ln>
                  <a:noFill/>
                </a:ln>
                <a:solidFill>
                  <a:srgbClr val="000000"/>
                </a:solidFill>
                <a:effectLst/>
                <a:uLnTx/>
                <a:uFillTx/>
                <a:latin typeface="Arial"/>
                <a:ea typeface="+mn-ea"/>
                <a:cs typeface="+mn-cs"/>
              </a:rPr>
              <a:t> since </a:t>
            </a:r>
            <a:r>
              <a:rPr lang="en-US" sz="800" dirty="0">
                <a:solidFill>
                  <a:srgbClr val="000000"/>
                </a:solidFill>
                <a:latin typeface="Arial"/>
              </a:rPr>
              <a:t>hydrogen was </a:t>
            </a:r>
            <a:r>
              <a:rPr kumimoji="0" lang="en-US" sz="800" b="0" i="0" u="none" strike="noStrike" kern="1200" cap="none" spc="0" normalizeH="0" baseline="0" noProof="0" dirty="0">
                <a:ln>
                  <a:noFill/>
                </a:ln>
                <a:solidFill>
                  <a:srgbClr val="000000"/>
                </a:solidFill>
                <a:effectLst/>
                <a:uLnTx/>
                <a:uFillTx/>
                <a:latin typeface="Arial"/>
                <a:ea typeface="+mn-ea"/>
                <a:cs typeface="+mn-cs"/>
              </a:rPr>
              <a:t>not part of the 2024 research effort. </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40"/>
              </a:rPr>
              <a:t>PNNL, Cost;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1"/>
              </a:rPr>
              <a:t>PNNL (LCOS</a:t>
            </a:r>
            <a:r>
              <a:rPr lang="en-US" sz="800" dirty="0">
                <a:solidFill>
                  <a:srgbClr val="000000"/>
                </a:solidFill>
                <a:latin typeface="Arial"/>
                <a:hlinkClick r:id="rId41"/>
              </a:rPr>
              <a:t>)</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endParaRPr lang="en-US" sz="800" b="0" i="0" u="none" strike="noStrike" kern="1200" cap="none" spc="0" normalizeH="0" baseline="0" noProof="0" dirty="0">
              <a:ln>
                <a:noFill/>
              </a:ln>
              <a:solidFill>
                <a:srgbClr val="000000"/>
              </a:solidFill>
              <a:effectLst/>
              <a:uLnTx/>
              <a:uFillTx/>
              <a:latin typeface="Arial"/>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42"/>
              </a:rPr>
              <a:t>Gernot Wagner</a:t>
            </a:r>
            <a:r>
              <a:rPr lang="en-US" sz="800" dirty="0">
                <a:solidFill>
                  <a:srgbClr val="000000"/>
                </a:solidFill>
              </a:rPr>
              <a:t>. </a:t>
            </a:r>
            <a:r>
              <a:rPr lang="en-US" sz="800" dirty="0">
                <a:solidFill>
                  <a:srgbClr val="000000"/>
                </a:solidFill>
                <a:hlinkClick r:id="rId4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4"/>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52" name="Chart 51">
            <a:extLst>
              <a:ext uri="{FF2B5EF4-FFF2-40B4-BE49-F238E27FC236}">
                <a16:creationId xmlns:a16="http://schemas.microsoft.com/office/drawing/2014/main" id="{9B9FFB6B-BB7A-37D1-A12D-B89FD153B364}"/>
              </a:ext>
            </a:extLst>
          </p:cNvPr>
          <p:cNvGraphicFramePr/>
          <p:nvPr>
            <p:custDataLst>
              <p:tags r:id="rId3"/>
            </p:custDataLst>
            <p:extLst>
              <p:ext uri="{D42A27DB-BD31-4B8C-83A1-F6EECF244321}">
                <p14:modId xmlns:p14="http://schemas.microsoft.com/office/powerpoint/2010/main" val="3162549939"/>
              </p:ext>
            </p:extLst>
          </p:nvPr>
        </p:nvGraphicFramePr>
        <p:xfrm>
          <a:off x="684213" y="1908175"/>
          <a:ext cx="7597775" cy="4276725"/>
        </p:xfrm>
        <a:graphic>
          <a:graphicData uri="http://schemas.openxmlformats.org/drawingml/2006/chart">
            <c:chart xmlns:c="http://schemas.openxmlformats.org/drawingml/2006/chart" xmlns:r="http://schemas.openxmlformats.org/officeDocument/2006/relationships" r:id="rId45"/>
          </a:graphicData>
        </a:graphic>
      </p:graphicFrame>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393700" y="58832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478F847-D8D0-479D-B1AD-14F51758AA72}" type="datetime'''''''''''''''''''''''''''''''0.''''''''''00'''''">
              <a:rPr lang="en-US" altLang="en-US" sz="1000" smtClean="0">
                <a:effectLst/>
              </a:rPr>
              <a:pPr marL="0" lvl="0" indent="0" algn="r">
                <a:spcBef>
                  <a:spcPct val="0"/>
                </a:spcBef>
                <a:spcAft>
                  <a:spcPct val="0"/>
                </a:spcAft>
                <a:buNone/>
              </a:pPr>
              <a:t>0.00</a:t>
            </a:fld>
            <a:endParaRPr lang="en-US" sz="1000"/>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393700" y="53371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03BDADB-F7E9-4946-BFF7-C8B4796177F9}" type="datetime'''0''''.''''0''5'''">
              <a:rPr lang="en-US" altLang="en-US" sz="1000" smtClean="0">
                <a:effectLst/>
              </a:rPr>
              <a:pPr marL="0" lvl="0" indent="0" algn="r">
                <a:spcBef>
                  <a:spcPct val="0"/>
                </a:spcBef>
                <a:spcAft>
                  <a:spcPct val="0"/>
                </a:spcAft>
                <a:buNone/>
              </a:pPr>
              <a:t>0.05</a:t>
            </a:fld>
            <a:endParaRPr lang="en-US" sz="1000"/>
          </a:p>
        </p:txBody>
      </p:sp>
      <p:sp>
        <p:nvSpPr>
          <p:cNvPr id="17"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393700" y="47894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AFE97E6-238B-43B0-A64F-19F32EC0238B}" type="datetime'''0''''''.''''''''''''''1''''0'''''''''''''''''''''''''''''">
              <a:rPr lang="en-US" altLang="en-US" sz="1000" smtClean="0">
                <a:effectLst/>
              </a:rPr>
              <a:pPr marL="0" lvl="0" indent="0" algn="r">
                <a:spcBef>
                  <a:spcPct val="0"/>
                </a:spcBef>
                <a:spcAft>
                  <a:spcPct val="0"/>
                </a:spcAft>
                <a:buNone/>
              </a:pPr>
              <a:t>0.10</a:t>
            </a:fld>
            <a:endParaRPr lang="en-US" sz="1000"/>
          </a:p>
        </p:txBody>
      </p:sp>
      <p:sp>
        <p:nvSpPr>
          <p:cNvPr id="18"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393700" y="42433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DF80BD5-8197-4DC5-8CB9-FADEDCE5B96A}" type="datetime'''''''''''''''''0''''''.''''1''5'''''''''''''''''''''''''''">
              <a:rPr lang="en-US" altLang="en-US" sz="1000" smtClean="0">
                <a:effectLst/>
              </a:rPr>
              <a:pPr marL="0" lvl="0" indent="0" algn="r">
                <a:spcBef>
                  <a:spcPct val="0"/>
                </a:spcBef>
                <a:spcAft>
                  <a:spcPct val="0"/>
                </a:spcAft>
                <a:buNone/>
              </a:pPr>
              <a:t>0.15</a:t>
            </a:fld>
            <a:endParaRPr lang="en-US" sz="1000"/>
          </a:p>
        </p:txBody>
      </p:sp>
      <p:sp>
        <p:nvSpPr>
          <p:cNvPr id="20"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393700" y="36972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0C7CC36-8BC9-4BD9-A04C-81EB304B75B9}" type="datetime'''''''''''0''''''.''''''''''''2''''''0'''">
              <a:rPr lang="en-US" altLang="en-US" sz="1000" smtClean="0">
                <a:effectLst/>
              </a:rPr>
              <a:pPr marL="0" lvl="0" indent="0" algn="r">
                <a:spcBef>
                  <a:spcPct val="0"/>
                </a:spcBef>
                <a:spcAft>
                  <a:spcPct val="0"/>
                </a:spcAft>
                <a:buNone/>
              </a:pPr>
              <a:t>0.20</a:t>
            </a:fld>
            <a:endParaRPr lang="en-US" sz="1000"/>
          </a:p>
        </p:txBody>
      </p:sp>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393700" y="31496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B2394CD-FE4F-467D-B883-46891DEFAFA7}" type="datetime'''''0.2''''''''''''''''''''''5'''''''''">
              <a:rPr lang="en-US" altLang="en-US" sz="1000" smtClean="0">
                <a:effectLst/>
              </a:rPr>
              <a:pPr marL="0" lvl="0" indent="0" algn="r">
                <a:spcBef>
                  <a:spcPct val="0"/>
                </a:spcBef>
                <a:spcAft>
                  <a:spcPct val="0"/>
                </a:spcAft>
                <a:buNone/>
              </a:pPr>
              <a:t>0.25</a:t>
            </a:fld>
            <a:endParaRPr lang="en-US" sz="1000"/>
          </a:p>
        </p:txBody>
      </p:sp>
      <p:sp>
        <p:nvSpPr>
          <p:cNvPr id="25"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393700" y="26035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3109376-A8E8-4B57-973D-838F89BD9082}" type="datetime'''''''0''''''''.''''''''''''3''''''''''''0'''''''''">
              <a:rPr lang="en-US" altLang="en-US" sz="1000" smtClean="0">
                <a:effectLst/>
              </a:rPr>
              <a:pPr marL="0" lvl="0" indent="0" algn="r">
                <a:spcBef>
                  <a:spcPct val="0"/>
                </a:spcBef>
                <a:spcAft>
                  <a:spcPct val="0"/>
                </a:spcAft>
                <a:buNone/>
              </a:pPr>
              <a:t>0.30</a:t>
            </a:fld>
            <a:endParaRPr lang="en-US" sz="1000"/>
          </a:p>
        </p:txBody>
      </p:sp>
      <p:sp>
        <p:nvSpPr>
          <p:cNvPr id="26"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393700" y="20574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8DDF181-D5A6-4FF1-B022-BC69C7081973}" type="datetime'''0''''''''''''''''''''''''.''3''''''''''''''''5'''''''''">
              <a:rPr lang="en-US" altLang="en-US" sz="1000" smtClean="0">
                <a:effectLst/>
              </a:rPr>
              <a:pPr marL="0" lvl="0" indent="0" algn="r">
                <a:spcBef>
                  <a:spcPct val="0"/>
                </a:spcBef>
                <a:spcAft>
                  <a:spcPct val="0"/>
                </a:spcAft>
                <a:buNone/>
              </a:pPr>
              <a:t>0.35</a:t>
            </a:fld>
            <a:endParaRPr lang="en-US" sz="1000"/>
          </a:p>
        </p:txBody>
      </p:sp>
      <p:sp useBgFill="1">
        <p:nvSpPr>
          <p:cNvPr id="54"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1085850" y="4894263"/>
            <a:ext cx="244475"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03C5252-98F0-413D-A0B5-9FF1F2BA5C57}" type="datetime'''''1''''''''''''''''''''''''1''''''''''''3'''''''''''''''''">
              <a:rPr kumimoji="0" lang="en-US" altLang="en-US" sz="1000" b="0" i="0" u="none" strike="noStrike" kern="1200" cap="none" spc="0" normalizeH="0" baseline="0" noProof="0" smtClean="0">
                <a:ln>
                  <a:noFill/>
                </a:ln>
                <a:solidFill>
                  <a:srgbClr val="C0C0C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113</a:t>
            </a:fld>
            <a:endParaRPr kumimoji="0" lang="en-US" sz="1000" b="0" i="0" u="none" strike="noStrike" kern="1200" cap="none" spc="0" normalizeH="0" baseline="0" noProof="0">
              <a:ln>
                <a:noFill/>
              </a:ln>
              <a:solidFill>
                <a:srgbClr val="C0C0C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1030288" y="6002338"/>
            <a:ext cx="357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6B4BD75-C8EE-4AFF-A734-F11CD928292F}" type="datetime'''C''''''''''''''''''''''''A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CF46D807-1B20-D1A6-41AD-C5925CDD2E12}"/>
              </a:ext>
            </a:extLst>
          </p:cNvPr>
          <p:cNvSpPr>
            <a:spLocks noGrp="1"/>
          </p:cNvSpPr>
          <p:nvPr>
            <p:custDataLst>
              <p:tags r:id="rId14"/>
            </p:custDataLst>
          </p:nvPr>
        </p:nvSpPr>
        <p:spPr bwMode="auto">
          <a:xfrm>
            <a:off x="1955800" y="60023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4A2E485-CF5C-4A09-B62B-1B2D69F6363D}" type="datetime'''''''''P''''''''S''''''''''H'''''''''''''''''''''''''''''">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PSH</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57"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2854325" y="3082925"/>
            <a:ext cx="244475"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4B62573-5901-477E-B113-256517B015B4}" type="datetime'''''''''''''3''''''''''''''''''''''''''''4''''''''''''9'">
              <a:rPr kumimoji="0" lang="en-US" altLang="en-US" sz="1000" b="0" i="0" u="none" strike="noStrike" kern="1200" cap="none" spc="0" normalizeH="0" baseline="0" noProof="0" smtClean="0">
                <a:ln>
                  <a:noFill/>
                </a:ln>
                <a:solidFill>
                  <a:srgbClr val="C0C0C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349</a:t>
            </a:fld>
            <a:endParaRPr kumimoji="0" lang="en-US" sz="1000" b="0" i="0" u="none" strike="noStrike" kern="1200" cap="none" spc="0" normalizeH="0" baseline="0" noProof="0">
              <a:ln>
                <a:noFill/>
              </a:ln>
              <a:solidFill>
                <a:srgbClr val="C0C0C0"/>
              </a:solidFill>
              <a:effectLst/>
              <a:uLnTx/>
              <a:uFillTx/>
              <a:latin typeface="Arial"/>
              <a:ea typeface="+mn-ea"/>
              <a:cs typeface="+mn-cs"/>
            </a:endParaRPr>
          </a:p>
        </p:txBody>
      </p:sp>
      <p:sp>
        <p:nvSpPr>
          <p:cNvPr id="38" name="Text Placeholder 10">
            <a:extLst>
              <a:ext uri="{FF2B5EF4-FFF2-40B4-BE49-F238E27FC236}">
                <a16:creationId xmlns:a16="http://schemas.microsoft.com/office/drawing/2014/main" id="{146148B9-3542-96D5-1653-4287BE4199EC}"/>
              </a:ext>
            </a:extLst>
          </p:cNvPr>
          <p:cNvSpPr>
            <a:spLocks noGrp="1"/>
          </p:cNvSpPr>
          <p:nvPr>
            <p:custDataLst>
              <p:tags r:id="rId16"/>
            </p:custDataLst>
          </p:nvPr>
        </p:nvSpPr>
        <p:spPr bwMode="auto">
          <a:xfrm>
            <a:off x="2590800" y="6002338"/>
            <a:ext cx="773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EE7ECAF-C5C6-49D8-8CEA-C7749D3394D1}" type="datetime'L''i''''t''''''h''i''''''um'' (''LFP'''''''''''''''''''''')'''">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Lithium (LFP)</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0" name="Text Placeholder 10">
            <a:extLst>
              <a:ext uri="{FF2B5EF4-FFF2-40B4-BE49-F238E27FC236}">
                <a16:creationId xmlns:a16="http://schemas.microsoft.com/office/drawing/2014/main" id="{BCF546E1-D544-4358-1F90-765F68FBC0F4}"/>
              </a:ext>
            </a:extLst>
          </p:cNvPr>
          <p:cNvSpPr>
            <a:spLocks noGrp="1"/>
          </p:cNvSpPr>
          <p:nvPr>
            <p:custDataLst>
              <p:tags r:id="rId17"/>
            </p:custDataLst>
          </p:nvPr>
        </p:nvSpPr>
        <p:spPr bwMode="auto">
          <a:xfrm>
            <a:off x="3500438" y="6002338"/>
            <a:ext cx="722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Gravitational</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58"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4622800" y="3440113"/>
            <a:ext cx="244475"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5F8C166-799A-4F85-862B-D6EF7BF6CF22}" type="datetime'''303'''''''''''''''''''''''''''''''''''''''">
              <a:rPr kumimoji="0" lang="en-US" altLang="en-US" sz="1000" b="0" i="0" u="none" strike="noStrike" kern="1200" cap="none" spc="0" normalizeH="0" baseline="0" noProof="0" smtClean="0">
                <a:ln>
                  <a:noFill/>
                </a:ln>
                <a:solidFill>
                  <a:srgbClr val="C0C0C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303</a:t>
            </a:fld>
            <a:endParaRPr kumimoji="0" lang="en-US" sz="1000" b="0" i="0" u="none" strike="noStrike" kern="1200" cap="none" spc="0" normalizeH="0" baseline="0" noProof="0">
              <a:ln>
                <a:noFill/>
              </a:ln>
              <a:solidFill>
                <a:srgbClr val="C0C0C0"/>
              </a:solidFill>
              <a:effectLst/>
              <a:uLnTx/>
              <a:uFillTx/>
              <a:latin typeface="Arial"/>
              <a:ea typeface="+mn-ea"/>
              <a:cs typeface="+mn-cs"/>
            </a:endParaRPr>
          </a:p>
        </p:txBody>
      </p:sp>
      <p:sp>
        <p:nvSpPr>
          <p:cNvPr id="53" name="Text Placeholder 10">
            <a:extLst>
              <a:ext uri="{FF2B5EF4-FFF2-40B4-BE49-F238E27FC236}">
                <a16:creationId xmlns:a16="http://schemas.microsoft.com/office/drawing/2014/main" id="{C84850F4-FD11-932D-958B-85340882A238}"/>
              </a:ext>
            </a:extLst>
          </p:cNvPr>
          <p:cNvSpPr>
            <a:spLocks noGrp="1"/>
          </p:cNvSpPr>
          <p:nvPr>
            <p:custDataLst>
              <p:tags r:id="rId19"/>
            </p:custDataLst>
          </p:nvPr>
        </p:nvSpPr>
        <p:spPr bwMode="auto">
          <a:xfrm>
            <a:off x="4506913" y="6002338"/>
            <a:ext cx="477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AFF5F91-4D42-447C-B029-5354BE1566C7}" type="datetime'''''''''''''''''''''T''her''m''''''''''''a''''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Thermal</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1" name="Text Placeholder 10">
            <a:extLst>
              <a:ext uri="{FF2B5EF4-FFF2-40B4-BE49-F238E27FC236}">
                <a16:creationId xmlns:a16="http://schemas.microsoft.com/office/drawing/2014/main" id="{D9233AAD-7A17-25B6-66DE-7E4DAE01DE81}"/>
              </a:ext>
            </a:extLst>
          </p:cNvPr>
          <p:cNvSpPr>
            <a:spLocks noGrp="1"/>
          </p:cNvSpPr>
          <p:nvPr>
            <p:custDataLst>
              <p:tags r:id="rId20"/>
            </p:custDataLst>
          </p:nvPr>
        </p:nvSpPr>
        <p:spPr bwMode="auto">
          <a:xfrm>
            <a:off x="5213350" y="6002338"/>
            <a:ext cx="831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7E80B2E-8C05-41EA-A0D3-F98DFCC8047F}" type="datetime'L''i''''''thi''''''u''''''''m'''' ''''''''(N''''M''''C'')'">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Lithium (NMC)</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6" name="Text Placeholder 10">
            <a:extLst>
              <a:ext uri="{FF2B5EF4-FFF2-40B4-BE49-F238E27FC236}">
                <a16:creationId xmlns:a16="http://schemas.microsoft.com/office/drawing/2014/main" id="{E8B290F2-55C7-1CD8-543A-AA815C93DD01}"/>
              </a:ext>
            </a:extLst>
          </p:cNvPr>
          <p:cNvSpPr>
            <a:spLocks noGrp="1"/>
          </p:cNvSpPr>
          <p:nvPr>
            <p:custDataLst>
              <p:tags r:id="rId21"/>
            </p:custDataLst>
          </p:nvPr>
        </p:nvSpPr>
        <p:spPr bwMode="auto">
          <a:xfrm>
            <a:off x="6367463" y="60023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82D11E-68C5-41DC-97C5-517A476D833B}" type="datetime'''''''L''''''''e''''''''''a''''''d'''''''">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Lead</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59"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7275513" y="3494088"/>
            <a:ext cx="244475"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9772D9-0510-4FBD-A10D-C6292C8A5960}" type="datetime'''''2''''''''''9''''''''''''''''''''''5'''''''''''''''''''''''">
              <a:rPr kumimoji="0" lang="en-US" altLang="en-US" sz="1000" b="0" i="0" u="none" strike="noStrike" kern="1200" cap="none" spc="0" normalizeH="0" baseline="0" noProof="0" smtClean="0">
                <a:ln>
                  <a:noFill/>
                </a:ln>
                <a:solidFill>
                  <a:srgbClr val="C0C0C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295</a:t>
            </a:fld>
            <a:endParaRPr kumimoji="0" lang="en-US" sz="1000" b="0" i="0" u="none" strike="noStrike" kern="1200" cap="none" spc="0" normalizeH="0" baseline="0" noProof="0">
              <a:ln>
                <a:noFill/>
              </a:ln>
              <a:solidFill>
                <a:srgbClr val="C0C0C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7A5172CB-69C2-69C9-F2A5-0C5FE10028FB}"/>
              </a:ext>
            </a:extLst>
          </p:cNvPr>
          <p:cNvSpPr>
            <a:spLocks noGrp="1"/>
          </p:cNvSpPr>
          <p:nvPr>
            <p:custDataLst>
              <p:tags r:id="rId23"/>
            </p:custDataLst>
          </p:nvPr>
        </p:nvSpPr>
        <p:spPr bwMode="auto">
          <a:xfrm>
            <a:off x="7118350" y="6002338"/>
            <a:ext cx="5603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4F2D07A-89CE-4E6C-8CC7-D43345AE5C0A}" type="datetime'Hyd''r''''''''''''''''''''''''''o''''''g''''''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130"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gray">
          <a:xfrm>
            <a:off x="6373813" y="2720975"/>
            <a:ext cx="27940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C442C5C-C460-4A71-9A27-ED9B36A7C302}" type="datetime'''''''''''''''''''''''''''''''''''''0''''''.''2''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0.28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1068388" y="46878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F92F4F5-8EF7-48BD-992E-8242D283EDCF}" type="datetime'''0''''''''''.''1''''''''0'''''''''''''''">
              <a:rPr lang="en-US" altLang="en-US" sz="1000" smtClean="0">
                <a:effectLst/>
              </a:rPr>
              <a:pPr marL="0" lvl="0" indent="0" algn="ctr">
                <a:spcBef>
                  <a:spcPct val="0"/>
                </a:spcBef>
                <a:spcAft>
                  <a:spcPct val="0"/>
                </a:spcAft>
                <a:buNone/>
              </a:pPr>
              <a:t>0.10</a:t>
            </a:fld>
            <a:endParaRPr lang="en-US" sz="1000"/>
          </a:p>
        </p:txBody>
      </p:sp>
      <p:sp>
        <p:nvSpPr>
          <p:cNvPr id="8"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1952625" y="44704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56411EF-9F7F-4A3A-BA8A-862C4C896A0C}" type="datetime'''''''''''''''''''''''''0''''''.''''''1''''''''''''''''2'''">
              <a:rPr lang="en-US" altLang="en-US" sz="1000" smtClean="0">
                <a:effectLst/>
              </a:rPr>
              <a:pPr marL="0" lvl="0" indent="0" algn="ctr">
                <a:spcBef>
                  <a:spcPct val="0"/>
                </a:spcBef>
                <a:spcAft>
                  <a:spcPct val="0"/>
                </a:spcAft>
                <a:buNone/>
              </a:pPr>
              <a:t>0.12</a:t>
            </a:fld>
            <a:endParaRPr lang="en-US" sz="1000"/>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27"/>
            </p:custDataLst>
          </p:nvPr>
        </p:nvSpPr>
        <p:spPr bwMode="gray">
          <a:xfrm>
            <a:off x="2836863" y="3922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0AA1132-214D-4537-8953-06C9F1AC9AA0}" type="datetime'''''''0''''''''''''''''''''''''''''''.''''''1''''7'''''''''">
              <a:rPr lang="en-US" altLang="en-US" sz="1000" smtClean="0">
                <a:effectLst/>
              </a:rPr>
              <a:pPr marL="0" lvl="0" indent="0" algn="ctr">
                <a:spcBef>
                  <a:spcPct val="0"/>
                </a:spcBef>
                <a:spcAft>
                  <a:spcPct val="0"/>
                </a:spcAft>
                <a:buNone/>
              </a:pPr>
              <a:t>0.17</a:t>
            </a:fld>
            <a:endParaRPr lang="en-US" sz="100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gray">
          <a:xfrm>
            <a:off x="3721100" y="3922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03F4FB9-79F9-4816-A1DD-FE983D17E853}" type="datetime'''''''''''''0.''''1''''''''''7'''''''''''''''''''''''''''">
              <a:rPr lang="en-US" altLang="en-US" sz="1000" smtClean="0">
                <a:effectLst/>
              </a:rPr>
              <a:pPr marL="0" lvl="0" indent="0" algn="ctr">
                <a:spcBef>
                  <a:spcPct val="0"/>
                </a:spcBef>
                <a:spcAft>
                  <a:spcPct val="0"/>
                </a:spcAft>
                <a:buNone/>
              </a:pPr>
              <a:t>0.17</a:t>
            </a:fld>
            <a:endParaRPr lang="en-US" sz="1000"/>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gray">
          <a:xfrm>
            <a:off x="4605338" y="38131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1380D6E-3130-44E4-91DD-31F324A5C291}" type="datetime'''0''''''''''''.''''''''''''1''''''''''8'''''">
              <a:rPr lang="en-US" altLang="en-US" sz="1000" smtClean="0">
                <a:effectLst/>
              </a:rPr>
              <a:pPr marL="0" lvl="0" indent="0" algn="ctr">
                <a:spcBef>
                  <a:spcPct val="0"/>
                </a:spcBef>
                <a:spcAft>
                  <a:spcPct val="0"/>
                </a:spcAft>
                <a:buNone/>
              </a:pPr>
              <a:t>0.18</a:t>
            </a:fld>
            <a:endParaRPr lang="en-US" sz="1000"/>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gray">
          <a:xfrm>
            <a:off x="5489575" y="32670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E86F097-9EAE-49CF-9600-2684C7037631}" type="datetime'''0''''.''''''2''''''''''''''''''''''''''''3'">
              <a:rPr lang="en-US" altLang="en-US" sz="1000" smtClean="0">
                <a:effectLst/>
              </a:rPr>
              <a:pPr marL="0" lvl="0" indent="0" algn="ctr">
                <a:spcBef>
                  <a:spcPct val="0"/>
                </a:spcBef>
                <a:spcAft>
                  <a:spcPct val="0"/>
                </a:spcAft>
                <a:buNone/>
              </a:pPr>
              <a:t>0.23</a:t>
            </a:fld>
            <a:endParaRPr lang="en-US" sz="1000"/>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gray">
          <a:xfrm>
            <a:off x="7258050" y="19558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BA2A5E8-4695-4E83-A8D7-3F69C4A8E77E}" type="datetime'0''''''''.''''3''''''5'''''''''''''''''''''''''''">
              <a:rPr lang="en-US" altLang="en-US" sz="1000" smtClean="0">
                <a:effectLst/>
              </a:rPr>
              <a:pPr marL="0" lvl="0" indent="0" algn="ctr">
                <a:spcBef>
                  <a:spcPct val="0"/>
                </a:spcBef>
                <a:spcAft>
                  <a:spcPct val="0"/>
                </a:spcAft>
                <a:buNone/>
              </a:pPr>
              <a:t>0.35</a:t>
            </a:fld>
            <a:endParaRPr lang="en-US" sz="1000"/>
          </a:p>
        </p:txBody>
      </p:sp>
      <p:cxnSp>
        <p:nvCxnSpPr>
          <p:cNvPr id="31" name="Straight Connector 30">
            <a:extLst>
              <a:ext uri="{FF2B5EF4-FFF2-40B4-BE49-F238E27FC236}">
                <a16:creationId xmlns:a16="http://schemas.microsoft.com/office/drawing/2014/main" id="{9C465478-0DA7-BBAE-BC0D-526D80C624FA}"/>
              </a:ext>
            </a:extLst>
          </p:cNvPr>
          <p:cNvCxnSpPr/>
          <p:nvPr>
            <p:custDataLst>
              <p:tags r:id="rId32"/>
            </p:custDataLst>
          </p:nvPr>
        </p:nvCxnSpPr>
        <p:spPr bwMode="gray">
          <a:xfrm>
            <a:off x="831850" y="2255838"/>
            <a:ext cx="150813" cy="0"/>
          </a:xfrm>
          <a:prstGeom prst="line">
            <a:avLst/>
          </a:prstGeom>
          <a:ln w="28575" cap="rnd"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2" name="Rectangle 31">
            <a:extLst>
              <a:ext uri="{FF2B5EF4-FFF2-40B4-BE49-F238E27FC236}">
                <a16:creationId xmlns:a16="http://schemas.microsoft.com/office/drawing/2014/main" id="{7957D858-82D0-B9A8-8387-35ABE3C59030}"/>
              </a:ext>
            </a:extLst>
          </p:cNvPr>
          <p:cNvSpPr/>
          <p:nvPr>
            <p:custDataLst>
              <p:tags r:id="rId33"/>
            </p:custDataLst>
          </p:nvPr>
        </p:nvSpPr>
        <p:spPr bwMode="auto">
          <a:xfrm>
            <a:off x="817563" y="2392363"/>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auto">
          <a:xfrm>
            <a:off x="1047750" y="2184400"/>
            <a:ext cx="14144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lang="en-US" altLang="en-US" sz="1000">
                <a:solidFill>
                  <a:srgbClr val="000000"/>
                </a:solidFill>
                <a:latin typeface="Arial"/>
              </a:rPr>
              <a:t>Installed cost </a:t>
            </a:r>
            <a:r>
              <a:rPr kumimoji="0" lang="en-US" altLang="en-US" sz="1000" b="0" i="0" u="none" strike="noStrike" kern="1200" cap="none" spc="0" normalizeH="0" baseline="0" noProof="0">
                <a:ln>
                  <a:noFill/>
                </a:ln>
                <a:solidFill>
                  <a:srgbClr val="000000"/>
                </a:solidFill>
                <a:effectLst/>
                <a:uLnTx/>
                <a:uFillTx/>
                <a:latin typeface="Arial"/>
                <a:ea typeface="+mn-ea"/>
                <a:cs typeface="+mn-cs"/>
              </a:rPr>
              <a:t>(USD/kwh)</a:t>
            </a:r>
            <a:endParaRPr lang="en-US" sz="1000" b="0" i="0" u="none" strike="noStrike" kern="1200" cap="none" spc="0" normalizeH="0" baseline="0" noProof="0">
              <a:ln>
                <a:noFill/>
              </a:ln>
              <a:solidFill>
                <a:srgbClr val="000000"/>
              </a:solidFill>
              <a:effectLst/>
              <a:uLnTx/>
              <a:uFillTx/>
              <a:latin typeface="Arial"/>
              <a:cs typeface="Arial"/>
            </a:endParaRPr>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auto">
          <a:xfrm>
            <a:off x="1047750" y="2387600"/>
            <a:ext cx="1022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EBDCA65-F823-4AF4-B5CA-CE7A32AE10E2}" type="datetime'''''L''''C''''''''''''''O''''''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LCOS</a:t>
            </a:fld>
            <a:r>
              <a:rPr kumimoji="0" lang="en-US" altLang="en-US" sz="1000" b="0" i="0" u="none" strike="noStrike" kern="1200" cap="none" spc="0" normalizeH="0" baseline="0" noProof="0">
                <a:ln>
                  <a:noFill/>
                </a:ln>
                <a:solidFill>
                  <a:srgbClr val="000000"/>
                </a:solidFill>
                <a:effectLst/>
                <a:uLnTx/>
                <a:uFillTx/>
                <a:latin typeface="Arial"/>
                <a:ea typeface="+mn-ea"/>
                <a:cs typeface="+mn-cs"/>
              </a:rPr>
              <a:t> (USD/kWh)</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 name="Rectangle 1">
            <a:extLst>
              <a:ext uri="{FF2B5EF4-FFF2-40B4-BE49-F238E27FC236}">
                <a16:creationId xmlns:a16="http://schemas.microsoft.com/office/drawing/2014/main" id="{868FC197-1F91-C9BA-05C3-6102956857AE}"/>
              </a:ext>
            </a:extLst>
          </p:cNvPr>
          <p:cNvSpPr/>
          <p:nvPr/>
        </p:nvSpPr>
        <p:spPr bwMode="gray">
          <a:xfrm>
            <a:off x="1" y="-1"/>
            <a:ext cx="1387475"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Cost</a:t>
            </a:r>
          </a:p>
        </p:txBody>
      </p:sp>
    </p:spTree>
    <p:extLst>
      <p:ext uri="{BB962C8B-B14F-4D97-AF65-F5344CB8AC3E}">
        <p14:creationId xmlns:p14="http://schemas.microsoft.com/office/powerpoint/2010/main" val="23949505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137795469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6" imgW="7772400" imgH="10058400" progId="TCLayout.ActiveDocument.1">
                  <p:embed/>
                </p:oleObj>
              </mc:Choice>
              <mc:Fallback>
                <p:oleObj name="think-cell Slide" r:id="rId36"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37"/>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Autofit/>
          </a:bodyPr>
          <a:lstStyle/>
          <a:p>
            <a:r>
              <a:rPr lang="en-US"/>
              <a:t>Further development needed for all technologies if they are to achieve a LCOS goal of $0.05/kWh</a:t>
            </a:r>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8"/>
              </a:rPr>
              <a:t>PNNL</a:t>
            </a:r>
            <a:r>
              <a:rPr lang="en-US" sz="800" dirty="0">
                <a:solidFill>
                  <a:srgbClr val="000000"/>
                </a:solidFill>
                <a:latin typeface="Arial"/>
                <a:hlinkClick r:id="rId38"/>
              </a:rPr>
              <a:t>, LCOS</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9"/>
              </a:rPr>
              <a:t>DOE</a:t>
            </a:r>
            <a:r>
              <a:rPr lang="en-US" sz="800" dirty="0">
                <a:solidFill>
                  <a:srgbClr val="000000"/>
                </a:solidFill>
                <a:latin typeface="Arial"/>
                <a:hlinkClick r:id="rId39"/>
              </a:rPr>
              <a:t>, Energy Storage Grand Challenge Roadmap</a:t>
            </a:r>
            <a:r>
              <a:rPr lang="en-US" sz="800" dirty="0">
                <a:solidFill>
                  <a:srgbClr val="000000"/>
                </a:solidFill>
                <a:latin typeface="Arial"/>
              </a:rPr>
              <a:t> (2020); </a:t>
            </a:r>
            <a:r>
              <a:rPr lang="en-US" sz="800" dirty="0">
                <a:solidFill>
                  <a:srgbClr val="000000"/>
                </a:solidFill>
                <a:latin typeface="Arial"/>
                <a:hlinkClick r:id="rId40"/>
              </a:rPr>
              <a:t>DOE, Achieving the Promise of Low-Cost Long Duration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0"/>
              </a:rPr>
              <a:t>Energy </a:t>
            </a:r>
            <a:r>
              <a:rPr lang="en-US" sz="800" dirty="0">
                <a:solidFill>
                  <a:srgbClr val="000000"/>
                </a:solidFill>
                <a:latin typeface="Arial"/>
                <a:hlinkClick r:id="rId40"/>
              </a:rPr>
              <a:t>Storage</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41"/>
              </a:rPr>
              <a:t>Gernot Wagner</a:t>
            </a:r>
            <a:r>
              <a:rPr lang="en-US" sz="800" dirty="0">
                <a:solidFill>
                  <a:srgbClr val="000000"/>
                </a:solidFill>
              </a:rPr>
              <a:t>. </a:t>
            </a:r>
            <a:r>
              <a:rPr lang="en-US" sz="800" dirty="0">
                <a:solidFill>
                  <a:srgbClr val="000000"/>
                </a:solidFill>
                <a:hlinkClick r:id="rId4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3"/>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5" name="TextBox 8">
            <a:extLst>
              <a:ext uri="{FF2B5EF4-FFF2-40B4-BE49-F238E27FC236}">
                <a16:creationId xmlns:a16="http://schemas.microsoft.com/office/drawing/2014/main" id="{05EA398D-152A-7EE6-430B-0748BBC5C59F}"/>
              </a:ext>
            </a:extLst>
          </p:cNvPr>
          <p:cNvSpPr txBox="1"/>
          <p:nvPr/>
        </p:nvSpPr>
        <p:spPr bwMode="gray">
          <a:xfrm>
            <a:off x="8629651" y="1554480"/>
            <a:ext cx="3432809" cy="4804302"/>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lang="en-US" sz="1050" b="1" dirty="0"/>
              <a:t>Hydrogen is the only technology</a:t>
            </a:r>
            <a:r>
              <a:rPr lang="en-US" sz="1050" dirty="0"/>
              <a:t> expected to see significant reductions in its LCOS by 2030, thanks to advancements in electrolysis, storage methods, and system integrations.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p>
          <a:p>
            <a:pPr marL="285750" indent="-285750">
              <a:spcAft>
                <a:spcPts val="600"/>
              </a:spcAft>
              <a:buFont typeface="Arial" panose="020B0604020202020204" pitchFamily="34" charset="0"/>
              <a:buChar char="•"/>
              <a:defRPr/>
            </a:pPr>
            <a:r>
              <a:rPr lang="en-US" sz="1050" dirty="0">
                <a:solidFill>
                  <a:srgbClr val="000000"/>
                </a:solidFill>
                <a:latin typeface="Arial"/>
              </a:rPr>
              <a:t>That said, all</a:t>
            </a:r>
            <a:r>
              <a:rPr kumimoji="0" lang="en-US" sz="1050" b="0" i="0" u="none" strike="noStrike" kern="1200" cap="none" spc="0" normalizeH="0" baseline="0" noProof="0" dirty="0">
                <a:ln>
                  <a:noFill/>
                </a:ln>
                <a:solidFill>
                  <a:srgbClr val="000000"/>
                </a:solidFill>
                <a:effectLst/>
                <a:uLnTx/>
                <a:uFillTx/>
                <a:latin typeface="Arial"/>
                <a:ea typeface="+mn-ea"/>
                <a:cs typeface="+mn-cs"/>
              </a:rPr>
              <a:t> technologies</a:t>
            </a:r>
            <a:r>
              <a:rPr lang="en-US" sz="1050" dirty="0">
                <a:solidFill>
                  <a:srgbClr val="000000"/>
                </a:solidFill>
                <a:latin typeface="Arial"/>
              </a:rPr>
              <a:t>, including</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hydrogen, </a:t>
            </a:r>
            <a:r>
              <a:rPr kumimoji="0" lang="en-US" sz="1050" b="0" i="0" u="none" strike="noStrike" kern="1200" cap="none" spc="0" normalizeH="0" baseline="0" noProof="0" dirty="0">
                <a:ln>
                  <a:noFill/>
                </a:ln>
                <a:solidFill>
                  <a:srgbClr val="000000"/>
                </a:solidFill>
                <a:effectLst/>
                <a:uLnTx/>
                <a:uFillTx/>
                <a:latin typeface="Arial"/>
                <a:ea typeface="+mn-ea"/>
                <a:cs typeface="+mn-cs"/>
              </a:rPr>
              <a:t>are projected to fall short of the </a:t>
            </a:r>
            <a:r>
              <a:rPr lang="en-US" sz="1050" dirty="0">
                <a:solidFill>
                  <a:srgbClr val="000000"/>
                </a:solidFill>
                <a:latin typeface="Arial"/>
              </a:rPr>
              <a:t>U.S. Department</a:t>
            </a:r>
            <a:r>
              <a:rPr kumimoji="0" lang="en-US" sz="1050" b="0" i="0" u="none" strike="noStrike" kern="1200" cap="none" spc="0" normalizeH="0" baseline="0" noProof="0" dirty="0">
                <a:ln>
                  <a:noFill/>
                </a:ln>
                <a:solidFill>
                  <a:srgbClr val="000000"/>
                </a:solidFill>
                <a:effectLst/>
                <a:uLnTx/>
                <a:uFillTx/>
                <a:latin typeface="Arial"/>
                <a:ea typeface="+mn-ea"/>
                <a:cs typeface="+mn-cs"/>
              </a:rPr>
              <a:t> of Energy’s 2030 Energy Storage Grand Challenge Roadmap target of </a:t>
            </a:r>
            <a:r>
              <a:rPr lang="en-US" sz="1050" dirty="0">
                <a:solidFill>
                  <a:srgbClr val="000000"/>
                </a:solidFill>
                <a:latin typeface="Arial"/>
              </a:rPr>
              <a:t>a LCOS of </a:t>
            </a:r>
            <a:r>
              <a:rPr kumimoji="0" lang="en-US" sz="1050" b="1" i="0" u="none" strike="noStrike" kern="1200" cap="none" spc="0" normalizeH="0" baseline="0" noProof="0" dirty="0">
                <a:ln>
                  <a:noFill/>
                </a:ln>
                <a:solidFill>
                  <a:srgbClr val="000000"/>
                </a:solidFill>
                <a:effectLst/>
                <a:uLnTx/>
                <a:uFillTx/>
                <a:latin typeface="Arial"/>
                <a:ea typeface="+mn-ea"/>
                <a:cs typeface="+mn-cs"/>
              </a:rPr>
              <a:t>$0.05/kWh</a:t>
            </a:r>
            <a:r>
              <a:rPr kumimoji="0" lang="en-US" sz="1050" i="0" u="none" strike="noStrike" kern="1200" cap="none" spc="0" normalizeH="0" baseline="0" noProof="0" dirty="0">
                <a:ln>
                  <a:noFill/>
                </a:ln>
                <a:solidFill>
                  <a:srgbClr val="000000"/>
                </a:solidFill>
                <a:effectLst/>
                <a:uLnTx/>
                <a:uFillTx/>
                <a:latin typeface="Arial"/>
                <a:ea typeface="+mn-ea"/>
                <a:cs typeface="+mn-cs"/>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for long-duration stationary applications</a:t>
            </a:r>
            <a:r>
              <a:rPr lang="en-US" sz="1050" dirty="0">
                <a:solidFill>
                  <a:srgbClr val="000000"/>
                </a:solidFill>
                <a:latin typeface="Arial"/>
              </a:rPr>
              <a:t>.</a:t>
            </a:r>
            <a:endParaRPr lang="en-US" sz="1050" b="0"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lang="en-US" sz="1050" dirty="0"/>
              <a:t>Achieving the </a:t>
            </a:r>
            <a:r>
              <a:rPr lang="en-US" sz="1050" b="1" dirty="0"/>
              <a:t>$0.05/kWh LCOS target</a:t>
            </a:r>
            <a:r>
              <a:rPr lang="en-US" sz="1050" dirty="0"/>
              <a:t> is essential for energy storage to be </a:t>
            </a:r>
            <a:r>
              <a:rPr lang="en-US" sz="1050" b="1" dirty="0"/>
              <a:t>commercially viable</a:t>
            </a:r>
            <a:r>
              <a:rPr lang="en-US" sz="1050" dirty="0"/>
              <a:t> across a broad range of stationary tasks.</a:t>
            </a:r>
          </a:p>
          <a:p>
            <a:pPr marL="285750" indent="-285750">
              <a:spcAft>
                <a:spcPts val="600"/>
              </a:spcAft>
              <a:buFont typeface="Arial" panose="020B0604020202020204" pitchFamily="34" charset="0"/>
              <a:buChar char="•"/>
              <a:defRPr/>
            </a:pPr>
            <a:r>
              <a:rPr lang="en-US" sz="1050" b="1" dirty="0"/>
              <a:t>Continued innovation</a:t>
            </a:r>
            <a:r>
              <a:rPr lang="en-US" sz="1050" dirty="0"/>
              <a:t> in preexisting storage technologies such as batteries, hydrogen, and thermal storage will be critical to bridge the cost gap.</a:t>
            </a:r>
          </a:p>
          <a:p>
            <a:pPr marL="285750" indent="-285750">
              <a:spcAft>
                <a:spcPts val="600"/>
              </a:spcAft>
              <a:buFont typeface="Arial" panose="020B0604020202020204" pitchFamily="34" charset="0"/>
              <a:buChar char="•"/>
              <a:defRPr/>
            </a:pPr>
            <a:r>
              <a:rPr lang="en-US" sz="1050" dirty="0"/>
              <a:t>With an </a:t>
            </a:r>
            <a:r>
              <a:rPr lang="en-US" sz="1050" b="1" dirty="0"/>
              <a:t>estimated $750 million </a:t>
            </a:r>
            <a:r>
              <a:rPr lang="en-US" sz="1050" dirty="0"/>
              <a:t>investment over </a:t>
            </a:r>
            <a:r>
              <a:rPr lang="en-US" sz="1050" b="1" dirty="0"/>
              <a:t>eight years</a:t>
            </a:r>
            <a:r>
              <a:rPr lang="en-US" sz="1050" dirty="0"/>
              <a:t>, CAES could reach a </a:t>
            </a:r>
            <a:r>
              <a:rPr lang="en-US" sz="1050" b="1" dirty="0"/>
              <a:t>LCOS as low as $0.03/kWh.</a:t>
            </a:r>
            <a:endParaRPr lang="en-US" sz="1050" b="1" dirty="0">
              <a:cs typeface="Arial"/>
            </a:endParaRPr>
          </a:p>
          <a:p>
            <a:pPr marL="285750" indent="-285750">
              <a:spcAft>
                <a:spcPts val="600"/>
              </a:spcAft>
              <a:buFont typeface="Arial" panose="020B0604020202020204" pitchFamily="34" charset="0"/>
              <a:buChar char="•"/>
              <a:defRPr/>
            </a:pPr>
            <a:r>
              <a:rPr lang="en-US" sz="1050" dirty="0"/>
              <a:t>PSH, meanwhile, could reach an even lower LCOS, $0.02/kWh, with a</a:t>
            </a:r>
            <a:r>
              <a:rPr lang="en-US" sz="1050" b="1" dirty="0"/>
              <a:t> $560 million </a:t>
            </a:r>
            <a:r>
              <a:rPr lang="en-US" sz="1050" dirty="0"/>
              <a:t>investment over </a:t>
            </a:r>
            <a:r>
              <a:rPr lang="en-US" sz="1050" b="1" dirty="0"/>
              <a:t>the same period.</a:t>
            </a:r>
            <a:endParaRPr lang="en-US" sz="1050" dirty="0">
              <a:cs typeface="Arial"/>
            </a:endParaRP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329184" y="1554480"/>
            <a:ext cx="3708400" cy="2587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LCOS expectations for 100 MW/10 hours systems, </a:t>
            </a:r>
            <a:r>
              <a:rPr kumimoji="0" lang="en-US" sz="1400" b="0" i="0" u="none" strike="noStrike" kern="1200" cap="none" spc="0" normalizeH="0" baseline="0" noProof="0">
                <a:ln>
                  <a:noFill/>
                </a:ln>
                <a:solidFill>
                  <a:srgbClr val="000000"/>
                </a:solidFill>
                <a:effectLst/>
                <a:uLnTx/>
                <a:uFillTx/>
                <a:latin typeface="Arial"/>
                <a:ea typeface="+mn-lt"/>
                <a:cs typeface="Arial"/>
              </a:rPr>
              <a:t>$/kWh</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11" name="Straight Connector 10">
            <a:extLst>
              <a:ext uri="{FF2B5EF4-FFF2-40B4-BE49-F238E27FC236}">
                <a16:creationId xmlns:a16="http://schemas.microsoft.com/office/drawing/2014/main" id="{516BF264-0ECF-E557-7D05-33016D3F3775}"/>
              </a:ext>
            </a:extLst>
          </p:cNvPr>
          <p:cNvCxnSpPr>
            <a:cxnSpLocks/>
          </p:cNvCxnSpPr>
          <p:nvPr/>
        </p:nvCxnSpPr>
        <p:spPr bwMode="gray">
          <a:xfrm>
            <a:off x="329184" y="1856232"/>
            <a:ext cx="80930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23" name="Chart 22">
            <a:extLst>
              <a:ext uri="{FF2B5EF4-FFF2-40B4-BE49-F238E27FC236}">
                <a16:creationId xmlns:a16="http://schemas.microsoft.com/office/drawing/2014/main" id="{4686EB70-B677-EE36-2670-B59BC291CEEC}"/>
              </a:ext>
            </a:extLst>
          </p:cNvPr>
          <p:cNvGraphicFramePr/>
          <p:nvPr>
            <p:custDataLst>
              <p:tags r:id="rId4"/>
            </p:custDataLst>
            <p:extLst>
              <p:ext uri="{D42A27DB-BD31-4B8C-83A1-F6EECF244321}">
                <p14:modId xmlns:p14="http://schemas.microsoft.com/office/powerpoint/2010/main" val="1104626001"/>
              </p:ext>
            </p:extLst>
          </p:nvPr>
        </p:nvGraphicFramePr>
        <p:xfrm>
          <a:off x="846138" y="1976438"/>
          <a:ext cx="6230937" cy="3949700"/>
        </p:xfrm>
        <a:graphic>
          <a:graphicData uri="http://schemas.openxmlformats.org/drawingml/2006/chart">
            <c:chart xmlns:c="http://schemas.openxmlformats.org/drawingml/2006/chart" xmlns:r="http://schemas.openxmlformats.org/officeDocument/2006/relationships" r:id="rId44"/>
          </a:graphicData>
        </a:graphic>
      </p:graphicFrame>
      <p:sp>
        <p:nvSpPr>
          <p:cNvPr id="9"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534988" y="5764213"/>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DCC5A9B-DB45-44F5-9669-493EF50B45C8}" type="datetime'0''''''''''.''0''0'''''''''''''''">
              <a:rPr lang="en-US" altLang="en-US" sz="1050" smtClean="0">
                <a:effectLst/>
              </a:rPr>
              <a:pPr marL="0" lvl="0" indent="0" algn="r">
                <a:spcBef>
                  <a:spcPct val="0"/>
                </a:spcBef>
                <a:spcAft>
                  <a:spcPct val="0"/>
                </a:spcAft>
                <a:buNone/>
              </a:pPr>
              <a:t>0.00</a:t>
            </a:fld>
            <a:endParaRPr lang="en-US" sz="1050"/>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534988" y="5291138"/>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8741F18-0C39-4D6B-9AC1-46F629D62E55}" type="datetime'''''''''''''''''''''''''0''''''.0''''''''''''5'''''''''">
              <a:rPr lang="en-US" altLang="en-US" sz="1050" smtClean="0">
                <a:effectLst/>
              </a:rPr>
              <a:pPr marL="0" lvl="0" indent="0" algn="r">
                <a:spcBef>
                  <a:spcPct val="0"/>
                </a:spcBef>
                <a:spcAft>
                  <a:spcPct val="0"/>
                </a:spcAft>
                <a:buNone/>
              </a:pPr>
              <a:t>0.05</a:t>
            </a:fld>
            <a:endParaRPr lang="en-US" sz="1050"/>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534988" y="4818063"/>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89D0004-FFFF-47FF-A844-1DEE3F5CAC79}" type="datetime'''0''''''''''.1''''''''''0'''''''''''''''''''''''''">
              <a:rPr lang="en-US" altLang="en-US" sz="1050" smtClean="0">
                <a:effectLst/>
              </a:rPr>
              <a:pPr marL="0" lvl="0" indent="0" algn="r">
                <a:spcBef>
                  <a:spcPct val="0"/>
                </a:spcBef>
                <a:spcAft>
                  <a:spcPct val="0"/>
                </a:spcAft>
                <a:buNone/>
              </a:pPr>
              <a:t>0.10</a:t>
            </a:fld>
            <a:endParaRPr lang="en-US" sz="1050"/>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534988" y="4344988"/>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0CCC11D-7C5C-4716-A2A2-F80C507C190F}" type="datetime'''''''''''''''''''0''''''''''''''''''''''''.''''''''1''''5'''">
              <a:rPr lang="en-US" altLang="en-US" sz="1050" smtClean="0">
                <a:effectLst/>
              </a:rPr>
              <a:pPr marL="0" lvl="0" indent="0" algn="r">
                <a:spcBef>
                  <a:spcPct val="0"/>
                </a:spcBef>
                <a:spcAft>
                  <a:spcPct val="0"/>
                </a:spcAft>
                <a:buNone/>
              </a:pPr>
              <a:t>0.15</a:t>
            </a:fld>
            <a:endParaRPr lang="en-US" sz="1050"/>
          </a:p>
        </p:txBody>
      </p:sp>
      <p:sp>
        <p:nvSpPr>
          <p:cNvPr id="18"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534988" y="3871913"/>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7B0F22C-9493-4C63-B0C2-78A75B690EAD}" type="datetime'''''''''''''''''''''''''''''''''''''''''0.''''''2''''0'''">
              <a:rPr lang="en-US" altLang="en-US" sz="1050" smtClean="0">
                <a:effectLst/>
              </a:rPr>
              <a:pPr marL="0" lvl="0" indent="0" algn="r">
                <a:spcBef>
                  <a:spcPct val="0"/>
                </a:spcBef>
                <a:spcAft>
                  <a:spcPct val="0"/>
                </a:spcAft>
                <a:buNone/>
              </a:pPr>
              <a:t>0.20</a:t>
            </a:fld>
            <a:endParaRPr lang="en-US" sz="1050"/>
          </a:p>
        </p:txBody>
      </p:sp>
      <p:sp>
        <p:nvSpPr>
          <p:cNvPr id="19"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534988" y="3398838"/>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7A26878-6BF8-4919-8701-86C78744D9D2}" type="datetime'''0''''''.2''''''''''''''''''''5'''''''''''''''''''''''''">
              <a:rPr lang="en-US" altLang="en-US" sz="1050" smtClean="0">
                <a:effectLst/>
              </a:rPr>
              <a:pPr marL="0" lvl="0" indent="0" algn="r">
                <a:spcBef>
                  <a:spcPct val="0"/>
                </a:spcBef>
                <a:spcAft>
                  <a:spcPct val="0"/>
                </a:spcAft>
                <a:buNone/>
              </a:pPr>
              <a:t>0.25</a:t>
            </a:fld>
            <a:endParaRPr lang="en-US" sz="1050"/>
          </a:p>
        </p:txBody>
      </p:sp>
      <p:sp>
        <p:nvSpPr>
          <p:cNvPr id="20"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534988" y="2925763"/>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595436F-C856-40D1-B7F3-F565FE06542E}" type="datetime'''''''''''''''''''''''''0.''''''''''''3''''''''0'''">
              <a:rPr lang="en-US" altLang="en-US" sz="1050" smtClean="0">
                <a:effectLst/>
              </a:rPr>
              <a:pPr marL="0" lvl="0" indent="0" algn="r">
                <a:spcBef>
                  <a:spcPct val="0"/>
                </a:spcBef>
                <a:spcAft>
                  <a:spcPct val="0"/>
                </a:spcAft>
                <a:buNone/>
              </a:pPr>
              <a:t>0.30</a:t>
            </a:fld>
            <a:endParaRPr lang="en-US" sz="1050"/>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534988" y="2452688"/>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7C20F4C-7D96-4336-B05B-471037D6A65C}" type="datetime'''''''''''''0''''''''''''''''''''''''''''.3''''5'''''''''">
              <a:rPr lang="en-US" altLang="en-US" sz="1050" smtClean="0">
                <a:effectLst/>
              </a:rPr>
              <a:pPr marL="0" lvl="0" indent="0" algn="r">
                <a:spcBef>
                  <a:spcPct val="0"/>
                </a:spcBef>
                <a:spcAft>
                  <a:spcPct val="0"/>
                </a:spcAft>
                <a:buNone/>
              </a:pPr>
              <a:t>0.35</a:t>
            </a:fld>
            <a:endParaRPr lang="en-US" sz="1050"/>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534988" y="1979613"/>
            <a:ext cx="2603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BA44713-5ED2-45BA-923B-4CC34A8D4D9F}" type="datetime'0''''.''''''''''4''''''''''''''''''''0'''''''''''''''">
              <a:rPr lang="en-US" altLang="en-US" sz="1050" smtClean="0">
                <a:effectLst/>
              </a:rPr>
              <a:pPr marL="0" lvl="0" indent="0" algn="r">
                <a:spcBef>
                  <a:spcPct val="0"/>
                </a:spcBef>
                <a:spcAft>
                  <a:spcPct val="0"/>
                </a:spcAft>
                <a:buNone/>
              </a:pPr>
              <a:t>0.40</a:t>
            </a:fld>
            <a:endParaRPr lang="en-US" sz="1050"/>
          </a:p>
        </p:txBody>
      </p:sp>
      <p:sp>
        <p:nvSpPr>
          <p:cNvPr id="58" name="Right Arrow 57">
            <a:extLst>
              <a:ext uri="{FF2B5EF4-FFF2-40B4-BE49-F238E27FC236}">
                <a16:creationId xmlns:a16="http://schemas.microsoft.com/office/drawing/2014/main" id="{7C2BE8C3-59AE-84B3-18C4-E80896FEC6F9}"/>
              </a:ext>
            </a:extLst>
          </p:cNvPr>
          <p:cNvSpPr/>
          <p:nvPr>
            <p:custDataLst>
              <p:tags r:id="rId14"/>
            </p:custDataLst>
          </p:nvPr>
        </p:nvSpPr>
        <p:spPr bwMode="auto">
          <a:xfrm rot="10800000">
            <a:off x="7705725" y="5294313"/>
            <a:ext cx="128588" cy="152400"/>
          </a:xfrm>
          <a:prstGeom prst="rightArrow">
            <a:avLst>
              <a:gd name="adj1" fmla="val 100000"/>
              <a:gd name="adj2" fmla="val 100000"/>
            </a:avLst>
          </a:prstGeom>
          <a:solidFill>
            <a:schemeClr val="tx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cxnSp>
        <p:nvCxnSpPr>
          <p:cNvPr id="56" name="Straight Connector 55">
            <a:extLst>
              <a:ext uri="{FF2B5EF4-FFF2-40B4-BE49-F238E27FC236}">
                <a16:creationId xmlns:a16="http://schemas.microsoft.com/office/drawing/2014/main" id="{43222924-03C0-2719-7D74-DC7DCCED7F1F}"/>
              </a:ext>
            </a:extLst>
          </p:cNvPr>
          <p:cNvCxnSpPr/>
          <p:nvPr>
            <p:custDataLst>
              <p:tags r:id="rId15"/>
            </p:custDataLst>
          </p:nvPr>
        </p:nvCxnSpPr>
        <p:spPr bwMode="auto">
          <a:xfrm>
            <a:off x="928688" y="5370513"/>
            <a:ext cx="6726238" cy="0"/>
          </a:xfrm>
          <a:prstGeom prst="line">
            <a:avLst/>
          </a:prstGeom>
          <a:ln w="952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5" name="Straight Connector 164">
            <a:extLst>
              <a:ext uri="{FF2B5EF4-FFF2-40B4-BE49-F238E27FC236}">
                <a16:creationId xmlns:a16="http://schemas.microsoft.com/office/drawing/2014/main" id="{50624978-DC2D-E4ED-E70B-9A5372D052BE}"/>
              </a:ext>
            </a:extLst>
          </p:cNvPr>
          <p:cNvCxnSpPr/>
          <p:nvPr>
            <p:custDataLst>
              <p:tags r:id="rId16"/>
            </p:custDataLst>
          </p:nvPr>
        </p:nvCxnSpPr>
        <p:spPr bwMode="auto">
          <a:xfrm flipH="1">
            <a:off x="4059238" y="4032250"/>
            <a:ext cx="3074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A3CF013A-A433-D290-B116-DDA47A7F7CCB}"/>
              </a:ext>
            </a:extLst>
          </p:cNvPr>
          <p:cNvCxnSpPr/>
          <p:nvPr>
            <p:custDataLst>
              <p:tags r:id="rId17"/>
            </p:custDataLst>
          </p:nvPr>
        </p:nvCxnSpPr>
        <p:spPr bwMode="auto">
          <a:xfrm flipH="1">
            <a:off x="4000500" y="4032250"/>
            <a:ext cx="58738" cy="1079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25" name="Straight Connector 324">
            <a:extLst>
              <a:ext uri="{FF2B5EF4-FFF2-40B4-BE49-F238E27FC236}">
                <a16:creationId xmlns:a16="http://schemas.microsoft.com/office/drawing/2014/main" id="{873F5E31-A4E4-72E5-BF85-DBC1765BDAD8}"/>
              </a:ext>
            </a:extLst>
          </p:cNvPr>
          <p:cNvCxnSpPr/>
          <p:nvPr>
            <p:custDataLst>
              <p:tags r:id="rId18"/>
            </p:custDataLst>
          </p:nvPr>
        </p:nvCxnSpPr>
        <p:spPr bwMode="auto">
          <a:xfrm flipH="1">
            <a:off x="4059238" y="4235450"/>
            <a:ext cx="3074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26" name="Straight Connector 325">
            <a:extLst>
              <a:ext uri="{FF2B5EF4-FFF2-40B4-BE49-F238E27FC236}">
                <a16:creationId xmlns:a16="http://schemas.microsoft.com/office/drawing/2014/main" id="{ED2EB32F-02B8-F121-2B02-D94102167D30}"/>
              </a:ext>
            </a:extLst>
          </p:cNvPr>
          <p:cNvCxnSpPr/>
          <p:nvPr>
            <p:custDataLst>
              <p:tags r:id="rId19"/>
            </p:custDataLst>
          </p:nvPr>
        </p:nvCxnSpPr>
        <p:spPr bwMode="auto">
          <a:xfrm flipH="1">
            <a:off x="4000500" y="4235450"/>
            <a:ext cx="58738" cy="936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0" name="Straight Connector 399">
            <a:extLst>
              <a:ext uri="{FF2B5EF4-FFF2-40B4-BE49-F238E27FC236}">
                <a16:creationId xmlns:a16="http://schemas.microsoft.com/office/drawing/2014/main" id="{844A2B96-0E05-8577-8F06-74C617389918}"/>
              </a:ext>
            </a:extLst>
          </p:cNvPr>
          <p:cNvCxnSpPr/>
          <p:nvPr>
            <p:custDataLst>
              <p:tags r:id="rId20"/>
            </p:custDataLst>
          </p:nvPr>
        </p:nvCxnSpPr>
        <p:spPr bwMode="auto">
          <a:xfrm flipH="1">
            <a:off x="7091363" y="4438650"/>
            <a:ext cx="4286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1" name="Straight Connector 400">
            <a:extLst>
              <a:ext uri="{FF2B5EF4-FFF2-40B4-BE49-F238E27FC236}">
                <a16:creationId xmlns:a16="http://schemas.microsoft.com/office/drawing/2014/main" id="{FFA83F47-327A-1859-8160-9B925C453A27}"/>
              </a:ext>
            </a:extLst>
          </p:cNvPr>
          <p:cNvCxnSpPr/>
          <p:nvPr>
            <p:custDataLst>
              <p:tags r:id="rId21"/>
            </p:custDataLst>
          </p:nvPr>
        </p:nvCxnSpPr>
        <p:spPr bwMode="auto">
          <a:xfrm flipH="1" flipV="1">
            <a:off x="7032625" y="4329112"/>
            <a:ext cx="58738" cy="1095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auto">
          <a:xfrm>
            <a:off x="754063" y="5894388"/>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7676FFE-5C7A-4E73-B9D1-13B1161766F6}" type="datetime'''''''''''''''2''''''''''''''''''''0''''2''''''''''''''''2'">
              <a:rPr lang="en-US" altLang="en-US" sz="1200" smtClean="0">
                <a:effectLst/>
              </a:rPr>
              <a:pPr marL="0" lvl="0" indent="0" algn="ctr">
                <a:spcBef>
                  <a:spcPct val="0"/>
                </a:spcBef>
                <a:spcAft>
                  <a:spcPct val="0"/>
                </a:spcAft>
                <a:buNone/>
              </a:pPr>
              <a:t>2022</a:t>
            </a:fld>
            <a:endParaRPr lang="en-US" sz="1200"/>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3787775" y="5894388"/>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A027FE2-808A-4AA2-8287-4EA063351B2B}" type="datetime'''2''0''''''''''''''''''3''''''''''''''''''0'''">
              <a:rPr lang="en-US" altLang="en-US" sz="1200" smtClean="0">
                <a:effectLst/>
              </a:rPr>
              <a:pPr marL="0" lvl="0" indent="0" algn="ctr">
                <a:spcBef>
                  <a:spcPct val="0"/>
                </a:spcBef>
                <a:spcAft>
                  <a:spcPct val="0"/>
                </a:spcAft>
                <a:buNone/>
              </a:pPr>
              <a:t>2030</a:t>
            </a:fld>
            <a:endParaRPr lang="en-US" sz="1200"/>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auto">
          <a:xfrm>
            <a:off x="6270625" y="5894388"/>
            <a:ext cx="1449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2030 with investment</a:t>
            </a:r>
            <a:endParaRPr lang="en-US" sz="1200"/>
          </a:p>
        </p:txBody>
      </p:sp>
      <p:sp>
        <p:nvSpPr>
          <p:cNvPr id="46"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auto">
          <a:xfrm>
            <a:off x="7159625" y="3956050"/>
            <a:ext cx="7334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9C62460-7013-40C0-A084-D03F8F1CE07F}" type="datetime'''''''''L''i''t''h''i''um N''''M''''''''''''''''''''''''C'">
              <a:rPr kumimoji="0" lang="en-US" altLang="en-US" sz="1000" b="0" i="0" u="none" strike="noStrike" kern="1200" cap="none" spc="0" normalizeH="0" baseline="0" noProof="0" smtClean="0">
                <a:ln>
                  <a:noFill/>
                </a:ln>
                <a:solidFill>
                  <a:srgbClr val="805BC9"/>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Lithium NMC</a:t>
            </a:fld>
            <a:endParaRPr kumimoji="0" lang="en-US" sz="1000" b="0" i="0" u="none" strike="noStrike" kern="1200" cap="none" spc="0" normalizeH="0" baseline="0" noProof="0">
              <a:ln>
                <a:noFill/>
              </a:ln>
              <a:solidFill>
                <a:srgbClr val="805BC9"/>
              </a:solidFill>
              <a:effectLst/>
              <a:uLnTx/>
              <a:uFillTx/>
              <a:latin typeface="Arial"/>
              <a:ea typeface="+mn-ea"/>
              <a:cs typeface="+mn-cs"/>
            </a:endParaRPr>
          </a:p>
        </p:txBody>
      </p:sp>
      <p:sp>
        <p:nvSpPr>
          <p:cNvPr id="50"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auto">
          <a:xfrm>
            <a:off x="7159625" y="4159250"/>
            <a:ext cx="709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FB3C3FF-0375-418C-96BE-57FE970780D8}" type="datetime'''''Gravi''''''''t''''''''a''t''''''''ion''''''''al'''''''">
              <a:rPr kumimoji="0" lang="en-US" altLang="en-US" sz="1000" b="0" i="0" u="none" strike="noStrike" kern="1200" cap="none" spc="0" normalizeH="0" baseline="0" noProof="0" smtClean="0">
                <a:ln>
                  <a:noFill/>
                </a:ln>
                <a:solidFill>
                  <a:schemeClr val="accent6"/>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Gravitational</a:t>
            </a:fld>
            <a:endParaRPr kumimoji="0" lang="en-US" sz="1000" b="0" i="0" u="none" strike="noStrike" kern="1200" cap="none" spc="0" normalizeH="0" baseline="0" noProof="0">
              <a:ln>
                <a:noFill/>
              </a:ln>
              <a:solidFill>
                <a:schemeClr val="accent6"/>
              </a:solidFill>
              <a:effectLst/>
              <a:uLnTx/>
              <a:uFillTx/>
              <a:latin typeface="Arial"/>
              <a:ea typeface="+mn-ea"/>
              <a:cs typeface="+mn-cs"/>
            </a:endParaRPr>
          </a:p>
        </p:txBody>
      </p:sp>
      <p:sp>
        <p:nvSpPr>
          <p:cNvPr id="185" name="Text Placeholder 10">
            <a:extLst>
              <a:ext uri="{FF2B5EF4-FFF2-40B4-BE49-F238E27FC236}">
                <a16:creationId xmlns:a16="http://schemas.microsoft.com/office/drawing/2014/main" id="{9382EE07-7D28-8EE5-B7A5-411421F1D25D}"/>
              </a:ext>
            </a:extLst>
          </p:cNvPr>
          <p:cNvSpPr>
            <a:spLocks noGrp="1"/>
          </p:cNvSpPr>
          <p:nvPr>
            <p:custDataLst>
              <p:tags r:id="rId27"/>
            </p:custDataLst>
          </p:nvPr>
        </p:nvSpPr>
        <p:spPr bwMode="auto">
          <a:xfrm>
            <a:off x="7159625" y="4362450"/>
            <a:ext cx="547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813B1345-00A2-45C3-87EE-6477C972171A}" type="datetime'''''''''''''Hy''''''''d''''''''ro''''g''''en'''''''''''''">
              <a:rPr lang="en-US" altLang="en-US" sz="1000" smtClean="0">
                <a:solidFill>
                  <a:schemeClr val="accent1"/>
                </a:solidFill>
              </a:rPr>
              <a:pPr marL="0" lvl="0" indent="0">
                <a:spcBef>
                  <a:spcPct val="0"/>
                </a:spcBef>
                <a:spcAft>
                  <a:spcPct val="0"/>
                </a:spcAft>
                <a:buNone/>
                <a:defRPr/>
              </a:pPr>
              <a:t>Hydrogen</a:t>
            </a:fld>
            <a:endParaRPr kumimoji="0" lang="en-US" sz="1000" b="0" i="0" strike="noStrike" kern="1200" cap="none" spc="0" normalizeH="0" baseline="0" noProof="0">
              <a:ln>
                <a:noFill/>
              </a:ln>
              <a:solidFill>
                <a:schemeClr val="accent1"/>
              </a:solidFill>
              <a:effectLst/>
              <a:uLnTx/>
              <a:uFillTx/>
            </a:endParaRPr>
          </a:p>
        </p:txBody>
      </p:sp>
      <p:sp>
        <p:nvSpPr>
          <p:cNvPr id="178" name="Text Placeholder 10">
            <a:extLst>
              <a:ext uri="{FF2B5EF4-FFF2-40B4-BE49-F238E27FC236}">
                <a16:creationId xmlns:a16="http://schemas.microsoft.com/office/drawing/2014/main" id="{FD803A95-CC57-C99D-426F-3F3A276A14D2}"/>
              </a:ext>
            </a:extLst>
          </p:cNvPr>
          <p:cNvSpPr>
            <a:spLocks noGrp="1"/>
          </p:cNvSpPr>
          <p:nvPr>
            <p:custDataLst>
              <p:tags r:id="rId28"/>
            </p:custDataLst>
          </p:nvPr>
        </p:nvSpPr>
        <p:spPr bwMode="auto">
          <a:xfrm>
            <a:off x="7159625" y="4927600"/>
            <a:ext cx="546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defRPr/>
            </a:pPr>
            <a:r>
              <a:rPr lang="en-US" altLang="en-US" sz="1000">
                <a:cs typeface="Arial"/>
              </a:rPr>
              <a:t>Lead acid</a:t>
            </a:r>
          </a:p>
        </p:txBody>
      </p:sp>
      <p:sp>
        <p:nvSpPr>
          <p:cNvPr id="162" name="Text Placeholder 10">
            <a:extLst>
              <a:ext uri="{FF2B5EF4-FFF2-40B4-BE49-F238E27FC236}">
                <a16:creationId xmlns:a16="http://schemas.microsoft.com/office/drawing/2014/main" id="{89D5AD18-B538-9A08-9047-EEC36DE50C03}"/>
              </a:ext>
            </a:extLst>
          </p:cNvPr>
          <p:cNvSpPr>
            <a:spLocks noGrp="1"/>
          </p:cNvSpPr>
          <p:nvPr>
            <p:custDataLst>
              <p:tags r:id="rId29"/>
            </p:custDataLst>
          </p:nvPr>
        </p:nvSpPr>
        <p:spPr bwMode="auto">
          <a:xfrm>
            <a:off x="7159625" y="4706938"/>
            <a:ext cx="465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BB7EC359-267E-4BC3-8766-F953DCFA4D56}" type="datetime'''''T''''''''''''''''''''''h''''''''''e''r''''''''ma''l'''''">
              <a:rPr lang="en-US" altLang="en-US" sz="1000" smtClean="0">
                <a:solidFill>
                  <a:schemeClr val="accent5"/>
                </a:solidFill>
              </a:rPr>
              <a:pPr marL="0" lvl="0" indent="0">
                <a:spcBef>
                  <a:spcPct val="0"/>
                </a:spcBef>
                <a:spcAft>
                  <a:spcPct val="0"/>
                </a:spcAft>
                <a:buNone/>
                <a:defRPr/>
              </a:pPr>
              <a:t>Thermal</a:t>
            </a:fld>
            <a:endParaRPr kumimoji="0" lang="en-US" sz="1000" b="0" i="0" strike="noStrike" kern="1200" cap="none" spc="0" normalizeH="0" baseline="0" noProof="0">
              <a:ln>
                <a:noFill/>
              </a:ln>
              <a:solidFill>
                <a:schemeClr val="accent5"/>
              </a:solidFill>
              <a:effectLst/>
              <a:uLnTx/>
              <a:uFillTx/>
            </a:endParaRPr>
          </a:p>
        </p:txBody>
      </p:sp>
      <p:sp>
        <p:nvSpPr>
          <p:cNvPr id="344" name="Text Placeholder 10">
            <a:extLst>
              <a:ext uri="{FF2B5EF4-FFF2-40B4-BE49-F238E27FC236}">
                <a16:creationId xmlns:a16="http://schemas.microsoft.com/office/drawing/2014/main" id="{E370333E-8302-6793-14D4-F1CF8BBBDC62}"/>
              </a:ext>
            </a:extLst>
          </p:cNvPr>
          <p:cNvSpPr>
            <a:spLocks noGrp="1"/>
          </p:cNvSpPr>
          <p:nvPr>
            <p:custDataLst>
              <p:tags r:id="rId30"/>
            </p:custDataLst>
          </p:nvPr>
        </p:nvSpPr>
        <p:spPr bwMode="auto">
          <a:xfrm>
            <a:off x="7159625" y="5130800"/>
            <a:ext cx="674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D0E99B65-58C9-4A8E-BE93-1E4BA24529FF}" type="datetime'''''''L''''ithi''''''um ''''''''LF''''''''P'''''">
              <a:rPr lang="en-US" altLang="en-US" sz="1000" smtClean="0">
                <a:solidFill>
                  <a:schemeClr val="accent5"/>
                </a:solidFill>
              </a:rPr>
              <a:pPr marL="0" lvl="0" indent="0">
                <a:spcBef>
                  <a:spcPct val="0"/>
                </a:spcBef>
                <a:spcAft>
                  <a:spcPct val="0"/>
                </a:spcAft>
                <a:buNone/>
                <a:defRPr/>
              </a:pPr>
              <a:t>Lithium LFP</a:t>
            </a:fld>
            <a:endParaRPr kumimoji="0" lang="en-US" sz="1000" b="0" i="0" strike="noStrike" kern="1200" cap="none" spc="0" normalizeH="0" baseline="0" noProof="0">
              <a:ln>
                <a:noFill/>
              </a:ln>
              <a:solidFill>
                <a:schemeClr val="accent5"/>
              </a:solidFill>
              <a:effectLst/>
              <a:uLnTx/>
              <a:uFillTx/>
            </a:endParaRPr>
          </a:p>
        </p:txBody>
      </p:sp>
      <p:sp>
        <p:nvSpPr>
          <p:cNvPr id="170" name="Text Placeholder 10">
            <a:extLst>
              <a:ext uri="{FF2B5EF4-FFF2-40B4-BE49-F238E27FC236}">
                <a16:creationId xmlns:a16="http://schemas.microsoft.com/office/drawing/2014/main" id="{C36F2A58-0CF3-7F11-F056-462570832C66}"/>
              </a:ext>
            </a:extLst>
          </p:cNvPr>
          <p:cNvSpPr>
            <a:spLocks noGrp="1"/>
          </p:cNvSpPr>
          <p:nvPr>
            <p:custDataLst>
              <p:tags r:id="rId31"/>
            </p:custDataLst>
          </p:nvPr>
        </p:nvSpPr>
        <p:spPr bwMode="auto">
          <a:xfrm>
            <a:off x="7159625" y="5632450"/>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1C464EFE-1F17-436C-AA53-5A3C28F692D8}" type="datetime'''''''''''''P''''''''''''''''''''S''H'''''''''''''''''''''''">
              <a:rPr lang="en-US" altLang="en-US" sz="1000" smtClean="0">
                <a:solidFill>
                  <a:srgbClr val="000000"/>
                </a:solidFill>
              </a:rPr>
              <a:pPr marL="0" lvl="0" indent="0">
                <a:spcBef>
                  <a:spcPct val="0"/>
                </a:spcBef>
                <a:spcAft>
                  <a:spcPct val="0"/>
                </a:spcAft>
                <a:buNone/>
                <a:defRPr/>
              </a:pPr>
              <a:t>PSH</a:t>
            </a:fld>
            <a:endParaRPr kumimoji="0" lang="en-US" sz="1000" b="0" i="0" strike="noStrike" kern="1200" cap="none" spc="0" normalizeH="0" baseline="0" noProof="0">
              <a:ln>
                <a:noFill/>
              </a:ln>
              <a:solidFill>
                <a:srgbClr val="000000"/>
              </a:solidFill>
              <a:effectLst/>
              <a:uLnTx/>
              <a:uFillTx/>
            </a:endParaRPr>
          </a:p>
        </p:txBody>
      </p:sp>
      <p:sp>
        <p:nvSpPr>
          <p:cNvPr id="163" name="Text Placeholder 10">
            <a:extLst>
              <a:ext uri="{FF2B5EF4-FFF2-40B4-BE49-F238E27FC236}">
                <a16:creationId xmlns:a16="http://schemas.microsoft.com/office/drawing/2014/main" id="{64B04A7B-6E81-E477-6BF1-247C14225567}"/>
              </a:ext>
            </a:extLst>
          </p:cNvPr>
          <p:cNvSpPr>
            <a:spLocks noGrp="1"/>
          </p:cNvSpPr>
          <p:nvPr>
            <p:custDataLst>
              <p:tags r:id="rId32"/>
            </p:custDataLst>
          </p:nvPr>
        </p:nvSpPr>
        <p:spPr bwMode="auto">
          <a:xfrm>
            <a:off x="7159625" y="5429250"/>
            <a:ext cx="3444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6A2CF960-179B-4863-814B-1575415D173B}" type="datetime'''''''''C''''''''''''''''A''''''''''''ES'''''''''''''''''''''">
              <a:rPr lang="en-US" altLang="en-US" sz="1000" smtClean="0">
                <a:solidFill>
                  <a:srgbClr val="000000"/>
                </a:solidFill>
              </a:rPr>
              <a:pPr marL="0" lvl="0" indent="0">
                <a:spcBef>
                  <a:spcPct val="0"/>
                </a:spcBef>
                <a:spcAft>
                  <a:spcPct val="0"/>
                </a:spcAft>
                <a:buNone/>
                <a:defRPr/>
              </a:pPr>
              <a:t>CAES</a:t>
            </a:fld>
            <a:endParaRPr kumimoji="0" lang="en-US" sz="1000" b="0" i="0" strike="noStrike" kern="1200" cap="none" spc="0" normalizeH="0" baseline="0" noProof="0">
              <a:ln>
                <a:noFill/>
              </a:ln>
              <a:solidFill>
                <a:srgbClr val="000000"/>
              </a:solidFill>
              <a:effectLst/>
              <a:uLnTx/>
              <a:uFillTx/>
            </a:endParaRPr>
          </a:p>
        </p:txBody>
      </p:sp>
      <p:sp>
        <p:nvSpPr>
          <p:cNvPr id="57" name="Text Placeholder 10">
            <a:extLst>
              <a:ext uri="{FF2B5EF4-FFF2-40B4-BE49-F238E27FC236}">
                <a16:creationId xmlns:a16="http://schemas.microsoft.com/office/drawing/2014/main" id="{49D7940E-09E5-2515-FB77-DAF25ACC1D57}"/>
              </a:ext>
            </a:extLst>
          </p:cNvPr>
          <p:cNvSpPr txBox="1">
            <a:spLocks/>
          </p:cNvSpPr>
          <p:nvPr>
            <p:custDataLst>
              <p:tags r:id="rId33"/>
            </p:custDataLst>
          </p:nvPr>
        </p:nvSpPr>
        <p:spPr bwMode="auto">
          <a:xfrm>
            <a:off x="7885113" y="5157788"/>
            <a:ext cx="523875"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a:ln>
                  <a:noFill/>
                </a:ln>
                <a:solidFill>
                  <a:srgbClr val="000000"/>
                </a:solidFill>
                <a:effectLst/>
                <a:uLnTx/>
                <a:uFillTx/>
                <a:latin typeface="Arial"/>
                <a:ea typeface="+mn-ea"/>
                <a:cs typeface="+mn-cs"/>
              </a:rPr>
              <a:t>Target LCOS</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a:ln>
                  <a:noFill/>
                </a:ln>
                <a:solidFill>
                  <a:srgbClr val="000000"/>
                </a:solidFill>
                <a:effectLst/>
                <a:uLnTx/>
                <a:uFillTx/>
                <a:latin typeface="Arial"/>
                <a:ea typeface="+mn-ea"/>
                <a:cs typeface="+mn-cs"/>
              </a:rPr>
              <a:t> by DOE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a:ln>
                  <a:noFill/>
                </a:ln>
                <a:solidFill>
                  <a:srgbClr val="000000"/>
                </a:solidFill>
                <a:effectLst/>
                <a:uLnTx/>
                <a:uFillTx/>
                <a:latin typeface="Arial"/>
                <a:ea typeface="+mn-ea"/>
                <a:cs typeface="+mn-cs"/>
              </a:rPr>
              <a:t>= </a:t>
            </a:r>
            <a:r>
              <a:rPr lang="en-US" altLang="en-US" sz="700">
                <a:solidFill>
                  <a:srgbClr val="000000"/>
                </a:solidFill>
                <a:latin typeface="Arial"/>
              </a:rPr>
              <a:t>$</a:t>
            </a:r>
            <a:fld id="{CA1D66DD-631F-4D33-B5F0-A1784A353512}" type="datetime'''0'''''''''''''''''''''''''''''''''''''''''''">
              <a:rPr kumimoji="0" lang="en-US" altLang="en-US" sz="700" b="0" i="0" u="none" strike="noStrike" kern="1200" cap="none" spc="0" normalizeH="0" baseline="0" noProof="0" dirty="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r>
              <a:rPr kumimoji="0" lang="en-US" altLang="en-US" sz="700" b="0" i="0" u="none" strike="noStrike" kern="1200" cap="none" spc="0" normalizeH="0" baseline="0" noProof="0">
                <a:ln>
                  <a:noFill/>
                </a:ln>
                <a:solidFill>
                  <a:srgbClr val="000000"/>
                </a:solidFill>
                <a:effectLst/>
                <a:uLnTx/>
                <a:uFillTx/>
                <a:latin typeface="Arial"/>
                <a:ea typeface="+mn-ea"/>
                <a:cs typeface="+mn-cs"/>
              </a:rPr>
              <a:t>.05</a:t>
            </a:r>
            <a:r>
              <a:rPr lang="en-US" altLang="en-US" sz="700">
                <a:solidFill>
                  <a:srgbClr val="000000"/>
                </a:solidFill>
                <a:latin typeface="Arial"/>
              </a:rPr>
              <a:t>/</a:t>
            </a:r>
            <a:r>
              <a:rPr kumimoji="0" lang="en-US" altLang="en-US" sz="700" b="0" i="0" u="none" strike="noStrike" kern="1200" cap="none" spc="0" normalizeH="0" baseline="0" noProof="0">
                <a:ln>
                  <a:noFill/>
                </a:ln>
                <a:solidFill>
                  <a:srgbClr val="000000"/>
                </a:solidFill>
                <a:effectLst/>
                <a:uLnTx/>
                <a:uFillTx/>
                <a:latin typeface="Arial"/>
                <a:ea typeface="+mn-ea"/>
                <a:cs typeface="+mn-cs"/>
              </a:rPr>
              <a:t>kWh</a:t>
            </a:r>
            <a:endParaRPr lang="en-US" altLang="en-US" sz="700" b="0" i="0" u="none" strike="noStrike" kern="1200" cap="none" spc="0" normalizeH="0" baseline="0" noProof="0">
              <a:ln>
                <a:noFill/>
              </a:ln>
              <a:solidFill>
                <a:srgbClr val="000000"/>
              </a:solidFill>
              <a:effectLst/>
              <a:uLnTx/>
              <a:uFillTx/>
              <a:latin typeface="Arial"/>
              <a:cs typeface="Arial"/>
            </a:endParaRP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a:ln>
                  <a:noFill/>
                </a:ln>
                <a:solidFill>
                  <a:srgbClr val="000000"/>
                </a:solidFill>
                <a:effectLst/>
                <a:uLnTx/>
                <a:uFillTx/>
                <a:latin typeface="Arial"/>
                <a:ea typeface="+mn-ea"/>
                <a:cs typeface="+mn-cs"/>
              </a:rPr>
              <a:t> (by 2030)</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cxnSp>
        <p:nvCxnSpPr>
          <p:cNvPr id="375" name="Straight Connector 374">
            <a:extLst>
              <a:ext uri="{FF2B5EF4-FFF2-40B4-BE49-F238E27FC236}">
                <a16:creationId xmlns:a16="http://schemas.microsoft.com/office/drawing/2014/main" id="{CBBFB72D-EA16-114E-B762-980EB933A67F}"/>
              </a:ext>
            </a:extLst>
          </p:cNvPr>
          <p:cNvCxnSpPr>
            <a:cxnSpLocks/>
          </p:cNvCxnSpPr>
          <p:nvPr/>
        </p:nvCxnSpPr>
        <p:spPr bwMode="gray">
          <a:xfrm>
            <a:off x="3940175" y="2577497"/>
            <a:ext cx="0" cy="3265488"/>
          </a:xfrm>
          <a:prstGeom prst="line">
            <a:avLst/>
          </a:prstGeom>
          <a:ln w="9525" cap="flat">
            <a:solidFill>
              <a:schemeClr val="tx1"/>
            </a:solidFill>
            <a:prstDash val="lg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07" name="TextBox 406">
            <a:extLst>
              <a:ext uri="{FF2B5EF4-FFF2-40B4-BE49-F238E27FC236}">
                <a16:creationId xmlns:a16="http://schemas.microsoft.com/office/drawing/2014/main" id="{4A46F468-B4D9-22F9-BF4E-D300F9DBFD84}"/>
              </a:ext>
            </a:extLst>
          </p:cNvPr>
          <p:cNvSpPr txBox="1"/>
          <p:nvPr/>
        </p:nvSpPr>
        <p:spPr bwMode="gray">
          <a:xfrm>
            <a:off x="3664744" y="2021151"/>
            <a:ext cx="744537" cy="395869"/>
          </a:xfrm>
          <a:prstGeom prst="rect">
            <a:avLst/>
          </a:prstGeom>
          <a:noFill/>
        </p:spPr>
        <p:txBody>
          <a:bodyPr wrap="square" lIns="36000" tIns="36000" rIns="36000" bIns="36000" rtlCol="0" anchor="t">
            <a:spAutoFit/>
          </a:bodyPr>
          <a:lstStyle/>
          <a:p>
            <a:pPr marL="0" indent="0">
              <a:buNone/>
            </a:pPr>
            <a:r>
              <a:rPr lang="en-US" sz="700"/>
              <a:t>DOE target date for $0.05/kWh LCOS</a:t>
            </a:r>
          </a:p>
        </p:txBody>
      </p:sp>
      <p:sp>
        <p:nvSpPr>
          <p:cNvPr id="408" name="Isosceles Triangle 407">
            <a:extLst>
              <a:ext uri="{FF2B5EF4-FFF2-40B4-BE49-F238E27FC236}">
                <a16:creationId xmlns:a16="http://schemas.microsoft.com/office/drawing/2014/main" id="{14C05AFD-BF4A-D3BB-B363-C3468EDD8031}"/>
              </a:ext>
            </a:extLst>
          </p:cNvPr>
          <p:cNvSpPr/>
          <p:nvPr/>
        </p:nvSpPr>
        <p:spPr bwMode="gray">
          <a:xfrm rot="10800000">
            <a:off x="3861359" y="2418977"/>
            <a:ext cx="157632" cy="126548"/>
          </a:xfrm>
          <a:prstGeom prst="triangle">
            <a:avLst>
              <a:gd name="adj" fmla="val 49586"/>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 name="Rectangle 6">
            <a:extLst>
              <a:ext uri="{FF2B5EF4-FFF2-40B4-BE49-F238E27FC236}">
                <a16:creationId xmlns:a16="http://schemas.microsoft.com/office/drawing/2014/main" id="{BC9BB1F0-80A0-F836-4D7C-D9DD11C1BE8F}"/>
              </a:ext>
            </a:extLst>
          </p:cNvPr>
          <p:cNvSpPr/>
          <p:nvPr/>
        </p:nvSpPr>
        <p:spPr bwMode="gray">
          <a:xfrm>
            <a:off x="1" y="-1"/>
            <a:ext cx="1387475"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Cost</a:t>
            </a:r>
          </a:p>
        </p:txBody>
      </p:sp>
    </p:spTree>
    <p:extLst>
      <p:ext uri="{BB962C8B-B14F-4D97-AF65-F5344CB8AC3E}">
        <p14:creationId xmlns:p14="http://schemas.microsoft.com/office/powerpoint/2010/main" val="388038524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413194330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2" imgW="7772400" imgH="10058400" progId="TCLayout.ActiveDocument.1">
                  <p:embed/>
                </p:oleObj>
              </mc:Choice>
              <mc:Fallback>
                <p:oleObj name="think-cell Slide" r:id="rId12"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13"/>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Autofit/>
          </a:bodyPr>
          <a:lstStyle/>
          <a:p>
            <a:r>
              <a:rPr lang="en-US"/>
              <a:t>PSH and CAES offer cost advantages, but batteries provide super-scalability for the future</a:t>
            </a:r>
            <a:endParaRPr lang="en-US" b="0"/>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lang="nb-NO" sz="800" dirty="0">
                <a:solidFill>
                  <a:srgbClr val="FF0000"/>
                </a:solidFill>
                <a:latin typeface="Arial"/>
                <a:hlinkClick r:id="rId14"/>
              </a:rPr>
              <a:t>Oxford University Press, Monetizing Energy Storage</a:t>
            </a:r>
            <a:r>
              <a:rPr kumimoji="0" lang="nb-NO" sz="800" b="0" i="0" u="none" strike="noStrike" kern="1200" cap="none" spc="0" normalizeH="0" baseline="0" noProof="0" dirty="0">
                <a:ln>
                  <a:noFill/>
                </a:ln>
                <a:solidFill>
                  <a:srgbClr val="FF0000"/>
                </a:solidFill>
                <a:effectLst/>
                <a:uLnTx/>
                <a:uFillTx/>
                <a:latin typeface="Arial"/>
                <a:ea typeface="+mn-ea"/>
                <a:cs typeface="+mn-cs"/>
              </a:rPr>
              <a:t> </a:t>
            </a:r>
            <a:r>
              <a:rPr lang="nb-NO" sz="800" dirty="0">
                <a:latin typeface="Arial"/>
              </a:rPr>
              <a:t>(</a:t>
            </a:r>
            <a:r>
              <a:rPr lang="nb-NO" sz="800" dirty="0">
                <a:solidFill>
                  <a:srgbClr val="000000"/>
                </a:solidFill>
                <a:latin typeface="Arial"/>
              </a:rPr>
              <a:t>2023).</a:t>
            </a:r>
            <a:r>
              <a:rPr lang="nb-NO" sz="800" dirty="0">
                <a:solidFill>
                  <a:srgbClr val="FF0000"/>
                </a:solidFill>
                <a:latin typeface="Arial"/>
              </a:rPr>
              <a:t> </a:t>
            </a:r>
            <a:endParaRPr kumimoji="0" lang="nb-NO" sz="800" b="0" i="0" u="none" strike="noStrike" kern="1200" cap="none" spc="0" normalizeH="0" baseline="0" noProof="0" dirty="0">
              <a:ln>
                <a:noFill/>
              </a:ln>
              <a:solidFill>
                <a:srgbClr val="FF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5"/>
              </a:rPr>
              <a:t>Gernot Wagner</a:t>
            </a:r>
            <a:r>
              <a:rPr lang="en-US" sz="800" dirty="0">
                <a:solidFill>
                  <a:srgbClr val="000000"/>
                </a:solidFill>
              </a:rPr>
              <a:t>. </a:t>
            </a:r>
            <a:r>
              <a:rPr lang="en-US" sz="800" dirty="0">
                <a:solidFill>
                  <a:srgbClr val="000000"/>
                </a:solidFill>
                <a:hlinkClick r:id="rId1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7"/>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5" name="TextBox 8">
            <a:extLst>
              <a:ext uri="{FF2B5EF4-FFF2-40B4-BE49-F238E27FC236}">
                <a16:creationId xmlns:a16="http://schemas.microsoft.com/office/drawing/2014/main" id="{05EA398D-152A-7EE6-430B-0748BBC5C59F}"/>
              </a:ext>
            </a:extLst>
          </p:cNvPr>
          <p:cNvSpPr txBox="1"/>
          <p:nvPr/>
        </p:nvSpPr>
        <p:spPr bwMode="gray">
          <a:xfrm>
            <a:off x="7472104" y="1554480"/>
            <a:ext cx="4310321" cy="4445810"/>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Power-specific cost reflects the cost related to power delivery and is most important when very high power must be delivered for very short periods.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The energy-specific cost denotes the cost of storing energy and, therefore, is the most critical factor for applications that require a high amount of energy to be stored for a long period of time.</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Both PSH and CAES can boast of low costs for both power at $/kW and energy at $/kWh. </a:t>
            </a:r>
            <a:r>
              <a:rPr lang="en-US" sz="1050" dirty="0">
                <a:latin typeface="+mj-lt"/>
              </a:rPr>
              <a:t>This </a:t>
            </a:r>
            <a:r>
              <a:rPr lang="en-US" sz="1050" b="0" i="0" dirty="0">
                <a:effectLst/>
                <a:latin typeface="+mj-lt"/>
              </a:rPr>
              <a:t>dual power-energy advantage makes it suitable for balancing grid demand over a longer duration.</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Lithium-ion batteries are positioned in the high-cost but high-performance option. In power delivery, in respect to short-duration storage, it is the best. This includes solutions that require quick energy discharge.</a:t>
            </a:r>
            <a:endParaRPr lang="en-US" sz="1050" dirty="0">
              <a:latin typeface="+mj-lt"/>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Hydrogen is extremely effective in terms of capacity, but the high costs per kW prohibit the use of hydrogen when power output is important. It is still an option for long-term, large-scale energy storage.</a:t>
            </a:r>
            <a:endParaRPr lang="en-US" sz="1050" dirty="0">
              <a:latin typeface="+mj-lt"/>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0" i="0" dirty="0">
                <a:effectLst/>
                <a:latin typeface="+mj-lt"/>
              </a:rPr>
              <a:t>While PSH and CAES are cost effective for both, scalability is bound by geography and infrastructure.</a:t>
            </a:r>
            <a:endParaRPr kumimoji="0" lang="en-US" sz="1000" b="1" i="0" u="none" strike="noStrike" kern="1200" cap="none" spc="0" normalizeH="0" baseline="0" noProof="0" dirty="0">
              <a:ln>
                <a:noFill/>
              </a:ln>
              <a:effectLst/>
              <a:uLnTx/>
              <a:uFillTx/>
              <a:latin typeface="+mj-lt"/>
              <a:ea typeface="+mn-lt"/>
              <a:cs typeface="Arial"/>
            </a:endParaRP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409575" y="1641963"/>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11" name="Straight Connector 10">
            <a:extLst>
              <a:ext uri="{FF2B5EF4-FFF2-40B4-BE49-F238E27FC236}">
                <a16:creationId xmlns:a16="http://schemas.microsoft.com/office/drawing/2014/main" id="{516BF264-0ECF-E557-7D05-33016D3F3775}"/>
              </a:ext>
            </a:extLst>
          </p:cNvPr>
          <p:cNvCxnSpPr/>
          <p:nvPr/>
        </p:nvCxnSpPr>
        <p:spPr bwMode="gray">
          <a:xfrm>
            <a:off x="330199" y="2059913"/>
            <a:ext cx="673550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12" name="Chart 11">
            <a:extLst>
              <a:ext uri="{FF2B5EF4-FFF2-40B4-BE49-F238E27FC236}">
                <a16:creationId xmlns:a16="http://schemas.microsoft.com/office/drawing/2014/main" id="{71CA59CB-690E-98D7-8847-FA2684E9F788}"/>
              </a:ext>
            </a:extLst>
          </p:cNvPr>
          <p:cNvGraphicFramePr/>
          <p:nvPr>
            <p:custDataLst>
              <p:tags r:id="rId4"/>
            </p:custDataLst>
            <p:extLst>
              <p:ext uri="{D42A27DB-BD31-4B8C-83A1-F6EECF244321}">
                <p14:modId xmlns:p14="http://schemas.microsoft.com/office/powerpoint/2010/main" val="3740561250"/>
              </p:ext>
            </p:extLst>
          </p:nvPr>
        </p:nvGraphicFramePr>
        <p:xfrm>
          <a:off x="679450" y="1974850"/>
          <a:ext cx="6548438" cy="3879850"/>
        </p:xfrm>
        <a:graphic>
          <a:graphicData uri="http://schemas.openxmlformats.org/drawingml/2006/chart">
            <c:chart xmlns:c="http://schemas.openxmlformats.org/drawingml/2006/chart" xmlns:r="http://schemas.openxmlformats.org/officeDocument/2006/relationships" r:id="rId18"/>
          </a:graphicData>
        </a:graphic>
      </p:graphicFrame>
      <p:sp>
        <p:nvSpPr>
          <p:cNvPr id="28"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1784350" y="5065052"/>
            <a:ext cx="2952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B6887C7-8E91-4188-8A71-DCDAE8FC3904}" type="datetime'''''''''''''''''''''''''''''PS''''''''''H'''''''''''">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PSH</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2209800" y="4980914"/>
            <a:ext cx="3794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E2B509-0181-420F-A211-6F9756FFFA05}" type="datetime'''''''''''''''''''''C''''''A''''''''''''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769938" y="3636302"/>
            <a:ext cx="65246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Lithium ion</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1146175" y="3380714"/>
            <a:ext cx="5953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Lead acid</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6134100" y="5038064"/>
            <a:ext cx="582613"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7D557A-F70E-44CF-AB90-36A71C2A9801}" type="datetime'H''''''''''''''''''y''''d''''''ro''''''''''''g''''''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5" name="Rectangle 394">
            <a:extLst>
              <a:ext uri="{FF2B5EF4-FFF2-40B4-BE49-F238E27FC236}">
                <a16:creationId xmlns:a16="http://schemas.microsoft.com/office/drawing/2014/main" id="{C7D15FFF-24AE-EAF4-43F4-426E9C5F232E}"/>
              </a:ext>
            </a:extLst>
          </p:cNvPr>
          <p:cNvSpPr/>
          <p:nvPr/>
        </p:nvSpPr>
        <p:spPr bwMode="gray">
          <a:xfrm>
            <a:off x="329184" y="1554480"/>
            <a:ext cx="6719629" cy="34187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Investment cost per power </a:t>
            </a:r>
            <a:r>
              <a:rPr lang="en-US" sz="1400" b="1" dirty="0">
                <a:solidFill>
                  <a:srgbClr val="000000"/>
                </a:solidFill>
                <a:latin typeface="Arial"/>
              </a:rPr>
              <a:t>c</a:t>
            </a:r>
            <a:r>
              <a:rPr kumimoji="0" lang="en-US" sz="1400" b="1" i="0" u="none" strike="noStrike" kern="1200" cap="none" spc="0" normalizeH="0" baseline="0" noProof="0" dirty="0" err="1">
                <a:ln>
                  <a:noFill/>
                </a:ln>
                <a:solidFill>
                  <a:srgbClr val="000000"/>
                </a:solidFill>
                <a:effectLst/>
                <a:uLnTx/>
                <a:uFillTx/>
                <a:latin typeface="Arial"/>
                <a:ea typeface="+mn-ea"/>
                <a:cs typeface="+mn-cs"/>
              </a:rPr>
              <a:t>apacity</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and per </a:t>
            </a:r>
            <a:r>
              <a:rPr kumimoji="0" lang="en-US" sz="1400" b="1" i="0" u="none" strike="noStrike" kern="1200" cap="none" spc="0" normalizeH="0" baseline="0" noProof="0" dirty="0">
                <a:ln>
                  <a:noFill/>
                </a:ln>
                <a:solidFill>
                  <a:srgbClr val="000000"/>
                </a:solidFill>
                <a:effectLst/>
                <a:uLnTx/>
                <a:uFillTx/>
                <a:latin typeface="Arial"/>
                <a:ea typeface="+mn-ea"/>
                <a:cs typeface="+mn-cs"/>
              </a:rPr>
              <a:t>energy </a:t>
            </a:r>
            <a:r>
              <a:rPr lang="en-US" sz="1400" b="1" dirty="0">
                <a:solidFill>
                  <a:srgbClr val="000000"/>
                </a:solidFill>
                <a:latin typeface="Arial"/>
              </a:rPr>
              <a:t>c</a:t>
            </a:r>
            <a:r>
              <a:rPr kumimoji="0" lang="en-US" sz="1400" b="1" i="0" u="none" strike="noStrike" kern="1200" cap="none" spc="0" normalizeH="0" baseline="0" noProof="0" dirty="0" err="1">
                <a:ln>
                  <a:noFill/>
                </a:ln>
                <a:solidFill>
                  <a:srgbClr val="000000"/>
                </a:solidFill>
                <a:effectLst/>
                <a:uLnTx/>
                <a:uFillTx/>
                <a:latin typeface="Arial"/>
                <a:ea typeface="+mn-ea"/>
                <a:cs typeface="+mn-cs"/>
              </a:rPr>
              <a:t>apacity</a:t>
            </a:r>
            <a:r>
              <a:rPr kumimoji="0" lang="en-US" sz="1400" b="1" i="0" u="none" strike="noStrike" kern="1200" cap="none" spc="0" normalizeH="0" baseline="0" noProof="0" dirty="0">
                <a:ln>
                  <a:noFill/>
                </a:ln>
                <a:solidFill>
                  <a:srgbClr val="000000"/>
                </a:solidFill>
                <a:effectLst/>
                <a:uLnTx/>
                <a:uFillTx/>
                <a:latin typeface="Arial"/>
                <a:ea typeface="+mn-ea"/>
                <a:cs typeface="+mn-cs"/>
              </a:rPr>
              <a:t> for stationary energy storage technologies, </a:t>
            </a:r>
            <a:r>
              <a:rPr kumimoji="0" lang="en-US" sz="1400" b="0" i="0" u="none" strike="noStrike" kern="1200" cap="none" spc="0" normalizeH="0" baseline="0" noProof="0" dirty="0">
                <a:ln>
                  <a:noFill/>
                </a:ln>
                <a:solidFill>
                  <a:srgbClr val="000000"/>
                </a:solidFill>
                <a:effectLst/>
                <a:uLnTx/>
                <a:uFillTx/>
                <a:latin typeface="Arial"/>
                <a:ea typeface="+mn-ea"/>
                <a:cs typeface="+mn-cs"/>
              </a:rPr>
              <a:t>$/kW by $/kWh</a:t>
            </a:r>
          </a:p>
        </p:txBody>
      </p:sp>
      <p:cxnSp>
        <p:nvCxnSpPr>
          <p:cNvPr id="253" name="Straight Arrow Connector 252">
            <a:extLst>
              <a:ext uri="{FF2B5EF4-FFF2-40B4-BE49-F238E27FC236}">
                <a16:creationId xmlns:a16="http://schemas.microsoft.com/office/drawing/2014/main" id="{94F6E0BA-C99F-7E53-6542-55ED3773DC64}"/>
              </a:ext>
            </a:extLst>
          </p:cNvPr>
          <p:cNvCxnSpPr/>
          <p:nvPr/>
        </p:nvCxnSpPr>
        <p:spPr bwMode="gray">
          <a:xfrm flipV="1">
            <a:off x="766763" y="5958113"/>
            <a:ext cx="6378316" cy="7051"/>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267" name="TextBox 266">
            <a:extLst>
              <a:ext uri="{FF2B5EF4-FFF2-40B4-BE49-F238E27FC236}">
                <a16:creationId xmlns:a16="http://schemas.microsoft.com/office/drawing/2014/main" id="{8769B01E-17AA-3A6F-09F9-55105FCB568C}"/>
              </a:ext>
            </a:extLst>
          </p:cNvPr>
          <p:cNvSpPr txBox="1"/>
          <p:nvPr/>
        </p:nvSpPr>
        <p:spPr bwMode="gray">
          <a:xfrm>
            <a:off x="2837815" y="6099456"/>
            <a:ext cx="2560320"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Increasing power (kW) is…</a:t>
            </a:r>
          </a:p>
        </p:txBody>
      </p:sp>
      <p:sp>
        <p:nvSpPr>
          <p:cNvPr id="268" name="TextBox 267">
            <a:extLst>
              <a:ext uri="{FF2B5EF4-FFF2-40B4-BE49-F238E27FC236}">
                <a16:creationId xmlns:a16="http://schemas.microsoft.com/office/drawing/2014/main" id="{3B02E870-75F0-F476-7C56-51602DF8159A}"/>
              </a:ext>
            </a:extLst>
          </p:cNvPr>
          <p:cNvSpPr txBox="1"/>
          <p:nvPr/>
        </p:nvSpPr>
        <p:spPr bwMode="gray">
          <a:xfrm>
            <a:off x="6154738" y="6082972"/>
            <a:ext cx="2560320"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…high</a:t>
            </a:r>
            <a:r>
              <a:rPr lang="en-US" sz="1000" b="1">
                <a:solidFill>
                  <a:srgbClr val="000000"/>
                </a:solidFill>
                <a:latin typeface="Arial"/>
              </a:rPr>
              <a:t> </a:t>
            </a:r>
            <a:r>
              <a:rPr kumimoji="0" lang="en-US" sz="1000" b="1" i="0" u="none" strike="noStrike" kern="1200" cap="none" spc="0" normalizeH="0" baseline="0" noProof="0">
                <a:ln>
                  <a:noFill/>
                </a:ln>
                <a:solidFill>
                  <a:srgbClr val="000000"/>
                </a:solidFill>
                <a:effectLst/>
                <a:uLnTx/>
                <a:uFillTx/>
                <a:latin typeface="Arial"/>
                <a:ea typeface="+mn-ea"/>
                <a:cs typeface="+mn-cs"/>
              </a:rPr>
              <a:t>cost</a:t>
            </a:r>
          </a:p>
        </p:txBody>
      </p:sp>
      <p:sp>
        <p:nvSpPr>
          <p:cNvPr id="269" name="TextBox 268">
            <a:extLst>
              <a:ext uri="{FF2B5EF4-FFF2-40B4-BE49-F238E27FC236}">
                <a16:creationId xmlns:a16="http://schemas.microsoft.com/office/drawing/2014/main" id="{EE4D2EB7-BC1F-0E1C-7FE0-28A709E1E210}"/>
              </a:ext>
            </a:extLst>
          </p:cNvPr>
          <p:cNvSpPr txBox="1"/>
          <p:nvPr/>
        </p:nvSpPr>
        <p:spPr bwMode="gray">
          <a:xfrm>
            <a:off x="664210" y="6082639"/>
            <a:ext cx="2560320"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Low cost</a:t>
            </a:r>
          </a:p>
        </p:txBody>
      </p:sp>
      <p:cxnSp>
        <p:nvCxnSpPr>
          <p:cNvPr id="270" name="Straight Arrow Connector 269">
            <a:extLst>
              <a:ext uri="{FF2B5EF4-FFF2-40B4-BE49-F238E27FC236}">
                <a16:creationId xmlns:a16="http://schemas.microsoft.com/office/drawing/2014/main" id="{7DEABC27-FA19-D822-91F1-82E64B16C0CB}"/>
              </a:ext>
            </a:extLst>
          </p:cNvPr>
          <p:cNvCxnSpPr>
            <a:cxnSpLocks/>
          </p:cNvCxnSpPr>
          <p:nvPr/>
        </p:nvCxnSpPr>
        <p:spPr bwMode="gray">
          <a:xfrm flipV="1">
            <a:off x="684055" y="2198089"/>
            <a:ext cx="9525" cy="3740664"/>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272" name="TextBox 271">
            <a:extLst>
              <a:ext uri="{FF2B5EF4-FFF2-40B4-BE49-F238E27FC236}">
                <a16:creationId xmlns:a16="http://schemas.microsoft.com/office/drawing/2014/main" id="{5F7F0B3B-EE7D-1EED-3D99-4FF8A54DA402}"/>
              </a:ext>
            </a:extLst>
          </p:cNvPr>
          <p:cNvSpPr txBox="1"/>
          <p:nvPr/>
        </p:nvSpPr>
        <p:spPr bwMode="gray">
          <a:xfrm rot="16200000">
            <a:off x="-735594" y="3410012"/>
            <a:ext cx="2560320"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Increasing energy (kWh) is…</a:t>
            </a:r>
          </a:p>
        </p:txBody>
      </p:sp>
      <p:sp>
        <p:nvSpPr>
          <p:cNvPr id="273" name="TextBox 272">
            <a:extLst>
              <a:ext uri="{FF2B5EF4-FFF2-40B4-BE49-F238E27FC236}">
                <a16:creationId xmlns:a16="http://schemas.microsoft.com/office/drawing/2014/main" id="{E838551D-290E-6F79-444E-045F60E7A01D}"/>
              </a:ext>
            </a:extLst>
          </p:cNvPr>
          <p:cNvSpPr txBox="1"/>
          <p:nvPr/>
        </p:nvSpPr>
        <p:spPr bwMode="gray">
          <a:xfrm rot="16200000">
            <a:off x="-740943" y="1490276"/>
            <a:ext cx="2560320"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…high</a:t>
            </a:r>
            <a:r>
              <a:rPr lang="en-US" sz="1000" b="1">
                <a:solidFill>
                  <a:srgbClr val="000000"/>
                </a:solidFill>
                <a:latin typeface="Arial"/>
              </a:rPr>
              <a:t> </a:t>
            </a:r>
            <a:r>
              <a:rPr kumimoji="0" lang="en-US" sz="1000" b="1" i="0" u="none" strike="noStrike" kern="1200" cap="none" spc="0" normalizeH="0" baseline="0" noProof="0">
                <a:ln>
                  <a:noFill/>
                </a:ln>
                <a:solidFill>
                  <a:srgbClr val="000000"/>
                </a:solidFill>
                <a:effectLst/>
                <a:uLnTx/>
                <a:uFillTx/>
                <a:latin typeface="Arial"/>
                <a:ea typeface="+mn-ea"/>
                <a:cs typeface="+mn-cs"/>
              </a:rPr>
              <a:t>cost</a:t>
            </a:r>
          </a:p>
        </p:txBody>
      </p:sp>
      <p:sp>
        <p:nvSpPr>
          <p:cNvPr id="274" name="TextBox 273">
            <a:extLst>
              <a:ext uri="{FF2B5EF4-FFF2-40B4-BE49-F238E27FC236}">
                <a16:creationId xmlns:a16="http://schemas.microsoft.com/office/drawing/2014/main" id="{7CB78F68-BD59-B552-73F5-57A886A3DD72}"/>
              </a:ext>
            </a:extLst>
          </p:cNvPr>
          <p:cNvSpPr txBox="1"/>
          <p:nvPr/>
        </p:nvSpPr>
        <p:spPr bwMode="gray">
          <a:xfrm rot="16200000">
            <a:off x="-10147" y="5276539"/>
            <a:ext cx="1143397"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Low cost</a:t>
            </a:r>
          </a:p>
        </p:txBody>
      </p:sp>
      <p:sp>
        <p:nvSpPr>
          <p:cNvPr id="8" name="Rectangle 7">
            <a:extLst>
              <a:ext uri="{FF2B5EF4-FFF2-40B4-BE49-F238E27FC236}">
                <a16:creationId xmlns:a16="http://schemas.microsoft.com/office/drawing/2014/main" id="{6C558E52-73DC-4285-B341-1BC431212314}"/>
              </a:ext>
            </a:extLst>
          </p:cNvPr>
          <p:cNvSpPr/>
          <p:nvPr/>
        </p:nvSpPr>
        <p:spPr bwMode="gray">
          <a:xfrm>
            <a:off x="1" y="-1"/>
            <a:ext cx="1387475"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Cost</a:t>
            </a:r>
          </a:p>
        </p:txBody>
      </p:sp>
    </p:spTree>
    <p:extLst>
      <p:ext uri="{BB962C8B-B14F-4D97-AF65-F5344CB8AC3E}">
        <p14:creationId xmlns:p14="http://schemas.microsoft.com/office/powerpoint/2010/main" val="408669088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A6F67D3-63C8-67C6-9085-C978411D928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think-cell data - do not delete" hidden="1">
                        <a:extLst>
                          <a:ext uri="{FF2B5EF4-FFF2-40B4-BE49-F238E27FC236}">
                            <a16:creationId xmlns:a16="http://schemas.microsoft.com/office/drawing/2014/main" id="{0A6F67D3-63C8-67C6-9085-C978411D928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B239A47-6AF4-AF46-9CA0-1F179D13ED71}"/>
              </a:ext>
            </a:extLst>
          </p:cNvPr>
          <p:cNvSpPr>
            <a:spLocks noGrp="1"/>
          </p:cNvSpPr>
          <p:nvPr>
            <p:ph type="title"/>
          </p:nvPr>
        </p:nvSpPr>
        <p:spPr/>
        <p:txBody>
          <a:bodyPr vert="horz">
            <a:noAutofit/>
          </a:bodyPr>
          <a:lstStyle/>
          <a:p>
            <a:r>
              <a:rPr lang="en-US"/>
              <a:t>Energy storage technologies are used across various applications in the utility system</a:t>
            </a:r>
          </a:p>
        </p:txBody>
      </p:sp>
      <p:sp>
        <p:nvSpPr>
          <p:cNvPr id="5" name="btfpNotesBox962619">
            <a:extLst>
              <a:ext uri="{FF2B5EF4-FFF2-40B4-BE49-F238E27FC236}">
                <a16:creationId xmlns:a16="http://schemas.microsoft.com/office/drawing/2014/main" id="{275D5DD4-A566-4ED9-6803-A8EDD0C2339D}"/>
              </a:ext>
            </a:extLst>
          </p:cNvPr>
          <p:cNvSpPr txBox="1"/>
          <p:nvPr>
            <p:custDataLst>
              <p:tags r:id="rId2"/>
            </p:custDataLst>
          </p:nvPr>
        </p:nvSpPr>
        <p:spPr bwMode="gray">
          <a:xfrm>
            <a:off x="330199" y="6419088"/>
            <a:ext cx="8793940" cy="369332"/>
          </a:xfrm>
          <a:prstGeom prst="rect">
            <a:avLst/>
          </a:prstGeom>
          <a:noFill/>
        </p:spPr>
        <p:txBody>
          <a:bodyPr vert="horz" wrap="square" lIns="0" tIns="0" rIns="0" bIns="0" rtlCol="0" anchor="b">
            <a:spAutoFit/>
          </a:bodyPr>
          <a:lstStyle/>
          <a:p>
            <a:endParaRPr lang="en-US" sz="800" dirty="0"/>
          </a:p>
          <a:p>
            <a:r>
              <a:rPr lang="en-US" sz="800" dirty="0"/>
              <a:t>Source: </a:t>
            </a:r>
            <a:r>
              <a:rPr lang="en-US" sz="800" dirty="0">
                <a:hlinkClick r:id="rId6"/>
              </a:rPr>
              <a:t>ADB, Handbook on Battery Energy Storage Systems</a:t>
            </a:r>
            <a:r>
              <a:rPr lang="en-US" sz="800" dirty="0"/>
              <a:t> (2018).</a:t>
            </a:r>
          </a:p>
          <a:p>
            <a:r>
              <a:rPr lang="en-US" sz="800" dirty="0"/>
              <a:t>Credit: </a:t>
            </a:r>
            <a:r>
              <a:rPr kumimoji="0" lang="en-US" sz="800" b="0" i="0" u="none" strike="noStrike" kern="1200" cap="none" spc="0" normalizeH="0" baseline="0" noProof="0" dirty="0">
                <a:ln>
                  <a:noFill/>
                </a:ln>
                <a:effectLst/>
                <a:uLnTx/>
                <a:uFillTx/>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kumimoji="0" lang="en-US" sz="800" b="0" i="0" u="none" strike="noStrike" kern="1200" cap="none" spc="0" normalizeH="0" baseline="0" noProof="0" dirty="0">
              <a:ln>
                <a:noFill/>
              </a:ln>
              <a:effectLst/>
              <a:uLnTx/>
              <a:uFillTx/>
              <a:ea typeface="+mn-ea"/>
              <a:cs typeface="+mn-cs"/>
            </a:endParaRPr>
          </a:p>
        </p:txBody>
      </p:sp>
      <p:graphicFrame>
        <p:nvGraphicFramePr>
          <p:cNvPr id="45" name="Table 44">
            <a:extLst>
              <a:ext uri="{FF2B5EF4-FFF2-40B4-BE49-F238E27FC236}">
                <a16:creationId xmlns:a16="http://schemas.microsoft.com/office/drawing/2014/main" id="{7EF7A7BD-B1FB-4F0A-E5FB-9CD30485C42D}"/>
              </a:ext>
            </a:extLst>
          </p:cNvPr>
          <p:cNvGraphicFramePr>
            <a:graphicFrameLocks noGrp="1"/>
          </p:cNvGraphicFramePr>
          <p:nvPr>
            <p:extLst>
              <p:ext uri="{D42A27DB-BD31-4B8C-83A1-F6EECF244321}">
                <p14:modId xmlns:p14="http://schemas.microsoft.com/office/powerpoint/2010/main" val="1431750492"/>
              </p:ext>
            </p:extLst>
          </p:nvPr>
        </p:nvGraphicFramePr>
        <p:xfrm>
          <a:off x="393686" y="1838528"/>
          <a:ext cx="11468114" cy="4066422"/>
        </p:xfrm>
        <a:graphic>
          <a:graphicData uri="http://schemas.openxmlformats.org/drawingml/2006/table">
            <a:tbl>
              <a:tblPr firstRow="1" bandRow="1">
                <a:tableStyleId>{2D5ABB26-0587-4C30-8999-92F81FD0307C}</a:tableStyleId>
              </a:tblPr>
              <a:tblGrid>
                <a:gridCol w="1295572">
                  <a:extLst>
                    <a:ext uri="{9D8B030D-6E8A-4147-A177-3AD203B41FA5}">
                      <a16:colId xmlns:a16="http://schemas.microsoft.com/office/drawing/2014/main" val="3540579166"/>
                    </a:ext>
                  </a:extLst>
                </a:gridCol>
                <a:gridCol w="10172542">
                  <a:extLst>
                    <a:ext uri="{9D8B030D-6E8A-4147-A177-3AD203B41FA5}">
                      <a16:colId xmlns:a16="http://schemas.microsoft.com/office/drawing/2014/main" val="3367505081"/>
                    </a:ext>
                  </a:extLst>
                </a:gridCol>
              </a:tblGrid>
              <a:tr h="479718">
                <a:tc gridSpan="2">
                  <a:txBody>
                    <a:bodyPr/>
                    <a:lstStyle/>
                    <a:p>
                      <a:pPr marL="0" indent="0" algn="l">
                        <a:buFontTx/>
                        <a:buNone/>
                      </a:pPr>
                      <a:r>
                        <a:rPr lang="en-US" sz="1000" b="1"/>
                        <a:t>Application areas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710406"/>
                  </a:ext>
                </a:extLst>
              </a:tr>
              <a:tr h="299748">
                <a:tc rowSpan="2">
                  <a:txBody>
                    <a:bodyPr/>
                    <a:lstStyle/>
                    <a:p>
                      <a:pPr marL="0" indent="0">
                        <a:buFontTx/>
                        <a:buNone/>
                      </a:pPr>
                      <a:r>
                        <a:rPr lang="en-US" sz="1000" b="1"/>
                        <a:t>Renewable energy integrations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dirty="0"/>
                        <a:t>Time shifting: Storing the excess generation of renewable energy and releasing it when demand is higher or intermittent generation is lower.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84533110"/>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Firming capacity: Keeping the grid stable in the face of potential wind and solar intermittency.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5759558"/>
                  </a:ext>
                </a:extLst>
              </a:tr>
              <a:tr h="299748">
                <a:tc>
                  <a:txBody>
                    <a:bodyPr/>
                    <a:lstStyle/>
                    <a:p>
                      <a:pPr marL="0" indent="0">
                        <a:buFontTx/>
                        <a:buNone/>
                      </a:pPr>
                      <a:r>
                        <a:rPr lang="en-US" sz="1000" b="1"/>
                        <a:t>Bulk energy</a:t>
                      </a:r>
                    </a:p>
                  </a:txBody>
                  <a:tcP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FontTx/>
                        <a:buNone/>
                      </a:pPr>
                      <a:r>
                        <a:rPr lang="en-US" sz="1000"/>
                        <a:t>Peak shaving: Reducing the energy consumed during peak demand on the electric grid by introducing energy stored to shave off the top of the power demand curve.</a:t>
                      </a:r>
                    </a:p>
                  </a:txBody>
                  <a:tcPr>
                    <a:lnL>
                      <a:noFill/>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69411091"/>
                  </a:ext>
                </a:extLst>
              </a:tr>
              <a:tr h="299748">
                <a:tc>
                  <a:txBody>
                    <a:bodyPr/>
                    <a:lstStyle/>
                    <a:p>
                      <a:pPr marL="0" indent="0">
                        <a:buFontTx/>
                        <a:buNone/>
                      </a:pPr>
                      <a:endParaRPr lang="en-US" sz="1000" b="1"/>
                    </a:p>
                  </a:txBody>
                  <a:tcP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a:t>Arbitrage of energy: </a:t>
                      </a:r>
                      <a:r>
                        <a:rPr lang="en-US" sz="1000" b="0" i="0" kern="1200">
                          <a:solidFill>
                            <a:schemeClr val="dk1"/>
                          </a:solidFill>
                          <a:effectLst/>
                          <a:latin typeface="+mn-lt"/>
                          <a:ea typeface="+mn-ea"/>
                          <a:cs typeface="+mn-cs"/>
                        </a:rPr>
                        <a:t>Purchasing power at low price and selling it in high-price periods on wholesale or retail markets.</a:t>
                      </a:r>
                      <a:endParaRPr lang="en-US" sz="1000"/>
                    </a:p>
                  </a:txBody>
                  <a:tcPr>
                    <a:lnL>
                      <a:noFill/>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5990608"/>
                  </a:ext>
                </a:extLst>
              </a:tr>
              <a:tr h="299748">
                <a:tc rowSpan="5">
                  <a:txBody>
                    <a:bodyPr/>
                    <a:lstStyle/>
                    <a:p>
                      <a:pPr marL="0" indent="0">
                        <a:buFontTx/>
                        <a:buNone/>
                      </a:pPr>
                      <a:r>
                        <a:rPr lang="en-US" sz="1000" b="1"/>
                        <a:t>Ancillary services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Voltage support: Normally, designated power plants are used to generate reactive power (expressed in </a:t>
                      </a:r>
                      <a:r>
                        <a:rPr lang="en-US" sz="1000" err="1"/>
                        <a:t>VAr</a:t>
                      </a:r>
                      <a:r>
                        <a:rPr lang="en-US" sz="1000"/>
                        <a:t>) to offset reactance in the grid. These power plants could be displaced by strategically placed energy storage within the grid at central locations or by multiple </a:t>
                      </a:r>
                      <a:r>
                        <a:rPr lang="en-US" sz="1000" err="1"/>
                        <a:t>VAr</a:t>
                      </a:r>
                      <a:r>
                        <a:rPr lang="en-US" sz="1000"/>
                        <a:t>-support storage systems placed near large loads, following the distributed approach.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39389055"/>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Load balancing: Evenly distributing the amount of energy used across different applications to avoid power outages.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60609737"/>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Spinning reserve: The operation of an electric grid requires reserve capacity that can be called on when some portion of the normal electric supply resources unexpectedly becomes unavailable.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42069001"/>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Black start: Providing an active reserve of power and energy within the grid that can be used to energize transmission and distribution lines and provide station power to bring power plants online after a catastrophic failure of the grid.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30457962"/>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Frequency balancing: Balancing short-term mismatches in supply and demand, to maintain smooth and reliable power flow from the grid.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7065747"/>
                  </a:ext>
                </a:extLst>
              </a:tr>
              <a:tr h="299748">
                <a:tc rowSpan="2">
                  <a:txBody>
                    <a:bodyPr/>
                    <a:lstStyle/>
                    <a:p>
                      <a:pPr marL="0" indent="0">
                        <a:buFontTx/>
                        <a:buNone/>
                      </a:pPr>
                      <a:r>
                        <a:rPr lang="en-US" sz="1000" b="1"/>
                        <a:t>Energy management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a:t>Enhancing power quality: </a:t>
                      </a:r>
                      <a:r>
                        <a:rPr lang="en-US" sz="1000">
                          <a:effectLst/>
                        </a:rPr>
                        <a:t>Protecting on-site load against short-duration power loss or variations in voltage or frequency.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94132962"/>
                  </a:ext>
                </a:extLst>
              </a:tr>
              <a:tr h="299748">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dirty="0"/>
                        <a:t>Power reliability: </a:t>
                      </a:r>
                      <a:r>
                        <a:rPr lang="en-US" sz="1000" b="0" i="0" kern="1200" dirty="0">
                          <a:solidFill>
                            <a:schemeClr val="dk1"/>
                          </a:solidFill>
                          <a:effectLst/>
                          <a:latin typeface="+mn-lt"/>
                          <a:ea typeface="+mn-ea"/>
                          <a:cs typeface="+mn-cs"/>
                        </a:rPr>
                        <a:t>Covering temporal lack of variable supply and providing power during blackouts.</a:t>
                      </a:r>
                      <a:endParaRPr lang="en-US" sz="1000" dirty="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53772339"/>
                  </a:ext>
                </a:extLst>
              </a:tr>
            </a:tbl>
          </a:graphicData>
        </a:graphic>
      </p:graphicFrame>
      <p:sp>
        <p:nvSpPr>
          <p:cNvPr id="46" name="Content Placeholder 2">
            <a:extLst>
              <a:ext uri="{FF2B5EF4-FFF2-40B4-BE49-F238E27FC236}">
                <a16:creationId xmlns:a16="http://schemas.microsoft.com/office/drawing/2014/main" id="{888BB324-7387-8E24-2E4D-B3D45DE2C29E}"/>
              </a:ext>
            </a:extLst>
          </p:cNvPr>
          <p:cNvSpPr txBox="1">
            <a:spLocks/>
          </p:cNvSpPr>
          <p:nvPr/>
        </p:nvSpPr>
        <p:spPr>
          <a:xfrm>
            <a:off x="329184" y="1564005"/>
            <a:ext cx="11531596" cy="274320"/>
          </a:xfrm>
          <a:prstGeom prst="rect">
            <a:avLst/>
          </a:prstGeom>
        </p:spPr>
        <p:txBody>
          <a:bodyPr lIns="4572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a:t>Definitions</a:t>
            </a:r>
          </a:p>
        </p:txBody>
      </p:sp>
      <p:sp>
        <p:nvSpPr>
          <p:cNvPr id="4" name="Rectangle 3">
            <a:extLst>
              <a:ext uri="{FF2B5EF4-FFF2-40B4-BE49-F238E27FC236}">
                <a16:creationId xmlns:a16="http://schemas.microsoft.com/office/drawing/2014/main" id="{781B0201-0682-CE60-1D59-3ED59397E197}"/>
              </a:ext>
            </a:extLst>
          </p:cNvPr>
          <p:cNvSpPr/>
          <p:nvPr/>
        </p:nvSpPr>
        <p:spPr bwMode="gray">
          <a:xfrm>
            <a:off x="1" y="0"/>
            <a:ext cx="2009552"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Application</a:t>
            </a:r>
          </a:p>
        </p:txBody>
      </p:sp>
    </p:spTree>
    <p:extLst>
      <p:ext uri="{BB962C8B-B14F-4D97-AF65-F5344CB8AC3E}">
        <p14:creationId xmlns:p14="http://schemas.microsoft.com/office/powerpoint/2010/main" val="16156201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8A8BCE-BE24-C49F-9E73-B1CF1B10406D}"/>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508A8BCE-BE24-C49F-9E73-B1CF1B10406D}"/>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EBAF8DD4-9652-6BB3-F67D-71CBDA8E4046}"/>
              </a:ext>
            </a:extLst>
          </p:cNvPr>
          <p:cNvSpPr>
            <a:spLocks noGrp="1"/>
          </p:cNvSpPr>
          <p:nvPr>
            <p:ph type="title"/>
          </p:nvPr>
        </p:nvSpPr>
        <p:spPr>
          <a:xfrm>
            <a:off x="330200" y="523318"/>
            <a:ext cx="11531600" cy="821388"/>
          </a:xfrm>
        </p:spPr>
        <p:txBody>
          <a:bodyPr vert="horz">
            <a:noAutofit/>
          </a:bodyPr>
          <a:lstStyle/>
          <a:p>
            <a:r>
              <a:rPr lang="en-US">
                <a:ea typeface="+mn-lt"/>
                <a:cs typeface="+mn-lt"/>
              </a:rPr>
              <a:t>CO</a:t>
            </a:r>
            <a:r>
              <a:rPr lang="en-US" baseline="-25000">
                <a:ea typeface="+mn-lt"/>
                <a:cs typeface="+mn-lt"/>
              </a:rPr>
              <a:t>2</a:t>
            </a:r>
            <a:r>
              <a:rPr lang="en-US">
                <a:ea typeface="+mn-lt"/>
                <a:cs typeface="+mn-lt"/>
              </a:rPr>
              <a:t> emissions from passenger vehicles could be largely eliminated by 2050</a:t>
            </a:r>
          </a:p>
        </p:txBody>
      </p:sp>
      <p:sp>
        <p:nvSpPr>
          <p:cNvPr id="4" name="btfpNotesBox962619">
            <a:extLst>
              <a:ext uri="{FF2B5EF4-FFF2-40B4-BE49-F238E27FC236}">
                <a16:creationId xmlns:a16="http://schemas.microsoft.com/office/drawing/2014/main" id="{53A3F71E-AFF4-5FD7-97D4-EA2DD0821490}"/>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7"/>
              </a:rPr>
              <a:t>IEA, Net Zero by 2050</a:t>
            </a:r>
            <a:r>
              <a:rPr lang="en-US" sz="800" dirty="0">
                <a:solidFill>
                  <a:srgbClr val="000000"/>
                </a:solidFill>
                <a:latin typeface="Arial"/>
              </a:rPr>
              <a:t> (2021); </a:t>
            </a:r>
            <a:r>
              <a:rPr lang="en-US" sz="800" dirty="0">
                <a:solidFill>
                  <a:srgbClr val="000000"/>
                </a:solidFill>
                <a:latin typeface="Arial"/>
                <a:hlinkClick r:id="rId8"/>
              </a:rPr>
              <a:t>IEA, Batteries and Secure Energy Transitions</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Devashri Mehrotra, Birru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Gernot Wagner</a:t>
            </a:r>
            <a:r>
              <a:rPr lang="en-US" sz="800" dirty="0">
                <a:solidFill>
                  <a:srgbClr val="000000"/>
                </a:solidFill>
                <a:latin typeface="Aria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24" name="Text Placeholder 10">
            <a:extLst>
              <a:ext uri="{FF2B5EF4-FFF2-40B4-BE49-F238E27FC236}">
                <a16:creationId xmlns:a16="http://schemas.microsoft.com/office/drawing/2014/main" id="{06DB2061-E1E8-72AB-276E-F3A415F94650}"/>
              </a:ext>
            </a:extLst>
          </p:cNvPr>
          <p:cNvSpPr>
            <a:spLocks noGrp="1"/>
          </p:cNvSpPr>
          <p:nvPr>
            <p:custDataLst>
              <p:tags r:id="rId3"/>
            </p:custDataLst>
          </p:nvPr>
        </p:nvSpPr>
        <p:spPr bwMode="auto">
          <a:xfrm>
            <a:off x="329184" y="1554480"/>
            <a:ext cx="3860159"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Global CO</a:t>
            </a:r>
            <a:r>
              <a:rPr kumimoji="0" lang="en-US" sz="1400" b="1" i="0" u="none" strike="noStrike" kern="1200" cap="none" spc="0" normalizeH="0" baseline="-25000" noProof="0" dirty="0">
                <a:ln>
                  <a:noFill/>
                </a:ln>
                <a:solidFill>
                  <a:srgbClr val="000000"/>
                </a:solidFill>
                <a:effectLst/>
                <a:uLnTx/>
                <a:uFillTx/>
                <a:latin typeface="Arial"/>
                <a:ea typeface="+mn-lt"/>
                <a:cs typeface="Arial"/>
              </a:rPr>
              <a:t>2</a:t>
            </a:r>
            <a:r>
              <a:rPr kumimoji="0" lang="en-US" sz="1400" b="1" i="0" u="none" strike="noStrike" kern="1200" cap="none" spc="0" normalizeH="0" baseline="0" noProof="0" dirty="0">
                <a:ln>
                  <a:noFill/>
                </a:ln>
                <a:solidFill>
                  <a:srgbClr val="000000"/>
                </a:solidFill>
                <a:effectLst/>
                <a:uLnTx/>
                <a:uFillTx/>
                <a:latin typeface="Arial"/>
                <a:ea typeface="+mn-lt"/>
                <a:cs typeface="Arial"/>
              </a:rPr>
              <a:t> transport emissions by mode, </a:t>
            </a:r>
            <a:r>
              <a:rPr kumimoji="0" lang="en-US" sz="1400" i="0" u="none" strike="noStrike" kern="1200" cap="none" spc="0" normalizeH="0" baseline="0" noProof="0" dirty="0">
                <a:ln>
                  <a:noFill/>
                </a:ln>
                <a:solidFill>
                  <a:srgbClr val="000000"/>
                </a:solidFill>
                <a:effectLst/>
                <a:uLnTx/>
                <a:uFillTx/>
                <a:latin typeface="Arial"/>
                <a:ea typeface="+mn-lt"/>
                <a:cs typeface="Arial"/>
              </a:rPr>
              <a:t>Gt</a:t>
            </a:r>
            <a:endParaRPr kumimoji="0" lang="en-US" sz="1400" i="0" u="none" strike="noStrike" kern="1200" cap="none" spc="0" normalizeH="0" baseline="0" noProof="0" dirty="0">
              <a:ln>
                <a:noFill/>
              </a:ln>
              <a:solidFill>
                <a:srgbClr val="000000"/>
              </a:solidFill>
              <a:effectLst/>
              <a:uLnTx/>
              <a:uFillTx/>
              <a:latin typeface="Arial"/>
              <a:ea typeface="+mn-ea"/>
              <a:cs typeface="+mn-cs"/>
            </a:endParaRPr>
          </a:p>
        </p:txBody>
      </p:sp>
      <p:cxnSp>
        <p:nvCxnSpPr>
          <p:cNvPr id="25" name="Straight Connector 24">
            <a:extLst>
              <a:ext uri="{FF2B5EF4-FFF2-40B4-BE49-F238E27FC236}">
                <a16:creationId xmlns:a16="http://schemas.microsoft.com/office/drawing/2014/main" id="{AD55D326-2568-F9D8-CF01-51F0705603F2}"/>
              </a:ext>
            </a:extLst>
          </p:cNvPr>
          <p:cNvCxnSpPr>
            <a:cxnSpLocks/>
          </p:cNvCxnSpPr>
          <p:nvPr/>
        </p:nvCxnSpPr>
        <p:spPr bwMode="gray">
          <a:xfrm>
            <a:off x="329184" y="1828800"/>
            <a:ext cx="727796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8" name="Chart 7">
            <a:extLst>
              <a:ext uri="{FF2B5EF4-FFF2-40B4-BE49-F238E27FC236}">
                <a16:creationId xmlns:a16="http://schemas.microsoft.com/office/drawing/2014/main" id="{7D2167AC-317E-47F9-4C22-49A0E395A01D}"/>
              </a:ext>
            </a:extLst>
          </p:cNvPr>
          <p:cNvGraphicFramePr/>
          <p:nvPr/>
        </p:nvGraphicFramePr>
        <p:xfrm>
          <a:off x="463550" y="1994082"/>
          <a:ext cx="6982279" cy="4028178"/>
        </p:xfrm>
        <a:graphic>
          <a:graphicData uri="http://schemas.openxmlformats.org/drawingml/2006/chart">
            <c:chart xmlns:c="http://schemas.openxmlformats.org/drawingml/2006/chart" xmlns:r="http://schemas.openxmlformats.org/officeDocument/2006/relationships" r:id="rId12"/>
          </a:graphicData>
        </a:graphic>
      </p:graphicFrame>
      <p:sp>
        <p:nvSpPr>
          <p:cNvPr id="5" name="TextBox 8">
            <a:extLst>
              <a:ext uri="{FF2B5EF4-FFF2-40B4-BE49-F238E27FC236}">
                <a16:creationId xmlns:a16="http://schemas.microsoft.com/office/drawing/2014/main" id="{58E06B24-F768-F8FC-BA3E-3ECA03788ED3}"/>
              </a:ext>
            </a:extLst>
          </p:cNvPr>
          <p:cNvSpPr txBox="1"/>
          <p:nvPr/>
        </p:nvSpPr>
        <p:spPr bwMode="gray">
          <a:xfrm>
            <a:off x="7896201" y="1554480"/>
            <a:ext cx="3946548" cy="2760345"/>
          </a:xfrm>
          <a:prstGeom prst="rect">
            <a:avLst/>
          </a:prstGeom>
          <a:solidFill>
            <a:srgbClr val="E3E8EE"/>
          </a:solidFill>
        </p:spPr>
        <p:txBody>
          <a:bodyPr wrap="square" lIns="136800" tIns="137160" rIns="274320" bIns="137160" rtlCol="0" anchor="t">
            <a:noAutofit/>
          </a:bodyPr>
          <a:lstStyle/>
          <a:p>
            <a:pPr marL="0" marR="0" lvl="0" indent="0" algn="just" defTabSz="9144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   </a:t>
            </a:r>
            <a:endParaRPr kumimoji="0" lang="en-US" sz="1050" b="0" i="0" u="none" strike="noStrike" kern="1200" cap="none" spc="0" normalizeH="0" baseline="0" noProof="0">
              <a:ln>
                <a:noFill/>
              </a:ln>
              <a:solidFill>
                <a:srgbClr val="000000"/>
              </a:solidFill>
              <a:effectLst/>
              <a:uLnTx/>
              <a:uFillTx/>
              <a:latin typeface="Arial"/>
              <a:ea typeface="+mn-lt"/>
              <a:cs typeface="Arial"/>
            </a:endParaRPr>
          </a:p>
          <a:p>
            <a:pPr marL="171450" marR="0" lvl="0" indent="-171450" algn="just"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lt"/>
                <a:cs typeface="Arial"/>
              </a:rPr>
              <a:t>CO</a:t>
            </a:r>
            <a:r>
              <a:rPr kumimoji="0" lang="en-US" sz="1050" b="0" i="0" u="none" strike="noStrike" kern="1200" cap="none" spc="0" normalizeH="0" baseline="-25000" noProof="0">
                <a:ln>
                  <a:noFill/>
                </a:ln>
                <a:solidFill>
                  <a:srgbClr val="000000"/>
                </a:solidFill>
                <a:effectLst/>
                <a:uLnTx/>
                <a:uFillTx/>
                <a:latin typeface="Arial"/>
                <a:ea typeface="+mn-lt"/>
                <a:cs typeface="Arial"/>
              </a:rPr>
              <a:t>2 </a:t>
            </a:r>
            <a:r>
              <a:rPr kumimoji="0" lang="en-US" sz="1050" b="0" i="0" u="none" strike="noStrike" kern="1200" cap="none" spc="0" normalizeH="0" baseline="0" noProof="0">
                <a:ln>
                  <a:noFill/>
                </a:ln>
                <a:solidFill>
                  <a:srgbClr val="000000"/>
                </a:solidFill>
                <a:effectLst/>
                <a:uLnTx/>
                <a:uFillTx/>
                <a:latin typeface="Arial"/>
                <a:ea typeface="+mn-lt"/>
                <a:cs typeface="Arial"/>
              </a:rPr>
              <a:t>emissions</a:t>
            </a:r>
            <a:r>
              <a:rPr kumimoji="0" lang="en-US" sz="1050" b="0" i="0" u="none" strike="noStrike" kern="1200" cap="none" spc="0" normalizeH="0" baseline="0" noProof="0">
                <a:ln>
                  <a:noFill/>
                </a:ln>
                <a:solidFill>
                  <a:srgbClr val="000000"/>
                </a:solidFill>
                <a:effectLst/>
                <a:uLnTx/>
                <a:uFillTx/>
                <a:latin typeface="Arial"/>
                <a:ea typeface="+mn-ea"/>
                <a:cs typeface="Arial"/>
              </a:rPr>
              <a:t> from transport are projected to drop to ~0.7 Gt by 2050 based on the Next Zero Emissions Scenario.</a:t>
            </a:r>
          </a:p>
          <a:p>
            <a:pPr marL="171450" marR="0" lvl="0" indent="-171450" algn="just"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Despite this decline, </a:t>
            </a:r>
            <a:r>
              <a:rPr kumimoji="0" lang="en-US" sz="1050" b="1" i="0" u="none" strike="noStrike" kern="1200" cap="none" spc="0" normalizeH="0" baseline="0" noProof="0">
                <a:ln>
                  <a:noFill/>
                </a:ln>
                <a:solidFill>
                  <a:srgbClr val="000000"/>
                </a:solidFill>
                <a:effectLst/>
                <a:uLnTx/>
                <a:uFillTx/>
                <a:latin typeface="Arial"/>
                <a:ea typeface="+mn-ea"/>
                <a:cs typeface="Arial"/>
              </a:rPr>
              <a:t>passenger travel is expected to almost double by 2050</a:t>
            </a:r>
            <a:r>
              <a:rPr kumimoji="0" lang="en-US" sz="1050" i="0" u="none" strike="noStrike" kern="1200" cap="none" spc="0" normalizeH="0" baseline="0" noProof="0">
                <a:ln>
                  <a:noFill/>
                </a:ln>
                <a:solidFill>
                  <a:srgbClr val="000000"/>
                </a:solidFill>
                <a:effectLst/>
                <a:uLnTx/>
                <a:uFillTx/>
                <a:latin typeface="Arial"/>
                <a:ea typeface="+mn-ea"/>
                <a:cs typeface="Arial"/>
              </a:rPr>
              <a:t>, </a:t>
            </a:r>
            <a:r>
              <a:rPr kumimoji="0" lang="en-US" sz="1050" b="0" i="0" u="none" strike="noStrike" kern="1200" cap="none" spc="0" normalizeH="0" baseline="0" noProof="0">
                <a:ln>
                  <a:noFill/>
                </a:ln>
                <a:solidFill>
                  <a:srgbClr val="000000"/>
                </a:solidFill>
                <a:effectLst/>
                <a:uLnTx/>
                <a:uFillTx/>
                <a:latin typeface="Arial"/>
                <a:ea typeface="+mn-ea"/>
                <a:cs typeface="Arial"/>
              </a:rPr>
              <a:t>and freight activity will more than double from 2020 levels.</a:t>
            </a:r>
          </a:p>
          <a:p>
            <a:pPr marL="171450" marR="0" lvl="0" indent="-171450" algn="just"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Electric vehicle adoption will be an important part of that shift</a:t>
            </a:r>
            <a:r>
              <a:rPr kumimoji="0" lang="en-US" sz="1050" i="0" u="none" strike="noStrike" kern="1200" cap="none" spc="0" normalizeH="0" baseline="0" noProof="0">
                <a:ln>
                  <a:noFill/>
                </a:ln>
                <a:solidFill>
                  <a:srgbClr val="000000"/>
                </a:solidFill>
                <a:effectLst/>
                <a:uLnTx/>
                <a:uFillTx/>
                <a:latin typeface="Arial"/>
                <a:ea typeface="+mn-ea"/>
                <a:cs typeface="Arial"/>
              </a:rPr>
              <a:t>,</a:t>
            </a:r>
            <a:r>
              <a:rPr kumimoji="0" lang="en-US" sz="1050" b="1" i="0" u="none" strike="noStrike" kern="1200" cap="none" spc="0" normalizeH="0" baseline="0" noProof="0">
                <a:ln>
                  <a:noFill/>
                </a:ln>
                <a:solidFill>
                  <a:srgbClr val="000000"/>
                </a:solidFill>
                <a:effectLst/>
                <a:uLnTx/>
                <a:uFillTx/>
                <a:latin typeface="Arial"/>
                <a:ea typeface="+mn-ea"/>
                <a:cs typeface="Arial"/>
              </a:rPr>
              <a:t> </a:t>
            </a:r>
            <a:r>
              <a:rPr kumimoji="0" lang="en-US" sz="1050" b="0" i="0" u="none" strike="noStrike" kern="1200" cap="none" spc="0" normalizeH="0" baseline="0" noProof="0">
                <a:ln>
                  <a:noFill/>
                </a:ln>
                <a:solidFill>
                  <a:srgbClr val="000000"/>
                </a:solidFill>
                <a:effectLst/>
                <a:uLnTx/>
                <a:uFillTx/>
                <a:latin typeface="Arial"/>
                <a:ea typeface="+mn-ea"/>
                <a:cs typeface="Arial"/>
              </a:rPr>
              <a:t>with the quantity of battery-electric, plug-in hybrid, and fuel-cell</a:t>
            </a:r>
            <a:r>
              <a:rPr lang="en-US" sz="1050">
                <a:solidFill>
                  <a:srgbClr val="000000"/>
                </a:solidFill>
                <a:latin typeface="Arial"/>
                <a:cs typeface="Arial"/>
              </a:rPr>
              <a:t>-</a:t>
            </a:r>
            <a:r>
              <a:rPr kumimoji="0" lang="en-US" sz="1050" b="0" i="0" u="none" strike="noStrike" kern="1200" cap="none" spc="0" normalizeH="0" baseline="0" noProof="0">
                <a:ln>
                  <a:noFill/>
                </a:ln>
                <a:solidFill>
                  <a:srgbClr val="000000"/>
                </a:solidFill>
                <a:effectLst/>
                <a:uLnTx/>
                <a:uFillTx/>
                <a:latin typeface="Arial"/>
                <a:ea typeface="+mn-ea"/>
                <a:cs typeface="Arial"/>
              </a:rPr>
              <a:t>powered electric cars and vans rising from just 11 million in 2020 to 350 million by 2030 and approaching 2 billion by 2050.</a:t>
            </a:r>
          </a:p>
        </p:txBody>
      </p:sp>
      <p:sp>
        <p:nvSpPr>
          <p:cNvPr id="10" name="Rectangle 9">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rgbClr val="0070C0"/>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Mobility</a:t>
            </a:r>
          </a:p>
        </p:txBody>
      </p:sp>
    </p:spTree>
    <p:extLst>
      <p:ext uri="{BB962C8B-B14F-4D97-AF65-F5344CB8AC3E}">
        <p14:creationId xmlns:p14="http://schemas.microsoft.com/office/powerpoint/2010/main" val="309249792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A6F67D3-63C8-67C6-9085-C978411D9286}"/>
              </a:ext>
            </a:extLst>
          </p:cNvPr>
          <p:cNvGraphicFramePr>
            <a:graphicFrameLocks noChangeAspect="1"/>
          </p:cNvGraphicFramePr>
          <p:nvPr>
            <p:custDataLst>
              <p:tags r:id="rId1"/>
            </p:custDataLst>
            <p:extLst>
              <p:ext uri="{D42A27DB-BD31-4B8C-83A1-F6EECF244321}">
                <p14:modId xmlns:p14="http://schemas.microsoft.com/office/powerpoint/2010/main" val="183437601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0A6F67D3-63C8-67C6-9085-C978411D9286}"/>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B239A47-6AF4-AF46-9CA0-1F179D13ED71}"/>
              </a:ext>
            </a:extLst>
          </p:cNvPr>
          <p:cNvSpPr>
            <a:spLocks noGrp="1"/>
          </p:cNvSpPr>
          <p:nvPr>
            <p:ph type="title"/>
          </p:nvPr>
        </p:nvSpPr>
        <p:spPr/>
        <p:txBody>
          <a:bodyPr vert="horz">
            <a:noAutofit/>
          </a:bodyPr>
          <a:lstStyle/>
          <a:p>
            <a:r>
              <a:rPr lang="en-US"/>
              <a:t>A technology’s application suitability varies depending on its power and duration properties </a:t>
            </a:r>
          </a:p>
        </p:txBody>
      </p:sp>
      <p:sp>
        <p:nvSpPr>
          <p:cNvPr id="5" name="btfpNotesBox962619">
            <a:extLst>
              <a:ext uri="{FF2B5EF4-FFF2-40B4-BE49-F238E27FC236}">
                <a16:creationId xmlns:a16="http://schemas.microsoft.com/office/drawing/2014/main" id="{275D5DD4-A566-4ED9-6803-A8EDD0C2339D}"/>
              </a:ext>
            </a:extLst>
          </p:cNvPr>
          <p:cNvSpPr txBox="1"/>
          <p:nvPr>
            <p:custDataLst>
              <p:tags r:id="rId2"/>
            </p:custDataLst>
          </p:nvPr>
        </p:nvSpPr>
        <p:spPr bwMode="gray">
          <a:xfrm>
            <a:off x="330199" y="6419088"/>
            <a:ext cx="8793940" cy="369332"/>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ea typeface="+mn-ea"/>
                <a:cs typeface="+mn-cs"/>
              </a:rPr>
              <a:t>Sources: </a:t>
            </a:r>
            <a:r>
              <a:rPr lang="en-US" sz="800" dirty="0">
                <a:solidFill>
                  <a:srgbClr val="FF0000"/>
                </a:solidFill>
                <a:hlinkClick r:id="rId7"/>
              </a:rPr>
              <a:t>Applied Energy, Energy storage technologies</a:t>
            </a:r>
            <a:r>
              <a:rPr kumimoji="0" lang="en-US" sz="800" b="0" i="0" u="none" strike="noStrike" kern="1200" cap="none" spc="0" normalizeH="0" baseline="0" noProof="0" dirty="0">
                <a:ln>
                  <a:noFill/>
                </a:ln>
                <a:solidFill>
                  <a:srgbClr val="FF0000"/>
                </a:solidFill>
                <a:effectLst/>
                <a:uLnTx/>
                <a:uFillTx/>
                <a:ea typeface="+mn-ea"/>
                <a:cs typeface="+mn-cs"/>
              </a:rPr>
              <a:t> </a:t>
            </a:r>
            <a:r>
              <a:rPr lang="en-US" sz="800" dirty="0"/>
              <a:t>(2016);</a:t>
            </a:r>
            <a:r>
              <a:rPr lang="en-US" sz="800" dirty="0">
                <a:solidFill>
                  <a:srgbClr val="FF0000"/>
                </a:solidFill>
              </a:rPr>
              <a:t> </a:t>
            </a:r>
            <a:r>
              <a:rPr kumimoji="0" lang="en-US" sz="800" b="0" i="0" u="none" strike="noStrike" kern="1200" cap="none" spc="0" normalizeH="0" baseline="0" noProof="0" dirty="0">
                <a:ln>
                  <a:noFill/>
                </a:ln>
                <a:solidFill>
                  <a:srgbClr val="000000"/>
                </a:solidFill>
                <a:effectLst/>
                <a:uLnTx/>
                <a:uFillTx/>
                <a:ea typeface="+mn-ea"/>
                <a:cs typeface="+mn-cs"/>
                <a:hlinkClick r:id="rId8"/>
              </a:rPr>
              <a:t>HuntKey</a:t>
            </a:r>
            <a:r>
              <a:rPr lang="en-US" sz="800" dirty="0">
                <a:solidFill>
                  <a:srgbClr val="000000"/>
                </a:solidFill>
                <a:hlinkClick r:id="rId8"/>
              </a:rPr>
              <a:t>, Gravity Energy Storage</a:t>
            </a:r>
            <a:r>
              <a:rPr lang="en-US" sz="800" dirty="0">
                <a:solidFill>
                  <a:srgbClr val="000000"/>
                </a:solidFill>
              </a:rPr>
              <a:t>;</a:t>
            </a:r>
            <a:r>
              <a:rPr kumimoji="0" lang="en-US" sz="800" b="0" i="0" u="none" strike="noStrike" kern="1200" cap="none" spc="0" normalizeH="0" baseline="0" noProof="0" dirty="0">
                <a:ln>
                  <a:noFill/>
                </a:ln>
                <a:solidFill>
                  <a:srgbClr val="000000"/>
                </a:solidFill>
                <a:effectLst/>
                <a:uLnTx/>
                <a:uFillTx/>
                <a:ea typeface="+mn-ea"/>
                <a:cs typeface="+mn-cs"/>
              </a:rPr>
              <a:t> </a:t>
            </a:r>
            <a:r>
              <a:rPr lang="en-US" sz="800" dirty="0">
                <a:solidFill>
                  <a:srgbClr val="000000"/>
                </a:solidFill>
                <a:hlinkClick r:id="rId9"/>
              </a:rPr>
              <a:t>Journal of Energy Storage, Capability study of dry gravity energy storage</a:t>
            </a:r>
            <a:r>
              <a:rPr lang="en-US" sz="800" dirty="0">
                <a:solidFill>
                  <a:srgbClr val="000000"/>
                </a:solidFill>
              </a:rPr>
              <a:t> (2019);</a:t>
            </a:r>
            <a:r>
              <a:rPr kumimoji="0" lang="en-US" sz="800" b="0" i="0" u="none" strike="noStrike" kern="1200" cap="none" spc="0" normalizeH="0" baseline="0" noProof="0" dirty="0">
                <a:ln>
                  <a:noFill/>
                </a:ln>
                <a:solidFill>
                  <a:srgbClr val="000000"/>
                </a:solidFill>
                <a:effectLst/>
                <a:uLnTx/>
                <a:uFillTx/>
                <a:ea typeface="+mn-ea"/>
                <a:cs typeface="+mn-cs"/>
              </a:rPr>
              <a:t> </a:t>
            </a:r>
            <a:r>
              <a:rPr lang="en-US" sz="800" dirty="0">
                <a:solidFill>
                  <a:srgbClr val="000000"/>
                </a:solidFill>
                <a:hlinkClick r:id="rId10"/>
              </a:rPr>
              <a:t>Renewable and Sustainable Energy Reviews, review of stationary energy storage</a:t>
            </a:r>
            <a:r>
              <a:rPr lang="en-US" sz="800" dirty="0">
                <a:solidFill>
                  <a:srgbClr val="000000"/>
                </a:solidFill>
              </a:rPr>
              <a:t> (2022).</a:t>
            </a:r>
            <a:endParaRPr lang="en-US" sz="800" b="0" i="0" u="none" strike="noStrike" kern="1200" cap="none" spc="0" normalizeH="0" baseline="0" noProof="0" dirty="0">
              <a:ln>
                <a:noFill/>
              </a:ln>
              <a:solidFill>
                <a:srgbClr val="000000"/>
              </a:solidFill>
              <a:effectLst/>
              <a:uLnTx/>
              <a:uFillTx/>
              <a:cs typeface="Arial"/>
            </a:endParaRPr>
          </a:p>
          <a:p>
            <a:pPr>
              <a:defRPr/>
            </a:pPr>
            <a:r>
              <a:rPr kumimoji="0" lang="en-US" sz="800" b="0" i="0" u="none" strike="noStrike" kern="1200" cap="none" spc="0" normalizeH="0" baseline="0" noProof="0" dirty="0">
                <a:ln>
                  <a:noFill/>
                </a:ln>
                <a:solidFill>
                  <a:srgbClr val="000000"/>
                </a:solidFill>
                <a:effectLst/>
                <a:uLnTx/>
                <a:uFillTx/>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cs typeface="Arial"/>
            </a:endParaRPr>
          </a:p>
        </p:txBody>
      </p:sp>
      <p:graphicFrame>
        <p:nvGraphicFramePr>
          <p:cNvPr id="45" name="Table 44">
            <a:extLst>
              <a:ext uri="{FF2B5EF4-FFF2-40B4-BE49-F238E27FC236}">
                <a16:creationId xmlns:a16="http://schemas.microsoft.com/office/drawing/2014/main" id="{7EF7A7BD-B1FB-4F0A-E5FB-9CD30485C42D}"/>
              </a:ext>
            </a:extLst>
          </p:cNvPr>
          <p:cNvGraphicFramePr>
            <a:graphicFrameLocks noGrp="1"/>
          </p:cNvGraphicFramePr>
          <p:nvPr>
            <p:extLst>
              <p:ext uri="{D42A27DB-BD31-4B8C-83A1-F6EECF244321}">
                <p14:modId xmlns:p14="http://schemas.microsoft.com/office/powerpoint/2010/main" val="3404437435"/>
              </p:ext>
            </p:extLst>
          </p:nvPr>
        </p:nvGraphicFramePr>
        <p:xfrm>
          <a:off x="329184" y="1837944"/>
          <a:ext cx="11172472" cy="3530082"/>
        </p:xfrm>
        <a:graphic>
          <a:graphicData uri="http://schemas.openxmlformats.org/drawingml/2006/table">
            <a:tbl>
              <a:tblPr firstRow="1" bandRow="1">
                <a:tableStyleId>{2D5ABB26-0587-4C30-8999-92F81FD0307C}</a:tableStyleId>
              </a:tblPr>
              <a:tblGrid>
                <a:gridCol w="1396559">
                  <a:extLst>
                    <a:ext uri="{9D8B030D-6E8A-4147-A177-3AD203B41FA5}">
                      <a16:colId xmlns:a16="http://schemas.microsoft.com/office/drawing/2014/main" val="3540579166"/>
                    </a:ext>
                  </a:extLst>
                </a:gridCol>
                <a:gridCol w="1396559">
                  <a:extLst>
                    <a:ext uri="{9D8B030D-6E8A-4147-A177-3AD203B41FA5}">
                      <a16:colId xmlns:a16="http://schemas.microsoft.com/office/drawing/2014/main" val="3367505081"/>
                    </a:ext>
                  </a:extLst>
                </a:gridCol>
                <a:gridCol w="1396559">
                  <a:extLst>
                    <a:ext uri="{9D8B030D-6E8A-4147-A177-3AD203B41FA5}">
                      <a16:colId xmlns:a16="http://schemas.microsoft.com/office/drawing/2014/main" val="1262248941"/>
                    </a:ext>
                  </a:extLst>
                </a:gridCol>
                <a:gridCol w="1396559">
                  <a:extLst>
                    <a:ext uri="{9D8B030D-6E8A-4147-A177-3AD203B41FA5}">
                      <a16:colId xmlns:a16="http://schemas.microsoft.com/office/drawing/2014/main" val="925891155"/>
                    </a:ext>
                  </a:extLst>
                </a:gridCol>
                <a:gridCol w="1396559">
                  <a:extLst>
                    <a:ext uri="{9D8B030D-6E8A-4147-A177-3AD203B41FA5}">
                      <a16:colId xmlns:a16="http://schemas.microsoft.com/office/drawing/2014/main" val="1151759336"/>
                    </a:ext>
                  </a:extLst>
                </a:gridCol>
                <a:gridCol w="1396559">
                  <a:extLst>
                    <a:ext uri="{9D8B030D-6E8A-4147-A177-3AD203B41FA5}">
                      <a16:colId xmlns:a16="http://schemas.microsoft.com/office/drawing/2014/main" val="2268965882"/>
                    </a:ext>
                  </a:extLst>
                </a:gridCol>
                <a:gridCol w="1396559">
                  <a:extLst>
                    <a:ext uri="{9D8B030D-6E8A-4147-A177-3AD203B41FA5}">
                      <a16:colId xmlns:a16="http://schemas.microsoft.com/office/drawing/2014/main" val="2379679409"/>
                    </a:ext>
                  </a:extLst>
                </a:gridCol>
                <a:gridCol w="1396559">
                  <a:extLst>
                    <a:ext uri="{9D8B030D-6E8A-4147-A177-3AD203B41FA5}">
                      <a16:colId xmlns:a16="http://schemas.microsoft.com/office/drawing/2014/main" val="2973262830"/>
                    </a:ext>
                  </a:extLst>
                </a:gridCol>
              </a:tblGrid>
              <a:tr h="373060">
                <a:tc rowSpan="2" gridSpan="2">
                  <a:txBody>
                    <a:bodyPr/>
                    <a:lstStyle/>
                    <a:p>
                      <a:pPr marL="0" indent="0">
                        <a:buFontTx/>
                        <a:buNone/>
                      </a:pPr>
                      <a:r>
                        <a:rPr lang="en-US" sz="1000" b="1" dirty="0"/>
                        <a:t>Application areas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h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0" indent="0">
                        <a:buFontTx/>
                        <a:buNone/>
                      </a:pPr>
                      <a:r>
                        <a:rPr lang="en-US" sz="1000" b="1"/>
                        <a:t>Mechanical</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indent="0">
                        <a:buFontTx/>
                        <a:buNone/>
                      </a:pPr>
                      <a:r>
                        <a:rPr lang="en-US" sz="1000" b="1" dirty="0"/>
                        <a:t>Batteries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indent="0">
                        <a:buFontTx/>
                        <a:buNone/>
                      </a:pPr>
                      <a:endParaRPr lang="en-US" sz="1000" b="1" dirty="0"/>
                    </a:p>
                    <a:p>
                      <a:pPr marL="0" indent="0">
                        <a:buFontTx/>
                        <a:buNone/>
                      </a:pPr>
                      <a:r>
                        <a:rPr lang="en-US" sz="1000" b="1" dirty="0"/>
                        <a:t>Thermal</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710406"/>
                  </a:ext>
                </a:extLst>
              </a:tr>
              <a:tr h="322382">
                <a:tc gridSpan="2"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vMerge="1">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PSH</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CAES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a:buFontTx/>
                        <a:buNone/>
                      </a:pPr>
                      <a:r>
                        <a:rPr lang="en-US" sz="1000" b="1"/>
                        <a:t>Gravitational</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Li-ion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b="1"/>
                        <a:t>Pb-Acid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78144155"/>
                  </a:ext>
                </a:extLst>
              </a:tr>
              <a:tr h="0">
                <a:tc rowSpan="2">
                  <a:txBody>
                    <a:bodyPr/>
                    <a:lstStyle/>
                    <a:p>
                      <a:pPr marL="0" indent="0">
                        <a:buFontTx/>
                        <a:buNone/>
                      </a:pPr>
                      <a:r>
                        <a:rPr lang="en-US" sz="1000" b="1" dirty="0"/>
                        <a:t>Renewable energy integrations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Time shifting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84533110"/>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Firming capacity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5759558"/>
                  </a:ext>
                </a:extLst>
              </a:tr>
              <a:tr h="0">
                <a:tc>
                  <a:txBody>
                    <a:bodyPr/>
                    <a:lstStyle/>
                    <a:p>
                      <a:pPr marL="0" indent="0">
                        <a:buFontTx/>
                        <a:buNone/>
                      </a:pPr>
                      <a:r>
                        <a:rPr lang="en-US" sz="1000" b="1"/>
                        <a:t>Bulk energy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Peak shaving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69411091"/>
                  </a:ext>
                </a:extLst>
              </a:tr>
              <a:tr h="0">
                <a:tc>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Arbitrage of energy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5990608"/>
                  </a:ext>
                </a:extLst>
              </a:tr>
              <a:tr h="0">
                <a:tc rowSpan="5">
                  <a:txBody>
                    <a:bodyPr/>
                    <a:lstStyle/>
                    <a:p>
                      <a:pPr marL="0" indent="0">
                        <a:buFontTx/>
                        <a:buNone/>
                      </a:pPr>
                      <a:r>
                        <a:rPr lang="en-US" sz="1000" b="1"/>
                        <a:t>Ancillary services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Voltage support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39389055"/>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Load balancing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60609737"/>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Spinning reserve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42069001"/>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Black start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30457962"/>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Frequency balancing</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7065747"/>
                  </a:ext>
                </a:extLst>
              </a:tr>
              <a:tr h="0">
                <a:tc rowSpan="2">
                  <a:txBody>
                    <a:bodyPr/>
                    <a:lstStyle/>
                    <a:p>
                      <a:pPr marL="0" indent="0">
                        <a:buFontTx/>
                        <a:buNone/>
                      </a:pPr>
                      <a:r>
                        <a:rPr lang="en-US" sz="1000" b="1"/>
                        <a:t>Energy management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Enhancing power quality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94132962"/>
                  </a:ext>
                </a:extLst>
              </a:tr>
              <a:tr h="0">
                <a:tc vMerge="1">
                  <a:txBody>
                    <a:bodyPr/>
                    <a:lstStyle/>
                    <a:p>
                      <a:pPr marL="0" indent="0">
                        <a:buFontTx/>
                        <a:buNone/>
                      </a:pPr>
                      <a:endParaRPr lang="en-US" sz="1000" b="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r>
                        <a:rPr lang="en-US" sz="1000"/>
                        <a:t>Power reliability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FontTx/>
                        <a:buNone/>
                      </a:pPr>
                      <a:endParaRPr lang="en-US" sz="1000" dirty="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53772339"/>
                  </a:ext>
                </a:extLst>
              </a:tr>
            </a:tbl>
          </a:graphicData>
        </a:graphic>
      </p:graphicFrame>
      <p:sp>
        <p:nvSpPr>
          <p:cNvPr id="46" name="Content Placeholder 2">
            <a:extLst>
              <a:ext uri="{FF2B5EF4-FFF2-40B4-BE49-F238E27FC236}">
                <a16:creationId xmlns:a16="http://schemas.microsoft.com/office/drawing/2014/main" id="{888BB324-7387-8E24-2E4D-B3D45DE2C29E}"/>
              </a:ext>
            </a:extLst>
          </p:cNvPr>
          <p:cNvSpPr txBox="1">
            <a:spLocks/>
          </p:cNvSpPr>
          <p:nvPr/>
        </p:nvSpPr>
        <p:spPr>
          <a:xfrm>
            <a:off x="329184" y="1554480"/>
            <a:ext cx="11531596" cy="274320"/>
          </a:xfrm>
          <a:prstGeom prst="rect">
            <a:avLst/>
          </a:prstGeom>
        </p:spPr>
        <p:txBody>
          <a:bodyP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PSH, CAES, thermal, Li-ion, and VRFB are the most suitable energy storage technologies for renewable energy integrations</a:t>
            </a:r>
          </a:p>
        </p:txBody>
      </p:sp>
      <p:grpSp>
        <p:nvGrpSpPr>
          <p:cNvPr id="10" name="Group 9">
            <a:extLst>
              <a:ext uri="{FF2B5EF4-FFF2-40B4-BE49-F238E27FC236}">
                <a16:creationId xmlns:a16="http://schemas.microsoft.com/office/drawing/2014/main" id="{7906FFE9-6FD8-08F7-A5A9-8AB73895D15A}"/>
              </a:ext>
            </a:extLst>
          </p:cNvPr>
          <p:cNvGrpSpPr/>
          <p:nvPr/>
        </p:nvGrpSpPr>
        <p:grpSpPr>
          <a:xfrm>
            <a:off x="393686" y="5596855"/>
            <a:ext cx="4703045" cy="226591"/>
            <a:chOff x="6958149" y="1234225"/>
            <a:chExt cx="4703045" cy="226591"/>
          </a:xfrm>
        </p:grpSpPr>
        <p:sp>
          <p:nvSpPr>
            <p:cNvPr id="51" name="Oval 50">
              <a:extLst>
                <a:ext uri="{FF2B5EF4-FFF2-40B4-BE49-F238E27FC236}">
                  <a16:creationId xmlns:a16="http://schemas.microsoft.com/office/drawing/2014/main" id="{FF200D4A-7447-A156-7B65-644379C422C7}"/>
                </a:ext>
              </a:extLst>
            </p:cNvPr>
            <p:cNvSpPr>
              <a:spLocks noChangeAspect="1"/>
            </p:cNvSpPr>
            <p:nvPr/>
          </p:nvSpPr>
          <p:spPr bwMode="gray">
            <a:xfrm>
              <a:off x="6958149" y="1298816"/>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2" name="Oval 51">
              <a:extLst>
                <a:ext uri="{FF2B5EF4-FFF2-40B4-BE49-F238E27FC236}">
                  <a16:creationId xmlns:a16="http://schemas.microsoft.com/office/drawing/2014/main" id="{8AB08663-60C5-BAD0-D7AC-E4838C3A47D2}"/>
                </a:ext>
              </a:extLst>
            </p:cNvPr>
            <p:cNvSpPr>
              <a:spLocks noChangeAspect="1"/>
            </p:cNvSpPr>
            <p:nvPr/>
          </p:nvSpPr>
          <p:spPr bwMode="gray">
            <a:xfrm>
              <a:off x="8678091" y="1290419"/>
              <a:ext cx="162000" cy="162000"/>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3" name="Oval 52">
              <a:extLst>
                <a:ext uri="{FF2B5EF4-FFF2-40B4-BE49-F238E27FC236}">
                  <a16:creationId xmlns:a16="http://schemas.microsoft.com/office/drawing/2014/main" id="{038022A9-73CE-EF78-56D2-2F313340C042}"/>
                </a:ext>
              </a:extLst>
            </p:cNvPr>
            <p:cNvSpPr>
              <a:spLocks noChangeAspect="1"/>
            </p:cNvSpPr>
            <p:nvPr/>
          </p:nvSpPr>
          <p:spPr bwMode="gray">
            <a:xfrm>
              <a:off x="10251252" y="1290419"/>
              <a:ext cx="162000" cy="162000"/>
            </a:xfrm>
            <a:prstGeom prst="ellipse">
              <a:avLst/>
            </a:prstGeom>
            <a:solidFill>
              <a:srgbClr val="EE352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4" name="TextBox 53">
              <a:extLst>
                <a:ext uri="{FF2B5EF4-FFF2-40B4-BE49-F238E27FC236}">
                  <a16:creationId xmlns:a16="http://schemas.microsoft.com/office/drawing/2014/main" id="{C1BCE8DD-3F71-F02F-439E-6CA67AB9DD80}"/>
                </a:ext>
              </a:extLst>
            </p:cNvPr>
            <p:cNvSpPr txBox="1"/>
            <p:nvPr/>
          </p:nvSpPr>
          <p:spPr bwMode="gray">
            <a:xfrm>
              <a:off x="7229543" y="1234225"/>
              <a:ext cx="1177173" cy="226591"/>
            </a:xfrm>
            <a:prstGeom prst="rect">
              <a:avLst/>
            </a:prstGeom>
            <a:noFill/>
            <a:ln>
              <a:noFill/>
            </a:ln>
          </p:spPr>
          <p:txBody>
            <a:bodyPr wrap="none" lIns="36000" tIns="36000" rIns="36000" bIns="36000" rtlCol="0">
              <a:no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Suitable application</a:t>
              </a:r>
            </a:p>
          </p:txBody>
        </p:sp>
        <p:sp>
          <p:nvSpPr>
            <p:cNvPr id="55" name="TextBox 54">
              <a:extLst>
                <a:ext uri="{FF2B5EF4-FFF2-40B4-BE49-F238E27FC236}">
                  <a16:creationId xmlns:a16="http://schemas.microsoft.com/office/drawing/2014/main" id="{82945ACD-C2B8-D7D3-0068-03BDE280D1D1}"/>
                </a:ext>
              </a:extLst>
            </p:cNvPr>
            <p:cNvSpPr txBox="1"/>
            <p:nvPr/>
          </p:nvSpPr>
          <p:spPr bwMode="gray">
            <a:xfrm>
              <a:off x="8891195" y="1234225"/>
              <a:ext cx="1177173" cy="226591"/>
            </a:xfrm>
            <a:prstGeom prst="rect">
              <a:avLst/>
            </a:prstGeom>
            <a:noFill/>
            <a:ln>
              <a:noFill/>
            </a:ln>
          </p:spPr>
          <p:txBody>
            <a:bodyPr wrap="none" lIns="36000" tIns="36000" rIns="36000" bIns="36000" rtlCol="0">
              <a:no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Possible application</a:t>
              </a:r>
            </a:p>
          </p:txBody>
        </p:sp>
        <p:sp>
          <p:nvSpPr>
            <p:cNvPr id="56" name="TextBox 55">
              <a:extLst>
                <a:ext uri="{FF2B5EF4-FFF2-40B4-BE49-F238E27FC236}">
                  <a16:creationId xmlns:a16="http://schemas.microsoft.com/office/drawing/2014/main" id="{4A2EF956-B9F1-CE7F-CEA9-A2AEE514C99C}"/>
                </a:ext>
              </a:extLst>
            </p:cNvPr>
            <p:cNvSpPr txBox="1"/>
            <p:nvPr/>
          </p:nvSpPr>
          <p:spPr bwMode="gray">
            <a:xfrm>
              <a:off x="10484021" y="1234225"/>
              <a:ext cx="1177173" cy="226591"/>
            </a:xfrm>
            <a:prstGeom prst="rect">
              <a:avLst/>
            </a:prstGeom>
            <a:noFill/>
            <a:ln>
              <a:noFill/>
            </a:ln>
          </p:spPr>
          <p:txBody>
            <a:bodyPr wrap="none" lIns="36000" tIns="36000" rIns="36000" bIns="36000" rtlCol="0">
              <a:no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lang="en-US" sz="1000">
                  <a:solidFill>
                    <a:srgbClr val="000000"/>
                  </a:solidFill>
                  <a:latin typeface="Arial"/>
                </a:rPr>
                <a:t>Un</a:t>
              </a:r>
              <a:r>
                <a:rPr kumimoji="0" lang="en-US" sz="1000" b="0" i="0" u="none" strike="noStrike" kern="1200" cap="none" spc="0" normalizeH="0" baseline="0" noProof="0">
                  <a:ln>
                    <a:noFill/>
                  </a:ln>
                  <a:solidFill>
                    <a:srgbClr val="000000"/>
                  </a:solidFill>
                  <a:effectLst/>
                  <a:uLnTx/>
                  <a:uFillTx/>
                  <a:latin typeface="Arial"/>
                  <a:ea typeface="+mn-ea"/>
                  <a:cs typeface="+mn-cs"/>
                </a:rPr>
                <a:t>suitable application</a:t>
              </a:r>
            </a:p>
          </p:txBody>
        </p:sp>
      </p:grpSp>
      <p:sp>
        <p:nvSpPr>
          <p:cNvPr id="57" name="Oval 56">
            <a:extLst>
              <a:ext uri="{FF2B5EF4-FFF2-40B4-BE49-F238E27FC236}">
                <a16:creationId xmlns:a16="http://schemas.microsoft.com/office/drawing/2014/main" id="{56322904-FDEB-7D4C-BC47-1D306B7893F4}"/>
              </a:ext>
            </a:extLst>
          </p:cNvPr>
          <p:cNvSpPr>
            <a:spLocks noChangeAspect="1"/>
          </p:cNvSpPr>
          <p:nvPr/>
        </p:nvSpPr>
        <p:spPr bwMode="gray">
          <a:xfrm>
            <a:off x="3288792" y="2567691"/>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8" name="Oval 57">
            <a:extLst>
              <a:ext uri="{FF2B5EF4-FFF2-40B4-BE49-F238E27FC236}">
                <a16:creationId xmlns:a16="http://schemas.microsoft.com/office/drawing/2014/main" id="{951AF6C7-DA8C-1424-4F45-28F807F8A077}"/>
              </a:ext>
            </a:extLst>
          </p:cNvPr>
          <p:cNvSpPr>
            <a:spLocks noChangeAspect="1"/>
          </p:cNvSpPr>
          <p:nvPr/>
        </p:nvSpPr>
        <p:spPr bwMode="gray">
          <a:xfrm>
            <a:off x="3288792" y="2811983"/>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9" name="Oval 58">
            <a:extLst>
              <a:ext uri="{FF2B5EF4-FFF2-40B4-BE49-F238E27FC236}">
                <a16:creationId xmlns:a16="http://schemas.microsoft.com/office/drawing/2014/main" id="{2C17C8EB-0699-F32F-9E30-3978663203D9}"/>
              </a:ext>
            </a:extLst>
          </p:cNvPr>
          <p:cNvSpPr>
            <a:spLocks noChangeAspect="1"/>
          </p:cNvSpPr>
          <p:nvPr/>
        </p:nvSpPr>
        <p:spPr bwMode="gray">
          <a:xfrm>
            <a:off x="3288792" y="3056275"/>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0" name="Oval 59">
            <a:extLst>
              <a:ext uri="{FF2B5EF4-FFF2-40B4-BE49-F238E27FC236}">
                <a16:creationId xmlns:a16="http://schemas.microsoft.com/office/drawing/2014/main" id="{A96F164A-4C3C-618D-E2E0-FE73E0C9BC40}"/>
              </a:ext>
            </a:extLst>
          </p:cNvPr>
          <p:cNvSpPr>
            <a:spLocks noChangeAspect="1"/>
          </p:cNvSpPr>
          <p:nvPr/>
        </p:nvSpPr>
        <p:spPr bwMode="gray">
          <a:xfrm>
            <a:off x="3288792" y="3300566"/>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1" name="Oval 60">
            <a:extLst>
              <a:ext uri="{FF2B5EF4-FFF2-40B4-BE49-F238E27FC236}">
                <a16:creationId xmlns:a16="http://schemas.microsoft.com/office/drawing/2014/main" id="{05920FA0-32B8-577B-3E47-56589783BFE4}"/>
              </a:ext>
            </a:extLst>
          </p:cNvPr>
          <p:cNvSpPr>
            <a:spLocks noChangeAspect="1"/>
          </p:cNvSpPr>
          <p:nvPr/>
        </p:nvSpPr>
        <p:spPr bwMode="gray">
          <a:xfrm>
            <a:off x="3288792" y="3789150"/>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2" name="Oval 61">
            <a:extLst>
              <a:ext uri="{FF2B5EF4-FFF2-40B4-BE49-F238E27FC236}">
                <a16:creationId xmlns:a16="http://schemas.microsoft.com/office/drawing/2014/main" id="{8F81176E-860F-A25B-7786-946E3C6DA015}"/>
              </a:ext>
            </a:extLst>
          </p:cNvPr>
          <p:cNvSpPr>
            <a:spLocks noChangeAspect="1"/>
          </p:cNvSpPr>
          <p:nvPr/>
        </p:nvSpPr>
        <p:spPr bwMode="gray">
          <a:xfrm>
            <a:off x="3288792" y="3544858"/>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3" name="Oval 62">
            <a:extLst>
              <a:ext uri="{FF2B5EF4-FFF2-40B4-BE49-F238E27FC236}">
                <a16:creationId xmlns:a16="http://schemas.microsoft.com/office/drawing/2014/main" id="{1F08289C-539B-AC41-4BBA-5633EE4CA620}"/>
              </a:ext>
            </a:extLst>
          </p:cNvPr>
          <p:cNvSpPr>
            <a:spLocks noChangeAspect="1"/>
          </p:cNvSpPr>
          <p:nvPr/>
        </p:nvSpPr>
        <p:spPr bwMode="gray">
          <a:xfrm>
            <a:off x="3288792" y="4033441"/>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4" name="Oval 63">
            <a:extLst>
              <a:ext uri="{FF2B5EF4-FFF2-40B4-BE49-F238E27FC236}">
                <a16:creationId xmlns:a16="http://schemas.microsoft.com/office/drawing/2014/main" id="{ACD1B1AD-B5C1-3781-1E66-AD6412F88564}"/>
              </a:ext>
            </a:extLst>
          </p:cNvPr>
          <p:cNvSpPr>
            <a:spLocks noChangeAspect="1"/>
          </p:cNvSpPr>
          <p:nvPr/>
        </p:nvSpPr>
        <p:spPr bwMode="gray">
          <a:xfrm>
            <a:off x="3288792" y="427773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5" name="Oval 64">
            <a:extLst>
              <a:ext uri="{FF2B5EF4-FFF2-40B4-BE49-F238E27FC236}">
                <a16:creationId xmlns:a16="http://schemas.microsoft.com/office/drawing/2014/main" id="{F2BBC046-9631-AC1B-05AA-5B49E859D950}"/>
              </a:ext>
            </a:extLst>
          </p:cNvPr>
          <p:cNvSpPr>
            <a:spLocks noChangeAspect="1"/>
          </p:cNvSpPr>
          <p:nvPr/>
        </p:nvSpPr>
        <p:spPr bwMode="gray">
          <a:xfrm>
            <a:off x="3288792" y="4522024"/>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6" name="Oval 65">
            <a:extLst>
              <a:ext uri="{FF2B5EF4-FFF2-40B4-BE49-F238E27FC236}">
                <a16:creationId xmlns:a16="http://schemas.microsoft.com/office/drawing/2014/main" id="{4E865F94-88F9-939E-1717-C9A0D730628F}"/>
              </a:ext>
            </a:extLst>
          </p:cNvPr>
          <p:cNvSpPr>
            <a:spLocks noChangeAspect="1"/>
          </p:cNvSpPr>
          <p:nvPr/>
        </p:nvSpPr>
        <p:spPr bwMode="gray">
          <a:xfrm>
            <a:off x="3288792" y="4858586"/>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7" name="Oval 66">
            <a:extLst>
              <a:ext uri="{FF2B5EF4-FFF2-40B4-BE49-F238E27FC236}">
                <a16:creationId xmlns:a16="http://schemas.microsoft.com/office/drawing/2014/main" id="{DBB3F80E-E487-F1EE-5370-3FD80EDFD9D3}"/>
              </a:ext>
            </a:extLst>
          </p:cNvPr>
          <p:cNvSpPr>
            <a:spLocks noChangeAspect="1"/>
          </p:cNvSpPr>
          <p:nvPr/>
        </p:nvSpPr>
        <p:spPr bwMode="gray">
          <a:xfrm>
            <a:off x="3288792" y="5157626"/>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9" name="Oval 188">
            <a:extLst>
              <a:ext uri="{FF2B5EF4-FFF2-40B4-BE49-F238E27FC236}">
                <a16:creationId xmlns:a16="http://schemas.microsoft.com/office/drawing/2014/main" id="{7E116BAD-01E1-D628-D26A-0503C56A7090}"/>
              </a:ext>
            </a:extLst>
          </p:cNvPr>
          <p:cNvSpPr>
            <a:spLocks noChangeAspect="1"/>
          </p:cNvSpPr>
          <p:nvPr/>
        </p:nvSpPr>
        <p:spPr bwMode="gray">
          <a:xfrm>
            <a:off x="4711098" y="256729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0" name="Oval 189">
            <a:extLst>
              <a:ext uri="{FF2B5EF4-FFF2-40B4-BE49-F238E27FC236}">
                <a16:creationId xmlns:a16="http://schemas.microsoft.com/office/drawing/2014/main" id="{B7DDF39D-4107-53FB-0431-1C8362A0FCE1}"/>
              </a:ext>
            </a:extLst>
          </p:cNvPr>
          <p:cNvSpPr>
            <a:spLocks noChangeAspect="1"/>
          </p:cNvSpPr>
          <p:nvPr/>
        </p:nvSpPr>
        <p:spPr bwMode="gray">
          <a:xfrm>
            <a:off x="4710843" y="2813447"/>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1" name="Oval 190">
            <a:extLst>
              <a:ext uri="{FF2B5EF4-FFF2-40B4-BE49-F238E27FC236}">
                <a16:creationId xmlns:a16="http://schemas.microsoft.com/office/drawing/2014/main" id="{B5DDCD87-9843-3957-3398-D99150A5F5B5}"/>
              </a:ext>
            </a:extLst>
          </p:cNvPr>
          <p:cNvSpPr>
            <a:spLocks noChangeAspect="1"/>
          </p:cNvSpPr>
          <p:nvPr/>
        </p:nvSpPr>
        <p:spPr bwMode="gray">
          <a:xfrm>
            <a:off x="4710843" y="3055021"/>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2" name="Oval 191">
            <a:extLst>
              <a:ext uri="{FF2B5EF4-FFF2-40B4-BE49-F238E27FC236}">
                <a16:creationId xmlns:a16="http://schemas.microsoft.com/office/drawing/2014/main" id="{477DB32D-639B-6469-8F09-7B217D719B54}"/>
              </a:ext>
            </a:extLst>
          </p:cNvPr>
          <p:cNvSpPr>
            <a:spLocks noChangeAspect="1"/>
          </p:cNvSpPr>
          <p:nvPr/>
        </p:nvSpPr>
        <p:spPr bwMode="gray">
          <a:xfrm>
            <a:off x="4710843" y="329951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3" name="Oval 192">
            <a:extLst>
              <a:ext uri="{FF2B5EF4-FFF2-40B4-BE49-F238E27FC236}">
                <a16:creationId xmlns:a16="http://schemas.microsoft.com/office/drawing/2014/main" id="{1E28CCE1-039A-748D-369F-F828BF7969AB}"/>
              </a:ext>
            </a:extLst>
          </p:cNvPr>
          <p:cNvSpPr>
            <a:spLocks noChangeAspect="1"/>
          </p:cNvSpPr>
          <p:nvPr/>
        </p:nvSpPr>
        <p:spPr bwMode="gray">
          <a:xfrm>
            <a:off x="4710843" y="3793288"/>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4" name="Oval 193">
            <a:extLst>
              <a:ext uri="{FF2B5EF4-FFF2-40B4-BE49-F238E27FC236}">
                <a16:creationId xmlns:a16="http://schemas.microsoft.com/office/drawing/2014/main" id="{4D36B063-31FE-D274-15B0-DC3D38CB3779}"/>
              </a:ext>
            </a:extLst>
          </p:cNvPr>
          <p:cNvSpPr>
            <a:spLocks noChangeAspect="1"/>
          </p:cNvSpPr>
          <p:nvPr/>
        </p:nvSpPr>
        <p:spPr bwMode="gray">
          <a:xfrm>
            <a:off x="4710843" y="3546400"/>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5" name="Oval 194">
            <a:extLst>
              <a:ext uri="{FF2B5EF4-FFF2-40B4-BE49-F238E27FC236}">
                <a16:creationId xmlns:a16="http://schemas.microsoft.com/office/drawing/2014/main" id="{14334960-EBEC-8EB5-6DA5-3797478D094B}"/>
              </a:ext>
            </a:extLst>
          </p:cNvPr>
          <p:cNvSpPr>
            <a:spLocks noChangeAspect="1"/>
          </p:cNvSpPr>
          <p:nvPr/>
        </p:nvSpPr>
        <p:spPr bwMode="gray">
          <a:xfrm>
            <a:off x="4710843" y="4027924"/>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6" name="Oval 195">
            <a:extLst>
              <a:ext uri="{FF2B5EF4-FFF2-40B4-BE49-F238E27FC236}">
                <a16:creationId xmlns:a16="http://schemas.microsoft.com/office/drawing/2014/main" id="{F71C37E2-D1EB-6712-E178-1985A04700BD}"/>
              </a:ext>
            </a:extLst>
          </p:cNvPr>
          <p:cNvSpPr>
            <a:spLocks noChangeAspect="1"/>
          </p:cNvSpPr>
          <p:nvPr/>
        </p:nvSpPr>
        <p:spPr bwMode="gray">
          <a:xfrm>
            <a:off x="4710843" y="4280348"/>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7" name="Oval 196">
            <a:extLst>
              <a:ext uri="{FF2B5EF4-FFF2-40B4-BE49-F238E27FC236}">
                <a16:creationId xmlns:a16="http://schemas.microsoft.com/office/drawing/2014/main" id="{AF656FDA-C4B7-BDD6-3789-14B5D0EFE2C9}"/>
              </a:ext>
            </a:extLst>
          </p:cNvPr>
          <p:cNvSpPr>
            <a:spLocks noChangeAspect="1"/>
          </p:cNvSpPr>
          <p:nvPr/>
        </p:nvSpPr>
        <p:spPr bwMode="gray">
          <a:xfrm>
            <a:off x="4710843" y="4524808"/>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8" name="Oval 197">
            <a:extLst>
              <a:ext uri="{FF2B5EF4-FFF2-40B4-BE49-F238E27FC236}">
                <a16:creationId xmlns:a16="http://schemas.microsoft.com/office/drawing/2014/main" id="{75DFB907-3EDD-B618-E413-857C09E2F87F}"/>
              </a:ext>
            </a:extLst>
          </p:cNvPr>
          <p:cNvSpPr>
            <a:spLocks noChangeAspect="1"/>
          </p:cNvSpPr>
          <p:nvPr/>
        </p:nvSpPr>
        <p:spPr bwMode="gray">
          <a:xfrm>
            <a:off x="4710843" y="4863136"/>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99" name="Oval 198">
            <a:extLst>
              <a:ext uri="{FF2B5EF4-FFF2-40B4-BE49-F238E27FC236}">
                <a16:creationId xmlns:a16="http://schemas.microsoft.com/office/drawing/2014/main" id="{29880135-6126-E424-1554-2B58BA7234CA}"/>
              </a:ext>
            </a:extLst>
          </p:cNvPr>
          <p:cNvSpPr>
            <a:spLocks noChangeAspect="1"/>
          </p:cNvSpPr>
          <p:nvPr/>
        </p:nvSpPr>
        <p:spPr bwMode="gray">
          <a:xfrm>
            <a:off x="4710843" y="5155744"/>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 name="Oval 20">
            <a:extLst>
              <a:ext uri="{FF2B5EF4-FFF2-40B4-BE49-F238E27FC236}">
                <a16:creationId xmlns:a16="http://schemas.microsoft.com/office/drawing/2014/main" id="{5ACD386B-65E5-2A75-CCF7-D008ABDD411D}"/>
              </a:ext>
            </a:extLst>
          </p:cNvPr>
          <p:cNvSpPr>
            <a:spLocks noChangeAspect="1"/>
          </p:cNvSpPr>
          <p:nvPr/>
        </p:nvSpPr>
        <p:spPr bwMode="gray">
          <a:xfrm>
            <a:off x="6278019" y="3052624"/>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2" name="Oval 21">
            <a:extLst>
              <a:ext uri="{FF2B5EF4-FFF2-40B4-BE49-F238E27FC236}">
                <a16:creationId xmlns:a16="http://schemas.microsoft.com/office/drawing/2014/main" id="{7BED1BA2-9013-DFED-4720-D57E42B6DAFE}"/>
              </a:ext>
            </a:extLst>
          </p:cNvPr>
          <p:cNvSpPr>
            <a:spLocks noChangeAspect="1"/>
          </p:cNvSpPr>
          <p:nvPr/>
        </p:nvSpPr>
        <p:spPr bwMode="gray">
          <a:xfrm>
            <a:off x="6278019" y="3302241"/>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3" name="Oval 22">
            <a:extLst>
              <a:ext uri="{FF2B5EF4-FFF2-40B4-BE49-F238E27FC236}">
                <a16:creationId xmlns:a16="http://schemas.microsoft.com/office/drawing/2014/main" id="{54F3B3E1-0AC6-3E80-8C43-1DC8ADA7A764}"/>
              </a:ext>
            </a:extLst>
          </p:cNvPr>
          <p:cNvSpPr>
            <a:spLocks noChangeAspect="1"/>
          </p:cNvSpPr>
          <p:nvPr/>
        </p:nvSpPr>
        <p:spPr bwMode="gray">
          <a:xfrm>
            <a:off x="6278019" y="379328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4" name="Oval 23">
            <a:extLst>
              <a:ext uri="{FF2B5EF4-FFF2-40B4-BE49-F238E27FC236}">
                <a16:creationId xmlns:a16="http://schemas.microsoft.com/office/drawing/2014/main" id="{9171283F-B7A5-FC72-A470-97DB9C648FD7}"/>
              </a:ext>
            </a:extLst>
          </p:cNvPr>
          <p:cNvSpPr>
            <a:spLocks noChangeAspect="1"/>
          </p:cNvSpPr>
          <p:nvPr/>
        </p:nvSpPr>
        <p:spPr bwMode="gray">
          <a:xfrm>
            <a:off x="6278019" y="3546400"/>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6" name="Oval 25">
            <a:extLst>
              <a:ext uri="{FF2B5EF4-FFF2-40B4-BE49-F238E27FC236}">
                <a16:creationId xmlns:a16="http://schemas.microsoft.com/office/drawing/2014/main" id="{12EE069F-2F3D-998F-1413-B95B08DFFB52}"/>
              </a:ext>
            </a:extLst>
          </p:cNvPr>
          <p:cNvSpPr>
            <a:spLocks noChangeAspect="1"/>
          </p:cNvSpPr>
          <p:nvPr/>
        </p:nvSpPr>
        <p:spPr bwMode="gray">
          <a:xfrm>
            <a:off x="6278019" y="403103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 name="Oval 26">
            <a:extLst>
              <a:ext uri="{FF2B5EF4-FFF2-40B4-BE49-F238E27FC236}">
                <a16:creationId xmlns:a16="http://schemas.microsoft.com/office/drawing/2014/main" id="{AD53AE48-5577-0242-EDCF-F1C8B141CE36}"/>
              </a:ext>
            </a:extLst>
          </p:cNvPr>
          <p:cNvSpPr>
            <a:spLocks noChangeAspect="1"/>
          </p:cNvSpPr>
          <p:nvPr/>
        </p:nvSpPr>
        <p:spPr bwMode="gray">
          <a:xfrm>
            <a:off x="6278019" y="4277920"/>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8" name="Oval 27">
            <a:extLst>
              <a:ext uri="{FF2B5EF4-FFF2-40B4-BE49-F238E27FC236}">
                <a16:creationId xmlns:a16="http://schemas.microsoft.com/office/drawing/2014/main" id="{09C3761D-2CD2-D1FF-BF0F-62458848C971}"/>
              </a:ext>
            </a:extLst>
          </p:cNvPr>
          <p:cNvSpPr>
            <a:spLocks noChangeAspect="1"/>
          </p:cNvSpPr>
          <p:nvPr/>
        </p:nvSpPr>
        <p:spPr bwMode="gray">
          <a:xfrm>
            <a:off x="6278019" y="452480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9" name="Oval 28">
            <a:extLst>
              <a:ext uri="{FF2B5EF4-FFF2-40B4-BE49-F238E27FC236}">
                <a16:creationId xmlns:a16="http://schemas.microsoft.com/office/drawing/2014/main" id="{959A089B-44D2-2BA3-949E-6E9E9F2C2D15}"/>
              </a:ext>
            </a:extLst>
          </p:cNvPr>
          <p:cNvSpPr>
            <a:spLocks noChangeAspect="1"/>
          </p:cNvSpPr>
          <p:nvPr/>
        </p:nvSpPr>
        <p:spPr bwMode="gray">
          <a:xfrm>
            <a:off x="6278019" y="4863136"/>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0" name="Oval 29">
            <a:extLst>
              <a:ext uri="{FF2B5EF4-FFF2-40B4-BE49-F238E27FC236}">
                <a16:creationId xmlns:a16="http://schemas.microsoft.com/office/drawing/2014/main" id="{8EA9994B-565A-CFCA-0CDC-70039E862A19}"/>
              </a:ext>
            </a:extLst>
          </p:cNvPr>
          <p:cNvSpPr>
            <a:spLocks noChangeAspect="1"/>
          </p:cNvSpPr>
          <p:nvPr/>
        </p:nvSpPr>
        <p:spPr bwMode="gray">
          <a:xfrm>
            <a:off x="6278019" y="5155744"/>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1" name="Oval 30">
            <a:extLst>
              <a:ext uri="{FF2B5EF4-FFF2-40B4-BE49-F238E27FC236}">
                <a16:creationId xmlns:a16="http://schemas.microsoft.com/office/drawing/2014/main" id="{6D2188B9-4EAF-602A-D570-95E176339FF9}"/>
              </a:ext>
            </a:extLst>
          </p:cNvPr>
          <p:cNvSpPr>
            <a:spLocks noChangeAspect="1"/>
          </p:cNvSpPr>
          <p:nvPr/>
        </p:nvSpPr>
        <p:spPr bwMode="gray">
          <a:xfrm>
            <a:off x="7482453" y="2567992"/>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2" name="Oval 31">
            <a:extLst>
              <a:ext uri="{FF2B5EF4-FFF2-40B4-BE49-F238E27FC236}">
                <a16:creationId xmlns:a16="http://schemas.microsoft.com/office/drawing/2014/main" id="{9F7239CB-4D67-211F-D56E-4E676939DC2E}"/>
              </a:ext>
            </a:extLst>
          </p:cNvPr>
          <p:cNvSpPr>
            <a:spLocks noChangeAspect="1"/>
          </p:cNvSpPr>
          <p:nvPr/>
        </p:nvSpPr>
        <p:spPr bwMode="gray">
          <a:xfrm>
            <a:off x="7482453" y="281488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3" name="Oval 32">
            <a:extLst>
              <a:ext uri="{FF2B5EF4-FFF2-40B4-BE49-F238E27FC236}">
                <a16:creationId xmlns:a16="http://schemas.microsoft.com/office/drawing/2014/main" id="{7B0A52F3-F558-92E5-CC03-7B19B38FD80C}"/>
              </a:ext>
            </a:extLst>
          </p:cNvPr>
          <p:cNvSpPr>
            <a:spLocks noChangeAspect="1"/>
          </p:cNvSpPr>
          <p:nvPr/>
        </p:nvSpPr>
        <p:spPr bwMode="gray">
          <a:xfrm>
            <a:off x="7482453" y="3052624"/>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4" name="Oval 33">
            <a:extLst>
              <a:ext uri="{FF2B5EF4-FFF2-40B4-BE49-F238E27FC236}">
                <a16:creationId xmlns:a16="http://schemas.microsoft.com/office/drawing/2014/main" id="{821E1047-4BF9-B18D-15B7-D2CF957A530B}"/>
              </a:ext>
            </a:extLst>
          </p:cNvPr>
          <p:cNvSpPr>
            <a:spLocks noChangeAspect="1"/>
          </p:cNvSpPr>
          <p:nvPr/>
        </p:nvSpPr>
        <p:spPr bwMode="gray">
          <a:xfrm>
            <a:off x="7482453" y="329951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5" name="Oval 34">
            <a:extLst>
              <a:ext uri="{FF2B5EF4-FFF2-40B4-BE49-F238E27FC236}">
                <a16:creationId xmlns:a16="http://schemas.microsoft.com/office/drawing/2014/main" id="{91C73C3F-92E1-9C88-CA19-FA5A0A57B4FD}"/>
              </a:ext>
            </a:extLst>
          </p:cNvPr>
          <p:cNvSpPr>
            <a:spLocks noChangeAspect="1"/>
          </p:cNvSpPr>
          <p:nvPr/>
        </p:nvSpPr>
        <p:spPr bwMode="gray">
          <a:xfrm>
            <a:off x="7482453" y="3793288"/>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6" name="Oval 35">
            <a:extLst>
              <a:ext uri="{FF2B5EF4-FFF2-40B4-BE49-F238E27FC236}">
                <a16:creationId xmlns:a16="http://schemas.microsoft.com/office/drawing/2014/main" id="{5FCB20EA-8E4B-43E8-CBDF-43D2F644E54F}"/>
              </a:ext>
            </a:extLst>
          </p:cNvPr>
          <p:cNvSpPr>
            <a:spLocks noChangeAspect="1"/>
          </p:cNvSpPr>
          <p:nvPr/>
        </p:nvSpPr>
        <p:spPr bwMode="gray">
          <a:xfrm>
            <a:off x="7482453" y="354640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7" name="Oval 36">
            <a:extLst>
              <a:ext uri="{FF2B5EF4-FFF2-40B4-BE49-F238E27FC236}">
                <a16:creationId xmlns:a16="http://schemas.microsoft.com/office/drawing/2014/main" id="{1ED0AA2D-2238-035B-5989-D6E59893C17F}"/>
              </a:ext>
            </a:extLst>
          </p:cNvPr>
          <p:cNvSpPr>
            <a:spLocks noChangeAspect="1"/>
          </p:cNvSpPr>
          <p:nvPr/>
        </p:nvSpPr>
        <p:spPr bwMode="gray">
          <a:xfrm>
            <a:off x="7482453" y="4031032"/>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8" name="Oval 37">
            <a:extLst>
              <a:ext uri="{FF2B5EF4-FFF2-40B4-BE49-F238E27FC236}">
                <a16:creationId xmlns:a16="http://schemas.microsoft.com/office/drawing/2014/main" id="{53097DC0-E5D8-3631-B796-AFFE6982F72A}"/>
              </a:ext>
            </a:extLst>
          </p:cNvPr>
          <p:cNvSpPr>
            <a:spLocks noChangeAspect="1"/>
          </p:cNvSpPr>
          <p:nvPr/>
        </p:nvSpPr>
        <p:spPr bwMode="gray">
          <a:xfrm>
            <a:off x="7482453" y="427792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9" name="Oval 38">
            <a:extLst>
              <a:ext uri="{FF2B5EF4-FFF2-40B4-BE49-F238E27FC236}">
                <a16:creationId xmlns:a16="http://schemas.microsoft.com/office/drawing/2014/main" id="{6C5075A7-7387-6ABE-CB3B-8C45FD5EC891}"/>
              </a:ext>
            </a:extLst>
          </p:cNvPr>
          <p:cNvSpPr>
            <a:spLocks noChangeAspect="1"/>
          </p:cNvSpPr>
          <p:nvPr/>
        </p:nvSpPr>
        <p:spPr bwMode="gray">
          <a:xfrm>
            <a:off x="7482453" y="452480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0" name="Oval 39">
            <a:extLst>
              <a:ext uri="{FF2B5EF4-FFF2-40B4-BE49-F238E27FC236}">
                <a16:creationId xmlns:a16="http://schemas.microsoft.com/office/drawing/2014/main" id="{DDD06F76-C7C5-E110-1853-A762D8652282}"/>
              </a:ext>
            </a:extLst>
          </p:cNvPr>
          <p:cNvSpPr>
            <a:spLocks noChangeAspect="1"/>
          </p:cNvSpPr>
          <p:nvPr/>
        </p:nvSpPr>
        <p:spPr bwMode="gray">
          <a:xfrm>
            <a:off x="7482453" y="4863136"/>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1" name="Oval 40">
            <a:extLst>
              <a:ext uri="{FF2B5EF4-FFF2-40B4-BE49-F238E27FC236}">
                <a16:creationId xmlns:a16="http://schemas.microsoft.com/office/drawing/2014/main" id="{BDF56A0D-5500-2D3B-B2B2-1F833B77582B}"/>
              </a:ext>
            </a:extLst>
          </p:cNvPr>
          <p:cNvSpPr>
            <a:spLocks noChangeAspect="1"/>
          </p:cNvSpPr>
          <p:nvPr/>
        </p:nvSpPr>
        <p:spPr bwMode="gray">
          <a:xfrm>
            <a:off x="7482453" y="5155744"/>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3" name="Oval 42">
            <a:extLst>
              <a:ext uri="{FF2B5EF4-FFF2-40B4-BE49-F238E27FC236}">
                <a16:creationId xmlns:a16="http://schemas.microsoft.com/office/drawing/2014/main" id="{49047657-8ACF-7EEE-0180-C98CAF42856D}"/>
              </a:ext>
            </a:extLst>
          </p:cNvPr>
          <p:cNvSpPr>
            <a:spLocks noChangeAspect="1"/>
          </p:cNvSpPr>
          <p:nvPr/>
        </p:nvSpPr>
        <p:spPr bwMode="gray">
          <a:xfrm>
            <a:off x="8908130" y="256799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4" name="Oval 43">
            <a:extLst>
              <a:ext uri="{FF2B5EF4-FFF2-40B4-BE49-F238E27FC236}">
                <a16:creationId xmlns:a16="http://schemas.microsoft.com/office/drawing/2014/main" id="{3D2CF33D-FC0A-F9BC-BDF0-CD0DA5BF9F24}"/>
              </a:ext>
            </a:extLst>
          </p:cNvPr>
          <p:cNvSpPr>
            <a:spLocks noChangeAspect="1"/>
          </p:cNvSpPr>
          <p:nvPr/>
        </p:nvSpPr>
        <p:spPr bwMode="gray">
          <a:xfrm>
            <a:off x="8908130" y="2814880"/>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8" name="Oval 47">
            <a:extLst>
              <a:ext uri="{FF2B5EF4-FFF2-40B4-BE49-F238E27FC236}">
                <a16:creationId xmlns:a16="http://schemas.microsoft.com/office/drawing/2014/main" id="{FDEE1B2F-BA0C-FF5C-E559-AA2E77A7F7BC}"/>
              </a:ext>
            </a:extLst>
          </p:cNvPr>
          <p:cNvSpPr>
            <a:spLocks noChangeAspect="1"/>
          </p:cNvSpPr>
          <p:nvPr/>
        </p:nvSpPr>
        <p:spPr bwMode="gray">
          <a:xfrm>
            <a:off x="8908130" y="3052624"/>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9" name="Oval 48">
            <a:extLst>
              <a:ext uri="{FF2B5EF4-FFF2-40B4-BE49-F238E27FC236}">
                <a16:creationId xmlns:a16="http://schemas.microsoft.com/office/drawing/2014/main" id="{CA6D2554-1C60-57B1-3E1A-E1C33D23DF6A}"/>
              </a:ext>
            </a:extLst>
          </p:cNvPr>
          <p:cNvSpPr>
            <a:spLocks noChangeAspect="1"/>
          </p:cNvSpPr>
          <p:nvPr/>
        </p:nvSpPr>
        <p:spPr bwMode="gray">
          <a:xfrm>
            <a:off x="8908130" y="3299512"/>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0" name="Oval 49">
            <a:extLst>
              <a:ext uri="{FF2B5EF4-FFF2-40B4-BE49-F238E27FC236}">
                <a16:creationId xmlns:a16="http://schemas.microsoft.com/office/drawing/2014/main" id="{5B15601A-33A0-83B4-7122-B5E2C8793F39}"/>
              </a:ext>
            </a:extLst>
          </p:cNvPr>
          <p:cNvSpPr>
            <a:spLocks noChangeAspect="1"/>
          </p:cNvSpPr>
          <p:nvPr/>
        </p:nvSpPr>
        <p:spPr bwMode="gray">
          <a:xfrm>
            <a:off x="8908130" y="379328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8" name="Oval 67">
            <a:extLst>
              <a:ext uri="{FF2B5EF4-FFF2-40B4-BE49-F238E27FC236}">
                <a16:creationId xmlns:a16="http://schemas.microsoft.com/office/drawing/2014/main" id="{432109C7-800B-D453-765C-3E5D962537BB}"/>
              </a:ext>
            </a:extLst>
          </p:cNvPr>
          <p:cNvSpPr>
            <a:spLocks noChangeAspect="1"/>
          </p:cNvSpPr>
          <p:nvPr/>
        </p:nvSpPr>
        <p:spPr bwMode="gray">
          <a:xfrm>
            <a:off x="8908130" y="354640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9" name="Oval 68">
            <a:extLst>
              <a:ext uri="{FF2B5EF4-FFF2-40B4-BE49-F238E27FC236}">
                <a16:creationId xmlns:a16="http://schemas.microsoft.com/office/drawing/2014/main" id="{D6469B70-5538-3A54-65BB-9FB709580990}"/>
              </a:ext>
            </a:extLst>
          </p:cNvPr>
          <p:cNvSpPr>
            <a:spLocks noChangeAspect="1"/>
          </p:cNvSpPr>
          <p:nvPr/>
        </p:nvSpPr>
        <p:spPr bwMode="gray">
          <a:xfrm>
            <a:off x="8908130" y="4031032"/>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0" name="Oval 69">
            <a:extLst>
              <a:ext uri="{FF2B5EF4-FFF2-40B4-BE49-F238E27FC236}">
                <a16:creationId xmlns:a16="http://schemas.microsoft.com/office/drawing/2014/main" id="{0F6E7329-1298-E56E-0B8F-518B791675F1}"/>
              </a:ext>
            </a:extLst>
          </p:cNvPr>
          <p:cNvSpPr>
            <a:spLocks noChangeAspect="1"/>
          </p:cNvSpPr>
          <p:nvPr/>
        </p:nvSpPr>
        <p:spPr bwMode="gray">
          <a:xfrm>
            <a:off x="8908130" y="427792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1" name="Oval 70">
            <a:extLst>
              <a:ext uri="{FF2B5EF4-FFF2-40B4-BE49-F238E27FC236}">
                <a16:creationId xmlns:a16="http://schemas.microsoft.com/office/drawing/2014/main" id="{2357BBC6-6E63-B32C-BAFE-08153CA54D18}"/>
              </a:ext>
            </a:extLst>
          </p:cNvPr>
          <p:cNvSpPr>
            <a:spLocks noChangeAspect="1"/>
          </p:cNvSpPr>
          <p:nvPr/>
        </p:nvSpPr>
        <p:spPr bwMode="gray">
          <a:xfrm>
            <a:off x="8908130" y="452480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2" name="Oval 71">
            <a:extLst>
              <a:ext uri="{FF2B5EF4-FFF2-40B4-BE49-F238E27FC236}">
                <a16:creationId xmlns:a16="http://schemas.microsoft.com/office/drawing/2014/main" id="{D193BB75-AC83-3961-05EB-8E74C2863AF1}"/>
              </a:ext>
            </a:extLst>
          </p:cNvPr>
          <p:cNvSpPr>
            <a:spLocks noChangeAspect="1"/>
          </p:cNvSpPr>
          <p:nvPr/>
        </p:nvSpPr>
        <p:spPr bwMode="gray">
          <a:xfrm>
            <a:off x="8908130" y="4863136"/>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3" name="Oval 72">
            <a:extLst>
              <a:ext uri="{FF2B5EF4-FFF2-40B4-BE49-F238E27FC236}">
                <a16:creationId xmlns:a16="http://schemas.microsoft.com/office/drawing/2014/main" id="{06236965-D349-2F38-6891-21CD6EBA6C34}"/>
              </a:ext>
            </a:extLst>
          </p:cNvPr>
          <p:cNvSpPr>
            <a:spLocks noChangeAspect="1"/>
          </p:cNvSpPr>
          <p:nvPr/>
        </p:nvSpPr>
        <p:spPr bwMode="gray">
          <a:xfrm>
            <a:off x="8908130" y="5155744"/>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4" name="Oval 73">
            <a:extLst>
              <a:ext uri="{FF2B5EF4-FFF2-40B4-BE49-F238E27FC236}">
                <a16:creationId xmlns:a16="http://schemas.microsoft.com/office/drawing/2014/main" id="{D3CA41A6-9428-587A-0A5C-D93EFABA2C85}"/>
              </a:ext>
            </a:extLst>
          </p:cNvPr>
          <p:cNvSpPr>
            <a:spLocks noChangeAspect="1"/>
          </p:cNvSpPr>
          <p:nvPr/>
        </p:nvSpPr>
        <p:spPr bwMode="gray">
          <a:xfrm>
            <a:off x="10371908" y="2567992"/>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5" name="Oval 74">
            <a:extLst>
              <a:ext uri="{FF2B5EF4-FFF2-40B4-BE49-F238E27FC236}">
                <a16:creationId xmlns:a16="http://schemas.microsoft.com/office/drawing/2014/main" id="{E44A410A-EE29-46A7-025C-F7FA5D3CA10F}"/>
              </a:ext>
            </a:extLst>
          </p:cNvPr>
          <p:cNvSpPr>
            <a:spLocks noChangeAspect="1"/>
          </p:cNvSpPr>
          <p:nvPr/>
        </p:nvSpPr>
        <p:spPr bwMode="gray">
          <a:xfrm>
            <a:off x="10371908" y="2814880"/>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6" name="Oval 75">
            <a:extLst>
              <a:ext uri="{FF2B5EF4-FFF2-40B4-BE49-F238E27FC236}">
                <a16:creationId xmlns:a16="http://schemas.microsoft.com/office/drawing/2014/main" id="{6A320023-49B0-557C-987B-5FF3750F8707}"/>
              </a:ext>
            </a:extLst>
          </p:cNvPr>
          <p:cNvSpPr>
            <a:spLocks noChangeAspect="1"/>
          </p:cNvSpPr>
          <p:nvPr/>
        </p:nvSpPr>
        <p:spPr bwMode="gray">
          <a:xfrm>
            <a:off x="10371908" y="3052624"/>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7" name="Oval 76">
            <a:extLst>
              <a:ext uri="{FF2B5EF4-FFF2-40B4-BE49-F238E27FC236}">
                <a16:creationId xmlns:a16="http://schemas.microsoft.com/office/drawing/2014/main" id="{13892A6F-89D9-1167-7669-4950E3483360}"/>
              </a:ext>
            </a:extLst>
          </p:cNvPr>
          <p:cNvSpPr>
            <a:spLocks noChangeAspect="1"/>
          </p:cNvSpPr>
          <p:nvPr/>
        </p:nvSpPr>
        <p:spPr bwMode="gray">
          <a:xfrm>
            <a:off x="10371908" y="3299512"/>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8" name="Oval 77">
            <a:extLst>
              <a:ext uri="{FF2B5EF4-FFF2-40B4-BE49-F238E27FC236}">
                <a16:creationId xmlns:a16="http://schemas.microsoft.com/office/drawing/2014/main" id="{26B6433F-504C-4069-DE88-93BA8F9BB4FB}"/>
              </a:ext>
            </a:extLst>
          </p:cNvPr>
          <p:cNvSpPr>
            <a:spLocks noChangeAspect="1"/>
          </p:cNvSpPr>
          <p:nvPr/>
        </p:nvSpPr>
        <p:spPr bwMode="gray">
          <a:xfrm>
            <a:off x="10371908" y="379328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9" name="Oval 78">
            <a:extLst>
              <a:ext uri="{FF2B5EF4-FFF2-40B4-BE49-F238E27FC236}">
                <a16:creationId xmlns:a16="http://schemas.microsoft.com/office/drawing/2014/main" id="{B46FA88B-6099-22C9-054D-529BE608FB18}"/>
              </a:ext>
            </a:extLst>
          </p:cNvPr>
          <p:cNvSpPr>
            <a:spLocks noChangeAspect="1"/>
          </p:cNvSpPr>
          <p:nvPr/>
        </p:nvSpPr>
        <p:spPr bwMode="gray">
          <a:xfrm>
            <a:off x="10371908" y="3546400"/>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0" name="Oval 79">
            <a:extLst>
              <a:ext uri="{FF2B5EF4-FFF2-40B4-BE49-F238E27FC236}">
                <a16:creationId xmlns:a16="http://schemas.microsoft.com/office/drawing/2014/main" id="{67BED2C3-575E-39F4-EE6E-B94A249325AD}"/>
              </a:ext>
            </a:extLst>
          </p:cNvPr>
          <p:cNvSpPr>
            <a:spLocks noChangeAspect="1"/>
          </p:cNvSpPr>
          <p:nvPr/>
        </p:nvSpPr>
        <p:spPr bwMode="gray">
          <a:xfrm>
            <a:off x="10371908" y="4031032"/>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1" name="Oval 80">
            <a:extLst>
              <a:ext uri="{FF2B5EF4-FFF2-40B4-BE49-F238E27FC236}">
                <a16:creationId xmlns:a16="http://schemas.microsoft.com/office/drawing/2014/main" id="{31E2213A-6CEB-2EE3-5FB3-2CD0D361030E}"/>
              </a:ext>
            </a:extLst>
          </p:cNvPr>
          <p:cNvSpPr>
            <a:spLocks noChangeAspect="1"/>
          </p:cNvSpPr>
          <p:nvPr/>
        </p:nvSpPr>
        <p:spPr bwMode="gray">
          <a:xfrm>
            <a:off x="10371908" y="4277920"/>
            <a:ext cx="162000" cy="162000"/>
          </a:xfrm>
          <a:prstGeom prst="ellipse">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2" name="Oval 81">
            <a:extLst>
              <a:ext uri="{FF2B5EF4-FFF2-40B4-BE49-F238E27FC236}">
                <a16:creationId xmlns:a16="http://schemas.microsoft.com/office/drawing/2014/main" id="{98DAB06B-9F03-5E2D-D565-4EE4E9B1D189}"/>
              </a:ext>
            </a:extLst>
          </p:cNvPr>
          <p:cNvSpPr>
            <a:spLocks noChangeAspect="1"/>
          </p:cNvSpPr>
          <p:nvPr/>
        </p:nvSpPr>
        <p:spPr bwMode="gray">
          <a:xfrm>
            <a:off x="10371908" y="4524808"/>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3" name="Oval 82">
            <a:extLst>
              <a:ext uri="{FF2B5EF4-FFF2-40B4-BE49-F238E27FC236}">
                <a16:creationId xmlns:a16="http://schemas.microsoft.com/office/drawing/2014/main" id="{8CF9CF8F-1E6E-B79C-69BF-CFE80B6504AD}"/>
              </a:ext>
            </a:extLst>
          </p:cNvPr>
          <p:cNvSpPr>
            <a:spLocks noChangeAspect="1"/>
          </p:cNvSpPr>
          <p:nvPr/>
        </p:nvSpPr>
        <p:spPr bwMode="gray">
          <a:xfrm>
            <a:off x="10371908" y="4863136"/>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4" name="Oval 83">
            <a:extLst>
              <a:ext uri="{FF2B5EF4-FFF2-40B4-BE49-F238E27FC236}">
                <a16:creationId xmlns:a16="http://schemas.microsoft.com/office/drawing/2014/main" id="{5E7691D1-C877-5327-94C5-97D0063AF350}"/>
              </a:ext>
            </a:extLst>
          </p:cNvPr>
          <p:cNvSpPr>
            <a:spLocks noChangeAspect="1"/>
          </p:cNvSpPr>
          <p:nvPr/>
        </p:nvSpPr>
        <p:spPr bwMode="gray">
          <a:xfrm>
            <a:off x="10371908" y="5155744"/>
            <a:ext cx="162000" cy="16200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 name="Oval 5">
            <a:extLst>
              <a:ext uri="{FF2B5EF4-FFF2-40B4-BE49-F238E27FC236}">
                <a16:creationId xmlns:a16="http://schemas.microsoft.com/office/drawing/2014/main" id="{B51AE03B-F80C-42EB-FEC2-80C94CE5002B}"/>
              </a:ext>
            </a:extLst>
          </p:cNvPr>
          <p:cNvSpPr>
            <a:spLocks noChangeAspect="1"/>
          </p:cNvSpPr>
          <p:nvPr/>
        </p:nvSpPr>
        <p:spPr bwMode="gray">
          <a:xfrm>
            <a:off x="6272046" y="2592766"/>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 name="Oval 7">
            <a:extLst>
              <a:ext uri="{FF2B5EF4-FFF2-40B4-BE49-F238E27FC236}">
                <a16:creationId xmlns:a16="http://schemas.microsoft.com/office/drawing/2014/main" id="{F6D445F6-2CC1-3F33-9A9D-C6D40F9DCB32}"/>
              </a:ext>
            </a:extLst>
          </p:cNvPr>
          <p:cNvSpPr>
            <a:spLocks noChangeAspect="1"/>
          </p:cNvSpPr>
          <p:nvPr/>
        </p:nvSpPr>
        <p:spPr bwMode="gray">
          <a:xfrm>
            <a:off x="6272046" y="2837058"/>
            <a:ext cx="162000" cy="162000"/>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 name="Rectangle 8">
            <a:extLst>
              <a:ext uri="{FF2B5EF4-FFF2-40B4-BE49-F238E27FC236}">
                <a16:creationId xmlns:a16="http://schemas.microsoft.com/office/drawing/2014/main" id="{C7B6E6C2-575A-A82B-8055-E7FDF394A77D}"/>
              </a:ext>
            </a:extLst>
          </p:cNvPr>
          <p:cNvSpPr/>
          <p:nvPr/>
        </p:nvSpPr>
        <p:spPr bwMode="gray">
          <a:xfrm>
            <a:off x="1" y="0"/>
            <a:ext cx="2009552" cy="320040"/>
          </a:xfrm>
          <a:prstGeom prst="rect">
            <a:avLst/>
          </a:prstGeom>
          <a:solidFill>
            <a:srgbClr val="0A9F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a:solidFill>
                  <a:schemeClr val="bg1"/>
                </a:solidFill>
              </a:rPr>
              <a:t>Application</a:t>
            </a:r>
          </a:p>
        </p:txBody>
      </p:sp>
    </p:spTree>
    <p:extLst>
      <p:ext uri="{BB962C8B-B14F-4D97-AF65-F5344CB8AC3E}">
        <p14:creationId xmlns:p14="http://schemas.microsoft.com/office/powerpoint/2010/main" val="298125840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57702A-331F-8D17-3F93-948BC7B9C009}"/>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B10F2C6-48BB-A367-2244-530C1613D36F}"/>
              </a:ext>
            </a:extLst>
          </p:cNvPr>
          <p:cNvGraphicFramePr>
            <a:graphicFrameLocks noChangeAspect="1"/>
          </p:cNvGraphicFramePr>
          <p:nvPr>
            <p:custDataLst>
              <p:tags r:id="rId1"/>
            </p:custDataLst>
            <p:extLst>
              <p:ext uri="{D42A27DB-BD31-4B8C-83A1-F6EECF244321}">
                <p14:modId xmlns:p14="http://schemas.microsoft.com/office/powerpoint/2010/main" val="54199986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7B10F2C6-48BB-A367-2244-530C1613D36F}"/>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20" name="Text Placeholder 10">
            <a:hlinkClick r:id="rId11" action="ppaction://hlinksldjump"/>
            <a:extLst>
              <a:ext uri="{FF2B5EF4-FFF2-40B4-BE49-F238E27FC236}">
                <a16:creationId xmlns:a16="http://schemas.microsoft.com/office/drawing/2014/main" id="{545C1F79-06B6-AD41-A3AF-A0CE14726FF2}"/>
              </a:ext>
            </a:extLst>
          </p:cNvPr>
          <p:cNvSpPr txBox="1">
            <a:spLocks/>
          </p:cNvSpPr>
          <p:nvPr>
            <p:custDataLst>
              <p:tags r:id="rId2"/>
            </p:custDataLst>
          </p:nvPr>
        </p:nvSpPr>
        <p:spPr bwMode="auto">
          <a:xfrm>
            <a:off x="3632200" y="1754188"/>
            <a:ext cx="4927600" cy="608013"/>
          </a:xfrm>
          <a:prstGeom prst="rect">
            <a:avLst/>
          </a:prstGeom>
          <a:solidFill>
            <a:schemeClr val="bg2"/>
          </a:solidFill>
          <a:ln w="38100" cmpd="sng">
            <a:solidFill>
              <a:schemeClr val="bg1"/>
            </a:solidFill>
          </a:ln>
          <a:effectLst/>
        </p:spPr>
        <p:txBody>
          <a:bodyPr vert="horz" wrap="none" lIns="120650" tIns="120650"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The energy storage opportunity</a:t>
            </a:r>
            <a:endParaRPr lang="en-US">
              <a:solidFill>
                <a:schemeClr val="bg1"/>
              </a:solidFill>
            </a:endParaRPr>
          </a:p>
        </p:txBody>
      </p:sp>
      <p:sp>
        <p:nvSpPr>
          <p:cNvPr id="7" name="Text Placeholder 10">
            <a:hlinkClick r:id="rId12" action="ppaction://hlinksldjump"/>
            <a:extLst>
              <a:ext uri="{FF2B5EF4-FFF2-40B4-BE49-F238E27FC236}">
                <a16:creationId xmlns:a16="http://schemas.microsoft.com/office/drawing/2014/main" id="{07E72CEF-65B9-E771-489B-2DCB1C0D50EC}"/>
              </a:ext>
            </a:extLst>
          </p:cNvPr>
          <p:cNvSpPr txBox="1">
            <a:spLocks/>
          </p:cNvSpPr>
          <p:nvPr>
            <p:custDataLst>
              <p:tags r:id="rId3"/>
            </p:custDataLst>
          </p:nvPr>
        </p:nvSpPr>
        <p:spPr bwMode="auto">
          <a:xfrm>
            <a:off x="3632200" y="2362200"/>
            <a:ext cx="4927600" cy="609600"/>
          </a:xfrm>
          <a:prstGeom prst="rect">
            <a:avLst/>
          </a:prstGeom>
          <a:solidFill>
            <a:schemeClr val="bg2"/>
          </a:solidFill>
          <a:ln w="38100" cmpd="sng">
            <a:solidFill>
              <a:schemeClr val="bg1"/>
            </a:solidFill>
          </a:ln>
          <a:effectLst/>
        </p:spPr>
        <p:txBody>
          <a:bodyPr vert="horz" wrap="none" lIns="120650" tIns="122238" rIns="0" bIns="122238"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a:solidFill>
                  <a:schemeClr val="bg1"/>
                </a:solidFill>
              </a:rPr>
              <a:t>Mobility energy storage</a:t>
            </a:r>
            <a:endParaRPr lang="en-US">
              <a:solidFill>
                <a:schemeClr val="bg1"/>
              </a:solidFill>
            </a:endParaRPr>
          </a:p>
        </p:txBody>
      </p:sp>
      <p:sp>
        <p:nvSpPr>
          <p:cNvPr id="4" name="Text Placeholder 10">
            <a:hlinkClick r:id="rId13" action="ppaction://hlinksldjump"/>
            <a:extLst>
              <a:ext uri="{FF2B5EF4-FFF2-40B4-BE49-F238E27FC236}">
                <a16:creationId xmlns:a16="http://schemas.microsoft.com/office/drawing/2014/main" id="{0AE5D093-6920-CB95-62F0-1734D4BAA833}"/>
              </a:ext>
            </a:extLst>
          </p:cNvPr>
          <p:cNvSpPr txBox="1">
            <a:spLocks/>
          </p:cNvSpPr>
          <p:nvPr>
            <p:custDataLst>
              <p:tags r:id="rId4"/>
            </p:custDataLst>
          </p:nvPr>
        </p:nvSpPr>
        <p:spPr bwMode="auto">
          <a:xfrm>
            <a:off x="3632200" y="2971800"/>
            <a:ext cx="4927600" cy="608013"/>
          </a:xfrm>
          <a:prstGeom prst="rect">
            <a:avLst/>
          </a:prstGeom>
          <a:solidFill>
            <a:schemeClr val="accent1"/>
          </a:solidFill>
          <a:ln w="38100" cmpd="sng">
            <a:solidFill>
              <a:schemeClr val="bg1"/>
            </a:solidFill>
          </a:ln>
          <a:effectLst/>
        </p:spPr>
        <p:txBody>
          <a:bodyPr vert="horz" wrap="none" lIns="120650" tIns="122238" rIns="0" bIns="12065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b="1">
                <a:solidFill>
                  <a:schemeClr val="bg1"/>
                </a:solidFill>
              </a:rPr>
              <a:t>Utility energy storage</a:t>
            </a:r>
            <a:endParaRPr lang="en-US" b="1">
              <a:solidFill>
                <a:schemeClr val="bg1"/>
              </a:solidFill>
            </a:endParaRPr>
          </a:p>
        </p:txBody>
      </p:sp>
      <p:sp>
        <p:nvSpPr>
          <p:cNvPr id="9" name="Text Placeholder 10">
            <a:hlinkClick r:id="rId14" action="ppaction://hlinksldjump"/>
            <a:extLst>
              <a:ext uri="{FF2B5EF4-FFF2-40B4-BE49-F238E27FC236}">
                <a16:creationId xmlns:a16="http://schemas.microsoft.com/office/drawing/2014/main" id="{BD9844C8-8E13-3146-F6A5-5D2DB7DF98F7}"/>
              </a:ext>
            </a:extLst>
          </p:cNvPr>
          <p:cNvSpPr txBox="1">
            <a:spLocks/>
          </p:cNvSpPr>
          <p:nvPr>
            <p:custDataLst>
              <p:tags r:id="rId5"/>
            </p:custDataLst>
          </p:nvPr>
        </p:nvSpPr>
        <p:spPr bwMode="auto">
          <a:xfrm>
            <a:off x="3632200" y="3579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Technology</a:t>
            </a:r>
            <a:endParaRPr lang="en-US">
              <a:solidFill>
                <a:schemeClr val="bg1"/>
              </a:solidFill>
            </a:endParaRPr>
          </a:p>
        </p:txBody>
      </p:sp>
      <p:sp>
        <p:nvSpPr>
          <p:cNvPr id="80" name="Text Placeholder 10">
            <a:extLst>
              <a:ext uri="{FF2B5EF4-FFF2-40B4-BE49-F238E27FC236}">
                <a16:creationId xmlns:a16="http://schemas.microsoft.com/office/drawing/2014/main" id="{A34C1C3F-126C-AA7B-BD97-B56FDA9A54FE}"/>
              </a:ext>
            </a:extLst>
          </p:cNvPr>
          <p:cNvSpPr txBox="1">
            <a:spLocks/>
          </p:cNvSpPr>
          <p:nvPr>
            <p:custDataLst>
              <p:tags r:id="rId6"/>
            </p:custDataLst>
          </p:nvPr>
        </p:nvSpPr>
        <p:spPr bwMode="auto">
          <a:xfrm>
            <a:off x="3632200" y="4087813"/>
            <a:ext cx="4927600" cy="508000"/>
          </a:xfrm>
          <a:prstGeom prst="rect">
            <a:avLst/>
          </a:prstGeom>
          <a:solidFill>
            <a:schemeClr val="accent1"/>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b="1">
                <a:solidFill>
                  <a:schemeClr val="bg1"/>
                </a:solidFill>
              </a:rPr>
              <a:t>Opportunities and unlocks</a:t>
            </a:r>
            <a:endParaRPr lang="en-US" b="1">
              <a:solidFill>
                <a:schemeClr val="bg1"/>
              </a:solidFill>
            </a:endParaRPr>
          </a:p>
        </p:txBody>
      </p:sp>
      <p:sp>
        <p:nvSpPr>
          <p:cNvPr id="15" name="Text Placeholder 10">
            <a:hlinkClick r:id="rId15" action="ppaction://hlinksldjump"/>
            <a:extLst>
              <a:ext uri="{FF2B5EF4-FFF2-40B4-BE49-F238E27FC236}">
                <a16:creationId xmlns:a16="http://schemas.microsoft.com/office/drawing/2014/main" id="{CF7D93F2-A120-E6DE-9477-B63E9A015666}"/>
              </a:ext>
            </a:extLst>
          </p:cNvPr>
          <p:cNvSpPr txBox="1">
            <a:spLocks/>
          </p:cNvSpPr>
          <p:nvPr>
            <p:custDataLst>
              <p:tags r:id="rId7"/>
            </p:custDataLst>
          </p:nvPr>
        </p:nvSpPr>
        <p:spPr bwMode="auto">
          <a:xfrm>
            <a:off x="3632200" y="4595813"/>
            <a:ext cx="4927600" cy="508000"/>
          </a:xfrm>
          <a:prstGeom prst="rect">
            <a:avLst/>
          </a:prstGeom>
          <a:solidFill>
            <a:schemeClr val="bg2"/>
          </a:solidFill>
          <a:ln w="38100" cmpd="sng">
            <a:solidFill>
              <a:schemeClr val="bg1"/>
            </a:solidFill>
          </a:ln>
          <a:effectLst/>
        </p:spPr>
        <p:txBody>
          <a:bodyPr vert="horz" wrap="none" lIns="120650" tIns="101600" rIns="0" bIns="10160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24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20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8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975" lvl="1" indent="0">
              <a:spcBef>
                <a:spcPct val="0"/>
              </a:spcBef>
              <a:spcAft>
                <a:spcPct val="0"/>
              </a:spcAft>
              <a:buNone/>
            </a:pPr>
            <a:r>
              <a:rPr lang="en-US" altLang="en-US">
                <a:solidFill>
                  <a:schemeClr val="bg1"/>
                </a:solidFill>
              </a:rPr>
              <a:t>Case study</a:t>
            </a:r>
            <a:endParaRPr lang="en-US">
              <a:solidFill>
                <a:schemeClr val="bg1"/>
              </a:solidFill>
            </a:endParaRPr>
          </a:p>
        </p:txBody>
      </p:sp>
    </p:spTree>
    <p:extLst>
      <p:ext uri="{BB962C8B-B14F-4D97-AF65-F5344CB8AC3E}">
        <p14:creationId xmlns:p14="http://schemas.microsoft.com/office/powerpoint/2010/main" val="429279937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DA9744-01BD-B6DC-1B78-374508AEA055}"/>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FD85B5C5-92F1-07F0-B34C-CE32E443FA1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think-cell data - do not delete" hidden="1">
                        <a:extLst>
                          <a:ext uri="{FF2B5EF4-FFF2-40B4-BE49-F238E27FC236}">
                            <a16:creationId xmlns:a16="http://schemas.microsoft.com/office/drawing/2014/main" id="{FD85B5C5-92F1-07F0-B34C-CE32E443FA13}"/>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pic>
        <p:nvPicPr>
          <p:cNvPr id="4" name="Picture 3" descr="Steel towers, high voltage wires, stretching to the sunset">
            <a:extLst>
              <a:ext uri="{FF2B5EF4-FFF2-40B4-BE49-F238E27FC236}">
                <a16:creationId xmlns:a16="http://schemas.microsoft.com/office/drawing/2014/main" id="{5950A872-D1F8-A00A-DBEF-36E85A9C5116}"/>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a:off x="502982" y="818387"/>
            <a:ext cx="3465576" cy="5299009"/>
          </a:xfrm>
          <a:prstGeom prst="rect">
            <a:avLst/>
          </a:prstGeom>
        </p:spPr>
      </p:pic>
      <p:sp>
        <p:nvSpPr>
          <p:cNvPr id="14" name="btfpNotesBox111697">
            <a:extLst>
              <a:ext uri="{FF2B5EF4-FFF2-40B4-BE49-F238E27FC236}">
                <a16:creationId xmlns:a16="http://schemas.microsoft.com/office/drawing/2014/main" id="{7B52391E-804C-F27E-0AD9-DC14454DE6E9}"/>
              </a:ext>
            </a:extLst>
          </p:cNvPr>
          <p:cNvSpPr txBox="1"/>
          <p:nvPr>
            <p:custDataLst>
              <p:tags r:id="rId3"/>
            </p:custDataLst>
          </p:nvPr>
        </p:nvSpPr>
        <p:spPr bwMode="gray">
          <a:xfrm>
            <a:off x="330200"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endParaRPr lang="en-US" sz="800" dirty="0">
              <a:solidFill>
                <a:srgbClr val="000000"/>
              </a:solidFill>
              <a:latin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9" name="Title 2">
            <a:extLst>
              <a:ext uri="{FF2B5EF4-FFF2-40B4-BE49-F238E27FC236}">
                <a16:creationId xmlns:a16="http://schemas.microsoft.com/office/drawing/2014/main" id="{AB7D9B05-1C36-BF76-D4A1-DAB11B9C5405}"/>
              </a:ext>
            </a:extLst>
          </p:cNvPr>
          <p:cNvSpPr txBox="1">
            <a:spLocks/>
          </p:cNvSpPr>
          <p:nvPr/>
        </p:nvSpPr>
        <p:spPr>
          <a:xfrm>
            <a:off x="652776" y="4353968"/>
            <a:ext cx="3165987" cy="1523494"/>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FFFFFF"/>
                </a:solidFill>
                <a:effectLst/>
                <a:uLnTx/>
                <a:uFillTx/>
                <a:latin typeface="Arial"/>
                <a:ea typeface="+mj-ea"/>
                <a:cs typeface="+mj-cs"/>
              </a:rPr>
            </a:br>
            <a:r>
              <a:rPr kumimoji="0" lang="en-US" sz="2400" b="0" i="0" u="none" strike="noStrike" kern="1200" cap="none" spc="0" normalizeH="0" baseline="0" noProof="0">
                <a:ln>
                  <a:noFill/>
                </a:ln>
                <a:solidFill>
                  <a:srgbClr val="FFFFFF"/>
                </a:solidFill>
                <a:effectLst/>
                <a:uLnTx/>
                <a:uFillTx/>
                <a:latin typeface="Arial"/>
                <a:ea typeface="+mj-ea"/>
                <a:cs typeface="+mj-cs"/>
              </a:rPr>
              <a:t>Utility</a:t>
            </a:r>
            <a:r>
              <a:rPr lang="en-US" sz="2400" b="0">
                <a:solidFill>
                  <a:schemeClr val="bg1"/>
                </a:solidFill>
              </a:rPr>
              <a:t> energy storage: Opportunities and unlocks</a:t>
            </a:r>
            <a:endParaRPr lang="en-US" sz="2400" b="1" i="0" u="none" strike="noStrike" kern="1200" cap="none" spc="0" normalizeH="0" baseline="0" noProof="0">
              <a:ln>
                <a:noFill/>
              </a:ln>
              <a:solidFill>
                <a:schemeClr val="bg1"/>
              </a:solidFill>
              <a:effectLst/>
              <a:uLnTx/>
              <a:uFillTx/>
              <a:latin typeface="Arial"/>
              <a:cs typeface="Arial"/>
            </a:endParaRPr>
          </a:p>
        </p:txBody>
      </p:sp>
      <p:sp>
        <p:nvSpPr>
          <p:cNvPr id="5" name="TextBox 4">
            <a:extLst>
              <a:ext uri="{FF2B5EF4-FFF2-40B4-BE49-F238E27FC236}">
                <a16:creationId xmlns:a16="http://schemas.microsoft.com/office/drawing/2014/main" id="{5858E5B3-6B9A-5E69-8CBC-9FD225D45179}"/>
              </a:ext>
            </a:extLst>
          </p:cNvPr>
          <p:cNvSpPr txBox="1"/>
          <p:nvPr/>
        </p:nvSpPr>
        <p:spPr bwMode="gray">
          <a:xfrm flipH="1">
            <a:off x="4242391" y="817364"/>
            <a:ext cx="7619408" cy="1850113"/>
          </a:xfrm>
          <a:prstGeom prst="rect">
            <a:avLst/>
          </a:prstGeom>
          <a:noFill/>
          <a:ln>
            <a:noFill/>
          </a:ln>
        </p:spPr>
        <p:txBody>
          <a:bodyPr wrap="square" lIns="36000" tIns="36000" rIns="36000" bIns="36000" rtlCol="0">
            <a:spAutoFit/>
          </a:bodyPr>
          <a:lstStyle/>
          <a:p>
            <a:pPr>
              <a:spcBef>
                <a:spcPts val="300"/>
              </a:spcBef>
            </a:pPr>
            <a:r>
              <a:rPr lang="en-US" sz="1200" b="1" dirty="0"/>
              <a:t>Pumped storage hydropower remains the dominant technology (74% share of global capacity) </a:t>
            </a:r>
            <a:r>
              <a:rPr lang="en-US" sz="1200" dirty="0"/>
              <a:t>for long-duration energy storage due to its </a:t>
            </a:r>
            <a:r>
              <a:rPr lang="en-US" sz="1200" b="1" dirty="0"/>
              <a:t>maturity</a:t>
            </a:r>
            <a:r>
              <a:rPr lang="en-US" sz="1200" dirty="0"/>
              <a:t> and </a:t>
            </a:r>
            <a:r>
              <a:rPr lang="en-US" sz="1200" b="1" dirty="0"/>
              <a:t>capacity </a:t>
            </a:r>
            <a:r>
              <a:rPr lang="en-US" sz="1200" dirty="0"/>
              <a:t>edge. </a:t>
            </a:r>
          </a:p>
          <a:p>
            <a:pPr>
              <a:spcBef>
                <a:spcPts val="300"/>
              </a:spcBef>
            </a:pPr>
            <a:r>
              <a:rPr lang="en-US" sz="1200" dirty="0"/>
              <a:t>Traditional PSH struggles with deployment given </a:t>
            </a:r>
            <a:r>
              <a:rPr lang="en-US" sz="1200" b="1" dirty="0"/>
              <a:t>geographical constraints, high upfront capital costs, and long construction timelines</a:t>
            </a:r>
            <a:r>
              <a:rPr lang="en-US" sz="1200" dirty="0"/>
              <a:t>. As a result,</a:t>
            </a:r>
            <a:r>
              <a:rPr lang="en-US" sz="1200" b="1" dirty="0"/>
              <a:t> novel developments in PSH</a:t>
            </a:r>
            <a:r>
              <a:rPr lang="en-US" sz="1200" dirty="0"/>
              <a:t> are emerging as the future, offering </a:t>
            </a:r>
            <a:r>
              <a:rPr lang="en-US" sz="1200" b="1" dirty="0"/>
              <a:t>more flexibility</a:t>
            </a:r>
            <a:r>
              <a:rPr lang="en-US" sz="1200" dirty="0"/>
              <a:t> and </a:t>
            </a:r>
            <a:r>
              <a:rPr lang="en-US" sz="1200" b="1" dirty="0"/>
              <a:t>cost efficiency</a:t>
            </a:r>
            <a:r>
              <a:rPr lang="en-US" sz="1200" dirty="0"/>
              <a:t>.</a:t>
            </a:r>
            <a:endParaRPr lang="en-US" sz="1200" dirty="0">
              <a:solidFill>
                <a:prstClr val="black"/>
              </a:solidFill>
            </a:endParaRPr>
          </a:p>
          <a:p>
            <a:pPr marL="171450" indent="-171450">
              <a:spcBef>
                <a:spcPts val="300"/>
              </a:spcBef>
              <a:buFont typeface="Arial" panose="020B0604020202020204" pitchFamily="34" charset="0"/>
              <a:buChar char="•"/>
              <a:defRPr/>
            </a:pPr>
            <a:r>
              <a:rPr kumimoji="0" lang="en-US" sz="1200" b="0" i="0" u="none" strike="noStrike" kern="1200" cap="none" spc="0" normalizeH="0" baseline="0" noProof="0" dirty="0">
                <a:ln>
                  <a:noFill/>
                </a:ln>
                <a:solidFill>
                  <a:prstClr val="black"/>
                </a:solidFill>
                <a:effectLst/>
                <a:uLnTx/>
                <a:uFillTx/>
                <a:ea typeface="+mn-ea"/>
                <a:cs typeface="+mn-cs"/>
              </a:rPr>
              <a:t>Novel PSH offers </a:t>
            </a:r>
            <a:r>
              <a:rPr kumimoji="0" lang="en-US" sz="1200" b="1" i="0" u="none" strike="noStrike" kern="1200" cap="none" spc="0" normalizeH="0" baseline="0" noProof="0" dirty="0">
                <a:ln>
                  <a:noFill/>
                </a:ln>
                <a:solidFill>
                  <a:prstClr val="black"/>
                </a:solidFill>
                <a:effectLst/>
                <a:uLnTx/>
                <a:uFillTx/>
                <a:ea typeface="+mn-ea"/>
                <a:cs typeface="+mn-cs"/>
              </a:rPr>
              <a:t>~33% cost savings </a:t>
            </a:r>
            <a:r>
              <a:rPr lang="en-US" sz="1200" dirty="0">
                <a:solidFill>
                  <a:prstClr val="black"/>
                </a:solidFill>
              </a:rPr>
              <a:t>resulting from</a:t>
            </a:r>
            <a:r>
              <a:rPr kumimoji="0" lang="en-US" sz="1200" b="0" i="0" u="none" strike="noStrike" kern="1200" cap="none" spc="0" normalizeH="0" baseline="0" noProof="0" dirty="0">
                <a:ln>
                  <a:noFill/>
                </a:ln>
                <a:solidFill>
                  <a:prstClr val="black"/>
                </a:solidFill>
                <a:effectLst/>
                <a:uLnTx/>
                <a:uFillTx/>
                <a:ea typeface="+mn-ea"/>
                <a:cs typeface="+mn-cs"/>
              </a:rPr>
              <a:t> </a:t>
            </a:r>
            <a:r>
              <a:rPr kumimoji="0" lang="en-US" sz="1200" b="1" i="0" u="none" strike="noStrike" kern="1200" cap="none" spc="0" normalizeH="0" baseline="0" noProof="0" dirty="0">
                <a:ln>
                  <a:noFill/>
                </a:ln>
                <a:solidFill>
                  <a:prstClr val="black"/>
                </a:solidFill>
                <a:effectLst/>
                <a:uLnTx/>
                <a:uFillTx/>
                <a:ea typeface="+mn-ea"/>
                <a:cs typeface="+mn-cs"/>
              </a:rPr>
              <a:t>efficiency in underground work</a:t>
            </a:r>
            <a:r>
              <a:rPr kumimoji="0" lang="en-US" sz="1200" b="0" i="0" u="none" strike="noStrike" kern="1200" cap="none" spc="0" normalizeH="0" baseline="0" noProof="0" dirty="0">
                <a:ln>
                  <a:noFill/>
                </a:ln>
                <a:solidFill>
                  <a:prstClr val="black"/>
                </a:solidFill>
                <a:effectLst/>
                <a:uLnTx/>
                <a:uFillTx/>
                <a:ea typeface="+mn-ea"/>
                <a:cs typeface="+mn-cs"/>
              </a:rPr>
              <a:t> and </a:t>
            </a:r>
            <a:r>
              <a:rPr kumimoji="0" lang="en-US" sz="1200" b="1" i="0" u="none" strike="noStrike" kern="1200" cap="none" spc="0" normalizeH="0" baseline="0" noProof="0" dirty="0">
                <a:ln>
                  <a:noFill/>
                </a:ln>
                <a:solidFill>
                  <a:prstClr val="black"/>
                </a:solidFill>
                <a:effectLst/>
                <a:uLnTx/>
                <a:uFillTx/>
                <a:ea typeface="+mn-ea"/>
                <a:cs typeface="+mn-cs"/>
              </a:rPr>
              <a:t>optimized civil works</a:t>
            </a:r>
            <a:r>
              <a:rPr kumimoji="0" lang="en-US" sz="1200" i="0" u="none" strike="noStrike" kern="1200" cap="none" spc="0" normalizeH="0" baseline="0" noProof="0" dirty="0">
                <a:ln>
                  <a:noFill/>
                </a:ln>
                <a:solidFill>
                  <a:prstClr val="black"/>
                </a:solidFill>
                <a:effectLst/>
                <a:uLnTx/>
                <a:uFillTx/>
                <a:ea typeface="+mn-ea"/>
                <a:cs typeface="+mn-cs"/>
              </a:rPr>
              <a:t>.</a:t>
            </a:r>
            <a:r>
              <a:rPr lang="en-US" sz="1200" dirty="0">
                <a:solidFill>
                  <a:prstClr val="black"/>
                </a:solidFill>
              </a:rPr>
              <a:t> India expects an internal rate of return of 10% to 12% for this technology.</a:t>
            </a:r>
          </a:p>
          <a:p>
            <a:pPr marL="171450" indent="-171450">
              <a:spcBef>
                <a:spcPts val="300"/>
              </a:spcBef>
              <a:buFont typeface="Arial" panose="020B0604020202020204" pitchFamily="34" charset="0"/>
              <a:buChar char="•"/>
              <a:defRPr/>
            </a:pPr>
            <a:r>
              <a:rPr lang="en-US" sz="1200" b="1" dirty="0" err="1"/>
              <a:t>Quidnet</a:t>
            </a:r>
            <a:r>
              <a:rPr lang="en-US" sz="1200" b="1" dirty="0"/>
              <a:t> Energy's innovative </a:t>
            </a:r>
            <a:r>
              <a:rPr lang="en-US" sz="1200" dirty="0" err="1"/>
              <a:t>geomechanical</a:t>
            </a:r>
            <a:r>
              <a:rPr lang="en-US" sz="1200" dirty="0"/>
              <a:t> PSH approach reached a key milestone with its NYSERDA partnership and recently announced 300 MW commercial facility.</a:t>
            </a:r>
          </a:p>
        </p:txBody>
      </p:sp>
      <p:cxnSp>
        <p:nvCxnSpPr>
          <p:cNvPr id="11" name="Straight Connector 10">
            <a:extLst>
              <a:ext uri="{FF2B5EF4-FFF2-40B4-BE49-F238E27FC236}">
                <a16:creationId xmlns:a16="http://schemas.microsoft.com/office/drawing/2014/main" id="{CA2DEC28-ED18-0C55-28D5-02E177F4EFCA}"/>
              </a:ext>
            </a:extLst>
          </p:cNvPr>
          <p:cNvCxnSpPr>
            <a:cxnSpLocks/>
          </p:cNvCxnSpPr>
          <p:nvPr/>
        </p:nvCxnSpPr>
        <p:spPr bwMode="gray">
          <a:xfrm flipH="1">
            <a:off x="4242391" y="2743400"/>
            <a:ext cx="7538483"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17BEA862-58A4-0A0B-F485-01FEBDE85BF4}"/>
              </a:ext>
            </a:extLst>
          </p:cNvPr>
          <p:cNvSpPr txBox="1"/>
          <p:nvPr/>
        </p:nvSpPr>
        <p:spPr bwMode="gray">
          <a:xfrm flipH="1">
            <a:off x="4242391" y="2819323"/>
            <a:ext cx="7619408" cy="1257643"/>
          </a:xfrm>
          <a:prstGeom prst="rect">
            <a:avLst/>
          </a:prstGeom>
          <a:noFill/>
          <a:ln>
            <a:noFill/>
          </a:ln>
        </p:spPr>
        <p:txBody>
          <a:bodyPr wrap="square" lIns="36000" tIns="36000" rIns="36000" bIns="36000" rtlCol="0" anchor="t">
            <a:spAutoFit/>
          </a:bodyPr>
          <a:lstStyle/>
          <a:p>
            <a:r>
              <a:rPr lang="en-US" sz="1200"/>
              <a:t>Battery will surpass PSH in utility energy storage due to </a:t>
            </a:r>
            <a:r>
              <a:rPr lang="en-US" sz="1200" b="1"/>
              <a:t>faster response</a:t>
            </a:r>
            <a:r>
              <a:rPr lang="en-US" sz="1200"/>
              <a:t>, </a:t>
            </a:r>
            <a:r>
              <a:rPr lang="en-US" sz="1200" b="1"/>
              <a:t>significant cost reductions </a:t>
            </a:r>
            <a:r>
              <a:rPr lang="en-US" sz="1200"/>
              <a:t>in battery technology, and</a:t>
            </a:r>
            <a:r>
              <a:rPr lang="en-US" sz="1200" b="1"/>
              <a:t> flexibility </a:t>
            </a:r>
            <a:r>
              <a:rPr lang="en-US" sz="1200"/>
              <a:t>in location.</a:t>
            </a:r>
          </a:p>
          <a:p>
            <a:pPr marL="171450" indent="-171450">
              <a:spcBef>
                <a:spcPts val="300"/>
              </a:spcBef>
              <a:buFont typeface="Arial" panose="020B0604020202020204" pitchFamily="34" charset="0"/>
              <a:buChar char="•"/>
              <a:defRPr/>
            </a:pPr>
            <a:r>
              <a:rPr lang="en-US" sz="1200"/>
              <a:t>BESS </a:t>
            </a:r>
            <a:r>
              <a:rPr lang="en-US" sz="1200" b="1"/>
              <a:t>cost declines are driven by advancements in cell and pack technology</a:t>
            </a:r>
            <a:r>
              <a:rPr lang="en-US" sz="1200"/>
              <a:t>; further improvements are needed to reduce system costs.</a:t>
            </a:r>
            <a:endParaRPr lang="en-US" sz="1200">
              <a:cs typeface="Arial"/>
            </a:endParaRPr>
          </a:p>
          <a:p>
            <a:pPr marL="171450" indent="-171450">
              <a:spcBef>
                <a:spcPts val="300"/>
              </a:spcBef>
              <a:buFont typeface="Arial" panose="020B0604020202020204" pitchFamily="34" charset="0"/>
              <a:buChar char="•"/>
              <a:defRPr/>
            </a:pPr>
            <a:r>
              <a:rPr lang="en-US" sz="1200" b="1"/>
              <a:t>In the United States, California and Texas lead in battery energy storage</a:t>
            </a:r>
            <a:r>
              <a:rPr lang="en-US" sz="1200"/>
              <a:t>, though other regions could see significant growth. </a:t>
            </a:r>
          </a:p>
        </p:txBody>
      </p:sp>
      <p:cxnSp>
        <p:nvCxnSpPr>
          <p:cNvPr id="8" name="Straight Connector 7">
            <a:extLst>
              <a:ext uri="{FF2B5EF4-FFF2-40B4-BE49-F238E27FC236}">
                <a16:creationId xmlns:a16="http://schemas.microsoft.com/office/drawing/2014/main" id="{01D13320-05E5-D0D3-2C56-523D198B11BF}"/>
              </a:ext>
            </a:extLst>
          </p:cNvPr>
          <p:cNvCxnSpPr>
            <a:cxnSpLocks/>
          </p:cNvCxnSpPr>
          <p:nvPr/>
        </p:nvCxnSpPr>
        <p:spPr bwMode="gray">
          <a:xfrm>
            <a:off x="4242391" y="4152889"/>
            <a:ext cx="7619407"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24311F5-03C0-DBA5-BB12-75AF166E0B61}"/>
              </a:ext>
            </a:extLst>
          </p:cNvPr>
          <p:cNvSpPr txBox="1"/>
          <p:nvPr/>
        </p:nvSpPr>
        <p:spPr bwMode="gray">
          <a:xfrm flipH="1">
            <a:off x="4242392" y="4228811"/>
            <a:ext cx="7619406" cy="1888585"/>
          </a:xfrm>
          <a:prstGeom prst="rect">
            <a:avLst/>
          </a:prstGeom>
          <a:noFill/>
          <a:ln>
            <a:noFill/>
          </a:ln>
        </p:spPr>
        <p:txBody>
          <a:bodyPr wrap="square" lIns="36000" tIns="36000" rIns="36000" bIns="36000" rtlCol="0">
            <a:spAutoFit/>
          </a:bodyPr>
          <a:lstStyle/>
          <a:p>
            <a:pPr>
              <a:spcBef>
                <a:spcPts val="300"/>
              </a:spcBef>
              <a:defRPr/>
            </a:pPr>
            <a:r>
              <a:rPr lang="en-US" sz="1200" dirty="0"/>
              <a:t>In the United States, </a:t>
            </a:r>
            <a:r>
              <a:rPr lang="en-US" sz="1200" b="1" dirty="0"/>
              <a:t>interconnection queues</a:t>
            </a:r>
            <a:r>
              <a:rPr lang="en-US" sz="1200" dirty="0"/>
              <a:t> present a bottleneck, with a </a:t>
            </a:r>
            <a:r>
              <a:rPr lang="en-US" sz="1200" b="1" dirty="0"/>
              <a:t>3.5x discrepancy</a:t>
            </a:r>
            <a:r>
              <a:rPr lang="en-US" sz="1200" dirty="0"/>
              <a:t> between projected builds and active projects. This challenge is delaying capacity deployment across the country.</a:t>
            </a:r>
          </a:p>
          <a:p>
            <a:pPr>
              <a:spcBef>
                <a:spcPts val="300"/>
              </a:spcBef>
              <a:defRPr/>
            </a:pPr>
            <a:r>
              <a:rPr lang="en-US" sz="1200" dirty="0"/>
              <a:t>Grid integration, smart grid, and vehicle-to-grid (V2G) could be a potential solutions: </a:t>
            </a:r>
          </a:p>
          <a:p>
            <a:pPr marL="171450" indent="-171450">
              <a:spcBef>
                <a:spcPts val="300"/>
              </a:spcBef>
              <a:buFont typeface="Arial" panose="020B0604020202020204" pitchFamily="34" charset="0"/>
              <a:buChar char="•"/>
              <a:defRPr/>
            </a:pPr>
            <a:r>
              <a:rPr lang="en-US" sz="1200" b="1" dirty="0"/>
              <a:t>Grid integration</a:t>
            </a:r>
            <a:r>
              <a:rPr lang="en-US" sz="1200" dirty="0"/>
              <a:t>: Interconnecting the grids would create a more expansive network, which would enable power flows among regions and reduce congestion. </a:t>
            </a:r>
          </a:p>
          <a:p>
            <a:pPr marL="171450" indent="-171450">
              <a:spcBef>
                <a:spcPts val="300"/>
              </a:spcBef>
              <a:buFont typeface="Arial" panose="020B0604020202020204" pitchFamily="34" charset="0"/>
              <a:buChar char="•"/>
              <a:defRPr/>
            </a:pPr>
            <a:r>
              <a:rPr lang="en-US" sz="1200" b="1" dirty="0"/>
              <a:t>Smart grid</a:t>
            </a:r>
            <a:r>
              <a:rPr lang="en-US" sz="1200" dirty="0"/>
              <a:t>:</a:t>
            </a:r>
            <a:r>
              <a:rPr lang="en-US" sz="1200" b="1" dirty="0"/>
              <a:t> </a:t>
            </a:r>
            <a:r>
              <a:rPr lang="en-US" sz="1200" dirty="0"/>
              <a:t>Data-based decision-making would enable better allocation of the location of new generation, and continuous monitoring of the grid would allow for more efficient interconnection requests. </a:t>
            </a:r>
          </a:p>
          <a:p>
            <a:pPr marL="171450" indent="-171450">
              <a:spcBef>
                <a:spcPts val="300"/>
              </a:spcBef>
              <a:buFont typeface="Arial" panose="020B0604020202020204" pitchFamily="34" charset="0"/>
              <a:buChar char="•"/>
              <a:defRPr/>
            </a:pPr>
            <a:r>
              <a:rPr lang="en-US" sz="1200" b="1" dirty="0"/>
              <a:t>V2G</a:t>
            </a:r>
            <a:r>
              <a:rPr lang="en-US" sz="1200" dirty="0"/>
              <a:t>: The addition of vehicles to the grid would increase the capacity of storage needed to reach decarbonization targets. </a:t>
            </a:r>
          </a:p>
        </p:txBody>
      </p:sp>
    </p:spTree>
    <p:custDataLst>
      <p:tags r:id="rId1"/>
    </p:custDataLst>
    <p:extLst>
      <p:ext uri="{BB962C8B-B14F-4D97-AF65-F5344CB8AC3E}">
        <p14:creationId xmlns:p14="http://schemas.microsoft.com/office/powerpoint/2010/main" val="53803869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A42227-E5FB-5432-F3ED-6D2B10D632E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16780C0-B286-DA27-9D36-5848A87536A2}"/>
              </a:ext>
            </a:extLst>
          </p:cNvPr>
          <p:cNvGraphicFramePr>
            <a:graphicFrameLocks noChangeAspect="1"/>
          </p:cNvGraphicFramePr>
          <p:nvPr>
            <p:custDataLst>
              <p:tags r:id="rId2"/>
            </p:custDataLst>
            <p:extLst>
              <p:ext uri="{D42A27DB-BD31-4B8C-83A1-F6EECF244321}">
                <p14:modId xmlns:p14="http://schemas.microsoft.com/office/powerpoint/2010/main" val="3261375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916780C0-B286-DA27-9D36-5848A87536A2}"/>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1" name="Rectangle 10">
            <a:extLst>
              <a:ext uri="{FF2B5EF4-FFF2-40B4-BE49-F238E27FC236}">
                <a16:creationId xmlns:a16="http://schemas.microsoft.com/office/drawing/2014/main" id="{E7B68B76-9778-C8A1-E963-F9E96C0883C1}"/>
              </a:ext>
            </a:extLst>
          </p:cNvPr>
          <p:cNvSpPr/>
          <p:nvPr/>
        </p:nvSpPr>
        <p:spPr bwMode="gray">
          <a:xfrm>
            <a:off x="1631504" y="5232208"/>
            <a:ext cx="10051333" cy="87145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a:solidFill>
                  <a:schemeClr val="tx1"/>
                </a:solidFill>
              </a:rPr>
              <a:t>Fast power delivery, small market					</a:t>
            </a:r>
          </a:p>
          <a:p>
            <a:pPr marL="0" indent="0">
              <a:buNone/>
            </a:pPr>
            <a:endParaRPr lang="en-US" sz="1400">
              <a:solidFill>
                <a:schemeClr val="tx1"/>
              </a:solidFill>
            </a:endParaRPr>
          </a:p>
          <a:p>
            <a:pPr indent="5721350">
              <a:buNone/>
            </a:pPr>
            <a:endParaRPr lang="en-US" sz="1400">
              <a:solidFill>
                <a:schemeClr val="tx1"/>
              </a:solidFill>
            </a:endParaRPr>
          </a:p>
        </p:txBody>
      </p:sp>
      <p:sp>
        <p:nvSpPr>
          <p:cNvPr id="6" name="Title 5">
            <a:extLst>
              <a:ext uri="{FF2B5EF4-FFF2-40B4-BE49-F238E27FC236}">
                <a16:creationId xmlns:a16="http://schemas.microsoft.com/office/drawing/2014/main" id="{5A0C5901-71F4-D99D-1CA6-E9D5ABCD81BA}"/>
              </a:ext>
            </a:extLst>
          </p:cNvPr>
          <p:cNvSpPr>
            <a:spLocks noGrp="1"/>
          </p:cNvSpPr>
          <p:nvPr>
            <p:ph type="title"/>
          </p:nvPr>
        </p:nvSpPr>
        <p:spPr>
          <a:xfrm>
            <a:off x="330200" y="523318"/>
            <a:ext cx="11531600" cy="641453"/>
          </a:xfrm>
        </p:spPr>
        <p:txBody>
          <a:bodyPr vert="horz">
            <a:noAutofit/>
          </a:bodyPr>
          <a:lstStyle/>
          <a:p>
            <a:r>
              <a:rPr lang="en-US"/>
              <a:t>Amongst mechanical technologies, pumped storage hydro leads due to lifetime proposition; batteries stand to advance</a:t>
            </a:r>
          </a:p>
        </p:txBody>
      </p:sp>
      <p:graphicFrame>
        <p:nvGraphicFramePr>
          <p:cNvPr id="2" name="Table 1">
            <a:extLst>
              <a:ext uri="{FF2B5EF4-FFF2-40B4-BE49-F238E27FC236}">
                <a16:creationId xmlns:a16="http://schemas.microsoft.com/office/drawing/2014/main" id="{1A1D6C7F-0E0E-E527-EBFC-77CDAA94D07E}"/>
              </a:ext>
            </a:extLst>
          </p:cNvPr>
          <p:cNvGraphicFramePr>
            <a:graphicFrameLocks noGrp="1"/>
          </p:cNvGraphicFramePr>
          <p:nvPr>
            <p:extLst>
              <p:ext uri="{D42A27DB-BD31-4B8C-83A1-F6EECF244321}">
                <p14:modId xmlns:p14="http://schemas.microsoft.com/office/powerpoint/2010/main" val="1724973074"/>
              </p:ext>
            </p:extLst>
          </p:nvPr>
        </p:nvGraphicFramePr>
        <p:xfrm>
          <a:off x="443371" y="1908437"/>
          <a:ext cx="11269253" cy="3230880"/>
        </p:xfrm>
        <a:graphic>
          <a:graphicData uri="http://schemas.openxmlformats.org/drawingml/2006/table">
            <a:tbl>
              <a:tblPr firstRow="1" bandRow="1">
                <a:tableStyleId>{2D5ABB26-0587-4C30-8999-92F81FD0307C}</a:tableStyleId>
              </a:tblPr>
              <a:tblGrid>
                <a:gridCol w="1191573">
                  <a:extLst>
                    <a:ext uri="{9D8B030D-6E8A-4147-A177-3AD203B41FA5}">
                      <a16:colId xmlns:a16="http://schemas.microsoft.com/office/drawing/2014/main" val="1209005246"/>
                    </a:ext>
                  </a:extLst>
                </a:gridCol>
                <a:gridCol w="4785092">
                  <a:extLst>
                    <a:ext uri="{9D8B030D-6E8A-4147-A177-3AD203B41FA5}">
                      <a16:colId xmlns:a16="http://schemas.microsoft.com/office/drawing/2014/main" val="1110654787"/>
                    </a:ext>
                  </a:extLst>
                </a:gridCol>
                <a:gridCol w="5292588">
                  <a:extLst>
                    <a:ext uri="{9D8B030D-6E8A-4147-A177-3AD203B41FA5}">
                      <a16:colId xmlns:a16="http://schemas.microsoft.com/office/drawing/2014/main" val="2863399275"/>
                    </a:ext>
                  </a:extLst>
                </a:gridCol>
              </a:tblGrid>
              <a:tr h="254384">
                <a:tc>
                  <a:txBody>
                    <a:bodyPr/>
                    <a:lstStyle/>
                    <a:p>
                      <a:pPr marL="0" indent="0">
                        <a:buNone/>
                      </a:pPr>
                      <a:endParaRPr lang="en-US" sz="1200" b="1"/>
                    </a:p>
                  </a:txBody>
                  <a:tcPr>
                    <a:lnB w="12700" cap="flat" cmpd="sng" algn="ctr">
                      <a:solidFill>
                        <a:schemeClr val="tx1"/>
                      </a:solidFill>
                      <a:prstDash val="solid"/>
                      <a:round/>
                      <a:headEnd type="none" w="med" len="med"/>
                      <a:tailEnd type="none" w="med" len="med"/>
                    </a:lnB>
                  </a:tcPr>
                </a:tc>
                <a:tc>
                  <a:txBody>
                    <a:bodyPr/>
                    <a:lstStyle/>
                    <a:p>
                      <a:pPr marL="0" indent="0" algn="ctr">
                        <a:spcBef>
                          <a:spcPts val="0"/>
                        </a:spcBef>
                        <a:buNone/>
                      </a:pPr>
                      <a:r>
                        <a:rPr lang="en-US" sz="1400" b="1">
                          <a:solidFill>
                            <a:srgbClr val="000000"/>
                          </a:solidFill>
                        </a:rPr>
                        <a:t>Batteries</a:t>
                      </a:r>
                    </a:p>
                  </a:txBody>
                  <a:tcPr>
                    <a:lnR w="635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spcBef>
                          <a:spcPts val="0"/>
                        </a:spcBef>
                        <a:buNone/>
                      </a:pPr>
                      <a:r>
                        <a:rPr lang="en-US" sz="1400" b="1">
                          <a:solidFill>
                            <a:srgbClr val="000000"/>
                          </a:solidFill>
                        </a:rPr>
                        <a:t>PSH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93161297"/>
                  </a:ext>
                </a:extLst>
              </a:tr>
              <a:tr h="650746">
                <a:tc>
                  <a:txBody>
                    <a:bodyPr/>
                    <a:lstStyle/>
                    <a:p>
                      <a:pPr marL="0" indent="0">
                        <a:buNone/>
                      </a:pPr>
                      <a:r>
                        <a:rPr lang="en-US" sz="1400" b="1"/>
                        <a:t>Description</a:t>
                      </a:r>
                    </a:p>
                  </a:txBody>
                  <a:tcP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buNone/>
                      </a:pPr>
                      <a:r>
                        <a:rPr lang="en-US" sz="1200" b="0">
                          <a:solidFill>
                            <a:schemeClr val="tx1"/>
                          </a:solidFill>
                        </a:rPr>
                        <a:t>Batteries convert chemical energy to electrical energy via reduction and oxidation (redox) reactions. These reactions occur along both the positive and negative electrodes, which are connected by an external circuit and frequently separated by electrolyte.</a:t>
                      </a:r>
                    </a:p>
                  </a:txBody>
                  <a:tcPr>
                    <a:lnR w="635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400"/>
                        </a:spcBef>
                        <a:spcAft>
                          <a:spcPts val="0"/>
                        </a:spcAft>
                        <a:buClrTx/>
                        <a:buSzTx/>
                        <a:buFontTx/>
                        <a:buNone/>
                        <a:tabLst/>
                        <a:defRPr/>
                      </a:pPr>
                      <a:r>
                        <a:rPr lang="en-US" sz="1200"/>
                        <a:t>With PSH, two water reservoirs are built at different elevations. Energy is stored by pumping water from the lower reservoir to the upper one, typically during off-peak hours, when demand for electricity is low.</a:t>
                      </a:r>
                      <a:endParaRPr lang="en-US" sz="1200" b="1">
                        <a:cs typeface="Aria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87815052"/>
                  </a:ext>
                </a:extLst>
              </a:tr>
              <a:tr h="361525">
                <a:tc rowSpan="3">
                  <a:txBody>
                    <a:bodyPr/>
                    <a:lstStyle/>
                    <a:p>
                      <a:pPr marL="0" indent="0">
                        <a:buNone/>
                      </a:pPr>
                      <a:r>
                        <a:rPr lang="en-US" sz="1400" b="1"/>
                        <a:t>Rationales for future technology domination</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200" b="1"/>
                        <a:t>Scalability and flexibility</a:t>
                      </a:r>
                      <a:r>
                        <a:rPr lang="en-US" sz="1200"/>
                        <a:t>: Batteries can be scaled in various sizes in a way other technologies can not. </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600"/>
                        </a:spcBef>
                        <a:buNone/>
                      </a:pPr>
                      <a:r>
                        <a:rPr lang="en-US" sz="1200" b="1"/>
                        <a:t>Legacy storage</a:t>
                      </a:r>
                      <a:r>
                        <a:rPr lang="en-US" sz="1200"/>
                        <a:t>: PSH is a mature technology that offers large-scale energy storage and grid balancing.</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64313410"/>
                  </a:ext>
                </a:extLst>
              </a:tr>
              <a:tr h="506136">
                <a:tc vMerge="1">
                  <a:txBody>
                    <a:bodyPr/>
                    <a:lstStyle/>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200" b="1"/>
                        <a:t>Quick response time</a:t>
                      </a:r>
                      <a:r>
                        <a:rPr lang="en-US" sz="1200"/>
                        <a:t>: </a:t>
                      </a:r>
                      <a:r>
                        <a:rPr lang="en-US" sz="1200" b="0" i="0">
                          <a:solidFill>
                            <a:schemeClr val="tx1"/>
                          </a:solidFill>
                          <a:effectLst/>
                          <a:latin typeface="+mj-lt"/>
                        </a:rPr>
                        <a:t>Batteries can provide immediate power at the peak of demand or during periods of instability, thus fitting as a combination for intermittent sources like solar and wind.</a:t>
                      </a:r>
                      <a:endParaRPr lang="en-US" sz="1200"/>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600"/>
                        </a:spcBef>
                        <a:buNone/>
                      </a:pPr>
                      <a:r>
                        <a:rPr lang="en-US" sz="1200" b="1"/>
                        <a:t>High efficiency</a:t>
                      </a:r>
                      <a:r>
                        <a:rPr lang="en-US" sz="1200"/>
                        <a:t>: </a:t>
                      </a:r>
                      <a:r>
                        <a:rPr lang="en-US" sz="1200" b="0" i="0">
                          <a:solidFill>
                            <a:schemeClr val="tx1"/>
                          </a:solidFill>
                          <a:effectLst/>
                          <a:latin typeface="+mj-lt"/>
                        </a:rPr>
                        <a:t>PSH is capable of storing and releasing energy at very high efficiencies (over 80%) for a long period.</a:t>
                      </a:r>
                      <a:endParaRPr lang="en-US" sz="1200">
                        <a:solidFill>
                          <a:schemeClr val="tx1"/>
                        </a:solidFill>
                        <a:latin typeface="+mj-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82328026"/>
                  </a:ext>
                </a:extLst>
              </a:tr>
              <a:tr h="795356">
                <a:tc vMerge="1">
                  <a:txBody>
                    <a:bodyPr/>
                    <a:lstStyle/>
                    <a:p>
                      <a:pPr marL="0" indent="0">
                        <a:buNone/>
                      </a:pPr>
                      <a:endParaRPr lang="en-US" sz="1000" b="1"/>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r>
                        <a:rPr lang="en-US" sz="1200" b="1"/>
                        <a:t>Technological advancements</a:t>
                      </a:r>
                      <a:r>
                        <a:rPr lang="en-US" sz="1200"/>
                        <a:t>: </a:t>
                      </a:r>
                      <a:r>
                        <a:rPr lang="en-US" sz="1200" b="0" i="0" kern="1200">
                          <a:solidFill>
                            <a:schemeClr val="tx1"/>
                          </a:solidFill>
                          <a:effectLst/>
                          <a:latin typeface="+mn-lt"/>
                          <a:ea typeface="+mn-ea"/>
                          <a:cs typeface="+mn-cs"/>
                        </a:rPr>
                        <a:t>Continuous cost reductions and technology improvements are lengthening batteries' duration and making them better equipped for bulk energy storage uses in larger electricity markets.</a:t>
                      </a:r>
                      <a:br>
                        <a:rPr lang="en-US" sz="1200"/>
                      </a:br>
                      <a:endParaRPr lang="en-US" sz="1200"/>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l">
                        <a:spcBef>
                          <a:spcPts val="600"/>
                        </a:spcBef>
                        <a:buNone/>
                      </a:pPr>
                      <a:r>
                        <a:rPr lang="en-US" sz="1200" b="1"/>
                        <a:t>Environmental considerations</a:t>
                      </a:r>
                      <a:r>
                        <a:rPr lang="en-US" sz="1200"/>
                        <a:t>: PSH requires large reservoirs, which often have significant environmental impact. Expansion could be possible via dam retrofit.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355340753"/>
                  </a:ext>
                </a:extLst>
              </a:tr>
            </a:tbl>
          </a:graphicData>
        </a:graphic>
      </p:graphicFrame>
      <p:sp>
        <p:nvSpPr>
          <p:cNvPr id="30" name="Oval 29">
            <a:extLst>
              <a:ext uri="{FF2B5EF4-FFF2-40B4-BE49-F238E27FC236}">
                <a16:creationId xmlns:a16="http://schemas.microsoft.com/office/drawing/2014/main" id="{9083F3BC-A2D9-F080-D722-B5EE52D5BC1F}"/>
              </a:ext>
            </a:extLst>
          </p:cNvPr>
          <p:cNvSpPr>
            <a:spLocks noChangeAspect="1"/>
          </p:cNvSpPr>
          <p:nvPr/>
        </p:nvSpPr>
        <p:spPr bwMode="gray">
          <a:xfrm>
            <a:off x="1701747" y="1637398"/>
            <a:ext cx="230400" cy="2304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1</a:t>
            </a:r>
          </a:p>
        </p:txBody>
      </p:sp>
      <p:sp>
        <p:nvSpPr>
          <p:cNvPr id="32" name="Oval 31">
            <a:extLst>
              <a:ext uri="{FF2B5EF4-FFF2-40B4-BE49-F238E27FC236}">
                <a16:creationId xmlns:a16="http://schemas.microsoft.com/office/drawing/2014/main" id="{0AF55303-4149-5081-07A8-B59C37A4D50A}"/>
              </a:ext>
            </a:extLst>
          </p:cNvPr>
          <p:cNvSpPr>
            <a:spLocks noChangeAspect="1"/>
          </p:cNvSpPr>
          <p:nvPr/>
        </p:nvSpPr>
        <p:spPr bwMode="gray">
          <a:xfrm>
            <a:off x="6528048" y="1629577"/>
            <a:ext cx="230400" cy="2304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2</a:t>
            </a:r>
          </a:p>
        </p:txBody>
      </p:sp>
      <p:cxnSp>
        <p:nvCxnSpPr>
          <p:cNvPr id="9" name="Straight Connector 8">
            <a:extLst>
              <a:ext uri="{FF2B5EF4-FFF2-40B4-BE49-F238E27FC236}">
                <a16:creationId xmlns:a16="http://schemas.microsoft.com/office/drawing/2014/main" id="{B13C9E9A-A23C-8126-584C-4DFDE3610F68}"/>
              </a:ext>
            </a:extLst>
          </p:cNvPr>
          <p:cNvCxnSpPr>
            <a:cxnSpLocks/>
          </p:cNvCxnSpPr>
          <p:nvPr/>
        </p:nvCxnSpPr>
        <p:spPr bwMode="gray">
          <a:xfrm flipV="1">
            <a:off x="1631504" y="5216307"/>
            <a:ext cx="10051333" cy="871453"/>
          </a:xfrm>
          <a:prstGeom prst="line">
            <a:avLst/>
          </a:prstGeom>
          <a:ln w="285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0" name="btfpNotesBox962619">
            <a:extLst>
              <a:ext uri="{FF2B5EF4-FFF2-40B4-BE49-F238E27FC236}">
                <a16:creationId xmlns:a16="http://schemas.microsoft.com/office/drawing/2014/main" id="{7DE97891-AC3F-7765-C39E-6DE0630FAF3F}"/>
              </a:ext>
            </a:extLst>
          </p:cNvPr>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8"/>
              </a:rPr>
              <a:t>IEA</a:t>
            </a:r>
            <a:r>
              <a:rPr lang="en-US" sz="800" dirty="0">
                <a:solidFill>
                  <a:srgbClr val="000000"/>
                </a:solidFill>
                <a:latin typeface="Arial"/>
                <a:ea typeface="+mn-lt"/>
                <a:cs typeface="Arial"/>
                <a:hlinkClick r:id="rId8"/>
              </a:rPr>
              <a:t>, Global installed energy storage capacity</a:t>
            </a:r>
            <a:r>
              <a:rPr lang="en-US" sz="800" dirty="0">
                <a:solidFill>
                  <a:srgbClr val="000000"/>
                </a:solidFill>
                <a:latin typeface="Arial"/>
                <a:ea typeface="+mn-lt"/>
                <a:cs typeface="Arial"/>
              </a:rPr>
              <a:t> (2024);</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lang="en-US" sz="800" dirty="0">
                <a:solidFill>
                  <a:srgbClr val="000000"/>
                </a:solidFill>
                <a:latin typeface="Arial"/>
                <a:ea typeface="+mn-lt"/>
                <a:cs typeface="Arial"/>
                <a:hlinkClick r:id="rId9"/>
              </a:rPr>
              <a:t>DOE, Pumped Storage Hydropower</a:t>
            </a:r>
            <a:r>
              <a:rPr lang="en-US" sz="800" dirty="0">
                <a:solidFill>
                  <a:srgbClr val="000000"/>
                </a:solidFill>
                <a:latin typeface="Arial"/>
                <a:ea typeface="+mn-lt"/>
                <a:cs typeface="Arial"/>
              </a:rPr>
              <a:t>;</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0">
                  <a:extLst>
                    <a:ext uri="{A12FA001-AC4F-418D-AE19-62706E023703}">
                      <ahyp:hlinkClr xmlns:ahyp="http://schemas.microsoft.com/office/drawing/2018/hyperlinkcolor" val="tx"/>
                    </a:ext>
                  </a:extLst>
                </a:hlinkClick>
              </a:rPr>
              <a:t>EIA</a:t>
            </a:r>
            <a:r>
              <a:rPr lang="en-US" sz="800" dirty="0">
                <a:solidFill>
                  <a:srgbClr val="000000"/>
                </a:solidFill>
                <a:latin typeface="Arial"/>
                <a:ea typeface="+mn-lt"/>
                <a:cs typeface="Arial"/>
                <a:hlinkClick r:id="rId10"/>
              </a:rPr>
              <a:t>, Pumped storage electricity generators in the U.S</a:t>
            </a:r>
            <a:r>
              <a:rPr lang="en-US" sz="800" dirty="0">
                <a:solidFill>
                  <a:srgbClr val="000000"/>
                </a:solidFill>
                <a:latin typeface="Arial"/>
                <a:ea typeface="+mn-lt"/>
                <a:cs typeface="Arial"/>
                <a:hlinkClick r:id="rId10">
                  <a:extLst>
                    <a:ext uri="{A12FA001-AC4F-418D-AE19-62706E023703}">
                      <ahyp:hlinkClr xmlns:ahyp="http://schemas.microsoft.com/office/drawing/2018/hyperlinkcolor" val="tx"/>
                    </a:ext>
                  </a:extLst>
                </a:hlinkClick>
              </a:rPr>
              <a:t>.</a:t>
            </a:r>
            <a:r>
              <a:rPr lang="en-US" sz="800" dirty="0">
                <a:solidFill>
                  <a:srgbClr val="000000"/>
                </a:solidFill>
                <a:latin typeface="Arial"/>
                <a:ea typeface="+mn-lt"/>
                <a:cs typeface="Arial"/>
              </a:rPr>
              <a:t> (2019).</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8" name="Up Arrow 7">
            <a:extLst>
              <a:ext uri="{FF2B5EF4-FFF2-40B4-BE49-F238E27FC236}">
                <a16:creationId xmlns:a16="http://schemas.microsoft.com/office/drawing/2014/main" id="{1AAB5814-2D98-EE9F-766C-44D02A9A79C1}"/>
              </a:ext>
            </a:extLst>
          </p:cNvPr>
          <p:cNvSpPr/>
          <p:nvPr/>
        </p:nvSpPr>
        <p:spPr bwMode="gray">
          <a:xfrm rot="7635733">
            <a:off x="6085540" y="5414601"/>
            <a:ext cx="560238" cy="560860"/>
          </a:xfrm>
          <a:prstGeom prst="upArrow">
            <a:avLst/>
          </a:prstGeom>
          <a:solidFill>
            <a:srgbClr val="D4F2E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 name="TextBox 15">
            <a:extLst>
              <a:ext uri="{FF2B5EF4-FFF2-40B4-BE49-F238E27FC236}">
                <a16:creationId xmlns:a16="http://schemas.microsoft.com/office/drawing/2014/main" id="{93C5FDC1-CAEB-2B32-6443-FD4DA625A8B0}"/>
              </a:ext>
            </a:extLst>
          </p:cNvPr>
          <p:cNvSpPr txBox="1"/>
          <p:nvPr/>
        </p:nvSpPr>
        <p:spPr bwMode="gray">
          <a:xfrm>
            <a:off x="9435962" y="5551900"/>
            <a:ext cx="2249068" cy="288147"/>
          </a:xfrm>
          <a:prstGeom prst="rect">
            <a:avLst/>
          </a:prstGeom>
          <a:noFill/>
        </p:spPr>
        <p:txBody>
          <a:bodyPr wrap="none" lIns="36000" tIns="36000" rIns="36000" bIns="36000" rtlCol="0">
            <a:spAutoFit/>
          </a:bodyPr>
          <a:lstStyle/>
          <a:p>
            <a:pPr marL="0" indent="0">
              <a:buNone/>
            </a:pPr>
            <a:r>
              <a:rPr lang="en-US" sz="1400" b="1"/>
              <a:t>Bulk energy, large market</a:t>
            </a:r>
          </a:p>
        </p:txBody>
      </p:sp>
      <p:cxnSp>
        <p:nvCxnSpPr>
          <p:cNvPr id="23" name="Elbow Connector 22">
            <a:extLst>
              <a:ext uri="{FF2B5EF4-FFF2-40B4-BE49-F238E27FC236}">
                <a16:creationId xmlns:a16="http://schemas.microsoft.com/office/drawing/2014/main" id="{37D23675-DD5C-9C11-87E6-2244D11F248B}"/>
              </a:ext>
            </a:extLst>
          </p:cNvPr>
          <p:cNvCxnSpPr>
            <a:cxnSpLocks/>
            <a:endCxn id="11" idx="1"/>
          </p:cNvCxnSpPr>
          <p:nvPr/>
        </p:nvCxnSpPr>
        <p:spPr bwMode="gray">
          <a:xfrm rot="5400000">
            <a:off x="1083664" y="5120092"/>
            <a:ext cx="1095683" cy="2"/>
          </a:xfrm>
          <a:prstGeom prst="bentConnector4">
            <a:avLst>
              <a:gd name="adj1" fmla="val 537"/>
              <a:gd name="adj2" fmla="val 11430100000"/>
            </a:avLst>
          </a:prstGeom>
          <a:ln w="9525" cap="flat">
            <a:solidFill>
              <a:schemeClr val="tx1"/>
            </a:solidFill>
            <a:miter lim="800000"/>
            <a:headEnd type="oval"/>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5074707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368275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7" imgW="7772400" imgH="10058400" progId="TCLayout.ActiveDocument.1">
                  <p:embed/>
                </p:oleObj>
              </mc:Choice>
              <mc:Fallback>
                <p:oleObj name="think-cell Slide" r:id="rId47"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48"/>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rmAutofit fontScale="90000"/>
          </a:bodyPr>
          <a:lstStyle/>
          <a:p>
            <a:r>
              <a:rPr lang="en-US"/>
              <a:t>PSH’s dominance faces competition with batteries expected to grow</a:t>
            </a:r>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9"/>
              </a:rPr>
              <a:t>IEA</a:t>
            </a:r>
            <a:r>
              <a:rPr lang="en-US" sz="800" dirty="0">
                <a:solidFill>
                  <a:srgbClr val="000000"/>
                </a:solidFill>
                <a:latin typeface="Arial"/>
                <a:ea typeface="+mn-lt"/>
                <a:cs typeface="Arial"/>
                <a:hlinkClick r:id="rId49"/>
              </a:rPr>
              <a:t>, Global installed energy storage capacity</a:t>
            </a:r>
            <a:r>
              <a:rPr lang="en-US" sz="800" dirty="0">
                <a:solidFill>
                  <a:srgbClr val="000000"/>
                </a:solidFill>
                <a:latin typeface="Arial"/>
                <a:ea typeface="+mn-lt"/>
                <a:cs typeface="Arial"/>
              </a:rPr>
              <a:t> (2024);</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lang="en-US" sz="800" dirty="0">
                <a:solidFill>
                  <a:srgbClr val="000000"/>
                </a:solidFill>
                <a:latin typeface="Arial"/>
                <a:ea typeface="+mn-lt"/>
                <a:cs typeface="Arial"/>
                <a:hlinkClick r:id="rId50"/>
              </a:rPr>
              <a:t>DOE, Pumped Storage Hydropower</a:t>
            </a:r>
            <a:r>
              <a:rPr lang="en-US" sz="800" dirty="0">
                <a:solidFill>
                  <a:srgbClr val="000000"/>
                </a:solidFill>
                <a:latin typeface="Arial"/>
                <a:ea typeface="+mn-lt"/>
                <a:cs typeface="Arial"/>
              </a:rPr>
              <a:t>;</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51"/>
              </a:rPr>
              <a:t>EIA</a:t>
            </a:r>
            <a:r>
              <a:rPr lang="en-US" sz="800" dirty="0">
                <a:solidFill>
                  <a:srgbClr val="000000"/>
                </a:solidFill>
                <a:latin typeface="Arial"/>
                <a:ea typeface="+mn-lt"/>
                <a:cs typeface="Arial"/>
                <a:hlinkClick r:id="rId51"/>
              </a:rPr>
              <a:t>, Pumped storage electricity generators in the U.S.</a:t>
            </a:r>
            <a:r>
              <a:rPr lang="en-US" sz="800" dirty="0">
                <a:solidFill>
                  <a:srgbClr val="000000"/>
                </a:solidFill>
                <a:latin typeface="Arial"/>
                <a:ea typeface="+mn-lt"/>
                <a:cs typeface="Arial"/>
              </a:rPr>
              <a:t> (2019).</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52"/>
              </a:rPr>
              <a:t>Gernot Wagner</a:t>
            </a:r>
            <a:r>
              <a:rPr lang="en-US" sz="800" dirty="0">
                <a:solidFill>
                  <a:srgbClr val="000000"/>
                </a:solidFill>
              </a:rPr>
              <a:t>. </a:t>
            </a:r>
            <a:r>
              <a:rPr lang="en-US" sz="800" dirty="0">
                <a:solidFill>
                  <a:srgbClr val="000000"/>
                </a:solidFill>
                <a:hlinkClick r:id="rId5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4"/>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329184" y="1554480"/>
            <a:ext cx="3859583"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0"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Global installed energy storage capacity, </a:t>
            </a:r>
            <a:r>
              <a:rPr kumimoji="0" lang="en-US" sz="1400" b="0" i="0" u="none" strike="noStrike" kern="1200" cap="none" spc="0" normalizeH="0" baseline="0" noProof="0" dirty="0">
                <a:ln>
                  <a:noFill/>
                </a:ln>
                <a:solidFill>
                  <a:srgbClr val="000000"/>
                </a:solidFill>
                <a:effectLst/>
                <a:uLnTx/>
                <a:uFillTx/>
                <a:latin typeface="Arial"/>
                <a:ea typeface="+mn-lt"/>
                <a:cs typeface="Arial"/>
              </a:rPr>
              <a:t>GW</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 name="Straight Connector 10">
            <a:extLst>
              <a:ext uri="{FF2B5EF4-FFF2-40B4-BE49-F238E27FC236}">
                <a16:creationId xmlns:a16="http://schemas.microsoft.com/office/drawing/2014/main" id="{516BF264-0ECF-E557-7D05-33016D3F3775}"/>
              </a:ext>
            </a:extLst>
          </p:cNvPr>
          <p:cNvCxnSpPr>
            <a:cxnSpLocks/>
          </p:cNvCxnSpPr>
          <p:nvPr/>
        </p:nvCxnSpPr>
        <p:spPr bwMode="gray">
          <a:xfrm>
            <a:off x="329184" y="1828800"/>
            <a:ext cx="671677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5" name="Chart 4">
            <a:extLst>
              <a:ext uri="{FF2B5EF4-FFF2-40B4-BE49-F238E27FC236}">
                <a16:creationId xmlns:a16="http://schemas.microsoft.com/office/drawing/2014/main" id="{28B29361-4581-1316-AA51-48A67ED1A032}"/>
              </a:ext>
            </a:extLst>
          </p:cNvPr>
          <p:cNvGraphicFramePr/>
          <p:nvPr>
            <p:custDataLst>
              <p:tags r:id="rId4"/>
            </p:custDataLst>
            <p:extLst>
              <p:ext uri="{D42A27DB-BD31-4B8C-83A1-F6EECF244321}">
                <p14:modId xmlns:p14="http://schemas.microsoft.com/office/powerpoint/2010/main" val="1713329457"/>
              </p:ext>
            </p:extLst>
          </p:nvPr>
        </p:nvGraphicFramePr>
        <p:xfrm>
          <a:off x="347663" y="2236788"/>
          <a:ext cx="6881812" cy="1230312"/>
        </p:xfrm>
        <a:graphic>
          <a:graphicData uri="http://schemas.openxmlformats.org/drawingml/2006/chart">
            <c:chart xmlns:c="http://schemas.openxmlformats.org/drawingml/2006/chart" xmlns:r="http://schemas.openxmlformats.org/officeDocument/2006/relationships" r:id="rId55"/>
          </a:graphicData>
        </a:graphic>
      </p:graphicFrame>
      <p:cxnSp>
        <p:nvCxnSpPr>
          <p:cNvPr id="69" name="Straight Connector 68">
            <a:extLst>
              <a:ext uri="{FF2B5EF4-FFF2-40B4-BE49-F238E27FC236}">
                <a16:creationId xmlns:a16="http://schemas.microsoft.com/office/drawing/2014/main" id="{8BBD237D-2A5E-E5D8-EBA7-BC74E9ED5A41}"/>
              </a:ext>
            </a:extLst>
          </p:cNvPr>
          <p:cNvCxnSpPr/>
          <p:nvPr>
            <p:custDataLst>
              <p:tags r:id="rId5"/>
            </p:custDataLst>
          </p:nvPr>
        </p:nvCxnSpPr>
        <p:spPr bwMode="auto">
          <a:xfrm flipH="1">
            <a:off x="2967038" y="3221038"/>
            <a:ext cx="984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05" name="Text Placeholder 10">
            <a:extLst>
              <a:ext uri="{FF2B5EF4-FFF2-40B4-BE49-F238E27FC236}">
                <a16:creationId xmlns:a16="http://schemas.microsoft.com/office/drawing/2014/main" id="{75C5491A-E90E-F214-8E83-A2ACBF173EAD}"/>
              </a:ext>
            </a:extLst>
          </p:cNvPr>
          <p:cNvSpPr txBox="1">
            <a:spLocks/>
          </p:cNvSpPr>
          <p:nvPr>
            <p:custDataLst>
              <p:tags r:id="rId6"/>
            </p:custDataLst>
          </p:nvPr>
        </p:nvSpPr>
        <p:spPr bwMode="gray">
          <a:xfrm>
            <a:off x="3065463" y="311467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593332F-A8F0-4F21-B1E0-9D9CC40D4DE8}" type="datetime'''''''''''''''''''1''''3''''''''''''''''''''''%'''''''''''''''">
              <a:rPr lang="en-US" altLang="en-US" sz="1400" smtClean="0">
                <a:effectLst/>
              </a:rPr>
              <a:pPr marL="0" indent="0">
                <a:spcBef>
                  <a:spcPct val="0"/>
                </a:spcBef>
                <a:spcAft>
                  <a:spcPct val="0"/>
                </a:spcAft>
                <a:buNone/>
              </a:pPr>
              <a:t>13%</a:t>
            </a:fld>
            <a:endParaRPr lang="en-US" sz="1400"/>
          </a:p>
        </p:txBody>
      </p:sp>
      <p:sp>
        <p:nvSpPr>
          <p:cNvPr id="65" name="Text Placeholder 10">
            <a:extLst>
              <a:ext uri="{FF2B5EF4-FFF2-40B4-BE49-F238E27FC236}">
                <a16:creationId xmlns:a16="http://schemas.microsoft.com/office/drawing/2014/main" id="{6EA954EE-5CA0-0F0D-F4C1-2925B9D036E1}"/>
              </a:ext>
            </a:extLst>
          </p:cNvPr>
          <p:cNvSpPr txBox="1">
            <a:spLocks/>
          </p:cNvSpPr>
          <p:nvPr>
            <p:custDataLst>
              <p:tags r:id="rId7"/>
            </p:custDataLst>
          </p:nvPr>
        </p:nvSpPr>
        <p:spPr bwMode="gray">
          <a:xfrm>
            <a:off x="2373313" y="3136900"/>
            <a:ext cx="406400" cy="212725"/>
          </a:xfrm>
          <a:prstGeom prst="rect">
            <a:avLst/>
          </a:prstGeom>
          <a:solidFill>
            <a:schemeClr val="accent2"/>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83135FE-0711-47E7-9FF1-1B9AFD83A50C}" type="datetime'''''''''1''''''''''3%'''''''''''''''''''''''''''''">
              <a:rPr lang="en-US" altLang="en-US" sz="1400" smtClean="0">
                <a:solidFill>
                  <a:schemeClr val="bg1"/>
                </a:solidFill>
                <a:effectLst/>
              </a:rPr>
              <a:pPr marL="0" indent="0" algn="ctr">
                <a:spcBef>
                  <a:spcPct val="0"/>
                </a:spcBef>
                <a:spcAft>
                  <a:spcPct val="0"/>
                </a:spcAft>
                <a:buNone/>
              </a:pPr>
              <a:t>13%</a:t>
            </a:fld>
            <a:endParaRPr lang="en-US" sz="1400">
              <a:solidFill>
                <a:schemeClr val="bg1"/>
              </a:solidFill>
            </a:endParaRPr>
          </a:p>
        </p:txBody>
      </p:sp>
      <p:sp>
        <p:nvSpPr>
          <p:cNvPr id="66" name="Text Placeholder 10">
            <a:extLst>
              <a:ext uri="{FF2B5EF4-FFF2-40B4-BE49-F238E27FC236}">
                <a16:creationId xmlns:a16="http://schemas.microsoft.com/office/drawing/2014/main" id="{BB434A6B-3BB6-6DBE-569A-606C1F089C0C}"/>
              </a:ext>
            </a:extLst>
          </p:cNvPr>
          <p:cNvSpPr txBox="1">
            <a:spLocks/>
          </p:cNvSpPr>
          <p:nvPr>
            <p:custDataLst>
              <p:tags r:id="rId8"/>
            </p:custDataLst>
          </p:nvPr>
        </p:nvSpPr>
        <p:spPr bwMode="gray">
          <a:xfrm>
            <a:off x="1439863" y="3213100"/>
            <a:ext cx="406400" cy="212725"/>
          </a:xfrm>
          <a:prstGeom prst="rect">
            <a:avLst/>
          </a:prstGeom>
          <a:solidFill>
            <a:schemeClr val="accent3"/>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A90C1F3-BF73-476F-809B-530BF636555C}" type="datetime'''''''''7''4''''''''''''''''''''''%'''''''''''''''''''''">
              <a:rPr lang="en-US" altLang="en-US" sz="1400" smtClean="0">
                <a:solidFill>
                  <a:schemeClr val="bg1"/>
                </a:solidFill>
                <a:effectLst/>
              </a:rPr>
              <a:pPr marL="0" indent="0" algn="ctr">
                <a:spcBef>
                  <a:spcPct val="0"/>
                </a:spcBef>
                <a:spcAft>
                  <a:spcPct val="0"/>
                </a:spcAft>
                <a:buNone/>
              </a:pPr>
              <a:t>74%</a:t>
            </a:fld>
            <a:endParaRPr lang="en-US" sz="1400">
              <a:solidFill>
                <a:schemeClr val="bg1"/>
              </a:solidFill>
            </a:endParaRPr>
          </a:p>
        </p:txBody>
      </p:sp>
      <p:sp>
        <p:nvSpPr>
          <p:cNvPr id="15" name="Text Placeholder 10">
            <a:extLst>
              <a:ext uri="{FF2B5EF4-FFF2-40B4-BE49-F238E27FC236}">
                <a16:creationId xmlns:a16="http://schemas.microsoft.com/office/drawing/2014/main" id="{A7289A4B-CD43-28F5-33E6-97FBC5A2E26F}"/>
              </a:ext>
            </a:extLst>
          </p:cNvPr>
          <p:cNvSpPr>
            <a:spLocks noGrp="1"/>
          </p:cNvSpPr>
          <p:nvPr>
            <p:custDataLst>
              <p:tags r:id="rId9"/>
            </p:custDataLst>
          </p:nvPr>
        </p:nvSpPr>
        <p:spPr bwMode="auto">
          <a:xfrm>
            <a:off x="1963738" y="34686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1E93EF9-B5BB-4CA8-81BC-D16AD0C46DF3}"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1CEC5C93-11F4-1FB7-8296-D9FFC53ECBB2}"/>
              </a:ext>
            </a:extLst>
          </p:cNvPr>
          <p:cNvSpPr txBox="1">
            <a:spLocks/>
          </p:cNvSpPr>
          <p:nvPr>
            <p:custDataLst>
              <p:tags r:id="rId10"/>
            </p:custDataLst>
          </p:nvPr>
        </p:nvSpPr>
        <p:spPr bwMode="gray">
          <a:xfrm>
            <a:off x="5264150" y="256857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C311E5E-02C4-4A8A-9673-8154695BF32F}" type="datetime'6''''''''''''''''''''''''''''''''''7''''''%'''''''''''">
              <a:rPr lang="en-US" altLang="en-US" sz="1400" smtClean="0">
                <a:solidFill>
                  <a:schemeClr val="bg1"/>
                </a:solidFill>
                <a:effectLst/>
              </a:rPr>
              <a:pPr marL="0" indent="0" algn="ctr">
                <a:spcBef>
                  <a:spcPct val="0"/>
                </a:spcBef>
                <a:spcAft>
                  <a:spcPct val="0"/>
                </a:spcAft>
                <a:buNone/>
              </a:pPr>
              <a:t>67%</a:t>
            </a:fld>
            <a:endParaRPr lang="en-US" sz="1400">
              <a:solidFill>
                <a:schemeClr val="bg1"/>
              </a:solidFill>
            </a:endParaRPr>
          </a:p>
        </p:txBody>
      </p:sp>
      <p:sp>
        <p:nvSpPr>
          <p:cNvPr id="68" name="Text Placeholder 10">
            <a:extLst>
              <a:ext uri="{FF2B5EF4-FFF2-40B4-BE49-F238E27FC236}">
                <a16:creationId xmlns:a16="http://schemas.microsoft.com/office/drawing/2014/main" id="{0D34F70C-D3E3-7FB5-7386-A4A862208D1D}"/>
              </a:ext>
            </a:extLst>
          </p:cNvPr>
          <p:cNvSpPr txBox="1">
            <a:spLocks/>
          </p:cNvSpPr>
          <p:nvPr>
            <p:custDataLst>
              <p:tags r:id="rId11"/>
            </p:custDataLst>
          </p:nvPr>
        </p:nvSpPr>
        <p:spPr bwMode="gray">
          <a:xfrm>
            <a:off x="5730875" y="2997200"/>
            <a:ext cx="406400" cy="212725"/>
          </a:xfrm>
          <a:prstGeom prst="rect">
            <a:avLst/>
          </a:prstGeom>
          <a:solidFill>
            <a:schemeClr val="accent2"/>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F5D88C3-A767-4EE0-9D24-BFDB270EC6D3}" type="datetime'''''''''''1''''''''''''''''''''''''''''''''4''''''%'''''''">
              <a:rPr lang="en-US" altLang="en-US" sz="1400" smtClean="0">
                <a:solidFill>
                  <a:schemeClr val="bg1"/>
                </a:solidFill>
                <a:effectLst/>
              </a:rPr>
              <a:pPr marL="0" indent="0" algn="ctr">
                <a:spcBef>
                  <a:spcPct val="0"/>
                </a:spcBef>
                <a:spcAft>
                  <a:spcPct val="0"/>
                </a:spcAft>
                <a:buNone/>
              </a:pPr>
              <a:t>14%</a:t>
            </a:fld>
            <a:endParaRPr lang="en-US" sz="1400">
              <a:solidFill>
                <a:schemeClr val="bg1"/>
              </a:solidFill>
            </a:endParaRPr>
          </a:p>
        </p:txBody>
      </p:sp>
      <p:sp>
        <p:nvSpPr>
          <p:cNvPr id="97" name="Text Placeholder 10">
            <a:extLst>
              <a:ext uri="{FF2B5EF4-FFF2-40B4-BE49-F238E27FC236}">
                <a16:creationId xmlns:a16="http://schemas.microsoft.com/office/drawing/2014/main" id="{938B65C8-7360-A2FB-786A-1FF8E9E6F6B7}"/>
              </a:ext>
            </a:extLst>
          </p:cNvPr>
          <p:cNvSpPr txBox="1">
            <a:spLocks/>
          </p:cNvSpPr>
          <p:nvPr>
            <p:custDataLst>
              <p:tags r:id="rId12"/>
            </p:custDataLst>
          </p:nvPr>
        </p:nvSpPr>
        <p:spPr bwMode="gray">
          <a:xfrm>
            <a:off x="4799013" y="3173413"/>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423BD7A-17A0-45AB-8EEF-66BB1AB09C9C}" type="datetime'''''''''''''''''''2''''0''''''''''''''''''%'''''''''''''''''''">
              <a:rPr lang="en-US" altLang="en-US" sz="1400" smtClean="0">
                <a:solidFill>
                  <a:schemeClr val="bg1"/>
                </a:solidFill>
                <a:effectLst/>
              </a:rPr>
              <a:pPr marL="0" indent="0" algn="ctr">
                <a:spcBef>
                  <a:spcPct val="0"/>
                </a:spcBef>
                <a:spcAft>
                  <a:spcPct val="0"/>
                </a:spcAft>
                <a:buNone/>
              </a:pPr>
              <a:t>20%</a:t>
            </a:fld>
            <a:endParaRPr lang="en-US" sz="1400">
              <a:solidFill>
                <a:schemeClr val="bg1"/>
              </a:solidFill>
            </a:endParaRPr>
          </a:p>
        </p:txBody>
      </p:sp>
      <p:sp>
        <p:nvSpPr>
          <p:cNvPr id="16" name="Text Placeholder 10">
            <a:extLst>
              <a:ext uri="{FF2B5EF4-FFF2-40B4-BE49-F238E27FC236}">
                <a16:creationId xmlns:a16="http://schemas.microsoft.com/office/drawing/2014/main" id="{F4D60574-5579-985C-F2F0-95D96752AC28}"/>
              </a:ext>
            </a:extLst>
          </p:cNvPr>
          <p:cNvSpPr>
            <a:spLocks noGrp="1"/>
          </p:cNvSpPr>
          <p:nvPr>
            <p:custDataLst>
              <p:tags r:id="rId13"/>
            </p:custDataLst>
          </p:nvPr>
        </p:nvSpPr>
        <p:spPr bwMode="auto">
          <a:xfrm>
            <a:off x="5321300" y="34686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F5A651A-F756-4D07-BCC9-1C101DE406F1}"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F7574B29-EE5B-2C31-BB37-13A6BA23F14B}"/>
              </a:ext>
            </a:extLst>
          </p:cNvPr>
          <p:cNvSpPr txBox="1">
            <a:spLocks/>
          </p:cNvSpPr>
          <p:nvPr>
            <p:custDataLst>
              <p:tags r:id="rId14"/>
            </p:custDataLst>
          </p:nvPr>
        </p:nvSpPr>
        <p:spPr bwMode="gray">
          <a:xfrm>
            <a:off x="1936750" y="2924175"/>
            <a:ext cx="34607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a:effectLst/>
              </a:rPr>
              <a:t>250</a:t>
            </a:r>
            <a:endParaRPr lang="en-US" sz="1400"/>
          </a:p>
        </p:txBody>
      </p:sp>
      <p:sp>
        <p:nvSpPr>
          <p:cNvPr id="38" name="Text Placeholder 10">
            <a:extLst>
              <a:ext uri="{FF2B5EF4-FFF2-40B4-BE49-F238E27FC236}">
                <a16:creationId xmlns:a16="http://schemas.microsoft.com/office/drawing/2014/main" id="{9CEFFE6E-5325-19C2-3F10-985EDD819961}"/>
              </a:ext>
            </a:extLst>
          </p:cNvPr>
          <p:cNvSpPr txBox="1">
            <a:spLocks/>
          </p:cNvSpPr>
          <p:nvPr>
            <p:custDataLst>
              <p:tags r:id="rId15"/>
            </p:custDataLst>
          </p:nvPr>
        </p:nvSpPr>
        <p:spPr bwMode="gray">
          <a:xfrm>
            <a:off x="5245100" y="2081213"/>
            <a:ext cx="4445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a:effectLst/>
              </a:rPr>
              <a:t>1500</a:t>
            </a:r>
            <a:endParaRPr lang="en-US" sz="1400"/>
          </a:p>
        </p:txBody>
      </p:sp>
      <p:sp>
        <p:nvSpPr>
          <p:cNvPr id="115" name="Rectangle 114">
            <a:extLst>
              <a:ext uri="{FF2B5EF4-FFF2-40B4-BE49-F238E27FC236}">
                <a16:creationId xmlns:a16="http://schemas.microsoft.com/office/drawing/2014/main" id="{836B2118-02E7-0DEB-F0B9-ABF13D70B4AA}"/>
              </a:ext>
            </a:extLst>
          </p:cNvPr>
          <p:cNvSpPr/>
          <p:nvPr>
            <p:custDataLst>
              <p:tags r:id="rId16"/>
            </p:custDataLst>
          </p:nvPr>
        </p:nvSpPr>
        <p:spPr bwMode="auto">
          <a:xfrm>
            <a:off x="2695575" y="1901825"/>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8" name="Rectangle 117">
            <a:extLst>
              <a:ext uri="{FF2B5EF4-FFF2-40B4-BE49-F238E27FC236}">
                <a16:creationId xmlns:a16="http://schemas.microsoft.com/office/drawing/2014/main" id="{B9325EC6-9E30-4ACF-889E-18A8300E770C}"/>
              </a:ext>
            </a:extLst>
          </p:cNvPr>
          <p:cNvSpPr/>
          <p:nvPr>
            <p:custDataLst>
              <p:tags r:id="rId17"/>
            </p:custDataLst>
          </p:nvPr>
        </p:nvSpPr>
        <p:spPr bwMode="auto">
          <a:xfrm>
            <a:off x="4195763" y="190182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9" name="Rectangle 118">
            <a:extLst>
              <a:ext uri="{FF2B5EF4-FFF2-40B4-BE49-F238E27FC236}">
                <a16:creationId xmlns:a16="http://schemas.microsoft.com/office/drawing/2014/main" id="{CB47D303-CDFA-38FB-090F-3BF7CD67D1A9}"/>
              </a:ext>
            </a:extLst>
          </p:cNvPr>
          <p:cNvSpPr/>
          <p:nvPr>
            <p:custDataLst>
              <p:tags r:id="rId18"/>
            </p:custDataLst>
          </p:nvPr>
        </p:nvSpPr>
        <p:spPr bwMode="auto">
          <a:xfrm>
            <a:off x="6022975" y="1901825"/>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4123E13E-8224-C189-D726-0A510D15EA76}"/>
              </a:ext>
            </a:extLst>
          </p:cNvPr>
          <p:cNvSpPr>
            <a:spLocks noGrp="1"/>
          </p:cNvSpPr>
          <p:nvPr>
            <p:custDataLst>
              <p:tags r:id="rId19"/>
            </p:custDataLst>
          </p:nvPr>
        </p:nvSpPr>
        <p:spPr bwMode="auto">
          <a:xfrm>
            <a:off x="2925763" y="1897063"/>
            <a:ext cx="1168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AF031E-7FC3-456D-8FED-7189720F72C4}" type="datetime'Util''ity-s''''ca''l''''''''e bat''te''r''i''''''''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Utility-scale batteries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293759F1-B076-9173-C5F1-4CBC653B039A}"/>
              </a:ext>
            </a:extLst>
          </p:cNvPr>
          <p:cNvSpPr>
            <a:spLocks noGrp="1"/>
          </p:cNvSpPr>
          <p:nvPr>
            <p:custDataLst>
              <p:tags r:id="rId20"/>
            </p:custDataLst>
          </p:nvPr>
        </p:nvSpPr>
        <p:spPr bwMode="auto">
          <a:xfrm>
            <a:off x="4425950" y="1897063"/>
            <a:ext cx="14954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84BE6B0-F328-4FE8-B461-97BCA183E3AD}" type="datetime'''B''e''''hi''nd-th''''''e-meter ''''batt''eri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Behind-the-meter batteries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333EEE3E-7142-360E-A4B4-3A9E72294B9D}"/>
              </a:ext>
            </a:extLst>
          </p:cNvPr>
          <p:cNvSpPr>
            <a:spLocks noGrp="1"/>
          </p:cNvSpPr>
          <p:nvPr>
            <p:custDataLst>
              <p:tags r:id="rId21"/>
            </p:custDataLst>
          </p:nvPr>
        </p:nvSpPr>
        <p:spPr bwMode="auto">
          <a:xfrm>
            <a:off x="6253163" y="1897063"/>
            <a:ext cx="8207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Pumped hydro</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6" name="Text Placeholder 10">
            <a:extLst>
              <a:ext uri="{FF2B5EF4-FFF2-40B4-BE49-F238E27FC236}">
                <a16:creationId xmlns:a16="http://schemas.microsoft.com/office/drawing/2014/main" id="{8DEBD6DF-46A8-8A8C-DCD6-9657FBC67123}"/>
              </a:ext>
            </a:extLst>
          </p:cNvPr>
          <p:cNvSpPr>
            <a:spLocks noGrp="1"/>
          </p:cNvSpPr>
          <p:nvPr>
            <p:custDataLst>
              <p:tags r:id="rId22"/>
            </p:custDataLst>
          </p:nvPr>
        </p:nvSpPr>
        <p:spPr bwMode="auto">
          <a:xfrm>
            <a:off x="409575" y="3921404"/>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Capacity of pumped storage hydropower in 2023 by leading countries, </a:t>
            </a:r>
            <a:r>
              <a:rPr kumimoji="0" lang="en-US" sz="1400" b="0" i="0" u="none" strike="noStrike" kern="1200" cap="none" spc="0" normalizeH="0" baseline="0" noProof="0">
                <a:ln>
                  <a:noFill/>
                </a:ln>
                <a:solidFill>
                  <a:srgbClr val="000000"/>
                </a:solidFill>
                <a:effectLst/>
                <a:uLnTx/>
                <a:uFillTx/>
                <a:latin typeface="Arial"/>
                <a:ea typeface="+mn-lt"/>
                <a:cs typeface="Arial"/>
              </a:rPr>
              <a:t>GW</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77" name="Straight Connector 76">
            <a:extLst>
              <a:ext uri="{FF2B5EF4-FFF2-40B4-BE49-F238E27FC236}">
                <a16:creationId xmlns:a16="http://schemas.microsoft.com/office/drawing/2014/main" id="{E3E76EE0-6285-4400-A7E6-105EA20BA9D2}"/>
              </a:ext>
            </a:extLst>
          </p:cNvPr>
          <p:cNvCxnSpPr/>
          <p:nvPr/>
        </p:nvCxnSpPr>
        <p:spPr bwMode="gray">
          <a:xfrm>
            <a:off x="411480" y="4142232"/>
            <a:ext cx="673550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6" name="Chart 5">
            <a:extLst>
              <a:ext uri="{FF2B5EF4-FFF2-40B4-BE49-F238E27FC236}">
                <a16:creationId xmlns:a16="http://schemas.microsoft.com/office/drawing/2014/main" id="{6BB5A664-5FE6-B992-9125-023213463316}"/>
              </a:ext>
            </a:extLst>
          </p:cNvPr>
          <p:cNvGraphicFramePr/>
          <p:nvPr>
            <p:custDataLst>
              <p:tags r:id="rId23"/>
            </p:custDataLst>
            <p:extLst>
              <p:ext uri="{D42A27DB-BD31-4B8C-83A1-F6EECF244321}">
                <p14:modId xmlns:p14="http://schemas.microsoft.com/office/powerpoint/2010/main" val="4214070753"/>
              </p:ext>
            </p:extLst>
          </p:nvPr>
        </p:nvGraphicFramePr>
        <p:xfrm>
          <a:off x="347663" y="4830763"/>
          <a:ext cx="6881812" cy="1354137"/>
        </p:xfrm>
        <a:graphic>
          <a:graphicData uri="http://schemas.openxmlformats.org/drawingml/2006/chart">
            <c:chart xmlns:c="http://schemas.openxmlformats.org/drawingml/2006/chart" xmlns:r="http://schemas.openxmlformats.org/officeDocument/2006/relationships" r:id="rId56"/>
          </a:graphicData>
        </a:graphic>
      </p:graphicFrame>
      <p:sp>
        <p:nvSpPr>
          <p:cNvPr id="125" name="Text Placeholder 10">
            <a:extLst>
              <a:ext uri="{FF2B5EF4-FFF2-40B4-BE49-F238E27FC236}">
                <a16:creationId xmlns:a16="http://schemas.microsoft.com/office/drawing/2014/main" id="{06E9276D-91E3-1868-FF2A-819AEB36089A}"/>
              </a:ext>
            </a:extLst>
          </p:cNvPr>
          <p:cNvSpPr txBox="1">
            <a:spLocks/>
          </p:cNvSpPr>
          <p:nvPr>
            <p:custDataLst>
              <p:tags r:id="rId24"/>
            </p:custDataLst>
          </p:nvPr>
        </p:nvSpPr>
        <p:spPr bwMode="gray">
          <a:xfrm>
            <a:off x="977900" y="4675188"/>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E213434-9DFE-4039-9358-56725662CC29}" type="datetime'''''''''''''5''''''1'''''''''''''''''''''''''''">
              <a:rPr lang="en-US" altLang="en-US" sz="1400" smtClean="0">
                <a:effectLst/>
              </a:rPr>
              <a:pPr marL="0" indent="0" algn="ctr">
                <a:spcBef>
                  <a:spcPct val="0"/>
                </a:spcBef>
                <a:spcAft>
                  <a:spcPct val="0"/>
                </a:spcAft>
                <a:buNone/>
              </a:pPr>
              <a:t>51</a:t>
            </a:fld>
            <a:endParaRPr lang="en-US" sz="1400"/>
          </a:p>
        </p:txBody>
      </p:sp>
      <p:sp>
        <p:nvSpPr>
          <p:cNvPr id="126" name="Text Placeholder 10">
            <a:extLst>
              <a:ext uri="{FF2B5EF4-FFF2-40B4-BE49-F238E27FC236}">
                <a16:creationId xmlns:a16="http://schemas.microsoft.com/office/drawing/2014/main" id="{AEABD7DA-5B08-FE6F-1F37-44E30AB1B524}"/>
              </a:ext>
            </a:extLst>
          </p:cNvPr>
          <p:cNvSpPr txBox="1">
            <a:spLocks/>
          </p:cNvSpPr>
          <p:nvPr>
            <p:custDataLst>
              <p:tags r:id="rId25"/>
            </p:custDataLst>
          </p:nvPr>
        </p:nvSpPr>
        <p:spPr bwMode="gray">
          <a:xfrm>
            <a:off x="1873250" y="5354638"/>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33DD565-D6F1-4DDC-BFDF-1EDB25D0D980}" type="datetime'''''''''''''''''22'''''''''''''">
              <a:rPr lang="en-US" altLang="en-US" sz="1400" smtClean="0">
                <a:effectLst/>
              </a:rPr>
              <a:pPr marL="0" indent="0" algn="ctr">
                <a:spcBef>
                  <a:spcPct val="0"/>
                </a:spcBef>
                <a:spcAft>
                  <a:spcPct val="0"/>
                </a:spcAft>
                <a:buNone/>
              </a:pPr>
              <a:t>22</a:t>
            </a:fld>
            <a:endParaRPr lang="en-US" sz="1400"/>
          </a:p>
        </p:txBody>
      </p:sp>
      <p:sp>
        <p:nvSpPr>
          <p:cNvPr id="127" name="Text Placeholder 10">
            <a:extLst>
              <a:ext uri="{FF2B5EF4-FFF2-40B4-BE49-F238E27FC236}">
                <a16:creationId xmlns:a16="http://schemas.microsoft.com/office/drawing/2014/main" id="{7BC06DE9-F3E9-FD21-C7A8-8CDAB5C53A33}"/>
              </a:ext>
            </a:extLst>
          </p:cNvPr>
          <p:cNvSpPr txBox="1">
            <a:spLocks/>
          </p:cNvSpPr>
          <p:nvPr>
            <p:custDataLst>
              <p:tags r:id="rId26"/>
            </p:custDataLst>
          </p:nvPr>
        </p:nvSpPr>
        <p:spPr bwMode="gray">
          <a:xfrm>
            <a:off x="2768600" y="5413375"/>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6DFBC66-6741-4B68-8BC2-EBF95A746773}" type="datetime'''''''''''''''''''''1''''''9'''''''''''''''''''''''''''''''''">
              <a:rPr lang="en-US" altLang="en-US" sz="1400" smtClean="0">
                <a:effectLst/>
              </a:rPr>
              <a:pPr marL="0" indent="0" algn="ctr">
                <a:spcBef>
                  <a:spcPct val="0"/>
                </a:spcBef>
                <a:spcAft>
                  <a:spcPct val="0"/>
                </a:spcAft>
                <a:buNone/>
              </a:pPr>
              <a:t>19</a:t>
            </a:fld>
            <a:endParaRPr lang="en-US" sz="1400"/>
          </a:p>
        </p:txBody>
      </p:sp>
      <p:sp>
        <p:nvSpPr>
          <p:cNvPr id="129" name="Text Placeholder 10">
            <a:extLst>
              <a:ext uri="{FF2B5EF4-FFF2-40B4-BE49-F238E27FC236}">
                <a16:creationId xmlns:a16="http://schemas.microsoft.com/office/drawing/2014/main" id="{8F32B4E1-08CA-0C7E-1433-B1BE692D5DAD}"/>
              </a:ext>
            </a:extLst>
          </p:cNvPr>
          <p:cNvSpPr txBox="1">
            <a:spLocks/>
          </p:cNvSpPr>
          <p:nvPr>
            <p:custDataLst>
              <p:tags r:id="rId27"/>
            </p:custDataLst>
          </p:nvPr>
        </p:nvSpPr>
        <p:spPr bwMode="gray">
          <a:xfrm>
            <a:off x="3713163" y="5738813"/>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1641362-1AF9-422B-86CE-7D9C8EA5C657}" type="datetime'5'''">
              <a:rPr lang="en-US" altLang="en-US" sz="1400" smtClean="0">
                <a:effectLst/>
              </a:rPr>
              <a:pPr marL="0" indent="0" algn="ctr">
                <a:spcBef>
                  <a:spcPct val="0"/>
                </a:spcBef>
                <a:spcAft>
                  <a:spcPct val="0"/>
                </a:spcAft>
                <a:buNone/>
              </a:pPr>
              <a:t>5</a:t>
            </a:fld>
            <a:endParaRPr lang="en-US" sz="1400"/>
          </a:p>
        </p:txBody>
      </p:sp>
      <p:sp>
        <p:nvSpPr>
          <p:cNvPr id="130" name="Text Placeholder 10">
            <a:extLst>
              <a:ext uri="{FF2B5EF4-FFF2-40B4-BE49-F238E27FC236}">
                <a16:creationId xmlns:a16="http://schemas.microsoft.com/office/drawing/2014/main" id="{4EBE2773-F169-A5E9-90FF-9BC8C471B8F5}"/>
              </a:ext>
            </a:extLst>
          </p:cNvPr>
          <p:cNvSpPr txBox="1">
            <a:spLocks/>
          </p:cNvSpPr>
          <p:nvPr>
            <p:custDataLst>
              <p:tags r:id="rId28"/>
            </p:custDataLst>
          </p:nvPr>
        </p:nvSpPr>
        <p:spPr bwMode="gray">
          <a:xfrm>
            <a:off x="4610100" y="5753100"/>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BD702EE-5E6F-4227-B998-5AC1B2B49A23}" type="datetime'''''''''''''''''''''''''''''''5'''''''''''''''''''''''''''''">
              <a:rPr lang="en-US" altLang="en-US" sz="1400" smtClean="0">
                <a:effectLst/>
              </a:rPr>
              <a:pPr marL="0" indent="0" algn="ctr">
                <a:spcBef>
                  <a:spcPct val="0"/>
                </a:spcBef>
                <a:spcAft>
                  <a:spcPct val="0"/>
                </a:spcAft>
                <a:buNone/>
              </a:pPr>
              <a:t>5</a:t>
            </a:fld>
            <a:endParaRPr lang="en-US" sz="1400"/>
          </a:p>
        </p:txBody>
      </p:sp>
      <p:sp>
        <p:nvSpPr>
          <p:cNvPr id="131" name="Text Placeholder 10">
            <a:extLst>
              <a:ext uri="{FF2B5EF4-FFF2-40B4-BE49-F238E27FC236}">
                <a16:creationId xmlns:a16="http://schemas.microsoft.com/office/drawing/2014/main" id="{9A5E9C1A-21ED-07CE-F7C1-3DE9C98956D3}"/>
              </a:ext>
            </a:extLst>
          </p:cNvPr>
          <p:cNvSpPr txBox="1">
            <a:spLocks/>
          </p:cNvSpPr>
          <p:nvPr>
            <p:custDataLst>
              <p:tags r:id="rId29"/>
            </p:custDataLst>
          </p:nvPr>
        </p:nvSpPr>
        <p:spPr bwMode="gray">
          <a:xfrm>
            <a:off x="5505450" y="5754688"/>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1C00CA8-BBD2-42D6-97F4-DABB922C363C}" type="datetime'''''''5'''''''''''''''''''''''''''">
              <a:rPr lang="en-US" altLang="en-US" sz="1400" smtClean="0">
                <a:effectLst/>
              </a:rPr>
              <a:pPr marL="0" indent="0" algn="ctr">
                <a:spcBef>
                  <a:spcPct val="0"/>
                </a:spcBef>
                <a:spcAft>
                  <a:spcPct val="0"/>
                </a:spcAft>
                <a:buNone/>
              </a:pPr>
              <a:t>5</a:t>
            </a:fld>
            <a:endParaRPr lang="en-US" sz="1400"/>
          </a:p>
        </p:txBody>
      </p:sp>
      <p:sp>
        <p:nvSpPr>
          <p:cNvPr id="132" name="Text Placeholder 10">
            <a:extLst>
              <a:ext uri="{FF2B5EF4-FFF2-40B4-BE49-F238E27FC236}">
                <a16:creationId xmlns:a16="http://schemas.microsoft.com/office/drawing/2014/main" id="{3290DA51-E336-9309-EA19-C54A75FCFF7D}"/>
              </a:ext>
            </a:extLst>
          </p:cNvPr>
          <p:cNvSpPr txBox="1">
            <a:spLocks/>
          </p:cNvSpPr>
          <p:nvPr>
            <p:custDataLst>
              <p:tags r:id="rId30"/>
            </p:custDataLst>
          </p:nvPr>
        </p:nvSpPr>
        <p:spPr bwMode="gray">
          <a:xfrm>
            <a:off x="6400800" y="5770563"/>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F21329B-B211-453E-B98E-C7B612F6626D}" type="datetime'''''''''''''''''''''4'''''''">
              <a:rPr lang="en-US" altLang="en-US" sz="1400" smtClean="0">
                <a:effectLst/>
              </a:rPr>
              <a:pPr marL="0" indent="0" algn="ctr">
                <a:spcBef>
                  <a:spcPct val="0"/>
                </a:spcBef>
                <a:spcAft>
                  <a:spcPct val="0"/>
                </a:spcAft>
                <a:buNone/>
              </a:pPr>
              <a:t>4</a:t>
            </a:fld>
            <a:endParaRPr lang="en-US" sz="1400"/>
          </a:p>
        </p:txBody>
      </p:sp>
      <p:sp>
        <p:nvSpPr>
          <p:cNvPr id="79" name="Rectangle 78">
            <a:extLst>
              <a:ext uri="{FF2B5EF4-FFF2-40B4-BE49-F238E27FC236}">
                <a16:creationId xmlns:a16="http://schemas.microsoft.com/office/drawing/2014/main" id="{D23F6822-D67E-87EC-4C91-9CD88D2D5323}"/>
              </a:ext>
            </a:extLst>
          </p:cNvPr>
          <p:cNvSpPr/>
          <p:nvPr>
            <p:custDataLst>
              <p:tags r:id="rId31"/>
            </p:custDataLst>
          </p:nvPr>
        </p:nvSpPr>
        <p:spPr bwMode="auto">
          <a:xfrm>
            <a:off x="1392238" y="4225925"/>
            <a:ext cx="196850" cy="147638"/>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0" name="Rectangle 79">
            <a:extLst>
              <a:ext uri="{FF2B5EF4-FFF2-40B4-BE49-F238E27FC236}">
                <a16:creationId xmlns:a16="http://schemas.microsoft.com/office/drawing/2014/main" id="{18F93CEA-092C-5807-FB10-90EEF6CDA421}"/>
              </a:ext>
            </a:extLst>
          </p:cNvPr>
          <p:cNvSpPr/>
          <p:nvPr>
            <p:custDataLst>
              <p:tags r:id="rId32"/>
            </p:custDataLst>
          </p:nvPr>
        </p:nvSpPr>
        <p:spPr bwMode="auto">
          <a:xfrm>
            <a:off x="2092325" y="4225925"/>
            <a:ext cx="196850" cy="147638"/>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4D415E56-6C75-8FC1-0E53-7073EE8737ED}"/>
              </a:ext>
            </a:extLst>
          </p:cNvPr>
          <p:cNvSpPr/>
          <p:nvPr>
            <p:custDataLst>
              <p:tags r:id="rId33"/>
            </p:custDataLst>
          </p:nvPr>
        </p:nvSpPr>
        <p:spPr bwMode="auto">
          <a:xfrm>
            <a:off x="2806700" y="4225925"/>
            <a:ext cx="196850" cy="147638"/>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DF383864-D418-DF8A-5550-4BC83B3ACC86}"/>
              </a:ext>
            </a:extLst>
          </p:cNvPr>
          <p:cNvSpPr/>
          <p:nvPr>
            <p:custDataLst>
              <p:tags r:id="rId34"/>
            </p:custDataLst>
          </p:nvPr>
        </p:nvSpPr>
        <p:spPr bwMode="auto">
          <a:xfrm>
            <a:off x="3957638" y="4225925"/>
            <a:ext cx="196850" cy="147638"/>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72A02292-6145-5B27-33F3-04BE2AA6AFD3}"/>
              </a:ext>
            </a:extLst>
          </p:cNvPr>
          <p:cNvSpPr/>
          <p:nvPr>
            <p:custDataLst>
              <p:tags r:id="rId35"/>
            </p:custDataLst>
          </p:nvPr>
        </p:nvSpPr>
        <p:spPr bwMode="auto">
          <a:xfrm>
            <a:off x="4856163" y="4225925"/>
            <a:ext cx="196850" cy="147638"/>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317435B4-68FD-4359-0B3B-667FAD868CB6}"/>
              </a:ext>
            </a:extLst>
          </p:cNvPr>
          <p:cNvSpPr/>
          <p:nvPr>
            <p:custDataLst>
              <p:tags r:id="rId36"/>
            </p:custDataLst>
          </p:nvPr>
        </p:nvSpPr>
        <p:spPr bwMode="auto">
          <a:xfrm>
            <a:off x="5508625" y="4225925"/>
            <a:ext cx="196850" cy="147638"/>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D3EA6D21-E4E7-D2CF-09D7-037DDE3250F5}"/>
              </a:ext>
            </a:extLst>
          </p:cNvPr>
          <p:cNvSpPr/>
          <p:nvPr>
            <p:custDataLst>
              <p:tags r:id="rId37"/>
            </p:custDataLst>
          </p:nvPr>
        </p:nvSpPr>
        <p:spPr bwMode="auto">
          <a:xfrm>
            <a:off x="6600825" y="4225925"/>
            <a:ext cx="196850" cy="147638"/>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6" name="Text Placeholder 10">
            <a:extLst>
              <a:ext uri="{FF2B5EF4-FFF2-40B4-BE49-F238E27FC236}">
                <a16:creationId xmlns:a16="http://schemas.microsoft.com/office/drawing/2014/main" id="{CB98000D-F240-3711-2213-0EB217C775BB}"/>
              </a:ext>
            </a:extLst>
          </p:cNvPr>
          <p:cNvSpPr>
            <a:spLocks noGrp="1"/>
          </p:cNvSpPr>
          <p:nvPr>
            <p:custDataLst>
              <p:tags r:id="rId38"/>
            </p:custDataLst>
          </p:nvPr>
        </p:nvSpPr>
        <p:spPr bwMode="auto">
          <a:xfrm>
            <a:off x="1639888" y="4224338"/>
            <a:ext cx="3508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B69CEB36-E760-4648-9775-9DA6EAC6856D}" type="datetime'''''''C''''''h''''''''''''''i''''''''''n''''''''''''''''''a'">
              <a:rPr lang="en-US" altLang="en-US" sz="1050" smtClean="0">
                <a:solidFill>
                  <a:srgbClr val="000000"/>
                </a:solidFill>
              </a:rPr>
              <a:pPr marL="0" lvl="0" indent="0">
                <a:spcBef>
                  <a:spcPct val="0"/>
                </a:spcBef>
                <a:spcAft>
                  <a:spcPct val="0"/>
                </a:spcAft>
                <a:buNone/>
                <a:defRPr/>
              </a:pPr>
              <a:t>China</a:t>
            </a:fld>
            <a:endParaRPr kumimoji="0" lang="en-US" sz="1050" b="0" i="0" strike="noStrike" kern="1200" cap="none" spc="0" normalizeH="0" baseline="0" noProof="0">
              <a:ln>
                <a:noFill/>
              </a:ln>
              <a:solidFill>
                <a:srgbClr val="000000"/>
              </a:solidFill>
              <a:effectLst/>
              <a:uLnTx/>
              <a:uFillTx/>
            </a:endParaRPr>
          </a:p>
        </p:txBody>
      </p:sp>
      <p:sp>
        <p:nvSpPr>
          <p:cNvPr id="87" name="Text Placeholder 10">
            <a:extLst>
              <a:ext uri="{FF2B5EF4-FFF2-40B4-BE49-F238E27FC236}">
                <a16:creationId xmlns:a16="http://schemas.microsoft.com/office/drawing/2014/main" id="{0D50E3EA-F107-5F34-8F34-A22F3FC75298}"/>
              </a:ext>
            </a:extLst>
          </p:cNvPr>
          <p:cNvSpPr>
            <a:spLocks noGrp="1"/>
          </p:cNvSpPr>
          <p:nvPr>
            <p:custDataLst>
              <p:tags r:id="rId39"/>
            </p:custDataLst>
          </p:nvPr>
        </p:nvSpPr>
        <p:spPr bwMode="auto">
          <a:xfrm>
            <a:off x="2339975" y="4224338"/>
            <a:ext cx="3651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1CD76EF3-E749-4FD1-A83E-2D0BDD84BBE9}" type="datetime'''''''''''''J''''''''''''a''''''''''''''''p''a''n'''''">
              <a:rPr lang="en-US" altLang="en-US" sz="1050" smtClean="0">
                <a:solidFill>
                  <a:srgbClr val="000000"/>
                </a:solidFill>
              </a:rPr>
              <a:pPr marL="0" lvl="0" indent="0">
                <a:spcBef>
                  <a:spcPct val="0"/>
                </a:spcBef>
                <a:spcAft>
                  <a:spcPct val="0"/>
                </a:spcAft>
                <a:buNone/>
                <a:defRPr/>
              </a:pPr>
              <a:t>Japan</a:t>
            </a:fld>
            <a:endParaRPr kumimoji="0" lang="en-US" sz="1050" b="0" i="0" strike="noStrike" kern="1200" cap="none" spc="0" normalizeH="0" baseline="0" noProof="0">
              <a:ln>
                <a:noFill/>
              </a:ln>
              <a:solidFill>
                <a:srgbClr val="000000"/>
              </a:solidFill>
              <a:effectLst/>
              <a:uLnTx/>
              <a:uFillTx/>
            </a:endParaRPr>
          </a:p>
        </p:txBody>
      </p:sp>
      <p:sp>
        <p:nvSpPr>
          <p:cNvPr id="88" name="Text Placeholder 10">
            <a:extLst>
              <a:ext uri="{FF2B5EF4-FFF2-40B4-BE49-F238E27FC236}">
                <a16:creationId xmlns:a16="http://schemas.microsoft.com/office/drawing/2014/main" id="{B4114557-E397-2012-6025-74532B0164FC}"/>
              </a:ext>
            </a:extLst>
          </p:cNvPr>
          <p:cNvSpPr>
            <a:spLocks noGrp="1"/>
          </p:cNvSpPr>
          <p:nvPr>
            <p:custDataLst>
              <p:tags r:id="rId40"/>
            </p:custDataLst>
          </p:nvPr>
        </p:nvSpPr>
        <p:spPr bwMode="auto">
          <a:xfrm>
            <a:off x="3054350" y="4224338"/>
            <a:ext cx="8016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2B83941E-B5D4-4CA6-854E-8737648CA4B8}" type="datetime'U''''''ni''''''t''''''''e''''''d'' ''''S''''t''''ates'">
              <a:rPr lang="en-US" altLang="en-US" sz="1050" smtClean="0">
                <a:solidFill>
                  <a:srgbClr val="000000"/>
                </a:solidFill>
              </a:rPr>
              <a:pPr marL="0" lvl="0" indent="0">
                <a:spcBef>
                  <a:spcPct val="0"/>
                </a:spcBef>
                <a:spcAft>
                  <a:spcPct val="0"/>
                </a:spcAft>
                <a:buNone/>
                <a:defRPr/>
              </a:pPr>
              <a:t>United States</a:t>
            </a:fld>
            <a:endParaRPr kumimoji="0" lang="en-US" sz="1050" b="0" i="0" strike="noStrike" kern="1200" cap="none" spc="0" normalizeH="0" baseline="0" noProof="0">
              <a:ln>
                <a:noFill/>
              </a:ln>
              <a:solidFill>
                <a:srgbClr val="000000"/>
              </a:solidFill>
              <a:effectLst/>
              <a:uLnTx/>
              <a:uFillTx/>
            </a:endParaRPr>
          </a:p>
        </p:txBody>
      </p:sp>
      <p:sp>
        <p:nvSpPr>
          <p:cNvPr id="89" name="Text Placeholder 10">
            <a:extLst>
              <a:ext uri="{FF2B5EF4-FFF2-40B4-BE49-F238E27FC236}">
                <a16:creationId xmlns:a16="http://schemas.microsoft.com/office/drawing/2014/main" id="{3A354B28-D6A2-74F1-5CCA-86F92CFDC63D}"/>
              </a:ext>
            </a:extLst>
          </p:cNvPr>
          <p:cNvSpPr>
            <a:spLocks noGrp="1"/>
          </p:cNvSpPr>
          <p:nvPr>
            <p:custDataLst>
              <p:tags r:id="rId41"/>
            </p:custDataLst>
          </p:nvPr>
        </p:nvSpPr>
        <p:spPr bwMode="auto">
          <a:xfrm>
            <a:off x="4205288" y="4224338"/>
            <a:ext cx="5492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95B70778-9DA0-4332-AED3-72C064997B2B}" type="datetime'''G''''''''''''''''''e''''r''''''''''m''a''''n''''''y'''''">
              <a:rPr lang="en-US" altLang="en-US" sz="1050" smtClean="0">
                <a:solidFill>
                  <a:srgbClr val="000000"/>
                </a:solidFill>
              </a:rPr>
              <a:pPr marL="0" lvl="0" indent="0">
                <a:spcBef>
                  <a:spcPct val="0"/>
                </a:spcBef>
                <a:spcAft>
                  <a:spcPct val="0"/>
                </a:spcAft>
                <a:buNone/>
                <a:defRPr/>
              </a:pPr>
              <a:t>Germany</a:t>
            </a:fld>
            <a:endParaRPr kumimoji="0" lang="en-US" sz="1050" b="0" i="0" strike="noStrike" kern="1200" cap="none" spc="0" normalizeH="0" baseline="0" noProof="0">
              <a:ln>
                <a:noFill/>
              </a:ln>
              <a:solidFill>
                <a:srgbClr val="000000"/>
              </a:solidFill>
              <a:effectLst/>
              <a:uLnTx/>
              <a:uFillTx/>
            </a:endParaRPr>
          </a:p>
        </p:txBody>
      </p:sp>
      <p:sp>
        <p:nvSpPr>
          <p:cNvPr id="90" name="Text Placeholder 10">
            <a:extLst>
              <a:ext uri="{FF2B5EF4-FFF2-40B4-BE49-F238E27FC236}">
                <a16:creationId xmlns:a16="http://schemas.microsoft.com/office/drawing/2014/main" id="{C147B724-4845-5978-2002-8EBB07337B80}"/>
              </a:ext>
            </a:extLst>
          </p:cNvPr>
          <p:cNvSpPr>
            <a:spLocks noGrp="1"/>
          </p:cNvSpPr>
          <p:nvPr>
            <p:custDataLst>
              <p:tags r:id="rId42"/>
            </p:custDataLst>
          </p:nvPr>
        </p:nvSpPr>
        <p:spPr bwMode="auto">
          <a:xfrm>
            <a:off x="5103813" y="4221163"/>
            <a:ext cx="3032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D9943E01-9F33-4597-ABB1-5275DCD05A7F}" type="datetime'I''''''''''''''''n''''''''''''''''d''''i''''''''''a'">
              <a:rPr lang="en-US" altLang="en-US" sz="1100" smtClean="0">
                <a:solidFill>
                  <a:srgbClr val="000000"/>
                </a:solidFill>
              </a:rPr>
              <a:pPr marL="0" lvl="0" indent="0">
                <a:spcBef>
                  <a:spcPct val="0"/>
                </a:spcBef>
                <a:spcAft>
                  <a:spcPct val="0"/>
                </a:spcAft>
                <a:buNone/>
                <a:defRPr/>
              </a:pPr>
              <a:t>India</a:t>
            </a:fld>
            <a:endParaRPr kumimoji="0" lang="en-US" sz="1100" b="0" i="0" strike="noStrike" kern="1200" cap="none" spc="0" normalizeH="0" baseline="0" noProof="0">
              <a:ln>
                <a:noFill/>
              </a:ln>
              <a:solidFill>
                <a:srgbClr val="000000"/>
              </a:solidFill>
              <a:effectLst/>
              <a:uLnTx/>
              <a:uFillTx/>
            </a:endParaRPr>
          </a:p>
        </p:txBody>
      </p:sp>
      <p:sp>
        <p:nvSpPr>
          <p:cNvPr id="91" name="Text Placeholder 10">
            <a:extLst>
              <a:ext uri="{FF2B5EF4-FFF2-40B4-BE49-F238E27FC236}">
                <a16:creationId xmlns:a16="http://schemas.microsoft.com/office/drawing/2014/main" id="{4A5D6114-FE02-4185-74E4-0823ACFE91CE}"/>
              </a:ext>
            </a:extLst>
          </p:cNvPr>
          <p:cNvSpPr>
            <a:spLocks noGrp="1"/>
          </p:cNvSpPr>
          <p:nvPr>
            <p:custDataLst>
              <p:tags r:id="rId43"/>
            </p:custDataLst>
          </p:nvPr>
        </p:nvSpPr>
        <p:spPr bwMode="auto">
          <a:xfrm>
            <a:off x="5756275" y="4224338"/>
            <a:ext cx="7429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079A96E0-BF79-4C96-B72F-D30DA40D3358}" type="datetime'''''''''''''''S''outh'''''' ''''''K''''''''''o''''''''r''ea'">
              <a:rPr lang="en-US" altLang="en-US" sz="1050" smtClean="0">
                <a:solidFill>
                  <a:srgbClr val="000000"/>
                </a:solidFill>
              </a:rPr>
              <a:pPr marL="0" lvl="0" indent="0">
                <a:spcBef>
                  <a:spcPct val="0"/>
                </a:spcBef>
                <a:spcAft>
                  <a:spcPct val="0"/>
                </a:spcAft>
                <a:buNone/>
                <a:defRPr/>
              </a:pPr>
              <a:t>South Korea</a:t>
            </a:fld>
            <a:endParaRPr kumimoji="0" lang="en-US" sz="1050" b="0" i="0" strike="noStrike" kern="1200" cap="none" spc="0" normalizeH="0" baseline="0" noProof="0">
              <a:ln>
                <a:noFill/>
              </a:ln>
              <a:solidFill>
                <a:srgbClr val="000000"/>
              </a:solidFill>
              <a:effectLst/>
              <a:uLnTx/>
              <a:uFillTx/>
            </a:endParaRPr>
          </a:p>
        </p:txBody>
      </p:sp>
      <p:sp>
        <p:nvSpPr>
          <p:cNvPr id="92" name="Text Placeholder 10">
            <a:extLst>
              <a:ext uri="{FF2B5EF4-FFF2-40B4-BE49-F238E27FC236}">
                <a16:creationId xmlns:a16="http://schemas.microsoft.com/office/drawing/2014/main" id="{75305013-A74A-3E67-87B0-074542959130}"/>
              </a:ext>
            </a:extLst>
          </p:cNvPr>
          <p:cNvSpPr>
            <a:spLocks noGrp="1"/>
          </p:cNvSpPr>
          <p:nvPr>
            <p:custDataLst>
              <p:tags r:id="rId44"/>
            </p:custDataLst>
          </p:nvPr>
        </p:nvSpPr>
        <p:spPr bwMode="auto">
          <a:xfrm>
            <a:off x="6848475" y="4224338"/>
            <a:ext cx="2444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F989DE4F-AF58-4E80-9F25-89C02BF94074}" type="datetime'I''t''''''a''''l''''''''''''''''''''''''''''''y'''''''''''''''">
              <a:rPr lang="en-US" altLang="en-US" sz="1050" smtClean="0">
                <a:solidFill>
                  <a:srgbClr val="000000"/>
                </a:solidFill>
              </a:rPr>
              <a:pPr marL="0" lvl="0" indent="0">
                <a:spcBef>
                  <a:spcPct val="0"/>
                </a:spcBef>
                <a:spcAft>
                  <a:spcPct val="0"/>
                </a:spcAft>
                <a:buNone/>
                <a:defRPr/>
              </a:pPr>
              <a:t>Italy</a:t>
            </a:fld>
            <a:endParaRPr kumimoji="0" lang="en-US" sz="1050" b="0" i="0" strike="noStrike" kern="1200" cap="none" spc="0" normalizeH="0" baseline="0" noProof="0">
              <a:ln>
                <a:noFill/>
              </a:ln>
              <a:solidFill>
                <a:srgbClr val="000000"/>
              </a:solidFill>
              <a:effectLst/>
              <a:uLnTx/>
              <a:uFillTx/>
            </a:endParaRPr>
          </a:p>
        </p:txBody>
      </p:sp>
      <p:sp>
        <p:nvSpPr>
          <p:cNvPr id="151" name="Rectangle 150">
            <a:extLst>
              <a:ext uri="{FF2B5EF4-FFF2-40B4-BE49-F238E27FC236}">
                <a16:creationId xmlns:a16="http://schemas.microsoft.com/office/drawing/2014/main" id="{C152D02D-077E-232D-2AB1-854FFD029473}"/>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
        <p:nvSpPr>
          <p:cNvPr id="9" name="TextBox 8">
            <a:extLst>
              <a:ext uri="{FF2B5EF4-FFF2-40B4-BE49-F238E27FC236}">
                <a16:creationId xmlns:a16="http://schemas.microsoft.com/office/drawing/2014/main" id="{7E7FB507-D08E-9D4B-08CA-593EBB6DD3BC}"/>
              </a:ext>
            </a:extLst>
          </p:cNvPr>
          <p:cNvSpPr txBox="1"/>
          <p:nvPr/>
        </p:nvSpPr>
        <p:spPr bwMode="gray">
          <a:xfrm>
            <a:off x="7270457" y="1554480"/>
            <a:ext cx="4692648" cy="4646842"/>
          </a:xfrm>
          <a:prstGeom prst="rect">
            <a:avLst/>
          </a:prstGeom>
          <a:solidFill>
            <a:srgbClr val="E3E8EE"/>
          </a:solidFill>
        </p:spPr>
        <p:txBody>
          <a:bodyPr wrap="square" lIns="13716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lang="en-US" sz="1050" dirty="0">
                <a:solidFill>
                  <a:srgbClr val="000000"/>
                </a:solidFill>
                <a:latin typeface="Arial"/>
              </a:rPr>
              <a:t>There are two types of</a:t>
            </a:r>
            <a:r>
              <a:rPr kumimoji="0" lang="en-US" sz="1050" b="0" i="0" u="none" strike="noStrike" kern="1200" cap="none" spc="0" normalizeH="0" baseline="0" noProof="0" dirty="0">
                <a:ln>
                  <a:noFill/>
                </a:ln>
                <a:solidFill>
                  <a:srgbClr val="000000"/>
                </a:solidFill>
                <a:effectLst/>
                <a:uLnTx/>
                <a:uFillTx/>
                <a:latin typeface="Arial"/>
                <a:ea typeface="+mn-ea"/>
                <a:cs typeface="+mn-cs"/>
              </a:rPr>
              <a:t> pumped storage plants</a:t>
            </a:r>
            <a:r>
              <a:rPr lang="en-US" sz="1050" dirty="0">
                <a:solidFill>
                  <a:srgbClr val="000000"/>
                </a:solidFill>
                <a:latin typeface="Arial"/>
              </a:rPr>
              <a:t>:</a:t>
            </a:r>
            <a:r>
              <a:rPr kumimoji="0" lang="en-US" sz="1050" b="1" i="0" u="none" strike="noStrike" kern="1200" cap="none" spc="0" normalizeH="0" baseline="0" noProof="0" dirty="0">
                <a:ln>
                  <a:noFill/>
                </a:ln>
                <a:solidFill>
                  <a:srgbClr val="000000"/>
                </a:solidFill>
                <a:effectLst/>
                <a:uLnTx/>
                <a:uFillTx/>
                <a:latin typeface="Arial"/>
                <a:ea typeface="+mn-ea"/>
                <a:cs typeface="+mn-cs"/>
              </a:rPr>
              <a:t> open-loop</a:t>
            </a:r>
            <a:r>
              <a:rPr lang="en-US" sz="1050" dirty="0">
                <a:solidFill>
                  <a:srgbClr val="000000"/>
                </a:solidFill>
                <a:latin typeface="Arial"/>
              </a:rPr>
              <a:t> plants,</a:t>
            </a:r>
            <a:r>
              <a:rPr kumimoji="0" lang="en-US" sz="1050" b="0" i="0" u="none" strike="noStrike" kern="1200" cap="none" spc="0" normalizeH="0" baseline="0" noProof="0" dirty="0">
                <a:ln>
                  <a:noFill/>
                </a:ln>
                <a:solidFill>
                  <a:srgbClr val="000000"/>
                </a:solidFill>
                <a:effectLst/>
                <a:uLnTx/>
                <a:uFillTx/>
                <a:latin typeface="Arial"/>
                <a:ea typeface="+mn-ea"/>
                <a:cs typeface="+mn-cs"/>
              </a:rPr>
              <a:t> which </a:t>
            </a:r>
            <a:r>
              <a:rPr lang="en-US" sz="1050" dirty="0">
                <a:solidFill>
                  <a:srgbClr val="000000"/>
                </a:solidFill>
                <a:latin typeface="Arial"/>
              </a:rPr>
              <a:t>have</a:t>
            </a:r>
            <a:r>
              <a:rPr kumimoji="0" lang="en-US" sz="1050" b="0" i="0" u="none" strike="noStrike" kern="1200" cap="none" spc="0" normalizeH="0" baseline="0" noProof="0" dirty="0">
                <a:ln>
                  <a:noFill/>
                </a:ln>
                <a:solidFill>
                  <a:srgbClr val="000000"/>
                </a:solidFill>
                <a:effectLst/>
                <a:uLnTx/>
                <a:uFillTx/>
                <a:latin typeface="Arial"/>
                <a:ea typeface="+mn-ea"/>
                <a:cs typeface="+mn-cs"/>
              </a:rPr>
              <a:t> an associated </a:t>
            </a:r>
            <a:r>
              <a:rPr lang="en-US" sz="1050" dirty="0">
                <a:solidFill>
                  <a:srgbClr val="000000"/>
                </a:solidFill>
                <a:latin typeface="Arial"/>
              </a:rPr>
              <a:t>natural water</a:t>
            </a:r>
            <a:r>
              <a:rPr kumimoji="0" lang="en-US" sz="1050" b="0" i="0" u="none" strike="noStrike" kern="1200" cap="none" spc="0" normalizeH="0" baseline="0" noProof="0" dirty="0">
                <a:ln>
                  <a:noFill/>
                </a:ln>
                <a:solidFill>
                  <a:srgbClr val="000000"/>
                </a:solidFill>
                <a:effectLst/>
                <a:uLnTx/>
                <a:uFillTx/>
                <a:latin typeface="Arial"/>
                <a:ea typeface="+mn-ea"/>
                <a:cs typeface="+mn-cs"/>
              </a:rPr>
              <a:t> source</a:t>
            </a:r>
            <a:r>
              <a:rPr lang="en-US" sz="1050" dirty="0">
                <a:solidFill>
                  <a:srgbClr val="000000"/>
                </a:solidFill>
                <a:latin typeface="Arial"/>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like </a:t>
            </a:r>
            <a:br>
              <a:rPr kumimoji="0" lang="en-US" sz="1050" b="1" i="0" u="none" strike="noStrike" kern="1200" cap="none" spc="0" normalizeH="0" baseline="0" noProof="0" dirty="0">
                <a:ln>
                  <a:noFill/>
                </a:ln>
                <a:solidFill>
                  <a:srgbClr val="000000"/>
                </a:solidFill>
                <a:effectLst/>
                <a:uLnTx/>
                <a:uFillTx/>
                <a:latin typeface="Arial"/>
                <a:ea typeface="+mn-ea"/>
                <a:cs typeface="+mn-cs"/>
              </a:rPr>
            </a:br>
            <a:r>
              <a:rPr kumimoji="0" lang="en-US" sz="1050" b="1" i="0" u="none" strike="noStrike" kern="1200" cap="none" spc="0" normalizeH="0" baseline="0" noProof="0" dirty="0">
                <a:ln>
                  <a:noFill/>
                </a:ln>
                <a:solidFill>
                  <a:srgbClr val="000000"/>
                </a:solidFill>
                <a:effectLst/>
                <a:uLnTx/>
                <a:uFillTx/>
                <a:latin typeface="Arial"/>
                <a:ea typeface="+mn-ea"/>
                <a:cs typeface="+mn-cs"/>
              </a:rPr>
              <a:t>a river</a:t>
            </a:r>
            <a:r>
              <a:rPr lang="en-US" sz="1050" b="1" dirty="0">
                <a:solidFill>
                  <a:srgbClr val="000000"/>
                </a:solidFill>
                <a:latin typeface="Arial"/>
              </a:rPr>
              <a:t>,</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kumimoji="0" lang="en-US" sz="1050" b="0" i="0" u="none" strike="noStrike" kern="1200" cap="none" spc="0" normalizeH="0" baseline="0" noProof="0" dirty="0">
                <a:ln>
                  <a:noFill/>
                </a:ln>
                <a:solidFill>
                  <a:srgbClr val="000000"/>
                </a:solidFill>
                <a:effectLst/>
                <a:uLnTx/>
                <a:uFillTx/>
                <a:latin typeface="Arial"/>
                <a:ea typeface="+mn-ea"/>
                <a:cs typeface="+mn-cs"/>
              </a:rPr>
              <a:t>for one or both </a:t>
            </a:r>
            <a:r>
              <a:rPr lang="en-US" sz="1050" dirty="0">
                <a:solidFill>
                  <a:srgbClr val="000000"/>
                </a:solidFill>
                <a:latin typeface="Arial"/>
              </a:rPr>
              <a:t>of the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reservoirs, and</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closed-loop </a:t>
            </a:r>
            <a:r>
              <a:rPr kumimoji="0" lang="en-US" sz="1050" b="0" i="0" u="none" strike="noStrike" kern="1200" cap="none" spc="0" normalizeH="0" baseline="0" noProof="0" dirty="0">
                <a:ln>
                  <a:noFill/>
                </a:ln>
                <a:solidFill>
                  <a:srgbClr val="000000"/>
                </a:solidFill>
                <a:effectLst/>
                <a:uLnTx/>
                <a:uFillTx/>
                <a:latin typeface="Arial"/>
                <a:ea typeface="+mn-ea"/>
                <a:cs typeface="+mn-cs"/>
              </a:rPr>
              <a:t>(or </a:t>
            </a:r>
            <a:r>
              <a:rPr kumimoji="0" lang="en-US" sz="1050" b="1" i="0" u="none" strike="noStrike" kern="1200" cap="none" spc="0" normalizeH="0" baseline="0" noProof="0" dirty="0">
                <a:ln>
                  <a:noFill/>
                </a:ln>
                <a:solidFill>
                  <a:srgbClr val="000000"/>
                </a:solidFill>
                <a:effectLst/>
                <a:uLnTx/>
                <a:uFillTx/>
                <a:latin typeface="Arial"/>
                <a:ea typeface="+mn-ea"/>
                <a:cs typeface="+mn-cs"/>
              </a:rPr>
              <a:t>off-river</a:t>
            </a:r>
            <a:r>
              <a:rPr lang="en-US" sz="1050" dirty="0">
                <a:solidFill>
                  <a:srgbClr val="000000"/>
                </a:solidFill>
                <a:latin typeface="Arial"/>
              </a:rPr>
              <a:t>) plants,</a:t>
            </a:r>
            <a:r>
              <a:rPr kumimoji="0" lang="en-US" sz="1050" b="0" i="0" u="none" strike="noStrike" kern="1200" cap="none" spc="0" normalizeH="0" baseline="0" noProof="0" dirty="0">
                <a:ln>
                  <a:noFill/>
                </a:ln>
                <a:solidFill>
                  <a:srgbClr val="000000"/>
                </a:solidFill>
                <a:effectLst/>
                <a:uLnTx/>
                <a:uFillTx/>
                <a:latin typeface="Arial"/>
                <a:ea typeface="+mn-ea"/>
                <a:cs typeface="+mn-cs"/>
              </a:rPr>
              <a:t> which </a:t>
            </a:r>
            <a:r>
              <a:rPr lang="en-US" sz="1050" dirty="0">
                <a:solidFill>
                  <a:srgbClr val="000000"/>
                </a:solidFill>
                <a:latin typeface="Arial"/>
              </a:rPr>
              <a:t>do</a:t>
            </a:r>
            <a:r>
              <a:rPr kumimoji="0" lang="en-US" sz="1050" b="0" i="0" u="none" strike="noStrike" kern="1200" cap="none" spc="0" normalizeH="0" baseline="0" noProof="0" dirty="0">
                <a:ln>
                  <a:noFill/>
                </a:ln>
                <a:solidFill>
                  <a:srgbClr val="000000"/>
                </a:solidFill>
                <a:effectLst/>
                <a:uLnTx/>
                <a:uFillTx/>
                <a:latin typeface="Arial"/>
                <a:ea typeface="+mn-ea"/>
                <a:cs typeface="+mn-cs"/>
              </a:rPr>
              <a:t> not have a connected </a:t>
            </a:r>
            <a:r>
              <a:rPr kumimoji="0" lang="en-US" sz="1050" b="1" i="0" u="none" strike="noStrike" kern="1200" cap="none" spc="0" normalizeH="0" baseline="0" noProof="0" dirty="0">
                <a:ln>
                  <a:noFill/>
                </a:ln>
                <a:solidFill>
                  <a:srgbClr val="000000"/>
                </a:solidFill>
                <a:effectLst/>
                <a:uLnTx/>
                <a:uFillTx/>
                <a:latin typeface="Arial"/>
                <a:ea typeface="+mn-ea"/>
                <a:cs typeface="+mn-cs"/>
              </a:rPr>
              <a:t>natural-water source</a:t>
            </a:r>
            <a:r>
              <a:rPr kumimoji="0" lang="en-US" sz="1050" i="0" u="none" strike="noStrike" kern="1200" cap="none" spc="0" normalizeH="0" baseline="0" noProof="0" dirty="0">
                <a:ln>
                  <a:noFill/>
                </a:ln>
                <a:solidFill>
                  <a:srgbClr val="000000"/>
                </a:solidFill>
                <a:effectLst/>
                <a:uLnTx/>
                <a:uFillTx/>
                <a:latin typeface="Arial"/>
                <a:ea typeface="+mn-ea"/>
                <a:cs typeface="+mn-cs"/>
              </a:rPr>
              <a:t>. I</a:t>
            </a:r>
            <a:r>
              <a:rPr lang="en-US" sz="1050" dirty="0" err="1">
                <a:solidFill>
                  <a:srgbClr val="000000"/>
                </a:solidFill>
                <a:latin typeface="Arial"/>
              </a:rPr>
              <a:t>nstead</a:t>
            </a:r>
            <a:r>
              <a:rPr lang="en-US" sz="1050" dirty="0">
                <a:solidFill>
                  <a:srgbClr val="000000"/>
                </a:solidFill>
                <a:latin typeface="Arial"/>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the same water is cycled </a:t>
            </a:r>
            <a:r>
              <a:rPr kumimoji="0" lang="en-US" sz="1050" b="0" i="0" u="none" strike="noStrike" kern="1200" cap="none" spc="0" normalizeH="0" baseline="0" noProof="0" dirty="0">
                <a:ln>
                  <a:noFill/>
                </a:ln>
                <a:solidFill>
                  <a:srgbClr val="000000"/>
                </a:solidFill>
                <a:effectLst/>
                <a:uLnTx/>
                <a:uFillTx/>
                <a:latin typeface="Arial"/>
                <a:ea typeface="+mn-ea"/>
                <a:cs typeface="+mn-cs"/>
              </a:rPr>
              <a:t>between the two reservoirs for pumping and generation</a:t>
            </a:r>
            <a:r>
              <a:rPr lang="en-US" sz="1050" dirty="0">
                <a:solidFill>
                  <a:srgbClr val="000000"/>
                </a:solidFill>
                <a:latin typeface="Arial"/>
              </a:rPr>
              <a:t>.</a:t>
            </a:r>
            <a:endParaRPr lang="en-US" sz="1050" b="0" i="0" u="none" strike="noStrike" kern="1200" cap="none" spc="0" normalizeH="0" baseline="0" noProof="0" dirty="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 PSH market </a:t>
            </a:r>
            <a:r>
              <a:rPr lang="en-US" sz="1050" dirty="0">
                <a:solidFill>
                  <a:srgbClr val="000000"/>
                </a:solidFill>
                <a:latin typeface="Arial"/>
              </a:rPr>
              <a:t>should</a:t>
            </a:r>
            <a:r>
              <a:rPr kumimoji="0" lang="en-US" sz="1050" b="0" i="0" u="none" strike="noStrike" kern="1200" cap="none" spc="0" normalizeH="0" baseline="0" noProof="0" dirty="0">
                <a:ln>
                  <a:noFill/>
                </a:ln>
                <a:solidFill>
                  <a:srgbClr val="000000"/>
                </a:solidFill>
                <a:effectLst/>
                <a:uLnTx/>
                <a:uFillTx/>
                <a:latin typeface="Arial"/>
                <a:ea typeface="+mn-ea"/>
                <a:cs typeface="+mn-cs"/>
              </a:rPr>
              <a:t> continue to grow as countries look </a:t>
            </a:r>
            <a:br>
              <a:rPr kumimoji="0" lang="en-US" sz="1050" b="0" i="0" u="none" strike="noStrike" kern="1200" cap="none" spc="0" normalizeH="0" baseline="0" noProof="0" dirty="0">
                <a:ln>
                  <a:noFill/>
                </a:ln>
                <a:solidFill>
                  <a:srgbClr val="000000"/>
                </a:solidFill>
                <a:effectLst/>
                <a:uLnTx/>
                <a:uFillTx/>
                <a:latin typeface="Arial"/>
                <a:ea typeface="+mn-ea"/>
                <a:cs typeface="+mn-cs"/>
              </a:rPr>
            </a:br>
            <a:r>
              <a:rPr kumimoji="0" lang="en-US" sz="1050" b="0" i="0" u="none" strike="noStrike" kern="1200" cap="none" spc="0" normalizeH="0" baseline="0" noProof="0" dirty="0">
                <a:ln>
                  <a:noFill/>
                </a:ln>
                <a:solidFill>
                  <a:srgbClr val="000000"/>
                </a:solidFill>
                <a:effectLst/>
                <a:uLnTx/>
                <a:uFillTx/>
                <a:latin typeface="Arial"/>
                <a:ea typeface="+mn-ea"/>
                <a:cs typeface="+mn-cs"/>
              </a:rPr>
              <a:t>to </a:t>
            </a:r>
            <a:r>
              <a:rPr lang="en-US" sz="1050" dirty="0">
                <a:solidFill>
                  <a:srgbClr val="000000"/>
                </a:solidFill>
                <a:latin typeface="Arial"/>
              </a:rPr>
              <a:t>this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kumimoji="0" lang="en-US" sz="1050" b="1" i="0" u="none" strike="noStrike" kern="1200" cap="none" spc="0" normalizeH="0" baseline="0" noProof="0" dirty="0">
                <a:ln>
                  <a:noFill/>
                </a:ln>
                <a:solidFill>
                  <a:srgbClr val="000000"/>
                </a:solidFill>
                <a:effectLst/>
                <a:uLnTx/>
                <a:uFillTx/>
                <a:latin typeface="Arial"/>
                <a:ea typeface="+mn-ea"/>
                <a:cs typeface="+mn-cs"/>
              </a:rPr>
              <a:t>tried-and-true</a:t>
            </a:r>
            <a:r>
              <a:rPr kumimoji="0" lang="en-US" sz="1050" b="0" i="0" u="none" strike="noStrike" kern="1200" cap="none" spc="0" normalizeH="0" baseline="0" noProof="0" dirty="0">
                <a:ln>
                  <a:noFill/>
                </a:ln>
                <a:solidFill>
                  <a:srgbClr val="000000"/>
                </a:solidFill>
                <a:effectLst/>
                <a:uLnTx/>
                <a:uFillTx/>
                <a:latin typeface="Arial"/>
                <a:ea typeface="+mn-ea"/>
                <a:cs typeface="+mn-cs"/>
              </a:rPr>
              <a:t> energy storage </a:t>
            </a:r>
            <a:r>
              <a:rPr lang="en-US" sz="1050" dirty="0">
                <a:solidFill>
                  <a:srgbClr val="000000"/>
                </a:solidFill>
                <a:latin typeface="Arial"/>
              </a:rPr>
              <a:t>mechanism </a:t>
            </a:r>
            <a:r>
              <a:rPr kumimoji="0" lang="en-US" sz="1050" b="0" i="0" u="none" strike="noStrike" kern="1200" cap="none" spc="0" normalizeH="0" baseline="0" noProof="0" dirty="0">
                <a:ln>
                  <a:noFill/>
                </a:ln>
                <a:solidFill>
                  <a:srgbClr val="000000"/>
                </a:solidFill>
                <a:effectLst/>
                <a:uLnTx/>
                <a:uFillTx/>
                <a:latin typeface="Arial"/>
                <a:ea typeface="+mn-ea"/>
                <a:cs typeface="+mn-cs"/>
              </a:rPr>
              <a:t>for renewable energy integration with </a:t>
            </a:r>
            <a:r>
              <a:rPr lang="en-US" sz="1050" dirty="0">
                <a:solidFill>
                  <a:srgbClr val="000000"/>
                </a:solidFill>
                <a:latin typeface="Arial"/>
              </a:rPr>
              <a:t>a relatively</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b="1" dirty="0">
                <a:solidFill>
                  <a:srgbClr val="000000"/>
                </a:solidFill>
                <a:latin typeface="Arial"/>
              </a:rPr>
              <a:t>limited</a:t>
            </a:r>
            <a:r>
              <a:rPr kumimoji="0" lang="en-US" sz="1050" b="1" i="0" u="none" strike="noStrike" kern="1200" cap="none" spc="0" normalizeH="0" baseline="0" noProof="0" dirty="0">
                <a:ln>
                  <a:noFill/>
                </a:ln>
                <a:solidFill>
                  <a:srgbClr val="000000"/>
                </a:solidFill>
                <a:effectLst/>
                <a:uLnTx/>
                <a:uFillTx/>
                <a:latin typeface="Arial"/>
                <a:ea typeface="+mn-ea"/>
                <a:cs typeface="+mn-cs"/>
              </a:rPr>
              <a:t> environmental impact</a:t>
            </a:r>
            <a:r>
              <a:rPr kumimoji="0" lang="en-US" sz="1050" i="0" u="none" strike="noStrike" kern="1200" cap="none" spc="0" normalizeH="0" baseline="0" noProof="0" dirty="0">
                <a:ln>
                  <a:noFill/>
                </a:ln>
                <a:solidFill>
                  <a:srgbClr val="000000"/>
                </a:solidFill>
                <a:effectLst/>
                <a:uLnTx/>
                <a:uFillTx/>
                <a:latin typeface="Arial"/>
                <a:ea typeface="+mn-ea"/>
                <a:cs typeface="+mn-cs"/>
              </a:rPr>
              <a:t>.</a:t>
            </a:r>
          </a:p>
          <a:p>
            <a:pPr marL="285750" indent="-285750">
              <a:spcAft>
                <a:spcPts val="600"/>
              </a:spcAft>
              <a:buFont typeface="Arial" panose="020B0604020202020204" pitchFamily="34" charset="0"/>
              <a:buChar char="•"/>
              <a:defRPr/>
            </a:pPr>
            <a:r>
              <a:rPr lang="en-US" sz="1050" dirty="0">
                <a:solidFill>
                  <a:srgbClr val="000000"/>
                </a:solidFill>
                <a:latin typeface="Arial"/>
              </a:rPr>
              <a:t>The </a:t>
            </a:r>
            <a:r>
              <a:rPr lang="en-US" sz="1050" b="1" dirty="0">
                <a:solidFill>
                  <a:srgbClr val="000000"/>
                </a:solidFill>
                <a:latin typeface="Arial"/>
              </a:rPr>
              <a:t>Chinese </a:t>
            </a:r>
            <a:r>
              <a:rPr kumimoji="0" lang="en-US" sz="1050" b="1" i="0" u="none" strike="noStrike" kern="1200" cap="none" spc="0" normalizeH="0" baseline="0" noProof="0" dirty="0">
                <a:ln>
                  <a:noFill/>
                </a:ln>
                <a:solidFill>
                  <a:srgbClr val="000000"/>
                </a:solidFill>
                <a:effectLst/>
                <a:uLnTx/>
                <a:uFillTx/>
                <a:latin typeface="Arial"/>
                <a:ea typeface="+mn-ea"/>
                <a:cs typeface="+mn-cs"/>
              </a:rPr>
              <a:t>government </a:t>
            </a:r>
            <a:r>
              <a:rPr lang="en-US" sz="1050" dirty="0">
                <a:solidFill>
                  <a:srgbClr val="000000"/>
                </a:solidFill>
                <a:latin typeface="Arial"/>
              </a:rPr>
              <a:t>has placed importance on PSH, </a:t>
            </a:r>
            <a:r>
              <a:rPr kumimoji="0" lang="en-US" sz="1050" b="0" i="0" u="none" strike="noStrike" kern="1200" cap="none" spc="0" normalizeH="0" baseline="0" noProof="0" dirty="0">
                <a:ln>
                  <a:noFill/>
                </a:ln>
                <a:solidFill>
                  <a:srgbClr val="000000"/>
                </a:solidFill>
                <a:effectLst/>
                <a:uLnTx/>
                <a:uFillTx/>
                <a:latin typeface="Arial"/>
                <a:ea typeface="+mn-ea"/>
                <a:cs typeface="+mn-cs"/>
              </a:rPr>
              <a:t>as seen in </a:t>
            </a:r>
            <a:r>
              <a:rPr lang="en-US" sz="1050" dirty="0">
                <a:solidFill>
                  <a:srgbClr val="000000"/>
                </a:solidFill>
                <a:latin typeface="Arial"/>
              </a:rPr>
              <a:t>its </a:t>
            </a:r>
            <a:r>
              <a:rPr kumimoji="0" lang="en-US" sz="1050" b="1" u="none" strike="noStrike" kern="1200" cap="none" spc="0" normalizeH="0" baseline="0" noProof="0" dirty="0">
                <a:ln>
                  <a:noFill/>
                </a:ln>
                <a:solidFill>
                  <a:srgbClr val="000000"/>
                </a:solidFill>
                <a:effectLst/>
                <a:uLnTx/>
                <a:uFillTx/>
                <a:latin typeface="Arial"/>
                <a:ea typeface="+mn-ea"/>
                <a:cs typeface="+mn-cs"/>
              </a:rPr>
              <a:t>14</a:t>
            </a:r>
            <a:r>
              <a:rPr kumimoji="0" lang="en-US" sz="1050" b="1" u="none" strike="noStrike" kern="1200" cap="none" spc="0" normalizeH="0" baseline="30000" noProof="0" dirty="0">
                <a:ln>
                  <a:noFill/>
                </a:ln>
                <a:solidFill>
                  <a:srgbClr val="000000"/>
                </a:solidFill>
                <a:effectLst/>
                <a:uLnTx/>
                <a:uFillTx/>
                <a:latin typeface="Arial"/>
                <a:ea typeface="+mn-ea"/>
                <a:cs typeface="+mn-cs"/>
              </a:rPr>
              <a:t>th</a:t>
            </a:r>
            <a:r>
              <a:rPr kumimoji="0" lang="en-US" sz="1050" b="1" u="none" strike="noStrike" kern="1200" cap="none" spc="0" normalizeH="0" baseline="0" noProof="0" dirty="0">
                <a:ln>
                  <a:noFill/>
                </a:ln>
                <a:solidFill>
                  <a:srgbClr val="000000"/>
                </a:solidFill>
                <a:effectLst/>
                <a:uLnTx/>
                <a:uFillTx/>
                <a:latin typeface="Arial"/>
                <a:ea typeface="+mn-ea"/>
                <a:cs typeface="+mn-cs"/>
              </a:rPr>
              <a:t> Five-Year Plan for Scientific and Technological Innovation in the Energy Sector</a:t>
            </a:r>
            <a:r>
              <a:rPr lang="en-US" sz="1050" dirty="0">
                <a:solidFill>
                  <a:srgbClr val="000000"/>
                </a:solidFill>
                <a:latin typeface="Arial"/>
              </a:rPr>
              <a:t>.</a:t>
            </a:r>
            <a:endParaRPr kumimoji="0" lang="en-US" sz="1050" u="none" strike="noStrike" kern="1200" cap="none" spc="0" normalizeH="0" baseline="0" noProof="0" dirty="0">
              <a:ln>
                <a:noFill/>
              </a:ln>
              <a:solidFill>
                <a:srgbClr val="000000"/>
              </a:solidFill>
              <a:effectLst/>
              <a:uLnTx/>
              <a:uFillTx/>
              <a:latin typeface="Arial"/>
              <a:ea typeface="+mn-ea"/>
              <a:cs typeface="+mn-cs"/>
            </a:endParaRPr>
          </a:p>
          <a:p>
            <a:pPr marL="285750" indent="-285750">
              <a:spcAft>
                <a:spcPts val="600"/>
              </a:spcAft>
              <a:buFont typeface="Arial" panose="020B0604020202020204" pitchFamily="34" charset="0"/>
              <a:buChar char="•"/>
              <a:defRPr/>
            </a:pPr>
            <a:r>
              <a:rPr lang="en-US" sz="1050" dirty="0">
                <a:solidFill>
                  <a:srgbClr val="000000"/>
                </a:solidFill>
                <a:latin typeface="Arial"/>
              </a:rPr>
              <a:t>In</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Japan, where the geography</a:t>
            </a:r>
            <a:r>
              <a:rPr kumimoji="0" lang="en-US" sz="1050" b="0" i="0" u="none" strike="noStrike" kern="1200" cap="none" spc="0" normalizeH="0" baseline="0" noProof="0" dirty="0">
                <a:ln>
                  <a:noFill/>
                </a:ln>
                <a:solidFill>
                  <a:srgbClr val="000000"/>
                </a:solidFill>
                <a:effectLst/>
                <a:uLnTx/>
                <a:uFillTx/>
                <a:latin typeface="Arial"/>
                <a:ea typeface="+mn-ea"/>
                <a:cs typeface="+mn-cs"/>
              </a:rPr>
              <a:t> is characterized by </a:t>
            </a:r>
            <a:r>
              <a:rPr kumimoji="0" lang="en-US" sz="1050" b="1" i="0" u="none" strike="noStrike" kern="1200" cap="none" spc="0" normalizeH="0" baseline="0" noProof="0" dirty="0">
                <a:ln>
                  <a:noFill/>
                </a:ln>
                <a:solidFill>
                  <a:srgbClr val="000000"/>
                </a:solidFill>
                <a:effectLst/>
                <a:uLnTx/>
                <a:uFillTx/>
                <a:latin typeface="Arial"/>
                <a:ea typeface="+mn-ea"/>
                <a:cs typeface="+mn-cs"/>
              </a:rPr>
              <a:t>mountainous terrain and abundant water resources</a:t>
            </a:r>
            <a:r>
              <a:rPr kumimoji="0" lang="en-US" sz="1050" i="0" u="none" strike="noStrike" kern="1200" cap="none" spc="0" normalizeH="0" baseline="0" noProof="0" dirty="0">
                <a:ln>
                  <a:noFill/>
                </a:ln>
                <a:solidFill>
                  <a:srgbClr val="000000"/>
                </a:solidFill>
                <a:effectLst/>
                <a:uLnTx/>
                <a:uFillTx/>
                <a:latin typeface="Arial"/>
                <a:ea typeface="+mn-ea"/>
                <a:cs typeface="+mn-cs"/>
              </a:rPr>
              <a:t>,</a:t>
            </a:r>
            <a:r>
              <a:rPr kumimoji="0" lang="en-US" sz="1050" b="0" i="0" u="none" strike="noStrike" kern="1200" cap="none" spc="0" normalizeH="0" baseline="0" noProof="0" dirty="0">
                <a:ln>
                  <a:noFill/>
                </a:ln>
                <a:solidFill>
                  <a:srgbClr val="000000"/>
                </a:solidFill>
                <a:effectLst/>
                <a:uLnTx/>
                <a:uFillTx/>
                <a:latin typeface="Arial"/>
                <a:ea typeface="+mn-ea"/>
                <a:cs typeface="+mn-cs"/>
              </a:rPr>
              <a:t> emphasis </a:t>
            </a:r>
            <a:r>
              <a:rPr lang="en-US" sz="1050" dirty="0">
                <a:solidFill>
                  <a:srgbClr val="000000"/>
                </a:solidFill>
                <a:latin typeface="Arial"/>
              </a:rPr>
              <a:t>has been</a:t>
            </a:r>
            <a:r>
              <a:rPr kumimoji="0" lang="en-US" sz="1050" b="0" i="0" u="none" strike="noStrike" kern="1200" cap="none" spc="0" normalizeH="0" baseline="0" noProof="0" dirty="0">
                <a:ln>
                  <a:noFill/>
                </a:ln>
                <a:solidFill>
                  <a:srgbClr val="000000"/>
                </a:solidFill>
                <a:effectLst/>
                <a:uLnTx/>
                <a:uFillTx/>
                <a:latin typeface="Arial"/>
                <a:ea typeface="+mn-ea"/>
                <a:cs typeface="+mn-cs"/>
              </a:rPr>
              <a:t> placed on PSH technologies </a:t>
            </a:r>
            <a:r>
              <a:rPr lang="en-US" sz="1050" dirty="0">
                <a:solidFill>
                  <a:srgbClr val="000000"/>
                </a:solidFill>
                <a:latin typeface="Arial"/>
              </a:rPr>
              <a:t>in places like </a:t>
            </a:r>
            <a:r>
              <a:rPr kumimoji="0" lang="en-US" sz="1050" b="0" i="0" u="none" strike="noStrike" kern="1200" cap="none" spc="0" normalizeH="0" baseline="0" noProof="0" dirty="0">
                <a:ln>
                  <a:noFill/>
                </a:ln>
                <a:solidFill>
                  <a:srgbClr val="000000"/>
                </a:solidFill>
                <a:effectLst/>
                <a:uLnTx/>
                <a:uFillTx/>
                <a:latin typeface="Arial"/>
                <a:ea typeface="+mn-ea"/>
                <a:cs typeface="+mn-cs"/>
              </a:rPr>
              <a:t>the </a:t>
            </a:r>
            <a:r>
              <a:rPr kumimoji="0" lang="en-US" sz="1050" b="1" i="0" u="none" strike="noStrike" kern="1200" cap="none" spc="0" normalizeH="0" baseline="0" noProof="0" dirty="0">
                <a:ln>
                  <a:noFill/>
                </a:ln>
                <a:solidFill>
                  <a:srgbClr val="000000"/>
                </a:solidFill>
                <a:effectLst/>
                <a:uLnTx/>
                <a:uFillTx/>
                <a:latin typeface="Arial"/>
                <a:ea typeface="+mn-ea"/>
                <a:cs typeface="+mn-cs"/>
              </a:rPr>
              <a:t>Kyushu</a:t>
            </a:r>
            <a:r>
              <a:rPr kumimoji="0" lang="en-US" sz="1050" b="0" i="0" u="none" strike="noStrike" kern="1200" cap="none" spc="0" normalizeH="0" baseline="0" noProof="0" dirty="0">
                <a:ln>
                  <a:noFill/>
                </a:ln>
                <a:solidFill>
                  <a:srgbClr val="000000"/>
                </a:solidFill>
                <a:effectLst/>
                <a:uLnTx/>
                <a:uFillTx/>
                <a:latin typeface="Arial"/>
                <a:ea typeface="+mn-ea"/>
                <a:cs typeface="+mn-cs"/>
              </a:rPr>
              <a:t> region.</a:t>
            </a:r>
          </a:p>
          <a:p>
            <a:pPr marL="285750" indent="-285750">
              <a:spcAft>
                <a:spcPts val="600"/>
              </a:spcAft>
              <a:buFont typeface="Arial" panose="020B0604020202020204" pitchFamily="34" charset="0"/>
              <a:buChar char="•"/>
              <a:defRPr/>
            </a:pPr>
            <a:r>
              <a:rPr lang="en-US" sz="1050" dirty="0">
                <a:solidFill>
                  <a:srgbClr val="000000"/>
                </a:solidFill>
                <a:latin typeface="Arial"/>
              </a:rPr>
              <a:t>Pumped</a:t>
            </a:r>
            <a:r>
              <a:rPr kumimoji="0" lang="en-US" sz="1050" b="0" i="0" u="none" strike="noStrike" kern="1200" cap="none" spc="0" normalizeH="0" baseline="0" noProof="0" dirty="0">
                <a:ln>
                  <a:noFill/>
                </a:ln>
                <a:solidFill>
                  <a:srgbClr val="000000"/>
                </a:solidFill>
                <a:effectLst/>
                <a:uLnTx/>
                <a:uFillTx/>
                <a:latin typeface="Arial"/>
                <a:ea typeface="+mn-ea"/>
                <a:cs typeface="+mn-cs"/>
              </a:rPr>
              <a:t> storage capacity in the U.S.</a:t>
            </a:r>
            <a:r>
              <a:rPr lang="en-US" sz="1050" dirty="0">
                <a:solidFill>
                  <a:srgbClr val="000000"/>
                </a:solidFill>
                <a:latin typeface="Arial"/>
              </a:rPr>
              <a:t>, meanwhile, is largely dated, having been </a:t>
            </a:r>
            <a:r>
              <a:rPr kumimoji="0" lang="en-US" sz="1050" b="0" i="0" u="none" strike="noStrike" kern="1200" cap="none" spc="0" normalizeH="0" baseline="0" noProof="0" dirty="0">
                <a:ln>
                  <a:noFill/>
                </a:ln>
                <a:solidFill>
                  <a:srgbClr val="000000"/>
                </a:solidFill>
                <a:effectLst/>
                <a:uLnTx/>
                <a:uFillTx/>
                <a:latin typeface="Arial"/>
                <a:ea typeface="+mn-ea"/>
                <a:cs typeface="+mn-cs"/>
              </a:rPr>
              <a:t>built</a:t>
            </a:r>
            <a:r>
              <a:rPr lang="en-US" sz="1050" dirty="0">
                <a:solidFill>
                  <a:srgbClr val="000000"/>
                </a:solidFill>
                <a:latin typeface="Arial"/>
              </a:rPr>
              <a:t> mostly</a:t>
            </a:r>
            <a:r>
              <a:rPr kumimoji="0" lang="en-US" sz="1050" b="0" i="0" u="none" strike="noStrike" kern="1200" cap="none" spc="0" normalizeH="0" baseline="0" noProof="0" dirty="0">
                <a:ln>
                  <a:noFill/>
                </a:ln>
                <a:solidFill>
                  <a:srgbClr val="000000"/>
                </a:solidFill>
                <a:effectLst/>
                <a:uLnTx/>
                <a:uFillTx/>
                <a:latin typeface="Arial"/>
                <a:ea typeface="+mn-ea"/>
                <a:cs typeface="+mn-cs"/>
              </a:rPr>
              <a:t> between 1960 and 1990</a:t>
            </a:r>
            <a:r>
              <a:rPr lang="en-US" sz="1050" dirty="0">
                <a:solidFill>
                  <a:srgbClr val="000000"/>
                </a:solidFill>
                <a:latin typeface="Arial"/>
              </a:rPr>
              <a:t>.</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Upgrading or building new PSH will require </a:t>
            </a:r>
            <a:r>
              <a:rPr lang="en-US" sz="1050" b="1" dirty="0">
                <a:solidFill>
                  <a:srgbClr val="000000"/>
                </a:solidFill>
                <a:latin typeface="Arial"/>
              </a:rPr>
              <a:t>significant capital investments </a:t>
            </a:r>
            <a:r>
              <a:rPr lang="en-US" sz="1050" dirty="0">
                <a:solidFill>
                  <a:srgbClr val="000000"/>
                </a:solidFill>
                <a:latin typeface="Arial"/>
              </a:rPr>
              <a:t>and the ability to navigate </a:t>
            </a:r>
            <a:r>
              <a:rPr lang="en-US" sz="1050" b="1" dirty="0">
                <a:solidFill>
                  <a:srgbClr val="000000"/>
                </a:solidFill>
                <a:latin typeface="Arial"/>
              </a:rPr>
              <a:t>geographic constraints </a:t>
            </a:r>
            <a:r>
              <a:rPr lang="en-US" sz="1050" dirty="0">
                <a:solidFill>
                  <a:srgbClr val="000000"/>
                </a:solidFill>
                <a:latin typeface="Arial"/>
              </a:rPr>
              <a:t>as well as </a:t>
            </a:r>
            <a:r>
              <a:rPr lang="en-US" sz="1050" b="1" dirty="0">
                <a:solidFill>
                  <a:srgbClr val="000000"/>
                </a:solidFill>
                <a:latin typeface="Arial"/>
              </a:rPr>
              <a:t>lengthy permitting processes</a:t>
            </a:r>
            <a:r>
              <a:rPr lang="en-US" sz="1050" dirty="0">
                <a:solidFill>
                  <a:srgbClr val="000000"/>
                </a:solidFill>
                <a:latin typeface="Arial"/>
              </a:rPr>
              <a:t>.</a:t>
            </a:r>
            <a:endParaRPr lang="en-US" sz="1050" dirty="0">
              <a:solidFill>
                <a:srgbClr val="000000"/>
              </a:solidFill>
              <a:latin typeface="Arial"/>
              <a:cs typeface="Arial"/>
            </a:endParaRPr>
          </a:p>
          <a:p>
            <a:pPr marL="285750" indent="-285750">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Unlike PSH, battery storage systems </a:t>
            </a:r>
            <a:r>
              <a:rPr kumimoji="0" lang="en-US" sz="1050" b="1" i="0" u="none" strike="noStrike" kern="1200" cap="none" spc="0" normalizeH="0" baseline="0" noProof="0" dirty="0">
                <a:ln>
                  <a:noFill/>
                </a:ln>
                <a:solidFill>
                  <a:srgbClr val="000000"/>
                </a:solidFill>
                <a:effectLst/>
                <a:uLnTx/>
                <a:uFillTx/>
                <a:latin typeface="Arial"/>
                <a:ea typeface="+mn-ea"/>
                <a:cs typeface="+mn-cs"/>
              </a:rPr>
              <a:t>can be deployed virtually anywhere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lang="en-US" sz="1050" dirty="0">
                <a:solidFill>
                  <a:srgbClr val="000000"/>
                </a:solidFill>
                <a:latin typeface="Arial"/>
              </a:rPr>
              <a:t>Their</a:t>
            </a:r>
            <a:r>
              <a:rPr kumimoji="0" lang="en-US" sz="1050" b="0" i="0" u="none" strike="noStrike" kern="1200" cap="none" spc="0" normalizeH="0" baseline="0" noProof="0" dirty="0">
                <a:ln>
                  <a:noFill/>
                </a:ln>
                <a:solidFill>
                  <a:srgbClr val="000000"/>
                </a:solidFill>
                <a:effectLst/>
                <a:uLnTx/>
                <a:uFillTx/>
                <a:latin typeface="Arial"/>
                <a:ea typeface="+mn-ea"/>
                <a:cs typeface="+mn-cs"/>
              </a:rPr>
              <a:t> scalability, combined with </a:t>
            </a:r>
            <a:r>
              <a:rPr lang="en-US" sz="1050" dirty="0">
                <a:solidFill>
                  <a:srgbClr val="000000"/>
                </a:solidFill>
                <a:latin typeface="Arial"/>
              </a:rPr>
              <a:t>short</a:t>
            </a:r>
            <a:r>
              <a:rPr kumimoji="0" lang="en-US" sz="1050" b="0" i="0" u="none" strike="noStrike" kern="1200" cap="none" spc="0" normalizeH="0" baseline="0" noProof="0" dirty="0">
                <a:ln>
                  <a:noFill/>
                </a:ln>
                <a:solidFill>
                  <a:srgbClr val="000000"/>
                </a:solidFill>
                <a:effectLst/>
                <a:uLnTx/>
                <a:uFillTx/>
                <a:latin typeface="Arial"/>
                <a:ea typeface="+mn-ea"/>
                <a:cs typeface="+mn-cs"/>
              </a:rPr>
              <a:t> installation times</a:t>
            </a:r>
            <a:r>
              <a:rPr lang="en-US" sz="1050" dirty="0">
                <a:solidFill>
                  <a:srgbClr val="000000"/>
                </a:solidFill>
                <a:latin typeface="Arial"/>
              </a:rPr>
              <a:t>, sets them up to be</a:t>
            </a:r>
            <a:r>
              <a:rPr kumimoji="0" lang="en-US" sz="1050" b="1" i="0" u="none" strike="noStrike" kern="1200" cap="none" spc="0" normalizeH="0" baseline="0" noProof="0" dirty="0">
                <a:ln>
                  <a:noFill/>
                </a:ln>
                <a:solidFill>
                  <a:srgbClr val="000000"/>
                </a:solidFill>
                <a:effectLst/>
                <a:uLnTx/>
                <a:uFillTx/>
                <a:latin typeface="Arial"/>
                <a:ea typeface="+mn-ea"/>
                <a:cs typeface="+mn-cs"/>
              </a:rPr>
              <a:t> commercially favored</a:t>
            </a:r>
            <a:r>
              <a:rPr kumimoji="0" lang="en-US" sz="1050" b="0" i="0" u="none" strike="noStrike" kern="1200" cap="none" spc="0" normalizeH="0" baseline="0" noProof="0" dirty="0">
                <a:ln>
                  <a:noFill/>
                </a:ln>
                <a:solidFill>
                  <a:srgbClr val="000000"/>
                </a:solidFill>
                <a:effectLst/>
                <a:uLnTx/>
                <a:uFillTx/>
                <a:latin typeface="Arial"/>
                <a:ea typeface="+mn-ea"/>
                <a:cs typeface="+mn-cs"/>
              </a:rPr>
              <a:t>.</a:t>
            </a:r>
          </a:p>
        </p:txBody>
      </p:sp>
    </p:spTree>
    <p:extLst>
      <p:ext uri="{BB962C8B-B14F-4D97-AF65-F5344CB8AC3E}">
        <p14:creationId xmlns:p14="http://schemas.microsoft.com/office/powerpoint/2010/main" val="383092205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88453DA-6658-12AF-3EA9-6019280083E0}"/>
              </a:ext>
            </a:extLst>
          </p:cNvPr>
          <p:cNvGraphicFramePr>
            <a:graphicFrameLocks noChangeAspect="1"/>
          </p:cNvGraphicFramePr>
          <p:nvPr>
            <p:custDataLst>
              <p:tags r:id="rId1"/>
            </p:custDataLst>
            <p:extLst>
              <p:ext uri="{D42A27DB-BD31-4B8C-83A1-F6EECF244321}">
                <p14:modId xmlns:p14="http://schemas.microsoft.com/office/powerpoint/2010/main" val="191672781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9" imgW="7772400" imgH="10058400" progId="TCLayout.ActiveDocument.1">
                  <p:embed/>
                </p:oleObj>
              </mc:Choice>
              <mc:Fallback>
                <p:oleObj name="think-cell Slide" r:id="rId49" imgW="7772400" imgH="10058400" progId="TCLayout.ActiveDocument.1">
                  <p:embed/>
                  <p:pic>
                    <p:nvPicPr>
                      <p:cNvPr id="7" name="think-cell data - do not delete" hidden="1">
                        <a:extLst>
                          <a:ext uri="{FF2B5EF4-FFF2-40B4-BE49-F238E27FC236}">
                            <a16:creationId xmlns:a16="http://schemas.microsoft.com/office/drawing/2014/main" id="{388453DA-6658-12AF-3EA9-6019280083E0}"/>
                          </a:ext>
                        </a:extLst>
                      </p:cNvPr>
                      <p:cNvPicPr/>
                      <p:nvPr/>
                    </p:nvPicPr>
                    <p:blipFill>
                      <a:blip r:embed="rId50"/>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3B5C1FD-A306-5252-3ED6-DAFEE64318C0}"/>
              </a:ext>
            </a:extLst>
          </p:cNvPr>
          <p:cNvSpPr>
            <a:spLocks noGrp="1"/>
          </p:cNvSpPr>
          <p:nvPr>
            <p:ph type="title"/>
          </p:nvPr>
        </p:nvSpPr>
        <p:spPr/>
        <p:txBody>
          <a:bodyPr vert="horz">
            <a:normAutofit/>
          </a:bodyPr>
          <a:lstStyle/>
          <a:p>
            <a:r>
              <a:rPr lang="en-US"/>
              <a:t>Global PSH remains a critical driver for storage through 2030 </a:t>
            </a:r>
          </a:p>
        </p:txBody>
      </p:sp>
      <p:graphicFrame>
        <p:nvGraphicFramePr>
          <p:cNvPr id="3" name="Chart 2">
            <a:extLst>
              <a:ext uri="{FF2B5EF4-FFF2-40B4-BE49-F238E27FC236}">
                <a16:creationId xmlns:a16="http://schemas.microsoft.com/office/drawing/2014/main" id="{A0B169DA-F250-2017-D076-61E7839B2263}"/>
              </a:ext>
            </a:extLst>
          </p:cNvPr>
          <p:cNvGraphicFramePr/>
          <p:nvPr>
            <p:custDataLst>
              <p:tags r:id="rId2"/>
            </p:custDataLst>
            <p:extLst>
              <p:ext uri="{D42A27DB-BD31-4B8C-83A1-F6EECF244321}">
                <p14:modId xmlns:p14="http://schemas.microsoft.com/office/powerpoint/2010/main" val="3460043003"/>
              </p:ext>
            </p:extLst>
          </p:nvPr>
        </p:nvGraphicFramePr>
        <p:xfrm>
          <a:off x="522288" y="1666875"/>
          <a:ext cx="7054850" cy="1476375"/>
        </p:xfrm>
        <a:graphic>
          <a:graphicData uri="http://schemas.openxmlformats.org/drawingml/2006/chart">
            <c:chart xmlns:c="http://schemas.openxmlformats.org/drawingml/2006/chart" xmlns:r="http://schemas.openxmlformats.org/officeDocument/2006/relationships" r:id="rId51"/>
          </a:graphicData>
        </a:graphic>
      </p:graphicFrame>
      <p:cxnSp>
        <p:nvCxnSpPr>
          <p:cNvPr id="31" name="Straight Connector 30">
            <a:extLst>
              <a:ext uri="{FF2B5EF4-FFF2-40B4-BE49-F238E27FC236}">
                <a16:creationId xmlns:a16="http://schemas.microsoft.com/office/drawing/2014/main" id="{E7B9A498-8417-0D0C-BED5-F0CD15C937DF}"/>
              </a:ext>
            </a:extLst>
          </p:cNvPr>
          <p:cNvCxnSpPr/>
          <p:nvPr>
            <p:custDataLst>
              <p:tags r:id="rId3"/>
            </p:custDataLst>
          </p:nvPr>
        </p:nvCxnSpPr>
        <p:spPr bwMode="auto">
          <a:xfrm flipV="1">
            <a:off x="1371600" y="1820863"/>
            <a:ext cx="5715000" cy="56832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7" name="Text Placeholder 10">
            <a:extLst>
              <a:ext uri="{FF2B5EF4-FFF2-40B4-BE49-F238E27FC236}">
                <a16:creationId xmlns:a16="http://schemas.microsoft.com/office/drawing/2014/main" id="{5B3D0F23-038C-6B58-A24A-63512B8D4503}"/>
              </a:ext>
            </a:extLst>
          </p:cNvPr>
          <p:cNvSpPr>
            <a:spLocks noGrp="1"/>
          </p:cNvSpPr>
          <p:nvPr>
            <p:custDataLst>
              <p:tags r:id="rId4"/>
            </p:custDataLst>
          </p:nvPr>
        </p:nvSpPr>
        <p:spPr bwMode="auto">
          <a:xfrm>
            <a:off x="1225550"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D53333-2A75-4CF1-B318-F51EFF866CE4}"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15638AD6-5C5A-A07F-5092-71881EBA8E1B}"/>
              </a:ext>
            </a:extLst>
          </p:cNvPr>
          <p:cNvSpPr>
            <a:spLocks noGrp="1"/>
          </p:cNvSpPr>
          <p:nvPr>
            <p:custDataLst>
              <p:tags r:id="rId5"/>
            </p:custDataLst>
          </p:nvPr>
        </p:nvSpPr>
        <p:spPr bwMode="auto">
          <a:xfrm>
            <a:off x="2041525"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F5681AA-1801-4C7D-90A8-3728730CA936}"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6DFC5EA9-9E04-5B66-8C91-339F472C6E9D}"/>
              </a:ext>
            </a:extLst>
          </p:cNvPr>
          <p:cNvSpPr>
            <a:spLocks noGrp="1"/>
          </p:cNvSpPr>
          <p:nvPr>
            <p:custDataLst>
              <p:tags r:id="rId6"/>
            </p:custDataLst>
          </p:nvPr>
        </p:nvSpPr>
        <p:spPr bwMode="auto">
          <a:xfrm>
            <a:off x="2859088"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48AEFB-79D0-4D72-9524-63258C89441C}"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6" name="Text Placeholder 10">
            <a:extLst>
              <a:ext uri="{FF2B5EF4-FFF2-40B4-BE49-F238E27FC236}">
                <a16:creationId xmlns:a16="http://schemas.microsoft.com/office/drawing/2014/main" id="{720E86BF-325C-B583-4AD7-5106420C29F8}"/>
              </a:ext>
            </a:extLst>
          </p:cNvPr>
          <p:cNvSpPr>
            <a:spLocks noGrp="1"/>
          </p:cNvSpPr>
          <p:nvPr>
            <p:custDataLst>
              <p:tags r:id="rId7"/>
            </p:custDataLst>
          </p:nvPr>
        </p:nvSpPr>
        <p:spPr bwMode="auto">
          <a:xfrm>
            <a:off x="3675063"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45CD344-5A46-4815-A0E2-3EABD071299B}" type="datetime'''''''''''''''''''''2''''''''0''''''''''''''2''''''''''''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2026</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8" name="Text Placeholder 10">
            <a:extLst>
              <a:ext uri="{FF2B5EF4-FFF2-40B4-BE49-F238E27FC236}">
                <a16:creationId xmlns:a16="http://schemas.microsoft.com/office/drawing/2014/main" id="{EA05D6C9-D1D3-6A0F-E93B-71F28392D682}"/>
              </a:ext>
            </a:extLst>
          </p:cNvPr>
          <p:cNvSpPr>
            <a:spLocks noGrp="1"/>
          </p:cNvSpPr>
          <p:nvPr>
            <p:custDataLst>
              <p:tags r:id="rId8"/>
            </p:custDataLst>
          </p:nvPr>
        </p:nvSpPr>
        <p:spPr bwMode="auto">
          <a:xfrm>
            <a:off x="4491038"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C582644-C657-4418-9F00-C07887FD4717}" type="datetime'''''''''''''''''''''''''2''''0''''''''2''''''''''''''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Placeholder 10">
            <a:extLst>
              <a:ext uri="{FF2B5EF4-FFF2-40B4-BE49-F238E27FC236}">
                <a16:creationId xmlns:a16="http://schemas.microsoft.com/office/drawing/2014/main" id="{95CCA08A-0413-6931-1C1A-B832FBCECE8D}"/>
              </a:ext>
            </a:extLst>
          </p:cNvPr>
          <p:cNvSpPr>
            <a:spLocks noGrp="1"/>
          </p:cNvSpPr>
          <p:nvPr>
            <p:custDataLst>
              <p:tags r:id="rId9"/>
            </p:custDataLst>
          </p:nvPr>
        </p:nvSpPr>
        <p:spPr bwMode="auto">
          <a:xfrm>
            <a:off x="5307013"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A812C7C-707E-4E44-AF07-5F28F8FC5774}" type="datetime'2''0''''''''2''''''''''''''''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5" name="Text Placeholder 10">
            <a:extLst>
              <a:ext uri="{FF2B5EF4-FFF2-40B4-BE49-F238E27FC236}">
                <a16:creationId xmlns:a16="http://schemas.microsoft.com/office/drawing/2014/main" id="{C7BFA46A-C965-437E-9552-E8C3D71D675C}"/>
              </a:ext>
            </a:extLst>
          </p:cNvPr>
          <p:cNvSpPr>
            <a:spLocks noGrp="1"/>
          </p:cNvSpPr>
          <p:nvPr>
            <p:custDataLst>
              <p:tags r:id="rId10"/>
            </p:custDataLst>
          </p:nvPr>
        </p:nvSpPr>
        <p:spPr bwMode="auto">
          <a:xfrm>
            <a:off x="6124575"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B28D32A-5407-4D4C-9105-098780C6698B}" type="datetime'''2''''''''''0''''''''''''''2''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8" name="Text Placeholder 10">
            <a:extLst>
              <a:ext uri="{FF2B5EF4-FFF2-40B4-BE49-F238E27FC236}">
                <a16:creationId xmlns:a16="http://schemas.microsoft.com/office/drawing/2014/main" id="{62E7CF95-D771-A303-B2B6-D1E4C230F759}"/>
              </a:ext>
            </a:extLst>
          </p:cNvPr>
          <p:cNvSpPr>
            <a:spLocks noGrp="1"/>
          </p:cNvSpPr>
          <p:nvPr>
            <p:custDataLst>
              <p:tags r:id="rId11"/>
            </p:custDataLst>
          </p:nvPr>
        </p:nvSpPr>
        <p:spPr bwMode="auto">
          <a:xfrm>
            <a:off x="6940550" y="30305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CD5A61-004D-4691-9699-F2A638C7B596}"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4315F431-0459-F6DB-3A51-FE38C3FA0EA5}"/>
              </a:ext>
            </a:extLst>
          </p:cNvPr>
          <p:cNvSpPr txBox="1">
            <a:spLocks/>
          </p:cNvSpPr>
          <p:nvPr>
            <p:custDataLst>
              <p:tags r:id="rId12"/>
            </p:custDataLst>
          </p:nvPr>
        </p:nvSpPr>
        <p:spPr bwMode="auto">
          <a:xfrm>
            <a:off x="3997325" y="1997075"/>
            <a:ext cx="463550" cy="215900"/>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8D6F335-B815-4515-B678-5C37B70E39DC}" type="datetime'''''''''''''+''''1''''''''''''2''''''%'''''''''">
              <a:rPr lang="en-US" altLang="en-US" sz="1000" b="1" smtClean="0">
                <a:effectLst/>
              </a:rPr>
              <a:pPr marL="0" indent="0" algn="ctr">
                <a:spcBef>
                  <a:spcPct val="0"/>
                </a:spcBef>
                <a:spcAft>
                  <a:spcPct val="0"/>
                </a:spcAft>
                <a:buNone/>
              </a:pPr>
              <a:t>+12%</a:t>
            </a:fld>
            <a:endParaRPr lang="en-US" sz="1000" b="1"/>
          </a:p>
        </p:txBody>
      </p:sp>
      <p:sp>
        <p:nvSpPr>
          <p:cNvPr id="59" name="btfpNotesBox962619">
            <a:extLst>
              <a:ext uri="{FF2B5EF4-FFF2-40B4-BE49-F238E27FC236}">
                <a16:creationId xmlns:a16="http://schemas.microsoft.com/office/drawing/2014/main" id="{4DF510D5-3C4C-3ADF-1A9F-84CD47D129D1}"/>
              </a:ext>
            </a:extLst>
          </p:cNvPr>
          <p:cNvSpPr txBox="1"/>
          <p:nvPr>
            <p:custDataLst>
              <p:tags r:id="rId13"/>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52"/>
              </a:rPr>
              <a:t>Statista</a:t>
            </a:r>
            <a:r>
              <a:rPr lang="en-US" sz="800" dirty="0">
                <a:solidFill>
                  <a:srgbClr val="000000"/>
                </a:solidFill>
                <a:latin typeface="Arial"/>
                <a:ea typeface="+mn-lt"/>
                <a:cs typeface="Arial"/>
                <a:hlinkClick r:id="rId52"/>
              </a:rPr>
              <a:t>, Pumped hydro storage market</a:t>
            </a:r>
            <a:r>
              <a:rPr lang="en-US" sz="800" dirty="0">
                <a:solidFill>
                  <a:srgbClr val="000000"/>
                </a:solidFill>
                <a:latin typeface="Arial"/>
                <a:ea typeface="+mn-lt"/>
                <a:cs typeface="Arial"/>
              </a:rPr>
              <a:t>;</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lang="en-US" sz="800" dirty="0">
                <a:solidFill>
                  <a:srgbClr val="000000"/>
                </a:solidFill>
                <a:latin typeface="Arial"/>
                <a:ea typeface="+mn-lt"/>
                <a:cs typeface="Arial"/>
                <a:hlinkClick r:id="rId53"/>
              </a:rPr>
              <a:t>TERI, Pumped Storage Plants</a:t>
            </a:r>
            <a:r>
              <a:rPr lang="en-US" sz="800" dirty="0">
                <a:solidFill>
                  <a:srgbClr val="000000"/>
                </a:solidFill>
                <a:latin typeface="Arial"/>
                <a:ea typeface="+mn-lt"/>
                <a:cs typeface="Arial"/>
              </a:rPr>
              <a:t> (2023);</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54">
                  <a:extLst>
                    <a:ext uri="{A12FA001-AC4F-418D-AE19-62706E023703}">
                      <ahyp:hlinkClr xmlns:ahyp="http://schemas.microsoft.com/office/drawing/2018/hyperlinkcolor" val="tx"/>
                    </a:ext>
                  </a:extLst>
                </a:hlinkClick>
              </a:rPr>
              <a:t>GEM</a:t>
            </a:r>
            <a:r>
              <a:rPr lang="en-US" sz="800" dirty="0">
                <a:solidFill>
                  <a:srgbClr val="000000"/>
                </a:solidFill>
                <a:latin typeface="Arial"/>
                <a:ea typeface="+mn-lt"/>
                <a:cs typeface="Arial"/>
                <a:hlinkClick r:id="rId54"/>
              </a:rPr>
              <a:t>, Global Hydropower </a:t>
            </a:r>
            <a:r>
              <a:rPr lang="en-US" sz="800" dirty="0">
                <a:solidFill>
                  <a:srgbClr val="000000"/>
                </a:solidFill>
                <a:latin typeface="Arial"/>
                <a:ea typeface="+mn-lt"/>
                <a:cs typeface="Arial"/>
                <a:hlinkClick r:id="rId54">
                  <a:extLst>
                    <a:ext uri="{A12FA001-AC4F-418D-AE19-62706E023703}">
                      <ahyp:hlinkClr xmlns:ahyp="http://schemas.microsoft.com/office/drawing/2018/hyperlinkcolor" val="tx"/>
                    </a:ext>
                  </a:extLst>
                </a:hlinkClick>
              </a:rPr>
              <a:t>Data</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55"/>
              </a:rPr>
              <a:t>Gernot Wagner</a:t>
            </a:r>
            <a:r>
              <a:rPr lang="en-US" sz="800" dirty="0">
                <a:solidFill>
                  <a:srgbClr val="000000"/>
                </a:solidFill>
              </a:rPr>
              <a:t>. </a:t>
            </a:r>
            <a:r>
              <a:rPr lang="en-US" sz="800" dirty="0">
                <a:solidFill>
                  <a:srgbClr val="000000"/>
                </a:solidFill>
                <a:hlinkClick r:id="rId56"/>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7"/>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5" name="Text Placeholder 10">
            <a:extLst>
              <a:ext uri="{FF2B5EF4-FFF2-40B4-BE49-F238E27FC236}">
                <a16:creationId xmlns:a16="http://schemas.microsoft.com/office/drawing/2014/main" id="{606488BC-E230-BA1F-0085-2E562BEECB45}"/>
              </a:ext>
            </a:extLst>
          </p:cNvPr>
          <p:cNvSpPr>
            <a:spLocks noGrp="1"/>
          </p:cNvSpPr>
          <p:nvPr>
            <p:custDataLst>
              <p:tags r:id="rId14"/>
            </p:custDataLst>
          </p:nvPr>
        </p:nvSpPr>
        <p:spPr bwMode="auto">
          <a:xfrm>
            <a:off x="386334" y="1326261"/>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400" b="1"/>
              <a:t>NZE global installed electric capacity of pumped hydro, </a:t>
            </a:r>
            <a:r>
              <a:rPr lang="en-US" sz="1400"/>
              <a:t>GW</a:t>
            </a:r>
            <a:endParaRPr kumimoji="0" lang="en-US" sz="1400" b="0" i="0" u="none" strike="noStrike" kern="1200" cap="none" spc="0" normalizeH="0" baseline="0" noProof="0">
              <a:ln>
                <a:noFill/>
              </a:ln>
              <a:solidFill>
                <a:srgbClr val="000000"/>
              </a:solidFill>
              <a:effectLst/>
              <a:uLnTx/>
              <a:uFillTx/>
              <a:latin typeface="Arial"/>
            </a:endParaRPr>
          </a:p>
        </p:txBody>
      </p:sp>
      <p:cxnSp>
        <p:nvCxnSpPr>
          <p:cNvPr id="9" name="Straight Connector 8">
            <a:extLst>
              <a:ext uri="{FF2B5EF4-FFF2-40B4-BE49-F238E27FC236}">
                <a16:creationId xmlns:a16="http://schemas.microsoft.com/office/drawing/2014/main" id="{6FEC0369-FB52-F7EA-B70B-ACFB8699E0E5}"/>
              </a:ext>
            </a:extLst>
          </p:cNvPr>
          <p:cNvCxnSpPr>
            <a:cxnSpLocks/>
          </p:cNvCxnSpPr>
          <p:nvPr/>
        </p:nvCxnSpPr>
        <p:spPr bwMode="gray">
          <a:xfrm>
            <a:off x="329184" y="1506855"/>
            <a:ext cx="7061865" cy="912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25" name="Chart 24">
            <a:extLst>
              <a:ext uri="{FF2B5EF4-FFF2-40B4-BE49-F238E27FC236}">
                <a16:creationId xmlns:a16="http://schemas.microsoft.com/office/drawing/2014/main" id="{12C0AE70-08D1-E9A8-BC19-30DF6D49063F}"/>
              </a:ext>
            </a:extLst>
          </p:cNvPr>
          <p:cNvGraphicFramePr/>
          <p:nvPr>
            <p:custDataLst>
              <p:tags r:id="rId15"/>
            </p:custDataLst>
            <p:extLst>
              <p:ext uri="{D42A27DB-BD31-4B8C-83A1-F6EECF244321}">
                <p14:modId xmlns:p14="http://schemas.microsoft.com/office/powerpoint/2010/main" val="3568128799"/>
              </p:ext>
            </p:extLst>
          </p:nvPr>
        </p:nvGraphicFramePr>
        <p:xfrm>
          <a:off x="881063" y="5178425"/>
          <a:ext cx="6696075" cy="933450"/>
        </p:xfrm>
        <a:graphic>
          <a:graphicData uri="http://schemas.openxmlformats.org/drawingml/2006/chart">
            <c:chart xmlns:c="http://schemas.openxmlformats.org/drawingml/2006/chart" xmlns:r="http://schemas.openxmlformats.org/officeDocument/2006/relationships" r:id="rId58"/>
          </a:graphicData>
        </a:graphic>
      </p:graphicFrame>
      <p:sp>
        <p:nvSpPr>
          <p:cNvPr id="4"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765175" y="59531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2DE185C-D797-44D2-8DAC-C399EE8B5098}" type="datetime'''''''0'''''''''''''''''''''''''''''''''''''''''''''''''''''''">
              <a:rPr lang="en-US" altLang="en-US" sz="1000" smtClean="0">
                <a:effectLst/>
              </a:rPr>
              <a:pPr marL="0" lvl="0" indent="0" algn="r">
                <a:spcBef>
                  <a:spcPct val="0"/>
                </a:spcBef>
                <a:spcAft>
                  <a:spcPct val="0"/>
                </a:spcAft>
                <a:buNone/>
              </a:pPr>
              <a:t>0</a:t>
            </a:fld>
            <a:endParaRPr lang="en-US" sz="1000"/>
          </a:p>
        </p:txBody>
      </p:sp>
      <p:sp>
        <p:nvSpPr>
          <p:cNvPr id="8"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625475" y="56975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FBEA797-B87F-4107-9215-A27A7828D1E3}" type="datetime'''''''''''''''''5''''00'''''''''''''''''''''''">
              <a:rPr lang="en-US" altLang="en-US" sz="1000" smtClean="0">
                <a:effectLst/>
              </a:rPr>
              <a:pPr marL="0" lvl="0" indent="0" algn="r">
                <a:spcBef>
                  <a:spcPct val="0"/>
                </a:spcBef>
                <a:spcAft>
                  <a:spcPct val="0"/>
                </a:spcAft>
                <a:buNone/>
              </a:pPr>
              <a:t>500</a:t>
            </a:fld>
            <a:endParaRPr lang="en-US" sz="1000"/>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520700" y="54403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D659CBE-C5EC-47EA-8EC5-9B2B2A5ED1E0}" type="datetime'''1'''''''''''''',''''''''''''''''''''''''''0''''''''''00'">
              <a:rPr lang="en-US" altLang="en-US" sz="1000" smtClean="0">
                <a:effectLst/>
              </a:rPr>
              <a:pPr marL="0" lvl="0" indent="0" algn="r">
                <a:spcBef>
                  <a:spcPct val="0"/>
                </a:spcBef>
                <a:spcAft>
                  <a:spcPct val="0"/>
                </a:spcAft>
                <a:buNone/>
              </a:pPr>
              <a:t>1,000</a:t>
            </a:fld>
            <a:endParaRPr lang="en-US" sz="100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520700" y="518477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E9C43C3-7B39-4E60-A261-BA0FBC43A849}" type="datetime'1'''''''''''''',''''5''''0''''''''''''''''''0'''''">
              <a:rPr lang="en-US" altLang="en-US" sz="1000" smtClean="0">
                <a:effectLst/>
              </a:rPr>
              <a:pPr marL="0" lvl="0" indent="0" algn="r">
                <a:spcBef>
                  <a:spcPct val="0"/>
                </a:spcBef>
                <a:spcAft>
                  <a:spcPct val="0"/>
                </a:spcAft>
                <a:buNone/>
              </a:pPr>
              <a:t>1,500</a:t>
            </a:fld>
            <a:endParaRPr lang="en-US" sz="1000"/>
          </a:p>
        </p:txBody>
      </p:sp>
      <p:cxnSp>
        <p:nvCxnSpPr>
          <p:cNvPr id="38" name="Straight Connector 37">
            <a:extLst>
              <a:ext uri="{FF2B5EF4-FFF2-40B4-BE49-F238E27FC236}">
                <a16:creationId xmlns:a16="http://schemas.microsoft.com/office/drawing/2014/main" id="{F851C9C8-58E1-F74F-4D71-CF9FCA8142FC}"/>
              </a:ext>
            </a:extLst>
          </p:cNvPr>
          <p:cNvCxnSpPr/>
          <p:nvPr>
            <p:custDataLst>
              <p:tags r:id="rId20"/>
            </p:custDataLst>
          </p:nvPr>
        </p:nvCxnSpPr>
        <p:spPr bwMode="auto">
          <a:xfrm flipV="1">
            <a:off x="1371600" y="5268913"/>
            <a:ext cx="5715000" cy="28098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39" name="Text Placeholder 10">
            <a:extLst>
              <a:ext uri="{FF2B5EF4-FFF2-40B4-BE49-F238E27FC236}">
                <a16:creationId xmlns:a16="http://schemas.microsoft.com/office/drawing/2014/main" id="{1EF6A679-0E3B-A26D-EAE1-8DF0CDF425E6}"/>
              </a:ext>
            </a:extLst>
          </p:cNvPr>
          <p:cNvSpPr>
            <a:spLocks noGrp="1"/>
          </p:cNvSpPr>
          <p:nvPr>
            <p:custDataLst>
              <p:tags r:id="rId21"/>
            </p:custDataLst>
          </p:nvPr>
        </p:nvSpPr>
        <p:spPr bwMode="auto">
          <a:xfrm>
            <a:off x="1225550"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FDE20D6-32D6-4462-BA22-04C4474C3BBB}"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 Placeholder 10">
            <a:extLst>
              <a:ext uri="{FF2B5EF4-FFF2-40B4-BE49-F238E27FC236}">
                <a16:creationId xmlns:a16="http://schemas.microsoft.com/office/drawing/2014/main" id="{1FA4E3B7-88CB-85C7-9DA3-8DDCBCC2A77C}"/>
              </a:ext>
            </a:extLst>
          </p:cNvPr>
          <p:cNvSpPr>
            <a:spLocks noGrp="1"/>
          </p:cNvSpPr>
          <p:nvPr>
            <p:custDataLst>
              <p:tags r:id="rId22"/>
            </p:custDataLst>
          </p:nvPr>
        </p:nvSpPr>
        <p:spPr bwMode="auto">
          <a:xfrm>
            <a:off x="2041525"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12A698C-81F1-4451-A274-6AB074905A4D}"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1" name="Text Placeholder 10">
            <a:extLst>
              <a:ext uri="{FF2B5EF4-FFF2-40B4-BE49-F238E27FC236}">
                <a16:creationId xmlns:a16="http://schemas.microsoft.com/office/drawing/2014/main" id="{0736D2FF-818E-BDB1-05F2-219519034EF5}"/>
              </a:ext>
            </a:extLst>
          </p:cNvPr>
          <p:cNvSpPr>
            <a:spLocks noGrp="1"/>
          </p:cNvSpPr>
          <p:nvPr>
            <p:custDataLst>
              <p:tags r:id="rId23"/>
            </p:custDataLst>
          </p:nvPr>
        </p:nvSpPr>
        <p:spPr bwMode="auto">
          <a:xfrm>
            <a:off x="2859088"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320C01-DAE6-4F70-8C8B-EECF5E79C0BC}"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3" name="Text Placeholder 10">
            <a:extLst>
              <a:ext uri="{FF2B5EF4-FFF2-40B4-BE49-F238E27FC236}">
                <a16:creationId xmlns:a16="http://schemas.microsoft.com/office/drawing/2014/main" id="{91785511-451A-381F-64BC-0AFFF5BC40A2}"/>
              </a:ext>
            </a:extLst>
          </p:cNvPr>
          <p:cNvSpPr>
            <a:spLocks noGrp="1"/>
          </p:cNvSpPr>
          <p:nvPr>
            <p:custDataLst>
              <p:tags r:id="rId24"/>
            </p:custDataLst>
          </p:nvPr>
        </p:nvSpPr>
        <p:spPr bwMode="auto">
          <a:xfrm>
            <a:off x="3675063"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F9A806-DEFF-4AA3-AE3F-6B2949A10896}" type="datetime'''2''''''''''0''''''''''''''''''''''''2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2026</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270FD784-5720-02EE-3198-CB2345C57D34}"/>
              </a:ext>
            </a:extLst>
          </p:cNvPr>
          <p:cNvSpPr>
            <a:spLocks noGrp="1"/>
          </p:cNvSpPr>
          <p:nvPr>
            <p:custDataLst>
              <p:tags r:id="rId25"/>
            </p:custDataLst>
          </p:nvPr>
        </p:nvSpPr>
        <p:spPr bwMode="auto">
          <a:xfrm>
            <a:off x="4491038"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C4FC231-1783-4B98-B63D-C6340977F2C0}" type="datetime'''''20''''''''''''''2''''''''''''''''''''''''''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B69F1364-6B8E-EDBA-70FC-4521EC72C50F}"/>
              </a:ext>
            </a:extLst>
          </p:cNvPr>
          <p:cNvSpPr>
            <a:spLocks noGrp="1"/>
          </p:cNvSpPr>
          <p:nvPr>
            <p:custDataLst>
              <p:tags r:id="rId26"/>
            </p:custDataLst>
          </p:nvPr>
        </p:nvSpPr>
        <p:spPr bwMode="auto">
          <a:xfrm>
            <a:off x="5307013"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C36565-8CE4-4AF9-BAFD-7E06338AA600}" type="datetime'''''20''''''''2''''''''''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6" name="Text Placeholder 10">
            <a:extLst>
              <a:ext uri="{FF2B5EF4-FFF2-40B4-BE49-F238E27FC236}">
                <a16:creationId xmlns:a16="http://schemas.microsoft.com/office/drawing/2014/main" id="{5381830A-2396-374A-85D5-58C8B14A86D3}"/>
              </a:ext>
            </a:extLst>
          </p:cNvPr>
          <p:cNvSpPr>
            <a:spLocks noGrp="1"/>
          </p:cNvSpPr>
          <p:nvPr>
            <p:custDataLst>
              <p:tags r:id="rId27"/>
            </p:custDataLst>
          </p:nvPr>
        </p:nvSpPr>
        <p:spPr bwMode="auto">
          <a:xfrm>
            <a:off x="6124575"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1356F9D-BF37-4550-8827-37ADD4ECE9A7}" type="datetime'''''''''''20''''2''''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7" name="Text Placeholder 10">
            <a:extLst>
              <a:ext uri="{FF2B5EF4-FFF2-40B4-BE49-F238E27FC236}">
                <a16:creationId xmlns:a16="http://schemas.microsoft.com/office/drawing/2014/main" id="{8D3F3505-62D3-6BB8-A625-3D4F2CFCD649}"/>
              </a:ext>
            </a:extLst>
          </p:cNvPr>
          <p:cNvSpPr>
            <a:spLocks noGrp="1"/>
          </p:cNvSpPr>
          <p:nvPr>
            <p:custDataLst>
              <p:tags r:id="rId28"/>
            </p:custDataLst>
          </p:nvPr>
        </p:nvSpPr>
        <p:spPr bwMode="auto">
          <a:xfrm>
            <a:off x="6940550" y="6072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2F735F9-1C23-4398-A7A4-AF084D4158EA}"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Placeholder 10">
            <a:extLst>
              <a:ext uri="{FF2B5EF4-FFF2-40B4-BE49-F238E27FC236}">
                <a16:creationId xmlns:a16="http://schemas.microsoft.com/office/drawing/2014/main" id="{E9D10BEB-4E73-AE49-4B52-212FA000D187}"/>
              </a:ext>
            </a:extLst>
          </p:cNvPr>
          <p:cNvSpPr>
            <a:spLocks noGrp="1"/>
          </p:cNvSpPr>
          <p:nvPr>
            <p:custDataLst>
              <p:tags r:id="rId29"/>
            </p:custDataLst>
          </p:nvPr>
        </p:nvSpPr>
        <p:spPr bwMode="auto">
          <a:xfrm>
            <a:off x="3997325" y="5300663"/>
            <a:ext cx="463550" cy="215900"/>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A169D98-79AA-443F-A8F9-9F33E24DE26F}" type="datetime'''''''+''''''''1''''''''''''''''''1''''''''''%'''''''''''''''">
              <a:rPr kumimoji="0" lang="en-US" altLang="en-US" sz="100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en-US" sz="1000" b="1" i="0" u="none" strike="noStrike" kern="1200" cap="none" spc="0" normalizeH="0" baseline="0" noProof="0">
              <a:ln>
                <a:noFill/>
              </a:ln>
              <a:solidFill>
                <a:srgbClr val="000000"/>
              </a:solidFill>
              <a:effectLst/>
              <a:uLnTx/>
              <a:uFillTx/>
              <a:latin typeface="Arial"/>
              <a:ea typeface="+mn-ea"/>
              <a:cs typeface="+mn-cs"/>
            </a:endParaRPr>
          </a:p>
        </p:txBody>
      </p:sp>
      <p:sp>
        <p:nvSpPr>
          <p:cNvPr id="162" name="Text Placeholder 10">
            <a:extLst>
              <a:ext uri="{FF2B5EF4-FFF2-40B4-BE49-F238E27FC236}">
                <a16:creationId xmlns:a16="http://schemas.microsoft.com/office/drawing/2014/main" id="{B62E1FF5-B89A-8F6B-26B0-0A23D71EE2B3}"/>
              </a:ext>
            </a:extLst>
          </p:cNvPr>
          <p:cNvSpPr>
            <a:spLocks noGrp="1"/>
          </p:cNvSpPr>
          <p:nvPr>
            <p:custDataLst>
              <p:tags r:id="rId30"/>
            </p:custDataLst>
          </p:nvPr>
        </p:nvSpPr>
        <p:spPr bwMode="auto">
          <a:xfrm>
            <a:off x="515273" y="4840438"/>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PSH market </a:t>
            </a:r>
            <a:r>
              <a:rPr lang="en-US" sz="1400" b="1">
                <a:solidFill>
                  <a:srgbClr val="000000"/>
                </a:solidFill>
                <a:latin typeface="Arial"/>
                <a:ea typeface="+mn-lt"/>
                <a:cs typeface="Arial"/>
              </a:rPr>
              <a:t>s</a:t>
            </a:r>
            <a:r>
              <a:rPr kumimoji="0" lang="en-US" sz="1400" b="1" i="0" u="none" strike="noStrike" kern="1200" cap="none" spc="0" normalizeH="0" baseline="0" noProof="0" err="1">
                <a:ln>
                  <a:noFill/>
                </a:ln>
                <a:solidFill>
                  <a:srgbClr val="000000"/>
                </a:solidFill>
                <a:effectLst/>
                <a:uLnTx/>
                <a:uFillTx/>
                <a:latin typeface="Arial"/>
                <a:ea typeface="+mn-lt"/>
                <a:cs typeface="Arial"/>
              </a:rPr>
              <a:t>ize</a:t>
            </a:r>
            <a:r>
              <a:rPr kumimoji="0" lang="en-US" sz="1400" b="1" i="0" u="none" strike="noStrike" kern="1200" cap="none" spc="0" normalizeH="0" baseline="0" noProof="0">
                <a:ln>
                  <a:noFill/>
                </a:ln>
                <a:solidFill>
                  <a:srgbClr val="000000"/>
                </a:solidFill>
                <a:effectLst/>
                <a:uLnTx/>
                <a:uFillTx/>
                <a:latin typeface="Arial"/>
                <a:ea typeface="+mn-lt"/>
                <a:cs typeface="Arial"/>
              </a:rPr>
              <a:t> projections</a:t>
            </a:r>
            <a:r>
              <a:rPr lang="en-US" sz="1400" b="1">
                <a:solidFill>
                  <a:srgbClr val="000000"/>
                </a:solidFill>
                <a:latin typeface="Arial"/>
                <a:ea typeface="+mn-lt"/>
                <a:cs typeface="Arial"/>
              </a:rPr>
              <a:t> </a:t>
            </a:r>
            <a:r>
              <a:rPr lang="en-US" sz="1400">
                <a:solidFill>
                  <a:srgbClr val="000000"/>
                </a:solidFill>
                <a:latin typeface="Arial"/>
                <a:ea typeface="+mn-lt"/>
                <a:cs typeface="Arial"/>
              </a:rPr>
              <a:t>(</a:t>
            </a:r>
            <a:r>
              <a:rPr kumimoji="0" lang="en-US" sz="1400" b="0" i="0" u="none" strike="noStrike" kern="1200" cap="none" spc="0" normalizeH="0" baseline="0" noProof="0">
                <a:ln>
                  <a:noFill/>
                </a:ln>
                <a:solidFill>
                  <a:srgbClr val="000000"/>
                </a:solidFill>
                <a:effectLst/>
                <a:uLnTx/>
                <a:uFillTx/>
                <a:latin typeface="Arial"/>
                <a:ea typeface="+mn-lt"/>
                <a:cs typeface="Arial"/>
              </a:rPr>
              <a:t>USD$</a:t>
            </a:r>
            <a:r>
              <a:rPr lang="en-US" sz="1400">
                <a:solidFill>
                  <a:srgbClr val="000000"/>
                </a:solidFill>
                <a:latin typeface="Arial"/>
                <a:ea typeface="+mn-lt"/>
                <a:cs typeface="Arial"/>
              </a:rPr>
              <a:t>M</a:t>
            </a:r>
            <a:r>
              <a:rPr kumimoji="0" lang="en-US" sz="1400" b="0" i="0" u="none" strike="noStrike" kern="1200" cap="none" spc="0" normalizeH="0" baseline="0" noProof="0">
                <a:ln>
                  <a:noFill/>
                </a:ln>
                <a:solidFill>
                  <a:srgbClr val="000000"/>
                </a:solidFill>
                <a:effectLst/>
                <a:uLnTx/>
                <a:uFillTx/>
                <a:latin typeface="Arial"/>
                <a:ea typeface="+mn-lt"/>
                <a:cs typeface="Arial"/>
              </a:rPr>
              <a:t>)</a:t>
            </a:r>
            <a:endParaRPr kumimoji="0" lang="en-US" sz="1400" b="0" i="0" u="none" strike="noStrike" kern="1200" cap="none" spc="0" normalizeH="0" baseline="0" noProof="0">
              <a:ln>
                <a:noFill/>
              </a:ln>
              <a:solidFill>
                <a:srgbClr val="000000"/>
              </a:solidFill>
              <a:effectLst/>
              <a:uLnTx/>
              <a:uFillTx/>
              <a:latin typeface="Arial"/>
            </a:endParaRPr>
          </a:p>
        </p:txBody>
      </p:sp>
      <p:cxnSp>
        <p:nvCxnSpPr>
          <p:cNvPr id="165" name="Straight Connector 164">
            <a:extLst>
              <a:ext uri="{FF2B5EF4-FFF2-40B4-BE49-F238E27FC236}">
                <a16:creationId xmlns:a16="http://schemas.microsoft.com/office/drawing/2014/main" id="{77AE0FF1-F0A7-F790-CB32-929538CAD40D}"/>
              </a:ext>
            </a:extLst>
          </p:cNvPr>
          <p:cNvCxnSpPr>
            <a:cxnSpLocks/>
          </p:cNvCxnSpPr>
          <p:nvPr/>
        </p:nvCxnSpPr>
        <p:spPr bwMode="gray">
          <a:xfrm>
            <a:off x="515273" y="5048250"/>
            <a:ext cx="7061865" cy="476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35" name="Chart 34">
            <a:extLst>
              <a:ext uri="{FF2B5EF4-FFF2-40B4-BE49-F238E27FC236}">
                <a16:creationId xmlns:a16="http://schemas.microsoft.com/office/drawing/2014/main" id="{6F59B08B-41A3-C07F-F274-A89EEBFC7059}"/>
              </a:ext>
            </a:extLst>
          </p:cNvPr>
          <p:cNvGraphicFramePr/>
          <p:nvPr>
            <p:custDataLst>
              <p:tags r:id="rId31"/>
            </p:custDataLst>
            <p:extLst>
              <p:ext uri="{D42A27DB-BD31-4B8C-83A1-F6EECF244321}">
                <p14:modId xmlns:p14="http://schemas.microsoft.com/office/powerpoint/2010/main" val="444995403"/>
              </p:ext>
            </p:extLst>
          </p:nvPr>
        </p:nvGraphicFramePr>
        <p:xfrm>
          <a:off x="881063" y="3640138"/>
          <a:ext cx="6696075" cy="979487"/>
        </p:xfrm>
        <a:graphic>
          <a:graphicData uri="http://schemas.openxmlformats.org/drawingml/2006/chart">
            <c:chart xmlns:c="http://schemas.openxmlformats.org/drawingml/2006/chart" xmlns:r="http://schemas.openxmlformats.org/officeDocument/2006/relationships" r:id="rId59"/>
          </a:graphicData>
        </a:graphic>
      </p:graphicFrame>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gray">
          <a:xfrm>
            <a:off x="765175" y="44608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458115C-7AD2-41E1-A135-F98442979BDE}" type="datetime'''''''''''''''''''0'''''''''''''''''''''''''''''">
              <a:rPr lang="en-US" altLang="en-US" sz="1000" smtClean="0">
                <a:effectLst/>
              </a:rPr>
              <a:pPr marL="0" lvl="0" indent="0" algn="r">
                <a:spcBef>
                  <a:spcPct val="0"/>
                </a:spcBef>
                <a:spcAft>
                  <a:spcPct val="0"/>
                </a:spcAft>
                <a:buNone/>
              </a:pPr>
              <a:t>0</a:t>
            </a:fld>
            <a:endParaRPr lang="en-US" sz="1000"/>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gray">
          <a:xfrm>
            <a:off x="625475" y="41894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AF1F9D0-7BCB-4AAA-B65E-2D004E0776C5}" type="datetime'''''''5''''''''''''0''''''''''''''''0'''''''''">
              <a:rPr lang="en-US" altLang="en-US" sz="1000" smtClean="0">
                <a:effectLst/>
              </a:rPr>
              <a:pPr marL="0" lvl="0" indent="0" algn="r">
                <a:spcBef>
                  <a:spcPct val="0"/>
                </a:spcBef>
                <a:spcAft>
                  <a:spcPct val="0"/>
                </a:spcAft>
                <a:buNone/>
              </a:pPr>
              <a:t>500</a:t>
            </a:fld>
            <a:endParaRPr lang="en-US" sz="1000"/>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gray">
          <a:xfrm>
            <a:off x="520700" y="391795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BCFE5F7-6830-4EB3-B2B6-2D4558EE66D6}" type="datetime'''''''''''''1'''',''''''''0''''''''''''''''''''''''0''0'''">
              <a:rPr lang="en-US" altLang="en-US" sz="1000" smtClean="0">
                <a:effectLst/>
              </a:rPr>
              <a:pPr marL="0" lvl="0" indent="0" algn="r">
                <a:spcBef>
                  <a:spcPct val="0"/>
                </a:spcBef>
                <a:spcAft>
                  <a:spcPct val="0"/>
                </a:spcAft>
                <a:buNone/>
              </a:pPr>
              <a:t>1,000</a:t>
            </a:fld>
            <a:endParaRPr lang="en-US" sz="1000"/>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520700" y="364648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0CF9E2E-2D3E-4C7F-B118-DC04027E8F27}" type="datetime'''''''''''1'',''50''''''''0'''''''''''''''''''''''''''">
              <a:rPr lang="en-US" altLang="en-US" sz="1000" smtClean="0">
                <a:effectLst/>
              </a:rPr>
              <a:pPr marL="0" lvl="0" indent="0" algn="r">
                <a:spcBef>
                  <a:spcPct val="0"/>
                </a:spcBef>
                <a:spcAft>
                  <a:spcPct val="0"/>
                </a:spcAft>
                <a:buNone/>
              </a:pPr>
              <a:t>1,500</a:t>
            </a:fld>
            <a:endParaRPr lang="en-US" sz="1000"/>
          </a:p>
        </p:txBody>
      </p:sp>
      <p:sp>
        <p:nvSpPr>
          <p:cNvPr id="183"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1195388" y="4579938"/>
            <a:ext cx="188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1C02335-3546-4390-A2D7-92FD339EF741}" type="datetime'''''''''''''''''''''''''U''''K'''''''">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UK</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7" name="Text Placeholder 10">
            <a:extLst>
              <a:ext uri="{FF2B5EF4-FFF2-40B4-BE49-F238E27FC236}">
                <a16:creationId xmlns:a16="http://schemas.microsoft.com/office/drawing/2014/main" id="{0055F04C-E83C-E2C0-9B41-C8C9469C4E53}"/>
              </a:ext>
            </a:extLst>
          </p:cNvPr>
          <p:cNvSpPr>
            <a:spLocks noGrp="1"/>
          </p:cNvSpPr>
          <p:nvPr>
            <p:custDataLst>
              <p:tags r:id="rId37"/>
            </p:custDataLst>
          </p:nvPr>
        </p:nvSpPr>
        <p:spPr bwMode="auto">
          <a:xfrm>
            <a:off x="1651000" y="4579938"/>
            <a:ext cx="582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2F4B02C-4FE0-4FE2-9B6B-39E1ED772CE1}" type="datetime'Ph''il''''l''''i''''''''''''''''pi''''''''''''''''''''n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Phillipines</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0" name="Text Placeholder 10">
            <a:extLst>
              <a:ext uri="{FF2B5EF4-FFF2-40B4-BE49-F238E27FC236}">
                <a16:creationId xmlns:a16="http://schemas.microsoft.com/office/drawing/2014/main" id="{970F68CD-3EFE-294A-8B9B-ED142200E649}"/>
              </a:ext>
            </a:extLst>
          </p:cNvPr>
          <p:cNvSpPr>
            <a:spLocks noGrp="1"/>
          </p:cNvSpPr>
          <p:nvPr>
            <p:custDataLst>
              <p:tags r:id="rId38"/>
            </p:custDataLst>
          </p:nvPr>
        </p:nvSpPr>
        <p:spPr bwMode="auto">
          <a:xfrm>
            <a:off x="2368550" y="4579938"/>
            <a:ext cx="4540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60AA05D-E800-4171-85B2-AB58E42DDCCF}" type="datetime'''''C''a''n''''''''a''''d''''''''''''''''''''''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Canada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3" name="Text Placeholder 10">
            <a:extLst>
              <a:ext uri="{FF2B5EF4-FFF2-40B4-BE49-F238E27FC236}">
                <a16:creationId xmlns:a16="http://schemas.microsoft.com/office/drawing/2014/main" id="{1031448C-C6A7-AB95-DF1C-48A2B025BEBC}"/>
              </a:ext>
            </a:extLst>
          </p:cNvPr>
          <p:cNvSpPr>
            <a:spLocks noGrp="1"/>
          </p:cNvSpPr>
          <p:nvPr>
            <p:custDataLst>
              <p:tags r:id="rId39"/>
            </p:custDataLst>
          </p:nvPr>
        </p:nvSpPr>
        <p:spPr bwMode="auto">
          <a:xfrm>
            <a:off x="3076575" y="4579938"/>
            <a:ext cx="342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94EBA1-E8B3-48BA-A213-1CAF0E04C353}" type="datetime'''''''C''''h''''i''''''''''''''n''''''''''''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6" name="Text Placeholder 10">
            <a:extLst>
              <a:ext uri="{FF2B5EF4-FFF2-40B4-BE49-F238E27FC236}">
                <a16:creationId xmlns:a16="http://schemas.microsoft.com/office/drawing/2014/main" id="{930A97CB-6190-F609-9CCB-1E93BF81F4FF}"/>
              </a:ext>
            </a:extLst>
          </p:cNvPr>
          <p:cNvSpPr>
            <a:spLocks noGrp="1"/>
          </p:cNvSpPr>
          <p:nvPr>
            <p:custDataLst>
              <p:tags r:id="rId40"/>
            </p:custDataLst>
          </p:nvPr>
        </p:nvSpPr>
        <p:spPr bwMode="auto">
          <a:xfrm>
            <a:off x="3759200" y="4579938"/>
            <a:ext cx="285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A9D4F26-3069-49E1-A6B5-5F0440413FBC}" type="datetime'''''''''''''''''''''''''''''''''I''''n''d''''''''''''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9" name="Text Placeholder 10">
            <a:extLst>
              <a:ext uri="{FF2B5EF4-FFF2-40B4-BE49-F238E27FC236}">
                <a16:creationId xmlns:a16="http://schemas.microsoft.com/office/drawing/2014/main" id="{A00DBAD8-0C59-ED22-DBB4-44833D2A3DB2}"/>
              </a:ext>
            </a:extLst>
          </p:cNvPr>
          <p:cNvSpPr>
            <a:spLocks noGrp="1"/>
          </p:cNvSpPr>
          <p:nvPr>
            <p:custDataLst>
              <p:tags r:id="rId41"/>
            </p:custDataLst>
          </p:nvPr>
        </p:nvSpPr>
        <p:spPr bwMode="auto">
          <a:xfrm>
            <a:off x="4302125" y="4579938"/>
            <a:ext cx="504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11E3B8D-7C81-4DC0-BCFA-4D28FE9231C4}" type="datetime'''''A''''u''''''''''st''r''''''''''''''''''al''''''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Australia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2" name="Text Placeholder 10">
            <a:extLst>
              <a:ext uri="{FF2B5EF4-FFF2-40B4-BE49-F238E27FC236}">
                <a16:creationId xmlns:a16="http://schemas.microsoft.com/office/drawing/2014/main" id="{7B079115-563B-B557-3A95-C6ED13B8AAE7}"/>
              </a:ext>
            </a:extLst>
          </p:cNvPr>
          <p:cNvSpPr>
            <a:spLocks noGrp="1"/>
          </p:cNvSpPr>
          <p:nvPr>
            <p:custDataLst>
              <p:tags r:id="rId42"/>
            </p:custDataLst>
          </p:nvPr>
        </p:nvSpPr>
        <p:spPr bwMode="auto">
          <a:xfrm>
            <a:off x="5018088" y="4579938"/>
            <a:ext cx="377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8ADA20B-C62D-426F-8E90-519D83F653D5}" type="datetime'''''''S''''''e''''''''''''r''''''b''''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Serbia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5" name="Text Placeholder 10">
            <a:extLst>
              <a:ext uri="{FF2B5EF4-FFF2-40B4-BE49-F238E27FC236}">
                <a16:creationId xmlns:a16="http://schemas.microsoft.com/office/drawing/2014/main" id="{759D1D36-2703-E1BE-78FD-CEFCA748E222}"/>
              </a:ext>
            </a:extLst>
          </p:cNvPr>
          <p:cNvSpPr>
            <a:spLocks noGrp="1"/>
          </p:cNvSpPr>
          <p:nvPr>
            <p:custDataLst>
              <p:tags r:id="rId43"/>
            </p:custDataLst>
          </p:nvPr>
        </p:nvSpPr>
        <p:spPr bwMode="auto">
          <a:xfrm>
            <a:off x="5724525" y="45799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U.S.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8" name="Text Placeholder 10">
            <a:extLst>
              <a:ext uri="{FF2B5EF4-FFF2-40B4-BE49-F238E27FC236}">
                <a16:creationId xmlns:a16="http://schemas.microsoft.com/office/drawing/2014/main" id="{DDC41131-0177-D5C0-90ED-0F75CFCC0A41}"/>
              </a:ext>
            </a:extLst>
          </p:cNvPr>
          <p:cNvSpPr>
            <a:spLocks noGrp="1"/>
          </p:cNvSpPr>
          <p:nvPr>
            <p:custDataLst>
              <p:tags r:id="rId44"/>
            </p:custDataLst>
          </p:nvPr>
        </p:nvSpPr>
        <p:spPr bwMode="auto">
          <a:xfrm>
            <a:off x="6265863" y="4579938"/>
            <a:ext cx="4968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8B31670-C4D9-422A-B77C-DDEE7C0666BD}" type="datetime'''''''S''l''''ov''''''''''''''e''n''''''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Slovenia</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21" name="Text Placeholder 10">
            <a:extLst>
              <a:ext uri="{FF2B5EF4-FFF2-40B4-BE49-F238E27FC236}">
                <a16:creationId xmlns:a16="http://schemas.microsoft.com/office/drawing/2014/main" id="{61E5B9D8-D8D3-ED7E-0D9B-7C07B1E835B1}"/>
              </a:ext>
            </a:extLst>
          </p:cNvPr>
          <p:cNvSpPr>
            <a:spLocks noGrp="1"/>
          </p:cNvSpPr>
          <p:nvPr>
            <p:custDataLst>
              <p:tags r:id="rId45"/>
            </p:custDataLst>
          </p:nvPr>
        </p:nvSpPr>
        <p:spPr bwMode="auto">
          <a:xfrm>
            <a:off x="6918325" y="4579938"/>
            <a:ext cx="498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F5C1AE1-003B-4C73-AFCD-365A3088464C}" type="datetime'''Mo''''''r''''''''''''o''c''''''''''''c''''''''''''''o'''''''">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Morocco</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250" name="Straight Connector 249">
            <a:extLst>
              <a:ext uri="{FF2B5EF4-FFF2-40B4-BE49-F238E27FC236}">
                <a16:creationId xmlns:a16="http://schemas.microsoft.com/office/drawing/2014/main" id="{7888E162-A326-DC3E-E360-5B64E3BFFE0E}"/>
              </a:ext>
            </a:extLst>
          </p:cNvPr>
          <p:cNvCxnSpPr>
            <a:cxnSpLocks/>
          </p:cNvCxnSpPr>
          <p:nvPr/>
        </p:nvCxnSpPr>
        <p:spPr bwMode="gray">
          <a:xfrm>
            <a:off x="501650" y="3560763"/>
            <a:ext cx="707548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58" name="Text Placeholder 10">
            <a:extLst>
              <a:ext uri="{FF2B5EF4-FFF2-40B4-BE49-F238E27FC236}">
                <a16:creationId xmlns:a16="http://schemas.microsoft.com/office/drawing/2014/main" id="{D83A1603-0841-FDD2-DF4A-66CCBC748752}"/>
              </a:ext>
            </a:extLst>
          </p:cNvPr>
          <p:cNvSpPr>
            <a:spLocks noGrp="1"/>
          </p:cNvSpPr>
          <p:nvPr>
            <p:custDataLst>
              <p:tags r:id="rId46"/>
            </p:custDataLst>
          </p:nvPr>
        </p:nvSpPr>
        <p:spPr bwMode="auto">
          <a:xfrm>
            <a:off x="515272" y="3303588"/>
            <a:ext cx="7054849" cy="2159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Top countries by prospective </a:t>
            </a:r>
            <a:r>
              <a:rPr kumimoji="0" lang="en-US" sz="1400" b="1" i="0" u="none" strike="noStrike" kern="1200" cap="none" spc="0" normalizeH="0" baseline="0" noProof="0" err="1">
                <a:ln>
                  <a:noFill/>
                </a:ln>
                <a:solidFill>
                  <a:srgbClr val="000000"/>
                </a:solidFill>
                <a:effectLst/>
                <a:uLnTx/>
                <a:uFillTx/>
                <a:latin typeface="Arial"/>
                <a:ea typeface="+mn-lt"/>
                <a:cs typeface="Arial"/>
              </a:rPr>
              <a:t>PSH</a:t>
            </a:r>
            <a:r>
              <a:rPr kumimoji="0" lang="en-US" sz="1400" b="1" i="0" u="none" strike="noStrike" kern="1200" cap="none" spc="0" normalizeH="0" baseline="0" noProof="0">
                <a:ln>
                  <a:noFill/>
                </a:ln>
                <a:solidFill>
                  <a:srgbClr val="000000"/>
                </a:solidFill>
                <a:effectLst/>
                <a:uLnTx/>
                <a:uFillTx/>
                <a:latin typeface="Arial"/>
                <a:ea typeface="+mn-lt"/>
                <a:cs typeface="Arial"/>
              </a:rPr>
              <a:t> capacity growth, </a:t>
            </a:r>
            <a:r>
              <a:rPr kumimoji="0" lang="en-US" sz="1400" b="0" i="0" u="none" strike="noStrike" kern="1200" cap="none" spc="0" normalizeH="0" baseline="0" noProof="0">
                <a:ln>
                  <a:noFill/>
                </a:ln>
                <a:solidFill>
                  <a:srgbClr val="000000"/>
                </a:solidFill>
                <a:effectLst/>
                <a:uLnTx/>
                <a:uFillTx/>
                <a:latin typeface="Arial"/>
                <a:ea typeface="+mn-lt"/>
                <a:cs typeface="Arial"/>
              </a:rPr>
              <a:t>prospective/operating (MW/MW) </a:t>
            </a:r>
            <a:endParaRPr kumimoji="0" lang="en-US" sz="1400" b="0" i="0" u="none" strike="noStrike" kern="1200" cap="none" spc="0" normalizeH="0" baseline="0" noProof="0">
              <a:ln>
                <a:noFill/>
              </a:ln>
              <a:solidFill>
                <a:srgbClr val="000000"/>
              </a:solidFill>
              <a:effectLst/>
              <a:uLnTx/>
              <a:uFillTx/>
              <a:latin typeface="Arial"/>
            </a:endParaRPr>
          </a:p>
        </p:txBody>
      </p:sp>
      <p:sp>
        <p:nvSpPr>
          <p:cNvPr id="2" name="TextBox 8">
            <a:extLst>
              <a:ext uri="{FF2B5EF4-FFF2-40B4-BE49-F238E27FC236}">
                <a16:creationId xmlns:a16="http://schemas.microsoft.com/office/drawing/2014/main" id="{6463AE27-3408-C280-B4E9-9CD8441D2E9E}"/>
              </a:ext>
            </a:extLst>
          </p:cNvPr>
          <p:cNvSpPr txBox="1"/>
          <p:nvPr/>
        </p:nvSpPr>
        <p:spPr bwMode="gray">
          <a:xfrm>
            <a:off x="7781259" y="1321911"/>
            <a:ext cx="4080539" cy="4970591"/>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The global pumped storage hydropower market is expected to grow steadily through 2030. Over this period</a:t>
            </a:r>
            <a:r>
              <a:rPr lang="en-US" sz="1050">
                <a:solidFill>
                  <a:srgbClr val="000000"/>
                </a:solidFill>
                <a:latin typeface="Arial"/>
              </a:rPr>
              <a:t>,</a:t>
            </a:r>
            <a:r>
              <a:rPr kumimoji="0" lang="en-US" sz="1050" b="0" i="0" u="none" strike="noStrike" kern="1200" cap="none" spc="0" normalizeH="0" baseline="0" noProof="0">
                <a:ln>
                  <a:noFill/>
                </a:ln>
                <a:solidFill>
                  <a:srgbClr val="000000"/>
                </a:solidFill>
                <a:effectLst/>
                <a:uLnTx/>
                <a:uFillTx/>
                <a:latin typeface="Arial"/>
                <a:ea typeface="+mn-ea"/>
                <a:cs typeface="+mn-cs"/>
              </a:rPr>
              <a:t> the PSH market is projected to expand </a:t>
            </a:r>
            <a:r>
              <a:rPr lang="en-US" sz="1050" b="1">
                <a:solidFill>
                  <a:srgbClr val="000000"/>
                </a:solidFill>
                <a:latin typeface="Arial"/>
              </a:rPr>
              <a:t>by</a:t>
            </a:r>
            <a:r>
              <a:rPr kumimoji="0" lang="en-US" sz="1050" b="1" i="0" u="none" strike="noStrike" kern="1200" cap="none" spc="0" normalizeH="0" baseline="0" noProof="0">
                <a:ln>
                  <a:noFill/>
                </a:ln>
                <a:solidFill>
                  <a:srgbClr val="000000"/>
                </a:solidFill>
                <a:effectLst/>
                <a:uLnTx/>
                <a:uFillTx/>
                <a:latin typeface="Arial"/>
                <a:ea typeface="+mn-ea"/>
                <a:cs typeface="+mn-cs"/>
              </a:rPr>
              <a:t> 11%</a:t>
            </a:r>
            <a:r>
              <a:rPr kumimoji="0" lang="en-US" sz="1050" i="0" u="none" strike="noStrike" kern="1200" cap="none" spc="0" normalizeH="0" baseline="0" noProof="0">
                <a:ln>
                  <a:noFill/>
                </a:ln>
                <a:solidFill>
                  <a:srgbClr val="000000"/>
                </a:solidFill>
                <a:effectLst/>
                <a:uLnTx/>
                <a:uFillTx/>
                <a:latin typeface="Arial"/>
                <a:ea typeface="+mn-ea"/>
                <a:cs typeface="+mn-cs"/>
              </a:rPr>
              <a:t>,</a:t>
            </a:r>
            <a:r>
              <a:rPr kumimoji="0" lang="en-US" sz="1050" b="1"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reflecting</a:t>
            </a:r>
            <a:r>
              <a:rPr kumimoji="0" lang="en-US" sz="1050" b="0" i="0" u="none" strike="noStrike" kern="1200" cap="none" spc="0" normalizeH="0" baseline="0" noProof="0">
                <a:ln>
                  <a:noFill/>
                </a:ln>
                <a:solidFill>
                  <a:srgbClr val="000000"/>
                </a:solidFill>
                <a:effectLst/>
                <a:uLnTx/>
                <a:uFillTx/>
                <a:latin typeface="Arial"/>
                <a:ea typeface="+mn-ea"/>
                <a:cs typeface="+mn-cs"/>
              </a:rPr>
              <a:t> increased investments and demand for energy storage solutions</a:t>
            </a:r>
            <a:r>
              <a:rPr lang="en-US" sz="1050">
                <a:solidFill>
                  <a:srgbClr val="000000"/>
                </a:solidFill>
                <a:latin typeface="Arial"/>
              </a:rPr>
              <a:t>.</a:t>
            </a:r>
            <a:endParaRPr lang="en-US" sz="1050" b="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The </a:t>
            </a:r>
            <a:r>
              <a:rPr kumimoji="0" lang="en-US" sz="1050" b="1" i="0" u="none" strike="noStrike" kern="1200" cap="none" spc="0" normalizeH="0" baseline="0" noProof="0">
                <a:ln>
                  <a:noFill/>
                </a:ln>
                <a:solidFill>
                  <a:srgbClr val="000000"/>
                </a:solidFill>
                <a:effectLst/>
                <a:uLnTx/>
                <a:uFillTx/>
                <a:latin typeface="Arial"/>
                <a:ea typeface="+mn-ea"/>
                <a:cs typeface="+mn-cs"/>
              </a:rPr>
              <a:t>United Kingdom </a:t>
            </a:r>
            <a:r>
              <a:rPr lang="en-US" sz="1050">
                <a:solidFill>
                  <a:srgbClr val="000000"/>
                </a:solidFill>
                <a:latin typeface="Arial"/>
              </a:rPr>
              <a:t>is expected to grow its pumped storage capacity the most over the next decade, with a </a:t>
            </a:r>
            <a:r>
              <a:rPr lang="en-US" sz="1050" b="1">
                <a:solidFill>
                  <a:srgbClr val="000000"/>
                </a:solidFill>
                <a:latin typeface="Arial"/>
              </a:rPr>
              <a:t>staggering</a:t>
            </a:r>
            <a:r>
              <a:rPr kumimoji="0" lang="en-US" sz="1050" b="1" i="0" u="none" strike="noStrike" kern="1200" cap="none" spc="0" normalizeH="0" baseline="0" noProof="0">
                <a:ln>
                  <a:noFill/>
                </a:ln>
                <a:solidFill>
                  <a:srgbClr val="000000"/>
                </a:solidFill>
                <a:effectLst/>
                <a:uLnTx/>
                <a:uFillTx/>
                <a:latin typeface="Arial"/>
                <a:ea typeface="+mn-ea"/>
                <a:cs typeface="+mn-cs"/>
              </a:rPr>
              <a:t> 1,443% </a:t>
            </a:r>
            <a:r>
              <a:rPr lang="en-US" sz="1050" b="1">
                <a:solidFill>
                  <a:srgbClr val="000000"/>
                </a:solidFill>
                <a:latin typeface="Arial"/>
              </a:rPr>
              <a:t>in projected growth</a:t>
            </a:r>
            <a:r>
              <a:rPr lang="en-US" sz="1050">
                <a:solidFill>
                  <a:srgbClr val="000000"/>
                </a:solidFill>
                <a:latin typeface="Arial"/>
              </a:rPr>
              <a:t>,</a:t>
            </a:r>
            <a:r>
              <a:rPr lang="en-US" sz="1050" b="1">
                <a:solidFill>
                  <a:srgbClr val="000000"/>
                </a:solidFill>
                <a:latin typeface="Arial"/>
              </a:rPr>
              <a:t> </a:t>
            </a:r>
            <a:r>
              <a:rPr lang="en-US" sz="1050">
                <a:solidFill>
                  <a:srgbClr val="000000"/>
                </a:solidFill>
                <a:latin typeface="Arial"/>
              </a:rPr>
              <a:t>signaling</a:t>
            </a:r>
            <a:r>
              <a:rPr kumimoji="0" lang="en-US" sz="1050" b="0" i="0" u="none" strike="noStrike" kern="1200" cap="none" spc="0" normalizeH="0" baseline="0" noProof="0">
                <a:ln>
                  <a:noFill/>
                </a:ln>
                <a:solidFill>
                  <a:srgbClr val="000000"/>
                </a:solidFill>
                <a:effectLst/>
                <a:uLnTx/>
                <a:uFillTx/>
                <a:latin typeface="Arial"/>
                <a:ea typeface="+mn-ea"/>
                <a:cs typeface="+mn-cs"/>
              </a:rPr>
              <a:t> a major strategic shift in energy storage</a:t>
            </a:r>
            <a:r>
              <a:rPr lang="en-US" sz="1050">
                <a:solidFill>
                  <a:srgbClr val="000000"/>
                </a:solidFill>
                <a:latin typeface="Arial"/>
              </a:rPr>
              <a:t>.</a:t>
            </a:r>
            <a:endParaRPr lang="en-US" sz="1050" b="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While China </a:t>
            </a:r>
            <a:r>
              <a:rPr lang="en-US" sz="1050">
                <a:solidFill>
                  <a:srgbClr val="000000"/>
                </a:solidFill>
                <a:latin typeface="Arial"/>
              </a:rPr>
              <a:t>is expected to have a</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relatively smaller growth rate of </a:t>
            </a:r>
            <a:r>
              <a:rPr kumimoji="0" lang="en-US" sz="1050" b="0" i="0" u="none" strike="noStrike" kern="1200" cap="none" spc="0" normalizeH="0" baseline="0" noProof="0">
                <a:ln>
                  <a:noFill/>
                </a:ln>
                <a:solidFill>
                  <a:srgbClr val="000000"/>
                </a:solidFill>
                <a:effectLst/>
                <a:uLnTx/>
                <a:uFillTx/>
                <a:latin typeface="Arial"/>
                <a:ea typeface="+mn-ea"/>
                <a:cs typeface="+mn-cs"/>
              </a:rPr>
              <a:t>824</a:t>
            </a:r>
            <a:r>
              <a:rPr lang="en-US" sz="1050">
                <a:solidFill>
                  <a:srgbClr val="000000"/>
                </a:solidFill>
                <a:latin typeface="Arial"/>
              </a:rPr>
              <a:t>%,</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b="1">
                <a:solidFill>
                  <a:srgbClr val="000000"/>
                </a:solidFill>
                <a:latin typeface="Arial"/>
              </a:rPr>
              <a:t>because it already has a </a:t>
            </a:r>
            <a:r>
              <a:rPr kumimoji="0" lang="en-US" sz="1050" b="1" i="0" u="none" strike="noStrike" kern="1200" cap="none" spc="0" normalizeH="0" baseline="0" noProof="0">
                <a:ln>
                  <a:noFill/>
                </a:ln>
                <a:solidFill>
                  <a:srgbClr val="000000"/>
                </a:solidFill>
                <a:effectLst/>
                <a:uLnTx/>
                <a:uFillTx/>
                <a:latin typeface="Arial"/>
                <a:ea typeface="+mn-ea"/>
                <a:cs typeface="+mn-cs"/>
              </a:rPr>
              <a:t>vast operating capacity</a:t>
            </a:r>
            <a:r>
              <a:rPr lang="en-US" sz="1050" b="1">
                <a:solidFill>
                  <a:srgbClr val="000000"/>
                </a:solidFill>
                <a:latin typeface="Arial"/>
              </a:rPr>
              <a:t>, China should see </a:t>
            </a:r>
            <a:r>
              <a:rPr kumimoji="0" lang="en-US" sz="1050" b="1" i="0" u="none" strike="noStrike" kern="1200" cap="none" spc="0" normalizeH="0" baseline="0" noProof="0">
                <a:ln>
                  <a:noFill/>
                </a:ln>
                <a:solidFill>
                  <a:srgbClr val="000000"/>
                </a:solidFill>
                <a:effectLst/>
                <a:uLnTx/>
                <a:uFillTx/>
                <a:latin typeface="Arial"/>
                <a:ea typeface="+mn-ea"/>
                <a:cs typeface="+mn-cs"/>
              </a:rPr>
              <a:t>the largest absolute increase in megawatts worldwide</a:t>
            </a:r>
            <a:r>
              <a:rPr kumimoji="0" lang="en-US" sz="1050" b="0" i="0" u="none" strike="noStrike" kern="1200" cap="none" spc="0" normalizeH="0" baseline="0" noProof="0">
                <a:ln>
                  <a:noFill/>
                </a:ln>
                <a:solidFill>
                  <a:srgbClr val="000000"/>
                </a:solidFill>
                <a:effectLst/>
                <a:uLnTx/>
                <a:uFillTx/>
                <a:latin typeface="Arial"/>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India’s and Canada’s </a:t>
            </a:r>
            <a:r>
              <a:rPr kumimoji="0" lang="en-US" sz="1050" b="0" i="0" u="none" strike="noStrike" kern="1200" cap="none" spc="0" normalizeH="0" baseline="0" noProof="0">
                <a:ln>
                  <a:noFill/>
                </a:ln>
                <a:solidFill>
                  <a:srgbClr val="000000"/>
                </a:solidFill>
                <a:effectLst/>
                <a:uLnTx/>
                <a:uFillTx/>
                <a:latin typeface="Arial"/>
                <a:ea typeface="+mn-ea"/>
                <a:cs typeface="+mn-cs"/>
              </a:rPr>
              <a:t>prospective growth reflects </a:t>
            </a:r>
            <a:r>
              <a:rPr lang="en-US" sz="1050">
                <a:solidFill>
                  <a:srgbClr val="000000"/>
                </a:solidFill>
                <a:latin typeface="Arial"/>
              </a:rPr>
              <a:t>their</a:t>
            </a:r>
            <a:r>
              <a:rPr kumimoji="0" lang="en-US" sz="1050" b="0" i="0" u="none" strike="noStrike" kern="1200" cap="none" spc="0" normalizeH="0" baseline="0" noProof="0">
                <a:ln>
                  <a:noFill/>
                </a:ln>
                <a:solidFill>
                  <a:srgbClr val="000000"/>
                </a:solidFill>
                <a:effectLst/>
                <a:uLnTx/>
                <a:uFillTx/>
                <a:latin typeface="Arial"/>
                <a:ea typeface="+mn-ea"/>
                <a:cs typeface="+mn-cs"/>
              </a:rPr>
              <a:t> commitment to bolstering energy storage as part of </a:t>
            </a:r>
            <a:r>
              <a:rPr lang="en-US" sz="1050">
                <a:solidFill>
                  <a:srgbClr val="000000"/>
                </a:solidFill>
                <a:latin typeface="Arial"/>
              </a:rPr>
              <a:t>their</a:t>
            </a:r>
            <a:r>
              <a:rPr kumimoji="0" lang="en-US" sz="1050" b="0" i="0" u="none" strike="noStrike" kern="1200" cap="none" spc="0" normalizeH="0" baseline="0" noProof="0">
                <a:ln>
                  <a:noFill/>
                </a:ln>
                <a:solidFill>
                  <a:srgbClr val="000000"/>
                </a:solidFill>
                <a:effectLst/>
                <a:uLnTx/>
                <a:uFillTx/>
                <a:latin typeface="Arial"/>
                <a:ea typeface="+mn-ea"/>
                <a:cs typeface="+mn-cs"/>
              </a:rPr>
              <a:t> renewable energy push.</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Australia’s 552% growth</a:t>
            </a:r>
            <a:r>
              <a:rPr kumimoji="0" lang="en-US" sz="1050" b="0" i="0" u="none" strike="noStrike" kern="1200" cap="none" spc="0" normalizeH="0" baseline="0" noProof="0">
                <a:ln>
                  <a:noFill/>
                </a:ln>
                <a:solidFill>
                  <a:srgbClr val="000000"/>
                </a:solidFill>
                <a:effectLst/>
                <a:uLnTx/>
                <a:uFillTx/>
                <a:latin typeface="Arial"/>
                <a:ea typeface="+mn-ea"/>
                <a:cs typeface="+mn-cs"/>
              </a:rPr>
              <a:t> highlights its efforts to stabilize its </a:t>
            </a:r>
            <a:r>
              <a:rPr kumimoji="0" lang="en-US" sz="1050" b="1" i="0" u="none" strike="noStrike" kern="1200" cap="none" spc="0" normalizeH="0" baseline="0" noProof="0">
                <a:ln>
                  <a:noFill/>
                </a:ln>
                <a:solidFill>
                  <a:srgbClr val="000000"/>
                </a:solidFill>
                <a:effectLst/>
                <a:uLnTx/>
                <a:uFillTx/>
                <a:latin typeface="Arial"/>
                <a:ea typeface="+mn-ea"/>
                <a:cs typeface="+mn-cs"/>
              </a:rPr>
              <a:t>renewable-heavy grid</a:t>
            </a:r>
            <a:r>
              <a:rPr kumimoji="0" lang="en-US" sz="1050" b="0" i="0" u="none" strike="noStrike" kern="1200" cap="none" spc="0" normalizeH="0" baseline="0" noProof="0">
                <a:ln>
                  <a:noFill/>
                </a:ln>
                <a:solidFill>
                  <a:srgbClr val="000000"/>
                </a:solidFill>
                <a:effectLst/>
                <a:uLnTx/>
                <a:uFillTx/>
                <a:latin typeface="Arial"/>
                <a:ea typeface="+mn-ea"/>
                <a:cs typeface="+mn-cs"/>
              </a:rPr>
              <a:t>. The planned expansion will be essential for the country’s energy transition and decarbonization targets.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Philippines, Morocco, and Slovenia </a:t>
            </a:r>
            <a:r>
              <a:rPr kumimoji="0" lang="en-US" sz="1050" b="0" i="0" u="none" strike="noStrike" kern="1200" cap="none" spc="0" normalizeH="0" baseline="0" noProof="0">
                <a:ln>
                  <a:noFill/>
                </a:ln>
                <a:solidFill>
                  <a:srgbClr val="000000"/>
                </a:solidFill>
                <a:effectLst/>
                <a:uLnTx/>
                <a:uFillTx/>
                <a:latin typeface="Arial"/>
                <a:ea typeface="+mn-ea"/>
                <a:cs typeface="+mn-cs"/>
              </a:rPr>
              <a:t>are rapidly positioning themselves as key players in the global pumped storage market. These countries are demonstrating significant commitment to </a:t>
            </a:r>
            <a:r>
              <a:rPr kumimoji="0" lang="en-US" sz="1050" b="1" i="0" u="none" strike="noStrike" kern="1200" cap="none" spc="0" normalizeH="0" baseline="0" noProof="0">
                <a:ln>
                  <a:noFill/>
                </a:ln>
                <a:solidFill>
                  <a:srgbClr val="000000"/>
                </a:solidFill>
                <a:effectLst/>
                <a:uLnTx/>
                <a:uFillTx/>
                <a:latin typeface="Arial"/>
                <a:ea typeface="+mn-ea"/>
                <a:cs typeface="+mn-cs"/>
              </a:rPr>
              <a:t>integrating renewable energy and enhancing grid stability</a:t>
            </a:r>
            <a:r>
              <a:rPr kumimoji="0" lang="en-US" sz="1050" b="0" i="0" u="none" strike="noStrike" kern="1200" cap="none" spc="0" normalizeH="0" baseline="0" noProof="0">
                <a:ln>
                  <a:noFill/>
                </a:ln>
                <a:solidFill>
                  <a:srgbClr val="000000"/>
                </a:solidFill>
                <a:effectLst/>
                <a:uLnTx/>
                <a:uFillTx/>
                <a:latin typeface="Arial"/>
                <a:ea typeface="+mn-ea"/>
                <a:cs typeface="+mn-cs"/>
              </a:rPr>
              <a:t>. </a:t>
            </a:r>
          </a:p>
        </p:txBody>
      </p:sp>
      <p:sp>
        <p:nvSpPr>
          <p:cNvPr id="12" name="Rectangle 11">
            <a:extLst>
              <a:ext uri="{FF2B5EF4-FFF2-40B4-BE49-F238E27FC236}">
                <a16:creationId xmlns:a16="http://schemas.microsoft.com/office/drawing/2014/main" id="{798742EF-6D1E-DD0E-AF9A-A02FA8CABB1D}"/>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109374425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81858196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3" imgW="7772400" imgH="10058400" progId="TCLayout.ActiveDocument.1">
                  <p:embed/>
                </p:oleObj>
              </mc:Choice>
              <mc:Fallback>
                <p:oleObj name="think-cell Slide" r:id="rId33"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3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a:xfrm>
            <a:off x="330200" y="458604"/>
            <a:ext cx="11531600" cy="882788"/>
          </a:xfrm>
        </p:spPr>
        <p:txBody>
          <a:bodyPr vert="horz">
            <a:noAutofit/>
          </a:bodyPr>
          <a:lstStyle/>
          <a:p>
            <a:r>
              <a:rPr lang="en-US"/>
              <a:t>The bulk of conventional PSH costs come from indirect, contingency, and power station equipment costs</a:t>
            </a:r>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 </a:t>
            </a:r>
            <a:r>
              <a:rPr kumimoji="0" lang="en-US" sz="800" b="0" i="0" u="none" strike="noStrike" kern="1200" cap="none" spc="0" normalizeH="0" baseline="0" noProof="0" dirty="0">
                <a:ln>
                  <a:noFill/>
                </a:ln>
                <a:solidFill>
                  <a:srgbClr val="000000"/>
                </a:solidFill>
                <a:effectLst/>
                <a:uLnTx/>
                <a:uFillTx/>
                <a:latin typeface="Arial"/>
                <a:hlinkClick r:id="rId35">
                  <a:extLst>
                    <a:ext uri="{A12FA001-AC4F-418D-AE19-62706E023703}">
                      <ahyp:hlinkClr xmlns:ahyp="http://schemas.microsoft.com/office/drawing/2018/hyperlinkcolor" val="tx"/>
                    </a:ext>
                  </a:extLst>
                </a:hlinkClick>
              </a:rPr>
              <a:t>NREL</a:t>
            </a:r>
            <a:r>
              <a:rPr lang="en-US" sz="800" dirty="0">
                <a:solidFill>
                  <a:srgbClr val="000000"/>
                </a:solidFill>
                <a:latin typeface="Arial"/>
                <a:hlinkClick r:id="rId35"/>
              </a:rPr>
              <a:t>, A Component-Level Bottom-Up Cost Model for Pumped Storage </a:t>
            </a:r>
            <a:r>
              <a:rPr lang="en-US" sz="800" dirty="0">
                <a:solidFill>
                  <a:srgbClr val="000000"/>
                </a:solidFill>
                <a:latin typeface="Arial"/>
                <a:hlinkClick r:id="rId35">
                  <a:extLst>
                    <a:ext uri="{A12FA001-AC4F-418D-AE19-62706E023703}">
                      <ahyp:hlinkClr xmlns:ahyp="http://schemas.microsoft.com/office/drawing/2018/hyperlinkcolor" val="tx"/>
                    </a:ext>
                  </a:extLst>
                </a:hlinkClick>
              </a:rPr>
              <a:t>Hydropower</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6"/>
              </a:rPr>
              <a:t>Gernot Wagner</a:t>
            </a:r>
            <a:r>
              <a:rPr lang="en-US" sz="800" dirty="0">
                <a:solidFill>
                  <a:srgbClr val="000000"/>
                </a:solidFill>
              </a:rPr>
              <a:t>. </a:t>
            </a:r>
            <a:r>
              <a:rPr lang="en-US" sz="800" dirty="0">
                <a:solidFill>
                  <a:srgbClr val="000000"/>
                </a:solidFill>
                <a:hlinkClick r:id="rId37"/>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38"/>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409575" y="1577249"/>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1C3F1913-B071-6373-5371-FA3F76D8260E}"/>
              </a:ext>
            </a:extLst>
          </p:cNvPr>
          <p:cNvCxnSpPr/>
          <p:nvPr>
            <p:custDataLst>
              <p:tags r:id="rId4"/>
            </p:custDataLst>
          </p:nvPr>
        </p:nvCxnSpPr>
        <p:spPr bwMode="auto">
          <a:xfrm>
            <a:off x="855663" y="1970088"/>
            <a:ext cx="2984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36D6A4A3-F405-8129-C6A9-EBEBF989E126}"/>
              </a:ext>
            </a:extLst>
          </p:cNvPr>
          <p:cNvCxnSpPr/>
          <p:nvPr>
            <p:custDataLst>
              <p:tags r:id="rId5"/>
            </p:custDataLst>
          </p:nvPr>
        </p:nvCxnSpPr>
        <p:spPr bwMode="auto">
          <a:xfrm>
            <a:off x="1527175" y="2279650"/>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7D025D15-9D28-D256-28BA-95F44CA9A8E7}"/>
              </a:ext>
            </a:extLst>
          </p:cNvPr>
          <p:cNvCxnSpPr/>
          <p:nvPr>
            <p:custDataLst>
              <p:tags r:id="rId6"/>
            </p:custDataLst>
          </p:nvPr>
        </p:nvCxnSpPr>
        <p:spPr bwMode="auto">
          <a:xfrm>
            <a:off x="2197101" y="2655888"/>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F98B0B91-6741-FB66-F6EE-FA1D2C881C55}"/>
              </a:ext>
            </a:extLst>
          </p:cNvPr>
          <p:cNvCxnSpPr/>
          <p:nvPr>
            <p:custDataLst>
              <p:tags r:id="rId7"/>
            </p:custDataLst>
          </p:nvPr>
        </p:nvCxnSpPr>
        <p:spPr bwMode="auto">
          <a:xfrm>
            <a:off x="2867025" y="2884488"/>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07C5D413-791F-C298-9C0C-1B6B9E34DAA9}"/>
              </a:ext>
            </a:extLst>
          </p:cNvPr>
          <p:cNvCxnSpPr/>
          <p:nvPr>
            <p:custDataLst>
              <p:tags r:id="rId8"/>
            </p:custDataLst>
          </p:nvPr>
        </p:nvCxnSpPr>
        <p:spPr bwMode="auto">
          <a:xfrm>
            <a:off x="3536950" y="3675063"/>
            <a:ext cx="291914"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D1E590BC-638A-CB24-6A16-B244E9FF8E51}"/>
              </a:ext>
            </a:extLst>
          </p:cNvPr>
          <p:cNvCxnSpPr/>
          <p:nvPr>
            <p:custDataLst>
              <p:tags r:id="rId9"/>
            </p:custDataLst>
          </p:nvPr>
        </p:nvCxnSpPr>
        <p:spPr bwMode="auto">
          <a:xfrm>
            <a:off x="4208463" y="3733800"/>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CBDF8A67-407E-032A-3DC6-29A1DB762515}"/>
              </a:ext>
            </a:extLst>
          </p:cNvPr>
          <p:cNvCxnSpPr/>
          <p:nvPr>
            <p:custDataLst>
              <p:tags r:id="rId10"/>
            </p:custDataLst>
          </p:nvPr>
        </p:nvCxnSpPr>
        <p:spPr bwMode="auto">
          <a:xfrm>
            <a:off x="4878389" y="3803650"/>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C6B081FC-B617-17FD-586E-938E5813CAC2}"/>
              </a:ext>
            </a:extLst>
          </p:cNvPr>
          <p:cNvCxnSpPr/>
          <p:nvPr>
            <p:custDataLst>
              <p:tags r:id="rId11"/>
            </p:custDataLst>
          </p:nvPr>
        </p:nvCxnSpPr>
        <p:spPr bwMode="auto">
          <a:xfrm>
            <a:off x="5548313" y="3867150"/>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176FAA82-E735-A74B-CCC0-59C45BA951AE}"/>
              </a:ext>
            </a:extLst>
          </p:cNvPr>
          <p:cNvCxnSpPr/>
          <p:nvPr>
            <p:custDataLst>
              <p:tags r:id="rId12"/>
            </p:custDataLst>
          </p:nvPr>
        </p:nvCxnSpPr>
        <p:spPr bwMode="auto">
          <a:xfrm>
            <a:off x="6218238" y="3889375"/>
            <a:ext cx="291914"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96015FE-5423-9058-A023-B58439633D63}"/>
              </a:ext>
            </a:extLst>
          </p:cNvPr>
          <p:cNvCxnSpPr/>
          <p:nvPr>
            <p:custDataLst>
              <p:tags r:id="rId13"/>
            </p:custDataLst>
          </p:nvPr>
        </p:nvCxnSpPr>
        <p:spPr bwMode="auto">
          <a:xfrm>
            <a:off x="6889750" y="4524375"/>
            <a:ext cx="290362"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26" name="Chart 25">
            <a:extLst>
              <a:ext uri="{FF2B5EF4-FFF2-40B4-BE49-F238E27FC236}">
                <a16:creationId xmlns:a16="http://schemas.microsoft.com/office/drawing/2014/main" id="{55D0B734-E6E1-DAB8-3078-4AC4EF0BFB5E}"/>
              </a:ext>
            </a:extLst>
          </p:cNvPr>
          <p:cNvGraphicFramePr/>
          <p:nvPr>
            <p:custDataLst>
              <p:tags r:id="rId14"/>
            </p:custDataLst>
            <p:extLst>
              <p:ext uri="{D42A27DB-BD31-4B8C-83A1-F6EECF244321}">
                <p14:modId xmlns:p14="http://schemas.microsoft.com/office/powerpoint/2010/main" val="454709385"/>
              </p:ext>
            </p:extLst>
          </p:nvPr>
        </p:nvGraphicFramePr>
        <p:xfrm>
          <a:off x="252413" y="1733550"/>
          <a:ext cx="7373937" cy="3911600"/>
        </p:xfrm>
        <a:graphic>
          <a:graphicData uri="http://schemas.openxmlformats.org/drawingml/2006/chart">
            <c:chart xmlns:c="http://schemas.openxmlformats.org/drawingml/2006/chart" xmlns:r="http://schemas.openxmlformats.org/officeDocument/2006/relationships" r:id="rId39"/>
          </a:graphicData>
        </a:graphic>
      </p:graphicFrame>
      <p:sp>
        <p:nvSpPr>
          <p:cNvPr id="16" name="Text Placeholder 10">
            <a:extLst>
              <a:ext uri="{FF2B5EF4-FFF2-40B4-BE49-F238E27FC236}">
                <a16:creationId xmlns:a16="http://schemas.microsoft.com/office/drawing/2014/main" id="{E9F982D6-0D91-B3EB-70D4-0A0EE9DACDA4}"/>
              </a:ext>
            </a:extLst>
          </p:cNvPr>
          <p:cNvSpPr>
            <a:spLocks noGrp="1"/>
          </p:cNvSpPr>
          <p:nvPr>
            <p:custDataLst>
              <p:tags r:id="rId15"/>
            </p:custDataLst>
          </p:nvPr>
        </p:nvSpPr>
        <p:spPr bwMode="auto">
          <a:xfrm>
            <a:off x="412751" y="5453063"/>
            <a:ext cx="499980" cy="6413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PSH system</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F03338E2-638A-12B1-B8BA-81607A79BFF2}"/>
              </a:ext>
            </a:extLst>
          </p:cNvPr>
          <p:cNvSpPr>
            <a:spLocks noGrp="1"/>
          </p:cNvSpPr>
          <p:nvPr>
            <p:custDataLst>
              <p:tags r:id="rId16"/>
            </p:custDataLst>
          </p:nvPr>
        </p:nvSpPr>
        <p:spPr bwMode="auto">
          <a:xfrm>
            <a:off x="1017588" y="5453063"/>
            <a:ext cx="630410" cy="4810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CF7FD5A-7673-4C8C-A709-6A2E5265B019}" type="datetime'Re''se''''v''oir'', d''''am''s,'''' a''nd ''wat''er''ways'''">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Resevoir, dams, and waterways</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E11714AB-8912-2A8B-BD2D-9FB41C8194BD}"/>
              </a:ext>
            </a:extLst>
          </p:cNvPr>
          <p:cNvSpPr>
            <a:spLocks noGrp="1"/>
          </p:cNvSpPr>
          <p:nvPr>
            <p:custDataLst>
              <p:tags r:id="rId17"/>
            </p:custDataLst>
          </p:nvPr>
        </p:nvSpPr>
        <p:spPr bwMode="auto">
          <a:xfrm>
            <a:off x="1747838" y="5453063"/>
            <a:ext cx="60417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64840C1-09FA-431F-9571-17CC13485E04}" type="datetime'''''''W''''ate''''''r c''''''''''onduc''t''''''''or'''">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Water conductor</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DDC1EC37-4F07-0FAB-6EA3-9E0ED1114626}"/>
              </a:ext>
            </a:extLst>
          </p:cNvPr>
          <p:cNvSpPr>
            <a:spLocks noGrp="1"/>
          </p:cNvSpPr>
          <p:nvPr>
            <p:custDataLst>
              <p:tags r:id="rId18"/>
            </p:custDataLst>
          </p:nvPr>
        </p:nvSpPr>
        <p:spPr bwMode="auto">
          <a:xfrm>
            <a:off x="2338389" y="5453063"/>
            <a:ext cx="667676"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Power plant structure</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602FA43B-8CAD-2ECD-4E29-85DD0C693C40}"/>
              </a:ext>
            </a:extLst>
          </p:cNvPr>
          <p:cNvSpPr>
            <a:spLocks noGrp="1"/>
          </p:cNvSpPr>
          <p:nvPr>
            <p:custDataLst>
              <p:tags r:id="rId19"/>
            </p:custDataLst>
          </p:nvPr>
        </p:nvSpPr>
        <p:spPr bwMode="auto">
          <a:xfrm>
            <a:off x="3000058" y="5453063"/>
            <a:ext cx="652149" cy="4810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CAB59C-9987-4DBE-BB6B-A085F7A5FCE1}" type="datetime'''P''o''''we''r'' ''stati''''o''''n ''eq''''''u''i''pment'">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Power station equipment</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09"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gray">
          <a:xfrm>
            <a:off x="3965575" y="3624263"/>
            <a:ext cx="11024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CE8B9DE-2327-4EE0-B680-15D58C291FC9}" type="datetime'''''''''''''''''''''''''''''''''''''''''2'''''''">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A2B5CCBD-62AD-F0B3-81C9-EFED277045D3}"/>
              </a:ext>
            </a:extLst>
          </p:cNvPr>
          <p:cNvSpPr>
            <a:spLocks noGrp="1"/>
          </p:cNvSpPr>
          <p:nvPr>
            <p:custDataLst>
              <p:tags r:id="rId21"/>
            </p:custDataLst>
          </p:nvPr>
        </p:nvSpPr>
        <p:spPr bwMode="auto">
          <a:xfrm>
            <a:off x="3626803" y="5453063"/>
            <a:ext cx="652149"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445BBC-759A-4BA0-8551-956176C73A84}" type="datetime'Sw''''''''''''''it''''''''''''''c''''h''''''ya''rd'''''''">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Switchyard</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88"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4635500" y="3689350"/>
            <a:ext cx="11024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67A2F6-5EF9-440E-8033-382542F1EA38}" type="datetime'2'''''''''''''''''''''''''''''''''''''''''''''''">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ADB23547-3974-5A2C-0962-3FBA8F6B4D2E}"/>
              </a:ext>
            </a:extLst>
          </p:cNvPr>
          <p:cNvSpPr>
            <a:spLocks noGrp="1"/>
          </p:cNvSpPr>
          <p:nvPr>
            <p:custDataLst>
              <p:tags r:id="rId23"/>
            </p:custDataLst>
          </p:nvPr>
        </p:nvSpPr>
        <p:spPr bwMode="auto">
          <a:xfrm>
            <a:off x="4234498" y="5453063"/>
            <a:ext cx="790342"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Trans-mission </a:t>
            </a:r>
            <a:br>
              <a:rPr kumimoji="0" lang="en-US" altLang="en-US" sz="1050" b="0" i="0" u="none" strike="noStrike" kern="1200" cap="none" spc="0" normalizeH="0" baseline="0" noProof="0">
                <a:ln>
                  <a:noFill/>
                </a:ln>
                <a:solidFill>
                  <a:srgbClr val="000000"/>
                </a:solidFill>
                <a:effectLst/>
                <a:uLnTx/>
                <a:uFillTx/>
                <a:latin typeface="Arial"/>
                <a:ea typeface="+mn-ea"/>
                <a:cs typeface="+mn-cs"/>
              </a:rPr>
            </a:br>
            <a:r>
              <a:rPr kumimoji="0" lang="en-US" altLang="en-US" sz="1050" b="0" i="0" u="none" strike="noStrike" kern="1200" cap="none" spc="0" normalizeH="0" baseline="0" noProof="0">
                <a:ln>
                  <a:noFill/>
                </a:ln>
                <a:solidFill>
                  <a:srgbClr val="000000"/>
                </a:solidFill>
                <a:effectLst/>
                <a:uLnTx/>
                <a:uFillTx/>
                <a:latin typeface="Arial"/>
                <a:ea typeface="+mn-ea"/>
                <a:cs typeface="+mn-cs"/>
              </a:rPr>
              <a:t>lines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85"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gray">
          <a:xfrm>
            <a:off x="5305425" y="3756025"/>
            <a:ext cx="11024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9FB9403-A13E-45D6-A604-C58AE5DAACA6}" type="datetime'''''''''''''''''''''''''''''''''''''''''''''2'''">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A4BB6154-5274-84AC-BAA3-40BE43427707}"/>
              </a:ext>
            </a:extLst>
          </p:cNvPr>
          <p:cNvSpPr>
            <a:spLocks noGrp="1"/>
          </p:cNvSpPr>
          <p:nvPr>
            <p:custDataLst>
              <p:tags r:id="rId25"/>
            </p:custDataLst>
          </p:nvPr>
        </p:nvSpPr>
        <p:spPr bwMode="auto">
          <a:xfrm>
            <a:off x="5080000" y="5453062"/>
            <a:ext cx="551222" cy="6413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6B793B-B4F6-49E8-B4EE-4544FC08A0D3}" type="datetime'''Roa''ds, r''''''ailro''''''ad''''s, an''''d'''' ''bridge''s'">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Roads, railroads, and bridges</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02"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5975350" y="3798888"/>
            <a:ext cx="11024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6C751C2-BC16-4401-90CF-81F619E3DACC}" type="datetime'''''''''''''1'''''''''''''''''''''''''''''''''">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50" name="Text Placeholder 10">
            <a:extLst>
              <a:ext uri="{FF2B5EF4-FFF2-40B4-BE49-F238E27FC236}">
                <a16:creationId xmlns:a16="http://schemas.microsoft.com/office/drawing/2014/main" id="{839010C7-447F-E40D-52FC-30F695718AC6}"/>
              </a:ext>
            </a:extLst>
          </p:cNvPr>
          <p:cNvSpPr>
            <a:spLocks noGrp="1"/>
          </p:cNvSpPr>
          <p:nvPr>
            <p:custDataLst>
              <p:tags r:id="rId27"/>
            </p:custDataLst>
          </p:nvPr>
        </p:nvSpPr>
        <p:spPr bwMode="auto">
          <a:xfrm>
            <a:off x="5716588" y="5453063"/>
            <a:ext cx="616436"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Land, </a:t>
            </a:r>
            <a:br>
              <a:rPr kumimoji="0" lang="en-US" altLang="en-US" sz="1050" b="0" i="0" u="none" strike="noStrike" kern="1200" cap="none" spc="0" normalizeH="0" baseline="0" noProof="0">
                <a:ln>
                  <a:noFill/>
                </a:ln>
                <a:solidFill>
                  <a:srgbClr val="000000"/>
                </a:solidFill>
                <a:effectLst/>
                <a:uLnTx/>
                <a:uFillTx/>
                <a:latin typeface="Arial"/>
                <a:ea typeface="+mn-ea"/>
                <a:cs typeface="+mn-cs"/>
              </a:rPr>
            </a:br>
            <a:r>
              <a:rPr kumimoji="0" lang="en-US" altLang="en-US" sz="1050" b="0" i="0" u="none" strike="noStrike" kern="1200" cap="none" spc="0" normalizeH="0" baseline="0" noProof="0">
                <a:ln>
                  <a:noFill/>
                </a:ln>
                <a:solidFill>
                  <a:srgbClr val="000000"/>
                </a:solidFill>
                <a:effectLst/>
                <a:uLnTx/>
                <a:uFillTx/>
                <a:latin typeface="Arial"/>
                <a:ea typeface="+mn-ea"/>
                <a:cs typeface="+mn-cs"/>
              </a:rPr>
              <a:t>and</a:t>
            </a:r>
            <a:br>
              <a:rPr kumimoji="0" lang="en-US" altLang="en-US" sz="1050" b="0" i="0" u="none" strike="noStrike" kern="1200" cap="none" spc="0" normalizeH="0" baseline="0" noProof="0">
                <a:ln>
                  <a:noFill/>
                </a:ln>
                <a:solidFill>
                  <a:srgbClr val="000000"/>
                </a:solidFill>
                <a:effectLst/>
                <a:uLnTx/>
                <a:uFillTx/>
                <a:latin typeface="Arial"/>
                <a:ea typeface="+mn-ea"/>
                <a:cs typeface="+mn-cs"/>
              </a:rPr>
            </a:br>
            <a:r>
              <a:rPr kumimoji="0" lang="en-US" altLang="en-US" sz="1050" b="0" i="0" u="none" strike="noStrike" kern="1200" cap="none" spc="0" normalizeH="0" baseline="0" noProof="0">
                <a:ln>
                  <a:noFill/>
                </a:ln>
                <a:solidFill>
                  <a:srgbClr val="000000"/>
                </a:solidFill>
                <a:effectLst/>
                <a:uLnTx/>
                <a:uFillTx/>
                <a:latin typeface="Arial"/>
                <a:ea typeface="+mn-ea"/>
                <a:cs typeface="+mn-cs"/>
              </a:rPr>
              <a:t>land rights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3" name="Text Placeholder 10">
            <a:extLst>
              <a:ext uri="{FF2B5EF4-FFF2-40B4-BE49-F238E27FC236}">
                <a16:creationId xmlns:a16="http://schemas.microsoft.com/office/drawing/2014/main" id="{92895511-7A1D-D100-773E-61490B32A9B9}"/>
              </a:ext>
            </a:extLst>
          </p:cNvPr>
          <p:cNvSpPr>
            <a:spLocks noGrp="1"/>
          </p:cNvSpPr>
          <p:nvPr>
            <p:custDataLst>
              <p:tags r:id="rId28"/>
            </p:custDataLst>
          </p:nvPr>
        </p:nvSpPr>
        <p:spPr bwMode="auto">
          <a:xfrm>
            <a:off x="6278881" y="5453063"/>
            <a:ext cx="786374"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F6E986-DC21-42B9-9B21-ABE8C49F19ED}" type="datetime'''C''''''''''on''t''''''''''''''''''''i''ngency ''co''''st''s'">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Contingency costs</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92" name="Text Placeholder 10">
            <a:extLst>
              <a:ext uri="{FF2B5EF4-FFF2-40B4-BE49-F238E27FC236}">
                <a16:creationId xmlns:a16="http://schemas.microsoft.com/office/drawing/2014/main" id="{CFB65A70-DF2B-8D5D-7973-10FCBBEEB50C}"/>
              </a:ext>
            </a:extLst>
          </p:cNvPr>
          <p:cNvSpPr>
            <a:spLocks noGrp="1"/>
          </p:cNvSpPr>
          <p:nvPr>
            <p:custDataLst>
              <p:tags r:id="rId29"/>
            </p:custDataLst>
          </p:nvPr>
        </p:nvSpPr>
        <p:spPr bwMode="auto">
          <a:xfrm>
            <a:off x="7150099" y="5453063"/>
            <a:ext cx="434765" cy="4810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7AB00A5-BA7E-4AF6-820B-8D8E15EEF641}" type="datetime'Othe''''r ''i''''n''d''i''''''''r''e''ct'''' c''os''ts'">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 indirect costs</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38" name="Text Placeholder 10">
            <a:extLst>
              <a:ext uri="{FF2B5EF4-FFF2-40B4-BE49-F238E27FC236}">
                <a16:creationId xmlns:a16="http://schemas.microsoft.com/office/drawing/2014/main" id="{D8311A3F-E1A1-D103-C7BE-90D98E73CF8D}"/>
              </a:ext>
            </a:extLst>
          </p:cNvPr>
          <p:cNvSpPr>
            <a:spLocks noGrp="1"/>
          </p:cNvSpPr>
          <p:nvPr>
            <p:custDataLst>
              <p:tags r:id="rId30"/>
            </p:custDataLst>
          </p:nvPr>
        </p:nvSpPr>
        <p:spPr bwMode="auto">
          <a:xfrm>
            <a:off x="329184" y="1554480"/>
            <a:ext cx="6883423"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a:ea typeface="+mn-lt"/>
                <a:cs typeface="Arial"/>
              </a:rPr>
              <a:t>Component-specific cost breakdown for large pumped storage hydro system</a:t>
            </a:r>
            <a:r>
              <a:rPr kumimoji="0" lang="en-US" sz="1400" i="0" u="none" strike="noStrike" kern="1200" cap="none" spc="0" normalizeH="0" baseline="0" noProof="0" dirty="0">
                <a:ln>
                  <a:noFill/>
                </a:ln>
                <a:solidFill>
                  <a:srgbClr val="000000"/>
                </a:solidFill>
                <a:effectLst/>
                <a:uLnTx/>
                <a:uFillTx/>
                <a:latin typeface="Arial"/>
                <a:ea typeface="+mn-lt"/>
                <a:cs typeface="Arial"/>
              </a:rPr>
              <a:t>,</a:t>
            </a:r>
            <a:r>
              <a:rPr kumimoji="0" lang="en-US" sz="1400" b="1" i="0" u="none" strike="noStrike" kern="1200" cap="none" spc="0" normalizeH="0" baseline="0" noProof="0" dirty="0">
                <a:ln>
                  <a:noFill/>
                </a:ln>
                <a:solidFill>
                  <a:srgbClr val="000000"/>
                </a:solidFill>
                <a:effectLst/>
                <a:uLnTx/>
                <a:uFillTx/>
                <a:latin typeface="Arial"/>
                <a:ea typeface="+mn-lt"/>
                <a:cs typeface="Arial"/>
              </a:rPr>
              <a:t> </a:t>
            </a:r>
            <a:r>
              <a:rPr kumimoji="0" lang="en-US" sz="1400" b="0" i="0" u="none" strike="noStrike" kern="1200" cap="none" spc="0" normalizeH="0" baseline="0" noProof="0" dirty="0">
                <a:ln>
                  <a:noFill/>
                </a:ln>
                <a:solidFill>
                  <a:srgbClr val="000000"/>
                </a:solidFill>
                <a:effectLst/>
                <a:uLnTx/>
                <a:uFillTx/>
                <a:latin typeface="Arial"/>
                <a:ea typeface="+mn-lt"/>
                <a:cs typeface="Arial"/>
              </a:rPr>
              <a:t>%</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439" name="Straight Connector 438">
            <a:extLst>
              <a:ext uri="{FF2B5EF4-FFF2-40B4-BE49-F238E27FC236}">
                <a16:creationId xmlns:a16="http://schemas.microsoft.com/office/drawing/2014/main" id="{F5CCA860-01BE-1DA7-D280-F838E50DA7FA}"/>
              </a:ext>
            </a:extLst>
          </p:cNvPr>
          <p:cNvCxnSpPr>
            <a:cxnSpLocks/>
          </p:cNvCxnSpPr>
          <p:nvPr/>
        </p:nvCxnSpPr>
        <p:spPr bwMode="gray">
          <a:xfrm>
            <a:off x="329184" y="1828800"/>
            <a:ext cx="72556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Box 8">
            <a:extLst>
              <a:ext uri="{FF2B5EF4-FFF2-40B4-BE49-F238E27FC236}">
                <a16:creationId xmlns:a16="http://schemas.microsoft.com/office/drawing/2014/main" id="{F4AB9D66-A5C8-2C8B-0E2F-10AD37804995}"/>
              </a:ext>
            </a:extLst>
          </p:cNvPr>
          <p:cNvSpPr txBox="1"/>
          <p:nvPr/>
        </p:nvSpPr>
        <p:spPr bwMode="gray">
          <a:xfrm>
            <a:off x="7727594" y="1554481"/>
            <a:ext cx="4239062" cy="4729362"/>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lang="en-US" sz="1050" b="1">
                <a:solidFill>
                  <a:srgbClr val="000000"/>
                </a:solidFill>
                <a:latin typeface="Arial"/>
              </a:rPr>
              <a:t>More than a quarter of</a:t>
            </a:r>
            <a:r>
              <a:rPr kumimoji="0" lang="en-US" sz="1050" b="1" i="0" u="none" strike="noStrike" kern="1200" cap="none" spc="0" normalizeH="0" baseline="0" noProof="0">
                <a:ln>
                  <a:noFill/>
                </a:ln>
                <a:solidFill>
                  <a:srgbClr val="000000"/>
                </a:solidFill>
                <a:effectLst/>
                <a:uLnTx/>
                <a:uFillTx/>
                <a:latin typeface="Arial"/>
                <a:ea typeface="+mn-ea"/>
                <a:cs typeface="+mn-cs"/>
              </a:rPr>
              <a:t> total </a:t>
            </a:r>
            <a:r>
              <a:rPr lang="en-US" sz="1050" b="1">
                <a:solidFill>
                  <a:srgbClr val="000000"/>
                </a:solidFill>
                <a:latin typeface="Arial"/>
              </a:rPr>
              <a:t>PSH project</a:t>
            </a:r>
            <a:r>
              <a:rPr kumimoji="0" lang="en-US" sz="1050" b="1" i="0" u="none" strike="noStrike" kern="1200" cap="none" spc="0" normalizeH="0" baseline="0" noProof="0">
                <a:ln>
                  <a:noFill/>
                </a:ln>
                <a:solidFill>
                  <a:srgbClr val="000000"/>
                </a:solidFill>
                <a:effectLst/>
                <a:uLnTx/>
                <a:uFillTx/>
                <a:latin typeface="Arial"/>
                <a:ea typeface="+mn-ea"/>
                <a:cs typeface="+mn-cs"/>
              </a:rPr>
              <a:t> costs</a:t>
            </a:r>
            <a:r>
              <a:rPr kumimoji="0" lang="en-US" sz="1050" b="0" i="0" u="none" strike="noStrike" kern="1200" cap="none" spc="0" normalizeH="0" baseline="0" noProof="0">
                <a:ln>
                  <a:noFill/>
                </a:ln>
                <a:solidFill>
                  <a:srgbClr val="000000"/>
                </a:solidFill>
                <a:effectLst/>
                <a:uLnTx/>
                <a:uFillTx/>
                <a:latin typeface="Arial"/>
                <a:ea typeface="+mn-ea"/>
                <a:cs typeface="+mn-cs"/>
              </a:rPr>
              <a:t> are tied </a:t>
            </a:r>
            <a:br>
              <a:rPr kumimoji="0" lang="en-US" sz="1050" b="0" i="0" u="none" strike="noStrike" kern="1200" cap="none" spc="0" normalizeH="0" baseline="0" noProof="0">
                <a:ln>
                  <a:noFill/>
                </a:ln>
                <a:solidFill>
                  <a:srgbClr val="000000"/>
                </a:solidFill>
                <a:effectLst/>
                <a:uLnTx/>
                <a:uFillTx/>
                <a:latin typeface="Arial"/>
                <a:ea typeface="+mn-ea"/>
                <a:cs typeface="+mn-cs"/>
              </a:rPr>
            </a:br>
            <a:r>
              <a:rPr kumimoji="0" lang="en-US" sz="1050" b="0" i="0" u="none" strike="noStrike" kern="1200" cap="none" spc="0" normalizeH="0" baseline="0" noProof="0">
                <a:ln>
                  <a:noFill/>
                </a:ln>
                <a:solidFill>
                  <a:srgbClr val="000000"/>
                </a:solidFill>
                <a:effectLst/>
                <a:uLnTx/>
                <a:uFillTx/>
                <a:latin typeface="Arial"/>
                <a:ea typeface="+mn-ea"/>
                <a:cs typeface="+mn-cs"/>
              </a:rPr>
              <a:t>to </a:t>
            </a:r>
            <a:r>
              <a:rPr lang="en-US" sz="1050" b="1">
                <a:solidFill>
                  <a:srgbClr val="000000"/>
                </a:solidFill>
                <a:latin typeface="Arial"/>
              </a:rPr>
              <a:t>other</a:t>
            </a:r>
            <a:r>
              <a:rPr kumimoji="0" lang="en-US" sz="1050" b="1" i="0" u="none" strike="noStrike" kern="1200" cap="none" spc="0" normalizeH="0" baseline="0" noProof="0">
                <a:ln>
                  <a:noFill/>
                </a:ln>
                <a:solidFill>
                  <a:srgbClr val="000000"/>
                </a:solidFill>
                <a:effectLst/>
                <a:uLnTx/>
                <a:uFillTx/>
                <a:latin typeface="Arial"/>
                <a:ea typeface="+mn-ea"/>
                <a:cs typeface="+mn-cs"/>
              </a:rPr>
              <a:t> </a:t>
            </a:r>
            <a:r>
              <a:rPr lang="en-US" sz="1050" b="1">
                <a:solidFill>
                  <a:srgbClr val="000000"/>
                </a:solidFill>
                <a:latin typeface="Arial"/>
              </a:rPr>
              <a:t>indirect</a:t>
            </a:r>
            <a:r>
              <a:rPr kumimoji="0" lang="en-US" sz="1050" b="1" i="0" u="none" strike="noStrike" kern="1200" cap="none" spc="0" normalizeH="0" baseline="0" noProof="0">
                <a:ln>
                  <a:noFill/>
                </a:ln>
                <a:solidFill>
                  <a:srgbClr val="000000"/>
                </a:solidFill>
                <a:effectLst/>
                <a:uLnTx/>
                <a:uFillTx/>
                <a:latin typeface="Arial"/>
                <a:ea typeface="+mn-ea"/>
                <a:cs typeface="+mn-cs"/>
              </a:rPr>
              <a:t> </a:t>
            </a:r>
            <a:r>
              <a:rPr lang="en-US" sz="1050" b="1">
                <a:solidFill>
                  <a:srgbClr val="000000"/>
                </a:solidFill>
                <a:latin typeface="Arial"/>
              </a:rPr>
              <a:t>costs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a category that includes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engineering, permitting, taxes</a:t>
            </a:r>
            <a:r>
              <a:rPr kumimoji="0" lang="en-US" sz="1050" b="0" i="0" u="none" strike="noStrike" kern="1200" cap="none" spc="0" normalizeH="0" baseline="0" noProof="0">
                <a:ln>
                  <a:noFill/>
                </a:ln>
                <a:solidFill>
                  <a:srgbClr val="000000"/>
                </a:solidFill>
                <a:effectLst/>
                <a:uLnTx/>
                <a:uFillTx/>
                <a:latin typeface="Arial"/>
                <a:ea typeface="+mn-ea"/>
                <a:cs typeface="+mn-cs"/>
              </a:rPr>
              <a:t>, and </a:t>
            </a:r>
            <a:r>
              <a:rPr kumimoji="0" lang="en-US" sz="1050" b="1" i="0" u="none" strike="noStrike" kern="1200" cap="none" spc="0" normalizeH="0" baseline="0" noProof="0">
                <a:ln>
                  <a:noFill/>
                </a:ln>
                <a:solidFill>
                  <a:srgbClr val="000000"/>
                </a:solidFill>
                <a:effectLst/>
                <a:uLnTx/>
                <a:uFillTx/>
                <a:latin typeface="Arial"/>
                <a:ea typeface="+mn-ea"/>
                <a:cs typeface="+mn-cs"/>
              </a:rPr>
              <a:t>interest during construction</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The size of these</a:t>
            </a:r>
            <a:r>
              <a:rPr kumimoji="0" lang="en-US" sz="1050" b="0" i="0" u="none" strike="noStrike" kern="1200" cap="none" spc="0" normalizeH="0" baseline="0" noProof="0">
                <a:ln>
                  <a:noFill/>
                </a:ln>
                <a:solidFill>
                  <a:srgbClr val="000000"/>
                </a:solidFill>
                <a:effectLst/>
                <a:uLnTx/>
                <a:uFillTx/>
                <a:latin typeface="Arial"/>
                <a:ea typeface="+mn-ea"/>
                <a:cs typeface="+mn-cs"/>
              </a:rPr>
              <a:t> expenses </a:t>
            </a:r>
            <a:r>
              <a:rPr lang="en-US" sz="1050">
                <a:solidFill>
                  <a:srgbClr val="000000"/>
                </a:solidFill>
                <a:latin typeface="Arial"/>
              </a:rPr>
              <a:t>underscores</a:t>
            </a:r>
            <a:r>
              <a:rPr kumimoji="0" lang="en-US" sz="1050" b="0" i="0" u="none" strike="noStrike" kern="1200" cap="none" spc="0" normalizeH="0" baseline="0" noProof="0">
                <a:ln>
                  <a:noFill/>
                </a:ln>
                <a:solidFill>
                  <a:srgbClr val="000000"/>
                </a:solidFill>
                <a:effectLst/>
                <a:uLnTx/>
                <a:uFillTx/>
                <a:latin typeface="Arial"/>
                <a:ea typeface="+mn-ea"/>
                <a:cs typeface="+mn-cs"/>
              </a:rPr>
              <a:t> the importance of rigorous project management and early-stage financial planning to manage cash flows and optimize cost structures.</a:t>
            </a:r>
          </a:p>
          <a:p>
            <a:pPr marL="285750" indent="-285750">
              <a:spcAft>
                <a:spcPts val="600"/>
              </a:spcAft>
              <a:buFont typeface="Arial" panose="020B0604020202020204" pitchFamily="34" charset="0"/>
              <a:buChar char="•"/>
              <a:defRPr/>
            </a:pPr>
            <a:r>
              <a:rPr lang="en-US" sz="1050" b="1">
                <a:solidFill>
                  <a:srgbClr val="000000"/>
                </a:solidFill>
                <a:latin typeface="Arial"/>
              </a:rPr>
              <a:t>Another 18</a:t>
            </a:r>
            <a:r>
              <a:rPr kumimoji="0" lang="en-US" sz="1050" b="1" i="0" u="none" strike="noStrike" kern="1200" cap="none" spc="0" normalizeH="0" baseline="0" noProof="0">
                <a:ln>
                  <a:noFill/>
                </a:ln>
                <a:solidFill>
                  <a:srgbClr val="000000"/>
                </a:solidFill>
                <a:effectLst/>
                <a:uLnTx/>
                <a:uFillTx/>
                <a:latin typeface="Arial"/>
                <a:ea typeface="+mn-ea"/>
                <a:cs typeface="+mn-cs"/>
              </a:rPr>
              <a:t>% of costs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come from</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contingency</a:t>
            </a:r>
            <a:r>
              <a:rPr kumimoji="0" lang="en-US" sz="1050" b="0" i="0" u="none" strike="noStrike" kern="1200" cap="none" spc="0" normalizeH="0" baseline="0" noProof="0">
                <a:ln>
                  <a:noFill/>
                </a:ln>
                <a:solidFill>
                  <a:srgbClr val="000000"/>
                </a:solidFill>
                <a:effectLst/>
                <a:uLnTx/>
                <a:uFillTx/>
                <a:latin typeface="Arial"/>
                <a:ea typeface="+mn-ea"/>
                <a:cs typeface="+mn-cs"/>
              </a:rPr>
              <a:t> provisions, which </a:t>
            </a:r>
            <a:r>
              <a:rPr lang="en-US" sz="1100">
                <a:solidFill>
                  <a:srgbClr val="000000"/>
                </a:solidFill>
                <a:latin typeface="Arial"/>
              </a:rPr>
              <a:t>account for unforeseen variables such as construction delays, technical challenges, or regulatory changes. This cost driver </a:t>
            </a:r>
            <a:r>
              <a:rPr lang="en-US" sz="1050">
                <a:solidFill>
                  <a:srgbClr val="000000"/>
                </a:solidFill>
                <a:latin typeface="Arial"/>
              </a:rPr>
              <a:t>shows</a:t>
            </a:r>
            <a:r>
              <a:rPr kumimoji="0" lang="en-US" sz="1050" b="0" i="0" u="none" strike="noStrike" kern="1200" cap="none" spc="0" normalizeH="0" baseline="0" noProof="0">
                <a:ln>
                  <a:noFill/>
                </a:ln>
                <a:solidFill>
                  <a:srgbClr val="000000"/>
                </a:solidFill>
                <a:effectLst/>
                <a:uLnTx/>
                <a:uFillTx/>
                <a:latin typeface="Arial"/>
                <a:ea typeface="+mn-ea"/>
                <a:cs typeface="+mn-cs"/>
              </a:rPr>
              <a:t> the </a:t>
            </a:r>
            <a:r>
              <a:rPr kumimoji="0" lang="en-US" sz="1050" b="1" i="0" u="none" strike="noStrike" kern="1200" cap="none" spc="0" normalizeH="0" baseline="0" noProof="0">
                <a:ln>
                  <a:noFill/>
                </a:ln>
                <a:solidFill>
                  <a:srgbClr val="000000"/>
                </a:solidFill>
                <a:effectLst/>
                <a:uLnTx/>
                <a:uFillTx/>
                <a:latin typeface="Arial"/>
                <a:ea typeface="+mn-ea"/>
                <a:cs typeface="+mn-cs"/>
              </a:rPr>
              <a:t>high levels of uncertainty</a:t>
            </a:r>
            <a:r>
              <a:rPr kumimoji="0" lang="en-US" sz="1050" b="0" i="0" u="none" strike="noStrike" kern="1200" cap="none" spc="0" normalizeH="0" baseline="0" noProof="0">
                <a:ln>
                  <a:noFill/>
                </a:ln>
                <a:solidFill>
                  <a:srgbClr val="000000"/>
                </a:solidFill>
                <a:effectLst/>
                <a:uLnTx/>
                <a:uFillTx/>
                <a:latin typeface="Arial"/>
                <a:ea typeface="+mn-ea"/>
                <a:cs typeface="+mn-cs"/>
              </a:rPr>
              <a:t> inherent in PSH projects </a:t>
            </a:r>
            <a:r>
              <a:rPr lang="en-US" sz="1050">
                <a:solidFill>
                  <a:srgbClr val="000000"/>
                </a:solidFill>
                <a:latin typeface="Arial"/>
              </a:rPr>
              <a:t>and speaks to</a:t>
            </a:r>
            <a:r>
              <a:rPr kumimoji="0" lang="en-US" sz="1050" b="0" i="0" u="none" strike="noStrike" kern="1200" cap="none" spc="0" normalizeH="0" baseline="0" noProof="0">
                <a:ln>
                  <a:noFill/>
                </a:ln>
                <a:solidFill>
                  <a:srgbClr val="000000"/>
                </a:solidFill>
                <a:effectLst/>
                <a:uLnTx/>
                <a:uFillTx/>
                <a:latin typeface="Arial"/>
                <a:ea typeface="+mn-ea"/>
                <a:cs typeface="+mn-cs"/>
              </a:rPr>
              <a:t> the need for risk mitigation strategies</a:t>
            </a:r>
            <a:r>
              <a:rPr lang="en-US" sz="1050">
                <a:solidFill>
                  <a:srgbClr val="000000"/>
                </a:solidFill>
                <a:latin typeface="Arial"/>
              </a:rPr>
              <a:t> in these kinds of projects.</a:t>
            </a:r>
            <a:endParaRPr lang="en-US" sz="1050" b="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At </a:t>
            </a:r>
            <a:r>
              <a:rPr kumimoji="0" lang="en-US" sz="1050" b="1" i="0" u="none" strike="noStrike" kern="1200" cap="none" spc="0" normalizeH="0" baseline="0" noProof="0">
                <a:ln>
                  <a:noFill/>
                </a:ln>
                <a:solidFill>
                  <a:srgbClr val="000000"/>
                </a:solidFill>
                <a:effectLst/>
                <a:uLnTx/>
                <a:uFillTx/>
                <a:latin typeface="Arial"/>
                <a:ea typeface="+mn-ea"/>
                <a:cs typeface="+mn-cs"/>
              </a:rPr>
              <a:t>23% of total costs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power station equipment</a:t>
            </a:r>
            <a:r>
              <a:rPr kumimoji="0" lang="en-US" sz="1050" b="0" i="0" u="none" strike="noStrike" kern="1200" cap="none" spc="0" normalizeH="0" baseline="0" noProof="0">
                <a:ln>
                  <a:noFill/>
                </a:ln>
                <a:solidFill>
                  <a:srgbClr val="000000"/>
                </a:solidFill>
                <a:effectLst/>
                <a:uLnTx/>
                <a:uFillTx/>
                <a:latin typeface="Arial"/>
                <a:ea typeface="+mn-ea"/>
                <a:cs typeface="+mn-cs"/>
              </a:rPr>
              <a:t> (including turbines, generators, and other essential machinery) constitutes the largest share of direct </a:t>
            </a:r>
            <a:r>
              <a:rPr lang="en-US" sz="1050">
                <a:solidFill>
                  <a:srgbClr val="000000"/>
                </a:solidFill>
                <a:latin typeface="Arial"/>
              </a:rPr>
              <a:t>expenditures, indicating </a:t>
            </a:r>
            <a:r>
              <a:rPr kumimoji="0" lang="en-US" sz="1050" b="0" i="0" u="none" strike="noStrike" kern="1200" cap="none" spc="0" normalizeH="0" baseline="0" noProof="0">
                <a:ln>
                  <a:noFill/>
                </a:ln>
                <a:solidFill>
                  <a:srgbClr val="000000"/>
                </a:solidFill>
                <a:effectLst/>
                <a:uLnTx/>
                <a:uFillTx/>
                <a:latin typeface="Arial"/>
                <a:ea typeface="+mn-ea"/>
                <a:cs typeface="+mn-cs"/>
              </a:rPr>
              <a:t>the critical role of advanced technology procurement and supply chain management in maintaining operational efficiency and reducing long-term costs.</a:t>
            </a: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Categories such as </a:t>
            </a:r>
            <a:r>
              <a:rPr kumimoji="0" lang="en-US" sz="1050" b="1" i="0" u="none" strike="noStrike" kern="1200" cap="none" spc="0" normalizeH="0" baseline="0" noProof="0">
                <a:ln>
                  <a:noFill/>
                </a:ln>
                <a:solidFill>
                  <a:srgbClr val="000000"/>
                </a:solidFill>
                <a:effectLst/>
                <a:uLnTx/>
                <a:uFillTx/>
                <a:latin typeface="Arial"/>
                <a:ea typeface="+mn-ea"/>
                <a:cs typeface="+mn-cs"/>
              </a:rPr>
              <a:t>reservoirs, dams, and waterways (9%)</a:t>
            </a:r>
            <a:r>
              <a:rPr kumimoji="0" lang="en-US" sz="1050" b="0" i="0" u="none" strike="noStrike" kern="1200" cap="none" spc="0" normalizeH="0" baseline="0" noProof="0">
                <a:ln>
                  <a:noFill/>
                </a:ln>
                <a:solidFill>
                  <a:srgbClr val="000000"/>
                </a:solidFill>
                <a:effectLst/>
                <a:uLnTx/>
                <a:uFillTx/>
                <a:latin typeface="Arial"/>
                <a:ea typeface="+mn-ea"/>
                <a:cs typeface="+mn-cs"/>
              </a:rPr>
              <a:t> and </a:t>
            </a:r>
            <a:r>
              <a:rPr kumimoji="0" lang="en-US" sz="1050" b="1" i="0" u="none" strike="noStrike" kern="1200" cap="none" spc="0" normalizeH="0" baseline="0" noProof="0">
                <a:ln>
                  <a:noFill/>
                </a:ln>
                <a:solidFill>
                  <a:srgbClr val="000000"/>
                </a:solidFill>
                <a:effectLst/>
                <a:uLnTx/>
                <a:uFillTx/>
                <a:latin typeface="Arial"/>
                <a:ea typeface="+mn-ea"/>
                <a:cs typeface="+mn-cs"/>
              </a:rPr>
              <a:t>powerplant structures (7%)</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also represent</a:t>
            </a:r>
            <a:r>
              <a:rPr kumimoji="0" lang="en-US" sz="1050" b="0" i="0" u="none" strike="noStrike" kern="1200" cap="none" spc="0" normalizeH="0" baseline="0" noProof="0">
                <a:ln>
                  <a:noFill/>
                </a:ln>
                <a:solidFill>
                  <a:srgbClr val="000000"/>
                </a:solidFill>
                <a:effectLst/>
                <a:uLnTx/>
                <a:uFillTx/>
                <a:latin typeface="Arial"/>
                <a:ea typeface="+mn-ea"/>
                <a:cs typeface="+mn-cs"/>
              </a:rPr>
              <a:t> key infrastructure investments. Although not the largest cost drivers, these components require careful planning and robust contractor management to avoid budget overruns.</a:t>
            </a:r>
          </a:p>
        </p:txBody>
      </p:sp>
      <p:sp>
        <p:nvSpPr>
          <p:cNvPr id="56" name="Rectangle 55">
            <a:extLst>
              <a:ext uri="{FF2B5EF4-FFF2-40B4-BE49-F238E27FC236}">
                <a16:creationId xmlns:a16="http://schemas.microsoft.com/office/drawing/2014/main" id="{84B31BE3-5A1F-BEEA-48A2-FE74249E6952}"/>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275018775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004E911-674B-33DB-C94A-CCA515B4FA6C}"/>
              </a:ext>
            </a:extLst>
          </p:cNvPr>
          <p:cNvGraphicFramePr>
            <a:graphicFrameLocks noChangeAspect="1"/>
          </p:cNvGraphicFramePr>
          <p:nvPr>
            <p:custDataLst>
              <p:tags r:id="rId1"/>
            </p:custDataLst>
            <p:extLst>
              <p:ext uri="{D42A27DB-BD31-4B8C-83A1-F6EECF244321}">
                <p14:modId xmlns:p14="http://schemas.microsoft.com/office/powerpoint/2010/main" val="6133181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84" imgH="486" progId="TCLayout.ActiveDocument.1">
                  <p:embed/>
                </p:oleObj>
              </mc:Choice>
              <mc:Fallback>
                <p:oleObj name="think-cell Slide" r:id="rId4" imgW="484" imgH="486" progId="TCLayout.ActiveDocument.1">
                  <p:embed/>
                  <p:pic>
                    <p:nvPicPr>
                      <p:cNvPr id="7" name="think-cell data - do not delete" hidden="1">
                        <a:extLst>
                          <a:ext uri="{FF2B5EF4-FFF2-40B4-BE49-F238E27FC236}">
                            <a16:creationId xmlns:a16="http://schemas.microsoft.com/office/drawing/2014/main" id="{5004E911-674B-33DB-C94A-CCA515B4FA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6160747-D598-86F7-39DD-CC7BC3579F94}"/>
              </a:ext>
            </a:extLst>
          </p:cNvPr>
          <p:cNvSpPr>
            <a:spLocks noGrp="1"/>
          </p:cNvSpPr>
          <p:nvPr>
            <p:ph type="title"/>
          </p:nvPr>
        </p:nvSpPr>
        <p:spPr/>
        <p:txBody>
          <a:bodyPr vert="horz">
            <a:noAutofit/>
          </a:bodyPr>
          <a:lstStyle/>
          <a:p>
            <a:r>
              <a:rPr lang="en-US"/>
              <a:t>Novel PSH provides an alternative: Relying on suitable geological conditions instead of two vertically separated lakes</a:t>
            </a:r>
          </a:p>
        </p:txBody>
      </p:sp>
      <p:sp>
        <p:nvSpPr>
          <p:cNvPr id="9" name="TextBox 8">
            <a:extLst>
              <a:ext uri="{FF2B5EF4-FFF2-40B4-BE49-F238E27FC236}">
                <a16:creationId xmlns:a16="http://schemas.microsoft.com/office/drawing/2014/main" id="{D818B5C0-BC52-0EF3-6D4B-738F7D2231D1}"/>
              </a:ext>
            </a:extLst>
          </p:cNvPr>
          <p:cNvSpPr txBox="1">
            <a:spLocks noChangeAspect="1"/>
          </p:cNvSpPr>
          <p:nvPr/>
        </p:nvSpPr>
        <p:spPr>
          <a:xfrm>
            <a:off x="371475" y="1885964"/>
            <a:ext cx="11449048" cy="480289"/>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r>
              <a:rPr lang="en-US" sz="1000">
                <a:solidFill>
                  <a:schemeClr val="tx1"/>
                </a:solidFill>
              </a:rPr>
              <a:t>Excess electricity is used to pump water from a reservoir down a well and into a body of rock where it is stored under pressure between rock layers. When electricity is needed, the well is opened, allowing pressurized water to flow through a turbine, generating electricity for the grid.</a:t>
            </a:r>
          </a:p>
        </p:txBody>
      </p:sp>
      <p:sp>
        <p:nvSpPr>
          <p:cNvPr id="10" name="TextBox 9">
            <a:extLst>
              <a:ext uri="{FF2B5EF4-FFF2-40B4-BE49-F238E27FC236}">
                <a16:creationId xmlns:a16="http://schemas.microsoft.com/office/drawing/2014/main" id="{9E50E831-813D-05A9-DF81-2E2B0699749A}"/>
              </a:ext>
            </a:extLst>
          </p:cNvPr>
          <p:cNvSpPr txBox="1">
            <a:spLocks noChangeAspect="1"/>
          </p:cNvSpPr>
          <p:nvPr/>
        </p:nvSpPr>
        <p:spPr>
          <a:xfrm>
            <a:off x="371475" y="5200302"/>
            <a:ext cx="9383916"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r>
              <a:rPr lang="en-US" sz="1400" b="1">
                <a:solidFill>
                  <a:schemeClr val="tx1"/>
                </a:solidFill>
              </a:rPr>
              <a:t>Example projects</a:t>
            </a:r>
          </a:p>
        </p:txBody>
      </p:sp>
      <p:cxnSp>
        <p:nvCxnSpPr>
          <p:cNvPr id="11" name="Straight Connector 10">
            <a:extLst>
              <a:ext uri="{FF2B5EF4-FFF2-40B4-BE49-F238E27FC236}">
                <a16:creationId xmlns:a16="http://schemas.microsoft.com/office/drawing/2014/main" id="{8CCD082C-8C04-F71F-C9B8-B09117F9F42B}"/>
              </a:ext>
            </a:extLst>
          </p:cNvPr>
          <p:cNvCxnSpPr>
            <a:cxnSpLocks noChangeAspect="1"/>
          </p:cNvCxnSpPr>
          <p:nvPr/>
        </p:nvCxnSpPr>
        <p:spPr>
          <a:xfrm>
            <a:off x="371476" y="5430446"/>
            <a:ext cx="9383915" cy="0"/>
          </a:xfrm>
          <a:prstGeom prst="line">
            <a:avLst/>
          </a:prstGeom>
          <a:ln w="9525" cap="rnd" cmpd="sng" algn="ctr">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B7D4B56-14FA-956B-08BD-53382FC0AC7E}"/>
              </a:ext>
            </a:extLst>
          </p:cNvPr>
          <p:cNvSpPr txBox="1">
            <a:spLocks noChangeAspect="1"/>
          </p:cNvSpPr>
          <p:nvPr/>
        </p:nvSpPr>
        <p:spPr>
          <a:xfrm>
            <a:off x="5403437" y="2434309"/>
            <a:ext cx="4340665"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b="1">
                <a:solidFill>
                  <a:schemeClr val="tx1"/>
                </a:solidFill>
              </a:rPr>
              <a:t>Technical specifications</a:t>
            </a:r>
          </a:p>
        </p:txBody>
      </p:sp>
      <p:graphicFrame>
        <p:nvGraphicFramePr>
          <p:cNvPr id="13" name="Table 40">
            <a:extLst>
              <a:ext uri="{FF2B5EF4-FFF2-40B4-BE49-F238E27FC236}">
                <a16:creationId xmlns:a16="http://schemas.microsoft.com/office/drawing/2014/main" id="{9A0CDF55-D7B1-0401-6F90-C85BB18AC892}"/>
              </a:ext>
            </a:extLst>
          </p:cNvPr>
          <p:cNvGraphicFramePr>
            <a:graphicFrameLocks noGrp="1" noChangeAspect="1"/>
          </p:cNvGraphicFramePr>
          <p:nvPr>
            <p:extLst>
              <p:ext uri="{D42A27DB-BD31-4B8C-83A1-F6EECF244321}">
                <p14:modId xmlns:p14="http://schemas.microsoft.com/office/powerpoint/2010/main" val="238696813"/>
              </p:ext>
            </p:extLst>
          </p:nvPr>
        </p:nvGraphicFramePr>
        <p:xfrm>
          <a:off x="5414726" y="2765288"/>
          <a:ext cx="4340665" cy="2410610"/>
        </p:xfrm>
        <a:graphic>
          <a:graphicData uri="http://schemas.openxmlformats.org/drawingml/2006/table">
            <a:tbl>
              <a:tblPr firstRow="1" bandRow="1">
                <a:tableStyleId>{5C22544A-7EE6-4342-B048-85BDC9FD1C3A}</a:tableStyleId>
              </a:tblPr>
              <a:tblGrid>
                <a:gridCol w="1134621">
                  <a:extLst>
                    <a:ext uri="{9D8B030D-6E8A-4147-A177-3AD203B41FA5}">
                      <a16:colId xmlns:a16="http://schemas.microsoft.com/office/drawing/2014/main" val="4189333668"/>
                    </a:ext>
                  </a:extLst>
                </a:gridCol>
                <a:gridCol w="3206044">
                  <a:extLst>
                    <a:ext uri="{9D8B030D-6E8A-4147-A177-3AD203B41FA5}">
                      <a16:colId xmlns:a16="http://schemas.microsoft.com/office/drawing/2014/main" val="2933671971"/>
                    </a:ext>
                  </a:extLst>
                </a:gridCol>
              </a:tblGrid>
              <a:tr h="472082">
                <a:tc>
                  <a:txBody>
                    <a:bodyPr/>
                    <a:lstStyle/>
                    <a:p>
                      <a:r>
                        <a:rPr lang="en-US" sz="1000" b="0">
                          <a:solidFill>
                            <a:schemeClr val="accent2"/>
                          </a:solidFill>
                          <a:latin typeface="+mn-lt"/>
                        </a:rPr>
                        <a:t>Maturity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Commercial</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7795267"/>
                  </a:ext>
                </a:extLst>
              </a:tr>
              <a:tr h="490239">
                <a:tc>
                  <a:txBody>
                    <a:bodyPr/>
                    <a:lstStyle/>
                    <a:p>
                      <a:r>
                        <a:rPr lang="en-US" sz="1000" b="0">
                          <a:solidFill>
                            <a:schemeClr val="accent2"/>
                          </a:solidFill>
                          <a:latin typeface="+mn-lt"/>
                        </a:rPr>
                        <a:t>Modularity</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More modular than large-scale hydro but geographically constrained by need for underground  rock bodies for storing water under pressure</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0884524"/>
                  </a:ext>
                </a:extLst>
              </a:tr>
              <a:tr h="475488">
                <a:tc>
                  <a:txBody>
                    <a:bodyPr/>
                    <a:lstStyle/>
                    <a:p>
                      <a:r>
                        <a:rPr lang="en-US" sz="1000" b="0">
                          <a:solidFill>
                            <a:schemeClr val="accent2"/>
                          </a:solidFill>
                          <a:latin typeface="+mn-lt"/>
                        </a:rPr>
                        <a:t>Suitable deployment size (MW)</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10-100</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981029"/>
                  </a:ext>
                </a:extLst>
              </a:tr>
              <a:tr h="475488">
                <a:tc>
                  <a:txBody>
                    <a:bodyPr/>
                    <a:lstStyle/>
                    <a:p>
                      <a:r>
                        <a:rPr lang="en-US" sz="1000" b="0">
                          <a:solidFill>
                            <a:schemeClr val="accent2"/>
                          </a:solidFill>
                          <a:latin typeface="+mn-lt"/>
                        </a:rPr>
                        <a:t>Suitable nominal duration (hours)</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5-48+</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6350"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9925312"/>
                  </a:ext>
                </a:extLst>
              </a:tr>
              <a:tr h="475488">
                <a:tc>
                  <a:txBody>
                    <a:bodyPr/>
                    <a:lstStyle/>
                    <a:p>
                      <a:r>
                        <a:rPr lang="en-US" sz="1000" b="0">
                          <a:solidFill>
                            <a:schemeClr val="accent2"/>
                          </a:solidFill>
                          <a:latin typeface="+mn-lt"/>
                        </a:rPr>
                        <a:t>Round-trip Efficiency (%)</a:t>
                      </a:r>
                    </a:p>
                  </a:txBody>
                  <a:tcPr marL="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b="0">
                          <a:solidFill>
                            <a:schemeClr val="tx1"/>
                          </a:solidFill>
                          <a:latin typeface="+mn-lt"/>
                        </a:rPr>
                        <a:t>70-85</a:t>
                      </a:r>
                    </a:p>
                  </a:txBody>
                  <a:tcPr marL="45720"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6093290"/>
                  </a:ext>
                </a:extLst>
              </a:tr>
            </a:tbl>
          </a:graphicData>
        </a:graphic>
      </p:graphicFrame>
      <p:cxnSp>
        <p:nvCxnSpPr>
          <p:cNvPr id="14" name="Straight Connector 13">
            <a:extLst>
              <a:ext uri="{FF2B5EF4-FFF2-40B4-BE49-F238E27FC236}">
                <a16:creationId xmlns:a16="http://schemas.microsoft.com/office/drawing/2014/main" id="{A65DB409-21DC-2D39-A949-5FD5D3D14F35}"/>
              </a:ext>
            </a:extLst>
          </p:cNvPr>
          <p:cNvCxnSpPr>
            <a:cxnSpLocks noChangeAspect="1"/>
          </p:cNvCxnSpPr>
          <p:nvPr/>
        </p:nvCxnSpPr>
        <p:spPr>
          <a:xfrm>
            <a:off x="5414724" y="2632743"/>
            <a:ext cx="4340665"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55A14D6F-18E3-E603-FC2C-9483BAC2BCD0}"/>
              </a:ext>
            </a:extLst>
          </p:cNvPr>
          <p:cNvSpPr txBox="1">
            <a:spLocks noChangeAspect="1"/>
          </p:cNvSpPr>
          <p:nvPr/>
        </p:nvSpPr>
        <p:spPr>
          <a:xfrm>
            <a:off x="9909388" y="2434309"/>
            <a:ext cx="1911133" cy="16456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400" b="1">
                <a:solidFill>
                  <a:schemeClr val="tx1"/>
                </a:solidFill>
              </a:rPr>
              <a:t>Use cases</a:t>
            </a:r>
          </a:p>
        </p:txBody>
      </p:sp>
      <p:cxnSp>
        <p:nvCxnSpPr>
          <p:cNvPr id="16" name="Straight Connector 15">
            <a:extLst>
              <a:ext uri="{FF2B5EF4-FFF2-40B4-BE49-F238E27FC236}">
                <a16:creationId xmlns:a16="http://schemas.microsoft.com/office/drawing/2014/main" id="{8A0EFA99-9DDA-C7DE-A8D3-770AEE85BD39}"/>
              </a:ext>
            </a:extLst>
          </p:cNvPr>
          <p:cNvCxnSpPr>
            <a:cxnSpLocks noChangeAspect="1"/>
          </p:cNvCxnSpPr>
          <p:nvPr/>
        </p:nvCxnSpPr>
        <p:spPr>
          <a:xfrm>
            <a:off x="9909388" y="2632743"/>
            <a:ext cx="1911133" cy="0"/>
          </a:xfrm>
          <a:prstGeom prst="line">
            <a:avLst/>
          </a:prstGeom>
          <a:ln w="9525" cap="rnd">
            <a:solidFill>
              <a:srgbClr val="9A9A9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D6FB981-2B64-51CD-D18B-3996AAA88DAA}"/>
              </a:ext>
            </a:extLst>
          </p:cNvPr>
          <p:cNvSpPr txBox="1">
            <a:spLocks noChangeAspect="1"/>
          </p:cNvSpPr>
          <p:nvPr/>
        </p:nvSpPr>
        <p:spPr>
          <a:xfrm>
            <a:off x="9909389" y="3075434"/>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Intraday</a:t>
            </a:r>
          </a:p>
        </p:txBody>
      </p:sp>
      <p:sp>
        <p:nvSpPr>
          <p:cNvPr id="18" name="TextBox 17">
            <a:extLst>
              <a:ext uri="{FF2B5EF4-FFF2-40B4-BE49-F238E27FC236}">
                <a16:creationId xmlns:a16="http://schemas.microsoft.com/office/drawing/2014/main" id="{5E3896B5-053F-7992-1D3A-F95CA296BC9C}"/>
              </a:ext>
            </a:extLst>
          </p:cNvPr>
          <p:cNvSpPr txBox="1">
            <a:spLocks noChangeAspect="1"/>
          </p:cNvSpPr>
          <p:nvPr/>
        </p:nvSpPr>
        <p:spPr>
          <a:xfrm>
            <a:off x="9909389" y="4008239"/>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34A398"/>
                </a:solidFill>
              </a:rPr>
              <a:t>Multiday</a:t>
            </a:r>
          </a:p>
        </p:txBody>
      </p:sp>
      <p:sp>
        <p:nvSpPr>
          <p:cNvPr id="19" name="TextBox 18">
            <a:extLst>
              <a:ext uri="{FF2B5EF4-FFF2-40B4-BE49-F238E27FC236}">
                <a16:creationId xmlns:a16="http://schemas.microsoft.com/office/drawing/2014/main" id="{DEBD40D9-7FB2-2E79-7C24-675C5613D6AB}"/>
              </a:ext>
            </a:extLst>
          </p:cNvPr>
          <p:cNvSpPr txBox="1">
            <a:spLocks noChangeAspect="1"/>
          </p:cNvSpPr>
          <p:nvPr/>
        </p:nvSpPr>
        <p:spPr>
          <a:xfrm>
            <a:off x="9909389" y="4941046"/>
            <a:ext cx="76764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p>
        </p:txBody>
      </p:sp>
      <p:sp>
        <p:nvSpPr>
          <p:cNvPr id="20" name="TextBox 19">
            <a:extLst>
              <a:ext uri="{FF2B5EF4-FFF2-40B4-BE49-F238E27FC236}">
                <a16:creationId xmlns:a16="http://schemas.microsoft.com/office/drawing/2014/main" id="{880E5F56-538A-E60F-964B-DB97486CE4A2}"/>
              </a:ext>
            </a:extLst>
          </p:cNvPr>
          <p:cNvSpPr txBox="1">
            <a:spLocks noChangeAspect="1"/>
          </p:cNvSpPr>
          <p:nvPr/>
        </p:nvSpPr>
        <p:spPr>
          <a:xfrm>
            <a:off x="9909389" y="5643019"/>
            <a:ext cx="767645"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a:solidFill>
                  <a:srgbClr val="C8C8C8"/>
                </a:solidFill>
              </a:rPr>
              <a:t>Remote or off-Grid</a:t>
            </a:r>
          </a:p>
        </p:txBody>
      </p:sp>
      <p:sp>
        <p:nvSpPr>
          <p:cNvPr id="21" name="TextBox 20">
            <a:extLst>
              <a:ext uri="{FF2B5EF4-FFF2-40B4-BE49-F238E27FC236}">
                <a16:creationId xmlns:a16="http://schemas.microsoft.com/office/drawing/2014/main" id="{BFF4981B-5BC7-4BE9-5175-090A6EF6B20F}"/>
              </a:ext>
            </a:extLst>
          </p:cNvPr>
          <p:cNvSpPr txBox="1">
            <a:spLocks noChangeAspect="1"/>
          </p:cNvSpPr>
          <p:nvPr/>
        </p:nvSpPr>
        <p:spPr>
          <a:xfrm>
            <a:off x="10861926" y="2765288"/>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Intermittent daily</a:t>
            </a:r>
            <a:br>
              <a:rPr lang="en-US" sz="1000">
                <a:solidFill>
                  <a:srgbClr val="34A398"/>
                </a:solidFill>
              </a:rPr>
            </a:br>
            <a:r>
              <a:rPr lang="en-US" sz="1000">
                <a:solidFill>
                  <a:srgbClr val="34A398"/>
                </a:solidFill>
              </a:rPr>
              <a:t>RE generation</a:t>
            </a:r>
          </a:p>
        </p:txBody>
      </p:sp>
      <p:sp>
        <p:nvSpPr>
          <p:cNvPr id="22" name="TextBox 21">
            <a:extLst>
              <a:ext uri="{FF2B5EF4-FFF2-40B4-BE49-F238E27FC236}">
                <a16:creationId xmlns:a16="http://schemas.microsoft.com/office/drawing/2014/main" id="{24332A91-896A-3592-18D5-DA44B6616F4F}"/>
              </a:ext>
            </a:extLst>
          </p:cNvPr>
          <p:cNvSpPr txBox="1">
            <a:spLocks noChangeAspect="1"/>
          </p:cNvSpPr>
          <p:nvPr/>
        </p:nvSpPr>
        <p:spPr>
          <a:xfrm>
            <a:off x="10861926" y="3231691"/>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 stability</a:t>
            </a:r>
            <a:br>
              <a:rPr lang="en-US" sz="1000">
                <a:solidFill>
                  <a:srgbClr val="34A398"/>
                </a:solidFill>
              </a:rPr>
            </a:br>
            <a:r>
              <a:rPr lang="en-US" sz="1000">
                <a:solidFill>
                  <a:srgbClr val="34A398"/>
                </a:solidFill>
              </a:rPr>
              <a:t>services</a:t>
            </a:r>
          </a:p>
        </p:txBody>
      </p:sp>
      <p:sp>
        <p:nvSpPr>
          <p:cNvPr id="23" name="TextBox 22">
            <a:extLst>
              <a:ext uri="{FF2B5EF4-FFF2-40B4-BE49-F238E27FC236}">
                <a16:creationId xmlns:a16="http://schemas.microsoft.com/office/drawing/2014/main" id="{B1E33EC8-BC9A-A951-1B48-541F31A7F5C2}"/>
              </a:ext>
            </a:extLst>
          </p:cNvPr>
          <p:cNvSpPr txBox="1">
            <a:spLocks noChangeAspect="1"/>
          </p:cNvSpPr>
          <p:nvPr/>
        </p:nvSpPr>
        <p:spPr>
          <a:xfrm>
            <a:off x="10861926" y="3698094"/>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Weather-Driven</a:t>
            </a:r>
            <a:br>
              <a:rPr lang="en-US" sz="1000">
                <a:solidFill>
                  <a:srgbClr val="C8C8C8"/>
                </a:solidFill>
              </a:rPr>
            </a:br>
            <a:r>
              <a:rPr lang="en-US" sz="1000">
                <a:solidFill>
                  <a:srgbClr val="C8C8C8"/>
                </a:solidFill>
              </a:rPr>
              <a:t>Outages</a:t>
            </a:r>
          </a:p>
        </p:txBody>
      </p:sp>
      <p:sp>
        <p:nvSpPr>
          <p:cNvPr id="24" name="TextBox 23">
            <a:extLst>
              <a:ext uri="{FF2B5EF4-FFF2-40B4-BE49-F238E27FC236}">
                <a16:creationId xmlns:a16="http://schemas.microsoft.com/office/drawing/2014/main" id="{BE992382-383D-E48E-B54C-D9E9063C5B60}"/>
              </a:ext>
            </a:extLst>
          </p:cNvPr>
          <p:cNvSpPr txBox="1">
            <a:spLocks noChangeAspect="1"/>
          </p:cNvSpPr>
          <p:nvPr/>
        </p:nvSpPr>
        <p:spPr>
          <a:xfrm>
            <a:off x="10861927" y="4164497"/>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34A398"/>
                </a:solidFill>
              </a:rPr>
              <a:t>Grid</a:t>
            </a:r>
            <a:br>
              <a:rPr lang="en-US" sz="1000">
                <a:solidFill>
                  <a:srgbClr val="34A398"/>
                </a:solidFill>
              </a:rPr>
            </a:br>
            <a:r>
              <a:rPr lang="en-US" sz="1000">
                <a:solidFill>
                  <a:srgbClr val="34A398"/>
                </a:solidFill>
              </a:rPr>
              <a:t>congestion</a:t>
            </a:r>
          </a:p>
        </p:txBody>
      </p:sp>
      <p:sp>
        <p:nvSpPr>
          <p:cNvPr id="25" name="TextBox 24">
            <a:extLst>
              <a:ext uri="{FF2B5EF4-FFF2-40B4-BE49-F238E27FC236}">
                <a16:creationId xmlns:a16="http://schemas.microsoft.com/office/drawing/2014/main" id="{757DD3A0-B2B0-5C91-D8C4-46B1F4EE84C7}"/>
              </a:ext>
            </a:extLst>
          </p:cNvPr>
          <p:cNvSpPr txBox="1">
            <a:spLocks noChangeAspect="1"/>
          </p:cNvSpPr>
          <p:nvPr/>
        </p:nvSpPr>
        <p:spPr>
          <a:xfrm>
            <a:off x="10861926" y="4630900"/>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Seasonal</a:t>
            </a:r>
            <a:br>
              <a:rPr lang="en-US" sz="1000">
                <a:solidFill>
                  <a:srgbClr val="C8C8C8"/>
                </a:solidFill>
              </a:rPr>
            </a:br>
            <a:r>
              <a:rPr lang="en-US" sz="1000">
                <a:solidFill>
                  <a:srgbClr val="C8C8C8"/>
                </a:solidFill>
              </a:rPr>
              <a:t>Imbalances</a:t>
            </a:r>
          </a:p>
        </p:txBody>
      </p:sp>
      <p:sp>
        <p:nvSpPr>
          <p:cNvPr id="26" name="TextBox 25">
            <a:extLst>
              <a:ext uri="{FF2B5EF4-FFF2-40B4-BE49-F238E27FC236}">
                <a16:creationId xmlns:a16="http://schemas.microsoft.com/office/drawing/2014/main" id="{1CE8122C-FDB5-E5DD-9182-13F2139B8777}"/>
              </a:ext>
            </a:extLst>
          </p:cNvPr>
          <p:cNvSpPr txBox="1">
            <a:spLocks noChangeAspect="1"/>
          </p:cNvSpPr>
          <p:nvPr/>
        </p:nvSpPr>
        <p:spPr>
          <a:xfrm>
            <a:off x="10861927" y="5097303"/>
            <a:ext cx="958596" cy="30777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Long Term</a:t>
            </a:r>
            <a:br>
              <a:rPr lang="en-US" sz="1000">
                <a:solidFill>
                  <a:srgbClr val="C8C8C8"/>
                </a:solidFill>
              </a:rPr>
            </a:br>
            <a:r>
              <a:rPr lang="en-US" sz="1000">
                <a:solidFill>
                  <a:srgbClr val="C8C8C8"/>
                </a:solidFill>
              </a:rPr>
              <a:t>Outages</a:t>
            </a:r>
          </a:p>
        </p:txBody>
      </p:sp>
      <p:sp>
        <p:nvSpPr>
          <p:cNvPr id="27" name="TextBox 26">
            <a:extLst>
              <a:ext uri="{FF2B5EF4-FFF2-40B4-BE49-F238E27FC236}">
                <a16:creationId xmlns:a16="http://schemas.microsoft.com/office/drawing/2014/main" id="{F50CA434-C221-80B9-1B17-1709A1B2B7DB}"/>
              </a:ext>
            </a:extLst>
          </p:cNvPr>
          <p:cNvSpPr txBox="1">
            <a:spLocks noChangeAspect="1"/>
          </p:cNvSpPr>
          <p:nvPr/>
        </p:nvSpPr>
        <p:spPr>
          <a:xfrm>
            <a:off x="10861926" y="5563706"/>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Grid Stabilization</a:t>
            </a:r>
          </a:p>
        </p:txBody>
      </p:sp>
      <p:sp>
        <p:nvSpPr>
          <p:cNvPr id="28" name="TextBox 27">
            <a:extLst>
              <a:ext uri="{FF2B5EF4-FFF2-40B4-BE49-F238E27FC236}">
                <a16:creationId xmlns:a16="http://schemas.microsoft.com/office/drawing/2014/main" id="{BD0BD19A-1D6E-7429-7244-24A47503049D}"/>
              </a:ext>
            </a:extLst>
          </p:cNvPr>
          <p:cNvSpPr txBox="1">
            <a:spLocks noChangeAspect="1"/>
          </p:cNvSpPr>
          <p:nvPr/>
        </p:nvSpPr>
        <p:spPr>
          <a:xfrm>
            <a:off x="10861926" y="5876220"/>
            <a:ext cx="9585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000">
                <a:solidFill>
                  <a:srgbClr val="C8C8C8"/>
                </a:solidFill>
              </a:rPr>
              <a:t>Backup Power</a:t>
            </a:r>
          </a:p>
        </p:txBody>
      </p:sp>
      <p:cxnSp>
        <p:nvCxnSpPr>
          <p:cNvPr id="29" name="Straight Connector 28">
            <a:extLst>
              <a:ext uri="{FF2B5EF4-FFF2-40B4-BE49-F238E27FC236}">
                <a16:creationId xmlns:a16="http://schemas.microsoft.com/office/drawing/2014/main" id="{6527CE9D-9436-564B-6D64-AF6F4D30ACB2}"/>
              </a:ext>
            </a:extLst>
          </p:cNvPr>
          <p:cNvCxnSpPr>
            <a:cxnSpLocks noChangeAspect="1"/>
          </p:cNvCxnSpPr>
          <p:nvPr/>
        </p:nvCxnSpPr>
        <p:spPr>
          <a:xfrm>
            <a:off x="10744200" y="2765288"/>
            <a:ext cx="0" cy="774180"/>
          </a:xfrm>
          <a:prstGeom prst="line">
            <a:avLst/>
          </a:prstGeom>
          <a:ln w="9525" cap="rnd" cmpd="sng" algn="ctr">
            <a:solidFill>
              <a:srgbClr val="29BA74"/>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EA3D146-084C-2FDF-A776-8B898950CBE3}"/>
              </a:ext>
            </a:extLst>
          </p:cNvPr>
          <p:cNvCxnSpPr>
            <a:cxnSpLocks noChangeAspect="1"/>
          </p:cNvCxnSpPr>
          <p:nvPr/>
        </p:nvCxnSpPr>
        <p:spPr>
          <a:xfrm>
            <a:off x="10744200" y="3698094"/>
            <a:ext cx="0" cy="774180"/>
          </a:xfrm>
          <a:prstGeom prst="line">
            <a:avLst/>
          </a:prstGeom>
          <a:ln w="9525" cap="rnd" cmpd="sng" algn="ctr">
            <a:solidFill>
              <a:srgbClr val="29BA74"/>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1C633918-7814-5755-2367-7CA75839E6FE}"/>
              </a:ext>
            </a:extLst>
          </p:cNvPr>
          <p:cNvCxnSpPr>
            <a:cxnSpLocks noChangeAspect="1"/>
          </p:cNvCxnSpPr>
          <p:nvPr/>
        </p:nvCxnSpPr>
        <p:spPr>
          <a:xfrm>
            <a:off x="10744200" y="4630900"/>
            <a:ext cx="0" cy="774180"/>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9088C3C-EA7F-8F9D-397C-F733B8356A5B}"/>
              </a:ext>
            </a:extLst>
          </p:cNvPr>
          <p:cNvCxnSpPr>
            <a:cxnSpLocks noChangeAspect="1"/>
          </p:cNvCxnSpPr>
          <p:nvPr/>
        </p:nvCxnSpPr>
        <p:spPr>
          <a:xfrm>
            <a:off x="10744200" y="5563706"/>
            <a:ext cx="0" cy="466402"/>
          </a:xfrm>
          <a:prstGeom prst="line">
            <a:avLst/>
          </a:prstGeom>
          <a:ln w="9525" cap="rnd" cmpd="sng" algn="ctr">
            <a:solidFill>
              <a:srgbClr val="9A9A9A"/>
            </a:solidFill>
            <a:prstDash val="sysDot"/>
            <a:round/>
            <a:headEnd type="oval" w="sm" len="sm"/>
            <a:tailEnd type="oval" w="sm" len="sm"/>
          </a:ln>
        </p:spPr>
        <p:style>
          <a:lnRef idx="1">
            <a:schemeClr val="accent1"/>
          </a:lnRef>
          <a:fillRef idx="0">
            <a:schemeClr val="accent1"/>
          </a:fillRef>
          <a:effectRef idx="0">
            <a:schemeClr val="accent1"/>
          </a:effectRef>
          <a:fontRef idx="minor">
            <a:schemeClr val="tx1"/>
          </a:fontRef>
        </p:style>
      </p:cxnSp>
      <p:graphicFrame>
        <p:nvGraphicFramePr>
          <p:cNvPr id="36" name="Table 75">
            <a:extLst>
              <a:ext uri="{FF2B5EF4-FFF2-40B4-BE49-F238E27FC236}">
                <a16:creationId xmlns:a16="http://schemas.microsoft.com/office/drawing/2014/main" id="{2CD31B6A-A2E9-CCE9-7618-6920D5AD870B}"/>
              </a:ext>
            </a:extLst>
          </p:cNvPr>
          <p:cNvGraphicFramePr>
            <a:graphicFrameLocks noGrp="1" noChangeAspect="1"/>
          </p:cNvGraphicFramePr>
          <p:nvPr>
            <p:extLst>
              <p:ext uri="{D42A27DB-BD31-4B8C-83A1-F6EECF244321}">
                <p14:modId xmlns:p14="http://schemas.microsoft.com/office/powerpoint/2010/main" val="4110541171"/>
              </p:ext>
            </p:extLst>
          </p:nvPr>
        </p:nvGraphicFramePr>
        <p:xfrm>
          <a:off x="371476" y="5488768"/>
          <a:ext cx="9383918" cy="500165"/>
        </p:xfrm>
        <a:graphic>
          <a:graphicData uri="http://schemas.openxmlformats.org/drawingml/2006/table">
            <a:tbl>
              <a:tblPr firstRow="1" bandRow="1">
                <a:tableStyleId>{5C22544A-7EE6-4342-B048-85BDC9FD1C3A}</a:tableStyleId>
              </a:tblPr>
              <a:tblGrid>
                <a:gridCol w="1565814">
                  <a:extLst>
                    <a:ext uri="{9D8B030D-6E8A-4147-A177-3AD203B41FA5}">
                      <a16:colId xmlns:a16="http://schemas.microsoft.com/office/drawing/2014/main" val="102313414"/>
                    </a:ext>
                  </a:extLst>
                </a:gridCol>
                <a:gridCol w="1647844">
                  <a:extLst>
                    <a:ext uri="{9D8B030D-6E8A-4147-A177-3AD203B41FA5}">
                      <a16:colId xmlns:a16="http://schemas.microsoft.com/office/drawing/2014/main" val="1850970798"/>
                    </a:ext>
                  </a:extLst>
                </a:gridCol>
                <a:gridCol w="1647844">
                  <a:extLst>
                    <a:ext uri="{9D8B030D-6E8A-4147-A177-3AD203B41FA5}">
                      <a16:colId xmlns:a16="http://schemas.microsoft.com/office/drawing/2014/main" val="946270695"/>
                    </a:ext>
                  </a:extLst>
                </a:gridCol>
                <a:gridCol w="2105578">
                  <a:extLst>
                    <a:ext uri="{9D8B030D-6E8A-4147-A177-3AD203B41FA5}">
                      <a16:colId xmlns:a16="http://schemas.microsoft.com/office/drawing/2014/main" val="865224053"/>
                    </a:ext>
                  </a:extLst>
                </a:gridCol>
                <a:gridCol w="1208419">
                  <a:extLst>
                    <a:ext uri="{9D8B030D-6E8A-4147-A177-3AD203B41FA5}">
                      <a16:colId xmlns:a16="http://schemas.microsoft.com/office/drawing/2014/main" val="3132933780"/>
                    </a:ext>
                  </a:extLst>
                </a:gridCol>
                <a:gridCol w="1208419">
                  <a:extLst>
                    <a:ext uri="{9D8B030D-6E8A-4147-A177-3AD203B41FA5}">
                      <a16:colId xmlns:a16="http://schemas.microsoft.com/office/drawing/2014/main" val="2989241630"/>
                    </a:ext>
                  </a:extLst>
                </a:gridCol>
              </a:tblGrid>
              <a:tr h="207557">
                <a:tc>
                  <a:txBody>
                    <a:bodyPr/>
                    <a:lstStyle/>
                    <a:p>
                      <a:pPr marL="0" indent="0" algn="ctr">
                        <a:buNone/>
                      </a:pPr>
                      <a:r>
                        <a:rPr lang="en-US" sz="1000" b="1">
                          <a:solidFill>
                            <a:schemeClr val="tx1"/>
                          </a:solidFill>
                        </a:rPr>
                        <a:t>Company</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Project</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Location</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Rated power (MW)</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Duration (hrs.)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000" b="1">
                          <a:solidFill>
                            <a:schemeClr val="tx1"/>
                          </a:solidFill>
                        </a:rPr>
                        <a:t>Status</a:t>
                      </a:r>
                    </a:p>
                  </a:txBody>
                  <a:tcPr marL="0" marR="18288" marT="18288" marB="18288">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rgbClr val="9A9A9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338185"/>
                  </a:ext>
                </a:extLst>
              </a:tr>
              <a:tr h="292608">
                <a:tc>
                  <a:txBody>
                    <a:bodyPr/>
                    <a:lstStyle/>
                    <a:p>
                      <a:pPr marL="0" indent="0" algn="ctr">
                        <a:buNone/>
                      </a:pPr>
                      <a:endParaRPr lang="en-US" sz="900" b="0">
                        <a:solidFill>
                          <a:schemeClr val="tx1"/>
                        </a:solidFill>
                      </a:endParaRPr>
                    </a:p>
                  </a:txBody>
                  <a:tcPr marL="0" marR="18288" marT="9144" marB="9144">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NYSERDA </a:t>
                      </a:r>
                      <a:r>
                        <a:rPr lang="en-US" sz="900" b="0" err="1">
                          <a:solidFill>
                            <a:schemeClr val="tx1"/>
                          </a:solidFill>
                        </a:rPr>
                        <a:t>geomechanical</a:t>
                      </a:r>
                      <a:r>
                        <a:rPr lang="en-US" sz="900" b="0">
                          <a:solidFill>
                            <a:schemeClr val="tx1"/>
                          </a:solidFill>
                        </a:rPr>
                        <a:t> pumped storage</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New York, U.S.</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2</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10</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900" b="0">
                          <a:solidFill>
                            <a:schemeClr val="tx1"/>
                          </a:solidFill>
                        </a:rPr>
                        <a:t>Announced</a:t>
                      </a:r>
                    </a:p>
                  </a:txBody>
                  <a:tcPr marL="0" marR="18288" marT="9144" marB="9144"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rgbClr val="9A9A9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2198909"/>
                  </a:ext>
                </a:extLst>
              </a:tr>
            </a:tbl>
          </a:graphicData>
        </a:graphic>
      </p:graphicFrame>
      <p:sp>
        <p:nvSpPr>
          <p:cNvPr id="37" name="TextBox 36">
            <a:extLst>
              <a:ext uri="{FF2B5EF4-FFF2-40B4-BE49-F238E27FC236}">
                <a16:creationId xmlns:a16="http://schemas.microsoft.com/office/drawing/2014/main" id="{B009D5AA-381E-A592-09C5-295068903B61}"/>
              </a:ext>
            </a:extLst>
          </p:cNvPr>
          <p:cNvSpPr txBox="1"/>
          <p:nvPr/>
        </p:nvSpPr>
        <p:spPr>
          <a:xfrm>
            <a:off x="3782807" y="3053121"/>
            <a:ext cx="1194006" cy="70788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spcAft>
                <a:spcPts val="600"/>
              </a:spcAft>
            </a:pPr>
            <a:r>
              <a:rPr lang="en-US" sz="1100">
                <a:solidFill>
                  <a:srgbClr val="00B050"/>
                </a:solidFill>
              </a:rPr>
              <a:t>Charging</a:t>
            </a:r>
          </a:p>
          <a:p>
            <a:pPr>
              <a:spcAft>
                <a:spcPts val="600"/>
              </a:spcAft>
            </a:pPr>
            <a:r>
              <a:rPr lang="en-US" sz="1000">
                <a:solidFill>
                  <a:schemeClr val="tx1"/>
                </a:solidFill>
              </a:rPr>
              <a:t>Water pumped underground and pressurized</a:t>
            </a:r>
          </a:p>
        </p:txBody>
      </p:sp>
      <p:sp>
        <p:nvSpPr>
          <p:cNvPr id="38" name="TextBox 37">
            <a:extLst>
              <a:ext uri="{FF2B5EF4-FFF2-40B4-BE49-F238E27FC236}">
                <a16:creationId xmlns:a16="http://schemas.microsoft.com/office/drawing/2014/main" id="{C40D6558-D3F7-2337-16D8-AFC08B8B3E07}"/>
              </a:ext>
            </a:extLst>
          </p:cNvPr>
          <p:cNvSpPr txBox="1"/>
          <p:nvPr/>
        </p:nvSpPr>
        <p:spPr>
          <a:xfrm>
            <a:off x="3782807" y="4110268"/>
            <a:ext cx="1194006" cy="70788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spcAft>
                <a:spcPts val="600"/>
              </a:spcAft>
            </a:pPr>
            <a:r>
              <a:rPr lang="en-US" sz="1100">
                <a:solidFill>
                  <a:srgbClr val="E71C57"/>
                </a:solidFill>
              </a:rPr>
              <a:t>Discharging</a:t>
            </a:r>
          </a:p>
          <a:p>
            <a:pPr>
              <a:spcAft>
                <a:spcPts val="600"/>
              </a:spcAft>
            </a:pPr>
            <a:r>
              <a:rPr lang="en-US" sz="1000">
                <a:solidFill>
                  <a:schemeClr val="tx1"/>
                </a:solidFill>
              </a:rPr>
              <a:t>Water released and runs through turbine, generating electricity</a:t>
            </a:r>
          </a:p>
        </p:txBody>
      </p:sp>
      <p:sp>
        <p:nvSpPr>
          <p:cNvPr id="39" name="TextBox 38">
            <a:extLst>
              <a:ext uri="{FF2B5EF4-FFF2-40B4-BE49-F238E27FC236}">
                <a16:creationId xmlns:a16="http://schemas.microsoft.com/office/drawing/2014/main" id="{666AB1E8-D2AB-CE80-82C0-18D04248F031}"/>
              </a:ext>
            </a:extLst>
          </p:cNvPr>
          <p:cNvSpPr txBox="1"/>
          <p:nvPr/>
        </p:nvSpPr>
        <p:spPr>
          <a:xfrm>
            <a:off x="3782806" y="2632743"/>
            <a:ext cx="1229235"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spcAft>
                <a:spcPts val="600"/>
              </a:spcAft>
            </a:pPr>
            <a:r>
              <a:rPr lang="en-US" sz="1000">
                <a:solidFill>
                  <a:schemeClr val="tx1"/>
                </a:solidFill>
              </a:rPr>
              <a:t>Pond</a:t>
            </a:r>
          </a:p>
        </p:txBody>
      </p:sp>
      <p:sp>
        <p:nvSpPr>
          <p:cNvPr id="40" name="TextBox 39">
            <a:extLst>
              <a:ext uri="{FF2B5EF4-FFF2-40B4-BE49-F238E27FC236}">
                <a16:creationId xmlns:a16="http://schemas.microsoft.com/office/drawing/2014/main" id="{00595E6C-51F2-BF8F-ACAE-4AC36FE77D99}"/>
              </a:ext>
            </a:extLst>
          </p:cNvPr>
          <p:cNvSpPr txBox="1"/>
          <p:nvPr/>
        </p:nvSpPr>
        <p:spPr>
          <a:xfrm>
            <a:off x="742709" y="2650244"/>
            <a:ext cx="39914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r">
              <a:spcAft>
                <a:spcPts val="600"/>
              </a:spcAft>
            </a:pPr>
            <a:r>
              <a:rPr lang="en-US" sz="1000">
                <a:solidFill>
                  <a:schemeClr val="tx1"/>
                </a:solidFill>
              </a:rPr>
              <a:t>Facility</a:t>
            </a:r>
          </a:p>
        </p:txBody>
      </p:sp>
      <p:sp>
        <p:nvSpPr>
          <p:cNvPr id="41" name="TextBox 40">
            <a:extLst>
              <a:ext uri="{FF2B5EF4-FFF2-40B4-BE49-F238E27FC236}">
                <a16:creationId xmlns:a16="http://schemas.microsoft.com/office/drawing/2014/main" id="{73292B7A-C50F-69D6-DD62-B5A54DCA81E0}"/>
              </a:ext>
            </a:extLst>
          </p:cNvPr>
          <p:cNvSpPr txBox="1"/>
          <p:nvPr/>
        </p:nvSpPr>
        <p:spPr>
          <a:xfrm>
            <a:off x="891789" y="3731527"/>
            <a:ext cx="250068"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r">
              <a:spcAft>
                <a:spcPts val="600"/>
              </a:spcAft>
            </a:pPr>
            <a:r>
              <a:rPr lang="en-US" sz="1000">
                <a:solidFill>
                  <a:schemeClr val="tx1"/>
                </a:solidFill>
              </a:rPr>
              <a:t>Well</a:t>
            </a:r>
          </a:p>
        </p:txBody>
      </p:sp>
      <p:sp>
        <p:nvSpPr>
          <p:cNvPr id="42" name="TextBox 41">
            <a:extLst>
              <a:ext uri="{FF2B5EF4-FFF2-40B4-BE49-F238E27FC236}">
                <a16:creationId xmlns:a16="http://schemas.microsoft.com/office/drawing/2014/main" id="{8C449C20-C79B-493C-9660-D3A3C89F3D76}"/>
              </a:ext>
            </a:extLst>
          </p:cNvPr>
          <p:cNvSpPr txBox="1"/>
          <p:nvPr/>
        </p:nvSpPr>
        <p:spPr>
          <a:xfrm>
            <a:off x="593630" y="4847444"/>
            <a:ext cx="548227"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r">
              <a:spcAft>
                <a:spcPts val="600"/>
              </a:spcAft>
            </a:pPr>
            <a:r>
              <a:rPr lang="en-US" sz="1000">
                <a:solidFill>
                  <a:schemeClr val="tx1"/>
                </a:solidFill>
              </a:rPr>
              <a:t>Reservoir</a:t>
            </a:r>
          </a:p>
        </p:txBody>
      </p:sp>
      <p:cxnSp>
        <p:nvCxnSpPr>
          <p:cNvPr id="43" name="Straight Connector 42">
            <a:extLst>
              <a:ext uri="{FF2B5EF4-FFF2-40B4-BE49-F238E27FC236}">
                <a16:creationId xmlns:a16="http://schemas.microsoft.com/office/drawing/2014/main" id="{2B4E7A98-C2C4-5856-E830-ABC2D6E49221}"/>
              </a:ext>
            </a:extLst>
          </p:cNvPr>
          <p:cNvCxnSpPr>
            <a:cxnSpLocks noChangeAspect="1"/>
          </p:cNvCxnSpPr>
          <p:nvPr/>
        </p:nvCxnSpPr>
        <p:spPr>
          <a:xfrm>
            <a:off x="2642452" y="2727188"/>
            <a:ext cx="1034198" cy="0"/>
          </a:xfrm>
          <a:prstGeom prst="line">
            <a:avLst/>
          </a:prstGeom>
          <a:ln w="317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C47F97E-56B3-3194-9F21-05CF86018D57}"/>
              </a:ext>
            </a:extLst>
          </p:cNvPr>
          <p:cNvCxnSpPr>
            <a:cxnSpLocks noChangeAspect="1"/>
          </p:cNvCxnSpPr>
          <p:nvPr/>
        </p:nvCxnSpPr>
        <p:spPr>
          <a:xfrm flipH="1">
            <a:off x="1296678" y="2727188"/>
            <a:ext cx="811948" cy="0"/>
          </a:xfrm>
          <a:prstGeom prst="line">
            <a:avLst/>
          </a:prstGeom>
          <a:ln w="317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6342173-5870-5BCA-469C-EDEE61754322}"/>
              </a:ext>
            </a:extLst>
          </p:cNvPr>
          <p:cNvCxnSpPr>
            <a:cxnSpLocks noChangeAspect="1"/>
          </p:cNvCxnSpPr>
          <p:nvPr/>
        </p:nvCxnSpPr>
        <p:spPr>
          <a:xfrm flipH="1">
            <a:off x="1296678" y="3808471"/>
            <a:ext cx="811948" cy="0"/>
          </a:xfrm>
          <a:prstGeom prst="line">
            <a:avLst/>
          </a:prstGeom>
          <a:ln w="317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82CC9D8A-7D49-6081-F15D-AD310786C37A}"/>
              </a:ext>
            </a:extLst>
          </p:cNvPr>
          <p:cNvCxnSpPr>
            <a:cxnSpLocks noChangeAspect="1"/>
          </p:cNvCxnSpPr>
          <p:nvPr/>
        </p:nvCxnSpPr>
        <p:spPr>
          <a:xfrm flipH="1">
            <a:off x="1296678" y="4924388"/>
            <a:ext cx="811948" cy="0"/>
          </a:xfrm>
          <a:prstGeom prst="line">
            <a:avLst/>
          </a:prstGeom>
          <a:ln w="3175" cap="rnd" cmpd="sng" algn="ctr">
            <a:solidFill>
              <a:srgbClr val="9A9A9A"/>
            </a:solidFill>
            <a:prstDash val="solid"/>
            <a:round/>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264D80C-5794-B535-D166-50AB60698E76}"/>
              </a:ext>
            </a:extLst>
          </p:cNvPr>
          <p:cNvCxnSpPr>
            <a:cxnSpLocks noChangeAspect="1"/>
          </p:cNvCxnSpPr>
          <p:nvPr/>
        </p:nvCxnSpPr>
        <p:spPr>
          <a:xfrm>
            <a:off x="3628570" y="2903584"/>
            <a:ext cx="0" cy="920356"/>
          </a:xfrm>
          <a:prstGeom prst="line">
            <a:avLst/>
          </a:prstGeom>
          <a:ln w="3175" cap="rnd" cmpd="sng" algn="ctr">
            <a:solidFill>
              <a:srgbClr val="00B050"/>
            </a:solidFill>
            <a:prstDash val="solid"/>
            <a:round/>
            <a:headEnd type="none" w="sm" len="sm"/>
            <a:tailEnd type="triangle" w="sm" len="me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28AD35F-BEAE-8329-3D8B-121FE97E36BD}"/>
              </a:ext>
            </a:extLst>
          </p:cNvPr>
          <p:cNvCxnSpPr>
            <a:cxnSpLocks noChangeAspect="1"/>
          </p:cNvCxnSpPr>
          <p:nvPr/>
        </p:nvCxnSpPr>
        <p:spPr>
          <a:xfrm rot="16200000" flipV="1">
            <a:off x="3168392" y="4464211"/>
            <a:ext cx="920356" cy="0"/>
          </a:xfrm>
          <a:prstGeom prst="line">
            <a:avLst/>
          </a:prstGeom>
          <a:ln w="3175" cap="rnd" cmpd="sng" algn="ctr">
            <a:solidFill>
              <a:srgbClr val="E71C57"/>
            </a:solidFill>
            <a:prstDash val="solid"/>
            <a:round/>
            <a:headEnd type="none" w="sm" len="sm"/>
            <a:tailEnd type="triangle" w="sm" len="med"/>
          </a:ln>
        </p:spPr>
        <p:style>
          <a:lnRef idx="1">
            <a:schemeClr val="accent1"/>
          </a:lnRef>
          <a:fillRef idx="0">
            <a:schemeClr val="accent1"/>
          </a:fillRef>
          <a:effectRef idx="0">
            <a:schemeClr val="accent1"/>
          </a:effectRef>
          <a:fontRef idx="minor">
            <a:schemeClr val="tx1"/>
          </a:fontRef>
        </p:style>
      </p:cxnSp>
      <p:pic>
        <p:nvPicPr>
          <p:cNvPr id="49" name="Picture 4">
            <a:extLst>
              <a:ext uri="{FF2B5EF4-FFF2-40B4-BE49-F238E27FC236}">
                <a16:creationId xmlns:a16="http://schemas.microsoft.com/office/drawing/2014/main" id="{499272A6-70FD-0DCD-C2FB-AE3AFAA86D36}"/>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3416" y="5741161"/>
            <a:ext cx="1140106" cy="202938"/>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9">
            <a:extLst>
              <a:ext uri="{FF2B5EF4-FFF2-40B4-BE49-F238E27FC236}">
                <a16:creationId xmlns:a16="http://schemas.microsoft.com/office/drawing/2014/main" id="{C584046C-9A5B-7EF5-FB3F-1DF80B532C48}"/>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1700324" y="2487596"/>
            <a:ext cx="1553684" cy="2591362"/>
          </a:xfrm>
          <a:prstGeom prst="ellipse">
            <a:avLst/>
          </a:prstGeom>
          <a:ln w="31750">
            <a:solidFill>
              <a:schemeClr val="accent1"/>
            </a:solidFill>
          </a:ln>
        </p:spPr>
      </p:pic>
      <p:sp>
        <p:nvSpPr>
          <p:cNvPr id="80" name="btfpNotesBox962619">
            <a:extLst>
              <a:ext uri="{FF2B5EF4-FFF2-40B4-BE49-F238E27FC236}">
                <a16:creationId xmlns:a16="http://schemas.microsoft.com/office/drawing/2014/main" id="{683B3F67-458D-1782-2632-4FF281583B48}"/>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 </a:t>
            </a:r>
            <a:r>
              <a:rPr lang="en-US" sz="800" dirty="0">
                <a:solidFill>
                  <a:srgbClr val="000000"/>
                </a:solidFill>
                <a:hlinkClick r:id="rId8"/>
              </a:rPr>
              <a:t>Quidnet Energy</a:t>
            </a:r>
            <a:r>
              <a:rPr lang="en-US" sz="800" dirty="0">
                <a:solidFill>
                  <a:srgbClr val="000000"/>
                </a:solidFill>
              </a:rPr>
              <a:t>.</a:t>
            </a:r>
          </a:p>
          <a:p>
            <a:r>
              <a:rPr lang="en-US" sz="800" dirty="0">
                <a:solidFill>
                  <a:srgbClr val="000000"/>
                </a:solidFill>
              </a:rPr>
              <a:t>Credit: </a:t>
            </a:r>
            <a:r>
              <a:rPr kumimoji="0" lang="en-US" sz="800" b="0" i="0" u="none" strike="noStrike" kern="1200" cap="none" spc="0" normalizeH="0" baseline="0" noProof="0" dirty="0">
                <a:ln>
                  <a:noFill/>
                </a:ln>
                <a:effectLst/>
                <a:uLnTx/>
                <a:uFillTx/>
                <a:latin typeface="Arial"/>
                <a:ea typeface="+mn-ea"/>
                <a:cs typeface="+mn-cs"/>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9"/>
              </a:rPr>
              <a:t>Gernot Wagner</a:t>
            </a:r>
            <a:r>
              <a:rPr lang="en-US" sz="800" dirty="0">
                <a:solidFill>
                  <a:srgbClr val="000000"/>
                </a:solidFill>
              </a:rPr>
              <a:t>. </a:t>
            </a:r>
            <a:r>
              <a:rPr lang="en-US" sz="800" dirty="0">
                <a:solidFill>
                  <a:srgbClr val="000000"/>
                </a:solidFill>
                <a:hlinkClick r:id="rId1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1"/>
              </a:rPr>
              <a:t>Storing Energy</a:t>
            </a:r>
            <a:r>
              <a:rPr lang="en-US" sz="800" dirty="0">
                <a:solidFill>
                  <a:srgbClr val="000000"/>
                </a:solidFill>
              </a:rPr>
              <a:t>” (4 March 2025). </a:t>
            </a:r>
            <a:endParaRPr lang="en-US" sz="800" dirty="0">
              <a:solidFill>
                <a:srgbClr val="000000"/>
              </a:solidFill>
              <a:cs typeface="Arial"/>
            </a:endParaRPr>
          </a:p>
        </p:txBody>
      </p:sp>
      <p:sp>
        <p:nvSpPr>
          <p:cNvPr id="2" name="TextBox 1">
            <a:extLst>
              <a:ext uri="{FF2B5EF4-FFF2-40B4-BE49-F238E27FC236}">
                <a16:creationId xmlns:a16="http://schemas.microsoft.com/office/drawing/2014/main" id="{140705B2-B606-06C3-962C-BB73C1430B4A}"/>
              </a:ext>
            </a:extLst>
          </p:cNvPr>
          <p:cNvSpPr txBox="1">
            <a:spLocks noChangeAspect="1"/>
          </p:cNvSpPr>
          <p:nvPr/>
        </p:nvSpPr>
        <p:spPr>
          <a:xfrm>
            <a:off x="371473" y="1583976"/>
            <a:ext cx="11449048"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576" tIns="0" rIns="0" bIns="0" numCol="1" spcCol="0" rtlCol="0" fromWordArt="0" anchor="ctr" anchorCtr="0" forceAA="0" compatLnSpc="1">
            <a:prstTxWarp prst="textNoShape">
              <a:avLst/>
            </a:prstTxWarp>
            <a:noAutofit/>
          </a:bodyPr>
          <a:lstStyle/>
          <a:p>
            <a:r>
              <a:rPr lang="en-US" sz="1400" b="1" dirty="0">
                <a:solidFill>
                  <a:schemeClr val="tx1"/>
                </a:solidFill>
              </a:rPr>
              <a:t>Definition</a:t>
            </a:r>
          </a:p>
        </p:txBody>
      </p:sp>
      <p:cxnSp>
        <p:nvCxnSpPr>
          <p:cNvPr id="3" name="Straight Connector 2">
            <a:extLst>
              <a:ext uri="{FF2B5EF4-FFF2-40B4-BE49-F238E27FC236}">
                <a16:creationId xmlns:a16="http://schemas.microsoft.com/office/drawing/2014/main" id="{32E6DE96-D521-FCC4-5DBC-3A15365A19D9}"/>
              </a:ext>
            </a:extLst>
          </p:cNvPr>
          <p:cNvCxnSpPr>
            <a:cxnSpLocks noChangeAspect="1"/>
          </p:cNvCxnSpPr>
          <p:nvPr/>
        </p:nvCxnSpPr>
        <p:spPr>
          <a:xfrm>
            <a:off x="329184" y="1828800"/>
            <a:ext cx="11449048" cy="0"/>
          </a:xfrm>
          <a:prstGeom prst="line">
            <a:avLst/>
          </a:prstGeom>
          <a:ln w="9525" cap="rnd" cmpd="sng" algn="ctr">
            <a:solidFill>
              <a:srgbClr val="9A9A9A"/>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C5AFBC74-96DA-393F-D0F3-B60582B65472}"/>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260832082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35208829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592" imgH="591" progId="TCLayout.ActiveDocument.1">
                  <p:embed/>
                </p:oleObj>
              </mc:Choice>
              <mc:Fallback>
                <p:oleObj name="think-cell Slide" r:id="rId34" imgW="592" imgH="591" progId="TCLayout.ActiveDocument.1">
                  <p:embed/>
                  <p:pic>
                    <p:nvPicPr>
                      <p:cNvPr id="7" name="think-cell data - do not delete" hidden="1"/>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Novel PSH could drive down cost by ~30% by requiring less underground work and savings on indirect and contingency costs</a:t>
            </a:r>
          </a:p>
        </p:txBody>
      </p:sp>
      <p:sp>
        <p:nvSpPr>
          <p:cNvPr id="67" name="btfpNotesBox962619"/>
          <p:cNvSpPr txBox="1"/>
          <p:nvPr>
            <p:custDataLst>
              <p:tags r:id="rId3"/>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hlinkClick r:id="rId36"/>
              </a:rPr>
              <a:t>DOE, Cost Effective Small Scale Pumped Storage Configuration</a:t>
            </a:r>
            <a:r>
              <a:rPr lang="en-US" sz="800" dirty="0">
                <a:solidFill>
                  <a:srgbClr val="000000"/>
                </a:solidFill>
                <a:latin typeface="Arial"/>
              </a:rPr>
              <a:t> (2019); </a:t>
            </a:r>
            <a:r>
              <a:rPr lang="en-US" sz="800" dirty="0">
                <a:solidFill>
                  <a:srgbClr val="000000"/>
                </a:solidFill>
                <a:latin typeface="Arial"/>
                <a:hlinkClick r:id="rId37"/>
              </a:rPr>
              <a:t>DOE, Review of Technology Innovations for Pumped Storage Hydropower</a:t>
            </a:r>
            <a:r>
              <a:rPr lang="en-US" sz="800" dirty="0">
                <a:solidFill>
                  <a:srgbClr val="000000"/>
                </a:solidFill>
              </a:rPr>
              <a:t> (2022).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38"/>
              </a:rPr>
              <a:t>Gernot Wagner</a:t>
            </a:r>
            <a:r>
              <a:rPr lang="en-US" sz="800" dirty="0">
                <a:solidFill>
                  <a:srgbClr val="000000"/>
                </a:solidFill>
              </a:rPr>
              <a:t>. </a:t>
            </a:r>
            <a:r>
              <a:rPr lang="en-US" sz="800" dirty="0">
                <a:solidFill>
                  <a:srgbClr val="000000"/>
                </a:solidFill>
                <a:hlinkClick r:id="rId39"/>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40"/>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72" name="btfpColumnHeaderBox223027"/>
          <p:cNvGrpSpPr/>
          <p:nvPr>
            <p:custDataLst>
              <p:tags r:id="rId4"/>
            </p:custDataLst>
          </p:nvPr>
        </p:nvGrpSpPr>
        <p:grpSpPr>
          <a:xfrm>
            <a:off x="329206" y="1554479"/>
            <a:ext cx="7849720" cy="288219"/>
            <a:chOff x="6366272" y="1245184"/>
            <a:chExt cx="2416444" cy="214549"/>
          </a:xfrm>
        </p:grpSpPr>
        <p:sp>
          <p:nvSpPr>
            <p:cNvPr id="73" name="btfpColumnHeaderBoxText223027"/>
            <p:cNvSpPr txBox="1"/>
            <p:nvPr/>
          </p:nvSpPr>
          <p:spPr bwMode="gray">
            <a:xfrm>
              <a:off x="6366272" y="1245184"/>
              <a:ext cx="2406939" cy="21454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Cost saving for conventional PSH vs. sample </a:t>
              </a:r>
              <a:r>
                <a:rPr lang="en-US" sz="1400" b="1" dirty="0">
                  <a:solidFill>
                    <a:srgbClr val="000000"/>
                  </a:solidFill>
                  <a:latin typeface="Arial"/>
                </a:rPr>
                <a:t>n</a:t>
              </a:r>
              <a:r>
                <a:rPr kumimoji="0" lang="en-US" sz="1400" b="1" i="0" u="none" strike="noStrike" kern="1200" cap="none" spc="0" normalizeH="0" baseline="0" noProof="0" dirty="0">
                  <a:ln>
                    <a:noFill/>
                  </a:ln>
                  <a:solidFill>
                    <a:srgbClr val="000000"/>
                  </a:solidFill>
                  <a:effectLst/>
                  <a:uLnTx/>
                  <a:uFillTx/>
                  <a:latin typeface="Arial"/>
                  <a:ea typeface="+mn-ea"/>
                  <a:cs typeface="+mn-cs"/>
                </a:rPr>
                <a:t>ovel PSH, </a:t>
              </a:r>
              <a:r>
                <a:rPr kumimoji="0" lang="en-US" sz="1400" b="0" i="0" u="none" strike="noStrike" kern="1200" cap="none" spc="0" normalizeH="0" baseline="0" noProof="0" dirty="0">
                  <a:ln>
                    <a:noFill/>
                  </a:ln>
                  <a:solidFill>
                    <a:srgbClr val="000000"/>
                  </a:solidFill>
                  <a:effectLst/>
                  <a:uLnTx/>
                  <a:uFillTx/>
                  <a:latin typeface="Arial"/>
                  <a:ea typeface="+mn-ea"/>
                  <a:cs typeface="+mn-cs"/>
                </a:rPr>
                <a:t>2019 USD/KW</a:t>
              </a:r>
            </a:p>
          </p:txBody>
        </p:sp>
        <p:cxnSp>
          <p:nvCxnSpPr>
            <p:cNvPr id="74" name="btfpColumnHeaderBoxLine223027"/>
            <p:cNvCxnSpPr>
              <a:cxnSpLocks/>
            </p:cNvCxnSpPr>
            <p:nvPr/>
          </p:nvCxnSpPr>
          <p:spPr bwMode="gray">
            <a:xfrm>
              <a:off x="6366272" y="1449388"/>
              <a:ext cx="241644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6" name="Rectangle 25"/>
          <p:cNvSpPr/>
          <p:nvPr/>
        </p:nvSpPr>
        <p:spPr bwMode="gray">
          <a:xfrm>
            <a:off x="634999" y="2462213"/>
            <a:ext cx="3379788" cy="11001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711" name="TextBox 710">
            <a:extLst>
              <a:ext uri="{FF2B5EF4-FFF2-40B4-BE49-F238E27FC236}">
                <a16:creationId xmlns:a16="http://schemas.microsoft.com/office/drawing/2014/main" id="{0C74EAC8-1380-6A22-E012-7CF3686A1147}"/>
              </a:ext>
            </a:extLst>
          </p:cNvPr>
          <p:cNvSpPr txBox="1"/>
          <p:nvPr/>
        </p:nvSpPr>
        <p:spPr bwMode="gray">
          <a:xfrm>
            <a:off x="338328" y="2055630"/>
            <a:ext cx="3024188" cy="257369"/>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Conventional PSH - $2,517/KW</a:t>
            </a:r>
          </a:p>
        </p:txBody>
      </p:sp>
      <p:sp>
        <p:nvSpPr>
          <p:cNvPr id="712" name="TextBox 711">
            <a:extLst>
              <a:ext uri="{FF2B5EF4-FFF2-40B4-BE49-F238E27FC236}">
                <a16:creationId xmlns:a16="http://schemas.microsoft.com/office/drawing/2014/main" id="{2F9EAE71-CF49-B6AD-77A9-1C6234534D52}"/>
              </a:ext>
            </a:extLst>
          </p:cNvPr>
          <p:cNvSpPr txBox="1"/>
          <p:nvPr/>
        </p:nvSpPr>
        <p:spPr bwMode="gray">
          <a:xfrm>
            <a:off x="6146800" y="2085788"/>
            <a:ext cx="2044700" cy="257369"/>
          </a:xfrm>
          <a:prstGeom prst="rect">
            <a:avLst/>
          </a:prstGeom>
          <a:noFill/>
        </p:spPr>
        <p:txBody>
          <a:bodyPr wrap="square" lIns="36000" tIns="36000" rIns="36000" bIns="36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Novel PSH - $1,677/KW</a:t>
            </a:r>
          </a:p>
        </p:txBody>
      </p:sp>
      <p:cxnSp>
        <p:nvCxnSpPr>
          <p:cNvPr id="47" name="Straight Connector 46">
            <a:extLst>
              <a:ext uri="{FF2B5EF4-FFF2-40B4-BE49-F238E27FC236}">
                <a16:creationId xmlns:a16="http://schemas.microsoft.com/office/drawing/2014/main" id="{C5A3018E-87E3-DDFB-159B-2F7F0A6B8092}"/>
              </a:ext>
            </a:extLst>
          </p:cNvPr>
          <p:cNvCxnSpPr/>
          <p:nvPr>
            <p:custDataLst>
              <p:tags r:id="rId5"/>
            </p:custDataLst>
          </p:nvPr>
        </p:nvCxnSpPr>
        <p:spPr bwMode="auto">
          <a:xfrm>
            <a:off x="1071563" y="2570163"/>
            <a:ext cx="4222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47BD185F-3BE9-B11C-B9E7-473BDDB30711}"/>
              </a:ext>
            </a:extLst>
          </p:cNvPr>
          <p:cNvCxnSpPr/>
          <p:nvPr>
            <p:custDataLst>
              <p:tags r:id="rId6"/>
            </p:custDataLst>
          </p:nvPr>
        </p:nvCxnSpPr>
        <p:spPr bwMode="auto">
          <a:xfrm>
            <a:off x="2024063" y="2619375"/>
            <a:ext cx="42386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097F0004-967F-7B24-F6FF-963BFE37FE38}"/>
              </a:ext>
            </a:extLst>
          </p:cNvPr>
          <p:cNvCxnSpPr/>
          <p:nvPr>
            <p:custDataLst>
              <p:tags r:id="rId7"/>
            </p:custDataLst>
          </p:nvPr>
        </p:nvCxnSpPr>
        <p:spPr bwMode="auto">
          <a:xfrm>
            <a:off x="2978150" y="3132138"/>
            <a:ext cx="4222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8AF8E180-6FB2-8CC4-1496-ED4A648214DE}"/>
              </a:ext>
            </a:extLst>
          </p:cNvPr>
          <p:cNvCxnSpPr/>
          <p:nvPr>
            <p:custDataLst>
              <p:tags r:id="rId8"/>
            </p:custDataLst>
          </p:nvPr>
        </p:nvCxnSpPr>
        <p:spPr bwMode="auto">
          <a:xfrm>
            <a:off x="3930650" y="3132138"/>
            <a:ext cx="4222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BC62F4B2-8018-119F-D431-1B6E4A7A4C44}"/>
              </a:ext>
            </a:extLst>
          </p:cNvPr>
          <p:cNvCxnSpPr/>
          <p:nvPr>
            <p:custDataLst>
              <p:tags r:id="rId9"/>
            </p:custDataLst>
          </p:nvPr>
        </p:nvCxnSpPr>
        <p:spPr bwMode="auto">
          <a:xfrm>
            <a:off x="4883150" y="3136900"/>
            <a:ext cx="4222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43CFBB2A-41AA-11EB-2952-CB09D0C08205}"/>
              </a:ext>
            </a:extLst>
          </p:cNvPr>
          <p:cNvCxnSpPr/>
          <p:nvPr>
            <p:custDataLst>
              <p:tags r:id="rId10"/>
            </p:custDataLst>
          </p:nvPr>
        </p:nvCxnSpPr>
        <p:spPr bwMode="auto">
          <a:xfrm>
            <a:off x="5835650" y="3371850"/>
            <a:ext cx="42386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69A27BB7-C140-D598-FBEC-03FAF7CB29A1}"/>
              </a:ext>
            </a:extLst>
          </p:cNvPr>
          <p:cNvCxnSpPr/>
          <p:nvPr>
            <p:custDataLst>
              <p:tags r:id="rId11"/>
            </p:custDataLst>
          </p:nvPr>
        </p:nvCxnSpPr>
        <p:spPr bwMode="auto">
          <a:xfrm>
            <a:off x="6789738" y="3563938"/>
            <a:ext cx="4222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60" name="Rectangle 59">
            <a:extLst>
              <a:ext uri="{FF2B5EF4-FFF2-40B4-BE49-F238E27FC236}">
                <a16:creationId xmlns:a16="http://schemas.microsoft.com/office/drawing/2014/main" id="{BDE2B052-9F44-BED4-B7CF-D07AFFD37DAA}"/>
              </a:ext>
            </a:extLst>
          </p:cNvPr>
          <p:cNvSpPr/>
          <p:nvPr>
            <p:custDataLst>
              <p:tags r:id="rId12"/>
            </p:custDataLst>
          </p:nvPr>
        </p:nvSpPr>
        <p:spPr bwMode="auto">
          <a:xfrm>
            <a:off x="3400425" y="3128963"/>
            <a:ext cx="530225" cy="6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C3793958-6E6C-F052-4D18-CCCD3FAAA64A}"/>
              </a:ext>
            </a:extLst>
          </p:cNvPr>
          <p:cNvSpPr/>
          <p:nvPr>
            <p:custDataLst>
              <p:tags r:id="rId13"/>
            </p:custDataLst>
          </p:nvPr>
        </p:nvSpPr>
        <p:spPr bwMode="auto">
          <a:xfrm>
            <a:off x="4352925" y="3132138"/>
            <a:ext cx="530225" cy="47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graphicFrame>
        <p:nvGraphicFramePr>
          <p:cNvPr id="14" name="Chart 13">
            <a:extLst>
              <a:ext uri="{FF2B5EF4-FFF2-40B4-BE49-F238E27FC236}">
                <a16:creationId xmlns:a16="http://schemas.microsoft.com/office/drawing/2014/main" id="{0EFFAC91-0842-C51C-3061-C1176B46EF00}"/>
              </a:ext>
            </a:extLst>
          </p:cNvPr>
          <p:cNvGraphicFramePr/>
          <p:nvPr>
            <p:custDataLst>
              <p:tags r:id="rId14"/>
            </p:custDataLst>
            <p:extLst>
              <p:ext uri="{D42A27DB-BD31-4B8C-83A1-F6EECF244321}">
                <p14:modId xmlns:p14="http://schemas.microsoft.com/office/powerpoint/2010/main" val="3887485033"/>
              </p:ext>
            </p:extLst>
          </p:nvPr>
        </p:nvGraphicFramePr>
        <p:xfrm>
          <a:off x="247650" y="2333625"/>
          <a:ext cx="7788275" cy="3452813"/>
        </p:xfrm>
        <a:graphic>
          <a:graphicData uri="http://schemas.openxmlformats.org/drawingml/2006/chart">
            <c:chart xmlns:c="http://schemas.openxmlformats.org/drawingml/2006/chart" xmlns:r="http://schemas.openxmlformats.org/officeDocument/2006/relationships" r:id="rId41"/>
          </a:graphicData>
        </a:graphic>
      </p:graphicFrame>
      <p:cxnSp>
        <p:nvCxnSpPr>
          <p:cNvPr id="5" name="Straight Connector 4">
            <a:extLst>
              <a:ext uri="{FF2B5EF4-FFF2-40B4-BE49-F238E27FC236}">
                <a16:creationId xmlns:a16="http://schemas.microsoft.com/office/drawing/2014/main" id="{99676B9C-A83E-F36F-AD36-E0D65ED1C9E0}"/>
              </a:ext>
            </a:extLst>
          </p:cNvPr>
          <p:cNvCxnSpPr/>
          <p:nvPr>
            <p:custDataLst>
              <p:tags r:id="rId15"/>
            </p:custDataLst>
          </p:nvPr>
        </p:nvCxnSpPr>
        <p:spPr bwMode="auto">
          <a:xfrm>
            <a:off x="2024063" y="2570163"/>
            <a:ext cx="59721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A5235328-B2C9-4ECC-DEF1-911C17D775CD}"/>
              </a:ext>
            </a:extLst>
          </p:cNvPr>
          <p:cNvCxnSpPr/>
          <p:nvPr>
            <p:custDataLst>
              <p:tags r:id="rId16"/>
            </p:custDataLst>
          </p:nvPr>
        </p:nvCxnSpPr>
        <p:spPr bwMode="auto">
          <a:xfrm>
            <a:off x="7743825" y="3563938"/>
            <a:ext cx="2524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4F09147B-348B-0E3C-D9CD-C18888548EC4}"/>
              </a:ext>
            </a:extLst>
          </p:cNvPr>
          <p:cNvCxnSpPr/>
          <p:nvPr>
            <p:custDataLst>
              <p:tags r:id="rId17"/>
            </p:custDataLst>
          </p:nvPr>
        </p:nvCxnSpPr>
        <p:spPr bwMode="auto">
          <a:xfrm>
            <a:off x="7953375" y="2566988"/>
            <a:ext cx="0" cy="100012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3" name="Text Placeholder 10">
            <a:extLst>
              <a:ext uri="{FF2B5EF4-FFF2-40B4-BE49-F238E27FC236}">
                <a16:creationId xmlns:a16="http://schemas.microsoft.com/office/drawing/2014/main" id="{D2351BCA-E7E5-917D-AD33-C2DB70398387}"/>
              </a:ext>
            </a:extLst>
          </p:cNvPr>
          <p:cNvSpPr txBox="1">
            <a:spLocks/>
          </p:cNvSpPr>
          <p:nvPr>
            <p:custDataLst>
              <p:tags r:id="rId18"/>
            </p:custDataLst>
          </p:nvPr>
        </p:nvSpPr>
        <p:spPr bwMode="auto">
          <a:xfrm>
            <a:off x="379413" y="5594350"/>
            <a:ext cx="8556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07A9BAD-EDE0-4CD7-B000-370212A451AD}" type="datetime'''''''''''''''''C''onven''ti''''''''''''''''on''''''''al'''">
              <a:rPr kumimoji="0" lang="en-US" altLang="en-US" sz="1050" b="1"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Conventional</a:t>
            </a:fld>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sp>
        <p:nvSpPr>
          <p:cNvPr id="55" name="Text Placeholder 10">
            <a:extLst>
              <a:ext uri="{FF2B5EF4-FFF2-40B4-BE49-F238E27FC236}">
                <a16:creationId xmlns:a16="http://schemas.microsoft.com/office/drawing/2014/main" id="{480630DA-ABA4-C789-FD33-A808D2DF4408}"/>
              </a:ext>
            </a:extLst>
          </p:cNvPr>
          <p:cNvSpPr txBox="1">
            <a:spLocks/>
          </p:cNvSpPr>
          <p:nvPr>
            <p:custDataLst>
              <p:tags r:id="rId19"/>
            </p:custDataLst>
          </p:nvPr>
        </p:nvSpPr>
        <p:spPr bwMode="gray">
          <a:xfrm>
            <a:off x="1665288" y="2514600"/>
            <a:ext cx="187325"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36865F6-85DD-47DD-B4DC-B32001CE17C4}" type="datetime'''''''''''''''''''''''''''4''''''''2'''''''''''''''''''''''">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42</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2312FB7B-5144-5FA2-5130-5EEE04EC9129}"/>
              </a:ext>
            </a:extLst>
          </p:cNvPr>
          <p:cNvSpPr txBox="1">
            <a:spLocks/>
          </p:cNvSpPr>
          <p:nvPr>
            <p:custDataLst>
              <p:tags r:id="rId20"/>
            </p:custDataLst>
          </p:nvPr>
        </p:nvSpPr>
        <p:spPr bwMode="auto">
          <a:xfrm>
            <a:off x="1419225" y="5594351"/>
            <a:ext cx="68103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Civil work savings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6" name="Text Placeholder 10">
            <a:extLst>
              <a:ext uri="{FF2B5EF4-FFF2-40B4-BE49-F238E27FC236}">
                <a16:creationId xmlns:a16="http://schemas.microsoft.com/office/drawing/2014/main" id="{D5D8A8F2-B140-824B-0A32-DE1F5EFD16C3}"/>
              </a:ext>
            </a:extLst>
          </p:cNvPr>
          <p:cNvSpPr txBox="1">
            <a:spLocks/>
          </p:cNvSpPr>
          <p:nvPr>
            <p:custDataLst>
              <p:tags r:id="rId21"/>
            </p:custDataLst>
          </p:nvPr>
        </p:nvSpPr>
        <p:spPr bwMode="auto">
          <a:xfrm>
            <a:off x="2295525" y="5594350"/>
            <a:ext cx="836613"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Underground work savings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7" name="Text Placeholder 10">
            <a:extLst>
              <a:ext uri="{FF2B5EF4-FFF2-40B4-BE49-F238E27FC236}">
                <a16:creationId xmlns:a16="http://schemas.microsoft.com/office/drawing/2014/main" id="{F280D988-C599-10F5-430F-6D8400A91801}"/>
              </a:ext>
            </a:extLst>
          </p:cNvPr>
          <p:cNvSpPr txBox="1">
            <a:spLocks/>
          </p:cNvSpPr>
          <p:nvPr>
            <p:custDataLst>
              <p:tags r:id="rId22"/>
            </p:custDataLst>
          </p:nvPr>
        </p:nvSpPr>
        <p:spPr bwMode="gray">
          <a:xfrm>
            <a:off x="3609975" y="3052763"/>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5C6618-22B8-4032-AD3F-6A629ED03C82}" type="datetime'''''''''''''''''''''''''''''''''''''''''''0'''''''''''''''''">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50" name="Text Placeholder 10">
            <a:extLst>
              <a:ext uri="{FF2B5EF4-FFF2-40B4-BE49-F238E27FC236}">
                <a16:creationId xmlns:a16="http://schemas.microsoft.com/office/drawing/2014/main" id="{2B3520F2-A403-0DA2-CF29-3250652366B0}"/>
              </a:ext>
            </a:extLst>
          </p:cNvPr>
          <p:cNvSpPr txBox="1">
            <a:spLocks/>
          </p:cNvSpPr>
          <p:nvPr>
            <p:custDataLst>
              <p:tags r:id="rId23"/>
            </p:custDataLst>
          </p:nvPr>
        </p:nvSpPr>
        <p:spPr bwMode="auto">
          <a:xfrm>
            <a:off x="3321050" y="5594350"/>
            <a:ext cx="690563" cy="4810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Electro-mechanical savings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6B38FC52-C03A-E8E4-6358-7AD2D3FA2906}"/>
              </a:ext>
            </a:extLst>
          </p:cNvPr>
          <p:cNvSpPr txBox="1">
            <a:spLocks/>
          </p:cNvSpPr>
          <p:nvPr>
            <p:custDataLst>
              <p:tags r:id="rId24"/>
            </p:custDataLst>
          </p:nvPr>
        </p:nvSpPr>
        <p:spPr bwMode="gray">
          <a:xfrm>
            <a:off x="4562475" y="3054350"/>
            <a:ext cx="112713" cy="160338"/>
          </a:xfrm>
          <a:prstGeom prst="rect">
            <a:avLst/>
          </a:prstGeom>
          <a:solidFill>
            <a:schemeClr val="accent1"/>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0C754E9-F24D-4FCD-BA79-E638CDAE98E9}" type="datetime'''''''''''''''''''''4'''''''''''''''''''''''">
              <a:rPr kumimoji="0" lang="en-US" altLang="en-US" sz="105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a:t>
            </a:fld>
            <a:endParaRPr kumimoji="0" lang="en-US" sz="1050" b="0" i="0" u="none" strike="noStrike" kern="1200" cap="none" spc="0" normalizeH="0" baseline="0" noProof="0">
              <a:ln>
                <a:noFill/>
              </a:ln>
              <a:solidFill>
                <a:srgbClr val="FFFFFF"/>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5E016759-670C-5548-8080-D2F79E4D56BB}"/>
              </a:ext>
            </a:extLst>
          </p:cNvPr>
          <p:cNvSpPr txBox="1">
            <a:spLocks/>
          </p:cNvSpPr>
          <p:nvPr>
            <p:custDataLst>
              <p:tags r:id="rId25"/>
            </p:custDataLst>
          </p:nvPr>
        </p:nvSpPr>
        <p:spPr bwMode="auto">
          <a:xfrm>
            <a:off x="4214813" y="5594350"/>
            <a:ext cx="8080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EF4F96-2DC3-443E-A956-D2219D7C1D36}" type="datetime'T''''r''''''an''s''''m''i''''''ss''''''i''''''''o''''''''n'''">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Transmission</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Placeholder 10">
            <a:extLst>
              <a:ext uri="{FF2B5EF4-FFF2-40B4-BE49-F238E27FC236}">
                <a16:creationId xmlns:a16="http://schemas.microsoft.com/office/drawing/2014/main" id="{EE4F94CD-B5C1-87E4-32C2-FB9D4250228A}"/>
              </a:ext>
            </a:extLst>
          </p:cNvPr>
          <p:cNvSpPr txBox="1">
            <a:spLocks/>
          </p:cNvSpPr>
          <p:nvPr>
            <p:custDataLst>
              <p:tags r:id="rId26"/>
            </p:custDataLst>
          </p:nvPr>
        </p:nvSpPr>
        <p:spPr bwMode="auto">
          <a:xfrm>
            <a:off x="5326063" y="5594350"/>
            <a:ext cx="488950"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Indirect savings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Placeholder 10">
            <a:extLst>
              <a:ext uri="{FF2B5EF4-FFF2-40B4-BE49-F238E27FC236}">
                <a16:creationId xmlns:a16="http://schemas.microsoft.com/office/drawing/2014/main" id="{E2D814DE-6BC4-15B8-389E-3545DAA0873C}"/>
              </a:ext>
            </a:extLst>
          </p:cNvPr>
          <p:cNvSpPr txBox="1">
            <a:spLocks/>
          </p:cNvSpPr>
          <p:nvPr>
            <p:custDataLst>
              <p:tags r:id="rId27"/>
            </p:custDataLst>
          </p:nvPr>
        </p:nvSpPr>
        <p:spPr bwMode="auto">
          <a:xfrm>
            <a:off x="6146800" y="5594351"/>
            <a:ext cx="75723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a:ea typeface="+mn-ea"/>
                <a:cs typeface="+mn-cs"/>
              </a:rPr>
              <a:t>Contingency savings</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53" name="Text Placeholder 10">
            <a:extLst>
              <a:ext uri="{FF2B5EF4-FFF2-40B4-BE49-F238E27FC236}">
                <a16:creationId xmlns:a16="http://schemas.microsoft.com/office/drawing/2014/main" id="{0164BD9C-5333-383C-4563-4E15F7BB15DE}"/>
              </a:ext>
            </a:extLst>
          </p:cNvPr>
          <p:cNvSpPr txBox="1">
            <a:spLocks/>
          </p:cNvSpPr>
          <p:nvPr>
            <p:custDataLst>
              <p:tags r:id="rId28"/>
            </p:custDataLst>
          </p:nvPr>
        </p:nvSpPr>
        <p:spPr bwMode="auto">
          <a:xfrm>
            <a:off x="7134225" y="5594350"/>
            <a:ext cx="68738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1" i="0" u="none" strike="noStrike" kern="1200" cap="none" spc="0" normalizeH="0" baseline="0" noProof="0">
                <a:ln>
                  <a:noFill/>
                </a:ln>
                <a:solidFill>
                  <a:srgbClr val="000000"/>
                </a:solidFill>
                <a:effectLst/>
                <a:uLnTx/>
                <a:uFillTx/>
                <a:latin typeface="Arial"/>
                <a:ea typeface="+mn-ea"/>
                <a:cs typeface="+mn-cs"/>
              </a:rPr>
              <a:t>Total novel PSH</a:t>
            </a:r>
            <a:endParaRPr kumimoji="0" lang="en-US" sz="1050" b="1" i="0" u="none" strike="noStrike" kern="1200" cap="none" spc="0" normalizeH="0" baseline="0" noProof="0">
              <a:ln>
                <a:noFill/>
              </a:ln>
              <a:solidFill>
                <a:srgbClr val="000000"/>
              </a:solidFill>
              <a:effectLst/>
              <a:uLnTx/>
              <a:uFillTx/>
              <a:latin typeface="Arial"/>
              <a:ea typeface="+mn-ea"/>
              <a:cs typeface="+mn-cs"/>
            </a:endParaRPr>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gray">
          <a:xfrm>
            <a:off x="620713" y="2384425"/>
            <a:ext cx="3730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F702655-651B-473F-8373-34C694B30B7C}" type="datetime'''''''''''2'''''''''',''''''51''''''''''''''''''''''''7'''''">
              <a:rPr lang="en-US" altLang="en-US" sz="1050" smtClean="0">
                <a:effectLst/>
              </a:rPr>
              <a:pPr marL="0" lvl="0" indent="0" algn="ctr">
                <a:spcBef>
                  <a:spcPct val="0"/>
                </a:spcBef>
                <a:spcAft>
                  <a:spcPct val="0"/>
                </a:spcAft>
                <a:buNone/>
              </a:pPr>
              <a:t>2,517</a:t>
            </a:fld>
            <a:endParaRPr lang="en-US" sz="105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gray">
          <a:xfrm>
            <a:off x="7291388" y="3378200"/>
            <a:ext cx="3730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3BCEDFD-F207-4196-9E3E-6028C766738A}" type="datetime'''1'''''''''''''''''''''''''''',''''6''77'''''''''''''''''''">
              <a:rPr lang="en-US" altLang="en-US" sz="1050" smtClean="0">
                <a:effectLst/>
              </a:rPr>
              <a:pPr marL="0" lvl="0" indent="0" algn="ctr">
                <a:spcBef>
                  <a:spcPct val="0"/>
                </a:spcBef>
                <a:spcAft>
                  <a:spcPct val="0"/>
                </a:spcAft>
                <a:buNone/>
              </a:pPr>
              <a:t>1,677</a:t>
            </a:fld>
            <a:endParaRPr lang="en-US" sz="1050"/>
          </a:p>
        </p:txBody>
      </p:sp>
      <p:sp>
        <p:nvSpPr>
          <p:cNvPr id="4" name="Text Placeholder 10">
            <a:extLst>
              <a:ext uri="{FF2B5EF4-FFF2-40B4-BE49-F238E27FC236}">
                <a16:creationId xmlns:a16="http://schemas.microsoft.com/office/drawing/2014/main" id="{A7CE89FC-1DF6-735F-1174-9FE6916C7164}"/>
              </a:ext>
            </a:extLst>
          </p:cNvPr>
          <p:cNvSpPr txBox="1">
            <a:spLocks/>
          </p:cNvSpPr>
          <p:nvPr>
            <p:custDataLst>
              <p:tags r:id="rId31"/>
            </p:custDataLst>
          </p:nvPr>
        </p:nvSpPr>
        <p:spPr bwMode="auto">
          <a:xfrm>
            <a:off x="7732713" y="2911475"/>
            <a:ext cx="442913" cy="227013"/>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6D9F077-A053-4CF7-A9EA-28D46F139975}" type="datetime'''''''''''''''''''''-''''''3''3''''''%'''''''''">
              <a:rPr lang="en-US" altLang="en-US" sz="1050" b="1" smtClean="0">
                <a:effectLst/>
              </a:rPr>
              <a:pPr marL="0" indent="0" algn="ctr">
                <a:spcBef>
                  <a:spcPct val="0"/>
                </a:spcBef>
                <a:spcAft>
                  <a:spcPct val="0"/>
                </a:spcAft>
                <a:buNone/>
              </a:pPr>
              <a:t>-33%</a:t>
            </a:fld>
            <a:endParaRPr lang="en-US" sz="1050" b="1"/>
          </a:p>
        </p:txBody>
      </p:sp>
      <p:sp>
        <p:nvSpPr>
          <p:cNvPr id="107" name="TextBox 8">
            <a:extLst>
              <a:ext uri="{FF2B5EF4-FFF2-40B4-BE49-F238E27FC236}">
                <a16:creationId xmlns:a16="http://schemas.microsoft.com/office/drawing/2014/main" id="{95316359-5B59-7F49-E924-9578B1C3F57B}"/>
              </a:ext>
            </a:extLst>
          </p:cNvPr>
          <p:cNvSpPr txBox="1"/>
          <p:nvPr/>
        </p:nvSpPr>
        <p:spPr bwMode="gray">
          <a:xfrm>
            <a:off x="8355139" y="1554480"/>
            <a:ext cx="3506662" cy="4493538"/>
          </a:xfrm>
          <a:prstGeom prst="rect">
            <a:avLst/>
          </a:prstGeom>
          <a:solidFill>
            <a:srgbClr val="E3E8EE"/>
          </a:solidFill>
        </p:spPr>
        <p:txBody>
          <a:bodyPr wrap="square" lIns="137160" tIns="137160" rIns="274320" bIns="13716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Novel PSH technologies represent a transformative evolution in the field of energy storage. Unlike conventional P</a:t>
            </a:r>
            <a:r>
              <a:rPr lang="en-US" sz="1050" dirty="0">
                <a:solidFill>
                  <a:srgbClr val="000000"/>
                </a:solidFill>
                <a:latin typeface="Arial"/>
              </a:rPr>
              <a:t>SH</a:t>
            </a:r>
            <a:r>
              <a:rPr kumimoji="0" lang="en-US" sz="1050" b="0" i="0" u="none" strike="noStrike" kern="1200" cap="none" spc="0" normalizeH="0" baseline="0" noProof="0" dirty="0">
                <a:ln>
                  <a:noFill/>
                </a:ln>
                <a:solidFill>
                  <a:srgbClr val="000000"/>
                </a:solidFill>
                <a:effectLst/>
                <a:uLnTx/>
                <a:uFillTx/>
                <a:latin typeface="Arial"/>
                <a:ea typeface="+mn-ea"/>
                <a:cs typeface="+mn-cs"/>
              </a:rPr>
              <a:t> systems, which often require extensive aboveground infrastructure and are limited by geographical constraints, novel PSH designs utilize innovative underground and resource</a:t>
            </a:r>
            <a:r>
              <a:rPr lang="en-US" sz="1050" dirty="0">
                <a:solidFill>
                  <a:srgbClr val="000000"/>
                </a:solidFill>
                <a:latin typeface="Arial"/>
              </a:rPr>
              <a:t>-</a:t>
            </a:r>
            <a:r>
              <a:rPr kumimoji="0" lang="en-US" sz="1050" b="0" i="0" u="none" strike="noStrike" kern="1200" cap="none" spc="0" normalizeH="0" baseline="0" noProof="0" dirty="0">
                <a:ln>
                  <a:noFill/>
                </a:ln>
                <a:solidFill>
                  <a:srgbClr val="000000"/>
                </a:solidFill>
                <a:effectLst/>
                <a:uLnTx/>
                <a:uFillTx/>
                <a:latin typeface="Arial"/>
                <a:ea typeface="+mn-ea"/>
                <a:cs typeface="+mn-cs"/>
              </a:rPr>
              <a:t>efficient methods.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Novel PSH designs offer significant cost savings, reducing costs from $</a:t>
            </a:r>
            <a:r>
              <a:rPr kumimoji="0" lang="en-US" sz="1050" b="1" i="0" u="none" strike="noStrike" kern="1200" cap="none" spc="0" normalizeH="0" baseline="0" noProof="0" dirty="0">
                <a:ln>
                  <a:noFill/>
                </a:ln>
                <a:solidFill>
                  <a:srgbClr val="000000"/>
                </a:solidFill>
                <a:effectLst/>
                <a:uLnTx/>
                <a:uFillTx/>
                <a:latin typeface="Arial"/>
                <a:ea typeface="+mn-ea"/>
                <a:cs typeface="+mn-cs"/>
              </a:rPr>
              <a:t>2,517/KW to $1,677/KW</a:t>
            </a:r>
            <a:r>
              <a:rPr kumimoji="0" lang="en-US" sz="1050" b="0" i="0" u="none" strike="noStrike" kern="1200" cap="none" spc="0" normalizeH="0" baseline="0" noProof="0" dirty="0">
                <a:ln>
                  <a:noFill/>
                </a:ln>
                <a:solidFill>
                  <a:srgbClr val="000000"/>
                </a:solidFill>
                <a:effectLst/>
                <a:uLnTx/>
                <a:uFillTx/>
                <a:latin typeface="Arial"/>
                <a:ea typeface="+mn-ea"/>
                <a:cs typeface="+mn-cs"/>
              </a:rPr>
              <a:t>, due to more </a:t>
            </a:r>
            <a:r>
              <a:rPr kumimoji="0" lang="en-US" sz="1050" b="1" i="0" u="none" strike="noStrike" kern="1200" cap="none" spc="0" normalizeH="0" baseline="0" noProof="0" dirty="0">
                <a:ln>
                  <a:noFill/>
                </a:ln>
                <a:solidFill>
                  <a:srgbClr val="000000"/>
                </a:solidFill>
                <a:effectLst/>
                <a:uLnTx/>
                <a:uFillTx/>
                <a:latin typeface="Arial"/>
                <a:ea typeface="+mn-ea"/>
                <a:cs typeface="+mn-cs"/>
              </a:rPr>
              <a:t>efficient underground work and optimized civil works</a:t>
            </a:r>
            <a:r>
              <a:rPr kumimoji="0" lang="en-US" sz="1050" b="0" i="0" u="none" strike="noStrike" kern="1200" cap="none" spc="0" normalizeH="0" baseline="0" noProof="0" dirty="0">
                <a:ln>
                  <a:noFill/>
                </a:ln>
                <a:solidFill>
                  <a:srgbClr val="000000"/>
                </a:solidFill>
                <a:effectLst/>
                <a:uLnTx/>
                <a:uFillTx/>
                <a:latin typeface="Arial"/>
                <a:ea typeface="+mn-ea"/>
                <a:cs typeface="+mn-cs"/>
              </a:rPr>
              <a: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Novel PSH technologies are expected to outcompete conventional, large-scale aboveground PSH, </a:t>
            </a:r>
            <a:r>
              <a:rPr kumimoji="0" lang="en-US" sz="1050" b="1" i="0" u="none" strike="noStrike" kern="1200" cap="none" spc="0" normalizeH="0" baseline="0" noProof="0" dirty="0">
                <a:ln>
                  <a:noFill/>
                </a:ln>
                <a:solidFill>
                  <a:srgbClr val="000000"/>
                </a:solidFill>
                <a:effectLst/>
                <a:uLnTx/>
                <a:uFillTx/>
                <a:latin typeface="Arial"/>
                <a:ea typeface="+mn-ea"/>
                <a:cs typeface="+mn-cs"/>
              </a:rPr>
              <a:t>leveraging innovative designs to minimize resource-intensive construction</a:t>
            </a:r>
            <a:r>
              <a:rPr lang="en-US" sz="1050" b="1" dirty="0">
                <a:solidFill>
                  <a:srgbClr val="000000"/>
                </a:solidFill>
                <a:latin typeface="Arial"/>
              </a:rPr>
              <a:t> and thus </a:t>
            </a:r>
            <a:r>
              <a:rPr kumimoji="0" lang="en-US" sz="1050" b="1" i="0" u="none" strike="noStrike" kern="1200" cap="none" spc="0" normalizeH="0" baseline="0" noProof="0" dirty="0" err="1">
                <a:ln>
                  <a:noFill/>
                </a:ln>
                <a:solidFill>
                  <a:srgbClr val="000000"/>
                </a:solidFill>
                <a:effectLst/>
                <a:uLnTx/>
                <a:uFillTx/>
                <a:latin typeface="Arial"/>
                <a:ea typeface="+mn-ea"/>
                <a:cs typeface="+mn-cs"/>
              </a:rPr>
              <a:t>accelera</a:t>
            </a:r>
            <a:r>
              <a:rPr lang="en-US" sz="1050" b="1" dirty="0" err="1">
                <a:solidFill>
                  <a:srgbClr val="000000"/>
                </a:solidFill>
                <a:latin typeface="Arial"/>
              </a:rPr>
              <a:t>te</a:t>
            </a:r>
            <a:r>
              <a:rPr kumimoji="0" lang="en-US" sz="1050" b="1" i="0" u="none" strike="noStrike" kern="1200" cap="none" spc="0" normalizeH="0" baseline="0" noProof="0" dirty="0">
                <a:ln>
                  <a:noFill/>
                </a:ln>
                <a:solidFill>
                  <a:srgbClr val="000000"/>
                </a:solidFill>
                <a:effectLst/>
                <a:uLnTx/>
                <a:uFillTx/>
                <a:latin typeface="Arial"/>
                <a:ea typeface="+mn-ea"/>
                <a:cs typeface="+mn-cs"/>
              </a:rPr>
              <a:t> project timelines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The anticipated outperformance of novel PSH technologies over conventional large-scale </a:t>
            </a:r>
            <a:r>
              <a:rPr lang="en-US" sz="1050" dirty="0">
                <a:solidFill>
                  <a:srgbClr val="000000"/>
                </a:solidFill>
                <a:latin typeface="Arial"/>
              </a:rPr>
              <a:t>projects</a:t>
            </a:r>
            <a:r>
              <a:rPr kumimoji="0" lang="en-US" sz="1050" b="0" i="0" u="none" strike="noStrike" kern="1200" cap="none" spc="0" normalizeH="0" baseline="0" noProof="0" dirty="0">
                <a:ln>
                  <a:noFill/>
                </a:ln>
                <a:solidFill>
                  <a:srgbClr val="000000"/>
                </a:solidFill>
                <a:effectLst/>
                <a:uLnTx/>
                <a:uFillTx/>
                <a:latin typeface="Arial"/>
                <a:ea typeface="+mn-ea"/>
                <a:cs typeface="+mn-cs"/>
              </a:rPr>
              <a:t> could lead to </a:t>
            </a:r>
            <a:r>
              <a:rPr kumimoji="0" lang="en-US" sz="1050" b="1" i="0" u="none" strike="noStrike" kern="1200" cap="none" spc="0" normalizeH="0" baseline="0" noProof="0" dirty="0">
                <a:ln>
                  <a:noFill/>
                </a:ln>
                <a:solidFill>
                  <a:srgbClr val="000000"/>
                </a:solidFill>
                <a:effectLst/>
                <a:uLnTx/>
                <a:uFillTx/>
                <a:latin typeface="Arial"/>
                <a:ea typeface="+mn-ea"/>
                <a:cs typeface="+mn-cs"/>
              </a:rPr>
              <a:t>broader adoption and integration </a:t>
            </a:r>
            <a:r>
              <a:rPr kumimoji="0" lang="en-US" sz="1050" b="0" i="0" u="none" strike="noStrike" kern="1200" cap="none" spc="0" normalizeH="0" baseline="0" noProof="0" dirty="0">
                <a:ln>
                  <a:noFill/>
                </a:ln>
                <a:solidFill>
                  <a:srgbClr val="000000"/>
                </a:solidFill>
                <a:effectLst/>
                <a:uLnTx/>
                <a:uFillTx/>
                <a:latin typeface="Arial"/>
                <a:ea typeface="+mn-ea"/>
                <a:cs typeface="+mn-cs"/>
              </a:rPr>
              <a:t>by encouraging </a:t>
            </a:r>
            <a:r>
              <a:rPr kumimoji="0" lang="en-US" sz="1050" b="1" i="0" u="none" strike="noStrike" kern="1200" cap="none" spc="0" normalizeH="0" baseline="0" noProof="0" dirty="0">
                <a:ln>
                  <a:noFill/>
                </a:ln>
                <a:solidFill>
                  <a:srgbClr val="000000"/>
                </a:solidFill>
                <a:effectLst/>
                <a:uLnTx/>
                <a:uFillTx/>
                <a:latin typeface="Arial"/>
                <a:ea typeface="+mn-ea"/>
                <a:cs typeface="+mn-cs"/>
              </a:rPr>
              <a:t>private investment </a:t>
            </a:r>
            <a:r>
              <a:rPr kumimoji="0" lang="en-US" sz="1050" b="0" i="0" u="none" strike="noStrike" kern="1200" cap="none" spc="0" normalizeH="0" baseline="0" noProof="0" dirty="0">
                <a:ln>
                  <a:noFill/>
                </a:ln>
                <a:solidFill>
                  <a:srgbClr val="000000"/>
                </a:solidFill>
                <a:effectLst/>
                <a:uLnTx/>
                <a:uFillTx/>
                <a:latin typeface="Arial"/>
                <a:ea typeface="+mn-ea"/>
                <a:cs typeface="+mn-cs"/>
              </a:rPr>
              <a:t>in projects with more clear timelines and </a:t>
            </a:r>
            <a:r>
              <a:rPr kumimoji="0" lang="en-US" sz="1050" b="1" i="0" u="none" strike="noStrike" kern="1200" cap="none" spc="0" normalizeH="0" baseline="0" noProof="0" dirty="0">
                <a:ln>
                  <a:noFill/>
                </a:ln>
                <a:solidFill>
                  <a:srgbClr val="000000"/>
                </a:solidFill>
                <a:effectLst/>
                <a:uLnTx/>
                <a:uFillTx/>
                <a:latin typeface="Arial"/>
                <a:ea typeface="+mn-ea"/>
                <a:cs typeface="+mn-cs"/>
              </a:rPr>
              <a:t>shorter payback periods</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p>
        </p:txBody>
      </p:sp>
      <p:sp>
        <p:nvSpPr>
          <p:cNvPr id="2" name="Rectangle 1">
            <a:extLst>
              <a:ext uri="{FF2B5EF4-FFF2-40B4-BE49-F238E27FC236}">
                <a16:creationId xmlns:a16="http://schemas.microsoft.com/office/drawing/2014/main" id="{0EF4CD1F-33A1-AD55-BFD9-990F348B23D0}"/>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custDataLst>
      <p:tags r:id="rId1"/>
    </p:custDataLst>
    <p:extLst>
      <p:ext uri="{BB962C8B-B14F-4D97-AF65-F5344CB8AC3E}">
        <p14:creationId xmlns:p14="http://schemas.microsoft.com/office/powerpoint/2010/main" val="142605131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9BC7B8D-95E1-87BA-99F4-C5384F4AF16D}"/>
              </a:ext>
            </a:extLst>
          </p:cNvPr>
          <p:cNvGraphicFramePr>
            <a:graphicFrameLocks noChangeAspect="1"/>
          </p:cNvGraphicFramePr>
          <p:nvPr>
            <p:custDataLst>
              <p:tags r:id="rId1"/>
            </p:custDataLst>
            <p:extLst>
              <p:ext uri="{D42A27DB-BD31-4B8C-83A1-F6EECF244321}">
                <p14:modId xmlns:p14="http://schemas.microsoft.com/office/powerpoint/2010/main" val="286576804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1" imgW="7772400" imgH="10058400" progId="TCLayout.ActiveDocument.1">
                  <p:embed/>
                </p:oleObj>
              </mc:Choice>
              <mc:Fallback>
                <p:oleObj name="think-cell Slide" r:id="rId21" imgW="7772400" imgH="10058400" progId="TCLayout.ActiveDocument.1">
                  <p:embed/>
                  <p:pic>
                    <p:nvPicPr>
                      <p:cNvPr id="3" name="think-cell data - do not delete" hidden="1">
                        <a:extLst>
                          <a:ext uri="{FF2B5EF4-FFF2-40B4-BE49-F238E27FC236}">
                            <a16:creationId xmlns:a16="http://schemas.microsoft.com/office/drawing/2014/main" id="{C9BC7B8D-95E1-87BA-99F4-C5384F4AF16D}"/>
                          </a:ext>
                        </a:extLst>
                      </p:cNvPr>
                      <p:cNvPicPr/>
                      <p:nvPr/>
                    </p:nvPicPr>
                    <p:blipFill>
                      <a:blip r:embed="rId22"/>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4289F-BFC6-0B2E-6348-863D640B1F30}"/>
              </a:ext>
            </a:extLst>
          </p:cNvPr>
          <p:cNvSpPr>
            <a:spLocks noGrp="1"/>
          </p:cNvSpPr>
          <p:nvPr>
            <p:ph type="title"/>
          </p:nvPr>
        </p:nvSpPr>
        <p:spPr/>
        <p:txBody>
          <a:bodyPr vert="horz">
            <a:normAutofit fontScale="90000"/>
          </a:bodyPr>
          <a:lstStyle/>
          <a:p>
            <a:r>
              <a:rPr lang="en-US"/>
              <a:t>Novel PSH projects in India with the potential to achieve 10%-12% IRR</a:t>
            </a:r>
          </a:p>
        </p:txBody>
      </p:sp>
      <p:sp>
        <p:nvSpPr>
          <p:cNvPr id="17" name="btfpNotesBox962619">
            <a:extLst>
              <a:ext uri="{FF2B5EF4-FFF2-40B4-BE49-F238E27FC236}">
                <a16:creationId xmlns:a16="http://schemas.microsoft.com/office/drawing/2014/main" id="{60314F00-28C9-0E8B-6211-61B0F66486EA}"/>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ea typeface="+mn-lt"/>
                <a:cs typeface="+mn-lt"/>
                <a:hlinkClick r:id="rId23">
                  <a:extLst>
                    <a:ext uri="{A12FA001-AC4F-418D-AE19-62706E023703}">
                      <ahyp:hlinkClr xmlns:ahyp="http://schemas.microsoft.com/office/drawing/2018/hyperlinkcolor" val="tx"/>
                    </a:ext>
                  </a:extLst>
                </a:hlinkClick>
              </a:rPr>
              <a:t>McKinsey</a:t>
            </a:r>
            <a:r>
              <a:rPr lang="en-US" sz="800" dirty="0">
                <a:solidFill>
                  <a:srgbClr val="000000"/>
                </a:solidFill>
                <a:ea typeface="+mn-lt"/>
                <a:cs typeface="+mn-lt"/>
                <a:hlinkClick r:id="rId23"/>
              </a:rPr>
              <a:t>, Net-zero </a:t>
            </a:r>
            <a:r>
              <a:rPr lang="en-US" sz="800" dirty="0">
                <a:solidFill>
                  <a:srgbClr val="000000"/>
                </a:solidFill>
                <a:ea typeface="+mn-lt"/>
                <a:cs typeface="+mn-lt"/>
                <a:hlinkClick r:id="rId23">
                  <a:extLst>
                    <a:ext uri="{A12FA001-AC4F-418D-AE19-62706E023703}">
                      <ahyp:hlinkClr xmlns:ahyp="http://schemas.microsoft.com/office/drawing/2018/hyperlinkcolor" val="tx"/>
                    </a:ext>
                  </a:extLst>
                </a:hlinkClick>
              </a:rPr>
              <a:t>power</a:t>
            </a:r>
            <a:r>
              <a:rPr lang="en-US" sz="800" dirty="0">
                <a:solidFill>
                  <a:srgbClr val="000000"/>
                </a:solidFill>
                <a:ea typeface="+mn-lt"/>
                <a:cs typeface="+mn-lt"/>
              </a:rPr>
              <a:t> (2021).</a:t>
            </a:r>
            <a:endParaRPr lang="en-US" sz="800" dirty="0">
              <a:cs typeface="Arial"/>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4"/>
              </a:rPr>
              <a:t>Gernot Wagner</a:t>
            </a:r>
            <a:r>
              <a:rPr lang="en-US" sz="800" dirty="0">
                <a:solidFill>
                  <a:srgbClr val="000000"/>
                </a:solidFill>
              </a:rPr>
              <a:t>. </a:t>
            </a:r>
            <a:r>
              <a:rPr lang="en-US" sz="800" dirty="0">
                <a:solidFill>
                  <a:srgbClr val="000000"/>
                </a:solidFill>
                <a:hlinkClick r:id="rId2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6"/>
              </a:rPr>
              <a:t>Storing Energy</a:t>
            </a:r>
            <a:r>
              <a:rPr lang="en-US" sz="800" dirty="0">
                <a:solidFill>
                  <a:srgbClr val="000000"/>
                </a:solidFill>
              </a:rPr>
              <a:t>” (4 March 2025). </a:t>
            </a:r>
            <a:endParaRPr lang="en-US" sz="800" dirty="0">
              <a:solidFill>
                <a:srgbClr val="000000"/>
              </a:solidFill>
              <a:cs typeface="Arial"/>
            </a:endParaRPr>
          </a:p>
        </p:txBody>
      </p:sp>
      <p:sp>
        <p:nvSpPr>
          <p:cNvPr id="5" name="TextBox 8">
            <a:extLst>
              <a:ext uri="{FF2B5EF4-FFF2-40B4-BE49-F238E27FC236}">
                <a16:creationId xmlns:a16="http://schemas.microsoft.com/office/drawing/2014/main" id="{05EA398D-152A-7EE6-430B-0748BBC5C59F}"/>
              </a:ext>
            </a:extLst>
          </p:cNvPr>
          <p:cNvSpPr txBox="1"/>
          <p:nvPr/>
        </p:nvSpPr>
        <p:spPr bwMode="gray">
          <a:xfrm>
            <a:off x="7975600" y="1554480"/>
            <a:ext cx="3886200" cy="4231928"/>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dirty="0"/>
              <a:t>Observations</a:t>
            </a:r>
          </a:p>
          <a:p>
            <a:pPr marL="285750" indent="-285750">
              <a:spcAft>
                <a:spcPts val="600"/>
              </a:spcAft>
              <a:buFont typeface="Arial" panose="020B0604020202020204" pitchFamily="34" charset="0"/>
              <a:buChar char="•"/>
            </a:pPr>
            <a:r>
              <a:rPr lang="en-US" sz="1050" dirty="0">
                <a:solidFill>
                  <a:srgbClr val="000000"/>
                </a:solidFill>
                <a:ea typeface="+mn-lt"/>
                <a:cs typeface="+mn-lt"/>
              </a:rPr>
              <a:t>A renewable developer in India is combining renewable energy with novel pumped storage hydro to achieve attractive </a:t>
            </a:r>
            <a:r>
              <a:rPr lang="en-US" sz="1050" b="1" dirty="0">
                <a:solidFill>
                  <a:srgbClr val="000000"/>
                </a:solidFill>
                <a:ea typeface="+mn-lt"/>
                <a:cs typeface="+mn-lt"/>
              </a:rPr>
              <a:t>internal rates of return</a:t>
            </a:r>
            <a:r>
              <a:rPr lang="en-US" sz="1050" dirty="0">
                <a:solidFill>
                  <a:srgbClr val="000000"/>
                </a:solidFill>
                <a:ea typeface="+mn-lt"/>
                <a:cs typeface="+mn-lt"/>
              </a:rPr>
              <a:t>.</a:t>
            </a:r>
          </a:p>
          <a:p>
            <a:pPr marL="285750" indent="-285750">
              <a:spcAft>
                <a:spcPts val="600"/>
              </a:spcAft>
              <a:buFont typeface="Arial" panose="020B0604020202020204" pitchFamily="34" charset="0"/>
              <a:buChar char="•"/>
            </a:pPr>
            <a:r>
              <a:rPr lang="en-US" sz="1050" dirty="0">
                <a:solidFill>
                  <a:srgbClr val="000000"/>
                </a:solidFill>
                <a:ea typeface="+mn-lt"/>
                <a:cs typeface="+mn-lt"/>
              </a:rPr>
              <a:t>India’s electricity demand is projected to rise sharply due to increased electrification of sectors like heating and transportation. Decarbonizing India’s power supply will require the adoption of </a:t>
            </a:r>
            <a:r>
              <a:rPr lang="en-US" sz="1050" b="1" dirty="0">
                <a:solidFill>
                  <a:srgbClr val="000000"/>
                </a:solidFill>
                <a:ea typeface="+mn-lt"/>
                <a:cs typeface="+mn-lt"/>
              </a:rPr>
              <a:t>flexible solutions like PSH </a:t>
            </a:r>
            <a:r>
              <a:rPr lang="en-US" sz="1050" dirty="0">
                <a:solidFill>
                  <a:srgbClr val="000000"/>
                </a:solidFill>
                <a:ea typeface="+mn-lt"/>
                <a:cs typeface="+mn-lt"/>
              </a:rPr>
              <a:t>to manage demand and grid stability.</a:t>
            </a:r>
          </a:p>
          <a:p>
            <a:pPr marL="285750" indent="-285750">
              <a:spcAft>
                <a:spcPts val="600"/>
              </a:spcAft>
              <a:buFont typeface="Arial" panose="020B0604020202020204" pitchFamily="34" charset="0"/>
              <a:buChar char="•"/>
            </a:pPr>
            <a:r>
              <a:rPr lang="en-US" sz="1050" dirty="0">
                <a:solidFill>
                  <a:srgbClr val="000000"/>
                </a:solidFill>
                <a:ea typeface="+mn-lt"/>
                <a:cs typeface="+mn-lt"/>
              </a:rPr>
              <a:t>The novel PSH system could experience </a:t>
            </a:r>
            <a:r>
              <a:rPr lang="en-US" sz="1050" b="1" dirty="0">
                <a:solidFill>
                  <a:srgbClr val="000000"/>
                </a:solidFill>
                <a:ea typeface="+mn-lt"/>
                <a:cs typeface="+mn-lt"/>
              </a:rPr>
              <a:t>a faster cost reduction trajectory</a:t>
            </a:r>
            <a:r>
              <a:rPr lang="en-US" sz="1050" dirty="0">
                <a:solidFill>
                  <a:srgbClr val="000000"/>
                </a:solidFill>
                <a:ea typeface="+mn-lt"/>
                <a:cs typeface="+mn-lt"/>
              </a:rPr>
              <a:t>, leading to higher returns.</a:t>
            </a:r>
          </a:p>
          <a:p>
            <a:pPr marL="285750" indent="-285750">
              <a:spcAft>
                <a:spcPts val="600"/>
              </a:spcAft>
              <a:buFont typeface="Arial" panose="020B0604020202020204" pitchFamily="34" charset="0"/>
              <a:buChar char="•"/>
            </a:pPr>
            <a:r>
              <a:rPr lang="en-US" sz="1050" dirty="0">
                <a:solidFill>
                  <a:srgbClr val="000000"/>
                </a:solidFill>
                <a:ea typeface="+mn-lt"/>
                <a:cs typeface="+mn-lt"/>
              </a:rPr>
              <a:t>The case modeled was a six-hour PSH </a:t>
            </a:r>
            <a:r>
              <a:rPr lang="en-US" sz="1050" b="1" dirty="0">
                <a:solidFill>
                  <a:srgbClr val="000000"/>
                </a:solidFill>
                <a:ea typeface="+mn-lt"/>
                <a:cs typeface="+mn-lt"/>
              </a:rPr>
              <a:t>300 MW/</a:t>
            </a:r>
            <a:br>
              <a:rPr lang="en-US" sz="1050" b="1" dirty="0">
                <a:solidFill>
                  <a:srgbClr val="000000"/>
                </a:solidFill>
                <a:ea typeface="+mn-lt"/>
                <a:cs typeface="+mn-lt"/>
              </a:rPr>
            </a:br>
            <a:r>
              <a:rPr lang="en-US" sz="1050" b="1" dirty="0">
                <a:solidFill>
                  <a:srgbClr val="000000"/>
                </a:solidFill>
                <a:ea typeface="+mn-lt"/>
                <a:cs typeface="+mn-lt"/>
              </a:rPr>
              <a:t>1800 MWh </a:t>
            </a:r>
            <a:r>
              <a:rPr lang="en-US" sz="1050" dirty="0">
                <a:solidFill>
                  <a:srgbClr val="000000"/>
                </a:solidFill>
                <a:ea typeface="+mn-lt"/>
                <a:cs typeface="+mn-lt"/>
              </a:rPr>
              <a:t>system in combination with </a:t>
            </a:r>
            <a:r>
              <a:rPr lang="en-US" sz="1050" b="1" dirty="0">
                <a:solidFill>
                  <a:srgbClr val="000000"/>
                </a:solidFill>
                <a:ea typeface="+mn-lt"/>
                <a:cs typeface="+mn-lt"/>
              </a:rPr>
              <a:t>600 MW </a:t>
            </a:r>
            <a:r>
              <a:rPr lang="en-US" sz="1050" dirty="0">
                <a:solidFill>
                  <a:srgbClr val="000000"/>
                </a:solidFill>
                <a:ea typeface="+mn-lt"/>
                <a:cs typeface="+mn-lt"/>
              </a:rPr>
              <a:t>of contracted hybrid renewable energy (solar and/or wind).</a:t>
            </a:r>
          </a:p>
          <a:p>
            <a:pPr marL="285750" indent="-285750">
              <a:spcAft>
                <a:spcPts val="600"/>
              </a:spcAft>
              <a:buFont typeface="Arial" panose="020B0604020202020204" pitchFamily="34" charset="0"/>
              <a:buChar char="•"/>
            </a:pPr>
            <a:r>
              <a:rPr lang="en-US" sz="1050" dirty="0">
                <a:solidFill>
                  <a:srgbClr val="000000"/>
                </a:solidFill>
                <a:ea typeface="+mn-lt"/>
                <a:cs typeface="+mn-lt"/>
              </a:rPr>
              <a:t>Assumptions: </a:t>
            </a:r>
            <a:r>
              <a:rPr lang="en-US" sz="1050" b="1" dirty="0">
                <a:solidFill>
                  <a:srgbClr val="000000"/>
                </a:solidFill>
                <a:ea typeface="+mn-lt"/>
                <a:cs typeface="+mn-lt"/>
              </a:rPr>
              <a:t>2021 investment decision date</a:t>
            </a:r>
          </a:p>
          <a:p>
            <a:pPr marL="285750" indent="-285750">
              <a:spcAft>
                <a:spcPts val="600"/>
              </a:spcAft>
              <a:buFont typeface="Arial" panose="020B0604020202020204" pitchFamily="34" charset="0"/>
              <a:buChar char="•"/>
            </a:pPr>
            <a:r>
              <a:rPr lang="en-US" sz="1050" dirty="0">
                <a:solidFill>
                  <a:srgbClr val="000000"/>
                </a:solidFill>
                <a:ea typeface="+mn-lt"/>
                <a:cs typeface="+mn-lt"/>
              </a:rPr>
              <a:t>Commercial operation date: </a:t>
            </a:r>
            <a:r>
              <a:rPr lang="en-US" sz="1050" b="1" dirty="0">
                <a:solidFill>
                  <a:srgbClr val="000000"/>
                </a:solidFill>
                <a:ea typeface="+mn-lt"/>
                <a:cs typeface="+mn-lt"/>
              </a:rPr>
              <a:t>2023</a:t>
            </a:r>
          </a:p>
          <a:p>
            <a:pPr marL="285750" indent="-285750">
              <a:spcAft>
                <a:spcPts val="600"/>
              </a:spcAft>
              <a:buFont typeface="Arial" panose="020B0604020202020204" pitchFamily="34" charset="0"/>
              <a:buChar char="•"/>
            </a:pPr>
            <a:r>
              <a:rPr lang="en-US" sz="1050" b="1" dirty="0">
                <a:solidFill>
                  <a:srgbClr val="000000"/>
                </a:solidFill>
                <a:ea typeface="+mn-lt"/>
                <a:cs typeface="+mn-lt"/>
              </a:rPr>
              <a:t>WACC: 10%</a:t>
            </a:r>
          </a:p>
          <a:p>
            <a:pPr marL="285750" indent="-285750">
              <a:spcAft>
                <a:spcPts val="600"/>
              </a:spcAft>
              <a:buFont typeface="Arial" panose="020B0604020202020204" pitchFamily="34" charset="0"/>
              <a:buChar char="•"/>
            </a:pPr>
            <a:r>
              <a:rPr lang="en-US" sz="1050" dirty="0">
                <a:solidFill>
                  <a:srgbClr val="000000"/>
                </a:solidFill>
                <a:ea typeface="+mn-lt"/>
                <a:cs typeface="+mn-lt"/>
              </a:rPr>
              <a:t>RE cost outlook: </a:t>
            </a:r>
            <a:r>
              <a:rPr lang="en-US" sz="1050" b="1" dirty="0">
                <a:solidFill>
                  <a:srgbClr val="000000"/>
                </a:solidFill>
                <a:ea typeface="+mn-lt"/>
                <a:cs typeface="+mn-lt"/>
              </a:rPr>
              <a:t>Midpoint scenario</a:t>
            </a:r>
          </a:p>
          <a:p>
            <a:pPr marL="285750" indent="-285750">
              <a:spcAft>
                <a:spcPts val="600"/>
              </a:spcAft>
              <a:buFont typeface="Arial" panose="020B0604020202020204" pitchFamily="34" charset="0"/>
              <a:buChar char="•"/>
            </a:pPr>
            <a:r>
              <a:rPr lang="en-US" sz="1050" dirty="0">
                <a:solidFill>
                  <a:srgbClr val="000000"/>
                </a:solidFill>
                <a:ea typeface="+mn-lt"/>
                <a:cs typeface="+mn-lt"/>
              </a:rPr>
              <a:t>PPA contract duration: </a:t>
            </a:r>
            <a:r>
              <a:rPr lang="en-US" sz="1050" b="1" dirty="0">
                <a:solidFill>
                  <a:srgbClr val="000000"/>
                </a:solidFill>
                <a:ea typeface="+mn-lt"/>
                <a:cs typeface="+mn-lt"/>
              </a:rPr>
              <a:t>20 years</a:t>
            </a:r>
          </a:p>
        </p:txBody>
      </p:sp>
      <p:sp>
        <p:nvSpPr>
          <p:cNvPr id="25" name="Text Placeholder 10">
            <a:extLst>
              <a:ext uri="{FF2B5EF4-FFF2-40B4-BE49-F238E27FC236}">
                <a16:creationId xmlns:a16="http://schemas.microsoft.com/office/drawing/2014/main" id="{7DD7CBFA-38F3-46B3-49C9-B9FBB937F39C}"/>
              </a:ext>
            </a:extLst>
          </p:cNvPr>
          <p:cNvSpPr>
            <a:spLocks noGrp="1"/>
          </p:cNvSpPr>
          <p:nvPr>
            <p:custDataLst>
              <p:tags r:id="rId3"/>
            </p:custDataLst>
          </p:nvPr>
        </p:nvSpPr>
        <p:spPr bwMode="auto">
          <a:xfrm>
            <a:off x="409575" y="1641963"/>
            <a:ext cx="37084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endParaRPr lang="en-US" sz="1400"/>
          </a:p>
        </p:txBody>
      </p:sp>
      <p:sp>
        <p:nvSpPr>
          <p:cNvPr id="355" name="Rectangle 354">
            <a:extLst>
              <a:ext uri="{FF2B5EF4-FFF2-40B4-BE49-F238E27FC236}">
                <a16:creationId xmlns:a16="http://schemas.microsoft.com/office/drawing/2014/main" id="{CA613947-DEEB-8A7F-EFA1-13D9E4320EFB}"/>
              </a:ext>
            </a:extLst>
          </p:cNvPr>
          <p:cNvSpPr/>
          <p:nvPr/>
        </p:nvSpPr>
        <p:spPr bwMode="gray">
          <a:xfrm>
            <a:off x="329184" y="1554480"/>
            <a:ext cx="6719629" cy="34187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Net Present Value for a renewable developer, </a:t>
            </a:r>
            <a:r>
              <a:rPr lang="en-US" sz="1400" dirty="0">
                <a:solidFill>
                  <a:schemeClr val="tx1"/>
                </a:solidFill>
              </a:rPr>
              <a:t>USD$M</a:t>
            </a:r>
          </a:p>
        </p:txBody>
      </p:sp>
      <p:cxnSp>
        <p:nvCxnSpPr>
          <p:cNvPr id="19" name="Straight Connector 18">
            <a:extLst>
              <a:ext uri="{FF2B5EF4-FFF2-40B4-BE49-F238E27FC236}">
                <a16:creationId xmlns:a16="http://schemas.microsoft.com/office/drawing/2014/main" id="{AEBA63B4-E29E-C6C8-4638-5D5716781B7D}"/>
              </a:ext>
            </a:extLst>
          </p:cNvPr>
          <p:cNvCxnSpPr/>
          <p:nvPr>
            <p:custDataLst>
              <p:tags r:id="rId4"/>
            </p:custDataLst>
          </p:nvPr>
        </p:nvCxnSpPr>
        <p:spPr bwMode="auto">
          <a:xfrm>
            <a:off x="4589463" y="2425700"/>
            <a:ext cx="0" cy="290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E8134307-E3E8-2756-74D5-68B65CDDDB80}"/>
              </a:ext>
            </a:extLst>
          </p:cNvPr>
          <p:cNvCxnSpPr/>
          <p:nvPr>
            <p:custDataLst>
              <p:tags r:id="rId5"/>
            </p:custDataLst>
          </p:nvPr>
        </p:nvCxnSpPr>
        <p:spPr bwMode="auto">
          <a:xfrm>
            <a:off x="7069138" y="3081338"/>
            <a:ext cx="0" cy="290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C3419628-4982-241F-6A52-9FA1D4CC3F9B}"/>
              </a:ext>
            </a:extLst>
          </p:cNvPr>
          <p:cNvCxnSpPr/>
          <p:nvPr>
            <p:custDataLst>
              <p:tags r:id="rId6"/>
            </p:custDataLst>
          </p:nvPr>
        </p:nvCxnSpPr>
        <p:spPr bwMode="auto">
          <a:xfrm>
            <a:off x="7145338" y="3735388"/>
            <a:ext cx="0" cy="290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 name="Chart 5">
            <a:extLst>
              <a:ext uri="{FF2B5EF4-FFF2-40B4-BE49-F238E27FC236}">
                <a16:creationId xmlns:a16="http://schemas.microsoft.com/office/drawing/2014/main" id="{022436C1-F575-2CD9-9973-73F173576844}"/>
              </a:ext>
            </a:extLst>
          </p:cNvPr>
          <p:cNvGraphicFramePr/>
          <p:nvPr>
            <p:custDataLst>
              <p:tags r:id="rId7"/>
            </p:custDataLst>
            <p:extLst>
              <p:ext uri="{D42A27DB-BD31-4B8C-83A1-F6EECF244321}">
                <p14:modId xmlns:p14="http://schemas.microsoft.com/office/powerpoint/2010/main" val="3823419773"/>
              </p:ext>
            </p:extLst>
          </p:nvPr>
        </p:nvGraphicFramePr>
        <p:xfrm>
          <a:off x="1836738" y="1835150"/>
          <a:ext cx="5391150" cy="2782888"/>
        </p:xfrm>
        <a:graphic>
          <a:graphicData uri="http://schemas.openxmlformats.org/drawingml/2006/chart">
            <c:chart xmlns:c="http://schemas.openxmlformats.org/drawingml/2006/chart" xmlns:r="http://schemas.openxmlformats.org/officeDocument/2006/relationships" r:id="rId27"/>
          </a:graphicData>
        </a:graphic>
      </p:graphicFrame>
      <p:sp>
        <p:nvSpPr>
          <p:cNvPr id="9"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766763" y="2166938"/>
            <a:ext cx="1066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7C26081-F7A9-49E5-96BA-B63A71EF3E92}" type="datetime'P''''ea''''''k'''''''''''''' power ''s''u''pp''l''y'''">
              <a:rPr lang="en-US" altLang="en-US" sz="1000" smtClean="0"/>
              <a:pPr marL="0" lvl="0" indent="0" algn="r">
                <a:spcBef>
                  <a:spcPct val="0"/>
                </a:spcBef>
                <a:spcAft>
                  <a:spcPct val="0"/>
                </a:spcAft>
                <a:buNone/>
              </a:pPr>
              <a:t>Peak power supply</a:t>
            </a:fld>
            <a:endParaRPr lang="en-US" sz="1000"/>
          </a:p>
        </p:txBody>
      </p:sp>
      <p:sp>
        <p:nvSpPr>
          <p:cNvPr id="23" name="Text Placeholder 10">
            <a:extLst>
              <a:ext uri="{FF2B5EF4-FFF2-40B4-BE49-F238E27FC236}">
                <a16:creationId xmlns:a16="http://schemas.microsoft.com/office/drawing/2014/main" id="{457D2824-3872-1138-1A9F-3FF81FFF5D90}"/>
              </a:ext>
            </a:extLst>
          </p:cNvPr>
          <p:cNvSpPr>
            <a:spLocks noGrp="1"/>
          </p:cNvSpPr>
          <p:nvPr>
            <p:custDataLst>
              <p:tags r:id="rId9"/>
            </p:custDataLst>
          </p:nvPr>
        </p:nvSpPr>
        <p:spPr bwMode="auto">
          <a:xfrm>
            <a:off x="569913" y="2822575"/>
            <a:ext cx="12636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3D0979F-3D88-4242-9BC3-1EFA33124121}" type="datetime'''Of''f-p''''e''ak p''''''owe''''''''''''r'' ''''sup''pl''y'">
              <a:rPr lang="en-US" altLang="en-US" sz="1000" smtClean="0"/>
              <a:pPr marL="0" lvl="0" indent="0" algn="r">
                <a:spcBef>
                  <a:spcPct val="0"/>
                </a:spcBef>
                <a:spcAft>
                  <a:spcPct val="0"/>
                </a:spcAft>
                <a:buNone/>
              </a:pPr>
              <a:t>Off-peak power supply</a:t>
            </a:fld>
            <a:endParaRPr lang="en-US" sz="1000"/>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349250" y="3476625"/>
            <a:ext cx="1484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1174EEA-A1C0-4E9E-9298-1BCF935AC590}" type="datetime'St''''''a''bi''lity'' se''''rvice''s p''r''o''visio''''''n'''">
              <a:rPr lang="en-US" altLang="en-US" sz="1000" smtClean="0"/>
              <a:pPr marL="0" lvl="0" indent="0" algn="r">
                <a:spcBef>
                  <a:spcPct val="0"/>
                </a:spcBef>
                <a:spcAft>
                  <a:spcPct val="0"/>
                </a:spcAft>
                <a:buNone/>
              </a:pPr>
              <a:t>Stability services provision</a:t>
            </a:fld>
            <a:endParaRPr lang="en-US" sz="1000"/>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609601" y="4130675"/>
            <a:ext cx="1223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F9492E5-29B1-4BD4-A286-FB57A148A84D}" type="datetime'T''o''''''tal'' Va''l''ue'' ''C''r''e''at''''''''''''''io''n'">
              <a:rPr lang="en-US" altLang="en-US" sz="1000" b="1" smtClean="0"/>
              <a:pPr marL="0" lvl="0" indent="0" algn="r">
                <a:spcBef>
                  <a:spcPct val="0"/>
                </a:spcBef>
                <a:spcAft>
                  <a:spcPct val="0"/>
                </a:spcAft>
                <a:buNone/>
              </a:pPr>
              <a:t>Total Value Creation</a:t>
            </a:fld>
            <a:endParaRPr lang="en-US" sz="1000" b="1"/>
          </a:p>
        </p:txBody>
      </p:sp>
      <p:cxnSp>
        <p:nvCxnSpPr>
          <p:cNvPr id="395" name="Straight Connector 394">
            <a:extLst>
              <a:ext uri="{FF2B5EF4-FFF2-40B4-BE49-F238E27FC236}">
                <a16:creationId xmlns:a16="http://schemas.microsoft.com/office/drawing/2014/main" id="{261E1902-09B5-ECA9-4E61-BA341281F4A2}"/>
              </a:ext>
            </a:extLst>
          </p:cNvPr>
          <p:cNvCxnSpPr/>
          <p:nvPr>
            <p:custDataLst>
              <p:tags r:id="rId12"/>
            </p:custDataLst>
          </p:nvPr>
        </p:nvCxnSpPr>
        <p:spPr bwMode="auto">
          <a:xfrm>
            <a:off x="3541713" y="4937125"/>
            <a:ext cx="0" cy="290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6" name="Straight Connector 395">
            <a:extLst>
              <a:ext uri="{FF2B5EF4-FFF2-40B4-BE49-F238E27FC236}">
                <a16:creationId xmlns:a16="http://schemas.microsoft.com/office/drawing/2014/main" id="{37D130CE-ED2E-A932-3B49-73C86BCBE4BB}"/>
              </a:ext>
            </a:extLst>
          </p:cNvPr>
          <p:cNvCxnSpPr/>
          <p:nvPr>
            <p:custDataLst>
              <p:tags r:id="rId13"/>
            </p:custDataLst>
          </p:nvPr>
        </p:nvCxnSpPr>
        <p:spPr bwMode="auto">
          <a:xfrm>
            <a:off x="2640013" y="5592763"/>
            <a:ext cx="0" cy="290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 name="Chart 7">
            <a:extLst>
              <a:ext uri="{FF2B5EF4-FFF2-40B4-BE49-F238E27FC236}">
                <a16:creationId xmlns:a16="http://schemas.microsoft.com/office/drawing/2014/main" id="{84D3CB1A-DC70-DA1A-DAA6-409369E70E10}"/>
              </a:ext>
            </a:extLst>
          </p:cNvPr>
          <p:cNvGraphicFramePr/>
          <p:nvPr>
            <p:custDataLst>
              <p:tags r:id="rId14"/>
            </p:custDataLst>
            <p:extLst>
              <p:ext uri="{D42A27DB-BD31-4B8C-83A1-F6EECF244321}">
                <p14:modId xmlns:p14="http://schemas.microsoft.com/office/powerpoint/2010/main" val="1616816206"/>
              </p:ext>
            </p:extLst>
          </p:nvPr>
        </p:nvGraphicFramePr>
        <p:xfrm>
          <a:off x="1836738" y="4203700"/>
          <a:ext cx="5391150" cy="2302541"/>
        </p:xfrm>
        <a:graphic>
          <a:graphicData uri="http://schemas.openxmlformats.org/drawingml/2006/chart">
            <c:chart xmlns:c="http://schemas.openxmlformats.org/drawingml/2006/chart" xmlns:r="http://schemas.openxmlformats.org/officeDocument/2006/relationships" r:id="rId28"/>
          </a:graphicData>
        </a:graphic>
      </p:graphicFrame>
      <p:sp>
        <p:nvSpPr>
          <p:cNvPr id="392"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auto">
          <a:xfrm>
            <a:off x="935039" y="4678363"/>
            <a:ext cx="8985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000">
                <a:effectLst/>
              </a:rPr>
              <a:t>Capital invested</a:t>
            </a:r>
            <a:endParaRPr lang="en-US" sz="1000"/>
          </a:p>
        </p:txBody>
      </p:sp>
      <p:sp>
        <p:nvSpPr>
          <p:cNvPr id="393"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auto">
          <a:xfrm>
            <a:off x="1200151" y="5334000"/>
            <a:ext cx="633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000">
                <a:effectLst/>
              </a:rPr>
              <a:t>Fixed O&amp;M</a:t>
            </a:r>
            <a:endParaRPr lang="en-US" sz="1000"/>
          </a:p>
        </p:txBody>
      </p:sp>
      <p:sp>
        <p:nvSpPr>
          <p:cNvPr id="394"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auto">
          <a:xfrm>
            <a:off x="1573213" y="5988050"/>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000" b="1">
                <a:effectLst/>
              </a:rPr>
              <a:t>NPV</a:t>
            </a:r>
            <a:endParaRPr lang="en-US" sz="1000" b="1"/>
          </a:p>
        </p:txBody>
      </p:sp>
      <p:sp>
        <p:nvSpPr>
          <p:cNvPr id="7"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5168900" y="46783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3F73CC3-9466-41CB-83D1-1EF87A58CE0D}" type="datetime'''''''''''''1'''''''''''',''''0''''''0''0'''''''''''''''''">
              <a:rPr lang="en-US" altLang="en-US" sz="1000" smtClean="0">
                <a:solidFill>
                  <a:schemeClr val="bg1"/>
                </a:solidFill>
                <a:effectLst/>
              </a:rPr>
              <a:pPr marL="0" lvl="0" indent="0" algn="ctr">
                <a:spcBef>
                  <a:spcPct val="0"/>
                </a:spcBef>
                <a:spcAft>
                  <a:spcPct val="0"/>
                </a:spcAft>
                <a:buNone/>
              </a:pPr>
              <a:t>1,000</a:t>
            </a:fld>
            <a:endParaRPr lang="en-US" sz="1000">
              <a:solidFill>
                <a:schemeClr val="bg1"/>
              </a:solidFill>
            </a:endParaRPr>
          </a:p>
        </p:txBody>
      </p:sp>
      <p:sp>
        <p:nvSpPr>
          <p:cNvPr id="445" name="TextBox 444">
            <a:extLst>
              <a:ext uri="{FF2B5EF4-FFF2-40B4-BE49-F238E27FC236}">
                <a16:creationId xmlns:a16="http://schemas.microsoft.com/office/drawing/2014/main" id="{1B311B88-CED8-FF25-C407-D83A4548EF24}"/>
              </a:ext>
            </a:extLst>
          </p:cNvPr>
          <p:cNvSpPr txBox="1"/>
          <p:nvPr/>
        </p:nvSpPr>
        <p:spPr bwMode="gray">
          <a:xfrm>
            <a:off x="3456173" y="5971173"/>
            <a:ext cx="1738603" cy="226591"/>
          </a:xfrm>
          <a:prstGeom prst="rect">
            <a:avLst/>
          </a:prstGeom>
          <a:noFill/>
        </p:spPr>
        <p:txBody>
          <a:bodyPr wrap="square" lIns="36000" tIns="36000" rIns="36000" bIns="36000" rtlCol="0">
            <a:spAutoFit/>
          </a:bodyPr>
          <a:lstStyle/>
          <a:p>
            <a:pPr marL="0" indent="0">
              <a:buNone/>
            </a:pPr>
            <a:r>
              <a:rPr lang="en-US" sz="1000" b="1"/>
              <a:t>IRR ~10%-12%</a:t>
            </a:r>
          </a:p>
        </p:txBody>
      </p:sp>
      <p:sp>
        <p:nvSpPr>
          <p:cNvPr id="45" name="TextBox 44">
            <a:extLst>
              <a:ext uri="{FF2B5EF4-FFF2-40B4-BE49-F238E27FC236}">
                <a16:creationId xmlns:a16="http://schemas.microsoft.com/office/drawing/2014/main" id="{8709A81F-801C-20B2-FFB6-0C915BEFA16E}"/>
              </a:ext>
            </a:extLst>
          </p:cNvPr>
          <p:cNvSpPr txBox="1"/>
          <p:nvPr/>
        </p:nvSpPr>
        <p:spPr bwMode="gray">
          <a:xfrm>
            <a:off x="4589463" y="2121694"/>
            <a:ext cx="1105127" cy="234286"/>
          </a:xfrm>
          <a:prstGeom prst="rect">
            <a:avLst/>
          </a:prstGeom>
          <a:noFill/>
        </p:spPr>
        <p:txBody>
          <a:bodyPr wrap="square" lIns="36000" tIns="36000" rIns="36000" bIns="36000" rtlCol="0">
            <a:spAutoFit/>
          </a:bodyPr>
          <a:lstStyle/>
          <a:p>
            <a:pPr marL="0" indent="0">
              <a:buNone/>
            </a:pPr>
            <a:r>
              <a:rPr lang="en-US" sz="1050"/>
              <a:t>~700-800</a:t>
            </a:r>
          </a:p>
        </p:txBody>
      </p:sp>
      <p:sp>
        <p:nvSpPr>
          <p:cNvPr id="47" name="TextBox 46">
            <a:extLst>
              <a:ext uri="{FF2B5EF4-FFF2-40B4-BE49-F238E27FC236}">
                <a16:creationId xmlns:a16="http://schemas.microsoft.com/office/drawing/2014/main" id="{57AE20DF-FBEA-A149-9CED-E0993CAFB611}"/>
              </a:ext>
            </a:extLst>
          </p:cNvPr>
          <p:cNvSpPr txBox="1"/>
          <p:nvPr/>
        </p:nvSpPr>
        <p:spPr bwMode="gray">
          <a:xfrm>
            <a:off x="7095148" y="2782950"/>
            <a:ext cx="1105127" cy="234286"/>
          </a:xfrm>
          <a:prstGeom prst="rect">
            <a:avLst/>
          </a:prstGeom>
          <a:noFill/>
        </p:spPr>
        <p:txBody>
          <a:bodyPr wrap="square" lIns="36000" tIns="36000" rIns="36000" bIns="36000" rtlCol="0">
            <a:spAutoFit/>
          </a:bodyPr>
          <a:lstStyle/>
          <a:p>
            <a:pPr marL="0" indent="0">
              <a:buNone/>
            </a:pPr>
            <a:r>
              <a:rPr lang="en-US" sz="1050"/>
              <a:t>~650-750</a:t>
            </a:r>
          </a:p>
        </p:txBody>
      </p:sp>
      <p:sp>
        <p:nvSpPr>
          <p:cNvPr id="48" name="TextBox 47">
            <a:extLst>
              <a:ext uri="{FF2B5EF4-FFF2-40B4-BE49-F238E27FC236}">
                <a16:creationId xmlns:a16="http://schemas.microsoft.com/office/drawing/2014/main" id="{BE54A7F6-1A01-0505-85B8-9509C2F4519D}"/>
              </a:ext>
            </a:extLst>
          </p:cNvPr>
          <p:cNvSpPr txBox="1"/>
          <p:nvPr/>
        </p:nvSpPr>
        <p:spPr bwMode="gray">
          <a:xfrm>
            <a:off x="7145079" y="3395074"/>
            <a:ext cx="1105127" cy="234286"/>
          </a:xfrm>
          <a:prstGeom prst="rect">
            <a:avLst/>
          </a:prstGeom>
          <a:noFill/>
        </p:spPr>
        <p:txBody>
          <a:bodyPr wrap="square" lIns="36000" tIns="36000" rIns="36000" bIns="36000" rtlCol="0">
            <a:spAutoFit/>
          </a:bodyPr>
          <a:lstStyle/>
          <a:p>
            <a:pPr marL="0" indent="0">
              <a:buNone/>
            </a:pPr>
            <a:r>
              <a:rPr lang="en-US" sz="1050"/>
              <a:t>~20-40</a:t>
            </a:r>
          </a:p>
        </p:txBody>
      </p:sp>
      <p:sp>
        <p:nvSpPr>
          <p:cNvPr id="49" name="TextBox 48">
            <a:extLst>
              <a:ext uri="{FF2B5EF4-FFF2-40B4-BE49-F238E27FC236}">
                <a16:creationId xmlns:a16="http://schemas.microsoft.com/office/drawing/2014/main" id="{80A7AA7C-A51F-7585-32B6-0462D23C5445}"/>
              </a:ext>
            </a:extLst>
          </p:cNvPr>
          <p:cNvSpPr txBox="1"/>
          <p:nvPr/>
        </p:nvSpPr>
        <p:spPr bwMode="gray">
          <a:xfrm>
            <a:off x="7145079" y="4116728"/>
            <a:ext cx="841892" cy="395869"/>
          </a:xfrm>
          <a:prstGeom prst="rect">
            <a:avLst/>
          </a:prstGeom>
          <a:noFill/>
        </p:spPr>
        <p:txBody>
          <a:bodyPr wrap="square" lIns="36000" tIns="36000" rIns="36000" bIns="36000" rtlCol="0">
            <a:spAutoFit/>
          </a:bodyPr>
          <a:lstStyle/>
          <a:p>
            <a:pPr marL="0" indent="0">
              <a:buNone/>
            </a:pPr>
            <a:r>
              <a:rPr lang="en-US" sz="1050"/>
              <a:t>~1,300-1,500</a:t>
            </a:r>
          </a:p>
        </p:txBody>
      </p:sp>
      <p:sp>
        <p:nvSpPr>
          <p:cNvPr id="52" name="TextBox 51">
            <a:extLst>
              <a:ext uri="{FF2B5EF4-FFF2-40B4-BE49-F238E27FC236}">
                <a16:creationId xmlns:a16="http://schemas.microsoft.com/office/drawing/2014/main" id="{0BE5787C-E1EF-7FD8-A38F-B7DD914FB26A}"/>
              </a:ext>
            </a:extLst>
          </p:cNvPr>
          <p:cNvSpPr txBox="1"/>
          <p:nvPr/>
        </p:nvSpPr>
        <p:spPr bwMode="gray">
          <a:xfrm>
            <a:off x="2651520" y="5978672"/>
            <a:ext cx="1105127" cy="234286"/>
          </a:xfrm>
          <a:prstGeom prst="rect">
            <a:avLst/>
          </a:prstGeom>
          <a:noFill/>
        </p:spPr>
        <p:txBody>
          <a:bodyPr wrap="square" lIns="36000" tIns="36000" rIns="36000" bIns="36000" rtlCol="0">
            <a:spAutoFit/>
          </a:bodyPr>
          <a:lstStyle/>
          <a:p>
            <a:pPr marL="0" indent="0">
              <a:buNone/>
            </a:pPr>
            <a:r>
              <a:rPr lang="en-US" sz="1050"/>
              <a:t>~100-300</a:t>
            </a:r>
          </a:p>
        </p:txBody>
      </p:sp>
      <p:cxnSp>
        <p:nvCxnSpPr>
          <p:cNvPr id="11" name="Straight Connector 10">
            <a:extLst>
              <a:ext uri="{FF2B5EF4-FFF2-40B4-BE49-F238E27FC236}">
                <a16:creationId xmlns:a16="http://schemas.microsoft.com/office/drawing/2014/main" id="{516BF264-0ECF-E557-7D05-33016D3F3775}"/>
              </a:ext>
            </a:extLst>
          </p:cNvPr>
          <p:cNvCxnSpPr/>
          <p:nvPr/>
        </p:nvCxnSpPr>
        <p:spPr bwMode="gray">
          <a:xfrm>
            <a:off x="329184" y="1828800"/>
            <a:ext cx="673550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0F9AF16-2354-0CE5-BC3C-0E794AC32806}"/>
              </a:ext>
            </a:extLst>
          </p:cNvPr>
          <p:cNvSpPr/>
          <p:nvPr/>
        </p:nvSpPr>
        <p:spPr bwMode="gray">
          <a:xfrm>
            <a:off x="0" y="-4370"/>
            <a:ext cx="2103120" cy="32004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PSH</a:t>
            </a:r>
          </a:p>
        </p:txBody>
      </p:sp>
    </p:spTree>
    <p:extLst>
      <p:ext uri="{BB962C8B-B14F-4D97-AF65-F5344CB8AC3E}">
        <p14:creationId xmlns:p14="http://schemas.microsoft.com/office/powerpoint/2010/main" val="30198716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511B6718-8134-A4BA-BF53-0C8AA7BAAEF2}"/>
              </a:ext>
            </a:extLst>
          </p:cNvPr>
          <p:cNvGraphicFramePr>
            <a:graphicFrameLocks noChangeAspect="1"/>
          </p:cNvGraphicFramePr>
          <p:nvPr>
            <p:custDataLst>
              <p:tags r:id="rId1"/>
            </p:custDataLst>
            <p:extLst>
              <p:ext uri="{D42A27DB-BD31-4B8C-83A1-F6EECF244321}">
                <p14:modId xmlns:p14="http://schemas.microsoft.com/office/powerpoint/2010/main" val="146175330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9" imgW="7772400" imgH="10058400" progId="TCLayout.ActiveDocument.1">
                  <p:embed/>
                </p:oleObj>
              </mc:Choice>
              <mc:Fallback>
                <p:oleObj name="think-cell Slide" r:id="rId59" imgW="7772400" imgH="10058400" progId="TCLayout.ActiveDocument.1">
                  <p:embed/>
                  <p:pic>
                    <p:nvPicPr>
                      <p:cNvPr id="4" name="think-cell data - do not delete" hidden="1">
                        <a:extLst>
                          <a:ext uri="{FF2B5EF4-FFF2-40B4-BE49-F238E27FC236}">
                            <a16:creationId xmlns:a16="http://schemas.microsoft.com/office/drawing/2014/main" id="{511B6718-8134-A4BA-BF53-0C8AA7BAAEF2}"/>
                          </a:ext>
                        </a:extLst>
                      </p:cNvPr>
                      <p:cNvPicPr/>
                      <p:nvPr/>
                    </p:nvPicPr>
                    <p:blipFill>
                      <a:blip r:embed="rId60"/>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DEC5B3A-7E49-EEBE-4E33-00844C9AB8F3}"/>
              </a:ext>
            </a:extLst>
          </p:cNvPr>
          <p:cNvSpPr>
            <a:spLocks noGrp="1"/>
          </p:cNvSpPr>
          <p:nvPr>
            <p:ph type="title"/>
          </p:nvPr>
        </p:nvSpPr>
        <p:spPr>
          <a:xfrm>
            <a:off x="330200" y="523318"/>
            <a:ext cx="11531600" cy="659434"/>
          </a:xfrm>
        </p:spPr>
        <p:txBody>
          <a:bodyPr vert="horz">
            <a:noAutofit/>
          </a:bodyPr>
          <a:lstStyle/>
          <a:p>
            <a:r>
              <a:rPr lang="en-US"/>
              <a:t>EVs to play an important role, with sales projected to increase to as much as 95% of vehicle purchases by 2035</a:t>
            </a:r>
            <a:endParaRPr lang="en-US">
              <a:cs typeface="Arial"/>
            </a:endParaRPr>
          </a:p>
        </p:txBody>
      </p:sp>
      <p:graphicFrame>
        <p:nvGraphicFramePr>
          <p:cNvPr id="7" name="Chart 6">
            <a:extLst>
              <a:ext uri="{FF2B5EF4-FFF2-40B4-BE49-F238E27FC236}">
                <a16:creationId xmlns:a16="http://schemas.microsoft.com/office/drawing/2014/main" id="{0E3A5919-6A34-27DF-6A8C-967DDAA2361B}"/>
              </a:ext>
            </a:extLst>
          </p:cNvPr>
          <p:cNvGraphicFramePr/>
          <p:nvPr>
            <p:custDataLst>
              <p:tags r:id="rId2"/>
            </p:custDataLst>
            <p:extLst>
              <p:ext uri="{D42A27DB-BD31-4B8C-83A1-F6EECF244321}">
                <p14:modId xmlns:p14="http://schemas.microsoft.com/office/powerpoint/2010/main" val="2134040120"/>
              </p:ext>
            </p:extLst>
          </p:nvPr>
        </p:nvGraphicFramePr>
        <p:xfrm>
          <a:off x="431800" y="2163675"/>
          <a:ext cx="4132263" cy="3570288"/>
        </p:xfrm>
        <a:graphic>
          <a:graphicData uri="http://schemas.openxmlformats.org/drawingml/2006/chart">
            <c:chart xmlns:c="http://schemas.openxmlformats.org/drawingml/2006/chart" xmlns:r="http://schemas.openxmlformats.org/officeDocument/2006/relationships" r:id="rId61"/>
          </a:graphicData>
        </a:graphic>
      </p:graphicFrame>
      <p:sp>
        <p:nvSpPr>
          <p:cNvPr id="101"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gray">
          <a:xfrm>
            <a:off x="596900" y="520056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8F3683A-EAC0-4108-A617-1FC4EA139806}" type="datetime'''''''''''''''''''''''''''''''''''''''''''''''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18"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512764" y="4914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E04C679-5506-4421-9ABF-56B5746E634C}" type="datetime'''''''''''''''''''''''''1''''''''''''''''''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19"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512764" y="46290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E46714B-A33A-4F55-8162-9D1846D41AE9}" type="datetime'''''2''''''''''''''''''''''''''''''''''''''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0"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512764" y="43433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70BDA20-D3D1-407A-8637-EC9305EB4050}" type="datetime'''3''''''''''''''''''''''''''''''''''''''''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1"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512764" y="40575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855EFE-3A1F-4318-A2EB-01E6BDC092C9}" type="datetime'''''''''''''''''''''4''''''''''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2"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512764" y="3771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08D94C-FC46-4F7C-8B7E-825810F7AA16}" type="datetime'''''''''''''5''''''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3"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512764" y="34860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255EC0F-144C-457F-B347-0E28EA646FCD}" type="datetime'''''''''''''''''6''''''''''''''''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4"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512764" y="32003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7B80C70-7B90-4270-AB35-72EC6E6FB450}" type="datetime'''''''''7''''''''''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5"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512764" y="29145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2EF011-0289-49F7-9C88-D6B029124C64}" type="datetime'''''''''''''''''''''''''''''''''''8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6"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gray">
          <a:xfrm>
            <a:off x="512764" y="2628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25EBE1-D085-458C-8EC2-29A609DA25C4}" type="datetime'''9''''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27"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428625" y="234306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0326BDA-1E64-4797-8011-7A2A62A0AAA4}" type="datetime'''''''1''''''''''''''''''''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auto">
          <a:xfrm>
            <a:off x="428626" y="2038263"/>
            <a:ext cx="2995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EV sales share by IEA and BNEF scenarios</a:t>
            </a:r>
            <a:r>
              <a:rPr kumimoji="0" lang="en-US" sz="1200" b="0" i="0" u="none" strike="noStrike" kern="1200" cap="none" spc="0" normalizeH="0" baseline="30000" noProof="0" dirty="0">
                <a:ln>
                  <a:noFill/>
                </a:ln>
                <a:solidFill>
                  <a:srgbClr val="000000"/>
                </a:solidFill>
                <a:effectLst/>
                <a:uLnTx/>
                <a:uFillTx/>
                <a:latin typeface="Arial"/>
                <a:ea typeface="+mn-ea"/>
                <a:cs typeface="+mn-cs"/>
              </a:rPr>
              <a:t>1</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p>
        </p:txBody>
      </p:sp>
      <p:sp useBgFill="1">
        <p:nvSpPr>
          <p:cNvPr id="73" name="Text Placeholder 10">
            <a:extLst>
              <a:ext uri="{FF2B5EF4-FFF2-40B4-BE49-F238E27FC236}">
                <a16:creationId xmlns:a16="http://schemas.microsoft.com/office/drawing/2014/main" id="{785DF17B-10E3-A240-0D00-7558486587C4}"/>
              </a:ext>
            </a:extLst>
          </p:cNvPr>
          <p:cNvSpPr>
            <a:spLocks noGrp="1"/>
          </p:cNvSpPr>
          <p:nvPr>
            <p:custDataLst>
              <p:tags r:id="rId15"/>
            </p:custDataLst>
          </p:nvPr>
        </p:nvSpPr>
        <p:spPr bwMode="gray">
          <a:xfrm>
            <a:off x="2963864" y="3343188"/>
            <a:ext cx="212725" cy="182563"/>
          </a:xfrm>
          <a:prstGeom prst="rect">
            <a:avLst/>
          </a:prstGeom>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BFD40D-4BB0-46AD-B4B3-C72286EC6182}" type="datetime'''''''''''''''''''6''''''''''''''''''''''5'">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65</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116"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4106864" y="3771813"/>
            <a:ext cx="212725" cy="182563"/>
          </a:xfrm>
          <a:prstGeom prst="rect">
            <a:avLst/>
          </a:prstGeom>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E191F9-C7BD-4CEE-A721-0081052DBE23}" type="datetime'''''''''5''''''''''''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useBgFill="1">
        <p:nvSpPr>
          <p:cNvPr id="117"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4078288" y="3514638"/>
            <a:ext cx="269875" cy="182563"/>
          </a:xfrm>
          <a:prstGeom prst="rect">
            <a:avLst/>
          </a:prstGeom>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2B45C6D-E0C8-4510-AEA4-E00532987FF0}" type="datetime'''''''5''''''''''''''''''9'''''''''''''">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59</a:t>
            </a:fld>
            <a:r>
              <a:rPr lang="en-US" altLang="en-US" sz="1200" baseline="30000" dirty="0">
                <a:solidFill>
                  <a:srgbClr val="000000"/>
                </a:solidFill>
                <a:latin typeface="Arial"/>
              </a:rPr>
              <a:t>2</a:t>
            </a:r>
            <a:endParaRPr kumimoji="0" lang="en-US" sz="1200" b="0" i="0" u="none" strike="noStrike" kern="1200" cap="none" spc="0" normalizeH="0" baseline="30000" noProof="0" dirty="0">
              <a:ln>
                <a:noFill/>
              </a:ln>
              <a:solidFill>
                <a:srgbClr val="000000"/>
              </a:solidFill>
              <a:effectLst/>
              <a:uLnTx/>
              <a:uFillTx/>
              <a:latin typeface="Arial"/>
              <a:ea typeface="+mn-ea"/>
              <a:cs typeface="+mn-cs"/>
            </a:endParaRPr>
          </a:p>
        </p:txBody>
      </p:sp>
      <p:sp>
        <p:nvSpPr>
          <p:cNvPr id="53" name="btfpColumnHeaderBoxText223027">
            <a:extLst>
              <a:ext uri="{FF2B5EF4-FFF2-40B4-BE49-F238E27FC236}">
                <a16:creationId xmlns:a16="http://schemas.microsoft.com/office/drawing/2014/main" id="{DDFFCD67-B7A2-6408-BBE8-869AFAD32316}"/>
              </a:ext>
            </a:extLst>
          </p:cNvPr>
          <p:cNvSpPr txBox="1"/>
          <p:nvPr/>
        </p:nvSpPr>
        <p:spPr bwMode="gray">
          <a:xfrm>
            <a:off x="330200" y="1554480"/>
            <a:ext cx="8513167" cy="288219"/>
          </a:xfrm>
          <a:prstGeom prst="rect">
            <a:avLst/>
          </a:prstGeom>
          <a:noFill/>
        </p:spPr>
        <p:txBody>
          <a:bodyPr vert="horz" wrap="square" lIns="36036" tIns="36036" rIns="36036" bIns="36036"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Electric vehicle adoption rate by scenario</a:t>
            </a:r>
          </a:p>
        </p:txBody>
      </p:sp>
      <p:cxnSp>
        <p:nvCxnSpPr>
          <p:cNvPr id="54" name="btfpColumnHeaderBoxLine223027">
            <a:extLst>
              <a:ext uri="{FF2B5EF4-FFF2-40B4-BE49-F238E27FC236}">
                <a16:creationId xmlns:a16="http://schemas.microsoft.com/office/drawing/2014/main" id="{297D8BC3-0CF6-203D-456D-BA7AFB2D86D8}"/>
              </a:ext>
            </a:extLst>
          </p:cNvPr>
          <p:cNvCxnSpPr/>
          <p:nvPr/>
        </p:nvCxnSpPr>
        <p:spPr bwMode="gray">
          <a:xfrm>
            <a:off x="330200" y="1828800"/>
            <a:ext cx="851316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5" name="TextBox 8">
            <a:extLst>
              <a:ext uri="{FF2B5EF4-FFF2-40B4-BE49-F238E27FC236}">
                <a16:creationId xmlns:a16="http://schemas.microsoft.com/office/drawing/2014/main" id="{4C94F7CE-ACC4-056B-534E-0C46C03F087D}"/>
              </a:ext>
            </a:extLst>
          </p:cNvPr>
          <p:cNvSpPr txBox="1"/>
          <p:nvPr/>
        </p:nvSpPr>
        <p:spPr bwMode="gray">
          <a:xfrm>
            <a:off x="9066214" y="1554480"/>
            <a:ext cx="2795586" cy="3627972"/>
          </a:xfrm>
          <a:prstGeom prst="rect">
            <a:avLst/>
          </a:prstGeom>
          <a:solidFill>
            <a:srgbClr val="E3E8EE"/>
          </a:solidFill>
        </p:spPr>
        <p:txBody>
          <a:bodyPr wrap="square" lIns="137160" tIns="137160" rIns="274320" bIns="137160" rtlCol="0" anchor="t">
            <a:noAutofit/>
          </a:bodyPr>
          <a:lstStyle/>
          <a:p>
            <a:pPr marL="0" marR="0" lvl="0" indent="0" algn="l" defTabSz="711200" rtl="0" eaLnBrk="1" fontAlgn="auto" latinLnBrk="0" hangingPunct="1">
              <a:lnSpc>
                <a:spcPct val="100000"/>
              </a:lnSpc>
              <a:spcBef>
                <a:spcPts val="12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   </a:t>
            </a:r>
            <a:endParaRPr kumimoji="0" lang="en-US" sz="1050" b="0" i="0" u="none" strike="noStrike" kern="1200" cap="none" spc="0" normalizeH="0" baseline="0" noProof="0">
              <a:ln>
                <a:noFill/>
              </a:ln>
              <a:solidFill>
                <a:srgbClr val="000000"/>
              </a:solidFill>
              <a:effectLst/>
              <a:uLnTx/>
              <a:uFillTx/>
              <a:latin typeface="Arial"/>
              <a:ea typeface="+mn-ea"/>
              <a:cs typeface="+mn-cs"/>
            </a:endParaRP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In the </a:t>
            </a:r>
            <a:r>
              <a:rPr kumimoji="0" lang="en-US" sz="1050" b="1" i="0" u="none" strike="noStrike" kern="1200" cap="none" spc="0" normalizeH="0" baseline="0" noProof="0">
                <a:ln>
                  <a:noFill/>
                </a:ln>
                <a:solidFill>
                  <a:srgbClr val="000000"/>
                </a:solidFill>
                <a:effectLst/>
                <a:uLnTx/>
                <a:uFillTx/>
                <a:latin typeface="Arial"/>
                <a:ea typeface="+mn-ea"/>
                <a:cs typeface="+mn-cs"/>
              </a:rPr>
              <a:t>NZE Scenario</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EV sales as a share of new vehicles </a:t>
            </a:r>
            <a:r>
              <a:rPr kumimoji="0" lang="en-US" sz="1050" b="0" i="0" u="none" strike="noStrike" kern="1200" cap="none" spc="0" normalizeH="0" baseline="0" noProof="0">
                <a:ln>
                  <a:noFill/>
                </a:ln>
                <a:solidFill>
                  <a:srgbClr val="000000"/>
                </a:solidFill>
                <a:effectLst/>
                <a:uLnTx/>
                <a:uFillTx/>
                <a:latin typeface="Arial"/>
                <a:ea typeface="+mn-ea"/>
                <a:cs typeface="+mn-cs"/>
              </a:rPr>
              <a:t>grow over the next few years, reaching about </a:t>
            </a:r>
            <a:r>
              <a:rPr kumimoji="0" lang="en-US" sz="1050" b="1" i="0" u="none" strike="noStrike" kern="1200" cap="none" spc="0" normalizeH="0" baseline="0" noProof="0">
                <a:ln>
                  <a:noFill/>
                </a:ln>
                <a:solidFill>
                  <a:srgbClr val="000000"/>
                </a:solidFill>
                <a:effectLst/>
                <a:uLnTx/>
                <a:uFillTx/>
                <a:latin typeface="Arial"/>
                <a:ea typeface="+mn-ea"/>
                <a:cs typeface="+mn-cs"/>
              </a:rPr>
              <a:t>65% in 2030 </a:t>
            </a:r>
            <a:r>
              <a:rPr kumimoji="0" lang="en-US" sz="1050" b="0" i="0" u="none" strike="noStrike" kern="1200" cap="none" spc="0" normalizeH="0" baseline="0" noProof="0">
                <a:ln>
                  <a:noFill/>
                </a:ln>
                <a:solidFill>
                  <a:srgbClr val="000000"/>
                </a:solidFill>
                <a:effectLst/>
                <a:uLnTx/>
                <a:uFillTx/>
                <a:latin typeface="Arial"/>
                <a:ea typeface="+mn-ea"/>
                <a:cs typeface="+mn-cs"/>
              </a:rPr>
              <a:t>and </a:t>
            </a:r>
            <a:r>
              <a:rPr kumimoji="0" lang="en-US" sz="1050" b="1" i="0" u="none" strike="noStrike" kern="1200" cap="none" spc="0" normalizeH="0" baseline="0" noProof="0">
                <a:ln>
                  <a:noFill/>
                </a:ln>
                <a:solidFill>
                  <a:srgbClr val="000000"/>
                </a:solidFill>
                <a:effectLst/>
                <a:uLnTx/>
                <a:uFillTx/>
                <a:latin typeface="Arial"/>
                <a:ea typeface="+mn-ea"/>
                <a:cs typeface="+mn-cs"/>
              </a:rPr>
              <a:t>95% in 2035.</a:t>
            </a: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lang="en-US" sz="1050" b="1">
                <a:solidFill>
                  <a:srgbClr val="000000"/>
                </a:solidFill>
                <a:latin typeface="Arial"/>
                <a:cs typeface="Arial"/>
              </a:rPr>
              <a:t>Two-/three-</a:t>
            </a:r>
            <a:r>
              <a:rPr kumimoji="0" lang="en-US" sz="1050" b="1" i="0" u="none" strike="noStrike" kern="1200" cap="none" spc="0" normalizeH="0" baseline="0" noProof="0">
                <a:ln>
                  <a:noFill/>
                </a:ln>
                <a:solidFill>
                  <a:srgbClr val="000000"/>
                </a:solidFill>
                <a:effectLst/>
                <a:uLnTx/>
                <a:uFillTx/>
                <a:latin typeface="Arial"/>
                <a:ea typeface="+mn-ea"/>
                <a:cs typeface="Arial"/>
              </a:rPr>
              <a:t>wheeler and light-duty vehicles are expected to lead adoption</a:t>
            </a:r>
            <a:r>
              <a:rPr kumimoji="0" lang="en-US" sz="1050" b="0" i="0" u="none" strike="noStrike" kern="1200" cap="none" spc="0" normalizeH="0" baseline="0" noProof="0">
                <a:ln>
                  <a:noFill/>
                </a:ln>
                <a:solidFill>
                  <a:srgbClr val="000000"/>
                </a:solidFill>
                <a:effectLst/>
                <a:uLnTx/>
                <a:uFillTx/>
                <a:latin typeface="Arial"/>
                <a:ea typeface="+mn-ea"/>
                <a:cs typeface="Arial"/>
              </a:rPr>
              <a:t> by 2035 with </a:t>
            </a:r>
            <a:r>
              <a:rPr kumimoji="0" lang="en-US" sz="1050" b="1" i="0" u="none" strike="noStrike" kern="1200" cap="none" spc="0" normalizeH="0" baseline="0" noProof="0">
                <a:ln>
                  <a:noFill/>
                </a:ln>
                <a:solidFill>
                  <a:srgbClr val="000000"/>
                </a:solidFill>
                <a:effectLst/>
                <a:uLnTx/>
                <a:uFillTx/>
                <a:latin typeface="Arial"/>
                <a:ea typeface="+mn-ea"/>
                <a:cs typeface="Arial"/>
              </a:rPr>
              <a:t>60% to 100% adoption </a:t>
            </a:r>
            <a:r>
              <a:rPr kumimoji="0" lang="en-US" sz="1050" b="0" i="0" u="none" strike="noStrike" kern="1200" cap="none" spc="0" normalizeH="0" baseline="0" noProof="0">
                <a:ln>
                  <a:noFill/>
                </a:ln>
                <a:solidFill>
                  <a:srgbClr val="000000"/>
                </a:solidFill>
                <a:effectLst/>
                <a:uLnTx/>
                <a:uFillTx/>
                <a:latin typeface="Arial"/>
                <a:ea typeface="+mn-ea"/>
                <a:cs typeface="Arial"/>
              </a:rPr>
              <a:t>across scenarios, while </a:t>
            </a:r>
            <a:r>
              <a:rPr kumimoji="0" lang="en-US" sz="1050" b="1" i="0" u="none" strike="noStrike" kern="1200" cap="none" spc="0" normalizeH="0" baseline="0" noProof="0">
                <a:ln>
                  <a:noFill/>
                </a:ln>
                <a:solidFill>
                  <a:srgbClr val="000000"/>
                </a:solidFill>
                <a:effectLst/>
                <a:uLnTx/>
                <a:uFillTx/>
                <a:latin typeface="Arial"/>
                <a:ea typeface="+mn-ea"/>
                <a:cs typeface="Arial"/>
              </a:rPr>
              <a:t>trucks lag at 20% to 55% adoption. </a:t>
            </a:r>
          </a:p>
          <a:p>
            <a:pPr marL="177800" marR="0" lvl="0" indent="-177800" algn="l" defTabSz="711200" rtl="0" eaLnBrk="1" fontAlgn="auto" latinLnBrk="0" hangingPunct="1">
              <a:lnSpc>
                <a:spcPct val="100000"/>
              </a:lnSpc>
              <a:spcBef>
                <a:spcPts val="40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However, the discrepancy between </a:t>
            </a:r>
            <a:r>
              <a:rPr kumimoji="0" lang="en-US" sz="1050" b="1" i="0" u="none" strike="noStrike" kern="1200" cap="none" spc="0" normalizeH="0" baseline="0" noProof="0">
                <a:ln>
                  <a:noFill/>
                </a:ln>
                <a:solidFill>
                  <a:srgbClr val="000000"/>
                </a:solidFill>
                <a:effectLst/>
                <a:uLnTx/>
                <a:uFillTx/>
                <a:latin typeface="Arial"/>
                <a:ea typeface="+mn-ea"/>
                <a:cs typeface="+mn-cs"/>
              </a:rPr>
              <a:t>policy implementation</a:t>
            </a:r>
            <a:r>
              <a:rPr kumimoji="0" lang="en-US" sz="1050" b="0" i="0" u="none" strike="noStrike" kern="1200" cap="none" spc="0" normalizeH="0" baseline="0" noProof="0">
                <a:ln>
                  <a:noFill/>
                </a:ln>
                <a:solidFill>
                  <a:srgbClr val="000000"/>
                </a:solidFill>
                <a:effectLst/>
                <a:uLnTx/>
                <a:uFillTx/>
                <a:latin typeface="Arial"/>
                <a:ea typeface="+mn-ea"/>
                <a:cs typeface="+mn-cs"/>
              </a:rPr>
              <a:t> and </a:t>
            </a:r>
            <a:r>
              <a:rPr kumimoji="0" lang="en-US" sz="1050" b="1" i="0" u="none" strike="noStrike" kern="1200" cap="none" spc="0" normalizeH="0" baseline="0" noProof="0">
                <a:ln>
                  <a:noFill/>
                </a:ln>
                <a:solidFill>
                  <a:srgbClr val="000000"/>
                </a:solidFill>
                <a:effectLst/>
                <a:uLnTx/>
                <a:uFillTx/>
                <a:latin typeface="Arial"/>
                <a:ea typeface="+mn-ea"/>
                <a:cs typeface="+mn-cs"/>
              </a:rPr>
              <a:t>announced ambitions continues to widen over time, </a:t>
            </a:r>
            <a:r>
              <a:rPr kumimoji="0" lang="en-US" sz="1050" b="0" i="0" u="none" strike="noStrike" kern="1200" cap="none" spc="0" normalizeH="0" baseline="0" noProof="0">
                <a:ln>
                  <a:noFill/>
                </a:ln>
                <a:solidFill>
                  <a:srgbClr val="000000"/>
                </a:solidFill>
                <a:effectLst/>
                <a:uLnTx/>
                <a:uFillTx/>
                <a:latin typeface="Arial"/>
                <a:ea typeface="+mn-ea"/>
                <a:cs typeface="+mn-cs"/>
              </a:rPr>
              <a:t>as many initiatives, including </a:t>
            </a:r>
            <a:r>
              <a:rPr kumimoji="0" lang="en-US" sz="1050" b="1" i="0" u="none" strike="noStrike" kern="1200" cap="none" spc="0" normalizeH="0" baseline="0" noProof="0">
                <a:ln>
                  <a:noFill/>
                </a:ln>
                <a:solidFill>
                  <a:srgbClr val="000000"/>
                </a:solidFill>
                <a:effectLst/>
                <a:uLnTx/>
                <a:uFillTx/>
                <a:latin typeface="Arial"/>
                <a:ea typeface="+mn-ea"/>
                <a:cs typeface="+mn-cs"/>
              </a:rPr>
              <a:t>the U.S. IRA, the EU Green Deal Industrial Plan, and China’s 14</a:t>
            </a:r>
            <a:r>
              <a:rPr kumimoji="0" lang="en-US" sz="1050" b="1" i="0" u="none" strike="noStrike" kern="1200" cap="none" spc="0" normalizeH="0" baseline="30000" noProof="0">
                <a:ln>
                  <a:noFill/>
                </a:ln>
                <a:solidFill>
                  <a:srgbClr val="000000"/>
                </a:solidFill>
                <a:effectLst/>
                <a:uLnTx/>
                <a:uFillTx/>
                <a:latin typeface="Arial"/>
                <a:ea typeface="+mn-ea"/>
                <a:cs typeface="+mn-cs"/>
              </a:rPr>
              <a:t>th</a:t>
            </a:r>
            <a:r>
              <a:rPr kumimoji="0" lang="en-US" sz="1050" b="1" i="0" u="none" strike="noStrike" kern="1200" cap="none" spc="0" normalizeH="0" baseline="0" noProof="0">
                <a:ln>
                  <a:noFill/>
                </a:ln>
                <a:solidFill>
                  <a:srgbClr val="000000"/>
                </a:solidFill>
                <a:effectLst/>
                <a:uLnTx/>
                <a:uFillTx/>
                <a:latin typeface="Arial"/>
                <a:ea typeface="+mn-ea"/>
                <a:cs typeface="+mn-cs"/>
              </a:rPr>
              <a:t> Five-Year Plan, </a:t>
            </a:r>
            <a:r>
              <a:rPr kumimoji="0" lang="en-US" sz="1050" b="0" i="0" u="none" strike="noStrike" kern="1200" cap="none" spc="0" normalizeH="0" baseline="0" noProof="0">
                <a:ln>
                  <a:noFill/>
                </a:ln>
                <a:solidFill>
                  <a:srgbClr val="000000"/>
                </a:solidFill>
                <a:effectLst/>
                <a:uLnTx/>
                <a:uFillTx/>
                <a:latin typeface="Arial"/>
                <a:ea typeface="+mn-ea"/>
                <a:cs typeface="+mn-cs"/>
              </a:rPr>
              <a:t>tend to prioritize short- to medium-term incentives.</a:t>
            </a:r>
            <a:endParaRPr kumimoji="0" lang="en-US" sz="1050" b="0" i="0" u="none" strike="noStrike" kern="1200" cap="none" spc="0" normalizeH="0" baseline="0" noProof="0">
              <a:ln>
                <a:noFill/>
              </a:ln>
              <a:solidFill>
                <a:srgbClr val="000000"/>
              </a:solidFill>
              <a:effectLst/>
              <a:uLnTx/>
              <a:uFillTx/>
              <a:latin typeface="Arial"/>
              <a:ea typeface="+mn-ea"/>
              <a:cs typeface="Arial"/>
            </a:endParaRPr>
          </a:p>
        </p:txBody>
      </p:sp>
      <p:cxnSp>
        <p:nvCxnSpPr>
          <p:cNvPr id="77" name="Straight Connector 76">
            <a:extLst>
              <a:ext uri="{FF2B5EF4-FFF2-40B4-BE49-F238E27FC236}">
                <a16:creationId xmlns:a16="http://schemas.microsoft.com/office/drawing/2014/main" id="{89B512F1-279F-56CD-1808-A8B3AD12A1F0}"/>
              </a:ext>
            </a:extLst>
          </p:cNvPr>
          <p:cNvCxnSpPr/>
          <p:nvPr>
            <p:custDataLst>
              <p:tags r:id="rId18"/>
            </p:custDataLst>
          </p:nvPr>
        </p:nvCxnSpPr>
        <p:spPr bwMode="gray">
          <a:xfrm>
            <a:off x="385763" y="6013363"/>
            <a:ext cx="141288" cy="0"/>
          </a:xfrm>
          <a:prstGeom prst="line">
            <a:avLst/>
          </a:prstGeom>
          <a:ln w="19050" cap="rnd" cmpd="sng" algn="ctr">
            <a:solidFill>
              <a:srgbClr val="006088"/>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2BCB83F7-43A5-C0B7-CD57-BF9C92763826}"/>
              </a:ext>
            </a:extLst>
          </p:cNvPr>
          <p:cNvCxnSpPr/>
          <p:nvPr>
            <p:custDataLst>
              <p:tags r:id="rId19"/>
            </p:custDataLst>
          </p:nvPr>
        </p:nvCxnSpPr>
        <p:spPr bwMode="gray">
          <a:xfrm>
            <a:off x="385763" y="6200688"/>
            <a:ext cx="141288" cy="0"/>
          </a:xfrm>
          <a:prstGeom prst="line">
            <a:avLst/>
          </a:prstGeom>
          <a:ln w="19050" cap="rnd" cmpd="sng" algn="ctr">
            <a:solidFill>
              <a:srgbClr val="008CC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8FB33DC4-AE1D-FAE9-259B-1AFF766407A0}"/>
              </a:ext>
            </a:extLst>
          </p:cNvPr>
          <p:cNvCxnSpPr/>
          <p:nvPr>
            <p:custDataLst>
              <p:tags r:id="rId20"/>
            </p:custDataLst>
          </p:nvPr>
        </p:nvCxnSpPr>
        <p:spPr bwMode="gray">
          <a:xfrm>
            <a:off x="2838450" y="6013363"/>
            <a:ext cx="141288" cy="0"/>
          </a:xfrm>
          <a:prstGeom prst="line">
            <a:avLst/>
          </a:prstGeom>
          <a:ln w="19050" cap="rnd" cmpd="sng" algn="ctr">
            <a:solidFill>
              <a:srgbClr val="6BCCF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8F051AB-B2E4-F80E-4B6D-BCEC81461214}"/>
              </a:ext>
            </a:extLst>
          </p:cNvPr>
          <p:cNvCxnSpPr/>
          <p:nvPr>
            <p:custDataLst>
              <p:tags r:id="rId21"/>
            </p:custDataLst>
          </p:nvPr>
        </p:nvCxnSpPr>
        <p:spPr bwMode="gray">
          <a:xfrm>
            <a:off x="2838450" y="6200688"/>
            <a:ext cx="141288" cy="0"/>
          </a:xfrm>
          <a:prstGeom prst="line">
            <a:avLst/>
          </a:prstGeom>
          <a:ln w="19050" cap="rnd" cmpd="sng" algn="ctr">
            <a:solidFill>
              <a:srgbClr val="C30C3E"/>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72" name="Text Placeholder 10">
            <a:extLst>
              <a:ext uri="{FF2B5EF4-FFF2-40B4-BE49-F238E27FC236}">
                <a16:creationId xmlns:a16="http://schemas.microsoft.com/office/drawing/2014/main" id="{6912E9B6-C0A3-E095-81A6-E9B5F249DE96}"/>
              </a:ext>
            </a:extLst>
          </p:cNvPr>
          <p:cNvSpPr>
            <a:spLocks noGrp="1"/>
          </p:cNvSpPr>
          <p:nvPr>
            <p:custDataLst>
              <p:tags r:id="rId22"/>
            </p:custDataLst>
          </p:nvPr>
        </p:nvSpPr>
        <p:spPr bwMode="auto">
          <a:xfrm>
            <a:off x="587375" y="5949863"/>
            <a:ext cx="2139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F24D620-80DA-4DD3-B12A-E6CBDB445316}" type="datetime'[I''EA] Net Z''ero'' E''missio''n'' ''by 2050 S''cen''ario'''">
              <a:rPr kumimoji="0" lang="it-IT"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[IEA] Net Zero Emission by 2050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587375" y="6137188"/>
            <a:ext cx="1784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599F2F0-8C32-42C8-AE30-96CE3E4D30E8}" type="datetime'[''IEA''] Annou''''''nced P''le''''''dges''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[IEA] Announced Pledges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6"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auto">
          <a:xfrm>
            <a:off x="3040063" y="5949863"/>
            <a:ext cx="1517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4D0A4C9-E2E5-4C0E-A118-C9777706BA10}" type="datetime'[I''E''''A] ''Sta''ted'' Poli''c''''ies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[IEA] Stated Policies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16D090DE-6218-9021-B33B-292C36D450AB}"/>
              </a:ext>
            </a:extLst>
          </p:cNvPr>
          <p:cNvSpPr>
            <a:spLocks noGrp="1"/>
          </p:cNvSpPr>
          <p:nvPr>
            <p:custDataLst>
              <p:tags r:id="rId25"/>
            </p:custDataLst>
          </p:nvPr>
        </p:nvSpPr>
        <p:spPr bwMode="auto">
          <a:xfrm>
            <a:off x="3040063" y="6137188"/>
            <a:ext cx="1917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AF08377-0955-41FE-A664-31C9DE19A0C1}" type="datetime'[''BNEF] Eco''nomic'''''' ''Transiti''o''n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[BNEF] Economic Transition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170" name="btfpNotesBox962619">
            <a:extLst>
              <a:ext uri="{FF2B5EF4-FFF2-40B4-BE49-F238E27FC236}">
                <a16:creationId xmlns:a16="http://schemas.microsoft.com/office/drawing/2014/main" id="{81F625C0-F824-C10F-033B-719780E01B8F}"/>
              </a:ext>
            </a:extLst>
          </p:cNvPr>
          <p:cNvSpPr txBox="1"/>
          <p:nvPr>
            <p:custDataLst>
              <p:tags r:id="rId26"/>
            </p:custDataLst>
          </p:nvPr>
        </p:nvSpPr>
        <p:spPr bwMode="gray">
          <a:xfrm>
            <a:off x="330199" y="6419089"/>
            <a:ext cx="11531600" cy="369332"/>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IEA scenario: All EVs except two- and three-wheelers; BNEF scenario: Passenger EVs. 2) Assumed linear growth from 2030 to 2040.</a:t>
            </a: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2"/>
              </a:rPr>
              <a:t>IEA</a:t>
            </a:r>
            <a:r>
              <a:rPr lang="en-US" sz="800" dirty="0">
                <a:solidFill>
                  <a:srgbClr val="000000"/>
                </a:solidFill>
                <a:latin typeface="Arial"/>
                <a:hlinkClick r:id="rId62"/>
              </a:rPr>
              <a:t>, Global EV Outlook 2024</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hlinkClick r:id="rId63"/>
              </a:rPr>
              <a:t>BloombergNEF, Electric Vehicle Outlook</a:t>
            </a:r>
            <a:r>
              <a:rPr lang="en-US" sz="800" dirty="0">
                <a:solidFill>
                  <a:srgbClr val="000000"/>
                </a:solidFill>
                <a:latin typeface="Arial"/>
              </a:rPr>
              <a:t> (2024).</a:t>
            </a:r>
            <a:endParaRPr lang="en-US" sz="800" b="0" i="0" u="none" strike="noStrike" kern="1200" cap="none" spc="0" normalizeH="0" baseline="0" noProof="0" dirty="0">
              <a:ln>
                <a:noFill/>
              </a:ln>
              <a:solidFill>
                <a:srgbClr val="000000"/>
              </a:solidFill>
              <a:effectLst/>
              <a:uLnTx/>
              <a:uFillTx/>
              <a:latin typeface="Arial"/>
              <a:cs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Ashley Kim, Devashri Mehrotra, Birru Pagi Lucha,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a:t>
            </a:r>
            <a:r>
              <a:rPr lang="en-US" sz="800" dirty="0">
                <a:solidFill>
                  <a:srgbClr val="000000"/>
                </a:solidFill>
                <a:latin typeface="Arial"/>
              </a:rPr>
              <a:t>, and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hlinkClick r:id="rId65"/>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66"/>
              </a:rPr>
              <a:t>Storing Energy</a:t>
            </a:r>
            <a:r>
              <a:rPr lang="en-US" sz="800" dirty="0">
                <a:solidFill>
                  <a:srgbClr val="000000"/>
                </a:solidFill>
              </a:rPr>
              <a:t>” (4 March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584" name="Straight Connector 583">
            <a:extLst>
              <a:ext uri="{FF2B5EF4-FFF2-40B4-BE49-F238E27FC236}">
                <a16:creationId xmlns:a16="http://schemas.microsoft.com/office/drawing/2014/main" id="{5B15F50D-EBD7-A360-BA86-F2A3EFDB2507}"/>
              </a:ext>
            </a:extLst>
          </p:cNvPr>
          <p:cNvCxnSpPr/>
          <p:nvPr>
            <p:custDataLst>
              <p:tags r:id="rId27"/>
            </p:custDataLst>
          </p:nvPr>
        </p:nvCxnSpPr>
        <p:spPr bwMode="auto">
          <a:xfrm>
            <a:off x="5143500" y="52910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5" name="Straight Connector 584">
            <a:extLst>
              <a:ext uri="{FF2B5EF4-FFF2-40B4-BE49-F238E27FC236}">
                <a16:creationId xmlns:a16="http://schemas.microsoft.com/office/drawing/2014/main" id="{E398FC5E-BCEC-5879-EEAE-F2EE4C66BD0F}"/>
              </a:ext>
            </a:extLst>
          </p:cNvPr>
          <p:cNvCxnSpPr/>
          <p:nvPr>
            <p:custDataLst>
              <p:tags r:id="rId28"/>
            </p:custDataLst>
          </p:nvPr>
        </p:nvCxnSpPr>
        <p:spPr bwMode="auto">
          <a:xfrm>
            <a:off x="6018213" y="52910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7" name="Straight Connector 586">
            <a:extLst>
              <a:ext uri="{FF2B5EF4-FFF2-40B4-BE49-F238E27FC236}">
                <a16:creationId xmlns:a16="http://schemas.microsoft.com/office/drawing/2014/main" id="{44A40F5F-0892-9F72-A058-50E2966C68C6}"/>
              </a:ext>
            </a:extLst>
          </p:cNvPr>
          <p:cNvCxnSpPr/>
          <p:nvPr>
            <p:custDataLst>
              <p:tags r:id="rId29"/>
            </p:custDataLst>
          </p:nvPr>
        </p:nvCxnSpPr>
        <p:spPr bwMode="auto">
          <a:xfrm>
            <a:off x="6894513" y="52910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9" name="Straight Connector 588">
            <a:extLst>
              <a:ext uri="{FF2B5EF4-FFF2-40B4-BE49-F238E27FC236}">
                <a16:creationId xmlns:a16="http://schemas.microsoft.com/office/drawing/2014/main" id="{CCCF9E94-88B5-9F53-812F-A39CFFCC5733}"/>
              </a:ext>
            </a:extLst>
          </p:cNvPr>
          <p:cNvCxnSpPr/>
          <p:nvPr>
            <p:custDataLst>
              <p:tags r:id="rId30"/>
            </p:custDataLst>
          </p:nvPr>
        </p:nvCxnSpPr>
        <p:spPr bwMode="auto">
          <a:xfrm>
            <a:off x="7769225" y="52910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1" name="Straight Connector 590">
            <a:extLst>
              <a:ext uri="{FF2B5EF4-FFF2-40B4-BE49-F238E27FC236}">
                <a16:creationId xmlns:a16="http://schemas.microsoft.com/office/drawing/2014/main" id="{0A090A07-FDD3-3847-DBD3-209610AD2AAA}"/>
              </a:ext>
            </a:extLst>
          </p:cNvPr>
          <p:cNvCxnSpPr/>
          <p:nvPr>
            <p:custDataLst>
              <p:tags r:id="rId31"/>
            </p:custDataLst>
          </p:nvPr>
        </p:nvCxnSpPr>
        <p:spPr bwMode="auto">
          <a:xfrm>
            <a:off x="8643938" y="52910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 name="Chart 7">
            <a:extLst>
              <a:ext uri="{FF2B5EF4-FFF2-40B4-BE49-F238E27FC236}">
                <a16:creationId xmlns:a16="http://schemas.microsoft.com/office/drawing/2014/main" id="{E58D5F73-3E86-86FA-F16B-851C9359BFE5}"/>
              </a:ext>
            </a:extLst>
          </p:cNvPr>
          <p:cNvGraphicFramePr/>
          <p:nvPr>
            <p:custDataLst>
              <p:tags r:id="rId32"/>
            </p:custDataLst>
            <p:extLst>
              <p:ext uri="{D42A27DB-BD31-4B8C-83A1-F6EECF244321}">
                <p14:modId xmlns:p14="http://schemas.microsoft.com/office/powerpoint/2010/main" val="2739164051"/>
              </p:ext>
            </p:extLst>
          </p:nvPr>
        </p:nvGraphicFramePr>
        <p:xfrm>
          <a:off x="5060950" y="2351000"/>
          <a:ext cx="3665538" cy="3022600"/>
        </p:xfrm>
        <a:graphic>
          <a:graphicData uri="http://schemas.openxmlformats.org/drawingml/2006/chart">
            <c:chart xmlns:c="http://schemas.openxmlformats.org/drawingml/2006/chart" xmlns:r="http://schemas.openxmlformats.org/officeDocument/2006/relationships" r:id="rId67"/>
          </a:graphicData>
        </a:graphic>
      </p:graphicFrame>
      <p:sp>
        <p:nvSpPr>
          <p:cNvPr id="550"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gray">
          <a:xfrm>
            <a:off x="5250586" y="5392651"/>
            <a:ext cx="5651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Two-/three-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altLang="en-US" sz="1200">
                <a:solidFill>
                  <a:srgbClr val="000000"/>
                </a:solidFill>
                <a:latin typeface="Arial"/>
              </a:rPr>
              <a:t>w</a:t>
            </a:r>
            <a:r>
              <a:rPr kumimoji="0" lang="en-US" altLang="en-US" sz="1200" b="0" i="0" u="none" strike="noStrike" kern="1200" cap="none" spc="0" normalizeH="0" baseline="0" noProof="0">
                <a:ln>
                  <a:noFill/>
                </a:ln>
                <a:solidFill>
                  <a:srgbClr val="000000"/>
                </a:solidFill>
                <a:effectLst/>
                <a:uLnTx/>
                <a:uFillTx/>
                <a:latin typeface="Arial"/>
                <a:ea typeface="+mn-ea"/>
                <a:cs typeface="+mn-cs"/>
              </a:rPr>
              <a:t>heeler</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52"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gray">
          <a:xfrm>
            <a:off x="6130059" y="5392651"/>
            <a:ext cx="7096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Light-duty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altLang="en-US" sz="1200">
                <a:solidFill>
                  <a:srgbClr val="000000"/>
                </a:solidFill>
                <a:latin typeface="Arial"/>
              </a:rPr>
              <a:t>v</a:t>
            </a:r>
            <a:r>
              <a:rPr kumimoji="0" lang="en-US" altLang="en-US" sz="1200" b="0" i="0" u="none" strike="noStrike" kern="1200" cap="none" spc="0" normalizeH="0" baseline="0" noProof="0" err="1">
                <a:ln>
                  <a:noFill/>
                </a:ln>
                <a:solidFill>
                  <a:srgbClr val="000000"/>
                </a:solidFill>
                <a:effectLst/>
                <a:uLnTx/>
                <a:uFillTx/>
                <a:latin typeface="Arial"/>
                <a:ea typeface="+mn-ea"/>
                <a:cs typeface="+mn-cs"/>
              </a:rPr>
              <a:t>ehicle</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54"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7200900" y="5392650"/>
            <a:ext cx="261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Bus</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56"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gray">
          <a:xfrm>
            <a:off x="8018463" y="5392650"/>
            <a:ext cx="3746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Truck</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97"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gray">
          <a:xfrm>
            <a:off x="4957763" y="520056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8FFF9BF-BFB6-4737-9AC8-9469B202BD51}" type="datetime'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98" name="Text Placeholder 10">
            <a:extLst>
              <a:ext uri="{FF2B5EF4-FFF2-40B4-BE49-F238E27FC236}">
                <a16:creationId xmlns:a16="http://schemas.microsoft.com/office/drawing/2014/main" id="{115DFB91-512B-3844-A114-92FBEDCA92F2}"/>
              </a:ext>
            </a:extLst>
          </p:cNvPr>
          <p:cNvSpPr>
            <a:spLocks noGrp="1"/>
          </p:cNvSpPr>
          <p:nvPr>
            <p:custDataLst>
              <p:tags r:id="rId38"/>
            </p:custDataLst>
          </p:nvPr>
        </p:nvSpPr>
        <p:spPr bwMode="gray">
          <a:xfrm>
            <a:off x="4873626" y="4914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8CD6D76-0E19-41CB-9682-F8ABFDCFA16C}" type="datetime'''''''''''''''''''''''''1''''''''''''''''''''''''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499" name="Text Placeholder 10">
            <a:extLst>
              <a:ext uri="{FF2B5EF4-FFF2-40B4-BE49-F238E27FC236}">
                <a16:creationId xmlns:a16="http://schemas.microsoft.com/office/drawing/2014/main" id="{115DFB91-512B-3844-A114-92FBEDCA92F2}"/>
              </a:ext>
            </a:extLst>
          </p:cNvPr>
          <p:cNvSpPr>
            <a:spLocks noGrp="1"/>
          </p:cNvSpPr>
          <p:nvPr>
            <p:custDataLst>
              <p:tags r:id="rId39"/>
            </p:custDataLst>
          </p:nvPr>
        </p:nvSpPr>
        <p:spPr bwMode="gray">
          <a:xfrm>
            <a:off x="4873626" y="46290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FB1CDFC-8CC2-4F3B-BF4B-684CAAA71381}" type="datetime'''''''2''''''''''''''''''''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0"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gray">
          <a:xfrm>
            <a:off x="4873626" y="43433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1C398C9-3E59-4639-A7B0-A90240DC1EDE}" type="datetime'''''''3''''''''''''''''''''''''''''''''''''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1"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gray">
          <a:xfrm>
            <a:off x="4873626" y="40575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428FFA4-037B-446C-8009-ACEC8A6CA532}" type="datetime'''''''''''''4''''''''''''''''''''''''''''''''''''''''''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2" name="Text Placeholder 10">
            <a:extLst>
              <a:ext uri="{FF2B5EF4-FFF2-40B4-BE49-F238E27FC236}">
                <a16:creationId xmlns:a16="http://schemas.microsoft.com/office/drawing/2014/main" id="{115DFB91-512B-3844-A114-92FBEDCA92F2}"/>
              </a:ext>
            </a:extLst>
          </p:cNvPr>
          <p:cNvSpPr>
            <a:spLocks noGrp="1"/>
          </p:cNvSpPr>
          <p:nvPr>
            <p:custDataLst>
              <p:tags r:id="rId42"/>
            </p:custDataLst>
          </p:nvPr>
        </p:nvSpPr>
        <p:spPr bwMode="gray">
          <a:xfrm>
            <a:off x="4873626" y="3771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45101C9-2B9C-4486-988C-1770C8F8C437}" type="datetime'''5''''''''''''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3" name="Text Placeholder 10">
            <a:extLst>
              <a:ext uri="{FF2B5EF4-FFF2-40B4-BE49-F238E27FC236}">
                <a16:creationId xmlns:a16="http://schemas.microsoft.com/office/drawing/2014/main" id="{115DFB91-512B-3844-A114-92FBEDCA92F2}"/>
              </a:ext>
            </a:extLst>
          </p:cNvPr>
          <p:cNvSpPr>
            <a:spLocks noGrp="1"/>
          </p:cNvSpPr>
          <p:nvPr>
            <p:custDataLst>
              <p:tags r:id="rId43"/>
            </p:custDataLst>
          </p:nvPr>
        </p:nvSpPr>
        <p:spPr bwMode="gray">
          <a:xfrm>
            <a:off x="4873626" y="34860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C475F33-E896-4693-B94A-2CCF75D00AA0}" type="datetime'''''''''''''''''''''''''6''''''''''''''''''''''''''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4" name="Text Placeholder 10">
            <a:extLst>
              <a:ext uri="{FF2B5EF4-FFF2-40B4-BE49-F238E27FC236}">
                <a16:creationId xmlns:a16="http://schemas.microsoft.com/office/drawing/2014/main" id="{115DFB91-512B-3844-A114-92FBEDCA92F2}"/>
              </a:ext>
            </a:extLst>
          </p:cNvPr>
          <p:cNvSpPr>
            <a:spLocks noGrp="1"/>
          </p:cNvSpPr>
          <p:nvPr>
            <p:custDataLst>
              <p:tags r:id="rId44"/>
            </p:custDataLst>
          </p:nvPr>
        </p:nvSpPr>
        <p:spPr bwMode="gray">
          <a:xfrm>
            <a:off x="4873626" y="32003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4D43E7F-C9D3-4F56-976C-B40A729A7AE0}" type="datetime'''''7''''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5" name="Text Placeholder 10">
            <a:extLst>
              <a:ext uri="{FF2B5EF4-FFF2-40B4-BE49-F238E27FC236}">
                <a16:creationId xmlns:a16="http://schemas.microsoft.com/office/drawing/2014/main" id="{115DFB91-512B-3844-A114-92FBEDCA92F2}"/>
              </a:ext>
            </a:extLst>
          </p:cNvPr>
          <p:cNvSpPr>
            <a:spLocks noGrp="1"/>
          </p:cNvSpPr>
          <p:nvPr>
            <p:custDataLst>
              <p:tags r:id="rId45"/>
            </p:custDataLst>
          </p:nvPr>
        </p:nvSpPr>
        <p:spPr bwMode="gray">
          <a:xfrm>
            <a:off x="4873626" y="291456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CF06494-826F-4D6E-9F62-5183C3E3C887}" type="datetime'''''''''''''''''8''''''''''''''''''''''''''''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6" name="Text Placeholder 10">
            <a:extLst>
              <a:ext uri="{FF2B5EF4-FFF2-40B4-BE49-F238E27FC236}">
                <a16:creationId xmlns:a16="http://schemas.microsoft.com/office/drawing/2014/main" id="{115DFB91-512B-3844-A114-92FBEDCA92F2}"/>
              </a:ext>
            </a:extLst>
          </p:cNvPr>
          <p:cNvSpPr>
            <a:spLocks noGrp="1"/>
          </p:cNvSpPr>
          <p:nvPr>
            <p:custDataLst>
              <p:tags r:id="rId46"/>
            </p:custDataLst>
          </p:nvPr>
        </p:nvSpPr>
        <p:spPr bwMode="gray">
          <a:xfrm>
            <a:off x="4873626" y="2628813"/>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AB80041-1C8D-4308-81D9-3D7A3DFD4D85}" type="datetime'''''''''''''''''''''''9''''''''''''''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507" name="Text Placeholder 10">
            <a:extLst>
              <a:ext uri="{FF2B5EF4-FFF2-40B4-BE49-F238E27FC236}">
                <a16:creationId xmlns:a16="http://schemas.microsoft.com/office/drawing/2014/main" id="{115DFB91-512B-3844-A114-92FBEDCA92F2}"/>
              </a:ext>
            </a:extLst>
          </p:cNvPr>
          <p:cNvSpPr>
            <a:spLocks noGrp="1"/>
          </p:cNvSpPr>
          <p:nvPr>
            <p:custDataLst>
              <p:tags r:id="rId47"/>
            </p:custDataLst>
          </p:nvPr>
        </p:nvSpPr>
        <p:spPr bwMode="gray">
          <a:xfrm>
            <a:off x="4789488" y="234306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2E01F83-63A3-486B-A212-7D3CD75816EB}" type="datetime'''''''''''''''''''1''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190" name="Text Placeholder 10">
            <a:extLst>
              <a:ext uri="{FF2B5EF4-FFF2-40B4-BE49-F238E27FC236}">
                <a16:creationId xmlns:a16="http://schemas.microsoft.com/office/drawing/2014/main" id="{115DFB91-512B-3844-A114-92FBEDCA92F2}"/>
              </a:ext>
            </a:extLst>
          </p:cNvPr>
          <p:cNvSpPr>
            <a:spLocks noGrp="1"/>
          </p:cNvSpPr>
          <p:nvPr>
            <p:custDataLst>
              <p:tags r:id="rId48"/>
            </p:custDataLst>
          </p:nvPr>
        </p:nvSpPr>
        <p:spPr bwMode="auto">
          <a:xfrm>
            <a:off x="4789488" y="2038263"/>
            <a:ext cx="35417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ko-KR" sz="1200" b="0" i="0" u="none" strike="noStrike" kern="1200" cap="none" spc="0" normalizeH="0" baseline="0" noProof="0">
                <a:ln>
                  <a:noFill/>
                </a:ln>
                <a:solidFill>
                  <a:srgbClr val="000000"/>
                </a:solidFill>
                <a:effectLst/>
                <a:highlight>
                  <a:srgbClr val="FFFFFF"/>
                </a:highlight>
                <a:uLnTx/>
                <a:uFillTx/>
                <a:latin typeface="Arial"/>
                <a:ea typeface="+mn-ea"/>
                <a:cs typeface="+mn-cs"/>
              </a:rPr>
              <a:t>EV sales share by mode and IEA scenario (%), 2035</a:t>
            </a:r>
          </a:p>
        </p:txBody>
      </p:sp>
      <p:sp>
        <p:nvSpPr>
          <p:cNvPr id="622" name="Oval 621">
            <a:extLst>
              <a:ext uri="{FF2B5EF4-FFF2-40B4-BE49-F238E27FC236}">
                <a16:creationId xmlns:a16="http://schemas.microsoft.com/office/drawing/2014/main" id="{EB38CB73-1D38-AAAF-830F-5F8C48EAD666}"/>
              </a:ext>
            </a:extLst>
          </p:cNvPr>
          <p:cNvSpPr/>
          <p:nvPr>
            <p:custDataLst>
              <p:tags r:id="rId49"/>
            </p:custDataLst>
          </p:nvPr>
        </p:nvSpPr>
        <p:spPr bwMode="auto">
          <a:xfrm>
            <a:off x="5184775" y="5975263"/>
            <a:ext cx="76200" cy="76200"/>
          </a:xfrm>
          <a:prstGeom prst="ellipse">
            <a:avLst/>
          </a:prstGeom>
          <a:solidFill>
            <a:schemeClr val="accent1"/>
          </a:solidFill>
          <a:ln w="9525" cap="flat" cmpd="sng" algn="ctr">
            <a:solidFill>
              <a:schemeClr val="accent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23" name="Oval 622">
            <a:extLst>
              <a:ext uri="{FF2B5EF4-FFF2-40B4-BE49-F238E27FC236}">
                <a16:creationId xmlns:a16="http://schemas.microsoft.com/office/drawing/2014/main" id="{C2727829-06C3-1667-60E3-B6FFF611C04F}"/>
              </a:ext>
            </a:extLst>
          </p:cNvPr>
          <p:cNvSpPr/>
          <p:nvPr>
            <p:custDataLst>
              <p:tags r:id="rId50"/>
            </p:custDataLst>
          </p:nvPr>
        </p:nvSpPr>
        <p:spPr bwMode="auto">
          <a:xfrm>
            <a:off x="5184775" y="6162588"/>
            <a:ext cx="76200" cy="76200"/>
          </a:xfrm>
          <a:prstGeom prst="ellipse">
            <a:avLst/>
          </a:prstGeom>
          <a:solidFill>
            <a:schemeClr val="accent2"/>
          </a:solidFill>
          <a:ln w="9525" cap="flat" cmpd="sng" algn="ctr">
            <a:solidFill>
              <a:schemeClr val="accent2"/>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24" name="Oval 623">
            <a:extLst>
              <a:ext uri="{FF2B5EF4-FFF2-40B4-BE49-F238E27FC236}">
                <a16:creationId xmlns:a16="http://schemas.microsoft.com/office/drawing/2014/main" id="{89ADA472-0749-DAB6-B275-CB7148885AC7}"/>
              </a:ext>
            </a:extLst>
          </p:cNvPr>
          <p:cNvSpPr/>
          <p:nvPr>
            <p:custDataLst>
              <p:tags r:id="rId51"/>
            </p:custDataLst>
          </p:nvPr>
        </p:nvSpPr>
        <p:spPr bwMode="auto">
          <a:xfrm>
            <a:off x="6945313" y="5975263"/>
            <a:ext cx="76200" cy="76200"/>
          </a:xfrm>
          <a:prstGeom prst="ellipse">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25" name="Oval 624">
            <a:extLst>
              <a:ext uri="{FF2B5EF4-FFF2-40B4-BE49-F238E27FC236}">
                <a16:creationId xmlns:a16="http://schemas.microsoft.com/office/drawing/2014/main" id="{0011B13D-19C4-C9D6-82E1-BD38506EAAAC}"/>
              </a:ext>
            </a:extLst>
          </p:cNvPr>
          <p:cNvSpPr/>
          <p:nvPr>
            <p:custDataLst>
              <p:tags r:id="rId52"/>
            </p:custDataLst>
          </p:nvPr>
        </p:nvSpPr>
        <p:spPr bwMode="auto">
          <a:xfrm>
            <a:off x="6945313" y="6162588"/>
            <a:ext cx="76200" cy="76200"/>
          </a:xfrm>
          <a:prstGeom prst="ellipse">
            <a:avLst/>
          </a:prstGeom>
          <a:solidFill>
            <a:schemeClr val="accent4"/>
          </a:solidFill>
          <a:ln w="9525" cap="flat" cmpd="sng" algn="ctr">
            <a:solidFill>
              <a:schemeClr val="accent4"/>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17" name="Text Placeholder 10">
            <a:extLst>
              <a:ext uri="{FF2B5EF4-FFF2-40B4-BE49-F238E27FC236}">
                <a16:creationId xmlns:a16="http://schemas.microsoft.com/office/drawing/2014/main" id="{115DFB91-512B-3844-A114-92FBEDCA92F2}"/>
              </a:ext>
            </a:extLst>
          </p:cNvPr>
          <p:cNvSpPr>
            <a:spLocks noGrp="1"/>
          </p:cNvSpPr>
          <p:nvPr>
            <p:custDataLst>
              <p:tags r:id="rId53"/>
            </p:custDataLst>
          </p:nvPr>
        </p:nvSpPr>
        <p:spPr bwMode="auto">
          <a:xfrm>
            <a:off x="5354638" y="5949863"/>
            <a:ext cx="927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6B49789-E70A-40B7-AAAB-0577587CAF40}" type="datetime'Ne''''t'' Z''e''r''''o''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Net Zero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621" name="Text Placeholder 10">
            <a:extLst>
              <a:ext uri="{FF2B5EF4-FFF2-40B4-BE49-F238E27FC236}">
                <a16:creationId xmlns:a16="http://schemas.microsoft.com/office/drawing/2014/main" id="{115DFB91-512B-3844-A114-92FBEDCA92F2}"/>
              </a:ext>
            </a:extLst>
          </p:cNvPr>
          <p:cNvSpPr>
            <a:spLocks noGrp="1"/>
          </p:cNvSpPr>
          <p:nvPr>
            <p:custDataLst>
              <p:tags r:id="rId54"/>
            </p:custDataLst>
          </p:nvPr>
        </p:nvSpPr>
        <p:spPr bwMode="auto">
          <a:xfrm>
            <a:off x="5354638" y="6137188"/>
            <a:ext cx="1447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52F934-FC85-46E1-B35B-3556360BCB3A}" type="datetime'Anno''''unce''d'' ''''P''''''ledg''''e''''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Announced Pledge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620" name="Text Placeholder 10">
            <a:extLst>
              <a:ext uri="{FF2B5EF4-FFF2-40B4-BE49-F238E27FC236}">
                <a16:creationId xmlns:a16="http://schemas.microsoft.com/office/drawing/2014/main" id="{115DFB91-512B-3844-A114-92FBEDCA92F2}"/>
              </a:ext>
            </a:extLst>
          </p:cNvPr>
          <p:cNvSpPr>
            <a:spLocks noGrp="1"/>
          </p:cNvSpPr>
          <p:nvPr>
            <p:custDataLst>
              <p:tags r:id="rId55"/>
            </p:custDataLst>
          </p:nvPr>
        </p:nvSpPr>
        <p:spPr bwMode="auto">
          <a:xfrm>
            <a:off x="7115175" y="5949863"/>
            <a:ext cx="1238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8B5ABB-B7C4-4228-8AF5-332F7104BED7}" type="datetime'S''t''''ate''d'' P''''''ol''ici''es'''' ''''S''cenar''i''o'">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Stated Policies Scenario</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619" name="Text Placeholder 10">
            <a:extLst>
              <a:ext uri="{FF2B5EF4-FFF2-40B4-BE49-F238E27FC236}">
                <a16:creationId xmlns:a16="http://schemas.microsoft.com/office/drawing/2014/main" id="{115DFB91-512B-3844-A114-92FBEDCA92F2}"/>
              </a:ext>
            </a:extLst>
          </p:cNvPr>
          <p:cNvSpPr>
            <a:spLocks noGrp="1"/>
          </p:cNvSpPr>
          <p:nvPr>
            <p:custDataLst>
              <p:tags r:id="rId56"/>
            </p:custDataLst>
          </p:nvPr>
        </p:nvSpPr>
        <p:spPr bwMode="auto">
          <a:xfrm>
            <a:off x="7115175" y="6137188"/>
            <a:ext cx="2540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9324F7-E7A0-401C-BB22-4582F21697DA}" type="datetime'''''''''''''''''''''''''''''''''''''''''''''20''''''''23'''">
              <a:rPr kumimoji="0" lang="en-US" altLang="en-US" sz="9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900" b="0" i="0" u="none" strike="noStrike" kern="1200" cap="none" spc="0" normalizeH="0" baseline="0" noProof="0">
              <a:ln>
                <a:noFill/>
              </a:ln>
              <a:solidFill>
                <a:srgbClr val="000000"/>
              </a:solidFill>
              <a:effectLst/>
              <a:uLnTx/>
              <a:uFillTx/>
              <a:latin typeface="Arial"/>
              <a:ea typeface="+mn-ea"/>
              <a:cs typeface="+mn-cs"/>
            </a:endParaRPr>
          </a:p>
        </p:txBody>
      </p:sp>
      <p:sp>
        <p:nvSpPr>
          <p:cNvPr id="63" name="Rectangle 62">
            <a:extLst>
              <a:ext uri="{FF2B5EF4-FFF2-40B4-BE49-F238E27FC236}">
                <a16:creationId xmlns:a16="http://schemas.microsoft.com/office/drawing/2014/main" id="{AC46A30A-7AC8-5402-B579-95DD75FDFAB5}"/>
              </a:ext>
            </a:extLst>
          </p:cNvPr>
          <p:cNvSpPr/>
          <p:nvPr/>
        </p:nvSpPr>
        <p:spPr bwMode="gray">
          <a:xfrm>
            <a:off x="0" y="0"/>
            <a:ext cx="2419109" cy="317051"/>
          </a:xfrm>
          <a:prstGeom prst="rect">
            <a:avLst/>
          </a:prstGeom>
          <a:solidFill>
            <a:srgbClr val="0070C0"/>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Mobility</a:t>
            </a:r>
          </a:p>
        </p:txBody>
      </p:sp>
    </p:spTree>
    <p:extLst>
      <p:ext uri="{BB962C8B-B14F-4D97-AF65-F5344CB8AC3E}">
        <p14:creationId xmlns:p14="http://schemas.microsoft.com/office/powerpoint/2010/main" val="380026596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D4EA0C-B115-EFCA-DD69-6D35D949A76A}"/>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773D4E86-07F1-F152-FB4C-EAC49A7EAFF4}"/>
              </a:ext>
            </a:extLst>
          </p:cNvPr>
          <p:cNvGraphicFramePr>
            <a:graphicFrameLocks noChangeAspect="1"/>
          </p:cNvGraphicFramePr>
          <p:nvPr>
            <p:custDataLst>
              <p:tags r:id="rId1"/>
            </p:custDataLst>
            <p:extLst>
              <p:ext uri="{D42A27DB-BD31-4B8C-83A1-F6EECF244321}">
                <p14:modId xmlns:p14="http://schemas.microsoft.com/office/powerpoint/2010/main" val="221685756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3" imgW="7772400" imgH="10058400" progId="TCLayout.ActiveDocument.1">
                  <p:embed/>
                </p:oleObj>
              </mc:Choice>
              <mc:Fallback>
                <p:oleObj name="think-cell Slide" r:id="rId43" imgW="7772400" imgH="10058400" progId="TCLayout.ActiveDocument.1">
                  <p:embed/>
                  <p:pic>
                    <p:nvPicPr>
                      <p:cNvPr id="7" name="think-cell data - do not delete" hidden="1">
                        <a:extLst>
                          <a:ext uri="{FF2B5EF4-FFF2-40B4-BE49-F238E27FC236}">
                            <a16:creationId xmlns:a16="http://schemas.microsoft.com/office/drawing/2014/main" id="{773D4E86-07F1-F152-FB4C-EAC49A7EAFF4}"/>
                          </a:ext>
                        </a:extLst>
                      </p:cNvPr>
                      <p:cNvPicPr/>
                      <p:nvPr/>
                    </p:nvPicPr>
                    <p:blipFill>
                      <a:blip r:embed="rId44"/>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982F5745-80B1-95EC-95FF-6D086490505E}"/>
              </a:ext>
            </a:extLst>
          </p:cNvPr>
          <p:cNvSpPr>
            <a:spLocks noGrp="1"/>
          </p:cNvSpPr>
          <p:nvPr>
            <p:ph type="title"/>
          </p:nvPr>
        </p:nvSpPr>
        <p:spPr/>
        <p:txBody>
          <a:bodyPr vert="horz">
            <a:noAutofit/>
          </a:bodyPr>
          <a:lstStyle/>
          <a:p>
            <a:pPr algn="l"/>
            <a:r>
              <a:rPr lang="en-US"/>
              <a:t>BESS set to dominate the energy storage market as capital costs continue to decrease</a:t>
            </a:r>
          </a:p>
        </p:txBody>
      </p:sp>
      <p:graphicFrame>
        <p:nvGraphicFramePr>
          <p:cNvPr id="13" name="Chart 12">
            <a:extLst>
              <a:ext uri="{FF2B5EF4-FFF2-40B4-BE49-F238E27FC236}">
                <a16:creationId xmlns:a16="http://schemas.microsoft.com/office/drawing/2014/main" id="{151FC80F-BB62-40D8-B1C9-43FE6EC90A89}"/>
              </a:ext>
            </a:extLst>
          </p:cNvPr>
          <p:cNvGraphicFramePr/>
          <p:nvPr>
            <p:custDataLst>
              <p:tags r:id="rId2"/>
            </p:custDataLst>
            <p:extLst>
              <p:ext uri="{D42A27DB-BD31-4B8C-83A1-F6EECF244321}">
                <p14:modId xmlns:p14="http://schemas.microsoft.com/office/powerpoint/2010/main" val="2102360747"/>
              </p:ext>
            </p:extLst>
          </p:nvPr>
        </p:nvGraphicFramePr>
        <p:xfrm>
          <a:off x="4727575" y="2179638"/>
          <a:ext cx="3873500" cy="884237"/>
        </p:xfrm>
        <a:graphic>
          <a:graphicData uri="http://schemas.openxmlformats.org/drawingml/2006/chart">
            <c:chart xmlns:c="http://schemas.openxmlformats.org/drawingml/2006/chart" xmlns:r="http://schemas.openxmlformats.org/officeDocument/2006/relationships" r:id="rId45"/>
          </a:graphicData>
        </a:graphic>
      </p:graphicFrame>
      <p:sp>
        <p:nvSpPr>
          <p:cNvPr id="9"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gray">
          <a:xfrm>
            <a:off x="4573588" y="2890839"/>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3F91259-0E6E-4B16-A3AE-A2B4B5F388E9}" type="datetime'''''''''''''0'''''''''''''''''''''''''''''''">
              <a:rPr lang="en-US" altLang="en-US" sz="1200" smtClean="0">
                <a:effectLst/>
              </a:rPr>
              <a:pPr marL="0" lvl="0" indent="0" algn="r">
                <a:spcBef>
                  <a:spcPct val="0"/>
                </a:spcBef>
                <a:spcAft>
                  <a:spcPct val="0"/>
                </a:spcAft>
                <a:buNone/>
              </a:pPr>
              <a:t>0</a:t>
            </a:fld>
            <a:endParaRPr lang="en-US" sz="1200"/>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4405313" y="2651126"/>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9B852B5-EA85-40A4-A0D3-EE215E10A190}" type="datetime'''''''5''''0''''''''''''''''0'''''''''''''''''''''''''''''''">
              <a:rPr lang="en-US" altLang="en-US" sz="1200" smtClean="0">
                <a:effectLst/>
              </a:rPr>
              <a:pPr marL="0" lvl="0" indent="0" algn="r">
                <a:spcBef>
                  <a:spcPct val="0"/>
                </a:spcBef>
                <a:spcAft>
                  <a:spcPct val="0"/>
                </a:spcAft>
                <a:buNone/>
              </a:pPr>
              <a:t>500</a:t>
            </a:fld>
            <a:endParaRPr lang="en-US" sz="120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4278313" y="2411414"/>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C9E7E35-CA21-43E0-A2B5-E9FC18B09961}" type="datetime'''''1'''''''''''',''''''''''''0''''''''''''''''0''''0'''">
              <a:rPr lang="en-US" altLang="en-US" sz="1200" smtClean="0">
                <a:effectLst/>
              </a:rPr>
              <a:pPr marL="0" lvl="0" indent="0" algn="r">
                <a:spcBef>
                  <a:spcPct val="0"/>
                </a:spcBef>
                <a:spcAft>
                  <a:spcPct val="0"/>
                </a:spcAft>
                <a:buNone/>
              </a:pPr>
              <a:t>1,000</a:t>
            </a:fld>
            <a:endParaRPr lang="en-US" sz="1200"/>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4278313" y="2171701"/>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EFADA0B-D401-4C67-BC07-304C5E8CC35B}" type="datetime'1'''''''''''''''',''''''5''0''''''''''''''0'''''''''''''''''''">
              <a:rPr lang="en-US" altLang="en-US" sz="1200" smtClean="0">
                <a:effectLst/>
              </a:rPr>
              <a:pPr marL="0" lvl="0" indent="0" algn="r">
                <a:spcBef>
                  <a:spcPct val="0"/>
                </a:spcBef>
                <a:spcAft>
                  <a:spcPct val="0"/>
                </a:spcAft>
                <a:buNone/>
              </a:pPr>
              <a:t>1,500</a:t>
            </a:fld>
            <a:endParaRPr lang="en-US" sz="1200"/>
          </a:p>
        </p:txBody>
      </p:sp>
      <p:sp>
        <p:nvSpPr>
          <p:cNvPr id="27" name="Text Placeholder 10">
            <a:extLst>
              <a:ext uri="{FF2B5EF4-FFF2-40B4-BE49-F238E27FC236}">
                <a16:creationId xmlns:a16="http://schemas.microsoft.com/office/drawing/2014/main" id="{42B8F549-594F-EB1D-330B-ED4A5A3805CA}"/>
              </a:ext>
            </a:extLst>
          </p:cNvPr>
          <p:cNvSpPr>
            <a:spLocks noGrp="1"/>
          </p:cNvSpPr>
          <p:nvPr>
            <p:custDataLst>
              <p:tags r:id="rId7"/>
            </p:custDataLst>
          </p:nvPr>
        </p:nvSpPr>
        <p:spPr bwMode="auto">
          <a:xfrm>
            <a:off x="486568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194BB162-9416-4CF2-959C-AF0F5D7523CF}" type="datetime'''''''''''''2''''''''''''''''0''2''''''''''3'''''">
              <a:rPr lang="en-US" altLang="en-US" sz="1200" smtClean="0">
                <a:solidFill>
                  <a:srgbClr val="000000"/>
                </a:solidFill>
              </a:rPr>
              <a:pPr marL="0" lvl="0" indent="0" algn="ctr">
                <a:spcBef>
                  <a:spcPct val="0"/>
                </a:spcBef>
                <a:spcAft>
                  <a:spcPct val="0"/>
                </a:spcAft>
                <a:buNone/>
                <a:defRPr/>
              </a:pPr>
              <a:t>2023</a:t>
            </a:fld>
            <a:endParaRPr kumimoji="0" lang="en-US" sz="1200" b="0" i="0" strike="noStrike" kern="1200" cap="none" spc="0" normalizeH="0" baseline="0" noProof="0">
              <a:ln>
                <a:noFill/>
              </a:ln>
              <a:solidFill>
                <a:srgbClr val="000000"/>
              </a:solidFill>
              <a:effectLst/>
              <a:uLnTx/>
              <a:uFillTx/>
            </a:endParaRPr>
          </a:p>
        </p:txBody>
      </p:sp>
      <p:sp>
        <p:nvSpPr>
          <p:cNvPr id="30" name="Text Placeholder 10">
            <a:extLst>
              <a:ext uri="{FF2B5EF4-FFF2-40B4-BE49-F238E27FC236}">
                <a16:creationId xmlns:a16="http://schemas.microsoft.com/office/drawing/2014/main" id="{A2F69E3B-1B40-150A-0D28-3B3A151552E0}"/>
              </a:ext>
            </a:extLst>
          </p:cNvPr>
          <p:cNvSpPr>
            <a:spLocks noGrp="1"/>
          </p:cNvSpPr>
          <p:nvPr>
            <p:custDataLst>
              <p:tags r:id="rId8"/>
            </p:custDataLst>
          </p:nvPr>
        </p:nvSpPr>
        <p:spPr bwMode="auto">
          <a:xfrm>
            <a:off x="532923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2CAE4EC0-32E0-4E7B-8820-12AEAD02C202}" type="datetime'''''''''''''''''''2''''''0''''2''''4'''''''''''''''''''">
              <a:rPr lang="en-US" altLang="en-US" sz="1200" smtClean="0">
                <a:solidFill>
                  <a:srgbClr val="000000"/>
                </a:solidFill>
              </a:rPr>
              <a:pPr marL="0" lvl="0" indent="0" algn="ctr">
                <a:spcBef>
                  <a:spcPct val="0"/>
                </a:spcBef>
                <a:spcAft>
                  <a:spcPct val="0"/>
                </a:spcAft>
                <a:buNone/>
                <a:defRPr/>
              </a:pPr>
              <a:t>2024</a:t>
            </a:fld>
            <a:endParaRPr kumimoji="0" lang="en-US" sz="1200" b="0" i="0" strike="noStrike" kern="1200" cap="none" spc="0" normalizeH="0" baseline="0" noProof="0">
              <a:ln>
                <a:noFill/>
              </a:ln>
              <a:solidFill>
                <a:srgbClr val="000000"/>
              </a:solidFill>
              <a:effectLst/>
              <a:uLnTx/>
              <a:uFillTx/>
            </a:endParaRPr>
          </a:p>
        </p:txBody>
      </p:sp>
      <p:sp>
        <p:nvSpPr>
          <p:cNvPr id="33" name="Text Placeholder 10">
            <a:extLst>
              <a:ext uri="{FF2B5EF4-FFF2-40B4-BE49-F238E27FC236}">
                <a16:creationId xmlns:a16="http://schemas.microsoft.com/office/drawing/2014/main" id="{C8C3C28C-9014-BA39-7CD1-77C09441F8B0}"/>
              </a:ext>
            </a:extLst>
          </p:cNvPr>
          <p:cNvSpPr>
            <a:spLocks noGrp="1"/>
          </p:cNvSpPr>
          <p:nvPr>
            <p:custDataLst>
              <p:tags r:id="rId9"/>
            </p:custDataLst>
          </p:nvPr>
        </p:nvSpPr>
        <p:spPr bwMode="auto">
          <a:xfrm>
            <a:off x="579278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34973A49-BAD6-4373-82B0-84956693B002}" type="datetime'''''''''''''2''''''0''2''''''''''''''''''''''5'''''''">
              <a:rPr lang="en-US" altLang="en-US" sz="1200" smtClean="0">
                <a:solidFill>
                  <a:srgbClr val="000000"/>
                </a:solidFill>
              </a:rPr>
              <a:pPr marL="0" lvl="0" indent="0" algn="ctr">
                <a:spcBef>
                  <a:spcPct val="0"/>
                </a:spcBef>
                <a:spcAft>
                  <a:spcPct val="0"/>
                </a:spcAft>
                <a:buNone/>
                <a:defRPr/>
              </a:pPr>
              <a:t>2025</a:t>
            </a:fld>
            <a:endParaRPr kumimoji="0" lang="en-US" sz="1200" b="0" i="0" strike="noStrike" kern="1200" cap="none" spc="0" normalizeH="0" baseline="0" noProof="0">
              <a:ln>
                <a:noFill/>
              </a:ln>
              <a:solidFill>
                <a:srgbClr val="000000"/>
              </a:solidFill>
              <a:effectLst/>
              <a:uLnTx/>
              <a:uFillTx/>
            </a:endParaRPr>
          </a:p>
        </p:txBody>
      </p:sp>
      <p:sp>
        <p:nvSpPr>
          <p:cNvPr id="36" name="Text Placeholder 10">
            <a:extLst>
              <a:ext uri="{FF2B5EF4-FFF2-40B4-BE49-F238E27FC236}">
                <a16:creationId xmlns:a16="http://schemas.microsoft.com/office/drawing/2014/main" id="{4CABA8AF-6B46-AE39-5BB5-D10DCC96C60F}"/>
              </a:ext>
            </a:extLst>
          </p:cNvPr>
          <p:cNvSpPr>
            <a:spLocks noGrp="1"/>
          </p:cNvSpPr>
          <p:nvPr>
            <p:custDataLst>
              <p:tags r:id="rId10"/>
            </p:custDataLst>
          </p:nvPr>
        </p:nvSpPr>
        <p:spPr bwMode="auto">
          <a:xfrm>
            <a:off x="625633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E9804E68-8A63-459C-A6AC-D5393E2E9FAB}" type="datetime'''''''''''2''''''''''''''''0''''''''''''''''''2''''''6'''">
              <a:rPr lang="en-US" altLang="en-US" sz="1200" smtClean="0">
                <a:solidFill>
                  <a:srgbClr val="000000"/>
                </a:solidFill>
              </a:rPr>
              <a:pPr marL="0" lvl="0" indent="0" algn="ctr">
                <a:spcBef>
                  <a:spcPct val="0"/>
                </a:spcBef>
                <a:spcAft>
                  <a:spcPct val="0"/>
                </a:spcAft>
                <a:buNone/>
                <a:defRPr/>
              </a:pPr>
              <a:t>2026</a:t>
            </a:fld>
            <a:endParaRPr kumimoji="0" lang="en-US" sz="1200" b="0" i="0" strike="noStrike" kern="1200" cap="none" spc="0" normalizeH="0" baseline="0" noProof="0">
              <a:ln>
                <a:noFill/>
              </a:ln>
              <a:solidFill>
                <a:srgbClr val="000000"/>
              </a:solidFill>
              <a:effectLst/>
              <a:uLnTx/>
              <a:uFillTx/>
            </a:endParaRPr>
          </a:p>
        </p:txBody>
      </p:sp>
      <p:sp>
        <p:nvSpPr>
          <p:cNvPr id="48" name="Text Placeholder 10">
            <a:extLst>
              <a:ext uri="{FF2B5EF4-FFF2-40B4-BE49-F238E27FC236}">
                <a16:creationId xmlns:a16="http://schemas.microsoft.com/office/drawing/2014/main" id="{9555052F-8FA0-4CDC-CB5C-A9D818E7FD5B}"/>
              </a:ext>
            </a:extLst>
          </p:cNvPr>
          <p:cNvSpPr>
            <a:spLocks noGrp="1"/>
          </p:cNvSpPr>
          <p:nvPr>
            <p:custDataLst>
              <p:tags r:id="rId11"/>
            </p:custDataLst>
          </p:nvPr>
        </p:nvSpPr>
        <p:spPr bwMode="auto">
          <a:xfrm>
            <a:off x="671988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5BDF7567-FCC1-42F4-A780-D53FEB7CDF4C}" type="datetime'''''''''''''''2''''0''''''''''''2''''''''''''7'''''''''''">
              <a:rPr lang="en-US" altLang="en-US" sz="1200" smtClean="0">
                <a:solidFill>
                  <a:srgbClr val="000000"/>
                </a:solidFill>
              </a:rPr>
              <a:pPr marL="0" lvl="0" indent="0" algn="ctr">
                <a:spcBef>
                  <a:spcPct val="0"/>
                </a:spcBef>
                <a:spcAft>
                  <a:spcPct val="0"/>
                </a:spcAft>
                <a:buNone/>
                <a:defRPr/>
              </a:pPr>
              <a:t>2027</a:t>
            </a:fld>
            <a:endParaRPr kumimoji="0" lang="en-US" sz="1200" b="0" i="0" strike="noStrike" kern="1200" cap="none" spc="0" normalizeH="0" baseline="0" noProof="0">
              <a:ln>
                <a:noFill/>
              </a:ln>
              <a:solidFill>
                <a:srgbClr val="000000"/>
              </a:solidFill>
              <a:effectLst/>
              <a:uLnTx/>
              <a:uFillTx/>
            </a:endParaRPr>
          </a:p>
        </p:txBody>
      </p:sp>
      <p:sp>
        <p:nvSpPr>
          <p:cNvPr id="52" name="Text Placeholder 10">
            <a:extLst>
              <a:ext uri="{FF2B5EF4-FFF2-40B4-BE49-F238E27FC236}">
                <a16:creationId xmlns:a16="http://schemas.microsoft.com/office/drawing/2014/main" id="{B01BEDE6-F977-2BBF-A6C8-92700F5F6C7E}"/>
              </a:ext>
            </a:extLst>
          </p:cNvPr>
          <p:cNvSpPr>
            <a:spLocks noGrp="1"/>
          </p:cNvSpPr>
          <p:nvPr>
            <p:custDataLst>
              <p:tags r:id="rId12"/>
            </p:custDataLst>
          </p:nvPr>
        </p:nvSpPr>
        <p:spPr bwMode="auto">
          <a:xfrm>
            <a:off x="718343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D476ECBF-103C-4E42-B94C-55C3BCFE2447}" type="datetime'''''''''''''''''''''''2''0''''''''''''''''''''2''8'''''''">
              <a:rPr lang="en-US" altLang="en-US" sz="1200" smtClean="0">
                <a:solidFill>
                  <a:srgbClr val="000000"/>
                </a:solidFill>
              </a:rPr>
              <a:pPr marL="0" lvl="0" indent="0" algn="ctr">
                <a:spcBef>
                  <a:spcPct val="0"/>
                </a:spcBef>
                <a:spcAft>
                  <a:spcPct val="0"/>
                </a:spcAft>
                <a:buNone/>
                <a:defRPr/>
              </a:pPr>
              <a:t>2028</a:t>
            </a:fld>
            <a:endParaRPr kumimoji="0" lang="en-US" sz="1200" b="0" i="0" strike="noStrike" kern="1200" cap="none" spc="0" normalizeH="0" baseline="0" noProof="0">
              <a:ln>
                <a:noFill/>
              </a:ln>
              <a:solidFill>
                <a:srgbClr val="000000"/>
              </a:solidFill>
              <a:effectLst/>
              <a:uLnTx/>
              <a:uFillTx/>
            </a:endParaRPr>
          </a:p>
        </p:txBody>
      </p:sp>
      <p:sp>
        <p:nvSpPr>
          <p:cNvPr id="55" name="Text Placeholder 10">
            <a:extLst>
              <a:ext uri="{FF2B5EF4-FFF2-40B4-BE49-F238E27FC236}">
                <a16:creationId xmlns:a16="http://schemas.microsoft.com/office/drawing/2014/main" id="{80DA0A9E-7676-993B-CD35-30B31E38A38D}"/>
              </a:ext>
            </a:extLst>
          </p:cNvPr>
          <p:cNvSpPr>
            <a:spLocks noGrp="1"/>
          </p:cNvSpPr>
          <p:nvPr>
            <p:custDataLst>
              <p:tags r:id="rId13"/>
            </p:custDataLst>
          </p:nvPr>
        </p:nvSpPr>
        <p:spPr bwMode="auto">
          <a:xfrm>
            <a:off x="764698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DB203DE8-7B91-414B-BF08-C4C0581D0399}" type="datetime'''2''''''''''''''''''''''''029'''''''''''''''''''''''''">
              <a:rPr lang="en-US" altLang="en-US" sz="1200" smtClean="0">
                <a:solidFill>
                  <a:srgbClr val="000000"/>
                </a:solidFill>
              </a:rPr>
              <a:pPr marL="0" lvl="0" indent="0" algn="ctr">
                <a:spcBef>
                  <a:spcPct val="0"/>
                </a:spcBef>
                <a:spcAft>
                  <a:spcPct val="0"/>
                </a:spcAft>
                <a:buNone/>
                <a:defRPr/>
              </a:pPr>
              <a:t>2029</a:t>
            </a:fld>
            <a:endParaRPr kumimoji="0" lang="en-US" sz="1200" b="0" i="0" strike="noStrike" kern="1200" cap="none" spc="0" normalizeH="0" baseline="0" noProof="0">
              <a:ln>
                <a:noFill/>
              </a:ln>
              <a:solidFill>
                <a:srgbClr val="000000"/>
              </a:solidFill>
              <a:effectLst/>
              <a:uLnTx/>
              <a:uFillTx/>
            </a:endParaRPr>
          </a:p>
        </p:txBody>
      </p:sp>
      <p:sp>
        <p:nvSpPr>
          <p:cNvPr id="58" name="Text Placeholder 10">
            <a:extLst>
              <a:ext uri="{FF2B5EF4-FFF2-40B4-BE49-F238E27FC236}">
                <a16:creationId xmlns:a16="http://schemas.microsoft.com/office/drawing/2014/main" id="{E1327E46-FEEC-3185-1705-8AFE10599D6F}"/>
              </a:ext>
            </a:extLst>
          </p:cNvPr>
          <p:cNvSpPr>
            <a:spLocks noGrp="1"/>
          </p:cNvSpPr>
          <p:nvPr>
            <p:custDataLst>
              <p:tags r:id="rId14"/>
            </p:custDataLst>
          </p:nvPr>
        </p:nvSpPr>
        <p:spPr bwMode="auto">
          <a:xfrm>
            <a:off x="8110538" y="3032125"/>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449EF4C3-4CB8-4531-9B4C-BFF38B5F53C7}" type="datetime'''''''''''''20''''''''''''3''''''''''''0'''''">
              <a:rPr lang="en-US" altLang="en-US" sz="1200" smtClean="0">
                <a:solidFill>
                  <a:srgbClr val="000000"/>
                </a:solidFill>
              </a:rPr>
              <a:pPr marL="0" lvl="0" indent="0" algn="ctr">
                <a:spcBef>
                  <a:spcPct val="0"/>
                </a:spcBef>
                <a:spcAft>
                  <a:spcPct val="0"/>
                </a:spcAft>
                <a:buNone/>
                <a:defRPr/>
              </a:pPr>
              <a:t>2030</a:t>
            </a:fld>
            <a:endParaRPr kumimoji="0" lang="en-US" sz="1200" b="0" i="0" strike="noStrike" kern="1200" cap="none" spc="0" normalizeH="0" baseline="0" noProof="0">
              <a:ln>
                <a:noFill/>
              </a:ln>
              <a:solidFill>
                <a:srgbClr val="000000"/>
              </a:solidFill>
              <a:effectLst/>
              <a:uLnTx/>
              <a:uFillTx/>
            </a:endParaRPr>
          </a:p>
        </p:txBody>
      </p:sp>
      <p:sp>
        <p:nvSpPr>
          <p:cNvPr id="59" name="btfpNotesBox962619">
            <a:extLst>
              <a:ext uri="{FF2B5EF4-FFF2-40B4-BE49-F238E27FC236}">
                <a16:creationId xmlns:a16="http://schemas.microsoft.com/office/drawing/2014/main" id="{FD11C661-A790-9977-B697-9650F3DA69AB}"/>
              </a:ext>
            </a:extLst>
          </p:cNvPr>
          <p:cNvSpPr txBox="1"/>
          <p:nvPr>
            <p:custDataLst>
              <p:tags r:id="rId15"/>
            </p:custDataLst>
          </p:nvPr>
        </p:nvSpPr>
        <p:spPr bwMode="gray">
          <a:xfrm>
            <a:off x="329184" y="6419088"/>
            <a:ext cx="9404928"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ea typeface="+mn-lt"/>
                <a:cs typeface="Arial"/>
                <a:hlinkClick r:id="rId46"/>
              </a:rPr>
              <a:t>BloombergNEF, New Energy Outlook</a:t>
            </a:r>
            <a:r>
              <a:rPr lang="en-US" sz="800" dirty="0">
                <a:solidFill>
                  <a:srgbClr val="000000"/>
                </a:solidFill>
                <a:latin typeface="Arial"/>
                <a:ea typeface="+mn-lt"/>
                <a:cs typeface="Arial"/>
              </a:rPr>
              <a:t> (2024);</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lang="en-US" sz="800" dirty="0">
                <a:solidFill>
                  <a:srgbClr val="000000"/>
                </a:solidFill>
                <a:latin typeface="Arial"/>
                <a:ea typeface="+mn-lt"/>
                <a:cs typeface="Arial"/>
                <a:hlinkClick r:id="rId47"/>
              </a:rPr>
              <a:t>McKinsey</a:t>
            </a:r>
            <a:r>
              <a:rPr lang="en-US" sz="800" dirty="0">
                <a:solidFill>
                  <a:srgbClr val="000000"/>
                </a:solidFill>
                <a:latin typeface="Arial"/>
                <a:ea typeface="+mn-lt"/>
                <a:cs typeface="Arial"/>
                <a:hlinkClick r:id="rId47">
                  <a:extLst>
                    <a:ext uri="{A12FA001-AC4F-418D-AE19-62706E023703}">
                      <ahyp:hlinkClr xmlns:ahyp="http://schemas.microsoft.com/office/drawing/2018/hyperlinkcolor" val="tx"/>
                    </a:ext>
                  </a:extLst>
                </a:hlinkClick>
              </a:rPr>
              <a:t>, </a:t>
            </a:r>
            <a:r>
              <a:rPr lang="en-US" sz="800" dirty="0">
                <a:solidFill>
                  <a:srgbClr val="000000"/>
                </a:solidFill>
                <a:latin typeface="Arial"/>
                <a:ea typeface="+mn-lt"/>
                <a:cs typeface="Arial"/>
                <a:hlinkClick r:id="rId47"/>
              </a:rPr>
              <a:t>Battery</a:t>
            </a:r>
            <a:r>
              <a:rPr lang="en-US" sz="800" dirty="0">
                <a:solidFill>
                  <a:srgbClr val="000000"/>
                </a:solidFill>
                <a:latin typeface="Arial"/>
                <a:ea typeface="+mn-lt"/>
                <a:cs typeface="Arial"/>
                <a:hlinkClick r:id="rId47">
                  <a:extLst>
                    <a:ext uri="{A12FA001-AC4F-418D-AE19-62706E023703}">
                      <ahyp:hlinkClr xmlns:ahyp="http://schemas.microsoft.com/office/drawing/2018/hyperlinkcolor" val="tx"/>
                    </a:ext>
                  </a:extLst>
                </a:hlinkClick>
              </a:rPr>
              <a:t> energy storage systems</a:t>
            </a:r>
            <a:r>
              <a:rPr lang="en-US" sz="800" dirty="0">
                <a:solidFill>
                  <a:srgbClr val="000000"/>
                </a:solidFill>
                <a:latin typeface="Arial"/>
                <a:ea typeface="+mn-lt"/>
                <a:cs typeface="Arial"/>
              </a:rPr>
              <a:t> (2023); </a:t>
            </a:r>
            <a:r>
              <a:rPr lang="en-US" sz="800" dirty="0">
                <a:solidFill>
                  <a:srgbClr val="000000"/>
                </a:solidFill>
                <a:latin typeface="Arial"/>
                <a:ea typeface="+mn-lt"/>
                <a:cs typeface="Arial"/>
                <a:hlinkClick r:id="rId48"/>
              </a:rPr>
              <a:t>IEA, Battery storage capability</a:t>
            </a:r>
            <a:r>
              <a:rPr lang="en-US" sz="800" dirty="0">
                <a:solidFill>
                  <a:srgbClr val="000000"/>
                </a:solidFill>
                <a:latin typeface="Arial"/>
                <a:ea typeface="+mn-lt"/>
                <a:cs typeface="Arial"/>
              </a:rPr>
              <a:t> (2021); </a:t>
            </a:r>
            <a:r>
              <a:rPr lang="en-US" sz="800" dirty="0">
                <a:solidFill>
                  <a:srgbClr val="000000"/>
                </a:solidFill>
                <a:latin typeface="Arial"/>
                <a:ea typeface="+mn-lt"/>
                <a:cs typeface="Arial"/>
                <a:hlinkClick r:id="rId49">
                  <a:extLst>
                    <a:ext uri="{A12FA001-AC4F-418D-AE19-62706E023703}">
                      <ahyp:hlinkClr xmlns:ahyp="http://schemas.microsoft.com/office/drawing/2018/hyperlinkcolor" val="tx"/>
                    </a:ext>
                  </a:extLst>
                </a:hlinkClick>
              </a:rPr>
              <a:t>NREL, Cost Projections Utility-Scale Battery Storage</a:t>
            </a:r>
            <a:r>
              <a:rPr lang="en-US" sz="800" dirty="0">
                <a:solidFill>
                  <a:srgbClr val="000000"/>
                </a:solidFill>
                <a:latin typeface="Arial"/>
                <a:ea typeface="+mn-lt"/>
                <a:cs typeface="Arial"/>
              </a:rPr>
              <a:t> (2023)</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50"/>
              </a:rPr>
              <a:t>Gernot Wagner</a:t>
            </a:r>
            <a:r>
              <a:rPr lang="en-US" sz="800" dirty="0">
                <a:solidFill>
                  <a:srgbClr val="000000"/>
                </a:solidFill>
              </a:rPr>
              <a:t>. </a:t>
            </a:r>
            <a:r>
              <a:rPr lang="en-US" sz="800" dirty="0">
                <a:solidFill>
                  <a:srgbClr val="000000"/>
                </a:solidFill>
                <a:hlinkClick r:id="rId5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2"/>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5" name="Text Placeholder 10">
            <a:extLst>
              <a:ext uri="{FF2B5EF4-FFF2-40B4-BE49-F238E27FC236}">
                <a16:creationId xmlns:a16="http://schemas.microsoft.com/office/drawing/2014/main" id="{1E0331C1-68F2-7F8A-20A1-29E0EFAAE22D}"/>
              </a:ext>
            </a:extLst>
          </p:cNvPr>
          <p:cNvSpPr>
            <a:spLocks noGrp="1"/>
          </p:cNvSpPr>
          <p:nvPr>
            <p:custDataLst>
              <p:tags r:id="rId16"/>
            </p:custDataLst>
          </p:nvPr>
        </p:nvSpPr>
        <p:spPr bwMode="auto">
          <a:xfrm>
            <a:off x="329184" y="1554480"/>
            <a:ext cx="2144946" cy="28931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36576" tIns="36576" rIns="36576" bIns="36576" rtlCol="0" anchor="b">
            <a:sp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400" b="1" dirty="0"/>
              <a:t>Projected trend of BESS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4" name="Chart 13">
            <a:extLst>
              <a:ext uri="{FF2B5EF4-FFF2-40B4-BE49-F238E27FC236}">
                <a16:creationId xmlns:a16="http://schemas.microsoft.com/office/drawing/2014/main" id="{BB2A856A-14B7-D4F7-0C32-A681328C77C5}"/>
              </a:ext>
            </a:extLst>
          </p:cNvPr>
          <p:cNvGraphicFramePr/>
          <p:nvPr>
            <p:custDataLst>
              <p:tags r:id="rId17"/>
            </p:custDataLst>
            <p:extLst>
              <p:ext uri="{D42A27DB-BD31-4B8C-83A1-F6EECF244321}">
                <p14:modId xmlns:p14="http://schemas.microsoft.com/office/powerpoint/2010/main" val="596716181"/>
              </p:ext>
            </p:extLst>
          </p:nvPr>
        </p:nvGraphicFramePr>
        <p:xfrm>
          <a:off x="4335463" y="3702050"/>
          <a:ext cx="4252912" cy="1073150"/>
        </p:xfrm>
        <a:graphic>
          <a:graphicData uri="http://schemas.openxmlformats.org/drawingml/2006/chart">
            <c:chart xmlns:c="http://schemas.openxmlformats.org/drawingml/2006/chart" xmlns:r="http://schemas.openxmlformats.org/officeDocument/2006/relationships" r:id="rId53"/>
          </a:graphicData>
        </a:graphic>
      </p:graphicFrame>
      <p:cxnSp>
        <p:nvCxnSpPr>
          <p:cNvPr id="38" name="Straight Connector 37">
            <a:extLst>
              <a:ext uri="{FF2B5EF4-FFF2-40B4-BE49-F238E27FC236}">
                <a16:creationId xmlns:a16="http://schemas.microsoft.com/office/drawing/2014/main" id="{C6942246-C546-146A-CBC7-A15703162817}"/>
              </a:ext>
            </a:extLst>
          </p:cNvPr>
          <p:cNvCxnSpPr/>
          <p:nvPr>
            <p:custDataLst>
              <p:tags r:id="rId18"/>
            </p:custDataLst>
          </p:nvPr>
        </p:nvCxnSpPr>
        <p:spPr bwMode="auto">
          <a:xfrm flipV="1">
            <a:off x="5027613" y="3752850"/>
            <a:ext cx="3244850" cy="44767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39" name="Text Placeholder 10">
            <a:extLst>
              <a:ext uri="{FF2B5EF4-FFF2-40B4-BE49-F238E27FC236}">
                <a16:creationId xmlns:a16="http://schemas.microsoft.com/office/drawing/2014/main" id="{B7FB32B0-6204-CA5A-3CB5-0A5E3A291896}"/>
              </a:ext>
            </a:extLst>
          </p:cNvPr>
          <p:cNvSpPr>
            <a:spLocks noGrp="1"/>
          </p:cNvSpPr>
          <p:nvPr>
            <p:custDataLst>
              <p:tags r:id="rId19"/>
            </p:custDataLst>
          </p:nvPr>
        </p:nvSpPr>
        <p:spPr bwMode="auto">
          <a:xfrm>
            <a:off x="487203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FDE20D6-32D6-4462-BA22-04C4474C3BBB}" type="datetime'2''''''''0''''''''''2''''''''''''''''''''''''''3'''''''''''''">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 Placeholder 10">
            <a:extLst>
              <a:ext uri="{FF2B5EF4-FFF2-40B4-BE49-F238E27FC236}">
                <a16:creationId xmlns:a16="http://schemas.microsoft.com/office/drawing/2014/main" id="{5C796C02-35F1-7B0E-F5D4-3E7C0841AA58}"/>
              </a:ext>
            </a:extLst>
          </p:cNvPr>
          <p:cNvSpPr>
            <a:spLocks noGrp="1"/>
          </p:cNvSpPr>
          <p:nvPr>
            <p:custDataLst>
              <p:tags r:id="rId20"/>
            </p:custDataLst>
          </p:nvPr>
        </p:nvSpPr>
        <p:spPr bwMode="auto">
          <a:xfrm>
            <a:off x="533558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12A698C-81F1-4451-A274-6AB074905A4D}" type="datetime'''''''''''''''''''''''''''''2''''''''0''2''''''''''''''''''4'">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1" name="Text Placeholder 10">
            <a:extLst>
              <a:ext uri="{FF2B5EF4-FFF2-40B4-BE49-F238E27FC236}">
                <a16:creationId xmlns:a16="http://schemas.microsoft.com/office/drawing/2014/main" id="{B9C1F4D0-59D4-3BEA-1E7D-45D9B51D8C4B}"/>
              </a:ext>
            </a:extLst>
          </p:cNvPr>
          <p:cNvSpPr>
            <a:spLocks noGrp="1"/>
          </p:cNvSpPr>
          <p:nvPr>
            <p:custDataLst>
              <p:tags r:id="rId21"/>
            </p:custDataLst>
          </p:nvPr>
        </p:nvSpPr>
        <p:spPr bwMode="auto">
          <a:xfrm>
            <a:off x="579913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320C01-DAE6-4F70-8C8B-EECF5E79C0BC}" type="datetime'2''''''''0''''''''''''''''''''''''''''''''''2''''''''''''''5'">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3" name="Text Placeholder 10">
            <a:extLst>
              <a:ext uri="{FF2B5EF4-FFF2-40B4-BE49-F238E27FC236}">
                <a16:creationId xmlns:a16="http://schemas.microsoft.com/office/drawing/2014/main" id="{1A53647E-35F7-0493-FA86-EB63F8B20F21}"/>
              </a:ext>
            </a:extLst>
          </p:cNvPr>
          <p:cNvSpPr>
            <a:spLocks noGrp="1"/>
          </p:cNvSpPr>
          <p:nvPr>
            <p:custDataLst>
              <p:tags r:id="rId22"/>
            </p:custDataLst>
          </p:nvPr>
        </p:nvSpPr>
        <p:spPr bwMode="auto">
          <a:xfrm>
            <a:off x="626268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F9A806-DEFF-4AA3-AE3F-6B2949A10896}" type="datetime'''2''''''''''0''''''''''''''''''''''''26'''''">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2026</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A04B5A38-8961-B6D0-EAE7-931E9BB40EBB}"/>
              </a:ext>
            </a:extLst>
          </p:cNvPr>
          <p:cNvSpPr>
            <a:spLocks noGrp="1"/>
          </p:cNvSpPr>
          <p:nvPr>
            <p:custDataLst>
              <p:tags r:id="rId23"/>
            </p:custDataLst>
          </p:nvPr>
        </p:nvSpPr>
        <p:spPr bwMode="auto">
          <a:xfrm>
            <a:off x="672623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C4FC231-1783-4B98-B63D-C6340977F2C0}" type="datetime'''''20''''''''''''''2''''''''''''''''''''''''''7'''''">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2027</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4D370BD6-9B33-9B3A-8C1C-8A2D462DBEFD}"/>
              </a:ext>
            </a:extLst>
          </p:cNvPr>
          <p:cNvSpPr>
            <a:spLocks noGrp="1"/>
          </p:cNvSpPr>
          <p:nvPr>
            <p:custDataLst>
              <p:tags r:id="rId24"/>
            </p:custDataLst>
          </p:nvPr>
        </p:nvSpPr>
        <p:spPr bwMode="auto">
          <a:xfrm>
            <a:off x="718978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C36565-8CE4-4AF9-BAFD-7E06338AA600}" type="datetime'''''20''''''''2''''''''''8'''''''''">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2028</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6" name="Text Placeholder 10">
            <a:extLst>
              <a:ext uri="{FF2B5EF4-FFF2-40B4-BE49-F238E27FC236}">
                <a16:creationId xmlns:a16="http://schemas.microsoft.com/office/drawing/2014/main" id="{056D3F27-9645-F856-B89A-335641AA774E}"/>
              </a:ext>
            </a:extLst>
          </p:cNvPr>
          <p:cNvSpPr>
            <a:spLocks noGrp="1"/>
          </p:cNvSpPr>
          <p:nvPr>
            <p:custDataLst>
              <p:tags r:id="rId25"/>
            </p:custDataLst>
          </p:nvPr>
        </p:nvSpPr>
        <p:spPr bwMode="auto">
          <a:xfrm>
            <a:off x="765333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1356F9D-BF37-4550-8827-37ADD4ECE9A7}" type="datetime'''''''''''20''''2''''9'">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2029</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47" name="Text Placeholder 10">
            <a:extLst>
              <a:ext uri="{FF2B5EF4-FFF2-40B4-BE49-F238E27FC236}">
                <a16:creationId xmlns:a16="http://schemas.microsoft.com/office/drawing/2014/main" id="{7734E116-627E-B551-0C74-6F8D24E2AD8C}"/>
              </a:ext>
            </a:extLst>
          </p:cNvPr>
          <p:cNvSpPr>
            <a:spLocks noGrp="1"/>
          </p:cNvSpPr>
          <p:nvPr>
            <p:custDataLst>
              <p:tags r:id="rId26"/>
            </p:custDataLst>
          </p:nvPr>
        </p:nvSpPr>
        <p:spPr bwMode="auto">
          <a:xfrm>
            <a:off x="8116888" y="4657725"/>
            <a:ext cx="3111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2F735F9-1C23-4398-A7A4-AF084D4158EA}" type="datetime'''2''''''''''''''''''''''0''3''''''''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213" name="Text Placeholder 10">
            <a:extLst>
              <a:ext uri="{FF2B5EF4-FFF2-40B4-BE49-F238E27FC236}">
                <a16:creationId xmlns:a16="http://schemas.microsoft.com/office/drawing/2014/main" id="{346E3B22-FA1E-4E4E-040D-A164D86B0259}"/>
              </a:ext>
            </a:extLst>
          </p:cNvPr>
          <p:cNvSpPr>
            <a:spLocks noGrp="1"/>
          </p:cNvSpPr>
          <p:nvPr>
            <p:custDataLst>
              <p:tags r:id="rId27"/>
            </p:custDataLst>
          </p:nvPr>
        </p:nvSpPr>
        <p:spPr bwMode="auto">
          <a:xfrm>
            <a:off x="6372226" y="3848100"/>
            <a:ext cx="555625" cy="25876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200" b="1"/>
              <a:t>+29%</a:t>
            </a:r>
          </a:p>
        </p:txBody>
      </p:sp>
      <p:sp>
        <p:nvSpPr>
          <p:cNvPr id="159" name="TextBox 8">
            <a:extLst>
              <a:ext uri="{FF2B5EF4-FFF2-40B4-BE49-F238E27FC236}">
                <a16:creationId xmlns:a16="http://schemas.microsoft.com/office/drawing/2014/main" id="{A03E05A1-9804-6269-726C-BD5744E19647}"/>
              </a:ext>
            </a:extLst>
          </p:cNvPr>
          <p:cNvSpPr txBox="1"/>
          <p:nvPr/>
        </p:nvSpPr>
        <p:spPr bwMode="gray">
          <a:xfrm>
            <a:off x="8924926" y="1554480"/>
            <a:ext cx="2936875" cy="4665346"/>
          </a:xfrm>
          <a:prstGeom prst="rect">
            <a:avLst/>
          </a:prstGeom>
          <a:solidFill>
            <a:srgbClr val="E3E8EE"/>
          </a:solidFill>
        </p:spPr>
        <p:txBody>
          <a:bodyPr wrap="square" lIns="136800" tIns="137160" rIns="274320" bIns="137160" rtlCol="0">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Battery energy storage </a:t>
            </a:r>
            <a:r>
              <a:rPr lang="en-US" sz="1050" b="1" dirty="0">
                <a:solidFill>
                  <a:srgbClr val="000000"/>
                </a:solidFill>
                <a:latin typeface="Arial"/>
              </a:rPr>
              <a:t>s</a:t>
            </a:r>
            <a:r>
              <a:rPr kumimoji="0" lang="en-US" sz="1050" b="1" i="0" u="none" strike="noStrike" kern="1200" cap="none" spc="0" normalizeH="0" baseline="0" noProof="0" dirty="0" err="1">
                <a:ln>
                  <a:noFill/>
                </a:ln>
                <a:solidFill>
                  <a:srgbClr val="000000"/>
                </a:solidFill>
                <a:effectLst/>
                <a:uLnTx/>
                <a:uFillTx/>
                <a:latin typeface="Arial"/>
                <a:ea typeface="+mn-ea"/>
                <a:cs typeface="+mn-cs"/>
              </a:rPr>
              <a:t>ystems</a:t>
            </a:r>
            <a:r>
              <a:rPr kumimoji="0" lang="en-US" sz="1050" b="1" i="0" u="none" strike="noStrike" kern="1200" cap="none" spc="0" normalizeH="0" baseline="0" noProof="0" dirty="0">
                <a:ln>
                  <a:noFill/>
                </a:ln>
                <a:solidFill>
                  <a:srgbClr val="000000"/>
                </a:solidFill>
                <a:effectLst/>
                <a:uLnTx/>
                <a:uFillTx/>
                <a:latin typeface="Arial"/>
                <a:ea typeface="+mn-ea"/>
                <a:cs typeface="+mn-cs"/>
              </a:rPr>
              <a:t> </a:t>
            </a:r>
            <a:r>
              <a:rPr kumimoji="0" lang="en-US" sz="1050" i="0" u="none" strike="noStrike" kern="1200" cap="none" spc="0" normalizeH="0" baseline="0" noProof="0" dirty="0">
                <a:ln>
                  <a:noFill/>
                </a:ln>
                <a:solidFill>
                  <a:srgbClr val="000000"/>
                </a:solidFill>
                <a:effectLst/>
                <a:uLnTx/>
                <a:uFillTx/>
                <a:latin typeface="Arial"/>
                <a:ea typeface="+mn-ea"/>
                <a:cs typeface="+mn-cs"/>
              </a:rPr>
              <a:t>are set to dominate the global energy storage market with installed capacity expected to grow significantly through 2030.</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1" dirty="0">
                <a:solidFill>
                  <a:srgbClr val="000000"/>
                </a:solidFill>
                <a:latin typeface="Arial"/>
              </a:rPr>
              <a:t>Europe</a:t>
            </a:r>
            <a:r>
              <a:rPr lang="en-US" sz="1050" dirty="0">
                <a:solidFill>
                  <a:srgbClr val="000000"/>
                </a:solidFill>
                <a:latin typeface="Arial"/>
              </a:rPr>
              <a:t> leads the prospective BESS capacity for 2026, followed closely by </a:t>
            </a:r>
            <a:r>
              <a:rPr lang="en-US" sz="1050" b="1" dirty="0">
                <a:solidFill>
                  <a:srgbClr val="000000"/>
                </a:solidFill>
                <a:latin typeface="Arial"/>
              </a:rPr>
              <a:t>China, India, and the United States</a:t>
            </a:r>
            <a:r>
              <a:rPr lang="en-US" sz="1050" dirty="0">
                <a:solidFill>
                  <a:srgbClr val="000000"/>
                </a:solidFill>
                <a:latin typeface="Arial"/>
              </a:rPr>
              <a:t>.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i="0" u="none" strike="noStrike" kern="1200" cap="none" spc="0" normalizeH="0" baseline="0" noProof="0" dirty="0">
                <a:ln>
                  <a:noFill/>
                </a:ln>
                <a:solidFill>
                  <a:srgbClr val="000000"/>
                </a:solidFill>
                <a:effectLst/>
                <a:uLnTx/>
                <a:uFillTx/>
                <a:latin typeface="Arial"/>
                <a:ea typeface="+mn-ea"/>
                <a:cs typeface="+mn-cs"/>
              </a:rPr>
              <a:t>The BESS market size is projected to expand by </a:t>
            </a:r>
            <a:r>
              <a:rPr kumimoji="0" lang="en-US" sz="1050" b="1" i="0" u="none" strike="noStrike" kern="1200" cap="none" spc="0" normalizeH="0" baseline="0" noProof="0" dirty="0">
                <a:ln>
                  <a:noFill/>
                </a:ln>
                <a:solidFill>
                  <a:srgbClr val="000000"/>
                </a:solidFill>
                <a:effectLst/>
                <a:uLnTx/>
                <a:uFillTx/>
                <a:latin typeface="Arial"/>
                <a:ea typeface="+mn-ea"/>
                <a:cs typeface="+mn-cs"/>
              </a:rPr>
              <a:t>29% by 2030</a:t>
            </a:r>
            <a:r>
              <a:rPr lang="en-US" sz="1050" dirty="0">
                <a:solidFill>
                  <a:srgbClr val="000000"/>
                </a:solidFill>
                <a:latin typeface="Arial"/>
              </a:rPr>
              <a:t>,</a:t>
            </a:r>
            <a:r>
              <a:rPr kumimoji="0" lang="en-US" sz="1050" i="0" u="none" strike="noStrike" kern="1200" cap="none" spc="0" normalizeH="0" baseline="0" noProof="0" dirty="0">
                <a:ln>
                  <a:noFill/>
                </a:ln>
                <a:solidFill>
                  <a:srgbClr val="000000"/>
                </a:solidFill>
                <a:effectLst/>
                <a:uLnTx/>
                <a:uFillTx/>
                <a:latin typeface="Arial"/>
                <a:ea typeface="+mn-ea"/>
                <a:cs typeface="+mn-cs"/>
              </a:rPr>
              <a:t> which reflects heightened demand fo</a:t>
            </a:r>
            <a:r>
              <a:rPr kumimoji="0" lang="en-US" sz="1050" b="1" i="0" u="none" strike="noStrike" kern="1200" cap="none" spc="0" normalizeH="0" baseline="0" noProof="0" dirty="0">
                <a:ln>
                  <a:noFill/>
                </a:ln>
                <a:solidFill>
                  <a:srgbClr val="000000"/>
                </a:solidFill>
                <a:effectLst/>
                <a:uLnTx/>
                <a:uFillTx/>
                <a:latin typeface="Arial"/>
                <a:ea typeface="+mn-ea"/>
                <a:cs typeface="+mn-cs"/>
              </a:rPr>
              <a:t>r energy storage solutions to accommodate flexible grid management</a:t>
            </a:r>
            <a:r>
              <a:rPr kumimoji="0" lang="en-US" sz="1050" i="0" u="none" strike="noStrike" kern="1200" cap="none" spc="0" normalizeH="0" baseline="0" noProof="0" dirty="0">
                <a:ln>
                  <a:noFill/>
                </a:ln>
                <a:solidFill>
                  <a:srgbClr val="000000"/>
                </a:solidFill>
                <a:effectLst/>
                <a:uLnTx/>
                <a:uFillTx/>
                <a:latin typeface="Arial"/>
                <a:ea typeface="+mn-ea"/>
                <a:cs typeface="+mn-cs"/>
              </a:rPr>
              <a: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i="0" u="none" strike="noStrike" kern="1200" cap="none" spc="0" normalizeH="0" baseline="0" noProof="0" dirty="0">
                <a:ln>
                  <a:noFill/>
                </a:ln>
                <a:solidFill>
                  <a:srgbClr val="000000"/>
                </a:solidFill>
                <a:effectLst/>
                <a:uLnTx/>
                <a:uFillTx/>
                <a:latin typeface="Arial"/>
                <a:ea typeface="+mn-ea"/>
                <a:cs typeface="+mn-cs"/>
              </a:rPr>
              <a:t>Growth in the BESS market is expected to expand partly due to the </a:t>
            </a:r>
            <a:r>
              <a:rPr kumimoji="0" lang="en-US" sz="1050" b="1" i="0" u="none" strike="noStrike" kern="1200" cap="none" spc="0" normalizeH="0" baseline="0" noProof="0" dirty="0">
                <a:ln>
                  <a:noFill/>
                </a:ln>
                <a:solidFill>
                  <a:srgbClr val="000000"/>
                </a:solidFill>
                <a:effectLst/>
                <a:uLnTx/>
                <a:uFillTx/>
                <a:latin typeface="Arial"/>
                <a:ea typeface="+mn-ea"/>
                <a:cs typeface="+mn-cs"/>
              </a:rPr>
              <a:t>forecasted drop in capital costs</a:t>
            </a:r>
            <a:r>
              <a:rPr kumimoji="0" lang="en-US" sz="1050" i="0" u="none" strike="noStrike" kern="1200" cap="none" spc="0" normalizeH="0" baseline="0" noProof="0" dirty="0">
                <a:ln>
                  <a:noFill/>
                </a:ln>
                <a:solidFill>
                  <a:srgbClr val="000000"/>
                </a:solidFill>
                <a:effectLst/>
                <a:uLnTx/>
                <a:uFillTx/>
                <a:latin typeface="Arial"/>
                <a:ea typeface="+mn-ea"/>
                <a:cs typeface="+mn-cs"/>
              </a:rPr>
              <a:t>, potentially dropping below </a:t>
            </a:r>
            <a:r>
              <a:rPr kumimoji="0" lang="en-US" sz="1050" b="1" i="0" u="none" strike="noStrike" kern="1200" cap="none" spc="0" normalizeH="0" baseline="0" noProof="0" dirty="0">
                <a:ln>
                  <a:noFill/>
                </a:ln>
                <a:solidFill>
                  <a:srgbClr val="000000"/>
                </a:solidFill>
                <a:effectLst/>
                <a:uLnTx/>
                <a:uFillTx/>
                <a:latin typeface="Arial"/>
                <a:ea typeface="+mn-ea"/>
                <a:cs typeface="+mn-cs"/>
              </a:rPr>
              <a:t>$200/kWh by 2050</a:t>
            </a:r>
            <a:r>
              <a:rPr kumimoji="0" lang="en-US" sz="1050" i="0" u="none" strike="noStrike" kern="1200" cap="none" spc="0" normalizeH="0" baseline="0" noProof="0" dirty="0">
                <a:ln>
                  <a:noFill/>
                </a:ln>
                <a:solidFill>
                  <a:srgbClr val="000000"/>
                </a:solidFill>
                <a:effectLst/>
                <a:uLnTx/>
                <a:uFillTx/>
                <a:latin typeface="Arial"/>
                <a:ea typeface="+mn-ea"/>
                <a:cs typeface="+mn-cs"/>
              </a:rPr>
              <a: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dirty="0">
                <a:solidFill>
                  <a:srgbClr val="000000"/>
                </a:solidFill>
                <a:latin typeface="Arial"/>
              </a:rPr>
              <a:t>China is expected to experience one of the largest increases in BESS capacity given its </a:t>
            </a:r>
            <a:r>
              <a:rPr lang="en-US" sz="1050" b="1" dirty="0">
                <a:solidFill>
                  <a:srgbClr val="000000"/>
                </a:solidFill>
                <a:latin typeface="Arial"/>
              </a:rPr>
              <a:t>access</a:t>
            </a:r>
            <a:r>
              <a:rPr lang="en-US" sz="1050" dirty="0">
                <a:solidFill>
                  <a:srgbClr val="000000"/>
                </a:solidFill>
                <a:latin typeface="Arial"/>
              </a:rPr>
              <a:t> </a:t>
            </a:r>
            <a:r>
              <a:rPr lang="en-US" sz="1050" b="1" dirty="0">
                <a:solidFill>
                  <a:srgbClr val="000000"/>
                </a:solidFill>
                <a:latin typeface="Arial"/>
              </a:rPr>
              <a:t>to necessary resources</a:t>
            </a:r>
            <a:r>
              <a:rPr lang="en-US" sz="1050" dirty="0">
                <a:solidFill>
                  <a:srgbClr val="000000"/>
                </a:solidFill>
                <a:latin typeface="Arial"/>
              </a:rPr>
              <a:t>.</a:t>
            </a:r>
          </a:p>
          <a:p>
            <a:pPr marL="171450" lvl="0" indent="-171450">
              <a:spcAft>
                <a:spcPts val="600"/>
              </a:spcAft>
              <a:buFont typeface="Arial" panose="020B0604020202020204" pitchFamily="34" charset="0"/>
              <a:buChar char="•"/>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India and </a:t>
            </a:r>
            <a:r>
              <a:rPr lang="en-US" sz="1050" dirty="0">
                <a:solidFill>
                  <a:srgbClr val="000000"/>
                </a:solidFill>
              </a:rPr>
              <a:t>the </a:t>
            </a:r>
            <a:r>
              <a:rPr kumimoji="0" lang="en-US" sz="1050" b="1" i="0" u="none" strike="noStrike" kern="1200" cap="none" spc="0" normalizeH="0" baseline="0" noProof="0" dirty="0">
                <a:ln>
                  <a:noFill/>
                </a:ln>
                <a:solidFill>
                  <a:srgbClr val="000000"/>
                </a:solidFill>
                <a:effectLst/>
                <a:uLnTx/>
                <a:uFillTx/>
                <a:latin typeface="Arial"/>
                <a:ea typeface="+mn-ea"/>
                <a:cs typeface="+mn-cs"/>
              </a:rPr>
              <a:t>United States </a:t>
            </a:r>
            <a:r>
              <a:rPr kumimoji="0" lang="en-US" sz="1050" i="0" u="none" strike="noStrike" kern="1200" cap="none" spc="0" normalizeH="0" baseline="0" noProof="0" dirty="0">
                <a:ln>
                  <a:noFill/>
                </a:ln>
                <a:solidFill>
                  <a:srgbClr val="000000"/>
                </a:solidFill>
                <a:effectLst/>
                <a:uLnTx/>
                <a:uFillTx/>
                <a:latin typeface="Arial"/>
                <a:ea typeface="+mn-ea"/>
                <a:cs typeface="+mn-cs"/>
              </a:rPr>
              <a:t>are </a:t>
            </a:r>
            <a:r>
              <a:rPr lang="en-US" sz="1050" dirty="0">
                <a:solidFill>
                  <a:srgbClr val="000000"/>
                </a:solidFill>
                <a:latin typeface="Arial"/>
              </a:rPr>
              <a:t>positioned to</a:t>
            </a:r>
            <a:r>
              <a:rPr kumimoji="0" lang="en-US" sz="1050" i="0" u="none" strike="noStrike" kern="1200" cap="none" spc="0" normalizeH="0" baseline="0" noProof="0" dirty="0">
                <a:ln>
                  <a:noFill/>
                </a:ln>
                <a:solidFill>
                  <a:srgbClr val="000000"/>
                </a:solidFill>
                <a:effectLst/>
                <a:uLnTx/>
                <a:uFillTx/>
                <a:latin typeface="Arial"/>
                <a:ea typeface="+mn-ea"/>
                <a:cs typeface="+mn-cs"/>
              </a:rPr>
              <a:t> ramp up their BESS efforts. </a:t>
            </a:r>
          </a:p>
        </p:txBody>
      </p:sp>
      <p:sp>
        <p:nvSpPr>
          <p:cNvPr id="162" name="Text Placeholder 10">
            <a:extLst>
              <a:ext uri="{FF2B5EF4-FFF2-40B4-BE49-F238E27FC236}">
                <a16:creationId xmlns:a16="http://schemas.microsoft.com/office/drawing/2014/main" id="{27B6C404-71DF-0264-713B-1CC5092A5327}"/>
              </a:ext>
            </a:extLst>
          </p:cNvPr>
          <p:cNvSpPr>
            <a:spLocks noGrp="1"/>
          </p:cNvSpPr>
          <p:nvPr>
            <p:custDataLst>
              <p:tags r:id="rId28"/>
            </p:custDataLst>
          </p:nvPr>
        </p:nvSpPr>
        <p:spPr bwMode="auto">
          <a:xfrm>
            <a:off x="4297363" y="3382963"/>
            <a:ext cx="3708400" cy="29527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solidFill>
                  <a:srgbClr val="000000"/>
                </a:solidFill>
                <a:latin typeface="Arial"/>
                <a:ea typeface="+mn-lt"/>
                <a:cs typeface="Arial"/>
              </a:rPr>
              <a:t>BESS</a:t>
            </a:r>
            <a:r>
              <a:rPr kumimoji="0" lang="en-US" sz="1200" b="1" i="0" u="none" strike="noStrike" kern="1200" cap="none" spc="0" normalizeH="0" baseline="0" noProof="0">
                <a:ln>
                  <a:noFill/>
                </a:ln>
                <a:solidFill>
                  <a:srgbClr val="000000"/>
                </a:solidFill>
                <a:effectLst/>
                <a:uLnTx/>
                <a:uFillTx/>
                <a:latin typeface="Arial"/>
                <a:ea typeface="+mn-lt"/>
                <a:cs typeface="Arial"/>
              </a:rPr>
              <a:t> </a:t>
            </a:r>
            <a:r>
              <a:rPr lang="en-US" sz="1200" b="1">
                <a:solidFill>
                  <a:srgbClr val="000000"/>
                </a:solidFill>
                <a:latin typeface="Arial (body)"/>
                <a:ea typeface="+mn-lt"/>
                <a:cs typeface="Arial"/>
              </a:rPr>
              <a:t>m</a:t>
            </a:r>
            <a:r>
              <a:rPr kumimoji="0" lang="en-US" sz="1200" b="1" i="0" u="none" strike="noStrike" kern="1200" cap="none" spc="0" normalizeH="0" baseline="0" noProof="0" err="1">
                <a:ln>
                  <a:noFill/>
                </a:ln>
                <a:solidFill>
                  <a:srgbClr val="000000"/>
                </a:solidFill>
                <a:effectLst/>
                <a:uLnTx/>
                <a:uFillTx/>
                <a:latin typeface="Arial (body)"/>
                <a:ea typeface="+mn-lt"/>
                <a:cs typeface="Arial"/>
              </a:rPr>
              <a:t>arket</a:t>
            </a:r>
            <a:r>
              <a:rPr kumimoji="0" lang="en-US" sz="1200" b="1" i="0" u="none" strike="noStrike" kern="1200" cap="none" spc="0" normalizeH="0" baseline="0" noProof="0">
                <a:ln>
                  <a:noFill/>
                </a:ln>
                <a:solidFill>
                  <a:srgbClr val="000000"/>
                </a:solidFill>
                <a:effectLst/>
                <a:uLnTx/>
                <a:uFillTx/>
                <a:latin typeface="Arial"/>
                <a:ea typeface="+mn-lt"/>
                <a:cs typeface="Arial"/>
              </a:rPr>
              <a:t> size </a:t>
            </a:r>
            <a:r>
              <a:rPr lang="en-US" sz="1200" b="1">
                <a:solidFill>
                  <a:srgbClr val="000000"/>
                </a:solidFill>
                <a:latin typeface="Arial"/>
                <a:ea typeface="+mn-lt"/>
                <a:cs typeface="Arial"/>
              </a:rPr>
              <a:t>p</a:t>
            </a:r>
            <a:r>
              <a:rPr kumimoji="0" lang="en-US" sz="1200" b="1" i="0" u="none" strike="noStrike" kern="1200" cap="none" spc="0" normalizeH="0" baseline="0" noProof="0" err="1">
                <a:ln>
                  <a:noFill/>
                </a:ln>
                <a:solidFill>
                  <a:srgbClr val="000000"/>
                </a:solidFill>
                <a:effectLst/>
                <a:uLnTx/>
                <a:uFillTx/>
                <a:latin typeface="Arial"/>
                <a:ea typeface="+mn-lt"/>
                <a:cs typeface="Arial"/>
              </a:rPr>
              <a:t>rojections</a:t>
            </a:r>
            <a:r>
              <a:rPr kumimoji="0" lang="en-US" sz="1200" b="1" i="0" u="none" strike="noStrike" kern="1200" cap="none" spc="0" normalizeH="0" baseline="0" noProof="0">
                <a:ln>
                  <a:noFill/>
                </a:ln>
                <a:solidFill>
                  <a:srgbClr val="000000"/>
                </a:solidFill>
                <a:effectLst/>
                <a:uLnTx/>
                <a:uFillTx/>
                <a:latin typeface="Arial"/>
                <a:ea typeface="+mn-lt"/>
                <a:cs typeface="Arial"/>
              </a:rPr>
              <a:t>, </a:t>
            </a:r>
            <a:r>
              <a:rPr kumimoji="0" lang="en-US" sz="1200" b="0" i="0" u="none" strike="noStrike" kern="1200" cap="none" spc="0" normalizeH="0" baseline="0" noProof="0">
                <a:ln>
                  <a:noFill/>
                </a:ln>
                <a:solidFill>
                  <a:srgbClr val="000000"/>
                </a:solidFill>
                <a:effectLst/>
                <a:uLnTx/>
                <a:uFillTx/>
                <a:latin typeface="Arial"/>
                <a:ea typeface="+mn-lt"/>
                <a:cs typeface="Arial"/>
              </a:rPr>
              <a:t>USD billions</a:t>
            </a:r>
            <a:endParaRPr kumimoji="0" lang="en-US" sz="1200" b="0" i="0" u="none" strike="noStrike" kern="1200" cap="none" spc="0" normalizeH="0" baseline="0" noProof="0">
              <a:ln>
                <a:noFill/>
              </a:ln>
              <a:solidFill>
                <a:srgbClr val="000000"/>
              </a:solidFill>
              <a:effectLst/>
              <a:uLnTx/>
              <a:uFillTx/>
              <a:latin typeface="Arial"/>
            </a:endParaRPr>
          </a:p>
        </p:txBody>
      </p:sp>
      <p:graphicFrame>
        <p:nvGraphicFramePr>
          <p:cNvPr id="15" name="Chart 14">
            <a:extLst>
              <a:ext uri="{FF2B5EF4-FFF2-40B4-BE49-F238E27FC236}">
                <a16:creationId xmlns:a16="http://schemas.microsoft.com/office/drawing/2014/main" id="{B4AE3DF6-CC71-39FE-BD1E-7A2FEEDC0724}"/>
              </a:ext>
            </a:extLst>
          </p:cNvPr>
          <p:cNvGraphicFramePr/>
          <p:nvPr>
            <p:custDataLst>
              <p:tags r:id="rId29"/>
            </p:custDataLst>
            <p:extLst>
              <p:ext uri="{D42A27DB-BD31-4B8C-83A1-F6EECF244321}">
                <p14:modId xmlns:p14="http://schemas.microsoft.com/office/powerpoint/2010/main" val="2661560219"/>
              </p:ext>
            </p:extLst>
          </p:nvPr>
        </p:nvGraphicFramePr>
        <p:xfrm>
          <a:off x="4410075" y="5162550"/>
          <a:ext cx="4191000" cy="1014413"/>
        </p:xfrm>
        <a:graphic>
          <a:graphicData uri="http://schemas.openxmlformats.org/drawingml/2006/chart">
            <c:chart xmlns:c="http://schemas.openxmlformats.org/drawingml/2006/chart" xmlns:r="http://schemas.openxmlformats.org/officeDocument/2006/relationships" r:id="rId54"/>
          </a:graphicData>
        </a:graphic>
      </p:graphicFrame>
      <p:sp>
        <p:nvSpPr>
          <p:cNvPr id="176" name="Text Placeholder 10">
            <a:extLst>
              <a:ext uri="{FF2B5EF4-FFF2-40B4-BE49-F238E27FC236}">
                <a16:creationId xmlns:a16="http://schemas.microsoft.com/office/drawing/2014/main" id="{35C742B3-4A66-35FE-FBC4-1F278AAFB46E}"/>
              </a:ext>
            </a:extLst>
          </p:cNvPr>
          <p:cNvSpPr>
            <a:spLocks noGrp="1"/>
          </p:cNvSpPr>
          <p:nvPr>
            <p:custDataLst>
              <p:tags r:id="rId30"/>
            </p:custDataLst>
          </p:nvPr>
        </p:nvSpPr>
        <p:spPr bwMode="auto">
          <a:xfrm>
            <a:off x="4884738" y="6059488"/>
            <a:ext cx="4445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E7BB5DE4-D363-4EC0-97B2-570617D85507}" type="datetime'''''''''''''E''u''''''r''''''''''''''''''''o''''''p''''''e'">
              <a:rPr lang="en-US" altLang="en-US" sz="1050" smtClean="0">
                <a:solidFill>
                  <a:srgbClr val="000000"/>
                </a:solidFill>
              </a:rPr>
              <a:pPr marL="0" lvl="0" indent="0" algn="ctr">
                <a:spcBef>
                  <a:spcPct val="0"/>
                </a:spcBef>
                <a:spcAft>
                  <a:spcPct val="0"/>
                </a:spcAft>
                <a:buNone/>
                <a:defRPr/>
              </a:pPr>
              <a:t>Europe</a:t>
            </a:fld>
            <a:endParaRPr kumimoji="0" lang="en-US" sz="1050" b="0" i="0" strike="noStrike" kern="1200" cap="none" spc="0" normalizeH="0" baseline="0" noProof="0">
              <a:ln>
                <a:noFill/>
              </a:ln>
              <a:solidFill>
                <a:srgbClr val="000000"/>
              </a:solidFill>
              <a:effectLst/>
              <a:uLnTx/>
              <a:uFillTx/>
            </a:endParaRPr>
          </a:p>
        </p:txBody>
      </p:sp>
      <p:sp>
        <p:nvSpPr>
          <p:cNvPr id="183" name="Text Placeholder 10">
            <a:extLst>
              <a:ext uri="{FF2B5EF4-FFF2-40B4-BE49-F238E27FC236}">
                <a16:creationId xmlns:a16="http://schemas.microsoft.com/office/drawing/2014/main" id="{C228A331-990C-DB8C-97DC-9C11E842E37C}"/>
              </a:ext>
            </a:extLst>
          </p:cNvPr>
          <p:cNvSpPr>
            <a:spLocks noGrp="1"/>
          </p:cNvSpPr>
          <p:nvPr>
            <p:custDataLst>
              <p:tags r:id="rId31"/>
            </p:custDataLst>
          </p:nvPr>
        </p:nvSpPr>
        <p:spPr bwMode="auto">
          <a:xfrm>
            <a:off x="5545138" y="6059488"/>
            <a:ext cx="3635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6B6984DE-D001-45D6-8309-41F09245462D}" type="datetime'''''''''''''''''''C''h''''''''i''''''''''n''''''a'''''''''''">
              <a:rPr lang="en-US" altLang="en-US" sz="1050" smtClean="0">
                <a:solidFill>
                  <a:srgbClr val="000000"/>
                </a:solidFill>
              </a:rPr>
              <a:pPr marL="0" lvl="0" indent="0" algn="ctr">
                <a:spcBef>
                  <a:spcPct val="0"/>
                </a:spcBef>
                <a:spcAft>
                  <a:spcPct val="0"/>
                </a:spcAft>
                <a:buNone/>
                <a:defRPr/>
              </a:pPr>
              <a:t>China</a:t>
            </a:fld>
            <a:endParaRPr kumimoji="0" lang="en-US" sz="1050" b="0" i="0" strike="noStrike" kern="1200" cap="none" spc="0" normalizeH="0" baseline="0" noProof="0">
              <a:ln>
                <a:noFill/>
              </a:ln>
              <a:solidFill>
                <a:srgbClr val="000000"/>
              </a:solidFill>
              <a:effectLst/>
              <a:uLnTx/>
              <a:uFillTx/>
            </a:endParaRPr>
          </a:p>
        </p:txBody>
      </p:sp>
      <p:sp>
        <p:nvSpPr>
          <p:cNvPr id="197" name="Text Placeholder 10">
            <a:extLst>
              <a:ext uri="{FF2B5EF4-FFF2-40B4-BE49-F238E27FC236}">
                <a16:creationId xmlns:a16="http://schemas.microsoft.com/office/drawing/2014/main" id="{A65F8BA0-3B09-6BE8-5CE3-CE6B2C90F227}"/>
              </a:ext>
            </a:extLst>
          </p:cNvPr>
          <p:cNvSpPr>
            <a:spLocks noGrp="1"/>
          </p:cNvSpPr>
          <p:nvPr>
            <p:custDataLst>
              <p:tags r:id="rId32"/>
            </p:custDataLst>
          </p:nvPr>
        </p:nvSpPr>
        <p:spPr bwMode="auto">
          <a:xfrm>
            <a:off x="6196013" y="6059488"/>
            <a:ext cx="30321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33F5D8BE-C974-474D-9BA8-5532322A3361}" type="datetime'''''''''I''''''''nd''''''''ia'''''''''''''''''''''">
              <a:rPr lang="en-US" altLang="en-US" sz="1050" smtClean="0">
                <a:solidFill>
                  <a:srgbClr val="000000"/>
                </a:solidFill>
              </a:rPr>
              <a:pPr marL="0" lvl="0" indent="0" algn="ctr">
                <a:spcBef>
                  <a:spcPct val="0"/>
                </a:spcBef>
                <a:spcAft>
                  <a:spcPct val="0"/>
                </a:spcAft>
                <a:buNone/>
                <a:defRPr/>
              </a:pPr>
              <a:t>India</a:t>
            </a:fld>
            <a:endParaRPr kumimoji="0" lang="en-US" sz="1050" b="0" i="0" strike="noStrike" kern="1200" cap="none" spc="0" normalizeH="0" baseline="0" noProof="0">
              <a:ln>
                <a:noFill/>
              </a:ln>
              <a:solidFill>
                <a:srgbClr val="000000"/>
              </a:solidFill>
              <a:effectLst/>
              <a:uLnTx/>
              <a:uFillTx/>
            </a:endParaRPr>
          </a:p>
        </p:txBody>
      </p:sp>
      <p:sp>
        <p:nvSpPr>
          <p:cNvPr id="200" name="Text Placeholder 10">
            <a:extLst>
              <a:ext uri="{FF2B5EF4-FFF2-40B4-BE49-F238E27FC236}">
                <a16:creationId xmlns:a16="http://schemas.microsoft.com/office/drawing/2014/main" id="{B68A6EB6-7801-0E17-920E-DF4F53E8C28C}"/>
              </a:ext>
            </a:extLst>
          </p:cNvPr>
          <p:cNvSpPr>
            <a:spLocks noGrp="1"/>
          </p:cNvSpPr>
          <p:nvPr>
            <p:custDataLst>
              <p:tags r:id="rId33"/>
            </p:custDataLst>
          </p:nvPr>
        </p:nvSpPr>
        <p:spPr bwMode="auto">
          <a:xfrm>
            <a:off x="6824663" y="6059488"/>
            <a:ext cx="2873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382BE037-F160-4B09-B08F-BA4D9FEE2433}" type="datetime'''''''''''''''''''''''U''''''''''''''''''S''''''''A'''">
              <a:rPr lang="en-US" altLang="en-US" sz="1050" smtClean="0">
                <a:solidFill>
                  <a:srgbClr val="000000"/>
                </a:solidFill>
              </a:rPr>
              <a:pPr marL="0" lvl="0" indent="0" algn="ctr">
                <a:spcBef>
                  <a:spcPct val="0"/>
                </a:spcBef>
                <a:spcAft>
                  <a:spcPct val="0"/>
                </a:spcAft>
                <a:buNone/>
                <a:defRPr/>
              </a:pPr>
              <a:t>USA</a:t>
            </a:fld>
            <a:endParaRPr kumimoji="0" lang="en-US" sz="1050" b="0" i="0" strike="noStrike" kern="1200" cap="none" spc="0" normalizeH="0" baseline="0" noProof="0">
              <a:ln>
                <a:noFill/>
              </a:ln>
              <a:solidFill>
                <a:srgbClr val="000000"/>
              </a:solidFill>
              <a:effectLst/>
              <a:uLnTx/>
              <a:uFillTx/>
            </a:endParaRPr>
          </a:p>
        </p:txBody>
      </p:sp>
      <p:sp>
        <p:nvSpPr>
          <p:cNvPr id="206" name="Text Placeholder 10">
            <a:extLst>
              <a:ext uri="{FF2B5EF4-FFF2-40B4-BE49-F238E27FC236}">
                <a16:creationId xmlns:a16="http://schemas.microsoft.com/office/drawing/2014/main" id="{BBE7067B-9719-C6F7-F0F1-C7C4BC7F2F55}"/>
              </a:ext>
            </a:extLst>
          </p:cNvPr>
          <p:cNvSpPr>
            <a:spLocks noGrp="1"/>
          </p:cNvSpPr>
          <p:nvPr>
            <p:custDataLst>
              <p:tags r:id="rId34"/>
            </p:custDataLst>
          </p:nvPr>
        </p:nvSpPr>
        <p:spPr bwMode="auto">
          <a:xfrm>
            <a:off x="7377113" y="6059488"/>
            <a:ext cx="42068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5661DB9A-7C0D-4148-BBF4-B9DD0B360445}" type="datetime'''''''R''''''''e''''s''''''t ''''o''''''f A''s''''i''''a'''">
              <a:rPr lang="en-US" altLang="en-US" sz="1050" smtClean="0">
                <a:solidFill>
                  <a:srgbClr val="000000"/>
                </a:solidFill>
              </a:rPr>
              <a:pPr marL="0" lvl="0" indent="0" algn="ctr">
                <a:spcBef>
                  <a:spcPct val="0"/>
                </a:spcBef>
                <a:spcAft>
                  <a:spcPct val="0"/>
                </a:spcAft>
                <a:buNone/>
                <a:defRPr/>
              </a:pPr>
              <a:t>Rest of Asia</a:t>
            </a:fld>
            <a:endParaRPr kumimoji="0" lang="en-US" sz="1050" b="0" i="0" strike="noStrike" kern="1200" cap="none" spc="0" normalizeH="0" baseline="0" noProof="0">
              <a:ln>
                <a:noFill/>
              </a:ln>
              <a:solidFill>
                <a:srgbClr val="000000"/>
              </a:solidFill>
              <a:effectLst/>
              <a:uLnTx/>
              <a:uFillTx/>
            </a:endParaRPr>
          </a:p>
        </p:txBody>
      </p:sp>
      <p:sp>
        <p:nvSpPr>
          <p:cNvPr id="209" name="Text Placeholder 10">
            <a:extLst>
              <a:ext uri="{FF2B5EF4-FFF2-40B4-BE49-F238E27FC236}">
                <a16:creationId xmlns:a16="http://schemas.microsoft.com/office/drawing/2014/main" id="{29AE56DB-6B9C-01D2-92E6-2058312A3A59}"/>
              </a:ext>
            </a:extLst>
          </p:cNvPr>
          <p:cNvSpPr>
            <a:spLocks noGrp="1"/>
          </p:cNvSpPr>
          <p:nvPr>
            <p:custDataLst>
              <p:tags r:id="rId35"/>
            </p:custDataLst>
          </p:nvPr>
        </p:nvSpPr>
        <p:spPr bwMode="auto">
          <a:xfrm>
            <a:off x="7989888" y="6059488"/>
            <a:ext cx="434975"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EA999F9C-A150-4559-A0CC-19887CAC610B}" type="datetime'R''est ''''''''o''''''f'''' ''''''''''W''o''r''''''l''''''d'''">
              <a:rPr lang="en-US" altLang="en-US" sz="1050" smtClean="0">
                <a:solidFill>
                  <a:srgbClr val="000000"/>
                </a:solidFill>
              </a:rPr>
              <a:pPr marL="0" lvl="0" indent="0" algn="ctr">
                <a:spcBef>
                  <a:spcPct val="0"/>
                </a:spcBef>
                <a:spcAft>
                  <a:spcPct val="0"/>
                </a:spcAft>
                <a:buNone/>
                <a:defRPr/>
              </a:pPr>
              <a:t>Rest of World</a:t>
            </a:fld>
            <a:endParaRPr kumimoji="0" lang="en-US" sz="1050" b="0" i="0" strike="noStrike" kern="1200" cap="none" spc="0" normalizeH="0" baseline="0" noProof="0">
              <a:ln>
                <a:noFill/>
              </a:ln>
              <a:solidFill>
                <a:srgbClr val="000000"/>
              </a:solidFill>
              <a:effectLst/>
              <a:uLnTx/>
              <a:uFillTx/>
            </a:endParaRPr>
          </a:p>
        </p:txBody>
      </p:sp>
      <p:sp>
        <p:nvSpPr>
          <p:cNvPr id="289" name="Text Placeholder 10">
            <a:extLst>
              <a:ext uri="{FF2B5EF4-FFF2-40B4-BE49-F238E27FC236}">
                <a16:creationId xmlns:a16="http://schemas.microsoft.com/office/drawing/2014/main" id="{A135A0A8-BD6A-5339-22EA-C596A4F41526}"/>
              </a:ext>
            </a:extLst>
          </p:cNvPr>
          <p:cNvSpPr>
            <a:spLocks noGrp="1"/>
          </p:cNvSpPr>
          <p:nvPr>
            <p:custDataLst>
              <p:tags r:id="rId36"/>
            </p:custDataLst>
          </p:nvPr>
        </p:nvSpPr>
        <p:spPr bwMode="auto">
          <a:xfrm>
            <a:off x="426725" y="1868105"/>
            <a:ext cx="2995925" cy="24786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t>4-Hr BESS capital cost, </a:t>
            </a:r>
            <a:r>
              <a:rPr lang="en-US" sz="1200"/>
              <a:t>2022 $/kwh</a:t>
            </a:r>
            <a:endParaRPr kumimoji="0" lang="en-US" sz="1200" i="0" u="none" strike="noStrike" kern="1200" cap="none" spc="0" normalizeH="0" baseline="0" noProof="0">
              <a:ln>
                <a:noFill/>
              </a:ln>
              <a:solidFill>
                <a:srgbClr val="000000"/>
              </a:solidFill>
              <a:effectLst/>
              <a:uLnTx/>
              <a:uFillTx/>
              <a:latin typeface="Arial"/>
            </a:endParaRPr>
          </a:p>
        </p:txBody>
      </p:sp>
      <p:graphicFrame>
        <p:nvGraphicFramePr>
          <p:cNvPr id="16" name="Chart 15">
            <a:extLst>
              <a:ext uri="{FF2B5EF4-FFF2-40B4-BE49-F238E27FC236}">
                <a16:creationId xmlns:a16="http://schemas.microsoft.com/office/drawing/2014/main" id="{86841E68-0F38-372C-9288-E4BF8BF29018}"/>
              </a:ext>
            </a:extLst>
          </p:cNvPr>
          <p:cNvGraphicFramePr/>
          <p:nvPr>
            <p:custDataLst>
              <p:tags r:id="rId37"/>
            </p:custDataLst>
            <p:extLst>
              <p:ext uri="{D42A27DB-BD31-4B8C-83A1-F6EECF244321}">
                <p14:modId xmlns:p14="http://schemas.microsoft.com/office/powerpoint/2010/main" val="3342060659"/>
              </p:ext>
            </p:extLst>
          </p:nvPr>
        </p:nvGraphicFramePr>
        <p:xfrm>
          <a:off x="344488" y="2143125"/>
          <a:ext cx="3043237" cy="4314825"/>
        </p:xfrm>
        <a:graphic>
          <a:graphicData uri="http://schemas.openxmlformats.org/drawingml/2006/chart">
            <c:chart xmlns:c="http://schemas.openxmlformats.org/drawingml/2006/chart" xmlns:r="http://schemas.openxmlformats.org/officeDocument/2006/relationships" r:id="rId55"/>
          </a:graphicData>
        </a:graphic>
      </p:graphicFrame>
      <p:sp>
        <p:nvSpPr>
          <p:cNvPr id="434" name="Text Placeholder 10">
            <a:extLst>
              <a:ext uri="{FF2B5EF4-FFF2-40B4-BE49-F238E27FC236}">
                <a16:creationId xmlns:a16="http://schemas.microsoft.com/office/drawing/2014/main" id="{4BB2CD9D-602A-F25E-C8CB-E30C13D1DDCF}"/>
              </a:ext>
            </a:extLst>
          </p:cNvPr>
          <p:cNvSpPr>
            <a:spLocks noGrp="1"/>
          </p:cNvSpPr>
          <p:nvPr>
            <p:custDataLst>
              <p:tags r:id="rId38"/>
            </p:custDataLst>
          </p:nvPr>
        </p:nvSpPr>
        <p:spPr bwMode="auto">
          <a:xfrm>
            <a:off x="3159125" y="3575050"/>
            <a:ext cx="311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49C5150-045B-4026-8BE7-DFCDB9AD9131}" type="datetime'''H''''''i''g''''''''''''''''h'''''''''''''''''''''''''''''''">
              <a:rPr lang="en-US" altLang="en-US" sz="1200" smtClean="0"/>
              <a:pPr marL="0" lvl="0" indent="0">
                <a:spcBef>
                  <a:spcPct val="0"/>
                </a:spcBef>
                <a:spcAft>
                  <a:spcPct val="0"/>
                </a:spcAft>
                <a:buNone/>
              </a:pPr>
              <a:t>High</a:t>
            </a:fld>
            <a:endParaRPr lang="en-US" sz="1200"/>
          </a:p>
        </p:txBody>
      </p:sp>
      <p:sp>
        <p:nvSpPr>
          <p:cNvPr id="435" name="Text Placeholder 10">
            <a:extLst>
              <a:ext uri="{FF2B5EF4-FFF2-40B4-BE49-F238E27FC236}">
                <a16:creationId xmlns:a16="http://schemas.microsoft.com/office/drawing/2014/main" id="{1AD69D08-CB01-88C5-E9E9-2A0E3FFF78FC}"/>
              </a:ext>
            </a:extLst>
          </p:cNvPr>
          <p:cNvSpPr>
            <a:spLocks noGrp="1"/>
          </p:cNvSpPr>
          <p:nvPr>
            <p:custDataLst>
              <p:tags r:id="rId39"/>
            </p:custDataLst>
          </p:nvPr>
        </p:nvSpPr>
        <p:spPr bwMode="auto">
          <a:xfrm>
            <a:off x="3159125" y="4448175"/>
            <a:ext cx="539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FC162D3-6764-4E73-A443-603EFD207464}" type="datetime'''''M''''''e''''''''''''''''''''''''d''''''''i''''u''''m'''''">
              <a:rPr lang="en-US" altLang="en-US" sz="1200" smtClean="0">
                <a:effectLst/>
              </a:rPr>
              <a:pPr marL="0" lvl="0" indent="0">
                <a:spcBef>
                  <a:spcPct val="0"/>
                </a:spcBef>
                <a:spcAft>
                  <a:spcPct val="0"/>
                </a:spcAft>
                <a:buNone/>
              </a:pPr>
              <a:t>Medium</a:t>
            </a:fld>
            <a:endParaRPr lang="en-US" sz="1200"/>
          </a:p>
        </p:txBody>
      </p:sp>
      <p:sp>
        <p:nvSpPr>
          <p:cNvPr id="436" name="Text Placeholder 10">
            <a:extLst>
              <a:ext uri="{FF2B5EF4-FFF2-40B4-BE49-F238E27FC236}">
                <a16:creationId xmlns:a16="http://schemas.microsoft.com/office/drawing/2014/main" id="{6B7009D5-A929-424E-DF54-D9ACF1183246}"/>
              </a:ext>
            </a:extLst>
          </p:cNvPr>
          <p:cNvSpPr>
            <a:spLocks noGrp="1"/>
          </p:cNvSpPr>
          <p:nvPr>
            <p:custDataLst>
              <p:tags r:id="rId40"/>
            </p:custDataLst>
          </p:nvPr>
        </p:nvSpPr>
        <p:spPr bwMode="auto">
          <a:xfrm>
            <a:off x="3159125" y="4749800"/>
            <a:ext cx="277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40A70C9-B2CE-4CA4-8AB4-41ECB44FDB7E}" type="datetime'''''L''''''''''''''''''''''''''''''''''''''''o''''w'''''''''">
              <a:rPr lang="en-US" altLang="en-US" sz="1200" smtClean="0"/>
              <a:pPr marL="0" lvl="0" indent="0">
                <a:spcBef>
                  <a:spcPct val="0"/>
                </a:spcBef>
                <a:spcAft>
                  <a:spcPct val="0"/>
                </a:spcAft>
                <a:buNone/>
              </a:pPr>
              <a:t>Low</a:t>
            </a:fld>
            <a:endParaRPr lang="en-US" sz="1200"/>
          </a:p>
        </p:txBody>
      </p:sp>
      <p:cxnSp>
        <p:nvCxnSpPr>
          <p:cNvPr id="452" name="Straight Connector 451">
            <a:extLst>
              <a:ext uri="{FF2B5EF4-FFF2-40B4-BE49-F238E27FC236}">
                <a16:creationId xmlns:a16="http://schemas.microsoft.com/office/drawing/2014/main" id="{EDC83A26-F2A7-34A8-E46E-3D49ACD81462}"/>
              </a:ext>
            </a:extLst>
          </p:cNvPr>
          <p:cNvCxnSpPr>
            <a:cxnSpLocks/>
          </p:cNvCxnSpPr>
          <p:nvPr/>
        </p:nvCxnSpPr>
        <p:spPr bwMode="gray">
          <a:xfrm>
            <a:off x="329184" y="1828800"/>
            <a:ext cx="8143875" cy="111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513" name="Group 512">
            <a:extLst>
              <a:ext uri="{FF2B5EF4-FFF2-40B4-BE49-F238E27FC236}">
                <a16:creationId xmlns:a16="http://schemas.microsoft.com/office/drawing/2014/main" id="{281566F2-33FA-47C3-B1E0-18B746BE2D91}"/>
              </a:ext>
            </a:extLst>
          </p:cNvPr>
          <p:cNvGrpSpPr/>
          <p:nvPr/>
        </p:nvGrpSpPr>
        <p:grpSpPr>
          <a:xfrm>
            <a:off x="3627359" y="1992035"/>
            <a:ext cx="556736" cy="4328820"/>
            <a:chOff x="3989467" y="1828651"/>
            <a:chExt cx="556736" cy="4328820"/>
          </a:xfrm>
        </p:grpSpPr>
        <p:cxnSp>
          <p:nvCxnSpPr>
            <p:cNvPr id="478" name="Straight Connector 477">
              <a:extLst>
                <a:ext uri="{FF2B5EF4-FFF2-40B4-BE49-F238E27FC236}">
                  <a16:creationId xmlns:a16="http://schemas.microsoft.com/office/drawing/2014/main" id="{D455C8BC-7030-F6BB-3218-AE4F7460CD71}"/>
                </a:ext>
              </a:extLst>
            </p:cNvPr>
            <p:cNvCxnSpPr>
              <a:cxnSpLocks/>
            </p:cNvCxnSpPr>
            <p:nvPr/>
          </p:nvCxnSpPr>
          <p:spPr bwMode="gray">
            <a:xfrm flipH="1">
              <a:off x="4274105" y="1828651"/>
              <a:ext cx="8176" cy="189651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BFB221F6-1060-93FD-581B-6B3B0A370093}"/>
                </a:ext>
              </a:extLst>
            </p:cNvPr>
            <p:cNvCxnSpPr>
              <a:cxnSpLocks/>
            </p:cNvCxnSpPr>
            <p:nvPr/>
          </p:nvCxnSpPr>
          <p:spPr bwMode="gray">
            <a:xfrm flipH="1">
              <a:off x="4274105" y="4260955"/>
              <a:ext cx="8176" cy="189651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492" name="Graphic 491" descr="Circle with left arrow outline">
              <a:extLst>
                <a:ext uri="{FF2B5EF4-FFF2-40B4-BE49-F238E27FC236}">
                  <a16:creationId xmlns:a16="http://schemas.microsoft.com/office/drawing/2014/main" id="{28247075-6131-000F-EB05-883FFEB8DA47}"/>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3989467" y="3725167"/>
              <a:ext cx="556736" cy="556736"/>
            </a:xfrm>
            <a:prstGeom prst="rect">
              <a:avLst/>
            </a:prstGeom>
          </p:spPr>
        </p:pic>
      </p:grpSp>
      <p:sp>
        <p:nvSpPr>
          <p:cNvPr id="493" name="TextBox 492">
            <a:extLst>
              <a:ext uri="{FF2B5EF4-FFF2-40B4-BE49-F238E27FC236}">
                <a16:creationId xmlns:a16="http://schemas.microsoft.com/office/drawing/2014/main" id="{E72C8B2E-75D7-FC94-5637-FDE11CD02DDE}"/>
              </a:ext>
            </a:extLst>
          </p:cNvPr>
          <p:cNvSpPr txBox="1"/>
          <p:nvPr/>
        </p:nvSpPr>
        <p:spPr bwMode="gray">
          <a:xfrm>
            <a:off x="4283808" y="1884832"/>
            <a:ext cx="4234717" cy="257369"/>
          </a:xfrm>
          <a:prstGeom prst="rect">
            <a:avLst/>
          </a:prstGeom>
          <a:noFill/>
        </p:spPr>
        <p:txBody>
          <a:bodyPr wrap="square" lIns="36000" tIns="36000" rIns="36000" bIns="36000" rtlCol="0">
            <a:spAutoFit/>
          </a:body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t>NZE global installed electric capacity of BESS, </a:t>
            </a:r>
            <a:r>
              <a:rPr lang="en-US" sz="1200"/>
              <a:t>GW</a:t>
            </a:r>
            <a:endParaRPr kumimoji="0" lang="en-US" sz="1200" b="0" i="0" u="none" strike="noStrike" kern="1200" cap="none" spc="0" normalizeH="0" baseline="0" noProof="0">
              <a:ln>
                <a:noFill/>
              </a:ln>
              <a:solidFill>
                <a:srgbClr val="000000"/>
              </a:solidFill>
              <a:effectLst/>
              <a:uLnTx/>
              <a:uFillTx/>
              <a:latin typeface="Arial"/>
            </a:endParaRPr>
          </a:p>
        </p:txBody>
      </p:sp>
      <p:sp>
        <p:nvSpPr>
          <p:cNvPr id="528" name="TextBox 527">
            <a:extLst>
              <a:ext uri="{FF2B5EF4-FFF2-40B4-BE49-F238E27FC236}">
                <a16:creationId xmlns:a16="http://schemas.microsoft.com/office/drawing/2014/main" id="{966CC4DA-D1F1-969F-9969-FE3991A0B76B}"/>
              </a:ext>
            </a:extLst>
          </p:cNvPr>
          <p:cNvSpPr txBox="1"/>
          <p:nvPr/>
        </p:nvSpPr>
        <p:spPr bwMode="gray">
          <a:xfrm>
            <a:off x="4283808" y="4911725"/>
            <a:ext cx="4234717" cy="257369"/>
          </a:xfrm>
          <a:prstGeom prst="rect">
            <a:avLst/>
          </a:prstGeom>
          <a:noFill/>
        </p:spPr>
        <p:txBody>
          <a:bodyPr wrap="square" lIns="36000" tIns="36000" rIns="36000" bIns="36000" rtlCol="0">
            <a:spAutoFit/>
          </a:body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a:ln>
                  <a:noFill/>
                </a:ln>
                <a:solidFill>
                  <a:srgbClr val="000000"/>
                </a:solidFill>
                <a:effectLst/>
                <a:uLnTx/>
                <a:uFillTx/>
                <a:latin typeface="Arial"/>
                <a:ea typeface="+mn-lt"/>
                <a:cs typeface="Arial"/>
              </a:rPr>
              <a:t>Prospective </a:t>
            </a:r>
            <a:r>
              <a:rPr lang="en-US" sz="1200" b="1">
                <a:solidFill>
                  <a:srgbClr val="000000"/>
                </a:solidFill>
                <a:latin typeface="Arial"/>
                <a:ea typeface="+mn-lt"/>
                <a:cs typeface="Arial"/>
              </a:rPr>
              <a:t>BESS</a:t>
            </a:r>
            <a:r>
              <a:rPr kumimoji="0" lang="en-US" sz="1200" b="1" i="0" u="none" strike="noStrike" kern="1200" cap="none" spc="0" normalizeH="0" baseline="0" noProof="0">
                <a:ln>
                  <a:noFill/>
                </a:ln>
                <a:solidFill>
                  <a:srgbClr val="000000"/>
                </a:solidFill>
                <a:effectLst/>
                <a:uLnTx/>
                <a:uFillTx/>
                <a:latin typeface="Arial"/>
                <a:ea typeface="+mn-lt"/>
                <a:cs typeface="Arial"/>
              </a:rPr>
              <a:t> capacity by country</a:t>
            </a:r>
            <a:r>
              <a:rPr lang="en-US" sz="1200" b="1">
                <a:solidFill>
                  <a:srgbClr val="000000"/>
                </a:solidFill>
                <a:latin typeface="Arial"/>
                <a:ea typeface="+mn-lt"/>
                <a:cs typeface="Arial"/>
              </a:rPr>
              <a:t> in 2026</a:t>
            </a:r>
            <a:r>
              <a:rPr kumimoji="0" lang="en-US" sz="1200" b="1" i="0" u="none" strike="noStrike" kern="1200" cap="none" spc="0" normalizeH="0" baseline="0" noProof="0">
                <a:ln>
                  <a:noFill/>
                </a:ln>
                <a:solidFill>
                  <a:srgbClr val="000000"/>
                </a:solidFill>
                <a:effectLst/>
                <a:uLnTx/>
                <a:uFillTx/>
                <a:latin typeface="Arial"/>
                <a:ea typeface="+mn-lt"/>
                <a:cs typeface="Arial"/>
              </a:rPr>
              <a:t>, </a:t>
            </a:r>
            <a:r>
              <a:rPr kumimoji="0" lang="en-US" sz="1200" i="0" u="none" strike="noStrike" kern="1200" cap="none" spc="0" normalizeH="0" baseline="0" noProof="0">
                <a:ln>
                  <a:noFill/>
                </a:ln>
                <a:solidFill>
                  <a:srgbClr val="000000"/>
                </a:solidFill>
                <a:effectLst/>
                <a:uLnTx/>
                <a:uFillTx/>
                <a:latin typeface="Arial"/>
                <a:ea typeface="+mn-lt"/>
                <a:cs typeface="Arial"/>
              </a:rPr>
              <a:t>GWh</a:t>
            </a:r>
            <a:endParaRPr kumimoji="0" lang="en-US" sz="1200" i="0" u="none" strike="noStrike" kern="1200" cap="none" spc="0" normalizeH="0" baseline="0" noProof="0">
              <a:ln>
                <a:noFill/>
              </a:ln>
              <a:solidFill>
                <a:srgbClr val="000000"/>
              </a:solidFill>
              <a:effectLst/>
              <a:uLnTx/>
              <a:uFillTx/>
              <a:latin typeface="Arial"/>
            </a:endParaRPr>
          </a:p>
        </p:txBody>
      </p:sp>
      <p:sp>
        <p:nvSpPr>
          <p:cNvPr id="3" name="Rectangle 2">
            <a:extLst>
              <a:ext uri="{FF2B5EF4-FFF2-40B4-BE49-F238E27FC236}">
                <a16:creationId xmlns:a16="http://schemas.microsoft.com/office/drawing/2014/main" id="{324D8E82-77E5-862F-4DBD-08AA0C029DC6}"/>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62596334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C8A73C-7184-9145-7650-58F2559E2C56}"/>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70A13232-EBAF-0206-18EC-ECE20EDB60E8}"/>
              </a:ext>
            </a:extLst>
          </p:cNvPr>
          <p:cNvGraphicFramePr>
            <a:graphicFrameLocks noChangeAspect="1"/>
          </p:cNvGraphicFramePr>
          <p:nvPr>
            <p:custDataLst>
              <p:tags r:id="rId1"/>
            </p:custDataLst>
            <p:extLst>
              <p:ext uri="{D42A27DB-BD31-4B8C-83A1-F6EECF244321}">
                <p14:modId xmlns:p14="http://schemas.microsoft.com/office/powerpoint/2010/main" val="31413694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7" name="think-cell data - do not delete" hidden="1">
                        <a:extLst>
                          <a:ext uri="{FF2B5EF4-FFF2-40B4-BE49-F238E27FC236}">
                            <a16:creationId xmlns:a16="http://schemas.microsoft.com/office/drawing/2014/main" id="{70A13232-EBAF-0206-18EC-ECE20EDB60E8}"/>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AB717BD0-C1C4-77F1-769A-FE573E99C6EF}"/>
              </a:ext>
            </a:extLst>
          </p:cNvPr>
          <p:cNvSpPr>
            <a:spLocks noGrp="1"/>
          </p:cNvSpPr>
          <p:nvPr>
            <p:ph type="title"/>
          </p:nvPr>
        </p:nvSpPr>
        <p:spPr/>
        <p:txBody>
          <a:bodyPr vert="horz">
            <a:noAutofit/>
          </a:bodyPr>
          <a:lstStyle/>
          <a:p>
            <a:r>
              <a:rPr lang="en-US"/>
              <a:t>BESS cost declines driven by advancements in cell and pack technology; further improvements needed to reduce system costs</a:t>
            </a:r>
          </a:p>
        </p:txBody>
      </p:sp>
      <p:sp>
        <p:nvSpPr>
          <p:cNvPr id="41" name="btfpNotesBox962619">
            <a:extLst>
              <a:ext uri="{FF2B5EF4-FFF2-40B4-BE49-F238E27FC236}">
                <a16:creationId xmlns:a16="http://schemas.microsoft.com/office/drawing/2014/main" id="{8D9233CE-2D0F-86B7-EBDC-F9A791FA9ECF}"/>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nb-NO" sz="800" b="0" i="0" u="none" strike="noStrike" kern="1200" cap="none" spc="0" normalizeH="0" baseline="0" noProof="0" dirty="0">
                <a:ln>
                  <a:noFill/>
                </a:ln>
                <a:solidFill>
                  <a:srgbClr val="FF0000"/>
                </a:solidFill>
                <a:effectLst/>
                <a:uLnTx/>
                <a:uFillTx/>
                <a:latin typeface="Arial"/>
                <a:ea typeface="+mn-ea"/>
                <a:cs typeface="+mn-cs"/>
                <a:hlinkClick r:id="rId19"/>
              </a:rPr>
              <a:t>CEA</a:t>
            </a:r>
            <a:r>
              <a:rPr lang="nb-NO" sz="800" dirty="0">
                <a:solidFill>
                  <a:srgbClr val="FF0000"/>
                </a:solidFill>
                <a:latin typeface="Arial"/>
                <a:hlinkClick r:id="rId19"/>
              </a:rPr>
              <a:t>, BESS Price Forecasting</a:t>
            </a:r>
            <a:r>
              <a:rPr lang="nb-NO" sz="800" dirty="0">
                <a:solidFill>
                  <a:schemeClr val="accent1">
                    <a:lumMod val="50000"/>
                  </a:schemeClr>
                </a:solidFill>
                <a:latin typeface="Arial"/>
              </a:rPr>
              <a:t> (2023);</a:t>
            </a:r>
            <a:r>
              <a:rPr kumimoji="0" lang="nb-NO" sz="800" b="0" i="0" u="none" strike="noStrike" kern="1200" cap="none" spc="0" normalizeH="0" baseline="0" noProof="0" dirty="0">
                <a:ln>
                  <a:noFill/>
                </a:ln>
                <a:solidFill>
                  <a:srgbClr val="FF0000"/>
                </a:solidFill>
                <a:effectLst/>
                <a:uLnTx/>
                <a:uFillTx/>
                <a:latin typeface="Arial"/>
                <a:ea typeface="+mn-ea"/>
                <a:cs typeface="+mn-cs"/>
              </a:rPr>
              <a:t> </a:t>
            </a:r>
            <a:r>
              <a:rPr lang="nb-NO" sz="800" dirty="0">
                <a:solidFill>
                  <a:srgbClr val="FF0000"/>
                </a:solidFill>
                <a:latin typeface="Arial"/>
                <a:hlinkClick r:id="rId20"/>
              </a:rPr>
              <a:t>Fastmarkets, </a:t>
            </a:r>
            <a:r>
              <a:rPr kumimoji="0" lang="nb-NO" sz="800" b="0" i="0" u="none" strike="noStrike" kern="1200" cap="none" spc="0" normalizeH="0" baseline="0" noProof="0" dirty="0">
                <a:ln>
                  <a:noFill/>
                </a:ln>
                <a:solidFill>
                  <a:srgbClr val="FF0000"/>
                </a:solidFill>
                <a:effectLst/>
                <a:uLnTx/>
                <a:uFillTx/>
                <a:latin typeface="Arial"/>
                <a:ea typeface="+mn-ea"/>
                <a:cs typeface="+mn-cs"/>
                <a:hlinkClick r:id="rId20"/>
              </a:rPr>
              <a:t>Copper </a:t>
            </a:r>
            <a:r>
              <a:rPr lang="nb-NO" sz="800" dirty="0">
                <a:solidFill>
                  <a:srgbClr val="FF0000"/>
                </a:solidFill>
                <a:latin typeface="Arial"/>
                <a:hlinkClick r:id="rId20"/>
              </a:rPr>
              <a:t>o</a:t>
            </a:r>
            <a:r>
              <a:rPr kumimoji="0" lang="nb-NO" sz="800" b="0" i="0" u="none" strike="noStrike" kern="1200" cap="none" spc="0" normalizeH="0" baseline="0" noProof="0" dirty="0">
                <a:ln>
                  <a:noFill/>
                </a:ln>
                <a:solidFill>
                  <a:srgbClr val="FF0000"/>
                </a:solidFill>
                <a:effectLst/>
                <a:uLnTx/>
                <a:uFillTx/>
                <a:latin typeface="Arial"/>
                <a:ea typeface="+mn-ea"/>
                <a:cs typeface="+mn-cs"/>
                <a:hlinkClick r:id="rId20"/>
              </a:rPr>
              <a:t>utlook</a:t>
            </a:r>
            <a:r>
              <a:rPr lang="nb-NO" sz="800" dirty="0">
                <a:solidFill>
                  <a:schemeClr val="accent1">
                    <a:lumMod val="50000"/>
                  </a:schemeClr>
                </a:solidFill>
                <a:latin typeface="Arial"/>
              </a:rPr>
              <a:t> (2024);</a:t>
            </a:r>
            <a:r>
              <a:rPr kumimoji="0" lang="nb-NO" sz="800" b="0" i="0" u="none" strike="noStrike" kern="1200" cap="none" spc="0" normalizeH="0" baseline="0" noProof="0" dirty="0">
                <a:ln>
                  <a:noFill/>
                </a:ln>
                <a:solidFill>
                  <a:srgbClr val="FF0000"/>
                </a:solidFill>
                <a:effectLst/>
                <a:uLnTx/>
                <a:uFillTx/>
                <a:latin typeface="Arial"/>
                <a:ea typeface="+mn-ea"/>
                <a:cs typeface="+mn-cs"/>
              </a:rPr>
              <a:t> </a:t>
            </a:r>
            <a:r>
              <a:rPr lang="nb-NO" sz="800" dirty="0">
                <a:solidFill>
                  <a:srgbClr val="FF0000"/>
                </a:solidFill>
                <a:latin typeface="Arial"/>
                <a:hlinkClick r:id="rId21"/>
              </a:rPr>
              <a:t>Fitch Ratings, </a:t>
            </a:r>
            <a:r>
              <a:rPr kumimoji="0" lang="nb-NO" sz="800" b="0" i="0" u="none" strike="noStrike" kern="1200" cap="none" spc="0" normalizeH="0" baseline="0" noProof="0" dirty="0">
                <a:ln>
                  <a:noFill/>
                </a:ln>
                <a:solidFill>
                  <a:srgbClr val="FF0000"/>
                </a:solidFill>
                <a:effectLst/>
                <a:uLnTx/>
                <a:uFillTx/>
                <a:latin typeface="Arial"/>
                <a:ea typeface="+mn-ea"/>
                <a:cs typeface="+mn-cs"/>
                <a:hlinkClick r:id="rId21"/>
              </a:rPr>
              <a:t>Steel </a:t>
            </a:r>
            <a:r>
              <a:rPr lang="nb-NO" sz="800" dirty="0">
                <a:solidFill>
                  <a:srgbClr val="FF0000"/>
                </a:solidFill>
                <a:latin typeface="Arial"/>
                <a:hlinkClick r:id="rId21"/>
              </a:rPr>
              <a:t>o</a:t>
            </a:r>
            <a:r>
              <a:rPr kumimoji="0" lang="nb-NO" sz="800" b="0" i="0" u="none" strike="noStrike" kern="1200" cap="none" spc="0" normalizeH="0" baseline="0" noProof="0" dirty="0">
                <a:ln>
                  <a:noFill/>
                </a:ln>
                <a:solidFill>
                  <a:srgbClr val="FF0000"/>
                </a:solidFill>
                <a:effectLst/>
                <a:uLnTx/>
                <a:uFillTx/>
                <a:latin typeface="Arial"/>
                <a:ea typeface="+mn-ea"/>
                <a:cs typeface="+mn-cs"/>
                <a:hlinkClick r:id="rId21"/>
              </a:rPr>
              <a:t>utlook</a:t>
            </a:r>
            <a:r>
              <a:rPr lang="nb-NO" sz="800" dirty="0">
                <a:solidFill>
                  <a:schemeClr val="accent1">
                    <a:lumMod val="50000"/>
                  </a:schemeClr>
                </a:solidFill>
                <a:latin typeface="Arial"/>
              </a:rPr>
              <a:t> (2024); </a:t>
            </a:r>
            <a:r>
              <a:rPr lang="nb-NO" sz="800" dirty="0">
                <a:solidFill>
                  <a:schemeClr val="accent1">
                    <a:lumMod val="50000"/>
                  </a:schemeClr>
                </a:solidFill>
                <a:latin typeface="Arial"/>
                <a:hlinkClick r:id="rId22">
                  <a:extLst>
                    <a:ext uri="{A12FA001-AC4F-418D-AE19-62706E023703}">
                      <ahyp:hlinkClr xmlns:ahyp="http://schemas.microsoft.com/office/drawing/2018/hyperlinkcolor" val="tx"/>
                    </a:ext>
                  </a:extLst>
                </a:hlinkClick>
              </a:rPr>
              <a:t>DOE, Battery Energy Storage Systems</a:t>
            </a:r>
            <a:r>
              <a:rPr lang="nb-NO" sz="800" dirty="0">
                <a:solidFill>
                  <a:schemeClr val="accent1">
                    <a:lumMod val="50000"/>
                  </a:schemeClr>
                </a:solidFill>
                <a:latin typeface="Arial"/>
              </a:rPr>
              <a:t> (2024).</a:t>
            </a:r>
            <a:endParaRPr kumimoji="0" lang="nb-NO" sz="800" b="0" i="0" u="none" strike="noStrike" kern="1200" cap="none" spc="0" normalizeH="0" baseline="0" noProof="0" dirty="0">
              <a:ln>
                <a:noFill/>
              </a:ln>
              <a:solidFill>
                <a:schemeClr val="accent1">
                  <a:lumMod val="50000"/>
                </a:schemeClr>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3"/>
              </a:rPr>
              <a:t>Gernot Wagner</a:t>
            </a:r>
            <a:r>
              <a:rPr lang="en-US" sz="800" dirty="0">
                <a:solidFill>
                  <a:srgbClr val="000000"/>
                </a:solidFill>
              </a:rPr>
              <a:t>. </a:t>
            </a:r>
            <a:r>
              <a:rPr lang="en-US" sz="800" dirty="0">
                <a:solidFill>
                  <a:srgbClr val="000000"/>
                </a:solidFill>
                <a:hlinkClick r:id="rId24"/>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5"/>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5" name="Chart 4">
            <a:extLst>
              <a:ext uri="{FF2B5EF4-FFF2-40B4-BE49-F238E27FC236}">
                <a16:creationId xmlns:a16="http://schemas.microsoft.com/office/drawing/2014/main" id="{E2DD31F4-B6EA-9D00-7AAC-9A5175CDF8AB}"/>
              </a:ext>
            </a:extLst>
          </p:cNvPr>
          <p:cNvGraphicFramePr/>
          <p:nvPr>
            <p:custDataLst>
              <p:tags r:id="rId3"/>
            </p:custDataLst>
            <p:extLst>
              <p:ext uri="{D42A27DB-BD31-4B8C-83A1-F6EECF244321}">
                <p14:modId xmlns:p14="http://schemas.microsoft.com/office/powerpoint/2010/main" val="1423417698"/>
              </p:ext>
            </p:extLst>
          </p:nvPr>
        </p:nvGraphicFramePr>
        <p:xfrm>
          <a:off x="230188" y="1812925"/>
          <a:ext cx="3133725" cy="3548063"/>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238" name="Table 237">
            <a:extLst>
              <a:ext uri="{FF2B5EF4-FFF2-40B4-BE49-F238E27FC236}">
                <a16:creationId xmlns:a16="http://schemas.microsoft.com/office/drawing/2014/main" id="{FC98DEDB-0A5C-3664-3176-112D8DB59571}"/>
              </a:ext>
            </a:extLst>
          </p:cNvPr>
          <p:cNvGraphicFramePr>
            <a:graphicFrameLocks/>
          </p:cNvGraphicFramePr>
          <p:nvPr>
            <p:extLst>
              <p:ext uri="{D42A27DB-BD31-4B8C-83A1-F6EECF244321}">
                <p14:modId xmlns:p14="http://schemas.microsoft.com/office/powerpoint/2010/main" val="1353316798"/>
              </p:ext>
            </p:extLst>
          </p:nvPr>
        </p:nvGraphicFramePr>
        <p:xfrm>
          <a:off x="3408929" y="1668324"/>
          <a:ext cx="5087427" cy="4696244"/>
        </p:xfrm>
        <a:graphic>
          <a:graphicData uri="http://schemas.openxmlformats.org/drawingml/2006/table">
            <a:tbl>
              <a:tblPr firstRow="1" bandRow="1">
                <a:tableStyleId>{5C22544A-7EE6-4342-B048-85BDC9FD1C3A}</a:tableStyleId>
              </a:tblPr>
              <a:tblGrid>
                <a:gridCol w="829696">
                  <a:extLst>
                    <a:ext uri="{9D8B030D-6E8A-4147-A177-3AD203B41FA5}">
                      <a16:colId xmlns:a16="http://schemas.microsoft.com/office/drawing/2014/main" val="3670823757"/>
                    </a:ext>
                  </a:extLst>
                </a:gridCol>
                <a:gridCol w="1500917">
                  <a:extLst>
                    <a:ext uri="{9D8B030D-6E8A-4147-A177-3AD203B41FA5}">
                      <a16:colId xmlns:a16="http://schemas.microsoft.com/office/drawing/2014/main" val="643013092"/>
                    </a:ext>
                  </a:extLst>
                </a:gridCol>
                <a:gridCol w="1911028">
                  <a:extLst>
                    <a:ext uri="{9D8B030D-6E8A-4147-A177-3AD203B41FA5}">
                      <a16:colId xmlns:a16="http://schemas.microsoft.com/office/drawing/2014/main" val="2356679283"/>
                    </a:ext>
                  </a:extLst>
                </a:gridCol>
                <a:gridCol w="845786">
                  <a:extLst>
                    <a:ext uri="{9D8B030D-6E8A-4147-A177-3AD203B41FA5}">
                      <a16:colId xmlns:a16="http://schemas.microsoft.com/office/drawing/2014/main" val="2695513048"/>
                    </a:ext>
                  </a:extLst>
                </a:gridCol>
              </a:tblGrid>
              <a:tr h="508377">
                <a:tc>
                  <a:txBody>
                    <a:bodyPr/>
                    <a:lstStyle/>
                    <a:p>
                      <a:pPr marL="0" indent="0">
                        <a:buNone/>
                      </a:pPr>
                      <a:fld id="{DCA4B2FE-0898-468B-AEEF-A1EE6FC7B6BC}" type="datetime'''''''''''''C''''''at''''eg''o''''''''''''''''''''r''''y'">
                        <a:rPr lang="en-US" altLang="en-US" sz="1050" smtClean="0">
                          <a:solidFill>
                            <a:schemeClr val="bg1"/>
                          </a:solidFill>
                          <a:effectLst/>
                        </a:rPr>
                        <a:pPr marL="0" indent="0">
                          <a:buNone/>
                        </a:pPr>
                        <a:t>Category</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None/>
                      </a:pPr>
                      <a:fld id="{68F71B0C-6BF8-4DFC-A72F-F6E372C97E40}" type="datetime'''''''''Co''''m''p''''''on''''''''e''''nt'''''''''''">
                        <a:rPr lang="en-US" altLang="en-US" sz="1050" smtClean="0">
                          <a:solidFill>
                            <a:schemeClr val="bg1"/>
                          </a:solidFill>
                          <a:effectLst/>
                        </a:rPr>
                        <a:pPr marL="0" indent="0">
                          <a:buNone/>
                        </a:pPr>
                        <a:t>Component</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None/>
                      </a:pPr>
                      <a:r>
                        <a:rPr lang="en-US" altLang="en-US" sz="1050">
                          <a:solidFill>
                            <a:schemeClr val="bg1"/>
                          </a:solidFill>
                          <a:effectLst/>
                        </a:rPr>
                        <a:t>Key commodity</a:t>
                      </a: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buNone/>
                      </a:pPr>
                      <a:r>
                        <a:rPr lang="en-US" altLang="en-US" sz="1050">
                          <a:solidFill>
                            <a:schemeClr val="bg1"/>
                          </a:solidFill>
                          <a:effectLst/>
                        </a:rPr>
                        <a:t>Price outlook</a:t>
                      </a: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74428553"/>
                  </a:ext>
                </a:extLst>
              </a:tr>
              <a:tr h="508377">
                <a:tc>
                  <a:txBody>
                    <a:bodyPr/>
                    <a:lstStyle/>
                    <a:p>
                      <a:pPr marL="0" indent="0">
                        <a:buNone/>
                      </a:pPr>
                      <a:r>
                        <a:rPr lang="en-US" sz="1050"/>
                        <a:t>Cell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LIB cell COGS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fld id="{58E4F700-ADAC-4C62-8ED3-840B9612DAF4}" type="datetime'Li''''t''''h''''ium ''''c''a''''r''''b''on''''''a''''''te'''''">
                        <a:rPr lang="en-US" altLang="en-US" sz="1050" smtClean="0"/>
                        <a:pPr marL="0" indent="0" algn="ctr">
                          <a:buNone/>
                        </a:pPr>
                        <a:t>Lithium carbonate</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08718429"/>
                  </a:ext>
                </a:extLst>
              </a:tr>
              <a:tr h="508377">
                <a:tc>
                  <a:txBody>
                    <a:bodyPr/>
                    <a:lstStyle/>
                    <a:p>
                      <a:pPr marL="0" indent="0">
                        <a:buNone/>
                      </a:pPr>
                      <a:fld id="{F148B300-56C6-4546-A9D6-75F373F72320}" type="datetime'''''''''''''''''''''''''''Ce''''''''''''''''''l''''''l'''">
                        <a:rPr lang="en-US" altLang="en-US" sz="1050" smtClean="0"/>
                        <a:pPr marL="0" indent="0">
                          <a:buNone/>
                        </a:pPr>
                        <a:t>Cell</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altLang="en-US" sz="1050"/>
                        <a:t>LIB cell COGS</a:t>
                      </a: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altLang="en-US" sz="1050"/>
                        <a:t>Synthetic graphite</a:t>
                      </a: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8370038"/>
                  </a:ext>
                </a:extLst>
              </a:tr>
              <a:tr h="508377">
                <a:tc>
                  <a:txBody>
                    <a:bodyPr/>
                    <a:lstStyle/>
                    <a:p>
                      <a:pPr marL="0" indent="0">
                        <a:buNone/>
                      </a:pPr>
                      <a:r>
                        <a:rPr lang="en-US" sz="1050"/>
                        <a:t>Cell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Profit margins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N/A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2787006"/>
                  </a:ext>
                </a:extLst>
              </a:tr>
              <a:tr h="586307">
                <a:tc>
                  <a:txBody>
                    <a:bodyPr/>
                    <a:lstStyle/>
                    <a:p>
                      <a:pPr marL="0" indent="0">
                        <a:buNone/>
                      </a:pPr>
                      <a:fld id="{312EB505-4EF1-4A67-A662-B593A0C06CDF}" type="datetime'''''''''''Ra''''''''''''''''''''''''''ck'">
                        <a:rPr lang="en-US" altLang="en-US" sz="1050" smtClean="0"/>
                        <a:pPr marL="0" indent="0">
                          <a:buNone/>
                        </a:pPr>
                        <a:t>Rack</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fld id="{83F39C64-A55D-4344-B6D9-656E1C070BD2}" type="datetime'DC'' rack''in''g, ''contai''n''er and'' enc''l''osu''re'''''">
                        <a:rPr lang="en-US" altLang="en-US" sz="1050" smtClean="0"/>
                        <a:pPr marL="0" indent="0" algn="ctr">
                          <a:buNone/>
                        </a:pPr>
                        <a:t>DC racking, container and enclosure</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altLang="en-US" sz="1050"/>
                        <a:t>Steel</a:t>
                      </a: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33712016"/>
                  </a:ext>
                </a:extLst>
              </a:tr>
              <a:tr h="484506">
                <a:tc>
                  <a:txBody>
                    <a:bodyPr/>
                    <a:lstStyle/>
                    <a:p>
                      <a:pPr marL="0" indent="0">
                        <a:buNone/>
                      </a:pPr>
                      <a:fld id="{3FD21B3C-BD80-434D-B336-B66394CB17FC}" type="datetime'''''''Ra''''''''''''''c''''''''''''''''''''''''k'''''''''">
                        <a:rPr lang="en-US" altLang="en-US" sz="1050" smtClean="0"/>
                        <a:pPr marL="0" indent="0">
                          <a:buNone/>
                        </a:pPr>
                        <a:t>Rack</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fld id="{15640D9D-11E2-4633-9E7C-A372955C32B0}" type="datetime'S''witc''h''g''ea''r'' ''and'''''' ''po''wer co''ndi''tioners'">
                        <a:rPr lang="en-US" altLang="en-US" sz="1050" smtClean="0"/>
                        <a:pPr marL="0" indent="0" algn="ctr">
                          <a:buNone/>
                        </a:pPr>
                        <a:t>Switchgear and power conditioners</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fld id="{C0658541-B786-491B-9BB3-22D327921A5D}" type="datetime'Po''''''''''w''e''''''r e''''l''ec''tr''''o''ni''''''''cs'">
                        <a:rPr lang="en-US" altLang="en-US" sz="1050" smtClean="0"/>
                        <a:pPr marL="0" indent="0" algn="ctr">
                          <a:buNone/>
                        </a:pPr>
                        <a:t>Power electronics</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37471333"/>
                  </a:ext>
                </a:extLst>
              </a:tr>
              <a:tr h="575169">
                <a:tc>
                  <a:txBody>
                    <a:bodyPr/>
                    <a:lstStyle/>
                    <a:p>
                      <a:pPr marL="0" indent="0">
                        <a:buNone/>
                      </a:pPr>
                      <a:fld id="{771BD245-CBA4-4EAD-91B3-B2871F06B1C6}" type="datetime'''''''''''Mo''''''''''''''''''''''''''''dule'''''''''''">
                        <a:rPr lang="en-US" altLang="en-US" sz="1050" smtClean="0"/>
                        <a:pPr marL="0" indent="0">
                          <a:buNone/>
                        </a:pPr>
                        <a:t>Module</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fld id="{EE0709D5-5149-49D6-8272-24465850890D}" type="datetime'''B''''u''sb''ar''s'''' ''''a''n''d'''''' c''ab''''''l''ing'''">
                        <a:rPr lang="en-US" altLang="en-US" sz="1050" smtClean="0"/>
                        <a:pPr marL="0" marR="0" lvl="0" indent="0" algn="ctr" defTabSz="711200" rtl="0" eaLnBrk="1" fontAlgn="auto" latinLnBrk="0" hangingPunct="1">
                          <a:lnSpc>
                            <a:spcPct val="100000"/>
                          </a:lnSpc>
                          <a:spcBef>
                            <a:spcPts val="1200"/>
                          </a:spcBef>
                          <a:spcAft>
                            <a:spcPts val="0"/>
                          </a:spcAft>
                          <a:buClrTx/>
                          <a:buSzTx/>
                          <a:buFontTx/>
                          <a:buNone/>
                          <a:tabLst/>
                          <a:defRPr/>
                        </a:pPr>
                        <a:t>Busbars and cabling</a:t>
                      </a:fld>
                      <a:endParaRPr lang="en-US" sz="1050"/>
                    </a:p>
                    <a:p>
                      <a:pPr algn="ctr"/>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fld id="{916D9107-F493-40A9-B8CF-002467F82800}" type="datetime'''''C''''''''op''''''p''''''''''''''e''''''''''''r'''">
                        <a:rPr lang="en-US" altLang="en-US" sz="1050" smtClean="0"/>
                        <a:pPr marL="0" indent="0" algn="ctr">
                          <a:buNone/>
                        </a:pPr>
                        <a:t>Copper</a:t>
                      </a:fld>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62463006"/>
                  </a:ext>
                </a:extLst>
              </a:tr>
              <a:tr h="508377">
                <a:tc>
                  <a:txBody>
                    <a:bodyPr/>
                    <a:lstStyle/>
                    <a:p>
                      <a:pPr marL="0" indent="0">
                        <a:buNone/>
                      </a:pPr>
                      <a:r>
                        <a:rPr lang="en-US" sz="1050"/>
                        <a:t>Module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Assembly/labor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Electronic manufacture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70578038"/>
                  </a:ext>
                </a:extLst>
              </a:tr>
              <a:tr h="508377">
                <a:tc>
                  <a:txBody>
                    <a:bodyPr/>
                    <a:lstStyle/>
                    <a:p>
                      <a:pPr marL="0" indent="0">
                        <a:buNone/>
                      </a:pPr>
                      <a:r>
                        <a:rPr lang="en-US" sz="1050"/>
                        <a:t>BMS/EMS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Rack/container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buNone/>
                      </a:pPr>
                      <a:r>
                        <a:rPr lang="en-US" sz="1050"/>
                        <a:t>Software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8928350"/>
                  </a:ext>
                </a:extLst>
              </a:tr>
            </a:tbl>
          </a:graphicData>
        </a:graphic>
      </p:graphicFrame>
      <p:sp>
        <p:nvSpPr>
          <p:cNvPr id="256" name="Oval 255">
            <a:extLst>
              <a:ext uri="{FF2B5EF4-FFF2-40B4-BE49-F238E27FC236}">
                <a16:creationId xmlns:a16="http://schemas.microsoft.com/office/drawing/2014/main" id="{D620C309-620F-D3C2-EA55-780CE186C59E}"/>
              </a:ext>
            </a:extLst>
          </p:cNvPr>
          <p:cNvSpPr/>
          <p:nvPr/>
        </p:nvSpPr>
        <p:spPr bwMode="gray">
          <a:xfrm>
            <a:off x="6957154" y="1341992"/>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0" i="0">
                <a:solidFill>
                  <a:schemeClr val="bg1"/>
                </a:solidFill>
                <a:effectLst/>
                <a:latin typeface="-apple-system"/>
              </a:rPr>
              <a:t>↑</a:t>
            </a:r>
            <a:endParaRPr lang="en-US" sz="1150" b="1">
              <a:solidFill>
                <a:schemeClr val="bg1"/>
              </a:solidFill>
            </a:endParaRPr>
          </a:p>
        </p:txBody>
      </p:sp>
      <p:sp>
        <p:nvSpPr>
          <p:cNvPr id="257" name="TextBox 256">
            <a:extLst>
              <a:ext uri="{FF2B5EF4-FFF2-40B4-BE49-F238E27FC236}">
                <a16:creationId xmlns:a16="http://schemas.microsoft.com/office/drawing/2014/main" id="{54A20918-480E-FEF9-A3DF-91E68F56261F}"/>
              </a:ext>
            </a:extLst>
          </p:cNvPr>
          <p:cNvSpPr txBox="1"/>
          <p:nvPr/>
        </p:nvSpPr>
        <p:spPr bwMode="gray">
          <a:xfrm>
            <a:off x="5201485" y="1377385"/>
            <a:ext cx="1114539" cy="226591"/>
          </a:xfrm>
          <a:prstGeom prst="rect">
            <a:avLst/>
          </a:prstGeom>
          <a:noFill/>
        </p:spPr>
        <p:txBody>
          <a:bodyPr wrap="square" lIns="36000" tIns="36000" rIns="36000" bIns="36000" rtlCol="0" anchor="t">
            <a:spAutoFit/>
          </a:bodyPr>
          <a:lstStyle/>
          <a:p>
            <a:pPr marL="0" indent="0">
              <a:buNone/>
            </a:pPr>
            <a:r>
              <a:rPr lang="en-US" sz="1000" b="1"/>
              <a:t>Price direction</a:t>
            </a:r>
          </a:p>
        </p:txBody>
      </p:sp>
      <p:sp>
        <p:nvSpPr>
          <p:cNvPr id="258" name="Oval 257">
            <a:extLst>
              <a:ext uri="{FF2B5EF4-FFF2-40B4-BE49-F238E27FC236}">
                <a16:creationId xmlns:a16="http://schemas.microsoft.com/office/drawing/2014/main" id="{A6201895-4E20-C50D-4A3C-A0C3ACCE52CE}"/>
              </a:ext>
            </a:extLst>
          </p:cNvPr>
          <p:cNvSpPr/>
          <p:nvPr/>
        </p:nvSpPr>
        <p:spPr bwMode="gray">
          <a:xfrm>
            <a:off x="6686748" y="1341993"/>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0" i="0">
                <a:solidFill>
                  <a:schemeClr val="tx1"/>
                </a:solidFill>
                <a:effectLst/>
                <a:latin typeface="Arial" panose="020B0604020202020204" pitchFamily="34" charset="0"/>
              </a:rPr>
              <a:t>↔</a:t>
            </a:r>
            <a:endParaRPr lang="en-US" sz="1150" b="1">
              <a:solidFill>
                <a:schemeClr val="tx1"/>
              </a:solidFill>
            </a:endParaRPr>
          </a:p>
        </p:txBody>
      </p:sp>
      <p:sp>
        <p:nvSpPr>
          <p:cNvPr id="259" name="Oval 258">
            <a:extLst>
              <a:ext uri="{FF2B5EF4-FFF2-40B4-BE49-F238E27FC236}">
                <a16:creationId xmlns:a16="http://schemas.microsoft.com/office/drawing/2014/main" id="{8EDDD5B6-E052-45BD-6169-DD036CAC721B}"/>
              </a:ext>
            </a:extLst>
          </p:cNvPr>
          <p:cNvSpPr/>
          <p:nvPr/>
        </p:nvSpPr>
        <p:spPr bwMode="gray">
          <a:xfrm>
            <a:off x="6398396" y="1341992"/>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0" i="0">
                <a:solidFill>
                  <a:schemeClr val="bg1"/>
                </a:solidFill>
                <a:effectLst/>
                <a:latin typeface="Google Sans"/>
              </a:rPr>
              <a:t>↓</a:t>
            </a:r>
            <a:endParaRPr lang="en-US" sz="1150" b="1">
              <a:solidFill>
                <a:schemeClr val="bg1"/>
              </a:solidFill>
            </a:endParaRPr>
          </a:p>
        </p:txBody>
      </p:sp>
      <p:sp>
        <p:nvSpPr>
          <p:cNvPr id="260" name="Oval 259">
            <a:extLst>
              <a:ext uri="{FF2B5EF4-FFF2-40B4-BE49-F238E27FC236}">
                <a16:creationId xmlns:a16="http://schemas.microsoft.com/office/drawing/2014/main" id="{EDB2BFBC-7817-56BA-9CDE-6C83FDD320DB}"/>
              </a:ext>
            </a:extLst>
          </p:cNvPr>
          <p:cNvSpPr/>
          <p:nvPr/>
        </p:nvSpPr>
        <p:spPr bwMode="gray">
          <a:xfrm>
            <a:off x="7936303" y="2293730"/>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0" i="0">
                <a:solidFill>
                  <a:schemeClr val="bg1"/>
                </a:solidFill>
                <a:effectLst/>
                <a:latin typeface="Google Sans"/>
              </a:rPr>
              <a:t>↓</a:t>
            </a:r>
            <a:endParaRPr lang="en-US" sz="1150" b="1">
              <a:solidFill>
                <a:schemeClr val="bg1"/>
              </a:solidFill>
            </a:endParaRPr>
          </a:p>
        </p:txBody>
      </p:sp>
      <p:sp>
        <p:nvSpPr>
          <p:cNvPr id="261" name="Oval 260">
            <a:extLst>
              <a:ext uri="{FF2B5EF4-FFF2-40B4-BE49-F238E27FC236}">
                <a16:creationId xmlns:a16="http://schemas.microsoft.com/office/drawing/2014/main" id="{3DB8EF30-28C4-A0B3-7BB4-99024CEEB017}"/>
              </a:ext>
            </a:extLst>
          </p:cNvPr>
          <p:cNvSpPr/>
          <p:nvPr/>
        </p:nvSpPr>
        <p:spPr bwMode="gray">
          <a:xfrm>
            <a:off x="7930157" y="2802106"/>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0" i="0">
                <a:solidFill>
                  <a:schemeClr val="bg1"/>
                </a:solidFill>
                <a:effectLst/>
                <a:latin typeface="-apple-system"/>
              </a:rPr>
              <a:t>↑</a:t>
            </a:r>
            <a:endParaRPr lang="en-US" sz="1150" b="1">
              <a:solidFill>
                <a:schemeClr val="bg1"/>
              </a:solidFill>
            </a:endParaRPr>
          </a:p>
        </p:txBody>
      </p:sp>
      <p:sp>
        <p:nvSpPr>
          <p:cNvPr id="264" name="Oval 263">
            <a:extLst>
              <a:ext uri="{FF2B5EF4-FFF2-40B4-BE49-F238E27FC236}">
                <a16:creationId xmlns:a16="http://schemas.microsoft.com/office/drawing/2014/main" id="{7B2DEEE3-3B26-7033-2183-A984D00AED04}"/>
              </a:ext>
            </a:extLst>
          </p:cNvPr>
          <p:cNvSpPr/>
          <p:nvPr/>
        </p:nvSpPr>
        <p:spPr bwMode="gray">
          <a:xfrm>
            <a:off x="7936302" y="4393232"/>
            <a:ext cx="274320" cy="274320"/>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0" i="0">
                <a:solidFill>
                  <a:schemeClr val="tx1"/>
                </a:solidFill>
                <a:effectLst/>
                <a:latin typeface="Arial" panose="020B0604020202020204" pitchFamily="34" charset="0"/>
              </a:rPr>
              <a:t>↔</a:t>
            </a:r>
            <a:endParaRPr lang="en-US" sz="1150" b="1">
              <a:solidFill>
                <a:schemeClr val="tx1"/>
              </a:solidFill>
            </a:endParaRPr>
          </a:p>
        </p:txBody>
      </p:sp>
      <p:sp>
        <p:nvSpPr>
          <p:cNvPr id="266" name="Oval 265">
            <a:extLst>
              <a:ext uri="{FF2B5EF4-FFF2-40B4-BE49-F238E27FC236}">
                <a16:creationId xmlns:a16="http://schemas.microsoft.com/office/drawing/2014/main" id="{6C941CC4-D077-2ABC-4F67-23E39C941EFF}"/>
              </a:ext>
            </a:extLst>
          </p:cNvPr>
          <p:cNvSpPr/>
          <p:nvPr/>
        </p:nvSpPr>
        <p:spPr bwMode="gray">
          <a:xfrm>
            <a:off x="7936302" y="3310483"/>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0" i="0">
                <a:solidFill>
                  <a:schemeClr val="bg1"/>
                </a:solidFill>
                <a:effectLst/>
                <a:latin typeface="Google Sans"/>
              </a:rPr>
              <a:t>↓</a:t>
            </a:r>
            <a:endParaRPr lang="en-US" sz="1150" b="1">
              <a:solidFill>
                <a:schemeClr val="bg1"/>
              </a:solidFill>
            </a:endParaRPr>
          </a:p>
        </p:txBody>
      </p:sp>
      <p:sp>
        <p:nvSpPr>
          <p:cNvPr id="267" name="Oval 266">
            <a:extLst>
              <a:ext uri="{FF2B5EF4-FFF2-40B4-BE49-F238E27FC236}">
                <a16:creationId xmlns:a16="http://schemas.microsoft.com/office/drawing/2014/main" id="{8DC44B06-2079-E51A-7CA1-DC90B5F5B4C5}"/>
              </a:ext>
            </a:extLst>
          </p:cNvPr>
          <p:cNvSpPr/>
          <p:nvPr/>
        </p:nvSpPr>
        <p:spPr bwMode="gray">
          <a:xfrm>
            <a:off x="7936302" y="5464842"/>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0" i="0">
                <a:solidFill>
                  <a:schemeClr val="bg1"/>
                </a:solidFill>
                <a:effectLst/>
                <a:latin typeface="Google Sans"/>
              </a:rPr>
              <a:t>↓</a:t>
            </a:r>
            <a:endParaRPr lang="en-US" sz="1150" b="1">
              <a:solidFill>
                <a:schemeClr val="bg1"/>
              </a:solidFill>
            </a:endParaRPr>
          </a:p>
        </p:txBody>
      </p:sp>
      <p:sp>
        <p:nvSpPr>
          <p:cNvPr id="268" name="TextBox 8">
            <a:extLst>
              <a:ext uri="{FF2B5EF4-FFF2-40B4-BE49-F238E27FC236}">
                <a16:creationId xmlns:a16="http://schemas.microsoft.com/office/drawing/2014/main" id="{05873074-87C0-141B-884A-9D1F1728E931}"/>
              </a:ext>
            </a:extLst>
          </p:cNvPr>
          <p:cNvSpPr txBox="1"/>
          <p:nvPr/>
        </p:nvSpPr>
        <p:spPr bwMode="gray">
          <a:xfrm>
            <a:off x="8621770" y="1554480"/>
            <a:ext cx="3240030" cy="4810088"/>
          </a:xfrm>
          <a:prstGeom prst="rect">
            <a:avLst/>
          </a:prstGeom>
          <a:solidFill>
            <a:srgbClr val="E3E8EE"/>
          </a:solidFill>
        </p:spPr>
        <p:txBody>
          <a:bodyPr wrap="square" lIns="136800" tIns="137160" rIns="274320" bIns="137160" rtlCol="0">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endParaRPr lang="en-US" sz="1250" b="1">
              <a:solidFill>
                <a:srgbClr val="000000"/>
              </a:solidFill>
              <a:latin typeface="Arial"/>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i="0" u="none" strike="noStrike" kern="1200" cap="none" spc="0" normalizeH="0" baseline="0" noProof="0">
                <a:ln>
                  <a:noFill/>
                </a:ln>
                <a:solidFill>
                  <a:srgbClr val="000000"/>
                </a:solidFill>
                <a:effectLst/>
                <a:uLnTx/>
                <a:uFillTx/>
                <a:latin typeface="Arial"/>
                <a:ea typeface="+mn-ea"/>
                <a:cs typeface="+mn-cs"/>
              </a:rPr>
              <a:t>BESS container prices are primarily driven by </a:t>
            </a:r>
            <a:r>
              <a:rPr kumimoji="0" lang="en-US" sz="1050" b="1" i="0" u="none" strike="noStrike" kern="1200" cap="none" spc="0" normalizeH="0" baseline="0" noProof="0">
                <a:ln>
                  <a:noFill/>
                </a:ln>
                <a:solidFill>
                  <a:srgbClr val="000000"/>
                </a:solidFill>
                <a:effectLst/>
                <a:uLnTx/>
                <a:uFillTx/>
                <a:latin typeface="Arial"/>
                <a:ea typeface="+mn-ea"/>
                <a:cs typeface="+mn-cs"/>
              </a:rPr>
              <a:t>cell COGS and vendor margins</a:t>
            </a:r>
            <a:r>
              <a:rPr kumimoji="0" lang="en-US" sz="1050" i="0" u="none" strike="noStrike" kern="1200" cap="none" spc="0" normalizeH="0" baseline="0" noProof="0">
                <a:ln>
                  <a:noFill/>
                </a:ln>
                <a:solidFill>
                  <a:srgbClr val="000000"/>
                </a:solidFill>
                <a:effectLst/>
                <a:uLnTx/>
                <a:uFillTx/>
                <a:latin typeface="Arial"/>
                <a:ea typeface="+mn-ea"/>
                <a:cs typeface="+mn-cs"/>
              </a:rPr>
              <a:t>.</a:t>
            </a:r>
          </a:p>
          <a:p>
            <a:pPr marL="285750" indent="-285750">
              <a:spcAft>
                <a:spcPts val="600"/>
              </a:spcAft>
              <a:buFont typeface="Arial" panose="020B0604020202020204" pitchFamily="34" charset="0"/>
              <a:buChar char="•"/>
              <a:defRPr/>
            </a:pPr>
            <a:r>
              <a:rPr lang="en-US" sz="1050">
                <a:solidFill>
                  <a:srgbClr val="000000"/>
                </a:solidFill>
                <a:latin typeface="Arial"/>
              </a:rPr>
              <a:t>Declining lithium carbonate prices due to </a:t>
            </a:r>
            <a:r>
              <a:rPr lang="en-US" sz="1050" b="1">
                <a:solidFill>
                  <a:srgbClr val="000000"/>
                </a:solidFill>
                <a:latin typeface="Arial"/>
              </a:rPr>
              <a:t>greater supply and investment and weaker than expected near-term EV demand </a:t>
            </a:r>
            <a:r>
              <a:rPr lang="en-US" sz="1050">
                <a:solidFill>
                  <a:srgbClr val="000000"/>
                </a:solidFill>
                <a:latin typeface="Arial"/>
              </a:rPr>
              <a:t>should improve Li-ion </a:t>
            </a:r>
            <a:r>
              <a:rPr lang="en-US" sz="1100">
                <a:solidFill>
                  <a:srgbClr val="000000"/>
                </a:solidFill>
                <a:latin typeface="Arial"/>
              </a:rPr>
              <a:t>pricing.</a:t>
            </a:r>
            <a:endParaRPr lang="en-US" sz="1050">
              <a:solidFill>
                <a:srgbClr val="000000"/>
              </a:solidFill>
              <a:latin typeface="Arial"/>
              <a:cs typeface="Arial"/>
            </a:endParaRPr>
          </a:p>
          <a:p>
            <a:pPr marL="285750" indent="-285750">
              <a:spcAft>
                <a:spcPts val="600"/>
              </a:spcAft>
              <a:buFont typeface="Arial" panose="020B0604020202020204" pitchFamily="34" charset="0"/>
              <a:buChar char="•"/>
              <a:defRPr/>
            </a:pPr>
            <a:r>
              <a:rPr lang="en-US" sz="1050">
                <a:solidFill>
                  <a:srgbClr val="000000"/>
                </a:solidFill>
                <a:latin typeface="Arial"/>
              </a:rPr>
              <a:t>Synthetic graphite, another key part of Li-ion costs, could see rising prices as trends like price weakness due to Chinese overcapacity </a:t>
            </a:r>
            <a:r>
              <a:rPr lang="en-US" sz="1050" b="1">
                <a:solidFill>
                  <a:srgbClr val="000000"/>
                </a:solidFill>
                <a:latin typeface="Arial"/>
              </a:rPr>
              <a:t>and diminished graphite electrode demand </a:t>
            </a:r>
            <a:r>
              <a:rPr lang="en-US" sz="1050">
                <a:solidFill>
                  <a:srgbClr val="000000"/>
                </a:solidFill>
                <a:latin typeface="Arial"/>
              </a:rPr>
              <a:t>for electric arc furnaces reverse.</a:t>
            </a:r>
            <a:endParaRPr lang="en-US" sz="1050" b="1">
              <a:solidFill>
                <a:srgbClr val="000000"/>
              </a:solidFill>
              <a:latin typeface="Arial"/>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a:solidFill>
                  <a:srgbClr val="000000"/>
                </a:solidFill>
                <a:latin typeface="Arial"/>
              </a:rPr>
              <a:t>For </a:t>
            </a:r>
            <a:r>
              <a:rPr lang="en-US" sz="1050" b="1">
                <a:solidFill>
                  <a:srgbClr val="000000"/>
                </a:solidFill>
                <a:latin typeface="Arial"/>
              </a:rPr>
              <a:t>steel</a:t>
            </a:r>
            <a:r>
              <a:rPr lang="en-US" sz="1050">
                <a:solidFill>
                  <a:srgbClr val="000000"/>
                </a:solidFill>
                <a:latin typeface="Arial"/>
              </a:rPr>
              <a:t>, prices have </a:t>
            </a:r>
            <a:r>
              <a:rPr lang="en-US" sz="1050" b="1">
                <a:solidFill>
                  <a:srgbClr val="000000"/>
                </a:solidFill>
                <a:latin typeface="Arial"/>
              </a:rPr>
              <a:t>continued to drop</a:t>
            </a:r>
            <a:r>
              <a:rPr lang="en-US" sz="1050">
                <a:solidFill>
                  <a:srgbClr val="000000"/>
                </a:solidFill>
                <a:latin typeface="Arial"/>
              </a:rPr>
              <a:t> due to weak global demand, high export levels from China, and supply-side issues.</a:t>
            </a:r>
            <a:r>
              <a:rPr lang="en-US" sz="1050" b="1">
                <a:solidFill>
                  <a:srgbClr val="000000"/>
                </a:solidFill>
                <a:latin typeface="Arial"/>
              </a:rPr>
              <a:t> Future U.S. tariffs </a:t>
            </a:r>
            <a:r>
              <a:rPr lang="en-US" sz="1050">
                <a:solidFill>
                  <a:srgbClr val="000000"/>
                </a:solidFill>
                <a:latin typeface="Arial"/>
              </a:rPr>
              <a:t>on Chinese steel could lead to</a:t>
            </a:r>
            <a:r>
              <a:rPr lang="en-US" sz="1050" b="1">
                <a:solidFill>
                  <a:srgbClr val="000000"/>
                </a:solidFill>
                <a:latin typeface="Arial"/>
              </a:rPr>
              <a:t> price increases</a:t>
            </a:r>
            <a:r>
              <a:rPr lang="en-US" sz="1050">
                <a:solidFill>
                  <a:srgbClr val="000000"/>
                </a:solidFill>
                <a:latin typeface="Arial"/>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a:solidFill>
                  <a:srgbClr val="000000"/>
                </a:solidFill>
                <a:latin typeface="Arial"/>
              </a:rPr>
              <a:t>Competition in the </a:t>
            </a:r>
            <a:r>
              <a:rPr lang="en-US" sz="1050" b="1">
                <a:solidFill>
                  <a:srgbClr val="000000"/>
                </a:solidFill>
                <a:latin typeface="Arial"/>
              </a:rPr>
              <a:t>software</a:t>
            </a:r>
            <a:r>
              <a:rPr lang="en-US" sz="1050">
                <a:solidFill>
                  <a:srgbClr val="000000"/>
                </a:solidFill>
                <a:latin typeface="Arial"/>
              </a:rPr>
              <a:t> space looks to place upward pressures on personnel costs for industrial controls development.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1">
                <a:solidFill>
                  <a:srgbClr val="000000"/>
                </a:solidFill>
                <a:latin typeface="Arial"/>
              </a:rPr>
              <a:t>Construction cost </a:t>
            </a:r>
            <a:r>
              <a:rPr lang="en-US" sz="1050">
                <a:solidFill>
                  <a:srgbClr val="000000"/>
                </a:solidFill>
                <a:latin typeface="Arial"/>
              </a:rPr>
              <a:t>is</a:t>
            </a:r>
            <a:r>
              <a:rPr lang="en-US" sz="1050" b="1">
                <a:solidFill>
                  <a:srgbClr val="000000"/>
                </a:solidFill>
                <a:latin typeface="Arial"/>
              </a:rPr>
              <a:t> </a:t>
            </a:r>
            <a:r>
              <a:rPr lang="en-US" sz="1050">
                <a:solidFill>
                  <a:srgbClr val="000000"/>
                </a:solidFill>
                <a:latin typeface="Arial"/>
              </a:rPr>
              <a:t>the area of most variability and holds the greatest potential for cost reduction potential,</a:t>
            </a:r>
            <a:r>
              <a:rPr lang="en-US" sz="1050" b="1">
                <a:solidFill>
                  <a:srgbClr val="000000"/>
                </a:solidFill>
                <a:latin typeface="Arial"/>
              </a:rPr>
              <a:t> e.g., through</a:t>
            </a:r>
            <a:r>
              <a:rPr lang="en-US" sz="1050">
                <a:solidFill>
                  <a:srgbClr val="000000"/>
                </a:solidFill>
                <a:latin typeface="Arial"/>
              </a:rPr>
              <a:t> </a:t>
            </a:r>
            <a:r>
              <a:rPr lang="en-US" sz="1050" b="1">
                <a:solidFill>
                  <a:srgbClr val="000000"/>
                </a:solidFill>
                <a:latin typeface="Arial"/>
              </a:rPr>
              <a:t>standardized modular designs</a:t>
            </a:r>
            <a:r>
              <a:rPr lang="en-US" sz="1050">
                <a:solidFill>
                  <a:srgbClr val="000000"/>
                </a:solidFill>
                <a:latin typeface="Arial"/>
              </a:rPr>
              <a:t>.</a:t>
            </a:r>
            <a:r>
              <a:rPr lang="en-US" sz="1050" b="1">
                <a:solidFill>
                  <a:srgbClr val="000000"/>
                </a:solidFill>
                <a:latin typeface="Arial"/>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sz="1050">
              <a:solidFill>
                <a:srgbClr val="000000"/>
              </a:solidFill>
              <a:latin typeface="Arial"/>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050" i="0" u="none" strike="noStrike" kern="1200" cap="none" spc="0" normalizeH="0" baseline="0" noProof="0">
              <a:ln>
                <a:noFill/>
              </a:ln>
              <a:solidFill>
                <a:srgbClr val="000000"/>
              </a:solidFill>
              <a:effectLst/>
              <a:uLnTx/>
              <a:uFillTx/>
              <a:latin typeface="Arial"/>
              <a:ea typeface="+mn-ea"/>
              <a:cs typeface="+mn-cs"/>
            </a:endParaRPr>
          </a:p>
        </p:txBody>
      </p:sp>
      <p:sp>
        <p:nvSpPr>
          <p:cNvPr id="274" name="Rectangle 273">
            <a:extLst>
              <a:ext uri="{FF2B5EF4-FFF2-40B4-BE49-F238E27FC236}">
                <a16:creationId xmlns:a16="http://schemas.microsoft.com/office/drawing/2014/main" id="{66A94577-17C9-1322-8BC7-8F7832B69DFB}"/>
              </a:ext>
            </a:extLst>
          </p:cNvPr>
          <p:cNvSpPr/>
          <p:nvPr>
            <p:custDataLst>
              <p:tags r:id="rId4"/>
            </p:custDataLst>
          </p:nvPr>
        </p:nvSpPr>
        <p:spPr bwMode="auto">
          <a:xfrm>
            <a:off x="1244600" y="515620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5" name="Rectangle 274">
            <a:extLst>
              <a:ext uri="{FF2B5EF4-FFF2-40B4-BE49-F238E27FC236}">
                <a16:creationId xmlns:a16="http://schemas.microsoft.com/office/drawing/2014/main" id="{23476DC6-CF76-9EF1-3AF7-094F4033ADBD}"/>
              </a:ext>
            </a:extLst>
          </p:cNvPr>
          <p:cNvSpPr/>
          <p:nvPr>
            <p:custDataLst>
              <p:tags r:id="rId5"/>
            </p:custDataLst>
          </p:nvPr>
        </p:nvSpPr>
        <p:spPr bwMode="auto">
          <a:xfrm>
            <a:off x="1244600" y="5359400"/>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6" name="Rectangle 275">
            <a:extLst>
              <a:ext uri="{FF2B5EF4-FFF2-40B4-BE49-F238E27FC236}">
                <a16:creationId xmlns:a16="http://schemas.microsoft.com/office/drawing/2014/main" id="{2C778621-145C-FA13-C0D2-120DE6C08213}"/>
              </a:ext>
            </a:extLst>
          </p:cNvPr>
          <p:cNvSpPr/>
          <p:nvPr>
            <p:custDataLst>
              <p:tags r:id="rId6"/>
            </p:custDataLst>
          </p:nvPr>
        </p:nvSpPr>
        <p:spPr bwMode="auto">
          <a:xfrm>
            <a:off x="1244600" y="5562600"/>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7" name="Rectangle 276">
            <a:extLst>
              <a:ext uri="{FF2B5EF4-FFF2-40B4-BE49-F238E27FC236}">
                <a16:creationId xmlns:a16="http://schemas.microsoft.com/office/drawing/2014/main" id="{951D1C17-E3C8-69EE-55F2-1FD71A149D58}"/>
              </a:ext>
            </a:extLst>
          </p:cNvPr>
          <p:cNvSpPr/>
          <p:nvPr>
            <p:custDataLst>
              <p:tags r:id="rId7"/>
            </p:custDataLst>
          </p:nvPr>
        </p:nvSpPr>
        <p:spPr bwMode="auto">
          <a:xfrm>
            <a:off x="1244600" y="5765800"/>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8" name="Rectangle 277">
            <a:extLst>
              <a:ext uri="{FF2B5EF4-FFF2-40B4-BE49-F238E27FC236}">
                <a16:creationId xmlns:a16="http://schemas.microsoft.com/office/drawing/2014/main" id="{6C4D726C-D511-B0BD-A2EB-0F9ABB642542}"/>
              </a:ext>
            </a:extLst>
          </p:cNvPr>
          <p:cNvSpPr/>
          <p:nvPr>
            <p:custDataLst>
              <p:tags r:id="rId8"/>
            </p:custDataLst>
          </p:nvPr>
        </p:nvSpPr>
        <p:spPr bwMode="auto">
          <a:xfrm>
            <a:off x="1244600" y="5969000"/>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1474788" y="5151438"/>
            <a:ext cx="2190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EABC7C7-0BBC-4B96-A768-01AF69DB883E}" type="datetime'''''''''''C''''''''''''''''''''''''''''''''''ell'">
              <a:rPr lang="en-US" altLang="en-US" sz="1000" smtClean="0"/>
              <a:pPr marL="0" lvl="0" indent="0">
                <a:spcBef>
                  <a:spcPct val="0"/>
                </a:spcBef>
                <a:spcAft>
                  <a:spcPct val="0"/>
                </a:spcAft>
                <a:buNone/>
              </a:pPr>
              <a:t>Cell</a:t>
            </a:fld>
            <a:endParaRPr lang="en-US" sz="1000"/>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1474788" y="5354638"/>
            <a:ext cx="414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5DD0AFE-5BC6-4DCC-AF78-F820CD428672}" type="datetime'M''''''''''''''''''''o''d''u''''l''''''''e'''''''''''''">
              <a:rPr lang="en-US" altLang="en-US" sz="1000" smtClean="0"/>
              <a:pPr marL="0" lvl="0" indent="0">
                <a:spcBef>
                  <a:spcPct val="0"/>
                </a:spcBef>
                <a:spcAft>
                  <a:spcPct val="0"/>
                </a:spcAft>
                <a:buNone/>
              </a:pPr>
              <a:t>Module</a:t>
            </a:fld>
            <a:endParaRPr lang="en-US" sz="1000"/>
          </a:p>
        </p:txBody>
      </p:sp>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1474788" y="5557838"/>
            <a:ext cx="28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D7C189D-85DB-4FAF-A65E-9EBE439537DA}" type="datetime'''R''''''''''''''''''a''''''c''''''''k'''''''''''''''''''">
              <a:rPr lang="en-US" altLang="en-US" sz="1000" smtClean="0"/>
              <a:pPr marL="0" lvl="0" indent="0">
                <a:spcBef>
                  <a:spcPct val="0"/>
                </a:spcBef>
                <a:spcAft>
                  <a:spcPct val="0"/>
                </a:spcAft>
                <a:buNone/>
              </a:pPr>
              <a:t>Rack</a:t>
            </a:fld>
            <a:endParaRPr lang="en-US" sz="1000"/>
          </a:p>
        </p:txBody>
      </p:sp>
      <p:sp>
        <p:nvSpPr>
          <p:cNvPr id="44" name="Text Placeholder 10">
            <a:extLst>
              <a:ext uri="{FF2B5EF4-FFF2-40B4-BE49-F238E27FC236}">
                <a16:creationId xmlns:a16="http://schemas.microsoft.com/office/drawing/2014/main" id="{8C90FE5C-E1B5-3625-A225-7F11E220B2BF}"/>
              </a:ext>
            </a:extLst>
          </p:cNvPr>
          <p:cNvSpPr>
            <a:spLocks noGrp="1"/>
          </p:cNvSpPr>
          <p:nvPr>
            <p:custDataLst>
              <p:tags r:id="rId12"/>
            </p:custDataLst>
          </p:nvPr>
        </p:nvSpPr>
        <p:spPr bwMode="auto">
          <a:xfrm>
            <a:off x="1474788" y="5761038"/>
            <a:ext cx="547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96EE9E1-07F8-4BA1-8F3F-CB204695129B}" type="datetime'C''''''''''o''n''''''''''t''''''''''''''''a''''i''ner'">
              <a:rPr lang="en-US" altLang="en-US" sz="1000" smtClean="0"/>
              <a:pPr marL="0" lvl="0" indent="0">
                <a:spcBef>
                  <a:spcPct val="0"/>
                </a:spcBef>
                <a:spcAft>
                  <a:spcPct val="0"/>
                </a:spcAft>
                <a:buNone/>
              </a:pPr>
              <a:t>Container</a:t>
            </a:fld>
            <a:endParaRPr lang="en-US" sz="1000"/>
          </a:p>
        </p:txBody>
      </p:sp>
      <p:sp>
        <p:nvSpPr>
          <p:cNvPr id="51" name="Text Placeholder 10">
            <a:extLst>
              <a:ext uri="{FF2B5EF4-FFF2-40B4-BE49-F238E27FC236}">
                <a16:creationId xmlns:a16="http://schemas.microsoft.com/office/drawing/2014/main" id="{378685AC-6725-2888-406C-1A38739C9DD4}"/>
              </a:ext>
            </a:extLst>
          </p:cNvPr>
          <p:cNvSpPr>
            <a:spLocks noGrp="1"/>
          </p:cNvSpPr>
          <p:nvPr>
            <p:custDataLst>
              <p:tags r:id="rId13"/>
            </p:custDataLst>
          </p:nvPr>
        </p:nvSpPr>
        <p:spPr bwMode="auto">
          <a:xfrm>
            <a:off x="1474788" y="5964238"/>
            <a:ext cx="9620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t>Integrator margin</a:t>
            </a:r>
            <a:endParaRPr lang="en-US" sz="1000"/>
          </a:p>
        </p:txBody>
      </p:sp>
      <p:sp>
        <p:nvSpPr>
          <p:cNvPr id="285" name="Oval 284">
            <a:extLst>
              <a:ext uri="{FF2B5EF4-FFF2-40B4-BE49-F238E27FC236}">
                <a16:creationId xmlns:a16="http://schemas.microsoft.com/office/drawing/2014/main" id="{61923DCB-D69C-E6F7-8341-4747C294CE80}"/>
              </a:ext>
            </a:extLst>
          </p:cNvPr>
          <p:cNvSpPr/>
          <p:nvPr/>
        </p:nvSpPr>
        <p:spPr bwMode="gray">
          <a:xfrm>
            <a:off x="7930157" y="5973219"/>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0" i="0">
                <a:solidFill>
                  <a:schemeClr val="bg1"/>
                </a:solidFill>
                <a:effectLst/>
                <a:latin typeface="-apple-system"/>
              </a:rPr>
              <a:t>↑</a:t>
            </a:r>
            <a:endParaRPr lang="en-US" sz="1150" b="1">
              <a:solidFill>
                <a:schemeClr val="bg1"/>
              </a:solidFill>
            </a:endParaRPr>
          </a:p>
        </p:txBody>
      </p:sp>
      <p:sp>
        <p:nvSpPr>
          <p:cNvPr id="286" name="Oval 285">
            <a:extLst>
              <a:ext uri="{FF2B5EF4-FFF2-40B4-BE49-F238E27FC236}">
                <a16:creationId xmlns:a16="http://schemas.microsoft.com/office/drawing/2014/main" id="{B6D04F9A-1F9E-1975-E93D-2904618D85E9}"/>
              </a:ext>
            </a:extLst>
          </p:cNvPr>
          <p:cNvSpPr/>
          <p:nvPr/>
        </p:nvSpPr>
        <p:spPr bwMode="gray">
          <a:xfrm>
            <a:off x="7930157" y="4923069"/>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0" i="0">
                <a:solidFill>
                  <a:schemeClr val="bg1"/>
                </a:solidFill>
                <a:effectLst/>
                <a:latin typeface="-apple-system"/>
              </a:rPr>
              <a:t>↑</a:t>
            </a:r>
            <a:endParaRPr lang="en-US" sz="1150" b="1">
              <a:solidFill>
                <a:schemeClr val="bg1"/>
              </a:solidFill>
            </a:endParaRPr>
          </a:p>
        </p:txBody>
      </p:sp>
      <p:sp>
        <p:nvSpPr>
          <p:cNvPr id="289" name="Text Placeholder 10">
            <a:extLst>
              <a:ext uri="{FF2B5EF4-FFF2-40B4-BE49-F238E27FC236}">
                <a16:creationId xmlns:a16="http://schemas.microsoft.com/office/drawing/2014/main" id="{0B986487-6CA8-1481-3A74-9E2F969F1E9A}"/>
              </a:ext>
            </a:extLst>
          </p:cNvPr>
          <p:cNvSpPr>
            <a:spLocks noGrp="1"/>
          </p:cNvSpPr>
          <p:nvPr>
            <p:custDataLst>
              <p:tags r:id="rId14"/>
            </p:custDataLst>
          </p:nvPr>
        </p:nvSpPr>
        <p:spPr bwMode="auto">
          <a:xfrm>
            <a:off x="417663" y="1435890"/>
            <a:ext cx="2995925" cy="506141"/>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t>U.S. manufactured DC container </a:t>
            </a:r>
          </a:p>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sz="1200" b="1"/>
              <a:t>price breakdown, </a:t>
            </a:r>
            <a:r>
              <a:rPr lang="en-US" sz="1200"/>
              <a:t>unsubsidized</a:t>
            </a:r>
            <a:endParaRPr kumimoji="0" lang="en-US" sz="1200" i="0" u="none" strike="noStrike" kern="1200" cap="none" spc="0" normalizeH="0" baseline="0" noProof="0">
              <a:ln>
                <a:noFill/>
              </a:ln>
              <a:solidFill>
                <a:srgbClr val="000000"/>
              </a:solidFill>
              <a:effectLst/>
              <a:uLnTx/>
              <a:uFillTx/>
              <a:latin typeface="Arial"/>
            </a:endParaRPr>
          </a:p>
        </p:txBody>
      </p:sp>
      <p:grpSp>
        <p:nvGrpSpPr>
          <p:cNvPr id="13" name="Group 12">
            <a:extLst>
              <a:ext uri="{FF2B5EF4-FFF2-40B4-BE49-F238E27FC236}">
                <a16:creationId xmlns:a16="http://schemas.microsoft.com/office/drawing/2014/main" id="{12C346B0-2B8C-11CC-5127-6C07A18BD064}"/>
              </a:ext>
            </a:extLst>
          </p:cNvPr>
          <p:cNvGrpSpPr/>
          <p:nvPr/>
        </p:nvGrpSpPr>
        <p:grpSpPr>
          <a:xfrm>
            <a:off x="7781928" y="3856463"/>
            <a:ext cx="583069" cy="277043"/>
            <a:chOff x="7821549" y="3820454"/>
            <a:chExt cx="583069" cy="277043"/>
          </a:xfrm>
        </p:grpSpPr>
        <p:sp>
          <p:nvSpPr>
            <p:cNvPr id="284" name="Oval 283">
              <a:extLst>
                <a:ext uri="{FF2B5EF4-FFF2-40B4-BE49-F238E27FC236}">
                  <a16:creationId xmlns:a16="http://schemas.microsoft.com/office/drawing/2014/main" id="{6A241E38-96EA-DC70-8C58-71237D7CC260}"/>
                </a:ext>
              </a:extLst>
            </p:cNvPr>
            <p:cNvSpPr/>
            <p:nvPr/>
          </p:nvSpPr>
          <p:spPr bwMode="gray">
            <a:xfrm>
              <a:off x="7821549" y="382045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0" i="0">
                  <a:solidFill>
                    <a:schemeClr val="bg1"/>
                  </a:solidFill>
                  <a:effectLst/>
                  <a:latin typeface="Google Sans"/>
                </a:rPr>
                <a:t>↓</a:t>
              </a:r>
              <a:endParaRPr lang="en-US" sz="1150" b="1">
                <a:solidFill>
                  <a:schemeClr val="bg1"/>
                </a:solidFill>
              </a:endParaRPr>
            </a:p>
          </p:txBody>
        </p:sp>
        <p:sp>
          <p:nvSpPr>
            <p:cNvPr id="2" name="Oval 1">
              <a:extLst>
                <a:ext uri="{FF2B5EF4-FFF2-40B4-BE49-F238E27FC236}">
                  <a16:creationId xmlns:a16="http://schemas.microsoft.com/office/drawing/2014/main" id="{5CF5E08D-4492-A3BD-ECD4-5DED60383224}"/>
                </a:ext>
              </a:extLst>
            </p:cNvPr>
            <p:cNvSpPr/>
            <p:nvPr/>
          </p:nvSpPr>
          <p:spPr bwMode="gray">
            <a:xfrm>
              <a:off x="8118008" y="3823177"/>
              <a:ext cx="286610" cy="274320"/>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0" i="0">
                  <a:solidFill>
                    <a:schemeClr val="bg1"/>
                  </a:solidFill>
                  <a:effectLst/>
                  <a:latin typeface="-apple-system"/>
                </a:rPr>
                <a:t>↑</a:t>
              </a:r>
              <a:endParaRPr lang="en-US" sz="1150" b="1">
                <a:solidFill>
                  <a:schemeClr val="bg1"/>
                </a:solidFill>
              </a:endParaRPr>
            </a:p>
          </p:txBody>
        </p:sp>
      </p:grpSp>
      <p:cxnSp>
        <p:nvCxnSpPr>
          <p:cNvPr id="3" name="Straight Connector 2">
            <a:extLst>
              <a:ext uri="{FF2B5EF4-FFF2-40B4-BE49-F238E27FC236}">
                <a16:creationId xmlns:a16="http://schemas.microsoft.com/office/drawing/2014/main" id="{E41B6E99-F362-B3D1-914F-9AF4DCA463AC}"/>
              </a:ext>
            </a:extLst>
          </p:cNvPr>
          <p:cNvCxnSpPr>
            <a:cxnSpLocks/>
          </p:cNvCxnSpPr>
          <p:nvPr/>
        </p:nvCxnSpPr>
        <p:spPr bwMode="gray">
          <a:xfrm>
            <a:off x="409575" y="1983374"/>
            <a:ext cx="262744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5736A561-23A7-69D7-1DB0-D3FEB2960C2F}"/>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spTree>
    <p:extLst>
      <p:ext uri="{BB962C8B-B14F-4D97-AF65-F5344CB8AC3E}">
        <p14:creationId xmlns:p14="http://schemas.microsoft.com/office/powerpoint/2010/main" val="306600945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AFBA3F4-6839-8971-A9E0-38BF5EB5B171}"/>
              </a:ext>
            </a:extLst>
          </p:cNvPr>
          <p:cNvGraphicFramePr>
            <a:graphicFrameLocks noChangeAspect="1"/>
          </p:cNvGraphicFramePr>
          <p:nvPr>
            <p:custDataLst>
              <p:tags r:id="rId1"/>
            </p:custDataLst>
            <p:extLst>
              <p:ext uri="{D42A27DB-BD31-4B8C-83A1-F6EECF244321}">
                <p14:modId xmlns:p14="http://schemas.microsoft.com/office/powerpoint/2010/main" val="339582403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7" name="think-cell data - do not delete" hidden="1">
                        <a:extLst>
                          <a:ext uri="{FF2B5EF4-FFF2-40B4-BE49-F238E27FC236}">
                            <a16:creationId xmlns:a16="http://schemas.microsoft.com/office/drawing/2014/main" id="{9AFBA3F4-6839-8971-A9E0-38BF5EB5B171}"/>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268" name="Title 267">
            <a:extLst>
              <a:ext uri="{FF2B5EF4-FFF2-40B4-BE49-F238E27FC236}">
                <a16:creationId xmlns:a16="http://schemas.microsoft.com/office/drawing/2014/main" id="{533FE83E-AA97-1D23-1F78-EE43D411C1BB}"/>
              </a:ext>
            </a:extLst>
          </p:cNvPr>
          <p:cNvSpPr>
            <a:spLocks noGrp="1"/>
          </p:cNvSpPr>
          <p:nvPr>
            <p:ph type="title"/>
          </p:nvPr>
        </p:nvSpPr>
        <p:spPr/>
        <p:txBody>
          <a:bodyPr vert="horz">
            <a:noAutofit/>
          </a:bodyPr>
          <a:lstStyle/>
          <a:p>
            <a:r>
              <a:rPr lang="en-US"/>
              <a:t>In the U.S., California and Texas lead in battery energy storage; other regions have potential for significant growth</a:t>
            </a:r>
            <a:endParaRPr lang="en-US">
              <a:cs typeface="Arial"/>
            </a:endParaRPr>
          </a:p>
        </p:txBody>
      </p:sp>
      <p:graphicFrame>
        <p:nvGraphicFramePr>
          <p:cNvPr id="6" name="Chart 5">
            <a:extLst>
              <a:ext uri="{FF2B5EF4-FFF2-40B4-BE49-F238E27FC236}">
                <a16:creationId xmlns:a16="http://schemas.microsoft.com/office/drawing/2014/main" id="{BDD73CA2-31EF-0DC6-D4FB-BE2DC264A685}"/>
              </a:ext>
            </a:extLst>
          </p:cNvPr>
          <p:cNvGraphicFramePr/>
          <p:nvPr>
            <p:custDataLst>
              <p:tags r:id="rId2"/>
            </p:custDataLst>
            <p:extLst>
              <p:ext uri="{D42A27DB-BD31-4B8C-83A1-F6EECF244321}">
                <p14:modId xmlns:p14="http://schemas.microsoft.com/office/powerpoint/2010/main" val="1229118818"/>
              </p:ext>
            </p:extLst>
          </p:nvPr>
        </p:nvGraphicFramePr>
        <p:xfrm>
          <a:off x="519113" y="2236788"/>
          <a:ext cx="1827212" cy="1827212"/>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8" name="Chart 7">
            <a:extLst>
              <a:ext uri="{FF2B5EF4-FFF2-40B4-BE49-F238E27FC236}">
                <a16:creationId xmlns:a16="http://schemas.microsoft.com/office/drawing/2014/main" id="{D63E7C49-DCB3-EAA2-7D34-00909BA8939C}"/>
              </a:ext>
            </a:extLst>
          </p:cNvPr>
          <p:cNvGraphicFramePr/>
          <p:nvPr>
            <p:custDataLst>
              <p:tags r:id="rId3"/>
            </p:custDataLst>
            <p:extLst>
              <p:ext uri="{D42A27DB-BD31-4B8C-83A1-F6EECF244321}">
                <p14:modId xmlns:p14="http://schemas.microsoft.com/office/powerpoint/2010/main" val="2179098140"/>
              </p:ext>
            </p:extLst>
          </p:nvPr>
        </p:nvGraphicFramePr>
        <p:xfrm>
          <a:off x="498475" y="4092575"/>
          <a:ext cx="1866900" cy="1866900"/>
        </p:xfrm>
        <a:graphic>
          <a:graphicData uri="http://schemas.openxmlformats.org/drawingml/2006/chart">
            <c:chart xmlns:c="http://schemas.openxmlformats.org/drawingml/2006/chart" xmlns:r="http://schemas.openxmlformats.org/officeDocument/2006/relationships" r:id="rId16"/>
          </a:graphicData>
        </a:graphic>
      </p:graphicFrame>
      <p:sp>
        <p:nvSpPr>
          <p:cNvPr id="327" name="Rectangle 326">
            <a:extLst>
              <a:ext uri="{FF2B5EF4-FFF2-40B4-BE49-F238E27FC236}">
                <a16:creationId xmlns:a16="http://schemas.microsoft.com/office/drawing/2014/main" id="{F37C2865-055C-7100-62B3-015510B71590}"/>
              </a:ext>
            </a:extLst>
          </p:cNvPr>
          <p:cNvSpPr/>
          <p:nvPr/>
        </p:nvSpPr>
        <p:spPr bwMode="gray">
          <a:xfrm>
            <a:off x="2998715" y="1554480"/>
            <a:ext cx="5843413" cy="76591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Cumulative grid-scale energy storage volume by state through 2033, </a:t>
            </a:r>
            <a:r>
              <a:rPr kumimoji="0" lang="en-US" sz="1400" b="0" i="0" u="none" strike="noStrike" kern="1200" cap="none" spc="0" normalizeH="0" baseline="0" noProof="0">
                <a:ln>
                  <a:noFill/>
                </a:ln>
                <a:solidFill>
                  <a:srgbClr val="000000"/>
                </a:solidFill>
                <a:effectLst/>
                <a:uLnTx/>
                <a:uFillTx/>
                <a:latin typeface="Arial"/>
                <a:ea typeface="+mn-ea"/>
                <a:cs typeface="+mn-cs"/>
              </a:rPr>
              <a:t>MW</a:t>
            </a:r>
          </a:p>
        </p:txBody>
      </p:sp>
      <p:cxnSp>
        <p:nvCxnSpPr>
          <p:cNvPr id="328" name="Straight Connector 327">
            <a:extLst>
              <a:ext uri="{FF2B5EF4-FFF2-40B4-BE49-F238E27FC236}">
                <a16:creationId xmlns:a16="http://schemas.microsoft.com/office/drawing/2014/main" id="{BB367A36-73AA-27BA-44CE-B8885C9801E2}"/>
              </a:ext>
            </a:extLst>
          </p:cNvPr>
          <p:cNvCxnSpPr>
            <a:cxnSpLocks/>
          </p:cNvCxnSpPr>
          <p:nvPr/>
        </p:nvCxnSpPr>
        <p:spPr bwMode="gray">
          <a:xfrm>
            <a:off x="3001255" y="2221158"/>
            <a:ext cx="58434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35" name="Rectangle 334">
            <a:extLst>
              <a:ext uri="{FF2B5EF4-FFF2-40B4-BE49-F238E27FC236}">
                <a16:creationId xmlns:a16="http://schemas.microsoft.com/office/drawing/2014/main" id="{33DFFB8D-3E81-04B4-7515-6246BBBB9D11}"/>
              </a:ext>
            </a:extLst>
          </p:cNvPr>
          <p:cNvSpPr/>
          <p:nvPr>
            <p:custDataLst>
              <p:tags r:id="rId4"/>
            </p:custDataLst>
          </p:nvPr>
        </p:nvSpPr>
        <p:spPr bwMode="auto">
          <a:xfrm>
            <a:off x="374650" y="6018213"/>
            <a:ext cx="187325" cy="13970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36" name="Rectangle 335">
            <a:extLst>
              <a:ext uri="{FF2B5EF4-FFF2-40B4-BE49-F238E27FC236}">
                <a16:creationId xmlns:a16="http://schemas.microsoft.com/office/drawing/2014/main" id="{E2029C13-6ADF-DDD2-21A5-5F005966D734}"/>
              </a:ext>
            </a:extLst>
          </p:cNvPr>
          <p:cNvSpPr/>
          <p:nvPr>
            <p:custDataLst>
              <p:tags r:id="rId5"/>
            </p:custDataLst>
          </p:nvPr>
        </p:nvSpPr>
        <p:spPr bwMode="auto">
          <a:xfrm>
            <a:off x="1104900" y="6018213"/>
            <a:ext cx="187325" cy="13970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37" name="Rectangle 336">
            <a:extLst>
              <a:ext uri="{FF2B5EF4-FFF2-40B4-BE49-F238E27FC236}">
                <a16:creationId xmlns:a16="http://schemas.microsoft.com/office/drawing/2014/main" id="{4E782070-E30F-7AAC-79B6-D5E2A7096BE5}"/>
              </a:ext>
            </a:extLst>
          </p:cNvPr>
          <p:cNvSpPr/>
          <p:nvPr>
            <p:custDataLst>
              <p:tags r:id="rId6"/>
            </p:custDataLst>
          </p:nvPr>
        </p:nvSpPr>
        <p:spPr bwMode="auto">
          <a:xfrm>
            <a:off x="1909763" y="6018213"/>
            <a:ext cx="187325" cy="13970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32" name="Text Placeholder 10">
            <a:extLst>
              <a:ext uri="{FF2B5EF4-FFF2-40B4-BE49-F238E27FC236}">
                <a16:creationId xmlns:a16="http://schemas.microsoft.com/office/drawing/2014/main" id="{BE6257DC-819F-1DF1-1F49-71A045D22BE8}"/>
              </a:ext>
            </a:extLst>
          </p:cNvPr>
          <p:cNvSpPr>
            <a:spLocks noGrp="1"/>
          </p:cNvSpPr>
          <p:nvPr>
            <p:custDataLst>
              <p:tags r:id="rId7"/>
            </p:custDataLst>
          </p:nvPr>
        </p:nvSpPr>
        <p:spPr bwMode="auto">
          <a:xfrm>
            <a:off x="612775" y="6013450"/>
            <a:ext cx="3905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87A9D61-5DA3-40E2-B26B-B6ABBE9B0FAD}" type="datetime'''''''T''''''''''''''''''''op ''''''''''3'''''''">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Top 3</a:t>
            </a:fld>
            <a:r>
              <a:rPr kumimoji="0" lang="en-US" altLang="en-US" sz="1050" b="0" i="0" u="none" strike="noStrike" kern="1200" cap="none" spc="0" normalizeH="0" baseline="30000" noProof="0">
                <a:ln>
                  <a:noFill/>
                </a:ln>
                <a:solidFill>
                  <a:srgbClr val="000000"/>
                </a:solidFill>
                <a:effectLst/>
                <a:uLnTx/>
                <a:uFillTx/>
                <a:latin typeface="Arial"/>
                <a:ea typeface="+mn-ea"/>
                <a:cs typeface="+mn-cs"/>
              </a:rPr>
              <a:t>1</a:t>
            </a:r>
            <a:endParaRPr kumimoji="0" lang="en-US" sz="1050" b="0" i="0" u="none" strike="noStrike" kern="1200" cap="none" spc="0" normalizeH="0" baseline="30000" noProof="0">
              <a:ln>
                <a:noFill/>
              </a:ln>
              <a:solidFill>
                <a:srgbClr val="000000"/>
              </a:solidFill>
              <a:effectLst/>
              <a:uLnTx/>
              <a:uFillTx/>
              <a:latin typeface="Arial"/>
              <a:ea typeface="+mn-ea"/>
              <a:cs typeface="+mn-cs"/>
            </a:endParaRPr>
          </a:p>
        </p:txBody>
      </p:sp>
      <p:sp>
        <p:nvSpPr>
          <p:cNvPr id="279"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1343025" y="6013450"/>
            <a:ext cx="4651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F3F291C-A559-4570-BB3A-D1C7092953F7}" type="datetime'''''''''''''Top'''''''''''' 1''''''0'''''''''''">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Top 10</a:t>
            </a:fld>
            <a:r>
              <a:rPr kumimoji="0" lang="en-US" altLang="en-US" sz="1050" b="0" i="0" u="none" strike="noStrike" kern="1200" cap="none" spc="0" normalizeH="0" baseline="30000" noProof="0">
                <a:ln>
                  <a:noFill/>
                </a:ln>
                <a:solidFill>
                  <a:srgbClr val="000000"/>
                </a:solidFill>
                <a:effectLst/>
                <a:uLnTx/>
                <a:uFillTx/>
                <a:latin typeface="Arial"/>
                <a:ea typeface="+mn-ea"/>
                <a:cs typeface="+mn-cs"/>
              </a:rPr>
              <a:t>2</a:t>
            </a:r>
            <a:endParaRPr kumimoji="0" lang="en-US" sz="1050" b="0" i="0" u="none" strike="noStrike" kern="1200" cap="none" spc="0" normalizeH="0" baseline="30000" noProof="0">
              <a:ln>
                <a:noFill/>
              </a:ln>
              <a:solidFill>
                <a:srgbClr val="000000"/>
              </a:solidFill>
              <a:effectLst/>
              <a:uLnTx/>
              <a:uFillTx/>
              <a:latin typeface="Arial"/>
              <a:ea typeface="+mn-ea"/>
              <a:cs typeface="+mn-cs"/>
            </a:endParaRPr>
          </a:p>
        </p:txBody>
      </p:sp>
      <p:sp>
        <p:nvSpPr>
          <p:cNvPr id="280"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2147888" y="6013450"/>
            <a:ext cx="33337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FEAC45-762F-4925-8E82-B6C5E249BEFB}" type="datetime'''''''''O''''''''''''''''''''t''h''e''''''r'''''''''''''''''">
              <a:rPr kumimoji="0" lang="en-US" altLang="en-US" sz="105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a:t>
            </a:fld>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44" name="Rectangle 343">
            <a:extLst>
              <a:ext uri="{FF2B5EF4-FFF2-40B4-BE49-F238E27FC236}">
                <a16:creationId xmlns:a16="http://schemas.microsoft.com/office/drawing/2014/main" id="{12005B28-708B-92E0-93DD-5E21998AF648}"/>
              </a:ext>
            </a:extLst>
          </p:cNvPr>
          <p:cNvSpPr/>
          <p:nvPr/>
        </p:nvSpPr>
        <p:spPr bwMode="gray">
          <a:xfrm>
            <a:off x="323850" y="1554480"/>
            <a:ext cx="2288158" cy="76591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U.S. energy storage market share in 2023 vs. 2033, </a:t>
            </a:r>
            <a:r>
              <a:rPr kumimoji="0" lang="en-US" sz="1400" b="0" i="0" u="none" strike="noStrike" kern="1200" cap="none" spc="0" normalizeH="0" baseline="0" noProof="0" dirty="0">
                <a:ln>
                  <a:noFill/>
                </a:ln>
                <a:solidFill>
                  <a:srgbClr val="000000"/>
                </a:solidFill>
                <a:effectLst/>
                <a:uLnTx/>
                <a:uFillTx/>
                <a:latin typeface="Arial"/>
                <a:ea typeface="+mn-ea"/>
                <a:cs typeface="+mn-cs"/>
              </a:rPr>
              <a:t>MW</a:t>
            </a:r>
          </a:p>
        </p:txBody>
      </p:sp>
      <p:cxnSp>
        <p:nvCxnSpPr>
          <p:cNvPr id="345" name="Straight Connector 344">
            <a:extLst>
              <a:ext uri="{FF2B5EF4-FFF2-40B4-BE49-F238E27FC236}">
                <a16:creationId xmlns:a16="http://schemas.microsoft.com/office/drawing/2014/main" id="{6992CD32-5522-C011-41CF-50D04E77C6BB}"/>
              </a:ext>
            </a:extLst>
          </p:cNvPr>
          <p:cNvCxnSpPr>
            <a:cxnSpLocks/>
          </p:cNvCxnSpPr>
          <p:nvPr/>
        </p:nvCxnSpPr>
        <p:spPr bwMode="gray">
          <a:xfrm>
            <a:off x="330199" y="2221158"/>
            <a:ext cx="211866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 name="TextBox 8">
            <a:extLst>
              <a:ext uri="{FF2B5EF4-FFF2-40B4-BE49-F238E27FC236}">
                <a16:creationId xmlns:a16="http://schemas.microsoft.com/office/drawing/2014/main" id="{B7D75AF0-2F82-9928-679A-786A664D2F91}"/>
              </a:ext>
            </a:extLst>
          </p:cNvPr>
          <p:cNvSpPr txBox="1"/>
          <p:nvPr/>
        </p:nvSpPr>
        <p:spPr bwMode="gray">
          <a:xfrm>
            <a:off x="9084332" y="1554480"/>
            <a:ext cx="2783818" cy="4458970"/>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The U.S. energy storage market is undergoing a shift: </a:t>
            </a:r>
            <a:r>
              <a:rPr lang="en-US" sz="1050">
                <a:solidFill>
                  <a:srgbClr val="000000"/>
                </a:solidFill>
                <a:latin typeface="Arial"/>
              </a:rPr>
              <a:t>Three states held </a:t>
            </a:r>
            <a:r>
              <a:rPr kumimoji="0" lang="en-US" sz="1050" b="0" i="0" u="none" strike="noStrike" kern="1200" cap="none" spc="0" normalizeH="0" baseline="0" noProof="0">
                <a:ln>
                  <a:noFill/>
                </a:ln>
                <a:solidFill>
                  <a:srgbClr val="000000"/>
                </a:solidFill>
                <a:effectLst/>
                <a:uLnTx/>
                <a:uFillTx/>
                <a:latin typeface="Arial"/>
                <a:ea typeface="+mn-ea"/>
                <a:cs typeface="+mn-cs"/>
              </a:rPr>
              <a:t>84% </a:t>
            </a:r>
            <a:r>
              <a:rPr lang="en-US" sz="1050">
                <a:solidFill>
                  <a:srgbClr val="000000"/>
                </a:solidFill>
                <a:latin typeface="Arial"/>
              </a:rPr>
              <a:t>of the market</a:t>
            </a:r>
            <a:r>
              <a:rPr kumimoji="0" lang="en-US" sz="1050" b="0" i="0" u="none" strike="noStrike" kern="1200" cap="none" spc="0" normalizeH="0" baseline="0" noProof="0">
                <a:ln>
                  <a:noFill/>
                </a:ln>
                <a:solidFill>
                  <a:srgbClr val="000000"/>
                </a:solidFill>
                <a:effectLst/>
                <a:uLnTx/>
                <a:uFillTx/>
                <a:latin typeface="Arial"/>
                <a:ea typeface="+mn-ea"/>
                <a:cs typeface="+mn-cs"/>
              </a:rPr>
              <a:t> share </a:t>
            </a:r>
            <a:r>
              <a:rPr lang="en-US" sz="1050">
                <a:solidFill>
                  <a:srgbClr val="000000"/>
                </a:solidFill>
                <a:latin typeface="Arial"/>
              </a:rPr>
              <a:t>in 2023, but that is </a:t>
            </a:r>
            <a:r>
              <a:rPr lang="en-US" sz="1050" b="1">
                <a:solidFill>
                  <a:srgbClr val="000000"/>
                </a:solidFill>
                <a:latin typeface="Arial"/>
              </a:rPr>
              <a:t>projected to</a:t>
            </a:r>
            <a:r>
              <a:rPr kumimoji="0" lang="en-US" sz="1050" b="1" i="0" u="none" strike="noStrike" kern="1200" cap="none" spc="0" normalizeH="0" baseline="0" noProof="0">
                <a:ln>
                  <a:noFill/>
                </a:ln>
                <a:solidFill>
                  <a:srgbClr val="000000"/>
                </a:solidFill>
                <a:effectLst/>
                <a:uLnTx/>
                <a:uFillTx/>
                <a:latin typeface="Arial"/>
                <a:ea typeface="+mn-ea"/>
                <a:cs typeface="+mn-cs"/>
              </a:rPr>
              <a:t> drop to 54% by 2033</a:t>
            </a:r>
            <a:r>
              <a:rPr kumimoji="0" lang="en-US" sz="1050" i="0" u="none" strike="noStrike" kern="1200" cap="none" spc="0" normalizeH="0" baseline="0" noProof="0">
                <a:ln>
                  <a:noFill/>
                </a:ln>
                <a:solidFill>
                  <a:srgbClr val="000000"/>
                </a:solidFill>
                <a:effectLst/>
                <a:uLnTx/>
                <a:uFillTx/>
                <a:latin typeface="Arial"/>
                <a:ea typeface="+mn-ea"/>
                <a:cs typeface="+mn-cs"/>
              </a:rPr>
              <a:t>.</a:t>
            </a:r>
            <a:endParaRPr lang="en-US" sz="105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This shows diversification and the </a:t>
            </a:r>
            <a:r>
              <a:rPr lang="en-US" sz="1050">
                <a:solidFill>
                  <a:srgbClr val="000000"/>
                </a:solidFill>
                <a:latin typeface="Arial"/>
              </a:rPr>
              <a:t>entries by </a:t>
            </a:r>
            <a:r>
              <a:rPr kumimoji="0" lang="en-US" sz="1050" b="0" i="0" u="none" strike="noStrike" kern="1200" cap="none" spc="0" normalizeH="0" baseline="0" noProof="0">
                <a:ln>
                  <a:noFill/>
                </a:ln>
                <a:solidFill>
                  <a:srgbClr val="000000"/>
                </a:solidFill>
                <a:effectLst/>
                <a:uLnTx/>
                <a:uFillTx/>
                <a:latin typeface="Arial"/>
                <a:ea typeface="+mn-ea"/>
                <a:cs typeface="+mn-cs"/>
              </a:rPr>
              <a:t>other states</a:t>
            </a:r>
            <a:r>
              <a:rPr lang="en-US" sz="1050">
                <a:solidFill>
                  <a:srgbClr val="000000"/>
                </a:solidFill>
                <a:latin typeface="Arial"/>
              </a:rPr>
              <a:t>.</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States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like Nevada, Arizona, and New York</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are looking</a:t>
            </a:r>
            <a:r>
              <a:rPr kumimoji="0" lang="en-US" sz="1050" b="0" i="0" u="none" strike="noStrike" kern="1200" cap="none" spc="0" normalizeH="0" baseline="0" noProof="0">
                <a:ln>
                  <a:noFill/>
                </a:ln>
                <a:solidFill>
                  <a:srgbClr val="000000"/>
                </a:solidFill>
                <a:effectLst/>
                <a:uLnTx/>
                <a:uFillTx/>
                <a:latin typeface="Arial"/>
                <a:ea typeface="+mn-ea"/>
                <a:cs typeface="+mn-cs"/>
              </a:rPr>
              <a:t> to significantly increase their capacity</a:t>
            </a:r>
            <a:r>
              <a:rPr lang="en-US" sz="1050">
                <a:solidFill>
                  <a:srgbClr val="000000"/>
                </a:solidFill>
                <a:latin typeface="Arial"/>
              </a:rPr>
              <a:t>.</a:t>
            </a:r>
            <a:r>
              <a:rPr kumimoji="0" lang="en-US" sz="1050" b="0" i="0" u="none" strike="noStrike" kern="1200" cap="none" spc="0" normalizeH="0" baseline="0" noProof="0">
                <a:ln>
                  <a:noFill/>
                </a:ln>
                <a:solidFill>
                  <a:srgbClr val="000000"/>
                </a:solidFill>
                <a:effectLst/>
                <a:uLnTx/>
                <a:uFillTx/>
                <a:latin typeface="Arial"/>
                <a:ea typeface="+mn-ea"/>
                <a:cs typeface="+mn-cs"/>
              </a:rPr>
              <a:t> </a:t>
            </a:r>
            <a:endParaRPr lang="en-US" sz="1050" b="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Federal incentives </a:t>
            </a:r>
            <a:r>
              <a:rPr lang="en-US" sz="1050">
                <a:solidFill>
                  <a:srgbClr val="000000"/>
                </a:solidFill>
                <a:latin typeface="Arial"/>
              </a:rPr>
              <a:t>and</a:t>
            </a:r>
            <a:r>
              <a:rPr kumimoji="0" lang="en-US" sz="1050" b="0" i="0" u="none" strike="noStrike" kern="1200" cap="none" spc="0" normalizeH="0" baseline="0" noProof="0">
                <a:ln>
                  <a:noFill/>
                </a:ln>
                <a:solidFill>
                  <a:srgbClr val="000000"/>
                </a:solidFill>
                <a:effectLst/>
                <a:uLnTx/>
                <a:uFillTx/>
                <a:latin typeface="Arial"/>
                <a:ea typeface="+mn-ea"/>
                <a:cs typeface="+mn-cs"/>
              </a:rPr>
              <a:t> state-level clean energy mandates have </a:t>
            </a:r>
            <a:r>
              <a:rPr lang="en-US" sz="1050">
                <a:solidFill>
                  <a:srgbClr val="000000"/>
                </a:solidFill>
                <a:latin typeface="Arial"/>
              </a:rPr>
              <a:t>played a</a:t>
            </a:r>
            <a:r>
              <a:rPr kumimoji="0" lang="en-US" sz="1050" b="0" i="0" u="none" strike="noStrike" kern="1200" cap="none" spc="0" normalizeH="0" baseline="0" noProof="0">
                <a:ln>
                  <a:noFill/>
                </a:ln>
                <a:solidFill>
                  <a:srgbClr val="000000"/>
                </a:solidFill>
                <a:effectLst/>
                <a:uLnTx/>
                <a:uFillTx/>
                <a:latin typeface="Arial"/>
                <a:ea typeface="+mn-ea"/>
                <a:cs typeface="+mn-cs"/>
              </a:rPr>
              <a:t> pivotal </a:t>
            </a:r>
            <a:r>
              <a:rPr lang="en-US" sz="1050">
                <a:solidFill>
                  <a:srgbClr val="000000"/>
                </a:solidFill>
                <a:latin typeface="Arial"/>
              </a:rPr>
              <a:t>role in </a:t>
            </a:r>
            <a:r>
              <a:rPr kumimoji="0" lang="en-US" sz="1050" b="0" i="0" u="none" strike="noStrike" kern="1200" cap="none" spc="0" normalizeH="0" baseline="0" noProof="0">
                <a:ln>
                  <a:noFill/>
                </a:ln>
                <a:solidFill>
                  <a:srgbClr val="000000"/>
                </a:solidFill>
                <a:effectLst/>
                <a:uLnTx/>
                <a:uFillTx/>
                <a:latin typeface="Arial"/>
                <a:ea typeface="+mn-ea"/>
                <a:cs typeface="+mn-cs"/>
              </a:rPr>
              <a:t>this growth. States that have battery energy storage system mandates or targets, </a:t>
            </a:r>
            <a:r>
              <a:rPr lang="en-US" sz="1050">
                <a:solidFill>
                  <a:srgbClr val="000000"/>
                </a:solidFill>
                <a:latin typeface="Arial"/>
              </a:rPr>
              <a:t>including</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California, Texas, and Arizona</a:t>
            </a:r>
            <a:r>
              <a:rPr kumimoji="0" lang="en-US" sz="1050" b="0" i="0" u="none" strike="noStrike" kern="1200" cap="none" spc="0" normalizeH="0" baseline="0" noProof="0">
                <a:ln>
                  <a:noFill/>
                </a:ln>
                <a:solidFill>
                  <a:srgbClr val="000000"/>
                </a:solidFill>
                <a:effectLst/>
                <a:uLnTx/>
                <a:uFillTx/>
                <a:latin typeface="Arial"/>
                <a:ea typeface="+mn-ea"/>
                <a:cs typeface="+mn-cs"/>
              </a:rPr>
              <a:t>, are </a:t>
            </a:r>
            <a:r>
              <a:rPr lang="en-US" sz="1050">
                <a:solidFill>
                  <a:srgbClr val="000000"/>
                </a:solidFill>
                <a:latin typeface="Arial"/>
              </a:rPr>
              <a:t>expected</a:t>
            </a:r>
            <a:r>
              <a:rPr kumimoji="0" lang="en-US" sz="1050" b="0" i="0" u="none" strike="noStrike" kern="1200" cap="none" spc="0" normalizeH="0" baseline="0" noProof="0">
                <a:ln>
                  <a:noFill/>
                </a:ln>
                <a:solidFill>
                  <a:srgbClr val="000000"/>
                </a:solidFill>
                <a:effectLst/>
                <a:uLnTx/>
                <a:uFillTx/>
                <a:latin typeface="Arial"/>
                <a:ea typeface="+mn-ea"/>
                <a:cs typeface="+mn-cs"/>
              </a:rPr>
              <a:t> to remain key players.</a:t>
            </a:r>
            <a:endParaRPr lang="en-US" sz="1050" b="0" i="0" u="none" strike="noStrike" kern="1200" cap="none" spc="0" normalizeH="0" baseline="0" noProof="0">
              <a:ln>
                <a:noFill/>
              </a:ln>
              <a:solidFill>
                <a:srgbClr val="000000"/>
              </a:solidFill>
              <a:effectLst/>
              <a:uLnTx/>
              <a:uFillTx/>
              <a:latin typeface="Arial"/>
              <a:cs typeface="Arial"/>
            </a:endParaRP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States in the Midwest and Southeast </a:t>
            </a:r>
            <a:r>
              <a:rPr lang="en-US" sz="1050">
                <a:solidFill>
                  <a:srgbClr val="000000"/>
                </a:solidFill>
                <a:latin typeface="Arial"/>
              </a:rPr>
              <a:t>that</a:t>
            </a:r>
            <a:r>
              <a:rPr kumimoji="0" lang="en-US" sz="1050" b="0" i="0" u="none" strike="noStrike" kern="1200" cap="none" spc="0" normalizeH="0" baseline="0" noProof="0">
                <a:ln>
                  <a:noFill/>
                </a:ln>
                <a:solidFill>
                  <a:srgbClr val="000000"/>
                </a:solidFill>
                <a:effectLst/>
                <a:uLnTx/>
                <a:uFillTx/>
                <a:latin typeface="Arial"/>
                <a:ea typeface="+mn-ea"/>
                <a:cs typeface="+mn-cs"/>
              </a:rPr>
              <a:t> have historically had lower storage capacity </a:t>
            </a:r>
            <a:r>
              <a:rPr kumimoji="0" lang="en-US" sz="1050" b="1" i="0" u="none" strike="noStrike" kern="1200" cap="none" spc="0" normalizeH="0" baseline="0" noProof="0">
                <a:ln>
                  <a:noFill/>
                </a:ln>
                <a:solidFill>
                  <a:srgbClr val="000000"/>
                </a:solidFill>
                <a:effectLst/>
                <a:uLnTx/>
                <a:uFillTx/>
                <a:latin typeface="Arial"/>
                <a:ea typeface="+mn-ea"/>
                <a:cs typeface="+mn-cs"/>
              </a:rPr>
              <a:t>are expected to see </a:t>
            </a:r>
            <a:r>
              <a:rPr lang="en-US" sz="1050" b="1">
                <a:solidFill>
                  <a:srgbClr val="000000"/>
                </a:solidFill>
                <a:latin typeface="Arial"/>
              </a:rPr>
              <a:t>rapid</a:t>
            </a:r>
            <a:r>
              <a:rPr kumimoji="0" lang="en-US" sz="1050" b="1" i="0" u="none" strike="noStrike" kern="1200" cap="none" spc="0" normalizeH="0" baseline="0" noProof="0">
                <a:ln>
                  <a:noFill/>
                </a:ln>
                <a:solidFill>
                  <a:srgbClr val="000000"/>
                </a:solidFill>
                <a:effectLst/>
                <a:uLnTx/>
                <a:uFillTx/>
                <a:latin typeface="Arial"/>
                <a:ea typeface="+mn-ea"/>
                <a:cs typeface="+mn-cs"/>
              </a:rPr>
              <a:t> </a:t>
            </a:r>
            <a:r>
              <a:rPr lang="en-US" sz="1050" b="1">
                <a:solidFill>
                  <a:srgbClr val="000000"/>
                </a:solidFill>
                <a:latin typeface="Arial"/>
              </a:rPr>
              <a:t>expansions</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lang="en-US" sz="1050">
                <a:solidFill>
                  <a:srgbClr val="000000"/>
                </a:solidFill>
                <a:latin typeface="Arial"/>
              </a:rPr>
              <a:t>by</a:t>
            </a:r>
            <a:r>
              <a:rPr kumimoji="0" lang="en-US" sz="1050" b="0" i="0" u="none" strike="noStrike" kern="1200" cap="none" spc="0" normalizeH="0" baseline="0" noProof="0">
                <a:ln>
                  <a:noFill/>
                </a:ln>
                <a:solidFill>
                  <a:srgbClr val="000000"/>
                </a:solidFill>
                <a:effectLst/>
                <a:uLnTx/>
                <a:uFillTx/>
                <a:latin typeface="Arial"/>
                <a:ea typeface="+mn-ea"/>
                <a:cs typeface="+mn-cs"/>
              </a:rPr>
              <a:t> 2033. </a:t>
            </a:r>
            <a:endParaRPr lang="en-US" sz="1050" b="0" i="0" u="none" strike="noStrike" kern="1200" cap="none" spc="0" normalizeH="0" baseline="0" noProof="0">
              <a:ln>
                <a:noFill/>
              </a:ln>
              <a:solidFill>
                <a:srgbClr val="000000"/>
              </a:solidFill>
              <a:effectLst/>
              <a:uLnTx/>
              <a:uFillTx/>
              <a:latin typeface="Arial"/>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br>
              <a:rPr lang="en-US" sz="1400" b="1" i="0" u="none" strike="noStrike" kern="1200" cap="none" spc="0" normalizeH="0" baseline="0" noProof="0">
                <a:ln>
                  <a:noFill/>
                </a:ln>
                <a:effectLst/>
                <a:uLnTx/>
                <a:uFillTx/>
                <a:latin typeface="Arial"/>
              </a:rPr>
            </a:br>
            <a:endParaRPr kumimoji="0" lang="en-US" sz="1400" b="1" i="0" u="none" strike="noStrike" kern="1200" cap="none" spc="0" normalizeH="0" baseline="0" noProof="0">
              <a:ln>
                <a:noFill/>
              </a:ln>
              <a:solidFill>
                <a:srgbClr val="000000"/>
              </a:solidFill>
              <a:effectLst/>
              <a:uLnTx/>
              <a:uFillTx/>
              <a:latin typeface="Arial"/>
              <a:ea typeface="+mn-ea"/>
              <a:cs typeface="+mn-cs"/>
            </a:endParaRPr>
          </a:p>
        </p:txBody>
      </p:sp>
      <p:sp>
        <p:nvSpPr>
          <p:cNvPr id="349" name="btfpNotesBox962619">
            <a:extLst>
              <a:ext uri="{FF2B5EF4-FFF2-40B4-BE49-F238E27FC236}">
                <a16:creationId xmlns:a16="http://schemas.microsoft.com/office/drawing/2014/main" id="{E07D5D4C-E918-1DE6-2B5C-2E06CED0F1BE}"/>
              </a:ext>
            </a:extLst>
          </p:cNvPr>
          <p:cNvSpPr txBox="1"/>
          <p:nvPr>
            <p:custDataLst>
              <p:tags r:id="rId10"/>
            </p:custDataLst>
          </p:nvPr>
        </p:nvSpPr>
        <p:spPr bwMode="gray">
          <a:xfrm>
            <a:off x="330199" y="6419088"/>
            <a:ext cx="11531600" cy="369332"/>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 Top three states include California, Texas, and Arizona. 2) Top 10 include previous states plus Florida, Massachusetts, Nevada, Colorado, New Mexico, and New York.</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Wood MacKenzie</a:t>
            </a:r>
            <a:r>
              <a:rPr lang="en-US" sz="800" dirty="0">
                <a:solidFill>
                  <a:srgbClr val="000000"/>
                </a:solidFill>
                <a:latin typeface="Arial"/>
                <a:hlinkClick r:id="rId17"/>
              </a:rPr>
              <a:t>, US storage sector outlook</a:t>
            </a:r>
            <a:r>
              <a:rPr lang="en-US" sz="800" dirty="0">
                <a:solidFill>
                  <a:srgbClr val="000000"/>
                </a:solidFill>
                <a:latin typeface="Arial"/>
              </a:rPr>
              <a:t> (2024); </a:t>
            </a:r>
            <a:r>
              <a:rPr kumimoji="0" lang="en-US" sz="800" b="0" i="0" u="none" strike="noStrike" kern="1200" cap="none" spc="0" normalizeH="0" baseline="0" noProof="0" dirty="0">
                <a:ln>
                  <a:noFill/>
                </a:ln>
                <a:solidFill>
                  <a:srgbClr val="000000"/>
                </a:solidFill>
                <a:effectLst/>
                <a:uLnTx/>
                <a:uFillTx/>
                <a:latin typeface="Arial"/>
                <a:hlinkClick r:id="rId18">
                  <a:extLst>
                    <a:ext uri="{A12FA001-AC4F-418D-AE19-62706E023703}">
                      <ahyp:hlinkClr xmlns:ahyp="http://schemas.microsoft.com/office/drawing/2018/hyperlinkcolor" val="tx"/>
                    </a:ext>
                  </a:extLst>
                </a:hlinkClick>
              </a:rPr>
              <a:t>EIA</a:t>
            </a:r>
            <a:r>
              <a:rPr lang="en-US" sz="800" dirty="0">
                <a:solidFill>
                  <a:srgbClr val="000000"/>
                </a:solidFill>
                <a:latin typeface="Arial"/>
                <a:hlinkClick r:id="rId18"/>
              </a:rPr>
              <a:t>, U.S. battery storage </a:t>
            </a:r>
            <a:r>
              <a:rPr lang="en-US" sz="800" dirty="0">
                <a:solidFill>
                  <a:srgbClr val="000000"/>
                </a:solidFill>
                <a:latin typeface="Arial"/>
                <a:hlinkClick r:id="rId18">
                  <a:extLst>
                    <a:ext uri="{A12FA001-AC4F-418D-AE19-62706E023703}">
                      <ahyp:hlinkClr xmlns:ahyp="http://schemas.microsoft.com/office/drawing/2018/hyperlinkcolor" val="tx"/>
                    </a:ext>
                  </a:extLst>
                </a:hlinkClick>
              </a:rPr>
              <a:t>capacity</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9"/>
              </a:rPr>
              <a:t>Gernot Wagner</a:t>
            </a:r>
            <a:r>
              <a:rPr lang="en-US" sz="800" dirty="0">
                <a:solidFill>
                  <a:srgbClr val="000000"/>
                </a:solidFill>
              </a:rPr>
              <a:t>. </a:t>
            </a:r>
            <a:r>
              <a:rPr lang="en-US" sz="800" dirty="0">
                <a:solidFill>
                  <a:srgbClr val="000000"/>
                </a:solidFill>
                <a:hlinkClick r:id="rId20"/>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1"/>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2" name="Rectangle 1">
            <a:extLst>
              <a:ext uri="{FF2B5EF4-FFF2-40B4-BE49-F238E27FC236}">
                <a16:creationId xmlns:a16="http://schemas.microsoft.com/office/drawing/2014/main" id="{B697BB96-21BF-F55A-2968-510F8470C751}"/>
              </a:ext>
            </a:extLst>
          </p:cNvPr>
          <p:cNvSpPr/>
          <p:nvPr/>
        </p:nvSpPr>
        <p:spPr bwMode="gray">
          <a:xfrm>
            <a:off x="0" y="4147"/>
            <a:ext cx="3037022" cy="320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bg1"/>
                </a:solidFill>
              </a:rPr>
              <a:t>Battery</a:t>
            </a:r>
          </a:p>
        </p:txBody>
      </p:sp>
      <p:pic>
        <p:nvPicPr>
          <p:cNvPr id="20" name="Picture 19" descr="A map of the united states&#10;&#10;AI-generated content may be incorrect.">
            <a:extLst>
              <a:ext uri="{FF2B5EF4-FFF2-40B4-BE49-F238E27FC236}">
                <a16:creationId xmlns:a16="http://schemas.microsoft.com/office/drawing/2014/main" id="{11D97803-9FF4-4697-9C4C-2F6D84D529FC}"/>
              </a:ext>
            </a:extLst>
          </p:cNvPr>
          <p:cNvPicPr>
            <a:picLocks noChangeAspect="1"/>
          </p:cNvPicPr>
          <p:nvPr/>
        </p:nvPicPr>
        <p:blipFill>
          <a:blip r:embed="rId22" cstate="screen">
            <a:extLst>
              <a:ext uri="{28A0092B-C50C-407E-A947-70E740481C1C}">
                <a14:useLocalDpi xmlns:a14="http://schemas.microsoft.com/office/drawing/2010/main"/>
              </a:ext>
            </a:extLst>
          </a:blip>
          <a:stretch>
            <a:fillRect/>
          </a:stretch>
        </p:blipFill>
        <p:spPr>
          <a:xfrm>
            <a:off x="3043238" y="2090738"/>
            <a:ext cx="5553075" cy="3867150"/>
          </a:xfrm>
          <a:prstGeom prst="rect">
            <a:avLst/>
          </a:prstGeom>
        </p:spPr>
      </p:pic>
    </p:spTree>
    <p:extLst>
      <p:ext uri="{BB962C8B-B14F-4D97-AF65-F5344CB8AC3E}">
        <p14:creationId xmlns:p14="http://schemas.microsoft.com/office/powerpoint/2010/main" val="35245468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AFBA3F4-6839-8971-A9E0-38BF5EB5B171}"/>
              </a:ext>
            </a:extLst>
          </p:cNvPr>
          <p:cNvGraphicFramePr>
            <a:graphicFrameLocks noChangeAspect="1"/>
          </p:cNvGraphicFramePr>
          <p:nvPr>
            <p:custDataLst>
              <p:tags r:id="rId1"/>
            </p:custDataLst>
            <p:extLst>
              <p:ext uri="{D42A27DB-BD31-4B8C-83A1-F6EECF244321}">
                <p14:modId xmlns:p14="http://schemas.microsoft.com/office/powerpoint/2010/main" val="120337879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8" imgW="7772400" imgH="10058400" progId="TCLayout.ActiveDocument.1">
                  <p:embed/>
                </p:oleObj>
              </mc:Choice>
              <mc:Fallback>
                <p:oleObj name="think-cell Slide" r:id="rId48" imgW="7772400" imgH="10058400" progId="TCLayout.ActiveDocument.1">
                  <p:embed/>
                  <p:pic>
                    <p:nvPicPr>
                      <p:cNvPr id="7" name="think-cell data - do not delete" hidden="1">
                        <a:extLst>
                          <a:ext uri="{FF2B5EF4-FFF2-40B4-BE49-F238E27FC236}">
                            <a16:creationId xmlns:a16="http://schemas.microsoft.com/office/drawing/2014/main" id="{9AFBA3F4-6839-8971-A9E0-38BF5EB5B171}"/>
                          </a:ext>
                        </a:extLst>
                      </p:cNvPr>
                      <p:cNvPicPr/>
                      <p:nvPr/>
                    </p:nvPicPr>
                    <p:blipFill>
                      <a:blip r:embed="rId49"/>
                      <a:stretch>
                        <a:fillRect/>
                      </a:stretch>
                    </p:blipFill>
                    <p:spPr>
                      <a:xfrm>
                        <a:off x="1588" y="1588"/>
                        <a:ext cx="1227" cy="1588"/>
                      </a:xfrm>
                      <a:prstGeom prst="rect">
                        <a:avLst/>
                      </a:prstGeom>
                    </p:spPr>
                  </p:pic>
                </p:oleObj>
              </mc:Fallback>
            </mc:AlternateContent>
          </a:graphicData>
        </a:graphic>
      </p:graphicFrame>
      <p:sp>
        <p:nvSpPr>
          <p:cNvPr id="268" name="Title 267">
            <a:extLst>
              <a:ext uri="{FF2B5EF4-FFF2-40B4-BE49-F238E27FC236}">
                <a16:creationId xmlns:a16="http://schemas.microsoft.com/office/drawing/2014/main" id="{533FE83E-AA97-1D23-1F78-EE43D411C1BB}"/>
              </a:ext>
            </a:extLst>
          </p:cNvPr>
          <p:cNvSpPr>
            <a:spLocks noGrp="1"/>
          </p:cNvSpPr>
          <p:nvPr>
            <p:ph type="title"/>
          </p:nvPr>
        </p:nvSpPr>
        <p:spPr/>
        <p:txBody>
          <a:bodyPr vert="horz">
            <a:noAutofit/>
          </a:bodyPr>
          <a:lstStyle/>
          <a:p>
            <a:r>
              <a:rPr lang="en-US"/>
              <a:t>Interconnection queues hindering U.S. energy storage growth; streamlining critical</a:t>
            </a:r>
          </a:p>
        </p:txBody>
      </p:sp>
      <p:sp>
        <p:nvSpPr>
          <p:cNvPr id="327" name="Rectangle 326">
            <a:extLst>
              <a:ext uri="{FF2B5EF4-FFF2-40B4-BE49-F238E27FC236}">
                <a16:creationId xmlns:a16="http://schemas.microsoft.com/office/drawing/2014/main" id="{F37C2865-055C-7100-62B3-015510B71590}"/>
              </a:ext>
            </a:extLst>
          </p:cNvPr>
          <p:cNvSpPr/>
          <p:nvPr/>
        </p:nvSpPr>
        <p:spPr bwMode="gray">
          <a:xfrm>
            <a:off x="2940484" y="1721072"/>
            <a:ext cx="5771282" cy="5531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Regional projected storage build through 2032 vs. active-queue projects, </a:t>
            </a:r>
            <a:r>
              <a:rPr lang="en-US" sz="1400" dirty="0">
                <a:solidFill>
                  <a:schemeClr val="tx1"/>
                </a:solidFill>
              </a:rPr>
              <a:t>GW</a:t>
            </a:r>
          </a:p>
        </p:txBody>
      </p:sp>
      <p:cxnSp>
        <p:nvCxnSpPr>
          <p:cNvPr id="328" name="Straight Connector 327">
            <a:extLst>
              <a:ext uri="{FF2B5EF4-FFF2-40B4-BE49-F238E27FC236}">
                <a16:creationId xmlns:a16="http://schemas.microsoft.com/office/drawing/2014/main" id="{BB367A36-73AA-27BA-44CE-B8885C9801E2}"/>
              </a:ext>
            </a:extLst>
          </p:cNvPr>
          <p:cNvCxnSpPr>
            <a:cxnSpLocks/>
          </p:cNvCxnSpPr>
          <p:nvPr/>
        </p:nvCxnSpPr>
        <p:spPr bwMode="gray">
          <a:xfrm>
            <a:off x="2999657" y="2239281"/>
            <a:ext cx="58434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4" name="Rectangle 343">
            <a:extLst>
              <a:ext uri="{FF2B5EF4-FFF2-40B4-BE49-F238E27FC236}">
                <a16:creationId xmlns:a16="http://schemas.microsoft.com/office/drawing/2014/main" id="{12005B28-708B-92E0-93DD-5E21998AF648}"/>
              </a:ext>
            </a:extLst>
          </p:cNvPr>
          <p:cNvSpPr/>
          <p:nvPr/>
        </p:nvSpPr>
        <p:spPr bwMode="gray">
          <a:xfrm>
            <a:off x="337703" y="1529668"/>
            <a:ext cx="2636119" cy="7445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U.S. projected build through 2032 vs. active-queue capacity, </a:t>
            </a:r>
            <a:r>
              <a:rPr lang="en-US" sz="1400" dirty="0">
                <a:solidFill>
                  <a:schemeClr val="tx1"/>
                </a:solidFill>
              </a:rPr>
              <a:t>GW</a:t>
            </a:r>
          </a:p>
        </p:txBody>
      </p:sp>
      <p:cxnSp>
        <p:nvCxnSpPr>
          <p:cNvPr id="345" name="Straight Connector 344">
            <a:extLst>
              <a:ext uri="{FF2B5EF4-FFF2-40B4-BE49-F238E27FC236}">
                <a16:creationId xmlns:a16="http://schemas.microsoft.com/office/drawing/2014/main" id="{6992CD32-5522-C011-41CF-50D04E77C6BB}"/>
              </a:ext>
            </a:extLst>
          </p:cNvPr>
          <p:cNvCxnSpPr>
            <a:cxnSpLocks/>
          </p:cNvCxnSpPr>
          <p:nvPr/>
        </p:nvCxnSpPr>
        <p:spPr bwMode="gray">
          <a:xfrm>
            <a:off x="330200" y="2239281"/>
            <a:ext cx="229870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8" name="TextBox 8">
            <a:extLst>
              <a:ext uri="{FF2B5EF4-FFF2-40B4-BE49-F238E27FC236}">
                <a16:creationId xmlns:a16="http://schemas.microsoft.com/office/drawing/2014/main" id="{A642A09F-111C-129F-C858-124807BD8512}"/>
              </a:ext>
            </a:extLst>
          </p:cNvPr>
          <p:cNvSpPr txBox="1"/>
          <p:nvPr/>
        </p:nvSpPr>
        <p:spPr bwMode="gray">
          <a:xfrm>
            <a:off x="8936037" y="1554480"/>
            <a:ext cx="2925763" cy="4761321"/>
          </a:xfrm>
          <a:prstGeom prst="rect">
            <a:avLst/>
          </a:prstGeom>
          <a:solidFill>
            <a:srgbClr val="E3E8EE"/>
          </a:solidFill>
        </p:spPr>
        <p:txBody>
          <a:bodyPr wrap="square" lIns="136800" tIns="137160" rIns="274320" bIns="137160" rtlCol="0">
            <a:noAutofit/>
          </a:bodyPr>
          <a:lstStyle/>
          <a:p>
            <a:pPr>
              <a:spcAft>
                <a:spcPts val="600"/>
              </a:spcAft>
            </a:pPr>
            <a:r>
              <a:rPr lang="en-US" sz="1250" b="1" dirty="0"/>
              <a:t>Observations</a:t>
            </a:r>
            <a:endParaRPr lang="en-US" sz="1400" b="1" dirty="0"/>
          </a:p>
          <a:p>
            <a:pPr marL="285750" indent="-285750">
              <a:spcAft>
                <a:spcPts val="600"/>
              </a:spcAft>
              <a:buFont typeface="Arial" panose="020B0604020202020204" pitchFamily="34" charset="0"/>
              <a:buChar char="•"/>
            </a:pPr>
            <a:r>
              <a:rPr lang="en-US" sz="1050" dirty="0"/>
              <a:t>The U.S. energy storage sector </a:t>
            </a:r>
            <a:br>
              <a:rPr lang="en-US" sz="1050" dirty="0"/>
            </a:br>
            <a:r>
              <a:rPr lang="en-US" sz="1050" dirty="0"/>
              <a:t>faces a </a:t>
            </a:r>
            <a:r>
              <a:rPr lang="en-US" sz="1050" b="1" dirty="0"/>
              <a:t>3.5x discrepancy </a:t>
            </a:r>
            <a:r>
              <a:rPr lang="en-US" sz="1050" dirty="0"/>
              <a:t>between 134 GW of projected builds and the 476 GW of projects sitting in interconnection queues. This indicates a major bottleneck that could delay or prevent necessary capacity from being deployed.</a:t>
            </a:r>
          </a:p>
          <a:p>
            <a:pPr marL="285750" indent="-285750">
              <a:spcAft>
                <a:spcPts val="600"/>
              </a:spcAft>
              <a:buFont typeface="Arial" panose="020B0604020202020204" pitchFamily="34" charset="0"/>
              <a:buChar char="•"/>
            </a:pPr>
            <a:r>
              <a:rPr lang="en-US" sz="1050" b="1" dirty="0"/>
              <a:t>CAISO (California), PJM (Mid-Atlantic), and NYISO (New York</a:t>
            </a:r>
            <a:r>
              <a:rPr lang="en-US" sz="1050" dirty="0"/>
              <a:t>) are significantly overloaded with five to 10 more projects in queues than their projected builds through 2032. </a:t>
            </a:r>
          </a:p>
          <a:p>
            <a:pPr marL="285750" indent="-285750">
              <a:spcAft>
                <a:spcPts val="600"/>
              </a:spcAft>
              <a:buFont typeface="Arial" panose="020B0604020202020204" pitchFamily="34" charset="0"/>
              <a:buChar char="•"/>
            </a:pPr>
            <a:r>
              <a:rPr lang="en-US" sz="1050" dirty="0"/>
              <a:t>As a result, many projects in line </a:t>
            </a:r>
            <a:r>
              <a:rPr lang="en-US" sz="1050" b="1" dirty="0"/>
              <a:t>may never be fully deployed due to capacity limitations and process hurdles</a:t>
            </a:r>
            <a:r>
              <a:rPr lang="en-US" sz="1050" dirty="0"/>
              <a:t>. This poses a risk of </a:t>
            </a:r>
            <a:r>
              <a:rPr lang="en-US" sz="1050" dirty="0" err="1"/>
              <a:t>underdelivery</a:t>
            </a:r>
            <a:r>
              <a:rPr lang="en-US" sz="1050" dirty="0"/>
              <a:t> on the critical capacity needed for renewable integration and grid stability.</a:t>
            </a:r>
          </a:p>
          <a:p>
            <a:pPr marL="285750" indent="-285750">
              <a:spcAft>
                <a:spcPts val="600"/>
              </a:spcAft>
              <a:buFont typeface="Arial" panose="020B0604020202020204" pitchFamily="34" charset="0"/>
              <a:buChar char="•"/>
            </a:pPr>
            <a:r>
              <a:rPr lang="en-US" sz="1050" b="1" dirty="0"/>
              <a:t>Streamlining the interconnection process </a:t>
            </a:r>
            <a:r>
              <a:rPr lang="en-US" sz="1050" dirty="0"/>
              <a:t>represents a major opportunity to </a:t>
            </a:r>
            <a:r>
              <a:rPr lang="en-US" sz="1050" b="1" dirty="0"/>
              <a:t>unlock tens of GWs</a:t>
            </a:r>
            <a:r>
              <a:rPr lang="en-US" sz="1050" dirty="0"/>
              <a:t> of storage capacity, ensuring the U.S. stays on track for its goals.</a:t>
            </a:r>
            <a:br>
              <a:rPr lang="en-US" sz="1400" b="1" dirty="0"/>
            </a:br>
            <a:endParaRPr lang="en-US" sz="1400" b="1" dirty="0"/>
          </a:p>
        </p:txBody>
      </p:sp>
      <p:sp>
        <p:nvSpPr>
          <p:cNvPr id="349" name="btfpNotesBox962619">
            <a:extLst>
              <a:ext uri="{FF2B5EF4-FFF2-40B4-BE49-F238E27FC236}">
                <a16:creationId xmlns:a16="http://schemas.microsoft.com/office/drawing/2014/main" id="{E07D5D4C-E918-1DE6-2B5C-2E06CED0F1BE}"/>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50"/>
              </a:rPr>
              <a:t>Wood MacKenzie, US storage sector outlook</a:t>
            </a:r>
            <a:r>
              <a:rPr lang="en-US" sz="800" dirty="0">
                <a:solidFill>
                  <a:srgbClr val="000000"/>
                </a:solidFill>
              </a:rPr>
              <a:t> (2024).</a:t>
            </a:r>
            <a:endParaRPr lang="en-US" sz="800" dirty="0">
              <a:solidFill>
                <a:srgbClr val="000000"/>
              </a:solidFill>
              <a:cs typeface="Arial"/>
            </a:endParaRP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51"/>
              </a:rPr>
              <a:t>Gernot Wagner</a:t>
            </a:r>
            <a:r>
              <a:rPr lang="en-US" sz="800" dirty="0">
                <a:solidFill>
                  <a:srgbClr val="000000"/>
                </a:solidFill>
              </a:rPr>
              <a:t>. </a:t>
            </a:r>
            <a:r>
              <a:rPr lang="en-US" sz="800" dirty="0">
                <a:solidFill>
                  <a:srgbClr val="000000"/>
                </a:solidFill>
                <a:hlinkClick r:id="rId5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53"/>
              </a:rPr>
              <a:t>Storing Energy</a:t>
            </a:r>
            <a:r>
              <a:rPr lang="en-US" sz="800" dirty="0">
                <a:solidFill>
                  <a:srgbClr val="000000"/>
                </a:solidFill>
              </a:rPr>
              <a:t>” (4 March 2025). </a:t>
            </a:r>
            <a:endParaRPr lang="en-US" sz="800" dirty="0">
              <a:solidFill>
                <a:srgbClr val="000000"/>
              </a:solidFill>
              <a:cs typeface="Arial"/>
            </a:endParaRPr>
          </a:p>
        </p:txBody>
      </p:sp>
      <p:graphicFrame>
        <p:nvGraphicFramePr>
          <p:cNvPr id="3" name="Chart 2">
            <a:extLst>
              <a:ext uri="{FF2B5EF4-FFF2-40B4-BE49-F238E27FC236}">
                <a16:creationId xmlns:a16="http://schemas.microsoft.com/office/drawing/2014/main" id="{DACB8781-886E-A86E-4722-B49A76D1716E}"/>
              </a:ext>
            </a:extLst>
          </p:cNvPr>
          <p:cNvGraphicFramePr/>
          <p:nvPr>
            <p:custDataLst>
              <p:tags r:id="rId3"/>
            </p:custDataLst>
            <p:extLst>
              <p:ext uri="{D42A27DB-BD31-4B8C-83A1-F6EECF244321}">
                <p14:modId xmlns:p14="http://schemas.microsoft.com/office/powerpoint/2010/main" val="552809194"/>
              </p:ext>
            </p:extLst>
          </p:nvPr>
        </p:nvGraphicFramePr>
        <p:xfrm>
          <a:off x="363538" y="2741613"/>
          <a:ext cx="2365375" cy="3297237"/>
        </p:xfrm>
        <a:graphic>
          <a:graphicData uri="http://schemas.openxmlformats.org/drawingml/2006/chart">
            <c:chart xmlns:c="http://schemas.openxmlformats.org/drawingml/2006/chart" xmlns:r="http://schemas.openxmlformats.org/officeDocument/2006/relationships" r:id="rId54"/>
          </a:graphicData>
        </a:graphic>
      </p:graphicFrame>
      <p:cxnSp>
        <p:nvCxnSpPr>
          <p:cNvPr id="35" name="Straight Connector 34">
            <a:extLst>
              <a:ext uri="{FF2B5EF4-FFF2-40B4-BE49-F238E27FC236}">
                <a16:creationId xmlns:a16="http://schemas.microsoft.com/office/drawing/2014/main" id="{E5B94D26-D2A2-5FC5-3495-E85779B2445F}"/>
              </a:ext>
            </a:extLst>
          </p:cNvPr>
          <p:cNvCxnSpPr/>
          <p:nvPr>
            <p:custDataLst>
              <p:tags r:id="rId4"/>
            </p:custDataLst>
          </p:nvPr>
        </p:nvCxnSpPr>
        <p:spPr bwMode="auto">
          <a:xfrm flipV="1">
            <a:off x="995363" y="2706688"/>
            <a:ext cx="0" cy="2106613"/>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831836C-6210-7518-7A5F-AA759D67CA79}"/>
              </a:ext>
            </a:extLst>
          </p:cNvPr>
          <p:cNvCxnSpPr/>
          <p:nvPr>
            <p:custDataLst>
              <p:tags r:id="rId5"/>
            </p:custDataLst>
          </p:nvPr>
        </p:nvCxnSpPr>
        <p:spPr bwMode="auto">
          <a:xfrm>
            <a:off x="995363" y="2706688"/>
            <a:ext cx="110013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BA7DD888-6401-C808-D354-357B20669E29}"/>
              </a:ext>
            </a:extLst>
          </p:cNvPr>
          <p:cNvCxnSpPr/>
          <p:nvPr>
            <p:custDataLst>
              <p:tags r:id="rId6"/>
            </p:custDataLst>
          </p:nvPr>
        </p:nvCxnSpPr>
        <p:spPr bwMode="auto">
          <a:xfrm>
            <a:off x="2095500" y="2706688"/>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6"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565150" y="5846763"/>
            <a:ext cx="860425"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a:t>Projected built through 2032</a:t>
            </a:r>
            <a:endParaRPr lang="en-US" sz="1050"/>
          </a:p>
        </p:txBody>
      </p:sp>
      <p:sp>
        <p:nvSpPr>
          <p:cNvPr id="15" name="Text Placeholder 10">
            <a:extLst>
              <a:ext uri="{FF2B5EF4-FFF2-40B4-BE49-F238E27FC236}">
                <a16:creationId xmlns:a16="http://schemas.microsoft.com/office/drawing/2014/main" id="{25CF8502-E425-3261-422B-C78F95399A59}"/>
              </a:ext>
            </a:extLst>
          </p:cNvPr>
          <p:cNvSpPr>
            <a:spLocks noGrp="1"/>
          </p:cNvSpPr>
          <p:nvPr>
            <p:custDataLst>
              <p:tags r:id="rId8"/>
            </p:custDataLst>
          </p:nvPr>
        </p:nvSpPr>
        <p:spPr bwMode="auto">
          <a:xfrm>
            <a:off x="1655763" y="5846763"/>
            <a:ext cx="881063"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325C06D-2BA4-41D7-B852-9EE798C62118}" type="datetime'''''Ac''tive ''''p''''r''''''''''o''''jects'' i''n queues'''''">
              <a:rPr lang="en-US" altLang="en-US" sz="1050" smtClean="0"/>
              <a:pPr marL="0" lvl="0" indent="0" algn="ctr">
                <a:spcBef>
                  <a:spcPct val="0"/>
                </a:spcBef>
                <a:spcAft>
                  <a:spcPct val="0"/>
                </a:spcAft>
                <a:buNone/>
              </a:pPr>
              <a:t>Active projects in queues</a:t>
            </a:fld>
            <a:endParaRPr lang="en-US" sz="1050"/>
          </a:p>
        </p:txBody>
      </p:sp>
      <p:sp>
        <p:nvSpPr>
          <p:cNvPr id="33"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1360488" y="2593975"/>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sz="1050" b="1"/>
              <a:t>3.5x</a:t>
            </a:r>
          </a:p>
        </p:txBody>
      </p:sp>
      <p:graphicFrame>
        <p:nvGraphicFramePr>
          <p:cNvPr id="4" name="Chart 3">
            <a:extLst>
              <a:ext uri="{FF2B5EF4-FFF2-40B4-BE49-F238E27FC236}">
                <a16:creationId xmlns:a16="http://schemas.microsoft.com/office/drawing/2014/main" id="{221E24CD-E431-B869-5943-8109A6FC8D68}"/>
              </a:ext>
            </a:extLst>
          </p:cNvPr>
          <p:cNvGraphicFramePr/>
          <p:nvPr>
            <p:custDataLst>
              <p:tags r:id="rId10"/>
            </p:custDataLst>
            <p:extLst>
              <p:ext uri="{D42A27DB-BD31-4B8C-83A1-F6EECF244321}">
                <p14:modId xmlns:p14="http://schemas.microsoft.com/office/powerpoint/2010/main" val="1046934772"/>
              </p:ext>
            </p:extLst>
          </p:nvPr>
        </p:nvGraphicFramePr>
        <p:xfrm>
          <a:off x="2782888" y="2790825"/>
          <a:ext cx="5988050" cy="3248025"/>
        </p:xfrm>
        <a:graphic>
          <a:graphicData uri="http://schemas.openxmlformats.org/drawingml/2006/chart">
            <c:chart xmlns:c="http://schemas.openxmlformats.org/drawingml/2006/chart" xmlns:r="http://schemas.openxmlformats.org/officeDocument/2006/relationships" r:id="rId55"/>
          </a:graphicData>
        </a:graphic>
      </p:graphicFrame>
      <p:cxnSp>
        <p:nvCxnSpPr>
          <p:cNvPr id="352" name="Straight Connector 351">
            <a:extLst>
              <a:ext uri="{FF2B5EF4-FFF2-40B4-BE49-F238E27FC236}">
                <a16:creationId xmlns:a16="http://schemas.microsoft.com/office/drawing/2014/main" id="{F6A78709-A7EA-1478-08EB-8B23D3CCEBEC}"/>
              </a:ext>
            </a:extLst>
          </p:cNvPr>
          <p:cNvCxnSpPr/>
          <p:nvPr>
            <p:custDataLst>
              <p:tags r:id="rId11"/>
            </p:custDataLst>
          </p:nvPr>
        </p:nvCxnSpPr>
        <p:spPr bwMode="auto">
          <a:xfrm flipV="1">
            <a:off x="3494088" y="2641601"/>
            <a:ext cx="0" cy="2417763"/>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53" name="Straight Connector 352">
            <a:extLst>
              <a:ext uri="{FF2B5EF4-FFF2-40B4-BE49-F238E27FC236}">
                <a16:creationId xmlns:a16="http://schemas.microsoft.com/office/drawing/2014/main" id="{82F38C50-50C7-C9B9-22F2-CEB4F5D0BB09}"/>
              </a:ext>
            </a:extLst>
          </p:cNvPr>
          <p:cNvCxnSpPr/>
          <p:nvPr>
            <p:custDataLst>
              <p:tags r:id="rId12"/>
            </p:custDataLst>
          </p:nvPr>
        </p:nvCxnSpPr>
        <p:spPr bwMode="auto">
          <a:xfrm>
            <a:off x="3494088" y="2641600"/>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54" name="Straight Connector 353">
            <a:extLst>
              <a:ext uri="{FF2B5EF4-FFF2-40B4-BE49-F238E27FC236}">
                <a16:creationId xmlns:a16="http://schemas.microsoft.com/office/drawing/2014/main" id="{4CF9992A-6E8E-E89A-58C2-C5752F4802F8}"/>
              </a:ext>
            </a:extLst>
          </p:cNvPr>
          <p:cNvCxnSpPr/>
          <p:nvPr>
            <p:custDataLst>
              <p:tags r:id="rId13"/>
            </p:custDataLst>
          </p:nvPr>
        </p:nvCxnSpPr>
        <p:spPr bwMode="auto">
          <a:xfrm>
            <a:off x="3771900" y="2641600"/>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371" name="Straight Connector 370">
            <a:extLst>
              <a:ext uri="{FF2B5EF4-FFF2-40B4-BE49-F238E27FC236}">
                <a16:creationId xmlns:a16="http://schemas.microsoft.com/office/drawing/2014/main" id="{D72268D2-D1F7-68A0-E3A3-4B506BEB90DF}"/>
              </a:ext>
            </a:extLst>
          </p:cNvPr>
          <p:cNvCxnSpPr/>
          <p:nvPr>
            <p:custDataLst>
              <p:tags r:id="rId14"/>
            </p:custDataLst>
          </p:nvPr>
        </p:nvCxnSpPr>
        <p:spPr bwMode="auto">
          <a:xfrm>
            <a:off x="4271963" y="2641600"/>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2" name="Straight Connector 371">
            <a:extLst>
              <a:ext uri="{FF2B5EF4-FFF2-40B4-BE49-F238E27FC236}">
                <a16:creationId xmlns:a16="http://schemas.microsoft.com/office/drawing/2014/main" id="{60A42036-756F-03D6-2F60-F649F03BECA3}"/>
              </a:ext>
            </a:extLst>
          </p:cNvPr>
          <p:cNvCxnSpPr/>
          <p:nvPr>
            <p:custDataLst>
              <p:tags r:id="rId15"/>
            </p:custDataLst>
          </p:nvPr>
        </p:nvCxnSpPr>
        <p:spPr bwMode="auto">
          <a:xfrm>
            <a:off x="4549775" y="2641600"/>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370" name="Straight Connector 369">
            <a:extLst>
              <a:ext uri="{FF2B5EF4-FFF2-40B4-BE49-F238E27FC236}">
                <a16:creationId xmlns:a16="http://schemas.microsoft.com/office/drawing/2014/main" id="{A901694C-3FBB-6652-1F70-C185E3079EE3}"/>
              </a:ext>
            </a:extLst>
          </p:cNvPr>
          <p:cNvCxnSpPr/>
          <p:nvPr>
            <p:custDataLst>
              <p:tags r:id="rId16"/>
            </p:custDataLst>
          </p:nvPr>
        </p:nvCxnSpPr>
        <p:spPr bwMode="auto">
          <a:xfrm flipV="1">
            <a:off x="4271963" y="2641600"/>
            <a:ext cx="0" cy="2293938"/>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4" name="Straight Connector 383">
            <a:extLst>
              <a:ext uri="{FF2B5EF4-FFF2-40B4-BE49-F238E27FC236}">
                <a16:creationId xmlns:a16="http://schemas.microsoft.com/office/drawing/2014/main" id="{788912F1-34FA-9C1E-5802-37F216CE5B21}"/>
              </a:ext>
            </a:extLst>
          </p:cNvPr>
          <p:cNvCxnSpPr/>
          <p:nvPr>
            <p:custDataLst>
              <p:tags r:id="rId17"/>
            </p:custDataLst>
          </p:nvPr>
        </p:nvCxnSpPr>
        <p:spPr bwMode="auto">
          <a:xfrm flipV="1">
            <a:off x="5049838" y="4575175"/>
            <a:ext cx="0" cy="879475"/>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5" name="Straight Connector 384">
            <a:extLst>
              <a:ext uri="{FF2B5EF4-FFF2-40B4-BE49-F238E27FC236}">
                <a16:creationId xmlns:a16="http://schemas.microsoft.com/office/drawing/2014/main" id="{B4FA10A9-28DC-D78F-A4D4-1B6F9644B646}"/>
              </a:ext>
            </a:extLst>
          </p:cNvPr>
          <p:cNvCxnSpPr/>
          <p:nvPr>
            <p:custDataLst>
              <p:tags r:id="rId18"/>
            </p:custDataLst>
          </p:nvPr>
        </p:nvCxnSpPr>
        <p:spPr bwMode="auto">
          <a:xfrm>
            <a:off x="5049838" y="4575175"/>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6" name="Straight Connector 385">
            <a:extLst>
              <a:ext uri="{FF2B5EF4-FFF2-40B4-BE49-F238E27FC236}">
                <a16:creationId xmlns:a16="http://schemas.microsoft.com/office/drawing/2014/main" id="{D89B757D-E4AD-8F35-E98E-9BDD55476C83}"/>
              </a:ext>
            </a:extLst>
          </p:cNvPr>
          <p:cNvCxnSpPr/>
          <p:nvPr>
            <p:custDataLst>
              <p:tags r:id="rId19"/>
            </p:custDataLst>
          </p:nvPr>
        </p:nvCxnSpPr>
        <p:spPr bwMode="auto">
          <a:xfrm>
            <a:off x="5327650" y="4575175"/>
            <a:ext cx="0" cy="26193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392" name="Straight Connector 391">
            <a:extLst>
              <a:ext uri="{FF2B5EF4-FFF2-40B4-BE49-F238E27FC236}">
                <a16:creationId xmlns:a16="http://schemas.microsoft.com/office/drawing/2014/main" id="{7AD21110-2F6A-67B1-BC40-CF0120D45686}"/>
              </a:ext>
            </a:extLst>
          </p:cNvPr>
          <p:cNvCxnSpPr/>
          <p:nvPr>
            <p:custDataLst>
              <p:tags r:id="rId20"/>
            </p:custDataLst>
          </p:nvPr>
        </p:nvCxnSpPr>
        <p:spPr bwMode="auto">
          <a:xfrm flipV="1">
            <a:off x="5826125" y="3359150"/>
            <a:ext cx="0" cy="1798638"/>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3" name="Straight Connector 392">
            <a:extLst>
              <a:ext uri="{FF2B5EF4-FFF2-40B4-BE49-F238E27FC236}">
                <a16:creationId xmlns:a16="http://schemas.microsoft.com/office/drawing/2014/main" id="{3223C597-0060-B761-1CD8-B56159200A6D}"/>
              </a:ext>
            </a:extLst>
          </p:cNvPr>
          <p:cNvCxnSpPr/>
          <p:nvPr>
            <p:custDataLst>
              <p:tags r:id="rId21"/>
            </p:custDataLst>
          </p:nvPr>
        </p:nvCxnSpPr>
        <p:spPr bwMode="auto">
          <a:xfrm>
            <a:off x="5826125" y="3359150"/>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4" name="Straight Connector 393">
            <a:extLst>
              <a:ext uri="{FF2B5EF4-FFF2-40B4-BE49-F238E27FC236}">
                <a16:creationId xmlns:a16="http://schemas.microsoft.com/office/drawing/2014/main" id="{CCE0CF09-E090-6FA3-AA15-701CC0A1A5A6}"/>
              </a:ext>
            </a:extLst>
          </p:cNvPr>
          <p:cNvCxnSpPr/>
          <p:nvPr>
            <p:custDataLst>
              <p:tags r:id="rId22"/>
            </p:custDataLst>
          </p:nvPr>
        </p:nvCxnSpPr>
        <p:spPr bwMode="auto">
          <a:xfrm>
            <a:off x="6103938" y="3359150"/>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06" name="Straight Connector 405">
            <a:extLst>
              <a:ext uri="{FF2B5EF4-FFF2-40B4-BE49-F238E27FC236}">
                <a16:creationId xmlns:a16="http://schemas.microsoft.com/office/drawing/2014/main" id="{0F4E1F6D-9894-DBA9-8897-F82983E7CC57}"/>
              </a:ext>
            </a:extLst>
          </p:cNvPr>
          <p:cNvCxnSpPr/>
          <p:nvPr>
            <p:custDataLst>
              <p:tags r:id="rId23"/>
            </p:custDataLst>
          </p:nvPr>
        </p:nvCxnSpPr>
        <p:spPr bwMode="auto">
          <a:xfrm flipV="1">
            <a:off x="6604000" y="4470400"/>
            <a:ext cx="0" cy="98425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9636FE90-4CA8-68F9-F159-FF079E184582}"/>
              </a:ext>
            </a:extLst>
          </p:cNvPr>
          <p:cNvCxnSpPr/>
          <p:nvPr>
            <p:custDataLst>
              <p:tags r:id="rId24"/>
            </p:custDataLst>
          </p:nvPr>
        </p:nvCxnSpPr>
        <p:spPr bwMode="auto">
          <a:xfrm>
            <a:off x="6604000" y="4470400"/>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8" name="Straight Connector 407">
            <a:extLst>
              <a:ext uri="{FF2B5EF4-FFF2-40B4-BE49-F238E27FC236}">
                <a16:creationId xmlns:a16="http://schemas.microsoft.com/office/drawing/2014/main" id="{39FCF82E-AC18-45DF-C000-A47CB50F061B}"/>
              </a:ext>
            </a:extLst>
          </p:cNvPr>
          <p:cNvCxnSpPr/>
          <p:nvPr>
            <p:custDataLst>
              <p:tags r:id="rId25"/>
            </p:custDataLst>
          </p:nvPr>
        </p:nvCxnSpPr>
        <p:spPr bwMode="auto">
          <a:xfrm>
            <a:off x="6881813" y="4470400"/>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18" name="Straight Connector 417">
            <a:extLst>
              <a:ext uri="{FF2B5EF4-FFF2-40B4-BE49-F238E27FC236}">
                <a16:creationId xmlns:a16="http://schemas.microsoft.com/office/drawing/2014/main" id="{FAF75185-61FC-A695-C5ED-E9D388727C69}"/>
              </a:ext>
            </a:extLst>
          </p:cNvPr>
          <p:cNvCxnSpPr/>
          <p:nvPr>
            <p:custDataLst>
              <p:tags r:id="rId26"/>
            </p:custDataLst>
          </p:nvPr>
        </p:nvCxnSpPr>
        <p:spPr bwMode="auto">
          <a:xfrm flipV="1">
            <a:off x="7381875" y="2716213"/>
            <a:ext cx="0" cy="2614613"/>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19" name="Straight Connector 418">
            <a:extLst>
              <a:ext uri="{FF2B5EF4-FFF2-40B4-BE49-F238E27FC236}">
                <a16:creationId xmlns:a16="http://schemas.microsoft.com/office/drawing/2014/main" id="{525AB63A-B8C2-5A37-0C5F-A0755D15E5CC}"/>
              </a:ext>
            </a:extLst>
          </p:cNvPr>
          <p:cNvCxnSpPr/>
          <p:nvPr>
            <p:custDataLst>
              <p:tags r:id="rId27"/>
            </p:custDataLst>
          </p:nvPr>
        </p:nvCxnSpPr>
        <p:spPr bwMode="auto">
          <a:xfrm>
            <a:off x="7381875" y="2716213"/>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20" name="Straight Connector 419">
            <a:extLst>
              <a:ext uri="{FF2B5EF4-FFF2-40B4-BE49-F238E27FC236}">
                <a16:creationId xmlns:a16="http://schemas.microsoft.com/office/drawing/2014/main" id="{991AFEEE-C4A1-EFE7-247C-32DD849CE49A}"/>
              </a:ext>
            </a:extLst>
          </p:cNvPr>
          <p:cNvCxnSpPr/>
          <p:nvPr>
            <p:custDataLst>
              <p:tags r:id="rId28"/>
            </p:custDataLst>
          </p:nvPr>
        </p:nvCxnSpPr>
        <p:spPr bwMode="auto">
          <a:xfrm>
            <a:off x="7659688" y="2716213"/>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36" name="Straight Connector 435">
            <a:extLst>
              <a:ext uri="{FF2B5EF4-FFF2-40B4-BE49-F238E27FC236}">
                <a16:creationId xmlns:a16="http://schemas.microsoft.com/office/drawing/2014/main" id="{57E932CC-73E3-E653-DC34-958DF7ED3E9D}"/>
              </a:ext>
            </a:extLst>
          </p:cNvPr>
          <p:cNvCxnSpPr/>
          <p:nvPr>
            <p:custDataLst>
              <p:tags r:id="rId29"/>
            </p:custDataLst>
          </p:nvPr>
        </p:nvCxnSpPr>
        <p:spPr bwMode="auto">
          <a:xfrm flipV="1">
            <a:off x="8159750" y="5014913"/>
            <a:ext cx="0" cy="439738"/>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37" name="Straight Connector 436">
            <a:extLst>
              <a:ext uri="{FF2B5EF4-FFF2-40B4-BE49-F238E27FC236}">
                <a16:creationId xmlns:a16="http://schemas.microsoft.com/office/drawing/2014/main" id="{621D85C8-BE14-FAE0-FE73-E75ECE6E5DE4}"/>
              </a:ext>
            </a:extLst>
          </p:cNvPr>
          <p:cNvCxnSpPr/>
          <p:nvPr>
            <p:custDataLst>
              <p:tags r:id="rId30"/>
            </p:custDataLst>
          </p:nvPr>
        </p:nvCxnSpPr>
        <p:spPr bwMode="auto">
          <a:xfrm>
            <a:off x="8159750" y="5014913"/>
            <a:ext cx="277813"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38" name="Straight Connector 437">
            <a:extLst>
              <a:ext uri="{FF2B5EF4-FFF2-40B4-BE49-F238E27FC236}">
                <a16:creationId xmlns:a16="http://schemas.microsoft.com/office/drawing/2014/main" id="{764CBD07-D724-D087-5959-9FE3B053C4FF}"/>
              </a:ext>
            </a:extLst>
          </p:cNvPr>
          <p:cNvCxnSpPr/>
          <p:nvPr>
            <p:custDataLst>
              <p:tags r:id="rId31"/>
            </p:custDataLst>
          </p:nvPr>
        </p:nvCxnSpPr>
        <p:spPr bwMode="auto">
          <a:xfrm>
            <a:off x="8437563" y="5014913"/>
            <a:ext cx="0" cy="2667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2" name="Text Placeholder 10">
            <a:extLst>
              <a:ext uri="{FF2B5EF4-FFF2-40B4-BE49-F238E27FC236}">
                <a16:creationId xmlns:a16="http://schemas.microsoft.com/office/drawing/2014/main" id="{15AD3BAB-CAC6-1C78-C366-6DCFCCB13BD6}"/>
              </a:ext>
            </a:extLst>
          </p:cNvPr>
          <p:cNvSpPr>
            <a:spLocks noGrp="1"/>
          </p:cNvSpPr>
          <p:nvPr>
            <p:custDataLst>
              <p:tags r:id="rId32"/>
            </p:custDataLst>
          </p:nvPr>
        </p:nvSpPr>
        <p:spPr bwMode="auto">
          <a:xfrm>
            <a:off x="4171950" y="5846763"/>
            <a:ext cx="4794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ACA44B7-772D-4340-80ED-40F3E154B0A3}" type="datetime'''''''E''''''''R''''''''C''O''''''T'''''''''">
              <a:rPr lang="en-US" altLang="en-US" sz="1050" smtClean="0"/>
              <a:pPr marL="0" lvl="0" indent="0" algn="ctr">
                <a:spcBef>
                  <a:spcPct val="0"/>
                </a:spcBef>
                <a:spcAft>
                  <a:spcPct val="0"/>
                </a:spcAft>
                <a:buNone/>
              </a:pPr>
              <a:t>ERCOT</a:t>
            </a:fld>
            <a:endParaRPr lang="en-US" sz="1050"/>
          </a:p>
        </p:txBody>
      </p:sp>
      <p:sp>
        <p:nvSpPr>
          <p:cNvPr id="60" name="Text Placeholder 10">
            <a:extLst>
              <a:ext uri="{FF2B5EF4-FFF2-40B4-BE49-F238E27FC236}">
                <a16:creationId xmlns:a16="http://schemas.microsoft.com/office/drawing/2014/main" id="{B591B392-B6EC-CE23-CD87-6D41D88F180A}"/>
              </a:ext>
            </a:extLst>
          </p:cNvPr>
          <p:cNvSpPr>
            <a:spLocks noGrp="1"/>
          </p:cNvSpPr>
          <p:nvPr>
            <p:custDataLst>
              <p:tags r:id="rId33"/>
            </p:custDataLst>
          </p:nvPr>
        </p:nvSpPr>
        <p:spPr bwMode="auto">
          <a:xfrm>
            <a:off x="4954588" y="5846763"/>
            <a:ext cx="47148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2269F75-7560-4FB3-A678-ABB239085DFA}" type="datetime'''''I''''S''''''''''''O''''-''''N''''''E'''''''''''''''''">
              <a:rPr lang="en-US" altLang="en-US" sz="1050" smtClean="0"/>
              <a:pPr marL="0" lvl="0" indent="0" algn="ctr">
                <a:spcBef>
                  <a:spcPct val="0"/>
                </a:spcBef>
                <a:spcAft>
                  <a:spcPct val="0"/>
                </a:spcAft>
                <a:buNone/>
              </a:pPr>
              <a:t>ISO-NE</a:t>
            </a:fld>
            <a:endParaRPr lang="en-US" sz="1050"/>
          </a:p>
        </p:txBody>
      </p:sp>
      <p:sp>
        <p:nvSpPr>
          <p:cNvPr id="63" name="Text Placeholder 10">
            <a:extLst>
              <a:ext uri="{FF2B5EF4-FFF2-40B4-BE49-F238E27FC236}">
                <a16:creationId xmlns:a16="http://schemas.microsoft.com/office/drawing/2014/main" id="{B82BF44E-2A29-F355-8622-7EF4580D8D80}"/>
              </a:ext>
            </a:extLst>
          </p:cNvPr>
          <p:cNvSpPr>
            <a:spLocks noGrp="1"/>
          </p:cNvSpPr>
          <p:nvPr>
            <p:custDataLst>
              <p:tags r:id="rId34"/>
            </p:custDataLst>
          </p:nvPr>
        </p:nvSpPr>
        <p:spPr bwMode="auto">
          <a:xfrm>
            <a:off x="5789613" y="5846763"/>
            <a:ext cx="3524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7EC0944-BE60-4E9B-A563-E48CE1DFE2B5}" type="datetime'''''''''''''M''''I''S''''''''O'''''''''''''''''''">
              <a:rPr lang="en-US" altLang="en-US" sz="1050" smtClean="0"/>
              <a:pPr marL="0" lvl="0" indent="0" algn="ctr">
                <a:spcBef>
                  <a:spcPct val="0"/>
                </a:spcBef>
                <a:spcAft>
                  <a:spcPct val="0"/>
                </a:spcAft>
                <a:buNone/>
              </a:pPr>
              <a:t>MISO</a:t>
            </a:fld>
            <a:endParaRPr lang="en-US" sz="1050"/>
          </a:p>
        </p:txBody>
      </p:sp>
      <p:sp>
        <p:nvSpPr>
          <p:cNvPr id="258" name="Text Placeholder 10">
            <a:extLst>
              <a:ext uri="{FF2B5EF4-FFF2-40B4-BE49-F238E27FC236}">
                <a16:creationId xmlns:a16="http://schemas.microsoft.com/office/drawing/2014/main" id="{FB8BF632-1B52-E0E0-5A86-13FD9AFE998C}"/>
              </a:ext>
            </a:extLst>
          </p:cNvPr>
          <p:cNvSpPr>
            <a:spLocks noGrp="1"/>
          </p:cNvSpPr>
          <p:nvPr>
            <p:custDataLst>
              <p:tags r:id="rId35"/>
            </p:custDataLst>
          </p:nvPr>
        </p:nvSpPr>
        <p:spPr bwMode="auto">
          <a:xfrm>
            <a:off x="6530975" y="5846763"/>
            <a:ext cx="4270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E4FE986-CFC6-4128-895D-50EB926CE87D}" type="datetime'''''''NY''''I''''''''''''''''S''''O'''">
              <a:rPr lang="en-US" altLang="en-US" sz="1050" smtClean="0"/>
              <a:pPr marL="0" lvl="0" indent="0" algn="ctr">
                <a:spcBef>
                  <a:spcPct val="0"/>
                </a:spcBef>
                <a:spcAft>
                  <a:spcPct val="0"/>
                </a:spcAft>
                <a:buNone/>
              </a:pPr>
              <a:t>NYISO</a:t>
            </a:fld>
            <a:endParaRPr lang="en-US" sz="1050"/>
          </a:p>
        </p:txBody>
      </p:sp>
      <p:sp>
        <p:nvSpPr>
          <p:cNvPr id="261" name="Text Placeholder 10">
            <a:extLst>
              <a:ext uri="{FF2B5EF4-FFF2-40B4-BE49-F238E27FC236}">
                <a16:creationId xmlns:a16="http://schemas.microsoft.com/office/drawing/2014/main" id="{84897A41-D69F-781C-4609-9987BA110017}"/>
              </a:ext>
            </a:extLst>
          </p:cNvPr>
          <p:cNvSpPr>
            <a:spLocks noGrp="1"/>
          </p:cNvSpPr>
          <p:nvPr>
            <p:custDataLst>
              <p:tags r:id="rId36"/>
            </p:custDataLst>
          </p:nvPr>
        </p:nvSpPr>
        <p:spPr bwMode="auto">
          <a:xfrm>
            <a:off x="7381875" y="5846763"/>
            <a:ext cx="2794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DC34ADD-3267-4278-B474-31EF5E280AA6}" type="datetime'''''''''''''''P''''''''''''J''''''''''M'''''''''''''''''">
              <a:rPr lang="en-US" altLang="en-US" sz="1050" smtClean="0"/>
              <a:pPr marL="0" lvl="0" indent="0" algn="ctr">
                <a:spcBef>
                  <a:spcPct val="0"/>
                </a:spcBef>
                <a:spcAft>
                  <a:spcPct val="0"/>
                </a:spcAft>
                <a:buNone/>
              </a:pPr>
              <a:t>PJM</a:t>
            </a:fld>
            <a:endParaRPr lang="en-US" sz="1050"/>
          </a:p>
        </p:txBody>
      </p:sp>
      <p:sp>
        <p:nvSpPr>
          <p:cNvPr id="264" name="Text Placeholder 10">
            <a:extLst>
              <a:ext uri="{FF2B5EF4-FFF2-40B4-BE49-F238E27FC236}">
                <a16:creationId xmlns:a16="http://schemas.microsoft.com/office/drawing/2014/main" id="{87BFB2D7-CA95-693E-AA44-03B39E064B57}"/>
              </a:ext>
            </a:extLst>
          </p:cNvPr>
          <p:cNvSpPr>
            <a:spLocks noGrp="1"/>
          </p:cNvSpPr>
          <p:nvPr>
            <p:custDataLst>
              <p:tags r:id="rId37"/>
            </p:custDataLst>
          </p:nvPr>
        </p:nvSpPr>
        <p:spPr bwMode="auto">
          <a:xfrm>
            <a:off x="8159750" y="5846763"/>
            <a:ext cx="2794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541DF9B-D649-4662-B9A4-A82AEE2FB08B}" type="datetime'''''S''P''''P'">
              <a:rPr lang="en-US" altLang="en-US" sz="1050" smtClean="0"/>
              <a:pPr marL="0" lvl="0" indent="0" algn="ctr">
                <a:spcBef>
                  <a:spcPct val="0"/>
                </a:spcBef>
                <a:spcAft>
                  <a:spcPct val="0"/>
                </a:spcAft>
                <a:buNone/>
              </a:pPr>
              <a:t>SPP</a:t>
            </a:fld>
            <a:endParaRPr lang="en-US" sz="1050"/>
          </a:p>
        </p:txBody>
      </p:sp>
      <p:sp>
        <p:nvSpPr>
          <p:cNvPr id="51" name="Text Placeholder 10">
            <a:extLst>
              <a:ext uri="{FF2B5EF4-FFF2-40B4-BE49-F238E27FC236}">
                <a16:creationId xmlns:a16="http://schemas.microsoft.com/office/drawing/2014/main" id="{C0C0C517-F4A7-8022-F478-86FC11B1D5F9}"/>
              </a:ext>
            </a:extLst>
          </p:cNvPr>
          <p:cNvSpPr>
            <a:spLocks noGrp="1"/>
          </p:cNvSpPr>
          <p:nvPr>
            <p:custDataLst>
              <p:tags r:id="rId38"/>
            </p:custDataLst>
          </p:nvPr>
        </p:nvSpPr>
        <p:spPr bwMode="auto">
          <a:xfrm>
            <a:off x="3421063" y="5846763"/>
            <a:ext cx="4270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31879E7-8F39-4E4B-B191-3842F540A97A}" type="datetime'''''''''''''''''''''''''CA''''''''''''''I''S''O'''''''''">
              <a:rPr lang="en-US" altLang="en-US" sz="1050" smtClean="0"/>
              <a:pPr marL="0" lvl="0" indent="0" algn="ctr">
                <a:spcBef>
                  <a:spcPct val="0"/>
                </a:spcBef>
                <a:spcAft>
                  <a:spcPct val="0"/>
                </a:spcAft>
                <a:buNone/>
              </a:pPr>
              <a:t>CAISO</a:t>
            </a:fld>
            <a:endParaRPr lang="en-US" sz="1050"/>
          </a:p>
        </p:txBody>
      </p:sp>
      <p:sp>
        <p:nvSpPr>
          <p:cNvPr id="351" name="Text Placeholder 10">
            <a:extLst>
              <a:ext uri="{FF2B5EF4-FFF2-40B4-BE49-F238E27FC236}">
                <a16:creationId xmlns:a16="http://schemas.microsoft.com/office/drawing/2014/main" id="{115DFB91-512B-3844-A114-92FBEDCA92F2}"/>
              </a:ext>
            </a:extLst>
          </p:cNvPr>
          <p:cNvSpPr>
            <a:spLocks noGrp="1"/>
          </p:cNvSpPr>
          <p:nvPr>
            <p:custDataLst>
              <p:tags r:id="rId39"/>
            </p:custDataLst>
          </p:nvPr>
        </p:nvSpPr>
        <p:spPr bwMode="auto">
          <a:xfrm>
            <a:off x="3448050" y="2528888"/>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5.1x</a:t>
            </a:r>
            <a:endParaRPr lang="en-US" sz="1050" b="1"/>
          </a:p>
        </p:txBody>
      </p:sp>
      <p:sp>
        <p:nvSpPr>
          <p:cNvPr id="369"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auto">
          <a:xfrm>
            <a:off x="4225925" y="2528888"/>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4.2x</a:t>
            </a:r>
            <a:endParaRPr lang="en-US" sz="1050" b="1"/>
          </a:p>
        </p:txBody>
      </p:sp>
      <p:sp>
        <p:nvSpPr>
          <p:cNvPr id="383"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auto">
          <a:xfrm>
            <a:off x="5078413" y="4465638"/>
            <a:ext cx="219075" cy="21907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6x</a:t>
            </a:r>
            <a:endParaRPr lang="en-US" sz="1050" b="1"/>
          </a:p>
        </p:txBody>
      </p:sp>
      <p:sp>
        <p:nvSpPr>
          <p:cNvPr id="391" name="Text Placeholder 10">
            <a:extLst>
              <a:ext uri="{FF2B5EF4-FFF2-40B4-BE49-F238E27FC236}">
                <a16:creationId xmlns:a16="http://schemas.microsoft.com/office/drawing/2014/main" id="{115DFB91-512B-3844-A114-92FBEDCA92F2}"/>
              </a:ext>
            </a:extLst>
          </p:cNvPr>
          <p:cNvSpPr>
            <a:spLocks noGrp="1"/>
          </p:cNvSpPr>
          <p:nvPr>
            <p:custDataLst>
              <p:tags r:id="rId42"/>
            </p:custDataLst>
          </p:nvPr>
        </p:nvSpPr>
        <p:spPr bwMode="auto">
          <a:xfrm>
            <a:off x="5780088" y="3246438"/>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4.6x</a:t>
            </a:r>
          </a:p>
        </p:txBody>
      </p:sp>
      <p:sp>
        <p:nvSpPr>
          <p:cNvPr id="405" name="Text Placeholder 10">
            <a:extLst>
              <a:ext uri="{FF2B5EF4-FFF2-40B4-BE49-F238E27FC236}">
                <a16:creationId xmlns:a16="http://schemas.microsoft.com/office/drawing/2014/main" id="{115DFB91-512B-3844-A114-92FBEDCA92F2}"/>
              </a:ext>
            </a:extLst>
          </p:cNvPr>
          <p:cNvSpPr>
            <a:spLocks noGrp="1"/>
          </p:cNvSpPr>
          <p:nvPr>
            <p:custDataLst>
              <p:tags r:id="rId43"/>
            </p:custDataLst>
          </p:nvPr>
        </p:nvSpPr>
        <p:spPr bwMode="auto">
          <a:xfrm>
            <a:off x="6557963" y="4357688"/>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t>6</a:t>
            </a:r>
            <a:r>
              <a:rPr lang="en-US" altLang="en-US" sz="1050" b="1">
                <a:effectLst/>
              </a:rPr>
              <a:t>.8x</a:t>
            </a:r>
            <a:endParaRPr lang="en-US" sz="1050" b="1"/>
          </a:p>
        </p:txBody>
      </p:sp>
      <p:sp>
        <p:nvSpPr>
          <p:cNvPr id="417" name="Text Placeholder 10">
            <a:extLst>
              <a:ext uri="{FF2B5EF4-FFF2-40B4-BE49-F238E27FC236}">
                <a16:creationId xmlns:a16="http://schemas.microsoft.com/office/drawing/2014/main" id="{115DFB91-512B-3844-A114-92FBEDCA92F2}"/>
              </a:ext>
            </a:extLst>
          </p:cNvPr>
          <p:cNvSpPr>
            <a:spLocks noGrp="1"/>
          </p:cNvSpPr>
          <p:nvPr>
            <p:custDataLst>
              <p:tags r:id="rId44"/>
            </p:custDataLst>
          </p:nvPr>
        </p:nvSpPr>
        <p:spPr bwMode="auto">
          <a:xfrm>
            <a:off x="7283450" y="2603500"/>
            <a:ext cx="474663"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10.5x</a:t>
            </a:r>
            <a:endParaRPr lang="en-US" sz="1050" b="1"/>
          </a:p>
        </p:txBody>
      </p:sp>
      <p:sp>
        <p:nvSpPr>
          <p:cNvPr id="435" name="Text Placeholder 10">
            <a:extLst>
              <a:ext uri="{FF2B5EF4-FFF2-40B4-BE49-F238E27FC236}">
                <a16:creationId xmlns:a16="http://schemas.microsoft.com/office/drawing/2014/main" id="{115DFB91-512B-3844-A114-92FBEDCA92F2}"/>
              </a:ext>
            </a:extLst>
          </p:cNvPr>
          <p:cNvSpPr>
            <a:spLocks noGrp="1"/>
          </p:cNvSpPr>
          <p:nvPr>
            <p:custDataLst>
              <p:tags r:id="rId45"/>
            </p:custDataLst>
          </p:nvPr>
        </p:nvSpPr>
        <p:spPr bwMode="auto">
          <a:xfrm>
            <a:off x="8113713" y="4902200"/>
            <a:ext cx="368300" cy="227013"/>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050" b="1">
                <a:effectLst/>
              </a:rPr>
              <a:t>2.4x</a:t>
            </a:r>
            <a:endParaRPr lang="en-US" sz="1050" b="1"/>
          </a:p>
        </p:txBody>
      </p:sp>
    </p:spTree>
    <p:extLst>
      <p:ext uri="{BB962C8B-B14F-4D97-AF65-F5344CB8AC3E}">
        <p14:creationId xmlns:p14="http://schemas.microsoft.com/office/powerpoint/2010/main" val="272055371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3B51461-5886-5FB7-0C16-D0A71C5D93C4}"/>
              </a:ext>
            </a:extLst>
          </p:cNvPr>
          <p:cNvGraphicFramePr>
            <a:graphicFrameLocks noChangeAspect="1"/>
          </p:cNvGraphicFramePr>
          <p:nvPr>
            <p:custDataLst>
              <p:tags r:id="rId1"/>
            </p:custDataLst>
            <p:extLst>
              <p:ext uri="{D42A27DB-BD31-4B8C-83A1-F6EECF244321}">
                <p14:modId xmlns:p14="http://schemas.microsoft.com/office/powerpoint/2010/main" val="118161625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think-cell data - do not delete" hidden="1">
                        <a:extLst>
                          <a:ext uri="{FF2B5EF4-FFF2-40B4-BE49-F238E27FC236}">
                            <a16:creationId xmlns:a16="http://schemas.microsoft.com/office/drawing/2014/main" id="{D3B51461-5886-5FB7-0C16-D0A71C5D93C4}"/>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92563019-7730-D6FD-2180-1DF8F2103CBF}"/>
              </a:ext>
            </a:extLst>
          </p:cNvPr>
          <p:cNvSpPr>
            <a:spLocks noGrp="1"/>
          </p:cNvSpPr>
          <p:nvPr>
            <p:ph type="title"/>
          </p:nvPr>
        </p:nvSpPr>
        <p:spPr/>
        <p:txBody>
          <a:bodyPr vert="horz">
            <a:noAutofit/>
          </a:bodyPr>
          <a:lstStyle/>
          <a:p>
            <a:r>
              <a:rPr lang="en-US"/>
              <a:t>Three potential technological solutions to debottleneck grid interconnections currently being explored and developed</a:t>
            </a:r>
          </a:p>
        </p:txBody>
      </p:sp>
      <p:sp>
        <p:nvSpPr>
          <p:cNvPr id="20" name="Oval 19">
            <a:extLst>
              <a:ext uri="{FF2B5EF4-FFF2-40B4-BE49-F238E27FC236}">
                <a16:creationId xmlns:a16="http://schemas.microsoft.com/office/drawing/2014/main" id="{1D580CED-8D71-79F9-5BF1-DCEB6B262E89}"/>
              </a:ext>
            </a:extLst>
          </p:cNvPr>
          <p:cNvSpPr>
            <a:spLocks noChangeAspect="1"/>
          </p:cNvSpPr>
          <p:nvPr/>
        </p:nvSpPr>
        <p:spPr bwMode="gray">
          <a:xfrm>
            <a:off x="799627" y="1943408"/>
            <a:ext cx="230400" cy="2304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000" b="1">
                <a:solidFill>
                  <a:schemeClr val="bg1"/>
                </a:solidFill>
              </a:rPr>
              <a:t>1</a:t>
            </a:r>
          </a:p>
        </p:txBody>
      </p:sp>
      <p:sp>
        <p:nvSpPr>
          <p:cNvPr id="21" name="Oval 20">
            <a:extLst>
              <a:ext uri="{FF2B5EF4-FFF2-40B4-BE49-F238E27FC236}">
                <a16:creationId xmlns:a16="http://schemas.microsoft.com/office/drawing/2014/main" id="{E85C8880-1973-EFA1-BEC6-15CF2022726E}"/>
              </a:ext>
            </a:extLst>
          </p:cNvPr>
          <p:cNvSpPr>
            <a:spLocks noChangeAspect="1"/>
          </p:cNvSpPr>
          <p:nvPr/>
        </p:nvSpPr>
        <p:spPr bwMode="gray">
          <a:xfrm>
            <a:off x="8143796" y="1943408"/>
            <a:ext cx="230400" cy="2304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3</a:t>
            </a:r>
          </a:p>
        </p:txBody>
      </p:sp>
      <p:sp>
        <p:nvSpPr>
          <p:cNvPr id="22" name="Oval 21">
            <a:extLst>
              <a:ext uri="{FF2B5EF4-FFF2-40B4-BE49-F238E27FC236}">
                <a16:creationId xmlns:a16="http://schemas.microsoft.com/office/drawing/2014/main" id="{FE31CD96-1F95-F1BA-6212-8B2F8F3AD5A2}"/>
              </a:ext>
            </a:extLst>
          </p:cNvPr>
          <p:cNvSpPr>
            <a:spLocks noChangeAspect="1"/>
          </p:cNvSpPr>
          <p:nvPr/>
        </p:nvSpPr>
        <p:spPr bwMode="gray">
          <a:xfrm>
            <a:off x="4471712" y="1943408"/>
            <a:ext cx="230400" cy="230400"/>
          </a:xfrm>
          <a:prstGeom prst="ellipse">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a:solidFill>
                  <a:schemeClr val="bg1"/>
                </a:solidFill>
              </a:rPr>
              <a:t>2</a:t>
            </a:r>
          </a:p>
        </p:txBody>
      </p:sp>
      <p:sp>
        <p:nvSpPr>
          <p:cNvPr id="25" name="Rectangle 24">
            <a:extLst>
              <a:ext uri="{FF2B5EF4-FFF2-40B4-BE49-F238E27FC236}">
                <a16:creationId xmlns:a16="http://schemas.microsoft.com/office/drawing/2014/main" id="{4EC9A7A4-A835-D569-69CD-404465234AF8}"/>
              </a:ext>
            </a:extLst>
          </p:cNvPr>
          <p:cNvSpPr/>
          <p:nvPr/>
        </p:nvSpPr>
        <p:spPr bwMode="gray">
          <a:xfrm>
            <a:off x="799627" y="2292350"/>
            <a:ext cx="3419554" cy="3657600"/>
          </a:xfrm>
          <a:prstGeom prst="rect">
            <a:avLst/>
          </a:prstGeom>
          <a:solidFill>
            <a:srgbClr val="D2F1EE"/>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6" name="Rectangle 25">
            <a:extLst>
              <a:ext uri="{FF2B5EF4-FFF2-40B4-BE49-F238E27FC236}">
                <a16:creationId xmlns:a16="http://schemas.microsoft.com/office/drawing/2014/main" id="{661FF991-C392-46D3-7808-98C012A8C380}"/>
              </a:ext>
            </a:extLst>
          </p:cNvPr>
          <p:cNvSpPr/>
          <p:nvPr/>
        </p:nvSpPr>
        <p:spPr bwMode="gray">
          <a:xfrm>
            <a:off x="4471712" y="2292350"/>
            <a:ext cx="3419554" cy="3657600"/>
          </a:xfrm>
          <a:prstGeom prst="rect">
            <a:avLst/>
          </a:prstGeom>
          <a:solidFill>
            <a:srgbClr val="F0D6F0"/>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 name="Rectangle 26">
            <a:extLst>
              <a:ext uri="{FF2B5EF4-FFF2-40B4-BE49-F238E27FC236}">
                <a16:creationId xmlns:a16="http://schemas.microsoft.com/office/drawing/2014/main" id="{B068A872-00BC-61DF-FB32-843875C57D9A}"/>
              </a:ext>
            </a:extLst>
          </p:cNvPr>
          <p:cNvSpPr/>
          <p:nvPr/>
        </p:nvSpPr>
        <p:spPr bwMode="gray">
          <a:xfrm>
            <a:off x="8143796" y="2292350"/>
            <a:ext cx="3419554" cy="3657600"/>
          </a:xfrm>
          <a:prstGeom prst="rect">
            <a:avLst/>
          </a:prstGeom>
          <a:solidFill>
            <a:srgbClr val="C5EEFF"/>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 name="TextBox 27">
            <a:extLst>
              <a:ext uri="{FF2B5EF4-FFF2-40B4-BE49-F238E27FC236}">
                <a16:creationId xmlns:a16="http://schemas.microsoft.com/office/drawing/2014/main" id="{BD7A9305-E044-5F96-83CE-9844E98419DC}"/>
              </a:ext>
            </a:extLst>
          </p:cNvPr>
          <p:cNvSpPr txBox="1"/>
          <p:nvPr/>
        </p:nvSpPr>
        <p:spPr bwMode="gray">
          <a:xfrm>
            <a:off x="1153390" y="1914534"/>
            <a:ext cx="2431473" cy="288147"/>
          </a:xfrm>
          <a:prstGeom prst="rect">
            <a:avLst/>
          </a:prstGeom>
          <a:noFill/>
        </p:spPr>
        <p:txBody>
          <a:bodyPr wrap="square" lIns="36000" tIns="36000" rIns="36000" bIns="36000" rtlCol="0">
            <a:spAutoFit/>
          </a:bodyPr>
          <a:lstStyle/>
          <a:p>
            <a:pPr marL="0" indent="0">
              <a:buNone/>
            </a:pPr>
            <a:r>
              <a:rPr lang="en-US" sz="1400" b="1"/>
              <a:t>Grid integration</a:t>
            </a:r>
          </a:p>
        </p:txBody>
      </p:sp>
      <p:sp>
        <p:nvSpPr>
          <p:cNvPr id="30" name="TextBox 29">
            <a:extLst>
              <a:ext uri="{FF2B5EF4-FFF2-40B4-BE49-F238E27FC236}">
                <a16:creationId xmlns:a16="http://schemas.microsoft.com/office/drawing/2014/main" id="{6B349064-ECE8-FB3C-DC9D-A486E6120154}"/>
              </a:ext>
            </a:extLst>
          </p:cNvPr>
          <p:cNvSpPr txBox="1"/>
          <p:nvPr/>
        </p:nvSpPr>
        <p:spPr bwMode="gray">
          <a:xfrm>
            <a:off x="4893015" y="1914534"/>
            <a:ext cx="2431473" cy="288147"/>
          </a:xfrm>
          <a:prstGeom prst="rect">
            <a:avLst/>
          </a:prstGeom>
          <a:noFill/>
        </p:spPr>
        <p:txBody>
          <a:bodyPr wrap="square" lIns="36000" tIns="36000" rIns="36000" bIns="36000" rtlCol="0">
            <a:spAutoFit/>
          </a:bodyPr>
          <a:lstStyle/>
          <a:p>
            <a:pPr marL="0" indent="0">
              <a:buNone/>
            </a:pPr>
            <a:r>
              <a:rPr lang="en-US" sz="1400" b="1"/>
              <a:t>Smart grids</a:t>
            </a:r>
          </a:p>
        </p:txBody>
      </p:sp>
      <p:sp>
        <p:nvSpPr>
          <p:cNvPr id="31" name="TextBox 30">
            <a:extLst>
              <a:ext uri="{FF2B5EF4-FFF2-40B4-BE49-F238E27FC236}">
                <a16:creationId xmlns:a16="http://schemas.microsoft.com/office/drawing/2014/main" id="{FEDF1D9D-D696-6DD1-11D6-14B006143283}"/>
              </a:ext>
            </a:extLst>
          </p:cNvPr>
          <p:cNvSpPr txBox="1"/>
          <p:nvPr/>
        </p:nvSpPr>
        <p:spPr bwMode="gray">
          <a:xfrm>
            <a:off x="8637836" y="1914533"/>
            <a:ext cx="2431473" cy="288147"/>
          </a:xfrm>
          <a:prstGeom prst="rect">
            <a:avLst/>
          </a:prstGeom>
          <a:noFill/>
        </p:spPr>
        <p:txBody>
          <a:bodyPr wrap="square" lIns="36000" tIns="36000" rIns="36000" bIns="36000" rtlCol="0">
            <a:spAutoFit/>
          </a:bodyPr>
          <a:lstStyle/>
          <a:p>
            <a:pPr marL="0" indent="0">
              <a:buNone/>
            </a:pPr>
            <a:r>
              <a:rPr lang="en-US" sz="1400" b="1"/>
              <a:t>Vehicle-to-grid (V2G)</a:t>
            </a:r>
          </a:p>
        </p:txBody>
      </p:sp>
      <p:sp>
        <p:nvSpPr>
          <p:cNvPr id="32" name="TextBox 31">
            <a:extLst>
              <a:ext uri="{FF2B5EF4-FFF2-40B4-BE49-F238E27FC236}">
                <a16:creationId xmlns:a16="http://schemas.microsoft.com/office/drawing/2014/main" id="{CAE43B92-C799-F326-D5AD-2D931747519A}"/>
              </a:ext>
            </a:extLst>
          </p:cNvPr>
          <p:cNvSpPr txBox="1"/>
          <p:nvPr/>
        </p:nvSpPr>
        <p:spPr bwMode="gray">
          <a:xfrm>
            <a:off x="1003385" y="4145973"/>
            <a:ext cx="3012037" cy="1550031"/>
          </a:xfrm>
          <a:prstGeom prst="rect">
            <a:avLst/>
          </a:prstGeom>
          <a:noFill/>
        </p:spPr>
        <p:txBody>
          <a:bodyPr wrap="square" lIns="36000" tIns="36000" rIns="36000" bIns="36000" rtlCol="0">
            <a:spAutoFit/>
          </a:bodyPr>
          <a:lstStyle/>
          <a:p>
            <a:pPr marL="0" indent="0" algn="ctr">
              <a:buNone/>
            </a:pPr>
            <a:r>
              <a:rPr lang="en-US" sz="1200"/>
              <a:t>Horizontally integrating the grid would require </a:t>
            </a:r>
            <a:r>
              <a:rPr lang="en-US" sz="1200" b="1"/>
              <a:t>development of interconnections </a:t>
            </a:r>
            <a:r>
              <a:rPr lang="en-US" sz="1200"/>
              <a:t>between individual ISOs and </a:t>
            </a:r>
            <a:r>
              <a:rPr lang="en-US" sz="1200" b="1"/>
              <a:t>uniting grid control under a single operator</a:t>
            </a:r>
            <a:r>
              <a:rPr lang="en-US" sz="1200"/>
              <a:t>.</a:t>
            </a:r>
          </a:p>
          <a:p>
            <a:pPr marL="0" indent="0" algn="ctr">
              <a:buNone/>
            </a:pPr>
            <a:endParaRPr lang="en-US" sz="1200"/>
          </a:p>
          <a:p>
            <a:pPr marL="0" indent="0" algn="ctr">
              <a:buNone/>
            </a:pPr>
            <a:r>
              <a:rPr lang="en-US" sz="1200"/>
              <a:t>This would unlock the potential to </a:t>
            </a:r>
            <a:r>
              <a:rPr lang="en-US" sz="1200" b="1"/>
              <a:t>balance load across time zones and climates</a:t>
            </a:r>
            <a:r>
              <a:rPr lang="en-US" sz="1200"/>
              <a:t>, significantly smoothing out the load curve.</a:t>
            </a:r>
          </a:p>
        </p:txBody>
      </p:sp>
      <p:sp>
        <p:nvSpPr>
          <p:cNvPr id="33" name="TextBox 32">
            <a:extLst>
              <a:ext uri="{FF2B5EF4-FFF2-40B4-BE49-F238E27FC236}">
                <a16:creationId xmlns:a16="http://schemas.microsoft.com/office/drawing/2014/main" id="{8E402E11-453C-C9C0-EDBA-45105FCBA86B}"/>
              </a:ext>
            </a:extLst>
          </p:cNvPr>
          <p:cNvSpPr txBox="1"/>
          <p:nvPr/>
        </p:nvSpPr>
        <p:spPr bwMode="gray">
          <a:xfrm>
            <a:off x="4675469" y="4145973"/>
            <a:ext cx="3012037" cy="1734697"/>
          </a:xfrm>
          <a:prstGeom prst="rect">
            <a:avLst/>
          </a:prstGeom>
          <a:noFill/>
        </p:spPr>
        <p:txBody>
          <a:bodyPr wrap="square" lIns="36000" tIns="36000" rIns="36000" bIns="36000" rtlCol="0">
            <a:spAutoFit/>
          </a:bodyPr>
          <a:lstStyle/>
          <a:p>
            <a:pPr marL="0" indent="0" algn="ctr">
              <a:buNone/>
            </a:pPr>
            <a:r>
              <a:rPr lang="en-US" sz="1200"/>
              <a:t>Smart grids utilize an array of sensors, smart meters, and control devices to </a:t>
            </a:r>
            <a:r>
              <a:rPr lang="en-US" sz="1200" b="1"/>
              <a:t>maximize optimization potential and prevent grid instabilities</a:t>
            </a:r>
            <a:r>
              <a:rPr lang="en-US" sz="1200"/>
              <a:t>.</a:t>
            </a:r>
          </a:p>
          <a:p>
            <a:pPr marL="0" indent="0" algn="ctr">
              <a:buNone/>
            </a:pPr>
            <a:endParaRPr lang="en-US" sz="1200"/>
          </a:p>
          <a:p>
            <a:pPr marL="0" indent="0" algn="ctr">
              <a:buNone/>
            </a:pPr>
            <a:r>
              <a:rPr lang="en-US" sz="1200"/>
              <a:t>A fully developed smart grid enables </a:t>
            </a:r>
            <a:br>
              <a:rPr lang="en-US" sz="1200"/>
            </a:br>
            <a:r>
              <a:rPr lang="en-US" sz="1200"/>
              <a:t>full demand response and </a:t>
            </a:r>
            <a:r>
              <a:rPr lang="en-US" sz="1200" b="1"/>
              <a:t>ensures maximum flexibility on both supply </a:t>
            </a:r>
            <a:br>
              <a:rPr lang="en-US" sz="1200" b="1"/>
            </a:br>
            <a:r>
              <a:rPr lang="en-US" sz="1200" b="1"/>
              <a:t>and load sides</a:t>
            </a:r>
            <a:r>
              <a:rPr lang="en-US" sz="1200"/>
              <a:t>. </a:t>
            </a:r>
          </a:p>
        </p:txBody>
      </p:sp>
      <p:sp>
        <p:nvSpPr>
          <p:cNvPr id="36" name="TextBox 35">
            <a:extLst>
              <a:ext uri="{FF2B5EF4-FFF2-40B4-BE49-F238E27FC236}">
                <a16:creationId xmlns:a16="http://schemas.microsoft.com/office/drawing/2014/main" id="{C0B56476-DF09-0547-B7BC-3DD068D11F11}"/>
              </a:ext>
            </a:extLst>
          </p:cNvPr>
          <p:cNvSpPr txBox="1"/>
          <p:nvPr/>
        </p:nvSpPr>
        <p:spPr bwMode="gray">
          <a:xfrm>
            <a:off x="8404703" y="4145973"/>
            <a:ext cx="3012037" cy="1734697"/>
          </a:xfrm>
          <a:prstGeom prst="rect">
            <a:avLst/>
          </a:prstGeom>
          <a:noFill/>
        </p:spPr>
        <p:txBody>
          <a:bodyPr wrap="square" lIns="36000" tIns="36000" rIns="36000" bIns="36000" rtlCol="0">
            <a:spAutoFit/>
          </a:bodyPr>
          <a:lstStyle/>
          <a:p>
            <a:pPr marL="0" indent="0" algn="ctr">
              <a:buNone/>
            </a:pPr>
            <a:r>
              <a:rPr lang="en-US" sz="1200" b="1"/>
              <a:t>V2G technology allows EVs to act as a modular battery energy storage system</a:t>
            </a:r>
            <a:r>
              <a:rPr lang="en-US" sz="1200"/>
              <a:t>, significantly expanding the total storage capacity of the grid.</a:t>
            </a:r>
          </a:p>
          <a:p>
            <a:pPr marL="0" indent="0" algn="ctr">
              <a:buNone/>
            </a:pPr>
            <a:endParaRPr lang="en-US" sz="1200"/>
          </a:p>
          <a:p>
            <a:pPr marL="0" indent="0" algn="ctr">
              <a:buNone/>
            </a:pPr>
            <a:r>
              <a:rPr lang="en-US" sz="1200"/>
              <a:t>Significant development is required in both the hardware and software infrastructure as well as in market design and compensation.</a:t>
            </a:r>
          </a:p>
        </p:txBody>
      </p:sp>
      <p:pic>
        <p:nvPicPr>
          <p:cNvPr id="1026" name="Picture 2" descr="What is a smart grid and how does it work">
            <a:extLst>
              <a:ext uri="{FF2B5EF4-FFF2-40B4-BE49-F238E27FC236}">
                <a16:creationId xmlns:a16="http://schemas.microsoft.com/office/drawing/2014/main" id="{8A7B4397-E38B-4F81-BED6-76EE15E42030}"/>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833601" y="2555828"/>
            <a:ext cx="2695776" cy="132666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Usa map with states icon Royalty Free Vector Image">
            <a:extLst>
              <a:ext uri="{FF2B5EF4-FFF2-40B4-BE49-F238E27FC236}">
                <a16:creationId xmlns:a16="http://schemas.microsoft.com/office/drawing/2014/main" id="{C3803949-63F3-3A9D-2C88-B5A7A58AC76F}"/>
              </a:ext>
            </a:extLst>
          </p:cNvPr>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162893" y="2092953"/>
            <a:ext cx="2693020" cy="209019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Vehicle-to-grid (V2G) and vehicle-to-home (V2H) – gridX">
            <a:extLst>
              <a:ext uri="{FF2B5EF4-FFF2-40B4-BE49-F238E27FC236}">
                <a16:creationId xmlns:a16="http://schemas.microsoft.com/office/drawing/2014/main" id="{BC22D383-E10D-2F73-D5AB-D6B02840E011}"/>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829693" y="2489495"/>
            <a:ext cx="2162054" cy="1459335"/>
          </a:xfrm>
          <a:prstGeom prst="rect">
            <a:avLst/>
          </a:prstGeom>
          <a:noFill/>
          <a:extLst>
            <a:ext uri="{909E8E84-426E-40DD-AFC4-6F175D3DCCD1}">
              <a14:hiddenFill xmlns:a14="http://schemas.microsoft.com/office/drawing/2010/main">
                <a:solidFill>
                  <a:srgbClr val="FFFFFF"/>
                </a:solidFill>
              </a14:hiddenFill>
            </a:ext>
          </a:extLst>
        </p:spPr>
      </p:pic>
      <p:sp>
        <p:nvSpPr>
          <p:cNvPr id="37" name="btfpNotesBox962619">
            <a:extLst>
              <a:ext uri="{FF2B5EF4-FFF2-40B4-BE49-F238E27FC236}">
                <a16:creationId xmlns:a16="http://schemas.microsoft.com/office/drawing/2014/main" id="{66261F0C-0FA1-B66A-D6E9-A496ECD6BC64}"/>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9"/>
              </a:rPr>
              <a:t>GridX</a:t>
            </a:r>
            <a:r>
              <a:rPr lang="en-US" sz="800" dirty="0">
                <a:solidFill>
                  <a:srgbClr val="000000"/>
                </a:solidFill>
              </a:rPr>
              <a:t>; </a:t>
            </a:r>
            <a:r>
              <a:rPr lang="en-US" sz="800" dirty="0">
                <a:solidFill>
                  <a:srgbClr val="000000"/>
                </a:solidFill>
                <a:hlinkClick r:id="rId10"/>
              </a:rPr>
              <a:t>Prysmian</a:t>
            </a:r>
            <a:r>
              <a:rPr lang="en-US" sz="800" dirty="0">
                <a:solidFill>
                  <a:srgbClr val="000000"/>
                </a:solidFill>
              </a:rPr>
              <a:t>.</a:t>
            </a:r>
          </a:p>
          <a:p>
            <a:r>
              <a:rPr lang="en-US" sz="800" dirty="0">
                <a:solidFill>
                  <a:srgbClr val="000000"/>
                </a:solidFill>
              </a:rPr>
              <a:t>Credit: David Foye,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a:t>
            </a:r>
            <a:r>
              <a:rPr lang="en-US" sz="800" dirty="0">
                <a:solidFill>
                  <a:srgbClr val="000000"/>
                </a:solidFill>
                <a:hlinkClick r:id="rId12"/>
              </a:rPr>
              <a:t> 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 </a:t>
            </a:r>
            <a:endParaRPr lang="en-US" sz="800" dirty="0">
              <a:solidFill>
                <a:srgbClr val="000000"/>
              </a:solidFill>
              <a:cs typeface="Arial"/>
            </a:endParaRPr>
          </a:p>
        </p:txBody>
      </p:sp>
    </p:spTree>
    <p:extLst>
      <p:ext uri="{BB962C8B-B14F-4D97-AF65-F5344CB8AC3E}">
        <p14:creationId xmlns:p14="http://schemas.microsoft.com/office/powerpoint/2010/main" val="196411602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03CE7F1-5650-EF9F-783C-8AF4BA8B7384}"/>
              </a:ext>
            </a:extLst>
          </p:cNvPr>
          <p:cNvGraphicFramePr>
            <a:graphicFrameLocks noChangeAspect="1"/>
          </p:cNvGraphicFramePr>
          <p:nvPr>
            <p:custDataLst>
              <p:tags r:id="rId1"/>
            </p:custDataLst>
            <p:extLst>
              <p:ext uri="{D42A27DB-BD31-4B8C-83A1-F6EECF244321}">
                <p14:modId xmlns:p14="http://schemas.microsoft.com/office/powerpoint/2010/main" val="7673997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B03CE7F1-5650-EF9F-783C-8AF4BA8B7384}"/>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CDC25AF9-8CC7-820C-F8AF-94C268079F65}"/>
              </a:ext>
            </a:extLst>
          </p:cNvPr>
          <p:cNvSpPr>
            <a:spLocks noGrp="1"/>
          </p:cNvSpPr>
          <p:nvPr>
            <p:ph type="title"/>
          </p:nvPr>
        </p:nvSpPr>
        <p:spPr/>
        <p:txBody>
          <a:bodyPr vert="horz">
            <a:noAutofit/>
          </a:bodyPr>
          <a:lstStyle/>
          <a:p>
            <a:r>
              <a:rPr lang="en-US"/>
              <a:t>Horizontal grid integration a potential option for optimizing cost and improving grid stability</a:t>
            </a:r>
          </a:p>
        </p:txBody>
      </p:sp>
      <p:pic>
        <p:nvPicPr>
          <p:cNvPr id="1026" name="Picture 2" descr="Map of the continental United States that reflects major power system regions and the strong solar resource across the South and Southwest and strong wind resources primarily in Texas and the Great Plains states.">
            <a:extLst>
              <a:ext uri="{FF2B5EF4-FFF2-40B4-BE49-F238E27FC236}">
                <a16:creationId xmlns:a16="http://schemas.microsoft.com/office/drawing/2014/main" id="{7E41336A-38E7-1D62-977C-1E71CDD2AC3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66038" y="2033343"/>
            <a:ext cx="7271450" cy="3785384"/>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8">
            <a:extLst>
              <a:ext uri="{FF2B5EF4-FFF2-40B4-BE49-F238E27FC236}">
                <a16:creationId xmlns:a16="http://schemas.microsoft.com/office/drawing/2014/main" id="{A7F98A72-E36E-BDBD-D40A-4CAD77C8332A}"/>
              </a:ext>
            </a:extLst>
          </p:cNvPr>
          <p:cNvSpPr txBox="1"/>
          <p:nvPr/>
        </p:nvSpPr>
        <p:spPr bwMode="gray">
          <a:xfrm>
            <a:off x="8377239" y="1554480"/>
            <a:ext cx="3484562" cy="4507014"/>
          </a:xfrm>
          <a:prstGeom prst="rect">
            <a:avLst/>
          </a:prstGeom>
          <a:solidFill>
            <a:srgbClr val="E3E8EE"/>
          </a:solidFill>
        </p:spPr>
        <p:txBody>
          <a:bodyPr wrap="square" lIns="136800" tIns="137160" rIns="274320" bIns="137160" rtlCol="0" anchor="t">
            <a:noAutofit/>
          </a:bodyPr>
          <a:lstStyle/>
          <a:p>
            <a:pPr>
              <a:spcAft>
                <a:spcPts val="600"/>
              </a:spcAft>
            </a:pPr>
            <a:r>
              <a:rPr lang="en-US" sz="1250" b="1"/>
              <a:t>Observations</a:t>
            </a:r>
            <a:endParaRPr lang="en-US" sz="1400" b="1"/>
          </a:p>
          <a:p>
            <a:pPr marL="285750" indent="-285750">
              <a:spcAft>
                <a:spcPts val="600"/>
              </a:spcAft>
              <a:buFont typeface="Arial" panose="020B0604020202020204" pitchFamily="34" charset="0"/>
              <a:buChar char="•"/>
            </a:pPr>
            <a:r>
              <a:rPr lang="en-US" sz="1050"/>
              <a:t>The U.S. operates three primary power grids: the Eastern Interconnection, Western Interconnection, and ERCOT. These grids function </a:t>
            </a:r>
            <a:r>
              <a:rPr lang="en-US" sz="1050" b="1"/>
              <a:t>independently, with little interconnection</a:t>
            </a:r>
            <a:r>
              <a:rPr lang="en-US" sz="1050"/>
              <a:t>. </a:t>
            </a:r>
            <a:endParaRPr lang="en-US" sz="1050">
              <a:cs typeface="Arial"/>
            </a:endParaRPr>
          </a:p>
          <a:p>
            <a:pPr marL="285750" indent="-285750">
              <a:spcAft>
                <a:spcPts val="600"/>
              </a:spcAft>
              <a:buFont typeface="Arial" panose="020B0604020202020204" pitchFamily="34" charset="0"/>
              <a:buChar char="•"/>
            </a:pPr>
            <a:r>
              <a:rPr lang="en-US" sz="1050"/>
              <a:t>A horizontally integrated national grid would better handle extreme weather events by allowing power to flow to </a:t>
            </a:r>
            <a:r>
              <a:rPr lang="en-US" sz="1050" b="1"/>
              <a:t>areas in crisis, such as Texas during its 2021 storm</a:t>
            </a:r>
            <a:r>
              <a:rPr lang="en-US" sz="1050"/>
              <a:t>.</a:t>
            </a:r>
            <a:endParaRPr lang="en-US" sz="1050">
              <a:cs typeface="Arial"/>
            </a:endParaRPr>
          </a:p>
          <a:p>
            <a:pPr marL="285750" indent="-285750">
              <a:spcAft>
                <a:spcPts val="600"/>
              </a:spcAft>
              <a:buFont typeface="Arial" panose="020B0604020202020204" pitchFamily="34" charset="0"/>
              <a:buChar char="•"/>
            </a:pPr>
            <a:r>
              <a:rPr lang="en-US" sz="1050"/>
              <a:t>Studies have found that an integrated nationalized grid could provide </a:t>
            </a:r>
            <a:r>
              <a:rPr lang="en-US" sz="1050" b="1"/>
              <a:t>consumer savings of up to $47.2 billion by optimizing grid efficiency and reducing congestion</a:t>
            </a:r>
            <a:r>
              <a:rPr lang="en-US" sz="1050"/>
              <a:t>.</a:t>
            </a:r>
            <a:endParaRPr lang="en-US" sz="1050">
              <a:cs typeface="Arial"/>
            </a:endParaRPr>
          </a:p>
          <a:p>
            <a:pPr marL="285750" indent="-285750">
              <a:spcAft>
                <a:spcPts val="600"/>
              </a:spcAft>
              <a:buFont typeface="Arial" panose="020B0604020202020204" pitchFamily="34" charset="0"/>
              <a:buChar char="•"/>
            </a:pPr>
            <a:r>
              <a:rPr lang="en-US" sz="1050"/>
              <a:t>Creating a national grid would involve many challenges, including </a:t>
            </a:r>
            <a:r>
              <a:rPr lang="en-US" sz="1050" b="1"/>
              <a:t>resistance at the state level</a:t>
            </a:r>
            <a:r>
              <a:rPr lang="en-US" sz="1050"/>
              <a:t>, </a:t>
            </a:r>
            <a:r>
              <a:rPr lang="en-US" sz="1050" b="1"/>
              <a:t>pushback from the fossil fuel industry</a:t>
            </a:r>
            <a:r>
              <a:rPr lang="en-US" sz="1050"/>
              <a:t>, and the </a:t>
            </a:r>
            <a:r>
              <a:rPr lang="en-US" sz="1050" b="1"/>
              <a:t>technological complexity of grid integration</a:t>
            </a:r>
            <a:r>
              <a:rPr lang="en-US" sz="1050"/>
              <a:t>.</a:t>
            </a:r>
            <a:endParaRPr lang="en-US" sz="1050">
              <a:cs typeface="Arial"/>
            </a:endParaRPr>
          </a:p>
          <a:p>
            <a:pPr marL="285750" indent="-285750">
              <a:spcAft>
                <a:spcPts val="600"/>
              </a:spcAft>
              <a:buFont typeface="Arial" panose="020B0604020202020204" pitchFamily="34" charset="0"/>
              <a:buChar char="•"/>
            </a:pPr>
            <a:r>
              <a:rPr lang="en-US" sz="1050"/>
              <a:t>Engaging in such a project could cost as much as $4 billion to $5 billion and would be paid for by taxpayer dollars. </a:t>
            </a:r>
            <a:endParaRPr lang="en-US" sz="1400"/>
          </a:p>
        </p:txBody>
      </p:sp>
      <p:sp>
        <p:nvSpPr>
          <p:cNvPr id="3" name="btfpNotesBox962619">
            <a:extLst>
              <a:ext uri="{FF2B5EF4-FFF2-40B4-BE49-F238E27FC236}">
                <a16:creationId xmlns:a16="http://schemas.microsoft.com/office/drawing/2014/main" id="{B5AFB467-3DE4-1F9F-84BC-86D5778319E7}"/>
              </a:ext>
            </a:extLst>
          </p:cNvPr>
          <p:cNvSpPr txBox="1"/>
          <p:nvPr>
            <p:custDataLst>
              <p:tags r:id="rId2"/>
            </p:custDataLst>
          </p:nvPr>
        </p:nvSpPr>
        <p:spPr bwMode="gray">
          <a:xfrm>
            <a:off x="330199" y="6419088"/>
            <a:ext cx="9132330" cy="369332"/>
          </a:xfrm>
          <a:prstGeom prst="rect">
            <a:avLst/>
          </a:prstGeom>
          <a:noFill/>
        </p:spPr>
        <p:txBody>
          <a:bodyPr vert="horz" wrap="square" lIns="0" tIns="0" rIns="0" bIns="0" rtlCol="0" anchor="b">
            <a:spAutoFit/>
          </a:bodyPr>
          <a:lstStyle/>
          <a:p>
            <a:r>
              <a:rPr lang="en-US" sz="800" dirty="0">
                <a:solidFill>
                  <a:srgbClr val="000000"/>
                </a:solidFill>
              </a:rPr>
              <a:t>Sources: </a:t>
            </a:r>
            <a:r>
              <a:rPr lang="en-US" sz="800" dirty="0">
                <a:solidFill>
                  <a:srgbClr val="000000"/>
                </a:solidFill>
                <a:hlinkClick r:id="rId8">
                  <a:extLst>
                    <a:ext uri="{A12FA001-AC4F-418D-AE19-62706E023703}">
                      <ahyp:hlinkClr xmlns:ahyp="http://schemas.microsoft.com/office/drawing/2018/hyperlinkcolor" val="tx"/>
                    </a:ext>
                  </a:extLst>
                </a:hlinkClick>
              </a:rPr>
              <a:t>American Security Project</a:t>
            </a:r>
            <a:r>
              <a:rPr lang="en-US" sz="800" dirty="0">
                <a:solidFill>
                  <a:srgbClr val="000000"/>
                </a:solidFill>
                <a:hlinkClick r:id="rId8"/>
              </a:rPr>
              <a:t>, Why the US Needs a National Power </a:t>
            </a:r>
            <a:r>
              <a:rPr lang="en-US" sz="800" dirty="0">
                <a:solidFill>
                  <a:srgbClr val="000000"/>
                </a:solidFill>
                <a:hlinkClick r:id="rId8">
                  <a:extLst>
                    <a:ext uri="{A12FA001-AC4F-418D-AE19-62706E023703}">
                      <ahyp:hlinkClr xmlns:ahyp="http://schemas.microsoft.com/office/drawing/2018/hyperlinkcolor" val="tx"/>
                    </a:ext>
                  </a:extLst>
                </a:hlinkClick>
              </a:rPr>
              <a:t>Grid</a:t>
            </a:r>
            <a:r>
              <a:rPr lang="en-US" sz="800" dirty="0">
                <a:solidFill>
                  <a:srgbClr val="000000"/>
                </a:solidFill>
              </a:rPr>
              <a:t> (2021); </a:t>
            </a:r>
            <a:r>
              <a:rPr lang="en-US" sz="800" dirty="0">
                <a:solidFill>
                  <a:srgbClr val="000000"/>
                </a:solidFill>
                <a:hlinkClick r:id="rId9"/>
              </a:rPr>
              <a:t>Texas Scorecard, Is Nationalizing the Power Grid the Answer?</a:t>
            </a:r>
            <a:r>
              <a:rPr lang="en-US" sz="800" dirty="0">
                <a:solidFill>
                  <a:srgbClr val="000000"/>
                </a:solidFill>
              </a:rPr>
              <a:t> (2024); </a:t>
            </a:r>
            <a:r>
              <a:rPr lang="en-US" sz="800" dirty="0">
                <a:solidFill>
                  <a:srgbClr val="000000"/>
                </a:solidFill>
                <a:hlinkClick r:id="rId10"/>
              </a:rPr>
              <a:t>NREL, Interconnections Seam Study</a:t>
            </a:r>
            <a:r>
              <a:rPr lang="en-US" sz="800" dirty="0">
                <a:solidFill>
                  <a:srgbClr val="000000"/>
                </a:solidFill>
              </a:rPr>
              <a:t>; </a:t>
            </a:r>
            <a:r>
              <a:rPr lang="en-US" sz="800" dirty="0">
                <a:solidFill>
                  <a:srgbClr val="000000"/>
                </a:solidFill>
                <a:hlinkClick r:id="rId11">
                  <a:extLst>
                    <a:ext uri="{A12FA001-AC4F-418D-AE19-62706E023703}">
                      <ahyp:hlinkClr xmlns:ahyp="http://schemas.microsoft.com/office/drawing/2018/hyperlinkcolor" val="tx"/>
                    </a:ext>
                  </a:extLst>
                </a:hlinkClick>
              </a:rPr>
              <a:t>ACORE</a:t>
            </a:r>
            <a:r>
              <a:rPr lang="en-US" sz="800" dirty="0">
                <a:solidFill>
                  <a:srgbClr val="000000"/>
                </a:solidFill>
                <a:hlinkClick r:id="rId11"/>
              </a:rPr>
              <a:t>, Energy Assurance Depends on a Resilient Transmission </a:t>
            </a:r>
            <a:r>
              <a:rPr lang="en-US" sz="800" dirty="0">
                <a:solidFill>
                  <a:srgbClr val="000000"/>
                </a:solidFill>
                <a:hlinkClick r:id="rId11">
                  <a:extLst>
                    <a:ext uri="{A12FA001-AC4F-418D-AE19-62706E023703}">
                      <ahyp:hlinkClr xmlns:ahyp="http://schemas.microsoft.com/office/drawing/2018/hyperlinkcolor" val="tx"/>
                    </a:ext>
                  </a:extLst>
                </a:hlinkClick>
              </a:rPr>
              <a:t>Grid</a:t>
            </a:r>
            <a:r>
              <a:rPr lang="en-US" sz="800" dirty="0">
                <a:solidFill>
                  <a:srgbClr val="000000"/>
                </a:solidFill>
              </a:rPr>
              <a:t> (2022).</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4" name="Rectangle 3">
            <a:extLst>
              <a:ext uri="{FF2B5EF4-FFF2-40B4-BE49-F238E27FC236}">
                <a16:creationId xmlns:a16="http://schemas.microsoft.com/office/drawing/2014/main" id="{99D235B0-9F1E-1E5B-BFDF-CEB567B4994C}"/>
              </a:ext>
            </a:extLst>
          </p:cNvPr>
          <p:cNvSpPr/>
          <p:nvPr/>
        </p:nvSpPr>
        <p:spPr bwMode="gray">
          <a:xfrm>
            <a:off x="566038" y="1377848"/>
            <a:ext cx="5843413" cy="34187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C0FAB3CA-9338-3492-12CA-62E1C002C95F}"/>
              </a:ext>
            </a:extLst>
          </p:cNvPr>
          <p:cNvCxnSpPr>
            <a:cxnSpLocks/>
          </p:cNvCxnSpPr>
          <p:nvPr/>
        </p:nvCxnSpPr>
        <p:spPr bwMode="gray">
          <a:xfrm>
            <a:off x="329184" y="1854677"/>
            <a:ext cx="69363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4DD6BC86-1D9A-A9F0-E2E2-388FDBC85EDD}"/>
              </a:ext>
            </a:extLst>
          </p:cNvPr>
          <p:cNvSpPr txBox="1"/>
          <p:nvPr/>
        </p:nvSpPr>
        <p:spPr bwMode="gray">
          <a:xfrm>
            <a:off x="329184" y="1554480"/>
            <a:ext cx="5756952" cy="288147"/>
          </a:xfrm>
          <a:prstGeom prst="rect">
            <a:avLst/>
          </a:prstGeom>
          <a:no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Integration challenges and opportunities for a national </a:t>
            </a:r>
            <a:r>
              <a:rPr lang="en-US" sz="1400" b="1">
                <a:solidFill>
                  <a:srgbClr val="000000"/>
                </a:solidFill>
                <a:latin typeface="Arial"/>
              </a:rPr>
              <a:t>p</a:t>
            </a:r>
            <a:r>
              <a:rPr kumimoji="0" lang="en-US" sz="1400" b="1" i="0" u="none" strike="noStrike" kern="1200" cap="none" spc="0" normalizeH="0" baseline="0" noProof="0" err="1">
                <a:ln>
                  <a:noFill/>
                </a:ln>
                <a:solidFill>
                  <a:srgbClr val="000000"/>
                </a:solidFill>
                <a:effectLst/>
                <a:uLnTx/>
                <a:uFillTx/>
                <a:latin typeface="Arial"/>
                <a:ea typeface="+mn-ea"/>
                <a:cs typeface="+mn-cs"/>
              </a:rPr>
              <a:t>ower</a:t>
            </a:r>
            <a:r>
              <a:rPr kumimoji="0" lang="en-US" sz="1400" b="1" i="0" u="none" strike="noStrike" kern="1200" cap="none" spc="0" normalizeH="0" baseline="0" noProof="0">
                <a:ln>
                  <a:noFill/>
                </a:ln>
                <a:solidFill>
                  <a:srgbClr val="000000"/>
                </a:solidFill>
                <a:effectLst/>
                <a:uLnTx/>
                <a:uFillTx/>
                <a:latin typeface="Arial"/>
                <a:ea typeface="+mn-ea"/>
                <a:cs typeface="+mn-cs"/>
              </a:rPr>
              <a:t> </a:t>
            </a:r>
            <a:r>
              <a:rPr lang="en-US" sz="1400" b="1">
                <a:solidFill>
                  <a:srgbClr val="000000"/>
                </a:solidFill>
                <a:latin typeface="Arial"/>
              </a:rPr>
              <a:t>g</a:t>
            </a:r>
            <a:r>
              <a:rPr kumimoji="0" lang="en-US" sz="1400" b="1" i="0" u="none" strike="noStrike" kern="1200" cap="none" spc="0" normalizeH="0" baseline="0" noProof="0">
                <a:ln>
                  <a:noFill/>
                </a:ln>
                <a:solidFill>
                  <a:srgbClr val="000000"/>
                </a:solidFill>
                <a:effectLst/>
                <a:uLnTx/>
                <a:uFillTx/>
                <a:latin typeface="Arial"/>
                <a:ea typeface="+mn-ea"/>
                <a:cs typeface="+mn-cs"/>
              </a:rPr>
              <a:t>rid</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8A257A6F-86DB-A75E-0908-F52EECD55FD2}"/>
              </a:ext>
            </a:extLst>
          </p:cNvPr>
          <p:cNvSpPr/>
          <p:nvPr/>
        </p:nvSpPr>
        <p:spPr bwMode="gray">
          <a:xfrm>
            <a:off x="0" y="0"/>
            <a:ext cx="3037022" cy="320040"/>
          </a:xfrm>
          <a:prstGeom prst="rect">
            <a:avLst/>
          </a:prstGeom>
          <a:solidFill>
            <a:srgbClr val="D2F1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Grid integration</a:t>
            </a:r>
          </a:p>
        </p:txBody>
      </p:sp>
    </p:spTree>
    <p:extLst>
      <p:ext uri="{BB962C8B-B14F-4D97-AF65-F5344CB8AC3E}">
        <p14:creationId xmlns:p14="http://schemas.microsoft.com/office/powerpoint/2010/main" val="383335703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0580A-0AE4-A9B3-6580-65CFB604601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6EFCE35-244E-4516-030C-64C77AF8658D}"/>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8" imgW="7772400" imgH="10058400" progId="TCLayout.ActiveDocument.1">
                  <p:embed/>
                </p:oleObj>
              </mc:Choice>
              <mc:Fallback>
                <p:oleObj name="think-cell Slide" r:id="rId8" imgW="7772400" imgH="10058400" progId="TCLayout.ActiveDocument.1">
                  <p:embed/>
                  <p:pic>
                    <p:nvPicPr>
                      <p:cNvPr id="7" name="think-cell data - do not delete" hidden="1">
                        <a:extLst>
                          <a:ext uri="{FF2B5EF4-FFF2-40B4-BE49-F238E27FC236}">
                            <a16:creationId xmlns:a16="http://schemas.microsoft.com/office/drawing/2014/main" id="{D6EFCE35-244E-4516-030C-64C77AF8658D}"/>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D2A50DF4-7676-F07B-1F89-4A361AC410C3}"/>
              </a:ext>
            </a:extLst>
          </p:cNvPr>
          <p:cNvSpPr>
            <a:spLocks noGrp="1"/>
          </p:cNvSpPr>
          <p:nvPr>
            <p:ph type="title"/>
          </p:nvPr>
        </p:nvSpPr>
        <p:spPr/>
        <p:txBody>
          <a:bodyPr vert="horz">
            <a:noAutofit/>
          </a:bodyPr>
          <a:lstStyle/>
          <a:p>
            <a:r>
              <a:rPr lang="en-US"/>
              <a:t>Smart grids address grid instability with real-time monitoring </a:t>
            </a:r>
            <a:br>
              <a:rPr lang="en-US"/>
            </a:br>
            <a:r>
              <a:rPr lang="en-US"/>
              <a:t>and automation</a:t>
            </a:r>
          </a:p>
        </p:txBody>
      </p:sp>
      <p:grpSp>
        <p:nvGrpSpPr>
          <p:cNvPr id="2" name="Group 1">
            <a:extLst>
              <a:ext uri="{FF2B5EF4-FFF2-40B4-BE49-F238E27FC236}">
                <a16:creationId xmlns:a16="http://schemas.microsoft.com/office/drawing/2014/main" id="{870C0A80-36A9-8D7A-9CF2-FAB28A6F6507}"/>
              </a:ext>
            </a:extLst>
          </p:cNvPr>
          <p:cNvGrpSpPr/>
          <p:nvPr/>
        </p:nvGrpSpPr>
        <p:grpSpPr>
          <a:xfrm>
            <a:off x="334962" y="1929926"/>
            <a:ext cx="2681288" cy="2059302"/>
            <a:chOff x="334962" y="1966190"/>
            <a:chExt cx="2681288" cy="2059302"/>
          </a:xfrm>
        </p:grpSpPr>
        <p:sp>
          <p:nvSpPr>
            <p:cNvPr id="3" name="Rounded Rectangle 47">
              <a:extLst>
                <a:ext uri="{FF2B5EF4-FFF2-40B4-BE49-F238E27FC236}">
                  <a16:creationId xmlns:a16="http://schemas.microsoft.com/office/drawing/2014/main" id="{41B83F65-AF23-C06C-0D7C-B272B1763E21}"/>
                </a:ext>
              </a:extLst>
            </p:cNvPr>
            <p:cNvSpPr/>
            <p:nvPr/>
          </p:nvSpPr>
          <p:spPr bwMode="gray">
            <a:xfrm>
              <a:off x="334962" y="2196692"/>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4" name="Rectangle 3">
              <a:extLst>
                <a:ext uri="{FF2B5EF4-FFF2-40B4-BE49-F238E27FC236}">
                  <a16:creationId xmlns:a16="http://schemas.microsoft.com/office/drawing/2014/main" id="{D5E7DC82-99A5-7276-72E7-B6D98E15FCB8}"/>
                </a:ext>
              </a:extLst>
            </p:cNvPr>
            <p:cNvSpPr/>
            <p:nvPr/>
          </p:nvSpPr>
          <p:spPr bwMode="gray">
            <a:xfrm>
              <a:off x="408781" y="2503027"/>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Smart meters</a:t>
              </a:r>
            </a:p>
          </p:txBody>
        </p:sp>
        <p:sp>
          <p:nvSpPr>
            <p:cNvPr id="5" name="btfpBulletedList735451">
              <a:extLst>
                <a:ext uri="{FF2B5EF4-FFF2-40B4-BE49-F238E27FC236}">
                  <a16:creationId xmlns:a16="http://schemas.microsoft.com/office/drawing/2014/main" id="{01C55376-1E5B-4621-EA95-E6B0DB97C5CB}"/>
                </a:ext>
              </a:extLst>
            </p:cNvPr>
            <p:cNvSpPr txBox="1"/>
            <p:nvPr>
              <p:custDataLst>
                <p:tags r:id="rId6"/>
              </p:custDataLst>
            </p:nvPr>
          </p:nvSpPr>
          <p:spPr bwMode="gray">
            <a:xfrm>
              <a:off x="408781" y="2794648"/>
              <a:ext cx="2533650" cy="919089"/>
            </a:xfrm>
            <a:prstGeom prst="rect">
              <a:avLst/>
            </a:prstGeom>
            <a:noFill/>
          </p:spPr>
          <p:txBody>
            <a:bodyPr vert="horz" wrap="square" lIns="36000" tIns="36000" rIns="36000" bIns="36000" rtlCol="0" anchor="t">
              <a:spAutoFit/>
            </a:bodyPr>
            <a:lstStyle/>
            <a:p>
              <a:pPr algn="ctr"/>
              <a:r>
                <a:rPr lang="en-US" sz="1100"/>
                <a:t>Smart meters measure consumers' real-time energy consumption, providing detailed information on consumption patterns to both the consumer and the energy provider.</a:t>
              </a:r>
            </a:p>
          </p:txBody>
        </p:sp>
        <p:sp>
          <p:nvSpPr>
            <p:cNvPr id="8" name="Oval 7">
              <a:extLst>
                <a:ext uri="{FF2B5EF4-FFF2-40B4-BE49-F238E27FC236}">
                  <a16:creationId xmlns:a16="http://schemas.microsoft.com/office/drawing/2014/main" id="{C36678E7-A54B-067D-FF99-D7EB817B5C42}"/>
                </a:ext>
              </a:extLst>
            </p:cNvPr>
            <p:cNvSpPr/>
            <p:nvPr/>
          </p:nvSpPr>
          <p:spPr bwMode="gray">
            <a:xfrm>
              <a:off x="1382318" y="1966190"/>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a:solidFill>
                  <a:schemeClr val="tx1"/>
                </a:solidFill>
              </a:endParaRPr>
            </a:p>
          </p:txBody>
        </p:sp>
      </p:grpSp>
      <p:grpSp>
        <p:nvGrpSpPr>
          <p:cNvPr id="10" name="Group 9">
            <a:extLst>
              <a:ext uri="{FF2B5EF4-FFF2-40B4-BE49-F238E27FC236}">
                <a16:creationId xmlns:a16="http://schemas.microsoft.com/office/drawing/2014/main" id="{8E7F0C1F-338E-E38F-81AC-ACEF7AC9BC68}"/>
              </a:ext>
            </a:extLst>
          </p:cNvPr>
          <p:cNvGrpSpPr/>
          <p:nvPr/>
        </p:nvGrpSpPr>
        <p:grpSpPr>
          <a:xfrm>
            <a:off x="3143250" y="1929926"/>
            <a:ext cx="2681288" cy="2036010"/>
            <a:chOff x="3150821" y="1886599"/>
            <a:chExt cx="2681288" cy="2036010"/>
          </a:xfrm>
        </p:grpSpPr>
        <p:sp>
          <p:nvSpPr>
            <p:cNvPr id="11" name="Rounded Rectangle 82">
              <a:extLst>
                <a:ext uri="{FF2B5EF4-FFF2-40B4-BE49-F238E27FC236}">
                  <a16:creationId xmlns:a16="http://schemas.microsoft.com/office/drawing/2014/main" id="{B523F4A7-8129-D44D-BA26-D4BA7B19F026}"/>
                </a:ext>
              </a:extLst>
            </p:cNvPr>
            <p:cNvSpPr/>
            <p:nvPr/>
          </p:nvSpPr>
          <p:spPr bwMode="gray">
            <a:xfrm>
              <a:off x="3150821" y="2093809"/>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2" name="Rectangle 11">
              <a:extLst>
                <a:ext uri="{FF2B5EF4-FFF2-40B4-BE49-F238E27FC236}">
                  <a16:creationId xmlns:a16="http://schemas.microsoft.com/office/drawing/2014/main" id="{27CC757E-F2EF-7607-77C5-46AB1C00E993}"/>
                </a:ext>
              </a:extLst>
            </p:cNvPr>
            <p:cNvSpPr/>
            <p:nvPr/>
          </p:nvSpPr>
          <p:spPr bwMode="gray">
            <a:xfrm>
              <a:off x="3224639" y="2432153"/>
              <a:ext cx="2607469" cy="28290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Sensors and automation devices</a:t>
              </a:r>
            </a:p>
          </p:txBody>
        </p:sp>
        <p:sp>
          <p:nvSpPr>
            <p:cNvPr id="13" name="btfpBulletedList735451">
              <a:extLst>
                <a:ext uri="{FF2B5EF4-FFF2-40B4-BE49-F238E27FC236}">
                  <a16:creationId xmlns:a16="http://schemas.microsoft.com/office/drawing/2014/main" id="{34E79F57-A462-BAD2-37AF-87E90E39530F}"/>
                </a:ext>
              </a:extLst>
            </p:cNvPr>
            <p:cNvSpPr txBox="1"/>
            <p:nvPr>
              <p:custDataLst>
                <p:tags r:id="rId5"/>
              </p:custDataLst>
            </p:nvPr>
          </p:nvSpPr>
          <p:spPr bwMode="gray">
            <a:xfrm>
              <a:off x="3224640" y="2821737"/>
              <a:ext cx="2533650" cy="919089"/>
            </a:xfrm>
            <a:prstGeom prst="rect">
              <a:avLst/>
            </a:prstGeom>
            <a:noFill/>
          </p:spPr>
          <p:txBody>
            <a:bodyPr vert="horz" wrap="square" lIns="36000" tIns="36000" rIns="36000" bIns="36000" rtlCol="0">
              <a:spAutoFit/>
            </a:bodyPr>
            <a:lstStyle/>
            <a:p>
              <a:pPr algn="ctr">
                <a:spcBef>
                  <a:spcPts val="600"/>
                </a:spcBef>
              </a:pPr>
              <a:r>
                <a:rPr lang="en-US" sz="1100"/>
                <a:t>These are installed throughout the grid to monitor voltage, current, and load capacity. They can automatically adjust parameters to prevent overloads and prolonged, large-scale blackouts.</a:t>
              </a:r>
            </a:p>
          </p:txBody>
        </p:sp>
        <p:sp>
          <p:nvSpPr>
            <p:cNvPr id="14" name="Oval 13">
              <a:extLst>
                <a:ext uri="{FF2B5EF4-FFF2-40B4-BE49-F238E27FC236}">
                  <a16:creationId xmlns:a16="http://schemas.microsoft.com/office/drawing/2014/main" id="{B0A93FE5-62DF-8220-1B8D-BF06A39A0306}"/>
                </a:ext>
              </a:extLst>
            </p:cNvPr>
            <p:cNvSpPr/>
            <p:nvPr/>
          </p:nvSpPr>
          <p:spPr bwMode="gray">
            <a:xfrm>
              <a:off x="4211030" y="1886599"/>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grpSp>
      <p:sp>
        <p:nvSpPr>
          <p:cNvPr id="16" name="Rounded Rectangle 76">
            <a:extLst>
              <a:ext uri="{FF2B5EF4-FFF2-40B4-BE49-F238E27FC236}">
                <a16:creationId xmlns:a16="http://schemas.microsoft.com/office/drawing/2014/main" id="{756E69F9-E0BA-6E3B-9898-1C07B1FF901B}"/>
              </a:ext>
            </a:extLst>
          </p:cNvPr>
          <p:cNvSpPr/>
          <p:nvPr/>
        </p:nvSpPr>
        <p:spPr bwMode="gray">
          <a:xfrm>
            <a:off x="334962" y="4294341"/>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7" name="Rounded Rectangle 103">
            <a:extLst>
              <a:ext uri="{FF2B5EF4-FFF2-40B4-BE49-F238E27FC236}">
                <a16:creationId xmlns:a16="http://schemas.microsoft.com/office/drawing/2014/main" id="{104F3648-93DC-9030-4BD0-849C73FA54C8}"/>
              </a:ext>
            </a:extLst>
          </p:cNvPr>
          <p:cNvSpPr/>
          <p:nvPr/>
        </p:nvSpPr>
        <p:spPr bwMode="gray">
          <a:xfrm>
            <a:off x="3143250" y="4294341"/>
            <a:ext cx="2681288" cy="1828800"/>
          </a:xfrm>
          <a:prstGeom prst="roundRect">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8" name="Rectangle 17">
            <a:extLst>
              <a:ext uri="{FF2B5EF4-FFF2-40B4-BE49-F238E27FC236}">
                <a16:creationId xmlns:a16="http://schemas.microsoft.com/office/drawing/2014/main" id="{7CC77DA8-9265-A410-4B61-A3E675B94362}"/>
              </a:ext>
            </a:extLst>
          </p:cNvPr>
          <p:cNvSpPr/>
          <p:nvPr/>
        </p:nvSpPr>
        <p:spPr bwMode="gray">
          <a:xfrm>
            <a:off x="408781" y="4668342"/>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Communication networks</a:t>
            </a:r>
          </a:p>
        </p:txBody>
      </p:sp>
      <p:sp>
        <p:nvSpPr>
          <p:cNvPr id="19" name="Rectangle 18">
            <a:extLst>
              <a:ext uri="{FF2B5EF4-FFF2-40B4-BE49-F238E27FC236}">
                <a16:creationId xmlns:a16="http://schemas.microsoft.com/office/drawing/2014/main" id="{34955D93-25AE-0E8B-DF4C-6475CA6B814F}"/>
              </a:ext>
            </a:extLst>
          </p:cNvPr>
          <p:cNvSpPr/>
          <p:nvPr/>
        </p:nvSpPr>
        <p:spPr bwMode="gray">
          <a:xfrm>
            <a:off x="3217069" y="4618325"/>
            <a:ext cx="2533650" cy="2014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a:solidFill>
                  <a:schemeClr val="tx1"/>
                </a:solidFill>
              </a:rPr>
              <a:t>Software and analytics</a:t>
            </a:r>
          </a:p>
        </p:txBody>
      </p:sp>
      <p:sp>
        <p:nvSpPr>
          <p:cNvPr id="20" name="Oval 19">
            <a:extLst>
              <a:ext uri="{FF2B5EF4-FFF2-40B4-BE49-F238E27FC236}">
                <a16:creationId xmlns:a16="http://schemas.microsoft.com/office/drawing/2014/main" id="{4BF45E4C-2244-AAD3-D567-F723EF3408C4}"/>
              </a:ext>
            </a:extLst>
          </p:cNvPr>
          <p:cNvSpPr/>
          <p:nvPr/>
        </p:nvSpPr>
        <p:spPr bwMode="gray">
          <a:xfrm>
            <a:off x="1382318" y="4062434"/>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sp>
        <p:nvSpPr>
          <p:cNvPr id="21" name="Oval 20">
            <a:extLst>
              <a:ext uri="{FF2B5EF4-FFF2-40B4-BE49-F238E27FC236}">
                <a16:creationId xmlns:a16="http://schemas.microsoft.com/office/drawing/2014/main" id="{753B3BEF-BA0D-A08B-212D-0DBDE7B6C596}"/>
              </a:ext>
            </a:extLst>
          </p:cNvPr>
          <p:cNvSpPr/>
          <p:nvPr/>
        </p:nvSpPr>
        <p:spPr bwMode="gray">
          <a:xfrm>
            <a:off x="4235787" y="4062434"/>
            <a:ext cx="512064" cy="51206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AT" sz="1600" err="1">
              <a:solidFill>
                <a:schemeClr val="tx1"/>
              </a:solidFill>
            </a:endParaRPr>
          </a:p>
        </p:txBody>
      </p:sp>
      <p:pic>
        <p:nvPicPr>
          <p:cNvPr id="23" name="Graphic 22" descr="Brain in head outline">
            <a:extLst>
              <a:ext uri="{FF2B5EF4-FFF2-40B4-BE49-F238E27FC236}">
                <a16:creationId xmlns:a16="http://schemas.microsoft.com/office/drawing/2014/main" id="{0BE5166E-33C7-CBE2-D276-B13FD743357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35608" y="1920240"/>
            <a:ext cx="457200" cy="457200"/>
          </a:xfrm>
          <a:prstGeom prst="rect">
            <a:avLst/>
          </a:prstGeom>
        </p:spPr>
      </p:pic>
      <p:pic>
        <p:nvPicPr>
          <p:cNvPr id="25" name="Graphic 24" descr="Speedometer Middle with solid fill">
            <a:extLst>
              <a:ext uri="{FF2B5EF4-FFF2-40B4-BE49-F238E27FC236}">
                <a16:creationId xmlns:a16="http://schemas.microsoft.com/office/drawing/2014/main" id="{A924061B-4D3C-C4D3-3D3B-2F9124D83DD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30891" y="1874714"/>
            <a:ext cx="457200" cy="457200"/>
          </a:xfrm>
          <a:prstGeom prst="rect">
            <a:avLst/>
          </a:prstGeom>
        </p:spPr>
      </p:pic>
      <p:pic>
        <p:nvPicPr>
          <p:cNvPr id="28" name="Graphic 27" descr="Cell Tower outline">
            <a:extLst>
              <a:ext uri="{FF2B5EF4-FFF2-40B4-BE49-F238E27FC236}">
                <a16:creationId xmlns:a16="http://schemas.microsoft.com/office/drawing/2014/main" id="{4272E0A6-9E16-9AA4-8C85-7D0AF2FC914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409750" y="4084484"/>
            <a:ext cx="457200" cy="457200"/>
          </a:xfrm>
          <a:prstGeom prst="rect">
            <a:avLst/>
          </a:prstGeom>
        </p:spPr>
      </p:pic>
      <p:pic>
        <p:nvPicPr>
          <p:cNvPr id="30" name="Graphic 29" descr="Optical disc with solid fill">
            <a:extLst>
              <a:ext uri="{FF2B5EF4-FFF2-40B4-BE49-F238E27FC236}">
                <a16:creationId xmlns:a16="http://schemas.microsoft.com/office/drawing/2014/main" id="{98DFB387-1A39-8702-7041-F87C01F7889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263219" y="4080832"/>
            <a:ext cx="457200" cy="457200"/>
          </a:xfrm>
          <a:prstGeom prst="rect">
            <a:avLst/>
          </a:prstGeom>
        </p:spPr>
      </p:pic>
      <p:sp>
        <p:nvSpPr>
          <p:cNvPr id="31" name="btfpBulletedList735451">
            <a:extLst>
              <a:ext uri="{FF2B5EF4-FFF2-40B4-BE49-F238E27FC236}">
                <a16:creationId xmlns:a16="http://schemas.microsoft.com/office/drawing/2014/main" id="{937EC208-8B7D-8F7B-112B-737602A4A71F}"/>
              </a:ext>
            </a:extLst>
          </p:cNvPr>
          <p:cNvSpPr txBox="1"/>
          <p:nvPr>
            <p:custDataLst>
              <p:tags r:id="rId2"/>
            </p:custDataLst>
          </p:nvPr>
        </p:nvSpPr>
        <p:spPr bwMode="gray">
          <a:xfrm>
            <a:off x="378301" y="5056006"/>
            <a:ext cx="2573622" cy="919089"/>
          </a:xfrm>
          <a:prstGeom prst="rect">
            <a:avLst/>
          </a:prstGeom>
          <a:noFill/>
        </p:spPr>
        <p:txBody>
          <a:bodyPr vert="horz" wrap="square" lIns="36000" tIns="36000" rIns="36000" bIns="36000" rtlCol="0">
            <a:spAutoFit/>
          </a:bodyPr>
          <a:lstStyle/>
          <a:p>
            <a:pPr algn="ctr">
              <a:spcBef>
                <a:spcPts val="600"/>
              </a:spcBef>
            </a:pPr>
            <a:r>
              <a:rPr lang="en-US" sz="1100"/>
              <a:t>The backbone of any smart grid, communication networks facilitate the transmission of data between various components, including sensors, automated devices, and control centers.</a:t>
            </a:r>
          </a:p>
        </p:txBody>
      </p:sp>
      <p:sp>
        <p:nvSpPr>
          <p:cNvPr id="32" name="btfpBulletedList735451">
            <a:extLst>
              <a:ext uri="{FF2B5EF4-FFF2-40B4-BE49-F238E27FC236}">
                <a16:creationId xmlns:a16="http://schemas.microsoft.com/office/drawing/2014/main" id="{EE646238-A781-A4CA-2D20-F2DAF458210B}"/>
              </a:ext>
            </a:extLst>
          </p:cNvPr>
          <p:cNvSpPr txBox="1"/>
          <p:nvPr>
            <p:custDataLst>
              <p:tags r:id="rId3"/>
            </p:custDataLst>
          </p:nvPr>
        </p:nvSpPr>
        <p:spPr bwMode="gray">
          <a:xfrm>
            <a:off x="3238500" y="5071246"/>
            <a:ext cx="2533650" cy="749812"/>
          </a:xfrm>
          <a:prstGeom prst="rect">
            <a:avLst/>
          </a:prstGeom>
          <a:noFill/>
        </p:spPr>
        <p:txBody>
          <a:bodyPr vert="horz" wrap="square" lIns="36000" tIns="36000" rIns="36000" bIns="36000" rtlCol="0" anchor="t">
            <a:spAutoFit/>
          </a:bodyPr>
          <a:lstStyle/>
          <a:p>
            <a:pPr algn="ctr">
              <a:spcBef>
                <a:spcPts val="600"/>
              </a:spcBef>
            </a:pPr>
            <a:r>
              <a:rPr lang="en-US" sz="1100"/>
              <a:t>Smart grids generate massive amounts of data. To manage, analyze, and interpret this data, utilities rely on advanced software and analytics tools. </a:t>
            </a:r>
          </a:p>
        </p:txBody>
      </p:sp>
      <p:sp>
        <p:nvSpPr>
          <p:cNvPr id="9" name="btfpNotesBox962619">
            <a:extLst>
              <a:ext uri="{FF2B5EF4-FFF2-40B4-BE49-F238E27FC236}">
                <a16:creationId xmlns:a16="http://schemas.microsoft.com/office/drawing/2014/main" id="{49AC279A-47EC-97F7-C01C-85493F43D7CA}"/>
              </a:ext>
            </a:extLst>
          </p:cNvPr>
          <p:cNvSpPr txBox="1"/>
          <p:nvPr>
            <p:custDataLst>
              <p:tags r:id="rId4"/>
            </p:custDataLst>
          </p:nvPr>
        </p:nvSpPr>
        <p:spPr bwMode="gray">
          <a:xfrm>
            <a:off x="330199" y="6419088"/>
            <a:ext cx="11531600" cy="369332"/>
          </a:xfrm>
          <a:prstGeom prst="rect">
            <a:avLst/>
          </a:prstGeom>
          <a:noFill/>
        </p:spPr>
        <p:txBody>
          <a:bodyPr vert="horz" wrap="square" lIns="0" tIns="0" rIns="0" bIns="0" rtlCol="0" anchor="b">
            <a:spAutoFit/>
          </a:bodyPr>
          <a:lstStyle/>
          <a:p>
            <a:endParaRPr lang="en-US" sz="800" dirty="0">
              <a:solidFill>
                <a:srgbClr val="000000"/>
              </a:solidFill>
            </a:endParaRPr>
          </a:p>
          <a:p>
            <a:r>
              <a:rPr lang="en-US" sz="800" dirty="0">
                <a:solidFill>
                  <a:srgbClr val="000000"/>
                </a:solidFill>
              </a:rPr>
              <a:t>Sources: </a:t>
            </a:r>
            <a:r>
              <a:rPr lang="en-US" sz="800" dirty="0">
                <a:solidFill>
                  <a:srgbClr val="000000"/>
                </a:solidFill>
                <a:hlinkClick r:id="rId18"/>
              </a:rPr>
              <a:t>IBM, Optimizing energy production</a:t>
            </a:r>
            <a:r>
              <a:rPr lang="en-US" sz="800" dirty="0">
                <a:solidFill>
                  <a:srgbClr val="000000"/>
                </a:solidFill>
              </a:rPr>
              <a:t> (2023); </a:t>
            </a:r>
            <a:r>
              <a:rPr lang="en-US" sz="800" dirty="0">
                <a:solidFill>
                  <a:srgbClr val="000000"/>
                </a:solidFill>
                <a:hlinkClick r:id="rId19"/>
              </a:rPr>
              <a:t>Heliyon, Recent developments in smart grid</a:t>
            </a:r>
            <a:r>
              <a:rPr lang="en-US" sz="800" dirty="0">
                <a:solidFill>
                  <a:srgbClr val="000000"/>
                </a:solidFill>
              </a:rPr>
              <a:t> (2024).</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20"/>
              </a:rPr>
              <a:t>Gernot Wagner</a:t>
            </a:r>
            <a:r>
              <a:rPr lang="en-US" sz="800" dirty="0">
                <a:solidFill>
                  <a:srgbClr val="000000"/>
                </a:solidFill>
              </a:rPr>
              <a:t>. </a:t>
            </a:r>
            <a:r>
              <a:rPr lang="en-US" sz="800" dirty="0">
                <a:solidFill>
                  <a:srgbClr val="000000"/>
                </a:solidFill>
                <a:hlinkClick r:id="rId21"/>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22"/>
              </a:rPr>
              <a:t>Storing Energy</a:t>
            </a:r>
            <a:r>
              <a:rPr lang="en-US" sz="800" dirty="0">
                <a:solidFill>
                  <a:srgbClr val="000000"/>
                </a:solidFill>
              </a:rPr>
              <a:t>” (4 March 2025). </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27" name="Rectangle 26">
            <a:extLst>
              <a:ext uri="{FF2B5EF4-FFF2-40B4-BE49-F238E27FC236}">
                <a16:creationId xmlns:a16="http://schemas.microsoft.com/office/drawing/2014/main" id="{A83B3F89-BBC8-97CD-4291-4010DF5DFFBE}"/>
              </a:ext>
            </a:extLst>
          </p:cNvPr>
          <p:cNvSpPr/>
          <p:nvPr/>
        </p:nvSpPr>
        <p:spPr bwMode="gray">
          <a:xfrm>
            <a:off x="329184" y="1554480"/>
            <a:ext cx="5641408" cy="31163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Components of a smart grid</a:t>
            </a:r>
            <a:endParaRPr lang="en-US" sz="1400" dirty="0">
              <a:solidFill>
                <a:schemeClr val="tx1"/>
              </a:solidFill>
            </a:endParaRPr>
          </a:p>
        </p:txBody>
      </p:sp>
      <p:cxnSp>
        <p:nvCxnSpPr>
          <p:cNvPr id="29" name="Straight Connector 28">
            <a:extLst>
              <a:ext uri="{FF2B5EF4-FFF2-40B4-BE49-F238E27FC236}">
                <a16:creationId xmlns:a16="http://schemas.microsoft.com/office/drawing/2014/main" id="{0E4F8C21-0350-F3A6-7F81-A3973ED4F01A}"/>
              </a:ext>
            </a:extLst>
          </p:cNvPr>
          <p:cNvCxnSpPr>
            <a:cxnSpLocks/>
          </p:cNvCxnSpPr>
          <p:nvPr/>
        </p:nvCxnSpPr>
        <p:spPr bwMode="gray">
          <a:xfrm>
            <a:off x="329184" y="1828800"/>
            <a:ext cx="1126217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B94741CD-8468-4D3B-689C-4D9828151960}"/>
              </a:ext>
            </a:extLst>
          </p:cNvPr>
          <p:cNvSpPr/>
          <p:nvPr/>
        </p:nvSpPr>
        <p:spPr bwMode="gray">
          <a:xfrm>
            <a:off x="5993182" y="1554480"/>
            <a:ext cx="5641408" cy="31163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400" b="1" dirty="0">
                <a:solidFill>
                  <a:schemeClr val="tx1"/>
                </a:solidFill>
              </a:rPr>
              <a:t>Differences between a conventional grid and a smart grid</a:t>
            </a:r>
            <a:endParaRPr lang="en-US" sz="1400" dirty="0">
              <a:solidFill>
                <a:schemeClr val="tx1"/>
              </a:solidFill>
            </a:endParaRPr>
          </a:p>
        </p:txBody>
      </p:sp>
      <p:graphicFrame>
        <p:nvGraphicFramePr>
          <p:cNvPr id="24" name="Table 23">
            <a:extLst>
              <a:ext uri="{FF2B5EF4-FFF2-40B4-BE49-F238E27FC236}">
                <a16:creationId xmlns:a16="http://schemas.microsoft.com/office/drawing/2014/main" id="{9FB9EA4C-39B1-3605-4178-2E7B837EFBC8}"/>
              </a:ext>
            </a:extLst>
          </p:cNvPr>
          <p:cNvGraphicFramePr>
            <a:graphicFrameLocks noGrp="1"/>
          </p:cNvGraphicFramePr>
          <p:nvPr>
            <p:extLst>
              <p:ext uri="{D42A27DB-BD31-4B8C-83A1-F6EECF244321}">
                <p14:modId xmlns:p14="http://schemas.microsoft.com/office/powerpoint/2010/main" val="2104692032"/>
              </p:ext>
            </p:extLst>
          </p:nvPr>
        </p:nvGraphicFramePr>
        <p:xfrm>
          <a:off x="5985385" y="1922283"/>
          <a:ext cx="5871653" cy="4412399"/>
        </p:xfrm>
        <a:graphic>
          <a:graphicData uri="http://schemas.openxmlformats.org/drawingml/2006/table">
            <a:tbl>
              <a:tblPr firstRow="1" bandRow="1">
                <a:tableStyleId>{5C22544A-7EE6-4342-B048-85BDC9FD1C3A}</a:tableStyleId>
              </a:tblPr>
              <a:tblGrid>
                <a:gridCol w="1238375">
                  <a:extLst>
                    <a:ext uri="{9D8B030D-6E8A-4147-A177-3AD203B41FA5}">
                      <a16:colId xmlns:a16="http://schemas.microsoft.com/office/drawing/2014/main" val="3342665707"/>
                    </a:ext>
                  </a:extLst>
                </a:gridCol>
                <a:gridCol w="2355559">
                  <a:extLst>
                    <a:ext uri="{9D8B030D-6E8A-4147-A177-3AD203B41FA5}">
                      <a16:colId xmlns:a16="http://schemas.microsoft.com/office/drawing/2014/main" val="3387869305"/>
                    </a:ext>
                  </a:extLst>
                </a:gridCol>
                <a:gridCol w="2277719">
                  <a:extLst>
                    <a:ext uri="{9D8B030D-6E8A-4147-A177-3AD203B41FA5}">
                      <a16:colId xmlns:a16="http://schemas.microsoft.com/office/drawing/2014/main" val="845312745"/>
                    </a:ext>
                  </a:extLst>
                </a:gridCol>
              </a:tblGrid>
              <a:tr h="251879">
                <a:tc>
                  <a:txBody>
                    <a:bodyPr/>
                    <a:lstStyle/>
                    <a:p>
                      <a:pPr marL="0" indent="0">
                        <a:buNone/>
                      </a:pPr>
                      <a:r>
                        <a:rPr lang="en-US" sz="1000">
                          <a:solidFill>
                            <a:schemeClr val="tx1"/>
                          </a:solidFill>
                        </a:rPr>
                        <a:t>Category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EFF"/>
                    </a:solidFill>
                  </a:tcPr>
                </a:tc>
                <a:tc>
                  <a:txBody>
                    <a:bodyPr/>
                    <a:lstStyle/>
                    <a:p>
                      <a:pPr marL="0" indent="0">
                        <a:buNone/>
                      </a:pPr>
                      <a:r>
                        <a:rPr lang="en-US" sz="1000">
                          <a:solidFill>
                            <a:schemeClr val="tx1"/>
                          </a:solidFill>
                        </a:rPr>
                        <a:t>Conventional grid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EFF"/>
                    </a:solidFill>
                  </a:tcPr>
                </a:tc>
                <a:tc>
                  <a:txBody>
                    <a:bodyPr/>
                    <a:lstStyle/>
                    <a:p>
                      <a:pPr marL="0" indent="0">
                        <a:buNone/>
                      </a:pPr>
                      <a:r>
                        <a:rPr lang="en-US" sz="1000">
                          <a:solidFill>
                            <a:schemeClr val="tx1"/>
                          </a:solidFill>
                        </a:rPr>
                        <a:t>Smart grid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EFF"/>
                    </a:solidFill>
                  </a:tcPr>
                </a:tc>
                <a:extLst>
                  <a:ext uri="{0D108BD9-81ED-4DB2-BD59-A6C34878D82A}">
                    <a16:rowId xmlns:a16="http://schemas.microsoft.com/office/drawing/2014/main" val="1221708268"/>
                  </a:ext>
                </a:extLst>
              </a:tr>
              <a:tr h="400743">
                <a:tc>
                  <a:txBody>
                    <a:bodyPr/>
                    <a:lstStyle/>
                    <a:p>
                      <a:pPr marL="0" indent="0">
                        <a:buNone/>
                      </a:pPr>
                      <a:r>
                        <a:rPr lang="en-US" sz="1050" dirty="0"/>
                        <a:t>Consumer desire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dirty="0"/>
                        <a:t>Does not allow customers to choose how they acquire electricity.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dirty="0"/>
                        <a:t>Provides customers with access to a range of power sources.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0777199"/>
                  </a:ext>
                </a:extLst>
              </a:tr>
              <a:tr h="724151">
                <a:tc>
                  <a:txBody>
                    <a:bodyPr/>
                    <a:lstStyle/>
                    <a:p>
                      <a:pPr marL="0" indent="0">
                        <a:buNone/>
                      </a:pPr>
                      <a:r>
                        <a:rPr lang="en-US" sz="1050"/>
                        <a:t>Distribution system</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Requires unidirectional power transmission. Power from primary plants is distributed using traditional infrastructure.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Enables electricity supply in both directions. A supplementary power source provides electricity to customers.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9140332"/>
                  </a:ext>
                </a:extLst>
              </a:tr>
              <a:tr h="566727">
                <a:tc>
                  <a:txBody>
                    <a:bodyPr/>
                    <a:lstStyle/>
                    <a:p>
                      <a:pPr marL="0" indent="0">
                        <a:buNone/>
                      </a:pPr>
                      <a:r>
                        <a:rPr lang="en-US" sz="1050"/>
                        <a:t>Power plant monitoring</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Utilizes manual monitoring for energy distribution.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Employs cutting-edge technology and can self-monitor to reduce power outages.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1347476"/>
                  </a:ext>
                </a:extLst>
              </a:tr>
              <a:tr h="566727">
                <a:tc>
                  <a:txBody>
                    <a:bodyPr/>
                    <a:lstStyle/>
                    <a:p>
                      <a:pPr marL="0" indent="0">
                        <a:buNone/>
                      </a:pPr>
                      <a:r>
                        <a:rPr lang="en-US" sz="1050"/>
                        <a:t>Method of energy control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dirty="0"/>
                        <a:t>Energy suppliers have limited control over the energy they supply.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Offers better control over electricity distribution through smart grid technologies and sensors.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1838943"/>
                  </a:ext>
                </a:extLst>
              </a:tr>
              <a:tr h="724151">
                <a:tc>
                  <a:txBody>
                    <a:bodyPr/>
                    <a:lstStyle/>
                    <a:p>
                      <a:pPr marL="0" indent="0">
                        <a:buNone/>
                      </a:pPr>
                      <a:r>
                        <a:rPr lang="en-US" sz="1050"/>
                        <a:t>Power restoration and maintenance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Personnel travel to the physical location of a distribution system breakdown for maintenance and repair.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Uses sensors to detect and repair anomalies without requiring a physical presence.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4540212"/>
                  </a:ext>
                </a:extLst>
              </a:tr>
              <a:tr h="566727">
                <a:tc>
                  <a:txBody>
                    <a:bodyPr/>
                    <a:lstStyle/>
                    <a:p>
                      <a:pPr marL="0" indent="0">
                        <a:buNone/>
                      </a:pPr>
                      <a:r>
                        <a:rPr lang="en-US" sz="1050"/>
                        <a:t>Technological aspects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Uses electromechanical power, resulting in limited internal regulation and communication.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Employs digital technologies to give devices autonomy and enable communication.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575171"/>
                  </a:ext>
                </a:extLst>
              </a:tr>
              <a:tr h="566727">
                <a:tc>
                  <a:txBody>
                    <a:bodyPr/>
                    <a:lstStyle/>
                    <a:p>
                      <a:pPr marL="0" indent="0">
                        <a:buNone/>
                      </a:pPr>
                      <a:r>
                        <a:rPr lang="en-US" sz="1050"/>
                        <a:t>Addition of sensors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a:t>Limited control over infrastructure restricts the use of sensors, making flaw detection harder.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050" dirty="0"/>
                        <a:t>Enables the installation of multiple sensors along the line, aiding in fault detection.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4678786"/>
                  </a:ext>
                </a:extLst>
              </a:tr>
            </a:tbl>
          </a:graphicData>
        </a:graphic>
      </p:graphicFrame>
      <p:sp>
        <p:nvSpPr>
          <p:cNvPr id="34" name="Rectangle 33">
            <a:extLst>
              <a:ext uri="{FF2B5EF4-FFF2-40B4-BE49-F238E27FC236}">
                <a16:creationId xmlns:a16="http://schemas.microsoft.com/office/drawing/2014/main" id="{7198A391-C124-1E8C-9D62-0378D8863363}"/>
              </a:ext>
            </a:extLst>
          </p:cNvPr>
          <p:cNvSpPr/>
          <p:nvPr/>
        </p:nvSpPr>
        <p:spPr bwMode="gray">
          <a:xfrm>
            <a:off x="0" y="-2216"/>
            <a:ext cx="3037022" cy="320040"/>
          </a:xfrm>
          <a:prstGeom prst="rect">
            <a:avLst/>
          </a:prstGeom>
          <a:solidFill>
            <a:srgbClr val="F0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Smart grids</a:t>
            </a:r>
          </a:p>
        </p:txBody>
      </p:sp>
    </p:spTree>
    <p:extLst>
      <p:ext uri="{BB962C8B-B14F-4D97-AF65-F5344CB8AC3E}">
        <p14:creationId xmlns:p14="http://schemas.microsoft.com/office/powerpoint/2010/main" val="231754478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174D4C-7A32-6F9A-6138-7DECBFF8B1E9}"/>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86130C8-58A8-A169-6F27-E849440BE58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7" name="think-cell data - do not delete" hidden="1">
                        <a:extLst>
                          <a:ext uri="{FF2B5EF4-FFF2-40B4-BE49-F238E27FC236}">
                            <a16:creationId xmlns:a16="http://schemas.microsoft.com/office/drawing/2014/main" id="{A86130C8-58A8-A169-6F27-E849440BE587}"/>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mc:AlternateContent xmlns:mc="http://schemas.openxmlformats.org/markup-compatibility/2006" xmlns:cx4="http://schemas.microsoft.com/office/drawing/2016/5/10/chartex">
        <mc:Choice Requires="cx4">
          <p:graphicFrame>
            <p:nvGraphicFramePr>
              <p:cNvPr id="276" name="Chart 275">
                <a:extLst>
                  <a:ext uri="{FF2B5EF4-FFF2-40B4-BE49-F238E27FC236}">
                    <a16:creationId xmlns:a16="http://schemas.microsoft.com/office/drawing/2014/main" id="{E65757DC-24A1-9F56-5D0A-453B8245C940}"/>
                  </a:ext>
                </a:extLst>
              </p:cNvPr>
              <p:cNvGraphicFramePr/>
              <p:nvPr/>
            </p:nvGraphicFramePr>
            <p:xfrm>
              <a:off x="4800600" y="2096851"/>
              <a:ext cx="4119561" cy="4130381"/>
            </p:xfrm>
            <a:graphic>
              <a:graphicData uri="http://schemas.microsoft.com/office/drawing/2014/chartex">
                <cx:chart xmlns:cx="http://schemas.microsoft.com/office/drawing/2014/chartex" xmlns:r="http://schemas.openxmlformats.org/officeDocument/2006/relationships" r:id="rId7"/>
              </a:graphicData>
            </a:graphic>
          </p:graphicFrame>
        </mc:Choice>
        <mc:Fallback xmlns="">
          <p:pic>
            <p:nvPicPr>
              <p:cNvPr id="276" name="Chart 275">
                <a:extLst>
                  <a:ext uri="{FF2B5EF4-FFF2-40B4-BE49-F238E27FC236}">
                    <a16:creationId xmlns:a16="http://schemas.microsoft.com/office/drawing/2014/main" id="{E65757DC-24A1-9F56-5D0A-453B8245C940}"/>
                  </a:ext>
                </a:extLst>
              </p:cNvPr>
              <p:cNvPicPr>
                <a:picLocks noGrp="1" noRot="1" noChangeAspect="1" noMove="1" noResize="1" noEditPoints="1" noAdjustHandles="1" noChangeArrowheads="1" noChangeShapeType="1"/>
              </p:cNvPicPr>
              <p:nvPr/>
            </p:nvPicPr>
            <p:blipFill>
              <a:blip r:embed="rId8"/>
              <a:stretch>
                <a:fillRect/>
              </a:stretch>
            </p:blipFill>
            <p:spPr>
              <a:xfrm>
                <a:off x="4800600" y="2096851"/>
                <a:ext cx="4119561" cy="4130381"/>
              </a:xfrm>
              <a:prstGeom prst="rect">
                <a:avLst/>
              </a:prstGeom>
            </p:spPr>
          </p:pic>
        </mc:Fallback>
      </mc:AlternateContent>
      <p:sp>
        <p:nvSpPr>
          <p:cNvPr id="327" name="Rectangle 326">
            <a:extLst>
              <a:ext uri="{FF2B5EF4-FFF2-40B4-BE49-F238E27FC236}">
                <a16:creationId xmlns:a16="http://schemas.microsoft.com/office/drawing/2014/main" id="{34412A35-A4B6-5423-9AE5-0964B118336F}"/>
              </a:ext>
            </a:extLst>
          </p:cNvPr>
          <p:cNvSpPr/>
          <p:nvPr/>
        </p:nvSpPr>
        <p:spPr bwMode="gray">
          <a:xfrm>
            <a:off x="4800599" y="1587058"/>
            <a:ext cx="4037719" cy="5193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defRPr/>
            </a:pPr>
            <a:r>
              <a:rPr lang="en-US" sz="1400" b="1" dirty="0">
                <a:solidFill>
                  <a:srgbClr val="000000"/>
                </a:solidFill>
                <a:latin typeface="Arial"/>
              </a:rPr>
              <a:t>Legislative</a:t>
            </a:r>
            <a:r>
              <a:rPr kumimoji="0" lang="en-US" sz="1400" b="1" i="0" u="none" strike="noStrike" kern="1200" cap="none" spc="0" normalizeH="0" baseline="0" noProof="0" dirty="0">
                <a:ln>
                  <a:noFill/>
                </a:ln>
                <a:solidFill>
                  <a:srgbClr val="000000"/>
                </a:solidFill>
                <a:effectLst/>
                <a:uLnTx/>
                <a:uFillTx/>
                <a:latin typeface="Arial"/>
                <a:ea typeface="+mn-ea"/>
                <a:cs typeface="+mn-cs"/>
              </a:rPr>
              <a:t> and </a:t>
            </a:r>
            <a:r>
              <a:rPr lang="en-US" sz="1400" b="1" dirty="0">
                <a:solidFill>
                  <a:srgbClr val="000000"/>
                </a:solidFill>
                <a:latin typeface="Arial"/>
              </a:rPr>
              <a:t>regulatory</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actions</a:t>
            </a:r>
            <a:r>
              <a:rPr kumimoji="0" lang="en-US" sz="1400" b="1" i="0" u="none" strike="noStrike" kern="1200" cap="none" spc="0" normalizeH="0" baseline="0" noProof="0" dirty="0">
                <a:ln>
                  <a:noFill/>
                </a:ln>
                <a:solidFill>
                  <a:srgbClr val="000000"/>
                </a:solidFill>
                <a:effectLst/>
                <a:uLnTx/>
                <a:uFillTx/>
                <a:latin typeface="Arial"/>
                <a:ea typeface="+mn-ea"/>
                <a:cs typeface="+mn-cs"/>
              </a:rPr>
              <a:t> on </a:t>
            </a:r>
            <a:r>
              <a:rPr lang="en-US" sz="1400" b="1" dirty="0">
                <a:solidFill>
                  <a:srgbClr val="000000"/>
                </a:solidFill>
                <a:latin typeface="Arial"/>
              </a:rPr>
              <a:t>grid</a:t>
            </a:r>
            <a:r>
              <a:rPr kumimoji="0" lang="en-US" sz="1400" b="1" i="0" u="none" strike="noStrike" kern="1200" cap="none" spc="0" normalizeH="0" baseline="0" noProof="0" dirty="0">
                <a:ln>
                  <a:noFill/>
                </a:ln>
                <a:solidFill>
                  <a:srgbClr val="000000"/>
                </a:solidFill>
                <a:effectLst/>
                <a:uLnTx/>
                <a:uFillTx/>
                <a:latin typeface="Arial"/>
                <a:ea typeface="+mn-ea"/>
                <a:cs typeface="+mn-cs"/>
              </a:rPr>
              <a:t> </a:t>
            </a:r>
            <a:r>
              <a:rPr lang="en-US" sz="1400" b="1" dirty="0">
                <a:solidFill>
                  <a:srgbClr val="000000"/>
                </a:solidFill>
                <a:latin typeface="Arial"/>
              </a:rPr>
              <a:t>modernization in Q1 2024 </a:t>
            </a:r>
            <a:endParaRPr lang="en-US" sz="1400" b="0" i="0" u="none" strike="noStrike" kern="1200" cap="none" spc="0" normalizeH="0" baseline="0" noProof="0" dirty="0">
              <a:ln>
                <a:noFill/>
              </a:ln>
              <a:solidFill>
                <a:srgbClr val="000000"/>
              </a:solidFill>
              <a:effectLst/>
              <a:uLnTx/>
              <a:uFillTx/>
              <a:latin typeface="Arial"/>
              <a:cs typeface="Arial"/>
            </a:endParaRPr>
          </a:p>
        </p:txBody>
      </p:sp>
      <p:cxnSp>
        <p:nvCxnSpPr>
          <p:cNvPr id="328" name="Straight Connector 327">
            <a:extLst>
              <a:ext uri="{FF2B5EF4-FFF2-40B4-BE49-F238E27FC236}">
                <a16:creationId xmlns:a16="http://schemas.microsoft.com/office/drawing/2014/main" id="{947EB218-B4C6-981A-B780-6BE0F6D02C98}"/>
              </a:ext>
            </a:extLst>
          </p:cNvPr>
          <p:cNvCxnSpPr>
            <a:cxnSpLocks/>
          </p:cNvCxnSpPr>
          <p:nvPr/>
        </p:nvCxnSpPr>
        <p:spPr bwMode="gray">
          <a:xfrm>
            <a:off x="4800599" y="2096717"/>
            <a:ext cx="4037719"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4" name="Rectangle 343">
            <a:extLst>
              <a:ext uri="{FF2B5EF4-FFF2-40B4-BE49-F238E27FC236}">
                <a16:creationId xmlns:a16="http://schemas.microsoft.com/office/drawing/2014/main" id="{94C9D2C7-E777-98AF-531B-6571EFD70F95}"/>
              </a:ext>
            </a:extLst>
          </p:cNvPr>
          <p:cNvSpPr/>
          <p:nvPr/>
        </p:nvSpPr>
        <p:spPr bwMode="gray">
          <a:xfrm>
            <a:off x="329184" y="1706550"/>
            <a:ext cx="4309109" cy="399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buNone/>
            </a:pPr>
            <a:r>
              <a:rPr lang="en-US" sz="1400" b="1" dirty="0">
                <a:solidFill>
                  <a:schemeClr val="tx1"/>
                </a:solidFill>
              </a:rPr>
              <a:t>International plans to invest in smart grids</a:t>
            </a:r>
            <a:endParaRPr lang="en-US" sz="1400" dirty="0">
              <a:solidFill>
                <a:schemeClr val="tx1"/>
              </a:solidFill>
            </a:endParaRPr>
          </a:p>
        </p:txBody>
      </p:sp>
      <p:cxnSp>
        <p:nvCxnSpPr>
          <p:cNvPr id="345" name="Straight Connector 344">
            <a:extLst>
              <a:ext uri="{FF2B5EF4-FFF2-40B4-BE49-F238E27FC236}">
                <a16:creationId xmlns:a16="http://schemas.microsoft.com/office/drawing/2014/main" id="{66AB5D99-EAD7-8E81-6FF6-90C44AD0F4D7}"/>
              </a:ext>
            </a:extLst>
          </p:cNvPr>
          <p:cNvCxnSpPr>
            <a:cxnSpLocks/>
          </p:cNvCxnSpPr>
          <p:nvPr/>
        </p:nvCxnSpPr>
        <p:spPr bwMode="gray">
          <a:xfrm>
            <a:off x="329184" y="2096717"/>
            <a:ext cx="430911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8" name="TextBox 8">
            <a:extLst>
              <a:ext uri="{FF2B5EF4-FFF2-40B4-BE49-F238E27FC236}">
                <a16:creationId xmlns:a16="http://schemas.microsoft.com/office/drawing/2014/main" id="{C347D4C8-A919-CB2B-2D5D-CE8E9CBEF246}"/>
              </a:ext>
            </a:extLst>
          </p:cNvPr>
          <p:cNvSpPr txBox="1"/>
          <p:nvPr/>
        </p:nvSpPr>
        <p:spPr bwMode="gray">
          <a:xfrm>
            <a:off x="9005958" y="1556917"/>
            <a:ext cx="2862192" cy="4602454"/>
          </a:xfrm>
          <a:prstGeom prst="rect">
            <a:avLst/>
          </a:prstGeom>
          <a:solidFill>
            <a:srgbClr val="E3E8EE"/>
          </a:solidFill>
        </p:spPr>
        <p:txBody>
          <a:bodyPr wrap="square" lIns="136800" tIns="137160" rIns="274320" bIns="137160" rtlCol="0" anchor="t">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Arial"/>
                <a:ea typeface="+mn-ea"/>
                <a:cs typeface="+mn-cs"/>
              </a:rPr>
              <a:t>Observations</a:t>
            </a:r>
          </a:p>
          <a:p>
            <a:pPr marL="285750" indent="-285750">
              <a:spcAft>
                <a:spcPts val="600"/>
              </a:spcAft>
              <a:buFont typeface="Arial" panose="020B0604020202020204" pitchFamily="34" charset="0"/>
              <a:buChar char="•"/>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Several major countries have invested in smart grids as part of </a:t>
            </a:r>
            <a:r>
              <a:rPr lang="en-US" sz="1050" dirty="0">
                <a:solidFill>
                  <a:srgbClr val="000000"/>
                </a:solidFill>
                <a:latin typeface="Arial"/>
              </a:rPr>
              <a:t>broader grid</a:t>
            </a:r>
            <a:r>
              <a:rPr kumimoji="0" lang="en-US" sz="1050" b="0" i="0" u="none" strike="noStrike" kern="1200" cap="none" spc="0" normalizeH="0" baseline="0" noProof="0" dirty="0">
                <a:ln>
                  <a:noFill/>
                </a:ln>
                <a:solidFill>
                  <a:srgbClr val="000000"/>
                </a:solidFill>
                <a:effectLst/>
                <a:uLnTx/>
                <a:uFillTx/>
                <a:latin typeface="Arial"/>
                <a:ea typeface="+mn-ea"/>
                <a:cs typeface="+mn-cs"/>
              </a:rPr>
              <a:t> modernization </a:t>
            </a:r>
            <a:r>
              <a:rPr lang="en-US" sz="1050" dirty="0">
                <a:solidFill>
                  <a:srgbClr val="000000"/>
                </a:solidFill>
                <a:latin typeface="Arial"/>
              </a:rPr>
              <a:t>efforts </a:t>
            </a:r>
            <a:r>
              <a:rPr kumimoji="0" lang="en-US" sz="1050" b="0" i="0" u="none" strike="noStrike" kern="1200" cap="none" spc="0" normalizeH="0" baseline="0" noProof="0" dirty="0">
                <a:ln>
                  <a:noFill/>
                </a:ln>
                <a:solidFill>
                  <a:srgbClr val="000000"/>
                </a:solidFill>
                <a:effectLst/>
                <a:uLnTx/>
                <a:uFillTx/>
                <a:latin typeface="Arial"/>
                <a:ea typeface="+mn-ea"/>
                <a:cs typeface="+mn-cs"/>
              </a:rPr>
              <a:t>to enhance </a:t>
            </a:r>
            <a:r>
              <a:rPr kumimoji="0" lang="en-US" sz="1050" b="1" i="0" u="none" strike="noStrike" kern="1200" cap="none" spc="0" normalizeH="0" baseline="0" noProof="0" dirty="0">
                <a:ln>
                  <a:noFill/>
                </a:ln>
                <a:solidFill>
                  <a:srgbClr val="000000"/>
                </a:solidFill>
                <a:effectLst/>
                <a:uLnTx/>
                <a:uFillTx/>
                <a:latin typeface="Arial"/>
                <a:ea typeface="+mn-ea"/>
                <a:cs typeface="+mn-cs"/>
              </a:rPr>
              <a:t>grid resilience, efficiency, and digitization</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p>
            <a:pPr marL="285750" indent="-285750">
              <a:spcAft>
                <a:spcPts val="600"/>
              </a:spcAft>
              <a:buFont typeface="Arial" panose="020B0604020202020204" pitchFamily="34" charset="0"/>
              <a:buChar char="•"/>
              <a:defRPr/>
            </a:pPr>
            <a:r>
              <a:rPr lang="en-US" sz="1050" b="1" dirty="0">
                <a:solidFill>
                  <a:srgbClr val="000000"/>
                </a:solidFill>
                <a:latin typeface="Arial"/>
              </a:rPr>
              <a:t>Forty-nine U.S. states and </a:t>
            </a:r>
            <a:r>
              <a:rPr kumimoji="0" lang="en-US" sz="1050" b="1" i="0" u="none" strike="noStrike" kern="1200" cap="none" spc="0" normalizeH="0" baseline="0" noProof="0" dirty="0">
                <a:ln>
                  <a:noFill/>
                </a:ln>
                <a:solidFill>
                  <a:srgbClr val="000000"/>
                </a:solidFill>
                <a:effectLst/>
                <a:uLnTx/>
                <a:uFillTx/>
                <a:latin typeface="Arial"/>
                <a:ea typeface="+mn-ea"/>
                <a:cs typeface="+mn-cs"/>
              </a:rPr>
              <a:t>Puerto Rico</a:t>
            </a:r>
            <a:r>
              <a:rPr kumimoji="0" lang="en-US" sz="1050" b="0" i="0" u="none" strike="noStrike" kern="1200" cap="none" spc="0" normalizeH="0" baseline="0" noProof="0" dirty="0">
                <a:ln>
                  <a:noFill/>
                </a:ln>
                <a:solidFill>
                  <a:srgbClr val="000000"/>
                </a:solidFill>
                <a:effectLst/>
                <a:uLnTx/>
                <a:uFillTx/>
                <a:latin typeface="Arial"/>
                <a:ea typeface="+mn-ea"/>
                <a:cs typeface="+mn-cs"/>
              </a:rPr>
              <a:t> engaged in actions related to grid modernization during </a:t>
            </a:r>
            <a:r>
              <a:rPr lang="en-US" sz="1050" dirty="0">
                <a:solidFill>
                  <a:srgbClr val="000000"/>
                </a:solidFill>
                <a:latin typeface="Arial"/>
              </a:rPr>
              <a:t>the first quarter of </a:t>
            </a:r>
            <a:r>
              <a:rPr kumimoji="0" lang="en-US" sz="1050" b="0" i="0" u="none" strike="noStrike" kern="1200" cap="none" spc="0" normalizeH="0" baseline="0" noProof="0" dirty="0">
                <a:ln>
                  <a:noFill/>
                </a:ln>
                <a:solidFill>
                  <a:srgbClr val="000000"/>
                </a:solidFill>
                <a:effectLst/>
                <a:uLnTx/>
                <a:uFillTx/>
                <a:latin typeface="Arial"/>
                <a:ea typeface="+mn-ea"/>
                <a:cs typeface="+mn-cs"/>
              </a:rPr>
              <a:t>2024.</a:t>
            </a:r>
            <a:endParaRPr lang="en-US" sz="1050" b="0" i="0" u="none" strike="noStrike" kern="1200" cap="none" spc="0" normalizeH="0" baseline="0" noProof="0" dirty="0">
              <a:ln>
                <a:noFill/>
              </a:ln>
              <a:solidFill>
                <a:srgbClr val="000000"/>
              </a:solidFill>
              <a:effectLst/>
              <a:uLnTx/>
              <a:uFillTx/>
              <a:latin typeface="Arial"/>
              <a:cs typeface="Arial"/>
            </a:endParaRPr>
          </a:p>
          <a:p>
            <a:pPr marL="742950" lvl="1" indent="-285750">
              <a:spcAft>
                <a:spcPts val="600"/>
              </a:spcAft>
              <a:buFont typeface="Arial" panose="020B0604020202020204" pitchFamily="34" charset="0"/>
              <a:buChar char="•"/>
              <a:defRPr/>
            </a:pPr>
            <a:r>
              <a:rPr lang="en-US" sz="1050" b="1" dirty="0">
                <a:solidFill>
                  <a:srgbClr val="000000"/>
                </a:solidFill>
                <a:latin typeface="Arial"/>
              </a:rPr>
              <a:t>A total of 567 grid modernization actions </a:t>
            </a:r>
            <a:r>
              <a:rPr lang="en-US" sz="1050" dirty="0">
                <a:solidFill>
                  <a:srgbClr val="000000"/>
                </a:solidFill>
                <a:latin typeface="Arial"/>
              </a:rPr>
              <a:t>were taken, with New York, Massachusetts, Michigan, California, Connecticut, and New Jersey taking the greatest number of actions during the quarter.</a:t>
            </a:r>
            <a:endParaRPr lang="en-US" sz="1050" dirty="0">
              <a:solidFill>
                <a:srgbClr val="000000"/>
              </a:solidFill>
              <a:latin typeface="Arial"/>
              <a:cs typeface="Arial"/>
            </a:endParaRPr>
          </a:p>
          <a:p>
            <a:pPr marL="285750" indent="-285750">
              <a:spcAft>
                <a:spcPts val="600"/>
              </a:spcAft>
              <a:buFont typeface="Arial" panose="020B0604020202020204" pitchFamily="34" charset="0"/>
              <a:buChar char="•"/>
              <a:defRPr/>
            </a:pPr>
            <a:r>
              <a:rPr lang="en-US" sz="1050" dirty="0">
                <a:solidFill>
                  <a:srgbClr val="000000"/>
                </a:solidFill>
                <a:latin typeface="Arial"/>
              </a:rPr>
              <a:t>Several states, including </a:t>
            </a:r>
            <a:r>
              <a:rPr lang="en-US" sz="1100" b="1" dirty="0">
                <a:solidFill>
                  <a:srgbClr val="000000"/>
                </a:solidFill>
                <a:latin typeface="Arial"/>
              </a:rPr>
              <a:t>Maryland and Colorado, </a:t>
            </a:r>
            <a:r>
              <a:rPr lang="en-US" sz="1050" dirty="0">
                <a:solidFill>
                  <a:srgbClr val="000000"/>
                </a:solidFill>
                <a:latin typeface="Arial"/>
              </a:rPr>
              <a:t>also passed</a:t>
            </a:r>
            <a:r>
              <a:rPr kumimoji="0" lang="en-US" sz="1050" b="0" i="0" u="none" strike="noStrike" kern="1200" cap="none" spc="0" normalizeH="0" baseline="0" noProof="0" dirty="0">
                <a:ln>
                  <a:noFill/>
                </a:ln>
                <a:solidFill>
                  <a:srgbClr val="000000"/>
                </a:solidFill>
                <a:effectLst/>
                <a:uLnTx/>
                <a:uFillTx/>
                <a:latin typeface="Arial"/>
                <a:ea typeface="+mn-ea"/>
                <a:cs typeface="+mn-cs"/>
              </a:rPr>
              <a:t> legislation on </a:t>
            </a:r>
            <a:r>
              <a:rPr kumimoji="0" lang="en-US" sz="1050" b="1" i="0" u="none" strike="noStrike" kern="1200" cap="none" spc="0" normalizeH="0" baseline="0" noProof="0" dirty="0">
                <a:ln>
                  <a:noFill/>
                </a:ln>
                <a:solidFill>
                  <a:srgbClr val="000000"/>
                </a:solidFill>
                <a:effectLst/>
                <a:uLnTx/>
                <a:uFillTx/>
                <a:latin typeface="Arial"/>
                <a:ea typeface="+mn-ea"/>
                <a:cs typeface="+mn-cs"/>
              </a:rPr>
              <a:t>virtual power plants, </a:t>
            </a:r>
            <a:r>
              <a:rPr kumimoji="0" lang="en-US" sz="1050" i="0" u="none" strike="noStrike" kern="1200" cap="none" spc="0" normalizeH="0" baseline="0" noProof="0" dirty="0">
                <a:ln>
                  <a:noFill/>
                </a:ln>
                <a:solidFill>
                  <a:srgbClr val="000000"/>
                </a:solidFill>
                <a:effectLst/>
                <a:uLnTx/>
                <a:uFillTx/>
                <a:latin typeface="Arial"/>
                <a:ea typeface="+mn-ea"/>
                <a:cs typeface="+mn-cs"/>
              </a:rPr>
              <a:t>which </a:t>
            </a:r>
            <a:r>
              <a:rPr kumimoji="0" lang="en-US" sz="1050" b="0" i="0" u="none" strike="noStrike" kern="1200" cap="none" spc="0" normalizeH="0" baseline="0" noProof="0" dirty="0">
                <a:ln>
                  <a:noFill/>
                </a:ln>
                <a:solidFill>
                  <a:srgbClr val="000000"/>
                </a:solidFill>
                <a:effectLst/>
                <a:uLnTx/>
                <a:uFillTx/>
                <a:latin typeface="Arial"/>
                <a:ea typeface="+mn-ea"/>
                <a:cs typeface="+mn-cs"/>
              </a:rPr>
              <a:t>utilize the capabilities of smart grids as </a:t>
            </a:r>
            <a:r>
              <a:rPr lang="en-US" sz="1050" dirty="0">
                <a:solidFill>
                  <a:srgbClr val="000000"/>
                </a:solidFill>
                <a:latin typeface="Arial"/>
              </a:rPr>
              <a:t>a backbone.</a:t>
            </a:r>
            <a:br>
              <a:rPr lang="en-US" sz="1400" b="1" i="0" u="none" strike="noStrike" kern="1200" cap="none" spc="0" normalizeH="0" baseline="0" noProof="0" dirty="0">
                <a:ln>
                  <a:noFill/>
                </a:ln>
                <a:effectLst/>
                <a:uLnTx/>
                <a:uFillTx/>
                <a:latin typeface="Arial"/>
              </a:rPr>
            </a:br>
            <a:endParaRPr lang="en-US" sz="1400" b="1" i="0" u="none" strike="noStrike" kern="1200" cap="none" spc="0" normalizeH="0" baseline="0" noProof="0" dirty="0">
              <a:ln>
                <a:noFill/>
              </a:ln>
              <a:solidFill>
                <a:srgbClr val="000000"/>
              </a:solidFill>
              <a:effectLst/>
              <a:uLnTx/>
              <a:uFillTx/>
              <a:latin typeface="Arial"/>
              <a:cs typeface="Arial"/>
            </a:endParaRPr>
          </a:p>
        </p:txBody>
      </p:sp>
      <p:sp>
        <p:nvSpPr>
          <p:cNvPr id="349" name="btfpNotesBox962619">
            <a:extLst>
              <a:ext uri="{FF2B5EF4-FFF2-40B4-BE49-F238E27FC236}">
                <a16:creationId xmlns:a16="http://schemas.microsoft.com/office/drawing/2014/main" id="{0AD30625-BDA3-EF8E-6C21-88BAC6163C63}"/>
              </a:ext>
            </a:extLst>
          </p:cNvPr>
          <p:cNvSpPr txBox="1"/>
          <p:nvPr>
            <p:custDataLst>
              <p:tags r:id="rId2"/>
            </p:custDataLst>
          </p:nvPr>
        </p:nvSpPr>
        <p:spPr bwMode="gray">
          <a:xfrm>
            <a:off x="330199" y="6419088"/>
            <a:ext cx="11531600" cy="369332"/>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NC Clean Energy</a:t>
            </a:r>
            <a:r>
              <a:rPr lang="en-US" sz="800" dirty="0">
                <a:solidFill>
                  <a:srgbClr val="000000"/>
                </a:solidFill>
                <a:latin typeface="Arial"/>
                <a:hlinkClick r:id="rId9"/>
              </a:rPr>
              <a:t>, 50 States of Grid Modernization</a:t>
            </a:r>
            <a:r>
              <a:rPr lang="en-US" sz="800" dirty="0">
                <a:solidFill>
                  <a:srgbClr val="000000"/>
                </a:solidFill>
                <a:latin typeface="Arial"/>
              </a:rPr>
              <a:t>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10">
                  <a:extLst>
                    <a:ext uri="{A12FA001-AC4F-418D-AE19-62706E023703}">
                      <ahyp:hlinkClr xmlns:ahyp="http://schemas.microsoft.com/office/drawing/2018/hyperlinkcolor" val="tx"/>
                    </a:ext>
                  </a:extLst>
                </a:hlinkClick>
              </a:rPr>
              <a:t>IEA</a:t>
            </a:r>
            <a:r>
              <a:rPr lang="en-US" sz="800" dirty="0">
                <a:solidFill>
                  <a:srgbClr val="000000"/>
                </a:solidFill>
                <a:latin typeface="Arial"/>
                <a:hlinkClick r:id="rId10"/>
              </a:rPr>
              <a:t>, Smart Grids</a:t>
            </a:r>
            <a:r>
              <a:rPr lang="en-US" sz="800" dirty="0">
                <a:solidFill>
                  <a:srgbClr val="000000"/>
                </a:solidFill>
                <a:latin typeface="Arial"/>
                <a:hlinkClick r:id="rId10">
                  <a:extLst>
                    <a:ext uri="{A12FA001-AC4F-418D-AE19-62706E023703}">
                      <ahyp:hlinkClr xmlns:ahyp="http://schemas.microsoft.com/office/drawing/2018/hyperlinkcolor" val="tx"/>
                    </a:ext>
                  </a:extLst>
                </a:hlinkClick>
              </a:rPr>
              <a:t>.</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David Foye, </a:t>
            </a:r>
            <a:r>
              <a:rPr lang="en-US" sz="800" dirty="0">
                <a:solidFill>
                  <a:srgbClr val="000000"/>
                </a:solidFill>
              </a:rPr>
              <a:t>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1"/>
              </a:rPr>
              <a:t>Gernot Wagner</a:t>
            </a:r>
            <a:r>
              <a:rPr lang="en-US" sz="800" dirty="0">
                <a:solidFill>
                  <a:srgbClr val="000000"/>
                </a:solidFill>
              </a:rPr>
              <a:t>. </a:t>
            </a:r>
            <a:r>
              <a:rPr lang="en-US" sz="800" dirty="0">
                <a:solidFill>
                  <a:srgbClr val="000000"/>
                </a:solidFill>
                <a:hlinkClick r:id="rId12"/>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3"/>
              </a:rPr>
              <a:t>Storing Energy</a:t>
            </a:r>
            <a:r>
              <a:rPr lang="en-US" sz="800" dirty="0">
                <a:solidFill>
                  <a:srgbClr val="000000"/>
                </a:solidFill>
              </a:rPr>
              <a:t>” (4 March 2025).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itle 5">
            <a:extLst>
              <a:ext uri="{FF2B5EF4-FFF2-40B4-BE49-F238E27FC236}">
                <a16:creationId xmlns:a16="http://schemas.microsoft.com/office/drawing/2014/main" id="{874FAE27-C193-7A51-6522-D9039003722F}"/>
              </a:ext>
            </a:extLst>
          </p:cNvPr>
          <p:cNvSpPr>
            <a:spLocks noGrp="1"/>
          </p:cNvSpPr>
          <p:nvPr>
            <p:ph type="title"/>
          </p:nvPr>
        </p:nvSpPr>
        <p:spPr/>
        <p:txBody>
          <a:bodyPr vert="horz">
            <a:noAutofit/>
          </a:bodyPr>
          <a:lstStyle/>
          <a:p>
            <a:r>
              <a:rPr lang="en-US"/>
              <a:t>Investments in smart grids are underway across the world, aiming to bolster resilience and enable renewables implementation</a:t>
            </a:r>
          </a:p>
        </p:txBody>
      </p:sp>
      <p:graphicFrame>
        <p:nvGraphicFramePr>
          <p:cNvPr id="2" name="Table 1">
            <a:extLst>
              <a:ext uri="{FF2B5EF4-FFF2-40B4-BE49-F238E27FC236}">
                <a16:creationId xmlns:a16="http://schemas.microsoft.com/office/drawing/2014/main" id="{2341E794-64D1-CAE1-EEA3-B2F41537CCF4}"/>
              </a:ext>
            </a:extLst>
          </p:cNvPr>
          <p:cNvGraphicFramePr>
            <a:graphicFrameLocks noGrp="1"/>
          </p:cNvGraphicFramePr>
          <p:nvPr>
            <p:extLst>
              <p:ext uri="{D42A27DB-BD31-4B8C-83A1-F6EECF244321}">
                <p14:modId xmlns:p14="http://schemas.microsoft.com/office/powerpoint/2010/main" val="1703834052"/>
              </p:ext>
            </p:extLst>
          </p:nvPr>
        </p:nvGraphicFramePr>
        <p:xfrm>
          <a:off x="330200" y="2298288"/>
          <a:ext cx="4384603" cy="4056389"/>
        </p:xfrm>
        <a:graphic>
          <a:graphicData uri="http://schemas.openxmlformats.org/drawingml/2006/table">
            <a:tbl>
              <a:tblPr firstRow="1" bandRow="1">
                <a:tableStyleId>{2D5ABB26-0587-4C30-8999-92F81FD0307C}</a:tableStyleId>
              </a:tblPr>
              <a:tblGrid>
                <a:gridCol w="907951">
                  <a:extLst>
                    <a:ext uri="{9D8B030D-6E8A-4147-A177-3AD203B41FA5}">
                      <a16:colId xmlns:a16="http://schemas.microsoft.com/office/drawing/2014/main" val="2147966434"/>
                    </a:ext>
                  </a:extLst>
                </a:gridCol>
                <a:gridCol w="3476652">
                  <a:extLst>
                    <a:ext uri="{9D8B030D-6E8A-4147-A177-3AD203B41FA5}">
                      <a16:colId xmlns:a16="http://schemas.microsoft.com/office/drawing/2014/main" val="4172966404"/>
                    </a:ext>
                  </a:extLst>
                </a:gridCol>
              </a:tblGrid>
              <a:tr h="261943">
                <a:tc>
                  <a:txBody>
                    <a:bodyPr/>
                    <a:lstStyle/>
                    <a:p>
                      <a:pPr marL="0" indent="0">
                        <a:buFontTx/>
                        <a:buNone/>
                      </a:pPr>
                      <a:r>
                        <a:rPr lang="en-US" sz="1100" b="1"/>
                        <a:t>Countries</a:t>
                      </a:r>
                    </a:p>
                  </a:txBody>
                  <a:tcPr>
                    <a:lnB w="12700" cap="flat" cmpd="sng" algn="ctr">
                      <a:solidFill>
                        <a:schemeClr val="tx1"/>
                      </a:solidFill>
                      <a:prstDash val="solid"/>
                      <a:round/>
                      <a:headEnd type="none" w="med" len="med"/>
                      <a:tailEnd type="none" w="med" len="med"/>
                    </a:lnB>
                  </a:tcPr>
                </a:tc>
                <a:tc>
                  <a:txBody>
                    <a:bodyPr/>
                    <a:lstStyle/>
                    <a:p>
                      <a:pPr marL="0" indent="0">
                        <a:buFontTx/>
                        <a:buNone/>
                      </a:pPr>
                      <a:r>
                        <a:rPr lang="en-US" sz="1100" b="1"/>
                        <a:t>Highlight</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91571539"/>
                  </a:ext>
                </a:extLst>
              </a:tr>
              <a:tr h="625028">
                <a:tc>
                  <a:txBody>
                    <a:bodyPr/>
                    <a:lstStyle/>
                    <a:p>
                      <a:pPr marL="0" lvl="0" indent="0" algn="l">
                        <a:buFontTx/>
                        <a:buNone/>
                      </a:pPr>
                      <a:r>
                        <a:rPr lang="en-US" sz="1100" b="1"/>
                        <a:t>EU</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1100" b="0" i="0"/>
                        <a:t>Presented an EU action plan, “</a:t>
                      </a:r>
                      <a:r>
                        <a:rPr lang="en-US" sz="1100" b="0" i="0" err="1"/>
                        <a:t>Digitalisation</a:t>
                      </a:r>
                      <a:r>
                        <a:rPr lang="en-US" sz="1100" b="0" i="0"/>
                        <a:t> of the energy system,” at the end of 2022. Plans to spend about </a:t>
                      </a:r>
                      <a:r>
                        <a:rPr lang="en-US" sz="1100" b="1" i="0"/>
                        <a:t>$184 billion </a:t>
                      </a:r>
                      <a:r>
                        <a:rPr lang="en-US" sz="1100" b="0" i="0"/>
                        <a:t>on </a:t>
                      </a:r>
                      <a:r>
                        <a:rPr lang="en-US" sz="1100" b="1" i="0"/>
                        <a:t>grid digitization </a:t>
                      </a:r>
                      <a:r>
                        <a:rPr lang="en-US" sz="1100" b="0" i="0"/>
                        <a:t>by 2030.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04704391"/>
                  </a:ext>
                </a:extLst>
              </a:tr>
              <a:tr h="600928">
                <a:tc>
                  <a:txBody>
                    <a:bodyPr/>
                    <a:lstStyle/>
                    <a:p>
                      <a:pPr marL="0" lvl="0" indent="0" algn="l">
                        <a:buFontTx/>
                        <a:buNone/>
                      </a:pPr>
                      <a:r>
                        <a:rPr lang="en-US" sz="1100" b="1"/>
                        <a:t>China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rtl="0" eaLnBrk="1" fontAlgn="auto" latinLnBrk="0" hangingPunct="1">
                        <a:lnSpc>
                          <a:spcPct val="100000"/>
                        </a:lnSpc>
                        <a:spcBef>
                          <a:spcPts val="0"/>
                        </a:spcBef>
                        <a:spcAft>
                          <a:spcPts val="0"/>
                        </a:spcAft>
                        <a:buClrTx/>
                        <a:buSzTx/>
                        <a:buFontTx/>
                        <a:buNone/>
                      </a:pPr>
                      <a:r>
                        <a:rPr lang="en-US" sz="1100" b="0"/>
                        <a:t>Plans to spend an equivalent of </a:t>
                      </a:r>
                      <a:r>
                        <a:rPr lang="en-US" sz="1100" b="1"/>
                        <a:t>$442 billion </a:t>
                      </a:r>
                      <a:r>
                        <a:rPr lang="en-US" sz="1100" b="0"/>
                        <a:t>on </a:t>
                      </a:r>
                      <a:r>
                        <a:rPr lang="en-US" sz="1100" b="1"/>
                        <a:t>modernizing and expanding power grids</a:t>
                      </a:r>
                      <a:r>
                        <a:rPr lang="en-US" sz="1100" b="0"/>
                        <a:t> between 2021 and 2025.</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78736235"/>
                  </a:ext>
                </a:extLst>
              </a:tr>
              <a:tr h="600928">
                <a:tc>
                  <a:txBody>
                    <a:bodyPr/>
                    <a:lstStyle/>
                    <a:p>
                      <a:pPr marL="0" lvl="0" indent="0" algn="l">
                        <a:buFontTx/>
                        <a:buNone/>
                      </a:pPr>
                      <a:r>
                        <a:rPr lang="en-US" sz="1100" b="1"/>
                        <a:t>Japan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100" b="0"/>
                        <a:t>Announced plan in 2022 to invest an equivalent of </a:t>
                      </a:r>
                      <a:br>
                        <a:rPr lang="en-US" sz="1100" b="0"/>
                      </a:br>
                      <a:r>
                        <a:rPr lang="en-US" sz="1100" b="1"/>
                        <a:t>$155 billion </a:t>
                      </a:r>
                      <a:r>
                        <a:rPr lang="en-US" sz="1100" b="0"/>
                        <a:t>to promote smart power grid investments.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22777303"/>
                  </a:ext>
                </a:extLst>
              </a:tr>
              <a:tr h="415349">
                <a:tc>
                  <a:txBody>
                    <a:bodyPr/>
                    <a:lstStyle/>
                    <a:p>
                      <a:pPr marL="0" lvl="0" indent="0" algn="l">
                        <a:buFontTx/>
                        <a:buNone/>
                      </a:pPr>
                      <a:r>
                        <a:rPr lang="en-US" sz="1100" b="1"/>
                        <a:t>India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100" b="0"/>
                        <a:t>Launched a </a:t>
                      </a:r>
                      <a:r>
                        <a:rPr lang="en-US" sz="1100" b="1"/>
                        <a:t>$38 billion </a:t>
                      </a:r>
                      <a:r>
                        <a:rPr lang="en-US" sz="1100" b="0"/>
                        <a:t>program </a:t>
                      </a:r>
                      <a:r>
                        <a:rPr lang="en-US" sz="1100" b="0" i="0" u="none" strike="noStrike" noProof="0">
                          <a:solidFill>
                            <a:srgbClr val="000000"/>
                          </a:solidFill>
                          <a:latin typeface="Arial"/>
                        </a:rPr>
                        <a:t>in 2022 </a:t>
                      </a:r>
                      <a:r>
                        <a:rPr lang="en-US" sz="1100" b="0"/>
                        <a:t>mandating </a:t>
                      </a:r>
                      <a:r>
                        <a:rPr lang="en-US" sz="1100" b="1"/>
                        <a:t>installation of smart meters</a:t>
                      </a:r>
                      <a:r>
                        <a:rPr lang="en-US" sz="1100" b="0"/>
                        <a:t> across the country.</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05531616"/>
                  </a:ext>
                </a:extLst>
              </a:tr>
              <a:tr h="770421">
                <a:tc>
                  <a:txBody>
                    <a:bodyPr/>
                    <a:lstStyle/>
                    <a:p>
                      <a:pPr marL="0" lvl="0" indent="0" algn="l">
                        <a:buFontTx/>
                        <a:buNone/>
                      </a:pPr>
                      <a:r>
                        <a:rPr lang="en-US" sz="1100" b="1"/>
                        <a:t>U.S.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spcBef>
                          <a:spcPts val="0"/>
                        </a:spcBef>
                        <a:buFontTx/>
                        <a:buNone/>
                      </a:pPr>
                      <a:r>
                        <a:rPr lang="en-US" sz="1100" b="0"/>
                        <a:t>Announced the Grid Resilience and Innovation Partnerships (GRIP) program in 2022, with up to </a:t>
                      </a:r>
                      <a:br>
                        <a:rPr lang="en-US" sz="1100" b="0"/>
                      </a:br>
                      <a:r>
                        <a:rPr lang="en-US" sz="1100" b="1"/>
                        <a:t>$10.5 billion </a:t>
                      </a:r>
                      <a:r>
                        <a:rPr lang="en-US" sz="1100" b="0"/>
                        <a:t>available to support the </a:t>
                      </a:r>
                      <a:r>
                        <a:rPr lang="en-US" sz="1100" b="1"/>
                        <a:t>upgrade and expansion of U.S. electric grids</a:t>
                      </a:r>
                      <a:r>
                        <a:rPr lang="en-US" sz="1100" b="0"/>
                        <a: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7254114"/>
                  </a:ext>
                </a:extLst>
              </a:tr>
              <a:tr h="770421">
                <a:tc>
                  <a:txBody>
                    <a:bodyPr/>
                    <a:lstStyle/>
                    <a:p>
                      <a:pPr marL="0" lvl="0" indent="0" algn="l">
                        <a:buFontTx/>
                        <a:buNone/>
                      </a:pPr>
                      <a:r>
                        <a:rPr lang="en-US" sz="1100" b="1" dirty="0"/>
                        <a:t>Canada</a:t>
                      </a:r>
                    </a:p>
                  </a:txBody>
                  <a:tcPr>
                    <a:lnT w="12700" cap="flat" cmpd="sng" algn="ctr">
                      <a:solidFill>
                        <a:schemeClr val="tx1"/>
                      </a:solidFill>
                      <a:prstDash val="solid"/>
                      <a:round/>
                      <a:headEnd type="none" w="med" len="med"/>
                      <a:tailEnd type="none" w="med" len="med"/>
                    </a:lnT>
                  </a:tcPr>
                </a:tc>
                <a:tc>
                  <a:txBody>
                    <a:bodyPr/>
                    <a:lstStyle/>
                    <a:p>
                      <a:pPr marL="0" indent="0">
                        <a:spcBef>
                          <a:spcPts val="0"/>
                        </a:spcBef>
                        <a:buFontTx/>
                        <a:buNone/>
                      </a:pPr>
                      <a:r>
                        <a:rPr lang="en-US" sz="1100" b="0" dirty="0"/>
                        <a:t>Is investing </a:t>
                      </a:r>
                      <a:r>
                        <a:rPr lang="en-US" sz="1100" b="1" dirty="0"/>
                        <a:t>$100 million</a:t>
                      </a:r>
                      <a:r>
                        <a:rPr lang="en-US" sz="1100" b="0" dirty="0"/>
                        <a:t> through its Green Infrastructure Smart Grid Program to support the </a:t>
                      </a:r>
                      <a:r>
                        <a:rPr lang="en-US" sz="1100" b="1" dirty="0"/>
                        <a:t>development of smart grid technologies </a:t>
                      </a:r>
                      <a:r>
                        <a:rPr lang="en-US" sz="1100" b="0" dirty="0"/>
                        <a:t>and smart integrated systems.</a:t>
                      </a: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817975304"/>
                  </a:ext>
                </a:extLst>
              </a:tr>
            </a:tbl>
          </a:graphicData>
        </a:graphic>
      </p:graphicFrame>
      <p:sp>
        <p:nvSpPr>
          <p:cNvPr id="8" name="Rectangle 7">
            <a:extLst>
              <a:ext uri="{FF2B5EF4-FFF2-40B4-BE49-F238E27FC236}">
                <a16:creationId xmlns:a16="http://schemas.microsoft.com/office/drawing/2014/main" id="{ADB0873F-1558-EDDF-C7C4-F58CD4F25B5A}"/>
              </a:ext>
            </a:extLst>
          </p:cNvPr>
          <p:cNvSpPr/>
          <p:nvPr/>
        </p:nvSpPr>
        <p:spPr bwMode="gray">
          <a:xfrm>
            <a:off x="0" y="-2216"/>
            <a:ext cx="3037022" cy="320040"/>
          </a:xfrm>
          <a:prstGeom prst="rect">
            <a:avLst/>
          </a:prstGeom>
          <a:solidFill>
            <a:srgbClr val="F0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Smart grids</a:t>
            </a:r>
          </a:p>
        </p:txBody>
      </p:sp>
    </p:spTree>
    <p:extLst>
      <p:ext uri="{BB962C8B-B14F-4D97-AF65-F5344CB8AC3E}">
        <p14:creationId xmlns:p14="http://schemas.microsoft.com/office/powerpoint/2010/main" val="99746351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32415EB8-13FA-A53D-8A2B-AD757DA23E93}"/>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32415EB8-13FA-A53D-8A2B-AD757DA23E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483B21E-909A-2AF4-5E77-4626583A8995}"/>
              </a:ext>
            </a:extLst>
          </p:cNvPr>
          <p:cNvSpPr>
            <a:spLocks noGrp="1"/>
          </p:cNvSpPr>
          <p:nvPr>
            <p:ph type="title"/>
          </p:nvPr>
        </p:nvSpPr>
        <p:spPr/>
        <p:txBody>
          <a:bodyPr vert="horz">
            <a:noAutofit/>
          </a:bodyPr>
          <a:lstStyle/>
          <a:p>
            <a:r>
              <a:rPr lang="en-US"/>
              <a:t>Renewable energy and EV growth cause volatility in the electricity system; batteries have significantly improved grid stability</a:t>
            </a:r>
          </a:p>
        </p:txBody>
      </p:sp>
      <p:pic>
        <p:nvPicPr>
          <p:cNvPr id="8" name="Picture 7" descr="A graph of a gas price&#10;&#10;Description automatically generated with medium confidence">
            <a:extLst>
              <a:ext uri="{FF2B5EF4-FFF2-40B4-BE49-F238E27FC236}">
                <a16:creationId xmlns:a16="http://schemas.microsoft.com/office/drawing/2014/main" id="{986FD698-1506-2EED-5F67-66A7F53E518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164480" y="2907949"/>
            <a:ext cx="5339205" cy="2427039"/>
          </a:xfrm>
          <a:prstGeom prst="rect">
            <a:avLst/>
          </a:prstGeom>
        </p:spPr>
      </p:pic>
      <p:sp>
        <p:nvSpPr>
          <p:cNvPr id="9" name="TextBox 8">
            <a:extLst>
              <a:ext uri="{FF2B5EF4-FFF2-40B4-BE49-F238E27FC236}">
                <a16:creationId xmlns:a16="http://schemas.microsoft.com/office/drawing/2014/main" id="{A6A55F7C-5D93-6FD5-9E8B-1037FB6144ED}"/>
              </a:ext>
            </a:extLst>
          </p:cNvPr>
          <p:cNvSpPr txBox="1"/>
          <p:nvPr/>
        </p:nvSpPr>
        <p:spPr bwMode="gray">
          <a:xfrm>
            <a:off x="330198" y="6419088"/>
            <a:ext cx="9147177" cy="369332"/>
          </a:xfrm>
          <a:prstGeom prst="rect">
            <a:avLst/>
          </a:prstGeom>
          <a:noFill/>
          <a:ln>
            <a:noFill/>
          </a:ln>
        </p:spPr>
        <p:txBody>
          <a:bodyPr wrap="square" lIns="0" tIns="0" rIns="0" bIns="0" anchor="t">
            <a:spAutoFit/>
          </a:bodyPr>
          <a:lstStyle/>
          <a:p>
            <a:endParaRPr lang="en-US" sz="800" dirty="0">
              <a:solidFill>
                <a:srgbClr val="000000"/>
              </a:solidFill>
            </a:endParaRPr>
          </a:p>
          <a:p>
            <a:r>
              <a:rPr lang="en-US" sz="800" dirty="0">
                <a:solidFill>
                  <a:srgbClr val="000000"/>
                </a:solidFill>
              </a:rPr>
              <a:t>Source: </a:t>
            </a:r>
            <a:r>
              <a:rPr lang="en-US" sz="800" dirty="0">
                <a:solidFill>
                  <a:srgbClr val="000000"/>
                </a:solidFill>
                <a:hlinkClick r:id="rId6"/>
              </a:rPr>
              <a:t>NYT, Giant Batteries Are Transforming the Way the U.S. Uses Electricity</a:t>
            </a:r>
            <a:r>
              <a:rPr lang="en-US" sz="800" dirty="0">
                <a:solidFill>
                  <a:srgbClr val="000000"/>
                </a:solidFill>
              </a:rPr>
              <a:t> (2024). </a:t>
            </a:r>
            <a:endParaRPr lang="en-US" sz="1000" b="1" dirty="0">
              <a:solidFill>
                <a:srgbClr val="333333"/>
              </a:solidFill>
              <a:latin typeface="Arial" panose="020B0604020202020204" pitchFamily="34" charset="0"/>
            </a:endParaRPr>
          </a:p>
          <a:p>
            <a:r>
              <a:rPr lang="en-US" sz="800" dirty="0">
                <a:solidFill>
                  <a:srgbClr val="000000"/>
                </a:solidFill>
              </a:rPr>
              <a:t>Credit: Xiaodan Zhu,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
              </a:rPr>
              <a:t>Gernot Wagner</a:t>
            </a:r>
            <a:r>
              <a:rPr lang="en-US" sz="800" dirty="0">
                <a:solidFill>
                  <a:srgbClr val="000000"/>
                </a:solidFill>
              </a:rPr>
              <a:t>. </a:t>
            </a:r>
            <a:r>
              <a:rPr lang="en-US" sz="800" dirty="0">
                <a:solidFill>
                  <a:srgbClr val="000000"/>
                </a:solidFill>
                <a:hlinkClick r:id="rId8"/>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9"/>
              </a:rPr>
              <a:t>Storing Energy</a:t>
            </a:r>
            <a:r>
              <a:rPr lang="en-US" sz="800" dirty="0">
                <a:solidFill>
                  <a:srgbClr val="000000"/>
                </a:solidFill>
              </a:rPr>
              <a:t>” (4 March 2025). </a:t>
            </a:r>
            <a:endParaRPr lang="en-US" sz="800" dirty="0">
              <a:solidFill>
                <a:srgbClr val="000000"/>
              </a:solidFill>
              <a:cs typeface="Arial"/>
            </a:endParaRPr>
          </a:p>
        </p:txBody>
      </p:sp>
      <p:sp>
        <p:nvSpPr>
          <p:cNvPr id="24" name="TextBox 23">
            <a:extLst>
              <a:ext uri="{FF2B5EF4-FFF2-40B4-BE49-F238E27FC236}">
                <a16:creationId xmlns:a16="http://schemas.microsoft.com/office/drawing/2014/main" id="{1B93F675-1217-16B2-AA7F-6D37FB6E831F}"/>
              </a:ext>
            </a:extLst>
          </p:cNvPr>
          <p:cNvSpPr txBox="1"/>
          <p:nvPr/>
        </p:nvSpPr>
        <p:spPr bwMode="gray">
          <a:xfrm>
            <a:off x="7712217" y="1554481"/>
            <a:ext cx="4111880" cy="3950454"/>
          </a:xfrm>
          <a:prstGeom prst="rect">
            <a:avLst/>
          </a:prstGeom>
          <a:solidFill>
            <a:srgbClr val="E4E8EE"/>
          </a:solidFill>
        </p:spPr>
        <p:txBody>
          <a:bodyPr wrap="square" lIns="90000">
            <a:noAutofit/>
          </a:bodyPr>
          <a:lstStyle/>
          <a:p>
            <a:pPr marL="0" indent="0">
              <a:buNone/>
            </a:pPr>
            <a:r>
              <a:rPr lang="en-US" sz="1250" b="1" dirty="0"/>
              <a:t>Observations</a:t>
            </a:r>
            <a:endParaRPr lang="en-US" sz="1250" b="1" dirty="0">
              <a:cs typeface="Times New Roman" panose="02020603050405020304" pitchFamily="18" charset="0"/>
            </a:endParaRPr>
          </a:p>
          <a:p>
            <a:pPr marL="171450" lvl="1" indent="-171450">
              <a:spcBef>
                <a:spcPts val="1200"/>
              </a:spcBef>
              <a:buFont typeface="Arial" panose="020B0604020202020204" pitchFamily="34" charset="0"/>
              <a:buChar char="•"/>
            </a:pPr>
            <a:r>
              <a:rPr lang="en-US" sz="1050" dirty="0"/>
              <a:t>The </a:t>
            </a:r>
            <a:r>
              <a:rPr lang="en-US" sz="1050" b="1" dirty="0"/>
              <a:t>growth of solar power and electric vehicles has caused instability in the grid</a:t>
            </a:r>
            <a:r>
              <a:rPr lang="en-US" sz="1050" dirty="0"/>
              <a:t>:</a:t>
            </a:r>
          </a:p>
          <a:p>
            <a:pPr marL="349250" lvl="2" indent="-171450">
              <a:spcBef>
                <a:spcPts val="1200"/>
              </a:spcBef>
              <a:buFont typeface="System Font Regular"/>
              <a:buChar char="⎯"/>
            </a:pPr>
            <a:r>
              <a:rPr lang="en-US" sz="1050" dirty="0"/>
              <a:t>During midday, the abundance of solar energy significantly reduces the grid's net load, while peak demand at night requires conventional energy sources to ramp up quickly to meet the demand.</a:t>
            </a:r>
          </a:p>
          <a:p>
            <a:pPr marL="349250" lvl="2" indent="-171450">
              <a:spcBef>
                <a:spcPts val="1200"/>
              </a:spcBef>
              <a:buFont typeface="System Font Regular"/>
              <a:buChar char="⎯"/>
            </a:pPr>
            <a:r>
              <a:rPr lang="en-US" sz="1050" dirty="0"/>
              <a:t>The increasing adoption of electric vehicles also results in a substantial rise in electricity demand in the evening.</a:t>
            </a:r>
          </a:p>
          <a:p>
            <a:pPr marL="171450" lvl="1" indent="-171450">
              <a:spcBef>
                <a:spcPts val="1200"/>
              </a:spcBef>
              <a:buFont typeface="Arial" panose="020B0604020202020204" pitchFamily="34" charset="0"/>
              <a:buChar char="•"/>
            </a:pPr>
            <a:r>
              <a:rPr lang="en-US" sz="1050" b="1" dirty="0"/>
              <a:t>Integrating batteries into the grid has reduced the frequency and severity of grid instability events</a:t>
            </a:r>
            <a:r>
              <a:rPr lang="en-US" sz="1050" dirty="0"/>
              <a:t>, such as blackouts and brownouts:</a:t>
            </a:r>
          </a:p>
          <a:p>
            <a:pPr marL="349250" lvl="2" indent="-171450">
              <a:spcBef>
                <a:spcPts val="1200"/>
              </a:spcBef>
              <a:buFont typeface="System Font Regular"/>
              <a:buChar char="⎯"/>
            </a:pPr>
            <a:r>
              <a:rPr lang="en-US" sz="1050" dirty="0"/>
              <a:t>Economic benefits include reduced costs associated with grid instability and less frequent need for expensive emergency interventions.</a:t>
            </a:r>
          </a:p>
          <a:p>
            <a:pPr marL="349250" lvl="2" indent="-171450">
              <a:spcBef>
                <a:spcPts val="1200"/>
              </a:spcBef>
              <a:buFont typeface="System Font Regular"/>
              <a:buChar char="⎯"/>
            </a:pPr>
            <a:r>
              <a:rPr lang="en-US" sz="1050" dirty="0"/>
              <a:t>Public safety improves, as critical services are less likely to be disrupted.</a:t>
            </a:r>
          </a:p>
          <a:p>
            <a:pPr marL="177800" lvl="1" indent="0" algn="just">
              <a:buNone/>
            </a:pPr>
            <a:endParaRPr lang="en-US" sz="1200" dirty="0"/>
          </a:p>
        </p:txBody>
      </p:sp>
      <p:sp>
        <p:nvSpPr>
          <p:cNvPr id="4" name="TextBox 3">
            <a:extLst>
              <a:ext uri="{FF2B5EF4-FFF2-40B4-BE49-F238E27FC236}">
                <a16:creationId xmlns:a16="http://schemas.microsoft.com/office/drawing/2014/main" id="{288A4C47-00AC-B49C-58F0-1B5057293B03}"/>
              </a:ext>
            </a:extLst>
          </p:cNvPr>
          <p:cNvSpPr txBox="1"/>
          <p:nvPr/>
        </p:nvSpPr>
        <p:spPr bwMode="gray">
          <a:xfrm>
            <a:off x="329184" y="1554480"/>
            <a:ext cx="6973375" cy="288147"/>
          </a:xfrm>
          <a:prstGeom prst="rect">
            <a:avLst/>
          </a:prstGeom>
          <a:noFill/>
        </p:spPr>
        <p:txBody>
          <a:bodyPr wrap="none" lIns="36000" tIns="36000" rIns="36000" bIns="36000" rtlCol="0">
            <a:spAutoFit/>
          </a:bodyPr>
          <a:lstStyle/>
          <a:p>
            <a:pPr marL="0" indent="0">
              <a:buNone/>
            </a:pPr>
            <a:r>
              <a:rPr lang="en-US" sz="1400" b="1" dirty="0"/>
              <a:t>California grid net load in April 2021 vs. 2024 impacted by battery installation, </a:t>
            </a:r>
            <a:r>
              <a:rPr lang="en-US" sz="1400" dirty="0"/>
              <a:t>MW</a:t>
            </a:r>
          </a:p>
        </p:txBody>
      </p:sp>
      <p:cxnSp>
        <p:nvCxnSpPr>
          <p:cNvPr id="5" name="Straight Connector 4">
            <a:extLst>
              <a:ext uri="{FF2B5EF4-FFF2-40B4-BE49-F238E27FC236}">
                <a16:creationId xmlns:a16="http://schemas.microsoft.com/office/drawing/2014/main" id="{3A003995-862C-57ED-74FF-27978A2518B6}"/>
              </a:ext>
            </a:extLst>
          </p:cNvPr>
          <p:cNvCxnSpPr>
            <a:cxnSpLocks/>
          </p:cNvCxnSpPr>
          <p:nvPr/>
        </p:nvCxnSpPr>
        <p:spPr bwMode="gray">
          <a:xfrm>
            <a:off x="329184" y="1828800"/>
            <a:ext cx="693638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015BF1A-F3EE-D876-C88E-BDA03C945276}"/>
              </a:ext>
            </a:extLst>
          </p:cNvPr>
          <p:cNvCxnSpPr>
            <a:cxnSpLocks/>
          </p:cNvCxnSpPr>
          <p:nvPr/>
        </p:nvCxnSpPr>
        <p:spPr bwMode="gray">
          <a:xfrm>
            <a:off x="491773" y="2499861"/>
            <a:ext cx="686470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1D3C5D5C-8CD5-7C41-4D20-C9789AD80DB3}"/>
              </a:ext>
            </a:extLst>
          </p:cNvPr>
          <p:cNvSpPr txBox="1"/>
          <p:nvPr/>
        </p:nvSpPr>
        <p:spPr bwMode="gray">
          <a:xfrm>
            <a:off x="491773" y="1875539"/>
            <a:ext cx="6864703" cy="611312"/>
          </a:xfrm>
          <a:prstGeom prst="rect">
            <a:avLst/>
          </a:prstGeom>
          <a:solidFill>
            <a:schemeClr val="bg1"/>
          </a:solidFill>
        </p:spPr>
        <p:txBody>
          <a:bodyPr wrap="square" lIns="36000" tIns="36000" rIns="36000" bIns="36000" rtlCol="0">
            <a:spAutoFit/>
          </a:bodyPr>
          <a:lstStyle/>
          <a:p>
            <a:pPr marL="0" indent="0">
              <a:spcBef>
                <a:spcPts val="600"/>
              </a:spcBef>
              <a:buNone/>
            </a:pPr>
            <a:r>
              <a:rPr lang="en-US" sz="1000" b="1"/>
              <a:t>Midday solar abundance</a:t>
            </a:r>
          </a:p>
          <a:p>
            <a:pPr marL="0" indent="0">
              <a:spcBef>
                <a:spcPts val="600"/>
              </a:spcBef>
              <a:buNone/>
            </a:pPr>
            <a:r>
              <a:rPr lang="en-US" sz="1000"/>
              <a:t>With significant battery integration, the midday solar power excess is absorbed and stored, smoothing out the excess energy spike that used to create the “duck's belly.” This results in a more stable and flattened curve.</a:t>
            </a:r>
          </a:p>
        </p:txBody>
      </p:sp>
      <p:cxnSp>
        <p:nvCxnSpPr>
          <p:cNvPr id="23" name="Straight Connector 22">
            <a:extLst>
              <a:ext uri="{FF2B5EF4-FFF2-40B4-BE49-F238E27FC236}">
                <a16:creationId xmlns:a16="http://schemas.microsoft.com/office/drawing/2014/main" id="{2949AEAD-6EDB-9CA2-E9E4-CEA676F9C705}"/>
              </a:ext>
            </a:extLst>
          </p:cNvPr>
          <p:cNvCxnSpPr>
            <a:cxnSpLocks/>
          </p:cNvCxnSpPr>
          <p:nvPr/>
        </p:nvCxnSpPr>
        <p:spPr bwMode="gray">
          <a:xfrm>
            <a:off x="5365196" y="2499862"/>
            <a:ext cx="0" cy="1275475"/>
          </a:xfrm>
          <a:prstGeom prst="line">
            <a:avLst/>
          </a:prstGeom>
          <a:ln w="9525" cap="flat">
            <a:solidFill>
              <a:schemeClr val="tx1"/>
            </a:solidFill>
            <a:miter lim="800000"/>
            <a:tailEnd type="oval"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644E741F-2EBE-09B2-FF4A-8BA6CB7FB0DC}"/>
              </a:ext>
            </a:extLst>
          </p:cNvPr>
          <p:cNvSpPr txBox="1"/>
          <p:nvPr/>
        </p:nvSpPr>
        <p:spPr bwMode="gray">
          <a:xfrm>
            <a:off x="396838" y="5544120"/>
            <a:ext cx="6864703" cy="765200"/>
          </a:xfrm>
          <a:prstGeom prst="rect">
            <a:avLst/>
          </a:prstGeom>
          <a:solidFill>
            <a:schemeClr val="bg1"/>
          </a:solidFill>
        </p:spPr>
        <p:txBody>
          <a:bodyPr wrap="square" lIns="36000" tIns="36000" rIns="36000" bIns="36000" rtlCol="0">
            <a:spAutoFit/>
          </a:bodyPr>
          <a:lstStyle/>
          <a:p>
            <a:pPr marL="0" indent="0">
              <a:spcBef>
                <a:spcPts val="600"/>
              </a:spcBef>
              <a:buNone/>
            </a:pPr>
            <a:r>
              <a:rPr lang="en-US" sz="1000" b="1"/>
              <a:t>Evening peak</a:t>
            </a:r>
          </a:p>
          <a:p>
            <a:pPr marL="0" indent="0">
              <a:spcBef>
                <a:spcPts val="600"/>
              </a:spcBef>
              <a:buNone/>
            </a:pPr>
            <a:r>
              <a:rPr lang="en-US" sz="1000"/>
              <a:t>Batteries discharge stored energy during the evening peak, reducing the steep rise in demand for conventional power sources. This leads to a less abrupt increase in grid load, stabilizing the grid and minimizing the 'neck' effect seen in the traditional 'duck curve.'</a:t>
            </a:r>
          </a:p>
        </p:txBody>
      </p:sp>
      <p:cxnSp>
        <p:nvCxnSpPr>
          <p:cNvPr id="32" name="Straight Connector 31">
            <a:extLst>
              <a:ext uri="{FF2B5EF4-FFF2-40B4-BE49-F238E27FC236}">
                <a16:creationId xmlns:a16="http://schemas.microsoft.com/office/drawing/2014/main" id="{7044AC58-EE3B-9221-D19E-46A7A75F22D6}"/>
              </a:ext>
            </a:extLst>
          </p:cNvPr>
          <p:cNvCxnSpPr>
            <a:cxnSpLocks/>
          </p:cNvCxnSpPr>
          <p:nvPr/>
        </p:nvCxnSpPr>
        <p:spPr bwMode="gray">
          <a:xfrm>
            <a:off x="420094" y="5504934"/>
            <a:ext cx="686470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1E8503A-F112-0E39-C202-9656D3E5FE9F}"/>
              </a:ext>
            </a:extLst>
          </p:cNvPr>
          <p:cNvCxnSpPr>
            <a:cxnSpLocks/>
          </p:cNvCxnSpPr>
          <p:nvPr/>
        </p:nvCxnSpPr>
        <p:spPr bwMode="gray">
          <a:xfrm flipV="1">
            <a:off x="3424411" y="3448265"/>
            <a:ext cx="0" cy="2056669"/>
          </a:xfrm>
          <a:prstGeom prst="line">
            <a:avLst/>
          </a:prstGeom>
          <a:ln w="9525" cap="flat">
            <a:solidFill>
              <a:schemeClr val="tx1"/>
            </a:solidFill>
            <a:miter lim="800000"/>
            <a:tailEnd type="oval" w="med"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B29FCF5-E955-80DC-10CA-19C171E0AF30}"/>
              </a:ext>
            </a:extLst>
          </p:cNvPr>
          <p:cNvCxnSpPr>
            <a:cxnSpLocks/>
          </p:cNvCxnSpPr>
          <p:nvPr/>
        </p:nvCxnSpPr>
        <p:spPr bwMode="gray">
          <a:xfrm>
            <a:off x="2636986" y="2499862"/>
            <a:ext cx="0" cy="1533991"/>
          </a:xfrm>
          <a:prstGeom prst="line">
            <a:avLst/>
          </a:prstGeom>
          <a:ln w="9525" cap="flat">
            <a:solidFill>
              <a:schemeClr val="tx1"/>
            </a:solidFill>
            <a:miter lim="800000"/>
            <a:tailEnd type="oval" w="med"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8C6D0F0-020E-1688-CBBF-35FD18C2C114}"/>
              </a:ext>
            </a:extLst>
          </p:cNvPr>
          <p:cNvCxnSpPr>
            <a:cxnSpLocks/>
          </p:cNvCxnSpPr>
          <p:nvPr/>
        </p:nvCxnSpPr>
        <p:spPr bwMode="gray">
          <a:xfrm flipV="1">
            <a:off x="6096000" y="3525501"/>
            <a:ext cx="0" cy="1979433"/>
          </a:xfrm>
          <a:prstGeom prst="line">
            <a:avLst/>
          </a:prstGeom>
          <a:ln w="9525" cap="flat">
            <a:solidFill>
              <a:schemeClr val="tx1"/>
            </a:solidFill>
            <a:miter lim="800000"/>
            <a:tailEnd type="oval" w="med" len="lg"/>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211730A-AFCE-111E-3677-106E7BC1044C}"/>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41354530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6214FBAD-AF70-B311-EC29-106E685AE209}"/>
              </a:ext>
            </a:extLst>
          </p:cNvPr>
          <p:cNvGraphicFramePr>
            <a:graphicFrameLocks noChangeAspect="1"/>
          </p:cNvGraphicFramePr>
          <p:nvPr>
            <p:custDataLst>
              <p:tags r:id="rId1"/>
            </p:custDataLst>
            <p:extLst>
              <p:ext uri="{D42A27DB-BD31-4B8C-83A1-F6EECF244321}">
                <p14:modId xmlns:p14="http://schemas.microsoft.com/office/powerpoint/2010/main" val="117227231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think-cell data - do not delete" hidden="1">
                        <a:extLst>
                          <a:ext uri="{FF2B5EF4-FFF2-40B4-BE49-F238E27FC236}">
                            <a16:creationId xmlns:a16="http://schemas.microsoft.com/office/drawing/2014/main" id="{6214FBAD-AF70-B311-EC29-106E685AE209}"/>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10B710A-C2F5-90B1-F60C-34D3479EBBAB}"/>
              </a:ext>
            </a:extLst>
          </p:cNvPr>
          <p:cNvSpPr>
            <a:spLocks noGrp="1"/>
          </p:cNvSpPr>
          <p:nvPr>
            <p:ph type="title"/>
          </p:nvPr>
        </p:nvSpPr>
        <p:spPr>
          <a:xfrm>
            <a:off x="330200" y="523318"/>
            <a:ext cx="11861800" cy="659434"/>
          </a:xfrm>
        </p:spPr>
        <p:txBody>
          <a:bodyPr vert="horz">
            <a:noAutofit/>
          </a:bodyPr>
          <a:lstStyle/>
          <a:p>
            <a:r>
              <a:rPr lang="en-US">
                <a:cs typeface="Arial"/>
              </a:rPr>
              <a:t>EVs could serve as an additional measure against grid instability, providing energy storage capacity through V2G technology</a:t>
            </a:r>
            <a:endParaRPr lang="en-US"/>
          </a:p>
        </p:txBody>
      </p:sp>
      <p:graphicFrame>
        <p:nvGraphicFramePr>
          <p:cNvPr id="18" name="Table 17">
            <a:extLst>
              <a:ext uri="{FF2B5EF4-FFF2-40B4-BE49-F238E27FC236}">
                <a16:creationId xmlns:a16="http://schemas.microsoft.com/office/drawing/2014/main" id="{A9687687-74F5-43DE-DF4A-B764A3BF5AB8}"/>
              </a:ext>
            </a:extLst>
          </p:cNvPr>
          <p:cNvGraphicFramePr>
            <a:graphicFrameLocks noGrp="1"/>
          </p:cNvGraphicFramePr>
          <p:nvPr>
            <p:extLst>
              <p:ext uri="{D42A27DB-BD31-4B8C-83A1-F6EECF244321}">
                <p14:modId xmlns:p14="http://schemas.microsoft.com/office/powerpoint/2010/main" val="3440600981"/>
              </p:ext>
            </p:extLst>
          </p:nvPr>
        </p:nvGraphicFramePr>
        <p:xfrm>
          <a:off x="329184" y="1384535"/>
          <a:ext cx="11377974" cy="4846320"/>
        </p:xfrm>
        <a:graphic>
          <a:graphicData uri="http://schemas.openxmlformats.org/drawingml/2006/table">
            <a:tbl>
              <a:tblPr firstRow="1" bandRow="1">
                <a:tableStyleId>{2D5ABB26-0587-4C30-8999-92F81FD0307C}</a:tableStyleId>
              </a:tblPr>
              <a:tblGrid>
                <a:gridCol w="2033857">
                  <a:extLst>
                    <a:ext uri="{9D8B030D-6E8A-4147-A177-3AD203B41FA5}">
                      <a16:colId xmlns:a16="http://schemas.microsoft.com/office/drawing/2014/main" val="1613679475"/>
                    </a:ext>
                  </a:extLst>
                </a:gridCol>
                <a:gridCol w="5030254">
                  <a:extLst>
                    <a:ext uri="{9D8B030D-6E8A-4147-A177-3AD203B41FA5}">
                      <a16:colId xmlns:a16="http://schemas.microsoft.com/office/drawing/2014/main" val="1395520382"/>
                    </a:ext>
                  </a:extLst>
                </a:gridCol>
                <a:gridCol w="4313863">
                  <a:extLst>
                    <a:ext uri="{9D8B030D-6E8A-4147-A177-3AD203B41FA5}">
                      <a16:colId xmlns:a16="http://schemas.microsoft.com/office/drawing/2014/main" val="1962525879"/>
                    </a:ext>
                  </a:extLst>
                </a:gridCol>
              </a:tblGrid>
              <a:tr h="296017">
                <a:tc>
                  <a:txBody>
                    <a:bodyPr/>
                    <a:lstStyle/>
                    <a:p>
                      <a:pPr marL="0" indent="0" algn="l">
                        <a:buNone/>
                      </a:pPr>
                      <a:r>
                        <a:rPr lang="en-US" sz="1400" b="1"/>
                        <a:t>Solutions to reduce grid instability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1400" b="1"/>
                        <a:t>Description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1400" b="1"/>
                        <a:t>Effectiveness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42064468"/>
                  </a:ext>
                </a:extLst>
              </a:tr>
              <a:tr h="863050">
                <a:tc>
                  <a:txBody>
                    <a:bodyPr/>
                    <a:lstStyle/>
                    <a:p>
                      <a:pPr marL="0" indent="0">
                        <a:buFontTx/>
                        <a:buNone/>
                      </a:pPr>
                      <a:r>
                        <a:rPr lang="en-US" sz="1100" b="1"/>
                        <a:t>Energy storage incentives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b="1"/>
                        <a:t>Battery storage</a:t>
                      </a:r>
                      <a:r>
                        <a:rPr lang="en-US" sz="1100"/>
                        <a:t>: Deploy batteries to store excess energy during low demand and supply it during peak demand.</a:t>
                      </a:r>
                    </a:p>
                    <a:p>
                      <a:r>
                        <a:rPr lang="en-US" sz="1100" b="1"/>
                        <a:t>Pumped hydro storage</a:t>
                      </a:r>
                      <a:r>
                        <a:rPr lang="en-US" sz="1100"/>
                        <a:t>: Develop large-scale hydro storage systems to balance supply and demand.</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a:t>Battery storage: 1,000 MW in California, reducing ramp by 20%.</a:t>
                      </a:r>
                    </a:p>
                    <a:p>
                      <a:r>
                        <a:rPr lang="en-US" sz="1100"/>
                        <a:t> Pumped hydro storage: Large-scale solutions.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56721486"/>
                  </a:ext>
                </a:extLst>
              </a:tr>
              <a:tr h="863050">
                <a:tc>
                  <a:txBody>
                    <a:bodyPr/>
                    <a:lstStyle/>
                    <a:p>
                      <a:pPr marL="0" indent="0">
                        <a:buFontTx/>
                        <a:buNone/>
                      </a:pPr>
                      <a:r>
                        <a:rPr lang="en-US" sz="1100" b="1"/>
                        <a:t>Demand response programs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b="1"/>
                        <a:t>Time-of-use pricing</a:t>
                      </a:r>
                      <a:r>
                        <a:rPr lang="en-US" sz="1100"/>
                        <a:t>: Encourage consumers to shift usage to off-peak times with variable pricing.</a:t>
                      </a:r>
                    </a:p>
                    <a:p>
                      <a:r>
                        <a:rPr lang="en-US" sz="1100" b="1"/>
                        <a:t>Incentives for load shifting</a:t>
                      </a:r>
                      <a:r>
                        <a:rPr lang="en-US" sz="1100"/>
                        <a:t>: Offer incentives for industrial and commercial users to reduce or shift energy use during peak periods.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a:t>Time-of-use pricing: Shifts 15% residential use.</a:t>
                      </a:r>
                    </a:p>
                    <a:p>
                      <a:r>
                        <a:rPr lang="en-US" sz="1100"/>
                        <a:t>Demand response: Reduces peak by 30%.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91153157"/>
                  </a:ext>
                </a:extLst>
              </a:tr>
              <a:tr h="863050">
                <a:tc>
                  <a:txBody>
                    <a:bodyPr/>
                    <a:lstStyle/>
                    <a:p>
                      <a:pPr marL="0" indent="0">
                        <a:buFontTx/>
                        <a:buNone/>
                      </a:pPr>
                      <a:r>
                        <a:rPr lang="en-US" sz="1100" b="1"/>
                        <a:t>Grid modernization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b="1"/>
                        <a:t>Smart grid technologies</a:t>
                      </a:r>
                      <a:r>
                        <a:rPr lang="en-US" sz="1100"/>
                        <a:t>: Invest in smart meters, grid automation, and real-time monitoring to enhance grid management.</a:t>
                      </a:r>
                    </a:p>
                    <a:p>
                      <a:r>
                        <a:rPr lang="en-US" sz="1100" b="1"/>
                        <a:t>Infrastructure upgrades</a:t>
                      </a:r>
                      <a:r>
                        <a:rPr lang="en-US" sz="1100"/>
                        <a:t>: Strengthen transmission and distribution networks to handle variable energy sources efficiently.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100"/>
                        <a:t>Smart grid tech: Reduces peak by 30%. </a:t>
                      </a:r>
                    </a:p>
                    <a:p>
                      <a:r>
                        <a:rPr lang="en-US" sz="1100"/>
                        <a:t>Flexible infrastructure: Enhances balancing.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60558132"/>
                  </a:ext>
                </a:extLst>
              </a:tr>
              <a:tr h="1495953">
                <a:tc>
                  <a:txBody>
                    <a:bodyPr/>
                    <a:lstStyle/>
                    <a:p>
                      <a:pPr marL="0" indent="0">
                        <a:buFontTx/>
                        <a:buNone/>
                      </a:pPr>
                      <a:r>
                        <a:rPr lang="en-US" sz="1100" b="1"/>
                        <a:t>Vehicle-to-grid (V2G)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r>
                        <a:rPr lang="en-US" sz="1100" b="1"/>
                        <a:t>Bidirectional charging</a:t>
                      </a:r>
                      <a:r>
                        <a:rPr lang="en-US" sz="1100"/>
                        <a:t>: Enable EVs to discharge electricity back into the grid during peak demand times, acting as distributed energy storage.</a:t>
                      </a:r>
                    </a:p>
                    <a:p>
                      <a:r>
                        <a:rPr lang="en-US" sz="1100" b="1"/>
                        <a:t>Incentives for V2G</a:t>
                      </a:r>
                      <a:r>
                        <a:rPr lang="en-US" sz="1100"/>
                        <a:t>: Provide financial incentives for EV owners to participate in V2G programs.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r>
                        <a:rPr lang="en-US" sz="1100" b="1" kern="1200" dirty="0" err="1">
                          <a:solidFill>
                            <a:schemeClr val="tx1"/>
                          </a:solidFill>
                          <a:latin typeface="+mn-lt"/>
                          <a:ea typeface="+mn-ea"/>
                          <a:cs typeface="+mn-cs"/>
                        </a:rPr>
                        <a:t>Nuvve</a:t>
                      </a:r>
                      <a:r>
                        <a:rPr lang="en-US" sz="1100" b="1" kern="1200" dirty="0">
                          <a:solidFill>
                            <a:schemeClr val="tx1"/>
                          </a:solidFill>
                          <a:latin typeface="+mn-lt"/>
                          <a:ea typeface="+mn-ea"/>
                          <a:cs typeface="+mn-cs"/>
                        </a:rPr>
                        <a:t> Corporation Pilot Programs</a:t>
                      </a:r>
                      <a:r>
                        <a:rPr lang="en-US" sz="1100" kern="1200" dirty="0">
                          <a:solidFill>
                            <a:schemeClr val="tx1"/>
                          </a:solidFill>
                          <a:latin typeface="+mn-lt"/>
                          <a:ea typeface="+mn-ea"/>
                          <a:cs typeface="+mn-cs"/>
                        </a:rPr>
                        <a:t>: In several pilot programs, </a:t>
                      </a:r>
                      <a:r>
                        <a:rPr lang="en-US" sz="1100" kern="1200" dirty="0" err="1">
                          <a:solidFill>
                            <a:schemeClr val="tx1"/>
                          </a:solidFill>
                          <a:latin typeface="+mn-lt"/>
                          <a:ea typeface="+mn-ea"/>
                          <a:cs typeface="+mn-cs"/>
                        </a:rPr>
                        <a:t>Nuvve</a:t>
                      </a:r>
                      <a:r>
                        <a:rPr lang="en-US" sz="1100" kern="1200" dirty="0">
                          <a:solidFill>
                            <a:schemeClr val="tx1"/>
                          </a:solidFill>
                          <a:latin typeface="+mn-lt"/>
                          <a:ea typeface="+mn-ea"/>
                          <a:cs typeface="+mn-cs"/>
                        </a:rPr>
                        <a:t> has demonstrated that V2G </a:t>
                      </a:r>
                      <a:r>
                        <a:rPr lang="en-US" sz="1100" b="1" kern="1200" dirty="0">
                          <a:solidFill>
                            <a:schemeClr val="tx1"/>
                          </a:solidFill>
                          <a:latin typeface="+mn-lt"/>
                          <a:ea typeface="+mn-ea"/>
                          <a:cs typeface="+mn-cs"/>
                        </a:rPr>
                        <a:t>can reduce peak demand by up to 15% to 20% in participating regions</a:t>
                      </a:r>
                      <a:r>
                        <a:rPr lang="en-US" sz="1100" kern="1200" dirty="0">
                          <a:solidFill>
                            <a:schemeClr val="tx1"/>
                          </a:solidFill>
                          <a:latin typeface="+mn-lt"/>
                          <a:ea typeface="+mn-ea"/>
                          <a:cs typeface="+mn-cs"/>
                        </a:rPr>
                        <a:t>. For instance, a pilot in Denmark showed significant peak shaving during high demand periods.</a:t>
                      </a:r>
                    </a:p>
                    <a:p>
                      <a:r>
                        <a:rPr lang="en-US" sz="1100" b="1" kern="1200" dirty="0">
                          <a:solidFill>
                            <a:schemeClr val="tx1"/>
                          </a:solidFill>
                          <a:latin typeface="+mn-lt"/>
                          <a:ea typeface="+mn-ea"/>
                          <a:cs typeface="+mn-cs"/>
                        </a:rPr>
                        <a:t>UK Power Networks: </a:t>
                      </a:r>
                      <a:r>
                        <a:rPr lang="en-US" sz="1100" kern="1200" dirty="0">
                          <a:solidFill>
                            <a:schemeClr val="tx1"/>
                          </a:solidFill>
                          <a:latin typeface="+mn-lt"/>
                          <a:ea typeface="+mn-ea"/>
                          <a:cs typeface="+mn-cs"/>
                        </a:rPr>
                        <a:t>A study by UK Power Networks found that V2G could help </a:t>
                      </a:r>
                      <a:r>
                        <a:rPr lang="en-US" sz="1100" b="1" kern="1200" dirty="0">
                          <a:solidFill>
                            <a:schemeClr val="tx1"/>
                          </a:solidFill>
                          <a:latin typeface="+mn-lt"/>
                          <a:ea typeface="+mn-ea"/>
                          <a:cs typeface="+mn-cs"/>
                        </a:rPr>
                        <a:t>reduce peak load by 10%,</a:t>
                      </a:r>
                      <a:r>
                        <a:rPr lang="en-US" sz="1100" kern="1200" dirty="0">
                          <a:solidFill>
                            <a:schemeClr val="tx1"/>
                          </a:solidFill>
                          <a:latin typeface="+mn-lt"/>
                          <a:ea typeface="+mn-ea"/>
                          <a:cs typeface="+mn-cs"/>
                        </a:rPr>
                        <a:t> thus delaying the need for grid infrastructure upgrades.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extLst>
                  <a:ext uri="{0D108BD9-81ED-4DB2-BD59-A6C34878D82A}">
                    <a16:rowId xmlns:a16="http://schemas.microsoft.com/office/drawing/2014/main" val="2693185774"/>
                  </a:ext>
                </a:extLst>
              </a:tr>
            </a:tbl>
          </a:graphicData>
        </a:graphic>
      </p:graphicFrame>
      <p:sp>
        <p:nvSpPr>
          <p:cNvPr id="19" name="TextBox 18">
            <a:extLst>
              <a:ext uri="{FF2B5EF4-FFF2-40B4-BE49-F238E27FC236}">
                <a16:creationId xmlns:a16="http://schemas.microsoft.com/office/drawing/2014/main" id="{4E52C6EE-CCA7-AC9D-2BCD-D9D6B5490C85}"/>
              </a:ext>
            </a:extLst>
          </p:cNvPr>
          <p:cNvSpPr txBox="1"/>
          <p:nvPr/>
        </p:nvSpPr>
        <p:spPr bwMode="gray">
          <a:xfrm>
            <a:off x="330198" y="6419088"/>
            <a:ext cx="8310882" cy="369332"/>
          </a:xfrm>
          <a:prstGeom prst="rect">
            <a:avLst/>
          </a:prstGeom>
          <a:noFill/>
        </p:spPr>
        <p:txBody>
          <a:bodyPr wrap="square" lIns="0" tIns="0" rIns="0" bIns="0" anchor="t">
            <a:spAutoFit/>
          </a:bodyPr>
          <a:lstStyle/>
          <a:p>
            <a:r>
              <a:rPr lang="en-US" sz="800" dirty="0">
                <a:solidFill>
                  <a:srgbClr val="000000"/>
                </a:solidFill>
              </a:rPr>
              <a:t>Sources: </a:t>
            </a:r>
            <a:r>
              <a:rPr lang="en-US" sz="800" dirty="0">
                <a:solidFill>
                  <a:srgbClr val="000000"/>
                </a:solidFill>
                <a:hlinkClick r:id="rId6">
                  <a:extLst>
                    <a:ext uri="{A12FA001-AC4F-418D-AE19-62706E023703}">
                      <ahyp:hlinkClr xmlns:ahyp="http://schemas.microsoft.com/office/drawing/2018/hyperlinkcolor" val="tx"/>
                    </a:ext>
                  </a:extLst>
                </a:hlinkClick>
              </a:rPr>
              <a:t>Nuvve Corporation</a:t>
            </a:r>
            <a:r>
              <a:rPr lang="en-US" sz="800" dirty="0">
                <a:solidFill>
                  <a:srgbClr val="000000"/>
                </a:solidFill>
                <a:hlinkClick r:id="rId6"/>
              </a:rPr>
              <a:t>, Pilot</a:t>
            </a:r>
            <a:r>
              <a:rPr lang="en-US" sz="800" dirty="0">
                <a:solidFill>
                  <a:srgbClr val="000000"/>
                </a:solidFill>
                <a:hlinkClick r:id="rId6">
                  <a:extLst>
                    <a:ext uri="{A12FA001-AC4F-418D-AE19-62706E023703}">
                      <ahyp:hlinkClr xmlns:ahyp="http://schemas.microsoft.com/office/drawing/2018/hyperlinkcolor" val="tx"/>
                    </a:ext>
                  </a:extLst>
                </a:hlinkClick>
              </a:rPr>
              <a:t> programs</a:t>
            </a:r>
            <a:r>
              <a:rPr lang="en-US" sz="800" dirty="0">
                <a:solidFill>
                  <a:srgbClr val="000000"/>
                </a:solidFill>
              </a:rPr>
              <a:t>; </a:t>
            </a:r>
            <a:r>
              <a:rPr lang="en-US" sz="800" dirty="0">
                <a:solidFill>
                  <a:srgbClr val="000000"/>
                </a:solidFill>
                <a:hlinkClick r:id="rId7">
                  <a:extLst>
                    <a:ext uri="{A12FA001-AC4F-418D-AE19-62706E023703}">
                      <ahyp:hlinkClr xmlns:ahyp="http://schemas.microsoft.com/office/drawing/2018/hyperlinkcolor" val="tx"/>
                    </a:ext>
                  </a:extLst>
                </a:hlinkClick>
              </a:rPr>
              <a:t>UK Power Networks</a:t>
            </a:r>
            <a:r>
              <a:rPr lang="en-US" sz="800" dirty="0">
                <a:solidFill>
                  <a:srgbClr val="000000"/>
                </a:solidFill>
                <a:hlinkClick r:id="rId7"/>
              </a:rPr>
              <a:t>, TransPower Vehicle to Grid</a:t>
            </a:r>
            <a:r>
              <a:rPr lang="en-US" sz="800" dirty="0">
                <a:solidFill>
                  <a:srgbClr val="000000"/>
                </a:solidFill>
                <a:hlinkClick r:id="rId7">
                  <a:extLst>
                    <a:ext uri="{A12FA001-AC4F-418D-AE19-62706E023703}">
                      <ahyp:hlinkClr xmlns:ahyp="http://schemas.microsoft.com/office/drawing/2018/hyperlinkcolor" val="tx"/>
                    </a:ext>
                  </a:extLst>
                </a:hlinkClick>
              </a:rPr>
              <a:t>; </a:t>
            </a:r>
            <a:r>
              <a:rPr lang="en-US" sz="800" dirty="0">
                <a:solidFill>
                  <a:srgbClr val="000000"/>
                </a:solidFill>
                <a:hlinkClick r:id="rId8"/>
              </a:rPr>
              <a:t>Governor of California, 10,000 Megawatts of Battery Storage</a:t>
            </a:r>
            <a:r>
              <a:rPr lang="en-US" sz="800" dirty="0">
                <a:solidFill>
                  <a:srgbClr val="000000"/>
                </a:solidFill>
              </a:rPr>
              <a:t> (2024); </a:t>
            </a:r>
            <a:r>
              <a:rPr lang="en-US" sz="800" dirty="0">
                <a:solidFill>
                  <a:srgbClr val="000000"/>
                </a:solidFill>
                <a:hlinkClick r:id="rId9"/>
              </a:rPr>
              <a:t>Brattle Group, Time-of-use rate</a:t>
            </a:r>
            <a:r>
              <a:rPr lang="en-US" sz="800" dirty="0">
                <a:solidFill>
                  <a:srgbClr val="000000"/>
                </a:solidFill>
              </a:rPr>
              <a:t> (2019); </a:t>
            </a:r>
            <a:r>
              <a:rPr lang="en-US" sz="800" dirty="0">
                <a:solidFill>
                  <a:srgbClr val="000000"/>
                </a:solidFill>
                <a:hlinkClick r:id="rId10">
                  <a:extLst>
                    <a:ext uri="{A12FA001-AC4F-418D-AE19-62706E023703}">
                      <ahyp:hlinkClr xmlns:ahyp="http://schemas.microsoft.com/office/drawing/2018/hyperlinkcolor" val="tx"/>
                    </a:ext>
                  </a:extLst>
                </a:hlinkClick>
              </a:rPr>
              <a:t>DOE</a:t>
            </a:r>
            <a:r>
              <a:rPr lang="en-US" sz="800" dirty="0">
                <a:solidFill>
                  <a:srgbClr val="000000"/>
                </a:solidFill>
                <a:hlinkClick r:id="rId10"/>
              </a:rPr>
              <a:t>, Smart </a:t>
            </a:r>
            <a:r>
              <a:rPr lang="en-US" sz="800" dirty="0">
                <a:solidFill>
                  <a:srgbClr val="000000"/>
                </a:solidFill>
                <a:hlinkClick r:id="rId10">
                  <a:extLst>
                    <a:ext uri="{A12FA001-AC4F-418D-AE19-62706E023703}">
                      <ahyp:hlinkClr xmlns:ahyp="http://schemas.microsoft.com/office/drawing/2018/hyperlinkcolor" val="tx"/>
                    </a:ext>
                  </a:extLst>
                </a:hlinkClick>
              </a:rPr>
              <a:t>Grid</a:t>
            </a:r>
            <a:r>
              <a:rPr lang="en-US" sz="800" dirty="0">
                <a:solidFill>
                  <a:srgbClr val="000000"/>
                </a:solidFill>
              </a:rPr>
              <a:t>; </a:t>
            </a:r>
            <a:r>
              <a:rPr lang="en-US" sz="800" dirty="0">
                <a:solidFill>
                  <a:srgbClr val="000000"/>
                </a:solidFill>
                <a:hlinkClick r:id="rId11">
                  <a:extLst>
                    <a:ext uri="{A12FA001-AC4F-418D-AE19-62706E023703}">
                      <ahyp:hlinkClr xmlns:ahyp="http://schemas.microsoft.com/office/drawing/2018/hyperlinkcolor" val="tx"/>
                    </a:ext>
                  </a:extLst>
                </a:hlinkClick>
              </a:rPr>
              <a:t>PNUCC</a:t>
            </a:r>
            <a:r>
              <a:rPr lang="en-US" sz="800" dirty="0">
                <a:solidFill>
                  <a:srgbClr val="000000"/>
                </a:solidFill>
                <a:hlinkClick r:id="rId11"/>
              </a:rPr>
              <a:t>, Northwest Regional </a:t>
            </a:r>
            <a:r>
              <a:rPr lang="en-US" sz="800" dirty="0">
                <a:solidFill>
                  <a:srgbClr val="000000"/>
                </a:solidFill>
                <a:hlinkClick r:id="rId11">
                  <a:extLst>
                    <a:ext uri="{A12FA001-AC4F-418D-AE19-62706E023703}">
                      <ahyp:hlinkClr xmlns:ahyp="http://schemas.microsoft.com/office/drawing/2018/hyperlinkcolor" val="tx"/>
                    </a:ext>
                  </a:extLst>
                </a:hlinkClick>
              </a:rPr>
              <a:t>Forecast</a:t>
            </a:r>
            <a:r>
              <a:rPr lang="en-US" sz="800" dirty="0">
                <a:solidFill>
                  <a:srgbClr val="000000"/>
                </a:solidFill>
              </a:rPr>
              <a:t>.</a:t>
            </a:r>
          </a:p>
          <a:p>
            <a:r>
              <a:rPr lang="en-US" sz="800" dirty="0">
                <a:solidFill>
                  <a:srgbClr val="000000"/>
                </a:solidFill>
              </a:rPr>
              <a:t>Credit: Xiaodan Zhu, Petr Jenicek, Birru Lucha,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12"/>
              </a:rPr>
              <a:t>Gernot Wagner</a:t>
            </a:r>
            <a:r>
              <a:rPr lang="en-US" sz="800" dirty="0">
                <a:solidFill>
                  <a:srgbClr val="000000"/>
                </a:solidFill>
              </a:rPr>
              <a:t>. </a:t>
            </a:r>
            <a:r>
              <a:rPr lang="en-US" sz="800" dirty="0">
                <a:solidFill>
                  <a:srgbClr val="000000"/>
                </a:solidFill>
                <a:hlinkClick r:id="rId13"/>
              </a:rPr>
              <a:t>Share with attribution</a:t>
            </a:r>
            <a:r>
              <a:rPr lang="en-US" sz="800" dirty="0">
                <a:solidFill>
                  <a:srgbClr val="000000"/>
                </a:solidFill>
              </a:rPr>
              <a:t>: Lucha </a:t>
            </a:r>
            <a:r>
              <a:rPr lang="en-US" sz="800" i="1" dirty="0">
                <a:solidFill>
                  <a:srgbClr val="000000"/>
                </a:solidFill>
              </a:rPr>
              <a:t>et al., </a:t>
            </a:r>
            <a:r>
              <a:rPr lang="en-US" sz="800" dirty="0">
                <a:solidFill>
                  <a:srgbClr val="000000"/>
                </a:solidFill>
              </a:rPr>
              <a:t>“</a:t>
            </a:r>
            <a:r>
              <a:rPr lang="en-US" sz="800" dirty="0">
                <a:solidFill>
                  <a:srgbClr val="000000"/>
                </a:solidFill>
                <a:hlinkClick r:id="rId14"/>
              </a:rPr>
              <a:t>Storing Energy</a:t>
            </a:r>
            <a:r>
              <a:rPr lang="en-US" sz="800" dirty="0">
                <a:solidFill>
                  <a:srgbClr val="000000"/>
                </a:solidFill>
              </a:rPr>
              <a:t>” (4 March 2025). </a:t>
            </a:r>
            <a:endParaRPr lang="en-US" sz="800" dirty="0">
              <a:solidFill>
                <a:srgbClr val="000000"/>
              </a:solidFill>
              <a:cs typeface="Arial"/>
            </a:endParaRPr>
          </a:p>
        </p:txBody>
      </p:sp>
      <p:sp>
        <p:nvSpPr>
          <p:cNvPr id="31" name="Rectangle 30">
            <a:extLst>
              <a:ext uri="{FF2B5EF4-FFF2-40B4-BE49-F238E27FC236}">
                <a16:creationId xmlns:a16="http://schemas.microsoft.com/office/drawing/2014/main" id="{7C078077-6EBA-6DCE-867E-3DBA351BA1EB}"/>
              </a:ext>
            </a:extLst>
          </p:cNvPr>
          <p:cNvSpPr/>
          <p:nvPr/>
        </p:nvSpPr>
        <p:spPr bwMode="gray">
          <a:xfrm>
            <a:off x="10576518" y="1542584"/>
            <a:ext cx="208345" cy="196769"/>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 name="TextBox 31">
            <a:extLst>
              <a:ext uri="{FF2B5EF4-FFF2-40B4-BE49-F238E27FC236}">
                <a16:creationId xmlns:a16="http://schemas.microsoft.com/office/drawing/2014/main" id="{A21435A1-2449-0DF1-6065-08E9C29093CF}"/>
              </a:ext>
            </a:extLst>
          </p:cNvPr>
          <p:cNvSpPr txBox="1"/>
          <p:nvPr/>
        </p:nvSpPr>
        <p:spPr bwMode="gray">
          <a:xfrm>
            <a:off x="10784863" y="1527672"/>
            <a:ext cx="922295" cy="226591"/>
          </a:xfrm>
          <a:prstGeom prst="rect">
            <a:avLst/>
          </a:prstGeom>
          <a:noFill/>
        </p:spPr>
        <p:txBody>
          <a:bodyPr wrap="none" lIns="36000" tIns="36000" rIns="36000" bIns="36000" rtlCol="0">
            <a:spAutoFit/>
          </a:bodyPr>
          <a:lstStyle/>
          <a:p>
            <a:pPr marL="0" indent="0">
              <a:buNone/>
            </a:pPr>
            <a:r>
              <a:rPr lang="en-US" sz="1000" dirty="0"/>
              <a:t>Deep dive next</a:t>
            </a:r>
          </a:p>
        </p:txBody>
      </p:sp>
      <p:sp>
        <p:nvSpPr>
          <p:cNvPr id="3" name="Rectangle 2">
            <a:extLst>
              <a:ext uri="{FF2B5EF4-FFF2-40B4-BE49-F238E27FC236}">
                <a16:creationId xmlns:a16="http://schemas.microsoft.com/office/drawing/2014/main" id="{2EEAB959-8A6E-C37A-63D8-109FF3382C2B}"/>
              </a:ext>
            </a:extLst>
          </p:cNvPr>
          <p:cNvSpPr/>
          <p:nvPr/>
        </p:nvSpPr>
        <p:spPr bwMode="gray">
          <a:xfrm>
            <a:off x="0" y="0"/>
            <a:ext cx="3037022" cy="320040"/>
          </a:xfrm>
          <a:prstGeom prst="rect">
            <a:avLst/>
          </a:prstGeom>
          <a:solidFill>
            <a:srgbClr val="C5EE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600" b="1">
                <a:solidFill>
                  <a:schemeClr val="tx1"/>
                </a:solidFill>
              </a:rPr>
              <a:t>V2G</a:t>
            </a:r>
          </a:p>
        </p:txBody>
      </p:sp>
    </p:spTree>
    <p:extLst>
      <p:ext uri="{BB962C8B-B14F-4D97-AF65-F5344CB8AC3E}">
        <p14:creationId xmlns:p14="http://schemas.microsoft.com/office/powerpoint/2010/main" val="232815881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39dcc26a-7131-49f4-a9eb-1c0521500c03"/>
  <p:tag name="THINKCELLPRESENTATIONDONOTDELETE" val="&lt;?xml version=&quot;1.0&quot; encoding=&quot;UTF-16&quot; standalone=&quot;yes&quot;?&gt;&lt;root reqver=&quot;28224&quot;&gt;&lt;version val=&quot;35509&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bNumberIsYear val=&quot;0&quot;/&gt;&lt;m_strFormatTime&gt;%y&lt;/m_strFormatTime&gt;&lt;m_yearfmt&gt;&lt;begin val=&quot;4&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4&quot;&gt;&lt;elem m_fUsage=&quot;3.97561611931390013197E+00&quot;&gt;&lt;m_msothmcolidx val=&quot;0&quot;/&gt;&lt;m_rgb r=&quot;00&quot; g=&quot;4E&quot; b=&quot;6D&quot;/&gt;&lt;/elem&gt;&lt;elem m_fUsage=&quot;3.73670463519000017882E+00&quot;&gt;&lt;m_msothmcolidx val=&quot;0&quot;/&gt;&lt;m_rgb r=&quot;50&quot; g=&quot;CC&quot; b=&quot;FF&quot;/&gt;&lt;/elem&gt;&lt;elem m_fUsage=&quot;3.91193150979833204062E-01&quot;&gt;&lt;m_msothmcolidx val=&quot;0&quot;/&gt;&lt;m_rgb r=&quot;14&quot; g=&quot;A4&quot; b=&quot;00&quot;/&gt;&lt;/elem&gt;&lt;elem m_fUsage=&quot;2.28767924549610118801E-01&quot;&gt;&lt;m_msothmcolidx val=&quot;0&quot;/&gt;&lt;m_rgb r=&quot;EA&quot; g=&quot;C4&quot; b=&quot;53&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lgkD8Bv0W76QVwH4lo2MVA"/>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MxT.QkvTKiCgFvEau62ulQ"/>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x6QJpet6OlyWCXKK5oy4aA"/>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q4H1kw0I9AgcqJPCjV.h2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mN.ssD6kU2PREkxq7ssIAw"/>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LKM1CJFFCyXlrq.OJVOlSg"/>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FJQgAijn6ZKCuihx6xI4dA"/>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i.T5YeGaci_maEEW1x54A"/>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PM7BxcmgElg61IYh8H1k8Q"/>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TicCWqiy8cqj8lrYwtA_hg"/>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9_VqC1GuRsEySKQumMnfu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bt7NIb40FRoIZlpZqqMw"/>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_MlRANaDk1b2IPH6XuX6rQ"/>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VMlzBIg4HaxfG7YLgIZPd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6H5T2txd4DyRjHIhHIdGeA"/>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OBsGZF0DKNwvEi0yH2PlpA"/>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g46Pj3ygZouJ27YOgWrxmA"/>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X47yNU2dYYOAMq92jkKQT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I3.MUiH22wFNnwBSwgrAjw"/>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7Njv5_WLg0.lioIaiEYw2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AD5e5oVP63U1s2dswtj7SA"/>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hCbyWu3NCM.d5FPvrNw0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jAuDJ6kXI5M9I3EmvVWgcA"/>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R3DjFW8K4jJawDrDRuSMA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z0liUDkyA.7qEvAl4vR_Ng"/>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pQFU9Trc5Z1bS4tsoJh3yx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WzksaxLVCcatGkM7eAGZFQ"/>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ueguJAVwF5d5vrCYPEXbj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5Kp8GBaikQ2YN.OoCurlHQ"/>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pQFU9Trc5Z1bS4tsoJh3yxA"/>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1eXSPa13GvlTwjLUqspVnA"/>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L.J9te3PeAv8Iqb9d82S3g"/>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n9GbZ784UC1GZeQF4VYYTQ"/>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ci_3430X_F6hWJX3vSZpRQ"/>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0KUlPuolWTw2a.cSlEaKnQ"/>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Gl1yj.O1B9nn.mhn4cCXlw"/>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oF_KS2Oc8BAdcaEHChtLeg"/>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kKl.k8Ta9F2umknolHrLRg"/>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ZyW9t_x6fqaJIAMwyadE2Q"/>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c8AUQSVDBAqA0_OclWD9kA"/>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GB3IqnTh9aoDlvRcKrnW9g"/>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lYC9_.RvjL4p8ZSXZQL7ag"/>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SuSb1usRxsHQLlFAA0Qs.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eYwBGI40VeQzl_2dIcG.IA"/>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OJzOAavxfdKox7LfqBYQQA"/>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G_v_Z7aByRGVqddBE4HKsg"/>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rno9A7Ny0iPKBoSKLyyeJ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gPzkQ_mcmg4Z9DeVylWUfw"/>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wr1JRtY4TGyTj_TTqUwmBA"/>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36yPH0P0aPg3YOPlJ0nYIA"/>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u8Y3Ma5TQjo02PPiaZ.jgA"/>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65Uj3z1NZgr..EUv.EfrO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mQXbKDqWO_PS9U8ougsbw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4d1DTK9rviZKA9h.Ln8kt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2Jd2q_1XoT5KOsIhoY4w1g"/>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yy3JWU2sn8cjCltiIrSwUw"/>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swscNFqbwR6Ed4w9HdDhvQ"/>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VqRL9dENEaSDOqnTpp3Wd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6qsij8ugtwL9RwFn0uNhIg"/>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jcklTmaqMrpaqOXd6kT9Jg"/>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byLQo7HGu8fSzt.pJMEZ1g"/>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qq4I.2yFM1ZMl46nXKq5og"/>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vwowZgIvbcvXD3Ft0okc6A"/>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Yh4b35nxylyNY8.xf2VXJw"/>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IJdIXdN11a.MUQc9FmV8vg"/>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59Wus4nTG3N865LhwujvpQ"/>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TbMFxPwaGHpMxKz0k1LQJQ"/>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jVb1hr6XUU2kMgWmNzZ_ig"/>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mHhNz9jBdmzX7e8AyrORdg"/>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qXNDkDFUHxjs8A1AlnzXyA"/>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XhxMu0xEzZFb_mnBMmaBXg"/>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gqQI45oD3DeK.gGTHC43v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u13wOmy83IHbYOrUnkjghg"/>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nJ5xhYr2JoWeRzLtd4Mdng"/>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IDRvqPLzpMGIKMKtYPEWqQ"/>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zo_E_02qjbIiLoGmFrFGA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JWdYq9JtLX.7WCSgG6gbR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hLou5qgcYNudkosOb7Ofvw"/>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huPTM8xLeIQ.sZjzAm16a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wHUjTlVVyi_TlVrF71mep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3N2ATrl4Axk2yeXcXWG0Yw"/>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rT6MGsCzRTtZIhBzN6pBrQ"/>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k32bjGtB4_yLQc.exLBDy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JeGtgEAtSRx5POMRsv42MQ"/>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nbfqnJJeDsXgQPwgOO76G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6MB2RyVmUCiVe4GHvE8v_Q"/>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t8j7kUC69PJ.uXO1qdrPI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m59pn4VHZXEfSwD0zFFgSA"/>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9cFXD0.2h9bG_URtLFXyUw"/>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C7s0yl.cBPC_AnKULYT8LQ"/>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O2C2sPvYhsKPAgT8imLuAg"/>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lbfGFTY5imP8E7eDKSxtWQ"/>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j0uZQePHL2XfGx0wk0c_hg"/>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Hybdl2LwVU8EzIgdLLnKQw"/>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GiTtGt1lGCGpzkjVxEKag"/>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E5dBI46Y9dBT4iVkKbivCQ"/>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Izba1ZdOgT6TdbWXhUpEA"/>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OFB3ZtKuLLPDeqLf70HG4g"/>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uwTIO6cBtKU0dOxIx73K1g"/>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UHWGNctcWuEx62uByG3JMQ"/>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EEQTSVIGmI_o8rsL3f2j4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V5B58vzceR0YzJR8TX5Q8w"/>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O7H2obEY3lgBDudP3XJ1_Q"/>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7.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moh2bFshdroEX3BHGBX06w"/>
</p:tagLst>
</file>

<file path=ppt/tags/tag11.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10.xml><?xml version="1.0" encoding="utf-8"?>
<p:tagLst xmlns:a="http://schemas.openxmlformats.org/drawingml/2006/main" xmlns:r="http://schemas.openxmlformats.org/officeDocument/2006/relationships" xmlns:p="http://schemas.openxmlformats.org/presentationml/2006/main">
  <p:tag name="BTFPLAYOUTENABLED" val="1"/>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1.xml><?xml version="1.0" encoding="utf-8"?>
<p:tagLst xmlns:a="http://schemas.openxmlformats.org/drawingml/2006/main" xmlns:r="http://schemas.openxmlformats.org/officeDocument/2006/relationships" xmlns:p="http://schemas.openxmlformats.org/presentationml/2006/main">
  <p:tag name="BTFPLAYOUTENABLED" val="1"/>
</p:tagLst>
</file>

<file path=ppt/tags/tag1102.xml><?xml version="1.0" encoding="utf-8"?>
<p:tagLst xmlns:a="http://schemas.openxmlformats.org/drawingml/2006/main" xmlns:r="http://schemas.openxmlformats.org/officeDocument/2006/relationships" xmlns:p="http://schemas.openxmlformats.org/presentationml/2006/main">
  <p:tag name="BTFPLAYOUTENABLED" val="1"/>
</p:tagLst>
</file>

<file path=ppt/tags/tag1103.xml><?xml version="1.0" encoding="utf-8"?>
<p:tagLst xmlns:a="http://schemas.openxmlformats.org/drawingml/2006/main" xmlns:r="http://schemas.openxmlformats.org/officeDocument/2006/relationships" xmlns:p="http://schemas.openxmlformats.org/presentationml/2006/main">
  <p:tag name="BTFPLAYOUTENABLED" val="1"/>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zizlYaAgZmhsgVxWppKlCw"/>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1CbyH5cvVpckvFT9D1PxdA"/>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zPKcxOO.XDxteIaRwOoPxw"/>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E_rl367DjTx_79._fGlj9Q"/>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BzOCQSl9qYgG8J3Z2J18RA"/>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goefsBNvZFpgDE4AN_UV3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CarurLMpR2h8euDWSopfZ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88Cv7319RWknsHzq5Qikpg"/>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E98NC9Xv9G_iwpXlsS4auQ"/>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G3RrrzqokDHbJALHyymnjg"/>
</p:tagLst>
</file>

<file path=ppt/tags/tag1114.xml><?xml version="1.0" encoding="utf-8"?>
<p:tagLst xmlns:a="http://schemas.openxmlformats.org/drawingml/2006/main" xmlns:r="http://schemas.openxmlformats.org/officeDocument/2006/relationships" xmlns:p="http://schemas.openxmlformats.org/presentationml/2006/main">
  <p:tag name="BTFPLAYOUTENABLED" val="1"/>
</p:tagLst>
</file>

<file path=ppt/tags/tag1115.xml><?xml version="1.0" encoding="utf-8"?>
<p:tagLst xmlns:a="http://schemas.openxmlformats.org/drawingml/2006/main" xmlns:r="http://schemas.openxmlformats.org/officeDocument/2006/relationships" xmlns:p="http://schemas.openxmlformats.org/presentationml/2006/main">
  <p:tag name="BTFPLAYOUTENABLED" val="1"/>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wKnkQnbcqZb6Rc9fcVySXQ"/>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NDyINRtyjcHDUkryL0AI_Q"/>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12.xml><?xml version="1.0" encoding="utf-8"?>
<p:tagLst xmlns:a="http://schemas.openxmlformats.org/drawingml/2006/main" xmlns:r="http://schemas.openxmlformats.org/officeDocument/2006/relationships" xmlns:p="http://schemas.openxmlformats.org/presentationml/2006/main">
  <p:tag name="BTFPLAYOUTENABLED" val="1"/>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pR8RpM38j_KqE9tWve7hy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dwhyJgGS9LodzavBHQfKgA"/>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4fmrjUqCdtxzfbtt_MhJ_g"/>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v0nTKPWKV_CfF8Wcfvl0xA"/>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1ajhC0U4HerSmoJYwwLDTg"/>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uKIXgt1KNPD0b9xJhNVI8Q"/>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2D04.esGJvH_9hVx_XcSHQ"/>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QEo3lVW_vh2dkucsXLrc_A"/>
</p:tagLst>
</file>

<file path=ppt/tags/tag1131.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3.xml><?xml version="1.0" encoding="utf-8"?>
<p:tagLst xmlns:a="http://schemas.openxmlformats.org/drawingml/2006/main" xmlns:r="http://schemas.openxmlformats.org/officeDocument/2006/relationships" xmlns:p="http://schemas.openxmlformats.org/presentationml/2006/main">
  <p:tag name="BTFPLAYOUTENABLED" val="1"/>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5.xml><?xml version="1.0" encoding="utf-8"?>
<p:tagLst xmlns:a="http://schemas.openxmlformats.org/drawingml/2006/main" xmlns:r="http://schemas.openxmlformats.org/officeDocument/2006/relationships" xmlns:p="http://schemas.openxmlformats.org/presentationml/2006/main">
  <p:tag name="BTFPLAYOUTENABLED" val="1"/>
</p:tagLst>
</file>

<file path=ppt/tags/tag1136.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8.xml><?xml version="1.0" encoding="utf-8"?>
<p:tagLst xmlns:a="http://schemas.openxmlformats.org/drawingml/2006/main" xmlns:r="http://schemas.openxmlformats.org/officeDocument/2006/relationships" xmlns:p="http://schemas.openxmlformats.org/presentationml/2006/main">
  <p:tag name="BTFPLAYOUTENABLED" val="1"/>
</p:tagLst>
</file>

<file path=ppt/tags/tag1139.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14.xml><?xml version="1.0" encoding="utf-8"?>
<p:tagLst xmlns:a="http://schemas.openxmlformats.org/drawingml/2006/main" xmlns:r="http://schemas.openxmlformats.org/officeDocument/2006/relationships" xmlns:p="http://schemas.openxmlformats.org/presentationml/2006/main">
  <p:tag name="BTFPLAYOUTENABLED" val="1"/>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1.xml><?xml version="1.0" encoding="utf-8"?>
<p:tagLst xmlns:a="http://schemas.openxmlformats.org/drawingml/2006/main" xmlns:r="http://schemas.openxmlformats.org/officeDocument/2006/relationships" xmlns:p="http://schemas.openxmlformats.org/presentationml/2006/main">
  <p:tag name="BTFPLAYOUTENABLED" val="1"/>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3.xml><?xml version="1.0" encoding="utf-8"?>
<p:tagLst xmlns:a="http://schemas.openxmlformats.org/drawingml/2006/main" xmlns:r="http://schemas.openxmlformats.org/officeDocument/2006/relationships" xmlns:p="http://schemas.openxmlformats.org/presentationml/2006/main">
  <p:tag name="BTFPLAYOUTENABLED" val="1"/>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5.xml><?xml version="1.0" encoding="utf-8"?>
<p:tagLst xmlns:a="http://schemas.openxmlformats.org/drawingml/2006/main" xmlns:r="http://schemas.openxmlformats.org/officeDocument/2006/relationships" xmlns:p="http://schemas.openxmlformats.org/presentationml/2006/main">
  <p:tag name="BTFPLAYOUTENABLED" val="1"/>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7.xml><?xml version="1.0" encoding="utf-8"?>
<p:tagLst xmlns:a="http://schemas.openxmlformats.org/drawingml/2006/main" xmlns:r="http://schemas.openxmlformats.org/officeDocument/2006/relationships" xmlns:p="http://schemas.openxmlformats.org/presentationml/2006/main">
  <p:tag name="BTFPLAYOUTENABLED" val="1"/>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9.xml><?xml version="1.0" encoding="utf-8"?>
<p:tagLst xmlns:a="http://schemas.openxmlformats.org/drawingml/2006/main" xmlns:r="http://schemas.openxmlformats.org/officeDocument/2006/relationships" xmlns:p="http://schemas.openxmlformats.org/presentationml/2006/main">
  <p:tag name="BTFPLAYOUTENABLED" val="1"/>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3.xml><?xml version="1.0" encoding="utf-8"?>
<p:tagLst xmlns:a="http://schemas.openxmlformats.org/drawingml/2006/main" xmlns:r="http://schemas.openxmlformats.org/officeDocument/2006/relationships" xmlns:p="http://schemas.openxmlformats.org/presentationml/2006/main">
  <p:tag name="BTFPLAYOUTENABLED" val="1"/>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5.xml><?xml version="1.0" encoding="utf-8"?>
<p:tagLst xmlns:a="http://schemas.openxmlformats.org/drawingml/2006/main" xmlns:r="http://schemas.openxmlformats.org/officeDocument/2006/relationships" xmlns:p="http://schemas.openxmlformats.org/presentationml/2006/main">
  <p:tag name="BTFPLAYOUTENABLED" val="1"/>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7.xml><?xml version="1.0" encoding="utf-8"?>
<p:tagLst xmlns:a="http://schemas.openxmlformats.org/drawingml/2006/main" xmlns:r="http://schemas.openxmlformats.org/officeDocument/2006/relationships" xmlns:p="http://schemas.openxmlformats.org/presentationml/2006/main">
  <p:tag name="BTFPLAYOUTENABLED" val="1"/>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9.xml><?xml version="1.0" encoding="utf-8"?>
<p:tagLst xmlns:a="http://schemas.openxmlformats.org/drawingml/2006/main" xmlns:r="http://schemas.openxmlformats.org/officeDocument/2006/relationships" xmlns:p="http://schemas.openxmlformats.org/presentationml/2006/main">
  <p:tag name="BTFPLAYOUTENABLED" val="1"/>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1.xml><?xml version="1.0" encoding="utf-8"?>
<p:tagLst xmlns:a="http://schemas.openxmlformats.org/drawingml/2006/main" xmlns:r="http://schemas.openxmlformats.org/officeDocument/2006/relationships" xmlns:p="http://schemas.openxmlformats.org/presentationml/2006/main">
  <p:tag name="BTFPLAYOUTENABLED" val="1"/>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3_EQGb4DTWgor0LHlESQPg"/>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9l.Na8VJK2CRrl.84kW6Pg"/>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sn4gfnfycm69.6Yl3QpQ.A"/>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ltKhRtBg2WFPSTliPPdwRA"/>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ykAWCFPuJ.k85e6p9IHwtA"/>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_OScqaBkS5xM_8zqX21uYQ"/>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l6YyLh8jxj.BeirI1sP.Ig"/>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wBVOE5THDH3B9LuqWIrvyA"/>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cfaKStlsjBU19pw.zz.6RQ"/>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YKrE0KVo1gnDv5zrqlWPr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jrZ7R.IfenhSbpQxB.ZcAw"/>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3AffI_iGW8SRJVBq7pXkEw"/>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Y5gnA9xsrfO6_F_7A7_dRQ"/>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5.xml><?xml version="1.0" encoding="utf-8"?>
<p:tagLst xmlns:a="http://schemas.openxmlformats.org/drawingml/2006/main" xmlns:r="http://schemas.openxmlformats.org/officeDocument/2006/relationships" xmlns:p="http://schemas.openxmlformats.org/presentationml/2006/main">
  <p:tag name="BTFPLAYOUTENABLED" val="1"/>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7.xml><?xml version="1.0" encoding="utf-8"?>
<p:tagLst xmlns:a="http://schemas.openxmlformats.org/drawingml/2006/main" xmlns:r="http://schemas.openxmlformats.org/officeDocument/2006/relationships" xmlns:p="http://schemas.openxmlformats.org/presentationml/2006/main">
  <p:tag name="BTFPLAYOUTENABLED" val="1"/>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pisi8Gi0Pay2OEEDpKrwCHw"/>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pfT815iVrUYjQI4TFLApM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eX721O85J3ILvm0yF2vAZg"/>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I1r6qlwXyUfdjdcdrHtjG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JQjlzr.QnRWRWIcHbU78Sw"/>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tqLO8BmHnQG5bcRokigOiw"/>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OmZU8EYbbglJilT8G1bCJ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yEpBmRi3ZtJBHKmyezqpdg"/>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gvBM4Hi5JtCziPPbP1hOxg"/>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7.xml><?xml version="1.0" encoding="utf-8"?>
<p:tagLst xmlns:a="http://schemas.openxmlformats.org/drawingml/2006/main" xmlns:r="http://schemas.openxmlformats.org/officeDocument/2006/relationships" xmlns:p="http://schemas.openxmlformats.org/presentationml/2006/main">
  <p:tag name="BTFPLAYOUTENABLED" val="1"/>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7Tr_pNgE4gGHY9ZELW_Z.Q"/>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LXFGlaFsED84iNx9A7pey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P0h1F02OnHLJYWmeqvmeUA"/>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j6qjUkrp2kXnY1jiHGp0wA"/>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uN82tUv8ACquQ0K4S69_LQ"/>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EwcKbD7pcfHy9YXAgM5JlA"/>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eb8Ch9wxg1OwuazpHWYyMg"/>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m0HRS.m_DnbWL9dCdqK7.w"/>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o47OY5k5sYTSfMMPGQY7XA"/>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23LWJhq_A_ciucinxt067g"/>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EyDPReZCsujxTiyYNN0aZw"/>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adN6e3To8FL3wbPvkkyA7A"/>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q_oB.smfyhjI4262S7mLI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1R1AbpDDIuoRvB_yuCEjMQ"/>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YsW.KpP6wyFmaDk91TdBpw"/>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zmVbG9mCi5D1wAejIdP02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OS3C0C32GgpKPi52QPtGYg"/>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XPbG5MovUU5spyDZaANaqA"/>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FbGdcYOjARnmQrCRSRCLZg"/>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Tv0hoCXQdMbpZ19uUFS3Vg"/>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gCzcc5Nb0qS0ke.Xaiwf5Q"/>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uPaeY6VOHoeDYqpFv4fbvw"/>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uLqzcRZUMPPAvwuPUrBOBw"/>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z3wKhg0JwiGcCEftP6flB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kXFXEzYSY8CX3wr1xwacxA"/>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rUBTk.U47H80W8R9N4zXvA"/>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qHj1GJ2pPxybtoXc3vnuFg"/>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ghXsdv9T7yJ6OyON6aSe8g"/>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cOeyR3DTzGSuJC5tKvc.6Q"/>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9MVYYmHMoYG7nNfx3epAsQ"/>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1GWZ8Y3GMCpGiReIztsyMQ"/>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kN.8jmLeZ2bW92SJf8sWug"/>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fiqq697f8CvpuYWDIHjmpA"/>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2f99I8EywqkpsNGPB5EXyw"/>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tXIg8Qs84V8wvqn4x6v5z4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il4V70DwUaGJFIrKc0oWKw"/>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qEyzqInUMefnxHJwLDLdng"/>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2.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NaI5wQaSumaNKYcBKZXotQ"/>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LqclhHaYDgcWiQFUsvdlrg"/>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zAyWOEwpiOsj_apXxN8Ljw"/>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PEnv2PHU9WBfexptgDn.Ww"/>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aCM_vA29BNFVaKpyvfSOsA"/>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iKCT8VZUl6D86v0TUEyj9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SNiUXoS5Woat6CoIpRR8xg"/>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pHIh_JiDesJPuDstMP7r5g"/>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dOHQC3AyL1WOoz2J0VyQLg"/>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IM6aQL2Bp4kE.NtJrULqyQ"/>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GJL39naq6ZwLZjQje2Y2kQ"/>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S_ASR0vg6zVsCEOxRww01w"/>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1Fg94WG_W4e4WziD3qM5Jw"/>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ghcA1fllwtkBW8vd_2AYVg"/>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83NZxUKnCYLcqquHIgGDGQ"/>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CSetC6PcFHtwcVUc2bs_Dw"/>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bA.PiE2Ws8Asaz2jLemwU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D6As0bC8vJ1lYwKgOm989g"/>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GyUQ.h_WLct8opFHasapZA"/>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U1q7xrCK.IrLXzBCDwTLRQ"/>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mlTg8BWSTFLm90Ggkdd.Sw"/>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mn3.p_3e3UKNo0TPz69mAA"/>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qWJUYhDtwxKKWesTPiOFNQ"/>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I1PsF_ISAloLZ9ESf3BhYA"/>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lbfj7IL6G6UtYCGGitKVqw"/>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xckFimmfLFMT6Tovrsl8Zw"/>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JI5kev3tSUbV1wMTqcJpTQ"/>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12HsaeMlVyrqYKNSwMpdr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UVaKbyUn_w88l9dgBSIXyQ"/>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0LUxfgyB5Blf5spgTKgixg"/>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VoUUKuxlw5VjbM3UOrjAvA"/>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6Z0wHBbbrPyx2opL3Vfcug"/>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VMSM.ABSSeLk8XGTvq_z5g"/>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5.xml><?xml version="1.0" encoding="utf-8"?>
<p:tagLst xmlns:a="http://schemas.openxmlformats.org/drawingml/2006/main" xmlns:r="http://schemas.openxmlformats.org/officeDocument/2006/relationships" xmlns:p="http://schemas.openxmlformats.org/presentationml/2006/main">
  <p:tag name="BTFPLAYOUTENABLED" val="1"/>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GlKfiEkrYOWw4YLAlynKPA"/>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_xRDdy7Eh12977nRjyy04w"/>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HJOUbHmMg.mC3.YOhsbeO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1kJ7zN6e11O8oK64RFXr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MbRqQY58mR2Squq9RRhHc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LggpxI6KnVNH9FSUeIjkgg"/>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UBvendIWTv6vLi1l9ETgjA"/>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4.xml><?xml version="1.0" encoding="utf-8"?>
<p:tagLst xmlns:a="http://schemas.openxmlformats.org/drawingml/2006/main" xmlns:r="http://schemas.openxmlformats.org/officeDocument/2006/relationships" xmlns:p="http://schemas.openxmlformats.org/presentationml/2006/main">
  <p:tag name="BTFPLAYOUTENABLED" val="1"/>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6.xml><?xml version="1.0" encoding="utf-8"?>
<p:tagLst xmlns:a="http://schemas.openxmlformats.org/drawingml/2006/main" xmlns:r="http://schemas.openxmlformats.org/officeDocument/2006/relationships" xmlns:p="http://schemas.openxmlformats.org/presentationml/2006/main">
  <p:tag name="BTFPLAYOUTENABLED" val="1"/>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DnEjHNT8NrnTYfxUQtjL.Q"/>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VBlj4brbqmL4gMlaRAElXg"/>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66d8eUmRq4U.a1_nuXbElA"/>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YQ9blglXiosOpEq7381tBg"/>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utDfUe.qmHxKPDavK0I2Mw"/>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UsO30RxHsd4VbiZTKTk3lA"/>
</p:tagLst>
</file>

<file path=ppt/tags/tag127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6.xml><?xml version="1.0" encoding="utf-8"?>
<p:tagLst xmlns:a="http://schemas.openxmlformats.org/drawingml/2006/main" xmlns:r="http://schemas.openxmlformats.org/officeDocument/2006/relationships" xmlns:p="http://schemas.openxmlformats.org/presentationml/2006/main">
  <p:tag name="BTFPLAYOUTENABLED" val="1"/>
</p:tagLst>
</file>

<file path=ppt/tags/tag1277.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9.xml><?xml version="1.0" encoding="utf-8"?>
<p:tagLst xmlns:a="http://schemas.openxmlformats.org/drawingml/2006/main" xmlns:r="http://schemas.openxmlformats.org/officeDocument/2006/relationships" xmlns:p="http://schemas.openxmlformats.org/presentationml/2006/main">
  <p:tag name="BTFPLAYOUTENABLED" val="1"/>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rhx_udVG44x_A6W4GQKTTg"/>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1.xml><?xml version="1.0" encoding="utf-8"?>
<p:tagLst xmlns:a="http://schemas.openxmlformats.org/drawingml/2006/main" xmlns:r="http://schemas.openxmlformats.org/officeDocument/2006/relationships" xmlns:p="http://schemas.openxmlformats.org/presentationml/2006/main">
  <p:tag name="BTFPLAYOUTENABLED" val="1"/>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oIU8GdtTtmR0GvE6.B7SPA"/>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t2O1XY9b7OYH7bNNeqHaMfA"/>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MQfILrXSWeujlSL_87wBMw"/>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tOfJx1Hk2Me.N2fsvBs.QiA"/>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tpmA9z5IQ3uI1jw_X5FtVOA"/>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of3hXJz6yj6aEtp867Guzg"/>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86gkohOB0qcsuV2UyPh3.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cd39fNmUMa14.5SY5rqxjg"/>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t73xlLyUc_HXZi703vOFvYw"/>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8Wa.6szg2fv8_7EyCt14gg"/>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tspkTAfrl8NOx4LxapFXj7A"/>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tuMAVxXvi6up9xABN53Bp2w"/>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UuruBOO6iWoNqXwtvB62.w"/>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tMBOs6VW6ZYQLEfTHhKrbQQ"/>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twJBHVpkI2iczObAURctlyw"/>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teY1Wo9GyMcpVq6re11wKXw"/>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5wFjl0_7sstrGttRT0AAJQ"/>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GDJ9Cqt1ifs2qHNBK_WLO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uEFB_i3ASBvkY8r39pVfMQ"/>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YzFJ3..UtD16JNAzN8l5nA"/>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t9kMrf3dFWWVRC2Er_MTUDQ"/>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fsg0kEEOizdfCaGHpOxawg"/>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tg.62ZQyGtwnkz_K6SmIBUQ"/>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tHr9DT2xLsWtCw6fcoyo4w"/>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waQb8c8O3slM3TK7X8hvMw"/>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hjaTYWUEcOLn0z_xjCVzqg"/>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hHo8Cj9e_bwqaW_WoTN6AQ"/>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zhc9FjiQ3alyRuWD5JARiQ"/>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15oDG_NmWx.2k4JIZFaSoQ"/>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AWx1O9YaNQhj0MV6pXN8rQ"/>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YnfzQYJa54MSRmAUmYwtIg"/>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6_0Cbl4lsxq7bBr.oWtPWw"/>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0fr7Pvuyb5jAEAy60sN2YA"/>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okOIb8njExYdrttyi5vy0g"/>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ppGCsYkyKeZXVJ4hviV2FA"/>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qsmRG6d7YTH2vqIPLOpeUQ"/>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qkKdAAhm3qeIhvRnJazJWw"/>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UEVUTulG0Qkg630ItmJJmA"/>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UeeFSDSfjpxjXWgWKuyyK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zHPSJRmHn50Enuiwe5bhxQ"/>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Quyp7kQd8y6MJxdo3fwkWQ"/>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BE7Y0mJc.q0siz1yCQdPpw"/>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Ak91NFK8O9tajK1uQ0iWfg"/>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40m7cXWzeeYyCP8EyCa6Tw"/>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8gB3WbWDAWFX1TnUwjPPyQ"/>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I4XT_i8NMdGWWt7b.cqVfg"/>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geFDAXEW0hu3_2jxBRVEuA"/>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S03TX8CADp10pNy_7Bu3Ig"/>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thYhMfSPzgOtbaGFhPhIV4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Lc9mYigP9xEkRJG4wJDshg"/>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tj.Qj3NXipYawRuZEmizB9w"/>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D31Hk.pUAVauJyGMr40NaA"/>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NJzv4ME98.7NftODHOkUMw"/>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oUeni8vfLs65fDyYQrPhVw"/>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5tjPi_sei32k1f0ooQsrkA"/>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9XkMWia7xD.InVEEz9KzJQ"/>
</p:tagLst>
</file>

<file path=ppt/tags/tag1336.xml><?xml version="1.0" encoding="utf-8"?>
<p:tagLst xmlns:a="http://schemas.openxmlformats.org/drawingml/2006/main" xmlns:r="http://schemas.openxmlformats.org/officeDocument/2006/relationships" xmlns:p="http://schemas.openxmlformats.org/presentationml/2006/main">
  <p:tag name="BTFPLAYOUTENABLED" val="1"/>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tYAETSsc8Ya.64fA26P72TQ"/>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tvq4Vr..X_B1MEa.HMwbBsg"/>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LyvkFuViBeS0CNCFEVlYTA"/>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t79nms_2odkZfoFnE7xL5_g"/>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b7mVHOkbao2AKo4ENc0.sA"/>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8c0weM7enNl.RXFEJjRiZQ"/>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0qJHkYXXwqYzTzbsDQO8sQ"/>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t2pAndIgOSEI2P5pLb96hEg"/>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tAp8Br4napA1K.4iiHRv7aA"/>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t5XaafIUC1Wpu61i6nUKENA"/>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t2boa4Q_b0dZV04SUwR_J_A"/>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ClqUiRkGHRySvSoJDR8uKw"/>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t0rrocF1BT17.6x3x5vF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ilHV8XCQTD_rUbbbSei7rQ"/>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lLe2.KJXcQMUWEJ45fm5lg"/>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fUI5uttOrIyT5H0QDKoWfQ"/>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LfhXNSdNG51bZtPRqdVPKA"/>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JQFQnfqeLfYHWGYNPV3Ajw"/>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FLF0r43etm2BdZ7KTeKKEQ"/>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lOS3PIkITvctQdIT6D8aHQ"/>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JiwObkICskxa7_8mpJiHHg"/>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tsfoPI.3prpkbs0eBcdpPug"/>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Z5lP6UPsPj1IkcDdCXYQzA"/>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RESXKuS2bWT0QlELZH8uZQ"/>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xhlarkw6T7lyfY8Q8wlbJg"/>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Ro9F6Ed0g8pq1G0LYMr6FA"/>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pILPxX43TMKC2g8bP3Mv4w"/>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zZO0peDz6WnV7LhA0CiRsw"/>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tCnzOYAYE.YyIBWKkha52Q"/>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fe.ZYHQdTfqHjjrrXNHUAw"/>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x9AA1BkRdJiC9lYtGkWnBA"/>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66jg9_6pOEFtGVHHQbTVtQ"/>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ktT6b8tlBrjrIa.SX6fzTw"/>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YAxLVwt0GozKPorocITVfw"/>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1.xml><?xml version="1.0" encoding="utf-8"?>
<p:tagLst xmlns:a="http://schemas.openxmlformats.org/drawingml/2006/main" xmlns:r="http://schemas.openxmlformats.org/officeDocument/2006/relationships" xmlns:p="http://schemas.openxmlformats.org/presentationml/2006/main">
  <p:tag name="BTFPLAYOUTENABLED" val="1"/>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0jKn251.XBYNiKqaApHt3g"/>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RPyuaG2x88F0LokEHfiOHg"/>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sWCJCAwJgfqOOjBnowgAg"/>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1yzrX8aRjuV8BzFGMBkKUw"/>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aYfoLoK6n45DNQjk6YmVRQ"/>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s0.53AYARm3aw1zo_Sumw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aPRTh40AEJM18w..VfS1BQ"/>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FvVMeWjTa.WN9uFJ59hT4g"/>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WOWxPeQw4ElmusO_.YuHww"/>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bYkaeT0bnmeaESro.g6SlA"/>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WLio2q8grNYImyos3bXiwQ"/>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xy.GAeNTw7gmSbVd_kUi5A"/>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E8ThRWyztrIz2u2P.3HVZQ"/>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g_68NB9llpvXdY.8ctE3UQ"/>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gNjMinDR09mpqdX8.9KPXg"/>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k7pUfzuEsUKvbKOZcoMU0Q"/>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1LyGILnTEN0A31d8iMLGww"/>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tIuDMbLq31YKQgQWI_1HKnA"/>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8qTDOOtJ9YyogJGKimuSow"/>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t7hB61XjaldqKzqz.rEmCg"/>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SiTnFrZJWJsHa7Bfn0aiGQ"/>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SWN3sOYTIUF.InY0tPUnTA"/>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smhjovv_cvuJswMQvyimIg"/>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OSZN9cp5FVdFWIn9I0lLvA"/>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k2MiWugdDlUBa7k0bSgtvQ"/>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4ArKQizNltIKllMtPImjMg"/>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veOLz6GE8hY3Y0hHQdOf6Q"/>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jFdQDTMCioxL2sPuexpMGA"/>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4.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9xl06tjLWWbM_0Y4kb86ng"/>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1.xml><?xml version="1.0" encoding="utf-8"?>
<p:tagLst xmlns:a="http://schemas.openxmlformats.org/drawingml/2006/main" xmlns:r="http://schemas.openxmlformats.org/officeDocument/2006/relationships" xmlns:p="http://schemas.openxmlformats.org/presentationml/2006/main">
  <p:tag name="BTFPLAYOUTENABLED" val="1"/>
</p:tagLst>
</file>

<file path=ppt/tags/tag1402.xml><?xml version="1.0" encoding="utf-8"?>
<p:tagLst xmlns:a="http://schemas.openxmlformats.org/drawingml/2006/main" xmlns:r="http://schemas.openxmlformats.org/officeDocument/2006/relationships" xmlns:p="http://schemas.openxmlformats.org/presentationml/2006/main">
  <p:tag name="BTFPLAYOUTENABLED" val="0"/>
  <p:tag name="BTFPLAYOUTCOLUMNS" val="4"/>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4.xml><?xml version="1.0" encoding="utf-8"?>
<p:tagLst xmlns:a="http://schemas.openxmlformats.org/drawingml/2006/main" xmlns:r="http://schemas.openxmlformats.org/officeDocument/2006/relationships" xmlns:p="http://schemas.openxmlformats.org/presentationml/2006/main">
  <p:tag name="BTFPLAYOUTENABLED" val="1"/>
</p:tagLst>
</file>

<file path=ppt/tags/tag1405.xml><?xml version="1.0" encoding="utf-8"?>
<p:tagLst xmlns:a="http://schemas.openxmlformats.org/drawingml/2006/main" xmlns:r="http://schemas.openxmlformats.org/officeDocument/2006/relationships" xmlns:p="http://schemas.openxmlformats.org/presentationml/2006/main">
  <p:tag name="BTFPLAYOUTENABLED" val="1"/>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vmYl16svsdOO7hIvineZiA"/>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V6bZHIEm0L_DjxV6C9pQ3A"/>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FIm9dZOwBgDMmdiZXVuvvA"/>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raKXt6Slhsz.UpA74MKimw"/>
</p:tagLst>
</file>

<file path=ppt/tags/tag141.xml><?xml version="1.0" encoding="utf-8"?>
<p:tagLst xmlns:a="http://schemas.openxmlformats.org/drawingml/2006/main" xmlns:r="http://schemas.openxmlformats.org/officeDocument/2006/relationships" xmlns:p="http://schemas.openxmlformats.org/presentationml/2006/main">
  <p:tag name="BTFPLAYOUTENABLED" val="1"/>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N7jq_3udyepQIw3.X_mLVw"/>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Ve2ncm2NKhQ5Otwf_7xk3Q"/>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UCTpHJuzbfpS1iv9gckbNQ"/>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awOEe6AqiSMtIhtvmUMbsw"/>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DBn0Avjv9mhJJsTut6SAlA"/>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7FNTNPBd8cs1oEPsku7yrw"/>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HPHAxF58.oa.fEu2TfPT4g"/>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_6WNi5mzJnKM65M3e351Cw"/>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JmSq9FdPPsc1UNVEq_dpKQ"/>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yT03GKNkzcv2LlHyQ7nbH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rpk9WWP6l6zSvwIxI1ZbGg"/>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H_Mqz0hanuMWGY2KWMzFg"/>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7ifatzc9_ul8vFYRJetY4Q"/>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kc9oyl0xFBWMRRbTbnNhng"/>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JlOxCOdrghdObnTHRztbNA"/>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vzAEDfHmQ4LMCHilN1KHUQ"/>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yw.dKkOs6R5gkQbTkc.Z6A"/>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lW_DVP9NA00Bv8WTfP9f5A"/>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pW8Sr.DOIfhCcf6fYpzEZQ"/>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DrpK.dlcWP0BwiPqwIXysg"/>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lVtQcauILNZNBSEe07OXf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jL3BgELEG9XSjwfsCIZ.Fw"/>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rECfabC7mpHlUFADATomUw"/>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EJ.S7sK.zDYz_5c2XNhXLA"/>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m6P02VH71TDu2b_2CGcOxw"/>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4.xml><?xml version="1.0" encoding="utf-8"?>
<p:tagLst xmlns:a="http://schemas.openxmlformats.org/drawingml/2006/main" xmlns:r="http://schemas.openxmlformats.org/officeDocument/2006/relationships" xmlns:p="http://schemas.openxmlformats.org/presentationml/2006/main">
  <p:tag name="BTFPLAYOUTENABLED" val="1"/>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lSgFnJUB8G7RN6zaTNyFTQ"/>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Vauvs0NH2Ey8nmRkAR1SDg"/>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txErVg.ET4YzXteYxdGuY0Q"/>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7o_oG0lzQ.Su4MvLDDtYMQ"/>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mCTjzFqCpBkTmszgCFBFYg"/>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3EvfYmaQ0jVw3x8_lB1fPw"/>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tB6vyXbKY21OPwtg6vthy0g"/>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tyDTtT0twUp.bff27IAq5Vw"/>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teDXBVKpSA10ryuvTkoxfUQ"/>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zKXv9drEeTpZtLbFk2jB7g"/>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AD5t9KUHldZTV1tNlCStZQ"/>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trPeGJwCL.o_6f2NeFCEAnQ"/>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tZJrdX1laul48jVxEeHyuLQ"/>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thjsnsjmepwRgF0dxy_5sqA"/>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Jx4P_2DarzTRBoI2uUTwj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jyCPzHdfUh6oCiTniEfaMg"/>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tWPXsny_CPSOQVLnlotT5wA"/>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t8gB3WbWDAWFX1TnUwjPPyQ"/>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toCmHMlDWPdxD0.E4xZ8RoA"/>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tweew29IT.M06zYltpbfZgg"/>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tcTYSvGm.VKXCA9pYbhW4UA"/>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thjOuWeGR7VbDC8cIfow5Ng"/>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tgeFDAXEW0hu3_2jxBRVEuA"/>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S03TX8CADp10pNy_7Bu3Ig"/>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hYhMfSPzgOtbaGFhPhIV4A"/>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nYK5JSayK6sp0._tUDU3hw"/>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tj.Qj3NXipYawRuZEmizB9w"/>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tD31Hk.pUAVauJyGMr40NaA"/>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tNJzv4ME98.7NftODHOkUMw"/>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toUeni8vfLs65fDyYQrPhVw"/>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t5tjPi_sei32k1f0ooQsrkA"/>
</p:tagLst>
</file>

<file path=ppt/tags/tag1465.xml><?xml version="1.0" encoding="utf-8"?>
<p:tagLst xmlns:a="http://schemas.openxmlformats.org/drawingml/2006/main" xmlns:r="http://schemas.openxmlformats.org/officeDocument/2006/relationships" xmlns:p="http://schemas.openxmlformats.org/presentationml/2006/main">
  <p:tag name="BTFPLAYOUTENABLED" val="1"/>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YAETSsc8Ya.64fA26P72TQ"/>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t0qJHkYXXwqYzTzbsDQO8sQ"/>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t2pAndIgOSEI2P5pLb96hE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TJSYRvqCJvtLEqUJ3DM71A"/>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Ap8Br4napA1K.4iiHRv7aA"/>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5XaafIUC1Wpu61i6nUKENA"/>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2boa4Q_b0dZV04SUwR_J_A"/>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ClqUiRkGHRySvSoJDR8uKw"/>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t.t0rrocF1BT17.6x3x5vFg"/>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lLe2.KJXcQMUWEJ45fm5l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tfUI5uttOrIyT5H0QDKoWfQ"/>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tPoQR0Gxql5bsdPCpGhSbdQ"/>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tJQFQnfqeLfYHWGYNPV3Aj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OQuQmrLtgqT_1owJ6kbAiA"/>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tIVVAZ6TBnKNFSTliUsLrOA"/>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tZ5lP6UPsPj1IkcDdCXYQzA"/>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xhlarkw6T7lyfY8Q8wlbJg"/>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Ro9F6Ed0g8pq1G0LYMr6FA"/>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zZO0peDz6WnV7LhA0CiRsw"/>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tCnzOYAYE.YyIBWKkha52Q"/>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bBg6EdB20RurldQM23wELg"/>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q8seJJRC83.pimXAwHeJMw"/>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Kq3_DN_U.9pS08nOkKWfHQ"/>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qq6pASSGRwGgqyUQAlvbTw"/>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dgxklnReIEtm2InpFvZ3TQ"/>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2.xml><?xml version="1.0" encoding="utf-8"?>
<p:tagLst xmlns:a="http://schemas.openxmlformats.org/drawingml/2006/main" xmlns:r="http://schemas.openxmlformats.org/officeDocument/2006/relationships" xmlns:p="http://schemas.openxmlformats.org/presentationml/2006/main">
  <p:tag name="BTFPLAYOUTENABLED" val="1"/>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GitLBESNUoQOkTGjQjl7g"/>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Ll7KfdgquEm8xj4r_a9R_w"/>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yhPSn3i.vJ3k.GaGt6QqdQ"/>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PnO7SL_3ZPnpOkG47kod5A"/>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GJH2LKFaOek4xIvZs__QxA"/>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uq_zyKkITUXOVu.Dt23d1g"/>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4.beHdNEKxYjmCSmgrYCy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wOBXEC0dqwZPs8mVZj7LuQ"/>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nyzX8N_9fDXfOuL3k2PgcQ"/>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QERQO4eoQhjEKIMVG3.vuA"/>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TWGCuQ4ydg.51M10vhZuyw"/>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_C1RvPF.AA2VE2.M.IX9iw"/>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Lv40CDA43JyklqJKoEMUmg"/>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tK2hhGMfJCy.1VCkUpbrmIQ"/>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tUfpALVseKvZOxf2ZkM.SAw"/>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tK8rsiBb9HmRczyOvCe5L1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eanWAOzt74WbRM4PLrw.Q"/>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t9bgrb3d0nlsmFUXy1dRDJw"/>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jHNCIvErDMjj5lJ0UXkcbQ"/>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bjTjFlekJJHFJaKvQ_ffxg"/>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tpmNnOIbj036weh645f4knw"/>
</p:tagLst>
</file>

<file path=ppt/tags/tag1514.xml><?xml version="1.0" encoding="utf-8"?>
<p:tagLst xmlns:a="http://schemas.openxmlformats.org/drawingml/2006/main" xmlns:r="http://schemas.openxmlformats.org/officeDocument/2006/relationships" xmlns:p="http://schemas.openxmlformats.org/presentationml/2006/main">
  <p:tag name="BTFPLAYOUTENABLED" val="1"/>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6.xml><?xml version="1.0" encoding="utf-8"?>
<p:tagLst xmlns:a="http://schemas.openxmlformats.org/drawingml/2006/main" xmlns:r="http://schemas.openxmlformats.org/officeDocument/2006/relationships" xmlns:p="http://schemas.openxmlformats.org/presentationml/2006/main">
  <p:tag name="BTFPLAYOUTENABLED" val="1"/>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8l6bXnm0IPMYqKa.5ugvgQ"/>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ZMHVLV8Mec9DaxS_uHI3FQ"/>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txKXEZ3zjz098A6trPnjXM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UdIO9dODo98rZYaDValUzw"/>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twFw0b27psFTUTQ6xeJTWwQ"/>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t.WOOY4p0mdLqk2XZK8Uh7g"/>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taLcue3w8tNf07kp9pFtPtw"/>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ZcrvYtu6YANlMvhwPvDbZw"/>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zEFEqwOuEZviyvZThEsyHw"/>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tH4Pf.v41LJobuafh3UVEBw"/>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tYuAqsrGX5rSE.aQPcgzvbw"/>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tG6XcW28yI9MfSKRLHo4wYA"/>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obgdyXPIidUjWaTHqxOJFA"/>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tH8fIzFKGLX8pAvkVVkeEc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Ru0Z8nqJM8uMxjt3pjEtAg"/>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tDFKvRp8z3jf7voQlldC_Hw"/>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twpEQbtKZFw3iXTRQcRMdzg"/>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tRJ3edE4Gg82TQKaesJHsBA"/>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tvRx.7IYhJALCAZx7u_k8eA"/>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tMvyLQakVBQ9KV1a0VzlvwQ"/>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tDoaN_ZEgg_1986bJuobo7Q"/>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GdmGWSzhU_Gl88h2H3C8jA"/>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t3DbvGkoqxjNSSTJCb1ifLg"/>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eZFGf6Qcqrra_YXeN7w5SA"/>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cBtUd.wtdV0.a3rQtONb9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lRR3XdHEGe1gsGe7Q6wzIw"/>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puIsDzKFtgukZjfQFOfMjw"/>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t63m6CNgSyNJ28zL4t77cAA"/>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tQkH4W9zm85CBbYdjyl.Dlw"/>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tq7GauCPFuKX4XzL1OTWJyw"/>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tGB0dofBLanU9nTDGdjRosg"/>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tYW.yZFCVPflaVMy8_I2lWQ"/>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tGXoY9u0YbJzOkyvQRSeMoQ"/>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t2d1EYmFgP2RK256jutqzQg"/>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_PgkcaZC2wTLkB9giXN42w"/>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a0jEoUfTEO2UwzUVeaATgg"/>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mixr6g4raeCHPrHeYwAxxA"/>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tDUslE0VnFQMEPUhLSlfR_A"/>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t8WyJvsBZWzqGC.v6pAOzkA"/>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t0hbpx7mboW8A46fy0pmSaA"/>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thjJOyyxX_YhpoDI2T9PL.Q"/>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tbMuNtU5Z1IkFu7m4lnbw8Q"/>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trP3t0q8BoSV0jGkMEYRjvw"/>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tArq3jvJQ3I.RfOpbx_DtPQ"/>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Sit7sGnAlzWE7bcWLyAfyQ"/>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o6C3pOV2PDByhAkpaLEQrw"/>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tGS2onuQGJRHwcS8O2LeuY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lOGLvIpGCnnPPcWZDhfTFg"/>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1.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3.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5.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6.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7.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8.xml><?xml version="1.0" encoding="utf-8"?>
<p:tagLst xmlns:a="http://schemas.openxmlformats.org/drawingml/2006/main" xmlns:r="http://schemas.openxmlformats.org/officeDocument/2006/relationships" xmlns:p="http://schemas.openxmlformats.org/presentationml/2006/main">
  <p:tag name="BTFPLAYOUTENABLED" val="1"/>
</p:tagLst>
</file>

<file path=ppt/tags/tag1569.xml><?xml version="1.0" encoding="utf-8"?>
<p:tagLst xmlns:a="http://schemas.openxmlformats.org/drawingml/2006/main" xmlns:r="http://schemas.openxmlformats.org/officeDocument/2006/relationships" xmlns:p="http://schemas.openxmlformats.org/presentationml/2006/main">
  <p:tag name="BTFPLAYOUTENABLED" val="1"/>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OO.zBi2MyMf.MNg0gsN9jA"/>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1.xml><?xml version="1.0" encoding="utf-8"?>
<p:tagLst xmlns:a="http://schemas.openxmlformats.org/drawingml/2006/main" xmlns:r="http://schemas.openxmlformats.org/officeDocument/2006/relationships" xmlns:p="http://schemas.openxmlformats.org/presentationml/2006/main">
  <p:tag name="BTFPLAYOUTENABLED" val="1"/>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5.xml><?xml version="1.0" encoding="utf-8"?>
<p:tagLst xmlns:a="http://schemas.openxmlformats.org/drawingml/2006/main" xmlns:r="http://schemas.openxmlformats.org/officeDocument/2006/relationships" xmlns:p="http://schemas.openxmlformats.org/presentationml/2006/main">
  <p:tag name="BTFPLAYOUTENABLED" val="1"/>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7.xml><?xml version="1.0" encoding="utf-8"?>
<p:tagLst xmlns:a="http://schemas.openxmlformats.org/drawingml/2006/main" xmlns:r="http://schemas.openxmlformats.org/officeDocument/2006/relationships" xmlns:p="http://schemas.openxmlformats.org/presentationml/2006/main">
  <p:tag name="BTFPLAYOUTENABLED" val="1"/>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9.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D6GK8Ng0_kE0.uILrE3KcQ"/>
</p:tagLst>
</file>

<file path=ppt/tags/tag1580.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1.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2.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3.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4.xml><?xml version="1.0" encoding="utf-8"?>
<p:tagLst xmlns:a="http://schemas.openxmlformats.org/drawingml/2006/main" xmlns:r="http://schemas.openxmlformats.org/officeDocument/2006/relationships" xmlns:p="http://schemas.openxmlformats.org/presentationml/2006/main">
  <p:tag name="BTFPLAYOUTENABLED" val="1"/>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tlNbXwbduo2W4oI.1qWyU0A"/>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qXGRutKSKCB5t5Ef2Qn5pQ"/>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tpqIp.0ViwAqRtVyuik.wXA"/>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MI8_jcsqK.nunhEiM0Rd5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iFlDMWRMnOlKpd6FZgdYjw"/>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tAZlnJ2NWn4raCFJFpUsTKw"/>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tg_B0PWqBG5zvZK3gA3FvBA"/>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t77EIRWGsaOljldNZ8nLW8g"/>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tbeMkI9Ip1VEKKCZOWRAq6A"/>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tZrPvyN.5M_NwXh9Mx5Rz3g"/>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SBxWdhHvSa.lMMHOntucaw"/>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tg8Byz2VJLOgvmJZWr7IT4g"/>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tq4aDw015QrYHKwurLoVenA"/>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ktzF3n1PjMkynD525DYJg"/>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tOOVq_Yrwd9rCDVq6mwKJh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LclCELG8Hd94_dHZmIJtSw"/>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tlsNo4bahblAmJsEsh1ypXQ"/>
</p:tagLst>
</file>

<file path=ppt/tags/tag1601.xml><?xml version="1.0" encoding="utf-8"?>
<p:tagLst xmlns:a="http://schemas.openxmlformats.org/drawingml/2006/main" xmlns:r="http://schemas.openxmlformats.org/officeDocument/2006/relationships" xmlns:p="http://schemas.openxmlformats.org/presentationml/2006/main">
  <p:tag name="THINKCELLSHAPEDONOTDELETE" val="tYDLME0lzzMBeM10lPFftxA"/>
</p:tagLst>
</file>

<file path=ppt/tags/tag1602.xml><?xml version="1.0" encoding="utf-8"?>
<p:tagLst xmlns:a="http://schemas.openxmlformats.org/drawingml/2006/main" xmlns:r="http://schemas.openxmlformats.org/officeDocument/2006/relationships" xmlns:p="http://schemas.openxmlformats.org/presentationml/2006/main">
  <p:tag name="THINKCELLSHAPEDONOTDELETE" val="tAgd3mS0JQKOoqeYYPz8fUw"/>
</p:tagLst>
</file>

<file path=ppt/tags/tag1603.xml><?xml version="1.0" encoding="utf-8"?>
<p:tagLst xmlns:a="http://schemas.openxmlformats.org/drawingml/2006/main" xmlns:r="http://schemas.openxmlformats.org/officeDocument/2006/relationships" xmlns:p="http://schemas.openxmlformats.org/presentationml/2006/main">
  <p:tag name="THINKCELLSHAPEDONOTDELETE" val="tdWTyVd0b.VlFCB7RhRnkXg"/>
</p:tagLst>
</file>

<file path=ppt/tags/tag1604.xml><?xml version="1.0" encoding="utf-8"?>
<p:tagLst xmlns:a="http://schemas.openxmlformats.org/drawingml/2006/main" xmlns:r="http://schemas.openxmlformats.org/officeDocument/2006/relationships" xmlns:p="http://schemas.openxmlformats.org/presentationml/2006/main">
  <p:tag name="THINKCELLSHAPEDONOTDELETE" val="tQb.Jbk8K7cM7tWCi4_CwCw"/>
</p:tagLst>
</file>

<file path=ppt/tags/tag1605.xml><?xml version="1.0" encoding="utf-8"?>
<p:tagLst xmlns:a="http://schemas.openxmlformats.org/drawingml/2006/main" xmlns:r="http://schemas.openxmlformats.org/officeDocument/2006/relationships" xmlns:p="http://schemas.openxmlformats.org/presentationml/2006/main">
  <p:tag name="THINKCELLSHAPEDONOTDELETE" val="t.sn7XxCemVkaRdsoijcdjg"/>
</p:tagLst>
</file>

<file path=ppt/tags/tag1606.xml><?xml version="1.0" encoding="utf-8"?>
<p:tagLst xmlns:a="http://schemas.openxmlformats.org/drawingml/2006/main" xmlns:r="http://schemas.openxmlformats.org/officeDocument/2006/relationships" xmlns:p="http://schemas.openxmlformats.org/presentationml/2006/main">
  <p:tag name="THINKCELLSHAPEDONOTDELETE" val="t2lFnppHyqc2xIZpGpzso6g"/>
</p:tagLst>
</file>

<file path=ppt/tags/tag1607.xml><?xml version="1.0" encoding="utf-8"?>
<p:tagLst xmlns:a="http://schemas.openxmlformats.org/drawingml/2006/main" xmlns:r="http://schemas.openxmlformats.org/officeDocument/2006/relationships" xmlns:p="http://schemas.openxmlformats.org/presentationml/2006/main">
  <p:tag name="THINKCELLSHAPEDONOTDELETE" val="t34ZtQryp9op1bQrPwiPqYQ"/>
</p:tagLst>
</file>

<file path=ppt/tags/tag1608.xml><?xml version="1.0" encoding="utf-8"?>
<p:tagLst xmlns:a="http://schemas.openxmlformats.org/drawingml/2006/main" xmlns:r="http://schemas.openxmlformats.org/officeDocument/2006/relationships" xmlns:p="http://schemas.openxmlformats.org/presentationml/2006/main">
  <p:tag name="THINKCELLSHAPEDONOTDELETE" val="t8l9m.UAMJThQ.bYFaZ.R3w"/>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tk3oGCIv5xQKHoTJ9cV3If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a7dQNF_I5vee3DHUDj52ZQ"/>
</p:tagLst>
</file>

<file path=ppt/tags/tag1610.xml><?xml version="1.0" encoding="utf-8"?>
<p:tagLst xmlns:a="http://schemas.openxmlformats.org/drawingml/2006/main" xmlns:r="http://schemas.openxmlformats.org/officeDocument/2006/relationships" xmlns:p="http://schemas.openxmlformats.org/presentationml/2006/main">
  <p:tag name="THINKCELLSHAPEDONOTDELETE" val="t8Y8S4D4k7js0zcI2uWQvGg"/>
</p:tagLst>
</file>

<file path=ppt/tags/tag1611.xml><?xml version="1.0" encoding="utf-8"?>
<p:tagLst xmlns:a="http://schemas.openxmlformats.org/drawingml/2006/main" xmlns:r="http://schemas.openxmlformats.org/officeDocument/2006/relationships" xmlns:p="http://schemas.openxmlformats.org/presentationml/2006/main">
  <p:tag name="THINKCELLSHAPEDONOTDELETE" val="tcqwcPf3nzJcT01758QC8QQ"/>
</p:tagLst>
</file>

<file path=ppt/tags/tag1612.xml><?xml version="1.0" encoding="utf-8"?>
<p:tagLst xmlns:a="http://schemas.openxmlformats.org/drawingml/2006/main" xmlns:r="http://schemas.openxmlformats.org/officeDocument/2006/relationships" xmlns:p="http://schemas.openxmlformats.org/presentationml/2006/main">
  <p:tag name="THINKCELLSHAPEDONOTDELETE" val="tM79SUjVAI0GPS4mJtsOTjA"/>
</p:tagLst>
</file>

<file path=ppt/tags/tag1613.xml><?xml version="1.0" encoding="utf-8"?>
<p:tagLst xmlns:a="http://schemas.openxmlformats.org/drawingml/2006/main" xmlns:r="http://schemas.openxmlformats.org/officeDocument/2006/relationships" xmlns:p="http://schemas.openxmlformats.org/presentationml/2006/main">
  <p:tag name="THINKCELLSHAPEDONOTDELETE" val="tIG1fCcsOtxhaCkMnv4hFrw"/>
</p:tagLst>
</file>

<file path=ppt/tags/tag1614.xml><?xml version="1.0" encoding="utf-8"?>
<p:tagLst xmlns:a="http://schemas.openxmlformats.org/drawingml/2006/main" xmlns:r="http://schemas.openxmlformats.org/officeDocument/2006/relationships" xmlns:p="http://schemas.openxmlformats.org/presentationml/2006/main">
  <p:tag name="THINKCELLSHAPEDONOTDELETE" val="tk41kQjoGUhKJ4G2xAjAcaw"/>
</p:tagLst>
</file>

<file path=ppt/tags/tag1615.xml><?xml version="1.0" encoding="utf-8"?>
<p:tagLst xmlns:a="http://schemas.openxmlformats.org/drawingml/2006/main" xmlns:r="http://schemas.openxmlformats.org/officeDocument/2006/relationships" xmlns:p="http://schemas.openxmlformats.org/presentationml/2006/main">
  <p:tag name="THINKCELLSHAPEDONOTDELETE" val="tjSQZwlwsAuW1ZC0YPt.Xhg"/>
</p:tagLst>
</file>

<file path=ppt/tags/tag1616.xml><?xml version="1.0" encoding="utf-8"?>
<p:tagLst xmlns:a="http://schemas.openxmlformats.org/drawingml/2006/main" xmlns:r="http://schemas.openxmlformats.org/officeDocument/2006/relationships" xmlns:p="http://schemas.openxmlformats.org/presentationml/2006/main">
  <p:tag name="THINKCELLSHAPEDONOTDELETE" val="tckjKKHpSgbSPaT7lyTDUNw"/>
</p:tagLst>
</file>

<file path=ppt/tags/tag1617.xml><?xml version="1.0" encoding="utf-8"?>
<p:tagLst xmlns:a="http://schemas.openxmlformats.org/drawingml/2006/main" xmlns:r="http://schemas.openxmlformats.org/officeDocument/2006/relationships" xmlns:p="http://schemas.openxmlformats.org/presentationml/2006/main">
  <p:tag name="THINKCELLSHAPEDONOTDELETE" val="tF8n3NwSviQa_a0hQ69Eo8Q"/>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tY_RBoM8UaT9h3ptT3NkoFA"/>
</p:tagLst>
</file>

<file path=ppt/tags/tag1619.xml><?xml version="1.0" encoding="utf-8"?>
<p:tagLst xmlns:a="http://schemas.openxmlformats.org/drawingml/2006/main" xmlns:r="http://schemas.openxmlformats.org/officeDocument/2006/relationships" xmlns:p="http://schemas.openxmlformats.org/presentationml/2006/main">
  <p:tag name="THINKCELLSHAPEDONOTDELETE" val="twiWXr9B.tT8W8Dw_VVEZr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mDu4T7lVBj6avhPEnNFI3Q"/>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toK_qbrBxhhiw7HqVBBGSew"/>
</p:tagLst>
</file>

<file path=ppt/tags/tag1621.xml><?xml version="1.0" encoding="utf-8"?>
<p:tagLst xmlns:a="http://schemas.openxmlformats.org/drawingml/2006/main" xmlns:r="http://schemas.openxmlformats.org/officeDocument/2006/relationships" xmlns:p="http://schemas.openxmlformats.org/presentationml/2006/main">
  <p:tag name="THINKCELLSHAPEDONOTDELETE" val="tlugH6QPPdOqIY4C18k77xg"/>
</p:tagLst>
</file>

<file path=ppt/tags/tag1622.xml><?xml version="1.0" encoding="utf-8"?>
<p:tagLst xmlns:a="http://schemas.openxmlformats.org/drawingml/2006/main" xmlns:r="http://schemas.openxmlformats.org/officeDocument/2006/relationships" xmlns:p="http://schemas.openxmlformats.org/presentationml/2006/main">
  <p:tag name="THINKCELLSHAPEDONOTDELETE" val="tIOuHpl74Sq3Jdm92iWQrrA"/>
</p:tagLst>
</file>

<file path=ppt/tags/tag1623.xml><?xml version="1.0" encoding="utf-8"?>
<p:tagLst xmlns:a="http://schemas.openxmlformats.org/drawingml/2006/main" xmlns:r="http://schemas.openxmlformats.org/officeDocument/2006/relationships" xmlns:p="http://schemas.openxmlformats.org/presentationml/2006/main">
  <p:tag name="THINKCELLSHAPEDONOTDELETE" val="tIGairKLwE8GJkodQI7xMXg"/>
</p:tagLst>
</file>

<file path=ppt/tags/tag16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5.xml><?xml version="1.0" encoding="utf-8"?>
<p:tagLst xmlns:a="http://schemas.openxmlformats.org/drawingml/2006/main" xmlns:r="http://schemas.openxmlformats.org/officeDocument/2006/relationships" xmlns:p="http://schemas.openxmlformats.org/presentationml/2006/main">
  <p:tag name="BTFPLAYOUTENABLED" val="1"/>
</p:tagLst>
</file>

<file path=ppt/tags/tag162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6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8.xml><?xml version="1.0" encoding="utf-8"?>
<p:tagLst xmlns:a="http://schemas.openxmlformats.org/drawingml/2006/main" xmlns:r="http://schemas.openxmlformats.org/officeDocument/2006/relationships" xmlns:p="http://schemas.openxmlformats.org/presentationml/2006/main">
  <p:tag name="THINKCELLSHAPEDONOTDELETE" val="tpbWxGVvoUqjso7CRwi7UXA"/>
</p:tagLst>
</file>

<file path=ppt/tags/tag1629.xml><?xml version="1.0" encoding="utf-8"?>
<p:tagLst xmlns:a="http://schemas.openxmlformats.org/drawingml/2006/main" xmlns:r="http://schemas.openxmlformats.org/officeDocument/2006/relationships" xmlns:p="http://schemas.openxmlformats.org/presentationml/2006/main">
  <p:tag name="THINKCELLSHAPEDONOTDELETE" val="tZpom0CMRAg7714EcR0.H1A"/>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yiee35Do7n995KSON_4ZpQ"/>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tuyU2chD3ngJ4GAa6brnMiw"/>
</p:tagLst>
</file>

<file path=ppt/tags/tag1631.xml><?xml version="1.0" encoding="utf-8"?>
<p:tagLst xmlns:a="http://schemas.openxmlformats.org/drawingml/2006/main" xmlns:r="http://schemas.openxmlformats.org/officeDocument/2006/relationships" xmlns:p="http://schemas.openxmlformats.org/presentationml/2006/main">
  <p:tag name="THINKCELLSHAPEDONOTDELETE" val="t57WhfSsFGXGD9DG1Gx_MLw"/>
</p:tagLst>
</file>

<file path=ppt/tags/tag1632.xml><?xml version="1.0" encoding="utf-8"?>
<p:tagLst xmlns:a="http://schemas.openxmlformats.org/drawingml/2006/main" xmlns:r="http://schemas.openxmlformats.org/officeDocument/2006/relationships" xmlns:p="http://schemas.openxmlformats.org/presentationml/2006/main">
  <p:tag name="THINKCELLSHAPEDONOTDELETE" val="tAYY3xdtkCmbA02GIKCHGOQ"/>
</p:tagLst>
</file>

<file path=ppt/tags/tag1633.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63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6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6.xml><?xml version="1.0" encoding="utf-8"?>
<p:tagLst xmlns:a="http://schemas.openxmlformats.org/drawingml/2006/main" xmlns:r="http://schemas.openxmlformats.org/officeDocument/2006/relationships" xmlns:p="http://schemas.openxmlformats.org/presentationml/2006/main">
  <p:tag name="THINKCELLSHAPEDONOTDELETE" val="tmoh2bFshdroEX3BHGBX06w"/>
</p:tagLst>
</file>

<file path=ppt/tags/tag1637.xml><?xml version="1.0" encoding="utf-8"?>
<p:tagLst xmlns:a="http://schemas.openxmlformats.org/drawingml/2006/main" xmlns:r="http://schemas.openxmlformats.org/officeDocument/2006/relationships" xmlns:p="http://schemas.openxmlformats.org/presentationml/2006/main">
  <p:tag name="BTFPLAYOUTENABLED" val="1"/>
</p:tagLst>
</file>

<file path=ppt/tags/tag1638.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6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LhZrhHO_Oyncx5_Kez3J2g"/>
</p:tagLst>
</file>

<file path=ppt/tags/tag1640.xml><?xml version="1.0" encoding="utf-8"?>
<p:tagLst xmlns:a="http://schemas.openxmlformats.org/drawingml/2006/main" xmlns:r="http://schemas.openxmlformats.org/officeDocument/2006/relationships" xmlns:p="http://schemas.openxmlformats.org/presentationml/2006/main">
  <p:tag name="THINKCELLSHAPEDONOTDELETE" val="tmoh2bFshdroEX3BHGBX06w"/>
</p:tagLst>
</file>

<file path=ppt/tags/tag1641.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6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3.xml><?xml version="1.0" encoding="utf-8"?>
<p:tagLst xmlns:a="http://schemas.openxmlformats.org/drawingml/2006/main" xmlns:r="http://schemas.openxmlformats.org/officeDocument/2006/relationships" xmlns:p="http://schemas.openxmlformats.org/presentationml/2006/main">
  <p:tag name="THINKCELLSHAPEDONOTDELETE" val="tmoh2bFshdroEX3BHGBX06w"/>
</p:tagLst>
</file>

<file path=ppt/tags/tag16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6.xml><?xml version="1.0" encoding="utf-8"?>
<p:tagLst xmlns:a="http://schemas.openxmlformats.org/drawingml/2006/main" xmlns:r="http://schemas.openxmlformats.org/officeDocument/2006/relationships" xmlns:p="http://schemas.openxmlformats.org/presentationml/2006/main">
  <p:tag name="THINKCELLSHAPEDONOTDELETE" val="ttjVbQxhe.6eVlEG7oBbAmA"/>
</p:tagLst>
</file>

<file path=ppt/tags/tag1647.xml><?xml version="1.0" encoding="utf-8"?>
<p:tagLst xmlns:a="http://schemas.openxmlformats.org/drawingml/2006/main" xmlns:r="http://schemas.openxmlformats.org/officeDocument/2006/relationships" xmlns:p="http://schemas.openxmlformats.org/presentationml/2006/main">
  <p:tag name="THINKCELLSHAPEDONOTDELETE" val="tQL.Ab96m0JS8RHM5h1dSew"/>
</p:tagLst>
</file>

<file path=ppt/tags/tag1648.xml><?xml version="1.0" encoding="utf-8"?>
<p:tagLst xmlns:a="http://schemas.openxmlformats.org/drawingml/2006/main" xmlns:r="http://schemas.openxmlformats.org/officeDocument/2006/relationships" xmlns:p="http://schemas.openxmlformats.org/presentationml/2006/main">
  <p:tag name="THINKCELLSHAPEDONOTDELETE" val="tBBwNyRt7Xk8TBmAGofMfPQ"/>
</p:tagLst>
</file>

<file path=ppt/tags/tag1649.xml><?xml version="1.0" encoding="utf-8"?>
<p:tagLst xmlns:a="http://schemas.openxmlformats.org/drawingml/2006/main" xmlns:r="http://schemas.openxmlformats.org/officeDocument/2006/relationships" xmlns:p="http://schemas.openxmlformats.org/presentationml/2006/main">
  <p:tag name="THINKCELLSHAPEDONOTDELETE" val="tDqoK4vwFuvHtqD3suQxHrA"/>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3lWWRIyOclDjYD7DNVh5Jw"/>
</p:tagLst>
</file>

<file path=ppt/tags/tag16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65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653.xml><?xml version="1.0" encoding="utf-8"?>
<p:tagLst xmlns:a="http://schemas.openxmlformats.org/drawingml/2006/main" xmlns:r="http://schemas.openxmlformats.org/officeDocument/2006/relationships" xmlns:p="http://schemas.openxmlformats.org/presentationml/2006/main">
  <p:tag name="THINKCELLSHAPEDONOTDELETE" val="tAqrnFNBlRiCdA9bmpbdFvA"/>
</p:tagLst>
</file>

<file path=ppt/tags/tag1654.xml><?xml version="1.0" encoding="utf-8"?>
<p:tagLst xmlns:a="http://schemas.openxmlformats.org/drawingml/2006/main" xmlns:r="http://schemas.openxmlformats.org/officeDocument/2006/relationships" xmlns:p="http://schemas.openxmlformats.org/presentationml/2006/main">
  <p:tag name="THINKCELLSHAPEDONOTDELETE" val="tshw3xANG_0IeHaJQbQbUFg"/>
</p:tagLst>
</file>

<file path=ppt/tags/tag1655.xml><?xml version="1.0" encoding="utf-8"?>
<p:tagLst xmlns:a="http://schemas.openxmlformats.org/drawingml/2006/main" xmlns:r="http://schemas.openxmlformats.org/officeDocument/2006/relationships" xmlns:p="http://schemas.openxmlformats.org/presentationml/2006/main">
  <p:tag name="THINKCELLSHAPEDONOTDELETE" val="t6wDumucmBWnMD1HmmZkZUQ"/>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tEZdBCIqkuSa7BJRc8ZsK5g"/>
</p:tagLst>
</file>

<file path=ppt/tags/tag1657.xml><?xml version="1.0" encoding="utf-8"?>
<p:tagLst xmlns:a="http://schemas.openxmlformats.org/drawingml/2006/main" xmlns:r="http://schemas.openxmlformats.org/officeDocument/2006/relationships" xmlns:p="http://schemas.openxmlformats.org/presentationml/2006/main">
  <p:tag name="THINKCELLSHAPEDONOTDELETE" val="tjU5h5fuMxu1t3U2AE3TSOg"/>
</p:tagLst>
</file>

<file path=ppt/tags/tag1658.xml><?xml version="1.0" encoding="utf-8"?>
<p:tagLst xmlns:a="http://schemas.openxmlformats.org/drawingml/2006/main" xmlns:r="http://schemas.openxmlformats.org/officeDocument/2006/relationships" xmlns:p="http://schemas.openxmlformats.org/presentationml/2006/main">
  <p:tag name="THINKCELLSHAPEDONOTDELETE" val="tH2ZIHDV02488X08weqDM3Q"/>
</p:tagLst>
</file>

<file path=ppt/tags/tag1659.xml><?xml version="1.0" encoding="utf-8"?>
<p:tagLst xmlns:a="http://schemas.openxmlformats.org/drawingml/2006/main" xmlns:r="http://schemas.openxmlformats.org/officeDocument/2006/relationships" xmlns:p="http://schemas.openxmlformats.org/presentationml/2006/main">
  <p:tag name="THINKCELLSHAPEDONOTDELETE" val="t5q3nR51PEBX5jXDJpMoym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p0mnMxqhXWfm66zCzL43Cw"/>
</p:tagLst>
</file>

<file path=ppt/tags/tag1660.xml><?xml version="1.0" encoding="utf-8"?>
<p:tagLst xmlns:a="http://schemas.openxmlformats.org/drawingml/2006/main" xmlns:r="http://schemas.openxmlformats.org/officeDocument/2006/relationships" xmlns:p="http://schemas.openxmlformats.org/presentationml/2006/main">
  <p:tag name="THINKCELLSHAPEDONOTDELETE" val="trviLVeSkyqlMQaU8kYHbBA"/>
</p:tagLst>
</file>

<file path=ppt/tags/tag1661.xml><?xml version="1.0" encoding="utf-8"?>
<p:tagLst xmlns:a="http://schemas.openxmlformats.org/drawingml/2006/main" xmlns:r="http://schemas.openxmlformats.org/officeDocument/2006/relationships" xmlns:p="http://schemas.openxmlformats.org/presentationml/2006/main">
  <p:tag name="THINKCELLSHAPEDONOTDELETE" val="t1RS1rWC.Gu21yirZi5Bq4g"/>
</p:tagLst>
</file>

<file path=ppt/tags/tag1662.xml><?xml version="1.0" encoding="utf-8"?>
<p:tagLst xmlns:a="http://schemas.openxmlformats.org/drawingml/2006/main" xmlns:r="http://schemas.openxmlformats.org/officeDocument/2006/relationships" xmlns:p="http://schemas.openxmlformats.org/presentationml/2006/main">
  <p:tag name="THINKCELLSHAPEDONOTDELETE" val="taIG0GiCCdht1Ca8FLWcfQA"/>
</p:tagLst>
</file>

<file path=ppt/tags/tag1663.xml><?xml version="1.0" encoding="utf-8"?>
<p:tagLst xmlns:a="http://schemas.openxmlformats.org/drawingml/2006/main" xmlns:r="http://schemas.openxmlformats.org/officeDocument/2006/relationships" xmlns:p="http://schemas.openxmlformats.org/presentationml/2006/main">
  <p:tag name="THINKCELLSHAPEDONOTDELETE" val="tdI6qkjlkc_NrDd2DunvmYA"/>
</p:tagLst>
</file>

<file path=ppt/tags/tag1664.xml><?xml version="1.0" encoding="utf-8"?>
<p:tagLst xmlns:a="http://schemas.openxmlformats.org/drawingml/2006/main" xmlns:r="http://schemas.openxmlformats.org/officeDocument/2006/relationships" xmlns:p="http://schemas.openxmlformats.org/presentationml/2006/main">
  <p:tag name="THINKCELLSHAPEDONOTDELETE" val="tq.LjIv4gyFxBKmQdofFaXQ"/>
</p:tagLst>
</file>

<file path=ppt/tags/tag1665.xml><?xml version="1.0" encoding="utf-8"?>
<p:tagLst xmlns:a="http://schemas.openxmlformats.org/drawingml/2006/main" xmlns:r="http://schemas.openxmlformats.org/officeDocument/2006/relationships" xmlns:p="http://schemas.openxmlformats.org/presentationml/2006/main">
  <p:tag name="THINKCELLSHAPEDONOTDELETE" val="t2eDJEW.7DXjJrf80wR1ELg"/>
</p:tagLst>
</file>

<file path=ppt/tags/tag1666.xml><?xml version="1.0" encoding="utf-8"?>
<p:tagLst xmlns:a="http://schemas.openxmlformats.org/drawingml/2006/main" xmlns:r="http://schemas.openxmlformats.org/officeDocument/2006/relationships" xmlns:p="http://schemas.openxmlformats.org/presentationml/2006/main">
  <p:tag name="THINKCELLSHAPEDONOTDELETE" val="tXw2EoiFUMZcDCKSAoKJE7g"/>
</p:tagLst>
</file>

<file path=ppt/tags/tag1667.xml><?xml version="1.0" encoding="utf-8"?>
<p:tagLst xmlns:a="http://schemas.openxmlformats.org/drawingml/2006/main" xmlns:r="http://schemas.openxmlformats.org/officeDocument/2006/relationships" xmlns:p="http://schemas.openxmlformats.org/presentationml/2006/main">
  <p:tag name="THINKCELLSHAPEDONOTDELETE" val="t93a6H4KKxaDC5v.R5UAQnA"/>
</p:tagLst>
</file>

<file path=ppt/tags/tag1668.xml><?xml version="1.0" encoding="utf-8"?>
<p:tagLst xmlns:a="http://schemas.openxmlformats.org/drawingml/2006/main" xmlns:r="http://schemas.openxmlformats.org/officeDocument/2006/relationships" xmlns:p="http://schemas.openxmlformats.org/presentationml/2006/main">
  <p:tag name="THINKCELLSHAPEDONOTDELETE" val="tA.fBMBliOPV2Be0xCjD1Mg"/>
</p:tagLst>
</file>

<file path=ppt/tags/tag1669.xml><?xml version="1.0" encoding="utf-8"?>
<p:tagLst xmlns:a="http://schemas.openxmlformats.org/drawingml/2006/main" xmlns:r="http://schemas.openxmlformats.org/officeDocument/2006/relationships" xmlns:p="http://schemas.openxmlformats.org/presentationml/2006/main">
  <p:tag name="THINKCELLSHAPEDONOTDELETE" val="tHDhHH73j97kRGJ362NK2j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CfGrr_pWvCgb4Cvz1ekz3w"/>
</p:tagLst>
</file>

<file path=ppt/tags/tag1670.xml><?xml version="1.0" encoding="utf-8"?>
<p:tagLst xmlns:a="http://schemas.openxmlformats.org/drawingml/2006/main" xmlns:r="http://schemas.openxmlformats.org/officeDocument/2006/relationships" xmlns:p="http://schemas.openxmlformats.org/presentationml/2006/main">
  <p:tag name="THINKCELLSHAPEDONOTDELETE" val="todOVk4pvfhh7uDNrilZeOg"/>
</p:tagLst>
</file>

<file path=ppt/tags/tag1671.xml><?xml version="1.0" encoding="utf-8"?>
<p:tagLst xmlns:a="http://schemas.openxmlformats.org/drawingml/2006/main" xmlns:r="http://schemas.openxmlformats.org/officeDocument/2006/relationships" xmlns:p="http://schemas.openxmlformats.org/presentationml/2006/main">
  <p:tag name="THINKCELLSHAPEDONOTDELETE" val="tdR9RmAfS_C0p6Um_G1.BUQ"/>
</p:tagLst>
</file>

<file path=ppt/tags/tag1672.xml><?xml version="1.0" encoding="utf-8"?>
<p:tagLst xmlns:a="http://schemas.openxmlformats.org/drawingml/2006/main" xmlns:r="http://schemas.openxmlformats.org/officeDocument/2006/relationships" xmlns:p="http://schemas.openxmlformats.org/presentationml/2006/main">
  <p:tag name="THINKCELLSHAPEDONOTDELETE" val="t0AgVbVxj8JXoyAzogNW7ag"/>
</p:tagLst>
</file>

<file path=ppt/tags/tag1673.xml><?xml version="1.0" encoding="utf-8"?>
<p:tagLst xmlns:a="http://schemas.openxmlformats.org/drawingml/2006/main" xmlns:r="http://schemas.openxmlformats.org/officeDocument/2006/relationships" xmlns:p="http://schemas.openxmlformats.org/presentationml/2006/main">
  <p:tag name="THINKCELLSHAPEDONOTDELETE" val="tYCxaavwrSt0IOqjx1HimpQ"/>
</p:tagLst>
</file>

<file path=ppt/tags/tag1674.xml><?xml version="1.0" encoding="utf-8"?>
<p:tagLst xmlns:a="http://schemas.openxmlformats.org/drawingml/2006/main" xmlns:r="http://schemas.openxmlformats.org/officeDocument/2006/relationships" xmlns:p="http://schemas.openxmlformats.org/presentationml/2006/main">
  <p:tag name="THINKCELLSHAPEDONOTDELETE" val="tdSqMJUTFnvj5NQxZdYqi8w"/>
</p:tagLst>
</file>

<file path=ppt/tags/tag1675.xml><?xml version="1.0" encoding="utf-8"?>
<p:tagLst xmlns:a="http://schemas.openxmlformats.org/drawingml/2006/main" xmlns:r="http://schemas.openxmlformats.org/officeDocument/2006/relationships" xmlns:p="http://schemas.openxmlformats.org/presentationml/2006/main">
  <p:tag name="THINKCELLSHAPEDONOTDELETE" val="tbl8xxyOMdsbFdR2fPGvHuQ"/>
</p:tagLst>
</file>

<file path=ppt/tags/tag1676.xml><?xml version="1.0" encoding="utf-8"?>
<p:tagLst xmlns:a="http://schemas.openxmlformats.org/drawingml/2006/main" xmlns:r="http://schemas.openxmlformats.org/officeDocument/2006/relationships" xmlns:p="http://schemas.openxmlformats.org/presentationml/2006/main">
  <p:tag name="THINKCELLSHAPEDONOTDELETE" val="tshEllfBiiWma1JnoSBB9LA"/>
</p:tagLst>
</file>

<file path=ppt/tags/tag1677.xml><?xml version="1.0" encoding="utf-8"?>
<p:tagLst xmlns:a="http://schemas.openxmlformats.org/drawingml/2006/main" xmlns:r="http://schemas.openxmlformats.org/officeDocument/2006/relationships" xmlns:p="http://schemas.openxmlformats.org/presentationml/2006/main">
  <p:tag name="THINKCELLSHAPEDONOTDELETE" val="tF9ZRhooq2qBiGj07j0QFDw"/>
</p:tagLst>
</file>

<file path=ppt/tags/tag1678.xml><?xml version="1.0" encoding="utf-8"?>
<p:tagLst xmlns:a="http://schemas.openxmlformats.org/drawingml/2006/main" xmlns:r="http://schemas.openxmlformats.org/officeDocument/2006/relationships" xmlns:p="http://schemas.openxmlformats.org/presentationml/2006/main">
  <p:tag name="THINKCELLSHAPEDONOTDELETE" val="tN9Pu.iK67K_JCvYxvOM.lw"/>
</p:tagLst>
</file>

<file path=ppt/tags/tag1679.xml><?xml version="1.0" encoding="utf-8"?>
<p:tagLst xmlns:a="http://schemas.openxmlformats.org/drawingml/2006/main" xmlns:r="http://schemas.openxmlformats.org/officeDocument/2006/relationships" xmlns:p="http://schemas.openxmlformats.org/presentationml/2006/main">
  <p:tag name="THINKCELLSHAPEDONOTDELETE" val="tD4U.Ge4oj2yMOPo8nn08MA"/>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eFEq.c0MZMZf0ETAwaEd9w"/>
</p:tagLst>
</file>

<file path=ppt/tags/tag1680.xml><?xml version="1.0" encoding="utf-8"?>
<p:tagLst xmlns:a="http://schemas.openxmlformats.org/drawingml/2006/main" xmlns:r="http://schemas.openxmlformats.org/officeDocument/2006/relationships" xmlns:p="http://schemas.openxmlformats.org/presentationml/2006/main">
  <p:tag name="THINKCELLSHAPEDONOTDELETE" val="tICq3We0oTxCPCVvZulf0.A"/>
</p:tagLst>
</file>

<file path=ppt/tags/tag1681.xml><?xml version="1.0" encoding="utf-8"?>
<p:tagLst xmlns:a="http://schemas.openxmlformats.org/drawingml/2006/main" xmlns:r="http://schemas.openxmlformats.org/officeDocument/2006/relationships" xmlns:p="http://schemas.openxmlformats.org/presentationml/2006/main">
  <p:tag name="THINKCELLSHAPEDONOTDELETE" val="tI9t7baHvI7aklyOu3KrsIQ"/>
</p:tagLst>
</file>

<file path=ppt/tags/tag1682.xml><?xml version="1.0" encoding="utf-8"?>
<p:tagLst xmlns:a="http://schemas.openxmlformats.org/drawingml/2006/main" xmlns:r="http://schemas.openxmlformats.org/officeDocument/2006/relationships" xmlns:p="http://schemas.openxmlformats.org/presentationml/2006/main">
  <p:tag name="THINKCELLSHAPEDONOTDELETE" val="t3j4omrHP3eESyxsPZRY0bA"/>
</p:tagLst>
</file>

<file path=ppt/tags/tag1683.xml><?xml version="1.0" encoding="utf-8"?>
<p:tagLst xmlns:a="http://schemas.openxmlformats.org/drawingml/2006/main" xmlns:r="http://schemas.openxmlformats.org/officeDocument/2006/relationships" xmlns:p="http://schemas.openxmlformats.org/presentationml/2006/main">
  <p:tag name="THINKCELLSHAPEDONOTDELETE" val="t1WcuNPqLNiNlu3pY_vIHfw"/>
</p:tagLst>
</file>

<file path=ppt/tags/tag1684.xml><?xml version="1.0" encoding="utf-8"?>
<p:tagLst xmlns:a="http://schemas.openxmlformats.org/drawingml/2006/main" xmlns:r="http://schemas.openxmlformats.org/officeDocument/2006/relationships" xmlns:p="http://schemas.openxmlformats.org/presentationml/2006/main">
  <p:tag name="THINKCELLSHAPEDONOTDELETE" val="taUUWscDAtybyuxMqxold3w"/>
</p:tagLst>
</file>

<file path=ppt/tags/tag1685.xml><?xml version="1.0" encoding="utf-8"?>
<p:tagLst xmlns:a="http://schemas.openxmlformats.org/drawingml/2006/main" xmlns:r="http://schemas.openxmlformats.org/officeDocument/2006/relationships" xmlns:p="http://schemas.openxmlformats.org/presentationml/2006/main">
  <p:tag name="THINKCELLSHAPEDONOTDELETE" val="tN8kj.x2NL7MOlh8jQuaoug"/>
</p:tagLst>
</file>

<file path=ppt/tags/tag1686.xml><?xml version="1.0" encoding="utf-8"?>
<p:tagLst xmlns:a="http://schemas.openxmlformats.org/drawingml/2006/main" xmlns:r="http://schemas.openxmlformats.org/officeDocument/2006/relationships" xmlns:p="http://schemas.openxmlformats.org/presentationml/2006/main">
  <p:tag name="THINKCELLSHAPEDONOTDELETE" val="tF15Z.b4EK03D92rBVrkxtQ"/>
</p:tagLst>
</file>

<file path=ppt/tags/tag1687.xml><?xml version="1.0" encoding="utf-8"?>
<p:tagLst xmlns:a="http://schemas.openxmlformats.org/drawingml/2006/main" xmlns:r="http://schemas.openxmlformats.org/officeDocument/2006/relationships" xmlns:p="http://schemas.openxmlformats.org/presentationml/2006/main">
  <p:tag name="THINKCELLSHAPEDONOTDELETE" val="t78wpOBbI9SzPQC6tI.x.Iw"/>
</p:tagLst>
</file>

<file path=ppt/tags/tag1688.xml><?xml version="1.0" encoding="utf-8"?>
<p:tagLst xmlns:a="http://schemas.openxmlformats.org/drawingml/2006/main" xmlns:r="http://schemas.openxmlformats.org/officeDocument/2006/relationships" xmlns:p="http://schemas.openxmlformats.org/presentationml/2006/main">
  <p:tag name="THINKCELLSHAPEDONOTDELETE" val="tVWtHd082PNGjenRG1mqF1w"/>
</p:tagLst>
</file>

<file path=ppt/tags/tag1689.xml><?xml version="1.0" encoding="utf-8"?>
<p:tagLst xmlns:a="http://schemas.openxmlformats.org/drawingml/2006/main" xmlns:r="http://schemas.openxmlformats.org/officeDocument/2006/relationships" xmlns:p="http://schemas.openxmlformats.org/presentationml/2006/main">
  <p:tag name="THINKCELLSHAPEDONOTDELETE" val="t_gCnKEdYumj3I1VgTvfgY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yFVOTgGpVQMGX4bCVduVfw"/>
</p:tagLst>
</file>

<file path=ppt/tags/tag16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1.xml><?xml version="1.0" encoding="utf-8"?>
<p:tagLst xmlns:a="http://schemas.openxmlformats.org/drawingml/2006/main" xmlns:r="http://schemas.openxmlformats.org/officeDocument/2006/relationships" xmlns:p="http://schemas.openxmlformats.org/presentationml/2006/main">
  <p:tag name="BTFPLAYOUTENABLED" val="1"/>
</p:tagLst>
</file>

<file path=ppt/tags/tag169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6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695.xml><?xml version="1.0" encoding="utf-8"?>
<p:tagLst xmlns:a="http://schemas.openxmlformats.org/drawingml/2006/main" xmlns:r="http://schemas.openxmlformats.org/officeDocument/2006/relationships" xmlns:p="http://schemas.openxmlformats.org/presentationml/2006/main">
  <p:tag name="BTFPLAYOUTENABLED" val="1"/>
</p:tagLst>
</file>

<file path=ppt/tags/tag16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698.xml><?xml version="1.0" encoding="utf-8"?>
<p:tagLst xmlns:a="http://schemas.openxmlformats.org/drawingml/2006/main" xmlns:r="http://schemas.openxmlformats.org/officeDocument/2006/relationships" xmlns:p="http://schemas.openxmlformats.org/presentationml/2006/main">
  <p:tag name="THINKCELLSHAPEDONOTDELETE" val="pRtieOnvsO5qmR0TxPSiamg"/>
</p:tagLst>
</file>

<file path=ppt/tags/tag1699.xml><?xml version="1.0" encoding="utf-8"?>
<p:tagLst xmlns:a="http://schemas.openxmlformats.org/drawingml/2006/main" xmlns:r="http://schemas.openxmlformats.org/officeDocument/2006/relationships" xmlns:p="http://schemas.openxmlformats.org/presentationml/2006/main">
  <p:tag name="THINKCELLSHAPEDONOTDELETE" val="tiCVqegj3RFZVOYYcijd7N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eqZf7CDWV0ty9MsK93ibDA"/>
</p:tagLst>
</file>

<file path=ppt/tags/tag1700.xml><?xml version="1.0" encoding="utf-8"?>
<p:tagLst xmlns:a="http://schemas.openxmlformats.org/drawingml/2006/main" xmlns:r="http://schemas.openxmlformats.org/officeDocument/2006/relationships" xmlns:p="http://schemas.openxmlformats.org/presentationml/2006/main">
  <p:tag name="THINKCELLSHAPEDONOTDELETE" val="tYcLYrdUxIIpP1QWTkTsJyw"/>
</p:tagLst>
</file>

<file path=ppt/tags/tag1701.xml><?xml version="1.0" encoding="utf-8"?>
<p:tagLst xmlns:a="http://schemas.openxmlformats.org/drawingml/2006/main" xmlns:r="http://schemas.openxmlformats.org/officeDocument/2006/relationships" xmlns:p="http://schemas.openxmlformats.org/presentationml/2006/main">
  <p:tag name="THINKCELLSHAPEDONOTDELETE" val="t6XZhrAvXNk2n4Ib4nOQjDw"/>
</p:tagLst>
</file>

<file path=ppt/tags/tag1702.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03.xml><?xml version="1.0" encoding="utf-8"?>
<p:tagLst xmlns:a="http://schemas.openxmlformats.org/drawingml/2006/main" xmlns:r="http://schemas.openxmlformats.org/officeDocument/2006/relationships" xmlns:p="http://schemas.openxmlformats.org/presentationml/2006/main">
  <p:tag name="THINKCELLSHAPEDONOTDELETE" val="pNmNEROCyA6kq.SS2J.XBDQ"/>
</p:tagLst>
</file>

<file path=ppt/tags/tag1704.xml><?xml version="1.0" encoding="utf-8"?>
<p:tagLst xmlns:a="http://schemas.openxmlformats.org/drawingml/2006/main" xmlns:r="http://schemas.openxmlformats.org/officeDocument/2006/relationships" xmlns:p="http://schemas.openxmlformats.org/presentationml/2006/main">
  <p:tag name="THINKCELLSHAPEDONOTDELETE" val="pJm35dvd7zzFC0rfVyxVUUg"/>
</p:tagLst>
</file>

<file path=ppt/tags/tag1705.xml><?xml version="1.0" encoding="utf-8"?>
<p:tagLst xmlns:a="http://schemas.openxmlformats.org/drawingml/2006/main" xmlns:r="http://schemas.openxmlformats.org/officeDocument/2006/relationships" xmlns:p="http://schemas.openxmlformats.org/presentationml/2006/main">
  <p:tag name="THINKCELLSHAPEDONOTDELETE" val="p_Yu2wAU87l4p6KPatlnMig"/>
</p:tagLst>
</file>

<file path=ppt/tags/tag1706.xml><?xml version="1.0" encoding="utf-8"?>
<p:tagLst xmlns:a="http://schemas.openxmlformats.org/drawingml/2006/main" xmlns:r="http://schemas.openxmlformats.org/officeDocument/2006/relationships" xmlns:p="http://schemas.openxmlformats.org/presentationml/2006/main">
  <p:tag name="THINKCELLSHAPEDONOTDELETE" val="pk3rE8Fttn_.SmWGhUbKM3g"/>
</p:tagLst>
</file>

<file path=ppt/tags/tag1707.xml><?xml version="1.0" encoding="utf-8"?>
<p:tagLst xmlns:a="http://schemas.openxmlformats.org/drawingml/2006/main" xmlns:r="http://schemas.openxmlformats.org/officeDocument/2006/relationships" xmlns:p="http://schemas.openxmlformats.org/presentationml/2006/main">
  <p:tag name="THINKCELLSHAPEDONOTDELETE" val="pPDBlAla0g40_ER0nVepGHw"/>
</p:tagLst>
</file>

<file path=ppt/tags/tag1708.xml><?xml version="1.0" encoding="utf-8"?>
<p:tagLst xmlns:a="http://schemas.openxmlformats.org/drawingml/2006/main" xmlns:r="http://schemas.openxmlformats.org/officeDocument/2006/relationships" xmlns:p="http://schemas.openxmlformats.org/presentationml/2006/main">
  <p:tag name="BTFPLAYOUTENABLED" val="1"/>
</p:tagLst>
</file>

<file path=ppt/tags/tag1709.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IrLkcMcavgE0z0UYh6NWyw"/>
</p:tagLst>
</file>

<file path=ppt/tags/tag1710.xml><?xml version="1.0" encoding="utf-8"?>
<p:tagLst xmlns:a="http://schemas.openxmlformats.org/drawingml/2006/main" xmlns:r="http://schemas.openxmlformats.org/officeDocument/2006/relationships" xmlns:p="http://schemas.openxmlformats.org/presentationml/2006/main">
  <p:tag name="THINKCELLSHAPEDONOTDELETE" val="pYyxmz7WpEONsQsxRIzPR2w"/>
</p:tagLst>
</file>

<file path=ppt/tags/tag1711.xml><?xml version="1.0" encoding="utf-8"?>
<p:tagLst xmlns:a="http://schemas.openxmlformats.org/drawingml/2006/main" xmlns:r="http://schemas.openxmlformats.org/officeDocument/2006/relationships" xmlns:p="http://schemas.openxmlformats.org/presentationml/2006/main">
  <p:tag name="THINKCELLSHAPEDONOTDELETE" val="p6B9eu86ImmFOxxvjJPo3aw"/>
</p:tagLst>
</file>

<file path=ppt/tags/tag1712.xml><?xml version="1.0" encoding="utf-8"?>
<p:tagLst xmlns:a="http://schemas.openxmlformats.org/drawingml/2006/main" xmlns:r="http://schemas.openxmlformats.org/officeDocument/2006/relationships" xmlns:p="http://schemas.openxmlformats.org/presentationml/2006/main">
  <p:tag name="THINKCELLSHAPEDONOTDELETE" val="pGjUPM88nQY7YQW2P4eF6Rg"/>
</p:tagLst>
</file>

<file path=ppt/tags/tag1713.xml><?xml version="1.0" encoding="utf-8"?>
<p:tagLst xmlns:a="http://schemas.openxmlformats.org/drawingml/2006/main" xmlns:r="http://schemas.openxmlformats.org/officeDocument/2006/relationships" xmlns:p="http://schemas.openxmlformats.org/presentationml/2006/main">
  <p:tag name="THINKCELLSHAPEDONOTDELETE" val="pNtgXHnwmu6LJyuBbdCiuKw"/>
</p:tagLst>
</file>

<file path=ppt/tags/tag1714.xml><?xml version="1.0" encoding="utf-8"?>
<p:tagLst xmlns:a="http://schemas.openxmlformats.org/drawingml/2006/main" xmlns:r="http://schemas.openxmlformats.org/officeDocument/2006/relationships" xmlns:p="http://schemas.openxmlformats.org/presentationml/2006/main">
  <p:tag name="THINKCELLSHAPEDONOTDELETE" val="phmUFPsIrPpiOk28agPhHkQ"/>
</p:tagLst>
</file>

<file path=ppt/tags/tag1715.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16.xml><?xml version="1.0" encoding="utf-8"?>
<p:tagLst xmlns:a="http://schemas.openxmlformats.org/drawingml/2006/main" xmlns:r="http://schemas.openxmlformats.org/officeDocument/2006/relationships" xmlns:p="http://schemas.openxmlformats.org/presentationml/2006/main">
  <p:tag name="THINKCELLSHAPEDONOTDELETE" val="pzbwiD7zRxWMGXcuItEhIjg"/>
</p:tagLst>
</file>

<file path=ppt/tags/tag1717.xml><?xml version="1.0" encoding="utf-8"?>
<p:tagLst xmlns:a="http://schemas.openxmlformats.org/drawingml/2006/main" xmlns:r="http://schemas.openxmlformats.org/officeDocument/2006/relationships" xmlns:p="http://schemas.openxmlformats.org/presentationml/2006/main">
  <p:tag name="THINKCELLSHAPEDONOTDELETE" val="pJGZUKea35AD4nfSwvFDylA"/>
</p:tagLst>
</file>

<file path=ppt/tags/tag1718.xml><?xml version="1.0" encoding="utf-8"?>
<p:tagLst xmlns:a="http://schemas.openxmlformats.org/drawingml/2006/main" xmlns:r="http://schemas.openxmlformats.org/officeDocument/2006/relationships" xmlns:p="http://schemas.openxmlformats.org/presentationml/2006/main">
  <p:tag name="THINKCELLSHAPEDONOTDELETE" val="pRCHRBR6hGohrTp1lda741w"/>
</p:tagLst>
</file>

<file path=ppt/tags/tag1719.xml><?xml version="1.0" encoding="utf-8"?>
<p:tagLst xmlns:a="http://schemas.openxmlformats.org/drawingml/2006/main" xmlns:r="http://schemas.openxmlformats.org/officeDocument/2006/relationships" xmlns:p="http://schemas.openxmlformats.org/presentationml/2006/main">
  <p:tag name="THINKCELLSHAPEDONOTDELETE" val="pEVmsQkdvHRZVIx8WTHWU0A"/>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0.xml><?xml version="1.0" encoding="utf-8"?>
<p:tagLst xmlns:a="http://schemas.openxmlformats.org/drawingml/2006/main" xmlns:r="http://schemas.openxmlformats.org/officeDocument/2006/relationships" xmlns:p="http://schemas.openxmlformats.org/presentationml/2006/main">
  <p:tag name="THINKCELLSHAPEDONOTDELETE" val="pinLCA6TZWV0MPNGcGLERww"/>
</p:tagLst>
</file>

<file path=ppt/tags/tag17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23.xml><?xml version="1.0" encoding="utf-8"?>
<p:tagLst xmlns:a="http://schemas.openxmlformats.org/drawingml/2006/main" xmlns:r="http://schemas.openxmlformats.org/officeDocument/2006/relationships" xmlns:p="http://schemas.openxmlformats.org/presentationml/2006/main">
  <p:tag name="THINKCELLSHAPEDONOTDELETE" val="pRtieOnvsO5qmR0TxPSiamg"/>
</p:tagLst>
</file>

<file path=ppt/tags/tag1724.xml><?xml version="1.0" encoding="utf-8"?>
<p:tagLst xmlns:a="http://schemas.openxmlformats.org/drawingml/2006/main" xmlns:r="http://schemas.openxmlformats.org/officeDocument/2006/relationships" xmlns:p="http://schemas.openxmlformats.org/presentationml/2006/main">
  <p:tag name="THINKCELLSHAPEDONOTDELETE" val="t1PL1z.qzR8S0QCRyI6cX8w"/>
</p:tagLst>
</file>

<file path=ppt/tags/tag1725.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26.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27.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28.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29.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3.xml><?xml version="1.0" encoding="utf-8"?>
<p:tagLst xmlns:a="http://schemas.openxmlformats.org/drawingml/2006/main" xmlns:r="http://schemas.openxmlformats.org/officeDocument/2006/relationships" xmlns:p="http://schemas.openxmlformats.org/presentationml/2006/main">
  <p:tag name="BTFPLAYOUTENABLED" val="1"/>
</p:tagLst>
</file>

<file path=ppt/tags/tag1730.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31.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32.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33.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34.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35.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36.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37.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38.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39.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5.HxN_R_AKBDr8h1SdRiCQ"/>
</p:tagLst>
</file>

<file path=ppt/tags/tag1740.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41.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42.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43.xml><?xml version="1.0" encoding="utf-8"?>
<p:tagLst xmlns:a="http://schemas.openxmlformats.org/drawingml/2006/main" xmlns:r="http://schemas.openxmlformats.org/officeDocument/2006/relationships" xmlns:p="http://schemas.openxmlformats.org/presentationml/2006/main">
  <p:tag name="BTFPLAYOUTENABLED" val="1"/>
</p:tagLst>
</file>

<file path=ppt/tags/tag1744.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1746.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174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48.xml><?xml version="1.0" encoding="utf-8"?>
<p:tagLst xmlns:a="http://schemas.openxmlformats.org/drawingml/2006/main" xmlns:r="http://schemas.openxmlformats.org/officeDocument/2006/relationships" xmlns:p="http://schemas.openxmlformats.org/presentationml/2006/main">
  <p:tag name="THINKCELLSHAPEDONOTDELETE" val="pRtieOnvsO5qmR0TxPSiamg"/>
</p:tagLst>
</file>

<file path=ppt/tags/tag174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1_pBPcNcMVYt03QEmKLbDw"/>
</p:tagLst>
</file>

<file path=ppt/tags/tag17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75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5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54.xml><?xml version="1.0" encoding="utf-8"?>
<p:tagLst xmlns:a="http://schemas.openxmlformats.org/drawingml/2006/main" xmlns:r="http://schemas.openxmlformats.org/officeDocument/2006/relationships" xmlns:p="http://schemas.openxmlformats.org/presentationml/2006/main">
  <p:tag name="THINKCELLSHAPEDONOTDELETE" val="tk.AvtNE1kQytRViIlIix7A"/>
</p:tagLst>
</file>

<file path=ppt/tags/tag1755.xml><?xml version="1.0" encoding="utf-8"?>
<p:tagLst xmlns:a="http://schemas.openxmlformats.org/drawingml/2006/main" xmlns:r="http://schemas.openxmlformats.org/officeDocument/2006/relationships" xmlns:p="http://schemas.openxmlformats.org/presentationml/2006/main">
  <p:tag name="THINKCELLSHAPEDONOTDELETE" val="tAmfKkFbxPrWKE.s2Mc1kDw"/>
</p:tagLst>
</file>

<file path=ppt/tags/tag1756.xml><?xml version="1.0" encoding="utf-8"?>
<p:tagLst xmlns:a="http://schemas.openxmlformats.org/drawingml/2006/main" xmlns:r="http://schemas.openxmlformats.org/officeDocument/2006/relationships" xmlns:p="http://schemas.openxmlformats.org/presentationml/2006/main">
  <p:tag name="THINKCELLSHAPEDONOTDELETE" val="tN1lazegGD2iuWDZOkflLCw"/>
</p:tagLst>
</file>

<file path=ppt/tags/tag1757.xml><?xml version="1.0" encoding="utf-8"?>
<p:tagLst xmlns:a="http://schemas.openxmlformats.org/drawingml/2006/main" xmlns:r="http://schemas.openxmlformats.org/officeDocument/2006/relationships" xmlns:p="http://schemas.openxmlformats.org/presentationml/2006/main">
  <p:tag name="THINKCELLSHAPEDONOTDELETE" val="tg8w_b04VlkfSU1huMTYrbA"/>
</p:tagLst>
</file>

<file path=ppt/tags/tag1758.xml><?xml version="1.0" encoding="utf-8"?>
<p:tagLst xmlns:a="http://schemas.openxmlformats.org/drawingml/2006/main" xmlns:r="http://schemas.openxmlformats.org/officeDocument/2006/relationships" xmlns:p="http://schemas.openxmlformats.org/presentationml/2006/main">
  <p:tag name="THINKCELLSHAPEDONOTDELETE" val="t5GlQ.384bMAqBhuX4HR_Rg"/>
</p:tagLst>
</file>

<file path=ppt/tags/tag1759.xml><?xml version="1.0" encoding="utf-8"?>
<p:tagLst xmlns:a="http://schemas.openxmlformats.org/drawingml/2006/main" xmlns:r="http://schemas.openxmlformats.org/officeDocument/2006/relationships" xmlns:p="http://schemas.openxmlformats.org/presentationml/2006/main">
  <p:tag name="THINKCELLSHAPEDONOTDELETE" val="twR.zgnREzjHhD4s_Rgtb.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V5z8WwOa86O4NTqNEwm88A"/>
</p:tagLst>
</file>

<file path=ppt/tags/tag1760.xml><?xml version="1.0" encoding="utf-8"?>
<p:tagLst xmlns:a="http://schemas.openxmlformats.org/drawingml/2006/main" xmlns:r="http://schemas.openxmlformats.org/officeDocument/2006/relationships" xmlns:p="http://schemas.openxmlformats.org/presentationml/2006/main">
  <p:tag name="THINKCELLSHAPEDONOTDELETE" val="tlEqTrTB.y8WCGeTBlGre7Q"/>
</p:tagLst>
</file>

<file path=ppt/tags/tag1761.xml><?xml version="1.0" encoding="utf-8"?>
<p:tagLst xmlns:a="http://schemas.openxmlformats.org/drawingml/2006/main" xmlns:r="http://schemas.openxmlformats.org/officeDocument/2006/relationships" xmlns:p="http://schemas.openxmlformats.org/presentationml/2006/main">
  <p:tag name="THINKCELLSHAPEDONOTDELETE" val="tGXI1XTkis02rdM76ITYyxA"/>
</p:tagLst>
</file>

<file path=ppt/tags/tag1762.xml><?xml version="1.0" encoding="utf-8"?>
<p:tagLst xmlns:a="http://schemas.openxmlformats.org/drawingml/2006/main" xmlns:r="http://schemas.openxmlformats.org/officeDocument/2006/relationships" xmlns:p="http://schemas.openxmlformats.org/presentationml/2006/main">
  <p:tag name="THINKCELLSHAPEDONOTDELETE" val="tKJTCmFgB.kBxKRVpeo8jdw"/>
</p:tagLst>
</file>

<file path=ppt/tags/tag1763.xml><?xml version="1.0" encoding="utf-8"?>
<p:tagLst xmlns:a="http://schemas.openxmlformats.org/drawingml/2006/main" xmlns:r="http://schemas.openxmlformats.org/officeDocument/2006/relationships" xmlns:p="http://schemas.openxmlformats.org/presentationml/2006/main">
  <p:tag name="THINKCELLSHAPEDONOTDELETE" val="tlAalivZoxsKkJNx4kaAyHw"/>
</p:tagLst>
</file>

<file path=ppt/tags/tag1764.xml><?xml version="1.0" encoding="utf-8"?>
<p:tagLst xmlns:a="http://schemas.openxmlformats.org/drawingml/2006/main" xmlns:r="http://schemas.openxmlformats.org/officeDocument/2006/relationships" xmlns:p="http://schemas.openxmlformats.org/presentationml/2006/main">
  <p:tag name="THINKCELLSHAPEDONOTDELETE" val="tFFTiENvKpHNjkRu2Xqd9UA"/>
</p:tagLst>
</file>

<file path=ppt/tags/tag1765.xml><?xml version="1.0" encoding="utf-8"?>
<p:tagLst xmlns:a="http://schemas.openxmlformats.org/drawingml/2006/main" xmlns:r="http://schemas.openxmlformats.org/officeDocument/2006/relationships" xmlns:p="http://schemas.openxmlformats.org/presentationml/2006/main">
  <p:tag name="THINKCELLSHAPEDONOTDELETE" val="trDpTGr89KCN5ejMi3343kA"/>
</p:tagLst>
</file>

<file path=ppt/tags/tag1766.xml><?xml version="1.0" encoding="utf-8"?>
<p:tagLst xmlns:a="http://schemas.openxmlformats.org/drawingml/2006/main" xmlns:r="http://schemas.openxmlformats.org/officeDocument/2006/relationships" xmlns:p="http://schemas.openxmlformats.org/presentationml/2006/main">
  <p:tag name="THINKCELLSHAPEDONOTDELETE" val="tOkmtsNphKjb7E7TgadcRCw"/>
</p:tagLst>
</file>

<file path=ppt/tags/tag1767.xml><?xml version="1.0" encoding="utf-8"?>
<p:tagLst xmlns:a="http://schemas.openxmlformats.org/drawingml/2006/main" xmlns:r="http://schemas.openxmlformats.org/officeDocument/2006/relationships" xmlns:p="http://schemas.openxmlformats.org/presentationml/2006/main">
  <p:tag name="THINKCELLSHAPEDONOTDELETE" val="t1eZZ.jcXpQO61haLWQrJ5A"/>
</p:tagLst>
</file>

<file path=ppt/tags/tag1768.xml><?xml version="1.0" encoding="utf-8"?>
<p:tagLst xmlns:a="http://schemas.openxmlformats.org/drawingml/2006/main" xmlns:r="http://schemas.openxmlformats.org/officeDocument/2006/relationships" xmlns:p="http://schemas.openxmlformats.org/presentationml/2006/main">
  <p:tag name="THINKCELLSHAPEDONOTDELETE" val="tZohdvn_yQEGvTRy6yxlhfg"/>
</p:tagLst>
</file>

<file path=ppt/tags/tag1769.xml><?xml version="1.0" encoding="utf-8"?>
<p:tagLst xmlns:a="http://schemas.openxmlformats.org/drawingml/2006/main" xmlns:r="http://schemas.openxmlformats.org/officeDocument/2006/relationships" xmlns:p="http://schemas.openxmlformats.org/presentationml/2006/main">
  <p:tag name="THINKCELLSHAPEDONOTDELETE" val="tbFZMb2PJrEPZTetTUF_6o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cM55qdo9XRenNyqejHfzRw"/>
</p:tagLst>
</file>

<file path=ppt/tags/tag1770.xml><?xml version="1.0" encoding="utf-8"?>
<p:tagLst xmlns:a="http://schemas.openxmlformats.org/drawingml/2006/main" xmlns:r="http://schemas.openxmlformats.org/officeDocument/2006/relationships" xmlns:p="http://schemas.openxmlformats.org/presentationml/2006/main">
  <p:tag name="THINKCELLSHAPEDONOTDELETE" val="tLLGSV1gwL9Xm9ZpNkcGCvA"/>
</p:tagLst>
</file>

<file path=ppt/tags/tag1771.xml><?xml version="1.0" encoding="utf-8"?>
<p:tagLst xmlns:a="http://schemas.openxmlformats.org/drawingml/2006/main" xmlns:r="http://schemas.openxmlformats.org/officeDocument/2006/relationships" xmlns:p="http://schemas.openxmlformats.org/presentationml/2006/main">
  <p:tag name="THINKCELLSHAPEDONOTDELETE" val="tKvcfKF0AWF4RogEmm9kuww"/>
</p:tagLst>
</file>

<file path=ppt/tags/tag1772.xml><?xml version="1.0" encoding="utf-8"?>
<p:tagLst xmlns:a="http://schemas.openxmlformats.org/drawingml/2006/main" xmlns:r="http://schemas.openxmlformats.org/officeDocument/2006/relationships" xmlns:p="http://schemas.openxmlformats.org/presentationml/2006/main">
  <p:tag name="THINKCELLSHAPEDONOTDELETE" val="tRknM5Wwi_z213lxM8GrrnQ"/>
</p:tagLst>
</file>

<file path=ppt/tags/tag1773.xml><?xml version="1.0" encoding="utf-8"?>
<p:tagLst xmlns:a="http://schemas.openxmlformats.org/drawingml/2006/main" xmlns:r="http://schemas.openxmlformats.org/officeDocument/2006/relationships" xmlns:p="http://schemas.openxmlformats.org/presentationml/2006/main">
  <p:tag name="THINKCELLSHAPEDONOTDELETE" val="tGhH1R2F1evZRfzf.fxIIxg"/>
</p:tagLst>
</file>

<file path=ppt/tags/tag1774.xml><?xml version="1.0" encoding="utf-8"?>
<p:tagLst xmlns:a="http://schemas.openxmlformats.org/drawingml/2006/main" xmlns:r="http://schemas.openxmlformats.org/officeDocument/2006/relationships" xmlns:p="http://schemas.openxmlformats.org/presentationml/2006/main">
  <p:tag name="THINKCELLSHAPEDONOTDELETE" val="tcB3AIPPbXjvofXSXnRAIEA"/>
</p:tagLst>
</file>

<file path=ppt/tags/tag1775.xml><?xml version="1.0" encoding="utf-8"?>
<p:tagLst xmlns:a="http://schemas.openxmlformats.org/drawingml/2006/main" xmlns:r="http://schemas.openxmlformats.org/officeDocument/2006/relationships" xmlns:p="http://schemas.openxmlformats.org/presentationml/2006/main">
  <p:tag name="THINKCELLSHAPEDONOTDELETE" val="txUQYtllzNovHxFgyBWUhDg"/>
</p:tagLst>
</file>

<file path=ppt/tags/tag177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8.xml><?xml version="1.0" encoding="utf-8"?>
<p:tagLst xmlns:a="http://schemas.openxmlformats.org/drawingml/2006/main" xmlns:r="http://schemas.openxmlformats.org/officeDocument/2006/relationships" xmlns:p="http://schemas.openxmlformats.org/presentationml/2006/main">
  <p:tag name="THINKCELLSHAPEDONOTDELETE" val="tHVYEIkCeVBJmFEC.ZteE8g"/>
</p:tagLst>
</file>

<file path=ppt/tags/tag1779.xml><?xml version="1.0" encoding="utf-8"?>
<p:tagLst xmlns:a="http://schemas.openxmlformats.org/drawingml/2006/main" xmlns:r="http://schemas.openxmlformats.org/officeDocument/2006/relationships" xmlns:p="http://schemas.openxmlformats.org/presentationml/2006/main">
  <p:tag name="THINKCELLSHAPEDONOTDELETE" val="ttjVbQxhe.6eVlEG7oBbAmA"/>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gb8FOLiWL8PXgtUwY7lr4A"/>
</p:tagLst>
</file>

<file path=ppt/tags/tag1780.xml><?xml version="1.0" encoding="utf-8"?>
<p:tagLst xmlns:a="http://schemas.openxmlformats.org/drawingml/2006/main" xmlns:r="http://schemas.openxmlformats.org/officeDocument/2006/relationships" xmlns:p="http://schemas.openxmlformats.org/presentationml/2006/main">
  <p:tag name="THINKCELLSHAPEDONOTDELETE" val="t0WxSPAnDXMJ5pHMME45nrw"/>
</p:tagLst>
</file>

<file path=ppt/tags/tag1781.xml><?xml version="1.0" encoding="utf-8"?>
<p:tagLst xmlns:a="http://schemas.openxmlformats.org/drawingml/2006/main" xmlns:r="http://schemas.openxmlformats.org/officeDocument/2006/relationships" xmlns:p="http://schemas.openxmlformats.org/presentationml/2006/main">
  <p:tag name="THINKCELLSHAPEDONOTDELETE" val="tjhd0dSBA_GVw.4wFVEyFsQ"/>
</p:tagLst>
</file>

<file path=ppt/tags/tag17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784.xml><?xml version="1.0" encoding="utf-8"?>
<p:tagLst xmlns:a="http://schemas.openxmlformats.org/drawingml/2006/main" xmlns:r="http://schemas.openxmlformats.org/officeDocument/2006/relationships" xmlns:p="http://schemas.openxmlformats.org/presentationml/2006/main">
  <p:tag name="THINKCELLSHAPEDONOTDELETE" val="tLeV_mNoIUeB70pp32z3ERA"/>
</p:tagLst>
</file>

<file path=ppt/tags/tag1785.xml><?xml version="1.0" encoding="utf-8"?>
<p:tagLst xmlns:a="http://schemas.openxmlformats.org/drawingml/2006/main" xmlns:r="http://schemas.openxmlformats.org/officeDocument/2006/relationships" xmlns:p="http://schemas.openxmlformats.org/presentationml/2006/main">
  <p:tag name="THINKCELLSHAPEDONOTDELETE" val="t.cotRxgbB32dI1v37rtgEQ"/>
</p:tagLst>
</file>

<file path=ppt/tags/tag1786.xml><?xml version="1.0" encoding="utf-8"?>
<p:tagLst xmlns:a="http://schemas.openxmlformats.org/drawingml/2006/main" xmlns:r="http://schemas.openxmlformats.org/officeDocument/2006/relationships" xmlns:p="http://schemas.openxmlformats.org/presentationml/2006/main">
  <p:tag name="THINKCELLSHAPEDONOTDELETE" val="t9reGPl88GQVwBU7pVgpH9w"/>
</p:tagLst>
</file>

<file path=ppt/tags/tag1787.xml><?xml version="1.0" encoding="utf-8"?>
<p:tagLst xmlns:a="http://schemas.openxmlformats.org/drawingml/2006/main" xmlns:r="http://schemas.openxmlformats.org/officeDocument/2006/relationships" xmlns:p="http://schemas.openxmlformats.org/presentationml/2006/main">
  <p:tag name="THINKCELLSHAPEDONOTDELETE" val="t8xuJzenGJbx_PYx4.0RM4A"/>
</p:tagLst>
</file>

<file path=ppt/tags/tag1788.xml><?xml version="1.0" encoding="utf-8"?>
<p:tagLst xmlns:a="http://schemas.openxmlformats.org/drawingml/2006/main" xmlns:r="http://schemas.openxmlformats.org/officeDocument/2006/relationships" xmlns:p="http://schemas.openxmlformats.org/presentationml/2006/main">
  <p:tag name="THINKCELLSHAPEDONOTDELETE" val="tc1MkwQiEO8kvev7DO03fEw"/>
</p:tagLst>
</file>

<file path=ppt/tags/tag1789.xml><?xml version="1.0" encoding="utf-8"?>
<p:tagLst xmlns:a="http://schemas.openxmlformats.org/drawingml/2006/main" xmlns:r="http://schemas.openxmlformats.org/officeDocument/2006/relationships" xmlns:p="http://schemas.openxmlformats.org/presentationml/2006/main">
  <p:tag name="THINKCELLSHAPEDONOTDELETE" val="tMxOFK1gZ0PTBFXe3sHOgD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tQxRseot0YHxoUKpdTUlSw"/>
</p:tagLst>
</file>

<file path=ppt/tags/tag1790.xml><?xml version="1.0" encoding="utf-8"?>
<p:tagLst xmlns:a="http://schemas.openxmlformats.org/drawingml/2006/main" xmlns:r="http://schemas.openxmlformats.org/officeDocument/2006/relationships" xmlns:p="http://schemas.openxmlformats.org/presentationml/2006/main">
  <p:tag name="THINKCELLSHAPEDONOTDELETE" val="tZ1oVyhoIQJmBnlS6aqlzHQ"/>
</p:tagLst>
</file>

<file path=ppt/tags/tag1791.xml><?xml version="1.0" encoding="utf-8"?>
<p:tagLst xmlns:a="http://schemas.openxmlformats.org/drawingml/2006/main" xmlns:r="http://schemas.openxmlformats.org/officeDocument/2006/relationships" xmlns:p="http://schemas.openxmlformats.org/presentationml/2006/main">
  <p:tag name="THINKCELLSHAPEDONOTDELETE" val="t9wPErf7SiUmPy4.RCV_V9w"/>
</p:tagLst>
</file>

<file path=ppt/tags/tag1792.xml><?xml version="1.0" encoding="utf-8"?>
<p:tagLst xmlns:a="http://schemas.openxmlformats.org/drawingml/2006/main" xmlns:r="http://schemas.openxmlformats.org/officeDocument/2006/relationships" xmlns:p="http://schemas.openxmlformats.org/presentationml/2006/main">
  <p:tag name="THINKCELLSHAPEDONOTDELETE" val="tLRfjFXiLJszjQ84TMQ.RAg"/>
</p:tagLst>
</file>

<file path=ppt/tags/tag1793.xml><?xml version="1.0" encoding="utf-8"?>
<p:tagLst xmlns:a="http://schemas.openxmlformats.org/drawingml/2006/main" xmlns:r="http://schemas.openxmlformats.org/officeDocument/2006/relationships" xmlns:p="http://schemas.openxmlformats.org/presentationml/2006/main">
  <p:tag name="THINKCELLSHAPEDONOTDELETE" val="tGffy1T3DSGQbGUmUY5yIuA"/>
</p:tagLst>
</file>

<file path=ppt/tags/tag1794.xml><?xml version="1.0" encoding="utf-8"?>
<p:tagLst xmlns:a="http://schemas.openxmlformats.org/drawingml/2006/main" xmlns:r="http://schemas.openxmlformats.org/officeDocument/2006/relationships" xmlns:p="http://schemas.openxmlformats.org/presentationml/2006/main">
  <p:tag name="BTFPLAYOUTENABLED" val="1"/>
</p:tagLst>
</file>

<file path=ppt/tags/tag1795.xml><?xml version="1.0" encoding="utf-8"?>
<p:tagLst xmlns:a="http://schemas.openxmlformats.org/drawingml/2006/main" xmlns:r="http://schemas.openxmlformats.org/officeDocument/2006/relationships" xmlns:p="http://schemas.openxmlformats.org/presentationml/2006/main">
  <p:tag name="THINKCELLSHAPEDONOTDELETE" val="tWRH.3uOJX3mhx2fyuPP.DA"/>
</p:tagLst>
</file>

<file path=ppt/tags/tag1796.xml><?xml version="1.0" encoding="utf-8"?>
<p:tagLst xmlns:a="http://schemas.openxmlformats.org/drawingml/2006/main" xmlns:r="http://schemas.openxmlformats.org/officeDocument/2006/relationships" xmlns:p="http://schemas.openxmlformats.org/presentationml/2006/main">
  <p:tag name="THINKCELLSHAPEDONOTDELETE" val="twOfvc6zaJLaXJ2dDTPjz9A"/>
</p:tagLst>
</file>

<file path=ppt/tags/tag1797.xml><?xml version="1.0" encoding="utf-8"?>
<p:tagLst xmlns:a="http://schemas.openxmlformats.org/drawingml/2006/main" xmlns:r="http://schemas.openxmlformats.org/officeDocument/2006/relationships" xmlns:p="http://schemas.openxmlformats.org/presentationml/2006/main">
  <p:tag name="THINKCELLSHAPEDONOTDELETE" val="tw1Yecvfh15weJcJzO.Y9LQ"/>
</p:tagLst>
</file>

<file path=ppt/tags/tag1798.xml><?xml version="1.0" encoding="utf-8"?>
<p:tagLst xmlns:a="http://schemas.openxmlformats.org/drawingml/2006/main" xmlns:r="http://schemas.openxmlformats.org/officeDocument/2006/relationships" xmlns:p="http://schemas.openxmlformats.org/presentationml/2006/main">
  <p:tag name="THINKCELLSHAPEDONOTDELETE" val="tpHxnVft4.nC1I8tvcQTUGw"/>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taVQ_4hm6EtTkyJFAN2E6b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GWdBpWJvTYaaMu2WFGJm0w"/>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LbiNV9_FKDBgQZ72Vjb_.w"/>
</p:tagLst>
</file>

<file path=ppt/tags/tag1800.xml><?xml version="1.0" encoding="utf-8"?>
<p:tagLst xmlns:a="http://schemas.openxmlformats.org/drawingml/2006/main" xmlns:r="http://schemas.openxmlformats.org/officeDocument/2006/relationships" xmlns:p="http://schemas.openxmlformats.org/presentationml/2006/main">
  <p:tag name="THINKCELLSHAPEDONOTDELETE" val="tGjlK_HAQkGOwkJz5I66WbQ"/>
</p:tagLst>
</file>

<file path=ppt/tags/tag1801.xml><?xml version="1.0" encoding="utf-8"?>
<p:tagLst xmlns:a="http://schemas.openxmlformats.org/drawingml/2006/main" xmlns:r="http://schemas.openxmlformats.org/officeDocument/2006/relationships" xmlns:p="http://schemas.openxmlformats.org/presentationml/2006/main">
  <p:tag name="THINKCELLSHAPEDONOTDELETE" val="tkfUwq1IB_w8cblrBaFNgDA"/>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t6TBsov8uiArdCVkYoInzTQ"/>
</p:tagLst>
</file>

<file path=ppt/tags/tag1803.xml><?xml version="1.0" encoding="utf-8"?>
<p:tagLst xmlns:a="http://schemas.openxmlformats.org/drawingml/2006/main" xmlns:r="http://schemas.openxmlformats.org/officeDocument/2006/relationships" xmlns:p="http://schemas.openxmlformats.org/presentationml/2006/main">
  <p:tag name="THINKCELLSHAPEDONOTDELETE" val="tNunODlNNzEro9cLFrbHlFw"/>
</p:tagLst>
</file>

<file path=ppt/tags/tag1804.xml><?xml version="1.0" encoding="utf-8"?>
<p:tagLst xmlns:a="http://schemas.openxmlformats.org/drawingml/2006/main" xmlns:r="http://schemas.openxmlformats.org/officeDocument/2006/relationships" xmlns:p="http://schemas.openxmlformats.org/presentationml/2006/main">
  <p:tag name="THINKCELLSHAPEDONOTDELETE" val="thp6KyAXxzoXhSJ.kZxLAag"/>
</p:tagLst>
</file>

<file path=ppt/tags/tag1805.xml><?xml version="1.0" encoding="utf-8"?>
<p:tagLst xmlns:a="http://schemas.openxmlformats.org/drawingml/2006/main" xmlns:r="http://schemas.openxmlformats.org/officeDocument/2006/relationships" xmlns:p="http://schemas.openxmlformats.org/presentationml/2006/main">
  <p:tag name="THINKCELLSHAPEDONOTDELETE" val="tSXhKvur8AsS9FcCxkW1VBw"/>
</p:tagLst>
</file>

<file path=ppt/tags/tag1806.xml><?xml version="1.0" encoding="utf-8"?>
<p:tagLst xmlns:a="http://schemas.openxmlformats.org/drawingml/2006/main" xmlns:r="http://schemas.openxmlformats.org/officeDocument/2006/relationships" xmlns:p="http://schemas.openxmlformats.org/presentationml/2006/main">
  <p:tag name="THINKCELLSHAPEDONOTDELETE" val="t9CRPs_wTiITQYZv6pvTXog"/>
</p:tagLst>
</file>

<file path=ppt/tags/tag180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08.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09.xml><?xml version="1.0" encoding="utf-8"?>
<p:tagLst xmlns:a="http://schemas.openxmlformats.org/drawingml/2006/main" xmlns:r="http://schemas.openxmlformats.org/officeDocument/2006/relationships" xmlns:p="http://schemas.openxmlformats.org/presentationml/2006/main">
  <p:tag name="THINKCELLSHAPEDONOTDELETE" val="tr_OJFOuDpEa1MvpTjK3_E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CPYxtjMTgtKHzoI8geaJzw"/>
</p:tagLst>
</file>

<file path=ppt/tags/tag1810.xml><?xml version="1.0" encoding="utf-8"?>
<p:tagLst xmlns:a="http://schemas.openxmlformats.org/drawingml/2006/main" xmlns:r="http://schemas.openxmlformats.org/officeDocument/2006/relationships" xmlns:p="http://schemas.openxmlformats.org/presentationml/2006/main">
  <p:tag name="THINKCELLSHAPEDONOTDELETE" val="tOy84n3Seg2ppGHN8EvF8bA"/>
</p:tagLst>
</file>

<file path=ppt/tags/tag1811.xml><?xml version="1.0" encoding="utf-8"?>
<p:tagLst xmlns:a="http://schemas.openxmlformats.org/drawingml/2006/main" xmlns:r="http://schemas.openxmlformats.org/officeDocument/2006/relationships" xmlns:p="http://schemas.openxmlformats.org/presentationml/2006/main">
  <p:tag name="THINKCELLSHAPEDONOTDELETE" val="tEqnJNNco2.5oghZFGweuBg"/>
</p:tagLst>
</file>

<file path=ppt/tags/tag1812.xml><?xml version="1.0" encoding="utf-8"?>
<p:tagLst xmlns:a="http://schemas.openxmlformats.org/drawingml/2006/main" xmlns:r="http://schemas.openxmlformats.org/officeDocument/2006/relationships" xmlns:p="http://schemas.openxmlformats.org/presentationml/2006/main">
  <p:tag name="THINKCELLSHAPEDONOTDELETE" val="tyiknJsLDOSum7yIigquRlQ"/>
</p:tagLst>
</file>

<file path=ppt/tags/tag1813.xml><?xml version="1.0" encoding="utf-8"?>
<p:tagLst xmlns:a="http://schemas.openxmlformats.org/drawingml/2006/main" xmlns:r="http://schemas.openxmlformats.org/officeDocument/2006/relationships" xmlns:p="http://schemas.openxmlformats.org/presentationml/2006/main">
  <p:tag name="THINKCELLSHAPEDONOTDELETE" val="tDin5as2i5hiVYt_LjBZ0lw"/>
</p:tagLst>
</file>

<file path=ppt/tags/tag1814.xml><?xml version="1.0" encoding="utf-8"?>
<p:tagLst xmlns:a="http://schemas.openxmlformats.org/drawingml/2006/main" xmlns:r="http://schemas.openxmlformats.org/officeDocument/2006/relationships" xmlns:p="http://schemas.openxmlformats.org/presentationml/2006/main">
  <p:tag name="THINKCELLSHAPEDONOTDELETE" val="tooaxdV4imb7zfOXlz0Kjng"/>
</p:tagLst>
</file>

<file path=ppt/tags/tag1815.xml><?xml version="1.0" encoding="utf-8"?>
<p:tagLst xmlns:a="http://schemas.openxmlformats.org/drawingml/2006/main" xmlns:r="http://schemas.openxmlformats.org/officeDocument/2006/relationships" xmlns:p="http://schemas.openxmlformats.org/presentationml/2006/main">
  <p:tag name="THINKCELLSHAPEDONOTDELETE" val="tXNLY10tfwzCRCjMFc5u.fA"/>
</p:tagLst>
</file>

<file path=ppt/tags/tag1816.xml><?xml version="1.0" encoding="utf-8"?>
<p:tagLst xmlns:a="http://schemas.openxmlformats.org/drawingml/2006/main" xmlns:r="http://schemas.openxmlformats.org/officeDocument/2006/relationships" xmlns:p="http://schemas.openxmlformats.org/presentationml/2006/main">
  <p:tag name="THINKCELLSHAPEDONOTDELETE" val="t4ExoDakFAe.KtbXN3vW6fw"/>
</p:tagLst>
</file>

<file path=ppt/tags/tag1817.xml><?xml version="1.0" encoding="utf-8"?>
<p:tagLst xmlns:a="http://schemas.openxmlformats.org/drawingml/2006/main" xmlns:r="http://schemas.openxmlformats.org/officeDocument/2006/relationships" xmlns:p="http://schemas.openxmlformats.org/presentationml/2006/main">
  <p:tag name="THINKCELLSHAPEDONOTDELETE" val="tn7a3mMLXClO3P8HWU7xcFA"/>
</p:tagLst>
</file>

<file path=ppt/tags/tag1818.xml><?xml version="1.0" encoding="utf-8"?>
<p:tagLst xmlns:a="http://schemas.openxmlformats.org/drawingml/2006/main" xmlns:r="http://schemas.openxmlformats.org/officeDocument/2006/relationships" xmlns:p="http://schemas.openxmlformats.org/presentationml/2006/main">
  <p:tag name="THINKCELLSHAPEDONOTDELETE" val="tQgT3lBxQl6gReru_qObPvA"/>
</p:tagLst>
</file>

<file path=ppt/tags/tag1819.xml><?xml version="1.0" encoding="utf-8"?>
<p:tagLst xmlns:a="http://schemas.openxmlformats.org/drawingml/2006/main" xmlns:r="http://schemas.openxmlformats.org/officeDocument/2006/relationships" xmlns:p="http://schemas.openxmlformats.org/presentationml/2006/main">
  <p:tag name="THINKCELLSHAPEDONOTDELETE" val="tkR1z1rZy445JepSMRlEhF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5goaUoqf7YXgGaOjjY5u0A"/>
</p:tagLst>
</file>

<file path=ppt/tags/tag182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2.xml><?xml version="1.0" encoding="utf-8"?>
<p:tagLst xmlns:a="http://schemas.openxmlformats.org/drawingml/2006/main" xmlns:r="http://schemas.openxmlformats.org/officeDocument/2006/relationships" xmlns:p="http://schemas.openxmlformats.org/presentationml/2006/main">
  <p:tag name="BTFPLAYOUTENABLED" val="1"/>
</p:tagLst>
</file>

<file path=ppt/tags/tag182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2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27.xml><?xml version="1.0" encoding="utf-8"?>
<p:tagLst xmlns:a="http://schemas.openxmlformats.org/drawingml/2006/main" xmlns:r="http://schemas.openxmlformats.org/officeDocument/2006/relationships" xmlns:p="http://schemas.openxmlformats.org/presentationml/2006/main">
  <p:tag name="BTFPLAYOUTENABLED" val="1"/>
</p:tagLst>
</file>

<file path=ppt/tags/tag1828.xml><?xml version="1.0" encoding="utf-8"?>
<p:tagLst xmlns:a="http://schemas.openxmlformats.org/drawingml/2006/main" xmlns:r="http://schemas.openxmlformats.org/officeDocument/2006/relationships" xmlns:p="http://schemas.openxmlformats.org/presentationml/2006/main">
  <p:tag name="THINKCELLSHAPEDONOTDELETE" val="tBwxYpFsW2yUAibZpaY6d1Q"/>
</p:tagLst>
</file>

<file path=ppt/tags/tag1829.xml><?xml version="1.0" encoding="utf-8"?>
<p:tagLst xmlns:a="http://schemas.openxmlformats.org/drawingml/2006/main" xmlns:r="http://schemas.openxmlformats.org/officeDocument/2006/relationships" xmlns:p="http://schemas.openxmlformats.org/presentationml/2006/main">
  <p:tag name="THINKCELLSHAPEDONOTDELETE" val="tvtezPf..kPAZcM1TmGg6q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RfRWihstMk8s_98wd.qD3Q"/>
</p:tagLst>
</file>

<file path=ppt/tags/tag1830.xml><?xml version="1.0" encoding="utf-8"?>
<p:tagLst xmlns:a="http://schemas.openxmlformats.org/drawingml/2006/main" xmlns:r="http://schemas.openxmlformats.org/officeDocument/2006/relationships" xmlns:p="http://schemas.openxmlformats.org/presentationml/2006/main">
  <p:tag name="THINKCELLSHAPEDONOTDELETE" val="tZGE405qIIIrD9ptdquutgQ"/>
</p:tagLst>
</file>

<file path=ppt/tags/tag1831.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32.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4.xml><?xml version="1.0" encoding="utf-8"?>
<p:tagLst xmlns:a="http://schemas.openxmlformats.org/drawingml/2006/main" xmlns:r="http://schemas.openxmlformats.org/officeDocument/2006/relationships" xmlns:p="http://schemas.openxmlformats.org/presentationml/2006/main">
  <p:tag name="THINKCELLSHAPEDONOTDELETE" val="tUsISrzVYSL3YHAm7t3lt3Q"/>
</p:tagLst>
</file>

<file path=ppt/tags/tag1835.xml><?xml version="1.0" encoding="utf-8"?>
<p:tagLst xmlns:a="http://schemas.openxmlformats.org/drawingml/2006/main" xmlns:r="http://schemas.openxmlformats.org/officeDocument/2006/relationships" xmlns:p="http://schemas.openxmlformats.org/presentationml/2006/main">
  <p:tag name="THINKCELLSHAPEDONOTDELETE" val="t76Gm.uk85fG2k.5.bKK8Mg"/>
</p:tagLst>
</file>

<file path=ppt/tags/tag1836.xml><?xml version="1.0" encoding="utf-8"?>
<p:tagLst xmlns:a="http://schemas.openxmlformats.org/drawingml/2006/main" xmlns:r="http://schemas.openxmlformats.org/officeDocument/2006/relationships" xmlns:p="http://schemas.openxmlformats.org/presentationml/2006/main">
  <p:tag name="THINKCELLSHAPEDONOTDELETE" val="tFMN3m1cOvqhNR.nObxrjtg"/>
</p:tagLst>
</file>

<file path=ppt/tags/tag1837.xml><?xml version="1.0" encoding="utf-8"?>
<p:tagLst xmlns:a="http://schemas.openxmlformats.org/drawingml/2006/main" xmlns:r="http://schemas.openxmlformats.org/officeDocument/2006/relationships" xmlns:p="http://schemas.openxmlformats.org/presentationml/2006/main">
  <p:tag name="THINKCELLSHAPEDONOTDELETE" val="to8mJgSItb1IrjVrDIJDnrw"/>
</p:tagLst>
</file>

<file path=ppt/tags/tag1838.xml><?xml version="1.0" encoding="utf-8"?>
<p:tagLst xmlns:a="http://schemas.openxmlformats.org/drawingml/2006/main" xmlns:r="http://schemas.openxmlformats.org/officeDocument/2006/relationships" xmlns:p="http://schemas.openxmlformats.org/presentationml/2006/main">
  <p:tag name="THINKCELLSHAPEDONOTDELETE" val="tUgBTK5ae0yWmmSSf.xz47A"/>
</p:tagLst>
</file>

<file path=ppt/tags/tag183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rcoKYNzhe8fwcHyBWZNaqQ"/>
</p:tagLst>
</file>

<file path=ppt/tags/tag1840.xml><?xml version="1.0" encoding="utf-8"?>
<p:tagLst xmlns:a="http://schemas.openxmlformats.org/drawingml/2006/main" xmlns:r="http://schemas.openxmlformats.org/officeDocument/2006/relationships" xmlns:p="http://schemas.openxmlformats.org/presentationml/2006/main">
  <p:tag name="BTFPLAYOUTENABLED" val="1"/>
</p:tagLst>
</file>

<file path=ppt/tags/tag1841.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42.xml><?xml version="1.0" encoding="utf-8"?>
<p:tagLst xmlns:a="http://schemas.openxmlformats.org/drawingml/2006/main" xmlns:r="http://schemas.openxmlformats.org/officeDocument/2006/relationships" xmlns:p="http://schemas.openxmlformats.org/presentationml/2006/main">
  <p:tag name="THINKCELLSHAPEDONOTDELETE" val="tFh.zITQY9F7bBFEsWb8VPw"/>
</p:tagLst>
</file>

<file path=ppt/tags/tag1843.xml><?xml version="1.0" encoding="utf-8"?>
<p:tagLst xmlns:a="http://schemas.openxmlformats.org/drawingml/2006/main" xmlns:r="http://schemas.openxmlformats.org/officeDocument/2006/relationships" xmlns:p="http://schemas.openxmlformats.org/presentationml/2006/main">
  <p:tag name="THINKCELLSHAPEDONOTDELETE" val="t6dkYOxZYqmBNHsD6kw1f0g"/>
</p:tagLst>
</file>

<file path=ppt/tags/tag1844.xml><?xml version="1.0" encoding="utf-8"?>
<p:tagLst xmlns:a="http://schemas.openxmlformats.org/drawingml/2006/main" xmlns:r="http://schemas.openxmlformats.org/officeDocument/2006/relationships" xmlns:p="http://schemas.openxmlformats.org/presentationml/2006/main">
  <p:tag name="THINKCELLSHAPEDONOTDELETE" val="t7EdcOd1Ul77HW0U4Mx3xWg"/>
</p:tagLst>
</file>

<file path=ppt/tags/tag1845.xml><?xml version="1.0" encoding="utf-8"?>
<p:tagLst xmlns:a="http://schemas.openxmlformats.org/drawingml/2006/main" xmlns:r="http://schemas.openxmlformats.org/officeDocument/2006/relationships" xmlns:p="http://schemas.openxmlformats.org/presentationml/2006/main">
  <p:tag name="THINKCELLSHAPEDONOTDELETE" val="tDDEpeD_Dc7hm4gBk6GM8sw"/>
</p:tagLst>
</file>

<file path=ppt/tags/tag1846.xml><?xml version="1.0" encoding="utf-8"?>
<p:tagLst xmlns:a="http://schemas.openxmlformats.org/drawingml/2006/main" xmlns:r="http://schemas.openxmlformats.org/officeDocument/2006/relationships" xmlns:p="http://schemas.openxmlformats.org/presentationml/2006/main">
  <p:tag name="THINKCELLSHAPEDONOTDELETE" val="tJDYrr2OmCEEkBWBT5zGxJQ"/>
</p:tagLst>
</file>

<file path=ppt/tags/tag184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9.xml><?xml version="1.0" encoding="utf-8"?>
<p:tagLst xmlns:a="http://schemas.openxmlformats.org/drawingml/2006/main" xmlns:r="http://schemas.openxmlformats.org/officeDocument/2006/relationships" xmlns:p="http://schemas.openxmlformats.org/presentationml/2006/main">
  <p:tag name="THINKCELLSHAPEDONOTDELETE" val="tEa4Z6nCqjlMARifMJ_BMmw"/>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BRivok8gqu9K1pMymKUtqQ"/>
</p:tagLst>
</file>

<file path=ppt/tags/tag1850.xml><?xml version="1.0" encoding="utf-8"?>
<p:tagLst xmlns:a="http://schemas.openxmlformats.org/drawingml/2006/main" xmlns:r="http://schemas.openxmlformats.org/officeDocument/2006/relationships" xmlns:p="http://schemas.openxmlformats.org/presentationml/2006/main">
  <p:tag name="THINKCELLSHAPEDONOTDELETE" val="tTe8Ews8IfC6IRxuYC0jesQ"/>
</p:tagLst>
</file>

<file path=ppt/tags/tag1851.xml><?xml version="1.0" encoding="utf-8"?>
<p:tagLst xmlns:a="http://schemas.openxmlformats.org/drawingml/2006/main" xmlns:r="http://schemas.openxmlformats.org/officeDocument/2006/relationships" xmlns:p="http://schemas.openxmlformats.org/presentationml/2006/main">
  <p:tag name="THINKCELLSHAPEDONOTDELETE" val="tdgEzru5ds1WCsdjjtgv.jg"/>
</p:tagLst>
</file>

<file path=ppt/tags/tag1852.xml><?xml version="1.0" encoding="utf-8"?>
<p:tagLst xmlns:a="http://schemas.openxmlformats.org/drawingml/2006/main" xmlns:r="http://schemas.openxmlformats.org/officeDocument/2006/relationships" xmlns:p="http://schemas.openxmlformats.org/presentationml/2006/main">
  <p:tag name="THINKCELLSHAPEDONOTDELETE" val="tOH5Fzl5ckw.shK6BSK66rg"/>
</p:tagLst>
</file>

<file path=ppt/tags/tag1853.xml><?xml version="1.0" encoding="utf-8"?>
<p:tagLst xmlns:a="http://schemas.openxmlformats.org/drawingml/2006/main" xmlns:r="http://schemas.openxmlformats.org/officeDocument/2006/relationships" xmlns:p="http://schemas.openxmlformats.org/presentationml/2006/main">
  <p:tag name="THINKCELLSHAPEDONOTDELETE" val="trq5ieImhJcXM2kIpTJ5jIw"/>
</p:tagLst>
</file>

<file path=ppt/tags/tag1854.xml><?xml version="1.0" encoding="utf-8"?>
<p:tagLst xmlns:a="http://schemas.openxmlformats.org/drawingml/2006/main" xmlns:r="http://schemas.openxmlformats.org/officeDocument/2006/relationships" xmlns:p="http://schemas.openxmlformats.org/presentationml/2006/main">
  <p:tag name="THINKCELLSHAPEDONOTDELETE" val="tZJ19Lf0Qepzv1jo_E_McWA"/>
</p:tagLst>
</file>

<file path=ppt/tags/tag1855.xml><?xml version="1.0" encoding="utf-8"?>
<p:tagLst xmlns:a="http://schemas.openxmlformats.org/drawingml/2006/main" xmlns:r="http://schemas.openxmlformats.org/officeDocument/2006/relationships" xmlns:p="http://schemas.openxmlformats.org/presentationml/2006/main">
  <p:tag name="THINKCELLSHAPEDONOTDELETE" val="tbC15T4Ekgcv6BoG7omAacg"/>
</p:tagLst>
</file>

<file path=ppt/tags/tag1856.xml><?xml version="1.0" encoding="utf-8"?>
<p:tagLst xmlns:a="http://schemas.openxmlformats.org/drawingml/2006/main" xmlns:r="http://schemas.openxmlformats.org/officeDocument/2006/relationships" xmlns:p="http://schemas.openxmlformats.org/presentationml/2006/main">
  <p:tag name="BTFPLAYOUTENABLED" val="1"/>
</p:tagLst>
</file>

<file path=ppt/tags/tag185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58.xml><?xml version="1.0" encoding="utf-8"?>
<p:tagLst xmlns:a="http://schemas.openxmlformats.org/drawingml/2006/main" xmlns:r="http://schemas.openxmlformats.org/officeDocument/2006/relationships" xmlns:p="http://schemas.openxmlformats.org/presentationml/2006/main">
  <p:tag name="THINKCELLSHAPEDONOTDELETE" val="twZ1rtlt3uEM9d5unv9h3rg"/>
</p:tagLst>
</file>

<file path=ppt/tags/tag1859.xml><?xml version="1.0" encoding="utf-8"?>
<p:tagLst xmlns:a="http://schemas.openxmlformats.org/drawingml/2006/main" xmlns:r="http://schemas.openxmlformats.org/officeDocument/2006/relationships" xmlns:p="http://schemas.openxmlformats.org/presentationml/2006/main">
  <p:tag name="THINKCELLSHAPEDONOTDELETE" val="tmO8UEHbjuXf5X3rx4ZK36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K5.hxDdvm04ZfDWO2WSWQw"/>
</p:tagLst>
</file>

<file path=ppt/tags/tag1860.xml><?xml version="1.0" encoding="utf-8"?>
<p:tagLst xmlns:a="http://schemas.openxmlformats.org/drawingml/2006/main" xmlns:r="http://schemas.openxmlformats.org/officeDocument/2006/relationships" xmlns:p="http://schemas.openxmlformats.org/presentationml/2006/main">
  <p:tag name="THINKCELLSHAPEDONOTDELETE" val="tEm6vhgfw2QS1Tze.d91OgQ"/>
</p:tagLst>
</file>

<file path=ppt/tags/tag1861.xml><?xml version="1.0" encoding="utf-8"?>
<p:tagLst xmlns:a="http://schemas.openxmlformats.org/drawingml/2006/main" xmlns:r="http://schemas.openxmlformats.org/officeDocument/2006/relationships" xmlns:p="http://schemas.openxmlformats.org/presentationml/2006/main">
  <p:tag name="THINKCELLSHAPEDONOTDELETE" val="tTEneDCzzQZ.9AQQlPTjWrQ"/>
</p:tagLst>
</file>

<file path=ppt/tags/tag1862.xml><?xml version="1.0" encoding="utf-8"?>
<p:tagLst xmlns:a="http://schemas.openxmlformats.org/drawingml/2006/main" xmlns:r="http://schemas.openxmlformats.org/officeDocument/2006/relationships" xmlns:p="http://schemas.openxmlformats.org/presentationml/2006/main">
  <p:tag name="THINKCELLSHAPEDONOTDELETE" val="turolqolUGglZh_dnRLLJAw"/>
</p:tagLst>
</file>

<file path=ppt/tags/tag1863.xml><?xml version="1.0" encoding="utf-8"?>
<p:tagLst xmlns:a="http://schemas.openxmlformats.org/drawingml/2006/main" xmlns:r="http://schemas.openxmlformats.org/officeDocument/2006/relationships" xmlns:p="http://schemas.openxmlformats.org/presentationml/2006/main">
  <p:tag name="THINKCELLSHAPEDONOTDELETE" val="t68XG39WiMDhVitihP4SkPQ"/>
</p:tagLst>
</file>

<file path=ppt/tags/tag186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6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68.xml><?xml version="1.0" encoding="utf-8"?>
<p:tagLst xmlns:a="http://schemas.openxmlformats.org/drawingml/2006/main" xmlns:r="http://schemas.openxmlformats.org/officeDocument/2006/relationships" xmlns:p="http://schemas.openxmlformats.org/presentationml/2006/main">
  <p:tag name="BTFPLAYOUTENABLED" val="1"/>
</p:tagLst>
</file>

<file path=ppt/tags/tag186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CH5D20ZzrFfptTTr.cjngw"/>
</p:tagLst>
</file>

<file path=ppt/tags/tag1870.xml><?xml version="1.0" encoding="utf-8"?>
<p:tagLst xmlns:a="http://schemas.openxmlformats.org/drawingml/2006/main" xmlns:r="http://schemas.openxmlformats.org/officeDocument/2006/relationships" xmlns:p="http://schemas.openxmlformats.org/presentationml/2006/main">
  <p:tag name="THINKCELLSHAPEDONOTDELETE" val="tYVoNKwx6DvNOLnjKgKFpOg"/>
</p:tagLst>
</file>

<file path=ppt/tags/tag1871.xml><?xml version="1.0" encoding="utf-8"?>
<p:tagLst xmlns:a="http://schemas.openxmlformats.org/drawingml/2006/main" xmlns:r="http://schemas.openxmlformats.org/officeDocument/2006/relationships" xmlns:p="http://schemas.openxmlformats.org/presentationml/2006/main">
  <p:tag name="THINKCELLSHAPEDONOTDELETE" val="txr01OmNn6KQ06gP_wtgt1Q"/>
</p:tagLst>
</file>

<file path=ppt/tags/tag1872.xml><?xml version="1.0" encoding="utf-8"?>
<p:tagLst xmlns:a="http://schemas.openxmlformats.org/drawingml/2006/main" xmlns:r="http://schemas.openxmlformats.org/officeDocument/2006/relationships" xmlns:p="http://schemas.openxmlformats.org/presentationml/2006/main">
  <p:tag name="THINKCELLSHAPEDONOTDELETE" val="tU181cbM3MBhd08KlPOFz2g"/>
</p:tagLst>
</file>

<file path=ppt/tags/tag1873.xml><?xml version="1.0" encoding="utf-8"?>
<p:tagLst xmlns:a="http://schemas.openxmlformats.org/drawingml/2006/main" xmlns:r="http://schemas.openxmlformats.org/officeDocument/2006/relationships" xmlns:p="http://schemas.openxmlformats.org/presentationml/2006/main">
  <p:tag name="THINKCELLSHAPEDONOTDELETE" val="tYzubg7O_NOQohV97DWjjFA"/>
</p:tagLst>
</file>

<file path=ppt/tags/tag1874.xml><?xml version="1.0" encoding="utf-8"?>
<p:tagLst xmlns:a="http://schemas.openxmlformats.org/drawingml/2006/main" xmlns:r="http://schemas.openxmlformats.org/officeDocument/2006/relationships" xmlns:p="http://schemas.openxmlformats.org/presentationml/2006/main">
  <p:tag name="THINKCELLSHAPEDONOTDELETE" val="to88ikOR_P3sxVAPPDuywNw"/>
</p:tagLst>
</file>

<file path=ppt/tags/tag1875.xml><?xml version="1.0" encoding="utf-8"?>
<p:tagLst xmlns:a="http://schemas.openxmlformats.org/drawingml/2006/main" xmlns:r="http://schemas.openxmlformats.org/officeDocument/2006/relationships" xmlns:p="http://schemas.openxmlformats.org/presentationml/2006/main">
  <p:tag name="THINKCELLSHAPEDONOTDELETE" val="t5NxwsIjFR0FsoWHn04H5HA"/>
</p:tagLst>
</file>

<file path=ppt/tags/tag1876.xml><?xml version="1.0" encoding="utf-8"?>
<p:tagLst xmlns:a="http://schemas.openxmlformats.org/drawingml/2006/main" xmlns:r="http://schemas.openxmlformats.org/officeDocument/2006/relationships" xmlns:p="http://schemas.openxmlformats.org/presentationml/2006/main">
  <p:tag name="THINKCELLSHAPEDONOTDELETE" val="tw7eDmv0hbS0vNIIsAJpQXw"/>
</p:tagLst>
</file>

<file path=ppt/tags/tag1877.xml><?xml version="1.0" encoding="utf-8"?>
<p:tagLst xmlns:a="http://schemas.openxmlformats.org/drawingml/2006/main" xmlns:r="http://schemas.openxmlformats.org/officeDocument/2006/relationships" xmlns:p="http://schemas.openxmlformats.org/presentationml/2006/main">
  <p:tag name="THINKCELLSHAPEDONOTDELETE" val="tUDZMR.Iz8lAFxkPryv5ITg"/>
</p:tagLst>
</file>

<file path=ppt/tags/tag1878.xml><?xml version="1.0" encoding="utf-8"?>
<p:tagLst xmlns:a="http://schemas.openxmlformats.org/drawingml/2006/main" xmlns:r="http://schemas.openxmlformats.org/officeDocument/2006/relationships" xmlns:p="http://schemas.openxmlformats.org/presentationml/2006/main">
  <p:tag name="THINKCELLSHAPEDONOTDELETE" val="tUoj2WmfU9nuanOF8yOmDJA"/>
</p:tagLst>
</file>

<file path=ppt/tags/tag1879.xml><?xml version="1.0" encoding="utf-8"?>
<p:tagLst xmlns:a="http://schemas.openxmlformats.org/drawingml/2006/main" xmlns:r="http://schemas.openxmlformats.org/officeDocument/2006/relationships" xmlns:p="http://schemas.openxmlformats.org/presentationml/2006/main">
  <p:tag name="THINKCELLSHAPEDONOTDELETE" val="tXkudR58nWG9guCqN1dIw_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VH0qkUb5uMoyHEqZvUYLDg"/>
</p:tagLst>
</file>

<file path=ppt/tags/tag1880.xml><?xml version="1.0" encoding="utf-8"?>
<p:tagLst xmlns:a="http://schemas.openxmlformats.org/drawingml/2006/main" xmlns:r="http://schemas.openxmlformats.org/officeDocument/2006/relationships" xmlns:p="http://schemas.openxmlformats.org/presentationml/2006/main">
  <p:tag name="THINKCELLSHAPEDONOTDELETE" val="txtRGfVxd8pbVx9KDKb.8LQ"/>
</p:tagLst>
</file>

<file path=ppt/tags/tag1881.xml><?xml version="1.0" encoding="utf-8"?>
<p:tagLst xmlns:a="http://schemas.openxmlformats.org/drawingml/2006/main" xmlns:r="http://schemas.openxmlformats.org/officeDocument/2006/relationships" xmlns:p="http://schemas.openxmlformats.org/presentationml/2006/main">
  <p:tag name="THINKCELLSHAPEDONOTDELETE" val="tV7UYOs9bspzWNF6hGuGQ3g"/>
</p:tagLst>
</file>

<file path=ppt/tags/tag1882.xml><?xml version="1.0" encoding="utf-8"?>
<p:tagLst xmlns:a="http://schemas.openxmlformats.org/drawingml/2006/main" xmlns:r="http://schemas.openxmlformats.org/officeDocument/2006/relationships" xmlns:p="http://schemas.openxmlformats.org/presentationml/2006/main">
  <p:tag name="THINKCELLSHAPEDONOTDELETE" val="tmXCpiwd7.DhznxBF5bT.Ow"/>
</p:tagLst>
</file>

<file path=ppt/tags/tag18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8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86.xml><?xml version="1.0" encoding="utf-8"?>
<p:tagLst xmlns:a="http://schemas.openxmlformats.org/drawingml/2006/main" xmlns:r="http://schemas.openxmlformats.org/officeDocument/2006/relationships" xmlns:p="http://schemas.openxmlformats.org/presentationml/2006/main">
  <p:tag name="BTFPLAYOUTENABLED" val="1"/>
</p:tagLst>
</file>

<file path=ppt/tags/tag1887.xml><?xml version="1.0" encoding="utf-8"?>
<p:tagLst xmlns:a="http://schemas.openxmlformats.org/drawingml/2006/main" xmlns:r="http://schemas.openxmlformats.org/officeDocument/2006/relationships" xmlns:p="http://schemas.openxmlformats.org/presentationml/2006/main">
  <p:tag name="THINKCELLSHAPEDONOTDELETE" val="tJUReRZqgS0g12J64_A9hLg"/>
</p:tagLst>
</file>

<file path=ppt/tags/tag1888.xml><?xml version="1.0" encoding="utf-8"?>
<p:tagLst xmlns:a="http://schemas.openxmlformats.org/drawingml/2006/main" xmlns:r="http://schemas.openxmlformats.org/officeDocument/2006/relationships" xmlns:p="http://schemas.openxmlformats.org/presentationml/2006/main">
  <p:tag name="THINKCELLSHAPEDONOTDELETE" val="tbtymqQs6FAGYbiOd.YgL8g"/>
</p:tagLst>
</file>

<file path=ppt/tags/tag1889.xml><?xml version="1.0" encoding="utf-8"?>
<p:tagLst xmlns:a="http://schemas.openxmlformats.org/drawingml/2006/main" xmlns:r="http://schemas.openxmlformats.org/officeDocument/2006/relationships" xmlns:p="http://schemas.openxmlformats.org/presentationml/2006/main">
  <p:tag name="THINKCELLSHAPEDONOTDELETE" val="t2NzFRE..6hAvEoN4m3_P_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5OWCQffb1eFrlk7KuoXxSg"/>
</p:tagLst>
</file>

<file path=ppt/tags/tag1890.xml><?xml version="1.0" encoding="utf-8"?>
<p:tagLst xmlns:a="http://schemas.openxmlformats.org/drawingml/2006/main" xmlns:r="http://schemas.openxmlformats.org/officeDocument/2006/relationships" xmlns:p="http://schemas.openxmlformats.org/presentationml/2006/main">
  <p:tag name="THINKCELLSHAPEDONOTDELETE" val="tj_J66HSbcuGO1N.QbDUrng"/>
</p:tagLst>
</file>

<file path=ppt/tags/tag1891.xml><?xml version="1.0" encoding="utf-8"?>
<p:tagLst xmlns:a="http://schemas.openxmlformats.org/drawingml/2006/main" xmlns:r="http://schemas.openxmlformats.org/officeDocument/2006/relationships" xmlns:p="http://schemas.openxmlformats.org/presentationml/2006/main">
  <p:tag name="THINKCELLSHAPEDONOTDELETE" val="t.eiiiNyhQWPCb9p5EFQMVA"/>
</p:tagLst>
</file>

<file path=ppt/tags/tag1892.xml><?xml version="1.0" encoding="utf-8"?>
<p:tagLst xmlns:a="http://schemas.openxmlformats.org/drawingml/2006/main" xmlns:r="http://schemas.openxmlformats.org/officeDocument/2006/relationships" xmlns:p="http://schemas.openxmlformats.org/presentationml/2006/main">
  <p:tag name="THINKCELLSHAPEDONOTDELETE" val="trp25fyI5FlyAeEamjSQ_ug"/>
</p:tagLst>
</file>

<file path=ppt/tags/tag189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894.xml><?xml version="1.0" encoding="utf-8"?>
<p:tagLst xmlns:a="http://schemas.openxmlformats.org/drawingml/2006/main" xmlns:r="http://schemas.openxmlformats.org/officeDocument/2006/relationships" xmlns:p="http://schemas.openxmlformats.org/presentationml/2006/main">
  <p:tag name="THINKCELLSHAPEDONOTDELETE" val="tjV4cBioZaa.BGb7K58D_bg"/>
</p:tagLst>
</file>

<file path=ppt/tags/tag1895.xml><?xml version="1.0" encoding="utf-8"?>
<p:tagLst xmlns:a="http://schemas.openxmlformats.org/drawingml/2006/main" xmlns:r="http://schemas.openxmlformats.org/officeDocument/2006/relationships" xmlns:p="http://schemas.openxmlformats.org/presentationml/2006/main">
  <p:tag name="THINKCELLSHAPEDONOTDELETE" val="to5QfhbVHrIeH8Oe4ftjUCw"/>
</p:tagLst>
</file>

<file path=ppt/tags/tag1896.xml><?xml version="1.0" encoding="utf-8"?>
<p:tagLst xmlns:a="http://schemas.openxmlformats.org/drawingml/2006/main" xmlns:r="http://schemas.openxmlformats.org/officeDocument/2006/relationships" xmlns:p="http://schemas.openxmlformats.org/presentationml/2006/main">
  <p:tag name="THINKCELLSHAPEDONOTDELETE" val="thq9Y2B_k5NhrA6lZZ.rSpQ"/>
</p:tagLst>
</file>

<file path=ppt/tags/tag1897.xml><?xml version="1.0" encoding="utf-8"?>
<p:tagLst xmlns:a="http://schemas.openxmlformats.org/drawingml/2006/main" xmlns:r="http://schemas.openxmlformats.org/officeDocument/2006/relationships" xmlns:p="http://schemas.openxmlformats.org/presentationml/2006/main">
  <p:tag name="THINKCELLSHAPEDONOTDELETE" val="t.axN6G4QNU3zX7mDstywaQ"/>
</p:tagLst>
</file>

<file path=ppt/tags/tag18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9.xml><?xml version="1.0" encoding="utf-8"?>
<p:tagLst xmlns:a="http://schemas.openxmlformats.org/drawingml/2006/main" xmlns:r="http://schemas.openxmlformats.org/officeDocument/2006/relationships" xmlns:p="http://schemas.openxmlformats.org/presentationml/2006/main">
  <p:tag name="THINKCELLSHAPEDONOTDELETE" val="twQuO5Ddzw8YGXGmd_hJHs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WVk30Ngn6Pj_ZpHf93uR3g"/>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n21RLwk18iiSHGFVb.x5A"/>
</p:tagLst>
</file>

<file path=ppt/tags/tag1900.xml><?xml version="1.0" encoding="utf-8"?>
<p:tagLst xmlns:a="http://schemas.openxmlformats.org/drawingml/2006/main" xmlns:r="http://schemas.openxmlformats.org/officeDocument/2006/relationships" xmlns:p="http://schemas.openxmlformats.org/presentationml/2006/main">
  <p:tag name="THINKCELLSHAPEDONOTDELETE" val="tJ4fG3FdZVI8RHaZlstutvg"/>
</p:tagLst>
</file>

<file path=ppt/tags/tag1901.xml><?xml version="1.0" encoding="utf-8"?>
<p:tagLst xmlns:a="http://schemas.openxmlformats.org/drawingml/2006/main" xmlns:r="http://schemas.openxmlformats.org/officeDocument/2006/relationships" xmlns:p="http://schemas.openxmlformats.org/presentationml/2006/main">
  <p:tag name="THINKCELLSHAPEDONOTDELETE" val="ttjVbQxhe.6eVlEG7oBbAmA"/>
</p:tagLst>
</file>

<file path=ppt/tags/tag1902.xml><?xml version="1.0" encoding="utf-8"?>
<p:tagLst xmlns:a="http://schemas.openxmlformats.org/drawingml/2006/main" xmlns:r="http://schemas.openxmlformats.org/officeDocument/2006/relationships" xmlns:p="http://schemas.openxmlformats.org/presentationml/2006/main">
  <p:tag name="THINKCELLSHAPEDONOTDELETE" val="tfvjKiRey60W5jjJXHu0xLg"/>
</p:tagLst>
</file>

<file path=ppt/tags/tag19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5.xml><?xml version="1.0" encoding="utf-8"?>
<p:tagLst xmlns:a="http://schemas.openxmlformats.org/drawingml/2006/main" xmlns:r="http://schemas.openxmlformats.org/officeDocument/2006/relationships" xmlns:p="http://schemas.openxmlformats.org/presentationml/2006/main">
  <p:tag name="BTFPLAYOUTENABLED" val="1"/>
</p:tagLst>
</file>

<file path=ppt/tags/tag19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7.xml><?xml version="1.0" encoding="utf-8"?>
<p:tagLst xmlns:a="http://schemas.openxmlformats.org/drawingml/2006/main" xmlns:r="http://schemas.openxmlformats.org/officeDocument/2006/relationships" xmlns:p="http://schemas.openxmlformats.org/presentationml/2006/main">
  <p:tag name="BTFPLAYOUTENABLED" val="1"/>
</p:tagLst>
</file>

<file path=ppt/tags/tag19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9.xml><?xml version="1.0" encoding="utf-8"?>
<p:tagLst xmlns:a="http://schemas.openxmlformats.org/drawingml/2006/main" xmlns:r="http://schemas.openxmlformats.org/officeDocument/2006/relationships" xmlns:p="http://schemas.openxmlformats.org/presentationml/2006/main">
  <p:tag name="BTFPLAYOUTENABLED" val="1"/>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5CdvZE8RAX5gxrDtmqQLQ"/>
</p:tagLst>
</file>

<file path=ppt/tags/tag19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1.xml><?xml version="1.0" encoding="utf-8"?>
<p:tagLst xmlns:a="http://schemas.openxmlformats.org/drawingml/2006/main" xmlns:r="http://schemas.openxmlformats.org/officeDocument/2006/relationships" xmlns:p="http://schemas.openxmlformats.org/presentationml/2006/main">
  <p:tag name="BTFPLAYOUTENABLED" val="1"/>
</p:tagLst>
</file>

<file path=ppt/tags/tag1912.xml><?xml version="1.0" encoding="utf-8"?>
<p:tagLst xmlns:a="http://schemas.openxmlformats.org/drawingml/2006/main" xmlns:r="http://schemas.openxmlformats.org/officeDocument/2006/relationships" xmlns:p="http://schemas.openxmlformats.org/presentationml/2006/main">
  <p:tag name="THINKCELLSHAPEDONOTDELETE" val="tWdFA9hDs2VDramPRmdEq0w"/>
</p:tagLst>
</file>

<file path=ppt/tags/tag1913.xml><?xml version="1.0" encoding="utf-8"?>
<p:tagLst xmlns:a="http://schemas.openxmlformats.org/drawingml/2006/main" xmlns:r="http://schemas.openxmlformats.org/officeDocument/2006/relationships" xmlns:p="http://schemas.openxmlformats.org/presentationml/2006/main">
  <p:tag name="THINKCELLSHAPEDONOTDELETE" val="tQb_ywZsUPMY9OSkL47WYWA"/>
</p:tagLst>
</file>

<file path=ppt/tags/tag1914.xml><?xml version="1.0" encoding="utf-8"?>
<p:tagLst xmlns:a="http://schemas.openxmlformats.org/drawingml/2006/main" xmlns:r="http://schemas.openxmlformats.org/officeDocument/2006/relationships" xmlns:p="http://schemas.openxmlformats.org/presentationml/2006/main">
  <p:tag name="THINKCELLSHAPEDONOTDELETE" val="tbUBArwmgSZERluFMOd9dRA"/>
</p:tagLst>
</file>

<file path=ppt/tags/tag1915.xml><?xml version="1.0" encoding="utf-8"?>
<p:tagLst xmlns:a="http://schemas.openxmlformats.org/drawingml/2006/main" xmlns:r="http://schemas.openxmlformats.org/officeDocument/2006/relationships" xmlns:p="http://schemas.openxmlformats.org/presentationml/2006/main">
  <p:tag name="THINKCELLSHAPEDONOTDELETE" val="tQbmfmmibWTuxT10z2Uoq3w"/>
</p:tagLst>
</file>

<file path=ppt/tags/tag1916.xml><?xml version="1.0" encoding="utf-8"?>
<p:tagLst xmlns:a="http://schemas.openxmlformats.org/drawingml/2006/main" xmlns:r="http://schemas.openxmlformats.org/officeDocument/2006/relationships" xmlns:p="http://schemas.openxmlformats.org/presentationml/2006/main">
  <p:tag name="THINKCELLSHAPEDONOTDELETE" val="tlI0abk5daGzAuz61I6XPcQ"/>
</p:tagLst>
</file>

<file path=ppt/tags/tag1917.xml><?xml version="1.0" encoding="utf-8"?>
<p:tagLst xmlns:a="http://schemas.openxmlformats.org/drawingml/2006/main" xmlns:r="http://schemas.openxmlformats.org/officeDocument/2006/relationships" xmlns:p="http://schemas.openxmlformats.org/presentationml/2006/main">
  <p:tag name="THINKCELLSHAPEDONOTDELETE" val="tjSLbmKc1xX7KhciR337gmg"/>
</p:tagLst>
</file>

<file path=ppt/tags/tag1918.xml><?xml version="1.0" encoding="utf-8"?>
<p:tagLst xmlns:a="http://schemas.openxmlformats.org/drawingml/2006/main" xmlns:r="http://schemas.openxmlformats.org/officeDocument/2006/relationships" xmlns:p="http://schemas.openxmlformats.org/presentationml/2006/main">
  <p:tag name="THINKCELLSHAPEDONOTDELETE" val="tNBY39j0oXLFvVkkdulyblA"/>
</p:tagLst>
</file>

<file path=ppt/tags/tag1919.xml><?xml version="1.0" encoding="utf-8"?>
<p:tagLst xmlns:a="http://schemas.openxmlformats.org/drawingml/2006/main" xmlns:r="http://schemas.openxmlformats.org/officeDocument/2006/relationships" xmlns:p="http://schemas.openxmlformats.org/presentationml/2006/main">
  <p:tag name="THINKCELLSHAPEDONOTDELETE" val="tS76UEAe_.Mp86qxhj5wIhg"/>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0.xml><?xml version="1.0" encoding="utf-8"?>
<p:tagLst xmlns:a="http://schemas.openxmlformats.org/drawingml/2006/main" xmlns:r="http://schemas.openxmlformats.org/officeDocument/2006/relationships" xmlns:p="http://schemas.openxmlformats.org/presentationml/2006/main">
  <p:tag name="THINKCELLSHAPEDONOTDELETE" val="tuVsP82_VrHYE6Qz.FjHcgQ"/>
</p:tagLst>
</file>

<file path=ppt/tags/tag1921.xml><?xml version="1.0" encoding="utf-8"?>
<p:tagLst xmlns:a="http://schemas.openxmlformats.org/drawingml/2006/main" xmlns:r="http://schemas.openxmlformats.org/officeDocument/2006/relationships" xmlns:p="http://schemas.openxmlformats.org/presentationml/2006/main">
  <p:tag name="THINKCELLSHAPEDONOTDELETE" val="tem2lJ9eQsb1FrdxgekvfZQ"/>
</p:tagLst>
</file>

<file path=ppt/tags/tag1922.xml><?xml version="1.0" encoding="utf-8"?>
<p:tagLst xmlns:a="http://schemas.openxmlformats.org/drawingml/2006/main" xmlns:r="http://schemas.openxmlformats.org/officeDocument/2006/relationships" xmlns:p="http://schemas.openxmlformats.org/presentationml/2006/main">
  <p:tag name="THINKCELLSHAPEDONOTDELETE" val="tOj7.B3cY.NpEpgHZe0hb5A"/>
</p:tagLst>
</file>

<file path=ppt/tags/tag1923.xml><?xml version="1.0" encoding="utf-8"?>
<p:tagLst xmlns:a="http://schemas.openxmlformats.org/drawingml/2006/main" xmlns:r="http://schemas.openxmlformats.org/officeDocument/2006/relationships" xmlns:p="http://schemas.openxmlformats.org/presentationml/2006/main">
  <p:tag name="THINKCELLSHAPEDONOTDELETE" val="tq_Nfvaj8Y1aSly18.mN.yw"/>
</p:tagLst>
</file>

<file path=ppt/tags/tag1924.xml><?xml version="1.0" encoding="utf-8"?>
<p:tagLst xmlns:a="http://schemas.openxmlformats.org/drawingml/2006/main" xmlns:r="http://schemas.openxmlformats.org/officeDocument/2006/relationships" xmlns:p="http://schemas.openxmlformats.org/presentationml/2006/main">
  <p:tag name="THINKCELLSHAPEDONOTDELETE" val="tsQ3bJyUsLmQQwkaIn2eG1g"/>
</p:tagLst>
</file>

<file path=ppt/tags/tag1925.xml><?xml version="1.0" encoding="utf-8"?>
<p:tagLst xmlns:a="http://schemas.openxmlformats.org/drawingml/2006/main" xmlns:r="http://schemas.openxmlformats.org/officeDocument/2006/relationships" xmlns:p="http://schemas.openxmlformats.org/presentationml/2006/main">
  <p:tag name="THINKCELLSHAPEDONOTDELETE" val="tJUYQeHV04_eea7ma0O6zXw"/>
</p:tagLst>
</file>

<file path=ppt/tags/tag1926.xml><?xml version="1.0" encoding="utf-8"?>
<p:tagLst xmlns:a="http://schemas.openxmlformats.org/drawingml/2006/main" xmlns:r="http://schemas.openxmlformats.org/officeDocument/2006/relationships" xmlns:p="http://schemas.openxmlformats.org/presentationml/2006/main">
  <p:tag name="THINKCELLSHAPEDONOTDELETE" val="t6B4pmEJ3ZV5LC7n79Sil.Q"/>
</p:tagLst>
</file>

<file path=ppt/tags/tag1927.xml><?xml version="1.0" encoding="utf-8"?>
<p:tagLst xmlns:a="http://schemas.openxmlformats.org/drawingml/2006/main" xmlns:r="http://schemas.openxmlformats.org/officeDocument/2006/relationships" xmlns:p="http://schemas.openxmlformats.org/presentationml/2006/main">
  <p:tag name="THINKCELLSHAPEDONOTDELETE" val="trLlhVRnsGwSX6fs3jHJfZA"/>
</p:tagLst>
</file>

<file path=ppt/tags/tag1928.xml><?xml version="1.0" encoding="utf-8"?>
<p:tagLst xmlns:a="http://schemas.openxmlformats.org/drawingml/2006/main" xmlns:r="http://schemas.openxmlformats.org/officeDocument/2006/relationships" xmlns:p="http://schemas.openxmlformats.org/presentationml/2006/main">
  <p:tag name="THINKCELLSHAPEDONOTDELETE" val="tIYV8SqakJ4SNchfF5XNmPA"/>
</p:tagLst>
</file>

<file path=ppt/tags/tag1929.xml><?xml version="1.0" encoding="utf-8"?>
<p:tagLst xmlns:a="http://schemas.openxmlformats.org/drawingml/2006/main" xmlns:r="http://schemas.openxmlformats.org/officeDocument/2006/relationships" xmlns:p="http://schemas.openxmlformats.org/presentationml/2006/main">
  <p:tag name="THINKCELLSHAPEDONOTDELETE" val="tgt4PlseqME6BBGScTUi.Sw"/>
</p:tagLst>
</file>

<file path=ppt/tags/tag193.xml><?xml version="1.0" encoding="utf-8"?>
<p:tagLst xmlns:a="http://schemas.openxmlformats.org/drawingml/2006/main" xmlns:r="http://schemas.openxmlformats.org/officeDocument/2006/relationships" xmlns:p="http://schemas.openxmlformats.org/presentationml/2006/main">
  <p:tag name="BTFPLAYOUTENABLED" val="1"/>
</p:tagLst>
</file>

<file path=ppt/tags/tag1930.xml><?xml version="1.0" encoding="utf-8"?>
<p:tagLst xmlns:a="http://schemas.openxmlformats.org/drawingml/2006/main" xmlns:r="http://schemas.openxmlformats.org/officeDocument/2006/relationships" xmlns:p="http://schemas.openxmlformats.org/presentationml/2006/main">
  <p:tag name="THINKCELLSHAPEDONOTDELETE" val="tewx68TqjoSg5SfG8zQF6kQ"/>
</p:tagLst>
</file>

<file path=ppt/tags/tag1931.xml><?xml version="1.0" encoding="utf-8"?>
<p:tagLst xmlns:a="http://schemas.openxmlformats.org/drawingml/2006/main" xmlns:r="http://schemas.openxmlformats.org/officeDocument/2006/relationships" xmlns:p="http://schemas.openxmlformats.org/presentationml/2006/main">
  <p:tag name="THINKCELLSHAPEDONOTDELETE" val="tB1KQK2OBDt_zIPJieL2lYA"/>
</p:tagLst>
</file>

<file path=ppt/tags/tag1932.xml><?xml version="1.0" encoding="utf-8"?>
<p:tagLst xmlns:a="http://schemas.openxmlformats.org/drawingml/2006/main" xmlns:r="http://schemas.openxmlformats.org/officeDocument/2006/relationships" xmlns:p="http://schemas.openxmlformats.org/presentationml/2006/main">
  <p:tag name="THINKCELLSHAPEDONOTDELETE" val="tRYajuqtcLxR8_a_tTBwZkg"/>
</p:tagLst>
</file>

<file path=ppt/tags/tag1933.xml><?xml version="1.0" encoding="utf-8"?>
<p:tagLst xmlns:a="http://schemas.openxmlformats.org/drawingml/2006/main" xmlns:r="http://schemas.openxmlformats.org/officeDocument/2006/relationships" xmlns:p="http://schemas.openxmlformats.org/presentationml/2006/main">
  <p:tag name="THINKCELLSHAPEDONOTDELETE" val="t_AI3DT1OTQz_o7j6vzYv2Q"/>
</p:tagLst>
</file>

<file path=ppt/tags/tag1934.xml><?xml version="1.0" encoding="utf-8"?>
<p:tagLst xmlns:a="http://schemas.openxmlformats.org/drawingml/2006/main" xmlns:r="http://schemas.openxmlformats.org/officeDocument/2006/relationships" xmlns:p="http://schemas.openxmlformats.org/presentationml/2006/main">
  <p:tag name="THINKCELLSHAPEDONOTDELETE" val="txzowTE2pgbq6F.Ptf4XbRQ"/>
</p:tagLst>
</file>

<file path=ppt/tags/tag1935.xml><?xml version="1.0" encoding="utf-8"?>
<p:tagLst xmlns:a="http://schemas.openxmlformats.org/drawingml/2006/main" xmlns:r="http://schemas.openxmlformats.org/officeDocument/2006/relationships" xmlns:p="http://schemas.openxmlformats.org/presentationml/2006/main">
  <p:tag name="THINKCELLSHAPEDONOTDELETE" val="tJJfiDqly1SWSXTZz5paD_g"/>
</p:tagLst>
</file>

<file path=ppt/tags/tag1936.xml><?xml version="1.0" encoding="utf-8"?>
<p:tagLst xmlns:a="http://schemas.openxmlformats.org/drawingml/2006/main" xmlns:r="http://schemas.openxmlformats.org/officeDocument/2006/relationships" xmlns:p="http://schemas.openxmlformats.org/presentationml/2006/main">
  <p:tag name="THINKCELLSHAPEDONOTDELETE" val="tgI62AJAK4M2XTRWh.f8S3w"/>
</p:tagLst>
</file>

<file path=ppt/tags/tag1937.xml><?xml version="1.0" encoding="utf-8"?>
<p:tagLst xmlns:a="http://schemas.openxmlformats.org/drawingml/2006/main" xmlns:r="http://schemas.openxmlformats.org/officeDocument/2006/relationships" xmlns:p="http://schemas.openxmlformats.org/presentationml/2006/main">
  <p:tag name="THINKCELLSHAPEDONOTDELETE" val="tKBf5Ii6ANbyiEeBPy1nNcg"/>
</p:tagLst>
</file>

<file path=ppt/tags/tag1938.xml><?xml version="1.0" encoding="utf-8"?>
<p:tagLst xmlns:a="http://schemas.openxmlformats.org/drawingml/2006/main" xmlns:r="http://schemas.openxmlformats.org/officeDocument/2006/relationships" xmlns:p="http://schemas.openxmlformats.org/presentationml/2006/main">
  <p:tag name="THINKCELLSHAPEDONOTDELETE" val="tZL661lgx55oWL6AlWlDhNQ"/>
</p:tagLst>
</file>

<file path=ppt/tags/tag1939.xml><?xml version="1.0" encoding="utf-8"?>
<p:tagLst xmlns:a="http://schemas.openxmlformats.org/drawingml/2006/main" xmlns:r="http://schemas.openxmlformats.org/officeDocument/2006/relationships" xmlns:p="http://schemas.openxmlformats.org/presentationml/2006/main">
  <p:tag name="BTFPLAYOUTENABLED" val="1"/>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t7y8co7RXqn1LH35YqCyNQ"/>
</p:tagLst>
</file>

<file path=ppt/tags/tag19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1.xml><?xml version="1.0" encoding="utf-8"?>
<p:tagLst xmlns:a="http://schemas.openxmlformats.org/drawingml/2006/main" xmlns:r="http://schemas.openxmlformats.org/officeDocument/2006/relationships" xmlns:p="http://schemas.openxmlformats.org/presentationml/2006/main">
  <p:tag name="BTFPLAYOUTENABLED" val="1"/>
</p:tagLst>
</file>

<file path=ppt/tags/tag19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3.xml><?xml version="1.0" encoding="utf-8"?>
<p:tagLst xmlns:a="http://schemas.openxmlformats.org/drawingml/2006/main" xmlns:r="http://schemas.openxmlformats.org/officeDocument/2006/relationships" xmlns:p="http://schemas.openxmlformats.org/presentationml/2006/main">
  <p:tag name="BTFPLAYOUTENABLED" val="1"/>
</p:tagLst>
</file>

<file path=ppt/tags/tag1944.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9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6.xml><?xml version="1.0" encoding="utf-8"?>
<p:tagLst xmlns:a="http://schemas.openxmlformats.org/drawingml/2006/main" xmlns:r="http://schemas.openxmlformats.org/officeDocument/2006/relationships" xmlns:p="http://schemas.openxmlformats.org/presentationml/2006/main">
  <p:tag name="BTFPLAYOUTENABLED" val="1"/>
</p:tagLst>
</file>

<file path=ppt/tags/tag1947.xml><?xml version="1.0" encoding="utf-8"?>
<p:tagLst xmlns:a="http://schemas.openxmlformats.org/drawingml/2006/main" xmlns:r="http://schemas.openxmlformats.org/officeDocument/2006/relationships" xmlns:p="http://schemas.openxmlformats.org/presentationml/2006/main">
  <p:tag name="THINKCELLSHAPEDONOTDELETE" val="t.FoKMTaH2nAfCiOJvmLIkA"/>
</p:tagLst>
</file>

<file path=ppt/tags/tag1948.xml><?xml version="1.0" encoding="utf-8"?>
<p:tagLst xmlns:a="http://schemas.openxmlformats.org/drawingml/2006/main" xmlns:r="http://schemas.openxmlformats.org/officeDocument/2006/relationships" xmlns:p="http://schemas.openxmlformats.org/presentationml/2006/main">
  <p:tag name="THINKCELLSHAPEDONOTDELETE" val="tRGpbIesqusy4Xbcqhmvc2g"/>
</p:tagLst>
</file>

<file path=ppt/tags/tag1949.xml><?xml version="1.0" encoding="utf-8"?>
<p:tagLst xmlns:a="http://schemas.openxmlformats.org/drawingml/2006/main" xmlns:r="http://schemas.openxmlformats.org/officeDocument/2006/relationships" xmlns:p="http://schemas.openxmlformats.org/presentationml/2006/main">
  <p:tag name="THINKCELLSHAPEDONOTDELETE" val="tQcmS_x6waMUgF9zRjIF0k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jT1_b8oige5evl4EvzvGYg"/>
</p:tagLst>
</file>

<file path=ppt/tags/tag1950.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9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2.xml><?xml version="1.0" encoding="utf-8"?>
<p:tagLst xmlns:a="http://schemas.openxmlformats.org/drawingml/2006/main" xmlns:r="http://schemas.openxmlformats.org/officeDocument/2006/relationships" xmlns:p="http://schemas.openxmlformats.org/presentationml/2006/main">
  <p:tag name="THINKCELLSHAPEDONOTDELETE" val="tF2EnAGhOWu5HjvS65Cf9fg"/>
</p:tagLst>
</file>

<file path=ppt/tags/tag1953.xml><?xml version="1.0" encoding="utf-8"?>
<p:tagLst xmlns:a="http://schemas.openxmlformats.org/drawingml/2006/main" xmlns:r="http://schemas.openxmlformats.org/officeDocument/2006/relationships" xmlns:p="http://schemas.openxmlformats.org/presentationml/2006/main">
  <p:tag name="THINKCELLSHAPEDONOTDELETE" val="tUAoic7vKxMa.dp1KTDbszw"/>
</p:tagLst>
</file>

<file path=ppt/tags/tag1954.xml><?xml version="1.0" encoding="utf-8"?>
<p:tagLst xmlns:a="http://schemas.openxmlformats.org/drawingml/2006/main" xmlns:r="http://schemas.openxmlformats.org/officeDocument/2006/relationships" xmlns:p="http://schemas.openxmlformats.org/presentationml/2006/main">
  <p:tag name="THINKCELLSHAPEDONOTDELETE" val="tijZOvOUJrc0UFtQ7q9L03Q"/>
</p:tagLst>
</file>

<file path=ppt/tags/tag1955.xml><?xml version="1.0" encoding="utf-8"?>
<p:tagLst xmlns:a="http://schemas.openxmlformats.org/drawingml/2006/main" xmlns:r="http://schemas.openxmlformats.org/officeDocument/2006/relationships" xmlns:p="http://schemas.openxmlformats.org/presentationml/2006/main">
  <p:tag name="BTFPLAYOUTENABLED" val="1"/>
</p:tagLst>
</file>

<file path=ppt/tags/tag1956.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9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8.xml><?xml version="1.0" encoding="utf-8"?>
<p:tagLst xmlns:a="http://schemas.openxmlformats.org/drawingml/2006/main" xmlns:r="http://schemas.openxmlformats.org/officeDocument/2006/relationships" xmlns:p="http://schemas.openxmlformats.org/presentationml/2006/main">
  <p:tag name="BTFPLAYOUTENABLED" val="1"/>
</p:tagLst>
</file>

<file path=ppt/tags/tag1959.xml><?xml version="1.0" encoding="utf-8"?>
<p:tagLst xmlns:a="http://schemas.openxmlformats.org/drawingml/2006/main" xmlns:r="http://schemas.openxmlformats.org/officeDocument/2006/relationships" xmlns:p="http://schemas.openxmlformats.org/presentationml/2006/main">
  <p:tag name="THINKCELLSHAPEDONOTDELETE" val="tqrHXhAuHKaJgLlry_uGM8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IL2oPJt8hrD1bcv1__O_gg"/>
</p:tagLst>
</file>

<file path=ppt/tags/tag1960.xml><?xml version="1.0" encoding="utf-8"?>
<p:tagLst xmlns:a="http://schemas.openxmlformats.org/drawingml/2006/main" xmlns:r="http://schemas.openxmlformats.org/officeDocument/2006/relationships" xmlns:p="http://schemas.openxmlformats.org/presentationml/2006/main">
  <p:tag name="THINKCELLSHAPEDONOTDELETE" val="tn.sdXd14NcNKVvjZjtD12A"/>
</p:tagLst>
</file>

<file path=ppt/tags/tag1961.xml><?xml version="1.0" encoding="utf-8"?>
<p:tagLst xmlns:a="http://schemas.openxmlformats.org/drawingml/2006/main" xmlns:r="http://schemas.openxmlformats.org/officeDocument/2006/relationships" xmlns:p="http://schemas.openxmlformats.org/presentationml/2006/main">
  <p:tag name="THINKCELLSHAPEDONOTDELETE" val="t4fy5Ilu8gWie7EbbbpK4hg"/>
</p:tagLst>
</file>

<file path=ppt/tags/tag1962.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9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4.xml><?xml version="1.0" encoding="utf-8"?>
<p:tagLst xmlns:a="http://schemas.openxmlformats.org/drawingml/2006/main" xmlns:r="http://schemas.openxmlformats.org/officeDocument/2006/relationships" xmlns:p="http://schemas.openxmlformats.org/presentationml/2006/main">
  <p:tag name="BTFPLAYOUTENABLED" val="1"/>
</p:tagLst>
</file>

<file path=ppt/tags/tag1965.xml><?xml version="1.0" encoding="utf-8"?>
<p:tagLst xmlns:a="http://schemas.openxmlformats.org/drawingml/2006/main" xmlns:r="http://schemas.openxmlformats.org/officeDocument/2006/relationships" xmlns:p="http://schemas.openxmlformats.org/presentationml/2006/main">
  <p:tag name="THINKCELLSHAPEDONOTDELETE" val="tusAujKHdVEKZKyGHXrsaYw"/>
</p:tagLst>
</file>

<file path=ppt/tags/tag1966.xml><?xml version="1.0" encoding="utf-8"?>
<p:tagLst xmlns:a="http://schemas.openxmlformats.org/drawingml/2006/main" xmlns:r="http://schemas.openxmlformats.org/officeDocument/2006/relationships" xmlns:p="http://schemas.openxmlformats.org/presentationml/2006/main">
  <p:tag name="THINKCELLSHAPEDONOTDELETE" val="tlJGZ8D7tMGMX3TPp5yN8fg"/>
</p:tagLst>
</file>

<file path=ppt/tags/tag1967.xml><?xml version="1.0" encoding="utf-8"?>
<p:tagLst xmlns:a="http://schemas.openxmlformats.org/drawingml/2006/main" xmlns:r="http://schemas.openxmlformats.org/officeDocument/2006/relationships" xmlns:p="http://schemas.openxmlformats.org/presentationml/2006/main">
  <p:tag name="THINKCELLSHAPEDONOTDELETE" val="twiKadUTCZvtKqc909tRdQQ"/>
</p:tagLst>
</file>

<file path=ppt/tags/tag19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9.xml><?xml version="1.0" encoding="utf-8"?>
<p:tagLst xmlns:a="http://schemas.openxmlformats.org/drawingml/2006/main" xmlns:r="http://schemas.openxmlformats.org/officeDocument/2006/relationships" xmlns:p="http://schemas.openxmlformats.org/presentationml/2006/main">
  <p:tag name="BTFPLAYOUTENABLED" val="1"/>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wRN_0RLOwPvZCUDLZXA2bw"/>
</p:tagLst>
</file>

<file path=ppt/tags/tag1970.xml><?xml version="1.0" encoding="utf-8"?>
<p:tagLst xmlns:a="http://schemas.openxmlformats.org/drawingml/2006/main" xmlns:r="http://schemas.openxmlformats.org/officeDocument/2006/relationships" xmlns:p="http://schemas.openxmlformats.org/presentationml/2006/main">
  <p:tag name="THINKCELLSHAPEDONOTDELETE" val="tHuuuBo3YXcy53NCC1_0F6A"/>
</p:tagLst>
</file>

<file path=ppt/tags/tag1971.xml><?xml version="1.0" encoding="utf-8"?>
<p:tagLst xmlns:a="http://schemas.openxmlformats.org/drawingml/2006/main" xmlns:r="http://schemas.openxmlformats.org/officeDocument/2006/relationships" xmlns:p="http://schemas.openxmlformats.org/presentationml/2006/main">
  <p:tag name="THINKCELLSHAPEDONOTDELETE" val="tbTQlOzx8X3HGFwvQ6VoUdQ"/>
</p:tagLst>
</file>

<file path=ppt/tags/tag1972.xml><?xml version="1.0" encoding="utf-8"?>
<p:tagLst xmlns:a="http://schemas.openxmlformats.org/drawingml/2006/main" xmlns:r="http://schemas.openxmlformats.org/officeDocument/2006/relationships" xmlns:p="http://schemas.openxmlformats.org/presentationml/2006/main">
  <p:tag name="THINKCELLSHAPEDONOTDELETE" val="tv53iero1UStAN2Kd5ObJwg"/>
</p:tagLst>
</file>

<file path=ppt/tags/tag1973.xml><?xml version="1.0" encoding="utf-8"?>
<p:tagLst xmlns:a="http://schemas.openxmlformats.org/drawingml/2006/main" xmlns:r="http://schemas.openxmlformats.org/officeDocument/2006/relationships" xmlns:p="http://schemas.openxmlformats.org/presentationml/2006/main">
  <p:tag name="THINKCELLSHAPEDONOTDELETE" val="tjlG_A74CJgD22ff7.GnBVA"/>
</p:tagLst>
</file>

<file path=ppt/tags/tag1974.xml><?xml version="1.0" encoding="utf-8"?>
<p:tagLst xmlns:a="http://schemas.openxmlformats.org/drawingml/2006/main" xmlns:r="http://schemas.openxmlformats.org/officeDocument/2006/relationships" xmlns:p="http://schemas.openxmlformats.org/presentationml/2006/main">
  <p:tag name="THINKCELLSHAPEDONOTDELETE" val="tEozS5yqf0LWz85b_3JcJTA"/>
</p:tagLst>
</file>

<file path=ppt/tags/tag1975.xml><?xml version="1.0" encoding="utf-8"?>
<p:tagLst xmlns:a="http://schemas.openxmlformats.org/drawingml/2006/main" xmlns:r="http://schemas.openxmlformats.org/officeDocument/2006/relationships" xmlns:p="http://schemas.openxmlformats.org/presentationml/2006/main">
  <p:tag name="THINKCELLSHAPEDONOTDELETE" val="t56HQB2xbg.rGAjsiIvF9ZQ"/>
</p:tagLst>
</file>

<file path=ppt/tags/tag1976.xml><?xml version="1.0" encoding="utf-8"?>
<p:tagLst xmlns:a="http://schemas.openxmlformats.org/drawingml/2006/main" xmlns:r="http://schemas.openxmlformats.org/officeDocument/2006/relationships" xmlns:p="http://schemas.openxmlformats.org/presentationml/2006/main">
  <p:tag name="THINKCELLSHAPEDONOTDELETE" val="tGeVyoYxJvyuNJOWmrX0f8Q"/>
</p:tagLst>
</file>

<file path=ppt/tags/tag1977.xml><?xml version="1.0" encoding="utf-8"?>
<p:tagLst xmlns:a="http://schemas.openxmlformats.org/drawingml/2006/main" xmlns:r="http://schemas.openxmlformats.org/officeDocument/2006/relationships" xmlns:p="http://schemas.openxmlformats.org/presentationml/2006/main">
  <p:tag name="THINKCELLSHAPEDONOTDELETE" val="tOLYaxCfMkKGkCHxgKLovkQ"/>
</p:tagLst>
</file>

<file path=ppt/tags/tag1978.xml><?xml version="1.0" encoding="utf-8"?>
<p:tagLst xmlns:a="http://schemas.openxmlformats.org/drawingml/2006/main" xmlns:r="http://schemas.openxmlformats.org/officeDocument/2006/relationships" xmlns:p="http://schemas.openxmlformats.org/presentationml/2006/main">
  <p:tag name="THINKCELLSHAPEDONOTDELETE" val="tVuigXBodl6oFWUtJCEcseg"/>
</p:tagLst>
</file>

<file path=ppt/tags/tag1979.xml><?xml version="1.0" encoding="utf-8"?>
<p:tagLst xmlns:a="http://schemas.openxmlformats.org/drawingml/2006/main" xmlns:r="http://schemas.openxmlformats.org/officeDocument/2006/relationships" xmlns:p="http://schemas.openxmlformats.org/presentationml/2006/main">
  <p:tag name="THINKCELLSHAPEDONOTDELETE" val="tPe96rlTUbdy2VtYuMP3j4Q"/>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VytR1VSxwzu1QnHCTMICxw"/>
</p:tagLst>
</file>

<file path=ppt/tags/tag19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1.xml><?xml version="1.0" encoding="utf-8"?>
<p:tagLst xmlns:a="http://schemas.openxmlformats.org/drawingml/2006/main" xmlns:r="http://schemas.openxmlformats.org/officeDocument/2006/relationships" xmlns:p="http://schemas.openxmlformats.org/presentationml/2006/main">
  <p:tag name="BTFPLAYOUTENABLED" val="1"/>
</p:tagLst>
</file>

<file path=ppt/tags/tag19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4.xml><?xml version="1.0" encoding="utf-8"?>
<p:tagLst xmlns:a="http://schemas.openxmlformats.org/drawingml/2006/main" xmlns:r="http://schemas.openxmlformats.org/officeDocument/2006/relationships" xmlns:p="http://schemas.openxmlformats.org/presentationml/2006/main">
  <p:tag name="THINKCELLSHAPEDONOTDELETE" val="tc_2GNWo4PG8rPJf6F5vY6A"/>
</p:tagLst>
</file>

<file path=ppt/tags/tag1985.xml><?xml version="1.0" encoding="utf-8"?>
<p:tagLst xmlns:a="http://schemas.openxmlformats.org/drawingml/2006/main" xmlns:r="http://schemas.openxmlformats.org/officeDocument/2006/relationships" xmlns:p="http://schemas.openxmlformats.org/presentationml/2006/main">
  <p:tag name="THINKCELLSHAPEDONOTDELETE" val="tH.ucj.Th91RD1bOhOzjz_g"/>
</p:tagLst>
</file>

<file path=ppt/tags/tag1986.xml><?xml version="1.0" encoding="utf-8"?>
<p:tagLst xmlns:a="http://schemas.openxmlformats.org/drawingml/2006/main" xmlns:r="http://schemas.openxmlformats.org/officeDocument/2006/relationships" xmlns:p="http://schemas.openxmlformats.org/presentationml/2006/main">
  <p:tag name="THINKCELLSHAPEDONOTDELETE" val="tYTOVzj8WGCO7M_J59ExFdQ"/>
</p:tagLst>
</file>

<file path=ppt/tags/tag1987.xml><?xml version="1.0" encoding="utf-8"?>
<p:tagLst xmlns:a="http://schemas.openxmlformats.org/drawingml/2006/main" xmlns:r="http://schemas.openxmlformats.org/officeDocument/2006/relationships" xmlns:p="http://schemas.openxmlformats.org/presentationml/2006/main">
  <p:tag name="THINKCELLSHAPEDONOTDELETE" val="ttjVbQxhe.6eVlEG7oBbAmA"/>
</p:tagLst>
</file>

<file path=ppt/tags/tag19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qxSGXYkxrBuPxrq6455QHg"/>
</p:tagLst>
</file>

<file path=ppt/tags/tag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RiQP952FxVoqpOM25ykr6A"/>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PFtv3CQxvuT9sN0hMy8Q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s.5gxz8nLP5lCnpSQ0c1x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aDqTaERs9sDnDuwigayFY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OiEorFDl.26gVZwMvz_nU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_tU5Ncev8gSUlMNpBLNdxw"/>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NmRh6zTJehSs8a04JXzDFg"/>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UNreUvJfjJoy6.G5diSDZ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OhDNm0iiLTopBUaMi_NZ7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27D8hCjwwZB.zlLpxDEXY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58QmnbOa24mDHXbUfce4u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DvjCNWUIuW4zhIIte4P_j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B6IlcKdYC.qmGEuILuBfv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CF1bGJ7MMIAIiBf61zwqJg"/>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r_pSU2FCa8o8PKlguqAi2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dRRwkhdHuttNbI3pj3fYT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p3.ygDZ5dUItpkVKxzaDB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JdG3ruXqtzyGgx4..m7UN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dXi6NjNt9O0kwOqVOZ1dbg"/>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9lHayYLWkchXbJGqvsoRVw"/>
</p:tagLst>
</file>

<file path=ppt/tags/tag22.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DqQG2cNC8LBtZ_A4dn5PP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NVgx2WfJLZXs9u47b6pp_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btDzZFAgS1366jdkn_.9V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dGZqe5dX5jLglHY_H_vsi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N0LuZY1YVCWg4HVSgKWYC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R_85tAhXxlzUxv7I4jjjUw"/>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JYyVA9tJMHf5qzDHcdkm0w"/>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quhMXOlveseYXey4ftakO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ijV6CDyZSGsDNyOjkbm36w"/>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7XZ5bLAR5C9EgG6cL_zzf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R16Fzvqy7JjcaHbLBiVy8A"/>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NcfdKJEesZ2tfvP1LW9W.w"/>
</p:tagLst>
</file>

<file path=ppt/tags/tag232.xml><?xml version="1.0" encoding="utf-8"?>
<p:tagLst xmlns:a="http://schemas.openxmlformats.org/drawingml/2006/main" xmlns:r="http://schemas.openxmlformats.org/officeDocument/2006/relationships" xmlns:p="http://schemas.openxmlformats.org/presentationml/2006/main">
  <p:tag name="BTFPLAYOUTENABLED" val="0"/>
  <p:tag name="BTFPLAYOUTCOLUMNS" val="4"/>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BTFPLAYOUTENABLED" val="1"/>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8pCT3B7QExHbMJp1yofyTg"/>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xnfVdR8khIMGlrKSL0zaFQ"/>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dT4m5aHG0fM0TOsDJJsWd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cnXuiZo7mHCRi41P9SFi6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4MPaYnGNcrNSbSkCgDANqw"/>
</p:tagLst>
</file>

<file path=ppt/tags/tag24.xml><?xml version="1.0" encoding="utf-8"?>
<p:tagLst xmlns:a="http://schemas.openxmlformats.org/drawingml/2006/main" xmlns:r="http://schemas.openxmlformats.org/officeDocument/2006/relationships" xmlns:p="http://schemas.openxmlformats.org/presentationml/2006/main">
  <p:tag name="BTFPLAYOUTENABLED" val="1"/>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LzVEcdB_EnB.sV66F9Xnw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J1J8G7TUUzMUNz9H7PDzEQ"/>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YsFqRA6pC_dC8Zpm.PYWiw"/>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CuBqG8Dv7daCby8Z6MBU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zoAW_722wHHWf_fLgjRHg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ZqGBzOc3yeucM.titHUD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arKx1IpLhfepx3XTnYXNg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V0oki_QToMjge5MdQSGTnA"/>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f98QNPSmMHuaM7dypyYYT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FhCIfLkpfWHySu_uwbixaw"/>
</p:tagLst>
</file>

<file path=ppt/tags/tag25.xml><?xml version="1.0" encoding="utf-8"?>
<p:tagLst xmlns:a="http://schemas.openxmlformats.org/drawingml/2006/main" xmlns:r="http://schemas.openxmlformats.org/officeDocument/2006/relationships" xmlns:p="http://schemas.openxmlformats.org/presentationml/2006/main">
  <p:tag name="BTFPLAYOUTENABLED" val="1"/>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3Nq3WETo_p35cZjXrkqDEA"/>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jw_h4F7h_x1r87iKuGGZA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sVZpk3V5hNObzsjiP928Jw"/>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DCCsCVIi1lr4M0oHPzTpyA"/>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su46qsq96h3aB3_mC3KOT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Gzb_wy9tLCumB88Wba2ZRw"/>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PFmqYr8AzxOBAg6_46QVEA"/>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QOjfNDRt4wojnqCoSpga1g"/>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8cPDEcq2T1tSbN0RI3APE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th5.CD_pq73pFqtKz2Cg.w"/>
</p:tagLst>
</file>

<file path=ppt/tags/tag26.xml><?xml version="1.0" encoding="utf-8"?>
<p:tagLst xmlns:a="http://schemas.openxmlformats.org/drawingml/2006/main" xmlns:r="http://schemas.openxmlformats.org/officeDocument/2006/relationships" xmlns:p="http://schemas.openxmlformats.org/presentationml/2006/main">
  <p:tag name="BTFPLAYOUTENABLED" val="1"/>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Xx3Whslxn95DH7BRFuxYKQ"/>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ZXNdObnW73NKqLcGatEvow"/>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M6zmmtPXkw4gJ21heB1RJ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Zfu.LnSwUZshJp08PlwLl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BFYuwENVcPNimxtNO1jpSA"/>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ufw7OmdHwbBid_6gGZs0JQ"/>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PchDeLCjUrO3x8i6Zwj7U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KkqjDDBWQFFEPYHYfVfws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4OOFk5Dv1amjHu3VWDqyW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lGnJE7yHec37.8ItIHCjag"/>
</p:tagLst>
</file>

<file path=ppt/tags/tag27.xml><?xml version="1.0" encoding="utf-8"?>
<p:tagLst xmlns:a="http://schemas.openxmlformats.org/drawingml/2006/main" xmlns:r="http://schemas.openxmlformats.org/officeDocument/2006/relationships" xmlns:p="http://schemas.openxmlformats.org/presentationml/2006/main">
  <p:tag name="BTFPLAYOUTENABLED" val="1"/>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eAzU8Xj5s9gfcAyUok09Ag"/>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Qlu0wa0zg1Mg1iK_K6n0KQ"/>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GGdV4cKVVDit53fhUW3U4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iauEtw.oZeGbrWSHSh1lr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rrOj4u477gb0FRS3B_HTDg"/>
</p:tagLst>
</file>

<file path=ppt/tags/tag275.xml><?xml version="1.0" encoding="utf-8"?>
<p:tagLst xmlns:a="http://schemas.openxmlformats.org/drawingml/2006/main" xmlns:r="http://schemas.openxmlformats.org/officeDocument/2006/relationships" xmlns:p="http://schemas.openxmlformats.org/presentationml/2006/main">
  <p:tag name="BTFPLAYOUTENABLED" val="0"/>
  <p:tag name="BTFPLAYOUTCOLUMNS" val="4"/>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BTFPLAYOUTENABLED" val="1"/>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lqC4gBqkqSg0zsQ.bTeYS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bGdXz17pUTZ3dX2Y1W3R_w"/>
</p:tagLst>
</file>

<file path=ppt/tags/tag28.xml><?xml version="1.0" encoding="utf-8"?>
<p:tagLst xmlns:a="http://schemas.openxmlformats.org/drawingml/2006/main" xmlns:r="http://schemas.openxmlformats.org/officeDocument/2006/relationships" xmlns:p="http://schemas.openxmlformats.org/presentationml/2006/main">
  <p:tag name="BTFPLAYOUTENABLED" val="1"/>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FMWYDZrQ_PjHqHfRlcbq3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DMetkTi0bGw9grR0dJfSpw"/>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NUBjTIwO95R3Fwj0JnGkJw"/>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7r9kIE2k9bRioinhO4pFGA"/>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mIVT4CkQrlyU1UdGwz8Oj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IEw9MdWepxquREL98sI2Ug"/>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thfMfmk8xOoW_eHr_36y6A"/>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9endREUHIokn_54jUNleQ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1LWHVacmPDS3VcXuPJvQ3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B0UW_4Fn4x_0vruNhfNL4w"/>
</p:tagLst>
</file>

<file path=ppt/tags/tag29.xml><?xml version="1.0" encoding="utf-8"?>
<p:tagLst xmlns:a="http://schemas.openxmlformats.org/drawingml/2006/main" xmlns:r="http://schemas.openxmlformats.org/officeDocument/2006/relationships" xmlns:p="http://schemas.openxmlformats.org/presentationml/2006/main">
  <p:tag name="BTFPLAYOUTENABLED" val="1"/>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Z3zh4Ov7z2ZlN3zYeFmfSg"/>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qsNVu1tjV_LQgRMb675v8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3.xml><?xml version="1.0" encoding="utf-8"?>
<p:tagLst xmlns:a="http://schemas.openxmlformats.org/drawingml/2006/main" xmlns:r="http://schemas.openxmlformats.org/officeDocument/2006/relationships" xmlns:p="http://schemas.openxmlformats.org/presentationml/2006/main">
  <p:tag name="BTFPLAYOUTENABLED" val="1"/>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9iG7bhU5KiyPZ92G6CPcs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LCR0R_Z5uvml.fJioG1n2Q"/>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FydiBDEYOIwpWRhihOiza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VrLZLFUqRHCHplITEdOpR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EtcooUgBbhnen5U0txMMy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PW.tXu_MsWkbYi7D7yQpt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8DJY9Wb8azkE4SI.5.E23Q"/>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_Hi7M6sjYv6pZrNPswRxz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oFNmoSh9vlgJTbjY3MBFf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92vTBnw7vB95hEUsziEmU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I2JEBDEcLRMS8RyNNDDw9Q"/>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EPp1ARe0Zk7G99bb.riLF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3B6huhaje9I3mK3MS9wK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waZqN64DKeKSHGW98zl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R69MkaxIXOztuzKbVOes8w"/>
</p:tagLst>
</file>

<file path=ppt/tags/tag31.xml><?xml version="1.0" encoding="utf-8"?>
<p:tagLst xmlns:a="http://schemas.openxmlformats.org/drawingml/2006/main" xmlns:r="http://schemas.openxmlformats.org/officeDocument/2006/relationships" xmlns:p="http://schemas.openxmlformats.org/presentationml/2006/main">
  <p:tag name="BTFPLAYOUTENABLED" val="1"/>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0KiUED8MLPAQKucJICBNC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SjjF7AOOwXRc2NQRag6bSQ"/>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DlBR4YnQcdbMaAaZZk5Qh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hoQ6xf.173ElFnqBZCMaAQ"/>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el3y5VtsDI9qNGXbD.CKYg"/>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KQhDYR4xNNhqynccUYMj2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c53LZ.oO98Ew34cJAz1Ka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uogzm1JqIBhIuTr1Lo3eYw"/>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RmvWPd3jVezfl4C9ejyfl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K0vM0u6PC33t0QbOlo5jkg"/>
</p:tagLst>
</file>

<file path=ppt/tags/tag32.xml><?xml version="1.0" encoding="utf-8"?>
<p:tagLst xmlns:a="http://schemas.openxmlformats.org/drawingml/2006/main" xmlns:r="http://schemas.openxmlformats.org/officeDocument/2006/relationships" xmlns:p="http://schemas.openxmlformats.org/presentationml/2006/main">
  <p:tag name="BTFPLAYOUTCOLUMNS" val="1"/>
  <p:tag name="BTFPLAYOUTENABLED" val="0"/>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7MZz2WU6fHrU8wEUqPfhDw"/>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JX929jQSpZF75s7_XFkuX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K7HrEPdVx.w3TLQeh93Gz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OjCgJZPrYKhAa7uzX3SdxQ"/>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ARBWN9rrQ6MwSZTVAgdsCA"/>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CuXOebk6ivzJofcqh4DEa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544pyH0lLuwD0zgh7bcYr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LU7Nn7D3lBXG_m6auuLfd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lhT8czIJxQNXASagJIBh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NWj8W_0t0fL.ZVFZsHN.y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EJmnBaNrrEyOKyhFPuKvYw"/>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k7c6Aa_MmBJtjkxxcnOZRQ"/>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vZxkijHK18QipE6SMV9mB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tL2BGeXdGTUcMqGfWrXli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vpiBfqYg7zFicQR6haRfD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58Iv2YT.uEvyjX8Rjptr1Q"/>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DBtlqlazccNUDET4MGYIf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wCXWbCchulVh2OKNP58Mtw"/>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5erC82aRVo7G4IhJ38RaL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CjGqV_.pHiCLu9YVdh_p2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NNwO__kFXAbYxfBNyMVce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bD4zhYTI.iXrGnUrvxzYE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LbU62Pogzq1KvMUul8GaF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ixOL_4NCrlwfnBssWSFXQg"/>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BcAdqPhY8PxcwnyhhsquL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5.xml><?xml version="1.0" encoding="utf-8"?>
<p:tagLst xmlns:a="http://schemas.openxmlformats.org/drawingml/2006/main" xmlns:r="http://schemas.openxmlformats.org/officeDocument/2006/relationships" xmlns:p="http://schemas.openxmlformats.org/presentationml/2006/main">
  <p:tag name="BTFPLAYOUTENABLED" val="1"/>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oIU8GdtTtmR0GvE6.B7SP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4o0TxlDu9hNOx2A1sbkqlg"/>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XzOSll0rlSbp7T2aRD38k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U4bvCDdU_Zjpk2.FqV4V8Q"/>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5qBL0HQ09dSHzJyxCuv6a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X_JzXhIeT1Oks69icFdR0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TjPEk3WbKfMLNQ4tvA238A"/>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Aujtlo_NOKPnFgj2Dn8atQ"/>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VkzF7bT1v5ct81SHQPJFX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9dEy7YXarEo54F3UQ0uDS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MBOs6VW6ZYQLEfTHhKrbQQ"/>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QsD3e3inmp8HgSaXA4kOjA"/>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5wFjl0_7sstrGttRT0AAJ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GDJ9Cqt1ifs2qHNBK_WLO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VxQ2.qquBtYAmsG..zDiCg"/>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IbIgLJVUv7kgj2oQQDKRk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1H2xGfwr5sgsfj6oOUUWQg"/>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ZPNj3in7cKNkCc7TRjIor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JwIW4F.mTWvWrSAbtUqaL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N2Tb3rbckW7.Mmmx1iCNfg"/>
</p:tagLst>
</file>

<file path=ppt/tags/tag368.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2WDfQ20C.2Vl_47IsLzIA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IbIgLJVUv7kgj2oQQDKRkQ"/>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B7rQivu.Os38zT1.FDTvs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uHMHCnIoaCVqTwp9qx7cr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qA83P_fazbNl.ib0cVauK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N2Tb3rbckW7.Mmmx1iCNfg"/>
</p:tagLst>
</file>

<file path=ppt/tags/tag377.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9.xml><?xml version="1.0" encoding="utf-8"?>
<p:tagLst xmlns:a="http://schemas.openxmlformats.org/drawingml/2006/main" xmlns:r="http://schemas.openxmlformats.org/officeDocument/2006/relationships" xmlns:p="http://schemas.openxmlformats.org/presentationml/2006/main">
  <p:tag name="BTFPLAYOUTENABLED" val="1"/>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jfaiodZy02rAOkpHQjT0Vw"/>
</p:tagLst>
</file>

<file path=ppt/tags/tag380.xml><?xml version="1.0" encoding="utf-8"?>
<p:tagLst xmlns:a="http://schemas.openxmlformats.org/drawingml/2006/main" xmlns:r="http://schemas.openxmlformats.org/officeDocument/2006/relationships" xmlns:p="http://schemas.openxmlformats.org/presentationml/2006/main">
  <p:tag name="BTFPLAYOUTENABLED" val="1"/>
</p:tagLst>
</file>

<file path=ppt/tags/tag381.xml><?xml version="1.0" encoding="utf-8"?>
<p:tagLst xmlns:a="http://schemas.openxmlformats.org/drawingml/2006/main" xmlns:r="http://schemas.openxmlformats.org/officeDocument/2006/relationships" xmlns:p="http://schemas.openxmlformats.org/presentationml/2006/main">
  <p:tag name="BTFPLAYOUTENABLED" val="1"/>
</p:tagLst>
</file>

<file path=ppt/tags/tag382.xml><?xml version="1.0" encoding="utf-8"?>
<p:tagLst xmlns:a="http://schemas.openxmlformats.org/drawingml/2006/main" xmlns:r="http://schemas.openxmlformats.org/officeDocument/2006/relationships" xmlns:p="http://schemas.openxmlformats.org/presentationml/2006/main">
  <p:tag name="BTFPLAYOUTENABLED" val="1"/>
</p:tagLst>
</file>

<file path=ppt/tags/tag383.xml><?xml version="1.0" encoding="utf-8"?>
<p:tagLst xmlns:a="http://schemas.openxmlformats.org/drawingml/2006/main" xmlns:r="http://schemas.openxmlformats.org/officeDocument/2006/relationships" xmlns:p="http://schemas.openxmlformats.org/presentationml/2006/main">
  <p:tag name="BTFPLAYOUTENABLED" val="1"/>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BTFPLAYOUTENABLED" val="1"/>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cvZcFtwwAJJCPQfXEtDjHg"/>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76YNWqaKmP5uJZOTA15Nq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GdGkJuvXLeXuvf99AaOS6w"/>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JIpO6jbCWgO549PDX5hzs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n.CV8agS8p9aYn0wTEPsKg"/>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SZm.JEefID2UIf1WQGqgFw"/>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WbTEMdh1w2YMdD3Fn55uB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rn3sXORZ778wzuDWGAFcT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883wnJ9VzNmuqTNFdlgaOQ"/>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umbNFbHrejVuVdMGYaf5Tg"/>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DQ093y166yQyqWFLJtUSN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7.xml><?xml version="1.0" encoding="utf-8"?>
<p:tagLst xmlns:a="http://schemas.openxmlformats.org/drawingml/2006/main" xmlns:r="http://schemas.openxmlformats.org/officeDocument/2006/relationships" xmlns:p="http://schemas.openxmlformats.org/presentationml/2006/main">
  <p:tag name="BTFPLAYOUTENABLED" val="1"/>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9.xml><?xml version="1.0" encoding="utf-8"?>
<p:tagLst xmlns:a="http://schemas.openxmlformats.org/drawingml/2006/main" xmlns:r="http://schemas.openxmlformats.org/officeDocument/2006/relationships" xmlns:p="http://schemas.openxmlformats.org/presentationml/2006/main">
  <p:tag name="BTFPLAYOUTENABLED" val="1"/>
</p:tagLst>
</file>

<file path=ppt/tags/tag4.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PFXW6taXvncf6pK9dyKQ6g"/>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NJbK85MV0TmadHssPO4PIg"/>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Hfb0MEQ2OiPLnsHY0AUmIA"/>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akHqwhZkY_mfu_pouTR3Nw"/>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cIBHZEM6WPHHmQVyiNv7l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sfeMD8JoJhLA8A9VJwSaeA"/>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mDhwSRqQQ0XC9uaAb_IrHg"/>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PUn3YECHsA5nKT8Aj9l4E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pC83onMd0oD1acQ41wqbf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yJR53LPIGdPhLifPW2L1h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7J7syL5zU00.RuuQ9WEuNQ"/>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vNfoQAtdS5aN6JITgHmqH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in0.8veDhvKqILAQ_rQ7nQ"/>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8ssvkluPMwXVAwcXyci_w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AzYhCMsKg4NMbr1WQMXZNQ"/>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fn4QmjEzhLZijIknllkusg"/>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qizM9LIlGXhYWaGpW.5.M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xOwCv_5rlUgQbz.g.n0MCg"/>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UdiIK_g78_A5b4l8iti3tg"/>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mCm4oH0b.Y0D0v3JHRtpPw"/>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he._4Osibiw5hNOHESOM5Q"/>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_eTfdvQ59kyKW9EETzM4M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21.xml><?xml version="1.0" encoding="utf-8"?>
<p:tagLst xmlns:a="http://schemas.openxmlformats.org/drawingml/2006/main" xmlns:r="http://schemas.openxmlformats.org/officeDocument/2006/relationships" xmlns:p="http://schemas.openxmlformats.org/presentationml/2006/main">
  <p:tag name="BTFPLAYOUTENABLED" val="1"/>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3.xml><?xml version="1.0" encoding="utf-8"?>
<p:tagLst xmlns:a="http://schemas.openxmlformats.org/drawingml/2006/main" xmlns:r="http://schemas.openxmlformats.org/officeDocument/2006/relationships" xmlns:p="http://schemas.openxmlformats.org/presentationml/2006/main">
  <p:tag name="BTFPLAYOUTENABLED" val="1"/>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28.xml><?xml version="1.0" encoding="utf-8"?>
<p:tagLst xmlns:a="http://schemas.openxmlformats.org/drawingml/2006/main" xmlns:r="http://schemas.openxmlformats.org/officeDocument/2006/relationships" xmlns:p="http://schemas.openxmlformats.org/presentationml/2006/main">
  <p:tag name="BTFPLAYOUTENABLED" val="1"/>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x7yGLOZff0rIDDJPP7MKpA"/>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32.xml><?xml version="1.0" encoding="utf-8"?>
<p:tagLst xmlns:a="http://schemas.openxmlformats.org/drawingml/2006/main" xmlns:r="http://schemas.openxmlformats.org/officeDocument/2006/relationships" xmlns:p="http://schemas.openxmlformats.org/presentationml/2006/main">
  <p:tag name="BTFPLAYOUTENABLED" val="1"/>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36.xml><?xml version="1.0" encoding="utf-8"?>
<p:tagLst xmlns:a="http://schemas.openxmlformats.org/drawingml/2006/main" xmlns:r="http://schemas.openxmlformats.org/officeDocument/2006/relationships" xmlns:p="http://schemas.openxmlformats.org/presentationml/2006/main">
  <p:tag name="BTFPLAYOUTENABLED" val="1"/>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8.xml><?xml version="1.0" encoding="utf-8"?>
<p:tagLst xmlns:a="http://schemas.openxmlformats.org/drawingml/2006/main" xmlns:r="http://schemas.openxmlformats.org/officeDocument/2006/relationships" xmlns:p="http://schemas.openxmlformats.org/presentationml/2006/main">
  <p:tag name="BTFPLAYOUTENABLED" val="1"/>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k4tznDMqL5525s5M0kVpm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1OFjfm6ZvGtdoAD_U.Jzsg"/>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GHu6zGDum.0YsFkUXMxbR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50NK0rxexpgC9aPxxMl5M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2BhqN.4oRsS4yiOaaiCkcA"/>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SlzOVb7k0QRF0KuB7k_t2Q"/>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nWyjqesHhlUlVER7om3qKQ"/>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2Wwl_ruHcA_eA0RAO0_z7A"/>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K3TchJqrReuKgto0hmiXK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tdFe5p38tbT5b.dhd1JJZ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Q0E6hJ.VaweMRMp6jnr2p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iw5Huj378b4JBAbCGfN_TA"/>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r1f62FggImUayvxjKmp4SA"/>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qpIJe2RrqQ5h5UawpWev8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i2ZFhg1UQsZ1Y6RpsnxHPw"/>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Y6WtOqKGG3u.QIslrsG_Wg"/>
</p:tagLst>
</file>

<file path=ppt/tags/tag455.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7.xml><?xml version="1.0" encoding="utf-8"?>
<p:tagLst xmlns:a="http://schemas.openxmlformats.org/drawingml/2006/main" xmlns:r="http://schemas.openxmlformats.org/officeDocument/2006/relationships" xmlns:p="http://schemas.openxmlformats.org/presentationml/2006/main">
  <p:tag name="BTFPLAYOUTENABLED" val="1"/>
</p:tagLst>
</file>

<file path=ppt/tags/tag458.xml><?xml version="1.0" encoding="utf-8"?>
<p:tagLst xmlns:a="http://schemas.openxmlformats.org/drawingml/2006/main" xmlns:r="http://schemas.openxmlformats.org/officeDocument/2006/relationships" xmlns:p="http://schemas.openxmlformats.org/presentationml/2006/main">
  <p:tag name="BTFPLAYOUTENABLED" val="1"/>
</p:tagLst>
</file>

<file path=ppt/tags/tag459.xml><?xml version="1.0" encoding="utf-8"?>
<p:tagLst xmlns:a="http://schemas.openxmlformats.org/drawingml/2006/main" xmlns:r="http://schemas.openxmlformats.org/officeDocument/2006/relationships" xmlns:p="http://schemas.openxmlformats.org/presentationml/2006/main">
  <p:tag name="BTFPLAYOUTENABLED" val="1"/>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Y2tV3mrFjRE9ZvRfB0huGQ"/>
</p:tagLst>
</file>

<file path=ppt/tags/tag460.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2.xml><?xml version="1.0" encoding="utf-8"?>
<p:tagLst xmlns:a="http://schemas.openxmlformats.org/drawingml/2006/main" xmlns:r="http://schemas.openxmlformats.org/officeDocument/2006/relationships" xmlns:p="http://schemas.openxmlformats.org/presentationml/2006/main">
  <p:tag name="BTFPLAYOUTENABLED" val="1"/>
</p:tagLst>
</file>

<file path=ppt/tags/tag463.xml><?xml version="1.0" encoding="utf-8"?>
<p:tagLst xmlns:a="http://schemas.openxmlformats.org/drawingml/2006/main" xmlns:r="http://schemas.openxmlformats.org/officeDocument/2006/relationships" xmlns:p="http://schemas.openxmlformats.org/presentationml/2006/main">
  <p:tag name="BTFPLAYOUTENABLED" val="1"/>
</p:tagLst>
</file>

<file path=ppt/tags/tag464.xml><?xml version="1.0" encoding="utf-8"?>
<p:tagLst xmlns:a="http://schemas.openxmlformats.org/drawingml/2006/main" xmlns:r="http://schemas.openxmlformats.org/officeDocument/2006/relationships" xmlns:p="http://schemas.openxmlformats.org/presentationml/2006/main">
  <p:tag name="BTFPLAYOUTENABLED" val="1"/>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6.xml><?xml version="1.0" encoding="utf-8"?>
<p:tagLst xmlns:a="http://schemas.openxmlformats.org/drawingml/2006/main" xmlns:r="http://schemas.openxmlformats.org/officeDocument/2006/relationships" xmlns:p="http://schemas.openxmlformats.org/presentationml/2006/main">
  <p:tag name="BTFPLAYOUTENABLED" val="1"/>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iShuYWRBAgbAG76n9vT0I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i9JQeVmNCCn4iRs73rRYpQ"/>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FF18_.4nQUy3vLVFRDPN_w"/>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KkPqa4fZSy9y.HralI89M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3NbhSVImcG1Pd_HeZ3S5k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OyS0zxIv9jALsRQElPO_1A"/>
</p:tagLst>
</file>

<file path=ppt/tags/tag475.xml><?xml version="1.0" encoding="utf-8"?>
<p:tagLst xmlns:a="http://schemas.openxmlformats.org/drawingml/2006/main" xmlns:r="http://schemas.openxmlformats.org/officeDocument/2006/relationships" xmlns:p="http://schemas.openxmlformats.org/presentationml/2006/main">
  <p:tag name="BTFPLAYOUTENABLED" val="1"/>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C7vmTPamE5H2YwyGi3oRNA"/>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lbsVGCkN3Yx.kK48mN_Xug"/>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cyBVS6ft1XYf2FwnhqK.5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wsdNvFqYoQgNbXtHfkUV7A"/>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WWo2_WVkrMPDCqFnP9vKYQ"/>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IcjZZ8uFIWDhoM9aJqHTPw"/>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Pt1Q.pTS1_GqeH5nC5CI2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KA21cmdSo7mg.OO5VLq6X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Jq2O7FjVTOUapsftl0l9J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FUbmGrFPofZQvBttoco2Ew"/>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h9WLY5QRGDR6sexQ2oDGQ"/>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HLlutRHAwrbYlJmGnhEMY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irsvNpnKSmFaYcaBrOYKHQ"/>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R3bDyFLmelEowxtbRwvMz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5q3hww5B_2y9.HyPMh.cSA"/>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gRYmhyrONVjLCU4WDgK3aA"/>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SLjcywN7CQsjciyoX1FhMQ"/>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0rJYuSITxGUg3LKyu3Fm3A"/>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2O3Vnr6XcDyyWl35jI.k2Q"/>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QCQ09NrUdPO8QYif3rJV5g"/>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zHkIVp6VtIBSGIRjU7qgz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bFugPFMuZDlg.Ca8Du88XQ"/>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uBfcNk2aRln8T5rcwWIzjA"/>
</p:tagLst>
</file>

<file path=ppt/tags/tag5.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p_88JS4QK5jiuvV5FI1ST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8b2_Q0Nw.Xf0t1dLzuT_yQ"/>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kPrFbACPN2EZSLvaIUVWxA"/>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4CeQH49vsYpz0KNFbsLoJ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cdBFfU4vFgBvWpk.yoA5V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ElP7W1VaVCW384XdiKaEFA"/>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i7ouLw8lrma1T92pbyS2_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jzrB_lcjGELUrLW6gCMGI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VHgN_eIXJM9w6tvrECFXc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wMS3D_xD8cl8YL3S_7It0g"/>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yD9V2E5ktIRiQqPl3T5T_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ZgnRmPHx5L3Bx3PLwBKii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6W6qiD0zZz.DciTmCCBlUQ"/>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Iiyqb30zNhfSFWWMVA.2Eg"/>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NE9qUMBJEqmc.ficUx.Zeg"/>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u1T7iT2JlpTyvtM9K3F.eQ"/>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J_Krpi6ZFNcmG8nfHvYJtA"/>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752CVkoCUwXHq6M8Jrfyyw"/>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cFQrW7GNrfG0e2JG2g6ig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hrDkQQy5a.JJl4IaJvnh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1isRnVLGLaMegPC2nnLPjg"/>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rUs1z_lYwnHzGm8rBjbWA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7HJ3q81NKW.mvtJl7SGEfA"/>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SHCFyb0azN0V2hx2DvAGsA"/>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a0oJcAJ0naag7fE.zwrP8Q"/>
</p:tagLst>
</file>

<file path=ppt/tags/tag522.xml><?xml version="1.0" encoding="utf-8"?>
<p:tagLst xmlns:a="http://schemas.openxmlformats.org/drawingml/2006/main" xmlns:r="http://schemas.openxmlformats.org/officeDocument/2006/relationships" xmlns:p="http://schemas.openxmlformats.org/presentationml/2006/main">
  <p:tag name="BTFPLAYOUTENABLED" val="1"/>
</p:tagLst>
</file>

<file path=ppt/tags/tag523.xml><?xml version="1.0" encoding="utf-8"?>
<p:tagLst xmlns:a="http://schemas.openxmlformats.org/drawingml/2006/main" xmlns:r="http://schemas.openxmlformats.org/officeDocument/2006/relationships" xmlns:p="http://schemas.openxmlformats.org/presentationml/2006/main">
  <p:tag name="BTFPLAYOUTENABLED" val="1"/>
</p:tagLst>
</file>

<file path=ppt/tags/tag524.xml><?xml version="1.0" encoding="utf-8"?>
<p:tagLst xmlns:a="http://schemas.openxmlformats.org/drawingml/2006/main" xmlns:r="http://schemas.openxmlformats.org/officeDocument/2006/relationships" xmlns:p="http://schemas.openxmlformats.org/presentationml/2006/main">
  <p:tag name="BTFPLAYOUTENABLED" val="1"/>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6.xml><?xml version="1.0" encoding="utf-8"?>
<p:tagLst xmlns:a="http://schemas.openxmlformats.org/drawingml/2006/main" xmlns:r="http://schemas.openxmlformats.org/officeDocument/2006/relationships" xmlns:p="http://schemas.openxmlformats.org/presentationml/2006/main">
  <p:tag name="BTFPLAYOUTENABLED" val="1"/>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cByO7YbZD28NLgaOwSjHgA"/>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xnkxcQm45izhu.rUq_5keg"/>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7OqcfbR7E.73nIam8hIQ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Iu87TTDio0xaRuNd8Gh6G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R3NIeLUz93nzB9W0155zVw"/>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KajW7oiomDdm_7AkX0wf9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IM5gHJjfXfZaVbJwP1LsjQ"/>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RktJdFrn1o0j2piPD3hg4g"/>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ZhyzSTsUuUyCWmH3W8IY3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VllEGwVPLZZwDw8QR5KyTA"/>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o7eysV9zHWulntrzGEO3Ig"/>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_Z6lYM0b8pPnWygds4g6E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syKp21fsHYguivh40cPqwQ"/>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w8CkkOUcWjbBkt.8pbQ8a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AFex8HQqm7o7gPD1DkSFWw"/>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Ae8IwCC81KWPqsEO0539U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rZije7Yf81HpXpGKwWo1_g"/>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ao8H7MDZQgW.rd_Rba9NE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akSAS7eTFSU3eDaswB8pC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8vfSozUfpXVbhqg6U6pI2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9I96tZm8L62J3Buu1u9Vk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bZt8pXZonuiMIHHO4pCcv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H.45GZzxVUdx1vaz0DEBqg"/>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I0VKvFV2P7XVrNl8LXXdRg"/>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23MNW396LW9F_0zGeMk4T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4wNBhLQ49FHBgSX9eDha1g"/>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PJ25WTdCD3_Isfk8Fr3wqg"/>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AfsNCmYyAmJncVizXNXQbg"/>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tQ0QPLZzH7r6DEn5IwuJZ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BRayE7wGq6AmeyMXh6WrwA"/>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dwRhR4KhAlgZKpeoaqgUr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oY.yHj6hBalcJqAlw8gbmw"/>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dlvxbg1p8DrONA55nqH6mA"/>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PmEYUnFtBcxWfT_d6lOcbQ"/>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rSjM5tMbkbRozE69AbTGL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_.Q9aYpdwdWE8USNi8OYU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UjY1H0WSG2B_cp_HQ3aUKA"/>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eWiRSop1ZAqi1ENSd_zKbA"/>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fDEnvjbOLdnGIJJbwL__dQ"/>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3.xml><?xml version="1.0" encoding="utf-8"?>
<p:tagLst xmlns:a="http://schemas.openxmlformats.org/drawingml/2006/main" xmlns:r="http://schemas.openxmlformats.org/officeDocument/2006/relationships" xmlns:p="http://schemas.openxmlformats.org/presentationml/2006/main">
  <p:tag name="BTFPLAYOUTENABLED" val="1"/>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e3kqCDJTNHKDjiB2l8mcv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AVzE9wEE6LITQAUx6ribEQ"/>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_5JpoCYfIQ0VAjVkSXssIw"/>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h..gPwl9NTDZHz.NoBWDP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_gJAPoYRMamLZ7464H.vj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7gOryVU6fMxDVVESx6dlyA"/>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ur3vOvJiczew0XlBq6Lko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DsrLPlSpsR6Cez8TNZ0DbQ"/>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BH8EGjquhdxXhIP6fDmsKQ"/>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lXsKOfx_9Oy3Hjf3gnSHi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7RNFnCSCL9aD_uR4BHAYbg"/>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8tKoAhhYuikpI_VitBZJp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DnMN754O5Il3keqGipXt7g"/>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CR5ZhPoFqctrp_4912ehJ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f1EtFTTgYwRat5A8EJhSj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D94MqIdQ9tYY4rt.YuKxW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stzgDuIA5unpETvPB1z_HA"/>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aJ_NdeZTdQ3LcvWkomTisQ"/>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GmUpLGsfOmqWtBd5YxWFK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m2dD524wEtmM_bKJWk.Rj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BTFPLAYOUTENABLED" val="1"/>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eqHGWpuajIYIUDuWGeLbEQ"/>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85H9aFoX4CC0tpZ4OwfLo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NVSVTXGM4TV85hmZxb92DQ"/>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INMFxISY7jc3o2gFa78po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m.h0PXG3WI0ZC6OlcuIyeQ"/>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kxRkHGU5IisRfPFQfMtvS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KC7USOyjCk6lU1YWYLzAdw"/>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7.hmn7d8pqm1dU8_w41_LQ"/>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3qB6m5R5_XWFhqZVabVOcA"/>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jkk53mM7tHLLznDzdU2sfQ"/>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c1y03UNN5q6SqDOkWyGhX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IeacTQEFrGWAwzP.l0aRrA"/>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mvIE7NWP8eCMeeYXOndSC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DCqsXMraPiGdOp5Zn_tIJg"/>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EYCHyN9NPT4g4piHt9VaZg"/>
</p:tagLst>
</file>

<file path=ppt/tags/tag6.xml><?xml version="1.0" encoding="utf-8"?>
<p:tagLst xmlns:a="http://schemas.openxmlformats.org/drawingml/2006/main" xmlns:r="http://schemas.openxmlformats.org/officeDocument/2006/relationships" xmlns:p="http://schemas.openxmlformats.org/presentationml/2006/main">
  <p:tag name="BTFPLAYOUTENABLED" val="0"/>
  <p:tag name="BTFPLAYOUTCOLUMNS" val="1"/>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85uW5sdBHdoxxnbQQIX9pw"/>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SvEqBFoEEBEY9IlJVSwfP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CEzw6ML.TZZpTg1_wwb0q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605.xml><?xml version="1.0" encoding="utf-8"?>
<p:tagLst xmlns:a="http://schemas.openxmlformats.org/drawingml/2006/main" xmlns:r="http://schemas.openxmlformats.org/officeDocument/2006/relationships" xmlns:p="http://schemas.openxmlformats.org/presentationml/2006/main">
  <p:tag name="BTFPLAYOUTENABLED" val="1"/>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oYe6IlNRACqlKOr.iHgA8Q"/>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LLTQWLRSxLjijnkt7QCLCA"/>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3GQopdzMDyPoBcGR0lPnsw"/>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ouSt6vCFXDfeJiZwVVirg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jcLmivnk.h1Tk.rKXwqpZw"/>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lU3oAtWRkIUgzjMNJEQoYw"/>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GPfpcKfPQ5W9zSvk2q7fEw"/>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YfcSHxhslnM9trYtWXeFf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7XPe9202B86pacKeSSSDb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agoil0bbMOCrpo2E3JCY0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AaN8.iWt4_rj136kpj6tW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w7WGK5ibEPx4CxePwwa82g"/>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A.Q9ebJaXlt.Ba0X_nDoM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lfjd67HCOk0l8qaZ8hpZa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lBEA4c.eO7AVHIulJGb3k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MJmPrnhwyCrSQAKEglijQw"/>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QC0PoFPMXaE1tD353b32Fw"/>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5BTeF3VSEfG6zBmW.zmE.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pOky26.3T.WpOpgibTvK1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40A8n4YvUEG36D9hMBB1QQ"/>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p7H.v5wwg5jooHZ.ELpekg"/>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ZHFfCMnM0aiMhjzTQCckY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iCVTnKCL7MMu2c7ccQFrI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zAzMHiGgleQV.9_YBJDKRg"/>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dkVuYEXPY6BIidSR4qaLzA"/>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Oc2u4GObJjy4ytRFN1PCXA"/>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r8NdbTEqT2Ipoc4elTAeEg"/>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YV3ppPwP6DEB0JW8lkuFsw"/>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hG1B9qUe3WKiMgAQpbkTJQ"/>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3d48x8qDAekGapYtwyrhY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9b2YQSLogrVPsqroKn9aJQ"/>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kSQLj4ANL5vVuv8E0L857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KIxD.JlvXobDezVPQFgt6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HUQtgdPuRWgSu1mYFhcsWQ"/>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0bBFisWWve1rV_NNTVGZjg"/>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fnvZPm6N9okIMty.a8lj2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4Tpt1TnvtpeFQO5UL0P8Z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Md04h40b5HX5ahg3BEDcR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e1qTeZWSH_L8hF5GuHMnjQ"/>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sEMRlGtgJrrjvXgf.M6vBg"/>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Hkv7Nk2HJ5wsserxYHHZDw"/>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okJWek_pW9X4ScqeQ68Tq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pRtieOnvsO5qmR0TxPSiamg"/>
</p:tagLst>
</file>

<file path=ppt/tags/tag647.xml><?xml version="1.0" encoding="utf-8"?>
<p:tagLst xmlns:a="http://schemas.openxmlformats.org/drawingml/2006/main" xmlns:r="http://schemas.openxmlformats.org/officeDocument/2006/relationships" xmlns:p="http://schemas.openxmlformats.org/presentationml/2006/main">
  <p:tag name="BTFPLAYOUTENABLED" val="1"/>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2zDfbjbuqxS3rGvQkCtNn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me2Htwocj7.tud.LwM9V6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jYHCg3_0tQCQDM2XWWLRg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kZUmt4mqDkh4oHwEIjfwDA"/>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1S6giI_SitTFULFPz4OlyA"/>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2DzkULG3TXluLDDstH9f4g"/>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f9I2qkmy57DDeeS6uV2rQ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nf6l2XHj0AsaXgg3uMNxTA"/>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uyIqX4FPrAn2S4nY7vIylw"/>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26CZFj7NY9WlIpfVNcsNo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J_q7NxADZnDf.ukfTT1ssA"/>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Ux0ErYYErjHUyzg0S_c9V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MBSM2TWFjpi2RnMbKi7jlg"/>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RtieOnvsO5qmR0TxPSiam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1PL1z.qzR8S0QCRyI6cX8w"/>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XQI4Ta.7x52sbcmZewu5O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xikz5oWAWpKTk9rGQCrTZw"/>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Xz06_uAKXOwrL7w60pIbmA"/>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S7BDDLnttaedvxcWSORM0Q"/>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RDEN3zWONN85iY_YcbKz3g"/>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N4fDk9NpOXGrICdXAmqXtA"/>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JnsbE6EU4tfk9HzjYTRwd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TlMkdRjIrxHkcTQ2._bOUw"/>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A.An5NSg3mWgYUGOazlkCw"/>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x5biUQ2Ebea9ZqbGucrGJQ"/>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Sk4t5.n8fXXDOId9sfVHvg"/>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GwojleIZQI62BgKveEXxSw"/>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8B_oZLQb3pebRLiO9Oqoqw"/>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91.xml><?xml version="1.0" encoding="utf-8"?>
<p:tagLst xmlns:a="http://schemas.openxmlformats.org/drawingml/2006/main" xmlns:r="http://schemas.openxmlformats.org/officeDocument/2006/relationships" xmlns:p="http://schemas.openxmlformats.org/presentationml/2006/main">
  <p:tag name="BTFPLAYOUTENABLED" val="1"/>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HN0nHsgD1kYqWAobkkSKF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kUkAAMRdf7qGvOMnr6MlP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jcPI25MhmbR1HZLnaIyUq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hlC05bc7TPOwiJq6KmzU8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0R_3rwdCfK6F1scfddwX3Q"/>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LYnWKL6QhHmyqZsH3cJq5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H7Wne9050nc6RACBTWN.z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PeSSQoz5p9kH.C_x.P3zd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p.eL_p0GpKW.0X68fD2Xr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2.MeKru8TlHFjk_wbtmvFw"/>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Fmz0ABDF.903CtftW5jzow"/>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kRtHxmqH94nECWQWDkTM_Q"/>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dR0P15taziPgOsJvdpUY4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V2R48b4cl0oVcqWplhBI2Q"/>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VKAGkizCV5OkxwUhRA8K2A"/>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GL0mcEGSG4WKFe8o38ipI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NJbTerW.q2n7UrjSAH9m5A"/>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xtGyAwQskjMZt6H8gBRUj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VUXDXwLRzOJ12iqK2V_ou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1wZRrybFvzPC0th3tsO6WQ"/>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jaENC0lplc7BF6FXxGSOLQ"/>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VoAbSpfu9JvkSyjuMlsrYA"/>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Yymr1C1Ejpbl.MFBhdv8u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7z.aa9wU4Md3VLxcAwwRSw"/>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5H9v0gGyRP85Iyy1XyzstQ"/>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Fr59SOQVX4JjGkHVNEdLCw"/>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M5rwzfA2ouSG5_cOr4kqUg"/>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ZRKPJ3cmy0S3Yi9SXMoDvA"/>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x2koYvEe_exeJ_QbGLJSUQ"/>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GNTG2x.Y656e.CyU8GW2tA"/>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SdfbxSivRE3ICCVL.1Oe1g"/>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oWj.7yHCo.4HrFrBiNU33g"/>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xWdyPdcOobi_Bw_iLAAXE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g_1O2dA0HutWSZb8o2OwEQ"/>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sUtoRaOe13sJAC9AqMaY_Q"/>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R87v3LE1_hwWmrNHTF.1Q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Co1hjwsCDOo4F4w.8EREm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hYkwahIi1hcTm6eHnL8lWw"/>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e19wJNiElL2v35MoFovcn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sogkSRgikKoZAyMq0WlDc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skmxr4_Mn1CAlCg1Xtl1uA"/>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PNAlTjG7qouytIjgzjCIgw"/>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zgH0i9lwj.oKcpy4v4zug"/>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bR4BQD8tAYhqoSc41kceQ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zRp8GavaiO8.8GUwOna6k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l6xr_2AxZgynKB6EY.GAWg"/>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5cTKBxuXpiWugDKcNTFiQQ"/>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O0dGrI4Iqvy4i_0V5EuIJw"/>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2VjmOWZJX7BEvBFnakCuE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RQ2.2Seycum6dq4bah0dmA"/>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8LQfkAhxarYi_YAne9xjH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7r_ljbzPXb62mNCLgnOvw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di66w59tBWx1EZzWYkntCg"/>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n2g4djKob8j5266nLgo7_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3jgLH88E1w6ylryhNA16PQ"/>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dEquCVM1sW3KBNliwWSPBA"/>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8b9q2vVJbaEuW.xW2X5gQg"/>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APJO49W2Qz7y202.ihkZR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HXGPH8j.Uaub8GkA9B5UQ"/>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B_gjC0iXTRCAENn68Sstkg"/>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wU.tldFB6N0Wmny.7iX45A"/>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XLIr4Vs4LmWJIq_CKdDzi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9lfdCc6HNQ3XCV2zMuhecw"/>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pwyCiKkXqoa1TnmIbzCQhQ"/>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9DGspoXg5j1loohs1_zDj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9gTO6E2qplDCes8KTxDXp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GdEQHQT7ZllnydSZutIuzQ"/>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WEGh7HsmiNJDIKs71KFsBQ"/>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jbqIrINTVYoDk8Ig._kzVw"/>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G.X.2JDSVI71dLKxS6bPqQ"/>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uXcV_uq9iDvxHGgIH8wdd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CjiCTktc9NlPV3ItJ368g"/>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5_jkIe9IW5UAhgl5Ca9Ml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W3hHXPUgqcaVAuQ.kwTWV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4FdqjNbgj9ZoW1GrZOPTgQ"/>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qUAwaOQooZa_CaVeovg5kA"/>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tD2ucdGpcR0CiWnKA5ZIOQ"/>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1XW4LSwQjADUJDfjuZ5mcw"/>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kRwb7xNHignOi4vPqZ_I1w"/>
</p:tagLst>
</file>

<file path=ppt/tags/tag765.xml><?xml version="1.0" encoding="utf-8"?>
<p:tagLst xmlns:a="http://schemas.openxmlformats.org/drawingml/2006/main" xmlns:r="http://schemas.openxmlformats.org/officeDocument/2006/relationships" xmlns:p="http://schemas.openxmlformats.org/presentationml/2006/main">
  <p:tag name="BTFPLAYOUTENABLED" val="1"/>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LwzNdUWhzEi..rqlkPlNcQ"/>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ZBF_K7VB8rrmINF2VNz2kg"/>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sVuvz9mN0ImhJR9QfpnFeA"/>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tc0Qy8A2tl_6WMDRXpCQA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rsEEI5fB2sDZg1wh2ox0kQ"/>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fDpO8gg_k.Z8MUd18ocGI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72tUh0_kawpKptUw0gO1d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gXUEtb6HXubCorOlJpSrIg"/>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uktHTT39vrjeWSH6IOCaTg"/>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pfbohiRsa5AGO_uyajP9m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ilqoRw_QX4J4Res5pncqJQ"/>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P2emKuM.KNs4m8YFQRep6A"/>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6b.2wLphxFFRqk.abcoUeg"/>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_hGRPfFQ4KM.Z0u7jCu6nA"/>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3TYMVbWgzywwgix0FLWRX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sWPP1Pl8kpLnVVn08U8S.Q"/>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SygJkg2hPp6fYq.uVnozH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xIYQ4NH9saJXVqtzsFirCg"/>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3v6V5BCV3w0U58yYqe2mJw"/>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r9CmisIZb7P2jTVDbxal6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XPg4bRoEiGuNOaZotQlH6g"/>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QIOHQWbDSFMbBe5hOSHiuw"/>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xaxhH4N_Toq_LThFZolX0A"/>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iA_ZqzAxpDxBq8KnHc7u_g"/>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BuSKYdEA9mWDKdwOUHfh7Q"/>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mwBaal3WPlYgB_odEz5nI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NlaHY6eFCaBMvyrwNPs4qQ"/>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cSkqSxIzfDsZ0BEu9hAGPg"/>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CA.3t0ZarSE31C6CRFLf8w"/>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2GajDVmxFOe4aE3YM4ktD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acjIT090Pk1n_nDNKE_7ag"/>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lEUn9Ooz86UVp5Klb8FOxg"/>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8TkRwe0hUu0vK9LCM6H6mA"/>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IipKAkvbtxtqW1NiNyw7NQ"/>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eOXAEd_LWOKmtNaK4ACxVw"/>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miGdBoOjXSgBS3YPBIzg9w"/>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9sUOtP48q_nG0giwL1h__A"/>
</p:tagLst>
</file>

<file path=ppt/tags/tag800.xml><?xml version="1.0" encoding="utf-8"?>
<p:tagLst xmlns:a="http://schemas.openxmlformats.org/drawingml/2006/main" xmlns:r="http://schemas.openxmlformats.org/officeDocument/2006/relationships" xmlns:p="http://schemas.openxmlformats.org/presentationml/2006/main">
  <p:tag name="BTFPLAYOUTENABLED" val="1"/>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HpUYfg2THL20y0GmzAEU1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6eqx7_7Dw89qp4fItmOldA"/>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qSdZBnZ4xactwxe8C93UQ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5nR5HC8aP9b1jroakYsSm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E5WPE0MN8UGVb1ejlwnPmg"/>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HCpRzUYAh4QxN2gCUL9tO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uWpKXoDLFB4A6Uu85oQrt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SGx9up0_hI57soFYD_qkEg"/>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BJQXhu4pp3NQmuJC_vdjF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z4_ycPaGWatF9AVfPnJAt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jZEiH1bT6UlxalF6lOPwCA"/>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7lG62AmzaL9HBNctUgNlO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oSIcFfpvd86NP.sl5LoxpQ"/>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5UHR5E6SY.cROoL.vJMqhQ"/>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9lybeBx_md1ZH2iaSFNrEA"/>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zppJVCZDAnnixah0tzzMbA"/>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ggglM5Dl06u9Xhdk2YlZDA"/>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kZBg1s34ZFVd2KDqndDshQ"/>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9w2IwyG5JzIVZ3BKxvqU6w"/>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TqdGi33VJNauWo8ze0T8P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nL5BSK8.yiF0HKKrK3ZlWQ"/>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7F0NxuCn.wB69PwVy9AHpw"/>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GXizB0nThjOHiIRtNFkpag"/>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cXCiNL1RUwg4GW.wg0jeT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_6Njy9N5cY7EXyX7tFlDz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FLjkZkvQC0I1xN5.3cTAv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y9_wR6272hpj1HDpltwt_A"/>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Fug3WEywXX_UKTxgBe975w"/>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3a5bbjNE.Qym1qvWmGD_bw"/>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Sy4LTYbWzePx7buYeVnRng"/>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Xs61sfy50DzuBW1QmkzVl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2Ss7mRADgfIJ5GlakzjQUg"/>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1ZcOWfxrs2iziLUWAN2FDg"/>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OBGtJ3mkGdYFjuWmLuQYD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U9qASXBCiu5FlHXNsRb_.A"/>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XIDNj.KbZv3Ecs80rmsnF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b8rvqYEt0WwnYMvbWf3c9Q"/>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TDFuhyWpoJVuMAdC7cO9dg"/>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fJRYS_LOqz_H39S0MfNyAA"/>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jedbFP7Sfexd6ePOLSU0W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Ltu753N0RYwaXaPObDRs9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z5M28HjRP.JYTVO_UQ0O8g"/>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sXh24SdfGY55_bypAW.aBg"/>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cZgxFi16V49hnfmVY3GEqQ"/>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7lv.RR_hoU30b1FfvbEgVQ"/>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ajyuxYCKXKV_gzWKbd.zE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2kxAx_TCmu5VOZToTB6sN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tJRa4RKyNTG8deCIBFYtWQ"/>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cJOiTCxBeYM7l5Jvq_PFmg"/>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n3Sc2eVg2o62o5xThrN.Uw"/>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sJcnV.GIDvSgI2hfPMmf6w"/>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Z2ZorZ_7cL5DWj4ZZkzcxw"/>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oU7b0haGpBZGr8i1aYIkCg"/>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5X44ZB22CNZRn5hvvx6Mvw"/>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OZtzr29lGkTmkVkybm5jXA"/>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a11tS6dsXNN2moLmIeXc4Q"/>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VkHnuX7xCD4S2YCSR5scig"/>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0GTnBiCREpsfKrkG0vaA6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uItE5KQ8BHHegZomzzUAmw"/>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pSPltpjy8cM65zrhyQj2HQ"/>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ZXzC9o5ffDqI4EZTZL29mw"/>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Vo3HFkOy_4g4YdkzXCA91g"/>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FJyX5qoh1ohZYByIxYvvsA"/>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wTRI9LlsLLWjJ_bFy2_o4A"/>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yI6aFcaEfGO0f6BszTD.OQ"/>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1W8eKnmJ631iVOsecstm9w"/>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_CKMkBXKPFwXD1qjPNeAvA"/>
</p:tagLst>
</file>

<file path=ppt/tags/tag870.xml><?xml version="1.0" encoding="utf-8"?>
<p:tagLst xmlns:a="http://schemas.openxmlformats.org/drawingml/2006/main" xmlns:r="http://schemas.openxmlformats.org/officeDocument/2006/relationships" xmlns:p="http://schemas.openxmlformats.org/presentationml/2006/main">
  <p:tag name="BTFPLAYOUTENABLED" val="1"/>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VDNUXFy1jh3Q1E90ejH6Wg"/>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u6Ghbjn0SnHX75jGXpzRDg"/>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0LoXrQuWktqknN23TUyyPw"/>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wWUtZtaJ.xTsUzCghcr2Ww"/>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3rwqVVLkkIKZQCSWWo3Omw"/>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F1JAf6dioD05WGRNm8GRyQ"/>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elNmcffj53kENFSOJI.fvg"/>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mj3b4c6UXtri4ZQBFQvk_A"/>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2.zwSjiNBbNOTrFoyOL0Aw"/>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_64rkvj1Q51m5SGpYabjM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owkZasm.IuXqvYFLmIPKYw"/>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4SZApoJfi_t34NqKSA60BQ"/>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beednfP135DchfWYf_k2uQ"/>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ftIZgDfA4ir14if4K9mOeg"/>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tyTSd1H6nRAvUcUlWkuVEg"/>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RDIFFAs0e94u7BPta6_yaw"/>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1p_MgeoqLWz8KP7WG7IzC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OnEelM9Qe2Nlxk6VYAG.Q"/>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fQT9JEheW03xsaqFsXEZUA"/>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YzqMcwhHEED3Qf92CEnAdg"/>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sNbYHdefDFy._tT_o5Ezqg"/>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DuxQskbKqqx.iUDbOjKBYw"/>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pcIekhXFSxu7jZHn6lu60Q"/>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e40Fc1l7d6AbxEmc73RAFg"/>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AL3I9AKT5Hzwh86cMun1wQ"/>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vb_ubElU543E1p3K8KTHFg"/>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uekka9gmw2oUpaDkCf0MFw"/>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oL84U2vuhAL88Q9006V37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RGVRUDV3IECSFtZd7OIuL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7JhgjMuKPlMY4OD4VgzLGg"/>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xeJS8c22kzVhLw.OHeRBmw"/>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gktngqH9SGtlVqphz_z4Wg"/>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ju8zrAoQ_fi.A4RUayX_xA"/>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E6H3E1wEvVf.kcmLHb35fg"/>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coPtw68swZZ6QtcnFtIZ8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ovXoLc53F4xtGrG7N25ox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AabZJKfJcJEjPkMIaMschQ"/>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COD38sVeah1moINtWruzaw"/>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6SALXNevWglw0sbMhtDoE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8h7gGwcDRNlpHE9aVNap8g"/>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96qfLHQerjSlK2_sVHT9xA"/>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PNmq49_wT4rfNWY_XwsnvA"/>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MFtrb5F1L57XZ6Q8.jJq2g"/>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H7BHh85DuKRE1fhVc859cA"/>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XUXNqj3bWBKwRhoCWMLyIA"/>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ppsaf__oLol1iQBHIJ9Q65A"/>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pjb1WA7bIBD7T.F.Q0Fb5nw"/>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mj3b4c6UXtri4ZQBFQvk_A"/>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2.zwSjiNBbNOTrFoyOL0A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OAET2Z2Ff5QBqteEOyKNg"/>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_64rkvj1Q51m5SGpYabjMQ"/>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owkZasm.IuXqvYFLmIPKY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OxFebPOkotmaV6BOAds1H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NaaZk_DeUEMeCYOztGEPkQ"/>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K0Hv4eLbFcjanDG1AwfHUQ"/>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JuSPcz4.nVJd6JoeczRNbA"/>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WL2zsejrCG0F4XDGl7qAvA"/>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FcBi.pK8c7gIe.VcnVOZ2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5BOXiv8P.7xEBlnByegDbg"/>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W2.hKsbXA4jV1S7KYNhGz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ZF4ERwiqzk8j7OzfNKLLA"/>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sHL9YcJzR_ZjVaAmXy_IgQ"/>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KvIIOaIvPclKjYnzfhbTJw"/>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IJtKxLo8vfuHPCzYvjFCmw"/>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JoOQBE3nIIbCXzEl2qb1NA"/>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m.kfPNuFWSNTUMvxk_67TQ"/>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eSu8ihrXDb1gySUbCEMfbQ"/>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kQo5zyDKG5cIrdSbDKJF5Q"/>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4TZZJ1BteJkqG0KdqU4vqA"/>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PZBk2I3Q9IC_At0NkhVJx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w.A2lItpEWTvdUpO_83snw"/>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qumPkTRALOGZRn4OLsszDg"/>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gUr0DH8.Nn.xoJVJbkhnSw"/>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3fTD5hMQKor4nZgqJrtdHA"/>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VzafA82_M.w7uWuCBQ1qag"/>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qtjiiZZF5P94f1.Vn.9_n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qoRBHlW6LKZEnqJGWmgmOg"/>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mtIVDwaGDd2meawgEk7XSQ"/>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PxAsvewEQYh.OLqRuEfcXg"/>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ysPZUGkYaLE1zZxREJmSGw"/>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Ov4BPoAkcHIunEpkBJkia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lm1Xgyw454wMWJp2.GnuJA"/>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a9i65H.eHe2ggJUMddzayQ"/>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BoUssQZDBzBkwAku7K16JQ"/>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CJ1JbID1oQQTHfTVJ_kM1w"/>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M9ZkLwdvebAekguENXdbT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gKh5s7wi3IwwCLnQUpTaqA"/>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aQrYPEHOuFPp9UTmKq_Swg"/>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v3hpQKjXg0HbWsHa6QfVB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wLx9Bk4OxWePLMteXY_xA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ar_udB1zDFhNxYAg_IZvXg"/>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5rlT7YqQOX6Ua_lJaHvBM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B82XTbiX_w3WUwS7.m1j_w"/>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IwZM7Rmid.9BAPqj.6PID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NcyUWIInQ8IKMVMnUKagPg"/>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rmaVViEfqLy33RSQc6X83A"/>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5VdjwLESMaLFWAmnNjsF.A"/>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c90rurUqtY5nSgbnLGlSJg"/>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SpBj0639.6omGwnkFPVMA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eq6HT5eG8JOSMC6CFkHJXg"/>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_bQnzm1iPOvvNvbBLFhAMw"/>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WGJh0f4at.mkMR0UvN812A"/>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SPKtvqlmRT1meGJ0kr4uvQ"/>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MtgVFr4Ow3aijaPNIZ4liA"/>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0uaDm2VGiek_GwHTgaKM9w"/>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9vTuNIBY9.O3pg9xvFPu1A"/>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HSgzlN74gX8uFgaZ3N5l3w"/>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jRRj9mg.Sv_J6x090_.L9g"/>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EBJ9gJZU88LwXnJTQA1ap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etqt1CS6sjw.51_DzRD7WA"/>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7Ve5PkA9fE5P8OaNrzprkg"/>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tIvF8LL.ddXpnW3KATpaNg"/>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K4eUCNeOEfxpnPU1xRGHp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e7Hz4yRHydHYx2bLkkRcWQ"/>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McjwJhKBVNUSPC721w1mv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o.rywWm8uC.I4vwTUIoYRA"/>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6rhyBNlkJVa1fnSsJADy_g"/>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nj6ZJHpgvtNhq4_WmWEpyw"/>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GcZSEUOc9yhxWAFI1Lv0S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S_OwH44V24zFIG0S0dOdPA"/>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2wGClCCUDSio5nteMaeEWw"/>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kWqNxKPyJuy65IfnpyrJ9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jSRJ0RsBFotZ6_Uqbre5pw"/>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WwEWc1H83OJtyEGGoks.s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Pyu0a4SJI96Yw7NN4P7ZgA"/>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HONN383Ef.B7a4MY.SflpA"/>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dzBaUGcJKoN_gMzkGtgqg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L4hfWafJvTMoYOPnwZCz4g"/>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zfvPT_OmPq4Z1nhDgs0eCw"/>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40qQodrShj76Fpcy3_HkWQ"/>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HXzpomidM21P6li0DLQvhg"/>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7kgsHTgm7ZrWdVKwrLu_nA"/>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W9DOpI91qCdxEygp4esRKg"/>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X6PgkfBOXWD4D3YhL8_PRw"/>
</p:tagLst>
</file>

<file path=ppt/theme/theme1.xml><?xml version="1.0" encoding="utf-8"?>
<a:theme xmlns:a="http://schemas.openxmlformats.org/drawingml/2006/main" name="Bain Core">
  <a:themeElements>
    <a:clrScheme name="CBS Color Scheme">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none" lIns="36000" tIns="36000" rIns="36000" bIns="36000" rtlCol="0">
        <a:spAutoFit/>
      </a:bodyPr>
      <a:lstStyle>
        <a:defPPr marL="0" indent="0">
          <a:buNone/>
          <a:defRPr sz="1600" dirty="0" err="1" smtClean="0"/>
        </a:defPPr>
      </a:lstStyle>
    </a:txDef>
  </a:objectDefaults>
  <a:extraClrSchemeLst/>
  <a:extLst>
    <a:ext uri="{05A4C25C-085E-4340-85A3-A5531E510DB2}">
      <thm15:themeFamily xmlns:thm15="http://schemas.microsoft.com/office/thememl/2012/main" name="Bain Core On Screen Show (16_9).potx" id="{BF16324A-100D-43A3-989B-06855AF3057C}" vid="{05E5CB01-ABF8-49A0-9EED-8A582D469C1C}"/>
    </a:ext>
  </a:extLst>
</a:theme>
</file>

<file path=ppt/theme/theme2.xml><?xml version="1.0" encoding="utf-8"?>
<a:theme xmlns:a="http://schemas.openxmlformats.org/drawingml/2006/main" name="1_Bain Core">
  <a:themeElements>
    <a:clrScheme name="CBS Color Scheme">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none" lIns="36000" tIns="36000" rIns="36000" bIns="36000" rtlCol="0">
        <a:spAutoFit/>
      </a:bodyPr>
      <a:lstStyle>
        <a:defPPr marL="0" indent="0">
          <a:buNone/>
          <a:defRPr sz="1600" dirty="0" err="1" smtClean="0"/>
        </a:defPPr>
      </a:lstStyle>
    </a:txDef>
  </a:objectDefaults>
  <a:extraClrSchemeLst/>
  <a:extLst>
    <a:ext uri="{05A4C25C-085E-4340-85A3-A5531E510DB2}">
      <thm15:themeFamily xmlns:thm15="http://schemas.microsoft.com/office/thememl/2012/main" name="Bain Core On Screen Show (16_9).potx" id="{BF16324A-100D-43A3-989B-06855AF3057C}" vid="{05E5CB01-ABF8-49A0-9EED-8A582D469C1C}"/>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23</TotalTime>
  <Words>40377</Words>
  <Application>Microsoft Office PowerPoint</Application>
  <PresentationFormat>Widescreen</PresentationFormat>
  <Paragraphs>4653</Paragraphs>
  <Slides>143</Slides>
  <Notes>76</Notes>
  <HiddenSlides>0</HiddenSlides>
  <MMClips>0</MMClips>
  <ScaleCrop>false</ScaleCrop>
  <HeadingPairs>
    <vt:vector size="4" baseType="variant">
      <vt:variant>
        <vt:lpstr>Theme</vt:lpstr>
      </vt:variant>
      <vt:variant>
        <vt:i4>2</vt:i4>
      </vt:variant>
      <vt:variant>
        <vt:lpstr>Slide Titles</vt:lpstr>
      </vt:variant>
      <vt:variant>
        <vt:i4>143</vt:i4>
      </vt:variant>
    </vt:vector>
  </HeadingPairs>
  <TitlesOfParts>
    <vt:vector size="145" baseType="lpstr">
      <vt:lpstr>Bain Core</vt:lpstr>
      <vt:lpstr>1_Bain Core</vt:lpstr>
      <vt:lpstr>Storing Energy</vt:lpstr>
      <vt:lpstr>PowerPoint Presentation</vt:lpstr>
      <vt:lpstr>Executive Summary: The energy storage opportunity</vt:lpstr>
      <vt:lpstr>PowerPoint Presentation</vt:lpstr>
      <vt:lpstr>The energy storage system (ESS) plays three key roles: Providing stability, dispatchability, and portability</vt:lpstr>
      <vt:lpstr>Energy storage can help abate up to 17 Gt of CO2e emissions by 2050 in select subsectors depending on the transition scenario</vt:lpstr>
      <vt:lpstr>Focus on energy storage technologies in mobility and utility sectors to identify future opportunities</vt:lpstr>
      <vt:lpstr>CO2 emissions from passenger vehicles could be largely eliminated by 2050</vt:lpstr>
      <vt:lpstr>EVs to play an important role, with sales projected to increase to as much as 95% of vehicle purchases by 2035</vt:lpstr>
      <vt:lpstr>Global battery demand for EVs expected to reach &gt;5 TWh in 2030</vt:lpstr>
      <vt:lpstr>To achieve net zero, intermittent sources such as solar and wind must grow; energy storage is critical to enable integration</vt:lpstr>
      <vt:lpstr>Integrating storage expected to gradually boost renewable energy economics relative to fossil fuels </vt:lpstr>
      <vt:lpstr>Delays in grid upgrades and energy storage deployment to slow transition from fossil-based sources to renewables</vt:lpstr>
      <vt:lpstr>Growth in battery storage capacity has reduced curtailment and stabilized electricity pricing in California</vt:lpstr>
      <vt:lpstr>Global installed energy storage capacity projected to grow 5x by 2030, and &gt;80% at front-of-the-meter</vt:lpstr>
      <vt:lpstr>PowerPoint Presentation</vt:lpstr>
      <vt:lpstr>Mobility energy storage</vt:lpstr>
      <vt:lpstr>PowerPoint Presentation</vt:lpstr>
      <vt:lpstr>PowerPoint Presentation</vt:lpstr>
      <vt:lpstr>LiBs dominate the market due to high energy density and strong track record; SiBs ramping up as an alternative</vt:lpstr>
      <vt:lpstr>Other batteries used for more limited or complementary applications</vt:lpstr>
      <vt:lpstr>LFP chemistries increasing in market share compared to NCX chemistries, with 2030 forecasts indicating majority share</vt:lpstr>
      <vt:lpstr>NCM and LFP currently the leading technologies in battery systems; room for further technological development exists</vt:lpstr>
      <vt:lpstr>Technological advancements, raw material supply chains, and market adoption to determine which chemistries lead in the future</vt:lpstr>
      <vt:lpstr>While dominant today, NCX must resolve safety issues and improve battery lifespan to stay on top</vt:lpstr>
      <vt:lpstr>LFP already popular in China, but wider adoption required to keep growing market share </vt:lpstr>
      <vt:lpstr>Li-S/air batteries must overcome technical challenges before mass production and widespread market adoption</vt:lpstr>
      <vt:lpstr>SiBs offer cost, temperature range, and safety advantages compared to LiBs; energy density still a challenge</vt:lpstr>
      <vt:lpstr>PowerPoint Presentation</vt:lpstr>
      <vt:lpstr>PowerPoint Presentation</vt:lpstr>
      <vt:lpstr>PowerPoint Presentation</vt:lpstr>
      <vt:lpstr>Batteries form an important part of the overall EV ecosystem</vt:lpstr>
      <vt:lpstr>Li-ion battery value chain expected to &gt;$400 billion market by 2030, mostly due to growth in cell manufacturing and active materials</vt:lpstr>
      <vt:lpstr>Many stages of EV battery supply chain dominated by a limited number of countries and companies</vt:lpstr>
      <vt:lpstr>Battery production located close to demand centers, with 81%  in China</vt:lpstr>
      <vt:lpstr>With significant recent investments in batteries, top 10 companies currently dominate 94% of the market </vt:lpstr>
      <vt:lpstr>Battery oversupply challenge through 2030; additional investments needed to reach NZE by 2050</vt:lpstr>
      <vt:lpstr>Inflation Reduction Act boosts U.S. gigafactory investments, with a nearly 70% increase in the first year alone</vt:lpstr>
      <vt:lpstr>Battery subsidies in the U.S. exceed EU’s, but EU gigafactory capacity expected to grow due to market regionalization</vt:lpstr>
      <vt:lpstr>China has spent the past 15 years focusing on EVs, enabling rapid growth and allowing EVs to capture ~40% of the car market</vt:lpstr>
      <vt:lpstr>Technology advancements continue to drive cost declines, with material costs remaining the most important factor</vt:lpstr>
      <vt:lpstr>Material costs projected to grow; savings in other areas expected to contribute to an overall decline in battery costs</vt:lpstr>
      <vt:lpstr>Battery lifetime can be extended by limiting full charging and deep discharging, unlocking second-life repurposing of EV batteries</vt:lpstr>
      <vt:lpstr>Longer battery lifetime outlives EVs, creates opportunity for second use, driving down battery lifetime costs  </vt:lpstr>
      <vt:lpstr>Although EV battery supply currently sufficient, critical mineral shortages expected to develop in the coming years </vt:lpstr>
      <vt:lpstr>Critical mineral for batteries widely distributed across continents, with China and Australia having a competitive advantage</vt:lpstr>
      <vt:lpstr>Achieving profitability in battery recycling challenging due to feedstock shortage and cost advantage of mining</vt:lpstr>
      <vt:lpstr>Players with a closed-loop ecosystem from supplier to customer will survive among currently fragmented business archetypes</vt:lpstr>
      <vt:lpstr>Policies that enshrine recycling responsibilities to OEMs critical for creating robust supply</vt:lpstr>
      <vt:lpstr>Extensive charging station investments, including dedicated HDV charging, required to meet growing needs of the ecosystem</vt:lpstr>
      <vt:lpstr>Business models that encompass smart energy services most likely to enjoy the largest profits  </vt:lpstr>
      <vt:lpstr>Effective tax policies and incentives to fuel robust infrastructure development critical for ensuring sustainable EV market growth</vt:lpstr>
      <vt:lpstr>PowerPoint Presentation</vt:lpstr>
      <vt:lpstr>Contemporary Amperex Technology Co. Ltd. (CATL) is a global leader in battery production based in China</vt:lpstr>
      <vt:lpstr>CATL’s trajectory to success began 25 years ago…</vt:lpstr>
      <vt:lpstr>Through a combination of key differentiating factors, CATL has captured 37% of the market</vt:lpstr>
      <vt:lpstr>PowerPoint Presentation</vt:lpstr>
      <vt:lpstr>Utility energy storage</vt:lpstr>
      <vt:lpstr>PowerPoint Presentation</vt:lpstr>
      <vt:lpstr>PowerPoint Presentation</vt:lpstr>
      <vt:lpstr>Wide range of storage technologies available in the market, each with advantages and limitations</vt:lpstr>
      <vt:lpstr>PSH currently the cornerstone of LDES due to several advantages  </vt:lpstr>
      <vt:lpstr>Battery systems the most advanced out of non-mechanical tech</vt:lpstr>
      <vt:lpstr>CAES (compressed air) is a proven technology with significant geological requirements, similar to novel PSH </vt:lpstr>
      <vt:lpstr>Gravitational storage stores energy by way of a heavy mass kept at an elevated height, so space is a serious limitation</vt:lpstr>
      <vt:lpstr>Lithium-ion batteries offer efficiency and energy density, at the cost of short duration and lifespan and high maintenance requirements</vt:lpstr>
      <vt:lpstr>Flow batteries have a longer lifespan than Li-ion and are safer but have a much lower energy density and carry higher CapEx costs</vt:lpstr>
      <vt:lpstr>Metal air batteries offer safety, energy density, and lower costs, at the expense of a significantly shorter lifespan</vt:lpstr>
      <vt:lpstr>Solid-state and other new batteries are safer than Li-ion technologies, with significantly lower energy density</vt:lpstr>
      <vt:lpstr>Hydrogen storage technologies are well suited for long-term storage, but high CapEx costs inflate their LCOS</vt:lpstr>
      <vt:lpstr>Thermal energy storage typically utilizes heat to store energy, though efficiency ranges widely with these technologies</vt:lpstr>
      <vt:lpstr>PSH best positioned to support renewable energy grid integration, while batteries have wider application for short duration </vt:lpstr>
      <vt:lpstr>Hydrogen, PSH, and CAES deliver the longest discharge duration of current technologies, offering grid reliability</vt:lpstr>
      <vt:lpstr>Most battery technologies are significantly more versatile in minimum size and maximum duration vs. competition</vt:lpstr>
      <vt:lpstr>Of the technologies commercialized today, thermal and PSH offer the lowest total GHG emissions </vt:lpstr>
      <vt:lpstr>CAES the most cost-effective technology when it comes to both the initial CapEx requirement and LCOS</vt:lpstr>
      <vt:lpstr>Further development needed for all technologies if they are to achieve a LCOS goal of $0.05/kWh</vt:lpstr>
      <vt:lpstr>PSH and CAES offer cost advantages, but batteries provide super-scalability for the future</vt:lpstr>
      <vt:lpstr>Energy storage technologies are used across various applications in the utility system</vt:lpstr>
      <vt:lpstr>A technology’s application suitability varies depending on its power and duration properties </vt:lpstr>
      <vt:lpstr>PowerPoint Presentation</vt:lpstr>
      <vt:lpstr>PowerPoint Presentation</vt:lpstr>
      <vt:lpstr>Amongst mechanical technologies, pumped storage hydro leads due to lifetime proposition; batteries stand to advance</vt:lpstr>
      <vt:lpstr>PSH’s dominance faces competition with batteries expected to grow</vt:lpstr>
      <vt:lpstr>Global PSH remains a critical driver for storage through 2030 </vt:lpstr>
      <vt:lpstr>The bulk of conventional PSH costs come from indirect, contingency, and power station equipment costs</vt:lpstr>
      <vt:lpstr>Novel PSH provides an alternative: Relying on suitable geological conditions instead of two vertically separated lakes</vt:lpstr>
      <vt:lpstr>Novel PSH could drive down cost by ~30% by requiring less underground work and savings on indirect and contingency costs</vt:lpstr>
      <vt:lpstr>Novel PSH projects in India with the potential to achieve 10%-12% IRR</vt:lpstr>
      <vt:lpstr>BESS set to dominate the energy storage market as capital costs continue to decrease</vt:lpstr>
      <vt:lpstr>BESS cost declines driven by advancements in cell and pack technology; further improvements needed to reduce system costs</vt:lpstr>
      <vt:lpstr>In the U.S., California and Texas lead in battery energy storage; other regions have potential for significant growth</vt:lpstr>
      <vt:lpstr>Interconnection queues hindering U.S. energy storage growth; streamlining critical</vt:lpstr>
      <vt:lpstr>Three potential technological solutions to debottleneck grid interconnections currently being explored and developed</vt:lpstr>
      <vt:lpstr>Horizontal grid integration a potential option for optimizing cost and improving grid stability</vt:lpstr>
      <vt:lpstr>Smart grids address grid instability with real-time monitoring  and automation</vt:lpstr>
      <vt:lpstr>Investments in smart grids are underway across the world, aiming to bolster resilience and enable renewables implementation</vt:lpstr>
      <vt:lpstr>Renewable energy and EV growth cause volatility in the electricity system; batteries have significantly improved grid stability</vt:lpstr>
      <vt:lpstr>EVs could serve as an additional measure against grid instability, providing energy storage capacity through V2G technology</vt:lpstr>
      <vt:lpstr>PowerPoint Presentation</vt:lpstr>
      <vt:lpstr>V2G could single-handedly satisfy grid storage demand; up to 62 TWh to be unlocked in combination with second-use</vt:lpstr>
      <vt:lpstr>Large barriers to widespread adoption and scaling of V2G exist at different stages in the value chain </vt:lpstr>
      <vt:lpstr>The most promising V2G applications are frequency control and load leveling; charging power and efficiency can enhance benefits</vt:lpstr>
      <vt:lpstr>Key regions implementing policies to advance V2G adoption</vt:lpstr>
      <vt:lpstr>PowerPoint Presentation</vt:lpstr>
      <vt:lpstr>Quidnet Energy’s journey from innovation to commercial</vt:lpstr>
      <vt:lpstr>Natron Energy pioneers the commercialization of SIBs</vt:lpstr>
      <vt:lpstr>World’s largest battery located at Tesla’s Hornsdale Power Reserve</vt:lpstr>
      <vt:lpstr>CKI Energy Storage Team</vt:lpstr>
      <vt:lpstr>Appendix</vt:lpstr>
      <vt:lpstr>PowerPoint Presentation</vt:lpstr>
      <vt:lpstr>EV sales are accelerating with uptake rates ranging across countries; Norway leads with 93% share of EV sales in 2023…</vt:lpstr>
      <vt:lpstr>…supported by government incentives across the EV ecosystem</vt:lpstr>
      <vt:lpstr>EU policies have addressed entire EV ecosystem, but incentives vary across member states</vt:lpstr>
      <vt:lpstr>Norway, an early EV adopter, has prioritized EV and charging incentives, though its battery value chain is still emerging</vt:lpstr>
      <vt:lpstr>China’s EV growth mainly supported by direct subsidies and massive expansion of fast-charging networks</vt:lpstr>
      <vt:lpstr>India heavily incentivizing EV ecosystem to boost growth in EV supply chain through Production Linked Incentive scheme</vt:lpstr>
      <vt:lpstr>PowerPoint Presentation</vt:lpstr>
      <vt:lpstr>EU, U.S., and China at the forefront of solar and wind, but gaps remain in stationary energy storage capacity… </vt:lpstr>
      <vt:lpstr>…requiring strong government supports through policy and incentives to drive investments </vt:lpstr>
      <vt:lpstr>California, New York, and Massachusetts are leading states in advancing storage and reintegration</vt:lpstr>
      <vt:lpstr>EU aims to increase utility-scale energy storage by 5x from 2023 to 2030; UK and Italy lead investments</vt:lpstr>
      <vt:lpstr>China’s 14th Five-Year Plan for stationary energy storage targets broad development in a variety of technologies</vt:lpstr>
      <vt:lpstr>India poised to achieve its 2030 renewable energy targets, with energy storage playing a critical role </vt:lpstr>
      <vt:lpstr>Japan energy storage development is lagging; recent government incentives aim to achieve 60 GW capacity by 2030</vt:lpstr>
      <vt:lpstr>PowerPoint Presentation</vt:lpstr>
      <vt:lpstr>Material content in different anodes and cathodes</vt:lpstr>
      <vt:lpstr>Costs of cathode active materials by technology, 2022-2023 ($/kWh)</vt:lpstr>
      <vt:lpstr>Sankey diagram for global flows of lithium</vt:lpstr>
      <vt:lpstr>LiSB polysulfide shuffle effect </vt:lpstr>
      <vt:lpstr>In China, state support is driving force behind completion of Fengning pumped storage power station</vt:lpstr>
      <vt:lpstr>Wider deployment of pumped storage hydropower (PSH) faces technical and socioeconomic barriers </vt:lpstr>
      <vt:lpstr>Strategic financial structuring and operational insights:  Kurukutti PSH Project</vt:lpstr>
      <vt:lpstr>Novel PSH technologies currently in development (1/4)</vt:lpstr>
      <vt:lpstr>Novel PSH technologies currently in development (2/4)</vt:lpstr>
      <vt:lpstr>Novel PSH technologies currently in development (3/4)</vt:lpstr>
      <vt:lpstr>Novel PSH technologies currently in development (4/4)</vt:lpstr>
      <vt:lpstr>India's first utility-scale battery energy storage system completed in record time with tariff boost </vt:lpstr>
      <vt:lpstr>Italy's energy policies facilitate rapid growth in battery storage market</vt:lpstr>
      <vt:lpstr>Modeling V2G, Australian Renewable Energy Agency (2022)</vt:lpstr>
      <vt:lpstr>PowerPoint Presentation</vt:lpstr>
      <vt:lpstr>Glossary</vt:lpstr>
      <vt:lpstr>Glossary</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CKI Energy Storage</dc:title>
  <dc:subject/>
  <dc:creator>Gernot Wagner</dc:creator>
  <cp:keywords/>
  <dc:description/>
  <cp:lastModifiedBy>ih2428</cp:lastModifiedBy>
  <cp:revision>160</cp:revision>
  <dcterms:created xsi:type="dcterms:W3CDTF">2024-07-17T14:54:18Z</dcterms:created>
  <dcterms:modified xsi:type="dcterms:W3CDTF">2025-03-05T18:28:22Z</dcterms:modified>
  <cp:category/>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b0d5c4f4-7a29-4385-b7a5-afbe2154ae6f_Enabled">
    <vt:lpwstr>true</vt:lpwstr>
  </property>
  <property fmtid="{D5CDD505-2E9C-101B-9397-08002B2CF9AE}" pid="3" name="MSIP_Label_b0d5c4f4-7a29-4385-b7a5-afbe2154ae6f_SetDate">
    <vt:lpwstr>2024-09-12T00:05:48Z</vt:lpwstr>
  </property>
  <property fmtid="{D5CDD505-2E9C-101B-9397-08002B2CF9AE}" pid="4" name="MSIP_Label_b0d5c4f4-7a29-4385-b7a5-afbe2154ae6f_Method">
    <vt:lpwstr>Standard</vt:lpwstr>
  </property>
  <property fmtid="{D5CDD505-2E9C-101B-9397-08002B2CF9AE}" pid="5" name="MSIP_Label_b0d5c4f4-7a29-4385-b7a5-afbe2154ae6f_Name">
    <vt:lpwstr>Confidential</vt:lpwstr>
  </property>
  <property fmtid="{D5CDD505-2E9C-101B-9397-08002B2CF9AE}" pid="6" name="MSIP_Label_b0d5c4f4-7a29-4385-b7a5-afbe2154ae6f_SiteId">
    <vt:lpwstr>2dfb2f0b-4d21-4268-9559-72926144c918</vt:lpwstr>
  </property>
  <property fmtid="{D5CDD505-2E9C-101B-9397-08002B2CF9AE}" pid="7" name="MSIP_Label_b0d5c4f4-7a29-4385-b7a5-afbe2154ae6f_ActionId">
    <vt:lpwstr>cfc270a6-4531-407e-ad20-533dd00d73bc</vt:lpwstr>
  </property>
  <property fmtid="{D5CDD505-2E9C-101B-9397-08002B2CF9AE}" pid="8" name="MSIP_Label_b0d5c4f4-7a29-4385-b7a5-afbe2154ae6f_ContentBits">
    <vt:lpwstr>0</vt:lpwstr>
  </property>
</Properties>
</file>